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04" r:id="rId2"/>
  </p:sldMasterIdLst>
  <p:notesMasterIdLst>
    <p:notesMasterId r:id="rId35"/>
  </p:notesMasterIdLst>
  <p:sldIdLst>
    <p:sldId id="256" r:id="rId3"/>
    <p:sldId id="504" r:id="rId4"/>
    <p:sldId id="317" r:id="rId5"/>
    <p:sldId id="366" r:id="rId6"/>
    <p:sldId id="345" r:id="rId7"/>
    <p:sldId id="347" r:id="rId8"/>
    <p:sldId id="346" r:id="rId9"/>
    <p:sldId id="348" r:id="rId10"/>
    <p:sldId id="349" r:id="rId11"/>
    <p:sldId id="350" r:id="rId12"/>
    <p:sldId id="351" r:id="rId13"/>
    <p:sldId id="508"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506" r:id="rId28"/>
    <p:sldId id="507" r:id="rId29"/>
    <p:sldId id="505" r:id="rId30"/>
    <p:sldId id="365" r:id="rId31"/>
    <p:sldId id="509" r:id="rId32"/>
    <p:sldId id="510" r:id="rId33"/>
    <p:sldId id="343" r:id="rId34"/>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720" autoAdjust="0"/>
  </p:normalViewPr>
  <p:slideViewPr>
    <p:cSldViewPr snapToGrid="0">
      <p:cViewPr varScale="1">
        <p:scale>
          <a:sx n="132" d="100"/>
          <a:sy n="132" d="100"/>
        </p:scale>
        <p:origin x="3666" y="12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6344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97254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https://support.microsoft.com/en-us/help/305097/how-to-view-the-system-registry-by-using-64-bit-versions-of-windows</a:t>
            </a:r>
          </a:p>
          <a:p>
            <a:endParaRPr lang="en-US" altLang="zh-CN" dirty="0"/>
          </a:p>
          <a:p>
            <a:r>
              <a:rPr lang="en-US" altLang="zh-CN" dirty="0"/>
              <a:t>You must close the 64-bit version of Registry Editor before you can open the 32-bit version (and vice versa) unless you start the second instance of Registry Editor with the -m switch. For example, if the 64-bit version of Registry Editor is already running, type %</a:t>
            </a:r>
            <a:r>
              <a:rPr lang="en-US" altLang="zh-CN" dirty="0" err="1"/>
              <a:t>systemroot</a:t>
            </a:r>
            <a:r>
              <a:rPr lang="en-US" altLang="zh-CN" dirty="0"/>
              <a:t>%\syswow64\regedit -m in step 2 to start the 32-bit version of Registry Editor.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781416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https://docs.microsoft.com/en-us/windows/win32/sysinfo/registry-element-size-limits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4018149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1768142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https://support.microsoft.com/en-us/help/322756/how-to-back-up-and-restore-the-registry-in-windows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26</a:t>
            </a:fld>
            <a:endParaRPr lang="zh-CN" altLang="en-US"/>
          </a:p>
        </p:txBody>
      </p:sp>
    </p:spTree>
    <p:extLst>
      <p:ext uri="{BB962C8B-B14F-4D97-AF65-F5344CB8AC3E}">
        <p14:creationId xmlns:p14="http://schemas.microsoft.com/office/powerpoint/2010/main" val="867420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153733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a:t>
            </a:r>
          </a:p>
          <a:p>
            <a:endParaRPr lang="en-US" altLang="zh-CN" dirty="0"/>
          </a:p>
          <a:p>
            <a:r>
              <a:rPr lang="en-US" altLang="zh-CN" dirty="0"/>
              <a:t>A hive is a logical group of keys, subkeys, and values in the registry that has a set of supporting files loaded into memory when the operating system is started or a user logs in.</a:t>
            </a:r>
          </a:p>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69233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30</a:t>
            </a:fld>
            <a:endParaRPr lang="zh-CN" altLang="en-US"/>
          </a:p>
        </p:txBody>
      </p:sp>
    </p:spTree>
    <p:extLst>
      <p:ext uri="{BB962C8B-B14F-4D97-AF65-F5344CB8AC3E}">
        <p14:creationId xmlns:p14="http://schemas.microsoft.com/office/powerpoint/2010/main" val="3762025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3407143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5.4 Back up and Restore</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16440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208011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5.5 Registry Hives</a:t>
            </a: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02441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dirty="0"/>
              <a:t>单击此处编辑母版标题样式</a:t>
            </a:r>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915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187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109469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2320" y="613549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终不为大故能成其大</a:t>
            </a:r>
          </a:p>
        </p:txBody>
      </p:sp>
    </p:spTree>
    <p:extLst>
      <p:ext uri="{BB962C8B-B14F-4D97-AF65-F5344CB8AC3E}">
        <p14:creationId xmlns:p14="http://schemas.microsoft.com/office/powerpoint/2010/main" val="21815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154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4519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剪去单角 4">
            <a:extLst>
              <a:ext uri="{FF2B5EF4-FFF2-40B4-BE49-F238E27FC236}">
                <a16:creationId xmlns:a16="http://schemas.microsoft.com/office/drawing/2014/main" id="{89B6C0B1-0B78-465D-8DA6-CB996CE56540}"/>
              </a:ext>
            </a:extLst>
          </p:cNvPr>
          <p:cNvSpPr/>
          <p:nvPr userDrawn="1"/>
        </p:nvSpPr>
        <p:spPr>
          <a:xfrm>
            <a:off x="2924944" y="1187016"/>
            <a:ext cx="1045029" cy="127788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41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18813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5.1 Introduction</a:t>
            </a:r>
          </a:p>
        </p:txBody>
      </p:sp>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8583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5.2 Registry Editor</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663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320465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5.3 </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Structure of the Registry</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4410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8"/>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927995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4" r:id="rId6"/>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2020</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28"/>
              <a:ext cx="1406"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REGISTRY</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5</a:t>
              </a:r>
            </a:p>
          </p:txBody>
        </p:sp>
      </p:grpSp>
    </p:spTree>
    <p:extLst>
      <p:ext uri="{BB962C8B-B14F-4D97-AF65-F5344CB8AC3E}">
        <p14:creationId xmlns:p14="http://schemas.microsoft.com/office/powerpoint/2010/main" val="5774652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A03B583-BC55-46E9-8A11-46E69A56E24D}"/>
              </a:ext>
            </a:extLst>
          </p:cNvPr>
          <p:cNvSpPr txBox="1"/>
          <p:nvPr/>
        </p:nvSpPr>
        <p:spPr>
          <a:xfrm>
            <a:off x="9501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5 WINDOWS REGISTRY</a:t>
            </a:r>
            <a:endParaRPr lang="zh-CN" altLang="en-US" sz="48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副标题 2">
            <a:extLst>
              <a:ext uri="{FF2B5EF4-FFF2-40B4-BE49-F238E27FC236}">
                <a16:creationId xmlns:a16="http://schemas.microsoft.com/office/drawing/2014/main" id="{71ABF3DD-DAE2-49BE-B6E6-49EFC7CC9405}"/>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 不是一个单一的窗口，而是五个根键各有一个窗口 </a:t>
            </a:r>
          </a:p>
          <a:p>
            <a:pPr eaLnBrk="1" hangingPunct="1">
              <a:lnSpc>
                <a:spcPct val="90000"/>
              </a:lnSpc>
            </a:pPr>
            <a:r>
              <a:rPr lang="zh-CN" altLang="en-US" sz="2400" dirty="0"/>
              <a:t> 可以将五个独立窗口中的任意一个最大化，最小化，或重新调整大小，但不能单独关闭其中之一 </a:t>
            </a:r>
          </a:p>
          <a:p>
            <a:pPr eaLnBrk="1" hangingPunct="1">
              <a:lnSpc>
                <a:spcPct val="90000"/>
              </a:lnSpc>
            </a:pPr>
            <a:r>
              <a:rPr lang="zh-CN" altLang="en-US" sz="2400" dirty="0"/>
              <a:t> 没有“</a:t>
            </a:r>
            <a:r>
              <a:rPr lang="en-US" altLang="zh-CN" sz="2400" dirty="0"/>
              <a:t>Favorites”</a:t>
            </a:r>
            <a:r>
              <a:rPr lang="zh-CN" altLang="en-US" sz="2400" dirty="0"/>
              <a:t>菜单 </a:t>
            </a:r>
          </a:p>
          <a:p>
            <a:pPr eaLnBrk="1" hangingPunct="1">
              <a:lnSpc>
                <a:spcPct val="90000"/>
              </a:lnSpc>
            </a:pPr>
            <a:r>
              <a:rPr lang="zh-CN" altLang="en-US" sz="2400" dirty="0"/>
              <a:t> 在</a:t>
            </a:r>
            <a:r>
              <a:rPr lang="en-US" altLang="zh-CN" sz="2400" dirty="0"/>
              <a:t>REGEDT32</a:t>
            </a:r>
            <a:r>
              <a:rPr lang="zh-CN" altLang="en-US" sz="2400" dirty="0"/>
              <a:t>中见不到状态栏 </a:t>
            </a:r>
          </a:p>
          <a:p>
            <a:pPr eaLnBrk="1" hangingPunct="1">
              <a:lnSpc>
                <a:spcPct val="90000"/>
              </a:lnSpc>
            </a:pPr>
            <a:r>
              <a:rPr lang="en-US" altLang="zh-CN" sz="2400" dirty="0"/>
              <a:t> REGEDT32</a:t>
            </a:r>
            <a:r>
              <a:rPr lang="zh-CN" altLang="en-US" sz="2400" dirty="0"/>
              <a:t>不支持右击 </a:t>
            </a:r>
          </a:p>
        </p:txBody>
      </p:sp>
    </p:spTree>
    <p:extLst>
      <p:ext uri="{BB962C8B-B14F-4D97-AF65-F5344CB8AC3E}">
        <p14:creationId xmlns:p14="http://schemas.microsoft.com/office/powerpoint/2010/main" val="2505434882"/>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45B7-B027-4509-B48C-EF51EE55E882}"/>
              </a:ext>
            </a:extLst>
          </p:cNvPr>
          <p:cNvSpPr>
            <a:spLocks noGrp="1"/>
          </p:cNvSpPr>
          <p:nvPr>
            <p:ph type="title" idx="4294967295"/>
          </p:nvPr>
        </p:nvSpPr>
        <p:spPr/>
        <p:txBody>
          <a:bodyPr/>
          <a:lstStyle/>
          <a:p>
            <a:endParaRPr lang="zh-CN" altLang="en-US"/>
          </a:p>
        </p:txBody>
      </p:sp>
      <p:sp>
        <p:nvSpPr>
          <p:cNvPr id="12290"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REGEDT32</a:t>
            </a:r>
            <a:r>
              <a:rPr lang="zh-CN" altLang="en-US" sz="2400" dirty="0">
                <a:latin typeface="宋体" panose="02010600030101010101" pitchFamily="2" charset="-122"/>
              </a:rPr>
              <a:t>用符号显示值类型</a:t>
            </a:r>
            <a:r>
              <a:rPr lang="zh-CN" altLang="en-US" sz="2400" dirty="0"/>
              <a:t> </a:t>
            </a:r>
          </a:p>
          <a:p>
            <a:pPr lvl="1" algn="just" eaLnBrk="1" hangingPunct="1"/>
            <a:r>
              <a:rPr lang="en-US" altLang="zh-CN" sz="2400" dirty="0">
                <a:latin typeface="Times New Roman" panose="02020603050405020304" pitchFamily="18" charset="0"/>
              </a:rPr>
              <a:t>REG_SZ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REG_BINARY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二进制</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REG_DWORD      </a:t>
            </a:r>
            <a:r>
              <a:rPr lang="zh-CN" altLang="en-US" sz="2400" dirty="0">
                <a:latin typeface="宋体" panose="02010600030101010101" pitchFamily="2" charset="-122"/>
              </a:rPr>
              <a:t>表示</a:t>
            </a:r>
            <a:r>
              <a:rPr lang="zh-CN" altLang="en-US" sz="2400" dirty="0">
                <a:latin typeface="Times New Roman" panose="02020603050405020304" pitchFamily="18" charset="0"/>
              </a:rPr>
              <a:t> “</a:t>
            </a:r>
            <a:r>
              <a:rPr lang="en-US" altLang="zh-CN" sz="2400" dirty="0">
                <a:latin typeface="Times New Roman" panose="02020603050405020304" pitchFamily="18" charset="0"/>
              </a:rPr>
              <a:t>DWORD”</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REG_MULTI_SZ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多字符串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multi-string)”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REG_EXPAND_SZ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可扩展字符串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expandable string)”</a:t>
            </a:r>
            <a:r>
              <a:rPr lang="en-US" altLang="zh-CN" sz="2400" dirty="0">
                <a:latin typeface="宋体" panose="02010600030101010101" pitchFamily="2" charset="-122"/>
              </a:rPr>
              <a:t>，</a:t>
            </a:r>
            <a:r>
              <a:rPr lang="zh-CN" altLang="en-US" sz="2400" dirty="0">
                <a:latin typeface="宋体" panose="02010600030101010101" pitchFamily="2" charset="-122"/>
              </a:rPr>
              <a:t>包含一个可扩展变量的</a:t>
            </a:r>
            <a:r>
              <a:rPr lang="zh-CN" altLang="en-US" sz="2400" dirty="0">
                <a:latin typeface="Times New Roman" panose="02020603050405020304" pitchFamily="18" charset="0"/>
              </a:rPr>
              <a:t> </a:t>
            </a:r>
            <a:r>
              <a:rPr lang="zh-CN" altLang="en-US" sz="2400" dirty="0">
                <a:latin typeface="宋体" panose="02010600030101010101" pitchFamily="2" charset="-122"/>
              </a:rPr>
              <a:t>字符串。</a:t>
            </a:r>
            <a:endParaRPr lang="zh-CN" altLang="en-US" sz="2400" dirty="0">
              <a:latin typeface="Times New Roman" panose="02020603050405020304" pitchFamily="18" charset="0"/>
            </a:endParaRPr>
          </a:p>
          <a:p>
            <a:pPr lvl="1" eaLnBrk="1" hangingPunct="1"/>
            <a:endParaRPr lang="zh-CN" altLang="en-US" sz="2400" dirty="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5790-2A59-4171-9F49-B13AB27DE47F}"/>
              </a:ext>
            </a:extLst>
          </p:cNvPr>
          <p:cNvSpPr>
            <a:spLocks noGrp="1"/>
          </p:cNvSpPr>
          <p:nvPr>
            <p:ph type="title" idx="4294967295"/>
          </p:nvPr>
        </p:nvSpPr>
        <p:spPr>
          <a:xfrm>
            <a:off x="838200" y="365128"/>
            <a:ext cx="10515600" cy="1325563"/>
          </a:xfrm>
        </p:spPr>
        <p:txBody>
          <a:bodyPr/>
          <a:lstStyle/>
          <a:p>
            <a:r>
              <a:rPr lang="en-US" altLang="zh-CN" dirty="0"/>
              <a:t>Registry Element Size Limits</a:t>
            </a:r>
            <a:endParaRPr lang="zh-CN" altLang="en-US" dirty="0"/>
          </a:p>
        </p:txBody>
      </p:sp>
      <p:graphicFrame>
        <p:nvGraphicFramePr>
          <p:cNvPr id="4" name="表格 3">
            <a:extLst>
              <a:ext uri="{FF2B5EF4-FFF2-40B4-BE49-F238E27FC236}">
                <a16:creationId xmlns:a16="http://schemas.microsoft.com/office/drawing/2014/main" id="{04217D2C-042E-454E-93D0-7632A64E9B7E}"/>
              </a:ext>
            </a:extLst>
          </p:cNvPr>
          <p:cNvGraphicFramePr>
            <a:graphicFrameLocks noGrp="1"/>
          </p:cNvGraphicFramePr>
          <p:nvPr>
            <p:extLst>
              <p:ext uri="{D42A27DB-BD31-4B8C-83A1-F6EECF244321}">
                <p14:modId xmlns:p14="http://schemas.microsoft.com/office/powerpoint/2010/main" val="3048962417"/>
              </p:ext>
            </p:extLst>
          </p:nvPr>
        </p:nvGraphicFramePr>
        <p:xfrm>
          <a:off x="1616531" y="2446814"/>
          <a:ext cx="8958938" cy="2682240"/>
        </p:xfrm>
        <a:graphic>
          <a:graphicData uri="http://schemas.openxmlformats.org/drawingml/2006/table">
            <a:tbl>
              <a:tblPr/>
              <a:tblGrid>
                <a:gridCol w="2556326">
                  <a:extLst>
                    <a:ext uri="{9D8B030D-6E8A-4147-A177-3AD203B41FA5}">
                      <a16:colId xmlns:a16="http://schemas.microsoft.com/office/drawing/2014/main" val="1979409470"/>
                    </a:ext>
                  </a:extLst>
                </a:gridCol>
                <a:gridCol w="6402612">
                  <a:extLst>
                    <a:ext uri="{9D8B030D-6E8A-4147-A177-3AD203B41FA5}">
                      <a16:colId xmlns:a16="http://schemas.microsoft.com/office/drawing/2014/main" val="3719934194"/>
                    </a:ext>
                  </a:extLst>
                </a:gridCol>
              </a:tblGrid>
              <a:tr h="0">
                <a:tc gridSpan="2">
                  <a:txBody>
                    <a:bodyPr/>
                    <a:lstStyle/>
                    <a:p>
                      <a:pPr algn="ctr"/>
                      <a:r>
                        <a:rPr lang="en-US" dirty="0"/>
                        <a:t>REGISTRY ELEMENT SIZE LIMITS</a:t>
                      </a: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226546650"/>
                  </a:ext>
                </a:extLst>
              </a:tr>
              <a:tr h="0">
                <a:tc>
                  <a:txBody>
                    <a:bodyPr/>
                    <a:lstStyle/>
                    <a:p>
                      <a:pPr algn="l" fontAlgn="t"/>
                      <a:r>
                        <a:rPr lang="en-US">
                          <a:effectLst/>
                        </a:rPr>
                        <a:t>Registry Element</a:t>
                      </a:r>
                    </a:p>
                  </a:txBody>
                  <a:tcPr>
                    <a:lnL w="12700" cap="flat" cmpd="sng" algn="ctr">
                      <a:solidFill>
                        <a:srgbClr val="307C93"/>
                      </a:solidFill>
                      <a:prstDash val="solid"/>
                      <a:round/>
                      <a:headEnd type="none" w="med" len="med"/>
                      <a:tailEnd type="none" w="med" len="med"/>
                    </a:lnL>
                    <a:lnR w="12700" cap="flat" cmpd="sng" algn="ctr">
                      <a:solidFill>
                        <a:srgbClr val="507D93"/>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US" dirty="0">
                          <a:effectLst/>
                        </a:rPr>
                        <a:t>Size Limit</a:t>
                      </a:r>
                    </a:p>
                  </a:txBody>
                  <a:tcPr>
                    <a:lnL w="12700" cap="flat" cmpd="sng" algn="ctr">
                      <a:solidFill>
                        <a:srgbClr val="507D93"/>
                      </a:solidFill>
                      <a:prstDash val="solid"/>
                      <a:round/>
                      <a:headEnd type="none" w="med" len="med"/>
                      <a:tailEnd type="none" w="med" len="med"/>
                    </a:lnL>
                    <a:lnR w="12700" cap="flat" cmpd="sng" algn="ctr">
                      <a:solidFill>
                        <a:srgbClr val="507D93"/>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5439167"/>
                  </a:ext>
                </a:extLst>
              </a:tr>
              <a:tr h="0">
                <a:tc>
                  <a:txBody>
                    <a:bodyPr/>
                    <a:lstStyle/>
                    <a:p>
                      <a:pPr algn="l" fontAlgn="t"/>
                      <a:r>
                        <a:rPr lang="en-US">
                          <a:effectLst/>
                        </a:rPr>
                        <a:t>Key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255 characters. The key name includes the absolute path of the key in the registry, always starting at a base key, for example, HKEY_LOCAL_MACHINE.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5709631"/>
                  </a:ext>
                </a:extLst>
              </a:tr>
              <a:tr h="0">
                <a:tc>
                  <a:txBody>
                    <a:bodyPr/>
                    <a:lstStyle/>
                    <a:p>
                      <a:pPr algn="l" fontAlgn="t"/>
                      <a:r>
                        <a:rPr lang="en-US">
                          <a:effectLst/>
                        </a:rPr>
                        <a:t>Value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16,383 characters </a:t>
                      </a:r>
                      <a:r>
                        <a:rPr lang="en-US" b="1" dirty="0">
                          <a:effectLst/>
                        </a:rPr>
                        <a:t>Windows 2000:</a:t>
                      </a:r>
                      <a:r>
                        <a:rPr lang="en-US" dirty="0">
                          <a:effectLst/>
                        </a:rPr>
                        <a:t> 260 ANSI characters or 16,383 Unicode characters.</a:t>
                      </a:r>
                      <a:br>
                        <a:rPr lang="en-US" dirty="0">
                          <a:effectLst/>
                        </a:rPr>
                      </a:b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6609041"/>
                  </a:ext>
                </a:extLst>
              </a:tr>
              <a:tr h="0">
                <a:tc>
                  <a:txBody>
                    <a:bodyPr/>
                    <a:lstStyle/>
                    <a:p>
                      <a:pPr algn="l" fontAlgn="t"/>
                      <a:r>
                        <a:rPr lang="en-US">
                          <a:effectLst/>
                        </a:rPr>
                        <a:t>Value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Available memory (latest format)1 MB (standard format)</a:t>
                      </a:r>
                      <a:br>
                        <a:rPr lang="en-US">
                          <a:effectLst/>
                        </a:rPr>
                      </a:b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1448552"/>
                  </a:ext>
                </a:extLst>
              </a:tr>
              <a:tr h="0">
                <a:tc>
                  <a:txBody>
                    <a:bodyPr/>
                    <a:lstStyle/>
                    <a:p>
                      <a:pPr algn="l" fontAlgn="t"/>
                      <a:r>
                        <a:rPr lang="en-US" dirty="0">
                          <a:effectLst/>
                        </a:rPr>
                        <a:t>Tree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A registry tree can be 512 levels deep. You can create up to 32 levels at a time through a single registry API call.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7814820"/>
                  </a:ext>
                </a:extLst>
              </a:tr>
            </a:tbl>
          </a:graphicData>
        </a:graphic>
      </p:graphicFrame>
      <p:sp>
        <p:nvSpPr>
          <p:cNvPr id="5" name="Rectangle 1">
            <a:extLst>
              <a:ext uri="{FF2B5EF4-FFF2-40B4-BE49-F238E27FC236}">
                <a16:creationId xmlns:a16="http://schemas.microsoft.com/office/drawing/2014/main" id="{81862E2E-CECB-429A-BEA0-6A95A29F78CC}"/>
              </a:ext>
            </a:extLst>
          </p:cNvPr>
          <p:cNvSpPr>
            <a:spLocks noChangeArrowheads="1"/>
          </p:cNvSpPr>
          <p:nvPr/>
        </p:nvSpPr>
        <p:spPr bwMode="auto">
          <a:xfrm>
            <a:off x="1616531" y="1822585"/>
            <a:ext cx="8958938" cy="338554"/>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The following table identifies the size limits for the various registry elements.</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
            <a:extLst>
              <a:ext uri="{FF2B5EF4-FFF2-40B4-BE49-F238E27FC236}">
                <a16:creationId xmlns:a16="http://schemas.microsoft.com/office/drawing/2014/main" id="{5F6C547A-2DA6-45A3-9E02-687302786847}"/>
              </a:ext>
            </a:extLst>
          </p:cNvPr>
          <p:cNvSpPr>
            <a:spLocks noChangeArrowheads="1"/>
          </p:cNvSpPr>
          <p:nvPr/>
        </p:nvSpPr>
        <p:spPr bwMode="auto">
          <a:xfrm>
            <a:off x="1616531" y="5393360"/>
            <a:ext cx="8958938" cy="584775"/>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Long values (more than 2,048 bytes) should be stored in a file, and the location of the file should be stored in the registry. This helps the registry perform efficiently.</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77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2_r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6" y="2446455"/>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a:extLst>
              <a:ext uri="{FF2B5EF4-FFF2-40B4-BE49-F238E27FC236}">
                <a16:creationId xmlns:a16="http://schemas.microsoft.com/office/drawing/2014/main" id="{8146508D-2FA3-45BD-AFD6-B9F079423279}"/>
              </a:ext>
            </a:extLst>
          </p:cNvPr>
          <p:cNvSpPr>
            <a:spLocks noGrp="1"/>
          </p:cNvSpPr>
          <p:nvPr>
            <p:ph type="body" sz="quarter" idx="10"/>
          </p:nvPr>
        </p:nvSpPr>
        <p:spPr/>
        <p:txBody>
          <a:bodyPr/>
          <a:lstStyle/>
          <a:p>
            <a:r>
              <a:rPr lang="zh-CN" altLang="en-US" dirty="0"/>
              <a:t>注册表的基本组织结构 </a:t>
            </a:r>
          </a:p>
          <a:p>
            <a:endParaRPr lang="zh-CN" altLang="en-US" dirty="0"/>
          </a:p>
        </p:txBody>
      </p:sp>
      <p:sp>
        <p:nvSpPr>
          <p:cNvPr id="3" name="标题 2">
            <a:extLst>
              <a:ext uri="{FF2B5EF4-FFF2-40B4-BE49-F238E27FC236}">
                <a16:creationId xmlns:a16="http://schemas.microsoft.com/office/drawing/2014/main" id="{E5CD407A-2EA3-4C52-A7DF-6E124EC1E1C6}"/>
              </a:ext>
            </a:extLst>
          </p:cNvPr>
          <p:cNvSpPr>
            <a:spLocks noGrp="1"/>
          </p:cNvSpPr>
          <p:nvPr>
            <p:ph type="title" idx="4294967295"/>
          </p:nvPr>
        </p:nvSpPr>
        <p:spPr/>
        <p:txBody>
          <a:bodyPr/>
          <a:lstStyle/>
          <a:p>
            <a:r>
              <a:rPr lang="zh-CN" altLang="en-US" dirty="0"/>
              <a:t>注册表的逻辑结构和内容</a:t>
            </a:r>
          </a:p>
        </p:txBody>
      </p:sp>
    </p:spTree>
    <p:extLst>
      <p:ext uri="{BB962C8B-B14F-4D97-AF65-F5344CB8AC3E}">
        <p14:creationId xmlns:p14="http://schemas.microsoft.com/office/powerpoint/2010/main" val="381957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zh-CN" altLang="en-US">
                <a:latin typeface="宋体" panose="02010600030101010101" pitchFamily="2" charset="-122"/>
              </a:rPr>
              <a:t>注册表分支</a:t>
            </a:r>
            <a:r>
              <a:rPr lang="zh-CN" altLang="en-US"/>
              <a:t> </a:t>
            </a:r>
          </a:p>
        </p:txBody>
      </p:sp>
      <p:grpSp>
        <p:nvGrpSpPr>
          <p:cNvPr id="14340" name="Group 58"/>
          <p:cNvGrpSpPr>
            <a:grpSpLocks/>
          </p:cNvGrpSpPr>
          <p:nvPr/>
        </p:nvGrpSpPr>
        <p:grpSpPr bwMode="auto">
          <a:xfrm>
            <a:off x="2178969" y="1448882"/>
            <a:ext cx="7859463" cy="4861938"/>
            <a:chOff x="43" y="0"/>
            <a:chExt cx="3582" cy="2496"/>
          </a:xfrm>
        </p:grpSpPr>
        <p:sp>
          <p:nvSpPr>
            <p:cNvPr id="14394" name="Rectangle 4"/>
            <p:cNvSpPr>
              <a:spLocks noChangeArrowheads="1"/>
            </p:cNvSpPr>
            <p:nvPr/>
          </p:nvSpPr>
          <p:spPr bwMode="auto">
            <a:xfrm>
              <a:off x="43" y="0"/>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分支名称</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92" name="Rectangle 5"/>
            <p:cNvSpPr>
              <a:spLocks noChangeArrowheads="1"/>
            </p:cNvSpPr>
            <p:nvPr/>
          </p:nvSpPr>
          <p:spPr bwMode="auto">
            <a:xfrm>
              <a:off x="1474" y="0"/>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指向</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90" name="Rectangle 6"/>
            <p:cNvSpPr>
              <a:spLocks noChangeArrowheads="1"/>
            </p:cNvSpPr>
            <p:nvPr/>
          </p:nvSpPr>
          <p:spPr bwMode="auto">
            <a:xfrm>
              <a:off x="3072" y="0"/>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缩写</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8" name="Rectangle 7"/>
            <p:cNvSpPr>
              <a:spLocks noChangeArrowheads="1"/>
            </p:cNvSpPr>
            <p:nvPr/>
          </p:nvSpPr>
          <p:spPr bwMode="auto">
            <a:xfrm>
              <a:off x="43" y="384"/>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HKEY_LOCAL_MACHINE</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6" name="Rectangle 8"/>
            <p:cNvSpPr>
              <a:spLocks noChangeArrowheads="1"/>
            </p:cNvSpPr>
            <p:nvPr/>
          </p:nvSpPr>
          <p:spPr bwMode="auto">
            <a:xfrm>
              <a:off x="1474" y="384"/>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4" name="Rectangle 9"/>
            <p:cNvSpPr>
              <a:spLocks noChangeArrowheads="1"/>
            </p:cNvSpPr>
            <p:nvPr/>
          </p:nvSpPr>
          <p:spPr bwMode="auto">
            <a:xfrm>
              <a:off x="3072" y="384"/>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HKLM</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2" name="Rectangle 10"/>
            <p:cNvSpPr>
              <a:spLocks noChangeArrowheads="1"/>
            </p:cNvSpPr>
            <p:nvPr/>
          </p:nvSpPr>
          <p:spPr bwMode="auto">
            <a:xfrm>
              <a:off x="43" y="76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HKEY_CURRENT_CONFIG</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0" name="Rectangle 11"/>
            <p:cNvSpPr>
              <a:spLocks noChangeArrowheads="1"/>
            </p:cNvSpPr>
            <p:nvPr/>
          </p:nvSpPr>
          <p:spPr bwMode="auto">
            <a:xfrm>
              <a:off x="1474" y="76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HKLM\SYSTEM\</a:t>
              </a:r>
              <a:r>
                <a:rPr kumimoji="0" lang="en-US" altLang="zh-CN" sz="1600" b="1" dirty="0" err="1">
                  <a:solidFill>
                    <a:schemeClr val="bg2">
                      <a:lumMod val="25000"/>
                    </a:schemeClr>
                  </a:solidFill>
                  <a:latin typeface="微软雅黑" panose="020B0503020204020204" pitchFamily="34" charset="-122"/>
                  <a:ea typeface="微软雅黑" panose="020B0503020204020204" pitchFamily="34" charset="-122"/>
                </a:rPr>
                <a:t>CurrentControlSet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a:t>
              </a:r>
            </a:p>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Hardware Profiles\Current</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8" name="Rectangle 12"/>
            <p:cNvSpPr>
              <a:spLocks noChangeArrowheads="1"/>
            </p:cNvSpPr>
            <p:nvPr/>
          </p:nvSpPr>
          <p:spPr bwMode="auto">
            <a:xfrm>
              <a:off x="3072" y="76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HKCC</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6" name="Rectangle 13"/>
            <p:cNvSpPr>
              <a:spLocks noChangeArrowheads="1"/>
            </p:cNvSpPr>
            <p:nvPr/>
          </p:nvSpPr>
          <p:spPr bwMode="auto">
            <a:xfrm>
              <a:off x="43" y="124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HKEY_CLASSES_ROOT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4" name="Rectangle 14"/>
            <p:cNvSpPr>
              <a:spLocks noChangeArrowheads="1"/>
            </p:cNvSpPr>
            <p:nvPr/>
          </p:nvSpPr>
          <p:spPr bwMode="auto">
            <a:xfrm>
              <a:off x="1474" y="124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HKLM\SOFTWARE\Classes</a:t>
              </a:r>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HKCU\SOFTWARE\Classes</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2" name="Rectangle 15"/>
            <p:cNvSpPr>
              <a:spLocks noChangeArrowheads="1"/>
            </p:cNvSpPr>
            <p:nvPr/>
          </p:nvSpPr>
          <p:spPr bwMode="auto">
            <a:xfrm>
              <a:off x="3072" y="124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0" name="Rectangle 16"/>
            <p:cNvSpPr>
              <a:spLocks noChangeArrowheads="1"/>
            </p:cNvSpPr>
            <p:nvPr/>
          </p:nvSpPr>
          <p:spPr bwMode="auto">
            <a:xfrm>
              <a:off x="43" y="1728"/>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8" name="Rectangle 17"/>
            <p:cNvSpPr>
              <a:spLocks noChangeArrowheads="1"/>
            </p:cNvSpPr>
            <p:nvPr/>
          </p:nvSpPr>
          <p:spPr bwMode="auto">
            <a:xfrm>
              <a:off x="1474" y="1728"/>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6" name="Rectangle 18"/>
            <p:cNvSpPr>
              <a:spLocks noChangeArrowheads="1"/>
            </p:cNvSpPr>
            <p:nvPr/>
          </p:nvSpPr>
          <p:spPr bwMode="auto">
            <a:xfrm>
              <a:off x="3072" y="1728"/>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4" name="Rectangle 19"/>
            <p:cNvSpPr>
              <a:spLocks noChangeArrowheads="1"/>
            </p:cNvSpPr>
            <p:nvPr/>
          </p:nvSpPr>
          <p:spPr bwMode="auto">
            <a:xfrm>
              <a:off x="43" y="2112"/>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HKEY_CURRENT_USER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2" name="Rectangle 20"/>
            <p:cNvSpPr>
              <a:spLocks noChangeArrowheads="1"/>
            </p:cNvSpPr>
            <p:nvPr/>
          </p:nvSpPr>
          <p:spPr bwMode="auto">
            <a:xfrm>
              <a:off x="1474" y="2112"/>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HKU\&lt;Security ID&gt;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0" name="Rectangle 21"/>
            <p:cNvSpPr>
              <a:spLocks noChangeArrowheads="1"/>
            </p:cNvSpPr>
            <p:nvPr/>
          </p:nvSpPr>
          <p:spPr bwMode="auto">
            <a:xfrm>
              <a:off x="3072" y="2112"/>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2" name="文本占位符 1">
            <a:extLst>
              <a:ext uri="{FF2B5EF4-FFF2-40B4-BE49-F238E27FC236}">
                <a16:creationId xmlns:a16="http://schemas.microsoft.com/office/drawing/2014/main" id="{82317445-FE6C-4DD5-8055-FDEFF17EF583}"/>
              </a:ext>
            </a:extLst>
          </p:cNvPr>
          <p:cNvSpPr>
            <a:spLocks noGrp="1"/>
          </p:cNvSpPr>
          <p:nvPr>
            <p:ph type="body" sz="quarter" idx="10"/>
          </p:nvPr>
        </p:nvSpPr>
        <p:spPr/>
        <p:txBody>
          <a:bodyPr/>
          <a:lstStyle/>
          <a:p>
            <a:endParaRPr lang="zh-CN" altLang="en-US"/>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638" y="1708151"/>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r>
              <a:rPr lang="zh-CN" altLang="en-US"/>
              <a:t> </a:t>
            </a:r>
          </a:p>
        </p:txBody>
      </p:sp>
      <p:sp>
        <p:nvSpPr>
          <p:cNvPr id="16387" name="Rectangle 3"/>
          <p:cNvSpPr>
            <a:spLocks noGrp="1" noChangeArrowheads="1"/>
          </p:cNvSpPr>
          <p:nvPr>
            <p:ph type="body" sz="quarter" idx="10"/>
          </p:nvPr>
        </p:nvSpPr>
        <p:spPr/>
        <p:txBody>
          <a:bodyPr/>
          <a:lstStyle/>
          <a:p>
            <a:pPr eaLnBrk="1" hangingPunct="1">
              <a:lnSpc>
                <a:spcPct val="90000"/>
              </a:lnSpc>
            </a:pPr>
            <a:r>
              <a:rPr lang="en-US" altLang="zh-CN" dirty="0"/>
              <a:t>Windows 2000</a:t>
            </a:r>
            <a:r>
              <a:rPr lang="zh-CN" altLang="en-US" dirty="0"/>
              <a:t>注册表使用三种类型的值：字符串、二进制及</a:t>
            </a:r>
            <a:r>
              <a:rPr lang="en-US" altLang="zh-CN" dirty="0"/>
              <a:t>DWORD(</a:t>
            </a:r>
            <a:r>
              <a:rPr lang="zh-CN" altLang="en-US" dirty="0"/>
              <a:t>双字) </a:t>
            </a:r>
          </a:p>
          <a:p>
            <a:pPr eaLnBrk="1" hangingPunct="1">
              <a:lnSpc>
                <a:spcPct val="90000"/>
              </a:lnSpc>
            </a:pPr>
            <a:r>
              <a:rPr lang="zh-CN" altLang="en-US" dirty="0"/>
              <a:t>在注册表编辑器里，值类型是使用前缀</a:t>
            </a:r>
            <a:r>
              <a:rPr lang="en-US" altLang="zh-CN" dirty="0"/>
              <a:t>REG</a:t>
            </a:r>
            <a:r>
              <a:rPr lang="zh-CN" altLang="en-US" dirty="0"/>
              <a:t>的“匈牙利语式”符号，例如</a:t>
            </a:r>
            <a:r>
              <a:rPr lang="en-US" altLang="zh-CN" dirty="0"/>
              <a:t>REG_BINARY </a:t>
            </a:r>
            <a:endParaRPr lang="zh-CN" altLang="en-US" dirty="0"/>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p>
        </p:txBody>
      </p:sp>
      <p:sp>
        <p:nvSpPr>
          <p:cNvPr id="17411"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字符串</a:t>
            </a:r>
            <a:r>
              <a:rPr lang="en-US" altLang="zh-CN" sz="2400" dirty="0"/>
              <a:t>REG_SZ </a:t>
            </a:r>
            <a:r>
              <a:rPr lang="zh-CN" altLang="en-US" sz="2400" dirty="0"/>
              <a:t> </a:t>
            </a:r>
          </a:p>
          <a:p>
            <a:pPr lvl="1" eaLnBrk="1" hangingPunct="1">
              <a:lnSpc>
                <a:spcPct val="90000"/>
              </a:lnSpc>
            </a:pPr>
            <a:r>
              <a:rPr lang="zh-CN" altLang="en-US" sz="2400" dirty="0"/>
              <a:t>扩展字符串 </a:t>
            </a:r>
            <a:r>
              <a:rPr lang="en-US" altLang="zh-CN" sz="2400" dirty="0"/>
              <a:t>REG_EXPAND_SZ，</a:t>
            </a:r>
            <a:r>
              <a:rPr lang="zh-CN" altLang="en-US" sz="2400" dirty="0"/>
              <a:t>允许用户创建含有一个系统变量的字符串 </a:t>
            </a:r>
          </a:p>
          <a:p>
            <a:pPr lvl="1" eaLnBrk="1" hangingPunct="1">
              <a:lnSpc>
                <a:spcPct val="90000"/>
              </a:lnSpc>
            </a:pPr>
            <a:r>
              <a:rPr lang="zh-CN" altLang="en-US" sz="2400" dirty="0"/>
              <a:t>多重字符串，</a:t>
            </a:r>
            <a:r>
              <a:rPr lang="en-US" altLang="zh-CN" sz="2400" dirty="0"/>
              <a:t>REG_MULTI_SZ，</a:t>
            </a:r>
            <a:r>
              <a:rPr lang="zh-CN" altLang="en-US" sz="2400" dirty="0"/>
              <a:t>是字符串类型的另一个变体，是注册表把几个字符串集合成为一个值 </a:t>
            </a:r>
          </a:p>
          <a:p>
            <a:pPr eaLnBrk="1" hangingPunct="1">
              <a:lnSpc>
                <a:spcPct val="90000"/>
              </a:lnSpc>
            </a:pPr>
            <a:r>
              <a:rPr lang="zh-CN" altLang="en-US" sz="2400" dirty="0"/>
              <a:t> 二进制 </a:t>
            </a:r>
            <a:r>
              <a:rPr lang="en-US" altLang="zh-CN" sz="2400" dirty="0"/>
              <a:t>REG_BINARY </a:t>
            </a:r>
          </a:p>
          <a:p>
            <a:pPr eaLnBrk="1" hangingPunct="1">
              <a:lnSpc>
                <a:spcPct val="90000"/>
              </a:lnSpc>
            </a:pPr>
            <a:r>
              <a:rPr lang="zh-CN" altLang="en-US" sz="2400" dirty="0"/>
              <a:t> </a:t>
            </a:r>
            <a:r>
              <a:rPr lang="en-US" altLang="zh-CN" sz="2400" dirty="0"/>
              <a:t>DWORD</a:t>
            </a:r>
            <a:r>
              <a:rPr lang="zh-CN" altLang="en-US" sz="2400" dirty="0"/>
              <a:t>值 </a:t>
            </a:r>
            <a:r>
              <a:rPr lang="en-US" altLang="zh-CN" sz="2400" dirty="0"/>
              <a:t>REG_DWORD ，</a:t>
            </a:r>
            <a:r>
              <a:rPr lang="zh-CN" altLang="en-US" sz="2400" dirty="0"/>
              <a:t>是一种特殊的二进制值，即四个字节的二进制值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4000" dirty="0"/>
              <a:t>HKEY_LOCAL_MACHINE</a:t>
            </a:r>
            <a:endParaRPr lang="zh-CN" altLang="en-US" sz="4000" dirty="0"/>
          </a:p>
        </p:txBody>
      </p:sp>
      <p:sp>
        <p:nvSpPr>
          <p:cNvPr id="18435"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HKEY_LOCAL_MACHINE(HKLM)</a:t>
            </a:r>
          </a:p>
          <a:p>
            <a:pPr lvl="1" eaLnBrk="1" hangingPunct="1"/>
            <a:r>
              <a:rPr lang="zh-CN" altLang="en-US" sz="2400" dirty="0">
                <a:solidFill>
                  <a:schemeClr val="bg2">
                    <a:lumMod val="25000"/>
                  </a:schemeClr>
                </a:solidFill>
              </a:rPr>
              <a:t>子目录树中的设置内容是关于本地计算机系统的信息，包括硬件和操作系统数据，如总线类型、系统内存、设备驱动程序和启动控制数据。这些信息只与本地的用户有关，而与其他用户无关。</a:t>
            </a:r>
          </a:p>
          <a:p>
            <a:pPr lvl="1" algn="just" eaLnBrk="1" hangingPunct="1"/>
            <a:r>
              <a:rPr lang="zh-CN" altLang="en-US" sz="2400" dirty="0">
                <a:solidFill>
                  <a:schemeClr val="bg2">
                    <a:lumMod val="25000"/>
                  </a:schemeClr>
                </a:solidFill>
              </a:rPr>
              <a:t>包含五个子项。注意不能使用注册表编辑器修改</a:t>
            </a:r>
            <a:r>
              <a:rPr lang="en-US" altLang="zh-CN" sz="2400" dirty="0">
                <a:solidFill>
                  <a:schemeClr val="bg2">
                    <a:lumMod val="25000"/>
                  </a:schemeClr>
                </a:solidFill>
                <a:cs typeface="Arial" panose="020B0604020202020204" pitchFamily="34" charset="0"/>
              </a:rPr>
              <a:t>HKEY_LOCAL_MACHINE</a:t>
            </a:r>
            <a:r>
              <a:rPr lang="zh-CN" altLang="en-US" sz="2400" dirty="0">
                <a:solidFill>
                  <a:schemeClr val="bg2">
                    <a:lumMod val="25000"/>
                  </a:schemeClr>
                </a:solidFill>
              </a:rPr>
              <a:t>子目录树中的</a:t>
            </a:r>
            <a:r>
              <a:rPr lang="en-US" altLang="zh-CN" sz="2400" dirty="0">
                <a:solidFill>
                  <a:schemeClr val="bg2">
                    <a:lumMod val="25000"/>
                  </a:schemeClr>
                </a:solidFill>
                <a:cs typeface="Arial" panose="020B0604020202020204" pitchFamily="34" charset="0"/>
              </a:rPr>
              <a:t>SAM</a:t>
            </a:r>
            <a:r>
              <a:rPr lang="zh-CN" altLang="en-US" sz="2400" dirty="0">
                <a:solidFill>
                  <a:schemeClr val="bg2">
                    <a:lumMod val="25000"/>
                  </a:schemeClr>
                </a:solidFill>
              </a:rPr>
              <a:t>子项和</a:t>
            </a:r>
            <a:r>
              <a:rPr lang="en-US" altLang="zh-CN" sz="2400" dirty="0">
                <a:solidFill>
                  <a:schemeClr val="bg2">
                    <a:lumMod val="25000"/>
                  </a:schemeClr>
                </a:solidFill>
                <a:cs typeface="Arial" panose="020B0604020202020204" pitchFamily="34" charset="0"/>
              </a:rPr>
              <a:t>SECURITY</a:t>
            </a:r>
            <a:r>
              <a:rPr lang="zh-CN" altLang="en-US" sz="2400" dirty="0">
                <a:solidFill>
                  <a:schemeClr val="bg2">
                    <a:lumMod val="25000"/>
                  </a:schemeClr>
                </a:solidFill>
              </a:rPr>
              <a:t>子项，这些子项对应的是</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计算机管理器</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等系统功能。</a:t>
            </a:r>
          </a:p>
        </p:txBody>
      </p:sp>
    </p:spTree>
    <p:extLst>
      <p:ext uri="{BB962C8B-B14F-4D97-AF65-F5344CB8AC3E}">
        <p14:creationId xmlns:p14="http://schemas.microsoft.com/office/powerpoint/2010/main" val="1071879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idx="4294967295"/>
          </p:nvPr>
        </p:nvSpPr>
        <p:spPr>
          <a:noFill/>
        </p:spPr>
        <p:txBody>
          <a:bodyPr/>
          <a:lstStyle/>
          <a:p>
            <a:r>
              <a:rPr lang="en-US" altLang="zh-CN" sz="4000" dirty="0"/>
              <a:t>HKEY_LOCAL_MACHINE</a:t>
            </a:r>
            <a:endParaRPr lang="zh-CN" altLang="en-US" sz="4000" dirty="0"/>
          </a:p>
        </p:txBody>
      </p:sp>
      <p:sp>
        <p:nvSpPr>
          <p:cNvPr id="19458" name="Rectangle 3"/>
          <p:cNvSpPr>
            <a:spLocks noGrp="1" noChangeArrowheads="1"/>
          </p:cNvSpPr>
          <p:nvPr>
            <p:ph type="body" sz="quarter" idx="10"/>
          </p:nvPr>
        </p:nvSpPr>
        <p:spPr/>
        <p:txBody>
          <a:bodyPr>
            <a:normAutofit/>
          </a:bodyPr>
          <a:lstStyle/>
          <a:p>
            <a:pPr eaLnBrk="1" hangingPunct="1">
              <a:lnSpc>
                <a:spcPct val="90000"/>
              </a:lnSpc>
            </a:pPr>
            <a:r>
              <a:rPr lang="en-US" altLang="zh-CN" sz="2800" dirty="0">
                <a:solidFill>
                  <a:schemeClr val="bg2">
                    <a:lumMod val="25000"/>
                  </a:schemeClr>
                </a:solidFill>
                <a:cs typeface="Arial" panose="020B0604020202020204" pitchFamily="34" charset="0"/>
              </a:rPr>
              <a:t>HKEY_LOCAL_MACHINE\HARDWARE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保存了</a:t>
            </a:r>
            <a:r>
              <a:rPr lang="en-US" altLang="zh-CN" sz="2400" dirty="0">
                <a:solidFill>
                  <a:schemeClr val="bg2">
                    <a:lumMod val="25000"/>
                  </a:schemeClr>
                </a:solidFill>
                <a:cs typeface="Arial" panose="020B0604020202020204" pitchFamily="34" charset="0"/>
              </a:rPr>
              <a:t>Windows 2000 </a:t>
            </a:r>
            <a:r>
              <a:rPr lang="zh-CN" altLang="en-US" sz="2400" dirty="0">
                <a:solidFill>
                  <a:schemeClr val="bg2">
                    <a:lumMod val="25000"/>
                  </a:schemeClr>
                </a:solidFill>
              </a:rPr>
              <a:t>系统中的所有硬件信息，系统和应用程序都是通过该项的设置与具体的硬件进行沟通。</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HEKY_LOCAL_MACHINE\SOFTWARE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包含系统中软件的设置信息。由于用户安装的软件不同，该项中的设置信息也会不同。</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HEKY_LOCAL_MACHINE\SYSTEM</a:t>
            </a:r>
            <a:endParaRPr lang="en-US" altLang="zh-CN" sz="2800" dirty="0">
              <a:solidFill>
                <a:schemeClr val="bg2">
                  <a:lumMod val="25000"/>
                </a:schemeClr>
              </a:solidFill>
            </a:endParaRPr>
          </a:p>
          <a:p>
            <a:pPr lvl="1" eaLnBrk="1" hangingPunct="1">
              <a:lnSpc>
                <a:spcPct val="90000"/>
              </a:lnSpc>
            </a:pPr>
            <a:r>
              <a:rPr lang="zh-CN" altLang="en-US" sz="2400" dirty="0">
                <a:solidFill>
                  <a:schemeClr val="bg2">
                    <a:lumMod val="25000"/>
                  </a:schemeClr>
                </a:solidFill>
              </a:rPr>
              <a:t>包含系统启动需要的详细信息，包含设备的驱动程序及其配置信息、控制数据、系统分区及其他驱动器的设置信息，以及系统不能启动时，如何恢复正确配置信息。 </a:t>
            </a:r>
          </a:p>
        </p:txBody>
      </p:sp>
    </p:spTree>
    <p:extLst>
      <p:ext uri="{BB962C8B-B14F-4D97-AF65-F5344CB8AC3E}">
        <p14:creationId xmlns:p14="http://schemas.microsoft.com/office/powerpoint/2010/main" val="422451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11870247"/>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4" dur="1000"/>
                                        <p:tgtEl>
                                          <p:spTgt spid="4">
                                            <p:graphicEl>
                                              <a:dgm id="{F907B27B-B246-4928-AC93-8A19B8E86AA6}"/>
                                            </p:graphicEl>
                                          </p:spTgt>
                                        </p:tgtEl>
                                      </p:cBhvr>
                                    </p:animEffect>
                                    <p:anim calcmode="lin" valueType="num">
                                      <p:cBhvr>
                                        <p:cTn id="25"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6"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6" dur="1000"/>
                                        <p:tgtEl>
                                          <p:spTgt spid="4">
                                            <p:graphicEl>
                                              <a:dgm id="{34905F94-283E-4E2E-B949-4A5102C3F22E}"/>
                                            </p:graphicEl>
                                          </p:spTgt>
                                        </p:tgtEl>
                                      </p:cBhvr>
                                    </p:animEffect>
                                    <p:anim calcmode="lin" valueType="num">
                                      <p:cBhvr>
                                        <p:cTn id="37"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8"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3" dur="1000"/>
                                        <p:tgtEl>
                                          <p:spTgt spid="4">
                                            <p:graphicEl>
                                              <a:dgm id="{FBC026BE-7CB9-4486-AAD6-ED1AA59A4D6B}"/>
                                            </p:graphicEl>
                                          </p:spTgt>
                                        </p:tgtEl>
                                      </p:cBhvr>
                                    </p:animEffect>
                                    <p:anim calcmode="lin" valueType="num">
                                      <p:cBhvr>
                                        <p:cTn id="44"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8" dur="1000"/>
                                        <p:tgtEl>
                                          <p:spTgt spid="4">
                                            <p:graphicEl>
                                              <a:dgm id="{E8B453A4-10D1-497E-82A0-9CF5B372D781}"/>
                                            </p:graphicEl>
                                          </p:spTgt>
                                        </p:tgtEl>
                                      </p:cBhvr>
                                    </p:animEffect>
                                    <p:anim calcmode="lin" valueType="num">
                                      <p:cBhvr>
                                        <p:cTn id="49"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0"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5" dur="1000"/>
                                        <p:tgtEl>
                                          <p:spTgt spid="4">
                                            <p:graphicEl>
                                              <a:dgm id="{3F1D4C18-718C-46FE-B74A-AE4E17B5A1CD}"/>
                                            </p:graphicEl>
                                          </p:spTgt>
                                        </p:tgtEl>
                                      </p:cBhvr>
                                    </p:animEffect>
                                    <p:anim calcmode="lin" valueType="num">
                                      <p:cBhvr>
                                        <p:cTn id="56" dur="100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60" dur="1000"/>
                                        <p:tgtEl>
                                          <p:spTgt spid="4">
                                            <p:graphicEl>
                                              <a:dgm id="{B1674F59-C40E-4820-990D-3B831CF9145D}"/>
                                            </p:graphicEl>
                                          </p:spTgt>
                                        </p:tgtEl>
                                      </p:cBhvr>
                                    </p:animEffect>
                                    <p:anim calcmode="lin" valueType="num">
                                      <p:cBhvr>
                                        <p:cTn id="61" dur="100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62" dur="100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CF354-EF04-42A5-B395-ED1CF871E99A}"/>
              </a:ext>
            </a:extLst>
          </p:cNvPr>
          <p:cNvSpPr>
            <a:spLocks noGrp="1"/>
          </p:cNvSpPr>
          <p:nvPr>
            <p:ph type="title" idx="4294967295"/>
          </p:nvPr>
        </p:nvSpPr>
        <p:spPr/>
        <p:txBody>
          <a:bodyPr/>
          <a:lstStyle/>
          <a:p>
            <a:r>
              <a:rPr lang="en-US" altLang="zh-CN" dirty="0"/>
              <a:t>HKEY_CURRENT_CONFIG </a:t>
            </a:r>
            <a:endParaRPr lang="zh-CN" altLang="en-US" dirty="0"/>
          </a:p>
        </p:txBody>
      </p:sp>
      <p:sp>
        <p:nvSpPr>
          <p:cNvPr id="20482"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控制项代表的就是用户或用户选择的硬件配置文件，但是它只列出用户选择的配置文件与其它配置文件不同的地方。 </a:t>
            </a:r>
          </a:p>
        </p:txBody>
      </p:sp>
    </p:spTree>
    <p:extLst>
      <p:ext uri="{BB962C8B-B14F-4D97-AF65-F5344CB8AC3E}">
        <p14:creationId xmlns:p14="http://schemas.microsoft.com/office/powerpoint/2010/main" val="36759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B10C4-5303-4146-A591-04AC656D5933}"/>
              </a:ext>
            </a:extLst>
          </p:cNvPr>
          <p:cNvSpPr>
            <a:spLocks noGrp="1"/>
          </p:cNvSpPr>
          <p:nvPr>
            <p:ph type="title" idx="4294967295"/>
          </p:nvPr>
        </p:nvSpPr>
        <p:spPr/>
        <p:txBody>
          <a:bodyPr/>
          <a:lstStyle/>
          <a:p>
            <a:r>
              <a:rPr lang="en-US" altLang="zh-CN" dirty="0"/>
              <a:t>HKEY_CLASSES_ROOT </a:t>
            </a:r>
            <a:endParaRPr lang="zh-CN" altLang="en-US" dirty="0"/>
          </a:p>
        </p:txBody>
      </p:sp>
      <p:sp>
        <p:nvSpPr>
          <p:cNvPr id="21506" name="Rectangle 3"/>
          <p:cNvSpPr>
            <a:spLocks noGrp="1" noChangeArrowheads="1"/>
          </p:cNvSpPr>
          <p:nvPr>
            <p:ph type="body" sz="quarter" idx="10"/>
          </p:nvPr>
        </p:nvSpPr>
        <p:spPr/>
        <p:txBody>
          <a:bodyPr>
            <a:normAutofit/>
          </a:bodyPr>
          <a:lstStyle/>
          <a:p>
            <a:pPr eaLnBrk="1" hangingPunct="1">
              <a:lnSpc>
                <a:spcPct val="90000"/>
              </a:lnSpc>
            </a:pPr>
            <a:r>
              <a:rPr lang="zh-CN" altLang="en-US" sz="2800" dirty="0">
                <a:solidFill>
                  <a:schemeClr val="bg2">
                    <a:lumMod val="25000"/>
                  </a:schemeClr>
                </a:solidFill>
              </a:rPr>
              <a:t>为了加强对系统数据类型的管理，</a:t>
            </a:r>
            <a:r>
              <a:rPr lang="en-US" altLang="zh-CN" sz="2800" dirty="0">
                <a:solidFill>
                  <a:schemeClr val="bg2">
                    <a:lumMod val="25000"/>
                  </a:schemeClr>
                </a:solidFill>
                <a:cs typeface="Arial" panose="020B0604020202020204" pitchFamily="34" charset="0"/>
              </a:rPr>
              <a:t>Windows </a:t>
            </a:r>
            <a:r>
              <a:rPr lang="zh-CN" altLang="en-US" sz="2800" dirty="0">
                <a:solidFill>
                  <a:schemeClr val="bg2">
                    <a:lumMod val="25000"/>
                  </a:schemeClr>
                </a:solidFill>
              </a:rPr>
              <a:t>在注册表中组织了</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中创建相应的子项。 </a:t>
            </a:r>
          </a:p>
        </p:txBody>
      </p:sp>
    </p:spTree>
    <p:extLst>
      <p:ext uri="{BB962C8B-B14F-4D97-AF65-F5344CB8AC3E}">
        <p14:creationId xmlns:p14="http://schemas.microsoft.com/office/powerpoint/2010/main" val="136783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5E7F-50A5-4731-9938-E29DB49BB8CB}"/>
              </a:ext>
            </a:extLst>
          </p:cNvPr>
          <p:cNvSpPr>
            <a:spLocks noGrp="1"/>
          </p:cNvSpPr>
          <p:nvPr>
            <p:ph type="title" idx="4294967295"/>
          </p:nvPr>
        </p:nvSpPr>
        <p:spPr/>
        <p:txBody>
          <a:bodyPr/>
          <a:lstStyle/>
          <a:p>
            <a:r>
              <a:rPr lang="en-US" altLang="zh-CN" dirty="0"/>
              <a:t>HKEY_USERS</a:t>
            </a:r>
            <a:endParaRPr lang="zh-CN" altLang="en-US" dirty="0"/>
          </a:p>
        </p:txBody>
      </p:sp>
      <p:sp>
        <p:nvSpPr>
          <p:cNvPr id="22530" name="Rectangle 3"/>
          <p:cNvSpPr>
            <a:spLocks noGrp="1" noChangeArrowheads="1"/>
          </p:cNvSpPr>
          <p:nvPr>
            <p:ph type="body" sz="quarter" idx="10"/>
          </p:nvPr>
        </p:nvSpPr>
        <p:spPr/>
        <p:txBody>
          <a:bodyPr/>
          <a:lstStyle/>
          <a:p>
            <a:pPr eaLnBrk="1" hangingPunct="1"/>
            <a:r>
              <a:rPr lang="en-US" altLang="zh-CN" sz="2400" dirty="0">
                <a:solidFill>
                  <a:schemeClr val="bg2">
                    <a:lumMod val="25000"/>
                  </a:schemeClr>
                </a:solidFill>
                <a:cs typeface="Arial" panose="020B0604020202020204" pitchFamily="34" charset="0"/>
              </a:rPr>
              <a:t>HKEY_USERS</a:t>
            </a:r>
            <a:r>
              <a:rPr lang="zh-CN" altLang="en-US" dirty="0">
                <a:solidFill>
                  <a:schemeClr val="bg2">
                    <a:lumMod val="25000"/>
                  </a:schemeClr>
                </a:solidFill>
              </a:rPr>
              <a:t>子目录树是用来控制用户配置文件的，它包含所有用户的配置文件的内容。每个用户都会在</a:t>
            </a:r>
            <a:r>
              <a:rPr lang="en-US" altLang="zh-CN" dirty="0">
                <a:solidFill>
                  <a:schemeClr val="bg2">
                    <a:lumMod val="25000"/>
                  </a:schemeClr>
                </a:solidFill>
                <a:cs typeface="Arial" panose="020B0604020202020204" pitchFamily="34" charset="0"/>
              </a:rPr>
              <a:t>HKEY_USERS</a:t>
            </a:r>
            <a:r>
              <a:rPr lang="zh-CN" altLang="en-US" dirty="0">
                <a:solidFill>
                  <a:schemeClr val="bg2">
                    <a:lumMod val="25000"/>
                  </a:schemeClr>
                </a:solidFill>
              </a:rPr>
              <a:t>项中有一个子项，该子项的内容和</a:t>
            </a:r>
            <a:r>
              <a:rPr lang="en-US" altLang="zh-CN" dirty="0">
                <a:solidFill>
                  <a:schemeClr val="bg2">
                    <a:lumMod val="25000"/>
                  </a:schemeClr>
                </a:solidFill>
                <a:cs typeface="Arial" panose="020B0604020202020204" pitchFamily="34" charset="0"/>
              </a:rPr>
              <a:t>HKEY_CURRENT_USER</a:t>
            </a:r>
            <a:r>
              <a:rPr lang="zh-CN" altLang="en-US" dirty="0">
                <a:solidFill>
                  <a:schemeClr val="bg2">
                    <a:lumMod val="25000"/>
                  </a:schemeClr>
                </a:solidFill>
              </a:rPr>
              <a:t>项的内容相似，具体功能也相同，只是使用子项的用户不同。 </a:t>
            </a:r>
          </a:p>
        </p:txBody>
      </p:sp>
    </p:spTree>
    <p:extLst>
      <p:ext uri="{BB962C8B-B14F-4D97-AF65-F5344CB8AC3E}">
        <p14:creationId xmlns:p14="http://schemas.microsoft.com/office/powerpoint/2010/main" val="3955844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0FF2-08E4-478A-BBD3-B2338C6A3322}"/>
              </a:ext>
            </a:extLst>
          </p:cNvPr>
          <p:cNvSpPr>
            <a:spLocks noGrp="1"/>
          </p:cNvSpPr>
          <p:nvPr>
            <p:ph type="title" idx="4294967295"/>
          </p:nvPr>
        </p:nvSpPr>
        <p:spPr/>
        <p:txBody>
          <a:bodyPr/>
          <a:lstStyle/>
          <a:p>
            <a:r>
              <a:rPr lang="en-US" altLang="zh-CN" dirty="0"/>
              <a:t>HKEY_CURRENT_USER</a:t>
            </a:r>
            <a:endParaRPr lang="zh-CN" altLang="en-US" dirty="0"/>
          </a:p>
        </p:txBody>
      </p:sp>
      <p:sp>
        <p:nvSpPr>
          <p:cNvPr id="23554" name="Rectangle 3"/>
          <p:cNvSpPr>
            <a:spLocks noGrp="1" noChangeArrowheads="1"/>
          </p:cNvSpPr>
          <p:nvPr>
            <p:ph type="body" sz="quarter" idx="10"/>
          </p:nvPr>
        </p:nvSpPr>
        <p:spPr/>
        <p:txBody>
          <a:bodyPr>
            <a:normAutofit/>
          </a:bodyPr>
          <a:lstStyle/>
          <a:p>
            <a:pPr eaLnBrk="1" hangingPunct="1">
              <a:lnSpc>
                <a:spcPct val="90000"/>
              </a:lnSpc>
            </a:pPr>
            <a:r>
              <a:rPr lang="en-US" altLang="zh-CN" sz="2400" dirty="0">
                <a:solidFill>
                  <a:schemeClr val="bg2">
                    <a:lumMod val="25000"/>
                  </a:schemeClr>
                </a:solidFill>
                <a:cs typeface="Arial" panose="020B0604020202020204" pitchFamily="34" charset="0"/>
              </a:rPr>
              <a:t>HKEY_CURRENT_USER</a:t>
            </a:r>
            <a:r>
              <a:rPr lang="zh-CN" altLang="en-US" sz="2400" dirty="0">
                <a:solidFill>
                  <a:schemeClr val="bg2">
                    <a:lumMod val="25000"/>
                  </a:schemeClr>
                </a:solidFill>
              </a:rPr>
              <a:t>子目录树是</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注册表最重要的部分之一，它包含</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系统、系统的集成部分以及应用软件的配置信息，主要是针对系统的声音、时间、控制面板的功能（如桌面、鼠标、配色方案、屏幕保护程序）、键盘等建立的配置信息以及安装软件时由安装程序建立的项和值 </a:t>
            </a:r>
          </a:p>
        </p:txBody>
      </p:sp>
    </p:spTree>
    <p:extLst>
      <p:ext uri="{BB962C8B-B14F-4D97-AF65-F5344CB8AC3E}">
        <p14:creationId xmlns:p14="http://schemas.microsoft.com/office/powerpoint/2010/main" val="327883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18B6-117D-4E8D-9B44-9FB9CFA31694}"/>
              </a:ext>
            </a:extLst>
          </p:cNvPr>
          <p:cNvSpPr>
            <a:spLocks noGrp="1"/>
          </p:cNvSpPr>
          <p:nvPr>
            <p:ph type="title" idx="4294967295"/>
          </p:nvPr>
        </p:nvSpPr>
        <p:spPr/>
        <p:txBody>
          <a:bodyPr/>
          <a:lstStyle/>
          <a:p>
            <a:r>
              <a:rPr lang="en-US" altLang="zh-CN" dirty="0"/>
              <a:t>HKEY_CURRENT_USER</a:t>
            </a:r>
            <a:r>
              <a:rPr lang="zh-CN" altLang="en-US" dirty="0"/>
              <a:t>常用项</a:t>
            </a:r>
          </a:p>
        </p:txBody>
      </p:sp>
      <p:sp>
        <p:nvSpPr>
          <p:cNvPr id="24578"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HKEY_CURRENT_USER\</a:t>
            </a:r>
            <a:r>
              <a:rPr lang="en-US" altLang="zh-CN" sz="2800" dirty="0" err="1">
                <a:solidFill>
                  <a:schemeClr val="bg2">
                    <a:lumMod val="25000"/>
                  </a:schemeClr>
                </a:solidFill>
                <a:cs typeface="Arial" panose="020B0604020202020204" pitchFamily="34" charset="0"/>
              </a:rPr>
              <a:t>AppEvents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HKEY_CURRENT_USER\Console</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HKEY_CURRENT_USER\Control Panel</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HKEY_CURRENT_USER\Environment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HKEY_CURRENT_USER\Printers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HKEY_CURRENT_USER\Keyboard Layout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HKEY_CURRENT_USER\software</a:t>
            </a:r>
            <a:r>
              <a:rPr lang="en-US" altLang="zh-CN" sz="2800" dirty="0">
                <a:solidFill>
                  <a:schemeClr val="bg2">
                    <a:lumMod val="25000"/>
                  </a:schemeClr>
                </a:solidFill>
              </a:rPr>
              <a:t> </a:t>
            </a:r>
            <a:endParaRPr lang="zh-CN" altLang="en-US" sz="2800" dirty="0">
              <a:solidFill>
                <a:schemeClr val="bg2">
                  <a:lumMod val="25000"/>
                </a:schemeClr>
              </a:solidFill>
            </a:endParaRPr>
          </a:p>
        </p:txBody>
      </p:sp>
    </p:spTree>
    <p:extLst>
      <p:ext uri="{BB962C8B-B14F-4D97-AF65-F5344CB8AC3E}">
        <p14:creationId xmlns:p14="http://schemas.microsoft.com/office/powerpoint/2010/main" val="1058152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备份方法</a:t>
            </a:r>
            <a:endParaRPr lang="en-US" altLang="zh-CN" sz="2400" dirty="0">
              <a:solidFill>
                <a:schemeClr val="bg2">
                  <a:lumMod val="25000"/>
                </a:schemeClr>
              </a:solidFill>
              <a:latin typeface="Arial" panose="020B0604020202020204" pitchFamily="34" charset="0"/>
              <a:cs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菜单工具进行备份。</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工具备份。</a:t>
            </a:r>
            <a:r>
              <a:rPr lang="en-US" altLang="zh-CN" sz="2400" dirty="0">
                <a:solidFill>
                  <a:schemeClr val="bg2">
                    <a:lumMod val="25000"/>
                  </a:schemeClr>
                </a:solidFill>
                <a:latin typeface="Arial" panose="020B0604020202020204" pitchFamily="34" charset="0"/>
              </a:rPr>
              <a:t>export</a:t>
            </a:r>
          </a:p>
          <a:p>
            <a:pPr lvl="1" algn="just"/>
            <a:r>
              <a:rPr lang="zh-CN" altLang="en-US" sz="2400" dirty="0">
                <a:solidFill>
                  <a:schemeClr val="bg2">
                    <a:lumMod val="25000"/>
                  </a:schemeClr>
                </a:solidFill>
                <a:latin typeface="Arial" panose="020B0604020202020204" pitchFamily="34" charset="0"/>
              </a:rPr>
              <a:t> 利用磁盘管理工具备份。</a:t>
            </a:r>
            <a:endParaRPr lang="en-US" altLang="zh-CN" sz="2400" dirty="0">
              <a:solidFill>
                <a:schemeClr val="bg2">
                  <a:lumMod val="25000"/>
                </a:schemeClr>
              </a:solidFill>
              <a:latin typeface="Arial" panose="020B0604020202020204" pitchFamily="34" charset="0"/>
            </a:endParaRPr>
          </a:p>
          <a:p>
            <a:pPr algn="just"/>
            <a:r>
              <a:rPr lang="zh-CN" altLang="en-US" sz="2400" dirty="0">
                <a:solidFill>
                  <a:schemeClr val="bg2">
                    <a:lumMod val="25000"/>
                  </a:schemeClr>
                </a:solidFill>
                <a:latin typeface="Arial" panose="020B0604020202020204" pitchFamily="34" charset="0"/>
              </a:rPr>
              <a:t> 恢复方法</a:t>
            </a:r>
            <a:endParaRPr lang="en-US" altLang="zh-CN" sz="2400" dirty="0">
              <a:solidFill>
                <a:schemeClr val="bg2">
                  <a:lumMod val="25000"/>
                </a:schemeClr>
              </a:solidFill>
              <a:latin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菜单工具进行恢复。</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工具恢复。</a:t>
            </a:r>
            <a:r>
              <a:rPr lang="en-US" altLang="zh-CN" sz="2400" dirty="0">
                <a:solidFill>
                  <a:schemeClr val="bg2">
                    <a:lumMod val="25000"/>
                  </a:schemeClr>
                </a:solidFill>
                <a:latin typeface="Arial" panose="020B0604020202020204" pitchFamily="34" charset="0"/>
              </a:rPr>
              <a:t>import</a:t>
            </a:r>
          </a:p>
          <a:p>
            <a:pPr lvl="1" algn="just"/>
            <a:r>
              <a:rPr lang="zh-CN" altLang="en-US" sz="2400" dirty="0">
                <a:solidFill>
                  <a:schemeClr val="bg2">
                    <a:lumMod val="25000"/>
                  </a:schemeClr>
                </a:solidFill>
                <a:latin typeface="Arial" panose="020B0604020202020204" pitchFamily="34" charset="0"/>
              </a:rPr>
              <a:t> 利用磁盘管理工具恢复。</a:t>
            </a:r>
            <a:endParaRPr lang="en-US" altLang="zh-CN" sz="2400" dirty="0">
              <a:solidFill>
                <a:schemeClr val="bg2">
                  <a:lumMod val="25000"/>
                </a:schemeClr>
              </a:solidFill>
              <a:latin typeface="Arial" panose="020B0604020202020204" pitchFamily="34" charset="0"/>
            </a:endParaRP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注册表的备份与恢复</a:t>
            </a:r>
          </a:p>
        </p:txBody>
      </p:sp>
    </p:spTree>
    <p:extLst>
      <p:ext uri="{BB962C8B-B14F-4D97-AF65-F5344CB8AC3E}">
        <p14:creationId xmlns:p14="http://schemas.microsoft.com/office/powerpoint/2010/main" val="1061048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Back up the registry manually</a:t>
            </a:r>
          </a:p>
          <a:p>
            <a:pPr lvl="1"/>
            <a:r>
              <a:rPr lang="en-US" altLang="zh-CN" sz="1800" dirty="0">
                <a:solidFill>
                  <a:schemeClr val="bg2">
                    <a:lumMod val="25000"/>
                  </a:schemeClr>
                </a:solidFill>
                <a:latin typeface="Arial" panose="020B0604020202020204" pitchFamily="34" charset="0"/>
              </a:rPr>
              <a:t> From the Start menu, type regedit.exe in the search box,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locate and click the registry key or subkey that you want to back up.</a:t>
            </a:r>
          </a:p>
          <a:p>
            <a:pPr lvl="1"/>
            <a:r>
              <a:rPr lang="en-US" altLang="zh-CN" sz="1800" dirty="0">
                <a:solidFill>
                  <a:schemeClr val="bg2">
                    <a:lumMod val="25000"/>
                  </a:schemeClr>
                </a:solidFill>
                <a:latin typeface="Arial" panose="020B0604020202020204" pitchFamily="34" charset="0"/>
              </a:rPr>
              <a:t> Click File &gt; Export.</a:t>
            </a:r>
          </a:p>
          <a:p>
            <a:pPr lvl="1"/>
            <a:r>
              <a:rPr lang="en-US" altLang="zh-CN" sz="1800" dirty="0">
                <a:solidFill>
                  <a:schemeClr val="bg2">
                    <a:lumMod val="25000"/>
                  </a:schemeClr>
                </a:solidFill>
                <a:latin typeface="Arial" panose="020B0604020202020204" pitchFamily="34" charset="0"/>
              </a:rPr>
              <a:t> In the Export Registry File dialog box, select the location to which you want to save the backup copy, and then type a name for the backup file in the File name field.</a:t>
            </a:r>
          </a:p>
          <a:p>
            <a:pPr lvl="1"/>
            <a:r>
              <a:rPr lang="en-US" altLang="zh-CN" sz="1800" dirty="0">
                <a:solidFill>
                  <a:schemeClr val="bg2">
                    <a:lumMod val="25000"/>
                  </a:schemeClr>
                </a:solidFill>
                <a:latin typeface="Arial" panose="020B0604020202020204" pitchFamily="34" charset="0"/>
              </a:rPr>
              <a:t> Click Save.</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Create a system restore point</a:t>
            </a:r>
          </a:p>
          <a:p>
            <a:pPr lvl="1"/>
            <a:r>
              <a:rPr lang="en-US" altLang="zh-CN" sz="1800" dirty="0">
                <a:solidFill>
                  <a:schemeClr val="bg2">
                    <a:lumMod val="25000"/>
                  </a:schemeClr>
                </a:solidFill>
                <a:latin typeface="Arial" panose="020B0604020202020204" pitchFamily="34" charset="0"/>
              </a:rPr>
              <a:t> From the Start menu,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Create, and then follow the steps to create a restore point.</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a:t>
            </a:r>
          </a:p>
        </p:txBody>
      </p:sp>
    </p:spTree>
    <p:extLst>
      <p:ext uri="{BB962C8B-B14F-4D97-AF65-F5344CB8AC3E}">
        <p14:creationId xmlns:p14="http://schemas.microsoft.com/office/powerpoint/2010/main" val="271269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Restore a manual back up</a:t>
            </a:r>
          </a:p>
          <a:p>
            <a:pPr lvl="1"/>
            <a:r>
              <a:rPr lang="en-US" altLang="zh-CN" sz="1800" dirty="0">
                <a:solidFill>
                  <a:schemeClr val="bg2">
                    <a:lumMod val="25000"/>
                  </a:schemeClr>
                </a:solidFill>
                <a:latin typeface="Arial" panose="020B0604020202020204" pitchFamily="34" charset="0"/>
              </a:rPr>
              <a:t> From the Start menu, type regedit.exe,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click File &gt; Import.</a:t>
            </a:r>
          </a:p>
          <a:p>
            <a:pPr lvl="1"/>
            <a:r>
              <a:rPr lang="en-US" altLang="zh-CN" sz="1800" dirty="0">
                <a:solidFill>
                  <a:schemeClr val="bg2">
                    <a:lumMod val="25000"/>
                  </a:schemeClr>
                </a:solidFill>
                <a:latin typeface="Arial" panose="020B0604020202020204" pitchFamily="34" charset="0"/>
              </a:rPr>
              <a:t> In the Import Registry File dialog box, select the location to which you saved the backup copy, select the backup file, and then click Open.</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Restore from a restore point</a:t>
            </a:r>
          </a:p>
          <a:p>
            <a:pPr lvl="1"/>
            <a:r>
              <a:rPr lang="en-US" altLang="zh-CN" sz="1800" dirty="0">
                <a:solidFill>
                  <a:schemeClr val="bg2">
                    <a:lumMod val="25000"/>
                  </a:schemeClr>
                </a:solidFill>
                <a:latin typeface="Arial" panose="020B0604020202020204" pitchFamily="34" charset="0"/>
              </a:rPr>
              <a:t> From Start,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System Restore.</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注册表的恢复</a:t>
            </a:r>
          </a:p>
        </p:txBody>
      </p:sp>
    </p:spTree>
    <p:extLst>
      <p:ext uri="{BB962C8B-B14F-4D97-AF65-F5344CB8AC3E}">
        <p14:creationId xmlns:p14="http://schemas.microsoft.com/office/powerpoint/2010/main" val="4159529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567543" y="1805145"/>
            <a:ext cx="9993085" cy="4213865"/>
          </a:xfrm>
        </p:spPr>
        <p:txBody>
          <a:bodyPr/>
          <a:lstStyle/>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大多数注册表文件都存放在</a:t>
            </a:r>
            <a:r>
              <a:rPr lang="en-US" altLang="zh-CN" sz="2800" dirty="0">
                <a:solidFill>
                  <a:schemeClr val="bg2">
                    <a:lumMod val="25000"/>
                  </a:schemeClr>
                </a:solidFill>
                <a:latin typeface="Arial" panose="020B0604020202020204" pitchFamily="34" charset="0"/>
                <a:cs typeface="Arial" panose="020B0604020202020204" pitchFamily="34" charset="0"/>
              </a:rPr>
              <a:t>%</a:t>
            </a:r>
            <a:r>
              <a:rPr lang="en-US" altLang="zh-CN" sz="2800" dirty="0" err="1">
                <a:solidFill>
                  <a:schemeClr val="bg2">
                    <a:lumMod val="25000"/>
                  </a:schemeClr>
                </a:solidFill>
                <a:latin typeface="Arial" panose="020B0604020202020204" pitchFamily="34" charset="0"/>
                <a:cs typeface="Arial" panose="020B0604020202020204" pitchFamily="34" charset="0"/>
              </a:rPr>
              <a:t>SystemRoot</a:t>
            </a:r>
            <a:r>
              <a:rPr lang="en-US" altLang="zh-CN" sz="2800" dirty="0">
                <a:solidFill>
                  <a:schemeClr val="bg2">
                    <a:lumMod val="25000"/>
                  </a:schemeClr>
                </a:solidFill>
                <a:latin typeface="Arial" panose="020B0604020202020204" pitchFamily="34" charset="0"/>
                <a:cs typeface="Arial" panose="020B0604020202020204" pitchFamily="34" charset="0"/>
              </a:rPr>
              <a:t>%\System32\Config </a:t>
            </a:r>
            <a:r>
              <a:rPr lang="zh-CN" altLang="en-US" sz="2800" dirty="0">
                <a:solidFill>
                  <a:schemeClr val="bg2">
                    <a:lumMod val="25000"/>
                  </a:schemeClr>
                </a:solidFill>
                <a:latin typeface="Arial" panose="020B0604020202020204" pitchFamily="34" charset="0"/>
                <a:cs typeface="Arial" panose="020B0604020202020204" pitchFamily="34" charset="0"/>
              </a:rPr>
              <a:t>文件夹</a:t>
            </a:r>
          </a:p>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.LOG</a:t>
            </a:r>
            <a:r>
              <a:rPr lang="zh-CN" altLang="en-US" sz="2800" dirty="0">
                <a:solidFill>
                  <a:schemeClr val="bg2">
                    <a:lumMod val="25000"/>
                  </a:schemeClr>
                </a:solidFill>
                <a:latin typeface="Arial" panose="020B0604020202020204" pitchFamily="34" charset="0"/>
                <a:cs typeface="Arial" panose="020B0604020202020204" pitchFamily="34" charset="0"/>
              </a:rPr>
              <a:t>文件，日志文件，保存运行时更新信息。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Default</a:t>
            </a:r>
            <a:r>
              <a:rPr lang="zh-CN" altLang="en-US" sz="2800" dirty="0">
                <a:solidFill>
                  <a:schemeClr val="bg2">
                    <a:lumMod val="25000"/>
                  </a:schemeClr>
                </a:solidFill>
                <a:latin typeface="Arial" panose="020B0604020202020204" pitchFamily="34" charset="0"/>
                <a:cs typeface="Arial" panose="020B0604020202020204" pitchFamily="34" charset="0"/>
              </a:rPr>
              <a:t>文件，登录网络前所用缺省用户配置文件。 </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Sam</a:t>
            </a: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(Security Account Manager,</a:t>
            </a:r>
            <a:r>
              <a:rPr lang="zh-CN" altLang="en-US" sz="2800" dirty="0">
                <a:solidFill>
                  <a:schemeClr val="bg2">
                    <a:lumMod val="25000"/>
                  </a:schemeClr>
                </a:solidFill>
                <a:latin typeface="Arial" panose="020B0604020202020204" pitchFamily="34" charset="0"/>
                <a:cs typeface="Arial" panose="020B0604020202020204" pitchFamily="34" charset="0"/>
              </a:rPr>
              <a:t>安全帐目管理器</a:t>
            </a:r>
            <a:r>
              <a:rPr lang="en-US" altLang="zh-CN" sz="2800" dirty="0">
                <a:solidFill>
                  <a:schemeClr val="bg2">
                    <a:lumMod val="25000"/>
                  </a:schemeClr>
                </a:solidFill>
                <a:latin typeface="Arial" panose="020B0604020202020204" pitchFamily="34" charset="0"/>
                <a:cs typeface="Arial" panose="020B0604020202020204" pitchFamily="34" charset="0"/>
              </a:rPr>
              <a:t>)</a:t>
            </a: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Security</a:t>
            </a:r>
            <a:r>
              <a:rPr lang="zh-CN" altLang="en-US" sz="2800" dirty="0">
                <a:solidFill>
                  <a:schemeClr val="bg2">
                    <a:lumMod val="25000"/>
                  </a:schemeClr>
                </a:solidFill>
                <a:latin typeface="Arial" panose="020B0604020202020204" pitchFamily="34" charset="0"/>
                <a:cs typeface="Arial" panose="020B0604020202020204" pitchFamily="34" charset="0"/>
              </a:rPr>
              <a:t>文件，含有与安全有关的内容。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Software</a:t>
            </a:r>
            <a:r>
              <a:rPr lang="zh-CN" altLang="en-US" sz="2800" dirty="0">
                <a:solidFill>
                  <a:schemeClr val="bg2">
                    <a:lumMod val="25000"/>
                  </a:schemeClr>
                </a:solidFill>
                <a:latin typeface="Arial" panose="020B0604020202020204" pitchFamily="34" charset="0"/>
                <a:cs typeface="Arial" panose="020B0604020202020204" pitchFamily="34" charset="0"/>
              </a:rPr>
              <a:t>文件，安装软件内容。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System</a:t>
            </a:r>
            <a:r>
              <a:rPr lang="zh-CN" altLang="en-US" sz="2800" dirty="0">
                <a:solidFill>
                  <a:schemeClr val="bg2">
                    <a:lumMod val="25000"/>
                  </a:schemeClr>
                </a:solidFill>
                <a:latin typeface="Arial" panose="020B0604020202020204" pitchFamily="34" charset="0"/>
                <a:cs typeface="Arial" panose="020B0604020202020204" pitchFamily="34" charset="0"/>
              </a:rPr>
              <a:t>文件，包含的主要是硬件配置的信息。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Documents and Settings\</a:t>
            </a:r>
            <a:r>
              <a:rPr lang="en-US" altLang="zh-CN" sz="2800" dirty="0" err="1">
                <a:solidFill>
                  <a:schemeClr val="bg2">
                    <a:lumMod val="25000"/>
                  </a:schemeClr>
                </a:solidFill>
                <a:latin typeface="Arial" panose="020B0604020202020204" pitchFamily="34" charset="0"/>
                <a:cs typeface="Arial" panose="020B0604020202020204" pitchFamily="34" charset="0"/>
              </a:rPr>
              <a:t>UserName</a:t>
            </a:r>
            <a:r>
              <a:rPr lang="en-US" altLang="zh-CN" sz="2800" dirty="0">
                <a:solidFill>
                  <a:schemeClr val="bg2">
                    <a:lumMod val="25000"/>
                  </a:schemeClr>
                </a:solidFill>
                <a:latin typeface="Arial" panose="020B0604020202020204" pitchFamily="34" charset="0"/>
                <a:cs typeface="Arial" panose="020B0604020202020204" pitchFamily="34" charset="0"/>
              </a:rPr>
              <a:t>\NTUSER.DAT</a:t>
            </a: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spTree>
    <p:extLst>
      <p:ext uri="{BB962C8B-B14F-4D97-AF65-F5344CB8AC3E}">
        <p14:creationId xmlns:p14="http://schemas.microsoft.com/office/powerpoint/2010/main" val="112493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124857" y="1863203"/>
            <a:ext cx="9666514" cy="4213865"/>
          </a:xfrm>
        </p:spPr>
        <p:txBody>
          <a:bodyPr/>
          <a:lstStyle/>
          <a:p>
            <a:pPr marL="0" indent="0">
              <a:buNone/>
            </a:pPr>
            <a:r>
              <a:rPr lang="en-US" altLang="zh-CN" sz="2800" dirty="0">
                <a:solidFill>
                  <a:schemeClr val="bg2">
                    <a:lumMod val="25000"/>
                  </a:schemeClr>
                </a:solidFill>
                <a:latin typeface="Arial" panose="020B0604020202020204" pitchFamily="34" charset="0"/>
                <a:cs typeface="Arial" panose="020B0604020202020204" pitchFamily="34" charset="0"/>
              </a:rPr>
              <a:t>Each time a new user logs on to a computer, a new registry hive is created for that user with a separate file for the user profile. This is called the user profile hive.</a:t>
            </a:r>
          </a:p>
          <a:p>
            <a:r>
              <a:rPr lang="en-US" altLang="zh-CN" sz="2800" dirty="0">
                <a:solidFill>
                  <a:schemeClr val="bg2">
                    <a:lumMod val="25000"/>
                  </a:schemeClr>
                </a:solidFill>
                <a:latin typeface="Arial" panose="020B0604020202020204" pitchFamily="34" charset="0"/>
                <a:cs typeface="Arial" panose="020B0604020202020204" pitchFamily="34" charset="0"/>
              </a:rPr>
              <a:t> A user's hive contains specific registry information pertaining to the user's application settings, desktop, environment, network connections, and printers</a:t>
            </a:r>
          </a:p>
          <a:p>
            <a:r>
              <a:rPr lang="en-US" altLang="zh-CN" sz="2800" dirty="0">
                <a:solidFill>
                  <a:schemeClr val="bg2">
                    <a:lumMod val="25000"/>
                  </a:schemeClr>
                </a:solidFill>
                <a:latin typeface="Arial" panose="020B0604020202020204" pitchFamily="34" charset="0"/>
                <a:cs typeface="Arial" panose="020B0604020202020204" pitchFamily="34" charset="0"/>
              </a:rPr>
              <a:t> User profile hives are located under the HKEY_USERS key.</a:t>
            </a:r>
          </a:p>
          <a:p>
            <a:pPr lvl="1"/>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en-US" altLang="zh-CN" dirty="0"/>
              <a:t>User Profile Hive</a:t>
            </a:r>
            <a:endParaRPr lang="zh-CN" altLang="en-US" dirty="0"/>
          </a:p>
        </p:txBody>
      </p:sp>
    </p:spTree>
    <p:extLst>
      <p:ext uri="{BB962C8B-B14F-4D97-AF65-F5344CB8AC3E}">
        <p14:creationId xmlns:p14="http://schemas.microsoft.com/office/powerpoint/2010/main" val="412062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3F3C4-A970-4B1A-85F0-B931B932E976}"/>
              </a:ext>
            </a:extLst>
          </p:cNvPr>
          <p:cNvSpPr>
            <a:spLocks noGrp="1"/>
          </p:cNvSpPr>
          <p:nvPr>
            <p:ph type="body" sz="quarter" idx="10"/>
          </p:nvPr>
        </p:nvSpPr>
        <p:spPr>
          <a:xfrm>
            <a:off x="1876479" y="1589314"/>
            <a:ext cx="8439041" cy="4727239"/>
          </a:xfrm>
        </p:spPr>
        <p:txBody>
          <a:bodyPr/>
          <a:lstStyle/>
          <a:p>
            <a:pPr marL="0" indent="0">
              <a:buNone/>
            </a:pPr>
            <a:r>
              <a:rPr lang="en-US" altLang="zh-CN" sz="2000" dirty="0"/>
              <a:t>The registry is a </a:t>
            </a:r>
            <a:r>
              <a:rPr lang="en-US" altLang="zh-CN" sz="2000" dirty="0">
                <a:solidFill>
                  <a:srgbClr val="7030A0"/>
                </a:solidFill>
              </a:rPr>
              <a:t>system-defined database </a:t>
            </a:r>
            <a:r>
              <a:rPr lang="en-US" altLang="zh-CN" sz="2000" dirty="0"/>
              <a:t>in which </a:t>
            </a:r>
            <a:r>
              <a:rPr lang="en-US" altLang="zh-CN" sz="2000" dirty="0">
                <a:solidFill>
                  <a:srgbClr val="FF0000"/>
                </a:solidFill>
              </a:rPr>
              <a:t>applications</a:t>
            </a:r>
            <a:r>
              <a:rPr lang="en-US" altLang="zh-CN" sz="2000" dirty="0"/>
              <a:t> and </a:t>
            </a:r>
            <a:r>
              <a:rPr lang="en-US" altLang="zh-CN" sz="2000" dirty="0">
                <a:solidFill>
                  <a:srgbClr val="FF0000"/>
                </a:solidFill>
              </a:rPr>
              <a:t>system components </a:t>
            </a:r>
            <a:r>
              <a:rPr lang="en-US" altLang="zh-CN" sz="2000" dirty="0"/>
              <a:t>store and retrieve configuration data.</a:t>
            </a:r>
          </a:p>
          <a:p>
            <a:pPr marL="0" indent="0">
              <a:buNone/>
            </a:pPr>
            <a:endParaRPr lang="en-US" altLang="zh-CN" sz="2000" dirty="0"/>
          </a:p>
          <a:p>
            <a:r>
              <a:rPr lang="zh-CN" altLang="en-US" sz="2000" dirty="0"/>
              <a:t> 注册表是 </a:t>
            </a:r>
            <a:r>
              <a:rPr lang="en-US" altLang="zh-CN" sz="2000" dirty="0"/>
              <a:t>Windows </a:t>
            </a:r>
            <a:r>
              <a:rPr lang="zh-CN" altLang="en-US" sz="2000" dirty="0"/>
              <a:t>的一个内部数据库，一个巨大的树状分层数据库。</a:t>
            </a:r>
            <a:endParaRPr lang="en-US" altLang="zh-CN" sz="2000" dirty="0"/>
          </a:p>
          <a:p>
            <a:endParaRPr lang="en-US" altLang="zh-CN" sz="2000" dirty="0"/>
          </a:p>
          <a:p>
            <a:pPr marL="171395" lvl="1">
              <a:spcBef>
                <a:spcPts val="750"/>
              </a:spcBef>
              <a:buFont typeface="Wingdings" panose="05000000000000000000" pitchFamily="2" charset="2"/>
              <a:buChar char="p"/>
            </a:pPr>
            <a:r>
              <a:rPr lang="zh-CN" altLang="en-US" sz="2000" dirty="0">
                <a:cs typeface="+mn-cs"/>
              </a:rPr>
              <a:t> 容纳了应用程序和计算机系统的全部配置信息、系统和应用程序的初始化信息、应用程序和文档文件的关联关系、硬件设备的说明、状态和属性以及各种状态信息和数据。</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注册表中存放着各种参数，直接控制着</a:t>
            </a:r>
            <a:r>
              <a:rPr lang="en-US" altLang="zh-CN" sz="2000" dirty="0">
                <a:cs typeface="+mn-cs"/>
              </a:rPr>
              <a:t>Windows</a:t>
            </a:r>
            <a:r>
              <a:rPr lang="zh-CN" altLang="en-US" sz="2000" dirty="0">
                <a:cs typeface="+mn-cs"/>
              </a:rPr>
              <a:t>的启动、硬件驱动程序的装载以及一些</a:t>
            </a:r>
            <a:r>
              <a:rPr lang="en-US" altLang="zh-CN" sz="2000" dirty="0">
                <a:cs typeface="+mn-cs"/>
              </a:rPr>
              <a:t>Windows</a:t>
            </a:r>
            <a:r>
              <a:rPr lang="zh-CN" altLang="en-US" sz="2000" dirty="0">
                <a:cs typeface="+mn-cs"/>
              </a:rPr>
              <a:t>应用程序的运行，从而在整个</a:t>
            </a:r>
            <a:r>
              <a:rPr lang="en-US" altLang="zh-CN" sz="2000" dirty="0">
                <a:cs typeface="+mn-cs"/>
              </a:rPr>
              <a:t>Windows</a:t>
            </a:r>
            <a:r>
              <a:rPr lang="zh-CN" altLang="en-US" sz="2000" dirty="0">
                <a:cs typeface="+mn-cs"/>
              </a:rPr>
              <a:t>系统中起着核心作用。</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注册表在</a:t>
            </a:r>
            <a:r>
              <a:rPr lang="en-US" altLang="zh-CN" sz="2000" dirty="0">
                <a:cs typeface="+mn-cs"/>
              </a:rPr>
              <a:t>Windows </a:t>
            </a:r>
            <a:r>
              <a:rPr lang="zh-CN" altLang="en-US" sz="2000" dirty="0">
                <a:cs typeface="+mn-cs"/>
              </a:rPr>
              <a:t>中起到中介的作用，负责系统同软件、硬件、用户之间的沟通 </a:t>
            </a:r>
          </a:p>
          <a:p>
            <a:pPr marL="457200" lvl="1" indent="0">
              <a:buNone/>
            </a:pPr>
            <a:r>
              <a:rPr lang="zh-CN" altLang="en-US" sz="2000" dirty="0"/>
              <a:t> </a:t>
            </a:r>
          </a:p>
          <a:p>
            <a:endParaRPr lang="zh-CN" altLang="en-US" sz="2000" dirty="0"/>
          </a:p>
        </p:txBody>
      </p:sp>
      <p:sp>
        <p:nvSpPr>
          <p:cNvPr id="18435" name="Rectangle 2"/>
          <p:cNvSpPr>
            <a:spLocks noGrp="1" noRot="1" noChangeArrowheads="1"/>
          </p:cNvSpPr>
          <p:nvPr>
            <p:ph type="title" idx="4294967295"/>
          </p:nvPr>
        </p:nvSpPr>
        <p:spPr/>
        <p:txBody>
          <a:bodyPr>
            <a:normAutofit/>
          </a:bodyPr>
          <a:lstStyle/>
          <a:p>
            <a:pPr eaLnBrk="1" hangingPunct="1"/>
            <a:r>
              <a:rPr lang="zh-CN" altLang="en-US" dirty="0"/>
              <a:t>概 述</a:t>
            </a:r>
          </a:p>
        </p:txBody>
      </p:sp>
    </p:spTree>
    <p:extLst>
      <p:ext uri="{BB962C8B-B14F-4D97-AF65-F5344CB8AC3E}">
        <p14:creationId xmlns:p14="http://schemas.microsoft.com/office/powerpoint/2010/main" val="157041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8" name="表格 7">
            <a:extLst>
              <a:ext uri="{FF2B5EF4-FFF2-40B4-BE49-F238E27FC236}">
                <a16:creationId xmlns:a16="http://schemas.microsoft.com/office/drawing/2014/main" id="{FEB688A0-DD87-41B7-91DE-75FEBFA9A48C}"/>
              </a:ext>
            </a:extLst>
          </p:cNvPr>
          <p:cNvGraphicFramePr>
            <a:graphicFrameLocks noGrp="1"/>
          </p:cNvGraphicFramePr>
          <p:nvPr>
            <p:extLst>
              <p:ext uri="{D42A27DB-BD31-4B8C-83A1-F6EECF244321}">
                <p14:modId xmlns:p14="http://schemas.microsoft.com/office/powerpoint/2010/main" val="851330551"/>
              </p:ext>
            </p:extLst>
          </p:nvPr>
        </p:nvGraphicFramePr>
        <p:xfrm>
          <a:off x="2350157" y="2185592"/>
          <a:ext cx="7491685" cy="4494280"/>
        </p:xfrm>
        <a:graphic>
          <a:graphicData uri="http://schemas.openxmlformats.org/drawingml/2006/table">
            <a:tbl>
              <a:tblPr/>
              <a:tblGrid>
                <a:gridCol w="1106374">
                  <a:extLst>
                    <a:ext uri="{9D8B030D-6E8A-4147-A177-3AD203B41FA5}">
                      <a16:colId xmlns:a16="http://schemas.microsoft.com/office/drawing/2014/main" val="196384847"/>
                    </a:ext>
                  </a:extLst>
                </a:gridCol>
                <a:gridCol w="6385311">
                  <a:extLst>
                    <a:ext uri="{9D8B030D-6E8A-4147-A177-3AD203B41FA5}">
                      <a16:colId xmlns:a16="http://schemas.microsoft.com/office/drawing/2014/main" val="1287952183"/>
                    </a:ext>
                  </a:extLst>
                </a:gridCol>
              </a:tblGrid>
              <a:tr h="244849">
                <a:tc>
                  <a:txBody>
                    <a:bodyPr/>
                    <a:lstStyle/>
                    <a:p>
                      <a:pPr algn="l" fontAlgn="t"/>
                      <a:r>
                        <a:rPr lang="en-US" sz="1800" dirty="0">
                          <a:effectLst/>
                        </a:rPr>
                        <a:t>Extension</a:t>
                      </a:r>
                    </a:p>
                  </a:txBody>
                  <a:tcPr marL="75895" marR="75895" marT="37948" marB="37948">
                    <a:lnL w="12700" cap="flat" cmpd="sng" algn="ctr">
                      <a:solidFill>
                        <a:srgbClr val="007F7E"/>
                      </a:solidFill>
                      <a:prstDash val="solid"/>
                      <a:round/>
                      <a:headEnd type="none" w="med" len="med"/>
                      <a:tailEnd type="none" w="med" len="med"/>
                    </a:lnL>
                    <a:lnR w="12700" cap="flat" cmpd="sng" algn="ctr">
                      <a:solidFill>
                        <a:srgbClr val="A07D7E"/>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sz="1800" dirty="0">
                          <a:effectLst/>
                        </a:rPr>
                        <a:t>Description</a:t>
                      </a:r>
                    </a:p>
                  </a:txBody>
                  <a:tcPr marL="75895" marR="75895" marT="37948" marB="37948">
                    <a:lnL w="12700" cap="flat" cmpd="sng" algn="ctr">
                      <a:solidFill>
                        <a:srgbClr val="A07D7E"/>
                      </a:solidFill>
                      <a:prstDash val="solid"/>
                      <a:round/>
                      <a:headEnd type="none" w="med" len="med"/>
                      <a:tailEnd type="none" w="med" len="med"/>
                    </a:lnL>
                    <a:lnR w="12700" cap="flat" cmpd="sng" algn="ctr">
                      <a:solidFill>
                        <a:srgbClr val="A07D7E"/>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33631152"/>
                  </a:ext>
                </a:extLst>
              </a:tr>
              <a:tr h="247335">
                <a:tc>
                  <a:txBody>
                    <a:bodyPr/>
                    <a:lstStyle/>
                    <a:p>
                      <a:pPr algn="l" fontAlgn="t"/>
                      <a:r>
                        <a:rPr lang="en-US" sz="1800" dirty="0">
                          <a:effectLst/>
                        </a:rPr>
                        <a:t>none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complete copy of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2570693"/>
                  </a:ext>
                </a:extLst>
              </a:tr>
              <a:tr h="552260">
                <a:tc>
                  <a:txBody>
                    <a:bodyPr/>
                    <a:lstStyle/>
                    <a:p>
                      <a:pPr algn="l" fontAlgn="t"/>
                      <a:r>
                        <a:rPr lang="en-US" sz="1800" dirty="0">
                          <a:effectLst/>
                        </a:rPr>
                        <a:t>.alt</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the critical </a:t>
                      </a:r>
                      <a:r>
                        <a:rPr lang="en-US" sz="1800" b="1" dirty="0">
                          <a:effectLst/>
                        </a:rPr>
                        <a:t>HKEY_LOCAL_MACHINE\System</a:t>
                      </a:r>
                      <a:r>
                        <a:rPr lang="en-US" sz="1800" dirty="0">
                          <a:effectLst/>
                        </a:rPr>
                        <a:t> hive. Only the System key has an .alt file.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9130878"/>
                  </a:ext>
                </a:extLst>
              </a:tr>
              <a:tr h="402341">
                <a:tc>
                  <a:txBody>
                    <a:bodyPr/>
                    <a:lstStyle/>
                    <a:p>
                      <a:pPr algn="l" fontAlgn="t"/>
                      <a:r>
                        <a:rPr lang="en-US" sz="1800" dirty="0">
                          <a:effectLst/>
                        </a:rPr>
                        <a:t>.log</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transaction log of changes to the keys and value entries in the hive.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24864"/>
                  </a:ext>
                </a:extLst>
              </a:tr>
              <a:tr h="1975223">
                <a:tc>
                  <a:txBody>
                    <a:bodyPr/>
                    <a:lstStyle/>
                    <a:p>
                      <a:pPr algn="l" fontAlgn="t"/>
                      <a:r>
                        <a:rPr lang="en-US" sz="1800">
                          <a:effectLst/>
                        </a:rPr>
                        <a:t>.sav</a:t>
                      </a:r>
                      <a:br>
                        <a:rPr lang="en-US" sz="1800">
                          <a:effectLst/>
                        </a:rPr>
                      </a:br>
                      <a:endParaRPr lang="en-US" sz="1800">
                        <a:effectLst/>
                      </a:endParaRP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a hive.</a:t>
                      </a:r>
                      <a:br>
                        <a:rPr lang="en-US" sz="1800" dirty="0">
                          <a:effectLst/>
                        </a:rPr>
                      </a:br>
                      <a:r>
                        <a:rPr lang="en-US" sz="1800" b="1" dirty="0">
                          <a:effectLst/>
                        </a:rPr>
                        <a:t>Windows Server 2003 and Windows XP/2000:</a:t>
                      </a:r>
                      <a:r>
                        <a:rPr lang="en-US" sz="1800" dirty="0">
                          <a:effectLst/>
                        </a:rPr>
                        <a:t> Copies of the hive files as they looked at the end of the text-mode stage in Setup. Setup has two stages: text mode and graphics mode. The hive is copied to a .sav file after the text-mode stage of setup to protect it from errors that might occur if the graphics-mode stage of setup fails. If setup fails during the graphics-mode stage, only the graphics-mode stage is repeated when the computer is restarted; the .sav file is used to restore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0827318"/>
                  </a:ext>
                </a:extLst>
              </a:tr>
            </a:tbl>
          </a:graphicData>
        </a:graphic>
      </p:graphicFrame>
      <p:sp>
        <p:nvSpPr>
          <p:cNvPr id="10" name="矩形 9">
            <a:extLst>
              <a:ext uri="{FF2B5EF4-FFF2-40B4-BE49-F238E27FC236}">
                <a16:creationId xmlns:a16="http://schemas.microsoft.com/office/drawing/2014/main" id="{DF9150F8-4B91-4511-8264-AC282B92DC7D}"/>
              </a:ext>
            </a:extLst>
          </p:cNvPr>
          <p:cNvSpPr/>
          <p:nvPr/>
        </p:nvSpPr>
        <p:spPr>
          <a:xfrm>
            <a:off x="671284" y="1532166"/>
            <a:ext cx="10849429" cy="394210"/>
          </a:xfrm>
          <a:prstGeom prst="rect">
            <a:avLst/>
          </a:prstGeom>
        </p:spPr>
        <p:txBody>
          <a:bodyPr wrap="square">
            <a:spAutoFit/>
          </a:bodyPr>
          <a:lstStyle/>
          <a:p>
            <a:r>
              <a:rPr lang="en-US" altLang="zh-CN" sz="1800" dirty="0">
                <a:solidFill>
                  <a:schemeClr val="bg2">
                    <a:lumMod val="25000"/>
                  </a:schemeClr>
                </a:solidFill>
                <a:latin typeface="Arial" panose="020B0604020202020204" pitchFamily="34" charset="0"/>
                <a:cs typeface="Arial" panose="020B0604020202020204" pitchFamily="34" charset="0"/>
              </a:rPr>
              <a:t>The following table lists extensions along with a description of the data in the file</a:t>
            </a:r>
            <a:endParaRPr lang="zh-CN"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617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2" name="表格 1">
            <a:extLst>
              <a:ext uri="{FF2B5EF4-FFF2-40B4-BE49-F238E27FC236}">
                <a16:creationId xmlns:a16="http://schemas.microsoft.com/office/drawing/2014/main" id="{1A1482D3-97EE-4CFB-9828-0F1F02CBA81F}"/>
              </a:ext>
            </a:extLst>
          </p:cNvPr>
          <p:cNvGraphicFramePr>
            <a:graphicFrameLocks noGrp="1"/>
          </p:cNvGraphicFramePr>
          <p:nvPr>
            <p:extLst>
              <p:ext uri="{D42A27DB-BD31-4B8C-83A1-F6EECF244321}">
                <p14:modId xmlns:p14="http://schemas.microsoft.com/office/powerpoint/2010/main" val="2832347531"/>
              </p:ext>
            </p:extLst>
          </p:nvPr>
        </p:nvGraphicFramePr>
        <p:xfrm>
          <a:off x="2256065" y="2596015"/>
          <a:ext cx="7679869" cy="2438400"/>
        </p:xfrm>
        <a:graphic>
          <a:graphicData uri="http://schemas.openxmlformats.org/drawingml/2006/table">
            <a:tbl>
              <a:tblPr/>
              <a:tblGrid>
                <a:gridCol w="2956547">
                  <a:extLst>
                    <a:ext uri="{9D8B030D-6E8A-4147-A177-3AD203B41FA5}">
                      <a16:colId xmlns:a16="http://schemas.microsoft.com/office/drawing/2014/main" val="3928977769"/>
                    </a:ext>
                  </a:extLst>
                </a:gridCol>
                <a:gridCol w="4723322">
                  <a:extLst>
                    <a:ext uri="{9D8B030D-6E8A-4147-A177-3AD203B41FA5}">
                      <a16:colId xmlns:a16="http://schemas.microsoft.com/office/drawing/2014/main" val="650414704"/>
                    </a:ext>
                  </a:extLst>
                </a:gridCol>
              </a:tblGrid>
              <a:tr h="0">
                <a:tc>
                  <a:txBody>
                    <a:bodyPr/>
                    <a:lstStyle/>
                    <a:p>
                      <a:pPr algn="l" fontAlgn="t"/>
                      <a:r>
                        <a:rPr lang="en-US" dirty="0">
                          <a:effectLst/>
                        </a:rPr>
                        <a:t>Registry hive</a:t>
                      </a:r>
                    </a:p>
                  </a:txBody>
                  <a:tcPr>
                    <a:lnL w="12700" cap="flat" cmpd="sng" algn="ctr">
                      <a:solidFill>
                        <a:srgbClr val="F004CE"/>
                      </a:solidFill>
                      <a:prstDash val="solid"/>
                      <a:round/>
                      <a:headEnd type="none" w="med" len="med"/>
                      <a:tailEnd type="none" w="med" len="med"/>
                    </a:lnL>
                    <a:lnR w="12700" cap="flat" cmpd="sng" algn="ctr">
                      <a:solidFill>
                        <a:srgbClr val="40AC36"/>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dirty="0">
                          <a:effectLst/>
                        </a:rPr>
                        <a:t>Supporting files</a:t>
                      </a:r>
                    </a:p>
                  </a:txBody>
                  <a:tcPr>
                    <a:lnL w="12700" cap="flat" cmpd="sng" algn="ctr">
                      <a:solidFill>
                        <a:srgbClr val="40AC36"/>
                      </a:solidFill>
                      <a:prstDash val="solid"/>
                      <a:round/>
                      <a:headEnd type="none" w="med" len="med"/>
                      <a:tailEnd type="none" w="med" len="med"/>
                    </a:lnL>
                    <a:lnR w="12700" cap="flat" cmpd="sng" algn="ctr">
                      <a:solidFill>
                        <a:srgbClr val="40AC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088427397"/>
                  </a:ext>
                </a:extLst>
              </a:tr>
              <a:tr h="0">
                <a:tc>
                  <a:txBody>
                    <a:bodyPr/>
                    <a:lstStyle/>
                    <a:p>
                      <a:pPr algn="l" fontAlgn="t"/>
                      <a:r>
                        <a:rPr lang="en-US" b="1">
                          <a:effectLst/>
                        </a:rPr>
                        <a:t>HKEY_CURRENT_CONFIG</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3720806"/>
                  </a:ext>
                </a:extLst>
              </a:tr>
              <a:tr h="0">
                <a:tc>
                  <a:txBody>
                    <a:bodyPr/>
                    <a:lstStyle/>
                    <a:p>
                      <a:pPr algn="l" fontAlgn="t"/>
                      <a:r>
                        <a:rPr lang="en-US" b="1">
                          <a:effectLst/>
                        </a:rPr>
                        <a:t>HKEY_CURRENT_USER</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Ntuser.dat, Ntuser.dat.log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0457917"/>
                  </a:ext>
                </a:extLst>
              </a:tr>
              <a:tr h="0">
                <a:tc>
                  <a:txBody>
                    <a:bodyPr/>
                    <a:lstStyle/>
                    <a:p>
                      <a:pPr algn="l" fontAlgn="t"/>
                      <a:r>
                        <a:rPr lang="en-US" b="1">
                          <a:effectLst/>
                        </a:rPr>
                        <a:t>HKEY_LOCAL_MACHINE\SAM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Sam, Sam.log, </a:t>
                      </a:r>
                      <a:r>
                        <a:rPr lang="en-US" dirty="0" err="1">
                          <a:effectLst/>
                        </a:rPr>
                        <a:t>Sam.sav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4067916"/>
                  </a:ext>
                </a:extLst>
              </a:tr>
              <a:tr h="0">
                <a:tc>
                  <a:txBody>
                    <a:bodyPr/>
                    <a:lstStyle/>
                    <a:p>
                      <a:pPr algn="l" fontAlgn="t"/>
                      <a:r>
                        <a:rPr lang="en-US" b="1">
                          <a:effectLst/>
                        </a:rPr>
                        <a:t>HKEY_LOCAL_MACHINE\Security</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Security, Security.log, Security.sav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1309966"/>
                  </a:ext>
                </a:extLst>
              </a:tr>
              <a:tr h="0">
                <a:tc>
                  <a:txBody>
                    <a:bodyPr/>
                    <a:lstStyle/>
                    <a:p>
                      <a:pPr algn="l" fontAlgn="t"/>
                      <a:r>
                        <a:rPr lang="en-US" b="1">
                          <a:effectLst/>
                        </a:rPr>
                        <a:t>HKEY_LOCAL_MACHINE\Software</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Software, Software.log, Software.sav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652289"/>
                  </a:ext>
                </a:extLst>
              </a:tr>
              <a:tr h="0">
                <a:tc>
                  <a:txBody>
                    <a:bodyPr/>
                    <a:lstStyle/>
                    <a:p>
                      <a:pPr algn="l" fontAlgn="t"/>
                      <a:r>
                        <a:rPr lang="en-US" b="1">
                          <a:effectLst/>
                        </a:rPr>
                        <a:t>HKEY_LOCAL_MACHINE\System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962651"/>
                  </a:ext>
                </a:extLst>
              </a:tr>
              <a:tr h="0">
                <a:tc>
                  <a:txBody>
                    <a:bodyPr/>
                    <a:lstStyle/>
                    <a:p>
                      <a:pPr algn="l" fontAlgn="t"/>
                      <a:r>
                        <a:rPr lang="en-US" b="1">
                          <a:effectLst/>
                        </a:rPr>
                        <a:t>HKEY_USERS\.DEFAULT</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Default, Default.log, </a:t>
                      </a:r>
                      <a:r>
                        <a:rPr lang="en-US" dirty="0" err="1">
                          <a:effectLst/>
                        </a:rPr>
                        <a:t>Default.sav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1548663"/>
                  </a:ext>
                </a:extLst>
              </a:tr>
            </a:tbl>
          </a:graphicData>
        </a:graphic>
      </p:graphicFrame>
      <p:sp>
        <p:nvSpPr>
          <p:cNvPr id="5" name="矩形 4">
            <a:extLst>
              <a:ext uri="{FF2B5EF4-FFF2-40B4-BE49-F238E27FC236}">
                <a16:creationId xmlns:a16="http://schemas.microsoft.com/office/drawing/2014/main" id="{7BFDD053-8775-4462-95EC-ACDD1AA1CD07}"/>
              </a:ext>
            </a:extLst>
          </p:cNvPr>
          <p:cNvSpPr/>
          <p:nvPr/>
        </p:nvSpPr>
        <p:spPr>
          <a:xfrm>
            <a:off x="1719943" y="1939062"/>
            <a:ext cx="8752114" cy="427746"/>
          </a:xfrm>
          <a:prstGeom prst="rect">
            <a:avLst/>
          </a:prstGeom>
        </p:spPr>
        <p:txBody>
          <a:bodyPr wrap="square">
            <a:spAutoFit/>
          </a:bodyPr>
          <a:lstStyle/>
          <a:p>
            <a:r>
              <a:rPr lang="en-US" altLang="zh-CN" sz="2000" dirty="0">
                <a:solidFill>
                  <a:schemeClr val="bg2">
                    <a:lumMod val="25000"/>
                  </a:schemeClr>
                </a:solidFill>
                <a:latin typeface="Arial" panose="020B0604020202020204" pitchFamily="34" charset="0"/>
                <a:cs typeface="Arial" panose="020B0604020202020204" pitchFamily="34" charset="0"/>
              </a:rPr>
              <a:t>The following table lists the standard hives and their supporting files</a:t>
            </a:r>
            <a:endParaRPr lang="zh-CN" altLang="en-US"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552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zh-CN" altLang="en-US" sz="2400" dirty="0"/>
              <a:t> 使用</a:t>
            </a:r>
            <a:r>
              <a:rPr lang="en-US" altLang="zh-CN" sz="2400" dirty="0"/>
              <a:t>windows API</a:t>
            </a:r>
            <a:r>
              <a:rPr lang="zh-CN" altLang="en-US" sz="2400" dirty="0"/>
              <a:t>实现对注册表的操作</a:t>
            </a:r>
            <a:endParaRPr lang="en-US" altLang="zh-CN" sz="2400" dirty="0"/>
          </a:p>
          <a:p>
            <a:pPr lvl="1"/>
            <a:r>
              <a:rPr lang="zh-CN" altLang="en-US" sz="2200" dirty="0"/>
              <a:t> 创建键与子健</a:t>
            </a:r>
            <a:endParaRPr lang="en-US" altLang="zh-CN" sz="2200" dirty="0"/>
          </a:p>
          <a:p>
            <a:pPr lvl="1"/>
            <a:r>
              <a:rPr lang="zh-CN" altLang="en-US" sz="2200" dirty="0"/>
              <a:t> 删除键</a:t>
            </a:r>
            <a:endParaRPr lang="en-US" altLang="zh-CN" sz="2200" dirty="0"/>
          </a:p>
          <a:p>
            <a:pPr lvl="1"/>
            <a:r>
              <a:rPr lang="zh-CN" altLang="en-US" sz="2200" dirty="0"/>
              <a:t> 修改键值</a:t>
            </a:r>
            <a:endParaRPr lang="en-US" altLang="zh-CN" sz="2200" dirty="0"/>
          </a:p>
          <a:p>
            <a:pPr lvl="1"/>
            <a:r>
              <a:rPr lang="zh-CN" altLang="en-US" sz="2200" dirty="0"/>
              <a:t> 读取键值</a:t>
            </a:r>
          </a:p>
        </p:txBody>
      </p:sp>
      <p:sp>
        <p:nvSpPr>
          <p:cNvPr id="2" name="标题 1"/>
          <p:cNvSpPr>
            <a:spLocks noGrp="1"/>
          </p:cNvSpPr>
          <p:nvPr>
            <p:ph type="title" idx="4294967295"/>
          </p:nvPr>
        </p:nvSpPr>
        <p:spPr/>
        <p:txBody>
          <a:bodyPr/>
          <a:lstStyle/>
          <a:p>
            <a:r>
              <a:rPr lang="zh-CN" altLang="en-US" dirty="0"/>
              <a:t>上机练习作业</a:t>
            </a:r>
          </a:p>
        </p:txBody>
      </p:sp>
    </p:spTree>
    <p:extLst>
      <p:ext uri="{BB962C8B-B14F-4D97-AF65-F5344CB8AC3E}">
        <p14:creationId xmlns:p14="http://schemas.microsoft.com/office/powerpoint/2010/main" val="30973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452BDFE-EDC6-49AC-AA4F-7DEEB6698D88}"/>
              </a:ext>
            </a:extLst>
          </p:cNvPr>
          <p:cNvSpPr>
            <a:spLocks noGrp="1"/>
          </p:cNvSpPr>
          <p:nvPr>
            <p:ph type="body" sz="quarter" idx="10"/>
          </p:nvPr>
        </p:nvSpPr>
        <p:spPr>
          <a:xfrm>
            <a:off x="1943100" y="1136223"/>
            <a:ext cx="8305799" cy="4912444"/>
          </a:xfrm>
        </p:spPr>
        <p:txBody>
          <a:bodyPr/>
          <a:lstStyle/>
          <a:p>
            <a:pPr marL="0" indent="0">
              <a:buNone/>
            </a:pPr>
            <a:r>
              <a:rPr lang="en-US" altLang="zh-CN" sz="1600" dirty="0">
                <a:solidFill>
                  <a:schemeClr val="bg2">
                    <a:lumMod val="25000"/>
                  </a:schemeClr>
                </a:solidFill>
              </a:rPr>
              <a:t>Window </a:t>
            </a:r>
            <a:r>
              <a:rPr lang="zh-CN" altLang="en-US" sz="1600" dirty="0">
                <a:solidFill>
                  <a:schemeClr val="bg2">
                    <a:lumMod val="25000"/>
                  </a:schemeClr>
                </a:solidFill>
              </a:rPr>
              <a:t>使用注册表初衷：</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一致性好：所有 </a:t>
            </a:r>
            <a:r>
              <a:rPr lang="en-US" altLang="zh-CN" sz="1400" dirty="0">
                <a:solidFill>
                  <a:schemeClr val="bg2">
                    <a:lumMod val="25000"/>
                  </a:schemeClr>
                </a:solidFill>
              </a:rPr>
              <a:t>Windows </a:t>
            </a:r>
            <a:r>
              <a:rPr lang="zh-CN" altLang="en-US" sz="1400" dirty="0">
                <a:solidFill>
                  <a:schemeClr val="bg2">
                    <a:lumMod val="25000"/>
                  </a:schemeClr>
                </a:solidFill>
              </a:rPr>
              <a:t>应用程序采用一致的配置，相比</a:t>
            </a:r>
            <a:r>
              <a:rPr lang="en-US" altLang="zh-CN" sz="1400" dirty="0">
                <a:solidFill>
                  <a:schemeClr val="bg2">
                    <a:lumMod val="25000"/>
                  </a:schemeClr>
                </a:solidFill>
              </a:rPr>
              <a:t> </a:t>
            </a:r>
            <a:r>
              <a:rPr lang="en-US" altLang="zh-CN" sz="1400" dirty="0" err="1">
                <a:solidFill>
                  <a:schemeClr val="bg2">
                    <a:lumMod val="25000"/>
                  </a:schemeClr>
                </a:solidFill>
              </a:rPr>
              <a:t>ini</a:t>
            </a:r>
            <a:r>
              <a:rPr lang="en-US" altLang="zh-CN" sz="1400" dirty="0">
                <a:solidFill>
                  <a:schemeClr val="bg2">
                    <a:lumMod val="25000"/>
                  </a:schemeClr>
                </a:solidFill>
              </a:rPr>
              <a:t> </a:t>
            </a:r>
            <a:r>
              <a:rPr lang="zh-CN" altLang="en-US" sz="1400" dirty="0">
                <a:solidFill>
                  <a:schemeClr val="bg2">
                    <a:lumMod val="25000"/>
                  </a:schemeClr>
                </a:solidFill>
              </a:rPr>
              <a:t>等文本配置文件中自定义的各种配置结构（键值对、</a:t>
            </a:r>
            <a:r>
              <a:rPr lang="en-US" altLang="zh-CN" sz="1400" dirty="0">
                <a:solidFill>
                  <a:schemeClr val="bg2">
                    <a:lumMod val="25000"/>
                  </a:schemeClr>
                </a:solidFill>
              </a:rPr>
              <a:t>XML</a:t>
            </a:r>
            <a:r>
              <a:rPr lang="zh-CN" altLang="en-US" sz="1400" dirty="0">
                <a:solidFill>
                  <a:schemeClr val="bg2">
                    <a:lumMod val="25000"/>
                  </a:schemeClr>
                </a:solidFill>
              </a:rPr>
              <a:t>、</a:t>
            </a:r>
            <a:r>
              <a:rPr lang="en-US" altLang="zh-CN" sz="1400" dirty="0">
                <a:solidFill>
                  <a:schemeClr val="bg2">
                    <a:lumMod val="25000"/>
                  </a:schemeClr>
                </a:solidFill>
              </a:rPr>
              <a:t>Json</a:t>
            </a:r>
            <a:r>
              <a:rPr lang="zh-CN" altLang="en-US" sz="1400" dirty="0">
                <a:solidFill>
                  <a:schemeClr val="bg2">
                    <a:lumMod val="25000"/>
                  </a:schemeClr>
                </a:solidFill>
              </a:rPr>
              <a:t>）在</a:t>
            </a:r>
            <a:r>
              <a:rPr lang="en-US" altLang="zh-CN" sz="1400" dirty="0">
                <a:solidFill>
                  <a:schemeClr val="bg2">
                    <a:lumMod val="25000"/>
                  </a:schemeClr>
                </a:solidFill>
              </a:rPr>
              <a:t>MFC</a:t>
            </a:r>
            <a:r>
              <a:rPr lang="zh-CN" altLang="en-US" sz="1400" dirty="0">
                <a:solidFill>
                  <a:schemeClr val="bg2">
                    <a:lumMod val="25000"/>
                  </a:schemeClr>
                </a:solidFill>
              </a:rPr>
              <a:t>中能进行一致的访问</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访问速度快：注册表以二进制树形结构存储，访问速度比文本解析快</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保护版权：商业软件的验证信息隐藏在注册表中，二进制存储方式增加了破解难度，保护了版权</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zh-CN" altLang="en-US" sz="1600" dirty="0">
                <a:solidFill>
                  <a:schemeClr val="bg2">
                    <a:lumMod val="25000"/>
                  </a:schemeClr>
                </a:solidFill>
              </a:rPr>
              <a:t>缺陷</a:t>
            </a:r>
            <a:r>
              <a:rPr lang="en-US" altLang="zh-CN" sz="1600" dirty="0">
                <a:solidFill>
                  <a:schemeClr val="bg2">
                    <a:lumMod val="25000"/>
                  </a:schemeClr>
                </a:solidFill>
              </a:rPr>
              <a:t>(Gnome </a:t>
            </a:r>
            <a:r>
              <a:rPr lang="zh-CN" altLang="en-US" sz="1600" dirty="0">
                <a:solidFill>
                  <a:schemeClr val="bg2">
                    <a:lumMod val="25000"/>
                  </a:schemeClr>
                </a:solidFill>
              </a:rPr>
              <a:t>下 </a:t>
            </a:r>
            <a:r>
              <a:rPr lang="en-US" altLang="zh-CN" sz="1600" dirty="0" err="1">
                <a:solidFill>
                  <a:schemeClr val="bg2">
                    <a:lumMod val="25000"/>
                  </a:schemeClr>
                </a:solidFill>
              </a:rPr>
              <a:t>Dconf</a:t>
            </a:r>
            <a:r>
              <a:rPr lang="en-US" altLang="zh-CN" sz="1600" dirty="0">
                <a:solidFill>
                  <a:schemeClr val="bg2">
                    <a:lumMod val="25000"/>
                  </a:schemeClr>
                </a:solidFill>
              </a:rPr>
              <a:t> </a:t>
            </a:r>
            <a:r>
              <a:rPr lang="zh-CN" altLang="en-US" sz="1600" dirty="0">
                <a:solidFill>
                  <a:schemeClr val="bg2">
                    <a:lumMod val="25000"/>
                  </a:schemeClr>
                </a:solidFill>
              </a:rPr>
              <a:t>有类似问题</a:t>
            </a:r>
            <a:r>
              <a:rPr lang="en-US" altLang="zh-CN" sz="1600" dirty="0">
                <a:solidFill>
                  <a:schemeClr val="bg2">
                    <a:lumMod val="25000"/>
                  </a:schemeClr>
                </a:solidFill>
              </a:rPr>
              <a:t>)</a:t>
            </a:r>
            <a:r>
              <a:rPr lang="zh-CN" altLang="en-US" sz="1600" dirty="0">
                <a:solidFill>
                  <a:schemeClr val="bg2">
                    <a:lumMod val="25000"/>
                  </a:schemeClr>
                </a:solidFill>
              </a:rPr>
              <a:t>：</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迁移困难，造成对 </a:t>
            </a:r>
            <a:r>
              <a:rPr lang="en-US" altLang="zh-CN" sz="1400" dirty="0">
                <a:solidFill>
                  <a:schemeClr val="bg2">
                    <a:lumMod val="25000"/>
                  </a:schemeClr>
                </a:solidFill>
              </a:rPr>
              <a:t>Windows </a:t>
            </a:r>
            <a:r>
              <a:rPr lang="zh-CN" altLang="en-US" sz="1400" dirty="0">
                <a:solidFill>
                  <a:schemeClr val="bg2">
                    <a:lumMod val="25000"/>
                  </a:schemeClr>
                </a:solidFill>
              </a:rPr>
              <a:t>上软件的迁移困难，重装系统导致软件也必须重装</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备份麻烦，</a:t>
            </a:r>
            <a:r>
              <a:rPr lang="en-US" altLang="zh-CN" sz="1400" dirty="0">
                <a:solidFill>
                  <a:schemeClr val="bg2">
                    <a:lumMod val="25000"/>
                  </a:schemeClr>
                </a:solidFill>
              </a:rPr>
              <a:t>Linux </a:t>
            </a:r>
            <a:r>
              <a:rPr lang="zh-CN" altLang="en-US" sz="1400" dirty="0">
                <a:solidFill>
                  <a:schemeClr val="bg2">
                    <a:lumMod val="25000"/>
                  </a:schemeClr>
                </a:solidFill>
              </a:rPr>
              <a:t>下只需备份 </a:t>
            </a:r>
            <a:r>
              <a:rPr lang="en-US" altLang="zh-CN" sz="1400" dirty="0">
                <a:solidFill>
                  <a:schemeClr val="bg2">
                    <a:lumMod val="25000"/>
                  </a:schemeClr>
                </a:solidFill>
              </a:rPr>
              <a:t>/</a:t>
            </a:r>
            <a:r>
              <a:rPr lang="en-US" altLang="zh-CN" sz="1400" dirty="0" err="1">
                <a:solidFill>
                  <a:schemeClr val="bg2">
                    <a:lumMod val="25000"/>
                  </a:schemeClr>
                </a:solidFill>
              </a:rPr>
              <a:t>etc</a:t>
            </a:r>
            <a:r>
              <a:rPr lang="en-US" altLang="zh-CN" sz="1400" dirty="0">
                <a:solidFill>
                  <a:schemeClr val="bg2">
                    <a:lumMod val="25000"/>
                  </a:schemeClr>
                </a:solidFill>
              </a:rPr>
              <a:t> </a:t>
            </a:r>
            <a:r>
              <a:rPr lang="zh-CN" altLang="en-US" sz="1400" dirty="0">
                <a:solidFill>
                  <a:schemeClr val="bg2">
                    <a:lumMod val="25000"/>
                  </a:schemeClr>
                </a:solidFill>
              </a:rPr>
              <a:t>和 </a:t>
            </a:r>
            <a:r>
              <a:rPr lang="en-US" altLang="zh-CN" sz="1400" dirty="0">
                <a:solidFill>
                  <a:schemeClr val="bg2">
                    <a:lumMod val="25000"/>
                  </a:schemeClr>
                </a:solidFill>
              </a:rPr>
              <a:t>/home </a:t>
            </a:r>
            <a:r>
              <a:rPr lang="zh-CN" altLang="en-US" sz="1400" dirty="0">
                <a:solidFill>
                  <a:schemeClr val="bg2">
                    <a:lumMod val="25000"/>
                  </a:schemeClr>
                </a:solidFill>
              </a:rPr>
              <a:t>基本解决问题</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删除软件会有注册表遗留，要使用专门软件清理注册表</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病毒攻击的对象之一，造成无法修复的损伤（“熊猫烧香”病毒）</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en-US" altLang="zh-CN" sz="1600" dirty="0">
                <a:solidFill>
                  <a:schemeClr val="bg2">
                    <a:lumMod val="25000"/>
                  </a:schemeClr>
                </a:solidFill>
              </a:rPr>
              <a:t>Windows </a:t>
            </a:r>
            <a:r>
              <a:rPr lang="zh-CN" altLang="en-US" sz="1600" dirty="0">
                <a:solidFill>
                  <a:schemeClr val="bg2">
                    <a:lumMod val="25000"/>
                  </a:schemeClr>
                </a:solidFill>
              </a:rPr>
              <a:t>平台下注册表发展趋势：</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硬件等全局资源的放在注册表中方便管理</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应用程序对注册表的依赖逐渐减弱，采用领域的社区习惯用法方便开放、迁移</a:t>
            </a:r>
            <a:endParaRPr lang="en-US" altLang="zh-CN" sz="1400" dirty="0">
              <a:solidFill>
                <a:schemeClr val="bg2">
                  <a:lumMod val="25000"/>
                </a:schemeClr>
              </a:solidFill>
            </a:endParaRPr>
          </a:p>
          <a:p>
            <a:pPr marL="742950" lvl="1" indent="-285750"/>
            <a:r>
              <a:rPr lang="zh-CN" altLang="en-US" sz="1200" dirty="0">
                <a:solidFill>
                  <a:schemeClr val="bg2">
                    <a:lumMod val="25000"/>
                  </a:schemeClr>
                </a:solidFill>
              </a:rPr>
              <a:t>新一代 </a:t>
            </a:r>
            <a:r>
              <a:rPr lang="en-US" altLang="zh-CN" sz="1200" dirty="0">
                <a:solidFill>
                  <a:schemeClr val="bg2">
                    <a:lumMod val="25000"/>
                  </a:schemeClr>
                </a:solidFill>
              </a:rPr>
              <a:t>VS </a:t>
            </a:r>
            <a:r>
              <a:rPr lang="zh-CN" altLang="en-US" sz="1200" dirty="0">
                <a:solidFill>
                  <a:schemeClr val="bg2">
                    <a:lumMod val="25000"/>
                  </a:schemeClr>
                </a:solidFill>
              </a:rPr>
              <a:t>的配置文件夹 </a:t>
            </a:r>
            <a:r>
              <a:rPr lang="en-US" altLang="zh-CN" sz="1200" dirty="0">
                <a:solidFill>
                  <a:schemeClr val="bg2">
                    <a:lumMod val="25000"/>
                  </a:schemeClr>
                </a:solidFill>
              </a:rPr>
              <a:t>.vs/ </a:t>
            </a:r>
            <a:r>
              <a:rPr lang="zh-CN" altLang="en-US" sz="1200" dirty="0">
                <a:solidFill>
                  <a:schemeClr val="bg2">
                    <a:lumMod val="25000"/>
                  </a:schemeClr>
                </a:solidFill>
              </a:rPr>
              <a:t>大量使用 </a:t>
            </a:r>
            <a:r>
              <a:rPr lang="en-US" altLang="zh-CN" sz="1200" dirty="0">
                <a:solidFill>
                  <a:schemeClr val="bg2">
                    <a:lumMod val="25000"/>
                  </a:schemeClr>
                </a:solidFill>
              </a:rPr>
              <a:t>.json</a:t>
            </a:r>
            <a:r>
              <a:rPr lang="zh-CN" altLang="en-US" sz="1200" dirty="0">
                <a:solidFill>
                  <a:schemeClr val="bg2">
                    <a:lumMod val="25000"/>
                  </a:schemeClr>
                </a:solidFill>
              </a:rPr>
              <a:t>，方便快速恢复用户工作区现场</a:t>
            </a:r>
            <a:endParaRPr lang="en-US" altLang="zh-CN" sz="1200" dirty="0">
              <a:solidFill>
                <a:schemeClr val="bg2">
                  <a:lumMod val="25000"/>
                </a:schemeClr>
              </a:solidFill>
            </a:endParaRPr>
          </a:p>
          <a:p>
            <a:pPr marL="742950" lvl="1" indent="-285750"/>
            <a:r>
              <a:rPr lang="en-US" altLang="zh-CN" sz="1200" dirty="0">
                <a:solidFill>
                  <a:schemeClr val="bg2">
                    <a:lumMod val="25000"/>
                  </a:schemeClr>
                </a:solidFill>
              </a:rPr>
              <a:t>C# </a:t>
            </a:r>
            <a:r>
              <a:rPr lang="zh-CN" altLang="en-US" sz="1200" dirty="0">
                <a:solidFill>
                  <a:schemeClr val="bg2">
                    <a:lumMod val="25000"/>
                  </a:schemeClr>
                </a:solidFill>
              </a:rPr>
              <a:t>的 </a:t>
            </a:r>
            <a:r>
              <a:rPr lang="en-US" altLang="zh-CN" sz="1200" dirty="0" err="1">
                <a:solidFill>
                  <a:schemeClr val="bg2">
                    <a:lumMod val="25000"/>
                  </a:schemeClr>
                </a:solidFill>
              </a:rPr>
              <a:t>app.config</a:t>
            </a:r>
            <a:r>
              <a:rPr lang="en-US" altLang="zh-CN" sz="1200" dirty="0">
                <a:solidFill>
                  <a:schemeClr val="bg2">
                    <a:lumMod val="25000"/>
                  </a:schemeClr>
                </a:solidFill>
              </a:rPr>
              <a:t> </a:t>
            </a:r>
            <a:r>
              <a:rPr lang="zh-CN" altLang="en-US" sz="1200" dirty="0">
                <a:solidFill>
                  <a:schemeClr val="bg2">
                    <a:lumMod val="25000"/>
                  </a:schemeClr>
                </a:solidFill>
              </a:rPr>
              <a:t>使用的是 </a:t>
            </a:r>
            <a:r>
              <a:rPr lang="en-US" altLang="zh-CN" sz="1200" dirty="0">
                <a:solidFill>
                  <a:schemeClr val="bg2">
                    <a:lumMod val="25000"/>
                  </a:schemeClr>
                </a:solidFill>
              </a:rPr>
              <a:t>XML</a:t>
            </a:r>
            <a:endParaRPr lang="zh-CN" altLang="en-US" sz="1200" dirty="0">
              <a:solidFill>
                <a:schemeClr val="bg2">
                  <a:lumMod val="25000"/>
                </a:schemeClr>
              </a:solidFill>
            </a:endParaRPr>
          </a:p>
          <a:p>
            <a:endParaRPr lang="zh-CN" altLang="en-US" dirty="0"/>
          </a:p>
        </p:txBody>
      </p:sp>
    </p:spTree>
    <p:extLst>
      <p:ext uri="{BB962C8B-B14F-4D97-AF65-F5344CB8AC3E}">
        <p14:creationId xmlns:p14="http://schemas.microsoft.com/office/powerpoint/2010/main" val="3304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8AFA-3C2A-4518-9909-45F8BFECA012}"/>
              </a:ext>
            </a:extLst>
          </p:cNvPr>
          <p:cNvSpPr>
            <a:spLocks noGrp="1"/>
          </p:cNvSpPr>
          <p:nvPr>
            <p:ph type="title" idx="4294967295"/>
          </p:nvPr>
        </p:nvSpPr>
        <p:spPr/>
        <p:txBody>
          <a:bodyPr/>
          <a:lstStyle/>
          <a:p>
            <a:r>
              <a:rPr lang="zh-CN" altLang="en-US" dirty="0"/>
              <a:t>注册表的编辑</a:t>
            </a:r>
          </a:p>
        </p:txBody>
      </p:sp>
      <p:sp>
        <p:nvSpPr>
          <p:cNvPr id="8195" name="Rectangle 3"/>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400" dirty="0"/>
              <a:t>The registry in 64-bit versions of Windows is divided into 32-bit and 64-bit keys</a:t>
            </a:r>
          </a:p>
          <a:p>
            <a:r>
              <a:rPr lang="en-US" altLang="zh-CN" sz="2400" dirty="0"/>
              <a:t> Many of the 32-bit keys have the same names as their 64-bit counterparts, and vice versa</a:t>
            </a:r>
          </a:p>
          <a:p>
            <a:r>
              <a:rPr lang="en-US" altLang="zh-CN" sz="2400" dirty="0"/>
              <a:t> The default 64-bit version of Registry Editor (Regedit.exe) that is included with 64-bit versions of Windows displays both 64-bit keys and 32-bit keys</a:t>
            </a:r>
          </a:p>
          <a:p>
            <a:r>
              <a:rPr lang="en-US" altLang="zh-CN" sz="2400" dirty="0"/>
              <a:t> To open the 32-bit version of Registry Editor, follow these steps:</a:t>
            </a:r>
            <a:r>
              <a:rPr lang="zh-CN" altLang="en-US" sz="2400" dirty="0"/>
              <a:t> </a:t>
            </a:r>
          </a:p>
          <a:p>
            <a:pPr lvl="1"/>
            <a:r>
              <a:rPr lang="en-US" altLang="zh-CN" sz="2400" dirty="0"/>
              <a:t> Click Start, and then click Run</a:t>
            </a:r>
          </a:p>
          <a:p>
            <a:pPr lvl="1"/>
            <a:r>
              <a:rPr lang="en-US" altLang="zh-CN" sz="2400" dirty="0"/>
              <a:t> In the Open box, type %</a:t>
            </a:r>
            <a:r>
              <a:rPr lang="en-US" altLang="zh-CN" sz="2400" dirty="0" err="1"/>
              <a:t>systemroot</a:t>
            </a:r>
            <a:r>
              <a:rPr lang="en-US" altLang="zh-CN" sz="2400" dirty="0"/>
              <a:t>%\syswow64\regedit, and then click OK.</a:t>
            </a:r>
            <a:r>
              <a:rPr lang="zh-CN" altLang="en-US" sz="2400" dirty="0"/>
              <a:t> </a:t>
            </a:r>
          </a:p>
        </p:txBody>
      </p:sp>
    </p:spTree>
    <p:extLst>
      <p:ext uri="{BB962C8B-B14F-4D97-AF65-F5344CB8AC3E}">
        <p14:creationId xmlns:p14="http://schemas.microsoft.com/office/powerpoint/2010/main" val="105146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zh-CN" dirty="0">
                <a:latin typeface="Times New Roman" panose="02020603050405020304" pitchFamily="18" charset="0"/>
              </a:rPr>
              <a:t>REGEDIT </a:t>
            </a:r>
            <a:r>
              <a:rPr lang="zh-CN" altLang="en-US" dirty="0">
                <a:latin typeface="宋体" panose="02010600030101010101" pitchFamily="2" charset="-122"/>
              </a:rPr>
              <a:t>概述</a:t>
            </a:r>
            <a:r>
              <a:rPr lang="zh-CN" altLang="en-US" dirty="0"/>
              <a:t> </a:t>
            </a:r>
          </a:p>
        </p:txBody>
      </p:sp>
      <p:sp>
        <p:nvSpPr>
          <p:cNvPr id="8195" name="Rectangle 3"/>
          <p:cNvSpPr>
            <a:spLocks noGrp="1" noChangeArrowheads="1"/>
          </p:cNvSpPr>
          <p:nvPr>
            <p:ph type="body" sz="quarter" idx="10"/>
          </p:nvPr>
        </p:nvSpPr>
        <p:spPr/>
        <p:txBody>
          <a:bodyPr>
            <a:normAutofit/>
          </a:bodyPr>
          <a:lstStyle/>
          <a:p>
            <a:pPr eaLnBrk="1" hangingPunct="1"/>
            <a:r>
              <a:rPr lang="zh-CN" altLang="en-US" sz="2400" dirty="0">
                <a:latin typeface="宋体" panose="02010600030101010101" pitchFamily="2" charset="-122"/>
              </a:rPr>
              <a:t> 优点</a:t>
            </a:r>
            <a:r>
              <a:rPr lang="zh-CN" altLang="en-US" sz="2400" dirty="0"/>
              <a:t> </a:t>
            </a:r>
          </a:p>
          <a:p>
            <a:pPr eaLnBrk="1" hangingPunct="1"/>
            <a:r>
              <a:rPr lang="zh-CN" altLang="en-US" sz="2400" dirty="0"/>
              <a:t> 不足</a:t>
            </a:r>
          </a:p>
          <a:p>
            <a:pPr lvl="1" eaLnBrk="1" hangingPunct="1"/>
            <a:r>
              <a:rPr lang="zh-CN" altLang="en-US" sz="2400" dirty="0">
                <a:latin typeface="宋体" panose="02010600030101010101" pitchFamily="2" charset="-122"/>
              </a:rPr>
              <a:t> 安全</a:t>
            </a:r>
            <a:r>
              <a:rPr lang="zh-CN" altLang="en-US" sz="2400" dirty="0"/>
              <a:t> </a:t>
            </a:r>
          </a:p>
          <a:p>
            <a:pPr lvl="1" eaLnBrk="1" hangingPunct="1"/>
            <a:r>
              <a:rPr lang="zh-CN" altLang="en-US" sz="2400" dirty="0">
                <a:latin typeface="宋体" panose="02010600030101010101" pitchFamily="2" charset="-122"/>
              </a:rPr>
              <a:t> 特殊数据类型</a:t>
            </a:r>
            <a:r>
              <a:rPr lang="zh-CN" altLang="en-US" sz="2400" dirty="0"/>
              <a:t> </a:t>
            </a:r>
          </a:p>
          <a:p>
            <a:pPr eaLnBrk="1" hangingPunct="1"/>
            <a:endParaRPr lang="zh-CN" altLang="en-US" sz="2400" dirty="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0FD880-A6D3-4089-A47A-75BB16AAB621}"/>
              </a:ext>
            </a:extLst>
          </p:cNvPr>
          <p:cNvSpPr>
            <a:spLocks noGrp="1"/>
          </p:cNvSpPr>
          <p:nvPr>
            <p:ph type="title" idx="4294967295"/>
          </p:nvPr>
        </p:nvSpPr>
        <p:spPr>
          <a:xfrm>
            <a:off x="838200" y="365128"/>
            <a:ext cx="10515600" cy="1325563"/>
          </a:xfrm>
        </p:spPr>
        <p:txBody>
          <a:bodyPr/>
          <a:lstStyle/>
          <a:p>
            <a:r>
              <a:rPr lang="zh-CN" altLang="en-US" dirty="0"/>
              <a:t>两个注册表编辑器的比较</a:t>
            </a:r>
          </a:p>
        </p:txBody>
      </p:sp>
      <p:sp>
        <p:nvSpPr>
          <p:cNvPr id="16" name="Rectangle 3">
            <a:extLst>
              <a:ext uri="{FF2B5EF4-FFF2-40B4-BE49-F238E27FC236}">
                <a16:creationId xmlns:a16="http://schemas.microsoft.com/office/drawing/2014/main" id="{42F7B0E4-F30A-4D2A-909D-42D64D4EC7A2}"/>
              </a:ext>
            </a:extLst>
          </p:cNvPr>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000" dirty="0"/>
              <a:t>To enable 64-bit/32-bit program interoperability through COM and other mechanisms, WOW64 uses a "Registry Reflector" that mirrors certain registry keys and values between the 64-bit and 32-bit registry views. The reflector is "intelligent", in that is only reflects COM activation data.</a:t>
            </a:r>
          </a:p>
          <a:p>
            <a:r>
              <a:rPr lang="en-US" altLang="zh-CN" sz="2000" dirty="0"/>
              <a:t> The WOW64 Registry reflector may modify the contents of keys and values during the reflection process to adjust path names, and so on. Because of this, the 32-bit and 64-bit contents may differ. For example, pathnames that contain the system32 registry entry are written as SysWOW64 in the 32-bit section of the registry. The following keys are reflected:</a:t>
            </a:r>
            <a:r>
              <a:rPr lang="zh-CN" altLang="en-US" sz="2000" dirty="0"/>
              <a:t> </a:t>
            </a:r>
          </a:p>
          <a:p>
            <a:pPr lvl="1"/>
            <a:r>
              <a:rPr lang="en-US" altLang="zh-CN" sz="1600" dirty="0"/>
              <a:t>HKEY_LOCAL_MACHINE\Software\Classes</a:t>
            </a:r>
          </a:p>
          <a:p>
            <a:pPr lvl="1"/>
            <a:r>
              <a:rPr lang="en-US" altLang="zh-CN" sz="1600" dirty="0"/>
              <a:t>HKEY_LOCAL_MACHINE\Software\COM3</a:t>
            </a:r>
          </a:p>
          <a:p>
            <a:pPr lvl="1"/>
            <a:r>
              <a:rPr lang="en-US" altLang="zh-CN" sz="1600" dirty="0"/>
              <a:t>HKEY_LOCAL_MACHINE\Software\Ole</a:t>
            </a:r>
          </a:p>
          <a:p>
            <a:pPr lvl="1"/>
            <a:r>
              <a:rPr lang="en-US" altLang="zh-CN" sz="1600" dirty="0"/>
              <a:t>HKEY_LOCAL_MACHINE\Software\</a:t>
            </a:r>
            <a:r>
              <a:rPr lang="en-US" altLang="zh-CN" sz="1600" dirty="0" err="1"/>
              <a:t>EventSystem</a:t>
            </a:r>
            <a:endParaRPr lang="en-US" altLang="zh-CN" sz="1600" dirty="0"/>
          </a:p>
          <a:p>
            <a:pPr lvl="1"/>
            <a:r>
              <a:rPr lang="en-US" altLang="zh-CN" sz="1600" dirty="0"/>
              <a:t>HKEY_LOCAL_MACHINE\Software\RPC</a:t>
            </a:r>
            <a:endParaRPr lang="zh-CN" altLang="en-US" sz="1600" dirty="0"/>
          </a:p>
        </p:txBody>
      </p:sp>
    </p:spTree>
    <p:extLst>
      <p:ext uri="{BB962C8B-B14F-4D97-AF65-F5344CB8AC3E}">
        <p14:creationId xmlns:p14="http://schemas.microsoft.com/office/powerpoint/2010/main" val="293407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en-US" altLang="zh-CN">
                <a:latin typeface="Times New Roman" panose="02020603050405020304" pitchFamily="18" charset="0"/>
              </a:rPr>
              <a:t>REGEDIT</a:t>
            </a:r>
            <a:r>
              <a:rPr lang="zh-CN" altLang="en-US">
                <a:latin typeface="宋体" panose="02010600030101010101" pitchFamily="2" charset="-122"/>
              </a:rPr>
              <a:t>的图形模式</a:t>
            </a:r>
            <a:r>
              <a:rPr lang="zh-CN" altLang="en-US"/>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7018A264-974F-4822-9B3C-EA9299F01289}"/>
              </a:ext>
            </a:extLst>
          </p:cNvPr>
          <p:cNvPicPr>
            <a:picLocks noChangeAspect="1"/>
          </p:cNvPicPr>
          <p:nvPr/>
        </p:nvPicPr>
        <p:blipFill>
          <a:blip r:embed="rId2"/>
          <a:stretch>
            <a:fillRect/>
          </a:stretch>
        </p:blipFill>
        <p:spPr>
          <a:xfrm>
            <a:off x="2844799" y="1501550"/>
            <a:ext cx="5371845" cy="4646884"/>
          </a:xfrm>
          <a:prstGeom prst="rect">
            <a:avLst/>
          </a:prstGeom>
        </p:spPr>
      </p:pic>
    </p:spTree>
    <p:extLst>
      <p:ext uri="{BB962C8B-B14F-4D97-AF65-F5344CB8AC3E}">
        <p14:creationId xmlns:p14="http://schemas.microsoft.com/office/powerpoint/2010/main" val="75201570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注册表编辑器</a:t>
            </a:r>
            <a:r>
              <a:rPr lang="en-US" altLang="zh-CN">
                <a:latin typeface="Times New Roman" panose="02020603050405020304" pitchFamily="18" charset="0"/>
              </a:rPr>
              <a:t>REGEDT32</a:t>
            </a:r>
            <a:r>
              <a:rPr lang="en-US" altLang="zh-CN"/>
              <a:t> </a:t>
            </a:r>
            <a:endParaRPr lang="zh-CN" altLang="en-US"/>
          </a:p>
        </p:txBody>
      </p:sp>
      <p:sp>
        <p:nvSpPr>
          <p:cNvPr id="10243"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 REGEDT32</a:t>
            </a:r>
            <a:r>
              <a:rPr lang="zh-CN" altLang="en-US" sz="2400" dirty="0">
                <a:latin typeface="宋体" panose="02010600030101010101" pitchFamily="2" charset="-122"/>
              </a:rPr>
              <a:t>的窗口结构</a:t>
            </a:r>
            <a:r>
              <a:rPr lang="zh-CN" altLang="en-US" sz="2400" dirty="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68" y="23666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theme/theme1.xml><?xml version="1.0" encoding="utf-8"?>
<a:theme xmlns:a="http://schemas.openxmlformats.org/drawingml/2006/main" name="1_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principleWindows_4</Template>
  <TotalTime>2960</TotalTime>
  <Words>2942</Words>
  <Application>Microsoft Office PowerPoint</Application>
  <PresentationFormat>宽屏</PresentationFormat>
  <Paragraphs>248</Paragraphs>
  <Slides>32</Slides>
  <Notes>10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宋体</vt:lpstr>
      <vt:lpstr>微软雅黑</vt:lpstr>
      <vt:lpstr>Arial</vt:lpstr>
      <vt:lpstr>Calibri</vt:lpstr>
      <vt:lpstr>Calibri Light</vt:lpstr>
      <vt:lpstr>Segoe UI</vt:lpstr>
      <vt:lpstr>Times New Roman</vt:lpstr>
      <vt:lpstr>Wingdings</vt:lpstr>
      <vt:lpstr>1_自定义设计方案</vt:lpstr>
      <vt:lpstr>1_simple</vt:lpstr>
      <vt:lpstr>PowerPoint 演示文稿</vt:lpstr>
      <vt:lpstr>outlines</vt:lpstr>
      <vt:lpstr>概 述</vt:lpstr>
      <vt:lpstr>PowerPoint 演示文稿</vt:lpstr>
      <vt:lpstr>注册表的编辑</vt:lpstr>
      <vt:lpstr>REGEDIT 概述 </vt:lpstr>
      <vt:lpstr>两个注册表编辑器的比较</vt:lpstr>
      <vt:lpstr> REGEDIT的图形模式 </vt:lpstr>
      <vt:lpstr>注册表编辑器REGEDT32 </vt:lpstr>
      <vt:lpstr>REGEDT32与REGEDIT窗口的主要差别 </vt:lpstr>
      <vt:lpstr>PowerPoint 演示文稿</vt:lpstr>
      <vt:lpstr>Registry Element Size Limits</vt:lpstr>
      <vt:lpstr>注册表的逻辑结构和内容</vt:lpstr>
      <vt:lpstr> 注册表分支 </vt:lpstr>
      <vt:lpstr>注册表分支结构的详细关系图 </vt:lpstr>
      <vt:lpstr>注册表中的值 </vt:lpstr>
      <vt:lpstr>注册表中的值</vt:lpstr>
      <vt:lpstr>HKEY_LOCAL_MACHINE</vt:lpstr>
      <vt:lpstr>HKEY_LOCAL_MACHINE</vt:lpstr>
      <vt:lpstr>HKEY_CURRENT_CONFIG </vt:lpstr>
      <vt:lpstr>HKEY_CLASSES_ROOT </vt:lpstr>
      <vt:lpstr>HKEY_USERS</vt:lpstr>
      <vt:lpstr>HKEY_CURRENT_USER</vt:lpstr>
      <vt:lpstr>HKEY_CURRENT_USER常用项</vt:lpstr>
      <vt:lpstr>注册表的备份与恢复</vt:lpstr>
      <vt:lpstr>注册表的备份</vt:lpstr>
      <vt:lpstr>注册表的恢复</vt:lpstr>
      <vt:lpstr>注册表文件组成</vt:lpstr>
      <vt:lpstr>User Profile Hive</vt:lpstr>
      <vt:lpstr>注册表文件组成</vt:lpstr>
      <vt:lpstr>注册表文件组成</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244</cp:revision>
  <dcterms:created xsi:type="dcterms:W3CDTF">2014-12-05T07:09:50Z</dcterms:created>
  <dcterms:modified xsi:type="dcterms:W3CDTF">2020-10-13T07:51:57Z</dcterms:modified>
</cp:coreProperties>
</file>