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702" r:id="rId2"/>
  </p:sldMasterIdLst>
  <p:notesMasterIdLst>
    <p:notesMasterId r:id="rId51"/>
  </p:notesMasterIdLst>
  <p:sldIdLst>
    <p:sldId id="256" r:id="rId3"/>
    <p:sldId id="316" r:id="rId4"/>
    <p:sldId id="376" r:id="rId5"/>
    <p:sldId id="317" r:id="rId6"/>
    <p:sldId id="320" r:id="rId7"/>
    <p:sldId id="322" r:id="rId8"/>
    <p:sldId id="321" r:id="rId9"/>
    <p:sldId id="323" r:id="rId10"/>
    <p:sldId id="324" r:id="rId11"/>
    <p:sldId id="325" r:id="rId12"/>
    <p:sldId id="326" r:id="rId13"/>
    <p:sldId id="373" r:id="rId14"/>
    <p:sldId id="374" r:id="rId15"/>
    <p:sldId id="327" r:id="rId16"/>
    <p:sldId id="328" r:id="rId17"/>
    <p:sldId id="318" r:id="rId18"/>
    <p:sldId id="375" r:id="rId19"/>
    <p:sldId id="329" r:id="rId20"/>
    <p:sldId id="330" r:id="rId21"/>
    <p:sldId id="343" r:id="rId22"/>
    <p:sldId id="344" r:id="rId23"/>
    <p:sldId id="345" r:id="rId24"/>
    <p:sldId id="346" r:id="rId25"/>
    <p:sldId id="347" r:id="rId26"/>
    <p:sldId id="348" r:id="rId27"/>
    <p:sldId id="349" r:id="rId28"/>
    <p:sldId id="357" r:id="rId29"/>
    <p:sldId id="358" r:id="rId30"/>
    <p:sldId id="359" r:id="rId31"/>
    <p:sldId id="360" r:id="rId32"/>
    <p:sldId id="361" r:id="rId33"/>
    <p:sldId id="362" r:id="rId34"/>
    <p:sldId id="350" r:id="rId35"/>
    <p:sldId id="351" r:id="rId36"/>
    <p:sldId id="352" r:id="rId37"/>
    <p:sldId id="355" r:id="rId38"/>
    <p:sldId id="353" r:id="rId39"/>
    <p:sldId id="354" r:id="rId40"/>
    <p:sldId id="363" r:id="rId41"/>
    <p:sldId id="364" r:id="rId42"/>
    <p:sldId id="365" r:id="rId43"/>
    <p:sldId id="366" r:id="rId44"/>
    <p:sldId id="367" r:id="rId45"/>
    <p:sldId id="368" r:id="rId46"/>
    <p:sldId id="369" r:id="rId47"/>
    <p:sldId id="370" r:id="rId48"/>
    <p:sldId id="372" r:id="rId49"/>
    <p:sldId id="371" r:id="rId50"/>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916" autoAdjust="0"/>
  </p:normalViewPr>
  <p:slideViewPr>
    <p:cSldViewPr snapToGrid="0">
      <p:cViewPr varScale="1">
        <p:scale>
          <a:sx n="142" d="100"/>
          <a:sy n="142" d="100"/>
        </p:scale>
        <p:origin x="3270" y="126"/>
      </p:cViewPr>
      <p:guideLst/>
    </p:cSldViewPr>
  </p:slideViewPr>
  <p:notesTextViewPr>
    <p:cViewPr>
      <p:scale>
        <a:sx n="125" d="100"/>
        <a:sy n="125" d="100"/>
      </p:scale>
      <p:origin x="0" y="0"/>
    </p:cViewPr>
  </p:notesText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6.2 DLL</a:t>
          </a:r>
          <a:r>
            <a:rPr lang="zh-CN" altLang="en-US" sz="2800" dirty="0">
              <a:latin typeface="微软雅黑" panose="020B0503020204020204" pitchFamily="34" charset="-122"/>
              <a:ea typeface="微软雅黑" panose="020B0503020204020204" pitchFamily="34" charset="-122"/>
            </a:rPr>
            <a:t>地狱</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6.3 </a:t>
          </a:r>
          <a:r>
            <a:rPr lang="zh-CN" altLang="en-US" sz="2800" dirty="0">
              <a:latin typeface="微软雅黑" panose="020B0503020204020204" pitchFamily="34" charset="-122"/>
              <a:ea typeface="微软雅黑" panose="020B0503020204020204" pitchFamily="34" charset="-122"/>
            </a:rPr>
            <a:t>动态链接库原理</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6.4 </a:t>
          </a:r>
          <a:r>
            <a:rPr lang="zh-CN" altLang="en-US" sz="2800" dirty="0">
              <a:latin typeface="微软雅黑" panose="020B0503020204020204" pitchFamily="34" charset="-122"/>
              <a:ea typeface="微软雅黑" panose="020B0503020204020204" pitchFamily="34" charset="-122"/>
            </a:rPr>
            <a:t>托管与非托管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6.1 </a:t>
          </a:r>
          <a:r>
            <a:rPr lang="zh-CN" altLang="en-US" sz="2800" dirty="0">
              <a:latin typeface="微软雅黑" panose="020B0503020204020204" pitchFamily="34" charset="-122"/>
              <a:ea typeface="微软雅黑" panose="020B0503020204020204" pitchFamily="34" charset="-122"/>
            </a:rPr>
            <a:t>静态链接与动态链接</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6.5 </a:t>
          </a:r>
          <a:r>
            <a:rPr lang="zh-CN" altLang="en-US" sz="2800" dirty="0">
              <a:latin typeface="微软雅黑" panose="020B0503020204020204" pitchFamily="34" charset="-122"/>
              <a:ea typeface="微软雅黑" panose="020B0503020204020204" pitchFamily="34" charset="-122"/>
            </a:rPr>
            <a:t>程序示例</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401037" y="172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6.1 </a:t>
          </a:r>
          <a:r>
            <a:rPr lang="zh-CN" altLang="en-US" sz="2800" kern="1200" dirty="0">
              <a:latin typeface="微软雅黑" panose="020B0503020204020204" pitchFamily="34" charset="-122"/>
              <a:ea typeface="微软雅黑" panose="020B0503020204020204" pitchFamily="34" charset="-122"/>
            </a:rPr>
            <a:t>静态链接与动态链接</a:t>
          </a:r>
        </a:p>
      </dsp:txBody>
      <dsp:txXfrm rot="10800000">
        <a:off x="1611977" y="1723"/>
        <a:ext cx="4513924" cy="843760"/>
      </dsp:txXfrm>
    </dsp:sp>
    <dsp:sp modelId="{083CB889-864A-48B4-A20B-3444EFBE5EE6}">
      <dsp:nvSpPr>
        <dsp:cNvPr id="0" name=""/>
        <dsp:cNvSpPr/>
      </dsp:nvSpPr>
      <dsp:spPr>
        <a:xfrm>
          <a:off x="979157" y="172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401037" y="109735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6.2 DLL</a:t>
          </a:r>
          <a:r>
            <a:rPr lang="zh-CN" altLang="en-US" sz="2800" kern="1200" dirty="0">
              <a:latin typeface="微软雅黑" panose="020B0503020204020204" pitchFamily="34" charset="-122"/>
              <a:ea typeface="微软雅黑" panose="020B0503020204020204" pitchFamily="34" charset="-122"/>
            </a:rPr>
            <a:t>地狱</a:t>
          </a:r>
        </a:p>
      </dsp:txBody>
      <dsp:txXfrm rot="10800000">
        <a:off x="1611977" y="1097353"/>
        <a:ext cx="4513924" cy="843760"/>
      </dsp:txXfrm>
    </dsp:sp>
    <dsp:sp modelId="{BDA2664F-D760-4676-988D-9DECE8C71CCC}">
      <dsp:nvSpPr>
        <dsp:cNvPr id="0" name=""/>
        <dsp:cNvSpPr/>
      </dsp:nvSpPr>
      <dsp:spPr>
        <a:xfrm>
          <a:off x="979157" y="109735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401037" y="2192982"/>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6.3 </a:t>
          </a:r>
          <a:r>
            <a:rPr lang="zh-CN" altLang="en-US" sz="2800" kern="1200" dirty="0">
              <a:latin typeface="微软雅黑" panose="020B0503020204020204" pitchFamily="34" charset="-122"/>
              <a:ea typeface="微软雅黑" panose="020B0503020204020204" pitchFamily="34" charset="-122"/>
            </a:rPr>
            <a:t>动态链接库原理</a:t>
          </a:r>
        </a:p>
      </dsp:txBody>
      <dsp:txXfrm rot="10800000">
        <a:off x="1611977" y="2192982"/>
        <a:ext cx="4513924" cy="843760"/>
      </dsp:txXfrm>
    </dsp:sp>
    <dsp:sp modelId="{7FE62E54-E85F-4DBB-997F-689B5CDFD62D}">
      <dsp:nvSpPr>
        <dsp:cNvPr id="0" name=""/>
        <dsp:cNvSpPr/>
      </dsp:nvSpPr>
      <dsp:spPr>
        <a:xfrm>
          <a:off x="979157" y="2192982"/>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01037" y="3288611"/>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6.4 </a:t>
          </a:r>
          <a:r>
            <a:rPr lang="zh-CN" altLang="en-US" sz="2800" kern="1200" dirty="0">
              <a:latin typeface="微软雅黑" panose="020B0503020204020204" pitchFamily="34" charset="-122"/>
              <a:ea typeface="微软雅黑" panose="020B0503020204020204" pitchFamily="34" charset="-122"/>
            </a:rPr>
            <a:t>托管与非托管</a:t>
          </a:r>
        </a:p>
      </dsp:txBody>
      <dsp:txXfrm rot="10800000">
        <a:off x="1611977" y="3288611"/>
        <a:ext cx="4513924" cy="843760"/>
      </dsp:txXfrm>
    </dsp:sp>
    <dsp:sp modelId="{9D48952A-8DE3-45EB-8CB6-5152C3B3C507}">
      <dsp:nvSpPr>
        <dsp:cNvPr id="0" name=""/>
        <dsp:cNvSpPr/>
      </dsp:nvSpPr>
      <dsp:spPr>
        <a:xfrm>
          <a:off x="979157" y="3288611"/>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401037" y="4384240"/>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6.5 </a:t>
          </a:r>
          <a:r>
            <a:rPr lang="zh-CN" altLang="en-US" sz="2800" kern="1200" dirty="0">
              <a:latin typeface="微软雅黑" panose="020B0503020204020204" pitchFamily="34" charset="-122"/>
              <a:ea typeface="微软雅黑" panose="020B0503020204020204" pitchFamily="34" charset="-122"/>
            </a:rPr>
            <a:t>程序示例</a:t>
          </a:r>
        </a:p>
      </dsp:txBody>
      <dsp:txXfrm rot="10800000">
        <a:off x="1611977" y="4384240"/>
        <a:ext cx="4513924" cy="843760"/>
      </dsp:txXfrm>
    </dsp:sp>
    <dsp:sp modelId="{FBC026BE-7CB9-4486-AAD6-ED1AA59A4D6B}">
      <dsp:nvSpPr>
        <dsp:cNvPr id="0" name=""/>
        <dsp:cNvSpPr/>
      </dsp:nvSpPr>
      <dsp:spPr>
        <a:xfrm>
          <a:off x="979157" y="4384240"/>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2020/10/28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dotnet/framework/interop/default-marshaling-behavior#default-marshaling-for-value-types"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2551948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a:t>
            </a:fld>
            <a:endParaRPr lang="zh-CN" altLang="en-US"/>
          </a:p>
        </p:txBody>
      </p:sp>
    </p:spTree>
    <p:extLst>
      <p:ext uri="{BB962C8B-B14F-4D97-AF65-F5344CB8AC3E}">
        <p14:creationId xmlns:p14="http://schemas.microsoft.com/office/powerpoint/2010/main" val="2460159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12</a:t>
            </a:fld>
            <a:endParaRPr lang="zh-CN" altLang="en-US"/>
          </a:p>
        </p:txBody>
      </p:sp>
    </p:spTree>
    <p:extLst>
      <p:ext uri="{BB962C8B-B14F-4D97-AF65-F5344CB8AC3E}">
        <p14:creationId xmlns:p14="http://schemas.microsoft.com/office/powerpoint/2010/main" val="2439677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https://www.cnblogs.com/wangliu/p/3876672.html</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20</a:t>
            </a:fld>
            <a:endParaRPr lang="zh-CN" altLang="en-US"/>
          </a:p>
        </p:txBody>
      </p:sp>
    </p:spTree>
    <p:extLst>
      <p:ext uri="{BB962C8B-B14F-4D97-AF65-F5344CB8AC3E}">
        <p14:creationId xmlns:p14="http://schemas.microsoft.com/office/powerpoint/2010/main" val="2788496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22</a:t>
            </a:fld>
            <a:endParaRPr lang="zh-CN" altLang="en-US"/>
          </a:p>
        </p:txBody>
      </p:sp>
    </p:spTree>
    <p:extLst>
      <p:ext uri="{BB962C8B-B14F-4D97-AF65-F5344CB8AC3E}">
        <p14:creationId xmlns:p14="http://schemas.microsoft.com/office/powerpoint/2010/main" val="3621010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24</a:t>
            </a:fld>
            <a:endParaRPr lang="zh-CN" altLang="en-US"/>
          </a:p>
        </p:txBody>
      </p:sp>
    </p:spTree>
    <p:extLst>
      <p:ext uri="{BB962C8B-B14F-4D97-AF65-F5344CB8AC3E}">
        <p14:creationId xmlns:p14="http://schemas.microsoft.com/office/powerpoint/2010/main" val="2663729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en-US" altLang="zh-CN" dirty="0" err="1"/>
              <a:t>DllImport</a:t>
            </a:r>
            <a:r>
              <a:rPr lang="en-US" altLang="zh-CN" dirty="0"/>
              <a:t>("XORDll.dll",</a:t>
            </a:r>
          </a:p>
          <a:p>
            <a:r>
              <a:rPr lang="en-US" altLang="zh-CN" dirty="0"/>
              <a:t>            </a:t>
            </a:r>
            <a:r>
              <a:rPr lang="en-US" altLang="zh-CN" dirty="0" err="1"/>
              <a:t>EntryPoint</a:t>
            </a:r>
            <a:r>
              <a:rPr lang="en-US" altLang="zh-CN" dirty="0"/>
              <a:t> = "</a:t>
            </a:r>
            <a:r>
              <a:rPr lang="en-US" altLang="zh-CN" dirty="0" err="1"/>
              <a:t>OutEncrypt</a:t>
            </a:r>
            <a:r>
              <a:rPr lang="en-US" altLang="zh-CN" dirty="0"/>
              <a:t>",</a:t>
            </a:r>
          </a:p>
          <a:p>
            <a:r>
              <a:rPr lang="en-US" altLang="zh-CN" dirty="0"/>
              <a:t>            </a:t>
            </a:r>
            <a:r>
              <a:rPr lang="en-US" altLang="zh-CN" dirty="0" err="1"/>
              <a:t>CharSet</a:t>
            </a:r>
            <a:r>
              <a:rPr lang="en-US" altLang="zh-CN" dirty="0"/>
              <a:t> = </a:t>
            </a:r>
            <a:r>
              <a:rPr lang="en-US" altLang="zh-CN" dirty="0" err="1"/>
              <a:t>CharSet.Ansi</a:t>
            </a:r>
            <a:r>
              <a:rPr lang="en-US" altLang="zh-CN" dirty="0"/>
              <a:t>,</a:t>
            </a:r>
          </a:p>
          <a:p>
            <a:r>
              <a:rPr lang="en-US" altLang="zh-CN" dirty="0"/>
              <a:t>            </a:t>
            </a:r>
            <a:r>
              <a:rPr lang="en-US" altLang="zh-CN" dirty="0" err="1"/>
              <a:t>CallingConvention</a:t>
            </a:r>
            <a:r>
              <a:rPr lang="en-US" altLang="zh-CN" dirty="0"/>
              <a:t> = </a:t>
            </a:r>
            <a:r>
              <a:rPr lang="en-US" altLang="zh-CN" dirty="0" err="1"/>
              <a:t>CallingConvention.StdCall</a:t>
            </a:r>
            <a:r>
              <a:rPr lang="en-US" altLang="zh-CN" dirty="0"/>
              <a:t>)  </a:t>
            </a:r>
          </a:p>
          <a:p>
            <a:r>
              <a:rPr lang="en-US" altLang="zh-CN" dirty="0"/>
              <a:t>         ]</a:t>
            </a:r>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33</a:t>
            </a:fld>
            <a:endParaRPr lang="zh-CN" altLang="en-US"/>
          </a:p>
        </p:txBody>
      </p:sp>
    </p:spTree>
    <p:extLst>
      <p:ext uri="{BB962C8B-B14F-4D97-AF65-F5344CB8AC3E}">
        <p14:creationId xmlns:p14="http://schemas.microsoft.com/office/powerpoint/2010/main" val="4182220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https://docs.microsoft.com/en-us/dotnet/framework/interop/blittable-and-non-blittable-types?redirectedfrom=MSDN</a:t>
            </a:r>
          </a:p>
          <a:p>
            <a:endParaRPr lang="en-US" altLang="zh-CN" dirty="0"/>
          </a:p>
          <a:p>
            <a:pPr algn="l"/>
            <a:r>
              <a:rPr lang="en-US" altLang="zh-CN" b="0" i="0" dirty="0">
                <a:solidFill>
                  <a:srgbClr val="E3E3E3"/>
                </a:solidFill>
                <a:effectLst/>
                <a:latin typeface="Segoe UI" panose="020B0502040204020203" pitchFamily="34" charset="0"/>
              </a:rPr>
              <a:t>The following complex types are also blittable types:</a:t>
            </a:r>
          </a:p>
          <a:p>
            <a:pPr algn="l">
              <a:buFont typeface="Arial" panose="020B0604020202020204" pitchFamily="34" charset="0"/>
              <a:buChar char="•"/>
            </a:pPr>
            <a:r>
              <a:rPr lang="en-US" altLang="zh-CN" b="0" i="0" dirty="0">
                <a:solidFill>
                  <a:srgbClr val="E3E3E3"/>
                </a:solidFill>
                <a:effectLst/>
                <a:latin typeface="Segoe UI" panose="020B0502040204020203" pitchFamily="34" charset="0"/>
              </a:rPr>
              <a:t> One-dimensional arrays of blittable types, such as an array of integers. However, a type that contains a variable array of blittable types is not itself blittable.</a:t>
            </a:r>
          </a:p>
          <a:p>
            <a:pPr algn="l">
              <a:buFont typeface="Arial" panose="020B0604020202020204" pitchFamily="34" charset="0"/>
              <a:buChar char="•"/>
            </a:pPr>
            <a:r>
              <a:rPr lang="en-US" altLang="zh-CN" b="0" i="0" dirty="0">
                <a:solidFill>
                  <a:srgbClr val="E3E3E3"/>
                </a:solidFill>
                <a:effectLst/>
                <a:latin typeface="Segoe UI" panose="020B0502040204020203" pitchFamily="34" charset="0"/>
              </a:rPr>
              <a:t> Formatted value types that contain only blittable types (and classes if they are marshaled as formatted types). For more information about formatted value types, see </a:t>
            </a:r>
            <a:r>
              <a:rPr lang="en-US" altLang="zh-CN" b="0" i="0" u="none" strike="noStrike" dirty="0">
                <a:solidFill>
                  <a:srgbClr val="E3E3E3"/>
                </a:solidFill>
                <a:effectLst/>
                <a:latin typeface="Segoe UI" panose="020B0502040204020203" pitchFamily="34" charset="0"/>
                <a:hlinkClick r:id="rId3">
                  <a:extLst>
                    <a:ext uri="{A12FA001-AC4F-418D-AE19-62706E023703}">
                      <ahyp:hlinkClr xmlns:ahyp="http://schemas.microsoft.com/office/drawing/2018/hyperlinkcolor" val="tx"/>
                    </a:ext>
                  </a:extLst>
                </a:hlinkClick>
              </a:rPr>
              <a:t>Default marshaling for value types</a:t>
            </a:r>
            <a:r>
              <a:rPr lang="en-US" altLang="zh-CN" b="0" i="0" dirty="0">
                <a:solidFill>
                  <a:srgbClr val="E3E3E3"/>
                </a:solidFill>
                <a:effectLst/>
                <a:latin typeface="Segoe UI" panose="020B0502040204020203" pitchFamily="34" charset="0"/>
              </a:rPr>
              <a:t>.</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36</a:t>
            </a:fld>
            <a:endParaRPr lang="zh-CN" altLang="en-US"/>
          </a:p>
        </p:txBody>
      </p:sp>
    </p:spTree>
    <p:extLst>
      <p:ext uri="{BB962C8B-B14F-4D97-AF65-F5344CB8AC3E}">
        <p14:creationId xmlns:p14="http://schemas.microsoft.com/office/powerpoint/2010/main" val="3267480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8" y="41362"/>
            <a:ext cx="3454555"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5.6 </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86839887-4526-4F25-8F2A-C8E17305B47F}"/>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endParaRPr lang="zh-CN" altLang="en-US" dirty="0"/>
          </a:p>
        </p:txBody>
      </p:sp>
      <p:sp>
        <p:nvSpPr>
          <p:cNvPr id="4" name="文本占位符 3">
            <a:extLst>
              <a:ext uri="{FF2B5EF4-FFF2-40B4-BE49-F238E27FC236}">
                <a16:creationId xmlns:a16="http://schemas.microsoft.com/office/drawing/2014/main" id="{4C6F7453-B84C-41FC-A56E-6D8F77078DCD}"/>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621110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8" y="41362"/>
            <a:ext cx="1608717"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5.7</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BC5D4F38-B9F1-4C24-99F7-D733533EFA32}"/>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B3BD8D02-0826-495C-972C-A8ED760C2578}"/>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798457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37ED5F00-3B3F-4B5F-93D6-ABAC3B18798E}"/>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
        <p:nvSpPr>
          <p:cNvPr id="5" name="标题占位符 1">
            <a:extLst>
              <a:ext uri="{FF2B5EF4-FFF2-40B4-BE49-F238E27FC236}">
                <a16:creationId xmlns:a16="http://schemas.microsoft.com/office/drawing/2014/main" id="{7B56B8BE-6D2B-4DA2-AE2D-D5FEAD44AF9B}"/>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Tree>
    <p:extLst>
      <p:ext uri="{BB962C8B-B14F-4D97-AF65-F5344CB8AC3E}">
        <p14:creationId xmlns:p14="http://schemas.microsoft.com/office/powerpoint/2010/main" val="2790498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6" name="文本框 5"/>
          <p:cNvSpPr txBox="1"/>
          <p:nvPr/>
        </p:nvSpPr>
        <p:spPr>
          <a:xfrm>
            <a:off x="7617831" y="6067881"/>
            <a:ext cx="2961972" cy="420564"/>
          </a:xfrm>
          <a:prstGeom prst="rect">
            <a:avLst/>
          </a:prstGeom>
          <a:noFill/>
        </p:spPr>
        <p:txBody>
          <a:bodyPr wrap="square" rtlCol="0">
            <a:spAutoFit/>
          </a:bodyPr>
          <a:lstStyle/>
          <a:p>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博观约取 厚积薄发</a:t>
            </a:r>
          </a:p>
        </p:txBody>
      </p:sp>
      <p:sp>
        <p:nvSpPr>
          <p:cNvPr id="4" name="TextBox 11">
            <a:extLst>
              <a:ext uri="{FF2B5EF4-FFF2-40B4-BE49-F238E27FC236}">
                <a16:creationId xmlns:a16="http://schemas.microsoft.com/office/drawing/2014/main" id="{F7183C19-0ABE-4C90-88D6-BB15F8BDB756}"/>
              </a:ext>
            </a:extLst>
          </p:cNvPr>
          <p:cNvSpPr txBox="1"/>
          <p:nvPr userDrawn="1"/>
        </p:nvSpPr>
        <p:spPr>
          <a:xfrm>
            <a:off x="979679" y="3104762"/>
            <a:ext cx="5836854" cy="1476366"/>
          </a:xfrm>
          <a:prstGeom prst="rect">
            <a:avLst/>
          </a:prstGeom>
          <a:noFill/>
        </p:spPr>
        <p:txBody>
          <a:bodyPr wrap="none" rtlCol="0">
            <a:spAutoFit/>
          </a:bodyPr>
          <a:lstStyle/>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
        <p:nvSpPr>
          <p:cNvPr id="3" name="标题占位符 1">
            <a:extLst>
              <a:ext uri="{FF2B5EF4-FFF2-40B4-BE49-F238E27FC236}">
                <a16:creationId xmlns:a16="http://schemas.microsoft.com/office/drawing/2014/main" id="{6C56A055-60B0-4769-9978-1C7918C13594}"/>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E9163A9C-C322-4DE9-9121-9EFADE59F41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
        <p:nvSpPr>
          <p:cNvPr id="5" name="Rectangle 6">
            <a:extLst>
              <a:ext uri="{FF2B5EF4-FFF2-40B4-BE49-F238E27FC236}">
                <a16:creationId xmlns:a16="http://schemas.microsoft.com/office/drawing/2014/main" id="{C2CD7502-13D8-4223-B0B8-EEAB76592D77}"/>
              </a:ext>
            </a:extLst>
          </p:cNvPr>
          <p:cNvSpPr>
            <a:spLocks noChangeArrowheads="1"/>
          </p:cNvSpPr>
          <p:nvPr userDrawn="1"/>
        </p:nvSpPr>
        <p:spPr bwMode="auto">
          <a:xfrm>
            <a:off x="44019" y="63145"/>
            <a:ext cx="3771235"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6.1 </a:t>
            </a:r>
            <a:r>
              <a:rPr lang="zh-CN" altLang="en-US" sz="2133" b="1" dirty="0">
                <a:solidFill>
                  <a:srgbClr val="1C4885"/>
                </a:solidFill>
                <a:latin typeface="微软雅黑" panose="020B0503020204020204" pitchFamily="34" charset="-122"/>
                <a:ea typeface="微软雅黑" panose="020B0503020204020204" pitchFamily="34" charset="-122"/>
              </a:rPr>
              <a:t>动态链接与静态链接</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96741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53481"/>
            <a:ext cx="2205064" cy="24622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6.2 DLL</a:t>
            </a:r>
            <a:r>
              <a:rPr lang="zh-CN" altLang="en-US" sz="1600" b="1" dirty="0">
                <a:solidFill>
                  <a:srgbClr val="1C4885"/>
                </a:solidFill>
                <a:latin typeface="微软雅黑" panose="020B0503020204020204" pitchFamily="34" charset="-122"/>
                <a:ea typeface="微软雅黑" panose="020B0503020204020204" pitchFamily="34" charset="-122"/>
              </a:rPr>
              <a:t>地狱</a:t>
            </a:r>
          </a:p>
        </p:txBody>
      </p:sp>
      <p:sp>
        <p:nvSpPr>
          <p:cNvPr id="3" name="标题占位符 1">
            <a:extLst>
              <a:ext uri="{FF2B5EF4-FFF2-40B4-BE49-F238E27FC236}">
                <a16:creationId xmlns:a16="http://schemas.microsoft.com/office/drawing/2014/main" id="{B0F02876-9BAB-47C6-87D8-830B3A6A5D65}"/>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E91BBA90-23E7-4F47-8E42-9CB967E6E58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320491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53930"/>
            <a:ext cx="3204657" cy="24622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6.3 </a:t>
            </a:r>
            <a:r>
              <a:rPr lang="zh-CN" altLang="en-US" sz="1600" b="1" dirty="0">
                <a:solidFill>
                  <a:srgbClr val="1C4885"/>
                </a:solidFill>
                <a:latin typeface="微软雅黑" panose="020B0503020204020204" pitchFamily="34" charset="-122"/>
                <a:ea typeface="微软雅黑" panose="020B0503020204020204" pitchFamily="34" charset="-122"/>
              </a:rPr>
              <a:t>动态链接库原理</a:t>
            </a:r>
            <a:endParaRPr lang="en-US" altLang="zh-CN"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24F2331C-0BA2-4D3B-9E73-39DB8727E3BF}"/>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347DE47B-FC1B-45EE-AC47-3AF4937A4782}"/>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1622606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0" y="41811"/>
            <a:ext cx="2682142"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marL="0" marR="0" lvl="0" indent="0" algn="l" defTabSz="914400" rtl="0" eaLnBrk="1" fontAlgn="base" latinLnBrk="0" hangingPunct="1">
              <a:lnSpc>
                <a:spcPct val="120000"/>
              </a:lnSpc>
              <a:spcBef>
                <a:spcPct val="10000"/>
              </a:spcBef>
              <a:spcAft>
                <a:spcPct val="10000"/>
              </a:spcAft>
              <a:buClrTx/>
              <a:buSzTx/>
              <a:buFontTx/>
              <a:buNone/>
              <a:tabLst/>
              <a:defRPr/>
            </a:pPr>
            <a:r>
              <a:rPr kumimoji="0" lang="en-US" altLang="zh-CN" sz="1600" b="1" i="0" u="none" strike="noStrike" kern="1200" cap="none" spc="0" normalizeH="0" baseline="0" noProof="0" dirty="0">
                <a:ln>
                  <a:noFill/>
                </a:ln>
                <a:solidFill>
                  <a:srgbClr val="1C4885"/>
                </a:solidFill>
                <a:effectLst/>
                <a:uLnTx/>
                <a:uFillTx/>
                <a:latin typeface="微软雅黑" panose="020B0503020204020204" pitchFamily="34" charset="-122"/>
                <a:ea typeface="微软雅黑" panose="020B0503020204020204" pitchFamily="34" charset="-122"/>
                <a:cs typeface="+mn-cs"/>
              </a:rPr>
              <a:t>6.4 </a:t>
            </a:r>
            <a:r>
              <a:rPr kumimoji="0" lang="zh-CN" altLang="en-US" sz="1600" b="1" i="0" u="none" strike="noStrike" kern="1200" cap="none" spc="0" normalizeH="0" baseline="0" noProof="0" dirty="0">
                <a:ln>
                  <a:noFill/>
                </a:ln>
                <a:solidFill>
                  <a:srgbClr val="1C4885"/>
                </a:solidFill>
                <a:effectLst/>
                <a:uLnTx/>
                <a:uFillTx/>
                <a:latin typeface="微软雅黑" panose="020B0503020204020204" pitchFamily="34" charset="-122"/>
                <a:ea typeface="微软雅黑" panose="020B0503020204020204" pitchFamily="34" charset="-122"/>
                <a:cs typeface="+mn-cs"/>
              </a:rPr>
              <a:t>托管与非托管</a:t>
            </a:r>
          </a:p>
        </p:txBody>
      </p:sp>
      <p:sp>
        <p:nvSpPr>
          <p:cNvPr id="3" name="标题占位符 1">
            <a:extLst>
              <a:ext uri="{FF2B5EF4-FFF2-40B4-BE49-F238E27FC236}">
                <a16:creationId xmlns:a16="http://schemas.microsoft.com/office/drawing/2014/main" id="{7028DCFD-69CE-44E2-884E-1D1F081D00F8}"/>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607AF093-B8F6-4FFA-9AF9-F59459E8D97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728076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1" y="53481"/>
            <a:ext cx="2080114" cy="24622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6.5 </a:t>
            </a:r>
            <a:r>
              <a:rPr lang="zh-CN" altLang="en-US" sz="1600" b="1" dirty="0">
                <a:solidFill>
                  <a:srgbClr val="1C4885"/>
                </a:solidFill>
                <a:latin typeface="微软雅黑" panose="020B0503020204020204" pitchFamily="34" charset="-122"/>
                <a:ea typeface="微软雅黑" panose="020B0503020204020204" pitchFamily="34" charset="-122"/>
              </a:rPr>
              <a:t>程序示例</a:t>
            </a:r>
            <a:endParaRPr lang="en-US" altLang="zh-CN"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91BB0631-5BB0-46D0-B4C1-11AF3E4DBD53}"/>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DE9E3CD3-DF84-4FCD-A1FF-9284DA8F2E08}"/>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237246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灯片编号占位符 4"/>
          <p:cNvSpPr>
            <a:spLocks noGrp="1"/>
          </p:cNvSpPr>
          <p:nvPr/>
        </p:nvSpPr>
        <p:spPr>
          <a:xfrm>
            <a:off x="24550"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000" dirty="0"/>
              <a:t>FALL 2020</a:t>
            </a:r>
          </a:p>
        </p:txBody>
      </p:sp>
      <p:sp>
        <p:nvSpPr>
          <p:cNvPr id="3" name="灯片编号占位符 4"/>
          <p:cNvSpPr>
            <a:spLocks noGrp="1"/>
          </p:cNvSpPr>
          <p:nvPr/>
        </p:nvSpPr>
        <p:spPr>
          <a:xfrm>
            <a:off x="961053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000"/>
              <a:t>‹#›</a:t>
            </a:fld>
            <a:endParaRPr lang="en-US" sz="1000"/>
          </a:p>
        </p:txBody>
      </p:sp>
      <p:grpSp>
        <p:nvGrpSpPr>
          <p:cNvPr id="28" name="组合 27"/>
          <p:cNvGrpSpPr/>
          <p:nvPr/>
        </p:nvGrpSpPr>
        <p:grpSpPr>
          <a:xfrm>
            <a:off x="10135803" y="20976"/>
            <a:ext cx="2007395" cy="284393"/>
            <a:chOff x="1268" y="3828"/>
            <a:chExt cx="2331" cy="336"/>
          </a:xfrm>
        </p:grpSpPr>
        <p:sp>
          <p:nvSpPr>
            <p:cNvPr id="26" name="Rectangle 6"/>
            <p:cNvSpPr>
              <a:spLocks noChangeArrowheads="1"/>
            </p:cNvSpPr>
            <p:nvPr/>
          </p:nvSpPr>
          <p:spPr bwMode="auto">
            <a:xfrm>
              <a:off x="2193" y="3843"/>
              <a:ext cx="1406" cy="29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ctr"/>
              <a:r>
                <a:rPr lang="en-US" altLang="zh-CN" sz="1600" b="1" dirty="0">
                  <a:solidFill>
                    <a:srgbClr val="1C4885"/>
                  </a:solidFill>
                  <a:latin typeface="微软雅黑" panose="020B0503020204020204" pitchFamily="34" charset="-122"/>
                  <a:ea typeface="微软雅黑" panose="020B0503020204020204" pitchFamily="34" charset="-122"/>
                </a:rPr>
                <a:t>DLL</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27" name="矩形 29"/>
            <p:cNvSpPr>
              <a:spLocks noChangeArrowheads="1"/>
            </p:cNvSpPr>
            <p:nvPr/>
          </p:nvSpPr>
          <p:spPr bwMode="auto">
            <a:xfrm>
              <a:off x="1268" y="3828"/>
              <a:ext cx="925" cy="33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1600" b="1" dirty="0">
                  <a:solidFill>
                    <a:schemeClr val="bg1"/>
                  </a:solidFill>
                  <a:latin typeface="微软雅黑" panose="020B0503020204020204" pitchFamily="34" charset="-122"/>
                  <a:ea typeface="微软雅黑" panose="020B0503020204020204" pitchFamily="34" charset="-122"/>
                </a:rPr>
                <a:t>6</a:t>
              </a:r>
            </a:p>
          </p:txBody>
        </p:sp>
      </p:grpSp>
    </p:spTree>
    <p:extLst>
      <p:ext uri="{BB962C8B-B14F-4D97-AF65-F5344CB8AC3E}">
        <p14:creationId xmlns:p14="http://schemas.microsoft.com/office/powerpoint/2010/main" val="261917485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Lst>
  <p:txStyles>
    <p:titleStyle>
      <a:lvl1pPr algn="ctr"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p:titleStyle>
    <p:bodyStyle>
      <a:lvl1pPr marL="171395" indent="-171395" algn="l" rtl="0" eaLnBrk="1" fontAlgn="base" hangingPunct="1">
        <a:lnSpc>
          <a:spcPct val="90000"/>
        </a:lnSpc>
        <a:spcBef>
          <a:spcPts val="750"/>
        </a:spcBef>
        <a:spcAft>
          <a:spcPct val="0"/>
        </a:spcAft>
        <a:buFont typeface="Wingdings" panose="05000000000000000000" pitchFamily="2" charset="2"/>
        <a:buChar char="p"/>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Wingdings" panose="05000000000000000000" pitchFamily="2" charset="2"/>
        <a:buChar char="Ø"/>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微软雅黑" panose="020B0503020204020204" pitchFamily="34" charset="-122"/>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Wingdings" panose="05000000000000000000" pitchFamily="2" charset="2"/>
        <a:buChar char="ü"/>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685577" rtl="0" eaLnBrk="1" latinLnBrk="0" hangingPunct="1">
        <a:defRPr sz="1400" kern="1200">
          <a:solidFill>
            <a:schemeClr val="tx1"/>
          </a:solidFill>
          <a:latin typeface="+mn-lt"/>
          <a:ea typeface="+mn-ea"/>
          <a:cs typeface="+mn-cs"/>
        </a:defRPr>
      </a:lvl1pPr>
      <a:lvl2pPr marL="342788" algn="l" defTabSz="685577" rtl="0" eaLnBrk="1" latinLnBrk="0" hangingPunct="1">
        <a:defRPr sz="1400" kern="1200">
          <a:solidFill>
            <a:schemeClr val="tx1"/>
          </a:solidFill>
          <a:latin typeface="+mn-lt"/>
          <a:ea typeface="+mn-ea"/>
          <a:cs typeface="+mn-cs"/>
        </a:defRPr>
      </a:lvl2pPr>
      <a:lvl3pPr marL="685577" algn="l" defTabSz="685577" rtl="0" eaLnBrk="1" latinLnBrk="0" hangingPunct="1">
        <a:defRPr sz="1400" kern="1200">
          <a:solidFill>
            <a:schemeClr val="tx1"/>
          </a:solidFill>
          <a:latin typeface="+mn-lt"/>
          <a:ea typeface="+mn-ea"/>
          <a:cs typeface="+mn-cs"/>
        </a:defRPr>
      </a:lvl3pPr>
      <a:lvl4pPr marL="1028366" algn="l" defTabSz="685577" rtl="0" eaLnBrk="1" latinLnBrk="0" hangingPunct="1">
        <a:defRPr sz="1400" kern="1200">
          <a:solidFill>
            <a:schemeClr val="tx1"/>
          </a:solidFill>
          <a:latin typeface="+mn-lt"/>
          <a:ea typeface="+mn-ea"/>
          <a:cs typeface="+mn-cs"/>
        </a:defRPr>
      </a:lvl4pPr>
      <a:lvl5pPr marL="1371155" algn="l" defTabSz="685577" rtl="0" eaLnBrk="1" latinLnBrk="0" hangingPunct="1">
        <a:defRPr sz="1400" kern="1200">
          <a:solidFill>
            <a:schemeClr val="tx1"/>
          </a:solidFill>
          <a:latin typeface="+mn-lt"/>
          <a:ea typeface="+mn-ea"/>
          <a:cs typeface="+mn-cs"/>
        </a:defRPr>
      </a:lvl5pPr>
      <a:lvl6pPr marL="1713943" algn="l" defTabSz="685577" rtl="0" eaLnBrk="1" latinLnBrk="0" hangingPunct="1">
        <a:defRPr sz="1400" kern="1200">
          <a:solidFill>
            <a:schemeClr val="tx1"/>
          </a:solidFill>
          <a:latin typeface="+mn-lt"/>
          <a:ea typeface="+mn-ea"/>
          <a:cs typeface="+mn-cs"/>
        </a:defRPr>
      </a:lvl6pPr>
      <a:lvl7pPr marL="2056731" algn="l" defTabSz="685577" rtl="0" eaLnBrk="1" latinLnBrk="0" hangingPunct="1">
        <a:defRPr sz="1400" kern="1200">
          <a:solidFill>
            <a:schemeClr val="tx1"/>
          </a:solidFill>
          <a:latin typeface="+mn-lt"/>
          <a:ea typeface="+mn-ea"/>
          <a:cs typeface="+mn-cs"/>
        </a:defRPr>
      </a:lvl7pPr>
      <a:lvl8pPr marL="2400155" algn="l" defTabSz="685577" rtl="0" eaLnBrk="1" latinLnBrk="0" hangingPunct="1">
        <a:defRPr sz="1400" kern="1200">
          <a:solidFill>
            <a:schemeClr val="tx1"/>
          </a:solidFill>
          <a:latin typeface="+mn-lt"/>
          <a:ea typeface="+mn-ea"/>
          <a:cs typeface="+mn-cs"/>
        </a:defRPr>
      </a:lvl8pPr>
      <a:lvl9pPr marL="2742944" algn="l" defTabSz="68557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1660" y="978011"/>
            <a:ext cx="6453051" cy="1200329"/>
          </a:xfrm>
          <a:prstGeom prst="rect">
            <a:avLst/>
          </a:prstGeom>
          <a:noFill/>
        </p:spPr>
        <p:txBody>
          <a:bodyPr wrap="square" rtlCol="0">
            <a:spAutoFit/>
          </a:bodyPr>
          <a:lstStyle/>
          <a:p>
            <a:r>
              <a:rPr lang="en-US" altLang="zh-CN" sz="7200" dirty="0">
                <a:solidFill>
                  <a:schemeClr val="accent1">
                    <a:lumMod val="75000"/>
                  </a:schemeClr>
                </a:solidFill>
                <a:latin typeface="微软雅黑" panose="020B0503020204020204" pitchFamily="34" charset="-122"/>
                <a:ea typeface="微软雅黑" panose="020B0503020204020204" pitchFamily="34" charset="-122"/>
              </a:rPr>
              <a:t>6  </a:t>
            </a:r>
            <a:r>
              <a:rPr lang="zh-CN" altLang="en-US" sz="7200" dirty="0">
                <a:solidFill>
                  <a:schemeClr val="accent1">
                    <a:lumMod val="75000"/>
                  </a:schemeClr>
                </a:solidFill>
                <a:latin typeface="微软雅黑" panose="020B0503020204020204" pitchFamily="34" charset="-122"/>
                <a:ea typeface="微软雅黑" panose="020B0503020204020204" pitchFamily="34" charset="-122"/>
              </a:rPr>
              <a:t>动态链接库</a:t>
            </a:r>
            <a:endParaRPr lang="zh-CN" altLang="en-US" sz="7200" dirty="0">
              <a:latin typeface="微软雅黑" panose="020B0503020204020204" pitchFamily="34" charset="-122"/>
              <a:ea typeface="微软雅黑" panose="020B0503020204020204" pitchFamily="34" charset="-122"/>
            </a:endParaRPr>
          </a:p>
        </p:txBody>
      </p:sp>
      <p:sp>
        <p:nvSpPr>
          <p:cNvPr id="5" name="副标题 2">
            <a:extLst>
              <a:ext uri="{FF2B5EF4-FFF2-40B4-BE49-F238E27FC236}">
                <a16:creationId xmlns:a16="http://schemas.microsoft.com/office/drawing/2014/main" id="{118D37E5-0E09-4779-9B9A-A0B04FF83D4A}"/>
              </a:ext>
            </a:extLst>
          </p:cNvPr>
          <p:cNvSpPr txBox="1">
            <a:spLocks/>
          </p:cNvSpPr>
          <p:nvPr/>
        </p:nvSpPr>
        <p:spPr>
          <a:xfrm>
            <a:off x="114624" y="4725144"/>
            <a:ext cx="607578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b="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b="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400" b="0" dirty="0" err="1">
                <a:solidFill>
                  <a:schemeClr val="accent1">
                    <a:lumMod val="75000"/>
                  </a:schemeClr>
                </a:solidFill>
                <a:latin typeface="Arial" panose="020B0604020202020204" pitchFamily="34" charset="0"/>
                <a:cs typeface="Arial" panose="020B0604020202020204" pitchFamily="34" charset="0"/>
              </a:rPr>
              <a:t>jicheng</a:t>
            </a:r>
            <a:r>
              <a:rPr lang="en-US" altLang="zh-CN" sz="2400" b="0" dirty="0">
                <a:solidFill>
                  <a:schemeClr val="accent1">
                    <a:lumMod val="75000"/>
                  </a:schemeClr>
                </a:solidFill>
                <a:latin typeface="Arial" panose="020B0604020202020204" pitchFamily="34" charset="0"/>
                <a:cs typeface="Arial" panose="020B0604020202020204" pitchFamily="34" charset="0"/>
              </a:rPr>
              <a:t> @ yahoo . com</a:t>
            </a:r>
          </a:p>
          <a:p>
            <a:pPr marL="0" indent="0" algn="r">
              <a:buFont typeface="Arial" panose="020B0604020202020204" pitchFamily="34" charset="0"/>
              <a:buNone/>
            </a:pPr>
            <a:r>
              <a:rPr lang="en-US" altLang="zh-CN" sz="2400" b="0" dirty="0">
                <a:solidFill>
                  <a:schemeClr val="accent1">
                    <a:lumMod val="75000"/>
                  </a:schemeClr>
                </a:solidFill>
                <a:latin typeface="Arial" panose="020B0604020202020204" pitchFamily="34" charset="0"/>
                <a:cs typeface="Arial" panose="020B0604020202020204" pitchFamily="34" charset="0"/>
              </a:rPr>
              <a:t>https://gitee.com/wuhanuniversity/</a:t>
            </a:r>
          </a:p>
        </p:txBody>
      </p:sp>
      <p:sp>
        <p:nvSpPr>
          <p:cNvPr id="2" name="矩形 1">
            <a:extLst>
              <a:ext uri="{FF2B5EF4-FFF2-40B4-BE49-F238E27FC236}">
                <a16:creationId xmlns:a16="http://schemas.microsoft.com/office/drawing/2014/main" id="{CD1F7783-019A-4A47-92FB-76CA2BD48A64}"/>
              </a:ext>
            </a:extLst>
          </p:cNvPr>
          <p:cNvSpPr/>
          <p:nvPr/>
        </p:nvSpPr>
        <p:spPr>
          <a:xfrm>
            <a:off x="2507033" y="173503"/>
            <a:ext cx="7366748" cy="307777"/>
          </a:xfrm>
          <a:prstGeom prst="rect">
            <a:avLst/>
          </a:prstGeom>
        </p:spPr>
        <p:txBody>
          <a:bodyPr wrap="square">
            <a:spAutoFit/>
          </a:bodyPr>
          <a:lstStyle/>
          <a:p>
            <a:r>
              <a:rPr lang="en-US" altLang="zh-CN" dirty="0">
                <a:solidFill>
                  <a:srgbClr val="002060"/>
                </a:solidFill>
                <a:latin typeface="Consolas" panose="020B0609020204030204" pitchFamily="49" charset="0"/>
                <a:ea typeface="微软雅黑" panose="020B0503020204020204" pitchFamily="34" charset="-122"/>
              </a:rPr>
              <a:t>https://azure.microsoft.com/en-us/resources/videos/agile-at-microsoft/</a:t>
            </a: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r>
              <a:rPr lang="zh-CN" altLang="en-US" dirty="0"/>
              <a:t>静态链接与动态链接二者优点及不足</a:t>
            </a:r>
          </a:p>
        </p:txBody>
      </p:sp>
      <p:sp>
        <p:nvSpPr>
          <p:cNvPr id="2" name="内容占位符 1"/>
          <p:cNvSpPr>
            <a:spLocks noGrp="1"/>
          </p:cNvSpPr>
          <p:nvPr>
            <p:ph type="body" sz="quarter" idx="10"/>
          </p:nvPr>
        </p:nvSpPr>
        <p:spPr>
          <a:xfrm>
            <a:off x="1825746" y="1822859"/>
            <a:ext cx="8540508" cy="4772922"/>
          </a:xfrm>
          <a:prstGeom prst="rect">
            <a:avLst/>
          </a:prstGeom>
        </p:spPr>
        <p:txBody>
          <a:bodyPr>
            <a:noAutofit/>
          </a:bodyPr>
          <a:lstStyle/>
          <a:p>
            <a:pPr marL="0">
              <a:lnSpc>
                <a:spcPct val="150000"/>
              </a:lnSpc>
              <a:buNone/>
            </a:pPr>
            <a:r>
              <a:rPr lang="zh-CN" altLang="en-US" sz="2400" b="1" dirty="0"/>
              <a:t>静态链接库的优点：</a:t>
            </a:r>
          </a:p>
          <a:p>
            <a:pPr marL="0">
              <a:lnSpc>
                <a:spcPct val="150000"/>
              </a:lnSpc>
              <a:buNone/>
            </a:pPr>
            <a:r>
              <a:rPr lang="zh-CN" altLang="en-US" sz="1600" dirty="0"/>
              <a:t>(1)     代码装载速度快，执行速度略比动态链接库快； </a:t>
            </a:r>
          </a:p>
          <a:p>
            <a:pPr marL="0">
              <a:lnSpc>
                <a:spcPct val="150000"/>
              </a:lnSpc>
              <a:buNone/>
            </a:pPr>
            <a:r>
              <a:rPr lang="zh-CN" altLang="en-US" sz="1600" dirty="0"/>
              <a:t>(2)     只需保证在开发者的计算机中有正确的.LIB文件，在以二进制形式发布程序时不需考虑在用户的计算机上.LIB文件是否存在及版本问题，可避免DLL地狱等问题。</a:t>
            </a:r>
            <a:endParaRPr lang="en-US" altLang="zh-CN" sz="1600" dirty="0"/>
          </a:p>
          <a:p>
            <a:pPr marL="0">
              <a:lnSpc>
                <a:spcPct val="150000"/>
              </a:lnSpc>
              <a:buNone/>
            </a:pPr>
            <a:r>
              <a:rPr lang="zh-CN" altLang="en-US" sz="2400" b="1" dirty="0"/>
              <a:t>  动态链接库的优点： </a:t>
            </a:r>
          </a:p>
          <a:p>
            <a:pPr marL="0">
              <a:lnSpc>
                <a:spcPct val="150000"/>
              </a:lnSpc>
              <a:buNone/>
            </a:pPr>
            <a:r>
              <a:rPr lang="zh-CN" altLang="en-US" sz="2000" dirty="0"/>
              <a:t>(1)    </a:t>
            </a:r>
            <a:r>
              <a:rPr lang="zh-CN" altLang="en-US" sz="1600" dirty="0"/>
              <a:t> 更加节省内存并减少页面交换； </a:t>
            </a:r>
          </a:p>
          <a:p>
            <a:pPr marL="0">
              <a:lnSpc>
                <a:spcPct val="150000"/>
              </a:lnSpc>
              <a:buNone/>
            </a:pPr>
            <a:r>
              <a:rPr lang="zh-CN" altLang="en-US" sz="1600" dirty="0"/>
              <a:t>(2)     DLL文件与EXE文件独立，只要输出接口不变（即名称、参数、返回值类型和调用约定不变），更换DLL文件不会对EXE文件造成任何影响，因而极大地提高了可维护性和可扩展性； </a:t>
            </a:r>
          </a:p>
          <a:p>
            <a:pPr marL="0">
              <a:lnSpc>
                <a:spcPct val="150000"/>
              </a:lnSpc>
              <a:buNone/>
            </a:pPr>
            <a:r>
              <a:rPr lang="zh-CN" altLang="en-US" sz="1600" dirty="0"/>
              <a:t>(3)     不同编程语言编写的程序只要按照函数调用约定就可以调用同一个DLL函数。</a:t>
            </a:r>
          </a:p>
        </p:txBody>
      </p:sp>
    </p:spTree>
    <p:extLst>
      <p:ext uri="{BB962C8B-B14F-4D97-AF65-F5344CB8AC3E}">
        <p14:creationId xmlns:p14="http://schemas.microsoft.com/office/powerpoint/2010/main" val="2433027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1298F2C-2D10-4985-BE4B-6FFB858E894C}"/>
              </a:ext>
            </a:extLst>
          </p:cNvPr>
          <p:cNvSpPr>
            <a:spLocks noGrp="1"/>
          </p:cNvSpPr>
          <p:nvPr>
            <p:ph type="title" idx="4294967295"/>
          </p:nvPr>
        </p:nvSpPr>
        <p:spPr/>
        <p:txBody>
          <a:bodyPr/>
          <a:lstStyle/>
          <a:p>
            <a:r>
              <a:rPr lang="zh-CN" altLang="en-US" dirty="0"/>
              <a:t>静态链接与动态链接二者优点及不足</a:t>
            </a:r>
          </a:p>
        </p:txBody>
      </p:sp>
      <p:sp>
        <p:nvSpPr>
          <p:cNvPr id="2" name="内容占位符 1"/>
          <p:cNvSpPr>
            <a:spLocks noGrp="1"/>
          </p:cNvSpPr>
          <p:nvPr>
            <p:ph type="body" sz="quarter" idx="10"/>
          </p:nvPr>
        </p:nvSpPr>
        <p:spPr>
          <a:prstGeom prst="rect">
            <a:avLst/>
          </a:prstGeom>
        </p:spPr>
        <p:txBody>
          <a:bodyPr>
            <a:noAutofit/>
          </a:bodyPr>
          <a:lstStyle/>
          <a:p>
            <a:pPr marL="0">
              <a:lnSpc>
                <a:spcPct val="150000"/>
              </a:lnSpc>
              <a:buNone/>
            </a:pPr>
            <a:r>
              <a:rPr lang="zh-CN" altLang="en-US" sz="2400" b="1" dirty="0"/>
              <a:t>不足之处 </a:t>
            </a:r>
          </a:p>
          <a:p>
            <a:pPr marL="0">
              <a:lnSpc>
                <a:spcPct val="150000"/>
              </a:lnSpc>
              <a:buNone/>
            </a:pPr>
            <a:r>
              <a:rPr lang="zh-CN" altLang="en-US" sz="2000" dirty="0"/>
              <a:t>(1)     使用静态链接生成的可执行文件体积较大，包含相同的公共代码，造成浪费； </a:t>
            </a:r>
          </a:p>
          <a:p>
            <a:pPr marL="0">
              <a:lnSpc>
                <a:spcPct val="150000"/>
              </a:lnSpc>
              <a:buNone/>
            </a:pPr>
            <a:r>
              <a:rPr lang="zh-CN" altLang="en-US" sz="2000" dirty="0"/>
              <a:t>(2)     使用动态链接库的应用程序不是自完备的，它依赖的DLL模块也要存在，如果使用载入时动态链接，程序启动时发现DLL不存在，系统将终止程序并给出错误信息。而使用运行时动态链接，系统不会终止，但由于DLL中的导出函数不可用，程序会加载失败； </a:t>
            </a:r>
          </a:p>
          <a:p>
            <a:pPr marL="0">
              <a:lnSpc>
                <a:spcPct val="150000"/>
              </a:lnSpc>
              <a:buNone/>
            </a:pPr>
            <a:r>
              <a:rPr lang="zh-CN" altLang="en-US" sz="2000" dirty="0"/>
              <a:t>(3)     使用动态链接库可能造成DLL地狱。</a:t>
            </a:r>
          </a:p>
        </p:txBody>
      </p:sp>
    </p:spTree>
    <p:extLst>
      <p:ext uri="{BB962C8B-B14F-4D97-AF65-F5344CB8AC3E}">
        <p14:creationId xmlns:p14="http://schemas.microsoft.com/office/powerpoint/2010/main" val="3862807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98178" y="564545"/>
            <a:ext cx="3138115" cy="4874150"/>
            <a:chOff x="661283" y="1407380"/>
            <a:chExt cx="3138115" cy="4874150"/>
          </a:xfrm>
        </p:grpSpPr>
        <p:sp>
          <p:nvSpPr>
            <p:cNvPr id="2" name="流程图: 多文档 1"/>
            <p:cNvSpPr/>
            <p:nvPr/>
          </p:nvSpPr>
          <p:spPr>
            <a:xfrm>
              <a:off x="1709531" y="1407380"/>
              <a:ext cx="1041620" cy="731521"/>
            </a:xfrm>
            <a:prstGeom prst="flowChartMultidocumen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C++</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源代码</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3" name="矩形 2"/>
            <p:cNvSpPr/>
            <p:nvPr/>
          </p:nvSpPr>
          <p:spPr>
            <a:xfrm>
              <a:off x="1864581" y="2584174"/>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编译器</a:t>
              </a:r>
            </a:p>
          </p:txBody>
        </p:sp>
        <p:sp>
          <p:nvSpPr>
            <p:cNvPr id="4" name="椭圆 3"/>
            <p:cNvSpPr/>
            <p:nvPr/>
          </p:nvSpPr>
          <p:spPr>
            <a:xfrm>
              <a:off x="1789043" y="3371353"/>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汇编代码</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7" name="矩形 6"/>
            <p:cNvSpPr/>
            <p:nvPr/>
          </p:nvSpPr>
          <p:spPr>
            <a:xfrm>
              <a:off x="1864581" y="4261899"/>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汇编</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器</a:t>
              </a:r>
            </a:p>
          </p:txBody>
        </p:sp>
        <p:sp>
          <p:nvSpPr>
            <p:cNvPr id="9" name="椭圆 8"/>
            <p:cNvSpPr/>
            <p:nvPr/>
          </p:nvSpPr>
          <p:spPr>
            <a:xfrm>
              <a:off x="178904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目标代码</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.o</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 name="椭圆 9"/>
            <p:cNvSpPr/>
            <p:nvPr/>
          </p:nvSpPr>
          <p:spPr>
            <a:xfrm>
              <a:off x="66128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其它目标代码</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1" name="椭圆 10"/>
            <p:cNvSpPr/>
            <p:nvPr/>
          </p:nvSpPr>
          <p:spPr>
            <a:xfrm>
              <a:off x="291680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库</a:t>
              </a:r>
            </a:p>
          </p:txBody>
        </p:sp>
        <p:sp>
          <p:nvSpPr>
            <p:cNvPr id="12" name="矩形 11"/>
            <p:cNvSpPr/>
            <p:nvPr/>
          </p:nvSpPr>
          <p:spPr>
            <a:xfrm>
              <a:off x="1864581" y="5939624"/>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链接</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器</a:t>
              </a:r>
            </a:p>
          </p:txBody>
        </p:sp>
      </p:grpSp>
      <p:sp>
        <p:nvSpPr>
          <p:cNvPr id="6" name="下箭头 5"/>
          <p:cNvSpPr/>
          <p:nvPr/>
        </p:nvSpPr>
        <p:spPr>
          <a:xfrm>
            <a:off x="2721515" y="129606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4" name="下箭头 13"/>
          <p:cNvSpPr/>
          <p:nvPr/>
        </p:nvSpPr>
        <p:spPr>
          <a:xfrm>
            <a:off x="2721514" y="2087230"/>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5" name="下箭头 14"/>
          <p:cNvSpPr/>
          <p:nvPr/>
        </p:nvSpPr>
        <p:spPr>
          <a:xfrm>
            <a:off x="2721514" y="2973791"/>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6" name="下箭头 15"/>
          <p:cNvSpPr/>
          <p:nvPr/>
        </p:nvSpPr>
        <p:spPr>
          <a:xfrm>
            <a:off x="2721514" y="3760970"/>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7" name="下箭头 16"/>
          <p:cNvSpPr/>
          <p:nvPr/>
        </p:nvSpPr>
        <p:spPr>
          <a:xfrm>
            <a:off x="2721514" y="465151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8" name="下箭头 17"/>
          <p:cNvSpPr/>
          <p:nvPr/>
        </p:nvSpPr>
        <p:spPr>
          <a:xfrm>
            <a:off x="2721514" y="5438695"/>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3" name="椭圆 12"/>
          <p:cNvSpPr/>
          <p:nvPr/>
        </p:nvSpPr>
        <p:spPr>
          <a:xfrm>
            <a:off x="2086073" y="5883968"/>
            <a:ext cx="1367625" cy="500924"/>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可执行程序、</a:t>
            </a:r>
            <a:r>
              <a:rPr lang="zh-CN" altLang="en-US" sz="1200" dirty="0">
                <a:solidFill>
                  <a:srgbClr val="002060"/>
                </a:solidFill>
                <a:latin typeface="微软雅黑" panose="020B0503020204020204" pitchFamily="34" charset="-122"/>
                <a:ea typeface="微软雅黑" panose="020B0503020204020204" pitchFamily="34" charset="-122"/>
              </a:rPr>
              <a:t>静态</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库、</a:t>
            </a: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dll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20" name="肘形连接符 19"/>
          <p:cNvCxnSpPr>
            <a:stCxn id="10" idx="4"/>
            <a:endCxn id="12" idx="1"/>
          </p:cNvCxnSpPr>
          <p:nvPr/>
        </p:nvCxnSpPr>
        <p:spPr>
          <a:xfrm rot="16200000" flipH="1">
            <a:off x="1712363" y="4578629"/>
            <a:ext cx="616226" cy="762000"/>
          </a:xfrm>
          <a:prstGeom prst="bentConnector2">
            <a:avLst/>
          </a:prstGeom>
          <a:solidFill>
            <a:schemeClr val="accent1"/>
          </a:solidFill>
          <a:ln w="15875" cap="flat" cmpd="sng" algn="ctr">
            <a:solidFill>
              <a:srgbClr val="1C4885"/>
            </a:solidFill>
            <a:prstDash val="solid"/>
            <a:round/>
            <a:headEnd type="none" w="med" len="med"/>
            <a:tailEnd type="triangle"/>
          </a:ln>
        </p:spPr>
      </p:cxnSp>
      <p:cxnSp>
        <p:nvCxnSpPr>
          <p:cNvPr id="25" name="肘形连接符 24"/>
          <p:cNvCxnSpPr>
            <a:stCxn id="11" idx="4"/>
            <a:endCxn id="12" idx="3"/>
          </p:cNvCxnSpPr>
          <p:nvPr/>
        </p:nvCxnSpPr>
        <p:spPr>
          <a:xfrm rot="5400000">
            <a:off x="3205883" y="4578629"/>
            <a:ext cx="616226" cy="762000"/>
          </a:xfrm>
          <a:prstGeom prst="bentConnector2">
            <a:avLst/>
          </a:prstGeom>
          <a:solidFill>
            <a:schemeClr val="accent1"/>
          </a:solidFill>
          <a:ln w="15875" cap="flat" cmpd="sng" algn="ctr">
            <a:solidFill>
              <a:srgbClr val="1C4885"/>
            </a:solidFill>
            <a:prstDash val="solid"/>
            <a:round/>
            <a:headEnd type="none" w="med" len="med"/>
            <a:tailEnd type="triangle"/>
          </a:ln>
        </p:spPr>
      </p:cxnSp>
      <p:grpSp>
        <p:nvGrpSpPr>
          <p:cNvPr id="31" name="组合 30"/>
          <p:cNvGrpSpPr/>
          <p:nvPr/>
        </p:nvGrpSpPr>
        <p:grpSpPr>
          <a:xfrm>
            <a:off x="3324082" y="987970"/>
            <a:ext cx="1200971" cy="3355433"/>
            <a:chOff x="2787187" y="1393492"/>
            <a:chExt cx="1200971" cy="3355433"/>
          </a:xfrm>
        </p:grpSpPr>
        <p:sp>
          <p:nvSpPr>
            <p:cNvPr id="29" name="左大括号 28"/>
            <p:cNvSpPr/>
            <p:nvPr/>
          </p:nvSpPr>
          <p:spPr>
            <a:xfrm flipH="1">
              <a:off x="2787187" y="1393492"/>
              <a:ext cx="225948" cy="3355433"/>
            </a:xfrm>
            <a:prstGeom prst="leftBrace">
              <a:avLst>
                <a:gd name="adj1" fmla="val 102353"/>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30" name="文本框 29"/>
            <p:cNvSpPr txBox="1"/>
            <p:nvPr/>
          </p:nvSpPr>
          <p:spPr>
            <a:xfrm>
              <a:off x="2824376" y="2934040"/>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编译过程</a:t>
              </a:r>
            </a:p>
          </p:txBody>
        </p:sp>
      </p:grpSp>
      <p:sp>
        <p:nvSpPr>
          <p:cNvPr id="8" name="下弧形箭头 7"/>
          <p:cNvSpPr/>
          <p:nvPr/>
        </p:nvSpPr>
        <p:spPr>
          <a:xfrm>
            <a:off x="2721514" y="6384892"/>
            <a:ext cx="1719473" cy="246491"/>
          </a:xfrm>
          <a:prstGeom prst="curvedUp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9" name="矩形 18"/>
          <p:cNvSpPr/>
          <p:nvPr/>
        </p:nvSpPr>
        <p:spPr>
          <a:xfrm>
            <a:off x="3581250" y="5661331"/>
            <a:ext cx="1559451" cy="723561"/>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操作系统</a:t>
            </a:r>
          </a:p>
        </p:txBody>
      </p:sp>
      <p:sp>
        <p:nvSpPr>
          <p:cNvPr id="21" name="椭圆 20"/>
          <p:cNvSpPr/>
          <p:nvPr/>
        </p:nvSpPr>
        <p:spPr>
          <a:xfrm>
            <a:off x="4067275" y="5883968"/>
            <a:ext cx="970059" cy="4214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可执行</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程序</a:t>
            </a:r>
          </a:p>
        </p:txBody>
      </p:sp>
      <p:sp>
        <p:nvSpPr>
          <p:cNvPr id="28" name="文本框 27"/>
          <p:cNvSpPr txBox="1"/>
          <p:nvPr/>
        </p:nvSpPr>
        <p:spPr>
          <a:xfrm>
            <a:off x="1134636" y="4990743"/>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链接过程</a:t>
            </a:r>
          </a:p>
        </p:txBody>
      </p:sp>
      <p:sp>
        <p:nvSpPr>
          <p:cNvPr id="32" name="左大括号 31"/>
          <p:cNvSpPr/>
          <p:nvPr/>
        </p:nvSpPr>
        <p:spPr>
          <a:xfrm flipH="1">
            <a:off x="5268253" y="5795664"/>
            <a:ext cx="82490" cy="454893"/>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33" name="文本框 32"/>
          <p:cNvSpPr txBox="1"/>
          <p:nvPr/>
        </p:nvSpPr>
        <p:spPr>
          <a:xfrm>
            <a:off x="5181025" y="5883968"/>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执行过程</a:t>
            </a:r>
          </a:p>
        </p:txBody>
      </p:sp>
      <p:sp>
        <p:nvSpPr>
          <p:cNvPr id="34" name="左大括号 33"/>
          <p:cNvSpPr/>
          <p:nvPr/>
        </p:nvSpPr>
        <p:spPr>
          <a:xfrm>
            <a:off x="2086073" y="4467790"/>
            <a:ext cx="173531" cy="1416178"/>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44" name="下箭头 43"/>
          <p:cNvSpPr/>
          <p:nvPr/>
        </p:nvSpPr>
        <p:spPr>
          <a:xfrm>
            <a:off x="7582592" y="161358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45" name="下箭头 44"/>
          <p:cNvSpPr/>
          <p:nvPr/>
        </p:nvSpPr>
        <p:spPr>
          <a:xfrm>
            <a:off x="7582591" y="2404750"/>
            <a:ext cx="91439" cy="520017"/>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46" name="下箭头 45"/>
          <p:cNvSpPr/>
          <p:nvPr/>
        </p:nvSpPr>
        <p:spPr>
          <a:xfrm>
            <a:off x="7582591" y="3712294"/>
            <a:ext cx="91439" cy="497275"/>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48" name="下箭头 47"/>
          <p:cNvSpPr/>
          <p:nvPr/>
        </p:nvSpPr>
        <p:spPr>
          <a:xfrm>
            <a:off x="7582591" y="4586061"/>
            <a:ext cx="91439" cy="828248"/>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grpSp>
        <p:nvGrpSpPr>
          <p:cNvPr id="64" name="组合 63"/>
          <p:cNvGrpSpPr/>
          <p:nvPr/>
        </p:nvGrpSpPr>
        <p:grpSpPr>
          <a:xfrm>
            <a:off x="6905946" y="882065"/>
            <a:ext cx="1444727" cy="5034501"/>
            <a:chOff x="6421843" y="882065"/>
            <a:chExt cx="1444727" cy="5034501"/>
          </a:xfrm>
        </p:grpSpPr>
        <p:sp>
          <p:nvSpPr>
            <p:cNvPr id="36" name="流程图: 多文档 35"/>
            <p:cNvSpPr/>
            <p:nvPr/>
          </p:nvSpPr>
          <p:spPr>
            <a:xfrm>
              <a:off x="6623400" y="882065"/>
              <a:ext cx="1041620" cy="731521"/>
            </a:xfrm>
            <a:prstGeom prst="flowChartMultidocumen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C#</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源代码</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37" name="矩形 36"/>
            <p:cNvSpPr/>
            <p:nvPr/>
          </p:nvSpPr>
          <p:spPr>
            <a:xfrm>
              <a:off x="6778450" y="2058859"/>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编译器</a:t>
              </a:r>
            </a:p>
          </p:txBody>
        </p:sp>
        <p:sp>
          <p:nvSpPr>
            <p:cNvPr id="38" name="椭圆 37"/>
            <p:cNvSpPr/>
            <p:nvPr/>
          </p:nvSpPr>
          <p:spPr>
            <a:xfrm>
              <a:off x="6421843" y="2927729"/>
              <a:ext cx="1444727" cy="7746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程序集</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MSIL</a:t>
              </a:r>
              <a:r>
                <a:rPr lang="zh-CN" altLang="en-US" sz="1200" dirty="0">
                  <a:solidFill>
                    <a:srgbClr val="002060"/>
                  </a:solidFill>
                  <a:latin typeface="微软雅黑" panose="020B0503020204020204" pitchFamily="34" charset="-122"/>
                  <a:ea typeface="微软雅黑" panose="020B0503020204020204" pitchFamily="34" charset="-122"/>
                </a:rPr>
                <a:t>、</a:t>
              </a:r>
              <a:r>
                <a:rPr lang="en-US" altLang="zh-CN" sz="1200" dirty="0" err="1">
                  <a:solidFill>
                    <a:srgbClr val="002060"/>
                  </a:solidFill>
                  <a:latin typeface="微软雅黑" panose="020B0503020204020204" pitchFamily="34" charset="-122"/>
                  <a:ea typeface="微软雅黑" panose="020B0503020204020204" pitchFamily="34" charset="-122"/>
                </a:rPr>
                <a:t>dll</a:t>
              </a:r>
              <a:r>
                <a:rPr lang="zh-CN" altLang="en-US" sz="1200" dirty="0">
                  <a:solidFill>
                    <a:srgbClr val="002060"/>
                  </a:solidFill>
                  <a:latin typeface="微软雅黑" panose="020B0503020204020204" pitchFamily="34" charset="-122"/>
                  <a:ea typeface="微软雅黑" panose="020B0503020204020204" pitchFamily="34" charset="-122"/>
                </a:rPr>
                <a:t>、</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元数据、资源</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39" name="矩形 38"/>
            <p:cNvSpPr/>
            <p:nvPr/>
          </p:nvSpPr>
          <p:spPr>
            <a:xfrm>
              <a:off x="6778450" y="4234207"/>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JIT</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编译</a:t>
              </a:r>
            </a:p>
          </p:txBody>
        </p:sp>
        <p:sp>
          <p:nvSpPr>
            <p:cNvPr id="50" name="椭圆 49"/>
            <p:cNvSpPr/>
            <p:nvPr/>
          </p:nvSpPr>
          <p:spPr>
            <a:xfrm>
              <a:off x="6466434" y="5415642"/>
              <a:ext cx="1367625" cy="500924"/>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本机代码</a:t>
              </a:r>
            </a:p>
          </p:txBody>
        </p:sp>
      </p:grpSp>
      <p:grpSp>
        <p:nvGrpSpPr>
          <p:cNvPr id="53" name="组合 52"/>
          <p:cNvGrpSpPr/>
          <p:nvPr/>
        </p:nvGrpSpPr>
        <p:grpSpPr>
          <a:xfrm>
            <a:off x="8469161" y="1144092"/>
            <a:ext cx="1200971" cy="3192485"/>
            <a:chOff x="2787187" y="1393492"/>
            <a:chExt cx="1200971" cy="3355433"/>
          </a:xfrm>
        </p:grpSpPr>
        <p:sp>
          <p:nvSpPr>
            <p:cNvPr id="54" name="左大括号 53"/>
            <p:cNvSpPr/>
            <p:nvPr/>
          </p:nvSpPr>
          <p:spPr>
            <a:xfrm flipH="1">
              <a:off x="2787187" y="1393492"/>
              <a:ext cx="225948" cy="3355433"/>
            </a:xfrm>
            <a:prstGeom prst="leftBrace">
              <a:avLst>
                <a:gd name="adj1" fmla="val 102353"/>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55" name="文本框 54"/>
            <p:cNvSpPr txBox="1"/>
            <p:nvPr/>
          </p:nvSpPr>
          <p:spPr>
            <a:xfrm>
              <a:off x="2824376" y="2934040"/>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编译过程</a:t>
              </a:r>
            </a:p>
          </p:txBody>
        </p:sp>
      </p:grpSp>
      <p:sp>
        <p:nvSpPr>
          <p:cNvPr id="56" name="下弧形箭头 55"/>
          <p:cNvSpPr/>
          <p:nvPr/>
        </p:nvSpPr>
        <p:spPr>
          <a:xfrm>
            <a:off x="7628310" y="5926514"/>
            <a:ext cx="1719473" cy="246491"/>
          </a:xfrm>
          <a:prstGeom prst="curvedUp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59" name="左大括号 58"/>
          <p:cNvSpPr/>
          <p:nvPr/>
        </p:nvSpPr>
        <p:spPr>
          <a:xfrm flipH="1">
            <a:off x="10229296" y="3125331"/>
            <a:ext cx="161073" cy="2778167"/>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60" name="文本框 59"/>
          <p:cNvSpPr txBox="1"/>
          <p:nvPr/>
        </p:nvSpPr>
        <p:spPr>
          <a:xfrm>
            <a:off x="10214358" y="4346046"/>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执行过程</a:t>
            </a:r>
          </a:p>
        </p:txBody>
      </p:sp>
      <p:grpSp>
        <p:nvGrpSpPr>
          <p:cNvPr id="24" name="组合 23"/>
          <p:cNvGrpSpPr/>
          <p:nvPr/>
        </p:nvGrpSpPr>
        <p:grpSpPr>
          <a:xfrm>
            <a:off x="8386638" y="4965596"/>
            <a:ext cx="1692307" cy="946198"/>
            <a:chOff x="8984568" y="5563082"/>
            <a:chExt cx="1692307" cy="946198"/>
          </a:xfrm>
        </p:grpSpPr>
        <p:sp>
          <p:nvSpPr>
            <p:cNvPr id="57" name="矩形 56"/>
            <p:cNvSpPr/>
            <p:nvPr/>
          </p:nvSpPr>
          <p:spPr>
            <a:xfrm>
              <a:off x="8984568" y="5563082"/>
              <a:ext cx="1692307" cy="946198"/>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操作系统</a:t>
              </a:r>
            </a:p>
          </p:txBody>
        </p:sp>
        <p:sp>
          <p:nvSpPr>
            <p:cNvPr id="58" name="椭圆 57"/>
            <p:cNvSpPr/>
            <p:nvPr/>
          </p:nvSpPr>
          <p:spPr>
            <a:xfrm>
              <a:off x="9603449" y="6008355"/>
              <a:ext cx="970059" cy="4214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本机代码</a:t>
              </a:r>
            </a:p>
          </p:txBody>
        </p:sp>
        <p:sp>
          <p:nvSpPr>
            <p:cNvPr id="62" name="矩形 61"/>
            <p:cNvSpPr/>
            <p:nvPr/>
          </p:nvSpPr>
          <p:spPr>
            <a:xfrm>
              <a:off x="9333300" y="5785718"/>
              <a:ext cx="1306268" cy="688929"/>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a:t>
              </a: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CLR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65" name="文本框 64"/>
          <p:cNvSpPr txBox="1"/>
          <p:nvPr/>
        </p:nvSpPr>
        <p:spPr>
          <a:xfrm>
            <a:off x="5253161" y="99237"/>
            <a:ext cx="1685677"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一点补充</a:t>
            </a:r>
          </a:p>
        </p:txBody>
      </p:sp>
    </p:spTree>
    <p:extLst>
      <p:ext uri="{BB962C8B-B14F-4D97-AF65-F5344CB8AC3E}">
        <p14:creationId xmlns:p14="http://schemas.microsoft.com/office/powerpoint/2010/main" val="3967104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eaLnBrk="1" hangingPunct="1"/>
            <a:r>
              <a:rPr lang="en-US" altLang="zh-CN" dirty="0"/>
              <a:t>C# </a:t>
            </a:r>
            <a:r>
              <a:rPr lang="zh-CN" altLang="en-US" dirty="0"/>
              <a:t>托管程序集</a:t>
            </a:r>
          </a:p>
        </p:txBody>
      </p:sp>
      <p:sp>
        <p:nvSpPr>
          <p:cNvPr id="3" name="矩形 2"/>
          <p:cNvSpPr/>
          <p:nvPr/>
        </p:nvSpPr>
        <p:spPr>
          <a:xfrm>
            <a:off x="3628334" y="2183177"/>
            <a:ext cx="5837382" cy="3426691"/>
          </a:xfrm>
          <a:prstGeom prst="rect">
            <a:avLst/>
          </a:prstGeom>
          <a:noFill/>
          <a:ln w="12700" cap="flat" cmpd="sng" algn="ctr">
            <a:solidFill>
              <a:srgbClr val="002060"/>
            </a:solidFill>
            <a:prstDash val="solid"/>
            <a:round/>
            <a:headEnd type="none" w="med" len="med"/>
            <a:tailEnd type="none" w="med" len="med"/>
          </a:ln>
        </p:spPr>
        <p:txBody>
          <a:bodyPr vert="horz" wrap="square" lIns="0" tIns="180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8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托管程序集</a:t>
            </a:r>
          </a:p>
        </p:txBody>
      </p:sp>
      <p:grpSp>
        <p:nvGrpSpPr>
          <p:cNvPr id="6" name="组合 5"/>
          <p:cNvGrpSpPr/>
          <p:nvPr/>
        </p:nvGrpSpPr>
        <p:grpSpPr>
          <a:xfrm>
            <a:off x="5651096" y="3079105"/>
            <a:ext cx="1182254" cy="1413163"/>
            <a:chOff x="526473" y="3038764"/>
            <a:chExt cx="1182254" cy="1413163"/>
          </a:xfrm>
        </p:grpSpPr>
        <p:sp>
          <p:nvSpPr>
            <p:cNvPr id="4" name="矩形 3"/>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5" name="矩形 4"/>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CLR</a:t>
              </a:r>
              <a:r>
                <a:rPr lang="zh-CN" altLang="en-US" sz="1200" dirty="0">
                  <a:solidFill>
                    <a:srgbClr val="002060"/>
                  </a:solidFill>
                  <a:latin typeface="微软雅黑" panose="020B0503020204020204" pitchFamily="34" charset="-122"/>
                  <a:ea typeface="微软雅黑" panose="020B0503020204020204" pitchFamily="34" charset="-122"/>
                </a:rPr>
                <a:t>头</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3974697" y="3079105"/>
            <a:ext cx="1182254" cy="1413163"/>
            <a:chOff x="526473" y="3038764"/>
            <a:chExt cx="1182254" cy="1413163"/>
          </a:xfrm>
        </p:grpSpPr>
        <p:sp>
          <p:nvSpPr>
            <p:cNvPr id="10" name="矩形 9"/>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11" name="矩形 10"/>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CLR</a:t>
              </a:r>
              <a:r>
                <a:rPr lang="zh-CN" altLang="en-US" sz="1200" dirty="0">
                  <a:solidFill>
                    <a:srgbClr val="002060"/>
                  </a:solidFill>
                  <a:latin typeface="微软雅黑" panose="020B0503020204020204" pitchFamily="34" charset="-122"/>
                  <a:ea typeface="微软雅黑" panose="020B0503020204020204" pitchFamily="34" charset="-122"/>
                </a:rPr>
                <a:t>头</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7327495" y="3079105"/>
            <a:ext cx="1182254" cy="1413163"/>
            <a:chOff x="526473" y="3038764"/>
            <a:chExt cx="1182254" cy="1413163"/>
          </a:xfrm>
        </p:grpSpPr>
        <p:sp>
          <p:nvSpPr>
            <p:cNvPr id="13" name="矩形 12"/>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14" name="矩形 13"/>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CLR</a:t>
              </a:r>
              <a:r>
                <a:rPr lang="zh-CN" altLang="en-US" sz="1200" dirty="0">
                  <a:solidFill>
                    <a:srgbClr val="002060"/>
                  </a:solidFill>
                  <a:latin typeface="微软雅黑" panose="020B0503020204020204" pitchFamily="34" charset="-122"/>
                  <a:ea typeface="微软雅黑" panose="020B0503020204020204" pitchFamily="34" charset="-122"/>
                </a:rPr>
                <a:t>头</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7" name="文本框 6"/>
          <p:cNvSpPr txBox="1"/>
          <p:nvPr/>
        </p:nvSpPr>
        <p:spPr>
          <a:xfrm>
            <a:off x="8509749" y="3647186"/>
            <a:ext cx="1256145" cy="276999"/>
          </a:xfrm>
          <a:prstGeom prst="rect">
            <a:avLst/>
          </a:prstGeom>
          <a:noFill/>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15" name="矩形 14"/>
          <p:cNvSpPr/>
          <p:nvPr/>
        </p:nvSpPr>
        <p:spPr>
          <a:xfrm>
            <a:off x="4799044" y="4797068"/>
            <a:ext cx="3495962" cy="54494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资源文件（图片、文本等）</a:t>
            </a:r>
          </a:p>
        </p:txBody>
      </p:sp>
    </p:spTree>
    <p:extLst>
      <p:ext uri="{BB962C8B-B14F-4D97-AF65-F5344CB8AC3E}">
        <p14:creationId xmlns:p14="http://schemas.microsoft.com/office/powerpoint/2010/main" val="2389845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eaLnBrk="1" hangingPunct="1"/>
            <a:r>
              <a:rPr lang="zh-CN" altLang="en-US" dirty="0"/>
              <a:t>什么是</a:t>
            </a:r>
            <a:r>
              <a:rPr lang="en-US" altLang="zh-CN" dirty="0"/>
              <a:t>DLL</a:t>
            </a:r>
            <a:r>
              <a:rPr lang="zh-CN" altLang="en-US" dirty="0"/>
              <a:t>地狱？</a:t>
            </a:r>
          </a:p>
        </p:txBody>
      </p:sp>
      <p:sp>
        <p:nvSpPr>
          <p:cNvPr id="3" name="内容占位符 2"/>
          <p:cNvSpPr>
            <a:spLocks noGrp="1"/>
          </p:cNvSpPr>
          <p:nvPr>
            <p:ph type="body" sz="quarter" idx="10"/>
          </p:nvPr>
        </p:nvSpPr>
        <p:spPr>
          <a:prstGeom prst="rect">
            <a:avLst/>
          </a:prstGeom>
        </p:spPr>
        <p:txBody>
          <a:bodyPr/>
          <a:lstStyle/>
          <a:p>
            <a:pPr marL="0">
              <a:lnSpc>
                <a:spcPct val="150000"/>
              </a:lnSpc>
              <a:buNone/>
            </a:pPr>
            <a:r>
              <a:rPr lang="zh-CN" altLang="en-US" sz="2400" dirty="0"/>
              <a:t>         DLL 地狱（DLL Hell）是指因为系统文件被覆盖而让整个系统像是掉进了地狱。</a:t>
            </a:r>
          </a:p>
          <a:p>
            <a:pPr marL="0">
              <a:lnSpc>
                <a:spcPct val="150000"/>
              </a:lnSpc>
              <a:buNone/>
            </a:pPr>
            <a:r>
              <a:rPr lang="zh-CN" altLang="en-US" sz="2400" dirty="0"/>
              <a:t>         简单地讲，DLL地狱是指当多个应用程序试图共享一个公用组件时，如某个DLL或某个组件对象模型（COM）类，所引发的一系列问题。</a:t>
            </a:r>
          </a:p>
          <a:p>
            <a:endParaRPr lang="zh-CN" altLang="en-US" dirty="0"/>
          </a:p>
        </p:txBody>
      </p:sp>
    </p:spTree>
    <p:extLst>
      <p:ext uri="{BB962C8B-B14F-4D97-AF65-F5344CB8AC3E}">
        <p14:creationId xmlns:p14="http://schemas.microsoft.com/office/powerpoint/2010/main" val="1738649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4850B3-EC74-49D1-B94F-BB5B1CDFD64A}"/>
              </a:ext>
            </a:extLst>
          </p:cNvPr>
          <p:cNvSpPr>
            <a:spLocks noGrp="1"/>
          </p:cNvSpPr>
          <p:nvPr>
            <p:ph type="title" idx="4294967295"/>
          </p:nvPr>
        </p:nvSpPr>
        <p:spPr/>
        <p:txBody>
          <a:bodyPr/>
          <a:lstStyle/>
          <a:p>
            <a:endParaRPr lang="zh-CN" altLang="en-US"/>
          </a:p>
        </p:txBody>
      </p:sp>
      <p:sp>
        <p:nvSpPr>
          <p:cNvPr id="3" name="内容占位符 2"/>
          <p:cNvSpPr>
            <a:spLocks noGrp="1"/>
          </p:cNvSpPr>
          <p:nvPr>
            <p:ph type="body" sz="quarter" idx="10"/>
          </p:nvPr>
        </p:nvSpPr>
        <p:spPr>
          <a:prstGeom prst="rect">
            <a:avLst/>
          </a:prstGeom>
        </p:spPr>
        <p:txBody>
          <a:bodyPr>
            <a:normAutofit/>
          </a:bodyPr>
          <a:lstStyle/>
          <a:p>
            <a:pPr marL="0" indent="0">
              <a:lnSpc>
                <a:spcPct val="100000"/>
              </a:lnSpc>
              <a:buNone/>
            </a:pPr>
            <a:r>
              <a:rPr lang="zh-CN" altLang="en-US" sz="2400" dirty="0"/>
              <a:t>最典型的情况是，某个应用程序将要安装一个新版本的共享组件，而该组件与机器上的现有版本不向后兼容。虽然刚安装的应用程序运行正常，但原来依赖前一版本共享组件的应用程序也许已无法再工作。在某些情况下，问题的起因更加难以预料。比如，当用户浏览某些web站点时会同时下载某个Microsoft ActiveX控件。如果下载该控件，它将替换机器上原有的任何版本的控件。如果机器上的某个应用程序恰好使用该控件，则很可能也会停止工作。 在许多情况下，用户需要很长时间才会发现应用程序已停止工作。结果往往很难记起是何时的机器变化影响到了该应用程序。</a:t>
            </a:r>
            <a:endParaRPr lang="zh-CN" altLang="zh-CN" sz="2400" dirty="0"/>
          </a:p>
          <a:p>
            <a:pPr marL="0" indent="0">
              <a:buNone/>
              <a:defRPr/>
            </a:pPr>
            <a:endParaRPr lang="zh-CN" altLang="zh-CN" dirty="0"/>
          </a:p>
          <a:p>
            <a:endParaRPr lang="zh-CN" altLang="en-US" dirty="0"/>
          </a:p>
        </p:txBody>
      </p:sp>
    </p:spTree>
    <p:extLst>
      <p:ext uri="{BB962C8B-B14F-4D97-AF65-F5344CB8AC3E}">
        <p14:creationId xmlns:p14="http://schemas.microsoft.com/office/powerpoint/2010/main" val="2932928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651D1EB-0A02-4D42-B4A0-F03EF570612D}"/>
              </a:ext>
            </a:extLst>
          </p:cNvPr>
          <p:cNvSpPr>
            <a:spLocks noGrp="1"/>
          </p:cNvSpPr>
          <p:nvPr>
            <p:ph type="title" idx="4294967295"/>
          </p:nvPr>
        </p:nvSpPr>
        <p:spPr/>
        <p:txBody>
          <a:bodyPr/>
          <a:lstStyle/>
          <a:p>
            <a:endParaRPr lang="zh-CN" altLang="en-US"/>
          </a:p>
        </p:txBody>
      </p:sp>
      <p:sp>
        <p:nvSpPr>
          <p:cNvPr id="2" name="内容占位符 1"/>
          <p:cNvSpPr>
            <a:spLocks noGrp="1"/>
          </p:cNvSpPr>
          <p:nvPr>
            <p:ph type="body" sz="quarter" idx="10"/>
          </p:nvPr>
        </p:nvSpPr>
        <p:spPr>
          <a:prstGeom prst="rect">
            <a:avLst/>
          </a:prstGeom>
        </p:spPr>
        <p:txBody>
          <a:bodyPr/>
          <a:lstStyle/>
          <a:p>
            <a:pPr marL="0" indent="0">
              <a:buNone/>
            </a:pPr>
            <a:r>
              <a:rPr lang="zh-CN" altLang="en-US" sz="2400" dirty="0"/>
              <a:t>在</a:t>
            </a:r>
            <a:r>
              <a:rPr lang="en-US" altLang="zh-CN" sz="2400" dirty="0" err="1"/>
              <a:t>.Net</a:t>
            </a:r>
            <a:r>
              <a:rPr lang="en-US" altLang="zh-CN" sz="2400" dirty="0"/>
              <a:t> </a:t>
            </a:r>
            <a:r>
              <a:rPr lang="zh-CN" altLang="en-US" sz="2400" dirty="0"/>
              <a:t>平台中采用自我描述与版本管理功能，实现 </a:t>
            </a:r>
            <a:r>
              <a:rPr lang="en-US" altLang="zh-CN" sz="2400" dirty="0"/>
              <a:t>Side by Side </a:t>
            </a:r>
            <a:r>
              <a:rPr lang="zh-CN" altLang="en-US" sz="2400" dirty="0"/>
              <a:t>技术，应用程序安装成功就不必担心 </a:t>
            </a:r>
            <a:r>
              <a:rPr lang="en-US" altLang="zh-CN" sz="2400" dirty="0"/>
              <a:t>DLL </a:t>
            </a:r>
            <a:r>
              <a:rPr lang="zh-CN" altLang="en-US" sz="2400" dirty="0"/>
              <a:t>的更新问题，它允许一个 </a:t>
            </a:r>
            <a:r>
              <a:rPr lang="en-US" altLang="zh-CN" sz="2400" dirty="0"/>
              <a:t>DLL </a:t>
            </a:r>
            <a:r>
              <a:rPr lang="zh-CN" altLang="en-US" sz="2400" dirty="0"/>
              <a:t>的多个编译版本在同一台机器上运行，每一个应用程序可使用指定的 </a:t>
            </a:r>
            <a:r>
              <a:rPr lang="en-US" altLang="zh-CN" sz="2400" dirty="0"/>
              <a:t>DLL </a:t>
            </a:r>
            <a:r>
              <a:rPr lang="zh-CN" altLang="en-US" sz="2400" dirty="0"/>
              <a:t>编译版本，不再发生 </a:t>
            </a:r>
            <a:r>
              <a:rPr lang="en-US" altLang="zh-CN" sz="2400" dirty="0"/>
              <a:t>DLL Hell </a:t>
            </a:r>
            <a:r>
              <a:rPr lang="zh-CN" altLang="en-US" sz="2400" dirty="0"/>
              <a:t>问题。</a:t>
            </a:r>
            <a:endParaRPr lang="zh-CN" altLang="zh-CN" sz="2400" dirty="0"/>
          </a:p>
          <a:p>
            <a:pPr marL="0" indent="0">
              <a:buNone/>
            </a:pPr>
            <a:endParaRPr lang="zh-CN" altLang="en-US" dirty="0"/>
          </a:p>
        </p:txBody>
      </p:sp>
    </p:spTree>
    <p:extLst>
      <p:ext uri="{BB962C8B-B14F-4D97-AF65-F5344CB8AC3E}">
        <p14:creationId xmlns:p14="http://schemas.microsoft.com/office/powerpoint/2010/main" val="3385498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eaLnBrk="1" hangingPunct="1"/>
            <a:r>
              <a:rPr lang="zh-CN" altLang="en-US" sz="1800" dirty="0"/>
              <a:t>示例：有效管理动态链接库是大型软件项目的工作目标之一</a:t>
            </a:r>
          </a:p>
        </p:txBody>
      </p:sp>
      <p:sp>
        <p:nvSpPr>
          <p:cNvPr id="3" name="文本占位符 2">
            <a:extLst>
              <a:ext uri="{FF2B5EF4-FFF2-40B4-BE49-F238E27FC236}">
                <a16:creationId xmlns:a16="http://schemas.microsoft.com/office/drawing/2014/main" id="{E161445E-5F6F-431D-A469-33D6C773D05B}"/>
              </a:ext>
            </a:extLst>
          </p:cNvPr>
          <p:cNvSpPr>
            <a:spLocks noGrp="1"/>
          </p:cNvSpPr>
          <p:nvPr>
            <p:ph type="body" sz="quarter" idx="10"/>
          </p:nvPr>
        </p:nvSpPr>
        <p:spPr/>
        <p:txBody>
          <a:bodyPr/>
          <a:lstStyle/>
          <a:p>
            <a:endParaRPr lang="zh-CN" altLang="en-US"/>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670" y="484189"/>
            <a:ext cx="8359865" cy="7998808"/>
          </a:xfrm>
          <a:prstGeom prst="rect">
            <a:avLst/>
          </a:prstGeom>
        </p:spPr>
      </p:pic>
      <p:sp>
        <p:nvSpPr>
          <p:cNvPr id="4" name="文本框 3"/>
          <p:cNvSpPr txBox="1"/>
          <p:nvPr/>
        </p:nvSpPr>
        <p:spPr>
          <a:xfrm>
            <a:off x="9298119" y="640002"/>
            <a:ext cx="2893881" cy="6186309"/>
          </a:xfrm>
          <a:prstGeom prst="rect">
            <a:avLst/>
          </a:prstGeom>
          <a:noFill/>
        </p:spPr>
        <p:txBody>
          <a:bodyPr wrap="square" rtlCol="0">
            <a:spAutoFit/>
          </a:bodyPr>
          <a:lstStyle/>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工程的项目配置中使用宏来设置</a:t>
            </a:r>
            <a:r>
              <a:rPr lang="en-US" altLang="zh-CN" sz="1800" dirty="0">
                <a:solidFill>
                  <a:srgbClr val="002060"/>
                </a:solidFill>
                <a:latin typeface="微软雅黑" panose="020B0503020204020204" pitchFamily="34" charset="-122"/>
                <a:ea typeface="微软雅黑" panose="020B0503020204020204" pitchFamily="34" charset="-122"/>
              </a:rPr>
              <a:t>DLL</a:t>
            </a:r>
            <a:r>
              <a:rPr lang="zh-CN" altLang="en-US" sz="1800" dirty="0">
                <a:solidFill>
                  <a:srgbClr val="002060"/>
                </a:solidFill>
                <a:latin typeface="微软雅黑" panose="020B0503020204020204" pitchFamily="34" charset="-122"/>
                <a:ea typeface="微软雅黑" panose="020B0503020204020204" pitchFamily="34" charset="-122"/>
              </a:rPr>
              <a:t>的输出位置</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en-US" altLang="zh-CN" sz="1800" dirty="0">
                <a:solidFill>
                  <a:srgbClr val="002060"/>
                </a:solidFill>
                <a:latin typeface="微软雅黑" panose="020B0503020204020204" pitchFamily="34" charset="-122"/>
                <a:ea typeface="微软雅黑" panose="020B0503020204020204" pitchFamily="34" charset="-122"/>
              </a:rPr>
              <a:t>Debug</a:t>
            </a:r>
            <a:r>
              <a:rPr lang="zh-CN" altLang="en-US" sz="1800" dirty="0">
                <a:solidFill>
                  <a:srgbClr val="002060"/>
                </a:solidFill>
                <a:latin typeface="微软雅黑" panose="020B0503020204020204" pitchFamily="34" charset="-122"/>
                <a:ea typeface="微软雅黑" panose="020B0503020204020204" pitchFamily="34" charset="-122"/>
              </a:rPr>
              <a:t>版本的目标名称要区别于</a:t>
            </a:r>
            <a:r>
              <a:rPr lang="en-US" altLang="zh-CN" sz="1800" dirty="0">
                <a:solidFill>
                  <a:srgbClr val="002060"/>
                </a:solidFill>
                <a:latin typeface="微软雅黑" panose="020B0503020204020204" pitchFamily="34" charset="-122"/>
                <a:ea typeface="微软雅黑" panose="020B0503020204020204" pitchFamily="34" charset="-122"/>
              </a:rPr>
              <a:t>Release</a:t>
            </a:r>
            <a:r>
              <a:rPr lang="zh-CN" altLang="en-US" sz="1800" dirty="0">
                <a:solidFill>
                  <a:srgbClr val="002060"/>
                </a:solidFill>
                <a:latin typeface="微软雅黑" panose="020B0503020204020204" pitchFamily="34" charset="-122"/>
                <a:ea typeface="微软雅黑" panose="020B0503020204020204" pitchFamily="34" charset="-122"/>
              </a:rPr>
              <a:t>版本</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目标的名称也可以使用宏，例如</a:t>
            </a:r>
            <a:r>
              <a:rPr lang="en-US" altLang="zh-CN" sz="1800" dirty="0">
                <a:solidFill>
                  <a:srgbClr val="002060"/>
                </a:solidFill>
                <a:latin typeface="微软雅黑" panose="020B0503020204020204" pitchFamily="34" charset="-122"/>
                <a:ea typeface="微软雅黑" panose="020B0503020204020204" pitchFamily="34" charset="-122"/>
              </a:rPr>
              <a:t>$(</a:t>
            </a:r>
            <a:r>
              <a:rPr lang="en-US" altLang="zh-CN" sz="1800" dirty="0" err="1">
                <a:solidFill>
                  <a:srgbClr val="002060"/>
                </a:solidFill>
                <a:latin typeface="微软雅黑" panose="020B0503020204020204" pitchFamily="34" charset="-122"/>
                <a:ea typeface="微软雅黑" panose="020B0503020204020204" pitchFamily="34" charset="-122"/>
              </a:rPr>
              <a:t>ProjectName</a:t>
            </a:r>
            <a:r>
              <a:rPr lang="en-US" altLang="zh-CN" sz="1800" dirty="0">
                <a:solidFill>
                  <a:srgbClr val="002060"/>
                </a:solidFill>
                <a:latin typeface="微软雅黑" panose="020B0503020204020204" pitchFamily="34" charset="-122"/>
                <a:ea typeface="微软雅黑" panose="020B0503020204020204" pitchFamily="34" charset="-122"/>
              </a:rPr>
              <a:t>)d</a:t>
            </a: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注意字符集的一致性</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可以考虑使用</a:t>
            </a:r>
            <a:r>
              <a:rPr lang="en-US" altLang="zh-CN" sz="1800" dirty="0">
                <a:solidFill>
                  <a:srgbClr val="002060"/>
                </a:solidFill>
                <a:latin typeface="微软雅黑" panose="020B0503020204020204" pitchFamily="34" charset="-122"/>
                <a:ea typeface="微软雅黑" panose="020B0503020204020204" pitchFamily="34" charset="-122"/>
              </a:rPr>
              <a:t>.props</a:t>
            </a:r>
            <a:r>
              <a:rPr lang="zh-CN" altLang="en-US" sz="1800" dirty="0">
                <a:solidFill>
                  <a:srgbClr val="002060"/>
                </a:solidFill>
                <a:latin typeface="微软雅黑" panose="020B0503020204020204" pitchFamily="34" charset="-122"/>
                <a:ea typeface="微软雅黑" panose="020B0503020204020204" pitchFamily="34" charset="-122"/>
              </a:rPr>
              <a:t>来管理配置</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例如机器学习平台</a:t>
            </a:r>
            <a:r>
              <a:rPr lang="en-US" altLang="zh-CN" sz="1800" dirty="0" err="1">
                <a:solidFill>
                  <a:srgbClr val="002060"/>
                </a:solidFill>
                <a:latin typeface="微软雅黑" panose="020B0503020204020204" pitchFamily="34" charset="-122"/>
                <a:ea typeface="微软雅黑" panose="020B0503020204020204" pitchFamily="34" charset="-122"/>
              </a:rPr>
              <a:t>caffe</a:t>
            </a:r>
            <a:r>
              <a:rPr lang="zh-CN" altLang="en-US" sz="1800" dirty="0">
                <a:solidFill>
                  <a:srgbClr val="002060"/>
                </a:solidFill>
                <a:latin typeface="微软雅黑" panose="020B0503020204020204" pitchFamily="34" charset="-122"/>
                <a:ea typeface="微软雅黑" panose="020B0503020204020204" pitchFamily="34" charset="-122"/>
              </a:rPr>
              <a:t>就是</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例：下载安装</a:t>
            </a:r>
            <a:r>
              <a:rPr lang="en-US" altLang="zh-CN" sz="1800" dirty="0" err="1">
                <a:solidFill>
                  <a:srgbClr val="002060"/>
                </a:solidFill>
                <a:latin typeface="微软雅黑" panose="020B0503020204020204" pitchFamily="34" charset="-122"/>
                <a:ea typeface="微软雅黑" panose="020B0503020204020204" pitchFamily="34" charset="-122"/>
              </a:rPr>
              <a:t>opencv</a:t>
            </a:r>
            <a:r>
              <a:rPr lang="en-US" altLang="zh-CN" sz="1800" dirty="0">
                <a:solidFill>
                  <a:srgbClr val="002060"/>
                </a:solidFill>
                <a:latin typeface="微软雅黑" panose="020B0503020204020204" pitchFamily="34" charset="-122"/>
                <a:ea typeface="微软雅黑" panose="020B0503020204020204" pitchFamily="34" charset="-122"/>
              </a:rPr>
              <a:t>-master</a:t>
            </a:r>
            <a:r>
              <a:rPr lang="zh-CN" altLang="en-US" sz="1800" dirty="0">
                <a:solidFill>
                  <a:srgbClr val="002060"/>
                </a:solidFill>
                <a:latin typeface="微软雅黑" panose="020B0503020204020204" pitchFamily="34" charset="-122"/>
                <a:ea typeface="微软雅黑" panose="020B0503020204020204" pitchFamily="34" charset="-122"/>
              </a:rPr>
              <a:t>版本</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例：下载安装</a:t>
            </a:r>
            <a:r>
              <a:rPr lang="en-US" altLang="zh-CN" sz="1800" dirty="0" err="1">
                <a:solidFill>
                  <a:srgbClr val="002060"/>
                </a:solidFill>
                <a:latin typeface="微软雅黑" panose="020B0503020204020204" pitchFamily="34" charset="-122"/>
                <a:ea typeface="微软雅黑" panose="020B0503020204020204" pitchFamily="34" charset="-122"/>
              </a:rPr>
              <a:t>opencv_contrib</a:t>
            </a:r>
            <a:r>
              <a:rPr lang="en-US" altLang="zh-CN" sz="1800" dirty="0">
                <a:solidFill>
                  <a:srgbClr val="002060"/>
                </a:solidFill>
                <a:latin typeface="微软雅黑" panose="020B0503020204020204" pitchFamily="34" charset="-122"/>
                <a:ea typeface="微软雅黑" panose="020B0503020204020204" pitchFamily="34" charset="-122"/>
              </a:rPr>
              <a:t>-master</a:t>
            </a:r>
            <a:r>
              <a:rPr lang="zh-CN" altLang="en-US" sz="1800" dirty="0">
                <a:solidFill>
                  <a:srgbClr val="002060"/>
                </a:solidFill>
                <a:latin typeface="微软雅黑" panose="020B0503020204020204" pitchFamily="34" charset="-122"/>
                <a:ea typeface="微软雅黑" panose="020B0503020204020204" pitchFamily="34" charset="-122"/>
              </a:rPr>
              <a:t>版本使用其</a:t>
            </a:r>
            <a:r>
              <a:rPr lang="en-US" altLang="zh-CN" sz="1800" dirty="0">
                <a:solidFill>
                  <a:srgbClr val="002060"/>
                </a:solidFill>
                <a:latin typeface="微软雅黑" panose="020B0503020204020204" pitchFamily="34" charset="-122"/>
                <a:ea typeface="微软雅黑" panose="020B0503020204020204" pitchFamily="34" charset="-122"/>
              </a:rPr>
              <a:t>xfeatures2d</a:t>
            </a:r>
            <a:r>
              <a:rPr lang="zh-CN" altLang="en-US" sz="1800" dirty="0">
                <a:solidFill>
                  <a:srgbClr val="002060"/>
                </a:solidFill>
                <a:latin typeface="微软雅黑" panose="020B0503020204020204" pitchFamily="34" charset="-122"/>
                <a:ea typeface="微软雅黑" panose="020B0503020204020204" pitchFamily="34" charset="-122"/>
              </a:rPr>
              <a:t>在自己的项目中提取图像特征：</a:t>
            </a:r>
            <a:r>
              <a:rPr lang="en-US" altLang="zh-CN" sz="1800" dirty="0">
                <a:solidFill>
                  <a:srgbClr val="002060"/>
                </a:solidFill>
                <a:latin typeface="微软雅黑" panose="020B0503020204020204" pitchFamily="34" charset="-122"/>
                <a:ea typeface="微软雅黑" panose="020B0503020204020204" pitchFamily="34" charset="-122"/>
              </a:rPr>
              <a:t>SIFT</a:t>
            </a:r>
            <a:r>
              <a:rPr lang="zh-CN" altLang="en-US" sz="1800" dirty="0">
                <a:solidFill>
                  <a:srgbClr val="002060"/>
                </a:solidFill>
                <a:latin typeface="微软雅黑" panose="020B0503020204020204" pitchFamily="34" charset="-122"/>
                <a:ea typeface="微软雅黑" panose="020B0503020204020204" pitchFamily="34" charset="-122"/>
              </a:rPr>
              <a:t>及</a:t>
            </a:r>
            <a:r>
              <a:rPr lang="en-US" altLang="zh-CN" sz="1800" dirty="0">
                <a:solidFill>
                  <a:srgbClr val="002060"/>
                </a:solidFill>
                <a:latin typeface="微软雅黑" panose="020B0503020204020204" pitchFamily="34" charset="-122"/>
                <a:ea typeface="微软雅黑" panose="020B0503020204020204" pitchFamily="34" charset="-122"/>
              </a:rPr>
              <a:t>SURF</a:t>
            </a: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zh-CN" altLang="en-US" sz="18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5872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lvl="0"/>
            <a:r>
              <a:rPr lang="zh-CN" altLang="en-US" dirty="0"/>
              <a:t>基本原理</a:t>
            </a:r>
          </a:p>
        </p:txBody>
      </p:sp>
      <p:sp>
        <p:nvSpPr>
          <p:cNvPr id="2" name="内容占位符 1"/>
          <p:cNvSpPr>
            <a:spLocks noGrp="1"/>
          </p:cNvSpPr>
          <p:nvPr>
            <p:ph type="body" sz="quarter" idx="10"/>
          </p:nvPr>
        </p:nvSpPr>
        <p:spPr>
          <a:prstGeom prst="rect">
            <a:avLst/>
          </a:prstGeom>
        </p:spPr>
        <p:txBody>
          <a:bodyPr>
            <a:normAutofit/>
          </a:bodyPr>
          <a:lstStyle/>
          <a:p>
            <a:pPr marL="609600" indent="-609600"/>
            <a:r>
              <a:rPr lang="zh-CN" altLang="en-US" sz="2400" dirty="0"/>
              <a:t>动态链接库</a:t>
            </a:r>
            <a:r>
              <a:rPr lang="en-US" altLang="zh-CN" sz="2400" dirty="0"/>
              <a:t>(DLL)</a:t>
            </a:r>
            <a:r>
              <a:rPr lang="zh-CN" altLang="en-US" sz="2400" dirty="0"/>
              <a:t>意思为</a:t>
            </a:r>
            <a:r>
              <a:rPr lang="en-US" altLang="zh-CN" sz="2400" dirty="0"/>
              <a:t>Dynamic Link Library</a:t>
            </a:r>
            <a:r>
              <a:rPr lang="zh-CN" altLang="en-US" sz="2400" dirty="0"/>
              <a:t>，这是</a:t>
            </a:r>
            <a:r>
              <a:rPr lang="en-US" altLang="zh-CN" sz="2400" dirty="0"/>
              <a:t>Windows</a:t>
            </a:r>
            <a:r>
              <a:rPr lang="zh-CN" altLang="en-US" sz="2400" dirty="0"/>
              <a:t>系统平台上提供的一种较有效的编程和运行机制，用户可以将独立的程序模块创建为较小的</a:t>
            </a:r>
            <a:r>
              <a:rPr lang="en-US" altLang="zh-CN" sz="2400" dirty="0"/>
              <a:t>DLL(Dynamic Linkable Library)</a:t>
            </a:r>
            <a:r>
              <a:rPr lang="zh-CN" altLang="en-US" sz="2400" dirty="0"/>
              <a:t>文件，并可对它们单独编译和测试，</a:t>
            </a:r>
            <a:r>
              <a:rPr lang="en-US" altLang="zh-CN" sz="2400" dirty="0"/>
              <a:t>DLL</a:t>
            </a:r>
            <a:r>
              <a:rPr lang="zh-CN" altLang="en-US" sz="2400" dirty="0"/>
              <a:t>就是一个包含可由多个程序同时使用的代码和数据的库。</a:t>
            </a:r>
          </a:p>
          <a:p>
            <a:pPr marL="609600" indent="-609600"/>
            <a:r>
              <a:rPr lang="en-US" altLang="zh-CN" sz="2400" dirty="0"/>
              <a:t>DLL</a:t>
            </a:r>
            <a:r>
              <a:rPr lang="zh-CN" altLang="en-US" sz="2400" dirty="0"/>
              <a:t>模块可以同时被多个应用程序使用，</a:t>
            </a:r>
            <a:r>
              <a:rPr lang="en-US" altLang="zh-CN" sz="2400" dirty="0"/>
              <a:t>DLL</a:t>
            </a:r>
            <a:r>
              <a:rPr lang="zh-CN" altLang="en-US" sz="2400" dirty="0"/>
              <a:t>实现了代码封装性，它的编制与具体的编程语言及编译器无关，不同编程语言生成的</a:t>
            </a:r>
            <a:r>
              <a:rPr lang="en-US" altLang="zh-CN" sz="2400" dirty="0"/>
              <a:t>DLL</a:t>
            </a:r>
            <a:r>
              <a:rPr lang="zh-CN" altLang="en-US" sz="2400" dirty="0"/>
              <a:t>函数可以互相调用。</a:t>
            </a:r>
            <a:endParaRPr lang="en-US" altLang="zh-CN" sz="2400" dirty="0"/>
          </a:p>
          <a:p>
            <a:pPr marL="609600" indent="-609600"/>
            <a:r>
              <a:rPr lang="zh-CN" altLang="en-US" sz="2400" dirty="0"/>
              <a:t>减少了</a:t>
            </a:r>
            <a:r>
              <a:rPr lang="en-US" altLang="zh-CN" sz="2400" dirty="0"/>
              <a:t>EXE</a:t>
            </a:r>
            <a:r>
              <a:rPr lang="zh-CN" altLang="en-US" sz="2400" dirty="0"/>
              <a:t>文件的大小和对内存空间的需求，是一种软件复用技术。</a:t>
            </a:r>
          </a:p>
          <a:p>
            <a:pPr marL="609600" indent="-609600"/>
            <a:endParaRPr lang="zh-CN" altLang="en-US" sz="2400" dirty="0"/>
          </a:p>
          <a:p>
            <a:pPr>
              <a:buFont typeface="Wingdings" panose="05000000000000000000" pitchFamily="2" charset="2"/>
              <a:buChar char="Ø"/>
            </a:pPr>
            <a:endParaRPr lang="zh-CN" altLang="zh-CN" sz="2400" dirty="0"/>
          </a:p>
          <a:p>
            <a:endParaRPr lang="zh-CN" altLang="en-US" dirty="0"/>
          </a:p>
        </p:txBody>
      </p:sp>
    </p:spTree>
    <p:extLst>
      <p:ext uri="{BB962C8B-B14F-4D97-AF65-F5344CB8AC3E}">
        <p14:creationId xmlns:p14="http://schemas.microsoft.com/office/powerpoint/2010/main" val="2106154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lvl="0"/>
            <a:r>
              <a:rPr lang="en-US" altLang="zh-CN" dirty="0"/>
              <a:t>Windows</a:t>
            </a:r>
            <a:r>
              <a:rPr lang="zh-CN" altLang="en-US" dirty="0"/>
              <a:t>中主要的</a:t>
            </a:r>
            <a:r>
              <a:rPr lang="en-US" altLang="zh-CN" dirty="0" err="1"/>
              <a:t>dll</a:t>
            </a:r>
            <a:endParaRPr lang="zh-CN" altLang="en-US" dirty="0"/>
          </a:p>
        </p:txBody>
      </p:sp>
      <p:sp>
        <p:nvSpPr>
          <p:cNvPr id="3" name="内容占位符 2"/>
          <p:cNvSpPr>
            <a:spLocks noGrp="1"/>
          </p:cNvSpPr>
          <p:nvPr>
            <p:ph type="body" sz="quarter" idx="10"/>
          </p:nvPr>
        </p:nvSpPr>
        <p:spPr>
          <a:xfrm>
            <a:off x="838200" y="1690691"/>
            <a:ext cx="9489141" cy="4213865"/>
          </a:xfrm>
          <a:prstGeom prst="rect">
            <a:avLst/>
          </a:prstGeom>
        </p:spPr>
        <p:txBody>
          <a:bodyPr>
            <a:normAutofit/>
          </a:bodyPr>
          <a:lstStyle/>
          <a:p>
            <a:r>
              <a:rPr lang="en-US" altLang="zh-CN" sz="2400" dirty="0"/>
              <a:t>Windows API</a:t>
            </a:r>
            <a:r>
              <a:rPr lang="zh-CN" altLang="en-US" sz="2400" dirty="0"/>
              <a:t>主要以</a:t>
            </a:r>
            <a:r>
              <a:rPr lang="en-US" altLang="zh-CN" sz="2400" dirty="0" err="1"/>
              <a:t>dll</a:t>
            </a:r>
            <a:r>
              <a:rPr lang="zh-CN" altLang="en-US" sz="2400" dirty="0"/>
              <a:t>的形式封装并提供底层功能调用</a:t>
            </a:r>
            <a:endParaRPr lang="en-US" altLang="zh-CN" sz="2400" dirty="0"/>
          </a:p>
          <a:p>
            <a:r>
              <a:rPr lang="zh-CN" altLang="en-US" sz="2400" dirty="0"/>
              <a:t>各种驱动程序文件如</a:t>
            </a:r>
            <a:r>
              <a:rPr lang="en-US" altLang="zh-CN" sz="2400" dirty="0"/>
              <a:t>KEYBOARD.DRV</a:t>
            </a:r>
            <a:r>
              <a:rPr lang="zh-CN" altLang="en-US" sz="2400" dirty="0"/>
              <a:t>、</a:t>
            </a:r>
            <a:r>
              <a:rPr lang="en-US" altLang="zh-CN" sz="2400" dirty="0"/>
              <a:t>SYSTEM.DRV</a:t>
            </a:r>
            <a:r>
              <a:rPr lang="zh-CN" altLang="en-US" sz="2400" dirty="0"/>
              <a:t>和</a:t>
            </a:r>
            <a:r>
              <a:rPr lang="en-US" altLang="zh-CN" sz="2400" dirty="0"/>
              <a:t>MOUSE.DRV</a:t>
            </a:r>
            <a:r>
              <a:rPr lang="zh-CN" altLang="en-US" sz="2400" dirty="0"/>
              <a:t>和音视频及打印机驱动程序也都是动态链接库，还有以</a:t>
            </a:r>
            <a:r>
              <a:rPr lang="en-US" altLang="zh-CN" sz="2400" dirty="0"/>
              <a:t>.FON</a:t>
            </a:r>
            <a:r>
              <a:rPr lang="zh-CN" altLang="en-US" sz="2400" dirty="0"/>
              <a:t>、</a:t>
            </a:r>
            <a:r>
              <a:rPr lang="en-US" altLang="zh-CN" sz="2400" dirty="0"/>
              <a:t>.SYS</a:t>
            </a:r>
            <a:r>
              <a:rPr lang="zh-CN" altLang="en-US" sz="2400" dirty="0"/>
              <a:t>和许多以</a:t>
            </a:r>
            <a:r>
              <a:rPr lang="en-US" altLang="zh-CN" sz="2400" dirty="0"/>
              <a:t>.EXE</a:t>
            </a:r>
            <a:r>
              <a:rPr lang="zh-CN" altLang="en-US" sz="2400" dirty="0"/>
              <a:t>为扩展名的系统文件都可以是</a:t>
            </a:r>
            <a:r>
              <a:rPr lang="en-US" altLang="zh-CN" sz="2400" dirty="0"/>
              <a:t>DLL</a:t>
            </a:r>
            <a:endParaRPr lang="zh-CN" altLang="en-US" sz="2400" dirty="0"/>
          </a:p>
        </p:txBody>
      </p:sp>
      <p:graphicFrame>
        <p:nvGraphicFramePr>
          <p:cNvPr id="6" name="Group 65"/>
          <p:cNvGraphicFramePr>
            <a:graphicFrameLocks/>
          </p:cNvGraphicFramePr>
          <p:nvPr>
            <p:extLst>
              <p:ext uri="{D42A27DB-BD31-4B8C-83A1-F6EECF244321}">
                <p14:modId xmlns:p14="http://schemas.microsoft.com/office/powerpoint/2010/main" val="3455548416"/>
              </p:ext>
            </p:extLst>
          </p:nvPr>
        </p:nvGraphicFramePr>
        <p:xfrm>
          <a:off x="4309782" y="3193677"/>
          <a:ext cx="7210813" cy="3495209"/>
        </p:xfrm>
        <a:graphic>
          <a:graphicData uri="http://schemas.openxmlformats.org/drawingml/2006/table">
            <a:tbl>
              <a:tblPr/>
              <a:tblGrid>
                <a:gridCol w="2124636">
                  <a:extLst>
                    <a:ext uri="{9D8B030D-6E8A-4147-A177-3AD203B41FA5}">
                      <a16:colId xmlns:a16="http://schemas.microsoft.com/office/drawing/2014/main" val="20000"/>
                    </a:ext>
                  </a:extLst>
                </a:gridCol>
                <a:gridCol w="5086177">
                  <a:extLst>
                    <a:ext uri="{9D8B030D-6E8A-4147-A177-3AD203B41FA5}">
                      <a16:colId xmlns:a16="http://schemas.microsoft.com/office/drawing/2014/main" val="20001"/>
                    </a:ext>
                  </a:extLst>
                </a:gridCol>
              </a:tblGrid>
              <a:tr h="65742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KERNEL32.DLL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低级内核函数，用于内存管理、任务管理、资源控制等</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9856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USER32.DLL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windows</a:t>
                      </a:r>
                      <a:r>
                        <a:rPr kumimoji="0" lang="zh-CN" altLang="en-US"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管理有关的函数，消息、菜单、光标、计时器、通信，钩子等</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9856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GDI32.DLL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图形设备接口库。</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9729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ODBC32.DLL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ODBC</a:t>
                      </a:r>
                      <a:r>
                        <a:rPr kumimoji="0" lang="zh-CN" altLang="en-US"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功能</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9729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Ws2_32.dll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sv-SE" altLang="zh-CN"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socket</a:t>
                      </a:r>
                      <a:r>
                        <a:rPr kumimoji="0" lang="zh-CN" altLang="sv-SE"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通信功能</a:t>
                      </a:r>
                      <a:endParaRPr kumimoji="0" lang="zh-CN" altLang="en-US"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89616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641766460"/>
              </p:ext>
            </p:extLst>
          </p:nvPr>
        </p:nvGraphicFramePr>
        <p:xfrm>
          <a:off x="2698363" y="1415390"/>
          <a:ext cx="7105059"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a:t>内容提要</a:t>
            </a:r>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00"/>
                                        <p:tgtEl>
                                          <p:spTgt spid="4">
                                            <p:graphicEl>
                                              <a:dgm id="{BDA9855D-7D78-437D-BD78-790FC97E081F}"/>
                                            </p:graphicEl>
                                          </p:spTgt>
                                        </p:tgtEl>
                                      </p:cBhvr>
                                    </p:animEffect>
                                    <p:anim calcmode="lin" valueType="num">
                                      <p:cBhvr>
                                        <p:cTn id="13"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00"/>
                                        <p:tgtEl>
                                          <p:spTgt spid="4">
                                            <p:graphicEl>
                                              <a:dgm id="{BDA2664F-D760-4676-988D-9DECE8C71CCC}"/>
                                            </p:graphicEl>
                                          </p:spTgt>
                                        </p:tgtEl>
                                      </p:cBhvr>
                                    </p:animEffect>
                                    <p:anim calcmode="lin" valueType="num">
                                      <p:cBhvr>
                                        <p:cTn id="19"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00"/>
                                        <p:tgtEl>
                                          <p:spTgt spid="4">
                                            <p:graphicEl>
                                              <a:dgm id="{F907B27B-B246-4928-AC93-8A19B8E86AA6}"/>
                                            </p:graphicEl>
                                          </p:spTgt>
                                        </p:tgtEl>
                                      </p:cBhvr>
                                    </p:animEffect>
                                    <p:anim calcmode="lin" valueType="num">
                                      <p:cBhvr>
                                        <p:cTn id="24"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00"/>
                                        <p:tgtEl>
                                          <p:spTgt spid="4">
                                            <p:graphicEl>
                                              <a:dgm id="{7FE62E54-E85F-4DBB-997F-689B5CDFD62D}"/>
                                            </p:graphicEl>
                                          </p:spTgt>
                                        </p:tgtEl>
                                      </p:cBhvr>
                                    </p:animEffect>
                                    <p:anim calcmode="lin" valueType="num">
                                      <p:cBhvr>
                                        <p:cTn id="30"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00"/>
                                        <p:tgtEl>
                                          <p:spTgt spid="4">
                                            <p:graphicEl>
                                              <a:dgm id="{34905F94-283E-4E2E-B949-4A5102C3F22E}"/>
                                            </p:graphicEl>
                                          </p:spTgt>
                                        </p:tgtEl>
                                      </p:cBhvr>
                                    </p:animEffect>
                                    <p:anim calcmode="lin" valueType="num">
                                      <p:cBhvr>
                                        <p:cTn id="35"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00"/>
                                        <p:tgtEl>
                                          <p:spTgt spid="4">
                                            <p:graphicEl>
                                              <a:dgm id="{9D48952A-8DE3-45EB-8CB6-5152C3B3C507}"/>
                                            </p:graphicEl>
                                          </p:spTgt>
                                        </p:tgtEl>
                                      </p:cBhvr>
                                    </p:animEffect>
                                    <p:anim calcmode="lin" valueType="num">
                                      <p:cBhvr>
                                        <p:cTn id="41"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00"/>
                                        <p:tgtEl>
                                          <p:spTgt spid="4">
                                            <p:graphicEl>
                                              <a:dgm id="{4A90FFE2-DE88-4B0D-886D-0593F18265A5}"/>
                                            </p:graphicEl>
                                          </p:spTgt>
                                        </p:tgtEl>
                                      </p:cBhvr>
                                    </p:animEffect>
                                    <p:anim calcmode="lin" valueType="num">
                                      <p:cBhvr>
                                        <p:cTn id="46"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400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00"/>
                                        <p:tgtEl>
                                          <p:spTgt spid="4">
                                            <p:graphicEl>
                                              <a:dgm id="{FBC026BE-7CB9-4486-AAD6-ED1AA59A4D6B}"/>
                                            </p:graphicEl>
                                          </p:spTgt>
                                        </p:tgtEl>
                                      </p:cBhvr>
                                    </p:animEffect>
                                    <p:anim calcmode="lin" valueType="num">
                                      <p:cBhvr>
                                        <p:cTn id="52"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00"/>
                                        <p:tgtEl>
                                          <p:spTgt spid="4">
                                            <p:graphicEl>
                                              <a:dgm id="{E8B453A4-10D1-497E-82A0-9CF5B372D781}"/>
                                            </p:graphicEl>
                                          </p:spTgt>
                                        </p:tgtEl>
                                      </p:cBhvr>
                                    </p:animEffect>
                                    <p:anim calcmode="lin" valueType="num">
                                      <p:cBhvr>
                                        <p:cTn id="57"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p:txBody>
          <a:bodyPr>
            <a:normAutofit/>
          </a:bodyPr>
          <a:lstStyle/>
          <a:p>
            <a:pPr eaLnBrk="1" hangingPunct="1"/>
            <a:r>
              <a:rPr lang="en-US" altLang="zh-CN" dirty="0"/>
              <a:t>C#</a:t>
            </a:r>
            <a:r>
              <a:rPr lang="zh-CN" altLang="en-US" dirty="0"/>
              <a:t>的函数参数</a:t>
            </a:r>
            <a:r>
              <a:rPr lang="en-US" altLang="zh-CN" dirty="0"/>
              <a:t>(3</a:t>
            </a:r>
            <a:r>
              <a:rPr lang="zh-CN" altLang="en-US" dirty="0"/>
              <a:t>种</a:t>
            </a:r>
            <a:r>
              <a:rPr lang="en-US" altLang="zh-CN" dirty="0"/>
              <a:t>)</a:t>
            </a:r>
            <a:r>
              <a:rPr lang="zh-CN" altLang="en-US" dirty="0"/>
              <a:t>：</a:t>
            </a:r>
          </a:p>
        </p:txBody>
      </p:sp>
      <p:sp>
        <p:nvSpPr>
          <p:cNvPr id="14340" name="Rectangle 3"/>
          <p:cNvSpPr>
            <a:spLocks noGrp="1" noChangeArrowheads="1"/>
          </p:cNvSpPr>
          <p:nvPr>
            <p:ph type="body" sz="quarter" idx="10"/>
          </p:nvPr>
        </p:nvSpPr>
        <p:spPr>
          <a:prstGeom prst="rect">
            <a:avLst/>
          </a:prstGeom>
        </p:spPr>
        <p:txBody>
          <a:bodyPr>
            <a:noAutofit/>
          </a:bodyPr>
          <a:lstStyle/>
          <a:p>
            <a:pPr eaLnBrk="1" hangingPunct="1"/>
            <a:r>
              <a:rPr lang="en-US" altLang="zh-CN" sz="4000" dirty="0"/>
              <a:t>a.</a:t>
            </a:r>
            <a:r>
              <a:rPr lang="zh-CN" altLang="en-US" sz="4000" dirty="0"/>
              <a:t>传值</a:t>
            </a:r>
          </a:p>
          <a:p>
            <a:pPr eaLnBrk="1" hangingPunct="1"/>
            <a:r>
              <a:rPr lang="en-US" altLang="zh-CN" sz="4000" dirty="0" err="1"/>
              <a:t>b.ref</a:t>
            </a:r>
            <a:r>
              <a:rPr lang="en-US" altLang="zh-CN" sz="4000" dirty="0"/>
              <a:t> </a:t>
            </a:r>
          </a:p>
          <a:p>
            <a:pPr eaLnBrk="1" hangingPunct="1"/>
            <a:r>
              <a:rPr lang="en-US" altLang="zh-CN" sz="4000" dirty="0" err="1"/>
              <a:t>c.out</a:t>
            </a:r>
            <a:endParaRPr lang="en-US" altLang="zh-CN" sz="4000" dirty="0"/>
          </a:p>
        </p:txBody>
      </p:sp>
      <p:grpSp>
        <p:nvGrpSpPr>
          <p:cNvPr id="9" name="组合 8"/>
          <p:cNvGrpSpPr/>
          <p:nvPr/>
        </p:nvGrpSpPr>
        <p:grpSpPr>
          <a:xfrm>
            <a:off x="4979680" y="1373263"/>
            <a:ext cx="5789537" cy="5193744"/>
            <a:chOff x="2785120" y="626199"/>
            <a:chExt cx="5789537" cy="5193744"/>
          </a:xfrm>
        </p:grpSpPr>
        <p:sp>
          <p:nvSpPr>
            <p:cNvPr id="2" name="圆角矩形 1"/>
            <p:cNvSpPr/>
            <p:nvPr/>
          </p:nvSpPr>
          <p:spPr>
            <a:xfrm>
              <a:off x="7910422" y="1371600"/>
              <a:ext cx="664235" cy="34160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a:latin typeface="微软雅黑" panose="020B0503020204020204" pitchFamily="34" charset="-122"/>
                  <a:ea typeface="微软雅黑" panose="020B0503020204020204" pitchFamily="34" charset="-122"/>
                </a:rPr>
                <a:t>函数执行</a:t>
              </a:r>
            </a:p>
          </p:txBody>
        </p:sp>
        <p:sp>
          <p:nvSpPr>
            <p:cNvPr id="3" name="下箭头 2"/>
            <p:cNvSpPr/>
            <p:nvPr/>
          </p:nvSpPr>
          <p:spPr>
            <a:xfrm>
              <a:off x="4385189" y="626199"/>
              <a:ext cx="793630" cy="2208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下箭头 6"/>
            <p:cNvSpPr/>
            <p:nvPr/>
          </p:nvSpPr>
          <p:spPr>
            <a:xfrm>
              <a:off x="4385189" y="3611581"/>
              <a:ext cx="793630" cy="2208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3826791" y="2907084"/>
              <a:ext cx="1910426" cy="483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函数调用</a:t>
              </a:r>
            </a:p>
          </p:txBody>
        </p:sp>
        <p:sp>
          <p:nvSpPr>
            <p:cNvPr id="5" name="右箭头 4"/>
            <p:cNvSpPr/>
            <p:nvPr/>
          </p:nvSpPr>
          <p:spPr>
            <a:xfrm rot="19498418">
              <a:off x="5979082" y="1783894"/>
              <a:ext cx="1690778" cy="65560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 name="右箭头 9"/>
            <p:cNvSpPr/>
            <p:nvPr/>
          </p:nvSpPr>
          <p:spPr>
            <a:xfrm rot="12629778">
              <a:off x="5892492" y="3621570"/>
              <a:ext cx="1690778" cy="655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rot="19589981">
              <a:off x="5520616" y="1358969"/>
              <a:ext cx="2504835"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拷贝变量地址（引用）</a:t>
              </a:r>
            </a:p>
          </p:txBody>
        </p:sp>
        <p:sp>
          <p:nvSpPr>
            <p:cNvPr id="8" name="圆角矩形 7"/>
            <p:cNvSpPr/>
            <p:nvPr/>
          </p:nvSpPr>
          <p:spPr>
            <a:xfrm>
              <a:off x="2785120" y="1352872"/>
              <a:ext cx="1443013" cy="34505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变量地址</a:t>
              </a:r>
            </a:p>
          </p:txBody>
        </p:sp>
        <p:sp>
          <p:nvSpPr>
            <p:cNvPr id="13" name="文本框 12"/>
            <p:cNvSpPr txBox="1"/>
            <p:nvPr/>
          </p:nvSpPr>
          <p:spPr>
            <a:xfrm rot="1741632">
              <a:off x="5816332" y="4346928"/>
              <a:ext cx="1569660" cy="369332"/>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拷贝结果的值</a:t>
              </a:r>
            </a:p>
          </p:txBody>
        </p:sp>
        <p:sp>
          <p:nvSpPr>
            <p:cNvPr id="14" name="圆角矩形 13"/>
            <p:cNvSpPr/>
            <p:nvPr/>
          </p:nvSpPr>
          <p:spPr>
            <a:xfrm>
              <a:off x="2785120" y="2320351"/>
              <a:ext cx="1354209" cy="34505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变量值</a:t>
              </a:r>
            </a:p>
          </p:txBody>
        </p:sp>
        <p:sp>
          <p:nvSpPr>
            <p:cNvPr id="12" name="下箭头 11"/>
            <p:cNvSpPr/>
            <p:nvPr/>
          </p:nvSpPr>
          <p:spPr>
            <a:xfrm>
              <a:off x="3346885" y="1697928"/>
              <a:ext cx="273075" cy="622423"/>
            </a:xfrm>
            <a:prstGeom prst="down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637802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p:txBody>
          <a:bodyPr/>
          <a:lstStyle/>
          <a:p>
            <a:pPr eaLnBrk="1" hangingPunct="1"/>
            <a:r>
              <a:rPr lang="zh-CN" altLang="en-US" dirty="0"/>
              <a:t>函数参数</a:t>
            </a:r>
            <a:r>
              <a:rPr lang="en-US" altLang="zh-CN" dirty="0"/>
              <a:t>out</a:t>
            </a:r>
            <a:r>
              <a:rPr lang="zh-CN" altLang="en-US" dirty="0"/>
              <a:t>方式</a:t>
            </a:r>
          </a:p>
        </p:txBody>
      </p:sp>
      <p:sp>
        <p:nvSpPr>
          <p:cNvPr id="3" name="文本占位符 2">
            <a:extLst>
              <a:ext uri="{FF2B5EF4-FFF2-40B4-BE49-F238E27FC236}">
                <a16:creationId xmlns:a16="http://schemas.microsoft.com/office/drawing/2014/main" id="{D7D5ACEE-D372-4D0B-B62A-74DB7609C818}"/>
              </a:ext>
            </a:extLst>
          </p:cNvPr>
          <p:cNvSpPr>
            <a:spLocks noGrp="1"/>
          </p:cNvSpPr>
          <p:nvPr>
            <p:ph type="body" sz="quarter" idx="10"/>
          </p:nvPr>
        </p:nvSpPr>
        <p:spPr/>
        <p:txBody>
          <a:bodyPr/>
          <a:lstStyle/>
          <a:p>
            <a:endParaRPr lang="zh-CN" altLang="en-US" dirty="0"/>
          </a:p>
        </p:txBody>
      </p:sp>
      <p:sp>
        <p:nvSpPr>
          <p:cNvPr id="2" name="Rectangle 1"/>
          <p:cNvSpPr>
            <a:spLocks noChangeArrowheads="1"/>
          </p:cNvSpPr>
          <p:nvPr/>
        </p:nvSpPr>
        <p:spPr bwMode="auto">
          <a:xfrm>
            <a:off x="3107894" y="2796266"/>
            <a:ext cx="7129852"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2060"/>
                </a:solidFill>
                <a:effectLst/>
                <a:latin typeface="Consolas" panose="020B0609020204030204" pitchFamily="49" charset="0"/>
              </a:rPr>
              <a:t>int WINAPI GetWindowText( _In_   HWND hWnd,</a:t>
            </a:r>
            <a:endParaRPr kumimoji="0" lang="en-US" altLang="zh-CN" sz="3200" b="0" i="0" u="none" strike="noStrike" cap="none" normalizeH="0" baseline="0" dirty="0">
              <a:ln>
                <a:noFill/>
              </a:ln>
              <a:solidFill>
                <a:srgbClr val="00206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2060"/>
                </a:solidFill>
                <a:effectLst/>
                <a:latin typeface="Consolas" panose="020B0609020204030204" pitchFamily="49" charset="0"/>
              </a:rPr>
              <a:t>_Out_  LPTSTR lpString, </a:t>
            </a:r>
            <a:endParaRPr kumimoji="0" lang="en-US" altLang="zh-CN" sz="3200" b="0" i="0" u="none" strike="noStrike" cap="none" normalizeH="0" baseline="0" dirty="0">
              <a:ln>
                <a:noFill/>
              </a:ln>
              <a:solidFill>
                <a:srgbClr val="00206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2060"/>
                </a:solidFill>
                <a:effectLst/>
                <a:latin typeface="Consolas" panose="020B0609020204030204" pitchFamily="49" charset="0"/>
              </a:rPr>
              <a:t>_In_   int nMaxCount ); </a:t>
            </a:r>
          </a:p>
        </p:txBody>
      </p:sp>
    </p:spTree>
    <p:extLst>
      <p:ext uri="{BB962C8B-B14F-4D97-AF65-F5344CB8AC3E}">
        <p14:creationId xmlns:p14="http://schemas.microsoft.com/office/powerpoint/2010/main" val="2979637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p:txBody>
          <a:bodyPr/>
          <a:lstStyle/>
          <a:p>
            <a:pPr eaLnBrk="1" hangingPunct="1"/>
            <a:r>
              <a:rPr lang="en-US" altLang="zh-CN" dirty="0" err="1"/>
              <a:t>dll</a:t>
            </a:r>
            <a:r>
              <a:rPr lang="en-US" altLang="zh-CN" dirty="0"/>
              <a:t> </a:t>
            </a:r>
            <a:r>
              <a:rPr lang="zh-CN" altLang="en-US" dirty="0"/>
              <a:t>的引用计数</a:t>
            </a:r>
          </a:p>
        </p:txBody>
      </p:sp>
      <p:sp>
        <p:nvSpPr>
          <p:cNvPr id="15364" name="Rectangle 3"/>
          <p:cNvSpPr>
            <a:spLocks noGrp="1" noChangeArrowheads="1"/>
          </p:cNvSpPr>
          <p:nvPr>
            <p:ph type="body" sz="quarter" idx="10"/>
          </p:nvPr>
        </p:nvSpPr>
        <p:spPr>
          <a:prstGeom prst="rect">
            <a:avLst/>
          </a:prstGeom>
        </p:spPr>
        <p:txBody>
          <a:bodyPr>
            <a:noAutofit/>
          </a:bodyPr>
          <a:lstStyle/>
          <a:p>
            <a:pPr eaLnBrk="1" hangingPunct="1">
              <a:buFont typeface="Wingdings" panose="05000000000000000000" pitchFamily="2" charset="2"/>
              <a:buChar char="p"/>
            </a:pPr>
            <a:r>
              <a:rPr lang="en-US" altLang="zh-CN" sz="2800" dirty="0"/>
              <a:t>   DLL</a:t>
            </a:r>
            <a:r>
              <a:rPr lang="zh-CN" altLang="en-US" sz="2800" dirty="0"/>
              <a:t>在内存中只有一个实例，系统为每个</a:t>
            </a:r>
            <a:r>
              <a:rPr lang="en-US" altLang="zh-CN" sz="2800" dirty="0"/>
              <a:t>DLL</a:t>
            </a:r>
            <a:r>
              <a:rPr lang="zh-CN" altLang="en-US" sz="2800" dirty="0"/>
              <a:t>维护一个线程级的引用计数</a:t>
            </a:r>
            <a:endParaRPr lang="en-US" altLang="zh-CN" sz="2800" dirty="0"/>
          </a:p>
          <a:p>
            <a:pPr eaLnBrk="1" hangingPunct="1">
              <a:buFont typeface="Wingdings" panose="05000000000000000000" pitchFamily="2" charset="2"/>
              <a:buChar char="p"/>
            </a:pPr>
            <a:r>
              <a:rPr lang="zh-CN" altLang="en-US" sz="2800" dirty="0"/>
              <a:t>   一个线程载入了某</a:t>
            </a:r>
            <a:r>
              <a:rPr lang="en-US" altLang="zh-CN" sz="2800" dirty="0"/>
              <a:t>DLL</a:t>
            </a:r>
            <a:r>
              <a:rPr lang="zh-CN" altLang="en-US" sz="2800" dirty="0"/>
              <a:t>，其引用计数将会加 </a:t>
            </a:r>
            <a:r>
              <a:rPr lang="en-US" altLang="zh-CN" sz="2800" dirty="0"/>
              <a:t>1</a:t>
            </a:r>
          </a:p>
          <a:p>
            <a:pPr eaLnBrk="1" hangingPunct="1">
              <a:buFont typeface="Wingdings" panose="05000000000000000000" pitchFamily="2" charset="2"/>
              <a:buChar char="p"/>
            </a:pPr>
            <a:r>
              <a:rPr lang="zh-CN" altLang="en-US" sz="2800" dirty="0"/>
              <a:t>   程序终止或者引用计数变为</a:t>
            </a:r>
            <a:r>
              <a:rPr lang="en-US" altLang="zh-CN" sz="2800" dirty="0"/>
              <a:t>0</a:t>
            </a:r>
            <a:r>
              <a:rPr lang="zh-CN" altLang="en-US" sz="2800" dirty="0"/>
              <a:t>（仅指运行时载入动态链接库），</a:t>
            </a:r>
            <a:r>
              <a:rPr lang="en-US" altLang="zh-CN" sz="2800" dirty="0"/>
              <a:t>DLL</a:t>
            </a:r>
            <a:r>
              <a:rPr lang="zh-CN" altLang="en-US" sz="2800" dirty="0"/>
              <a:t>就会释放占用程序的虚地址空间</a:t>
            </a:r>
          </a:p>
        </p:txBody>
      </p:sp>
    </p:spTree>
    <p:extLst>
      <p:ext uri="{BB962C8B-B14F-4D97-AF65-F5344CB8AC3E}">
        <p14:creationId xmlns:p14="http://schemas.microsoft.com/office/powerpoint/2010/main" val="2597167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p:txBody>
          <a:bodyPr/>
          <a:lstStyle/>
          <a:p>
            <a:pPr eaLnBrk="1" hangingPunct="1"/>
            <a:r>
              <a:rPr lang="en-US" altLang="zh-CN" dirty="0"/>
              <a:t>windows</a:t>
            </a:r>
            <a:r>
              <a:rPr lang="zh-CN" altLang="en-US" dirty="0"/>
              <a:t>的虚地址映射</a:t>
            </a:r>
          </a:p>
        </p:txBody>
      </p:sp>
      <p:sp>
        <p:nvSpPr>
          <p:cNvPr id="16388" name="Rectangle 3"/>
          <p:cNvSpPr>
            <a:spLocks noGrp="1" noChangeArrowheads="1"/>
          </p:cNvSpPr>
          <p:nvPr>
            <p:ph type="body" sz="quarter" idx="10"/>
          </p:nvPr>
        </p:nvSpPr>
        <p:spPr>
          <a:prstGeom prst="rect">
            <a:avLst/>
          </a:prstGeom>
        </p:spPr>
        <p:txBody>
          <a:bodyPr/>
          <a:lstStyle/>
          <a:p>
            <a:pPr eaLnBrk="1" hangingPunct="1">
              <a:buFont typeface="Wingdings" panose="05000000000000000000" pitchFamily="2" charset="2"/>
              <a:buChar char="p"/>
            </a:pPr>
            <a:r>
              <a:rPr lang="en-US" altLang="zh-CN" sz="2800" dirty="0"/>
              <a:t>   Windows </a:t>
            </a:r>
            <a:r>
              <a:rPr lang="zh-CN" altLang="en-US" sz="2800" dirty="0"/>
              <a:t>提供内部的地址映射的工作，一个</a:t>
            </a:r>
            <a:r>
              <a:rPr lang="en-US" altLang="zh-CN" sz="2800" dirty="0"/>
              <a:t>DLL</a:t>
            </a:r>
            <a:r>
              <a:rPr lang="zh-CN" altLang="en-US" sz="2800" dirty="0"/>
              <a:t>文件被加载后在物理内存中只占一个固定区域，有多个进程使用同一个</a:t>
            </a:r>
            <a:r>
              <a:rPr lang="en-US" altLang="zh-CN" sz="2800" dirty="0"/>
              <a:t>DLL</a:t>
            </a:r>
            <a:r>
              <a:rPr lang="zh-CN" altLang="en-US" sz="2800" dirty="0"/>
              <a:t>文件，</a:t>
            </a:r>
            <a:r>
              <a:rPr lang="en-US" altLang="zh-CN" sz="2800" dirty="0"/>
              <a:t>Windows</a:t>
            </a:r>
            <a:r>
              <a:rPr lang="zh-CN" altLang="en-US" sz="2800" dirty="0"/>
              <a:t>将这个</a:t>
            </a:r>
            <a:r>
              <a:rPr lang="en-US" altLang="zh-CN" sz="2800" dirty="0"/>
              <a:t>DLL</a:t>
            </a:r>
            <a:r>
              <a:rPr lang="zh-CN" altLang="en-US" sz="2800" dirty="0"/>
              <a:t>的内存地址空间通过地址映射后提供给各个进程</a:t>
            </a:r>
            <a:endParaRPr lang="en-US" altLang="zh-CN" sz="2800" dirty="0"/>
          </a:p>
          <a:p>
            <a:pPr eaLnBrk="1" hangingPunct="1">
              <a:buFont typeface="Wingdings" panose="05000000000000000000" pitchFamily="2" charset="2"/>
              <a:buChar char="p"/>
            </a:pPr>
            <a:r>
              <a:rPr lang="zh-CN" altLang="en-US" sz="2800" dirty="0"/>
              <a:t>   进程代码地址与</a:t>
            </a:r>
            <a:r>
              <a:rPr lang="en-US" altLang="zh-CN" sz="2800" dirty="0"/>
              <a:t>DLL</a:t>
            </a:r>
            <a:r>
              <a:rPr lang="zh-CN" altLang="en-US" sz="2800" dirty="0"/>
              <a:t>映射后地址构成的是进程的虚地址空间，进程在自己的虚地址空间中好像是自己独自在使用这个</a:t>
            </a:r>
            <a:r>
              <a:rPr lang="en-US" altLang="zh-CN" sz="2800" dirty="0"/>
              <a:t>DLL</a:t>
            </a:r>
            <a:r>
              <a:rPr lang="zh-CN" altLang="en-US" sz="2800" dirty="0"/>
              <a:t>文件，使用</a:t>
            </a:r>
            <a:r>
              <a:rPr lang="en-US" altLang="zh-CN" sz="2800" dirty="0"/>
              <a:t>DLL</a:t>
            </a:r>
            <a:r>
              <a:rPr lang="zh-CN" altLang="en-US" sz="2800" dirty="0"/>
              <a:t>中的函数与程序自身的函数没有区别</a:t>
            </a:r>
          </a:p>
        </p:txBody>
      </p:sp>
    </p:spTree>
    <p:extLst>
      <p:ext uri="{BB962C8B-B14F-4D97-AF65-F5344CB8AC3E}">
        <p14:creationId xmlns:p14="http://schemas.microsoft.com/office/powerpoint/2010/main" val="2428324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7036789" y="1097468"/>
            <a:ext cx="4152900" cy="5162550"/>
          </a:xfrm>
          <a:prstGeom prst="rect">
            <a:avLst/>
          </a:prstGeom>
        </p:spPr>
      </p:pic>
      <p:sp>
        <p:nvSpPr>
          <p:cNvPr id="17411" name="Rectangle 2"/>
          <p:cNvSpPr>
            <a:spLocks noGrp="1" noChangeArrowheads="1"/>
          </p:cNvSpPr>
          <p:nvPr>
            <p:ph type="title" idx="4294967295"/>
          </p:nvPr>
        </p:nvSpPr>
        <p:spPr/>
        <p:txBody>
          <a:bodyPr/>
          <a:lstStyle/>
          <a:p>
            <a:pPr eaLnBrk="1" hangingPunct="1"/>
            <a:r>
              <a:rPr lang="en-US" altLang="zh-CN" dirty="0"/>
              <a:t>DLL</a:t>
            </a:r>
            <a:r>
              <a:rPr lang="zh-CN" altLang="en-US" dirty="0"/>
              <a:t>文件的定位</a:t>
            </a:r>
          </a:p>
        </p:txBody>
      </p:sp>
      <p:sp>
        <p:nvSpPr>
          <p:cNvPr id="17412" name="Rectangle 3"/>
          <p:cNvSpPr>
            <a:spLocks noGrp="1" noChangeArrowheads="1"/>
          </p:cNvSpPr>
          <p:nvPr>
            <p:ph type="body" sz="quarter" idx="10"/>
          </p:nvPr>
        </p:nvSpPr>
        <p:spPr>
          <a:prstGeom prst="rect">
            <a:avLst/>
          </a:prstGeom>
        </p:spPr>
        <p:txBody>
          <a:bodyPr>
            <a:normAutofit lnSpcReduction="10000"/>
          </a:bodyPr>
          <a:lstStyle/>
          <a:p>
            <a:pPr eaLnBrk="1" hangingPunct="1">
              <a:buFont typeface="Wingdings" panose="05000000000000000000" pitchFamily="2" charset="2"/>
              <a:buChar char="p"/>
            </a:pPr>
            <a:r>
              <a:rPr lang="zh-CN" altLang="en-US" sz="2800" dirty="0"/>
              <a:t>   包含</a:t>
            </a:r>
            <a:r>
              <a:rPr lang="en-US" altLang="zh-CN" sz="2800" dirty="0"/>
              <a:t>EXE</a:t>
            </a:r>
            <a:r>
              <a:rPr lang="zh-CN" altLang="en-US" sz="2800" dirty="0"/>
              <a:t>文件的目录</a:t>
            </a:r>
          </a:p>
          <a:p>
            <a:pPr eaLnBrk="1" hangingPunct="1">
              <a:buFont typeface="Wingdings" panose="05000000000000000000" pitchFamily="2" charset="2"/>
              <a:buChar char="p"/>
            </a:pPr>
            <a:r>
              <a:rPr lang="zh-CN" altLang="en-US" sz="2800" dirty="0"/>
              <a:t>   进程的当前工作目录</a:t>
            </a:r>
          </a:p>
          <a:p>
            <a:pPr eaLnBrk="1" hangingPunct="1">
              <a:buFont typeface="Wingdings" panose="05000000000000000000" pitchFamily="2" charset="2"/>
              <a:buChar char="p"/>
            </a:pPr>
            <a:r>
              <a:rPr lang="en-US" altLang="zh-CN" sz="2800" dirty="0"/>
              <a:t>   Windows</a:t>
            </a:r>
            <a:r>
              <a:rPr lang="zh-CN" altLang="en-US" sz="2800" dirty="0"/>
              <a:t>系统目录</a:t>
            </a:r>
          </a:p>
          <a:p>
            <a:pPr eaLnBrk="1" hangingPunct="1">
              <a:buFont typeface="Wingdings" panose="05000000000000000000" pitchFamily="2" charset="2"/>
              <a:buChar char="p"/>
            </a:pPr>
            <a:r>
              <a:rPr lang="en-US" altLang="zh-CN" sz="2800" dirty="0"/>
              <a:t>   Windows</a:t>
            </a:r>
            <a:r>
              <a:rPr lang="zh-CN" altLang="en-US" sz="2800" dirty="0"/>
              <a:t>目录</a:t>
            </a:r>
          </a:p>
          <a:p>
            <a:pPr eaLnBrk="1" hangingPunct="1">
              <a:buFont typeface="Wingdings" panose="05000000000000000000" pitchFamily="2" charset="2"/>
              <a:buChar char="p"/>
            </a:pPr>
            <a:r>
              <a:rPr lang="en-US" altLang="zh-CN" sz="2800" dirty="0"/>
              <a:t>   Path</a:t>
            </a:r>
            <a:r>
              <a:rPr lang="zh-CN" altLang="en-US" sz="2800" dirty="0"/>
              <a:t>环境变量中的一系列目录 </a:t>
            </a:r>
            <a:endParaRPr lang="en-US" altLang="zh-CN" sz="2800" dirty="0"/>
          </a:p>
          <a:p>
            <a:pPr eaLnBrk="1" hangingPunct="1">
              <a:buFont typeface="Wingdings" panose="05000000000000000000" pitchFamily="2" charset="2"/>
              <a:buChar char="p"/>
            </a:pPr>
            <a:endParaRPr lang="en-US" altLang="zh-CN" sz="2800" dirty="0"/>
          </a:p>
          <a:p>
            <a:pPr eaLnBrk="1" hangingPunct="1">
              <a:buFont typeface="Wingdings" panose="05000000000000000000" pitchFamily="2" charset="2"/>
              <a:buChar char="p"/>
            </a:pPr>
            <a:endParaRPr lang="en-US" altLang="zh-CN" sz="2800" dirty="0"/>
          </a:p>
          <a:p>
            <a:pPr marL="0" indent="0" eaLnBrk="1" hangingPunct="1">
              <a:buNone/>
            </a:pPr>
            <a:endParaRPr lang="en-US" altLang="zh-CN" sz="2800" dirty="0"/>
          </a:p>
          <a:p>
            <a:pPr marL="0" indent="0" eaLnBrk="1" hangingPunct="1">
              <a:buNone/>
            </a:pPr>
            <a:r>
              <a:rPr lang="zh-CN" altLang="en-US" sz="2800" dirty="0"/>
              <a:t>问题：载入时动态链接能否指定特定位置的</a:t>
            </a:r>
            <a:r>
              <a:rPr lang="en-US" altLang="zh-CN" sz="2800" dirty="0"/>
              <a:t>DLL</a:t>
            </a:r>
            <a:r>
              <a:rPr lang="zh-CN" altLang="en-US" sz="2800" dirty="0"/>
              <a:t>？</a:t>
            </a:r>
          </a:p>
        </p:txBody>
      </p:sp>
    </p:spTree>
    <p:extLst>
      <p:ext uri="{BB962C8B-B14F-4D97-AF65-F5344CB8AC3E}">
        <p14:creationId xmlns:p14="http://schemas.microsoft.com/office/powerpoint/2010/main" val="3442295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p:txBody>
          <a:bodyPr/>
          <a:lstStyle/>
          <a:p>
            <a:pPr eaLnBrk="1" hangingPunct="1"/>
            <a:r>
              <a:rPr lang="zh-CN" altLang="en-US" dirty="0"/>
              <a:t>托管与非托管</a:t>
            </a:r>
          </a:p>
        </p:txBody>
      </p:sp>
      <p:sp>
        <p:nvSpPr>
          <p:cNvPr id="19460" name="Rectangle 3"/>
          <p:cNvSpPr>
            <a:spLocks noGrp="1" noChangeArrowheads="1"/>
          </p:cNvSpPr>
          <p:nvPr>
            <p:ph type="body" sz="quarter" idx="10"/>
          </p:nvPr>
        </p:nvSpPr>
        <p:spPr>
          <a:prstGeom prst="rect">
            <a:avLst/>
          </a:prstGeom>
        </p:spPr>
        <p:txBody>
          <a:bodyPr>
            <a:normAutofit/>
          </a:bodyPr>
          <a:lstStyle/>
          <a:p>
            <a:pPr eaLnBrk="1" hangingPunct="1">
              <a:buFont typeface="Wingdings" panose="05000000000000000000" pitchFamily="2" charset="2"/>
              <a:buChar char="p"/>
            </a:pPr>
            <a:r>
              <a:rPr lang="zh-CN" altLang="en-US" sz="2000" dirty="0"/>
              <a:t>   托管代码与非托管代码是微软针对运行中的</a:t>
            </a:r>
            <a:r>
              <a:rPr lang="en-US" altLang="zh-CN" sz="2000" dirty="0"/>
              <a:t>windows</a:t>
            </a:r>
            <a:r>
              <a:rPr lang="zh-CN" altLang="en-US" sz="2000" dirty="0"/>
              <a:t>程序与公共语言运行库的关系进行的一种划分</a:t>
            </a:r>
            <a:endParaRPr lang="en-US" altLang="zh-CN" sz="2000" dirty="0"/>
          </a:p>
          <a:p>
            <a:pPr>
              <a:buFont typeface="Wingdings" panose="05000000000000000000" pitchFamily="2" charset="2"/>
              <a:buChar char="p"/>
            </a:pPr>
            <a:r>
              <a:rPr lang="zh-CN" altLang="en-US" sz="2000" dirty="0"/>
              <a:t>   托管代码</a:t>
            </a:r>
            <a:endParaRPr lang="en-US" altLang="zh-CN" sz="2000" dirty="0"/>
          </a:p>
          <a:p>
            <a:pPr marL="457051" lvl="1" indent="0">
              <a:buNone/>
            </a:pPr>
            <a:r>
              <a:rPr lang="en-US" altLang="zh-CN" sz="1600" dirty="0"/>
              <a:t>	</a:t>
            </a:r>
            <a:r>
              <a:rPr lang="zh-CN" altLang="en-US" sz="1600" dirty="0"/>
              <a:t>由公共语言运行库</a:t>
            </a:r>
            <a:r>
              <a:rPr lang="en-US" altLang="zh-CN" sz="1600" dirty="0"/>
              <a:t>CLR(Common Language Runtime)</a:t>
            </a:r>
            <a:r>
              <a:rPr lang="zh-CN" altLang="en-US" sz="1600" dirty="0"/>
              <a:t>环境（而不是直接由操作系统）执行的代码。托管代码应用程序可以获得公共语言运行库服务，例如自动垃圾回收、运行库类型检查和安全支持等。这些服务帮助提供独立于平台和语言的、统一的托管代码应用程序行为。</a:t>
            </a:r>
          </a:p>
          <a:p>
            <a:pPr eaLnBrk="1" hangingPunct="1">
              <a:buFont typeface="Wingdings" panose="05000000000000000000" pitchFamily="2" charset="2"/>
              <a:buChar char="p"/>
            </a:pPr>
            <a:r>
              <a:rPr lang="zh-CN" altLang="en-US" sz="2000" dirty="0"/>
              <a:t>   非托管代码</a:t>
            </a:r>
            <a:endParaRPr lang="en-US" altLang="zh-CN" sz="2000" dirty="0"/>
          </a:p>
          <a:p>
            <a:pPr marL="457051" lvl="1" indent="0">
              <a:buNone/>
            </a:pPr>
            <a:r>
              <a:rPr lang="en-US" altLang="zh-CN" sz="1600" dirty="0"/>
              <a:t>	</a:t>
            </a:r>
            <a:r>
              <a:rPr lang="zh-CN" altLang="en-US" sz="1600" dirty="0"/>
              <a:t>非托管代码与公共语言运行库环境无关。编写这些程序代码使用专用语言编译工具如</a:t>
            </a:r>
            <a:r>
              <a:rPr lang="en-US" altLang="zh-CN" sz="1600" dirty="0"/>
              <a:t>C++</a:t>
            </a:r>
            <a:r>
              <a:rPr lang="zh-CN" altLang="en-US" sz="1600" dirty="0"/>
              <a:t>与</a:t>
            </a:r>
            <a:r>
              <a:rPr lang="en-US" altLang="zh-CN" sz="1600" dirty="0"/>
              <a:t>VB</a:t>
            </a:r>
            <a:r>
              <a:rPr lang="zh-CN" altLang="en-US" sz="1600" dirty="0"/>
              <a:t>，生成的非托管代码与公共语言运行库环境无关。编写这些程序代码使用专用语言编译工具如</a:t>
            </a:r>
            <a:r>
              <a:rPr lang="en-US" altLang="zh-CN" sz="1600" dirty="0"/>
              <a:t>C++</a:t>
            </a:r>
            <a:r>
              <a:rPr lang="zh-CN" altLang="en-US" sz="1600" dirty="0"/>
              <a:t>与</a:t>
            </a:r>
            <a:r>
              <a:rPr lang="en-US" altLang="zh-CN" sz="1600" dirty="0"/>
              <a:t>VB</a:t>
            </a:r>
            <a:r>
              <a:rPr lang="zh-CN" altLang="en-US" sz="1600" dirty="0"/>
              <a:t>，生成的是机器可以直接执行的二进制代码，在这些程序中，用户必须自己提供内存的申请和释放，要保证指针引用的正确性，进行类型检查等功能，稍有不慎即容易发生地址越界，内存泄露等错误，而且机器也难由这些错误中恢复回来。</a:t>
            </a:r>
          </a:p>
        </p:txBody>
      </p:sp>
    </p:spTree>
    <p:extLst>
      <p:ext uri="{BB962C8B-B14F-4D97-AF65-F5344CB8AC3E}">
        <p14:creationId xmlns:p14="http://schemas.microsoft.com/office/powerpoint/2010/main" val="1022245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p:txBody>
          <a:bodyPr/>
          <a:lstStyle/>
          <a:p>
            <a:pPr eaLnBrk="1" hangingPunct="1"/>
            <a:r>
              <a:rPr lang="zh-CN" altLang="en-US" dirty="0"/>
              <a:t>托管与非托管区别</a:t>
            </a:r>
          </a:p>
        </p:txBody>
      </p:sp>
      <p:sp>
        <p:nvSpPr>
          <p:cNvPr id="22532" name="Rectangle 3"/>
          <p:cNvSpPr>
            <a:spLocks noGrp="1" noChangeArrowheads="1"/>
          </p:cNvSpPr>
          <p:nvPr>
            <p:ph type="body" sz="quarter" idx="10"/>
          </p:nvPr>
        </p:nvSpPr>
        <p:spPr>
          <a:prstGeom prst="rect">
            <a:avLst/>
          </a:prstGeom>
        </p:spPr>
        <p:txBody>
          <a:bodyPr>
            <a:normAutofit/>
          </a:bodyPr>
          <a:lstStyle/>
          <a:p>
            <a:pPr eaLnBrk="1" hangingPunct="1">
              <a:buFont typeface="Wingdings" panose="05000000000000000000" pitchFamily="2" charset="2"/>
              <a:buChar char="p"/>
            </a:pPr>
            <a:r>
              <a:rPr lang="zh-CN" altLang="en-US" sz="2800" dirty="0"/>
              <a:t>   托管代码中不推荐使用指针</a:t>
            </a:r>
            <a:endParaRPr lang="en-US" altLang="zh-CN" sz="2800" dirty="0"/>
          </a:p>
          <a:p>
            <a:pPr eaLnBrk="1" hangingPunct="1">
              <a:buFont typeface="Wingdings" panose="05000000000000000000" pitchFamily="2" charset="2"/>
              <a:buChar char="p"/>
            </a:pPr>
            <a:r>
              <a:rPr lang="en-US" altLang="zh-CN" sz="2800" dirty="0"/>
              <a:t>   </a:t>
            </a:r>
            <a:r>
              <a:rPr lang="zh-CN" altLang="en-US" sz="2800" dirty="0"/>
              <a:t>非托管代码可以使用指针来直接读取内存</a:t>
            </a:r>
          </a:p>
        </p:txBody>
      </p:sp>
    </p:spTree>
    <p:extLst>
      <p:ext uri="{BB962C8B-B14F-4D97-AF65-F5344CB8AC3E}">
        <p14:creationId xmlns:p14="http://schemas.microsoft.com/office/powerpoint/2010/main" val="28739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p:txBody>
          <a:bodyPr/>
          <a:lstStyle/>
          <a:p>
            <a:pPr eaLnBrk="1" hangingPunct="1"/>
            <a:r>
              <a:rPr lang="zh-CN" altLang="en-US" dirty="0"/>
              <a:t>调用托管的动态链接库</a:t>
            </a:r>
          </a:p>
        </p:txBody>
      </p:sp>
      <p:sp>
        <p:nvSpPr>
          <p:cNvPr id="2" name="文本占位符 1">
            <a:extLst>
              <a:ext uri="{FF2B5EF4-FFF2-40B4-BE49-F238E27FC236}">
                <a16:creationId xmlns:a16="http://schemas.microsoft.com/office/drawing/2014/main" id="{C7A4022E-F86E-45A0-A9B0-7CC7D666371B}"/>
              </a:ext>
            </a:extLst>
          </p:cNvPr>
          <p:cNvSpPr>
            <a:spLocks noGrp="1"/>
          </p:cNvSpPr>
          <p:nvPr>
            <p:ph type="body" sz="quarter" idx="10"/>
          </p:nvPr>
        </p:nvSpPr>
        <p:spPr/>
        <p:txBody>
          <a:bodyPr/>
          <a:lstStyle/>
          <a:p>
            <a:r>
              <a:rPr lang="zh-CN" altLang="en-US" dirty="0"/>
              <a:t> 使用</a:t>
            </a:r>
            <a:r>
              <a:rPr lang="en-US" altLang="zh-CN" dirty="0"/>
              <a:t>C#</a:t>
            </a:r>
            <a:r>
              <a:rPr lang="zh-CN" altLang="en-US" dirty="0"/>
              <a:t>创建类库</a:t>
            </a:r>
            <a:r>
              <a:rPr lang="en-US" altLang="zh-CN" dirty="0"/>
              <a:t>(DLL)</a:t>
            </a:r>
          </a:p>
          <a:p>
            <a:endParaRPr lang="zh-CN" altLang="en-US" dirty="0"/>
          </a:p>
        </p:txBody>
      </p:sp>
      <p:pic>
        <p:nvPicPr>
          <p:cNvPr id="6" name="Picture 58" descr="dll-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5553" y="2411695"/>
            <a:ext cx="6448425"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27823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p:txBody>
          <a:bodyPr/>
          <a:lstStyle/>
          <a:p>
            <a:pPr eaLnBrk="1" hangingPunct="1"/>
            <a:r>
              <a:rPr lang="zh-CN" altLang="en-US" dirty="0"/>
              <a:t>调用托管的动态链接库</a:t>
            </a:r>
          </a:p>
        </p:txBody>
      </p:sp>
      <p:sp>
        <p:nvSpPr>
          <p:cNvPr id="30724" name="Rectangle 3"/>
          <p:cNvSpPr>
            <a:spLocks noGrp="1" noChangeArrowheads="1"/>
          </p:cNvSpPr>
          <p:nvPr>
            <p:ph type="body" sz="quarter" idx="10"/>
          </p:nvPr>
        </p:nvSpPr>
        <p:spPr>
          <a:prstGeom prst="rect">
            <a:avLst/>
          </a:prstGeom>
        </p:spPr>
        <p:txBody>
          <a:bodyPr>
            <a:normAutofit/>
          </a:bodyPr>
          <a:lstStyle/>
          <a:p>
            <a:r>
              <a:rPr lang="zh-CN" altLang="en-US" sz="3200" dirty="0"/>
              <a:t>应用反射机制，可以得到托管</a:t>
            </a:r>
            <a:r>
              <a:rPr lang="en-US" altLang="zh-CN" sz="3200" dirty="0" err="1"/>
              <a:t>dll</a:t>
            </a:r>
            <a:r>
              <a:rPr lang="zh-CN" altLang="en-US" sz="3200" dirty="0"/>
              <a:t>文件中的类方法和属性</a:t>
            </a:r>
            <a:endParaRPr lang="en-US" altLang="zh-CN" sz="3200" dirty="0"/>
          </a:p>
          <a:p>
            <a:endParaRPr lang="zh-CN" altLang="en-US" sz="3100" dirty="0"/>
          </a:p>
          <a:p>
            <a:pPr eaLnBrk="1" hangingPunct="1"/>
            <a:endParaRPr lang="zh-CN" altLang="en-US" sz="28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818" y="3060981"/>
            <a:ext cx="7853905" cy="2783663"/>
          </a:xfrm>
          <a:prstGeom prst="rect">
            <a:avLst/>
          </a:prstGeom>
        </p:spPr>
      </p:pic>
    </p:spTree>
    <p:extLst>
      <p:ext uri="{BB962C8B-B14F-4D97-AF65-F5344CB8AC3E}">
        <p14:creationId xmlns:p14="http://schemas.microsoft.com/office/powerpoint/2010/main" val="8189567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p:txBody>
          <a:bodyPr/>
          <a:lstStyle/>
          <a:p>
            <a:pPr eaLnBrk="1" hangingPunct="1"/>
            <a:r>
              <a:rPr lang="zh-CN" altLang="en-US" dirty="0"/>
              <a:t>反射</a:t>
            </a:r>
          </a:p>
        </p:txBody>
      </p:sp>
      <p:sp>
        <p:nvSpPr>
          <p:cNvPr id="25604" name="Rectangle 3"/>
          <p:cNvSpPr>
            <a:spLocks noGrp="1" noChangeArrowheads="1"/>
          </p:cNvSpPr>
          <p:nvPr>
            <p:ph type="body" sz="quarter" idx="10"/>
          </p:nvPr>
        </p:nvSpPr>
        <p:spPr>
          <a:prstGeom prst="rect">
            <a:avLst/>
          </a:prstGeom>
        </p:spPr>
        <p:txBody>
          <a:bodyPr>
            <a:normAutofit/>
          </a:bodyPr>
          <a:lstStyle/>
          <a:p>
            <a:pPr eaLnBrk="1" hangingPunct="1">
              <a:buFont typeface="Wingdings" panose="05000000000000000000" pitchFamily="2" charset="2"/>
              <a:buChar char="p"/>
            </a:pPr>
            <a:r>
              <a:rPr lang="zh-CN" altLang="en-US" sz="2800" dirty="0"/>
              <a:t>   通过 </a:t>
            </a:r>
            <a:r>
              <a:rPr lang="en-US" altLang="zh-CN" sz="2800" dirty="0" err="1"/>
              <a:t>System.Reflection</a:t>
            </a:r>
            <a:r>
              <a:rPr lang="en-US" altLang="zh-CN" sz="2800" dirty="0"/>
              <a:t> </a:t>
            </a:r>
            <a:r>
              <a:rPr lang="zh-CN" altLang="en-US" sz="2800" dirty="0"/>
              <a:t>命名空间中的类以及 </a:t>
            </a:r>
            <a:r>
              <a:rPr lang="en-US" altLang="zh-CN" sz="2800" dirty="0" err="1"/>
              <a:t>System.Type</a:t>
            </a:r>
            <a:r>
              <a:rPr lang="zh-CN" altLang="en-US" sz="2800" dirty="0"/>
              <a:t>，可以获取有关已加载的程序集和在其中定义的类型（如类、接口和值类型）的信息</a:t>
            </a:r>
            <a:endParaRPr lang="en-US" altLang="zh-CN" sz="2800" dirty="0"/>
          </a:p>
          <a:p>
            <a:pPr eaLnBrk="1" hangingPunct="1">
              <a:buFont typeface="Wingdings" panose="05000000000000000000" pitchFamily="2" charset="2"/>
              <a:buChar char="p"/>
            </a:pPr>
            <a:r>
              <a:rPr lang="zh-CN" altLang="en-US" sz="2800" dirty="0"/>
              <a:t>    可以使用反射在运行时创建类型实例，调用和访问这些实例</a:t>
            </a:r>
          </a:p>
        </p:txBody>
      </p:sp>
    </p:spTree>
    <p:extLst>
      <p:ext uri="{BB962C8B-B14F-4D97-AF65-F5344CB8AC3E}">
        <p14:creationId xmlns:p14="http://schemas.microsoft.com/office/powerpoint/2010/main" val="2225251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9946" y="603478"/>
            <a:ext cx="4638745" cy="523220"/>
          </a:xfrm>
          <a:prstGeom prst="rect">
            <a:avLst/>
          </a:prstGeom>
        </p:spPr>
        <p:txBody>
          <a:bodyPr wrap="square">
            <a:spAutoFit/>
          </a:bodyPr>
          <a:lstStyle/>
          <a:p>
            <a:r>
              <a:rPr lang="zh-CN" altLang="en-US" sz="2800" dirty="0">
                <a:solidFill>
                  <a:srgbClr val="002060"/>
                </a:solidFill>
                <a:latin typeface="微软雅黑" panose="020B0503020204020204" pitchFamily="34" charset="-122"/>
                <a:ea typeface="微软雅黑" panose="020B0503020204020204" pitchFamily="34" charset="-122"/>
              </a:rPr>
              <a:t>瀑布式开发</a:t>
            </a:r>
            <a:r>
              <a:rPr lang="en-US" altLang="zh-CN" sz="2800" dirty="0">
                <a:solidFill>
                  <a:srgbClr val="002060"/>
                </a:solidFill>
                <a:latin typeface="微软雅黑" panose="020B0503020204020204" pitchFamily="34" charset="-122"/>
                <a:ea typeface="微软雅黑" panose="020B0503020204020204" pitchFamily="34" charset="-122"/>
              </a:rPr>
              <a:t>(Waterfall Dev)</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5" name="矩形 4"/>
          <p:cNvSpPr/>
          <p:nvPr/>
        </p:nvSpPr>
        <p:spPr>
          <a:xfrm>
            <a:off x="1789961" y="1195471"/>
            <a:ext cx="7331103" cy="369332"/>
          </a:xfrm>
          <a:prstGeom prst="rect">
            <a:avLst/>
          </a:prstGeom>
        </p:spPr>
        <p:txBody>
          <a:bodyPr wrap="square">
            <a:spAutoFit/>
          </a:bodyPr>
          <a:lstStyle/>
          <a:p>
            <a:r>
              <a:rPr lang="zh-CN" altLang="en-US" sz="1800" dirty="0">
                <a:solidFill>
                  <a:srgbClr val="002060"/>
                </a:solidFill>
                <a:latin typeface="微软雅黑" panose="020B0503020204020204" pitchFamily="34" charset="-122"/>
                <a:ea typeface="微软雅黑" panose="020B0503020204020204" pitchFamily="34" charset="-122"/>
              </a:rPr>
              <a:t>需求评审、概要设计、详细设计、开发、单元测试、集成测试、上线</a:t>
            </a:r>
          </a:p>
        </p:txBody>
      </p:sp>
      <p:sp>
        <p:nvSpPr>
          <p:cNvPr id="6" name="矩形 5"/>
          <p:cNvSpPr/>
          <p:nvPr/>
        </p:nvSpPr>
        <p:spPr>
          <a:xfrm>
            <a:off x="799947" y="1812083"/>
            <a:ext cx="4424060" cy="523220"/>
          </a:xfrm>
          <a:prstGeom prst="rect">
            <a:avLst/>
          </a:prstGeom>
        </p:spPr>
        <p:txBody>
          <a:bodyPr wrap="square">
            <a:spAutoFit/>
          </a:bodyPr>
          <a:lstStyle/>
          <a:p>
            <a:r>
              <a:rPr lang="zh-CN" altLang="en-US" sz="2800" dirty="0">
                <a:solidFill>
                  <a:srgbClr val="002060"/>
                </a:solidFill>
                <a:latin typeface="微软雅黑" panose="020B0503020204020204" pitchFamily="34" charset="-122"/>
                <a:ea typeface="微软雅黑" panose="020B0503020204020204" pitchFamily="34" charset="-122"/>
              </a:rPr>
              <a:t>敏捷开发</a:t>
            </a:r>
            <a:r>
              <a:rPr lang="en-US" altLang="zh-CN" sz="2800" dirty="0">
                <a:solidFill>
                  <a:srgbClr val="002060"/>
                </a:solidFill>
                <a:latin typeface="微软雅黑" panose="020B0503020204020204" pitchFamily="34" charset="-122"/>
                <a:ea typeface="微软雅黑" panose="020B0503020204020204" pitchFamily="34" charset="-122"/>
              </a:rPr>
              <a:t>(Agile Dev)</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7" name="矩形 6"/>
          <p:cNvSpPr/>
          <p:nvPr/>
        </p:nvSpPr>
        <p:spPr>
          <a:xfrm>
            <a:off x="1789960" y="2351199"/>
            <a:ext cx="8196877" cy="1138773"/>
          </a:xfrm>
          <a:prstGeom prst="rect">
            <a:avLst/>
          </a:prstGeom>
        </p:spPr>
        <p:txBody>
          <a:bodyPr wrap="square">
            <a:spAutoFit/>
          </a:bodyPr>
          <a:lstStyle/>
          <a:p>
            <a:r>
              <a:rPr lang="zh-CN" altLang="en-US" sz="1800" dirty="0">
                <a:solidFill>
                  <a:srgbClr val="002060"/>
                </a:solidFill>
                <a:latin typeface="微软雅黑" panose="020B0503020204020204" pitchFamily="34" charset="-122"/>
                <a:ea typeface="微软雅黑" panose="020B0503020204020204" pitchFamily="34" charset="-122"/>
              </a:rPr>
              <a:t>以用户需求为核心</a:t>
            </a:r>
            <a:endParaRPr lang="en-US" altLang="zh-CN" sz="1800" dirty="0">
              <a:solidFill>
                <a:srgbClr val="002060"/>
              </a:solidFill>
              <a:latin typeface="微软雅黑" panose="020B0503020204020204" pitchFamily="34" charset="-122"/>
              <a:ea typeface="微软雅黑" panose="020B0503020204020204" pitchFamily="34" charset="-122"/>
            </a:endParaRPr>
          </a:p>
          <a:p>
            <a:r>
              <a:rPr lang="zh-CN" altLang="en-US" sz="1800" dirty="0">
                <a:solidFill>
                  <a:srgbClr val="002060"/>
                </a:solidFill>
                <a:latin typeface="微软雅黑" panose="020B0503020204020204" pitchFamily="34" charset="-122"/>
                <a:ea typeface="微软雅黑" panose="020B0503020204020204" pitchFamily="34" charset="-122"/>
              </a:rPr>
              <a:t>采用迭代</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时间周期</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、增量</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循序渐进，功能模块</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的方式开发软件</a:t>
            </a:r>
            <a:endParaRPr lang="en-US" altLang="zh-CN" sz="1800" dirty="0">
              <a:solidFill>
                <a:srgbClr val="002060"/>
              </a:solidFill>
              <a:latin typeface="微软雅黑" panose="020B0503020204020204" pitchFamily="34" charset="-122"/>
              <a:ea typeface="微软雅黑" panose="020B0503020204020204" pitchFamily="34" charset="-122"/>
            </a:endParaRPr>
          </a:p>
          <a:p>
            <a:r>
              <a:rPr lang="zh-CN" altLang="en-US" sz="1800" dirty="0">
                <a:solidFill>
                  <a:srgbClr val="002060"/>
                </a:solidFill>
                <a:latin typeface="微软雅黑" panose="020B0503020204020204" pitchFamily="34" charset="-122"/>
                <a:ea typeface="微软雅黑" panose="020B0503020204020204" pitchFamily="34" charset="-122"/>
              </a:rPr>
              <a:t>快速覆盖、响应市场需求</a:t>
            </a:r>
            <a:endParaRPr lang="en-US" altLang="zh-CN" sz="1800" dirty="0">
              <a:solidFill>
                <a:srgbClr val="002060"/>
              </a:solidFill>
              <a:latin typeface="微软雅黑" panose="020B0503020204020204" pitchFamily="34" charset="-122"/>
              <a:ea typeface="微软雅黑" panose="020B0503020204020204" pitchFamily="34" charset="-122"/>
            </a:endParaRPr>
          </a:p>
          <a:p>
            <a:r>
              <a:rPr lang="en-US" altLang="zh-CN" dirty="0">
                <a:solidFill>
                  <a:srgbClr val="002060"/>
                </a:solidFill>
                <a:latin typeface="微软雅黑" panose="020B0503020204020204" pitchFamily="34" charset="-122"/>
                <a:ea typeface="微软雅黑" panose="020B0503020204020204" pitchFamily="34" charset="-122"/>
              </a:rPr>
              <a:t>https://docs.microsoft.com/en-us/azure/devops/learn/agile/what-is-agile-development</a:t>
            </a: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8" name="矩形 7"/>
          <p:cNvSpPr/>
          <p:nvPr/>
        </p:nvSpPr>
        <p:spPr>
          <a:xfrm>
            <a:off x="793319" y="3817126"/>
            <a:ext cx="8247314" cy="523220"/>
          </a:xfrm>
          <a:prstGeom prst="rect">
            <a:avLst/>
          </a:prstGeom>
        </p:spPr>
        <p:txBody>
          <a:bodyPr wrap="square">
            <a:spAutoFit/>
          </a:bodyPr>
          <a:lstStyle/>
          <a:p>
            <a:r>
              <a:rPr lang="en-US" altLang="zh-CN" sz="2800" dirty="0">
                <a:solidFill>
                  <a:srgbClr val="002060"/>
                </a:solidFill>
                <a:latin typeface="微软雅黑" panose="020B0503020204020204" pitchFamily="34" charset="-122"/>
                <a:ea typeface="微软雅黑" panose="020B0503020204020204" pitchFamily="34" charset="-122"/>
              </a:rPr>
              <a:t>WINDOWS</a:t>
            </a:r>
            <a:r>
              <a:rPr lang="zh-CN" altLang="en-US" sz="2800" dirty="0">
                <a:solidFill>
                  <a:srgbClr val="002060"/>
                </a:solidFill>
                <a:latin typeface="微软雅黑" panose="020B0503020204020204" pitchFamily="34" charset="-122"/>
                <a:ea typeface="微软雅黑" panose="020B0503020204020204" pitchFamily="34" charset="-122"/>
              </a:rPr>
              <a:t>敏捷开发工具 </a:t>
            </a:r>
            <a:r>
              <a:rPr lang="en-US" altLang="zh-CN" sz="2800" dirty="0">
                <a:solidFill>
                  <a:srgbClr val="002060"/>
                </a:solidFill>
                <a:latin typeface="微软雅黑" panose="020B0503020204020204" pitchFamily="34" charset="-122"/>
                <a:ea typeface="微软雅黑" panose="020B0503020204020204" pitchFamily="34" charset="-122"/>
              </a:rPr>
              <a:t>Azure DevOps Server</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9" name="矩形 8"/>
          <p:cNvSpPr/>
          <p:nvPr/>
        </p:nvSpPr>
        <p:spPr>
          <a:xfrm>
            <a:off x="1783333" y="4340346"/>
            <a:ext cx="7257300" cy="2339102"/>
          </a:xfrm>
          <a:prstGeom prst="rect">
            <a:avLst/>
          </a:prstGeom>
        </p:spPr>
        <p:txBody>
          <a:bodyPr wrap="square">
            <a:spAutoFit/>
          </a:bodyPr>
          <a:lstStyle/>
          <a:p>
            <a:r>
              <a:rPr lang="en-US" altLang="zh-CN" sz="1800" dirty="0">
                <a:solidFill>
                  <a:srgbClr val="002060"/>
                </a:solidFill>
                <a:latin typeface="微软雅黑" panose="020B0503020204020204" pitchFamily="34" charset="-122"/>
                <a:ea typeface="微软雅黑" panose="020B0503020204020204" pitchFamily="34" charset="-122"/>
              </a:rPr>
              <a:t>Previously known as Team Foundation Server (TFS), Azure DevOps Server is a set of collaborative software development tools, hosted on-premises. Azure DevOps Server integrates with your existing IDE or editor, enabling your cross-functional team to work effectively on projects of all sizes. </a:t>
            </a:r>
          </a:p>
          <a:p>
            <a:r>
              <a:rPr lang="en-US" altLang="zh-CN" dirty="0">
                <a:solidFill>
                  <a:srgbClr val="002060"/>
                </a:solidFill>
                <a:latin typeface="Consolas" panose="020B0609020204030204" pitchFamily="49" charset="0"/>
                <a:ea typeface="微软雅黑" panose="020B0503020204020204" pitchFamily="34" charset="-122"/>
              </a:rPr>
              <a:t>https://azure.microsoft.com/en-us/services/devops/server/?cdn=disable</a:t>
            </a:r>
          </a:p>
          <a:p>
            <a:r>
              <a:rPr lang="en-US" altLang="zh-CN" dirty="0">
                <a:solidFill>
                  <a:srgbClr val="002060"/>
                </a:solidFill>
                <a:latin typeface="Consolas" panose="020B0609020204030204" pitchFamily="49" charset="0"/>
                <a:ea typeface="微软雅黑" panose="020B0503020204020204" pitchFamily="34" charset="-122"/>
              </a:rPr>
              <a:t>https://azure.microsoft.com/en-us/resources/videos/agile-at-microsoft/</a:t>
            </a:r>
          </a:p>
          <a:p>
            <a:r>
              <a:rPr lang="en-US" altLang="zh-CN" sz="2800" dirty="0">
                <a:solidFill>
                  <a:srgbClr val="002060"/>
                </a:solidFill>
                <a:latin typeface="Arial" panose="020B0604020202020204" pitchFamily="34" charset="0"/>
                <a:ea typeface="微软雅黑" panose="020B0503020204020204" pitchFamily="34" charset="-122"/>
                <a:cs typeface="Arial" panose="020B0604020202020204" pitchFamily="34" charset="0"/>
              </a:rPr>
              <a:t>Culture eats strategy for breakfast</a:t>
            </a:r>
            <a:endParaRPr lang="zh-CN" altLang="en-US" sz="2800" dirty="0">
              <a:solidFill>
                <a:srgbClr val="002060"/>
              </a:solidFill>
              <a:latin typeface="Arial" panose="020B0604020202020204" pitchFamily="34" charset="0"/>
              <a:ea typeface="微软雅黑" panose="020B0503020204020204" pitchFamily="34" charset="-122"/>
              <a:cs typeface="Arial" panose="020B0604020202020204" pitchFamily="34" charset="0"/>
            </a:endParaRPr>
          </a:p>
        </p:txBody>
      </p:sp>
      <p:sp>
        <p:nvSpPr>
          <p:cNvPr id="2" name="矩形 1"/>
          <p:cNvSpPr/>
          <p:nvPr/>
        </p:nvSpPr>
        <p:spPr>
          <a:xfrm>
            <a:off x="2980980" y="90862"/>
            <a:ext cx="4657044" cy="307777"/>
          </a:xfrm>
          <a:prstGeom prst="rect">
            <a:avLst/>
          </a:prstGeom>
        </p:spPr>
        <p:txBody>
          <a:bodyPr wrap="none">
            <a:spAutoFit/>
          </a:bodyPr>
          <a:lstStyle/>
          <a:p>
            <a:r>
              <a:rPr lang="en-US" altLang="zh-CN" dirty="0">
                <a:solidFill>
                  <a:srgbClr val="7030A0"/>
                </a:solidFill>
                <a:latin typeface="Consolas" panose="020B0609020204030204" pitchFamily="49" charset="0"/>
              </a:rPr>
              <a:t>https://developer.microsoft.com/en-us/windows</a:t>
            </a:r>
            <a:endParaRPr lang="zh-CN" altLang="en-US" dirty="0">
              <a:solidFill>
                <a:srgbClr val="7030A0"/>
              </a:solidFill>
              <a:latin typeface="Consolas" panose="020B0609020204030204" pitchFamily="49" charset="0"/>
            </a:endParaRPr>
          </a:p>
        </p:txBody>
      </p:sp>
      <p:sp>
        <p:nvSpPr>
          <p:cNvPr id="10" name="文本框 9"/>
          <p:cNvSpPr txBox="1"/>
          <p:nvPr/>
        </p:nvSpPr>
        <p:spPr>
          <a:xfrm>
            <a:off x="7370859" y="1893216"/>
            <a:ext cx="2210463" cy="276999"/>
          </a:xfrm>
          <a:prstGeom prst="rect">
            <a:avLst/>
          </a:prstGeom>
          <a:noFill/>
        </p:spPr>
        <p:txBody>
          <a:bodyPr wrap="square" rtlCol="0">
            <a:spAutoFit/>
          </a:bodyPr>
          <a:lstStyle/>
          <a:p>
            <a:pPr algn="ctr"/>
            <a:r>
              <a:rPr lang="en-US" altLang="zh-CN" sz="1200" dirty="0">
                <a:solidFill>
                  <a:srgbClr val="7030A0"/>
                </a:solidFill>
                <a:latin typeface="Arial" panose="020B0604020202020204" pitchFamily="34" charset="0"/>
                <a:ea typeface="微软雅黑" panose="020B0503020204020204" pitchFamily="34" charset="-122"/>
                <a:cs typeface="Arial" panose="020B0604020202020204" pitchFamily="34" charset="0"/>
              </a:rPr>
              <a:t>Agile is a team sport</a:t>
            </a:r>
            <a:endParaRPr lang="zh-CN" altLang="en-US" sz="1200" dirty="0">
              <a:solidFill>
                <a:srgbClr val="7030A0"/>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9545393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p:txBody>
          <a:bodyPr/>
          <a:lstStyle/>
          <a:p>
            <a:pPr eaLnBrk="1" hangingPunct="1"/>
            <a:r>
              <a:rPr lang="zh-CN" altLang="en-US" dirty="0"/>
              <a:t>反射的用途</a:t>
            </a:r>
          </a:p>
        </p:txBody>
      </p:sp>
      <p:sp>
        <p:nvSpPr>
          <p:cNvPr id="2" name="文本占位符 1">
            <a:extLst>
              <a:ext uri="{FF2B5EF4-FFF2-40B4-BE49-F238E27FC236}">
                <a16:creationId xmlns:a16="http://schemas.microsoft.com/office/drawing/2014/main" id="{453B04B8-8AB1-48CF-8E3D-C8859E7882DC}"/>
              </a:ext>
            </a:extLst>
          </p:cNvPr>
          <p:cNvSpPr>
            <a:spLocks noGrp="1"/>
          </p:cNvSpPr>
          <p:nvPr>
            <p:ph type="body" sz="quarter" idx="10"/>
          </p:nvPr>
        </p:nvSpPr>
        <p:spPr/>
        <p:txBody>
          <a:bodyPr/>
          <a:lstStyle/>
          <a:p>
            <a:endParaRPr lang="zh-CN" altLang="en-US"/>
          </a:p>
        </p:txBody>
      </p:sp>
      <p:sp>
        <p:nvSpPr>
          <p:cNvPr id="26628" name="Text Box 4"/>
          <p:cNvSpPr txBox="1">
            <a:spLocks noChangeArrowheads="1"/>
          </p:cNvSpPr>
          <p:nvPr/>
        </p:nvSpPr>
        <p:spPr bwMode="auto">
          <a:xfrm>
            <a:off x="1356380" y="1884914"/>
            <a:ext cx="963489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a:solidFill>
                  <a:srgbClr val="002060"/>
                </a:solidFill>
                <a:latin typeface="微软雅黑" panose="020B0503020204020204" pitchFamily="34" charset="-122"/>
                <a:ea typeface="微软雅黑" panose="020B0503020204020204" pitchFamily="34" charset="-122"/>
              </a:rPr>
              <a:t>Assembly </a:t>
            </a:r>
            <a:r>
              <a:rPr lang="zh-CN" altLang="en-US" sz="2400" dirty="0">
                <a:solidFill>
                  <a:srgbClr val="002060"/>
                </a:solidFill>
                <a:latin typeface="微软雅黑" panose="020B0503020204020204" pitchFamily="34" charset="-122"/>
                <a:ea typeface="微软雅黑" panose="020B0503020204020204" pitchFamily="34" charset="-122"/>
              </a:rPr>
              <a:t>定义和加载程序集，加载在程序集清单中列出的模块，</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以及从此程序集中查找类型并创建该类型的实例。</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a:solidFill>
                  <a:srgbClr val="002060"/>
                </a:solidFill>
                <a:latin typeface="微软雅黑" panose="020B0503020204020204" pitchFamily="34" charset="-122"/>
                <a:ea typeface="微软雅黑" panose="020B0503020204020204" pitchFamily="34" charset="-122"/>
              </a:rPr>
              <a:t>Module </a:t>
            </a:r>
            <a:r>
              <a:rPr lang="zh-CN" altLang="en-US" sz="2400" dirty="0">
                <a:solidFill>
                  <a:srgbClr val="002060"/>
                </a:solidFill>
                <a:latin typeface="微软雅黑" panose="020B0503020204020204" pitchFamily="34" charset="-122"/>
                <a:ea typeface="微软雅黑" panose="020B0503020204020204" pitchFamily="34" charset="-122"/>
              </a:rPr>
              <a:t>发现以下信息：包含模块的程序集以及模块中的类等。</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您还可以获取在模块上定义的所有全局方法或其他特定的非全局方法。</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ConstructorInfo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发现以下信息：构造函数的名称、参数、访问修饰符</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（如 </a:t>
            </a:r>
            <a:r>
              <a:rPr lang="en-US" altLang="zh-CN" sz="2400" b="1" dirty="0">
                <a:solidFill>
                  <a:srgbClr val="002060"/>
                </a:solidFill>
                <a:latin typeface="微软雅黑" panose="020B0503020204020204" pitchFamily="34" charset="-122"/>
                <a:ea typeface="微软雅黑" panose="020B0503020204020204" pitchFamily="34" charset="-122"/>
              </a:rPr>
              <a:t>public</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private</a:t>
            </a:r>
            <a:r>
              <a:rPr lang="zh-CN" altLang="en-US" sz="2400" dirty="0">
                <a:solidFill>
                  <a:srgbClr val="002060"/>
                </a:solidFill>
                <a:latin typeface="微软雅黑" panose="020B0503020204020204" pitchFamily="34" charset="-122"/>
                <a:ea typeface="微软雅黑" panose="020B0503020204020204" pitchFamily="34" charset="-122"/>
              </a:rPr>
              <a:t>）和实现详细信息（如 </a:t>
            </a:r>
            <a:r>
              <a:rPr lang="en-US" altLang="zh-CN" sz="2400" b="1" dirty="0">
                <a:solidFill>
                  <a:srgbClr val="002060"/>
                </a:solidFill>
                <a:latin typeface="微软雅黑" panose="020B0503020204020204" pitchFamily="34" charset="-122"/>
                <a:ea typeface="微软雅黑" panose="020B0503020204020204" pitchFamily="34" charset="-122"/>
              </a:rPr>
              <a:t>abstract</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virtual</a:t>
            </a:r>
            <a:r>
              <a:rPr lang="zh-CN" altLang="en-US" sz="2400" dirty="0">
                <a:solidFill>
                  <a:srgbClr val="002060"/>
                </a:solidFill>
                <a:latin typeface="微软雅黑" panose="020B0503020204020204" pitchFamily="34" charset="-122"/>
                <a:ea typeface="微软雅黑" panose="020B0503020204020204" pitchFamily="34" charset="-122"/>
              </a:rPr>
              <a:t>）等。</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a:solidFill>
                  <a:srgbClr val="002060"/>
                </a:solidFill>
                <a:latin typeface="微软雅黑" panose="020B0503020204020204" pitchFamily="34" charset="-122"/>
                <a:ea typeface="微软雅黑" panose="020B0503020204020204" pitchFamily="34" charset="-122"/>
              </a:rPr>
              <a:t>Type </a:t>
            </a:r>
            <a:r>
              <a:rPr lang="zh-CN" altLang="en-US" sz="2400" dirty="0">
                <a:solidFill>
                  <a:srgbClr val="002060"/>
                </a:solidFill>
                <a:latin typeface="微软雅黑" panose="020B0503020204020204" pitchFamily="34" charset="-122"/>
                <a:ea typeface="微软雅黑" panose="020B0503020204020204" pitchFamily="34" charset="-122"/>
              </a:rPr>
              <a:t>的 </a:t>
            </a:r>
            <a:r>
              <a:rPr lang="en-US" altLang="zh-CN" sz="2400" dirty="0" err="1">
                <a:solidFill>
                  <a:srgbClr val="002060"/>
                </a:solidFill>
                <a:latin typeface="微软雅黑" panose="020B0503020204020204" pitchFamily="34" charset="-122"/>
                <a:ea typeface="微软雅黑" panose="020B0503020204020204" pitchFamily="34" charset="-122"/>
              </a:rPr>
              <a:t>GetConstructors</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dirty="0" err="1">
                <a:solidFill>
                  <a:srgbClr val="002060"/>
                </a:solidFill>
                <a:latin typeface="微软雅黑" panose="020B0503020204020204" pitchFamily="34" charset="-122"/>
                <a:ea typeface="微软雅黑" panose="020B0503020204020204" pitchFamily="34" charset="-122"/>
              </a:rPr>
              <a:t>GetConstructor</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方法来调用特定的构造函数。</a:t>
            </a:r>
          </a:p>
        </p:txBody>
      </p:sp>
    </p:spTree>
    <p:extLst>
      <p:ext uri="{BB962C8B-B14F-4D97-AF65-F5344CB8AC3E}">
        <p14:creationId xmlns:p14="http://schemas.microsoft.com/office/powerpoint/2010/main" val="24503733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p:txBody>
          <a:bodyPr/>
          <a:lstStyle/>
          <a:p>
            <a:pPr eaLnBrk="1" hangingPunct="1"/>
            <a:r>
              <a:rPr lang="zh-CN" altLang="en-US" dirty="0"/>
              <a:t>反射的用途</a:t>
            </a:r>
          </a:p>
        </p:txBody>
      </p:sp>
      <p:sp>
        <p:nvSpPr>
          <p:cNvPr id="2" name="文本占位符 1">
            <a:extLst>
              <a:ext uri="{FF2B5EF4-FFF2-40B4-BE49-F238E27FC236}">
                <a16:creationId xmlns:a16="http://schemas.microsoft.com/office/drawing/2014/main" id="{562B8C46-7DBB-4388-ADFE-3DF29F9E51A5}"/>
              </a:ext>
            </a:extLst>
          </p:cNvPr>
          <p:cNvSpPr>
            <a:spLocks noGrp="1"/>
          </p:cNvSpPr>
          <p:nvPr>
            <p:ph type="body" sz="quarter" idx="10"/>
          </p:nvPr>
        </p:nvSpPr>
        <p:spPr/>
        <p:txBody>
          <a:bodyPr/>
          <a:lstStyle/>
          <a:p>
            <a:endParaRPr lang="zh-CN" altLang="en-US"/>
          </a:p>
        </p:txBody>
      </p:sp>
      <p:sp>
        <p:nvSpPr>
          <p:cNvPr id="27652" name="Text Box 3"/>
          <p:cNvSpPr txBox="1">
            <a:spLocks noChangeArrowheads="1"/>
          </p:cNvSpPr>
          <p:nvPr/>
        </p:nvSpPr>
        <p:spPr bwMode="auto">
          <a:xfrm>
            <a:off x="2040685" y="1979855"/>
            <a:ext cx="920155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MethodInfo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发现以下信息：方法的名称、返回类型、参数、</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访问修饰符（如 </a:t>
            </a:r>
            <a:r>
              <a:rPr lang="en-US" altLang="zh-CN" sz="2400" b="1" dirty="0">
                <a:solidFill>
                  <a:srgbClr val="002060"/>
                </a:solidFill>
                <a:latin typeface="微软雅黑" panose="020B0503020204020204" pitchFamily="34" charset="-122"/>
                <a:ea typeface="微软雅黑" panose="020B0503020204020204" pitchFamily="34" charset="-122"/>
              </a:rPr>
              <a:t>public</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private</a:t>
            </a:r>
            <a:r>
              <a:rPr lang="zh-CN" altLang="en-US" sz="2400" dirty="0">
                <a:solidFill>
                  <a:srgbClr val="002060"/>
                </a:solidFill>
                <a:latin typeface="微软雅黑" panose="020B0503020204020204" pitchFamily="34" charset="-122"/>
                <a:ea typeface="微软雅黑" panose="020B0503020204020204" pitchFamily="34" charset="-122"/>
              </a:rPr>
              <a:t>）和实现详细信息（如 </a:t>
            </a:r>
          </a:p>
          <a:p>
            <a:pPr eaLnBrk="1" hangingPunct="1">
              <a:spcBef>
                <a:spcPct val="0"/>
              </a:spcBef>
              <a:buClrTx/>
              <a:buSzTx/>
              <a:buFontTx/>
              <a:buNone/>
            </a:pPr>
            <a:r>
              <a:rPr lang="en-US" altLang="zh-CN" sz="2400" b="1" dirty="0">
                <a:solidFill>
                  <a:srgbClr val="002060"/>
                </a:solidFill>
                <a:latin typeface="微软雅黑" panose="020B0503020204020204" pitchFamily="34" charset="-122"/>
                <a:ea typeface="微软雅黑" panose="020B0503020204020204" pitchFamily="34" charset="-122"/>
              </a:rPr>
              <a:t>abstract</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virtual</a:t>
            </a:r>
            <a:r>
              <a:rPr lang="zh-CN" altLang="en-US" sz="2400" dirty="0">
                <a:solidFill>
                  <a:srgbClr val="002060"/>
                </a:solidFill>
                <a:latin typeface="微软雅黑" panose="020B0503020204020204" pitchFamily="34" charset="-122"/>
                <a:ea typeface="微软雅黑" panose="020B0503020204020204" pitchFamily="34" charset="-122"/>
              </a:rPr>
              <a:t>）等。使用 </a:t>
            </a:r>
            <a:r>
              <a:rPr lang="en-US" altLang="zh-CN" sz="2400" dirty="0">
                <a:solidFill>
                  <a:srgbClr val="002060"/>
                </a:solidFill>
                <a:latin typeface="微软雅黑" panose="020B0503020204020204" pitchFamily="34" charset="-122"/>
                <a:ea typeface="微软雅黑" panose="020B0503020204020204" pitchFamily="34" charset="-122"/>
              </a:rPr>
              <a:t>Type </a:t>
            </a:r>
            <a:r>
              <a:rPr lang="zh-CN" altLang="en-US" sz="2400" dirty="0">
                <a:solidFill>
                  <a:srgbClr val="002060"/>
                </a:solidFill>
                <a:latin typeface="微软雅黑" panose="020B0503020204020204" pitchFamily="34" charset="-122"/>
                <a:ea typeface="微软雅黑" panose="020B0503020204020204" pitchFamily="34" charset="-122"/>
              </a:rPr>
              <a:t>的 </a:t>
            </a:r>
            <a:r>
              <a:rPr lang="en-US" altLang="zh-CN" sz="2400" dirty="0" err="1">
                <a:solidFill>
                  <a:srgbClr val="002060"/>
                </a:solidFill>
                <a:latin typeface="微软雅黑" panose="020B0503020204020204" pitchFamily="34" charset="-122"/>
                <a:ea typeface="微软雅黑" panose="020B0503020204020204" pitchFamily="34" charset="-122"/>
              </a:rPr>
              <a:t>GetMethods</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p>
          <a:p>
            <a:pPr eaLnBrk="1" hangingPunct="1">
              <a:spcBef>
                <a:spcPct val="0"/>
              </a:spcBef>
              <a:buClrTx/>
              <a:buSzTx/>
              <a:buFontTx/>
              <a:buNone/>
            </a:pPr>
            <a:r>
              <a:rPr lang="en-US" altLang="zh-CN" sz="2400" dirty="0" err="1">
                <a:solidFill>
                  <a:srgbClr val="002060"/>
                </a:solidFill>
                <a:latin typeface="微软雅黑" panose="020B0503020204020204" pitchFamily="34" charset="-122"/>
                <a:ea typeface="微软雅黑" panose="020B0503020204020204" pitchFamily="34" charset="-122"/>
              </a:rPr>
              <a:t>GetMethod</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方法来调用特定的方法。</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FieldInfo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发现以下信息：字段的名称、访问修饰符和实现</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详细信息（如 </a:t>
            </a:r>
            <a:r>
              <a:rPr lang="en-US" altLang="zh-CN" sz="2400" b="1" dirty="0">
                <a:solidFill>
                  <a:srgbClr val="002060"/>
                </a:solidFill>
                <a:latin typeface="微软雅黑" panose="020B0503020204020204" pitchFamily="34" charset="-122"/>
                <a:ea typeface="微软雅黑" panose="020B0503020204020204" pitchFamily="34" charset="-122"/>
              </a:rPr>
              <a:t>static</a:t>
            </a:r>
            <a:r>
              <a:rPr lang="zh-CN" altLang="en-US" sz="2400" dirty="0">
                <a:solidFill>
                  <a:srgbClr val="002060"/>
                </a:solidFill>
                <a:latin typeface="微软雅黑" panose="020B0503020204020204" pitchFamily="34" charset="-122"/>
                <a:ea typeface="微软雅黑" panose="020B0503020204020204" pitchFamily="34" charset="-122"/>
              </a:rPr>
              <a:t>）等；并获取或设置字段值。</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EventInfo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发现以下信息：事件的名称、事件处理程序</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数据类型、自定义属性、声明类型和反射类型等；并添加或</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移除事件处理程序。</a:t>
            </a:r>
          </a:p>
        </p:txBody>
      </p:sp>
    </p:spTree>
    <p:extLst>
      <p:ext uri="{BB962C8B-B14F-4D97-AF65-F5344CB8AC3E}">
        <p14:creationId xmlns:p14="http://schemas.microsoft.com/office/powerpoint/2010/main" val="709220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p:txBody>
          <a:bodyPr/>
          <a:lstStyle/>
          <a:p>
            <a:pPr eaLnBrk="1" hangingPunct="1"/>
            <a:r>
              <a:rPr lang="zh-CN" altLang="en-US" dirty="0"/>
              <a:t>反射的用途</a:t>
            </a:r>
          </a:p>
        </p:txBody>
      </p:sp>
      <p:sp>
        <p:nvSpPr>
          <p:cNvPr id="2" name="文本占位符 1">
            <a:extLst>
              <a:ext uri="{FF2B5EF4-FFF2-40B4-BE49-F238E27FC236}">
                <a16:creationId xmlns:a16="http://schemas.microsoft.com/office/drawing/2014/main" id="{D5D1C358-8A70-48C5-980E-D6C45E7D14C0}"/>
              </a:ext>
            </a:extLst>
          </p:cNvPr>
          <p:cNvSpPr>
            <a:spLocks noGrp="1"/>
          </p:cNvSpPr>
          <p:nvPr>
            <p:ph type="body" sz="quarter" idx="10"/>
          </p:nvPr>
        </p:nvSpPr>
        <p:spPr/>
        <p:txBody>
          <a:bodyPr/>
          <a:lstStyle/>
          <a:p>
            <a:endParaRPr lang="zh-CN" altLang="en-US"/>
          </a:p>
        </p:txBody>
      </p:sp>
      <p:sp>
        <p:nvSpPr>
          <p:cNvPr id="28676" name="Text Box 3"/>
          <p:cNvSpPr txBox="1">
            <a:spLocks noChangeArrowheads="1"/>
          </p:cNvSpPr>
          <p:nvPr/>
        </p:nvSpPr>
        <p:spPr bwMode="auto">
          <a:xfrm>
            <a:off x="1948584" y="2904699"/>
            <a:ext cx="911018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PropertyInfo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发现以下信息：属性的名称、数据类型、</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声明类型、反射类型和只读或可写状态等；</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并获取或设置属性值。</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ParameterInfo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发现以下信息：参数的名称、数据类型、</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参数是输入参数还是输出参数，以及参数在方法签名中的位置等。</a:t>
            </a:r>
          </a:p>
        </p:txBody>
      </p:sp>
    </p:spTree>
    <p:extLst>
      <p:ext uri="{BB962C8B-B14F-4D97-AF65-F5344CB8AC3E}">
        <p14:creationId xmlns:p14="http://schemas.microsoft.com/office/powerpoint/2010/main" val="38074222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p:txBody>
          <a:bodyPr/>
          <a:lstStyle/>
          <a:p>
            <a:pPr eaLnBrk="1" hangingPunct="1"/>
            <a:r>
              <a:rPr lang="zh-CN" altLang="en-US" dirty="0"/>
              <a:t>调用非托管的动态链接库</a:t>
            </a:r>
          </a:p>
        </p:txBody>
      </p:sp>
      <p:sp>
        <p:nvSpPr>
          <p:cNvPr id="30724" name="Rectangle 3"/>
          <p:cNvSpPr>
            <a:spLocks noGrp="1" noChangeArrowheads="1"/>
          </p:cNvSpPr>
          <p:nvPr>
            <p:ph type="body" sz="quarter" idx="10"/>
          </p:nvPr>
        </p:nvSpPr>
        <p:spPr>
          <a:prstGeom prst="rect">
            <a:avLst/>
          </a:prstGeom>
        </p:spPr>
        <p:txBody>
          <a:bodyPr>
            <a:normAutofit fontScale="70000" lnSpcReduction="20000"/>
          </a:bodyPr>
          <a:lstStyle/>
          <a:p>
            <a:pPr eaLnBrk="1" hangingPunct="1">
              <a:buFont typeface="Wingdings" panose="05000000000000000000" pitchFamily="2" charset="2"/>
              <a:buChar char="p"/>
            </a:pPr>
            <a:r>
              <a:rPr lang="zh-CN" altLang="en-US" sz="3100" dirty="0"/>
              <a:t>   控件不能满足用户所有需求</a:t>
            </a:r>
          </a:p>
          <a:p>
            <a:pPr marL="400050" lvl="1" indent="0">
              <a:buNone/>
            </a:pPr>
            <a:r>
              <a:rPr lang="zh-CN" altLang="en-US" sz="3100" dirty="0"/>
              <a:t>例如</a:t>
            </a:r>
            <a:r>
              <a:rPr lang="en-US" altLang="zh-CN" sz="3100" dirty="0" err="1"/>
              <a:t>ListView</a:t>
            </a:r>
            <a:r>
              <a:rPr lang="zh-CN" altLang="en-US" sz="3100" dirty="0"/>
              <a:t>中文本如何实现多行显示</a:t>
            </a:r>
          </a:p>
          <a:p>
            <a:pPr marL="400050" lvl="1" indent="0">
              <a:buNone/>
            </a:pPr>
            <a:r>
              <a:rPr lang="zh-CN" altLang="en-US" sz="3100" dirty="0"/>
              <a:t>例如一个</a:t>
            </a:r>
            <a:r>
              <a:rPr lang="en-US" altLang="zh-CN" sz="3100" dirty="0" err="1"/>
              <a:t>ListBox</a:t>
            </a:r>
            <a:r>
              <a:rPr lang="zh-CN" altLang="en-US" sz="3100" dirty="0"/>
              <a:t>控件的鼠标滚动事件，这可通过</a:t>
            </a:r>
            <a:r>
              <a:rPr lang="en-US" altLang="zh-CN" sz="3100" dirty="0"/>
              <a:t>Windows</a:t>
            </a:r>
            <a:r>
              <a:rPr lang="zh-CN" altLang="en-US" sz="3100" dirty="0"/>
              <a:t>的</a:t>
            </a:r>
            <a:r>
              <a:rPr lang="en-US" altLang="zh-CN" sz="3100" dirty="0"/>
              <a:t>API</a:t>
            </a:r>
            <a:r>
              <a:rPr lang="zh-CN" altLang="en-US" sz="3100" dirty="0"/>
              <a:t>实现。</a:t>
            </a:r>
            <a:endParaRPr lang="en-US" altLang="zh-CN" sz="3100" dirty="0"/>
          </a:p>
          <a:p>
            <a:pPr eaLnBrk="1" hangingPunct="1"/>
            <a:endParaRPr lang="en-US" altLang="zh-CN" sz="3100" dirty="0"/>
          </a:p>
          <a:p>
            <a:pPr>
              <a:buFont typeface="Wingdings" panose="05000000000000000000" pitchFamily="2" charset="2"/>
              <a:buChar char="p"/>
            </a:pPr>
            <a:r>
              <a:rPr lang="zh-CN" altLang="en-US" sz="3100" dirty="0"/>
              <a:t>   也有部分功能用框架类不太合适，例如与窗体消息处理密切相关的功能，涉及到</a:t>
            </a:r>
            <a:r>
              <a:rPr lang="en-US" altLang="zh-CN" sz="3100" dirty="0"/>
              <a:t>windows</a:t>
            </a:r>
            <a:r>
              <a:rPr lang="zh-CN" altLang="en-US" sz="3100" dirty="0"/>
              <a:t>核心的运作，要开发这些功能的程序还是要依赖</a:t>
            </a:r>
            <a:r>
              <a:rPr lang="en-US" altLang="zh-CN" sz="3100" dirty="0"/>
              <a:t>Windows </a:t>
            </a:r>
            <a:r>
              <a:rPr lang="zh-CN" altLang="en-US" sz="3100" dirty="0"/>
              <a:t>的</a:t>
            </a:r>
            <a:r>
              <a:rPr lang="en-US" altLang="zh-CN" sz="3100" dirty="0"/>
              <a:t>API</a:t>
            </a:r>
            <a:r>
              <a:rPr lang="zh-CN" altLang="en-US" sz="3100" dirty="0"/>
              <a:t>。</a:t>
            </a:r>
            <a:endParaRPr lang="en-US" altLang="zh-CN" sz="3100" dirty="0"/>
          </a:p>
          <a:p>
            <a:endParaRPr lang="en-US" altLang="zh-CN" sz="3100" dirty="0"/>
          </a:p>
          <a:p>
            <a:pPr>
              <a:buFont typeface="Wingdings" panose="05000000000000000000" pitchFamily="2" charset="2"/>
              <a:buChar char="p"/>
            </a:pPr>
            <a:r>
              <a:rPr lang="zh-CN" altLang="en-US" sz="3100" dirty="0"/>
              <a:t>   调用其它语言如</a:t>
            </a:r>
            <a:r>
              <a:rPr lang="en-US" altLang="zh-CN" sz="3100" dirty="0" err="1"/>
              <a:t>c++</a:t>
            </a:r>
            <a:r>
              <a:rPr lang="zh-CN" altLang="en-US" sz="3100" dirty="0"/>
              <a:t>所编写动态链接库</a:t>
            </a:r>
            <a:endParaRPr lang="en-US" altLang="zh-CN" sz="3100" dirty="0"/>
          </a:p>
          <a:p>
            <a:endParaRPr lang="en-US" altLang="zh-CN" sz="3100" dirty="0"/>
          </a:p>
          <a:p>
            <a:pPr>
              <a:buFont typeface="Wingdings" panose="05000000000000000000" pitchFamily="2" charset="2"/>
              <a:buChar char="p"/>
            </a:pPr>
            <a:r>
              <a:rPr lang="en-US" altLang="zh-CN" sz="3200" dirty="0"/>
              <a:t>   [ </a:t>
            </a:r>
            <a:r>
              <a:rPr lang="en-US" altLang="zh-CN" sz="3200" dirty="0" err="1"/>
              <a:t>DllImport</a:t>
            </a:r>
            <a:r>
              <a:rPr lang="en-US" altLang="zh-CN" sz="3200" dirty="0"/>
              <a:t>( </a:t>
            </a:r>
            <a:r>
              <a:rPr lang="en-US" altLang="zh-CN" sz="3200" dirty="0">
                <a:latin typeface="Arial" panose="020B0604020202020204" pitchFamily="34" charset="0"/>
              </a:rPr>
              <a:t>“</a:t>
            </a:r>
            <a:r>
              <a:rPr lang="en-US" altLang="zh-CN" sz="3200" dirty="0"/>
              <a:t>xxxxx.dll", </a:t>
            </a:r>
            <a:r>
              <a:rPr lang="en-US" altLang="zh-CN" sz="3200" dirty="0" err="1"/>
              <a:t>EntryPoint</a:t>
            </a:r>
            <a:r>
              <a:rPr lang="en-US" altLang="zh-CN" sz="3200" dirty="0"/>
              <a:t>=“</a:t>
            </a:r>
            <a:r>
              <a:rPr lang="en-US" altLang="zh-CN" sz="3200" dirty="0" err="1"/>
              <a:t>yyy</a:t>
            </a:r>
            <a:r>
              <a:rPr lang="en-US" altLang="zh-CN" sz="3200" dirty="0"/>
              <a:t>" )] </a:t>
            </a:r>
          </a:p>
          <a:p>
            <a:pPr>
              <a:spcBef>
                <a:spcPct val="0"/>
              </a:spcBef>
              <a:buClrTx/>
              <a:buSzTx/>
              <a:buNone/>
            </a:pPr>
            <a:r>
              <a:rPr lang="en-US" altLang="zh-CN" sz="3200" dirty="0"/>
              <a:t>public static extern </a:t>
            </a:r>
            <a:r>
              <a:rPr lang="en-US" altLang="zh-CN" sz="3200" dirty="0" err="1"/>
              <a:t>int</a:t>
            </a:r>
            <a:r>
              <a:rPr lang="en-US" altLang="zh-CN" sz="3200" dirty="0"/>
              <a:t> </a:t>
            </a:r>
            <a:r>
              <a:rPr lang="en-US" altLang="zh-CN" sz="3200" dirty="0" err="1"/>
              <a:t>MessageBox</a:t>
            </a:r>
            <a:r>
              <a:rPr lang="en-US" altLang="zh-CN" sz="3200" dirty="0"/>
              <a:t>(</a:t>
            </a:r>
            <a:r>
              <a:rPr lang="en-US" altLang="zh-CN" sz="3200" dirty="0" err="1"/>
              <a:t>int</a:t>
            </a:r>
            <a:r>
              <a:rPr lang="en-US" altLang="zh-CN" sz="3200" dirty="0"/>
              <a:t> h, string m, string c, </a:t>
            </a:r>
            <a:r>
              <a:rPr lang="en-US" altLang="zh-CN" sz="3200" dirty="0" err="1"/>
              <a:t>int</a:t>
            </a:r>
            <a:r>
              <a:rPr lang="en-US" altLang="zh-CN" sz="3200" dirty="0"/>
              <a:t> type);</a:t>
            </a:r>
          </a:p>
          <a:p>
            <a:endParaRPr lang="en-US" altLang="zh-CN" sz="3200" dirty="0"/>
          </a:p>
          <a:p>
            <a:endParaRPr lang="zh-CN" altLang="en-US" sz="3100" dirty="0"/>
          </a:p>
          <a:p>
            <a:pPr eaLnBrk="1" hangingPunct="1"/>
            <a:endParaRPr lang="zh-CN" altLang="en-US" sz="2800" dirty="0"/>
          </a:p>
        </p:txBody>
      </p:sp>
    </p:spTree>
    <p:extLst>
      <p:ext uri="{BB962C8B-B14F-4D97-AF65-F5344CB8AC3E}">
        <p14:creationId xmlns:p14="http://schemas.microsoft.com/office/powerpoint/2010/main" val="24298625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p:txBody>
          <a:bodyPr/>
          <a:lstStyle/>
          <a:p>
            <a:r>
              <a:rPr lang="en-US" altLang="zh-CN" dirty="0" err="1"/>
              <a:t>DllImport</a:t>
            </a:r>
            <a:r>
              <a:rPr lang="zh-CN" altLang="en-US" dirty="0"/>
              <a:t>属性</a:t>
            </a:r>
            <a:endParaRPr lang="en-US" altLang="zh-CN" dirty="0"/>
          </a:p>
        </p:txBody>
      </p:sp>
      <p:sp>
        <p:nvSpPr>
          <p:cNvPr id="38916" name="Rectangle 3"/>
          <p:cNvSpPr>
            <a:spLocks noGrp="1" noChangeArrowheads="1"/>
          </p:cNvSpPr>
          <p:nvPr>
            <p:ph type="body" sz="quarter" idx="10"/>
          </p:nvPr>
        </p:nvSpPr>
        <p:spPr>
          <a:prstGeom prst="rect">
            <a:avLst/>
          </a:prstGeom>
        </p:spPr>
        <p:txBody>
          <a:bodyPr>
            <a:normAutofit fontScale="92500" lnSpcReduction="10000"/>
          </a:bodyPr>
          <a:lstStyle/>
          <a:p>
            <a:pPr eaLnBrk="1" hangingPunct="1">
              <a:buFont typeface="Wingdings" panose="05000000000000000000" pitchFamily="2" charset="2"/>
              <a:buChar char="p"/>
            </a:pPr>
            <a:r>
              <a:rPr lang="en-US" altLang="zh-CN" sz="3100" dirty="0"/>
              <a:t>  [ </a:t>
            </a:r>
            <a:r>
              <a:rPr lang="en-US" altLang="zh-CN" sz="3100" dirty="0" err="1"/>
              <a:t>DllImport</a:t>
            </a:r>
            <a:r>
              <a:rPr lang="en-US" altLang="zh-CN" sz="3100" dirty="0"/>
              <a:t>( </a:t>
            </a:r>
            <a:r>
              <a:rPr lang="en-US" altLang="zh-CN" sz="3100" dirty="0">
                <a:latin typeface="Arial" panose="020B0604020202020204" pitchFamily="34" charset="0"/>
              </a:rPr>
              <a:t>"</a:t>
            </a:r>
            <a:r>
              <a:rPr lang="en-US" altLang="zh-CN" sz="3100" dirty="0"/>
              <a:t>kernel32.dll",EntryPoint="</a:t>
            </a:r>
            <a:r>
              <a:rPr lang="en-US" altLang="zh-CN" sz="3100" dirty="0" err="1"/>
              <a:t>GetVersionEx</a:t>
            </a:r>
            <a:r>
              <a:rPr lang="en-US" altLang="zh-CN" sz="3100" dirty="0"/>
              <a:t>" )] </a:t>
            </a:r>
          </a:p>
          <a:p>
            <a:pPr lvl="1"/>
            <a:r>
              <a:rPr lang="en-US" altLang="zh-CN" sz="3100" dirty="0"/>
              <a:t>“</a:t>
            </a:r>
            <a:r>
              <a:rPr lang="en-US" altLang="zh-CN" sz="3100" dirty="0" err="1"/>
              <a:t>DllImport</a:t>
            </a:r>
            <a:r>
              <a:rPr lang="en-US" altLang="zh-CN" sz="3100" dirty="0"/>
              <a:t>”</a:t>
            </a:r>
            <a:r>
              <a:rPr lang="zh-CN" altLang="en-US" sz="3100" dirty="0"/>
              <a:t>属性用来从不可控代码中调用一个方法，它指定了</a:t>
            </a:r>
            <a:r>
              <a:rPr lang="en-US" altLang="zh-CN" sz="3100" dirty="0"/>
              <a:t>DLL</a:t>
            </a:r>
            <a:r>
              <a:rPr lang="zh-CN" altLang="en-US" sz="3100" dirty="0"/>
              <a:t>的相对</a:t>
            </a:r>
            <a:r>
              <a:rPr lang="en-US" altLang="zh-CN" sz="3100" dirty="0"/>
              <a:t>/</a:t>
            </a:r>
            <a:r>
              <a:rPr lang="zh-CN" altLang="en-US" sz="3100" dirty="0"/>
              <a:t>绝对地址</a:t>
            </a:r>
            <a:r>
              <a:rPr lang="en-US" altLang="zh-CN" sz="3100" dirty="0"/>
              <a:t>;</a:t>
            </a:r>
          </a:p>
          <a:p>
            <a:pPr lvl="1"/>
            <a:r>
              <a:rPr lang="en-US" altLang="zh-CN" sz="3100" dirty="0" err="1"/>
              <a:t>EntryPoint</a:t>
            </a:r>
            <a:r>
              <a:rPr lang="zh-CN" altLang="en-US" sz="3100" dirty="0"/>
              <a:t>指示要调用的 </a:t>
            </a:r>
            <a:r>
              <a:rPr lang="en-US" altLang="zh-CN" sz="3100" dirty="0"/>
              <a:t>DLL </a:t>
            </a:r>
            <a:r>
              <a:rPr lang="zh-CN" altLang="en-US" sz="3100" dirty="0"/>
              <a:t>入口点的名称或序号</a:t>
            </a:r>
            <a:r>
              <a:rPr lang="en-US" altLang="zh-CN" sz="3100" dirty="0"/>
              <a:t>---DLL</a:t>
            </a:r>
            <a:r>
              <a:rPr lang="zh-CN" altLang="en-US" sz="3100" dirty="0"/>
              <a:t>中的函数指针</a:t>
            </a:r>
            <a:endParaRPr lang="en-US" altLang="zh-CN" sz="3100" dirty="0"/>
          </a:p>
          <a:p>
            <a:pPr lvl="1"/>
            <a:r>
              <a:rPr lang="en-US" altLang="zh-CN" sz="3100" dirty="0" err="1"/>
              <a:t>CharSet</a:t>
            </a:r>
            <a:r>
              <a:rPr lang="zh-CN" altLang="en-US" sz="3100" dirty="0"/>
              <a:t>控制调用函数的字符集，</a:t>
            </a:r>
            <a:r>
              <a:rPr lang="en-US" altLang="zh-CN" sz="3100" dirty="0" err="1"/>
              <a:t>CharSet.Ansi</a:t>
            </a:r>
            <a:r>
              <a:rPr lang="en-US" altLang="zh-CN" sz="3100" dirty="0"/>
              <a:t>,</a:t>
            </a:r>
          </a:p>
          <a:p>
            <a:pPr lvl="1"/>
            <a:r>
              <a:rPr lang="en-US" altLang="zh-CN" sz="3100" dirty="0" err="1"/>
              <a:t>CallingConvention</a:t>
            </a:r>
            <a:r>
              <a:rPr lang="zh-CN" altLang="en-US" sz="3100" dirty="0"/>
              <a:t>指示向非托管实现传递方法</a:t>
            </a:r>
            <a:r>
              <a:rPr lang="zh-CN" altLang="en-US" sz="3100"/>
              <a:t>参数，</a:t>
            </a:r>
            <a:r>
              <a:rPr lang="en-US" altLang="zh-CN" sz="3100"/>
              <a:t>CallingConvention.StdCall</a:t>
            </a:r>
            <a:endParaRPr lang="zh-CN" altLang="en-US" sz="3100" dirty="0"/>
          </a:p>
          <a:p>
            <a:pPr marL="457200" lvl="1" indent="0">
              <a:buNone/>
            </a:pPr>
            <a:endParaRPr lang="zh-CN" altLang="en-US" sz="3100" dirty="0"/>
          </a:p>
          <a:p>
            <a:pPr eaLnBrk="1" hangingPunct="1"/>
            <a:endParaRPr lang="en-US" altLang="zh-CN" sz="2400" dirty="0"/>
          </a:p>
        </p:txBody>
      </p:sp>
    </p:spTree>
    <p:extLst>
      <p:ext uri="{BB962C8B-B14F-4D97-AF65-F5344CB8AC3E}">
        <p14:creationId xmlns:p14="http://schemas.microsoft.com/office/powerpoint/2010/main" val="23502940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p:txBody>
          <a:bodyPr/>
          <a:lstStyle/>
          <a:p>
            <a:pPr eaLnBrk="1" hangingPunct="1"/>
            <a:r>
              <a:rPr lang="en-US" altLang="zh-CN" dirty="0" err="1"/>
              <a:t>DllImport</a:t>
            </a:r>
            <a:r>
              <a:rPr lang="zh-CN" altLang="en-US" dirty="0"/>
              <a:t>函数</a:t>
            </a:r>
            <a:r>
              <a:rPr lang="en-US" altLang="zh-CN" dirty="0"/>
              <a:t>wrapper</a:t>
            </a:r>
          </a:p>
        </p:txBody>
      </p:sp>
      <p:sp>
        <p:nvSpPr>
          <p:cNvPr id="40964" name="Rectangle 3"/>
          <p:cNvSpPr>
            <a:spLocks noGrp="1" noChangeArrowheads="1"/>
          </p:cNvSpPr>
          <p:nvPr>
            <p:ph type="body" sz="quarter" idx="10"/>
          </p:nvPr>
        </p:nvSpPr>
        <p:spPr>
          <a:prstGeom prst="rect">
            <a:avLst/>
          </a:prstGeom>
        </p:spPr>
        <p:txBody>
          <a:bodyPr>
            <a:normAutofit fontScale="70000" lnSpcReduction="20000"/>
          </a:bodyPr>
          <a:lstStyle/>
          <a:p>
            <a:r>
              <a:rPr lang="zh-CN" altLang="en-US" sz="3200" dirty="0"/>
              <a:t>调用非托管的动态链接库需要使用 </a:t>
            </a:r>
            <a:r>
              <a:rPr lang="en-US" altLang="zh-CN" sz="3200" dirty="0"/>
              <a:t>Interop </a:t>
            </a:r>
            <a:r>
              <a:rPr lang="zh-CN" altLang="en-US" sz="3200" dirty="0"/>
              <a:t>服务</a:t>
            </a:r>
            <a:endParaRPr lang="en-US" altLang="zh-CN" sz="3200" dirty="0"/>
          </a:p>
          <a:p>
            <a:r>
              <a:rPr lang="en-US" altLang="zh-CN" sz="3200" dirty="0"/>
              <a:t>extern </a:t>
            </a:r>
            <a:r>
              <a:rPr lang="zh-CN" altLang="en-US" sz="3200" dirty="0"/>
              <a:t>修饰符用于声明在外部实现的方法，与 </a:t>
            </a:r>
            <a:r>
              <a:rPr lang="en-US" altLang="zh-CN" sz="3200" dirty="0" err="1"/>
              <a:t>DllImport</a:t>
            </a:r>
            <a:r>
              <a:rPr lang="en-US" altLang="zh-CN" sz="3200" dirty="0"/>
              <a:t> </a:t>
            </a:r>
            <a:r>
              <a:rPr lang="zh-CN" altLang="en-US" sz="3200" dirty="0"/>
              <a:t>属性一起使用，且将方法声明为 </a:t>
            </a:r>
            <a:r>
              <a:rPr lang="en-US" altLang="zh-CN" sz="3200" dirty="0"/>
              <a:t>static</a:t>
            </a:r>
          </a:p>
          <a:p>
            <a:pPr marL="0" indent="0">
              <a:buNone/>
            </a:pPr>
            <a:r>
              <a:rPr lang="en-US" altLang="zh-CN" sz="3200" dirty="0"/>
              <a:t>[</a:t>
            </a:r>
            <a:r>
              <a:rPr lang="en-US" altLang="zh-CN" sz="3200" dirty="0" err="1"/>
              <a:t>DllImport</a:t>
            </a:r>
            <a:r>
              <a:rPr lang="en-US" altLang="zh-CN" sz="3200" dirty="0"/>
              <a:t>("User32.dll")]</a:t>
            </a:r>
          </a:p>
          <a:p>
            <a:pPr marL="0" indent="0">
              <a:buNone/>
            </a:pPr>
            <a:r>
              <a:rPr lang="en-US" altLang="zh-CN" sz="3200" dirty="0"/>
              <a:t>public </a:t>
            </a:r>
            <a:r>
              <a:rPr lang="en-US" altLang="zh-CN" sz="3200" b="1" dirty="0">
                <a:solidFill>
                  <a:schemeClr val="accent5"/>
                </a:solidFill>
              </a:rPr>
              <a:t>static extern</a:t>
            </a:r>
            <a:r>
              <a:rPr lang="en-US" altLang="zh-CN" sz="3200" dirty="0"/>
              <a:t> </a:t>
            </a:r>
            <a:r>
              <a:rPr lang="en-US" altLang="zh-CN" sz="3200" dirty="0" err="1"/>
              <a:t>int</a:t>
            </a:r>
            <a:r>
              <a:rPr lang="en-US" altLang="zh-CN" sz="3200" dirty="0"/>
              <a:t> </a:t>
            </a:r>
            <a:r>
              <a:rPr lang="en-US" altLang="zh-CN" sz="3200" dirty="0" err="1"/>
              <a:t>MessageBox</a:t>
            </a:r>
            <a:r>
              <a:rPr lang="en-US" altLang="zh-CN" sz="3200" dirty="0"/>
              <a:t>(</a:t>
            </a:r>
            <a:r>
              <a:rPr lang="en-US" altLang="zh-CN" sz="3200" dirty="0" err="1"/>
              <a:t>int</a:t>
            </a:r>
            <a:r>
              <a:rPr lang="en-US" altLang="zh-CN" sz="3200" dirty="0"/>
              <a:t> h, string m, string c, </a:t>
            </a:r>
            <a:r>
              <a:rPr lang="en-US" altLang="zh-CN" sz="3200" dirty="0" err="1"/>
              <a:t>int</a:t>
            </a:r>
            <a:r>
              <a:rPr lang="en-US" altLang="zh-CN" sz="3200" dirty="0"/>
              <a:t> type);</a:t>
            </a:r>
          </a:p>
          <a:p>
            <a:pPr eaLnBrk="1" hangingPunct="1"/>
            <a:endParaRPr lang="en-US" altLang="zh-CN" sz="3200" dirty="0"/>
          </a:p>
          <a:p>
            <a:pPr eaLnBrk="1" hangingPunct="1"/>
            <a:r>
              <a:rPr lang="zh-CN" altLang="en-US" sz="3200" dirty="0"/>
              <a:t>函数返回值及函数参数类型与创建动态链接库中的函数参数保持一致</a:t>
            </a:r>
          </a:p>
          <a:p>
            <a:pPr lvl="1"/>
            <a:r>
              <a:rPr lang="zh-CN" altLang="en-US" sz="2600" dirty="0"/>
              <a:t>数值型直接用对应的就可</a:t>
            </a:r>
            <a:r>
              <a:rPr lang="zh-CN" altLang="en-US" dirty="0"/>
              <a:t>（</a:t>
            </a:r>
            <a:r>
              <a:rPr lang="en-US" altLang="zh-CN" dirty="0"/>
              <a:t>DWORD -&gt; </a:t>
            </a:r>
            <a:r>
              <a:rPr lang="en-US" altLang="zh-CN" dirty="0" err="1"/>
              <a:t>int</a:t>
            </a:r>
            <a:r>
              <a:rPr lang="en-US" altLang="zh-CN" dirty="0"/>
              <a:t> , WORD -&gt; Int16</a:t>
            </a:r>
            <a:r>
              <a:rPr lang="zh-CN" altLang="en-US" dirty="0"/>
              <a:t>）</a:t>
            </a:r>
            <a:endParaRPr lang="zh-CN" altLang="en-US" sz="1400" dirty="0"/>
          </a:p>
          <a:p>
            <a:pPr lvl="1"/>
            <a:r>
              <a:rPr lang="en-US" altLang="zh-CN" sz="2600" dirty="0"/>
              <a:t>API</a:t>
            </a:r>
            <a:r>
              <a:rPr lang="zh-CN" altLang="en-US" sz="2600" dirty="0"/>
              <a:t>中字符串指针类型</a:t>
            </a:r>
            <a:r>
              <a:rPr lang="en-US" altLang="zh-CN" dirty="0"/>
              <a:t>-&gt; </a:t>
            </a:r>
            <a:r>
              <a:rPr lang="en-US" altLang="zh-CN" dirty="0" err="1"/>
              <a:t>.net</a:t>
            </a:r>
            <a:r>
              <a:rPr lang="zh-CN" altLang="en-US" dirty="0"/>
              <a:t>中</a:t>
            </a:r>
            <a:r>
              <a:rPr lang="en-US" altLang="zh-CN" dirty="0"/>
              <a:t>string</a:t>
            </a:r>
          </a:p>
          <a:p>
            <a:pPr lvl="1"/>
            <a:r>
              <a:rPr lang="en-US" altLang="zh-CN" sz="2600" dirty="0"/>
              <a:t>API</a:t>
            </a:r>
            <a:r>
              <a:rPr lang="zh-CN" altLang="en-US" sz="2600" dirty="0"/>
              <a:t>中句柄 </a:t>
            </a:r>
            <a:r>
              <a:rPr lang="en-US" altLang="zh-CN" sz="2600" dirty="0"/>
              <a:t>(</a:t>
            </a:r>
            <a:r>
              <a:rPr lang="en-US" altLang="zh-CN" sz="2600" dirty="0" err="1"/>
              <a:t>dWord</a:t>
            </a:r>
            <a:r>
              <a:rPr lang="en-US" altLang="zh-CN" sz="2600" dirty="0"/>
              <a:t>)  --&gt; </a:t>
            </a:r>
            <a:r>
              <a:rPr lang="en-US" altLang="zh-CN" sz="2600" dirty="0" err="1"/>
              <a:t>.net</a:t>
            </a:r>
            <a:r>
              <a:rPr lang="zh-CN" altLang="en-US" sz="2600" dirty="0"/>
              <a:t>中</a:t>
            </a:r>
            <a:r>
              <a:rPr lang="en-US" altLang="zh-CN" sz="2600" dirty="0" err="1"/>
              <a:t>IntPtr</a:t>
            </a:r>
            <a:endParaRPr lang="en-US" altLang="zh-CN" sz="2600" dirty="0"/>
          </a:p>
          <a:p>
            <a:pPr lvl="1"/>
            <a:r>
              <a:rPr lang="en-US" altLang="zh-CN" sz="2600" dirty="0"/>
              <a:t>API</a:t>
            </a:r>
            <a:r>
              <a:rPr lang="zh-CN" altLang="en-US" sz="2600" dirty="0"/>
              <a:t>中结构</a:t>
            </a:r>
            <a:r>
              <a:rPr lang="en-US" altLang="zh-CN" sz="2600" dirty="0" err="1"/>
              <a:t>struct</a:t>
            </a:r>
            <a:r>
              <a:rPr lang="en-US" altLang="zh-CN" sz="2600" dirty="0"/>
              <a:t>   --&gt; </a:t>
            </a:r>
            <a:r>
              <a:rPr lang="en-US" altLang="zh-CN" sz="2600" dirty="0" err="1"/>
              <a:t>.net</a:t>
            </a:r>
            <a:r>
              <a:rPr lang="zh-CN" altLang="en-US" sz="2600" dirty="0"/>
              <a:t>中结构或者类。注意这种情况下，要先用</a:t>
            </a:r>
            <a:r>
              <a:rPr lang="en-US" altLang="zh-CN" sz="2600" dirty="0" err="1"/>
              <a:t>StructLayout</a:t>
            </a:r>
            <a:r>
              <a:rPr lang="zh-CN" altLang="en-US" sz="2600" dirty="0"/>
              <a:t>特性限定声明结构或类，虽然比较复杂，在用到时查示例就好，不需死记</a:t>
            </a:r>
          </a:p>
          <a:p>
            <a:pPr eaLnBrk="1" hangingPunct="1"/>
            <a:endParaRPr lang="en-US" altLang="zh-CN" sz="2800" dirty="0"/>
          </a:p>
          <a:p>
            <a:pPr eaLnBrk="1" hangingPunct="1"/>
            <a:endParaRPr lang="en-US" altLang="zh-CN" sz="2800" dirty="0"/>
          </a:p>
        </p:txBody>
      </p:sp>
    </p:spTree>
    <p:extLst>
      <p:ext uri="{BB962C8B-B14F-4D97-AF65-F5344CB8AC3E}">
        <p14:creationId xmlns:p14="http://schemas.microsoft.com/office/powerpoint/2010/main" val="2368940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2744078645"/>
              </p:ext>
            </p:extLst>
          </p:nvPr>
        </p:nvGraphicFramePr>
        <p:xfrm>
          <a:off x="1303844" y="457200"/>
          <a:ext cx="9170290" cy="6400800"/>
        </p:xfrm>
        <a:graphic>
          <a:graphicData uri="http://schemas.openxmlformats.org/drawingml/2006/table">
            <a:tbl>
              <a:tblPr firstRow="1" firstCol="1" bandRow="1">
                <a:tableStyleId>{5C22544A-7EE6-4342-B048-85BDC9FD1C3A}</a:tableStyleId>
              </a:tblPr>
              <a:tblGrid>
                <a:gridCol w="2035972">
                  <a:extLst>
                    <a:ext uri="{9D8B030D-6E8A-4147-A177-3AD203B41FA5}">
                      <a16:colId xmlns:a16="http://schemas.microsoft.com/office/drawing/2014/main" val="20000"/>
                    </a:ext>
                  </a:extLst>
                </a:gridCol>
                <a:gridCol w="1749712">
                  <a:extLst>
                    <a:ext uri="{9D8B030D-6E8A-4147-A177-3AD203B41FA5}">
                      <a16:colId xmlns:a16="http://schemas.microsoft.com/office/drawing/2014/main" val="20001"/>
                    </a:ext>
                  </a:extLst>
                </a:gridCol>
                <a:gridCol w="2171086">
                  <a:extLst>
                    <a:ext uri="{9D8B030D-6E8A-4147-A177-3AD203B41FA5}">
                      <a16:colId xmlns:a16="http://schemas.microsoft.com/office/drawing/2014/main" val="20002"/>
                    </a:ext>
                  </a:extLst>
                </a:gridCol>
                <a:gridCol w="3213520">
                  <a:extLst>
                    <a:ext uri="{9D8B030D-6E8A-4147-A177-3AD203B41FA5}">
                      <a16:colId xmlns:a16="http://schemas.microsoft.com/office/drawing/2014/main" val="20003"/>
                    </a:ext>
                  </a:extLst>
                </a:gridCol>
              </a:tblGrid>
              <a:tr h="564156">
                <a:tc>
                  <a:txBody>
                    <a:bodyPr/>
                    <a:lstStyle/>
                    <a:p>
                      <a:pPr algn="l">
                        <a:spcAft>
                          <a:spcPts val="0"/>
                        </a:spcAft>
                      </a:pPr>
                      <a:r>
                        <a:rPr lang="en-US" sz="2000" kern="0" dirty="0">
                          <a:effectLst/>
                        </a:rPr>
                        <a:t>Unmanaged type in </a:t>
                      </a:r>
                      <a:r>
                        <a:rPr lang="en-US" sz="2000" kern="0" dirty="0" err="1">
                          <a:effectLst/>
                        </a:rPr>
                        <a:t>Wtypes.h</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Unmanaged C language type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Managed class name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Description</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82078">
                <a:tc rowSpan="2">
                  <a:txBody>
                    <a:bodyPr/>
                    <a:lstStyle/>
                    <a:p>
                      <a:pPr algn="l">
                        <a:spcAft>
                          <a:spcPts val="0"/>
                        </a:spcAft>
                      </a:pPr>
                      <a:r>
                        <a:rPr lang="en-US" sz="2000" kern="0">
                          <a:effectLst/>
                        </a:rPr>
                        <a:t>HANDLE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rowSpan="2">
                  <a:txBody>
                    <a:bodyPr/>
                    <a:lstStyle/>
                    <a:p>
                      <a:pPr algn="l">
                        <a:spcAft>
                          <a:spcPts val="0"/>
                        </a:spcAft>
                      </a:pPr>
                      <a:r>
                        <a:rPr lang="en-US" sz="2000" kern="0">
                          <a:effectLst/>
                        </a:rPr>
                        <a:t>void*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T w="19050" cap="flat" cmpd="sng" algn="ctr">
                      <a:solidFill>
                        <a:schemeClr val="tx1"/>
                      </a:solidFill>
                      <a:prstDash val="solid"/>
                      <a:round/>
                      <a:headEnd type="none" w="med" len="med"/>
                      <a:tailEnd type="none" w="med" len="med"/>
                    </a:lnT>
                  </a:tcPr>
                </a:tc>
                <a:tc rowSpan="2">
                  <a:txBody>
                    <a:bodyPr/>
                    <a:lstStyle/>
                    <a:p>
                      <a:pPr algn="l">
                        <a:spcAft>
                          <a:spcPts val="0"/>
                        </a:spcAft>
                      </a:pPr>
                      <a:r>
                        <a:rPr lang="en-US" sz="2000" kern="0" dirty="0" err="1">
                          <a:effectLst/>
                        </a:rPr>
                        <a:t>System.IntPtr</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T w="19050" cap="flat" cmpd="sng" algn="ctr">
                      <a:solidFill>
                        <a:schemeClr val="tx1"/>
                      </a:solidFill>
                      <a:prstDash val="solid"/>
                      <a:round/>
                      <a:headEnd type="none" w="med" len="med"/>
                      <a:tailEnd type="none" w="med" len="med"/>
                    </a:lnT>
                  </a:tcPr>
                </a:tc>
                <a:tc>
                  <a:txBody>
                    <a:bodyPr/>
                    <a:lstStyle/>
                    <a:p>
                      <a:pPr algn="l">
                        <a:spcAft>
                          <a:spcPts val="0"/>
                        </a:spcAft>
                      </a:pPr>
                      <a:r>
                        <a:rPr lang="en-US" sz="2000" kern="0">
                          <a:effectLst/>
                        </a:rPr>
                        <a:t>32 bits on 32-bit OS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29151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en-US" sz="2000" kern="0">
                          <a:effectLst/>
                        </a:rPr>
                        <a:t>, 64 bits on 64-bit OS.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90591">
                <a:tc>
                  <a:txBody>
                    <a:bodyPr/>
                    <a:lstStyle/>
                    <a:p>
                      <a:pPr algn="l">
                        <a:spcAft>
                          <a:spcPts val="0"/>
                        </a:spcAft>
                      </a:pPr>
                      <a:r>
                        <a:rPr lang="en-US" sz="2000" kern="0" dirty="0">
                          <a:effectLst/>
                        </a:rPr>
                        <a:t>BYTE</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System.Byte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8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282078">
                <a:tc>
                  <a:txBody>
                    <a:bodyPr/>
                    <a:lstStyle/>
                    <a:p>
                      <a:pPr algn="l">
                        <a:spcAft>
                          <a:spcPts val="0"/>
                        </a:spcAft>
                      </a:pPr>
                      <a:r>
                        <a:rPr lang="en-US" sz="2000" kern="0">
                          <a:effectLst/>
                        </a:rPr>
                        <a:t>SHORT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short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System.Int16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16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290591">
                <a:tc>
                  <a:txBody>
                    <a:bodyPr/>
                    <a:lstStyle/>
                    <a:p>
                      <a:pPr algn="l">
                        <a:spcAft>
                          <a:spcPts val="0"/>
                        </a:spcAft>
                      </a:pPr>
                      <a:r>
                        <a:rPr lang="en-US" sz="2000" kern="0">
                          <a:effectLst/>
                        </a:rPr>
                        <a:t>WORD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short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System.UInt16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16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282078">
                <a:tc>
                  <a:txBody>
                    <a:bodyPr/>
                    <a:lstStyle/>
                    <a:p>
                      <a:pPr algn="l">
                        <a:spcAft>
                          <a:spcPts val="0"/>
                        </a:spcAft>
                      </a:pPr>
                      <a:r>
                        <a:rPr lang="en-US" sz="2000" kern="0">
                          <a:effectLst/>
                        </a:rPr>
                        <a:t>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282078">
                <a:tc>
                  <a:txBody>
                    <a:bodyPr/>
                    <a:lstStyle/>
                    <a:p>
                      <a:pPr algn="l">
                        <a:spcAft>
                          <a:spcPts val="0"/>
                        </a:spcAft>
                      </a:pPr>
                      <a:r>
                        <a:rPr lang="en-US" sz="2000" kern="0">
                          <a:effectLst/>
                        </a:rPr>
                        <a:t>UINT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7"/>
                  </a:ext>
                </a:extLst>
              </a:tr>
              <a:tr h="282078">
                <a:tc>
                  <a:txBody>
                    <a:bodyPr/>
                    <a:lstStyle/>
                    <a:p>
                      <a:pPr algn="l">
                        <a:spcAft>
                          <a:spcPts val="0"/>
                        </a:spcAft>
                      </a:pPr>
                      <a:r>
                        <a:rPr lang="en-US" sz="2000" kern="0">
                          <a:effectLst/>
                        </a:rPr>
                        <a:t>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8"/>
                  </a:ext>
                </a:extLst>
              </a:tr>
              <a:tr h="282078">
                <a:tc>
                  <a:txBody>
                    <a:bodyPr/>
                    <a:lstStyle/>
                    <a:p>
                      <a:pPr algn="l">
                        <a:spcAft>
                          <a:spcPts val="0"/>
                        </a:spcAft>
                      </a:pPr>
                      <a:r>
                        <a:rPr lang="en-US" sz="2000" kern="0">
                          <a:effectLst/>
                        </a:rPr>
                        <a:t>BOOL</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9"/>
                  </a:ext>
                </a:extLst>
              </a:tr>
              <a:tr h="290591">
                <a:tc>
                  <a:txBody>
                    <a:bodyPr/>
                    <a:lstStyle/>
                    <a:p>
                      <a:pPr algn="l">
                        <a:spcAft>
                          <a:spcPts val="0"/>
                        </a:spcAft>
                      </a:pPr>
                      <a:r>
                        <a:rPr lang="en-US" sz="2000" kern="0">
                          <a:effectLst/>
                        </a:rPr>
                        <a:t>DWORD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0"/>
                  </a:ext>
                </a:extLst>
              </a:tr>
              <a:tr h="290591">
                <a:tc>
                  <a:txBody>
                    <a:bodyPr/>
                    <a:lstStyle/>
                    <a:p>
                      <a:pPr algn="l">
                        <a:spcAft>
                          <a:spcPts val="0"/>
                        </a:spcAft>
                      </a:pPr>
                      <a:r>
                        <a:rPr lang="en-US" sz="2000" kern="0">
                          <a:effectLst/>
                        </a:rPr>
                        <a:t>ULONG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1"/>
                  </a:ext>
                </a:extLst>
              </a:tr>
              <a:tr h="282078">
                <a:tc>
                  <a:txBody>
                    <a:bodyPr/>
                    <a:lstStyle/>
                    <a:p>
                      <a:pPr algn="l">
                        <a:spcAft>
                          <a:spcPts val="0"/>
                        </a:spcAft>
                      </a:pPr>
                      <a:r>
                        <a:rPr lang="en-US" sz="2000" kern="0">
                          <a:effectLst/>
                        </a:rPr>
                        <a:t>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2"/>
                  </a:ext>
                </a:extLst>
              </a:tr>
              <a:tr h="291519">
                <a:tc>
                  <a:txBody>
                    <a:bodyPr/>
                    <a:lstStyle/>
                    <a:p>
                      <a:pPr algn="l">
                        <a:spcAft>
                          <a:spcPts val="0"/>
                        </a:spcAft>
                      </a:pPr>
                      <a:r>
                        <a:rPr lang="en-US" sz="2000" kern="0">
                          <a:effectLst/>
                        </a:rPr>
                        <a:t>WCHAR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wchar_t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3"/>
                  </a:ext>
                </a:extLst>
              </a:tr>
              <a:tr h="282078">
                <a:tc>
                  <a:txBody>
                    <a:bodyPr/>
                    <a:lstStyle/>
                    <a:p>
                      <a:pPr algn="l">
                        <a:spcAft>
                          <a:spcPts val="0"/>
                        </a:spcAft>
                      </a:pPr>
                      <a:r>
                        <a:rPr lang="en-US" sz="2000" kern="0">
                          <a:effectLst/>
                        </a:rPr>
                        <a:t>LPSTR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4"/>
                  </a:ext>
                </a:extLst>
              </a:tr>
              <a:tr h="282078">
                <a:tc>
                  <a:txBody>
                    <a:bodyPr/>
                    <a:lstStyle/>
                    <a:p>
                      <a:pPr algn="l">
                        <a:spcAft>
                          <a:spcPts val="0"/>
                        </a:spcAft>
                      </a:pPr>
                      <a:r>
                        <a:rPr lang="en-US" sz="2000" kern="0">
                          <a:effectLst/>
                        </a:rPr>
                        <a:t>LPCSTR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altLang="zh-CN" sz="2000" kern="0" dirty="0">
                          <a:effectLst/>
                        </a:rPr>
                        <a:t>c</a:t>
                      </a:r>
                      <a:r>
                        <a:rPr lang="en-US" sz="2000" kern="0" dirty="0">
                          <a:effectLst/>
                        </a:rPr>
                        <a:t>onst char*</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dirty="0" err="1">
                          <a:effectLst/>
                        </a:rPr>
                        <a:t>System.String</a:t>
                      </a:r>
                      <a:r>
                        <a:rPr lang="en-US" sz="2000" kern="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5"/>
                  </a:ext>
                </a:extLst>
              </a:tr>
              <a:tr h="291519">
                <a:tc>
                  <a:txBody>
                    <a:bodyPr/>
                    <a:lstStyle/>
                    <a:p>
                      <a:pPr algn="l">
                        <a:spcAft>
                          <a:spcPts val="0"/>
                        </a:spcAft>
                      </a:pPr>
                      <a:r>
                        <a:rPr lang="en-US" sz="2000" kern="0">
                          <a:effectLst/>
                        </a:rPr>
                        <a:t>LPWSTR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wchar_t*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6"/>
                  </a:ext>
                </a:extLst>
              </a:tr>
              <a:tr h="291519">
                <a:tc>
                  <a:txBody>
                    <a:bodyPr/>
                    <a:lstStyle/>
                    <a:p>
                      <a:pPr algn="l">
                        <a:spcAft>
                          <a:spcPts val="0"/>
                        </a:spcAft>
                      </a:pPr>
                      <a:r>
                        <a:rPr lang="en-US" sz="2000" kern="0">
                          <a:effectLst/>
                        </a:rPr>
                        <a:t>LPCWSTR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dirty="0">
                          <a:effectLst/>
                        </a:rPr>
                        <a:t>const </a:t>
                      </a:r>
                      <a:r>
                        <a:rPr lang="en-US" sz="2000" kern="0" dirty="0" err="1">
                          <a:effectLst/>
                        </a:rPr>
                        <a:t>wchar_t</a:t>
                      </a:r>
                      <a:r>
                        <a:rPr lang="en-US" sz="2000" kern="0" dirty="0">
                          <a:effectLst/>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7"/>
                  </a:ext>
                </a:extLst>
              </a:tr>
              <a:tr h="282078">
                <a:tc>
                  <a:txBody>
                    <a:bodyPr/>
                    <a:lstStyle/>
                    <a:p>
                      <a:pPr algn="l">
                        <a:spcAft>
                          <a:spcPts val="0"/>
                        </a:spcAft>
                      </a:pPr>
                      <a:r>
                        <a:rPr lang="en-US" sz="2000" kern="0">
                          <a:effectLst/>
                        </a:rPr>
                        <a:t>FLOAT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dirty="0">
                          <a:effectLst/>
                        </a:rPr>
                        <a:t>float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System.Single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8"/>
                  </a:ext>
                </a:extLst>
              </a:tr>
              <a:tr h="282078">
                <a:tc>
                  <a:txBody>
                    <a:bodyPr/>
                    <a:lstStyle/>
                    <a:p>
                      <a:pPr algn="l">
                        <a:spcAft>
                          <a:spcPts val="0"/>
                        </a:spcAft>
                      </a:pPr>
                      <a:r>
                        <a:rPr lang="en-US" sz="2000" kern="0">
                          <a:effectLst/>
                        </a:rPr>
                        <a:t>DOUBLE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dirty="0">
                          <a:effectLst/>
                        </a:rPr>
                        <a:t>double</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a:effectLst/>
                        </a:rPr>
                        <a:t>System.Double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dirty="0">
                          <a:effectLst/>
                        </a:rPr>
                        <a:t>64 bits</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9"/>
                  </a:ext>
                </a:extLst>
              </a:tr>
            </a:tbl>
          </a:graphicData>
        </a:graphic>
      </p:graphicFrame>
      <p:cxnSp>
        <p:nvCxnSpPr>
          <p:cNvPr id="3" name="直接连接符 2"/>
          <p:cNvCxnSpPr/>
          <p:nvPr/>
        </p:nvCxnSpPr>
        <p:spPr>
          <a:xfrm>
            <a:off x="580292" y="4396154"/>
            <a:ext cx="11016762"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4" name="文本框 3"/>
          <p:cNvSpPr txBox="1"/>
          <p:nvPr/>
        </p:nvSpPr>
        <p:spPr>
          <a:xfrm>
            <a:off x="28948" y="3991708"/>
            <a:ext cx="1301262" cy="276999"/>
          </a:xfrm>
          <a:prstGeom prst="rect">
            <a:avLst/>
          </a:prstGeom>
          <a:noFill/>
        </p:spPr>
        <p:txBody>
          <a:bodyPr wrap="square" rtlCol="0">
            <a:spAutoFit/>
          </a:bodyPr>
          <a:lstStyle/>
          <a:p>
            <a:pPr algn="ctr"/>
            <a:r>
              <a:rPr lang="zh-CN" altLang="en-US" sz="1200" dirty="0">
                <a:solidFill>
                  <a:srgbClr val="002060"/>
                </a:solidFill>
                <a:latin typeface="微软雅黑" panose="020B0503020204020204" pitchFamily="34" charset="-122"/>
                <a:ea typeface="微软雅黑" panose="020B0503020204020204" pitchFamily="34" charset="-122"/>
              </a:rPr>
              <a:t>内存表示相同</a:t>
            </a:r>
          </a:p>
        </p:txBody>
      </p:sp>
      <p:sp>
        <p:nvSpPr>
          <p:cNvPr id="7" name="文本框 6"/>
          <p:cNvSpPr txBox="1"/>
          <p:nvPr/>
        </p:nvSpPr>
        <p:spPr>
          <a:xfrm>
            <a:off x="28948" y="4642339"/>
            <a:ext cx="1301262" cy="276999"/>
          </a:xfrm>
          <a:prstGeom prst="rect">
            <a:avLst/>
          </a:prstGeom>
          <a:noFill/>
        </p:spPr>
        <p:txBody>
          <a:bodyPr wrap="square" rtlCol="0">
            <a:spAutoFit/>
          </a:bodyPr>
          <a:lstStyle/>
          <a:p>
            <a:pPr algn="ctr"/>
            <a:r>
              <a:rPr lang="zh-CN" altLang="en-US" sz="1200" dirty="0">
                <a:solidFill>
                  <a:srgbClr val="002060"/>
                </a:solidFill>
                <a:latin typeface="微软雅黑" panose="020B0503020204020204" pitchFamily="34" charset="-122"/>
                <a:ea typeface="微软雅黑" panose="020B0503020204020204" pitchFamily="34" charset="-122"/>
              </a:rPr>
              <a:t>内存表示不同</a:t>
            </a:r>
          </a:p>
        </p:txBody>
      </p:sp>
      <p:sp>
        <p:nvSpPr>
          <p:cNvPr id="8" name="矩形 7"/>
          <p:cNvSpPr/>
          <p:nvPr/>
        </p:nvSpPr>
        <p:spPr>
          <a:xfrm>
            <a:off x="10526896" y="3899375"/>
            <a:ext cx="1603560" cy="369332"/>
          </a:xfrm>
          <a:prstGeom prst="rect">
            <a:avLst/>
          </a:prstGeom>
        </p:spPr>
        <p:txBody>
          <a:bodyPr wrap="square">
            <a:spAutoFit/>
          </a:bodyPr>
          <a:lstStyle/>
          <a:p>
            <a:r>
              <a:rPr lang="en-US" altLang="zh-CN" sz="1800" dirty="0" err="1">
                <a:solidFill>
                  <a:srgbClr val="002060"/>
                </a:solidFill>
                <a:latin typeface="Segoe UI" panose="020B0502040204020203" pitchFamily="34" charset="0"/>
              </a:rPr>
              <a:t>blittable</a:t>
            </a:r>
            <a:r>
              <a:rPr lang="en-US" altLang="zh-CN" sz="1800" dirty="0">
                <a:solidFill>
                  <a:srgbClr val="002060"/>
                </a:solidFill>
                <a:latin typeface="Segoe UI" panose="020B0502040204020203" pitchFamily="34" charset="0"/>
              </a:rPr>
              <a:t> type</a:t>
            </a:r>
            <a:r>
              <a:rPr lang="en-US" altLang="zh-CN" sz="1800" dirty="0">
                <a:solidFill>
                  <a:srgbClr val="000000"/>
                </a:solidFill>
                <a:latin typeface="Segoe UI" panose="020B0502040204020203" pitchFamily="34" charset="0"/>
              </a:rPr>
              <a:t> </a:t>
            </a:r>
            <a:endParaRPr lang="en-US" altLang="zh-CN" sz="18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5193181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96473" y="1231920"/>
            <a:ext cx="4359216" cy="3842722"/>
            <a:chOff x="221411" y="603849"/>
            <a:chExt cx="4359216" cy="3842722"/>
          </a:xfrm>
        </p:grpSpPr>
        <p:sp>
          <p:nvSpPr>
            <p:cNvPr id="9" name="圆角矩形 8"/>
            <p:cNvSpPr/>
            <p:nvPr/>
          </p:nvSpPr>
          <p:spPr>
            <a:xfrm>
              <a:off x="221411" y="603849"/>
              <a:ext cx="4359216" cy="3842722"/>
            </a:xfrm>
            <a:prstGeom prst="roundRect">
              <a:avLst>
                <a:gd name="adj" fmla="val 605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21411" y="753251"/>
              <a:ext cx="4359215" cy="3693319"/>
            </a:xfrm>
            <a:prstGeom prst="rect">
              <a:avLst/>
            </a:prstGeom>
          </p:spPr>
          <p:txBody>
            <a:bodyPr wrap="square">
              <a:spAutoFit/>
            </a:bodyPr>
            <a:lstStyle/>
            <a:p>
              <a:r>
                <a:rPr lang="zh-CN" altLang="en-US"/>
                <a:t>[StructLayout(LayoutKind.Sequential)]</a:t>
              </a:r>
            </a:p>
            <a:p>
              <a:r>
                <a:rPr lang="zh-CN" altLang="en-US"/>
                <a:t>public struct KEYBDINPUT</a:t>
              </a:r>
            </a:p>
            <a:p>
              <a:r>
                <a:rPr lang="zh-CN" altLang="en-US"/>
                <a:t>{</a:t>
              </a:r>
            </a:p>
            <a:p>
              <a:r>
                <a:rPr lang="zh-CN" altLang="en-US"/>
                <a:t>     public short wVk;</a:t>
              </a:r>
            </a:p>
            <a:p>
              <a:r>
                <a:rPr lang="zh-CN" altLang="en-US"/>
                <a:t>     public short wScan;</a:t>
              </a:r>
            </a:p>
            <a:p>
              <a:r>
                <a:rPr lang="zh-CN" altLang="en-US"/>
                <a:t>     // KEYEVENTF_EXTENDEDKEY 0x0001</a:t>
              </a:r>
            </a:p>
            <a:p>
              <a:r>
                <a:rPr lang="zh-CN" altLang="en-US"/>
                <a:t>     // KEYEVENTF_KEYUP 0x0002</a:t>
              </a:r>
            </a:p>
            <a:p>
              <a:r>
                <a:rPr lang="zh-CN" altLang="en-US"/>
                <a:t>     // KEYEVENTF_SCANCODE 0x0008</a:t>
              </a:r>
            </a:p>
            <a:p>
              <a:r>
                <a:rPr lang="zh-CN" altLang="en-US"/>
                <a:t>     // KEYEVENTF_UNICODE 0x0004</a:t>
              </a:r>
            </a:p>
            <a:p>
              <a:r>
                <a:rPr lang="zh-CN" altLang="en-US"/>
                <a:t>     public int dwFlags;</a:t>
              </a:r>
            </a:p>
            <a:p>
              <a:r>
                <a:rPr lang="zh-CN" altLang="en-US"/>
                <a:t>     public int time;</a:t>
              </a:r>
            </a:p>
            <a:p>
              <a:r>
                <a:rPr lang="zh-CN" altLang="en-US"/>
                <a:t>     public IntPtr dwExtraInfo;</a:t>
              </a:r>
            </a:p>
            <a:p>
              <a:r>
                <a:rPr lang="zh-CN" altLang="en-US"/>
                <a:t>}</a:t>
              </a:r>
            </a:p>
          </p:txBody>
        </p:sp>
      </p:grpSp>
      <p:grpSp>
        <p:nvGrpSpPr>
          <p:cNvPr id="2" name="组合 1"/>
          <p:cNvGrpSpPr/>
          <p:nvPr/>
        </p:nvGrpSpPr>
        <p:grpSpPr>
          <a:xfrm>
            <a:off x="6280813" y="1562477"/>
            <a:ext cx="4275828" cy="3512165"/>
            <a:chOff x="5006196" y="934405"/>
            <a:chExt cx="4275828" cy="3512165"/>
          </a:xfrm>
        </p:grpSpPr>
        <p:sp>
          <p:nvSpPr>
            <p:cNvPr id="12" name="圆角矩形 11"/>
            <p:cNvSpPr/>
            <p:nvPr/>
          </p:nvSpPr>
          <p:spPr>
            <a:xfrm>
              <a:off x="5009072" y="934405"/>
              <a:ext cx="4272952" cy="3512165"/>
            </a:xfrm>
            <a:prstGeom prst="roundRect">
              <a:avLst>
                <a:gd name="adj" fmla="val 6058"/>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006196" y="1030250"/>
              <a:ext cx="4275827" cy="2677656"/>
            </a:xfrm>
            <a:prstGeom prst="rect">
              <a:avLst/>
            </a:prstGeom>
          </p:spPr>
          <p:txBody>
            <a:bodyPr wrap="square">
              <a:spAutoFit/>
            </a:bodyPr>
            <a:lstStyle/>
            <a:p>
              <a:r>
                <a:rPr lang="en-US" altLang="zh-CN" dirty="0" err="1"/>
                <a:t>typedef</a:t>
              </a:r>
              <a:r>
                <a:rPr lang="en-US" altLang="zh-CN" dirty="0"/>
                <a:t> </a:t>
              </a:r>
              <a:r>
                <a:rPr lang="en-US" altLang="zh-CN" dirty="0" err="1"/>
                <a:t>struct</a:t>
              </a:r>
              <a:r>
                <a:rPr lang="en-US" altLang="zh-CN" dirty="0"/>
                <a:t> </a:t>
              </a:r>
              <a:r>
                <a:rPr lang="en-US" altLang="zh-CN" dirty="0" err="1"/>
                <a:t>tagKEYBDINPUT</a:t>
              </a:r>
              <a:r>
                <a:rPr lang="en-US" altLang="zh-CN" dirty="0"/>
                <a:t> </a:t>
              </a:r>
            </a:p>
            <a:p>
              <a:r>
                <a:rPr lang="en-US" altLang="zh-CN" dirty="0"/>
                <a:t> {</a:t>
              </a:r>
            </a:p>
            <a:p>
              <a:r>
                <a:rPr lang="en-US" altLang="zh-CN" dirty="0"/>
                <a:t>    WORD      </a:t>
              </a:r>
              <a:r>
                <a:rPr lang="en-US" altLang="zh-CN" dirty="0" err="1"/>
                <a:t>wVk</a:t>
              </a:r>
              <a:r>
                <a:rPr lang="en-US" altLang="zh-CN" dirty="0"/>
                <a:t>;</a:t>
              </a:r>
            </a:p>
            <a:p>
              <a:r>
                <a:rPr lang="en-US" altLang="zh-CN" dirty="0"/>
                <a:t>    WORD      </a:t>
              </a:r>
              <a:r>
                <a:rPr lang="en-US" altLang="zh-CN" dirty="0" err="1"/>
                <a:t>wScan</a:t>
              </a:r>
              <a:r>
                <a:rPr lang="en-US" altLang="zh-CN" dirty="0"/>
                <a:t>;</a:t>
              </a:r>
            </a:p>
            <a:p>
              <a:r>
                <a:rPr lang="zh-CN" altLang="en-US" dirty="0"/>
                <a:t>    // KEYEVENTF_EXTENDEDKEY 0x0001</a:t>
              </a:r>
            </a:p>
            <a:p>
              <a:r>
                <a:rPr lang="zh-CN" altLang="en-US" dirty="0"/>
                <a:t>    // KEYEVENTF_KEYUP 0x0002</a:t>
              </a:r>
            </a:p>
            <a:p>
              <a:r>
                <a:rPr lang="zh-CN" altLang="en-US" dirty="0"/>
                <a:t>    // KEYEVENTF_SCANCODE 0x0008</a:t>
              </a:r>
            </a:p>
            <a:p>
              <a:r>
                <a:rPr lang="zh-CN" altLang="en-US" dirty="0"/>
                <a:t>    // KEYEVENTF_UNICODE 0x0004</a:t>
              </a:r>
              <a:endParaRPr lang="en-US" altLang="zh-CN" dirty="0"/>
            </a:p>
            <a:p>
              <a:r>
                <a:rPr lang="en-US" altLang="zh-CN" dirty="0"/>
                <a:t>    DWORD     </a:t>
              </a:r>
              <a:r>
                <a:rPr lang="en-US" altLang="zh-CN" dirty="0" err="1"/>
                <a:t>dwFlags</a:t>
              </a:r>
              <a:r>
                <a:rPr lang="en-US" altLang="zh-CN" dirty="0"/>
                <a:t>;</a:t>
              </a:r>
            </a:p>
            <a:p>
              <a:r>
                <a:rPr lang="en-US" altLang="zh-CN" dirty="0"/>
                <a:t>    DWORD     time;</a:t>
              </a:r>
            </a:p>
            <a:p>
              <a:r>
                <a:rPr lang="en-US" altLang="zh-CN" dirty="0"/>
                <a:t>    ULONG_PTR </a:t>
              </a:r>
              <a:r>
                <a:rPr lang="en-US" altLang="zh-CN" dirty="0" err="1"/>
                <a:t>dwExtraInfo</a:t>
              </a:r>
              <a:r>
                <a:rPr lang="en-US" altLang="zh-CN" dirty="0"/>
                <a:t>;</a:t>
              </a:r>
            </a:p>
            <a:p>
              <a:r>
                <a:rPr lang="en-US" altLang="zh-CN" dirty="0"/>
                <a:t> } KEYBDINPUT, *PKEYBDINPUT;</a:t>
              </a:r>
              <a:endParaRPr lang="zh-CN" altLang="en-US" dirty="0"/>
            </a:p>
          </p:txBody>
        </p:sp>
      </p:grpSp>
      <p:sp>
        <p:nvSpPr>
          <p:cNvPr id="10" name="圆角矩形标注 9"/>
          <p:cNvSpPr/>
          <p:nvPr/>
        </p:nvSpPr>
        <p:spPr>
          <a:xfrm>
            <a:off x="4055024" y="5374430"/>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14" name="圆角矩形标注 13"/>
          <p:cNvSpPr/>
          <p:nvPr/>
        </p:nvSpPr>
        <p:spPr>
          <a:xfrm>
            <a:off x="9555976" y="5374431"/>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5" name="文本占位符 4">
            <a:extLst>
              <a:ext uri="{FF2B5EF4-FFF2-40B4-BE49-F238E27FC236}">
                <a16:creationId xmlns:a16="http://schemas.microsoft.com/office/drawing/2014/main" id="{39B1B044-9929-416E-B57D-E27964C1C2B7}"/>
              </a:ext>
            </a:extLst>
          </p:cNvPr>
          <p:cNvSpPr>
            <a:spLocks noGrp="1"/>
          </p:cNvSpPr>
          <p:nvPr>
            <p:ph type="body" sz="quarter" idx="10"/>
          </p:nvPr>
        </p:nvSpPr>
        <p:spPr/>
        <p:txBody>
          <a:bodyPr/>
          <a:lstStyle/>
          <a:p>
            <a:endParaRPr lang="zh-CN" altLang="en-US"/>
          </a:p>
        </p:txBody>
      </p:sp>
      <p:sp>
        <p:nvSpPr>
          <p:cNvPr id="6" name="标题 5">
            <a:extLst>
              <a:ext uri="{FF2B5EF4-FFF2-40B4-BE49-F238E27FC236}">
                <a16:creationId xmlns:a16="http://schemas.microsoft.com/office/drawing/2014/main" id="{160841E8-E9A0-4536-8964-597C830522D3}"/>
              </a:ext>
            </a:extLst>
          </p:cNvPr>
          <p:cNvSpPr>
            <a:spLocks noGrp="1"/>
          </p:cNvSpPr>
          <p:nvPr>
            <p:ph type="title" idx="4294967295"/>
          </p:nvPr>
        </p:nvSpPr>
        <p:spPr/>
        <p:txBody>
          <a:bodyPr/>
          <a:lstStyle/>
          <a:p>
            <a:endParaRPr lang="zh-CN" altLang="en-US"/>
          </a:p>
        </p:txBody>
      </p:sp>
    </p:spTree>
    <p:extLst>
      <p:ext uri="{BB962C8B-B14F-4D97-AF65-F5344CB8AC3E}">
        <p14:creationId xmlns:p14="http://schemas.microsoft.com/office/powerpoint/2010/main" val="36811937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47909" y="1439653"/>
            <a:ext cx="4359216" cy="3011724"/>
            <a:chOff x="221411" y="603849"/>
            <a:chExt cx="4359216" cy="3011724"/>
          </a:xfrm>
        </p:grpSpPr>
        <p:sp>
          <p:nvSpPr>
            <p:cNvPr id="9" name="圆角矩形 8"/>
            <p:cNvSpPr/>
            <p:nvPr/>
          </p:nvSpPr>
          <p:spPr>
            <a:xfrm>
              <a:off x="221411" y="603849"/>
              <a:ext cx="4359216" cy="3011724"/>
            </a:xfrm>
            <a:prstGeom prst="roundRect">
              <a:avLst>
                <a:gd name="adj" fmla="val 605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21411" y="753251"/>
              <a:ext cx="4359215" cy="2862322"/>
            </a:xfrm>
            <a:prstGeom prst="rect">
              <a:avLst/>
            </a:prstGeom>
          </p:spPr>
          <p:txBody>
            <a:bodyPr wrap="square">
              <a:spAutoFit/>
            </a:bodyPr>
            <a:lstStyle/>
            <a:p>
              <a:r>
                <a:rPr lang="en-US" altLang="zh-CN"/>
                <a:t> [StructLayout(LayoutKind.Sequential)]</a:t>
              </a:r>
            </a:p>
            <a:p>
              <a:r>
                <a:rPr lang="en-US" altLang="zh-CN"/>
                <a:t> public struct MOUSEINPUT</a:t>
              </a:r>
            </a:p>
            <a:p>
              <a:r>
                <a:rPr lang="zh-CN" altLang="en-US"/>
                <a:t> </a:t>
              </a:r>
              <a:r>
                <a:rPr lang="en-US" altLang="zh-CN"/>
                <a:t>{</a:t>
              </a:r>
            </a:p>
            <a:p>
              <a:r>
                <a:rPr lang="en-US" altLang="zh-CN"/>
                <a:t>     public int dx;</a:t>
              </a:r>
            </a:p>
            <a:p>
              <a:r>
                <a:rPr lang="en-US" altLang="zh-CN"/>
                <a:t>     public int dy;</a:t>
              </a:r>
            </a:p>
            <a:p>
              <a:r>
                <a:rPr lang="en-US" altLang="zh-CN"/>
                <a:t>     public int mouseData;</a:t>
              </a:r>
            </a:p>
            <a:p>
              <a:r>
                <a:rPr lang="en-US" altLang="zh-CN"/>
                <a:t>     public int dwFlags;</a:t>
              </a:r>
            </a:p>
            <a:p>
              <a:r>
                <a:rPr lang="en-US" altLang="zh-CN"/>
                <a:t>     public int time;</a:t>
              </a:r>
            </a:p>
            <a:p>
              <a:r>
                <a:rPr lang="en-US" altLang="zh-CN"/>
                <a:t>     public IntPtr dwExtraInfo;</a:t>
              </a:r>
            </a:p>
            <a:p>
              <a:r>
                <a:rPr lang="zh-CN" altLang="en-US"/>
                <a:t>  </a:t>
              </a:r>
              <a:r>
                <a:rPr lang="en-US" altLang="zh-CN"/>
                <a:t>}</a:t>
              </a:r>
              <a:endParaRPr lang="zh-CN" altLang="en-US"/>
            </a:p>
          </p:txBody>
        </p:sp>
      </p:grpSp>
      <p:grpSp>
        <p:nvGrpSpPr>
          <p:cNvPr id="4" name="组合 3"/>
          <p:cNvGrpSpPr/>
          <p:nvPr/>
        </p:nvGrpSpPr>
        <p:grpSpPr>
          <a:xfrm>
            <a:off x="6576378" y="1770209"/>
            <a:ext cx="4275828" cy="2681168"/>
            <a:chOff x="5006196" y="934406"/>
            <a:chExt cx="4275828" cy="2681168"/>
          </a:xfrm>
        </p:grpSpPr>
        <p:sp>
          <p:nvSpPr>
            <p:cNvPr id="12" name="圆角矩形 11"/>
            <p:cNvSpPr/>
            <p:nvPr/>
          </p:nvSpPr>
          <p:spPr>
            <a:xfrm>
              <a:off x="5009072" y="934406"/>
              <a:ext cx="4272952" cy="2681168"/>
            </a:xfrm>
            <a:prstGeom prst="roundRect">
              <a:avLst>
                <a:gd name="adj" fmla="val 6058"/>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006196" y="1030250"/>
              <a:ext cx="4275827" cy="2031325"/>
            </a:xfrm>
            <a:prstGeom prst="rect">
              <a:avLst/>
            </a:prstGeom>
          </p:spPr>
          <p:txBody>
            <a:bodyPr wrap="square">
              <a:spAutoFit/>
            </a:bodyPr>
            <a:lstStyle/>
            <a:p>
              <a:r>
                <a:rPr lang="en-US" altLang="zh-CN" dirty="0" err="1"/>
                <a:t>typedef</a:t>
              </a:r>
              <a:r>
                <a:rPr lang="en-US" altLang="zh-CN" dirty="0"/>
                <a:t> </a:t>
              </a:r>
              <a:r>
                <a:rPr lang="en-US" altLang="zh-CN" dirty="0" err="1"/>
                <a:t>struct</a:t>
              </a:r>
              <a:r>
                <a:rPr lang="en-US" altLang="zh-CN" dirty="0"/>
                <a:t> </a:t>
              </a:r>
              <a:r>
                <a:rPr lang="en-US" altLang="zh-CN" dirty="0" err="1"/>
                <a:t>tagMOUSEINPUT</a:t>
              </a:r>
              <a:r>
                <a:rPr lang="en-US" altLang="zh-CN" dirty="0"/>
                <a:t> </a:t>
              </a:r>
            </a:p>
            <a:p>
              <a:r>
                <a:rPr lang="en-US" altLang="zh-CN" dirty="0"/>
                <a:t>{</a:t>
              </a:r>
            </a:p>
            <a:p>
              <a:r>
                <a:rPr lang="en-US" altLang="zh-CN" dirty="0"/>
                <a:t>  LONG      dx;</a:t>
              </a:r>
            </a:p>
            <a:p>
              <a:r>
                <a:rPr lang="en-US" altLang="zh-CN" dirty="0"/>
                <a:t>  LONG      </a:t>
              </a:r>
              <a:r>
                <a:rPr lang="en-US" altLang="zh-CN" dirty="0" err="1"/>
                <a:t>dy</a:t>
              </a:r>
              <a:r>
                <a:rPr lang="en-US" altLang="zh-CN" dirty="0"/>
                <a:t>;</a:t>
              </a:r>
            </a:p>
            <a:p>
              <a:r>
                <a:rPr lang="en-US" altLang="zh-CN" dirty="0"/>
                <a:t>  DWORD     </a:t>
              </a:r>
              <a:r>
                <a:rPr lang="en-US" altLang="zh-CN" dirty="0" err="1"/>
                <a:t>mouseData</a:t>
              </a:r>
              <a:r>
                <a:rPr lang="en-US" altLang="zh-CN" dirty="0"/>
                <a:t>;</a:t>
              </a:r>
            </a:p>
            <a:p>
              <a:r>
                <a:rPr lang="en-US" altLang="zh-CN" dirty="0"/>
                <a:t>  DWORD     </a:t>
              </a:r>
              <a:r>
                <a:rPr lang="en-US" altLang="zh-CN" dirty="0" err="1"/>
                <a:t>dwFlags</a:t>
              </a:r>
              <a:r>
                <a:rPr lang="en-US" altLang="zh-CN" dirty="0"/>
                <a:t>;</a:t>
              </a:r>
            </a:p>
            <a:p>
              <a:r>
                <a:rPr lang="en-US" altLang="zh-CN" dirty="0"/>
                <a:t>  DWORD     time;</a:t>
              </a:r>
            </a:p>
            <a:p>
              <a:r>
                <a:rPr lang="en-US" altLang="zh-CN" dirty="0"/>
                <a:t>  ULONG_PTR </a:t>
              </a:r>
              <a:r>
                <a:rPr lang="en-US" altLang="zh-CN" dirty="0" err="1"/>
                <a:t>dwExtraInfo</a:t>
              </a:r>
              <a:r>
                <a:rPr lang="en-US" altLang="zh-CN" dirty="0"/>
                <a:t>;</a:t>
              </a:r>
            </a:p>
            <a:p>
              <a:r>
                <a:rPr lang="en-US" altLang="zh-CN" dirty="0"/>
                <a:t>} MOUSEINPUT, *PMOUSEINPUT;</a:t>
              </a:r>
              <a:endParaRPr lang="zh-CN" altLang="en-US" dirty="0"/>
            </a:p>
          </p:txBody>
        </p:sp>
      </p:grpSp>
      <p:sp>
        <p:nvSpPr>
          <p:cNvPr id="10" name="圆角矩形标注 9"/>
          <p:cNvSpPr/>
          <p:nvPr/>
        </p:nvSpPr>
        <p:spPr>
          <a:xfrm>
            <a:off x="4106460" y="4723978"/>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14" name="圆角矩形标注 13"/>
          <p:cNvSpPr/>
          <p:nvPr/>
        </p:nvSpPr>
        <p:spPr>
          <a:xfrm>
            <a:off x="9851541" y="4723979"/>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2" name="矩形 1"/>
          <p:cNvSpPr/>
          <p:nvPr/>
        </p:nvSpPr>
        <p:spPr>
          <a:xfrm>
            <a:off x="547068" y="5047659"/>
            <a:ext cx="2374368" cy="523220"/>
          </a:xfrm>
          <a:prstGeom prst="rect">
            <a:avLst/>
          </a:prstGeom>
        </p:spPr>
        <p:txBody>
          <a:bodyPr wrap="none">
            <a:spAutoFit/>
          </a:bodyPr>
          <a:lstStyle/>
          <a:p>
            <a:r>
              <a:rPr lang="en-US" altLang="zh-CN" sz="2800" dirty="0" err="1">
                <a:solidFill>
                  <a:srgbClr val="002060"/>
                </a:solidFill>
                <a:latin typeface="Segoe UI" panose="020B0502040204020203" pitchFamily="34" charset="0"/>
              </a:rPr>
              <a:t>Blittable</a:t>
            </a:r>
            <a:r>
              <a:rPr lang="en-US" altLang="zh-CN" sz="2800" dirty="0">
                <a:solidFill>
                  <a:srgbClr val="002060"/>
                </a:solidFill>
                <a:latin typeface="Segoe UI" panose="020B0502040204020203" pitchFamily="34" charset="0"/>
              </a:rPr>
              <a:t> Data</a:t>
            </a:r>
            <a:r>
              <a:rPr lang="en-US" altLang="zh-CN" dirty="0">
                <a:solidFill>
                  <a:srgbClr val="000000"/>
                </a:solidFill>
                <a:latin typeface="Segoe UI" panose="020B0502040204020203" pitchFamily="34" charset="0"/>
              </a:rPr>
              <a:t> </a:t>
            </a:r>
            <a:endParaRPr lang="en-US" altLang="zh-CN" b="0" i="0" dirty="0">
              <a:solidFill>
                <a:srgbClr val="000000"/>
              </a:solidFill>
              <a:effectLst/>
              <a:latin typeface="Segoe UI" panose="020B0502040204020203" pitchFamily="34" charset="0"/>
            </a:endParaRPr>
          </a:p>
        </p:txBody>
      </p:sp>
      <p:sp>
        <p:nvSpPr>
          <p:cNvPr id="11" name="矩形 10"/>
          <p:cNvSpPr/>
          <p:nvPr/>
        </p:nvSpPr>
        <p:spPr>
          <a:xfrm>
            <a:off x="1882468" y="5674935"/>
            <a:ext cx="8802410" cy="830997"/>
          </a:xfrm>
          <a:prstGeom prst="rect">
            <a:avLst/>
          </a:prstGeom>
        </p:spPr>
        <p:txBody>
          <a:bodyPr wrap="none">
            <a:spAutoFit/>
          </a:bodyPr>
          <a:lstStyle/>
          <a:p>
            <a:r>
              <a:rPr lang="zh-CN" altLang="en-US" sz="2400" dirty="0">
                <a:solidFill>
                  <a:srgbClr val="002060"/>
                </a:solidFill>
                <a:latin typeface="微软雅黑" panose="020B0503020204020204" pitchFamily="34" charset="-122"/>
                <a:ea typeface="微软雅黑" panose="020B0503020204020204" pitchFamily="34" charset="-122"/>
              </a:rPr>
              <a:t>在托管代码与非托管代码中的数据类型具有相同的计算机表示，</a:t>
            </a:r>
            <a:endParaRPr lang="en-US" altLang="zh-CN" sz="2400" dirty="0">
              <a:solidFill>
                <a:srgbClr val="002060"/>
              </a:solidFill>
              <a:latin typeface="微软雅黑" panose="020B0503020204020204" pitchFamily="34" charset="-122"/>
              <a:ea typeface="微软雅黑" panose="020B0503020204020204" pitchFamily="34" charset="-122"/>
            </a:endParaRPr>
          </a:p>
          <a:p>
            <a:r>
              <a:rPr lang="zh-CN" altLang="en-US" sz="2400" dirty="0">
                <a:solidFill>
                  <a:srgbClr val="002060"/>
                </a:solidFill>
                <a:latin typeface="微软雅黑" panose="020B0503020204020204" pitchFamily="34" charset="-122"/>
                <a:ea typeface="微软雅黑" panose="020B0503020204020204" pitchFamily="34" charset="-122"/>
              </a:rPr>
              <a:t>这些数据在参数传递时无须转化即可使用。</a:t>
            </a:r>
            <a:endParaRPr lang="en-US" altLang="zh-CN" sz="2400" b="0" i="0" dirty="0">
              <a:solidFill>
                <a:srgbClr val="002060"/>
              </a:solidFill>
              <a:effectLst/>
              <a:latin typeface="微软雅黑" panose="020B0503020204020204" pitchFamily="34" charset="-122"/>
              <a:ea typeface="微软雅黑" panose="020B0503020204020204" pitchFamily="34" charset="-122"/>
            </a:endParaRPr>
          </a:p>
        </p:txBody>
      </p:sp>
      <p:sp>
        <p:nvSpPr>
          <p:cNvPr id="6" name="文本占位符 5">
            <a:extLst>
              <a:ext uri="{FF2B5EF4-FFF2-40B4-BE49-F238E27FC236}">
                <a16:creationId xmlns:a16="http://schemas.microsoft.com/office/drawing/2014/main" id="{0C36A745-AFDF-43DE-85BE-1CCB3B94C01B}"/>
              </a:ext>
            </a:extLst>
          </p:cNvPr>
          <p:cNvSpPr>
            <a:spLocks noGrp="1"/>
          </p:cNvSpPr>
          <p:nvPr>
            <p:ph type="body" sz="quarter" idx="10"/>
          </p:nvPr>
        </p:nvSpPr>
        <p:spPr/>
        <p:txBody>
          <a:bodyPr/>
          <a:lstStyle/>
          <a:p>
            <a:endParaRPr lang="zh-CN" altLang="en-US"/>
          </a:p>
        </p:txBody>
      </p:sp>
      <p:sp>
        <p:nvSpPr>
          <p:cNvPr id="13" name="矩形 12">
            <a:extLst>
              <a:ext uri="{FF2B5EF4-FFF2-40B4-BE49-F238E27FC236}">
                <a16:creationId xmlns:a16="http://schemas.microsoft.com/office/drawing/2014/main" id="{0510B93A-8DE4-458E-BCA9-D168A5865D81}"/>
              </a:ext>
            </a:extLst>
          </p:cNvPr>
          <p:cNvSpPr/>
          <p:nvPr/>
        </p:nvSpPr>
        <p:spPr>
          <a:xfrm>
            <a:off x="9453759" y="1285452"/>
            <a:ext cx="1398446" cy="307777"/>
          </a:xfrm>
          <a:prstGeom prst="rect">
            <a:avLst/>
          </a:prstGeom>
        </p:spPr>
        <p:txBody>
          <a:bodyPr wrap="square">
            <a:spAutoFit/>
          </a:bodyPr>
          <a:lstStyle/>
          <a:p>
            <a:r>
              <a:rPr lang="en-US" altLang="zh-CN" dirty="0" err="1">
                <a:solidFill>
                  <a:schemeClr val="accent2">
                    <a:lumMod val="75000"/>
                  </a:schemeClr>
                </a:solidFill>
                <a:latin typeface="Consolas" panose="020B0609020204030204" pitchFamily="49" charset="0"/>
              </a:rPr>
              <a:t>MarshalAs</a:t>
            </a:r>
            <a:endParaRPr lang="zh-CN" altLang="en-US" dirty="0">
              <a:solidFill>
                <a:schemeClr val="accent2">
                  <a:lumMod val="75000"/>
                </a:schemeClr>
              </a:solidFill>
              <a:latin typeface="Consolas" panose="020B0609020204030204" pitchFamily="49" charset="0"/>
            </a:endParaRPr>
          </a:p>
        </p:txBody>
      </p:sp>
    </p:spTree>
    <p:extLst>
      <p:ext uri="{BB962C8B-B14F-4D97-AF65-F5344CB8AC3E}">
        <p14:creationId xmlns:p14="http://schemas.microsoft.com/office/powerpoint/2010/main" val="11350466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838200" y="15498"/>
            <a:ext cx="10515600" cy="1325563"/>
          </a:xfrm>
        </p:spPr>
        <p:txBody>
          <a:bodyPr/>
          <a:lstStyle/>
          <a:p>
            <a:pPr eaLnBrk="1" hangingPunct="1"/>
            <a:r>
              <a:rPr lang="zh-CN" altLang="en-US" dirty="0"/>
              <a:t>调用非托管的动态链接库</a:t>
            </a:r>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5" name="Rectangle 57"/>
          <p:cNvSpPr txBox="1">
            <a:spLocks noChangeArrowheads="1"/>
          </p:cNvSpPr>
          <p:nvPr/>
        </p:nvSpPr>
        <p:spPr>
          <a:xfrm>
            <a:off x="419112" y="982634"/>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solidFill>
                  <a:schemeClr val="tx2">
                    <a:lumMod val="75000"/>
                  </a:schemeClr>
                </a:solidFill>
              </a:rPr>
              <a:t>使用</a:t>
            </a:r>
            <a:r>
              <a:rPr lang="en-US" altLang="zh-CN" sz="2800" dirty="0">
                <a:solidFill>
                  <a:schemeClr val="tx2">
                    <a:lumMod val="75000"/>
                  </a:schemeClr>
                </a:solidFill>
              </a:rPr>
              <a:t>C++</a:t>
            </a:r>
            <a:r>
              <a:rPr lang="zh-CN" altLang="en-US" sz="2800" dirty="0">
                <a:solidFill>
                  <a:schemeClr val="tx2">
                    <a:lumMod val="75000"/>
                  </a:schemeClr>
                </a:solidFill>
              </a:rPr>
              <a:t>创建类库</a:t>
            </a:r>
            <a:r>
              <a:rPr lang="en-US" altLang="zh-CN" sz="2800" dirty="0">
                <a:solidFill>
                  <a:schemeClr val="tx2">
                    <a:lumMod val="75000"/>
                  </a:schemeClr>
                </a:solidFill>
              </a:rPr>
              <a:t>(DLL)</a:t>
            </a:r>
          </a:p>
        </p:txBody>
      </p:sp>
      <p:sp>
        <p:nvSpPr>
          <p:cNvPr id="2" name="文本框 1"/>
          <p:cNvSpPr txBox="1"/>
          <p:nvPr/>
        </p:nvSpPr>
        <p:spPr>
          <a:xfrm>
            <a:off x="7704523" y="1123950"/>
            <a:ext cx="4317023" cy="307777"/>
          </a:xfrm>
          <a:prstGeom prst="rect">
            <a:avLst/>
          </a:prstGeom>
          <a:noFill/>
        </p:spPr>
        <p:txBody>
          <a:bodyPr wrap="square" rtlCol="0">
            <a:spAutoFit/>
          </a:bodyPr>
          <a:lstStyle/>
          <a:p>
            <a:r>
              <a:rPr lang="zh-CN" altLang="en-US" dirty="0">
                <a:solidFill>
                  <a:srgbClr val="C00000"/>
                </a:solidFill>
              </a:rPr>
              <a:t>参考 </a:t>
            </a:r>
            <a:r>
              <a:rPr lang="en-US" altLang="zh-CN" dirty="0">
                <a:solidFill>
                  <a:srgbClr val="C00000"/>
                </a:solidFill>
              </a:rPr>
              <a:t>https://www.cnblogs.com/94cool/p/5772376.html</a:t>
            </a:r>
            <a:endParaRPr lang="zh-CN" altLang="en-US" dirty="0">
              <a:solidFill>
                <a:srgbClr val="C00000"/>
              </a:solidFill>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93642"/>
            <a:ext cx="6230219" cy="5706271"/>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999" y="1574615"/>
            <a:ext cx="9097645" cy="5544324"/>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6464" y="1565089"/>
            <a:ext cx="6525536" cy="5553850"/>
          </a:xfrm>
          <a:prstGeom prst="rect">
            <a:avLst/>
          </a:prstGeom>
        </p:spPr>
      </p:pic>
    </p:spTree>
    <p:extLst>
      <p:ext uri="{BB962C8B-B14F-4D97-AF65-F5344CB8AC3E}">
        <p14:creationId xmlns:p14="http://schemas.microsoft.com/office/powerpoint/2010/main" val="1468251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eaLnBrk="1" hangingPunct="1"/>
            <a:r>
              <a:rPr lang="zh-CN" altLang="en-US" dirty="0"/>
              <a:t>分别编译与链接</a:t>
            </a:r>
          </a:p>
        </p:txBody>
      </p:sp>
      <p:sp>
        <p:nvSpPr>
          <p:cNvPr id="2" name="文本占位符 1">
            <a:extLst>
              <a:ext uri="{FF2B5EF4-FFF2-40B4-BE49-F238E27FC236}">
                <a16:creationId xmlns:a16="http://schemas.microsoft.com/office/drawing/2014/main" id="{63DA8016-C156-4EFE-816D-9AA40FC553ED}"/>
              </a:ext>
            </a:extLst>
          </p:cNvPr>
          <p:cNvSpPr>
            <a:spLocks noGrp="1"/>
          </p:cNvSpPr>
          <p:nvPr>
            <p:ph type="body" sz="quarter" idx="10"/>
          </p:nvPr>
        </p:nvSpPr>
        <p:spPr/>
        <p:txBody>
          <a:bodyPr/>
          <a:lstStyle/>
          <a:p>
            <a:r>
              <a:rPr lang="zh-CN" altLang="en-US" dirty="0"/>
              <a:t> 大多数高级语言都支持分别编译（</a:t>
            </a:r>
            <a:r>
              <a:rPr lang="en-US" altLang="zh-CN" dirty="0"/>
              <a:t>separate compiling</a:t>
            </a:r>
            <a:r>
              <a:rPr lang="zh-CN" altLang="en-US" dirty="0"/>
              <a:t>）</a:t>
            </a:r>
          </a:p>
          <a:p>
            <a:r>
              <a:rPr lang="zh-CN" altLang="en-US" dirty="0"/>
              <a:t> 程序员可以显式地把程序划分为独立的模块或文件，然后由编译器（</a:t>
            </a:r>
            <a:r>
              <a:rPr lang="en-US" altLang="zh-CN" dirty="0"/>
              <a:t>compiler</a:t>
            </a:r>
            <a:r>
              <a:rPr lang="zh-CN" altLang="en-US" dirty="0"/>
              <a:t>）对每个独立部分分别进行编译</a:t>
            </a:r>
          </a:p>
          <a:p>
            <a:r>
              <a:rPr lang="zh-CN" altLang="en-US" dirty="0"/>
              <a:t> 编译后，由链接器（</a:t>
            </a:r>
            <a:r>
              <a:rPr lang="en-US" altLang="zh-CN" dirty="0"/>
              <a:t>Linker</a:t>
            </a:r>
            <a:r>
              <a:rPr lang="zh-CN" altLang="en-US" dirty="0"/>
              <a:t>）把独立编译单元链接（</a:t>
            </a:r>
            <a:r>
              <a:rPr lang="en-US" altLang="zh-CN" dirty="0"/>
              <a:t>Linking</a:t>
            </a:r>
            <a:r>
              <a:rPr lang="zh-CN" altLang="en-US" dirty="0"/>
              <a:t>）到一起</a:t>
            </a:r>
          </a:p>
          <a:p>
            <a:r>
              <a:rPr lang="zh-CN" altLang="en-US" dirty="0"/>
              <a:t> 链接方式有两种：静态链接、动态链接</a:t>
            </a:r>
          </a:p>
          <a:p>
            <a:endParaRPr lang="zh-CN" altLang="en-US" dirty="0"/>
          </a:p>
          <a:p>
            <a:endParaRPr lang="zh-CN" altLang="en-US" dirty="0"/>
          </a:p>
        </p:txBody>
      </p:sp>
    </p:spTree>
    <p:extLst>
      <p:ext uri="{BB962C8B-B14F-4D97-AF65-F5344CB8AC3E}">
        <p14:creationId xmlns:p14="http://schemas.microsoft.com/office/powerpoint/2010/main" val="15704187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700355-F598-418F-8FB7-007BFE8EB09F}"/>
              </a:ext>
            </a:extLst>
          </p:cNvPr>
          <p:cNvSpPr>
            <a:spLocks noGrp="1"/>
          </p:cNvSpPr>
          <p:nvPr>
            <p:ph type="title" idx="4294967295"/>
          </p:nvPr>
        </p:nvSpPr>
        <p:spPr/>
        <p:txBody>
          <a:bodyPr/>
          <a:lstStyle/>
          <a:p>
            <a:endParaRPr lang="zh-CN" altLang="en-US"/>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290357"/>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t>添加头文件</a:t>
            </a:r>
            <a:r>
              <a:rPr lang="en-US" altLang="zh-CN" sz="2800" dirty="0"/>
              <a:t>*.h</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55" y="866284"/>
            <a:ext cx="6173061" cy="4143953"/>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4482" y="1845558"/>
            <a:ext cx="6428729" cy="3917822"/>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3092" y="2833758"/>
            <a:ext cx="7616342" cy="3919739"/>
          </a:xfrm>
          <a:prstGeom prst="rect">
            <a:avLst/>
          </a:prstGeom>
        </p:spPr>
      </p:pic>
    </p:spTree>
    <p:extLst>
      <p:ext uri="{BB962C8B-B14F-4D97-AF65-F5344CB8AC3E}">
        <p14:creationId xmlns:p14="http://schemas.microsoft.com/office/powerpoint/2010/main" val="2632328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1C58B14-0B41-49BA-9DD3-A84D3C496DFD}"/>
              </a:ext>
            </a:extLst>
          </p:cNvPr>
          <p:cNvSpPr>
            <a:spLocks noGrp="1"/>
          </p:cNvSpPr>
          <p:nvPr>
            <p:ph type="title" idx="4294967295"/>
          </p:nvPr>
        </p:nvSpPr>
        <p:spPr/>
        <p:txBody>
          <a:bodyPr/>
          <a:lstStyle/>
          <a:p>
            <a:endParaRPr lang="zh-CN" altLang="en-US"/>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548975"/>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latin typeface="微软雅黑" panose="020B0503020204020204" pitchFamily="34" charset="-122"/>
                <a:ea typeface="微软雅黑" panose="020B0503020204020204" pitchFamily="34" charset="-122"/>
              </a:rPr>
              <a:t>修改源文件</a:t>
            </a:r>
            <a:r>
              <a:rPr lang="en-US" altLang="zh-CN" sz="2800" dirty="0">
                <a:solidFill>
                  <a:srgbClr val="002060"/>
                </a:solidFill>
                <a:latin typeface="微软雅黑" panose="020B0503020204020204" pitchFamily="34" charset="-122"/>
                <a:ea typeface="微软雅黑" panose="020B0503020204020204" pitchFamily="34" charset="-122"/>
              </a:rPr>
              <a:t>*.</a:t>
            </a:r>
            <a:r>
              <a:rPr lang="en-US" altLang="zh-CN" sz="2800" dirty="0" err="1">
                <a:solidFill>
                  <a:srgbClr val="002060"/>
                </a:solidFill>
                <a:latin typeface="微软雅黑" panose="020B0503020204020204" pitchFamily="34" charset="-122"/>
                <a:ea typeface="微软雅黑" panose="020B0503020204020204" pitchFamily="34" charset="-122"/>
              </a:rPr>
              <a:t>cpp</a:t>
            </a:r>
            <a:endParaRPr lang="en-US" altLang="zh-CN" sz="2800" dirty="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31" y="1276273"/>
            <a:ext cx="9754961" cy="5010849"/>
          </a:xfrm>
          <a:prstGeom prst="rect">
            <a:avLst/>
          </a:prstGeom>
        </p:spPr>
      </p:pic>
    </p:spTree>
    <p:extLst>
      <p:ext uri="{BB962C8B-B14F-4D97-AF65-F5344CB8AC3E}">
        <p14:creationId xmlns:p14="http://schemas.microsoft.com/office/powerpoint/2010/main" val="30917404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9A695BE-3593-4D95-BCA7-377D5F0FBA17}"/>
              </a:ext>
            </a:extLst>
          </p:cNvPr>
          <p:cNvSpPr>
            <a:spLocks noGrp="1"/>
          </p:cNvSpPr>
          <p:nvPr>
            <p:ph type="title" idx="4294967295"/>
          </p:nvPr>
        </p:nvSpPr>
        <p:spPr/>
        <p:txBody>
          <a:bodyPr/>
          <a:lstStyle/>
          <a:p>
            <a:endParaRPr lang="zh-CN" altLang="en-US"/>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345553"/>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latin typeface="微软雅黑" panose="020B0503020204020204" pitchFamily="34" charset="-122"/>
                <a:ea typeface="微软雅黑" panose="020B0503020204020204" pitchFamily="34" charset="-122"/>
              </a:rPr>
              <a:t>添加导出定义</a:t>
            </a:r>
            <a:r>
              <a:rPr lang="en-US" altLang="zh-CN" sz="2800" dirty="0">
                <a:solidFill>
                  <a:srgbClr val="002060"/>
                </a:solidFill>
                <a:latin typeface="微软雅黑" panose="020B0503020204020204" pitchFamily="34" charset="-122"/>
                <a:ea typeface="微软雅黑" panose="020B0503020204020204" pitchFamily="34" charset="-122"/>
              </a:rPr>
              <a:t>*.</a:t>
            </a:r>
            <a:r>
              <a:rPr lang="en-US" altLang="zh-CN" sz="2800" dirty="0" err="1">
                <a:solidFill>
                  <a:srgbClr val="002060"/>
                </a:solidFill>
                <a:latin typeface="微软雅黑" panose="020B0503020204020204" pitchFamily="34" charset="-122"/>
                <a:ea typeface="微软雅黑" panose="020B0503020204020204" pitchFamily="34" charset="-122"/>
              </a:rPr>
              <a:t>def</a:t>
            </a:r>
            <a:endParaRPr lang="en-US" altLang="zh-CN" sz="2800" dirty="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84" y="939644"/>
            <a:ext cx="9097645" cy="5544324"/>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7341" y="1847151"/>
            <a:ext cx="9754961" cy="5010849"/>
          </a:xfrm>
          <a:prstGeom prst="rect">
            <a:avLst/>
          </a:prstGeom>
        </p:spPr>
      </p:pic>
    </p:spTree>
    <p:extLst>
      <p:ext uri="{BB962C8B-B14F-4D97-AF65-F5344CB8AC3E}">
        <p14:creationId xmlns:p14="http://schemas.microsoft.com/office/powerpoint/2010/main" val="92054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FD62E4-E5F0-46E1-852F-8092FB7431D0}"/>
              </a:ext>
            </a:extLst>
          </p:cNvPr>
          <p:cNvSpPr>
            <a:spLocks noGrp="1"/>
          </p:cNvSpPr>
          <p:nvPr>
            <p:ph type="title" idx="4294967295"/>
          </p:nvPr>
        </p:nvSpPr>
        <p:spPr/>
        <p:txBody>
          <a:bodyPr/>
          <a:lstStyle/>
          <a:p>
            <a:r>
              <a:rPr lang="zh-CN" altLang="en-US" dirty="0"/>
              <a:t>编译生成</a:t>
            </a:r>
            <a:r>
              <a:rPr lang="en-US" altLang="zh-CN" dirty="0" err="1"/>
              <a:t>dll</a:t>
            </a:r>
            <a:r>
              <a:rPr lang="zh-CN" altLang="en-US" dirty="0"/>
              <a:t>文件</a:t>
            </a:r>
          </a:p>
        </p:txBody>
      </p:sp>
      <p:sp>
        <p:nvSpPr>
          <p:cNvPr id="30724" name="Rectangle 3"/>
          <p:cNvSpPr>
            <a:spLocks noGrp="1" noChangeArrowheads="1"/>
          </p:cNvSpPr>
          <p:nvPr>
            <p:ph type="body" sz="quarter" idx="10"/>
          </p:nvPr>
        </p:nvSpPr>
        <p:spPr>
          <a:xfrm>
            <a:off x="537883" y="1379109"/>
            <a:ext cx="9777638" cy="4213865"/>
          </a:xfrm>
          <a:prstGeom prst="rect">
            <a:avLst/>
          </a:prstGeom>
        </p:spPr>
        <p:txBody>
          <a:bodyPr>
            <a:noAutofit/>
          </a:bodyPr>
          <a:lstStyle/>
          <a:p>
            <a:r>
              <a:rPr lang="en-US" altLang="zh-CN" sz="2200" b="1" dirty="0"/>
              <a:t>Debug</a:t>
            </a:r>
            <a:r>
              <a:rPr lang="zh-CN" altLang="en-US" sz="2200" b="1" dirty="0"/>
              <a:t>模式下生成的</a:t>
            </a:r>
            <a:r>
              <a:rPr lang="en-US" altLang="zh-CN" sz="2200" b="1" dirty="0"/>
              <a:t>DLL</a:t>
            </a:r>
            <a:r>
              <a:rPr lang="zh-CN" altLang="en-US" sz="2200" b="1" dirty="0"/>
              <a:t>有时会出问题</a:t>
            </a:r>
            <a:endParaRPr lang="en-US" altLang="zh-CN" sz="2200" dirty="0"/>
          </a:p>
          <a:p>
            <a:r>
              <a:rPr lang="en-US" altLang="zh-CN" sz="2200" b="1" dirty="0"/>
              <a:t>Release</a:t>
            </a:r>
            <a:r>
              <a:rPr lang="zh-CN" altLang="en-US" sz="2200" b="1" dirty="0"/>
              <a:t>模式下生成的</a:t>
            </a:r>
            <a:r>
              <a:rPr lang="en-US" altLang="zh-CN" sz="2200" b="1" dirty="0"/>
              <a:t>DLL</a:t>
            </a:r>
            <a:r>
              <a:rPr lang="zh-CN" altLang="en-US" sz="2200" b="1" dirty="0"/>
              <a:t>才是最终的，</a:t>
            </a:r>
            <a:r>
              <a:rPr lang="zh-CN" altLang="en-US" sz="2200" dirty="0"/>
              <a:t>先将解决方案切换到</a:t>
            </a:r>
            <a:r>
              <a:rPr lang="en-US" altLang="zh-CN" sz="2200" dirty="0"/>
              <a:t>Release</a:t>
            </a:r>
            <a:r>
              <a:rPr lang="zh-CN" altLang="en-US" sz="2200" dirty="0"/>
              <a:t>模式，再在</a:t>
            </a:r>
            <a:r>
              <a:rPr lang="en-US" altLang="zh-CN" sz="2200" dirty="0" err="1"/>
              <a:t>CreateDLL</a:t>
            </a:r>
            <a:r>
              <a:rPr lang="zh-CN" altLang="en-US" sz="2200" dirty="0"/>
              <a:t>项目名称上右击选择</a:t>
            </a:r>
            <a:r>
              <a:rPr lang="en-US" altLang="zh-CN" sz="2200" dirty="0"/>
              <a:t>【</a:t>
            </a:r>
            <a:r>
              <a:rPr lang="zh-CN" altLang="en-US" sz="2200" dirty="0"/>
              <a:t>生成</a:t>
            </a:r>
            <a:r>
              <a:rPr lang="en-US" altLang="zh-CN" sz="2200" dirty="0"/>
              <a:t>】</a:t>
            </a:r>
            <a:r>
              <a:rPr lang="zh-CN" altLang="en-US" sz="2200" dirty="0"/>
              <a:t>或</a:t>
            </a:r>
            <a:r>
              <a:rPr lang="en-US" altLang="zh-CN" sz="2200" dirty="0"/>
              <a:t>【</a:t>
            </a:r>
            <a:r>
              <a:rPr lang="zh-CN" altLang="en-US" sz="2200" dirty="0"/>
              <a:t>重新生成</a:t>
            </a:r>
            <a:r>
              <a:rPr lang="en-US" altLang="zh-CN" sz="2200" dirty="0"/>
              <a:t>】</a:t>
            </a:r>
          </a:p>
          <a:p>
            <a:endParaRPr lang="en-US" altLang="zh-CN" sz="2200" dirty="0"/>
          </a:p>
          <a:p>
            <a:endParaRPr lang="zh-CN" altLang="en-US" sz="2200" dirty="0"/>
          </a:p>
          <a:p>
            <a:pPr eaLnBrk="1" hangingPunct="1"/>
            <a:endParaRPr lang="zh-CN" altLang="en-US" sz="22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8622" y="2704672"/>
            <a:ext cx="7507839" cy="4017867"/>
          </a:xfrm>
          <a:prstGeom prst="rect">
            <a:avLst/>
          </a:prstGeom>
        </p:spPr>
      </p:pic>
    </p:spTree>
    <p:extLst>
      <p:ext uri="{BB962C8B-B14F-4D97-AF65-F5344CB8AC3E}">
        <p14:creationId xmlns:p14="http://schemas.microsoft.com/office/powerpoint/2010/main" val="30092754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6B86CC7-C551-40FF-AD9E-7B07E2F08E75}"/>
              </a:ext>
            </a:extLst>
          </p:cNvPr>
          <p:cNvSpPr>
            <a:spLocks noGrp="1"/>
          </p:cNvSpPr>
          <p:nvPr>
            <p:ph type="title" idx="4294967295"/>
          </p:nvPr>
        </p:nvSpPr>
        <p:spPr/>
        <p:txBody>
          <a:bodyPr/>
          <a:lstStyle/>
          <a:p>
            <a:endParaRPr lang="zh-CN" altLang="en-US"/>
          </a:p>
        </p:txBody>
      </p:sp>
      <p:sp>
        <p:nvSpPr>
          <p:cNvPr id="30724" name="Rectangle 3"/>
          <p:cNvSpPr>
            <a:spLocks noGrp="1" noChangeArrowheads="1"/>
          </p:cNvSpPr>
          <p:nvPr>
            <p:ph type="body" sz="quarter" idx="10"/>
          </p:nvPr>
        </p:nvSpPr>
        <p:spPr>
          <a:xfrm>
            <a:off x="450477" y="1863203"/>
            <a:ext cx="3919817" cy="4213865"/>
          </a:xfrm>
          <a:prstGeom prst="rect">
            <a:avLst/>
          </a:prstGeom>
        </p:spPr>
        <p:txBody>
          <a:bodyPr>
            <a:normAutofit/>
          </a:bodyPr>
          <a:lstStyle/>
          <a:p>
            <a:r>
              <a:rPr lang="zh-CN" altLang="en-US" sz="1600" dirty="0"/>
              <a:t> 使用</a:t>
            </a:r>
            <a:r>
              <a:rPr lang="en-US" altLang="zh-CN" sz="1600" dirty="0" err="1"/>
              <a:t>dll</a:t>
            </a:r>
            <a:r>
              <a:rPr lang="zh-CN" altLang="en-US" sz="1600" dirty="0"/>
              <a:t>函数查看器查看导出函数和参数是否正确</a:t>
            </a:r>
          </a:p>
          <a:p>
            <a:r>
              <a:rPr lang="zh-CN" altLang="en-US" sz="1600" dirty="0"/>
              <a:t> 也可使用</a:t>
            </a:r>
            <a:r>
              <a:rPr lang="en-US" altLang="zh-CN" sz="1600" dirty="0"/>
              <a:t>dumpbin -exports xx.dll</a:t>
            </a:r>
          </a:p>
          <a:p>
            <a:endParaRPr lang="en-US" altLang="zh-CN" sz="1600" dirty="0"/>
          </a:p>
          <a:p>
            <a:endParaRPr lang="en-US" altLang="zh-CN" sz="1600" dirty="0"/>
          </a:p>
          <a:p>
            <a:endParaRPr lang="zh-CN" altLang="en-US" sz="1600" dirty="0"/>
          </a:p>
          <a:p>
            <a:pPr eaLnBrk="1" hangingPunct="1"/>
            <a:endParaRPr lang="zh-CN" altLang="en-US" sz="160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0294" y="466431"/>
            <a:ext cx="7287642" cy="6115904"/>
          </a:xfrm>
          <a:prstGeom prst="rect">
            <a:avLst/>
          </a:prstGeom>
        </p:spPr>
      </p:pic>
    </p:spTree>
    <p:extLst>
      <p:ext uri="{BB962C8B-B14F-4D97-AF65-F5344CB8AC3E}">
        <p14:creationId xmlns:p14="http://schemas.microsoft.com/office/powerpoint/2010/main" val="142437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5B6AED3-CE4D-4304-A15E-F84F2FA8D7C0}"/>
              </a:ext>
            </a:extLst>
          </p:cNvPr>
          <p:cNvSpPr>
            <a:spLocks noGrp="1"/>
          </p:cNvSpPr>
          <p:nvPr>
            <p:ph type="title" idx="4294967295"/>
          </p:nvPr>
        </p:nvSpPr>
        <p:spPr/>
        <p:txBody>
          <a:bodyPr/>
          <a:lstStyle/>
          <a:p>
            <a:r>
              <a:rPr lang="en-US" altLang="zh-CN" dirty="0"/>
              <a:t>C#</a:t>
            </a:r>
            <a:r>
              <a:rPr lang="zh-CN" altLang="en-US" dirty="0"/>
              <a:t>项目调用</a:t>
            </a:r>
            <a:r>
              <a:rPr lang="en-US" altLang="zh-CN" dirty="0"/>
              <a:t>C++</a:t>
            </a:r>
            <a:r>
              <a:rPr lang="zh-CN" altLang="en-US" dirty="0"/>
              <a:t>创建的</a:t>
            </a:r>
            <a:r>
              <a:rPr lang="en-US" altLang="zh-CN" dirty="0"/>
              <a:t>DLL</a:t>
            </a:r>
            <a:endParaRPr lang="zh-CN" altLang="en-US"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4013" y="1780896"/>
            <a:ext cx="8283974" cy="4417041"/>
          </a:xfrm>
          <a:prstGeom prst="rect">
            <a:avLst/>
          </a:prstGeom>
        </p:spPr>
      </p:pic>
    </p:spTree>
    <p:extLst>
      <p:ext uri="{BB962C8B-B14F-4D97-AF65-F5344CB8AC3E}">
        <p14:creationId xmlns:p14="http://schemas.microsoft.com/office/powerpoint/2010/main" val="21495280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7"/>
          <p:cNvSpPr txBox="1">
            <a:spLocks noChangeArrowheads="1"/>
          </p:cNvSpPr>
          <p:nvPr/>
        </p:nvSpPr>
        <p:spPr>
          <a:xfrm>
            <a:off x="794328" y="1028117"/>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b="1" dirty="0">
                <a:solidFill>
                  <a:srgbClr val="002060"/>
                </a:solidFill>
                <a:latin typeface="微软雅黑" panose="020B0503020204020204" pitchFamily="34" charset="-122"/>
                <a:ea typeface="微软雅黑" panose="020B0503020204020204" pitchFamily="34" charset="-122"/>
              </a:rPr>
              <a:t>C#</a:t>
            </a:r>
            <a:r>
              <a:rPr lang="zh-CN" altLang="en-US" sz="2800" b="1" dirty="0">
                <a:solidFill>
                  <a:srgbClr val="002060"/>
                </a:solidFill>
                <a:latin typeface="微软雅黑" panose="020B0503020204020204" pitchFamily="34" charset="-122"/>
                <a:ea typeface="微软雅黑" panose="020B0503020204020204" pitchFamily="34" charset="-122"/>
              </a:rPr>
              <a:t>项目中定义</a:t>
            </a:r>
            <a:r>
              <a:rPr lang="en-US" altLang="zh-CN" sz="2800" b="1" dirty="0" err="1">
                <a:solidFill>
                  <a:srgbClr val="002060"/>
                </a:solidFill>
                <a:latin typeface="微软雅黑" panose="020B0503020204020204" pitchFamily="34" charset="-122"/>
                <a:ea typeface="微软雅黑" panose="020B0503020204020204" pitchFamily="34" charset="-122"/>
              </a:rPr>
              <a:t>DllImport</a:t>
            </a:r>
            <a:endParaRPr lang="en-US" altLang="zh-CN" sz="2800" dirty="0">
              <a:solidFill>
                <a:srgbClr val="002060"/>
              </a:solidFill>
              <a:latin typeface="微软雅黑" panose="020B0503020204020204" pitchFamily="34" charset="-122"/>
              <a:ea typeface="微软雅黑" panose="020B0503020204020204" pitchFamily="34" charset="-122"/>
            </a:endParaRPr>
          </a:p>
        </p:txBody>
      </p:sp>
      <p:sp>
        <p:nvSpPr>
          <p:cNvPr id="3" name="矩形 2"/>
          <p:cNvSpPr/>
          <p:nvPr/>
        </p:nvSpPr>
        <p:spPr>
          <a:xfrm>
            <a:off x="1570182" y="2469010"/>
            <a:ext cx="8820727" cy="2677656"/>
          </a:xfrm>
          <a:prstGeom prst="rect">
            <a:avLst/>
          </a:prstGeom>
        </p:spPr>
        <p:txBody>
          <a:bodyPr wrap="square">
            <a:spAutoFit/>
          </a:bodyPr>
          <a:lstStyle/>
          <a:p>
            <a:r>
              <a:rPr lang="en-US" altLang="zh-CN" dirty="0">
                <a:solidFill>
                  <a:srgbClr val="0000FF"/>
                </a:solidFill>
                <a:latin typeface="Consolas" panose="020B0609020204030204" pitchFamily="49" charset="0"/>
                <a:ea typeface="新宋体" panose="02010609030101010101" pitchFamily="49" charset="-122"/>
              </a:rPr>
              <a:t>class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DllTest</a:t>
            </a:r>
            <a:endParaRPr lang="en-US" altLang="zh-CN" dirty="0">
              <a:solidFill>
                <a:srgbClr val="000000"/>
              </a:solidFill>
              <a:latin typeface="Consolas" panose="020B0609020204030204" pitchFamily="49" charset="0"/>
              <a:ea typeface="新宋体" panose="02010609030101010101" pitchFamily="49" charset="-122"/>
            </a:endParaRP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DllImport</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800000"/>
                </a:solidFill>
                <a:latin typeface="Consolas" panose="020B0609020204030204" pitchFamily="49" charset="0"/>
                <a:ea typeface="新宋体" panose="02010609030101010101" pitchFamily="49" charset="-122"/>
              </a:rPr>
              <a:t>@"../../../Release/dll_cpp.dll"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EntryPoint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testAdd</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SetLastError</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CharSet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CharSet</a:t>
            </a:r>
            <a:r>
              <a:rPr lang="en-US" altLang="zh-CN" dirty="0" err="1">
                <a:solidFill>
                  <a:srgbClr val="000000"/>
                </a:solidFill>
                <a:latin typeface="Consolas" panose="020B0609020204030204" pitchFamily="49" charset="0"/>
                <a:ea typeface="新宋体" panose="02010609030101010101" pitchFamily="49" charset="-122"/>
              </a:rPr>
              <a:t>.Ansi</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ExactSpelling</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CallingConvention</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CallingConvention</a:t>
            </a:r>
            <a:r>
              <a:rPr lang="en-US" altLang="zh-CN" dirty="0" err="1">
                <a:solidFill>
                  <a:srgbClr val="000000"/>
                </a:solidFill>
                <a:latin typeface="Consolas" panose="020B0609020204030204" pitchFamily="49" charset="0"/>
                <a:ea typeface="新宋体" panose="02010609030101010101" pitchFamily="49" charset="-122"/>
              </a:rPr>
              <a:t>.StdCall</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static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extern</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testAdd</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b);</a:t>
            </a:r>
          </a:p>
          <a:p>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DllImport</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800000"/>
                </a:solidFill>
                <a:latin typeface="Consolas" panose="020B0609020204030204" pitchFamily="49" charset="0"/>
                <a:ea typeface="新宋体" panose="02010609030101010101" pitchFamily="49" charset="-122"/>
              </a:rPr>
              <a:t>@"../../../Release/dll_cpp.dll"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EntryPoint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testMulti</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SetLastError</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CharSet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CharSet</a:t>
            </a:r>
            <a:r>
              <a:rPr lang="en-US" altLang="zh-CN" dirty="0" err="1">
                <a:solidFill>
                  <a:srgbClr val="000000"/>
                </a:solidFill>
                <a:latin typeface="Consolas" panose="020B0609020204030204" pitchFamily="49" charset="0"/>
                <a:ea typeface="新宋体" panose="02010609030101010101" pitchFamily="49" charset="-122"/>
              </a:rPr>
              <a:t>.Ansi</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ExactSpelling</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CallingConvention</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CallingConvention</a:t>
            </a:r>
            <a:r>
              <a:rPr lang="en-US" altLang="zh-CN" dirty="0" err="1">
                <a:solidFill>
                  <a:srgbClr val="000000"/>
                </a:solidFill>
                <a:latin typeface="Consolas" panose="020B0609020204030204" pitchFamily="49" charset="0"/>
                <a:ea typeface="新宋体" panose="02010609030101010101" pitchFamily="49" charset="-122"/>
              </a:rPr>
              <a:t>.StdCall</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static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extern</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testMulti</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b);</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
        <p:nvSpPr>
          <p:cNvPr id="2" name="文本占位符 1">
            <a:extLst>
              <a:ext uri="{FF2B5EF4-FFF2-40B4-BE49-F238E27FC236}">
                <a16:creationId xmlns:a16="http://schemas.microsoft.com/office/drawing/2014/main" id="{7624F237-FE4D-406B-9B4E-56846F44B031}"/>
              </a:ext>
            </a:extLst>
          </p:cNvPr>
          <p:cNvSpPr>
            <a:spLocks noGrp="1"/>
          </p:cNvSpPr>
          <p:nvPr>
            <p:ph type="body" sz="quarter" idx="10"/>
          </p:nvPr>
        </p:nvSpPr>
        <p:spPr/>
        <p:txBody>
          <a:bodyPr/>
          <a:lstStyle/>
          <a:p>
            <a:endParaRPr lang="zh-CN" altLang="en-US"/>
          </a:p>
        </p:txBody>
      </p:sp>
      <p:sp>
        <p:nvSpPr>
          <p:cNvPr id="4" name="标题 3">
            <a:extLst>
              <a:ext uri="{FF2B5EF4-FFF2-40B4-BE49-F238E27FC236}">
                <a16:creationId xmlns:a16="http://schemas.microsoft.com/office/drawing/2014/main" id="{BC3E790C-927A-4801-8056-AFDF28AAE5E6}"/>
              </a:ext>
            </a:extLst>
          </p:cNvPr>
          <p:cNvSpPr>
            <a:spLocks noGrp="1"/>
          </p:cNvSpPr>
          <p:nvPr>
            <p:ph type="title" idx="4294967295"/>
          </p:nvPr>
        </p:nvSpPr>
        <p:spPr/>
        <p:txBody>
          <a:bodyPr/>
          <a:lstStyle/>
          <a:p>
            <a:endParaRPr lang="zh-CN" altLang="en-US"/>
          </a:p>
        </p:txBody>
      </p:sp>
    </p:spTree>
    <p:extLst>
      <p:ext uri="{BB962C8B-B14F-4D97-AF65-F5344CB8AC3E}">
        <p14:creationId xmlns:p14="http://schemas.microsoft.com/office/powerpoint/2010/main" val="1072340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D9772C8-CA40-4D0F-B813-F2C7BEF76A2F}"/>
              </a:ext>
            </a:extLst>
          </p:cNvPr>
          <p:cNvSpPr>
            <a:spLocks noGrp="1"/>
          </p:cNvSpPr>
          <p:nvPr>
            <p:ph type="title" idx="4294967295"/>
          </p:nvPr>
        </p:nvSpPr>
        <p:spPr/>
        <p:txBody>
          <a:bodyPr/>
          <a:lstStyle/>
          <a:p>
            <a:endParaRPr lang="zh-CN" altLang="en-US"/>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444239"/>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b="1" dirty="0">
                <a:solidFill>
                  <a:srgbClr val="002060"/>
                </a:solidFill>
                <a:latin typeface="微软雅黑" panose="020B0503020204020204" pitchFamily="34" charset="-122"/>
                <a:ea typeface="微软雅黑" panose="020B0503020204020204" pitchFamily="34" charset="-122"/>
              </a:rPr>
              <a:t>C#</a:t>
            </a:r>
            <a:r>
              <a:rPr lang="zh-CN" altLang="en-US" sz="2800" b="1" dirty="0">
                <a:solidFill>
                  <a:srgbClr val="002060"/>
                </a:solidFill>
                <a:latin typeface="微软雅黑" panose="020B0503020204020204" pitchFamily="34" charset="-122"/>
                <a:ea typeface="微软雅黑" panose="020B0503020204020204" pitchFamily="34" charset="-122"/>
              </a:rPr>
              <a:t>项目中调试</a:t>
            </a:r>
            <a:r>
              <a:rPr lang="en-US" altLang="zh-CN" sz="2800" b="1" dirty="0" err="1">
                <a:solidFill>
                  <a:srgbClr val="002060"/>
                </a:solidFill>
                <a:latin typeface="微软雅黑" panose="020B0503020204020204" pitchFamily="34" charset="-122"/>
                <a:ea typeface="微软雅黑" panose="020B0503020204020204" pitchFamily="34" charset="-122"/>
              </a:rPr>
              <a:t>c++</a:t>
            </a:r>
            <a:r>
              <a:rPr lang="zh-CN" altLang="en-US" sz="2800" b="1" dirty="0">
                <a:solidFill>
                  <a:srgbClr val="002060"/>
                </a:solidFill>
                <a:latin typeface="微软雅黑" panose="020B0503020204020204" pitchFamily="34" charset="-122"/>
                <a:ea typeface="微软雅黑" panose="020B0503020204020204" pitchFamily="34" charset="-122"/>
              </a:rPr>
              <a:t>项目</a:t>
            </a:r>
            <a:endParaRPr lang="en-US" altLang="zh-CN" sz="2800" dirty="0">
              <a:solidFill>
                <a:srgbClr val="00206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83803" y="1184797"/>
            <a:ext cx="7092006" cy="523220"/>
          </a:xfrm>
          <a:prstGeom prst="rect">
            <a:avLst/>
          </a:prstGeom>
          <a:noFill/>
        </p:spPr>
        <p:txBody>
          <a:bodyPr wrap="none" rtlCol="0">
            <a:spAutoFit/>
          </a:bodyPr>
          <a:lstStyle/>
          <a:p>
            <a:r>
              <a:rPr lang="en-US" altLang="zh-CN" dirty="0">
                <a:solidFill>
                  <a:srgbClr val="002060"/>
                </a:solidFill>
                <a:latin typeface="微软雅黑" panose="020B0503020204020204" pitchFamily="34" charset="-122"/>
                <a:ea typeface="微软雅黑" panose="020B0503020204020204" pitchFamily="34" charset="-122"/>
              </a:rPr>
              <a:t>1.</a:t>
            </a:r>
            <a:r>
              <a:rPr lang="zh-CN" altLang="en-US" dirty="0">
                <a:solidFill>
                  <a:srgbClr val="002060"/>
                </a:solidFill>
                <a:latin typeface="微软雅黑" panose="020B0503020204020204" pitchFamily="34" charset="-122"/>
                <a:ea typeface="微软雅黑" panose="020B0503020204020204" pitchFamily="34" charset="-122"/>
              </a:rPr>
              <a:t>需在</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工程右键</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属性</a:t>
            </a:r>
            <a:r>
              <a:rPr lang="en-US" altLang="zh-CN" dirty="0">
                <a:solidFill>
                  <a:srgbClr val="002060"/>
                </a:solidFill>
                <a:latin typeface="微软雅黑" panose="020B0503020204020204" pitchFamily="34" charset="-122"/>
                <a:ea typeface="微软雅黑" panose="020B0503020204020204" pitchFamily="34" charset="-122"/>
              </a:rPr>
              <a:t>】-&gt;【</a:t>
            </a:r>
            <a:r>
              <a:rPr lang="zh-CN" altLang="en-US" dirty="0">
                <a:solidFill>
                  <a:srgbClr val="002060"/>
                </a:solidFill>
                <a:latin typeface="微软雅黑" panose="020B0503020204020204" pitchFamily="34" charset="-122"/>
                <a:ea typeface="微软雅黑" panose="020B0503020204020204" pitchFamily="34" charset="-122"/>
              </a:rPr>
              <a:t>调试</a:t>
            </a:r>
            <a:r>
              <a:rPr lang="en-US" altLang="zh-CN" dirty="0">
                <a:solidFill>
                  <a:srgbClr val="002060"/>
                </a:solidFill>
                <a:latin typeface="微软雅黑" panose="020B0503020204020204" pitchFamily="34" charset="-122"/>
                <a:ea typeface="微软雅黑" panose="020B0503020204020204" pitchFamily="34" charset="-122"/>
              </a:rPr>
              <a:t>】-&gt;【</a:t>
            </a:r>
            <a:r>
              <a:rPr lang="zh-CN" altLang="en-US" dirty="0">
                <a:solidFill>
                  <a:srgbClr val="002060"/>
                </a:solidFill>
                <a:latin typeface="微软雅黑" panose="020B0503020204020204" pitchFamily="34" charset="-122"/>
                <a:ea typeface="微软雅黑" panose="020B0503020204020204" pitchFamily="34" charset="-122"/>
              </a:rPr>
              <a:t>启动调试器</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中选中</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启动本机代码调试</a:t>
            </a:r>
            <a:r>
              <a:rPr lang="en-US" altLang="zh-CN" dirty="0">
                <a:solidFill>
                  <a:srgbClr val="002060"/>
                </a:solidFill>
                <a:latin typeface="微软雅黑" panose="020B0503020204020204" pitchFamily="34" charset="-122"/>
                <a:ea typeface="微软雅黑" panose="020B0503020204020204" pitchFamily="34" charset="-122"/>
              </a:rPr>
              <a:t>】</a:t>
            </a:r>
          </a:p>
          <a:p>
            <a:r>
              <a:rPr lang="en-US" altLang="zh-CN" dirty="0">
                <a:solidFill>
                  <a:srgbClr val="002060"/>
                </a:solidFill>
                <a:latin typeface="微软雅黑" panose="020B0503020204020204" pitchFamily="34" charset="-122"/>
                <a:ea typeface="微软雅黑" panose="020B0503020204020204" pitchFamily="34" charset="-122"/>
              </a:rPr>
              <a:t>2.</a:t>
            </a:r>
            <a:r>
              <a:rPr lang="zh-CN" altLang="en-US" dirty="0">
                <a:solidFill>
                  <a:srgbClr val="002060"/>
                </a:solidFill>
                <a:latin typeface="微软雅黑" panose="020B0503020204020204" pitchFamily="34" charset="-122"/>
                <a:ea typeface="微软雅黑" panose="020B0503020204020204" pitchFamily="34" charset="-122"/>
              </a:rPr>
              <a:t>在</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项目的源码中设置断点，在</a:t>
            </a:r>
            <a:r>
              <a:rPr lang="en-US" altLang="zh-CN" dirty="0">
                <a:solidFill>
                  <a:srgbClr val="002060"/>
                </a:solidFill>
                <a:latin typeface="微软雅黑" panose="020B0503020204020204" pitchFamily="34" charset="-122"/>
                <a:ea typeface="微软雅黑" panose="020B0503020204020204" pitchFamily="34" charset="-122"/>
              </a:rPr>
              <a:t>Debug</a:t>
            </a:r>
            <a:r>
              <a:rPr lang="zh-CN" altLang="en-US" dirty="0">
                <a:solidFill>
                  <a:srgbClr val="002060"/>
                </a:solidFill>
                <a:latin typeface="微软雅黑" panose="020B0503020204020204" pitchFamily="34" charset="-122"/>
                <a:ea typeface="微软雅黑" panose="020B0503020204020204" pitchFamily="34" charset="-122"/>
              </a:rPr>
              <a:t>模式下运行</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程序会自动跳到断点处</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54670"/>
            <a:ext cx="7930911" cy="4089376"/>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2227" y="2154670"/>
            <a:ext cx="8317367" cy="4442968"/>
          </a:xfrm>
          <a:prstGeom prst="rect">
            <a:avLst/>
          </a:prstGeom>
        </p:spPr>
      </p:pic>
    </p:spTree>
    <p:extLst>
      <p:ext uri="{BB962C8B-B14F-4D97-AF65-F5344CB8AC3E}">
        <p14:creationId xmlns:p14="http://schemas.microsoft.com/office/powerpoint/2010/main" val="2650519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p:txBody>
          <a:bodyPr/>
          <a:lstStyle/>
          <a:p>
            <a:r>
              <a:rPr lang="zh-CN" altLang="en-US" dirty="0"/>
              <a:t>上机练习作业</a:t>
            </a:r>
          </a:p>
        </p:txBody>
      </p:sp>
      <p:sp>
        <p:nvSpPr>
          <p:cNvPr id="3" name="内容占位符 2"/>
          <p:cNvSpPr>
            <a:spLocks noGrp="1"/>
          </p:cNvSpPr>
          <p:nvPr>
            <p:ph type="body" sz="quarter" idx="10"/>
          </p:nvPr>
        </p:nvSpPr>
        <p:spPr>
          <a:prstGeom prst="rect">
            <a:avLst/>
          </a:prstGeom>
        </p:spPr>
        <p:txBody>
          <a:bodyPr/>
          <a:lstStyle/>
          <a:p>
            <a:pPr>
              <a:buFont typeface="Wingdings" panose="05000000000000000000" pitchFamily="2" charset="2"/>
              <a:buChar char="p"/>
            </a:pPr>
            <a:r>
              <a:rPr lang="zh-CN" altLang="en-US" dirty="0"/>
              <a:t>  使用</a:t>
            </a:r>
            <a:r>
              <a:rPr lang="en-US" altLang="zh-CN" dirty="0"/>
              <a:t>windows</a:t>
            </a:r>
            <a:r>
              <a:rPr lang="zh-CN" altLang="en-US" dirty="0"/>
              <a:t>操作系统提供的</a:t>
            </a:r>
            <a:r>
              <a:rPr lang="en-US" altLang="zh-CN" dirty="0"/>
              <a:t>DLL</a:t>
            </a:r>
            <a:r>
              <a:rPr lang="zh-CN" altLang="en-US" dirty="0"/>
              <a:t>，实现对注册表的操作</a:t>
            </a:r>
            <a:endParaRPr lang="en-US" altLang="zh-CN" dirty="0"/>
          </a:p>
          <a:p>
            <a:pPr>
              <a:buFont typeface="Wingdings" panose="05000000000000000000" pitchFamily="2" charset="2"/>
              <a:buChar char="p"/>
            </a:pPr>
            <a:endParaRPr lang="en-US" altLang="zh-CN" dirty="0"/>
          </a:p>
          <a:p>
            <a:pPr>
              <a:buFont typeface="Wingdings" panose="05000000000000000000" pitchFamily="2" charset="2"/>
              <a:buChar char="p"/>
            </a:pPr>
            <a:r>
              <a:rPr lang="zh-CN" altLang="en-US" dirty="0"/>
              <a:t>  使用</a:t>
            </a:r>
            <a:r>
              <a:rPr lang="en-US" altLang="zh-CN" dirty="0"/>
              <a:t>C++</a:t>
            </a:r>
            <a:r>
              <a:rPr lang="zh-CN" altLang="en-US" dirty="0"/>
              <a:t>创建</a:t>
            </a:r>
            <a:r>
              <a:rPr lang="en-US" altLang="zh-CN" dirty="0"/>
              <a:t>DLL</a:t>
            </a:r>
            <a:r>
              <a:rPr lang="zh-CN" altLang="en-US" dirty="0"/>
              <a:t>实现简单的功能，并在</a:t>
            </a:r>
            <a:r>
              <a:rPr lang="en-US" altLang="zh-CN" dirty="0"/>
              <a:t>C#</a:t>
            </a:r>
            <a:r>
              <a:rPr lang="zh-CN" altLang="en-US" dirty="0"/>
              <a:t>环境下调用该</a:t>
            </a:r>
            <a:r>
              <a:rPr lang="en-US" altLang="zh-CN" dirty="0"/>
              <a:t>DLL</a:t>
            </a:r>
          </a:p>
          <a:p>
            <a:pPr>
              <a:buFont typeface="Wingdings" panose="05000000000000000000" pitchFamily="2" charset="2"/>
              <a:buChar char="p"/>
            </a:pPr>
            <a:endParaRPr lang="en-US" altLang="zh-CN" dirty="0"/>
          </a:p>
          <a:p>
            <a:pPr>
              <a:buFont typeface="Wingdings" panose="05000000000000000000" pitchFamily="2" charset="2"/>
              <a:buChar char="p"/>
            </a:pPr>
            <a:r>
              <a:rPr lang="zh-CN" altLang="en-US" dirty="0"/>
              <a:t>  使用</a:t>
            </a:r>
            <a:r>
              <a:rPr lang="en-US" altLang="zh-CN" dirty="0"/>
              <a:t>C#</a:t>
            </a:r>
            <a:r>
              <a:rPr lang="zh-CN" altLang="en-US" dirty="0"/>
              <a:t>创建</a:t>
            </a:r>
            <a:r>
              <a:rPr lang="en-US" altLang="zh-CN" dirty="0"/>
              <a:t>DLL</a:t>
            </a:r>
            <a:r>
              <a:rPr lang="zh-CN" altLang="en-US" dirty="0"/>
              <a:t>实现简单的功能，并在</a:t>
            </a:r>
            <a:r>
              <a:rPr lang="en-US" altLang="zh-CN" dirty="0"/>
              <a:t>C#</a:t>
            </a:r>
            <a:r>
              <a:rPr lang="zh-CN" altLang="en-US" dirty="0"/>
              <a:t>环境下调用该</a:t>
            </a:r>
            <a:r>
              <a:rPr lang="en-US" altLang="zh-CN" dirty="0"/>
              <a:t>DLL</a:t>
            </a:r>
            <a:endParaRPr lang="zh-CN" altLang="en-US" dirty="0"/>
          </a:p>
        </p:txBody>
      </p:sp>
    </p:spTree>
    <p:extLst>
      <p:ext uri="{BB962C8B-B14F-4D97-AF65-F5344CB8AC3E}">
        <p14:creationId xmlns:p14="http://schemas.microsoft.com/office/powerpoint/2010/main" val="4186004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r>
              <a:rPr lang="zh-CN" altLang="en-US" dirty="0"/>
              <a:t>链接方式</a:t>
            </a:r>
          </a:p>
        </p:txBody>
      </p:sp>
      <p:sp>
        <p:nvSpPr>
          <p:cNvPr id="2" name="内容占位符 1"/>
          <p:cNvSpPr>
            <a:spLocks noGrp="1"/>
          </p:cNvSpPr>
          <p:nvPr>
            <p:ph type="body" sz="quarter" idx="10"/>
          </p:nvPr>
        </p:nvSpPr>
        <p:spPr>
          <a:prstGeom prst="rect">
            <a:avLst/>
          </a:prstGeom>
        </p:spPr>
        <p:txBody>
          <a:bodyPr>
            <a:noAutofit/>
          </a:bodyPr>
          <a:lstStyle/>
          <a:p>
            <a:pPr>
              <a:lnSpc>
                <a:spcPct val="150000"/>
              </a:lnSpc>
            </a:pPr>
            <a:r>
              <a:rPr lang="zh-CN" altLang="en-US" sz="2400" b="1" dirty="0">
                <a:sym typeface="+mn-ea"/>
              </a:rPr>
              <a:t>静态链接方式</a:t>
            </a:r>
            <a:r>
              <a:rPr lang="zh-CN" altLang="en-US" sz="2400" dirty="0">
                <a:sym typeface="+mn-ea"/>
              </a:rPr>
              <a:t>：在程序开发中，将各种目标模块（.OBJ）文件、静态库（.LIB）文件，以及已编译的资源（.RES）文件链接在一起，以便创建Windows的.EXE文件</a:t>
            </a:r>
          </a:p>
          <a:p>
            <a:pPr>
              <a:lnSpc>
                <a:spcPct val="150000"/>
              </a:lnSpc>
            </a:pPr>
            <a:endParaRPr lang="en-US" altLang="zh-CN" sz="2400" b="1" dirty="0">
              <a:sym typeface="+mn-ea"/>
            </a:endParaRPr>
          </a:p>
          <a:p>
            <a:pPr>
              <a:lnSpc>
                <a:spcPct val="150000"/>
              </a:lnSpc>
            </a:pPr>
            <a:r>
              <a:rPr lang="zh-CN" altLang="en-US" sz="2400" b="1" dirty="0">
                <a:sym typeface="+mn-ea"/>
              </a:rPr>
              <a:t>动态链接方式</a:t>
            </a:r>
            <a:r>
              <a:rPr lang="zh-CN" altLang="en-US" sz="2400" dirty="0">
                <a:sym typeface="+mn-ea"/>
              </a:rPr>
              <a:t>：在程序运行时，Windows把一个模块中的函数调用链接到库模块中的实际函数上的过程</a:t>
            </a:r>
          </a:p>
        </p:txBody>
      </p:sp>
    </p:spTree>
    <p:extLst>
      <p:ext uri="{BB962C8B-B14F-4D97-AF65-F5344CB8AC3E}">
        <p14:creationId xmlns:p14="http://schemas.microsoft.com/office/powerpoint/2010/main" val="3620541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1CE94BF-931F-4AB8-B59F-A6EBC39CC497}"/>
              </a:ext>
            </a:extLst>
          </p:cNvPr>
          <p:cNvSpPr>
            <a:spLocks noGrp="1"/>
          </p:cNvSpPr>
          <p:nvPr>
            <p:ph type="title" idx="4294967295"/>
          </p:nvPr>
        </p:nvSpPr>
        <p:spPr/>
        <p:txBody>
          <a:bodyPr/>
          <a:lstStyle/>
          <a:p>
            <a:endParaRPr lang="zh-CN" altLang="en-US"/>
          </a:p>
        </p:txBody>
      </p:sp>
      <p:sp>
        <p:nvSpPr>
          <p:cNvPr id="2" name="内容占位符 1"/>
          <p:cNvSpPr>
            <a:spLocks noGrp="1"/>
          </p:cNvSpPr>
          <p:nvPr>
            <p:ph type="body" sz="quarter" idx="10"/>
          </p:nvPr>
        </p:nvSpPr>
        <p:spPr>
          <a:prstGeom prst="rect">
            <a:avLst/>
          </a:prstGeom>
        </p:spPr>
        <p:txBody>
          <a:bodyPr>
            <a:noAutofit/>
          </a:bodyPr>
          <a:lstStyle/>
          <a:p>
            <a:pPr>
              <a:lnSpc>
                <a:spcPct val="150000"/>
              </a:lnSpc>
              <a:buFont typeface="Wingdings" panose="05000000000000000000" pitchFamily="2" charset="2"/>
              <a:buChar char="p"/>
            </a:pPr>
            <a:r>
              <a:rPr lang="zh-CN" altLang="en-US" sz="2400" dirty="0"/>
              <a:t>   静态链接库（简称LIB）与动态链接库（简称DLL）都是共享代码的方式</a:t>
            </a:r>
            <a:endParaRPr lang="en-US" altLang="zh-CN" sz="2400" dirty="0"/>
          </a:p>
          <a:p>
            <a:pPr>
              <a:lnSpc>
                <a:spcPct val="150000"/>
              </a:lnSpc>
              <a:buFont typeface="Wingdings" panose="05000000000000000000" pitchFamily="2" charset="2"/>
              <a:buChar char="p"/>
            </a:pPr>
            <a:r>
              <a:rPr lang="zh-CN" altLang="en-US" sz="2400" dirty="0"/>
              <a:t>   如果使用静态链接库（也称静态库），.LIB文件中的指令都会被直接包含到最终生成的.EXE文件中</a:t>
            </a:r>
            <a:endParaRPr lang="en-US" altLang="zh-CN" sz="2400" dirty="0"/>
          </a:p>
          <a:p>
            <a:pPr>
              <a:lnSpc>
                <a:spcPct val="150000"/>
              </a:lnSpc>
              <a:buFont typeface="Wingdings" panose="05000000000000000000" pitchFamily="2" charset="2"/>
              <a:buChar char="p"/>
            </a:pPr>
            <a:r>
              <a:rPr lang="zh-CN" altLang="en-US" sz="2400" dirty="0"/>
              <a:t>   若是使用.DLL文件，该.DLL文件中的代码不必被包含在最终的.EXE文件中，.EXE文件执行时可以“动态”地载入和卸载与.EXE文件独立的.DLL文件</a:t>
            </a:r>
          </a:p>
          <a:p>
            <a:pPr>
              <a:buFont typeface="Wingdings" panose="05000000000000000000" pitchFamily="2" charset="2"/>
              <a:buChar char="p"/>
            </a:pPr>
            <a:endParaRPr lang="zh-CN" altLang="zh-CN" sz="2400" dirty="0"/>
          </a:p>
        </p:txBody>
      </p:sp>
    </p:spTree>
    <p:extLst>
      <p:ext uri="{BB962C8B-B14F-4D97-AF65-F5344CB8AC3E}">
        <p14:creationId xmlns:p14="http://schemas.microsoft.com/office/powerpoint/2010/main" val="186933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r>
              <a:rPr lang="zh-CN" altLang="en-US" dirty="0"/>
              <a:t>动态链接方式</a:t>
            </a:r>
          </a:p>
        </p:txBody>
      </p:sp>
      <p:sp>
        <p:nvSpPr>
          <p:cNvPr id="2" name="内容占位符 1"/>
          <p:cNvSpPr>
            <a:spLocks noGrp="1"/>
          </p:cNvSpPr>
          <p:nvPr>
            <p:ph type="body" sz="quarter" idx="10"/>
          </p:nvPr>
        </p:nvSpPr>
        <p:spPr>
          <a:prstGeom prst="rect">
            <a:avLst/>
          </a:prstGeom>
        </p:spPr>
        <p:txBody>
          <a:bodyPr>
            <a:noAutofit/>
          </a:bodyPr>
          <a:lstStyle/>
          <a:p>
            <a:pPr marL="0">
              <a:lnSpc>
                <a:spcPct val="150000"/>
              </a:lnSpc>
              <a:buNone/>
            </a:pPr>
            <a:r>
              <a:rPr lang="zh-CN" altLang="en-US" sz="2400" dirty="0"/>
              <a:t>链接一个DLL有两种方式：</a:t>
            </a:r>
          </a:p>
          <a:p>
            <a:pPr marL="0">
              <a:lnSpc>
                <a:spcPct val="150000"/>
              </a:lnSpc>
              <a:buNone/>
            </a:pPr>
            <a:r>
              <a:rPr lang="zh-CN" altLang="en-US" sz="2400" dirty="0"/>
              <a:t> </a:t>
            </a:r>
            <a:r>
              <a:rPr lang="en-US" altLang="zh-CN" sz="2400" dirty="0"/>
              <a:t>1</a:t>
            </a:r>
            <a:r>
              <a:rPr lang="zh-CN" altLang="en-US" sz="2400" dirty="0"/>
              <a:t>、载入时动态链接（Load-Time Dynamic Linking）</a:t>
            </a:r>
          </a:p>
          <a:p>
            <a:pPr marL="0">
              <a:lnSpc>
                <a:spcPct val="150000"/>
              </a:lnSpc>
              <a:buNone/>
            </a:pPr>
            <a:r>
              <a:rPr lang="zh-CN" altLang="en-US" sz="2400" dirty="0"/>
              <a:t> </a:t>
            </a:r>
            <a:r>
              <a:rPr lang="en-US" altLang="zh-CN" sz="2400" dirty="0"/>
              <a:t>2</a:t>
            </a:r>
            <a:r>
              <a:rPr lang="zh-CN" altLang="en-US" sz="2400" dirty="0"/>
              <a:t>、运行时动态链接（Run-Time Dynamic Linking）</a:t>
            </a:r>
          </a:p>
        </p:txBody>
      </p:sp>
    </p:spTree>
    <p:extLst>
      <p:ext uri="{BB962C8B-B14F-4D97-AF65-F5344CB8AC3E}">
        <p14:creationId xmlns:p14="http://schemas.microsoft.com/office/powerpoint/2010/main" val="2979254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r>
              <a:rPr lang="zh-CN" altLang="en-US" dirty="0"/>
              <a:t>载入时动态链接</a:t>
            </a:r>
          </a:p>
        </p:txBody>
      </p:sp>
      <p:sp>
        <p:nvSpPr>
          <p:cNvPr id="2" name="内容占位符 1"/>
          <p:cNvSpPr>
            <a:spLocks noGrp="1"/>
          </p:cNvSpPr>
          <p:nvPr>
            <p:ph type="body" sz="quarter" idx="10"/>
          </p:nvPr>
        </p:nvSpPr>
        <p:spPr>
          <a:prstGeom prst="rect">
            <a:avLst/>
          </a:prstGeom>
        </p:spPr>
        <p:txBody>
          <a:bodyPr>
            <a:noAutofit/>
          </a:bodyPr>
          <a:lstStyle/>
          <a:p>
            <a:pPr marL="0">
              <a:lnSpc>
                <a:spcPct val="150000"/>
              </a:lnSpc>
              <a:buNone/>
            </a:pPr>
            <a:r>
              <a:rPr lang="zh-CN" altLang="en-US" sz="2400" dirty="0"/>
              <a:t>使用载入时动态链接，调用模块可以像调用本模块中的函数一样直接使用导出函数名调用DLL中的函数。这需要在链接时将函数所在DLL的</a:t>
            </a:r>
            <a:r>
              <a:rPr lang="zh-CN" altLang="en-US" sz="2400" dirty="0">
                <a:solidFill>
                  <a:srgbClr val="C00000"/>
                </a:solidFill>
              </a:rPr>
              <a:t>导入库</a:t>
            </a:r>
            <a:r>
              <a:rPr lang="en-US" altLang="zh-CN" sz="2400" dirty="0">
                <a:solidFill>
                  <a:srgbClr val="C00000"/>
                </a:solidFill>
              </a:rPr>
              <a:t>(</a:t>
            </a:r>
            <a:r>
              <a:rPr lang="en-US" altLang="zh-CN" sz="2400">
                <a:solidFill>
                  <a:srgbClr val="C00000"/>
                </a:solidFill>
              </a:rPr>
              <a:t>Import Library)</a:t>
            </a:r>
            <a:r>
              <a:rPr lang="zh-CN" altLang="en-US" sz="2400"/>
              <a:t>链接到</a:t>
            </a:r>
            <a:r>
              <a:rPr lang="zh-CN" altLang="en-US" sz="2400" dirty="0"/>
              <a:t>可执行文件中，导入库向系统提供了载入DLL时所需的信息及用于定位DLL函数的地址符号。（相当于注册，当作API函数来使用，其实API函数就存放在系统DLL当中</a:t>
            </a:r>
            <a:r>
              <a:rPr lang="zh-CN" altLang="en-US" sz="2400" dirty="0">
                <a:sym typeface="+mn-ea"/>
              </a:rPr>
              <a:t>）</a:t>
            </a:r>
            <a:endParaRPr lang="zh-CN" altLang="en-US" sz="2400" dirty="0"/>
          </a:p>
        </p:txBody>
      </p:sp>
    </p:spTree>
    <p:extLst>
      <p:ext uri="{BB962C8B-B14F-4D97-AF65-F5344CB8AC3E}">
        <p14:creationId xmlns:p14="http://schemas.microsoft.com/office/powerpoint/2010/main" val="1682456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r>
              <a:rPr lang="zh-CN" altLang="en-US" dirty="0"/>
              <a:t>运行时动态链接</a:t>
            </a:r>
          </a:p>
        </p:txBody>
      </p:sp>
      <p:sp>
        <p:nvSpPr>
          <p:cNvPr id="2" name="内容占位符 1"/>
          <p:cNvSpPr>
            <a:spLocks noGrp="1"/>
          </p:cNvSpPr>
          <p:nvPr>
            <p:ph type="body" sz="quarter" idx="10"/>
          </p:nvPr>
        </p:nvSpPr>
        <p:spPr>
          <a:prstGeom prst="rect">
            <a:avLst/>
          </a:prstGeom>
        </p:spPr>
        <p:txBody>
          <a:bodyPr>
            <a:noAutofit/>
          </a:bodyPr>
          <a:lstStyle/>
          <a:p>
            <a:pPr marL="0" indent="0">
              <a:lnSpc>
                <a:spcPct val="150000"/>
              </a:lnSpc>
              <a:buNone/>
            </a:pPr>
            <a:r>
              <a:rPr lang="zh-CN" altLang="en-US" sz="2400" dirty="0"/>
              <a:t>使用运行时动态链接，运行时可以通过LoadLibrary或LoadLibraryEx函数载入DLL。DLL载入后，模块可以通过调用GetProcAddress获取DLL函数的入口地址，然后就可以通过返回的函数指针调用DLL中的函数了。如此即可</a:t>
            </a:r>
            <a:r>
              <a:rPr lang="zh-CN" altLang="en-US" sz="2400" dirty="0">
                <a:solidFill>
                  <a:srgbClr val="C00000"/>
                </a:solidFill>
              </a:rPr>
              <a:t>避免导入库</a:t>
            </a:r>
            <a:r>
              <a:rPr lang="zh-CN" altLang="en-US" sz="2400" dirty="0"/>
              <a:t>文件。</a:t>
            </a:r>
          </a:p>
        </p:txBody>
      </p:sp>
    </p:spTree>
    <p:extLst>
      <p:ext uri="{BB962C8B-B14F-4D97-AF65-F5344CB8AC3E}">
        <p14:creationId xmlns:p14="http://schemas.microsoft.com/office/powerpoint/2010/main" val="521103802"/>
      </p:ext>
    </p:extLst>
  </p:cSld>
  <p:clrMapOvr>
    <a:masterClrMapping/>
  </p:clrMapOvr>
</p:sld>
</file>

<file path=ppt/theme/theme1.xml><?xml version="1.0" encoding="utf-8"?>
<a:theme xmlns:a="http://schemas.openxmlformats.org/drawingml/2006/main" name="自定义设计方案">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imple">
  <a:themeElements>
    <a:clrScheme name="黄橙色">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spAutoFit/>
      </a:bodyPr>
      <a:lstStyle>
        <a:defPPr algn="l">
          <a:defRPr sz="1800" b="0" dirty="0"/>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5430</TotalTime>
  <Words>4014</Words>
  <Application>Microsoft Office PowerPoint</Application>
  <PresentationFormat>宽屏</PresentationFormat>
  <Paragraphs>437</Paragraphs>
  <Slides>48</Slides>
  <Notes>8</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48</vt:i4>
      </vt:variant>
    </vt:vector>
  </HeadingPairs>
  <TitlesOfParts>
    <vt:vector size="61" baseType="lpstr">
      <vt:lpstr>宋体</vt:lpstr>
      <vt:lpstr>微软雅黑</vt:lpstr>
      <vt:lpstr>新宋体</vt:lpstr>
      <vt:lpstr>Arial</vt:lpstr>
      <vt:lpstr>Calibri</vt:lpstr>
      <vt:lpstr>Calibri Light</vt:lpstr>
      <vt:lpstr>Consolas</vt:lpstr>
      <vt:lpstr>Segoe UI</vt:lpstr>
      <vt:lpstr>Times New Roman</vt:lpstr>
      <vt:lpstr>Wingdings</vt:lpstr>
      <vt:lpstr>Wingdings 3</vt:lpstr>
      <vt:lpstr>自定义设计方案</vt:lpstr>
      <vt:lpstr>1_simple</vt:lpstr>
      <vt:lpstr>PowerPoint 演示文稿</vt:lpstr>
      <vt:lpstr>内容提要</vt:lpstr>
      <vt:lpstr>PowerPoint 演示文稿</vt:lpstr>
      <vt:lpstr>分别编译与链接</vt:lpstr>
      <vt:lpstr>链接方式</vt:lpstr>
      <vt:lpstr>PowerPoint 演示文稿</vt:lpstr>
      <vt:lpstr>动态链接方式</vt:lpstr>
      <vt:lpstr>载入时动态链接</vt:lpstr>
      <vt:lpstr>运行时动态链接</vt:lpstr>
      <vt:lpstr>静态链接与动态链接二者优点及不足</vt:lpstr>
      <vt:lpstr>静态链接与动态链接二者优点及不足</vt:lpstr>
      <vt:lpstr>PowerPoint 演示文稿</vt:lpstr>
      <vt:lpstr>C# 托管程序集</vt:lpstr>
      <vt:lpstr>什么是DLL地狱？</vt:lpstr>
      <vt:lpstr>PowerPoint 演示文稿</vt:lpstr>
      <vt:lpstr>PowerPoint 演示文稿</vt:lpstr>
      <vt:lpstr>示例：有效管理动态链接库是大型软件项目的工作目标之一</vt:lpstr>
      <vt:lpstr>基本原理</vt:lpstr>
      <vt:lpstr>Windows中主要的dll</vt:lpstr>
      <vt:lpstr>C#的函数参数(3种)：</vt:lpstr>
      <vt:lpstr>函数参数out方式</vt:lpstr>
      <vt:lpstr>dll 的引用计数</vt:lpstr>
      <vt:lpstr>windows的虚地址映射</vt:lpstr>
      <vt:lpstr>DLL文件的定位</vt:lpstr>
      <vt:lpstr>托管与非托管</vt:lpstr>
      <vt:lpstr>托管与非托管区别</vt:lpstr>
      <vt:lpstr>调用托管的动态链接库</vt:lpstr>
      <vt:lpstr>调用托管的动态链接库</vt:lpstr>
      <vt:lpstr>反射</vt:lpstr>
      <vt:lpstr>反射的用途</vt:lpstr>
      <vt:lpstr>反射的用途</vt:lpstr>
      <vt:lpstr>反射的用途</vt:lpstr>
      <vt:lpstr>调用非托管的动态链接库</vt:lpstr>
      <vt:lpstr>DllImport属性</vt:lpstr>
      <vt:lpstr>DllImport函数wrapper</vt:lpstr>
      <vt:lpstr>PowerPoint 演示文稿</vt:lpstr>
      <vt:lpstr>PowerPoint 演示文稿</vt:lpstr>
      <vt:lpstr>PowerPoint 演示文稿</vt:lpstr>
      <vt:lpstr>调用非托管的动态链接库</vt:lpstr>
      <vt:lpstr>PowerPoint 演示文稿</vt:lpstr>
      <vt:lpstr>PowerPoint 演示文稿</vt:lpstr>
      <vt:lpstr>PowerPoint 演示文稿</vt:lpstr>
      <vt:lpstr>编译生成dll文件</vt:lpstr>
      <vt:lpstr>PowerPoint 演示文稿</vt:lpstr>
      <vt:lpstr>C#项目调用C++创建的DLL</vt:lpstr>
      <vt:lpstr>PowerPoint 演示文稿</vt:lpstr>
      <vt:lpstr>PowerPoint 演示文稿</vt:lpstr>
      <vt:lpstr>上机练习作业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299</cp:revision>
  <dcterms:created xsi:type="dcterms:W3CDTF">2014-12-05T07:09:50Z</dcterms:created>
  <dcterms:modified xsi:type="dcterms:W3CDTF">2020-10-28T08:06:28Z</dcterms:modified>
</cp:coreProperties>
</file>