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93"/>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56"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423" r:id="rId51"/>
    <p:sldId id="424" r:id="rId52"/>
    <p:sldId id="425" r:id="rId53"/>
    <p:sldId id="426" r:id="rId54"/>
    <p:sldId id="427" r:id="rId55"/>
    <p:sldId id="428" r:id="rId56"/>
    <p:sldId id="429" r:id="rId57"/>
    <p:sldId id="430" r:id="rId58"/>
    <p:sldId id="431" r:id="rId59"/>
    <p:sldId id="432" r:id="rId60"/>
    <p:sldId id="433" r:id="rId61"/>
    <p:sldId id="434" r:id="rId62"/>
    <p:sldId id="435" r:id="rId63"/>
    <p:sldId id="436" r:id="rId64"/>
    <p:sldId id="437" r:id="rId65"/>
    <p:sldId id="438" r:id="rId66"/>
    <p:sldId id="439" r:id="rId67"/>
    <p:sldId id="440" r:id="rId68"/>
    <p:sldId id="441" r:id="rId69"/>
    <p:sldId id="442" r:id="rId70"/>
    <p:sldId id="443" r:id="rId71"/>
    <p:sldId id="444" r:id="rId72"/>
    <p:sldId id="445" r:id="rId73"/>
    <p:sldId id="446" r:id="rId74"/>
    <p:sldId id="447" r:id="rId75"/>
    <p:sldId id="448" r:id="rId76"/>
    <p:sldId id="449" r:id="rId77"/>
    <p:sldId id="450" r:id="rId78"/>
    <p:sldId id="451" r:id="rId79"/>
    <p:sldId id="452" r:id="rId80"/>
    <p:sldId id="453" r:id="rId81"/>
    <p:sldId id="457" r:id="rId82"/>
    <p:sldId id="464" r:id="rId83"/>
    <p:sldId id="458" r:id="rId84"/>
    <p:sldId id="459" r:id="rId85"/>
    <p:sldId id="460" r:id="rId86"/>
    <p:sldId id="461" r:id="rId87"/>
    <p:sldId id="462" r:id="rId88"/>
    <p:sldId id="463" r:id="rId89"/>
    <p:sldId id="465" r:id="rId90"/>
    <p:sldId id="454" r:id="rId91"/>
    <p:sldId id="455" r:id="rId92"/>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400" autoAdjust="0"/>
  </p:normalViewPr>
  <p:slideViewPr>
    <p:cSldViewPr snapToGrid="0">
      <p:cViewPr varScale="1">
        <p:scale>
          <a:sx n="121" d="100"/>
          <a:sy n="121" d="100"/>
        </p:scale>
        <p:origin x="4068" y="10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本章的内容稍微少了一点，大概</a:t>
            </a:r>
            <a:r>
              <a:rPr lang="en-US" altLang="zh-CN" dirty="0"/>
              <a:t>2</a:t>
            </a:r>
            <a:r>
              <a:rPr lang="zh-CN" altLang="en-US" dirty="0"/>
              <a:t>个小时就可以讲完。下次教学丰富一下本章内容。</a:t>
            </a:r>
            <a:endParaRPr lang="en-US" altLang="zh-CN" dirty="0"/>
          </a:p>
          <a:p>
            <a:endParaRPr lang="en-US" altLang="zh-CN" dirty="0"/>
          </a:p>
          <a:p>
            <a:r>
              <a:rPr lang="en-US" altLang="zh-CN" dirty="0"/>
              <a:t>2020</a:t>
            </a:r>
            <a:r>
              <a:rPr lang="zh-CN" altLang="en-US" dirty="0"/>
              <a:t>年度教学增加</a:t>
            </a:r>
            <a:r>
              <a:rPr lang="en-US" altLang="zh-CN" dirty="0"/>
              <a:t>COM</a:t>
            </a:r>
            <a:r>
              <a:rPr lang="zh-CN" altLang="en-US" dirty="0"/>
              <a:t>后续技术的简介，特别是目前流行的相关技术。</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48296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https://docs.microsoft.com/en-us/openspecs/windows_protocols/ms-dcom/86b9cf84-df2e-4f0b-ac22-1b957627e1ca</a:t>
            </a:r>
          </a:p>
          <a:p>
            <a:r>
              <a:rPr lang="en-US" altLang="zh-CN" dirty="0"/>
              <a:t>https://docs.microsoft.com/en-us/previous-versions/windows/it-pro/windows-2000-server/cc958799(v=technet.10)?redirectedfrom=MSDN</a:t>
            </a:r>
          </a:p>
          <a:p>
            <a:r>
              <a:rPr lang="en-US" altLang="zh-CN" dirty="0"/>
              <a:t>https://docs.microsoft.com/en-us/openspecs/windows_protocols/ms-dcom/ba4c4d80-ef81-49b4-848f-9714d72b5c01#gt_ef2ebebc-1760-407a-9ace-af48f9050e02</a:t>
            </a:r>
          </a:p>
          <a:p>
            <a:r>
              <a:rPr lang="en-US" altLang="zh-CN" dirty="0"/>
              <a:t>https://docs.microsoft.com/en-us/windows/win32/midl/com-dcom-and-type-libraries</a:t>
            </a:r>
          </a:p>
          <a:p>
            <a:r>
              <a:rPr lang="en-US" altLang="zh-CN" dirty="0"/>
              <a:t>https://docs.microsoft.com/en-us/windows/win32/com/component-object-model--com--portal</a:t>
            </a:r>
          </a:p>
          <a:p>
            <a:r>
              <a:rPr lang="en-US" altLang="zh-CN" dirty="0"/>
              <a:t>https://techcommunity.microsoft.com/t5/ask-the-performance-team/com-and-dcom-for-administrators/ba-p/372405</a:t>
            </a:r>
          </a:p>
          <a:p>
            <a:r>
              <a:rPr lang="en-US" altLang="zh-CN" dirty="0"/>
              <a:t>https://docs.microsoft.com/en-us/windows/security/threat-protection/security-policy-settings/dcom-machine-access-restrictions-in-security-descriptor-definition-language-sddl-syntax</a:t>
            </a:r>
          </a:p>
          <a:p>
            <a:r>
              <a:rPr lang="en-US" altLang="zh-CN" dirty="0"/>
              <a:t>https://docs.microsoft.com/en-us/openspecs/windows_protocols/ms-dcom/4a893f3d-bd29-48cd-9f43-d9777a4415b0</a:t>
            </a:r>
          </a:p>
          <a:p>
            <a:r>
              <a:rPr lang="en-US" altLang="zh-CN" dirty="0"/>
              <a:t>https://javadepend.com/Blog/?p=950</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81</a:t>
            </a:fld>
            <a:endParaRPr lang="zh-CN" altLang="en-US"/>
          </a:p>
        </p:txBody>
      </p:sp>
    </p:spTree>
    <p:extLst>
      <p:ext uri="{BB962C8B-B14F-4D97-AF65-F5344CB8AC3E}">
        <p14:creationId xmlns:p14="http://schemas.microsoft.com/office/powerpoint/2010/main" val="1316980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https://www.omg.org/spec/;jsessionid=1C4871C0D67B8C17B46369C55F52E670</a:t>
            </a:r>
          </a:p>
          <a:p>
            <a:r>
              <a:rPr lang="en-US" altLang="zh-CN" dirty="0"/>
              <a:t>https://www.corba.org/history_of_corba.htm</a:t>
            </a:r>
          </a:p>
          <a:p>
            <a:r>
              <a:rPr lang="en-US" altLang="zh-CN" dirty="0"/>
              <a:t>https://www.corba.org/faq.htm</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82</a:t>
            </a:fld>
            <a:endParaRPr lang="zh-CN" altLang="en-US"/>
          </a:p>
        </p:txBody>
      </p:sp>
    </p:spTree>
    <p:extLst>
      <p:ext uri="{BB962C8B-B14F-4D97-AF65-F5344CB8AC3E}">
        <p14:creationId xmlns:p14="http://schemas.microsoft.com/office/powerpoint/2010/main" val="1197007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https://docs.microsoft.com/en-us/windows/win32/rpc/rpc-start-page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84</a:t>
            </a:fld>
            <a:endParaRPr lang="zh-CN" altLang="en-US"/>
          </a:p>
        </p:txBody>
      </p:sp>
    </p:spTree>
    <p:extLst>
      <p:ext uri="{BB962C8B-B14F-4D97-AF65-F5344CB8AC3E}">
        <p14:creationId xmlns:p14="http://schemas.microsoft.com/office/powerpoint/2010/main" val="2801335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https://docs.microsoft.com/en-us/windows/win32/com/microsoft-rpc</a:t>
            </a:r>
          </a:p>
          <a:p>
            <a:r>
              <a:rPr lang="en-US" altLang="zh-CN" dirty="0"/>
              <a:t>https://docs.microsoft.com/en-us/windows/win32/rpc/rpc-start-page</a:t>
            </a:r>
          </a:p>
          <a:p>
            <a:r>
              <a:rPr lang="en-US" altLang="zh-CN" dirty="0"/>
              <a:t>https://docs.microsoft.com/en-us/windows/win32/rpc/the-programming-model</a:t>
            </a:r>
          </a:p>
          <a:p>
            <a:r>
              <a:rPr lang="en-US" altLang="zh-CN" dirty="0"/>
              <a:t>https://docs.microsoft.com/en-us/windows/win32/rpc/microsoft-rpc-components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85</a:t>
            </a:fld>
            <a:endParaRPr lang="zh-CN" altLang="en-US"/>
          </a:p>
        </p:txBody>
      </p:sp>
    </p:spTree>
    <p:extLst>
      <p:ext uri="{BB962C8B-B14F-4D97-AF65-F5344CB8AC3E}">
        <p14:creationId xmlns:p14="http://schemas.microsoft.com/office/powerpoint/2010/main" val="242166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https://dotnet.microsoft.com/apps/aspnet/apis</a:t>
            </a:r>
          </a:p>
          <a:p>
            <a:r>
              <a:rPr lang="en-US" altLang="zh-CN" dirty="0"/>
              <a:t>https://answers.microsoft.com/en-us/windows/forum/windows_other-winapps/dcom-support-from-microsoft-and-end-of-life/d8887853-d2bc-4ce0-9760-d2d589d8faac?auth=1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86</a:t>
            </a:fld>
            <a:endParaRPr lang="zh-CN" altLang="en-US"/>
          </a:p>
        </p:txBody>
      </p:sp>
    </p:spTree>
    <p:extLst>
      <p:ext uri="{BB962C8B-B14F-4D97-AF65-F5344CB8AC3E}">
        <p14:creationId xmlns:p14="http://schemas.microsoft.com/office/powerpoint/2010/main" val="3961312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https://devblogs.microsoft.com/aspnet/grpc-web-for-net-now-available/</a:t>
            </a:r>
          </a:p>
          <a:p>
            <a:r>
              <a:rPr lang="en-US" altLang="zh-CN" dirty="0"/>
              <a:t>https://docs.microsoft.com/en-us/dotnet/architecture/grpc-for-wcf-developers/grpc-overview</a:t>
            </a:r>
          </a:p>
          <a:p>
            <a:r>
              <a:rPr lang="en-US" altLang="zh-CN" dirty="0"/>
              <a:t>https://docs.microsoft.com/en-us/aspnet/core/grpc/comparison?view=aspnetcore-3.1</a:t>
            </a:r>
          </a:p>
          <a:p>
            <a:r>
              <a:rPr lang="en-US" altLang="zh-CN" dirty="0"/>
              <a:t>https://blog.dreamfactory.com/grpc-vs-rest-how-does-grpc-compare-with-traditional-rest-apis/</a:t>
            </a:r>
          </a:p>
          <a:p>
            <a:r>
              <a:rPr lang="en-US" altLang="zh-CN" dirty="0"/>
              <a:t>https://code.tutsplus.com/tutorials/rest-vs-grpc-battle-of-the-apis--cms-30711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87</a:t>
            </a:fld>
            <a:endParaRPr lang="zh-CN" altLang="en-US"/>
          </a:p>
        </p:txBody>
      </p:sp>
    </p:spTree>
    <p:extLst>
      <p:ext uri="{BB962C8B-B14F-4D97-AF65-F5344CB8AC3E}">
        <p14:creationId xmlns:p14="http://schemas.microsoft.com/office/powerpoint/2010/main" val="3692765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High Performance Remote Object Service Engine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88</a:t>
            </a:fld>
            <a:endParaRPr lang="zh-CN" altLang="en-US"/>
          </a:p>
        </p:txBody>
      </p:sp>
    </p:spTree>
    <p:extLst>
      <p:ext uri="{BB962C8B-B14F-4D97-AF65-F5344CB8AC3E}">
        <p14:creationId xmlns:p14="http://schemas.microsoft.com/office/powerpoint/2010/main" val="1621235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COM (Common Object Model)</a:t>
            </a:r>
            <a:r>
              <a:rPr lang="zh-CN" altLang="en-US" dirty="0"/>
              <a:t>有时被称为公共对象模型，微软官方则称之为组件对象模型</a:t>
            </a:r>
            <a:r>
              <a:rPr lang="en-US" altLang="zh-CN" dirty="0"/>
              <a:t>(Component Object Model)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642211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en-US" altLang="zh-CN" dirty="0"/>
          </a:p>
          <a:p>
            <a:r>
              <a:rPr lang="zh-CN" altLang="en-US"/>
              <a:t>历史知识：</a:t>
            </a:r>
            <a:endParaRPr lang="en-US" altLang="zh-CN" dirty="0"/>
          </a:p>
          <a:p>
            <a:r>
              <a:rPr lang="en-US" altLang="zh-CN" dirty="0"/>
              <a:t>COM is dead, Long live COM.</a:t>
            </a:r>
            <a:r>
              <a:rPr lang="zh-CN" altLang="en-US" dirty="0"/>
              <a:t> </a:t>
            </a:r>
            <a:r>
              <a:rPr lang="en-US" altLang="zh-CN" dirty="0" err="1"/>
              <a:t>CoderGears</a:t>
            </a:r>
            <a:r>
              <a:rPr lang="en-US" altLang="zh-CN" dirty="0"/>
              <a:t> Team, November 30, 2014. https://javadepend.com/Blog/?p=950</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67</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78</a:t>
            </a:fld>
            <a:endParaRPr lang="zh-CN" altLang="en-US"/>
          </a:p>
        </p:txBody>
      </p:sp>
    </p:spTree>
    <p:extLst>
      <p:ext uri="{BB962C8B-B14F-4D97-AF65-F5344CB8AC3E}">
        <p14:creationId xmlns:p14="http://schemas.microsoft.com/office/powerpoint/2010/main" val="395940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80</a:t>
            </a:fld>
            <a:endParaRPr lang="zh-CN" altLang="en-US"/>
          </a:p>
        </p:txBody>
      </p:sp>
    </p:spTree>
    <p:extLst>
      <p:ext uri="{BB962C8B-B14F-4D97-AF65-F5344CB8AC3E}">
        <p14:creationId xmlns:p14="http://schemas.microsoft.com/office/powerpoint/2010/main" val="82622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25009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7.6 </a:t>
            </a:r>
            <a:r>
              <a:rPr lang="zh-CN" altLang="en-US" sz="2133" b="1" dirty="0">
                <a:solidFill>
                  <a:srgbClr val="1C4885"/>
                </a:solidFill>
                <a:latin typeface="微软雅黑" panose="020B0503020204020204" pitchFamily="34" charset="-122"/>
                <a:ea typeface="微软雅黑" panose="020B0503020204020204" pitchFamily="34" charset="-122"/>
              </a:rPr>
              <a:t>相关技术发展及变迁</a:t>
            </a:r>
          </a:p>
        </p:txBody>
      </p:sp>
      <p:sp>
        <p:nvSpPr>
          <p:cNvPr id="3" name="标题占位符 1">
            <a:extLst>
              <a:ext uri="{FF2B5EF4-FFF2-40B4-BE49-F238E27FC236}">
                <a16:creationId xmlns:a16="http://schemas.microsoft.com/office/drawing/2014/main" id="{F5C87A3D-7C2F-44D9-8A64-0E2790BA588D}"/>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68141960-4D5D-4DE5-B797-539DFC77702A}"/>
              </a:ext>
            </a:extLst>
          </p:cNvPr>
          <p:cNvSpPr>
            <a:spLocks noGrp="1" noChangeArrowheads="1"/>
          </p:cNvSpPr>
          <p:nvPr>
            <p:ph idx="9" hasCustomPrompt="1"/>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a:defRPr/>
            </a:lvl1pPr>
            <a:lvl2pPr>
              <a:defRPr/>
            </a:lvl2pPr>
            <a:lvl3pPr>
              <a:defRPr/>
            </a:lvl3pPr>
            <a:lvl4pPr>
              <a:defRPr/>
            </a:lvl4pPr>
            <a:lvl5pPr>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1594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
        <p:nvSpPr>
          <p:cNvPr id="4" name="TextBox 11">
            <a:extLst>
              <a:ext uri="{FF2B5EF4-FFF2-40B4-BE49-F238E27FC236}">
                <a16:creationId xmlns:a16="http://schemas.microsoft.com/office/drawing/2014/main" id="{873EA1EB-6B5E-498E-B135-722B43989518}"/>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2020</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7</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5" r:id="rId6"/>
    <p:sldLayoutId id="2147483694"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7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
        <p:nvSpPr>
          <p:cNvPr id="6" name="副标题 2">
            <a:extLst>
              <a:ext uri="{FF2B5EF4-FFF2-40B4-BE49-F238E27FC236}">
                <a16:creationId xmlns:a16="http://schemas.microsoft.com/office/drawing/2014/main" id="{2EBA8E6B-8B58-4010-90B5-EC5082161E4F}"/>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https://gitee.com/wuhanuniversity/</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a:prstGeom prst="rect">
            <a:avLst/>
          </a:prstGeo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a:prstGeom prst="rect">
            <a:avLst/>
          </a:prstGeo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a:prstGeom prst="rect">
            <a:avLst/>
          </a:prstGeo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a:prstGeom prst="rect">
            <a:avLst/>
          </a:prstGeo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86608" y="2026209"/>
            <a:ext cx="7402513" cy="4638675"/>
          </a:xfrm>
          <a:prstGeom prst="rect">
            <a:avLst/>
          </a:prstGeo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https://gitee.com/wuhanuniversity/wpfTest</a:t>
            </a:r>
            <a:endParaRPr lang="zh-CN" alt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882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a:prstGeom prst="rect">
            <a:avLst/>
          </a:prstGeo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7409955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00"/>
                                        <p:tgtEl>
                                          <p:spTgt spid="4">
                                            <p:graphicEl>
                                              <a:dgm id="{F907B27B-B246-4928-AC93-8A19B8E86AA6}"/>
                                            </p:graphicEl>
                                          </p:spTgt>
                                        </p:tgtEl>
                                      </p:cBhvr>
                                    </p:animEffect>
                                    <p:anim calcmode="lin" valueType="num">
                                      <p:cBhvr>
                                        <p:cTn id="25"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00"/>
                                        <p:tgtEl>
                                          <p:spTgt spid="4">
                                            <p:graphicEl>
                                              <a:dgm id="{34905F94-283E-4E2E-B949-4A5102C3F22E}"/>
                                            </p:graphicEl>
                                          </p:spTgt>
                                        </p:tgtEl>
                                      </p:cBhvr>
                                    </p:animEffect>
                                    <p:anim calcmode="lin" valueType="num">
                                      <p:cBhvr>
                                        <p:cTn id="37"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8" dur="1000"/>
                                        <p:tgtEl>
                                          <p:spTgt spid="4">
                                            <p:graphicEl>
                                              <a:dgm id="{4A90FFE2-DE88-4B0D-886D-0593F18265A5}"/>
                                            </p:graphicEl>
                                          </p:spTgt>
                                        </p:tgtEl>
                                      </p:cBhvr>
                                    </p:animEffect>
                                    <p:anim calcmode="lin" valueType="num">
                                      <p:cBhvr>
                                        <p:cTn id="49"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0"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0" dur="1000"/>
                                        <p:tgtEl>
                                          <p:spTgt spid="4">
                                            <p:graphicEl>
                                              <a:dgm id="{E8B453A4-10D1-497E-82A0-9CF5B372D781}"/>
                                            </p:graphicEl>
                                          </p:spTgt>
                                        </p:tgtEl>
                                      </p:cBhvr>
                                    </p:animEffect>
                                    <p:anim calcmode="lin" valueType="num">
                                      <p:cBhvr>
                                        <p:cTn id="61"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2"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00"/>
                                        <p:tgtEl>
                                          <p:spTgt spid="4">
                                            <p:graphicEl>
                                              <a:dgm id="{563DA248-6C78-40F1-BD96-BE92C299E962}"/>
                                            </p:graphicEl>
                                          </p:spTgt>
                                        </p:tgtEl>
                                      </p:cBhvr>
                                    </p:animEffect>
                                    <p:anim calcmode="lin" valueType="num">
                                      <p:cBhvr>
                                        <p:cTn id="68" dur="100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0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2" dur="1000"/>
                                        <p:tgtEl>
                                          <p:spTgt spid="4">
                                            <p:graphicEl>
                                              <a:dgm id="{4CDDE00D-2FC4-4893-8899-29DB78F1008C}"/>
                                            </p:graphicEl>
                                          </p:spTgt>
                                        </p:tgtEl>
                                      </p:cBhvr>
                                    </p:animEffect>
                                    <p:anim calcmode="lin" valueType="num">
                                      <p:cBhvr>
                                        <p:cTn id="73" dur="100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4" dur="100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a:prstGeom prst="rect">
            <a:avLst/>
          </a:prstGeo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a:prstGeom prst="rect">
            <a:avLst/>
          </a:prstGeo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a:prstGeom prst="rect">
            <a:avLst/>
          </a:prstGeo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a:prstGeom prst="rect">
            <a:avLst/>
          </a:prstGeo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a:prstGeom prst="rect">
            <a:avLst/>
          </a:prstGeo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a:prstGeom prst="rect">
            <a:avLst/>
          </a:prstGeo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a:prstGeom prst="rect">
            <a:avLst/>
          </a:prstGeo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a:prstGeom prst="rect">
            <a:avLst/>
          </a:prstGeo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a:prstGeom prst="rect">
            <a:avLst/>
          </a:prstGeo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a:prstGeom prst="rect">
            <a:avLst/>
          </a:prstGeo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1429279" y="5510387"/>
            <a:ext cx="9696547" cy="923330"/>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endParaRPr lang="en-US" altLang="zh-CN" sz="1800" dirty="0">
              <a:solidFill>
                <a:srgbClr val="7030A0"/>
              </a:solidFill>
              <a:latin typeface="Arial" panose="020B0604020202020204" pitchFamily="34" charset="0"/>
              <a:cs typeface="Arial" panose="020B0604020202020204" pitchFamily="34" charset="0"/>
            </a:endParaRPr>
          </a:p>
          <a:p>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p>
          <a:p>
            <a:r>
              <a:rPr lang="en-US" altLang="zh-CN" sz="1800" dirty="0">
                <a:solidFill>
                  <a:srgbClr val="7030A0"/>
                </a:solidFill>
                <a:latin typeface="Arial" panose="020B0604020202020204" pitchFamily="34" charset="0"/>
                <a:cs typeface="Arial" panose="020B0604020202020204" pitchFamily="34" charset="0"/>
              </a:rPr>
              <a:t>https://docs.microsoft.com/en-us/windows/win32/com/component-object-model--com--portal</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
        <p:nvSpPr>
          <p:cNvPr id="5" name="文本框 4"/>
          <p:cNvSpPr txBox="1"/>
          <p:nvPr/>
        </p:nvSpPr>
        <p:spPr>
          <a:xfrm>
            <a:off x="-1" y="5666105"/>
            <a:ext cx="6489033" cy="646331"/>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endParaRPr lang="en-US" altLang="zh-CN" sz="1800" dirty="0">
              <a:solidFill>
                <a:srgbClr val="FF0000"/>
              </a:solidFill>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优化这个</a:t>
            </a:r>
            <a:r>
              <a:rPr lang="en-US" altLang="zh-CN" sz="1800" dirty="0">
                <a:solidFill>
                  <a:srgbClr val="FF0000"/>
                </a:solidFill>
                <a:latin typeface="微软雅黑" panose="020B0503020204020204" pitchFamily="34" charset="-122"/>
                <a:ea typeface="微软雅黑" panose="020B0503020204020204" pitchFamily="34" charset="-122"/>
              </a:rPr>
              <a:t>slide</a:t>
            </a:r>
            <a:r>
              <a:rPr lang="zh-CN" altLang="en-US" sz="1800" dirty="0">
                <a:solidFill>
                  <a:srgbClr val="FF0000"/>
                </a:solidFill>
                <a:latin typeface="微软雅黑" panose="020B0503020204020204" pitchFamily="34" charset="-122"/>
                <a:ea typeface="微软雅黑" panose="020B0503020204020204" pitchFamily="34" charset="-122"/>
              </a:rPr>
              <a:t>，上传到</a:t>
            </a:r>
            <a:r>
              <a:rPr lang="en-US" altLang="zh-CN" sz="1800" dirty="0" err="1">
                <a:solidFill>
                  <a:srgbClr val="FF0000"/>
                </a:solidFill>
                <a:latin typeface="微软雅黑" panose="020B0503020204020204" pitchFamily="34" charset="-122"/>
                <a:ea typeface="微软雅黑" panose="020B0503020204020204" pitchFamily="34" charset="-122"/>
              </a:rPr>
              <a:t>github</a:t>
            </a:r>
            <a:r>
              <a:rPr lang="zh-CN" altLang="en-US" sz="1800" dirty="0">
                <a:solidFill>
                  <a:srgbClr val="FF0000"/>
                </a:solidFill>
                <a:latin typeface="微软雅黑" panose="020B0503020204020204" pitchFamily="34" charset="-122"/>
                <a:ea typeface="微软雅黑" panose="020B0503020204020204" pitchFamily="34" charset="-122"/>
              </a:rPr>
              <a:t>，邮件通知我，给平时成绩</a:t>
            </a:r>
          </a:p>
        </p:txBody>
      </p:sp>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5" name="文本框 4"/>
          <p:cNvSpPr txBox="1"/>
          <p:nvPr/>
        </p:nvSpPr>
        <p:spPr>
          <a:xfrm>
            <a:off x="115693" y="5465579"/>
            <a:ext cx="3769896" cy="369332"/>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在网上查关于 </a:t>
            </a:r>
            <a:r>
              <a:rPr lang="en-US" altLang="zh-CN" sz="1800" dirty="0">
                <a:solidFill>
                  <a:srgbClr val="FF0000"/>
                </a:solidFill>
                <a:latin typeface="微软雅黑" panose="020B0503020204020204" pitchFamily="34" charset="-122"/>
                <a:ea typeface="微软雅黑" panose="020B0503020204020204" pitchFamily="34" charset="-122"/>
              </a:rPr>
              <a:t>C++/CLI </a:t>
            </a:r>
            <a:r>
              <a:rPr lang="zh-CN" altLang="en-US" sz="1800" dirty="0">
                <a:solidFill>
                  <a:srgbClr val="FF0000"/>
                </a:solidFill>
                <a:latin typeface="微软雅黑" panose="020B0503020204020204" pitchFamily="34" charset="-122"/>
                <a:ea typeface="微软雅黑" panose="020B0503020204020204" pitchFamily="34" charset="-122"/>
              </a:rPr>
              <a:t>编程</a:t>
            </a:r>
          </a:p>
        </p:txBody>
      </p:sp>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a:prstGeom prst="rect">
            <a:avLst/>
          </a:prstGeo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a:prstGeom prst="rect">
            <a:avLst/>
          </a:prstGeo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a:prstGeom prst="rect">
            <a:avLst/>
          </a:prstGeo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a:prstGeom prst="rect">
            <a:avLst/>
          </a:prstGeo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a:prstGeom prst="rect">
            <a:avLst/>
          </a:prstGeo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else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a:prstGeom prst="rect">
            <a:avLst/>
          </a:prstGeo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a:prstGeom prst="rect">
            <a:avLst/>
          </a:prstGeo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a:prstGeom prst="rect">
            <a:avLst/>
          </a:prstGeo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a:prstGeom prst="rect">
            <a:avLst/>
          </a:prstGeo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a:prstGeom prst="rect">
            <a:avLst/>
          </a:prstGeo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a:prstGeom prst="rect">
            <a:avLst/>
          </a:prstGeo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a:prstGeom prst="rect">
            <a:avLst/>
          </a:prstGeo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a:prstGeom prst="rect">
            <a:avLst/>
          </a:prstGeo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a:prstGeom prst="rect">
            <a:avLst/>
          </a:prstGeo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a:prstGeom prst="rect">
            <a:avLst/>
          </a:prstGeo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a:prstGeom prst="rect">
            <a:avLst/>
          </a:prstGeo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a:prstGeom prst="rect">
            <a:avLst/>
          </a:prstGeo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a:prstGeom prst="rect">
            <a:avLst/>
          </a:prstGeo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a:prstGeom prst="rect">
            <a:avLst/>
          </a:prstGeo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a:prstGeom prst="rect">
            <a:avLst/>
          </a:prstGeo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a:prstGeom prst="rect">
            <a:avLst/>
          </a:prstGeo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a:prstGeom prst="rect">
            <a:avLst/>
          </a:prstGeo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a:prstGeom prst="rect">
            <a:avLst/>
          </a:prstGeo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a:prstGeom prst="rect">
            <a:avLst/>
          </a:prstGeo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a:prstGeom prst="rect">
            <a:avLst/>
          </a:prstGeo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a:prstGeom prst="rect">
            <a:avLst/>
          </a:prstGeo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a:prstGeom prst="rect">
            <a:avLst/>
          </a:prstGeo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a:prstGeom prst="rect">
            <a:avLst/>
          </a:prstGeo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a:prstGeom prst="rect">
            <a:avLst/>
          </a:prstGeo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a:prstGeom prst="rect">
            <a:avLst/>
          </a:prstGeo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a:prstGeom prst="rect">
            <a:avLst/>
          </a:prstGeo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a:prstGeom prst="rect">
            <a:avLst/>
          </a:prstGeo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a:prstGeom prst="rect">
            <a:avLst/>
          </a:prstGeo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zh-CN" altLang="en-US" dirty="0"/>
              <a:t>云计算的时代如何在云上使用</a:t>
            </a:r>
            <a:r>
              <a:rPr lang="en-US" altLang="zh-CN" dirty="0"/>
              <a:t>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a:t>
            </a:r>
            <a:r>
              <a:rPr lang="zh-CN" altLang="en-US" dirty="0"/>
              <a:t>如何在 </a:t>
            </a:r>
            <a:r>
              <a:rPr lang="en-US" altLang="zh-CN" dirty="0"/>
              <a:t>azure </a:t>
            </a:r>
            <a:r>
              <a:rPr lang="zh-CN" altLang="en-US" dirty="0"/>
              <a:t>上注册 </a:t>
            </a:r>
            <a:r>
              <a:rPr lang="en-US" altLang="zh-CN" dirty="0"/>
              <a:t>COM </a:t>
            </a:r>
            <a:r>
              <a:rPr lang="zh-CN" altLang="en-US" dirty="0"/>
              <a:t>组件</a:t>
            </a:r>
            <a:r>
              <a:rPr lang="en-US" altLang="zh-CN" dirty="0"/>
              <a:t> </a:t>
            </a:r>
          </a:p>
          <a:p>
            <a:pPr lvl="1"/>
            <a:r>
              <a:rPr lang="en-US" altLang="zh-CN" b="1" dirty="0"/>
              <a:t>How to configure and run startup tasks for a cloud service</a:t>
            </a:r>
          </a:p>
          <a:p>
            <a:pPr lvl="1"/>
            <a:r>
              <a:rPr lang="en-US" altLang="zh-CN" b="1" dirty="0"/>
              <a:t>https://docs.microsoft.com/en-us/azure/cloud-services/cloud-services-startup-tasks</a:t>
            </a:r>
          </a:p>
          <a:p>
            <a:pPr lvl="1"/>
            <a:r>
              <a:rPr lang="en-US" altLang="zh-CN" b="1" dirty="0"/>
              <a:t>You can use startup tasks to perform operations before a role starts. Operations that you might want to perform include </a:t>
            </a:r>
            <a:r>
              <a:rPr lang="en-US" altLang="zh-CN" b="1" dirty="0">
                <a:solidFill>
                  <a:srgbClr val="FF0000"/>
                </a:solidFill>
              </a:rPr>
              <a:t>installing a component</a:t>
            </a:r>
            <a:r>
              <a:rPr lang="en-US" altLang="zh-CN" b="1" dirty="0"/>
              <a:t>, </a:t>
            </a:r>
            <a:r>
              <a:rPr lang="en-US" altLang="zh-CN" b="1" dirty="0">
                <a:solidFill>
                  <a:srgbClr val="FF0000"/>
                </a:solidFill>
              </a:rPr>
              <a:t>registering COM components</a:t>
            </a:r>
            <a:r>
              <a:rPr lang="en-US" altLang="zh-CN" b="1" dirty="0"/>
              <a:t>, </a:t>
            </a:r>
            <a:r>
              <a:rPr lang="en-US" altLang="zh-CN" b="1" dirty="0">
                <a:solidFill>
                  <a:srgbClr val="FF0000"/>
                </a:solidFill>
              </a:rPr>
              <a:t>setting registry keys</a:t>
            </a:r>
            <a:r>
              <a:rPr lang="en-US" altLang="zh-CN" b="1" dirty="0"/>
              <a:t>, or starting a long running process.</a:t>
            </a:r>
          </a:p>
          <a:p>
            <a:r>
              <a:rPr lang="en-US" altLang="zh-CN" dirty="0"/>
              <a:t> Environment variables</a:t>
            </a:r>
            <a:endParaRPr lang="zh-CN" altLang="en-US" dirty="0"/>
          </a:p>
        </p:txBody>
      </p:sp>
    </p:spTree>
    <p:extLst>
      <p:ext uri="{BB962C8B-B14F-4D97-AF65-F5344CB8AC3E}">
        <p14:creationId xmlns:p14="http://schemas.microsoft.com/office/powerpoint/2010/main" val="20712006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en-US" altLang="zh-CN" dirty="0"/>
              <a:t>DCOM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The DCOM Remote Protocol extends the Component Object Model (COM) over a network by providing facilities for creating and activating objects, and for managing object references, object lifetimes, and object interface queries. </a:t>
            </a:r>
          </a:p>
          <a:p>
            <a:r>
              <a:rPr lang="en-US" altLang="zh-CN" dirty="0"/>
              <a:t> The DCOM Remote Protocol is built on top of </a:t>
            </a:r>
            <a:r>
              <a:rPr lang="en-US" altLang="zh-CN" dirty="0">
                <a:solidFill>
                  <a:srgbClr val="FF0000"/>
                </a:solidFill>
              </a:rPr>
              <a:t>R</a:t>
            </a:r>
            <a:r>
              <a:rPr lang="en-US" altLang="zh-CN" dirty="0"/>
              <a:t>emote </a:t>
            </a:r>
            <a:r>
              <a:rPr lang="en-US" altLang="zh-CN" dirty="0">
                <a:solidFill>
                  <a:srgbClr val="FF0000"/>
                </a:solidFill>
              </a:rPr>
              <a:t>P</a:t>
            </a:r>
            <a:r>
              <a:rPr lang="en-US" altLang="zh-CN" dirty="0"/>
              <a:t>rocedure </a:t>
            </a:r>
            <a:r>
              <a:rPr lang="en-US" altLang="zh-CN" dirty="0">
                <a:solidFill>
                  <a:srgbClr val="FF0000"/>
                </a:solidFill>
              </a:rPr>
              <a:t>C</a:t>
            </a:r>
            <a:r>
              <a:rPr lang="en-US" altLang="zh-CN" dirty="0"/>
              <a:t>all Protocol Extensions</a:t>
            </a:r>
            <a:endParaRPr lang="zh-CN" altLang="en-US" dirty="0"/>
          </a:p>
        </p:txBody>
      </p:sp>
      <p:pic>
        <p:nvPicPr>
          <p:cNvPr id="1026" name="Picture 2" descr="DCOM protocol stack">
            <a:extLst>
              <a:ext uri="{FF2B5EF4-FFF2-40B4-BE49-F238E27FC236}">
                <a16:creationId xmlns:a16="http://schemas.microsoft.com/office/drawing/2014/main" id="{CD589202-897D-4C59-8C1D-66C6DE6B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7" y="4338639"/>
            <a:ext cx="36671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129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Both solve the problem of "object oriented communication between computers.“</a:t>
            </a:r>
          </a:p>
          <a:p>
            <a:r>
              <a:rPr lang="en-US" altLang="zh-CN" dirty="0"/>
              <a:t> Strengths of CORBA:</a:t>
            </a:r>
          </a:p>
          <a:p>
            <a:pPr lvl="1"/>
            <a:r>
              <a:rPr lang="en-US" altLang="zh-CN" dirty="0"/>
              <a:t>Cross-platform and multi-vendor. Very strong support in Unix and mainframe systems.</a:t>
            </a:r>
          </a:p>
          <a:p>
            <a:pPr lvl="1"/>
            <a:r>
              <a:rPr lang="en-US" altLang="zh-CN" dirty="0"/>
              <a:t>Is an industry standard.</a:t>
            </a:r>
          </a:p>
          <a:p>
            <a:pPr lvl="1"/>
            <a:r>
              <a:rPr lang="en-US" altLang="zh-CN" dirty="0"/>
              <a:t>Some really excellent implementations are available for free.</a:t>
            </a:r>
          </a:p>
          <a:p>
            <a:pPr lvl="1"/>
            <a:r>
              <a:rPr lang="en-US" altLang="zh-CN" dirty="0"/>
              <a:t>Many free versions are </a:t>
            </a:r>
            <a:r>
              <a:rPr lang="en-US" altLang="zh-CN" dirty="0" err="1"/>
              <a:t>OpenSource</a:t>
            </a:r>
            <a:endParaRPr lang="en-US" altLang="zh-CN" dirty="0"/>
          </a:p>
          <a:p>
            <a:pPr lvl="1"/>
            <a:r>
              <a:rPr lang="en-US" altLang="zh-CN" dirty="0"/>
              <a:t>A wider range of programming language bindings.</a:t>
            </a:r>
          </a:p>
          <a:p>
            <a:pPr lvl="1"/>
            <a:r>
              <a:rPr lang="en-US" altLang="zh-CN" dirty="0"/>
              <a:t>Simpler programming interface.</a:t>
            </a:r>
          </a:p>
          <a:p>
            <a:pPr lvl="1"/>
            <a:r>
              <a:rPr lang="en-US" altLang="zh-CN" dirty="0"/>
              <a:t>ALL objects/interfaces can be called dynamically at run time through a data-driven interface: CORBA DII (</a:t>
            </a:r>
            <a:r>
              <a:rPr lang="en-US" altLang="zh-CN" dirty="0" err="1"/>
              <a:t>DynamicInvocationInterface</a:t>
            </a:r>
            <a:r>
              <a:rPr lang="en-US" altLang="zh-CN" dirty="0"/>
              <a:t>).</a:t>
            </a:r>
          </a:p>
          <a:p>
            <a:pPr lvl="1"/>
            <a:r>
              <a:rPr lang="en-US" altLang="zh-CN" dirty="0"/>
              <a:t>Multiple inheritance in interfaces. (COM has single inheritance between interfaces, but discourages its use, favoring multiple interfaces instead.)</a:t>
            </a:r>
            <a:endParaRPr lang="zh-CN" altLang="en-US" dirty="0"/>
          </a:p>
        </p:txBody>
      </p:sp>
    </p:spTree>
    <p:extLst>
      <p:ext uri="{BB962C8B-B14F-4D97-AF65-F5344CB8AC3E}">
        <p14:creationId xmlns:p14="http://schemas.microsoft.com/office/powerpoint/2010/main" val="10262694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38888029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40319777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RPC</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Microsoft's implementation of RPC is compatible with the Open Software Foundation (OSF) Distributed Computing Environment (DCE) RPC.</a:t>
            </a:r>
          </a:p>
          <a:p>
            <a:r>
              <a:rPr lang="en-US" altLang="zh-CN" dirty="0"/>
              <a:t> Microsoft Remote Procedure Call (RPC) defines a powerful technology for creating distributed client/server programs. The RPC run-time stubs and libraries manage most of the processes relating to network protocols and communication.</a:t>
            </a:r>
          </a:p>
          <a:p>
            <a:pPr lvl="1"/>
            <a:r>
              <a:rPr lang="en-US" altLang="zh-CN" dirty="0"/>
              <a:t>You can configure RPC to use one or more transports, one or more name services, and one or more security servers. </a:t>
            </a:r>
          </a:p>
          <a:p>
            <a:pPr lvl="1"/>
            <a:r>
              <a:rPr lang="en-US" altLang="zh-CN" dirty="0"/>
              <a:t>Because Microsoft RPC is designed to work with multiple providers, you can choose the providers that work best for your network. </a:t>
            </a:r>
          </a:p>
          <a:p>
            <a:pPr lvl="1"/>
            <a:r>
              <a:rPr lang="en-US" altLang="zh-CN" dirty="0"/>
              <a:t> In addition to the RPC run-time libraries, Microsoft RPC includes the Interface Definition Language (IDL) and its compiler.</a:t>
            </a:r>
          </a:p>
          <a:p>
            <a:pPr lvl="1"/>
            <a:r>
              <a:rPr lang="en-US" altLang="zh-CN" dirty="0"/>
              <a:t>Although the IDL file is a standard part of RPC, Microsoft has enhanced it to extend its functionality to </a:t>
            </a:r>
            <a:r>
              <a:rPr lang="en-US" altLang="zh-CN" dirty="0">
                <a:solidFill>
                  <a:srgbClr val="FF0000"/>
                </a:solidFill>
              </a:rPr>
              <a:t>support custom COM interfaces</a:t>
            </a:r>
            <a:r>
              <a:rPr lang="en-US" altLang="zh-CN" dirty="0"/>
              <a:t>. </a:t>
            </a:r>
          </a:p>
        </p:txBody>
      </p:sp>
    </p:spTree>
    <p:extLst>
      <p:ext uri="{BB962C8B-B14F-4D97-AF65-F5344CB8AC3E}">
        <p14:creationId xmlns:p14="http://schemas.microsoft.com/office/powerpoint/2010/main" val="2003840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web API with ASP.NET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https://docs.microsoft.com/en-us/aspnet/core/web-api/?view=aspnetcore-3.1</a:t>
            </a:r>
          </a:p>
          <a:p>
            <a:r>
              <a:rPr lang="en-US" altLang="zh-CN" dirty="0"/>
              <a:t> ASP.NET Core supports creating RESTful services, also known as web APIs, using C#. To handle requests, a web API uses controllers. Controllers in a web API are classes that derive from </a:t>
            </a:r>
            <a:r>
              <a:rPr lang="en-US" altLang="zh-CN" dirty="0" err="1"/>
              <a:t>ControllerBase</a:t>
            </a:r>
            <a:r>
              <a:rPr lang="en-US" altLang="zh-CN" dirty="0"/>
              <a:t>. This article shows how to use controllers for handling web API requests.</a:t>
            </a:r>
          </a:p>
          <a:p>
            <a:r>
              <a:rPr lang="en-US" altLang="zh-CN" dirty="0"/>
              <a:t> https://docs.microsoft.com/en-us/aspnet/core/tutorials/first-web-api?view=aspnetcore-3.1&amp;tabs=visual-studio</a:t>
            </a:r>
          </a:p>
          <a:p>
            <a:endParaRPr lang="en-US" altLang="zh-CN" dirty="0"/>
          </a:p>
        </p:txBody>
      </p:sp>
    </p:spTree>
    <p:extLst>
      <p:ext uri="{BB962C8B-B14F-4D97-AF65-F5344CB8AC3E}">
        <p14:creationId xmlns:p14="http://schemas.microsoft.com/office/powerpoint/2010/main" val="41921982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on .NET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https://docs.microsoft.com/en-us/aspnet/core/grpc/?view=aspnetcore-3.1</a:t>
            </a:r>
          </a:p>
          <a:p>
            <a:r>
              <a:rPr lang="en-US" altLang="zh-CN" dirty="0"/>
              <a:t> The main benefits of </a:t>
            </a:r>
            <a:r>
              <a:rPr lang="en-US" altLang="zh-CN" dirty="0" err="1"/>
              <a:t>gRPC</a:t>
            </a:r>
            <a:r>
              <a:rPr lang="en-US" altLang="zh-CN" dirty="0"/>
              <a:t> are:</a:t>
            </a:r>
          </a:p>
          <a:p>
            <a:pPr lvl="1"/>
            <a:r>
              <a:rPr lang="en-US" altLang="zh-CN" dirty="0"/>
              <a:t>Modern, high-performance, lightweight RPC framework.</a:t>
            </a:r>
          </a:p>
          <a:p>
            <a:pPr lvl="1"/>
            <a:r>
              <a:rPr lang="en-US" altLang="zh-CN" dirty="0"/>
              <a:t>Contract-first API development, using Protocol Buffers by default, allowing for language agnostic implementations.</a:t>
            </a:r>
          </a:p>
          <a:p>
            <a:pPr lvl="1"/>
            <a:r>
              <a:rPr lang="en-US" altLang="zh-CN" dirty="0"/>
              <a:t>Tooling available for many languages to generate strongly-typed servers and clients.</a:t>
            </a:r>
          </a:p>
          <a:p>
            <a:pPr lvl="1"/>
            <a:r>
              <a:rPr lang="en-US" altLang="zh-CN" dirty="0"/>
              <a:t>Supports client, server, and bi-directional streaming calls.</a:t>
            </a:r>
          </a:p>
          <a:p>
            <a:pPr lvl="1"/>
            <a:r>
              <a:rPr lang="en-US" altLang="zh-CN" dirty="0"/>
              <a:t>Reduced network usage with </a:t>
            </a:r>
            <a:r>
              <a:rPr lang="en-US" altLang="zh-CN" dirty="0" err="1"/>
              <a:t>Protobuf</a:t>
            </a:r>
            <a:r>
              <a:rPr lang="en-US" altLang="zh-CN" dirty="0"/>
              <a:t> binary serialization.</a:t>
            </a:r>
          </a:p>
          <a:p>
            <a:r>
              <a:rPr lang="en-US" altLang="zh-CN" dirty="0"/>
              <a:t> These benefits make </a:t>
            </a:r>
            <a:r>
              <a:rPr lang="en-US" altLang="zh-CN" dirty="0" err="1"/>
              <a:t>gRPC</a:t>
            </a:r>
            <a:r>
              <a:rPr lang="en-US" altLang="zh-CN" dirty="0"/>
              <a:t> ideal for:</a:t>
            </a:r>
          </a:p>
          <a:p>
            <a:pPr lvl="1"/>
            <a:r>
              <a:rPr lang="en-US" altLang="zh-CN" dirty="0"/>
              <a:t>Lightweight </a:t>
            </a:r>
            <a:r>
              <a:rPr lang="en-US" altLang="zh-CN" dirty="0">
                <a:solidFill>
                  <a:srgbClr val="FF0000"/>
                </a:solidFill>
              </a:rPr>
              <a:t>microservices</a:t>
            </a:r>
            <a:r>
              <a:rPr lang="en-US" altLang="zh-CN" dirty="0"/>
              <a:t> where efficiency is critical.</a:t>
            </a:r>
          </a:p>
          <a:p>
            <a:pPr lvl="1"/>
            <a:r>
              <a:rPr lang="en-US" altLang="zh-CN" dirty="0"/>
              <a:t>Polyglot systems where </a:t>
            </a:r>
            <a:r>
              <a:rPr lang="en-US" altLang="zh-CN" dirty="0">
                <a:solidFill>
                  <a:srgbClr val="FF0000"/>
                </a:solidFill>
              </a:rPr>
              <a:t>multiple languages </a:t>
            </a:r>
            <a:r>
              <a:rPr lang="en-US" altLang="zh-CN" dirty="0"/>
              <a:t>are required for development.</a:t>
            </a:r>
          </a:p>
          <a:p>
            <a:pPr lvl="1"/>
            <a:r>
              <a:rPr lang="en-US" altLang="zh-CN" dirty="0"/>
              <a:t>Point-to-point </a:t>
            </a:r>
            <a:r>
              <a:rPr lang="en-US" altLang="zh-CN" dirty="0">
                <a:solidFill>
                  <a:srgbClr val="FF0000"/>
                </a:solidFill>
              </a:rPr>
              <a:t>real-time services </a:t>
            </a:r>
            <a:r>
              <a:rPr lang="en-US" altLang="zh-CN" dirty="0"/>
              <a:t>that need to handle streaming requests or responses.</a:t>
            </a:r>
          </a:p>
        </p:txBody>
      </p:sp>
      <p:sp>
        <p:nvSpPr>
          <p:cNvPr id="4" name="矩形 3">
            <a:extLst>
              <a:ext uri="{FF2B5EF4-FFF2-40B4-BE49-F238E27FC236}">
                <a16:creationId xmlns:a16="http://schemas.microsoft.com/office/drawing/2014/main" id="{3FDCA945-A961-46D5-89E0-4CF3F8C6F656}"/>
              </a:ext>
            </a:extLst>
          </p:cNvPr>
          <p:cNvSpPr/>
          <p:nvPr/>
        </p:nvSpPr>
        <p:spPr>
          <a:xfrm>
            <a:off x="7638049" y="1450380"/>
            <a:ext cx="3616246" cy="307777"/>
          </a:xfrm>
          <a:prstGeom prst="rect">
            <a:avLst/>
          </a:prstGeom>
        </p:spPr>
        <p:txBody>
          <a:bodyPr wrap="none">
            <a:spAutoFit/>
          </a:bodyPr>
          <a:lstStyle/>
          <a:p>
            <a:r>
              <a:rPr lang="en-US" altLang="zh-CN" dirty="0">
                <a:solidFill>
                  <a:srgbClr val="FF0000"/>
                </a:solidFill>
              </a:rPr>
              <a:t>https://developingdane.com/service-compare/</a:t>
            </a:r>
            <a:endParaRPr lang="zh-CN" altLang="en-US" dirty="0">
              <a:solidFill>
                <a:srgbClr val="FF0000"/>
              </a:solidFill>
            </a:endParaRPr>
          </a:p>
        </p:txBody>
      </p:sp>
    </p:spTree>
    <p:extLst>
      <p:ext uri="{BB962C8B-B14F-4D97-AF65-F5344CB8AC3E}">
        <p14:creationId xmlns:p14="http://schemas.microsoft.com/office/powerpoint/2010/main" val="38838360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a:t>
            </a:r>
            <a:r>
              <a:rPr lang="en-US" altLang="zh-CN" dirty="0" err="1"/>
              <a:t>softC</a:t>
            </a:r>
            <a:r>
              <a:rPr lang="en-US" altLang="zh-CN" dirty="0"/>
              <a:t> ICE, </a:t>
            </a:r>
            <a:r>
              <a:rPr lang="en-US" altLang="zh-CN" dirty="0" err="1"/>
              <a:t>HProse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https://blog.csdn.net/weixin_43943747/article/details/108943324</a:t>
            </a:r>
          </a:p>
          <a:p>
            <a:r>
              <a:rPr lang="en-US" altLang="zh-CN" dirty="0"/>
              <a:t> http://www.blogjava.net/paulwong/archive/2015/11/13/428186.html</a:t>
            </a:r>
          </a:p>
          <a:p>
            <a:pPr lvl="1"/>
            <a:r>
              <a:rPr lang="en-US" altLang="zh-CN" dirty="0"/>
              <a:t>ICE </a:t>
            </a:r>
            <a:r>
              <a:rPr lang="zh-CN" altLang="en-US" dirty="0"/>
              <a:t>几乎暴击吊打各竞争对手</a:t>
            </a:r>
            <a:endParaRPr lang="en-US" altLang="zh-CN" dirty="0"/>
          </a:p>
          <a:p>
            <a:pPr lvl="1"/>
            <a:r>
              <a:rPr lang="en-US" altLang="zh-CN" dirty="0"/>
              <a:t>ICE </a:t>
            </a:r>
            <a:r>
              <a:rPr lang="zh-CN" altLang="en-US" dirty="0"/>
              <a:t>被迫开源但小众，市场逐步被 </a:t>
            </a:r>
            <a:r>
              <a:rPr lang="en-US" altLang="zh-CN" dirty="0" err="1"/>
              <a:t>gRPC</a:t>
            </a:r>
            <a:r>
              <a:rPr lang="en-US" altLang="zh-CN" dirty="0"/>
              <a:t> </a:t>
            </a:r>
            <a:r>
              <a:rPr lang="zh-CN" altLang="en-US" dirty="0"/>
              <a:t>蚕食</a:t>
            </a:r>
            <a:endParaRPr lang="en-US" altLang="zh-CN" dirty="0"/>
          </a:p>
          <a:p>
            <a:r>
              <a:rPr lang="en-US" altLang="zh-CN" dirty="0"/>
              <a:t> ICE </a:t>
            </a:r>
            <a:r>
              <a:rPr lang="zh-CN" altLang="en-US" dirty="0"/>
              <a:t>支持实时访问</a:t>
            </a:r>
            <a:endParaRPr lang="en-US" altLang="zh-CN" dirty="0"/>
          </a:p>
          <a:p>
            <a:r>
              <a:rPr lang="en-US" altLang="zh-CN" dirty="0"/>
              <a:t> </a:t>
            </a:r>
            <a:r>
              <a:rPr lang="zh-CN" altLang="en-US" dirty="0"/>
              <a:t>国产 </a:t>
            </a:r>
            <a:r>
              <a:rPr lang="en-US" altLang="zh-CN" dirty="0" err="1"/>
              <a:t>HProse</a:t>
            </a:r>
            <a:r>
              <a:rPr lang="en-US" altLang="zh-CN" dirty="0"/>
              <a:t> </a:t>
            </a:r>
            <a:r>
              <a:rPr lang="zh-CN" altLang="en-US" dirty="0"/>
              <a:t>好用易用发展势头凶猛，需遵从国际标准化组织规范才能走向世界，如果封闭不能与国际上其它迅猛发展的技术互操作则与开放的时代潮流不符</a:t>
            </a:r>
            <a:endParaRPr lang="en-US" altLang="zh-CN" dirty="0"/>
          </a:p>
        </p:txBody>
      </p:sp>
    </p:spTree>
    <p:extLst>
      <p:ext uri="{BB962C8B-B14F-4D97-AF65-F5344CB8AC3E}">
        <p14:creationId xmlns:p14="http://schemas.microsoft.com/office/powerpoint/2010/main" val="39931224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339850" y="1171575"/>
            <a:ext cx="10852150" cy="5686425"/>
          </a:xfrm>
          <a:prstGeom prst="rect">
            <a:avLst/>
          </a:prstGeo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a:prstGeom prst="rect">
            <a:avLst/>
          </a:prstGeo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6998</TotalTime>
  <Words>6458</Words>
  <Application>Microsoft Office PowerPoint</Application>
  <PresentationFormat>宽屏</PresentationFormat>
  <Paragraphs>662</Paragraphs>
  <Slides>90</Slides>
  <Notes>16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90</vt:i4>
      </vt:variant>
    </vt:vector>
  </HeadingPairs>
  <TitlesOfParts>
    <vt:vector size="102" baseType="lpstr">
      <vt:lpstr>宋体</vt:lpstr>
      <vt:lpstr>微软雅黑</vt:lpstr>
      <vt:lpstr>新宋体</vt:lpstr>
      <vt:lpstr>Arial</vt:lpstr>
      <vt:lpstr>Calibri</vt:lpstr>
      <vt:lpstr>Calibri Light</vt:lpstr>
      <vt:lpstr>Consolas</vt:lpstr>
      <vt:lpstr>Tahoma</vt:lpstr>
      <vt:lpstr>Wingdings</vt:lpstr>
      <vt:lpstr>Wingdings 3</vt:lpstr>
      <vt:lpstr>自定义设计方案</vt:lpstr>
      <vt:lpstr>2_蓝色互联网</vt:lpstr>
      <vt:lpstr>PowerPoint 演示文稿</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云计算的时代如何在云上使用COM</vt:lpstr>
      <vt:lpstr>DCOM</vt:lpstr>
      <vt:lpstr>Microsoft's COM vs OMG's CORBA</vt:lpstr>
      <vt:lpstr>Microsoft's COM vs OMG's CORBA</vt:lpstr>
      <vt:lpstr>Microsoft's COM vs OMG's CORBA</vt:lpstr>
      <vt:lpstr>Microsoft's RPC</vt:lpstr>
      <vt:lpstr>web API with ASP.NET Core</vt:lpstr>
      <vt:lpstr>gRPC on .NET Core</vt:lpstr>
      <vt:lpstr>gRPC, softC ICE, HProse</vt:lpstr>
      <vt:lpstr>上机练习作业</vt:lpstr>
      <vt:lpstr>思考与练习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381</cp:revision>
  <dcterms:created xsi:type="dcterms:W3CDTF">2014-12-05T07:09:50Z</dcterms:created>
  <dcterms:modified xsi:type="dcterms:W3CDTF">2020-11-03T05:51:08Z</dcterms:modified>
</cp:coreProperties>
</file>