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71"/>
  </p:notesMasterIdLst>
  <p:sldIdLst>
    <p:sldId id="256" r:id="rId3"/>
    <p:sldId id="522" r:id="rId4"/>
    <p:sldId id="316" r:id="rId5"/>
    <p:sldId id="458" r:id="rId6"/>
    <p:sldId id="459" r:id="rId7"/>
    <p:sldId id="460" r:id="rId8"/>
    <p:sldId id="461" r:id="rId9"/>
    <p:sldId id="462" r:id="rId10"/>
    <p:sldId id="463" r:id="rId11"/>
    <p:sldId id="464" r:id="rId12"/>
    <p:sldId id="465" r:id="rId13"/>
    <p:sldId id="466" r:id="rId14"/>
    <p:sldId id="467" r:id="rId15"/>
    <p:sldId id="468" r:id="rId16"/>
    <p:sldId id="469" r:id="rId17"/>
    <p:sldId id="470" r:id="rId18"/>
    <p:sldId id="471" r:id="rId19"/>
    <p:sldId id="472" r:id="rId20"/>
    <p:sldId id="473" r:id="rId21"/>
    <p:sldId id="474" r:id="rId22"/>
    <p:sldId id="475" r:id="rId23"/>
    <p:sldId id="476" r:id="rId24"/>
    <p:sldId id="477" r:id="rId25"/>
    <p:sldId id="478" r:id="rId26"/>
    <p:sldId id="479" r:id="rId27"/>
    <p:sldId id="480" r:id="rId28"/>
    <p:sldId id="481" r:id="rId29"/>
    <p:sldId id="482" r:id="rId30"/>
    <p:sldId id="483" r:id="rId31"/>
    <p:sldId id="484" r:id="rId32"/>
    <p:sldId id="485" r:id="rId33"/>
    <p:sldId id="486" r:id="rId34"/>
    <p:sldId id="487" r:id="rId35"/>
    <p:sldId id="488" r:id="rId36"/>
    <p:sldId id="489" r:id="rId37"/>
    <p:sldId id="490" r:id="rId38"/>
    <p:sldId id="491" r:id="rId39"/>
    <p:sldId id="492" r:id="rId40"/>
    <p:sldId id="493" r:id="rId41"/>
    <p:sldId id="494" r:id="rId42"/>
    <p:sldId id="495" r:id="rId43"/>
    <p:sldId id="496" r:id="rId44"/>
    <p:sldId id="497" r:id="rId45"/>
    <p:sldId id="498" r:id="rId46"/>
    <p:sldId id="499" r:id="rId47"/>
    <p:sldId id="500" r:id="rId48"/>
    <p:sldId id="520" r:id="rId49"/>
    <p:sldId id="501" r:id="rId50"/>
    <p:sldId id="502" r:id="rId51"/>
    <p:sldId id="503" r:id="rId52"/>
    <p:sldId id="504" r:id="rId53"/>
    <p:sldId id="505" r:id="rId54"/>
    <p:sldId id="506" r:id="rId55"/>
    <p:sldId id="507" r:id="rId56"/>
    <p:sldId id="508" r:id="rId57"/>
    <p:sldId id="509" r:id="rId58"/>
    <p:sldId id="510" r:id="rId59"/>
    <p:sldId id="511" r:id="rId60"/>
    <p:sldId id="512" r:id="rId61"/>
    <p:sldId id="513" r:id="rId62"/>
    <p:sldId id="521" r:id="rId63"/>
    <p:sldId id="514" r:id="rId64"/>
    <p:sldId id="515" r:id="rId65"/>
    <p:sldId id="516" r:id="rId66"/>
    <p:sldId id="517" r:id="rId67"/>
    <p:sldId id="518" r:id="rId68"/>
    <p:sldId id="519" r:id="rId69"/>
    <p:sldId id="455" r:id="rId70"/>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400" autoAdjust="0"/>
  </p:normalViewPr>
  <p:slideViewPr>
    <p:cSldViewPr snapToGrid="0">
      <p:cViewPr varScale="1">
        <p:scale>
          <a:sx n="138" d="100"/>
          <a:sy n="138" d="100"/>
        </p:scale>
        <p:origin x="3426" y="13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8.1 </a:t>
          </a:r>
          <a:r>
            <a:rPr lang="zh-CN" altLang="en-US" sz="2800" dirty="0">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8.2 </a:t>
          </a:r>
          <a:r>
            <a:rPr lang="zh-CN" altLang="zh-CN" sz="2800" dirty="0">
              <a:latin typeface="微软雅黑" panose="020B0503020204020204" pitchFamily="34" charset="-122"/>
              <a:ea typeface="微软雅黑" panose="020B0503020204020204" pitchFamily="34" charset="-122"/>
            </a:rPr>
            <a:t>窗体程序与消息机制</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8.3 </a:t>
          </a:r>
          <a:r>
            <a:rPr lang="zh-CN" altLang="zh-CN" sz="2800" dirty="0">
              <a:latin typeface="微软雅黑" panose="020B0503020204020204" pitchFamily="34" charset="-122"/>
              <a:ea typeface="微软雅黑" panose="020B0503020204020204" pitchFamily="34" charset="-122"/>
            </a:rPr>
            <a:t>窗体线程与工作线程</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8.1 </a:t>
          </a:r>
          <a:r>
            <a:rPr lang="zh-CN" altLang="en-US" sz="2800" kern="1200" dirty="0">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8.2 </a:t>
          </a:r>
          <a:r>
            <a:rPr lang="zh-CN" altLang="zh-CN" sz="2800" kern="1200" dirty="0">
              <a:latin typeface="微软雅黑" panose="020B0503020204020204" pitchFamily="34" charset="-122"/>
              <a:ea typeface="微软雅黑" panose="020B0503020204020204" pitchFamily="34" charset="-122"/>
            </a:rPr>
            <a:t>窗体程序与消息机制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8.3 </a:t>
          </a:r>
          <a:r>
            <a:rPr lang="zh-CN" altLang="zh-CN" sz="2800" kern="1200" dirty="0">
              <a:latin typeface="微软雅黑" panose="020B0503020204020204" pitchFamily="34" charset="-122"/>
              <a:ea typeface="微软雅黑" panose="020B0503020204020204" pitchFamily="34" charset="-122"/>
            </a:rPr>
            <a:t>窗体线程与工作线程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2020/11/17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message is an item of data that is sent to a specific destination.  </a:t>
            </a:r>
            <a:r>
              <a:rPr lang="en-US" altLang="zh-CN" dirty="0">
                <a:solidFill>
                  <a:srgbClr val="FF0000"/>
                </a:solidFill>
                <a:highlight>
                  <a:srgbClr val="FFFF00"/>
                </a:highlight>
              </a:rPr>
              <a:t>destination addressable</a:t>
            </a:r>
          </a:p>
          <a:p>
            <a:r>
              <a:rPr lang="en-US" altLang="zh-CN" dirty="0"/>
              <a:t>An event is a signal emitted by a component upon reaching a given state. source addressable</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1894578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委托是一个可以引用方法的类型，当创建一个委托，也就创建一个引用方法的变量，进而就可以调用那个方法，即委托可以调用它所指的方法。</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58</a:t>
            </a:fld>
            <a:endParaRPr lang="zh-CN" altLang="en-US"/>
          </a:p>
        </p:txBody>
      </p:sp>
    </p:spTree>
    <p:extLst>
      <p:ext uri="{BB962C8B-B14F-4D97-AF65-F5344CB8AC3E}">
        <p14:creationId xmlns:p14="http://schemas.microsoft.com/office/powerpoint/2010/main" val="808576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多重委托</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59</a:t>
            </a:fld>
            <a:endParaRPr lang="zh-CN" altLang="en-US"/>
          </a:p>
        </p:txBody>
      </p:sp>
    </p:spTree>
    <p:extLst>
      <p:ext uri="{BB962C8B-B14F-4D97-AF65-F5344CB8AC3E}">
        <p14:creationId xmlns:p14="http://schemas.microsoft.com/office/powerpoint/2010/main" val="1877076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60</a:t>
            </a:fld>
            <a:endParaRPr lang="zh-CN" altLang="en-US"/>
          </a:p>
        </p:txBody>
      </p:sp>
    </p:spTree>
    <p:extLst>
      <p:ext uri="{BB962C8B-B14F-4D97-AF65-F5344CB8AC3E}">
        <p14:creationId xmlns:p14="http://schemas.microsoft.com/office/powerpoint/2010/main" val="1804267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61</a:t>
            </a:fld>
            <a:endParaRPr lang="zh-CN" altLang="en-US"/>
          </a:p>
        </p:txBody>
      </p:sp>
    </p:spTree>
    <p:extLst>
      <p:ext uri="{BB962C8B-B14F-4D97-AF65-F5344CB8AC3E}">
        <p14:creationId xmlns:p14="http://schemas.microsoft.com/office/powerpoint/2010/main" val="27068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委托是一个可以引用方法的类型，当创建一个委托，也就创建一个引用方法的变量，进而就可以调用那个方法，即委托可以调用它所指的方法。</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62</a:t>
            </a:fld>
            <a:endParaRPr lang="zh-CN" altLang="en-US"/>
          </a:p>
        </p:txBody>
      </p:sp>
    </p:spTree>
    <p:extLst>
      <p:ext uri="{BB962C8B-B14F-4D97-AF65-F5344CB8AC3E}">
        <p14:creationId xmlns:p14="http://schemas.microsoft.com/office/powerpoint/2010/main" val="2311240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63</a:t>
            </a:fld>
            <a:endParaRPr lang="zh-CN" altLang="en-US"/>
          </a:p>
        </p:txBody>
      </p:sp>
    </p:spTree>
    <p:extLst>
      <p:ext uri="{BB962C8B-B14F-4D97-AF65-F5344CB8AC3E}">
        <p14:creationId xmlns:p14="http://schemas.microsoft.com/office/powerpoint/2010/main" val="2114503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123504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Win10.0.18362</a:t>
            </a:r>
            <a:r>
              <a:rPr lang="zh-CN" altLang="en-US" dirty="0"/>
              <a:t>开始有很大的变化</a:t>
            </a:r>
            <a:endParaRPr lang="en-US" altLang="zh-CN" dirty="0"/>
          </a:p>
          <a:p>
            <a:r>
              <a:rPr lang="en-US" altLang="zh-CN" sz="1200" b="0" i="0" kern="1200" dirty="0">
                <a:solidFill>
                  <a:schemeClr val="tx1"/>
                </a:solidFill>
                <a:effectLst/>
                <a:latin typeface="+mn-lt"/>
                <a:ea typeface="+mn-ea"/>
                <a:cs typeface="+mn-cs"/>
              </a:rPr>
              <a:t>Windows UI </a:t>
            </a:r>
            <a:r>
              <a:rPr lang="zh-CN" altLang="en-US" sz="1200" b="0" i="0" kern="1200" dirty="0">
                <a:solidFill>
                  <a:schemeClr val="tx1"/>
                </a:solidFill>
                <a:effectLst/>
                <a:latin typeface="+mn-lt"/>
                <a:ea typeface="+mn-ea"/>
                <a:cs typeface="+mn-cs"/>
              </a:rPr>
              <a:t>相关的大部分 </a:t>
            </a:r>
            <a:r>
              <a:rPr lang="en-US" altLang="zh-CN" sz="1200" b="0" i="0" kern="1200" dirty="0">
                <a:solidFill>
                  <a:schemeClr val="tx1"/>
                </a:solidFill>
                <a:effectLst/>
                <a:latin typeface="+mn-lt"/>
                <a:ea typeface="+mn-ea"/>
                <a:cs typeface="+mn-cs"/>
              </a:rPr>
              <a:t>API </a:t>
            </a:r>
            <a:r>
              <a:rPr lang="zh-CN" altLang="en-US" sz="1200" b="0" i="0" kern="1200" dirty="0">
                <a:solidFill>
                  <a:schemeClr val="tx1"/>
                </a:solidFill>
                <a:effectLst/>
                <a:latin typeface="+mn-lt"/>
                <a:ea typeface="+mn-ea"/>
                <a:cs typeface="+mn-cs"/>
              </a:rPr>
              <a:t>都是在 </a:t>
            </a:r>
            <a:r>
              <a:rPr lang="en-US" altLang="zh-CN" sz="1200" b="0" i="0" kern="1200" dirty="0" err="1">
                <a:solidFill>
                  <a:schemeClr val="tx1"/>
                </a:solidFill>
                <a:effectLst/>
                <a:latin typeface="+mn-lt"/>
                <a:ea typeface="+mn-ea"/>
                <a:cs typeface="+mn-cs"/>
              </a:rPr>
              <a:t>winuser.h</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中定义的</a:t>
            </a:r>
            <a:endParaRPr lang="en-US" altLang="zh-CN" sz="1200" b="0" i="0" kern="1200" dirty="0">
              <a:solidFill>
                <a:schemeClr val="tx1"/>
              </a:solidFill>
              <a:effectLst/>
              <a:latin typeface="+mn-lt"/>
              <a:ea typeface="+mn-ea"/>
              <a:cs typeface="+mn-cs"/>
            </a:endParaRPr>
          </a:p>
          <a:p>
            <a:r>
              <a:rPr lang="zh-CN" altLang="en-US" dirty="0"/>
              <a:t>定义了所有 </a:t>
            </a:r>
            <a:r>
              <a:rPr lang="en-US" altLang="zh-CN" dirty="0"/>
              <a:t>user32.dll </a:t>
            </a:r>
            <a:r>
              <a:rPr lang="zh-CN" altLang="en-US" dirty="0"/>
              <a:t>导出的 </a:t>
            </a:r>
            <a:r>
              <a:rPr lang="en-US" altLang="zh-CN" dirty="0"/>
              <a:t>API </a:t>
            </a:r>
            <a:r>
              <a:rPr lang="zh-CN" altLang="en-US" dirty="0"/>
              <a:t>以及各种宏定义，例如代表消息</a:t>
            </a:r>
            <a:r>
              <a:rPr lang="en-US" altLang="zh-CN" dirty="0"/>
              <a:t>ID </a:t>
            </a:r>
            <a:r>
              <a:rPr lang="zh-CN" altLang="en-US" dirty="0"/>
              <a:t>的 </a:t>
            </a:r>
            <a:r>
              <a:rPr lang="en-US" altLang="zh-CN" dirty="0"/>
              <a:t>WM_</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924736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#ifdef _UNICODE </a:t>
            </a:r>
          </a:p>
          <a:p>
            <a:r>
              <a:rPr lang="en-US" altLang="zh-CN" dirty="0"/>
              <a:t>#define _</a:t>
            </a:r>
            <a:r>
              <a:rPr lang="en-US" altLang="zh-CN" dirty="0" err="1"/>
              <a:t>tWinMain</a:t>
            </a:r>
            <a:r>
              <a:rPr lang="en-US" altLang="zh-CN" dirty="0"/>
              <a:t> </a:t>
            </a:r>
            <a:r>
              <a:rPr lang="en-US" altLang="zh-CN" dirty="0" err="1"/>
              <a:t>wWinMain</a:t>
            </a:r>
            <a:r>
              <a:rPr lang="en-US" altLang="zh-CN" dirty="0"/>
              <a:t> </a:t>
            </a:r>
          </a:p>
          <a:p>
            <a:r>
              <a:rPr lang="en-US" altLang="zh-CN" dirty="0"/>
              <a:t>#else </a:t>
            </a:r>
          </a:p>
          <a:p>
            <a:r>
              <a:rPr lang="en-US" altLang="zh-CN" dirty="0"/>
              <a:t>#define _</a:t>
            </a:r>
            <a:r>
              <a:rPr lang="en-US" altLang="zh-CN" dirty="0" err="1"/>
              <a:t>tWinMain</a:t>
            </a:r>
            <a:r>
              <a:rPr lang="en-US" altLang="zh-CN" dirty="0"/>
              <a:t> </a:t>
            </a:r>
            <a:r>
              <a:rPr lang="en-US" altLang="zh-CN" dirty="0" err="1"/>
              <a:t>WinMain</a:t>
            </a:r>
            <a:r>
              <a:rPr lang="en-US" altLang="zh-CN" dirty="0"/>
              <a:t> </a:t>
            </a:r>
          </a:p>
          <a:p>
            <a:r>
              <a:rPr lang="en-US" altLang="zh-CN" dirty="0"/>
              <a:t>#endif</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15</a:t>
            </a:fld>
            <a:endParaRPr lang="zh-CN" altLang="en-US"/>
          </a:p>
        </p:txBody>
      </p:sp>
    </p:spTree>
    <p:extLst>
      <p:ext uri="{BB962C8B-B14F-4D97-AF65-F5344CB8AC3E}">
        <p14:creationId xmlns:p14="http://schemas.microsoft.com/office/powerpoint/2010/main" val="1918961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20</a:t>
            </a:fld>
            <a:endParaRPr lang="zh-CN" altLang="en-US"/>
          </a:p>
        </p:txBody>
      </p:sp>
    </p:spTree>
    <p:extLst>
      <p:ext uri="{BB962C8B-B14F-4D97-AF65-F5344CB8AC3E}">
        <p14:creationId xmlns:p14="http://schemas.microsoft.com/office/powerpoint/2010/main" val="972884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27</a:t>
            </a:fld>
            <a:endParaRPr lang="zh-CN" altLang="en-US"/>
          </a:p>
        </p:txBody>
      </p:sp>
    </p:spTree>
    <p:extLst>
      <p:ext uri="{BB962C8B-B14F-4D97-AF65-F5344CB8AC3E}">
        <p14:creationId xmlns:p14="http://schemas.microsoft.com/office/powerpoint/2010/main" val="2135593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 </a:t>
            </a:r>
            <a:r>
              <a:rPr lang="zh-CN" altLang="en-US" dirty="0"/>
              <a:t>重写</a:t>
            </a:r>
            <a:r>
              <a:rPr lang="en-US" altLang="zh-CN" dirty="0"/>
              <a:t>(override)</a:t>
            </a:r>
            <a:r>
              <a:rPr lang="zh-CN" altLang="en-US" dirty="0"/>
              <a:t>与覆盖</a:t>
            </a:r>
            <a:r>
              <a:rPr lang="en-US" altLang="zh-CN" dirty="0"/>
              <a:t>(new)</a:t>
            </a:r>
            <a:r>
              <a:rPr lang="zh-CN" altLang="en-US" dirty="0"/>
              <a:t>的差异请</a:t>
            </a:r>
            <a:r>
              <a:rPr lang="en-US" altLang="zh-CN" dirty="0" err="1"/>
              <a:t>baidu</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41</a:t>
            </a:fld>
            <a:endParaRPr lang="zh-CN" altLang="en-US"/>
          </a:p>
        </p:txBody>
      </p:sp>
    </p:spTree>
    <p:extLst>
      <p:ext uri="{BB962C8B-B14F-4D97-AF65-F5344CB8AC3E}">
        <p14:creationId xmlns:p14="http://schemas.microsoft.com/office/powerpoint/2010/main" val="2807813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en-US" altLang="zh-CN" dirty="0" err="1"/>
              <a:t>DllImport</a:t>
            </a:r>
            <a:r>
              <a:rPr lang="en-US" altLang="zh-CN" dirty="0"/>
              <a:t>("User32.dll", </a:t>
            </a:r>
            <a:r>
              <a:rPr lang="en-US" altLang="zh-CN" dirty="0" err="1"/>
              <a:t>CharSet</a:t>
            </a:r>
            <a:r>
              <a:rPr lang="en-US" altLang="zh-CN" dirty="0"/>
              <a:t> = </a:t>
            </a:r>
            <a:r>
              <a:rPr lang="en-US" altLang="zh-CN" dirty="0" err="1"/>
              <a:t>CharSet.Auto</a:t>
            </a:r>
            <a:r>
              <a:rPr lang="en-US" altLang="zh-CN" dirty="0"/>
              <a:t>, </a:t>
            </a:r>
            <a:r>
              <a:rPr lang="en-US" altLang="zh-CN" dirty="0" err="1"/>
              <a:t>SetLastError</a:t>
            </a:r>
            <a:r>
              <a:rPr lang="en-US" altLang="zh-CN" dirty="0"/>
              <a:t> = true)]</a:t>
            </a:r>
          </a:p>
          <a:p>
            <a:r>
              <a:rPr lang="en-US" altLang="zh-CN" dirty="0"/>
              <a:t>[return: </a:t>
            </a:r>
            <a:r>
              <a:rPr lang="en-US" altLang="zh-CN" dirty="0" err="1"/>
              <a:t>MarshalAs</a:t>
            </a:r>
            <a:r>
              <a:rPr lang="en-US" altLang="zh-CN" dirty="0"/>
              <a:t>(</a:t>
            </a:r>
            <a:r>
              <a:rPr lang="en-US" altLang="zh-CN" dirty="0" err="1"/>
              <a:t>UnmanagedType.Bool</a:t>
            </a:r>
            <a:r>
              <a:rPr lang="en-US" altLang="zh-CN" dirty="0"/>
              <a:t>)]</a:t>
            </a:r>
          </a:p>
          <a:p>
            <a:r>
              <a:rPr lang="en-US" altLang="zh-CN" dirty="0"/>
              <a:t>public static extern bool </a:t>
            </a:r>
            <a:r>
              <a:rPr lang="en-US" altLang="zh-CN" dirty="0" err="1"/>
              <a:t>PostThreadMessage</a:t>
            </a:r>
            <a:r>
              <a:rPr lang="en-US" altLang="zh-CN" dirty="0"/>
              <a:t>(int </a:t>
            </a:r>
            <a:r>
              <a:rPr lang="en-US" altLang="zh-CN" dirty="0" err="1"/>
              <a:t>idThread</a:t>
            </a:r>
            <a:r>
              <a:rPr lang="en-US" altLang="zh-CN" dirty="0"/>
              <a:t>, int Msg, </a:t>
            </a:r>
            <a:r>
              <a:rPr lang="en-US" altLang="zh-CN" dirty="0" err="1"/>
              <a:t>IntPtr</a:t>
            </a:r>
            <a:r>
              <a:rPr lang="en-US" altLang="zh-CN" dirty="0"/>
              <a:t> </a:t>
            </a:r>
            <a:r>
              <a:rPr lang="en-US" altLang="zh-CN" dirty="0" err="1"/>
              <a:t>wParam</a:t>
            </a:r>
            <a:r>
              <a:rPr lang="en-US" altLang="zh-CN" dirty="0"/>
              <a:t>, </a:t>
            </a:r>
            <a:r>
              <a:rPr lang="en-US" altLang="zh-CN" dirty="0" err="1"/>
              <a:t>IntPtr</a:t>
            </a:r>
            <a:r>
              <a:rPr lang="en-US" altLang="zh-CN" dirty="0"/>
              <a:t> </a:t>
            </a:r>
            <a:r>
              <a:rPr lang="en-US" altLang="zh-CN" dirty="0" err="1"/>
              <a:t>lParam</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46</a:t>
            </a:fld>
            <a:endParaRPr lang="zh-CN" altLang="en-US"/>
          </a:p>
        </p:txBody>
      </p:sp>
    </p:spTree>
    <p:extLst>
      <p:ext uri="{BB962C8B-B14F-4D97-AF65-F5344CB8AC3E}">
        <p14:creationId xmlns:p14="http://schemas.microsoft.com/office/powerpoint/2010/main" val="477558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48</a:t>
            </a:fld>
            <a:endParaRPr lang="zh-CN" altLang="en-US"/>
          </a:p>
        </p:txBody>
      </p:sp>
    </p:spTree>
    <p:extLst>
      <p:ext uri="{BB962C8B-B14F-4D97-AF65-F5344CB8AC3E}">
        <p14:creationId xmlns:p14="http://schemas.microsoft.com/office/powerpoint/2010/main" val="79021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2020/11/17</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in">
    <p:spTree>
      <p:nvGrpSpPr>
        <p:cNvPr id="1" name=""/>
        <p:cNvGrpSpPr/>
        <p:nvPr/>
      </p:nvGrpSpPr>
      <p:grpSpPr>
        <a:xfrm>
          <a:off x="0" y="0"/>
          <a:ext cx="0" cy="0"/>
          <a:chOff x="0" y="0"/>
          <a:chExt cx="0" cy="0"/>
        </a:xfrm>
      </p:grpSpPr>
      <p:sp>
        <p:nvSpPr>
          <p:cNvPr id="6" name="文本框 5"/>
          <p:cNvSpPr txBox="1"/>
          <p:nvPr/>
        </p:nvSpPr>
        <p:spPr>
          <a:xfrm>
            <a:off x="7617831" y="5973289"/>
            <a:ext cx="2961972" cy="748795"/>
          </a:xfrm>
          <a:prstGeom prst="rect">
            <a:avLst/>
          </a:prstGeom>
          <a:noFill/>
        </p:spPr>
        <p:txBody>
          <a:bodyPr wrap="square" rtlCol="0">
            <a:spAutoFit/>
          </a:bodyPr>
          <a:lstStyle/>
          <a:p>
            <a:pPr algn="ctr"/>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业精于勤 荒于嬉</a:t>
            </a:r>
            <a:endParaRPr lang="en-US" altLang="zh-CN" sz="2133" dirty="0">
              <a:solidFill>
                <a:schemeClr val="accent2">
                  <a:lumMod val="60000"/>
                  <a:lumOff val="40000"/>
                </a:schemeClr>
              </a:solidFill>
              <a:latin typeface="微软雅黑" panose="020B0503020204020204" pitchFamily="34" charset="-122"/>
              <a:ea typeface="微软雅黑" panose="020B0503020204020204" pitchFamily="34" charset="-122"/>
            </a:endParaRPr>
          </a:p>
          <a:p>
            <a:pPr algn="ctr"/>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行成于思 毁于随</a:t>
            </a:r>
          </a:p>
        </p:txBody>
      </p:sp>
      <p:sp>
        <p:nvSpPr>
          <p:cNvPr id="4" name="TextBox 11">
            <a:extLst>
              <a:ext uri="{FF2B5EF4-FFF2-40B4-BE49-F238E27FC236}">
                <a16:creationId xmlns:a16="http://schemas.microsoft.com/office/drawing/2014/main" id="{BDE332F7-F377-4480-B6BB-FF033AE3C6DD}"/>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ile empty">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63145"/>
            <a:ext cx="253364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8.1 </a:t>
            </a:r>
            <a:r>
              <a:rPr lang="zh-CN" altLang="en-US" sz="2133" b="1" dirty="0">
                <a:solidFill>
                  <a:srgbClr val="1C4885"/>
                </a:solidFill>
                <a:latin typeface="微软雅黑" panose="020B0503020204020204" pitchFamily="34" charset="-122"/>
                <a:ea typeface="微软雅黑" panose="020B0503020204020204" pitchFamily="34" charset="-122"/>
              </a:rPr>
              <a:t>窗体程序特点</a:t>
            </a: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11560"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8.2 </a:t>
            </a:r>
            <a:r>
              <a:rPr lang="zh-CN" altLang="en-US" sz="2133" b="1" dirty="0">
                <a:solidFill>
                  <a:srgbClr val="1C4885"/>
                </a:solidFill>
                <a:latin typeface="微软雅黑" panose="020B0503020204020204" pitchFamily="34" charset="-122"/>
                <a:ea typeface="微软雅黑" panose="020B0503020204020204" pitchFamily="34" charset="-122"/>
              </a:rPr>
              <a:t>窗体程序与消息机制</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195796"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8.3 </a:t>
            </a:r>
            <a:r>
              <a:rPr lang="zh-CN" altLang="en-US" sz="2133" b="1" dirty="0">
                <a:solidFill>
                  <a:srgbClr val="1C4885"/>
                </a:solidFill>
                <a:latin typeface="微软雅黑" panose="020B0503020204020204" pitchFamily="34" charset="-122"/>
                <a:ea typeface="微软雅黑" panose="020B0503020204020204" pitchFamily="34" charset="-122"/>
              </a:rPr>
              <a:t>窗体线程与工作线程</a:t>
            </a: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21156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8.4 </a:t>
            </a:r>
            <a:r>
              <a:rPr lang="zh-CN" altLang="en-US" sz="2133" b="1" dirty="0">
                <a:solidFill>
                  <a:srgbClr val="1C4885"/>
                </a:solidFill>
                <a:latin typeface="微软雅黑" panose="020B0503020204020204" pitchFamily="34" charset="-122"/>
                <a:ea typeface="微软雅黑" panose="020B0503020204020204" pitchFamily="34" charset="-122"/>
              </a:rPr>
              <a:t>窗体自定义消息处理</a:t>
            </a: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241540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8.5 </a:t>
            </a:r>
            <a:r>
              <a:rPr lang="zh-CN" altLang="en-US" sz="2133" b="1" dirty="0">
                <a:solidFill>
                  <a:srgbClr val="1C4885"/>
                </a:solidFill>
                <a:latin typeface="微软雅黑" panose="020B0503020204020204" pitchFamily="34" charset="-122"/>
                <a:ea typeface="微软雅黑" panose="020B0503020204020204" pitchFamily="34" charset="-122"/>
              </a:rPr>
              <a:t>窗体事件机制</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2020</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174091" y="54985"/>
            <a:ext cx="3999656" cy="343637"/>
            <a:chOff x="3226" y="3776"/>
            <a:chExt cx="3023" cy="406"/>
          </a:xfrm>
        </p:grpSpPr>
        <p:sp>
          <p:nvSpPr>
            <p:cNvPr id="26" name="Rectangle 6"/>
            <p:cNvSpPr>
              <a:spLocks noChangeArrowheads="1"/>
            </p:cNvSpPr>
            <p:nvPr/>
          </p:nvSpPr>
          <p:spPr bwMode="auto">
            <a:xfrm>
              <a:off x="3582" y="3783"/>
              <a:ext cx="2667"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WINDOWS</a:t>
              </a:r>
              <a:r>
                <a:rPr lang="zh-CN" altLang="en-US" sz="2133" b="1" dirty="0">
                  <a:solidFill>
                    <a:srgbClr val="1C4885"/>
                  </a:solidFill>
                  <a:latin typeface="微软雅黑" panose="020B0503020204020204" pitchFamily="34" charset="-122"/>
                  <a:ea typeface="微软雅黑" panose="020B0503020204020204" pitchFamily="34" charset="-122"/>
                </a:rPr>
                <a:t>消息与事件机制</a:t>
              </a:r>
            </a:p>
          </p:txBody>
        </p:sp>
        <p:sp>
          <p:nvSpPr>
            <p:cNvPr id="27" name="矩形 29"/>
            <p:cNvSpPr>
              <a:spLocks noChangeArrowheads="1"/>
            </p:cNvSpPr>
            <p:nvPr/>
          </p:nvSpPr>
          <p:spPr bwMode="auto">
            <a:xfrm>
              <a:off x="3226" y="3776"/>
              <a:ext cx="356"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8</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Lst>
  <p:txStyles>
    <p:titleStyle>
      <a:lvl1pPr algn="ctr" rtl="0" eaLnBrk="1" fontAlgn="base" hangingPunct="1">
        <a:lnSpc>
          <a:spcPct val="90000"/>
        </a:lnSpc>
        <a:spcBef>
          <a:spcPct val="0"/>
        </a:spcBef>
        <a:spcAft>
          <a:spcPct val="0"/>
        </a:spcAft>
        <a:defRPr sz="32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51" y="1458323"/>
            <a:ext cx="8126236" cy="769441"/>
          </a:xfrm>
          <a:prstGeom prst="rect">
            <a:avLst/>
          </a:prstGeom>
          <a:noFill/>
        </p:spPr>
        <p:txBody>
          <a:bodyPr wrap="square" rtlCol="0">
            <a:spAutoFit/>
          </a:bodyPr>
          <a:lstStyle/>
          <a:p>
            <a:r>
              <a:rPr lang="en-US" altLang="zh-CN" sz="4400" dirty="0">
                <a:solidFill>
                  <a:schemeClr val="accent1">
                    <a:lumMod val="75000"/>
                  </a:schemeClr>
                </a:solidFill>
                <a:latin typeface="微软雅黑" panose="020B0503020204020204" pitchFamily="34" charset="-122"/>
                <a:ea typeface="微软雅黑" panose="020B0503020204020204" pitchFamily="34" charset="-122"/>
              </a:rPr>
              <a:t>8 WINDOWS</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消息与事件机制</a:t>
            </a:r>
          </a:p>
        </p:txBody>
      </p:sp>
      <p:sp>
        <p:nvSpPr>
          <p:cNvPr id="6" name="副标题 2">
            <a:extLst>
              <a:ext uri="{FF2B5EF4-FFF2-40B4-BE49-F238E27FC236}">
                <a16:creationId xmlns:a16="http://schemas.microsoft.com/office/drawing/2014/main" id="{4C785FC3-3C18-4477-903E-0F4BB01819D7}"/>
              </a:ext>
            </a:extLst>
          </p:cNvPr>
          <p:cNvSpPr txBox="1">
            <a:spLocks/>
          </p:cNvSpPr>
          <p:nvPr/>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b="0" dirty="0" err="1">
                <a:solidFill>
                  <a:schemeClr val="accent1">
                    <a:lumMod val="75000"/>
                  </a:schemeClr>
                </a:solidFill>
                <a:latin typeface="Arial" panose="020B0604020202020204" pitchFamily="34" charset="0"/>
                <a:cs typeface="Arial" panose="020B0604020202020204" pitchFamily="34" charset="0"/>
              </a:rPr>
              <a:t>jicheng</a:t>
            </a:r>
            <a:r>
              <a:rPr lang="en-US" altLang="zh-CN" sz="2400" b="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https://gitee.com/wuhanuniversity/</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5224413" y="971021"/>
            <a:ext cx="5637213" cy="5016758"/>
          </a:xfrm>
          <a:prstGeom prst="rect">
            <a:avLst/>
          </a:prstGeom>
          <a:solidFill>
            <a:schemeClr val="tx1"/>
          </a:solidFill>
          <a:ln>
            <a:noFill/>
          </a:ln>
          <a:effectLs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dirty="0" err="1">
                <a:solidFill>
                  <a:srgbClr val="FFC000"/>
                </a:solidFill>
                <a:latin typeface="Consolas" panose="020B0609020204030204" pitchFamily="49" charset="0"/>
              </a:rPr>
              <a:t>WinUser.h</a:t>
            </a:r>
            <a:endParaRPr lang="en-US" altLang="zh-CN" dirty="0">
              <a:solidFill>
                <a:srgbClr val="FFC000"/>
              </a:solidFill>
              <a:latin typeface="Consolas" panose="020B0609020204030204" pitchFamily="49" charset="0"/>
            </a:endParaRPr>
          </a:p>
          <a:p>
            <a:pPr eaLnBrk="1" hangingPunct="1">
              <a:spcBef>
                <a:spcPct val="0"/>
              </a:spcBef>
              <a:buClrTx/>
              <a:buSzTx/>
              <a:buFontTx/>
              <a:buNone/>
            </a:pPr>
            <a:endParaRPr lang="en-US" altLang="zh-CN" dirty="0">
              <a:solidFill>
                <a:schemeClr val="bg1"/>
              </a:solidFill>
              <a:latin typeface="Consolas" panose="020B0609020204030204" pitchFamily="49" charset="0"/>
            </a:endParaRPr>
          </a:p>
          <a:p>
            <a:pPr eaLnBrk="1" hangingPunct="1">
              <a:spcBef>
                <a:spcPct val="0"/>
              </a:spcBef>
              <a:buClrTx/>
              <a:buSzTx/>
              <a:buFontTx/>
              <a:buNone/>
            </a:pPr>
            <a:r>
              <a:rPr lang="en-US" altLang="zh-CN" dirty="0" err="1">
                <a:solidFill>
                  <a:srgbClr val="0070C0"/>
                </a:solidFill>
                <a:latin typeface="Consolas" panose="020B0609020204030204" pitchFamily="49" charset="0"/>
              </a:rPr>
              <a:t>typedef</a:t>
            </a:r>
            <a:r>
              <a:rPr lang="en-US" altLang="zh-CN" dirty="0">
                <a:solidFill>
                  <a:srgbClr val="0070C0"/>
                </a:solidFill>
                <a:latin typeface="Consolas" panose="020B0609020204030204" pitchFamily="49" charset="0"/>
              </a:rPr>
              <a:t> </a:t>
            </a:r>
            <a:r>
              <a:rPr lang="en-US" altLang="zh-CN" dirty="0" err="1">
                <a:solidFill>
                  <a:srgbClr val="0070C0"/>
                </a:solidFill>
                <a:latin typeface="Consolas" panose="020B0609020204030204" pitchFamily="49" charset="0"/>
              </a:rPr>
              <a:t>struct</a:t>
            </a:r>
            <a:r>
              <a:rPr lang="en-US" altLang="zh-CN" dirty="0">
                <a:solidFill>
                  <a:srgbClr val="0070C0"/>
                </a:solidFill>
                <a:latin typeface="Consolas" panose="020B0609020204030204" pitchFamily="49" charset="0"/>
              </a:rPr>
              <a:t> </a:t>
            </a:r>
            <a:r>
              <a:rPr lang="en-US" altLang="zh-CN" dirty="0" err="1">
                <a:solidFill>
                  <a:srgbClr val="00B0F0"/>
                </a:solidFill>
                <a:latin typeface="Consolas" panose="020B0609020204030204" pitchFamily="49" charset="0"/>
              </a:rPr>
              <a:t>tagMSG</a:t>
            </a:r>
            <a:r>
              <a:rPr lang="en-US" altLang="zh-CN" dirty="0">
                <a:solidFill>
                  <a:schemeClr val="bg1"/>
                </a:solidFill>
                <a:latin typeface="Consolas" panose="020B0609020204030204" pitchFamily="49" charset="0"/>
              </a:rPr>
              <a:t> {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HWND</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hwnd</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UINT</a:t>
            </a:r>
            <a:r>
              <a:rPr lang="en-US" altLang="zh-CN" dirty="0">
                <a:solidFill>
                  <a:schemeClr val="bg1"/>
                </a:solidFill>
                <a:latin typeface="Consolas" panose="020B0609020204030204" pitchFamily="49" charset="0"/>
              </a:rPr>
              <a:t> 		message;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WPARAM</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wParam</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LPARAM</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DWORD</a:t>
            </a:r>
            <a:r>
              <a:rPr lang="en-US" altLang="zh-CN" dirty="0">
                <a:solidFill>
                  <a:schemeClr val="bg1"/>
                </a:solidFill>
                <a:latin typeface="Consolas" panose="020B0609020204030204" pitchFamily="49" charset="0"/>
              </a:rPr>
              <a:t> 	time;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POINT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pt</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MSG</a:t>
            </a: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PMSG</a:t>
            </a:r>
            <a:r>
              <a:rPr lang="en-US" altLang="zh-CN" dirty="0">
                <a:solidFill>
                  <a:schemeClr val="bg1"/>
                </a:solidFill>
                <a:latin typeface="Consolas" panose="020B0609020204030204" pitchFamily="49" charset="0"/>
              </a:rPr>
              <a:t>; </a:t>
            </a:r>
          </a:p>
        </p:txBody>
      </p:sp>
      <p:sp>
        <p:nvSpPr>
          <p:cNvPr id="4" name="Rectangle 2">
            <a:extLst>
              <a:ext uri="{FF2B5EF4-FFF2-40B4-BE49-F238E27FC236}">
                <a16:creationId xmlns:a16="http://schemas.microsoft.com/office/drawing/2014/main" id="{73095407-DBCF-43B0-A8A8-7AC079227413}"/>
              </a:ext>
            </a:extLst>
          </p:cNvPr>
          <p:cNvSpPr txBox="1">
            <a:spLocks noChangeArrowheads="1"/>
          </p:cNvSpPr>
          <p:nvPr/>
        </p:nvSpPr>
        <p:spPr bwMode="auto">
          <a:xfrm>
            <a:off x="475128" y="652992"/>
            <a:ext cx="4078943"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en-US" altLang="zh-CN" kern="0"/>
              <a:t>MSG</a:t>
            </a:r>
            <a:r>
              <a:rPr lang="zh-CN" altLang="en-US" kern="0"/>
              <a:t>消息结构</a:t>
            </a:r>
            <a:endParaRPr lang="zh-CN" altLang="en-US" kern="0" dirty="0"/>
          </a:p>
        </p:txBody>
      </p:sp>
    </p:spTree>
    <p:extLst>
      <p:ext uri="{BB962C8B-B14F-4D97-AF65-F5344CB8AC3E}">
        <p14:creationId xmlns:p14="http://schemas.microsoft.com/office/powerpoint/2010/main" val="670541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475128" y="652992"/>
            <a:ext cx="4078943" cy="1325563"/>
          </a:xfrm>
        </p:spPr>
        <p:txBody>
          <a:bodyPr/>
          <a:lstStyle/>
          <a:p>
            <a:pPr eaLnBrk="1" hangingPunct="1"/>
            <a:r>
              <a:rPr lang="en-US" altLang="zh-CN" dirty="0"/>
              <a:t>MSG</a:t>
            </a:r>
            <a:r>
              <a:rPr lang="zh-CN" altLang="en-US" dirty="0"/>
              <a:t>消息结构</a:t>
            </a:r>
          </a:p>
        </p:txBody>
      </p:sp>
      <p:sp>
        <p:nvSpPr>
          <p:cNvPr id="14340" name="Text Box 3"/>
          <p:cNvSpPr txBox="1">
            <a:spLocks noChangeArrowheads="1"/>
          </p:cNvSpPr>
          <p:nvPr/>
        </p:nvSpPr>
        <p:spPr bwMode="auto">
          <a:xfrm>
            <a:off x="2361254" y="2302984"/>
            <a:ext cx="9082484"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3600" dirty="0">
                <a:solidFill>
                  <a:srgbClr val="002060"/>
                </a:solidFill>
                <a:latin typeface="微软雅黑" panose="020B0503020204020204" pitchFamily="34" charset="-122"/>
                <a:ea typeface="微软雅黑" panose="020B0503020204020204" pitchFamily="34" charset="-122"/>
              </a:rPr>
              <a:t>窗体程序解析消息</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3600" dirty="0">
                <a:solidFill>
                  <a:srgbClr val="002060"/>
                </a:solidFill>
                <a:latin typeface="微软雅黑" panose="020B0503020204020204" pitchFamily="34" charset="-122"/>
                <a:ea typeface="微软雅黑" panose="020B0503020204020204" pitchFamily="34" charset="-122"/>
              </a:rPr>
              <a:t>1. </a:t>
            </a:r>
            <a:r>
              <a:rPr lang="zh-CN" altLang="en-US" sz="3600" dirty="0">
                <a:solidFill>
                  <a:srgbClr val="002060"/>
                </a:solidFill>
                <a:latin typeface="微软雅黑" panose="020B0503020204020204" pitchFamily="34" charset="-122"/>
                <a:ea typeface="微软雅黑" panose="020B0503020204020204" pitchFamily="34" charset="-122"/>
              </a:rPr>
              <a:t>不区分是驱动生成或软件构造</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3600" dirty="0">
                <a:solidFill>
                  <a:srgbClr val="002060"/>
                </a:solidFill>
                <a:latin typeface="微软雅黑" panose="020B0503020204020204" pitchFamily="34" charset="-122"/>
                <a:ea typeface="微软雅黑" panose="020B0503020204020204" pitchFamily="34" charset="-122"/>
              </a:rPr>
              <a:t>2. </a:t>
            </a:r>
            <a:r>
              <a:rPr lang="zh-CN" altLang="en-US" sz="3600" dirty="0">
                <a:solidFill>
                  <a:srgbClr val="002060"/>
                </a:solidFill>
                <a:latin typeface="微软雅黑" panose="020B0503020204020204" pitchFamily="34" charset="-122"/>
                <a:ea typeface="微软雅黑" panose="020B0503020204020204" pitchFamily="34" charset="-122"/>
              </a:rPr>
              <a:t>其它程序可复制或修改消息结构</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017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idx="4294967295"/>
          </p:nvPr>
        </p:nvSpPr>
        <p:spPr>
          <a:xfrm>
            <a:off x="2980265" y="472017"/>
            <a:ext cx="5655733" cy="660400"/>
          </a:xfrm>
        </p:spPr>
        <p:txBody>
          <a:bodyPr/>
          <a:lstStyle/>
          <a:p>
            <a:pPr algn="ctr"/>
            <a:r>
              <a:rPr lang="zh-CN" altLang="en-US" dirty="0"/>
              <a:t>消息机制与窗体资源</a:t>
            </a:r>
          </a:p>
        </p:txBody>
      </p:sp>
      <p:pic>
        <p:nvPicPr>
          <p:cNvPr id="22531" name="内容占位符 4"/>
          <p:cNvPicPr>
            <a:picLocks noGrp="1" noChangeAspect="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941774" y="1295400"/>
            <a:ext cx="7732713" cy="5562600"/>
          </a:xfrm>
        </p:spPr>
      </p:pic>
    </p:spTree>
    <p:extLst>
      <p:ext uri="{BB962C8B-B14F-4D97-AF65-F5344CB8AC3E}">
        <p14:creationId xmlns:p14="http://schemas.microsoft.com/office/powerpoint/2010/main" val="3353655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0" y="548747"/>
            <a:ext cx="5797550" cy="839787"/>
          </a:xfrm>
        </p:spPr>
        <p:txBody>
          <a:bodyPr/>
          <a:lstStyle/>
          <a:p>
            <a:pPr eaLnBrk="1" hangingPunct="1"/>
            <a:r>
              <a:rPr lang="en-US" altLang="zh-CN" dirty="0"/>
              <a:t>8.2.1 C++</a:t>
            </a:r>
            <a:r>
              <a:rPr lang="zh-CN" altLang="en-US" dirty="0"/>
              <a:t>窗体程序</a:t>
            </a:r>
          </a:p>
        </p:txBody>
      </p:sp>
      <p:sp>
        <p:nvSpPr>
          <p:cNvPr id="24580" name="Rectangle 3"/>
          <p:cNvSpPr>
            <a:spLocks noGrp="1" noChangeArrowheads="1"/>
          </p:cNvSpPr>
          <p:nvPr>
            <p:ph type="body" idx="4294967295"/>
          </p:nvPr>
        </p:nvSpPr>
        <p:spPr>
          <a:xfrm>
            <a:off x="0" y="2005541"/>
            <a:ext cx="3457575" cy="649288"/>
          </a:xfrm>
        </p:spPr>
        <p:txBody>
          <a:bodyPr/>
          <a:lstStyle/>
          <a:p>
            <a:pPr eaLnBrk="1" hangingPunct="1"/>
            <a:r>
              <a:rPr lang="en-US" altLang="zh-CN" dirty="0" err="1"/>
              <a:t>samplewin</a:t>
            </a:r>
            <a:endParaRPr lang="en-US" altLang="zh-CN"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4627" y="2072670"/>
            <a:ext cx="7567316" cy="4214225"/>
          </a:xfrm>
          <a:prstGeom prst="rect">
            <a:avLst/>
          </a:prstGeom>
        </p:spPr>
      </p:pic>
    </p:spTree>
    <p:extLst>
      <p:ext uri="{BB962C8B-B14F-4D97-AF65-F5344CB8AC3E}">
        <p14:creationId xmlns:p14="http://schemas.microsoft.com/office/powerpoint/2010/main" val="2713383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0" y="668866"/>
            <a:ext cx="5797550" cy="839788"/>
          </a:xfrm>
        </p:spPr>
        <p:txBody>
          <a:bodyPr/>
          <a:lstStyle/>
          <a:p>
            <a:pPr eaLnBrk="1" hangingPunct="1"/>
            <a:r>
              <a:rPr lang="zh-CN" altLang="en-US"/>
              <a:t>选择程序类型</a:t>
            </a:r>
          </a:p>
        </p:txBody>
      </p:sp>
      <p:pic>
        <p:nvPicPr>
          <p:cNvPr id="25604" name="Picture 5" descr="samplewi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5050" y="1577975"/>
            <a:ext cx="5810250"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0723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2745" y="1012296"/>
            <a:ext cx="2530475" cy="749300"/>
          </a:xfrm>
        </p:spPr>
        <p:txBody>
          <a:bodyPr/>
          <a:lstStyle/>
          <a:p>
            <a:pPr eaLnBrk="1" hangingPunct="1"/>
            <a:r>
              <a:rPr lang="zh-CN" altLang="en-US" dirty="0"/>
              <a:t>入口函数</a:t>
            </a:r>
          </a:p>
        </p:txBody>
      </p:sp>
      <p:pic>
        <p:nvPicPr>
          <p:cNvPr id="2662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28696" y="3308321"/>
            <a:ext cx="5175250" cy="214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2"/>
          <p:cNvSpPr txBox="1">
            <a:spLocks noChangeArrowheads="1"/>
          </p:cNvSpPr>
          <p:nvPr/>
        </p:nvSpPr>
        <p:spPr bwMode="auto">
          <a:xfrm>
            <a:off x="292750" y="2054843"/>
            <a:ext cx="3165325" cy="902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400" dirty="0">
                <a:solidFill>
                  <a:schemeClr val="tx2"/>
                </a:solidFill>
              </a:rPr>
              <a:t>_</a:t>
            </a:r>
            <a:r>
              <a:rPr lang="en-US" altLang="zh-CN" sz="4400" dirty="0" err="1">
                <a:solidFill>
                  <a:schemeClr val="tx2"/>
                </a:solidFill>
              </a:rPr>
              <a:t>tWinMain</a:t>
            </a:r>
            <a:endParaRPr lang="zh-CN" altLang="en-US" sz="4400" dirty="0">
              <a:solidFill>
                <a:schemeClr val="tx2"/>
              </a:solidFill>
            </a:endParaRPr>
          </a:p>
        </p:txBody>
      </p:sp>
      <p:sp>
        <p:nvSpPr>
          <p:cNvPr id="2" name="矩形 1">
            <a:extLst>
              <a:ext uri="{FF2B5EF4-FFF2-40B4-BE49-F238E27FC236}">
                <a16:creationId xmlns:a16="http://schemas.microsoft.com/office/drawing/2014/main" id="{7E1D3AD4-6EB5-4116-801C-199A3D15FEB9}"/>
              </a:ext>
            </a:extLst>
          </p:cNvPr>
          <p:cNvSpPr/>
          <p:nvPr/>
        </p:nvSpPr>
        <p:spPr>
          <a:xfrm>
            <a:off x="292750" y="4545107"/>
            <a:ext cx="4276493" cy="1477328"/>
          </a:xfrm>
          <a:prstGeom prst="rect">
            <a:avLst/>
          </a:prstGeom>
          <a:solidFill>
            <a:schemeClr val="tx1"/>
          </a:solidFill>
        </p:spPr>
        <p:txBody>
          <a:bodyPr wrap="square">
            <a:spAutoFit/>
          </a:bodyPr>
          <a:lstStyle/>
          <a:p>
            <a:r>
              <a:rPr lang="en-US" altLang="zh-CN" sz="1800" dirty="0">
                <a:solidFill>
                  <a:schemeClr val="bg1"/>
                </a:solidFill>
                <a:latin typeface="Consolas" panose="020B0609020204030204" pitchFamily="49" charset="0"/>
              </a:rPr>
              <a:t>#ifdef _UNICODE </a:t>
            </a:r>
          </a:p>
          <a:p>
            <a:r>
              <a:rPr lang="en-US" altLang="zh-CN" sz="1800" dirty="0">
                <a:solidFill>
                  <a:schemeClr val="bg1"/>
                </a:solidFill>
                <a:latin typeface="Consolas" panose="020B0609020204030204" pitchFamily="49" charset="0"/>
              </a:rPr>
              <a:t>#define _</a:t>
            </a:r>
            <a:r>
              <a:rPr lang="en-US" altLang="zh-CN" sz="1800" dirty="0" err="1">
                <a:solidFill>
                  <a:schemeClr val="bg1"/>
                </a:solidFill>
                <a:latin typeface="Consolas" panose="020B0609020204030204" pitchFamily="49" charset="0"/>
              </a:rPr>
              <a:t>tWinMain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wWinMain</a:t>
            </a:r>
            <a:r>
              <a:rPr lang="en-US" altLang="zh-CN" sz="1800" dirty="0">
                <a:solidFill>
                  <a:schemeClr val="bg1"/>
                </a:solidFill>
                <a:latin typeface="Consolas" panose="020B0609020204030204" pitchFamily="49" charset="0"/>
              </a:rPr>
              <a:t> </a:t>
            </a:r>
          </a:p>
          <a:p>
            <a:r>
              <a:rPr lang="en-US" altLang="zh-CN" sz="1800" dirty="0">
                <a:solidFill>
                  <a:schemeClr val="bg1"/>
                </a:solidFill>
                <a:latin typeface="Consolas" panose="020B0609020204030204" pitchFamily="49" charset="0"/>
              </a:rPr>
              <a:t>#else </a:t>
            </a:r>
          </a:p>
          <a:p>
            <a:r>
              <a:rPr lang="en-US" altLang="zh-CN" sz="1800" dirty="0">
                <a:solidFill>
                  <a:schemeClr val="bg1"/>
                </a:solidFill>
                <a:latin typeface="Consolas" panose="020B0609020204030204" pitchFamily="49" charset="0"/>
              </a:rPr>
              <a:t>#define _</a:t>
            </a:r>
            <a:r>
              <a:rPr lang="en-US" altLang="zh-CN" sz="1800" dirty="0" err="1">
                <a:solidFill>
                  <a:schemeClr val="bg1"/>
                </a:solidFill>
                <a:latin typeface="Consolas" panose="020B0609020204030204" pitchFamily="49" charset="0"/>
              </a:rPr>
              <a:t>tWinMain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WinMain</a:t>
            </a:r>
            <a:r>
              <a:rPr lang="en-US" altLang="zh-CN" sz="1800" dirty="0">
                <a:solidFill>
                  <a:schemeClr val="bg1"/>
                </a:solidFill>
                <a:latin typeface="Consolas" panose="020B0609020204030204" pitchFamily="49" charset="0"/>
              </a:rPr>
              <a:t> </a:t>
            </a:r>
          </a:p>
          <a:p>
            <a:r>
              <a:rPr lang="en-US" altLang="zh-CN" sz="1800" dirty="0">
                <a:solidFill>
                  <a:schemeClr val="bg1"/>
                </a:solidFill>
                <a:latin typeface="Consolas" panose="020B0609020204030204" pitchFamily="49" charset="0"/>
              </a:rPr>
              <a:t>#endif</a:t>
            </a:r>
          </a:p>
        </p:txBody>
      </p:sp>
    </p:spTree>
    <p:extLst>
      <p:ext uri="{BB962C8B-B14F-4D97-AF65-F5344CB8AC3E}">
        <p14:creationId xmlns:p14="http://schemas.microsoft.com/office/powerpoint/2010/main" val="1122813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254000" y="1241800"/>
            <a:ext cx="3751383" cy="839788"/>
          </a:xfrm>
        </p:spPr>
        <p:txBody>
          <a:bodyPr>
            <a:normAutofit/>
          </a:bodyPr>
          <a:lstStyle/>
          <a:p>
            <a:pPr eaLnBrk="1" hangingPunct="1"/>
            <a:r>
              <a:rPr lang="en-US" altLang="zh-CN" dirty="0" err="1"/>
              <a:t>GetMessage</a:t>
            </a:r>
            <a:endParaRPr lang="zh-CN" altLang="en-US" dirty="0"/>
          </a:p>
        </p:txBody>
      </p:sp>
      <p:pic>
        <p:nvPicPr>
          <p:cNvPr id="2867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41330" y="3135153"/>
            <a:ext cx="72294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2"/>
          <p:cNvSpPr txBox="1">
            <a:spLocks noChangeArrowheads="1"/>
          </p:cNvSpPr>
          <p:nvPr/>
        </p:nvSpPr>
        <p:spPr bwMode="auto">
          <a:xfrm>
            <a:off x="4141330" y="2081588"/>
            <a:ext cx="5797550"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4400" dirty="0">
                <a:solidFill>
                  <a:schemeClr val="tx2"/>
                </a:solidFill>
                <a:latin typeface="微软雅黑" panose="020B0503020204020204" pitchFamily="34" charset="-122"/>
                <a:ea typeface="微软雅黑" panose="020B0503020204020204" pitchFamily="34" charset="-122"/>
              </a:rPr>
              <a:t>它不是死循环</a:t>
            </a:r>
          </a:p>
        </p:txBody>
      </p:sp>
    </p:spTree>
    <p:extLst>
      <p:ext uri="{BB962C8B-B14F-4D97-AF65-F5344CB8AC3E}">
        <p14:creationId xmlns:p14="http://schemas.microsoft.com/office/powerpoint/2010/main" val="3426429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93134" y="1117600"/>
            <a:ext cx="2916238" cy="984250"/>
          </a:xfrm>
        </p:spPr>
        <p:txBody>
          <a:bodyPr/>
          <a:lstStyle/>
          <a:p>
            <a:pPr eaLnBrk="1" hangingPunct="1"/>
            <a:r>
              <a:rPr lang="zh-CN" altLang="en-US" dirty="0"/>
              <a:t>消息循环</a:t>
            </a:r>
          </a:p>
        </p:txBody>
      </p:sp>
      <p:pic>
        <p:nvPicPr>
          <p:cNvPr id="1536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0" y="1276889"/>
            <a:ext cx="8437562"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8735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67734" y="948197"/>
            <a:ext cx="10515600" cy="1325563"/>
          </a:xfrm>
        </p:spPr>
        <p:txBody>
          <a:bodyPr/>
          <a:lstStyle/>
          <a:p>
            <a:pPr eaLnBrk="1" hangingPunct="1"/>
            <a:r>
              <a:rPr lang="zh-CN" altLang="en-US" dirty="0"/>
              <a:t>系统消息分配</a:t>
            </a:r>
          </a:p>
        </p:txBody>
      </p:sp>
      <p:sp>
        <p:nvSpPr>
          <p:cNvPr id="16388" name="Rectangle 3"/>
          <p:cNvSpPr>
            <a:spLocks noGrp="1" noChangeArrowheads="1"/>
          </p:cNvSpPr>
          <p:nvPr>
            <p:ph type="body" idx="4294967295"/>
          </p:nvPr>
        </p:nvSpPr>
        <p:spPr>
          <a:xfrm>
            <a:off x="4312363" y="2432580"/>
            <a:ext cx="6629400" cy="690562"/>
          </a:xfrm>
        </p:spPr>
        <p:txBody>
          <a:bodyPr>
            <a:normAutofit/>
          </a:bodyPr>
          <a:lstStyle/>
          <a:p>
            <a:pPr eaLnBrk="1" hangingPunct="1"/>
            <a:r>
              <a:rPr lang="zh-CN" altLang="en-US" sz="2800" dirty="0"/>
              <a:t>系统将消息分配到线程队列中</a:t>
            </a:r>
          </a:p>
        </p:txBody>
      </p:sp>
      <p:pic>
        <p:nvPicPr>
          <p:cNvPr id="163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2363" y="3440782"/>
            <a:ext cx="6875463"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8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1794934" y="1587500"/>
            <a:ext cx="3776133" cy="979488"/>
          </a:xfrm>
        </p:spPr>
        <p:txBody>
          <a:bodyPr/>
          <a:lstStyle/>
          <a:p>
            <a:pPr eaLnBrk="1" hangingPunct="1"/>
            <a:r>
              <a:rPr lang="zh-CN" altLang="en-US" dirty="0"/>
              <a:t>窗体的输出</a:t>
            </a:r>
          </a:p>
        </p:txBody>
      </p:sp>
      <p:sp>
        <p:nvSpPr>
          <p:cNvPr id="17412" name="Rectangle 3"/>
          <p:cNvSpPr>
            <a:spLocks noGrp="1" noChangeArrowheads="1"/>
          </p:cNvSpPr>
          <p:nvPr>
            <p:ph type="body" idx="4294967295"/>
          </p:nvPr>
        </p:nvSpPr>
        <p:spPr>
          <a:xfrm>
            <a:off x="4368800" y="3366559"/>
            <a:ext cx="3594100" cy="1285875"/>
          </a:xfrm>
        </p:spPr>
        <p:txBody>
          <a:bodyPr>
            <a:normAutofit/>
          </a:bodyPr>
          <a:lstStyle/>
          <a:p>
            <a:pPr eaLnBrk="1" hangingPunct="1"/>
            <a:r>
              <a:rPr lang="zh-CN" altLang="en-US" sz="2800" dirty="0"/>
              <a:t> 客户区域</a:t>
            </a:r>
          </a:p>
          <a:p>
            <a:pPr eaLnBrk="1" hangingPunct="1"/>
            <a:r>
              <a:rPr lang="en-US" altLang="zh-CN" sz="2800" dirty="0"/>
              <a:t> </a:t>
            </a:r>
            <a:r>
              <a:rPr lang="en-US" altLang="zh-CN" sz="2800" dirty="0" err="1"/>
              <a:t>OnDraw</a:t>
            </a:r>
            <a:r>
              <a:rPr lang="zh-CN" altLang="en-US" sz="2800" dirty="0"/>
              <a:t>函数</a:t>
            </a:r>
          </a:p>
        </p:txBody>
      </p:sp>
    </p:spTree>
    <p:extLst>
      <p:ext uri="{BB962C8B-B14F-4D97-AF65-F5344CB8AC3E}">
        <p14:creationId xmlns:p14="http://schemas.microsoft.com/office/powerpoint/2010/main" val="320955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a:solidFill>
                  <a:schemeClr val="accent1">
                    <a:lumMod val="75000"/>
                  </a:schemeClr>
                </a:solidFill>
              </a:rPr>
              <a:t>20202021726	</a:t>
            </a:r>
            <a:r>
              <a:rPr lang="zh-CN" altLang="en-US" sz="3200" dirty="0">
                <a:solidFill>
                  <a:schemeClr val="accent1">
                    <a:lumMod val="75000"/>
                  </a:schemeClr>
                </a:solidFill>
              </a:rPr>
              <a:t>大数据分析与处理</a:t>
            </a:r>
            <a:br>
              <a:rPr lang="en-US" altLang="zh-CN" sz="3200" dirty="0">
                <a:solidFill>
                  <a:schemeClr val="accent1">
                    <a:lumMod val="75000"/>
                  </a:schemeClr>
                </a:solidFill>
              </a:rPr>
            </a:br>
            <a:r>
              <a:rPr lang="en-US" altLang="zh-CN" sz="3200" dirty="0">
                <a:solidFill>
                  <a:schemeClr val="accent1">
                    <a:lumMod val="75000"/>
                  </a:schemeClr>
                </a:solidFill>
              </a:rPr>
              <a:t>20202021684	</a:t>
            </a:r>
            <a:r>
              <a:rPr lang="zh-CN" altLang="en-US" sz="3200" dirty="0">
                <a:solidFill>
                  <a:schemeClr val="accent1">
                    <a:lumMod val="75000"/>
                  </a:schemeClr>
                </a:solidFill>
              </a:rPr>
              <a:t>数据采集与物联网</a:t>
            </a:r>
            <a:br>
              <a:rPr lang="zh-CN" altLang="en-US" sz="3200" dirty="0">
                <a:solidFill>
                  <a:schemeClr val="accent1">
                    <a:lumMod val="75000"/>
                  </a:schemeClr>
                </a:solidFill>
              </a:rPr>
            </a:br>
            <a:endParaRPr lang="zh-CN" altLang="en-US" sz="3200" dirty="0">
              <a:solidFill>
                <a:schemeClr val="accent1">
                  <a:lumMod val="75000"/>
                </a:schemeClr>
              </a:solidFill>
            </a:endParaRPr>
          </a:p>
        </p:txBody>
      </p:sp>
      <p:sp>
        <p:nvSpPr>
          <p:cNvPr id="4" name="文本框 3"/>
          <p:cNvSpPr txBox="1"/>
          <p:nvPr/>
        </p:nvSpPr>
        <p:spPr>
          <a:xfrm>
            <a:off x="7951" y="1458323"/>
            <a:ext cx="8126236" cy="769441"/>
          </a:xfrm>
          <a:prstGeom prst="rect">
            <a:avLst/>
          </a:prstGeom>
          <a:noFill/>
        </p:spPr>
        <p:txBody>
          <a:bodyPr wrap="square" rtlCol="0">
            <a:spAutoFit/>
          </a:bodyPr>
          <a:lstStyle/>
          <a:p>
            <a:r>
              <a:rPr lang="en-US" altLang="zh-CN" sz="4400" dirty="0">
                <a:solidFill>
                  <a:schemeClr val="accent1">
                    <a:lumMod val="75000"/>
                  </a:schemeClr>
                </a:solidFill>
                <a:latin typeface="微软雅黑" panose="020B0503020204020204" pitchFamily="34" charset="-122"/>
                <a:ea typeface="微软雅黑" panose="020B0503020204020204" pitchFamily="34" charset="-122"/>
              </a:rPr>
              <a:t>8 WINDOWS</a:t>
            </a:r>
            <a:r>
              <a:rPr lang="zh-CN" altLang="en-US" sz="4400" dirty="0">
                <a:solidFill>
                  <a:srgbClr val="FF0000"/>
                </a:solidFill>
                <a:latin typeface="微软雅黑" panose="020B0503020204020204" pitchFamily="34" charset="-122"/>
                <a:ea typeface="微软雅黑" panose="020B0503020204020204" pitchFamily="34" charset="-122"/>
              </a:rPr>
              <a:t>消息</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与</a:t>
            </a:r>
            <a:r>
              <a:rPr lang="zh-CN" altLang="en-US" sz="4400" dirty="0">
                <a:solidFill>
                  <a:srgbClr val="FF0000"/>
                </a:solidFill>
                <a:latin typeface="微软雅黑" panose="020B0503020204020204" pitchFamily="34" charset="-122"/>
                <a:ea typeface="微软雅黑" panose="020B0503020204020204" pitchFamily="34" charset="-122"/>
              </a:rPr>
              <a:t>事件</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机制</a:t>
            </a:r>
          </a:p>
        </p:txBody>
      </p:sp>
      <p:sp>
        <p:nvSpPr>
          <p:cNvPr id="6" name="参考阅读">
            <a:extLst>
              <a:ext uri="{FF2B5EF4-FFF2-40B4-BE49-F238E27FC236}">
                <a16:creationId xmlns:a16="http://schemas.microsoft.com/office/drawing/2014/main" id="{E22CEC91-BD96-443A-B7DE-7AB6E3A1EAB7}"/>
              </a:ext>
            </a:extLst>
          </p:cNvPr>
          <p:cNvSpPr/>
          <p:nvPr/>
        </p:nvSpPr>
        <p:spPr>
          <a:xfrm>
            <a:off x="92367" y="6041727"/>
            <a:ext cx="12242889" cy="800219"/>
          </a:xfrm>
          <a:prstGeom prst="rect">
            <a:avLst/>
          </a:prstGeom>
        </p:spPr>
        <p:txBody>
          <a:bodyPr wrap="square">
            <a:spAutoFit/>
          </a:bodyPr>
          <a:lstStyle/>
          <a:p>
            <a:r>
              <a:rPr lang="en-US" altLang="zh-CN" sz="2800" dirty="0">
                <a:solidFill>
                  <a:schemeClr val="accent1">
                    <a:lumMod val="50000"/>
                  </a:schemeClr>
                </a:solidFill>
                <a:latin typeface="微软雅黑" panose="020B0503020204020204" pitchFamily="34" charset="-122"/>
                <a:ea typeface="微软雅黑" panose="020B0503020204020204" pitchFamily="34" charset="-122"/>
              </a:rPr>
              <a:t>C++ </a:t>
            </a:r>
            <a:r>
              <a:rPr lang="zh-CN" altLang="en-US" sz="2800" dirty="0">
                <a:solidFill>
                  <a:schemeClr val="accent1">
                    <a:lumMod val="50000"/>
                  </a:schemeClr>
                </a:solidFill>
                <a:latin typeface="微软雅黑" panose="020B0503020204020204" pitchFamily="34" charset="-122"/>
                <a:ea typeface="微软雅黑" panose="020B0503020204020204" pitchFamily="34" charset="-122"/>
              </a:rPr>
              <a:t>编程进阶参考阅读材料：</a:t>
            </a:r>
            <a:endParaRPr lang="en-US" altLang="zh-CN" sz="2800"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1800" dirty="0">
                <a:solidFill>
                  <a:schemeClr val="accent1">
                    <a:lumMod val="50000"/>
                  </a:schemeClr>
                </a:solidFill>
                <a:latin typeface="Consolas" panose="020B0609020204030204" pitchFamily="49" charset="0"/>
              </a:rPr>
              <a:t>https://www.codeproject.com/Articles/1160934/Asynchronous-Multicast-Delegates-in-Cplusplus</a:t>
            </a:r>
            <a:endParaRPr lang="zh-CN" altLang="en-US" sz="1800" dirty="0">
              <a:solidFill>
                <a:schemeClr val="accent1">
                  <a:lumMod val="50000"/>
                </a:schemeClr>
              </a:solidFill>
              <a:latin typeface="Consolas" panose="020B0609020204030204" pitchFamily="49" charset="0"/>
            </a:endParaRPr>
          </a:p>
        </p:txBody>
      </p:sp>
      <p:sp>
        <p:nvSpPr>
          <p:cNvPr id="3" name="矩形 2">
            <a:extLst>
              <a:ext uri="{FF2B5EF4-FFF2-40B4-BE49-F238E27FC236}">
                <a16:creationId xmlns:a16="http://schemas.microsoft.com/office/drawing/2014/main" id="{73459A24-E5F0-4CD1-97DD-F276B518487F}"/>
              </a:ext>
            </a:extLst>
          </p:cNvPr>
          <p:cNvSpPr/>
          <p:nvPr/>
        </p:nvSpPr>
        <p:spPr>
          <a:xfrm>
            <a:off x="245275" y="2291090"/>
            <a:ext cx="7651587" cy="646331"/>
          </a:xfrm>
          <a:prstGeom prst="rect">
            <a:avLst/>
          </a:prstGeom>
        </p:spPr>
        <p:txBody>
          <a:bodyPr wrap="square">
            <a:spAutoFit/>
          </a:bodyPr>
          <a:lstStyle/>
          <a:p>
            <a:r>
              <a:rPr lang="en-US" altLang="zh-CN" sz="1800" dirty="0">
                <a:solidFill>
                  <a:schemeClr val="bg2">
                    <a:lumMod val="50000"/>
                  </a:schemeClr>
                </a:solidFill>
                <a:latin typeface="Arial" panose="020B0604020202020204" pitchFamily="34" charset="0"/>
                <a:cs typeface="Arial" panose="020B0604020202020204" pitchFamily="34" charset="0"/>
              </a:rPr>
              <a:t>A message is an item of data that is sent to </a:t>
            </a:r>
            <a:r>
              <a:rPr lang="en-US" altLang="zh-CN" sz="1800" dirty="0">
                <a:solidFill>
                  <a:srgbClr val="FF0000"/>
                </a:solidFill>
                <a:latin typeface="Arial" panose="020B0604020202020204" pitchFamily="34" charset="0"/>
                <a:cs typeface="Arial" panose="020B0604020202020204" pitchFamily="34" charset="0"/>
              </a:rPr>
              <a:t>a specific destination</a:t>
            </a:r>
            <a:r>
              <a:rPr lang="en-US" altLang="zh-CN" sz="1800" dirty="0">
                <a:solidFill>
                  <a:schemeClr val="bg2">
                    <a:lumMod val="50000"/>
                  </a:schemeClr>
                </a:solidFill>
                <a:latin typeface="Arial" panose="020B0604020202020204" pitchFamily="34" charset="0"/>
                <a:cs typeface="Arial" panose="020B0604020202020204" pitchFamily="34" charset="0"/>
              </a:rPr>
              <a:t>. </a:t>
            </a:r>
          </a:p>
          <a:p>
            <a:r>
              <a:rPr lang="en-US" altLang="zh-CN" sz="1800" dirty="0">
                <a:solidFill>
                  <a:schemeClr val="bg2">
                    <a:lumMod val="50000"/>
                  </a:schemeClr>
                </a:solidFill>
                <a:latin typeface="Arial" panose="020B0604020202020204" pitchFamily="34" charset="0"/>
                <a:cs typeface="Arial" panose="020B0604020202020204" pitchFamily="34" charset="0"/>
              </a:rPr>
              <a:t>An event is a signal emitted by </a:t>
            </a:r>
            <a:r>
              <a:rPr lang="en-US" altLang="zh-CN" sz="1800" dirty="0">
                <a:solidFill>
                  <a:srgbClr val="FF0000"/>
                </a:solidFill>
                <a:latin typeface="Arial" panose="020B0604020202020204" pitchFamily="34" charset="0"/>
                <a:cs typeface="Arial" panose="020B0604020202020204" pitchFamily="34" charset="0"/>
              </a:rPr>
              <a:t>a component </a:t>
            </a:r>
            <a:r>
              <a:rPr lang="en-US" altLang="zh-CN" sz="1800" dirty="0">
                <a:solidFill>
                  <a:schemeClr val="bg2">
                    <a:lumMod val="50000"/>
                  </a:schemeClr>
                </a:solidFill>
                <a:latin typeface="Arial" panose="020B0604020202020204" pitchFamily="34" charset="0"/>
                <a:cs typeface="Arial" panose="020B0604020202020204" pitchFamily="34" charset="0"/>
              </a:rPr>
              <a:t>upon reaching a given state.</a:t>
            </a:r>
          </a:p>
        </p:txBody>
      </p:sp>
    </p:spTree>
    <p:extLst>
      <p:ext uri="{BB962C8B-B14F-4D97-AF65-F5344CB8AC3E}">
        <p14:creationId xmlns:p14="http://schemas.microsoft.com/office/powerpoint/2010/main" val="8661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4369686" y="2407120"/>
            <a:ext cx="1046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WinMain</a:t>
            </a:r>
          </a:p>
        </p:txBody>
      </p:sp>
      <p:sp>
        <p:nvSpPr>
          <p:cNvPr id="18436" name="AutoShape 3"/>
          <p:cNvSpPr>
            <a:spLocks noChangeArrowheads="1"/>
          </p:cNvSpPr>
          <p:nvPr/>
        </p:nvSpPr>
        <p:spPr bwMode="auto">
          <a:xfrm>
            <a:off x="4822123" y="289607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7" name="AutoShape 4"/>
          <p:cNvSpPr>
            <a:spLocks noChangeArrowheads="1"/>
          </p:cNvSpPr>
          <p:nvPr/>
        </p:nvSpPr>
        <p:spPr bwMode="auto">
          <a:xfrm>
            <a:off x="4822123" y="4048595"/>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8" name="AutoShape 5"/>
          <p:cNvSpPr>
            <a:spLocks noChangeArrowheads="1"/>
          </p:cNvSpPr>
          <p:nvPr/>
        </p:nvSpPr>
        <p:spPr bwMode="auto">
          <a:xfrm>
            <a:off x="4101399" y="5632919"/>
            <a:ext cx="1582737" cy="647700"/>
          </a:xfrm>
          <a:prstGeom prst="flowChartTerminator">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结束</a:t>
            </a:r>
          </a:p>
        </p:txBody>
      </p:sp>
      <p:sp>
        <p:nvSpPr>
          <p:cNvPr id="18439" name="AutoShape 6"/>
          <p:cNvSpPr>
            <a:spLocks noChangeArrowheads="1"/>
          </p:cNvSpPr>
          <p:nvPr/>
        </p:nvSpPr>
        <p:spPr bwMode="auto">
          <a:xfrm>
            <a:off x="4101398" y="3256432"/>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RegWndClass</a:t>
            </a:r>
          </a:p>
        </p:txBody>
      </p:sp>
      <p:sp>
        <p:nvSpPr>
          <p:cNvPr id="18440" name="AutoShape 7"/>
          <p:cNvSpPr>
            <a:spLocks noChangeArrowheads="1"/>
          </p:cNvSpPr>
          <p:nvPr/>
        </p:nvSpPr>
        <p:spPr bwMode="auto">
          <a:xfrm>
            <a:off x="4101398" y="4480394"/>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InitWnd</a:t>
            </a:r>
          </a:p>
        </p:txBody>
      </p:sp>
      <p:sp>
        <p:nvSpPr>
          <p:cNvPr id="18441" name="AutoShape 8"/>
          <p:cNvSpPr>
            <a:spLocks noChangeArrowheads="1"/>
          </p:cNvSpPr>
          <p:nvPr/>
        </p:nvSpPr>
        <p:spPr bwMode="auto">
          <a:xfrm>
            <a:off x="4822123" y="520112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2" name="Text Box 9"/>
          <p:cNvSpPr txBox="1">
            <a:spLocks noChangeArrowheads="1"/>
          </p:cNvSpPr>
          <p:nvPr/>
        </p:nvSpPr>
        <p:spPr bwMode="auto">
          <a:xfrm>
            <a:off x="7343073" y="2680170"/>
            <a:ext cx="4437062"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WNDCLASSEX wcex;</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wecx.lpfnWndProc=(WNDPROC)WndProc;</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RegirsterClassEx(&amp;wcex);</a:t>
            </a:r>
          </a:p>
        </p:txBody>
      </p:sp>
      <p:sp>
        <p:nvSpPr>
          <p:cNvPr id="18443" name="Rectangle 10"/>
          <p:cNvSpPr>
            <a:spLocks noGrp="1" noChangeArrowheads="1"/>
          </p:cNvSpPr>
          <p:nvPr>
            <p:ph type="title" idx="4294967295"/>
          </p:nvPr>
        </p:nvSpPr>
        <p:spPr>
          <a:xfrm>
            <a:off x="0" y="1124421"/>
            <a:ext cx="4622800" cy="706437"/>
          </a:xfrm>
        </p:spPr>
        <p:txBody>
          <a:bodyPr>
            <a:normAutofit/>
          </a:bodyPr>
          <a:lstStyle/>
          <a:p>
            <a:pPr eaLnBrk="1" hangingPunct="1"/>
            <a:r>
              <a:rPr lang="en-US" altLang="zh-CN" dirty="0" err="1"/>
              <a:t>WinMain</a:t>
            </a:r>
            <a:r>
              <a:rPr lang="zh-CN" altLang="en-US" dirty="0"/>
              <a:t>函数结构</a:t>
            </a:r>
          </a:p>
        </p:txBody>
      </p:sp>
      <p:sp>
        <p:nvSpPr>
          <p:cNvPr id="18444" name="Text Box 11"/>
          <p:cNvSpPr txBox="1">
            <a:spLocks noChangeArrowheads="1"/>
          </p:cNvSpPr>
          <p:nvPr/>
        </p:nvSpPr>
        <p:spPr bwMode="auto">
          <a:xfrm>
            <a:off x="7485948" y="4337519"/>
            <a:ext cx="1966912"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t>....</a:t>
            </a:r>
          </a:p>
          <a:p>
            <a:pPr eaLnBrk="1" hangingPunct="1">
              <a:spcBef>
                <a:spcPct val="0"/>
              </a:spcBef>
              <a:buClrTx/>
              <a:buSzTx/>
              <a:buFontTx/>
              <a:buNone/>
            </a:pPr>
            <a:r>
              <a:rPr lang="en-US" altLang="zh-CN" sz="1800" dirty="0" err="1"/>
              <a:t>CreateWindow</a:t>
            </a:r>
            <a:r>
              <a:rPr lang="en-US" altLang="zh-CN" sz="1800" dirty="0"/>
              <a:t>();</a:t>
            </a:r>
          </a:p>
          <a:p>
            <a:pPr eaLnBrk="1" hangingPunct="1">
              <a:spcBef>
                <a:spcPct val="0"/>
              </a:spcBef>
              <a:buClrTx/>
              <a:buSzTx/>
              <a:buFontTx/>
              <a:buNone/>
            </a:pPr>
            <a:r>
              <a:rPr lang="en-US" altLang="zh-CN" sz="1800" dirty="0" err="1"/>
              <a:t>MoveWindows</a:t>
            </a:r>
            <a:r>
              <a:rPr lang="en-US" altLang="zh-CN" sz="1800" dirty="0"/>
              <a:t>();</a:t>
            </a:r>
          </a:p>
          <a:p>
            <a:pPr eaLnBrk="1" hangingPunct="1">
              <a:spcBef>
                <a:spcPct val="0"/>
              </a:spcBef>
              <a:buClrTx/>
              <a:buSzTx/>
              <a:buFontTx/>
              <a:buNone/>
            </a:pPr>
            <a:r>
              <a:rPr lang="en-US" altLang="zh-CN" sz="1800" dirty="0" err="1"/>
              <a:t>ShowWindows</a:t>
            </a:r>
            <a:r>
              <a:rPr lang="en-US" altLang="zh-CN" sz="1800" dirty="0"/>
              <a:t>();</a:t>
            </a:r>
          </a:p>
          <a:p>
            <a:pPr eaLnBrk="1" hangingPunct="1">
              <a:spcBef>
                <a:spcPct val="0"/>
              </a:spcBef>
              <a:buClrTx/>
              <a:buSzTx/>
              <a:buFontTx/>
              <a:buNone/>
            </a:pPr>
            <a:r>
              <a:rPr lang="en-US" altLang="zh-CN" sz="1800" dirty="0" err="1"/>
              <a:t>UpdateWindow</a:t>
            </a:r>
            <a:r>
              <a:rPr lang="en-US" altLang="zh-CN" sz="1800" dirty="0"/>
              <a:t>();</a:t>
            </a:r>
          </a:p>
          <a:p>
            <a:pPr eaLnBrk="1" hangingPunct="1">
              <a:spcBef>
                <a:spcPct val="0"/>
              </a:spcBef>
              <a:buClrTx/>
              <a:buSzTx/>
              <a:buFontTx/>
              <a:buNone/>
            </a:pPr>
            <a:r>
              <a:rPr lang="en-US" altLang="zh-CN" sz="1800" dirty="0"/>
              <a:t>...</a:t>
            </a:r>
          </a:p>
        </p:txBody>
      </p:sp>
      <p:sp>
        <p:nvSpPr>
          <p:cNvPr id="18445" name="AutoShape 12"/>
          <p:cNvSpPr>
            <a:spLocks noChangeArrowheads="1"/>
          </p:cNvSpPr>
          <p:nvPr/>
        </p:nvSpPr>
        <p:spPr bwMode="auto">
          <a:xfrm>
            <a:off x="6119110" y="4769319"/>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6" name="AutoShape 13"/>
          <p:cNvSpPr>
            <a:spLocks noChangeArrowheads="1"/>
          </p:cNvSpPr>
          <p:nvPr/>
        </p:nvSpPr>
        <p:spPr bwMode="auto">
          <a:xfrm>
            <a:off x="6119110" y="3400894"/>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2" name="矩形 1">
            <a:extLst>
              <a:ext uri="{FF2B5EF4-FFF2-40B4-BE49-F238E27FC236}">
                <a16:creationId xmlns:a16="http://schemas.microsoft.com/office/drawing/2014/main" id="{835BC61A-018F-4DCC-AB3F-0648521030D7}"/>
              </a:ext>
            </a:extLst>
          </p:cNvPr>
          <p:cNvSpPr/>
          <p:nvPr/>
        </p:nvSpPr>
        <p:spPr>
          <a:xfrm>
            <a:off x="1059888" y="6428355"/>
            <a:ext cx="10443881" cy="307777"/>
          </a:xfrm>
          <a:prstGeom prst="rect">
            <a:avLst/>
          </a:prstGeom>
        </p:spPr>
        <p:txBody>
          <a:bodyPr wrap="square">
            <a:spAutoFit/>
          </a:bodyPr>
          <a:lstStyle/>
          <a:p>
            <a:pPr algn="ctr"/>
            <a:r>
              <a:rPr lang="en-US" altLang="zh-CN" b="1" dirty="0">
                <a:solidFill>
                  <a:srgbClr val="7030A0"/>
                </a:solidFill>
              </a:rPr>
              <a:t>https://github.com/marb2000/XamlIslands/blob/master/1903_Samples/CppWinRT_Win32_SingleIsland/SampleCppApp/SampleApp.cpp</a:t>
            </a:r>
            <a:endParaRPr lang="zh-CN" altLang="en-US" b="1" dirty="0">
              <a:solidFill>
                <a:srgbClr val="7030A0"/>
              </a:solidFill>
            </a:endParaRPr>
          </a:p>
        </p:txBody>
      </p:sp>
    </p:spTree>
    <p:extLst>
      <p:ext uri="{BB962C8B-B14F-4D97-AF65-F5344CB8AC3E}">
        <p14:creationId xmlns:p14="http://schemas.microsoft.com/office/powerpoint/2010/main" val="3640521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3605100" y="725487"/>
            <a:ext cx="3937000" cy="800100"/>
          </a:xfrm>
        </p:spPr>
        <p:txBody>
          <a:bodyPr>
            <a:normAutofit/>
          </a:bodyPr>
          <a:lstStyle/>
          <a:p>
            <a:pPr eaLnBrk="1" hangingPunct="1"/>
            <a:r>
              <a:rPr lang="en-US" altLang="zh-CN" sz="3200" dirty="0" err="1"/>
              <a:t>WndProc</a:t>
            </a:r>
            <a:r>
              <a:rPr lang="zh-CN" altLang="en-US" dirty="0"/>
              <a:t>函数</a:t>
            </a:r>
          </a:p>
        </p:txBody>
      </p:sp>
      <p:sp>
        <p:nvSpPr>
          <p:cNvPr id="19460" name="Text Box 3"/>
          <p:cNvSpPr txBox="1">
            <a:spLocks noChangeArrowheads="1"/>
          </p:cNvSpPr>
          <p:nvPr/>
        </p:nvSpPr>
        <p:spPr bwMode="auto">
          <a:xfrm>
            <a:off x="3097100" y="1662291"/>
            <a:ext cx="5883342" cy="4801314"/>
          </a:xfrm>
          <a:prstGeom prst="rect">
            <a:avLst/>
          </a:prstGeom>
          <a:solidFill>
            <a:schemeClr val="tx1"/>
          </a:solidFill>
          <a:ln>
            <a:noFill/>
          </a:ln>
          <a:effectLs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rgbClr val="00B0F0"/>
                </a:solidFill>
                <a:latin typeface="Consolas" panose="020B0609020204030204" pitchFamily="49" charset="0"/>
              </a:rPr>
              <a:t>switch</a:t>
            </a:r>
            <a:r>
              <a:rPr lang="en-US" altLang="zh-CN" sz="1800" dirty="0">
                <a:solidFill>
                  <a:schemeClr val="bg1"/>
                </a:solidFill>
                <a:latin typeface="Consolas" panose="020B0609020204030204" pitchFamily="49" charset="0"/>
              </a:rPr>
              <a:t> (message)</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WM_LBUTTONDOWN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err="1">
                <a:solidFill>
                  <a:srgbClr val="7030A0"/>
                </a:solidFill>
                <a:latin typeface="Consolas" panose="020B0609020204030204" pitchFamily="49" charset="0"/>
              </a:rPr>
              <a:t>NULL</a:t>
            </a:r>
            <a:r>
              <a:rPr lang="en-US" altLang="zh-CN" sz="1800" dirty="0" err="1">
                <a:solidFill>
                  <a:schemeClr val="bg1"/>
                </a:solidFill>
                <a:latin typeface="Consolas" panose="020B0609020204030204" pitchFamily="49" charset="0"/>
              </a:rPr>
              <a:t>,szLMouseMsg,szTitleMsg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 </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break;</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WM_RBUTTONDOWN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err="1">
                <a:solidFill>
                  <a:srgbClr val="7030A0"/>
                </a:solidFill>
                <a:latin typeface="Consolas" panose="020B0609020204030204" pitchFamily="49" charset="0"/>
              </a:rPr>
              <a:t>NULL</a:t>
            </a:r>
            <a:r>
              <a:rPr lang="en-US" altLang="zh-CN" sz="1800" dirty="0" err="1">
                <a:solidFill>
                  <a:schemeClr val="bg1"/>
                </a:solidFill>
                <a:latin typeface="Consolas" panose="020B0609020204030204" pitchFamily="49" charset="0"/>
              </a:rPr>
              <a:t>,szRMouseMsg,szTitleMsg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break;</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WM_KEYDOWN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if</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wParam</a:t>
            </a:r>
            <a:r>
              <a:rPr lang="en-US" altLang="zh-CN" sz="1800" dirty="0">
                <a:solidFill>
                  <a:schemeClr val="bg1"/>
                </a:solidFill>
                <a:latin typeface="Consolas" panose="020B0609020204030204" pitchFamily="49" charset="0"/>
              </a:rPr>
              <a:t> == </a:t>
            </a:r>
            <a:r>
              <a:rPr lang="en-US" altLang="zh-CN" sz="1800" dirty="0">
                <a:solidFill>
                  <a:srgbClr val="7030A0"/>
                </a:solidFill>
                <a:latin typeface="Consolas" panose="020B0609020204030204" pitchFamily="49" charset="0"/>
              </a:rPr>
              <a:t>VK_LEFT</a:t>
            </a:r>
            <a:r>
              <a:rPr lang="en-US" altLang="zh-CN" sz="1800" dirty="0">
                <a:solidFill>
                  <a:schemeClr val="bg1"/>
                </a:solidFill>
                <a:latin typeface="Consolas" panose="020B0609020204030204" pitchFamily="49" charset="0"/>
              </a:rPr>
              <a:t> )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a:solidFill>
                  <a:srgbClr val="7030A0"/>
                </a:solidFill>
                <a:latin typeface="Consolas" panose="020B0609020204030204" pitchFamily="49" charset="0"/>
              </a:rPr>
              <a:t>NULL</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szLeftKeyMsg,szTitleMsg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640578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6200" y="1143000"/>
            <a:ext cx="3268133" cy="739775"/>
          </a:xfrm>
        </p:spPr>
        <p:txBody>
          <a:bodyPr/>
          <a:lstStyle/>
          <a:p>
            <a:pPr eaLnBrk="1" hangingPunct="1"/>
            <a:r>
              <a:rPr lang="zh-CN" altLang="en-US" dirty="0"/>
              <a:t>注册窗口类</a:t>
            </a:r>
          </a:p>
        </p:txBody>
      </p:sp>
      <p:sp>
        <p:nvSpPr>
          <p:cNvPr id="20484" name="Rectangle 3"/>
          <p:cNvSpPr>
            <a:spLocks noGrp="1" noChangeArrowheads="1"/>
          </p:cNvSpPr>
          <p:nvPr>
            <p:ph type="body" idx="4294967295"/>
          </p:nvPr>
        </p:nvSpPr>
        <p:spPr>
          <a:xfrm>
            <a:off x="4350053" y="2266950"/>
            <a:ext cx="3603625" cy="471488"/>
          </a:xfr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RegWndClass</a:t>
            </a:r>
            <a:endParaRPr lang="en-US" altLang="zh-CN" sz="2400" dirty="0">
              <a:latin typeface="微软雅黑" panose="020B0503020204020204" pitchFamily="34" charset="-122"/>
              <a:ea typeface="微软雅黑" panose="020B0503020204020204" pitchFamily="34" charset="-122"/>
            </a:endParaRPr>
          </a:p>
        </p:txBody>
      </p:sp>
      <p:sp>
        <p:nvSpPr>
          <p:cNvPr id="20485" name="Text Box 4"/>
          <p:cNvSpPr txBox="1">
            <a:spLocks noChangeArrowheads="1"/>
          </p:cNvSpPr>
          <p:nvPr/>
        </p:nvSpPr>
        <p:spPr bwMode="auto">
          <a:xfrm>
            <a:off x="4350053" y="3432885"/>
            <a:ext cx="41556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if (</a:t>
            </a:r>
            <a:r>
              <a:rPr lang="en-US" altLang="zh-CN" sz="2400" dirty="0" err="1">
                <a:latin typeface="微软雅黑" panose="020B0503020204020204" pitchFamily="34" charset="-122"/>
                <a:ea typeface="微软雅黑" panose="020B0503020204020204" pitchFamily="34" charset="-122"/>
              </a:rPr>
              <a:t>hPrevInstance</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RegWndClass</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hInstance</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308206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67733" y="1614965"/>
            <a:ext cx="5985933" cy="863600"/>
          </a:xfrm>
        </p:spPr>
        <p:txBody>
          <a:bodyPr/>
          <a:lstStyle/>
          <a:p>
            <a:pPr eaLnBrk="1" hangingPunct="1"/>
            <a:r>
              <a:rPr lang="zh-CN" altLang="en-US" dirty="0"/>
              <a:t>创建应用程序窗口实例</a:t>
            </a:r>
          </a:p>
        </p:txBody>
      </p:sp>
      <p:sp>
        <p:nvSpPr>
          <p:cNvPr id="21508" name="Rectangle 3"/>
          <p:cNvSpPr>
            <a:spLocks noGrp="1" noChangeArrowheads="1"/>
          </p:cNvSpPr>
          <p:nvPr>
            <p:ph type="body" idx="4294967295"/>
          </p:nvPr>
        </p:nvSpPr>
        <p:spPr>
          <a:xfrm>
            <a:off x="5033963" y="2716742"/>
            <a:ext cx="2216150" cy="387350"/>
          </a:xfrm>
        </p:spPr>
        <p:txBody>
          <a:bodyPr>
            <a:noAutofit/>
          </a:bodyPr>
          <a:lstStyle/>
          <a:p>
            <a:pPr eaLnBrk="1" hangingPunct="1"/>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InitWnd</a:t>
            </a:r>
            <a:endParaRPr lang="en-US" altLang="zh-CN" sz="2400" dirty="0">
              <a:latin typeface="微软雅黑" panose="020B0503020204020204" pitchFamily="34" charset="-122"/>
              <a:ea typeface="微软雅黑" panose="020B0503020204020204" pitchFamily="34" charset="-122"/>
            </a:endParaRPr>
          </a:p>
        </p:txBody>
      </p:sp>
      <p:sp>
        <p:nvSpPr>
          <p:cNvPr id="21509" name="Text Box 4"/>
          <p:cNvSpPr txBox="1">
            <a:spLocks noChangeArrowheads="1"/>
          </p:cNvSpPr>
          <p:nvPr/>
        </p:nvSpPr>
        <p:spPr bwMode="auto">
          <a:xfrm>
            <a:off x="5033963" y="3774069"/>
            <a:ext cx="420788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t>if (!</a:t>
            </a:r>
            <a:r>
              <a:rPr lang="en-US" altLang="zh-CN" sz="2400" dirty="0" err="1"/>
              <a:t>InitWnd</a:t>
            </a:r>
            <a:r>
              <a:rPr lang="en-US" altLang="zh-CN" sz="2400" dirty="0"/>
              <a:t>(&amp;msg,NULL,0,0))</a:t>
            </a:r>
          </a:p>
          <a:p>
            <a:pPr eaLnBrk="1" hangingPunct="1">
              <a:spcBef>
                <a:spcPct val="0"/>
              </a:spcBef>
              <a:buClrTx/>
              <a:buSzTx/>
              <a:buFontTx/>
              <a:buNone/>
            </a:pPr>
            <a:r>
              <a:rPr lang="en-US" altLang="zh-CN" sz="2400" dirty="0"/>
              <a:t>{</a:t>
            </a:r>
          </a:p>
          <a:p>
            <a:pPr eaLnBrk="1" hangingPunct="1">
              <a:spcBef>
                <a:spcPct val="0"/>
              </a:spcBef>
              <a:buClrTx/>
              <a:buSzTx/>
              <a:buFontTx/>
              <a:buNone/>
            </a:pPr>
            <a:r>
              <a:rPr lang="en-US" altLang="zh-CN" sz="2400" dirty="0"/>
              <a:t>   return false;</a:t>
            </a:r>
          </a:p>
          <a:p>
            <a:pPr eaLnBrk="1" hangingPunct="1">
              <a:spcBef>
                <a:spcPct val="0"/>
              </a:spcBef>
              <a:buClrTx/>
              <a:buSzTx/>
              <a:buFontTx/>
              <a:buNone/>
            </a:pPr>
            <a:r>
              <a:rPr lang="en-US" altLang="zh-CN" sz="2400" dirty="0"/>
              <a:t>}</a:t>
            </a:r>
          </a:p>
        </p:txBody>
      </p:sp>
    </p:spTree>
    <p:extLst>
      <p:ext uri="{BB962C8B-B14F-4D97-AF65-F5344CB8AC3E}">
        <p14:creationId xmlns:p14="http://schemas.microsoft.com/office/powerpoint/2010/main" val="1880098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745067" y="1033463"/>
            <a:ext cx="6053667" cy="641350"/>
          </a:xfrm>
        </p:spPr>
        <p:txBody>
          <a:bodyPr/>
          <a:lstStyle/>
          <a:p>
            <a:pPr eaLnBrk="1" hangingPunct="1"/>
            <a:r>
              <a:rPr lang="en-US" altLang="zh-CN" sz="3200" dirty="0"/>
              <a:t>windows</a:t>
            </a:r>
            <a:r>
              <a:rPr lang="zh-CN" altLang="en-US" sz="3200" dirty="0"/>
              <a:t>消息循环原理</a:t>
            </a:r>
          </a:p>
        </p:txBody>
      </p:sp>
      <p:sp>
        <p:nvSpPr>
          <p:cNvPr id="29700" name="Rectangle 3"/>
          <p:cNvSpPr>
            <a:spLocks noGrp="1" noChangeArrowheads="1"/>
          </p:cNvSpPr>
          <p:nvPr>
            <p:ph type="body" idx="4294967295"/>
          </p:nvPr>
        </p:nvSpPr>
        <p:spPr>
          <a:xfrm>
            <a:off x="3158068" y="2119314"/>
            <a:ext cx="6265333" cy="4086754"/>
          </a:xfrm>
          <a:solidFill>
            <a:schemeClr val="tx1"/>
          </a:solidFill>
        </p:spPr>
        <p:txBody>
          <a:bodyPr>
            <a:normAutofit/>
          </a:bodyPr>
          <a:lstStyle/>
          <a:p>
            <a:pPr marL="0" indent="0" eaLnBrk="1" hangingPunct="1">
              <a:lnSpc>
                <a:spcPct val="90000"/>
              </a:lnSpc>
              <a:buNone/>
            </a:pPr>
            <a:r>
              <a:rPr lang="en-US" altLang="zh-CN" sz="2000" dirty="0">
                <a:solidFill>
                  <a:srgbClr val="00B050"/>
                </a:solidFill>
                <a:latin typeface="Consolas" panose="020B0609020204030204" pitchFamily="49" charset="0"/>
              </a:rPr>
              <a:t>_</a:t>
            </a:r>
            <a:r>
              <a:rPr lang="en-US" altLang="zh-CN" sz="2000" dirty="0" err="1">
                <a:solidFill>
                  <a:srgbClr val="00B050"/>
                </a:solidFill>
                <a:latin typeface="Consolas" panose="020B0609020204030204" pitchFamily="49" charset="0"/>
              </a:rPr>
              <a:t>tWinMain</a:t>
            </a:r>
            <a:endParaRPr lang="en-US" altLang="zh-CN" sz="2000" dirty="0">
              <a:solidFill>
                <a:srgbClr val="00B050"/>
              </a:solidFill>
              <a:latin typeface="Consolas" panose="020B0609020204030204" pitchFamily="49" charset="0"/>
            </a:endParaRPr>
          </a:p>
          <a:p>
            <a:pPr marL="0" indent="0" eaLnBrk="1" hangingPunct="1">
              <a:lnSpc>
                <a:spcPct val="90000"/>
              </a:lnSpc>
              <a:buNone/>
            </a:pPr>
            <a:r>
              <a:rPr lang="en-US" altLang="zh-CN" sz="2000" dirty="0">
                <a:solidFill>
                  <a:srgbClr val="00B0F0"/>
                </a:solidFill>
                <a:latin typeface="Consolas" panose="020B0609020204030204" pitchFamily="49" charset="0"/>
              </a:rPr>
              <a:t>while</a:t>
            </a:r>
            <a:r>
              <a:rPr lang="en-US" altLang="zh-CN" sz="2000" dirty="0">
                <a:solidFill>
                  <a:schemeClr val="bg1"/>
                </a:solidFill>
                <a:latin typeface="Consolas" panose="020B0609020204030204" pitchFamily="49" charset="0"/>
              </a:rPr>
              <a:t> ( </a:t>
            </a:r>
            <a:r>
              <a:rPr lang="en-US" altLang="zh-CN" sz="2000" dirty="0" err="1">
                <a:solidFill>
                  <a:srgbClr val="00B050"/>
                </a:solidFill>
                <a:latin typeface="Consolas" panose="020B0609020204030204" pitchFamily="49" charset="0"/>
              </a:rPr>
              <a:t>GetMessage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NULL</a:t>
            </a:r>
            <a:r>
              <a:rPr lang="en-US" altLang="zh-CN" sz="2000" dirty="0">
                <a:solidFill>
                  <a:schemeClr val="bg1"/>
                </a:solidFill>
                <a:latin typeface="Consolas" panose="020B0609020204030204" pitchFamily="49" charset="0"/>
              </a:rPr>
              <a:t>, </a:t>
            </a:r>
            <a:r>
              <a:rPr lang="en-US" altLang="zh-CN" sz="2000" dirty="0">
                <a:solidFill>
                  <a:srgbClr val="C00000"/>
                </a:solidFill>
                <a:latin typeface="Consolas" panose="020B0609020204030204" pitchFamily="49" charset="0"/>
              </a:rPr>
              <a:t>0</a:t>
            </a:r>
            <a:r>
              <a:rPr lang="en-US" altLang="zh-CN" sz="2000" dirty="0">
                <a:solidFill>
                  <a:schemeClr val="bg1"/>
                </a:solidFill>
                <a:latin typeface="Consolas" panose="020B0609020204030204" pitchFamily="49" charset="0"/>
              </a:rPr>
              <a:t>, </a:t>
            </a:r>
            <a:r>
              <a:rPr lang="en-US" altLang="zh-CN" sz="2000" dirty="0">
                <a:solidFill>
                  <a:srgbClr val="C00000"/>
                </a:solidFill>
                <a:latin typeface="Consolas" panose="020B0609020204030204" pitchFamily="49" charset="0"/>
              </a:rPr>
              <a:t>0</a:t>
            </a: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a:solidFill>
                  <a:srgbClr val="00B0F0"/>
                </a:solidFill>
                <a:latin typeface="Consolas" panose="020B0609020204030204" pitchFamily="49" charset="0"/>
              </a:rPr>
              <a:t>if</a:t>
            </a:r>
            <a:r>
              <a:rPr lang="en-US" altLang="zh-CN" sz="2000" dirty="0">
                <a:solidFill>
                  <a:schemeClr val="bg1"/>
                </a:solidFill>
                <a:latin typeface="Consolas" panose="020B0609020204030204" pitchFamily="49" charset="0"/>
              </a:rPr>
              <a:t> ( </a:t>
            </a:r>
            <a:r>
              <a:rPr lang="en-US" altLang="zh-CN" sz="2000" dirty="0">
                <a:solidFill>
                  <a:srgbClr val="7030A0"/>
                </a:solidFill>
                <a:latin typeface="Consolas" panose="020B0609020204030204" pitchFamily="49" charset="0"/>
              </a:rPr>
              <a:t>!</a:t>
            </a:r>
            <a:r>
              <a:rPr lang="en-US" altLang="zh-CN" sz="2000" dirty="0" err="1">
                <a:solidFill>
                  <a:srgbClr val="00B050"/>
                </a:solidFill>
                <a:latin typeface="Consolas" panose="020B0609020204030204" pitchFamily="49" charset="0"/>
              </a:rPr>
              <a:t>TranslateAccelerator</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msg.hwnd</a:t>
            </a:r>
            <a:r>
              <a:rPr lang="en-US" altLang="zh-CN" sz="2000" dirty="0">
                <a:solidFill>
                  <a:schemeClr val="bg1"/>
                </a:solidFill>
                <a:latin typeface="Consolas" panose="020B0609020204030204" pitchFamily="49" charset="0"/>
              </a:rPr>
              <a:t>,</a:t>
            </a:r>
            <a:br>
              <a:rPr lang="en-US" altLang="zh-CN" sz="2000" dirty="0">
                <a:solidFill>
                  <a:schemeClr val="bg1"/>
                </a:solidFill>
                <a:latin typeface="Consolas" panose="020B0609020204030204" pitchFamily="49" charset="0"/>
              </a:rPr>
            </a:b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hAccelTable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err="1">
                <a:solidFill>
                  <a:srgbClr val="00B050"/>
                </a:solidFill>
                <a:latin typeface="Consolas" panose="020B0609020204030204" pitchFamily="49" charset="0"/>
              </a:rPr>
              <a:t>TranslateMessage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err="1">
                <a:solidFill>
                  <a:srgbClr val="00B050"/>
                </a:solidFill>
                <a:latin typeface="Consolas" panose="020B0609020204030204" pitchFamily="49" charset="0"/>
              </a:rPr>
              <a:t>DispatchMessage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060709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365125"/>
            <a:ext cx="10515600" cy="1325563"/>
          </a:xfrm>
        </p:spPr>
        <p:txBody>
          <a:bodyPr/>
          <a:lstStyle/>
          <a:p>
            <a:pPr eaLnBrk="1" hangingPunct="1"/>
            <a:r>
              <a:rPr lang="en-US" altLang="zh-CN"/>
              <a:t>windows</a:t>
            </a:r>
            <a:r>
              <a:rPr lang="zh-CN" altLang="en-US"/>
              <a:t>消息循环原理</a:t>
            </a:r>
          </a:p>
        </p:txBody>
      </p:sp>
      <p:sp>
        <p:nvSpPr>
          <p:cNvPr id="30724" name="Rectangle 3"/>
          <p:cNvSpPr>
            <a:spLocks noGrp="1" noChangeArrowheads="1"/>
          </p:cNvSpPr>
          <p:nvPr>
            <p:ph type="body" idx="4294967295"/>
          </p:nvPr>
        </p:nvSpPr>
        <p:spPr>
          <a:xfrm>
            <a:off x="2777067" y="2167467"/>
            <a:ext cx="7399866" cy="3750733"/>
          </a:xfrm>
          <a:solidFill>
            <a:schemeClr val="tx1"/>
          </a:solidFill>
        </p:spPr>
        <p:txBody>
          <a:bodyPr>
            <a:normAutofit lnSpcReduction="10000"/>
          </a:bodyPr>
          <a:lstStyle/>
          <a:p>
            <a:pPr marL="0" indent="0" eaLnBrk="1" hangingPunct="1">
              <a:buNone/>
            </a:pPr>
            <a:r>
              <a:rPr lang="en-US" altLang="en-US" sz="2000" dirty="0">
                <a:solidFill>
                  <a:srgbClr val="00B050"/>
                </a:solidFill>
                <a:latin typeface="Consolas" panose="020B0609020204030204" pitchFamily="49" charset="0"/>
              </a:rPr>
              <a:t>CALLBACK</a:t>
            </a:r>
            <a:r>
              <a:rPr lang="en-US" altLang="en-US" sz="2000" dirty="0">
                <a:solidFill>
                  <a:schemeClr val="bg1"/>
                </a:solidFill>
                <a:latin typeface="Consolas" panose="020B0609020204030204" pitchFamily="49" charset="0"/>
              </a:rPr>
              <a:t> </a:t>
            </a:r>
            <a:r>
              <a:rPr lang="en-US" altLang="en-US" sz="2000" dirty="0" err="1">
                <a:solidFill>
                  <a:srgbClr val="7030A0"/>
                </a:solidFill>
                <a:latin typeface="Consolas" panose="020B0609020204030204" pitchFamily="49" charset="0"/>
              </a:rPr>
              <a:t>WndProc</a:t>
            </a:r>
            <a:r>
              <a:rPr lang="en-US" altLang="en-US" sz="2000" dirty="0">
                <a:solidFill>
                  <a:schemeClr val="bg1"/>
                </a:solidFill>
                <a:latin typeface="Consolas" panose="020B0609020204030204" pitchFamily="49" charset="0"/>
              </a:rPr>
              <a:t> ( </a:t>
            </a:r>
            <a:r>
              <a:rPr lang="en-US" altLang="en-US" sz="2000" dirty="0">
                <a:solidFill>
                  <a:srgbClr val="00B050"/>
                </a:solidFill>
                <a:latin typeface="Consolas" panose="020B0609020204030204" pitchFamily="49" charset="0"/>
              </a:rPr>
              <a:t>HWND</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hWnd</a:t>
            </a: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UINT</a:t>
            </a:r>
            <a:r>
              <a:rPr lang="en-US" altLang="en-US" sz="2000" dirty="0">
                <a:solidFill>
                  <a:schemeClr val="bg1"/>
                </a:solidFill>
                <a:latin typeface="Consolas" panose="020B0609020204030204" pitchFamily="49" charset="0"/>
              </a:rPr>
              <a:t> message,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WPARAM</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wParam</a:t>
            </a: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LPARAM</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lParam</a:t>
            </a: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a:t>
            </a:r>
          </a:p>
          <a:p>
            <a:pPr marL="0" indent="0" eaLnBrk="1" hangingPunct="1">
              <a:buNone/>
            </a:pP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F0"/>
                </a:solidFill>
                <a:latin typeface="Consolas" panose="020B0609020204030204" pitchFamily="49" charset="0"/>
              </a:rPr>
              <a:t>switch</a:t>
            </a:r>
            <a:r>
              <a:rPr lang="en-US" altLang="en-US" sz="2000" dirty="0">
                <a:solidFill>
                  <a:schemeClr val="bg1"/>
                </a:solidFill>
                <a:latin typeface="Consolas" panose="020B0609020204030204" pitchFamily="49" charset="0"/>
              </a:rPr>
              <a:t> (message)</a:t>
            </a:r>
          </a:p>
          <a:p>
            <a:pPr marL="0" indent="0" eaLnBrk="1" hangingPunct="1">
              <a:buNone/>
            </a:pP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F0"/>
                </a:solidFill>
                <a:latin typeface="Consolas" panose="020B0609020204030204" pitchFamily="49" charset="0"/>
              </a:rPr>
              <a:t>case</a:t>
            </a:r>
            <a:r>
              <a:rPr lang="en-US" altLang="en-US" sz="2000" dirty="0">
                <a:solidFill>
                  <a:schemeClr val="bg1"/>
                </a:solidFill>
                <a:latin typeface="Consolas" panose="020B0609020204030204" pitchFamily="49" charset="0"/>
              </a:rPr>
              <a:t> WM_COMMAND:</a:t>
            </a:r>
          </a:p>
          <a:p>
            <a:pPr marL="0" indent="0" eaLnBrk="1" hangingPunct="1">
              <a:buNone/>
            </a:pPr>
            <a:r>
              <a:rPr lang="en-US" altLang="zh-CN" sz="2000" dirty="0">
                <a:solidFill>
                  <a:schemeClr val="bg1"/>
                </a:solidFill>
                <a:latin typeface="Consolas" panose="020B0609020204030204" pitchFamily="49" charset="0"/>
              </a:rPr>
              <a:t>	} </a:t>
            </a:r>
          </a:p>
          <a:p>
            <a:pPr marL="0" indent="0" eaLnBrk="1" hangingPunct="1">
              <a:buNone/>
            </a:pPr>
            <a:r>
              <a:rPr lang="en-US" altLang="zh-CN" sz="2000" dirty="0">
                <a:solidFill>
                  <a:schemeClr val="bg1"/>
                </a:solidFill>
                <a:latin typeface="Consolas" panose="020B0609020204030204" pitchFamily="49" charset="0"/>
              </a:rPr>
              <a:t>	…</a:t>
            </a:r>
          </a:p>
          <a:p>
            <a:pPr marL="0" indent="0" eaLnBrk="1" hangingPunct="1">
              <a:buNone/>
            </a:pPr>
            <a:r>
              <a:rPr lang="en-US" altLang="zh-CN" sz="2000" dirty="0">
                <a:solidFill>
                  <a:schemeClr val="bg1"/>
                </a:solidFill>
                <a:latin typeface="Consolas" panose="020B0609020204030204" pitchFamily="49" charset="0"/>
              </a:rPr>
              <a:t>}</a:t>
            </a:r>
          </a:p>
        </p:txBody>
      </p:sp>
      <p:sp>
        <p:nvSpPr>
          <p:cNvPr id="30725" name="Text Box 4"/>
          <p:cNvSpPr txBox="1">
            <a:spLocks noChangeArrowheads="1"/>
          </p:cNvSpPr>
          <p:nvPr/>
        </p:nvSpPr>
        <p:spPr bwMode="auto">
          <a:xfrm>
            <a:off x="2777067" y="1625864"/>
            <a:ext cx="13244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err="1">
                <a:solidFill>
                  <a:srgbClr val="002060"/>
                </a:solidFill>
                <a:latin typeface="Consolas" panose="020B0609020204030204" pitchFamily="49" charset="0"/>
              </a:rPr>
              <a:t>Winuser.h</a:t>
            </a:r>
            <a:endParaRPr lang="en-US" altLang="zh-CN" sz="18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3169930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45534" y="1127125"/>
            <a:ext cx="5960533" cy="1325563"/>
          </a:xfrm>
        </p:spPr>
        <p:txBody>
          <a:bodyPr/>
          <a:lstStyle/>
          <a:p>
            <a:pPr eaLnBrk="1" hangingPunct="1"/>
            <a:r>
              <a:rPr lang="en-US" altLang="zh-CN" dirty="0"/>
              <a:t>windows</a:t>
            </a:r>
            <a:r>
              <a:rPr lang="zh-CN" altLang="en-US" dirty="0"/>
              <a:t>窗体扩展</a:t>
            </a:r>
          </a:p>
        </p:txBody>
      </p:sp>
      <p:sp>
        <p:nvSpPr>
          <p:cNvPr id="31748" name="Rectangle 3"/>
          <p:cNvSpPr>
            <a:spLocks noGrp="1" noChangeArrowheads="1"/>
          </p:cNvSpPr>
          <p:nvPr>
            <p:ph type="body" idx="4294967295"/>
          </p:nvPr>
        </p:nvSpPr>
        <p:spPr>
          <a:xfrm>
            <a:off x="4284134" y="2876550"/>
            <a:ext cx="4818063" cy="660400"/>
          </a:xfrm>
        </p:spPr>
        <p:txBody>
          <a:bodyPr>
            <a:normAutofit/>
          </a:bodyPr>
          <a:lstStyle/>
          <a:p>
            <a:pPr eaLnBrk="1" hangingPunct="1"/>
            <a:r>
              <a:rPr lang="en-US" altLang="zh-CN" sz="2800" dirty="0">
                <a:latin typeface="微软雅黑" panose="020B0503020204020204" pitchFamily="34" charset="-122"/>
                <a:ea typeface="微软雅黑" panose="020B0503020204020204" pitchFamily="34" charset="-122"/>
              </a:rPr>
              <a:t> windows</a:t>
            </a:r>
            <a:r>
              <a:rPr lang="zh-CN" altLang="en-US" sz="2800" dirty="0">
                <a:latin typeface="微软雅黑" panose="020B0503020204020204" pitchFamily="34" charset="-122"/>
                <a:ea typeface="微软雅黑" panose="020B0503020204020204" pitchFamily="34" charset="-122"/>
              </a:rPr>
              <a:t>游戏程序结构</a:t>
            </a:r>
          </a:p>
        </p:txBody>
      </p:sp>
    </p:spTree>
    <p:extLst>
      <p:ext uri="{BB962C8B-B14F-4D97-AF65-F5344CB8AC3E}">
        <p14:creationId xmlns:p14="http://schemas.microsoft.com/office/powerpoint/2010/main" val="927239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0" y="365125"/>
            <a:ext cx="10515600" cy="1325563"/>
          </a:xfrm>
        </p:spPr>
        <p:txBody>
          <a:bodyPr/>
          <a:lstStyle/>
          <a:p>
            <a:pPr eaLnBrk="1" hangingPunct="1"/>
            <a:r>
              <a:rPr lang="zh-CN" altLang="en-US"/>
              <a:t>游戏程序结构</a:t>
            </a:r>
          </a:p>
        </p:txBody>
      </p:sp>
      <p:sp>
        <p:nvSpPr>
          <p:cNvPr id="32772" name="AutoShape 3"/>
          <p:cNvSpPr>
            <a:spLocks noChangeArrowheads="1"/>
          </p:cNvSpPr>
          <p:nvPr/>
        </p:nvSpPr>
        <p:spPr bwMode="auto">
          <a:xfrm>
            <a:off x="2495550" y="1844676"/>
            <a:ext cx="2592388" cy="4537075"/>
          </a:xfrm>
          <a:prstGeom prst="flowChartProcess">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WinMain()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r>
              <a:rPr lang="en-US" altLang="zh-CN" sz="1800">
                <a:solidFill>
                  <a:srgbClr val="7030A0"/>
                </a:solidFill>
              </a:rPr>
              <a:t>}</a:t>
            </a:r>
          </a:p>
        </p:txBody>
      </p:sp>
      <p:sp>
        <p:nvSpPr>
          <p:cNvPr id="32773" name="Rectangle 4"/>
          <p:cNvSpPr>
            <a:spLocks noChangeArrowheads="1"/>
          </p:cNvSpPr>
          <p:nvPr/>
        </p:nvSpPr>
        <p:spPr bwMode="auto">
          <a:xfrm>
            <a:off x="2998789" y="5659439"/>
            <a:ext cx="1944687"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Game_Shutdown()</a:t>
            </a:r>
          </a:p>
        </p:txBody>
      </p:sp>
      <p:sp>
        <p:nvSpPr>
          <p:cNvPr id="32774" name="Rectangle 5"/>
          <p:cNvSpPr>
            <a:spLocks noChangeArrowheads="1"/>
          </p:cNvSpPr>
          <p:nvPr/>
        </p:nvSpPr>
        <p:spPr bwMode="auto">
          <a:xfrm>
            <a:off x="3000375" y="2420939"/>
            <a:ext cx="1944688"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CreateWindow()</a:t>
            </a:r>
          </a:p>
        </p:txBody>
      </p:sp>
      <p:sp>
        <p:nvSpPr>
          <p:cNvPr id="32775" name="Rectangle 6"/>
          <p:cNvSpPr>
            <a:spLocks noChangeArrowheads="1"/>
          </p:cNvSpPr>
          <p:nvPr/>
        </p:nvSpPr>
        <p:spPr bwMode="auto">
          <a:xfrm>
            <a:off x="3000375" y="3068639"/>
            <a:ext cx="1944688"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GameInit()</a:t>
            </a:r>
          </a:p>
        </p:txBody>
      </p:sp>
      <p:sp>
        <p:nvSpPr>
          <p:cNvPr id="32776" name="Rectangle 7"/>
          <p:cNvSpPr>
            <a:spLocks noChangeArrowheads="1"/>
          </p:cNvSpPr>
          <p:nvPr/>
        </p:nvSpPr>
        <p:spPr bwMode="auto">
          <a:xfrm>
            <a:off x="2998789" y="3716339"/>
            <a:ext cx="1944687" cy="1800225"/>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主事件循环</a:t>
            </a: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en-US" altLang="zh-CN" sz="1800" dirty="0">
              <a:solidFill>
                <a:srgbClr val="7030A0"/>
              </a:solidFill>
            </a:endParaRPr>
          </a:p>
        </p:txBody>
      </p:sp>
      <p:sp>
        <p:nvSpPr>
          <p:cNvPr id="32777" name="Rectangle 8"/>
          <p:cNvSpPr>
            <a:spLocks noChangeArrowheads="1"/>
          </p:cNvSpPr>
          <p:nvPr/>
        </p:nvSpPr>
        <p:spPr bwMode="auto">
          <a:xfrm>
            <a:off x="3216276" y="4292601"/>
            <a:ext cx="1439863" cy="360363"/>
          </a:xfrm>
          <a:prstGeom prst="rect">
            <a:avLst/>
          </a:prstGeom>
          <a:solidFill>
            <a:schemeClr val="accent1"/>
          </a:solidFill>
          <a:ln w="9525">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处理消息</a:t>
            </a:r>
          </a:p>
        </p:txBody>
      </p:sp>
      <p:sp>
        <p:nvSpPr>
          <p:cNvPr id="32778" name="Rectangle 9"/>
          <p:cNvSpPr>
            <a:spLocks noChangeArrowheads="1"/>
          </p:cNvSpPr>
          <p:nvPr/>
        </p:nvSpPr>
        <p:spPr bwMode="auto">
          <a:xfrm>
            <a:off x="3216276" y="4797426"/>
            <a:ext cx="1439863" cy="360363"/>
          </a:xfrm>
          <a:prstGeom prst="rect">
            <a:avLst/>
          </a:prstGeom>
          <a:solidFill>
            <a:schemeClr val="accent1"/>
          </a:solidFill>
          <a:ln w="9525">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Game_main()</a:t>
            </a:r>
          </a:p>
        </p:txBody>
      </p:sp>
      <p:sp>
        <p:nvSpPr>
          <p:cNvPr id="32779" name="Rectangle 10"/>
          <p:cNvSpPr>
            <a:spLocks noChangeArrowheads="1"/>
          </p:cNvSpPr>
          <p:nvPr/>
        </p:nvSpPr>
        <p:spPr bwMode="auto">
          <a:xfrm>
            <a:off x="6024564" y="2276476"/>
            <a:ext cx="1150937" cy="1655763"/>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WinProc</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0" name="Rectangle 11"/>
          <p:cNvSpPr>
            <a:spLocks noChangeArrowheads="1"/>
          </p:cNvSpPr>
          <p:nvPr/>
        </p:nvSpPr>
        <p:spPr bwMode="auto">
          <a:xfrm>
            <a:off x="7608888" y="1196976"/>
            <a:ext cx="1295400" cy="1655763"/>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Game_Init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1" name="Rectangle 12"/>
          <p:cNvSpPr>
            <a:spLocks noChangeArrowheads="1"/>
          </p:cNvSpPr>
          <p:nvPr/>
        </p:nvSpPr>
        <p:spPr bwMode="auto">
          <a:xfrm>
            <a:off x="7535863" y="3716338"/>
            <a:ext cx="1511300" cy="1655762"/>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Game_main()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2" name="Rectangle 13"/>
          <p:cNvSpPr>
            <a:spLocks noChangeArrowheads="1"/>
          </p:cNvSpPr>
          <p:nvPr/>
        </p:nvSpPr>
        <p:spPr bwMode="auto">
          <a:xfrm>
            <a:off x="5448300" y="5157788"/>
            <a:ext cx="1943100" cy="1295400"/>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Game_shutdown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3" name="Rectangle 14"/>
          <p:cNvSpPr>
            <a:spLocks noChangeArrowheads="1"/>
          </p:cNvSpPr>
          <p:nvPr/>
        </p:nvSpPr>
        <p:spPr bwMode="auto">
          <a:xfrm>
            <a:off x="9480551" y="3429001"/>
            <a:ext cx="1008063" cy="360363"/>
          </a:xfrm>
          <a:prstGeom prst="rect">
            <a:avLst/>
          </a:prstGeom>
          <a:solidFill>
            <a:srgbClr val="92D050"/>
          </a:solidFill>
          <a:ln w="22225">
            <a:solidFill>
              <a:srgbClr val="00B0F0"/>
            </a:solidFill>
            <a:miter lim="800000"/>
            <a:headEnd/>
            <a:tailEnd/>
          </a:ln>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输入</a:t>
            </a:r>
          </a:p>
        </p:txBody>
      </p:sp>
      <p:sp>
        <p:nvSpPr>
          <p:cNvPr id="32784" name="Rectangle 15"/>
          <p:cNvSpPr>
            <a:spLocks noChangeArrowheads="1"/>
          </p:cNvSpPr>
          <p:nvPr/>
        </p:nvSpPr>
        <p:spPr bwMode="auto">
          <a:xfrm>
            <a:off x="9480551" y="3933826"/>
            <a:ext cx="1008063" cy="360363"/>
          </a:xfrm>
          <a:prstGeom prst="rect">
            <a:avLst/>
          </a:prstGeom>
          <a:solidFill>
            <a:srgbClr val="FFC000"/>
          </a:solidFill>
          <a:ln w="22225">
            <a:solidFill>
              <a:srgbClr val="00B0F0"/>
            </a:solidFill>
            <a:miter lim="800000"/>
            <a:headEnd/>
            <a:tailEnd/>
          </a:ln>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人工智能</a:t>
            </a:r>
          </a:p>
        </p:txBody>
      </p:sp>
      <p:sp>
        <p:nvSpPr>
          <p:cNvPr id="32785" name="Rectangle 16"/>
          <p:cNvSpPr>
            <a:spLocks noChangeArrowheads="1"/>
          </p:cNvSpPr>
          <p:nvPr/>
        </p:nvSpPr>
        <p:spPr bwMode="auto">
          <a:xfrm>
            <a:off x="9480551" y="4437063"/>
            <a:ext cx="1008063" cy="360362"/>
          </a:xfrm>
          <a:prstGeom prst="rect">
            <a:avLst/>
          </a:prstGeom>
          <a:solidFill>
            <a:schemeClr val="accent1">
              <a:lumMod val="60000"/>
              <a:lumOff val="40000"/>
            </a:schemeClr>
          </a:solidFill>
          <a:ln w="22225">
            <a:solidFill>
              <a:srgbClr val="00B0F0"/>
            </a:solidFill>
            <a:miter lim="800000"/>
            <a:headEnd/>
            <a:tailEnd/>
          </a:ln>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物理系统</a:t>
            </a:r>
          </a:p>
        </p:txBody>
      </p:sp>
      <p:sp>
        <p:nvSpPr>
          <p:cNvPr id="32786" name="Rectangle 17"/>
          <p:cNvSpPr>
            <a:spLocks noChangeArrowheads="1"/>
          </p:cNvSpPr>
          <p:nvPr/>
        </p:nvSpPr>
        <p:spPr bwMode="auto">
          <a:xfrm>
            <a:off x="9480551" y="5013326"/>
            <a:ext cx="1008063" cy="360363"/>
          </a:xfrm>
          <a:prstGeom prst="rect">
            <a:avLst/>
          </a:prstGeom>
          <a:solidFill>
            <a:srgbClr val="FFFF00"/>
          </a:solidFill>
          <a:ln w="22225">
            <a:solidFill>
              <a:srgbClr val="00B0F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网络通信</a:t>
            </a:r>
          </a:p>
        </p:txBody>
      </p:sp>
      <p:cxnSp>
        <p:nvCxnSpPr>
          <p:cNvPr id="32787" name="AutoShape 18"/>
          <p:cNvCxnSpPr>
            <a:cxnSpLocks noChangeShapeType="1"/>
            <a:stCxn id="32778" idx="3"/>
            <a:endCxn id="32781" idx="1"/>
          </p:cNvCxnSpPr>
          <p:nvPr/>
        </p:nvCxnSpPr>
        <p:spPr bwMode="auto">
          <a:xfrm flipV="1">
            <a:off x="4656138" y="4545014"/>
            <a:ext cx="2870200" cy="433387"/>
          </a:xfrm>
          <a:prstGeom prst="bentConnector3">
            <a:avLst>
              <a:gd name="adj1" fmla="val 71954"/>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8" name="AutoShape 19"/>
          <p:cNvCxnSpPr>
            <a:cxnSpLocks noChangeShapeType="1"/>
            <a:stCxn id="32777" idx="3"/>
            <a:endCxn id="32779" idx="1"/>
          </p:cNvCxnSpPr>
          <p:nvPr/>
        </p:nvCxnSpPr>
        <p:spPr bwMode="auto">
          <a:xfrm flipV="1">
            <a:off x="4656138" y="3105151"/>
            <a:ext cx="1358900" cy="1368425"/>
          </a:xfrm>
          <a:prstGeom prst="bentConnector3">
            <a:avLst>
              <a:gd name="adj1" fmla="val 68106"/>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9" name="AutoShape 20"/>
          <p:cNvCxnSpPr>
            <a:cxnSpLocks noChangeShapeType="1"/>
          </p:cNvCxnSpPr>
          <p:nvPr/>
        </p:nvCxnSpPr>
        <p:spPr bwMode="auto">
          <a:xfrm rot="5400000">
            <a:off x="5068888" y="3375026"/>
            <a:ext cx="674688" cy="1646237"/>
          </a:xfrm>
          <a:prstGeom prst="bentConnector2">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0" name="AutoShape 21"/>
          <p:cNvCxnSpPr>
            <a:cxnSpLocks noChangeShapeType="1"/>
            <a:stCxn id="32775" idx="3"/>
            <a:endCxn id="32780" idx="1"/>
          </p:cNvCxnSpPr>
          <p:nvPr/>
        </p:nvCxnSpPr>
        <p:spPr bwMode="auto">
          <a:xfrm flipV="1">
            <a:off x="4956175" y="2025651"/>
            <a:ext cx="2643188" cy="1260475"/>
          </a:xfrm>
          <a:prstGeom prst="bentConnector3">
            <a:avLst>
              <a:gd name="adj1" fmla="val 15375"/>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1" name="AutoShape 22"/>
          <p:cNvCxnSpPr>
            <a:cxnSpLocks noChangeShapeType="1"/>
            <a:stCxn id="32773" idx="3"/>
            <a:endCxn id="32782" idx="1"/>
          </p:cNvCxnSpPr>
          <p:nvPr/>
        </p:nvCxnSpPr>
        <p:spPr bwMode="auto">
          <a:xfrm flipV="1">
            <a:off x="4954589" y="5805489"/>
            <a:ext cx="484187" cy="71437"/>
          </a:xfrm>
          <a:prstGeom prst="bentConnector3">
            <a:avLst>
              <a:gd name="adj1" fmla="val 49509"/>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2" name="AutoShape 23"/>
          <p:cNvCxnSpPr>
            <a:cxnSpLocks noChangeShapeType="1"/>
            <a:stCxn id="32781" idx="3"/>
          </p:cNvCxnSpPr>
          <p:nvPr/>
        </p:nvCxnSpPr>
        <p:spPr bwMode="auto">
          <a:xfrm flipV="1">
            <a:off x="9056689" y="3644901"/>
            <a:ext cx="352425" cy="9001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3" name="AutoShape 24"/>
          <p:cNvCxnSpPr>
            <a:cxnSpLocks noChangeShapeType="1"/>
            <a:stCxn id="32781" idx="3"/>
            <a:endCxn id="32784" idx="1"/>
          </p:cNvCxnSpPr>
          <p:nvPr/>
        </p:nvCxnSpPr>
        <p:spPr bwMode="auto">
          <a:xfrm flipV="1">
            <a:off x="9056688" y="4114801"/>
            <a:ext cx="412750" cy="4302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4" name="AutoShape 25"/>
          <p:cNvCxnSpPr>
            <a:cxnSpLocks noChangeShapeType="1"/>
            <a:stCxn id="32781" idx="3"/>
            <a:endCxn id="32785" idx="1"/>
          </p:cNvCxnSpPr>
          <p:nvPr/>
        </p:nvCxnSpPr>
        <p:spPr bwMode="auto">
          <a:xfrm>
            <a:off x="9056688" y="4545014"/>
            <a:ext cx="412750" cy="73025"/>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5" name="AutoShape 26"/>
          <p:cNvCxnSpPr>
            <a:cxnSpLocks noChangeShapeType="1"/>
            <a:stCxn id="32781" idx="3"/>
            <a:endCxn id="32786" idx="1"/>
          </p:cNvCxnSpPr>
          <p:nvPr/>
        </p:nvCxnSpPr>
        <p:spPr bwMode="auto">
          <a:xfrm>
            <a:off x="9056688" y="4545014"/>
            <a:ext cx="412750" cy="649287"/>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89839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0" y="736600"/>
            <a:ext cx="8596313" cy="847725"/>
          </a:xfrm>
        </p:spPr>
        <p:txBody>
          <a:bodyPr/>
          <a:lstStyle/>
          <a:p>
            <a:pPr eaLnBrk="1" hangingPunct="1"/>
            <a:r>
              <a:rPr lang="en-US" altLang="zh-CN" dirty="0"/>
              <a:t>8.2.2 C#</a:t>
            </a:r>
            <a:r>
              <a:rPr lang="zh-CN" altLang="en-US" dirty="0"/>
              <a:t>窗体程序</a:t>
            </a:r>
          </a:p>
        </p:txBody>
      </p:sp>
      <p:sp>
        <p:nvSpPr>
          <p:cNvPr id="33796" name="Rectangle 3"/>
          <p:cNvSpPr>
            <a:spLocks noGrp="1" noChangeArrowheads="1"/>
          </p:cNvSpPr>
          <p:nvPr>
            <p:ph type="body" idx="4294967295"/>
          </p:nvPr>
        </p:nvSpPr>
        <p:spPr>
          <a:xfrm>
            <a:off x="1299883" y="2320427"/>
            <a:ext cx="10302098" cy="4433888"/>
          </a:xfrm>
        </p:spPr>
        <p:txBody>
          <a:bodyPr>
            <a:noAutofit/>
          </a:bodyPr>
          <a:lstStyle/>
          <a:p>
            <a:pPr eaLnBrk="1" hangingPunct="1"/>
            <a:r>
              <a:rPr lang="zh-CN" altLang="en-US" sz="3200" dirty="0">
                <a:latin typeface="微软雅黑" panose="020B0503020204020204" pitchFamily="34" charset="-122"/>
                <a:ea typeface="微软雅黑" panose="020B0503020204020204" pitchFamily="34" charset="-122"/>
              </a:rPr>
              <a:t> 窗体是对基础窗体的继承，具有消息机制的一切特征</a:t>
            </a:r>
          </a:p>
          <a:p>
            <a:pPr eaLnBrk="1" hangingPunct="1"/>
            <a:r>
              <a:rPr lang="zh-CN" altLang="en-US" sz="3200" dirty="0">
                <a:latin typeface="微软雅黑" panose="020B0503020204020204" pitchFamily="34" charset="-122"/>
                <a:ea typeface="微软雅黑" panose="020B0503020204020204" pitchFamily="34" charset="-122"/>
              </a:rPr>
              <a:t> 控件事件添加方式是对用户消息的映射</a:t>
            </a:r>
          </a:p>
          <a:p>
            <a:pPr eaLnBrk="1" hangingPunct="1"/>
            <a:r>
              <a:rPr lang="zh-CN" altLang="en-US" sz="3200" dirty="0">
                <a:latin typeface="微软雅黑" panose="020B0503020204020204" pitchFamily="34" charset="-122"/>
                <a:ea typeface="微软雅黑" panose="020B0503020204020204" pitchFamily="34" charset="-122"/>
              </a:rPr>
              <a:t> 可以对窗体消息处理函数重载，添加新消息值处理</a:t>
            </a:r>
          </a:p>
          <a:p>
            <a:pPr eaLnBrk="1" hangingPunct="1"/>
            <a:r>
              <a:rPr lang="zh-CN" altLang="en-US" sz="3200" dirty="0">
                <a:latin typeface="微软雅黑" panose="020B0503020204020204" pitchFamily="34" charset="-122"/>
                <a:ea typeface="微软雅黑" panose="020B0503020204020204" pitchFamily="34" charset="-122"/>
              </a:rPr>
              <a:t> 代理与回调是消息机制在</a:t>
            </a:r>
            <a:r>
              <a:rPr lang="en-US" altLang="zh-CN" sz="3200" dirty="0">
                <a:latin typeface="微软雅黑" panose="020B0503020204020204" pitchFamily="34" charset="-122"/>
                <a:ea typeface="微软雅黑" panose="020B0503020204020204" pitchFamily="34" charset="-122"/>
              </a:rPr>
              <a:t>C#</a:t>
            </a:r>
            <a:r>
              <a:rPr lang="zh-CN" altLang="en-US" sz="3200" dirty="0">
                <a:latin typeface="微软雅黑" panose="020B0503020204020204" pitchFamily="34" charset="-122"/>
                <a:ea typeface="微软雅黑" panose="020B0503020204020204" pitchFamily="34" charset="-122"/>
              </a:rPr>
              <a:t>机制下的一种特殊表现，或者说回调的本质是循环</a:t>
            </a:r>
          </a:p>
        </p:txBody>
      </p:sp>
    </p:spTree>
    <p:extLst>
      <p:ext uri="{BB962C8B-B14F-4D97-AF65-F5344CB8AC3E}">
        <p14:creationId xmlns:p14="http://schemas.microsoft.com/office/powerpoint/2010/main" val="389088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745176" y="198982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3854531" y="1567154"/>
            <a:ext cx="3584369" cy="926731"/>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MSG</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生成</a:t>
            </a:r>
            <a:endPar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WM_LBUTTONDOWN</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331527" y="18736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754082" y="3222884"/>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4424545" y="330188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003967" y="3210074"/>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745176" y="4667284"/>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262250" y="4670961"/>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797625" y="954506"/>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7393376" y="5613268"/>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3194462" y="2125683"/>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7695208" y="202580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176159" y="267721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058888" y="3360717"/>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3664525" y="3434229"/>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1471055" y="3971250"/>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784531" y="5613268"/>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窗体消息处理过程</a:t>
            </a:r>
          </a:p>
        </p:txBody>
      </p:sp>
    </p:spTree>
    <p:extLst>
      <p:ext uri="{BB962C8B-B14F-4D97-AF65-F5344CB8AC3E}">
        <p14:creationId xmlns:p14="http://schemas.microsoft.com/office/powerpoint/2010/main" val="1239530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158777241"/>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00"/>
                                        <p:tgtEl>
                                          <p:spTgt spid="4">
                                            <p:graphicEl>
                                              <a:dgm id="{BDA9855D-7D78-437D-BD78-790FC97E081F}"/>
                                            </p:graphicEl>
                                          </p:spTgt>
                                        </p:tgtEl>
                                      </p:cBhvr>
                                    </p:animEffect>
                                    <p:anim calcmode="lin" valueType="num">
                                      <p:cBhvr>
                                        <p:cTn id="14"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00"/>
                                        <p:tgtEl>
                                          <p:spTgt spid="4">
                                            <p:graphicEl>
                                              <a:dgm id="{F907B27B-B246-4928-AC93-8A19B8E86AA6}"/>
                                            </p:graphicEl>
                                          </p:spTgt>
                                        </p:tgtEl>
                                      </p:cBhvr>
                                    </p:animEffect>
                                    <p:anim calcmode="lin" valueType="num">
                                      <p:cBhvr>
                                        <p:cTn id="26"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00"/>
                                        <p:tgtEl>
                                          <p:spTgt spid="4">
                                            <p:graphicEl>
                                              <a:dgm id="{34905F94-283E-4E2E-B949-4A5102C3F22E}"/>
                                            </p:graphicEl>
                                          </p:spTgt>
                                        </p:tgtEl>
                                      </p:cBhvr>
                                    </p:animEffect>
                                    <p:anim calcmode="lin" valueType="num">
                                      <p:cBhvr>
                                        <p:cTn id="38"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00"/>
                                        <p:tgtEl>
                                          <p:spTgt spid="4">
                                            <p:graphicEl>
                                              <a:dgm id="{9D48952A-8DE3-45EB-8CB6-5152C3B3C507}"/>
                                            </p:graphicEl>
                                          </p:spTgt>
                                        </p:tgtEl>
                                      </p:cBhvr>
                                    </p:animEffect>
                                    <p:anim calcmode="lin" valueType="num">
                                      <p:cBhvr>
                                        <p:cTn id="44"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00"/>
                                        <p:tgtEl>
                                          <p:spTgt spid="4">
                                            <p:graphicEl>
                                              <a:dgm id="{4A90FFE2-DE88-4B0D-886D-0593F18265A5}"/>
                                            </p:graphicEl>
                                          </p:spTgt>
                                        </p:tgtEl>
                                      </p:cBhvr>
                                    </p:animEffect>
                                    <p:anim calcmode="lin" valueType="num">
                                      <p:cBhvr>
                                        <p:cTn id="50"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00"/>
                                        <p:tgtEl>
                                          <p:spTgt spid="4">
                                            <p:graphicEl>
                                              <a:dgm id="{FBC026BE-7CB9-4486-AAD6-ED1AA59A4D6B}"/>
                                            </p:graphicEl>
                                          </p:spTgt>
                                        </p:tgtEl>
                                      </p:cBhvr>
                                    </p:animEffect>
                                    <p:anim calcmode="lin" valueType="num">
                                      <p:cBhvr>
                                        <p:cTn id="56"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00"/>
                                        <p:tgtEl>
                                          <p:spTgt spid="4">
                                            <p:graphicEl>
                                              <a:dgm id="{E8B453A4-10D1-497E-82A0-9CF5B372D781}"/>
                                            </p:graphicEl>
                                          </p:spTgt>
                                        </p:tgtEl>
                                      </p:cBhvr>
                                    </p:animEffect>
                                    <p:anim calcmode="lin" valueType="num">
                                      <p:cBhvr>
                                        <p:cTn id="62"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凸带形 1"/>
          <p:cNvSpPr/>
          <p:nvPr/>
        </p:nvSpPr>
        <p:spPr>
          <a:xfrm>
            <a:off x="193428" y="4764344"/>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MFC</a:t>
            </a:r>
            <a:r>
              <a:rPr lang="zh-CN" altLang="en-US" sz="2400" dirty="0">
                <a:latin typeface="微软雅黑" panose="020B0503020204020204" pitchFamily="34" charset="-122"/>
                <a:ea typeface="微软雅黑" panose="020B0503020204020204" pitchFamily="34" charset="-122"/>
              </a:rPr>
              <a:t>做法</a:t>
            </a:r>
          </a:p>
        </p:txBody>
      </p:sp>
      <p:pic>
        <p:nvPicPr>
          <p:cNvPr id="4" name="图片 3"/>
          <p:cNvPicPr>
            <a:picLocks noChangeAspect="1"/>
          </p:cNvPicPr>
          <p:nvPr/>
        </p:nvPicPr>
        <p:blipFill>
          <a:blip r:embed="rId2"/>
          <a:stretch>
            <a:fillRect/>
          </a:stretch>
        </p:blipFill>
        <p:spPr>
          <a:xfrm>
            <a:off x="469291" y="1064284"/>
            <a:ext cx="3895725" cy="3009900"/>
          </a:xfrm>
          <a:prstGeom prst="rect">
            <a:avLst/>
          </a:prstGeom>
        </p:spPr>
      </p:pic>
      <p:pic>
        <p:nvPicPr>
          <p:cNvPr id="6" name="图片 5"/>
          <p:cNvPicPr>
            <a:picLocks noChangeAspect="1"/>
          </p:cNvPicPr>
          <p:nvPr/>
        </p:nvPicPr>
        <p:blipFill>
          <a:blip r:embed="rId3"/>
          <a:stretch>
            <a:fillRect/>
          </a:stretch>
        </p:blipFill>
        <p:spPr>
          <a:xfrm>
            <a:off x="5672268" y="547817"/>
            <a:ext cx="6324600" cy="4829175"/>
          </a:xfrm>
          <a:prstGeom prst="rect">
            <a:avLst/>
          </a:prstGeom>
        </p:spPr>
      </p:pic>
      <p:pic>
        <p:nvPicPr>
          <p:cNvPr id="7" name="图片 6"/>
          <p:cNvPicPr>
            <a:picLocks noChangeAspect="1"/>
          </p:cNvPicPr>
          <p:nvPr/>
        </p:nvPicPr>
        <p:blipFill>
          <a:blip r:embed="rId4"/>
          <a:stretch>
            <a:fillRect/>
          </a:stretch>
        </p:blipFill>
        <p:spPr>
          <a:xfrm>
            <a:off x="1187150" y="5537042"/>
            <a:ext cx="4981575" cy="1085850"/>
          </a:xfrm>
          <a:prstGeom prst="rect">
            <a:avLst/>
          </a:prstGeom>
        </p:spPr>
      </p:pic>
    </p:spTree>
    <p:extLst>
      <p:ext uri="{BB962C8B-B14F-4D97-AF65-F5344CB8AC3E}">
        <p14:creationId xmlns:p14="http://schemas.microsoft.com/office/powerpoint/2010/main" val="2083650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1419980" y="1826768"/>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4803952" y="1448951"/>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9152794" y="2059921"/>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1575349" y="3409150"/>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5245812" y="34881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消息映射</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508336" y="3365918"/>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1566443" y="4853550"/>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7083517" y="4857227"/>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1419980" y="674957"/>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8214643" y="5799534"/>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4025622" y="1974564"/>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8516475" y="2212071"/>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997426" y="2863481"/>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880155" y="3546983"/>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4485792" y="3620495"/>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2343753" y="4143198"/>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上凸带形 1"/>
          <p:cNvSpPr/>
          <p:nvPr/>
        </p:nvSpPr>
        <p:spPr>
          <a:xfrm>
            <a:off x="1946986" y="5991626"/>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MFC</a:t>
            </a:r>
            <a:r>
              <a:rPr lang="zh-CN" altLang="en-US" sz="2400">
                <a:latin typeface="微软雅黑" panose="020B0503020204020204" pitchFamily="34" charset="-122"/>
                <a:ea typeface="微软雅黑" panose="020B0503020204020204" pitchFamily="34" charset="-122"/>
              </a:rPr>
              <a:t>做法</a:t>
            </a:r>
          </a:p>
        </p:txBody>
      </p:sp>
    </p:spTree>
    <p:extLst>
      <p:ext uri="{BB962C8B-B14F-4D97-AF65-F5344CB8AC3E}">
        <p14:creationId xmlns:p14="http://schemas.microsoft.com/office/powerpoint/2010/main" val="3920366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上凸带形 21"/>
          <p:cNvSpPr/>
          <p:nvPr/>
        </p:nvSpPr>
        <p:spPr>
          <a:xfrm>
            <a:off x="995091" y="5643171"/>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.NET</a:t>
            </a:r>
            <a:r>
              <a:rPr lang="zh-CN" altLang="en-US" sz="2400">
                <a:latin typeface="微软雅黑" panose="020B0503020204020204" pitchFamily="34" charset="-122"/>
                <a:ea typeface="微软雅黑" panose="020B0503020204020204" pitchFamily="34" charset="-122"/>
              </a:rPr>
              <a:t>做法</a:t>
            </a:r>
          </a:p>
        </p:txBody>
      </p:sp>
      <p:pic>
        <p:nvPicPr>
          <p:cNvPr id="2" name="图片 1"/>
          <p:cNvPicPr>
            <a:picLocks noChangeAspect="1"/>
          </p:cNvPicPr>
          <p:nvPr/>
        </p:nvPicPr>
        <p:blipFill>
          <a:blip r:embed="rId2"/>
          <a:stretch>
            <a:fillRect/>
          </a:stretch>
        </p:blipFill>
        <p:spPr>
          <a:xfrm>
            <a:off x="287247" y="817281"/>
            <a:ext cx="4933950" cy="3448050"/>
          </a:xfrm>
          <a:prstGeom prst="rect">
            <a:avLst/>
          </a:prstGeom>
        </p:spPr>
      </p:pic>
      <p:sp>
        <p:nvSpPr>
          <p:cNvPr id="28" name="对角圆角矩形 27"/>
          <p:cNvSpPr/>
          <p:nvPr/>
        </p:nvSpPr>
        <p:spPr>
          <a:xfrm>
            <a:off x="3416777" y="4434532"/>
            <a:ext cx="7307919" cy="87023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a:solidFill>
                  <a:schemeClr val="tx1"/>
                </a:solidFill>
              </a:rPr>
              <a:t>this.button1.Click += </a:t>
            </a:r>
          </a:p>
          <a:p>
            <a:r>
              <a:rPr lang="en-US" altLang="zh-CN" sz="2400">
                <a:solidFill>
                  <a:schemeClr val="tx1"/>
                </a:solidFill>
              </a:rPr>
              <a:t>new System.EventHandler(this.button1_Click);</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5910442" y="2338238"/>
            <a:ext cx="5305425" cy="1104900"/>
          </a:xfrm>
          <a:prstGeom prst="rect">
            <a:avLst/>
          </a:prstGeom>
        </p:spPr>
      </p:pic>
    </p:spTree>
    <p:extLst>
      <p:ext uri="{BB962C8B-B14F-4D97-AF65-F5344CB8AC3E}">
        <p14:creationId xmlns:p14="http://schemas.microsoft.com/office/powerpoint/2010/main" val="461994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1191380" y="200456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4575352" y="1626752"/>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924194" y="2237722"/>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1346749" y="3586951"/>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5017212" y="3665956"/>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596634" y="3574141"/>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1337843" y="5031351"/>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854917" y="5035028"/>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1337843" y="654549"/>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7986043" y="5977335"/>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3797022" y="215236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8287875" y="2389872"/>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768826" y="3041282"/>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651555" y="3724784"/>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4257192" y="3798296"/>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2115153" y="4320999"/>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1718386" y="6169427"/>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.NET</a:t>
            </a:r>
            <a:r>
              <a:rPr lang="zh-CN" altLang="en-US" sz="2400">
                <a:latin typeface="微软雅黑" panose="020B0503020204020204" pitchFamily="34" charset="-122"/>
                <a:ea typeface="微软雅黑" panose="020B0503020204020204" pitchFamily="34" charset="-122"/>
              </a:rPr>
              <a:t>做法</a:t>
            </a:r>
          </a:p>
        </p:txBody>
      </p:sp>
    </p:spTree>
    <p:extLst>
      <p:ext uri="{BB962C8B-B14F-4D97-AF65-F5344CB8AC3E}">
        <p14:creationId xmlns:p14="http://schemas.microsoft.com/office/powerpoint/2010/main" val="2609281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86268" y="948266"/>
            <a:ext cx="4619285" cy="753374"/>
          </a:xfrm>
        </p:spPr>
        <p:txBody>
          <a:bodyPr>
            <a:normAutofit fontScale="90000"/>
          </a:bodyPr>
          <a:lstStyle/>
          <a:p>
            <a:pPr lvl="0"/>
            <a:r>
              <a:rPr lang="en-US" altLang="zh-CN" dirty="0"/>
              <a:t>8</a:t>
            </a: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窗体线程与工作线程</a:t>
            </a:r>
          </a:p>
        </p:txBody>
      </p:sp>
      <p:sp>
        <p:nvSpPr>
          <p:cNvPr id="23556" name="Rectangle 3"/>
          <p:cNvSpPr>
            <a:spLocks noGrp="1" noChangeArrowheads="1"/>
          </p:cNvSpPr>
          <p:nvPr>
            <p:ph type="body" idx="1"/>
          </p:nvPr>
        </p:nvSpPr>
        <p:spPr>
          <a:xfrm>
            <a:off x="2095431" y="2729382"/>
            <a:ext cx="8596668" cy="3880773"/>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窗体程序</a:t>
            </a:r>
          </a:p>
          <a:p>
            <a:pPr lvl="1" eaLnBrk="1" hangingPunct="1"/>
            <a:r>
              <a:rPr lang="zh-CN" altLang="en-US" sz="3200" dirty="0">
                <a:latin typeface="微软雅黑" panose="020B0503020204020204" pitchFamily="34" charset="-122"/>
                <a:ea typeface="微软雅黑" panose="020B0503020204020204" pitchFamily="34" charset="-122"/>
              </a:rPr>
              <a:t>一个主线程，也叫界面线程，界面控件属于这个线程</a:t>
            </a:r>
          </a:p>
          <a:p>
            <a:pPr lvl="1" eaLnBrk="1" hangingPunct="1"/>
            <a:r>
              <a:rPr lang="zh-CN" altLang="en-US" sz="3200" dirty="0">
                <a:latin typeface="微软雅黑" panose="020B0503020204020204" pitchFamily="34" charset="-122"/>
                <a:ea typeface="微软雅黑" panose="020B0503020204020204" pitchFamily="34" charset="-122"/>
              </a:rPr>
              <a:t>工作线程</a:t>
            </a:r>
          </a:p>
        </p:txBody>
      </p:sp>
    </p:spTree>
    <p:extLst>
      <p:ext uri="{BB962C8B-B14F-4D97-AF65-F5344CB8AC3E}">
        <p14:creationId xmlns:p14="http://schemas.microsoft.com/office/powerpoint/2010/main" val="2295437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0" y="841905"/>
            <a:ext cx="5861050" cy="822325"/>
          </a:xfrm>
        </p:spPr>
        <p:txBody>
          <a:bodyPr/>
          <a:lstStyle/>
          <a:p>
            <a:r>
              <a:rPr lang="zh-CN" altLang="en-US" dirty="0">
                <a:latin typeface="微软雅黑" panose="020B0503020204020204" pitchFamily="34" charset="-122"/>
                <a:ea typeface="微软雅黑" panose="020B0503020204020204" pitchFamily="34" charset="-122"/>
              </a:rPr>
              <a:t>窗体线程与工作线程</a:t>
            </a:r>
            <a:endParaRPr lang="zh-CN" altLang="en-US" dirty="0"/>
          </a:p>
        </p:txBody>
      </p:sp>
      <p:sp>
        <p:nvSpPr>
          <p:cNvPr id="45060" name="Rectangle 3"/>
          <p:cNvSpPr>
            <a:spLocks noGrp="1" noChangeArrowheads="1"/>
          </p:cNvSpPr>
          <p:nvPr>
            <p:ph type="body" idx="4294967295"/>
          </p:nvPr>
        </p:nvSpPr>
        <p:spPr>
          <a:xfrm>
            <a:off x="0" y="1984905"/>
            <a:ext cx="6651625" cy="1266825"/>
          </a:xfrm>
        </p:spPr>
        <p:txBody>
          <a:bodyPr>
            <a:normAutofit/>
          </a:bodyPr>
          <a:lstStyle/>
          <a:p>
            <a:pPr eaLnBrk="1" hangingPunct="1"/>
            <a:r>
              <a:rPr lang="zh-CN" altLang="en-US" sz="2800" dirty="0"/>
              <a:t> 线程</a:t>
            </a:r>
            <a:r>
              <a:rPr lang="en-US" altLang="zh-CN" sz="2800" dirty="0"/>
              <a:t>---</a:t>
            </a:r>
            <a:r>
              <a:rPr lang="zh-CN" altLang="en-US" sz="2800" dirty="0"/>
              <a:t>任务时间长，实质性要求</a:t>
            </a:r>
          </a:p>
          <a:p>
            <a:pPr eaLnBrk="1" hangingPunct="1"/>
            <a:r>
              <a:rPr lang="zh-CN" altLang="en-US" sz="2800" dirty="0"/>
              <a:t> 窗体</a:t>
            </a:r>
            <a:r>
              <a:rPr lang="en-US" altLang="zh-CN" sz="2800" dirty="0"/>
              <a:t>---</a:t>
            </a:r>
            <a:r>
              <a:rPr lang="zh-CN" altLang="en-US" sz="2800" dirty="0"/>
              <a:t>接收用户响应，不做实质工作</a:t>
            </a:r>
          </a:p>
        </p:txBody>
      </p:sp>
      <p:pic>
        <p:nvPicPr>
          <p:cNvPr id="45061" name="Picture 4" descr="200939104122403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3321050"/>
            <a:ext cx="3536950"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5" descr="s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3357563"/>
            <a:ext cx="4840288"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996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812800"/>
            <a:ext cx="7289800" cy="795338"/>
          </a:xfrm>
        </p:spPr>
        <p:txBody>
          <a:bodyPr>
            <a:normAutofit/>
          </a:bodyPr>
          <a:lstStyle/>
          <a:p>
            <a:pPr eaLnBrk="1" hangingPunct="1"/>
            <a:r>
              <a:rPr lang="zh-CN" altLang="en-US" dirty="0"/>
              <a:t>窗体线程与工作线程任务分工</a:t>
            </a:r>
          </a:p>
        </p:txBody>
      </p:sp>
      <p:sp>
        <p:nvSpPr>
          <p:cNvPr id="22532" name="Rectangle 3"/>
          <p:cNvSpPr>
            <a:spLocks noGrp="1" noChangeArrowheads="1"/>
          </p:cNvSpPr>
          <p:nvPr>
            <p:ph type="body" idx="4294967295"/>
          </p:nvPr>
        </p:nvSpPr>
        <p:spPr>
          <a:xfrm>
            <a:off x="1739153" y="1854200"/>
            <a:ext cx="8700494" cy="4451350"/>
          </a:xfrm>
        </p:spPr>
        <p:txBody>
          <a:bodyPr>
            <a:normAutofit fontScale="92500" lnSpcReduction="2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用户应将程序任务进行划分</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主窗体线程负责用户的输入与结果的显示</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消耗较多运算时间而没有用户交互的任务指派给工作线程来完成</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窗体线程与工作线程并发执行</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机器执行工作任务的同时，窗体以异步方式响应用户的输入，异步对结果显示</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应用程序在运行时根据执行逻辑</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由主窗体线程创建工作线程</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工作线程以后台方式运行不直接与用户发生交互</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在创建时工作线程默认是没有消息队列循环机制的</a:t>
            </a:r>
          </a:p>
        </p:txBody>
      </p:sp>
      <p:sp>
        <p:nvSpPr>
          <p:cNvPr id="2" name="矩形 1">
            <a:extLst>
              <a:ext uri="{FF2B5EF4-FFF2-40B4-BE49-F238E27FC236}">
                <a16:creationId xmlns:a16="http://schemas.microsoft.com/office/drawing/2014/main" id="{5CFB43E3-8E98-4E0D-A20E-244C0DF3D45D}"/>
              </a:ext>
            </a:extLst>
          </p:cNvPr>
          <p:cNvSpPr/>
          <p:nvPr/>
        </p:nvSpPr>
        <p:spPr>
          <a:xfrm>
            <a:off x="6311153" y="3875937"/>
            <a:ext cx="5378823" cy="461665"/>
          </a:xfrm>
          <a:prstGeom prst="rect">
            <a:avLst/>
          </a:prstGeom>
        </p:spPr>
        <p:txBody>
          <a:bodyPr wrap="squar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无需等待 </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程序的响应性可用性较高 </a:t>
            </a:r>
            <a:r>
              <a:rPr lang="en-US" altLang="zh-CN" sz="2400" dirty="0">
                <a:solidFill>
                  <a:srgbClr val="FF0000"/>
                </a:solidFill>
                <a:latin typeface="微软雅黑" panose="020B0503020204020204" pitchFamily="34" charset="-122"/>
                <a:ea typeface="微软雅黑" panose="020B0503020204020204" pitchFamily="34" charset="-122"/>
              </a:rPr>
              <a:t>!</a:t>
            </a:r>
            <a:endParaRPr lang="zh-CN" altLang="en-US" sz="2400" dirty="0">
              <a:solidFill>
                <a:srgbClr val="FF0000"/>
              </a:solidFill>
            </a:endParaRPr>
          </a:p>
        </p:txBody>
      </p:sp>
    </p:spTree>
    <p:extLst>
      <p:ext uri="{BB962C8B-B14F-4D97-AF65-F5344CB8AC3E}">
        <p14:creationId xmlns:p14="http://schemas.microsoft.com/office/powerpoint/2010/main" val="3407506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57199" y="1455208"/>
            <a:ext cx="4478867" cy="762000"/>
          </a:xfrm>
        </p:spPr>
        <p:txBody>
          <a:bodyPr/>
          <a:lstStyle/>
          <a:p>
            <a:pPr eaLnBrk="1" hangingPunct="1"/>
            <a:r>
              <a:rPr lang="zh-CN" altLang="en-US" dirty="0"/>
              <a:t>工作线程概述</a:t>
            </a:r>
          </a:p>
        </p:txBody>
      </p:sp>
      <p:sp>
        <p:nvSpPr>
          <p:cNvPr id="23556" name="Rectangle 3"/>
          <p:cNvSpPr>
            <a:spLocks noGrp="1" noChangeArrowheads="1"/>
          </p:cNvSpPr>
          <p:nvPr>
            <p:ph type="body" idx="4294967295"/>
          </p:nvPr>
        </p:nvSpPr>
        <p:spPr>
          <a:xfrm>
            <a:off x="2794000" y="2792942"/>
            <a:ext cx="8415338" cy="1820863"/>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工作线程完成一些比较耗时的任务，只有少量的同步控制，网络程序必须使用工作线程来处理时间上不可预测的任务</a:t>
            </a:r>
          </a:p>
        </p:txBody>
      </p:sp>
    </p:spTree>
    <p:extLst>
      <p:ext uri="{BB962C8B-B14F-4D97-AF65-F5344CB8AC3E}">
        <p14:creationId xmlns:p14="http://schemas.microsoft.com/office/powerpoint/2010/main" val="3714167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1049866" y="2609322"/>
            <a:ext cx="1273175" cy="727075"/>
          </a:xfrm>
        </p:spPr>
        <p:txBody>
          <a:bodyPr/>
          <a:lstStyle/>
          <a:p>
            <a:pPr eaLnBrk="1" hangingPunct="1"/>
            <a:r>
              <a:rPr lang="zh-CN" altLang="en-US" dirty="0"/>
              <a:t>问题</a:t>
            </a:r>
          </a:p>
        </p:txBody>
      </p:sp>
      <p:sp>
        <p:nvSpPr>
          <p:cNvPr id="27652" name="Rectangle 3"/>
          <p:cNvSpPr>
            <a:spLocks noGrp="1" noChangeArrowheads="1"/>
          </p:cNvSpPr>
          <p:nvPr>
            <p:ph type="body" idx="4294967295"/>
          </p:nvPr>
        </p:nvSpPr>
        <p:spPr>
          <a:xfrm>
            <a:off x="1049866" y="3855509"/>
            <a:ext cx="7372350" cy="768350"/>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工作线程是否可以直接控制窗体控件</a:t>
            </a:r>
          </a:p>
        </p:txBody>
      </p:sp>
      <p:pic>
        <p:nvPicPr>
          <p:cNvPr id="27653" name="Picture 4" descr="0b6a4d35973574125ab5f57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5417" y="2972859"/>
            <a:ext cx="2254250" cy="30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66479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0" y="1167342"/>
            <a:ext cx="6968067" cy="812800"/>
          </a:xfrm>
        </p:spPr>
        <p:txBody>
          <a:bodyPr/>
          <a:lstStyle/>
          <a:p>
            <a:pPr eaLnBrk="1" hangingPunct="1"/>
            <a:r>
              <a:rPr lang="zh-CN" altLang="en-US" dirty="0"/>
              <a:t>工作线程不能引用窗体控件</a:t>
            </a:r>
          </a:p>
        </p:txBody>
      </p:sp>
      <p:sp>
        <p:nvSpPr>
          <p:cNvPr id="29700" name="Rectangle 3"/>
          <p:cNvSpPr>
            <a:spLocks noGrp="1" noChangeArrowheads="1"/>
          </p:cNvSpPr>
          <p:nvPr>
            <p:ph type="body" idx="4294967295"/>
          </p:nvPr>
        </p:nvSpPr>
        <p:spPr>
          <a:xfrm>
            <a:off x="2192867" y="2911475"/>
            <a:ext cx="8775700" cy="3049588"/>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所有的窗体控件是属于窗体线程的，窗体线程负责接收用户输入，更新显示信息到窗体上。</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工作线程不允许使用窗体控件其属性和方法。</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实现数据的线程安全，避免访问冲突。</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各种回调函数也可看作工作线程</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8064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30199" y="1143000"/>
            <a:ext cx="3860799" cy="727494"/>
          </a:xfrm>
        </p:spPr>
        <p:txBody>
          <a:bodyPr>
            <a:normAutofit/>
          </a:bodyPr>
          <a:lstStyle/>
          <a:p>
            <a:pPr eaLnBrk="1" hangingPunct="1"/>
            <a:r>
              <a:rPr lang="en-US" altLang="zh-CN" dirty="0"/>
              <a:t>8.1 </a:t>
            </a:r>
            <a:r>
              <a:rPr lang="zh-CN" altLang="en-US" dirty="0"/>
              <a:t>窗体程序特点</a:t>
            </a:r>
          </a:p>
        </p:txBody>
      </p:sp>
      <p:sp>
        <p:nvSpPr>
          <p:cNvPr id="7172" name="Rectangle 3"/>
          <p:cNvSpPr>
            <a:spLocks noGrp="1" noChangeArrowheads="1"/>
          </p:cNvSpPr>
          <p:nvPr>
            <p:ph type="body" idx="1"/>
          </p:nvPr>
        </p:nvSpPr>
        <p:spPr>
          <a:xfrm>
            <a:off x="1761067" y="2598627"/>
            <a:ext cx="8790898" cy="1566973"/>
          </a:xfrm>
        </p:spPr>
        <p:txBody>
          <a:bodyPr>
            <a:normAutofit/>
          </a:bodyPr>
          <a:lstStyle/>
          <a:p>
            <a:pPr marL="0" indent="0" eaLnBrk="1" hangingPunct="1">
              <a:buNone/>
            </a:pPr>
            <a:r>
              <a:rPr lang="en-US" altLang="zh-CN" sz="3600" dirty="0"/>
              <a:t>Windows</a:t>
            </a:r>
            <a:r>
              <a:rPr lang="zh-CN" altLang="en-US" sz="3600" dirty="0"/>
              <a:t>程序特点</a:t>
            </a:r>
          </a:p>
          <a:p>
            <a:pPr lvl="1"/>
            <a:r>
              <a:rPr lang="zh-CN" altLang="en-US" sz="2800" dirty="0"/>
              <a:t>消息驱动的可视化界面，支持鼠标键盘，实时响应</a:t>
            </a:r>
          </a:p>
          <a:p>
            <a:pPr lvl="1"/>
            <a:r>
              <a:rPr lang="zh-CN" altLang="en-US" sz="2800" dirty="0"/>
              <a:t>如何实现？</a:t>
            </a:r>
          </a:p>
        </p:txBody>
      </p:sp>
    </p:spTree>
    <p:extLst>
      <p:ext uri="{BB962C8B-B14F-4D97-AF65-F5344CB8AC3E}">
        <p14:creationId xmlns:p14="http://schemas.microsoft.com/office/powerpoint/2010/main" val="2685198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728133"/>
            <a:ext cx="5528733" cy="795338"/>
          </a:xfrm>
        </p:spPr>
        <p:txBody>
          <a:bodyPr/>
          <a:lstStyle/>
          <a:p>
            <a:pPr eaLnBrk="1" hangingPunct="1"/>
            <a:r>
              <a:rPr lang="zh-CN" altLang="en-US" dirty="0"/>
              <a:t>窗体自定义消息处理</a:t>
            </a:r>
          </a:p>
        </p:txBody>
      </p:sp>
      <p:sp>
        <p:nvSpPr>
          <p:cNvPr id="22532" name="Rectangle 3"/>
          <p:cNvSpPr>
            <a:spLocks noGrp="1" noChangeArrowheads="1"/>
          </p:cNvSpPr>
          <p:nvPr>
            <p:ph type="body" idx="4294967295"/>
          </p:nvPr>
        </p:nvSpPr>
        <p:spPr>
          <a:xfrm>
            <a:off x="2429934" y="2158472"/>
            <a:ext cx="8621713" cy="4451350"/>
          </a:xfrm>
        </p:spPr>
        <p:txBody>
          <a:bodyPr>
            <a:normAutofit fontScale="92500" lnSpcReduction="1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用户应将程序任务进行划分，主窗体线程负责用户的输入与结果的显示，需要消耗较多运算时间而又没有用户交互的任务应当指派给工作线程来完成，窗体线程与工作线程并发执行。</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机器执行工作任务的同时，窗体以异步方式响应用户的输入，也可异步对结果显示，程序的响应性可用性较高。</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应用程序在运行时根据执行逻辑，由主窗体线程创建工作线程，工作线程以后台方式运行不直接与用户发生交互，在创建时工作线程默认是没有消息队列循环机制的。</a:t>
            </a:r>
          </a:p>
        </p:txBody>
      </p:sp>
    </p:spTree>
    <p:extLst>
      <p:ext uri="{BB962C8B-B14F-4D97-AF65-F5344CB8AC3E}">
        <p14:creationId xmlns:p14="http://schemas.microsoft.com/office/powerpoint/2010/main" val="17427896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203200" y="1193272"/>
            <a:ext cx="4919133" cy="754062"/>
          </a:xfrm>
        </p:spPr>
        <p:txBody>
          <a:bodyPr/>
          <a:lstStyle/>
          <a:p>
            <a:pPr eaLnBrk="1" hangingPunct="1"/>
            <a:r>
              <a:rPr lang="zh-CN" altLang="en-US" dirty="0"/>
              <a:t>线程间同步与通信</a:t>
            </a:r>
          </a:p>
        </p:txBody>
      </p:sp>
      <p:sp>
        <p:nvSpPr>
          <p:cNvPr id="49156" name="Rectangle 3"/>
          <p:cNvSpPr>
            <a:spLocks noGrp="1" noChangeArrowheads="1"/>
          </p:cNvSpPr>
          <p:nvPr>
            <p:ph type="body" idx="4294967295"/>
          </p:nvPr>
        </p:nvSpPr>
        <p:spPr>
          <a:xfrm>
            <a:off x="2937934" y="2596091"/>
            <a:ext cx="7781925" cy="2919413"/>
          </a:xfrm>
        </p:spPr>
        <p:txBody>
          <a:bodyPr>
            <a:noAutofit/>
          </a:bodyPr>
          <a:lstStyle/>
          <a:p>
            <a:pPr eaLnBrk="1" hangingPunct="1"/>
            <a:r>
              <a:rPr lang="zh-CN" altLang="en-US" sz="2800" dirty="0">
                <a:latin typeface="微软雅黑" panose="020B0503020204020204" pitchFamily="34" charset="-122"/>
                <a:ea typeface="微软雅黑" panose="020B0503020204020204" pitchFamily="34" charset="-122"/>
              </a:rPr>
              <a:t>线程向窗体发送消息</a:t>
            </a:r>
          </a:p>
          <a:p>
            <a:pPr lvl="1" eaLnBrk="1" hangingPunct="1"/>
            <a:r>
              <a:rPr lang="en-US" altLang="zh-CN" sz="2800" dirty="0" err="1">
                <a:latin typeface="微软雅黑" panose="020B0503020204020204" pitchFamily="34" charset="-122"/>
                <a:ea typeface="微软雅黑" panose="020B0503020204020204" pitchFamily="34" charset="-122"/>
              </a:rPr>
              <a:t>SendMessage</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窗体接收消息</a:t>
            </a:r>
          </a:p>
          <a:p>
            <a:pPr lvl="1"/>
            <a:r>
              <a:rPr lang="zh-CN" altLang="en-US" sz="2800" dirty="0">
                <a:latin typeface="微软雅黑" panose="020B0503020204020204" pitchFamily="34" charset="-122"/>
                <a:ea typeface="微软雅黑" panose="020B0503020204020204" pitchFamily="34" charset="-122"/>
              </a:rPr>
              <a:t>对消息处理重载</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重写</a:t>
            </a:r>
            <a:r>
              <a:rPr lang="en-US" altLang="zh-CN" sz="2800" dirty="0">
                <a:latin typeface="微软雅黑" panose="020B0503020204020204" pitchFamily="34" charset="-122"/>
                <a:ea typeface="微软雅黑" panose="020B0503020204020204" pitchFamily="34" charset="-122"/>
              </a:rPr>
              <a:t>/override</a:t>
            </a:r>
          </a:p>
          <a:p>
            <a:pPr lvl="1"/>
            <a:r>
              <a:rPr lang="en-US" altLang="zh-CN" sz="2800" noProof="1"/>
              <a:t>protected override void DefWndProc</a:t>
            </a:r>
            <a:endParaRPr lang="en-US" altLang="zh-CN" sz="2800" dirty="0"/>
          </a:p>
          <a:p>
            <a:pPr lvl="1" eaLnBrk="1" hangingPunct="1"/>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78260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538534"/>
            <a:ext cx="3883224" cy="830263"/>
          </a:xfrm>
        </p:spPr>
        <p:txBody>
          <a:bodyPr/>
          <a:lstStyle/>
          <a:p>
            <a:r>
              <a:rPr lang="zh-CN" altLang="en-US" dirty="0"/>
              <a:t>线程间通信</a:t>
            </a:r>
          </a:p>
        </p:txBody>
      </p:sp>
      <p:sp>
        <p:nvSpPr>
          <p:cNvPr id="5" name="圆角矩形 4"/>
          <p:cNvSpPr/>
          <p:nvPr/>
        </p:nvSpPr>
        <p:spPr bwMode="auto">
          <a:xfrm>
            <a:off x="3163144" y="1444221"/>
            <a:ext cx="720080" cy="2160240"/>
          </a:xfrm>
          <a:prstGeom prst="round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rgbClr val="C00000"/>
                </a:solidFill>
                <a:latin typeface="微软雅黑" panose="020B0503020204020204" pitchFamily="34" charset="-122"/>
                <a:ea typeface="微软雅黑" panose="020B0503020204020204" pitchFamily="34" charset="-122"/>
              </a:rPr>
              <a:t>窗体线程</a:t>
            </a:r>
          </a:p>
        </p:txBody>
      </p:sp>
      <p:sp>
        <p:nvSpPr>
          <p:cNvPr id="6" name="圆角矩形 5"/>
          <p:cNvSpPr/>
          <p:nvPr/>
        </p:nvSpPr>
        <p:spPr bwMode="auto">
          <a:xfrm>
            <a:off x="6392655" y="1432785"/>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9" name="左箭头 8"/>
          <p:cNvSpPr/>
          <p:nvPr/>
        </p:nvSpPr>
        <p:spPr bwMode="auto">
          <a:xfrm>
            <a:off x="4027240" y="2092292"/>
            <a:ext cx="2073113" cy="424441"/>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0" name="文本框 9"/>
          <p:cNvSpPr txBox="1"/>
          <p:nvPr/>
        </p:nvSpPr>
        <p:spPr>
          <a:xfrm>
            <a:off x="4011392" y="1630629"/>
            <a:ext cx="1960793" cy="461665"/>
          </a:xfrm>
          <a:prstGeom prst="rect">
            <a:avLst/>
          </a:prstGeom>
          <a:noFill/>
        </p:spPr>
        <p:txBody>
          <a:bodyPr wrap="none" rtlCol="0">
            <a:spAutoFit/>
          </a:bodyPr>
          <a:lstStyle/>
          <a:p>
            <a:r>
              <a:rPr lang="en-US" altLang="zh-CN" sz="2400" dirty="0"/>
              <a:t>SendMessage</a:t>
            </a:r>
            <a:endParaRPr lang="zh-CN" altLang="en-US" sz="2400" dirty="0"/>
          </a:p>
        </p:txBody>
      </p:sp>
      <p:sp>
        <p:nvSpPr>
          <p:cNvPr id="11" name="左箭头 10"/>
          <p:cNvSpPr/>
          <p:nvPr/>
        </p:nvSpPr>
        <p:spPr bwMode="auto">
          <a:xfrm flipH="1">
            <a:off x="4049450" y="3028397"/>
            <a:ext cx="2116697" cy="382178"/>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2" name="文本框 11"/>
          <p:cNvSpPr txBox="1"/>
          <p:nvPr/>
        </p:nvSpPr>
        <p:spPr>
          <a:xfrm>
            <a:off x="4882622" y="2591141"/>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3" name="圆角矩形 12"/>
          <p:cNvSpPr/>
          <p:nvPr/>
        </p:nvSpPr>
        <p:spPr bwMode="auto">
          <a:xfrm>
            <a:off x="9584870" y="1368797"/>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14" name="左箭头 13"/>
          <p:cNvSpPr/>
          <p:nvPr/>
        </p:nvSpPr>
        <p:spPr bwMode="auto">
          <a:xfrm flipH="1">
            <a:off x="7339242" y="3028397"/>
            <a:ext cx="2094476" cy="382178"/>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5" name="文本框 14"/>
          <p:cNvSpPr txBox="1"/>
          <p:nvPr/>
        </p:nvSpPr>
        <p:spPr>
          <a:xfrm>
            <a:off x="8150193" y="2591141"/>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8" name="左箭头 17"/>
          <p:cNvSpPr/>
          <p:nvPr/>
        </p:nvSpPr>
        <p:spPr bwMode="auto">
          <a:xfrm>
            <a:off x="7278961" y="2063118"/>
            <a:ext cx="2154758" cy="382815"/>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9" name="文本框 18"/>
          <p:cNvSpPr txBox="1"/>
          <p:nvPr/>
        </p:nvSpPr>
        <p:spPr>
          <a:xfrm>
            <a:off x="8142269" y="1507519"/>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6" name="圆角矩形 15"/>
          <p:cNvSpPr/>
          <p:nvPr/>
        </p:nvSpPr>
        <p:spPr>
          <a:xfrm>
            <a:off x="7278961" y="4090902"/>
            <a:ext cx="2411634" cy="2515127"/>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7390264" y="4191112"/>
            <a:ext cx="622475" cy="617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latin typeface="微软雅黑" panose="020B0503020204020204" pitchFamily="34" charset="-122"/>
                <a:ea typeface="微软雅黑" panose="020B0503020204020204" pitchFamily="34" charset="-122"/>
              </a:rPr>
              <a:t>发</a:t>
            </a:r>
          </a:p>
        </p:txBody>
      </p:sp>
      <p:sp>
        <p:nvSpPr>
          <p:cNvPr id="20" name="燕尾形箭头 19"/>
          <p:cNvSpPr/>
          <p:nvPr/>
        </p:nvSpPr>
        <p:spPr>
          <a:xfrm rot="3119833">
            <a:off x="7775768" y="5139718"/>
            <a:ext cx="1211417"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8786238" y="5857155"/>
            <a:ext cx="647480" cy="5691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收</a:t>
            </a:r>
          </a:p>
        </p:txBody>
      </p:sp>
      <p:sp>
        <p:nvSpPr>
          <p:cNvPr id="23" name="圆角矩形 22"/>
          <p:cNvSpPr/>
          <p:nvPr/>
        </p:nvSpPr>
        <p:spPr>
          <a:xfrm>
            <a:off x="8473058" y="4808303"/>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信息</a:t>
            </a:r>
          </a:p>
        </p:txBody>
      </p:sp>
      <p:sp>
        <p:nvSpPr>
          <p:cNvPr id="24" name="文本框 23"/>
          <p:cNvSpPr txBox="1"/>
          <p:nvPr/>
        </p:nvSpPr>
        <p:spPr>
          <a:xfrm>
            <a:off x="3011680" y="4188770"/>
            <a:ext cx="3863073" cy="1077218"/>
          </a:xfrm>
          <a:prstGeom prst="rect">
            <a:avLst/>
          </a:prstGeom>
          <a:noFill/>
        </p:spPr>
        <p:txBody>
          <a:bodyPr wrap="square" rtlCol="0">
            <a:spAutoFit/>
          </a:bodyPr>
          <a:lstStyle/>
          <a:p>
            <a:r>
              <a:rPr lang="zh-CN" altLang="en-US" sz="3200">
                <a:latin typeface="微软雅黑" panose="020B0503020204020204" pitchFamily="34" charset="-122"/>
                <a:ea typeface="微软雅黑" panose="020B0503020204020204" pitchFamily="34" charset="-122"/>
              </a:rPr>
              <a:t>一次成功的通信包括：发送，接收，信息</a:t>
            </a:r>
          </a:p>
        </p:txBody>
      </p:sp>
    </p:spTree>
    <p:extLst>
      <p:ext uri="{BB962C8B-B14F-4D97-AF65-F5344CB8AC3E}">
        <p14:creationId xmlns:p14="http://schemas.microsoft.com/office/powerpoint/2010/main" val="34116269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2506133" y="997641"/>
            <a:ext cx="4241800" cy="685800"/>
          </a:xfrm>
        </p:spPr>
        <p:txBody>
          <a:bodyPr>
            <a:normAutofit/>
          </a:bodyPr>
          <a:lstStyle/>
          <a:p>
            <a:pPr eaLnBrk="1" hangingPunct="1"/>
            <a:r>
              <a:rPr lang="en-US" altLang="zh-CN" dirty="0" err="1"/>
              <a:t>SendMessage</a:t>
            </a:r>
            <a:endParaRPr lang="en-US" altLang="zh-CN" dirty="0"/>
          </a:p>
        </p:txBody>
      </p:sp>
      <p:sp>
        <p:nvSpPr>
          <p:cNvPr id="50180" name="Rectangle 3"/>
          <p:cNvSpPr>
            <a:spLocks noGrp="1" noChangeArrowheads="1"/>
          </p:cNvSpPr>
          <p:nvPr>
            <p:ph type="body" idx="4294967295"/>
          </p:nvPr>
        </p:nvSpPr>
        <p:spPr>
          <a:xfrm>
            <a:off x="2506133" y="1912408"/>
            <a:ext cx="4970463" cy="2279650"/>
          </a:xfrm>
        </p:spPr>
        <p:txBody>
          <a:bodyPr>
            <a:normAutofit/>
          </a:bodyPr>
          <a:lstStyle/>
          <a:p>
            <a:pPr eaLnBrk="1" hangingPunct="1">
              <a:lnSpc>
                <a:spcPct val="125000"/>
              </a:lnSpc>
              <a:spcBef>
                <a:spcPts val="600"/>
              </a:spcBef>
            </a:pPr>
            <a:r>
              <a:rPr lang="en-US" altLang="zh-CN" sz="2000" noProof="1">
                <a:latin typeface="微软雅黑" panose="020B0503020204020204" pitchFamily="34" charset="-122"/>
                <a:ea typeface="微软雅黑" panose="020B0503020204020204" pitchFamily="34" charset="-122"/>
              </a:rPr>
              <a:t>SendMessage(</a:t>
            </a:r>
            <a:br>
              <a:rPr lang="en-US" altLang="zh-CN" sz="2000" dirty="0">
                <a:latin typeface="微软雅黑" panose="020B0503020204020204" pitchFamily="34" charset="-122"/>
                <a:ea typeface="微软雅黑" panose="020B0503020204020204" pitchFamily="34" charset="-122"/>
              </a:rPr>
            </a:br>
            <a:r>
              <a:rPr lang="en-US" altLang="zh-CN" sz="2000" noProof="1">
                <a:latin typeface="微软雅黑" panose="020B0503020204020204" pitchFamily="34" charset="-122"/>
                <a:ea typeface="微软雅黑" panose="020B0503020204020204" pitchFamily="34" charset="-122"/>
              </a:rPr>
              <a:t>main_wnd_handle,</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目标</a:t>
            </a:r>
            <a:r>
              <a:rPr lang="zh-CN" altLang="zh-CN" sz="2000" dirty="0">
                <a:latin typeface="微软雅黑" panose="020B0503020204020204" pitchFamily="34" charset="-122"/>
                <a:ea typeface="微软雅黑" panose="020B0503020204020204" pitchFamily="34" charset="-122"/>
              </a:rPr>
              <a:t> </a:t>
            </a:r>
            <a:br>
              <a:rPr lang="zh-CN" altLang="en-US" sz="2000" dirty="0">
                <a:latin typeface="微软雅黑" panose="020B0503020204020204" pitchFamily="34" charset="-122"/>
                <a:ea typeface="微软雅黑" panose="020B0503020204020204" pitchFamily="34" charset="-122"/>
              </a:rPr>
            </a:br>
            <a:r>
              <a:rPr lang="en-US" altLang="zh-CN" sz="2000" noProof="1">
                <a:latin typeface="微软雅黑" panose="020B0503020204020204" pitchFamily="34" charset="-122"/>
                <a:ea typeface="微软雅黑" panose="020B0503020204020204" pitchFamily="34" charset="-122"/>
              </a:rPr>
              <a:t>BEGIN_LISTEN,</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消息值，自定义常量</a:t>
            </a:r>
            <a:r>
              <a:rPr lang="zh-CN" altLang="zh-CN" sz="2000" dirty="0">
                <a:latin typeface="微软雅黑" panose="020B0503020204020204" pitchFamily="34" charset="-122"/>
                <a:ea typeface="微软雅黑" panose="020B0503020204020204" pitchFamily="34" charset="-122"/>
              </a:rPr>
              <a:t> </a:t>
            </a:r>
            <a:br>
              <a:rPr lang="zh-CN" altLang="en-US" sz="2000" dirty="0">
                <a:latin typeface="微软雅黑" panose="020B0503020204020204" pitchFamily="34" charset="-122"/>
                <a:ea typeface="微软雅黑" panose="020B0503020204020204" pitchFamily="34" charset="-122"/>
              </a:rPr>
            </a:br>
            <a:r>
              <a:rPr lang="zh-CN" altLang="zh-CN" sz="2000" noProof="1">
                <a:latin typeface="微软雅黑" panose="020B0503020204020204" pitchFamily="34" charset="-122"/>
                <a:ea typeface="微软雅黑" panose="020B0503020204020204" pitchFamily="34" charset="-122"/>
              </a:rPr>
              <a:t>100,</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消息参数</a:t>
            </a:r>
            <a:r>
              <a:rPr lang="en-US" altLang="zh-CN" sz="2000" dirty="0">
                <a:latin typeface="微软雅黑" panose="020B0503020204020204" pitchFamily="34" charset="-122"/>
                <a:ea typeface="微软雅黑" panose="020B0503020204020204" pitchFamily="34" charset="-122"/>
              </a:rPr>
              <a:t>1</a:t>
            </a:r>
            <a:r>
              <a:rPr lang="en-US" altLang="zh-CN" sz="2000" noProof="1">
                <a:latin typeface="微软雅黑" panose="020B0503020204020204" pitchFamily="34" charset="-122"/>
                <a:ea typeface="微软雅黑" panose="020B0503020204020204" pitchFamily="34" charset="-122"/>
              </a:rPr>
              <a:t> </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a:t>
            </a:r>
            <a:r>
              <a:rPr lang="en-US" altLang="zh-CN" sz="2000" noProof="1">
                <a:latin typeface="微软雅黑" panose="020B0503020204020204" pitchFamily="34" charset="-122"/>
                <a:ea typeface="微软雅黑" panose="020B0503020204020204" pitchFamily="34" charset="-122"/>
              </a:rPr>
              <a:t>200);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消息参数</a:t>
            </a:r>
            <a:r>
              <a:rPr lang="en-US" altLang="zh-CN" sz="2000" dirty="0">
                <a:latin typeface="微软雅黑" panose="020B0503020204020204" pitchFamily="34" charset="-122"/>
                <a:ea typeface="微软雅黑" panose="020B0503020204020204" pitchFamily="34" charset="-122"/>
              </a:rPr>
              <a:t>2</a:t>
            </a:r>
          </a:p>
        </p:txBody>
      </p:sp>
      <p:sp>
        <p:nvSpPr>
          <p:cNvPr id="50181" name="Text Box 4"/>
          <p:cNvSpPr txBox="1">
            <a:spLocks noChangeArrowheads="1"/>
          </p:cNvSpPr>
          <p:nvPr/>
        </p:nvSpPr>
        <p:spPr bwMode="auto">
          <a:xfrm>
            <a:off x="2614432" y="4421025"/>
            <a:ext cx="7198593"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消息参数值信息量太少，属字节级，但其最重要的</a:t>
            </a: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意义是实现通知，信息体一般用静态变量传递</a:t>
            </a:r>
          </a:p>
        </p:txBody>
      </p:sp>
    </p:spTree>
    <p:extLst>
      <p:ext uri="{BB962C8B-B14F-4D97-AF65-F5344CB8AC3E}">
        <p14:creationId xmlns:p14="http://schemas.microsoft.com/office/powerpoint/2010/main" val="30731983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idx="4294967295"/>
          </p:nvPr>
        </p:nvSpPr>
        <p:spPr>
          <a:xfrm>
            <a:off x="61913" y="769938"/>
            <a:ext cx="4385733" cy="728662"/>
          </a:xfrm>
        </p:spPr>
        <p:txBody>
          <a:bodyPr/>
          <a:lstStyle/>
          <a:p>
            <a:pPr eaLnBrk="1" hangingPunct="1"/>
            <a:r>
              <a:rPr lang="zh-CN" altLang="en-US" dirty="0"/>
              <a:t>消息常量定义</a:t>
            </a:r>
          </a:p>
        </p:txBody>
      </p:sp>
      <p:sp>
        <p:nvSpPr>
          <p:cNvPr id="51204" name="Rectangle 3"/>
          <p:cNvSpPr>
            <a:spLocks noGrp="1" noChangeArrowheads="1"/>
          </p:cNvSpPr>
          <p:nvPr>
            <p:ph type="body" idx="4294967295"/>
          </p:nvPr>
        </p:nvSpPr>
        <p:spPr>
          <a:xfrm>
            <a:off x="1693334" y="2159000"/>
            <a:ext cx="5508625" cy="1103313"/>
          </a:xfrm>
        </p:spPr>
        <p:txBody>
          <a:bodyPr>
            <a:normAutofit/>
          </a:bodyPr>
          <a:lstStyle/>
          <a:p>
            <a:pPr eaLnBrk="1" hangingPunct="1"/>
            <a:r>
              <a:rPr lang="en-US" altLang="zh-CN" sz="2000" noProof="1">
                <a:latin typeface="微软雅黑" panose="020B0503020204020204" pitchFamily="34" charset="-122"/>
                <a:ea typeface="微软雅黑" panose="020B0503020204020204" pitchFamily="34" charset="-122"/>
              </a:rPr>
              <a:t>public const int BEGIN_LISTEN = 0x500;</a:t>
            </a:r>
          </a:p>
          <a:p>
            <a:pPr eaLnBrk="1" hangingPunct="1"/>
            <a:r>
              <a:rPr lang="en-US" altLang="zh-CN" sz="2000" noProof="1">
                <a:latin typeface="微软雅黑" panose="020B0503020204020204" pitchFamily="34" charset="-122"/>
                <a:ea typeface="微软雅黑" panose="020B0503020204020204" pitchFamily="34" charset="-122"/>
              </a:rPr>
              <a:t>public const int END_LISTEN = 0x501;</a:t>
            </a:r>
            <a:endParaRPr lang="en-US" altLang="zh-CN" sz="2000" dirty="0">
              <a:latin typeface="微软雅黑" panose="020B0503020204020204" pitchFamily="34" charset="-122"/>
              <a:ea typeface="微软雅黑" panose="020B0503020204020204" pitchFamily="34" charset="-122"/>
            </a:endParaRPr>
          </a:p>
        </p:txBody>
      </p:sp>
      <p:sp>
        <p:nvSpPr>
          <p:cNvPr id="51205" name="Text Box 4"/>
          <p:cNvSpPr txBox="1">
            <a:spLocks noChangeArrowheads="1"/>
          </p:cNvSpPr>
          <p:nvPr/>
        </p:nvSpPr>
        <p:spPr bwMode="auto">
          <a:xfrm>
            <a:off x="1757711" y="3686035"/>
            <a:ext cx="7326044" cy="105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自定义常量可以在窗体和线程间共享，根据</a:t>
            </a:r>
            <a:r>
              <a:rPr lang="en-US" altLang="zh-CN" sz="2400" dirty="0">
                <a:latin typeface="微软雅黑" panose="020B0503020204020204" pitchFamily="34" charset="-122"/>
                <a:ea typeface="微软雅黑" panose="020B0503020204020204" pitchFamily="34" charset="-122"/>
              </a:rPr>
              <a:t>windows</a:t>
            </a: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规定在特定取值范围内。不能与已有值相同</a:t>
            </a:r>
          </a:p>
        </p:txBody>
      </p:sp>
    </p:spTree>
    <p:extLst>
      <p:ext uri="{BB962C8B-B14F-4D97-AF65-F5344CB8AC3E}">
        <p14:creationId xmlns:p14="http://schemas.microsoft.com/office/powerpoint/2010/main" val="6836444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idx="4294967295"/>
          </p:nvPr>
        </p:nvSpPr>
        <p:spPr>
          <a:xfrm>
            <a:off x="0" y="570442"/>
            <a:ext cx="4030133" cy="665163"/>
          </a:xfrm>
        </p:spPr>
        <p:txBody>
          <a:bodyPr/>
          <a:lstStyle/>
          <a:p>
            <a:pPr eaLnBrk="1" hangingPunct="1"/>
            <a:r>
              <a:rPr lang="zh-CN" altLang="en-US" dirty="0"/>
              <a:t>窗体接收消息</a:t>
            </a:r>
          </a:p>
        </p:txBody>
      </p:sp>
      <p:sp>
        <p:nvSpPr>
          <p:cNvPr id="52228" name="Rectangle 3"/>
          <p:cNvSpPr>
            <a:spLocks noGrp="1" noChangeArrowheads="1"/>
          </p:cNvSpPr>
          <p:nvPr>
            <p:ph type="body" idx="4294967295"/>
          </p:nvPr>
        </p:nvSpPr>
        <p:spPr>
          <a:xfrm>
            <a:off x="2700867" y="1329797"/>
            <a:ext cx="8064500" cy="5327650"/>
          </a:xfrm>
        </p:spPr>
        <p:txBody>
          <a:bodyPr>
            <a:normAutofit/>
          </a:bodyPr>
          <a:lstStyle/>
          <a:p>
            <a:pPr eaLnBrk="1" hangingPunct="1">
              <a:lnSpc>
                <a:spcPct val="90000"/>
              </a:lnSpc>
            </a:pPr>
            <a:r>
              <a:rPr lang="zh-CN" altLang="en-US" sz="2400" dirty="0"/>
              <a:t>窗体具有消息循环，消息匹配反复调用回调函数</a:t>
            </a:r>
          </a:p>
          <a:p>
            <a:pPr eaLnBrk="1" hangingPunct="1">
              <a:lnSpc>
                <a:spcPct val="90000"/>
              </a:lnSpc>
            </a:pPr>
            <a:r>
              <a:rPr lang="zh-CN" altLang="en-US" sz="2400" dirty="0"/>
              <a:t>对回调函数进行添加在</a:t>
            </a:r>
            <a:r>
              <a:rPr lang="en-US" altLang="zh-CN" sz="2400" dirty="0"/>
              <a:t>C#</a:t>
            </a:r>
            <a:r>
              <a:rPr lang="zh-CN" altLang="en-US" sz="2400" dirty="0"/>
              <a:t>中说法叫</a:t>
            </a:r>
            <a:r>
              <a:rPr lang="en-US" altLang="zh-CN" sz="2400" dirty="0"/>
              <a:t>override</a:t>
            </a:r>
          </a:p>
          <a:p>
            <a:pPr eaLnBrk="1" hangingPunct="1">
              <a:lnSpc>
                <a:spcPct val="90000"/>
              </a:lnSpc>
            </a:pPr>
            <a:r>
              <a:rPr lang="zh-CN" altLang="en-US" sz="2400" dirty="0"/>
              <a:t>形式</a:t>
            </a:r>
          </a:p>
          <a:p>
            <a:pPr lvl="1" eaLnBrk="1" hangingPunct="1">
              <a:lnSpc>
                <a:spcPct val="90000"/>
              </a:lnSpc>
            </a:pPr>
            <a:r>
              <a:rPr lang="en-US" altLang="zh-CN" sz="2000" noProof="1"/>
              <a:t>protected override void DefWndProc</a:t>
            </a:r>
            <a:endParaRPr lang="en-US" altLang="zh-CN" sz="2000" dirty="0"/>
          </a:p>
          <a:p>
            <a:pPr eaLnBrk="1" hangingPunct="1">
              <a:lnSpc>
                <a:spcPct val="90000"/>
              </a:lnSpc>
            </a:pPr>
            <a:r>
              <a:rPr lang="zh-CN" altLang="en-US" sz="2400" dirty="0"/>
              <a:t>其它消息窗体仍在响应</a:t>
            </a:r>
          </a:p>
          <a:p>
            <a:pPr eaLnBrk="1" hangingPunct="1">
              <a:lnSpc>
                <a:spcPct val="90000"/>
              </a:lnSpc>
            </a:pPr>
            <a:r>
              <a:rPr lang="zh-CN" altLang="en-US" sz="2400" dirty="0"/>
              <a:t>自定义消息处理代码</a:t>
            </a:r>
          </a:p>
          <a:p>
            <a:pPr lvl="1" eaLnBrk="1" hangingPunct="1">
              <a:lnSpc>
                <a:spcPct val="90000"/>
              </a:lnSpc>
            </a:pPr>
            <a:r>
              <a:rPr lang="en-US" altLang="zh-CN" sz="2000" noProof="1"/>
              <a:t>switch (m.Msg)</a:t>
            </a:r>
          </a:p>
          <a:p>
            <a:pPr lvl="1" eaLnBrk="1" hangingPunct="1">
              <a:lnSpc>
                <a:spcPct val="90000"/>
              </a:lnSpc>
            </a:pPr>
            <a:r>
              <a:rPr lang="en-US" altLang="zh-CN" sz="2000" noProof="1"/>
              <a:t>            {</a:t>
            </a:r>
          </a:p>
          <a:p>
            <a:pPr lvl="1" eaLnBrk="1" hangingPunct="1">
              <a:lnSpc>
                <a:spcPct val="90000"/>
              </a:lnSpc>
            </a:pPr>
            <a:r>
              <a:rPr lang="en-US" altLang="zh-CN" sz="2000" noProof="1"/>
              <a:t>                //</a:t>
            </a:r>
            <a:r>
              <a:rPr lang="zh-CN" altLang="en-US" sz="2000" noProof="1"/>
              <a:t>接收自定义消息 ，并显示其参数 </a:t>
            </a:r>
          </a:p>
          <a:p>
            <a:pPr lvl="1" eaLnBrk="1" hangingPunct="1">
              <a:lnSpc>
                <a:spcPct val="90000"/>
              </a:lnSpc>
            </a:pPr>
            <a:r>
              <a:rPr lang="zh-CN" altLang="en-US" sz="2000" noProof="1"/>
              <a:t>                </a:t>
            </a:r>
            <a:r>
              <a:rPr lang="en-US" altLang="zh-CN" sz="2000" noProof="1"/>
              <a:t>case BEGIN_LISTEN:</a:t>
            </a:r>
          </a:p>
          <a:p>
            <a:pPr lvl="1" eaLnBrk="1" hangingPunct="1">
              <a:lnSpc>
                <a:spcPct val="90000"/>
              </a:lnSpc>
            </a:pPr>
            <a:r>
              <a:rPr lang="en-US" altLang="zh-CN" sz="2000" noProof="1"/>
              <a:t>                     //m.WParam, m.LParam; </a:t>
            </a:r>
          </a:p>
          <a:p>
            <a:pPr lvl="1" eaLnBrk="1" hangingPunct="1">
              <a:lnSpc>
                <a:spcPct val="90000"/>
              </a:lnSpc>
            </a:pPr>
            <a:r>
              <a:rPr lang="en-US" altLang="zh-CN" sz="2000" noProof="1"/>
              <a:t>                    label4.Text = "</a:t>
            </a:r>
            <a:r>
              <a:rPr lang="zh-CN" altLang="en-US" sz="2000" noProof="1"/>
              <a:t>正在监听</a:t>
            </a:r>
            <a:r>
              <a:rPr lang="zh-CN" altLang="zh-CN" sz="2000" noProof="1"/>
              <a:t>"; </a:t>
            </a:r>
          </a:p>
          <a:p>
            <a:pPr lvl="1" eaLnBrk="1" hangingPunct="1">
              <a:lnSpc>
                <a:spcPct val="90000"/>
              </a:lnSpc>
            </a:pPr>
            <a:r>
              <a:rPr lang="en-US" altLang="zh-CN" sz="2000" noProof="1"/>
              <a:t>                    break;</a:t>
            </a:r>
            <a:endParaRPr lang="en-US" altLang="zh-CN" sz="2000" dirty="0"/>
          </a:p>
          <a:p>
            <a:pPr lvl="1" eaLnBrk="1" hangingPunct="1">
              <a:lnSpc>
                <a:spcPct val="90000"/>
              </a:lnSpc>
            </a:pPr>
            <a:r>
              <a:rPr lang="en-US" altLang="zh-CN" sz="2000" dirty="0"/>
              <a:t>            }</a:t>
            </a:r>
          </a:p>
        </p:txBody>
      </p:sp>
    </p:spTree>
    <p:extLst>
      <p:ext uri="{BB962C8B-B14F-4D97-AF65-F5344CB8AC3E}">
        <p14:creationId xmlns:p14="http://schemas.microsoft.com/office/powerpoint/2010/main" val="2383884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675266" y="4983992"/>
            <a:ext cx="2086553" cy="146480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3719635" y="3129239"/>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4235250" y="3834746"/>
            <a:ext cx="2384318"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232246" y="3102224"/>
            <a:ext cx="2377532" cy="15491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020045" y="2336641"/>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689636" y="3296577"/>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0" y="1059341"/>
            <a:ext cx="4424948" cy="674688"/>
          </a:xfrm>
        </p:spPr>
        <p:txBody>
          <a:bodyPr>
            <a:normAutofit/>
          </a:bodyPr>
          <a:lstStyle/>
          <a:p>
            <a:r>
              <a:rPr lang="zh-CN" altLang="en-US" dirty="0"/>
              <a:t>线程间同步模式</a:t>
            </a:r>
          </a:p>
        </p:txBody>
      </p:sp>
      <p:sp>
        <p:nvSpPr>
          <p:cNvPr id="21" name="圆角矩形 20"/>
          <p:cNvSpPr/>
          <p:nvPr/>
        </p:nvSpPr>
        <p:spPr>
          <a:xfrm>
            <a:off x="6801196" y="2773356"/>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8756778" y="3343320"/>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7" name="圆角矩形 26"/>
          <p:cNvSpPr/>
          <p:nvPr/>
        </p:nvSpPr>
        <p:spPr>
          <a:xfrm>
            <a:off x="7121632" y="5895415"/>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8" name="圆角矩形 27"/>
          <p:cNvSpPr/>
          <p:nvPr/>
        </p:nvSpPr>
        <p:spPr>
          <a:xfrm>
            <a:off x="3336400" y="2986057"/>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7" name="圆角矩形 16"/>
          <p:cNvSpPr/>
          <p:nvPr/>
        </p:nvSpPr>
        <p:spPr>
          <a:xfrm>
            <a:off x="7987930" y="322989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6789930" y="5091204"/>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141128" y="3269992"/>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121562" y="4561336"/>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987930" y="3953379"/>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3" name="圆角矩形 32"/>
          <p:cNvSpPr/>
          <p:nvPr/>
        </p:nvSpPr>
        <p:spPr>
          <a:xfrm>
            <a:off x="5141128" y="3871868"/>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4" name="燕尾形箭头 33"/>
          <p:cNvSpPr/>
          <p:nvPr/>
        </p:nvSpPr>
        <p:spPr>
          <a:xfrm rot="3119833">
            <a:off x="5425290" y="4545202"/>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6118178" y="5091204"/>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141128" y="27733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DefWndProc</a:t>
            </a:r>
            <a:endParaRPr lang="zh-CN" altLang="en-US"/>
          </a:p>
        </p:txBody>
      </p:sp>
      <p:sp>
        <p:nvSpPr>
          <p:cNvPr id="38" name="文本框 37"/>
          <p:cNvSpPr txBox="1"/>
          <p:nvPr/>
        </p:nvSpPr>
        <p:spPr>
          <a:xfrm>
            <a:off x="5636874" y="2363114"/>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1" name="圆角矩形 40"/>
          <p:cNvSpPr/>
          <p:nvPr/>
        </p:nvSpPr>
        <p:spPr>
          <a:xfrm>
            <a:off x="4718328" y="4360260"/>
            <a:ext cx="57803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a:t>
            </a:r>
            <a:endParaRPr lang="zh-CN" altLang="en-US"/>
          </a:p>
        </p:txBody>
      </p:sp>
      <p:sp>
        <p:nvSpPr>
          <p:cNvPr id="42" name="圆角矩形 41"/>
          <p:cNvSpPr/>
          <p:nvPr/>
        </p:nvSpPr>
        <p:spPr>
          <a:xfrm>
            <a:off x="5451592" y="5545971"/>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a:t>
            </a:r>
            <a:endParaRPr lang="zh-CN" altLang="en-US"/>
          </a:p>
        </p:txBody>
      </p:sp>
      <p:sp>
        <p:nvSpPr>
          <p:cNvPr id="40" name="文本框 39"/>
          <p:cNvSpPr txBox="1"/>
          <p:nvPr/>
        </p:nvSpPr>
        <p:spPr>
          <a:xfrm>
            <a:off x="4424948" y="5037831"/>
            <a:ext cx="1581393"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这个怎么做？</a:t>
            </a:r>
          </a:p>
        </p:txBody>
      </p:sp>
    </p:spTree>
    <p:extLst>
      <p:ext uri="{BB962C8B-B14F-4D97-AF65-F5344CB8AC3E}">
        <p14:creationId xmlns:p14="http://schemas.microsoft.com/office/powerpoint/2010/main" val="31146378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93589" y="2965242"/>
            <a:ext cx="5855299" cy="3101299"/>
            <a:chOff x="6384870" y="404268"/>
            <a:chExt cx="5855299" cy="3101299"/>
          </a:xfrm>
        </p:grpSpPr>
        <p:sp>
          <p:nvSpPr>
            <p:cNvPr id="43" name="椭圆 42"/>
            <p:cNvSpPr/>
            <p:nvPr/>
          </p:nvSpPr>
          <p:spPr>
            <a:xfrm>
              <a:off x="9857494" y="2040759"/>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44" name="椭圆 43"/>
            <p:cNvSpPr/>
            <p:nvPr/>
          </p:nvSpPr>
          <p:spPr>
            <a:xfrm>
              <a:off x="7274034" y="547450"/>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45" name="圆角矩形 44"/>
            <p:cNvSpPr/>
            <p:nvPr/>
          </p:nvSpPr>
          <p:spPr>
            <a:xfrm>
              <a:off x="6384870" y="1016816"/>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11053228" y="3080262"/>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工作线程</a:t>
              </a:r>
            </a:p>
          </p:txBody>
        </p:sp>
        <p:sp>
          <p:nvSpPr>
            <p:cNvPr id="47" name="圆角矩形 46"/>
            <p:cNvSpPr/>
            <p:nvPr/>
          </p:nvSpPr>
          <p:spPr>
            <a:xfrm>
              <a:off x="6890799" y="404268"/>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48" name="圆角矩形 47"/>
            <p:cNvSpPr/>
            <p:nvPr/>
          </p:nvSpPr>
          <p:spPr>
            <a:xfrm>
              <a:off x="8802427" y="1172632"/>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发</a:t>
              </a:r>
            </a:p>
          </p:txBody>
        </p:sp>
        <p:sp>
          <p:nvSpPr>
            <p:cNvPr id="49" name="燕尾形箭头 48"/>
            <p:cNvSpPr/>
            <p:nvPr/>
          </p:nvSpPr>
          <p:spPr>
            <a:xfrm rot="2188156">
              <a:off x="9201660" y="1668881"/>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0214293" y="2103475"/>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51" name="圆角矩形 50"/>
            <p:cNvSpPr/>
            <p:nvPr/>
          </p:nvSpPr>
          <p:spPr>
            <a:xfrm>
              <a:off x="6523074" y="1685006"/>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52" name="圆角矩形 51"/>
            <p:cNvSpPr/>
            <p:nvPr/>
          </p:nvSpPr>
          <p:spPr>
            <a:xfrm>
              <a:off x="7714319" y="2614000"/>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53" name="文本框 52"/>
            <p:cNvSpPr txBox="1"/>
            <p:nvPr/>
          </p:nvSpPr>
          <p:spPr>
            <a:xfrm>
              <a:off x="8191639" y="2277579"/>
              <a:ext cx="158139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底层事件循环</a:t>
              </a:r>
            </a:p>
          </p:txBody>
        </p:sp>
      </p:grpSp>
      <p:sp>
        <p:nvSpPr>
          <p:cNvPr id="25" name="椭圆 24"/>
          <p:cNvSpPr/>
          <p:nvPr/>
        </p:nvSpPr>
        <p:spPr>
          <a:xfrm>
            <a:off x="7232246" y="3102224"/>
            <a:ext cx="2377532" cy="15491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020045" y="2336641"/>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689636" y="3296577"/>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0" y="1059341"/>
            <a:ext cx="4424948" cy="674688"/>
          </a:xfrm>
        </p:spPr>
        <p:txBody>
          <a:bodyPr>
            <a:normAutofit/>
          </a:bodyPr>
          <a:lstStyle/>
          <a:p>
            <a:r>
              <a:rPr lang="zh-CN" altLang="en-US" dirty="0"/>
              <a:t>线程间同步模式</a:t>
            </a:r>
          </a:p>
        </p:txBody>
      </p:sp>
      <p:sp>
        <p:nvSpPr>
          <p:cNvPr id="21" name="圆角矩形 20"/>
          <p:cNvSpPr/>
          <p:nvPr/>
        </p:nvSpPr>
        <p:spPr>
          <a:xfrm>
            <a:off x="6801196" y="2773356"/>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8756778" y="3343320"/>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17" name="圆角矩形 16"/>
          <p:cNvSpPr/>
          <p:nvPr/>
        </p:nvSpPr>
        <p:spPr>
          <a:xfrm>
            <a:off x="7987930" y="322989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7458499" y="5084527"/>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141128" y="3269992"/>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519991" y="4569533"/>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987930" y="3953379"/>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141128" y="27733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DefWndProc</a:t>
            </a:r>
            <a:endParaRPr lang="zh-CN" altLang="en-US"/>
          </a:p>
        </p:txBody>
      </p:sp>
      <p:sp>
        <p:nvSpPr>
          <p:cNvPr id="38" name="文本框 37"/>
          <p:cNvSpPr txBox="1"/>
          <p:nvPr/>
        </p:nvSpPr>
        <p:spPr>
          <a:xfrm>
            <a:off x="5636874" y="2363114"/>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 name="文本框 3"/>
          <p:cNvSpPr txBox="1"/>
          <p:nvPr/>
        </p:nvSpPr>
        <p:spPr>
          <a:xfrm>
            <a:off x="1155701" y="5886360"/>
            <a:ext cx="3344658" cy="276999"/>
          </a:xfrm>
          <a:prstGeom prst="rect">
            <a:avLst/>
          </a:prstGeom>
          <a:noFill/>
        </p:spPr>
        <p:txBody>
          <a:bodyPr wrap="square" rtlCol="0">
            <a:spAutoFit/>
          </a:bodyPr>
          <a:lstStyle/>
          <a:p>
            <a:pPr algn="ctr"/>
            <a:r>
              <a:rPr lang="zh-CN" altLang="en-US" sz="1200" dirty="0">
                <a:solidFill>
                  <a:srgbClr val="FF0000"/>
                </a:solidFill>
                <a:latin typeface="微软雅黑" panose="020B0503020204020204" pitchFamily="34" charset="-122"/>
                <a:ea typeface="微软雅黑" panose="020B0503020204020204" pitchFamily="34" charset="-122"/>
              </a:rPr>
              <a:t>参照 </a:t>
            </a:r>
            <a:r>
              <a:rPr lang="en-US" altLang="zh-CN" sz="1200" dirty="0">
                <a:solidFill>
                  <a:srgbClr val="FF0000"/>
                </a:solidFill>
                <a:latin typeface="微软雅黑" panose="020B0503020204020204" pitchFamily="34" charset="-122"/>
                <a:ea typeface="微软雅黑" panose="020B0503020204020204" pitchFamily="34" charset="-122"/>
              </a:rPr>
              <a:t>instruction slides </a:t>
            </a:r>
            <a:r>
              <a:rPr lang="zh-CN" altLang="en-US" sz="1200" dirty="0">
                <a:solidFill>
                  <a:srgbClr val="FF0000"/>
                </a:solidFill>
                <a:latin typeface="微软雅黑" panose="020B0503020204020204" pitchFamily="34" charset="-122"/>
                <a:ea typeface="微软雅黑" panose="020B0503020204020204" pitchFamily="34" charset="-122"/>
              </a:rPr>
              <a:t>第三章 </a:t>
            </a:r>
            <a:r>
              <a:rPr lang="en-US" altLang="zh-CN" sz="1200" dirty="0">
                <a:solidFill>
                  <a:srgbClr val="FF0000"/>
                </a:solidFill>
                <a:latin typeface="微软雅黑" panose="020B0503020204020204" pitchFamily="34" charset="-122"/>
                <a:ea typeface="微软雅黑" panose="020B0503020204020204" pitchFamily="34" charset="-122"/>
              </a:rPr>
              <a:t>36 – 38 </a:t>
            </a:r>
            <a:r>
              <a:rPr lang="zh-CN" altLang="en-US" sz="1200" dirty="0">
                <a:solidFill>
                  <a:srgbClr val="FF0000"/>
                </a:solidFill>
                <a:latin typeface="微软雅黑" panose="020B0503020204020204" pitchFamily="34" charset="-122"/>
                <a:ea typeface="微软雅黑" panose="020B0503020204020204" pitchFamily="34" charset="-122"/>
              </a:rPr>
              <a:t>内容</a:t>
            </a:r>
          </a:p>
        </p:txBody>
      </p:sp>
    </p:spTree>
    <p:extLst>
      <p:ext uri="{BB962C8B-B14F-4D97-AF65-F5344CB8AC3E}">
        <p14:creationId xmlns:p14="http://schemas.microsoft.com/office/powerpoint/2010/main" val="3988392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1236132" y="1319742"/>
            <a:ext cx="8123021" cy="787400"/>
          </a:xfrm>
        </p:spPr>
        <p:txBody>
          <a:bodyPr/>
          <a:lstStyle/>
          <a:p>
            <a:pPr eaLnBrk="1" hangingPunct="1"/>
            <a:r>
              <a:rPr lang="zh-CN" altLang="en-US" dirty="0"/>
              <a:t>重载</a:t>
            </a:r>
            <a:r>
              <a:rPr lang="en-US" altLang="zh-CN" dirty="0"/>
              <a:t>/</a:t>
            </a:r>
            <a:r>
              <a:rPr lang="zh-CN" altLang="en-US" dirty="0"/>
              <a:t>重写窗体消息处理函数</a:t>
            </a:r>
          </a:p>
        </p:txBody>
      </p:sp>
      <p:sp>
        <p:nvSpPr>
          <p:cNvPr id="28676" name="Rectangle 3"/>
          <p:cNvSpPr>
            <a:spLocks noGrp="1" noChangeArrowheads="1"/>
          </p:cNvSpPr>
          <p:nvPr>
            <p:ph type="body" idx="4294967295"/>
          </p:nvPr>
        </p:nvSpPr>
        <p:spPr>
          <a:xfrm>
            <a:off x="2311400" y="2609850"/>
            <a:ext cx="8596313" cy="3879850"/>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线程要显示信息到窗体界面上</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线程不能直接引用窗体控件名方式</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线程发送自定义消息到窗体</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窗体必须对自定义消息进行匹配</a:t>
            </a:r>
          </a:p>
          <a:p>
            <a:pPr>
              <a:lnSpc>
                <a:spcPct val="125000"/>
              </a:lnSpc>
              <a:spcBef>
                <a:spcPts val="600"/>
              </a:spcBef>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override</a:t>
            </a:r>
            <a:r>
              <a:rPr lang="zh-CN" altLang="en-US" sz="2800" dirty="0">
                <a:latin typeface="微软雅黑" panose="020B0503020204020204" pitchFamily="34" charset="-122"/>
                <a:ea typeface="微软雅黑" panose="020B0503020204020204" pitchFamily="34" charset="-122"/>
              </a:rPr>
              <a:t>窗体消息处理函数</a:t>
            </a:r>
          </a:p>
        </p:txBody>
      </p:sp>
      <p:sp>
        <p:nvSpPr>
          <p:cNvPr id="2" name="矩形 1">
            <a:extLst>
              <a:ext uri="{FF2B5EF4-FFF2-40B4-BE49-F238E27FC236}">
                <a16:creationId xmlns:a16="http://schemas.microsoft.com/office/drawing/2014/main" id="{7A7F893F-D433-42A3-B7C2-2CFC117354CB}"/>
              </a:ext>
            </a:extLst>
          </p:cNvPr>
          <p:cNvSpPr/>
          <p:nvPr/>
        </p:nvSpPr>
        <p:spPr>
          <a:xfrm>
            <a:off x="1515037" y="1783431"/>
            <a:ext cx="2187388" cy="647421"/>
          </a:xfrm>
          <a:prstGeom prst="rect">
            <a:avLst/>
          </a:prstGeom>
        </p:spPr>
        <p:txBody>
          <a:bodyPr wrap="square">
            <a:spAutoFit/>
          </a:bodyPr>
          <a:lstStyle/>
          <a:p>
            <a:pPr>
              <a:lnSpc>
                <a:spcPct val="125000"/>
              </a:lnSpc>
              <a:spcBef>
                <a:spcPts val="600"/>
              </a:spcBef>
            </a:pPr>
            <a:r>
              <a:rPr lang="en-US" altLang="zh-CN" sz="3200" dirty="0">
                <a:solidFill>
                  <a:srgbClr val="7030A0"/>
                </a:solidFill>
                <a:latin typeface="Arial" panose="020B0604020202020204" pitchFamily="34" charset="0"/>
                <a:cs typeface="Arial" panose="020B0604020202020204" pitchFamily="34" charset="0"/>
              </a:rPr>
              <a:t>override</a:t>
            </a:r>
            <a:endParaRPr lang="zh-CN" altLang="en-US" sz="32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93728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9" y="126521"/>
            <a:ext cx="4688296" cy="684362"/>
          </a:xfrm>
        </p:spPr>
        <p:txBody>
          <a:bodyPr>
            <a:normAutofit fontScale="90000"/>
          </a:bodyPr>
          <a:lstStyle/>
          <a:p>
            <a:pPr eaLnBrk="1" hangingPunct="1"/>
            <a:r>
              <a:rPr lang="en-US" altLang="zh-CN" dirty="0"/>
              <a:t>8.4 </a:t>
            </a:r>
            <a:r>
              <a:rPr lang="zh-CN" altLang="en-US" dirty="0"/>
              <a:t>窗体自定义消息处理</a:t>
            </a:r>
          </a:p>
        </p:txBody>
      </p:sp>
      <p:sp>
        <p:nvSpPr>
          <p:cNvPr id="36868" name="Rectangle 3"/>
          <p:cNvSpPr>
            <a:spLocks noGrp="1" noChangeArrowheads="1"/>
          </p:cNvSpPr>
          <p:nvPr>
            <p:ph type="body" idx="1"/>
          </p:nvPr>
        </p:nvSpPr>
        <p:spPr>
          <a:xfrm>
            <a:off x="1772539" y="1971559"/>
            <a:ext cx="9264407" cy="2565109"/>
          </a:xfrm>
        </p:spPr>
        <p:txBody>
          <a:bodyPr>
            <a:normAutofit/>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 Windows</a:t>
            </a:r>
            <a:r>
              <a:rPr lang="zh-CN" altLang="en-US" sz="2800" dirty="0">
                <a:latin typeface="微软雅黑" panose="020B0503020204020204" pitchFamily="34" charset="-122"/>
                <a:ea typeface="微软雅黑" panose="020B0503020204020204" pitchFamily="34" charset="-122"/>
              </a:rPr>
              <a:t>本身事先定义的消息不能满足用户程序需要</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线程需要安全地与窗体界面及时有效交互</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工作线程不能直接访问窗体控件</a:t>
            </a:r>
          </a:p>
          <a:p>
            <a:pPr eaLnBrk="1" hangingPunct="1"/>
            <a:endParaRPr lang="en-US" altLang="zh-CN" dirty="0"/>
          </a:p>
        </p:txBody>
      </p:sp>
    </p:spTree>
    <p:extLst>
      <p:ext uri="{BB962C8B-B14F-4D97-AF65-F5344CB8AC3E}">
        <p14:creationId xmlns:p14="http://schemas.microsoft.com/office/powerpoint/2010/main" val="2759582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Oval 8"/>
          <p:cNvSpPr>
            <a:spLocks noChangeArrowheads="1"/>
          </p:cNvSpPr>
          <p:nvPr/>
        </p:nvSpPr>
        <p:spPr bwMode="auto">
          <a:xfrm>
            <a:off x="4872038" y="5084763"/>
            <a:ext cx="1212850" cy="1274762"/>
          </a:xfrm>
          <a:prstGeom prst="ellipse">
            <a:avLst/>
          </a:prstGeom>
          <a:gradFill rotWithShape="1">
            <a:gsLst>
              <a:gs pos="0">
                <a:schemeClr val="folHlink"/>
              </a:gs>
              <a:gs pos="100000">
                <a:srgbClr val="3D4E2E"/>
              </a:gs>
            </a:gsLst>
            <a:path path="shape">
              <a:fillToRect l="50000" t="50000" r="50000" b="50000"/>
            </a:path>
          </a:gradFill>
          <a:ln w="9525">
            <a:solidFill>
              <a:srgbClr val="000000"/>
            </a:solidFill>
            <a:round/>
            <a:headEnd/>
            <a:tailEnd/>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1" dirty="0">
                <a:solidFill>
                  <a:srgbClr val="FF3300"/>
                </a:solidFill>
                <a:latin typeface="微软雅黑" panose="020B0503020204020204" pitchFamily="34" charset="-122"/>
                <a:ea typeface="微软雅黑" panose="020B0503020204020204" pitchFamily="34" charset="-122"/>
              </a:rPr>
              <a:t>实时输入</a:t>
            </a:r>
          </a:p>
        </p:txBody>
      </p:sp>
      <p:sp>
        <p:nvSpPr>
          <p:cNvPr id="9221" name="Oval 7"/>
          <p:cNvSpPr>
            <a:spLocks noChangeArrowheads="1"/>
          </p:cNvSpPr>
          <p:nvPr/>
        </p:nvSpPr>
        <p:spPr bwMode="auto">
          <a:xfrm>
            <a:off x="7896225" y="4797426"/>
            <a:ext cx="1284288" cy="1274763"/>
          </a:xfrm>
          <a:prstGeom prst="ellipse">
            <a:avLst/>
          </a:prstGeom>
          <a:gradFill rotWithShape="1">
            <a:gsLst>
              <a:gs pos="0">
                <a:srgbClr val="692AA2"/>
              </a:gs>
              <a:gs pos="100000">
                <a:srgbClr val="3D185D"/>
              </a:gs>
            </a:gsLst>
            <a:path path="shape">
              <a:fillToRect l="50000" t="50000" r="50000" b="50000"/>
            </a:path>
          </a:gra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1" dirty="0">
                <a:solidFill>
                  <a:srgbClr val="FFFF99"/>
                </a:solidFill>
                <a:latin typeface="微软雅黑" panose="020B0503020204020204" pitchFamily="34" charset="-122"/>
                <a:ea typeface="微软雅黑" panose="020B0503020204020204" pitchFamily="34" charset="-122"/>
              </a:rPr>
              <a:t>状态切换</a:t>
            </a:r>
          </a:p>
        </p:txBody>
      </p:sp>
      <p:sp>
        <p:nvSpPr>
          <p:cNvPr id="9222" name="AutoShape 5"/>
          <p:cNvSpPr>
            <a:spLocks noChangeArrowheads="1"/>
          </p:cNvSpPr>
          <p:nvPr/>
        </p:nvSpPr>
        <p:spPr bwMode="auto">
          <a:xfrm rot="-3541326">
            <a:off x="7014555" y="2547330"/>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3" name="Oval 5"/>
          <p:cNvSpPr>
            <a:spLocks noChangeArrowheads="1"/>
          </p:cNvSpPr>
          <p:nvPr/>
        </p:nvSpPr>
        <p:spPr bwMode="auto">
          <a:xfrm>
            <a:off x="2001279" y="4663982"/>
            <a:ext cx="1284287" cy="1274762"/>
          </a:xfrm>
          <a:prstGeom prst="ellipse">
            <a:avLst/>
          </a:prstGeom>
          <a:solidFill>
            <a:schemeClr val="accent2">
              <a:lumMod val="60000"/>
              <a:lumOff val="40000"/>
            </a:schemeClr>
          </a:solidFill>
          <a:ln w="19050">
            <a:solidFill>
              <a:srgbClr val="000000"/>
            </a:solidFill>
            <a:round/>
            <a:headEnd/>
            <a:tailEnd/>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1" dirty="0">
                <a:solidFill>
                  <a:srgbClr val="FF3300"/>
                </a:solidFill>
                <a:latin typeface="微软雅黑" panose="020B0503020204020204" pitchFamily="34" charset="-122"/>
                <a:ea typeface="微软雅黑" panose="020B0503020204020204" pitchFamily="34" charset="-122"/>
              </a:rPr>
              <a:t>任务并发</a:t>
            </a:r>
          </a:p>
        </p:txBody>
      </p:sp>
      <p:sp>
        <p:nvSpPr>
          <p:cNvPr id="9224" name="Oval 4"/>
          <p:cNvSpPr>
            <a:spLocks noChangeArrowheads="1"/>
          </p:cNvSpPr>
          <p:nvPr/>
        </p:nvSpPr>
        <p:spPr bwMode="auto">
          <a:xfrm>
            <a:off x="1524000" y="2060576"/>
            <a:ext cx="1284288" cy="1274763"/>
          </a:xfrm>
          <a:prstGeom prst="ellipse">
            <a:avLst/>
          </a:prstGeom>
          <a:solidFill>
            <a:schemeClr val="accent1">
              <a:lumMod val="40000"/>
              <a:lumOff val="60000"/>
            </a:schemeClr>
          </a:solidFill>
          <a:ln w="28575">
            <a:solidFill>
              <a:srgbClr val="00B050"/>
            </a:solidFill>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1" dirty="0">
                <a:solidFill>
                  <a:srgbClr val="FF3300"/>
                </a:solidFill>
                <a:latin typeface="微软雅黑" panose="020B0503020204020204" pitchFamily="34" charset="-122"/>
                <a:ea typeface="微软雅黑" panose="020B0503020204020204" pitchFamily="34" charset="-122"/>
              </a:rPr>
              <a:t>实时响应</a:t>
            </a:r>
          </a:p>
        </p:txBody>
      </p:sp>
      <p:sp>
        <p:nvSpPr>
          <p:cNvPr id="472083" name="AutoShape 28"/>
          <p:cNvSpPr>
            <a:spLocks noChangeArrowheads="1"/>
          </p:cNvSpPr>
          <p:nvPr/>
        </p:nvSpPr>
        <p:spPr bwMode="auto">
          <a:xfrm>
            <a:off x="3575051" y="3141663"/>
            <a:ext cx="4176713" cy="1008062"/>
          </a:xfrm>
          <a:prstGeom prst="roundRect">
            <a:avLst>
              <a:gd name="adj" fmla="val 50000"/>
            </a:avLst>
          </a:prstGeom>
          <a:gradFill rotWithShape="1">
            <a:gsLst>
              <a:gs pos="0">
                <a:srgbClr val="CCFF66"/>
              </a:gs>
              <a:gs pos="50000">
                <a:schemeClr val="folHlink"/>
              </a:gs>
              <a:gs pos="100000">
                <a:srgbClr val="CCFF66"/>
              </a:gs>
            </a:gsLst>
            <a:lin ang="0" scaled="1"/>
          </a:gra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3600">
                <a:solidFill>
                  <a:srgbClr val="F80830"/>
                </a:solidFill>
                <a:latin typeface="微软雅黑" panose="020B0503020204020204" pitchFamily="34" charset="-122"/>
                <a:ea typeface="微软雅黑" panose="020B0503020204020204" pitchFamily="34" charset="-122"/>
              </a:rPr>
              <a:t>窗体程序运行特点</a:t>
            </a:r>
          </a:p>
        </p:txBody>
      </p:sp>
      <p:sp>
        <p:nvSpPr>
          <p:cNvPr id="9226" name="AutoShape 5"/>
          <p:cNvSpPr>
            <a:spLocks noChangeArrowheads="1"/>
          </p:cNvSpPr>
          <p:nvPr/>
        </p:nvSpPr>
        <p:spPr bwMode="auto">
          <a:xfrm rot="2653978">
            <a:off x="7409889" y="4382524"/>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7" name="AutoShape 5"/>
          <p:cNvSpPr>
            <a:spLocks noChangeArrowheads="1"/>
          </p:cNvSpPr>
          <p:nvPr/>
        </p:nvSpPr>
        <p:spPr bwMode="auto">
          <a:xfrm rot="5400000">
            <a:off x="5055142" y="4497258"/>
            <a:ext cx="792162"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8" name="AutoShape 5"/>
          <p:cNvSpPr>
            <a:spLocks noChangeArrowheads="1"/>
          </p:cNvSpPr>
          <p:nvPr/>
        </p:nvSpPr>
        <p:spPr bwMode="auto">
          <a:xfrm rot="7596617">
            <a:off x="3036095" y="4328320"/>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9" name="AutoShape 5"/>
          <p:cNvSpPr>
            <a:spLocks noChangeArrowheads="1"/>
          </p:cNvSpPr>
          <p:nvPr/>
        </p:nvSpPr>
        <p:spPr bwMode="auto">
          <a:xfrm rot="-9021287">
            <a:off x="2819401" y="3105151"/>
            <a:ext cx="792163" cy="288925"/>
          </a:xfrm>
          <a:prstGeom prst="rightArrow">
            <a:avLst>
              <a:gd name="adj1" fmla="val 50000"/>
              <a:gd name="adj2" fmla="val 68544"/>
            </a:avLst>
          </a:prstGeom>
          <a:solidFill>
            <a:schemeClr val="accent2">
              <a:lumMod val="60000"/>
              <a:lumOff val="40000"/>
            </a:schemeClr>
          </a:solidFill>
          <a:ln w="9525">
            <a:solidFill>
              <a:srgbClr val="000000"/>
            </a:solidFill>
            <a:miter lim="800000"/>
            <a:headEnd/>
            <a:tailEnd/>
          </a:ln>
          <a:effectLst/>
          <a:extLst/>
        </p:spPr>
        <p:txBody>
          <a:bodyPr rot="10800000"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30" name="Oval 7"/>
          <p:cNvSpPr>
            <a:spLocks noChangeArrowheads="1"/>
          </p:cNvSpPr>
          <p:nvPr/>
        </p:nvSpPr>
        <p:spPr bwMode="auto">
          <a:xfrm>
            <a:off x="7391400" y="1125538"/>
            <a:ext cx="1284288" cy="1274762"/>
          </a:xfrm>
          <a:prstGeom prst="ellipse">
            <a:avLst/>
          </a:prstGeom>
          <a:solidFill>
            <a:schemeClr val="accent3">
              <a:lumMod val="75000"/>
            </a:schemeClr>
          </a:solidFill>
          <a:ln w="28575">
            <a:solidFill>
              <a:schemeClr val="accent5">
                <a:lumMod val="50000"/>
              </a:schemeClr>
            </a:solidFill>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1" dirty="0">
                <a:solidFill>
                  <a:srgbClr val="FFFF99"/>
                </a:solidFill>
                <a:latin typeface="微软雅黑" panose="020B0503020204020204" pitchFamily="34" charset="-122"/>
                <a:ea typeface="微软雅黑" panose="020B0503020204020204" pitchFamily="34" charset="-122"/>
              </a:rPr>
              <a:t>通信</a:t>
            </a:r>
          </a:p>
        </p:txBody>
      </p:sp>
      <p:sp>
        <p:nvSpPr>
          <p:cNvPr id="16" name="Rectangle 2"/>
          <p:cNvSpPr txBox="1">
            <a:spLocks noChangeArrowheads="1"/>
          </p:cNvSpPr>
          <p:nvPr/>
        </p:nvSpPr>
        <p:spPr>
          <a:xfrm>
            <a:off x="3961090" y="538694"/>
            <a:ext cx="2980266" cy="727494"/>
          </a:xfrm>
          <a:prstGeom prst="rect">
            <a:avLst/>
          </a:prstGeom>
          <a:solidFill>
            <a:schemeClr val="accent2">
              <a:lumMod val="75000"/>
            </a:schemeClr>
          </a:solidFill>
        </p:spPr>
        <p:txBody>
          <a:bodyPr vert="horz" lIns="91440" tIns="45720" rIns="91440" bIns="45720" rtlCol="0" anchor="ctr"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2500" dirty="0">
                <a:solidFill>
                  <a:srgbClr val="FFFF00"/>
                </a:solidFill>
                <a:latin typeface="微软雅黑" panose="020B0503020204020204" pitchFamily="34" charset="-122"/>
                <a:ea typeface="微软雅黑" panose="020B0503020204020204" pitchFamily="34" charset="-122"/>
              </a:rPr>
              <a:t>窗体程序特点简介</a:t>
            </a:r>
          </a:p>
        </p:txBody>
      </p:sp>
    </p:spTree>
    <p:extLst>
      <p:ext uri="{BB962C8B-B14F-4D97-AF65-F5344CB8AC3E}">
        <p14:creationId xmlns:p14="http://schemas.microsoft.com/office/powerpoint/2010/main" val="149598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30"/>
                                        </p:tgtEl>
                                        <p:attrNameLst>
                                          <p:attrName>style.visibility</p:attrName>
                                        </p:attrNameLst>
                                      </p:cBhvr>
                                      <p:to>
                                        <p:strVal val="visible"/>
                                      </p:to>
                                    </p:set>
                                    <p:animEffect transition="in" filter="fade">
                                      <p:cBhvr>
                                        <p:cTn id="7" dur="250"/>
                                        <p:tgtEl>
                                          <p:spTgt spid="9230"/>
                                        </p:tgtEl>
                                      </p:cBhvr>
                                    </p:animEffect>
                                    <p:anim calcmode="lin" valueType="num">
                                      <p:cBhvr>
                                        <p:cTn id="8" dur="250" fill="hold"/>
                                        <p:tgtEl>
                                          <p:spTgt spid="9230"/>
                                        </p:tgtEl>
                                        <p:attrNameLst>
                                          <p:attrName>ppt_x</p:attrName>
                                        </p:attrNameLst>
                                      </p:cBhvr>
                                      <p:tavLst>
                                        <p:tav tm="0">
                                          <p:val>
                                            <p:strVal val="#ppt_x"/>
                                          </p:val>
                                        </p:tav>
                                        <p:tav tm="100000">
                                          <p:val>
                                            <p:strVal val="#ppt_x"/>
                                          </p:val>
                                        </p:tav>
                                      </p:tavLst>
                                    </p:anim>
                                    <p:anim calcmode="lin" valueType="num">
                                      <p:cBhvr>
                                        <p:cTn id="9" dur="250" fill="hold"/>
                                        <p:tgtEl>
                                          <p:spTgt spid="9230"/>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9221"/>
                                        </p:tgtEl>
                                        <p:attrNameLst>
                                          <p:attrName>style.visibility</p:attrName>
                                        </p:attrNameLst>
                                      </p:cBhvr>
                                      <p:to>
                                        <p:strVal val="visible"/>
                                      </p:to>
                                    </p:set>
                                    <p:animEffect transition="in" filter="fade">
                                      <p:cBhvr>
                                        <p:cTn id="13" dur="250"/>
                                        <p:tgtEl>
                                          <p:spTgt spid="9221"/>
                                        </p:tgtEl>
                                      </p:cBhvr>
                                    </p:animEffect>
                                    <p:anim calcmode="lin" valueType="num">
                                      <p:cBhvr>
                                        <p:cTn id="14" dur="250" fill="hold"/>
                                        <p:tgtEl>
                                          <p:spTgt spid="9221"/>
                                        </p:tgtEl>
                                        <p:attrNameLst>
                                          <p:attrName>ppt_x</p:attrName>
                                        </p:attrNameLst>
                                      </p:cBhvr>
                                      <p:tavLst>
                                        <p:tav tm="0">
                                          <p:val>
                                            <p:strVal val="#ppt_x"/>
                                          </p:val>
                                        </p:tav>
                                        <p:tav tm="100000">
                                          <p:val>
                                            <p:strVal val="#ppt_x"/>
                                          </p:val>
                                        </p:tav>
                                      </p:tavLst>
                                    </p:anim>
                                    <p:anim calcmode="lin" valueType="num">
                                      <p:cBhvr>
                                        <p:cTn id="15" dur="250" fill="hold"/>
                                        <p:tgtEl>
                                          <p:spTgt spid="9221"/>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9224"/>
                                        </p:tgtEl>
                                        <p:attrNameLst>
                                          <p:attrName>style.visibility</p:attrName>
                                        </p:attrNameLst>
                                      </p:cBhvr>
                                      <p:to>
                                        <p:strVal val="visible"/>
                                      </p:to>
                                    </p:set>
                                    <p:animEffect transition="in" filter="fade">
                                      <p:cBhvr>
                                        <p:cTn id="19" dur="250"/>
                                        <p:tgtEl>
                                          <p:spTgt spid="9224"/>
                                        </p:tgtEl>
                                      </p:cBhvr>
                                    </p:animEffect>
                                    <p:anim calcmode="lin" valueType="num">
                                      <p:cBhvr>
                                        <p:cTn id="20" dur="250" fill="hold"/>
                                        <p:tgtEl>
                                          <p:spTgt spid="9224"/>
                                        </p:tgtEl>
                                        <p:attrNameLst>
                                          <p:attrName>ppt_x</p:attrName>
                                        </p:attrNameLst>
                                      </p:cBhvr>
                                      <p:tavLst>
                                        <p:tav tm="0">
                                          <p:val>
                                            <p:strVal val="#ppt_x"/>
                                          </p:val>
                                        </p:tav>
                                        <p:tav tm="100000">
                                          <p:val>
                                            <p:strVal val="#ppt_x"/>
                                          </p:val>
                                        </p:tav>
                                      </p:tavLst>
                                    </p:anim>
                                    <p:anim calcmode="lin" valueType="num">
                                      <p:cBhvr>
                                        <p:cTn id="21" dur="250" fill="hold"/>
                                        <p:tgtEl>
                                          <p:spTgt spid="9224"/>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9223"/>
                                        </p:tgtEl>
                                        <p:attrNameLst>
                                          <p:attrName>style.visibility</p:attrName>
                                        </p:attrNameLst>
                                      </p:cBhvr>
                                      <p:to>
                                        <p:strVal val="visible"/>
                                      </p:to>
                                    </p:set>
                                    <p:animEffect transition="in" filter="fade">
                                      <p:cBhvr>
                                        <p:cTn id="25" dur="250"/>
                                        <p:tgtEl>
                                          <p:spTgt spid="9223"/>
                                        </p:tgtEl>
                                      </p:cBhvr>
                                    </p:animEffect>
                                    <p:anim calcmode="lin" valueType="num">
                                      <p:cBhvr>
                                        <p:cTn id="26" dur="250" fill="hold"/>
                                        <p:tgtEl>
                                          <p:spTgt spid="9223"/>
                                        </p:tgtEl>
                                        <p:attrNameLst>
                                          <p:attrName>ppt_x</p:attrName>
                                        </p:attrNameLst>
                                      </p:cBhvr>
                                      <p:tavLst>
                                        <p:tav tm="0">
                                          <p:val>
                                            <p:strVal val="#ppt_x"/>
                                          </p:val>
                                        </p:tav>
                                        <p:tav tm="100000">
                                          <p:val>
                                            <p:strVal val="#ppt_x"/>
                                          </p:val>
                                        </p:tav>
                                      </p:tavLst>
                                    </p:anim>
                                    <p:anim calcmode="lin" valueType="num">
                                      <p:cBhvr>
                                        <p:cTn id="27" dur="250" fill="hold"/>
                                        <p:tgtEl>
                                          <p:spTgt spid="9223"/>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9220"/>
                                        </p:tgtEl>
                                        <p:attrNameLst>
                                          <p:attrName>style.visibility</p:attrName>
                                        </p:attrNameLst>
                                      </p:cBhvr>
                                      <p:to>
                                        <p:strVal val="visible"/>
                                      </p:to>
                                    </p:set>
                                    <p:animEffect transition="in" filter="fade">
                                      <p:cBhvr>
                                        <p:cTn id="31" dur="250"/>
                                        <p:tgtEl>
                                          <p:spTgt spid="9220"/>
                                        </p:tgtEl>
                                      </p:cBhvr>
                                    </p:animEffect>
                                    <p:anim calcmode="lin" valueType="num">
                                      <p:cBhvr>
                                        <p:cTn id="32" dur="250" fill="hold"/>
                                        <p:tgtEl>
                                          <p:spTgt spid="9220"/>
                                        </p:tgtEl>
                                        <p:attrNameLst>
                                          <p:attrName>ppt_x</p:attrName>
                                        </p:attrNameLst>
                                      </p:cBhvr>
                                      <p:tavLst>
                                        <p:tav tm="0">
                                          <p:val>
                                            <p:strVal val="#ppt_x"/>
                                          </p:val>
                                        </p:tav>
                                        <p:tav tm="100000">
                                          <p:val>
                                            <p:strVal val="#ppt_x"/>
                                          </p:val>
                                        </p:tav>
                                      </p:tavLst>
                                    </p:anim>
                                    <p:anim calcmode="lin" valueType="num">
                                      <p:cBhvr>
                                        <p:cTn id="33" dur="250" fill="hold"/>
                                        <p:tgtEl>
                                          <p:spTgt spid="9220"/>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1" presetClass="entr" presetSubtype="0" fill="hold" grpId="0" nodeType="afterEffect">
                                  <p:stCondLst>
                                    <p:cond delay="0"/>
                                  </p:stCondLst>
                                  <p:childTnLst>
                                    <p:set>
                                      <p:cBhvr>
                                        <p:cTn id="36" dur="1" fill="hold">
                                          <p:stCondLst>
                                            <p:cond delay="0"/>
                                          </p:stCondLst>
                                        </p:cTn>
                                        <p:tgtEl>
                                          <p:spTgt spid="9228"/>
                                        </p:tgtEl>
                                        <p:attrNameLst>
                                          <p:attrName>style.visibility</p:attrName>
                                        </p:attrNameLst>
                                      </p:cBhvr>
                                      <p:to>
                                        <p:strVal val="visible"/>
                                      </p:to>
                                    </p:set>
                                  </p:childTnLst>
                                </p:cTn>
                              </p:par>
                            </p:childTnLst>
                          </p:cTn>
                        </p:par>
                        <p:par>
                          <p:cTn id="37" fill="hold">
                            <p:stCondLst>
                              <p:cond delay="1250"/>
                            </p:stCondLst>
                            <p:childTnLst>
                              <p:par>
                                <p:cTn id="38" presetID="1" presetClass="entr" presetSubtype="0" fill="hold" grpId="0" nodeType="afterEffect">
                                  <p:stCondLst>
                                    <p:cond delay="0"/>
                                  </p:stCondLst>
                                  <p:childTnLst>
                                    <p:set>
                                      <p:cBhvr>
                                        <p:cTn id="39" dur="1" fill="hold">
                                          <p:stCondLst>
                                            <p:cond delay="0"/>
                                          </p:stCondLst>
                                        </p:cTn>
                                        <p:tgtEl>
                                          <p:spTgt spid="9229"/>
                                        </p:tgtEl>
                                        <p:attrNameLst>
                                          <p:attrName>style.visibility</p:attrName>
                                        </p:attrNameLst>
                                      </p:cBhvr>
                                      <p:to>
                                        <p:strVal val="visible"/>
                                      </p:to>
                                    </p:set>
                                  </p:childTnLst>
                                </p:cTn>
                              </p:par>
                            </p:childTnLst>
                          </p:cTn>
                        </p:par>
                        <p:par>
                          <p:cTn id="40" fill="hold">
                            <p:stCondLst>
                              <p:cond delay="1250"/>
                            </p:stCondLst>
                            <p:childTnLst>
                              <p:par>
                                <p:cTn id="41" presetID="1" presetClass="entr" presetSubtype="0" fill="hold" grpId="0" nodeType="afterEffect">
                                  <p:stCondLst>
                                    <p:cond delay="0"/>
                                  </p:stCondLst>
                                  <p:childTnLst>
                                    <p:set>
                                      <p:cBhvr>
                                        <p:cTn id="42" dur="1" fill="hold">
                                          <p:stCondLst>
                                            <p:cond delay="0"/>
                                          </p:stCondLst>
                                        </p:cTn>
                                        <p:tgtEl>
                                          <p:spTgt spid="9227"/>
                                        </p:tgtEl>
                                        <p:attrNameLst>
                                          <p:attrName>style.visibility</p:attrName>
                                        </p:attrNameLst>
                                      </p:cBhvr>
                                      <p:to>
                                        <p:strVal val="visible"/>
                                      </p:to>
                                    </p:set>
                                  </p:childTnLst>
                                </p:cTn>
                              </p:par>
                            </p:childTnLst>
                          </p:cTn>
                        </p:par>
                        <p:par>
                          <p:cTn id="43" fill="hold">
                            <p:stCondLst>
                              <p:cond delay="1250"/>
                            </p:stCondLst>
                            <p:childTnLst>
                              <p:par>
                                <p:cTn id="44" presetID="1" presetClass="entr" presetSubtype="0" fill="hold" grpId="0" nodeType="afterEffect">
                                  <p:stCondLst>
                                    <p:cond delay="0"/>
                                  </p:stCondLst>
                                  <p:childTnLst>
                                    <p:set>
                                      <p:cBhvr>
                                        <p:cTn id="45" dur="1" fill="hold">
                                          <p:stCondLst>
                                            <p:cond delay="0"/>
                                          </p:stCondLst>
                                        </p:cTn>
                                        <p:tgtEl>
                                          <p:spTgt spid="9226"/>
                                        </p:tgtEl>
                                        <p:attrNameLst>
                                          <p:attrName>style.visibility</p:attrName>
                                        </p:attrNameLst>
                                      </p:cBhvr>
                                      <p:to>
                                        <p:strVal val="visible"/>
                                      </p:to>
                                    </p:set>
                                  </p:childTnLst>
                                </p:cTn>
                              </p:par>
                            </p:childTnLst>
                          </p:cTn>
                        </p:par>
                        <p:par>
                          <p:cTn id="46" fill="hold">
                            <p:stCondLst>
                              <p:cond delay="1250"/>
                            </p:stCondLst>
                            <p:childTnLst>
                              <p:par>
                                <p:cTn id="47" presetID="1" presetClass="entr" presetSubtype="0" fill="hold" grpId="0" nodeType="afterEffect">
                                  <p:stCondLst>
                                    <p:cond delay="0"/>
                                  </p:stCondLst>
                                  <p:childTnLst>
                                    <p:set>
                                      <p:cBhvr>
                                        <p:cTn id="48" dur="1" fill="hold">
                                          <p:stCondLst>
                                            <p:cond delay="0"/>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22" grpId="0" animBg="1"/>
      <p:bldP spid="9223" grpId="0" animBg="1"/>
      <p:bldP spid="9224" grpId="0" animBg="1"/>
      <p:bldP spid="9226" grpId="0" animBg="1"/>
      <p:bldP spid="9227" grpId="0" animBg="1"/>
      <p:bldP spid="9228" grpId="0" animBg="1"/>
      <p:bldP spid="9229" grpId="0" animBg="1"/>
      <p:bldP spid="923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1651000" y="1240896"/>
            <a:ext cx="6561667" cy="722312"/>
          </a:xfrm>
        </p:spPr>
        <p:txBody>
          <a:bodyPr/>
          <a:lstStyle/>
          <a:p>
            <a:pPr eaLnBrk="1" hangingPunct="1"/>
            <a:r>
              <a:rPr lang="zh-CN" altLang="en-US" dirty="0"/>
              <a:t>自定义消息应用流程</a:t>
            </a:r>
          </a:p>
        </p:txBody>
      </p:sp>
      <p:sp>
        <p:nvSpPr>
          <p:cNvPr id="37892" name="Rectangle 3"/>
          <p:cNvSpPr>
            <a:spLocks noGrp="1" noChangeArrowheads="1"/>
          </p:cNvSpPr>
          <p:nvPr>
            <p:ph type="body" idx="4294967295"/>
          </p:nvPr>
        </p:nvSpPr>
        <p:spPr>
          <a:xfrm>
            <a:off x="2904067" y="2855913"/>
            <a:ext cx="5240338" cy="2386012"/>
          </a:xfr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 系统定义消息值常量</a:t>
            </a:r>
          </a:p>
          <a:p>
            <a:pPr eaLnBrk="1" hangingPunct="1"/>
            <a:r>
              <a:rPr lang="zh-CN" altLang="en-US" sz="2800" dirty="0">
                <a:latin typeface="微软雅黑" panose="020B0503020204020204" pitchFamily="34" charset="-122"/>
                <a:ea typeface="微软雅黑" panose="020B0503020204020204" pitchFamily="34" charset="-122"/>
              </a:rPr>
              <a:t> 线程发送消息值到窗体对象</a:t>
            </a:r>
          </a:p>
          <a:p>
            <a:pPr eaLnBrk="1" hangingPunct="1"/>
            <a:r>
              <a:rPr lang="zh-CN" altLang="en-US" sz="2800" dirty="0">
                <a:latin typeface="微软雅黑" panose="020B0503020204020204" pitchFamily="34" charset="-122"/>
                <a:ea typeface="微软雅黑" panose="020B0503020204020204" pitchFamily="34" charset="-122"/>
              </a:rPr>
              <a:t> 窗体消息匹配</a:t>
            </a:r>
          </a:p>
          <a:p>
            <a:pPr eaLnBrk="1" hangingPunct="1"/>
            <a:r>
              <a:rPr lang="zh-CN" altLang="en-US" sz="2800" dirty="0">
                <a:latin typeface="微软雅黑" panose="020B0503020204020204" pitchFamily="34" charset="-122"/>
                <a:ea typeface="微软雅黑" panose="020B0503020204020204" pitchFamily="34" charset="-122"/>
              </a:rPr>
              <a:t> 执行相应任务，刷新显示等</a:t>
            </a:r>
          </a:p>
        </p:txBody>
      </p:sp>
    </p:spTree>
    <p:extLst>
      <p:ext uri="{BB962C8B-B14F-4D97-AF65-F5344CB8AC3E}">
        <p14:creationId xmlns:p14="http://schemas.microsoft.com/office/powerpoint/2010/main" val="33692628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1" y="746125"/>
            <a:ext cx="6062133" cy="754063"/>
          </a:xfrm>
        </p:spPr>
        <p:txBody>
          <a:bodyPr>
            <a:normAutofit/>
          </a:bodyPr>
          <a:lstStyle/>
          <a:p>
            <a:pPr eaLnBrk="1" hangingPunct="1"/>
            <a:r>
              <a:rPr lang="en-US" altLang="zh-CN" dirty="0"/>
              <a:t>C#</a:t>
            </a:r>
            <a:r>
              <a:rPr lang="zh-CN" altLang="en-US" dirty="0"/>
              <a:t>调用</a:t>
            </a:r>
            <a:r>
              <a:rPr lang="en-US" altLang="zh-CN" dirty="0" err="1"/>
              <a:t>SendMessage</a:t>
            </a:r>
            <a:endParaRPr lang="en-US" altLang="zh-CN" dirty="0"/>
          </a:p>
        </p:txBody>
      </p:sp>
      <p:sp>
        <p:nvSpPr>
          <p:cNvPr id="43012" name="Rectangle 3"/>
          <p:cNvSpPr>
            <a:spLocks noGrp="1" noChangeArrowheads="1"/>
          </p:cNvSpPr>
          <p:nvPr>
            <p:ph type="body" idx="4294967295"/>
          </p:nvPr>
        </p:nvSpPr>
        <p:spPr>
          <a:xfrm>
            <a:off x="1851212" y="2654300"/>
            <a:ext cx="8153400" cy="3457575"/>
          </a:xfrm>
        </p:spPr>
        <p:txBody>
          <a:bodyPr/>
          <a:lstStyle/>
          <a:p>
            <a:pPr marL="0" indent="0" eaLnBrk="1" hangingPunct="1">
              <a:buNone/>
            </a:pPr>
            <a:r>
              <a:rPr lang="en-US" altLang="zh-CN" sz="2400" dirty="0"/>
              <a:t>[</a:t>
            </a:r>
            <a:r>
              <a:rPr lang="en-US" altLang="zh-CN" sz="2400" dirty="0" err="1"/>
              <a:t>DllImport</a:t>
            </a:r>
            <a:r>
              <a:rPr lang="en-US" altLang="zh-CN" sz="2400" dirty="0"/>
              <a:t>("User32.dll", </a:t>
            </a:r>
            <a:r>
              <a:rPr lang="en-US" altLang="zh-CN" sz="2400" dirty="0" err="1"/>
              <a:t>EntryPoint</a:t>
            </a:r>
            <a:r>
              <a:rPr lang="en-US" altLang="zh-CN" sz="2400" dirty="0"/>
              <a:t> = "</a:t>
            </a:r>
            <a:r>
              <a:rPr lang="en-US" altLang="zh-CN" sz="2400" dirty="0" err="1"/>
              <a:t>SendMessage</a:t>
            </a:r>
            <a:r>
              <a:rPr lang="en-US" altLang="zh-CN" sz="2400" dirty="0"/>
              <a:t>")]</a:t>
            </a:r>
          </a:p>
          <a:p>
            <a:pPr marL="0" indent="0" eaLnBrk="1" hangingPunct="1">
              <a:buNone/>
            </a:pPr>
            <a:r>
              <a:rPr lang="en-US" altLang="zh-CN" sz="2400" dirty="0"/>
              <a:t>        private static extern </a:t>
            </a:r>
            <a:r>
              <a:rPr lang="en-US" altLang="zh-CN" sz="2400" dirty="0" err="1"/>
              <a:t>int</a:t>
            </a:r>
            <a:r>
              <a:rPr lang="en-US" altLang="zh-CN" sz="2400" dirty="0"/>
              <a:t> </a:t>
            </a:r>
            <a:r>
              <a:rPr lang="en-US" altLang="zh-CN" sz="2400" dirty="0" err="1"/>
              <a:t>SendMessage</a:t>
            </a:r>
            <a:r>
              <a:rPr lang="en-US" altLang="zh-CN" sz="2400" dirty="0"/>
              <a:t>(</a:t>
            </a:r>
          </a:p>
          <a:p>
            <a:pPr marL="0" indent="0" eaLnBrk="1" hangingPunct="1">
              <a:buNone/>
            </a:pPr>
            <a:r>
              <a:rPr lang="en-US" altLang="zh-CN" sz="2400" dirty="0"/>
              <a:t>        </a:t>
            </a:r>
            <a:r>
              <a:rPr lang="en-US" altLang="zh-CN" sz="2400" dirty="0" err="1"/>
              <a:t>IntPtr</a:t>
            </a:r>
            <a:r>
              <a:rPr lang="en-US" altLang="zh-CN" sz="2400" dirty="0"/>
              <a:t> </a:t>
            </a:r>
            <a:r>
              <a:rPr lang="en-US" altLang="zh-CN" sz="2400" dirty="0" err="1"/>
              <a:t>hWnd</a:t>
            </a:r>
            <a:r>
              <a:rPr lang="en-US" altLang="zh-CN" sz="2400" dirty="0"/>
              <a:t>, // handle to destination window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Msg</a:t>
            </a:r>
            <a:r>
              <a:rPr lang="en-US" altLang="zh-CN" sz="2400" dirty="0"/>
              <a:t>, // message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wParam</a:t>
            </a:r>
            <a:r>
              <a:rPr lang="en-US" altLang="zh-CN" sz="2400" dirty="0"/>
              <a:t>, // first message parameter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lParam</a:t>
            </a:r>
            <a:r>
              <a:rPr lang="en-US" altLang="zh-CN" sz="2400" dirty="0"/>
              <a:t> // second message parameter </a:t>
            </a:r>
          </a:p>
          <a:p>
            <a:pPr marL="0" indent="0" eaLnBrk="1" hangingPunct="1">
              <a:buNone/>
            </a:pPr>
            <a:r>
              <a:rPr lang="en-US" altLang="zh-CN" sz="2400" dirty="0"/>
              <a:t>        );</a:t>
            </a:r>
          </a:p>
        </p:txBody>
      </p:sp>
      <p:sp>
        <p:nvSpPr>
          <p:cNvPr id="43013" name="Text Box 4"/>
          <p:cNvSpPr txBox="1">
            <a:spLocks noChangeArrowheads="1"/>
          </p:cNvSpPr>
          <p:nvPr/>
        </p:nvSpPr>
        <p:spPr bwMode="auto">
          <a:xfrm>
            <a:off x="5134624" y="1851014"/>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002060"/>
                </a:solidFill>
                <a:latin typeface="微软雅黑" panose="020B0503020204020204" pitchFamily="34" charset="-122"/>
                <a:ea typeface="微软雅黑" panose="020B0503020204020204" pitchFamily="34" charset="-122"/>
              </a:rPr>
              <a:t>调用示例</a:t>
            </a:r>
          </a:p>
        </p:txBody>
      </p:sp>
    </p:spTree>
    <p:extLst>
      <p:ext uri="{BB962C8B-B14F-4D97-AF65-F5344CB8AC3E}">
        <p14:creationId xmlns:p14="http://schemas.microsoft.com/office/powerpoint/2010/main" val="11266079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1049866" y="830792"/>
            <a:ext cx="10515600" cy="1325563"/>
          </a:xfrm>
        </p:spPr>
        <p:txBody>
          <a:bodyPr/>
          <a:lstStyle/>
          <a:p>
            <a:pPr eaLnBrk="1" hangingPunct="1"/>
            <a:r>
              <a:rPr lang="zh-CN" altLang="en-US" dirty="0"/>
              <a:t>应用过程</a:t>
            </a:r>
          </a:p>
        </p:txBody>
      </p:sp>
      <p:sp>
        <p:nvSpPr>
          <p:cNvPr id="46084" name="Rectangle 3"/>
          <p:cNvSpPr>
            <a:spLocks noGrp="1" noChangeArrowheads="1"/>
          </p:cNvSpPr>
          <p:nvPr>
            <p:ph type="body" idx="4294967295"/>
          </p:nvPr>
        </p:nvSpPr>
        <p:spPr>
          <a:xfrm>
            <a:off x="3344333" y="2473325"/>
            <a:ext cx="6411913" cy="2684463"/>
          </a:xfrm>
        </p:spPr>
        <p:txBody>
          <a:bodyPr>
            <a:noAutofit/>
          </a:bodyPr>
          <a:lstStyle/>
          <a:p>
            <a:pPr eaLnBrk="1" hangingPunct="1"/>
            <a:r>
              <a:rPr lang="zh-CN" altLang="en-US" sz="3200" dirty="0"/>
              <a:t> 线程与窗体约定消息常量</a:t>
            </a:r>
          </a:p>
          <a:p>
            <a:pPr eaLnBrk="1" hangingPunct="1"/>
            <a:r>
              <a:rPr lang="zh-CN" altLang="en-US" sz="3200" dirty="0"/>
              <a:t> 线程发送消息</a:t>
            </a:r>
          </a:p>
          <a:p>
            <a:pPr eaLnBrk="1" hangingPunct="1"/>
            <a:r>
              <a:rPr lang="zh-CN" altLang="en-US" sz="3200" dirty="0"/>
              <a:t> 窗体消息匹配</a:t>
            </a:r>
          </a:p>
          <a:p>
            <a:pPr eaLnBrk="1" hangingPunct="1"/>
            <a:r>
              <a:rPr lang="zh-CN" altLang="en-US" sz="3200" dirty="0"/>
              <a:t> 窗体控件属性修改</a:t>
            </a:r>
          </a:p>
        </p:txBody>
      </p:sp>
    </p:spTree>
    <p:extLst>
      <p:ext uri="{BB962C8B-B14F-4D97-AF65-F5344CB8AC3E}">
        <p14:creationId xmlns:p14="http://schemas.microsoft.com/office/powerpoint/2010/main" val="3197838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idx="4294967295"/>
          </p:nvPr>
        </p:nvSpPr>
        <p:spPr>
          <a:xfrm>
            <a:off x="0" y="609600"/>
            <a:ext cx="8596313" cy="850900"/>
          </a:xfrm>
        </p:spPr>
        <p:txBody>
          <a:bodyPr/>
          <a:lstStyle/>
          <a:p>
            <a:pPr eaLnBrk="1" hangingPunct="1"/>
            <a:r>
              <a:rPr lang="en-US" altLang="zh-CN" dirty="0" err="1"/>
              <a:t>WinForm</a:t>
            </a:r>
            <a:r>
              <a:rPr lang="zh-CN" altLang="en-US" dirty="0"/>
              <a:t>窗体代码示例</a:t>
            </a:r>
          </a:p>
        </p:txBody>
      </p:sp>
      <p:sp>
        <p:nvSpPr>
          <p:cNvPr id="47108" name="Rectangle 3"/>
          <p:cNvSpPr>
            <a:spLocks noGrp="1" noChangeArrowheads="1"/>
          </p:cNvSpPr>
          <p:nvPr>
            <p:ph type="body" idx="4294967295"/>
          </p:nvPr>
        </p:nvSpPr>
        <p:spPr>
          <a:xfrm>
            <a:off x="1998133" y="1751043"/>
            <a:ext cx="8596313" cy="3879850"/>
          </a:xfrm>
        </p:spPr>
        <p:txBody>
          <a:bodyPr>
            <a:normAutofit/>
          </a:bodyPr>
          <a:lstStyle/>
          <a:p>
            <a:pPr eaLnBrk="1" hangingPunct="1"/>
            <a:r>
              <a:rPr lang="zh-CN" altLang="en-US" sz="2800" dirty="0"/>
              <a:t> 消息常量定义</a:t>
            </a:r>
            <a:endParaRPr lang="en-US" altLang="zh-CN" sz="2800" dirty="0"/>
          </a:p>
          <a:p>
            <a:r>
              <a:rPr lang="zh-CN" altLang="en-US" sz="2800" dirty="0"/>
              <a:t> 发送线程查找窗体</a:t>
            </a:r>
          </a:p>
          <a:p>
            <a:pPr eaLnBrk="1" hangingPunct="1"/>
            <a:endParaRPr lang="zh-CN" altLang="en-US" sz="2800" dirty="0"/>
          </a:p>
          <a:p>
            <a:pPr eaLnBrk="1" hangingPunct="1"/>
            <a:r>
              <a:rPr lang="zh-CN" altLang="en-US" sz="2800" dirty="0"/>
              <a:t> 线程发送消息给窗体</a:t>
            </a:r>
          </a:p>
          <a:p>
            <a:pPr eaLnBrk="1" hangingPunct="1"/>
            <a:r>
              <a:rPr lang="zh-CN" altLang="en-US" sz="2800" dirty="0"/>
              <a:t> 窗体接收消息</a:t>
            </a:r>
          </a:p>
          <a:p>
            <a:pPr eaLnBrk="1" hangingPunct="1"/>
            <a:r>
              <a:rPr lang="zh-CN" altLang="en-US" sz="2800" dirty="0"/>
              <a:t> 修改控件属性</a:t>
            </a:r>
          </a:p>
        </p:txBody>
      </p:sp>
      <p:sp>
        <p:nvSpPr>
          <p:cNvPr id="2" name="文本框 1"/>
          <p:cNvSpPr txBox="1"/>
          <p:nvPr/>
        </p:nvSpPr>
        <p:spPr>
          <a:xfrm>
            <a:off x="2606737" y="5598957"/>
            <a:ext cx="4572406" cy="307777"/>
          </a:xfrm>
          <a:prstGeom prst="rect">
            <a:avLst/>
          </a:prstGeom>
          <a:noFill/>
        </p:spPr>
        <p:txBody>
          <a:bodyPr wrap="none" rtlCol="0">
            <a:spAutoFit/>
          </a:bodyPr>
          <a:lstStyle/>
          <a:p>
            <a:r>
              <a:rPr lang="zh-CN" altLang="en-US" dirty="0">
                <a:solidFill>
                  <a:srgbClr val="7030A0"/>
                </a:solidFill>
              </a:rPr>
              <a:t>参考</a:t>
            </a:r>
            <a:r>
              <a:rPr lang="en-US" altLang="zh-CN" dirty="0">
                <a:solidFill>
                  <a:srgbClr val="7030A0"/>
                </a:solidFill>
              </a:rPr>
              <a:t>https://blog.csdn.net/yl2isoft/article/details/20222679</a:t>
            </a:r>
            <a:endParaRPr lang="zh-CN" altLang="en-US" dirty="0">
              <a:solidFill>
                <a:srgbClr val="7030A0"/>
              </a:solidFill>
            </a:endParaRPr>
          </a:p>
        </p:txBody>
      </p:sp>
    </p:spTree>
    <p:extLst>
      <p:ext uri="{BB962C8B-B14F-4D97-AF65-F5344CB8AC3E}">
        <p14:creationId xmlns:p14="http://schemas.microsoft.com/office/powerpoint/2010/main" val="20097250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0" y="365125"/>
            <a:ext cx="10515600" cy="1325563"/>
          </a:xfrm>
        </p:spPr>
        <p:txBody>
          <a:bodyPr/>
          <a:lstStyle/>
          <a:p>
            <a:r>
              <a:rPr lang="en-US" altLang="zh-CN" dirty="0"/>
              <a:t>WPF</a:t>
            </a:r>
            <a:r>
              <a:rPr lang="zh-CN" altLang="en-US" dirty="0"/>
              <a:t>窗体代码示例</a:t>
            </a:r>
            <a:r>
              <a:rPr lang="en-US" altLang="zh-CN" dirty="0"/>
              <a:t>-</a:t>
            </a:r>
            <a:r>
              <a:rPr lang="zh-CN" altLang="en-US" dirty="0"/>
              <a:t>实验</a:t>
            </a:r>
            <a:r>
              <a:rPr lang="en-US" altLang="zh-CN" dirty="0"/>
              <a:t>1</a:t>
            </a:r>
            <a:endParaRPr lang="zh-CN" altLang="en-US" dirty="0"/>
          </a:p>
        </p:txBody>
      </p:sp>
      <p:sp>
        <p:nvSpPr>
          <p:cNvPr id="48132" name="Rectangle 3"/>
          <p:cNvSpPr>
            <a:spLocks noGrp="1" noChangeArrowheads="1"/>
          </p:cNvSpPr>
          <p:nvPr>
            <p:ph type="body" idx="4294967295"/>
          </p:nvPr>
        </p:nvSpPr>
        <p:spPr>
          <a:xfrm>
            <a:off x="0" y="1573213"/>
            <a:ext cx="4464424" cy="3881437"/>
          </a:xfrm>
        </p:spPr>
        <p:txBody>
          <a:bodyPr>
            <a:normAutofit/>
          </a:bodyPr>
          <a:lstStyle/>
          <a:p>
            <a:r>
              <a:rPr lang="zh-CN" altLang="en-US" sz="3200" dirty="0"/>
              <a:t> 消息常量定义</a:t>
            </a:r>
            <a:endParaRPr lang="en-US" altLang="zh-CN" sz="3200" dirty="0"/>
          </a:p>
          <a:p>
            <a:r>
              <a:rPr lang="zh-CN" altLang="en-US" sz="3200" dirty="0"/>
              <a:t> 发送线程查找窗体</a:t>
            </a:r>
          </a:p>
          <a:p>
            <a:endParaRPr lang="zh-CN" altLang="en-US" sz="3200" dirty="0"/>
          </a:p>
          <a:p>
            <a:r>
              <a:rPr lang="zh-CN" altLang="en-US" sz="3200" dirty="0"/>
              <a:t> 线程发送消息给窗体</a:t>
            </a:r>
          </a:p>
          <a:p>
            <a:r>
              <a:rPr lang="zh-CN" altLang="en-US" sz="3200" dirty="0"/>
              <a:t> 窗体定义钩子接收，并处理消息</a:t>
            </a:r>
          </a:p>
          <a:p>
            <a:r>
              <a:rPr lang="zh-CN" altLang="en-US" sz="3200" dirty="0"/>
              <a:t> 修改控件属性</a:t>
            </a:r>
          </a:p>
          <a:p>
            <a:pPr eaLnBrk="1" hangingPunct="1"/>
            <a:endParaRPr lang="zh-CN" altLang="en-US" sz="32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636" y="1439522"/>
            <a:ext cx="7555364" cy="4725101"/>
          </a:xfrm>
          <a:prstGeom prst="rect">
            <a:avLst/>
          </a:prstGeom>
        </p:spPr>
      </p:pic>
    </p:spTree>
    <p:extLst>
      <p:ext uri="{BB962C8B-B14F-4D97-AF65-F5344CB8AC3E}">
        <p14:creationId xmlns:p14="http://schemas.microsoft.com/office/powerpoint/2010/main" val="20359442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1227668" y="954450"/>
            <a:ext cx="8596668" cy="899155"/>
          </a:xfrm>
        </p:spPr>
        <p:txBody>
          <a:bodyPr>
            <a:normAutofit/>
          </a:bodyPr>
          <a:lstStyle/>
          <a:p>
            <a:pPr eaLnBrk="1" hangingPunct="1"/>
            <a:r>
              <a:rPr lang="en-US" altLang="zh-CN" sz="4000" dirty="0"/>
              <a:t>8.5 </a:t>
            </a:r>
            <a:r>
              <a:rPr lang="zh-CN" altLang="en-US" sz="4000" dirty="0"/>
              <a:t>事件机制</a:t>
            </a:r>
          </a:p>
        </p:txBody>
      </p:sp>
      <p:sp>
        <p:nvSpPr>
          <p:cNvPr id="46084" name="Rectangle 3"/>
          <p:cNvSpPr>
            <a:spLocks noGrp="1" noChangeArrowheads="1"/>
          </p:cNvSpPr>
          <p:nvPr>
            <p:ph type="body" idx="1"/>
          </p:nvPr>
        </p:nvSpPr>
        <p:spPr>
          <a:xfrm>
            <a:off x="3024429" y="2473955"/>
            <a:ext cx="6411432" cy="2683683"/>
          </a:xfrm>
        </p:spPr>
        <p:txBody>
          <a:bodyPr>
            <a:noAutofit/>
          </a:bodyPr>
          <a:lstStyle/>
          <a:p>
            <a:pPr eaLnBrk="1" hangingPunct="1"/>
            <a:r>
              <a:rPr lang="zh-CN" altLang="en-US" sz="2800" dirty="0"/>
              <a:t> 事件介绍</a:t>
            </a:r>
            <a:endParaRPr lang="en-US" altLang="zh-CN" sz="2800" dirty="0"/>
          </a:p>
          <a:p>
            <a:pPr eaLnBrk="1" hangingPunct="1"/>
            <a:r>
              <a:rPr lang="zh-CN" altLang="en-US" sz="2800" dirty="0"/>
              <a:t> 函数指针</a:t>
            </a:r>
            <a:endParaRPr lang="en-US" altLang="zh-CN" sz="2800" dirty="0"/>
          </a:p>
          <a:p>
            <a:pPr eaLnBrk="1" hangingPunct="1"/>
            <a:r>
              <a:rPr lang="zh-CN" altLang="en-US" sz="2800" dirty="0"/>
              <a:t> 委托</a:t>
            </a:r>
            <a:endParaRPr lang="en-US" altLang="zh-CN" sz="2800" dirty="0"/>
          </a:p>
          <a:p>
            <a:pPr eaLnBrk="1" hangingPunct="1"/>
            <a:r>
              <a:rPr lang="zh-CN" altLang="en-US" sz="2800" dirty="0"/>
              <a:t> 事件的实现步骤</a:t>
            </a:r>
            <a:endParaRPr lang="en-US" altLang="zh-CN" sz="2800" dirty="0"/>
          </a:p>
          <a:p>
            <a:pPr eaLnBrk="1" hangingPunct="1"/>
            <a:r>
              <a:rPr lang="zh-CN" altLang="en-US" sz="2800" dirty="0"/>
              <a:t> 事件机制程序示例</a:t>
            </a:r>
          </a:p>
        </p:txBody>
      </p:sp>
    </p:spTree>
    <p:extLst>
      <p:ext uri="{BB962C8B-B14F-4D97-AF65-F5344CB8AC3E}">
        <p14:creationId xmlns:p14="http://schemas.microsoft.com/office/powerpoint/2010/main" val="20586019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1286934" y="1636183"/>
            <a:ext cx="3640667" cy="649288"/>
          </a:xfrm>
        </p:spPr>
        <p:txBody>
          <a:bodyPr/>
          <a:lstStyle/>
          <a:p>
            <a:pPr eaLnBrk="1" hangingPunct="1"/>
            <a:r>
              <a:rPr lang="zh-CN" altLang="en-US" dirty="0"/>
              <a:t>事件介绍</a:t>
            </a:r>
          </a:p>
        </p:txBody>
      </p:sp>
      <p:sp>
        <p:nvSpPr>
          <p:cNvPr id="6148" name="Rectangle 3"/>
          <p:cNvSpPr>
            <a:spLocks noGrp="1" noChangeArrowheads="1"/>
          </p:cNvSpPr>
          <p:nvPr>
            <p:ph type="body" idx="4294967295"/>
          </p:nvPr>
        </p:nvSpPr>
        <p:spPr>
          <a:xfrm>
            <a:off x="2189162" y="2854325"/>
            <a:ext cx="8986837" cy="1849438"/>
          </a:xfrm>
        </p:spPr>
        <p:txBody>
          <a:bodyPr>
            <a:noAutofit/>
          </a:bodyPr>
          <a:lstStyle/>
          <a:p>
            <a:pPr eaLnBrk="1" hangingPunct="1"/>
            <a:r>
              <a:rPr lang="zh-CN" altLang="en-US" sz="2800" dirty="0">
                <a:latin typeface="微软雅黑" panose="020B0503020204020204" pitchFamily="34" charset="-122"/>
                <a:ea typeface="微软雅黑" panose="020B0503020204020204" pitchFamily="34" charset="-122"/>
              </a:rPr>
              <a:t> 对象调用方法，可由其它对象方法来实现</a:t>
            </a:r>
          </a:p>
          <a:p>
            <a:pPr eaLnBrk="1" hangingPunct="1"/>
            <a:r>
              <a:rPr lang="zh-CN" altLang="en-US" sz="2800" dirty="0">
                <a:latin typeface="微软雅黑" panose="020B0503020204020204" pitchFamily="34" charset="-122"/>
                <a:ea typeface="微软雅黑" panose="020B0503020204020204" pitchFamily="34" charset="-122"/>
              </a:rPr>
              <a:t> 允许一个对象的某个行为可以有多个独立的方法执行</a:t>
            </a:r>
          </a:p>
          <a:p>
            <a:pPr eaLnBrk="1" hangingPunct="1"/>
            <a:r>
              <a:rPr lang="zh-CN" altLang="en-US" sz="2800" dirty="0">
                <a:latin typeface="微软雅黑" panose="020B0503020204020204" pitchFamily="34" charset="-122"/>
                <a:ea typeface="微软雅黑" panose="020B0503020204020204" pitchFamily="34" charset="-122"/>
              </a:rPr>
              <a:t> 多路广播委托实现事件机制</a:t>
            </a:r>
          </a:p>
        </p:txBody>
      </p:sp>
    </p:spTree>
    <p:extLst>
      <p:ext uri="{BB962C8B-B14F-4D97-AF65-F5344CB8AC3E}">
        <p14:creationId xmlns:p14="http://schemas.microsoft.com/office/powerpoint/2010/main" val="19261135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192866" y="1357842"/>
            <a:ext cx="3767667" cy="731838"/>
          </a:xfrm>
        </p:spPr>
        <p:txBody>
          <a:bodyPr/>
          <a:lstStyle/>
          <a:p>
            <a:pPr eaLnBrk="1" hangingPunct="1"/>
            <a:r>
              <a:rPr lang="zh-CN" altLang="en-US" dirty="0"/>
              <a:t>函数指针</a:t>
            </a:r>
          </a:p>
        </p:txBody>
      </p:sp>
      <p:sp>
        <p:nvSpPr>
          <p:cNvPr id="7172" name="Rectangle 3"/>
          <p:cNvSpPr>
            <a:spLocks noGrp="1" noChangeArrowheads="1"/>
          </p:cNvSpPr>
          <p:nvPr>
            <p:ph type="body" idx="4294967295"/>
          </p:nvPr>
        </p:nvSpPr>
        <p:spPr>
          <a:xfrm>
            <a:off x="2192866" y="3043238"/>
            <a:ext cx="7923213" cy="1177925"/>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 代码段的入口地址</a:t>
            </a:r>
          </a:p>
          <a:p>
            <a:pPr eaLnBrk="1" hangingPunct="1"/>
            <a:r>
              <a:rPr lang="zh-CN" altLang="en-US" sz="3200" dirty="0">
                <a:latin typeface="微软雅黑" panose="020B0503020204020204" pitchFamily="34" charset="-122"/>
                <a:ea typeface="微软雅黑" panose="020B0503020204020204" pitchFamily="34" charset="-122"/>
              </a:rPr>
              <a:t> 将函数作为参数或变量使用</a:t>
            </a:r>
          </a:p>
        </p:txBody>
      </p:sp>
    </p:spTree>
    <p:extLst>
      <p:ext uri="{BB962C8B-B14F-4D97-AF65-F5344CB8AC3E}">
        <p14:creationId xmlns:p14="http://schemas.microsoft.com/office/powerpoint/2010/main" val="31950906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1039812" y="906992"/>
            <a:ext cx="4953000" cy="1325563"/>
          </a:xfrm>
        </p:spPr>
        <p:txBody>
          <a:bodyPr/>
          <a:lstStyle/>
          <a:p>
            <a:pPr eaLnBrk="1" hangingPunct="1"/>
            <a:r>
              <a:rPr lang="zh-CN" altLang="en-GB" dirty="0"/>
              <a:t>委托</a:t>
            </a:r>
            <a:r>
              <a:rPr lang="en-GB" altLang="zh-CN" dirty="0"/>
              <a:t>(delegate)</a:t>
            </a:r>
            <a:endParaRPr lang="en-US" altLang="zh-CN" dirty="0"/>
          </a:p>
        </p:txBody>
      </p:sp>
      <p:sp>
        <p:nvSpPr>
          <p:cNvPr id="8196" name="Rectangle 3"/>
          <p:cNvSpPr>
            <a:spLocks noGrp="1" noChangeArrowheads="1"/>
          </p:cNvSpPr>
          <p:nvPr>
            <p:ph type="body" idx="4294967295"/>
          </p:nvPr>
        </p:nvSpPr>
        <p:spPr>
          <a:xfrm>
            <a:off x="1039811" y="2706157"/>
            <a:ext cx="10300541" cy="3353983"/>
          </a:xfrm>
        </p:spPr>
        <p:txBody>
          <a:bodyPr>
            <a:normAutofit fontScale="77500" lnSpcReduction="20000"/>
          </a:bodyPr>
          <a:lstStyle/>
          <a:p>
            <a:pPr eaLnBrk="1" hangingPunct="1"/>
            <a:r>
              <a:rPr lang="zh-CN" altLang="en-US" sz="2800" dirty="0">
                <a:latin typeface="微软雅黑" panose="020B0503020204020204" pitchFamily="34" charset="-122"/>
                <a:ea typeface="微软雅黑" panose="020B0503020204020204" pitchFamily="34" charset="-122"/>
              </a:rPr>
              <a:t> 它是一个引用类型，内容是方法名称，规定了参数列表</a:t>
            </a:r>
            <a:endParaRPr lang="en-US" altLang="zh-CN" sz="2800" dirty="0">
              <a:latin typeface="微软雅黑" panose="020B0503020204020204" pitchFamily="34" charset="-122"/>
              <a:ea typeface="微软雅黑" panose="020B0503020204020204" pitchFamily="34" charset="-122"/>
            </a:endParaRPr>
          </a:p>
          <a:p>
            <a:r>
              <a:rPr lang="zh-CN" altLang="en-US" sz="2800" dirty="0"/>
              <a:t> 它是一个类，用来定义方法的类型，使得可以将其定义的方法当作另一个方法的参数来进行传递</a:t>
            </a:r>
            <a:endParaRPr lang="en-US" altLang="zh-CN" sz="2800" dirty="0"/>
          </a:p>
          <a:p>
            <a:pPr lvl="1"/>
            <a:r>
              <a:rPr lang="en-US" altLang="zh-CN" sz="2400" dirty="0">
                <a:solidFill>
                  <a:srgbClr val="7030A0"/>
                </a:solidFill>
              </a:rPr>
              <a:t>private</a:t>
            </a:r>
            <a:r>
              <a:rPr lang="en-US" altLang="zh-CN" sz="2400" dirty="0"/>
              <a:t> delegate void </a:t>
            </a:r>
            <a:r>
              <a:rPr lang="en-US" altLang="zh-CN" sz="2400" dirty="0" err="1">
                <a:solidFill>
                  <a:srgbClr val="FF0000"/>
                </a:solidFill>
              </a:rPr>
              <a:t>doSomething</a:t>
            </a:r>
            <a:r>
              <a:rPr lang="en-US" altLang="zh-CN" sz="2400" dirty="0"/>
              <a:t>(string name)</a:t>
            </a:r>
          </a:p>
          <a:p>
            <a:pPr lvl="1"/>
            <a:r>
              <a:rPr lang="en-US" altLang="zh-CN" sz="2400" dirty="0" err="1">
                <a:latin typeface="微软雅黑" panose="020B0503020204020204" pitchFamily="34" charset="-122"/>
                <a:ea typeface="微软雅黑" panose="020B0503020204020204" pitchFamily="34" charset="-122"/>
              </a:rPr>
              <a:t>doSomething</a:t>
            </a:r>
            <a:r>
              <a:rPr lang="en-US" altLang="zh-CN" sz="2400" dirty="0"/>
              <a:t>	</a:t>
            </a:r>
            <a:r>
              <a:rPr lang="en-US" altLang="zh-CN" sz="2400" dirty="0" err="1"/>
              <a:t>doProtect</a:t>
            </a:r>
            <a:r>
              <a:rPr lang="en-US" altLang="zh-CN" sz="2400" dirty="0"/>
              <a:t>	= new </a:t>
            </a:r>
            <a:r>
              <a:rPr lang="en-US" altLang="zh-CN" sz="2400" dirty="0" err="1"/>
              <a:t>doSomething</a:t>
            </a:r>
            <a:r>
              <a:rPr lang="en-US" altLang="zh-CN" sz="2400" dirty="0"/>
              <a:t> ( </a:t>
            </a:r>
            <a:r>
              <a:rPr lang="en-US" altLang="zh-CN" sz="2400" dirty="0" err="1"/>
              <a:t>protectMethod</a:t>
            </a:r>
            <a:r>
              <a:rPr lang="en-US" altLang="zh-CN" sz="2400" dirty="0"/>
              <a:t> )</a:t>
            </a:r>
          </a:p>
          <a:p>
            <a:pPr lvl="1"/>
            <a:r>
              <a:rPr lang="en-US" altLang="zh-CN" sz="2400" dirty="0" err="1">
                <a:latin typeface="微软雅黑" panose="020B0503020204020204" pitchFamily="34" charset="-122"/>
                <a:ea typeface="微软雅黑" panose="020B0503020204020204" pitchFamily="34" charset="-122"/>
              </a:rPr>
              <a:t>doSomething</a:t>
            </a:r>
            <a:r>
              <a:rPr lang="en-US" altLang="zh-CN" sz="2400" dirty="0"/>
              <a:t>	</a:t>
            </a:r>
            <a:r>
              <a:rPr lang="en-US" altLang="zh-CN" sz="2400" dirty="0" err="1"/>
              <a:t>doWrite</a:t>
            </a:r>
            <a:r>
              <a:rPr lang="en-US" altLang="zh-CN" sz="2400" dirty="0"/>
              <a:t>	= new </a:t>
            </a:r>
            <a:r>
              <a:rPr lang="en-US" altLang="zh-CN" sz="2400" dirty="0" err="1"/>
              <a:t>doSomething</a:t>
            </a:r>
            <a:r>
              <a:rPr lang="en-US" altLang="zh-CN" sz="2400" dirty="0"/>
              <a:t> ( </a:t>
            </a:r>
            <a:r>
              <a:rPr lang="en-US" altLang="zh-CN" sz="2400" dirty="0" err="1"/>
              <a:t>writeMethod</a:t>
            </a:r>
            <a:r>
              <a:rPr lang="en-US" altLang="zh-CN" sz="2400" dirty="0"/>
              <a:t>)</a:t>
            </a:r>
            <a:endParaRPr lang="zh-CN" altLang="en-US" sz="24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 参照</a:t>
            </a:r>
            <a:r>
              <a:rPr lang="en-US" altLang="zh-CN" sz="2800" dirty="0">
                <a:latin typeface="微软雅黑" panose="020B0503020204020204" pitchFamily="34" charset="-122"/>
                <a:ea typeface="微软雅黑" panose="020B0503020204020204" pitchFamily="34" charset="-122"/>
              </a:rPr>
              <a:t>C\C++</a:t>
            </a:r>
            <a:r>
              <a:rPr lang="zh-CN" altLang="en-US" sz="2800" dirty="0">
                <a:latin typeface="微软雅黑" panose="020B0503020204020204" pitchFamily="34" charset="-122"/>
                <a:ea typeface="微软雅黑" panose="020B0503020204020204" pitchFamily="34" charset="-122"/>
              </a:rPr>
              <a:t>语言的函数指针</a:t>
            </a:r>
            <a:endParaRPr lang="en-US" altLang="zh-CN" sz="2800" dirty="0">
              <a:latin typeface="微软雅黑" panose="020B0503020204020204" pitchFamily="34" charset="-122"/>
              <a:ea typeface="微软雅黑" panose="020B0503020204020204" pitchFamily="34" charset="-122"/>
            </a:endParaRPr>
          </a:p>
          <a:p>
            <a:pPr lvl="1"/>
            <a:r>
              <a:rPr lang="zh-CN" altLang="en-US" sz="2400" dirty="0"/>
              <a:t>委托保存的是对函数（</a:t>
            </a:r>
            <a:r>
              <a:rPr lang="en-US" altLang="zh-CN" sz="2400" dirty="0"/>
              <a:t>function</a:t>
            </a:r>
            <a:r>
              <a:rPr lang="zh-CN" altLang="en-US" sz="2400" dirty="0"/>
              <a:t>）的引用，即保存对存储在托管堆（</a:t>
            </a:r>
            <a:r>
              <a:rPr lang="en-US" altLang="zh-CN" sz="2400" dirty="0"/>
              <a:t>managed heap</a:t>
            </a:r>
            <a:r>
              <a:rPr lang="zh-CN" altLang="en-US" sz="2400" dirty="0"/>
              <a:t>）中的对象的引用，而不是实际值</a:t>
            </a:r>
            <a:endParaRPr lang="zh-CN" altLang="en-US" sz="24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 委托保证安全，避免越界与地址无效</a:t>
            </a:r>
          </a:p>
          <a:p>
            <a:pPr eaLnBrk="1" hangingPunct="1"/>
            <a:r>
              <a:rPr lang="zh-CN" altLang="en-US" sz="2800" dirty="0">
                <a:latin typeface="微软雅黑" panose="020B0503020204020204" pitchFamily="34" charset="-122"/>
                <a:ea typeface="微软雅黑" panose="020B0503020204020204" pitchFamily="34" charset="-122"/>
              </a:rPr>
              <a:t> 委托的基类是 </a:t>
            </a:r>
            <a:r>
              <a:rPr lang="en-US" altLang="zh-CN" sz="2800" dirty="0" err="1">
                <a:latin typeface="微软雅黑" panose="020B0503020204020204" pitchFamily="34" charset="-122"/>
                <a:ea typeface="微软雅黑" panose="020B0503020204020204" pitchFamily="34" charset="-122"/>
              </a:rPr>
              <a:t>System.Delegate</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22538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508000" y="974725"/>
            <a:ext cx="10515600" cy="1325563"/>
          </a:xfrm>
        </p:spPr>
        <p:txBody>
          <a:bodyPr/>
          <a:lstStyle/>
          <a:p>
            <a:pPr eaLnBrk="1" hangingPunct="1"/>
            <a:r>
              <a:rPr lang="zh-CN" altLang="en-GB" dirty="0"/>
              <a:t>委托</a:t>
            </a:r>
            <a:r>
              <a:rPr lang="en-GB" altLang="zh-CN" dirty="0"/>
              <a:t>(delegate)</a:t>
            </a:r>
            <a:endParaRPr lang="en-US" altLang="zh-CN" dirty="0"/>
          </a:p>
        </p:txBody>
      </p:sp>
      <p:sp>
        <p:nvSpPr>
          <p:cNvPr id="9220" name="Text Box 4"/>
          <p:cNvSpPr txBox="1">
            <a:spLocks noChangeArrowheads="1"/>
          </p:cNvSpPr>
          <p:nvPr/>
        </p:nvSpPr>
        <p:spPr bwMode="auto">
          <a:xfrm>
            <a:off x="2548467" y="2714765"/>
            <a:ext cx="861059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dirty="0" err="1">
                <a:solidFill>
                  <a:srgbClr val="002060"/>
                </a:solidFill>
                <a:latin typeface="微软雅黑" panose="020B0503020204020204" pitchFamily="34" charset="-122"/>
                <a:ea typeface="微软雅黑" panose="020B0503020204020204" pitchFamily="34" charset="-122"/>
              </a:rPr>
              <a:t>System.Delegate</a:t>
            </a:r>
            <a:r>
              <a:rPr lang="zh-CN" altLang="en-US" sz="2800" dirty="0">
                <a:solidFill>
                  <a:srgbClr val="002060"/>
                </a:solidFill>
                <a:latin typeface="微软雅黑" panose="020B0503020204020204" pitchFamily="34" charset="-122"/>
                <a:ea typeface="微软雅黑" panose="020B0503020204020204" pitchFamily="34" charset="-122"/>
              </a:rPr>
              <a:t>类是抽象类，不能直接实例化</a:t>
            </a: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zh-CN" altLang="en-US" sz="28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系统和编译器可以显式地从 </a:t>
            </a:r>
            <a:r>
              <a:rPr lang="en-US" altLang="zh-CN" sz="2800" dirty="0">
                <a:solidFill>
                  <a:srgbClr val="002060"/>
                </a:solidFill>
                <a:latin typeface="微软雅黑" panose="020B0503020204020204" pitchFamily="34" charset="-122"/>
                <a:ea typeface="微软雅黑" panose="020B0503020204020204" pitchFamily="34" charset="-122"/>
              </a:rPr>
              <a:t>Delegate </a:t>
            </a:r>
            <a:r>
              <a:rPr lang="zh-CN" altLang="en-US" sz="2800" dirty="0">
                <a:solidFill>
                  <a:srgbClr val="002060"/>
                </a:solidFill>
                <a:latin typeface="微软雅黑" panose="020B0503020204020204" pitchFamily="34" charset="-122"/>
                <a:ea typeface="微软雅黑" panose="020B0503020204020204" pitchFamily="34" charset="-122"/>
              </a:rPr>
              <a:t>类或 </a:t>
            </a:r>
          </a:p>
          <a:p>
            <a:pPr eaLnBrk="1" hangingPunct="1">
              <a:spcBef>
                <a:spcPct val="0"/>
              </a:spcBef>
              <a:buClrTx/>
              <a:buSzTx/>
              <a:buFontTx/>
              <a:buNone/>
            </a:pPr>
            <a:r>
              <a:rPr lang="en-US" altLang="zh-CN" sz="2800" dirty="0" err="1">
                <a:solidFill>
                  <a:srgbClr val="7030A0"/>
                </a:solidFill>
                <a:latin typeface="微软雅黑" panose="020B0503020204020204" pitchFamily="34" charset="-122"/>
                <a:ea typeface="微软雅黑" panose="020B0503020204020204" pitchFamily="34" charset="-122"/>
              </a:rPr>
              <a:t>Multicast</a:t>
            </a:r>
            <a:r>
              <a:rPr lang="en-US" altLang="zh-CN" sz="2800" dirty="0" err="1">
                <a:solidFill>
                  <a:srgbClr val="002060"/>
                </a:solidFill>
                <a:latin typeface="微软雅黑" panose="020B0503020204020204" pitchFamily="34" charset="-122"/>
                <a:ea typeface="微软雅黑" panose="020B0503020204020204" pitchFamily="34" charset="-122"/>
              </a:rPr>
              <a:t>Delegate</a:t>
            </a: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类派生，用户是不允许由委托类</a:t>
            </a:r>
          </a:p>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进行派生新类的。</a:t>
            </a:r>
          </a:p>
        </p:txBody>
      </p:sp>
    </p:spTree>
    <p:extLst>
      <p:ext uri="{BB962C8B-B14F-4D97-AF65-F5344CB8AC3E}">
        <p14:creationId xmlns:p14="http://schemas.microsoft.com/office/powerpoint/2010/main" val="260023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77333" y="609600"/>
            <a:ext cx="5227077" cy="740441"/>
          </a:xfrm>
        </p:spPr>
        <p:txBody>
          <a:bodyPr>
            <a:normAutofit/>
          </a:bodyPr>
          <a:lstStyle/>
          <a:p>
            <a:pPr lvl="0"/>
            <a:r>
              <a:rPr lang="en-US" altLang="zh-CN" dirty="0"/>
              <a:t>8</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窗体程序与消息机制 </a:t>
            </a:r>
          </a:p>
        </p:txBody>
      </p:sp>
      <p:sp>
        <p:nvSpPr>
          <p:cNvPr id="8196" name="Rectangle 3"/>
          <p:cNvSpPr>
            <a:spLocks noGrp="1" noChangeArrowheads="1"/>
          </p:cNvSpPr>
          <p:nvPr>
            <p:ph type="body" idx="1"/>
          </p:nvPr>
        </p:nvSpPr>
        <p:spPr>
          <a:xfrm>
            <a:off x="2085267" y="1959642"/>
            <a:ext cx="7416800" cy="3355975"/>
          </a:xfrm>
        </p:spPr>
        <p:txBody>
          <a:bodyPr>
            <a:normAutofit fontScale="77500" lnSpcReduction="20000"/>
          </a:bodyPr>
          <a:lstStyle/>
          <a:p>
            <a:pPr eaLnBrk="1" hangingPunct="1"/>
            <a:r>
              <a:rPr lang="en-US" altLang="zh-CN" sz="3600" dirty="0"/>
              <a:t> VS</a:t>
            </a:r>
            <a:r>
              <a:rPr lang="zh-CN" altLang="en-US" sz="3600" dirty="0"/>
              <a:t>使用</a:t>
            </a:r>
            <a:r>
              <a:rPr lang="en-US" altLang="zh-CN" sz="3600" dirty="0"/>
              <a:t>C++</a:t>
            </a:r>
            <a:r>
              <a:rPr lang="zh-CN" altLang="en-US" sz="3600" dirty="0"/>
              <a:t>语言建立</a:t>
            </a:r>
            <a:r>
              <a:rPr lang="en-US" altLang="zh-CN" sz="3600" dirty="0"/>
              <a:t>MFC</a:t>
            </a:r>
            <a:r>
              <a:rPr lang="zh-CN" altLang="en-US" sz="3600" dirty="0"/>
              <a:t>窗体程序</a:t>
            </a:r>
            <a:endParaRPr lang="en-US" altLang="zh-CN" sz="3600" dirty="0"/>
          </a:p>
          <a:p>
            <a:pPr eaLnBrk="1" hangingPunct="1"/>
            <a:r>
              <a:rPr lang="en-US" altLang="zh-CN" sz="3600" dirty="0"/>
              <a:t> VS</a:t>
            </a:r>
            <a:r>
              <a:rPr lang="zh-CN" altLang="en-US" sz="3600" dirty="0"/>
              <a:t>使用</a:t>
            </a:r>
            <a:r>
              <a:rPr lang="en-US" altLang="zh-CN" sz="3600" dirty="0"/>
              <a:t>C#</a:t>
            </a:r>
            <a:r>
              <a:rPr lang="zh-CN" altLang="en-US" sz="3600" dirty="0"/>
              <a:t>语言建立</a:t>
            </a:r>
            <a:r>
              <a:rPr lang="en-US" altLang="zh-CN" sz="3600" dirty="0" err="1"/>
              <a:t>WinForm</a:t>
            </a:r>
            <a:r>
              <a:rPr lang="zh-CN" altLang="en-US" sz="3600" dirty="0"/>
              <a:t>窗体程序</a:t>
            </a:r>
            <a:endParaRPr lang="en-US" altLang="zh-CN" sz="3600" dirty="0"/>
          </a:p>
          <a:p>
            <a:r>
              <a:rPr lang="en-US" altLang="zh-CN" sz="3600" dirty="0"/>
              <a:t> VB/Delphi</a:t>
            </a:r>
            <a:r>
              <a:rPr lang="zh-CN" altLang="en-US" sz="3600" dirty="0"/>
              <a:t>可以建立自己的窗体程序</a:t>
            </a:r>
            <a:endParaRPr lang="en-US" altLang="zh-CN" sz="3600" dirty="0"/>
          </a:p>
          <a:p>
            <a:pPr eaLnBrk="1" hangingPunct="1"/>
            <a:endParaRPr lang="zh-CN" altLang="en-US" sz="3600" dirty="0"/>
          </a:p>
          <a:p>
            <a:pPr eaLnBrk="1" hangingPunct="1"/>
            <a:r>
              <a:rPr lang="zh-CN" altLang="en-US" sz="3600" dirty="0"/>
              <a:t> 窗体程序的输入与输出</a:t>
            </a:r>
          </a:p>
          <a:p>
            <a:pPr lvl="1" eaLnBrk="1" hangingPunct="1"/>
            <a:r>
              <a:rPr lang="zh-CN" altLang="en-US" sz="3600" dirty="0"/>
              <a:t>输入：消息队列</a:t>
            </a:r>
          </a:p>
          <a:p>
            <a:pPr lvl="1" eaLnBrk="1" hangingPunct="1"/>
            <a:r>
              <a:rPr lang="zh-CN" altLang="en-US" sz="3600" dirty="0"/>
              <a:t>输出：刷新显示</a:t>
            </a:r>
          </a:p>
          <a:p>
            <a:pPr eaLnBrk="1" hangingPunct="1"/>
            <a:r>
              <a:rPr lang="zh-CN" altLang="en-US" sz="3600" dirty="0"/>
              <a:t> 窗体中的线程与资源</a:t>
            </a:r>
          </a:p>
        </p:txBody>
      </p:sp>
    </p:spTree>
    <p:extLst>
      <p:ext uri="{BB962C8B-B14F-4D97-AF65-F5344CB8AC3E}">
        <p14:creationId xmlns:p14="http://schemas.microsoft.com/office/powerpoint/2010/main" val="4145801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410867" y="438013"/>
            <a:ext cx="5223933" cy="1325563"/>
          </a:xfrm>
        </p:spPr>
        <p:txBody>
          <a:bodyPr/>
          <a:lstStyle/>
          <a:p>
            <a:pPr eaLnBrk="1" hangingPunct="1"/>
            <a:r>
              <a:rPr lang="zh-CN" altLang="en-GB" dirty="0"/>
              <a:t>委托</a:t>
            </a:r>
            <a:r>
              <a:rPr lang="en-GB" altLang="zh-CN" dirty="0"/>
              <a:t>(delegate)</a:t>
            </a:r>
            <a:endParaRPr lang="en-US" altLang="zh-CN" dirty="0"/>
          </a:p>
        </p:txBody>
      </p:sp>
      <p:sp>
        <p:nvSpPr>
          <p:cNvPr id="10244" name="Text Box 3"/>
          <p:cNvSpPr txBox="1">
            <a:spLocks noChangeArrowheads="1"/>
          </p:cNvSpPr>
          <p:nvPr/>
        </p:nvSpPr>
        <p:spPr bwMode="auto">
          <a:xfrm>
            <a:off x="4487191" y="839184"/>
            <a:ext cx="70070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是异步（回调）操作和事件处理的重要环节</a:t>
            </a:r>
          </a:p>
        </p:txBody>
      </p:sp>
      <p:sp>
        <p:nvSpPr>
          <p:cNvPr id="2" name="矩形 1">
            <a:extLst>
              <a:ext uri="{FF2B5EF4-FFF2-40B4-BE49-F238E27FC236}">
                <a16:creationId xmlns:a16="http://schemas.microsoft.com/office/drawing/2014/main" id="{7647B6FB-52AD-4AA4-B4BF-569A78603F10}"/>
              </a:ext>
            </a:extLst>
          </p:cNvPr>
          <p:cNvSpPr/>
          <p:nvPr/>
        </p:nvSpPr>
        <p:spPr>
          <a:xfrm>
            <a:off x="1071768" y="1564243"/>
            <a:ext cx="10358232" cy="5293757"/>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1. </a:t>
            </a:r>
            <a:r>
              <a:rPr lang="zh-CN" altLang="en-US" sz="2400" dirty="0">
                <a:solidFill>
                  <a:srgbClr val="002060"/>
                </a:solidFill>
                <a:latin typeface="微软雅黑" panose="020B0503020204020204" pitchFamily="34" charset="-122"/>
                <a:ea typeface="微软雅黑" panose="020B0503020204020204" pitchFamily="34" charset="-122"/>
              </a:rPr>
              <a:t>定义委托</a:t>
            </a:r>
          </a:p>
          <a:p>
            <a:r>
              <a:rPr lang="en-US" altLang="zh-CN" sz="1800" dirty="0">
                <a:solidFill>
                  <a:srgbClr val="002060"/>
                </a:solidFill>
                <a:latin typeface="Consolas" panose="020B0609020204030204" pitchFamily="49" charset="0"/>
                <a:ea typeface="微软雅黑" panose="020B0503020204020204" pitchFamily="34" charset="-122"/>
              </a:rPr>
              <a:t>	delegate void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 object sender, </a:t>
            </a:r>
            <a:r>
              <a:rPr lang="en-US" altLang="zh-CN" sz="1800" dirty="0" err="1">
                <a:solidFill>
                  <a:srgbClr val="002060"/>
                </a:solidFill>
                <a:latin typeface="Consolas" panose="020B0609020204030204" pitchFamily="49" charset="0"/>
                <a:ea typeface="微软雅黑" panose="020B0503020204020204" pitchFamily="34" charset="-122"/>
              </a:rPr>
              <a:t>fireArgs</a:t>
            </a:r>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fe</a:t>
            </a:r>
            <a:r>
              <a:rPr lang="en-US" altLang="zh-CN" sz="1800" dirty="0">
                <a:solidFill>
                  <a:srgbClr val="002060"/>
                </a:solidFill>
                <a:latin typeface="Consolas" panose="020B0609020204030204" pitchFamily="49" charset="0"/>
                <a:ea typeface="微软雅黑" panose="020B0503020204020204" pitchFamily="34" charset="-122"/>
              </a:rPr>
              <a:t> );</a:t>
            </a:r>
          </a:p>
          <a:p>
            <a:r>
              <a:rPr lang="zh-CN" altLang="en-US" sz="1800" dirty="0">
                <a:solidFill>
                  <a:srgbClr val="002060"/>
                </a:solidFill>
                <a:latin typeface="微软雅黑" panose="020B0503020204020204" pitchFamily="34" charset="-122"/>
                <a:ea typeface="微软雅黑" panose="020B0503020204020204" pitchFamily="34" charset="-122"/>
              </a:rPr>
              <a:t>需要指明委托名称、一个返回类型和一个参数列表</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2. </a:t>
            </a:r>
            <a:r>
              <a:rPr lang="zh-CN" altLang="en-US" sz="2400" dirty="0">
                <a:solidFill>
                  <a:srgbClr val="002060"/>
                </a:solidFill>
                <a:latin typeface="微软雅黑" panose="020B0503020204020204" pitchFamily="34" charset="-122"/>
                <a:ea typeface="微软雅黑" panose="020B0503020204020204" pitchFamily="34" charset="-122"/>
              </a:rPr>
              <a:t>声明委托类型的变量</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3. </a:t>
            </a:r>
            <a:r>
              <a:rPr lang="zh-CN" altLang="en-US" sz="2400" dirty="0">
                <a:solidFill>
                  <a:srgbClr val="002060"/>
                </a:solidFill>
                <a:latin typeface="微软雅黑" panose="020B0503020204020204" pitchFamily="34" charset="-122"/>
                <a:ea typeface="微软雅黑" panose="020B0503020204020204" pitchFamily="34" charset="-122"/>
              </a:rPr>
              <a:t>初始化委托变量</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 new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 </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en-US" altLang="zh-CN" sz="1800" dirty="0">
                <a:solidFill>
                  <a:srgbClr val="002060"/>
                </a:solidFill>
                <a:latin typeface="Consolas" panose="020B0609020204030204" pitchFamily="49" charset="0"/>
                <a:ea typeface="微软雅黑" panose="020B0503020204020204" pitchFamily="34" charset="-122"/>
              </a:rPr>
              <a:t> );</a:t>
            </a:r>
          </a:p>
          <a:p>
            <a:r>
              <a:rPr lang="zh-CN" altLang="en-US" sz="1800" dirty="0">
                <a:solidFill>
                  <a:srgbClr val="002060"/>
                </a:solidFill>
                <a:latin typeface="微软雅黑" panose="020B0503020204020204" pitchFamily="34" charset="-122"/>
                <a:ea typeface="微软雅黑" panose="020B0503020204020204" pitchFamily="34" charset="-122"/>
              </a:rPr>
              <a:t>初始化委托变量时要把一个函数（此处</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zh-CN" altLang="en-US" sz="1800" dirty="0">
                <a:solidFill>
                  <a:srgbClr val="002060"/>
                </a:solidFill>
                <a:latin typeface="微软雅黑" panose="020B0503020204020204" pitchFamily="34" charset="-122"/>
                <a:ea typeface="微软雅黑" panose="020B0503020204020204" pitchFamily="34" charset="-122"/>
              </a:rPr>
              <a:t>为一个函数的名称）引用赋给委托变量，此函数需要具有与委托相同的返回类型和参数列表。使用</a:t>
            </a:r>
            <a:r>
              <a:rPr lang="en-US" altLang="zh-CN" sz="1800" dirty="0">
                <a:solidFill>
                  <a:srgbClr val="002060"/>
                </a:solidFill>
                <a:latin typeface="微软雅黑" panose="020B0503020204020204" pitchFamily="34" charset="-122"/>
                <a:ea typeface="微软雅黑" panose="020B0503020204020204" pitchFamily="34" charset="-122"/>
              </a:rPr>
              <a:t>new</a:t>
            </a:r>
            <a:r>
              <a:rPr lang="zh-CN" altLang="en-US" sz="1800" dirty="0">
                <a:solidFill>
                  <a:srgbClr val="002060"/>
                </a:solidFill>
                <a:latin typeface="微软雅黑" panose="020B0503020204020204" pitchFamily="34" charset="-122"/>
                <a:ea typeface="微软雅黑" panose="020B0503020204020204" pitchFamily="34" charset="-122"/>
              </a:rPr>
              <a:t>关键字创建一个新的委托，参数为要引用所需的函数，这是委托赋值的一个独特语法，函数名称是不带括号的。缩略写法：</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 </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en-US" altLang="zh-CN" sz="1800" dirty="0">
                <a:solidFill>
                  <a:srgbClr val="002060"/>
                </a:solidFill>
                <a:latin typeface="Consolas" panose="020B0609020204030204" pitchFamily="49" charset="0"/>
                <a:ea typeface="微软雅黑" panose="020B0503020204020204" pitchFamily="34" charset="-122"/>
              </a:rPr>
              <a:t>;</a:t>
            </a:r>
          </a:p>
          <a:p>
            <a:r>
              <a:rPr lang="en-US" altLang="zh-CN" dirty="0">
                <a:solidFill>
                  <a:srgbClr val="002060"/>
                </a:solidFill>
                <a:latin typeface="微软雅黑" panose="020B0503020204020204" pitchFamily="34" charset="-122"/>
                <a:ea typeface="微软雅黑" panose="020B0503020204020204" pitchFamily="34" charset="-122"/>
              </a:rPr>
              <a:t> </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4. </a:t>
            </a:r>
            <a:r>
              <a:rPr lang="zh-CN" altLang="en-US" sz="2400" dirty="0">
                <a:solidFill>
                  <a:srgbClr val="002060"/>
                </a:solidFill>
                <a:latin typeface="微软雅黑" panose="020B0503020204020204" pitchFamily="34" charset="-122"/>
                <a:ea typeface="微软雅黑" panose="020B0503020204020204" pitchFamily="34" charset="-122"/>
              </a:rPr>
              <a:t>有了引用函数的委托变量之后，我们就可以用委托变量调用</a:t>
            </a:r>
            <a:r>
              <a:rPr lang="en-US" altLang="zh-CN" sz="2400" dirty="0" err="1">
                <a:solidFill>
                  <a:srgbClr val="002060"/>
                </a:solidFill>
                <a:latin typeface="微软雅黑" panose="020B0503020204020204" pitchFamily="34" charset="-122"/>
                <a:ea typeface="微软雅黑" panose="020B0503020204020204" pitchFamily="34" charset="-122"/>
              </a:rPr>
              <a:t>handlerFunc</a:t>
            </a:r>
            <a:r>
              <a:rPr lang="zh-CN" altLang="en-US" sz="2400" dirty="0">
                <a:solidFill>
                  <a:srgbClr val="002060"/>
                </a:solidFill>
                <a:latin typeface="微软雅黑" panose="020B0503020204020204" pitchFamily="34" charset="-122"/>
                <a:ea typeface="微软雅黑" panose="020B0503020204020204" pitchFamily="34" charset="-122"/>
              </a:rPr>
              <a:t>函数；也可以把委托变量传递给其他函数</a:t>
            </a:r>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(sender, </a:t>
            </a:r>
            <a:r>
              <a:rPr lang="en-US" altLang="zh-CN" sz="1800" dirty="0" err="1">
                <a:solidFill>
                  <a:srgbClr val="002060"/>
                </a:solidFill>
                <a:latin typeface="Consolas" panose="020B0609020204030204" pitchFamily="49" charset="0"/>
                <a:ea typeface="微软雅黑" panose="020B0503020204020204" pitchFamily="34" charset="-122"/>
              </a:rPr>
              <a:t>fe</a:t>
            </a:r>
            <a:r>
              <a:rPr lang="en-US" altLang="zh-CN" sz="1800" dirty="0">
                <a:solidFill>
                  <a:srgbClr val="002060"/>
                </a:solidFill>
                <a:latin typeface="Consolas" panose="020B0609020204030204" pitchFamily="49" charset="0"/>
                <a:ea typeface="微软雅黑" panose="020B0503020204020204" pitchFamily="34" charset="-122"/>
              </a:rPr>
              <a:t> );</a:t>
            </a:r>
          </a:p>
          <a:p>
            <a:r>
              <a:rPr lang="en-US" altLang="zh-CN" dirty="0">
                <a:solidFill>
                  <a:srgbClr val="002060"/>
                </a:solidFill>
                <a:latin typeface="微软雅黑" panose="020B0503020204020204" pitchFamily="34" charset="-122"/>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34981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410867" y="438013"/>
            <a:ext cx="5223933" cy="1325563"/>
          </a:xfrm>
        </p:spPr>
        <p:txBody>
          <a:bodyPr/>
          <a:lstStyle/>
          <a:p>
            <a:pPr eaLnBrk="1" hangingPunct="1"/>
            <a:r>
              <a:rPr lang="zh-CN" altLang="en-GB" dirty="0"/>
              <a:t>委托</a:t>
            </a:r>
            <a:r>
              <a:rPr lang="en-GB" altLang="zh-CN" dirty="0"/>
              <a:t>(delegate)</a:t>
            </a:r>
            <a:endParaRPr lang="en-US" altLang="zh-CN" dirty="0"/>
          </a:p>
        </p:txBody>
      </p:sp>
      <p:sp>
        <p:nvSpPr>
          <p:cNvPr id="10244" name="Text Box 3"/>
          <p:cNvSpPr txBox="1">
            <a:spLocks noChangeArrowheads="1"/>
          </p:cNvSpPr>
          <p:nvPr/>
        </p:nvSpPr>
        <p:spPr bwMode="auto">
          <a:xfrm>
            <a:off x="4487191" y="839184"/>
            <a:ext cx="70070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是异步（回调）操作和事件处理的重要环节</a:t>
            </a:r>
          </a:p>
        </p:txBody>
      </p:sp>
      <p:sp>
        <p:nvSpPr>
          <p:cNvPr id="2" name="矩形 1">
            <a:extLst>
              <a:ext uri="{FF2B5EF4-FFF2-40B4-BE49-F238E27FC236}">
                <a16:creationId xmlns:a16="http://schemas.microsoft.com/office/drawing/2014/main" id="{7647B6FB-52AD-4AA4-B4BF-569A78603F10}"/>
              </a:ext>
            </a:extLst>
          </p:cNvPr>
          <p:cNvSpPr/>
          <p:nvPr/>
        </p:nvSpPr>
        <p:spPr>
          <a:xfrm>
            <a:off x="1071767" y="1564243"/>
            <a:ext cx="10232727" cy="3200876"/>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5. </a:t>
            </a:r>
            <a:r>
              <a:rPr lang="zh-CN" altLang="en-US" sz="2400" dirty="0">
                <a:solidFill>
                  <a:srgbClr val="002060"/>
                </a:solidFill>
                <a:latin typeface="微软雅黑" panose="020B0503020204020204" pitchFamily="34" charset="-122"/>
                <a:ea typeface="微软雅黑" panose="020B0503020204020204" pitchFamily="34" charset="-122"/>
              </a:rPr>
              <a:t>委托可以调用多个方法，即一个委托变量可以引用多个函数，称为多路广播</a:t>
            </a:r>
          </a:p>
          <a:p>
            <a:r>
              <a:rPr lang="en-US" altLang="zh-CN" sz="1800" dirty="0">
                <a:solidFill>
                  <a:srgbClr val="002060"/>
                </a:solidFill>
                <a:latin typeface="Consolas" panose="020B0609020204030204" pitchFamily="49" charset="0"/>
                <a:ea typeface="微软雅黑" panose="020B0503020204020204" pitchFamily="34" charset="-122"/>
              </a:rPr>
              <a:t>	</a:t>
            </a:r>
            <a:endParaRPr lang="zh-CN" altLang="en-US" sz="1800" dirty="0">
              <a:solidFill>
                <a:srgbClr val="002060"/>
              </a:solidFill>
              <a:latin typeface="微软雅黑" panose="020B0503020204020204" pitchFamily="34" charset="-122"/>
              <a:ea typeface="微软雅黑" panose="020B0503020204020204" pitchFamily="34" charset="-122"/>
            </a:endParaRP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6. </a:t>
            </a:r>
            <a:r>
              <a:rPr lang="zh-CN" altLang="en-US" sz="2400" dirty="0">
                <a:solidFill>
                  <a:srgbClr val="002060"/>
                </a:solidFill>
                <a:latin typeface="微软雅黑" panose="020B0503020204020204" pitchFamily="34" charset="-122"/>
                <a:ea typeface="微软雅黑" panose="020B0503020204020204" pitchFamily="34" charset="-122"/>
              </a:rPr>
              <a:t>可以使用</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和</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运算符实现方法的增加和减少</a:t>
            </a:r>
          </a:p>
          <a:p>
            <a:r>
              <a:rPr lang="en-US" altLang="zh-CN" sz="1800" dirty="0">
                <a:solidFill>
                  <a:srgbClr val="002060"/>
                </a:solidFill>
                <a:latin typeface="Consolas" panose="020B0609020204030204" pitchFamily="49" charset="0"/>
                <a:ea typeface="微软雅黑" panose="020B0503020204020204" pitchFamily="34" charset="-122"/>
              </a:rPr>
              <a:t>	</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7. </a:t>
            </a:r>
            <a:r>
              <a:rPr lang="zh-CN" altLang="en-US" sz="2400" dirty="0">
                <a:solidFill>
                  <a:srgbClr val="002060"/>
                </a:solidFill>
                <a:latin typeface="微软雅黑" panose="020B0503020204020204" pitchFamily="34" charset="-122"/>
                <a:ea typeface="微软雅黑" panose="020B0503020204020204" pitchFamily="34" charset="-122"/>
              </a:rPr>
              <a:t>无返回值的委托，引用了多少个方法就会执行多少个方法。有返回值的委托同样会执行多个引用的方法，但返回的值是最后一个方法的返回值</a:t>
            </a:r>
          </a:p>
          <a:p>
            <a:r>
              <a:rPr lang="en-US" altLang="zh-CN" sz="1800" dirty="0">
                <a:solidFill>
                  <a:srgbClr val="002060"/>
                </a:solidFill>
                <a:latin typeface="Consolas" panose="020B0609020204030204" pitchFamily="49" charset="0"/>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01440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473324" y="373593"/>
            <a:ext cx="4026692" cy="921808"/>
          </a:xfrm>
        </p:spPr>
        <p:txBody>
          <a:bodyPr/>
          <a:lstStyle/>
          <a:p>
            <a:pPr algn="ctr" eaLnBrk="1" hangingPunct="1"/>
            <a:r>
              <a:rPr lang="zh-CN" altLang="en-US" sz="4000" dirty="0"/>
              <a:t>事件的实现步骤</a:t>
            </a:r>
          </a:p>
        </p:txBody>
      </p:sp>
      <p:sp>
        <p:nvSpPr>
          <p:cNvPr id="11268" name="Rectangle 3"/>
          <p:cNvSpPr>
            <a:spLocks noGrp="1" noChangeArrowheads="1"/>
          </p:cNvSpPr>
          <p:nvPr>
            <p:ph type="body" idx="4294967295"/>
          </p:nvPr>
        </p:nvSpPr>
        <p:spPr>
          <a:xfrm>
            <a:off x="0" y="1295401"/>
            <a:ext cx="11149013" cy="3957638"/>
          </a:xfrm>
        </p:spPr>
        <p:txBody>
          <a:bodyPr>
            <a:normAutofit/>
          </a:bodyPr>
          <a:lstStyle/>
          <a:p>
            <a:pPr>
              <a:lnSpc>
                <a:spcPct val="125000"/>
              </a:lnSpc>
            </a:pPr>
            <a:r>
              <a:rPr lang="zh-CN" altLang="en-US" sz="2600" dirty="0">
                <a:latin typeface="微软雅黑" panose="020B0503020204020204" pitchFamily="34" charset="-122"/>
                <a:ea typeface="微软雅黑" panose="020B0503020204020204" pitchFamily="34" charset="-122"/>
              </a:rPr>
              <a:t> 定义事件参数自定义类，此类必须由 </a:t>
            </a:r>
            <a:r>
              <a:rPr lang="en-US" altLang="zh-CN" sz="2600" dirty="0" err="1">
                <a:latin typeface="微软雅黑" panose="020B0503020204020204" pitchFamily="34" charset="-122"/>
                <a:ea typeface="微软雅黑" panose="020B0503020204020204" pitchFamily="34" charset="-122"/>
              </a:rPr>
              <a:t>System.EventArgs</a:t>
            </a: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类派生</a:t>
            </a:r>
            <a:endParaRPr lang="en-US" altLang="zh-CN" sz="2600" dirty="0">
              <a:latin typeface="微软雅黑" panose="020B0503020204020204" pitchFamily="34" charset="-122"/>
              <a:ea typeface="微软雅黑" panose="020B0503020204020204" pitchFamily="34" charset="-122"/>
            </a:endParaRPr>
          </a:p>
          <a:p>
            <a:pPr lvl="1">
              <a:lnSpc>
                <a:spcPct val="125000"/>
              </a:lnSpc>
            </a:pPr>
            <a:r>
              <a:rPr lang="en-US" altLang="zh-CN" sz="1900" dirty="0">
                <a:latin typeface="Consolas" panose="020B0609020204030204" pitchFamily="49" charset="0"/>
              </a:rPr>
              <a:t>Public </a:t>
            </a:r>
            <a:r>
              <a:rPr lang="en-US" altLang="zh-CN" sz="1900" dirty="0" err="1">
                <a:latin typeface="Consolas" panose="020B0609020204030204" pitchFamily="49" charset="0"/>
              </a:rPr>
              <a:t>FireEventArgs</a:t>
            </a:r>
            <a:r>
              <a:rPr lang="zh-CN" altLang="en-US" sz="1900" dirty="0">
                <a:latin typeface="Consolas" panose="020B0609020204030204" pitchFamily="49" charset="0"/>
              </a:rPr>
              <a:t>：</a:t>
            </a:r>
            <a:r>
              <a:rPr lang="en-US" altLang="zh-CN" sz="1900" dirty="0" err="1">
                <a:latin typeface="Consolas" panose="020B0609020204030204" pitchFamily="49" charset="0"/>
              </a:rPr>
              <a:t>EventArgs</a:t>
            </a:r>
            <a:endParaRPr lang="zh-CN" altLang="en-US" sz="1900" dirty="0">
              <a:latin typeface="Consolas" panose="020B0609020204030204" pitchFamily="49" charset="0"/>
            </a:endParaRPr>
          </a:p>
          <a:p>
            <a:pPr eaLnBrk="1" hangingPunct="1">
              <a:lnSpc>
                <a:spcPct val="125000"/>
              </a:lnSpc>
            </a:pPr>
            <a:r>
              <a:rPr lang="zh-CN" altLang="en-US" sz="2600" dirty="0">
                <a:latin typeface="微软雅黑" panose="020B0503020204020204" pitchFamily="34" charset="-122"/>
                <a:ea typeface="微软雅黑" panose="020B0503020204020204" pitchFamily="34" charset="-122"/>
              </a:rPr>
              <a:t> 用</a:t>
            </a:r>
            <a:r>
              <a:rPr lang="en-US" altLang="zh-CN" sz="2600" dirty="0">
                <a:latin typeface="微软雅黑" panose="020B0503020204020204" pitchFamily="34" charset="-122"/>
                <a:ea typeface="微软雅黑" panose="020B0503020204020204" pitchFamily="34" charset="-122"/>
              </a:rPr>
              <a:t>delegate </a:t>
            </a:r>
            <a:r>
              <a:rPr lang="zh-CN" altLang="en-US" sz="2600" dirty="0">
                <a:latin typeface="微软雅黑" panose="020B0503020204020204" pitchFamily="34" charset="-122"/>
                <a:ea typeface="微软雅黑" panose="020B0503020204020204" pitchFamily="34" charset="-122"/>
              </a:rPr>
              <a:t>关键字定义事件对象类型（含事件发起者以及事件参数）</a:t>
            </a:r>
            <a:endParaRPr lang="en-US" altLang="zh-CN" sz="2600" dirty="0">
              <a:latin typeface="微软雅黑" panose="020B0503020204020204" pitchFamily="34" charset="-122"/>
              <a:ea typeface="微软雅黑" panose="020B0503020204020204" pitchFamily="34" charset="-122"/>
            </a:endParaRPr>
          </a:p>
          <a:p>
            <a:pPr lvl="1">
              <a:lnSpc>
                <a:spcPct val="125000"/>
              </a:lnSpc>
            </a:pPr>
            <a:r>
              <a:rPr lang="en-US" altLang="zh-CN" sz="1900" dirty="0">
                <a:latin typeface="Consolas" panose="020B0609020204030204" pitchFamily="49" charset="0"/>
              </a:rPr>
              <a:t>Public delegate void </a:t>
            </a:r>
            <a:r>
              <a:rPr lang="en-US" altLang="zh-CN" sz="1900" dirty="0" err="1">
                <a:latin typeface="Consolas" panose="020B0609020204030204" pitchFamily="49" charset="0"/>
              </a:rPr>
              <a:t>FireEventHandler</a:t>
            </a:r>
            <a:r>
              <a:rPr lang="en-US" altLang="zh-CN" sz="1900" dirty="0">
                <a:latin typeface="Consolas" panose="020B0609020204030204" pitchFamily="49" charset="0"/>
              </a:rPr>
              <a:t>(object </a:t>
            </a:r>
            <a:r>
              <a:rPr lang="en-US" altLang="zh-CN" sz="1900" dirty="0" err="1">
                <a:latin typeface="Consolas" panose="020B0609020204030204" pitchFamily="49" charset="0"/>
              </a:rPr>
              <a:t>sender,FireEventArgs</a:t>
            </a:r>
            <a:r>
              <a:rPr lang="en-US" altLang="zh-CN" sz="1900" dirty="0">
                <a:latin typeface="Consolas" panose="020B0609020204030204" pitchFamily="49" charset="0"/>
              </a:rPr>
              <a:t> </a:t>
            </a:r>
            <a:r>
              <a:rPr lang="en-US" altLang="zh-CN" sz="1900" dirty="0" err="1">
                <a:latin typeface="Consolas" panose="020B0609020204030204" pitchFamily="49" charset="0"/>
              </a:rPr>
              <a:t>fe</a:t>
            </a:r>
            <a:r>
              <a:rPr lang="en-US" altLang="zh-CN" sz="1900" dirty="0">
                <a:latin typeface="Consolas" panose="020B0609020204030204" pitchFamily="49" charset="0"/>
              </a:rPr>
              <a:t>);</a:t>
            </a:r>
          </a:p>
          <a:p>
            <a:pPr>
              <a:lnSpc>
                <a:spcPct val="125000"/>
              </a:lnSpc>
            </a:pPr>
            <a:r>
              <a:rPr lang="zh-CN" altLang="en-US" sz="2600" dirty="0">
                <a:latin typeface="微软雅黑" panose="020B0503020204020204" pitchFamily="34" charset="-122"/>
                <a:ea typeface="微软雅黑" panose="020B0503020204020204" pitchFamily="34" charset="-122"/>
              </a:rPr>
              <a:t> 用 </a:t>
            </a:r>
            <a:r>
              <a:rPr lang="en-US" altLang="zh-CN" sz="2600" dirty="0">
                <a:latin typeface="微软雅黑" panose="020B0503020204020204" pitchFamily="34" charset="-122"/>
                <a:ea typeface="微软雅黑" panose="020B0503020204020204" pitchFamily="34" charset="-122"/>
              </a:rPr>
              <a:t>event </a:t>
            </a:r>
            <a:r>
              <a:rPr lang="zh-CN" altLang="en-US" sz="2600" dirty="0">
                <a:latin typeface="微软雅黑" panose="020B0503020204020204" pitchFamily="34" charset="-122"/>
                <a:ea typeface="微软雅黑" panose="020B0503020204020204" pitchFamily="34" charset="-122"/>
              </a:rPr>
              <a:t>关键字定义事件对象，它同时也是一个 </a:t>
            </a:r>
            <a:r>
              <a:rPr lang="en-US" altLang="zh-CN" sz="2600" dirty="0">
                <a:latin typeface="微软雅黑" panose="020B0503020204020204" pitchFamily="34" charset="-122"/>
                <a:ea typeface="微软雅黑" panose="020B0503020204020204" pitchFamily="34" charset="-122"/>
              </a:rPr>
              <a:t>delegate </a:t>
            </a:r>
            <a:r>
              <a:rPr lang="zh-CN" altLang="en-US" sz="2600" dirty="0">
                <a:latin typeface="微软雅黑" panose="020B0503020204020204" pitchFamily="34" charset="-122"/>
                <a:ea typeface="微软雅黑" panose="020B0503020204020204" pitchFamily="34" charset="-122"/>
              </a:rPr>
              <a:t>对象（引用）</a:t>
            </a:r>
          </a:p>
          <a:p>
            <a:pPr lvl="1">
              <a:lnSpc>
                <a:spcPct val="125000"/>
              </a:lnSpc>
            </a:pPr>
            <a:r>
              <a:rPr lang="en-US" altLang="zh-CN" sz="1900" dirty="0">
                <a:latin typeface="Consolas" panose="020B0609020204030204" pitchFamily="49" charset="0"/>
              </a:rPr>
              <a:t>Public event </a:t>
            </a:r>
            <a:r>
              <a:rPr lang="en-US" altLang="zh-CN" sz="1900" dirty="0" err="1">
                <a:latin typeface="Consolas" panose="020B0609020204030204" pitchFamily="49" charset="0"/>
              </a:rPr>
              <a:t>FireEventHandler</a:t>
            </a:r>
            <a:r>
              <a:rPr lang="en-US" altLang="zh-CN" sz="1900" dirty="0">
                <a:latin typeface="Consolas" panose="020B0609020204030204" pitchFamily="49" charset="0"/>
              </a:rPr>
              <a:t> </a:t>
            </a:r>
            <a:r>
              <a:rPr lang="en-US" altLang="zh-CN" sz="1900" dirty="0" err="1">
                <a:latin typeface="Consolas" panose="020B0609020204030204" pitchFamily="49" charset="0"/>
              </a:rPr>
              <a:t>FireEvent</a:t>
            </a:r>
            <a:r>
              <a:rPr lang="zh-CN" altLang="en-US" sz="1900" dirty="0">
                <a:latin typeface="Consolas" panose="020B0609020204030204" pitchFamily="49" charset="0"/>
              </a:rPr>
              <a:t>；</a:t>
            </a:r>
            <a:endParaRPr lang="en-US" altLang="zh-CN" sz="1900" dirty="0">
              <a:latin typeface="Consolas" panose="020B0609020204030204" pitchFamily="49" charset="0"/>
            </a:endParaRPr>
          </a:p>
          <a:p>
            <a:pPr>
              <a:lnSpc>
                <a:spcPct val="125000"/>
              </a:lnSpc>
            </a:pPr>
            <a:r>
              <a:rPr lang="zh-CN" altLang="en-US" sz="2600" dirty="0">
                <a:latin typeface="微软雅黑" panose="020B0503020204020204" pitchFamily="34" charset="-122"/>
                <a:ea typeface="微软雅黑" panose="020B0503020204020204" pitchFamily="34" charset="-122"/>
              </a:rPr>
              <a:t> 定义事件发起者类</a:t>
            </a: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3473324" y="4408437"/>
            <a:ext cx="7143876" cy="2308324"/>
          </a:xfrm>
          <a:prstGeom prst="rect">
            <a:avLst/>
          </a:prstGeom>
          <a:solidFill>
            <a:schemeClr val="bg1">
              <a:lumMod val="95000"/>
            </a:schemeClr>
          </a:solidFill>
        </p:spPr>
        <p:txBody>
          <a:bodyPr wrap="square">
            <a:spAutoFit/>
          </a:bodyPr>
          <a:lstStyle/>
          <a:p>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class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FireAlarm</a:t>
            </a:r>
            <a:r>
              <a:rPr lang="en-US" altLang="zh-CN" sz="1200" dirty="0">
                <a:solidFill>
                  <a:srgbClr val="000000"/>
                </a:solidFill>
                <a:latin typeface="Consolas" panose="020B0609020204030204" pitchFamily="49" charset="0"/>
                <a:ea typeface="新宋体" panose="02010609030101010101" pitchFamily="49" charset="-122"/>
              </a:rPr>
              <a:t>  {</a:t>
            </a:r>
          </a:p>
          <a:p>
            <a:r>
              <a:rPr lang="en-US" altLang="zh-CN" sz="1200" dirty="0">
                <a:solidFill>
                  <a:srgbClr val="008000"/>
                </a:solidFill>
                <a:latin typeface="Consolas" panose="020B0609020204030204" pitchFamily="49" charset="0"/>
                <a:ea typeface="新宋体" panose="02010609030101010101" pitchFamily="49" charset="-122"/>
              </a:rPr>
              <a:t>//</a:t>
            </a:r>
            <a:r>
              <a:rPr lang="zh-CN" altLang="en-US" sz="1200" dirty="0">
                <a:solidFill>
                  <a:srgbClr val="008000"/>
                </a:solidFill>
                <a:latin typeface="Consolas" panose="020B0609020204030204" pitchFamily="49" charset="0"/>
                <a:ea typeface="新宋体" panose="02010609030101010101" pitchFamily="49" charset="-122"/>
              </a:rPr>
              <a:t>将火情处理定义为</a:t>
            </a:r>
            <a:r>
              <a:rPr lang="en-US" altLang="zh-CN" sz="1200" dirty="0" err="1">
                <a:solidFill>
                  <a:srgbClr val="008000"/>
                </a:solidFill>
                <a:latin typeface="Consolas" panose="020B0609020204030204" pitchFamily="49" charset="0"/>
                <a:ea typeface="新宋体" panose="02010609030101010101" pitchFamily="49" charset="-122"/>
              </a:rPr>
              <a:t>FireEventHandler</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代理</a:t>
            </a:r>
            <a:r>
              <a:rPr lang="en-US" altLang="zh-CN" sz="1200" dirty="0">
                <a:solidFill>
                  <a:srgbClr val="008000"/>
                </a:solidFill>
                <a:latin typeface="Consolas" panose="020B0609020204030204" pitchFamily="49" charset="0"/>
                <a:ea typeface="新宋体" panose="02010609030101010101" pitchFamily="49" charset="-122"/>
              </a:rPr>
              <a:t>(delegate) </a:t>
            </a:r>
            <a:r>
              <a:rPr lang="zh-CN" altLang="en-US" sz="1200" dirty="0">
                <a:solidFill>
                  <a:srgbClr val="008000"/>
                </a:solidFill>
                <a:latin typeface="Consolas" panose="020B0609020204030204" pitchFamily="49" charset="0"/>
                <a:ea typeface="新宋体" panose="02010609030101010101" pitchFamily="49" charset="-122"/>
              </a:rPr>
              <a:t>类型，这个代理声明的事件的参数列表</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delegate</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void</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FireEventHandler</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object</a:t>
            </a:r>
            <a:r>
              <a:rPr lang="en-US" altLang="zh-CN" sz="1200" dirty="0">
                <a:solidFill>
                  <a:srgbClr val="000000"/>
                </a:solidFill>
                <a:latin typeface="Consolas" panose="020B0609020204030204" pitchFamily="49" charset="0"/>
                <a:ea typeface="新宋体" panose="02010609030101010101" pitchFamily="49" charset="-122"/>
              </a:rPr>
              <a:t> sender,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fe</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8000"/>
                </a:solidFill>
                <a:latin typeface="Consolas" panose="020B0609020204030204" pitchFamily="49" charset="0"/>
                <a:ea typeface="新宋体" panose="02010609030101010101" pitchFamily="49" charset="-122"/>
              </a:rPr>
              <a:t>//</a:t>
            </a:r>
            <a:r>
              <a:rPr lang="zh-CN" altLang="en-US" sz="1200" dirty="0">
                <a:solidFill>
                  <a:srgbClr val="008000"/>
                </a:solidFill>
                <a:latin typeface="Consolas" panose="020B0609020204030204" pitchFamily="49" charset="0"/>
                <a:ea typeface="新宋体" panose="02010609030101010101" pitchFamily="49" charset="-122"/>
              </a:rPr>
              <a:t>定义</a:t>
            </a:r>
            <a:r>
              <a:rPr lang="en-US" altLang="zh-CN" sz="1200" dirty="0" err="1">
                <a:solidFill>
                  <a:srgbClr val="008000"/>
                </a:solidFill>
                <a:latin typeface="Consolas" panose="020B0609020204030204" pitchFamily="49" charset="0"/>
                <a:ea typeface="新宋体" panose="02010609030101010101" pitchFamily="49" charset="-122"/>
              </a:rPr>
              <a:t>FireEvent</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为</a:t>
            </a:r>
            <a:r>
              <a:rPr lang="en-US" altLang="zh-CN" sz="1200" dirty="0" err="1">
                <a:solidFill>
                  <a:srgbClr val="008000"/>
                </a:solidFill>
                <a:latin typeface="Consolas" panose="020B0609020204030204" pitchFamily="49" charset="0"/>
                <a:ea typeface="新宋体" panose="02010609030101010101" pitchFamily="49" charset="-122"/>
              </a:rPr>
              <a:t>FireEventHandler</a:t>
            </a:r>
            <a:r>
              <a:rPr lang="en-US" altLang="zh-CN" sz="1200" dirty="0">
                <a:solidFill>
                  <a:srgbClr val="008000"/>
                </a:solidFill>
                <a:latin typeface="Consolas" panose="020B0609020204030204" pitchFamily="49" charset="0"/>
                <a:ea typeface="新宋体" panose="02010609030101010101" pitchFamily="49" charset="-122"/>
              </a:rPr>
              <a:t> delegate </a:t>
            </a:r>
            <a:r>
              <a:rPr lang="zh-CN" altLang="en-US" sz="1200" dirty="0">
                <a:solidFill>
                  <a:srgbClr val="008000"/>
                </a:solidFill>
                <a:latin typeface="Consolas" panose="020B0609020204030204" pitchFamily="49" charset="0"/>
                <a:ea typeface="新宋体" panose="02010609030101010101" pitchFamily="49" charset="-122"/>
              </a:rPr>
              <a:t>事件</a:t>
            </a:r>
            <a:r>
              <a:rPr lang="en-US" altLang="zh-CN" sz="1200" dirty="0">
                <a:solidFill>
                  <a:srgbClr val="008000"/>
                </a:solidFill>
                <a:latin typeface="Consolas" panose="020B0609020204030204" pitchFamily="49" charset="0"/>
                <a:ea typeface="新宋体" panose="02010609030101010101" pitchFamily="49" charset="-122"/>
              </a:rPr>
              <a:t>(event) </a:t>
            </a:r>
            <a:r>
              <a:rPr lang="zh-CN" altLang="en-US" sz="1200" dirty="0">
                <a:solidFill>
                  <a:srgbClr val="008000"/>
                </a:solidFill>
                <a:latin typeface="Consolas" panose="020B0609020204030204" pitchFamily="49" charset="0"/>
                <a:ea typeface="新宋体" panose="02010609030101010101" pitchFamily="49" charset="-122"/>
              </a:rPr>
              <a:t>类型</a:t>
            </a:r>
            <a:r>
              <a:rPr lang="en-US" altLang="zh-CN" sz="1200" dirty="0">
                <a:solidFill>
                  <a:srgbClr val="008000"/>
                </a:solidFill>
                <a:latin typeface="Consolas" panose="020B0609020204030204" pitchFamily="49" charset="0"/>
                <a:ea typeface="新宋体" panose="02010609030101010101" pitchFamily="49" charset="-122"/>
              </a:rPr>
              <a:t>.</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event</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FireEventHandler</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FireEvent</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激活事件的方法，创建了</a:t>
            </a:r>
            <a:r>
              <a:rPr lang="en-US" altLang="zh-CN" sz="1200" dirty="0" err="1">
                <a:solidFill>
                  <a:srgbClr val="008000"/>
                </a:solidFill>
                <a:latin typeface="Consolas" panose="020B0609020204030204" pitchFamily="49" charset="0"/>
                <a:ea typeface="新宋体" panose="02010609030101010101" pitchFamily="49" charset="-122"/>
              </a:rPr>
              <a:t>FireEventArgs</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对象，发起事件，并将事件参数对象传递过去</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void</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ActivateFireAlarm</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string</a:t>
            </a:r>
            <a:r>
              <a:rPr lang="en-US" altLang="zh-CN" sz="1200" dirty="0">
                <a:solidFill>
                  <a:srgbClr val="000000"/>
                </a:solidFill>
                <a:latin typeface="Consolas" panose="020B0609020204030204" pitchFamily="49" charset="0"/>
                <a:ea typeface="新宋体" panose="02010609030101010101" pitchFamily="49" charset="-122"/>
              </a:rPr>
              <a:t> room, </a:t>
            </a:r>
            <a:r>
              <a:rPr lang="en-US" altLang="zh-CN" sz="1200" dirty="0" err="1">
                <a:solidFill>
                  <a:srgbClr val="0000FF"/>
                </a:solidFill>
                <a:latin typeface="Consolas" panose="020B0609020204030204" pitchFamily="49" charset="0"/>
                <a:ea typeface="新宋体" panose="02010609030101010101" pitchFamily="49" charset="-122"/>
              </a:rPr>
              <a:t>int</a:t>
            </a:r>
            <a:r>
              <a:rPr lang="en-US" altLang="zh-CN" sz="1200" dirty="0">
                <a:solidFill>
                  <a:srgbClr val="000000"/>
                </a:solidFill>
                <a:latin typeface="Consolas" panose="020B0609020204030204" pitchFamily="49" charset="0"/>
                <a:ea typeface="新宋体" panose="02010609030101010101" pitchFamily="49" charset="-122"/>
              </a:rPr>
              <a:t> ferocity)</a:t>
            </a:r>
            <a:r>
              <a:rPr lang="zh-CN" altLang="en-US"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2B91AF"/>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fireArgs</a:t>
            </a:r>
            <a:r>
              <a:rPr lang="en-US" altLang="zh-CN" sz="1200" dirty="0">
                <a:solidFill>
                  <a:srgbClr val="000000"/>
                </a:solidFill>
                <a:latin typeface="Consolas" panose="020B0609020204030204" pitchFamily="49" charset="0"/>
                <a:ea typeface="新宋体" panose="02010609030101010101" pitchFamily="49" charset="-122"/>
              </a:rPr>
              <a:t> = </a:t>
            </a:r>
            <a:r>
              <a:rPr lang="en-US" altLang="zh-CN" sz="1200" dirty="0">
                <a:solidFill>
                  <a:srgbClr val="0000FF"/>
                </a:solidFill>
                <a:latin typeface="Consolas" panose="020B0609020204030204" pitchFamily="49" charset="0"/>
                <a:ea typeface="新宋体" panose="02010609030101010101" pitchFamily="49" charset="-122"/>
              </a:rPr>
              <a:t>new</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(room, ferocity);</a:t>
            </a:r>
          </a:p>
          <a:p>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执行对象事件处理函数指针，必须保证处理函数要和声明代理时的参数列表相同</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FireEvent</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this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fireArgs</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0000"/>
                </a:solidFill>
                <a:latin typeface="Consolas" panose="020B0609020204030204" pitchFamily="49" charset="0"/>
                <a:ea typeface="新宋体" panose="02010609030101010101" pitchFamily="49" charset="-122"/>
              </a:rPr>
              <a:t>   }</a:t>
            </a:r>
          </a:p>
          <a:p>
            <a:r>
              <a:rPr lang="en-US" altLang="zh-CN" sz="1200" dirty="0">
                <a:solidFill>
                  <a:srgbClr val="000000"/>
                </a:solidFill>
                <a:latin typeface="Consolas" panose="020B0609020204030204" pitchFamily="49" charset="0"/>
                <a:ea typeface="新宋体" panose="02010609030101010101" pitchFamily="49" charset="-122"/>
              </a:rPr>
              <a:t>}</a:t>
            </a:r>
            <a:endParaRPr lang="zh-CN" altLang="en-US" sz="1200" dirty="0">
              <a:latin typeface="Consolas" panose="020B0609020204030204" pitchFamily="49" charset="0"/>
            </a:endParaRPr>
          </a:p>
        </p:txBody>
      </p:sp>
      <p:sp>
        <p:nvSpPr>
          <p:cNvPr id="3" name="矩形 2">
            <a:extLst>
              <a:ext uri="{FF2B5EF4-FFF2-40B4-BE49-F238E27FC236}">
                <a16:creationId xmlns:a16="http://schemas.microsoft.com/office/drawing/2014/main" id="{DEC2B32C-E964-4B02-8C6B-5763DAED3BD2}"/>
              </a:ext>
            </a:extLst>
          </p:cNvPr>
          <p:cNvSpPr/>
          <p:nvPr/>
        </p:nvSpPr>
        <p:spPr>
          <a:xfrm>
            <a:off x="3541059" y="3177826"/>
            <a:ext cx="8432747" cy="369332"/>
          </a:xfrm>
          <a:prstGeom prst="rect">
            <a:avLst/>
          </a:prstGeom>
        </p:spPr>
        <p:txBody>
          <a:bodyPr wrap="square">
            <a:spAutoFit/>
          </a:bodyPr>
          <a:lstStyle/>
          <a:p>
            <a:r>
              <a:rPr lang="zh-CN" altLang="en-US" sz="1800" dirty="0">
                <a:solidFill>
                  <a:srgbClr val="7030A0"/>
                </a:solidFill>
                <a:latin typeface="微软雅黑" panose="020B0503020204020204" pitchFamily="34" charset="-122"/>
                <a:ea typeface="微软雅黑" panose="020B0503020204020204" pitchFamily="34" charset="-122"/>
              </a:rPr>
              <a:t>定义了一种委托</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事件委托</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，即定义了一种方法的类型</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其参数有</a:t>
            </a:r>
            <a:r>
              <a:rPr lang="en-US" altLang="zh-CN" sz="1800" dirty="0">
                <a:solidFill>
                  <a:srgbClr val="7030A0"/>
                </a:solidFill>
                <a:latin typeface="微软雅黑" panose="020B0503020204020204" pitchFamily="34" charset="-122"/>
                <a:ea typeface="微软雅黑" panose="020B0503020204020204" pitchFamily="34" charset="-122"/>
              </a:rPr>
              <a:t>sender</a:t>
            </a:r>
            <a:r>
              <a:rPr lang="zh-CN" altLang="en-US" sz="1800" dirty="0">
                <a:solidFill>
                  <a:srgbClr val="7030A0"/>
                </a:solidFill>
                <a:latin typeface="微软雅黑" panose="020B0503020204020204" pitchFamily="34" charset="-122"/>
                <a:ea typeface="微软雅黑" panose="020B0503020204020204" pitchFamily="34" charset="-122"/>
              </a:rPr>
              <a:t>和</a:t>
            </a:r>
            <a:r>
              <a:rPr lang="en-US" altLang="zh-CN" sz="1800" dirty="0" err="1">
                <a:solidFill>
                  <a:srgbClr val="7030A0"/>
                </a:solidFill>
                <a:latin typeface="微软雅黑" panose="020B0503020204020204" pitchFamily="34" charset="-122"/>
                <a:ea typeface="微软雅黑" panose="020B0503020204020204" pitchFamily="34" charset="-122"/>
              </a:rPr>
              <a:t>fe</a:t>
            </a:r>
            <a:r>
              <a:rPr lang="en-US" altLang="zh-CN" sz="1800" dirty="0">
                <a:solidFill>
                  <a:srgbClr val="7030A0"/>
                </a:solidFill>
                <a:latin typeface="微软雅黑" panose="020B0503020204020204" pitchFamily="34" charset="-122"/>
                <a:ea typeface="微软雅黑" panose="020B0503020204020204" pitchFamily="34" charset="-122"/>
              </a:rPr>
              <a:t>)</a:t>
            </a:r>
            <a:endParaRPr lang="zh-CN" altLang="en-US" sz="1800" dirty="0">
              <a:solidFill>
                <a:srgbClr val="7030A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4201B3DC-1DC5-4738-90AD-BE351B64B790}"/>
              </a:ext>
            </a:extLst>
          </p:cNvPr>
          <p:cNvSpPr txBox="1"/>
          <p:nvPr/>
        </p:nvSpPr>
        <p:spPr>
          <a:xfrm>
            <a:off x="209550" y="5187950"/>
            <a:ext cx="1981200" cy="46166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publisher</a:t>
            </a:r>
          </a:p>
          <a:p>
            <a:pPr algn="ctr"/>
            <a:r>
              <a:rPr lang="zh-CN" altLang="en-US" sz="1200" dirty="0">
                <a:solidFill>
                  <a:srgbClr val="FF0000"/>
                </a:solidFill>
                <a:latin typeface="微软雅黑" panose="020B0503020204020204" pitchFamily="34" charset="-122"/>
                <a:ea typeface="微软雅黑" panose="020B0503020204020204" pitchFamily="34" charset="-122"/>
              </a:rPr>
              <a:t>发布器</a:t>
            </a:r>
          </a:p>
        </p:txBody>
      </p:sp>
    </p:spTree>
    <p:extLst>
      <p:ext uri="{BB962C8B-B14F-4D97-AF65-F5344CB8AC3E}">
        <p14:creationId xmlns:p14="http://schemas.microsoft.com/office/powerpoint/2010/main" val="416703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804333" y="610659"/>
            <a:ext cx="10515600" cy="1325563"/>
          </a:xfrm>
        </p:spPr>
        <p:txBody>
          <a:bodyPr/>
          <a:lstStyle/>
          <a:p>
            <a:pPr eaLnBrk="1" hangingPunct="1"/>
            <a:r>
              <a:rPr lang="zh-CN" altLang="en-US" dirty="0"/>
              <a:t>事件的实现步骤</a:t>
            </a:r>
          </a:p>
        </p:txBody>
      </p:sp>
      <p:sp>
        <p:nvSpPr>
          <p:cNvPr id="12292" name="Rectangle 3"/>
          <p:cNvSpPr>
            <a:spLocks noGrp="1" noChangeArrowheads="1"/>
          </p:cNvSpPr>
          <p:nvPr>
            <p:ph type="body" idx="4294967295"/>
          </p:nvPr>
        </p:nvSpPr>
        <p:spPr>
          <a:xfrm>
            <a:off x="804333" y="1936222"/>
            <a:ext cx="10932307" cy="4367212"/>
          </a:xfrm>
        </p:spPr>
        <p:txBody>
          <a:bodyPr>
            <a:noAutofit/>
          </a:bodyPr>
          <a:lstStyle/>
          <a:p>
            <a:r>
              <a:rPr lang="zh-CN" altLang="en-US" sz="2400" dirty="0">
                <a:latin typeface="微软雅黑" panose="020B0503020204020204" pitchFamily="34" charset="-122"/>
                <a:ea typeface="微软雅黑" panose="020B0503020204020204" pitchFamily="34" charset="-122"/>
              </a:rPr>
              <a:t> 定义事件处理方法，也就是普通的类的方法，但要求这个方法应当与 </a:t>
            </a:r>
            <a:r>
              <a:rPr lang="en-US" altLang="zh-CN" sz="2400" dirty="0">
                <a:latin typeface="微软雅黑" panose="020B0503020204020204" pitchFamily="34" charset="-122"/>
                <a:ea typeface="微软雅黑" panose="020B0503020204020204" pitchFamily="34" charset="-122"/>
              </a:rPr>
              <a:t>delegate </a:t>
            </a:r>
            <a:r>
              <a:rPr lang="zh-CN" altLang="en-US" sz="2400" dirty="0">
                <a:latin typeface="微软雅黑" panose="020B0503020204020204" pitchFamily="34" charset="-122"/>
                <a:ea typeface="微软雅黑" panose="020B0503020204020204" pitchFamily="34" charset="-122"/>
              </a:rPr>
              <a:t>对象具有相同的参数和返回值类型。</a:t>
            </a:r>
            <a:endParaRPr lang="en-US" altLang="zh-CN" sz="2400" dirty="0">
              <a:latin typeface="微软雅黑" panose="020B0503020204020204" pitchFamily="34" charset="-122"/>
              <a:ea typeface="微软雅黑" panose="020B0503020204020204" pitchFamily="34" charset="-122"/>
            </a:endParaRPr>
          </a:p>
          <a:p>
            <a:pPr lvl="1"/>
            <a:r>
              <a:rPr lang="en-US" altLang="zh-CN" sz="2400" dirty="0">
                <a:latin typeface="Consolas" panose="020B0609020204030204" pitchFamily="49" charset="0"/>
              </a:rPr>
              <a:t>void </a:t>
            </a:r>
            <a:r>
              <a:rPr lang="en-US" altLang="zh-CN" sz="2400" dirty="0" err="1">
                <a:latin typeface="Consolas" panose="020B0609020204030204" pitchFamily="49" charset="0"/>
              </a:rPr>
              <a:t>ExtinguishFire</a:t>
            </a:r>
            <a:r>
              <a:rPr lang="en-US" altLang="zh-CN" sz="2400" dirty="0">
                <a:latin typeface="Consolas" panose="020B0609020204030204" pitchFamily="49" charset="0"/>
              </a:rPr>
              <a:t>(object sender, </a:t>
            </a:r>
            <a:r>
              <a:rPr lang="en-US" altLang="zh-CN" sz="2400" dirty="0" err="1">
                <a:latin typeface="Consolas" panose="020B0609020204030204" pitchFamily="49" charset="0"/>
              </a:rPr>
              <a:t>FireEventArgs</a:t>
            </a:r>
            <a:r>
              <a:rPr lang="en-US" altLang="zh-CN" sz="2400" dirty="0">
                <a:latin typeface="Consolas" panose="020B0609020204030204" pitchFamily="49" charset="0"/>
              </a:rPr>
              <a:t> </a:t>
            </a:r>
            <a:r>
              <a:rPr lang="en-US" altLang="zh-CN" sz="2400" dirty="0" err="1">
                <a:latin typeface="Consolas" panose="020B0609020204030204" pitchFamily="49" charset="0"/>
              </a:rPr>
              <a:t>fe</a:t>
            </a:r>
            <a:r>
              <a:rPr lang="en-US" altLang="zh-CN" sz="2400" dirty="0">
                <a:latin typeface="Consolas" panose="020B0609020204030204" pitchFamily="49" charset="0"/>
              </a:rPr>
              <a:t>)</a:t>
            </a:r>
            <a:endParaRPr lang="zh-CN" altLang="en-US" sz="2400" dirty="0">
              <a:latin typeface="Consolas" panose="020B0609020204030204" pitchFamily="49" charset="0"/>
            </a:endParaRPr>
          </a:p>
          <a:p>
            <a:pPr eaLnBrk="1" hangingPunct="1"/>
            <a:r>
              <a:rPr lang="zh-CN" altLang="en-US" sz="2400" dirty="0">
                <a:latin typeface="微软雅黑" panose="020B0503020204020204" pitchFamily="34" charset="-122"/>
                <a:ea typeface="微软雅黑" panose="020B0503020204020204" pitchFamily="34" charset="-122"/>
              </a:rPr>
              <a:t> 用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操作符添加事件到事件队列中，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操作符能够将事件从队列中删除。</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fireAlarm.FireEvent</a:t>
            </a:r>
            <a:r>
              <a:rPr lang="en-US" altLang="zh-CN" dirty="0">
                <a:latin typeface="Consolas" panose="020B0609020204030204" pitchFamily="49" charset="0"/>
              </a:rPr>
              <a:t> += new </a:t>
            </a:r>
            <a:r>
              <a:rPr lang="en-US" altLang="zh-CN" dirty="0" err="1">
                <a:latin typeface="Consolas" panose="020B0609020204030204" pitchFamily="49" charset="0"/>
              </a:rPr>
              <a:t>FireAlarm.FireEventHandler</a:t>
            </a:r>
            <a:r>
              <a:rPr lang="en-US" altLang="zh-CN" dirty="0">
                <a:latin typeface="Consolas" panose="020B0609020204030204" pitchFamily="49" charset="0"/>
              </a:rPr>
              <a:t>(</a:t>
            </a:r>
            <a:r>
              <a:rPr lang="en-US" altLang="zh-CN" dirty="0" err="1">
                <a:latin typeface="Consolas" panose="020B0609020204030204" pitchFamily="49" charset="0"/>
              </a:rPr>
              <a:t>ExtinguishFire</a:t>
            </a:r>
            <a:r>
              <a:rPr lang="en-US" altLang="zh-CN" dirty="0">
                <a:latin typeface="Consolas" panose="020B0609020204030204" pitchFamily="49" charset="0"/>
              </a:rPr>
              <a:t>);</a:t>
            </a:r>
            <a:endParaRPr lang="en-US" altLang="zh-CN" sz="3400" dirty="0">
              <a:latin typeface="Consolas" panose="020B0609020204030204" pitchFamily="49" charset="0"/>
            </a:endParaRPr>
          </a:p>
          <a:p>
            <a:pPr eaLnBrk="1" hangingPunct="1"/>
            <a:r>
              <a:rPr lang="zh-CN" altLang="en-US" sz="2400" dirty="0">
                <a:latin typeface="微软雅黑" panose="020B0503020204020204" pitchFamily="34" charset="-122"/>
                <a:ea typeface="微软雅黑" panose="020B0503020204020204" pitchFamily="34" charset="-122"/>
              </a:rPr>
              <a:t> 触发事件的地方用调用 </a:t>
            </a:r>
            <a:r>
              <a:rPr lang="en-US" altLang="zh-CN" sz="2400" dirty="0">
                <a:latin typeface="微软雅黑" panose="020B0503020204020204" pitchFamily="34" charset="-122"/>
                <a:ea typeface="微软雅黑" panose="020B0503020204020204" pitchFamily="34" charset="-122"/>
              </a:rPr>
              <a:t>delegate </a:t>
            </a:r>
            <a:r>
              <a:rPr lang="zh-CN" altLang="en-US" sz="2400" dirty="0">
                <a:latin typeface="微软雅黑" panose="020B0503020204020204" pitchFamily="34" charset="-122"/>
                <a:ea typeface="微软雅黑" panose="020B0503020204020204" pitchFamily="34" charset="-122"/>
              </a:rPr>
              <a:t>的方式写事件触发方法。</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a:t>
            </a:r>
            <a:r>
              <a:rPr lang="en-US" altLang="zh-CN" dirty="0" err="1">
                <a:latin typeface="Consolas" panose="020B0609020204030204" pitchFamily="49" charset="0"/>
                <a:ea typeface="新宋体" panose="02010609030101010101" pitchFamily="49" charset="-122"/>
              </a:rPr>
              <a:t>FireEvent</a:t>
            </a:r>
            <a:r>
              <a:rPr lang="en-US" altLang="zh-CN" dirty="0">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this</a:t>
            </a:r>
            <a:r>
              <a:rPr lang="en-US" altLang="zh-CN" dirty="0">
                <a:latin typeface="Consolas" panose="020B0609020204030204" pitchFamily="49" charset="0"/>
                <a:ea typeface="新宋体" panose="02010609030101010101" pitchFamily="49" charset="-122"/>
              </a:rPr>
              <a:t>, </a:t>
            </a:r>
            <a:r>
              <a:rPr lang="en-US" altLang="zh-CN" dirty="0" err="1">
                <a:latin typeface="Consolas" panose="020B0609020204030204" pitchFamily="49" charset="0"/>
                <a:ea typeface="新宋体" panose="02010609030101010101" pitchFamily="49" charset="-122"/>
              </a:rPr>
              <a:t>fireArgs</a:t>
            </a:r>
            <a:r>
              <a:rPr lang="en-US" altLang="zh-CN" dirty="0">
                <a:latin typeface="Consolas" panose="020B0609020204030204" pitchFamily="49" charset="0"/>
                <a:ea typeface="新宋体" panose="02010609030101010101" pitchFamily="49" charset="-122"/>
              </a:rPr>
              <a:t>);</a:t>
            </a:r>
          </a:p>
          <a:p>
            <a:pPr lvl="1"/>
            <a:endParaRPr lang="zh-CN" altLang="en-US" sz="22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 调用事件方法触发事件。</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a:t>
            </a:r>
            <a:r>
              <a:rPr lang="en-US" altLang="zh-CN" dirty="0" err="1">
                <a:latin typeface="Consolas" panose="020B0609020204030204" pitchFamily="49" charset="0"/>
                <a:ea typeface="新宋体" panose="02010609030101010101" pitchFamily="49" charset="-122"/>
              </a:rPr>
              <a:t>ActivateFireAlarm</a:t>
            </a:r>
            <a:r>
              <a:rPr lang="en-US" altLang="zh-CN" dirty="0">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latin typeface="Consolas" panose="020B0609020204030204" pitchFamily="49" charset="0"/>
                <a:ea typeface="新宋体" panose="02010609030101010101" pitchFamily="49" charset="-122"/>
              </a:rPr>
              <a:t>room,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latin typeface="Consolas" panose="020B0609020204030204" pitchFamily="49" charset="0"/>
                <a:ea typeface="新宋体" panose="02010609030101010101" pitchFamily="49" charset="-122"/>
              </a:rPr>
              <a:t>ferocity)</a:t>
            </a:r>
            <a:endParaRPr lang="zh-CN" altLang="en-US" dirty="0">
              <a:latin typeface="Consolas" panose="020B0609020204030204" pitchFamily="49" charset="0"/>
            </a:endParaRPr>
          </a:p>
        </p:txBody>
      </p:sp>
      <p:sp>
        <p:nvSpPr>
          <p:cNvPr id="4" name="文本框 3">
            <a:extLst>
              <a:ext uri="{FF2B5EF4-FFF2-40B4-BE49-F238E27FC236}">
                <a16:creationId xmlns:a16="http://schemas.microsoft.com/office/drawing/2014/main" id="{51692FC2-387E-433A-BDF9-8DB3D8A15AFB}"/>
              </a:ext>
            </a:extLst>
          </p:cNvPr>
          <p:cNvSpPr txBox="1"/>
          <p:nvPr/>
        </p:nvSpPr>
        <p:spPr>
          <a:xfrm>
            <a:off x="10121900" y="3829050"/>
            <a:ext cx="1981200" cy="46166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subscriber</a:t>
            </a:r>
          </a:p>
          <a:p>
            <a:pPr algn="ctr"/>
            <a:r>
              <a:rPr lang="zh-CN" altLang="en-US" sz="1200" dirty="0">
                <a:solidFill>
                  <a:srgbClr val="FF0000"/>
                </a:solidFill>
                <a:latin typeface="微软雅黑" panose="020B0503020204020204" pitchFamily="34" charset="-122"/>
                <a:ea typeface="微软雅黑" panose="020B0503020204020204" pitchFamily="34" charset="-122"/>
              </a:rPr>
              <a:t>订阅器</a:t>
            </a:r>
          </a:p>
        </p:txBody>
      </p:sp>
    </p:spTree>
    <p:extLst>
      <p:ext uri="{BB962C8B-B14F-4D97-AF65-F5344CB8AC3E}">
        <p14:creationId xmlns:p14="http://schemas.microsoft.com/office/powerpoint/2010/main" val="16910115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933" y="1338518"/>
            <a:ext cx="8780992" cy="5519481"/>
          </a:xfrm>
          <a:prstGeom prst="rect">
            <a:avLst/>
          </a:prstGeom>
        </p:spPr>
      </p:pic>
      <p:sp>
        <p:nvSpPr>
          <p:cNvPr id="13315" name="Rectangle 2"/>
          <p:cNvSpPr>
            <a:spLocks noGrp="1" noChangeArrowheads="1"/>
          </p:cNvSpPr>
          <p:nvPr>
            <p:ph type="title" idx="4294967295"/>
          </p:nvPr>
        </p:nvSpPr>
        <p:spPr>
          <a:xfrm>
            <a:off x="0" y="365125"/>
            <a:ext cx="10515600" cy="1325563"/>
          </a:xfrm>
        </p:spPr>
        <p:txBody>
          <a:bodyPr/>
          <a:lstStyle/>
          <a:p>
            <a:pPr eaLnBrk="1" hangingPunct="1"/>
            <a:r>
              <a:rPr lang="zh-CN" altLang="en-US" sz="3600" dirty="0"/>
              <a:t>事件机制程序示例</a:t>
            </a:r>
            <a:r>
              <a:rPr lang="en-US" altLang="zh-CN" sz="3600" dirty="0"/>
              <a:t>1-</a:t>
            </a:r>
            <a:r>
              <a:rPr lang="zh-CN" altLang="en-US" sz="3600" dirty="0"/>
              <a:t>实验</a:t>
            </a:r>
            <a:r>
              <a:rPr lang="en-US" altLang="zh-CN" sz="3600" dirty="0"/>
              <a:t>2</a:t>
            </a:r>
            <a:endParaRPr lang="zh-CN" altLang="en-US" sz="3600" dirty="0"/>
          </a:p>
        </p:txBody>
      </p:sp>
    </p:spTree>
    <p:extLst>
      <p:ext uri="{BB962C8B-B14F-4D97-AF65-F5344CB8AC3E}">
        <p14:creationId xmlns:p14="http://schemas.microsoft.com/office/powerpoint/2010/main" val="8958956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7000" y="329640"/>
            <a:ext cx="5464175" cy="822325"/>
          </a:xfrm>
        </p:spPr>
        <p:txBody>
          <a:bodyPr>
            <a:normAutofit/>
          </a:bodyPr>
          <a:lstStyle/>
          <a:p>
            <a:pPr eaLnBrk="1" hangingPunct="1"/>
            <a:r>
              <a:rPr lang="zh-CN" altLang="en-US" sz="2800" dirty="0"/>
              <a:t>事件机制程序示例</a:t>
            </a:r>
            <a:r>
              <a:rPr lang="en-US" altLang="zh-CN" sz="2800" dirty="0"/>
              <a:t>2-</a:t>
            </a:r>
            <a:r>
              <a:rPr lang="zh-CN" altLang="en-US" sz="2800" dirty="0"/>
              <a:t>程序框架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44" y="1151965"/>
            <a:ext cx="4762500" cy="46482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742" y="2439474"/>
            <a:ext cx="4997325" cy="443201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327" y="33805"/>
            <a:ext cx="5767120" cy="4621678"/>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6365" y="2586690"/>
            <a:ext cx="5286193" cy="3912721"/>
          </a:xfrm>
          <a:prstGeom prst="rect">
            <a:avLst/>
          </a:prstGeom>
        </p:spPr>
      </p:pic>
    </p:spTree>
    <p:extLst>
      <p:ext uri="{BB962C8B-B14F-4D97-AF65-F5344CB8AC3E}">
        <p14:creationId xmlns:p14="http://schemas.microsoft.com/office/powerpoint/2010/main" val="301055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1828800" y="1862667"/>
            <a:ext cx="6477000" cy="723900"/>
          </a:xfrm>
        </p:spPr>
        <p:txBody>
          <a:bodyPr>
            <a:normAutofit/>
          </a:bodyPr>
          <a:lstStyle/>
          <a:p>
            <a:r>
              <a:rPr lang="zh-CN" altLang="en-US" dirty="0"/>
              <a:t>回调是由系统执行循环函数</a:t>
            </a:r>
          </a:p>
        </p:txBody>
      </p:sp>
      <p:sp>
        <p:nvSpPr>
          <p:cNvPr id="4" name="标题 1"/>
          <p:cNvSpPr txBox="1">
            <a:spLocks/>
          </p:cNvSpPr>
          <p:nvPr/>
        </p:nvSpPr>
        <p:spPr>
          <a:xfrm>
            <a:off x="2650068" y="3251061"/>
            <a:ext cx="8596668" cy="72452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a:latin typeface="微软雅黑" panose="020B0503020204020204" pitchFamily="34" charset="-122"/>
                <a:ea typeface="微软雅黑" panose="020B0503020204020204" pitchFamily="34" charset="-122"/>
              </a:rPr>
              <a:t>事件是被</a:t>
            </a:r>
            <a:r>
              <a:rPr lang="zh-CN" altLang="en-US" dirty="0">
                <a:latin typeface="微软雅黑" panose="020B0503020204020204" pitchFamily="34" charset="-122"/>
                <a:ea typeface="微软雅黑" panose="020B0503020204020204" pitchFamily="34" charset="-122"/>
              </a:rPr>
              <a:t>系统封装的函数指针</a:t>
            </a:r>
          </a:p>
        </p:txBody>
      </p:sp>
    </p:spTree>
    <p:extLst>
      <p:ext uri="{BB962C8B-B14F-4D97-AF65-F5344CB8AC3E}">
        <p14:creationId xmlns:p14="http://schemas.microsoft.com/office/powerpoint/2010/main" val="25294896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dirty="0"/>
              <a:t>上机练习作业</a:t>
            </a:r>
          </a:p>
        </p:txBody>
      </p:sp>
      <p:sp>
        <p:nvSpPr>
          <p:cNvPr id="50180" name="Rectangle 3"/>
          <p:cNvSpPr>
            <a:spLocks noGrp="1" noChangeArrowheads="1"/>
          </p:cNvSpPr>
          <p:nvPr>
            <p:ph type="body" idx="1"/>
          </p:nvPr>
        </p:nvSpPr>
        <p:spPr>
          <a:xfrm>
            <a:off x="677334" y="1504982"/>
            <a:ext cx="9605184" cy="3954524"/>
          </a:xfrm>
        </p:spPr>
        <p:txBody>
          <a:bodyPr>
            <a:normAutofit/>
          </a:bodyPr>
          <a:lstStyle/>
          <a:p>
            <a:pPr eaLnBrk="1" hangingPunct="1"/>
            <a:r>
              <a:rPr lang="en-US" altLang="zh-CN" sz="3200" noProof="1">
                <a:latin typeface="微软雅黑" panose="020B0503020204020204" pitchFamily="34" charset="-122"/>
                <a:ea typeface="微软雅黑" panose="020B0503020204020204" pitchFamily="34" charset="-122"/>
              </a:rPr>
              <a:t>WinForm</a:t>
            </a:r>
            <a:r>
              <a:rPr lang="zh-CN" altLang="en-US" sz="3200" noProof="1">
                <a:latin typeface="微软雅黑" panose="020B0503020204020204" pitchFamily="34" charset="-122"/>
                <a:ea typeface="微软雅黑" panose="020B0503020204020204" pitchFamily="34" charset="-122"/>
              </a:rPr>
              <a:t>实现两个窗体应用程序的消息传递</a:t>
            </a:r>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WinForm</a:t>
            </a:r>
            <a:r>
              <a:rPr lang="zh-CN" altLang="en-US" sz="3200" noProof="1">
                <a:latin typeface="微软雅黑" panose="020B0503020204020204" pitchFamily="34" charset="-122"/>
                <a:ea typeface="微软雅黑" panose="020B0503020204020204" pitchFamily="34" charset="-122"/>
              </a:rPr>
              <a:t>窗体实现事件的定义、触发与处理</a:t>
            </a:r>
            <a:endParaRPr lang="en-US" altLang="zh-CN" sz="3200" noProof="1">
              <a:latin typeface="微软雅黑" panose="020B0503020204020204" pitchFamily="34" charset="-122"/>
              <a:ea typeface="微软雅黑" panose="020B0503020204020204" pitchFamily="34" charset="-122"/>
            </a:endParaRPr>
          </a:p>
          <a:p>
            <a:pPr eaLnBrk="1" hangingPunct="1"/>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WPF</a:t>
            </a:r>
            <a:r>
              <a:rPr lang="zh-CN" altLang="en-US" sz="3200" noProof="1">
                <a:latin typeface="微软雅黑" panose="020B0503020204020204" pitchFamily="34" charset="-122"/>
                <a:ea typeface="微软雅黑" panose="020B0503020204020204" pitchFamily="34" charset="-122"/>
              </a:rPr>
              <a:t>实现两个窗体应用程序的消息传递</a:t>
            </a:r>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WPF</a:t>
            </a:r>
            <a:r>
              <a:rPr lang="zh-CN" altLang="en-US" sz="3200" noProof="1">
                <a:latin typeface="微软雅黑" panose="020B0503020204020204" pitchFamily="34" charset="-122"/>
                <a:ea typeface="微软雅黑" panose="020B0503020204020204" pitchFamily="34" charset="-122"/>
              </a:rPr>
              <a:t>窗体实现事件的定义、触发与处理</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9082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97828" y="1914525"/>
            <a:ext cx="4555067" cy="1325563"/>
          </a:xfrm>
        </p:spPr>
        <p:txBody>
          <a:bodyPr/>
          <a:lstStyle/>
          <a:p>
            <a:pPr eaLnBrk="1" hangingPunct="1"/>
            <a:r>
              <a:rPr lang="zh-CN" altLang="en-US" dirty="0"/>
              <a:t>窗体的输入</a:t>
            </a:r>
          </a:p>
        </p:txBody>
      </p:sp>
      <p:sp>
        <p:nvSpPr>
          <p:cNvPr id="10244" name="Rectangle 3"/>
          <p:cNvSpPr>
            <a:spLocks noGrp="1" noChangeArrowheads="1"/>
          </p:cNvSpPr>
          <p:nvPr>
            <p:ph type="body" idx="4294967295"/>
          </p:nvPr>
        </p:nvSpPr>
        <p:spPr>
          <a:xfrm>
            <a:off x="4318000" y="3232243"/>
            <a:ext cx="3514725" cy="1454150"/>
          </a:xfrm>
        </p:spPr>
        <p:txBody>
          <a:bodyPr>
            <a:normAutofit/>
          </a:bodyPr>
          <a:lstStyle/>
          <a:p>
            <a:pPr eaLnBrk="1" hangingPunct="1"/>
            <a:r>
              <a:rPr lang="zh-CN" altLang="en-US" sz="3600" dirty="0"/>
              <a:t> 消息队列</a:t>
            </a:r>
          </a:p>
          <a:p>
            <a:pPr eaLnBrk="1" hangingPunct="1"/>
            <a:r>
              <a:rPr lang="zh-CN" altLang="en-US" sz="3600" dirty="0"/>
              <a:t> 消息循环</a:t>
            </a:r>
          </a:p>
        </p:txBody>
      </p:sp>
    </p:spTree>
    <p:extLst>
      <p:ext uri="{BB962C8B-B14F-4D97-AF65-F5344CB8AC3E}">
        <p14:creationId xmlns:p14="http://schemas.microsoft.com/office/powerpoint/2010/main" val="905507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318933" y="957792"/>
            <a:ext cx="4445000" cy="1325563"/>
          </a:xfrm>
        </p:spPr>
        <p:txBody>
          <a:bodyPr/>
          <a:lstStyle/>
          <a:p>
            <a:pPr algn="ctr" eaLnBrk="1" hangingPunct="1"/>
            <a:r>
              <a:rPr lang="zh-CN" altLang="en-US" dirty="0"/>
              <a:t>消息队列</a:t>
            </a:r>
          </a:p>
        </p:txBody>
      </p:sp>
      <p:sp>
        <p:nvSpPr>
          <p:cNvPr id="11268" name="Rectangle 3"/>
          <p:cNvSpPr>
            <a:spLocks noGrp="1" noChangeArrowheads="1"/>
          </p:cNvSpPr>
          <p:nvPr>
            <p:ph type="body" idx="4294967295"/>
          </p:nvPr>
        </p:nvSpPr>
        <p:spPr>
          <a:xfrm>
            <a:off x="1272988" y="2709863"/>
            <a:ext cx="9950823" cy="1530443"/>
          </a:xfrm>
        </p:spPr>
        <p:txBody>
          <a:bodyPr>
            <a:normAutofit fontScale="92500"/>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 Windows</a:t>
            </a:r>
            <a:r>
              <a:rPr lang="zh-CN" altLang="en-US" sz="2800" dirty="0">
                <a:latin typeface="微软雅黑" panose="020B0503020204020204" pitchFamily="34" charset="-122"/>
                <a:ea typeface="微软雅黑" panose="020B0503020204020204" pitchFamily="34" charset="-122"/>
              </a:rPr>
              <a:t>能够为每个窗体应用程序维护一个消息队列</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应用程序从</a:t>
            </a:r>
            <a:r>
              <a:rPr lang="zh-CN" altLang="en-US" sz="2800" dirty="0"/>
              <a:t>自己的</a:t>
            </a:r>
            <a:r>
              <a:rPr lang="zh-CN" altLang="en-US" sz="2800" dirty="0">
                <a:latin typeface="微软雅黑" panose="020B0503020204020204" pitchFamily="34" charset="-122"/>
                <a:ea typeface="微软雅黑" panose="020B0503020204020204" pitchFamily="34" charset="-122"/>
              </a:rPr>
              <a:t>消息队列中获取消息，然后分派给某个窗口 </a:t>
            </a:r>
          </a:p>
        </p:txBody>
      </p:sp>
    </p:spTree>
    <p:extLst>
      <p:ext uri="{BB962C8B-B14F-4D97-AF65-F5344CB8AC3E}">
        <p14:creationId xmlns:p14="http://schemas.microsoft.com/office/powerpoint/2010/main" val="1227107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677334" y="1747044"/>
            <a:ext cx="3318933" cy="811213"/>
          </a:xfrm>
        </p:spPr>
        <p:txBody>
          <a:bodyPr/>
          <a:lstStyle/>
          <a:p>
            <a:pPr eaLnBrk="1" hangingPunct="1"/>
            <a:r>
              <a:rPr lang="zh-CN" altLang="en-US" dirty="0"/>
              <a:t>消息队列</a:t>
            </a: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8076" y="1094318"/>
            <a:ext cx="6010275" cy="561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9565914"/>
      </p:ext>
    </p:extLst>
  </p:cSld>
  <p:clrMapOvr>
    <a:masterClrMapping/>
  </p:clrMapOvr>
</p:sld>
</file>

<file path=ppt/theme/theme1.xml><?xml version="1.0" encoding="utf-8"?>
<a:theme xmlns:a="http://schemas.openxmlformats.org/drawingml/2006/main" name="自定义设计方案">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8594</TotalTime>
  <Words>3165</Words>
  <Application>Microsoft Office PowerPoint</Application>
  <PresentationFormat>宽屏</PresentationFormat>
  <Paragraphs>524</Paragraphs>
  <Slides>68</Slides>
  <Notes>15</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68</vt:i4>
      </vt:variant>
    </vt:vector>
  </HeadingPairs>
  <TitlesOfParts>
    <vt:vector size="81" baseType="lpstr">
      <vt:lpstr>宋体</vt:lpstr>
      <vt:lpstr>微软雅黑</vt:lpstr>
      <vt:lpstr>新宋体</vt:lpstr>
      <vt:lpstr>Arial</vt:lpstr>
      <vt:lpstr>Arial Black</vt:lpstr>
      <vt:lpstr>Calibri</vt:lpstr>
      <vt:lpstr>Calibri Light</vt:lpstr>
      <vt:lpstr>Consolas</vt:lpstr>
      <vt:lpstr>Tahoma</vt:lpstr>
      <vt:lpstr>Wingdings</vt:lpstr>
      <vt:lpstr>Wingdings 3</vt:lpstr>
      <vt:lpstr>自定义设计方案</vt:lpstr>
      <vt:lpstr>2_蓝色互联网</vt:lpstr>
      <vt:lpstr>PowerPoint 演示文稿</vt:lpstr>
      <vt:lpstr>20202021726 大数据分析与处理 20202021684 数据采集与物联网 </vt:lpstr>
      <vt:lpstr>内容提要 </vt:lpstr>
      <vt:lpstr>8.1 窗体程序特点</vt:lpstr>
      <vt:lpstr>PowerPoint 演示文稿</vt:lpstr>
      <vt:lpstr>8.2 窗体程序与消息机制 </vt:lpstr>
      <vt:lpstr>窗体的输入</vt:lpstr>
      <vt:lpstr>消息队列</vt:lpstr>
      <vt:lpstr>消息队列</vt:lpstr>
      <vt:lpstr>PowerPoint 演示文稿</vt:lpstr>
      <vt:lpstr>MSG消息结构</vt:lpstr>
      <vt:lpstr>消息机制与窗体资源</vt:lpstr>
      <vt:lpstr>8.2.1 C++窗体程序</vt:lpstr>
      <vt:lpstr>选择程序类型</vt:lpstr>
      <vt:lpstr>入口函数</vt:lpstr>
      <vt:lpstr>GetMessage</vt:lpstr>
      <vt:lpstr>消息循环</vt:lpstr>
      <vt:lpstr>系统消息分配</vt:lpstr>
      <vt:lpstr>窗体的输出</vt:lpstr>
      <vt:lpstr>WinMain函数结构</vt:lpstr>
      <vt:lpstr>WndProc函数</vt:lpstr>
      <vt:lpstr>注册窗口类</vt:lpstr>
      <vt:lpstr>创建应用程序窗口实例</vt:lpstr>
      <vt:lpstr>windows消息循环原理</vt:lpstr>
      <vt:lpstr>windows消息循环原理</vt:lpstr>
      <vt:lpstr>windows窗体扩展</vt:lpstr>
      <vt:lpstr>游戏程序结构</vt:lpstr>
      <vt:lpstr>8.2.2 C#窗体程序</vt:lpstr>
      <vt:lpstr>PowerPoint 演示文稿</vt:lpstr>
      <vt:lpstr>PowerPoint 演示文稿</vt:lpstr>
      <vt:lpstr>PowerPoint 演示文稿</vt:lpstr>
      <vt:lpstr>PowerPoint 演示文稿</vt:lpstr>
      <vt:lpstr>PowerPoint 演示文稿</vt:lpstr>
      <vt:lpstr>8.3 窗体线程与工作线程</vt:lpstr>
      <vt:lpstr>窗体线程与工作线程</vt:lpstr>
      <vt:lpstr>窗体线程与工作线程任务分工</vt:lpstr>
      <vt:lpstr>工作线程概述</vt:lpstr>
      <vt:lpstr>问题</vt:lpstr>
      <vt:lpstr>工作线程不能引用窗体控件</vt:lpstr>
      <vt:lpstr>窗体自定义消息处理</vt:lpstr>
      <vt:lpstr>线程间同步与通信</vt:lpstr>
      <vt:lpstr>线程间通信</vt:lpstr>
      <vt:lpstr>SendMessage</vt:lpstr>
      <vt:lpstr>消息常量定义</vt:lpstr>
      <vt:lpstr>窗体接收消息</vt:lpstr>
      <vt:lpstr>线程间同步模式</vt:lpstr>
      <vt:lpstr>线程间同步模式</vt:lpstr>
      <vt:lpstr>重载/重写窗体消息处理函数</vt:lpstr>
      <vt:lpstr>8.4 窗体自定义消息处理</vt:lpstr>
      <vt:lpstr>自定义消息应用流程</vt:lpstr>
      <vt:lpstr>C#调用SendMessage</vt:lpstr>
      <vt:lpstr>应用过程</vt:lpstr>
      <vt:lpstr>WinForm窗体代码示例</vt:lpstr>
      <vt:lpstr>WPF窗体代码示例-实验1</vt:lpstr>
      <vt:lpstr>8.5 事件机制</vt:lpstr>
      <vt:lpstr>事件介绍</vt:lpstr>
      <vt:lpstr>函数指针</vt:lpstr>
      <vt:lpstr>委托(delegate)</vt:lpstr>
      <vt:lpstr>委托(delegate)</vt:lpstr>
      <vt:lpstr>委托(delegate)</vt:lpstr>
      <vt:lpstr>委托(delegate)</vt:lpstr>
      <vt:lpstr>事件的实现步骤</vt:lpstr>
      <vt:lpstr>事件的实现步骤</vt:lpstr>
      <vt:lpstr>事件机制程序示例1-实验2</vt:lpstr>
      <vt:lpstr>事件机制程序示例2-程序框架</vt:lpstr>
      <vt:lpstr>回调是由系统执行循环函数</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497</cp:revision>
  <dcterms:created xsi:type="dcterms:W3CDTF">2014-12-05T07:09:50Z</dcterms:created>
  <dcterms:modified xsi:type="dcterms:W3CDTF">2020-11-17T08:38:26Z</dcterms:modified>
</cp:coreProperties>
</file>