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 id="2147483680" r:id="rId2"/>
  </p:sldMasterIdLst>
  <p:notesMasterIdLst>
    <p:notesMasterId r:id="rId66"/>
  </p:notesMasterIdLst>
  <p:sldIdLst>
    <p:sldId id="509" r:id="rId3"/>
    <p:sldId id="398" r:id="rId4"/>
    <p:sldId id="316" r:id="rId5"/>
    <p:sldId id="317" r:id="rId6"/>
    <p:sldId id="511" r:id="rId7"/>
    <p:sldId id="414" r:id="rId8"/>
    <p:sldId id="415" r:id="rId9"/>
    <p:sldId id="512" r:id="rId10"/>
    <p:sldId id="507" r:id="rId11"/>
    <p:sldId id="510" r:id="rId12"/>
    <p:sldId id="416" r:id="rId13"/>
    <p:sldId id="417" r:id="rId14"/>
    <p:sldId id="418" r:id="rId15"/>
    <p:sldId id="419" r:id="rId16"/>
    <p:sldId id="420" r:id="rId17"/>
    <p:sldId id="421" r:id="rId18"/>
    <p:sldId id="513" r:id="rId19"/>
    <p:sldId id="422" r:id="rId20"/>
    <p:sldId id="424" r:id="rId21"/>
    <p:sldId id="499" r:id="rId22"/>
    <p:sldId id="501" r:id="rId23"/>
    <p:sldId id="468" r:id="rId24"/>
    <p:sldId id="425" r:id="rId25"/>
    <p:sldId id="456" r:id="rId26"/>
    <p:sldId id="465" r:id="rId27"/>
    <p:sldId id="514" r:id="rId28"/>
    <p:sldId id="401" r:id="rId29"/>
    <p:sldId id="426" r:id="rId30"/>
    <p:sldId id="435" r:id="rId31"/>
    <p:sldId id="431" r:id="rId32"/>
    <p:sldId id="436" r:id="rId33"/>
    <p:sldId id="437" r:id="rId34"/>
    <p:sldId id="439" r:id="rId35"/>
    <p:sldId id="427" r:id="rId36"/>
    <p:sldId id="428" r:id="rId37"/>
    <p:sldId id="429" r:id="rId38"/>
    <p:sldId id="463" r:id="rId39"/>
    <p:sldId id="430" r:id="rId40"/>
    <p:sldId id="515" r:id="rId41"/>
    <p:sldId id="489" r:id="rId42"/>
    <p:sldId id="490" r:id="rId43"/>
    <p:sldId id="491" r:id="rId44"/>
    <p:sldId id="492" r:id="rId45"/>
    <p:sldId id="493" r:id="rId46"/>
    <p:sldId id="494" r:id="rId47"/>
    <p:sldId id="498" r:id="rId48"/>
    <p:sldId id="508" r:id="rId49"/>
    <p:sldId id="470" r:id="rId50"/>
    <p:sldId id="472" r:id="rId51"/>
    <p:sldId id="471" r:id="rId52"/>
    <p:sldId id="504" r:id="rId53"/>
    <p:sldId id="505" r:id="rId54"/>
    <p:sldId id="506" r:id="rId55"/>
    <p:sldId id="495" r:id="rId56"/>
    <p:sldId id="496" r:id="rId57"/>
    <p:sldId id="516" r:id="rId58"/>
    <p:sldId id="519" r:id="rId59"/>
    <p:sldId id="520" r:id="rId60"/>
    <p:sldId id="517" r:id="rId61"/>
    <p:sldId id="461" r:id="rId62"/>
    <p:sldId id="343" r:id="rId63"/>
    <p:sldId id="473" r:id="rId64"/>
    <p:sldId id="503" r:id="rId65"/>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66CC"/>
    <a:srgbClr val="FF33CC"/>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87600" autoAdjust="0"/>
  </p:normalViewPr>
  <p:slideViewPr>
    <p:cSldViewPr showGuides="1">
      <p:cViewPr varScale="1">
        <p:scale>
          <a:sx n="147" d="100"/>
          <a:sy n="147" d="100"/>
        </p:scale>
        <p:origin x="2976" y="114"/>
      </p:cViewPr>
      <p:guideLst>
        <p:guide orient="horz" pos="2143"/>
        <p:guide pos="3859"/>
      </p:guideLst>
    </p:cSldViewPr>
  </p:slideViewPr>
  <p:outlineViewPr>
    <p:cViewPr>
      <p:scale>
        <a:sx n="33" d="100"/>
        <a:sy n="33" d="100"/>
      </p:scale>
      <p:origin x="0" y="-246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1.1 Introduction</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1.1 Introduction</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kern="12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ppcenter/sdk/getting-started/xamarin"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windows/uwp/cpp-and-winrt-apis/intro-to-using-cpp-with-winr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12</a:t>
            </a:fld>
            <a:endParaRPr lang="zh-CN" altLang="en-US" sz="1200" b="0" dirty="0"/>
          </a:p>
        </p:txBody>
      </p:sp>
    </p:spTree>
    <p:extLst>
      <p:ext uri="{BB962C8B-B14F-4D97-AF65-F5344CB8AC3E}">
        <p14:creationId xmlns:p14="http://schemas.microsoft.com/office/powerpoint/2010/main" val="308081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13</a:t>
            </a:fld>
            <a:endParaRPr lang="zh-CN" altLang="en-US" sz="1200" b="0" dirty="0"/>
          </a:p>
        </p:txBody>
      </p:sp>
    </p:spTree>
    <p:extLst>
      <p:ext uri="{BB962C8B-B14F-4D97-AF65-F5344CB8AC3E}">
        <p14:creationId xmlns:p14="http://schemas.microsoft.com/office/powerpoint/2010/main" val="114786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2950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err="1"/>
              <a:t>Gitee</a:t>
            </a:r>
            <a:r>
              <a:rPr lang="en-US" altLang="zh-CN" b="1" dirty="0"/>
              <a:t> Pages Pro </a:t>
            </a:r>
            <a:r>
              <a:rPr lang="zh-CN" altLang="en-US" b="1" dirty="0"/>
              <a:t>已经对个人用户关闭</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命令行查询</a:t>
            </a:r>
            <a:r>
              <a:rPr lang="en-US" altLang="zh-CN" b="1" dirty="0" err="1"/>
              <a:t>.net</a:t>
            </a:r>
            <a:r>
              <a:rPr lang="zh-CN" altLang="en-US" b="1" dirty="0"/>
              <a:t>版本</a:t>
            </a:r>
            <a:endParaRPr lang="en-US" altLang="zh-CN" b="1" dirty="0"/>
          </a:p>
          <a:p>
            <a:pPr lvl="0"/>
            <a:r>
              <a:rPr lang="en-US" altLang="zh-CN" b="1" dirty="0"/>
              <a:t>reg query "HKLM\Software\Microsoft\NET Framework Setup\NDP" /s /v version | </a:t>
            </a:r>
            <a:r>
              <a:rPr lang="en-US" altLang="zh-CN" b="1" dirty="0" err="1"/>
              <a:t>findstr</a:t>
            </a:r>
            <a:r>
              <a:rPr lang="en-US" altLang="zh-CN" b="1" dirty="0"/>
              <a:t> /</a:t>
            </a:r>
            <a:r>
              <a:rPr lang="en-US" altLang="zh-CN" b="1" dirty="0" err="1"/>
              <a:t>i</a:t>
            </a:r>
            <a:r>
              <a:rPr lang="en-US" altLang="zh-CN" b="1" dirty="0"/>
              <a:t> version | sort /+26 /r</a:t>
            </a:r>
          </a:p>
          <a:p>
            <a:pPr lvl="0"/>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t>生产的关键是效率、稳定性、可靠性</a:t>
            </a:r>
            <a:endParaRPr lang="en-US" altLang="zh-CN" sz="1800" dirty="0"/>
          </a:p>
          <a:p>
            <a:r>
              <a:rPr lang="zh-CN" altLang="en-US" sz="1800" dirty="0"/>
              <a:t>研发的关键是算法、性能</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24</a:t>
            </a:fld>
            <a:endParaRPr lang="zh-CN" altLang="en-US" sz="1200" b="0" dirty="0"/>
          </a:p>
        </p:txBody>
      </p:sp>
    </p:spTree>
    <p:extLst>
      <p:ext uri="{BB962C8B-B14F-4D97-AF65-F5344CB8AC3E}">
        <p14:creationId xmlns:p14="http://schemas.microsoft.com/office/powerpoint/2010/main" val="2362384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26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7230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3</a:t>
            </a:fld>
            <a:endParaRPr lang="zh-CN" altLang="en-US" sz="1200" b="0" dirty="0"/>
          </a:p>
        </p:txBody>
      </p:sp>
    </p:spTree>
    <p:extLst>
      <p:ext uri="{BB962C8B-B14F-4D97-AF65-F5344CB8AC3E}">
        <p14:creationId xmlns:p14="http://schemas.microsoft.com/office/powerpoint/2010/main" val="3989135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30</a:t>
            </a:fld>
            <a:endParaRPr lang="zh-CN" altLang="en-US" sz="12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39</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839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dirty="0">
                <a:hlinkClick r:id="rId3"/>
              </a:rPr>
              <a:t>Get Started with Xamarin - Visual Studio App Center | Microsoft Docs</a:t>
            </a:r>
            <a:endParaRPr lang="en-US" altLang="zh-CN" dirty="0"/>
          </a:p>
          <a:p>
            <a:pPr lvl="0"/>
            <a:endParaRPr lang="en-US" altLang="zh-CN" b="1" dirty="0"/>
          </a:p>
          <a:p>
            <a:pPr lvl="0"/>
            <a:r>
              <a:rPr lang="en-US" altLang="zh-CN" dirty="0"/>
              <a:t>https://github.com/microsoft/WindowsAppSDK/blob/main/docs/roadmap.md</a:t>
            </a:r>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https://blog.csdn.net/P5dEyT322JACS/article/details/106449608</a:t>
            </a:r>
          </a:p>
          <a:p>
            <a:pPr lvl="0"/>
            <a:r>
              <a:rPr lang="en-US" altLang="zh-CN" b="1" dirty="0"/>
              <a:t>https://www.msys2.org/</a:t>
            </a:r>
          </a:p>
          <a:p>
            <a:pPr lvl="0"/>
            <a:r>
              <a:rPr lang="en-US" altLang="zh-CN" b="1" dirty="0" err="1"/>
              <a:t>pacman</a:t>
            </a:r>
            <a:endParaRPr lang="en-US" altLang="zh-CN" b="1" dirty="0"/>
          </a:p>
          <a:p>
            <a:pPr lvl="0"/>
            <a:endParaRPr lang="en-US" altLang="zh-CN"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47</a:t>
            </a:fld>
            <a:endParaRPr lang="zh-CN" altLang="en-US" sz="1200" b="0" dirty="0"/>
          </a:p>
        </p:txBody>
      </p:sp>
    </p:spTree>
    <p:extLst>
      <p:ext uri="{BB962C8B-B14F-4D97-AF65-F5344CB8AC3E}">
        <p14:creationId xmlns:p14="http://schemas.microsoft.com/office/powerpoint/2010/main" val="1626668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23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https://docs.microsoft.com/en-us/microsoft-edge/webview2/</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102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https://docs.microsoft.com/en-us/microsoft-edge/progressive-web-apps-chromium/</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58</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4712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https://docs.microsoft.com/en-us/windows/apps/windows-app-sdk/</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59</a:t>
            </a:fld>
            <a:endParaRPr lang="zh-CN" altLang="en-US" sz="1200" b="0" dirty="0"/>
          </a:p>
        </p:txBody>
      </p:sp>
    </p:spTree>
    <p:extLst>
      <p:ext uri="{BB962C8B-B14F-4D97-AF65-F5344CB8AC3E}">
        <p14:creationId xmlns:p14="http://schemas.microsoft.com/office/powerpoint/2010/main" val="3604549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62</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17513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WinUI</a:t>
            </a:r>
            <a:r>
              <a:rPr lang="en-US" altLang="zh-CN" dirty="0"/>
              <a:t> 2.0 </a:t>
            </a:r>
            <a:r>
              <a:rPr lang="zh-CN" altLang="en-US" dirty="0"/>
              <a:t>开源了</a:t>
            </a:r>
            <a:r>
              <a:rPr lang="en-US" altLang="zh-CN" dirty="0" err="1"/>
              <a:t>uwp</a:t>
            </a:r>
            <a:r>
              <a:rPr lang="zh-CN" altLang="en-US" dirty="0"/>
              <a:t>的控件部分，</a:t>
            </a:r>
            <a:r>
              <a:rPr lang="en-US" altLang="zh-CN" dirty="0" err="1"/>
              <a:t>WinUI</a:t>
            </a:r>
            <a:r>
              <a:rPr lang="en-US" altLang="zh-CN" dirty="0"/>
              <a:t> 3.0</a:t>
            </a:r>
            <a:r>
              <a:rPr lang="zh-CN" altLang="en-US" dirty="0"/>
              <a:t> 把 </a:t>
            </a:r>
            <a:r>
              <a:rPr lang="en-US" altLang="zh-CN" dirty="0" err="1"/>
              <a:t>uwp</a:t>
            </a:r>
            <a:r>
              <a:rPr lang="en-US" altLang="zh-CN" dirty="0"/>
              <a:t> </a:t>
            </a:r>
            <a:r>
              <a:rPr lang="zh-CN" altLang="en-US" dirty="0"/>
              <a:t>整个 </a:t>
            </a:r>
            <a:r>
              <a:rPr lang="en-US" altLang="zh-CN" dirty="0" err="1"/>
              <a:t>ui</a:t>
            </a:r>
            <a:r>
              <a:rPr lang="en-US" altLang="zh-CN" dirty="0"/>
              <a:t> </a:t>
            </a:r>
            <a:r>
              <a:rPr lang="zh-CN" altLang="en-US" dirty="0"/>
              <a:t>部分剥离并开源，包括一些输入和动画操作 </a:t>
            </a:r>
            <a:r>
              <a:rPr lang="en-US" altLang="zh-CN" dirty="0" err="1"/>
              <a:t>api</a:t>
            </a:r>
            <a:endParaRPr lang="en-US" altLang="zh-CN" dirty="0"/>
          </a:p>
          <a:p>
            <a:endParaRPr lang="en-US" altLang="zh-CN" dirty="0"/>
          </a:p>
          <a:p>
            <a:r>
              <a:rPr lang="en-US" altLang="zh-CN" dirty="0"/>
              <a:t>Windows runtime </a:t>
            </a:r>
            <a:r>
              <a:rPr lang="en-US" altLang="zh-CN" dirty="0" err="1"/>
              <a:t>api</a:t>
            </a:r>
            <a:r>
              <a:rPr lang="en-US" altLang="zh-CN" dirty="0"/>
              <a:t> </a:t>
            </a:r>
            <a:r>
              <a:rPr lang="zh-CN" altLang="en-US" dirty="0"/>
              <a:t>经过封装后提供给不同的程序员使用</a:t>
            </a:r>
            <a:endParaRPr lang="en-US" altLang="zh-CN" dirty="0"/>
          </a:p>
          <a:p>
            <a:endParaRPr lang="en-US" altLang="zh-CN" dirty="0"/>
          </a:p>
          <a:p>
            <a:r>
              <a:rPr lang="en-US" altLang="zh-CN" sz="1200" b="0" i="0" u="none" strike="noStrike" kern="1200" baseline="0" dirty="0">
                <a:solidFill>
                  <a:schemeClr val="tx1"/>
                </a:solidFill>
                <a:effectLst/>
                <a:latin typeface="Arial" panose="020B0604020202020204" pitchFamily="34" charset="0"/>
                <a:ea typeface="宋体" panose="02010600030101010101" pitchFamily="2" charset="-122"/>
                <a:hlinkClick r:id="rId3"/>
              </a:rPr>
              <a:t>C++/WinRT</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is an entirely standard modern C++17 language projection for Windows Runtime (WinRT) APIs, implemented as a header-file-based library, and designed to provide you with first-class access to the modern Windows API. With C++/WinRT, you can author and consume Windows Runtime APIs using any standards-compliant C++17 compiler. The Windows SDK includes C++/WinRT; it was introduced in version 10.0.17134.0 (Windows 10, version 1803).</a:t>
            </a:r>
          </a:p>
          <a:p>
            <a:r>
              <a:rPr lang="zh-CN" altLang="en-US" sz="1200" b="0" i="0" u="none" kern="1200" baseline="0" dirty="0">
                <a:solidFill>
                  <a:schemeClr val="tx1"/>
                </a:solidFill>
                <a:effectLst/>
                <a:latin typeface="Arial" panose="020B0604020202020204" pitchFamily="34" charset="0"/>
                <a:ea typeface="宋体" panose="02010600030101010101" pitchFamily="2" charset="-122"/>
              </a:rPr>
              <a:t>这个项目本来叫</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ModernCPP</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Kenny Kerr</a:t>
            </a:r>
            <a:r>
              <a:rPr lang="zh-CN" altLang="en-US" sz="1200" b="0" i="0" u="none" kern="1200" baseline="0" dirty="0">
                <a:solidFill>
                  <a:schemeClr val="tx1"/>
                </a:solidFill>
                <a:effectLst/>
                <a:latin typeface="Arial" panose="020B0604020202020204" pitchFamily="34" charset="0"/>
                <a:ea typeface="宋体" panose="02010600030101010101" pitchFamily="2" charset="-122"/>
              </a:rPr>
              <a:t>自己在家搞出来的，被微软看上后，连人带项目招进来</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r>
              <a:rPr lang="en-US" altLang="zh-CN" sz="1200" b="0" i="0" u="none" kern="1200" baseline="0" dirty="0">
                <a:solidFill>
                  <a:schemeClr val="tx1"/>
                </a:solidFill>
                <a:effectLst/>
                <a:latin typeface="Arial" panose="020B0604020202020204" pitchFamily="34" charset="0"/>
                <a:ea typeface="宋体" panose="02010600030101010101" pitchFamily="2" charset="-122"/>
              </a:rPr>
              <a:t>Project Reunion is an evolution of the Windows developer platform that will make it more compatible, agile, modern and open.</a:t>
            </a: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7</a:t>
            </a:fld>
            <a:endParaRPr lang="zh-CN" altLang="en-US" sz="1200" b="0" dirty="0"/>
          </a:p>
        </p:txBody>
      </p:sp>
    </p:spTree>
    <p:extLst>
      <p:ext uri="{BB962C8B-B14F-4D97-AF65-F5344CB8AC3E}">
        <p14:creationId xmlns:p14="http://schemas.microsoft.com/office/powerpoint/2010/main" val="42946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en-US" altLang="zh-CN" sz="1200" b="0" dirty="0">
                <a:latin typeface="微软雅黑" panose="020B0503020204020204" pitchFamily="34" charset="-122"/>
                <a:ea typeface="微软雅黑" panose="020B0503020204020204" pitchFamily="34" charset="-122"/>
              </a:rPr>
              <a:t>《</a:t>
            </a:r>
            <a:r>
              <a:rPr lang="zh-CN" altLang="en-US" sz="1200" b="0" dirty="0">
                <a:latin typeface="微软雅黑" panose="020B0503020204020204" pitchFamily="34" charset="-122"/>
                <a:ea typeface="微软雅黑" panose="020B0503020204020204" pitchFamily="34" charset="-122"/>
              </a:rPr>
              <a:t>微软模拟飞行</a:t>
            </a:r>
            <a:r>
              <a:rPr lang="en-US" altLang="zh-CN" sz="1200" b="0" dirty="0">
                <a:latin typeface="微软雅黑" panose="020B0503020204020204" pitchFamily="34" charset="-122"/>
                <a:ea typeface="微软雅黑" panose="020B0503020204020204" pitchFamily="34" charset="-122"/>
              </a:rPr>
              <a:t>2020》</a:t>
            </a:r>
            <a:r>
              <a:rPr lang="zh-CN" altLang="en-US" sz="1200" b="0" dirty="0">
                <a:latin typeface="微软雅黑" panose="020B0503020204020204" pitchFamily="34" charset="-122"/>
                <a:ea typeface="微软雅黑" panose="020B0503020204020204" pitchFamily="34" charset="-122"/>
              </a:rPr>
              <a:t>使用的数据量超过</a:t>
            </a:r>
            <a:r>
              <a:rPr lang="en-US" altLang="zh-CN" sz="1200" b="0" dirty="0">
                <a:latin typeface="微软雅黑" panose="020B0503020204020204" pitchFamily="34" charset="-122"/>
                <a:ea typeface="微软雅黑" panose="020B0503020204020204" pitchFamily="34" charset="-122"/>
              </a:rPr>
              <a:t>2.5PG</a:t>
            </a:r>
            <a:r>
              <a:rPr lang="zh-CN" altLang="en-US" sz="1200" b="0" dirty="0">
                <a:latin typeface="微软雅黑" panose="020B0503020204020204" pitchFamily="34" charset="-122"/>
                <a:ea typeface="微软雅黑" panose="020B0503020204020204" pitchFamily="34" charset="-122"/>
              </a:rPr>
              <a:t>，涵盖</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万多个城市，</a:t>
            </a:r>
            <a:r>
              <a:rPr lang="en-US" altLang="zh-CN" sz="1200" b="0" dirty="0">
                <a:latin typeface="微软雅黑" panose="020B0503020204020204" pitchFamily="34" charset="-122"/>
                <a:ea typeface="微软雅黑" panose="020B0503020204020204" pitchFamily="34" charset="-122"/>
              </a:rPr>
              <a:t>3</a:t>
            </a:r>
            <a:r>
              <a:rPr lang="zh-CN" altLang="en-US" sz="1200" b="0" dirty="0">
                <a:latin typeface="微软雅黑" panose="020B0503020204020204" pitchFamily="34" charset="-122"/>
                <a:ea typeface="微软雅黑" panose="020B0503020204020204" pitchFamily="34" charset="-122"/>
              </a:rPr>
              <a:t>万</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千多个机场，</a:t>
            </a:r>
            <a:r>
              <a:rPr lang="en-US" altLang="zh-CN" sz="1200" b="0" dirty="0">
                <a:latin typeface="微软雅黑" panose="020B0503020204020204" pitchFamily="34" charset="-122"/>
                <a:ea typeface="微软雅黑" panose="020B0503020204020204" pitchFamily="34" charset="-122"/>
              </a:rPr>
              <a:t>15</a:t>
            </a:r>
            <a:r>
              <a:rPr lang="zh-CN" altLang="en-US" sz="1200" b="0" dirty="0">
                <a:latin typeface="微软雅黑" panose="020B0503020204020204" pitchFamily="34" charset="-122"/>
                <a:ea typeface="微软雅黑" panose="020B0503020204020204" pitchFamily="34" charset="-122"/>
              </a:rPr>
              <a:t>亿座建筑，</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亿</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千</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百万个湖泊，</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仅靠终端算力无法满足如此大规模的渲染需求，必须借助云计算。这正是微软</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发挥作用的舞台。目前</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在全球</a:t>
            </a:r>
            <a:r>
              <a:rPr lang="en-US" altLang="zh-CN" sz="1200" b="0" dirty="0">
                <a:latin typeface="微软雅黑" panose="020B0503020204020204" pitchFamily="34" charset="-122"/>
                <a:ea typeface="微软雅黑" panose="020B0503020204020204" pitchFamily="34" charset="-122"/>
              </a:rPr>
              <a:t>60</a:t>
            </a:r>
            <a:r>
              <a:rPr lang="zh-CN" altLang="en-US" sz="1200" b="0" dirty="0">
                <a:latin typeface="微软雅黑" panose="020B0503020204020204" pitchFamily="34" charset="-122"/>
                <a:ea typeface="微软雅黑" panose="020B0503020204020204" pitchFamily="34" charset="-122"/>
              </a:rPr>
              <a:t>多个数据中心覆盖以及近</a:t>
            </a:r>
            <a:r>
              <a:rPr lang="en-US" altLang="zh-CN" sz="1200" b="0" dirty="0">
                <a:latin typeface="微软雅黑" panose="020B0503020204020204" pitchFamily="34" charset="-122"/>
                <a:ea typeface="微软雅黑" panose="020B0503020204020204" pitchFamily="34" charset="-122"/>
              </a:rPr>
              <a:t>200</a:t>
            </a:r>
            <a:r>
              <a:rPr lang="zh-CN" altLang="en-US" sz="1200" b="0" dirty="0">
                <a:latin typeface="微软雅黑" panose="020B0503020204020204" pitchFamily="34" charset="-122"/>
                <a:ea typeface="微软雅黑" panose="020B0503020204020204" pitchFamily="34" charset="-122"/>
              </a:rPr>
              <a:t>个边缘节点。</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微软对</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的期望是，它能计算也能思考，能处理中心部署的节点，也能进行非常强的边缘计算，触达到每一个角落。</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8</a:t>
            </a:fld>
            <a:endParaRPr lang="zh-CN" altLang="en-US" sz="1200" b="0" dirty="0"/>
          </a:p>
        </p:txBody>
      </p:sp>
    </p:spTree>
    <p:extLst>
      <p:ext uri="{BB962C8B-B14F-4D97-AF65-F5344CB8AC3E}">
        <p14:creationId xmlns:p14="http://schemas.microsoft.com/office/powerpoint/2010/main" val="362720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9</a:t>
            </a:fld>
            <a:endParaRPr lang="zh-CN" altLang="en-US" sz="1200" b="0" dirty="0"/>
          </a:p>
        </p:txBody>
      </p:sp>
    </p:spTree>
    <p:extLst>
      <p:ext uri="{BB962C8B-B14F-4D97-AF65-F5344CB8AC3E}">
        <p14:creationId xmlns:p14="http://schemas.microsoft.com/office/powerpoint/2010/main" val="143261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10</a:t>
            </a:fld>
            <a:endParaRPr lang="zh-CN" altLang="en-US" sz="1200" b="0" dirty="0"/>
          </a:p>
        </p:txBody>
      </p:sp>
    </p:spTree>
    <p:extLst>
      <p:ext uri="{BB962C8B-B14F-4D97-AF65-F5344CB8AC3E}">
        <p14:creationId xmlns:p14="http://schemas.microsoft.com/office/powerpoint/2010/main" val="61075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40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78969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284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执古之道 御今之有</a:t>
            </a:r>
          </a:p>
        </p:txBody>
      </p:sp>
    </p:spTree>
    <p:extLst>
      <p:ext uri="{BB962C8B-B14F-4D97-AF65-F5344CB8AC3E}">
        <p14:creationId xmlns:p14="http://schemas.microsoft.com/office/powerpoint/2010/main" val="427489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68020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6315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32661" y="29552"/>
            <a:ext cx="195888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Introduction</a:t>
            </a:r>
          </a:p>
        </p:txBody>
      </p:sp>
    </p:spTree>
    <p:extLst>
      <p:ext uri="{BB962C8B-B14F-4D97-AF65-F5344CB8AC3E}">
        <p14:creationId xmlns:p14="http://schemas.microsoft.com/office/powerpoint/2010/main" val="311134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A85D059-452B-4F89-84C2-4D1B7B5B5E9C}"/>
              </a:ext>
            </a:extLst>
          </p:cNvPr>
          <p:cNvSpPr>
            <a:spLocks noChangeArrowheads="1"/>
          </p:cNvSpPr>
          <p:nvPr userDrawn="1"/>
        </p:nvSpPr>
        <p:spPr bwMode="auto">
          <a:xfrm>
            <a:off x="32661" y="29552"/>
            <a:ext cx="311101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Programming</a:t>
            </a:r>
          </a:p>
        </p:txBody>
      </p:sp>
    </p:spTree>
    <p:extLst>
      <p:ext uri="{BB962C8B-B14F-4D97-AF65-F5344CB8AC3E}">
        <p14:creationId xmlns:p14="http://schemas.microsoft.com/office/powerpoint/2010/main" val="301706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5DE8411-1120-46FB-96EF-563FC193AC17}"/>
              </a:ext>
            </a:extLst>
          </p:cNvPr>
          <p:cNvSpPr>
            <a:spLocks noChangeArrowheads="1"/>
          </p:cNvSpPr>
          <p:nvPr userDrawn="1"/>
        </p:nvSpPr>
        <p:spPr bwMode="auto">
          <a:xfrm>
            <a:off x="32661" y="29552"/>
            <a:ext cx="318302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1.3 Windows Form and WPF</a:t>
            </a:r>
          </a:p>
        </p:txBody>
      </p:sp>
    </p:spTree>
    <p:extLst>
      <p:ext uri="{BB962C8B-B14F-4D97-AF65-F5344CB8AC3E}">
        <p14:creationId xmlns:p14="http://schemas.microsoft.com/office/powerpoint/2010/main" val="21614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C91F3A-8E68-466F-AE23-D59EE3536221}"/>
              </a:ext>
            </a:extLst>
          </p:cNvPr>
          <p:cNvSpPr>
            <a:spLocks noChangeArrowheads="1"/>
          </p:cNvSpPr>
          <p:nvPr userDrawn="1"/>
        </p:nvSpPr>
        <p:spPr bwMode="auto">
          <a:xfrm>
            <a:off x="32660" y="29552"/>
            <a:ext cx="390310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1.4 UWP, XAML, </a:t>
            </a:r>
            <a:r>
              <a:rPr lang="en-US" altLang="zh-CN" sz="1600" b="1" dirty="0" err="1">
                <a:solidFill>
                  <a:srgbClr val="1C4885"/>
                </a:solidFill>
                <a:latin typeface="微软雅黑" panose="020B0503020204020204" pitchFamily="34" charset="-122"/>
                <a:ea typeface="微软雅黑" panose="020B0503020204020204" pitchFamily="34" charset="-122"/>
              </a:rPr>
              <a:t>winRT</a:t>
            </a:r>
            <a:r>
              <a:rPr lang="en-US" altLang="zh-CN" sz="1600" b="1" dirty="0">
                <a:solidFill>
                  <a:srgbClr val="1C4885"/>
                </a:solidFill>
                <a:latin typeface="微软雅黑" panose="020B0503020204020204" pitchFamily="34" charset="-122"/>
                <a:ea typeface="微软雅黑" panose="020B0503020204020204" pitchFamily="34" charset="-122"/>
              </a:rPr>
              <a:t> and FLUENT</a:t>
            </a:r>
          </a:p>
        </p:txBody>
      </p:sp>
    </p:spTree>
    <p:extLst>
      <p:ext uri="{BB962C8B-B14F-4D97-AF65-F5344CB8AC3E}">
        <p14:creationId xmlns:p14="http://schemas.microsoft.com/office/powerpoint/2010/main" val="222607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6C3244-6825-4D84-BA05-EADB6E860910}"/>
              </a:ext>
            </a:extLst>
          </p:cNvPr>
          <p:cNvSpPr>
            <a:spLocks noChangeArrowheads="1"/>
          </p:cNvSpPr>
          <p:nvPr userDrawn="1"/>
        </p:nvSpPr>
        <p:spPr bwMode="auto">
          <a:xfrm>
            <a:off x="32660" y="29552"/>
            <a:ext cx="368707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1.5 WebView2, PWA and App SDK</a:t>
            </a:r>
          </a:p>
        </p:txBody>
      </p:sp>
    </p:spTree>
    <p:extLst>
      <p:ext uri="{BB962C8B-B14F-4D97-AF65-F5344CB8AC3E}">
        <p14:creationId xmlns:p14="http://schemas.microsoft.com/office/powerpoint/2010/main" val="2644046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099538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solidFill>
                  <a:schemeClr val="accent1">
                    <a:lumMod val="50000"/>
                  </a:schemeClr>
                </a:solidFill>
              </a:rPr>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solidFill>
                  <a:schemeClr val="accent1">
                    <a:lumMod val="50000"/>
                  </a:schemeClr>
                </a:solidFill>
              </a:rPr>
              <a:t>‹#›</a:t>
            </a:fld>
            <a:endParaRPr lang="en-US" sz="1000" dirty="0">
              <a:solidFill>
                <a:schemeClr val="accent1">
                  <a:lumMod val="50000"/>
                </a:schemeClr>
              </a:solidFill>
            </a:endParaRPr>
          </a:p>
        </p:txBody>
      </p:sp>
      <p:grpSp>
        <p:nvGrpSpPr>
          <p:cNvPr id="28" name="组合 27"/>
          <p:cNvGrpSpPr/>
          <p:nvPr/>
        </p:nvGrpSpPr>
        <p:grpSpPr>
          <a:xfrm>
            <a:off x="9120315" y="10544"/>
            <a:ext cx="3058548" cy="278468"/>
            <a:chOff x="1475" y="3839"/>
            <a:chExt cx="4774" cy="329"/>
          </a:xfrm>
        </p:grpSpPr>
        <p:sp>
          <p:nvSpPr>
            <p:cNvPr id="26" name="Rectangle 6"/>
            <p:cNvSpPr>
              <a:spLocks noChangeArrowheads="1"/>
            </p:cNvSpPr>
            <p:nvPr/>
          </p:nvSpPr>
          <p:spPr bwMode="auto">
            <a:xfrm>
              <a:off x="2240" y="3846"/>
              <a:ext cx="4009"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Windows </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475" y="3839"/>
              <a:ext cx="770" cy="32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1157954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stroustrup.com/bs_faq.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docs.microsoft.com/en-us/windows/apps/winui/" TargetMode="External"/><Relationship Id="rId5" Type="http://schemas.openxmlformats.org/officeDocument/2006/relationships/hyperlink" Target="https://developer.microsoft.com/windows/downloads/windows-10-sdk/" TargetMode="Externa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hyperlink" Target="https://docs.microsoft.com/en-us/windows/uwp/design/fluent-design-system/index"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3B88B4-05B4-4D9C-8A53-B42DD2882129}"/>
              </a:ext>
            </a:extLst>
          </p:cNvPr>
          <p:cNvSpPr txBox="1"/>
          <p:nvPr/>
        </p:nvSpPr>
        <p:spPr>
          <a:xfrm>
            <a:off x="130004" y="1268760"/>
            <a:ext cx="8126236" cy="903645"/>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1 Windows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操作系统概述</a:t>
            </a:r>
          </a:p>
        </p:txBody>
      </p:sp>
      <p:sp>
        <p:nvSpPr>
          <p:cNvPr id="3" name="副标题 2">
            <a:extLst>
              <a:ext uri="{FF2B5EF4-FFF2-40B4-BE49-F238E27FC236}">
                <a16:creationId xmlns:a16="http://schemas.microsoft.com/office/drawing/2014/main" id="{89464483-A796-4F9C-9021-1B78BC4983F7}"/>
              </a:ext>
            </a:extLst>
          </p:cNvPr>
          <p:cNvSpPr txBox="1">
            <a:spLocks/>
          </p:cNvSpPr>
          <p:nvPr/>
        </p:nvSpPr>
        <p:spPr>
          <a:xfrm>
            <a:off x="114624" y="4725144"/>
            <a:ext cx="6341416"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18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4105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矩形 13">
            <a:extLst>
              <a:ext uri="{FF2B5EF4-FFF2-40B4-BE49-F238E27FC236}">
                <a16:creationId xmlns:a16="http://schemas.microsoft.com/office/drawing/2014/main" id="{D4FE5B50-9C38-45F1-B25F-6D7243AE5440}"/>
              </a:ext>
            </a:extLst>
          </p:cNvPr>
          <p:cNvSpPr/>
          <p:nvPr/>
        </p:nvSpPr>
        <p:spPr>
          <a:xfrm>
            <a:off x="2567608" y="3784904"/>
            <a:ext cx="7992888" cy="2954142"/>
          </a:xfrm>
          <a:prstGeom prst="rect">
            <a:avLst/>
          </a:prstGeom>
          <a:solidFill>
            <a:schemeClr val="bg2">
              <a:lumMod val="90000"/>
            </a:schemeClr>
          </a:solidFill>
        </p:spPr>
        <p:txBody>
          <a:bodyPr wrap="square">
            <a:spAutoFit/>
          </a:bodyPr>
          <a:lstStyle/>
          <a:p>
            <a:pPr algn="l"/>
            <a:r>
              <a:rPr lang="en-US" altLang="zh-CN" sz="2000" b="0" dirty="0">
                <a:solidFill>
                  <a:srgbClr val="1A1A1A"/>
                </a:solidFill>
                <a:latin typeface="微软雅黑" panose="020B0503020204020204" pitchFamily="34" charset="-122"/>
                <a:ea typeface="微软雅黑" panose="020B0503020204020204" pitchFamily="34" charset="-122"/>
              </a:rPr>
              <a:t>UWP </a:t>
            </a:r>
            <a:r>
              <a:rPr lang="zh-CN" altLang="en-US" sz="2000" b="0" dirty="0">
                <a:solidFill>
                  <a:srgbClr val="1A1A1A"/>
                </a:solidFill>
                <a:latin typeface="微软雅黑" panose="020B0503020204020204" pitchFamily="34" charset="-122"/>
                <a:ea typeface="微软雅黑" panose="020B0503020204020204" pitchFamily="34" charset="-122"/>
              </a:rPr>
              <a:t>改头换面 </a:t>
            </a:r>
            <a:r>
              <a:rPr lang="en-US" altLang="zh-CN" sz="2000" b="0" dirty="0">
                <a:solidFill>
                  <a:srgbClr val="1A1A1A"/>
                </a:solidFill>
                <a:latin typeface="微软雅黑" panose="020B0503020204020204" pitchFamily="34" charset="-122"/>
                <a:ea typeface="微软雅黑" panose="020B0503020204020204" pitchFamily="34" charset="-122"/>
              </a:rPr>
              <a:t> project </a:t>
            </a:r>
            <a:r>
              <a:rPr lang="en-US" altLang="zh-CN" sz="2000" b="0" dirty="0" err="1">
                <a:solidFill>
                  <a:srgbClr val="1A1A1A"/>
                </a:solidFill>
                <a:latin typeface="微软雅黑" panose="020B0503020204020204" pitchFamily="34" charset="-122"/>
                <a:ea typeface="微软雅黑" panose="020B0503020204020204" pitchFamily="34" charset="-122"/>
              </a:rPr>
              <a:t>ReUnion</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en-US" altLang="zh-CN" sz="2000" b="0" dirty="0" err="1">
                <a:solidFill>
                  <a:srgbClr val="1A1A1A"/>
                </a:solidFill>
                <a:latin typeface="微软雅黑" panose="020B0503020204020204" pitchFamily="34" charset="-122"/>
                <a:ea typeface="微软雅黑" panose="020B0503020204020204" pitchFamily="34" charset="-122"/>
              </a:rPr>
              <a:t>AppContainer</a:t>
            </a:r>
            <a:r>
              <a:rPr lang="en-US" altLang="zh-CN" sz="2000" b="0" dirty="0">
                <a:solidFill>
                  <a:srgbClr val="1A1A1A"/>
                </a:solidFill>
                <a:latin typeface="微软雅黑" panose="020B0503020204020204" pitchFamily="34" charset="-122"/>
                <a:ea typeface="微软雅黑" panose="020B0503020204020204" pitchFamily="34" charset="-122"/>
              </a:rPr>
              <a:t> </a:t>
            </a:r>
            <a:r>
              <a:rPr lang="zh-CN" altLang="en-US" sz="2000" b="0" dirty="0">
                <a:solidFill>
                  <a:srgbClr val="1A1A1A"/>
                </a:solidFill>
                <a:latin typeface="微软雅黑" panose="020B0503020204020204" pitchFamily="34" charset="-122"/>
                <a:ea typeface="微软雅黑" panose="020B0503020204020204" pitchFamily="34" charset="-122"/>
              </a:rPr>
              <a:t>沙箱隔离环境，严控权限</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a:t>
            </a:r>
            <a:r>
              <a:rPr lang="zh-CN" altLang="en-US" sz="2000" b="0" dirty="0">
                <a:solidFill>
                  <a:srgbClr val="1A1A1A"/>
                </a:solidFill>
                <a:latin typeface="微软雅黑" panose="020B0503020204020204" pitchFamily="34" charset="-122"/>
                <a:ea typeface="微软雅黑" panose="020B0503020204020204" pitchFamily="34" charset="-122"/>
              </a:rPr>
              <a:t>新的</a:t>
            </a:r>
            <a:r>
              <a:rPr lang="en-US" altLang="zh-CN" sz="2000" b="0" dirty="0">
                <a:solidFill>
                  <a:srgbClr val="1A1A1A"/>
                </a:solidFill>
                <a:latin typeface="微软雅黑" panose="020B0503020204020204" pitchFamily="34" charset="-122"/>
                <a:ea typeface="微软雅黑" panose="020B0503020204020204" pitchFamily="34" charset="-122"/>
              </a:rPr>
              <a:t>Windows API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a:solidFill>
                  <a:srgbClr val="1A1A1A"/>
                </a:solidFill>
                <a:latin typeface="微软雅黑" panose="020B0503020204020204" pitchFamily="34" charset="-122"/>
                <a:ea typeface="微软雅黑" panose="020B0503020204020204" pitchFamily="34" charset="-122"/>
              </a:rPr>
              <a:t>COM</a:t>
            </a:r>
            <a:r>
              <a:rPr lang="zh-CN" altLang="en-US" sz="2000" b="0" dirty="0">
                <a:solidFill>
                  <a:srgbClr val="1A1A1A"/>
                </a:solidFill>
                <a:latin typeface="微软雅黑" panose="020B0503020204020204" pitchFamily="34" charset="-122"/>
                <a:ea typeface="微软雅黑" panose="020B0503020204020204" pitchFamily="34" charset="-122"/>
              </a:rPr>
              <a:t>的进化版</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XAML </a:t>
            </a:r>
            <a:r>
              <a:rPr lang="zh-CN" altLang="en-US" sz="2000" b="0" dirty="0">
                <a:solidFill>
                  <a:srgbClr val="1A1A1A"/>
                </a:solidFill>
                <a:latin typeface="微软雅黑" panose="020B0503020204020204" pitchFamily="34" charset="-122"/>
                <a:ea typeface="微软雅黑" panose="020B0503020204020204" pitchFamily="34" charset="-122"/>
              </a:rPr>
              <a:t>基于</a:t>
            </a:r>
            <a:r>
              <a:rPr lang="en-US" altLang="zh-CN" sz="2000" b="0" dirty="0">
                <a:solidFill>
                  <a:srgbClr val="1A1A1A"/>
                </a:solidFill>
                <a:latin typeface="微软雅黑" panose="020B0503020204020204" pitchFamily="34" charset="-122"/>
                <a:ea typeface="微软雅黑" panose="020B0503020204020204" pitchFamily="34" charset="-122"/>
              </a:rPr>
              <a:t>WinRT API</a:t>
            </a:r>
            <a:r>
              <a:rPr lang="zh-CN" altLang="en-US" sz="2000" b="0" dirty="0">
                <a:solidFill>
                  <a:srgbClr val="1A1A1A"/>
                </a:solidFill>
                <a:latin typeface="微软雅黑" panose="020B0503020204020204" pitchFamily="34" charset="-122"/>
                <a:ea typeface="微软雅黑" panose="020B0503020204020204" pitchFamily="34" charset="-122"/>
              </a:rPr>
              <a:t>框架的一套新的</a:t>
            </a:r>
            <a:r>
              <a:rPr lang="en-US" altLang="zh-CN" sz="2000" b="0" dirty="0">
                <a:solidFill>
                  <a:srgbClr val="1A1A1A"/>
                </a:solidFill>
                <a:latin typeface="微软雅黑" panose="020B0503020204020204" pitchFamily="34" charset="-122"/>
                <a:ea typeface="微软雅黑" panose="020B0503020204020204" pitchFamily="34" charset="-122"/>
              </a:rPr>
              <a:t>XAML UI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err="1">
                <a:solidFill>
                  <a:srgbClr val="1A1A1A"/>
                </a:solidFill>
                <a:latin typeface="微软雅黑" panose="020B0503020204020204" pitchFamily="34" charset="-122"/>
                <a:ea typeface="微软雅黑" panose="020B0503020204020204" pitchFamily="34" charset="-122"/>
              </a:rPr>
              <a:t>WinUI</a:t>
            </a:r>
            <a:r>
              <a:rPr lang="en-US" altLang="zh-CN" sz="2000" b="0" dirty="0">
                <a:solidFill>
                  <a:srgbClr val="1A1A1A"/>
                </a:solidFill>
                <a:latin typeface="微软雅黑" panose="020B0503020204020204" pitchFamily="34" charset="-122"/>
                <a:ea typeface="微软雅黑" panose="020B0503020204020204" pitchFamily="34" charset="-122"/>
              </a:rPr>
              <a:t> 3.0 preview </a:t>
            </a:r>
            <a:r>
              <a:rPr lang="zh-CN" altLang="en-US" sz="2000" b="0" dirty="0">
                <a:solidFill>
                  <a:srgbClr val="1A1A1A"/>
                </a:solidFill>
                <a:latin typeface="微软雅黑" panose="020B0503020204020204" pitchFamily="34" charset="-122"/>
                <a:ea typeface="微软雅黑" panose="020B0503020204020204" pitchFamily="34" charset="-122"/>
              </a:rPr>
              <a:t>现在终于有了正式的名字，</a:t>
            </a:r>
            <a:r>
              <a:rPr lang="en-US" altLang="zh-CN" sz="2000" b="0" dirty="0">
                <a:solidFill>
                  <a:srgbClr val="1A1A1A"/>
                </a:solidFill>
                <a:latin typeface="微软雅黑" panose="020B0503020204020204" pitchFamily="34" charset="-122"/>
                <a:ea typeface="微软雅黑" panose="020B0503020204020204" pitchFamily="34" charset="-122"/>
              </a:rPr>
              <a:t>Windows App SDK</a:t>
            </a: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15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207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423592" y="2261187"/>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762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3"/>
          <a:stretch>
            <a:fillRect/>
          </a:stretch>
        </p:blipFill>
        <p:spPr>
          <a:xfrm>
            <a:off x="7351700" y="996414"/>
            <a:ext cx="3190875" cy="5486400"/>
          </a:xfrm>
          <a:prstGeom prst="rect">
            <a:avLst/>
          </a:prstGeom>
        </p:spPr>
      </p:pic>
      <p:pic>
        <p:nvPicPr>
          <p:cNvPr id="8" name="图片 7"/>
          <p:cNvPicPr>
            <a:picLocks noChangeAspect="1"/>
          </p:cNvPicPr>
          <p:nvPr/>
        </p:nvPicPr>
        <p:blipFill>
          <a:blip r:embed="rId4"/>
          <a:stretch>
            <a:fillRect/>
          </a:stretch>
        </p:blipFill>
        <p:spPr>
          <a:xfrm>
            <a:off x="3294433" y="3212977"/>
            <a:ext cx="2600325" cy="2505075"/>
          </a:xfrm>
          <a:prstGeom prst="rect">
            <a:avLst/>
          </a:prstGeom>
        </p:spPr>
      </p:pic>
      <p:sp>
        <p:nvSpPr>
          <p:cNvPr id="9" name="云形标注 8"/>
          <p:cNvSpPr/>
          <p:nvPr/>
        </p:nvSpPr>
        <p:spPr>
          <a:xfrm>
            <a:off x="1631504" y="3163716"/>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API </a:t>
            </a:r>
            <a:r>
              <a:rPr lang="zh-CN" altLang="en-US" sz="1200" dirty="0"/>
              <a:t>函数</a:t>
            </a:r>
          </a:p>
        </p:txBody>
      </p:sp>
      <p:sp>
        <p:nvSpPr>
          <p:cNvPr id="11" name="云形标注 10"/>
          <p:cNvSpPr/>
          <p:nvPr/>
        </p:nvSpPr>
        <p:spPr>
          <a:xfrm>
            <a:off x="5663952" y="1081578"/>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数据结构</a:t>
            </a:r>
          </a:p>
        </p:txBody>
      </p:sp>
      <p:sp>
        <p:nvSpPr>
          <p:cNvPr id="10" name="矩形 9"/>
          <p:cNvSpPr/>
          <p:nvPr/>
        </p:nvSpPr>
        <p:spPr>
          <a:xfrm>
            <a:off x="2423592" y="2261187"/>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3935761"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accent6">
                        <a:lumMod val="75000"/>
                      </a:schemeClr>
                    </a:solidFill>
                  </a:rPr>
                  <a:t>用户操作</a:t>
                </a:r>
              </a:p>
              <a:p>
                <a:pPr algn="ctr"/>
                <a:r>
                  <a:rPr lang="zh-CN" altLang="en-US" sz="1400"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21605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1525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3909051" y="2662651"/>
            <a:ext cx="4572000" cy="1163139"/>
          </a:xfrm>
          <a:prstGeom prst="rect">
            <a:avLst/>
          </a:prstGeom>
        </p:spPr>
        <p:txBody>
          <a:bodyPr>
            <a:spAutoFit/>
          </a:bodyPr>
          <a:lstStyle/>
          <a:p>
            <a:pPr algn="l"/>
            <a:r>
              <a:rPr lang="zh-CN" altLang="en-US" sz="2800" dirty="0">
                <a:latin typeface="微软雅黑" panose="020B0503020204020204" pitchFamily="34" charset="-122"/>
                <a:ea typeface="微软雅黑" panose="020B0503020204020204" pitchFamily="34" charset="-122"/>
              </a:rPr>
              <a:t>抢先式多任务操作系统</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应用程序之间共享系统资源</a:t>
            </a:r>
          </a:p>
        </p:txBody>
      </p:sp>
      <p:sp>
        <p:nvSpPr>
          <p:cNvPr id="5" name="矩形 4"/>
          <p:cNvSpPr/>
          <p:nvPr/>
        </p:nvSpPr>
        <p:spPr>
          <a:xfrm>
            <a:off x="5087888" y="4005064"/>
            <a:ext cx="4572000" cy="1261884"/>
          </a:xfrm>
          <a:prstGeom prst="rect">
            <a:avLst/>
          </a:prstGeom>
        </p:spPr>
        <p:txBody>
          <a:bodyPr>
            <a:spAutoFit/>
          </a:bodyPr>
          <a:lstStyle/>
          <a:p>
            <a:pPr algn="l"/>
            <a:r>
              <a:rPr lang="en-US" altLang="zh-CN" sz="2000" dirty="0">
                <a:solidFill>
                  <a:srgbClr val="C00000"/>
                </a:solidFill>
                <a:latin typeface="微软雅黑" panose="020B0503020204020204" pitchFamily="34" charset="-122"/>
                <a:ea typeface="微软雅黑" panose="020B0503020204020204" pitchFamily="34" charset="-122"/>
              </a:rPr>
              <a:t>Windows </a:t>
            </a:r>
            <a:r>
              <a:rPr lang="zh-CN" altLang="en-US" sz="2000" dirty="0">
                <a:solidFill>
                  <a:srgbClr val="C00000"/>
                </a:solidFill>
                <a:latin typeface="微软雅黑" panose="020B0503020204020204" pitchFamily="34" charset="-122"/>
                <a:ea typeface="微软雅黑" panose="020B0503020204020204" pitchFamily="34" charset="-122"/>
              </a:rPr>
              <a:t>编程时，必须时刻记住尽早释放不再使用的系统资源</a:t>
            </a:r>
            <a:endParaRPr lang="en-US" altLang="zh-CN" sz="2000" dirty="0">
              <a:solidFill>
                <a:srgbClr val="C00000"/>
              </a:solidFill>
              <a:latin typeface="微软雅黑" panose="020B0503020204020204" pitchFamily="34" charset="-122"/>
              <a:ea typeface="微软雅黑" panose="020B0503020204020204" pitchFamily="34" charset="-122"/>
            </a:endParaRPr>
          </a:p>
          <a:p>
            <a:pPr algn="l"/>
            <a:r>
              <a:rPr lang="zh-CN" altLang="en-US" sz="2000" dirty="0">
                <a:solidFill>
                  <a:srgbClr val="C00000"/>
                </a:solidFill>
                <a:latin typeface="微软雅黑" panose="020B0503020204020204" pitchFamily="34" charset="-122"/>
                <a:ea typeface="微软雅黑" panose="020B0503020204020204" pitchFamily="34" charset="-122"/>
              </a:rPr>
              <a:t>避免系统资源耗尽而造成效率急剧降低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设备无关的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p>
        </p:txBody>
      </p:sp>
      <p:sp>
        <p:nvSpPr>
          <p:cNvPr id="7" name="矩形 6"/>
          <p:cNvSpPr/>
          <p:nvPr/>
        </p:nvSpPr>
        <p:spPr>
          <a:xfrm>
            <a:off x="3215680" y="3212976"/>
            <a:ext cx="5688632" cy="1458220"/>
          </a:xfrm>
          <a:prstGeom prst="rect">
            <a:avLst/>
          </a:prstGeom>
        </p:spPr>
        <p:txBody>
          <a:bodyPr wrap="square">
            <a:spAutoFit/>
          </a:bodyPr>
          <a:lstStyle/>
          <a:p>
            <a:pPr algn="l"/>
            <a:r>
              <a:rPr lang="en-US" altLang="zh-CN" sz="2400" b="0" dirty="0">
                <a:solidFill>
                  <a:schemeClr val="bg2">
                    <a:lumMod val="10000"/>
                  </a:schemeClr>
                </a:solidFill>
                <a:latin typeface="微软雅黑" panose="020B0503020204020204" pitchFamily="34" charset="-122"/>
                <a:ea typeface="微软雅黑" panose="020B0503020204020204" pitchFamily="34" charset="-122"/>
              </a:rPr>
              <a:t>Windows</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提供了与设备无关的</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algn="l"/>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应用程序可以通过调用</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函数，在不同显卡、打印机和显示器上输出图形或文本</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8163205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21255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2063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(GitHub/Azure/</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gitee</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VS Code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1487488"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1.2.1 Windows</a:t>
            </a:r>
            <a:r>
              <a:rPr lang="zh-CN" altLang="en-US" sz="4400" b="0" dirty="0">
                <a:latin typeface="华文彩云" pitchFamily="2" charset="-122"/>
                <a:ea typeface="华文彩云" pitchFamily="2" charset="-122"/>
              </a:rPr>
              <a:t>程序开发流程</a:t>
            </a:r>
          </a:p>
        </p:txBody>
      </p:sp>
      <p:sp>
        <p:nvSpPr>
          <p:cNvPr id="7" name="文本框 6"/>
          <p:cNvSpPr txBox="1"/>
          <p:nvPr/>
        </p:nvSpPr>
        <p:spPr>
          <a:xfrm>
            <a:off x="3863752" y="5517233"/>
            <a:ext cx="4176464" cy="830997"/>
          </a:xfrm>
          <a:prstGeom prst="rect">
            <a:avLst/>
          </a:prstGeom>
          <a:noFill/>
        </p:spPr>
        <p:txBody>
          <a:bodyPr wrap="square" rtlCol="0">
            <a:spAutoFit/>
          </a:bodyPr>
          <a:lstStyle/>
          <a:p>
            <a:pPr algn="l"/>
            <a:r>
              <a:rPr lang="en-US" altLang="zh-CN" sz="1200" dirty="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72264" y="5733257"/>
            <a:ext cx="1259112"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吹牛的部分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1344286"/>
            <a:ext cx="3296110" cy="4715533"/>
          </a:xfrm>
          <a:prstGeom prst="rect">
            <a:avLst/>
          </a:prstGeom>
        </p:spPr>
      </p:pic>
      <p:sp>
        <p:nvSpPr>
          <p:cNvPr id="3" name="矩形 2">
            <a:extLst>
              <a:ext uri="{FF2B5EF4-FFF2-40B4-BE49-F238E27FC236}">
                <a16:creationId xmlns:a16="http://schemas.microsoft.com/office/drawing/2014/main" id="{1D0C3035-71B0-4BC6-A5E3-92E7ECE08026}"/>
              </a:ext>
            </a:extLst>
          </p:cNvPr>
          <p:cNvSpPr/>
          <p:nvPr/>
        </p:nvSpPr>
        <p:spPr>
          <a:xfrm>
            <a:off x="4079776" y="4077073"/>
            <a:ext cx="5698586" cy="778290"/>
          </a:xfrm>
          <a:prstGeom prst="rect">
            <a:avLst/>
          </a:prstGeom>
          <a:solidFill>
            <a:srgbClr val="CCFF99"/>
          </a:solidFill>
        </p:spPr>
        <p:txBody>
          <a:bodyPr wrap="square">
            <a:spAutoFit/>
          </a:bodyPr>
          <a:lstStyle/>
          <a:p>
            <a:r>
              <a:rPr lang="en-US" altLang="zh-CN" sz="4000" b="0" dirty="0">
                <a:latin typeface="Consolas" panose="020B0609020204030204" pitchFamily="49" charset="0"/>
              </a:rPr>
              <a:t>GitHub Action CI/CD</a:t>
            </a:r>
            <a:endParaRPr lang="zh-CN" altLang="en-US" sz="4000" b="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344835" y="1120775"/>
            <a:ext cx="6983413" cy="520700"/>
          </a:xfrm>
        </p:spPr>
        <p:txBody>
          <a:bodyPr>
            <a:normAutofit fontScale="90000"/>
          </a:bodyPr>
          <a:lstStyle/>
          <a:p>
            <a:pPr algn="l" eaLnBrk="1" hangingPunct="1"/>
            <a:r>
              <a:rPr lang="en-US" altLang="zh-CN" dirty="0"/>
              <a:t>Visual Studio Community 2019 </a:t>
            </a:r>
            <a:r>
              <a:rPr lang="zh-CN" altLang="en-US" dirty="0"/>
              <a:t>安装</a:t>
            </a:r>
            <a:r>
              <a:rPr lang="en-US" altLang="zh-CN" dirty="0"/>
              <a:t> </a:t>
            </a:r>
            <a:endParaRPr lang="zh-CN" altLang="en-US" dirty="0"/>
          </a:p>
        </p:txBody>
      </p:sp>
      <p:sp>
        <p:nvSpPr>
          <p:cNvPr id="2" name="内容占位符 1"/>
          <p:cNvSpPr>
            <a:spLocks noGrp="1"/>
          </p:cNvSpPr>
          <p:nvPr>
            <p:ph idx="4294967295"/>
          </p:nvPr>
        </p:nvSpPr>
        <p:spPr>
          <a:xfrm>
            <a:off x="2678831"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注册用户</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a:t>
            </a:r>
            <a:r>
              <a:rPr lang="en-US" altLang="zh-CN" b="1" dirty="0">
                <a:solidFill>
                  <a:schemeClr val="accent2">
                    <a:lumMod val="50000"/>
                  </a:schemeClr>
                </a:solidFill>
              </a:rPr>
              <a:t>MFC</a:t>
            </a:r>
            <a:r>
              <a:rPr lang="zh-CN" altLang="en-US" b="1" dirty="0">
                <a:solidFill>
                  <a:schemeClr val="accent2">
                    <a:lumMod val="50000"/>
                  </a:schemeClr>
                </a:solidFill>
              </a:rPr>
              <a:t>支持</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 </a:t>
            </a:r>
            <a:r>
              <a:rPr lang="en-US" altLang="zh-CN" b="1" dirty="0">
                <a:solidFill>
                  <a:schemeClr val="accent2">
                    <a:lumMod val="50000"/>
                  </a:schemeClr>
                </a:solidFill>
              </a:rPr>
              <a:t>python</a:t>
            </a:r>
          </a:p>
          <a:p>
            <a:pPr>
              <a:buFont typeface="Wingdings" panose="05000000000000000000" pitchFamily="2" charset="2"/>
              <a:buChar char="p"/>
            </a:pPr>
            <a:r>
              <a:rPr lang="zh-CN" altLang="en-US" b="1" dirty="0">
                <a:solidFill>
                  <a:schemeClr val="accent2">
                    <a:lumMod val="50000"/>
                  </a:schemeClr>
                </a:solidFill>
              </a:rPr>
              <a:t>    升级到最新版本</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更新 </a:t>
            </a:r>
            <a:r>
              <a:rPr lang="en-US" altLang="zh-CN" b="1" dirty="0">
                <a:solidFill>
                  <a:schemeClr val="accent2">
                    <a:lumMod val="50000"/>
                  </a:schemeClr>
                </a:solidFill>
              </a:rPr>
              <a:t>.NET </a:t>
            </a:r>
            <a:r>
              <a:rPr lang="zh-CN" altLang="en-US" b="1" dirty="0">
                <a:solidFill>
                  <a:schemeClr val="accent2">
                    <a:lumMod val="50000"/>
                  </a:schemeClr>
                </a:solidFill>
              </a:rPr>
              <a:t>到最新版本</a:t>
            </a:r>
          </a:p>
        </p:txBody>
      </p:sp>
      <p:sp>
        <p:nvSpPr>
          <p:cNvPr id="4" name="矩形 3"/>
          <p:cNvSpPr/>
          <p:nvPr/>
        </p:nvSpPr>
        <p:spPr>
          <a:xfrm>
            <a:off x="6312024" y="379635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6960097" y="3465300"/>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7" y="764705"/>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WINDOWS</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编程模型</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和框架</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400" dirty="0" err="1">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AppSDK</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PWA</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FLUENT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MFC……</a:t>
            </a:r>
            <a:endPar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 Code</a:t>
            </a: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WPF</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winRT</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本次课要求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2" name="矩形 1"/>
          <p:cNvSpPr/>
          <p:nvPr/>
        </p:nvSpPr>
        <p:spPr>
          <a:xfrm>
            <a:off x="2927648" y="5371593"/>
            <a:ext cx="71913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
        <p:nvSpPr>
          <p:cNvPr id="3" name="矩形 2"/>
          <p:cNvSpPr/>
          <p:nvPr/>
        </p:nvSpPr>
        <p:spPr>
          <a:xfrm>
            <a:off x="6260259" y="321297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334" y="1170855"/>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3" name="矩形 2"/>
          <p:cNvSpPr/>
          <p:nvPr/>
        </p:nvSpPr>
        <p:spPr>
          <a:xfrm>
            <a:off x="6260259" y="3220293"/>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919" y="1197850"/>
            <a:ext cx="6386873" cy="3758858"/>
          </a:xfrm>
          <a:prstGeom prst="rect">
            <a:avLst/>
          </a:prstGeom>
        </p:spPr>
      </p:pic>
      <p:sp>
        <p:nvSpPr>
          <p:cNvPr id="8" name="矩形 7">
            <a:extLst>
              <a:ext uri="{FF2B5EF4-FFF2-40B4-BE49-F238E27FC236}">
                <a16:creationId xmlns:a16="http://schemas.microsoft.com/office/drawing/2014/main" id="{0004A3C3-223F-4D22-9FAA-287A76A0FD55}"/>
              </a:ext>
            </a:extLst>
          </p:cNvPr>
          <p:cNvSpPr/>
          <p:nvPr/>
        </p:nvSpPr>
        <p:spPr>
          <a:xfrm>
            <a:off x="3431704" y="5319441"/>
            <a:ext cx="72030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79376" y="1116898"/>
            <a:ext cx="7920038" cy="520700"/>
          </a:xfrm>
        </p:spPr>
        <p:txBody>
          <a:bodyPr>
            <a:normAutofit fontScale="90000"/>
          </a:bodyPr>
          <a:lstStyle/>
          <a:p>
            <a:pPr algn="l" eaLnBrk="1" hangingPunct="1"/>
            <a:r>
              <a:rPr lang="en-US" altLang="zh-CN" dirty="0"/>
              <a:t>Visual Studio Community 2019 extensions </a:t>
            </a:r>
            <a:endParaRPr lang="zh-CN" altLang="en-US" dirty="0"/>
          </a:p>
        </p:txBody>
      </p:sp>
      <p:sp>
        <p:nvSpPr>
          <p:cNvPr id="2" name="内容占位符 1"/>
          <p:cNvSpPr>
            <a:spLocks noGrp="1"/>
          </p:cNvSpPr>
          <p:nvPr>
            <p:ph idx="4294967295"/>
          </p:nvPr>
        </p:nvSpPr>
        <p:spPr>
          <a:xfrm>
            <a:off x="1487488" y="198884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Qt</a:t>
            </a:r>
            <a:r>
              <a:rPr lang="en-US" altLang="zh-CN" b="1" dirty="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C++/</a:t>
            </a:r>
            <a:r>
              <a:rPr lang="en-US" altLang="zh-CN" b="1" dirty="0" err="1">
                <a:solidFill>
                  <a:schemeClr val="accent2">
                    <a:lumMod val="50000"/>
                  </a:schemeClr>
                </a:solidFill>
              </a:rPr>
              <a:t>WinRT</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Windows Template Studio</a:t>
            </a:r>
          </a:p>
          <a:p>
            <a:pPr>
              <a:buFont typeface="Wingdings" panose="05000000000000000000" pitchFamily="2" charset="2"/>
              <a:buChar char="p"/>
            </a:pPr>
            <a:r>
              <a:rPr lang="en-US" altLang="zh-CN" b="1" dirty="0">
                <a:solidFill>
                  <a:schemeClr val="accent2">
                    <a:lumMod val="50000"/>
                  </a:schemeClr>
                </a:solidFill>
              </a:rPr>
              <a:t> Visual Studio </a:t>
            </a:r>
            <a:r>
              <a:rPr lang="en-US" altLang="zh-CN" b="1" dirty="0" err="1">
                <a:solidFill>
                  <a:schemeClr val="accent2">
                    <a:lumMod val="50000"/>
                  </a:schemeClr>
                </a:solidFill>
              </a:rPr>
              <a:t>IntelliCode</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strike="sngStrike" dirty="0" err="1">
                <a:solidFill>
                  <a:schemeClr val="accent2">
                    <a:lumMod val="50000"/>
                  </a:schemeClr>
                </a:solidFill>
              </a:rPr>
              <a:t>Gitee</a:t>
            </a:r>
            <a:r>
              <a:rPr lang="en-US" altLang="zh-CN" b="1" strike="sngStrike" dirty="0">
                <a:solidFill>
                  <a:schemeClr val="accent2">
                    <a:lumMod val="50000"/>
                  </a:schemeClr>
                </a:solidFill>
              </a:rPr>
              <a:t> extension for Visual Studio</a:t>
            </a:r>
          </a:p>
          <a:p>
            <a:pPr>
              <a:buFont typeface="Wingdings" panose="05000000000000000000" pitchFamily="2" charset="2"/>
              <a:buChar char="p"/>
            </a:pPr>
            <a:r>
              <a:rPr lang="en-US" altLang="zh-CN" b="1" dirty="0">
                <a:solidFill>
                  <a:schemeClr val="accent2">
                    <a:lumMod val="50000"/>
                  </a:schemeClr>
                </a:solidFill>
              </a:rPr>
              <a:t> Microsoft Visual Studio Installer Projects</a:t>
            </a:r>
          </a:p>
          <a:p>
            <a:pPr>
              <a:buFont typeface="Wingdings" panose="05000000000000000000" pitchFamily="2" charset="2"/>
              <a:buChar char="p"/>
            </a:pPr>
            <a:r>
              <a:rPr lang="en-US" altLang="zh-CN" b="1" dirty="0">
                <a:solidFill>
                  <a:schemeClr val="accent2">
                    <a:lumMod val="50000"/>
                  </a:schemeClr>
                </a:solidFill>
              </a:rPr>
              <a:t> python</a:t>
            </a:r>
          </a:p>
          <a:p>
            <a:pPr>
              <a:buFont typeface="Wingdings" panose="05000000000000000000" pitchFamily="2" charset="2"/>
              <a:buChar char="p"/>
            </a:pPr>
            <a:r>
              <a:rPr lang="en-US" altLang="zh-CN" b="1" dirty="0">
                <a:solidFill>
                  <a:schemeClr val="accent2">
                    <a:lumMod val="50000"/>
                  </a:schemeClr>
                </a:solidFill>
              </a:rPr>
              <a:t> Markdown Editor</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1.2.3 Windows</a:t>
            </a:r>
            <a:r>
              <a:rPr lang="zh-CN" altLang="en-US" dirty="0"/>
              <a:t>编程语言的选择</a:t>
            </a:r>
          </a:p>
        </p:txBody>
      </p:sp>
      <p:sp>
        <p:nvSpPr>
          <p:cNvPr id="2" name="内容占位符 1"/>
          <p:cNvSpPr>
            <a:spLocks noGrp="1"/>
          </p:cNvSpPr>
          <p:nvPr>
            <p:ph idx="4294967295"/>
          </p:nvPr>
        </p:nvSpPr>
        <p:spPr>
          <a:xfrm>
            <a:off x="767408" y="1272858"/>
            <a:ext cx="10081120" cy="3151187"/>
          </a:xfrm>
        </p:spPr>
        <p:txBody>
          <a:bodyPr>
            <a:noAutofit/>
          </a:bodyPr>
          <a:lstStyle/>
          <a:p>
            <a:pPr>
              <a:buFont typeface="Wingdings" panose="05000000000000000000" pitchFamily="2" charset="2"/>
              <a:buChar char="p"/>
            </a:pPr>
            <a:r>
              <a:rPr lang="en-US" altLang="zh-CN" sz="2400" dirty="0">
                <a:solidFill>
                  <a:schemeClr val="accent2">
                    <a:lumMod val="50000"/>
                  </a:schemeClr>
                </a:solidFill>
              </a:rPr>
              <a:t> </a:t>
            </a:r>
            <a:r>
              <a:rPr lang="zh-CN" altLang="zh-CN" sz="2400" dirty="0">
                <a:solidFill>
                  <a:schemeClr val="accent2">
                    <a:lumMod val="50000"/>
                  </a:schemeClr>
                </a:solidFill>
              </a:rPr>
              <a:t>在</a:t>
            </a:r>
            <a:r>
              <a:rPr lang="en-US" altLang="zh-CN" sz="2400" dirty="0">
                <a:solidFill>
                  <a:schemeClr val="accent2">
                    <a:lumMod val="50000"/>
                  </a:schemeClr>
                </a:solidFill>
              </a:rPr>
              <a:t>Visual Studio</a:t>
            </a:r>
            <a:r>
              <a:rPr lang="zh-CN" altLang="zh-CN" sz="2400" dirty="0">
                <a:solidFill>
                  <a:schemeClr val="accent2">
                    <a:lumMod val="50000"/>
                  </a:schemeClr>
                </a:solidFill>
              </a:rPr>
              <a:t>提供的各种语言工具中，只有用</a:t>
            </a:r>
            <a:r>
              <a:rPr lang="en-US" altLang="zh-CN" sz="2400" dirty="0">
                <a:solidFill>
                  <a:schemeClr val="accent2">
                    <a:lumMod val="50000"/>
                  </a:schemeClr>
                </a:solidFill>
              </a:rPr>
              <a:t>Visual C++</a:t>
            </a:r>
            <a:r>
              <a:rPr lang="zh-CN" altLang="zh-CN" sz="2400" dirty="0">
                <a:solidFill>
                  <a:schemeClr val="accent2">
                    <a:lumMod val="50000"/>
                  </a:schemeClr>
                </a:solidFill>
              </a:rPr>
              <a:t>才能编写传统的</a:t>
            </a:r>
            <a:r>
              <a:rPr lang="en-US" altLang="zh-CN" sz="2400" dirty="0">
                <a:solidFill>
                  <a:schemeClr val="accent2">
                    <a:lumMod val="50000"/>
                  </a:schemeClr>
                </a:solidFill>
              </a:rPr>
              <a:t>Windows</a:t>
            </a:r>
            <a:r>
              <a:rPr lang="zh-CN" altLang="zh-CN" sz="2400" dirty="0">
                <a:solidFill>
                  <a:schemeClr val="accent2">
                    <a:lumMod val="50000"/>
                  </a:schemeClr>
                </a:solidFill>
              </a:rPr>
              <a:t>应用程序。</a:t>
            </a:r>
            <a:r>
              <a:rPr lang="en-US" altLang="zh-CN" sz="2400" dirty="0">
                <a:solidFill>
                  <a:schemeClr val="accent2">
                    <a:lumMod val="50000"/>
                  </a:schemeClr>
                </a:solidFill>
              </a:rPr>
              <a:t>VC</a:t>
            </a:r>
            <a:r>
              <a:rPr lang="zh-CN" altLang="zh-CN" sz="2400" dirty="0">
                <a:solidFill>
                  <a:schemeClr val="accent2">
                    <a:lumMod val="50000"/>
                  </a:schemeClr>
                </a:solidFill>
              </a:rPr>
              <a:t>也是</a:t>
            </a:r>
            <a:r>
              <a:rPr lang="en-US" altLang="zh-CN" sz="2400" dirty="0">
                <a:solidFill>
                  <a:schemeClr val="accent2">
                    <a:lumMod val="50000"/>
                  </a:schemeClr>
                </a:solidFill>
              </a:rPr>
              <a:t>VS</a:t>
            </a:r>
            <a:r>
              <a:rPr lang="zh-CN" altLang="zh-CN" sz="2400" dirty="0">
                <a:solidFill>
                  <a:schemeClr val="accent2">
                    <a:lumMod val="50000"/>
                  </a:schemeClr>
                </a:solidFill>
              </a:rPr>
              <a:t>中唯一的一种可以同时</a:t>
            </a:r>
            <a:r>
              <a:rPr lang="en-US" altLang="zh-CN" sz="2400" dirty="0">
                <a:solidFill>
                  <a:schemeClr val="accent2">
                    <a:lumMod val="50000"/>
                  </a:schemeClr>
                </a:solidFill>
              </a:rPr>
              <a:t>[</a:t>
            </a:r>
            <a:r>
              <a:rPr lang="zh-CN" altLang="zh-CN" sz="2400" dirty="0">
                <a:solidFill>
                  <a:schemeClr val="accent2">
                    <a:lumMod val="50000"/>
                  </a:schemeClr>
                </a:solidFill>
              </a:rPr>
              <a:t>混合</a:t>
            </a:r>
            <a:r>
              <a:rPr lang="en-US" altLang="zh-CN" sz="2400" dirty="0">
                <a:solidFill>
                  <a:schemeClr val="accent2">
                    <a:lumMod val="50000"/>
                  </a:schemeClr>
                </a:solidFill>
              </a:rPr>
              <a:t>]</a:t>
            </a:r>
            <a:r>
              <a:rPr lang="zh-CN" altLang="zh-CN" sz="2400" dirty="0">
                <a:solidFill>
                  <a:schemeClr val="accent2">
                    <a:lumMod val="50000"/>
                  </a:schemeClr>
                </a:solidFill>
              </a:rPr>
              <a:t>编写非托管（</a:t>
            </a:r>
            <a:r>
              <a:rPr lang="en-US" altLang="zh-CN" sz="2400" dirty="0">
                <a:solidFill>
                  <a:schemeClr val="accent2">
                    <a:lumMod val="50000"/>
                  </a:schemeClr>
                </a:solidFill>
              </a:rPr>
              <a:t>API</a:t>
            </a:r>
            <a:r>
              <a:rPr lang="zh-CN" altLang="zh-CN" sz="2400" dirty="0">
                <a:solidFill>
                  <a:schemeClr val="accent2">
                    <a:lumMod val="50000"/>
                  </a:schemeClr>
                </a:solidFill>
              </a:rPr>
              <a:t>与</a:t>
            </a:r>
            <a:r>
              <a:rPr lang="en-US" altLang="zh-CN" sz="2400" dirty="0">
                <a:solidFill>
                  <a:schemeClr val="accent2">
                    <a:lumMod val="50000"/>
                  </a:schemeClr>
                </a:solidFill>
              </a:rPr>
              <a:t>MFC/ATL</a:t>
            </a:r>
            <a:r>
              <a:rPr lang="zh-CN" altLang="zh-CN" sz="2400" dirty="0">
                <a:solidFill>
                  <a:schemeClr val="accent2">
                    <a:lumMod val="50000"/>
                  </a:schemeClr>
                </a:solidFill>
              </a:rPr>
              <a:t>）程序和托管（</a:t>
            </a:r>
            <a:r>
              <a:rPr lang="en-US" altLang="zh-CN" sz="2400" dirty="0">
                <a:solidFill>
                  <a:schemeClr val="accent2">
                    <a:lumMod val="50000"/>
                  </a:schemeClr>
                </a:solidFill>
              </a:rPr>
              <a:t>.NET</a:t>
            </a:r>
            <a:r>
              <a:rPr lang="zh-CN" altLang="zh-CN" sz="2400" dirty="0">
                <a:solidFill>
                  <a:schemeClr val="accent2">
                    <a:lumMod val="50000"/>
                  </a:schemeClr>
                </a:solidFill>
              </a:rPr>
              <a:t>）程序的工具，</a:t>
            </a:r>
            <a:endParaRPr lang="en-US" altLang="zh-CN" sz="2400" dirty="0">
              <a:solidFill>
                <a:schemeClr val="accent2">
                  <a:lumMod val="50000"/>
                </a:schemeClr>
              </a:solidFill>
            </a:endParaRPr>
          </a:p>
          <a:p>
            <a:pPr>
              <a:buFont typeface="Wingdings" panose="05000000000000000000" pitchFamily="2" charset="2"/>
              <a:buChar char="p"/>
            </a:pPr>
            <a:r>
              <a:rPr lang="en-US" altLang="zh-CN" sz="2400" dirty="0">
                <a:solidFill>
                  <a:schemeClr val="accent2">
                    <a:lumMod val="50000"/>
                  </a:schemeClr>
                </a:solidFill>
              </a:rPr>
              <a:t> VS</a:t>
            </a:r>
            <a:r>
              <a:rPr lang="zh-CN" altLang="zh-CN" sz="2400" dirty="0">
                <a:solidFill>
                  <a:schemeClr val="accent2">
                    <a:lumMod val="50000"/>
                  </a:schemeClr>
                </a:solidFill>
              </a:rPr>
              <a:t>中的其他语言工具（如</a:t>
            </a:r>
            <a:r>
              <a:rPr lang="en-US" altLang="zh-CN" sz="2400" dirty="0">
                <a:solidFill>
                  <a:schemeClr val="accent2">
                    <a:lumMod val="50000"/>
                  </a:schemeClr>
                </a:solidFill>
              </a:rPr>
              <a:t>C#</a:t>
            </a:r>
            <a:r>
              <a:rPr lang="zh-CN" altLang="zh-CN" sz="2400" dirty="0">
                <a:solidFill>
                  <a:schemeClr val="accent2">
                    <a:lumMod val="50000"/>
                  </a:schemeClr>
                </a:solidFill>
              </a:rPr>
              <a:t>、</a:t>
            </a:r>
            <a:r>
              <a:rPr lang="en-US" altLang="zh-CN" sz="2400" dirty="0">
                <a:solidFill>
                  <a:schemeClr val="accent2">
                    <a:lumMod val="50000"/>
                  </a:schemeClr>
                </a:solidFill>
              </a:rPr>
              <a:t>VB</a:t>
            </a:r>
            <a:r>
              <a:rPr lang="zh-CN" altLang="zh-CN" sz="2400" dirty="0">
                <a:solidFill>
                  <a:schemeClr val="accent2">
                    <a:lumMod val="50000"/>
                  </a:schemeClr>
                </a:solidFill>
              </a:rPr>
              <a:t>和</a:t>
            </a:r>
            <a:r>
              <a:rPr lang="en-US" altLang="zh-CN" sz="2400" dirty="0">
                <a:solidFill>
                  <a:schemeClr val="accent2">
                    <a:lumMod val="50000"/>
                  </a:schemeClr>
                </a:solidFill>
              </a:rPr>
              <a:t>F# </a:t>
            </a:r>
            <a:r>
              <a:rPr lang="zh-CN" altLang="zh-CN" sz="2400" dirty="0">
                <a:solidFill>
                  <a:schemeClr val="accent2">
                    <a:lumMod val="50000"/>
                  </a:schemeClr>
                </a:solidFill>
              </a:rPr>
              <a:t>等）则只能编写</a:t>
            </a:r>
            <a:r>
              <a:rPr lang="en-US" altLang="zh-CN" sz="2400" dirty="0">
                <a:solidFill>
                  <a:schemeClr val="accent2">
                    <a:lumMod val="50000"/>
                  </a:schemeClr>
                </a:solidFill>
              </a:rPr>
              <a:t>.NET</a:t>
            </a:r>
            <a:r>
              <a:rPr lang="zh-CN" altLang="zh-CN" sz="2400" dirty="0">
                <a:solidFill>
                  <a:schemeClr val="accent2">
                    <a:lumMod val="50000"/>
                  </a:schemeClr>
                </a:solidFill>
              </a:rPr>
              <a:t>环境下的托管程序</a:t>
            </a:r>
            <a:endParaRPr lang="en-US" altLang="zh-CN" sz="2400" dirty="0">
              <a:solidFill>
                <a:schemeClr val="accent2">
                  <a:lumMod val="50000"/>
                </a:schemeClr>
              </a:solidFill>
            </a:endParaRPr>
          </a:p>
          <a:p>
            <a:pPr>
              <a:buFont typeface="Wingdings" panose="05000000000000000000" pitchFamily="2" charset="2"/>
              <a:buChar char="p"/>
            </a:pPr>
            <a:r>
              <a:rPr lang="zh-CN" altLang="en-US" sz="2400" dirty="0">
                <a:solidFill>
                  <a:schemeClr val="accent2">
                    <a:lumMod val="50000"/>
                  </a:schemeClr>
                </a:solidFill>
              </a:rPr>
              <a:t> 本课程同时使用 </a:t>
            </a:r>
            <a:r>
              <a:rPr lang="en-US" altLang="zh-CN" sz="2400" dirty="0">
                <a:solidFill>
                  <a:schemeClr val="accent2">
                    <a:lumMod val="50000"/>
                  </a:schemeClr>
                </a:solidFill>
              </a:rPr>
              <a:t>C++ </a:t>
            </a:r>
            <a:r>
              <a:rPr lang="zh-CN" altLang="en-US" sz="2400" dirty="0">
                <a:solidFill>
                  <a:schemeClr val="accent2">
                    <a:lumMod val="50000"/>
                  </a:schemeClr>
                </a:solidFill>
              </a:rPr>
              <a:t>与 </a:t>
            </a:r>
            <a:r>
              <a:rPr lang="en-US" altLang="zh-CN" sz="2400" dirty="0">
                <a:solidFill>
                  <a:schemeClr val="accent2">
                    <a:lumMod val="50000"/>
                  </a:schemeClr>
                </a:solidFill>
              </a:rPr>
              <a:t>C# </a:t>
            </a:r>
            <a:r>
              <a:rPr lang="zh-CN" altLang="en-US" sz="2400" dirty="0">
                <a:solidFill>
                  <a:schemeClr val="accent2">
                    <a:lumMod val="50000"/>
                  </a:schemeClr>
                </a:solidFill>
              </a:rPr>
              <a:t>来进行教学</a:t>
            </a:r>
            <a:r>
              <a:rPr lang="en-US" altLang="zh-CN" sz="2400" dirty="0">
                <a:solidFill>
                  <a:schemeClr val="accent2">
                    <a:lumMod val="50000"/>
                  </a:schemeClr>
                </a:solidFill>
              </a:rPr>
              <a:t>, python, node.js</a:t>
            </a:r>
          </a:p>
          <a:p>
            <a:pPr>
              <a:buFont typeface="Wingdings" panose="05000000000000000000" pitchFamily="2" charset="2"/>
              <a:buChar char="p"/>
            </a:pPr>
            <a:r>
              <a:rPr lang="zh-CN" altLang="en-US" sz="2400" dirty="0">
                <a:solidFill>
                  <a:schemeClr val="accent2">
                    <a:lumMod val="50000"/>
                  </a:schemeClr>
                </a:solidFill>
              </a:rPr>
              <a:t> 参考阅读材料 </a:t>
            </a:r>
            <a:r>
              <a:rPr lang="en-US" altLang="zh-CN" sz="2400" dirty="0">
                <a:solidFill>
                  <a:schemeClr val="accent2">
                    <a:lumMod val="50000"/>
                  </a:schemeClr>
                </a:solidFill>
              </a:rPr>
              <a:t>https://docs.microsoft.com/en-us/windows/apps/desktop/choose-your-platform</a:t>
            </a:r>
            <a:endParaRPr lang="zh-CN" altLang="zh-CN" sz="2400" dirty="0">
              <a:solidFill>
                <a:schemeClr val="accent2">
                  <a:lumMod val="50000"/>
                </a:schemeClr>
              </a:solidFill>
            </a:endParaRPr>
          </a:p>
        </p:txBody>
      </p:sp>
      <p:sp>
        <p:nvSpPr>
          <p:cNvPr id="5" name="矩形 4"/>
          <p:cNvSpPr/>
          <p:nvPr/>
        </p:nvSpPr>
        <p:spPr>
          <a:xfrm>
            <a:off x="2495600" y="5325273"/>
            <a:ext cx="7121674" cy="1469120"/>
          </a:xfrm>
          <a:prstGeom prst="rect">
            <a:avLst/>
          </a:prstGeom>
        </p:spPr>
        <p:txBody>
          <a:bodyPr wrap="square">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多多动手练习是学习本课程的</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唯一诀窍</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79576" y="4644391"/>
            <a:ext cx="7570470" cy="70076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开发效率与运行效率常常是一对矛盾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11212" y="533400"/>
            <a:ext cx="6692900" cy="519113"/>
          </a:xfrm>
        </p:spPr>
        <p:txBody>
          <a:bodyPr>
            <a:normAutofit fontScale="90000"/>
          </a:bodyPr>
          <a:lstStyle/>
          <a:p>
            <a:pPr lvl="0"/>
            <a:r>
              <a:rPr lang="en-US" altLang="zh-CN" dirty="0"/>
              <a:t>Windows</a:t>
            </a:r>
            <a:r>
              <a:rPr lang="zh-CN" altLang="en-US" dirty="0"/>
              <a:t>编程语言</a:t>
            </a:r>
          </a:p>
        </p:txBody>
      </p:sp>
      <p:sp>
        <p:nvSpPr>
          <p:cNvPr id="2" name="内容占位符 1"/>
          <p:cNvSpPr>
            <a:spLocks noGrp="1"/>
          </p:cNvSpPr>
          <p:nvPr>
            <p:ph idx="4294967295"/>
          </p:nvPr>
        </p:nvSpPr>
        <p:spPr>
          <a:xfrm>
            <a:off x="803671" y="1484313"/>
            <a:ext cx="8748713" cy="1368425"/>
          </a:xfrm>
        </p:spPr>
        <p:txBody>
          <a:bodyPr>
            <a:noAutofit/>
          </a:bodyPr>
          <a:lstStyle/>
          <a:p>
            <a:pPr>
              <a:buFont typeface="Wingdings" panose="05000000000000000000" pitchFamily="2" charset="2"/>
              <a:buChar char="p"/>
            </a:pPr>
            <a:r>
              <a:rPr lang="zh-CN" altLang="en-US" sz="2400" b="1" dirty="0">
                <a:solidFill>
                  <a:schemeClr val="accent2">
                    <a:lumMod val="50000"/>
                  </a:schemeClr>
                </a:solidFill>
              </a:rPr>
              <a:t> 建议选修 </a:t>
            </a:r>
            <a:r>
              <a:rPr lang="en-US" altLang="zh-CN" sz="2400" b="1" dirty="0">
                <a:solidFill>
                  <a:schemeClr val="accent2">
                    <a:lumMod val="50000"/>
                  </a:schemeClr>
                </a:solidFill>
              </a:rPr>
              <a:t>C++ </a:t>
            </a:r>
            <a:r>
              <a:rPr lang="zh-CN" altLang="en-US" sz="2400" b="1" dirty="0">
                <a:solidFill>
                  <a:schemeClr val="accent2">
                    <a:lumMod val="50000"/>
                  </a:schemeClr>
                </a:solidFill>
              </a:rPr>
              <a:t>课程，随着计算智能的进步</a:t>
            </a:r>
            <a:r>
              <a:rPr lang="en-US" altLang="zh-CN" sz="2400" b="1" dirty="0">
                <a:solidFill>
                  <a:schemeClr val="accent2">
                    <a:lumMod val="50000"/>
                  </a:schemeClr>
                </a:solidFill>
              </a:rPr>
              <a:t>C++</a:t>
            </a:r>
            <a:r>
              <a:rPr lang="zh-CN" altLang="en-US" sz="2400" b="1" dirty="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C#</a:t>
            </a:r>
            <a:r>
              <a:rPr lang="zh-CN" altLang="en-US" sz="2400" b="1" dirty="0">
                <a:solidFill>
                  <a:schemeClr val="accent2">
                    <a:lumMod val="50000"/>
                  </a:schemeClr>
                </a:solidFill>
              </a:rPr>
              <a:t>是本课程的先修课程，建议选修或自学</a:t>
            </a:r>
            <a:endParaRPr lang="en-US" altLang="zh-CN" sz="2400" b="1" dirty="0">
              <a:solidFill>
                <a:schemeClr val="accent2">
                  <a:lumMod val="50000"/>
                </a:schemeClr>
              </a:solidFill>
            </a:endParaRPr>
          </a:p>
          <a:p>
            <a:pPr>
              <a:buFont typeface="Wingdings" panose="05000000000000000000" pitchFamily="2" charset="2"/>
              <a:buChar char="p"/>
            </a:pPr>
            <a:r>
              <a:rPr lang="zh-CN" altLang="en-US" sz="2400" b="1" dirty="0">
                <a:solidFill>
                  <a:schemeClr val="accent2">
                    <a:lumMod val="50000"/>
                  </a:schemeClr>
                </a:solidFill>
              </a:rPr>
              <a:t> 逐步熟练掌握</a:t>
            </a:r>
            <a:r>
              <a:rPr lang="en-US" altLang="zh-CN" sz="2400" b="1" dirty="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1919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p>
          <a:p>
            <a:pPr algn="r"/>
            <a:r>
              <a:rPr lang="en-US" altLang="zh-CN" sz="1800" dirty="0"/>
              <a:t>Bjarne </a:t>
            </a:r>
            <a:r>
              <a:rPr lang="en-US" altLang="zh-CN" sz="1800" dirty="0" err="1"/>
              <a:t>Stroustrup</a:t>
            </a:r>
            <a:r>
              <a:rPr lang="en-US" altLang="zh-CN" sz="1800" dirty="0"/>
              <a:t>  </a:t>
            </a:r>
            <a:r>
              <a:rPr lang="en-US" altLang="zh-CN" sz="1800" dirty="0">
                <a:hlinkClick r:id="rId3"/>
              </a:rPr>
              <a:t>http://www.stroustrup.com/bs_faq.html</a:t>
            </a:r>
            <a:endParaRPr lang="en-US" altLang="zh-CN" sz="1800" dirty="0"/>
          </a:p>
          <a:p>
            <a:pPr algn="just"/>
            <a:endParaRPr lang="zh-CN" altLang="en-US" sz="1800" dirty="0"/>
          </a:p>
        </p:txBody>
      </p:sp>
      <p:sp>
        <p:nvSpPr>
          <p:cNvPr id="4" name="文本框 3">
            <a:extLst>
              <a:ext uri="{FF2B5EF4-FFF2-40B4-BE49-F238E27FC236}">
                <a16:creationId xmlns:a16="http://schemas.microsoft.com/office/drawing/2014/main" id="{AB558403-07E3-4E29-9281-A1A0CF078685}"/>
              </a:ext>
            </a:extLst>
          </p:cNvPr>
          <p:cNvSpPr txBox="1"/>
          <p:nvPr/>
        </p:nvSpPr>
        <p:spPr>
          <a:xfrm>
            <a:off x="5195392" y="769711"/>
            <a:ext cx="5256584" cy="565604"/>
          </a:xfrm>
          <a:prstGeom prst="rect">
            <a:avLst/>
          </a:prstGeom>
          <a:noFill/>
        </p:spPr>
        <p:txBody>
          <a:bodyPr wrap="square" rtlCol="0">
            <a:spAutoFit/>
          </a:bodyPr>
          <a:lstStyle/>
          <a:p>
            <a:pPr algn="l"/>
            <a:r>
              <a:rPr lang="en-US" altLang="zh-CN" sz="2800" dirty="0">
                <a:solidFill>
                  <a:srgbClr val="00B050"/>
                </a:solidFill>
                <a:latin typeface="微软雅黑" panose="020B0503020204020204" pitchFamily="34" charset="-122"/>
                <a:ea typeface="微软雅黑" panose="020B0503020204020204" pitchFamily="34" charset="-122"/>
              </a:rPr>
              <a:t>C++ </a:t>
            </a:r>
            <a:r>
              <a:rPr lang="zh-CN" altLang="en-US" sz="2800" dirty="0">
                <a:solidFill>
                  <a:srgbClr val="00B050"/>
                </a:solidFill>
                <a:latin typeface="微软雅黑" panose="020B0503020204020204" pitchFamily="34" charset="-122"/>
                <a:ea typeface="微软雅黑" panose="020B0503020204020204" pitchFamily="34" charset="-122"/>
              </a:rPr>
              <a:t>越来越精英化 </a:t>
            </a:r>
            <a:r>
              <a:rPr lang="zh-CN" altLang="en-US" sz="1800" dirty="0">
                <a:solidFill>
                  <a:srgbClr val="00B050"/>
                </a:solidFill>
                <a:latin typeface="微软雅黑" panose="020B0503020204020204" pitchFamily="34" charset="-122"/>
                <a:ea typeface="微软雅黑" panose="020B0503020204020204" pitchFamily="34" charset="-122"/>
              </a:rPr>
              <a:t>远离生产专注研发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a:t>1.2.4 </a:t>
            </a:r>
            <a:r>
              <a:rPr lang="zh-CN" altLang="en-US" dirty="0"/>
              <a:t>用</a:t>
            </a:r>
            <a:r>
              <a:rPr lang="en-US" altLang="zh-CN" dirty="0" err="1"/>
              <a:t>gitHub</a:t>
            </a:r>
            <a:r>
              <a:rPr lang="zh-CN" altLang="en-US" dirty="0"/>
              <a:t>做代码管理</a:t>
            </a:r>
          </a:p>
        </p:txBody>
      </p:sp>
      <p:sp>
        <p:nvSpPr>
          <p:cNvPr id="2" name="内容占位符 1"/>
          <p:cNvSpPr>
            <a:spLocks noGrp="1"/>
          </p:cNvSpPr>
          <p:nvPr>
            <p:ph idx="4294967295"/>
          </p:nvPr>
        </p:nvSpPr>
        <p:spPr>
          <a:xfrm>
            <a:off x="973484" y="995363"/>
            <a:ext cx="6130628" cy="1353517"/>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Tools =&gt; Extensions and Updates</a:t>
            </a:r>
          </a:p>
          <a:p>
            <a:pPr>
              <a:buFont typeface="Wingdings" panose="05000000000000000000" pitchFamily="2" charset="2"/>
              <a:buChar char="p"/>
            </a:pPr>
            <a:r>
              <a:rPr lang="zh-CN" altLang="en-US" sz="2400" b="1" dirty="0">
                <a:solidFill>
                  <a:schemeClr val="accent2">
                    <a:lumMod val="50000"/>
                  </a:schemeClr>
                </a:solidFill>
              </a:rPr>
              <a:t> 在</a:t>
            </a:r>
            <a:r>
              <a:rPr lang="en-US" altLang="zh-CN" sz="2400" b="1" dirty="0">
                <a:solidFill>
                  <a:schemeClr val="accent2">
                    <a:lumMod val="50000"/>
                  </a:schemeClr>
                </a:solidFill>
              </a:rPr>
              <a:t>Online</a:t>
            </a:r>
            <a:r>
              <a:rPr lang="zh-CN" altLang="en-US" sz="2400" b="1" dirty="0">
                <a:solidFill>
                  <a:schemeClr val="accent2">
                    <a:lumMod val="50000"/>
                  </a:schemeClr>
                </a:solidFill>
              </a:rPr>
              <a:t>中搜索</a:t>
            </a:r>
            <a:r>
              <a:rPr lang="en-US" altLang="zh-CN" sz="2400" b="1" dirty="0">
                <a:solidFill>
                  <a:schemeClr val="accent2">
                    <a:lumMod val="50000"/>
                  </a:schemeClr>
                </a:solidFill>
              </a:rPr>
              <a:t>GitHub</a:t>
            </a:r>
          </a:p>
          <a:p>
            <a:pPr>
              <a:buFont typeface="Wingdings" panose="05000000000000000000" pitchFamily="2" charset="2"/>
              <a:buChar char="p"/>
            </a:pPr>
            <a:r>
              <a:rPr lang="zh-CN" altLang="en-US" sz="2400" b="1" dirty="0">
                <a:solidFill>
                  <a:schemeClr val="accent2">
                    <a:lumMod val="50000"/>
                  </a:schemeClr>
                </a:solidFill>
              </a:rPr>
              <a:t> 点击下载</a:t>
            </a:r>
            <a:r>
              <a:rPr lang="en-US" altLang="zh-CN" sz="2400" b="1" dirty="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72" y="792866"/>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148"/>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49668332"/>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15480" y="404664"/>
            <a:ext cx="3552313" cy="782206"/>
          </a:xfrm>
        </p:spPr>
        <p:txBody>
          <a:bodyPr>
            <a:normAutofit/>
          </a:bodyPr>
          <a:lstStyle/>
          <a:p>
            <a:pPr lvl="0" algn="l"/>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4232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659765" y="405131"/>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a:latin typeface="微软雅黑 Light" panose="020B0502040204020203" charset="-122"/>
                <a:ea typeface="微软雅黑 Light" panose="020B0502040204020203" charset="-122"/>
                <a:cs typeface="微软雅黑 Light" panose="020B0502040204020203" charset="-122"/>
              </a:rPr>
              <a:t>1.3 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a:latin typeface="微软雅黑 Light" panose="020B0502040204020203" charset="-122"/>
                <a:ea typeface="微软雅黑 Light" panose="020B0502040204020203" charset="-122"/>
                <a:cs typeface="微软雅黑 Light" panose="020B0502040204020203" charset="-122"/>
              </a:rPr>
              <a:t>应用程序</a:t>
            </a:r>
          </a:p>
        </p:txBody>
      </p:sp>
      <p:sp>
        <p:nvSpPr>
          <p:cNvPr id="12" name="Rectangle 3"/>
          <p:cNvSpPr txBox="1">
            <a:spLocks noChangeArrowheads="1"/>
          </p:cNvSpPr>
          <p:nvPr/>
        </p:nvSpPr>
        <p:spPr>
          <a:xfrm>
            <a:off x="1991544" y="1556792"/>
            <a:ext cx="8373616"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surf the following web pages  </a:t>
            </a:r>
          </a:p>
          <a:p>
            <a:pPr marL="0" indent="0">
              <a:buNone/>
            </a:pPr>
            <a:r>
              <a:rPr lang="en-US" altLang="zh-CN" sz="1800" b="1" dirty="0">
                <a:solidFill>
                  <a:schemeClr val="accent2">
                    <a:lumMod val="50000"/>
                  </a:schemeClr>
                </a:solidFill>
              </a:rPr>
              <a:t>https://docs.microsoft.com/en-us/windows/desktop/rpc/the-programming-model http://programmingexamples.wikidot.com/windows-programming-model     </a:t>
            </a: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云计算、移动计算、边缘计算、桌面计算、普适计算将群雄逐鹿</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Win10/11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个人看好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PWA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的未来发展</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a:t>VS</a:t>
            </a:r>
            <a:r>
              <a:rPr lang="zh-CN" altLang="en-US" dirty="0"/>
              <a:t>中</a:t>
            </a:r>
            <a:r>
              <a:rPr lang="en-US" altLang="zh-CN" dirty="0"/>
              <a:t>Windows </a:t>
            </a:r>
            <a:r>
              <a:rPr lang="zh-CN" altLang="en-US" dirty="0"/>
              <a:t>应用程序类型</a:t>
            </a:r>
          </a:p>
        </p:txBody>
      </p:sp>
      <p:sp>
        <p:nvSpPr>
          <p:cNvPr id="2" name="内容占位符 1"/>
          <p:cNvSpPr>
            <a:spLocks noGrp="1"/>
          </p:cNvSpPr>
          <p:nvPr>
            <p:ph idx="4294967295"/>
          </p:nvPr>
        </p:nvSpPr>
        <p:spPr>
          <a:xfrm>
            <a:off x="1867421" y="2535337"/>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1811681" y="1368156"/>
            <a:ext cx="6070893" cy="548676"/>
          </a:xfrm>
          <a:prstGeom prst="rect">
            <a:avLst/>
          </a:prstGeom>
          <a:noFill/>
        </p:spPr>
        <p:txBody>
          <a:bodyPr wrap="none" rtlCol="0">
            <a:spAutoFit/>
          </a:bodyPr>
          <a:lstStyle/>
          <a:p>
            <a:r>
              <a:rPr lang="zh-CN" altLang="en-US" sz="2700" b="0" dirty="0">
                <a:latin typeface="微软雅黑" panose="020B0503020204020204" pitchFamily="34" charset="-122"/>
                <a:ea typeface="微软雅黑" panose="020B0503020204020204" pitchFamily="34" charset="-122"/>
              </a:rPr>
              <a:t>应用程序类型与开发语言有一定的关系</a:t>
            </a:r>
          </a:p>
        </p:txBody>
      </p:sp>
      <p:sp>
        <p:nvSpPr>
          <p:cNvPr id="6" name="内容占位符 1"/>
          <p:cNvSpPr txBox="1"/>
          <p:nvPr/>
        </p:nvSpPr>
        <p:spPr>
          <a:xfrm>
            <a:off x="6043024" y="2492896"/>
            <a:ext cx="3293336" cy="291058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171395" indent="-171395">
              <a:lnSpc>
                <a:spcPct val="100000"/>
              </a:lnSpc>
              <a:spcBef>
                <a:spcPts val="750"/>
              </a:spcBef>
              <a:spcAft>
                <a:spcPct val="0"/>
              </a:spcAft>
              <a:buFont typeface="Wingdings" panose="05000000000000000000" pitchFamily="2" charset="2"/>
              <a:buChar char="p"/>
            </a:pP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  C#</a:t>
            </a:r>
          </a:p>
          <a:p>
            <a:pPr marL="514183" lvl="1" indent="-171395">
              <a:lnSpc>
                <a:spcPct val="100000"/>
              </a:lnSpc>
              <a:spcBef>
                <a:spcPts val="375"/>
              </a:spcBef>
              <a:spcAft>
                <a:spcPct val="0"/>
              </a:spcAft>
              <a:buFont typeface="宋体" panose="02010600030101010101" pitchFamily="2" charset="-122"/>
              <a:buChar char="–"/>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控制台应用程序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窗体应用程序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ASP.NET Web</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WCF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服务应用程序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dirty="0">
                <a:solidFill>
                  <a:schemeClr val="accent2">
                    <a:lumMod val="50000"/>
                  </a:schemeClr>
                </a:solidFill>
                <a:latin typeface="微软雅黑" panose="020B0503020204020204" pitchFamily="34" charset="-122"/>
                <a:ea typeface="微软雅黑" panose="020B0503020204020204" pitchFamily="34" charset="-122"/>
              </a:rPr>
              <a:t>安装</a:t>
            </a:r>
            <a:r>
              <a:rPr lang="en-US" altLang="zh-CN" dirty="0">
                <a:solidFill>
                  <a:schemeClr val="accent2">
                    <a:lumMod val="50000"/>
                  </a:schemeClr>
                </a:solidFill>
                <a:latin typeface="微软雅黑" panose="020B0503020204020204" pitchFamily="34" charset="-122"/>
                <a:ea typeface="微软雅黑" panose="020B0503020204020204" pitchFamily="34" charset="-122"/>
              </a:rPr>
              <a:t>MFC    </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54" y="1812698"/>
            <a:ext cx="9008150" cy="4551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472754757"/>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new tech</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future</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考试复习请以课本为线索 </a:t>
            </a:r>
            <a:r>
              <a:rPr lang="en-US" altLang="zh-CN" sz="1800" dirty="0">
                <a:solidFill>
                  <a:srgbClr val="FF0000"/>
                </a:solidFill>
                <a:latin typeface="微软雅黑" panose="020B0503020204020204" pitchFamily="34" charset="-122"/>
                <a:ea typeface="微软雅黑" panose="020B0503020204020204" pitchFamily="34" charset="-122"/>
              </a:rPr>
              <a:t>!</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classic</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50"/>
                                        <p:tgtEl>
                                          <p:spTgt spid="4">
                                            <p:graphicEl>
                                              <a:dgm id="{BDA2664F-D760-4676-988D-9DECE8C71CCC}"/>
                                            </p:graphicEl>
                                          </p:spTgt>
                                        </p:tgtEl>
                                      </p:cBhvr>
                                    </p:animEffect>
                                    <p:anim calcmode="lin" valueType="num">
                                      <p:cBhvr>
                                        <p:cTn id="19" dur="5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5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50"/>
                                        <p:tgtEl>
                                          <p:spTgt spid="4">
                                            <p:graphicEl>
                                              <a:dgm id="{F907B27B-B246-4928-AC93-8A19B8E86AA6}"/>
                                            </p:graphicEl>
                                          </p:spTgt>
                                        </p:tgtEl>
                                      </p:cBhvr>
                                    </p:animEffect>
                                    <p:anim calcmode="lin" valueType="num">
                                      <p:cBhvr>
                                        <p:cTn id="24" dur="5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5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5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50"/>
                                        <p:tgtEl>
                                          <p:spTgt spid="4">
                                            <p:graphicEl>
                                              <a:dgm id="{7FE62E54-E85F-4DBB-997F-689B5CDFD62D}"/>
                                            </p:graphicEl>
                                          </p:spTgt>
                                        </p:tgtEl>
                                      </p:cBhvr>
                                    </p:animEffect>
                                    <p:anim calcmode="lin" valueType="num">
                                      <p:cBhvr>
                                        <p:cTn id="30" dur="5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5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50"/>
                                        <p:tgtEl>
                                          <p:spTgt spid="4">
                                            <p:graphicEl>
                                              <a:dgm id="{34905F94-283E-4E2E-B949-4A5102C3F22E}"/>
                                            </p:graphicEl>
                                          </p:spTgt>
                                        </p:tgtEl>
                                      </p:cBhvr>
                                    </p:animEffect>
                                    <p:anim calcmode="lin" valueType="num">
                                      <p:cBhvr>
                                        <p:cTn id="35" dur="5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5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11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50"/>
                                        <p:tgtEl>
                                          <p:spTgt spid="4">
                                            <p:graphicEl>
                                              <a:dgm id="{9D48952A-8DE3-45EB-8CB6-5152C3B3C507}"/>
                                            </p:graphicEl>
                                          </p:spTgt>
                                        </p:tgtEl>
                                      </p:cBhvr>
                                    </p:animEffect>
                                    <p:anim calcmode="lin" valueType="num">
                                      <p:cBhvr>
                                        <p:cTn id="41" dur="5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5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50"/>
                                        <p:tgtEl>
                                          <p:spTgt spid="4">
                                            <p:graphicEl>
                                              <a:dgm id="{4A90FFE2-DE88-4B0D-886D-0593F18265A5}"/>
                                            </p:graphicEl>
                                          </p:spTgt>
                                        </p:tgtEl>
                                      </p:cBhvr>
                                    </p:animEffect>
                                    <p:anim calcmode="lin" valueType="num">
                                      <p:cBhvr>
                                        <p:cTn id="46" dur="5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5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115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50"/>
                                        <p:tgtEl>
                                          <p:spTgt spid="4">
                                            <p:graphicEl>
                                              <a:dgm id="{FBC026BE-7CB9-4486-AAD6-ED1AA59A4D6B}"/>
                                            </p:graphicEl>
                                          </p:spTgt>
                                        </p:tgtEl>
                                      </p:cBhvr>
                                    </p:animEffect>
                                    <p:anim calcmode="lin" valueType="num">
                                      <p:cBhvr>
                                        <p:cTn id="52" dur="5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5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50"/>
                                        <p:tgtEl>
                                          <p:spTgt spid="4">
                                            <p:graphicEl>
                                              <a:dgm id="{E8B453A4-10D1-497E-82A0-9CF5B372D781}"/>
                                            </p:graphicEl>
                                          </p:spTgt>
                                        </p:tgtEl>
                                      </p:cBhvr>
                                    </p:animEffect>
                                    <p:anim calcmode="lin" valueType="num">
                                      <p:cBhvr>
                                        <p:cTn id="57" dur="5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5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029" y="2000725"/>
            <a:ext cx="6704859" cy="46587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315" y="836931"/>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a:t>
            </a:r>
            <a:r>
              <a:rPr lang="en-US" altLang="zh-CN" b="1" dirty="0">
                <a:solidFill>
                  <a:schemeClr val="accent2">
                    <a:lumMod val="50000"/>
                  </a:schemeClr>
                </a:solidFill>
                <a:sym typeface="+mn-ea"/>
              </a:rPr>
              <a:t>MFC/ATL =&gt; MFC Application =&gt; Dialog based</a:t>
            </a:r>
            <a:r>
              <a:rPr lang="en-US" altLang="zh-CN" b="1" dirty="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36" y="2000725"/>
            <a:ext cx="5961842" cy="46587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877788"/>
            <a:ext cx="9144000" cy="5143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F7</a:t>
            </a:r>
            <a:r>
              <a:rPr lang="zh-CN" altLang="en-US" b="1" dirty="0">
                <a:solidFill>
                  <a:schemeClr val="accent2">
                    <a:lumMod val="50000"/>
                  </a:schemeClr>
                </a:solidFill>
              </a:rPr>
              <a:t>编译 </a:t>
            </a:r>
            <a:r>
              <a:rPr lang="en-US" altLang="zh-CN" b="1" dirty="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484784"/>
            <a:ext cx="8136904" cy="51911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34</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052737"/>
            <a:ext cx="8208912" cy="5749741"/>
          </a:xfrm>
          <a:prstGeom prst="rect">
            <a:avLst/>
          </a:prstGeom>
        </p:spPr>
      </p:pic>
      <p:sp>
        <p:nvSpPr>
          <p:cNvPr id="5" name="云形标注 4"/>
          <p:cNvSpPr/>
          <p:nvPr/>
        </p:nvSpPr>
        <p:spPr>
          <a:xfrm>
            <a:off x="4907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这里输入</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项目名称</a:t>
            </a:r>
          </a:p>
        </p:txBody>
      </p:sp>
      <p:sp>
        <p:nvSpPr>
          <p:cNvPr id="6" name="云形标注 5"/>
          <p:cNvSpPr/>
          <p:nvPr/>
        </p:nvSpPr>
        <p:spPr>
          <a:xfrm>
            <a:off x="8119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这里选择</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27880"/>
            <a:ext cx="9144000" cy="556947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91344" y="620688"/>
            <a:ext cx="5783263" cy="519112"/>
          </a:xfrm>
        </p:spPr>
        <p:txBody>
          <a:bodyPr>
            <a:normAutofit fontScale="90000"/>
          </a:bodyPr>
          <a:lstStyle/>
          <a:p>
            <a:pPr lvl="0"/>
            <a:r>
              <a:rPr lang="en-US" altLang="zh-CN" dirty="0"/>
              <a:t>WPF</a:t>
            </a:r>
            <a:r>
              <a:rPr lang="zh-CN" altLang="en-US" dirty="0"/>
              <a:t>应用程序</a:t>
            </a:r>
          </a:p>
        </p:txBody>
      </p:sp>
      <p:sp>
        <p:nvSpPr>
          <p:cNvPr id="6" name="Rectangle 3"/>
          <p:cNvSpPr txBox="1">
            <a:spLocks noChangeArrowheads="1"/>
          </p:cNvSpPr>
          <p:nvPr/>
        </p:nvSpPr>
        <p:spPr>
          <a:xfrm>
            <a:off x="1847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Presentation Foundation</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，用于生成较好视觉体验的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既可创建独立桌面应用程序，也可创建浏览器承载的应用程序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的核心是一个与分辨率无关并且基于向量的呈现引擎</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包含在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中，作为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的一个子集存在，其类型大多位于 </a:t>
            </a:r>
            <a:r>
              <a:rPr lang="en-US" altLang="zh-CN" sz="2000" dirty="0" err="1">
                <a:solidFill>
                  <a:schemeClr val="accent2">
                    <a:lumMod val="50000"/>
                  </a:schemeClr>
                </a:solidFill>
                <a:latin typeface="微软雅黑" panose="020B0503020204020204" pitchFamily="34" charset="-122"/>
                <a:ea typeface="微软雅黑" panose="020B0503020204020204" pitchFamily="34" charset="-122"/>
              </a:rPr>
              <a:t>System.Windows</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命名空间</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界面设计使用可扩展应用程序标记语言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(XAML)</a:t>
            </a: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使用</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C#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VB</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实例化类、设置属性、调用方法以及处理事件</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37</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2" name="文本框 1"/>
          <p:cNvSpPr txBox="1"/>
          <p:nvPr/>
        </p:nvSpPr>
        <p:spPr>
          <a:xfrm>
            <a:off x="1703513" y="1241002"/>
            <a:ext cx="6985485" cy="359522"/>
          </a:xfrm>
          <a:prstGeom prst="rect">
            <a:avLst/>
          </a:prstGeom>
          <a:noFill/>
        </p:spPr>
        <p:txBody>
          <a:bodyPr wrap="square" rtlCol="0">
            <a:spAutoFit/>
          </a:bodyPr>
          <a:lstStyle/>
          <a:p>
            <a:pPr latinLnBrk="1"/>
            <a:r>
              <a:rPr lang="zh-CN" altLang="en-US" sz="1600" b="0" dirty="0">
                <a:latin typeface="微软雅黑" panose="020B0503020204020204" pitchFamily="34" charset="-122"/>
                <a:ea typeface="微软雅黑" panose="020B0503020204020204" pitchFamily="34" charset="-122"/>
              </a:rPr>
              <a:t>程序界面：基于</a:t>
            </a:r>
            <a:r>
              <a:rPr lang="en-US" altLang="zh-CN" sz="1600" b="0" dirty="0">
                <a:latin typeface="微软雅黑" panose="020B0503020204020204" pitchFamily="34" charset="-122"/>
                <a:ea typeface="微软雅黑" panose="020B0503020204020204" pitchFamily="34" charset="-122"/>
              </a:rPr>
              <a:t>XML</a:t>
            </a:r>
            <a:r>
              <a:rPr lang="zh-CN" altLang="en-US" sz="1600" b="0" dirty="0">
                <a:latin typeface="微软雅黑" panose="020B0503020204020204" pitchFamily="34" charset="-122"/>
                <a:ea typeface="微软雅黑" panose="020B0503020204020204" pitchFamily="34" charset="-122"/>
              </a:rPr>
              <a:t>的</a:t>
            </a:r>
            <a:r>
              <a:rPr lang="en-US" altLang="zh-CN" sz="1600" b="0" dirty="0">
                <a:latin typeface="微软雅黑" panose="020B0503020204020204" pitchFamily="34" charset="-122"/>
                <a:ea typeface="微软雅黑" panose="020B0503020204020204" pitchFamily="34" charset="-122"/>
              </a:rPr>
              <a:t>XAML</a:t>
            </a:r>
            <a:r>
              <a:rPr lang="zh-CN" altLang="en-US" sz="1600" b="0" dirty="0">
                <a:latin typeface="微软雅黑" panose="020B0503020204020204" pitchFamily="34" charset="-122"/>
                <a:ea typeface="微软雅黑" panose="020B0503020204020204" pitchFamily="34" charset="-122"/>
              </a:rPr>
              <a:t>语言定制；         程序逻辑：</a:t>
            </a:r>
            <a:r>
              <a:rPr lang="en-US" altLang="zh-CN" sz="1600" b="0" dirty="0">
                <a:latin typeface="微软雅黑" panose="020B0503020204020204" pitchFamily="34" charset="-122"/>
                <a:ea typeface="微软雅黑" panose="020B0503020204020204" pitchFamily="34" charset="-122"/>
              </a:rPr>
              <a:t>C#</a:t>
            </a:r>
            <a:r>
              <a:rPr lang="zh-CN" altLang="en-US" sz="1600" b="0" dirty="0">
                <a:latin typeface="微软雅黑" panose="020B0503020204020204" pitchFamily="34" charset="-122"/>
                <a:ea typeface="微软雅黑" panose="020B0503020204020204" pitchFamily="34" charset="-122"/>
              </a:rPr>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29372"/>
            <a:ext cx="7307284" cy="508400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52984" y="549275"/>
            <a:ext cx="8091488" cy="619283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54609729"/>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63567" y="330042"/>
            <a:ext cx="6864681" cy="866710"/>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5B3D6595-725C-4DEF-B499-657E63E3B768}"/>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13144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0" y="866800"/>
            <a:ext cx="12192000" cy="762000"/>
          </a:xfrm>
          <a:prstGeom prst="rect">
            <a:avLst/>
          </a:prstGeom>
          <a:noFill/>
          <a:ln w="9525">
            <a:noFill/>
          </a:ln>
        </p:spPr>
        <p:txBody>
          <a:bodyPr wrap="square">
            <a:spAutoFit/>
          </a:bodyPr>
          <a:lstStyle/>
          <a:p>
            <a:pPr lvl="2">
              <a:lnSpc>
                <a:spcPct val="100000"/>
              </a:lnSpc>
              <a:spcBef>
                <a:spcPct val="0"/>
              </a:spcBef>
              <a:spcAft>
                <a:spcPct val="0"/>
              </a:spcAft>
              <a:buClr>
                <a:schemeClr val="bg1"/>
              </a:buClr>
            </a:pPr>
            <a:r>
              <a:rPr lang="en-US" altLang="zh-CN" sz="4400" b="0" dirty="0">
                <a:latin typeface="Colonna MT" panose="04020805060202030203" pitchFamily="82" charset="0"/>
                <a:ea typeface="华文彩云" pitchFamily="2" charset="-122"/>
              </a:rPr>
              <a:t>WINDOWS  vs  LINUX</a:t>
            </a:r>
            <a:endParaRPr lang="zh-CN" altLang="en-US" sz="4400" b="0" dirty="0">
              <a:latin typeface="Colonna MT" panose="04020805060202030203" pitchFamily="82" charset="0"/>
              <a:ea typeface="华文彩云" pitchFamily="2" charset="-122"/>
            </a:endParaRPr>
          </a:p>
        </p:txBody>
      </p:sp>
      <p:sp>
        <p:nvSpPr>
          <p:cNvPr id="12" name="Rectangle 3"/>
          <p:cNvSpPr txBox="1">
            <a:spLocks noChangeArrowheads="1"/>
          </p:cNvSpPr>
          <p:nvPr/>
        </p:nvSpPr>
        <p:spPr>
          <a:xfrm>
            <a:off x="2135560" y="2167880"/>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WSL, WSL2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Ｗ</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inGet</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(Build 2020)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msys2, Cygwin, Chocolatey, Scoop</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23593" y="4941169"/>
            <a:ext cx="7387605" cy="1476366"/>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and</a:t>
            </a:r>
            <a:r>
              <a:rPr lang="en-US" altLang="zh-CN" dirty="0">
                <a:solidFill>
                  <a:srgbClr val="002060"/>
                </a:solidFill>
                <a:latin typeface="微软雅黑" panose="020B0503020204020204" pitchFamily="34" charset="-122"/>
                <a:ea typeface="微软雅黑" panose="020B0503020204020204" pitchFamily="34" charset="-122"/>
              </a:rPr>
              <a:t> Linux</a:t>
            </a:r>
          </a:p>
          <a:p>
            <a:r>
              <a:rPr lang="en-US" altLang="zh-CN" dirty="0">
                <a:solidFill>
                  <a:schemeClr val="accent2">
                    <a:lumMod val="50000"/>
                  </a:schemeClr>
                </a:solidFill>
                <a:latin typeface="微软雅黑" panose="020B0503020204020204" pitchFamily="34" charset="-122"/>
                <a:ea typeface="微软雅黑" panose="020B0503020204020204" pitchFamily="34" charset="-122"/>
              </a:rPr>
              <a:t>NOT</a:t>
            </a:r>
            <a:r>
              <a:rPr lang="zh-CN" altLang="en-US"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dirty="0">
                <a:solidFill>
                  <a:schemeClr val="accent2">
                    <a:lumMod val="50000"/>
                  </a:schemeClr>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or</a:t>
            </a:r>
            <a:r>
              <a:rPr lang="en-US" altLang="zh-CN" dirty="0">
                <a:solidFill>
                  <a:schemeClr val="accent2">
                    <a:lumMod val="50000"/>
                  </a:schemeClr>
                </a:solidFill>
                <a:latin typeface="微软雅黑" panose="020B0503020204020204" pitchFamily="34" charset="-122"/>
                <a:ea typeface="微软雅黑" panose="020B0503020204020204" pitchFamily="34" charset="-122"/>
              </a:rPr>
              <a:t> Linux</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343472" y="476673"/>
            <a:ext cx="972107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XAML, </a:t>
            </a:r>
            <a:r>
              <a:rPr lang="en-US" altLang="zh-CN" sz="3200" b="0" dirty="0" err="1">
                <a:latin typeface="微软雅黑" panose="020B0503020204020204" pitchFamily="34" charset="-122"/>
                <a:ea typeface="微软雅黑" panose="020B0503020204020204" pitchFamily="34" charset="-122"/>
                <a:cs typeface="微软雅黑 Light" panose="020B0502040204020203" charset="-122"/>
              </a:rPr>
              <a:t>winRT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 and Fluent Design</a:t>
            </a:r>
            <a:endParaRPr lang="zh-CN" altLang="en-US" sz="3200" b="0" dirty="0">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03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近年来</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编程技术发展迅速</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Universal Windows Platform</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（通用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平台）</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微软新提出的一种应用种类：通过统一的开发平台，使开发者针对其开发的代码在多种不同的设备上实现共享，并为用户提供统一的使用体验</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 10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应用商店里所有的程序都是</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基于</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Framework</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VC++</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开发</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也可采用基于</a:t>
            </a:r>
            <a:r>
              <a:rPr lang="en-US" altLang="zh-CN" sz="1800" dirty="0" err="1">
                <a:solidFill>
                  <a:schemeClr val="bg2">
                    <a:lumMod val="25000"/>
                  </a:schemeClr>
                </a:solidFill>
                <a:latin typeface="微软雅黑" panose="020B0503020204020204" pitchFamily="34" charset="-122"/>
                <a:ea typeface="微软雅黑" panose="020B0503020204020204" pitchFamily="34" charset="-122"/>
              </a:rPr>
              <a:t>Xamarin</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框架，完成对安卓、</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iOS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的跨平台支持</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桌面应用程序转换器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(Desktop Application Converter)</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，可以把现有的桌面应用程序（</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4.6.1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或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Win32</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）转换成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程序</a:t>
            </a:r>
          </a:p>
        </p:txBody>
      </p:sp>
      <p:pic>
        <p:nvPicPr>
          <p:cNvPr id="3" name="图片 2"/>
          <p:cNvPicPr>
            <a:picLocks noChangeAspect="1"/>
          </p:cNvPicPr>
          <p:nvPr/>
        </p:nvPicPr>
        <p:blipFill>
          <a:blip r:embed="rId3"/>
          <a:stretch>
            <a:fillRect/>
          </a:stretch>
        </p:blipFill>
        <p:spPr>
          <a:xfrm>
            <a:off x="4367808" y="4264564"/>
            <a:ext cx="5010150" cy="2143125"/>
          </a:xfrm>
          <a:prstGeom prst="rect">
            <a:avLst/>
          </a:prstGeom>
        </p:spPr>
      </p:pic>
      <p:sp>
        <p:nvSpPr>
          <p:cNvPr id="2" name="矩形 1">
            <a:extLst>
              <a:ext uri="{FF2B5EF4-FFF2-40B4-BE49-F238E27FC236}">
                <a16:creationId xmlns:a16="http://schemas.microsoft.com/office/drawing/2014/main" id="{42560A72-FBC1-45F4-B909-158A0FA46350}"/>
              </a:ext>
            </a:extLst>
          </p:cNvPr>
          <p:cNvSpPr/>
          <p:nvPr/>
        </p:nvSpPr>
        <p:spPr>
          <a:xfrm>
            <a:off x="10200456" y="2866593"/>
            <a:ext cx="1911101" cy="567271"/>
          </a:xfrm>
          <a:prstGeom prst="rect">
            <a:avLst/>
          </a:prstGeom>
        </p:spPr>
        <p:txBody>
          <a:bodyPr wrap="none">
            <a:spAutoFit/>
          </a:bodyPr>
          <a:lstStyle/>
          <a:p>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0" dirty="0" err="1">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zæmərɪn</a:t>
            </a:r>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a:extLst>
              <a:ext uri="{FF2B5EF4-FFF2-40B4-BE49-F238E27FC236}">
                <a16:creationId xmlns:a16="http://schemas.microsoft.com/office/drawing/2014/main" id="{A288391F-08FC-47E2-B7BF-9D5D5F126AAD}"/>
              </a:ext>
            </a:extLst>
          </p:cNvPr>
          <p:cNvSpPr/>
          <p:nvPr/>
        </p:nvSpPr>
        <p:spPr>
          <a:xfrm>
            <a:off x="2639616" y="6407689"/>
            <a:ext cx="8304584" cy="429413"/>
          </a:xfrm>
          <a:prstGeom prst="rect">
            <a:avLst/>
          </a:prstGeom>
        </p:spPr>
        <p:txBody>
          <a:bodyPr wrap="square">
            <a:spAutoFit/>
          </a:bodyPr>
          <a:lstStyle/>
          <a:p>
            <a:pPr algn="l"/>
            <a:r>
              <a:rPr lang="en-US" altLang="zh-CN" sz="2000" b="0" dirty="0"/>
              <a:t>https://docs.microsoft.com/en-us/xamarin/get-started/what-is-xamarin</a:t>
            </a:r>
            <a:endParaRPr lang="zh-CN" altLang="en-US" sz="2000" b="0" dirty="0"/>
          </a:p>
        </p:txBody>
      </p:sp>
    </p:spTree>
    <p:extLst>
      <p:ext uri="{BB962C8B-B14F-4D97-AF65-F5344CB8AC3E}">
        <p14:creationId xmlns:p14="http://schemas.microsoft.com/office/powerpoint/2010/main" val="368162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注册微软开发者账户</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计算机学院</a:t>
            </a: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dreamSpark</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training</a:t>
            </a: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安装 </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Win 10 SDK</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运行 </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Visual Studio Installer</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修改</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勾选通用</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平台开发和相关版本的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SDK</a:t>
            </a:r>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1.4.1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开发步骤</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332656"/>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132857"/>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新建</a:t>
            </a:r>
            <a:r>
              <a:rPr lang="en-US" altLang="zh-CN" sz="2800" b="1" dirty="0">
                <a:solidFill>
                  <a:schemeClr val="accent2">
                    <a:lumMod val="50000"/>
                  </a:schemeClr>
                </a:solidFill>
              </a:rPr>
              <a:t>UWP Project</a:t>
            </a: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312"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766" y="42027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项目文件显示在解决方案资源管理器窗格中</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a:solidFill>
                  <a:schemeClr val="accent2">
                    <a:lumMod val="50000"/>
                  </a:schemeClr>
                </a:solidFill>
              </a:rPr>
              <a:t>App.xaml.cs</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是应用所使用的资源的位置。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与所有代码隐藏页面一样，包含一个调用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不必编写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MainPage.xaml</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为应用定义 </a:t>
            </a:r>
            <a:r>
              <a:rPr lang="en-US" altLang="zh-CN" sz="1400" b="1" dirty="0">
                <a:solidFill>
                  <a:schemeClr val="accent2">
                    <a:lumMod val="50000"/>
                  </a:schemeClr>
                </a:solidFill>
              </a:rPr>
              <a:t>UI</a:t>
            </a:r>
            <a:r>
              <a:rPr lang="zh-CN" altLang="en-US" sz="1400" b="1" dirty="0">
                <a:solidFill>
                  <a:schemeClr val="accent2">
                    <a:lumMod val="50000"/>
                  </a:schemeClr>
                </a:solidFill>
              </a:rPr>
              <a:t> </a:t>
            </a:r>
            <a:r>
              <a:rPr lang="en-US" altLang="zh-CN" sz="1400" b="1" dirty="0">
                <a:solidFill>
                  <a:schemeClr val="accent2">
                    <a:lumMod val="50000"/>
                  </a:schemeClr>
                </a:solidFill>
              </a:rPr>
              <a:t>—</a:t>
            </a:r>
            <a:r>
              <a:rPr lang="zh-CN" altLang="en-US" sz="1400" b="1" dirty="0">
                <a:solidFill>
                  <a:schemeClr val="accent2">
                    <a:lumMod val="50000"/>
                  </a:schemeClr>
                </a:solidFill>
              </a:rPr>
              <a:t> 可以直接使用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a:solidFill>
                  <a:schemeClr val="accent2">
                    <a:lumMod val="50000"/>
                  </a:schemeClr>
                </a:solidFill>
              </a:rPr>
              <a:t>类，该类继承自 </a:t>
            </a:r>
            <a:r>
              <a:rPr lang="en-US" altLang="zh-CN" sz="1400" b="1" dirty="0" err="1">
                <a:solidFill>
                  <a:schemeClr val="accent2">
                    <a:lumMod val="50000"/>
                  </a:schemeClr>
                </a:solidFill>
              </a:rPr>
              <a:t>uwpHelloWorld_cs</a:t>
            </a:r>
            <a:r>
              <a:rPr lang="en-US" altLang="zh-CN" sz="1400" b="1" dirty="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3"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即可在设计视图中打开它</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图形视图位于上部</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代码视图位于下面</a:t>
            </a:r>
          </a:p>
          <a:p>
            <a:pPr>
              <a:buFont typeface="Wingdings" panose="05000000000000000000" pitchFamily="2" charset="2"/>
              <a:buChar char="p"/>
            </a:pPr>
            <a:r>
              <a:rPr lang="zh-CN" altLang="en-US" sz="2000" b="1" dirty="0">
                <a:solidFill>
                  <a:schemeClr val="accent2">
                    <a:lumMod val="50000"/>
                  </a:schemeClr>
                </a:solidFill>
              </a:rPr>
              <a:t>编辑图形视图中的控件</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单击工具箱，打开 </a:t>
            </a:r>
            <a:r>
              <a:rPr lang="en-US" altLang="zh-CN" sz="1400" b="1" dirty="0">
                <a:solidFill>
                  <a:schemeClr val="accent2">
                    <a:lumMod val="50000"/>
                  </a:schemeClr>
                </a:solidFill>
              </a:rPr>
              <a:t>UI </a:t>
            </a:r>
            <a:r>
              <a:rPr lang="zh-CN" altLang="en-US" sz="1400" b="1" dirty="0">
                <a:solidFill>
                  <a:schemeClr val="accent2">
                    <a:lumMod val="50000"/>
                  </a:schemeClr>
                </a:solidFill>
              </a:rPr>
              <a:t>控件列表</a:t>
            </a: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a:solidFill>
                  <a:schemeClr val="accent2">
                    <a:lumMod val="50000"/>
                  </a:schemeClr>
                </a:solidFill>
              </a:rPr>
              <a:t>控件</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拖动到图形视图中</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编辑</a:t>
            </a:r>
            <a:r>
              <a:rPr lang="en-US" altLang="zh-CN" sz="2000" b="1" dirty="0">
                <a:solidFill>
                  <a:schemeClr val="accent2">
                    <a:lumMod val="50000"/>
                  </a:schemeClr>
                </a:solidFill>
              </a:rPr>
              <a:t>XAML</a:t>
            </a:r>
            <a:r>
              <a:rPr lang="zh-CN" altLang="en-US" sz="2000" b="1" dirty="0">
                <a:solidFill>
                  <a:schemeClr val="accent2">
                    <a:lumMod val="50000"/>
                  </a:schemeClr>
                </a:solidFill>
              </a:rPr>
              <a:t>代码</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将</a:t>
            </a:r>
            <a:r>
              <a:rPr lang="en-US" altLang="zh-CN" sz="1600" b="1" dirty="0">
                <a:solidFill>
                  <a:schemeClr val="accent2">
                    <a:lumMod val="50000"/>
                  </a:schemeClr>
                </a:solidFill>
              </a:rPr>
              <a:t>"Button"</a:t>
            </a:r>
            <a:r>
              <a:rPr lang="zh-CN" altLang="en-US" sz="1600" b="1" dirty="0">
                <a:solidFill>
                  <a:schemeClr val="accent2">
                    <a:lumMod val="50000"/>
                  </a:schemeClr>
                </a:solidFill>
              </a:rPr>
              <a:t>改为</a:t>
            </a:r>
            <a:r>
              <a:rPr lang="en-US" altLang="zh-CN" sz="1600" b="1" dirty="0">
                <a:solidFill>
                  <a:schemeClr val="accent2">
                    <a:lumMod val="50000"/>
                  </a:schemeClr>
                </a:solidFill>
              </a:rPr>
              <a:t>"Hello, world!"</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F7</a:t>
            </a:r>
            <a:r>
              <a:rPr lang="zh-CN" altLang="en-US" sz="2000" b="1" dirty="0">
                <a:solidFill>
                  <a:schemeClr val="accent2">
                    <a:lumMod val="50000"/>
                  </a:schemeClr>
                </a:solidFill>
              </a:rPr>
              <a:t>编译、</a:t>
            </a:r>
            <a:r>
              <a:rPr lang="en-US" altLang="zh-CN" sz="2000" b="1" dirty="0">
                <a:solidFill>
                  <a:schemeClr val="accent2">
                    <a:lumMod val="50000"/>
                  </a:schemeClr>
                </a:solidFill>
              </a:rPr>
              <a:t>F5</a:t>
            </a:r>
            <a:r>
              <a:rPr lang="zh-CN" altLang="en-US" sz="2000" b="1" dirty="0">
                <a:solidFill>
                  <a:schemeClr val="accent2">
                    <a:lumMod val="50000"/>
                  </a:schemeClr>
                </a:solidFill>
              </a:rPr>
              <a:t>运行</a:t>
            </a: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1.6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添加按钮</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9514"/>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双击设计画布中的按钮控件，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会自动为该按钮创建事件处理方法</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private void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Button_Click</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(object sender,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RoutedEventArgs</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e )</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更改该方法：</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F5</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F7</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Hello, world</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按钮</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出现</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Text To Speech</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效果</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332657"/>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事件处理</a:t>
            </a:r>
          </a:p>
        </p:txBody>
      </p:sp>
      <p:sp>
        <p:nvSpPr>
          <p:cNvPr id="2" name="矩形 1"/>
          <p:cNvSpPr/>
          <p:nvPr/>
        </p:nvSpPr>
        <p:spPr>
          <a:xfrm>
            <a:off x="1673086" y="2132857"/>
            <a:ext cx="6462464" cy="2062103"/>
          </a:xfrm>
          <a:prstGeom prst="rect">
            <a:avLst/>
          </a:prstGeom>
          <a:ln>
            <a:noFill/>
          </a:ln>
        </p:spPr>
        <p:txBody>
          <a:bodyPr wrap="square">
            <a:spAutoFit/>
          </a:bodyPr>
          <a:lstStyle/>
          <a:p>
            <a:pPr algn="l"/>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private</a:t>
            </a:r>
            <a:r>
              <a:rPr lang="en-US" altLang="zh-CN" sz="900" b="0" dirty="0">
                <a:solidFill>
                  <a:srgbClr val="000000"/>
                </a:solidFill>
                <a:latin typeface="Consolas" panose="020B0609020204030204" pitchFamily="49" charset="0"/>
              </a:rPr>
              <a:t> </a:t>
            </a:r>
            <a:r>
              <a:rPr lang="en-US" altLang="zh-CN" sz="1600" b="0" dirty="0" err="1">
                <a:latin typeface="Consolas" panose="020B0609020204030204" pitchFamily="49" charset="0"/>
              </a:rPr>
              <a:t>async</a:t>
            </a:r>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void</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Button_Click</a:t>
            </a:r>
            <a:r>
              <a:rPr lang="en-US" altLang="zh-CN" sz="900" b="0" dirty="0">
                <a:solidFill>
                  <a:srgbClr val="000000"/>
                </a:solidFill>
                <a:latin typeface="Consolas" panose="020B0609020204030204" pitchFamily="49" charset="0"/>
              </a:rPr>
              <a:t>(</a:t>
            </a:r>
            <a:r>
              <a:rPr lang="en-US" altLang="zh-CN" sz="900" b="0" dirty="0">
                <a:latin typeface="Consolas" panose="020B0609020204030204" pitchFamily="49" charset="0"/>
              </a:rPr>
              <a:t>object</a:t>
            </a:r>
            <a:r>
              <a:rPr lang="en-US" altLang="zh-CN" sz="900" b="0" dirty="0">
                <a:solidFill>
                  <a:srgbClr val="000000"/>
                </a:solidFill>
                <a:latin typeface="Consolas" panose="020B0609020204030204" pitchFamily="49" charset="0"/>
              </a:rPr>
              <a:t> sender, </a:t>
            </a:r>
            <a:r>
              <a:rPr lang="en-US" altLang="zh-CN" sz="900" b="0" dirty="0" err="1">
                <a:solidFill>
                  <a:srgbClr val="000000"/>
                </a:solidFill>
                <a:latin typeface="Consolas" panose="020B0609020204030204" pitchFamily="49" charset="0"/>
              </a:rPr>
              <a:t>RoutedEventArgs</a:t>
            </a:r>
            <a:r>
              <a:rPr lang="en-US" altLang="zh-CN" sz="900" b="0" dirty="0">
                <a:solidFill>
                  <a:srgbClr val="000000"/>
                </a:solidFill>
                <a:latin typeface="Consolas" panose="020B0609020204030204" pitchFamily="49" charset="0"/>
              </a:rPr>
              <a:t> e)</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a:t>
            </a:r>
          </a:p>
          <a:p>
            <a:pPr lvl="1" algn="l"/>
            <a:r>
              <a:rPr lang="en-US" altLang="zh-CN" sz="900" b="0" dirty="0" err="1">
                <a:latin typeface="Consolas" panose="020B0609020204030204" pitchFamily="49" charset="0"/>
              </a:rPr>
              <a:t>var</a:t>
            </a:r>
            <a:r>
              <a:rPr lang="en-US" altLang="zh-CN" sz="900" b="0" dirty="0">
                <a:solidFill>
                  <a:srgbClr val="000000"/>
                </a:solidFill>
                <a:latin typeface="Consolas" panose="020B0609020204030204" pitchFamily="49" charset="0"/>
              </a:rPr>
              <a:t> synth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Windows.Media.SpeechSynthesis.SpeechSynthesizer</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Windows.Media.SpeechSynthesis.SpeechSynthesisStream</a:t>
            </a:r>
            <a:r>
              <a:rPr lang="en-US" altLang="zh-CN" sz="900" b="0" dirty="0">
                <a:solidFill>
                  <a:srgbClr val="000000"/>
                </a:solidFill>
                <a:latin typeface="Consolas" panose="020B0609020204030204" pitchFamily="49" charset="0"/>
              </a:rPr>
              <a:t> stream = </a:t>
            </a:r>
            <a:r>
              <a:rPr lang="en-US" altLang="zh-CN" sz="1600" b="0" dirty="0">
                <a:latin typeface="Consolas" panose="020B0609020204030204" pitchFamily="49" charset="0"/>
              </a:rPr>
              <a:t>await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synth.SynthesizeTextToStreamAsync</a:t>
            </a:r>
            <a:r>
              <a:rPr lang="en-US" altLang="zh-CN" sz="900" b="0" dirty="0">
                <a:solidFill>
                  <a:srgbClr val="000000"/>
                </a:solidFill>
                <a:latin typeface="Consolas" panose="020B0609020204030204" pitchFamily="49" charset="0"/>
              </a:rPr>
              <a:t>(</a:t>
            </a:r>
            <a:r>
              <a:rPr lang="en-US" altLang="zh-CN" sz="900" b="0" dirty="0">
                <a:solidFill>
                  <a:srgbClr val="A31515"/>
                </a:solidFill>
                <a:latin typeface="Consolas" panose="020B0609020204030204" pitchFamily="49" charset="0"/>
              </a:rPr>
              <a:t>"Hello, World!"</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mediaElement.SetSource</a:t>
            </a:r>
            <a:r>
              <a:rPr lang="en-US" altLang="zh-CN" sz="900" b="0" dirty="0">
                <a:solidFill>
                  <a:srgbClr val="000000"/>
                </a:solidFill>
                <a:latin typeface="Consolas" panose="020B0609020204030204" pitchFamily="49" charset="0"/>
              </a:rPr>
              <a:t>(stream, </a:t>
            </a:r>
            <a:r>
              <a:rPr lang="en-US" altLang="zh-CN" sz="900" b="0" dirty="0" err="1">
                <a:solidFill>
                  <a:srgbClr val="000000"/>
                </a:solidFill>
                <a:latin typeface="Consolas" panose="020B0609020204030204" pitchFamily="49" charset="0"/>
              </a:rPr>
              <a:t>stream.ContentType</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mediaElement.Play</a:t>
            </a:r>
            <a:r>
              <a:rPr lang="en-US" altLang="zh-CN" sz="900" b="0" dirty="0">
                <a:solidFill>
                  <a:srgbClr val="000000"/>
                </a:solidFill>
                <a:latin typeface="Consolas" panose="020B0609020204030204" pitchFamily="49" charset="0"/>
              </a:rPr>
              <a:t>();</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endParaRPr lang="zh-CN" altLang="en-US" b="0" dirty="0">
              <a:latin typeface="Consolas" panose="020B0609020204030204" pitchFamily="49"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1484785"/>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61979"/>
            <a:ext cx="4644008" cy="2026038"/>
          </a:xfrm>
          <a:prstGeom prst="rect">
            <a:avLst/>
          </a:prstGeom>
        </p:spPr>
      </p:pic>
      <p:sp>
        <p:nvSpPr>
          <p:cNvPr id="3" name="矩形 2"/>
          <p:cNvSpPr/>
          <p:nvPr/>
        </p:nvSpPr>
        <p:spPr>
          <a:xfrm>
            <a:off x="1487488" y="4173918"/>
            <a:ext cx="4494922" cy="1664815"/>
          </a:xfrm>
          <a:prstGeom prst="rect">
            <a:avLst/>
          </a:prstGeom>
        </p:spPr>
        <p:txBody>
          <a:bodyPr wrap="square">
            <a:spAutoFit/>
          </a:bodyPr>
          <a:lstStyle/>
          <a:p>
            <a:pPr algn="l"/>
            <a:r>
              <a:rPr lang="zh-CN" altLang="en-US" sz="1400" b="0" dirty="0">
                <a:latin typeface="微软雅黑" panose="020B0503020204020204" pitchFamily="34" charset="-122"/>
                <a:ea typeface="微软雅黑" panose="020B0503020204020204" pitchFamily="34" charset="-122"/>
              </a:rPr>
              <a:t>使用 </a:t>
            </a:r>
            <a:r>
              <a:rPr lang="en-US" altLang="zh-CN" sz="1400" b="0" dirty="0">
                <a:latin typeface="微软雅黑" panose="020B0503020204020204" pitchFamily="34" charset="-122"/>
                <a:ea typeface="微软雅黑" panose="020B0503020204020204" pitchFamily="34" charset="-122"/>
              </a:rPr>
              <a:t>Windows API </a:t>
            </a:r>
            <a:r>
              <a:rPr lang="zh-CN" altLang="en-US" sz="1400" b="0" dirty="0">
                <a:latin typeface="微软雅黑" panose="020B0503020204020204" pitchFamily="34" charset="-122"/>
                <a:ea typeface="微软雅黑" panose="020B0503020204020204" pitchFamily="34" charset="-122"/>
              </a:rPr>
              <a:t>创建一个语音合成对象</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提供给该对象一些要说的文本</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有关使用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的详细信息</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参阅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命名空间文档</a:t>
            </a:r>
            <a:endParaRPr lang="en-US" altLang="zh-CN" sz="1400" b="0" dirty="0">
              <a:latin typeface="微软雅黑" panose="020B0503020204020204" pitchFamily="34" charset="-122"/>
              <a:ea typeface="微软雅黑" panose="020B0503020204020204" pitchFamily="34" charset="-122"/>
            </a:endParaRPr>
          </a:p>
          <a:p>
            <a:pPr algn="l"/>
            <a:r>
              <a:rPr lang="en-US" altLang="zh-CN" sz="1050" b="0" dirty="0">
                <a:latin typeface="微软雅黑" panose="020B0503020204020204" pitchFamily="34" charset="-122"/>
                <a:ea typeface="微软雅黑" panose="020B0503020204020204" pitchFamily="34" charset="-122"/>
              </a:rPr>
              <a:t>https://docs.microsoft.com/en-us/uwp/api/Windows.Media.SpeechSynthesis</a:t>
            </a:r>
            <a:endParaRPr lang="zh-CN" altLang="en-US" sz="105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1.4.2 XAML</a:t>
            </a:r>
            <a:endParaRPr lang="zh-CN" altLang="en-US" dirty="0"/>
          </a:p>
        </p:txBody>
      </p:sp>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stands 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Language</a:t>
            </a:r>
          </a:p>
          <a:p>
            <a:pPr>
              <a:buFont typeface="Wingdings" panose="05000000000000000000" pitchFamily="2" charset="2"/>
              <a:buChar char="p"/>
            </a:pPr>
            <a:r>
              <a:rPr lang="en-US" altLang="zh-CN" sz="2400" b="1" dirty="0">
                <a:solidFill>
                  <a:schemeClr val="accent2">
                    <a:lumMod val="50000"/>
                  </a:schemeClr>
                </a:solidFill>
              </a:rPr>
              <a:t> is a type of 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a:solidFill>
                  <a:schemeClr val="accent2">
                    <a:lumMod val="50000"/>
                  </a:schemeClr>
                </a:solidFill>
              </a:rPr>
              <a:t> Page - </a:t>
            </a:r>
            <a:r>
              <a:rPr lang="en-US" altLang="zh-CN" sz="1600" b="1" dirty="0">
                <a:solidFill>
                  <a:schemeClr val="accent2">
                    <a:lumMod val="50000"/>
                  </a:schemeClr>
                </a:solidFill>
              </a:rPr>
              <a:t>has numerous attributes which help to further describe the element</a:t>
            </a:r>
          </a:p>
          <a:p>
            <a:pPr lvl="1">
              <a:buFont typeface="Wingdings" panose="05000000000000000000" pitchFamily="2" charset="2"/>
              <a:buChar char="Ø"/>
            </a:pPr>
            <a:r>
              <a:rPr lang="en-US" altLang="zh-CN" sz="2000" b="1" dirty="0">
                <a:solidFill>
                  <a:schemeClr val="accent2">
                    <a:lumMod val="50000"/>
                  </a:schemeClr>
                </a:solidFill>
              </a:rPr>
              <a:t> Grid</a:t>
            </a:r>
          </a:p>
          <a:p>
            <a:pPr>
              <a:buFont typeface="Wingdings" panose="05000000000000000000" pitchFamily="2" charset="2"/>
              <a:buChar char="p"/>
            </a:pPr>
            <a:r>
              <a:rPr lang="en-US" altLang="zh-CN" sz="2400" b="1" dirty="0">
                <a:solidFill>
                  <a:schemeClr val="accent2">
                    <a:lumMod val="50000"/>
                  </a:schemeClr>
                </a:solidFill>
              </a:rPr>
              <a:t> Nested Elements - </a:t>
            </a:r>
            <a:r>
              <a:rPr lang="en-US" altLang="zh-CN" sz="1400" b="1" dirty="0">
                <a:solidFill>
                  <a:schemeClr val="accent2">
                    <a:lumMod val="50000"/>
                  </a:schemeClr>
                </a:solidFill>
              </a:rPr>
              <a:t>The &lt;Page&gt;&lt;/Page&gt; contain the &lt;Grid&gt;&lt;/Grid&gt; element</a:t>
            </a: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76873"/>
            <a:ext cx="5601482" cy="2219635"/>
          </a:xfrm>
          <a:prstGeom prst="rect">
            <a:avLst/>
          </a:prstGeom>
        </p:spPr>
      </p:pic>
      <p:sp>
        <p:nvSpPr>
          <p:cNvPr id="6" name="云形标注 5"/>
          <p:cNvSpPr/>
          <p:nvPr/>
        </p:nvSpPr>
        <p:spPr>
          <a:xfrm>
            <a:off x="1931036"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1998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4" name="文本框 3">
            <a:extLst>
              <a:ext uri="{FF2B5EF4-FFF2-40B4-BE49-F238E27FC236}">
                <a16:creationId xmlns:a16="http://schemas.microsoft.com/office/drawing/2014/main" id="{FA2869C7-1B22-466A-9121-CDCD67C16882}"/>
              </a:ext>
            </a:extLst>
          </p:cNvPr>
          <p:cNvSpPr txBox="1"/>
          <p:nvPr/>
        </p:nvSpPr>
        <p:spPr>
          <a:xfrm>
            <a:off x="5195900" y="414137"/>
            <a:ext cx="1800200" cy="565604"/>
          </a:xfrm>
          <a:prstGeom prst="rect">
            <a:avLst/>
          </a:prstGeom>
          <a:noFill/>
        </p:spPr>
        <p:txBody>
          <a:bodyPr wrap="square" rtlCol="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rPr>
              <a:t>WHY?</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箭头: 左 4">
            <a:extLst>
              <a:ext uri="{FF2B5EF4-FFF2-40B4-BE49-F238E27FC236}">
                <a16:creationId xmlns:a16="http://schemas.microsoft.com/office/drawing/2014/main" id="{9E7D1FC0-1B9B-4C5D-9BF6-66906F98F053}"/>
              </a:ext>
            </a:extLst>
          </p:cNvPr>
          <p:cNvSpPr/>
          <p:nvPr/>
        </p:nvSpPr>
        <p:spPr>
          <a:xfrm>
            <a:off x="4655840" y="692696"/>
            <a:ext cx="864096" cy="144016"/>
          </a:xfrm>
          <a:prstGeom prst="leftArrow">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eaLnBrk="0" hangingPunct="0">
              <a:lnSpc>
                <a:spcPct val="100000"/>
              </a:lnSpc>
              <a:spcBef>
                <a:spcPct val="0"/>
              </a:spcBef>
              <a:spcAft>
                <a:spcPct val="0"/>
              </a:spcAft>
            </a:pPr>
            <a:endParaRPr lang="zh-CN" altLang="en-US" sz="1200" b="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Evolution of </a:t>
            </a:r>
            <a:r>
              <a:rPr lang="en-US" altLang="zh-CN" dirty="0" err="1"/>
              <a:t>WinUI</a:t>
            </a:r>
            <a:endParaRPr lang="zh-CN" altLang="en-US" dirty="0"/>
          </a:p>
        </p:txBody>
      </p:sp>
      <p:pic>
        <p:nvPicPr>
          <p:cNvPr id="5" name="图片 4">
            <a:extLst>
              <a:ext uri="{FF2B5EF4-FFF2-40B4-BE49-F238E27FC236}">
                <a16:creationId xmlns:a16="http://schemas.microsoft.com/office/drawing/2014/main" id="{01192341-336C-4A9C-91EB-4EA8720BD749}"/>
              </a:ext>
            </a:extLst>
          </p:cNvPr>
          <p:cNvPicPr>
            <a:picLocks noChangeAspect="1"/>
          </p:cNvPicPr>
          <p:nvPr/>
        </p:nvPicPr>
        <p:blipFill>
          <a:blip r:embed="rId3"/>
          <a:stretch>
            <a:fillRect/>
          </a:stretch>
        </p:blipFill>
        <p:spPr>
          <a:xfrm>
            <a:off x="1703512" y="1412777"/>
            <a:ext cx="4240848" cy="1844313"/>
          </a:xfrm>
          <a:prstGeom prst="rect">
            <a:avLst/>
          </a:prstGeom>
        </p:spPr>
      </p:pic>
      <p:pic>
        <p:nvPicPr>
          <p:cNvPr id="8" name="图片 7">
            <a:extLst>
              <a:ext uri="{FF2B5EF4-FFF2-40B4-BE49-F238E27FC236}">
                <a16:creationId xmlns:a16="http://schemas.microsoft.com/office/drawing/2014/main" id="{D9B0AF57-6E99-44F3-88DA-3D1C11A02235}"/>
              </a:ext>
            </a:extLst>
          </p:cNvPr>
          <p:cNvPicPr>
            <a:picLocks noChangeAspect="1"/>
          </p:cNvPicPr>
          <p:nvPr/>
        </p:nvPicPr>
        <p:blipFill>
          <a:blip r:embed="rId4"/>
          <a:stretch>
            <a:fillRect/>
          </a:stretch>
        </p:blipFill>
        <p:spPr>
          <a:xfrm>
            <a:off x="5303912" y="3717033"/>
            <a:ext cx="5004048" cy="1934391"/>
          </a:xfrm>
          <a:prstGeom prst="rect">
            <a:avLst/>
          </a:prstGeom>
        </p:spPr>
      </p:pic>
      <p:sp>
        <p:nvSpPr>
          <p:cNvPr id="9" name="矩形 8">
            <a:extLst>
              <a:ext uri="{FF2B5EF4-FFF2-40B4-BE49-F238E27FC236}">
                <a16:creationId xmlns:a16="http://schemas.microsoft.com/office/drawing/2014/main" id="{7D5382F0-AF61-415F-A44E-429B9A78C0CE}"/>
              </a:ext>
            </a:extLst>
          </p:cNvPr>
          <p:cNvSpPr/>
          <p:nvPr/>
        </p:nvSpPr>
        <p:spPr>
          <a:xfrm>
            <a:off x="6107117" y="1916833"/>
            <a:ext cx="4572000" cy="1724959"/>
          </a:xfrm>
          <a:prstGeom prst="rect">
            <a:avLst/>
          </a:prstGeom>
        </p:spPr>
        <p:txBody>
          <a:bodyPr>
            <a:spAutoFit/>
          </a:bodyPr>
          <a:lstStyle/>
          <a:p>
            <a:pPr algn="l"/>
            <a:r>
              <a:rPr lang="en-US" altLang="zh-CN" sz="1800" b="0" dirty="0">
                <a:latin typeface="Segoe UI" panose="020B0502040204020203" pitchFamily="34" charset="0"/>
              </a:rPr>
              <a:t>By completely decoupling XAML, composition, and input APIs from the </a:t>
            </a:r>
            <a:r>
              <a:rPr lang="en-US" altLang="zh-CN" sz="1800" b="0" dirty="0">
                <a:latin typeface="Segoe UI" panose="020B0502040204020203" pitchFamily="34" charset="0"/>
                <a:hlinkClick r:id="rId5">
                  <a:extLst>
                    <a:ext uri="{A12FA001-AC4F-418D-AE19-62706E023703}">
                      <ahyp:hlinkClr xmlns:ahyp="http://schemas.microsoft.com/office/drawing/2018/hyperlinkcolor" val="tx"/>
                    </a:ext>
                  </a:extLst>
                </a:hlinkClick>
              </a:rPr>
              <a:t>Windows 10 SDK</a:t>
            </a:r>
            <a:r>
              <a:rPr lang="en-US" altLang="zh-CN" sz="1800" b="0" dirty="0">
                <a:latin typeface="Segoe UI" panose="020B0502040204020203" pitchFamily="34" charset="0"/>
              </a:rPr>
              <a:t>, the scope of </a:t>
            </a:r>
            <a:r>
              <a:rPr lang="en-US" altLang="zh-CN" sz="1800" b="0" dirty="0" err="1">
                <a:latin typeface="Segoe UI" panose="020B0502040204020203" pitchFamily="34" charset="0"/>
              </a:rPr>
              <a:t>WinUI</a:t>
            </a:r>
            <a:r>
              <a:rPr lang="en-US" altLang="zh-CN" sz="1800" b="0" dirty="0">
                <a:latin typeface="Segoe UI" panose="020B0502040204020203" pitchFamily="34" charset="0"/>
              </a:rPr>
              <a:t> 3 includes the full Windows 10 native UI platform.</a:t>
            </a:r>
            <a:endParaRPr lang="zh-CN" altLang="en-US" sz="1800" dirty="0"/>
          </a:p>
        </p:txBody>
      </p:sp>
      <p:sp>
        <p:nvSpPr>
          <p:cNvPr id="10" name="矩形 9">
            <a:extLst>
              <a:ext uri="{FF2B5EF4-FFF2-40B4-BE49-F238E27FC236}">
                <a16:creationId xmlns:a16="http://schemas.microsoft.com/office/drawing/2014/main" id="{99011A92-84B8-49D7-935B-D6700B839E24}"/>
              </a:ext>
            </a:extLst>
          </p:cNvPr>
          <p:cNvSpPr/>
          <p:nvPr/>
        </p:nvSpPr>
        <p:spPr>
          <a:xfrm>
            <a:off x="1775520" y="3935904"/>
            <a:ext cx="3600400" cy="1725344"/>
          </a:xfrm>
          <a:prstGeom prst="rect">
            <a:avLst/>
          </a:prstGeom>
        </p:spPr>
        <p:txBody>
          <a:bodyPr wrap="square">
            <a:spAutoFit/>
          </a:bodyPr>
          <a:lstStyle/>
          <a:p>
            <a:pPr algn="l"/>
            <a:r>
              <a:rPr lang="en-US" altLang="zh-CN" sz="1800" dirty="0"/>
              <a:t>All new XAML features will eventually ship as part of </a:t>
            </a:r>
            <a:r>
              <a:rPr lang="en-US" altLang="zh-CN" sz="1800" dirty="0" err="1"/>
              <a:t>WinUI</a:t>
            </a:r>
            <a:r>
              <a:rPr lang="en-US" altLang="zh-CN" sz="1800" dirty="0"/>
              <a:t>. The existing UWP XAML APIs that ship as part of the OS will </a:t>
            </a:r>
            <a:r>
              <a:rPr lang="en-US" altLang="zh-CN" sz="1800" dirty="0">
                <a:solidFill>
                  <a:srgbClr val="FF0000"/>
                </a:solidFill>
              </a:rPr>
              <a:t>no longer</a:t>
            </a:r>
            <a:r>
              <a:rPr lang="en-US" altLang="zh-CN" sz="1800" dirty="0"/>
              <a:t> receive new feature updates. </a:t>
            </a:r>
            <a:endParaRPr lang="zh-CN" altLang="en-US" sz="1800" dirty="0"/>
          </a:p>
        </p:txBody>
      </p:sp>
      <p:sp>
        <p:nvSpPr>
          <p:cNvPr id="11" name="矩形 10">
            <a:extLst>
              <a:ext uri="{FF2B5EF4-FFF2-40B4-BE49-F238E27FC236}">
                <a16:creationId xmlns:a16="http://schemas.microsoft.com/office/drawing/2014/main" id="{A1B3F640-54D9-4DA5-AF3D-A6F2879A91BB}"/>
              </a:ext>
            </a:extLst>
          </p:cNvPr>
          <p:cNvSpPr/>
          <p:nvPr/>
        </p:nvSpPr>
        <p:spPr>
          <a:xfrm>
            <a:off x="3431704" y="5913492"/>
            <a:ext cx="5598368" cy="395749"/>
          </a:xfrm>
          <a:prstGeom prst="rect">
            <a:avLst/>
          </a:prstGeom>
        </p:spPr>
        <p:txBody>
          <a:bodyPr wrap="square">
            <a:spAutoFit/>
          </a:bodyPr>
          <a:lstStyle/>
          <a:p>
            <a:pPr algn="l"/>
            <a:r>
              <a:rPr lang="en-US" altLang="zh-CN" sz="1800" dirty="0">
                <a:hlinkClick r:id="rId6"/>
              </a:rPr>
              <a:t>https://docs.microsoft.com/en-us/windows/apps/winui/</a:t>
            </a:r>
            <a:endParaRPr lang="zh-CN" altLang="en-US" sz="1800" dirty="0"/>
          </a:p>
        </p:txBody>
      </p:sp>
      <p:sp>
        <p:nvSpPr>
          <p:cNvPr id="2" name="文本框 1">
            <a:extLst>
              <a:ext uri="{FF2B5EF4-FFF2-40B4-BE49-F238E27FC236}">
                <a16:creationId xmlns:a16="http://schemas.microsoft.com/office/drawing/2014/main" id="{1ADF8545-10C4-4229-A138-949F6660AE35}"/>
              </a:ext>
            </a:extLst>
          </p:cNvPr>
          <p:cNvSpPr txBox="1"/>
          <p:nvPr/>
        </p:nvSpPr>
        <p:spPr>
          <a:xfrm>
            <a:off x="9120336" y="5963793"/>
            <a:ext cx="2952328"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从捆绑到釜底抽薪！</a:t>
            </a:r>
          </a:p>
        </p:txBody>
      </p:sp>
    </p:spTree>
    <p:extLst>
      <p:ext uri="{BB962C8B-B14F-4D97-AF65-F5344CB8AC3E}">
        <p14:creationId xmlns:p14="http://schemas.microsoft.com/office/powerpoint/2010/main" val="183545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1.4.3 </a:t>
            </a:r>
            <a:r>
              <a:rPr lang="en-US" altLang="zh-CN" dirty="0" err="1"/>
              <a:t>winRT</a:t>
            </a:r>
            <a:r>
              <a:rPr lang="en-US" altLang="zh-CN" dirty="0"/>
              <a:t> &amp; </a:t>
            </a:r>
            <a:r>
              <a:rPr lang="en-US" altLang="zh-CN" dirty="0" err="1"/>
              <a:t>WinUI</a:t>
            </a:r>
            <a:endParaRPr lang="zh-CN" altLang="en-US" dirty="0"/>
          </a:p>
        </p:txBody>
      </p:sp>
      <p:sp>
        <p:nvSpPr>
          <p:cNvPr id="2" name="内容占位符 1"/>
          <p:cNvSpPr>
            <a:spLocks noGrp="1"/>
          </p:cNvSpPr>
          <p:nvPr>
            <p:ph idx="4294967295"/>
          </p:nvPr>
        </p:nvSpPr>
        <p:spPr>
          <a:xfrm>
            <a:off x="503807" y="3357562"/>
            <a:ext cx="11208817" cy="1655613"/>
          </a:xfrm>
        </p:spPr>
        <p:txBody>
          <a:bodyPr>
            <a:noAutofit/>
          </a:bodyPr>
          <a:lstStyle/>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1800" b="1" dirty="0">
                <a:solidFill>
                  <a:schemeClr val="accent2">
                    <a:lumMod val="50000"/>
                  </a:schemeClr>
                </a:solidFill>
              </a:rPr>
              <a:t> Windows UI </a:t>
            </a:r>
            <a:r>
              <a:rPr lang="zh-CN" altLang="en-US" sz="1800" b="1" dirty="0">
                <a:solidFill>
                  <a:schemeClr val="accent2">
                    <a:lumMod val="50000"/>
                  </a:schemeClr>
                </a:solidFill>
              </a:rPr>
              <a:t>库是使用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a:solidFill>
                <a:schemeClr val="accent2">
                  <a:lumMod val="50000"/>
                </a:schemeClr>
              </a:solidFill>
            </a:endParaRPr>
          </a:p>
          <a:p>
            <a:pPr>
              <a:buFont typeface="Wingdings" panose="05000000000000000000" pitchFamily="2" charset="2"/>
              <a:buChar char="p"/>
            </a:pPr>
            <a:r>
              <a:rPr lang="zh-CN" altLang="en-US" sz="1800" b="1" dirty="0">
                <a:solidFill>
                  <a:schemeClr val="accent2">
                    <a:lumMod val="50000"/>
                  </a:schemeClr>
                </a:solidFill>
              </a:rPr>
              <a:t> 下面详述如何向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库的支持</a:t>
            </a:r>
            <a:endParaRPr lang="en-US" altLang="zh-CN" sz="1800" b="1" dirty="0">
              <a:solidFill>
                <a:schemeClr val="accent2">
                  <a:lumMod val="50000"/>
                </a:schemeClr>
              </a:solidFill>
            </a:endParaRPr>
          </a:p>
          <a:p>
            <a:pPr marL="0" indent="0">
              <a:buNone/>
            </a:pPr>
            <a:r>
              <a:rPr lang="en-US" altLang="zh-CN" sz="1400" dirty="0">
                <a:solidFill>
                  <a:schemeClr val="accent2">
                    <a:lumMod val="50000"/>
                  </a:schemeClr>
                </a:solidFill>
                <a:latin typeface="Consolas" panose="020B0609020204030204" pitchFamily="49" charset="0"/>
              </a:rPr>
              <a:t>https://docs.microsoft.com/zh-cn/windows/uwp/cpp-and-winrt-apis/simple-winui-example?cid=kerryherger</a:t>
            </a:r>
          </a:p>
          <a:p>
            <a:pPr marL="342788" lvl="1" indent="0">
              <a:buNone/>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sp>
        <p:nvSpPr>
          <p:cNvPr id="3" name="矩形 2">
            <a:extLst>
              <a:ext uri="{FF2B5EF4-FFF2-40B4-BE49-F238E27FC236}">
                <a16:creationId xmlns:a16="http://schemas.microsoft.com/office/drawing/2014/main" id="{88333DD5-2016-41DF-ADDA-32BE3316D17A}"/>
              </a:ext>
            </a:extLst>
          </p:cNvPr>
          <p:cNvSpPr/>
          <p:nvPr/>
        </p:nvSpPr>
        <p:spPr>
          <a:xfrm>
            <a:off x="4655841" y="2060848"/>
            <a:ext cx="6840760" cy="1156855"/>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MIDL 3.0 is a particularly convenient way to define C++/WinRT runtime classes. </a:t>
            </a:r>
          </a:p>
          <a:p>
            <a:pPr algn="l"/>
            <a:r>
              <a:rPr lang="en-US" altLang="zh-CN" sz="1600" b="0" dirty="0">
                <a:latin typeface="微软雅黑" panose="020B0503020204020204" pitchFamily="34" charset="-122"/>
                <a:ea typeface="微软雅黑" panose="020B0503020204020204" pitchFamily="34" charset="-122"/>
              </a:rPr>
              <a:t>https://docs.microsoft.com/en-us/uwp/midl-3/troubleshooting</a:t>
            </a:r>
            <a:endParaRPr lang="zh-CN" altLang="en-US" sz="1600" b="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003FA84-B0D1-4D13-AA58-8C8BB047CB27}"/>
              </a:ext>
            </a:extLst>
          </p:cNvPr>
          <p:cNvSpPr/>
          <p:nvPr/>
        </p:nvSpPr>
        <p:spPr>
          <a:xfrm>
            <a:off x="534217" y="5229200"/>
            <a:ext cx="11471311" cy="714042"/>
          </a:xfrm>
          <a:prstGeom prst="rect">
            <a:avLst/>
          </a:prstGeom>
        </p:spPr>
        <p:txBody>
          <a:bodyPr wrap="square">
            <a:spAutoFit/>
          </a:bodyPr>
          <a:lstStyle/>
          <a:p>
            <a:pPr algn="l"/>
            <a:r>
              <a:rPr lang="en-US" altLang="zh-CN" sz="1800" b="0" dirty="0">
                <a:solidFill>
                  <a:schemeClr val="tx1"/>
                </a:solidFill>
                <a:latin typeface="微软雅黑" panose="020B0503020204020204" pitchFamily="34" charset="-122"/>
                <a:ea typeface="微软雅黑" panose="020B0503020204020204" pitchFamily="34" charset="-122"/>
              </a:rPr>
              <a:t>Windows Runtime components with C++/WinRT</a:t>
            </a:r>
          </a:p>
          <a:p>
            <a:pPr algn="l"/>
            <a:r>
              <a:rPr lang="en-US" altLang="zh-CN" sz="1400" b="0" dirty="0">
                <a:latin typeface="Consolas" panose="020B0609020204030204" pitchFamily="49" charset="0"/>
              </a:rPr>
              <a:t>https://docs.microsoft.com/en-us/windows/uwp/winrt-components/create-a-windows-runtime-component-in-cppwinrt</a:t>
            </a:r>
            <a:endParaRPr lang="zh-CN" altLang="en-US" sz="1400" b="0" dirty="0">
              <a:latin typeface="Consolas" panose="020B0609020204030204" pitchFamily="49" charset="0"/>
            </a:endParaRPr>
          </a:p>
        </p:txBody>
      </p:sp>
    </p:spTree>
    <p:extLst>
      <p:ext uri="{BB962C8B-B14F-4D97-AF65-F5344CB8AC3E}">
        <p14:creationId xmlns:p14="http://schemas.microsoft.com/office/powerpoint/2010/main" val="2111546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3587750" y="1573213"/>
            <a:ext cx="8604250"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Create a Blank App (</a:t>
            </a:r>
            <a:r>
              <a:rPr lang="en-US" altLang="zh-CN" sz="2400" b="1" dirty="0" err="1">
                <a:solidFill>
                  <a:schemeClr val="accent2">
                    <a:lumMod val="50000"/>
                  </a:schemeClr>
                </a:solidFill>
              </a:rPr>
              <a:t>helloWinUI</a:t>
            </a:r>
            <a:r>
              <a:rPr lang="en-US" altLang="zh-CN" sz="2400" b="1" dirty="0">
                <a:solidFill>
                  <a:schemeClr val="accent2">
                    <a:lumMod val="50000"/>
                  </a:schemeClr>
                </a:solidFill>
              </a:rPr>
              <a:t>)</a:t>
            </a: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3595980" y="2492896"/>
            <a:ext cx="6172860" cy="4373436"/>
          </a:xfrm>
          <a:prstGeom prst="rect">
            <a:avLst/>
          </a:prstGeom>
        </p:spPr>
      </p:pic>
      <p:sp>
        <p:nvSpPr>
          <p:cNvPr id="4" name="矩形 3"/>
          <p:cNvSpPr/>
          <p:nvPr/>
        </p:nvSpPr>
        <p:spPr>
          <a:xfrm>
            <a:off x="3870438" y="855419"/>
            <a:ext cx="6640103" cy="628955"/>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WinRT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WinUI</a:t>
            </a:r>
            <a:r>
              <a:rPr lang="en-US" altLang="zh-CN" sz="3200" dirty="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Rectangle 2">
            <a:extLst>
              <a:ext uri="{FF2B5EF4-FFF2-40B4-BE49-F238E27FC236}">
                <a16:creationId xmlns:a16="http://schemas.microsoft.com/office/drawing/2014/main" id="{BB1C9E7F-0DDB-48EA-819B-86AB1B5D873B}"/>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682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1.1 WINDOWS</a:t>
            </a:r>
            <a:r>
              <a:rPr lang="zh-CN" altLang="en-US" sz="4400" b="0" dirty="0">
                <a:latin typeface="华文彩云" pitchFamily="2" charset="-122"/>
                <a:ea typeface="华文彩云" pitchFamily="2" charset="-122"/>
              </a:rPr>
              <a:t>简介</a:t>
            </a:r>
          </a:p>
        </p:txBody>
      </p:sp>
      <p:sp>
        <p:nvSpPr>
          <p:cNvPr id="12" name="Rectangle 3"/>
          <p:cNvSpPr txBox="1">
            <a:spLocks noChangeArrowheads="1"/>
          </p:cNvSpPr>
          <p:nvPr/>
        </p:nvSpPr>
        <p:spPr>
          <a:xfrm>
            <a:off x="1775520" y="1484784"/>
            <a:ext cx="8712968" cy="3349353"/>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程序 设计大有用武之地</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对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应用程序的支持越来越好，未来还会加强对安卓等移动生态的支持</a:t>
            </a:r>
          </a:p>
        </p:txBody>
      </p:sp>
      <p:sp>
        <p:nvSpPr>
          <p:cNvPr id="2" name="矩形 1"/>
          <p:cNvSpPr/>
          <p:nvPr/>
        </p:nvSpPr>
        <p:spPr>
          <a:xfrm>
            <a:off x="2423593" y="5087769"/>
            <a:ext cx="7560839" cy="1365567"/>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zh-CN" altLang="en-US" dirty="0">
                <a:solidFill>
                  <a:srgbClr val="002060"/>
                </a:solidFill>
                <a:latin typeface="微软雅黑" panose="020B0503020204020204" pitchFamily="34" charset="-122"/>
                <a:ea typeface="微软雅黑" panose="020B0503020204020204" pitchFamily="34" charset="-122"/>
              </a:rPr>
              <a:t>程序设计是编程技术人员</a:t>
            </a:r>
            <a:r>
              <a:rPr lang="zh-CN" altLang="en-US" dirty="0">
                <a:solidFill>
                  <a:schemeClr val="accent2">
                    <a:lumMod val="50000"/>
                  </a:schemeClr>
                </a:solidFill>
                <a:latin typeface="微软雅黑" panose="020B0503020204020204" pitchFamily="34" charset="-122"/>
                <a:ea typeface="微软雅黑" panose="020B0503020204020204" pitchFamily="34" charset="-122"/>
              </a:rPr>
              <a:t>应该掌握的一项基本技能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p>
          <a:p>
            <a:pPr marL="0" indent="0">
              <a:buNone/>
            </a:pPr>
            <a:r>
              <a:rPr lang="en-US" altLang="zh-CN" sz="1600" b="1" dirty="0">
                <a:solidFill>
                  <a:schemeClr val="accent2">
                    <a:lumMod val="50000"/>
                  </a:schemeClr>
                </a:solidFill>
                <a:latin typeface="Arial" panose="020B0604020202020204" pitchFamily="34" charset="0"/>
                <a:cs typeface="Arial" panose="020B0604020202020204" pitchFamily="34" charset="0"/>
              </a:rPr>
              <a:t>Click 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search </a:t>
            </a:r>
            <a:r>
              <a:rPr lang="en-US" altLang="zh-CN" sz="1600" b="1" dirty="0" err="1">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a:solidFill>
                  <a:schemeClr val="accent2">
                    <a:lumMod val="50000"/>
                  </a:schemeClr>
                </a:solidFill>
                <a:latin typeface="Arial" panose="020B0604020202020204" pitchFamily="34" charset="0"/>
                <a:cs typeface="Arial" panose="020B0604020202020204" pitchFamily="34" charset="0"/>
              </a:rPr>
              <a:t> in the search box, and click to install the package into your project</a:t>
            </a:r>
            <a:endParaRPr lang="en-US" altLang="zh-CN" sz="2400" b="1" dirty="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665999" y="2204864"/>
            <a:ext cx="8823491" cy="3960440"/>
          </a:xfrm>
          <a:prstGeom prst="rect">
            <a:avLst/>
          </a:prstGeom>
        </p:spPr>
      </p:pic>
      <p:sp>
        <p:nvSpPr>
          <p:cNvPr id="5" name="Rectangle 2">
            <a:extLst>
              <a:ext uri="{FF2B5EF4-FFF2-40B4-BE49-F238E27FC236}">
                <a16:creationId xmlns:a16="http://schemas.microsoft.com/office/drawing/2014/main" id="{A79D7373-1650-4698-B1C6-1E33BE2B4A35}"/>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97093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49560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8B8A7642-7EEB-4429-A0A4-D35823ABC030}"/>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23145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13556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1800" b="1" dirty="0" err="1">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Then,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a:solidFill>
                  <a:schemeClr val="accent2">
                    <a:lumMod val="50000"/>
                  </a:schemeClr>
                </a:solidFill>
                <a:latin typeface="Consolas" panose="020B0609020204030204" pitchFamily="49" charset="0"/>
                <a:cs typeface="Arial" panose="020B0604020202020204" pitchFamily="34" charset="0"/>
              </a:rPr>
              <a:t>WinUI</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2B950554-B1F5-4F44-A4E2-62EEAD25E572}"/>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4179378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783632"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992" y="1340768"/>
            <a:ext cx="6598419" cy="5098032"/>
          </a:xfrm>
          <a:prstGeom prst="rect">
            <a:avLst/>
          </a:prstGeom>
        </p:spPr>
      </p:pic>
      <p:sp>
        <p:nvSpPr>
          <p:cNvPr id="5" name="Rectangle 2">
            <a:extLst>
              <a:ext uri="{FF2B5EF4-FFF2-40B4-BE49-F238E27FC236}">
                <a16:creationId xmlns:a16="http://schemas.microsoft.com/office/drawing/2014/main" id="{7B768531-403F-4E3B-9F45-BF9B8916AAF4}"/>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参考阅读网页</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官网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3"/>
              </a:rPr>
              <a:t>https://www.microsoft.com/design/fluent/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4"/>
              </a:rPr>
              <a:t>https://docs.microsoft.com/en-us/windows/uwp/design/fluent-design-system/index</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五大核心元素：</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Light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（光感）</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Depth</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（深度）</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Motion</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（动画）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Material</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（材质）</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Scale</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（缩放）</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1.4.4 Fluent Design System</a:t>
            </a:r>
            <a:endParaRPr lang="zh-CN" altLang="en-US" sz="3200" b="0" dirty="0">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2509371" y="5013176"/>
            <a:ext cx="7121674" cy="1469120"/>
          </a:xfrm>
          <a:prstGeom prst="rect">
            <a:avLst/>
          </a:prstGeom>
        </p:spPr>
        <p:txBody>
          <a:bodyPr wrap="square">
            <a:spAutoFit/>
          </a:bodyPr>
          <a:lstStyle/>
          <a:p>
            <a:r>
              <a:rPr lang="en-US" altLang="zh-CN" dirty="0" err="1">
                <a:solidFill>
                  <a:schemeClr val="tx2">
                    <a:lumMod val="75000"/>
                  </a:schemeClr>
                </a:solidFill>
                <a:latin typeface="微软雅黑" panose="020B0503020204020204" pitchFamily="34" charset="-122"/>
                <a:ea typeface="微软雅黑" panose="020B0503020204020204" pitchFamily="34" charset="-122"/>
              </a:rPr>
              <a:t>nVidia</a:t>
            </a:r>
            <a:r>
              <a:rPr lang="zh-CN" altLang="en-US" dirty="0">
                <a:solidFill>
                  <a:schemeClr val="tx2">
                    <a:lumMod val="75000"/>
                  </a:schemeClr>
                </a:solidFill>
                <a:latin typeface="微软雅黑" panose="020B0503020204020204" pitchFamily="34" charset="-122"/>
                <a:ea typeface="微软雅黑" panose="020B0503020204020204" pitchFamily="34" charset="-122"/>
              </a:rPr>
              <a:t> 的实时光线追踪技术与</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机器学习使</a:t>
            </a:r>
            <a:r>
              <a:rPr lang="en-US" altLang="zh-CN"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的前景充满遐想</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4161F5B-092C-41EF-A588-EDB38C74B70C}"/>
              </a:ext>
            </a:extLst>
          </p:cNvPr>
          <p:cNvSpPr txBox="1"/>
          <p:nvPr/>
        </p:nvSpPr>
        <p:spPr>
          <a:xfrm>
            <a:off x="6672064" y="4725144"/>
            <a:ext cx="5328592" cy="396583"/>
          </a:xfrm>
          <a:prstGeom prst="rect">
            <a:avLst/>
          </a:prstGeom>
          <a:noFill/>
        </p:spPr>
        <p:txBody>
          <a:bodyPr wrap="square" rtlCol="0">
            <a:spAutoFit/>
          </a:bodyPr>
          <a:lstStyle/>
          <a:p>
            <a:pPr algn="ctr"/>
            <a:r>
              <a:rPr lang="zh-CN" altLang="en-US" sz="1800" dirty="0">
                <a:solidFill>
                  <a:schemeClr val="bg2">
                    <a:lumMod val="50000"/>
                  </a:schemeClr>
                </a:solidFill>
                <a:latin typeface="微软雅黑" panose="020B0503020204020204" pitchFamily="34" charset="-122"/>
                <a:ea typeface="微软雅黑" panose="020B0503020204020204" pitchFamily="34" charset="-122"/>
              </a:rPr>
              <a:t>硬件成本的快速下降将极大推动技术的进步与普及</a:t>
            </a:r>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hlinkClick r:id="rId3"/>
              </a:rPr>
              <a:t> https://docs.microsoft.com/en-us/windows/uwp/design/downloads/index</a:t>
            </a:r>
            <a:r>
              <a:rPr lang="en-US" altLang="zh-CN" sz="1800" b="1" dirty="0">
                <a:solidFill>
                  <a:schemeClr val="accent2">
                    <a:lumMod val="50000"/>
                  </a:schemeClr>
                </a:solidFill>
              </a:rPr>
              <a:t> </a:t>
            </a:r>
          </a:p>
          <a:p>
            <a:pPr>
              <a:buFont typeface="Wingdings" panose="05000000000000000000" pitchFamily="2" charset="2"/>
              <a:buChar char="p"/>
            </a:pPr>
            <a:r>
              <a:rPr lang="en-US" altLang="zh-CN" sz="2800" b="1" dirty="0">
                <a:solidFill>
                  <a:schemeClr val="accent2">
                    <a:lumMod val="50000"/>
                  </a:schemeClr>
                </a:solidFill>
              </a:rPr>
              <a:t> </a:t>
            </a:r>
            <a:r>
              <a:rPr lang="en-US" altLang="zh-CN" sz="2800" b="1" dirty="0" err="1">
                <a:solidFill>
                  <a:schemeClr val="accent2">
                    <a:lumMod val="50000"/>
                  </a:schemeClr>
                </a:solidFill>
              </a:rPr>
              <a:t>Figma</a:t>
            </a:r>
            <a:r>
              <a:rPr lang="en-US" altLang="zh-CN" sz="2800" b="1" dirty="0">
                <a:solidFill>
                  <a:schemeClr val="accent2">
                    <a:lumMod val="50000"/>
                  </a:schemeClr>
                </a:solidFill>
              </a:rPr>
              <a:t> toolkit</a:t>
            </a:r>
          </a:p>
          <a:p>
            <a:pPr>
              <a:buFont typeface="Wingdings" panose="05000000000000000000" pitchFamily="2" charset="2"/>
              <a:buChar char="p"/>
            </a:pPr>
            <a:r>
              <a:rPr lang="en-US" altLang="zh-CN" sz="2800" b="1" dirty="0">
                <a:solidFill>
                  <a:schemeClr val="accent2">
                    <a:lumMod val="50000"/>
                  </a:schemeClr>
                </a:solidFill>
              </a:rPr>
              <a:t> Sketch toolkit</a:t>
            </a:r>
          </a:p>
        </p:txBody>
      </p:sp>
      <p:sp>
        <p:nvSpPr>
          <p:cNvPr id="88068" name="文本框 88067"/>
          <p:cNvSpPr txBox="1"/>
          <p:nvPr/>
        </p:nvSpPr>
        <p:spPr>
          <a:xfrm>
            <a:off x="1170473" y="404665"/>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1.4.4 Design toolkits for Fluent Design</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4" name="矩形 3">
            <a:extLst>
              <a:ext uri="{FF2B5EF4-FFF2-40B4-BE49-F238E27FC236}">
                <a16:creationId xmlns:a16="http://schemas.microsoft.com/office/drawing/2014/main" id="{30601AB8-951B-4FED-BDCC-EF661CDCCC86}"/>
              </a:ext>
            </a:extLst>
          </p:cNvPr>
          <p:cNvSpPr/>
          <p:nvPr/>
        </p:nvSpPr>
        <p:spPr>
          <a:xfrm>
            <a:off x="2420266" y="3429001"/>
            <a:ext cx="7132119" cy="305243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个人观点：</a:t>
            </a:r>
            <a:endParaRPr lang="en-US" altLang="zh-CN" dirty="0">
              <a:solidFill>
                <a:schemeClr val="bg1"/>
              </a:solidFill>
              <a:latin typeface="微软雅黑" panose="020B0503020204020204" pitchFamily="34" charset="-122"/>
              <a:ea typeface="微软雅黑" panose="020B0503020204020204" pitchFamily="34" charset="-122"/>
            </a:endParaRPr>
          </a:p>
          <a:p>
            <a:pPr algn="l"/>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Fluent </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的出现意味着</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coding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与</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designing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的分离</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并将逐步发展到 </a:t>
            </a:r>
            <a:r>
              <a:rPr lang="en-US" altLang="zh-CN" sz="2800" dirty="0">
                <a:latin typeface="微软雅黑" panose="020B0503020204020204" pitchFamily="34" charset="-122"/>
                <a:ea typeface="微软雅黑" panose="020B0503020204020204" pitchFamily="34" charset="-122"/>
              </a:rPr>
              <a:t>UI </a:t>
            </a:r>
            <a:r>
              <a:rPr lang="zh-CN" altLang="en-US" sz="2800" dirty="0">
                <a:latin typeface="微软雅黑" panose="020B0503020204020204" pitchFamily="34" charset="-122"/>
                <a:ea typeface="微软雅黑" panose="020B0503020204020204" pitchFamily="34" charset="-122"/>
              </a:rPr>
              <a:t>与 </a:t>
            </a:r>
            <a:r>
              <a:rPr lang="en-US" altLang="zh-CN" sz="2800" dirty="0">
                <a:latin typeface="微软雅黑" panose="020B0503020204020204" pitchFamily="34" charset="-122"/>
                <a:ea typeface="微软雅黑" panose="020B0503020204020204" pitchFamily="34" charset="-122"/>
              </a:rPr>
              <a:t>UX </a:t>
            </a:r>
            <a:r>
              <a:rPr lang="zh-CN" altLang="en-US" sz="2800" dirty="0">
                <a:latin typeface="微软雅黑" panose="020B0503020204020204" pitchFamily="34" charset="-122"/>
                <a:ea typeface="微软雅黑" panose="020B0503020204020204" pitchFamily="34" charset="-122"/>
              </a:rPr>
              <a:t>的分离</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solidFill>
                  <a:srgbClr val="00B050"/>
                </a:solidFill>
                <a:latin typeface="微软雅黑" panose="020B0503020204020204" pitchFamily="34" charset="-122"/>
                <a:ea typeface="微软雅黑" panose="020B0503020204020204" pitchFamily="34" charset="-122"/>
              </a:rPr>
              <a:t>未来</a:t>
            </a:r>
            <a:r>
              <a:rPr lang="en-US" altLang="zh-CN" sz="2800" dirty="0">
                <a:solidFill>
                  <a:srgbClr val="00B050"/>
                </a:solidFill>
                <a:latin typeface="微软雅黑" panose="020B0503020204020204" pitchFamily="34" charset="-122"/>
                <a:ea typeface="微软雅黑" panose="020B0503020204020204" pitchFamily="34" charset="-122"/>
              </a:rPr>
              <a:t>windows</a:t>
            </a:r>
            <a:r>
              <a:rPr lang="zh-CN" altLang="en-US" sz="2800" dirty="0">
                <a:solidFill>
                  <a:srgbClr val="00B050"/>
                </a:solidFill>
                <a:latin typeface="微软雅黑" panose="020B0503020204020204" pitchFamily="34" charset="-122"/>
                <a:ea typeface="微软雅黑" panose="020B0503020204020204" pitchFamily="34" charset="-122"/>
              </a:rPr>
              <a:t>软件的生产将是： 编码</a:t>
            </a:r>
            <a:r>
              <a:rPr lang="en-US" altLang="zh-CN" sz="2800" dirty="0">
                <a:solidFill>
                  <a:srgbClr val="00B050"/>
                </a:solidFill>
                <a:latin typeface="微软雅黑" panose="020B0503020204020204" pitchFamily="34" charset="-122"/>
                <a:ea typeface="微软雅黑" panose="020B0503020204020204" pitchFamily="34" charset="-122"/>
              </a:rPr>
              <a:t>+</a:t>
            </a:r>
            <a:r>
              <a:rPr lang="zh-CN" altLang="en-US" sz="2800" dirty="0">
                <a:solidFill>
                  <a:srgbClr val="00B050"/>
                </a:solidFill>
                <a:latin typeface="微软雅黑" panose="020B0503020204020204" pitchFamily="34" charset="-122"/>
                <a:ea typeface="微软雅黑" panose="020B0503020204020204" pitchFamily="34" charset="-122"/>
              </a:rPr>
              <a:t>设计</a:t>
            </a:r>
            <a:endParaRPr lang="en-US" altLang="zh-CN" sz="2800" dirty="0">
              <a:solidFill>
                <a:srgbClr val="00B050"/>
              </a:solidFill>
              <a:latin typeface="微软雅黑" panose="020B0503020204020204" pitchFamily="34" charset="-122"/>
              <a:ea typeface="微软雅黑" panose="020B0503020204020204" pitchFamily="34" charset="-122"/>
            </a:endParaRPr>
          </a:p>
          <a:p>
            <a:pPr algn="r"/>
            <a:r>
              <a:rPr lang="zh-CN" altLang="en-US" sz="2800" dirty="0">
                <a:solidFill>
                  <a:srgbClr val="7030A0"/>
                </a:solidFill>
                <a:latin typeface="微软雅黑" panose="020B0503020204020204" pitchFamily="34" charset="-122"/>
                <a:ea typeface="微软雅黑" panose="020B0503020204020204" pitchFamily="34" charset="-122"/>
              </a:rPr>
              <a:t>技术</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solidFill>
                  <a:srgbClr val="7030A0"/>
                </a:solidFill>
                <a:latin typeface="微软雅黑" panose="020B0503020204020204" pitchFamily="34" charset="-122"/>
                <a:ea typeface="微软雅黑" panose="020B0503020204020204" pitchFamily="34" charset="-122"/>
              </a:rPr>
              <a:t>艺术</a:t>
            </a: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417480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271464" y="188640"/>
            <a:ext cx="8448857" cy="1078248"/>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BAFF2E0A-CECA-48CB-917B-4CD67DA9BE89}"/>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575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A760FA-44F3-4BCF-9731-8C1705B1047A}"/>
              </a:ext>
            </a:extLst>
          </p:cNvPr>
          <p:cNvPicPr>
            <a:picLocks noChangeAspect="1"/>
          </p:cNvPicPr>
          <p:nvPr/>
        </p:nvPicPr>
        <p:blipFill rotWithShape="1">
          <a:blip r:embed="rId3">
            <a:duotone>
              <a:prstClr val="black"/>
              <a:srgbClr val="D9C3A5">
                <a:tint val="50000"/>
                <a:satMod val="180000"/>
              </a:srgbClr>
            </a:duotone>
          </a:blip>
          <a:srcRect t="11626" b="11629"/>
          <a:stretch/>
        </p:blipFill>
        <p:spPr>
          <a:xfrm>
            <a:off x="2160240" y="4149080"/>
            <a:ext cx="6600056" cy="1188000"/>
          </a:xfrm>
          <a:prstGeom prst="rect">
            <a:avLst/>
          </a:prstGeom>
        </p:spPr>
      </p:pic>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1.5.1 Microsoft Edge WebView2</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embed web technologies (HTML, CSS, and JavaScript) in your native apps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or build all of the native app within a single WebView instance</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The WebView2 control uses Microsoft Edge (Chromium) as the rendering engine to display the web content in native apps</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0" indent="0">
              <a:buNone/>
            </a:pPr>
            <a:r>
              <a:rPr lang="en-US" altLang="zh-CN" sz="2400" b="0" kern="0" dirty="0">
                <a:solidFill>
                  <a:srgbClr val="BD582C">
                    <a:lumMod val="50000"/>
                  </a:srgbClr>
                </a:solidFill>
                <a:latin typeface="Arial" panose="020B0604020202020204" pitchFamily="34" charset="0"/>
                <a:cs typeface="Arial" panose="020B0604020202020204" pitchFamily="34" charset="0"/>
              </a:rPr>
              <a:t>Hybrid app approach</a:t>
            </a:r>
            <a:endParaRPr kumimoji="0" lang="en-US" altLang="zh-CN" sz="24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Web apps allow for a broad reach. As a Web developer, you can reuse most of your code across different platforms</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To access all the capabilities of a native platform, use a native app</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1" indent="0">
              <a:spcBef>
                <a:spcPts val="750"/>
              </a:spcBef>
              <a:buNone/>
            </a:pPr>
            <a:r>
              <a:rPr lang="en-US" altLang="zh-CN" sz="2400" kern="0" dirty="0">
                <a:solidFill>
                  <a:srgbClr val="BD582C">
                    <a:lumMod val="50000"/>
                  </a:srgbClr>
                </a:solidFill>
                <a:latin typeface="Arial" panose="020B0604020202020204" pitchFamily="34" charset="0"/>
                <a:cs typeface="Arial" panose="020B0604020202020204" pitchFamily="34" charset="0"/>
              </a:rPr>
              <a:t>Hybrid apps allow developers to enjoy the best of both worlds: the ubiquity and strength of the web platform, combined with the power and full capabilities of the native platform.</a:t>
            </a: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16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20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E12C0988-0F20-41F7-8EFC-B099D47D4A24}"/>
              </a:ext>
            </a:extLst>
          </p:cNvPr>
          <p:cNvSpPr/>
          <p:nvPr/>
        </p:nvSpPr>
        <p:spPr>
          <a:xfrm>
            <a:off x="1055440" y="4797152"/>
            <a:ext cx="2267705" cy="430374"/>
          </a:xfrm>
          <a:prstGeom prst="rect">
            <a:avLst/>
          </a:prstGeom>
        </p:spPr>
        <p:txBody>
          <a:bodyPr wrap="square">
            <a:spAutoFit/>
          </a:bodyPr>
          <a:lstStyle/>
          <a:p>
            <a:r>
              <a:rPr lang="en-US" altLang="zh-CN" sz="2000" b="0" dirty="0">
                <a:solidFill>
                  <a:schemeClr val="bg2">
                    <a:lumMod val="50000"/>
                  </a:schemeClr>
                </a:solidFill>
                <a:latin typeface="微软雅黑" panose="020B0503020204020204" pitchFamily="34" charset="-122"/>
                <a:ea typeface="微软雅黑" panose="020B0503020204020204" pitchFamily="34" charset="-122"/>
              </a:rPr>
              <a:t>cloud native</a:t>
            </a:r>
            <a:endParaRPr lang="zh-CN" altLang="en-US" sz="2000" b="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2993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1.5.2 PWA</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marL="0" lvl="1" indent="0">
              <a:spcBef>
                <a:spcPts val="750"/>
              </a:spcBef>
              <a:buNone/>
            </a:pPr>
            <a:r>
              <a:rPr lang="en-US" altLang="zh-CN" sz="2400" b="0" kern="0" dirty="0">
                <a:solidFill>
                  <a:schemeClr val="bg2">
                    <a:lumMod val="50000"/>
                  </a:schemeClr>
                </a:solidFill>
                <a:cs typeface="Arial" panose="020B0604020202020204" pitchFamily="34" charset="0"/>
              </a:rPr>
              <a:t>P</a:t>
            </a:r>
            <a:r>
              <a:rPr lang="en-US" altLang="zh-CN" sz="2400" b="0" kern="0" dirty="0">
                <a:solidFill>
                  <a:srgbClr val="BD582C">
                    <a:lumMod val="50000"/>
                  </a:srgbClr>
                </a:solidFill>
                <a:cs typeface="Arial" panose="020B0604020202020204" pitchFamily="34" charset="0"/>
              </a:rPr>
              <a:t>rogressive </a:t>
            </a:r>
            <a:r>
              <a:rPr lang="en-US" altLang="zh-CN" sz="2400" b="0" kern="0" dirty="0">
                <a:solidFill>
                  <a:schemeClr val="bg2">
                    <a:lumMod val="50000"/>
                  </a:schemeClr>
                </a:solidFill>
                <a:cs typeface="Arial" panose="020B0604020202020204" pitchFamily="34" charset="0"/>
              </a:rPr>
              <a:t>W</a:t>
            </a:r>
            <a:r>
              <a:rPr lang="en-US" altLang="zh-CN" sz="2400" b="0" kern="0" dirty="0">
                <a:solidFill>
                  <a:srgbClr val="BD582C">
                    <a:lumMod val="50000"/>
                  </a:srgbClr>
                </a:solidFill>
                <a:cs typeface="Arial" panose="020B0604020202020204" pitchFamily="34" charset="0"/>
              </a:rPr>
              <a:t>eb </a:t>
            </a:r>
            <a:r>
              <a:rPr lang="en-US" altLang="zh-CN" sz="2400" b="0" kern="0" dirty="0">
                <a:solidFill>
                  <a:schemeClr val="bg2">
                    <a:lumMod val="50000"/>
                  </a:schemeClr>
                </a:solidFill>
                <a:cs typeface="Arial" panose="020B0604020202020204" pitchFamily="34" charset="0"/>
              </a:rPr>
              <a:t>A</a:t>
            </a:r>
            <a:r>
              <a:rPr lang="en-US" altLang="zh-CN" sz="2400" b="0" kern="0" dirty="0">
                <a:solidFill>
                  <a:srgbClr val="BD582C">
                    <a:lumMod val="50000"/>
                  </a:srgbClr>
                </a:solidFill>
                <a:cs typeface="Arial" panose="020B0604020202020204" pitchFamily="34" charset="0"/>
              </a:rPr>
              <a:t>pp are </a:t>
            </a:r>
            <a:r>
              <a:rPr lang="en-US" altLang="zh-CN" sz="2400" b="0" kern="0" dirty="0">
                <a:solidFill>
                  <a:schemeClr val="bg2">
                    <a:lumMod val="50000"/>
                  </a:schemeClr>
                </a:solidFill>
                <a:cs typeface="Arial" panose="020B0604020202020204" pitchFamily="34" charset="0"/>
              </a:rPr>
              <a:t>websites</a:t>
            </a:r>
            <a:r>
              <a:rPr lang="en-US" altLang="zh-CN" sz="2400" b="0" kern="0" dirty="0">
                <a:solidFill>
                  <a:srgbClr val="BD582C">
                    <a:lumMod val="50000"/>
                  </a:srgbClr>
                </a:solidFill>
                <a:cs typeface="Arial" panose="020B0604020202020204" pitchFamily="34" charset="0"/>
              </a:rPr>
              <a:t> that are progressively enhanced to function </a:t>
            </a:r>
            <a:r>
              <a:rPr lang="en-US" altLang="zh-CN" sz="2400" b="0" kern="0" dirty="0">
                <a:solidFill>
                  <a:schemeClr val="bg2">
                    <a:lumMod val="50000"/>
                  </a:schemeClr>
                </a:solidFill>
                <a:cs typeface="Arial" panose="020B0604020202020204" pitchFamily="34" charset="0"/>
              </a:rPr>
              <a:t>like native apps</a:t>
            </a:r>
            <a:r>
              <a:rPr lang="en-US" altLang="zh-CN" sz="2400" b="0" kern="0" dirty="0">
                <a:solidFill>
                  <a:srgbClr val="BD582C">
                    <a:lumMod val="50000"/>
                  </a:srgbClr>
                </a:solidFill>
                <a:cs typeface="Arial" panose="020B0604020202020204" pitchFamily="34" charset="0"/>
              </a:rPr>
              <a:t> on supporting platforms.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Your app is built on a standards-based web platform</a:t>
            </a:r>
            <a:endParaRPr kumimoji="0" lang="en-US" altLang="zh-CN" sz="2000" b="0" i="0" u="none" strike="noStrike" kern="0" cap="none" spc="0" normalizeH="0" baseline="0" noProof="0" dirty="0">
              <a:ln>
                <a:noFill/>
              </a:ln>
              <a:solidFill>
                <a:srgbClr val="BD582C">
                  <a:lumMod val="50000"/>
                </a:srgbClr>
              </a:solidFill>
              <a:effectLst/>
              <a:uLnTx/>
              <a:uFillTx/>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directly from the browser</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without a Store-based deployment or registration</a:t>
            </a:r>
            <a:endParaRPr kumimoji="0" lang="en-US" altLang="zh-CN" sz="2000" b="0" i="0" u="none" strike="noStrike" kern="0" cap="none" spc="0" normalizeH="0" baseline="0" noProof="0" dirty="0">
              <a:ln>
                <a:noFill/>
              </a:ln>
              <a:solidFill>
                <a:srgbClr val="BD582C">
                  <a:lumMod val="50000"/>
                </a:srgbClr>
              </a:solidFill>
              <a:effectLst/>
              <a:uLnTx/>
              <a:uFillTx/>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lvl="0" indent="0">
              <a:buNone/>
            </a:pPr>
            <a:r>
              <a:rPr lang="en-US" altLang="zh-CN" sz="2400" b="0" kern="0" dirty="0">
                <a:solidFill>
                  <a:srgbClr val="BD582C">
                    <a:lumMod val="50000"/>
                  </a:srgbClr>
                </a:solidFill>
                <a:cs typeface="Arial" panose="020B0604020202020204" pitchFamily="34" charset="0"/>
              </a:rPr>
              <a:t>enhance engagement with web surfing users</a:t>
            </a:r>
            <a:endParaRPr kumimoji="0" lang="en-US" altLang="zh-CN" sz="24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push notifications</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app-like integration</a:t>
            </a:r>
          </a:p>
          <a:p>
            <a:pPr lvl="1"/>
            <a:r>
              <a:rPr lang="en-US" altLang="zh-CN" sz="2000" b="0" kern="0" dirty="0">
                <a:solidFill>
                  <a:srgbClr val="BD582C">
                    <a:lumMod val="50000"/>
                  </a:srgbClr>
                </a:solidFill>
                <a:cs typeface="Arial" panose="020B0604020202020204" pitchFamily="34" charset="0"/>
              </a:rPr>
              <a:t>offline support</a:t>
            </a:r>
          </a:p>
          <a:p>
            <a:pPr lvl="1"/>
            <a:r>
              <a:rPr lang="en-US" altLang="zh-CN" sz="2000" b="0" kern="0" dirty="0">
                <a:solidFill>
                  <a:srgbClr val="BD582C">
                    <a:lumMod val="50000"/>
                  </a:srgbClr>
                </a:solidFill>
                <a:cs typeface="Arial" panose="020B0604020202020204" pitchFamily="34" charset="0"/>
              </a:rPr>
              <a:t>discover through search and link-sharing</a:t>
            </a:r>
          </a:p>
          <a:p>
            <a:pPr lvl="1"/>
            <a:r>
              <a:rPr lang="en-US" altLang="zh-CN" sz="2000" b="0" kern="0" dirty="0">
                <a:solidFill>
                  <a:srgbClr val="BD582C">
                    <a:lumMod val="50000"/>
                  </a:srgbClr>
                </a:solidFill>
                <a:cs typeface="Arial" panose="020B0604020202020204" pitchFamily="34" charset="0"/>
              </a:rPr>
              <a:t>updated using web server code</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p:txBody>
      </p:sp>
      <p:sp>
        <p:nvSpPr>
          <p:cNvPr id="5" name="矩形 4">
            <a:extLst>
              <a:ext uri="{FF2B5EF4-FFF2-40B4-BE49-F238E27FC236}">
                <a16:creationId xmlns:a16="http://schemas.microsoft.com/office/drawing/2014/main" id="{FC6FD107-FAD3-405F-9145-75F15BD0D1A4}"/>
              </a:ext>
            </a:extLst>
          </p:cNvPr>
          <p:cNvSpPr/>
          <p:nvPr/>
        </p:nvSpPr>
        <p:spPr>
          <a:xfrm>
            <a:off x="5880648" y="6243411"/>
            <a:ext cx="3815752"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and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
        <p:nvSpPr>
          <p:cNvPr id="6" name="矩形 5">
            <a:extLst>
              <a:ext uri="{FF2B5EF4-FFF2-40B4-BE49-F238E27FC236}">
                <a16:creationId xmlns:a16="http://schemas.microsoft.com/office/drawing/2014/main" id="{65F23480-40E3-4A5A-9D66-C3BC90C5D562}"/>
              </a:ext>
            </a:extLst>
          </p:cNvPr>
          <p:cNvSpPr/>
          <p:nvPr/>
        </p:nvSpPr>
        <p:spPr>
          <a:xfrm>
            <a:off x="5880648" y="5661248"/>
            <a:ext cx="3599728"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Tree>
    <p:extLst>
      <p:ext uri="{BB962C8B-B14F-4D97-AF65-F5344CB8AC3E}">
        <p14:creationId xmlns:p14="http://schemas.microsoft.com/office/powerpoint/2010/main" val="3398854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dirty="0"/>
              <a:t>1.5.3 Windows App SDK</a:t>
            </a:r>
            <a:endParaRPr lang="zh-CN" altLang="en-US" b="0" kern="0" dirty="0"/>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556792"/>
            <a:ext cx="950505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a:buFont typeface="Wingdings" panose="05000000000000000000" pitchFamily="2" charset="2"/>
              <a:buChar char="p"/>
            </a:pPr>
            <a:r>
              <a:rPr lang="en-US" altLang="zh-CN" sz="2400" b="0" kern="0" dirty="0">
                <a:solidFill>
                  <a:schemeClr val="accent2">
                    <a:lumMod val="50000"/>
                  </a:schemeClr>
                </a:solidFill>
              </a:rPr>
              <a:t> a set of new developer components and tools that represent the next evolution in the Windows app development platform</a:t>
            </a:r>
          </a:p>
          <a:p>
            <a:pPr>
              <a:buFont typeface="Wingdings" panose="05000000000000000000" pitchFamily="2" charset="2"/>
              <a:buChar char="p"/>
            </a:pPr>
            <a:r>
              <a:rPr lang="en-US" altLang="zh-CN" sz="2400" b="0" kern="0" dirty="0">
                <a:solidFill>
                  <a:schemeClr val="accent2">
                    <a:lumMod val="50000"/>
                  </a:schemeClr>
                </a:solidFill>
              </a:rPr>
              <a:t> provides a unified set of APIs and tools that can be used in a consistent way by any desktop app on Windows 11 and </a:t>
            </a:r>
            <a:r>
              <a:rPr lang="en-US" altLang="zh-CN" sz="2400" b="0" kern="0" dirty="0" err="1">
                <a:solidFill>
                  <a:schemeClr val="accent2">
                    <a:lumMod val="50000"/>
                  </a:schemeClr>
                </a:solidFill>
              </a:rPr>
              <a:t>downlevel</a:t>
            </a:r>
            <a:r>
              <a:rPr lang="en-US" altLang="zh-CN" sz="2400" b="0" kern="0" dirty="0">
                <a:solidFill>
                  <a:schemeClr val="accent2">
                    <a:lumMod val="50000"/>
                  </a:schemeClr>
                </a:solidFill>
              </a:rPr>
              <a:t> to Windows 10, version 1809</a:t>
            </a:r>
          </a:p>
          <a:p>
            <a:pPr marL="0" indent="0">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0" kern="0" dirty="0">
                <a:solidFill>
                  <a:schemeClr val="accent2">
                    <a:lumMod val="50000"/>
                  </a:schemeClr>
                </a:solidFill>
                <a:latin typeface="Arial" panose="020B0604020202020204" pitchFamily="34" charset="0"/>
                <a:cs typeface="Arial" panose="020B0604020202020204" pitchFamily="34" charset="0"/>
              </a:rPr>
              <a:t>The Windows App SDK does not replace the existing desktop Windows app types</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.NET (including Windows Forms and WPF) </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desktop Win32 with C++. </a:t>
            </a:r>
          </a:p>
          <a:p>
            <a:pPr marL="0" lvl="1" indent="0">
              <a:spcBef>
                <a:spcPts val="750"/>
              </a:spcBef>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lvl="1" indent="0">
              <a:spcBef>
                <a:spcPts val="750"/>
              </a:spcBef>
              <a:buNone/>
            </a:pPr>
            <a:r>
              <a:rPr lang="en-US" altLang="zh-CN" sz="2400" kern="0" dirty="0">
                <a:solidFill>
                  <a:schemeClr val="accent2">
                    <a:lumMod val="50000"/>
                  </a:schemeClr>
                </a:solidFill>
                <a:latin typeface="Arial" panose="020B0604020202020204" pitchFamily="34" charset="0"/>
                <a:cs typeface="Arial" panose="020B0604020202020204" pitchFamily="34" charset="0"/>
              </a:rPr>
              <a:t>It complements existing platforms with a common set of APIs and tools that developers can rely on across these platforms.</a:t>
            </a: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6310DF5C-0D4E-465A-9691-AEC65F03924B}"/>
              </a:ext>
            </a:extLst>
          </p:cNvPr>
          <p:cNvSpPr/>
          <p:nvPr/>
        </p:nvSpPr>
        <p:spPr>
          <a:xfrm>
            <a:off x="8328920" y="3212976"/>
            <a:ext cx="3599728" cy="497957"/>
          </a:xfrm>
          <a:prstGeom prst="rect">
            <a:avLst/>
          </a:prstGeom>
        </p:spPr>
        <p:txBody>
          <a:bodyPr wrap="square">
            <a:spAutoFit/>
          </a:bodyPr>
          <a:lstStyle/>
          <a:p>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规范</a:t>
            </a:r>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 API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调用</a:t>
            </a:r>
          </a:p>
        </p:txBody>
      </p:sp>
    </p:spTree>
    <p:extLst>
      <p:ext uri="{BB962C8B-B14F-4D97-AF65-F5344CB8AC3E}">
        <p14:creationId xmlns:p14="http://schemas.microsoft.com/office/powerpoint/2010/main" val="77555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67521" y="802663"/>
            <a:ext cx="8354430" cy="4963147"/>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None/>
            </a:pPr>
            <a:r>
              <a:rPr lang="en-US" altLang="zh-CN" sz="36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的支持，开始对安卓应用提供支持</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拥抱开源，微软是最大的开源社区贡献者，收购了</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WPF, Windows Forms, and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及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365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Code Tools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来促使开发者将训练任务提交到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虚拟机）上运行，开发者可以使用统一的图形用户界面管理云端训练任务和文件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打造开源跨平台人工智能开发框架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开源深度学习框架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CNTK(Computational Network Toolkit)</a:t>
            </a: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Rome / Reunion —— consistent cross-device and cross-platform 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95600" y="5611189"/>
            <a:ext cx="7128792" cy="1224118"/>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Windows</a:t>
            </a:r>
            <a:r>
              <a:rPr lang="zh-CN" altLang="en-US" sz="3200" dirty="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9654479" y="4221088"/>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前端</a:t>
            </a:r>
            <a:endParaRPr lang="en-US" altLang="zh-CN" sz="1800" dirty="0">
              <a:ea typeface="楷体_GB2312" pitchFamily="49" charset="-122"/>
            </a:endParaRPr>
          </a:p>
        </p:txBody>
      </p:sp>
      <p:sp>
        <p:nvSpPr>
          <p:cNvPr id="4" name="矩形 3"/>
          <p:cNvSpPr/>
          <p:nvPr/>
        </p:nvSpPr>
        <p:spPr>
          <a:xfrm>
            <a:off x="7819661" y="2656568"/>
            <a:ext cx="3057247" cy="565604"/>
          </a:xfrm>
          <a:prstGeom prst="rect">
            <a:avLst/>
          </a:prstGeom>
        </p:spPr>
        <p:txBody>
          <a:bodyPr wrap="none">
            <a:spAutoFit/>
          </a:bodyPr>
          <a:lstStyle/>
          <a:p>
            <a:r>
              <a:rPr lang="zh-CN" altLang="en-US" sz="2800" b="0" dirty="0">
                <a:latin typeface="微软雅黑" panose="020B0503020204020204" pitchFamily="34" charset="-122"/>
                <a:ea typeface="微软雅黑" panose="020B0503020204020204" pitchFamily="34" charset="-122"/>
              </a:rPr>
              <a:t>智能云和智能边缘</a:t>
            </a:r>
          </a:p>
        </p:txBody>
      </p:sp>
      <p:sp>
        <p:nvSpPr>
          <p:cNvPr id="8" name="矩形 7"/>
          <p:cNvSpPr/>
          <p:nvPr/>
        </p:nvSpPr>
        <p:spPr>
          <a:xfrm>
            <a:off x="9654479" y="4568704"/>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后端</a:t>
            </a:r>
            <a:endParaRPr lang="en-US" altLang="zh-CN" sz="1800" dirty="0">
              <a:ea typeface="楷体_GB2312" pitchFamily="49" charset="-122"/>
            </a:endParaRPr>
          </a:p>
        </p:txBody>
      </p:sp>
      <p:sp>
        <p:nvSpPr>
          <p:cNvPr id="9" name="矩形 8"/>
          <p:cNvSpPr/>
          <p:nvPr/>
        </p:nvSpPr>
        <p:spPr>
          <a:xfrm>
            <a:off x="9224538" y="1772816"/>
            <a:ext cx="1440160" cy="313932"/>
          </a:xfrm>
          <a:prstGeom prst="rect">
            <a:avLst/>
          </a:prstGeom>
        </p:spPr>
        <p:txBody>
          <a:bodyPr wrap="square">
            <a:spAutoFit/>
          </a:bodyPr>
          <a:lstStyle/>
          <a:p>
            <a:pPr>
              <a:lnSpc>
                <a:spcPct val="80000"/>
              </a:lnSpc>
            </a:pPr>
            <a:r>
              <a:rPr lang="zh-CN" altLang="en-US" sz="1800" dirty="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5744736" y="557549"/>
            <a:ext cx="5961361" cy="757130"/>
          </a:xfrm>
          <a:prstGeom prst="rect">
            <a:avLst/>
          </a:prstGeom>
        </p:spPr>
        <p:txBody>
          <a:bodyPr wrap="square">
            <a:spAutoFit/>
          </a:bodyPr>
          <a:lstStyle/>
          <a:p>
            <a:pPr>
              <a:lnSpc>
                <a:spcPct val="80000"/>
              </a:lnSpc>
            </a:pPr>
            <a:r>
              <a:rPr lang="zh-CN" altLang="en-US" sz="2400" b="0" dirty="0">
                <a:latin typeface="微软雅黑" panose="020B0503020204020204" pitchFamily="34" charset="-122"/>
                <a:ea typeface="微软雅黑" panose="020B0503020204020204" pitchFamily="34" charset="-122"/>
              </a:rPr>
              <a:t>涵盖社区、云、</a:t>
            </a:r>
            <a:r>
              <a:rPr lang="en-US" altLang="zh-CN" sz="2400" b="0" dirty="0" err="1">
                <a:latin typeface="微软雅黑" panose="020B0503020204020204" pitchFamily="34" charset="-122"/>
                <a:ea typeface="微软雅黑" panose="020B0503020204020204" pitchFamily="34" charset="-122"/>
              </a:rPr>
              <a:t>IoT</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AI</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VR…</a:t>
            </a:r>
          </a:p>
          <a:p>
            <a:pPr>
              <a:lnSpc>
                <a:spcPct val="80000"/>
              </a:lnSpc>
            </a:pPr>
            <a:r>
              <a:rPr lang="zh-CN" altLang="en-US" sz="2400" b="0" dirty="0">
                <a:latin typeface="微软雅黑" panose="020B0503020204020204" pitchFamily="34" charset="-122"/>
                <a:ea typeface="微软雅黑" panose="020B0503020204020204" pitchFamily="34" charset="-122"/>
              </a:rPr>
              <a:t>提供易用的开发环境</a:t>
            </a:r>
          </a:p>
        </p:txBody>
      </p:sp>
      <p:sp>
        <p:nvSpPr>
          <p:cNvPr id="11" name="矩形 10"/>
          <p:cNvSpPr/>
          <p:nvPr/>
        </p:nvSpPr>
        <p:spPr>
          <a:xfrm>
            <a:off x="9654480" y="4882636"/>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应用</a:t>
            </a:r>
            <a:endParaRPr lang="en-US" altLang="zh-CN" sz="1800" dirty="0">
              <a:ea typeface="楷体_GB2312" pitchFamily="49" charset="-122"/>
            </a:endParaRPr>
          </a:p>
        </p:txBody>
      </p:sp>
      <p:sp>
        <p:nvSpPr>
          <p:cNvPr id="3" name="矩形 2"/>
          <p:cNvSpPr/>
          <p:nvPr/>
        </p:nvSpPr>
        <p:spPr>
          <a:xfrm>
            <a:off x="1559377" y="2348880"/>
            <a:ext cx="8930495" cy="277768"/>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7752184" y="6028994"/>
            <a:ext cx="2736304" cy="78438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上手快</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精通难</a:t>
            </a:r>
            <a:endParaRPr lang="en-US" altLang="zh-CN" sz="1800" dirty="0">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追本溯源</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与时俱进</a:t>
            </a:r>
          </a:p>
        </p:txBody>
      </p:sp>
      <p:sp>
        <p:nvSpPr>
          <p:cNvPr id="12" name="矩形 11"/>
          <p:cNvSpPr/>
          <p:nvPr/>
        </p:nvSpPr>
        <p:spPr>
          <a:xfrm>
            <a:off x="8954799" y="4336036"/>
            <a:ext cx="1160512"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中台？</a:t>
            </a:r>
          </a:p>
        </p:txBody>
      </p:sp>
      <p:sp>
        <p:nvSpPr>
          <p:cNvPr id="13" name="矩形 12"/>
          <p:cNvSpPr/>
          <p:nvPr/>
        </p:nvSpPr>
        <p:spPr>
          <a:xfrm>
            <a:off x="6456041" y="1977865"/>
            <a:ext cx="2304049" cy="396583"/>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112225" y="4215590"/>
            <a:ext cx="1350511" cy="396583"/>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2135561" y="6251315"/>
            <a:ext cx="2304049"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好用 </a:t>
            </a:r>
            <a:r>
              <a:rPr lang="en-US" altLang="zh-CN" sz="1800" dirty="0">
                <a:solidFill>
                  <a:srgbClr val="FF0000"/>
                </a:solidFill>
                <a:latin typeface="微软雅黑" panose="020B0503020204020204" pitchFamily="34" charset="-122"/>
                <a:ea typeface="微软雅黑" panose="020B0503020204020204" pitchFamily="34" charset="-122"/>
              </a:rPr>
              <a:t>vs </a:t>
            </a:r>
            <a:r>
              <a:rPr lang="zh-CN" altLang="en-US" sz="1800" dirty="0">
                <a:solidFill>
                  <a:srgbClr val="FF0000"/>
                </a:solidFill>
                <a:latin typeface="微软雅黑" panose="020B0503020204020204" pitchFamily="34" charset="-122"/>
                <a:ea typeface="微软雅黑" panose="020B0503020204020204" pitchFamily="34" charset="-122"/>
              </a:rPr>
              <a:t>领先</a:t>
            </a:r>
            <a:r>
              <a:rPr lang="en-US" altLang="zh-CN" sz="1800" dirty="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C3F53BF-3FAE-4F42-A6DE-D3B472B9E74D}"/>
              </a:ext>
            </a:extLst>
          </p:cNvPr>
          <p:cNvSpPr/>
          <p:nvPr/>
        </p:nvSpPr>
        <p:spPr>
          <a:xfrm>
            <a:off x="1135927" y="5765811"/>
            <a:ext cx="9920146" cy="298095"/>
          </a:xfrm>
          <a:prstGeom prst="rect">
            <a:avLst/>
          </a:prstGeom>
        </p:spPr>
        <p:txBody>
          <a:bodyPr wrap="square">
            <a:spAutoFit/>
          </a:bodyPr>
          <a:lstStyle/>
          <a:p>
            <a:pPr algn="l"/>
            <a:r>
              <a:rPr lang="en-US" altLang="zh-CN" sz="1200" b="0" dirty="0">
                <a:latin typeface="Consolas" panose="020B0609020204030204" pitchFamily="49" charset="0"/>
              </a:rPr>
              <a:t>https://azure.microsoft.com/en-us/resources/videos/building-digital-twins-mixed-reality-and-metaverse-apps/</a:t>
            </a:r>
            <a:endParaRPr lang="zh-CN" altLang="en-US" sz="1200" b="0" dirty="0">
              <a:latin typeface="Consolas" panose="020B0609020204030204" pitchFamily="49" charset="0"/>
            </a:endParaRPr>
          </a:p>
        </p:txBody>
      </p:sp>
      <p:sp>
        <p:nvSpPr>
          <p:cNvPr id="17" name="矩形 16">
            <a:extLst>
              <a:ext uri="{FF2B5EF4-FFF2-40B4-BE49-F238E27FC236}">
                <a16:creationId xmlns:a16="http://schemas.microsoft.com/office/drawing/2014/main" id="{670F8347-DBCF-49B9-B745-3BEDB41E1061}"/>
              </a:ext>
            </a:extLst>
          </p:cNvPr>
          <p:cNvSpPr/>
          <p:nvPr/>
        </p:nvSpPr>
        <p:spPr>
          <a:xfrm>
            <a:off x="9960355" y="3284984"/>
            <a:ext cx="2156360" cy="572464"/>
          </a:xfrm>
          <a:prstGeom prst="rect">
            <a:avLst/>
          </a:prstGeom>
        </p:spPr>
        <p:txBody>
          <a:bodyPr wrap="none">
            <a:spAutoFit/>
          </a:bodyPr>
          <a:lstStyle/>
          <a:p>
            <a:r>
              <a:rPr lang="en-US" altLang="zh-CN" sz="2800" b="0" dirty="0" err="1">
                <a:solidFill>
                  <a:schemeClr val="accent1">
                    <a:lumMod val="75000"/>
                  </a:schemeClr>
                </a:solidFill>
                <a:latin typeface="Consolas" panose="020B0609020204030204" pitchFamily="49" charset="0"/>
              </a:rPr>
              <a:t>RobustFill</a:t>
            </a:r>
            <a:endParaRPr lang="zh-CN" altLang="en-US" sz="2800" b="0" dirty="0">
              <a:solidFill>
                <a:schemeClr val="accent1">
                  <a:lumMod val="75000"/>
                </a:schemeClr>
              </a:solidFill>
              <a:latin typeface="Consolas" panose="020B0609020204030204" pitchFamily="49" charset="0"/>
            </a:endParaRPr>
          </a:p>
        </p:txBody>
      </p:sp>
      <p:sp>
        <p:nvSpPr>
          <p:cNvPr id="18" name="矩形 17">
            <a:extLst>
              <a:ext uri="{FF2B5EF4-FFF2-40B4-BE49-F238E27FC236}">
                <a16:creationId xmlns:a16="http://schemas.microsoft.com/office/drawing/2014/main" id="{AD123B3D-60AA-4566-9213-603057093698}"/>
              </a:ext>
            </a:extLst>
          </p:cNvPr>
          <p:cNvSpPr/>
          <p:nvPr/>
        </p:nvSpPr>
        <p:spPr>
          <a:xfrm>
            <a:off x="9995553" y="3683068"/>
            <a:ext cx="2159566" cy="435312"/>
          </a:xfrm>
          <a:prstGeom prst="rect">
            <a:avLst/>
          </a:prstGeom>
        </p:spPr>
        <p:txBody>
          <a:bodyPr wrap="none">
            <a:spAutoFit/>
          </a:bodyPr>
          <a:lstStyle/>
          <a:p>
            <a:r>
              <a:rPr lang="en-US" altLang="zh-CN" sz="2000" dirty="0">
                <a:solidFill>
                  <a:schemeClr val="accent1">
                    <a:lumMod val="75000"/>
                  </a:schemeClr>
                </a:solidFill>
                <a:latin typeface="Consolas" panose="020B0609020204030204" pitchFamily="49" charset="0"/>
              </a:rPr>
              <a:t>GitHub Copilot</a:t>
            </a:r>
            <a:endParaRPr lang="zh-CN" altLang="en-US" sz="2000" dirty="0">
              <a:solidFill>
                <a:schemeClr val="accent1">
                  <a:lumMod val="75000"/>
                </a:schemeClr>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87688" y="141277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熟悉</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Visual Studio</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开发环境</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简单的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MFC</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程序设计</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6">
                    <a:lumMod val="60000"/>
                    <a:lumOff val="40000"/>
                  </a:schemeClr>
                </a:solidFill>
                <a:latin typeface="微软雅黑" panose="020B0503020204020204" pitchFamily="34" charset="-122"/>
                <a:ea typeface="微软雅黑" panose="020B0503020204020204" pitchFamily="34" charset="-122"/>
              </a:rPr>
              <a:t>UWP</a:t>
            </a:r>
            <a:r>
              <a:rPr lang="zh-CN" altLang="en-US" sz="1800" dirty="0">
                <a:solidFill>
                  <a:schemeClr val="accent6">
                    <a:lumMod val="60000"/>
                    <a:lumOff val="40000"/>
                  </a:schemeClr>
                </a:solidFill>
                <a:latin typeface="微软雅黑" panose="020B0503020204020204" pitchFamily="34" charset="-122"/>
                <a:ea typeface="微软雅黑" panose="020B0503020204020204" pitchFamily="34" charset="-122"/>
              </a:rPr>
              <a:t>程序设计</a:t>
            </a:r>
            <a:endParaRPr lang="en-US" altLang="zh-CN" sz="1800" dirty="0">
              <a:solidFill>
                <a:schemeClr val="accent6">
                  <a:lumMod val="60000"/>
                  <a:lumOff val="4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与 </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C++/</a:t>
            </a: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WinRT</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   教学资料及示例</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https://gitee.com/principlewindows</a:t>
            </a: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一些背景知识及技术发展趋势</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本次课总结</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课后练习作业</a:t>
            </a:r>
          </a:p>
        </p:txBody>
      </p:sp>
      <p:sp>
        <p:nvSpPr>
          <p:cNvPr id="3" name="内容占位符 2"/>
          <p:cNvSpPr>
            <a:spLocks noGrp="1"/>
          </p:cNvSpPr>
          <p:nvPr>
            <p:ph idx="1"/>
          </p:nvPr>
        </p:nvSpPr>
        <p:spPr/>
        <p:txBody>
          <a:bodyPr/>
          <a:lstStyle/>
          <a:p>
            <a:r>
              <a:rPr lang="zh-CN" altLang="en-US" dirty="0"/>
              <a:t>熟悉</a:t>
            </a:r>
            <a:r>
              <a:rPr lang="en-US" altLang="zh-CN" dirty="0" err="1"/>
              <a:t>Winform</a:t>
            </a:r>
            <a:r>
              <a:rPr lang="zh-CN" altLang="en-US" dirty="0"/>
              <a:t>窗体应用程序创建流程</a:t>
            </a:r>
            <a:endParaRPr lang="en-US" altLang="zh-CN" dirty="0"/>
          </a:p>
          <a:p>
            <a:pPr lvl="1"/>
            <a:r>
              <a:rPr lang="zh-CN" altLang="en-US" dirty="0"/>
              <a:t>掌握基本控件如 </a:t>
            </a:r>
            <a:r>
              <a:rPr lang="en-US" altLang="zh-CN" dirty="0"/>
              <a:t>button,</a:t>
            </a:r>
            <a:r>
              <a:rPr lang="zh-CN" altLang="en-US" dirty="0"/>
              <a:t> </a:t>
            </a:r>
            <a:r>
              <a:rPr lang="en-US" altLang="zh-CN" dirty="0"/>
              <a:t>label, textbox, </a:t>
            </a:r>
            <a:r>
              <a:rPr lang="en-US" altLang="zh-CN" dirty="0" err="1"/>
              <a:t>listbox</a:t>
            </a:r>
            <a:r>
              <a:rPr lang="en-US" altLang="zh-CN" dirty="0"/>
              <a:t>, </a:t>
            </a:r>
            <a:r>
              <a:rPr lang="en-US" altLang="zh-CN" dirty="0" err="1"/>
              <a:t>dataGridView</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r>
              <a:rPr lang="zh-CN" altLang="en-US" dirty="0"/>
              <a:t>熟悉</a:t>
            </a:r>
            <a:r>
              <a:rPr lang="en-US" altLang="zh-CN" dirty="0"/>
              <a:t>WPF</a:t>
            </a:r>
            <a:r>
              <a:rPr lang="zh-CN" altLang="en-US" dirty="0"/>
              <a:t>窗体应用程序创建流程</a:t>
            </a:r>
            <a:endParaRPr lang="en-US" altLang="zh-CN" dirty="0"/>
          </a:p>
          <a:p>
            <a:pPr lvl="1"/>
            <a:r>
              <a:rPr lang="zh-CN" altLang="en-US" dirty="0"/>
              <a:t>掌握基本控件如 </a:t>
            </a:r>
            <a:r>
              <a:rPr lang="en-US" altLang="zh-CN" dirty="0"/>
              <a:t>button, label, textbox, </a:t>
            </a:r>
            <a:r>
              <a:rPr lang="en-US" altLang="zh-CN" dirty="0" err="1"/>
              <a:t>listbox</a:t>
            </a:r>
            <a:r>
              <a:rPr lang="en-US" altLang="zh-CN" dirty="0"/>
              <a:t>, </a:t>
            </a:r>
            <a:r>
              <a:rPr lang="en-US" altLang="zh-CN" dirty="0" err="1"/>
              <a:t>dataGrid</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97361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6"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a:t>
            </a:r>
            <a:r>
              <a:rPr lang="en-US" altLang="zh-CN" b="1" dirty="0">
                <a:solidFill>
                  <a:schemeClr val="bg2">
                    <a:lumMod val="50000"/>
                  </a:schemeClr>
                </a:solidFill>
              </a:rPr>
              <a:t>M</a:t>
            </a:r>
            <a:r>
              <a:rPr lang="en-US" altLang="zh-CN" b="1" dirty="0">
                <a:solidFill>
                  <a:schemeClr val="accent2">
                    <a:lumMod val="50000"/>
                  </a:schemeClr>
                </a:solidFill>
              </a:rPr>
              <a:t>ix </a:t>
            </a:r>
            <a:r>
              <a:rPr lang="en-US" altLang="zh-CN" b="1" dirty="0">
                <a:solidFill>
                  <a:schemeClr val="bg2">
                    <a:lumMod val="50000"/>
                  </a:schemeClr>
                </a:solidFill>
              </a:rPr>
              <a:t>R</a:t>
            </a:r>
            <a:r>
              <a:rPr lang="en-US" altLang="zh-CN" b="1" dirty="0">
                <a:solidFill>
                  <a:schemeClr val="accent2">
                    <a:lumMod val="50000"/>
                  </a:schemeClr>
                </a:solidFill>
              </a:rPr>
              <a:t>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endParaRPr lang="en-US" altLang="zh-CN" b="1" dirty="0">
              <a:solidFill>
                <a:schemeClr val="accent2">
                  <a:lumMod val="50000"/>
                </a:schemeClr>
              </a:solidFill>
            </a:endParaRP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767408" y="2276872"/>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https://developer.microsoft.com/en-us/windows/windows-10-for-developers</a:t>
            </a:r>
            <a:endParaRPr lang="zh-CN" altLang="en-US" sz="1800" dirty="0">
              <a:latin typeface="Consolas" panose="020B0609020204030204" pitchFamily="49" charset="0"/>
            </a:endParaRPr>
          </a:p>
        </p:txBody>
      </p:sp>
      <p:sp>
        <p:nvSpPr>
          <p:cNvPr id="7" name="标注: 弯曲线形(带强调线) 6">
            <a:extLst>
              <a:ext uri="{FF2B5EF4-FFF2-40B4-BE49-F238E27FC236}">
                <a16:creationId xmlns:a16="http://schemas.microsoft.com/office/drawing/2014/main" id="{6488F1D4-0BD5-4E85-A2AC-8AF6D3E64A66}"/>
              </a:ext>
            </a:extLst>
          </p:cNvPr>
          <p:cNvSpPr/>
          <p:nvPr/>
        </p:nvSpPr>
        <p:spPr>
          <a:xfrm>
            <a:off x="10056440" y="5654513"/>
            <a:ext cx="1800200" cy="576064"/>
          </a:xfrm>
          <a:prstGeom prst="accentCallout2">
            <a:avLst>
              <a:gd name="adj1" fmla="val 18750"/>
              <a:gd name="adj2" fmla="val -8333"/>
              <a:gd name="adj3" fmla="val 18750"/>
              <a:gd name="adj4" fmla="val -24547"/>
              <a:gd name="adj5" fmla="val -73251"/>
              <a:gd name="adj6" fmla="val -60687"/>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Digital twins of mankind </a:t>
            </a:r>
            <a:r>
              <a:rPr kumimoji="0" lang="en-US" altLang="zh-CN"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rPr>
              <a:t>society</a:t>
            </a:r>
            <a:endParaRPr kumimoji="0" lang="zh-CN" altLang="en-US"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endParaRPr>
          </a:p>
        </p:txBody>
      </p:sp>
      <p:sp>
        <p:nvSpPr>
          <p:cNvPr id="8" name="标注: 上箭头 7">
            <a:extLst>
              <a:ext uri="{FF2B5EF4-FFF2-40B4-BE49-F238E27FC236}">
                <a16:creationId xmlns:a16="http://schemas.microsoft.com/office/drawing/2014/main" id="{3F6E97DD-CCF4-43C4-BD32-A5A04279EF0A}"/>
              </a:ext>
            </a:extLst>
          </p:cNvPr>
          <p:cNvSpPr/>
          <p:nvPr/>
        </p:nvSpPr>
        <p:spPr>
          <a:xfrm>
            <a:off x="1991544" y="5234084"/>
            <a:ext cx="1368152" cy="720080"/>
          </a:xfrm>
          <a:prstGeom prst="upArrowCallou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apt support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爆炸形: 14 pt  8">
            <a:extLst>
              <a:ext uri="{FF2B5EF4-FFF2-40B4-BE49-F238E27FC236}">
                <a16:creationId xmlns:a16="http://schemas.microsoft.com/office/drawing/2014/main" id="{BC2DF85D-C77E-41E1-8B96-9F00E40D9F6B}"/>
              </a:ext>
            </a:extLst>
          </p:cNvPr>
          <p:cNvSpPr/>
          <p:nvPr/>
        </p:nvSpPr>
        <p:spPr>
          <a:xfrm>
            <a:off x="6439458" y="5215489"/>
            <a:ext cx="1600758" cy="730424"/>
          </a:xfrm>
          <a:prstGeom prst="irregularSeal2">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google ?!</a:t>
            </a:r>
            <a:endParaRPr kumimoji="0" lang="zh-CN" altLang="en-US"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346D043-F4B0-4348-AC5E-FAE2E2F56648}"/>
              </a:ext>
            </a:extLst>
          </p:cNvPr>
          <p:cNvSpPr/>
          <p:nvPr/>
        </p:nvSpPr>
        <p:spPr>
          <a:xfrm>
            <a:off x="5880648" y="5954164"/>
            <a:ext cx="2718377"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a:t>
            </a:r>
          </a:p>
        </p:txBody>
      </p:sp>
      <p:sp>
        <p:nvSpPr>
          <p:cNvPr id="10" name="矩形 9">
            <a:extLst>
              <a:ext uri="{FF2B5EF4-FFF2-40B4-BE49-F238E27FC236}">
                <a16:creationId xmlns:a16="http://schemas.microsoft.com/office/drawing/2014/main" id="{7E23786D-B5A9-49EB-8414-1B6296FF7597}"/>
              </a:ext>
            </a:extLst>
          </p:cNvPr>
          <p:cNvSpPr/>
          <p:nvPr/>
        </p:nvSpPr>
        <p:spPr>
          <a:xfrm>
            <a:off x="767408" y="2564904"/>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https://developer.microsoft.com/en-us/windows/windows-for-developers</a:t>
            </a:r>
            <a:endParaRPr lang="zh-CN" altLang="en-US" sz="18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Mix Reality……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p>
          <a:p>
            <a:pPr>
              <a:buFont typeface="Wingdings" panose="05000000000000000000" pitchFamily="2" charset="2"/>
              <a:buChar char="p"/>
            </a:pPr>
            <a:endParaRPr lang="zh-CN" altLang="en-US" b="1" dirty="0">
              <a:solidFill>
                <a:schemeClr val="accent2">
                  <a:lumMod val="50000"/>
                </a:schemeClr>
              </a:solidFill>
            </a:endParaRPr>
          </a:p>
        </p:txBody>
      </p:sp>
      <p:sp>
        <p:nvSpPr>
          <p:cNvPr id="4" name="文本框 3">
            <a:extLst>
              <a:ext uri="{FF2B5EF4-FFF2-40B4-BE49-F238E27FC236}">
                <a16:creationId xmlns:a16="http://schemas.microsoft.com/office/drawing/2014/main" id="{D493A27C-7747-434C-ADC3-C8ADE8A8284D}"/>
              </a:ext>
            </a:extLst>
          </p:cNvPr>
          <p:cNvSpPr txBox="1"/>
          <p:nvPr/>
        </p:nvSpPr>
        <p:spPr>
          <a:xfrm>
            <a:off x="2603612" y="5822524"/>
            <a:ext cx="7344816" cy="861261"/>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AI </a:t>
            </a:r>
            <a:r>
              <a:rPr lang="zh-CN" altLang="en-US" sz="2000" dirty="0">
                <a:solidFill>
                  <a:srgbClr val="002060"/>
                </a:solidFill>
                <a:latin typeface="微软雅黑" panose="020B0503020204020204" pitchFamily="34" charset="-122"/>
                <a:ea typeface="微软雅黑" panose="020B0503020204020204" pitchFamily="34" charset="-122"/>
              </a:rPr>
              <a:t>时代技术进化的速度越来越快</a:t>
            </a:r>
            <a:endParaRPr lang="en-US" altLang="zh-CN" sz="2000" dirty="0">
              <a:solidFill>
                <a:srgbClr val="002060"/>
              </a:solidFill>
              <a:latin typeface="微软雅黑" panose="020B0503020204020204" pitchFamily="34" charset="-122"/>
              <a:ea typeface="微软雅黑" panose="020B0503020204020204" pitchFamily="34" charset="-122"/>
            </a:endParaRPr>
          </a:p>
          <a:p>
            <a:pPr algn="ctr"/>
            <a:r>
              <a:rPr lang="zh-CN" altLang="en-US" sz="2000" dirty="0">
                <a:solidFill>
                  <a:srgbClr val="002060"/>
                </a:solidFill>
                <a:latin typeface="微软雅黑" panose="020B0503020204020204" pitchFamily="34" charset="-122"/>
                <a:ea typeface="微软雅黑" panose="020B0503020204020204" pitchFamily="34" charset="-122"/>
              </a:rPr>
              <a:t>紧追时代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技术的步伐才能不被时代淘汰</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不被</a:t>
            </a:r>
            <a:r>
              <a:rPr lang="en-US" altLang="zh-CN" sz="2000" dirty="0">
                <a:solidFill>
                  <a:srgbClr val="002060"/>
                </a:solidFill>
                <a:latin typeface="微软雅黑" panose="020B0503020204020204" pitchFamily="34" charset="-122"/>
                <a:ea typeface="微软雅黑" panose="020B0503020204020204" pitchFamily="34" charset="-122"/>
              </a:rPr>
              <a:t>AI</a:t>
            </a:r>
            <a:r>
              <a:rPr lang="zh-CN" altLang="en-US" sz="2000" dirty="0">
                <a:solidFill>
                  <a:srgbClr val="002060"/>
                </a:solidFill>
                <a:latin typeface="微软雅黑" panose="020B0503020204020204" pitchFamily="34" charset="-122"/>
                <a:ea typeface="微软雅黑" panose="020B0503020204020204" pitchFamily="34" charset="-122"/>
              </a:rPr>
              <a:t>淘汰</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303F05-CE6F-45AB-9210-4D938160D027}"/>
              </a:ext>
            </a:extLst>
          </p:cNvPr>
          <p:cNvSpPr/>
          <p:nvPr/>
        </p:nvSpPr>
        <p:spPr>
          <a:xfrm>
            <a:off x="1199456" y="4564218"/>
            <a:ext cx="9793088" cy="1169038"/>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微软模拟飞行</a:t>
            </a:r>
            <a:r>
              <a:rPr lang="en-US" altLang="zh-CN" sz="2000" b="0" dirty="0">
                <a:latin typeface="微软雅黑" panose="020B0503020204020204" pitchFamily="34" charset="-122"/>
                <a:ea typeface="微软雅黑" panose="020B0503020204020204" pitchFamily="34" charset="-122"/>
              </a:rPr>
              <a:t>2020》</a:t>
            </a:r>
            <a:r>
              <a:rPr lang="zh-CN" altLang="en-US" sz="2000" b="0" dirty="0">
                <a:latin typeface="微软雅黑" panose="020B0503020204020204" pitchFamily="34" charset="-122"/>
                <a:ea typeface="微软雅黑" panose="020B0503020204020204" pitchFamily="34" charset="-122"/>
              </a:rPr>
              <a:t>使用的数据量超过</a:t>
            </a:r>
            <a:r>
              <a:rPr lang="en-US" altLang="zh-CN" sz="2000" b="0" dirty="0">
                <a:latin typeface="微软雅黑" panose="020B0503020204020204" pitchFamily="34" charset="-122"/>
                <a:ea typeface="微软雅黑" panose="020B0503020204020204" pitchFamily="34" charset="-122"/>
              </a:rPr>
              <a:t>2.5PG</a:t>
            </a:r>
            <a:r>
              <a:rPr lang="zh-CN" altLang="en-US" sz="2000" b="0" dirty="0">
                <a:latin typeface="微软雅黑" panose="020B0503020204020204" pitchFamily="34" charset="-122"/>
                <a:ea typeface="微软雅黑" panose="020B0503020204020204" pitchFamily="34" charset="-122"/>
              </a:rPr>
              <a:t>，涵盖</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万多个城市，</a:t>
            </a:r>
            <a:r>
              <a:rPr lang="en-US" altLang="zh-CN" sz="2000" b="0" dirty="0">
                <a:latin typeface="微软雅黑" panose="020B0503020204020204" pitchFamily="34" charset="-122"/>
                <a:ea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rPr>
              <a:t>万</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千多个机场，</a:t>
            </a:r>
            <a:r>
              <a:rPr lang="en-US" altLang="zh-CN" sz="2000" b="0" dirty="0">
                <a:latin typeface="微软雅黑" panose="020B0503020204020204" pitchFamily="34" charset="-122"/>
                <a:ea typeface="微软雅黑" panose="020B0503020204020204" pitchFamily="34" charset="-122"/>
              </a:rPr>
              <a:t>15</a:t>
            </a:r>
            <a:r>
              <a:rPr lang="zh-CN" altLang="en-US" sz="2000" b="0" dirty="0">
                <a:latin typeface="微软雅黑" panose="020B0503020204020204" pitchFamily="34" charset="-122"/>
                <a:ea typeface="微软雅黑" panose="020B0503020204020204" pitchFamily="34" charset="-122"/>
              </a:rPr>
              <a:t>亿座建筑，</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亿</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千</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百万个湖泊，</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p:txBody>
      </p:sp>
    </p:spTree>
    <p:extLst>
      <p:ext uri="{BB962C8B-B14F-4D97-AF65-F5344CB8AC3E}">
        <p14:creationId xmlns:p14="http://schemas.microsoft.com/office/powerpoint/2010/main" val="332722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PWA,</a:t>
            </a:r>
            <a:r>
              <a:rPr lang="zh-CN" altLang="en-US" b="1" dirty="0">
                <a:solidFill>
                  <a:schemeClr val="accent2">
                    <a:lumMod val="50000"/>
                  </a:schemeClr>
                </a:solidFill>
              </a:rPr>
              <a:t> </a:t>
            </a:r>
            <a:r>
              <a:rPr lang="en-US" altLang="zh-CN" b="1" dirty="0">
                <a:solidFill>
                  <a:schemeClr val="accent2">
                    <a:lumMod val="50000"/>
                  </a:schemeClr>
                </a:solidFill>
              </a:rPr>
              <a:t>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bg2">
                    <a:lumMod val="25000"/>
                  </a:schemeClr>
                </a:solidFill>
              </a:rPr>
              <a:t>metaverse, digital twins</a:t>
            </a: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2629799"/>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02289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38293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374297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17502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0147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590844"/>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文本框 13">
            <a:extLst>
              <a:ext uri="{FF2B5EF4-FFF2-40B4-BE49-F238E27FC236}">
                <a16:creationId xmlns:a16="http://schemas.microsoft.com/office/drawing/2014/main" id="{4382410F-B25E-4ABE-9C81-E337BB687CE0}"/>
              </a:ext>
            </a:extLst>
          </p:cNvPr>
          <p:cNvSpPr txBox="1"/>
          <p:nvPr/>
        </p:nvSpPr>
        <p:spPr>
          <a:xfrm>
            <a:off x="551384" y="4607068"/>
            <a:ext cx="1296144" cy="295145"/>
          </a:xfrm>
          <a:prstGeom prst="rect">
            <a:avLst/>
          </a:prstGeom>
          <a:noFill/>
        </p:spPr>
        <p:txBody>
          <a:bodyPr wrap="square" rtlCol="0">
            <a:spAutoFit/>
          </a:bodyPr>
          <a:lstStyle/>
          <a:p>
            <a:pPr algn="l"/>
            <a:r>
              <a:rPr lang="zh-CN" altLang="en-US" sz="1200" b="0" dirty="0">
                <a:solidFill>
                  <a:schemeClr val="bg2">
                    <a:lumMod val="25000"/>
                  </a:schemeClr>
                </a:solidFill>
                <a:latin typeface="微软雅黑" panose="020B0503020204020204" pitchFamily="34" charset="-122"/>
                <a:ea typeface="微软雅黑" panose="020B0503020204020204" pitchFamily="34" charset="-122"/>
              </a:rPr>
              <a:t>新的风口？</a:t>
            </a:r>
          </a:p>
        </p:txBody>
      </p:sp>
      <p:pic>
        <p:nvPicPr>
          <p:cNvPr id="13" name="图片 12">
            <a:extLst>
              <a:ext uri="{FF2B5EF4-FFF2-40B4-BE49-F238E27FC236}">
                <a16:creationId xmlns:a16="http://schemas.microsoft.com/office/drawing/2014/main" id="{EFC2B49E-9A07-4D77-B64E-2AAC13F3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3527"/>
            <a:ext cx="7886700" cy="4391025"/>
          </a:xfrm>
          <a:prstGeom prst="rect">
            <a:avLst/>
          </a:prstGeom>
        </p:spPr>
      </p:pic>
    </p:spTree>
    <p:extLst>
      <p:ext uri="{BB962C8B-B14F-4D97-AF65-F5344CB8AC3E}">
        <p14:creationId xmlns:p14="http://schemas.microsoft.com/office/powerpoint/2010/main" val="29838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6191</TotalTime>
  <Words>5557</Words>
  <Application>Microsoft Office PowerPoint</Application>
  <PresentationFormat>宽屏</PresentationFormat>
  <Paragraphs>718</Paragraphs>
  <Slides>63</Slides>
  <Notes>40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63</vt:i4>
      </vt:variant>
    </vt:vector>
  </HeadingPairs>
  <TitlesOfParts>
    <vt:vector size="82" baseType="lpstr">
      <vt:lpstr>Arial Unicode MS</vt:lpstr>
      <vt:lpstr>黑体</vt:lpstr>
      <vt:lpstr>华文彩云</vt:lpstr>
      <vt:lpstr>华文行楷</vt:lpstr>
      <vt:lpstr>楷体_GB2312</vt:lpstr>
      <vt:lpstr>宋体</vt:lpstr>
      <vt:lpstr>微软雅黑</vt:lpstr>
      <vt:lpstr>微软雅黑 Light</vt:lpstr>
      <vt:lpstr>Arial</vt:lpstr>
      <vt:lpstr>Calibri</vt:lpstr>
      <vt:lpstr>Calibri Light</vt:lpstr>
      <vt:lpstr>Colonna MT</vt:lpstr>
      <vt:lpstr>Consolas</vt:lpstr>
      <vt:lpstr>Segoe UI</vt:lpstr>
      <vt:lpstr>Times New Roman</vt:lpstr>
      <vt:lpstr>Wingdings</vt:lpstr>
      <vt:lpstr>Wingdings 3</vt:lpstr>
      <vt:lpstr>自定义设计方案</vt:lpstr>
      <vt:lpstr>2_蓝色互联网</vt:lpstr>
      <vt:lpstr>PowerPoint 演示文稿</vt:lpstr>
      <vt:lpstr>PowerPoint 演示文稿</vt:lpstr>
      <vt:lpstr>outlines</vt:lpstr>
      <vt:lpstr>PowerPoint 演示文稿</vt:lpstr>
      <vt:lpstr>PowerPoint 演示文稿</vt:lpstr>
      <vt:lpstr>PowerPoint 演示文稿</vt:lpstr>
      <vt:lpstr>Windows 的发展及技术演进</vt:lpstr>
      <vt:lpstr>Windows 的发展及技术演进</vt:lpstr>
      <vt:lpstr>Windows 编程技术发展趋势展望</vt:lpstr>
      <vt:lpstr>Windows 编程技术发展趋势展望</vt:lpstr>
      <vt:lpstr>Windows的主要特点</vt:lpstr>
      <vt:lpstr>Windows的主要特点</vt:lpstr>
      <vt:lpstr>Windows的主要特点</vt:lpstr>
      <vt:lpstr>Windows的主要特点</vt:lpstr>
      <vt:lpstr>Windows的主要特点</vt:lpstr>
      <vt:lpstr>Windows的主要特点</vt:lpstr>
      <vt:lpstr>outlines</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outlines</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outlines</vt:lpstr>
      <vt:lpstr>PowerPoint 演示文稿</vt:lpstr>
      <vt:lpstr>PowerPoint 演示文稿</vt:lpstr>
      <vt:lpstr>PowerPoint 演示文稿</vt:lpstr>
      <vt:lpstr>PowerPoint 演示文稿</vt:lpstr>
      <vt:lpstr>PowerPoint 演示文稿</vt:lpstr>
      <vt:lpstr>PowerPoint 演示文稿</vt:lpstr>
      <vt:lpstr>1.4.2 XAML</vt:lpstr>
      <vt:lpstr>Evolution of WinUI</vt:lpstr>
      <vt:lpstr>1.4.3 winRT &amp; WinUI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outlines</vt:lpstr>
      <vt:lpstr>PowerPoint 演示文稿</vt:lpstr>
      <vt:lpstr>PowerPoint 演示文稿</vt:lpstr>
      <vt:lpstr>PowerPoint 演示文稿</vt:lpstr>
      <vt:lpstr>PowerPoint 演示文稿</vt:lpstr>
      <vt:lpstr>课后练习作业</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529</cp:revision>
  <dcterms:created xsi:type="dcterms:W3CDTF">2010-04-05T14:31:00Z</dcterms:created>
  <dcterms:modified xsi:type="dcterms:W3CDTF">2021-09-14T09:52:26Z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