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5" r:id="rId1"/>
    <p:sldMasterId id="2147483680" r:id="rId2"/>
  </p:sldMasterIdLst>
  <p:notesMasterIdLst>
    <p:notesMasterId r:id="rId67"/>
  </p:notesMasterIdLst>
  <p:sldIdLst>
    <p:sldId id="509" r:id="rId3"/>
    <p:sldId id="398" r:id="rId4"/>
    <p:sldId id="316" r:id="rId5"/>
    <p:sldId id="317" r:id="rId6"/>
    <p:sldId id="511" r:id="rId7"/>
    <p:sldId id="414" r:id="rId8"/>
    <p:sldId id="415" r:id="rId9"/>
    <p:sldId id="512" r:id="rId10"/>
    <p:sldId id="507" r:id="rId11"/>
    <p:sldId id="510" r:id="rId12"/>
    <p:sldId id="416" r:id="rId13"/>
    <p:sldId id="417" r:id="rId14"/>
    <p:sldId id="418" r:id="rId15"/>
    <p:sldId id="419" r:id="rId16"/>
    <p:sldId id="420" r:id="rId17"/>
    <p:sldId id="421" r:id="rId18"/>
    <p:sldId id="513" r:id="rId19"/>
    <p:sldId id="422" r:id="rId20"/>
    <p:sldId id="424" r:id="rId21"/>
    <p:sldId id="499" r:id="rId22"/>
    <p:sldId id="501" r:id="rId23"/>
    <p:sldId id="468" r:id="rId24"/>
    <p:sldId id="425" r:id="rId25"/>
    <p:sldId id="456" r:id="rId26"/>
    <p:sldId id="465" r:id="rId27"/>
    <p:sldId id="514" r:id="rId28"/>
    <p:sldId id="401" r:id="rId29"/>
    <p:sldId id="426" r:id="rId30"/>
    <p:sldId id="435" r:id="rId31"/>
    <p:sldId id="431" r:id="rId32"/>
    <p:sldId id="436" r:id="rId33"/>
    <p:sldId id="437" r:id="rId34"/>
    <p:sldId id="439" r:id="rId35"/>
    <p:sldId id="427" r:id="rId36"/>
    <p:sldId id="428" r:id="rId37"/>
    <p:sldId id="429" r:id="rId38"/>
    <p:sldId id="463" r:id="rId39"/>
    <p:sldId id="430" r:id="rId40"/>
    <p:sldId id="515" r:id="rId41"/>
    <p:sldId id="489" r:id="rId42"/>
    <p:sldId id="490" r:id="rId43"/>
    <p:sldId id="491" r:id="rId44"/>
    <p:sldId id="492" r:id="rId45"/>
    <p:sldId id="493" r:id="rId46"/>
    <p:sldId id="494" r:id="rId47"/>
    <p:sldId id="498" r:id="rId48"/>
    <p:sldId id="508" r:id="rId49"/>
    <p:sldId id="470" r:id="rId50"/>
    <p:sldId id="472" r:id="rId51"/>
    <p:sldId id="471" r:id="rId52"/>
    <p:sldId id="504" r:id="rId53"/>
    <p:sldId id="505" r:id="rId54"/>
    <p:sldId id="506" r:id="rId55"/>
    <p:sldId id="495" r:id="rId56"/>
    <p:sldId id="496" r:id="rId57"/>
    <p:sldId id="516" r:id="rId58"/>
    <p:sldId id="519" r:id="rId59"/>
    <p:sldId id="520" r:id="rId60"/>
    <p:sldId id="517" r:id="rId61"/>
    <p:sldId id="461" r:id="rId62"/>
    <p:sldId id="343" r:id="rId63"/>
    <p:sldId id="455" r:id="rId64"/>
    <p:sldId id="473" r:id="rId65"/>
    <p:sldId id="503" r:id="rId66"/>
  </p:sldIdLst>
  <p:sldSz cx="12192000" cy="6858000"/>
  <p:notesSz cx="6858000" cy="9144000"/>
  <p:defaultTextStyle>
    <a:defPPr>
      <a:defRPr lang="zh-CN"/>
    </a:defPPr>
    <a:lvl1pPr marL="0" lvl="0"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3" userDrawn="1">
          <p15:clr>
            <a:srgbClr val="A4A3A4"/>
          </p15:clr>
        </p15:guide>
        <p15:guide id="2" pos="385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0000FF"/>
    <a:srgbClr val="FF66CC"/>
    <a:srgbClr val="FF33CC"/>
    <a:srgbClr val="FF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61" autoAdjust="0"/>
    <p:restoredTop sz="90240" autoAdjust="0"/>
  </p:normalViewPr>
  <p:slideViewPr>
    <p:cSldViewPr showGuides="1">
      <p:cViewPr varScale="1">
        <p:scale>
          <a:sx n="151" d="100"/>
          <a:sy n="151" d="100"/>
        </p:scale>
        <p:origin x="2856" y="144"/>
      </p:cViewPr>
      <p:guideLst>
        <p:guide orient="horz" pos="2143"/>
        <p:guide pos="3859"/>
      </p:guideLst>
    </p:cSldViewPr>
  </p:slideViewPr>
  <p:outlineViewPr>
    <p:cViewPr>
      <p:scale>
        <a:sx n="33" d="100"/>
        <a:sy n="33" d="100"/>
      </p:scale>
      <p:origin x="0" y="-2466"/>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1.2 Windows Programming</a:t>
          </a:r>
          <a:endParaRPr lang="zh-CN" altLang="en-US" sz="2800" dirty="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1.3 Windows Form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WPF</a:t>
          </a:r>
          <a:endParaRPr lang="zh-CN" altLang="en-US" sz="2800" dirty="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1.4 UWP, XAML, </a:t>
          </a:r>
          <a:r>
            <a:rPr lang="en-US" altLang="zh-CN" sz="2800" dirty="0" err="1">
              <a:latin typeface="微软雅黑" panose="020B0503020204020204" pitchFamily="34" charset="-122"/>
              <a:ea typeface="微软雅黑" panose="020B0503020204020204" pitchFamily="34" charset="-122"/>
            </a:rPr>
            <a:t>winRT</a:t>
          </a:r>
          <a:r>
            <a:rPr lang="en-US" altLang="zh-CN" sz="2800" dirty="0">
              <a:latin typeface="微软雅黑" panose="020B0503020204020204" pitchFamily="34" charset="-122"/>
              <a:ea typeface="微软雅黑" panose="020B0503020204020204" pitchFamily="34" charset="-122"/>
            </a:rPr>
            <a:t>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FLUENT</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a:solidFill>
          <a:schemeClr val="accent6">
            <a:lumMod val="60000"/>
            <a:lumOff val="40000"/>
          </a:schemeClr>
        </a:solidFill>
      </dgm:spPr>
      <dgm:t>
        <a:bodyPr/>
        <a:lstStyle/>
        <a:p>
          <a:pPr algn="l"/>
          <a:r>
            <a:rPr lang="en-US" altLang="zh-CN" sz="2800" dirty="0">
              <a:latin typeface="微软雅黑" panose="020B0503020204020204" pitchFamily="34" charset="-122"/>
              <a:ea typeface="微软雅黑" panose="020B0503020204020204" pitchFamily="34" charset="-122"/>
            </a:rPr>
            <a:t>1.1 Introduction</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1.5 WebView2, PWA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App SDK</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a:solidFill>
          <a:schemeClr val="accent6">
            <a:lumMod val="60000"/>
            <a:lumOff val="40000"/>
          </a:schemeClr>
        </a:solidFill>
      </dgm:spPr>
      <dgm:t>
        <a:bodyPr/>
        <a:lstStyle/>
        <a:p>
          <a:pPr algn="l"/>
          <a:r>
            <a:rPr lang="en-US" altLang="zh-CN" sz="2800" dirty="0">
              <a:latin typeface="微软雅黑" panose="020B0503020204020204" pitchFamily="34" charset="-122"/>
              <a:ea typeface="微软雅黑" panose="020B0503020204020204" pitchFamily="34" charset="-122"/>
            </a:rPr>
            <a:t>1.2 Windows Programming</a:t>
          </a:r>
          <a:endParaRPr lang="zh-CN" altLang="en-US" sz="2800" dirty="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1.3 Windows Form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WPF</a:t>
          </a:r>
          <a:endParaRPr lang="zh-CN" altLang="en-US" sz="2800" dirty="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1.4 UWP, XAML, </a:t>
          </a:r>
          <a:r>
            <a:rPr lang="en-US" altLang="zh-CN" sz="2800" dirty="0" err="1">
              <a:latin typeface="微软雅黑" panose="020B0503020204020204" pitchFamily="34" charset="-122"/>
              <a:ea typeface="微软雅黑" panose="020B0503020204020204" pitchFamily="34" charset="-122"/>
            </a:rPr>
            <a:t>winRT</a:t>
          </a:r>
          <a:r>
            <a:rPr lang="en-US" altLang="zh-CN" sz="2800" dirty="0">
              <a:latin typeface="微软雅黑" panose="020B0503020204020204" pitchFamily="34" charset="-122"/>
              <a:ea typeface="微软雅黑" panose="020B0503020204020204" pitchFamily="34" charset="-122"/>
            </a:rPr>
            <a:t>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FLUENT</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1.5 WebView2, PWA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App SDK</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1.2 Windows Programming</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a:solidFill>
          <a:schemeClr val="accent6">
            <a:lumMod val="60000"/>
            <a:lumOff val="40000"/>
          </a:schemeClr>
        </a:solidFill>
      </dgm:spPr>
      <dgm:t>
        <a:bodyPr/>
        <a:lstStyle/>
        <a:p>
          <a:pPr algn="l"/>
          <a:r>
            <a:rPr lang="en-US" altLang="zh-CN" sz="2800" dirty="0">
              <a:latin typeface="微软雅黑" panose="020B0503020204020204" pitchFamily="34" charset="-122"/>
              <a:ea typeface="微软雅黑" panose="020B0503020204020204" pitchFamily="34" charset="-122"/>
            </a:rPr>
            <a:t>1.3 Windows Form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WPF</a:t>
          </a:r>
          <a:endParaRPr lang="zh-CN" altLang="en-US" sz="2800" dirty="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1.4 UWP, XAML, </a:t>
          </a:r>
          <a:r>
            <a:rPr lang="en-US" altLang="zh-CN" sz="2800" dirty="0" err="1">
              <a:latin typeface="微软雅黑" panose="020B0503020204020204" pitchFamily="34" charset="-122"/>
              <a:ea typeface="微软雅黑" panose="020B0503020204020204" pitchFamily="34" charset="-122"/>
            </a:rPr>
            <a:t>winRT</a:t>
          </a:r>
          <a:r>
            <a:rPr lang="en-US" altLang="zh-CN" sz="2800" dirty="0">
              <a:latin typeface="微软雅黑" panose="020B0503020204020204" pitchFamily="34" charset="-122"/>
              <a:ea typeface="微软雅黑" panose="020B0503020204020204" pitchFamily="34" charset="-122"/>
            </a:rPr>
            <a:t>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FLUENT</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1.5 WebView2, PWA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App SDK</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1.2 Windows Programming</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1.3 Windows Form and</a:t>
          </a:r>
          <a:r>
            <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rPr>
            <a:t> </a:t>
          </a:r>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WPF</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a:solidFill>
          <a:schemeClr val="accent6">
            <a:lumMod val="60000"/>
            <a:lumOff val="40000"/>
          </a:schemeClr>
        </a:solidFill>
      </dgm:spPr>
      <dgm:t>
        <a:bodyPr/>
        <a:lstStyle/>
        <a:p>
          <a:pPr algn="l"/>
          <a:r>
            <a:rPr lang="en-US" altLang="zh-CN" sz="2800" dirty="0">
              <a:latin typeface="微软雅黑" panose="020B0503020204020204" pitchFamily="34" charset="-122"/>
              <a:ea typeface="微软雅黑" panose="020B0503020204020204" pitchFamily="34" charset="-122"/>
            </a:rPr>
            <a:t>1.4 UWP, XAML, </a:t>
          </a:r>
          <a:r>
            <a:rPr lang="en-US" altLang="zh-CN" sz="2800" dirty="0" err="1">
              <a:latin typeface="微软雅黑" panose="020B0503020204020204" pitchFamily="34" charset="-122"/>
              <a:ea typeface="微软雅黑" panose="020B0503020204020204" pitchFamily="34" charset="-122"/>
            </a:rPr>
            <a:t>winRT</a:t>
          </a:r>
          <a:r>
            <a:rPr lang="en-US" altLang="zh-CN" sz="2800" dirty="0">
              <a:latin typeface="微软雅黑" panose="020B0503020204020204" pitchFamily="34" charset="-122"/>
              <a:ea typeface="微软雅黑" panose="020B0503020204020204" pitchFamily="34" charset="-122"/>
            </a:rPr>
            <a:t>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FLUENT</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1.5 WebView2, PWA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App SDK</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1.2 Windows Programming</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1.3 Windows Form and</a:t>
          </a:r>
          <a:r>
            <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rPr>
            <a:t> </a:t>
          </a:r>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WPF</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1.4 UWP, XAML, </a:t>
          </a:r>
          <a:r>
            <a:rPr lang="en-US" altLang="zh-CN" sz="2800" dirty="0" err="1">
              <a:solidFill>
                <a:schemeClr val="tx2">
                  <a:lumMod val="20000"/>
                  <a:lumOff val="80000"/>
                </a:schemeClr>
              </a:solidFill>
              <a:latin typeface="微软雅黑" panose="020B0503020204020204" pitchFamily="34" charset="-122"/>
              <a:ea typeface="微软雅黑" panose="020B0503020204020204" pitchFamily="34" charset="-122"/>
            </a:rPr>
            <a:t>winRT</a:t>
          </a:r>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 and</a:t>
          </a:r>
          <a:r>
            <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rPr>
            <a:t> </a:t>
          </a:r>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FLUENT</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a:solidFill>
          <a:schemeClr val="accent6">
            <a:lumMod val="60000"/>
            <a:lumOff val="40000"/>
          </a:schemeClr>
        </a:solidFill>
      </dgm:spPr>
      <dgm:t>
        <a:bodyPr/>
        <a:lstStyle/>
        <a:p>
          <a:pPr algn="l"/>
          <a:r>
            <a:rPr lang="en-US" altLang="zh-CN" sz="2800" dirty="0">
              <a:latin typeface="微软雅黑" panose="020B0503020204020204" pitchFamily="34" charset="-122"/>
              <a:ea typeface="微软雅黑" panose="020B0503020204020204" pitchFamily="34" charset="-122"/>
            </a:rPr>
            <a:t>1.5 WebView2, PWA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App SDK</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984038" y="710"/>
          <a:ext cx="7039142" cy="844087"/>
        </a:xfrm>
        <a:prstGeom prst="homePlat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1.1 Introduction</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710"/>
        <a:ext cx="6828120" cy="844087"/>
      </dsp:txXfrm>
    </dsp:sp>
    <dsp:sp modelId="{083CB889-864A-48B4-A20B-3444EFBE5EE6}">
      <dsp:nvSpPr>
        <dsp:cNvPr id="0" name=""/>
        <dsp:cNvSpPr/>
      </dsp:nvSpPr>
      <dsp:spPr>
        <a:xfrm>
          <a:off x="1561995" y="710"/>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984038" y="1096764"/>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1.2 Windows Programming</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1096764"/>
        <a:ext cx="6828120" cy="844087"/>
      </dsp:txXfrm>
    </dsp:sp>
    <dsp:sp modelId="{BDA2664F-D760-4676-988D-9DECE8C71CCC}">
      <dsp:nvSpPr>
        <dsp:cNvPr id="0" name=""/>
        <dsp:cNvSpPr/>
      </dsp:nvSpPr>
      <dsp:spPr>
        <a:xfrm>
          <a:off x="1561995" y="1096764"/>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984038" y="2192818"/>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1.3 Windows Form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WPF</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2192818"/>
        <a:ext cx="6828120" cy="844087"/>
      </dsp:txXfrm>
    </dsp:sp>
    <dsp:sp modelId="{7FE62E54-E85F-4DBB-997F-689B5CDFD62D}">
      <dsp:nvSpPr>
        <dsp:cNvPr id="0" name=""/>
        <dsp:cNvSpPr/>
      </dsp:nvSpPr>
      <dsp:spPr>
        <a:xfrm>
          <a:off x="1561995" y="2192818"/>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984038" y="3288872"/>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1.4 UWP, XAML, </a:t>
          </a:r>
          <a:r>
            <a:rPr lang="en-US" altLang="zh-CN" sz="2800" kern="1200" dirty="0" err="1">
              <a:latin typeface="微软雅黑" panose="020B0503020204020204" pitchFamily="34" charset="-122"/>
              <a:ea typeface="微软雅黑" panose="020B0503020204020204" pitchFamily="34" charset="-122"/>
            </a:rPr>
            <a:t>winRT</a:t>
          </a:r>
          <a:r>
            <a:rPr lang="en-US" altLang="zh-CN" sz="2800" kern="1200" dirty="0">
              <a:latin typeface="微软雅黑" panose="020B0503020204020204" pitchFamily="34" charset="-122"/>
              <a:ea typeface="微软雅黑" panose="020B0503020204020204" pitchFamily="34" charset="-122"/>
            </a:rPr>
            <a:t>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FLUENT</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3288872"/>
        <a:ext cx="6828120" cy="844087"/>
      </dsp:txXfrm>
    </dsp:sp>
    <dsp:sp modelId="{9D48952A-8DE3-45EB-8CB6-5152C3B3C507}">
      <dsp:nvSpPr>
        <dsp:cNvPr id="0" name=""/>
        <dsp:cNvSpPr/>
      </dsp:nvSpPr>
      <dsp:spPr>
        <a:xfrm>
          <a:off x="1561995" y="3288872"/>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984038" y="4384926"/>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1.5 WebView2, PWA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App SDK</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4384926"/>
        <a:ext cx="6828120" cy="844087"/>
      </dsp:txXfrm>
    </dsp:sp>
    <dsp:sp modelId="{FBC026BE-7CB9-4486-AAD6-ED1AA59A4D6B}">
      <dsp:nvSpPr>
        <dsp:cNvPr id="0" name=""/>
        <dsp:cNvSpPr/>
      </dsp:nvSpPr>
      <dsp:spPr>
        <a:xfrm>
          <a:off x="1561995" y="4384926"/>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984038" y="710"/>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710"/>
        <a:ext cx="6828120" cy="844087"/>
      </dsp:txXfrm>
    </dsp:sp>
    <dsp:sp modelId="{083CB889-864A-48B4-A20B-3444EFBE5EE6}">
      <dsp:nvSpPr>
        <dsp:cNvPr id="0" name=""/>
        <dsp:cNvSpPr/>
      </dsp:nvSpPr>
      <dsp:spPr>
        <a:xfrm>
          <a:off x="1561995" y="710"/>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984038" y="1096764"/>
          <a:ext cx="7039142" cy="844087"/>
        </a:xfrm>
        <a:prstGeom prst="homePlat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1.2 Windows Programming</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1096764"/>
        <a:ext cx="6828120" cy="844087"/>
      </dsp:txXfrm>
    </dsp:sp>
    <dsp:sp modelId="{BDA2664F-D760-4676-988D-9DECE8C71CCC}">
      <dsp:nvSpPr>
        <dsp:cNvPr id="0" name=""/>
        <dsp:cNvSpPr/>
      </dsp:nvSpPr>
      <dsp:spPr>
        <a:xfrm>
          <a:off x="1561995" y="1096764"/>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984038" y="2192818"/>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1.3 Windows Form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WPF</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2192818"/>
        <a:ext cx="6828120" cy="844087"/>
      </dsp:txXfrm>
    </dsp:sp>
    <dsp:sp modelId="{7FE62E54-E85F-4DBB-997F-689B5CDFD62D}">
      <dsp:nvSpPr>
        <dsp:cNvPr id="0" name=""/>
        <dsp:cNvSpPr/>
      </dsp:nvSpPr>
      <dsp:spPr>
        <a:xfrm>
          <a:off x="1561995" y="2192818"/>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984038" y="3288872"/>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1.4 UWP, XAML, </a:t>
          </a:r>
          <a:r>
            <a:rPr lang="en-US" altLang="zh-CN" sz="2800" kern="1200" dirty="0" err="1">
              <a:latin typeface="微软雅黑" panose="020B0503020204020204" pitchFamily="34" charset="-122"/>
              <a:ea typeface="微软雅黑" panose="020B0503020204020204" pitchFamily="34" charset="-122"/>
            </a:rPr>
            <a:t>winRT</a:t>
          </a:r>
          <a:r>
            <a:rPr lang="en-US" altLang="zh-CN" sz="2800" kern="1200" dirty="0">
              <a:latin typeface="微软雅黑" panose="020B0503020204020204" pitchFamily="34" charset="-122"/>
              <a:ea typeface="微软雅黑" panose="020B0503020204020204" pitchFamily="34" charset="-122"/>
            </a:rPr>
            <a:t>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FLUENT</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3288872"/>
        <a:ext cx="6828120" cy="844087"/>
      </dsp:txXfrm>
    </dsp:sp>
    <dsp:sp modelId="{9D48952A-8DE3-45EB-8CB6-5152C3B3C507}">
      <dsp:nvSpPr>
        <dsp:cNvPr id="0" name=""/>
        <dsp:cNvSpPr/>
      </dsp:nvSpPr>
      <dsp:spPr>
        <a:xfrm>
          <a:off x="1561995" y="3288872"/>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984038" y="4384926"/>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1.5 WebView2, PWA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App SDK</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4384926"/>
        <a:ext cx="6828120" cy="844087"/>
      </dsp:txXfrm>
    </dsp:sp>
    <dsp:sp modelId="{FBC026BE-7CB9-4486-AAD6-ED1AA59A4D6B}">
      <dsp:nvSpPr>
        <dsp:cNvPr id="0" name=""/>
        <dsp:cNvSpPr/>
      </dsp:nvSpPr>
      <dsp:spPr>
        <a:xfrm>
          <a:off x="1561995" y="4384926"/>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984038" y="710"/>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710"/>
        <a:ext cx="6828120" cy="844087"/>
      </dsp:txXfrm>
    </dsp:sp>
    <dsp:sp modelId="{083CB889-864A-48B4-A20B-3444EFBE5EE6}">
      <dsp:nvSpPr>
        <dsp:cNvPr id="0" name=""/>
        <dsp:cNvSpPr/>
      </dsp:nvSpPr>
      <dsp:spPr>
        <a:xfrm>
          <a:off x="1561995" y="710"/>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984038" y="1096764"/>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1.2 Windows Programming</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1096764"/>
        <a:ext cx="6828120" cy="844087"/>
      </dsp:txXfrm>
    </dsp:sp>
    <dsp:sp modelId="{BDA2664F-D760-4676-988D-9DECE8C71CCC}">
      <dsp:nvSpPr>
        <dsp:cNvPr id="0" name=""/>
        <dsp:cNvSpPr/>
      </dsp:nvSpPr>
      <dsp:spPr>
        <a:xfrm>
          <a:off x="1561995" y="1096764"/>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984038" y="2192818"/>
          <a:ext cx="7039142" cy="844087"/>
        </a:xfrm>
        <a:prstGeom prst="homePlat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1.3 Windows Form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WPF</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2192818"/>
        <a:ext cx="6828120" cy="844087"/>
      </dsp:txXfrm>
    </dsp:sp>
    <dsp:sp modelId="{7FE62E54-E85F-4DBB-997F-689B5CDFD62D}">
      <dsp:nvSpPr>
        <dsp:cNvPr id="0" name=""/>
        <dsp:cNvSpPr/>
      </dsp:nvSpPr>
      <dsp:spPr>
        <a:xfrm>
          <a:off x="1561995" y="2192818"/>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984038" y="3288872"/>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1.4 UWP, XAML, </a:t>
          </a:r>
          <a:r>
            <a:rPr lang="en-US" altLang="zh-CN" sz="2800" kern="1200" dirty="0" err="1">
              <a:latin typeface="微软雅黑" panose="020B0503020204020204" pitchFamily="34" charset="-122"/>
              <a:ea typeface="微软雅黑" panose="020B0503020204020204" pitchFamily="34" charset="-122"/>
            </a:rPr>
            <a:t>winRT</a:t>
          </a:r>
          <a:r>
            <a:rPr lang="en-US" altLang="zh-CN" sz="2800" kern="1200" dirty="0">
              <a:latin typeface="微软雅黑" panose="020B0503020204020204" pitchFamily="34" charset="-122"/>
              <a:ea typeface="微软雅黑" panose="020B0503020204020204" pitchFamily="34" charset="-122"/>
            </a:rPr>
            <a:t>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FLUENT</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3288872"/>
        <a:ext cx="6828120" cy="844087"/>
      </dsp:txXfrm>
    </dsp:sp>
    <dsp:sp modelId="{9D48952A-8DE3-45EB-8CB6-5152C3B3C507}">
      <dsp:nvSpPr>
        <dsp:cNvPr id="0" name=""/>
        <dsp:cNvSpPr/>
      </dsp:nvSpPr>
      <dsp:spPr>
        <a:xfrm>
          <a:off x="1561995" y="3288872"/>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984038" y="4384926"/>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1.5 WebView2, PWA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App SDK</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4384926"/>
        <a:ext cx="6828120" cy="844087"/>
      </dsp:txXfrm>
    </dsp:sp>
    <dsp:sp modelId="{FBC026BE-7CB9-4486-AAD6-ED1AA59A4D6B}">
      <dsp:nvSpPr>
        <dsp:cNvPr id="0" name=""/>
        <dsp:cNvSpPr/>
      </dsp:nvSpPr>
      <dsp:spPr>
        <a:xfrm>
          <a:off x="1561995" y="4384926"/>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984038" y="710"/>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710"/>
        <a:ext cx="6828120" cy="844087"/>
      </dsp:txXfrm>
    </dsp:sp>
    <dsp:sp modelId="{083CB889-864A-48B4-A20B-3444EFBE5EE6}">
      <dsp:nvSpPr>
        <dsp:cNvPr id="0" name=""/>
        <dsp:cNvSpPr/>
      </dsp:nvSpPr>
      <dsp:spPr>
        <a:xfrm>
          <a:off x="1561995" y="710"/>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984038" y="1096764"/>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1.2 Windows Programming</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1096764"/>
        <a:ext cx="6828120" cy="844087"/>
      </dsp:txXfrm>
    </dsp:sp>
    <dsp:sp modelId="{BDA2664F-D760-4676-988D-9DECE8C71CCC}">
      <dsp:nvSpPr>
        <dsp:cNvPr id="0" name=""/>
        <dsp:cNvSpPr/>
      </dsp:nvSpPr>
      <dsp:spPr>
        <a:xfrm>
          <a:off x="1561995" y="1096764"/>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984038" y="2192818"/>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1.3 Windows Form and</a:t>
          </a:r>
          <a:r>
            <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rPr>
            <a:t> </a:t>
          </a: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WPF</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2192818"/>
        <a:ext cx="6828120" cy="844087"/>
      </dsp:txXfrm>
    </dsp:sp>
    <dsp:sp modelId="{7FE62E54-E85F-4DBB-997F-689B5CDFD62D}">
      <dsp:nvSpPr>
        <dsp:cNvPr id="0" name=""/>
        <dsp:cNvSpPr/>
      </dsp:nvSpPr>
      <dsp:spPr>
        <a:xfrm>
          <a:off x="1561995" y="2192818"/>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984038" y="3288872"/>
          <a:ext cx="7039142" cy="844087"/>
        </a:xfrm>
        <a:prstGeom prst="homePlat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1.4 UWP, XAML, </a:t>
          </a:r>
          <a:r>
            <a:rPr lang="en-US" altLang="zh-CN" sz="2800" kern="1200" dirty="0" err="1">
              <a:latin typeface="微软雅黑" panose="020B0503020204020204" pitchFamily="34" charset="-122"/>
              <a:ea typeface="微软雅黑" panose="020B0503020204020204" pitchFamily="34" charset="-122"/>
            </a:rPr>
            <a:t>winRT</a:t>
          </a:r>
          <a:r>
            <a:rPr lang="en-US" altLang="zh-CN" sz="2800" kern="1200" dirty="0">
              <a:latin typeface="微软雅黑" panose="020B0503020204020204" pitchFamily="34" charset="-122"/>
              <a:ea typeface="微软雅黑" panose="020B0503020204020204" pitchFamily="34" charset="-122"/>
            </a:rPr>
            <a:t>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FLUENT</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3288872"/>
        <a:ext cx="6828120" cy="844087"/>
      </dsp:txXfrm>
    </dsp:sp>
    <dsp:sp modelId="{9D48952A-8DE3-45EB-8CB6-5152C3B3C507}">
      <dsp:nvSpPr>
        <dsp:cNvPr id="0" name=""/>
        <dsp:cNvSpPr/>
      </dsp:nvSpPr>
      <dsp:spPr>
        <a:xfrm>
          <a:off x="1561995" y="3288872"/>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984038" y="4384926"/>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1.5 WebView2, PWA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App SDK</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4384926"/>
        <a:ext cx="6828120" cy="844087"/>
      </dsp:txXfrm>
    </dsp:sp>
    <dsp:sp modelId="{FBC026BE-7CB9-4486-AAD6-ED1AA59A4D6B}">
      <dsp:nvSpPr>
        <dsp:cNvPr id="0" name=""/>
        <dsp:cNvSpPr/>
      </dsp:nvSpPr>
      <dsp:spPr>
        <a:xfrm>
          <a:off x="1561995" y="4384926"/>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984038" y="710"/>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710"/>
        <a:ext cx="6828120" cy="844087"/>
      </dsp:txXfrm>
    </dsp:sp>
    <dsp:sp modelId="{083CB889-864A-48B4-A20B-3444EFBE5EE6}">
      <dsp:nvSpPr>
        <dsp:cNvPr id="0" name=""/>
        <dsp:cNvSpPr/>
      </dsp:nvSpPr>
      <dsp:spPr>
        <a:xfrm>
          <a:off x="1561995" y="710"/>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984038" y="1096764"/>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1.2 Windows Programming</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1096764"/>
        <a:ext cx="6828120" cy="844087"/>
      </dsp:txXfrm>
    </dsp:sp>
    <dsp:sp modelId="{BDA2664F-D760-4676-988D-9DECE8C71CCC}">
      <dsp:nvSpPr>
        <dsp:cNvPr id="0" name=""/>
        <dsp:cNvSpPr/>
      </dsp:nvSpPr>
      <dsp:spPr>
        <a:xfrm>
          <a:off x="1561995" y="1096764"/>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984038" y="2192818"/>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1.3 Windows Form and</a:t>
          </a:r>
          <a:r>
            <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rPr>
            <a:t> </a:t>
          </a: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WPF</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2192818"/>
        <a:ext cx="6828120" cy="844087"/>
      </dsp:txXfrm>
    </dsp:sp>
    <dsp:sp modelId="{7FE62E54-E85F-4DBB-997F-689B5CDFD62D}">
      <dsp:nvSpPr>
        <dsp:cNvPr id="0" name=""/>
        <dsp:cNvSpPr/>
      </dsp:nvSpPr>
      <dsp:spPr>
        <a:xfrm>
          <a:off x="1561995" y="2192818"/>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984038" y="3288872"/>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1.4 UWP, XAML, </a:t>
          </a:r>
          <a:r>
            <a:rPr lang="en-US" altLang="zh-CN" sz="2800" kern="1200" dirty="0" err="1">
              <a:solidFill>
                <a:schemeClr val="tx2">
                  <a:lumMod val="20000"/>
                  <a:lumOff val="80000"/>
                </a:schemeClr>
              </a:solidFill>
              <a:latin typeface="微软雅黑" panose="020B0503020204020204" pitchFamily="34" charset="-122"/>
              <a:ea typeface="微软雅黑" panose="020B0503020204020204" pitchFamily="34" charset="-122"/>
            </a:rPr>
            <a:t>winRT</a:t>
          </a: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 and</a:t>
          </a:r>
          <a:r>
            <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rPr>
            <a:t> </a:t>
          </a: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FLUENT</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3288872"/>
        <a:ext cx="6828120" cy="844087"/>
      </dsp:txXfrm>
    </dsp:sp>
    <dsp:sp modelId="{9D48952A-8DE3-45EB-8CB6-5152C3B3C507}">
      <dsp:nvSpPr>
        <dsp:cNvPr id="0" name=""/>
        <dsp:cNvSpPr/>
      </dsp:nvSpPr>
      <dsp:spPr>
        <a:xfrm>
          <a:off x="1561995" y="3288872"/>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984038" y="4384926"/>
          <a:ext cx="7039142" cy="844087"/>
        </a:xfrm>
        <a:prstGeom prst="homePlat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1.5 WebView2, PWA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App SDK</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4384926"/>
        <a:ext cx="6828120" cy="844087"/>
      </dsp:txXfrm>
    </dsp:sp>
    <dsp:sp modelId="{FBC026BE-7CB9-4486-AAD6-ED1AA59A4D6B}">
      <dsp:nvSpPr>
        <dsp:cNvPr id="0" name=""/>
        <dsp:cNvSpPr/>
      </dsp:nvSpPr>
      <dsp:spPr>
        <a:xfrm>
          <a:off x="1561995" y="4384926"/>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页眉占位符 92161"/>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b="0" dirty="0"/>
          </a:p>
        </p:txBody>
      </p:sp>
      <p:sp>
        <p:nvSpPr>
          <p:cNvPr id="92163" name="日期占位符 92162"/>
          <p:cNvSpPr>
            <a:spLocks noGrp="1"/>
          </p:cNvSpPr>
          <p:nvPr>
            <p:ph type="dt" idx="1"/>
          </p:nvPr>
        </p:nvSpPr>
        <p:spPr>
          <a:xfrm>
            <a:off x="3884613" y="0"/>
            <a:ext cx="2971800" cy="457200"/>
          </a:xfrm>
          <a:prstGeom prst="rect">
            <a:avLst/>
          </a:prstGeom>
          <a:noFill/>
          <a:ln w="9525">
            <a:noFill/>
          </a:ln>
        </p:spPr>
        <p:txBody>
          <a:bodyPr/>
          <a:lstStyle/>
          <a:p>
            <a:pPr lvl="0" algn="r"/>
            <a:endParaRPr lang="zh-CN" altLang="en-US" sz="1200" b="0" dirty="0"/>
          </a:p>
        </p:txBody>
      </p:sp>
      <p:sp>
        <p:nvSpPr>
          <p:cNvPr id="92164" name="幻灯片图像占位符 92163"/>
          <p:cNvSpPr>
            <a:spLocks noGrp="1" noRot="1" noChangeAspect="1" noTextEdit="1"/>
          </p:cNvSpPr>
          <p:nvPr>
            <p:ph type="sldImg" idx="2"/>
          </p:nvPr>
        </p:nvSpPr>
        <p:spPr>
          <a:xfrm>
            <a:off x="381000" y="685800"/>
            <a:ext cx="6096000" cy="3429000"/>
          </a:xfrm>
          <a:prstGeom prst="rect">
            <a:avLst/>
          </a:prstGeom>
          <a:ln w="9525" cap="flat" cmpd="sng">
            <a:solidFill>
              <a:srgbClr val="000000"/>
            </a:solidFill>
            <a:prstDash val="solid"/>
            <a:miter/>
            <a:headEnd type="none" w="med" len="med"/>
            <a:tailEnd type="none" w="med" len="med"/>
          </a:ln>
        </p:spPr>
      </p:sp>
      <p:sp>
        <p:nvSpPr>
          <p:cNvPr id="92165" name="文本占位符 92164"/>
          <p:cNvSpPr>
            <a:spLocks noGrp="1"/>
          </p:cNvSpPr>
          <p:nvPr>
            <p:ph type="body" sz="quarter" idx="3"/>
          </p:nvPr>
        </p:nvSpPr>
        <p:spPr>
          <a:xfrm>
            <a:off x="685800" y="4343400"/>
            <a:ext cx="5486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2166" name="页脚占位符 92165"/>
          <p:cNvSpPr>
            <a:spLocks noGrp="1"/>
          </p:cNvSpPr>
          <p:nvPr>
            <p:ph type="ftr" sz="quarter" idx="4"/>
          </p:nvPr>
        </p:nvSpPr>
        <p:spPr>
          <a:xfrm>
            <a:off x="0" y="8685213"/>
            <a:ext cx="2971800" cy="457200"/>
          </a:xfrm>
          <a:prstGeom prst="rect">
            <a:avLst/>
          </a:prstGeom>
          <a:noFill/>
          <a:ln w="9525">
            <a:noFill/>
          </a:ln>
        </p:spPr>
        <p:txBody>
          <a:bodyPr anchor="b"/>
          <a:lstStyle/>
          <a:p>
            <a:pPr lvl="0"/>
            <a:endParaRPr lang="zh-CN" altLang="en-US" sz="1200" b="0" dirty="0"/>
          </a:p>
        </p:txBody>
      </p:sp>
      <p:sp>
        <p:nvSpPr>
          <p:cNvPr id="92167" name="灯片编号占位符 92166"/>
          <p:cNvSpPr>
            <a:spLocks noGrp="1"/>
          </p:cNvSpPr>
          <p:nvPr>
            <p:ph type="sldNum" sz="quarter" idx="5"/>
          </p:nvPr>
        </p:nvSpPr>
        <p:spPr>
          <a:xfrm>
            <a:off x="3884613" y="8685213"/>
            <a:ext cx="2971800" cy="457200"/>
          </a:xfrm>
          <a:prstGeom prst="rect">
            <a:avLst/>
          </a:prstGeom>
          <a:noFill/>
          <a:ln w="9525">
            <a:noFill/>
          </a:ln>
        </p:spPr>
        <p:txBody>
          <a:bodyPr anchor="b"/>
          <a:lstStyle/>
          <a:p>
            <a:pPr lvl="0" algn="r"/>
            <a:fld id="{9A0DB2DC-4C9A-4742-B13C-FB6460FD3503}" type="slidenum">
              <a:rPr lang="zh-CN" altLang="en-US" sz="1200" b="0" dirty="0"/>
              <a:t>‹#›</a:t>
            </a:fld>
            <a:endParaRPr lang="zh-CN" altLang="en-US" sz="1200" b="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microsoft.com/en-us/windows/apps/design/signature-experiences/design-principl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en-us/appcenter/sdk/getting-started/xamarin"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windows/uwp/cpp-and-winrt-apis/intro-to-using-cpp-with-winr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Windows 11 design principles - Windows apps | Microsoft Docs</a:t>
            </a:r>
            <a:endParaRPr lang="en-US" altLang="zh-CN" dirty="0"/>
          </a:p>
          <a:p>
            <a:r>
              <a:rPr lang="en-US" altLang="zh-CN" dirty="0"/>
              <a:t>https://docs.microsoft.com/en-us/windows/apps/design/signature-experiences/design-principles</a:t>
            </a:r>
          </a:p>
          <a:p>
            <a:endParaRPr lang="en-US" altLang="zh-CN" dirty="0"/>
          </a:p>
          <a:p>
            <a:r>
              <a:rPr lang="en-US" altLang="zh-CN" dirty="0"/>
              <a:t>MVC (model, view, control)</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2</a:t>
            </a:fld>
            <a:endParaRPr lang="zh-CN" altLang="en-US" sz="1200" b="0" dirty="0"/>
          </a:p>
        </p:txBody>
      </p:sp>
    </p:spTree>
    <p:extLst>
      <p:ext uri="{BB962C8B-B14F-4D97-AF65-F5344CB8AC3E}">
        <p14:creationId xmlns:p14="http://schemas.microsoft.com/office/powerpoint/2010/main" val="1821566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12</a:t>
            </a:fld>
            <a:endParaRPr lang="zh-CN" altLang="en-US" sz="1200" b="0" dirty="0"/>
          </a:p>
        </p:txBody>
      </p:sp>
    </p:spTree>
    <p:extLst>
      <p:ext uri="{BB962C8B-B14F-4D97-AF65-F5344CB8AC3E}">
        <p14:creationId xmlns:p14="http://schemas.microsoft.com/office/powerpoint/2010/main" val="3080812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13</a:t>
            </a:fld>
            <a:endParaRPr lang="zh-CN" altLang="en-US" sz="1200" b="0" dirty="0"/>
          </a:p>
        </p:txBody>
      </p:sp>
    </p:spTree>
    <p:extLst>
      <p:ext uri="{BB962C8B-B14F-4D97-AF65-F5344CB8AC3E}">
        <p14:creationId xmlns:p14="http://schemas.microsoft.com/office/powerpoint/2010/main" val="1147867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17</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29506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err="1"/>
              <a:t>Gitee</a:t>
            </a:r>
            <a:r>
              <a:rPr lang="en-US" altLang="zh-CN" b="1" dirty="0"/>
              <a:t> Pages Pro </a:t>
            </a:r>
            <a:r>
              <a:rPr lang="zh-CN" altLang="en-US" b="1" dirty="0"/>
              <a:t>已经对个人用户关闭</a:t>
            </a:r>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18</a:t>
            </a:fld>
            <a:endParaRPr lang="zh-CN" altLang="en-US" sz="1200" b="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zh-CN" altLang="en-US" b="1" dirty="0"/>
              <a:t>命令行查询</a:t>
            </a:r>
            <a:r>
              <a:rPr lang="en-US" altLang="zh-CN" b="1" dirty="0" err="1"/>
              <a:t>.net</a:t>
            </a:r>
            <a:r>
              <a:rPr lang="zh-CN" altLang="en-US" b="1" dirty="0"/>
              <a:t>版本</a:t>
            </a:r>
            <a:endParaRPr lang="en-US" altLang="zh-CN" b="1" dirty="0"/>
          </a:p>
          <a:p>
            <a:pPr lvl="0"/>
            <a:r>
              <a:rPr lang="en-US" altLang="zh-CN" b="1" dirty="0"/>
              <a:t>reg query "HKLM\Software\Microsoft\NET Framework Setup\NDP" /s /v version | </a:t>
            </a:r>
            <a:r>
              <a:rPr lang="en-US" altLang="zh-CN" b="1" dirty="0" err="1"/>
              <a:t>findstr</a:t>
            </a:r>
            <a:r>
              <a:rPr lang="en-US" altLang="zh-CN" b="1" dirty="0"/>
              <a:t> /</a:t>
            </a:r>
            <a:r>
              <a:rPr lang="en-US" altLang="zh-CN" b="1" dirty="0" err="1"/>
              <a:t>i</a:t>
            </a:r>
            <a:r>
              <a:rPr lang="en-US" altLang="zh-CN" b="1" dirty="0"/>
              <a:t> version | sort /+26 /r</a:t>
            </a:r>
          </a:p>
          <a:p>
            <a:pPr lvl="0"/>
            <a:endParaRPr lang="en-US" altLang="zh-CN" b="1" dirty="0"/>
          </a:p>
          <a:p>
            <a:pPr lvl="0"/>
            <a:endParaRPr lang="en-US" altLang="zh-CN" b="1" dirty="0"/>
          </a:p>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20</a:t>
            </a:fld>
            <a:endParaRPr lang="zh-CN" altLang="en-US" sz="1200" b="0" dirty="0"/>
          </a:p>
        </p:txBody>
      </p:sp>
    </p:spTree>
    <p:extLst>
      <p:ext uri="{BB962C8B-B14F-4D97-AF65-F5344CB8AC3E}">
        <p14:creationId xmlns:p14="http://schemas.microsoft.com/office/powerpoint/2010/main" val="4206614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zh-CN" altLang="en-US" b="1" dirty="0"/>
              <a:t>使得同一功能</a:t>
            </a:r>
            <a:r>
              <a:rPr lang="en-US" altLang="zh-CN" b="1" dirty="0"/>
              <a:t>(</a:t>
            </a:r>
            <a:r>
              <a:rPr lang="zh-CN" altLang="en-US" b="1" dirty="0"/>
              <a:t>程序段</a:t>
            </a:r>
            <a:r>
              <a:rPr lang="en-US" altLang="zh-CN" b="1" dirty="0"/>
              <a:t>)</a:t>
            </a:r>
            <a:r>
              <a:rPr lang="zh-CN" altLang="en-US" b="1" dirty="0"/>
              <a:t>能够在不同位置多次反复执行，实现程序模块化。</a:t>
            </a:r>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21</a:t>
            </a:fld>
            <a:endParaRPr lang="zh-CN" altLang="en-US" sz="1200" b="0" dirty="0"/>
          </a:p>
        </p:txBody>
      </p:sp>
    </p:spTree>
    <p:extLst>
      <p:ext uri="{BB962C8B-B14F-4D97-AF65-F5344CB8AC3E}">
        <p14:creationId xmlns:p14="http://schemas.microsoft.com/office/powerpoint/2010/main" val="143362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800" dirty="0"/>
              <a:t>生产的关键是效率、稳定性、可靠性</a:t>
            </a:r>
            <a:endParaRPr lang="en-US" altLang="zh-CN" sz="1800" dirty="0"/>
          </a:p>
          <a:p>
            <a:r>
              <a:rPr lang="zh-CN" altLang="en-US" sz="1800" dirty="0"/>
              <a:t>研发的关键是算法、性能</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24</a:t>
            </a:fld>
            <a:endParaRPr lang="zh-CN" altLang="en-US" sz="1200" b="0" dirty="0"/>
          </a:p>
        </p:txBody>
      </p:sp>
    </p:spTree>
    <p:extLst>
      <p:ext uri="{BB962C8B-B14F-4D97-AF65-F5344CB8AC3E}">
        <p14:creationId xmlns:p14="http://schemas.microsoft.com/office/powerpoint/2010/main" val="2362384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26</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72302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27</a:t>
            </a:fld>
            <a:endParaRPr lang="zh-CN" altLang="en-US" sz="1200" b="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29</a:t>
            </a:fld>
            <a:endParaRPr lang="zh-CN" altLang="en-US" sz="1200" b="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3</a:t>
            </a:fld>
            <a:endParaRPr lang="zh-CN" altLang="en-US" sz="1200" b="0" dirty="0"/>
          </a:p>
        </p:txBody>
      </p:sp>
    </p:spTree>
    <p:extLst>
      <p:ext uri="{BB962C8B-B14F-4D97-AF65-F5344CB8AC3E}">
        <p14:creationId xmlns:p14="http://schemas.microsoft.com/office/powerpoint/2010/main" val="3989135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30</a:t>
            </a:fld>
            <a:endParaRPr lang="zh-CN" altLang="en-US" sz="1200" b="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31</a:t>
            </a:fld>
            <a:endParaRPr lang="zh-CN" altLang="en-US" sz="1200" b="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32</a:t>
            </a:fld>
            <a:endParaRPr lang="zh-CN" altLang="en-US" sz="1200" b="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33</a:t>
            </a:fld>
            <a:endParaRPr lang="zh-CN" altLang="en-US" sz="1200" b="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39</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88391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dirty="0">
                <a:hlinkClick r:id="rId3"/>
              </a:rPr>
              <a:t>Get Started with Xamarin - Visual Studio App Center | Microsoft Docs</a:t>
            </a:r>
            <a:endParaRPr lang="en-US" altLang="zh-CN" dirty="0"/>
          </a:p>
          <a:p>
            <a:pPr lvl="0"/>
            <a:endParaRPr lang="en-US" altLang="zh-CN" b="1" dirty="0"/>
          </a:p>
          <a:p>
            <a:pPr lvl="0"/>
            <a:r>
              <a:rPr lang="en-US" altLang="zh-CN" dirty="0"/>
              <a:t>https://github.com/microsoft/WindowsAppSDK/blob/main/docs/roadmap.md</a:t>
            </a:r>
            <a:endParaRPr lang="en-US" altLang="zh-CN" b="1" dirty="0"/>
          </a:p>
          <a:p>
            <a:pPr lvl="0"/>
            <a:endParaRPr lang="en-US" altLang="zh-CN" b="1" dirty="0"/>
          </a:p>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40</a:t>
            </a:fld>
            <a:endParaRPr lang="zh-CN" altLang="en-US" sz="1200" b="0" dirty="0"/>
          </a:p>
        </p:txBody>
      </p:sp>
    </p:spTree>
    <p:extLst>
      <p:ext uri="{BB962C8B-B14F-4D97-AF65-F5344CB8AC3E}">
        <p14:creationId xmlns:p14="http://schemas.microsoft.com/office/powerpoint/2010/main" val="2454264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41</a:t>
            </a:fld>
            <a:endParaRPr lang="zh-CN" altLang="en-US" sz="1200" b="0" dirty="0"/>
          </a:p>
        </p:txBody>
      </p:sp>
    </p:spTree>
    <p:extLst>
      <p:ext uri="{BB962C8B-B14F-4D97-AF65-F5344CB8AC3E}">
        <p14:creationId xmlns:p14="http://schemas.microsoft.com/office/powerpoint/2010/main" val="3645413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42</a:t>
            </a:fld>
            <a:endParaRPr lang="zh-CN" altLang="en-US" sz="1200" b="0" dirty="0"/>
          </a:p>
        </p:txBody>
      </p:sp>
    </p:spTree>
    <p:extLst>
      <p:ext uri="{BB962C8B-B14F-4D97-AF65-F5344CB8AC3E}">
        <p14:creationId xmlns:p14="http://schemas.microsoft.com/office/powerpoint/2010/main" val="2394683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43</a:t>
            </a:fld>
            <a:endParaRPr lang="zh-CN" altLang="en-US" sz="1200" b="0" dirty="0"/>
          </a:p>
        </p:txBody>
      </p:sp>
    </p:spTree>
    <p:extLst>
      <p:ext uri="{BB962C8B-B14F-4D97-AF65-F5344CB8AC3E}">
        <p14:creationId xmlns:p14="http://schemas.microsoft.com/office/powerpoint/2010/main" val="3970721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44</a:t>
            </a:fld>
            <a:endParaRPr lang="zh-CN" altLang="en-US" sz="1200" b="0" dirty="0"/>
          </a:p>
        </p:txBody>
      </p:sp>
    </p:spTree>
    <p:extLst>
      <p:ext uri="{BB962C8B-B14F-4D97-AF65-F5344CB8AC3E}">
        <p14:creationId xmlns:p14="http://schemas.microsoft.com/office/powerpoint/2010/main" val="942852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https://blog.csdn.net/P5dEyT322JACS/article/details/106449608</a:t>
            </a:r>
          </a:p>
          <a:p>
            <a:pPr lvl="0"/>
            <a:r>
              <a:rPr lang="en-US" altLang="zh-CN" b="1" dirty="0"/>
              <a:t>https://www.msys2.org/</a:t>
            </a:r>
          </a:p>
          <a:p>
            <a:pPr lvl="0"/>
            <a:r>
              <a:rPr lang="en-US" altLang="zh-CN" b="1" dirty="0" err="1"/>
              <a:t>pacman</a:t>
            </a:r>
            <a:endParaRPr lang="en-US" altLang="zh-CN" b="1" dirty="0"/>
          </a:p>
          <a:p>
            <a:pPr lvl="0"/>
            <a:endParaRPr lang="en-US" altLang="zh-CN"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a:t>
            </a:fld>
            <a:endParaRPr lang="zh-CN" altLang="en-US" sz="1200" b="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45</a:t>
            </a:fld>
            <a:endParaRPr lang="zh-CN" altLang="en-US" sz="1200" b="0" dirty="0"/>
          </a:p>
        </p:txBody>
      </p:sp>
    </p:spTree>
    <p:extLst>
      <p:ext uri="{BB962C8B-B14F-4D97-AF65-F5344CB8AC3E}">
        <p14:creationId xmlns:p14="http://schemas.microsoft.com/office/powerpoint/2010/main" val="3498916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47</a:t>
            </a:fld>
            <a:endParaRPr lang="zh-CN" altLang="en-US" sz="1200" b="0" dirty="0"/>
          </a:p>
        </p:txBody>
      </p:sp>
    </p:spTree>
    <p:extLst>
      <p:ext uri="{BB962C8B-B14F-4D97-AF65-F5344CB8AC3E}">
        <p14:creationId xmlns:p14="http://schemas.microsoft.com/office/powerpoint/2010/main" val="16266685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54</a:t>
            </a:fld>
            <a:endParaRPr lang="zh-CN" altLang="en-US" sz="1200" b="0" dirty="0"/>
          </a:p>
        </p:txBody>
      </p:sp>
    </p:spTree>
    <p:extLst>
      <p:ext uri="{BB962C8B-B14F-4D97-AF65-F5344CB8AC3E}">
        <p14:creationId xmlns:p14="http://schemas.microsoft.com/office/powerpoint/2010/main" val="20493258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55</a:t>
            </a:fld>
            <a:endParaRPr lang="zh-CN" altLang="en-US" sz="1200" b="0" dirty="0"/>
          </a:p>
        </p:txBody>
      </p:sp>
    </p:spTree>
    <p:extLst>
      <p:ext uri="{BB962C8B-B14F-4D97-AF65-F5344CB8AC3E}">
        <p14:creationId xmlns:p14="http://schemas.microsoft.com/office/powerpoint/2010/main" val="41256446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56</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82334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https://docs.microsoft.com/en-us/microsoft-edge/webview2/</a:t>
            </a:r>
          </a:p>
          <a:p>
            <a:endParaRPr lang="en-US" altLang="zh-CN" dirty="0"/>
          </a:p>
          <a:p>
            <a:r>
              <a:rPr lang="zh-CN" altLang="en-US" sz="1200" b="1" i="0" u="none" kern="1200" baseline="0" dirty="0">
                <a:solidFill>
                  <a:schemeClr val="tx1"/>
                </a:solidFill>
                <a:effectLst/>
                <a:latin typeface="Arial" panose="020B0604020202020204" pitchFamily="34" charset="0"/>
                <a:ea typeface="宋体" panose="02010600030101010101" pitchFamily="2" charset="-122"/>
              </a:rPr>
              <a:t>什么是 </a:t>
            </a:r>
            <a:r>
              <a:rPr lang="en-US" altLang="zh-CN" sz="1200" b="1" i="0" u="none" kern="1200" baseline="0" dirty="0">
                <a:solidFill>
                  <a:schemeClr val="tx1"/>
                </a:solidFill>
                <a:effectLst/>
                <a:latin typeface="Arial" panose="020B0604020202020204" pitchFamily="34" charset="0"/>
                <a:ea typeface="宋体" panose="02010600030101010101" pitchFamily="2" charset="-122"/>
              </a:rPr>
              <a:t>CSS?</a:t>
            </a:r>
          </a:p>
          <a:p>
            <a:pPr latinLnBrk="1"/>
            <a:r>
              <a:rPr lang="en-US" altLang="zh-CN" sz="1200" b="0" i="0" u="none" kern="1200" baseline="0" dirty="0">
                <a:solidFill>
                  <a:schemeClr val="tx1"/>
                </a:solidFill>
                <a:effectLst/>
                <a:latin typeface="Arial" panose="020B0604020202020204" pitchFamily="34" charset="0"/>
                <a:ea typeface="宋体" panose="02010600030101010101" pitchFamily="2" charset="-122"/>
              </a:rPr>
              <a:t>- CSS </a:t>
            </a:r>
            <a:r>
              <a:rPr lang="zh-CN" altLang="en-US" sz="1200" b="0" i="0" u="none" kern="1200" baseline="0" dirty="0">
                <a:solidFill>
                  <a:schemeClr val="tx1"/>
                </a:solidFill>
                <a:effectLst/>
                <a:latin typeface="Arial" panose="020B0604020202020204" pitchFamily="34" charset="0"/>
                <a:ea typeface="宋体" panose="02010600030101010101" pitchFamily="2" charset="-122"/>
              </a:rPr>
              <a:t>指层叠样式表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a:t>
            </a:r>
            <a:r>
              <a:rPr lang="en-US" altLang="zh-CN" sz="1200" b="1" i="0" u="none" kern="1200" baseline="0" dirty="0">
                <a:solidFill>
                  <a:schemeClr val="tx1"/>
                </a:solidFill>
                <a:effectLst/>
                <a:latin typeface="Arial" panose="020B0604020202020204" pitchFamily="34" charset="0"/>
                <a:ea typeface="宋体" panose="02010600030101010101" pitchFamily="2" charset="-122"/>
              </a:rPr>
              <a:t>C</a:t>
            </a:r>
            <a:r>
              <a:rPr lang="en-US" altLang="zh-CN" sz="1200" b="0" i="0" u="none" kern="1200" baseline="0" dirty="0">
                <a:solidFill>
                  <a:schemeClr val="tx1"/>
                </a:solidFill>
                <a:effectLst/>
                <a:latin typeface="Arial" panose="020B0604020202020204" pitchFamily="34" charset="0"/>
                <a:ea typeface="宋体" panose="02010600030101010101" pitchFamily="2" charset="-122"/>
              </a:rPr>
              <a:t>ascading </a:t>
            </a:r>
            <a:r>
              <a:rPr lang="en-US" altLang="zh-CN" sz="1200" b="1" i="0" u="none" kern="1200" baseline="0" dirty="0">
                <a:solidFill>
                  <a:schemeClr val="tx1"/>
                </a:solidFill>
                <a:effectLst/>
                <a:latin typeface="Arial" panose="020B0604020202020204" pitchFamily="34" charset="0"/>
                <a:ea typeface="宋体" panose="02010600030101010101" pitchFamily="2" charset="-122"/>
              </a:rPr>
              <a:t>S</a:t>
            </a:r>
            <a:r>
              <a:rPr lang="en-US" altLang="zh-CN" sz="1200" b="0" i="0" u="none" kern="1200" baseline="0" dirty="0">
                <a:solidFill>
                  <a:schemeClr val="tx1"/>
                </a:solidFill>
                <a:effectLst/>
                <a:latin typeface="Arial" panose="020B0604020202020204" pitchFamily="34" charset="0"/>
                <a:ea typeface="宋体" panose="02010600030101010101" pitchFamily="2" charset="-122"/>
              </a:rPr>
              <a:t>tyle </a:t>
            </a:r>
            <a:r>
              <a:rPr lang="en-US" altLang="zh-CN" sz="1200" b="1" i="0" u="none" kern="1200" baseline="0" dirty="0">
                <a:solidFill>
                  <a:schemeClr val="tx1"/>
                </a:solidFill>
                <a:effectLst/>
                <a:latin typeface="Arial" panose="020B0604020202020204" pitchFamily="34" charset="0"/>
                <a:ea typeface="宋体" panose="02010600030101010101" pitchFamily="2" charset="-122"/>
              </a:rPr>
              <a:t>S</a:t>
            </a:r>
            <a:r>
              <a:rPr lang="en-US" altLang="zh-CN" sz="1200" b="0" i="0" u="none" kern="1200" baseline="0" dirty="0">
                <a:solidFill>
                  <a:schemeClr val="tx1"/>
                </a:solidFill>
                <a:effectLst/>
                <a:latin typeface="Arial" panose="020B0604020202020204" pitchFamily="34" charset="0"/>
                <a:ea typeface="宋体" panose="02010600030101010101" pitchFamily="2" charset="-122"/>
              </a:rPr>
              <a:t>heets)</a:t>
            </a:r>
          </a:p>
          <a:p>
            <a:pPr latinLnBrk="1"/>
            <a:r>
              <a:rPr lang="en-US" altLang="zh-CN" sz="1200" b="0" i="0" u="none" kern="1200" baseline="0" dirty="0">
                <a:solidFill>
                  <a:schemeClr val="tx1"/>
                </a:solidFill>
                <a:effectLst/>
                <a:latin typeface="Arial" panose="020B0604020202020204" pitchFamily="34" charset="0"/>
                <a:ea typeface="宋体" panose="02010600030101010101" pitchFamily="2" charset="-122"/>
              </a:rPr>
              <a:t>- </a:t>
            </a:r>
            <a:r>
              <a:rPr lang="zh-CN" altLang="en-US" sz="1200" b="0" i="0" u="none" kern="1200" baseline="0" dirty="0">
                <a:solidFill>
                  <a:schemeClr val="tx1"/>
                </a:solidFill>
                <a:effectLst/>
                <a:latin typeface="Arial" panose="020B0604020202020204" pitchFamily="34" charset="0"/>
                <a:ea typeface="宋体" panose="02010600030101010101" pitchFamily="2" charset="-122"/>
              </a:rPr>
              <a:t>样式定义</a:t>
            </a:r>
            <a:r>
              <a:rPr lang="zh-CN" altLang="en-US" sz="1200" b="1" i="0" u="none" kern="1200" baseline="0" dirty="0">
                <a:solidFill>
                  <a:schemeClr val="tx1"/>
                </a:solidFill>
                <a:effectLst/>
                <a:latin typeface="Arial" panose="020B0604020202020204" pitchFamily="34" charset="0"/>
                <a:ea typeface="宋体" panose="02010600030101010101" pitchFamily="2" charset="-122"/>
              </a:rPr>
              <a:t>如何显示</a:t>
            </a:r>
            <a:r>
              <a:rPr lang="zh-CN" altLang="en-US" sz="1200" b="0" i="0" u="none" kern="1200" baseline="0" dirty="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HTML </a:t>
            </a:r>
            <a:r>
              <a:rPr lang="zh-CN" altLang="en-US" sz="1200" b="0" i="0" u="none" kern="1200" baseline="0" dirty="0">
                <a:solidFill>
                  <a:schemeClr val="tx1"/>
                </a:solidFill>
                <a:effectLst/>
                <a:latin typeface="Arial" panose="020B0604020202020204" pitchFamily="34" charset="0"/>
                <a:ea typeface="宋体" panose="02010600030101010101" pitchFamily="2" charset="-122"/>
              </a:rPr>
              <a:t>元素</a:t>
            </a:r>
          </a:p>
          <a:p>
            <a:pPr latinLnBrk="1"/>
            <a:r>
              <a:rPr lang="en-US" altLang="zh-CN" sz="1200" b="0" i="0" u="none" kern="1200" baseline="0" dirty="0">
                <a:solidFill>
                  <a:schemeClr val="tx1"/>
                </a:solidFill>
                <a:effectLst/>
                <a:latin typeface="Arial" panose="020B0604020202020204" pitchFamily="34" charset="0"/>
                <a:ea typeface="宋体" panose="02010600030101010101" pitchFamily="2" charset="-122"/>
              </a:rPr>
              <a:t>- </a:t>
            </a:r>
            <a:r>
              <a:rPr lang="zh-CN" altLang="en-US" sz="1200" b="0" i="0" u="none" kern="1200" baseline="0" dirty="0">
                <a:solidFill>
                  <a:schemeClr val="tx1"/>
                </a:solidFill>
                <a:effectLst/>
                <a:latin typeface="Arial" panose="020B0604020202020204" pitchFamily="34" charset="0"/>
                <a:ea typeface="宋体" panose="02010600030101010101" pitchFamily="2" charset="-122"/>
              </a:rPr>
              <a:t>样式通常存储在</a:t>
            </a:r>
            <a:r>
              <a:rPr lang="zh-CN" altLang="en-US" sz="1200" b="1" i="0" u="none" kern="1200" baseline="0" dirty="0">
                <a:solidFill>
                  <a:schemeClr val="tx1"/>
                </a:solidFill>
                <a:effectLst/>
                <a:latin typeface="Arial" panose="020B0604020202020204" pitchFamily="34" charset="0"/>
                <a:ea typeface="宋体" panose="02010600030101010101" pitchFamily="2" charset="-122"/>
              </a:rPr>
              <a:t>样式表</a:t>
            </a:r>
            <a:r>
              <a:rPr lang="zh-CN" altLang="en-US" sz="1200" b="0" i="0" u="none" kern="1200" baseline="0" dirty="0">
                <a:solidFill>
                  <a:schemeClr val="tx1"/>
                </a:solidFill>
                <a:effectLst/>
                <a:latin typeface="Arial" panose="020B0604020202020204" pitchFamily="34" charset="0"/>
                <a:ea typeface="宋体" panose="02010600030101010101" pitchFamily="2" charset="-122"/>
              </a:rPr>
              <a:t>中</a:t>
            </a:r>
          </a:p>
          <a:p>
            <a:pPr latinLnBrk="1"/>
            <a:r>
              <a:rPr lang="en-US" altLang="zh-CN" sz="1200" b="0" i="0" u="none" kern="1200" baseline="0" dirty="0">
                <a:solidFill>
                  <a:schemeClr val="tx1"/>
                </a:solidFill>
                <a:effectLst/>
                <a:latin typeface="Arial" panose="020B0604020202020204" pitchFamily="34" charset="0"/>
                <a:ea typeface="宋体" panose="02010600030101010101" pitchFamily="2" charset="-122"/>
              </a:rPr>
              <a:t>- </a:t>
            </a:r>
            <a:r>
              <a:rPr lang="zh-CN" altLang="en-US" sz="1200" b="0" i="0" u="none" kern="1200" baseline="0" dirty="0">
                <a:solidFill>
                  <a:schemeClr val="tx1"/>
                </a:solidFill>
                <a:effectLst/>
                <a:latin typeface="Arial" panose="020B0604020202020204" pitchFamily="34" charset="0"/>
                <a:ea typeface="宋体" panose="02010600030101010101" pitchFamily="2" charset="-122"/>
              </a:rPr>
              <a:t>把样式添加到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HTML 4.0 </a:t>
            </a:r>
            <a:r>
              <a:rPr lang="zh-CN" altLang="en-US" sz="1200" b="0" i="0" u="none" kern="1200" baseline="0" dirty="0">
                <a:solidFill>
                  <a:schemeClr val="tx1"/>
                </a:solidFill>
                <a:effectLst/>
                <a:latin typeface="Arial" panose="020B0604020202020204" pitchFamily="34" charset="0"/>
                <a:ea typeface="宋体" panose="02010600030101010101" pitchFamily="2" charset="-122"/>
              </a:rPr>
              <a:t>中，是为了</a:t>
            </a:r>
            <a:r>
              <a:rPr lang="zh-CN" altLang="en-US" sz="1200" b="1" i="0" u="none" kern="1200" baseline="0" dirty="0">
                <a:solidFill>
                  <a:schemeClr val="tx1"/>
                </a:solidFill>
                <a:effectLst/>
                <a:latin typeface="Arial" panose="020B0604020202020204" pitchFamily="34" charset="0"/>
                <a:ea typeface="宋体" panose="02010600030101010101" pitchFamily="2" charset="-122"/>
              </a:rPr>
              <a:t>解决内容与表现分离的问题</a:t>
            </a:r>
            <a:endParaRPr lang="zh-CN" altLang="en-US" sz="1200" b="0" i="0" u="none" kern="1200" baseline="0" dirty="0">
              <a:solidFill>
                <a:schemeClr val="tx1"/>
              </a:solidFill>
              <a:effectLst/>
              <a:latin typeface="Arial" panose="020B0604020202020204" pitchFamily="34" charset="0"/>
              <a:ea typeface="宋体" panose="02010600030101010101" pitchFamily="2" charset="-122"/>
            </a:endParaRPr>
          </a:p>
          <a:p>
            <a:pPr latinLnBrk="1"/>
            <a:r>
              <a:rPr lang="en-US" altLang="zh-CN" sz="1200" b="0" i="0" u="none" kern="1200" baseline="0" dirty="0">
                <a:solidFill>
                  <a:schemeClr val="tx1"/>
                </a:solidFill>
                <a:effectLst/>
                <a:latin typeface="Arial" panose="020B0604020202020204" pitchFamily="34" charset="0"/>
                <a:ea typeface="宋体" panose="02010600030101010101" pitchFamily="2" charset="-122"/>
              </a:rPr>
              <a:t>- </a:t>
            </a:r>
            <a:r>
              <a:rPr lang="zh-CN" altLang="en-US" sz="1200" b="1" i="0" u="none" kern="1200" baseline="0" dirty="0">
                <a:solidFill>
                  <a:schemeClr val="tx1"/>
                </a:solidFill>
                <a:effectLst/>
                <a:latin typeface="Arial" panose="020B0604020202020204" pitchFamily="34" charset="0"/>
                <a:ea typeface="宋体" panose="02010600030101010101" pitchFamily="2" charset="-122"/>
              </a:rPr>
              <a:t>外部样式表</a:t>
            </a:r>
            <a:r>
              <a:rPr lang="zh-CN" altLang="en-US" sz="1200" b="0" i="0" u="none" kern="1200" baseline="0" dirty="0">
                <a:solidFill>
                  <a:schemeClr val="tx1"/>
                </a:solidFill>
                <a:effectLst/>
                <a:latin typeface="Arial" panose="020B0604020202020204" pitchFamily="34" charset="0"/>
                <a:ea typeface="宋体" panose="02010600030101010101" pitchFamily="2" charset="-122"/>
              </a:rPr>
              <a:t>可以极大提高工作效率</a:t>
            </a:r>
          </a:p>
          <a:p>
            <a:pPr latinLnBrk="1"/>
            <a:r>
              <a:rPr lang="en-US" altLang="zh-CN" sz="1200" b="0" i="0" u="none" kern="1200" baseline="0" dirty="0">
                <a:solidFill>
                  <a:schemeClr val="tx1"/>
                </a:solidFill>
                <a:effectLst/>
                <a:latin typeface="Arial" panose="020B0604020202020204" pitchFamily="34" charset="0"/>
                <a:ea typeface="宋体" panose="02010600030101010101" pitchFamily="2" charset="-122"/>
              </a:rPr>
              <a:t>- </a:t>
            </a:r>
            <a:r>
              <a:rPr lang="zh-CN" altLang="en-US" sz="1200" b="0" i="0" u="none" kern="1200" baseline="0" dirty="0">
                <a:solidFill>
                  <a:schemeClr val="tx1"/>
                </a:solidFill>
                <a:effectLst/>
                <a:latin typeface="Arial" panose="020B0604020202020204" pitchFamily="34" charset="0"/>
                <a:ea typeface="宋体" panose="02010600030101010101" pitchFamily="2" charset="-122"/>
              </a:rPr>
              <a:t>外部样式表通常存储在 </a:t>
            </a:r>
            <a:r>
              <a:rPr lang="en-US" altLang="zh-CN" sz="1200" b="1" i="0" u="none" kern="1200" baseline="0" dirty="0">
                <a:solidFill>
                  <a:schemeClr val="tx1"/>
                </a:solidFill>
                <a:effectLst/>
                <a:latin typeface="Arial" panose="020B0604020202020204" pitchFamily="34" charset="0"/>
                <a:ea typeface="宋体" panose="02010600030101010101" pitchFamily="2" charset="-122"/>
              </a:rPr>
              <a:t>CSS </a:t>
            </a:r>
            <a:r>
              <a:rPr lang="zh-CN" altLang="en-US" sz="1200" b="1" i="0" u="none" kern="1200" baseline="0" dirty="0">
                <a:solidFill>
                  <a:schemeClr val="tx1"/>
                </a:solidFill>
                <a:effectLst/>
                <a:latin typeface="Arial" panose="020B0604020202020204" pitchFamily="34" charset="0"/>
                <a:ea typeface="宋体" panose="02010600030101010101" pitchFamily="2" charset="-122"/>
              </a:rPr>
              <a:t>文件</a:t>
            </a:r>
            <a:r>
              <a:rPr lang="zh-CN" altLang="en-US" sz="1200" b="0" i="0" u="none" kern="1200" baseline="0" dirty="0">
                <a:solidFill>
                  <a:schemeClr val="tx1"/>
                </a:solidFill>
                <a:effectLst/>
                <a:latin typeface="Arial" panose="020B0604020202020204" pitchFamily="34" charset="0"/>
                <a:ea typeface="宋体" panose="02010600030101010101" pitchFamily="2" charset="-122"/>
              </a:rPr>
              <a:t>中</a:t>
            </a:r>
          </a:p>
          <a:p>
            <a:pPr latinLnBrk="1"/>
            <a:r>
              <a:rPr lang="en-US" altLang="zh-CN" sz="1200" b="0" i="0" u="none" kern="1200" baseline="0" dirty="0">
                <a:solidFill>
                  <a:schemeClr val="tx1"/>
                </a:solidFill>
                <a:effectLst/>
                <a:latin typeface="Arial" panose="020B0604020202020204" pitchFamily="34" charset="0"/>
                <a:ea typeface="宋体" panose="02010600030101010101" pitchFamily="2" charset="-122"/>
              </a:rPr>
              <a:t>- </a:t>
            </a:r>
            <a:r>
              <a:rPr lang="zh-CN" altLang="en-US" sz="1200" b="0" i="0" u="none" kern="1200" baseline="0" dirty="0">
                <a:solidFill>
                  <a:schemeClr val="tx1"/>
                </a:solidFill>
                <a:effectLst/>
                <a:latin typeface="Arial" panose="020B0604020202020204" pitchFamily="34" charset="0"/>
                <a:ea typeface="宋体" panose="02010600030101010101" pitchFamily="2" charset="-122"/>
              </a:rPr>
              <a:t>多个样式定义可</a:t>
            </a:r>
            <a:r>
              <a:rPr lang="zh-CN" altLang="en-US" sz="1200" b="1" i="0" u="none" kern="1200" baseline="0" dirty="0">
                <a:solidFill>
                  <a:schemeClr val="tx1"/>
                </a:solidFill>
                <a:effectLst/>
                <a:latin typeface="Arial" panose="020B0604020202020204" pitchFamily="34" charset="0"/>
                <a:ea typeface="宋体" panose="02010600030101010101" pitchFamily="2" charset="-122"/>
              </a:rPr>
              <a:t>层叠</a:t>
            </a:r>
            <a:r>
              <a:rPr lang="zh-CN" altLang="en-US" sz="1200" b="0" i="0" u="none" kern="1200" baseline="0" dirty="0">
                <a:solidFill>
                  <a:schemeClr val="tx1"/>
                </a:solidFill>
                <a:effectLst/>
                <a:latin typeface="Arial" panose="020B0604020202020204" pitchFamily="34" charset="0"/>
                <a:ea typeface="宋体" panose="02010600030101010101" pitchFamily="2" charset="-122"/>
              </a:rPr>
              <a:t>为一个</a:t>
            </a:r>
          </a:p>
          <a:p>
            <a:endParaRPr lang="en-US" altLang="zh-CN" dirty="0"/>
          </a:p>
          <a:p>
            <a:r>
              <a:rPr lang="en-US" altLang="zh-CN" sz="1200" kern="0" dirty="0">
                <a:solidFill>
                  <a:srgbClr val="BD582C">
                    <a:lumMod val="50000"/>
                  </a:srgbClr>
                </a:solidFill>
                <a:latin typeface="Arial" panose="020B0604020202020204" pitchFamily="34" charset="0"/>
                <a:cs typeface="Arial" panose="020B0604020202020204" pitchFamily="34" charset="0"/>
              </a:rPr>
              <a:t>ubiquity</a:t>
            </a:r>
            <a:r>
              <a:rPr lang="zh-CN" altLang="en-US" sz="1200" kern="0" dirty="0">
                <a:solidFill>
                  <a:srgbClr val="BD582C">
                    <a:lumMod val="50000"/>
                  </a:srgbClr>
                </a:solidFill>
                <a:latin typeface="Arial" panose="020B0604020202020204" pitchFamily="34" charset="0"/>
                <a:cs typeface="Arial" panose="020B0604020202020204" pitchFamily="34" charset="0"/>
              </a:rPr>
              <a:t>：无处不在</a:t>
            </a:r>
            <a:endParaRPr lang="en-US" altLang="zh-CN" sz="1200" kern="0" dirty="0">
              <a:solidFill>
                <a:srgbClr val="BD582C">
                  <a:lumMod val="50000"/>
                </a:srgbClr>
              </a:solidFill>
              <a:latin typeface="Arial" panose="020B0604020202020204" pitchFamily="34" charset="0"/>
              <a:cs typeface="Arial" panose="020B0604020202020204" pitchFamily="34" charset="0"/>
            </a:endParaRPr>
          </a:p>
          <a:p>
            <a:endParaRPr lang="en-US" altLang="zh-CN" sz="1200" kern="0" dirty="0">
              <a:solidFill>
                <a:srgbClr val="BD582C">
                  <a:lumMod val="50000"/>
                </a:srgbClr>
              </a:solidFill>
              <a:latin typeface="Arial" panose="020B0604020202020204" pitchFamily="34" charset="0"/>
              <a:cs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57</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510226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https://docs.microsoft.com/en-us/microsoft-edge/progressive-web-apps-chromium/</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58</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747124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https://docs.microsoft.com/en-us/windows/apps/windows-app-sdk/</a:t>
            </a:r>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59</a:t>
            </a:fld>
            <a:endParaRPr lang="zh-CN" altLang="en-US" sz="1200" b="0" dirty="0"/>
          </a:p>
        </p:txBody>
      </p:sp>
    </p:spTree>
    <p:extLst>
      <p:ext uri="{BB962C8B-B14F-4D97-AF65-F5344CB8AC3E}">
        <p14:creationId xmlns:p14="http://schemas.microsoft.com/office/powerpoint/2010/main" val="36045498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60</a:t>
            </a:fld>
            <a:endParaRPr lang="zh-CN" altLang="en-US" sz="1200" b="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63</a:t>
            </a:fld>
            <a:endParaRPr lang="zh-CN" altLang="en-US" sz="1200" b="0" dirty="0"/>
          </a:p>
        </p:txBody>
      </p:sp>
    </p:spTree>
    <p:extLst>
      <p:ext uri="{BB962C8B-B14F-4D97-AF65-F5344CB8AC3E}">
        <p14:creationId xmlns:p14="http://schemas.microsoft.com/office/powerpoint/2010/main" val="2505662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a:t>
            </a:fld>
            <a:endParaRPr lang="zh-CN" altLang="en-US" sz="1200" b="0" dirty="0"/>
          </a:p>
        </p:txBody>
      </p:sp>
    </p:spTree>
    <p:extLst>
      <p:ext uri="{BB962C8B-B14F-4D97-AF65-F5344CB8AC3E}">
        <p14:creationId xmlns:p14="http://schemas.microsoft.com/office/powerpoint/2010/main" val="41175132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64</a:t>
            </a:fld>
            <a:endParaRPr lang="zh-CN" altLang="en-US" sz="1200" b="0" dirty="0"/>
          </a:p>
        </p:txBody>
      </p:sp>
    </p:spTree>
    <p:extLst>
      <p:ext uri="{BB962C8B-B14F-4D97-AF65-F5344CB8AC3E}">
        <p14:creationId xmlns:p14="http://schemas.microsoft.com/office/powerpoint/2010/main" val="3996916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a:t>
            </a:fld>
            <a:endParaRPr lang="zh-CN" altLang="en-US" sz="1200" b="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err="1"/>
              <a:t>WinUI</a:t>
            </a:r>
            <a:r>
              <a:rPr lang="en-US" altLang="zh-CN" dirty="0"/>
              <a:t> 2.0 </a:t>
            </a:r>
            <a:r>
              <a:rPr lang="zh-CN" altLang="en-US" dirty="0"/>
              <a:t>开源了</a:t>
            </a:r>
            <a:r>
              <a:rPr lang="en-US" altLang="zh-CN" dirty="0" err="1"/>
              <a:t>uwp</a:t>
            </a:r>
            <a:r>
              <a:rPr lang="zh-CN" altLang="en-US" dirty="0"/>
              <a:t>的控件部分，</a:t>
            </a:r>
            <a:r>
              <a:rPr lang="en-US" altLang="zh-CN" dirty="0" err="1"/>
              <a:t>WinUI</a:t>
            </a:r>
            <a:r>
              <a:rPr lang="en-US" altLang="zh-CN" dirty="0"/>
              <a:t> 3.0</a:t>
            </a:r>
            <a:r>
              <a:rPr lang="zh-CN" altLang="en-US" dirty="0"/>
              <a:t> 把 </a:t>
            </a:r>
            <a:r>
              <a:rPr lang="en-US" altLang="zh-CN" dirty="0" err="1"/>
              <a:t>uwp</a:t>
            </a:r>
            <a:r>
              <a:rPr lang="en-US" altLang="zh-CN" dirty="0"/>
              <a:t> </a:t>
            </a:r>
            <a:r>
              <a:rPr lang="zh-CN" altLang="en-US" dirty="0"/>
              <a:t>整个 </a:t>
            </a:r>
            <a:r>
              <a:rPr lang="en-US" altLang="zh-CN" dirty="0" err="1"/>
              <a:t>ui</a:t>
            </a:r>
            <a:r>
              <a:rPr lang="en-US" altLang="zh-CN" dirty="0"/>
              <a:t> </a:t>
            </a:r>
            <a:r>
              <a:rPr lang="zh-CN" altLang="en-US" dirty="0"/>
              <a:t>部分剥离并开源，包括一些输入和动画操作 </a:t>
            </a:r>
            <a:r>
              <a:rPr lang="en-US" altLang="zh-CN" dirty="0" err="1"/>
              <a:t>api</a:t>
            </a:r>
            <a:endParaRPr lang="en-US" altLang="zh-CN" dirty="0"/>
          </a:p>
          <a:p>
            <a:endParaRPr lang="en-US" altLang="zh-CN" dirty="0"/>
          </a:p>
          <a:p>
            <a:r>
              <a:rPr lang="en-US" altLang="zh-CN" dirty="0"/>
              <a:t>Windows runtime </a:t>
            </a:r>
            <a:r>
              <a:rPr lang="en-US" altLang="zh-CN" dirty="0" err="1"/>
              <a:t>api</a:t>
            </a:r>
            <a:r>
              <a:rPr lang="en-US" altLang="zh-CN" dirty="0"/>
              <a:t> </a:t>
            </a:r>
            <a:r>
              <a:rPr lang="zh-CN" altLang="en-US" dirty="0"/>
              <a:t>经过封装后提供给不同的程序员使用</a:t>
            </a:r>
            <a:endParaRPr lang="en-US" altLang="zh-CN" dirty="0"/>
          </a:p>
          <a:p>
            <a:endParaRPr lang="en-US" altLang="zh-CN" dirty="0"/>
          </a:p>
          <a:p>
            <a:r>
              <a:rPr lang="en-US" altLang="zh-CN" sz="1200" b="0" i="0" u="none" strike="noStrike" kern="1200" baseline="0" dirty="0">
                <a:solidFill>
                  <a:schemeClr val="tx1"/>
                </a:solidFill>
                <a:effectLst/>
                <a:latin typeface="Arial" panose="020B0604020202020204" pitchFamily="34" charset="0"/>
                <a:ea typeface="宋体" panose="02010600030101010101" pitchFamily="2" charset="-122"/>
                <a:hlinkClick r:id="rId3"/>
              </a:rPr>
              <a:t>C++/WinRT</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is an entirely standard modern C++17 language projection for Windows Runtime (WinRT) APIs, implemented as a header-file-based library, and designed to provide you with first-class access to the modern Windows API. With C++/WinRT, you can author and consume Windows Runtime APIs using any standards-compliant C++17 compiler. The Windows SDK includes C++/WinRT; it was introduced in version 10.0.17134.0 (Windows 10, version 1803).</a:t>
            </a:r>
          </a:p>
          <a:p>
            <a:r>
              <a:rPr lang="zh-CN" altLang="en-US" sz="1200" b="0" i="0" u="none" kern="1200" baseline="0" dirty="0">
                <a:solidFill>
                  <a:schemeClr val="tx1"/>
                </a:solidFill>
                <a:effectLst/>
                <a:latin typeface="Arial" panose="020B0604020202020204" pitchFamily="34" charset="0"/>
                <a:ea typeface="宋体" panose="02010600030101010101" pitchFamily="2" charset="-122"/>
              </a:rPr>
              <a:t>这个项目本来叫</a:t>
            </a:r>
            <a:r>
              <a:rPr lang="en-US" altLang="zh-CN" sz="1200" b="0" i="0" u="none" kern="1200" baseline="0" dirty="0" err="1">
                <a:solidFill>
                  <a:schemeClr val="tx1"/>
                </a:solidFill>
                <a:effectLst/>
                <a:latin typeface="Arial" panose="020B0604020202020204" pitchFamily="34" charset="0"/>
                <a:ea typeface="宋体" panose="02010600030101010101" pitchFamily="2" charset="-122"/>
              </a:rPr>
              <a:t>ModernCPP</a:t>
            </a:r>
            <a:r>
              <a:rPr lang="zh-CN" altLang="en-US" sz="1200" b="0" i="0" u="none" kern="1200" baseline="0" dirty="0">
                <a:solidFill>
                  <a:schemeClr val="tx1"/>
                </a:solidFill>
                <a:effectLst/>
                <a:latin typeface="Arial" panose="020B0604020202020204" pitchFamily="34" charset="0"/>
                <a:ea typeface="宋体" panose="02010600030101010101" pitchFamily="2" charset="-122"/>
              </a:rPr>
              <a:t>，是</a:t>
            </a:r>
            <a:r>
              <a:rPr lang="en-US" altLang="zh-CN" sz="1200" b="0" i="0" u="none" kern="1200" baseline="0" dirty="0">
                <a:solidFill>
                  <a:schemeClr val="tx1"/>
                </a:solidFill>
                <a:effectLst/>
                <a:latin typeface="Arial" panose="020B0604020202020204" pitchFamily="34" charset="0"/>
                <a:ea typeface="宋体" panose="02010600030101010101" pitchFamily="2" charset="-122"/>
              </a:rPr>
              <a:t>Kenny Kerr</a:t>
            </a:r>
            <a:r>
              <a:rPr lang="zh-CN" altLang="en-US" sz="1200" b="0" i="0" u="none" kern="1200" baseline="0" dirty="0">
                <a:solidFill>
                  <a:schemeClr val="tx1"/>
                </a:solidFill>
                <a:effectLst/>
                <a:latin typeface="Arial" panose="020B0604020202020204" pitchFamily="34" charset="0"/>
                <a:ea typeface="宋体" panose="02010600030101010101" pitchFamily="2" charset="-122"/>
              </a:rPr>
              <a:t>自己在家搞出来的，被微软看上后，连人带项目招进来</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r>
              <a:rPr lang="en-US" altLang="zh-CN" sz="1200" b="0" i="0" u="none" kern="1200" baseline="0" dirty="0">
                <a:solidFill>
                  <a:schemeClr val="tx1"/>
                </a:solidFill>
                <a:effectLst/>
                <a:latin typeface="Arial" panose="020B0604020202020204" pitchFamily="34" charset="0"/>
                <a:ea typeface="宋体" panose="02010600030101010101" pitchFamily="2" charset="-122"/>
              </a:rPr>
              <a:t>Project Reunion is an evolution of the Windows developer platform that will make it more compatible, agile, modern and open.</a:t>
            </a:r>
          </a:p>
          <a:p>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7</a:t>
            </a:fld>
            <a:endParaRPr lang="zh-CN" altLang="en-US" sz="1200" b="0" dirty="0"/>
          </a:p>
        </p:txBody>
      </p:sp>
    </p:spTree>
    <p:extLst>
      <p:ext uri="{BB962C8B-B14F-4D97-AF65-F5344CB8AC3E}">
        <p14:creationId xmlns:p14="http://schemas.microsoft.com/office/powerpoint/2010/main" val="429462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gn="l"/>
            <a:r>
              <a:rPr lang="en-US" altLang="zh-CN" sz="1200" b="0" dirty="0">
                <a:latin typeface="微软雅黑" panose="020B0503020204020204" pitchFamily="34" charset="-122"/>
                <a:ea typeface="微软雅黑" panose="020B0503020204020204" pitchFamily="34" charset="-122"/>
              </a:rPr>
              <a:t>《</a:t>
            </a:r>
            <a:r>
              <a:rPr lang="zh-CN" altLang="en-US" sz="1200" b="0" dirty="0">
                <a:latin typeface="微软雅黑" panose="020B0503020204020204" pitchFamily="34" charset="-122"/>
                <a:ea typeface="微软雅黑" panose="020B0503020204020204" pitchFamily="34" charset="-122"/>
              </a:rPr>
              <a:t>微软模拟飞行</a:t>
            </a:r>
            <a:r>
              <a:rPr lang="en-US" altLang="zh-CN" sz="1200" b="0" dirty="0">
                <a:latin typeface="微软雅黑" panose="020B0503020204020204" pitchFamily="34" charset="-122"/>
                <a:ea typeface="微软雅黑" panose="020B0503020204020204" pitchFamily="34" charset="-122"/>
              </a:rPr>
              <a:t>2020》</a:t>
            </a:r>
            <a:r>
              <a:rPr lang="zh-CN" altLang="en-US" sz="1200" b="0" dirty="0">
                <a:latin typeface="微软雅黑" panose="020B0503020204020204" pitchFamily="34" charset="-122"/>
                <a:ea typeface="微软雅黑" panose="020B0503020204020204" pitchFamily="34" charset="-122"/>
              </a:rPr>
              <a:t>使用的数据量超过</a:t>
            </a:r>
            <a:r>
              <a:rPr lang="en-US" altLang="zh-CN" sz="1200" b="0" dirty="0">
                <a:latin typeface="微软雅黑" panose="020B0503020204020204" pitchFamily="34" charset="-122"/>
                <a:ea typeface="微软雅黑" panose="020B0503020204020204" pitchFamily="34" charset="-122"/>
              </a:rPr>
              <a:t>2.5PG</a:t>
            </a:r>
            <a:r>
              <a:rPr lang="zh-CN" altLang="en-US" sz="1200" b="0" dirty="0">
                <a:latin typeface="微软雅黑" panose="020B0503020204020204" pitchFamily="34" charset="-122"/>
                <a:ea typeface="微软雅黑" panose="020B0503020204020204" pitchFamily="34" charset="-122"/>
              </a:rPr>
              <a:t>，涵盖</a:t>
            </a:r>
            <a:r>
              <a:rPr lang="en-US" altLang="zh-CN" sz="1200" b="0" dirty="0">
                <a:latin typeface="微软雅黑" panose="020B0503020204020204" pitchFamily="34" charset="-122"/>
                <a:ea typeface="微软雅黑" panose="020B0503020204020204" pitchFamily="34" charset="-122"/>
              </a:rPr>
              <a:t>2</a:t>
            </a:r>
            <a:r>
              <a:rPr lang="zh-CN" altLang="en-US" sz="1200" b="0" dirty="0">
                <a:latin typeface="微软雅黑" panose="020B0503020204020204" pitchFamily="34" charset="-122"/>
                <a:ea typeface="微软雅黑" panose="020B0503020204020204" pitchFamily="34" charset="-122"/>
              </a:rPr>
              <a:t>万多个城市，</a:t>
            </a:r>
            <a:r>
              <a:rPr lang="en-US" altLang="zh-CN" sz="1200" b="0" dirty="0">
                <a:latin typeface="微软雅黑" panose="020B0503020204020204" pitchFamily="34" charset="-122"/>
                <a:ea typeface="微软雅黑" panose="020B0503020204020204" pitchFamily="34" charset="-122"/>
              </a:rPr>
              <a:t>3</a:t>
            </a:r>
            <a:r>
              <a:rPr lang="zh-CN" altLang="en-US" sz="1200" b="0" dirty="0">
                <a:latin typeface="微软雅黑" panose="020B0503020204020204" pitchFamily="34" charset="-122"/>
                <a:ea typeface="微软雅黑" panose="020B0503020204020204" pitchFamily="34" charset="-122"/>
              </a:rPr>
              <a:t>万</a:t>
            </a:r>
            <a:r>
              <a:rPr lang="en-US" altLang="zh-CN" sz="1200" b="0" dirty="0">
                <a:latin typeface="微软雅黑" panose="020B0503020204020204" pitchFamily="34" charset="-122"/>
                <a:ea typeface="微软雅黑" panose="020B0503020204020204" pitchFamily="34" charset="-122"/>
              </a:rPr>
              <a:t>7</a:t>
            </a:r>
            <a:r>
              <a:rPr lang="zh-CN" altLang="en-US" sz="1200" b="0" dirty="0">
                <a:latin typeface="微软雅黑" panose="020B0503020204020204" pitchFamily="34" charset="-122"/>
                <a:ea typeface="微软雅黑" panose="020B0503020204020204" pitchFamily="34" charset="-122"/>
              </a:rPr>
              <a:t>千多个机场，</a:t>
            </a:r>
            <a:r>
              <a:rPr lang="en-US" altLang="zh-CN" sz="1200" b="0" dirty="0">
                <a:latin typeface="微软雅黑" panose="020B0503020204020204" pitchFamily="34" charset="-122"/>
                <a:ea typeface="微软雅黑" panose="020B0503020204020204" pitchFamily="34" charset="-122"/>
              </a:rPr>
              <a:t>15</a:t>
            </a:r>
            <a:r>
              <a:rPr lang="zh-CN" altLang="en-US" sz="1200" b="0" dirty="0">
                <a:latin typeface="微软雅黑" panose="020B0503020204020204" pitchFamily="34" charset="-122"/>
                <a:ea typeface="微软雅黑" panose="020B0503020204020204" pitchFamily="34" charset="-122"/>
              </a:rPr>
              <a:t>亿座建筑，</a:t>
            </a:r>
            <a:r>
              <a:rPr lang="en-US" altLang="zh-CN" sz="1200" b="0" dirty="0">
                <a:latin typeface="微软雅黑" panose="020B0503020204020204" pitchFamily="34" charset="-122"/>
                <a:ea typeface="微软雅黑" panose="020B0503020204020204" pitchFamily="34" charset="-122"/>
              </a:rPr>
              <a:t>1</a:t>
            </a:r>
            <a:r>
              <a:rPr lang="zh-CN" altLang="en-US" sz="1200" b="0" dirty="0">
                <a:latin typeface="微软雅黑" panose="020B0503020204020204" pitchFamily="34" charset="-122"/>
                <a:ea typeface="微软雅黑" panose="020B0503020204020204" pitchFamily="34" charset="-122"/>
              </a:rPr>
              <a:t>亿</a:t>
            </a:r>
            <a:r>
              <a:rPr lang="en-US" altLang="zh-CN" sz="1200" b="0" dirty="0">
                <a:latin typeface="微软雅黑" panose="020B0503020204020204" pitchFamily="34" charset="-122"/>
                <a:ea typeface="微软雅黑" panose="020B0503020204020204" pitchFamily="34" charset="-122"/>
              </a:rPr>
              <a:t>1</a:t>
            </a:r>
            <a:r>
              <a:rPr lang="zh-CN" altLang="en-US" sz="1200" b="0" dirty="0">
                <a:latin typeface="微软雅黑" panose="020B0503020204020204" pitchFamily="34" charset="-122"/>
                <a:ea typeface="微软雅黑" panose="020B0503020204020204" pitchFamily="34" charset="-122"/>
              </a:rPr>
              <a:t>千</a:t>
            </a:r>
            <a:r>
              <a:rPr lang="en-US" altLang="zh-CN" sz="1200" b="0" dirty="0">
                <a:latin typeface="微软雅黑" panose="020B0503020204020204" pitchFamily="34" charset="-122"/>
                <a:ea typeface="微软雅黑" panose="020B0503020204020204" pitchFamily="34" charset="-122"/>
              </a:rPr>
              <a:t>7</a:t>
            </a:r>
            <a:r>
              <a:rPr lang="zh-CN" altLang="en-US" sz="1200" b="0" dirty="0">
                <a:latin typeface="微软雅黑" panose="020B0503020204020204" pitchFamily="34" charset="-122"/>
                <a:ea typeface="微软雅黑" panose="020B0503020204020204" pitchFamily="34" charset="-122"/>
              </a:rPr>
              <a:t>百万个湖泊，</a:t>
            </a:r>
            <a:r>
              <a:rPr lang="en-US" altLang="zh-CN" sz="1200" b="0" dirty="0">
                <a:latin typeface="微软雅黑" panose="020B0503020204020204" pitchFamily="34" charset="-122"/>
                <a:ea typeface="微软雅黑" panose="020B0503020204020204" pitchFamily="34" charset="-122"/>
              </a:rPr>
              <a:t>2</a:t>
            </a:r>
            <a:r>
              <a:rPr lang="zh-CN" altLang="en-US" sz="1200" b="0" dirty="0">
                <a:latin typeface="微软雅黑" panose="020B0503020204020204" pitchFamily="34" charset="-122"/>
                <a:ea typeface="微软雅黑" panose="020B0503020204020204" pitchFamily="34" charset="-122"/>
              </a:rPr>
              <a:t>万亿棵树。还可根据天气数据实时模拟飞行环境，让玩家获得极致的飞行体验。</a:t>
            </a:r>
          </a:p>
          <a:p>
            <a:pPr algn="l"/>
            <a:endParaRPr lang="zh-CN" altLang="en-US" sz="1200" b="0" dirty="0">
              <a:latin typeface="微软雅黑" panose="020B0503020204020204" pitchFamily="34" charset="-122"/>
              <a:ea typeface="微软雅黑" panose="020B0503020204020204" pitchFamily="34" charset="-122"/>
            </a:endParaRPr>
          </a:p>
          <a:p>
            <a:pPr algn="l"/>
            <a:r>
              <a:rPr lang="zh-CN" altLang="en-US" sz="1200" b="0" dirty="0">
                <a:latin typeface="微软雅黑" panose="020B0503020204020204" pitchFamily="34" charset="-122"/>
                <a:ea typeface="微软雅黑" panose="020B0503020204020204" pitchFamily="34" charset="-122"/>
              </a:rPr>
              <a:t>仅靠终端算力无法满足如此大规模的渲染需求，必须借助云计算。这正是微软</a:t>
            </a:r>
            <a:r>
              <a:rPr lang="en-US" altLang="zh-CN" sz="1200" b="0" dirty="0">
                <a:latin typeface="微软雅黑" panose="020B0503020204020204" pitchFamily="34" charset="-122"/>
                <a:ea typeface="微软雅黑" panose="020B0503020204020204" pitchFamily="34" charset="-122"/>
              </a:rPr>
              <a:t>Azure</a:t>
            </a:r>
            <a:r>
              <a:rPr lang="zh-CN" altLang="en-US" sz="1200" b="0" dirty="0">
                <a:latin typeface="微软雅黑" panose="020B0503020204020204" pitchFamily="34" charset="-122"/>
                <a:ea typeface="微软雅黑" panose="020B0503020204020204" pitchFamily="34" charset="-122"/>
              </a:rPr>
              <a:t>发挥作用的舞台。目前</a:t>
            </a:r>
            <a:r>
              <a:rPr lang="en-US" altLang="zh-CN" sz="1200" b="0" dirty="0">
                <a:latin typeface="微软雅黑" panose="020B0503020204020204" pitchFamily="34" charset="-122"/>
                <a:ea typeface="微软雅黑" panose="020B0503020204020204" pitchFamily="34" charset="-122"/>
              </a:rPr>
              <a:t>Azure</a:t>
            </a:r>
            <a:r>
              <a:rPr lang="zh-CN" altLang="en-US" sz="1200" b="0" dirty="0">
                <a:latin typeface="微软雅黑" panose="020B0503020204020204" pitchFamily="34" charset="-122"/>
                <a:ea typeface="微软雅黑" panose="020B0503020204020204" pitchFamily="34" charset="-122"/>
              </a:rPr>
              <a:t>在全球</a:t>
            </a:r>
            <a:r>
              <a:rPr lang="en-US" altLang="zh-CN" sz="1200" b="0" dirty="0">
                <a:latin typeface="微软雅黑" panose="020B0503020204020204" pitchFamily="34" charset="-122"/>
                <a:ea typeface="微软雅黑" panose="020B0503020204020204" pitchFamily="34" charset="-122"/>
              </a:rPr>
              <a:t>60</a:t>
            </a:r>
            <a:r>
              <a:rPr lang="zh-CN" altLang="en-US" sz="1200" b="0" dirty="0">
                <a:latin typeface="微软雅黑" panose="020B0503020204020204" pitchFamily="34" charset="-122"/>
                <a:ea typeface="微软雅黑" panose="020B0503020204020204" pitchFamily="34" charset="-122"/>
              </a:rPr>
              <a:t>多个数据中心覆盖以及近</a:t>
            </a:r>
            <a:r>
              <a:rPr lang="en-US" altLang="zh-CN" sz="1200" b="0" dirty="0">
                <a:latin typeface="微软雅黑" panose="020B0503020204020204" pitchFamily="34" charset="-122"/>
                <a:ea typeface="微软雅黑" panose="020B0503020204020204" pitchFamily="34" charset="-122"/>
              </a:rPr>
              <a:t>200</a:t>
            </a:r>
            <a:r>
              <a:rPr lang="zh-CN" altLang="en-US" sz="1200" b="0" dirty="0">
                <a:latin typeface="微软雅黑" panose="020B0503020204020204" pitchFamily="34" charset="-122"/>
                <a:ea typeface="微软雅黑" panose="020B0503020204020204" pitchFamily="34" charset="-122"/>
              </a:rPr>
              <a:t>个边缘节点。</a:t>
            </a:r>
          </a:p>
          <a:p>
            <a:pPr algn="l"/>
            <a:endParaRPr lang="zh-CN" altLang="en-US" sz="1200" b="0" dirty="0">
              <a:latin typeface="微软雅黑" panose="020B0503020204020204" pitchFamily="34" charset="-122"/>
              <a:ea typeface="微软雅黑" panose="020B0503020204020204" pitchFamily="34" charset="-122"/>
            </a:endParaRPr>
          </a:p>
          <a:p>
            <a:pPr algn="l"/>
            <a:r>
              <a:rPr lang="zh-CN" altLang="en-US" sz="1200" b="0" dirty="0">
                <a:latin typeface="微软雅黑" panose="020B0503020204020204" pitchFamily="34" charset="-122"/>
                <a:ea typeface="微软雅黑" panose="020B0503020204020204" pitchFamily="34" charset="-122"/>
              </a:rPr>
              <a:t>微软对</a:t>
            </a:r>
            <a:r>
              <a:rPr lang="en-US" altLang="zh-CN" sz="1200" b="0" dirty="0">
                <a:latin typeface="微软雅黑" panose="020B0503020204020204" pitchFamily="34" charset="-122"/>
                <a:ea typeface="微软雅黑" panose="020B0503020204020204" pitchFamily="34" charset="-122"/>
              </a:rPr>
              <a:t>Azure</a:t>
            </a:r>
            <a:r>
              <a:rPr lang="zh-CN" altLang="en-US" sz="1200" b="0" dirty="0">
                <a:latin typeface="微软雅黑" panose="020B0503020204020204" pitchFamily="34" charset="-122"/>
                <a:ea typeface="微软雅黑" panose="020B0503020204020204" pitchFamily="34" charset="-122"/>
              </a:rPr>
              <a:t>的期望是，它能计算也能思考，能处理中心部署的节点，也能进行非常强的边缘计算，触达到每一个角落。</a:t>
            </a:r>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8</a:t>
            </a:fld>
            <a:endParaRPr lang="zh-CN" altLang="en-US" sz="1200" b="0" dirty="0"/>
          </a:p>
        </p:txBody>
      </p:sp>
    </p:spTree>
    <p:extLst>
      <p:ext uri="{BB962C8B-B14F-4D97-AF65-F5344CB8AC3E}">
        <p14:creationId xmlns:p14="http://schemas.microsoft.com/office/powerpoint/2010/main" val="3627208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Electron is an open source library developed by GitHub for building cross-platform desktop applications with HTML, CSS, and JavaScript. Electron accomplishes this by combining Chromium and Node.js into a single runtime and apps can be packaged for Mac, Windows, and Linux.</a:t>
            </a:r>
          </a:p>
          <a:p>
            <a:r>
              <a:rPr lang="zh-CN" altLang="en-US" dirty="0"/>
              <a:t>借助于 </a:t>
            </a:r>
            <a:r>
              <a:rPr lang="en-US" altLang="zh-CN" dirty="0"/>
              <a:t>Google </a:t>
            </a:r>
            <a:r>
              <a:rPr lang="zh-CN" altLang="en-US" dirty="0"/>
              <a:t>的 </a:t>
            </a:r>
            <a:r>
              <a:rPr lang="en-US" altLang="zh-CN" dirty="0"/>
              <a:t>V8 </a:t>
            </a:r>
            <a:r>
              <a:rPr lang="zh-CN" altLang="en-US" dirty="0"/>
              <a:t>引擎，</a:t>
            </a:r>
            <a:r>
              <a:rPr lang="en-US" altLang="zh-CN" dirty="0"/>
              <a:t>Node.js </a:t>
            </a:r>
            <a:r>
              <a:rPr lang="zh-CN" altLang="en-US" dirty="0"/>
              <a:t>是一个能够在服务器端运行 </a:t>
            </a:r>
            <a:r>
              <a:rPr lang="en-US" altLang="zh-CN" dirty="0"/>
              <a:t>JavaScript </a:t>
            </a:r>
            <a:r>
              <a:rPr lang="zh-CN" altLang="en-US" dirty="0"/>
              <a:t>的开放源代码、跨平台 </a:t>
            </a:r>
            <a:r>
              <a:rPr lang="en-US" altLang="zh-CN" dirty="0"/>
              <a:t>JavaScript </a:t>
            </a:r>
            <a:r>
              <a:rPr lang="zh-CN" altLang="en-US" dirty="0"/>
              <a:t>运行环境</a:t>
            </a:r>
            <a:endParaRPr lang="en-US" altLang="zh-CN" dirty="0"/>
          </a:p>
          <a:p>
            <a:r>
              <a:rPr lang="zh-CN" altLang="en-US" dirty="0"/>
              <a:t>三大前端框架，</a:t>
            </a:r>
            <a:r>
              <a:rPr lang="en-US" altLang="zh-CN" dirty="0"/>
              <a:t>Angular</a:t>
            </a:r>
            <a:r>
              <a:rPr lang="zh-CN" altLang="en-US" dirty="0"/>
              <a:t>来自</a:t>
            </a:r>
            <a:r>
              <a:rPr lang="en-US" altLang="zh-CN" dirty="0"/>
              <a:t>Google</a:t>
            </a:r>
            <a:r>
              <a:rPr lang="zh-CN" altLang="en-US" dirty="0"/>
              <a:t>，</a:t>
            </a:r>
            <a:r>
              <a:rPr lang="en-US" altLang="zh-CN" dirty="0"/>
              <a:t>React</a:t>
            </a:r>
            <a:r>
              <a:rPr lang="zh-CN" altLang="en-US" dirty="0"/>
              <a:t>来自</a:t>
            </a:r>
            <a:r>
              <a:rPr lang="en-US" altLang="zh-CN" dirty="0"/>
              <a:t>Facebook</a:t>
            </a:r>
            <a:r>
              <a:rPr lang="zh-CN" altLang="en-US" dirty="0"/>
              <a:t>，</a:t>
            </a:r>
            <a:r>
              <a:rPr lang="en-US" altLang="zh-CN" dirty="0"/>
              <a:t>Vue</a:t>
            </a:r>
            <a:r>
              <a:rPr lang="zh-CN" altLang="en-US" dirty="0"/>
              <a:t>没有大公司支持。微软的 </a:t>
            </a:r>
            <a:r>
              <a:rPr lang="en-US" altLang="zh-CN" dirty="0"/>
              <a:t>webView2 </a:t>
            </a:r>
            <a:r>
              <a:rPr lang="zh-CN" altLang="en-US" dirty="0"/>
              <a:t>有点迟缓</a:t>
            </a:r>
            <a:endParaRPr lang="en-US" altLang="zh-CN" dirty="0"/>
          </a:p>
          <a:p>
            <a:r>
              <a:rPr lang="zh-CN" altLang="en-US" dirty="0"/>
              <a:t>前端尘埃未落，方向已定 </a:t>
            </a:r>
            <a:r>
              <a:rPr lang="en-US" altLang="zh-CN" dirty="0"/>
              <a:t>– across platform, simplicity handles complexity, AI edge</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后端大势所趋，蓄势待发 </a:t>
            </a:r>
            <a:r>
              <a:rPr lang="en-US" altLang="zh-CN" dirty="0"/>
              <a:t>– AI + cloud computing, collaborative dev to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surmount</a:t>
            </a:r>
            <a:r>
              <a:rPr lang="zh-CN" altLang="en-US" sz="1200" b="0" i="0" u="none" kern="1200" baseline="0" dirty="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obstacle</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前后端更清晰，语言及工具更专业</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err="1">
                <a:solidFill>
                  <a:schemeClr val="tx1"/>
                </a:solidFill>
                <a:effectLst/>
                <a:latin typeface="Arial" panose="020B0604020202020204" pitchFamily="34" charset="0"/>
                <a:ea typeface="宋体" panose="02010600030101010101" pitchFamily="2" charset="-122"/>
              </a:rPr>
              <a:t>figma</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sketch</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前端</a:t>
            </a:r>
            <a:r>
              <a:rPr lang="en-US" altLang="zh-CN" sz="1200" b="0" i="0" u="none" kern="1200" baseline="0" dirty="0">
                <a:solidFill>
                  <a:schemeClr val="tx1"/>
                </a:solidFill>
                <a:effectLst/>
                <a:latin typeface="Arial" panose="020B0604020202020204" pitchFamily="34" charset="0"/>
                <a:ea typeface="宋体" panose="02010600030101010101" pitchFamily="2" charset="-122"/>
              </a:rPr>
              <a:t>UI/UX</a:t>
            </a:r>
            <a:r>
              <a:rPr lang="zh-CN" altLang="en-US" sz="1200" b="0" i="0" u="none" kern="1200" baseline="0" dirty="0">
                <a:solidFill>
                  <a:schemeClr val="tx1"/>
                </a:solidFill>
                <a:effectLst/>
                <a:latin typeface="Arial" panose="020B0604020202020204" pitchFamily="34" charset="0"/>
                <a:ea typeface="宋体" panose="02010600030101010101" pitchFamily="2" charset="-122"/>
              </a:rPr>
              <a:t>分离</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项目目标由功能需求的满足到美学体验的满足</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编程由技术设计进化到艺术设计，专业设计师将更多地协助编码</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9</a:t>
            </a:fld>
            <a:endParaRPr lang="zh-CN" altLang="en-US" sz="1200" b="0" dirty="0"/>
          </a:p>
        </p:txBody>
      </p:sp>
    </p:spTree>
    <p:extLst>
      <p:ext uri="{BB962C8B-B14F-4D97-AF65-F5344CB8AC3E}">
        <p14:creationId xmlns:p14="http://schemas.microsoft.com/office/powerpoint/2010/main" val="1432616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Electron is an open source library developed by GitHub for building cross-platform desktop applications with HTML, CSS, and JavaScript. Electron accomplishes this by combining Chromium and Node.js into a single runtime and apps can be packaged for Mac, Windows, and Linux.</a:t>
            </a:r>
          </a:p>
          <a:p>
            <a:r>
              <a:rPr lang="zh-CN" altLang="en-US" dirty="0"/>
              <a:t>借助于 </a:t>
            </a:r>
            <a:r>
              <a:rPr lang="en-US" altLang="zh-CN" dirty="0"/>
              <a:t>Google </a:t>
            </a:r>
            <a:r>
              <a:rPr lang="zh-CN" altLang="en-US" dirty="0"/>
              <a:t>的 </a:t>
            </a:r>
            <a:r>
              <a:rPr lang="en-US" altLang="zh-CN" dirty="0"/>
              <a:t>V8 </a:t>
            </a:r>
            <a:r>
              <a:rPr lang="zh-CN" altLang="en-US" dirty="0"/>
              <a:t>引擎，</a:t>
            </a:r>
            <a:r>
              <a:rPr lang="en-US" altLang="zh-CN" dirty="0"/>
              <a:t>Node.js </a:t>
            </a:r>
            <a:r>
              <a:rPr lang="zh-CN" altLang="en-US" dirty="0"/>
              <a:t>是一个能够在服务器端运行 </a:t>
            </a:r>
            <a:r>
              <a:rPr lang="en-US" altLang="zh-CN" dirty="0"/>
              <a:t>JavaScript </a:t>
            </a:r>
            <a:r>
              <a:rPr lang="zh-CN" altLang="en-US" dirty="0"/>
              <a:t>的开放源代码、跨平台 </a:t>
            </a:r>
            <a:r>
              <a:rPr lang="en-US" altLang="zh-CN" dirty="0"/>
              <a:t>JavaScript </a:t>
            </a:r>
            <a:r>
              <a:rPr lang="zh-CN" altLang="en-US" dirty="0"/>
              <a:t>运行环境</a:t>
            </a:r>
            <a:endParaRPr lang="en-US" altLang="zh-CN" dirty="0"/>
          </a:p>
          <a:p>
            <a:r>
              <a:rPr lang="zh-CN" altLang="en-US" dirty="0"/>
              <a:t>三大前端框架，</a:t>
            </a:r>
            <a:r>
              <a:rPr lang="en-US" altLang="zh-CN" dirty="0"/>
              <a:t>Angular</a:t>
            </a:r>
            <a:r>
              <a:rPr lang="zh-CN" altLang="en-US" dirty="0"/>
              <a:t>来自</a:t>
            </a:r>
            <a:r>
              <a:rPr lang="en-US" altLang="zh-CN" dirty="0"/>
              <a:t>Google</a:t>
            </a:r>
            <a:r>
              <a:rPr lang="zh-CN" altLang="en-US" dirty="0"/>
              <a:t>，</a:t>
            </a:r>
            <a:r>
              <a:rPr lang="en-US" altLang="zh-CN" dirty="0"/>
              <a:t>React</a:t>
            </a:r>
            <a:r>
              <a:rPr lang="zh-CN" altLang="en-US" dirty="0"/>
              <a:t>来自</a:t>
            </a:r>
            <a:r>
              <a:rPr lang="en-US" altLang="zh-CN" dirty="0"/>
              <a:t>Facebook</a:t>
            </a:r>
            <a:r>
              <a:rPr lang="zh-CN" altLang="en-US" dirty="0"/>
              <a:t>，</a:t>
            </a:r>
            <a:r>
              <a:rPr lang="en-US" altLang="zh-CN" dirty="0"/>
              <a:t>Vue</a:t>
            </a:r>
            <a:r>
              <a:rPr lang="zh-CN" altLang="en-US" dirty="0"/>
              <a:t>没有大公司支持。微软的 </a:t>
            </a:r>
            <a:r>
              <a:rPr lang="en-US" altLang="zh-CN" dirty="0"/>
              <a:t>webView2 </a:t>
            </a:r>
            <a:r>
              <a:rPr lang="zh-CN" altLang="en-US" dirty="0"/>
              <a:t>有点迟缓</a:t>
            </a:r>
            <a:endParaRPr lang="en-US" altLang="zh-CN" dirty="0"/>
          </a:p>
          <a:p>
            <a:r>
              <a:rPr lang="zh-CN" altLang="en-US" dirty="0"/>
              <a:t>前端尘埃未落，方向已定 </a:t>
            </a:r>
            <a:r>
              <a:rPr lang="en-US" altLang="zh-CN" dirty="0"/>
              <a:t>– across platform, simplicity handles complexity, AI edge</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后端大势所趋，蓄势待发 </a:t>
            </a:r>
            <a:r>
              <a:rPr lang="en-US" altLang="zh-CN" dirty="0"/>
              <a:t>– AI + cloud computing, collaborative dev to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surmount</a:t>
            </a:r>
            <a:r>
              <a:rPr lang="zh-CN" altLang="en-US" sz="1200" b="0" i="0" u="none" kern="1200" baseline="0" dirty="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obstacle</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前后端更清晰，语言及工具更专业</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err="1">
                <a:solidFill>
                  <a:schemeClr val="tx1"/>
                </a:solidFill>
                <a:effectLst/>
                <a:latin typeface="Arial" panose="020B0604020202020204" pitchFamily="34" charset="0"/>
                <a:ea typeface="宋体" panose="02010600030101010101" pitchFamily="2" charset="-122"/>
              </a:rPr>
              <a:t>figma</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sketch</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前端</a:t>
            </a:r>
            <a:r>
              <a:rPr lang="en-US" altLang="zh-CN" sz="1200" b="0" i="0" u="none" kern="1200" baseline="0" dirty="0">
                <a:solidFill>
                  <a:schemeClr val="tx1"/>
                </a:solidFill>
                <a:effectLst/>
                <a:latin typeface="Arial" panose="020B0604020202020204" pitchFamily="34" charset="0"/>
                <a:ea typeface="宋体" panose="02010600030101010101" pitchFamily="2" charset="-122"/>
              </a:rPr>
              <a:t>UI/UX</a:t>
            </a:r>
            <a:r>
              <a:rPr lang="zh-CN" altLang="en-US" sz="1200" b="0" i="0" u="none" kern="1200" baseline="0" dirty="0">
                <a:solidFill>
                  <a:schemeClr val="tx1"/>
                </a:solidFill>
                <a:effectLst/>
                <a:latin typeface="Arial" panose="020B0604020202020204" pitchFamily="34" charset="0"/>
                <a:ea typeface="宋体" panose="02010600030101010101" pitchFamily="2" charset="-122"/>
              </a:rPr>
              <a:t>分离</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项目目标由功能需求的满足到美学体验的满足</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编程由技术设计进化到艺术设计，专业设计师将更多地协助编码</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10</a:t>
            </a:fld>
            <a:endParaRPr lang="zh-CN" altLang="en-US" sz="1200" b="0" dirty="0"/>
          </a:p>
        </p:txBody>
      </p:sp>
    </p:spTree>
    <p:extLst>
      <p:ext uri="{BB962C8B-B14F-4D97-AF65-F5344CB8AC3E}">
        <p14:creationId xmlns:p14="http://schemas.microsoft.com/office/powerpoint/2010/main" val="610756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4401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62604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789691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468000" y="6128472"/>
            <a:ext cx="2961972" cy="362792"/>
          </a:xfrm>
          <a:prstGeom prst="rect">
            <a:avLst/>
          </a:prstGeom>
          <a:noFill/>
        </p:spPr>
        <p:txBody>
          <a:bodyPr wrap="square" rtlCol="0">
            <a:spAutoFit/>
          </a:bodyPr>
          <a:lstStyle/>
          <a:p>
            <a:r>
              <a:rPr lang="zh-CN" altLang="en-US" sz="1600" b="0" dirty="0">
                <a:solidFill>
                  <a:schemeClr val="accent2">
                    <a:lumMod val="60000"/>
                    <a:lumOff val="40000"/>
                  </a:schemeClr>
                </a:solidFill>
                <a:latin typeface="微软雅黑" panose="020B0503020204020204" pitchFamily="34" charset="-122"/>
                <a:ea typeface="微软雅黑" panose="020B0503020204020204" pitchFamily="34" charset="-122"/>
              </a:rPr>
              <a:t>执古之道 御今之有</a:t>
            </a:r>
          </a:p>
        </p:txBody>
      </p:sp>
    </p:spTree>
    <p:extLst>
      <p:ext uri="{BB962C8B-B14F-4D97-AF65-F5344CB8AC3E}">
        <p14:creationId xmlns:p14="http://schemas.microsoft.com/office/powerpoint/2010/main" val="427489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5" y="260336"/>
            <a:ext cx="11137511" cy="720679"/>
          </a:xfrm>
        </p:spPr>
        <p:txBody>
          <a:bodyPr>
            <a:normAutofit/>
          </a:bodyPr>
          <a:lstStyle>
            <a:lvl1pPr>
              <a:defRPr sz="23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5" y="1196679"/>
            <a:ext cx="11137511" cy="5111656"/>
          </a:xfrm>
        </p:spPr>
        <p:txBody>
          <a:bodyPr>
            <a:normAutofit/>
          </a:bodyPr>
          <a:lstStyle>
            <a:lvl1pPr>
              <a:lnSpc>
                <a:spcPct val="100000"/>
              </a:lnSpc>
              <a:spcAft>
                <a:spcPts val="0"/>
              </a:spcAft>
              <a:defRPr sz="2099" b="0">
                <a:solidFill>
                  <a:schemeClr val="tx1"/>
                </a:solidFill>
              </a:defRPr>
            </a:lvl1pPr>
            <a:lvl2pPr>
              <a:lnSpc>
                <a:spcPct val="100000"/>
              </a:lnSpc>
              <a:spcAft>
                <a:spcPts val="0"/>
              </a:spcAft>
              <a:defRPr sz="1799">
                <a:solidFill>
                  <a:schemeClr val="tx1"/>
                </a:solidFill>
              </a:defRPr>
            </a:lvl2pPr>
            <a:lvl3pPr>
              <a:lnSpc>
                <a:spcPct val="100000"/>
              </a:lnSpc>
              <a:spcAft>
                <a:spcPts val="0"/>
              </a:spcAft>
              <a:defRPr sz="1499">
                <a:solidFill>
                  <a:schemeClr val="tx1"/>
                </a:solidFill>
              </a:defRPr>
            </a:lvl3pPr>
            <a:lvl4pPr>
              <a:lnSpc>
                <a:spcPct val="100000"/>
              </a:lnSpc>
              <a:spcAft>
                <a:spcPts val="0"/>
              </a:spcAft>
              <a:defRPr sz="1349">
                <a:solidFill>
                  <a:schemeClr val="tx1"/>
                </a:solidFill>
              </a:defRPr>
            </a:lvl4pPr>
            <a:lvl5pPr>
              <a:lnSpc>
                <a:spcPct val="100000"/>
              </a:lnSpc>
              <a:spcAft>
                <a:spcPts val="0"/>
              </a:spcAft>
              <a:defRPr sz="134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9"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050" dirty="0">
              <a:solidFill>
                <a:schemeClr val="accent2"/>
              </a:solidFill>
            </a:endParaRPr>
          </a:p>
          <a:p>
            <a:pPr lvl="0"/>
            <a:r>
              <a:rPr lang="en-US" altLang="zh-CN" sz="1050" dirty="0">
                <a:solidFill>
                  <a:schemeClr val="accent2"/>
                </a:solidFill>
              </a:rPr>
              <a:t>Fall 2019</a:t>
            </a:r>
          </a:p>
        </p:txBody>
      </p:sp>
    </p:spTree>
    <p:extLst>
      <p:ext uri="{BB962C8B-B14F-4D97-AF65-F5344CB8AC3E}">
        <p14:creationId xmlns:p14="http://schemas.microsoft.com/office/powerpoint/2010/main" val="2680206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3263159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32661" y="29552"/>
            <a:ext cx="1958884"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1.1 Introduction</a:t>
            </a:r>
          </a:p>
        </p:txBody>
      </p:sp>
    </p:spTree>
    <p:extLst>
      <p:ext uri="{BB962C8B-B14F-4D97-AF65-F5344CB8AC3E}">
        <p14:creationId xmlns:p14="http://schemas.microsoft.com/office/powerpoint/2010/main" val="3111343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DA85D059-452B-4F89-84C2-4D1B7B5B5E9C}"/>
              </a:ext>
            </a:extLst>
          </p:cNvPr>
          <p:cNvSpPr>
            <a:spLocks noChangeArrowheads="1"/>
          </p:cNvSpPr>
          <p:nvPr userDrawn="1"/>
        </p:nvSpPr>
        <p:spPr bwMode="auto">
          <a:xfrm>
            <a:off x="32661" y="29552"/>
            <a:ext cx="311101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1.2 Windows Programming</a:t>
            </a:r>
          </a:p>
        </p:txBody>
      </p:sp>
    </p:spTree>
    <p:extLst>
      <p:ext uri="{BB962C8B-B14F-4D97-AF65-F5344CB8AC3E}">
        <p14:creationId xmlns:p14="http://schemas.microsoft.com/office/powerpoint/2010/main" val="3017067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E5DE8411-1120-46FB-96EF-563FC193AC17}"/>
              </a:ext>
            </a:extLst>
          </p:cNvPr>
          <p:cNvSpPr>
            <a:spLocks noChangeArrowheads="1"/>
          </p:cNvSpPr>
          <p:nvPr userDrawn="1"/>
        </p:nvSpPr>
        <p:spPr bwMode="auto">
          <a:xfrm>
            <a:off x="32661" y="29552"/>
            <a:ext cx="3183020"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1.3 Windows Form and WPF</a:t>
            </a:r>
          </a:p>
        </p:txBody>
      </p:sp>
    </p:spTree>
    <p:extLst>
      <p:ext uri="{BB962C8B-B14F-4D97-AF65-F5344CB8AC3E}">
        <p14:creationId xmlns:p14="http://schemas.microsoft.com/office/powerpoint/2010/main" val="216144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18C91F3A-8E68-466F-AE23-D59EE3536221}"/>
              </a:ext>
            </a:extLst>
          </p:cNvPr>
          <p:cNvSpPr>
            <a:spLocks noChangeArrowheads="1"/>
          </p:cNvSpPr>
          <p:nvPr userDrawn="1"/>
        </p:nvSpPr>
        <p:spPr bwMode="auto">
          <a:xfrm>
            <a:off x="32660" y="29552"/>
            <a:ext cx="3903100"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1.4 UWP, XAML, </a:t>
            </a:r>
            <a:r>
              <a:rPr lang="en-US" altLang="zh-CN" sz="1600" b="1" dirty="0" err="1">
                <a:solidFill>
                  <a:srgbClr val="1C4885"/>
                </a:solidFill>
                <a:latin typeface="微软雅黑" panose="020B0503020204020204" pitchFamily="34" charset="-122"/>
                <a:ea typeface="微软雅黑" panose="020B0503020204020204" pitchFamily="34" charset="-122"/>
              </a:rPr>
              <a:t>winRT</a:t>
            </a:r>
            <a:r>
              <a:rPr lang="en-US" altLang="zh-CN" sz="1600" b="1" dirty="0">
                <a:solidFill>
                  <a:srgbClr val="1C4885"/>
                </a:solidFill>
                <a:latin typeface="微软雅黑" panose="020B0503020204020204" pitchFamily="34" charset="-122"/>
                <a:ea typeface="微软雅黑" panose="020B0503020204020204" pitchFamily="34" charset="-122"/>
              </a:rPr>
              <a:t> and FLUENT</a:t>
            </a:r>
          </a:p>
        </p:txBody>
      </p:sp>
    </p:spTree>
    <p:extLst>
      <p:ext uri="{BB962C8B-B14F-4D97-AF65-F5344CB8AC3E}">
        <p14:creationId xmlns:p14="http://schemas.microsoft.com/office/powerpoint/2010/main" val="2226079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BB6C3244-6825-4D84-BA05-EADB6E860910}"/>
              </a:ext>
            </a:extLst>
          </p:cNvPr>
          <p:cNvSpPr>
            <a:spLocks noChangeArrowheads="1"/>
          </p:cNvSpPr>
          <p:nvPr userDrawn="1"/>
        </p:nvSpPr>
        <p:spPr bwMode="auto">
          <a:xfrm>
            <a:off x="32660" y="29552"/>
            <a:ext cx="3687076"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1.5 WebView2, PWA and App SDK</a:t>
            </a:r>
          </a:p>
        </p:txBody>
      </p:sp>
    </p:spTree>
    <p:extLst>
      <p:ext uri="{BB962C8B-B14F-4D97-AF65-F5344CB8AC3E}">
        <p14:creationId xmlns:p14="http://schemas.microsoft.com/office/powerpoint/2010/main" val="26440468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60995389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50"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solidFill>
                  <a:schemeClr val="accent1">
                    <a:lumMod val="50000"/>
                  </a:schemeClr>
                </a:solidFill>
              </a:rPr>
              <a:t>FALL 2021</a:t>
            </a:r>
          </a:p>
        </p:txBody>
      </p:sp>
      <p:sp>
        <p:nvSpPr>
          <p:cNvPr id="3" name="灯片编号占位符 4"/>
          <p:cNvSpPr>
            <a:spLocks noGrp="1"/>
          </p:cNvSpPr>
          <p:nvPr/>
        </p:nvSpPr>
        <p:spPr>
          <a:xfrm>
            <a:off x="961053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solidFill>
                  <a:schemeClr val="accent1">
                    <a:lumMod val="50000"/>
                  </a:schemeClr>
                </a:solidFill>
              </a:rPr>
              <a:t>‹#›</a:t>
            </a:fld>
            <a:endParaRPr lang="en-US" sz="1000" dirty="0">
              <a:solidFill>
                <a:schemeClr val="accent1">
                  <a:lumMod val="50000"/>
                </a:schemeClr>
              </a:solidFill>
            </a:endParaRPr>
          </a:p>
        </p:txBody>
      </p:sp>
      <p:grpSp>
        <p:nvGrpSpPr>
          <p:cNvPr id="28" name="组合 27"/>
          <p:cNvGrpSpPr/>
          <p:nvPr/>
        </p:nvGrpSpPr>
        <p:grpSpPr>
          <a:xfrm>
            <a:off x="9120315" y="10544"/>
            <a:ext cx="3058548" cy="278468"/>
            <a:chOff x="1475" y="3839"/>
            <a:chExt cx="4774" cy="329"/>
          </a:xfrm>
        </p:grpSpPr>
        <p:sp>
          <p:nvSpPr>
            <p:cNvPr id="26" name="Rectangle 6"/>
            <p:cNvSpPr>
              <a:spLocks noChangeArrowheads="1"/>
            </p:cNvSpPr>
            <p:nvPr/>
          </p:nvSpPr>
          <p:spPr bwMode="auto">
            <a:xfrm>
              <a:off x="2240" y="3846"/>
              <a:ext cx="4009" cy="32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Windows </a:t>
              </a:r>
              <a:r>
                <a:rPr lang="zh-CN" altLang="en-US" sz="1600" b="1" dirty="0">
                  <a:solidFill>
                    <a:srgbClr val="1C4885"/>
                  </a:solidFill>
                  <a:latin typeface="微软雅黑" panose="020B0503020204020204" pitchFamily="34" charset="-122"/>
                  <a:ea typeface="微软雅黑" panose="020B0503020204020204" pitchFamily="34" charset="-122"/>
                </a:rPr>
                <a:t>操作系统概述</a:t>
              </a:r>
            </a:p>
          </p:txBody>
        </p:sp>
        <p:sp>
          <p:nvSpPr>
            <p:cNvPr id="27" name="矩形 29"/>
            <p:cNvSpPr>
              <a:spLocks noChangeArrowheads="1"/>
            </p:cNvSpPr>
            <p:nvPr/>
          </p:nvSpPr>
          <p:spPr bwMode="auto">
            <a:xfrm>
              <a:off x="1475" y="3839"/>
              <a:ext cx="770" cy="329"/>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1</a:t>
              </a:r>
            </a:p>
          </p:txBody>
        </p:sp>
      </p:grpSp>
    </p:spTree>
    <p:extLst>
      <p:ext uri="{BB962C8B-B14F-4D97-AF65-F5344CB8AC3E}">
        <p14:creationId xmlns:p14="http://schemas.microsoft.com/office/powerpoint/2010/main" val="21157954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Lst>
  <p:txStyles>
    <p:title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www.stroustrup.com/bs_faq.html"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hyperlink" Target="https://docs.microsoft.com/en-us/windows/apps/winui/" TargetMode="External"/><Relationship Id="rId5" Type="http://schemas.openxmlformats.org/officeDocument/2006/relationships/hyperlink" Target="https://developer.microsoft.com/windows/downloads/windows-10-sdk/" TargetMode="External"/><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hyperlink" Target="https://www.microsoft.com/design/fluent/" TargetMode="External"/><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hyperlink" Target="https://docs.microsoft.com/en-us/windows/uwp/design/fluent-design-system/index"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docs.microsoft.com/en-us/windows/uwp/design/downloads/index" TargetMode="External"/><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hyperlink" Target="https://gitee.com/principlewindows" TargetMode="External"/><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93B88B4-05B4-4D9C-8A53-B42DD2882129}"/>
              </a:ext>
            </a:extLst>
          </p:cNvPr>
          <p:cNvSpPr txBox="1"/>
          <p:nvPr/>
        </p:nvSpPr>
        <p:spPr>
          <a:xfrm>
            <a:off x="130004" y="1268760"/>
            <a:ext cx="8126236" cy="903645"/>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1 Windows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操作系统概述</a:t>
            </a:r>
          </a:p>
        </p:txBody>
      </p:sp>
      <p:sp>
        <p:nvSpPr>
          <p:cNvPr id="3" name="副标题 2">
            <a:extLst>
              <a:ext uri="{FF2B5EF4-FFF2-40B4-BE49-F238E27FC236}">
                <a16:creationId xmlns:a16="http://schemas.microsoft.com/office/drawing/2014/main" id="{89464483-A796-4F9C-9021-1B78BC4983F7}"/>
              </a:ext>
            </a:extLst>
          </p:cNvPr>
          <p:cNvSpPr txBox="1">
            <a:spLocks/>
          </p:cNvSpPr>
          <p:nvPr/>
        </p:nvSpPr>
        <p:spPr>
          <a:xfrm>
            <a:off x="114624" y="4725144"/>
            <a:ext cx="6341416"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a:t>
            </a:r>
            <a:r>
              <a:rPr lang="en-US" altLang="zh-CN" sz="2400" dirty="0">
                <a:solidFill>
                  <a:schemeClr val="accent1">
                    <a:lumMod val="75000"/>
                  </a:schemeClr>
                </a:solidFill>
                <a:latin typeface="Arial" panose="020B0604020202020204" pitchFamily="34" charset="0"/>
                <a:cs typeface="Arial" panose="020B0604020202020204" pitchFamily="34" charset="0"/>
              </a:rPr>
              <a:t> @ yahoo . com</a:t>
            </a:r>
          </a:p>
          <a:p>
            <a:pPr marL="0" indent="0" algn="r">
              <a:buNone/>
            </a:pPr>
            <a:r>
              <a:rPr lang="en-US" altLang="zh-CN" sz="1800" dirty="0">
                <a:solidFill>
                  <a:schemeClr val="accent1">
                    <a:lumMod val="75000"/>
                  </a:schemeClr>
                </a:solidFill>
                <a:latin typeface="Arial" panose="020B0604020202020204" pitchFamily="34" charset="0"/>
                <a:cs typeface="Arial" panose="020B0604020202020204" pitchFamily="34" charset="0"/>
              </a:rPr>
              <a:t>https://gitee.com/principlewindows/win-principle-2021</a:t>
            </a:r>
          </a:p>
        </p:txBody>
      </p:sp>
    </p:spTree>
    <p:extLst>
      <p:ext uri="{BB962C8B-B14F-4D97-AF65-F5344CB8AC3E}">
        <p14:creationId xmlns:p14="http://schemas.microsoft.com/office/powerpoint/2010/main" val="4105124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1003300"/>
            <a:ext cx="6907213" cy="520700"/>
          </a:xfrm>
        </p:spPr>
        <p:txBody>
          <a:bodyPr>
            <a:normAutofit fontScale="90000"/>
          </a:bodyPr>
          <a:lstStyle/>
          <a:p>
            <a:pPr eaLnBrk="1" hangingPunct="1"/>
            <a:r>
              <a:rPr lang="en-US" altLang="zh-CN" dirty="0"/>
              <a:t>Windows </a:t>
            </a:r>
            <a:r>
              <a:rPr lang="zh-CN" altLang="en-US" dirty="0"/>
              <a:t>编程技术发展趋势展望</a:t>
            </a:r>
          </a:p>
        </p:txBody>
      </p:sp>
      <p:sp>
        <p:nvSpPr>
          <p:cNvPr id="2" name="内容占位符 1"/>
          <p:cNvSpPr>
            <a:spLocks noGrp="1"/>
          </p:cNvSpPr>
          <p:nvPr>
            <p:ph idx="4294967295"/>
          </p:nvPr>
        </p:nvSpPr>
        <p:spPr>
          <a:xfrm>
            <a:off x="2567608" y="1981200"/>
            <a:ext cx="8640960" cy="3032125"/>
          </a:xfrm>
        </p:spPr>
        <p:txBody>
          <a:bodyPr>
            <a:noAutofit/>
          </a:bodyPr>
          <a:lstStyle/>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fusionware</a:t>
            </a:r>
            <a:r>
              <a:rPr lang="en-US" altLang="zh-CN" b="1" dirty="0">
                <a:solidFill>
                  <a:schemeClr val="accent2">
                    <a:lumMod val="50000"/>
                  </a:schemeClr>
                </a:solidFill>
              </a:rPr>
              <a:t> across platforms (GUI)</a:t>
            </a:r>
          </a:p>
          <a:p>
            <a:pPr lvl="2">
              <a:buFont typeface="Wingdings" panose="05000000000000000000" pitchFamily="2" charset="2"/>
              <a:buChar char="Ø"/>
            </a:pPr>
            <a:r>
              <a:rPr lang="en-US" altLang="zh-CN" b="1" dirty="0">
                <a:solidFill>
                  <a:schemeClr val="accent2">
                    <a:lumMod val="50000"/>
                  </a:schemeClr>
                </a:solidFill>
              </a:rPr>
              <a:t> wine, docker, webView2, electron</a:t>
            </a:r>
            <a:r>
              <a:rPr lang="zh-CN" altLang="en-US" b="1" dirty="0">
                <a:solidFill>
                  <a:schemeClr val="accent2">
                    <a:lumMod val="50000"/>
                  </a:schemeClr>
                </a:solidFill>
              </a:rPr>
              <a:t>，</a:t>
            </a:r>
            <a:r>
              <a:rPr lang="en-US" altLang="zh-CN" b="1" dirty="0">
                <a:solidFill>
                  <a:schemeClr val="accent2">
                    <a:lumMod val="50000"/>
                  </a:schemeClr>
                </a:solidFill>
              </a:rPr>
              <a:t>Angular, </a:t>
            </a:r>
            <a:r>
              <a:rPr lang="en-US" altLang="zh-CN" b="1" dirty="0" err="1">
                <a:solidFill>
                  <a:schemeClr val="accent2">
                    <a:lumMod val="50000"/>
                  </a:schemeClr>
                </a:solidFill>
              </a:rPr>
              <a:t>vue</a:t>
            </a:r>
            <a:r>
              <a:rPr lang="zh-CN" altLang="en-US" b="1" dirty="0">
                <a:solidFill>
                  <a:schemeClr val="accent2">
                    <a:lumMod val="50000"/>
                  </a:schemeClr>
                </a:solidFill>
              </a:rPr>
              <a:t>，</a:t>
            </a:r>
            <a:r>
              <a:rPr lang="en-US" altLang="zh-CN" b="1" dirty="0">
                <a:solidFill>
                  <a:schemeClr val="accent2">
                    <a:lumMod val="50000"/>
                  </a:schemeClr>
                </a:solidFill>
              </a:rPr>
              <a:t>React Native, Qt……</a:t>
            </a:r>
          </a:p>
          <a:p>
            <a:pPr>
              <a:buFont typeface="Wingdings" panose="05000000000000000000" pitchFamily="2" charset="2"/>
              <a:buChar char="p"/>
            </a:pPr>
            <a:r>
              <a:rPr lang="en-US" altLang="zh-CN" b="1" dirty="0">
                <a:solidFill>
                  <a:schemeClr val="accent2">
                    <a:lumMod val="50000"/>
                  </a:schemeClr>
                </a:solidFill>
              </a:rPr>
              <a:t>    UI / UX design separating, VR/AR supported UX</a:t>
            </a: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winRT</a:t>
            </a:r>
            <a:r>
              <a:rPr lang="en-US" altLang="zh-CN" b="1" dirty="0">
                <a:solidFill>
                  <a:schemeClr val="accent2">
                    <a:lumMod val="50000"/>
                  </a:schemeClr>
                </a:solidFill>
              </a:rPr>
              <a:t> projecting to different languages, </a:t>
            </a:r>
            <a:r>
              <a:rPr lang="en-US" altLang="zh-CN" b="1" dirty="0">
                <a:solidFill>
                  <a:srgbClr val="FF0000"/>
                </a:solidFill>
              </a:rPr>
              <a:t>project </a:t>
            </a:r>
            <a:r>
              <a:rPr lang="en-US" altLang="zh-CN" b="1" dirty="0" err="1">
                <a:solidFill>
                  <a:srgbClr val="FF0000"/>
                </a:solidFill>
              </a:rPr>
              <a:t>ReUnion</a:t>
            </a:r>
            <a:endParaRPr lang="en-US" altLang="zh-CN" b="1" dirty="0">
              <a:solidFill>
                <a:srgbClr val="FF0000"/>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AI+web</a:t>
            </a:r>
            <a:r>
              <a:rPr lang="en-US" altLang="zh-CN" b="1" dirty="0">
                <a:solidFill>
                  <a:schemeClr val="accent2">
                    <a:lumMod val="50000"/>
                  </a:schemeClr>
                </a:solidFill>
              </a:rPr>
              <a:t> aided coding/testing/debugging</a:t>
            </a:r>
          </a:p>
          <a:p>
            <a:pPr>
              <a:buFont typeface="Wingdings" panose="05000000000000000000" pitchFamily="2" charset="2"/>
              <a:buChar char="p"/>
            </a:pPr>
            <a:r>
              <a:rPr lang="en-US" altLang="zh-CN" b="1" dirty="0">
                <a:solidFill>
                  <a:schemeClr val="accent2">
                    <a:lumMod val="50000"/>
                  </a:schemeClr>
                </a:solidFill>
              </a:rPr>
              <a:t>    real time collaborative dev</a:t>
            </a:r>
          </a:p>
          <a:p>
            <a:pPr>
              <a:buFont typeface="Wingdings" panose="05000000000000000000" pitchFamily="2" charset="2"/>
              <a:buChar char="p"/>
            </a:pPr>
            <a:r>
              <a:rPr lang="en-US" altLang="zh-CN" b="1" dirty="0">
                <a:solidFill>
                  <a:schemeClr val="accent2">
                    <a:lumMod val="50000"/>
                  </a:schemeClr>
                </a:solidFill>
              </a:rPr>
              <a:t>    cloud-native: micro-service, K8S, </a:t>
            </a:r>
            <a:r>
              <a:rPr lang="en-US" altLang="zh-CN" b="1" dirty="0">
                <a:solidFill>
                  <a:srgbClr val="FF0000"/>
                </a:solidFill>
              </a:rPr>
              <a:t>agile</a:t>
            </a:r>
            <a:r>
              <a:rPr lang="en-US" altLang="zh-CN" b="1" dirty="0">
                <a:solidFill>
                  <a:schemeClr val="accent2">
                    <a:lumMod val="50000"/>
                  </a:schemeClr>
                </a:solidFill>
              </a:rPr>
              <a:t>, DevOps, </a:t>
            </a:r>
            <a:r>
              <a:rPr lang="en-US" altLang="zh-CN" b="1" dirty="0">
                <a:solidFill>
                  <a:srgbClr val="FF0000"/>
                </a:solidFill>
              </a:rPr>
              <a:t>CI/CD</a:t>
            </a:r>
            <a:endParaRPr lang="en-US" altLang="zh-CN" b="1" dirty="0">
              <a:solidFill>
                <a:schemeClr val="accent2">
                  <a:lumMod val="50000"/>
                </a:schemeClr>
              </a:solidFill>
            </a:endParaRPr>
          </a:p>
          <a:p>
            <a:pPr marL="0" indent="0">
              <a:buNone/>
            </a:pPr>
            <a:endParaRPr lang="zh-CN" altLang="en-US" b="1" dirty="0">
              <a:solidFill>
                <a:schemeClr val="accent2">
                  <a:lumMod val="50000"/>
                </a:schemeClr>
              </a:solidFill>
            </a:endParaRPr>
          </a:p>
        </p:txBody>
      </p:sp>
      <p:sp>
        <p:nvSpPr>
          <p:cNvPr id="3" name="文本框 2">
            <a:extLst>
              <a:ext uri="{FF2B5EF4-FFF2-40B4-BE49-F238E27FC236}">
                <a16:creationId xmlns:a16="http://schemas.microsoft.com/office/drawing/2014/main" id="{BE95E6C3-91FD-469A-A47E-FD3E94E04A6D}"/>
              </a:ext>
            </a:extLst>
          </p:cNvPr>
          <p:cNvSpPr txBox="1"/>
          <p:nvPr/>
        </p:nvSpPr>
        <p:spPr>
          <a:xfrm>
            <a:off x="2783633" y="5331834"/>
            <a:ext cx="2226965" cy="1144480"/>
          </a:xfrm>
          <a:prstGeom prst="rect">
            <a:avLst/>
          </a:prstGeom>
          <a:noFill/>
        </p:spPr>
        <p:txBody>
          <a:bodyPr wrap="square" rtlCol="0">
            <a:sp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obstacle</a:t>
            </a:r>
          </a:p>
          <a:p>
            <a:pPr algn="ctr"/>
            <a:r>
              <a:rPr lang="en-US" altLang="zh-CN" sz="1800" dirty="0">
                <a:solidFill>
                  <a:srgbClr val="002060"/>
                </a:solidFill>
                <a:latin typeface="微软雅黑" panose="020B0503020204020204" pitchFamily="34" charset="-122"/>
                <a:ea typeface="微软雅黑" panose="020B0503020204020204" pitchFamily="34" charset="-122"/>
              </a:rPr>
              <a:t>C++, RUST</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3325465-1C72-4AFB-A936-EA84AA31DF30}"/>
              </a:ext>
            </a:extLst>
          </p:cNvPr>
          <p:cNvSpPr txBox="1"/>
          <p:nvPr/>
        </p:nvSpPr>
        <p:spPr>
          <a:xfrm>
            <a:off x="6067922" y="5330959"/>
            <a:ext cx="3844502" cy="1144480"/>
          </a:xfrm>
          <a:prstGeom prst="rect">
            <a:avLst/>
          </a:prstGeom>
          <a:noFill/>
        </p:spPr>
        <p:txBody>
          <a:bodyPr wrap="square" rtlCol="0">
            <a:sp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Complexity</a:t>
            </a:r>
          </a:p>
          <a:p>
            <a:pPr algn="ctr"/>
            <a:r>
              <a:rPr lang="en-US" altLang="zh-CN" sz="1800" dirty="0">
                <a:solidFill>
                  <a:srgbClr val="002060"/>
                </a:solidFill>
                <a:latin typeface="微软雅黑" panose="020B0503020204020204" pitchFamily="34" charset="-122"/>
                <a:ea typeface="微软雅黑" panose="020B0503020204020204" pitchFamily="34" charset="-122"/>
              </a:rPr>
              <a:t>Scripts, C#, JAVA, ……</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FEB6ED80-F7BE-40D2-8512-B372FD06CA8C}"/>
              </a:ext>
            </a:extLst>
          </p:cNvPr>
          <p:cNvSpPr txBox="1"/>
          <p:nvPr/>
        </p:nvSpPr>
        <p:spPr>
          <a:xfrm>
            <a:off x="10632504" y="3202117"/>
            <a:ext cx="1440160" cy="29514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MIUI</a:t>
            </a:r>
            <a:r>
              <a:rPr lang="zh-CN" altLang="en-US" sz="1200" dirty="0">
                <a:solidFill>
                  <a:srgbClr val="FF0000"/>
                </a:solidFill>
                <a:latin typeface="微软雅黑" panose="020B0503020204020204" pitchFamily="34" charset="-122"/>
                <a:ea typeface="微软雅黑" panose="020B0503020204020204" pitchFamily="34" charset="-122"/>
              </a:rPr>
              <a:t>的例子</a:t>
            </a:r>
          </a:p>
        </p:txBody>
      </p:sp>
      <p:sp>
        <p:nvSpPr>
          <p:cNvPr id="6" name="文本框 5">
            <a:extLst>
              <a:ext uri="{FF2B5EF4-FFF2-40B4-BE49-F238E27FC236}">
                <a16:creationId xmlns:a16="http://schemas.microsoft.com/office/drawing/2014/main" id="{E7FE430A-B7BF-4BC8-8E7E-5812B0BF5B7B}"/>
              </a:ext>
            </a:extLst>
          </p:cNvPr>
          <p:cNvSpPr txBox="1"/>
          <p:nvPr/>
        </p:nvSpPr>
        <p:spPr>
          <a:xfrm>
            <a:off x="551384" y="3429000"/>
            <a:ext cx="1296144" cy="295145"/>
          </a:xfrm>
          <a:prstGeom prst="rect">
            <a:avLst/>
          </a:prstGeom>
          <a:noFill/>
        </p:spPr>
        <p:txBody>
          <a:bodyPr wrap="square" rtlCol="0">
            <a:spAutoFit/>
          </a:bodyPr>
          <a:lstStyle/>
          <a:p>
            <a:pPr algn="l"/>
            <a:r>
              <a:rPr lang="en-US" altLang="zh-CN" sz="1200" b="0" dirty="0">
                <a:solidFill>
                  <a:schemeClr val="accent1"/>
                </a:solidFill>
                <a:latin typeface="微软雅黑" panose="020B0503020204020204" pitchFamily="34" charset="-122"/>
                <a:ea typeface="微软雅黑" panose="020B0503020204020204" pitchFamily="34" charset="-122"/>
              </a:rPr>
              <a:t>API COM </a:t>
            </a:r>
            <a:r>
              <a:rPr lang="zh-CN" altLang="en-US" sz="1200" b="0" dirty="0">
                <a:solidFill>
                  <a:schemeClr val="accent1"/>
                </a:solidFill>
                <a:latin typeface="微软雅黑" panose="020B0503020204020204" pitchFamily="34" charset="-122"/>
                <a:ea typeface="微软雅黑" panose="020B0503020204020204" pitchFamily="34" charset="-122"/>
              </a:rPr>
              <a:t>封装</a:t>
            </a:r>
          </a:p>
        </p:txBody>
      </p:sp>
      <p:sp>
        <p:nvSpPr>
          <p:cNvPr id="8" name="文本框 7">
            <a:extLst>
              <a:ext uri="{FF2B5EF4-FFF2-40B4-BE49-F238E27FC236}">
                <a16:creationId xmlns:a16="http://schemas.microsoft.com/office/drawing/2014/main" id="{C37EEE59-CA96-4CED-A503-304D7B26B2D1}"/>
              </a:ext>
            </a:extLst>
          </p:cNvPr>
          <p:cNvSpPr txBox="1"/>
          <p:nvPr/>
        </p:nvSpPr>
        <p:spPr>
          <a:xfrm>
            <a:off x="551384" y="3789040"/>
            <a:ext cx="1296144" cy="295145"/>
          </a:xfrm>
          <a:prstGeom prst="rect">
            <a:avLst/>
          </a:prstGeom>
          <a:noFill/>
        </p:spPr>
        <p:txBody>
          <a:bodyPr wrap="square" rtlCol="0">
            <a:spAutoFit/>
          </a:bodyPr>
          <a:lstStyle/>
          <a:p>
            <a:pPr algn="l"/>
            <a:r>
              <a:rPr lang="en-US" altLang="zh-CN" sz="1200" b="0" dirty="0">
                <a:solidFill>
                  <a:schemeClr val="accent1"/>
                </a:solidFill>
                <a:latin typeface="微软雅黑" panose="020B0503020204020204" pitchFamily="34" charset="-122"/>
                <a:ea typeface="微软雅黑" panose="020B0503020204020204" pitchFamily="34" charset="-122"/>
              </a:rPr>
              <a:t>AI </a:t>
            </a:r>
            <a:r>
              <a:rPr lang="zh-CN" altLang="en-US" sz="1200" b="0" dirty="0">
                <a:solidFill>
                  <a:schemeClr val="accent1"/>
                </a:solidFill>
                <a:latin typeface="微软雅黑" panose="020B0503020204020204" pitchFamily="34" charset="-122"/>
                <a:ea typeface="微软雅黑" panose="020B0503020204020204" pitchFamily="34" charset="-122"/>
              </a:rPr>
              <a:t>加持</a:t>
            </a:r>
          </a:p>
        </p:txBody>
      </p:sp>
      <p:sp>
        <p:nvSpPr>
          <p:cNvPr id="9" name="文本框 8">
            <a:extLst>
              <a:ext uri="{FF2B5EF4-FFF2-40B4-BE49-F238E27FC236}">
                <a16:creationId xmlns:a16="http://schemas.microsoft.com/office/drawing/2014/main" id="{7C166D01-5246-497B-BAEA-925C9E4C4027}"/>
              </a:ext>
            </a:extLst>
          </p:cNvPr>
          <p:cNvSpPr txBox="1"/>
          <p:nvPr/>
        </p:nvSpPr>
        <p:spPr>
          <a:xfrm>
            <a:off x="551384" y="4149080"/>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实时协作</a:t>
            </a:r>
          </a:p>
        </p:txBody>
      </p:sp>
      <p:sp>
        <p:nvSpPr>
          <p:cNvPr id="10" name="文本框 9">
            <a:extLst>
              <a:ext uri="{FF2B5EF4-FFF2-40B4-BE49-F238E27FC236}">
                <a16:creationId xmlns:a16="http://schemas.microsoft.com/office/drawing/2014/main" id="{8D6EE5D4-9207-4070-8D4F-C7105CEF4154}"/>
              </a:ext>
            </a:extLst>
          </p:cNvPr>
          <p:cNvSpPr txBox="1"/>
          <p:nvPr/>
        </p:nvSpPr>
        <p:spPr>
          <a:xfrm>
            <a:off x="551384" y="4581128"/>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云端原生</a:t>
            </a:r>
          </a:p>
        </p:txBody>
      </p:sp>
      <p:sp>
        <p:nvSpPr>
          <p:cNvPr id="11" name="文本框 10">
            <a:extLst>
              <a:ext uri="{FF2B5EF4-FFF2-40B4-BE49-F238E27FC236}">
                <a16:creationId xmlns:a16="http://schemas.microsoft.com/office/drawing/2014/main" id="{41C998E4-63C4-4DE3-9575-2527131667B6}"/>
              </a:ext>
            </a:extLst>
          </p:cNvPr>
          <p:cNvSpPr txBox="1"/>
          <p:nvPr/>
        </p:nvSpPr>
        <p:spPr>
          <a:xfrm>
            <a:off x="551384" y="2420888"/>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前端跨平台融合</a:t>
            </a:r>
          </a:p>
        </p:txBody>
      </p:sp>
      <p:sp>
        <p:nvSpPr>
          <p:cNvPr id="12" name="文本框 11">
            <a:extLst>
              <a:ext uri="{FF2B5EF4-FFF2-40B4-BE49-F238E27FC236}">
                <a16:creationId xmlns:a16="http://schemas.microsoft.com/office/drawing/2014/main" id="{F7F4B3EB-CFD1-4B2E-9EB3-AC0F9E99FB2E}"/>
              </a:ext>
            </a:extLst>
          </p:cNvPr>
          <p:cNvSpPr txBox="1"/>
          <p:nvPr/>
        </p:nvSpPr>
        <p:spPr>
          <a:xfrm>
            <a:off x="551384" y="2996952"/>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编码与设计分离</a:t>
            </a:r>
          </a:p>
        </p:txBody>
      </p:sp>
      <p:sp>
        <p:nvSpPr>
          <p:cNvPr id="14" name="矩形 13">
            <a:extLst>
              <a:ext uri="{FF2B5EF4-FFF2-40B4-BE49-F238E27FC236}">
                <a16:creationId xmlns:a16="http://schemas.microsoft.com/office/drawing/2014/main" id="{D4FE5B50-9C38-45F1-B25F-6D7243AE5440}"/>
              </a:ext>
            </a:extLst>
          </p:cNvPr>
          <p:cNvSpPr/>
          <p:nvPr/>
        </p:nvSpPr>
        <p:spPr>
          <a:xfrm>
            <a:off x="2567608" y="3784904"/>
            <a:ext cx="7992888" cy="2954142"/>
          </a:xfrm>
          <a:prstGeom prst="rect">
            <a:avLst/>
          </a:prstGeom>
          <a:solidFill>
            <a:schemeClr val="bg2">
              <a:lumMod val="90000"/>
            </a:schemeClr>
          </a:solidFill>
        </p:spPr>
        <p:txBody>
          <a:bodyPr wrap="square">
            <a:spAutoFit/>
          </a:bodyPr>
          <a:lstStyle/>
          <a:p>
            <a:pPr algn="l"/>
            <a:r>
              <a:rPr lang="en-US" altLang="zh-CN" sz="2000" b="0" dirty="0">
                <a:solidFill>
                  <a:srgbClr val="1A1A1A"/>
                </a:solidFill>
                <a:latin typeface="微软雅黑" panose="020B0503020204020204" pitchFamily="34" charset="-122"/>
                <a:ea typeface="微软雅黑" panose="020B0503020204020204" pitchFamily="34" charset="-122"/>
              </a:rPr>
              <a:t>UWP </a:t>
            </a:r>
            <a:r>
              <a:rPr lang="zh-CN" altLang="en-US" sz="2000" b="0" dirty="0">
                <a:solidFill>
                  <a:srgbClr val="1A1A1A"/>
                </a:solidFill>
                <a:latin typeface="微软雅黑" panose="020B0503020204020204" pitchFamily="34" charset="-122"/>
                <a:ea typeface="微软雅黑" panose="020B0503020204020204" pitchFamily="34" charset="-122"/>
              </a:rPr>
              <a:t>改头换面 </a:t>
            </a:r>
            <a:r>
              <a:rPr lang="en-US" altLang="zh-CN" sz="2000" b="0" dirty="0">
                <a:solidFill>
                  <a:srgbClr val="1A1A1A"/>
                </a:solidFill>
                <a:latin typeface="微软雅黑" panose="020B0503020204020204" pitchFamily="34" charset="-122"/>
                <a:ea typeface="微软雅黑" panose="020B0503020204020204" pitchFamily="34" charset="-122"/>
              </a:rPr>
              <a:t> project </a:t>
            </a:r>
            <a:r>
              <a:rPr lang="en-US" altLang="zh-CN" sz="2000" b="0" dirty="0" err="1">
                <a:solidFill>
                  <a:srgbClr val="1A1A1A"/>
                </a:solidFill>
                <a:latin typeface="微软雅黑" panose="020B0503020204020204" pitchFamily="34" charset="-122"/>
                <a:ea typeface="微软雅黑" panose="020B0503020204020204" pitchFamily="34" charset="-122"/>
              </a:rPr>
              <a:t>ReUnion</a:t>
            </a:r>
            <a:endParaRPr lang="en-US" altLang="zh-CN" sz="2000" b="0" dirty="0">
              <a:solidFill>
                <a:srgbClr val="1A1A1A"/>
              </a:solidFill>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Ø"/>
            </a:pPr>
            <a:r>
              <a:rPr lang="en-US" altLang="zh-CN" sz="2000" b="0" dirty="0" err="1">
                <a:solidFill>
                  <a:srgbClr val="1A1A1A"/>
                </a:solidFill>
                <a:latin typeface="微软雅黑" panose="020B0503020204020204" pitchFamily="34" charset="-122"/>
                <a:ea typeface="微软雅黑" panose="020B0503020204020204" pitchFamily="34" charset="-122"/>
              </a:rPr>
              <a:t>AppContainer</a:t>
            </a:r>
            <a:r>
              <a:rPr lang="en-US" altLang="zh-CN" sz="2000" b="0" dirty="0">
                <a:solidFill>
                  <a:srgbClr val="1A1A1A"/>
                </a:solidFill>
                <a:latin typeface="微软雅黑" panose="020B0503020204020204" pitchFamily="34" charset="-122"/>
                <a:ea typeface="微软雅黑" panose="020B0503020204020204" pitchFamily="34" charset="-122"/>
              </a:rPr>
              <a:t> </a:t>
            </a:r>
            <a:r>
              <a:rPr lang="zh-CN" altLang="en-US" sz="2000" b="0" dirty="0">
                <a:solidFill>
                  <a:srgbClr val="1A1A1A"/>
                </a:solidFill>
                <a:latin typeface="微软雅黑" panose="020B0503020204020204" pitchFamily="34" charset="-122"/>
                <a:ea typeface="微软雅黑" panose="020B0503020204020204" pitchFamily="34" charset="-122"/>
              </a:rPr>
              <a:t>沙箱隔离环境，严控权限</a:t>
            </a:r>
          </a:p>
          <a:p>
            <a:pPr marL="342900" indent="-342900" algn="l">
              <a:buFont typeface="Wingdings" panose="05000000000000000000" pitchFamily="2" charset="2"/>
              <a:buChar char="Ø"/>
            </a:pPr>
            <a:r>
              <a:rPr lang="en-US" altLang="zh-CN" sz="2000" b="0" dirty="0">
                <a:solidFill>
                  <a:srgbClr val="1A1A1A"/>
                </a:solidFill>
                <a:latin typeface="微软雅黑" panose="020B0503020204020204" pitchFamily="34" charset="-122"/>
                <a:ea typeface="微软雅黑" panose="020B0503020204020204" pitchFamily="34" charset="-122"/>
              </a:rPr>
              <a:t>WinRT </a:t>
            </a:r>
            <a:r>
              <a:rPr lang="zh-CN" altLang="en-US" sz="2000" b="0" dirty="0">
                <a:solidFill>
                  <a:srgbClr val="1A1A1A"/>
                </a:solidFill>
                <a:latin typeface="微软雅黑" panose="020B0503020204020204" pitchFamily="34" charset="-122"/>
                <a:ea typeface="微软雅黑" panose="020B0503020204020204" pitchFamily="34" charset="-122"/>
              </a:rPr>
              <a:t>新的</a:t>
            </a:r>
            <a:r>
              <a:rPr lang="en-US" altLang="zh-CN" sz="2000" b="0" dirty="0">
                <a:solidFill>
                  <a:srgbClr val="1A1A1A"/>
                </a:solidFill>
                <a:latin typeface="微软雅黑" panose="020B0503020204020204" pitchFamily="34" charset="-122"/>
                <a:ea typeface="微软雅黑" panose="020B0503020204020204" pitchFamily="34" charset="-122"/>
              </a:rPr>
              <a:t>Windows API</a:t>
            </a:r>
            <a:r>
              <a:rPr lang="zh-CN" altLang="en-US" sz="2000" b="0" dirty="0">
                <a:solidFill>
                  <a:srgbClr val="1A1A1A"/>
                </a:solidFill>
                <a:latin typeface="微软雅黑" panose="020B0503020204020204" pitchFamily="34" charset="-122"/>
                <a:ea typeface="微软雅黑" panose="020B0503020204020204" pitchFamily="34" charset="-122"/>
              </a:rPr>
              <a:t>，</a:t>
            </a:r>
            <a:r>
              <a:rPr lang="en-US" altLang="zh-CN" sz="2000" b="0" dirty="0">
                <a:solidFill>
                  <a:srgbClr val="1A1A1A"/>
                </a:solidFill>
                <a:latin typeface="微软雅黑" panose="020B0503020204020204" pitchFamily="34" charset="-122"/>
                <a:ea typeface="微软雅黑" panose="020B0503020204020204" pitchFamily="34" charset="-122"/>
              </a:rPr>
              <a:t>COM</a:t>
            </a:r>
            <a:r>
              <a:rPr lang="zh-CN" altLang="en-US" sz="2000" b="0" dirty="0">
                <a:solidFill>
                  <a:srgbClr val="1A1A1A"/>
                </a:solidFill>
                <a:latin typeface="微软雅黑" panose="020B0503020204020204" pitchFamily="34" charset="-122"/>
                <a:ea typeface="微软雅黑" panose="020B0503020204020204" pitchFamily="34" charset="-122"/>
              </a:rPr>
              <a:t>的进化版</a:t>
            </a:r>
          </a:p>
          <a:p>
            <a:pPr marL="342900" indent="-342900" algn="l">
              <a:buFont typeface="Wingdings" panose="05000000000000000000" pitchFamily="2" charset="2"/>
              <a:buChar char="Ø"/>
            </a:pPr>
            <a:r>
              <a:rPr lang="en-US" altLang="zh-CN" sz="2000" b="0" dirty="0">
                <a:solidFill>
                  <a:srgbClr val="1A1A1A"/>
                </a:solidFill>
                <a:latin typeface="微软雅黑" panose="020B0503020204020204" pitchFamily="34" charset="-122"/>
                <a:ea typeface="微软雅黑" panose="020B0503020204020204" pitchFamily="34" charset="-122"/>
              </a:rPr>
              <a:t>WinRT XAML </a:t>
            </a:r>
            <a:r>
              <a:rPr lang="zh-CN" altLang="en-US" sz="2000" b="0" dirty="0">
                <a:solidFill>
                  <a:srgbClr val="1A1A1A"/>
                </a:solidFill>
                <a:latin typeface="微软雅黑" panose="020B0503020204020204" pitchFamily="34" charset="-122"/>
                <a:ea typeface="微软雅黑" panose="020B0503020204020204" pitchFamily="34" charset="-122"/>
              </a:rPr>
              <a:t>基于</a:t>
            </a:r>
            <a:r>
              <a:rPr lang="en-US" altLang="zh-CN" sz="2000" b="0" dirty="0">
                <a:solidFill>
                  <a:srgbClr val="1A1A1A"/>
                </a:solidFill>
                <a:latin typeface="微软雅黑" panose="020B0503020204020204" pitchFamily="34" charset="-122"/>
                <a:ea typeface="微软雅黑" panose="020B0503020204020204" pitchFamily="34" charset="-122"/>
              </a:rPr>
              <a:t>WinRT API</a:t>
            </a:r>
            <a:r>
              <a:rPr lang="zh-CN" altLang="en-US" sz="2000" b="0" dirty="0">
                <a:solidFill>
                  <a:srgbClr val="1A1A1A"/>
                </a:solidFill>
                <a:latin typeface="微软雅黑" panose="020B0503020204020204" pitchFamily="34" charset="-122"/>
                <a:ea typeface="微软雅黑" panose="020B0503020204020204" pitchFamily="34" charset="-122"/>
              </a:rPr>
              <a:t>框架的一套新的</a:t>
            </a:r>
            <a:r>
              <a:rPr lang="en-US" altLang="zh-CN" sz="2000" b="0" dirty="0">
                <a:solidFill>
                  <a:srgbClr val="1A1A1A"/>
                </a:solidFill>
                <a:latin typeface="微软雅黑" panose="020B0503020204020204" pitchFamily="34" charset="-122"/>
                <a:ea typeface="微软雅黑" panose="020B0503020204020204" pitchFamily="34" charset="-122"/>
              </a:rPr>
              <a:t>XAML UI</a:t>
            </a:r>
            <a:r>
              <a:rPr lang="zh-CN" altLang="en-US" sz="2000" b="0" dirty="0">
                <a:solidFill>
                  <a:srgbClr val="1A1A1A"/>
                </a:solidFill>
                <a:latin typeface="微软雅黑" panose="020B0503020204020204" pitchFamily="34" charset="-122"/>
                <a:ea typeface="微软雅黑" panose="020B0503020204020204" pitchFamily="34" charset="-122"/>
              </a:rPr>
              <a:t>，</a:t>
            </a:r>
            <a:r>
              <a:rPr lang="en-US" altLang="zh-CN" sz="2000" b="0" dirty="0" err="1">
                <a:solidFill>
                  <a:srgbClr val="1A1A1A"/>
                </a:solidFill>
                <a:latin typeface="微软雅黑" panose="020B0503020204020204" pitchFamily="34" charset="-122"/>
                <a:ea typeface="微软雅黑" panose="020B0503020204020204" pitchFamily="34" charset="-122"/>
              </a:rPr>
              <a:t>WinUI</a:t>
            </a:r>
            <a:r>
              <a:rPr lang="en-US" altLang="zh-CN" sz="2000" b="0" dirty="0">
                <a:solidFill>
                  <a:srgbClr val="1A1A1A"/>
                </a:solidFill>
                <a:latin typeface="微软雅黑" panose="020B0503020204020204" pitchFamily="34" charset="-122"/>
                <a:ea typeface="微软雅黑" panose="020B0503020204020204" pitchFamily="34" charset="-122"/>
              </a:rPr>
              <a:t> 3.0 preview </a:t>
            </a:r>
            <a:r>
              <a:rPr lang="zh-CN" altLang="en-US" sz="2000" b="0" dirty="0">
                <a:solidFill>
                  <a:srgbClr val="1A1A1A"/>
                </a:solidFill>
                <a:latin typeface="微软雅黑" panose="020B0503020204020204" pitchFamily="34" charset="-122"/>
                <a:ea typeface="微软雅黑" panose="020B0503020204020204" pitchFamily="34" charset="-122"/>
              </a:rPr>
              <a:t>现在终于有了正式的名字，</a:t>
            </a:r>
            <a:r>
              <a:rPr lang="en-US" altLang="zh-CN" sz="2000" b="0" dirty="0">
                <a:solidFill>
                  <a:srgbClr val="1A1A1A"/>
                </a:solidFill>
                <a:latin typeface="微软雅黑" panose="020B0503020204020204" pitchFamily="34" charset="-122"/>
                <a:ea typeface="微软雅黑" panose="020B0503020204020204" pitchFamily="34" charset="-122"/>
              </a:rPr>
              <a:t>Windows App SDK</a:t>
            </a:r>
          </a:p>
          <a:p>
            <a:pPr marL="342900" indent="-342900" algn="l">
              <a:buFont typeface="Wingdings" panose="05000000000000000000" pitchFamily="2" charset="2"/>
              <a:buChar char="Ø"/>
            </a:pPr>
            <a:endParaRPr lang="en-US" altLang="zh-CN" sz="2000" b="0" dirty="0">
              <a:solidFill>
                <a:srgbClr val="1A1A1A"/>
              </a:solidFill>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Ø"/>
            </a:pPr>
            <a:endParaRPr lang="en-US" altLang="zh-CN" sz="2000" b="0" dirty="0">
              <a:solidFill>
                <a:srgbClr val="1A1A1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5152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720725"/>
          </a:xfrm>
        </p:spPr>
        <p:txBody>
          <a:bodyPr>
            <a:noAutofit/>
          </a:bodyPr>
          <a:lstStyle/>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面向对象</a:t>
            </a:r>
            <a:r>
              <a:rPr lang="en-US" altLang="zh-CN" dirty="0"/>
              <a:t>    </a:t>
            </a:r>
            <a:endParaRPr lang="zh-CN" altLang="zh-CN" sz="2800" b="1" dirty="0">
              <a:solidFill>
                <a:schemeClr val="accent2">
                  <a:lumMod val="50000"/>
                </a:schemeClr>
              </a:solidFill>
              <a:latin typeface="Times New Roman" panose="02020603050405020304" pitchFamily="18" charset="0"/>
              <a:ea typeface="楷体_GB2312" pitchFamily="49" charset="-122"/>
            </a:endParaRPr>
          </a:p>
        </p:txBody>
      </p:sp>
      <p:sp>
        <p:nvSpPr>
          <p:cNvPr id="3" name="矩形 2"/>
          <p:cNvSpPr/>
          <p:nvPr/>
        </p:nvSpPr>
        <p:spPr>
          <a:xfrm>
            <a:off x="2423592" y="2261187"/>
            <a:ext cx="7992888" cy="2985433"/>
          </a:xfrm>
          <a:prstGeom prst="rect">
            <a:avLst/>
          </a:prstGeom>
        </p:spPr>
        <p:txBody>
          <a:bodyPr wrap="square">
            <a:spAutoFit/>
          </a:bodyPr>
          <a:lstStyle/>
          <a:p>
            <a:pPr lvl="0" algn="l">
              <a:lnSpc>
                <a:spcPct val="100000"/>
              </a:lnSpc>
              <a:spcBef>
                <a:spcPct val="20000"/>
              </a:spcBef>
              <a:spcAft>
                <a:spcPct val="0"/>
              </a:spcAft>
              <a:defRPr/>
            </a:pPr>
            <a:r>
              <a:rPr lang="zh-CN" altLang="zh-CN" sz="3200" dirty="0">
                <a:solidFill>
                  <a:srgbClr val="3333CC">
                    <a:lumMod val="50000"/>
                  </a:srgbClr>
                </a:solidFill>
                <a:ea typeface="楷体_GB2312" pitchFamily="49" charset="-122"/>
              </a:rPr>
              <a:t>窗口、菜单、事件皆是对象</a:t>
            </a:r>
            <a:endParaRPr lang="en-US" altLang="zh-CN" sz="3200" dirty="0">
              <a:solidFill>
                <a:srgbClr val="3333CC">
                  <a:lumMod val="50000"/>
                </a:srgbClr>
              </a:solidFill>
              <a:ea typeface="楷体_GB2312" pitchFamily="49" charset="-122"/>
            </a:endParaRPr>
          </a:p>
          <a:p>
            <a:pPr lvl="0" algn="l">
              <a:lnSpc>
                <a:spcPct val="100000"/>
              </a:lnSpc>
              <a:spcBef>
                <a:spcPct val="20000"/>
              </a:spcBef>
              <a:spcAft>
                <a:spcPct val="0"/>
              </a:spcAft>
              <a:defRPr/>
            </a:pPr>
            <a:r>
              <a:rPr lang="en-US" altLang="zh-CN" sz="3200" dirty="0">
                <a:solidFill>
                  <a:srgbClr val="3333CC">
                    <a:lumMod val="50000"/>
                  </a:srgbClr>
                </a:solidFill>
                <a:ea typeface="楷体_GB2312" pitchFamily="49" charset="-122"/>
              </a:rPr>
              <a:t>        </a:t>
            </a:r>
            <a:r>
              <a:rPr lang="zh-CN" altLang="zh-CN" sz="3200" dirty="0">
                <a:solidFill>
                  <a:srgbClr val="3333CC">
                    <a:lumMod val="50000"/>
                  </a:srgbClr>
                </a:solidFill>
                <a:ea typeface="楷体_GB2312" pitchFamily="49" charset="-122"/>
              </a:rPr>
              <a:t>对话框与各种控件是一些特殊的窗口</a:t>
            </a:r>
            <a:endParaRPr lang="en-US" altLang="zh-CN" sz="3200" dirty="0">
              <a:solidFill>
                <a:srgbClr val="3333CC">
                  <a:lumMod val="50000"/>
                </a:srgbClr>
              </a:solidFill>
              <a:ea typeface="楷体_GB2312" pitchFamily="49" charset="-122"/>
            </a:endParaRPr>
          </a:p>
          <a:p>
            <a:pPr lvl="0" algn="l">
              <a:lnSpc>
                <a:spcPct val="100000"/>
              </a:lnSpc>
              <a:spcBef>
                <a:spcPct val="20000"/>
              </a:spcBef>
              <a:spcAft>
                <a:spcPct val="0"/>
              </a:spcAft>
              <a:defRPr/>
            </a:pPr>
            <a:r>
              <a:rPr lang="zh-CN" altLang="zh-CN" sz="2800" dirty="0">
                <a:solidFill>
                  <a:srgbClr val="3333CC">
                    <a:lumMod val="50000"/>
                  </a:srgbClr>
                </a:solidFill>
                <a:ea typeface="楷体_GB2312" pitchFamily="49" charset="-122"/>
              </a:rPr>
              <a:t>对界面元素的操作和消息</a:t>
            </a:r>
            <a:r>
              <a:rPr lang="en-US" altLang="zh-CN" sz="2800" dirty="0">
                <a:solidFill>
                  <a:srgbClr val="3333CC">
                    <a:lumMod val="50000"/>
                  </a:srgbClr>
                </a:solidFill>
                <a:ea typeface="楷体_GB2312" pitchFamily="49" charset="-122"/>
              </a:rPr>
              <a:t>/</a:t>
            </a:r>
            <a:r>
              <a:rPr lang="zh-CN" altLang="zh-CN" sz="2800" dirty="0">
                <a:solidFill>
                  <a:srgbClr val="3333CC">
                    <a:lumMod val="50000"/>
                  </a:srgbClr>
                </a:solidFill>
                <a:ea typeface="楷体_GB2312" pitchFamily="49" charset="-122"/>
              </a:rPr>
              <a:t>事件的处理都</a:t>
            </a:r>
            <a:r>
              <a:rPr lang="zh-CN" altLang="en-US" sz="2800" dirty="0">
                <a:solidFill>
                  <a:srgbClr val="3333CC">
                    <a:lumMod val="50000"/>
                  </a:srgbClr>
                </a:solidFill>
                <a:ea typeface="楷体_GB2312" pitchFamily="49" charset="-122"/>
              </a:rPr>
              <a:t>按照</a:t>
            </a:r>
            <a:r>
              <a:rPr lang="zh-CN" altLang="zh-CN" sz="2800" dirty="0">
                <a:solidFill>
                  <a:srgbClr val="3333CC">
                    <a:lumMod val="50000"/>
                  </a:srgbClr>
                </a:solidFill>
                <a:ea typeface="楷体_GB2312" pitchFamily="49" charset="-122"/>
              </a:rPr>
              <a:t>对象</a:t>
            </a:r>
            <a:r>
              <a:rPr lang="zh-CN" altLang="en-US" sz="2800" dirty="0">
                <a:solidFill>
                  <a:srgbClr val="3333CC">
                    <a:lumMod val="50000"/>
                  </a:srgbClr>
                </a:solidFill>
                <a:ea typeface="楷体_GB2312" pitchFamily="49" charset="-122"/>
              </a:rPr>
              <a:t>进行</a:t>
            </a:r>
            <a:r>
              <a:rPr lang="zh-CN" altLang="zh-CN" sz="2800" dirty="0">
                <a:solidFill>
                  <a:srgbClr val="3333CC">
                    <a:lumMod val="50000"/>
                  </a:srgbClr>
                </a:solidFill>
                <a:ea typeface="楷体_GB2312" pitchFamily="49" charset="-122"/>
              </a:rPr>
              <a:t>。</a:t>
            </a:r>
            <a:r>
              <a:rPr lang="zh-CN" altLang="en-US" sz="2800" dirty="0">
                <a:solidFill>
                  <a:srgbClr val="3333CC">
                    <a:lumMod val="50000"/>
                  </a:srgbClr>
                </a:solidFill>
                <a:ea typeface="楷体_GB2312" pitchFamily="49" charset="-122"/>
              </a:rPr>
              <a:t>对</a:t>
            </a:r>
            <a:r>
              <a:rPr lang="zh-CN" altLang="zh-CN" sz="2800" dirty="0">
                <a:solidFill>
                  <a:srgbClr val="3333CC">
                    <a:lumMod val="50000"/>
                  </a:srgbClr>
                </a:solidFill>
                <a:ea typeface="楷体_GB2312" pitchFamily="49" charset="-122"/>
              </a:rPr>
              <a:t>这些对象的属性和操作，由</a:t>
            </a:r>
            <a:r>
              <a:rPr lang="zh-CN" altLang="en-US" sz="2800" dirty="0">
                <a:solidFill>
                  <a:srgbClr val="3333CC">
                    <a:lumMod val="50000"/>
                  </a:srgbClr>
                </a:solidFill>
                <a:ea typeface="楷体_GB2312" pitchFamily="49" charset="-122"/>
              </a:rPr>
              <a:t>相关</a:t>
            </a:r>
            <a:r>
              <a:rPr lang="zh-CN" altLang="zh-CN" sz="2800" dirty="0">
                <a:solidFill>
                  <a:srgbClr val="3333CC">
                    <a:lumMod val="50000"/>
                  </a:srgbClr>
                </a:solidFill>
                <a:ea typeface="楷体_GB2312" pitchFamily="49" charset="-122"/>
              </a:rPr>
              <a:t>数据结构和</a:t>
            </a:r>
            <a:r>
              <a:rPr lang="en-US" altLang="zh-CN" sz="2800" dirty="0">
                <a:solidFill>
                  <a:srgbClr val="3333CC">
                    <a:lumMod val="50000"/>
                  </a:srgbClr>
                </a:solidFill>
                <a:ea typeface="楷体_GB2312" pitchFamily="49" charset="-122"/>
              </a:rPr>
              <a:t>API</a:t>
            </a:r>
            <a:r>
              <a:rPr lang="zh-CN" altLang="en-US" sz="2800" dirty="0">
                <a:solidFill>
                  <a:srgbClr val="3333CC">
                    <a:lumMod val="50000"/>
                  </a:srgbClr>
                </a:solidFill>
                <a:ea typeface="楷体_GB2312" pitchFamily="49" charset="-122"/>
              </a:rPr>
              <a:t>调用</a:t>
            </a:r>
            <a:r>
              <a:rPr lang="zh-CN" altLang="zh-CN" sz="2800" dirty="0">
                <a:solidFill>
                  <a:srgbClr val="3333CC">
                    <a:lumMod val="50000"/>
                  </a:srgbClr>
                </a:solidFill>
                <a:ea typeface="楷体_GB2312" pitchFamily="49" charset="-122"/>
              </a:rPr>
              <a:t>函数（或由</a:t>
            </a:r>
            <a:r>
              <a:rPr lang="zh-CN" altLang="en-US" sz="2800" dirty="0">
                <a:solidFill>
                  <a:srgbClr val="3333CC">
                    <a:lumMod val="50000"/>
                  </a:srgbClr>
                </a:solidFill>
                <a:ea typeface="楷体_GB2312" pitchFamily="49" charset="-122"/>
              </a:rPr>
              <a:t>其封装的</a:t>
            </a:r>
            <a:r>
              <a:rPr lang="en-US" altLang="zh-CN" sz="2800" dirty="0">
                <a:solidFill>
                  <a:srgbClr val="3333CC">
                    <a:lumMod val="50000"/>
                  </a:srgbClr>
                </a:solidFill>
                <a:ea typeface="楷体_GB2312" pitchFamily="49" charset="-122"/>
              </a:rPr>
              <a:t>MFC</a:t>
            </a:r>
            <a:r>
              <a:rPr lang="zh-CN" altLang="zh-CN" sz="2800" dirty="0">
                <a:solidFill>
                  <a:srgbClr val="3333CC">
                    <a:lumMod val="50000"/>
                  </a:srgbClr>
                </a:solidFill>
                <a:ea typeface="楷体_GB2312" pitchFamily="49" charset="-122"/>
              </a:rPr>
              <a:t>和</a:t>
            </a:r>
            <a:r>
              <a:rPr lang="en-US" altLang="zh-CN" sz="2800" dirty="0">
                <a:solidFill>
                  <a:srgbClr val="3333CC">
                    <a:lumMod val="50000"/>
                  </a:srgbClr>
                </a:solidFill>
                <a:ea typeface="楷体_GB2312" pitchFamily="49" charset="-122"/>
              </a:rPr>
              <a:t>.NET</a:t>
            </a:r>
            <a:r>
              <a:rPr lang="zh-CN" altLang="zh-CN" sz="2800" dirty="0">
                <a:solidFill>
                  <a:srgbClr val="3333CC">
                    <a:lumMod val="50000"/>
                  </a:srgbClr>
                </a:solidFill>
                <a:ea typeface="楷体_GB2312" pitchFamily="49" charset="-122"/>
              </a:rPr>
              <a:t>框架中的类）提供。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anim calcmode="lin" valueType="num">
                                      <p:cBhvr>
                                        <p:cTn id="8" dur="2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776287"/>
          </a:xfrm>
        </p:spPr>
        <p:txBody>
          <a:bodyPr>
            <a:noAutofit/>
          </a:bodyPr>
          <a:lstStyle/>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面向对象</a:t>
            </a:r>
            <a:r>
              <a:rPr lang="en-US" altLang="zh-CN" dirty="0"/>
              <a:t>       </a:t>
            </a:r>
            <a:endParaRPr lang="en-US" altLang="zh-CN" b="1" dirty="0">
              <a:solidFill>
                <a:schemeClr val="accent2">
                  <a:lumMod val="50000"/>
                </a:schemeClr>
              </a:solidFill>
              <a:latin typeface="Times New Roman" panose="02020603050405020304" pitchFamily="18" charset="0"/>
              <a:ea typeface="楷体_GB2312" pitchFamily="49" charset="-122"/>
            </a:endParaRPr>
          </a:p>
        </p:txBody>
      </p:sp>
      <p:pic>
        <p:nvPicPr>
          <p:cNvPr id="7" name="图片 6"/>
          <p:cNvPicPr>
            <a:picLocks noChangeAspect="1"/>
          </p:cNvPicPr>
          <p:nvPr/>
        </p:nvPicPr>
        <p:blipFill>
          <a:blip r:embed="rId3"/>
          <a:stretch>
            <a:fillRect/>
          </a:stretch>
        </p:blipFill>
        <p:spPr>
          <a:xfrm>
            <a:off x="7351700" y="996414"/>
            <a:ext cx="3190875" cy="5486400"/>
          </a:xfrm>
          <a:prstGeom prst="rect">
            <a:avLst/>
          </a:prstGeom>
        </p:spPr>
      </p:pic>
      <p:pic>
        <p:nvPicPr>
          <p:cNvPr id="8" name="图片 7"/>
          <p:cNvPicPr>
            <a:picLocks noChangeAspect="1"/>
          </p:cNvPicPr>
          <p:nvPr/>
        </p:nvPicPr>
        <p:blipFill>
          <a:blip r:embed="rId4"/>
          <a:stretch>
            <a:fillRect/>
          </a:stretch>
        </p:blipFill>
        <p:spPr>
          <a:xfrm>
            <a:off x="3294433" y="3212977"/>
            <a:ext cx="2600325" cy="2505075"/>
          </a:xfrm>
          <a:prstGeom prst="rect">
            <a:avLst/>
          </a:prstGeom>
        </p:spPr>
      </p:pic>
      <p:sp>
        <p:nvSpPr>
          <p:cNvPr id="9" name="云形标注 8"/>
          <p:cNvSpPr/>
          <p:nvPr/>
        </p:nvSpPr>
        <p:spPr>
          <a:xfrm>
            <a:off x="1631504" y="3163716"/>
            <a:ext cx="1224136" cy="877759"/>
          </a:xfrm>
          <a:prstGeom prst="cloudCallout">
            <a:avLst>
              <a:gd name="adj1" fmla="val 80493"/>
              <a:gd name="adj2" fmla="val 354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API </a:t>
            </a:r>
            <a:r>
              <a:rPr lang="zh-CN" altLang="en-US" sz="1200" dirty="0"/>
              <a:t>函数</a:t>
            </a:r>
          </a:p>
        </p:txBody>
      </p:sp>
      <p:sp>
        <p:nvSpPr>
          <p:cNvPr id="11" name="云形标注 10"/>
          <p:cNvSpPr/>
          <p:nvPr/>
        </p:nvSpPr>
        <p:spPr>
          <a:xfrm>
            <a:off x="5663952" y="1081578"/>
            <a:ext cx="1224136" cy="877759"/>
          </a:xfrm>
          <a:prstGeom prst="cloudCallout">
            <a:avLst>
              <a:gd name="adj1" fmla="val 80493"/>
              <a:gd name="adj2" fmla="val 354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数据结构</a:t>
            </a:r>
          </a:p>
        </p:txBody>
      </p:sp>
      <p:sp>
        <p:nvSpPr>
          <p:cNvPr id="10" name="矩形 9"/>
          <p:cNvSpPr/>
          <p:nvPr/>
        </p:nvSpPr>
        <p:spPr>
          <a:xfrm>
            <a:off x="2423592" y="2261187"/>
            <a:ext cx="7992888" cy="584775"/>
          </a:xfrm>
          <a:prstGeom prst="rect">
            <a:avLst/>
          </a:prstGeom>
        </p:spPr>
        <p:txBody>
          <a:bodyPr wrap="square">
            <a:spAutoFit/>
          </a:bodyPr>
          <a:lstStyle/>
          <a:p>
            <a:pPr lvl="0" algn="l">
              <a:lnSpc>
                <a:spcPct val="100000"/>
              </a:lnSpc>
              <a:spcBef>
                <a:spcPct val="20000"/>
              </a:spcBef>
              <a:spcAft>
                <a:spcPct val="0"/>
              </a:spcAft>
              <a:defRPr/>
            </a:pPr>
            <a:r>
              <a:rPr lang="zh-CN" altLang="zh-CN" sz="3200" dirty="0">
                <a:solidFill>
                  <a:srgbClr val="3333CC">
                    <a:lumMod val="50000"/>
                  </a:srgbClr>
                </a:solidFill>
                <a:ea typeface="楷体_GB2312" pitchFamily="49" charset="-122"/>
              </a:rPr>
              <a:t>窗口、菜单、事件皆是对象</a:t>
            </a:r>
            <a:endParaRPr lang="en-US" altLang="zh-CN" sz="3200" dirty="0">
              <a:solidFill>
                <a:srgbClr val="3333CC">
                  <a:lumMod val="50000"/>
                </a:srgbClr>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anim calcmode="lin" valueType="num">
                                      <p:cBhvr>
                                        <p:cTn id="8" dur="250" fill="hold"/>
                                        <p:tgtEl>
                                          <p:spTgt spid="8"/>
                                        </p:tgtEl>
                                        <p:attrNameLst>
                                          <p:attrName>ppt_x</p:attrName>
                                        </p:attrNameLst>
                                      </p:cBhvr>
                                      <p:tavLst>
                                        <p:tav tm="0">
                                          <p:val>
                                            <p:strVal val="#ppt_x"/>
                                          </p:val>
                                        </p:tav>
                                        <p:tav tm="100000">
                                          <p:val>
                                            <p:strVal val="#ppt_x"/>
                                          </p:val>
                                        </p:tav>
                                      </p:tavLst>
                                    </p:anim>
                                    <p:anim calcmode="lin" valueType="num">
                                      <p:cBhvr>
                                        <p:cTn id="9" dur="25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anim calcmode="lin" valueType="num">
                                      <p:cBhvr>
                                        <p:cTn id="13" dur="250" fill="hold"/>
                                        <p:tgtEl>
                                          <p:spTgt spid="7"/>
                                        </p:tgtEl>
                                        <p:attrNameLst>
                                          <p:attrName>ppt_x</p:attrName>
                                        </p:attrNameLst>
                                      </p:cBhvr>
                                      <p:tavLst>
                                        <p:tav tm="0">
                                          <p:val>
                                            <p:strVal val="#ppt_x"/>
                                          </p:val>
                                        </p:tav>
                                        <p:tav tm="100000">
                                          <p:val>
                                            <p:strVal val="#ppt_x"/>
                                          </p:val>
                                        </p:tav>
                                      </p:tavLst>
                                    </p:anim>
                                    <p:anim calcmode="lin" valueType="num">
                                      <p:cBhvr>
                                        <p:cTn id="14" dur="25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50"/>
                                        <p:tgtEl>
                                          <p:spTgt spid="11"/>
                                        </p:tgtEl>
                                      </p:cBhvr>
                                    </p:animEffect>
                                    <p:anim calcmode="lin" valueType="num">
                                      <p:cBhvr>
                                        <p:cTn id="18" dur="250" fill="hold"/>
                                        <p:tgtEl>
                                          <p:spTgt spid="11"/>
                                        </p:tgtEl>
                                        <p:attrNameLst>
                                          <p:attrName>ppt_x</p:attrName>
                                        </p:attrNameLst>
                                      </p:cBhvr>
                                      <p:tavLst>
                                        <p:tav tm="0">
                                          <p:val>
                                            <p:strVal val="#ppt_x"/>
                                          </p:val>
                                        </p:tav>
                                        <p:tav tm="100000">
                                          <p:val>
                                            <p:strVal val="#ppt_x"/>
                                          </p:val>
                                        </p:tav>
                                      </p:tavLst>
                                    </p:anim>
                                    <p:anim calcmode="lin" valueType="num">
                                      <p:cBhvr>
                                        <p:cTn id="19" dur="25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50"/>
                                        <p:tgtEl>
                                          <p:spTgt spid="9"/>
                                        </p:tgtEl>
                                      </p:cBhvr>
                                    </p:animEffect>
                                    <p:anim calcmode="lin" valueType="num">
                                      <p:cBhvr>
                                        <p:cTn id="23" dur="250" fill="hold"/>
                                        <p:tgtEl>
                                          <p:spTgt spid="9"/>
                                        </p:tgtEl>
                                        <p:attrNameLst>
                                          <p:attrName>ppt_x</p:attrName>
                                        </p:attrNameLst>
                                      </p:cBhvr>
                                      <p:tavLst>
                                        <p:tav tm="0">
                                          <p:val>
                                            <p:strVal val="#ppt_x"/>
                                          </p:val>
                                        </p:tav>
                                        <p:tav tm="100000">
                                          <p:val>
                                            <p:strVal val="#ppt_x"/>
                                          </p:val>
                                        </p:tav>
                                      </p:tavLst>
                                    </p:anim>
                                    <p:anim calcmode="lin" valueType="num">
                                      <p:cBhvr>
                                        <p:cTn id="24" dur="25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1368425"/>
          </a:xfrm>
        </p:spPr>
        <p:txBody>
          <a:bodyPr>
            <a:noAutofit/>
          </a:bodyPr>
          <a:lstStyle/>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面向对象</a:t>
            </a:r>
            <a:endParaRPr lang="en-US" altLang="zh-CN" sz="36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3600" b="1" dirty="0">
                <a:solidFill>
                  <a:schemeClr val="accent2">
                    <a:lumMod val="50000"/>
                  </a:schemeClr>
                </a:solidFill>
                <a:latin typeface="Times New Roman" panose="02020603050405020304" pitchFamily="18" charset="0"/>
                <a:ea typeface="楷体_GB2312" pitchFamily="49" charset="-122"/>
              </a:rPr>
              <a:t>  消息</a:t>
            </a:r>
            <a:r>
              <a:rPr lang="en-US" altLang="zh-CN" sz="3600" b="1" dirty="0">
                <a:solidFill>
                  <a:schemeClr val="accent2">
                    <a:lumMod val="50000"/>
                  </a:schemeClr>
                </a:solidFill>
                <a:latin typeface="Times New Roman" panose="02020603050405020304" pitchFamily="18" charset="0"/>
                <a:ea typeface="楷体_GB2312" pitchFamily="49" charset="-122"/>
              </a:rPr>
              <a:t>/</a:t>
            </a:r>
            <a:r>
              <a:rPr lang="zh-CN" altLang="en-US" sz="3600" b="1" dirty="0">
                <a:solidFill>
                  <a:schemeClr val="accent2">
                    <a:lumMod val="50000"/>
                  </a:schemeClr>
                </a:solidFill>
                <a:latin typeface="Times New Roman" panose="02020603050405020304" pitchFamily="18" charset="0"/>
                <a:ea typeface="楷体_GB2312" pitchFamily="49" charset="-122"/>
              </a:rPr>
              <a:t>事件驱动</a:t>
            </a:r>
            <a:endParaRPr lang="en-US" altLang="zh-CN" sz="3600" b="1" dirty="0">
              <a:solidFill>
                <a:schemeClr val="accent2">
                  <a:lumMod val="50000"/>
                </a:schemeClr>
              </a:solidFill>
              <a:latin typeface="Times New Roman" panose="02020603050405020304" pitchFamily="18" charset="0"/>
              <a:ea typeface="楷体_GB2312" pitchFamily="49" charset="-122"/>
            </a:endParaRPr>
          </a:p>
          <a:p>
            <a:pPr marL="0" indent="0">
              <a:buNone/>
              <a:defRPr/>
            </a:pPr>
            <a:r>
              <a:rPr lang="en-US" altLang="zh-CN" dirty="0"/>
              <a:t>        </a:t>
            </a:r>
            <a:endParaRPr lang="en-US" altLang="zh-CN" b="1" dirty="0">
              <a:solidFill>
                <a:schemeClr val="accent2">
                  <a:lumMod val="50000"/>
                </a:schemeClr>
              </a:solidFill>
              <a:latin typeface="Times New Roman" panose="02020603050405020304" pitchFamily="18" charset="0"/>
              <a:ea typeface="楷体_GB2312" pitchFamily="49" charset="-122"/>
            </a:endParaRPr>
          </a:p>
        </p:txBody>
      </p:sp>
      <p:grpSp>
        <p:nvGrpSpPr>
          <p:cNvPr id="10" name="Group 1"/>
          <p:cNvGrpSpPr>
            <a:grpSpLocks noChangeAspect="1"/>
          </p:cNvGrpSpPr>
          <p:nvPr/>
        </p:nvGrpSpPr>
        <p:grpSpPr bwMode="auto">
          <a:xfrm>
            <a:off x="3935761" y="2893813"/>
            <a:ext cx="6503313" cy="3043824"/>
            <a:chOff x="1980" y="10842"/>
            <a:chExt cx="7920" cy="2964"/>
          </a:xfrm>
        </p:grpSpPr>
        <p:sp>
          <p:nvSpPr>
            <p:cNvPr id="12" name="AutoShape 28"/>
            <p:cNvSpPr>
              <a:spLocks noChangeAspect="1" noChangeArrowheads="1" noTextEdit="1"/>
            </p:cNvSpPr>
            <p:nvPr/>
          </p:nvSpPr>
          <p:spPr bwMode="auto">
            <a:xfrm>
              <a:off x="1980" y="10842"/>
              <a:ext cx="7920" cy="2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p>
              <a:endParaRPr lang="zh-CN" altLang="en-US" sz="1400">
                <a:solidFill>
                  <a:schemeClr val="accent6">
                    <a:lumMod val="75000"/>
                  </a:schemeClr>
                </a:solidFill>
              </a:endParaRPr>
            </a:p>
          </p:txBody>
        </p:sp>
        <p:sp>
          <p:nvSpPr>
            <p:cNvPr id="13" name="Text Box 27"/>
            <p:cNvSpPr txBox="1">
              <a:spLocks noChangeArrowheads="1"/>
            </p:cNvSpPr>
            <p:nvPr/>
          </p:nvSpPr>
          <p:spPr bwMode="auto">
            <a:xfrm>
              <a:off x="9086" y="10922"/>
              <a:ext cx="575"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841" tIns="48920" rIns="97841" bIns="48920"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400">
                <a:solidFill>
                  <a:schemeClr val="accent6">
                    <a:lumMod val="75000"/>
                  </a:schemeClr>
                </a:solidFill>
              </a:endParaRPr>
            </a:p>
          </p:txBody>
        </p:sp>
        <p:grpSp>
          <p:nvGrpSpPr>
            <p:cNvPr id="14" name="Group 2"/>
            <p:cNvGrpSpPr/>
            <p:nvPr/>
          </p:nvGrpSpPr>
          <p:grpSpPr bwMode="auto">
            <a:xfrm>
              <a:off x="1980" y="10842"/>
              <a:ext cx="7920" cy="2964"/>
              <a:chOff x="1800" y="12360"/>
              <a:chExt cx="7920" cy="2964"/>
            </a:xfrm>
          </p:grpSpPr>
          <p:sp>
            <p:nvSpPr>
              <p:cNvPr id="15" name="Text Box 26"/>
              <p:cNvSpPr txBox="1">
                <a:spLocks noChangeArrowheads="1"/>
              </p:cNvSpPr>
              <p:nvPr/>
            </p:nvSpPr>
            <p:spPr bwMode="auto">
              <a:xfrm>
                <a:off x="1980" y="12360"/>
                <a:ext cx="1260" cy="780"/>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dirty="0">
                    <a:solidFill>
                      <a:schemeClr val="accent6">
                        <a:lumMod val="75000"/>
                      </a:schemeClr>
                    </a:solidFill>
                  </a:rPr>
                  <a:t>用户操作</a:t>
                </a:r>
              </a:p>
              <a:p>
                <a:pPr algn="ctr"/>
                <a:r>
                  <a:rPr lang="zh-CN" altLang="en-US" sz="1400" dirty="0">
                    <a:solidFill>
                      <a:schemeClr val="accent6">
                        <a:lumMod val="75000"/>
                      </a:schemeClr>
                    </a:solidFill>
                  </a:rPr>
                  <a:t>系统事件</a:t>
                </a:r>
              </a:p>
            </p:txBody>
          </p:sp>
          <p:sp>
            <p:nvSpPr>
              <p:cNvPr id="16" name="Text Box 25"/>
              <p:cNvSpPr txBox="1">
                <a:spLocks noChangeArrowheads="1"/>
              </p:cNvSpPr>
              <p:nvPr/>
            </p:nvSpPr>
            <p:spPr bwMode="auto">
              <a:xfrm>
                <a:off x="1800" y="13608"/>
                <a:ext cx="162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系统消息队列</a:t>
                </a:r>
              </a:p>
            </p:txBody>
          </p:sp>
          <p:sp>
            <p:nvSpPr>
              <p:cNvPr id="17" name="Line 24"/>
              <p:cNvSpPr>
                <a:spLocks noChangeShapeType="1"/>
              </p:cNvSpPr>
              <p:nvPr/>
            </p:nvSpPr>
            <p:spPr bwMode="auto">
              <a:xfrm>
                <a:off x="3960" y="13044"/>
                <a:ext cx="0" cy="158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18" name="Line 23"/>
              <p:cNvSpPr>
                <a:spLocks noChangeShapeType="1"/>
              </p:cNvSpPr>
              <p:nvPr/>
            </p:nvSpPr>
            <p:spPr bwMode="auto">
              <a:xfrm>
                <a:off x="3960" y="13044"/>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19" name="Text Box 22"/>
              <p:cNvSpPr txBox="1">
                <a:spLocks noChangeArrowheads="1"/>
              </p:cNvSpPr>
              <p:nvPr/>
            </p:nvSpPr>
            <p:spPr bwMode="auto">
              <a:xfrm>
                <a:off x="4500" y="12828"/>
                <a:ext cx="162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dirty="0">
                    <a:solidFill>
                      <a:schemeClr val="accent6">
                        <a:lumMod val="75000"/>
                      </a:schemeClr>
                    </a:solidFill>
                  </a:rPr>
                  <a:t>应用消息队列</a:t>
                </a:r>
              </a:p>
            </p:txBody>
          </p:sp>
          <p:sp>
            <p:nvSpPr>
              <p:cNvPr id="20" name="Line 21"/>
              <p:cNvSpPr>
                <a:spLocks noChangeShapeType="1"/>
              </p:cNvSpPr>
              <p:nvPr/>
            </p:nvSpPr>
            <p:spPr bwMode="auto">
              <a:xfrm>
                <a:off x="3960" y="14640"/>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1" name="Text Box 20"/>
              <p:cNvSpPr txBox="1">
                <a:spLocks noChangeArrowheads="1"/>
              </p:cNvSpPr>
              <p:nvPr/>
            </p:nvSpPr>
            <p:spPr bwMode="auto">
              <a:xfrm>
                <a:off x="4500" y="14388"/>
                <a:ext cx="162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dirty="0">
                    <a:solidFill>
                      <a:schemeClr val="accent6">
                        <a:lumMod val="75000"/>
                      </a:schemeClr>
                    </a:solidFill>
                  </a:rPr>
                  <a:t>应用消息队列</a:t>
                </a:r>
              </a:p>
            </p:txBody>
          </p:sp>
          <p:sp>
            <p:nvSpPr>
              <p:cNvPr id="22" name="Line 19"/>
              <p:cNvSpPr>
                <a:spLocks noChangeShapeType="1"/>
              </p:cNvSpPr>
              <p:nvPr/>
            </p:nvSpPr>
            <p:spPr bwMode="auto">
              <a:xfrm>
                <a:off x="5220" y="13452"/>
                <a:ext cx="0" cy="780"/>
              </a:xfrm>
              <a:prstGeom prst="line">
                <a:avLst/>
              </a:prstGeom>
              <a:noFill/>
              <a:ln w="38100">
                <a:solidFill>
                  <a:srgbClr val="000000"/>
                </a:solidFill>
                <a:prstDash val="sysDot"/>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3" name="Line 18"/>
              <p:cNvSpPr>
                <a:spLocks noChangeShapeType="1"/>
              </p:cNvSpPr>
              <p:nvPr/>
            </p:nvSpPr>
            <p:spPr bwMode="auto">
              <a:xfrm>
                <a:off x="2610" y="13140"/>
                <a:ext cx="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4" name="Line 17"/>
              <p:cNvSpPr>
                <a:spLocks noChangeShapeType="1"/>
              </p:cNvSpPr>
              <p:nvPr/>
            </p:nvSpPr>
            <p:spPr bwMode="auto">
              <a:xfrm>
                <a:off x="3420" y="13839"/>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5" name="Text Box 16"/>
              <p:cNvSpPr txBox="1">
                <a:spLocks noChangeArrowheads="1"/>
              </p:cNvSpPr>
              <p:nvPr/>
            </p:nvSpPr>
            <p:spPr bwMode="auto">
              <a:xfrm>
                <a:off x="6480" y="12516"/>
                <a:ext cx="1260" cy="1092"/>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应用程序</a:t>
                </a:r>
              </a:p>
              <a:p>
                <a:pPr algn="ctr"/>
                <a:r>
                  <a:rPr lang="zh-CN" altLang="en-US" sz="1400">
                    <a:solidFill>
                      <a:schemeClr val="accent6">
                        <a:lumMod val="75000"/>
                      </a:schemeClr>
                    </a:solidFill>
                  </a:rPr>
                  <a:t>消息处理</a:t>
                </a:r>
              </a:p>
              <a:p>
                <a:pPr algn="ctr"/>
                <a:r>
                  <a:rPr lang="zh-CN" altLang="en-US" sz="1400">
                    <a:solidFill>
                      <a:schemeClr val="accent6">
                        <a:lumMod val="75000"/>
                      </a:schemeClr>
                    </a:solidFill>
                  </a:rPr>
                  <a:t>函数</a:t>
                </a:r>
              </a:p>
            </p:txBody>
          </p:sp>
          <p:sp>
            <p:nvSpPr>
              <p:cNvPr id="26" name="Line 15"/>
              <p:cNvSpPr>
                <a:spLocks noChangeShapeType="1"/>
              </p:cNvSpPr>
              <p:nvPr/>
            </p:nvSpPr>
            <p:spPr bwMode="auto">
              <a:xfrm>
                <a:off x="6120" y="13065"/>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7" name="Text Box 14"/>
              <p:cNvSpPr txBox="1">
                <a:spLocks noChangeArrowheads="1"/>
              </p:cNvSpPr>
              <p:nvPr/>
            </p:nvSpPr>
            <p:spPr bwMode="auto">
              <a:xfrm>
                <a:off x="8280" y="12360"/>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窗口函数</a:t>
                </a:r>
                <a:r>
                  <a:rPr lang="en-US" altLang="zh-CN" sz="1400">
                    <a:solidFill>
                      <a:schemeClr val="accent6">
                        <a:lumMod val="75000"/>
                      </a:schemeClr>
                    </a:solidFill>
                  </a:rPr>
                  <a:t>1</a:t>
                </a:r>
              </a:p>
            </p:txBody>
          </p:sp>
          <p:sp>
            <p:nvSpPr>
              <p:cNvPr id="28" name="Text Box 13"/>
              <p:cNvSpPr txBox="1">
                <a:spLocks noChangeArrowheads="1"/>
              </p:cNvSpPr>
              <p:nvPr/>
            </p:nvSpPr>
            <p:spPr bwMode="auto">
              <a:xfrm>
                <a:off x="8280" y="13296"/>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窗口函数</a:t>
                </a:r>
                <a:r>
                  <a:rPr lang="en-US" altLang="zh-CN" sz="1400">
                    <a:solidFill>
                      <a:schemeClr val="accent6">
                        <a:lumMod val="75000"/>
                      </a:schemeClr>
                    </a:solidFill>
                  </a:rPr>
                  <a:t>n</a:t>
                </a:r>
              </a:p>
            </p:txBody>
          </p:sp>
          <p:sp>
            <p:nvSpPr>
              <p:cNvPr id="29" name="Line 12"/>
              <p:cNvSpPr>
                <a:spLocks noChangeShapeType="1"/>
              </p:cNvSpPr>
              <p:nvPr/>
            </p:nvSpPr>
            <p:spPr bwMode="auto">
              <a:xfrm>
                <a:off x="7740" y="1259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0" name="Line 11"/>
              <p:cNvSpPr>
                <a:spLocks noChangeShapeType="1"/>
              </p:cNvSpPr>
              <p:nvPr/>
            </p:nvSpPr>
            <p:spPr bwMode="auto">
              <a:xfrm>
                <a:off x="7740" y="1352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1" name="Line 10"/>
              <p:cNvSpPr>
                <a:spLocks noChangeShapeType="1"/>
              </p:cNvSpPr>
              <p:nvPr/>
            </p:nvSpPr>
            <p:spPr bwMode="auto">
              <a:xfrm>
                <a:off x="9000" y="12939"/>
                <a:ext cx="0" cy="312"/>
              </a:xfrm>
              <a:prstGeom prst="line">
                <a:avLst/>
              </a:prstGeom>
              <a:noFill/>
              <a:ln w="38100" cap="rnd">
                <a:solidFill>
                  <a:srgbClr val="000000"/>
                </a:solidFill>
                <a:prstDash val="sysDot"/>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2" name="Text Box 9"/>
              <p:cNvSpPr txBox="1">
                <a:spLocks noChangeArrowheads="1"/>
              </p:cNvSpPr>
              <p:nvPr/>
            </p:nvSpPr>
            <p:spPr bwMode="auto">
              <a:xfrm>
                <a:off x="6480" y="14076"/>
                <a:ext cx="1260" cy="1092"/>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应用程序</a:t>
                </a:r>
              </a:p>
              <a:p>
                <a:pPr algn="ctr"/>
                <a:r>
                  <a:rPr lang="zh-CN" altLang="en-US" sz="1400">
                    <a:solidFill>
                      <a:schemeClr val="accent6">
                        <a:lumMod val="75000"/>
                      </a:schemeClr>
                    </a:solidFill>
                  </a:rPr>
                  <a:t>消息处理</a:t>
                </a:r>
              </a:p>
              <a:p>
                <a:pPr algn="ctr"/>
                <a:r>
                  <a:rPr lang="zh-CN" altLang="en-US" sz="1400">
                    <a:solidFill>
                      <a:schemeClr val="accent6">
                        <a:lumMod val="75000"/>
                      </a:schemeClr>
                    </a:solidFill>
                  </a:rPr>
                  <a:t>函数</a:t>
                </a:r>
              </a:p>
            </p:txBody>
          </p:sp>
          <p:sp>
            <p:nvSpPr>
              <p:cNvPr id="33" name="Line 8"/>
              <p:cNvSpPr>
                <a:spLocks noChangeShapeType="1"/>
              </p:cNvSpPr>
              <p:nvPr/>
            </p:nvSpPr>
            <p:spPr bwMode="auto">
              <a:xfrm>
                <a:off x="6120" y="14625"/>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4" name="Text Box 7"/>
              <p:cNvSpPr txBox="1">
                <a:spLocks noChangeArrowheads="1"/>
              </p:cNvSpPr>
              <p:nvPr/>
            </p:nvSpPr>
            <p:spPr bwMode="auto">
              <a:xfrm>
                <a:off x="8280" y="13920"/>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窗口函数</a:t>
                </a:r>
                <a:r>
                  <a:rPr lang="en-US" altLang="zh-CN" sz="1400">
                    <a:solidFill>
                      <a:schemeClr val="accent6">
                        <a:lumMod val="75000"/>
                      </a:schemeClr>
                    </a:solidFill>
                  </a:rPr>
                  <a:t>1</a:t>
                </a:r>
              </a:p>
            </p:txBody>
          </p:sp>
          <p:sp>
            <p:nvSpPr>
              <p:cNvPr id="35" name="Text Box 6"/>
              <p:cNvSpPr txBox="1">
                <a:spLocks noChangeArrowheads="1"/>
              </p:cNvSpPr>
              <p:nvPr/>
            </p:nvSpPr>
            <p:spPr bwMode="auto">
              <a:xfrm>
                <a:off x="8280" y="14856"/>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窗口函数</a:t>
                </a:r>
                <a:r>
                  <a:rPr lang="en-US" altLang="zh-CN" sz="1400">
                    <a:solidFill>
                      <a:schemeClr val="accent6">
                        <a:lumMod val="75000"/>
                      </a:schemeClr>
                    </a:solidFill>
                  </a:rPr>
                  <a:t>n</a:t>
                </a:r>
              </a:p>
            </p:txBody>
          </p:sp>
          <p:sp>
            <p:nvSpPr>
              <p:cNvPr id="36" name="Line 5"/>
              <p:cNvSpPr>
                <a:spLocks noChangeShapeType="1"/>
              </p:cNvSpPr>
              <p:nvPr/>
            </p:nvSpPr>
            <p:spPr bwMode="auto">
              <a:xfrm>
                <a:off x="7740" y="1415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7" name="Line 4"/>
              <p:cNvSpPr>
                <a:spLocks noChangeShapeType="1"/>
              </p:cNvSpPr>
              <p:nvPr/>
            </p:nvSpPr>
            <p:spPr bwMode="auto">
              <a:xfrm>
                <a:off x="7740" y="1508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8" name="Line 3"/>
              <p:cNvSpPr>
                <a:spLocks noChangeShapeType="1"/>
              </p:cNvSpPr>
              <p:nvPr/>
            </p:nvSpPr>
            <p:spPr bwMode="auto">
              <a:xfrm>
                <a:off x="9000" y="14499"/>
                <a:ext cx="0" cy="312"/>
              </a:xfrm>
              <a:prstGeom prst="line">
                <a:avLst/>
              </a:prstGeom>
              <a:noFill/>
              <a:ln w="38100" cap="rnd">
                <a:solidFill>
                  <a:srgbClr val="000000"/>
                </a:solidFill>
                <a:prstDash val="sysDot"/>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2160587"/>
          </a:xfrm>
        </p:spPr>
        <p:txBody>
          <a:bodyPr>
            <a:noAutofit/>
          </a:bodyPr>
          <a:lstStyle/>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面向对象</a:t>
            </a:r>
            <a:endParaRPr lang="en-US" altLang="zh-CN" sz="36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3600" b="1" dirty="0">
                <a:solidFill>
                  <a:schemeClr val="accent2">
                    <a:lumMod val="50000"/>
                  </a:schemeClr>
                </a:solidFill>
                <a:latin typeface="Times New Roman" panose="02020603050405020304" pitchFamily="18" charset="0"/>
                <a:ea typeface="楷体_GB2312" pitchFamily="49" charset="-122"/>
              </a:rPr>
              <a:t>  消息</a:t>
            </a:r>
            <a:r>
              <a:rPr lang="en-US" altLang="zh-CN" sz="3600" b="1" dirty="0">
                <a:solidFill>
                  <a:schemeClr val="accent2">
                    <a:lumMod val="50000"/>
                  </a:schemeClr>
                </a:solidFill>
                <a:latin typeface="Times New Roman" panose="02020603050405020304" pitchFamily="18" charset="0"/>
                <a:ea typeface="楷体_GB2312" pitchFamily="49" charset="-122"/>
              </a:rPr>
              <a:t>/</a:t>
            </a:r>
            <a:r>
              <a:rPr lang="zh-CN" altLang="en-US" sz="3600" b="1" dirty="0">
                <a:solidFill>
                  <a:schemeClr val="accent2">
                    <a:lumMod val="50000"/>
                  </a:schemeClr>
                </a:solidFill>
                <a:latin typeface="Times New Roman" panose="02020603050405020304" pitchFamily="18" charset="0"/>
                <a:ea typeface="楷体_GB2312" pitchFamily="49" charset="-122"/>
              </a:rPr>
              <a:t>事件驱动</a:t>
            </a:r>
            <a:endParaRPr lang="en-US" altLang="zh-CN" sz="36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资源共享与数据交换</a:t>
            </a:r>
            <a:endParaRPr lang="en-US" altLang="zh-CN" b="1" dirty="0">
              <a:solidFill>
                <a:schemeClr val="accent2">
                  <a:lumMod val="50000"/>
                </a:schemeClr>
              </a:solidFill>
              <a:latin typeface="Times New Roman" panose="02020603050405020304" pitchFamily="18" charset="0"/>
              <a:ea typeface="楷体_GB2312"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1152525"/>
          </a:xfrm>
        </p:spPr>
        <p:txBody>
          <a:bodyPr>
            <a:noAutofit/>
          </a:bodyPr>
          <a:lstStyle/>
          <a:p>
            <a:pPr>
              <a:buFont typeface="Wingdings" panose="05000000000000000000" pitchFamily="2" charset="2"/>
              <a:buChar char="Ø"/>
              <a:defRPr/>
            </a:pPr>
            <a:r>
              <a:rPr lang="en-US" altLang="zh-CN" sz="1800" b="1" dirty="0">
                <a:solidFill>
                  <a:schemeClr val="accent2">
                    <a:lumMod val="50000"/>
                  </a:schemeClr>
                </a:solidFill>
                <a:latin typeface="Times New Roman" panose="02020603050405020304" pitchFamily="18" charset="0"/>
                <a:ea typeface="楷体_GB2312" pitchFamily="49" charset="-122"/>
              </a:rPr>
              <a:t>  </a:t>
            </a:r>
            <a:r>
              <a:rPr lang="zh-CN" altLang="zh-CN" sz="1800" b="1" dirty="0">
                <a:solidFill>
                  <a:schemeClr val="accent2">
                    <a:lumMod val="50000"/>
                  </a:schemeClr>
                </a:solidFill>
                <a:latin typeface="Times New Roman" panose="02020603050405020304" pitchFamily="18" charset="0"/>
                <a:ea typeface="楷体_GB2312" pitchFamily="49" charset="-122"/>
              </a:rPr>
              <a:t>面向对象</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1800" b="1" dirty="0">
                <a:solidFill>
                  <a:schemeClr val="accent2">
                    <a:lumMod val="50000"/>
                  </a:schemeClr>
                </a:solidFill>
                <a:latin typeface="Times New Roman" panose="02020603050405020304" pitchFamily="18" charset="0"/>
                <a:ea typeface="楷体_GB2312" pitchFamily="49" charset="-122"/>
              </a:rPr>
              <a:t>  消息</a:t>
            </a:r>
            <a:r>
              <a:rPr lang="en-US" altLang="zh-CN" sz="1800" b="1" dirty="0">
                <a:solidFill>
                  <a:schemeClr val="accent2">
                    <a:lumMod val="50000"/>
                  </a:schemeClr>
                </a:solidFill>
                <a:latin typeface="Times New Roman" panose="02020603050405020304" pitchFamily="18" charset="0"/>
                <a:ea typeface="楷体_GB2312" pitchFamily="49" charset="-122"/>
              </a:rPr>
              <a:t>/</a:t>
            </a:r>
            <a:r>
              <a:rPr lang="zh-CN" altLang="en-US" sz="1800" b="1" dirty="0">
                <a:solidFill>
                  <a:schemeClr val="accent2">
                    <a:lumMod val="50000"/>
                  </a:schemeClr>
                </a:solidFill>
                <a:latin typeface="Times New Roman" panose="02020603050405020304" pitchFamily="18" charset="0"/>
                <a:ea typeface="楷体_GB2312" pitchFamily="49" charset="-122"/>
              </a:rPr>
              <a:t>事件驱动</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en-US" altLang="zh-CN" sz="1800" b="1" dirty="0">
                <a:solidFill>
                  <a:schemeClr val="accent2">
                    <a:lumMod val="50000"/>
                  </a:schemeClr>
                </a:solidFill>
                <a:latin typeface="Times New Roman" panose="02020603050405020304" pitchFamily="18" charset="0"/>
                <a:ea typeface="楷体_GB2312" pitchFamily="49" charset="-122"/>
              </a:rPr>
              <a:t>  </a:t>
            </a:r>
            <a:r>
              <a:rPr lang="zh-CN" altLang="zh-CN" sz="1800" b="1" dirty="0">
                <a:solidFill>
                  <a:schemeClr val="accent2">
                    <a:lumMod val="50000"/>
                  </a:schemeClr>
                </a:solidFill>
                <a:latin typeface="Times New Roman" panose="02020603050405020304" pitchFamily="18" charset="0"/>
                <a:ea typeface="楷体_GB2312" pitchFamily="49" charset="-122"/>
              </a:rPr>
              <a:t>资源共享与数据交换</a:t>
            </a:r>
            <a:endParaRPr lang="en-US" altLang="zh-CN" sz="1800" b="1" dirty="0">
              <a:solidFill>
                <a:schemeClr val="accent2">
                  <a:lumMod val="50000"/>
                </a:schemeClr>
              </a:solidFill>
              <a:latin typeface="Times New Roman" panose="02020603050405020304" pitchFamily="18" charset="0"/>
              <a:ea typeface="楷体_GB2312" pitchFamily="49" charset="-122"/>
            </a:endParaRPr>
          </a:p>
        </p:txBody>
      </p:sp>
      <p:sp>
        <p:nvSpPr>
          <p:cNvPr id="3" name="矩形 2"/>
          <p:cNvSpPr/>
          <p:nvPr/>
        </p:nvSpPr>
        <p:spPr>
          <a:xfrm>
            <a:off x="3909051" y="2662651"/>
            <a:ext cx="4572000" cy="1163139"/>
          </a:xfrm>
          <a:prstGeom prst="rect">
            <a:avLst/>
          </a:prstGeom>
        </p:spPr>
        <p:txBody>
          <a:bodyPr>
            <a:spAutoFit/>
          </a:bodyPr>
          <a:lstStyle/>
          <a:p>
            <a:pPr algn="l"/>
            <a:r>
              <a:rPr lang="zh-CN" altLang="en-US" sz="2800" dirty="0">
                <a:latin typeface="微软雅黑" panose="020B0503020204020204" pitchFamily="34" charset="-122"/>
                <a:ea typeface="微软雅黑" panose="020B0503020204020204" pitchFamily="34" charset="-122"/>
              </a:rPr>
              <a:t>抢先式多任务操作系统</a:t>
            </a:r>
            <a:endParaRPr lang="en-US" altLang="zh-CN" sz="2800" dirty="0">
              <a:latin typeface="微软雅黑" panose="020B0503020204020204" pitchFamily="34" charset="-122"/>
              <a:ea typeface="微软雅黑" panose="020B0503020204020204" pitchFamily="34" charset="-122"/>
            </a:endParaRPr>
          </a:p>
          <a:p>
            <a:pPr algn="l"/>
            <a:r>
              <a:rPr lang="zh-CN" altLang="en-US" sz="2800" dirty="0">
                <a:latin typeface="微软雅黑" panose="020B0503020204020204" pitchFamily="34" charset="-122"/>
                <a:ea typeface="微软雅黑" panose="020B0503020204020204" pitchFamily="34" charset="-122"/>
              </a:rPr>
              <a:t>应用程序之间共享系统资源</a:t>
            </a:r>
          </a:p>
        </p:txBody>
      </p:sp>
      <p:sp>
        <p:nvSpPr>
          <p:cNvPr id="5" name="矩形 4"/>
          <p:cNvSpPr/>
          <p:nvPr/>
        </p:nvSpPr>
        <p:spPr>
          <a:xfrm>
            <a:off x="5087888" y="4005064"/>
            <a:ext cx="4572000" cy="1261884"/>
          </a:xfrm>
          <a:prstGeom prst="rect">
            <a:avLst/>
          </a:prstGeom>
        </p:spPr>
        <p:txBody>
          <a:bodyPr>
            <a:spAutoFit/>
          </a:bodyPr>
          <a:lstStyle/>
          <a:p>
            <a:pPr algn="l"/>
            <a:r>
              <a:rPr lang="en-US" altLang="zh-CN" sz="2000" dirty="0">
                <a:solidFill>
                  <a:srgbClr val="C00000"/>
                </a:solidFill>
                <a:latin typeface="微软雅黑" panose="020B0503020204020204" pitchFamily="34" charset="-122"/>
                <a:ea typeface="微软雅黑" panose="020B0503020204020204" pitchFamily="34" charset="-122"/>
              </a:rPr>
              <a:t>Windows </a:t>
            </a:r>
            <a:r>
              <a:rPr lang="zh-CN" altLang="en-US" sz="2000" dirty="0">
                <a:solidFill>
                  <a:srgbClr val="C00000"/>
                </a:solidFill>
                <a:latin typeface="微软雅黑" panose="020B0503020204020204" pitchFamily="34" charset="-122"/>
                <a:ea typeface="微软雅黑" panose="020B0503020204020204" pitchFamily="34" charset="-122"/>
              </a:rPr>
              <a:t>编程时，必须时刻记住尽早释放不再使用的系统资源</a:t>
            </a:r>
            <a:endParaRPr lang="en-US" altLang="zh-CN" sz="2000" dirty="0">
              <a:solidFill>
                <a:srgbClr val="C00000"/>
              </a:solidFill>
              <a:latin typeface="微软雅黑" panose="020B0503020204020204" pitchFamily="34" charset="-122"/>
              <a:ea typeface="微软雅黑" panose="020B0503020204020204" pitchFamily="34" charset="-122"/>
            </a:endParaRPr>
          </a:p>
          <a:p>
            <a:pPr algn="l"/>
            <a:r>
              <a:rPr lang="zh-CN" altLang="en-US" sz="2000" dirty="0">
                <a:solidFill>
                  <a:srgbClr val="C00000"/>
                </a:solidFill>
                <a:latin typeface="微软雅黑" panose="020B0503020204020204" pitchFamily="34" charset="-122"/>
                <a:ea typeface="微软雅黑" panose="020B0503020204020204" pitchFamily="34" charset="-122"/>
              </a:rPr>
              <a:t>避免系统资源耗尽而造成效率急剧降低</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1368425"/>
          </a:xfrm>
        </p:spPr>
        <p:txBody>
          <a:bodyPr>
            <a:noAutofit/>
          </a:bodyPr>
          <a:lstStyle/>
          <a:p>
            <a:pPr>
              <a:buFont typeface="Wingdings" panose="05000000000000000000" pitchFamily="2" charset="2"/>
              <a:buChar char="Ø"/>
              <a:defRPr/>
            </a:pPr>
            <a:r>
              <a:rPr lang="en-US" altLang="zh-CN" sz="1800" b="1" dirty="0">
                <a:solidFill>
                  <a:schemeClr val="accent2">
                    <a:lumMod val="50000"/>
                  </a:schemeClr>
                </a:solidFill>
                <a:latin typeface="Times New Roman" panose="02020603050405020304" pitchFamily="18" charset="0"/>
                <a:ea typeface="楷体_GB2312" pitchFamily="49" charset="-122"/>
              </a:rPr>
              <a:t>  </a:t>
            </a:r>
            <a:r>
              <a:rPr lang="zh-CN" altLang="zh-CN" sz="1800" b="1" dirty="0">
                <a:solidFill>
                  <a:schemeClr val="accent2">
                    <a:lumMod val="50000"/>
                  </a:schemeClr>
                </a:solidFill>
                <a:latin typeface="Times New Roman" panose="02020603050405020304" pitchFamily="18" charset="0"/>
                <a:ea typeface="楷体_GB2312" pitchFamily="49" charset="-122"/>
              </a:rPr>
              <a:t>面向对象</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1800" b="1" dirty="0">
                <a:solidFill>
                  <a:schemeClr val="accent2">
                    <a:lumMod val="50000"/>
                  </a:schemeClr>
                </a:solidFill>
                <a:latin typeface="Times New Roman" panose="02020603050405020304" pitchFamily="18" charset="0"/>
                <a:ea typeface="楷体_GB2312" pitchFamily="49" charset="-122"/>
              </a:rPr>
              <a:t>  消息</a:t>
            </a:r>
            <a:r>
              <a:rPr lang="en-US" altLang="zh-CN" sz="1800" b="1" dirty="0">
                <a:solidFill>
                  <a:schemeClr val="accent2">
                    <a:lumMod val="50000"/>
                  </a:schemeClr>
                </a:solidFill>
                <a:latin typeface="Times New Roman" panose="02020603050405020304" pitchFamily="18" charset="0"/>
                <a:ea typeface="楷体_GB2312" pitchFamily="49" charset="-122"/>
              </a:rPr>
              <a:t>/</a:t>
            </a:r>
            <a:r>
              <a:rPr lang="zh-CN" altLang="en-US" sz="1800" b="1" dirty="0">
                <a:solidFill>
                  <a:schemeClr val="accent2">
                    <a:lumMod val="50000"/>
                  </a:schemeClr>
                </a:solidFill>
                <a:latin typeface="Times New Roman" panose="02020603050405020304" pitchFamily="18" charset="0"/>
                <a:ea typeface="楷体_GB2312" pitchFamily="49" charset="-122"/>
              </a:rPr>
              <a:t>事件驱动</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en-US" altLang="zh-CN" sz="1800" b="1" dirty="0">
                <a:solidFill>
                  <a:schemeClr val="accent2">
                    <a:lumMod val="50000"/>
                  </a:schemeClr>
                </a:solidFill>
                <a:latin typeface="Times New Roman" panose="02020603050405020304" pitchFamily="18" charset="0"/>
                <a:ea typeface="楷体_GB2312" pitchFamily="49" charset="-122"/>
              </a:rPr>
              <a:t>  </a:t>
            </a:r>
            <a:r>
              <a:rPr lang="zh-CN" altLang="zh-CN" sz="1800" b="1" dirty="0">
                <a:solidFill>
                  <a:schemeClr val="accent2">
                    <a:lumMod val="50000"/>
                  </a:schemeClr>
                </a:solidFill>
                <a:latin typeface="Times New Roman" panose="02020603050405020304" pitchFamily="18" charset="0"/>
                <a:ea typeface="楷体_GB2312" pitchFamily="49" charset="-122"/>
              </a:rPr>
              <a:t>资源共享与数据交换</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1800" b="1" dirty="0">
                <a:solidFill>
                  <a:schemeClr val="accent2">
                    <a:lumMod val="50000"/>
                  </a:schemeClr>
                </a:solidFill>
                <a:latin typeface="Times New Roman" panose="02020603050405020304" pitchFamily="18" charset="0"/>
                <a:ea typeface="楷体_GB2312" pitchFamily="49" charset="-122"/>
              </a:rPr>
              <a:t>  设备无关的</a:t>
            </a:r>
            <a:r>
              <a:rPr lang="en-US" altLang="zh-CN" sz="1800" b="1" dirty="0">
                <a:solidFill>
                  <a:schemeClr val="accent2">
                    <a:lumMod val="50000"/>
                  </a:schemeClr>
                </a:solidFill>
                <a:latin typeface="Times New Roman" panose="02020603050405020304" pitchFamily="18" charset="0"/>
                <a:ea typeface="楷体_GB2312" pitchFamily="49" charset="-122"/>
              </a:rPr>
              <a:t>GDI</a:t>
            </a:r>
          </a:p>
        </p:txBody>
      </p:sp>
      <p:sp>
        <p:nvSpPr>
          <p:cNvPr id="7" name="矩形 6"/>
          <p:cNvSpPr/>
          <p:nvPr/>
        </p:nvSpPr>
        <p:spPr>
          <a:xfrm>
            <a:off x="3215680" y="3212976"/>
            <a:ext cx="5688632" cy="1458220"/>
          </a:xfrm>
          <a:prstGeom prst="rect">
            <a:avLst/>
          </a:prstGeom>
        </p:spPr>
        <p:txBody>
          <a:bodyPr wrap="square">
            <a:spAutoFit/>
          </a:bodyPr>
          <a:lstStyle/>
          <a:p>
            <a:pPr algn="l"/>
            <a:r>
              <a:rPr lang="en-US" altLang="zh-CN" sz="2400" b="0" dirty="0">
                <a:solidFill>
                  <a:schemeClr val="bg2">
                    <a:lumMod val="10000"/>
                  </a:schemeClr>
                </a:solidFill>
                <a:latin typeface="微软雅黑" panose="020B0503020204020204" pitchFamily="34" charset="-122"/>
                <a:ea typeface="微软雅黑" panose="020B0503020204020204" pitchFamily="34" charset="-122"/>
              </a:rPr>
              <a:t>Windows</a:t>
            </a:r>
            <a:r>
              <a:rPr lang="zh-CN" altLang="en-US" sz="2400" b="0" dirty="0">
                <a:solidFill>
                  <a:schemeClr val="bg2">
                    <a:lumMod val="10000"/>
                  </a:schemeClr>
                </a:solidFill>
                <a:latin typeface="微软雅黑" panose="020B0503020204020204" pitchFamily="34" charset="-122"/>
                <a:ea typeface="微软雅黑" panose="020B0503020204020204" pitchFamily="34" charset="-122"/>
              </a:rPr>
              <a:t>提供了与设备无关的</a:t>
            </a:r>
            <a:r>
              <a:rPr lang="en-US" altLang="zh-CN" sz="2400" b="0" dirty="0">
                <a:solidFill>
                  <a:schemeClr val="bg2">
                    <a:lumMod val="10000"/>
                  </a:schemeClr>
                </a:solidFill>
                <a:latin typeface="微软雅黑" panose="020B0503020204020204" pitchFamily="34" charset="-122"/>
                <a:ea typeface="微软雅黑" panose="020B0503020204020204" pitchFamily="34" charset="-122"/>
              </a:rPr>
              <a:t>GDI</a:t>
            </a:r>
            <a:r>
              <a:rPr lang="zh-CN" altLang="en-US" sz="2400" b="0" dirty="0">
                <a:solidFill>
                  <a:schemeClr val="bg2">
                    <a:lumMod val="10000"/>
                  </a:schemeClr>
                </a:solidFill>
                <a:latin typeface="微软雅黑" panose="020B0503020204020204" pitchFamily="34" charset="-122"/>
                <a:ea typeface="微软雅黑" panose="020B0503020204020204" pitchFamily="34" charset="-122"/>
              </a:rPr>
              <a:t>。</a:t>
            </a:r>
            <a:endParaRPr lang="en-US" altLang="zh-CN" sz="2400" b="0" dirty="0">
              <a:solidFill>
                <a:schemeClr val="bg2">
                  <a:lumMod val="10000"/>
                </a:schemeClr>
              </a:solidFill>
              <a:latin typeface="微软雅黑" panose="020B0503020204020204" pitchFamily="34" charset="-122"/>
              <a:ea typeface="微软雅黑" panose="020B0503020204020204" pitchFamily="34" charset="-122"/>
            </a:endParaRPr>
          </a:p>
          <a:p>
            <a:pPr algn="l"/>
            <a:r>
              <a:rPr lang="zh-CN" altLang="en-US" sz="2400" b="0" dirty="0">
                <a:solidFill>
                  <a:schemeClr val="bg2">
                    <a:lumMod val="10000"/>
                  </a:schemeClr>
                </a:solidFill>
                <a:latin typeface="微软雅黑" panose="020B0503020204020204" pitchFamily="34" charset="-122"/>
                <a:ea typeface="微软雅黑" panose="020B0503020204020204" pitchFamily="34" charset="-122"/>
              </a:rPr>
              <a:t>应用程序可以通过调用</a:t>
            </a:r>
            <a:r>
              <a:rPr lang="en-US" altLang="zh-CN" sz="2400" b="0" dirty="0">
                <a:solidFill>
                  <a:schemeClr val="bg2">
                    <a:lumMod val="10000"/>
                  </a:schemeClr>
                </a:solidFill>
                <a:latin typeface="微软雅黑" panose="020B0503020204020204" pitchFamily="34" charset="-122"/>
                <a:ea typeface="微软雅黑" panose="020B0503020204020204" pitchFamily="34" charset="-122"/>
              </a:rPr>
              <a:t>GDI</a:t>
            </a:r>
            <a:r>
              <a:rPr lang="zh-CN" altLang="en-US" sz="2400" b="0" dirty="0">
                <a:solidFill>
                  <a:schemeClr val="bg2">
                    <a:lumMod val="10000"/>
                  </a:schemeClr>
                </a:solidFill>
                <a:latin typeface="微软雅黑" panose="020B0503020204020204" pitchFamily="34" charset="-122"/>
                <a:ea typeface="微软雅黑" panose="020B0503020204020204" pitchFamily="34" charset="-122"/>
              </a:rPr>
              <a:t>函数，在不同显卡、打印机和显示器上输出图形或文本</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881632050"/>
              </p:ext>
            </p:extLst>
          </p:nvPr>
        </p:nvGraphicFramePr>
        <p:xfrm>
          <a:off x="695400" y="1415390"/>
          <a:ext cx="10585176"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sp>
        <p:nvSpPr>
          <p:cNvPr id="6" name="矩形 5">
            <a:extLst>
              <a:ext uri="{FF2B5EF4-FFF2-40B4-BE49-F238E27FC236}">
                <a16:creationId xmlns:a16="http://schemas.microsoft.com/office/drawing/2014/main" id="{38697214-5DFE-4C80-BECB-8087C622BF6F}"/>
              </a:ext>
            </a:extLst>
          </p:cNvPr>
          <p:cNvSpPr/>
          <p:nvPr/>
        </p:nvSpPr>
        <p:spPr>
          <a:xfrm>
            <a:off x="8675701" y="4756373"/>
            <a:ext cx="1765173"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new tech</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7" name="矩形 6">
            <a:extLst>
              <a:ext uri="{FF2B5EF4-FFF2-40B4-BE49-F238E27FC236}">
                <a16:creationId xmlns:a16="http://schemas.microsoft.com/office/drawing/2014/main" id="{580EC7F3-B005-4C1A-B7CE-F0B62F6891CA}"/>
              </a:ext>
            </a:extLst>
          </p:cNvPr>
          <p:cNvSpPr/>
          <p:nvPr/>
        </p:nvSpPr>
        <p:spPr>
          <a:xfrm>
            <a:off x="9203714" y="5692477"/>
            <a:ext cx="1123950"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future</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8" name="矩形 7">
            <a:extLst>
              <a:ext uri="{FF2B5EF4-FFF2-40B4-BE49-F238E27FC236}">
                <a16:creationId xmlns:a16="http://schemas.microsoft.com/office/drawing/2014/main" id="{BEC12B0A-459A-40A0-8395-BD6751EF91B6}"/>
              </a:ext>
            </a:extLst>
          </p:cNvPr>
          <p:cNvSpPr/>
          <p:nvPr/>
        </p:nvSpPr>
        <p:spPr>
          <a:xfrm>
            <a:off x="10464015" y="5949280"/>
            <a:ext cx="1727985" cy="728982"/>
          </a:xfrm>
          <a:prstGeom prst="rect">
            <a:avLst/>
          </a:prstGeom>
        </p:spPr>
        <p:txBody>
          <a:bodyPr wrap="square">
            <a:spAutoFit/>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考试复习请以课本为线索 </a:t>
            </a:r>
            <a:r>
              <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endPar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F03105D7-F409-41B2-8B79-373EFA571C9D}"/>
              </a:ext>
            </a:extLst>
          </p:cNvPr>
          <p:cNvSpPr/>
          <p:nvPr/>
        </p:nvSpPr>
        <p:spPr>
          <a:xfrm>
            <a:off x="8219259" y="3717032"/>
            <a:ext cx="1765173" cy="832867"/>
          </a:xfrm>
          <a:prstGeom prst="rect">
            <a:avLst/>
          </a:prstGeom>
        </p:spPr>
        <p:txBody>
          <a:bodyPr wrap="none" fromWordArt="1">
            <a:prstTxWarp prst="textCascadeUp">
              <a:avLst>
                <a:gd name="adj" fmla="val 44444"/>
              </a:avLst>
            </a:prstTxWarp>
            <a:normAutofit lnSpcReduction="10000"/>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classic</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Tree>
    <p:extLst>
      <p:ext uri="{BB962C8B-B14F-4D97-AF65-F5344CB8AC3E}">
        <p14:creationId xmlns:p14="http://schemas.microsoft.com/office/powerpoint/2010/main" val="212553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2063552" y="1772816"/>
            <a:ext cx="8445624" cy="345638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使用微软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Project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进行项目管理（甘特图）</a:t>
            </a:r>
            <a:endParaRPr lang="en-US" altLang="zh-CN" sz="2099" b="1" dirty="0">
              <a:solidFill>
                <a:schemeClr val="accent2">
                  <a:lumMod val="50000"/>
                </a:schemeClr>
              </a:solidFill>
              <a:latin typeface="微软雅黑" panose="020B0503020204020204" pitchFamily="34" charset="-122"/>
              <a:ea typeface="微软雅黑" panose="020B0503020204020204" pitchFamily="34" charset="-122"/>
            </a:endParaRP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选取源码管理工具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(GitHub/Azure/</a:t>
            </a:r>
            <a:r>
              <a:rPr lang="en-US" altLang="zh-CN" sz="2099" b="1" dirty="0" err="1">
                <a:solidFill>
                  <a:schemeClr val="accent2">
                    <a:lumMod val="50000"/>
                  </a:schemeClr>
                </a:solidFill>
                <a:latin typeface="微软雅黑" panose="020B0503020204020204" pitchFamily="34" charset="-122"/>
                <a:ea typeface="微软雅黑" panose="020B0503020204020204" pitchFamily="34" charset="-122"/>
              </a:rPr>
              <a:t>gitee</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建议教育用户同时使用</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使用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IDE ( Integrated Development Environment</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，集成开发环境</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编写源码，通常采用</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VS Code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或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Visual Studio,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嵌入式开发通常采用</a:t>
            </a:r>
            <a:r>
              <a:rPr lang="en-US" altLang="zh-CN" sz="2099" b="1" dirty="0" err="1">
                <a:solidFill>
                  <a:schemeClr val="accent2">
                    <a:lumMod val="50000"/>
                  </a:schemeClr>
                </a:solidFill>
                <a:latin typeface="微软雅黑" panose="020B0503020204020204" pitchFamily="34" charset="-122"/>
                <a:ea typeface="微软雅黑" panose="020B0503020204020204" pitchFamily="34" charset="-122"/>
              </a:rPr>
              <a:t>Keil</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el-GR" altLang="zh-CN" sz="2099" b="1" dirty="0">
                <a:solidFill>
                  <a:schemeClr val="accent2">
                    <a:lumMod val="50000"/>
                  </a:schemeClr>
                </a:solidFill>
                <a:latin typeface="微软雅黑" panose="020B0503020204020204" pitchFamily="34" charset="-122"/>
                <a:ea typeface="微软雅黑" panose="020B0503020204020204" pitchFamily="34" charset="-122"/>
              </a:rPr>
              <a:t>μ</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Vision</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在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IDE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中进行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Debug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F5, F9, F10, F11)</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编写单元测试代码进行测试，测试完成后提交到相应的</a:t>
            </a:r>
            <a:r>
              <a:rPr lang="en-US" altLang="zh-CN" sz="2099" b="1" dirty="0" err="1">
                <a:solidFill>
                  <a:schemeClr val="accent2">
                    <a:lumMod val="50000"/>
                  </a:schemeClr>
                </a:solidFill>
                <a:latin typeface="微软雅黑" panose="020B0503020204020204" pitchFamily="34" charset="-122"/>
                <a:ea typeface="微软雅黑" panose="020B0503020204020204" pitchFamily="34" charset="-122"/>
              </a:rPr>
              <a:t>git</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分枝</a:t>
            </a:r>
            <a:endParaRPr lang="en-US" altLang="zh-CN" sz="2099" b="1" dirty="0">
              <a:solidFill>
                <a:schemeClr val="accent2">
                  <a:lumMod val="50000"/>
                </a:schemeClr>
              </a:solidFill>
              <a:latin typeface="微软雅黑" panose="020B0503020204020204" pitchFamily="34" charset="-122"/>
              <a:ea typeface="微软雅黑" panose="020B0503020204020204" pitchFamily="34" charset="-122"/>
            </a:endParaRP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编写集成测试代码进行测试，更新开发主分支</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(default)</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稳定版本发布，更新</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master</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分支</a:t>
            </a:r>
            <a:endParaRPr lang="en-US" altLang="zh-CN" sz="2099" b="1" dirty="0">
              <a:solidFill>
                <a:schemeClr val="accent2">
                  <a:lumMod val="50000"/>
                </a:schemeClr>
              </a:solidFill>
              <a:latin typeface="微软雅黑" panose="020B0503020204020204" pitchFamily="34" charset="-122"/>
              <a:ea typeface="微软雅黑" panose="020B0503020204020204" pitchFamily="34" charset="-122"/>
            </a:endParaRPr>
          </a:p>
          <a:p>
            <a:pPr marL="0" indent="0">
              <a:buNone/>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1487488" y="590612"/>
            <a:ext cx="8243888" cy="762000"/>
          </a:xfrm>
          <a:prstGeom prst="rect">
            <a:avLst/>
          </a:prstGeom>
          <a:noFill/>
          <a:ln w="9525">
            <a:noFill/>
          </a:ln>
        </p:spPr>
        <p:txBody>
          <a:bodyPr>
            <a:spAutoFit/>
          </a:bodyPr>
          <a:lstStyle/>
          <a:p>
            <a:pPr lvl="2">
              <a:lnSpc>
                <a:spcPct val="100000"/>
              </a:lnSpc>
              <a:spcBef>
                <a:spcPct val="0"/>
              </a:spcBef>
              <a:spcAft>
                <a:spcPct val="0"/>
              </a:spcAft>
              <a:buClr>
                <a:schemeClr val="bg1"/>
              </a:buClr>
            </a:pPr>
            <a:r>
              <a:rPr lang="en-US" altLang="zh-CN" sz="4400" b="0" dirty="0">
                <a:latin typeface="华文彩云" pitchFamily="2" charset="-122"/>
                <a:ea typeface="华文彩云" pitchFamily="2" charset="-122"/>
              </a:rPr>
              <a:t>1.2.1 Windows</a:t>
            </a:r>
            <a:r>
              <a:rPr lang="zh-CN" altLang="en-US" sz="4400" b="0" dirty="0">
                <a:latin typeface="华文彩云" pitchFamily="2" charset="-122"/>
                <a:ea typeface="华文彩云" pitchFamily="2" charset="-122"/>
              </a:rPr>
              <a:t>程序开发流程</a:t>
            </a:r>
          </a:p>
        </p:txBody>
      </p:sp>
      <p:sp>
        <p:nvSpPr>
          <p:cNvPr id="7" name="文本框 6"/>
          <p:cNvSpPr txBox="1"/>
          <p:nvPr/>
        </p:nvSpPr>
        <p:spPr>
          <a:xfrm>
            <a:off x="3863752" y="5517233"/>
            <a:ext cx="4176464" cy="830997"/>
          </a:xfrm>
          <a:prstGeom prst="rect">
            <a:avLst/>
          </a:prstGeom>
          <a:noFill/>
        </p:spPr>
        <p:txBody>
          <a:bodyPr wrap="square" rtlCol="0">
            <a:spAutoFit/>
          </a:bodyPr>
          <a:lstStyle/>
          <a:p>
            <a:pPr algn="l"/>
            <a:r>
              <a:rPr lang="en-US" altLang="zh-CN" sz="1200" dirty="0">
                <a:solidFill>
                  <a:srgbClr val="002060"/>
                </a:solidFill>
                <a:latin typeface="微软雅黑" panose="020B0503020204020204" pitchFamily="34" charset="-122"/>
                <a:ea typeface="微软雅黑" panose="020B0503020204020204" pitchFamily="34" charset="-122"/>
              </a:rPr>
              <a:t>The architecture of a dev team, in silicon valley</a:t>
            </a:r>
          </a:p>
          <a:p>
            <a:pPr algn="l"/>
            <a:r>
              <a:rPr lang="en-US" altLang="zh-CN" sz="1200" dirty="0">
                <a:solidFill>
                  <a:srgbClr val="002060"/>
                </a:solidFill>
                <a:latin typeface="微软雅黑" panose="020B0503020204020204" pitchFamily="34" charset="-122"/>
                <a:ea typeface="微软雅黑" panose="020B0503020204020204" pitchFamily="34" charset="-122"/>
              </a:rPr>
              <a:t>Code review</a:t>
            </a:r>
          </a:p>
          <a:p>
            <a:pPr algn="l"/>
            <a:r>
              <a:rPr lang="en-US" altLang="zh-CN" sz="1200" dirty="0">
                <a:solidFill>
                  <a:srgbClr val="002060"/>
                </a:solidFill>
                <a:latin typeface="微软雅黑" panose="020B0503020204020204" pitchFamily="34" charset="-122"/>
                <a:ea typeface="微软雅黑" panose="020B0503020204020204" pitchFamily="34" charset="-122"/>
              </a:rPr>
              <a:t>Meeting minutes</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72264" y="5733257"/>
            <a:ext cx="1259112" cy="295145"/>
          </a:xfrm>
          <a:prstGeom prst="rect">
            <a:avLst/>
          </a:prstGeom>
          <a:noFill/>
        </p:spPr>
        <p:txBody>
          <a:bodyPr wrap="square" rtlCol="0">
            <a:spAutoFit/>
          </a:bodyPr>
          <a:lstStyle/>
          <a:p>
            <a:pPr algn="ctr"/>
            <a:r>
              <a:rPr lang="zh-CN" altLang="en-US" sz="1200" dirty="0">
                <a:solidFill>
                  <a:srgbClr val="FF0000"/>
                </a:solidFill>
                <a:latin typeface="微软雅黑" panose="020B0503020204020204" pitchFamily="34" charset="-122"/>
                <a:ea typeface="微软雅黑" panose="020B0503020204020204" pitchFamily="34" charset="-122"/>
              </a:rPr>
              <a:t>吹牛的部分</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072" y="1344286"/>
            <a:ext cx="3296110" cy="4715533"/>
          </a:xfrm>
          <a:prstGeom prst="rect">
            <a:avLst/>
          </a:prstGeom>
        </p:spPr>
      </p:pic>
      <p:sp>
        <p:nvSpPr>
          <p:cNvPr id="3" name="矩形 2">
            <a:extLst>
              <a:ext uri="{FF2B5EF4-FFF2-40B4-BE49-F238E27FC236}">
                <a16:creationId xmlns:a16="http://schemas.microsoft.com/office/drawing/2014/main" id="{1D0C3035-71B0-4BC6-A5E3-92E7ECE08026}"/>
              </a:ext>
            </a:extLst>
          </p:cNvPr>
          <p:cNvSpPr/>
          <p:nvPr/>
        </p:nvSpPr>
        <p:spPr>
          <a:xfrm>
            <a:off x="4079776" y="4077073"/>
            <a:ext cx="5698586" cy="778290"/>
          </a:xfrm>
          <a:prstGeom prst="rect">
            <a:avLst/>
          </a:prstGeom>
          <a:solidFill>
            <a:srgbClr val="CCFF99"/>
          </a:solidFill>
        </p:spPr>
        <p:txBody>
          <a:bodyPr wrap="square">
            <a:spAutoFit/>
          </a:bodyPr>
          <a:lstStyle/>
          <a:p>
            <a:r>
              <a:rPr lang="en-US" altLang="zh-CN" sz="4000" b="0" dirty="0">
                <a:latin typeface="Consolas" panose="020B0609020204030204" pitchFamily="49" charset="0"/>
              </a:rPr>
              <a:t>GitHub Action CI/CD</a:t>
            </a:r>
            <a:endParaRPr lang="zh-CN" altLang="en-US" sz="4000" b="0" dirty="0">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344835" y="1120775"/>
            <a:ext cx="6983413" cy="520700"/>
          </a:xfrm>
        </p:spPr>
        <p:txBody>
          <a:bodyPr>
            <a:normAutofit fontScale="90000"/>
          </a:bodyPr>
          <a:lstStyle/>
          <a:p>
            <a:pPr algn="l" eaLnBrk="1" hangingPunct="1"/>
            <a:r>
              <a:rPr lang="en-US" altLang="zh-CN" dirty="0"/>
              <a:t>Visual Studio Community 2019 </a:t>
            </a:r>
            <a:r>
              <a:rPr lang="zh-CN" altLang="en-US" dirty="0"/>
              <a:t>安装</a:t>
            </a:r>
            <a:r>
              <a:rPr lang="en-US" altLang="zh-CN" dirty="0"/>
              <a:t> </a:t>
            </a:r>
            <a:endParaRPr lang="zh-CN" altLang="en-US" dirty="0"/>
          </a:p>
        </p:txBody>
      </p:sp>
      <p:sp>
        <p:nvSpPr>
          <p:cNvPr id="2" name="内容占位符 1"/>
          <p:cNvSpPr>
            <a:spLocks noGrp="1"/>
          </p:cNvSpPr>
          <p:nvPr>
            <p:ph idx="4294967295"/>
          </p:nvPr>
        </p:nvSpPr>
        <p:spPr>
          <a:xfrm>
            <a:off x="2678831" y="1981200"/>
            <a:ext cx="6513513" cy="3248025"/>
          </a:xfrm>
        </p:spPr>
        <p:txBody>
          <a:bodyPr>
            <a:noAutofit/>
          </a:bodyPr>
          <a:lstStyle/>
          <a:p>
            <a:pPr>
              <a:buFont typeface="Wingdings" panose="05000000000000000000" pitchFamily="2" charset="2"/>
              <a:buChar char="p"/>
            </a:pPr>
            <a:r>
              <a:rPr lang="en-US" altLang="zh-CN" b="1" dirty="0">
                <a:solidFill>
                  <a:schemeClr val="accent2">
                    <a:lumMod val="50000"/>
                  </a:schemeClr>
                </a:solidFill>
              </a:rPr>
              <a:t>    </a:t>
            </a:r>
            <a:r>
              <a:rPr lang="zh-CN" altLang="en-US" b="1" dirty="0">
                <a:solidFill>
                  <a:schemeClr val="accent2">
                    <a:lumMod val="50000"/>
                  </a:schemeClr>
                </a:solidFill>
              </a:rPr>
              <a:t>注册用户</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zh-CN" altLang="en-US" b="1" dirty="0">
                <a:solidFill>
                  <a:schemeClr val="accent2">
                    <a:lumMod val="50000"/>
                  </a:schemeClr>
                </a:solidFill>
              </a:rPr>
              <a:t>添加</a:t>
            </a:r>
            <a:r>
              <a:rPr lang="en-US" altLang="zh-CN" b="1" dirty="0">
                <a:solidFill>
                  <a:schemeClr val="accent2">
                    <a:lumMod val="50000"/>
                  </a:schemeClr>
                </a:solidFill>
              </a:rPr>
              <a:t>MFC</a:t>
            </a:r>
            <a:r>
              <a:rPr lang="zh-CN" altLang="en-US" b="1" dirty="0">
                <a:solidFill>
                  <a:schemeClr val="accent2">
                    <a:lumMod val="50000"/>
                  </a:schemeClr>
                </a:solidFill>
              </a:rPr>
              <a:t>支持</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zh-CN" altLang="en-US" b="1" dirty="0">
                <a:solidFill>
                  <a:schemeClr val="accent2">
                    <a:lumMod val="50000"/>
                  </a:schemeClr>
                </a:solidFill>
              </a:rPr>
              <a:t>添加 </a:t>
            </a:r>
            <a:r>
              <a:rPr lang="en-US" altLang="zh-CN" b="1" dirty="0">
                <a:solidFill>
                  <a:schemeClr val="accent2">
                    <a:lumMod val="50000"/>
                  </a:schemeClr>
                </a:solidFill>
              </a:rPr>
              <a:t>python</a:t>
            </a:r>
          </a:p>
          <a:p>
            <a:pPr>
              <a:buFont typeface="Wingdings" panose="05000000000000000000" pitchFamily="2" charset="2"/>
              <a:buChar char="p"/>
            </a:pPr>
            <a:r>
              <a:rPr lang="zh-CN" altLang="en-US" b="1" dirty="0">
                <a:solidFill>
                  <a:schemeClr val="accent2">
                    <a:lumMod val="50000"/>
                  </a:schemeClr>
                </a:solidFill>
              </a:rPr>
              <a:t>    升级到最新版本</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zh-CN" altLang="en-US" b="1" dirty="0">
                <a:solidFill>
                  <a:schemeClr val="accent2">
                    <a:lumMod val="50000"/>
                  </a:schemeClr>
                </a:solidFill>
              </a:rPr>
              <a:t>更新 </a:t>
            </a:r>
            <a:r>
              <a:rPr lang="en-US" altLang="zh-CN" b="1" dirty="0">
                <a:solidFill>
                  <a:schemeClr val="accent2">
                    <a:lumMod val="50000"/>
                  </a:schemeClr>
                </a:solidFill>
              </a:rPr>
              <a:t>.NET </a:t>
            </a:r>
            <a:r>
              <a:rPr lang="zh-CN" altLang="en-US" b="1" dirty="0">
                <a:solidFill>
                  <a:schemeClr val="accent2">
                    <a:lumMod val="50000"/>
                  </a:schemeClr>
                </a:solidFill>
              </a:rPr>
              <a:t>到最新版本</a:t>
            </a:r>
          </a:p>
        </p:txBody>
      </p:sp>
      <p:sp>
        <p:nvSpPr>
          <p:cNvPr id="4" name="矩形 3"/>
          <p:cNvSpPr/>
          <p:nvPr/>
        </p:nvSpPr>
        <p:spPr>
          <a:xfrm>
            <a:off x="6312024" y="3796357"/>
            <a:ext cx="4572000" cy="395749"/>
          </a:xfrm>
          <a:prstGeom prst="rect">
            <a:avLst/>
          </a:prstGeom>
        </p:spPr>
        <p:txBody>
          <a:bodyPr>
            <a:spAutoFit/>
          </a:bodyPr>
          <a:lstStyle/>
          <a:p>
            <a:r>
              <a:rPr lang="en-US" altLang="zh-CN" sz="1800" dirty="0"/>
              <a:t>https://www.microsoft.com/net/download</a:t>
            </a:r>
            <a:endParaRPr lang="zh-CN" altLang="en-US" sz="1800" dirty="0"/>
          </a:p>
        </p:txBody>
      </p:sp>
      <p:sp>
        <p:nvSpPr>
          <p:cNvPr id="5" name="矩形 4"/>
          <p:cNvSpPr/>
          <p:nvPr/>
        </p:nvSpPr>
        <p:spPr>
          <a:xfrm>
            <a:off x="6960097" y="3465300"/>
            <a:ext cx="3560837" cy="395749"/>
          </a:xfrm>
          <a:prstGeom prst="rect">
            <a:avLst/>
          </a:prstGeom>
        </p:spPr>
        <p:txBody>
          <a:bodyPr wrap="square">
            <a:spAutoFit/>
          </a:bodyPr>
          <a:lstStyle/>
          <a:p>
            <a:r>
              <a:rPr lang="en-US" altLang="zh-CN" sz="1800" dirty="0"/>
              <a:t>Help =&gt; Check for Update</a:t>
            </a:r>
            <a:endParaRPr lang="zh-CN" altLang="en-US" sz="18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537" y="764705"/>
            <a:ext cx="8402223" cy="510611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647" y="1268760"/>
            <a:ext cx="9144000" cy="4175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圆角矩形 185345"/>
          <p:cNvSpPr/>
          <p:nvPr/>
        </p:nvSpPr>
        <p:spPr>
          <a:xfrm>
            <a:off x="2927350" y="1054101"/>
            <a:ext cx="6083300" cy="1008063"/>
          </a:xfrm>
          <a:prstGeom prst="roundRect">
            <a:avLst>
              <a:gd name="adj" fmla="val 50000"/>
            </a:avLst>
          </a:prstGeom>
          <a:gradFill rotWithShape="1">
            <a:gsLst>
              <a:gs pos="0">
                <a:schemeClr val="accent1"/>
              </a:gs>
              <a:gs pos="50000">
                <a:schemeClr val="accent1">
                  <a:gamma/>
                  <a:tint val="24314"/>
                  <a:invGamma/>
                </a:schemeClr>
              </a:gs>
              <a:gs pos="100000">
                <a:schemeClr val="accent1"/>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             WINDOWS</a:t>
            </a:r>
            <a:r>
              <a:rPr lang="zh-CN" altLang="en-US" sz="28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编程模型</a:t>
            </a:r>
            <a:r>
              <a:rPr lang="zh-CN" altLang="en-US"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和框架</a:t>
            </a:r>
          </a:p>
        </p:txBody>
      </p:sp>
      <p:sp>
        <p:nvSpPr>
          <p:cNvPr id="185347" name="圆角矩形 185346"/>
          <p:cNvSpPr/>
          <p:nvPr/>
        </p:nvSpPr>
        <p:spPr>
          <a:xfrm>
            <a:off x="3286820" y="5375276"/>
            <a:ext cx="6553596" cy="1008063"/>
          </a:xfrm>
          <a:prstGeom prst="roundRect">
            <a:avLst>
              <a:gd name="adj" fmla="val 50000"/>
            </a:avLst>
          </a:prstGeom>
          <a:gradFill rotWithShape="1">
            <a:gsLst>
              <a:gs pos="0">
                <a:schemeClr val="bg2"/>
              </a:gs>
              <a:gs pos="50000">
                <a:schemeClr val="accent2">
                  <a:gamma/>
                  <a:tint val="24314"/>
                  <a:invGamma/>
                </a:schemeClr>
              </a:gs>
              <a:gs pos="100000">
                <a:schemeClr val="accent2"/>
              </a:gs>
            </a:gsLst>
            <a:lin ang="0" scaled="1"/>
            <a:tileRect/>
          </a:gradFill>
          <a:ln w="19050">
            <a:noFill/>
          </a:ln>
        </p:spPr>
        <p:txBody>
          <a:bodyPr wrap="none" anchor="ctr"/>
          <a:lstStyle/>
          <a:p>
            <a:pPr algn="l">
              <a:lnSpc>
                <a:spcPct val="100000"/>
              </a:lnSpc>
              <a:spcBef>
                <a:spcPct val="0"/>
              </a:spcBef>
              <a:spcAft>
                <a:spcPct val="0"/>
              </a:spcAft>
            </a:pPr>
            <a:r>
              <a:rPr lang="en-US" altLang="zh-CN"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           </a:t>
            </a:r>
            <a:r>
              <a:rPr lang="en-US" altLang="zh-CN" sz="2400" dirty="0" err="1">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AppSDK</a:t>
            </a:r>
            <a:r>
              <a:rPr lang="zh-CN" altLang="en-US"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PWA</a:t>
            </a:r>
            <a:r>
              <a:rPr lang="zh-CN" altLang="en-US"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FLUENT</a:t>
            </a:r>
            <a:r>
              <a:rPr lang="zh-CN" altLang="en-US"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MFC……</a:t>
            </a:r>
            <a:endParaRPr lang="zh-CN" altLang="en-US"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endParaRPr>
          </a:p>
        </p:txBody>
      </p:sp>
      <p:sp>
        <p:nvSpPr>
          <p:cNvPr id="185348" name="圆角矩形 185347"/>
          <p:cNvSpPr/>
          <p:nvPr/>
        </p:nvSpPr>
        <p:spPr>
          <a:xfrm>
            <a:off x="4151312" y="2493963"/>
            <a:ext cx="6337301" cy="1008062"/>
          </a:xfrm>
          <a:prstGeom prst="roundRect">
            <a:avLst>
              <a:gd name="adj" fmla="val 50000"/>
            </a:avLst>
          </a:prstGeom>
          <a:gradFill rotWithShape="1">
            <a:gsLst>
              <a:gs pos="0">
                <a:schemeClr val="accent3"/>
              </a:gs>
              <a:gs pos="50000">
                <a:schemeClr val="hlink">
                  <a:gamma/>
                  <a:tint val="24314"/>
                  <a:invGamma/>
                </a:schemeClr>
              </a:gs>
              <a:gs pos="100000">
                <a:schemeClr val="hlink"/>
              </a:gs>
            </a:gsLst>
            <a:lin ang="0" scaled="1"/>
            <a:tileRect/>
          </a:gradFill>
          <a:ln w="19050">
            <a:noFill/>
          </a:ln>
        </p:spPr>
        <p:txBody>
          <a:bodyPr anchor="ctr"/>
          <a:lstStyle/>
          <a:p>
            <a:pPr algn="l">
              <a:lnSpc>
                <a:spcPct val="100000"/>
              </a:lnSpc>
              <a:spcBef>
                <a:spcPct val="0"/>
              </a:spcBef>
              <a:spcAft>
                <a:spcPct val="0"/>
              </a:spcAft>
              <a:buClr>
                <a:schemeClr val="bg1"/>
              </a:buClr>
            </a:pPr>
            <a:r>
              <a:rPr lang="en-US" altLang="zh-CN" sz="2400" dirty="0">
                <a:solidFill>
                  <a:schemeClr val="accent2">
                    <a:lumMod val="50000"/>
                  </a:schemeClr>
                </a:solidFill>
                <a:latin typeface="微软雅黑 Light" panose="020B0502040204020203" charset="-122"/>
                <a:ea typeface="微软雅黑 Light" panose="020B0502040204020203" charset="-122"/>
                <a:cs typeface="Arial" panose="020B0604020202020204" pitchFamily="34" charset="0"/>
              </a:rPr>
              <a:t>               Visual Studio Community / Code</a:t>
            </a:r>
          </a:p>
        </p:txBody>
      </p:sp>
      <p:sp>
        <p:nvSpPr>
          <p:cNvPr id="185349" name="圆角矩形 185348"/>
          <p:cNvSpPr/>
          <p:nvPr/>
        </p:nvSpPr>
        <p:spPr>
          <a:xfrm>
            <a:off x="4405312" y="4006851"/>
            <a:ext cx="6155183" cy="1008063"/>
          </a:xfrm>
          <a:prstGeom prst="roundRect">
            <a:avLst>
              <a:gd name="adj" fmla="val 50000"/>
            </a:avLst>
          </a:prstGeom>
          <a:gradFill rotWithShape="1">
            <a:gsLst>
              <a:gs pos="0">
                <a:schemeClr val="accent5"/>
              </a:gs>
              <a:gs pos="50000">
                <a:schemeClr val="folHlink">
                  <a:gamma/>
                  <a:tint val="24314"/>
                  <a:invGamma/>
                </a:schemeClr>
              </a:gs>
              <a:gs pos="100000">
                <a:schemeClr val="folHlink"/>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            </a:t>
            </a:r>
            <a:r>
              <a:rPr lang="en-US" altLang="zh-CN" sz="28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WPF</a:t>
            </a:r>
            <a:r>
              <a:rPr lang="zh-CN" altLang="en-US"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XAML</a:t>
            </a:r>
            <a:r>
              <a:rPr lang="zh-CN" altLang="en-US" sz="28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800" dirty="0" err="1">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winUI</a:t>
            </a:r>
            <a:r>
              <a:rPr lang="zh-CN" altLang="en-US"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800" dirty="0" err="1">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winRT</a:t>
            </a:r>
            <a:endParaRPr lang="zh-CN" altLang="en-US"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endParaRPr>
          </a:p>
        </p:txBody>
      </p:sp>
      <p:sp>
        <p:nvSpPr>
          <p:cNvPr id="185350" name="矩形 185349"/>
          <p:cNvSpPr/>
          <p:nvPr/>
        </p:nvSpPr>
        <p:spPr>
          <a:xfrm>
            <a:off x="4601927" y="-25398"/>
            <a:ext cx="3923382" cy="792163"/>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3600" b="1" u="none" kern="1200" baseline="0">
                <a:solidFill>
                  <a:srgbClr val="0000FF"/>
                </a:solidFill>
                <a:latin typeface="Times New Roman" panose="02020603050405020304" pitchFamily="18" charset="0"/>
                <a:ea typeface="宋体" panose="02010600030101010101" pitchFamily="2" charset="-122"/>
              </a:defRPr>
            </a:lvl1pPr>
          </a:lstStyle>
          <a:p>
            <a:pPr marL="571500" indent="-571500">
              <a:buClr>
                <a:srgbClr val="FF0066"/>
              </a:buClr>
              <a:buFont typeface="Wingdings" panose="05000000000000000000" pitchFamily="2" charset="2"/>
              <a:buChar char="p"/>
            </a:pPr>
            <a:r>
              <a:rPr lang="en-US" altLang="zh-CN" sz="4000" dirty="0">
                <a:solidFill>
                  <a:srgbClr val="003366"/>
                </a:solidFill>
                <a:ea typeface="黑体" panose="02010609060101010101" pitchFamily="2" charset="-122"/>
              </a:rPr>
              <a:t> </a:t>
            </a: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本次课要求</a:t>
            </a:r>
          </a:p>
        </p:txBody>
      </p:sp>
      <p:grpSp>
        <p:nvGrpSpPr>
          <p:cNvPr id="185351" name="组合 185350"/>
          <p:cNvGrpSpPr/>
          <p:nvPr/>
        </p:nvGrpSpPr>
        <p:grpSpPr>
          <a:xfrm>
            <a:off x="4152900" y="2133600"/>
            <a:ext cx="1512888" cy="1511300"/>
            <a:chOff x="657" y="800"/>
            <a:chExt cx="953" cy="952"/>
          </a:xfrm>
        </p:grpSpPr>
        <p:grpSp>
          <p:nvGrpSpPr>
            <p:cNvPr id="185352" name="组合 185351"/>
            <p:cNvGrpSpPr/>
            <p:nvPr/>
          </p:nvGrpSpPr>
          <p:grpSpPr>
            <a:xfrm>
              <a:off x="657" y="800"/>
              <a:ext cx="953" cy="952"/>
              <a:chOff x="2200" y="1570"/>
              <a:chExt cx="1496" cy="1496"/>
            </a:xfrm>
          </p:grpSpPr>
          <p:sp>
            <p:nvSpPr>
              <p:cNvPr id="185353" name="椭圆 185352"/>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54" name="椭圆 185353"/>
              <p:cNvSpPr/>
              <p:nvPr/>
            </p:nvSpPr>
            <p:spPr>
              <a:xfrm>
                <a:off x="2200" y="1570"/>
                <a:ext cx="1496" cy="1496"/>
              </a:xfrm>
              <a:prstGeom prst="ellipse">
                <a:avLst/>
              </a:prstGeom>
              <a:gradFill rotWithShape="1">
                <a:gsLst>
                  <a:gs pos="0">
                    <a:schemeClr val="hlink">
                      <a:gamma/>
                      <a:tint val="69804"/>
                      <a:invGamma/>
                    </a:schemeClr>
                  </a:gs>
                  <a:gs pos="100000">
                    <a:schemeClr val="hlink"/>
                  </a:gs>
                </a:gsLst>
                <a:lin ang="2700000" scaled="1"/>
                <a:tileRect/>
              </a:gradFill>
              <a:ln w="38100">
                <a:noFill/>
              </a:ln>
            </p:spPr>
            <p:txBody>
              <a:bodyPr/>
              <a:lstStyle/>
              <a:p>
                <a:endParaRPr lang="zh-CN" altLang="en-US"/>
              </a:p>
            </p:txBody>
          </p:sp>
          <p:sp>
            <p:nvSpPr>
              <p:cNvPr id="185355" name="椭圆 185354"/>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56" name="椭圆 185355"/>
              <p:cNvSpPr/>
              <p:nvPr/>
            </p:nvSpPr>
            <p:spPr>
              <a:xfrm>
                <a:off x="2298" y="1668"/>
                <a:ext cx="1300" cy="1300"/>
              </a:xfrm>
              <a:prstGeom prst="ellipse">
                <a:avLst/>
              </a:prstGeom>
              <a:gradFill rotWithShape="1">
                <a:gsLst>
                  <a:gs pos="0">
                    <a:schemeClr val="hlink"/>
                  </a:gs>
                  <a:gs pos="100000">
                    <a:schemeClr val="hlink">
                      <a:gamma/>
                      <a:shade val="48627"/>
                      <a:invGamma/>
                    </a:schemeClr>
                  </a:gs>
                </a:gsLst>
                <a:lin ang="2700000" scaled="1"/>
                <a:tileRect/>
              </a:gradFill>
              <a:ln w="38100">
                <a:noFill/>
              </a:ln>
            </p:spPr>
            <p:txBody>
              <a:bodyPr/>
              <a:lstStyle/>
              <a:p>
                <a:endParaRPr lang="zh-CN" altLang="en-US"/>
              </a:p>
            </p:txBody>
          </p:sp>
          <p:sp>
            <p:nvSpPr>
              <p:cNvPr id="185357" name="椭圆 185356"/>
              <p:cNvSpPr/>
              <p:nvPr/>
            </p:nvSpPr>
            <p:spPr>
              <a:xfrm>
                <a:off x="2363" y="1733"/>
                <a:ext cx="1170" cy="1170"/>
              </a:xfrm>
              <a:prstGeom prst="ellipse">
                <a:avLst/>
              </a:prstGeom>
              <a:gradFill rotWithShape="1">
                <a:gsLst>
                  <a:gs pos="0">
                    <a:schemeClr val="hlink">
                      <a:gamma/>
                      <a:shade val="46275"/>
                      <a:invGamma/>
                    </a:schemeClr>
                  </a:gs>
                  <a:gs pos="100000">
                    <a:schemeClr val="hlink"/>
                  </a:gs>
                </a:gsLst>
                <a:lin ang="5400000" scaled="1"/>
                <a:tileRect/>
              </a:gradFill>
              <a:ln w="38100">
                <a:noFill/>
              </a:ln>
            </p:spPr>
            <p:txBody>
              <a:bodyPr/>
              <a:lstStyle/>
              <a:p>
                <a:endParaRPr lang="zh-CN" altLang="en-US"/>
              </a:p>
            </p:txBody>
          </p:sp>
        </p:grpSp>
        <p:sp>
          <p:nvSpPr>
            <p:cNvPr id="185358" name="矩形 185357"/>
            <p:cNvSpPr/>
            <p:nvPr/>
          </p:nvSpPr>
          <p:spPr>
            <a:xfrm>
              <a:off x="901" y="1111"/>
              <a:ext cx="450" cy="327"/>
            </a:xfrm>
            <a:prstGeom prst="rect">
              <a:avLst/>
            </a:prstGeom>
            <a:noFill/>
            <a:ln w="9525">
              <a:noFill/>
            </a:ln>
          </p:spPr>
          <p:txBody>
            <a:bodyPr wrap="none" lIns="0" rIns="0" anchor="t">
              <a:spAutoFit/>
            </a:bodyPr>
            <a:lstStyle/>
            <a:p>
              <a:pPr>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掌握</a:t>
              </a:r>
            </a:p>
          </p:txBody>
        </p:sp>
      </p:grpSp>
      <p:grpSp>
        <p:nvGrpSpPr>
          <p:cNvPr id="185359" name="组合 185358"/>
          <p:cNvGrpSpPr/>
          <p:nvPr/>
        </p:nvGrpSpPr>
        <p:grpSpPr>
          <a:xfrm>
            <a:off x="4260850" y="3717925"/>
            <a:ext cx="1512888" cy="1511300"/>
            <a:chOff x="975" y="2298"/>
            <a:chExt cx="953" cy="952"/>
          </a:xfrm>
        </p:grpSpPr>
        <p:grpSp>
          <p:nvGrpSpPr>
            <p:cNvPr id="185360" name="组合 185359"/>
            <p:cNvGrpSpPr/>
            <p:nvPr/>
          </p:nvGrpSpPr>
          <p:grpSpPr>
            <a:xfrm>
              <a:off x="975" y="2298"/>
              <a:ext cx="953" cy="952"/>
              <a:chOff x="2200" y="1570"/>
              <a:chExt cx="1496" cy="1496"/>
            </a:xfrm>
          </p:grpSpPr>
          <p:sp>
            <p:nvSpPr>
              <p:cNvPr id="185361" name="椭圆 185360"/>
              <p:cNvSpPr/>
              <p:nvPr/>
            </p:nvSpPr>
            <p:spPr>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tileRect/>
              </a:gradFill>
              <a:ln w="38100">
                <a:noFill/>
              </a:ln>
            </p:spPr>
            <p:txBody>
              <a:bodyPr/>
              <a:lstStyle/>
              <a:p>
                <a:endParaRPr lang="zh-CN" altLang="en-US"/>
              </a:p>
            </p:txBody>
          </p:sp>
          <p:sp>
            <p:nvSpPr>
              <p:cNvPr id="185362" name="椭圆 185361"/>
              <p:cNvSpPr/>
              <p:nvPr/>
            </p:nvSpPr>
            <p:spPr>
              <a:xfrm>
                <a:off x="2200" y="1570"/>
                <a:ext cx="1496" cy="1496"/>
              </a:xfrm>
              <a:prstGeom prst="ellipse">
                <a:avLst/>
              </a:prstGeom>
              <a:gradFill rotWithShape="1">
                <a:gsLst>
                  <a:gs pos="0">
                    <a:schemeClr val="folHlink">
                      <a:gamma/>
                      <a:tint val="66667"/>
                      <a:invGamma/>
                    </a:schemeClr>
                  </a:gs>
                  <a:gs pos="100000">
                    <a:schemeClr val="folHlink"/>
                  </a:gs>
                </a:gsLst>
                <a:lin ang="2700000" scaled="1"/>
                <a:tileRect/>
              </a:gradFill>
              <a:ln w="38100">
                <a:noFill/>
              </a:ln>
            </p:spPr>
            <p:txBody>
              <a:bodyPr/>
              <a:lstStyle/>
              <a:p>
                <a:endParaRPr lang="zh-CN" altLang="en-US"/>
              </a:p>
            </p:txBody>
          </p:sp>
          <p:sp>
            <p:nvSpPr>
              <p:cNvPr id="185363" name="椭圆 185362"/>
              <p:cNvSpPr/>
              <p:nvPr/>
            </p:nvSpPr>
            <p:spPr>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tileRect/>
              </a:gradFill>
              <a:ln w="38100">
                <a:noFill/>
              </a:ln>
            </p:spPr>
            <p:txBody>
              <a:bodyPr/>
              <a:lstStyle/>
              <a:p>
                <a:endParaRPr lang="zh-CN" altLang="en-US"/>
              </a:p>
            </p:txBody>
          </p:sp>
          <p:sp>
            <p:nvSpPr>
              <p:cNvPr id="185364" name="椭圆 185363"/>
              <p:cNvSpPr/>
              <p:nvPr/>
            </p:nvSpPr>
            <p:spPr>
              <a:xfrm>
                <a:off x="2298" y="1668"/>
                <a:ext cx="1300" cy="1300"/>
              </a:xfrm>
              <a:prstGeom prst="ellipse">
                <a:avLst/>
              </a:prstGeom>
              <a:gradFill rotWithShape="1">
                <a:gsLst>
                  <a:gs pos="0">
                    <a:schemeClr val="folHlink"/>
                  </a:gs>
                  <a:gs pos="100000">
                    <a:schemeClr val="folHlink">
                      <a:gamma/>
                      <a:shade val="48627"/>
                      <a:invGamma/>
                    </a:schemeClr>
                  </a:gs>
                </a:gsLst>
                <a:lin ang="2700000" scaled="1"/>
                <a:tileRect/>
              </a:gradFill>
              <a:ln w="38100">
                <a:noFill/>
              </a:ln>
            </p:spPr>
            <p:txBody>
              <a:bodyPr/>
              <a:lstStyle/>
              <a:p>
                <a:endParaRPr lang="zh-CN" altLang="en-US"/>
              </a:p>
            </p:txBody>
          </p:sp>
          <p:sp>
            <p:nvSpPr>
              <p:cNvPr id="185365" name="椭圆 185364"/>
              <p:cNvSpPr/>
              <p:nvPr/>
            </p:nvSpPr>
            <p:spPr>
              <a:xfrm>
                <a:off x="2363" y="1733"/>
                <a:ext cx="1170" cy="1170"/>
              </a:xfrm>
              <a:prstGeom prst="ellipse">
                <a:avLst/>
              </a:prstGeom>
              <a:gradFill rotWithShape="1">
                <a:gsLst>
                  <a:gs pos="0">
                    <a:schemeClr val="folHlink">
                      <a:gamma/>
                      <a:shade val="46275"/>
                      <a:invGamma/>
                    </a:schemeClr>
                  </a:gs>
                  <a:gs pos="100000">
                    <a:schemeClr val="folHlink"/>
                  </a:gs>
                </a:gsLst>
                <a:lin ang="5400000" scaled="1"/>
                <a:tileRect/>
              </a:gradFill>
              <a:ln w="38100">
                <a:noFill/>
              </a:ln>
            </p:spPr>
            <p:txBody>
              <a:bodyPr/>
              <a:lstStyle/>
              <a:p>
                <a:endParaRPr lang="zh-CN" altLang="en-US"/>
              </a:p>
            </p:txBody>
          </p:sp>
        </p:grpSp>
        <p:sp>
          <p:nvSpPr>
            <p:cNvPr id="185366" name="矩形 185365"/>
            <p:cNvSpPr/>
            <p:nvPr/>
          </p:nvSpPr>
          <p:spPr>
            <a:xfrm>
              <a:off x="1174" y="2601"/>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熟悉</a:t>
              </a:r>
            </a:p>
          </p:txBody>
        </p:sp>
      </p:grpSp>
      <p:grpSp>
        <p:nvGrpSpPr>
          <p:cNvPr id="185367" name="组合 185366"/>
          <p:cNvGrpSpPr/>
          <p:nvPr/>
        </p:nvGrpSpPr>
        <p:grpSpPr>
          <a:xfrm>
            <a:off x="2927350" y="5086350"/>
            <a:ext cx="1512888" cy="1511300"/>
            <a:chOff x="1611" y="2750"/>
            <a:chExt cx="953" cy="952"/>
          </a:xfrm>
        </p:grpSpPr>
        <p:grpSp>
          <p:nvGrpSpPr>
            <p:cNvPr id="185368" name="组合 185367"/>
            <p:cNvGrpSpPr/>
            <p:nvPr/>
          </p:nvGrpSpPr>
          <p:grpSpPr>
            <a:xfrm>
              <a:off x="1611" y="2750"/>
              <a:ext cx="953" cy="952"/>
              <a:chOff x="2200" y="1570"/>
              <a:chExt cx="1496" cy="1496"/>
            </a:xfrm>
          </p:grpSpPr>
          <p:sp>
            <p:nvSpPr>
              <p:cNvPr id="185369" name="椭圆 185368"/>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70" name="椭圆 185369"/>
              <p:cNvSpPr/>
              <p:nvPr/>
            </p:nvSpPr>
            <p:spPr>
              <a:xfrm>
                <a:off x="2200" y="1570"/>
                <a:ext cx="1496" cy="1496"/>
              </a:xfrm>
              <a:prstGeom prst="ellipse">
                <a:avLst/>
              </a:prstGeom>
              <a:gradFill rotWithShape="1">
                <a:gsLst>
                  <a:gs pos="0">
                    <a:schemeClr val="accent2">
                      <a:gamma/>
                      <a:tint val="69804"/>
                      <a:invGamma/>
                    </a:schemeClr>
                  </a:gs>
                  <a:gs pos="100000">
                    <a:schemeClr val="accent2"/>
                  </a:gs>
                </a:gsLst>
                <a:lin ang="2700000" scaled="1"/>
                <a:tileRect/>
              </a:gradFill>
              <a:ln w="38100">
                <a:noFill/>
              </a:ln>
            </p:spPr>
            <p:txBody>
              <a:bodyPr/>
              <a:lstStyle/>
              <a:p>
                <a:endParaRPr lang="zh-CN" altLang="en-US"/>
              </a:p>
            </p:txBody>
          </p:sp>
          <p:sp>
            <p:nvSpPr>
              <p:cNvPr id="185371" name="椭圆 185370"/>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72" name="椭圆 185371"/>
              <p:cNvSpPr/>
              <p:nvPr/>
            </p:nvSpPr>
            <p:spPr>
              <a:xfrm>
                <a:off x="2298" y="1668"/>
                <a:ext cx="1300" cy="1300"/>
              </a:xfrm>
              <a:prstGeom prst="ellipse">
                <a:avLst/>
              </a:prstGeom>
              <a:gradFill rotWithShape="1">
                <a:gsLst>
                  <a:gs pos="0">
                    <a:schemeClr val="accent2"/>
                  </a:gs>
                  <a:gs pos="100000">
                    <a:schemeClr val="accent2">
                      <a:gamma/>
                      <a:shade val="48627"/>
                      <a:invGamma/>
                    </a:schemeClr>
                  </a:gs>
                </a:gsLst>
                <a:lin ang="2700000" scaled="1"/>
                <a:tileRect/>
              </a:gradFill>
              <a:ln w="38100">
                <a:noFill/>
              </a:ln>
            </p:spPr>
            <p:txBody>
              <a:bodyPr/>
              <a:lstStyle/>
              <a:p>
                <a:endParaRPr lang="zh-CN" altLang="en-US"/>
              </a:p>
            </p:txBody>
          </p:sp>
          <p:sp>
            <p:nvSpPr>
              <p:cNvPr id="185373" name="椭圆 185372"/>
              <p:cNvSpPr/>
              <p:nvPr/>
            </p:nvSpPr>
            <p:spPr>
              <a:xfrm>
                <a:off x="2363" y="1733"/>
                <a:ext cx="1170" cy="1170"/>
              </a:xfrm>
              <a:prstGeom prst="ellipse">
                <a:avLst/>
              </a:prstGeom>
              <a:gradFill rotWithShape="1">
                <a:gsLst>
                  <a:gs pos="0">
                    <a:schemeClr val="accent2">
                      <a:gamma/>
                      <a:shade val="46275"/>
                      <a:invGamma/>
                    </a:schemeClr>
                  </a:gs>
                  <a:gs pos="100000">
                    <a:schemeClr val="accent2"/>
                  </a:gs>
                </a:gsLst>
                <a:lin ang="5400000" scaled="1"/>
                <a:tileRect/>
              </a:gradFill>
              <a:ln w="38100">
                <a:noFill/>
              </a:ln>
            </p:spPr>
            <p:txBody>
              <a:bodyPr/>
              <a:lstStyle/>
              <a:p>
                <a:endParaRPr lang="zh-CN" altLang="en-US"/>
              </a:p>
            </p:txBody>
          </p:sp>
        </p:grpSp>
        <p:sp>
          <p:nvSpPr>
            <p:cNvPr id="185374" name="矩形 185373"/>
            <p:cNvSpPr/>
            <p:nvPr/>
          </p:nvSpPr>
          <p:spPr>
            <a:xfrm>
              <a:off x="1822" y="3055"/>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了解</a:t>
              </a:r>
            </a:p>
          </p:txBody>
        </p:sp>
      </p:grpSp>
      <p:grpSp>
        <p:nvGrpSpPr>
          <p:cNvPr id="185375" name="组合 185374"/>
          <p:cNvGrpSpPr/>
          <p:nvPr/>
        </p:nvGrpSpPr>
        <p:grpSpPr>
          <a:xfrm>
            <a:off x="2855914" y="838200"/>
            <a:ext cx="1512887" cy="1511300"/>
            <a:chOff x="999" y="3249"/>
            <a:chExt cx="953" cy="952"/>
          </a:xfrm>
        </p:grpSpPr>
        <p:grpSp>
          <p:nvGrpSpPr>
            <p:cNvPr id="185376" name="组合 185375"/>
            <p:cNvGrpSpPr/>
            <p:nvPr/>
          </p:nvGrpSpPr>
          <p:grpSpPr>
            <a:xfrm>
              <a:off x="999" y="3249"/>
              <a:ext cx="953" cy="952"/>
              <a:chOff x="2200" y="1570"/>
              <a:chExt cx="1496" cy="1496"/>
            </a:xfrm>
          </p:grpSpPr>
          <p:sp>
            <p:nvSpPr>
              <p:cNvPr id="185377" name="椭圆 185376"/>
              <p:cNvSpPr/>
              <p:nvPr/>
            </p:nvSpPr>
            <p:spPr>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tileRect/>
              </a:gradFill>
              <a:ln w="38100">
                <a:noFill/>
              </a:ln>
            </p:spPr>
            <p:txBody>
              <a:bodyPr/>
              <a:lstStyle/>
              <a:p>
                <a:endParaRPr lang="zh-CN" altLang="en-US"/>
              </a:p>
            </p:txBody>
          </p:sp>
          <p:sp>
            <p:nvSpPr>
              <p:cNvPr id="185378" name="椭圆 185377"/>
              <p:cNvSpPr/>
              <p:nvPr/>
            </p:nvSpPr>
            <p:spPr>
              <a:xfrm>
                <a:off x="2200" y="1570"/>
                <a:ext cx="1496" cy="1496"/>
              </a:xfrm>
              <a:prstGeom prst="ellipse">
                <a:avLst/>
              </a:prstGeom>
              <a:gradFill rotWithShape="1">
                <a:gsLst>
                  <a:gs pos="0">
                    <a:schemeClr val="accent1">
                      <a:gamma/>
                      <a:tint val="57255"/>
                      <a:invGamma/>
                    </a:schemeClr>
                  </a:gs>
                  <a:gs pos="100000">
                    <a:schemeClr val="accent1"/>
                  </a:gs>
                </a:gsLst>
                <a:lin ang="2700000" scaled="1"/>
                <a:tileRect/>
              </a:gradFill>
              <a:ln w="38100">
                <a:noFill/>
              </a:ln>
            </p:spPr>
            <p:txBody>
              <a:bodyPr/>
              <a:lstStyle/>
              <a:p>
                <a:endParaRPr lang="zh-CN" altLang="en-US"/>
              </a:p>
            </p:txBody>
          </p:sp>
          <p:sp>
            <p:nvSpPr>
              <p:cNvPr id="185379" name="椭圆 185378"/>
              <p:cNvSpPr/>
              <p:nvPr/>
            </p:nvSpPr>
            <p:spPr>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tileRect/>
              </a:gradFill>
              <a:ln w="38100">
                <a:noFill/>
              </a:ln>
            </p:spPr>
            <p:txBody>
              <a:bodyPr/>
              <a:lstStyle/>
              <a:p>
                <a:endParaRPr lang="zh-CN" altLang="en-US"/>
              </a:p>
            </p:txBody>
          </p:sp>
          <p:sp>
            <p:nvSpPr>
              <p:cNvPr id="185380" name="椭圆 185379"/>
              <p:cNvSpPr/>
              <p:nvPr/>
            </p:nvSpPr>
            <p:spPr>
              <a:xfrm>
                <a:off x="2298" y="1668"/>
                <a:ext cx="1300" cy="1300"/>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sp>
            <p:nvSpPr>
              <p:cNvPr id="185381" name="椭圆 185380"/>
              <p:cNvSpPr/>
              <p:nvPr/>
            </p:nvSpPr>
            <p:spPr>
              <a:xfrm>
                <a:off x="2363" y="1733"/>
                <a:ext cx="1170" cy="1170"/>
              </a:xfrm>
              <a:prstGeom prst="ellipse">
                <a:avLst/>
              </a:prstGeom>
              <a:gradFill rotWithShape="1">
                <a:gsLst>
                  <a:gs pos="0">
                    <a:schemeClr val="accent1">
                      <a:gamma/>
                      <a:shade val="46275"/>
                      <a:invGamma/>
                    </a:schemeClr>
                  </a:gs>
                  <a:gs pos="100000">
                    <a:schemeClr val="accent1"/>
                  </a:gs>
                </a:gsLst>
                <a:lin ang="5400000" scaled="1"/>
                <a:tileRect/>
              </a:gradFill>
              <a:ln w="38100">
                <a:noFill/>
              </a:ln>
            </p:spPr>
            <p:txBody>
              <a:bodyPr/>
              <a:lstStyle/>
              <a:p>
                <a:endParaRPr lang="zh-CN" altLang="en-US"/>
              </a:p>
            </p:txBody>
          </p:sp>
        </p:grpSp>
        <p:sp>
          <p:nvSpPr>
            <p:cNvPr id="185382" name="矩形 185381"/>
            <p:cNvSpPr/>
            <p:nvPr/>
          </p:nvSpPr>
          <p:spPr>
            <a:xfrm>
              <a:off x="1202" y="3554"/>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理解</a:t>
              </a: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5375"/>
                                        </p:tgtEl>
                                        <p:attrNameLst>
                                          <p:attrName>style.visibility</p:attrName>
                                        </p:attrNameLst>
                                      </p:cBhvr>
                                      <p:to>
                                        <p:strVal val="visible"/>
                                      </p:to>
                                    </p:set>
                                    <p:anim calcmode="lin" valueType="num">
                                      <p:cBhvr>
                                        <p:cTn id="7" dur="50" fill="hold"/>
                                        <p:tgtEl>
                                          <p:spTgt spid="185375"/>
                                        </p:tgtEl>
                                        <p:attrNameLst>
                                          <p:attrName>ppt_w</p:attrName>
                                        </p:attrNameLst>
                                      </p:cBhvr>
                                      <p:tavLst>
                                        <p:tav tm="0">
                                          <p:val>
                                            <p:fltVal val="0"/>
                                          </p:val>
                                        </p:tav>
                                        <p:tav tm="100000">
                                          <p:val>
                                            <p:strVal val="#ppt_w"/>
                                          </p:val>
                                        </p:tav>
                                      </p:tavLst>
                                    </p:anim>
                                    <p:anim calcmode="lin" valueType="num">
                                      <p:cBhvr>
                                        <p:cTn id="8" dur="50" fill="hold"/>
                                        <p:tgtEl>
                                          <p:spTgt spid="185375"/>
                                        </p:tgtEl>
                                        <p:attrNameLst>
                                          <p:attrName>ppt_h</p:attrName>
                                        </p:attrNameLst>
                                      </p:cBhvr>
                                      <p:tavLst>
                                        <p:tav tm="0">
                                          <p:val>
                                            <p:fltVal val="0"/>
                                          </p:val>
                                        </p:tav>
                                        <p:tav tm="100000">
                                          <p:val>
                                            <p:strVal val="#ppt_h"/>
                                          </p:val>
                                        </p:tav>
                                      </p:tavLst>
                                    </p:anim>
                                    <p:animEffect transition="in" filter="fade">
                                      <p:cBhvr>
                                        <p:cTn id="9" dur="50"/>
                                        <p:tgtEl>
                                          <p:spTgt spid="185375"/>
                                        </p:tgtEl>
                                      </p:cBhvr>
                                    </p:animEffect>
                                  </p:childTnLst>
                                </p:cTn>
                              </p:par>
                            </p:childTnLst>
                          </p:cTn>
                        </p:par>
                        <p:par>
                          <p:cTn id="10" fill="hold">
                            <p:stCondLst>
                              <p:cond delay="50"/>
                            </p:stCondLst>
                            <p:childTnLst>
                              <p:par>
                                <p:cTn id="11" presetID="53" presetClass="entr" presetSubtype="16" fill="hold" grpId="0" nodeType="afterEffect">
                                  <p:stCondLst>
                                    <p:cond delay="0"/>
                                  </p:stCondLst>
                                  <p:childTnLst>
                                    <p:set>
                                      <p:cBhvr>
                                        <p:cTn id="12" dur="1" fill="hold">
                                          <p:stCondLst>
                                            <p:cond delay="0"/>
                                          </p:stCondLst>
                                        </p:cTn>
                                        <p:tgtEl>
                                          <p:spTgt spid="185346"/>
                                        </p:tgtEl>
                                        <p:attrNameLst>
                                          <p:attrName>style.visibility</p:attrName>
                                        </p:attrNameLst>
                                      </p:cBhvr>
                                      <p:to>
                                        <p:strVal val="visible"/>
                                      </p:to>
                                    </p:set>
                                    <p:anim calcmode="lin" valueType="num">
                                      <p:cBhvr>
                                        <p:cTn id="13" dur="50" fill="hold"/>
                                        <p:tgtEl>
                                          <p:spTgt spid="185346"/>
                                        </p:tgtEl>
                                        <p:attrNameLst>
                                          <p:attrName>ppt_w</p:attrName>
                                        </p:attrNameLst>
                                      </p:cBhvr>
                                      <p:tavLst>
                                        <p:tav tm="0">
                                          <p:val>
                                            <p:fltVal val="0"/>
                                          </p:val>
                                        </p:tav>
                                        <p:tav tm="100000">
                                          <p:val>
                                            <p:strVal val="#ppt_w"/>
                                          </p:val>
                                        </p:tav>
                                      </p:tavLst>
                                    </p:anim>
                                    <p:anim calcmode="lin" valueType="num">
                                      <p:cBhvr>
                                        <p:cTn id="14" dur="50" fill="hold"/>
                                        <p:tgtEl>
                                          <p:spTgt spid="185346"/>
                                        </p:tgtEl>
                                        <p:attrNameLst>
                                          <p:attrName>ppt_h</p:attrName>
                                        </p:attrNameLst>
                                      </p:cBhvr>
                                      <p:tavLst>
                                        <p:tav tm="0">
                                          <p:val>
                                            <p:fltVal val="0"/>
                                          </p:val>
                                        </p:tav>
                                        <p:tav tm="100000">
                                          <p:val>
                                            <p:strVal val="#ppt_h"/>
                                          </p:val>
                                        </p:tav>
                                      </p:tavLst>
                                    </p:anim>
                                    <p:animEffect transition="in" filter="fade">
                                      <p:cBhvr>
                                        <p:cTn id="15" dur="50"/>
                                        <p:tgtEl>
                                          <p:spTgt spid="185346"/>
                                        </p:tgtEl>
                                      </p:cBhvr>
                                    </p:animEffect>
                                  </p:childTnLst>
                                </p:cTn>
                              </p:par>
                              <p:par>
                                <p:cTn id="16" presetID="53" presetClass="entr" presetSubtype="16" fill="hold" nodeType="withEffect">
                                  <p:stCondLst>
                                    <p:cond delay="0"/>
                                  </p:stCondLst>
                                  <p:childTnLst>
                                    <p:set>
                                      <p:cBhvr>
                                        <p:cTn id="17" dur="1" fill="hold">
                                          <p:stCondLst>
                                            <p:cond delay="0"/>
                                          </p:stCondLst>
                                        </p:cTn>
                                        <p:tgtEl>
                                          <p:spTgt spid="185351"/>
                                        </p:tgtEl>
                                        <p:attrNameLst>
                                          <p:attrName>style.visibility</p:attrName>
                                        </p:attrNameLst>
                                      </p:cBhvr>
                                      <p:to>
                                        <p:strVal val="visible"/>
                                      </p:to>
                                    </p:set>
                                    <p:anim calcmode="lin" valueType="num">
                                      <p:cBhvr>
                                        <p:cTn id="18" dur="50" fill="hold"/>
                                        <p:tgtEl>
                                          <p:spTgt spid="185351"/>
                                        </p:tgtEl>
                                        <p:attrNameLst>
                                          <p:attrName>ppt_w</p:attrName>
                                        </p:attrNameLst>
                                      </p:cBhvr>
                                      <p:tavLst>
                                        <p:tav tm="0">
                                          <p:val>
                                            <p:fltVal val="0"/>
                                          </p:val>
                                        </p:tav>
                                        <p:tav tm="100000">
                                          <p:val>
                                            <p:strVal val="#ppt_w"/>
                                          </p:val>
                                        </p:tav>
                                      </p:tavLst>
                                    </p:anim>
                                    <p:anim calcmode="lin" valueType="num">
                                      <p:cBhvr>
                                        <p:cTn id="19" dur="50" fill="hold"/>
                                        <p:tgtEl>
                                          <p:spTgt spid="185351"/>
                                        </p:tgtEl>
                                        <p:attrNameLst>
                                          <p:attrName>ppt_h</p:attrName>
                                        </p:attrNameLst>
                                      </p:cBhvr>
                                      <p:tavLst>
                                        <p:tav tm="0">
                                          <p:val>
                                            <p:fltVal val="0"/>
                                          </p:val>
                                        </p:tav>
                                        <p:tav tm="100000">
                                          <p:val>
                                            <p:strVal val="#ppt_h"/>
                                          </p:val>
                                        </p:tav>
                                      </p:tavLst>
                                    </p:anim>
                                    <p:animEffect transition="in" filter="fade">
                                      <p:cBhvr>
                                        <p:cTn id="20" dur="50"/>
                                        <p:tgtEl>
                                          <p:spTgt spid="185351"/>
                                        </p:tgtEl>
                                      </p:cBhvr>
                                    </p:animEffect>
                                  </p:childTnLst>
                                </p:cTn>
                              </p:par>
                            </p:childTnLst>
                          </p:cTn>
                        </p:par>
                        <p:par>
                          <p:cTn id="21" fill="hold">
                            <p:stCondLst>
                              <p:cond delay="100"/>
                            </p:stCondLst>
                            <p:childTnLst>
                              <p:par>
                                <p:cTn id="22" presetID="53" presetClass="entr" presetSubtype="16" fill="hold" grpId="0" nodeType="afterEffect">
                                  <p:stCondLst>
                                    <p:cond delay="0"/>
                                  </p:stCondLst>
                                  <p:childTnLst>
                                    <p:set>
                                      <p:cBhvr>
                                        <p:cTn id="23" dur="1" fill="hold">
                                          <p:stCondLst>
                                            <p:cond delay="0"/>
                                          </p:stCondLst>
                                        </p:cTn>
                                        <p:tgtEl>
                                          <p:spTgt spid="185348"/>
                                        </p:tgtEl>
                                        <p:attrNameLst>
                                          <p:attrName>style.visibility</p:attrName>
                                        </p:attrNameLst>
                                      </p:cBhvr>
                                      <p:to>
                                        <p:strVal val="visible"/>
                                      </p:to>
                                    </p:set>
                                    <p:anim calcmode="lin" valueType="num">
                                      <p:cBhvr>
                                        <p:cTn id="24" dur="50" fill="hold"/>
                                        <p:tgtEl>
                                          <p:spTgt spid="185348"/>
                                        </p:tgtEl>
                                        <p:attrNameLst>
                                          <p:attrName>ppt_w</p:attrName>
                                        </p:attrNameLst>
                                      </p:cBhvr>
                                      <p:tavLst>
                                        <p:tav tm="0">
                                          <p:val>
                                            <p:fltVal val="0"/>
                                          </p:val>
                                        </p:tav>
                                        <p:tav tm="100000">
                                          <p:val>
                                            <p:strVal val="#ppt_w"/>
                                          </p:val>
                                        </p:tav>
                                      </p:tavLst>
                                    </p:anim>
                                    <p:anim calcmode="lin" valueType="num">
                                      <p:cBhvr>
                                        <p:cTn id="25" dur="50" fill="hold"/>
                                        <p:tgtEl>
                                          <p:spTgt spid="185348"/>
                                        </p:tgtEl>
                                        <p:attrNameLst>
                                          <p:attrName>ppt_h</p:attrName>
                                        </p:attrNameLst>
                                      </p:cBhvr>
                                      <p:tavLst>
                                        <p:tav tm="0">
                                          <p:val>
                                            <p:fltVal val="0"/>
                                          </p:val>
                                        </p:tav>
                                        <p:tav tm="100000">
                                          <p:val>
                                            <p:strVal val="#ppt_h"/>
                                          </p:val>
                                        </p:tav>
                                      </p:tavLst>
                                    </p:anim>
                                    <p:animEffect transition="in" filter="fade">
                                      <p:cBhvr>
                                        <p:cTn id="26" dur="50"/>
                                        <p:tgtEl>
                                          <p:spTgt spid="185348"/>
                                        </p:tgtEl>
                                      </p:cBhvr>
                                    </p:animEffect>
                                  </p:childTnLst>
                                </p:cTn>
                              </p:par>
                              <p:par>
                                <p:cTn id="27" presetID="53" presetClass="entr" presetSubtype="16" fill="hold" nodeType="withEffect">
                                  <p:stCondLst>
                                    <p:cond delay="0"/>
                                  </p:stCondLst>
                                  <p:childTnLst>
                                    <p:set>
                                      <p:cBhvr>
                                        <p:cTn id="28" dur="1" fill="hold">
                                          <p:stCondLst>
                                            <p:cond delay="0"/>
                                          </p:stCondLst>
                                        </p:cTn>
                                        <p:tgtEl>
                                          <p:spTgt spid="185359"/>
                                        </p:tgtEl>
                                        <p:attrNameLst>
                                          <p:attrName>style.visibility</p:attrName>
                                        </p:attrNameLst>
                                      </p:cBhvr>
                                      <p:to>
                                        <p:strVal val="visible"/>
                                      </p:to>
                                    </p:set>
                                    <p:anim calcmode="lin" valueType="num">
                                      <p:cBhvr>
                                        <p:cTn id="29" dur="50" fill="hold"/>
                                        <p:tgtEl>
                                          <p:spTgt spid="185359"/>
                                        </p:tgtEl>
                                        <p:attrNameLst>
                                          <p:attrName>ppt_w</p:attrName>
                                        </p:attrNameLst>
                                      </p:cBhvr>
                                      <p:tavLst>
                                        <p:tav tm="0">
                                          <p:val>
                                            <p:fltVal val="0"/>
                                          </p:val>
                                        </p:tav>
                                        <p:tav tm="100000">
                                          <p:val>
                                            <p:strVal val="#ppt_w"/>
                                          </p:val>
                                        </p:tav>
                                      </p:tavLst>
                                    </p:anim>
                                    <p:anim calcmode="lin" valueType="num">
                                      <p:cBhvr>
                                        <p:cTn id="30" dur="50" fill="hold"/>
                                        <p:tgtEl>
                                          <p:spTgt spid="185359"/>
                                        </p:tgtEl>
                                        <p:attrNameLst>
                                          <p:attrName>ppt_h</p:attrName>
                                        </p:attrNameLst>
                                      </p:cBhvr>
                                      <p:tavLst>
                                        <p:tav tm="0">
                                          <p:val>
                                            <p:fltVal val="0"/>
                                          </p:val>
                                        </p:tav>
                                        <p:tav tm="100000">
                                          <p:val>
                                            <p:strVal val="#ppt_h"/>
                                          </p:val>
                                        </p:tav>
                                      </p:tavLst>
                                    </p:anim>
                                    <p:animEffect transition="in" filter="fade">
                                      <p:cBhvr>
                                        <p:cTn id="31" dur="50"/>
                                        <p:tgtEl>
                                          <p:spTgt spid="185359"/>
                                        </p:tgtEl>
                                      </p:cBhvr>
                                    </p:animEffect>
                                  </p:childTnLst>
                                </p:cTn>
                              </p:par>
                            </p:childTnLst>
                          </p:cTn>
                        </p:par>
                        <p:par>
                          <p:cTn id="32" fill="hold">
                            <p:stCondLst>
                              <p:cond delay="150"/>
                            </p:stCondLst>
                            <p:childTnLst>
                              <p:par>
                                <p:cTn id="33" presetID="53" presetClass="entr" presetSubtype="16" fill="hold" grpId="0" nodeType="afterEffect">
                                  <p:stCondLst>
                                    <p:cond delay="0"/>
                                  </p:stCondLst>
                                  <p:childTnLst>
                                    <p:set>
                                      <p:cBhvr>
                                        <p:cTn id="34" dur="1" fill="hold">
                                          <p:stCondLst>
                                            <p:cond delay="0"/>
                                          </p:stCondLst>
                                        </p:cTn>
                                        <p:tgtEl>
                                          <p:spTgt spid="185349"/>
                                        </p:tgtEl>
                                        <p:attrNameLst>
                                          <p:attrName>style.visibility</p:attrName>
                                        </p:attrNameLst>
                                      </p:cBhvr>
                                      <p:to>
                                        <p:strVal val="visible"/>
                                      </p:to>
                                    </p:set>
                                    <p:anim calcmode="lin" valueType="num">
                                      <p:cBhvr>
                                        <p:cTn id="35" dur="50" fill="hold"/>
                                        <p:tgtEl>
                                          <p:spTgt spid="185349"/>
                                        </p:tgtEl>
                                        <p:attrNameLst>
                                          <p:attrName>ppt_w</p:attrName>
                                        </p:attrNameLst>
                                      </p:cBhvr>
                                      <p:tavLst>
                                        <p:tav tm="0">
                                          <p:val>
                                            <p:fltVal val="0"/>
                                          </p:val>
                                        </p:tav>
                                        <p:tav tm="100000">
                                          <p:val>
                                            <p:strVal val="#ppt_w"/>
                                          </p:val>
                                        </p:tav>
                                      </p:tavLst>
                                    </p:anim>
                                    <p:anim calcmode="lin" valueType="num">
                                      <p:cBhvr>
                                        <p:cTn id="36" dur="50" fill="hold"/>
                                        <p:tgtEl>
                                          <p:spTgt spid="185349"/>
                                        </p:tgtEl>
                                        <p:attrNameLst>
                                          <p:attrName>ppt_h</p:attrName>
                                        </p:attrNameLst>
                                      </p:cBhvr>
                                      <p:tavLst>
                                        <p:tav tm="0">
                                          <p:val>
                                            <p:fltVal val="0"/>
                                          </p:val>
                                        </p:tav>
                                        <p:tav tm="100000">
                                          <p:val>
                                            <p:strVal val="#ppt_h"/>
                                          </p:val>
                                        </p:tav>
                                      </p:tavLst>
                                    </p:anim>
                                    <p:animEffect transition="in" filter="fade">
                                      <p:cBhvr>
                                        <p:cTn id="37" dur="50"/>
                                        <p:tgtEl>
                                          <p:spTgt spid="185349"/>
                                        </p:tgtEl>
                                      </p:cBhvr>
                                    </p:animEffect>
                                  </p:childTnLst>
                                </p:cTn>
                              </p:par>
                              <p:par>
                                <p:cTn id="38" presetID="53" presetClass="entr" presetSubtype="16" fill="hold" nodeType="withEffect">
                                  <p:stCondLst>
                                    <p:cond delay="0"/>
                                  </p:stCondLst>
                                  <p:childTnLst>
                                    <p:set>
                                      <p:cBhvr>
                                        <p:cTn id="39" dur="1" fill="hold">
                                          <p:stCondLst>
                                            <p:cond delay="0"/>
                                          </p:stCondLst>
                                        </p:cTn>
                                        <p:tgtEl>
                                          <p:spTgt spid="185367"/>
                                        </p:tgtEl>
                                        <p:attrNameLst>
                                          <p:attrName>style.visibility</p:attrName>
                                        </p:attrNameLst>
                                      </p:cBhvr>
                                      <p:to>
                                        <p:strVal val="visible"/>
                                      </p:to>
                                    </p:set>
                                    <p:anim calcmode="lin" valueType="num">
                                      <p:cBhvr>
                                        <p:cTn id="40" dur="50" fill="hold"/>
                                        <p:tgtEl>
                                          <p:spTgt spid="185367"/>
                                        </p:tgtEl>
                                        <p:attrNameLst>
                                          <p:attrName>ppt_w</p:attrName>
                                        </p:attrNameLst>
                                      </p:cBhvr>
                                      <p:tavLst>
                                        <p:tav tm="0">
                                          <p:val>
                                            <p:fltVal val="0"/>
                                          </p:val>
                                        </p:tav>
                                        <p:tav tm="100000">
                                          <p:val>
                                            <p:strVal val="#ppt_w"/>
                                          </p:val>
                                        </p:tav>
                                      </p:tavLst>
                                    </p:anim>
                                    <p:anim calcmode="lin" valueType="num">
                                      <p:cBhvr>
                                        <p:cTn id="41" dur="50" fill="hold"/>
                                        <p:tgtEl>
                                          <p:spTgt spid="185367"/>
                                        </p:tgtEl>
                                        <p:attrNameLst>
                                          <p:attrName>ppt_h</p:attrName>
                                        </p:attrNameLst>
                                      </p:cBhvr>
                                      <p:tavLst>
                                        <p:tav tm="0">
                                          <p:val>
                                            <p:fltVal val="0"/>
                                          </p:val>
                                        </p:tav>
                                        <p:tav tm="100000">
                                          <p:val>
                                            <p:strVal val="#ppt_h"/>
                                          </p:val>
                                        </p:tav>
                                      </p:tavLst>
                                    </p:anim>
                                    <p:animEffect transition="in" filter="fade">
                                      <p:cBhvr>
                                        <p:cTn id="42" dur="50"/>
                                        <p:tgtEl>
                                          <p:spTgt spid="185367"/>
                                        </p:tgtEl>
                                      </p:cBhvr>
                                    </p:animEffect>
                                  </p:childTnLst>
                                </p:cTn>
                              </p:par>
                            </p:childTnLst>
                          </p:cTn>
                        </p:par>
                        <p:par>
                          <p:cTn id="43" fill="hold">
                            <p:stCondLst>
                              <p:cond delay="200"/>
                            </p:stCondLst>
                            <p:childTnLst>
                              <p:par>
                                <p:cTn id="44" presetID="53" presetClass="entr" presetSubtype="16" fill="hold" grpId="0" nodeType="afterEffect">
                                  <p:stCondLst>
                                    <p:cond delay="0"/>
                                  </p:stCondLst>
                                  <p:childTnLst>
                                    <p:set>
                                      <p:cBhvr>
                                        <p:cTn id="45" dur="1" fill="hold">
                                          <p:stCondLst>
                                            <p:cond delay="0"/>
                                          </p:stCondLst>
                                        </p:cTn>
                                        <p:tgtEl>
                                          <p:spTgt spid="185347"/>
                                        </p:tgtEl>
                                        <p:attrNameLst>
                                          <p:attrName>style.visibility</p:attrName>
                                        </p:attrNameLst>
                                      </p:cBhvr>
                                      <p:to>
                                        <p:strVal val="visible"/>
                                      </p:to>
                                    </p:set>
                                    <p:anim calcmode="lin" valueType="num">
                                      <p:cBhvr>
                                        <p:cTn id="46" dur="50" fill="hold"/>
                                        <p:tgtEl>
                                          <p:spTgt spid="185347"/>
                                        </p:tgtEl>
                                        <p:attrNameLst>
                                          <p:attrName>ppt_w</p:attrName>
                                        </p:attrNameLst>
                                      </p:cBhvr>
                                      <p:tavLst>
                                        <p:tav tm="0">
                                          <p:val>
                                            <p:fltVal val="0"/>
                                          </p:val>
                                        </p:tav>
                                        <p:tav tm="100000">
                                          <p:val>
                                            <p:strVal val="#ppt_w"/>
                                          </p:val>
                                        </p:tav>
                                      </p:tavLst>
                                    </p:anim>
                                    <p:anim calcmode="lin" valueType="num">
                                      <p:cBhvr>
                                        <p:cTn id="47" dur="50" fill="hold"/>
                                        <p:tgtEl>
                                          <p:spTgt spid="185347"/>
                                        </p:tgtEl>
                                        <p:attrNameLst>
                                          <p:attrName>ppt_h</p:attrName>
                                        </p:attrNameLst>
                                      </p:cBhvr>
                                      <p:tavLst>
                                        <p:tav tm="0">
                                          <p:val>
                                            <p:fltVal val="0"/>
                                          </p:val>
                                        </p:tav>
                                        <p:tav tm="100000">
                                          <p:val>
                                            <p:strVal val="#ppt_h"/>
                                          </p:val>
                                        </p:tav>
                                      </p:tavLst>
                                    </p:anim>
                                    <p:animEffect transition="in" filter="fade">
                                      <p:cBhvr>
                                        <p:cTn id="48" dur="50"/>
                                        <p:tgtEl>
                                          <p:spTgt spid="185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nimBg="1"/>
      <p:bldP spid="185347" grpId="0" animBg="1"/>
      <p:bldP spid="185348" grpId="0" animBg="1"/>
      <p:bldP spid="1853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991544" y="1412776"/>
            <a:ext cx="8445624" cy="453650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IDE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Integrated Development Environment</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，集成开发环境</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a:t>
            </a: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Visual Studio Community 2019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安装</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升级到最新版本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16.11.2</a:t>
            </a: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更新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.NET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到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5.0</a:t>
            </a: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添加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MFC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支持</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添加“使用</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C++</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的</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Linux</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开发”</a:t>
            </a:r>
          </a:p>
        </p:txBody>
      </p:sp>
      <p:sp>
        <p:nvSpPr>
          <p:cNvPr id="88068" name="文本框 88067"/>
          <p:cNvSpPr txBox="1"/>
          <p:nvPr/>
        </p:nvSpPr>
        <p:spPr>
          <a:xfrm>
            <a:off x="1524000" y="404813"/>
            <a:ext cx="8243888" cy="762000"/>
          </a:xfrm>
          <a:prstGeom prst="rect">
            <a:avLst/>
          </a:prstGeom>
          <a:noFill/>
          <a:ln w="9525">
            <a:noFill/>
          </a:ln>
        </p:spPr>
        <p:txBody>
          <a:bodyPr>
            <a:spAutoFit/>
          </a:bodyPr>
          <a:lstStyle/>
          <a:p>
            <a:pPr lvl="2" algn="l">
              <a:lnSpc>
                <a:spcPct val="100000"/>
              </a:lnSpc>
              <a:spcBef>
                <a:spcPct val="0"/>
              </a:spcBef>
              <a:spcAft>
                <a:spcPct val="0"/>
              </a:spcAft>
              <a:buClr>
                <a:schemeClr val="bg1"/>
              </a:buClr>
            </a:pPr>
            <a:r>
              <a:rPr lang="en-US" altLang="zh-CN" sz="4400" b="0" dirty="0">
                <a:latin typeface="华文彩云" pitchFamily="2" charset="-122"/>
                <a:ea typeface="华文彩云" pitchFamily="2" charset="-122"/>
              </a:rPr>
              <a:t>1.2.2 Windows</a:t>
            </a:r>
            <a:r>
              <a:rPr lang="zh-CN" altLang="en-US" sz="4400" b="0" dirty="0">
                <a:latin typeface="华文彩云" pitchFamily="2" charset="-122"/>
                <a:ea typeface="华文彩云" pitchFamily="2" charset="-122"/>
              </a:rPr>
              <a:t>程序开发</a:t>
            </a:r>
            <a:r>
              <a:rPr lang="en-US" altLang="zh-CN" sz="4400" b="0" dirty="0">
                <a:latin typeface="华文彩云" pitchFamily="2" charset="-122"/>
                <a:ea typeface="华文彩云" pitchFamily="2" charset="-122"/>
              </a:rPr>
              <a:t>IDE</a:t>
            </a:r>
            <a:endParaRPr lang="zh-CN" altLang="en-US" sz="4400" b="0" dirty="0">
              <a:latin typeface="华文彩云" pitchFamily="2" charset="-122"/>
              <a:ea typeface="华文彩云" pitchFamily="2" charset="-122"/>
            </a:endParaRPr>
          </a:p>
        </p:txBody>
      </p:sp>
      <p:sp>
        <p:nvSpPr>
          <p:cNvPr id="2" name="矩形 1"/>
          <p:cNvSpPr/>
          <p:nvPr/>
        </p:nvSpPr>
        <p:spPr>
          <a:xfrm>
            <a:off x="2927648" y="5371593"/>
            <a:ext cx="7191391" cy="1358321"/>
          </a:xfrm>
          <a:prstGeom prst="rect">
            <a:avLst/>
          </a:prstGeom>
        </p:spPr>
        <p:txBody>
          <a:bodyPr wrap="square">
            <a:spAutoFit/>
          </a:bodyPr>
          <a:lstStyle/>
          <a:p>
            <a:r>
              <a:rPr lang="en-US" altLang="zh-CN" b="0" dirty="0" err="1">
                <a:solidFill>
                  <a:schemeClr val="tx2">
                    <a:lumMod val="75000"/>
                  </a:schemeClr>
                </a:solidFill>
                <a:latin typeface="微软雅黑" panose="020B0503020204020204" pitchFamily="34" charset="-122"/>
                <a:ea typeface="微软雅黑" panose="020B0503020204020204" pitchFamily="34" charset="-122"/>
              </a:rPr>
              <a:t>VisualStudio</a:t>
            </a:r>
            <a:r>
              <a:rPr lang="en-US" altLang="zh-CN" b="0" dirty="0">
                <a:solidFill>
                  <a:schemeClr val="tx2">
                    <a:lumMod val="75000"/>
                  </a:schemeClr>
                </a:solidFill>
                <a:latin typeface="微软雅黑" panose="020B0503020204020204" pitchFamily="34" charset="-122"/>
                <a:ea typeface="微软雅黑" panose="020B0503020204020204" pitchFamily="34" charset="-122"/>
              </a:rPr>
              <a:t> </a:t>
            </a:r>
            <a:r>
              <a:rPr lang="zh-CN" altLang="en-US" b="0" dirty="0">
                <a:solidFill>
                  <a:schemeClr val="tx2">
                    <a:lumMod val="75000"/>
                  </a:schemeClr>
                </a:solidFill>
                <a:latin typeface="微软雅黑" panose="020B0503020204020204" pitchFamily="34" charset="-122"/>
                <a:ea typeface="微软雅黑" panose="020B0503020204020204" pitchFamily="34" charset="-122"/>
              </a:rPr>
              <a:t>是 </a:t>
            </a:r>
            <a:r>
              <a:rPr lang="en-US" altLang="zh-CN" b="0" dirty="0">
                <a:solidFill>
                  <a:schemeClr val="tx2">
                    <a:lumMod val="75000"/>
                  </a:schemeClr>
                </a:solidFill>
                <a:latin typeface="微软雅黑" panose="020B0503020204020204" pitchFamily="34" charset="-122"/>
                <a:ea typeface="微软雅黑" panose="020B0503020204020204" pitchFamily="34" charset="-122"/>
              </a:rPr>
              <a:t>Windows </a:t>
            </a:r>
            <a:r>
              <a:rPr lang="zh-CN" altLang="en-US" b="0" dirty="0">
                <a:solidFill>
                  <a:schemeClr val="tx2">
                    <a:lumMod val="75000"/>
                  </a:schemeClr>
                </a:solidFill>
                <a:latin typeface="微软雅黑" panose="020B0503020204020204" pitchFamily="34" charset="-122"/>
                <a:ea typeface="微软雅黑" panose="020B0503020204020204" pitchFamily="34" charset="-122"/>
              </a:rPr>
              <a:t>程序员</a:t>
            </a:r>
            <a:r>
              <a:rPr lang="zh-CN" altLang="en-US" b="0" dirty="0">
                <a:solidFill>
                  <a:schemeClr val="accent2">
                    <a:lumMod val="50000"/>
                  </a:schemeClr>
                </a:solidFill>
                <a:latin typeface="微软雅黑" panose="020B0503020204020204" pitchFamily="34" charset="-122"/>
                <a:ea typeface="微软雅黑" panose="020B0503020204020204" pitchFamily="34" charset="-122"/>
              </a:rPr>
              <a:t>应该必须掌握的一款优秀的 </a:t>
            </a:r>
            <a:r>
              <a:rPr lang="en-US" altLang="zh-CN" b="0" dirty="0">
                <a:solidFill>
                  <a:schemeClr val="accent2">
                    <a:lumMod val="50000"/>
                  </a:schemeClr>
                </a:solidFill>
                <a:latin typeface="微软雅黑" panose="020B0503020204020204" pitchFamily="34" charset="-122"/>
                <a:ea typeface="微软雅黑" panose="020B0503020204020204" pitchFamily="34" charset="-122"/>
              </a:rPr>
              <a:t>IDE</a:t>
            </a:r>
            <a:endParaRPr lang="zh-CN" altLang="en-US" b="0" dirty="0">
              <a:latin typeface="微软雅黑" panose="020B0503020204020204" pitchFamily="34" charset="-122"/>
              <a:ea typeface="微软雅黑" panose="020B0503020204020204" pitchFamily="34" charset="-122"/>
            </a:endParaRPr>
          </a:p>
        </p:txBody>
      </p:sp>
      <p:sp>
        <p:nvSpPr>
          <p:cNvPr id="3" name="矩形 2"/>
          <p:cNvSpPr/>
          <p:nvPr/>
        </p:nvSpPr>
        <p:spPr>
          <a:xfrm>
            <a:off x="6260259" y="3212977"/>
            <a:ext cx="4572000" cy="395749"/>
          </a:xfrm>
          <a:prstGeom prst="rect">
            <a:avLst/>
          </a:prstGeom>
        </p:spPr>
        <p:txBody>
          <a:bodyPr>
            <a:spAutoFit/>
          </a:bodyPr>
          <a:lstStyle/>
          <a:p>
            <a:r>
              <a:rPr lang="en-US" altLang="zh-CN" sz="1800" dirty="0"/>
              <a:t>https://www.microsoft.com/net/download</a:t>
            </a:r>
            <a:endParaRPr lang="zh-CN" altLang="en-US" sz="1800" dirty="0"/>
          </a:p>
        </p:txBody>
      </p:sp>
      <p:sp>
        <p:nvSpPr>
          <p:cNvPr id="6" name="矩形 5"/>
          <p:cNvSpPr/>
          <p:nvPr/>
        </p:nvSpPr>
        <p:spPr>
          <a:xfrm>
            <a:off x="7073959" y="2654535"/>
            <a:ext cx="3560837" cy="395749"/>
          </a:xfrm>
          <a:prstGeom prst="rect">
            <a:avLst/>
          </a:prstGeom>
        </p:spPr>
        <p:txBody>
          <a:bodyPr wrap="square">
            <a:spAutoFit/>
          </a:bodyPr>
          <a:lstStyle/>
          <a:p>
            <a:r>
              <a:rPr lang="en-US" altLang="zh-CN" sz="1800" dirty="0"/>
              <a:t>Help =&gt; Check for Update</a:t>
            </a:r>
            <a:endParaRPr lang="zh-CN" altLang="en-US" sz="18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7334" y="1170855"/>
            <a:ext cx="6730554" cy="3758858"/>
          </a:xfrm>
          <a:prstGeom prst="rect">
            <a:avLst/>
          </a:prstGeom>
        </p:spPr>
      </p:pic>
    </p:spTree>
    <p:extLst>
      <p:ext uri="{BB962C8B-B14F-4D97-AF65-F5344CB8AC3E}">
        <p14:creationId xmlns:p14="http://schemas.microsoft.com/office/powerpoint/2010/main" val="39569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991544" y="1412776"/>
            <a:ext cx="8445624" cy="453650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IDE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Integrated Development Environment</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，集成开发环境</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a:t>
            </a: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Visual Studio Community 2019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安装</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升级到最新版本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16.11.2</a:t>
            </a: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更新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.NET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到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5.0</a:t>
            </a: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添加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MFC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支持</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添加“使用</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C++</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的</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Linux</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开发”</a:t>
            </a:r>
          </a:p>
        </p:txBody>
      </p:sp>
      <p:sp>
        <p:nvSpPr>
          <p:cNvPr id="88068" name="文本框 88067"/>
          <p:cNvSpPr txBox="1"/>
          <p:nvPr/>
        </p:nvSpPr>
        <p:spPr>
          <a:xfrm>
            <a:off x="1524000" y="404813"/>
            <a:ext cx="8243888" cy="762000"/>
          </a:xfrm>
          <a:prstGeom prst="rect">
            <a:avLst/>
          </a:prstGeom>
          <a:noFill/>
          <a:ln w="9525">
            <a:noFill/>
          </a:ln>
        </p:spPr>
        <p:txBody>
          <a:bodyPr>
            <a:spAutoFit/>
          </a:bodyPr>
          <a:lstStyle/>
          <a:p>
            <a:pPr lvl="2" algn="l">
              <a:lnSpc>
                <a:spcPct val="100000"/>
              </a:lnSpc>
              <a:spcBef>
                <a:spcPct val="0"/>
              </a:spcBef>
              <a:spcAft>
                <a:spcPct val="0"/>
              </a:spcAft>
              <a:buClr>
                <a:schemeClr val="bg1"/>
              </a:buClr>
            </a:pPr>
            <a:r>
              <a:rPr lang="en-US" altLang="zh-CN" sz="4400" b="0" dirty="0">
                <a:latin typeface="华文彩云" pitchFamily="2" charset="-122"/>
                <a:ea typeface="华文彩云" pitchFamily="2" charset="-122"/>
              </a:rPr>
              <a:t>1.2.2 Windows</a:t>
            </a:r>
            <a:r>
              <a:rPr lang="zh-CN" altLang="en-US" sz="4400" b="0" dirty="0">
                <a:latin typeface="华文彩云" pitchFamily="2" charset="-122"/>
                <a:ea typeface="华文彩云" pitchFamily="2" charset="-122"/>
              </a:rPr>
              <a:t>程序开发</a:t>
            </a:r>
            <a:r>
              <a:rPr lang="en-US" altLang="zh-CN" sz="4400" b="0" dirty="0">
                <a:latin typeface="华文彩云" pitchFamily="2" charset="-122"/>
                <a:ea typeface="华文彩云" pitchFamily="2" charset="-122"/>
              </a:rPr>
              <a:t>IDE</a:t>
            </a:r>
            <a:endParaRPr lang="zh-CN" altLang="en-US" sz="4400" b="0" dirty="0">
              <a:latin typeface="华文彩云" pitchFamily="2" charset="-122"/>
              <a:ea typeface="华文彩云" pitchFamily="2" charset="-122"/>
            </a:endParaRPr>
          </a:p>
        </p:txBody>
      </p:sp>
      <p:sp>
        <p:nvSpPr>
          <p:cNvPr id="3" name="矩形 2"/>
          <p:cNvSpPr/>
          <p:nvPr/>
        </p:nvSpPr>
        <p:spPr>
          <a:xfrm>
            <a:off x="6260259" y="3220293"/>
            <a:ext cx="4572000" cy="395749"/>
          </a:xfrm>
          <a:prstGeom prst="rect">
            <a:avLst/>
          </a:prstGeom>
        </p:spPr>
        <p:txBody>
          <a:bodyPr>
            <a:spAutoFit/>
          </a:bodyPr>
          <a:lstStyle/>
          <a:p>
            <a:r>
              <a:rPr lang="en-US" altLang="zh-CN" sz="1800" dirty="0"/>
              <a:t>https://www.microsoft.com/net/download</a:t>
            </a:r>
            <a:endParaRPr lang="zh-CN" altLang="en-US" sz="1800" dirty="0"/>
          </a:p>
        </p:txBody>
      </p:sp>
      <p:sp>
        <p:nvSpPr>
          <p:cNvPr id="6" name="矩形 5"/>
          <p:cNvSpPr/>
          <p:nvPr/>
        </p:nvSpPr>
        <p:spPr>
          <a:xfrm>
            <a:off x="7073959" y="2654535"/>
            <a:ext cx="3560837" cy="395749"/>
          </a:xfrm>
          <a:prstGeom prst="rect">
            <a:avLst/>
          </a:prstGeom>
        </p:spPr>
        <p:txBody>
          <a:bodyPr wrap="square">
            <a:spAutoFit/>
          </a:bodyPr>
          <a:lstStyle/>
          <a:p>
            <a:r>
              <a:rPr lang="en-US" altLang="zh-CN" sz="1800" dirty="0"/>
              <a:t>Help =&gt; Check for Update</a:t>
            </a:r>
            <a:endParaRPr lang="zh-CN" altLang="en-US" sz="18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0919" y="1197850"/>
            <a:ext cx="6386873" cy="3758858"/>
          </a:xfrm>
          <a:prstGeom prst="rect">
            <a:avLst/>
          </a:prstGeom>
        </p:spPr>
      </p:pic>
      <p:sp>
        <p:nvSpPr>
          <p:cNvPr id="8" name="矩形 7">
            <a:extLst>
              <a:ext uri="{FF2B5EF4-FFF2-40B4-BE49-F238E27FC236}">
                <a16:creationId xmlns:a16="http://schemas.microsoft.com/office/drawing/2014/main" id="{0004A3C3-223F-4D22-9FAA-287A76A0FD55}"/>
              </a:ext>
            </a:extLst>
          </p:cNvPr>
          <p:cNvSpPr/>
          <p:nvPr/>
        </p:nvSpPr>
        <p:spPr>
          <a:xfrm>
            <a:off x="3431704" y="5319441"/>
            <a:ext cx="7203091" cy="1358321"/>
          </a:xfrm>
          <a:prstGeom prst="rect">
            <a:avLst/>
          </a:prstGeom>
        </p:spPr>
        <p:txBody>
          <a:bodyPr wrap="square">
            <a:spAutoFit/>
          </a:bodyPr>
          <a:lstStyle/>
          <a:p>
            <a:r>
              <a:rPr lang="en-US" altLang="zh-CN" b="0" dirty="0" err="1">
                <a:solidFill>
                  <a:schemeClr val="tx2">
                    <a:lumMod val="75000"/>
                  </a:schemeClr>
                </a:solidFill>
                <a:latin typeface="微软雅黑" panose="020B0503020204020204" pitchFamily="34" charset="-122"/>
                <a:ea typeface="微软雅黑" panose="020B0503020204020204" pitchFamily="34" charset="-122"/>
              </a:rPr>
              <a:t>VisualStudio</a:t>
            </a:r>
            <a:r>
              <a:rPr lang="en-US" altLang="zh-CN" b="0" dirty="0">
                <a:solidFill>
                  <a:schemeClr val="tx2">
                    <a:lumMod val="75000"/>
                  </a:schemeClr>
                </a:solidFill>
                <a:latin typeface="微软雅黑" panose="020B0503020204020204" pitchFamily="34" charset="-122"/>
                <a:ea typeface="微软雅黑" panose="020B0503020204020204" pitchFamily="34" charset="-122"/>
              </a:rPr>
              <a:t> </a:t>
            </a:r>
            <a:r>
              <a:rPr lang="zh-CN" altLang="en-US" b="0" dirty="0">
                <a:solidFill>
                  <a:schemeClr val="tx2">
                    <a:lumMod val="75000"/>
                  </a:schemeClr>
                </a:solidFill>
                <a:latin typeface="微软雅黑" panose="020B0503020204020204" pitchFamily="34" charset="-122"/>
                <a:ea typeface="微软雅黑" panose="020B0503020204020204" pitchFamily="34" charset="-122"/>
              </a:rPr>
              <a:t>是 </a:t>
            </a:r>
            <a:r>
              <a:rPr lang="en-US" altLang="zh-CN" b="0" dirty="0">
                <a:solidFill>
                  <a:schemeClr val="tx2">
                    <a:lumMod val="75000"/>
                  </a:schemeClr>
                </a:solidFill>
                <a:latin typeface="微软雅黑" panose="020B0503020204020204" pitchFamily="34" charset="-122"/>
                <a:ea typeface="微软雅黑" panose="020B0503020204020204" pitchFamily="34" charset="-122"/>
              </a:rPr>
              <a:t>Windows </a:t>
            </a:r>
            <a:r>
              <a:rPr lang="zh-CN" altLang="en-US" b="0" dirty="0">
                <a:solidFill>
                  <a:schemeClr val="tx2">
                    <a:lumMod val="75000"/>
                  </a:schemeClr>
                </a:solidFill>
                <a:latin typeface="微软雅黑" panose="020B0503020204020204" pitchFamily="34" charset="-122"/>
                <a:ea typeface="微软雅黑" panose="020B0503020204020204" pitchFamily="34" charset="-122"/>
              </a:rPr>
              <a:t>程序员</a:t>
            </a:r>
            <a:r>
              <a:rPr lang="zh-CN" altLang="en-US" b="0" dirty="0">
                <a:solidFill>
                  <a:schemeClr val="accent2">
                    <a:lumMod val="50000"/>
                  </a:schemeClr>
                </a:solidFill>
                <a:latin typeface="微软雅黑" panose="020B0503020204020204" pitchFamily="34" charset="-122"/>
                <a:ea typeface="微软雅黑" panose="020B0503020204020204" pitchFamily="34" charset="-122"/>
              </a:rPr>
              <a:t>应该必须掌握的一款优秀的 </a:t>
            </a:r>
            <a:r>
              <a:rPr lang="en-US" altLang="zh-CN" b="0" dirty="0">
                <a:solidFill>
                  <a:schemeClr val="accent2">
                    <a:lumMod val="50000"/>
                  </a:schemeClr>
                </a:solidFill>
                <a:latin typeface="微软雅黑" panose="020B0503020204020204" pitchFamily="34" charset="-122"/>
                <a:ea typeface="微软雅黑" panose="020B0503020204020204" pitchFamily="34" charset="-122"/>
              </a:rPr>
              <a:t>IDE</a:t>
            </a:r>
            <a:endParaRPr lang="zh-CN" altLang="en-US"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433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479376" y="1116898"/>
            <a:ext cx="7920038" cy="520700"/>
          </a:xfrm>
        </p:spPr>
        <p:txBody>
          <a:bodyPr>
            <a:normAutofit fontScale="90000"/>
          </a:bodyPr>
          <a:lstStyle/>
          <a:p>
            <a:pPr algn="l" eaLnBrk="1" hangingPunct="1"/>
            <a:r>
              <a:rPr lang="en-US" altLang="zh-CN" dirty="0"/>
              <a:t>Visual Studio Community 2019 extensions </a:t>
            </a:r>
            <a:endParaRPr lang="zh-CN" altLang="en-US" dirty="0"/>
          </a:p>
        </p:txBody>
      </p:sp>
      <p:sp>
        <p:nvSpPr>
          <p:cNvPr id="2" name="内容占位符 1"/>
          <p:cNvSpPr>
            <a:spLocks noGrp="1"/>
          </p:cNvSpPr>
          <p:nvPr>
            <p:ph idx="4294967295"/>
          </p:nvPr>
        </p:nvSpPr>
        <p:spPr>
          <a:xfrm>
            <a:off x="1487488" y="1988840"/>
            <a:ext cx="6513513" cy="3248025"/>
          </a:xfrm>
        </p:spPr>
        <p:txBody>
          <a:bodyPr>
            <a:noAutofit/>
          </a:bodyPr>
          <a:lstStyle/>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Qt</a:t>
            </a:r>
            <a:r>
              <a:rPr lang="en-US" altLang="zh-CN" b="1" dirty="0">
                <a:solidFill>
                  <a:schemeClr val="accent2">
                    <a:lumMod val="50000"/>
                  </a:schemeClr>
                </a:solidFill>
              </a:rPr>
              <a:t> Visual Studio Tools</a:t>
            </a:r>
          </a:p>
          <a:p>
            <a:pPr>
              <a:buFont typeface="Wingdings" panose="05000000000000000000" pitchFamily="2" charset="2"/>
              <a:buChar char="p"/>
            </a:pPr>
            <a:r>
              <a:rPr lang="en-US" altLang="zh-CN" b="1" dirty="0">
                <a:solidFill>
                  <a:schemeClr val="accent2">
                    <a:lumMod val="50000"/>
                  </a:schemeClr>
                </a:solidFill>
              </a:rPr>
              <a:t> C++/</a:t>
            </a:r>
            <a:r>
              <a:rPr lang="en-US" altLang="zh-CN" b="1" dirty="0" err="1">
                <a:solidFill>
                  <a:schemeClr val="accent2">
                    <a:lumMod val="50000"/>
                  </a:schemeClr>
                </a:solidFill>
              </a:rPr>
              <a:t>WinRT</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Windows Template Studio</a:t>
            </a:r>
          </a:p>
          <a:p>
            <a:pPr>
              <a:buFont typeface="Wingdings" panose="05000000000000000000" pitchFamily="2" charset="2"/>
              <a:buChar char="p"/>
            </a:pPr>
            <a:r>
              <a:rPr lang="en-US" altLang="zh-CN" b="1" dirty="0">
                <a:solidFill>
                  <a:schemeClr val="accent2">
                    <a:lumMod val="50000"/>
                  </a:schemeClr>
                </a:solidFill>
              </a:rPr>
              <a:t> Visual Studio </a:t>
            </a:r>
            <a:r>
              <a:rPr lang="en-US" altLang="zh-CN" b="1" dirty="0" err="1">
                <a:solidFill>
                  <a:schemeClr val="accent2">
                    <a:lumMod val="50000"/>
                  </a:schemeClr>
                </a:solidFill>
              </a:rPr>
              <a:t>IntelliCode</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GitHub extension for Visual Studio</a:t>
            </a:r>
          </a:p>
          <a:p>
            <a:pPr>
              <a:buFont typeface="Wingdings" panose="05000000000000000000" pitchFamily="2" charset="2"/>
              <a:buChar char="p"/>
            </a:pPr>
            <a:r>
              <a:rPr lang="en-US" altLang="zh-CN" b="1" dirty="0">
                <a:solidFill>
                  <a:schemeClr val="accent2">
                    <a:lumMod val="50000"/>
                  </a:schemeClr>
                </a:solidFill>
              </a:rPr>
              <a:t> </a:t>
            </a:r>
            <a:r>
              <a:rPr lang="en-US" altLang="zh-CN" b="1" strike="sngStrike" dirty="0" err="1">
                <a:solidFill>
                  <a:schemeClr val="accent2">
                    <a:lumMod val="50000"/>
                  </a:schemeClr>
                </a:solidFill>
              </a:rPr>
              <a:t>Gitee</a:t>
            </a:r>
            <a:r>
              <a:rPr lang="en-US" altLang="zh-CN" b="1" strike="sngStrike" dirty="0">
                <a:solidFill>
                  <a:schemeClr val="accent2">
                    <a:lumMod val="50000"/>
                  </a:schemeClr>
                </a:solidFill>
              </a:rPr>
              <a:t> extension for Visual Studio</a:t>
            </a:r>
          </a:p>
          <a:p>
            <a:pPr>
              <a:buFont typeface="Wingdings" panose="05000000000000000000" pitchFamily="2" charset="2"/>
              <a:buChar char="p"/>
            </a:pPr>
            <a:r>
              <a:rPr lang="en-US" altLang="zh-CN" b="1" dirty="0">
                <a:solidFill>
                  <a:schemeClr val="accent2">
                    <a:lumMod val="50000"/>
                  </a:schemeClr>
                </a:solidFill>
              </a:rPr>
              <a:t> Microsoft Visual Studio Installer Projects</a:t>
            </a:r>
          </a:p>
          <a:p>
            <a:pPr>
              <a:buFont typeface="Wingdings" panose="05000000000000000000" pitchFamily="2" charset="2"/>
              <a:buChar char="p"/>
            </a:pPr>
            <a:r>
              <a:rPr lang="en-US" altLang="zh-CN" b="1" dirty="0">
                <a:solidFill>
                  <a:schemeClr val="accent2">
                    <a:lumMod val="50000"/>
                  </a:schemeClr>
                </a:solidFill>
              </a:rPr>
              <a:t> python</a:t>
            </a:r>
          </a:p>
          <a:p>
            <a:pPr>
              <a:buFont typeface="Wingdings" panose="05000000000000000000" pitchFamily="2" charset="2"/>
              <a:buChar char="p"/>
            </a:pPr>
            <a:r>
              <a:rPr lang="en-US" altLang="zh-CN" b="1" dirty="0">
                <a:solidFill>
                  <a:schemeClr val="accent2">
                    <a:lumMod val="50000"/>
                  </a:schemeClr>
                </a:solidFill>
              </a:rPr>
              <a:t> Markdown Editor</a:t>
            </a:r>
            <a:endParaRPr lang="zh-CN" altLang="en-US" b="1" dirty="0">
              <a:solidFill>
                <a:schemeClr val="accent2">
                  <a:lumMod val="50000"/>
                </a:schemeClr>
              </a:solidFill>
            </a:endParaRPr>
          </a:p>
        </p:txBody>
      </p:sp>
    </p:spTree>
    <p:extLst>
      <p:ext uri="{BB962C8B-B14F-4D97-AF65-F5344CB8AC3E}">
        <p14:creationId xmlns:p14="http://schemas.microsoft.com/office/powerpoint/2010/main" val="5186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692900" cy="519113"/>
          </a:xfrm>
        </p:spPr>
        <p:txBody>
          <a:bodyPr>
            <a:normAutofit fontScale="90000"/>
          </a:bodyPr>
          <a:lstStyle/>
          <a:p>
            <a:pPr lvl="0"/>
            <a:r>
              <a:rPr lang="en-US" altLang="zh-CN" dirty="0"/>
              <a:t>1.2.3 Windows</a:t>
            </a:r>
            <a:r>
              <a:rPr lang="zh-CN" altLang="en-US" dirty="0"/>
              <a:t>编程语言的选择</a:t>
            </a:r>
          </a:p>
        </p:txBody>
      </p:sp>
      <p:sp>
        <p:nvSpPr>
          <p:cNvPr id="2" name="内容占位符 1"/>
          <p:cNvSpPr>
            <a:spLocks noGrp="1"/>
          </p:cNvSpPr>
          <p:nvPr>
            <p:ph idx="4294967295"/>
          </p:nvPr>
        </p:nvSpPr>
        <p:spPr>
          <a:xfrm>
            <a:off x="767408" y="1272858"/>
            <a:ext cx="10081120" cy="3151187"/>
          </a:xfrm>
        </p:spPr>
        <p:txBody>
          <a:bodyPr>
            <a:noAutofit/>
          </a:bodyPr>
          <a:lstStyle/>
          <a:p>
            <a:pPr>
              <a:buFont typeface="Wingdings" panose="05000000000000000000" pitchFamily="2" charset="2"/>
              <a:buChar char="p"/>
            </a:pPr>
            <a:r>
              <a:rPr lang="en-US" altLang="zh-CN" sz="2400" dirty="0">
                <a:solidFill>
                  <a:schemeClr val="accent2">
                    <a:lumMod val="50000"/>
                  </a:schemeClr>
                </a:solidFill>
              </a:rPr>
              <a:t> </a:t>
            </a:r>
            <a:r>
              <a:rPr lang="zh-CN" altLang="zh-CN" sz="2400" dirty="0">
                <a:solidFill>
                  <a:schemeClr val="accent2">
                    <a:lumMod val="50000"/>
                  </a:schemeClr>
                </a:solidFill>
              </a:rPr>
              <a:t>在</a:t>
            </a:r>
            <a:r>
              <a:rPr lang="en-US" altLang="zh-CN" sz="2400" dirty="0">
                <a:solidFill>
                  <a:schemeClr val="accent2">
                    <a:lumMod val="50000"/>
                  </a:schemeClr>
                </a:solidFill>
              </a:rPr>
              <a:t>Visual Studio</a:t>
            </a:r>
            <a:r>
              <a:rPr lang="zh-CN" altLang="zh-CN" sz="2400" dirty="0">
                <a:solidFill>
                  <a:schemeClr val="accent2">
                    <a:lumMod val="50000"/>
                  </a:schemeClr>
                </a:solidFill>
              </a:rPr>
              <a:t>提供的各种语言工具中，只有用</a:t>
            </a:r>
            <a:r>
              <a:rPr lang="en-US" altLang="zh-CN" sz="2400" dirty="0">
                <a:solidFill>
                  <a:schemeClr val="accent2">
                    <a:lumMod val="50000"/>
                  </a:schemeClr>
                </a:solidFill>
              </a:rPr>
              <a:t>Visual C++</a:t>
            </a:r>
            <a:r>
              <a:rPr lang="zh-CN" altLang="zh-CN" sz="2400" dirty="0">
                <a:solidFill>
                  <a:schemeClr val="accent2">
                    <a:lumMod val="50000"/>
                  </a:schemeClr>
                </a:solidFill>
              </a:rPr>
              <a:t>才能编写传统的</a:t>
            </a:r>
            <a:r>
              <a:rPr lang="en-US" altLang="zh-CN" sz="2400" dirty="0">
                <a:solidFill>
                  <a:schemeClr val="accent2">
                    <a:lumMod val="50000"/>
                  </a:schemeClr>
                </a:solidFill>
              </a:rPr>
              <a:t>Windows</a:t>
            </a:r>
            <a:r>
              <a:rPr lang="zh-CN" altLang="zh-CN" sz="2400" dirty="0">
                <a:solidFill>
                  <a:schemeClr val="accent2">
                    <a:lumMod val="50000"/>
                  </a:schemeClr>
                </a:solidFill>
              </a:rPr>
              <a:t>应用程序。</a:t>
            </a:r>
            <a:r>
              <a:rPr lang="en-US" altLang="zh-CN" sz="2400" dirty="0">
                <a:solidFill>
                  <a:schemeClr val="accent2">
                    <a:lumMod val="50000"/>
                  </a:schemeClr>
                </a:solidFill>
              </a:rPr>
              <a:t>VC</a:t>
            </a:r>
            <a:r>
              <a:rPr lang="zh-CN" altLang="zh-CN" sz="2400" dirty="0">
                <a:solidFill>
                  <a:schemeClr val="accent2">
                    <a:lumMod val="50000"/>
                  </a:schemeClr>
                </a:solidFill>
              </a:rPr>
              <a:t>也是</a:t>
            </a:r>
            <a:r>
              <a:rPr lang="en-US" altLang="zh-CN" sz="2400" dirty="0">
                <a:solidFill>
                  <a:schemeClr val="accent2">
                    <a:lumMod val="50000"/>
                  </a:schemeClr>
                </a:solidFill>
              </a:rPr>
              <a:t>VS</a:t>
            </a:r>
            <a:r>
              <a:rPr lang="zh-CN" altLang="zh-CN" sz="2400" dirty="0">
                <a:solidFill>
                  <a:schemeClr val="accent2">
                    <a:lumMod val="50000"/>
                  </a:schemeClr>
                </a:solidFill>
              </a:rPr>
              <a:t>中唯一的一种可以同时</a:t>
            </a:r>
            <a:r>
              <a:rPr lang="en-US" altLang="zh-CN" sz="2400" dirty="0">
                <a:solidFill>
                  <a:schemeClr val="accent2">
                    <a:lumMod val="50000"/>
                  </a:schemeClr>
                </a:solidFill>
              </a:rPr>
              <a:t>[</a:t>
            </a:r>
            <a:r>
              <a:rPr lang="zh-CN" altLang="zh-CN" sz="2400" dirty="0">
                <a:solidFill>
                  <a:schemeClr val="accent2">
                    <a:lumMod val="50000"/>
                  </a:schemeClr>
                </a:solidFill>
              </a:rPr>
              <a:t>混合</a:t>
            </a:r>
            <a:r>
              <a:rPr lang="en-US" altLang="zh-CN" sz="2400" dirty="0">
                <a:solidFill>
                  <a:schemeClr val="accent2">
                    <a:lumMod val="50000"/>
                  </a:schemeClr>
                </a:solidFill>
              </a:rPr>
              <a:t>]</a:t>
            </a:r>
            <a:r>
              <a:rPr lang="zh-CN" altLang="zh-CN" sz="2400" dirty="0">
                <a:solidFill>
                  <a:schemeClr val="accent2">
                    <a:lumMod val="50000"/>
                  </a:schemeClr>
                </a:solidFill>
              </a:rPr>
              <a:t>编写非托管（</a:t>
            </a:r>
            <a:r>
              <a:rPr lang="en-US" altLang="zh-CN" sz="2400" dirty="0">
                <a:solidFill>
                  <a:schemeClr val="accent2">
                    <a:lumMod val="50000"/>
                  </a:schemeClr>
                </a:solidFill>
              </a:rPr>
              <a:t>API</a:t>
            </a:r>
            <a:r>
              <a:rPr lang="zh-CN" altLang="zh-CN" sz="2400" dirty="0">
                <a:solidFill>
                  <a:schemeClr val="accent2">
                    <a:lumMod val="50000"/>
                  </a:schemeClr>
                </a:solidFill>
              </a:rPr>
              <a:t>与</a:t>
            </a:r>
            <a:r>
              <a:rPr lang="en-US" altLang="zh-CN" sz="2400" dirty="0">
                <a:solidFill>
                  <a:schemeClr val="accent2">
                    <a:lumMod val="50000"/>
                  </a:schemeClr>
                </a:solidFill>
              </a:rPr>
              <a:t>MFC/ATL</a:t>
            </a:r>
            <a:r>
              <a:rPr lang="zh-CN" altLang="zh-CN" sz="2400" dirty="0">
                <a:solidFill>
                  <a:schemeClr val="accent2">
                    <a:lumMod val="50000"/>
                  </a:schemeClr>
                </a:solidFill>
              </a:rPr>
              <a:t>）程序和托管（</a:t>
            </a:r>
            <a:r>
              <a:rPr lang="en-US" altLang="zh-CN" sz="2400" dirty="0">
                <a:solidFill>
                  <a:schemeClr val="accent2">
                    <a:lumMod val="50000"/>
                  </a:schemeClr>
                </a:solidFill>
              </a:rPr>
              <a:t>.NET</a:t>
            </a:r>
            <a:r>
              <a:rPr lang="zh-CN" altLang="zh-CN" sz="2400" dirty="0">
                <a:solidFill>
                  <a:schemeClr val="accent2">
                    <a:lumMod val="50000"/>
                  </a:schemeClr>
                </a:solidFill>
              </a:rPr>
              <a:t>）程序的工具，</a:t>
            </a:r>
            <a:endParaRPr lang="en-US" altLang="zh-CN" sz="2400" dirty="0">
              <a:solidFill>
                <a:schemeClr val="accent2">
                  <a:lumMod val="50000"/>
                </a:schemeClr>
              </a:solidFill>
            </a:endParaRPr>
          </a:p>
          <a:p>
            <a:pPr>
              <a:buFont typeface="Wingdings" panose="05000000000000000000" pitchFamily="2" charset="2"/>
              <a:buChar char="p"/>
            </a:pPr>
            <a:r>
              <a:rPr lang="en-US" altLang="zh-CN" sz="2400" dirty="0">
                <a:solidFill>
                  <a:schemeClr val="accent2">
                    <a:lumMod val="50000"/>
                  </a:schemeClr>
                </a:solidFill>
              </a:rPr>
              <a:t> VS</a:t>
            </a:r>
            <a:r>
              <a:rPr lang="zh-CN" altLang="zh-CN" sz="2400" dirty="0">
                <a:solidFill>
                  <a:schemeClr val="accent2">
                    <a:lumMod val="50000"/>
                  </a:schemeClr>
                </a:solidFill>
              </a:rPr>
              <a:t>中的其他语言工具（如</a:t>
            </a:r>
            <a:r>
              <a:rPr lang="en-US" altLang="zh-CN" sz="2400" dirty="0">
                <a:solidFill>
                  <a:schemeClr val="accent2">
                    <a:lumMod val="50000"/>
                  </a:schemeClr>
                </a:solidFill>
              </a:rPr>
              <a:t>C#</a:t>
            </a:r>
            <a:r>
              <a:rPr lang="zh-CN" altLang="zh-CN" sz="2400" dirty="0">
                <a:solidFill>
                  <a:schemeClr val="accent2">
                    <a:lumMod val="50000"/>
                  </a:schemeClr>
                </a:solidFill>
              </a:rPr>
              <a:t>、</a:t>
            </a:r>
            <a:r>
              <a:rPr lang="en-US" altLang="zh-CN" sz="2400" dirty="0">
                <a:solidFill>
                  <a:schemeClr val="accent2">
                    <a:lumMod val="50000"/>
                  </a:schemeClr>
                </a:solidFill>
              </a:rPr>
              <a:t>VB</a:t>
            </a:r>
            <a:r>
              <a:rPr lang="zh-CN" altLang="zh-CN" sz="2400" dirty="0">
                <a:solidFill>
                  <a:schemeClr val="accent2">
                    <a:lumMod val="50000"/>
                  </a:schemeClr>
                </a:solidFill>
              </a:rPr>
              <a:t>和</a:t>
            </a:r>
            <a:r>
              <a:rPr lang="en-US" altLang="zh-CN" sz="2400" dirty="0">
                <a:solidFill>
                  <a:schemeClr val="accent2">
                    <a:lumMod val="50000"/>
                  </a:schemeClr>
                </a:solidFill>
              </a:rPr>
              <a:t>F# </a:t>
            </a:r>
            <a:r>
              <a:rPr lang="zh-CN" altLang="zh-CN" sz="2400" dirty="0">
                <a:solidFill>
                  <a:schemeClr val="accent2">
                    <a:lumMod val="50000"/>
                  </a:schemeClr>
                </a:solidFill>
              </a:rPr>
              <a:t>等）则只能编写</a:t>
            </a:r>
            <a:r>
              <a:rPr lang="en-US" altLang="zh-CN" sz="2400" dirty="0">
                <a:solidFill>
                  <a:schemeClr val="accent2">
                    <a:lumMod val="50000"/>
                  </a:schemeClr>
                </a:solidFill>
              </a:rPr>
              <a:t>.NET</a:t>
            </a:r>
            <a:r>
              <a:rPr lang="zh-CN" altLang="zh-CN" sz="2400" dirty="0">
                <a:solidFill>
                  <a:schemeClr val="accent2">
                    <a:lumMod val="50000"/>
                  </a:schemeClr>
                </a:solidFill>
              </a:rPr>
              <a:t>环境下的托管程序</a:t>
            </a:r>
            <a:endParaRPr lang="en-US" altLang="zh-CN" sz="2400" dirty="0">
              <a:solidFill>
                <a:schemeClr val="accent2">
                  <a:lumMod val="50000"/>
                </a:schemeClr>
              </a:solidFill>
            </a:endParaRPr>
          </a:p>
          <a:p>
            <a:pPr>
              <a:buFont typeface="Wingdings" panose="05000000000000000000" pitchFamily="2" charset="2"/>
              <a:buChar char="p"/>
            </a:pPr>
            <a:r>
              <a:rPr lang="zh-CN" altLang="en-US" sz="2400" dirty="0">
                <a:solidFill>
                  <a:schemeClr val="accent2">
                    <a:lumMod val="50000"/>
                  </a:schemeClr>
                </a:solidFill>
              </a:rPr>
              <a:t> 本课程同时使用 </a:t>
            </a:r>
            <a:r>
              <a:rPr lang="en-US" altLang="zh-CN" sz="2400" dirty="0">
                <a:solidFill>
                  <a:schemeClr val="accent2">
                    <a:lumMod val="50000"/>
                  </a:schemeClr>
                </a:solidFill>
              </a:rPr>
              <a:t>C++ </a:t>
            </a:r>
            <a:r>
              <a:rPr lang="zh-CN" altLang="en-US" sz="2400" dirty="0">
                <a:solidFill>
                  <a:schemeClr val="accent2">
                    <a:lumMod val="50000"/>
                  </a:schemeClr>
                </a:solidFill>
              </a:rPr>
              <a:t>与 </a:t>
            </a:r>
            <a:r>
              <a:rPr lang="en-US" altLang="zh-CN" sz="2400" dirty="0">
                <a:solidFill>
                  <a:schemeClr val="accent2">
                    <a:lumMod val="50000"/>
                  </a:schemeClr>
                </a:solidFill>
              </a:rPr>
              <a:t>C# </a:t>
            </a:r>
            <a:r>
              <a:rPr lang="zh-CN" altLang="en-US" sz="2400" dirty="0">
                <a:solidFill>
                  <a:schemeClr val="accent2">
                    <a:lumMod val="50000"/>
                  </a:schemeClr>
                </a:solidFill>
              </a:rPr>
              <a:t>来进行教学</a:t>
            </a:r>
            <a:r>
              <a:rPr lang="en-US" altLang="zh-CN" sz="2400" dirty="0">
                <a:solidFill>
                  <a:schemeClr val="accent2">
                    <a:lumMod val="50000"/>
                  </a:schemeClr>
                </a:solidFill>
              </a:rPr>
              <a:t>, python, node.js</a:t>
            </a:r>
          </a:p>
          <a:p>
            <a:pPr>
              <a:buFont typeface="Wingdings" panose="05000000000000000000" pitchFamily="2" charset="2"/>
              <a:buChar char="p"/>
            </a:pPr>
            <a:r>
              <a:rPr lang="zh-CN" altLang="en-US" sz="2400" dirty="0">
                <a:solidFill>
                  <a:schemeClr val="accent2">
                    <a:lumMod val="50000"/>
                  </a:schemeClr>
                </a:solidFill>
              </a:rPr>
              <a:t> 参考阅读材料 </a:t>
            </a:r>
            <a:r>
              <a:rPr lang="en-US" altLang="zh-CN" sz="2400" dirty="0">
                <a:solidFill>
                  <a:schemeClr val="accent2">
                    <a:lumMod val="50000"/>
                  </a:schemeClr>
                </a:solidFill>
              </a:rPr>
              <a:t>https://docs.microsoft.com/en-us/windows/apps/desktop/choose-your-platform</a:t>
            </a:r>
            <a:endParaRPr lang="zh-CN" altLang="zh-CN" sz="2400" dirty="0">
              <a:solidFill>
                <a:schemeClr val="accent2">
                  <a:lumMod val="50000"/>
                </a:schemeClr>
              </a:solidFill>
            </a:endParaRPr>
          </a:p>
        </p:txBody>
      </p:sp>
      <p:sp>
        <p:nvSpPr>
          <p:cNvPr id="5" name="矩形 4"/>
          <p:cNvSpPr/>
          <p:nvPr/>
        </p:nvSpPr>
        <p:spPr>
          <a:xfrm>
            <a:off x="2495600" y="5325273"/>
            <a:ext cx="7121674" cy="1469120"/>
          </a:xfrm>
          <a:prstGeom prst="rect">
            <a:avLst/>
          </a:prstGeom>
        </p:spPr>
        <p:txBody>
          <a:bodyPr wrap="square">
            <a:spAutoFit/>
          </a:bodyPr>
          <a:lstStyle/>
          <a:p>
            <a:r>
              <a:rPr lang="zh-CN" altLang="en-US" dirty="0">
                <a:solidFill>
                  <a:schemeClr val="tx2">
                    <a:lumMod val="75000"/>
                  </a:schemeClr>
                </a:solidFill>
                <a:latin typeface="微软雅黑" panose="020B0503020204020204" pitchFamily="34" charset="-122"/>
                <a:ea typeface="微软雅黑" panose="020B0503020204020204" pitchFamily="34" charset="-122"/>
              </a:rPr>
              <a:t>多多动手练习是学习本课程的</a:t>
            </a:r>
            <a:endParaRPr lang="en-US" altLang="zh-CN" dirty="0">
              <a:solidFill>
                <a:schemeClr val="tx2">
                  <a:lumMod val="75000"/>
                </a:schemeClr>
              </a:solidFill>
              <a:latin typeface="微软雅黑" panose="020B0503020204020204" pitchFamily="34" charset="-122"/>
              <a:ea typeface="微软雅黑" panose="020B0503020204020204" pitchFamily="34" charset="-122"/>
            </a:endParaRPr>
          </a:p>
          <a:p>
            <a:r>
              <a:rPr lang="zh-CN" altLang="en-US" dirty="0">
                <a:solidFill>
                  <a:schemeClr val="accent2">
                    <a:lumMod val="50000"/>
                  </a:schemeClr>
                </a:solidFill>
                <a:latin typeface="微软雅黑" panose="020B0503020204020204" pitchFamily="34" charset="-122"/>
                <a:ea typeface="微软雅黑" panose="020B0503020204020204" pitchFamily="34" charset="-122"/>
              </a:rPr>
              <a:t>唯一诀窍</a:t>
            </a: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279576" y="4644391"/>
            <a:ext cx="7570470" cy="70076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开发效率与运行效率常常是一对矛盾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411212" y="533400"/>
            <a:ext cx="6692900" cy="519113"/>
          </a:xfrm>
        </p:spPr>
        <p:txBody>
          <a:bodyPr>
            <a:normAutofit fontScale="90000"/>
          </a:bodyPr>
          <a:lstStyle/>
          <a:p>
            <a:pPr lvl="0"/>
            <a:r>
              <a:rPr lang="en-US" altLang="zh-CN" dirty="0"/>
              <a:t>Windows</a:t>
            </a:r>
            <a:r>
              <a:rPr lang="zh-CN" altLang="en-US" dirty="0"/>
              <a:t>编程语言</a:t>
            </a:r>
          </a:p>
        </p:txBody>
      </p:sp>
      <p:sp>
        <p:nvSpPr>
          <p:cNvPr id="2" name="内容占位符 1"/>
          <p:cNvSpPr>
            <a:spLocks noGrp="1"/>
          </p:cNvSpPr>
          <p:nvPr>
            <p:ph idx="4294967295"/>
          </p:nvPr>
        </p:nvSpPr>
        <p:spPr>
          <a:xfrm>
            <a:off x="803671" y="1484313"/>
            <a:ext cx="8748713" cy="1368425"/>
          </a:xfrm>
        </p:spPr>
        <p:txBody>
          <a:bodyPr>
            <a:noAutofit/>
          </a:bodyPr>
          <a:lstStyle/>
          <a:p>
            <a:pPr>
              <a:buFont typeface="Wingdings" panose="05000000000000000000" pitchFamily="2" charset="2"/>
              <a:buChar char="p"/>
            </a:pPr>
            <a:r>
              <a:rPr lang="zh-CN" altLang="en-US" sz="2400" b="1" dirty="0">
                <a:solidFill>
                  <a:schemeClr val="accent2">
                    <a:lumMod val="50000"/>
                  </a:schemeClr>
                </a:solidFill>
              </a:rPr>
              <a:t> 建议选修 </a:t>
            </a:r>
            <a:r>
              <a:rPr lang="en-US" altLang="zh-CN" sz="2400" b="1" dirty="0">
                <a:solidFill>
                  <a:schemeClr val="accent2">
                    <a:lumMod val="50000"/>
                  </a:schemeClr>
                </a:solidFill>
              </a:rPr>
              <a:t>C++ </a:t>
            </a:r>
            <a:r>
              <a:rPr lang="zh-CN" altLang="en-US" sz="2400" b="1" dirty="0">
                <a:solidFill>
                  <a:schemeClr val="accent2">
                    <a:lumMod val="50000"/>
                  </a:schemeClr>
                </a:solidFill>
              </a:rPr>
              <a:t>课程，随着计算智能的进步</a:t>
            </a:r>
            <a:r>
              <a:rPr lang="en-US" altLang="zh-CN" sz="2400" b="1" dirty="0">
                <a:solidFill>
                  <a:schemeClr val="accent2">
                    <a:lumMod val="50000"/>
                  </a:schemeClr>
                </a:solidFill>
              </a:rPr>
              <a:t>C++</a:t>
            </a:r>
            <a:r>
              <a:rPr lang="zh-CN" altLang="en-US" sz="2400" b="1" dirty="0">
                <a:solidFill>
                  <a:schemeClr val="accent2">
                    <a:lumMod val="50000"/>
                  </a:schemeClr>
                </a:solidFill>
              </a:rPr>
              <a:t>大有用武之地</a:t>
            </a:r>
            <a:endParaRPr lang="en-US" altLang="zh-CN" sz="2400" b="1" dirty="0">
              <a:solidFill>
                <a:schemeClr val="accent2">
                  <a:lumMod val="50000"/>
                </a:schemeClr>
              </a:solidFill>
            </a:endParaRPr>
          </a:p>
          <a:p>
            <a:pPr>
              <a:buFont typeface="Wingdings" panose="05000000000000000000" pitchFamily="2" charset="2"/>
              <a:buChar char="p"/>
            </a:pPr>
            <a:r>
              <a:rPr lang="en-US" altLang="zh-CN" sz="2400" b="1" dirty="0">
                <a:solidFill>
                  <a:schemeClr val="accent2">
                    <a:lumMod val="50000"/>
                  </a:schemeClr>
                </a:solidFill>
              </a:rPr>
              <a:t> C#</a:t>
            </a:r>
            <a:r>
              <a:rPr lang="zh-CN" altLang="en-US" sz="2400" b="1" dirty="0">
                <a:solidFill>
                  <a:schemeClr val="accent2">
                    <a:lumMod val="50000"/>
                  </a:schemeClr>
                </a:solidFill>
              </a:rPr>
              <a:t>是本课程的先修课程，建议选修或自学</a:t>
            </a:r>
            <a:endParaRPr lang="en-US" altLang="zh-CN" sz="2400" b="1" dirty="0">
              <a:solidFill>
                <a:schemeClr val="accent2">
                  <a:lumMod val="50000"/>
                </a:schemeClr>
              </a:solidFill>
            </a:endParaRPr>
          </a:p>
          <a:p>
            <a:pPr>
              <a:buFont typeface="Wingdings" panose="05000000000000000000" pitchFamily="2" charset="2"/>
              <a:buChar char="p"/>
            </a:pPr>
            <a:r>
              <a:rPr lang="zh-CN" altLang="en-US" sz="2400" b="1" dirty="0">
                <a:solidFill>
                  <a:schemeClr val="accent2">
                    <a:lumMod val="50000"/>
                  </a:schemeClr>
                </a:solidFill>
              </a:rPr>
              <a:t> 逐步熟练掌握</a:t>
            </a:r>
            <a:r>
              <a:rPr lang="en-US" altLang="zh-CN" sz="2400" b="1" dirty="0">
                <a:solidFill>
                  <a:schemeClr val="accent2">
                    <a:lumMod val="50000"/>
                  </a:schemeClr>
                </a:solidFill>
              </a:rPr>
              <a:t>XAML</a:t>
            </a:r>
            <a:endParaRPr lang="zh-CN" altLang="zh-CN" sz="2400" b="1" dirty="0">
              <a:solidFill>
                <a:schemeClr val="accent2">
                  <a:lumMod val="50000"/>
                </a:schemeClr>
              </a:solidFill>
            </a:endParaRPr>
          </a:p>
        </p:txBody>
      </p:sp>
      <p:sp>
        <p:nvSpPr>
          <p:cNvPr id="3" name="矩形 2"/>
          <p:cNvSpPr/>
          <p:nvPr/>
        </p:nvSpPr>
        <p:spPr>
          <a:xfrm>
            <a:off x="1919536" y="3068960"/>
            <a:ext cx="8424936" cy="3859518"/>
          </a:xfrm>
          <a:prstGeom prst="rect">
            <a:avLst/>
          </a:prstGeom>
        </p:spPr>
        <p:txBody>
          <a:bodyPr wrap="square">
            <a:spAutoFit/>
          </a:bodyPr>
          <a:lstStyle/>
          <a:p>
            <a:pPr algn="just"/>
            <a:r>
              <a:rPr lang="en-US" altLang="zh-CN" sz="1800" dirty="0">
                <a:solidFill>
                  <a:schemeClr val="bg2">
                    <a:lumMod val="50000"/>
                  </a:schemeClr>
                </a:solidFill>
              </a:rPr>
              <a:t>"C makes it easy to shoot yourself in the foot; C++ makes it harder, but when you do it blows your whole leg off". Yes, I said something like that (in 1986 or so). What people tend to miss, is that what I said there about C++ is to a varying extent true for all powerful languages. As you protect people from simple dangers, they get themselves into new and less obvious problems. Someone who avoids the simple problems may simply be heading for a not-so-simple one. One problem with very supporting and protective environments is that the hard problems may be discovered too late or be too hard to remedy once discovered. Also, a rare problem is harder to find than a frequent one because you don't suspect it.</a:t>
            </a:r>
          </a:p>
          <a:p>
            <a:pPr algn="r"/>
            <a:r>
              <a:rPr lang="en-US" altLang="zh-CN" sz="1800" dirty="0"/>
              <a:t>Bjarne </a:t>
            </a:r>
            <a:r>
              <a:rPr lang="en-US" altLang="zh-CN" sz="1800" dirty="0" err="1"/>
              <a:t>Stroustrup</a:t>
            </a:r>
            <a:r>
              <a:rPr lang="en-US" altLang="zh-CN" sz="1800" dirty="0"/>
              <a:t>  </a:t>
            </a:r>
            <a:r>
              <a:rPr lang="en-US" altLang="zh-CN" sz="1800" dirty="0">
                <a:hlinkClick r:id="rId3"/>
              </a:rPr>
              <a:t>http://www.stroustrup.com/bs_faq.html</a:t>
            </a:r>
            <a:endParaRPr lang="en-US" altLang="zh-CN" sz="1800" dirty="0"/>
          </a:p>
          <a:p>
            <a:pPr algn="just"/>
            <a:endParaRPr lang="zh-CN" altLang="en-US" sz="1800" dirty="0"/>
          </a:p>
        </p:txBody>
      </p:sp>
      <p:sp>
        <p:nvSpPr>
          <p:cNvPr id="4" name="文本框 3">
            <a:extLst>
              <a:ext uri="{FF2B5EF4-FFF2-40B4-BE49-F238E27FC236}">
                <a16:creationId xmlns:a16="http://schemas.microsoft.com/office/drawing/2014/main" id="{AB558403-07E3-4E29-9281-A1A0CF078685}"/>
              </a:ext>
            </a:extLst>
          </p:cNvPr>
          <p:cNvSpPr txBox="1"/>
          <p:nvPr/>
        </p:nvSpPr>
        <p:spPr>
          <a:xfrm>
            <a:off x="5195392" y="769711"/>
            <a:ext cx="5256584" cy="565604"/>
          </a:xfrm>
          <a:prstGeom prst="rect">
            <a:avLst/>
          </a:prstGeom>
          <a:noFill/>
        </p:spPr>
        <p:txBody>
          <a:bodyPr wrap="square" rtlCol="0">
            <a:spAutoFit/>
          </a:bodyPr>
          <a:lstStyle/>
          <a:p>
            <a:pPr algn="l"/>
            <a:r>
              <a:rPr lang="en-US" altLang="zh-CN" sz="2800" dirty="0">
                <a:solidFill>
                  <a:srgbClr val="00B050"/>
                </a:solidFill>
                <a:latin typeface="微软雅黑" panose="020B0503020204020204" pitchFamily="34" charset="-122"/>
                <a:ea typeface="微软雅黑" panose="020B0503020204020204" pitchFamily="34" charset="-122"/>
              </a:rPr>
              <a:t>C++ </a:t>
            </a:r>
            <a:r>
              <a:rPr lang="zh-CN" altLang="en-US" sz="2800" dirty="0">
                <a:solidFill>
                  <a:srgbClr val="00B050"/>
                </a:solidFill>
                <a:latin typeface="微软雅黑" panose="020B0503020204020204" pitchFamily="34" charset="-122"/>
                <a:ea typeface="微软雅黑" panose="020B0503020204020204" pitchFamily="34" charset="-122"/>
              </a:rPr>
              <a:t>越来越精英化 </a:t>
            </a:r>
            <a:r>
              <a:rPr lang="zh-CN" altLang="en-US" sz="1800" dirty="0">
                <a:solidFill>
                  <a:srgbClr val="00B050"/>
                </a:solidFill>
                <a:latin typeface="微软雅黑" panose="020B0503020204020204" pitchFamily="34" charset="-122"/>
                <a:ea typeface="微软雅黑" panose="020B0503020204020204" pitchFamily="34" charset="-122"/>
              </a:rPr>
              <a:t>远离生产专注研发</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04813"/>
            <a:ext cx="4975225" cy="519112"/>
          </a:xfrm>
        </p:spPr>
        <p:txBody>
          <a:bodyPr>
            <a:normAutofit fontScale="90000"/>
          </a:bodyPr>
          <a:lstStyle/>
          <a:p>
            <a:pPr lvl="0"/>
            <a:r>
              <a:rPr lang="en-US" altLang="zh-CN" dirty="0"/>
              <a:t>1.2.4 </a:t>
            </a:r>
            <a:r>
              <a:rPr lang="zh-CN" altLang="en-US" dirty="0"/>
              <a:t>用</a:t>
            </a:r>
            <a:r>
              <a:rPr lang="en-US" altLang="zh-CN" dirty="0" err="1"/>
              <a:t>gitHub</a:t>
            </a:r>
            <a:r>
              <a:rPr lang="zh-CN" altLang="en-US" dirty="0"/>
              <a:t>做代码管理</a:t>
            </a:r>
          </a:p>
        </p:txBody>
      </p:sp>
      <p:sp>
        <p:nvSpPr>
          <p:cNvPr id="2" name="内容占位符 1"/>
          <p:cNvSpPr>
            <a:spLocks noGrp="1"/>
          </p:cNvSpPr>
          <p:nvPr>
            <p:ph idx="4294967295"/>
          </p:nvPr>
        </p:nvSpPr>
        <p:spPr>
          <a:xfrm>
            <a:off x="973484" y="995363"/>
            <a:ext cx="6130628" cy="1353517"/>
          </a:xfrm>
        </p:spPr>
        <p:txBody>
          <a:bodyPr>
            <a:noAutofit/>
          </a:bodyPr>
          <a:lstStyle/>
          <a:p>
            <a:pPr>
              <a:buFont typeface="Wingdings" panose="05000000000000000000" pitchFamily="2" charset="2"/>
              <a:buChar char="p"/>
            </a:pPr>
            <a:r>
              <a:rPr lang="en-US" altLang="zh-CN" sz="2400" b="1" dirty="0">
                <a:solidFill>
                  <a:schemeClr val="accent2">
                    <a:lumMod val="50000"/>
                  </a:schemeClr>
                </a:solidFill>
              </a:rPr>
              <a:t> Tools =&gt; Extensions and Updates</a:t>
            </a:r>
          </a:p>
          <a:p>
            <a:pPr>
              <a:buFont typeface="Wingdings" panose="05000000000000000000" pitchFamily="2" charset="2"/>
              <a:buChar char="p"/>
            </a:pPr>
            <a:r>
              <a:rPr lang="zh-CN" altLang="en-US" sz="2400" b="1" dirty="0">
                <a:solidFill>
                  <a:schemeClr val="accent2">
                    <a:lumMod val="50000"/>
                  </a:schemeClr>
                </a:solidFill>
              </a:rPr>
              <a:t> 在</a:t>
            </a:r>
            <a:r>
              <a:rPr lang="en-US" altLang="zh-CN" sz="2400" b="1" dirty="0">
                <a:solidFill>
                  <a:schemeClr val="accent2">
                    <a:lumMod val="50000"/>
                  </a:schemeClr>
                </a:solidFill>
              </a:rPr>
              <a:t>Online</a:t>
            </a:r>
            <a:r>
              <a:rPr lang="zh-CN" altLang="en-US" sz="2400" b="1" dirty="0">
                <a:solidFill>
                  <a:schemeClr val="accent2">
                    <a:lumMod val="50000"/>
                  </a:schemeClr>
                </a:solidFill>
              </a:rPr>
              <a:t>中搜索</a:t>
            </a:r>
            <a:r>
              <a:rPr lang="en-US" altLang="zh-CN" sz="2400" b="1" dirty="0">
                <a:solidFill>
                  <a:schemeClr val="accent2">
                    <a:lumMod val="50000"/>
                  </a:schemeClr>
                </a:solidFill>
              </a:rPr>
              <a:t>GitHub</a:t>
            </a:r>
          </a:p>
          <a:p>
            <a:pPr>
              <a:buFont typeface="Wingdings" panose="05000000000000000000" pitchFamily="2" charset="2"/>
              <a:buChar char="p"/>
            </a:pPr>
            <a:r>
              <a:rPr lang="zh-CN" altLang="en-US" sz="2400" b="1" dirty="0">
                <a:solidFill>
                  <a:schemeClr val="accent2">
                    <a:lumMod val="50000"/>
                  </a:schemeClr>
                </a:solidFill>
              </a:rPr>
              <a:t> 点击下载</a:t>
            </a:r>
            <a:r>
              <a:rPr lang="en-US" altLang="zh-CN" sz="2400" b="1" dirty="0">
                <a:solidFill>
                  <a:schemeClr val="accent2">
                    <a:lumMod val="50000"/>
                  </a:schemeClr>
                </a:solidFill>
              </a:rPr>
              <a:t>GitHub Extension for VS</a:t>
            </a: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6272" y="792866"/>
            <a:ext cx="3456232" cy="5384645"/>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465148"/>
            <a:ext cx="9096662" cy="4132205"/>
          </a:xfrm>
          <a:prstGeom prst="rect">
            <a:avLst/>
          </a:prstGeom>
        </p:spPr>
      </p:pic>
    </p:spTree>
    <p:extLst>
      <p:ext uri="{BB962C8B-B14F-4D97-AF65-F5344CB8AC3E}">
        <p14:creationId xmlns:p14="http://schemas.microsoft.com/office/powerpoint/2010/main" val="1032723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149668332"/>
              </p:ext>
            </p:extLst>
          </p:nvPr>
        </p:nvGraphicFramePr>
        <p:xfrm>
          <a:off x="695400" y="1415390"/>
          <a:ext cx="10585176"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415480" y="404664"/>
            <a:ext cx="3552313" cy="782206"/>
          </a:xfrm>
        </p:spPr>
        <p:txBody>
          <a:bodyPr>
            <a:normAutofit/>
          </a:bodyPr>
          <a:lstStyle/>
          <a:p>
            <a:pPr lvl="0" algn="l"/>
            <a:r>
              <a:rPr lang="en-US" altLang="zh-CN" dirty="0"/>
              <a:t>outlines</a:t>
            </a:r>
            <a:endParaRPr lang="zh-CN" altLang="en-US" dirty="0"/>
          </a:p>
        </p:txBody>
      </p:sp>
      <p:sp>
        <p:nvSpPr>
          <p:cNvPr id="6" name="矩形 5">
            <a:extLst>
              <a:ext uri="{FF2B5EF4-FFF2-40B4-BE49-F238E27FC236}">
                <a16:creationId xmlns:a16="http://schemas.microsoft.com/office/drawing/2014/main" id="{38697214-5DFE-4C80-BECB-8087C622BF6F}"/>
              </a:ext>
            </a:extLst>
          </p:cNvPr>
          <p:cNvSpPr/>
          <p:nvPr/>
        </p:nvSpPr>
        <p:spPr>
          <a:xfrm>
            <a:off x="8675701" y="4756373"/>
            <a:ext cx="1765173"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new tech</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7" name="矩形 6">
            <a:extLst>
              <a:ext uri="{FF2B5EF4-FFF2-40B4-BE49-F238E27FC236}">
                <a16:creationId xmlns:a16="http://schemas.microsoft.com/office/drawing/2014/main" id="{580EC7F3-B005-4C1A-B7CE-F0B62F6891CA}"/>
              </a:ext>
            </a:extLst>
          </p:cNvPr>
          <p:cNvSpPr/>
          <p:nvPr/>
        </p:nvSpPr>
        <p:spPr>
          <a:xfrm>
            <a:off x="9203714" y="5692477"/>
            <a:ext cx="1123950"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future</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8" name="矩形 7">
            <a:extLst>
              <a:ext uri="{FF2B5EF4-FFF2-40B4-BE49-F238E27FC236}">
                <a16:creationId xmlns:a16="http://schemas.microsoft.com/office/drawing/2014/main" id="{BEC12B0A-459A-40A0-8395-BD6751EF91B6}"/>
              </a:ext>
            </a:extLst>
          </p:cNvPr>
          <p:cNvSpPr/>
          <p:nvPr/>
        </p:nvSpPr>
        <p:spPr>
          <a:xfrm>
            <a:off x="10464015" y="5949280"/>
            <a:ext cx="1727985" cy="728982"/>
          </a:xfrm>
          <a:prstGeom prst="rect">
            <a:avLst/>
          </a:prstGeom>
        </p:spPr>
        <p:txBody>
          <a:bodyPr wrap="square">
            <a:spAutoFit/>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考试复习请以课本为线索 </a:t>
            </a:r>
            <a:r>
              <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endPar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F03105D7-F409-41B2-8B79-373EFA571C9D}"/>
              </a:ext>
            </a:extLst>
          </p:cNvPr>
          <p:cNvSpPr/>
          <p:nvPr/>
        </p:nvSpPr>
        <p:spPr>
          <a:xfrm>
            <a:off x="8219259" y="3717032"/>
            <a:ext cx="1765173" cy="832867"/>
          </a:xfrm>
          <a:prstGeom prst="rect">
            <a:avLst/>
          </a:prstGeom>
        </p:spPr>
        <p:txBody>
          <a:bodyPr wrap="none" fromWordArt="1">
            <a:prstTxWarp prst="textCascadeUp">
              <a:avLst>
                <a:gd name="adj" fmla="val 44444"/>
              </a:avLst>
            </a:prstTxWarp>
            <a:normAutofit lnSpcReduction="10000"/>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classic</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Tree>
    <p:extLst>
      <p:ext uri="{BB962C8B-B14F-4D97-AF65-F5344CB8AC3E}">
        <p14:creationId xmlns:p14="http://schemas.microsoft.com/office/powerpoint/2010/main" val="314232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659765" y="405131"/>
            <a:ext cx="9252659"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4000" b="0" dirty="0">
                <a:latin typeface="微软雅黑 Light" panose="020B0502040204020203" charset="-122"/>
                <a:ea typeface="微软雅黑 Light" panose="020B0502040204020203" charset="-122"/>
                <a:cs typeface="微软雅黑 Light" panose="020B0502040204020203" charset="-122"/>
              </a:rPr>
              <a:t>1.3 WINDOWS Form</a:t>
            </a:r>
            <a:r>
              <a:rPr lang="zh-CN" altLang="en-US" sz="4000" b="0" dirty="0">
                <a:latin typeface="微软雅黑 Light" panose="020B0502040204020203" charset="-122"/>
                <a:ea typeface="微软雅黑 Light" panose="020B0502040204020203" charset="-122"/>
                <a:cs typeface="微软雅黑 Light" panose="020B0502040204020203" charset="-122"/>
              </a:rPr>
              <a:t>与</a:t>
            </a:r>
            <a:r>
              <a:rPr lang="en-US" altLang="zh-CN" sz="4000" b="0" dirty="0">
                <a:latin typeface="微软雅黑 Light" panose="020B0502040204020203" charset="-122"/>
                <a:ea typeface="微软雅黑 Light" panose="020B0502040204020203" charset="-122"/>
                <a:cs typeface="微软雅黑 Light" panose="020B0502040204020203" charset="-122"/>
              </a:rPr>
              <a:t>WPF</a:t>
            </a:r>
            <a:r>
              <a:rPr lang="zh-CN" altLang="en-US" sz="4000" b="0" dirty="0">
                <a:latin typeface="微软雅黑 Light" panose="020B0502040204020203" charset="-122"/>
                <a:ea typeface="微软雅黑 Light" panose="020B0502040204020203" charset="-122"/>
                <a:cs typeface="微软雅黑 Light" panose="020B0502040204020203" charset="-122"/>
              </a:rPr>
              <a:t>应用程序</a:t>
            </a:r>
          </a:p>
        </p:txBody>
      </p:sp>
      <p:sp>
        <p:nvSpPr>
          <p:cNvPr id="12" name="Rectangle 3"/>
          <p:cNvSpPr txBox="1">
            <a:spLocks noChangeArrowheads="1"/>
          </p:cNvSpPr>
          <p:nvPr/>
        </p:nvSpPr>
        <p:spPr>
          <a:xfrm>
            <a:off x="1991544" y="1556792"/>
            <a:ext cx="8373616" cy="4608512"/>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rPr>
              <a:t>  homework: surf the following web pages  </a:t>
            </a:r>
          </a:p>
          <a:p>
            <a:pPr marL="0" indent="0">
              <a:buNone/>
            </a:pPr>
            <a:r>
              <a:rPr lang="en-US" altLang="zh-CN" sz="1800" b="1" dirty="0">
                <a:solidFill>
                  <a:schemeClr val="accent2">
                    <a:lumMod val="50000"/>
                  </a:schemeClr>
                </a:solidFill>
              </a:rPr>
              <a:t>https://docs.microsoft.com/en-us/windows/desktop/rpc/the-programming-model http://programmingexamples.wikidot.com/windows-programming-model     </a:t>
            </a:r>
          </a:p>
          <a:p>
            <a:pPr>
              <a:buFont typeface="Wingdings" panose="05000000000000000000" pitchFamily="2" charset="2"/>
              <a:buChar char="p"/>
            </a:pPr>
            <a:r>
              <a:rPr lang="en-US" altLang="zh-CN" b="1" dirty="0">
                <a:solidFill>
                  <a:schemeClr val="accent2">
                    <a:lumMod val="50000"/>
                  </a:schemeClr>
                </a:solidFill>
              </a:rPr>
              <a:t>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编程模型有较大的改变，云计算快速普及的时代</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MS</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现在主推</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Azure</a:t>
            </a: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https://azure.microsoft.com/zh-cn/overview/what-is-azure/</a:t>
            </a:r>
          </a:p>
          <a:p>
            <a:pPr lvl="1">
              <a:buFont typeface="Wingdings" panose="05000000000000000000" pitchFamily="2" charset="2"/>
              <a:buChar char="Ø"/>
            </a:pP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传统的桌面开发模式依然有市场，但在快速向云端迁移</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云计算、移动计算、边缘计算、桌面计算、普适计算将群雄逐鹿</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Win10/11 </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在不断发展，新的</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编程模型依然在逐渐形成过程中</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个人看好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PWA </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的未来发展</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zh-CN" altLang="en-US" b="1" dirty="0">
              <a:solidFill>
                <a:schemeClr val="accent2">
                  <a:lumMod val="50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49275"/>
            <a:ext cx="5783263" cy="519113"/>
          </a:xfrm>
        </p:spPr>
        <p:txBody>
          <a:bodyPr>
            <a:normAutofit fontScale="90000"/>
          </a:bodyPr>
          <a:lstStyle/>
          <a:p>
            <a:pPr lvl="0"/>
            <a:r>
              <a:rPr lang="en-US" altLang="zh-CN" dirty="0"/>
              <a:t>VS</a:t>
            </a:r>
            <a:r>
              <a:rPr lang="zh-CN" altLang="en-US" dirty="0"/>
              <a:t>中</a:t>
            </a:r>
            <a:r>
              <a:rPr lang="en-US" altLang="zh-CN" dirty="0"/>
              <a:t>Windows </a:t>
            </a:r>
            <a:r>
              <a:rPr lang="zh-CN" altLang="en-US" dirty="0"/>
              <a:t>应用程序类型</a:t>
            </a:r>
          </a:p>
        </p:txBody>
      </p:sp>
      <p:sp>
        <p:nvSpPr>
          <p:cNvPr id="2" name="内容占位符 1"/>
          <p:cNvSpPr>
            <a:spLocks noGrp="1"/>
          </p:cNvSpPr>
          <p:nvPr>
            <p:ph idx="4294967295"/>
          </p:nvPr>
        </p:nvSpPr>
        <p:spPr>
          <a:xfrm>
            <a:off x="1867421" y="2535337"/>
            <a:ext cx="3292475" cy="2909887"/>
          </a:xfrm>
        </p:spPr>
        <p:txBody>
          <a:bodyPr>
            <a:noAutofit/>
          </a:bodyPr>
          <a:lstStyle/>
          <a:p>
            <a:pPr>
              <a:buFont typeface="Wingdings" panose="05000000000000000000" pitchFamily="2" charset="2"/>
              <a:buChar char="p"/>
            </a:pPr>
            <a:r>
              <a:rPr lang="en-US" altLang="zh-CN" sz="1800" b="1" dirty="0">
                <a:solidFill>
                  <a:schemeClr val="accent2">
                    <a:lumMod val="50000"/>
                  </a:schemeClr>
                </a:solidFill>
              </a:rPr>
              <a:t> VC++</a:t>
            </a:r>
          </a:p>
          <a:p>
            <a:pPr lvl="1"/>
            <a:r>
              <a:rPr lang="zh-CN" altLang="en-US" sz="1800" b="1" dirty="0">
                <a:solidFill>
                  <a:schemeClr val="accent2">
                    <a:lumMod val="50000"/>
                  </a:schemeClr>
                </a:solidFill>
              </a:rPr>
              <a:t>基于控制台的应用程序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基于对话框的应用程序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单文档应用程序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多文档应用程序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基于</a:t>
            </a:r>
            <a:r>
              <a:rPr lang="en-US" altLang="zh-CN" sz="1800" b="1" dirty="0">
                <a:solidFill>
                  <a:schemeClr val="accent2">
                    <a:lumMod val="50000"/>
                  </a:schemeClr>
                </a:solidFill>
              </a:rPr>
              <a:t>html</a:t>
            </a:r>
            <a:r>
              <a:rPr lang="zh-CN" altLang="en-US" sz="1800" b="1" dirty="0">
                <a:solidFill>
                  <a:schemeClr val="accent2">
                    <a:lumMod val="50000"/>
                  </a:schemeClr>
                </a:solidFill>
              </a:rPr>
              <a:t>的应用程序</a:t>
            </a:r>
            <a:endParaRPr lang="en-US" altLang="zh-CN" sz="1800" b="1" dirty="0">
              <a:solidFill>
                <a:schemeClr val="accent2">
                  <a:lumMod val="50000"/>
                </a:schemeClr>
              </a:solidFill>
            </a:endParaRPr>
          </a:p>
          <a:p>
            <a:pPr lvl="1"/>
            <a:endParaRPr lang="zh-CN" altLang="en-US" sz="1800" b="1" dirty="0">
              <a:solidFill>
                <a:schemeClr val="accent2">
                  <a:lumMod val="50000"/>
                </a:schemeClr>
              </a:solidFill>
            </a:endParaRPr>
          </a:p>
        </p:txBody>
      </p:sp>
      <p:sp>
        <p:nvSpPr>
          <p:cNvPr id="3" name="文本框 2"/>
          <p:cNvSpPr txBox="1"/>
          <p:nvPr/>
        </p:nvSpPr>
        <p:spPr>
          <a:xfrm>
            <a:off x="1811681" y="1368156"/>
            <a:ext cx="6070893" cy="548676"/>
          </a:xfrm>
          <a:prstGeom prst="rect">
            <a:avLst/>
          </a:prstGeom>
          <a:noFill/>
        </p:spPr>
        <p:txBody>
          <a:bodyPr wrap="none" rtlCol="0">
            <a:spAutoFit/>
          </a:bodyPr>
          <a:lstStyle/>
          <a:p>
            <a:r>
              <a:rPr lang="zh-CN" altLang="en-US" sz="2700" b="0" dirty="0">
                <a:latin typeface="微软雅黑" panose="020B0503020204020204" pitchFamily="34" charset="-122"/>
                <a:ea typeface="微软雅黑" panose="020B0503020204020204" pitchFamily="34" charset="-122"/>
              </a:rPr>
              <a:t>应用程序类型与开发语言有一定的关系</a:t>
            </a:r>
          </a:p>
        </p:txBody>
      </p:sp>
      <p:sp>
        <p:nvSpPr>
          <p:cNvPr id="6" name="内容占位符 1"/>
          <p:cNvSpPr txBox="1"/>
          <p:nvPr/>
        </p:nvSpPr>
        <p:spPr>
          <a:xfrm>
            <a:off x="6043024" y="2492896"/>
            <a:ext cx="3293336" cy="2910580"/>
          </a:xfrm>
          <a:prstGeom prst="rect">
            <a:avLst/>
          </a:prstGeom>
        </p:spPr>
        <p:txBody>
          <a:bodyPr vert="horz" lIns="68580" tIns="34290" rIns="68580" bIns="3429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171395" indent="-171395">
              <a:lnSpc>
                <a:spcPct val="100000"/>
              </a:lnSpc>
              <a:spcBef>
                <a:spcPts val="750"/>
              </a:spcBef>
              <a:spcAft>
                <a:spcPct val="0"/>
              </a:spcAft>
              <a:buFont typeface="Wingdings" panose="05000000000000000000" pitchFamily="2" charset="2"/>
              <a:buChar char="p"/>
            </a:pPr>
            <a:r>
              <a:rPr lang="en-US" altLang="zh-CN" sz="1900" dirty="0">
                <a:solidFill>
                  <a:schemeClr val="accent2">
                    <a:lumMod val="50000"/>
                  </a:schemeClr>
                </a:solidFill>
                <a:latin typeface="微软雅黑" panose="020B0503020204020204" pitchFamily="34" charset="-122"/>
                <a:ea typeface="微软雅黑" panose="020B0503020204020204" pitchFamily="34" charset="-122"/>
              </a:rPr>
              <a:t>  C#</a:t>
            </a:r>
          </a:p>
          <a:p>
            <a:pPr marL="514183" lvl="1" indent="-171395">
              <a:lnSpc>
                <a:spcPct val="100000"/>
              </a:lnSpc>
              <a:spcBef>
                <a:spcPts val="375"/>
              </a:spcBef>
              <a:spcAft>
                <a:spcPct val="0"/>
              </a:spcAft>
              <a:buFont typeface="宋体" panose="02010600030101010101" pitchFamily="2" charset="-122"/>
              <a:buChar char="–"/>
            </a:pP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控制台应用程序</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marL="514183" lvl="1" indent="-171395">
              <a:lnSpc>
                <a:spcPct val="100000"/>
              </a:lnSpc>
              <a:spcBef>
                <a:spcPts val="375"/>
              </a:spcBef>
              <a:spcAft>
                <a:spcPct val="0"/>
              </a:spcAft>
              <a:buFont typeface="宋体" panose="02010600030101010101" pitchFamily="2" charset="-122"/>
              <a:buChar char="–"/>
            </a:pP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窗体应用程序</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marL="514183" lvl="1" indent="-171395">
              <a:lnSpc>
                <a:spcPct val="100000"/>
              </a:lnSpc>
              <a:spcBef>
                <a:spcPts val="375"/>
              </a:spcBef>
              <a:spcAft>
                <a:spcPct val="0"/>
              </a:spcAft>
              <a:buFont typeface="宋体" panose="02010600030101010101" pitchFamily="2" charset="-122"/>
              <a:buChar char="–"/>
            </a:pP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WPF</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应用程序</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marL="514183" lvl="1" indent="-171395">
              <a:lnSpc>
                <a:spcPct val="100000"/>
              </a:lnSpc>
              <a:spcBef>
                <a:spcPts val="375"/>
              </a:spcBef>
              <a:spcAft>
                <a:spcPct val="0"/>
              </a:spcAft>
              <a:buFont typeface="宋体" panose="02010600030101010101" pitchFamily="2" charset="-122"/>
              <a:buChar char="–"/>
            </a:pP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ASP.NET Web</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应用程序</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marL="514183" lvl="1" indent="-171395">
              <a:lnSpc>
                <a:spcPct val="100000"/>
              </a:lnSpc>
              <a:spcBef>
                <a:spcPts val="375"/>
              </a:spcBef>
              <a:spcAft>
                <a:spcPct val="0"/>
              </a:spcAft>
              <a:buFont typeface="宋体" panose="02010600030101010101" pitchFamily="2" charset="-122"/>
              <a:buChar char="–"/>
            </a:pP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WCF</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服务应用程序</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marL="514183" lvl="1" indent="-171395">
              <a:lnSpc>
                <a:spcPct val="100000"/>
              </a:lnSpc>
              <a:spcBef>
                <a:spcPts val="375"/>
              </a:spcBef>
              <a:spcAft>
                <a:spcPct val="0"/>
              </a:spcAft>
              <a:buFont typeface="宋体" panose="02010600030101010101" pitchFamily="2" charset="-122"/>
              <a:buChar char="–"/>
            </a:pP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a:t>
            </a:r>
          </a:p>
          <a:p>
            <a:pPr lvl="1"/>
            <a:endParaRPr lang="zh-CN" altLang="en-US" sz="1800" dirty="0">
              <a:solidFill>
                <a:schemeClr val="accent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631504" y="836712"/>
            <a:ext cx="8892480" cy="7920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dirty="0">
                <a:solidFill>
                  <a:schemeClr val="accent2">
                    <a:lumMod val="50000"/>
                  </a:schemeClr>
                </a:solidFill>
                <a:latin typeface="微软雅黑" panose="020B0503020204020204" pitchFamily="34" charset="-122"/>
                <a:ea typeface="微软雅黑" panose="020B0503020204020204" pitchFamily="34" charset="-122"/>
              </a:rPr>
              <a:t>安装</a:t>
            </a:r>
            <a:r>
              <a:rPr lang="en-US" altLang="zh-CN" dirty="0">
                <a:solidFill>
                  <a:schemeClr val="accent2">
                    <a:lumMod val="50000"/>
                  </a:schemeClr>
                </a:solidFill>
                <a:latin typeface="微软雅黑" panose="020B0503020204020204" pitchFamily="34" charset="-122"/>
                <a:ea typeface="微软雅黑" panose="020B0503020204020204" pitchFamily="34" charset="-122"/>
              </a:rPr>
              <a:t>MFC    </a:t>
            </a:r>
            <a:endParaRPr lang="zh-CN" altLang="en-US"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4" name="Rectangle 2"/>
          <p:cNvSpPr txBox="1">
            <a:spLocks noRot="1" noChangeArrowheads="1"/>
          </p:cNvSpPr>
          <p:nvPr/>
        </p:nvSpPr>
        <p:spPr>
          <a:xfrm>
            <a:off x="1786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dirty="0"/>
              <a:t>基于对话框的应用程序</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354" y="1812698"/>
            <a:ext cx="9008150" cy="45510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472754757"/>
              </p:ext>
            </p:extLst>
          </p:nvPr>
        </p:nvGraphicFramePr>
        <p:xfrm>
          <a:off x="695400" y="1415390"/>
          <a:ext cx="10585176"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sp>
        <p:nvSpPr>
          <p:cNvPr id="6" name="矩形 5">
            <a:extLst>
              <a:ext uri="{FF2B5EF4-FFF2-40B4-BE49-F238E27FC236}">
                <a16:creationId xmlns:a16="http://schemas.microsoft.com/office/drawing/2014/main" id="{38697214-5DFE-4C80-BECB-8087C622BF6F}"/>
              </a:ext>
            </a:extLst>
          </p:cNvPr>
          <p:cNvSpPr/>
          <p:nvPr/>
        </p:nvSpPr>
        <p:spPr>
          <a:xfrm>
            <a:off x="8675701" y="4756373"/>
            <a:ext cx="1765173"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algn="ctr"/>
            <a:r>
              <a:rPr lang="en-US" altLang="zh-CN" sz="4400" dirty="0">
                <a:gradFill rotWithShape="0">
                  <a:gsLst>
                    <a:gs pos="0">
                      <a:srgbClr val="FFE701"/>
                    </a:gs>
                    <a:gs pos="100000">
                      <a:srgbClr val="FE3E02"/>
                    </a:gs>
                  </a:gsLst>
                  <a:lin ang="5400000" scaled="1"/>
                  <a:tileRect/>
                </a:gradFill>
                <a:latin typeface="华文行楷" charset="0"/>
                <a:ea typeface="华文行楷" charset="0"/>
              </a:rPr>
              <a:t>new tech</a:t>
            </a:r>
            <a:endParaRPr lang="zh-CN" altLang="en-US" sz="4400" dirty="0">
              <a:gradFill rotWithShape="0">
                <a:gsLst>
                  <a:gs pos="0">
                    <a:srgbClr val="FFE701"/>
                  </a:gs>
                  <a:gs pos="100000">
                    <a:srgbClr val="FE3E02"/>
                  </a:gs>
                </a:gsLst>
                <a:lin ang="5400000" scaled="1"/>
                <a:tileRect/>
              </a:gradFill>
              <a:latin typeface="华文行楷" charset="0"/>
              <a:ea typeface="华文行楷" charset="0"/>
            </a:endParaRPr>
          </a:p>
        </p:txBody>
      </p:sp>
      <p:sp>
        <p:nvSpPr>
          <p:cNvPr id="7" name="矩形 6">
            <a:extLst>
              <a:ext uri="{FF2B5EF4-FFF2-40B4-BE49-F238E27FC236}">
                <a16:creationId xmlns:a16="http://schemas.microsoft.com/office/drawing/2014/main" id="{580EC7F3-B005-4C1A-B7CE-F0B62F6891CA}"/>
              </a:ext>
            </a:extLst>
          </p:cNvPr>
          <p:cNvSpPr/>
          <p:nvPr/>
        </p:nvSpPr>
        <p:spPr>
          <a:xfrm>
            <a:off x="9203714" y="5692477"/>
            <a:ext cx="1123950"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algn="ctr"/>
            <a:r>
              <a:rPr lang="en-US" altLang="zh-CN" sz="4400" dirty="0">
                <a:gradFill rotWithShape="0">
                  <a:gsLst>
                    <a:gs pos="0">
                      <a:srgbClr val="FFE701"/>
                    </a:gs>
                    <a:gs pos="100000">
                      <a:srgbClr val="FE3E02"/>
                    </a:gs>
                  </a:gsLst>
                  <a:lin ang="5400000" scaled="1"/>
                  <a:tileRect/>
                </a:gradFill>
                <a:latin typeface="华文行楷" charset="0"/>
                <a:ea typeface="华文行楷" charset="0"/>
              </a:rPr>
              <a:t>future</a:t>
            </a:r>
            <a:endParaRPr lang="zh-CN" altLang="en-US" sz="4400" dirty="0">
              <a:gradFill rotWithShape="0">
                <a:gsLst>
                  <a:gs pos="0">
                    <a:srgbClr val="FFE701"/>
                  </a:gs>
                  <a:gs pos="100000">
                    <a:srgbClr val="FE3E02"/>
                  </a:gs>
                </a:gsLst>
                <a:lin ang="5400000" scaled="1"/>
                <a:tileRect/>
              </a:gradFill>
              <a:latin typeface="华文行楷" charset="0"/>
              <a:ea typeface="华文行楷" charset="0"/>
            </a:endParaRPr>
          </a:p>
        </p:txBody>
      </p:sp>
      <p:sp>
        <p:nvSpPr>
          <p:cNvPr id="8" name="矩形 7">
            <a:extLst>
              <a:ext uri="{FF2B5EF4-FFF2-40B4-BE49-F238E27FC236}">
                <a16:creationId xmlns:a16="http://schemas.microsoft.com/office/drawing/2014/main" id="{BEC12B0A-459A-40A0-8395-BD6751EF91B6}"/>
              </a:ext>
            </a:extLst>
          </p:cNvPr>
          <p:cNvSpPr/>
          <p:nvPr/>
        </p:nvSpPr>
        <p:spPr>
          <a:xfrm>
            <a:off x="10464015" y="5949280"/>
            <a:ext cx="1727985" cy="72898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考试复习请以课本为线索 </a:t>
            </a:r>
            <a:r>
              <a:rPr lang="en-US" altLang="zh-CN" sz="1800" dirty="0">
                <a:solidFill>
                  <a:srgbClr val="FF0000"/>
                </a:solidFill>
                <a:latin typeface="微软雅黑" panose="020B0503020204020204" pitchFamily="34" charset="-122"/>
                <a:ea typeface="微软雅黑" panose="020B0503020204020204" pitchFamily="34" charset="-122"/>
              </a:rPr>
              <a:t>!</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F03105D7-F409-41B2-8B79-373EFA571C9D}"/>
              </a:ext>
            </a:extLst>
          </p:cNvPr>
          <p:cNvSpPr/>
          <p:nvPr/>
        </p:nvSpPr>
        <p:spPr>
          <a:xfrm>
            <a:off x="8219259" y="3717032"/>
            <a:ext cx="1765173" cy="832867"/>
          </a:xfrm>
          <a:prstGeom prst="rect">
            <a:avLst/>
          </a:prstGeom>
        </p:spPr>
        <p:txBody>
          <a:bodyPr wrap="none" fromWordArt="1">
            <a:prstTxWarp prst="textCascadeUp">
              <a:avLst>
                <a:gd name="adj" fmla="val 44444"/>
              </a:avLst>
            </a:prstTxWarp>
            <a:normAutofit lnSpcReduction="10000"/>
            <a:scene3d>
              <a:camera prst="legacyPerspectiveFront">
                <a:rot lat="20520000" lon="1080000" rev="0"/>
              </a:camera>
              <a:lightRig rig="legacyHarsh2" dir="b"/>
            </a:scene3d>
            <a:sp3d extrusionH="430200" prstMaterial="legacyMatte">
              <a:extrusionClr>
                <a:srgbClr val="FF6600"/>
              </a:extrusionClr>
            </a:sp3d>
          </a:bodyPr>
          <a:lstStyle/>
          <a:p>
            <a:pPr algn="ctr"/>
            <a:r>
              <a:rPr lang="en-US" altLang="zh-CN" sz="4400" dirty="0">
                <a:gradFill rotWithShape="0">
                  <a:gsLst>
                    <a:gs pos="0">
                      <a:srgbClr val="FFE701"/>
                    </a:gs>
                    <a:gs pos="100000">
                      <a:srgbClr val="FE3E02"/>
                    </a:gs>
                  </a:gsLst>
                  <a:lin ang="5400000" scaled="1"/>
                  <a:tileRect/>
                </a:gradFill>
                <a:latin typeface="华文行楷" charset="0"/>
                <a:ea typeface="华文行楷" charset="0"/>
              </a:rPr>
              <a:t>classic</a:t>
            </a:r>
            <a:endParaRPr lang="zh-CN" altLang="en-US" sz="4400" dirty="0">
              <a:gradFill rotWithShape="0">
                <a:gsLst>
                  <a:gs pos="0">
                    <a:srgbClr val="FFE701"/>
                  </a:gs>
                  <a:gs pos="100000">
                    <a:srgbClr val="FE3E02"/>
                  </a:gs>
                </a:gsLst>
                <a:lin ang="5400000" scaled="1"/>
                <a:tileRect/>
              </a:gradFill>
              <a:latin typeface="华文行楷" charset="0"/>
              <a:ea typeface="华文行楷" charset="0"/>
            </a:endParaRPr>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50"/>
                                        <p:tgtEl>
                                          <p:spTgt spid="4">
                                            <p:graphicEl>
                                              <a:dgm id="{BDA2664F-D760-4676-988D-9DECE8C71CCC}"/>
                                            </p:graphicEl>
                                          </p:spTgt>
                                        </p:tgtEl>
                                      </p:cBhvr>
                                    </p:animEffect>
                                    <p:anim calcmode="lin" valueType="num">
                                      <p:cBhvr>
                                        <p:cTn id="19" dur="5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5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50"/>
                                        <p:tgtEl>
                                          <p:spTgt spid="4">
                                            <p:graphicEl>
                                              <a:dgm id="{F907B27B-B246-4928-AC93-8A19B8E86AA6}"/>
                                            </p:graphicEl>
                                          </p:spTgt>
                                        </p:tgtEl>
                                      </p:cBhvr>
                                    </p:animEffect>
                                    <p:anim calcmode="lin" valueType="num">
                                      <p:cBhvr>
                                        <p:cTn id="24" dur="5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5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105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50"/>
                                        <p:tgtEl>
                                          <p:spTgt spid="4">
                                            <p:graphicEl>
                                              <a:dgm id="{7FE62E54-E85F-4DBB-997F-689B5CDFD62D}"/>
                                            </p:graphicEl>
                                          </p:spTgt>
                                        </p:tgtEl>
                                      </p:cBhvr>
                                    </p:animEffect>
                                    <p:anim calcmode="lin" valueType="num">
                                      <p:cBhvr>
                                        <p:cTn id="30" dur="5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5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50"/>
                                        <p:tgtEl>
                                          <p:spTgt spid="4">
                                            <p:graphicEl>
                                              <a:dgm id="{34905F94-283E-4E2E-B949-4A5102C3F22E}"/>
                                            </p:graphicEl>
                                          </p:spTgt>
                                        </p:tgtEl>
                                      </p:cBhvr>
                                    </p:animEffect>
                                    <p:anim calcmode="lin" valueType="num">
                                      <p:cBhvr>
                                        <p:cTn id="35" dur="5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5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11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50"/>
                                        <p:tgtEl>
                                          <p:spTgt spid="4">
                                            <p:graphicEl>
                                              <a:dgm id="{9D48952A-8DE3-45EB-8CB6-5152C3B3C507}"/>
                                            </p:graphicEl>
                                          </p:spTgt>
                                        </p:tgtEl>
                                      </p:cBhvr>
                                    </p:animEffect>
                                    <p:anim calcmode="lin" valueType="num">
                                      <p:cBhvr>
                                        <p:cTn id="41" dur="5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5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50"/>
                                        <p:tgtEl>
                                          <p:spTgt spid="4">
                                            <p:graphicEl>
                                              <a:dgm id="{4A90FFE2-DE88-4B0D-886D-0593F18265A5}"/>
                                            </p:graphicEl>
                                          </p:spTgt>
                                        </p:tgtEl>
                                      </p:cBhvr>
                                    </p:animEffect>
                                    <p:anim calcmode="lin" valueType="num">
                                      <p:cBhvr>
                                        <p:cTn id="46" dur="5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5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115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50"/>
                                        <p:tgtEl>
                                          <p:spTgt spid="4">
                                            <p:graphicEl>
                                              <a:dgm id="{FBC026BE-7CB9-4486-AAD6-ED1AA59A4D6B}"/>
                                            </p:graphicEl>
                                          </p:spTgt>
                                        </p:tgtEl>
                                      </p:cBhvr>
                                    </p:animEffect>
                                    <p:anim calcmode="lin" valueType="num">
                                      <p:cBhvr>
                                        <p:cTn id="52" dur="5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5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50"/>
                                        <p:tgtEl>
                                          <p:spTgt spid="4">
                                            <p:graphicEl>
                                              <a:dgm id="{E8B453A4-10D1-497E-82A0-9CF5B372D781}"/>
                                            </p:graphicEl>
                                          </p:spTgt>
                                        </p:tgtEl>
                                      </p:cBhvr>
                                    </p:animEffect>
                                    <p:anim calcmode="lin" valueType="num">
                                      <p:cBhvr>
                                        <p:cTn id="57" dur="5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5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631504" y="836712"/>
            <a:ext cx="8892480" cy="3061320"/>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rPr>
              <a:t> File =&gt; new =&gt; Project =&gt; Visual C++ =&gt; MFC/ATL =&gt; MFC Application    </a:t>
            </a:r>
            <a:endParaRPr lang="zh-CN" altLang="en-US" b="1" dirty="0">
              <a:solidFill>
                <a:schemeClr val="accent2">
                  <a:lumMod val="50000"/>
                </a:schemeClr>
              </a:solidFill>
            </a:endParaRPr>
          </a:p>
        </p:txBody>
      </p:sp>
      <p:sp>
        <p:nvSpPr>
          <p:cNvPr id="4" name="Rectangle 2"/>
          <p:cNvSpPr txBox="1">
            <a:spLocks noRot="1" noChangeArrowheads="1"/>
          </p:cNvSpPr>
          <p:nvPr/>
        </p:nvSpPr>
        <p:spPr>
          <a:xfrm>
            <a:off x="1786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b="0" dirty="0">
                <a:latin typeface="微软雅黑" panose="020B0503020204020204" pitchFamily="34" charset="-122"/>
                <a:ea typeface="微软雅黑" panose="020B0503020204020204" pitchFamily="34" charset="-122"/>
              </a:rPr>
              <a:t>基于对话框的应用程序</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5029" y="2000725"/>
            <a:ext cx="6704859" cy="465870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631315" y="836931"/>
            <a:ext cx="8972550" cy="3061335"/>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rPr>
              <a:t> File =&gt; new =&gt; Project =&gt; Visual C++ =&gt; </a:t>
            </a:r>
            <a:r>
              <a:rPr lang="en-US" altLang="zh-CN" b="1" dirty="0">
                <a:solidFill>
                  <a:schemeClr val="accent2">
                    <a:lumMod val="50000"/>
                  </a:schemeClr>
                </a:solidFill>
                <a:sym typeface="+mn-ea"/>
              </a:rPr>
              <a:t>MFC/ATL =&gt; MFC Application =&gt; Dialog based</a:t>
            </a:r>
            <a:r>
              <a:rPr lang="en-US" altLang="zh-CN" b="1" dirty="0">
                <a:solidFill>
                  <a:schemeClr val="accent2">
                    <a:lumMod val="50000"/>
                  </a:schemeClr>
                </a:solidFill>
              </a:rPr>
              <a:t>    </a:t>
            </a:r>
            <a:endParaRPr lang="zh-CN" altLang="en-US" b="1" dirty="0">
              <a:solidFill>
                <a:schemeClr val="accent2">
                  <a:lumMod val="50000"/>
                </a:schemeClr>
              </a:solidFill>
            </a:endParaRPr>
          </a:p>
        </p:txBody>
      </p:sp>
      <p:sp>
        <p:nvSpPr>
          <p:cNvPr id="4" name="Rectangle 2"/>
          <p:cNvSpPr txBox="1">
            <a:spLocks noRot="1" noChangeArrowheads="1"/>
          </p:cNvSpPr>
          <p:nvPr/>
        </p:nvSpPr>
        <p:spPr>
          <a:xfrm>
            <a:off x="1786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b="0" dirty="0">
                <a:latin typeface="微软雅黑" panose="020B0503020204020204" pitchFamily="34" charset="-122"/>
                <a:ea typeface="微软雅黑" panose="020B0503020204020204" pitchFamily="34" charset="-122"/>
              </a:rPr>
              <a:t>基于对话框的应用程序</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6536" y="2000725"/>
            <a:ext cx="5961842" cy="465870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877788"/>
            <a:ext cx="9144000" cy="51435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631504" y="836712"/>
            <a:ext cx="8892480" cy="3061320"/>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rPr>
              <a:t> F7</a:t>
            </a:r>
            <a:r>
              <a:rPr lang="zh-CN" altLang="en-US" b="1" dirty="0">
                <a:solidFill>
                  <a:schemeClr val="accent2">
                    <a:lumMod val="50000"/>
                  </a:schemeClr>
                </a:solidFill>
              </a:rPr>
              <a:t>编译 </a:t>
            </a:r>
            <a:r>
              <a:rPr lang="en-US" altLang="zh-CN" b="1" dirty="0">
                <a:solidFill>
                  <a:schemeClr val="accent2">
                    <a:lumMod val="50000"/>
                  </a:schemeClr>
                </a:solidFill>
              </a:rPr>
              <a:t>=&gt; F5 start debugging    </a:t>
            </a:r>
            <a:endParaRPr lang="zh-CN" altLang="en-US" b="1" dirty="0">
              <a:solidFill>
                <a:schemeClr val="accent2">
                  <a:lumMod val="50000"/>
                </a:schemeClr>
              </a:solidFill>
            </a:endParaRPr>
          </a:p>
        </p:txBody>
      </p:sp>
      <p:sp>
        <p:nvSpPr>
          <p:cNvPr id="4" name="Rectangle 2"/>
          <p:cNvSpPr txBox="1">
            <a:spLocks noRot="1" noChangeArrowheads="1"/>
          </p:cNvSpPr>
          <p:nvPr/>
        </p:nvSpPr>
        <p:spPr>
          <a:xfrm>
            <a:off x="1786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b="0" dirty="0">
                <a:latin typeface="微软雅黑" panose="020B0503020204020204" pitchFamily="34" charset="-122"/>
                <a:ea typeface="微软雅黑" panose="020B0503020204020204" pitchFamily="34" charset="-122"/>
              </a:rPr>
              <a:t>基于对话框的应用程序</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3552" y="1484784"/>
            <a:ext cx="8136904" cy="519115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10287000" y="6248400"/>
            <a:ext cx="1905000" cy="457200"/>
          </a:xfrm>
          <a:prstGeom prst="rect">
            <a:avLst/>
          </a:prstGeom>
        </p:spPr>
        <p:txBody>
          <a:bodyPr/>
          <a:lstStyle/>
          <a:p>
            <a:pPr>
              <a:defRPr/>
            </a:pPr>
            <a:fld id="{8898D075-5ADB-4173-AB5A-B55D3C8574C1}" type="slidenum">
              <a:rPr lang="zh-CN" altLang="en-US"/>
              <a:t>34</a:t>
            </a:fld>
            <a:endParaRPr lang="en-US" altLang="zh-CN"/>
          </a:p>
        </p:txBody>
      </p:sp>
      <p:sp>
        <p:nvSpPr>
          <p:cNvPr id="18435" name="Rectangle 2"/>
          <p:cNvSpPr>
            <a:spLocks noGrp="1" noRot="1" noChangeArrowheads="1"/>
          </p:cNvSpPr>
          <p:nvPr>
            <p:ph type="title" idx="4294967295"/>
          </p:nvPr>
        </p:nvSpPr>
        <p:spPr>
          <a:xfrm>
            <a:off x="0" y="333375"/>
            <a:ext cx="5783263" cy="519113"/>
          </a:xfrm>
        </p:spPr>
        <p:txBody>
          <a:bodyPr>
            <a:normAutofit fontScale="90000"/>
          </a:bodyPr>
          <a:lstStyle/>
          <a:p>
            <a:pPr lvl="0"/>
            <a:r>
              <a:rPr lang="en-US" altLang="zh-CN" dirty="0"/>
              <a:t>Windows</a:t>
            </a:r>
            <a:r>
              <a:rPr lang="zh-CN" altLang="en-US" dirty="0"/>
              <a:t>窗体应用程序</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552" y="1052737"/>
            <a:ext cx="8208912" cy="5749741"/>
          </a:xfrm>
          <a:prstGeom prst="rect">
            <a:avLst/>
          </a:prstGeom>
        </p:spPr>
      </p:pic>
      <p:sp>
        <p:nvSpPr>
          <p:cNvPr id="5" name="云形标注 4"/>
          <p:cNvSpPr/>
          <p:nvPr/>
        </p:nvSpPr>
        <p:spPr>
          <a:xfrm>
            <a:off x="4907868" y="4221088"/>
            <a:ext cx="2520280" cy="1007666"/>
          </a:xfrm>
          <a:prstGeom prst="cloudCallout">
            <a:avLst>
              <a:gd name="adj1" fmla="val -70124"/>
              <a:gd name="adj2" fmla="val 66745"/>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zh-CN" altLang="en-US" sz="2800" dirty="0">
                <a:solidFill>
                  <a:srgbClr val="FF0000"/>
                </a:solidFill>
                <a:latin typeface="宋体" panose="02010600030101010101" pitchFamily="2" charset="-122"/>
                <a:ea typeface="楷体_GB2312" pitchFamily="49" charset="-122"/>
              </a:rPr>
              <a:t>这里输入</a:t>
            </a:r>
            <a:endParaRPr lang="en-US" altLang="zh-CN" sz="2800" dirty="0">
              <a:solidFill>
                <a:srgbClr val="FF0000"/>
              </a:solidFill>
              <a:latin typeface="宋体" panose="02010600030101010101" pitchFamily="2" charset="-122"/>
              <a:ea typeface="楷体_GB2312" pitchFamily="49" charset="-122"/>
            </a:endParaRPr>
          </a:p>
          <a:p>
            <a:pPr>
              <a:lnSpc>
                <a:spcPct val="100000"/>
              </a:lnSpc>
              <a:spcBef>
                <a:spcPct val="0"/>
              </a:spcBef>
              <a:spcAft>
                <a:spcPct val="0"/>
              </a:spcAft>
              <a:buClr>
                <a:schemeClr val="bg1"/>
              </a:buClr>
            </a:pPr>
            <a:r>
              <a:rPr lang="zh-CN" altLang="en-US" sz="2800" dirty="0">
                <a:solidFill>
                  <a:srgbClr val="FF0000"/>
                </a:solidFill>
                <a:ea typeface="楷体_GB2312" pitchFamily="49" charset="-122"/>
              </a:rPr>
              <a:t>项目名称</a:t>
            </a:r>
          </a:p>
        </p:txBody>
      </p:sp>
      <p:sp>
        <p:nvSpPr>
          <p:cNvPr id="6" name="云形标注 5"/>
          <p:cNvSpPr/>
          <p:nvPr/>
        </p:nvSpPr>
        <p:spPr>
          <a:xfrm>
            <a:off x="8119485" y="4077072"/>
            <a:ext cx="2520280" cy="1007666"/>
          </a:xfrm>
          <a:prstGeom prst="cloudCallout">
            <a:avLst>
              <a:gd name="adj1" fmla="val -46462"/>
              <a:gd name="adj2" fmla="val 101465"/>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zh-CN" altLang="en-US" sz="2800" dirty="0">
                <a:solidFill>
                  <a:srgbClr val="FF0000"/>
                </a:solidFill>
                <a:latin typeface="宋体" panose="02010600030101010101" pitchFamily="2" charset="-122"/>
                <a:ea typeface="楷体_GB2312" pitchFamily="49" charset="-122"/>
              </a:rPr>
              <a:t>这里选择</a:t>
            </a:r>
            <a:endParaRPr lang="en-US" altLang="zh-CN" sz="2800" dirty="0">
              <a:solidFill>
                <a:srgbClr val="FF0000"/>
              </a:solidFill>
              <a:latin typeface="宋体" panose="02010600030101010101" pitchFamily="2" charset="-122"/>
              <a:ea typeface="楷体_GB2312" pitchFamily="49" charset="-122"/>
            </a:endParaRPr>
          </a:p>
          <a:p>
            <a:pPr>
              <a:lnSpc>
                <a:spcPct val="100000"/>
              </a:lnSpc>
              <a:spcBef>
                <a:spcPct val="0"/>
              </a:spcBef>
              <a:spcAft>
                <a:spcPct val="0"/>
              </a:spcAft>
              <a:buClr>
                <a:schemeClr val="bg1"/>
              </a:buClr>
            </a:pPr>
            <a:r>
              <a:rPr lang="zh-CN" altLang="en-US" sz="2800" dirty="0">
                <a:solidFill>
                  <a:srgbClr val="FF0000"/>
                </a:solidFill>
                <a:ea typeface="楷体_GB2312" pitchFamily="49" charset="-122"/>
              </a:rPr>
              <a:t>项目路径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1027880"/>
            <a:ext cx="9144000" cy="5569473"/>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91344" y="620688"/>
            <a:ext cx="5783263" cy="519112"/>
          </a:xfrm>
        </p:spPr>
        <p:txBody>
          <a:bodyPr>
            <a:normAutofit fontScale="90000"/>
          </a:bodyPr>
          <a:lstStyle/>
          <a:p>
            <a:pPr lvl="0"/>
            <a:r>
              <a:rPr lang="en-US" altLang="zh-CN" dirty="0"/>
              <a:t>WPF</a:t>
            </a:r>
            <a:r>
              <a:rPr lang="zh-CN" altLang="en-US" dirty="0"/>
              <a:t>应用程序</a:t>
            </a:r>
          </a:p>
        </p:txBody>
      </p:sp>
      <p:sp>
        <p:nvSpPr>
          <p:cNvPr id="6" name="Rectangle 3"/>
          <p:cNvSpPr txBox="1">
            <a:spLocks noChangeArrowheads="1"/>
          </p:cNvSpPr>
          <p:nvPr/>
        </p:nvSpPr>
        <p:spPr>
          <a:xfrm>
            <a:off x="1847528" y="1412776"/>
            <a:ext cx="7560840" cy="43924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Windows Presentation Foundation</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，用于生成较好视觉体验的 </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Windows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应用程序</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既可创建独立桌面应用程序，也可创建浏览器承载的应用程序</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WPF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的核心是一个与分辨率无关并且基于向量的呈现引擎</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WPF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包含在 </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.NET Framework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中，作为 </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.NET Framework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的一个子集存在，其类型大多位于 </a:t>
            </a:r>
            <a:r>
              <a:rPr lang="en-US" altLang="zh-CN" sz="2000" dirty="0" err="1">
                <a:solidFill>
                  <a:schemeClr val="accent2">
                    <a:lumMod val="50000"/>
                  </a:schemeClr>
                </a:solidFill>
                <a:latin typeface="微软雅黑" panose="020B0503020204020204" pitchFamily="34" charset="-122"/>
                <a:ea typeface="微软雅黑" panose="020B0503020204020204" pitchFamily="34" charset="-122"/>
              </a:rPr>
              <a:t>System.Windows</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命名空间</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界面设计使用可扩展应用程序标记语言 </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(XAML)</a:t>
            </a:r>
          </a:p>
          <a:p>
            <a:pPr>
              <a:buFont typeface="Wingdings" panose="05000000000000000000" pitchFamily="2" charset="2"/>
              <a:buChar char="p"/>
            </a:pP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使用</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C#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或 </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VB</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实例化类、设置属性、调用方法以及处理事件</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10287000" y="6248400"/>
            <a:ext cx="1905000" cy="457200"/>
          </a:xfrm>
          <a:prstGeom prst="rect">
            <a:avLst/>
          </a:prstGeom>
        </p:spPr>
        <p:txBody>
          <a:bodyPr/>
          <a:lstStyle/>
          <a:p>
            <a:pPr>
              <a:defRPr/>
            </a:pPr>
            <a:fld id="{8898D075-5ADB-4173-AB5A-B55D3C8574C1}" type="slidenum">
              <a:rPr lang="zh-CN" altLang="en-US"/>
              <a:t>37</a:t>
            </a:fld>
            <a:endParaRPr lang="en-US" altLang="zh-CN"/>
          </a:p>
        </p:txBody>
      </p:sp>
      <p:sp>
        <p:nvSpPr>
          <p:cNvPr id="18435" name="Rectangle 2"/>
          <p:cNvSpPr>
            <a:spLocks noGrp="1" noRot="1" noChangeArrowheads="1"/>
          </p:cNvSpPr>
          <p:nvPr>
            <p:ph type="title" idx="4294967295"/>
          </p:nvPr>
        </p:nvSpPr>
        <p:spPr>
          <a:xfrm>
            <a:off x="0" y="620713"/>
            <a:ext cx="5783263" cy="519112"/>
          </a:xfrm>
        </p:spPr>
        <p:txBody>
          <a:bodyPr>
            <a:normAutofit fontScale="90000"/>
          </a:bodyPr>
          <a:lstStyle/>
          <a:p>
            <a:pPr lvl="0"/>
            <a:r>
              <a:rPr lang="en-US" altLang="zh-CN" dirty="0"/>
              <a:t>WPF</a:t>
            </a:r>
            <a:r>
              <a:rPr lang="zh-CN" altLang="en-US" dirty="0"/>
              <a:t>应用程序</a:t>
            </a:r>
          </a:p>
        </p:txBody>
      </p:sp>
      <p:sp>
        <p:nvSpPr>
          <p:cNvPr id="2" name="文本框 1"/>
          <p:cNvSpPr txBox="1"/>
          <p:nvPr/>
        </p:nvSpPr>
        <p:spPr>
          <a:xfrm>
            <a:off x="1703513" y="1241002"/>
            <a:ext cx="6985485" cy="359522"/>
          </a:xfrm>
          <a:prstGeom prst="rect">
            <a:avLst/>
          </a:prstGeom>
          <a:noFill/>
        </p:spPr>
        <p:txBody>
          <a:bodyPr wrap="square" rtlCol="0">
            <a:spAutoFit/>
          </a:bodyPr>
          <a:lstStyle/>
          <a:p>
            <a:pPr latinLnBrk="1"/>
            <a:r>
              <a:rPr lang="zh-CN" altLang="en-US" sz="1600" b="0" dirty="0">
                <a:latin typeface="微软雅黑" panose="020B0503020204020204" pitchFamily="34" charset="-122"/>
                <a:ea typeface="微软雅黑" panose="020B0503020204020204" pitchFamily="34" charset="-122"/>
              </a:rPr>
              <a:t>程序界面：基于</a:t>
            </a:r>
            <a:r>
              <a:rPr lang="en-US" altLang="zh-CN" sz="1600" b="0" dirty="0">
                <a:latin typeface="微软雅黑" panose="020B0503020204020204" pitchFamily="34" charset="-122"/>
                <a:ea typeface="微软雅黑" panose="020B0503020204020204" pitchFamily="34" charset="-122"/>
              </a:rPr>
              <a:t>XML</a:t>
            </a:r>
            <a:r>
              <a:rPr lang="zh-CN" altLang="en-US" sz="1600" b="0" dirty="0">
                <a:latin typeface="微软雅黑" panose="020B0503020204020204" pitchFamily="34" charset="-122"/>
                <a:ea typeface="微软雅黑" panose="020B0503020204020204" pitchFamily="34" charset="-122"/>
              </a:rPr>
              <a:t>的</a:t>
            </a:r>
            <a:r>
              <a:rPr lang="en-US" altLang="zh-CN" sz="1600" b="0" dirty="0">
                <a:latin typeface="微软雅黑" panose="020B0503020204020204" pitchFamily="34" charset="-122"/>
                <a:ea typeface="微软雅黑" panose="020B0503020204020204" pitchFamily="34" charset="-122"/>
              </a:rPr>
              <a:t>XAML</a:t>
            </a:r>
            <a:r>
              <a:rPr lang="zh-CN" altLang="en-US" sz="1600" b="0" dirty="0">
                <a:latin typeface="微软雅黑" panose="020B0503020204020204" pitchFamily="34" charset="-122"/>
                <a:ea typeface="微软雅黑" panose="020B0503020204020204" pitchFamily="34" charset="-122"/>
              </a:rPr>
              <a:t>语言定制；         程序逻辑：</a:t>
            </a:r>
            <a:r>
              <a:rPr lang="en-US" altLang="zh-CN" sz="1600" b="0" dirty="0">
                <a:latin typeface="微软雅黑" panose="020B0503020204020204" pitchFamily="34" charset="-122"/>
                <a:ea typeface="微软雅黑" panose="020B0503020204020204" pitchFamily="34" charset="-122"/>
              </a:rPr>
              <a:t>C#</a:t>
            </a:r>
            <a:r>
              <a:rPr lang="zh-CN" altLang="en-US" sz="1600" b="0" dirty="0">
                <a:latin typeface="微软雅黑" panose="020B0503020204020204" pitchFamily="34" charset="-122"/>
                <a:ea typeface="微软雅黑" panose="020B0503020204020204" pitchFamily="34" charset="-122"/>
              </a:rPr>
              <a:t>语言实现</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632" y="1729372"/>
            <a:ext cx="7307284" cy="5084004"/>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252984" y="549275"/>
            <a:ext cx="8091488" cy="6192838"/>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054609729"/>
              </p:ext>
            </p:extLst>
          </p:nvPr>
        </p:nvGraphicFramePr>
        <p:xfrm>
          <a:off x="695400" y="1415390"/>
          <a:ext cx="10585176"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463567" y="330042"/>
            <a:ext cx="6864681" cy="866710"/>
          </a:xfrm>
        </p:spPr>
        <p:txBody>
          <a:bodyPr>
            <a:normAutofit/>
          </a:bodyPr>
          <a:lstStyle/>
          <a:p>
            <a:pPr lvl="0" algn="l"/>
            <a:r>
              <a:rPr lang="en-US" altLang="zh-CN" dirty="0"/>
              <a:t>outlines</a:t>
            </a:r>
            <a:endParaRPr lang="zh-CN" altLang="en-US" dirty="0"/>
          </a:p>
        </p:txBody>
      </p:sp>
      <p:sp>
        <p:nvSpPr>
          <p:cNvPr id="2" name="副标题 1">
            <a:extLst>
              <a:ext uri="{FF2B5EF4-FFF2-40B4-BE49-F238E27FC236}">
                <a16:creationId xmlns:a16="http://schemas.microsoft.com/office/drawing/2014/main" id="{5B3D6595-725C-4DEF-B499-657E63E3B768}"/>
              </a:ext>
            </a:extLst>
          </p:cNvPr>
          <p:cNvSpPr>
            <a:spLocks noGrp="1"/>
          </p:cNvSpPr>
          <p:nvPr>
            <p:ph type="subTitle" idx="1"/>
          </p:nvPr>
        </p:nvSpPr>
        <p:spPr/>
        <p:txBody>
          <a:bodyPr/>
          <a:lstStyle/>
          <a:p>
            <a:endParaRPr lang="zh-CN" altLang="en-US"/>
          </a:p>
        </p:txBody>
      </p:sp>
      <p:sp>
        <p:nvSpPr>
          <p:cNvPr id="6" name="矩形 5">
            <a:extLst>
              <a:ext uri="{FF2B5EF4-FFF2-40B4-BE49-F238E27FC236}">
                <a16:creationId xmlns:a16="http://schemas.microsoft.com/office/drawing/2014/main" id="{38697214-5DFE-4C80-BECB-8087C622BF6F}"/>
              </a:ext>
            </a:extLst>
          </p:cNvPr>
          <p:cNvSpPr/>
          <p:nvPr/>
        </p:nvSpPr>
        <p:spPr>
          <a:xfrm>
            <a:off x="8675701" y="4756373"/>
            <a:ext cx="1765173"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new tech</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7" name="矩形 6">
            <a:extLst>
              <a:ext uri="{FF2B5EF4-FFF2-40B4-BE49-F238E27FC236}">
                <a16:creationId xmlns:a16="http://schemas.microsoft.com/office/drawing/2014/main" id="{580EC7F3-B005-4C1A-B7CE-F0B62F6891CA}"/>
              </a:ext>
            </a:extLst>
          </p:cNvPr>
          <p:cNvSpPr/>
          <p:nvPr/>
        </p:nvSpPr>
        <p:spPr>
          <a:xfrm>
            <a:off x="9203714" y="5692477"/>
            <a:ext cx="1123950"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future</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8" name="矩形 7">
            <a:extLst>
              <a:ext uri="{FF2B5EF4-FFF2-40B4-BE49-F238E27FC236}">
                <a16:creationId xmlns:a16="http://schemas.microsoft.com/office/drawing/2014/main" id="{BEC12B0A-459A-40A0-8395-BD6751EF91B6}"/>
              </a:ext>
            </a:extLst>
          </p:cNvPr>
          <p:cNvSpPr/>
          <p:nvPr/>
        </p:nvSpPr>
        <p:spPr>
          <a:xfrm>
            <a:off x="10464015" y="5949280"/>
            <a:ext cx="1727985" cy="728982"/>
          </a:xfrm>
          <a:prstGeom prst="rect">
            <a:avLst/>
          </a:prstGeom>
        </p:spPr>
        <p:txBody>
          <a:bodyPr wrap="square">
            <a:spAutoFit/>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考试复习请以课本为线索 </a:t>
            </a:r>
            <a:r>
              <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endPar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F03105D7-F409-41B2-8B79-373EFA571C9D}"/>
              </a:ext>
            </a:extLst>
          </p:cNvPr>
          <p:cNvSpPr/>
          <p:nvPr/>
        </p:nvSpPr>
        <p:spPr>
          <a:xfrm>
            <a:off x="8219259" y="3717032"/>
            <a:ext cx="1765173" cy="832867"/>
          </a:xfrm>
          <a:prstGeom prst="rect">
            <a:avLst/>
          </a:prstGeom>
        </p:spPr>
        <p:txBody>
          <a:bodyPr wrap="none" fromWordArt="1">
            <a:prstTxWarp prst="textCascadeUp">
              <a:avLst>
                <a:gd name="adj" fmla="val 44444"/>
              </a:avLst>
            </a:prstTxWarp>
            <a:normAutofit lnSpcReduction="10000"/>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classic</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Tree>
    <p:extLst>
      <p:ext uri="{BB962C8B-B14F-4D97-AF65-F5344CB8AC3E}">
        <p14:creationId xmlns:p14="http://schemas.microsoft.com/office/powerpoint/2010/main" val="131442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0" y="866800"/>
            <a:ext cx="12192000" cy="762000"/>
          </a:xfrm>
          <a:prstGeom prst="rect">
            <a:avLst/>
          </a:prstGeom>
          <a:noFill/>
          <a:ln w="9525">
            <a:noFill/>
          </a:ln>
        </p:spPr>
        <p:txBody>
          <a:bodyPr wrap="square">
            <a:spAutoFit/>
          </a:bodyPr>
          <a:lstStyle/>
          <a:p>
            <a:pPr lvl="2">
              <a:lnSpc>
                <a:spcPct val="100000"/>
              </a:lnSpc>
              <a:spcBef>
                <a:spcPct val="0"/>
              </a:spcBef>
              <a:spcAft>
                <a:spcPct val="0"/>
              </a:spcAft>
              <a:buClr>
                <a:schemeClr val="bg1"/>
              </a:buClr>
            </a:pPr>
            <a:r>
              <a:rPr lang="en-US" altLang="zh-CN" sz="4400" b="0" dirty="0">
                <a:latin typeface="Colonna MT" panose="04020805060202030203" pitchFamily="82" charset="0"/>
                <a:ea typeface="华文彩云" pitchFamily="2" charset="-122"/>
              </a:rPr>
              <a:t>WINDOWS  vs  LINUX</a:t>
            </a:r>
            <a:endParaRPr lang="zh-CN" altLang="en-US" sz="4400" b="0" dirty="0">
              <a:latin typeface="Colonna MT" panose="04020805060202030203" pitchFamily="82" charset="0"/>
              <a:ea typeface="华文彩云" pitchFamily="2" charset="-122"/>
            </a:endParaRPr>
          </a:p>
        </p:txBody>
      </p:sp>
      <p:sp>
        <p:nvSpPr>
          <p:cNvPr id="12" name="Rectangle 3"/>
          <p:cNvSpPr txBox="1">
            <a:spLocks noChangeArrowheads="1"/>
          </p:cNvSpPr>
          <p:nvPr/>
        </p:nvSpPr>
        <p:spPr>
          <a:xfrm>
            <a:off x="2135560" y="2167880"/>
            <a:ext cx="8229600" cy="3061320"/>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WSL, WSL2</a:t>
            </a: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Ｗ</a:t>
            </a:r>
            <a:r>
              <a:rPr lang="en-US" altLang="zh-CN" b="1" dirty="0" err="1">
                <a:solidFill>
                  <a:schemeClr val="accent2">
                    <a:lumMod val="50000"/>
                  </a:schemeClr>
                </a:solidFill>
                <a:latin typeface="微软雅黑" panose="020B0503020204020204" pitchFamily="34" charset="-122"/>
                <a:ea typeface="微软雅黑" panose="020B0503020204020204" pitchFamily="34" charset="-122"/>
              </a:rPr>
              <a:t>inGet</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 (Build 2020)</a:t>
            </a: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msys2, Cygwin, Chocolatey, Scoop</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423593" y="4941169"/>
            <a:ext cx="7387605" cy="1476366"/>
          </a:xfrm>
          <a:prstGeom prst="rect">
            <a:avLst/>
          </a:prstGeom>
        </p:spPr>
        <p:txBody>
          <a:bodyPr wrap="square">
            <a:spAutoFit/>
          </a:bodyPr>
          <a:lstStyle/>
          <a:p>
            <a:r>
              <a:rPr lang="en-US" altLang="zh-CN" dirty="0">
                <a:solidFill>
                  <a:srgbClr val="002060"/>
                </a:solidFill>
                <a:latin typeface="微软雅黑" panose="020B0503020204020204" pitchFamily="34" charset="-122"/>
                <a:ea typeface="微软雅黑" panose="020B0503020204020204" pitchFamily="34" charset="-122"/>
              </a:rPr>
              <a:t>Windows </a:t>
            </a:r>
            <a:r>
              <a:rPr lang="en-US" altLang="zh-CN" dirty="0">
                <a:solidFill>
                  <a:srgbClr val="FF0000"/>
                </a:solidFill>
                <a:latin typeface="微软雅黑" panose="020B0503020204020204" pitchFamily="34" charset="-122"/>
                <a:ea typeface="微软雅黑" panose="020B0503020204020204" pitchFamily="34" charset="-122"/>
              </a:rPr>
              <a:t>and</a:t>
            </a:r>
            <a:r>
              <a:rPr lang="en-US" altLang="zh-CN" dirty="0">
                <a:solidFill>
                  <a:srgbClr val="002060"/>
                </a:solidFill>
                <a:latin typeface="微软雅黑" panose="020B0503020204020204" pitchFamily="34" charset="-122"/>
                <a:ea typeface="微软雅黑" panose="020B0503020204020204" pitchFamily="34" charset="-122"/>
              </a:rPr>
              <a:t> Linux</a:t>
            </a:r>
          </a:p>
          <a:p>
            <a:r>
              <a:rPr lang="en-US" altLang="zh-CN" dirty="0">
                <a:solidFill>
                  <a:schemeClr val="accent2">
                    <a:lumMod val="50000"/>
                  </a:schemeClr>
                </a:solidFill>
                <a:latin typeface="微软雅黑" panose="020B0503020204020204" pitchFamily="34" charset="-122"/>
                <a:ea typeface="微软雅黑" panose="020B0503020204020204" pitchFamily="34" charset="-122"/>
              </a:rPr>
              <a:t>NOT</a:t>
            </a:r>
            <a:r>
              <a:rPr lang="zh-CN" altLang="en-US"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dirty="0">
                <a:solidFill>
                  <a:schemeClr val="accent2">
                    <a:lumMod val="50000"/>
                  </a:schemeClr>
                </a:solidFill>
                <a:latin typeface="微软雅黑" panose="020B0503020204020204" pitchFamily="34" charset="-122"/>
                <a:ea typeface="微软雅黑" panose="020B0503020204020204" pitchFamily="34" charset="-122"/>
              </a:rPr>
              <a:t>Windows </a:t>
            </a:r>
            <a:r>
              <a:rPr lang="en-US" altLang="zh-CN" dirty="0">
                <a:solidFill>
                  <a:srgbClr val="FF0000"/>
                </a:solidFill>
                <a:latin typeface="微软雅黑" panose="020B0503020204020204" pitchFamily="34" charset="-122"/>
                <a:ea typeface="微软雅黑" panose="020B0503020204020204" pitchFamily="34" charset="-122"/>
              </a:rPr>
              <a:t>or</a:t>
            </a:r>
            <a:r>
              <a:rPr lang="en-US" altLang="zh-CN" dirty="0">
                <a:solidFill>
                  <a:schemeClr val="accent2">
                    <a:lumMod val="50000"/>
                  </a:schemeClr>
                </a:solidFill>
                <a:latin typeface="微软雅黑" panose="020B0503020204020204" pitchFamily="34" charset="-122"/>
                <a:ea typeface="微软雅黑" panose="020B0503020204020204" pitchFamily="34" charset="-122"/>
              </a:rPr>
              <a:t> Linux</a:t>
            </a:r>
            <a:endParaRPr lang="zh-CN" altLang="en-US" dirty="0">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1343472" y="476673"/>
            <a:ext cx="9721079"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panose="020B0503020204020204" pitchFamily="34" charset="-122"/>
                <a:ea typeface="微软雅黑" panose="020B0503020204020204" pitchFamily="34" charset="-122"/>
                <a:cs typeface="微软雅黑 Light" panose="020B0502040204020203" charset="-122"/>
              </a:rPr>
              <a:t>1.4 UWP</a:t>
            </a:r>
            <a:r>
              <a:rPr lang="zh-CN" altLang="en-US" sz="3200" b="0" dirty="0">
                <a:latin typeface="微软雅黑" panose="020B0503020204020204" pitchFamily="34" charset="-122"/>
                <a:ea typeface="微软雅黑" panose="020B0503020204020204" pitchFamily="34" charset="-122"/>
                <a:cs typeface="微软雅黑 Light" panose="020B0502040204020203" charset="-122"/>
              </a:rPr>
              <a:t>，</a:t>
            </a:r>
            <a:r>
              <a:rPr lang="en-US" altLang="zh-CN" sz="3200" b="0" dirty="0">
                <a:latin typeface="微软雅黑" panose="020B0503020204020204" pitchFamily="34" charset="-122"/>
                <a:ea typeface="微软雅黑" panose="020B0503020204020204" pitchFamily="34" charset="-122"/>
                <a:cs typeface="微软雅黑 Light" panose="020B0502040204020203" charset="-122"/>
              </a:rPr>
              <a:t>XAML, </a:t>
            </a:r>
            <a:r>
              <a:rPr lang="en-US" altLang="zh-CN" sz="3200" b="0" dirty="0" err="1">
                <a:latin typeface="微软雅黑" panose="020B0503020204020204" pitchFamily="34" charset="-122"/>
                <a:ea typeface="微软雅黑" panose="020B0503020204020204" pitchFamily="34" charset="-122"/>
                <a:cs typeface="微软雅黑 Light" panose="020B0502040204020203" charset="-122"/>
              </a:rPr>
              <a:t>winRT</a:t>
            </a:r>
            <a:r>
              <a:rPr lang="en-US" altLang="zh-CN" sz="3200" b="0" dirty="0">
                <a:latin typeface="微软雅黑" panose="020B0503020204020204" pitchFamily="34" charset="-122"/>
                <a:ea typeface="微软雅黑" panose="020B0503020204020204" pitchFamily="34" charset="-122"/>
                <a:cs typeface="微软雅黑 Light" panose="020B0502040204020203" charset="-122"/>
              </a:rPr>
              <a:t> and Fluent Design</a:t>
            </a:r>
            <a:endParaRPr lang="zh-CN" altLang="en-US" sz="3200" b="0" dirty="0">
              <a:latin typeface="微软雅黑" panose="020B0503020204020204" pitchFamily="34" charset="-122"/>
              <a:ea typeface="微软雅黑" panose="020B0503020204020204" pitchFamily="34" charset="-122"/>
              <a:cs typeface="微软雅黑 Light" panose="020B0502040204020203" charset="-122"/>
            </a:endParaRPr>
          </a:p>
        </p:txBody>
      </p:sp>
      <p:sp>
        <p:nvSpPr>
          <p:cNvPr id="12" name="Rectangle 3"/>
          <p:cNvSpPr txBox="1">
            <a:spLocks noChangeArrowheads="1"/>
          </p:cNvSpPr>
          <p:nvPr/>
        </p:nvSpPr>
        <p:spPr>
          <a:xfrm>
            <a:off x="1703512" y="1124744"/>
            <a:ext cx="8661648" cy="381642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1800" dirty="0">
                <a:solidFill>
                  <a:schemeClr val="bg2">
                    <a:lumMod val="25000"/>
                  </a:schemeClr>
                </a:solidFill>
                <a:latin typeface="微软雅黑" panose="020B0503020204020204" pitchFamily="34" charset="-122"/>
                <a:ea typeface="微软雅黑" panose="020B0503020204020204" pitchFamily="34" charset="-122"/>
              </a:rPr>
              <a:t>   </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近年来</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WINDOWS</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编程技术发展迅速</a:t>
            </a:r>
            <a:endParaRPr lang="en-US" altLang="zh-CN" sz="1800" dirty="0">
              <a:solidFill>
                <a:schemeClr val="bg2">
                  <a:lumMod val="25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1800" dirty="0">
                <a:solidFill>
                  <a:schemeClr val="bg2">
                    <a:lumMod val="25000"/>
                  </a:schemeClr>
                </a:solidFill>
                <a:latin typeface="微软雅黑" panose="020B0503020204020204" pitchFamily="34" charset="-122"/>
                <a:ea typeface="微软雅黑" panose="020B0503020204020204" pitchFamily="34" charset="-122"/>
              </a:rPr>
              <a:t>   </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Universal Windows Platform</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（通用</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Windows</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平台）</a:t>
            </a:r>
            <a:endParaRPr lang="en-US" altLang="zh-CN" sz="1800" dirty="0">
              <a:solidFill>
                <a:schemeClr val="bg2">
                  <a:lumMod val="25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dirty="0">
                <a:solidFill>
                  <a:schemeClr val="bg2">
                    <a:lumMod val="25000"/>
                  </a:schemeClr>
                </a:solidFill>
                <a:latin typeface="微软雅黑" panose="020B0503020204020204" pitchFamily="34" charset="-122"/>
                <a:ea typeface="微软雅黑" panose="020B0503020204020204" pitchFamily="34" charset="-122"/>
              </a:rPr>
              <a:t>微软新提出的一种应用种类：通过统一的开发平台，使开发者针对其开发的代码在多种不同的设备上实现共享，并为用户提供统一的使用体验</a:t>
            </a:r>
            <a:endParaRPr lang="en-US" altLang="zh-CN" sz="1800" dirty="0">
              <a:solidFill>
                <a:schemeClr val="bg2">
                  <a:lumMod val="25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dirty="0">
                <a:solidFill>
                  <a:schemeClr val="bg2">
                    <a:lumMod val="25000"/>
                  </a:schemeClr>
                </a:solidFill>
                <a:latin typeface="微软雅黑" panose="020B0503020204020204" pitchFamily="34" charset="-122"/>
                <a:ea typeface="微软雅黑" panose="020B0503020204020204" pitchFamily="34" charset="-122"/>
              </a:rPr>
              <a:t>Windows 10 </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应用商店里所有的程序都是</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UWP</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应用</a:t>
            </a:r>
            <a:endParaRPr lang="en-US" altLang="zh-CN" sz="1800" dirty="0">
              <a:solidFill>
                <a:schemeClr val="bg2">
                  <a:lumMod val="25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dirty="0">
                <a:solidFill>
                  <a:schemeClr val="bg2">
                    <a:lumMod val="25000"/>
                  </a:schemeClr>
                </a:solidFill>
                <a:latin typeface="微软雅黑" panose="020B0503020204020204" pitchFamily="34" charset="-122"/>
                <a:ea typeface="微软雅黑" panose="020B0503020204020204" pitchFamily="34" charset="-122"/>
              </a:rPr>
              <a:t>UWP</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基于</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.NET Framework</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，也可用</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VC++</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开发</a:t>
            </a:r>
            <a:endParaRPr lang="en-US" altLang="zh-CN" sz="1800" dirty="0">
              <a:solidFill>
                <a:schemeClr val="bg2">
                  <a:lumMod val="25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dirty="0">
                <a:solidFill>
                  <a:schemeClr val="bg2">
                    <a:lumMod val="25000"/>
                  </a:schemeClr>
                </a:solidFill>
                <a:latin typeface="微软雅黑" panose="020B0503020204020204" pitchFamily="34" charset="-122"/>
                <a:ea typeface="微软雅黑" panose="020B0503020204020204" pitchFamily="34" charset="-122"/>
              </a:rPr>
              <a:t>也可采用基于</a:t>
            </a:r>
            <a:r>
              <a:rPr lang="en-US" altLang="zh-CN" sz="1800" dirty="0" err="1">
                <a:solidFill>
                  <a:schemeClr val="bg2">
                    <a:lumMod val="25000"/>
                  </a:schemeClr>
                </a:solidFill>
                <a:latin typeface="微软雅黑" panose="020B0503020204020204" pitchFamily="34" charset="-122"/>
                <a:ea typeface="微软雅黑" panose="020B0503020204020204" pitchFamily="34" charset="-122"/>
              </a:rPr>
              <a:t>Xamarin</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的</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.NET</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框架，完成对安卓、</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iOS</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的跨平台支持</a:t>
            </a:r>
            <a:endParaRPr lang="en-US" altLang="zh-CN" sz="1800" dirty="0">
              <a:solidFill>
                <a:schemeClr val="bg2">
                  <a:lumMod val="25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dirty="0">
                <a:solidFill>
                  <a:schemeClr val="bg2">
                    <a:lumMod val="25000"/>
                  </a:schemeClr>
                </a:solidFill>
                <a:latin typeface="微软雅黑" panose="020B0503020204020204" pitchFamily="34" charset="-122"/>
                <a:ea typeface="微软雅黑" panose="020B0503020204020204" pitchFamily="34" charset="-122"/>
              </a:rPr>
              <a:t>桌面应用程序转换器</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(Desktop Application Converter)</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，可以把现有的桌面应用程序（</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.NET 4.6.1 </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或 </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Win32</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）转换成 </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UWP</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程序</a:t>
            </a:r>
          </a:p>
        </p:txBody>
      </p:sp>
      <p:pic>
        <p:nvPicPr>
          <p:cNvPr id="3" name="图片 2"/>
          <p:cNvPicPr>
            <a:picLocks noChangeAspect="1"/>
          </p:cNvPicPr>
          <p:nvPr/>
        </p:nvPicPr>
        <p:blipFill>
          <a:blip r:embed="rId3"/>
          <a:stretch>
            <a:fillRect/>
          </a:stretch>
        </p:blipFill>
        <p:spPr>
          <a:xfrm>
            <a:off x="4367808" y="4264564"/>
            <a:ext cx="5010150" cy="2143125"/>
          </a:xfrm>
          <a:prstGeom prst="rect">
            <a:avLst/>
          </a:prstGeom>
        </p:spPr>
      </p:pic>
      <p:sp>
        <p:nvSpPr>
          <p:cNvPr id="2" name="矩形 1">
            <a:extLst>
              <a:ext uri="{FF2B5EF4-FFF2-40B4-BE49-F238E27FC236}">
                <a16:creationId xmlns:a16="http://schemas.microsoft.com/office/drawing/2014/main" id="{42560A72-FBC1-45F4-B909-158A0FA46350}"/>
              </a:ext>
            </a:extLst>
          </p:cNvPr>
          <p:cNvSpPr/>
          <p:nvPr/>
        </p:nvSpPr>
        <p:spPr>
          <a:xfrm>
            <a:off x="10200456" y="2866593"/>
            <a:ext cx="1911101" cy="567271"/>
          </a:xfrm>
          <a:prstGeom prst="rect">
            <a:avLst/>
          </a:prstGeom>
        </p:spPr>
        <p:txBody>
          <a:bodyPr wrap="none">
            <a:spAutoFit/>
          </a:bodyPr>
          <a:lstStyle/>
          <a:p>
            <a:r>
              <a:rPr lang="en-US" altLang="zh-CN" sz="2800" b="0" dirty="0">
                <a:solidFill>
                  <a:schemeClr val="accent6">
                    <a:lumMod val="7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800" b="0" dirty="0" err="1">
                <a:solidFill>
                  <a:schemeClr val="accent6">
                    <a:lumMod val="7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zæmərɪn</a:t>
            </a:r>
            <a:r>
              <a:rPr lang="en-US" altLang="zh-CN" sz="2800" b="0" dirty="0">
                <a:solidFill>
                  <a:schemeClr val="accent6">
                    <a:lumMod val="7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2800" b="0" dirty="0">
              <a:solidFill>
                <a:schemeClr val="accent6">
                  <a:lumMod val="7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矩形 3">
            <a:extLst>
              <a:ext uri="{FF2B5EF4-FFF2-40B4-BE49-F238E27FC236}">
                <a16:creationId xmlns:a16="http://schemas.microsoft.com/office/drawing/2014/main" id="{A288391F-08FC-47E2-B7BF-9D5D5F126AAD}"/>
              </a:ext>
            </a:extLst>
          </p:cNvPr>
          <p:cNvSpPr/>
          <p:nvPr/>
        </p:nvSpPr>
        <p:spPr>
          <a:xfrm>
            <a:off x="2639616" y="6407689"/>
            <a:ext cx="8304584" cy="429413"/>
          </a:xfrm>
          <a:prstGeom prst="rect">
            <a:avLst/>
          </a:prstGeom>
        </p:spPr>
        <p:txBody>
          <a:bodyPr wrap="square">
            <a:spAutoFit/>
          </a:bodyPr>
          <a:lstStyle/>
          <a:p>
            <a:pPr algn="l"/>
            <a:r>
              <a:rPr lang="en-US" altLang="zh-CN" sz="2000" b="0" dirty="0"/>
              <a:t>https://docs.microsoft.com/en-us/xamarin/get-started/what-is-xamarin</a:t>
            </a:r>
            <a:endParaRPr lang="zh-CN" altLang="en-US" sz="2000" b="0" dirty="0"/>
          </a:p>
        </p:txBody>
      </p:sp>
    </p:spTree>
    <p:extLst>
      <p:ext uri="{BB962C8B-B14F-4D97-AF65-F5344CB8AC3E}">
        <p14:creationId xmlns:p14="http://schemas.microsoft.com/office/powerpoint/2010/main" val="36816201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847528" y="1124744"/>
            <a:ext cx="8517632" cy="2835006"/>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注册微软开发者账户</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计算机学院</a:t>
            </a:r>
            <a:r>
              <a:rPr lang="en-US" altLang="zh-CN" sz="1800" dirty="0" err="1">
                <a:solidFill>
                  <a:schemeClr val="accent2">
                    <a:lumMod val="50000"/>
                  </a:schemeClr>
                </a:solidFill>
                <a:latin typeface="微软雅黑" panose="020B0503020204020204" pitchFamily="34" charset="-122"/>
                <a:ea typeface="微软雅黑" panose="020B0503020204020204" pitchFamily="34" charset="-122"/>
              </a:rPr>
              <a:t>dreamSpark</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点击</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training</a:t>
            </a:r>
          </a:p>
          <a:p>
            <a:pPr>
              <a:buFont typeface="Wingdings" panose="05000000000000000000" pitchFamily="2" charset="2"/>
              <a:buChar char="p"/>
            </a:pPr>
            <a:r>
              <a:rPr lang="en-US" altLang="zh-CN" sz="2800"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安装 </a:t>
            </a:r>
            <a:r>
              <a:rPr lang="en-US" altLang="zh-CN" sz="2800" dirty="0">
                <a:solidFill>
                  <a:schemeClr val="accent2">
                    <a:lumMod val="50000"/>
                  </a:schemeClr>
                </a:solidFill>
                <a:latin typeface="微软雅黑" panose="020B0503020204020204" pitchFamily="34" charset="-122"/>
                <a:ea typeface="微软雅黑" panose="020B0503020204020204" pitchFamily="34" charset="-122"/>
              </a:rPr>
              <a:t>Win 10 SDK</a:t>
            </a:r>
          </a:p>
          <a:p>
            <a:pPr lvl="1">
              <a:buFont typeface="Wingdings" panose="05000000000000000000" pitchFamily="2" charset="2"/>
              <a:buChar char="Ø"/>
            </a:pP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运行 </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Visual Studio Installer</a:t>
            </a:r>
          </a:p>
          <a:p>
            <a:pPr lvl="1">
              <a:buFont typeface="Wingdings" panose="05000000000000000000" pitchFamily="2" charset="2"/>
              <a:buChar char="Ø"/>
            </a:pP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点击</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修改</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a:t>
            </a:r>
          </a:p>
          <a:p>
            <a:pPr lvl="1">
              <a:buFont typeface="Wingdings" panose="05000000000000000000" pitchFamily="2" charset="2"/>
              <a:buChar char="Ø"/>
            </a:pP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勾选通用</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平台开发和相关版本的</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SDK</a:t>
            </a:r>
            <a:endParaRPr lang="zh-CN" altLang="en-US" sz="180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panose="020B0503020204020204" pitchFamily="34" charset="-122"/>
                <a:ea typeface="微软雅黑" panose="020B0503020204020204" pitchFamily="34" charset="-122"/>
                <a:cs typeface="微软雅黑 Light" panose="020B0502040204020203" charset="-122"/>
              </a:rPr>
              <a:t>1.4.1 UWP</a:t>
            </a:r>
            <a:r>
              <a:rPr lang="zh-CN" altLang="en-US" sz="3200" b="0" dirty="0">
                <a:latin typeface="微软雅黑" panose="020B0503020204020204" pitchFamily="34" charset="-122"/>
                <a:ea typeface="微软雅黑" panose="020B0503020204020204" pitchFamily="34" charset="-122"/>
                <a:cs typeface="微软雅黑 Light" panose="020B0502040204020203" charset="-122"/>
              </a:rPr>
              <a:t>开发步骤</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0056" y="332656"/>
            <a:ext cx="3253518" cy="215146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2132857"/>
            <a:ext cx="9144000" cy="4681903"/>
          </a:xfrm>
          <a:prstGeom prst="rect">
            <a:avLst/>
          </a:prstGeom>
        </p:spPr>
      </p:pic>
    </p:spTree>
    <p:extLst>
      <p:ext uri="{BB962C8B-B14F-4D97-AF65-F5344CB8AC3E}">
        <p14:creationId xmlns:p14="http://schemas.microsoft.com/office/powerpoint/2010/main" val="336326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847528" y="1124744"/>
            <a:ext cx="8517632" cy="2835006"/>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注册微软开发者账户</a:t>
            </a:r>
            <a:endParaRPr lang="en-US" altLang="zh-CN" sz="1800" b="1" dirty="0">
              <a:solidFill>
                <a:schemeClr val="accent2">
                  <a:lumMod val="50000"/>
                </a:schemeClr>
              </a:solidFill>
            </a:endParaRPr>
          </a:p>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安装 </a:t>
            </a:r>
            <a:r>
              <a:rPr lang="en-US" altLang="zh-CN" sz="2800" b="1" dirty="0">
                <a:solidFill>
                  <a:schemeClr val="accent2">
                    <a:lumMod val="50000"/>
                  </a:schemeClr>
                </a:solidFill>
              </a:rPr>
              <a:t>Win 10 SDK</a:t>
            </a:r>
          </a:p>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新建</a:t>
            </a:r>
            <a:r>
              <a:rPr lang="en-US" altLang="zh-CN" sz="2800" b="1" dirty="0">
                <a:solidFill>
                  <a:schemeClr val="accent2">
                    <a:lumMod val="50000"/>
                  </a:schemeClr>
                </a:solidFill>
              </a:rPr>
              <a:t>UWP Project</a:t>
            </a:r>
          </a:p>
          <a:p>
            <a:pPr>
              <a:buFont typeface="Wingdings" panose="05000000000000000000" pitchFamily="2" charset="2"/>
              <a:buChar char="p"/>
            </a:pPr>
            <a:endParaRPr lang="en-US" altLang="zh-CN" sz="2800" b="1" dirty="0">
              <a:solidFill>
                <a:schemeClr val="accent2">
                  <a:lumMod val="50000"/>
                </a:schemeClr>
              </a:solidFill>
            </a:endParaRPr>
          </a:p>
          <a:p>
            <a:pPr>
              <a:buFont typeface="Wingdings" panose="05000000000000000000" pitchFamily="2" charset="2"/>
              <a:buChar char="p"/>
            </a:pPr>
            <a:endParaRPr lang="en-US" altLang="zh-CN" sz="2800" b="1" dirty="0">
              <a:solidFill>
                <a:schemeClr val="accent2">
                  <a:lumMod val="50000"/>
                </a:schemeClr>
              </a:solidFill>
            </a:endParaRPr>
          </a:p>
          <a:p>
            <a:pPr>
              <a:buFont typeface="Wingdings" panose="05000000000000000000" pitchFamily="2" charset="2"/>
              <a:buChar char="p"/>
            </a:pPr>
            <a:endParaRPr lang="zh-CN" altLang="en-US" sz="2800" b="1" dirty="0">
              <a:solidFill>
                <a:schemeClr val="accent2">
                  <a:lumMod val="50000"/>
                </a:schemeClr>
              </a:solidFill>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1.4 UWP</a:t>
            </a:r>
            <a:r>
              <a:rPr lang="zh-CN" altLang="en-US" sz="3200" b="0" dirty="0">
                <a:latin typeface="微软雅黑 Light" panose="020B0502040204020203" charset="-122"/>
                <a:ea typeface="微软雅黑 Light" panose="020B0502040204020203" charset="-122"/>
                <a:cs typeface="微软雅黑 Light" panose="020B0502040204020203" charset="-122"/>
              </a:rPr>
              <a:t>开发步骤</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2312" y="439470"/>
            <a:ext cx="8888065" cy="620164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1766" y="420278"/>
            <a:ext cx="8989155" cy="6403103"/>
          </a:xfrm>
          <a:prstGeom prst="rect">
            <a:avLst/>
          </a:prstGeom>
        </p:spPr>
      </p:pic>
    </p:spTree>
    <p:extLst>
      <p:ext uri="{BB962C8B-B14F-4D97-AF65-F5344CB8AC3E}">
        <p14:creationId xmlns:p14="http://schemas.microsoft.com/office/powerpoint/2010/main" val="247195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559496" y="1124744"/>
            <a:ext cx="6552728" cy="561662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zh-CN" altLang="en-US" sz="2000" b="1" dirty="0">
                <a:solidFill>
                  <a:schemeClr val="accent2">
                    <a:lumMod val="50000"/>
                  </a:schemeClr>
                </a:solidFill>
              </a:rPr>
              <a:t>项目文件显示在解决方案资源管理器窗格中</a:t>
            </a:r>
            <a:endParaRPr lang="en-US" altLang="zh-CN" sz="2000" b="1" dirty="0">
              <a:solidFill>
                <a:schemeClr val="accent2">
                  <a:lumMod val="50000"/>
                </a:schemeClr>
              </a:solidFill>
            </a:endParaRPr>
          </a:p>
          <a:p>
            <a:pPr>
              <a:buFont typeface="Wingdings" panose="05000000000000000000" pitchFamily="2" charset="2"/>
              <a:buChar char="p"/>
            </a:pPr>
            <a:r>
              <a:rPr lang="en-US" altLang="zh-CN" sz="2000" b="1" dirty="0" err="1">
                <a:solidFill>
                  <a:schemeClr val="accent2">
                    <a:lumMod val="50000"/>
                  </a:schemeClr>
                </a:solidFill>
              </a:rPr>
              <a:t>App.xaml</a:t>
            </a:r>
            <a:r>
              <a:rPr lang="en-US" altLang="zh-CN" sz="2000" b="1" dirty="0">
                <a:solidFill>
                  <a:schemeClr val="accent2">
                    <a:lumMod val="50000"/>
                  </a:schemeClr>
                </a:solidFill>
              </a:rPr>
              <a:t> </a:t>
            </a:r>
            <a:r>
              <a:rPr lang="zh-CN" altLang="en-US" sz="2000" b="1" dirty="0">
                <a:solidFill>
                  <a:schemeClr val="accent2">
                    <a:lumMod val="50000"/>
                  </a:schemeClr>
                </a:solidFill>
              </a:rPr>
              <a:t>和 </a:t>
            </a:r>
            <a:r>
              <a:rPr lang="en-US" altLang="zh-CN" sz="2000" b="1" dirty="0" err="1">
                <a:solidFill>
                  <a:schemeClr val="accent2">
                    <a:lumMod val="50000"/>
                  </a:schemeClr>
                </a:solidFill>
              </a:rPr>
              <a:t>App.xaml.cs</a:t>
            </a:r>
            <a:endParaRPr lang="en-US" altLang="zh-CN" sz="2000" b="1" dirty="0">
              <a:solidFill>
                <a:schemeClr val="accent2">
                  <a:lumMod val="50000"/>
                </a:schemeClr>
              </a:solidFill>
            </a:endParaRPr>
          </a:p>
          <a:p>
            <a:pPr lvl="1">
              <a:buFont typeface="Wingdings" panose="05000000000000000000" pitchFamily="2" charset="2"/>
              <a:buChar char="p"/>
            </a:pPr>
            <a:r>
              <a:rPr lang="en-US" altLang="zh-CN" sz="1400" b="1" dirty="0" err="1">
                <a:solidFill>
                  <a:schemeClr val="accent2">
                    <a:lumMod val="50000"/>
                  </a:schemeClr>
                </a:solidFill>
              </a:rPr>
              <a:t>App.xaml</a:t>
            </a:r>
            <a:r>
              <a:rPr lang="en-US" altLang="zh-CN" sz="1400" b="1" dirty="0">
                <a:solidFill>
                  <a:schemeClr val="accent2">
                    <a:lumMod val="50000"/>
                  </a:schemeClr>
                </a:solidFill>
              </a:rPr>
              <a:t> </a:t>
            </a:r>
            <a:r>
              <a:rPr lang="zh-CN" altLang="en-US" sz="1400" b="1" dirty="0">
                <a:solidFill>
                  <a:schemeClr val="accent2">
                    <a:lumMod val="50000"/>
                  </a:schemeClr>
                </a:solidFill>
              </a:rPr>
              <a:t>是应用所使用的资源的位置。</a:t>
            </a:r>
          </a:p>
          <a:p>
            <a:pPr lvl="1">
              <a:buFont typeface="Wingdings" panose="05000000000000000000" pitchFamily="2" charset="2"/>
              <a:buChar char="p"/>
            </a:pPr>
            <a:r>
              <a:rPr lang="en-US" altLang="zh-CN" sz="1400" b="1" dirty="0" err="1">
                <a:solidFill>
                  <a:schemeClr val="accent2">
                    <a:lumMod val="50000"/>
                  </a:schemeClr>
                </a:solidFill>
              </a:rPr>
              <a:t>App.xaml.cs</a:t>
            </a:r>
            <a:r>
              <a:rPr lang="en-US" altLang="zh-CN" sz="1400" b="1" dirty="0">
                <a:solidFill>
                  <a:schemeClr val="accent2">
                    <a:lumMod val="50000"/>
                  </a:schemeClr>
                </a:solidFill>
              </a:rPr>
              <a:t> </a:t>
            </a:r>
            <a:r>
              <a:rPr lang="zh-CN" altLang="en-US" sz="1400" b="1" dirty="0">
                <a:solidFill>
                  <a:schemeClr val="accent2">
                    <a:lumMod val="50000"/>
                  </a:schemeClr>
                </a:solidFill>
              </a:rPr>
              <a:t>是 </a:t>
            </a:r>
            <a:r>
              <a:rPr lang="en-US" altLang="zh-CN" sz="1400" b="1" dirty="0" err="1">
                <a:solidFill>
                  <a:schemeClr val="accent2">
                    <a:lumMod val="50000"/>
                  </a:schemeClr>
                </a:solidFill>
              </a:rPr>
              <a:t>App.xaml</a:t>
            </a:r>
            <a:r>
              <a:rPr lang="en-US" altLang="zh-CN" sz="1400" b="1" dirty="0">
                <a:solidFill>
                  <a:schemeClr val="accent2">
                    <a:lumMod val="50000"/>
                  </a:schemeClr>
                </a:solidFill>
              </a:rPr>
              <a:t> </a:t>
            </a:r>
            <a:r>
              <a:rPr lang="zh-CN" altLang="en-US" sz="1400" b="1" dirty="0">
                <a:solidFill>
                  <a:schemeClr val="accent2">
                    <a:lumMod val="50000"/>
                  </a:schemeClr>
                </a:solidFill>
              </a:rPr>
              <a:t>的代码隐藏文件。 与所有代码隐藏页面一样，包含一个调用 </a:t>
            </a:r>
            <a:r>
              <a:rPr lang="en-US" altLang="zh-CN" sz="1400" b="1" dirty="0" err="1">
                <a:solidFill>
                  <a:schemeClr val="accent2">
                    <a:lumMod val="50000"/>
                  </a:schemeClr>
                </a:solidFill>
              </a:rPr>
              <a:t>InitializeComponent</a:t>
            </a:r>
            <a:r>
              <a:rPr lang="en-US" altLang="zh-CN" sz="1400" b="1" dirty="0">
                <a:solidFill>
                  <a:schemeClr val="accent2">
                    <a:lumMod val="50000"/>
                  </a:schemeClr>
                </a:solidFill>
              </a:rPr>
              <a:t> </a:t>
            </a:r>
            <a:r>
              <a:rPr lang="zh-CN" altLang="en-US" sz="1400" b="1" dirty="0">
                <a:solidFill>
                  <a:schemeClr val="accent2">
                    <a:lumMod val="50000"/>
                  </a:schemeClr>
                </a:solidFill>
              </a:rPr>
              <a:t>方法的构造函数。 不必编写 </a:t>
            </a:r>
            <a:r>
              <a:rPr lang="en-US" altLang="zh-CN" sz="1400" b="1" dirty="0" err="1">
                <a:solidFill>
                  <a:schemeClr val="accent2">
                    <a:lumMod val="50000"/>
                  </a:schemeClr>
                </a:solidFill>
              </a:rPr>
              <a:t>InitializeComponent</a:t>
            </a:r>
            <a:r>
              <a:rPr lang="en-US" altLang="zh-CN" sz="1400" b="1" dirty="0">
                <a:solidFill>
                  <a:schemeClr val="accent2">
                    <a:lumMod val="50000"/>
                  </a:schemeClr>
                </a:solidFill>
              </a:rPr>
              <a:t> </a:t>
            </a:r>
            <a:r>
              <a:rPr lang="zh-CN" altLang="en-US" sz="1400" b="1" dirty="0">
                <a:solidFill>
                  <a:schemeClr val="accent2">
                    <a:lumMod val="50000"/>
                  </a:schemeClr>
                </a:solidFill>
              </a:rPr>
              <a:t>方法。 该方法由 </a:t>
            </a:r>
            <a:r>
              <a:rPr lang="en-US" altLang="zh-CN" sz="1400" b="1" dirty="0">
                <a:solidFill>
                  <a:schemeClr val="accent2">
                    <a:lumMod val="50000"/>
                  </a:schemeClr>
                </a:solidFill>
              </a:rPr>
              <a:t>Visual Studio </a:t>
            </a:r>
            <a:r>
              <a:rPr lang="zh-CN" altLang="en-US" sz="1400" b="1" dirty="0">
                <a:solidFill>
                  <a:schemeClr val="accent2">
                    <a:lumMod val="50000"/>
                  </a:schemeClr>
                </a:solidFill>
              </a:rPr>
              <a:t>生成，其主要作用是初始化在 </a:t>
            </a:r>
            <a:r>
              <a:rPr lang="en-US" altLang="zh-CN" sz="1400" b="1" dirty="0">
                <a:solidFill>
                  <a:schemeClr val="accent2">
                    <a:lumMod val="50000"/>
                  </a:schemeClr>
                </a:solidFill>
              </a:rPr>
              <a:t>XAML </a:t>
            </a:r>
            <a:r>
              <a:rPr lang="zh-CN" altLang="en-US" sz="1400" b="1" dirty="0">
                <a:solidFill>
                  <a:schemeClr val="accent2">
                    <a:lumMod val="50000"/>
                  </a:schemeClr>
                </a:solidFill>
              </a:rPr>
              <a:t>文件中声明的元素。</a:t>
            </a:r>
          </a:p>
          <a:p>
            <a:pPr lvl="1">
              <a:buFont typeface="Wingdings" panose="05000000000000000000" pitchFamily="2" charset="2"/>
              <a:buChar char="p"/>
            </a:pPr>
            <a:r>
              <a:rPr lang="en-US" altLang="zh-CN" sz="1400" b="1" dirty="0" err="1">
                <a:solidFill>
                  <a:schemeClr val="accent2">
                    <a:lumMod val="50000"/>
                  </a:schemeClr>
                </a:solidFill>
              </a:rPr>
              <a:t>App.xaml.cs</a:t>
            </a:r>
            <a:r>
              <a:rPr lang="en-US" altLang="zh-CN" sz="1400" b="1" dirty="0">
                <a:solidFill>
                  <a:schemeClr val="accent2">
                    <a:lumMod val="50000"/>
                  </a:schemeClr>
                </a:solidFill>
              </a:rPr>
              <a:t> </a:t>
            </a:r>
            <a:r>
              <a:rPr lang="zh-CN" altLang="en-US" sz="1400" b="1" dirty="0">
                <a:solidFill>
                  <a:schemeClr val="accent2">
                    <a:lumMod val="50000"/>
                  </a:schemeClr>
                </a:solidFill>
              </a:rPr>
              <a:t>是应用的入口点。</a:t>
            </a:r>
          </a:p>
          <a:p>
            <a:pPr lvl="1">
              <a:buFont typeface="Wingdings" panose="05000000000000000000" pitchFamily="2" charset="2"/>
              <a:buChar char="p"/>
            </a:pPr>
            <a:r>
              <a:rPr lang="en-US" altLang="zh-CN" sz="1400" b="1" dirty="0" err="1">
                <a:solidFill>
                  <a:schemeClr val="accent2">
                    <a:lumMod val="50000"/>
                  </a:schemeClr>
                </a:solidFill>
              </a:rPr>
              <a:t>App.xaml.cs</a:t>
            </a:r>
            <a:r>
              <a:rPr lang="en-US" altLang="zh-CN" sz="1400" b="1" dirty="0">
                <a:solidFill>
                  <a:schemeClr val="accent2">
                    <a:lumMod val="50000"/>
                  </a:schemeClr>
                </a:solidFill>
              </a:rPr>
              <a:t> </a:t>
            </a:r>
            <a:r>
              <a:rPr lang="zh-CN" altLang="en-US" sz="1400" b="1" dirty="0">
                <a:solidFill>
                  <a:schemeClr val="accent2">
                    <a:lumMod val="50000"/>
                  </a:schemeClr>
                </a:solidFill>
              </a:rPr>
              <a:t>还包含一些处理应用激活和挂起的方法</a:t>
            </a:r>
            <a:endParaRPr lang="en-US" altLang="zh-CN" sz="1400" b="1" dirty="0">
              <a:solidFill>
                <a:schemeClr val="accent2">
                  <a:lumMod val="50000"/>
                </a:schemeClr>
              </a:solidFill>
            </a:endParaRPr>
          </a:p>
          <a:p>
            <a:pPr>
              <a:buFont typeface="Wingdings" panose="05000000000000000000" pitchFamily="2" charset="2"/>
              <a:buChar char="p"/>
            </a:pPr>
            <a:r>
              <a:rPr lang="en-US" altLang="zh-CN" sz="2000" b="1" dirty="0" err="1">
                <a:solidFill>
                  <a:schemeClr val="accent2">
                    <a:lumMod val="50000"/>
                  </a:schemeClr>
                </a:solidFill>
              </a:rPr>
              <a:t>MainPage.xaml</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为应用定义 </a:t>
            </a:r>
            <a:r>
              <a:rPr lang="en-US" altLang="zh-CN" sz="1400" b="1" dirty="0">
                <a:solidFill>
                  <a:schemeClr val="accent2">
                    <a:lumMod val="50000"/>
                  </a:schemeClr>
                </a:solidFill>
              </a:rPr>
              <a:t>UI</a:t>
            </a:r>
            <a:r>
              <a:rPr lang="zh-CN" altLang="en-US" sz="1400" b="1" dirty="0">
                <a:solidFill>
                  <a:schemeClr val="accent2">
                    <a:lumMod val="50000"/>
                  </a:schemeClr>
                </a:solidFill>
              </a:rPr>
              <a:t> </a:t>
            </a:r>
            <a:r>
              <a:rPr lang="en-US" altLang="zh-CN" sz="1400" b="1" dirty="0">
                <a:solidFill>
                  <a:schemeClr val="accent2">
                    <a:lumMod val="50000"/>
                  </a:schemeClr>
                </a:solidFill>
              </a:rPr>
              <a:t>—</a:t>
            </a:r>
            <a:r>
              <a:rPr lang="zh-CN" altLang="en-US" sz="1400" b="1" dirty="0">
                <a:solidFill>
                  <a:schemeClr val="accent2">
                    <a:lumMod val="50000"/>
                  </a:schemeClr>
                </a:solidFill>
              </a:rPr>
              <a:t> 可以直接使用 </a:t>
            </a:r>
            <a:r>
              <a:rPr lang="en-US" altLang="zh-CN" sz="1400" b="1" dirty="0">
                <a:solidFill>
                  <a:schemeClr val="accent2">
                    <a:lumMod val="50000"/>
                  </a:schemeClr>
                </a:solidFill>
              </a:rPr>
              <a:t>XAML </a:t>
            </a:r>
            <a:r>
              <a:rPr lang="zh-CN" altLang="en-US" sz="1400" b="1" dirty="0">
                <a:solidFill>
                  <a:schemeClr val="accent2">
                    <a:lumMod val="50000"/>
                  </a:schemeClr>
                </a:solidFill>
              </a:rPr>
              <a:t>标记添加元素，也可以使用 </a:t>
            </a:r>
            <a:r>
              <a:rPr lang="en-US" altLang="zh-CN" sz="1400" b="1" dirty="0">
                <a:solidFill>
                  <a:schemeClr val="accent2">
                    <a:lumMod val="50000"/>
                  </a:schemeClr>
                </a:solidFill>
              </a:rPr>
              <a:t>Visual Studio </a:t>
            </a:r>
            <a:r>
              <a:rPr lang="zh-CN" altLang="en-US" sz="1400" b="1" dirty="0">
                <a:solidFill>
                  <a:schemeClr val="accent2">
                    <a:lumMod val="50000"/>
                  </a:schemeClr>
                </a:solidFill>
              </a:rPr>
              <a:t>提供的设计工具。</a:t>
            </a:r>
          </a:p>
          <a:p>
            <a:pPr lvl="1">
              <a:buFont typeface="Wingdings" panose="05000000000000000000" pitchFamily="2" charset="2"/>
              <a:buChar char="p"/>
            </a:pPr>
            <a:r>
              <a:rPr lang="en-US" altLang="zh-CN" sz="1400" b="1" dirty="0" err="1">
                <a:solidFill>
                  <a:schemeClr val="accent2">
                    <a:lumMod val="50000"/>
                  </a:schemeClr>
                </a:solidFill>
              </a:rPr>
              <a:t>MainPage.xaml.cs</a:t>
            </a:r>
            <a:r>
              <a:rPr lang="en-US" altLang="zh-CN" sz="1400" b="1" dirty="0">
                <a:solidFill>
                  <a:schemeClr val="accent2">
                    <a:lumMod val="50000"/>
                  </a:schemeClr>
                </a:solidFill>
              </a:rPr>
              <a:t> </a:t>
            </a:r>
            <a:r>
              <a:rPr lang="zh-CN" altLang="en-US" sz="1400" b="1" dirty="0">
                <a:solidFill>
                  <a:schemeClr val="accent2">
                    <a:lumMod val="50000"/>
                  </a:schemeClr>
                </a:solidFill>
              </a:rPr>
              <a:t>是 </a:t>
            </a:r>
            <a:r>
              <a:rPr lang="en-US" altLang="zh-CN" sz="1400" b="1" dirty="0" err="1">
                <a:solidFill>
                  <a:schemeClr val="accent2">
                    <a:lumMod val="50000"/>
                  </a:schemeClr>
                </a:solidFill>
              </a:rPr>
              <a:t>MainPage.xaml</a:t>
            </a:r>
            <a:r>
              <a:rPr lang="en-US" altLang="zh-CN" sz="1400" b="1" dirty="0">
                <a:solidFill>
                  <a:schemeClr val="accent2">
                    <a:lumMod val="50000"/>
                  </a:schemeClr>
                </a:solidFill>
              </a:rPr>
              <a:t> </a:t>
            </a:r>
            <a:r>
              <a:rPr lang="zh-CN" altLang="en-US" sz="1400" b="1" dirty="0">
                <a:solidFill>
                  <a:schemeClr val="accent2">
                    <a:lumMod val="50000"/>
                  </a:schemeClr>
                </a:solidFill>
              </a:rPr>
              <a:t>的代码隐藏页面。 你可以在其中添加应用逻辑和事件处理程序。</a:t>
            </a:r>
          </a:p>
          <a:p>
            <a:pPr lvl="1">
              <a:buFont typeface="Wingdings" panose="05000000000000000000" pitchFamily="2" charset="2"/>
              <a:buChar char="p"/>
            </a:pPr>
            <a:r>
              <a:rPr lang="zh-CN" altLang="en-US" sz="1400" b="1" dirty="0">
                <a:solidFill>
                  <a:schemeClr val="accent2">
                    <a:lumMod val="50000"/>
                  </a:schemeClr>
                </a:solidFill>
              </a:rPr>
              <a:t>这两个文件一起定义称为 </a:t>
            </a:r>
            <a:r>
              <a:rPr lang="en-US" altLang="zh-CN" sz="1400" b="1" dirty="0" err="1">
                <a:solidFill>
                  <a:schemeClr val="accent2">
                    <a:lumMod val="50000"/>
                  </a:schemeClr>
                </a:solidFill>
              </a:rPr>
              <a:t>MainPage</a:t>
            </a:r>
            <a:r>
              <a:rPr lang="en-US" altLang="zh-CN" sz="1400" b="1" dirty="0">
                <a:solidFill>
                  <a:schemeClr val="accent2">
                    <a:lumMod val="50000"/>
                  </a:schemeClr>
                </a:solidFill>
              </a:rPr>
              <a:t> </a:t>
            </a:r>
            <a:r>
              <a:rPr lang="zh-CN" altLang="en-US" sz="1400" b="1" dirty="0">
                <a:solidFill>
                  <a:schemeClr val="accent2">
                    <a:lumMod val="50000"/>
                  </a:schemeClr>
                </a:solidFill>
              </a:rPr>
              <a:t>类，该类继承自 </a:t>
            </a:r>
            <a:r>
              <a:rPr lang="en-US" altLang="zh-CN" sz="1400" b="1" dirty="0" err="1">
                <a:solidFill>
                  <a:schemeClr val="accent2">
                    <a:lumMod val="50000"/>
                  </a:schemeClr>
                </a:solidFill>
              </a:rPr>
              <a:t>uwpHelloWorld_cs</a:t>
            </a:r>
            <a:r>
              <a:rPr lang="en-US" altLang="zh-CN" sz="1400" b="1" dirty="0">
                <a:solidFill>
                  <a:schemeClr val="accent2">
                    <a:lumMod val="50000"/>
                  </a:schemeClr>
                </a:solidFill>
              </a:rPr>
              <a:t> </a:t>
            </a:r>
            <a:r>
              <a:rPr lang="zh-CN" altLang="en-US" sz="1400" b="1" dirty="0">
                <a:solidFill>
                  <a:schemeClr val="accent2">
                    <a:lumMod val="50000"/>
                  </a:schemeClr>
                </a:solidFill>
              </a:rPr>
              <a:t>命名空间中的 </a:t>
            </a:r>
            <a:r>
              <a:rPr lang="en-US" altLang="zh-CN" sz="1400" b="1" dirty="0">
                <a:solidFill>
                  <a:schemeClr val="accent2">
                    <a:lumMod val="50000"/>
                  </a:schemeClr>
                </a:solidFill>
              </a:rPr>
              <a:t>Page</a:t>
            </a:r>
            <a:r>
              <a:rPr lang="zh-CN" altLang="en-US" sz="1400" b="1" dirty="0">
                <a:solidFill>
                  <a:schemeClr val="accent2">
                    <a:lumMod val="50000"/>
                  </a:schemeClr>
                </a:solidFill>
              </a:rPr>
              <a:t>。</a:t>
            </a:r>
            <a:endParaRPr lang="en-US" altLang="zh-CN" sz="1400" b="1" dirty="0">
              <a:solidFill>
                <a:schemeClr val="accent2">
                  <a:lumMod val="50000"/>
                </a:schemeClr>
              </a:solidFill>
            </a:endParaRPr>
          </a:p>
          <a:p>
            <a:pPr>
              <a:buFont typeface="Wingdings" panose="05000000000000000000" pitchFamily="2" charset="2"/>
              <a:buChar char="p"/>
            </a:pPr>
            <a:r>
              <a:rPr lang="en-US" altLang="zh-CN" sz="2000" b="1" dirty="0" err="1">
                <a:solidFill>
                  <a:schemeClr val="accent2">
                    <a:lumMod val="50000"/>
                  </a:schemeClr>
                </a:solidFill>
              </a:rPr>
              <a:t>Package.appxmanifest</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600" b="1" dirty="0">
                <a:solidFill>
                  <a:schemeClr val="accent2">
                    <a:lumMod val="50000"/>
                  </a:schemeClr>
                </a:solidFill>
              </a:rPr>
              <a:t>描述应用的清单文件：应用的名称、描述、磁贴、起始页等等。</a:t>
            </a:r>
          </a:p>
          <a:p>
            <a:pPr lvl="1">
              <a:buFont typeface="Wingdings" panose="05000000000000000000" pitchFamily="2" charset="2"/>
              <a:buChar char="p"/>
            </a:pPr>
            <a:r>
              <a:rPr lang="zh-CN" altLang="en-US" sz="1600" b="1" dirty="0">
                <a:solidFill>
                  <a:schemeClr val="accent2">
                    <a:lumMod val="50000"/>
                  </a:schemeClr>
                </a:solidFill>
              </a:rPr>
              <a:t>包括应用包含的文件列表</a:t>
            </a:r>
            <a:endParaRPr lang="en-US" altLang="zh-CN" sz="1600" b="1" dirty="0">
              <a:solidFill>
                <a:schemeClr val="accent2">
                  <a:lumMod val="50000"/>
                </a:schemeClr>
              </a:solidFill>
            </a:endParaRPr>
          </a:p>
          <a:p>
            <a:pPr>
              <a:buFont typeface="Wingdings" panose="05000000000000000000" pitchFamily="2" charset="2"/>
              <a:buChar char="p"/>
            </a:pPr>
            <a:endParaRPr lang="zh-CN" altLang="en-US" sz="2000" b="1" dirty="0">
              <a:solidFill>
                <a:schemeClr val="accent2">
                  <a:lumMod val="50000"/>
                </a:schemeClr>
              </a:solidFill>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1.4.1 UWP</a:t>
            </a:r>
            <a:r>
              <a:rPr lang="zh-CN" altLang="en-US" sz="3200" b="0" dirty="0">
                <a:latin typeface="微软雅黑 Light" panose="020B0502040204020203" charset="-122"/>
                <a:ea typeface="微软雅黑 Light" panose="020B0502040204020203" charset="-122"/>
                <a:cs typeface="微软雅黑 Light" panose="020B0502040204020203" charset="-122"/>
              </a:rPr>
              <a:t>开发步骤</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4233" y="397219"/>
            <a:ext cx="2274361" cy="620164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6406" y="1115326"/>
            <a:ext cx="9036098" cy="5554034"/>
          </a:xfrm>
          <a:prstGeom prst="rect">
            <a:avLst/>
          </a:prstGeom>
        </p:spPr>
      </p:pic>
    </p:spTree>
    <p:extLst>
      <p:ext uri="{BB962C8B-B14F-4D97-AF65-F5344CB8AC3E}">
        <p14:creationId xmlns:p14="http://schemas.microsoft.com/office/powerpoint/2010/main" val="257555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559496" y="1124744"/>
            <a:ext cx="6552728" cy="561662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zh-CN" altLang="en-US" sz="2000" b="1" dirty="0">
                <a:solidFill>
                  <a:schemeClr val="accent2">
                    <a:lumMod val="50000"/>
                  </a:schemeClr>
                </a:solidFill>
              </a:rPr>
              <a:t>双击 </a:t>
            </a:r>
            <a:r>
              <a:rPr lang="en-US" altLang="zh-CN" sz="2000" b="1" dirty="0" err="1">
                <a:solidFill>
                  <a:schemeClr val="accent2">
                    <a:lumMod val="50000"/>
                  </a:schemeClr>
                </a:solidFill>
              </a:rPr>
              <a:t>MainPage.xaml</a:t>
            </a:r>
            <a:r>
              <a:rPr lang="en-US" altLang="zh-CN" sz="2000" b="1" dirty="0">
                <a:solidFill>
                  <a:schemeClr val="accent2">
                    <a:lumMod val="50000"/>
                  </a:schemeClr>
                </a:solidFill>
              </a:rPr>
              <a:t> </a:t>
            </a:r>
            <a:r>
              <a:rPr lang="zh-CN" altLang="en-US" sz="2000" b="1" dirty="0">
                <a:solidFill>
                  <a:schemeClr val="accent2">
                    <a:lumMod val="50000"/>
                  </a:schemeClr>
                </a:solidFill>
              </a:rPr>
              <a:t>即可在设计视图中打开它</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图形视图位于上部</a:t>
            </a:r>
            <a:endParaRPr lang="en-US" altLang="zh-CN" sz="14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 </a:t>
            </a:r>
            <a:r>
              <a:rPr lang="en-US" altLang="zh-CN" sz="1400" b="1" dirty="0">
                <a:solidFill>
                  <a:schemeClr val="accent2">
                    <a:lumMod val="50000"/>
                  </a:schemeClr>
                </a:solidFill>
              </a:rPr>
              <a:t>XAML </a:t>
            </a:r>
            <a:r>
              <a:rPr lang="zh-CN" altLang="en-US" sz="1400" b="1" dirty="0">
                <a:solidFill>
                  <a:schemeClr val="accent2">
                    <a:lumMod val="50000"/>
                  </a:schemeClr>
                </a:solidFill>
              </a:rPr>
              <a:t>代码视图位于下面</a:t>
            </a:r>
          </a:p>
          <a:p>
            <a:pPr>
              <a:buFont typeface="Wingdings" panose="05000000000000000000" pitchFamily="2" charset="2"/>
              <a:buChar char="p"/>
            </a:pPr>
            <a:r>
              <a:rPr lang="zh-CN" altLang="en-US" sz="2000" b="1" dirty="0">
                <a:solidFill>
                  <a:schemeClr val="accent2">
                    <a:lumMod val="50000"/>
                  </a:schemeClr>
                </a:solidFill>
              </a:rPr>
              <a:t>编辑图形视图中的控件</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单击工具箱，打开 </a:t>
            </a:r>
            <a:r>
              <a:rPr lang="en-US" altLang="zh-CN" sz="1400" b="1" dirty="0">
                <a:solidFill>
                  <a:schemeClr val="accent2">
                    <a:lumMod val="50000"/>
                  </a:schemeClr>
                </a:solidFill>
              </a:rPr>
              <a:t>UI </a:t>
            </a:r>
            <a:r>
              <a:rPr lang="zh-CN" altLang="en-US" sz="1400" b="1" dirty="0">
                <a:solidFill>
                  <a:schemeClr val="accent2">
                    <a:lumMod val="50000"/>
                  </a:schemeClr>
                </a:solidFill>
              </a:rPr>
              <a:t>控件列表</a:t>
            </a:r>
          </a:p>
          <a:p>
            <a:pPr lvl="1">
              <a:buFont typeface="Wingdings" panose="05000000000000000000" pitchFamily="2" charset="2"/>
              <a:buChar char="p"/>
            </a:pPr>
            <a:r>
              <a:rPr lang="zh-CN" altLang="en-US" sz="1400" b="1" dirty="0">
                <a:solidFill>
                  <a:schemeClr val="accent2">
                    <a:lumMod val="50000"/>
                  </a:schemeClr>
                </a:solidFill>
              </a:rPr>
              <a:t>展开常见 </a:t>
            </a:r>
            <a:r>
              <a:rPr lang="en-US" altLang="zh-CN" sz="1400" b="1" dirty="0">
                <a:solidFill>
                  <a:schemeClr val="accent2">
                    <a:lumMod val="50000"/>
                  </a:schemeClr>
                </a:solidFill>
              </a:rPr>
              <a:t>XAML </a:t>
            </a:r>
            <a:r>
              <a:rPr lang="zh-CN" altLang="en-US" sz="1400" b="1" dirty="0">
                <a:solidFill>
                  <a:schemeClr val="accent2">
                    <a:lumMod val="50000"/>
                  </a:schemeClr>
                </a:solidFill>
              </a:rPr>
              <a:t>控件</a:t>
            </a:r>
            <a:endParaRPr lang="en-US" altLang="zh-CN" sz="14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将 </a:t>
            </a:r>
            <a:r>
              <a:rPr lang="en-US" altLang="zh-CN" sz="1400" b="1" dirty="0">
                <a:solidFill>
                  <a:schemeClr val="accent2">
                    <a:lumMod val="50000"/>
                  </a:schemeClr>
                </a:solidFill>
              </a:rPr>
              <a:t>Button </a:t>
            </a:r>
            <a:r>
              <a:rPr lang="zh-CN" altLang="en-US" sz="1400" b="1" dirty="0">
                <a:solidFill>
                  <a:schemeClr val="accent2">
                    <a:lumMod val="50000"/>
                  </a:schemeClr>
                </a:solidFill>
              </a:rPr>
              <a:t>拖动到图形视图中</a:t>
            </a:r>
            <a:endParaRPr lang="en-US" altLang="zh-CN" sz="14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查看 </a:t>
            </a:r>
            <a:r>
              <a:rPr lang="en-US" altLang="zh-CN" sz="1400" b="1" dirty="0">
                <a:solidFill>
                  <a:schemeClr val="accent2">
                    <a:lumMod val="50000"/>
                  </a:schemeClr>
                </a:solidFill>
              </a:rPr>
              <a:t>XAML </a:t>
            </a:r>
            <a:r>
              <a:rPr lang="zh-CN" altLang="en-US" sz="1400" b="1" dirty="0">
                <a:solidFill>
                  <a:schemeClr val="accent2">
                    <a:lumMod val="50000"/>
                  </a:schemeClr>
                </a:solidFill>
              </a:rPr>
              <a:t>代码窗口，你会发现 </a:t>
            </a:r>
            <a:r>
              <a:rPr lang="en-US" altLang="zh-CN" sz="1400" b="1" dirty="0">
                <a:solidFill>
                  <a:schemeClr val="accent2">
                    <a:lumMod val="50000"/>
                  </a:schemeClr>
                </a:solidFill>
              </a:rPr>
              <a:t>Button </a:t>
            </a:r>
            <a:r>
              <a:rPr lang="zh-CN" altLang="en-US" sz="1400" b="1" dirty="0">
                <a:solidFill>
                  <a:schemeClr val="accent2">
                    <a:lumMod val="50000"/>
                  </a:schemeClr>
                </a:solidFill>
              </a:rPr>
              <a:t>已添加到此窗口中</a:t>
            </a:r>
            <a:endParaRPr lang="en-US" altLang="zh-CN" sz="1400" b="1" dirty="0">
              <a:solidFill>
                <a:schemeClr val="accent2">
                  <a:lumMod val="50000"/>
                </a:schemeClr>
              </a:solidFill>
            </a:endParaRPr>
          </a:p>
          <a:p>
            <a:pPr>
              <a:buFont typeface="Wingdings" panose="05000000000000000000" pitchFamily="2" charset="2"/>
              <a:buChar char="p"/>
            </a:pPr>
            <a:r>
              <a:rPr lang="zh-CN" altLang="en-US" sz="2000" b="1" dirty="0">
                <a:solidFill>
                  <a:schemeClr val="accent2">
                    <a:lumMod val="50000"/>
                  </a:schemeClr>
                </a:solidFill>
              </a:rPr>
              <a:t>编辑</a:t>
            </a:r>
            <a:r>
              <a:rPr lang="en-US" altLang="zh-CN" sz="2000" b="1" dirty="0">
                <a:solidFill>
                  <a:schemeClr val="accent2">
                    <a:lumMod val="50000"/>
                  </a:schemeClr>
                </a:solidFill>
              </a:rPr>
              <a:t>XAML</a:t>
            </a:r>
            <a:r>
              <a:rPr lang="zh-CN" altLang="en-US" sz="2000" b="1" dirty="0">
                <a:solidFill>
                  <a:schemeClr val="accent2">
                    <a:lumMod val="50000"/>
                  </a:schemeClr>
                </a:solidFill>
              </a:rPr>
              <a:t>代码</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600" b="1" dirty="0">
                <a:solidFill>
                  <a:schemeClr val="accent2">
                    <a:lumMod val="50000"/>
                  </a:schemeClr>
                </a:solidFill>
              </a:rPr>
              <a:t>将</a:t>
            </a:r>
            <a:r>
              <a:rPr lang="en-US" altLang="zh-CN" sz="1600" b="1" dirty="0">
                <a:solidFill>
                  <a:schemeClr val="accent2">
                    <a:lumMod val="50000"/>
                  </a:schemeClr>
                </a:solidFill>
              </a:rPr>
              <a:t>"Button"</a:t>
            </a:r>
            <a:r>
              <a:rPr lang="zh-CN" altLang="en-US" sz="1600" b="1" dirty="0">
                <a:solidFill>
                  <a:schemeClr val="accent2">
                    <a:lumMod val="50000"/>
                  </a:schemeClr>
                </a:solidFill>
              </a:rPr>
              <a:t>改为</a:t>
            </a:r>
            <a:r>
              <a:rPr lang="en-US" altLang="zh-CN" sz="1600" b="1" dirty="0">
                <a:solidFill>
                  <a:schemeClr val="accent2">
                    <a:lumMod val="50000"/>
                  </a:schemeClr>
                </a:solidFill>
              </a:rPr>
              <a:t>"Hello, world!"</a:t>
            </a:r>
            <a:endParaRPr lang="zh-CN" altLang="en-US" sz="1600" b="1" dirty="0">
              <a:solidFill>
                <a:schemeClr val="accent2">
                  <a:lumMod val="50000"/>
                </a:schemeClr>
              </a:solidFill>
            </a:endParaRPr>
          </a:p>
          <a:p>
            <a:pPr lvl="1">
              <a:buFont typeface="Wingdings" panose="05000000000000000000" pitchFamily="2" charset="2"/>
              <a:buChar char="p"/>
            </a:pPr>
            <a:r>
              <a:rPr lang="zh-CN" altLang="en-US" sz="1600" b="1" dirty="0">
                <a:solidFill>
                  <a:schemeClr val="accent2">
                    <a:lumMod val="50000"/>
                  </a:schemeClr>
                </a:solidFill>
              </a:rPr>
              <a:t>包括应用包含的文件列表</a:t>
            </a:r>
            <a:endParaRPr lang="en-US" altLang="zh-CN" sz="1600" b="1" dirty="0">
              <a:solidFill>
                <a:schemeClr val="accent2">
                  <a:lumMod val="50000"/>
                </a:schemeClr>
              </a:solidFill>
            </a:endParaRPr>
          </a:p>
          <a:p>
            <a:pPr>
              <a:buFont typeface="Wingdings" panose="05000000000000000000" pitchFamily="2" charset="2"/>
              <a:buChar char="p"/>
            </a:pPr>
            <a:r>
              <a:rPr lang="en-US" altLang="zh-CN" sz="2000" b="1" dirty="0">
                <a:solidFill>
                  <a:schemeClr val="accent2">
                    <a:lumMod val="50000"/>
                  </a:schemeClr>
                </a:solidFill>
              </a:rPr>
              <a:t>F7</a:t>
            </a:r>
            <a:r>
              <a:rPr lang="zh-CN" altLang="en-US" sz="2000" b="1" dirty="0">
                <a:solidFill>
                  <a:schemeClr val="accent2">
                    <a:lumMod val="50000"/>
                  </a:schemeClr>
                </a:solidFill>
              </a:rPr>
              <a:t>编译、</a:t>
            </a:r>
            <a:r>
              <a:rPr lang="en-US" altLang="zh-CN" sz="2000" b="1" dirty="0">
                <a:solidFill>
                  <a:schemeClr val="accent2">
                    <a:lumMod val="50000"/>
                  </a:schemeClr>
                </a:solidFill>
              </a:rPr>
              <a:t>F5</a:t>
            </a:r>
            <a:r>
              <a:rPr lang="zh-CN" altLang="en-US" sz="2000" b="1" dirty="0">
                <a:solidFill>
                  <a:schemeClr val="accent2">
                    <a:lumMod val="50000"/>
                  </a:schemeClr>
                </a:solidFill>
              </a:rPr>
              <a:t>运行</a:t>
            </a: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1.6 UWP</a:t>
            </a:r>
            <a:r>
              <a:rPr lang="zh-CN" altLang="en-US" sz="3200" b="0" dirty="0">
                <a:latin typeface="微软雅黑 Light" panose="020B0502040204020203" charset="-122"/>
                <a:ea typeface="微软雅黑 Light" panose="020B0502040204020203" charset="-122"/>
                <a:cs typeface="微软雅黑 Light" panose="020B0502040204020203" charset="-122"/>
              </a:rPr>
              <a:t>开发步骤 </a:t>
            </a:r>
            <a:r>
              <a:rPr lang="en-US" altLang="zh-CN" sz="3200" b="0" dirty="0">
                <a:latin typeface="微软雅黑 Light" panose="020B0502040204020203" charset="-122"/>
                <a:ea typeface="微软雅黑 Light" panose="020B0502040204020203" charset="-122"/>
                <a:cs typeface="微软雅黑 Light" panose="020B0502040204020203" charset="-122"/>
              </a:rPr>
              <a:t>– </a:t>
            </a:r>
            <a:r>
              <a:rPr lang="zh-CN" altLang="en-US" sz="1800" b="0" dirty="0">
                <a:latin typeface="微软雅黑 Light" panose="020B0502040204020203" charset="-122"/>
                <a:ea typeface="微软雅黑 Light" panose="020B0502040204020203" charset="-122"/>
                <a:cs typeface="微软雅黑 Light" panose="020B0502040204020203" charset="-122"/>
              </a:rPr>
              <a:t>添加按钮</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9396" y="683744"/>
            <a:ext cx="1963108" cy="620164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329514"/>
            <a:ext cx="9095329" cy="6555871"/>
          </a:xfrm>
          <a:prstGeom prst="rect">
            <a:avLst/>
          </a:prstGeom>
        </p:spPr>
      </p:pic>
    </p:spTree>
    <p:extLst>
      <p:ext uri="{BB962C8B-B14F-4D97-AF65-F5344CB8AC3E}">
        <p14:creationId xmlns:p14="http://schemas.microsoft.com/office/powerpoint/2010/main" val="365863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559496" y="980728"/>
            <a:ext cx="6552728" cy="4608512"/>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双击设计画布中的按钮控件， </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Visual Studio </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会自动为该按钮创建事件处理方法</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private void </a:t>
            </a:r>
            <a:r>
              <a:rPr lang="en-US" altLang="zh-CN" sz="1400" b="1" dirty="0" err="1">
                <a:solidFill>
                  <a:schemeClr val="accent2">
                    <a:lumMod val="50000"/>
                  </a:schemeClr>
                </a:solidFill>
                <a:latin typeface="微软雅黑" panose="020B0503020204020204" pitchFamily="34" charset="-122"/>
                <a:ea typeface="微软雅黑" panose="020B0503020204020204" pitchFamily="34" charset="-122"/>
              </a:rPr>
              <a:t>Button_Click</a:t>
            </a:r>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 (object sender, </a:t>
            </a:r>
            <a:r>
              <a:rPr lang="en-US" altLang="zh-CN" sz="1400" b="1" dirty="0" err="1">
                <a:solidFill>
                  <a:schemeClr val="accent2">
                    <a:lumMod val="50000"/>
                  </a:schemeClr>
                </a:solidFill>
                <a:latin typeface="微软雅黑" panose="020B0503020204020204" pitchFamily="34" charset="-122"/>
                <a:ea typeface="微软雅黑" panose="020B0503020204020204" pitchFamily="34" charset="-122"/>
              </a:rPr>
              <a:t>RoutedEventArgs</a:t>
            </a:r>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 e )</a:t>
            </a:r>
          </a:p>
          <a:p>
            <a:pPr lvl="1">
              <a:buFont typeface="Wingdings" panose="05000000000000000000" pitchFamily="2" charset="2"/>
              <a:buChar char="p"/>
            </a:pPr>
            <a:r>
              <a:rPr lang="zh-CN" altLang="en-US" sz="1400" b="1" dirty="0">
                <a:solidFill>
                  <a:schemeClr val="accent2">
                    <a:lumMod val="50000"/>
                  </a:schemeClr>
                </a:solidFill>
                <a:latin typeface="微软雅黑" panose="020B0503020204020204" pitchFamily="34" charset="-122"/>
                <a:ea typeface="微软雅黑" panose="020B0503020204020204" pitchFamily="34" charset="-122"/>
              </a:rPr>
              <a:t>更改该方法：</a:t>
            </a: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F5</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F7</a:t>
            </a:r>
          </a:p>
          <a:p>
            <a:pPr lvl="1">
              <a:buFont typeface="Wingdings" panose="05000000000000000000" pitchFamily="2" charset="2"/>
              <a:buChar char="p"/>
            </a:pPr>
            <a:r>
              <a:rPr lang="zh-CN" altLang="en-US" sz="1400" b="1" dirty="0">
                <a:solidFill>
                  <a:schemeClr val="accent2">
                    <a:lumMod val="50000"/>
                  </a:schemeClr>
                </a:solidFill>
                <a:latin typeface="微软雅黑" panose="020B0503020204020204" pitchFamily="34" charset="-122"/>
                <a:ea typeface="微软雅黑" panose="020B0503020204020204" pitchFamily="34" charset="-122"/>
              </a:rPr>
              <a:t>点击</a:t>
            </a:r>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Hello, world</a:t>
            </a:r>
            <a:r>
              <a:rPr lang="zh-CN" altLang="en-US" sz="1400" b="1" dirty="0">
                <a:solidFill>
                  <a:schemeClr val="accent2">
                    <a:lumMod val="50000"/>
                  </a:schemeClr>
                </a:solidFill>
                <a:latin typeface="微软雅黑" panose="020B0503020204020204" pitchFamily="34" charset="-122"/>
                <a:ea typeface="微软雅黑" panose="020B0503020204020204" pitchFamily="34" charset="-122"/>
              </a:rPr>
              <a:t>按钮</a:t>
            </a:r>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1400" b="1" dirty="0">
                <a:solidFill>
                  <a:schemeClr val="accent2">
                    <a:lumMod val="50000"/>
                  </a:schemeClr>
                </a:solidFill>
                <a:latin typeface="微软雅黑" panose="020B0503020204020204" pitchFamily="34" charset="-122"/>
                <a:ea typeface="微软雅黑" panose="020B0503020204020204" pitchFamily="34" charset="-122"/>
              </a:rPr>
              <a:t>出现</a:t>
            </a:r>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Text To Speech</a:t>
            </a:r>
            <a:r>
              <a:rPr lang="zh-CN" altLang="en-US" sz="1400" b="1" dirty="0">
                <a:solidFill>
                  <a:schemeClr val="accent2">
                    <a:lumMod val="50000"/>
                  </a:schemeClr>
                </a:solidFill>
                <a:latin typeface="微软雅黑" panose="020B0503020204020204" pitchFamily="34" charset="-122"/>
                <a:ea typeface="微软雅黑" panose="020B0503020204020204" pitchFamily="34" charset="-122"/>
              </a:rPr>
              <a:t>效果</a:t>
            </a: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659765" y="332657"/>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1.4.1 UWP</a:t>
            </a:r>
            <a:r>
              <a:rPr lang="zh-CN" altLang="en-US" sz="3200" b="0" dirty="0">
                <a:latin typeface="微软雅黑 Light" panose="020B0502040204020203" charset="-122"/>
                <a:ea typeface="微软雅黑 Light" panose="020B0502040204020203" charset="-122"/>
                <a:cs typeface="微软雅黑 Light" panose="020B0502040204020203" charset="-122"/>
              </a:rPr>
              <a:t>开发步骤 </a:t>
            </a:r>
            <a:r>
              <a:rPr lang="en-US" altLang="zh-CN" sz="3200" b="0" dirty="0">
                <a:latin typeface="微软雅黑 Light" panose="020B0502040204020203" charset="-122"/>
                <a:ea typeface="微软雅黑 Light" panose="020B0502040204020203" charset="-122"/>
                <a:cs typeface="微软雅黑 Light" panose="020B0502040204020203" charset="-122"/>
              </a:rPr>
              <a:t>– </a:t>
            </a:r>
            <a:r>
              <a:rPr lang="zh-CN" altLang="en-US" sz="1800" b="0" dirty="0">
                <a:latin typeface="微软雅黑 Light" panose="020B0502040204020203" charset="-122"/>
                <a:ea typeface="微软雅黑 Light" panose="020B0502040204020203" charset="-122"/>
                <a:cs typeface="微软雅黑 Light" panose="020B0502040204020203" charset="-122"/>
              </a:rPr>
              <a:t>事件处理</a:t>
            </a:r>
          </a:p>
        </p:txBody>
      </p:sp>
      <p:sp>
        <p:nvSpPr>
          <p:cNvPr id="2" name="矩形 1"/>
          <p:cNvSpPr/>
          <p:nvPr/>
        </p:nvSpPr>
        <p:spPr>
          <a:xfrm>
            <a:off x="1673086" y="2132857"/>
            <a:ext cx="6462464" cy="2062103"/>
          </a:xfrm>
          <a:prstGeom prst="rect">
            <a:avLst/>
          </a:prstGeom>
          <a:ln>
            <a:noFill/>
          </a:ln>
        </p:spPr>
        <p:txBody>
          <a:bodyPr wrap="square">
            <a:spAutoFit/>
          </a:bodyPr>
          <a:lstStyle/>
          <a:p>
            <a:pPr algn="l"/>
            <a:r>
              <a:rPr lang="en-US" altLang="zh-CN" sz="900" b="0" dirty="0">
                <a:solidFill>
                  <a:srgbClr val="000000"/>
                </a:solidFill>
                <a:latin typeface="Consolas" panose="020B0609020204030204" pitchFamily="49" charset="0"/>
              </a:rPr>
              <a:t> </a:t>
            </a:r>
            <a:r>
              <a:rPr lang="en-US" altLang="zh-CN" sz="900" b="0" dirty="0">
                <a:latin typeface="Consolas" panose="020B0609020204030204" pitchFamily="49" charset="0"/>
              </a:rPr>
              <a:t>private</a:t>
            </a:r>
            <a:r>
              <a:rPr lang="en-US" altLang="zh-CN" sz="900" b="0" dirty="0">
                <a:solidFill>
                  <a:srgbClr val="000000"/>
                </a:solidFill>
                <a:latin typeface="Consolas" panose="020B0609020204030204" pitchFamily="49" charset="0"/>
              </a:rPr>
              <a:t> </a:t>
            </a:r>
            <a:r>
              <a:rPr lang="en-US" altLang="zh-CN" sz="1600" b="0" dirty="0" err="1">
                <a:latin typeface="Consolas" panose="020B0609020204030204" pitchFamily="49" charset="0"/>
              </a:rPr>
              <a:t>async</a:t>
            </a:r>
            <a:r>
              <a:rPr lang="en-US" altLang="zh-CN" sz="900" b="0" dirty="0">
                <a:solidFill>
                  <a:srgbClr val="000000"/>
                </a:solidFill>
                <a:latin typeface="Consolas" panose="020B0609020204030204" pitchFamily="49" charset="0"/>
              </a:rPr>
              <a:t> </a:t>
            </a:r>
            <a:r>
              <a:rPr lang="en-US" altLang="zh-CN" sz="900" b="0" dirty="0">
                <a:latin typeface="Consolas" panose="020B0609020204030204" pitchFamily="49" charset="0"/>
              </a:rPr>
              <a:t>void</a:t>
            </a:r>
            <a:r>
              <a:rPr lang="en-US" altLang="zh-CN" sz="900" b="0" dirty="0">
                <a:solidFill>
                  <a:srgbClr val="000000"/>
                </a:solidFill>
                <a:latin typeface="Consolas" panose="020B0609020204030204" pitchFamily="49" charset="0"/>
              </a:rPr>
              <a:t> </a:t>
            </a:r>
            <a:r>
              <a:rPr lang="en-US" altLang="zh-CN" sz="900" b="0" dirty="0" err="1">
                <a:solidFill>
                  <a:srgbClr val="000000"/>
                </a:solidFill>
                <a:latin typeface="Consolas" panose="020B0609020204030204" pitchFamily="49" charset="0"/>
              </a:rPr>
              <a:t>Button_Click</a:t>
            </a:r>
            <a:r>
              <a:rPr lang="en-US" altLang="zh-CN" sz="900" b="0" dirty="0">
                <a:solidFill>
                  <a:srgbClr val="000000"/>
                </a:solidFill>
                <a:latin typeface="Consolas" panose="020B0609020204030204" pitchFamily="49" charset="0"/>
              </a:rPr>
              <a:t>(</a:t>
            </a:r>
            <a:r>
              <a:rPr lang="en-US" altLang="zh-CN" sz="900" b="0" dirty="0">
                <a:latin typeface="Consolas" panose="020B0609020204030204" pitchFamily="49" charset="0"/>
              </a:rPr>
              <a:t>object</a:t>
            </a:r>
            <a:r>
              <a:rPr lang="en-US" altLang="zh-CN" sz="900" b="0" dirty="0">
                <a:solidFill>
                  <a:srgbClr val="000000"/>
                </a:solidFill>
                <a:latin typeface="Consolas" panose="020B0609020204030204" pitchFamily="49" charset="0"/>
              </a:rPr>
              <a:t> sender, </a:t>
            </a:r>
            <a:r>
              <a:rPr lang="en-US" altLang="zh-CN" sz="900" b="0" dirty="0" err="1">
                <a:solidFill>
                  <a:srgbClr val="000000"/>
                </a:solidFill>
                <a:latin typeface="Consolas" panose="020B0609020204030204" pitchFamily="49" charset="0"/>
              </a:rPr>
              <a:t>RoutedEventArgs</a:t>
            </a:r>
            <a:r>
              <a:rPr lang="en-US" altLang="zh-CN" sz="900" b="0" dirty="0">
                <a:solidFill>
                  <a:srgbClr val="000000"/>
                </a:solidFill>
                <a:latin typeface="Consolas" panose="020B0609020204030204" pitchFamily="49" charset="0"/>
              </a:rPr>
              <a:t> e)</a:t>
            </a:r>
          </a:p>
          <a:p>
            <a:pPr algn="l"/>
            <a:r>
              <a:rPr lang="zh-CN" altLang="en-US" sz="900" b="0" dirty="0">
                <a:solidFill>
                  <a:srgbClr val="000000"/>
                </a:solidFill>
                <a:latin typeface="Consolas" panose="020B0609020204030204" pitchFamily="49" charset="0"/>
              </a:rPr>
              <a:t> </a:t>
            </a:r>
            <a:r>
              <a:rPr lang="en-US" altLang="zh-CN" sz="900" b="0" dirty="0">
                <a:solidFill>
                  <a:srgbClr val="000000"/>
                </a:solidFill>
                <a:latin typeface="Consolas" panose="020B0609020204030204" pitchFamily="49" charset="0"/>
              </a:rPr>
              <a:t>{</a:t>
            </a:r>
          </a:p>
          <a:p>
            <a:pPr lvl="1" algn="l"/>
            <a:r>
              <a:rPr lang="en-US" altLang="zh-CN" sz="900" b="0" dirty="0" err="1">
                <a:solidFill>
                  <a:srgbClr val="000000"/>
                </a:solidFill>
                <a:latin typeface="Consolas" panose="020B0609020204030204" pitchFamily="49" charset="0"/>
              </a:rPr>
              <a:t>MediaElement</a:t>
            </a:r>
            <a:r>
              <a:rPr lang="en-US" altLang="zh-CN" sz="900" b="0" dirty="0">
                <a:solidFill>
                  <a:srgbClr val="000000"/>
                </a:solidFill>
                <a:latin typeface="Consolas" panose="020B0609020204030204" pitchFamily="49" charset="0"/>
              </a:rPr>
              <a:t> </a:t>
            </a:r>
            <a:r>
              <a:rPr lang="en-US" altLang="zh-CN" sz="900" b="0" dirty="0" err="1">
                <a:solidFill>
                  <a:srgbClr val="000000"/>
                </a:solidFill>
                <a:latin typeface="Consolas" panose="020B0609020204030204" pitchFamily="49" charset="0"/>
              </a:rPr>
              <a:t>mediaElement</a:t>
            </a:r>
            <a:r>
              <a:rPr lang="en-US" altLang="zh-CN" sz="900" b="0" dirty="0">
                <a:solidFill>
                  <a:srgbClr val="000000"/>
                </a:solidFill>
                <a:latin typeface="Consolas" panose="020B0609020204030204" pitchFamily="49" charset="0"/>
              </a:rPr>
              <a:t> = </a:t>
            </a:r>
            <a:r>
              <a:rPr lang="en-US" altLang="zh-CN" sz="900" b="0" dirty="0">
                <a:latin typeface="Consolas" panose="020B0609020204030204" pitchFamily="49" charset="0"/>
              </a:rPr>
              <a:t>new</a:t>
            </a:r>
            <a:r>
              <a:rPr lang="en-US" altLang="zh-CN" sz="900" b="0" dirty="0">
                <a:solidFill>
                  <a:srgbClr val="000000"/>
                </a:solidFill>
                <a:latin typeface="Consolas" panose="020B0609020204030204" pitchFamily="49" charset="0"/>
              </a:rPr>
              <a:t> </a:t>
            </a:r>
            <a:r>
              <a:rPr lang="en-US" altLang="zh-CN" sz="900" b="0" dirty="0" err="1">
                <a:solidFill>
                  <a:srgbClr val="000000"/>
                </a:solidFill>
                <a:latin typeface="Consolas" panose="020B0609020204030204" pitchFamily="49" charset="0"/>
              </a:rPr>
              <a:t>MediaElement</a:t>
            </a:r>
            <a:r>
              <a:rPr lang="en-US" altLang="zh-CN" sz="900" b="0" dirty="0">
                <a:solidFill>
                  <a:srgbClr val="000000"/>
                </a:solidFill>
                <a:latin typeface="Consolas" panose="020B0609020204030204" pitchFamily="49" charset="0"/>
              </a:rPr>
              <a:t>();</a:t>
            </a:r>
          </a:p>
          <a:p>
            <a:pPr lvl="1" algn="l"/>
            <a:r>
              <a:rPr lang="en-US" altLang="zh-CN" sz="900" b="0" dirty="0" err="1">
                <a:latin typeface="Consolas" panose="020B0609020204030204" pitchFamily="49" charset="0"/>
              </a:rPr>
              <a:t>var</a:t>
            </a:r>
            <a:r>
              <a:rPr lang="en-US" altLang="zh-CN" sz="900" b="0" dirty="0">
                <a:solidFill>
                  <a:srgbClr val="000000"/>
                </a:solidFill>
                <a:latin typeface="Consolas" panose="020B0609020204030204" pitchFamily="49" charset="0"/>
              </a:rPr>
              <a:t> synth = </a:t>
            </a:r>
            <a:r>
              <a:rPr lang="en-US" altLang="zh-CN" sz="900" b="0" dirty="0">
                <a:latin typeface="Consolas" panose="020B0609020204030204" pitchFamily="49" charset="0"/>
              </a:rPr>
              <a:t>new</a:t>
            </a:r>
            <a:r>
              <a:rPr lang="en-US" altLang="zh-CN" sz="900" b="0" dirty="0">
                <a:solidFill>
                  <a:srgbClr val="000000"/>
                </a:solidFill>
                <a:latin typeface="Consolas" panose="020B0609020204030204" pitchFamily="49" charset="0"/>
              </a:rPr>
              <a:t> </a:t>
            </a:r>
            <a:r>
              <a:rPr lang="en-US" altLang="zh-CN" sz="900" b="0" dirty="0" err="1">
                <a:solidFill>
                  <a:srgbClr val="000000"/>
                </a:solidFill>
                <a:latin typeface="Consolas" panose="020B0609020204030204" pitchFamily="49" charset="0"/>
              </a:rPr>
              <a:t>Windows.Media.SpeechSynthesis.SpeechSynthesizer</a:t>
            </a:r>
            <a:r>
              <a:rPr lang="en-US" altLang="zh-CN" sz="900" b="0" dirty="0">
                <a:solidFill>
                  <a:srgbClr val="000000"/>
                </a:solidFill>
                <a:latin typeface="Consolas" panose="020B0609020204030204" pitchFamily="49" charset="0"/>
              </a:rPr>
              <a:t>();</a:t>
            </a:r>
          </a:p>
          <a:p>
            <a:pPr lvl="1" algn="l"/>
            <a:r>
              <a:rPr lang="en-US" altLang="zh-CN" sz="900" b="0" dirty="0" err="1">
                <a:solidFill>
                  <a:srgbClr val="000000"/>
                </a:solidFill>
                <a:latin typeface="Consolas" panose="020B0609020204030204" pitchFamily="49" charset="0"/>
              </a:rPr>
              <a:t>Windows.Media.SpeechSynthesis.SpeechSynthesisStream</a:t>
            </a:r>
            <a:r>
              <a:rPr lang="en-US" altLang="zh-CN" sz="900" b="0" dirty="0">
                <a:solidFill>
                  <a:srgbClr val="000000"/>
                </a:solidFill>
                <a:latin typeface="Consolas" panose="020B0609020204030204" pitchFamily="49" charset="0"/>
              </a:rPr>
              <a:t> stream = </a:t>
            </a:r>
            <a:r>
              <a:rPr lang="en-US" altLang="zh-CN" sz="1600" b="0" dirty="0">
                <a:latin typeface="Consolas" panose="020B0609020204030204" pitchFamily="49" charset="0"/>
              </a:rPr>
              <a:t>await</a:t>
            </a:r>
            <a:r>
              <a:rPr lang="en-US" altLang="zh-CN" sz="900" b="0" dirty="0">
                <a:solidFill>
                  <a:srgbClr val="000000"/>
                </a:solidFill>
                <a:latin typeface="Consolas" panose="020B0609020204030204" pitchFamily="49" charset="0"/>
              </a:rPr>
              <a:t> 	</a:t>
            </a:r>
            <a:r>
              <a:rPr lang="en-US" altLang="zh-CN" sz="900" b="0" dirty="0" err="1">
                <a:solidFill>
                  <a:srgbClr val="000000"/>
                </a:solidFill>
                <a:latin typeface="Consolas" panose="020B0609020204030204" pitchFamily="49" charset="0"/>
              </a:rPr>
              <a:t>synth.SynthesizeTextToStreamAsync</a:t>
            </a:r>
            <a:r>
              <a:rPr lang="en-US" altLang="zh-CN" sz="900" b="0" dirty="0">
                <a:solidFill>
                  <a:srgbClr val="000000"/>
                </a:solidFill>
                <a:latin typeface="Consolas" panose="020B0609020204030204" pitchFamily="49" charset="0"/>
              </a:rPr>
              <a:t>(</a:t>
            </a:r>
            <a:r>
              <a:rPr lang="en-US" altLang="zh-CN" sz="900" b="0" dirty="0">
                <a:solidFill>
                  <a:srgbClr val="A31515"/>
                </a:solidFill>
                <a:latin typeface="Consolas" panose="020B0609020204030204" pitchFamily="49" charset="0"/>
              </a:rPr>
              <a:t>"Hello, World!"</a:t>
            </a:r>
            <a:r>
              <a:rPr lang="en-US" altLang="zh-CN" sz="900" b="0" dirty="0">
                <a:solidFill>
                  <a:srgbClr val="000000"/>
                </a:solidFill>
                <a:latin typeface="Consolas" panose="020B0609020204030204" pitchFamily="49" charset="0"/>
              </a:rPr>
              <a:t>);</a:t>
            </a:r>
          </a:p>
          <a:p>
            <a:pPr lvl="1" algn="l"/>
            <a:r>
              <a:rPr lang="en-US" altLang="zh-CN" sz="900" b="0" dirty="0" err="1">
                <a:solidFill>
                  <a:srgbClr val="000000"/>
                </a:solidFill>
                <a:latin typeface="Consolas" panose="020B0609020204030204" pitchFamily="49" charset="0"/>
              </a:rPr>
              <a:t>mediaElement.SetSource</a:t>
            </a:r>
            <a:r>
              <a:rPr lang="en-US" altLang="zh-CN" sz="900" b="0" dirty="0">
                <a:solidFill>
                  <a:srgbClr val="000000"/>
                </a:solidFill>
                <a:latin typeface="Consolas" panose="020B0609020204030204" pitchFamily="49" charset="0"/>
              </a:rPr>
              <a:t>(stream, </a:t>
            </a:r>
            <a:r>
              <a:rPr lang="en-US" altLang="zh-CN" sz="900" b="0" dirty="0" err="1">
                <a:solidFill>
                  <a:srgbClr val="000000"/>
                </a:solidFill>
                <a:latin typeface="Consolas" panose="020B0609020204030204" pitchFamily="49" charset="0"/>
              </a:rPr>
              <a:t>stream.ContentType</a:t>
            </a:r>
            <a:r>
              <a:rPr lang="en-US" altLang="zh-CN" sz="900" b="0" dirty="0">
                <a:solidFill>
                  <a:srgbClr val="000000"/>
                </a:solidFill>
                <a:latin typeface="Consolas" panose="020B0609020204030204" pitchFamily="49" charset="0"/>
              </a:rPr>
              <a:t>);</a:t>
            </a:r>
          </a:p>
          <a:p>
            <a:pPr lvl="1" algn="l"/>
            <a:r>
              <a:rPr lang="en-US" altLang="zh-CN" sz="900" b="0" dirty="0" err="1">
                <a:solidFill>
                  <a:srgbClr val="000000"/>
                </a:solidFill>
                <a:latin typeface="Consolas" panose="020B0609020204030204" pitchFamily="49" charset="0"/>
              </a:rPr>
              <a:t>mediaElement.Play</a:t>
            </a:r>
            <a:r>
              <a:rPr lang="en-US" altLang="zh-CN" sz="900" b="0" dirty="0">
                <a:solidFill>
                  <a:srgbClr val="000000"/>
                </a:solidFill>
                <a:latin typeface="Consolas" panose="020B0609020204030204" pitchFamily="49" charset="0"/>
              </a:rPr>
              <a:t>();</a:t>
            </a:r>
          </a:p>
          <a:p>
            <a:pPr algn="l"/>
            <a:r>
              <a:rPr lang="zh-CN" altLang="en-US" sz="900" b="0" dirty="0">
                <a:solidFill>
                  <a:srgbClr val="000000"/>
                </a:solidFill>
                <a:latin typeface="Consolas" panose="020B0609020204030204" pitchFamily="49" charset="0"/>
              </a:rPr>
              <a:t> </a:t>
            </a:r>
            <a:r>
              <a:rPr lang="en-US" altLang="zh-CN" sz="900" b="0" dirty="0">
                <a:solidFill>
                  <a:srgbClr val="000000"/>
                </a:solidFill>
                <a:latin typeface="Consolas" panose="020B0609020204030204" pitchFamily="49" charset="0"/>
              </a:rPr>
              <a:t>}</a:t>
            </a:r>
            <a:endParaRPr lang="zh-CN" altLang="en-US" b="0" dirty="0">
              <a:latin typeface="Consolas" panose="020B0609020204030204" pitchFamily="49" charset="0"/>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6120" y="1484785"/>
            <a:ext cx="3491880" cy="2310317"/>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3992" y="3861979"/>
            <a:ext cx="4644008" cy="2026038"/>
          </a:xfrm>
          <a:prstGeom prst="rect">
            <a:avLst/>
          </a:prstGeom>
        </p:spPr>
      </p:pic>
      <p:sp>
        <p:nvSpPr>
          <p:cNvPr id="3" name="矩形 2"/>
          <p:cNvSpPr/>
          <p:nvPr/>
        </p:nvSpPr>
        <p:spPr>
          <a:xfrm>
            <a:off x="1487488" y="4173918"/>
            <a:ext cx="4494922" cy="1664815"/>
          </a:xfrm>
          <a:prstGeom prst="rect">
            <a:avLst/>
          </a:prstGeom>
        </p:spPr>
        <p:txBody>
          <a:bodyPr wrap="square">
            <a:spAutoFit/>
          </a:bodyPr>
          <a:lstStyle/>
          <a:p>
            <a:pPr algn="l"/>
            <a:r>
              <a:rPr lang="zh-CN" altLang="en-US" sz="1400" b="0" dirty="0">
                <a:latin typeface="微软雅黑" panose="020B0503020204020204" pitchFamily="34" charset="-122"/>
                <a:ea typeface="微软雅黑" panose="020B0503020204020204" pitchFamily="34" charset="-122"/>
              </a:rPr>
              <a:t>使用 </a:t>
            </a:r>
            <a:r>
              <a:rPr lang="en-US" altLang="zh-CN" sz="1400" b="0" dirty="0">
                <a:latin typeface="微软雅黑" panose="020B0503020204020204" pitchFamily="34" charset="-122"/>
                <a:ea typeface="微软雅黑" panose="020B0503020204020204" pitchFamily="34" charset="-122"/>
              </a:rPr>
              <a:t>Windows API </a:t>
            </a:r>
            <a:r>
              <a:rPr lang="zh-CN" altLang="en-US" sz="1400" b="0" dirty="0">
                <a:latin typeface="微软雅黑" panose="020B0503020204020204" pitchFamily="34" charset="-122"/>
                <a:ea typeface="微软雅黑" panose="020B0503020204020204" pitchFamily="34" charset="-122"/>
              </a:rPr>
              <a:t>创建一个语音合成对象</a:t>
            </a:r>
            <a:endParaRPr lang="en-US" altLang="zh-CN" sz="1400" b="0" dirty="0">
              <a:latin typeface="微软雅黑" panose="020B0503020204020204" pitchFamily="34" charset="-122"/>
              <a:ea typeface="微软雅黑" panose="020B0503020204020204" pitchFamily="34" charset="-122"/>
            </a:endParaRPr>
          </a:p>
          <a:p>
            <a:pPr algn="l"/>
            <a:r>
              <a:rPr lang="zh-CN" altLang="en-US" sz="1400" b="0" dirty="0">
                <a:latin typeface="微软雅黑" panose="020B0503020204020204" pitchFamily="34" charset="-122"/>
                <a:ea typeface="微软雅黑" panose="020B0503020204020204" pitchFamily="34" charset="-122"/>
              </a:rPr>
              <a:t>提供给该对象一些要说的文本</a:t>
            </a:r>
            <a:endParaRPr lang="en-US" altLang="zh-CN" sz="1400" b="0" dirty="0">
              <a:latin typeface="微软雅黑" panose="020B0503020204020204" pitchFamily="34" charset="-122"/>
              <a:ea typeface="微软雅黑" panose="020B0503020204020204" pitchFamily="34" charset="-122"/>
            </a:endParaRPr>
          </a:p>
          <a:p>
            <a:pPr algn="l"/>
            <a:r>
              <a:rPr lang="zh-CN" altLang="en-US" sz="1400" b="0" dirty="0">
                <a:latin typeface="微软雅黑" panose="020B0503020204020204" pitchFamily="34" charset="-122"/>
                <a:ea typeface="微软雅黑" panose="020B0503020204020204" pitchFamily="34" charset="-122"/>
              </a:rPr>
              <a:t>有关使用 </a:t>
            </a:r>
            <a:r>
              <a:rPr lang="en-US" altLang="zh-CN" sz="1400" b="0" dirty="0" err="1">
                <a:latin typeface="微软雅黑" panose="020B0503020204020204" pitchFamily="34" charset="-122"/>
                <a:ea typeface="微软雅黑" panose="020B0503020204020204" pitchFamily="34" charset="-122"/>
              </a:rPr>
              <a:t>SpeechSynthesis</a:t>
            </a:r>
            <a:r>
              <a:rPr lang="en-US" altLang="zh-CN" sz="1400" b="0" dirty="0">
                <a:latin typeface="微软雅黑" panose="020B0503020204020204" pitchFamily="34" charset="-122"/>
                <a:ea typeface="微软雅黑" panose="020B0503020204020204" pitchFamily="34" charset="-122"/>
              </a:rPr>
              <a:t> </a:t>
            </a:r>
            <a:r>
              <a:rPr lang="zh-CN" altLang="en-US" sz="1400" b="0" dirty="0">
                <a:latin typeface="微软雅黑" panose="020B0503020204020204" pitchFamily="34" charset="-122"/>
                <a:ea typeface="微软雅黑" panose="020B0503020204020204" pitchFamily="34" charset="-122"/>
              </a:rPr>
              <a:t>的详细信息</a:t>
            </a:r>
            <a:endParaRPr lang="en-US" altLang="zh-CN" sz="1400" b="0" dirty="0">
              <a:latin typeface="微软雅黑" panose="020B0503020204020204" pitchFamily="34" charset="-122"/>
              <a:ea typeface="微软雅黑" panose="020B0503020204020204" pitchFamily="34" charset="-122"/>
            </a:endParaRPr>
          </a:p>
          <a:p>
            <a:pPr algn="l"/>
            <a:r>
              <a:rPr lang="zh-CN" altLang="en-US" sz="1400" b="0" dirty="0">
                <a:latin typeface="微软雅黑" panose="020B0503020204020204" pitchFamily="34" charset="-122"/>
                <a:ea typeface="微软雅黑" panose="020B0503020204020204" pitchFamily="34" charset="-122"/>
              </a:rPr>
              <a:t>参阅 </a:t>
            </a:r>
            <a:r>
              <a:rPr lang="en-US" altLang="zh-CN" sz="1400" b="0" dirty="0" err="1">
                <a:latin typeface="微软雅黑" panose="020B0503020204020204" pitchFamily="34" charset="-122"/>
                <a:ea typeface="微软雅黑" panose="020B0503020204020204" pitchFamily="34" charset="-122"/>
              </a:rPr>
              <a:t>SpeechSynthesis</a:t>
            </a:r>
            <a:r>
              <a:rPr lang="en-US" altLang="zh-CN" sz="1400" b="0" dirty="0">
                <a:latin typeface="微软雅黑" panose="020B0503020204020204" pitchFamily="34" charset="-122"/>
                <a:ea typeface="微软雅黑" panose="020B0503020204020204" pitchFamily="34" charset="-122"/>
              </a:rPr>
              <a:t> </a:t>
            </a:r>
            <a:r>
              <a:rPr lang="zh-CN" altLang="en-US" sz="1400" b="0" dirty="0">
                <a:latin typeface="微软雅黑" panose="020B0503020204020204" pitchFamily="34" charset="-122"/>
                <a:ea typeface="微软雅黑" panose="020B0503020204020204" pitchFamily="34" charset="-122"/>
              </a:rPr>
              <a:t>命名空间文档</a:t>
            </a:r>
            <a:endParaRPr lang="en-US" altLang="zh-CN" sz="1400" b="0" dirty="0">
              <a:latin typeface="微软雅黑" panose="020B0503020204020204" pitchFamily="34" charset="-122"/>
              <a:ea typeface="微软雅黑" panose="020B0503020204020204" pitchFamily="34" charset="-122"/>
            </a:endParaRPr>
          </a:p>
          <a:p>
            <a:pPr algn="l"/>
            <a:r>
              <a:rPr lang="en-US" altLang="zh-CN" sz="1050" b="0" dirty="0">
                <a:latin typeface="微软雅黑" panose="020B0503020204020204" pitchFamily="34" charset="-122"/>
                <a:ea typeface="微软雅黑" panose="020B0503020204020204" pitchFamily="34" charset="-122"/>
              </a:rPr>
              <a:t>https://docs.microsoft.com/en-us/uwp/api/Windows.Media.SpeechSynthesis</a:t>
            </a:r>
            <a:endParaRPr lang="zh-CN" altLang="en-US" sz="105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97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442075" cy="519113"/>
          </a:xfrm>
        </p:spPr>
        <p:txBody>
          <a:bodyPr>
            <a:normAutofit fontScale="90000"/>
          </a:bodyPr>
          <a:lstStyle/>
          <a:p>
            <a:pPr lvl="0"/>
            <a:r>
              <a:rPr lang="en-US" altLang="zh-CN" dirty="0"/>
              <a:t>1.4.2 XAML</a:t>
            </a:r>
            <a:endParaRPr lang="zh-CN" altLang="en-US" dirty="0"/>
          </a:p>
        </p:txBody>
      </p:sp>
      <p:sp>
        <p:nvSpPr>
          <p:cNvPr id="2" name="内容占位符 1"/>
          <p:cNvSpPr>
            <a:spLocks noGrp="1"/>
          </p:cNvSpPr>
          <p:nvPr>
            <p:ph idx="4294967295"/>
          </p:nvPr>
        </p:nvSpPr>
        <p:spPr>
          <a:xfrm>
            <a:off x="0" y="1268413"/>
            <a:ext cx="8605838" cy="5327650"/>
          </a:xfrm>
        </p:spPr>
        <p:txBody>
          <a:bodyPr>
            <a:noAutofit/>
          </a:bodyPr>
          <a:lstStyle/>
          <a:p>
            <a:pPr>
              <a:buFont typeface="Wingdings" panose="05000000000000000000" pitchFamily="2" charset="2"/>
              <a:buChar char="p"/>
            </a:pPr>
            <a:r>
              <a:rPr lang="en-US" altLang="zh-CN" sz="2400" b="1" dirty="0">
                <a:solidFill>
                  <a:schemeClr val="accent2">
                    <a:lumMod val="50000"/>
                  </a:schemeClr>
                </a:solidFill>
              </a:rPr>
              <a:t> stands for </a:t>
            </a:r>
            <a:r>
              <a:rPr lang="en-US" altLang="zh-CN" sz="2400" b="1" dirty="0" err="1">
                <a:solidFill>
                  <a:schemeClr val="accent2">
                    <a:lumMod val="50000"/>
                  </a:schemeClr>
                </a:solidFill>
              </a:rPr>
              <a:t>eXtensible</a:t>
            </a:r>
            <a:r>
              <a:rPr lang="en-US" altLang="zh-CN" sz="2400" b="1" dirty="0">
                <a:solidFill>
                  <a:schemeClr val="accent2">
                    <a:lumMod val="50000"/>
                  </a:schemeClr>
                </a:solidFill>
              </a:rPr>
              <a:t> Application Markup Language</a:t>
            </a:r>
          </a:p>
          <a:p>
            <a:pPr>
              <a:buFont typeface="Wingdings" panose="05000000000000000000" pitchFamily="2" charset="2"/>
              <a:buChar char="p"/>
            </a:pPr>
            <a:r>
              <a:rPr lang="en-US" altLang="zh-CN" sz="2400" b="1" dirty="0">
                <a:solidFill>
                  <a:schemeClr val="accent2">
                    <a:lumMod val="50000"/>
                  </a:schemeClr>
                </a:solidFill>
              </a:rPr>
              <a:t> is a type of XML</a:t>
            </a: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r>
              <a:rPr lang="en-US" altLang="zh-CN" sz="2400" b="1" dirty="0">
                <a:solidFill>
                  <a:schemeClr val="accent2">
                    <a:lumMod val="50000"/>
                  </a:schemeClr>
                </a:solidFill>
              </a:rPr>
              <a:t> nodes ( also known as tags, or elements )</a:t>
            </a:r>
          </a:p>
          <a:p>
            <a:pPr lvl="1">
              <a:buFont typeface="Wingdings" panose="05000000000000000000" pitchFamily="2" charset="2"/>
              <a:buChar char="Ø"/>
            </a:pPr>
            <a:r>
              <a:rPr lang="en-US" altLang="zh-CN" sz="2000" b="1" dirty="0">
                <a:solidFill>
                  <a:schemeClr val="accent2">
                    <a:lumMod val="50000"/>
                  </a:schemeClr>
                </a:solidFill>
              </a:rPr>
              <a:t> Page - </a:t>
            </a:r>
            <a:r>
              <a:rPr lang="en-US" altLang="zh-CN" sz="1600" b="1" dirty="0">
                <a:solidFill>
                  <a:schemeClr val="accent2">
                    <a:lumMod val="50000"/>
                  </a:schemeClr>
                </a:solidFill>
              </a:rPr>
              <a:t>has numerous attributes which help to further describe the element</a:t>
            </a:r>
          </a:p>
          <a:p>
            <a:pPr lvl="1">
              <a:buFont typeface="Wingdings" panose="05000000000000000000" pitchFamily="2" charset="2"/>
              <a:buChar char="Ø"/>
            </a:pPr>
            <a:r>
              <a:rPr lang="en-US" altLang="zh-CN" sz="2000" b="1" dirty="0">
                <a:solidFill>
                  <a:schemeClr val="accent2">
                    <a:lumMod val="50000"/>
                  </a:schemeClr>
                </a:solidFill>
              </a:rPr>
              <a:t> Grid</a:t>
            </a:r>
          </a:p>
          <a:p>
            <a:pPr>
              <a:buFont typeface="Wingdings" panose="05000000000000000000" pitchFamily="2" charset="2"/>
              <a:buChar char="p"/>
            </a:pPr>
            <a:r>
              <a:rPr lang="en-US" altLang="zh-CN" sz="2400" b="1" dirty="0">
                <a:solidFill>
                  <a:schemeClr val="accent2">
                    <a:lumMod val="50000"/>
                  </a:schemeClr>
                </a:solidFill>
              </a:rPr>
              <a:t> Nested Elements - </a:t>
            </a:r>
            <a:r>
              <a:rPr lang="en-US" altLang="zh-CN" sz="1400" b="1" dirty="0">
                <a:solidFill>
                  <a:schemeClr val="accent2">
                    <a:lumMod val="50000"/>
                  </a:schemeClr>
                </a:solidFill>
              </a:rPr>
              <a:t>The &lt;Page&gt;&lt;/Page&gt; contain the &lt;Grid&gt;&lt;/Grid&gt; element</a:t>
            </a:r>
            <a:endParaRPr lang="en-US" altLang="zh-CN" sz="2400" b="1" dirty="0">
              <a:solidFill>
                <a:schemeClr val="accent2">
                  <a:lumMod val="50000"/>
                </a:schemeClr>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7728" y="2276873"/>
            <a:ext cx="5601482" cy="2219635"/>
          </a:xfrm>
          <a:prstGeom prst="rect">
            <a:avLst/>
          </a:prstGeom>
        </p:spPr>
      </p:pic>
      <p:sp>
        <p:nvSpPr>
          <p:cNvPr id="6" name="云形标注 5"/>
          <p:cNvSpPr/>
          <p:nvPr/>
        </p:nvSpPr>
        <p:spPr>
          <a:xfrm>
            <a:off x="1931036" y="4149090"/>
            <a:ext cx="1663065" cy="444500"/>
          </a:xfrm>
          <a:prstGeom prst="cloudCallout">
            <a:avLst>
              <a:gd name="adj1" fmla="val 84467"/>
              <a:gd name="adj2" fmla="val -4854"/>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en-US" altLang="zh-CN" sz="1600" dirty="0">
                <a:solidFill>
                  <a:srgbClr val="FF0000"/>
                </a:solidFill>
                <a:latin typeface="Consolas" panose="020B0609020204030204" pitchFamily="49" charset="0"/>
                <a:ea typeface="楷体_GB2312" pitchFamily="49" charset="-122"/>
              </a:rPr>
              <a:t>closing tag</a:t>
            </a:r>
            <a:endParaRPr lang="zh-CN" altLang="en-US" sz="1600" dirty="0">
              <a:solidFill>
                <a:srgbClr val="FF0000"/>
              </a:solidFill>
              <a:latin typeface="Consolas" panose="020B0609020204030204" pitchFamily="49" charset="0"/>
              <a:ea typeface="楷体_GB2312" pitchFamily="49" charset="-122"/>
            </a:endParaRPr>
          </a:p>
        </p:txBody>
      </p:sp>
      <p:sp>
        <p:nvSpPr>
          <p:cNvPr id="7" name="云形标注 6"/>
          <p:cNvSpPr/>
          <p:nvPr/>
        </p:nvSpPr>
        <p:spPr>
          <a:xfrm>
            <a:off x="1998345" y="3639185"/>
            <a:ext cx="1565910" cy="444500"/>
          </a:xfrm>
          <a:prstGeom prst="cloudCallout">
            <a:avLst>
              <a:gd name="adj1" fmla="val 108706"/>
              <a:gd name="adj2" fmla="val 73905"/>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en-US" altLang="zh-CN" sz="1600" dirty="0">
                <a:solidFill>
                  <a:srgbClr val="FF0000"/>
                </a:solidFill>
                <a:latin typeface="Consolas" panose="020B0609020204030204" pitchFamily="49" charset="0"/>
                <a:ea typeface="楷体_GB2312" pitchFamily="49" charset="-122"/>
              </a:rPr>
              <a:t>closing tag</a:t>
            </a:r>
            <a:endParaRPr lang="zh-CN" altLang="en-US" sz="1600" dirty="0">
              <a:solidFill>
                <a:srgbClr val="FF0000"/>
              </a:solidFill>
              <a:latin typeface="Consolas" panose="020B0609020204030204" pitchFamily="49" charset="0"/>
              <a:ea typeface="楷体_GB2312" pitchFamily="49" charset="-122"/>
            </a:endParaRPr>
          </a:p>
        </p:txBody>
      </p:sp>
      <p:sp>
        <p:nvSpPr>
          <p:cNvPr id="4" name="文本框 3">
            <a:extLst>
              <a:ext uri="{FF2B5EF4-FFF2-40B4-BE49-F238E27FC236}">
                <a16:creationId xmlns:a16="http://schemas.microsoft.com/office/drawing/2014/main" id="{FA2869C7-1B22-466A-9121-CDCD67C16882}"/>
              </a:ext>
            </a:extLst>
          </p:cNvPr>
          <p:cNvSpPr txBox="1"/>
          <p:nvPr/>
        </p:nvSpPr>
        <p:spPr>
          <a:xfrm>
            <a:off x="5195900" y="414137"/>
            <a:ext cx="1800200" cy="565604"/>
          </a:xfrm>
          <a:prstGeom prst="rect">
            <a:avLst/>
          </a:prstGeom>
          <a:noFill/>
        </p:spPr>
        <p:txBody>
          <a:bodyPr wrap="square" rtlCol="0">
            <a:spAutoFit/>
          </a:bodyPr>
          <a:lstStyle/>
          <a:p>
            <a:pPr algn="ctr"/>
            <a:r>
              <a:rPr lang="en-US" altLang="zh-CN" sz="2800" dirty="0">
                <a:solidFill>
                  <a:srgbClr val="FF0000"/>
                </a:solidFill>
                <a:latin typeface="微软雅黑" panose="020B0503020204020204" pitchFamily="34" charset="-122"/>
                <a:ea typeface="微软雅黑" panose="020B0503020204020204" pitchFamily="34" charset="-122"/>
              </a:rPr>
              <a:t>WHY?</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
        <p:nvSpPr>
          <p:cNvPr id="5" name="箭头: 左 4">
            <a:extLst>
              <a:ext uri="{FF2B5EF4-FFF2-40B4-BE49-F238E27FC236}">
                <a16:creationId xmlns:a16="http://schemas.microsoft.com/office/drawing/2014/main" id="{9E7D1FC0-1B9B-4C5D-9BF6-66906F98F053}"/>
              </a:ext>
            </a:extLst>
          </p:cNvPr>
          <p:cNvSpPr/>
          <p:nvPr/>
        </p:nvSpPr>
        <p:spPr>
          <a:xfrm>
            <a:off x="4655840" y="692696"/>
            <a:ext cx="864096" cy="144016"/>
          </a:xfrm>
          <a:prstGeom prst="leftArrow">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eaLnBrk="0" hangingPunct="0">
              <a:lnSpc>
                <a:spcPct val="100000"/>
              </a:lnSpc>
              <a:spcBef>
                <a:spcPct val="0"/>
              </a:spcBef>
              <a:spcAft>
                <a:spcPct val="0"/>
              </a:spcAft>
            </a:pPr>
            <a:endParaRPr lang="zh-CN" altLang="en-US" sz="1200" b="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576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442075" cy="519113"/>
          </a:xfrm>
        </p:spPr>
        <p:txBody>
          <a:bodyPr>
            <a:normAutofit fontScale="90000"/>
          </a:bodyPr>
          <a:lstStyle/>
          <a:p>
            <a:pPr lvl="0"/>
            <a:r>
              <a:rPr lang="en-US" altLang="zh-CN" dirty="0"/>
              <a:t>Evolution of </a:t>
            </a:r>
            <a:r>
              <a:rPr lang="en-US" altLang="zh-CN" dirty="0" err="1"/>
              <a:t>WinUI</a:t>
            </a:r>
            <a:endParaRPr lang="zh-CN" altLang="en-US" dirty="0"/>
          </a:p>
        </p:txBody>
      </p:sp>
      <p:pic>
        <p:nvPicPr>
          <p:cNvPr id="5" name="图片 4">
            <a:extLst>
              <a:ext uri="{FF2B5EF4-FFF2-40B4-BE49-F238E27FC236}">
                <a16:creationId xmlns:a16="http://schemas.microsoft.com/office/drawing/2014/main" id="{01192341-336C-4A9C-91EB-4EA8720BD749}"/>
              </a:ext>
            </a:extLst>
          </p:cNvPr>
          <p:cNvPicPr>
            <a:picLocks noChangeAspect="1"/>
          </p:cNvPicPr>
          <p:nvPr/>
        </p:nvPicPr>
        <p:blipFill>
          <a:blip r:embed="rId3"/>
          <a:stretch>
            <a:fillRect/>
          </a:stretch>
        </p:blipFill>
        <p:spPr>
          <a:xfrm>
            <a:off x="1703512" y="1412777"/>
            <a:ext cx="4240848" cy="1844313"/>
          </a:xfrm>
          <a:prstGeom prst="rect">
            <a:avLst/>
          </a:prstGeom>
        </p:spPr>
      </p:pic>
      <p:pic>
        <p:nvPicPr>
          <p:cNvPr id="8" name="图片 7">
            <a:extLst>
              <a:ext uri="{FF2B5EF4-FFF2-40B4-BE49-F238E27FC236}">
                <a16:creationId xmlns:a16="http://schemas.microsoft.com/office/drawing/2014/main" id="{D9B0AF57-6E99-44F3-88DA-3D1C11A02235}"/>
              </a:ext>
            </a:extLst>
          </p:cNvPr>
          <p:cNvPicPr>
            <a:picLocks noChangeAspect="1"/>
          </p:cNvPicPr>
          <p:nvPr/>
        </p:nvPicPr>
        <p:blipFill>
          <a:blip r:embed="rId4"/>
          <a:stretch>
            <a:fillRect/>
          </a:stretch>
        </p:blipFill>
        <p:spPr>
          <a:xfrm>
            <a:off x="5303912" y="3717033"/>
            <a:ext cx="5004048" cy="1934391"/>
          </a:xfrm>
          <a:prstGeom prst="rect">
            <a:avLst/>
          </a:prstGeom>
        </p:spPr>
      </p:pic>
      <p:sp>
        <p:nvSpPr>
          <p:cNvPr id="9" name="矩形 8">
            <a:extLst>
              <a:ext uri="{FF2B5EF4-FFF2-40B4-BE49-F238E27FC236}">
                <a16:creationId xmlns:a16="http://schemas.microsoft.com/office/drawing/2014/main" id="{7D5382F0-AF61-415F-A44E-429B9A78C0CE}"/>
              </a:ext>
            </a:extLst>
          </p:cNvPr>
          <p:cNvSpPr/>
          <p:nvPr/>
        </p:nvSpPr>
        <p:spPr>
          <a:xfrm>
            <a:off x="6107117" y="1916833"/>
            <a:ext cx="4572000" cy="1724959"/>
          </a:xfrm>
          <a:prstGeom prst="rect">
            <a:avLst/>
          </a:prstGeom>
        </p:spPr>
        <p:txBody>
          <a:bodyPr>
            <a:spAutoFit/>
          </a:bodyPr>
          <a:lstStyle/>
          <a:p>
            <a:pPr algn="l"/>
            <a:r>
              <a:rPr lang="en-US" altLang="zh-CN" sz="1800" b="0" dirty="0">
                <a:latin typeface="Segoe UI" panose="020B0502040204020203" pitchFamily="34" charset="0"/>
              </a:rPr>
              <a:t>By completely decoupling XAML, composition, and input APIs from the </a:t>
            </a:r>
            <a:r>
              <a:rPr lang="en-US" altLang="zh-CN" sz="1800" b="0" dirty="0">
                <a:latin typeface="Segoe UI" panose="020B0502040204020203" pitchFamily="34" charset="0"/>
                <a:hlinkClick r:id="rId5">
                  <a:extLst>
                    <a:ext uri="{A12FA001-AC4F-418D-AE19-62706E023703}">
                      <ahyp:hlinkClr xmlns:ahyp="http://schemas.microsoft.com/office/drawing/2018/hyperlinkcolor" val="tx"/>
                    </a:ext>
                  </a:extLst>
                </a:hlinkClick>
              </a:rPr>
              <a:t>Windows 10 SDK</a:t>
            </a:r>
            <a:r>
              <a:rPr lang="en-US" altLang="zh-CN" sz="1800" b="0" dirty="0">
                <a:latin typeface="Segoe UI" panose="020B0502040204020203" pitchFamily="34" charset="0"/>
              </a:rPr>
              <a:t>, the scope of </a:t>
            </a:r>
            <a:r>
              <a:rPr lang="en-US" altLang="zh-CN" sz="1800" b="0" dirty="0" err="1">
                <a:latin typeface="Segoe UI" panose="020B0502040204020203" pitchFamily="34" charset="0"/>
              </a:rPr>
              <a:t>WinUI</a:t>
            </a:r>
            <a:r>
              <a:rPr lang="en-US" altLang="zh-CN" sz="1800" b="0" dirty="0">
                <a:latin typeface="Segoe UI" panose="020B0502040204020203" pitchFamily="34" charset="0"/>
              </a:rPr>
              <a:t> 3 includes the full Windows 10 native UI platform.</a:t>
            </a:r>
            <a:endParaRPr lang="zh-CN" altLang="en-US" sz="1800" dirty="0"/>
          </a:p>
        </p:txBody>
      </p:sp>
      <p:sp>
        <p:nvSpPr>
          <p:cNvPr id="10" name="矩形 9">
            <a:extLst>
              <a:ext uri="{FF2B5EF4-FFF2-40B4-BE49-F238E27FC236}">
                <a16:creationId xmlns:a16="http://schemas.microsoft.com/office/drawing/2014/main" id="{99011A92-84B8-49D7-935B-D6700B839E24}"/>
              </a:ext>
            </a:extLst>
          </p:cNvPr>
          <p:cNvSpPr/>
          <p:nvPr/>
        </p:nvSpPr>
        <p:spPr>
          <a:xfrm>
            <a:off x="1775520" y="3935904"/>
            <a:ext cx="3600400" cy="1725344"/>
          </a:xfrm>
          <a:prstGeom prst="rect">
            <a:avLst/>
          </a:prstGeom>
        </p:spPr>
        <p:txBody>
          <a:bodyPr wrap="square">
            <a:spAutoFit/>
          </a:bodyPr>
          <a:lstStyle/>
          <a:p>
            <a:pPr algn="l"/>
            <a:r>
              <a:rPr lang="en-US" altLang="zh-CN" sz="1800" dirty="0"/>
              <a:t>All new XAML features will eventually ship as part of </a:t>
            </a:r>
            <a:r>
              <a:rPr lang="en-US" altLang="zh-CN" sz="1800" dirty="0" err="1"/>
              <a:t>WinUI</a:t>
            </a:r>
            <a:r>
              <a:rPr lang="en-US" altLang="zh-CN" sz="1800" dirty="0"/>
              <a:t>. The existing UWP XAML APIs that ship as part of the OS will </a:t>
            </a:r>
            <a:r>
              <a:rPr lang="en-US" altLang="zh-CN" sz="1800" dirty="0">
                <a:solidFill>
                  <a:srgbClr val="FF0000"/>
                </a:solidFill>
              </a:rPr>
              <a:t>no longer</a:t>
            </a:r>
            <a:r>
              <a:rPr lang="en-US" altLang="zh-CN" sz="1800" dirty="0"/>
              <a:t> receive new feature updates. </a:t>
            </a:r>
            <a:endParaRPr lang="zh-CN" altLang="en-US" sz="1800" dirty="0"/>
          </a:p>
        </p:txBody>
      </p:sp>
      <p:sp>
        <p:nvSpPr>
          <p:cNvPr id="11" name="矩形 10">
            <a:extLst>
              <a:ext uri="{FF2B5EF4-FFF2-40B4-BE49-F238E27FC236}">
                <a16:creationId xmlns:a16="http://schemas.microsoft.com/office/drawing/2014/main" id="{A1B3F640-54D9-4DA5-AF3D-A6F2879A91BB}"/>
              </a:ext>
            </a:extLst>
          </p:cNvPr>
          <p:cNvSpPr/>
          <p:nvPr/>
        </p:nvSpPr>
        <p:spPr>
          <a:xfrm>
            <a:off x="3431704" y="5913492"/>
            <a:ext cx="5598368" cy="395749"/>
          </a:xfrm>
          <a:prstGeom prst="rect">
            <a:avLst/>
          </a:prstGeom>
        </p:spPr>
        <p:txBody>
          <a:bodyPr wrap="square">
            <a:spAutoFit/>
          </a:bodyPr>
          <a:lstStyle/>
          <a:p>
            <a:pPr algn="l"/>
            <a:r>
              <a:rPr lang="en-US" altLang="zh-CN" sz="1800" dirty="0">
                <a:hlinkClick r:id="rId6"/>
              </a:rPr>
              <a:t>https://docs.microsoft.com/en-us/windows/apps/winui/</a:t>
            </a:r>
            <a:endParaRPr lang="zh-CN" altLang="en-US" sz="1800" dirty="0"/>
          </a:p>
        </p:txBody>
      </p:sp>
      <p:sp>
        <p:nvSpPr>
          <p:cNvPr id="2" name="文本框 1">
            <a:extLst>
              <a:ext uri="{FF2B5EF4-FFF2-40B4-BE49-F238E27FC236}">
                <a16:creationId xmlns:a16="http://schemas.microsoft.com/office/drawing/2014/main" id="{1ADF8545-10C4-4229-A138-949F6660AE35}"/>
              </a:ext>
            </a:extLst>
          </p:cNvPr>
          <p:cNvSpPr txBox="1"/>
          <p:nvPr/>
        </p:nvSpPr>
        <p:spPr>
          <a:xfrm>
            <a:off x="9120336" y="5963793"/>
            <a:ext cx="2952328" cy="295145"/>
          </a:xfrm>
          <a:prstGeom prst="rect">
            <a:avLst/>
          </a:prstGeom>
          <a:noFill/>
        </p:spPr>
        <p:txBody>
          <a:bodyPr wrap="square" rtlCol="0">
            <a:spAutoFit/>
          </a:bodyPr>
          <a:lstStyle/>
          <a:p>
            <a:pPr algn="ctr"/>
            <a:r>
              <a:rPr lang="zh-CN" altLang="en-US" sz="1200" dirty="0">
                <a:solidFill>
                  <a:srgbClr val="FF0000"/>
                </a:solidFill>
                <a:latin typeface="微软雅黑" panose="020B0503020204020204" pitchFamily="34" charset="-122"/>
                <a:ea typeface="微软雅黑" panose="020B0503020204020204" pitchFamily="34" charset="-122"/>
              </a:rPr>
              <a:t>从捆绑到釜底抽薪！</a:t>
            </a:r>
          </a:p>
        </p:txBody>
      </p:sp>
    </p:spTree>
    <p:extLst>
      <p:ext uri="{BB962C8B-B14F-4D97-AF65-F5344CB8AC3E}">
        <p14:creationId xmlns:p14="http://schemas.microsoft.com/office/powerpoint/2010/main" val="18354550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442075" cy="519113"/>
          </a:xfrm>
        </p:spPr>
        <p:txBody>
          <a:bodyPr>
            <a:normAutofit fontScale="90000"/>
          </a:bodyPr>
          <a:lstStyle/>
          <a:p>
            <a:pPr lvl="0"/>
            <a:r>
              <a:rPr lang="en-US" altLang="zh-CN" dirty="0"/>
              <a:t>1.4.3 </a:t>
            </a:r>
            <a:r>
              <a:rPr lang="en-US" altLang="zh-CN" dirty="0" err="1"/>
              <a:t>winRT</a:t>
            </a:r>
            <a:r>
              <a:rPr lang="en-US" altLang="zh-CN" dirty="0"/>
              <a:t> &amp; </a:t>
            </a:r>
            <a:r>
              <a:rPr lang="en-US" altLang="zh-CN" dirty="0" err="1"/>
              <a:t>WinUI</a:t>
            </a:r>
            <a:endParaRPr lang="zh-CN" altLang="en-US" dirty="0"/>
          </a:p>
        </p:txBody>
      </p:sp>
      <p:sp>
        <p:nvSpPr>
          <p:cNvPr id="2" name="内容占位符 1"/>
          <p:cNvSpPr>
            <a:spLocks noGrp="1"/>
          </p:cNvSpPr>
          <p:nvPr>
            <p:ph idx="4294967295"/>
          </p:nvPr>
        </p:nvSpPr>
        <p:spPr>
          <a:xfrm>
            <a:off x="503807" y="3357562"/>
            <a:ext cx="11208817" cy="1655613"/>
          </a:xfrm>
        </p:spPr>
        <p:txBody>
          <a:bodyPr>
            <a:noAutofit/>
          </a:bodyPr>
          <a:lstStyle/>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r>
              <a:rPr lang="en-US" altLang="zh-CN" sz="1800" b="1" dirty="0">
                <a:solidFill>
                  <a:schemeClr val="accent2">
                    <a:lumMod val="50000"/>
                  </a:schemeClr>
                </a:solidFill>
              </a:rPr>
              <a:t> Windows UI </a:t>
            </a:r>
            <a:r>
              <a:rPr lang="zh-CN" altLang="en-US" sz="1800" b="1" dirty="0">
                <a:solidFill>
                  <a:schemeClr val="accent2">
                    <a:lumMod val="50000"/>
                  </a:schemeClr>
                </a:solidFill>
              </a:rPr>
              <a:t>库是使用 </a:t>
            </a:r>
            <a:r>
              <a:rPr lang="en-US" altLang="zh-CN" sz="1800" b="1" dirty="0">
                <a:solidFill>
                  <a:schemeClr val="accent2">
                    <a:lumMod val="50000"/>
                  </a:schemeClr>
                </a:solidFill>
              </a:rPr>
              <a:t>C++/</a:t>
            </a:r>
            <a:r>
              <a:rPr lang="en-US" altLang="zh-CN" sz="1800" b="1" dirty="0" err="1">
                <a:solidFill>
                  <a:schemeClr val="accent2">
                    <a:lumMod val="50000"/>
                  </a:schemeClr>
                </a:solidFill>
              </a:rPr>
              <a:t>WinRT</a:t>
            </a:r>
            <a:r>
              <a:rPr lang="en-US" altLang="zh-CN" sz="1800" b="1" dirty="0">
                <a:solidFill>
                  <a:schemeClr val="accent2">
                    <a:lumMod val="50000"/>
                  </a:schemeClr>
                </a:solidFill>
              </a:rPr>
              <a:t> </a:t>
            </a:r>
            <a:r>
              <a:rPr lang="zh-CN" altLang="en-US" sz="1800" b="1" dirty="0">
                <a:solidFill>
                  <a:schemeClr val="accent2">
                    <a:lumMod val="50000"/>
                  </a:schemeClr>
                </a:solidFill>
              </a:rPr>
              <a:t>编写的</a:t>
            </a:r>
            <a:endParaRPr lang="en-US" altLang="zh-CN" sz="1800" b="1" dirty="0">
              <a:solidFill>
                <a:schemeClr val="accent2">
                  <a:lumMod val="50000"/>
                </a:schemeClr>
              </a:solidFill>
            </a:endParaRPr>
          </a:p>
          <a:p>
            <a:pPr>
              <a:buFont typeface="Wingdings" panose="05000000000000000000" pitchFamily="2" charset="2"/>
              <a:buChar char="p"/>
            </a:pPr>
            <a:r>
              <a:rPr lang="zh-CN" altLang="en-US" sz="1800" b="1" dirty="0">
                <a:solidFill>
                  <a:schemeClr val="accent2">
                    <a:lumMod val="50000"/>
                  </a:schemeClr>
                </a:solidFill>
              </a:rPr>
              <a:t> 下面详述如何向 </a:t>
            </a:r>
            <a:r>
              <a:rPr lang="en-US" altLang="zh-CN" sz="1800" b="1" dirty="0">
                <a:solidFill>
                  <a:schemeClr val="accent2">
                    <a:lumMod val="50000"/>
                  </a:schemeClr>
                </a:solidFill>
              </a:rPr>
              <a:t>C++/</a:t>
            </a:r>
            <a:r>
              <a:rPr lang="en-US" altLang="zh-CN" sz="1800" b="1" dirty="0" err="1">
                <a:solidFill>
                  <a:schemeClr val="accent2">
                    <a:lumMod val="50000"/>
                  </a:schemeClr>
                </a:solidFill>
              </a:rPr>
              <a:t>WinRT</a:t>
            </a:r>
            <a:r>
              <a:rPr lang="en-US" altLang="zh-CN" sz="1800" b="1" dirty="0">
                <a:solidFill>
                  <a:schemeClr val="accent2">
                    <a:lumMod val="50000"/>
                  </a:schemeClr>
                </a:solidFill>
              </a:rPr>
              <a:t> </a:t>
            </a:r>
            <a:r>
              <a:rPr lang="zh-CN" altLang="en-US" sz="1800" b="1" dirty="0">
                <a:solidFill>
                  <a:schemeClr val="accent2">
                    <a:lumMod val="50000"/>
                  </a:schemeClr>
                </a:solidFill>
              </a:rPr>
              <a:t>项目添加对 </a:t>
            </a:r>
            <a:r>
              <a:rPr lang="en-US" altLang="zh-CN" sz="1800" b="1" dirty="0">
                <a:solidFill>
                  <a:schemeClr val="accent2">
                    <a:lumMod val="50000"/>
                  </a:schemeClr>
                </a:solidFill>
              </a:rPr>
              <a:t>Windows UI (</a:t>
            </a:r>
            <a:r>
              <a:rPr lang="en-US" altLang="zh-CN" sz="1800" b="1" dirty="0" err="1">
                <a:solidFill>
                  <a:schemeClr val="accent2">
                    <a:lumMod val="50000"/>
                  </a:schemeClr>
                </a:solidFill>
              </a:rPr>
              <a:t>WinUI</a:t>
            </a:r>
            <a:r>
              <a:rPr lang="en-US" altLang="zh-CN" sz="1800" b="1" dirty="0">
                <a:solidFill>
                  <a:schemeClr val="accent2">
                    <a:lumMod val="50000"/>
                  </a:schemeClr>
                </a:solidFill>
              </a:rPr>
              <a:t>) </a:t>
            </a:r>
            <a:r>
              <a:rPr lang="zh-CN" altLang="en-US" sz="1800" b="1" dirty="0">
                <a:solidFill>
                  <a:schemeClr val="accent2">
                    <a:lumMod val="50000"/>
                  </a:schemeClr>
                </a:solidFill>
              </a:rPr>
              <a:t>库的支持</a:t>
            </a:r>
            <a:endParaRPr lang="en-US" altLang="zh-CN" sz="1800" b="1" dirty="0">
              <a:solidFill>
                <a:schemeClr val="accent2">
                  <a:lumMod val="50000"/>
                </a:schemeClr>
              </a:solidFill>
            </a:endParaRPr>
          </a:p>
          <a:p>
            <a:pPr marL="0" indent="0">
              <a:buNone/>
            </a:pPr>
            <a:r>
              <a:rPr lang="en-US" altLang="zh-CN" sz="1400" dirty="0">
                <a:solidFill>
                  <a:schemeClr val="accent2">
                    <a:lumMod val="50000"/>
                  </a:schemeClr>
                </a:solidFill>
                <a:latin typeface="Consolas" panose="020B0609020204030204" pitchFamily="49" charset="0"/>
              </a:rPr>
              <a:t>https://docs.microsoft.com/zh-cn/windows/uwp/cpp-and-winrt-apis/simple-winui-example?cid=kerryherger</a:t>
            </a:r>
          </a:p>
          <a:p>
            <a:pPr marL="342788" lvl="1" indent="0">
              <a:buNone/>
            </a:pPr>
            <a:endParaRPr lang="en-US" altLang="zh-CN" sz="1600" b="1" dirty="0">
              <a:solidFill>
                <a:schemeClr val="accent2">
                  <a:lumMod val="50000"/>
                </a:schemeClr>
              </a:solidFill>
            </a:endParaRPr>
          </a:p>
          <a:p>
            <a:pPr lvl="1">
              <a:buFont typeface="Wingdings" panose="05000000000000000000" pitchFamily="2" charset="2"/>
              <a:buChar char="Ø"/>
            </a:pPr>
            <a:endParaRPr lang="en-US" altLang="zh-CN" sz="20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p:txBody>
      </p:sp>
      <p:sp>
        <p:nvSpPr>
          <p:cNvPr id="3" name="矩形 2">
            <a:extLst>
              <a:ext uri="{FF2B5EF4-FFF2-40B4-BE49-F238E27FC236}">
                <a16:creationId xmlns:a16="http://schemas.microsoft.com/office/drawing/2014/main" id="{88333DD5-2016-41DF-ADDA-32BE3316D17A}"/>
              </a:ext>
            </a:extLst>
          </p:cNvPr>
          <p:cNvSpPr/>
          <p:nvPr/>
        </p:nvSpPr>
        <p:spPr>
          <a:xfrm>
            <a:off x="4655841" y="2060848"/>
            <a:ext cx="6840760" cy="1156855"/>
          </a:xfrm>
          <a:prstGeom prst="rect">
            <a:avLst/>
          </a:prstGeom>
        </p:spPr>
        <p:txBody>
          <a:bodyPr wrap="square">
            <a:spAutoFit/>
          </a:bodyPr>
          <a:lstStyle/>
          <a:p>
            <a:pPr algn="l"/>
            <a:r>
              <a:rPr lang="en-US" altLang="zh-CN" sz="2000" b="0" dirty="0">
                <a:latin typeface="微软雅黑" panose="020B0503020204020204" pitchFamily="34" charset="-122"/>
                <a:ea typeface="微软雅黑" panose="020B0503020204020204" pitchFamily="34" charset="-122"/>
              </a:rPr>
              <a:t>MIDL 3.0 is a particularly convenient way to define C++/WinRT runtime classes. </a:t>
            </a:r>
          </a:p>
          <a:p>
            <a:pPr algn="l"/>
            <a:r>
              <a:rPr lang="en-US" altLang="zh-CN" sz="1600" b="0" dirty="0">
                <a:latin typeface="微软雅黑" panose="020B0503020204020204" pitchFamily="34" charset="-122"/>
                <a:ea typeface="微软雅黑" panose="020B0503020204020204" pitchFamily="34" charset="-122"/>
              </a:rPr>
              <a:t>https://docs.microsoft.com/en-us/uwp/midl-3/troubleshooting</a:t>
            </a:r>
            <a:endParaRPr lang="zh-CN" altLang="en-US" sz="1600" b="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2003FA84-B0D1-4D13-AA58-8C8BB047CB27}"/>
              </a:ext>
            </a:extLst>
          </p:cNvPr>
          <p:cNvSpPr/>
          <p:nvPr/>
        </p:nvSpPr>
        <p:spPr>
          <a:xfrm>
            <a:off x="534217" y="5229200"/>
            <a:ext cx="11471311" cy="714042"/>
          </a:xfrm>
          <a:prstGeom prst="rect">
            <a:avLst/>
          </a:prstGeom>
        </p:spPr>
        <p:txBody>
          <a:bodyPr wrap="square">
            <a:spAutoFit/>
          </a:bodyPr>
          <a:lstStyle/>
          <a:p>
            <a:pPr algn="l"/>
            <a:r>
              <a:rPr lang="en-US" altLang="zh-CN" sz="1800" b="0" dirty="0">
                <a:solidFill>
                  <a:schemeClr val="tx1"/>
                </a:solidFill>
                <a:latin typeface="微软雅黑" panose="020B0503020204020204" pitchFamily="34" charset="-122"/>
                <a:ea typeface="微软雅黑" panose="020B0503020204020204" pitchFamily="34" charset="-122"/>
              </a:rPr>
              <a:t>Windows Runtime components with C++/WinRT</a:t>
            </a:r>
          </a:p>
          <a:p>
            <a:pPr algn="l"/>
            <a:r>
              <a:rPr lang="en-US" altLang="zh-CN" sz="1400" b="0" dirty="0">
                <a:latin typeface="Consolas" panose="020B0609020204030204" pitchFamily="49" charset="0"/>
              </a:rPr>
              <a:t>https://docs.microsoft.com/en-us/windows/uwp/winrt-components/create-a-windows-runtime-component-in-cppwinrt</a:t>
            </a:r>
            <a:endParaRPr lang="zh-CN" altLang="en-US" sz="1400" b="0" dirty="0">
              <a:latin typeface="Consolas" panose="020B0609020204030204" pitchFamily="49" charset="0"/>
            </a:endParaRPr>
          </a:p>
        </p:txBody>
      </p:sp>
    </p:spTree>
    <p:extLst>
      <p:ext uri="{BB962C8B-B14F-4D97-AF65-F5344CB8AC3E}">
        <p14:creationId xmlns:p14="http://schemas.microsoft.com/office/powerpoint/2010/main" val="21115464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3587750" y="1573213"/>
            <a:ext cx="8604250" cy="5327650"/>
          </a:xfrm>
        </p:spPr>
        <p:txBody>
          <a:bodyPr>
            <a:noAutofit/>
          </a:bodyPr>
          <a:lstStyle/>
          <a:p>
            <a:pPr>
              <a:buFont typeface="Wingdings" panose="05000000000000000000" pitchFamily="2" charset="2"/>
              <a:buChar char="p"/>
            </a:pPr>
            <a:r>
              <a:rPr lang="en-US" altLang="zh-CN" sz="2400" b="1" dirty="0">
                <a:solidFill>
                  <a:schemeClr val="accent2">
                    <a:lumMod val="50000"/>
                  </a:schemeClr>
                </a:solidFill>
              </a:rPr>
              <a:t> Create a Blank App (</a:t>
            </a:r>
            <a:r>
              <a:rPr lang="en-US" altLang="zh-CN" sz="2400" b="1" dirty="0" err="1">
                <a:solidFill>
                  <a:schemeClr val="accent2">
                    <a:lumMod val="50000"/>
                  </a:schemeClr>
                </a:solidFill>
              </a:rPr>
              <a:t>helloWinUI</a:t>
            </a:r>
            <a:r>
              <a:rPr lang="en-US" altLang="zh-CN" sz="2400" b="1" dirty="0">
                <a:solidFill>
                  <a:schemeClr val="accent2">
                    <a:lumMod val="50000"/>
                  </a:schemeClr>
                </a:solidFill>
              </a:rPr>
              <a:t>)</a:t>
            </a:r>
          </a:p>
          <a:p>
            <a:pPr lvl="1">
              <a:buFont typeface="Wingdings" panose="05000000000000000000" pitchFamily="2" charset="2"/>
              <a:buChar char="Ø"/>
            </a:pPr>
            <a:r>
              <a:rPr lang="en-US" altLang="zh-CN" sz="1600" b="1" dirty="0">
                <a:solidFill>
                  <a:schemeClr val="accent2">
                    <a:lumMod val="50000"/>
                  </a:schemeClr>
                </a:solidFill>
              </a:rPr>
              <a:t>In Visual Studio, create a new project using the Blank App (C++/</a:t>
            </a:r>
            <a:r>
              <a:rPr lang="en-US" altLang="zh-CN" sz="1600" b="1" dirty="0" err="1">
                <a:solidFill>
                  <a:schemeClr val="accent2">
                    <a:lumMod val="50000"/>
                  </a:schemeClr>
                </a:solidFill>
              </a:rPr>
              <a:t>WinRT</a:t>
            </a:r>
            <a:r>
              <a:rPr lang="en-US" altLang="zh-CN" sz="1600" b="1" dirty="0">
                <a:solidFill>
                  <a:schemeClr val="accent2">
                    <a:lumMod val="50000"/>
                  </a:schemeClr>
                </a:solidFill>
              </a:rPr>
              <a:t>) project template, and name it </a:t>
            </a:r>
            <a:r>
              <a:rPr lang="en-US" altLang="zh-CN" sz="1600" b="1" dirty="0" err="1">
                <a:solidFill>
                  <a:schemeClr val="accent2">
                    <a:lumMod val="50000"/>
                  </a:schemeClr>
                </a:solidFill>
              </a:rPr>
              <a:t>HelloWinUI</a:t>
            </a:r>
            <a:endParaRPr lang="en-US" altLang="zh-CN" sz="1600" b="1" dirty="0">
              <a:solidFill>
                <a:schemeClr val="accent2">
                  <a:lumMod val="50000"/>
                </a:schemeClr>
              </a:solidFill>
            </a:endParaRPr>
          </a:p>
          <a:p>
            <a:pPr lvl="1">
              <a:buFont typeface="Wingdings" panose="05000000000000000000" pitchFamily="2" charset="2"/>
              <a:buChar char="Ø"/>
            </a:pPr>
            <a:endParaRPr lang="en-US" altLang="zh-CN" sz="16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lvl="1">
              <a:buFont typeface="Wingdings" panose="05000000000000000000" pitchFamily="2" charset="2"/>
              <a:buChar char="Ø"/>
            </a:pPr>
            <a:endParaRPr lang="en-US" altLang="zh-CN" sz="1600" b="1" dirty="0">
              <a:solidFill>
                <a:schemeClr val="accent2">
                  <a:lumMod val="50000"/>
                </a:schemeClr>
              </a:solidFill>
            </a:endParaRPr>
          </a:p>
          <a:p>
            <a:pPr lvl="1">
              <a:buFont typeface="Wingdings" panose="05000000000000000000" pitchFamily="2" charset="2"/>
              <a:buChar char="Ø"/>
            </a:pPr>
            <a:endParaRPr lang="en-US" altLang="zh-CN" sz="20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p:txBody>
      </p:sp>
      <p:pic>
        <p:nvPicPr>
          <p:cNvPr id="3" name="图片 2"/>
          <p:cNvPicPr>
            <a:picLocks noChangeAspect="1"/>
          </p:cNvPicPr>
          <p:nvPr/>
        </p:nvPicPr>
        <p:blipFill>
          <a:blip r:embed="rId2"/>
          <a:stretch>
            <a:fillRect/>
          </a:stretch>
        </p:blipFill>
        <p:spPr>
          <a:xfrm>
            <a:off x="3595980" y="2492896"/>
            <a:ext cx="6172860" cy="4373436"/>
          </a:xfrm>
          <a:prstGeom prst="rect">
            <a:avLst/>
          </a:prstGeom>
        </p:spPr>
      </p:pic>
      <p:sp>
        <p:nvSpPr>
          <p:cNvPr id="4" name="矩形 3"/>
          <p:cNvSpPr/>
          <p:nvPr/>
        </p:nvSpPr>
        <p:spPr>
          <a:xfrm>
            <a:off x="3870438" y="855419"/>
            <a:ext cx="6640103" cy="628955"/>
          </a:xfrm>
          <a:prstGeom prst="rect">
            <a:avLst/>
          </a:prstGeom>
        </p:spPr>
        <p:txBody>
          <a:bodyPr wrap="square">
            <a:spAutoFit/>
          </a:bodyPr>
          <a:lstStyle/>
          <a:p>
            <a:r>
              <a:rPr lang="en-US" altLang="zh-CN" sz="3200" dirty="0">
                <a:latin typeface="Arial" panose="020B0604020202020204" pitchFamily="34" charset="0"/>
                <a:ea typeface="微软雅黑" panose="020B0503020204020204" pitchFamily="34" charset="-122"/>
                <a:cs typeface="Arial" panose="020B0604020202020204" pitchFamily="34" charset="0"/>
              </a:rPr>
              <a:t>C++/</a:t>
            </a:r>
            <a:r>
              <a:rPr lang="en-US" altLang="zh-CN" sz="3200" dirty="0" err="1">
                <a:latin typeface="Arial" panose="020B0604020202020204" pitchFamily="34" charset="0"/>
                <a:ea typeface="微软雅黑" panose="020B0503020204020204" pitchFamily="34" charset="-122"/>
                <a:cs typeface="Arial" panose="020B0604020202020204" pitchFamily="34" charset="0"/>
              </a:rPr>
              <a:t>WinRT</a:t>
            </a:r>
            <a:r>
              <a:rPr lang="en-US" altLang="zh-CN" sz="3200" dirty="0">
                <a:latin typeface="Arial" panose="020B0604020202020204" pitchFamily="34" charset="0"/>
                <a:ea typeface="微软雅黑" panose="020B0503020204020204" pitchFamily="34" charset="-122"/>
                <a:cs typeface="Arial" panose="020B0604020202020204" pitchFamily="34" charset="0"/>
              </a:rPr>
              <a:t> </a:t>
            </a:r>
            <a:r>
              <a:rPr lang="en-US" altLang="zh-CN" sz="3200" dirty="0" err="1">
                <a:latin typeface="Arial" panose="020B0604020202020204" pitchFamily="34" charset="0"/>
                <a:ea typeface="微软雅黑" panose="020B0503020204020204" pitchFamily="34" charset="-122"/>
                <a:cs typeface="Arial" panose="020B0604020202020204" pitchFamily="34" charset="0"/>
              </a:rPr>
              <a:t>WinUI</a:t>
            </a:r>
            <a:r>
              <a:rPr lang="en-US" altLang="zh-CN" sz="3200" dirty="0">
                <a:latin typeface="Arial" panose="020B0604020202020204" pitchFamily="34" charset="0"/>
                <a:ea typeface="微软雅黑" panose="020B0503020204020204" pitchFamily="34" charset="-122"/>
                <a:cs typeface="Arial" panose="020B0604020202020204" pitchFamily="34" charset="0"/>
              </a:rPr>
              <a:t> Example</a:t>
            </a:r>
            <a:endParaRPr lang="zh-CN" altLang="en-US" sz="3200" dirty="0">
              <a:latin typeface="Arial" panose="020B0604020202020204" pitchFamily="34" charset="0"/>
              <a:ea typeface="微软雅黑" panose="020B0503020204020204" pitchFamily="34" charset="-122"/>
              <a:cs typeface="Arial" panose="020B0604020202020204" pitchFamily="34" charset="0"/>
            </a:endParaRPr>
          </a:p>
        </p:txBody>
      </p:sp>
      <p:sp>
        <p:nvSpPr>
          <p:cNvPr id="6" name="Rectangle 2">
            <a:extLst>
              <a:ext uri="{FF2B5EF4-FFF2-40B4-BE49-F238E27FC236}">
                <a16:creationId xmlns:a16="http://schemas.microsoft.com/office/drawing/2014/main" id="{BB1C9E7F-0DDB-48EA-819B-86AB1B5D873B}"/>
              </a:ext>
            </a:extLst>
          </p:cNvPr>
          <p:cNvSpPr txBox="1">
            <a:spLocks noRot="1" noChangeArrowheads="1"/>
          </p:cNvSpPr>
          <p:nvPr/>
        </p:nvSpPr>
        <p:spPr bwMode="auto">
          <a:xfrm>
            <a:off x="0"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r>
              <a:rPr lang="en-US" altLang="zh-CN" b="0" kern="0"/>
              <a:t>1.4.3 winRT &amp; WinUI</a:t>
            </a:r>
            <a:endParaRPr lang="zh-CN" altLang="en-US" b="0" kern="0" dirty="0"/>
          </a:p>
        </p:txBody>
      </p:sp>
    </p:spTree>
    <p:extLst>
      <p:ext uri="{BB962C8B-B14F-4D97-AF65-F5344CB8AC3E}">
        <p14:creationId xmlns:p14="http://schemas.microsoft.com/office/powerpoint/2010/main" val="1682276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1524000" y="404813"/>
            <a:ext cx="8243888" cy="762000"/>
          </a:xfrm>
          <a:prstGeom prst="rect">
            <a:avLst/>
          </a:prstGeom>
          <a:noFill/>
          <a:ln w="9525">
            <a:noFill/>
          </a:ln>
        </p:spPr>
        <p:txBody>
          <a:bodyPr>
            <a:spAutoFit/>
          </a:bodyPr>
          <a:lstStyle/>
          <a:p>
            <a:pPr lvl="2" algn="l">
              <a:lnSpc>
                <a:spcPct val="100000"/>
              </a:lnSpc>
              <a:spcBef>
                <a:spcPct val="0"/>
              </a:spcBef>
              <a:spcAft>
                <a:spcPct val="0"/>
              </a:spcAft>
              <a:buClr>
                <a:schemeClr val="bg1"/>
              </a:buClr>
            </a:pPr>
            <a:r>
              <a:rPr lang="en-US" altLang="zh-CN" sz="4400" b="0" dirty="0">
                <a:latin typeface="华文彩云" pitchFamily="2" charset="-122"/>
                <a:ea typeface="华文彩云" pitchFamily="2" charset="-122"/>
              </a:rPr>
              <a:t>1.1 WINDOWS</a:t>
            </a:r>
            <a:r>
              <a:rPr lang="zh-CN" altLang="en-US" sz="4400" b="0" dirty="0">
                <a:latin typeface="华文彩云" pitchFamily="2" charset="-122"/>
                <a:ea typeface="华文彩云" pitchFamily="2" charset="-122"/>
              </a:rPr>
              <a:t>简介</a:t>
            </a:r>
          </a:p>
        </p:txBody>
      </p:sp>
      <p:sp>
        <p:nvSpPr>
          <p:cNvPr id="12" name="Rectangle 3"/>
          <p:cNvSpPr txBox="1">
            <a:spLocks noChangeArrowheads="1"/>
          </p:cNvSpPr>
          <p:nvPr/>
        </p:nvSpPr>
        <p:spPr>
          <a:xfrm>
            <a:off x="1775520" y="1484784"/>
            <a:ext cx="8712968" cy="3349353"/>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Windows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在</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PC</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上被广泛使用和普及</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大多数桌面应用程序基于</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Windows</a:t>
            </a: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在智能制造的时代风口，</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程序 设计大有用武之地</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Windows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对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Linux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应用程序的支持越来越好，未来还会加强对安卓等移动生态的支持</a:t>
            </a:r>
          </a:p>
        </p:txBody>
      </p:sp>
      <p:sp>
        <p:nvSpPr>
          <p:cNvPr id="2" name="矩形 1"/>
          <p:cNvSpPr/>
          <p:nvPr/>
        </p:nvSpPr>
        <p:spPr>
          <a:xfrm>
            <a:off x="2423593" y="5087769"/>
            <a:ext cx="7560839" cy="1365567"/>
          </a:xfrm>
          <a:prstGeom prst="rect">
            <a:avLst/>
          </a:prstGeom>
        </p:spPr>
        <p:txBody>
          <a:bodyPr wrap="square">
            <a:spAutoFit/>
          </a:bodyPr>
          <a:lstStyle/>
          <a:p>
            <a:r>
              <a:rPr lang="en-US" altLang="zh-CN" dirty="0">
                <a:solidFill>
                  <a:srgbClr val="002060"/>
                </a:solidFill>
                <a:latin typeface="微软雅黑" panose="020B0503020204020204" pitchFamily="34" charset="-122"/>
                <a:ea typeface="微软雅黑" panose="020B0503020204020204" pitchFamily="34" charset="-122"/>
              </a:rPr>
              <a:t>Windows </a:t>
            </a:r>
            <a:r>
              <a:rPr lang="zh-CN" altLang="en-US" dirty="0">
                <a:solidFill>
                  <a:srgbClr val="002060"/>
                </a:solidFill>
                <a:latin typeface="微软雅黑" panose="020B0503020204020204" pitchFamily="34" charset="-122"/>
                <a:ea typeface="微软雅黑" panose="020B0503020204020204" pitchFamily="34" charset="-122"/>
              </a:rPr>
              <a:t>程序设计是编程技术人员</a:t>
            </a:r>
            <a:r>
              <a:rPr lang="zh-CN" altLang="en-US" dirty="0">
                <a:solidFill>
                  <a:schemeClr val="accent2">
                    <a:lumMod val="50000"/>
                  </a:schemeClr>
                </a:solidFill>
                <a:latin typeface="微软雅黑" panose="020B0503020204020204" pitchFamily="34" charset="-122"/>
                <a:ea typeface="微软雅黑" panose="020B0503020204020204" pitchFamily="34" charset="-122"/>
              </a:rPr>
              <a:t>应该掌握的一项基本技能</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12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0" y="1268413"/>
            <a:ext cx="8605838" cy="5327650"/>
          </a:xfrm>
        </p:spPr>
        <p:txBody>
          <a:bodyPr>
            <a:noAutofit/>
          </a:bodyPr>
          <a:lstStyle/>
          <a:p>
            <a:pPr>
              <a:buFont typeface="Wingdings" panose="05000000000000000000" pitchFamily="2" charset="2"/>
              <a:buChar char="p"/>
            </a:pPr>
            <a:r>
              <a:rPr lang="en-US" altLang="zh-CN" sz="2400" b="1" dirty="0">
                <a:solidFill>
                  <a:schemeClr val="accent2">
                    <a:lumMod val="50000"/>
                  </a:schemeClr>
                </a:solidFill>
              </a:rPr>
              <a:t> Install the </a:t>
            </a:r>
            <a:r>
              <a:rPr lang="en-US" altLang="zh-CN" sz="2400" b="1" dirty="0" err="1">
                <a:solidFill>
                  <a:schemeClr val="accent2">
                    <a:lumMod val="50000"/>
                  </a:schemeClr>
                </a:solidFill>
              </a:rPr>
              <a:t>Microsoft.UI.Xaml</a:t>
            </a:r>
            <a:r>
              <a:rPr lang="en-US" altLang="zh-CN" sz="2400" b="1" dirty="0">
                <a:solidFill>
                  <a:schemeClr val="accent2">
                    <a:lumMod val="50000"/>
                  </a:schemeClr>
                </a:solidFill>
              </a:rPr>
              <a:t> </a:t>
            </a:r>
            <a:r>
              <a:rPr lang="en-US" altLang="zh-CN" sz="2400" b="1" dirty="0" err="1">
                <a:solidFill>
                  <a:schemeClr val="accent2">
                    <a:lumMod val="50000"/>
                  </a:schemeClr>
                </a:solidFill>
              </a:rPr>
              <a:t>NuGet</a:t>
            </a:r>
            <a:r>
              <a:rPr lang="en-US" altLang="zh-CN" sz="2400" b="1" dirty="0">
                <a:solidFill>
                  <a:schemeClr val="accent2">
                    <a:lumMod val="50000"/>
                  </a:schemeClr>
                </a:solidFill>
              </a:rPr>
              <a:t> package</a:t>
            </a:r>
          </a:p>
          <a:p>
            <a:pPr marL="0" indent="0">
              <a:buNone/>
            </a:pPr>
            <a:r>
              <a:rPr lang="en-US" altLang="zh-CN" sz="1600" b="1" dirty="0">
                <a:solidFill>
                  <a:schemeClr val="accent2">
                    <a:lumMod val="50000"/>
                  </a:schemeClr>
                </a:solidFill>
                <a:latin typeface="Arial" panose="020B0604020202020204" pitchFamily="34" charset="0"/>
                <a:cs typeface="Arial" panose="020B0604020202020204" pitchFamily="34" charset="0"/>
              </a:rPr>
              <a:t>Click Project &gt; Manage </a:t>
            </a:r>
            <a:r>
              <a:rPr lang="en-US" altLang="zh-CN" sz="1600" b="1" dirty="0" err="1">
                <a:solidFill>
                  <a:schemeClr val="accent2">
                    <a:lumMod val="50000"/>
                  </a:schemeClr>
                </a:solidFill>
                <a:latin typeface="Arial" panose="020B0604020202020204" pitchFamily="34" charset="0"/>
                <a:cs typeface="Arial" panose="020B0604020202020204" pitchFamily="34" charset="0"/>
              </a:rPr>
              <a:t>NuGet</a:t>
            </a:r>
            <a:r>
              <a:rPr lang="en-US" altLang="zh-CN" sz="1600" b="1" dirty="0">
                <a:solidFill>
                  <a:schemeClr val="accent2">
                    <a:lumMod val="50000"/>
                  </a:schemeClr>
                </a:solidFill>
                <a:latin typeface="Arial" panose="020B0604020202020204" pitchFamily="34" charset="0"/>
                <a:cs typeface="Arial" panose="020B0604020202020204" pitchFamily="34" charset="0"/>
              </a:rPr>
              <a:t> Packages... &gt; Browse, search </a:t>
            </a:r>
            <a:r>
              <a:rPr lang="en-US" altLang="zh-CN" sz="1600" b="1" dirty="0" err="1">
                <a:solidFill>
                  <a:schemeClr val="accent2">
                    <a:lumMod val="50000"/>
                  </a:schemeClr>
                </a:solidFill>
                <a:latin typeface="Arial" panose="020B0604020202020204" pitchFamily="34" charset="0"/>
                <a:cs typeface="Arial" panose="020B0604020202020204" pitchFamily="34" charset="0"/>
              </a:rPr>
              <a:t>Microsoft.UI.Xaml</a:t>
            </a:r>
            <a:r>
              <a:rPr lang="en-US" altLang="zh-CN" sz="1600" b="1" dirty="0">
                <a:solidFill>
                  <a:schemeClr val="accent2">
                    <a:lumMod val="50000"/>
                  </a:schemeClr>
                </a:solidFill>
                <a:latin typeface="Arial" panose="020B0604020202020204" pitchFamily="34" charset="0"/>
                <a:cs typeface="Arial" panose="020B0604020202020204" pitchFamily="34" charset="0"/>
              </a:rPr>
              <a:t> in the search box, and click to install the package into your project</a:t>
            </a:r>
            <a:endParaRPr lang="en-US" altLang="zh-CN" sz="2400" b="1" dirty="0">
              <a:solidFill>
                <a:schemeClr val="accent2">
                  <a:lumMod val="50000"/>
                </a:schemeClr>
              </a:solidFill>
            </a:endParaRPr>
          </a:p>
        </p:txBody>
      </p:sp>
      <p:pic>
        <p:nvPicPr>
          <p:cNvPr id="4" name="图片 3"/>
          <p:cNvPicPr>
            <a:picLocks noChangeAspect="1"/>
          </p:cNvPicPr>
          <p:nvPr/>
        </p:nvPicPr>
        <p:blipFill>
          <a:blip r:embed="rId2"/>
          <a:stretch>
            <a:fillRect/>
          </a:stretch>
        </p:blipFill>
        <p:spPr>
          <a:xfrm>
            <a:off x="1665999" y="2204864"/>
            <a:ext cx="8823491" cy="3960440"/>
          </a:xfrm>
          <a:prstGeom prst="rect">
            <a:avLst/>
          </a:prstGeom>
        </p:spPr>
      </p:pic>
      <p:sp>
        <p:nvSpPr>
          <p:cNvPr id="5" name="Rectangle 2">
            <a:extLst>
              <a:ext uri="{FF2B5EF4-FFF2-40B4-BE49-F238E27FC236}">
                <a16:creationId xmlns:a16="http://schemas.microsoft.com/office/drawing/2014/main" id="{A79D7373-1650-4698-B1C6-1E33BE2B4A35}"/>
              </a:ext>
            </a:extLst>
          </p:cNvPr>
          <p:cNvSpPr txBox="1">
            <a:spLocks noRot="1" noChangeArrowheads="1"/>
          </p:cNvSpPr>
          <p:nvPr/>
        </p:nvSpPr>
        <p:spPr bwMode="auto">
          <a:xfrm>
            <a:off x="0"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r>
              <a:rPr lang="en-US" altLang="zh-CN" b="0" kern="0"/>
              <a:t>1.4.3 winRT &amp; WinUI</a:t>
            </a:r>
            <a:endParaRPr lang="zh-CN" altLang="en-US" b="0" kern="0" dirty="0"/>
          </a:p>
        </p:txBody>
      </p:sp>
    </p:spTree>
    <p:extLst>
      <p:ext uri="{BB962C8B-B14F-4D97-AF65-F5344CB8AC3E}">
        <p14:creationId xmlns:p14="http://schemas.microsoft.com/office/powerpoint/2010/main" val="2397093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2495600" y="1484784"/>
            <a:ext cx="8496300" cy="4679950"/>
          </a:xfrm>
        </p:spPr>
        <p:txBody>
          <a:bodyPr>
            <a:noAutofit/>
          </a:bodyPr>
          <a:lstStyle/>
          <a:p>
            <a:pPr>
              <a:buFont typeface="Wingdings" panose="05000000000000000000" pitchFamily="2" charset="2"/>
              <a:buChar char="p"/>
            </a:pPr>
            <a:r>
              <a:rPr lang="en-US" altLang="zh-CN" sz="1800" b="1" dirty="0">
                <a:solidFill>
                  <a:schemeClr val="accent2">
                    <a:lumMod val="50000"/>
                  </a:schemeClr>
                </a:solidFill>
              </a:rPr>
              <a:t> Declare </a:t>
            </a:r>
            <a:r>
              <a:rPr lang="en-US" altLang="zh-CN" sz="1800" b="1" dirty="0" err="1">
                <a:solidFill>
                  <a:schemeClr val="accent2">
                    <a:lumMod val="50000"/>
                  </a:schemeClr>
                </a:solidFill>
              </a:rPr>
              <a:t>WinUI</a:t>
            </a:r>
            <a:r>
              <a:rPr lang="en-US" altLang="zh-CN" sz="1800" b="1" dirty="0">
                <a:solidFill>
                  <a:schemeClr val="accent2">
                    <a:lumMod val="50000"/>
                  </a:schemeClr>
                </a:solidFill>
              </a:rPr>
              <a:t> application resources</a:t>
            </a:r>
          </a:p>
          <a:p>
            <a:pPr marL="0" indent="0">
              <a:buNone/>
            </a:pPr>
            <a:r>
              <a:rPr lang="en-US" altLang="zh-CN" sz="2400" b="1" dirty="0">
                <a:solidFill>
                  <a:schemeClr val="accent2">
                    <a:lumMod val="50000"/>
                  </a:schemeClr>
                </a:solidFill>
                <a:latin typeface="Arial" panose="020B0604020202020204" pitchFamily="34" charset="0"/>
                <a:cs typeface="Arial" panose="020B0604020202020204" pitchFamily="34" charset="0"/>
              </a:rPr>
              <a:t>Open </a:t>
            </a:r>
            <a:r>
              <a:rPr lang="en-US" altLang="zh-CN" sz="2400" b="1" dirty="0" err="1">
                <a:solidFill>
                  <a:schemeClr val="accent2">
                    <a:lumMod val="50000"/>
                  </a:schemeClr>
                </a:solidFill>
                <a:latin typeface="Arial" panose="020B0604020202020204" pitchFamily="34" charset="0"/>
                <a:cs typeface="Arial" panose="020B0604020202020204" pitchFamily="34" charset="0"/>
              </a:rPr>
              <a:t>App.xaml</a:t>
            </a:r>
            <a:r>
              <a:rPr lang="en-US" altLang="zh-CN" sz="2400" b="1" dirty="0">
                <a:solidFill>
                  <a:schemeClr val="accent2">
                    <a:lumMod val="50000"/>
                  </a:schemeClr>
                </a:solidFill>
                <a:latin typeface="Arial" panose="020B0604020202020204" pitchFamily="34" charset="0"/>
                <a:cs typeface="Arial" panose="020B0604020202020204" pitchFamily="34" charset="0"/>
              </a:rPr>
              <a:t> and paste the following markup between the existing opening and closing Application tags.</a:t>
            </a:r>
          </a:p>
          <a:p>
            <a:pPr marL="0" indent="0">
              <a:buNone/>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marL="0" indent="0">
              <a:buNone/>
            </a:pPr>
            <a:r>
              <a:rPr lang="en-US" altLang="zh-CN" sz="2400" b="1" dirty="0">
                <a:solidFill>
                  <a:schemeClr val="accent2">
                    <a:lumMod val="50000"/>
                  </a:schemeClr>
                </a:solidFill>
                <a:latin typeface="Consolas" panose="020B0609020204030204" pitchFamily="49" charset="0"/>
                <a:cs typeface="Arial" panose="020B0604020202020204" pitchFamily="34" charset="0"/>
              </a:rPr>
              <a:t>&lt;</a:t>
            </a:r>
            <a:r>
              <a:rPr lang="en-US" altLang="zh-CN" sz="2400" b="1" dirty="0" err="1">
                <a:solidFill>
                  <a:schemeClr val="accent2">
                    <a:lumMod val="50000"/>
                  </a:schemeClr>
                </a:solidFill>
                <a:latin typeface="Consolas" panose="020B0609020204030204" pitchFamily="49" charset="0"/>
                <a:cs typeface="Arial" panose="020B0604020202020204" pitchFamily="34" charset="0"/>
              </a:rPr>
              <a:t>Application.Resources</a:t>
            </a:r>
            <a:r>
              <a:rPr lang="en-US" altLang="zh-CN" sz="2400" b="1" dirty="0">
                <a:solidFill>
                  <a:schemeClr val="accent2">
                    <a:lumMod val="50000"/>
                  </a:schemeClr>
                </a:solidFill>
                <a:latin typeface="Consolas" panose="020B0609020204030204" pitchFamily="49" charset="0"/>
                <a:cs typeface="Arial" panose="020B0604020202020204" pitchFamily="34" charset="0"/>
              </a:rPr>
              <a:t>&gt;</a:t>
            </a:r>
          </a:p>
          <a:p>
            <a:pPr marL="0" indent="0">
              <a:buNone/>
            </a:pPr>
            <a:r>
              <a:rPr lang="en-US" altLang="zh-CN" sz="1600" b="1" dirty="0">
                <a:solidFill>
                  <a:schemeClr val="accent2">
                    <a:lumMod val="50000"/>
                  </a:schemeClr>
                </a:solidFill>
                <a:latin typeface="Consolas" panose="020B0609020204030204" pitchFamily="49" charset="0"/>
                <a:cs typeface="Arial" panose="020B0604020202020204" pitchFamily="34" charset="0"/>
              </a:rPr>
              <a:t>    &lt;</a:t>
            </a:r>
            <a:r>
              <a:rPr lang="en-US" altLang="zh-CN" sz="1600" b="1" dirty="0" err="1">
                <a:solidFill>
                  <a:schemeClr val="accent2">
                    <a:lumMod val="50000"/>
                  </a:schemeClr>
                </a:solidFill>
                <a:latin typeface="Consolas" panose="020B0609020204030204" pitchFamily="49" charset="0"/>
                <a:cs typeface="Arial" panose="020B0604020202020204" pitchFamily="34" charset="0"/>
              </a:rPr>
              <a:t>XamlControlsResources</a:t>
            </a:r>
            <a:r>
              <a:rPr lang="en-US" altLang="zh-CN" sz="1600" b="1" dirty="0">
                <a:solidFill>
                  <a:schemeClr val="accent2">
                    <a:lumMod val="50000"/>
                  </a:schemeClr>
                </a:solidFill>
                <a:latin typeface="Consolas" panose="020B0609020204030204" pitchFamily="49" charset="0"/>
                <a:cs typeface="Arial" panose="020B0604020202020204" pitchFamily="34" charset="0"/>
              </a:rPr>
              <a:t> </a:t>
            </a:r>
            <a:r>
              <a:rPr lang="en-US" altLang="zh-CN" sz="1600" b="1" dirty="0" err="1">
                <a:solidFill>
                  <a:schemeClr val="accent2">
                    <a:lumMod val="50000"/>
                  </a:schemeClr>
                </a:solidFill>
                <a:latin typeface="Consolas" panose="020B0609020204030204" pitchFamily="49" charset="0"/>
                <a:cs typeface="Arial" panose="020B0604020202020204" pitchFamily="34" charset="0"/>
              </a:rPr>
              <a:t>xmlns</a:t>
            </a:r>
            <a:r>
              <a:rPr lang="en-US" altLang="zh-CN" sz="1600" b="1" dirty="0">
                <a:solidFill>
                  <a:schemeClr val="accent2">
                    <a:lumMod val="50000"/>
                  </a:schemeClr>
                </a:solidFill>
                <a:latin typeface="Consolas" panose="020B0609020204030204" pitchFamily="49" charset="0"/>
                <a:cs typeface="Arial" panose="020B0604020202020204" pitchFamily="34" charset="0"/>
              </a:rPr>
              <a:t>= "</a:t>
            </a:r>
            <a:r>
              <a:rPr lang="en-US" altLang="zh-CN" sz="1600" b="1" dirty="0" err="1">
                <a:solidFill>
                  <a:schemeClr val="accent2">
                    <a:lumMod val="50000"/>
                  </a:schemeClr>
                </a:solidFill>
                <a:latin typeface="Consolas" panose="020B0609020204030204" pitchFamily="49" charset="0"/>
                <a:cs typeface="Arial" panose="020B0604020202020204" pitchFamily="34" charset="0"/>
              </a:rPr>
              <a:t>using:Microsoft.UI.Xaml.Controls</a:t>
            </a:r>
            <a:r>
              <a:rPr lang="en-US" altLang="zh-CN" sz="1600" b="1" dirty="0">
                <a:solidFill>
                  <a:schemeClr val="accent2">
                    <a:lumMod val="50000"/>
                  </a:schemeClr>
                </a:solidFill>
                <a:latin typeface="Consolas" panose="020B0609020204030204" pitchFamily="49" charset="0"/>
                <a:cs typeface="Arial" panose="020B0604020202020204" pitchFamily="34" charset="0"/>
              </a:rPr>
              <a:t>"/&gt;</a:t>
            </a:r>
          </a:p>
          <a:p>
            <a:pPr marL="0" indent="0">
              <a:buNone/>
            </a:pPr>
            <a:r>
              <a:rPr lang="en-US" altLang="zh-CN" sz="2400" b="1" dirty="0">
                <a:solidFill>
                  <a:schemeClr val="accent2">
                    <a:lumMod val="50000"/>
                  </a:schemeClr>
                </a:solidFill>
                <a:latin typeface="Consolas" panose="020B0609020204030204" pitchFamily="49" charset="0"/>
                <a:cs typeface="Arial" panose="020B0604020202020204" pitchFamily="34" charset="0"/>
              </a:rPr>
              <a:t>&lt;/</a:t>
            </a:r>
            <a:r>
              <a:rPr lang="en-US" altLang="zh-CN" sz="2400" b="1" dirty="0" err="1">
                <a:solidFill>
                  <a:schemeClr val="accent2">
                    <a:lumMod val="50000"/>
                  </a:schemeClr>
                </a:solidFill>
                <a:latin typeface="Consolas" panose="020B0609020204030204" pitchFamily="49" charset="0"/>
                <a:cs typeface="Arial" panose="020B0604020202020204" pitchFamily="34" charset="0"/>
              </a:rPr>
              <a:t>Application.Resources</a:t>
            </a:r>
            <a:r>
              <a:rPr lang="en-US" altLang="zh-CN" sz="2400" b="1" dirty="0">
                <a:solidFill>
                  <a:schemeClr val="accent2">
                    <a:lumMod val="50000"/>
                  </a:schemeClr>
                </a:solidFill>
                <a:latin typeface="Consolas" panose="020B0609020204030204" pitchFamily="49" charset="0"/>
                <a:cs typeface="Arial" panose="020B0604020202020204" pitchFamily="34" charset="0"/>
              </a:rPr>
              <a:t>&gt;</a:t>
            </a:r>
          </a:p>
          <a:p>
            <a:pPr marL="0" indent="0">
              <a:buNone/>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16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20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p:txBody>
      </p:sp>
      <p:sp>
        <p:nvSpPr>
          <p:cNvPr id="4" name="Rectangle 2">
            <a:extLst>
              <a:ext uri="{FF2B5EF4-FFF2-40B4-BE49-F238E27FC236}">
                <a16:creationId xmlns:a16="http://schemas.microsoft.com/office/drawing/2014/main" id="{8B8A7642-7EEB-4429-A0A4-D35823ABC030}"/>
              </a:ext>
            </a:extLst>
          </p:cNvPr>
          <p:cNvSpPr txBox="1">
            <a:spLocks noRot="1" noChangeArrowheads="1"/>
          </p:cNvSpPr>
          <p:nvPr/>
        </p:nvSpPr>
        <p:spPr bwMode="auto">
          <a:xfrm>
            <a:off x="0"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r>
              <a:rPr lang="en-US" altLang="zh-CN" b="0" kern="0"/>
              <a:t>1.4.3 winRT &amp; WinUI</a:t>
            </a:r>
            <a:endParaRPr lang="zh-CN" altLang="en-US" b="0" kern="0" dirty="0"/>
          </a:p>
        </p:txBody>
      </p:sp>
    </p:spTree>
    <p:extLst>
      <p:ext uri="{BB962C8B-B14F-4D97-AF65-F5344CB8AC3E}">
        <p14:creationId xmlns:p14="http://schemas.microsoft.com/office/powerpoint/2010/main" val="23231454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2135560" y="1484784"/>
            <a:ext cx="8496300" cy="4679950"/>
          </a:xfrm>
        </p:spPr>
        <p:txBody>
          <a:bodyPr>
            <a:noAutofit/>
          </a:bodyPr>
          <a:lstStyle/>
          <a:p>
            <a:pPr>
              <a:buFont typeface="Wingdings" panose="05000000000000000000" pitchFamily="2" charset="2"/>
              <a:buChar char="p"/>
            </a:pPr>
            <a:r>
              <a:rPr lang="en-US" altLang="zh-CN" sz="1800" b="1" dirty="0">
                <a:solidFill>
                  <a:schemeClr val="accent2">
                    <a:lumMod val="50000"/>
                  </a:schemeClr>
                </a:solidFill>
              </a:rPr>
              <a:t> Add a </a:t>
            </a:r>
            <a:r>
              <a:rPr lang="en-US" altLang="zh-CN" sz="1800" b="1" dirty="0" err="1">
                <a:solidFill>
                  <a:schemeClr val="accent2">
                    <a:lumMod val="50000"/>
                  </a:schemeClr>
                </a:solidFill>
              </a:rPr>
              <a:t>WinUI</a:t>
            </a:r>
            <a:r>
              <a:rPr lang="en-US" altLang="zh-CN" sz="1800" b="1" dirty="0">
                <a:solidFill>
                  <a:schemeClr val="accent2">
                    <a:lumMod val="50000"/>
                  </a:schemeClr>
                </a:solidFill>
              </a:rPr>
              <a:t> control to </a:t>
            </a:r>
            <a:r>
              <a:rPr lang="en-US" altLang="zh-CN" sz="1800" b="1" dirty="0" err="1">
                <a:solidFill>
                  <a:schemeClr val="accent2">
                    <a:lumMod val="50000"/>
                  </a:schemeClr>
                </a:solidFill>
              </a:rPr>
              <a:t>MainPage</a:t>
            </a:r>
            <a:endParaRPr lang="en-US" altLang="zh-CN" sz="1800" b="1" dirty="0">
              <a:solidFill>
                <a:schemeClr val="accent2">
                  <a:lumMod val="50000"/>
                </a:schemeClr>
              </a:solidFill>
            </a:endParaRPr>
          </a:p>
          <a:p>
            <a:pPr marL="0" indent="0">
              <a:buNone/>
            </a:pPr>
            <a:r>
              <a:rPr lang="en-US" altLang="zh-CN" sz="2400" b="1" dirty="0">
                <a:solidFill>
                  <a:schemeClr val="accent2">
                    <a:lumMod val="50000"/>
                  </a:schemeClr>
                </a:solidFill>
                <a:latin typeface="Arial" panose="020B0604020202020204" pitchFamily="34" charset="0"/>
                <a:cs typeface="Arial" panose="020B0604020202020204" pitchFamily="34" charset="0"/>
              </a:rPr>
              <a:t>Open </a:t>
            </a:r>
            <a:r>
              <a:rPr lang="en-US" altLang="zh-CN" sz="2400" b="1" dirty="0" err="1">
                <a:solidFill>
                  <a:schemeClr val="accent2">
                    <a:lumMod val="50000"/>
                  </a:schemeClr>
                </a:solidFill>
                <a:latin typeface="Arial" panose="020B0604020202020204" pitchFamily="34" charset="0"/>
                <a:cs typeface="Arial" panose="020B0604020202020204" pitchFamily="34" charset="0"/>
              </a:rPr>
              <a:t>MainPage.xaml</a:t>
            </a:r>
            <a:r>
              <a:rPr lang="en-US" altLang="zh-CN" sz="2400" b="1" dirty="0">
                <a:solidFill>
                  <a:schemeClr val="accent2">
                    <a:lumMod val="50000"/>
                  </a:schemeClr>
                </a:solidFill>
                <a:latin typeface="Arial" panose="020B0604020202020204" pitchFamily="34" charset="0"/>
                <a:cs typeface="Arial" panose="020B0604020202020204" pitchFamily="34" charset="0"/>
              </a:rPr>
              <a:t>. In the existing opening Application tag there are some xml namespace declarations. Add the xml namespace declaration 	</a:t>
            </a:r>
            <a:r>
              <a:rPr lang="en-US" altLang="zh-CN" sz="1800" b="1" dirty="0" err="1">
                <a:solidFill>
                  <a:schemeClr val="accent2">
                    <a:lumMod val="50000"/>
                  </a:schemeClr>
                </a:solidFill>
                <a:latin typeface="Arial" panose="020B0604020202020204" pitchFamily="34" charset="0"/>
                <a:cs typeface="Arial" panose="020B0604020202020204" pitchFamily="34" charset="0"/>
              </a:rPr>
              <a:t>xmlns:muxc</a:t>
            </a:r>
            <a:r>
              <a:rPr lang="en-US" altLang="zh-CN" sz="1800" b="1" dirty="0">
                <a:solidFill>
                  <a:schemeClr val="accent2">
                    <a:lumMod val="50000"/>
                  </a:schemeClr>
                </a:solidFill>
                <a:latin typeface="Arial" panose="020B0604020202020204" pitchFamily="34" charset="0"/>
                <a:cs typeface="Arial" panose="020B0604020202020204" pitchFamily="34" charset="0"/>
              </a:rPr>
              <a:t>="</a:t>
            </a:r>
            <a:r>
              <a:rPr lang="en-US" altLang="zh-CN" sz="1800" b="1" dirty="0" err="1">
                <a:solidFill>
                  <a:schemeClr val="accent2">
                    <a:lumMod val="50000"/>
                  </a:schemeClr>
                </a:solidFill>
                <a:latin typeface="Arial" panose="020B0604020202020204" pitchFamily="34" charset="0"/>
                <a:cs typeface="Arial" panose="020B0604020202020204" pitchFamily="34" charset="0"/>
              </a:rPr>
              <a:t>using:Microsoft.UI.Xaml.Controls</a:t>
            </a:r>
            <a:r>
              <a:rPr lang="en-US" altLang="zh-CN" sz="1800" b="1" dirty="0">
                <a:solidFill>
                  <a:schemeClr val="accent2">
                    <a:lumMod val="50000"/>
                  </a:schemeClr>
                </a:solidFill>
                <a:latin typeface="Arial" panose="020B0604020202020204" pitchFamily="34" charset="0"/>
                <a:cs typeface="Arial" panose="020B0604020202020204" pitchFamily="34" charset="0"/>
              </a:rPr>
              <a:t>". </a:t>
            </a:r>
          </a:p>
          <a:p>
            <a:pPr marL="0" indent="0">
              <a:buNone/>
            </a:pPr>
            <a:r>
              <a:rPr lang="en-US" altLang="zh-CN" sz="2400" b="1" dirty="0">
                <a:solidFill>
                  <a:schemeClr val="accent2">
                    <a:lumMod val="50000"/>
                  </a:schemeClr>
                </a:solidFill>
                <a:latin typeface="Arial" panose="020B0604020202020204" pitchFamily="34" charset="0"/>
                <a:cs typeface="Arial" panose="020B0604020202020204" pitchFamily="34" charset="0"/>
              </a:rPr>
              <a:t>Then, paste the following markup between the existing opening and closing Page tags, overwriting the existing </a:t>
            </a:r>
            <a:r>
              <a:rPr lang="en-US" altLang="zh-CN" sz="2400" b="1" dirty="0" err="1">
                <a:solidFill>
                  <a:schemeClr val="accent2">
                    <a:lumMod val="50000"/>
                  </a:schemeClr>
                </a:solidFill>
                <a:latin typeface="Arial" panose="020B0604020202020204" pitchFamily="34" charset="0"/>
                <a:cs typeface="Arial" panose="020B0604020202020204" pitchFamily="34" charset="0"/>
              </a:rPr>
              <a:t>StackPanel</a:t>
            </a:r>
            <a:r>
              <a:rPr lang="en-US" altLang="zh-CN" sz="2400" b="1" dirty="0">
                <a:solidFill>
                  <a:schemeClr val="accent2">
                    <a:lumMod val="50000"/>
                  </a:schemeClr>
                </a:solidFill>
                <a:latin typeface="Arial" panose="020B0604020202020204" pitchFamily="34" charset="0"/>
                <a:cs typeface="Arial" panose="020B0604020202020204" pitchFamily="34" charset="0"/>
              </a:rPr>
              <a:t> element.</a:t>
            </a:r>
          </a:p>
          <a:p>
            <a:pPr marL="0" indent="0">
              <a:buNone/>
            </a:pPr>
            <a:r>
              <a:rPr lang="en-US" altLang="zh-CN" sz="2400" b="1" dirty="0">
                <a:solidFill>
                  <a:schemeClr val="accent2">
                    <a:lumMod val="50000"/>
                  </a:schemeClr>
                </a:solidFill>
                <a:latin typeface="Consolas" panose="020B0609020204030204" pitchFamily="49" charset="0"/>
                <a:cs typeface="Arial" panose="020B0604020202020204" pitchFamily="34" charset="0"/>
              </a:rPr>
              <a:t>&lt;</a:t>
            </a:r>
            <a:r>
              <a:rPr lang="en-US" altLang="zh-CN" sz="2400" b="1" dirty="0" err="1">
                <a:solidFill>
                  <a:schemeClr val="accent2">
                    <a:lumMod val="50000"/>
                  </a:schemeClr>
                </a:solidFill>
                <a:latin typeface="Consolas" panose="020B0609020204030204" pitchFamily="49" charset="0"/>
                <a:cs typeface="Arial" panose="020B0604020202020204" pitchFamily="34" charset="0"/>
              </a:rPr>
              <a:t>muxc:NavigationView</a:t>
            </a:r>
            <a:r>
              <a:rPr lang="en-US" altLang="zh-CN" sz="2400" b="1" dirty="0">
                <a:solidFill>
                  <a:schemeClr val="accent2">
                    <a:lumMod val="50000"/>
                  </a:schemeClr>
                </a:solidFill>
                <a:latin typeface="Consolas" panose="020B0609020204030204" pitchFamily="49" charset="0"/>
                <a:cs typeface="Arial" panose="020B0604020202020204" pitchFamily="34" charset="0"/>
              </a:rPr>
              <a:t> </a:t>
            </a:r>
            <a:r>
              <a:rPr lang="en-US" altLang="zh-CN" sz="2400" b="1" dirty="0" err="1">
                <a:solidFill>
                  <a:schemeClr val="accent2">
                    <a:lumMod val="50000"/>
                  </a:schemeClr>
                </a:solidFill>
                <a:latin typeface="Consolas" panose="020B0609020204030204" pitchFamily="49" charset="0"/>
                <a:cs typeface="Arial" panose="020B0604020202020204" pitchFamily="34" charset="0"/>
              </a:rPr>
              <a:t>PaneTitle</a:t>
            </a:r>
            <a:r>
              <a:rPr lang="en-US" altLang="zh-CN" sz="2400" b="1" dirty="0">
                <a:solidFill>
                  <a:schemeClr val="accent2">
                    <a:lumMod val="50000"/>
                  </a:schemeClr>
                </a:solidFill>
                <a:latin typeface="Consolas" panose="020B0609020204030204" pitchFamily="49" charset="0"/>
                <a:cs typeface="Arial" panose="020B0604020202020204" pitchFamily="34" charset="0"/>
              </a:rPr>
              <a:t>="Welcome"&gt;</a:t>
            </a:r>
          </a:p>
          <a:p>
            <a:pPr marL="0" indent="0">
              <a:buNone/>
            </a:pPr>
            <a:r>
              <a:rPr lang="en-US" altLang="zh-CN" sz="1600" b="1" dirty="0">
                <a:solidFill>
                  <a:schemeClr val="accent2">
                    <a:lumMod val="50000"/>
                  </a:schemeClr>
                </a:solidFill>
                <a:latin typeface="Consolas" panose="020B0609020204030204" pitchFamily="49" charset="0"/>
                <a:cs typeface="Arial" panose="020B0604020202020204" pitchFamily="34" charset="0"/>
              </a:rPr>
              <a:t>    &lt;</a:t>
            </a:r>
            <a:r>
              <a:rPr lang="en-US" altLang="zh-CN" sz="1600" b="1" dirty="0" err="1">
                <a:solidFill>
                  <a:schemeClr val="accent2">
                    <a:lumMod val="50000"/>
                  </a:schemeClr>
                </a:solidFill>
                <a:latin typeface="Consolas" panose="020B0609020204030204" pitchFamily="49" charset="0"/>
                <a:cs typeface="Arial" panose="020B0604020202020204" pitchFamily="34" charset="0"/>
              </a:rPr>
              <a:t>TextBlock</a:t>
            </a:r>
            <a:r>
              <a:rPr lang="en-US" altLang="zh-CN" sz="1600" b="1" dirty="0">
                <a:solidFill>
                  <a:schemeClr val="accent2">
                    <a:lumMod val="50000"/>
                  </a:schemeClr>
                </a:solidFill>
                <a:latin typeface="Consolas" panose="020B0609020204030204" pitchFamily="49" charset="0"/>
                <a:cs typeface="Arial" panose="020B0604020202020204" pitchFamily="34" charset="0"/>
              </a:rPr>
              <a:t> Text="Hello, </a:t>
            </a:r>
            <a:r>
              <a:rPr lang="en-US" altLang="zh-CN" sz="1600" b="1" dirty="0" err="1">
                <a:solidFill>
                  <a:schemeClr val="accent2">
                    <a:lumMod val="50000"/>
                  </a:schemeClr>
                </a:solidFill>
                <a:latin typeface="Consolas" panose="020B0609020204030204" pitchFamily="49" charset="0"/>
                <a:cs typeface="Arial" panose="020B0604020202020204" pitchFamily="34" charset="0"/>
              </a:rPr>
              <a:t>WinUI</a:t>
            </a:r>
            <a:r>
              <a:rPr lang="en-US" altLang="zh-CN" sz="1600" b="1" dirty="0">
                <a:solidFill>
                  <a:schemeClr val="accent2">
                    <a:lumMod val="50000"/>
                  </a:schemeClr>
                </a:solidFill>
                <a:latin typeface="Consolas" panose="020B0609020204030204" pitchFamily="49" charset="0"/>
                <a:cs typeface="Arial" panose="020B0604020202020204" pitchFamily="34" charset="0"/>
              </a:rPr>
              <a:t>!" </a:t>
            </a:r>
            <a:r>
              <a:rPr lang="en-US" altLang="zh-CN" sz="1600" b="1" dirty="0" err="1">
                <a:solidFill>
                  <a:schemeClr val="accent2">
                    <a:lumMod val="50000"/>
                  </a:schemeClr>
                </a:solidFill>
                <a:latin typeface="Consolas" panose="020B0609020204030204" pitchFamily="49" charset="0"/>
                <a:cs typeface="Arial" panose="020B0604020202020204" pitchFamily="34" charset="0"/>
              </a:rPr>
              <a:t>VerticalAlignment</a:t>
            </a:r>
            <a:r>
              <a:rPr lang="en-US" altLang="zh-CN" sz="1600" b="1" dirty="0">
                <a:solidFill>
                  <a:schemeClr val="accent2">
                    <a:lumMod val="50000"/>
                  </a:schemeClr>
                </a:solidFill>
                <a:latin typeface="Consolas" panose="020B0609020204030204" pitchFamily="49" charset="0"/>
                <a:cs typeface="Arial" panose="020B0604020202020204" pitchFamily="34" charset="0"/>
              </a:rPr>
              <a:t>="Center" </a:t>
            </a:r>
            <a:r>
              <a:rPr lang="en-US" altLang="zh-CN" sz="1600" b="1" dirty="0" err="1">
                <a:solidFill>
                  <a:schemeClr val="accent2">
                    <a:lumMod val="50000"/>
                  </a:schemeClr>
                </a:solidFill>
                <a:latin typeface="Consolas" panose="020B0609020204030204" pitchFamily="49" charset="0"/>
                <a:cs typeface="Arial" panose="020B0604020202020204" pitchFamily="34" charset="0"/>
              </a:rPr>
              <a:t>HorizontalAlignment</a:t>
            </a:r>
            <a:r>
              <a:rPr lang="en-US" altLang="zh-CN" sz="1600" b="1" dirty="0">
                <a:solidFill>
                  <a:schemeClr val="accent2">
                    <a:lumMod val="50000"/>
                  </a:schemeClr>
                </a:solidFill>
                <a:latin typeface="Consolas" panose="020B0609020204030204" pitchFamily="49" charset="0"/>
                <a:cs typeface="Arial" panose="020B0604020202020204" pitchFamily="34" charset="0"/>
              </a:rPr>
              <a:t>="Center" Style="{</a:t>
            </a:r>
            <a:r>
              <a:rPr lang="en-US" altLang="zh-CN" sz="1600" b="1" dirty="0" err="1">
                <a:solidFill>
                  <a:schemeClr val="accent2">
                    <a:lumMod val="50000"/>
                  </a:schemeClr>
                </a:solidFill>
                <a:latin typeface="Consolas" panose="020B0609020204030204" pitchFamily="49" charset="0"/>
                <a:cs typeface="Arial" panose="020B0604020202020204" pitchFamily="34" charset="0"/>
              </a:rPr>
              <a:t>StaticResource</a:t>
            </a:r>
            <a:r>
              <a:rPr lang="en-US" altLang="zh-CN" sz="1600" b="1" dirty="0">
                <a:solidFill>
                  <a:schemeClr val="accent2">
                    <a:lumMod val="50000"/>
                  </a:schemeClr>
                </a:solidFill>
                <a:latin typeface="Consolas" panose="020B0609020204030204" pitchFamily="49" charset="0"/>
                <a:cs typeface="Arial" panose="020B0604020202020204" pitchFamily="34" charset="0"/>
              </a:rPr>
              <a:t> </a:t>
            </a:r>
            <a:r>
              <a:rPr lang="en-US" altLang="zh-CN" sz="1600" b="1" dirty="0" err="1">
                <a:solidFill>
                  <a:schemeClr val="accent2">
                    <a:lumMod val="50000"/>
                  </a:schemeClr>
                </a:solidFill>
                <a:latin typeface="Consolas" panose="020B0609020204030204" pitchFamily="49" charset="0"/>
                <a:cs typeface="Arial" panose="020B0604020202020204" pitchFamily="34" charset="0"/>
              </a:rPr>
              <a:t>TitleTextBlockStyle</a:t>
            </a:r>
            <a:r>
              <a:rPr lang="en-US" altLang="zh-CN" sz="1600" b="1" dirty="0">
                <a:solidFill>
                  <a:schemeClr val="accent2">
                    <a:lumMod val="50000"/>
                  </a:schemeClr>
                </a:solidFill>
                <a:latin typeface="Consolas" panose="020B0609020204030204" pitchFamily="49" charset="0"/>
                <a:cs typeface="Arial" panose="020B0604020202020204" pitchFamily="34" charset="0"/>
              </a:rPr>
              <a:t>}"/&gt;</a:t>
            </a:r>
          </a:p>
          <a:p>
            <a:pPr marL="0" indent="0">
              <a:buNone/>
            </a:pPr>
            <a:r>
              <a:rPr lang="en-US" altLang="zh-CN" sz="2400" b="1" dirty="0">
                <a:solidFill>
                  <a:schemeClr val="accent2">
                    <a:lumMod val="50000"/>
                  </a:schemeClr>
                </a:solidFill>
                <a:latin typeface="Consolas" panose="020B0609020204030204" pitchFamily="49" charset="0"/>
                <a:cs typeface="Arial" panose="020B0604020202020204" pitchFamily="34" charset="0"/>
              </a:rPr>
              <a:t>&lt;/</a:t>
            </a:r>
            <a:r>
              <a:rPr lang="en-US" altLang="zh-CN" sz="2400" b="1" dirty="0" err="1">
                <a:solidFill>
                  <a:schemeClr val="accent2">
                    <a:lumMod val="50000"/>
                  </a:schemeClr>
                </a:solidFill>
                <a:latin typeface="Consolas" panose="020B0609020204030204" pitchFamily="49" charset="0"/>
                <a:cs typeface="Arial" panose="020B0604020202020204" pitchFamily="34" charset="0"/>
              </a:rPr>
              <a:t>muxc:NavigationView</a:t>
            </a:r>
            <a:r>
              <a:rPr lang="en-US" altLang="zh-CN" sz="2400" b="1" dirty="0">
                <a:solidFill>
                  <a:schemeClr val="accent2">
                    <a:lumMod val="50000"/>
                  </a:schemeClr>
                </a:solidFill>
                <a:latin typeface="Consolas" panose="020B0609020204030204" pitchFamily="49" charset="0"/>
                <a:cs typeface="Arial" panose="020B0604020202020204" pitchFamily="34" charset="0"/>
              </a:rPr>
              <a:t>&gt;</a:t>
            </a: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16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20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p:txBody>
      </p:sp>
      <p:sp>
        <p:nvSpPr>
          <p:cNvPr id="4" name="Rectangle 2">
            <a:extLst>
              <a:ext uri="{FF2B5EF4-FFF2-40B4-BE49-F238E27FC236}">
                <a16:creationId xmlns:a16="http://schemas.microsoft.com/office/drawing/2014/main" id="{2B950554-B1F5-4F44-A4E2-62EEAD25E572}"/>
              </a:ext>
            </a:extLst>
          </p:cNvPr>
          <p:cNvSpPr txBox="1">
            <a:spLocks noRot="1" noChangeArrowheads="1"/>
          </p:cNvSpPr>
          <p:nvPr/>
        </p:nvSpPr>
        <p:spPr bwMode="auto">
          <a:xfrm>
            <a:off x="0"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r>
              <a:rPr lang="en-US" altLang="zh-CN" b="0" kern="0"/>
              <a:t>1.4.3 winRT &amp; WinUI</a:t>
            </a:r>
            <a:endParaRPr lang="zh-CN" altLang="en-US" b="0" kern="0" dirty="0"/>
          </a:p>
        </p:txBody>
      </p:sp>
    </p:spTree>
    <p:extLst>
      <p:ext uri="{BB962C8B-B14F-4D97-AF65-F5344CB8AC3E}">
        <p14:creationId xmlns:p14="http://schemas.microsoft.com/office/powerpoint/2010/main" val="41793781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2783632" y="1484784"/>
            <a:ext cx="8496300" cy="4679950"/>
          </a:xfrm>
        </p:spPr>
        <p:txBody>
          <a:bodyPr>
            <a:noAutofit/>
          </a:bodyPr>
          <a:lstStyle/>
          <a:p>
            <a:pPr>
              <a:buFont typeface="Wingdings" panose="05000000000000000000" pitchFamily="2" charset="2"/>
              <a:buChar char="p"/>
            </a:pPr>
            <a:r>
              <a:rPr lang="en-US" altLang="zh-CN" sz="1800" b="1" dirty="0">
                <a:solidFill>
                  <a:schemeClr val="accent2">
                    <a:lumMod val="50000"/>
                  </a:schemeClr>
                </a:solidFill>
              </a:rPr>
              <a:t> Edit </a:t>
            </a:r>
            <a:r>
              <a:rPr lang="en-US" altLang="zh-CN" sz="1800" b="1" dirty="0" err="1">
                <a:solidFill>
                  <a:schemeClr val="accent2">
                    <a:lumMod val="50000"/>
                  </a:schemeClr>
                </a:solidFill>
              </a:rPr>
              <a:t>MainPage.h</a:t>
            </a:r>
            <a:r>
              <a:rPr lang="en-US" altLang="zh-CN" sz="1800" b="1" dirty="0">
                <a:solidFill>
                  <a:schemeClr val="accent2">
                    <a:lumMod val="50000"/>
                  </a:schemeClr>
                </a:solidFill>
              </a:rPr>
              <a:t> and .</a:t>
            </a:r>
            <a:r>
              <a:rPr lang="en-US" altLang="zh-CN" sz="1800" b="1" dirty="0" err="1">
                <a:solidFill>
                  <a:schemeClr val="accent2">
                    <a:lumMod val="50000"/>
                  </a:schemeClr>
                </a:solidFill>
              </a:rPr>
              <a:t>cpp</a:t>
            </a:r>
            <a:endParaRPr lang="en-US" altLang="zh-CN" sz="1800" b="1" dirty="0">
              <a:solidFill>
                <a:schemeClr val="accent2">
                  <a:lumMod val="50000"/>
                </a:schemeClr>
              </a:solidFill>
            </a:endParaRPr>
          </a:p>
          <a:p>
            <a:pPr marL="0" indent="0">
              <a:buNone/>
            </a:pPr>
            <a:r>
              <a:rPr lang="en-US" altLang="zh-CN" sz="2400" b="1" dirty="0">
                <a:solidFill>
                  <a:schemeClr val="accent2">
                    <a:lumMod val="50000"/>
                  </a:schemeClr>
                </a:solidFill>
                <a:latin typeface="Arial" panose="020B0604020202020204" pitchFamily="34" charset="0"/>
                <a:cs typeface="Arial" panose="020B0604020202020204" pitchFamily="34" charset="0"/>
              </a:rPr>
              <a:t>Add corresponding include headers in </a:t>
            </a:r>
            <a:r>
              <a:rPr lang="en-US" altLang="zh-CN" sz="2400" b="1" dirty="0" err="1">
                <a:solidFill>
                  <a:schemeClr val="accent2">
                    <a:lumMod val="50000"/>
                  </a:schemeClr>
                </a:solidFill>
                <a:latin typeface="Arial" panose="020B0604020202020204" pitchFamily="34" charset="0"/>
                <a:cs typeface="Arial" panose="020B0604020202020204" pitchFamily="34" charset="0"/>
              </a:rPr>
              <a:t>MainPage.h</a:t>
            </a: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marL="0" indent="0">
              <a:buNone/>
            </a:pPr>
            <a:r>
              <a:rPr lang="en-US" altLang="zh-CN" sz="1800" b="1" dirty="0">
                <a:solidFill>
                  <a:schemeClr val="accent2">
                    <a:lumMod val="50000"/>
                  </a:schemeClr>
                </a:solidFill>
                <a:latin typeface="Consolas" panose="020B0609020204030204" pitchFamily="49" charset="0"/>
                <a:cs typeface="Arial" panose="020B0604020202020204" pitchFamily="34" charset="0"/>
              </a:rPr>
              <a:t>#include "</a:t>
            </a:r>
            <a:r>
              <a:rPr lang="en-US" altLang="zh-CN" sz="1800" b="1" dirty="0" err="1">
                <a:solidFill>
                  <a:schemeClr val="accent2">
                    <a:lumMod val="50000"/>
                  </a:schemeClr>
                </a:solidFill>
                <a:latin typeface="Consolas" panose="020B0609020204030204" pitchFamily="49" charset="0"/>
                <a:cs typeface="Arial" panose="020B0604020202020204" pitchFamily="34" charset="0"/>
              </a:rPr>
              <a:t>MainPage.g.h</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p>
          <a:p>
            <a:pPr marL="0" indent="0">
              <a:buNone/>
            </a:pPr>
            <a:r>
              <a:rPr lang="en-US" altLang="zh-CN" sz="1800" b="1" dirty="0">
                <a:solidFill>
                  <a:schemeClr val="accent2">
                    <a:lumMod val="50000"/>
                  </a:schemeClr>
                </a:solidFill>
                <a:latin typeface="Consolas" panose="020B0609020204030204" pitchFamily="49" charset="0"/>
                <a:cs typeface="Arial" panose="020B0604020202020204" pitchFamily="34" charset="0"/>
              </a:rPr>
              <a:t>#include "</a:t>
            </a:r>
            <a:r>
              <a:rPr lang="en-US" altLang="zh-CN" sz="1800" b="1" dirty="0" err="1">
                <a:solidFill>
                  <a:schemeClr val="accent2">
                    <a:lumMod val="50000"/>
                  </a:schemeClr>
                </a:solidFill>
                <a:latin typeface="Consolas" panose="020B0609020204030204" pitchFamily="49" charset="0"/>
                <a:cs typeface="Arial" panose="020B0604020202020204" pitchFamily="34" charset="0"/>
              </a:rPr>
              <a:t>winrt</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r>
              <a:rPr lang="en-US" altLang="zh-CN" sz="1800" b="1" dirty="0" err="1">
                <a:solidFill>
                  <a:schemeClr val="accent2">
                    <a:lumMod val="50000"/>
                  </a:schemeClr>
                </a:solidFill>
                <a:latin typeface="Consolas" panose="020B0609020204030204" pitchFamily="49" charset="0"/>
                <a:cs typeface="Arial" panose="020B0604020202020204" pitchFamily="34" charset="0"/>
              </a:rPr>
              <a:t>Microsoft.UI.Xaml.Controls.h</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p>
          <a:p>
            <a:pPr marL="0" indent="0">
              <a:buNone/>
            </a:pPr>
            <a:r>
              <a:rPr lang="en-US" altLang="zh-CN" sz="1800" b="1" dirty="0">
                <a:solidFill>
                  <a:schemeClr val="accent2">
                    <a:lumMod val="50000"/>
                  </a:schemeClr>
                </a:solidFill>
                <a:latin typeface="Consolas" panose="020B0609020204030204" pitchFamily="49" charset="0"/>
                <a:cs typeface="Arial" panose="020B0604020202020204" pitchFamily="34" charset="0"/>
              </a:rPr>
              <a:t>#include "</a:t>
            </a:r>
            <a:r>
              <a:rPr lang="en-US" altLang="zh-CN" sz="1800" b="1" dirty="0" err="1">
                <a:solidFill>
                  <a:schemeClr val="accent2">
                    <a:lumMod val="50000"/>
                  </a:schemeClr>
                </a:solidFill>
                <a:latin typeface="Consolas" panose="020B0609020204030204" pitchFamily="49" charset="0"/>
                <a:cs typeface="Arial" panose="020B0604020202020204" pitchFamily="34" charset="0"/>
              </a:rPr>
              <a:t>winrt</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r>
              <a:rPr lang="en-US" altLang="zh-CN" sz="1800" b="1" dirty="0" err="1">
                <a:solidFill>
                  <a:schemeClr val="accent2">
                    <a:lumMod val="50000"/>
                  </a:schemeClr>
                </a:solidFill>
                <a:latin typeface="Consolas" panose="020B0609020204030204" pitchFamily="49" charset="0"/>
                <a:cs typeface="Arial" panose="020B0604020202020204" pitchFamily="34" charset="0"/>
              </a:rPr>
              <a:t>Microsoft.UI.Xaml.XamlTypeInfo.h</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p>
          <a:p>
            <a:pPr marL="0" indent="0">
              <a:buNone/>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marL="0" indent="0">
              <a:buNone/>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16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20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992" y="1340768"/>
            <a:ext cx="6598419" cy="5098032"/>
          </a:xfrm>
          <a:prstGeom prst="rect">
            <a:avLst/>
          </a:prstGeom>
        </p:spPr>
      </p:pic>
      <p:sp>
        <p:nvSpPr>
          <p:cNvPr id="5" name="Rectangle 2">
            <a:extLst>
              <a:ext uri="{FF2B5EF4-FFF2-40B4-BE49-F238E27FC236}">
                <a16:creationId xmlns:a16="http://schemas.microsoft.com/office/drawing/2014/main" id="{7B768531-403F-4E3B-9F45-BF9B8916AAF4}"/>
              </a:ext>
            </a:extLst>
          </p:cNvPr>
          <p:cNvSpPr txBox="1">
            <a:spLocks noRot="1" noChangeArrowheads="1"/>
          </p:cNvSpPr>
          <p:nvPr/>
        </p:nvSpPr>
        <p:spPr bwMode="auto">
          <a:xfrm>
            <a:off x="0"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r>
              <a:rPr lang="en-US" altLang="zh-CN" b="0" kern="0"/>
              <a:t>1.4.3 winRT &amp; WinUI</a:t>
            </a:r>
            <a:endParaRPr lang="zh-CN" altLang="en-US" b="0" kern="0" dirty="0"/>
          </a:p>
        </p:txBody>
      </p:sp>
    </p:spTree>
    <p:extLst>
      <p:ext uri="{BB962C8B-B14F-4D97-AF65-F5344CB8AC3E}">
        <p14:creationId xmlns:p14="http://schemas.microsoft.com/office/powerpoint/2010/main" val="18686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703512" y="1124744"/>
            <a:ext cx="8856984" cy="417646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800" b="1" dirty="0">
                <a:solidFill>
                  <a:schemeClr val="accent2">
                    <a:lumMod val="50000"/>
                  </a:schemeClr>
                </a:solidFill>
                <a:latin typeface="微软雅黑" panose="020B0503020204020204" pitchFamily="34" charset="-122"/>
                <a:ea typeface="微软雅黑" panose="020B0503020204020204" pitchFamily="34" charset="-122"/>
              </a:rPr>
              <a:t>参考阅读网页</a:t>
            </a:r>
            <a:endParaRPr lang="en-US" altLang="zh-CN" sz="2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FLUENT</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官网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hlinkClick r:id="rId3"/>
              </a:rPr>
              <a:t>https://www.microsoft.com/design/fluent/</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a:t>
            </a: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hlinkClick r:id="rId4"/>
              </a:rPr>
              <a:t>https://docs.microsoft.com/en-us/windows/uwp/design/fluent-design-system/index</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a:t>
            </a:r>
          </a:p>
          <a:p>
            <a:pPr>
              <a:buFont typeface="Wingdings" panose="05000000000000000000" pitchFamily="2" charset="2"/>
              <a:buChar char="p"/>
            </a:pPr>
            <a:r>
              <a:rPr lang="zh-CN" altLang="en-US" sz="2800" b="1" dirty="0">
                <a:solidFill>
                  <a:schemeClr val="accent2">
                    <a:lumMod val="50000"/>
                  </a:schemeClr>
                </a:solidFill>
                <a:latin typeface="微软雅黑" panose="020B0503020204020204" pitchFamily="34" charset="-122"/>
                <a:ea typeface="微软雅黑" panose="020B0503020204020204" pitchFamily="34" charset="-122"/>
              </a:rPr>
              <a:t>   五大核心元素：</a:t>
            </a:r>
            <a:endParaRPr lang="en-US" altLang="zh-CN" sz="2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Light</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（光感）</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Depth</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（深度）</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Motion</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（动画）</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Material</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（材质）</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Scale</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（缩放）</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1.4.4 Fluent Design System</a:t>
            </a:r>
            <a:endParaRPr lang="zh-CN" altLang="en-US" sz="3200" b="0" dirty="0">
              <a:latin typeface="微软雅黑 Light" panose="020B0502040204020203" charset="-122"/>
              <a:ea typeface="微软雅黑 Light" panose="020B0502040204020203" charset="-122"/>
              <a:cs typeface="微软雅黑 Light" panose="020B0502040204020203" charset="-122"/>
            </a:endParaRPr>
          </a:p>
        </p:txBody>
      </p:sp>
      <p:sp>
        <p:nvSpPr>
          <p:cNvPr id="6" name="矩形 5"/>
          <p:cNvSpPr/>
          <p:nvPr/>
        </p:nvSpPr>
        <p:spPr>
          <a:xfrm>
            <a:off x="2509371" y="5013176"/>
            <a:ext cx="7121674" cy="1469120"/>
          </a:xfrm>
          <a:prstGeom prst="rect">
            <a:avLst/>
          </a:prstGeom>
        </p:spPr>
        <p:txBody>
          <a:bodyPr wrap="square">
            <a:spAutoFit/>
          </a:bodyPr>
          <a:lstStyle/>
          <a:p>
            <a:r>
              <a:rPr lang="en-US" altLang="zh-CN" dirty="0" err="1">
                <a:solidFill>
                  <a:schemeClr val="tx2">
                    <a:lumMod val="75000"/>
                  </a:schemeClr>
                </a:solidFill>
                <a:latin typeface="微软雅黑" panose="020B0503020204020204" pitchFamily="34" charset="-122"/>
                <a:ea typeface="微软雅黑" panose="020B0503020204020204" pitchFamily="34" charset="-122"/>
              </a:rPr>
              <a:t>nVidia</a:t>
            </a:r>
            <a:r>
              <a:rPr lang="zh-CN" altLang="en-US" dirty="0">
                <a:solidFill>
                  <a:schemeClr val="tx2">
                    <a:lumMod val="75000"/>
                  </a:schemeClr>
                </a:solidFill>
                <a:latin typeface="微软雅黑" panose="020B0503020204020204" pitchFamily="34" charset="-122"/>
                <a:ea typeface="微软雅黑" panose="020B0503020204020204" pitchFamily="34" charset="-122"/>
              </a:rPr>
              <a:t> 的实时光线追踪技术与</a:t>
            </a:r>
            <a:endParaRPr lang="en-US" altLang="zh-CN" dirty="0">
              <a:solidFill>
                <a:schemeClr val="tx2">
                  <a:lumMod val="75000"/>
                </a:schemeClr>
              </a:solidFill>
              <a:latin typeface="微软雅黑" panose="020B0503020204020204" pitchFamily="34" charset="-122"/>
              <a:ea typeface="微软雅黑" panose="020B0503020204020204" pitchFamily="34" charset="-122"/>
            </a:endParaRPr>
          </a:p>
          <a:p>
            <a:r>
              <a:rPr lang="zh-CN" altLang="en-US" dirty="0">
                <a:solidFill>
                  <a:schemeClr val="accent2">
                    <a:lumMod val="50000"/>
                  </a:schemeClr>
                </a:solidFill>
                <a:latin typeface="微软雅黑" panose="020B0503020204020204" pitchFamily="34" charset="-122"/>
                <a:ea typeface="微软雅黑" panose="020B0503020204020204" pitchFamily="34" charset="-122"/>
              </a:rPr>
              <a:t>机器学习使</a:t>
            </a:r>
            <a:r>
              <a:rPr lang="en-US" altLang="zh-CN" dirty="0">
                <a:solidFill>
                  <a:schemeClr val="accent2">
                    <a:lumMod val="50000"/>
                  </a:schemeClr>
                </a:solidFill>
                <a:latin typeface="微软雅黑" panose="020B0503020204020204" pitchFamily="34" charset="-122"/>
                <a:ea typeface="微软雅黑" panose="020B0503020204020204" pitchFamily="34" charset="-122"/>
              </a:rPr>
              <a:t>Fluent</a:t>
            </a:r>
            <a:r>
              <a:rPr lang="zh-CN" altLang="en-US" dirty="0">
                <a:solidFill>
                  <a:schemeClr val="accent2">
                    <a:lumMod val="50000"/>
                  </a:schemeClr>
                </a:solidFill>
                <a:latin typeface="微软雅黑" panose="020B0503020204020204" pitchFamily="34" charset="-122"/>
                <a:ea typeface="微软雅黑" panose="020B0503020204020204" pitchFamily="34" charset="-122"/>
              </a:rPr>
              <a:t>的前景充满遐想</a:t>
            </a:r>
            <a:endParaRPr lang="zh-CN" altLang="en-US"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44161F5B-092C-41EF-A588-EDB38C74B70C}"/>
              </a:ext>
            </a:extLst>
          </p:cNvPr>
          <p:cNvSpPr txBox="1"/>
          <p:nvPr/>
        </p:nvSpPr>
        <p:spPr>
          <a:xfrm>
            <a:off x="6672064" y="4725144"/>
            <a:ext cx="5328592" cy="396583"/>
          </a:xfrm>
          <a:prstGeom prst="rect">
            <a:avLst/>
          </a:prstGeom>
          <a:noFill/>
        </p:spPr>
        <p:txBody>
          <a:bodyPr wrap="square" rtlCol="0">
            <a:spAutoFit/>
          </a:bodyPr>
          <a:lstStyle/>
          <a:p>
            <a:pPr algn="ctr"/>
            <a:r>
              <a:rPr lang="zh-CN" altLang="en-US" sz="1800" dirty="0">
                <a:solidFill>
                  <a:schemeClr val="bg2">
                    <a:lumMod val="50000"/>
                  </a:schemeClr>
                </a:solidFill>
                <a:latin typeface="微软雅黑" panose="020B0503020204020204" pitchFamily="34" charset="-122"/>
                <a:ea typeface="微软雅黑" panose="020B0503020204020204" pitchFamily="34" charset="-122"/>
              </a:rPr>
              <a:t>硬件成本的快速下降将极大推动技术的进步与普及</a:t>
            </a:r>
          </a:p>
        </p:txBody>
      </p:sp>
    </p:spTree>
    <p:extLst>
      <p:ext uri="{BB962C8B-B14F-4D97-AF65-F5344CB8AC3E}">
        <p14:creationId xmlns:p14="http://schemas.microsoft.com/office/powerpoint/2010/main" val="159612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703512" y="1124744"/>
            <a:ext cx="8856984" cy="417646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参考阅读网页</a:t>
            </a:r>
            <a:endParaRPr lang="en-US" altLang="zh-CN" sz="2800" b="1" dirty="0">
              <a:solidFill>
                <a:schemeClr val="accent2">
                  <a:lumMod val="50000"/>
                </a:schemeClr>
              </a:solidFill>
            </a:endParaRPr>
          </a:p>
          <a:p>
            <a:pPr lvl="1">
              <a:buFont typeface="Wingdings" panose="05000000000000000000" pitchFamily="2" charset="2"/>
              <a:buChar char="Ø"/>
            </a:pPr>
            <a:r>
              <a:rPr lang="en-US" altLang="zh-CN" sz="1800" b="1" dirty="0">
                <a:solidFill>
                  <a:schemeClr val="accent2">
                    <a:lumMod val="50000"/>
                  </a:schemeClr>
                </a:solidFill>
                <a:hlinkClick r:id="rId3"/>
              </a:rPr>
              <a:t> https://docs.microsoft.com/en-us/windows/uwp/design/downloads/index</a:t>
            </a:r>
            <a:r>
              <a:rPr lang="en-US" altLang="zh-CN" sz="1800" b="1" dirty="0">
                <a:solidFill>
                  <a:schemeClr val="accent2">
                    <a:lumMod val="50000"/>
                  </a:schemeClr>
                </a:solidFill>
              </a:rPr>
              <a:t> </a:t>
            </a:r>
          </a:p>
          <a:p>
            <a:pPr>
              <a:buFont typeface="Wingdings" panose="05000000000000000000" pitchFamily="2" charset="2"/>
              <a:buChar char="p"/>
            </a:pPr>
            <a:r>
              <a:rPr lang="en-US" altLang="zh-CN" sz="2800" b="1" dirty="0">
                <a:solidFill>
                  <a:schemeClr val="accent2">
                    <a:lumMod val="50000"/>
                  </a:schemeClr>
                </a:solidFill>
              </a:rPr>
              <a:t> </a:t>
            </a:r>
            <a:r>
              <a:rPr lang="en-US" altLang="zh-CN" sz="2800" b="1" dirty="0" err="1">
                <a:solidFill>
                  <a:schemeClr val="accent2">
                    <a:lumMod val="50000"/>
                  </a:schemeClr>
                </a:solidFill>
              </a:rPr>
              <a:t>Figma</a:t>
            </a:r>
            <a:r>
              <a:rPr lang="en-US" altLang="zh-CN" sz="2800" b="1" dirty="0">
                <a:solidFill>
                  <a:schemeClr val="accent2">
                    <a:lumMod val="50000"/>
                  </a:schemeClr>
                </a:solidFill>
              </a:rPr>
              <a:t> toolkit</a:t>
            </a:r>
          </a:p>
          <a:p>
            <a:pPr>
              <a:buFont typeface="Wingdings" panose="05000000000000000000" pitchFamily="2" charset="2"/>
              <a:buChar char="p"/>
            </a:pPr>
            <a:r>
              <a:rPr lang="en-US" altLang="zh-CN" sz="2800" b="1" dirty="0">
                <a:solidFill>
                  <a:schemeClr val="accent2">
                    <a:lumMod val="50000"/>
                  </a:schemeClr>
                </a:solidFill>
              </a:rPr>
              <a:t> Sketch toolkit</a:t>
            </a:r>
          </a:p>
        </p:txBody>
      </p:sp>
      <p:sp>
        <p:nvSpPr>
          <p:cNvPr id="88068" name="文本框 88067"/>
          <p:cNvSpPr txBox="1"/>
          <p:nvPr/>
        </p:nvSpPr>
        <p:spPr>
          <a:xfrm>
            <a:off x="1170473" y="404665"/>
            <a:ext cx="8460572"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2800" b="0" dirty="0">
                <a:latin typeface="Arial" panose="020B0604020202020204" pitchFamily="34" charset="0"/>
                <a:ea typeface="微软雅黑 Light" panose="020B0502040204020203" charset="-122"/>
                <a:cs typeface="Arial" panose="020B0604020202020204" pitchFamily="34" charset="0"/>
              </a:rPr>
              <a:t>1.4.4 Design toolkits for Fluent Design</a:t>
            </a:r>
            <a:endParaRPr lang="zh-CN" altLang="en-US" sz="2800" b="0" dirty="0">
              <a:latin typeface="Arial" panose="020B0604020202020204" pitchFamily="34" charset="0"/>
              <a:ea typeface="微软雅黑 Light" panose="020B0502040204020203" charset="-122"/>
              <a:cs typeface="Arial" panose="020B0604020202020204" pitchFamily="34" charset="0"/>
            </a:endParaRPr>
          </a:p>
        </p:txBody>
      </p:sp>
      <p:sp>
        <p:nvSpPr>
          <p:cNvPr id="4" name="矩形 3">
            <a:extLst>
              <a:ext uri="{FF2B5EF4-FFF2-40B4-BE49-F238E27FC236}">
                <a16:creationId xmlns:a16="http://schemas.microsoft.com/office/drawing/2014/main" id="{30601AB8-951B-4FED-BDCC-EF661CDCCC86}"/>
              </a:ext>
            </a:extLst>
          </p:cNvPr>
          <p:cNvSpPr/>
          <p:nvPr/>
        </p:nvSpPr>
        <p:spPr>
          <a:xfrm>
            <a:off x="2420266" y="3429001"/>
            <a:ext cx="7132119" cy="3052439"/>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个人观点：</a:t>
            </a:r>
            <a:endParaRPr lang="en-US" altLang="zh-CN" dirty="0">
              <a:solidFill>
                <a:schemeClr val="bg1"/>
              </a:solidFill>
              <a:latin typeface="微软雅黑" panose="020B0503020204020204" pitchFamily="34" charset="-122"/>
              <a:ea typeface="微软雅黑" panose="020B0503020204020204" pitchFamily="34" charset="-122"/>
            </a:endParaRPr>
          </a:p>
          <a:p>
            <a:pPr algn="l"/>
            <a:r>
              <a:rPr lang="en-US" altLang="zh-CN" sz="2400" dirty="0">
                <a:solidFill>
                  <a:schemeClr val="accent2">
                    <a:lumMod val="50000"/>
                  </a:schemeClr>
                </a:solidFill>
                <a:latin typeface="微软雅黑" panose="020B0503020204020204" pitchFamily="34" charset="-122"/>
                <a:ea typeface="微软雅黑" panose="020B0503020204020204" pitchFamily="34" charset="-122"/>
              </a:rPr>
              <a:t>Fluent </a:t>
            </a:r>
            <a:r>
              <a:rPr lang="zh-CN" altLang="en-US" sz="2400" dirty="0">
                <a:solidFill>
                  <a:schemeClr val="accent2">
                    <a:lumMod val="50000"/>
                  </a:schemeClr>
                </a:solidFill>
                <a:latin typeface="微软雅黑" panose="020B0503020204020204" pitchFamily="34" charset="-122"/>
                <a:ea typeface="微软雅黑" panose="020B0503020204020204" pitchFamily="34" charset="-122"/>
              </a:rPr>
              <a:t>的出现意味着</a:t>
            </a:r>
            <a:r>
              <a:rPr lang="en-US" altLang="zh-CN" sz="2400" dirty="0">
                <a:solidFill>
                  <a:schemeClr val="accent2">
                    <a:lumMod val="50000"/>
                  </a:schemeClr>
                </a:solidFill>
                <a:latin typeface="微软雅黑" panose="020B0503020204020204" pitchFamily="34" charset="-122"/>
                <a:ea typeface="微软雅黑" panose="020B0503020204020204" pitchFamily="34" charset="-122"/>
              </a:rPr>
              <a:t>coding</a:t>
            </a:r>
            <a:r>
              <a:rPr lang="zh-CN" altLang="en-US" sz="2400" dirty="0">
                <a:solidFill>
                  <a:schemeClr val="accent2">
                    <a:lumMod val="50000"/>
                  </a:schemeClr>
                </a:solidFill>
                <a:latin typeface="微软雅黑" panose="020B0503020204020204" pitchFamily="34" charset="-122"/>
                <a:ea typeface="微软雅黑" panose="020B0503020204020204" pitchFamily="34" charset="-122"/>
              </a:rPr>
              <a:t>与</a:t>
            </a:r>
            <a:r>
              <a:rPr lang="en-US" altLang="zh-CN" sz="2400" dirty="0">
                <a:solidFill>
                  <a:schemeClr val="accent2">
                    <a:lumMod val="50000"/>
                  </a:schemeClr>
                </a:solidFill>
                <a:latin typeface="微软雅黑" panose="020B0503020204020204" pitchFamily="34" charset="-122"/>
                <a:ea typeface="微软雅黑" panose="020B0503020204020204" pitchFamily="34" charset="-122"/>
              </a:rPr>
              <a:t>designing</a:t>
            </a:r>
            <a:r>
              <a:rPr lang="zh-CN" altLang="en-US" sz="2400" dirty="0">
                <a:solidFill>
                  <a:schemeClr val="accent2">
                    <a:lumMod val="50000"/>
                  </a:schemeClr>
                </a:solidFill>
                <a:latin typeface="微软雅黑" panose="020B0503020204020204" pitchFamily="34" charset="-122"/>
                <a:ea typeface="微软雅黑" panose="020B0503020204020204" pitchFamily="34" charset="-122"/>
              </a:rPr>
              <a:t>的分离</a:t>
            </a:r>
            <a:endParaRPr lang="en-US" altLang="zh-CN" sz="2400" dirty="0">
              <a:solidFill>
                <a:schemeClr val="accent2">
                  <a:lumMod val="50000"/>
                </a:schemeClr>
              </a:solidFill>
              <a:latin typeface="微软雅黑" panose="020B0503020204020204" pitchFamily="34" charset="-122"/>
              <a:ea typeface="微软雅黑" panose="020B0503020204020204" pitchFamily="34" charset="-122"/>
            </a:endParaRPr>
          </a:p>
          <a:p>
            <a:pPr algn="l"/>
            <a:r>
              <a:rPr lang="zh-CN" altLang="en-US" sz="2800" dirty="0">
                <a:latin typeface="微软雅黑" panose="020B0503020204020204" pitchFamily="34" charset="-122"/>
                <a:ea typeface="微软雅黑" panose="020B0503020204020204" pitchFamily="34" charset="-122"/>
              </a:rPr>
              <a:t>并将逐步发展到 </a:t>
            </a:r>
            <a:r>
              <a:rPr lang="en-US" altLang="zh-CN" sz="2800" dirty="0">
                <a:latin typeface="微软雅黑" panose="020B0503020204020204" pitchFamily="34" charset="-122"/>
                <a:ea typeface="微软雅黑" panose="020B0503020204020204" pitchFamily="34" charset="-122"/>
              </a:rPr>
              <a:t>UI </a:t>
            </a:r>
            <a:r>
              <a:rPr lang="zh-CN" altLang="en-US" sz="2800" dirty="0">
                <a:latin typeface="微软雅黑" panose="020B0503020204020204" pitchFamily="34" charset="-122"/>
                <a:ea typeface="微软雅黑" panose="020B0503020204020204" pitchFamily="34" charset="-122"/>
              </a:rPr>
              <a:t>与 </a:t>
            </a:r>
            <a:r>
              <a:rPr lang="en-US" altLang="zh-CN" sz="2800" dirty="0">
                <a:latin typeface="微软雅黑" panose="020B0503020204020204" pitchFamily="34" charset="-122"/>
                <a:ea typeface="微软雅黑" panose="020B0503020204020204" pitchFamily="34" charset="-122"/>
              </a:rPr>
              <a:t>UX </a:t>
            </a:r>
            <a:r>
              <a:rPr lang="zh-CN" altLang="en-US" sz="2800" dirty="0">
                <a:latin typeface="微软雅黑" panose="020B0503020204020204" pitchFamily="34" charset="-122"/>
                <a:ea typeface="微软雅黑" panose="020B0503020204020204" pitchFamily="34" charset="-122"/>
              </a:rPr>
              <a:t>的分离</a:t>
            </a:r>
            <a:endParaRPr lang="en-US" altLang="zh-CN" sz="2800" dirty="0">
              <a:latin typeface="微软雅黑" panose="020B0503020204020204" pitchFamily="34" charset="-122"/>
              <a:ea typeface="微软雅黑" panose="020B0503020204020204" pitchFamily="34" charset="-122"/>
            </a:endParaRPr>
          </a:p>
          <a:p>
            <a:pPr algn="l"/>
            <a:r>
              <a:rPr lang="zh-CN" altLang="en-US" sz="2800" dirty="0">
                <a:solidFill>
                  <a:srgbClr val="00B050"/>
                </a:solidFill>
                <a:latin typeface="微软雅黑" panose="020B0503020204020204" pitchFamily="34" charset="-122"/>
                <a:ea typeface="微软雅黑" panose="020B0503020204020204" pitchFamily="34" charset="-122"/>
              </a:rPr>
              <a:t>未来</a:t>
            </a:r>
            <a:r>
              <a:rPr lang="en-US" altLang="zh-CN" sz="2800" dirty="0">
                <a:solidFill>
                  <a:srgbClr val="00B050"/>
                </a:solidFill>
                <a:latin typeface="微软雅黑" panose="020B0503020204020204" pitchFamily="34" charset="-122"/>
                <a:ea typeface="微软雅黑" panose="020B0503020204020204" pitchFamily="34" charset="-122"/>
              </a:rPr>
              <a:t>windows</a:t>
            </a:r>
            <a:r>
              <a:rPr lang="zh-CN" altLang="en-US" sz="2800" dirty="0">
                <a:solidFill>
                  <a:srgbClr val="00B050"/>
                </a:solidFill>
                <a:latin typeface="微软雅黑" panose="020B0503020204020204" pitchFamily="34" charset="-122"/>
                <a:ea typeface="微软雅黑" panose="020B0503020204020204" pitchFamily="34" charset="-122"/>
              </a:rPr>
              <a:t>软件的生产将是： 编码</a:t>
            </a:r>
            <a:r>
              <a:rPr lang="en-US" altLang="zh-CN" sz="2800" dirty="0">
                <a:solidFill>
                  <a:srgbClr val="00B050"/>
                </a:solidFill>
                <a:latin typeface="微软雅黑" panose="020B0503020204020204" pitchFamily="34" charset="-122"/>
                <a:ea typeface="微软雅黑" panose="020B0503020204020204" pitchFamily="34" charset="-122"/>
              </a:rPr>
              <a:t>+</a:t>
            </a:r>
            <a:r>
              <a:rPr lang="zh-CN" altLang="en-US" sz="2800" dirty="0">
                <a:solidFill>
                  <a:srgbClr val="00B050"/>
                </a:solidFill>
                <a:latin typeface="微软雅黑" panose="020B0503020204020204" pitchFamily="34" charset="-122"/>
                <a:ea typeface="微软雅黑" panose="020B0503020204020204" pitchFamily="34" charset="-122"/>
              </a:rPr>
              <a:t>设计</a:t>
            </a:r>
            <a:endParaRPr lang="en-US" altLang="zh-CN" sz="2800" dirty="0">
              <a:solidFill>
                <a:srgbClr val="00B050"/>
              </a:solidFill>
              <a:latin typeface="微软雅黑" panose="020B0503020204020204" pitchFamily="34" charset="-122"/>
              <a:ea typeface="微软雅黑" panose="020B0503020204020204" pitchFamily="34" charset="-122"/>
            </a:endParaRPr>
          </a:p>
          <a:p>
            <a:pPr algn="r"/>
            <a:r>
              <a:rPr lang="zh-CN" altLang="en-US" sz="2800" dirty="0">
                <a:solidFill>
                  <a:srgbClr val="7030A0"/>
                </a:solidFill>
                <a:latin typeface="微软雅黑" panose="020B0503020204020204" pitchFamily="34" charset="-122"/>
                <a:ea typeface="微软雅黑" panose="020B0503020204020204" pitchFamily="34" charset="-122"/>
              </a:rPr>
              <a:t>技术</a:t>
            </a:r>
            <a:r>
              <a:rPr lang="en-US" altLang="zh-CN" sz="2800" dirty="0">
                <a:solidFill>
                  <a:srgbClr val="7030A0"/>
                </a:solidFill>
                <a:latin typeface="微软雅黑" panose="020B0503020204020204" pitchFamily="34" charset="-122"/>
                <a:ea typeface="微软雅黑" panose="020B0503020204020204" pitchFamily="34" charset="-122"/>
              </a:rPr>
              <a:t>+</a:t>
            </a:r>
            <a:r>
              <a:rPr lang="zh-CN" altLang="en-US" sz="2800" dirty="0">
                <a:solidFill>
                  <a:srgbClr val="7030A0"/>
                </a:solidFill>
                <a:latin typeface="微软雅黑" panose="020B0503020204020204" pitchFamily="34" charset="-122"/>
                <a:ea typeface="微软雅黑" panose="020B0503020204020204" pitchFamily="34" charset="-122"/>
              </a:rPr>
              <a:t>艺术</a:t>
            </a:r>
          </a:p>
        </p:txBody>
      </p:sp>
    </p:spTree>
    <p:extLst>
      <p:ext uri="{BB962C8B-B14F-4D97-AF65-F5344CB8AC3E}">
        <p14:creationId xmlns:p14="http://schemas.microsoft.com/office/powerpoint/2010/main" val="245562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44174800"/>
              </p:ext>
            </p:extLst>
          </p:nvPr>
        </p:nvGraphicFramePr>
        <p:xfrm>
          <a:off x="695400" y="1415390"/>
          <a:ext cx="10585176"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271464" y="188640"/>
            <a:ext cx="8448857" cy="1078248"/>
          </a:xfrm>
        </p:spPr>
        <p:txBody>
          <a:bodyPr>
            <a:normAutofit/>
          </a:bodyPr>
          <a:lstStyle/>
          <a:p>
            <a:pPr lvl="0" algn="l"/>
            <a:r>
              <a:rPr lang="en-US" altLang="zh-CN" dirty="0"/>
              <a:t>outlines</a:t>
            </a:r>
            <a:endParaRPr lang="zh-CN" altLang="en-US" dirty="0"/>
          </a:p>
        </p:txBody>
      </p:sp>
      <p:sp>
        <p:nvSpPr>
          <p:cNvPr id="2" name="副标题 1">
            <a:extLst>
              <a:ext uri="{FF2B5EF4-FFF2-40B4-BE49-F238E27FC236}">
                <a16:creationId xmlns:a16="http://schemas.microsoft.com/office/drawing/2014/main" id="{BAFF2E0A-CECA-48CB-917B-4CD67DA9BE89}"/>
              </a:ext>
            </a:extLst>
          </p:cNvPr>
          <p:cNvSpPr>
            <a:spLocks noGrp="1"/>
          </p:cNvSpPr>
          <p:nvPr>
            <p:ph type="subTitle" idx="1"/>
          </p:nvPr>
        </p:nvSpPr>
        <p:spPr/>
        <p:txBody>
          <a:bodyPr/>
          <a:lstStyle/>
          <a:p>
            <a:endParaRPr lang="zh-CN" altLang="en-US"/>
          </a:p>
        </p:txBody>
      </p:sp>
      <p:sp>
        <p:nvSpPr>
          <p:cNvPr id="6" name="矩形 5">
            <a:extLst>
              <a:ext uri="{FF2B5EF4-FFF2-40B4-BE49-F238E27FC236}">
                <a16:creationId xmlns:a16="http://schemas.microsoft.com/office/drawing/2014/main" id="{38697214-5DFE-4C80-BECB-8087C622BF6F}"/>
              </a:ext>
            </a:extLst>
          </p:cNvPr>
          <p:cNvSpPr/>
          <p:nvPr/>
        </p:nvSpPr>
        <p:spPr>
          <a:xfrm>
            <a:off x="8675701" y="4756373"/>
            <a:ext cx="1765173"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new tech</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7" name="矩形 6">
            <a:extLst>
              <a:ext uri="{FF2B5EF4-FFF2-40B4-BE49-F238E27FC236}">
                <a16:creationId xmlns:a16="http://schemas.microsoft.com/office/drawing/2014/main" id="{580EC7F3-B005-4C1A-B7CE-F0B62F6891CA}"/>
              </a:ext>
            </a:extLst>
          </p:cNvPr>
          <p:cNvSpPr/>
          <p:nvPr/>
        </p:nvSpPr>
        <p:spPr>
          <a:xfrm>
            <a:off x="9203714" y="5692477"/>
            <a:ext cx="1123950"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future</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8" name="矩形 7">
            <a:extLst>
              <a:ext uri="{FF2B5EF4-FFF2-40B4-BE49-F238E27FC236}">
                <a16:creationId xmlns:a16="http://schemas.microsoft.com/office/drawing/2014/main" id="{BEC12B0A-459A-40A0-8395-BD6751EF91B6}"/>
              </a:ext>
            </a:extLst>
          </p:cNvPr>
          <p:cNvSpPr/>
          <p:nvPr/>
        </p:nvSpPr>
        <p:spPr>
          <a:xfrm>
            <a:off x="10464015" y="5949280"/>
            <a:ext cx="1727985" cy="728982"/>
          </a:xfrm>
          <a:prstGeom prst="rect">
            <a:avLst/>
          </a:prstGeom>
        </p:spPr>
        <p:txBody>
          <a:bodyPr wrap="square">
            <a:spAutoFit/>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考试复习请以课本为线索 </a:t>
            </a:r>
            <a:r>
              <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endPar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F03105D7-F409-41B2-8B79-373EFA571C9D}"/>
              </a:ext>
            </a:extLst>
          </p:cNvPr>
          <p:cNvSpPr/>
          <p:nvPr/>
        </p:nvSpPr>
        <p:spPr>
          <a:xfrm>
            <a:off x="8219259" y="3717032"/>
            <a:ext cx="1765173" cy="832867"/>
          </a:xfrm>
          <a:prstGeom prst="rect">
            <a:avLst/>
          </a:prstGeom>
        </p:spPr>
        <p:txBody>
          <a:bodyPr wrap="none" fromWordArt="1">
            <a:prstTxWarp prst="textCascadeUp">
              <a:avLst>
                <a:gd name="adj" fmla="val 44444"/>
              </a:avLst>
            </a:prstTxWarp>
            <a:normAutofit lnSpcReduction="10000"/>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classic</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Tree>
    <p:extLst>
      <p:ext uri="{BB962C8B-B14F-4D97-AF65-F5344CB8AC3E}">
        <p14:creationId xmlns:p14="http://schemas.microsoft.com/office/powerpoint/2010/main" val="315751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0A760FA-44F3-4BCF-9731-8C1705B1047A}"/>
              </a:ext>
            </a:extLst>
          </p:cNvPr>
          <p:cNvPicPr>
            <a:picLocks noChangeAspect="1"/>
          </p:cNvPicPr>
          <p:nvPr/>
        </p:nvPicPr>
        <p:blipFill rotWithShape="1">
          <a:blip r:embed="rId3">
            <a:duotone>
              <a:prstClr val="black"/>
              <a:srgbClr val="D9C3A5">
                <a:tint val="50000"/>
                <a:satMod val="180000"/>
              </a:srgbClr>
            </a:duotone>
          </a:blip>
          <a:srcRect t="11626" b="11629"/>
          <a:stretch/>
        </p:blipFill>
        <p:spPr>
          <a:xfrm>
            <a:off x="2160240" y="4149080"/>
            <a:ext cx="6600056" cy="1188000"/>
          </a:xfrm>
          <a:prstGeom prst="rect">
            <a:avLst/>
          </a:prstGeom>
        </p:spPr>
      </p:pic>
      <p:sp>
        <p:nvSpPr>
          <p:cNvPr id="2" name="Rectangle 2">
            <a:extLst>
              <a:ext uri="{FF2B5EF4-FFF2-40B4-BE49-F238E27FC236}">
                <a16:creationId xmlns:a16="http://schemas.microsoft.com/office/drawing/2014/main" id="{47024652-99CB-427D-93C2-09E5A98A27EB}"/>
              </a:ext>
            </a:extLst>
          </p:cNvPr>
          <p:cNvSpPr txBox="1">
            <a:spLocks noRot="1" noChangeArrowheads="1"/>
          </p:cNvSpPr>
          <p:nvPr/>
        </p:nvSpPr>
        <p:spPr bwMode="auto">
          <a:xfrm>
            <a:off x="47328"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pPr lvl="0"/>
            <a:r>
              <a:rPr lang="en-US" altLang="zh-CN" b="0" kern="0" dirty="0"/>
              <a:t>1.5.1 Microsoft Edge WebView2</a:t>
            </a:r>
            <a:endParaRPr kumimoji="0" lang="zh-CN" altLang="en-US" sz="3299" b="0"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j-cs"/>
            </a:endParaRPr>
          </a:p>
        </p:txBody>
      </p:sp>
      <p:sp>
        <p:nvSpPr>
          <p:cNvPr id="3" name="内容占位符 1">
            <a:extLst>
              <a:ext uri="{FF2B5EF4-FFF2-40B4-BE49-F238E27FC236}">
                <a16:creationId xmlns:a16="http://schemas.microsoft.com/office/drawing/2014/main" id="{AC9F731B-1F07-42A8-8483-29401E40D21C}"/>
              </a:ext>
            </a:extLst>
          </p:cNvPr>
          <p:cNvSpPr txBox="1">
            <a:spLocks/>
          </p:cNvSpPr>
          <p:nvPr/>
        </p:nvSpPr>
        <p:spPr bwMode="auto">
          <a:xfrm>
            <a:off x="1271464" y="1124744"/>
            <a:ext cx="9505056"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Autofit/>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pPr lvl="0">
              <a:buFont typeface="Wingdings" panose="05000000000000000000" pitchFamily="2" charset="2"/>
              <a:buChar char="p"/>
            </a:pPr>
            <a:r>
              <a:rPr kumimoji="0" lang="en-US" altLang="zh-CN" sz="2000" b="0" i="0" u="none" strike="noStrike" kern="0" cap="none" spc="0" normalizeH="0" baseline="0" noProof="0" dirty="0">
                <a:ln>
                  <a:noFill/>
                </a:ln>
                <a:solidFill>
                  <a:srgbClr val="BD582C">
                    <a:lumMod val="50000"/>
                  </a:srgbClr>
                </a:solidFill>
                <a:effectLst/>
                <a:uLnTx/>
                <a:uFillTx/>
                <a:latin typeface="微软雅黑" panose="020B0503020204020204" pitchFamily="34" charset="-122"/>
                <a:ea typeface="微软雅黑" panose="020B0503020204020204" pitchFamily="34" charset="-122"/>
                <a:cs typeface="+mn-cs"/>
              </a:rPr>
              <a:t> </a:t>
            </a:r>
            <a:r>
              <a:rPr lang="en-US" altLang="zh-CN" sz="2000" b="0" kern="0" dirty="0">
                <a:solidFill>
                  <a:srgbClr val="BD582C">
                    <a:lumMod val="50000"/>
                  </a:srgbClr>
                </a:solidFill>
              </a:rPr>
              <a:t>embed web technologies (HTML, CSS, and JavaScript) in your native apps</a:t>
            </a:r>
          </a:p>
          <a:p>
            <a:pPr lvl="0">
              <a:buFont typeface="Wingdings" panose="05000000000000000000" pitchFamily="2" charset="2"/>
              <a:buChar char="p"/>
            </a:pPr>
            <a:r>
              <a:rPr kumimoji="0" lang="en-US" altLang="zh-CN" sz="2000" b="0" i="0" u="none" strike="noStrike" kern="0" cap="none" spc="0" normalizeH="0" baseline="0" noProof="0" dirty="0">
                <a:ln>
                  <a:noFill/>
                </a:ln>
                <a:solidFill>
                  <a:srgbClr val="BD582C">
                    <a:lumMod val="50000"/>
                  </a:srgbClr>
                </a:solidFill>
                <a:effectLst/>
                <a:uLnTx/>
                <a:uFillTx/>
                <a:latin typeface="微软雅黑" panose="020B0503020204020204" pitchFamily="34" charset="-122"/>
                <a:ea typeface="微软雅黑" panose="020B0503020204020204" pitchFamily="34" charset="-122"/>
                <a:cs typeface="+mn-cs"/>
              </a:rPr>
              <a:t> </a:t>
            </a:r>
            <a:r>
              <a:rPr lang="en-US" altLang="zh-CN" sz="2000" b="0" kern="0" dirty="0">
                <a:solidFill>
                  <a:srgbClr val="BD582C">
                    <a:lumMod val="50000"/>
                  </a:srgbClr>
                </a:solidFill>
              </a:rPr>
              <a:t>or build all of the native app within a single WebView instance</a:t>
            </a:r>
            <a:endParaRPr kumimoji="0" lang="en-US" altLang="zh-CN" sz="2000" b="0" i="0" u="none" strike="noStrike" kern="0" cap="none" spc="0" normalizeH="0" baseline="0" noProof="0" dirty="0">
              <a:ln>
                <a:noFill/>
              </a:ln>
              <a:solidFill>
                <a:srgbClr val="BD582C">
                  <a:lumMod val="50000"/>
                </a:srgbClr>
              </a:solidFill>
              <a:effectLst/>
              <a:uLnTx/>
              <a:uFillTx/>
              <a:latin typeface="微软雅黑" panose="020B0503020204020204" pitchFamily="34" charset="-122"/>
              <a:ea typeface="微软雅黑" panose="020B0503020204020204" pitchFamily="34" charset="-122"/>
              <a:cs typeface="+mn-cs"/>
            </a:endParaRPr>
          </a:p>
          <a:p>
            <a:pPr lvl="0">
              <a:buFont typeface="Wingdings" panose="05000000000000000000" pitchFamily="2" charset="2"/>
              <a:buChar char="p"/>
            </a:pPr>
            <a:r>
              <a:rPr kumimoji="0" lang="en-US" altLang="zh-CN" sz="2000" b="0" i="0" u="none" strike="noStrike" kern="0" cap="none" spc="0" normalizeH="0" baseline="0" noProof="0" dirty="0">
                <a:ln>
                  <a:noFill/>
                </a:ln>
                <a:solidFill>
                  <a:srgbClr val="BD582C">
                    <a:lumMod val="50000"/>
                  </a:srgbClr>
                </a:solidFill>
                <a:effectLst/>
                <a:uLnTx/>
                <a:uFillTx/>
                <a:latin typeface="微软雅黑" panose="020B0503020204020204" pitchFamily="34" charset="-122"/>
                <a:ea typeface="微软雅黑" panose="020B0503020204020204" pitchFamily="34" charset="-122"/>
                <a:cs typeface="+mn-cs"/>
              </a:rPr>
              <a:t> </a:t>
            </a:r>
            <a:r>
              <a:rPr lang="en-US" altLang="zh-CN" sz="2000" b="0" kern="0" dirty="0">
                <a:solidFill>
                  <a:srgbClr val="BD582C">
                    <a:lumMod val="50000"/>
                  </a:srgbClr>
                </a:solidFill>
              </a:rPr>
              <a:t>The WebView2 control uses Microsoft Edge (Chromium) as the rendering engine to display the web content in native apps</a:t>
            </a:r>
            <a:endParaRPr kumimoji="0" lang="en-US" altLang="zh-CN" sz="2000" b="0" i="0" u="none" strike="noStrike" kern="0" cap="none" spc="0" normalizeH="0" baseline="0" noProof="0" dirty="0">
              <a:ln>
                <a:noFill/>
              </a:ln>
              <a:solidFill>
                <a:srgbClr val="BD582C">
                  <a:lumMod val="50000"/>
                </a:srgb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90000"/>
              </a:lnSpc>
              <a:spcBef>
                <a:spcPts val="750"/>
              </a:spcBef>
              <a:spcAft>
                <a:spcPct val="0"/>
              </a:spcAft>
              <a:buClrTx/>
              <a:buSzTx/>
              <a:buFont typeface="Wingdings" panose="05000000000000000000" charset="0"/>
              <a:buNone/>
              <a:tabLst/>
              <a:defRPr/>
            </a:pPr>
            <a:endParaRPr kumimoji="0" lang="en-US" altLang="zh-CN" sz="11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0" lvl="0" indent="0">
              <a:buNone/>
            </a:pPr>
            <a:r>
              <a:rPr lang="en-US" altLang="zh-CN" sz="2400" b="0" kern="0" dirty="0">
                <a:solidFill>
                  <a:srgbClr val="BD582C">
                    <a:lumMod val="50000"/>
                  </a:srgbClr>
                </a:solidFill>
                <a:latin typeface="Arial" panose="020B0604020202020204" pitchFamily="34" charset="0"/>
                <a:cs typeface="Arial" panose="020B0604020202020204" pitchFamily="34" charset="0"/>
              </a:rPr>
              <a:t>Hybrid app approach</a:t>
            </a:r>
            <a:endParaRPr kumimoji="0" lang="en-US" altLang="zh-CN" sz="2400" b="0"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lvl="1"/>
            <a:r>
              <a:rPr lang="en-US" altLang="zh-CN" sz="2000" b="0" kern="0" dirty="0">
                <a:solidFill>
                  <a:srgbClr val="BD582C">
                    <a:lumMod val="50000"/>
                  </a:srgbClr>
                </a:solidFill>
                <a:latin typeface="Arial" panose="020B0604020202020204" pitchFamily="34" charset="0"/>
                <a:cs typeface="Arial" panose="020B0604020202020204" pitchFamily="34" charset="0"/>
              </a:rPr>
              <a:t>Web apps allow for a broad reach. As a Web developer, you can reuse most of your code across different platforms</a:t>
            </a:r>
            <a:endParaRPr kumimoji="0" lang="en-US" altLang="zh-CN" sz="2000" b="0"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lvl="1"/>
            <a:r>
              <a:rPr lang="en-US" altLang="zh-CN" sz="2000" b="0" kern="0" dirty="0">
                <a:solidFill>
                  <a:srgbClr val="BD582C">
                    <a:lumMod val="50000"/>
                  </a:srgbClr>
                </a:solidFill>
                <a:latin typeface="Arial" panose="020B0604020202020204" pitchFamily="34" charset="0"/>
                <a:cs typeface="Arial" panose="020B0604020202020204" pitchFamily="34" charset="0"/>
              </a:rPr>
              <a:t>To access all the capabilities of a native platform, use a native app</a:t>
            </a:r>
            <a:endParaRPr kumimoji="0" lang="en-US" altLang="zh-CN" sz="2000" b="0"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0" marR="0" lvl="1" indent="0" algn="l" defTabSz="914400" rtl="0" eaLnBrk="1" fontAlgn="base" latinLnBrk="0" hangingPunct="1">
              <a:lnSpc>
                <a:spcPct val="90000"/>
              </a:lnSpc>
              <a:spcBef>
                <a:spcPts val="750"/>
              </a:spcBef>
              <a:spcAft>
                <a:spcPct val="0"/>
              </a:spcAft>
              <a:buClrTx/>
              <a:buSzTx/>
              <a:buFont typeface="宋体" panose="02010600030101010101" pitchFamily="2" charset="-122"/>
              <a:buNone/>
              <a:tabLst/>
              <a:defRPr/>
            </a:pPr>
            <a:endParaRPr kumimoji="0" lang="en-US" altLang="zh-CN" sz="11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0" marR="0" lvl="1" indent="0" algn="l" defTabSz="914400" rtl="0" eaLnBrk="1" fontAlgn="base" latinLnBrk="0" hangingPunct="1">
              <a:lnSpc>
                <a:spcPct val="90000"/>
              </a:lnSpc>
              <a:spcBef>
                <a:spcPts val="750"/>
              </a:spcBef>
              <a:spcAft>
                <a:spcPct val="0"/>
              </a:spcAft>
              <a:buClrTx/>
              <a:buSzTx/>
              <a:buFont typeface="宋体" panose="02010600030101010101" pitchFamily="2" charset="-122"/>
              <a:buNone/>
              <a:tabLst/>
              <a:defRPr/>
            </a:pPr>
            <a:endParaRPr lang="en-US" altLang="zh-CN" sz="1100" kern="0" dirty="0">
              <a:solidFill>
                <a:srgbClr val="BD582C">
                  <a:lumMod val="50000"/>
                </a:srgbClr>
              </a:solidFill>
              <a:latin typeface="Arial" panose="020B0604020202020204" pitchFamily="34" charset="0"/>
              <a:cs typeface="Arial" panose="020B0604020202020204" pitchFamily="34" charset="0"/>
            </a:endParaRPr>
          </a:p>
          <a:p>
            <a:pPr marL="0" marR="0" lvl="1" indent="0" algn="l" defTabSz="914400" rtl="0" eaLnBrk="1" fontAlgn="base" latinLnBrk="0" hangingPunct="1">
              <a:lnSpc>
                <a:spcPct val="90000"/>
              </a:lnSpc>
              <a:spcBef>
                <a:spcPts val="750"/>
              </a:spcBef>
              <a:spcAft>
                <a:spcPct val="0"/>
              </a:spcAft>
              <a:buClrTx/>
              <a:buSzTx/>
              <a:buFont typeface="宋体" panose="02010600030101010101" pitchFamily="2" charset="-122"/>
              <a:buNone/>
              <a:tabLst/>
              <a:defRPr/>
            </a:pPr>
            <a:endParaRPr lang="en-US" altLang="zh-CN" sz="1100" kern="0" dirty="0">
              <a:solidFill>
                <a:srgbClr val="BD582C">
                  <a:lumMod val="50000"/>
                </a:srgbClr>
              </a:solidFill>
              <a:latin typeface="Arial" panose="020B0604020202020204" pitchFamily="34" charset="0"/>
              <a:cs typeface="Arial" panose="020B0604020202020204" pitchFamily="34" charset="0"/>
            </a:endParaRPr>
          </a:p>
          <a:p>
            <a:pPr marL="0" marR="0" lvl="1" indent="0" algn="l" defTabSz="914400" rtl="0" eaLnBrk="1" fontAlgn="base" latinLnBrk="0" hangingPunct="1">
              <a:lnSpc>
                <a:spcPct val="90000"/>
              </a:lnSpc>
              <a:spcBef>
                <a:spcPts val="750"/>
              </a:spcBef>
              <a:spcAft>
                <a:spcPct val="0"/>
              </a:spcAft>
              <a:buClrTx/>
              <a:buSzTx/>
              <a:buFont typeface="宋体" panose="02010600030101010101" pitchFamily="2" charset="-122"/>
              <a:buNone/>
              <a:tabLst/>
              <a:defRPr/>
            </a:pPr>
            <a:endParaRPr lang="en-US" altLang="zh-CN" sz="1100" kern="0" dirty="0">
              <a:solidFill>
                <a:srgbClr val="BD582C">
                  <a:lumMod val="50000"/>
                </a:srgbClr>
              </a:solidFill>
              <a:latin typeface="Arial" panose="020B0604020202020204" pitchFamily="34" charset="0"/>
              <a:cs typeface="Arial" panose="020B0604020202020204" pitchFamily="34" charset="0"/>
            </a:endParaRPr>
          </a:p>
          <a:p>
            <a:pPr marL="0" marR="0" lvl="1" indent="0" algn="l" defTabSz="914400" rtl="0" eaLnBrk="1" fontAlgn="base" latinLnBrk="0" hangingPunct="1">
              <a:lnSpc>
                <a:spcPct val="90000"/>
              </a:lnSpc>
              <a:spcBef>
                <a:spcPts val="750"/>
              </a:spcBef>
              <a:spcAft>
                <a:spcPct val="0"/>
              </a:spcAft>
              <a:buClrTx/>
              <a:buSzTx/>
              <a:buFont typeface="宋体" panose="02010600030101010101" pitchFamily="2" charset="-122"/>
              <a:buNone/>
              <a:tabLst/>
              <a:defRPr/>
            </a:pPr>
            <a:endParaRPr kumimoji="0" lang="en-US" altLang="zh-CN" sz="11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0" lvl="1" indent="0">
              <a:spcBef>
                <a:spcPts val="750"/>
              </a:spcBef>
              <a:buNone/>
            </a:pPr>
            <a:r>
              <a:rPr lang="en-US" altLang="zh-CN" sz="2400" kern="0" dirty="0">
                <a:solidFill>
                  <a:srgbClr val="BD582C">
                    <a:lumMod val="50000"/>
                  </a:srgbClr>
                </a:solidFill>
                <a:latin typeface="Arial" panose="020B0604020202020204" pitchFamily="34" charset="0"/>
                <a:cs typeface="Arial" panose="020B0604020202020204" pitchFamily="34" charset="0"/>
              </a:rPr>
              <a:t>Hybrid apps allow developers to enjoy the best of both worlds: the ubiquity and strength of the web platform, combined with the power and full capabilities of the native platform.</a:t>
            </a:r>
            <a:endParaRPr kumimoji="0" lang="en-US" altLang="zh-CN" sz="24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171395" marR="0" lvl="0" indent="-171395" algn="l" defTabSz="914400" rtl="0" eaLnBrk="1" fontAlgn="base" latinLnBrk="0" hangingPunct="1">
              <a:lnSpc>
                <a:spcPct val="90000"/>
              </a:lnSpc>
              <a:spcBef>
                <a:spcPts val="750"/>
              </a:spcBef>
              <a:spcAft>
                <a:spcPct val="0"/>
              </a:spcAft>
              <a:buClrTx/>
              <a:buSzTx/>
              <a:buFont typeface="Wingdings" panose="05000000000000000000" pitchFamily="2" charset="2"/>
              <a:buChar char="p"/>
              <a:tabLst/>
              <a:defRPr/>
            </a:pPr>
            <a:endParaRPr kumimoji="0" lang="en-US" altLang="zh-CN" sz="24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171395" marR="0" lvl="0" indent="-171395" algn="l" defTabSz="914400" rtl="0" eaLnBrk="1" fontAlgn="base" latinLnBrk="0" hangingPunct="1">
              <a:lnSpc>
                <a:spcPct val="90000"/>
              </a:lnSpc>
              <a:spcBef>
                <a:spcPts val="750"/>
              </a:spcBef>
              <a:spcAft>
                <a:spcPct val="0"/>
              </a:spcAft>
              <a:buClrTx/>
              <a:buSzTx/>
              <a:buFont typeface="Wingdings" panose="05000000000000000000" pitchFamily="2" charset="2"/>
              <a:buChar char="p"/>
              <a:tabLst/>
              <a:defRPr/>
            </a:pPr>
            <a:endParaRPr kumimoji="0" lang="en-US" altLang="zh-CN" sz="24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171395" marR="0" lvl="0" indent="-171395" algn="l" defTabSz="914400" rtl="0" eaLnBrk="1" fontAlgn="base" latinLnBrk="0" hangingPunct="1">
              <a:lnSpc>
                <a:spcPct val="90000"/>
              </a:lnSpc>
              <a:spcBef>
                <a:spcPts val="750"/>
              </a:spcBef>
              <a:spcAft>
                <a:spcPct val="0"/>
              </a:spcAft>
              <a:buClrTx/>
              <a:buSzTx/>
              <a:buFont typeface="Wingdings" panose="05000000000000000000" pitchFamily="2" charset="2"/>
              <a:buChar char="p"/>
              <a:tabLst/>
              <a:defRPr/>
            </a:pPr>
            <a:endParaRPr kumimoji="0" lang="en-US" altLang="zh-CN" sz="24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171395" marR="0" lvl="0" indent="-171395" algn="l" defTabSz="914400" rtl="0" eaLnBrk="1" fontAlgn="base" latinLnBrk="0" hangingPunct="1">
              <a:lnSpc>
                <a:spcPct val="90000"/>
              </a:lnSpc>
              <a:spcBef>
                <a:spcPts val="750"/>
              </a:spcBef>
              <a:spcAft>
                <a:spcPct val="0"/>
              </a:spcAft>
              <a:buClrTx/>
              <a:buSzTx/>
              <a:buFont typeface="Wingdings" panose="05000000000000000000" pitchFamily="2" charset="2"/>
              <a:buChar char="p"/>
              <a:tabLst/>
              <a:defRPr/>
            </a:pPr>
            <a:endParaRPr kumimoji="0" lang="en-US" altLang="zh-CN" sz="24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514183" marR="0" lvl="1" indent="-171395" algn="l" defTabSz="914400" rtl="0" eaLnBrk="1" fontAlgn="base" latinLnBrk="0" hangingPunct="1">
              <a:lnSpc>
                <a:spcPct val="90000"/>
              </a:lnSpc>
              <a:spcBef>
                <a:spcPts val="375"/>
              </a:spcBef>
              <a:spcAft>
                <a:spcPct val="0"/>
              </a:spcAft>
              <a:buClrTx/>
              <a:buSzTx/>
              <a:buFont typeface="Wingdings" panose="05000000000000000000" pitchFamily="2" charset="2"/>
              <a:buChar char="Ø"/>
              <a:tabLst/>
              <a:defRPr/>
            </a:pPr>
            <a:endParaRPr kumimoji="0" lang="en-US" altLang="zh-CN" sz="16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514183" marR="0" lvl="1" indent="-171395" algn="l" defTabSz="914400" rtl="0" eaLnBrk="1" fontAlgn="base" latinLnBrk="0" hangingPunct="1">
              <a:lnSpc>
                <a:spcPct val="90000"/>
              </a:lnSpc>
              <a:spcBef>
                <a:spcPts val="375"/>
              </a:spcBef>
              <a:spcAft>
                <a:spcPct val="0"/>
              </a:spcAft>
              <a:buClrTx/>
              <a:buSzTx/>
              <a:buFont typeface="Wingdings" panose="05000000000000000000" pitchFamily="2" charset="2"/>
              <a:buChar char="Ø"/>
              <a:tabLst/>
              <a:defRPr/>
            </a:pPr>
            <a:endParaRPr kumimoji="0" lang="en-US" altLang="zh-CN" sz="20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171395" marR="0" lvl="0" indent="-171395" algn="l" defTabSz="914400" rtl="0" eaLnBrk="1" fontAlgn="base" latinLnBrk="0" hangingPunct="1">
              <a:lnSpc>
                <a:spcPct val="90000"/>
              </a:lnSpc>
              <a:spcBef>
                <a:spcPts val="750"/>
              </a:spcBef>
              <a:spcAft>
                <a:spcPct val="0"/>
              </a:spcAft>
              <a:buClrTx/>
              <a:buSzTx/>
              <a:buFont typeface="Wingdings" panose="05000000000000000000" pitchFamily="2" charset="2"/>
              <a:buChar char="p"/>
              <a:tabLst/>
              <a:defRPr/>
            </a:pPr>
            <a:endParaRPr kumimoji="0" lang="en-US" altLang="zh-CN" sz="24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 name="矩形 4">
            <a:extLst>
              <a:ext uri="{FF2B5EF4-FFF2-40B4-BE49-F238E27FC236}">
                <a16:creationId xmlns:a16="http://schemas.microsoft.com/office/drawing/2014/main" id="{E12C0988-0F20-41F7-8EFC-B099D47D4A24}"/>
              </a:ext>
            </a:extLst>
          </p:cNvPr>
          <p:cNvSpPr/>
          <p:nvPr/>
        </p:nvSpPr>
        <p:spPr>
          <a:xfrm>
            <a:off x="1055440" y="4797152"/>
            <a:ext cx="2267705" cy="430374"/>
          </a:xfrm>
          <a:prstGeom prst="rect">
            <a:avLst/>
          </a:prstGeom>
        </p:spPr>
        <p:txBody>
          <a:bodyPr wrap="square">
            <a:spAutoFit/>
          </a:bodyPr>
          <a:lstStyle/>
          <a:p>
            <a:r>
              <a:rPr lang="en-US" altLang="zh-CN" sz="2000" b="0" dirty="0">
                <a:solidFill>
                  <a:schemeClr val="bg2">
                    <a:lumMod val="50000"/>
                  </a:schemeClr>
                </a:solidFill>
                <a:latin typeface="微软雅黑" panose="020B0503020204020204" pitchFamily="34" charset="-122"/>
                <a:ea typeface="微软雅黑" panose="020B0503020204020204" pitchFamily="34" charset="-122"/>
              </a:rPr>
              <a:t>cloud native</a:t>
            </a:r>
            <a:endParaRPr lang="zh-CN" altLang="en-US" sz="2000" b="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29937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7024652-99CB-427D-93C2-09E5A98A27EB}"/>
              </a:ext>
            </a:extLst>
          </p:cNvPr>
          <p:cNvSpPr txBox="1">
            <a:spLocks noRot="1" noChangeArrowheads="1"/>
          </p:cNvSpPr>
          <p:nvPr/>
        </p:nvSpPr>
        <p:spPr bwMode="auto">
          <a:xfrm>
            <a:off x="47328"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pPr lvl="0"/>
            <a:r>
              <a:rPr lang="en-US" altLang="zh-CN" b="0" kern="0" dirty="0"/>
              <a:t>1.5.2 PWA</a:t>
            </a:r>
            <a:endParaRPr kumimoji="0" lang="zh-CN" altLang="en-US" sz="3299" b="0"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j-cs"/>
            </a:endParaRPr>
          </a:p>
        </p:txBody>
      </p:sp>
      <p:sp>
        <p:nvSpPr>
          <p:cNvPr id="3" name="内容占位符 1">
            <a:extLst>
              <a:ext uri="{FF2B5EF4-FFF2-40B4-BE49-F238E27FC236}">
                <a16:creationId xmlns:a16="http://schemas.microsoft.com/office/drawing/2014/main" id="{AC9F731B-1F07-42A8-8483-29401E40D21C}"/>
              </a:ext>
            </a:extLst>
          </p:cNvPr>
          <p:cNvSpPr txBox="1">
            <a:spLocks/>
          </p:cNvSpPr>
          <p:nvPr/>
        </p:nvSpPr>
        <p:spPr bwMode="auto">
          <a:xfrm>
            <a:off x="1271464" y="1124744"/>
            <a:ext cx="9505056"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Autofit/>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pPr marL="0" lvl="1" indent="0">
              <a:spcBef>
                <a:spcPts val="750"/>
              </a:spcBef>
              <a:buNone/>
            </a:pPr>
            <a:r>
              <a:rPr lang="en-US" altLang="zh-CN" sz="2400" b="0" kern="0" dirty="0">
                <a:solidFill>
                  <a:schemeClr val="bg2">
                    <a:lumMod val="50000"/>
                  </a:schemeClr>
                </a:solidFill>
                <a:cs typeface="Arial" panose="020B0604020202020204" pitchFamily="34" charset="0"/>
              </a:rPr>
              <a:t>P</a:t>
            </a:r>
            <a:r>
              <a:rPr lang="en-US" altLang="zh-CN" sz="2400" b="0" kern="0" dirty="0">
                <a:solidFill>
                  <a:srgbClr val="BD582C">
                    <a:lumMod val="50000"/>
                  </a:srgbClr>
                </a:solidFill>
                <a:cs typeface="Arial" panose="020B0604020202020204" pitchFamily="34" charset="0"/>
              </a:rPr>
              <a:t>rogressive </a:t>
            </a:r>
            <a:r>
              <a:rPr lang="en-US" altLang="zh-CN" sz="2400" b="0" kern="0" dirty="0">
                <a:solidFill>
                  <a:schemeClr val="bg2">
                    <a:lumMod val="50000"/>
                  </a:schemeClr>
                </a:solidFill>
                <a:cs typeface="Arial" panose="020B0604020202020204" pitchFamily="34" charset="0"/>
              </a:rPr>
              <a:t>W</a:t>
            </a:r>
            <a:r>
              <a:rPr lang="en-US" altLang="zh-CN" sz="2400" b="0" kern="0" dirty="0">
                <a:solidFill>
                  <a:srgbClr val="BD582C">
                    <a:lumMod val="50000"/>
                  </a:srgbClr>
                </a:solidFill>
                <a:cs typeface="Arial" panose="020B0604020202020204" pitchFamily="34" charset="0"/>
              </a:rPr>
              <a:t>eb </a:t>
            </a:r>
            <a:r>
              <a:rPr lang="en-US" altLang="zh-CN" sz="2400" b="0" kern="0" dirty="0">
                <a:solidFill>
                  <a:schemeClr val="bg2">
                    <a:lumMod val="50000"/>
                  </a:schemeClr>
                </a:solidFill>
                <a:cs typeface="Arial" panose="020B0604020202020204" pitchFamily="34" charset="0"/>
              </a:rPr>
              <a:t>A</a:t>
            </a:r>
            <a:r>
              <a:rPr lang="en-US" altLang="zh-CN" sz="2400" b="0" kern="0" dirty="0">
                <a:solidFill>
                  <a:srgbClr val="BD582C">
                    <a:lumMod val="50000"/>
                  </a:srgbClr>
                </a:solidFill>
                <a:cs typeface="Arial" panose="020B0604020202020204" pitchFamily="34" charset="0"/>
              </a:rPr>
              <a:t>pp are </a:t>
            </a:r>
            <a:r>
              <a:rPr lang="en-US" altLang="zh-CN" sz="2400" b="0" kern="0" dirty="0">
                <a:solidFill>
                  <a:schemeClr val="bg2">
                    <a:lumMod val="50000"/>
                  </a:schemeClr>
                </a:solidFill>
                <a:cs typeface="Arial" panose="020B0604020202020204" pitchFamily="34" charset="0"/>
              </a:rPr>
              <a:t>websites</a:t>
            </a:r>
            <a:r>
              <a:rPr lang="en-US" altLang="zh-CN" sz="2400" b="0" kern="0" dirty="0">
                <a:solidFill>
                  <a:srgbClr val="BD582C">
                    <a:lumMod val="50000"/>
                  </a:srgbClr>
                </a:solidFill>
                <a:cs typeface="Arial" panose="020B0604020202020204" pitchFamily="34" charset="0"/>
              </a:rPr>
              <a:t> that are progressively enhanced to function </a:t>
            </a:r>
            <a:r>
              <a:rPr lang="en-US" altLang="zh-CN" sz="2400" b="0" kern="0" dirty="0">
                <a:solidFill>
                  <a:schemeClr val="bg2">
                    <a:lumMod val="50000"/>
                  </a:schemeClr>
                </a:solidFill>
                <a:cs typeface="Arial" panose="020B0604020202020204" pitchFamily="34" charset="0"/>
              </a:rPr>
              <a:t>like native apps</a:t>
            </a:r>
            <a:r>
              <a:rPr lang="en-US" altLang="zh-CN" sz="2400" b="0" kern="0" dirty="0">
                <a:solidFill>
                  <a:srgbClr val="BD582C">
                    <a:lumMod val="50000"/>
                  </a:srgbClr>
                </a:solidFill>
                <a:cs typeface="Arial" panose="020B0604020202020204" pitchFamily="34" charset="0"/>
              </a:rPr>
              <a:t> on supporting platforms.</a:t>
            </a:r>
          </a:p>
          <a:p>
            <a:pPr lvl="0">
              <a:buFont typeface="Wingdings" panose="05000000000000000000" pitchFamily="2" charset="2"/>
              <a:buChar char="p"/>
            </a:pPr>
            <a:r>
              <a:rPr kumimoji="0" lang="en-US" altLang="zh-CN" sz="2000" b="0" i="0" u="none" strike="noStrike" kern="0" cap="none" spc="0" normalizeH="0" baseline="0" noProof="0" dirty="0">
                <a:ln>
                  <a:noFill/>
                </a:ln>
                <a:solidFill>
                  <a:srgbClr val="BD582C">
                    <a:lumMod val="50000"/>
                  </a:srgbClr>
                </a:solidFill>
                <a:effectLst/>
                <a:uLnTx/>
                <a:uFillTx/>
              </a:rPr>
              <a:t> </a:t>
            </a:r>
            <a:r>
              <a:rPr lang="en-US" altLang="zh-CN" sz="2000" b="0" kern="0" dirty="0">
                <a:solidFill>
                  <a:srgbClr val="BD582C">
                    <a:lumMod val="50000"/>
                  </a:srgbClr>
                </a:solidFill>
              </a:rPr>
              <a:t>Your app is built on a standards-based web platform</a:t>
            </a:r>
            <a:endParaRPr kumimoji="0" lang="en-US" altLang="zh-CN" sz="2000" b="0" i="0" u="none" strike="noStrike" kern="0" cap="none" spc="0" normalizeH="0" baseline="0" noProof="0" dirty="0">
              <a:ln>
                <a:noFill/>
              </a:ln>
              <a:solidFill>
                <a:srgbClr val="BD582C">
                  <a:lumMod val="50000"/>
                </a:srgbClr>
              </a:solidFill>
              <a:effectLst/>
              <a:uLnTx/>
              <a:uFillTx/>
            </a:endParaRPr>
          </a:p>
          <a:p>
            <a:pPr lvl="0">
              <a:buFont typeface="Wingdings" panose="05000000000000000000" pitchFamily="2" charset="2"/>
              <a:buChar char="p"/>
            </a:pPr>
            <a:r>
              <a:rPr kumimoji="0" lang="en-US" altLang="zh-CN" sz="2000" b="0" i="0" u="none" strike="noStrike" kern="0" cap="none" spc="0" normalizeH="0" baseline="0" noProof="0" dirty="0">
                <a:ln>
                  <a:noFill/>
                </a:ln>
                <a:solidFill>
                  <a:srgbClr val="BD582C">
                    <a:lumMod val="50000"/>
                  </a:srgbClr>
                </a:solidFill>
                <a:effectLst/>
                <a:uLnTx/>
                <a:uFillTx/>
              </a:rPr>
              <a:t> </a:t>
            </a:r>
            <a:r>
              <a:rPr lang="en-US" altLang="zh-CN" sz="2000" b="0" kern="0" dirty="0">
                <a:solidFill>
                  <a:srgbClr val="BD582C">
                    <a:lumMod val="50000"/>
                  </a:srgbClr>
                </a:solidFill>
              </a:rPr>
              <a:t>Allows your users to install your app directly from the browser</a:t>
            </a:r>
          </a:p>
          <a:p>
            <a:pPr lvl="0">
              <a:buFont typeface="Wingdings" panose="05000000000000000000" pitchFamily="2" charset="2"/>
              <a:buChar char="p"/>
            </a:pPr>
            <a:r>
              <a:rPr kumimoji="0" lang="en-US" altLang="zh-CN" sz="2000" b="0" i="0" u="none" strike="noStrike" kern="0" cap="none" spc="0" normalizeH="0" baseline="0" noProof="0" dirty="0">
                <a:ln>
                  <a:noFill/>
                </a:ln>
                <a:solidFill>
                  <a:srgbClr val="BD582C">
                    <a:lumMod val="50000"/>
                  </a:srgbClr>
                </a:solidFill>
                <a:effectLst/>
                <a:uLnTx/>
                <a:uFillTx/>
              </a:rPr>
              <a:t> </a:t>
            </a:r>
            <a:r>
              <a:rPr lang="en-US" altLang="zh-CN" sz="2000" b="0" kern="0" dirty="0">
                <a:solidFill>
                  <a:srgbClr val="BD582C">
                    <a:lumMod val="50000"/>
                  </a:srgbClr>
                </a:solidFill>
              </a:rPr>
              <a:t>Allows your users to install your app </a:t>
            </a:r>
            <a:r>
              <a:rPr lang="en-US" altLang="zh-CN" sz="2000" b="0" kern="0" dirty="0">
                <a:solidFill>
                  <a:srgbClr val="FF0000"/>
                </a:solidFill>
              </a:rPr>
              <a:t>without</a:t>
            </a:r>
            <a:r>
              <a:rPr lang="en-US" altLang="zh-CN" sz="2000" b="0" kern="0" dirty="0">
                <a:solidFill>
                  <a:srgbClr val="BD582C">
                    <a:lumMod val="50000"/>
                  </a:srgbClr>
                </a:solidFill>
              </a:rPr>
              <a:t> a Store-based deployment or registration</a:t>
            </a:r>
            <a:endParaRPr kumimoji="0" lang="en-US" altLang="zh-CN" sz="2000" b="0" i="0" u="none" strike="noStrike" kern="0" cap="none" spc="0" normalizeH="0" baseline="0" noProof="0" dirty="0">
              <a:ln>
                <a:noFill/>
              </a:ln>
              <a:solidFill>
                <a:srgbClr val="BD582C">
                  <a:lumMod val="50000"/>
                </a:srgbClr>
              </a:solidFill>
              <a:effectLst/>
              <a:uLnTx/>
              <a:uFillTx/>
            </a:endParaRPr>
          </a:p>
          <a:p>
            <a:pPr marL="0" marR="0" lvl="0" indent="0" algn="l" defTabSz="914400" rtl="0" eaLnBrk="1" fontAlgn="base" latinLnBrk="0" hangingPunct="1">
              <a:lnSpc>
                <a:spcPct val="90000"/>
              </a:lnSpc>
              <a:spcBef>
                <a:spcPts val="750"/>
              </a:spcBef>
              <a:spcAft>
                <a:spcPct val="0"/>
              </a:spcAft>
              <a:buClrTx/>
              <a:buSzTx/>
              <a:buFont typeface="Wingdings" panose="05000000000000000000" charset="0"/>
              <a:buNone/>
              <a:tabLst/>
              <a:defRPr/>
            </a:pPr>
            <a:endParaRPr kumimoji="0" lang="en-US" altLang="zh-CN" sz="1100" b="1" i="0" u="none" strike="noStrike" kern="0" cap="none" spc="0" normalizeH="0" baseline="0" noProof="0" dirty="0">
              <a:ln>
                <a:noFill/>
              </a:ln>
              <a:solidFill>
                <a:srgbClr val="BD582C">
                  <a:lumMod val="50000"/>
                </a:srgbClr>
              </a:solidFill>
              <a:effectLst/>
              <a:uLnTx/>
              <a:uFillTx/>
              <a:cs typeface="Arial" panose="020B0604020202020204" pitchFamily="34" charset="0"/>
            </a:endParaRPr>
          </a:p>
          <a:p>
            <a:pPr marL="0" lvl="0" indent="0">
              <a:buNone/>
            </a:pPr>
            <a:r>
              <a:rPr lang="en-US" altLang="zh-CN" sz="2400" b="0" kern="0" dirty="0">
                <a:solidFill>
                  <a:srgbClr val="BD582C">
                    <a:lumMod val="50000"/>
                  </a:srgbClr>
                </a:solidFill>
                <a:cs typeface="Arial" panose="020B0604020202020204" pitchFamily="34" charset="0"/>
              </a:rPr>
              <a:t>enhance engagement with web surfing users</a:t>
            </a:r>
            <a:endParaRPr kumimoji="0" lang="en-US" altLang="zh-CN" sz="2400" b="0" i="0" u="none" strike="noStrike" kern="0" cap="none" spc="0" normalizeH="0" baseline="0" noProof="0" dirty="0">
              <a:ln>
                <a:noFill/>
              </a:ln>
              <a:solidFill>
                <a:srgbClr val="BD582C">
                  <a:lumMod val="50000"/>
                </a:srgbClr>
              </a:solidFill>
              <a:effectLst/>
              <a:uLnTx/>
              <a:uFillTx/>
              <a:cs typeface="Arial" panose="020B0604020202020204" pitchFamily="34" charset="0"/>
            </a:endParaRPr>
          </a:p>
          <a:p>
            <a:pPr lvl="1"/>
            <a:r>
              <a:rPr lang="en-US" altLang="zh-CN" sz="2000" b="0" kern="0" dirty="0">
                <a:solidFill>
                  <a:srgbClr val="BD582C">
                    <a:lumMod val="50000"/>
                  </a:srgbClr>
                </a:solidFill>
                <a:cs typeface="Arial" panose="020B0604020202020204" pitchFamily="34" charset="0"/>
              </a:rPr>
              <a:t>push notifications</a:t>
            </a:r>
            <a:endParaRPr kumimoji="0" lang="en-US" altLang="zh-CN" sz="2000" b="0" i="0" u="none" strike="noStrike" kern="0" cap="none" spc="0" normalizeH="0" baseline="0" noProof="0" dirty="0">
              <a:ln>
                <a:noFill/>
              </a:ln>
              <a:solidFill>
                <a:srgbClr val="BD582C">
                  <a:lumMod val="50000"/>
                </a:srgbClr>
              </a:solidFill>
              <a:effectLst/>
              <a:uLnTx/>
              <a:uFillTx/>
              <a:cs typeface="Arial" panose="020B0604020202020204" pitchFamily="34" charset="0"/>
            </a:endParaRPr>
          </a:p>
          <a:p>
            <a:pPr lvl="1"/>
            <a:r>
              <a:rPr lang="en-US" altLang="zh-CN" sz="2000" b="0" kern="0" dirty="0">
                <a:solidFill>
                  <a:srgbClr val="BD582C">
                    <a:lumMod val="50000"/>
                  </a:srgbClr>
                </a:solidFill>
                <a:cs typeface="Arial" panose="020B0604020202020204" pitchFamily="34" charset="0"/>
              </a:rPr>
              <a:t>app-like integration</a:t>
            </a:r>
          </a:p>
          <a:p>
            <a:pPr lvl="1"/>
            <a:r>
              <a:rPr lang="en-US" altLang="zh-CN" sz="2000" b="0" kern="0" dirty="0">
                <a:solidFill>
                  <a:srgbClr val="BD582C">
                    <a:lumMod val="50000"/>
                  </a:srgbClr>
                </a:solidFill>
                <a:cs typeface="Arial" panose="020B0604020202020204" pitchFamily="34" charset="0"/>
              </a:rPr>
              <a:t>offline support</a:t>
            </a:r>
          </a:p>
          <a:p>
            <a:pPr lvl="1"/>
            <a:r>
              <a:rPr lang="en-US" altLang="zh-CN" sz="2000" b="0" kern="0" dirty="0">
                <a:solidFill>
                  <a:srgbClr val="BD582C">
                    <a:lumMod val="50000"/>
                  </a:srgbClr>
                </a:solidFill>
                <a:cs typeface="Arial" panose="020B0604020202020204" pitchFamily="34" charset="0"/>
              </a:rPr>
              <a:t>discover through search and link-sharing</a:t>
            </a:r>
          </a:p>
          <a:p>
            <a:pPr lvl="1"/>
            <a:r>
              <a:rPr lang="en-US" altLang="zh-CN" sz="2000" b="0" kern="0" dirty="0">
                <a:solidFill>
                  <a:srgbClr val="BD582C">
                    <a:lumMod val="50000"/>
                  </a:srgbClr>
                </a:solidFill>
                <a:cs typeface="Arial" panose="020B0604020202020204" pitchFamily="34" charset="0"/>
              </a:rPr>
              <a:t>updated using web server code</a:t>
            </a:r>
            <a:endParaRPr kumimoji="0" lang="en-US" altLang="zh-CN" sz="2000" b="0" i="0" u="none" strike="noStrike" kern="0" cap="none" spc="0" normalizeH="0" baseline="0" noProof="0" dirty="0">
              <a:ln>
                <a:noFill/>
              </a:ln>
              <a:solidFill>
                <a:srgbClr val="BD582C">
                  <a:lumMod val="50000"/>
                </a:srgbClr>
              </a:solidFill>
              <a:effectLst/>
              <a:uLnTx/>
              <a:uFillTx/>
              <a:cs typeface="Arial" panose="020B0604020202020204" pitchFamily="34" charset="0"/>
            </a:endParaRPr>
          </a:p>
          <a:p>
            <a:pPr marL="0" marR="0" lvl="1" indent="0" algn="l" defTabSz="914400" rtl="0" eaLnBrk="1" fontAlgn="base" latinLnBrk="0" hangingPunct="1">
              <a:lnSpc>
                <a:spcPct val="90000"/>
              </a:lnSpc>
              <a:spcBef>
                <a:spcPts val="750"/>
              </a:spcBef>
              <a:spcAft>
                <a:spcPct val="0"/>
              </a:spcAft>
              <a:buClrTx/>
              <a:buSzTx/>
              <a:buFont typeface="宋体" panose="02010600030101010101" pitchFamily="2" charset="-122"/>
              <a:buNone/>
              <a:tabLst/>
              <a:defRPr/>
            </a:pPr>
            <a:endParaRPr kumimoji="0" lang="en-US" altLang="zh-CN" sz="1100" b="1" i="0" u="none" strike="noStrike" kern="0" cap="none" spc="0" normalizeH="0" baseline="0" noProof="0" dirty="0">
              <a:ln>
                <a:noFill/>
              </a:ln>
              <a:solidFill>
                <a:srgbClr val="BD582C">
                  <a:lumMod val="50000"/>
                </a:srgbClr>
              </a:solidFill>
              <a:effectLst/>
              <a:uLnTx/>
              <a:uFillTx/>
              <a:cs typeface="Arial" panose="020B0604020202020204" pitchFamily="34" charset="0"/>
            </a:endParaRPr>
          </a:p>
        </p:txBody>
      </p:sp>
      <p:sp>
        <p:nvSpPr>
          <p:cNvPr id="5" name="矩形 4">
            <a:extLst>
              <a:ext uri="{FF2B5EF4-FFF2-40B4-BE49-F238E27FC236}">
                <a16:creationId xmlns:a16="http://schemas.microsoft.com/office/drawing/2014/main" id="{FC6FD107-FAD3-405F-9145-75F15BD0D1A4}"/>
              </a:ext>
            </a:extLst>
          </p:cNvPr>
          <p:cNvSpPr/>
          <p:nvPr/>
        </p:nvSpPr>
        <p:spPr>
          <a:xfrm>
            <a:off x="5880648" y="6243411"/>
            <a:ext cx="3815752" cy="497957"/>
          </a:xfrm>
          <a:prstGeom prst="rect">
            <a:avLst/>
          </a:prstGeom>
        </p:spPr>
        <p:txBody>
          <a:bodyPr wrap="square">
            <a:spAutoFit/>
          </a:bodyPr>
          <a:lstStyle/>
          <a:p>
            <a:r>
              <a:rPr lang="en-US" altLang="zh-CN" sz="2400" b="0" dirty="0">
                <a:solidFill>
                  <a:schemeClr val="accent6">
                    <a:lumMod val="75000"/>
                  </a:schemeClr>
                </a:solidFill>
                <a:latin typeface="微软雅黑" panose="020B0503020204020204" pitchFamily="34" charset="-122"/>
                <a:ea typeface="微软雅黑" panose="020B0503020204020204" pitchFamily="34" charset="-122"/>
              </a:rPr>
              <a:t>PWA and </a:t>
            </a:r>
            <a:r>
              <a:rPr lang="zh-CN" altLang="en-US" sz="2400" b="0" dirty="0">
                <a:solidFill>
                  <a:schemeClr val="accent6">
                    <a:lumMod val="75000"/>
                  </a:schemeClr>
                </a:solidFill>
                <a:latin typeface="微软雅黑" panose="020B0503020204020204" pitchFamily="34" charset="-122"/>
                <a:ea typeface="微软雅黑" panose="020B0503020204020204" pitchFamily="34" charset="-122"/>
              </a:rPr>
              <a:t>快应用、小程序</a:t>
            </a:r>
          </a:p>
        </p:txBody>
      </p:sp>
      <p:sp>
        <p:nvSpPr>
          <p:cNvPr id="6" name="矩形 5">
            <a:extLst>
              <a:ext uri="{FF2B5EF4-FFF2-40B4-BE49-F238E27FC236}">
                <a16:creationId xmlns:a16="http://schemas.microsoft.com/office/drawing/2014/main" id="{65F23480-40E3-4A5A-9D66-C3BC90C5D562}"/>
              </a:ext>
            </a:extLst>
          </p:cNvPr>
          <p:cNvSpPr/>
          <p:nvPr/>
        </p:nvSpPr>
        <p:spPr>
          <a:xfrm>
            <a:off x="5880648" y="5661248"/>
            <a:ext cx="3599728" cy="497957"/>
          </a:xfrm>
          <a:prstGeom prst="rect">
            <a:avLst/>
          </a:prstGeom>
        </p:spPr>
        <p:txBody>
          <a:bodyPr wrap="square">
            <a:spAutoFit/>
          </a:bodyPr>
          <a:lstStyle/>
          <a:p>
            <a:r>
              <a:rPr lang="en-US" altLang="zh-CN" sz="2400" b="0" dirty="0">
                <a:solidFill>
                  <a:schemeClr val="accent6">
                    <a:lumMod val="75000"/>
                  </a:schemeClr>
                </a:solidFill>
                <a:latin typeface="微软雅黑" panose="020B0503020204020204" pitchFamily="34" charset="-122"/>
                <a:ea typeface="微软雅黑" panose="020B0503020204020204" pitchFamily="34" charset="-122"/>
              </a:rPr>
              <a:t>PWA vs </a:t>
            </a:r>
            <a:r>
              <a:rPr lang="zh-CN" altLang="en-US" sz="2400" b="0" dirty="0">
                <a:solidFill>
                  <a:schemeClr val="accent6">
                    <a:lumMod val="75000"/>
                  </a:schemeClr>
                </a:solidFill>
                <a:latin typeface="微软雅黑" panose="020B0503020204020204" pitchFamily="34" charset="-122"/>
                <a:ea typeface="微软雅黑" panose="020B0503020204020204" pitchFamily="34" charset="-122"/>
              </a:rPr>
              <a:t>快应用、小程序</a:t>
            </a:r>
          </a:p>
        </p:txBody>
      </p:sp>
    </p:spTree>
    <p:extLst>
      <p:ext uri="{BB962C8B-B14F-4D97-AF65-F5344CB8AC3E}">
        <p14:creationId xmlns:p14="http://schemas.microsoft.com/office/powerpoint/2010/main" val="33988544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7024652-99CB-427D-93C2-09E5A98A27EB}"/>
              </a:ext>
            </a:extLst>
          </p:cNvPr>
          <p:cNvSpPr txBox="1">
            <a:spLocks noRot="1" noChangeArrowheads="1"/>
          </p:cNvSpPr>
          <p:nvPr/>
        </p:nvSpPr>
        <p:spPr bwMode="auto">
          <a:xfrm>
            <a:off x="47328"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r>
              <a:rPr lang="en-US" altLang="zh-CN" b="0" kern="0" dirty="0"/>
              <a:t>1.5.3 Windows App SDK</a:t>
            </a:r>
            <a:endParaRPr lang="zh-CN" altLang="en-US" b="0" kern="0" dirty="0"/>
          </a:p>
        </p:txBody>
      </p:sp>
      <p:sp>
        <p:nvSpPr>
          <p:cNvPr id="3" name="内容占位符 1">
            <a:extLst>
              <a:ext uri="{FF2B5EF4-FFF2-40B4-BE49-F238E27FC236}">
                <a16:creationId xmlns:a16="http://schemas.microsoft.com/office/drawing/2014/main" id="{AC9F731B-1F07-42A8-8483-29401E40D21C}"/>
              </a:ext>
            </a:extLst>
          </p:cNvPr>
          <p:cNvSpPr txBox="1">
            <a:spLocks/>
          </p:cNvSpPr>
          <p:nvPr/>
        </p:nvSpPr>
        <p:spPr bwMode="auto">
          <a:xfrm>
            <a:off x="1271464" y="1556792"/>
            <a:ext cx="9505056"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Autofit/>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pPr>
              <a:buFont typeface="Wingdings" panose="05000000000000000000" pitchFamily="2" charset="2"/>
              <a:buChar char="p"/>
            </a:pPr>
            <a:r>
              <a:rPr lang="en-US" altLang="zh-CN" sz="2400" b="0" kern="0" dirty="0">
                <a:solidFill>
                  <a:schemeClr val="accent2">
                    <a:lumMod val="50000"/>
                  </a:schemeClr>
                </a:solidFill>
              </a:rPr>
              <a:t> a set of new developer components and tools that represent the next evolution in the Windows app development platform</a:t>
            </a:r>
          </a:p>
          <a:p>
            <a:pPr>
              <a:buFont typeface="Wingdings" panose="05000000000000000000" pitchFamily="2" charset="2"/>
              <a:buChar char="p"/>
            </a:pPr>
            <a:r>
              <a:rPr lang="en-US" altLang="zh-CN" sz="2400" b="0" kern="0" dirty="0">
                <a:solidFill>
                  <a:schemeClr val="accent2">
                    <a:lumMod val="50000"/>
                  </a:schemeClr>
                </a:solidFill>
              </a:rPr>
              <a:t> provides a unified set of APIs and tools that can be used in a consistent way by any desktop app on Windows 11 and </a:t>
            </a:r>
            <a:r>
              <a:rPr lang="en-US" altLang="zh-CN" sz="2400" b="0" kern="0" dirty="0" err="1">
                <a:solidFill>
                  <a:schemeClr val="accent2">
                    <a:lumMod val="50000"/>
                  </a:schemeClr>
                </a:solidFill>
              </a:rPr>
              <a:t>downlevel</a:t>
            </a:r>
            <a:r>
              <a:rPr lang="en-US" altLang="zh-CN" sz="2400" b="0" kern="0" dirty="0">
                <a:solidFill>
                  <a:schemeClr val="accent2">
                    <a:lumMod val="50000"/>
                  </a:schemeClr>
                </a:solidFill>
              </a:rPr>
              <a:t> to Windows 10, version 1809</a:t>
            </a:r>
          </a:p>
          <a:p>
            <a:pPr marL="0" indent="0">
              <a:buNone/>
            </a:pPr>
            <a:endParaRPr lang="en-US" altLang="zh-CN" sz="2400" kern="0" dirty="0">
              <a:solidFill>
                <a:schemeClr val="accent2">
                  <a:lumMod val="50000"/>
                </a:schemeClr>
              </a:solidFill>
              <a:latin typeface="Arial" panose="020B0604020202020204" pitchFamily="34" charset="0"/>
              <a:cs typeface="Arial" panose="020B0604020202020204" pitchFamily="34" charset="0"/>
            </a:endParaRPr>
          </a:p>
          <a:p>
            <a:pPr marL="0" indent="0">
              <a:buNone/>
            </a:pPr>
            <a:r>
              <a:rPr lang="en-US" altLang="zh-CN" sz="2400" b="0" kern="0" dirty="0">
                <a:solidFill>
                  <a:schemeClr val="accent2">
                    <a:lumMod val="50000"/>
                  </a:schemeClr>
                </a:solidFill>
                <a:latin typeface="Arial" panose="020B0604020202020204" pitchFamily="34" charset="0"/>
                <a:cs typeface="Arial" panose="020B0604020202020204" pitchFamily="34" charset="0"/>
              </a:rPr>
              <a:t>The Windows App SDK does not replace the existing desktop Windows app types</a:t>
            </a:r>
          </a:p>
          <a:p>
            <a:pPr lvl="1"/>
            <a:r>
              <a:rPr lang="en-US" altLang="zh-CN" sz="2000" b="0" kern="0" dirty="0">
                <a:solidFill>
                  <a:schemeClr val="accent2">
                    <a:lumMod val="50000"/>
                  </a:schemeClr>
                </a:solidFill>
                <a:latin typeface="Arial" panose="020B0604020202020204" pitchFamily="34" charset="0"/>
                <a:cs typeface="Arial" panose="020B0604020202020204" pitchFamily="34" charset="0"/>
              </a:rPr>
              <a:t>.NET (including Windows Forms and WPF) </a:t>
            </a:r>
          </a:p>
          <a:p>
            <a:pPr lvl="1"/>
            <a:r>
              <a:rPr lang="en-US" altLang="zh-CN" sz="2000" b="0" kern="0" dirty="0">
                <a:solidFill>
                  <a:schemeClr val="accent2">
                    <a:lumMod val="50000"/>
                  </a:schemeClr>
                </a:solidFill>
                <a:latin typeface="Arial" panose="020B0604020202020204" pitchFamily="34" charset="0"/>
                <a:cs typeface="Arial" panose="020B0604020202020204" pitchFamily="34" charset="0"/>
              </a:rPr>
              <a:t>desktop Win32 with C++. </a:t>
            </a:r>
          </a:p>
          <a:p>
            <a:pPr marL="0" lvl="1" indent="0">
              <a:spcBef>
                <a:spcPts val="750"/>
              </a:spcBef>
              <a:buNone/>
            </a:pPr>
            <a:endParaRPr lang="en-US" altLang="zh-CN" sz="2400" kern="0" dirty="0">
              <a:solidFill>
                <a:schemeClr val="accent2">
                  <a:lumMod val="50000"/>
                </a:schemeClr>
              </a:solidFill>
              <a:latin typeface="Arial" panose="020B0604020202020204" pitchFamily="34" charset="0"/>
              <a:cs typeface="Arial" panose="020B0604020202020204" pitchFamily="34" charset="0"/>
            </a:endParaRPr>
          </a:p>
          <a:p>
            <a:pPr marL="0" lvl="1" indent="0">
              <a:spcBef>
                <a:spcPts val="750"/>
              </a:spcBef>
              <a:buNone/>
            </a:pPr>
            <a:r>
              <a:rPr lang="en-US" altLang="zh-CN" sz="2400" kern="0" dirty="0">
                <a:solidFill>
                  <a:schemeClr val="accent2">
                    <a:lumMod val="50000"/>
                  </a:schemeClr>
                </a:solidFill>
                <a:latin typeface="Arial" panose="020B0604020202020204" pitchFamily="34" charset="0"/>
                <a:cs typeface="Arial" panose="020B0604020202020204" pitchFamily="34" charset="0"/>
              </a:rPr>
              <a:t>It complements existing platforms with a common set of APIs and tools that developers can rely on across these platforms.</a:t>
            </a:r>
          </a:p>
          <a:p>
            <a:pPr>
              <a:buFont typeface="Wingdings" panose="05000000000000000000" pitchFamily="2" charset="2"/>
              <a:buChar char="p"/>
            </a:pPr>
            <a:endParaRPr lang="en-US" altLang="zh-CN" sz="2400" b="1" kern="0"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kern="0"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kern="0"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kern="0"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1600" b="1" kern="0"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2000" b="1" kern="0"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kern="0" dirty="0">
              <a:solidFill>
                <a:schemeClr val="accent2">
                  <a:lumMod val="50000"/>
                </a:schemeClr>
              </a:solidFill>
              <a:latin typeface="Arial" panose="020B0604020202020204" pitchFamily="34" charset="0"/>
              <a:cs typeface="Arial" panose="020B0604020202020204" pitchFamily="34" charset="0"/>
            </a:endParaRPr>
          </a:p>
        </p:txBody>
      </p:sp>
      <p:sp>
        <p:nvSpPr>
          <p:cNvPr id="4" name="矩形 3">
            <a:extLst>
              <a:ext uri="{FF2B5EF4-FFF2-40B4-BE49-F238E27FC236}">
                <a16:creationId xmlns:a16="http://schemas.microsoft.com/office/drawing/2014/main" id="{6310DF5C-0D4E-465A-9691-AEC65F03924B}"/>
              </a:ext>
            </a:extLst>
          </p:cNvPr>
          <p:cNvSpPr/>
          <p:nvPr/>
        </p:nvSpPr>
        <p:spPr>
          <a:xfrm>
            <a:off x="8328920" y="3212976"/>
            <a:ext cx="3599728" cy="497957"/>
          </a:xfrm>
          <a:prstGeom prst="rect">
            <a:avLst/>
          </a:prstGeom>
        </p:spPr>
        <p:txBody>
          <a:bodyPr wrap="square">
            <a:spAutoFit/>
          </a:bodyPr>
          <a:lstStyle/>
          <a:p>
            <a:r>
              <a:rPr lang="zh-CN" altLang="en-US" sz="2400" b="0" dirty="0">
                <a:solidFill>
                  <a:schemeClr val="accent6">
                    <a:lumMod val="75000"/>
                  </a:schemeClr>
                </a:solidFill>
                <a:latin typeface="微软雅黑" panose="020B0503020204020204" pitchFamily="34" charset="-122"/>
                <a:ea typeface="微软雅黑" panose="020B0503020204020204" pitchFamily="34" charset="-122"/>
              </a:rPr>
              <a:t>规范</a:t>
            </a:r>
            <a:r>
              <a:rPr lang="en-US" altLang="zh-CN" sz="2400" b="0" dirty="0">
                <a:solidFill>
                  <a:schemeClr val="accent6">
                    <a:lumMod val="75000"/>
                  </a:schemeClr>
                </a:solidFill>
                <a:latin typeface="微软雅黑" panose="020B0503020204020204" pitchFamily="34" charset="-122"/>
                <a:ea typeface="微软雅黑" panose="020B0503020204020204" pitchFamily="34" charset="-122"/>
              </a:rPr>
              <a:t> API </a:t>
            </a:r>
            <a:r>
              <a:rPr lang="zh-CN" altLang="en-US" sz="2400" b="0" dirty="0">
                <a:solidFill>
                  <a:schemeClr val="accent6">
                    <a:lumMod val="75000"/>
                  </a:schemeClr>
                </a:solidFill>
                <a:latin typeface="微软雅黑" panose="020B0503020204020204" pitchFamily="34" charset="-122"/>
                <a:ea typeface="微软雅黑" panose="020B0503020204020204" pitchFamily="34" charset="-122"/>
              </a:rPr>
              <a:t>调用</a:t>
            </a:r>
          </a:p>
        </p:txBody>
      </p:sp>
    </p:spTree>
    <p:extLst>
      <p:ext uri="{BB962C8B-B14F-4D97-AF65-F5344CB8AC3E}">
        <p14:creationId xmlns:p14="http://schemas.microsoft.com/office/powerpoint/2010/main" val="775552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567521" y="802663"/>
            <a:ext cx="8354430" cy="4963147"/>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80000"/>
              </a:lnSpc>
              <a:buNone/>
            </a:pPr>
            <a:r>
              <a:rPr lang="en-US" altLang="zh-CN" sz="3600"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3600" b="1" dirty="0">
                <a:solidFill>
                  <a:schemeClr val="accent2">
                    <a:lumMod val="50000"/>
                  </a:schemeClr>
                </a:solidFill>
                <a:latin typeface="微软雅黑" panose="020B0503020204020204" pitchFamily="34" charset="-122"/>
                <a:ea typeface="微软雅黑" panose="020B0503020204020204" pitchFamily="34" charset="-122"/>
              </a:rPr>
              <a:t>发展趋势：</a:t>
            </a:r>
            <a:endParaRPr lang="en-US" altLang="zh-CN" sz="36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融合</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LINUX</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，内建对</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LINUX</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的支持，开始对安卓应用提供支持</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拥抱开源，微软是最大的开源社区贡献者，收购了</a:t>
            </a:r>
            <a:r>
              <a:rPr lang="en-US" altLang="zh-CN" sz="2000" b="1" dirty="0" err="1">
                <a:solidFill>
                  <a:schemeClr val="accent2">
                    <a:lumMod val="50000"/>
                  </a:schemeClr>
                </a:solidFill>
                <a:latin typeface="微软雅黑" panose="020B0503020204020204" pitchFamily="34" charset="-122"/>
                <a:ea typeface="微软雅黑" panose="020B0503020204020204" pitchFamily="34" charset="-122"/>
              </a:rPr>
              <a:t>github</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lvl="1">
              <a:lnSpc>
                <a:spcPct val="80000"/>
              </a:lnSpc>
              <a:buFont typeface="Wingdings" panose="05000000000000000000" pitchFamily="2" charset="2"/>
              <a:buChar char="Ø"/>
            </a:pPr>
            <a:r>
              <a:rPr lang="zh-CN" altLang="en-US" sz="1600" b="1" dirty="0">
                <a:solidFill>
                  <a:schemeClr val="accent2">
                    <a:lumMod val="50000"/>
                  </a:schemeClr>
                </a:solidFill>
                <a:latin typeface="微软雅黑" panose="020B0503020204020204" pitchFamily="34" charset="-122"/>
                <a:ea typeface="微软雅黑" panose="020B0503020204020204" pitchFamily="34" charset="-122"/>
              </a:rPr>
              <a:t>开源 </a:t>
            </a:r>
            <a:r>
              <a:rPr lang="en-US" altLang="zh-CN" sz="1600" b="1" dirty="0" err="1">
                <a:solidFill>
                  <a:schemeClr val="accent2">
                    <a:lumMod val="50000"/>
                  </a:schemeClr>
                </a:solidFill>
                <a:latin typeface="微软雅黑" panose="020B0503020204020204" pitchFamily="34" charset="-122"/>
                <a:ea typeface="微软雅黑" panose="020B0503020204020204" pitchFamily="34" charset="-122"/>
              </a:rPr>
              <a:t>VisualStudio</a:t>
            </a:r>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 Code</a:t>
            </a:r>
          </a:p>
          <a:p>
            <a:pPr lvl="1">
              <a:lnSpc>
                <a:spcPct val="80000"/>
              </a:lnSpc>
              <a:buFont typeface="Wingdings" panose="05000000000000000000" pitchFamily="2" charset="2"/>
              <a:buChar char="Ø"/>
            </a:pPr>
            <a:r>
              <a:rPr lang="zh-CN" altLang="en-US" sz="1600" b="1" dirty="0">
                <a:solidFill>
                  <a:schemeClr val="accent2">
                    <a:lumMod val="50000"/>
                  </a:schemeClr>
                </a:solidFill>
                <a:latin typeface="微软雅黑" panose="020B0503020204020204" pitchFamily="34" charset="-122"/>
                <a:ea typeface="微软雅黑" panose="020B0503020204020204" pitchFamily="34" charset="-122"/>
              </a:rPr>
              <a:t>开源 </a:t>
            </a:r>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WPF, Windows Forms, and </a:t>
            </a:r>
            <a:r>
              <a:rPr lang="en-US" altLang="zh-CN" sz="1600" b="1" dirty="0" err="1">
                <a:solidFill>
                  <a:schemeClr val="accent2">
                    <a:lumMod val="50000"/>
                  </a:schemeClr>
                </a:solidFill>
                <a:latin typeface="微软雅黑" panose="020B0503020204020204" pitchFamily="34" charset="-122"/>
                <a:ea typeface="微软雅黑" panose="020B0503020204020204" pitchFamily="34" charset="-122"/>
              </a:rPr>
              <a:t>WinUI</a:t>
            </a:r>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 </a:t>
            </a:r>
          </a:p>
          <a:p>
            <a:pPr lvl="1">
              <a:lnSpc>
                <a:spcPct val="80000"/>
              </a:lnSpc>
              <a:buFont typeface="Wingdings" panose="05000000000000000000" pitchFamily="2" charset="2"/>
              <a:buChar char="Ø"/>
            </a:pPr>
            <a:endParaRPr lang="en-US" altLang="zh-CN" sz="16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通过 </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 </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及 </a:t>
            </a:r>
            <a:r>
              <a:rPr lang="en-US" altLang="zh-CN" sz="2000" b="1" dirty="0" err="1">
                <a:solidFill>
                  <a:schemeClr val="accent2">
                    <a:lumMod val="50000"/>
                  </a:schemeClr>
                </a:solidFill>
                <a:latin typeface="微软雅黑" panose="020B0503020204020204" pitchFamily="34" charset="-122"/>
                <a:ea typeface="微软雅黑" panose="020B0503020204020204" pitchFamily="34" charset="-122"/>
              </a:rPr>
              <a:t>github</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形成应用分发的云端战略</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Microsoft 365</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Edge</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卡点边缘计算</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Visual Studio Code Tools for AI</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来促使开发者将训练任务提交到</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 Machine Learning</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 Batch AI</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Open Platform for AI</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或者</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Linux GPU</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工作站（例如</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 GPU</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虚拟机）上运行，开发者可以使用统一的图形用户界面管理云端训练任务和文件</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ONNX</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项目及</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ML.NET</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打造开源跨平台人工智能开发框架</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开源深度学习框架</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CNTK(Computational Network Toolkit)</a:t>
            </a: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Fluent</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布局</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VR</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AR</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MR</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交互，融合到</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程序开发</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Project Rome / Reunion —— consistent cross-device and cross-platform app experiences that seamlessly … </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95600" y="5611189"/>
            <a:ext cx="7128792" cy="1224118"/>
          </a:xfrm>
          <a:prstGeom prst="rect">
            <a:avLst/>
          </a:prstGeom>
        </p:spPr>
        <p:txBody>
          <a:bodyPr wrap="square">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Windows</a:t>
            </a:r>
            <a:r>
              <a:rPr lang="zh-CN" altLang="en-US" sz="3200" dirty="0">
                <a:solidFill>
                  <a:schemeClr val="bg1"/>
                </a:solidFill>
                <a:latin typeface="微软雅黑" panose="020B0503020204020204" pitchFamily="34" charset="-122"/>
                <a:ea typeface="微软雅黑" panose="020B0503020204020204" pitchFamily="34" charset="-122"/>
              </a:rPr>
              <a:t>程序设计编程技术如此众多！</a:t>
            </a:r>
            <a:r>
              <a:rPr lang="zh-CN" altLang="en-US" sz="3200" dirty="0">
                <a:solidFill>
                  <a:schemeClr val="accent2">
                    <a:lumMod val="50000"/>
                  </a:schemeClr>
                </a:solidFill>
                <a:latin typeface="微软雅黑" panose="020B0503020204020204" pitchFamily="34" charset="-122"/>
                <a:ea typeface="微软雅黑" panose="020B0503020204020204" pitchFamily="34" charset="-122"/>
              </a:rPr>
              <a:t>该从哪里开始？</a:t>
            </a:r>
            <a:endParaRPr lang="zh-CN" altLang="en-US" sz="3200" dirty="0">
              <a:latin typeface="微软雅黑" panose="020B0503020204020204" pitchFamily="34" charset="-122"/>
              <a:ea typeface="微软雅黑" panose="020B0503020204020204" pitchFamily="34" charset="-122"/>
            </a:endParaRPr>
          </a:p>
        </p:txBody>
      </p:sp>
      <p:sp>
        <p:nvSpPr>
          <p:cNvPr id="2" name="矩形 1"/>
          <p:cNvSpPr/>
          <p:nvPr/>
        </p:nvSpPr>
        <p:spPr>
          <a:xfrm>
            <a:off x="9654479" y="4221088"/>
            <a:ext cx="906017" cy="313932"/>
          </a:xfrm>
          <a:prstGeom prst="rect">
            <a:avLst/>
          </a:prstGeom>
        </p:spPr>
        <p:txBody>
          <a:bodyPr wrap="none">
            <a:spAutoFit/>
          </a:bodyPr>
          <a:lstStyle/>
          <a:p>
            <a:pPr>
              <a:lnSpc>
                <a:spcPct val="80000"/>
              </a:lnSpc>
            </a:pPr>
            <a:r>
              <a:rPr lang="en-US" altLang="zh-CN" sz="1800" dirty="0">
                <a:ea typeface="楷体_GB2312" pitchFamily="49" charset="-122"/>
              </a:rPr>
              <a:t>AI</a:t>
            </a:r>
            <a:r>
              <a:rPr lang="zh-CN" altLang="en-US" sz="1800" dirty="0">
                <a:ea typeface="楷体_GB2312" pitchFamily="49" charset="-122"/>
              </a:rPr>
              <a:t>前端</a:t>
            </a:r>
            <a:endParaRPr lang="en-US" altLang="zh-CN" sz="1800" dirty="0">
              <a:ea typeface="楷体_GB2312" pitchFamily="49" charset="-122"/>
            </a:endParaRPr>
          </a:p>
        </p:txBody>
      </p:sp>
      <p:sp>
        <p:nvSpPr>
          <p:cNvPr id="4" name="矩形 3"/>
          <p:cNvSpPr/>
          <p:nvPr/>
        </p:nvSpPr>
        <p:spPr>
          <a:xfrm>
            <a:off x="7819661" y="2656568"/>
            <a:ext cx="3057247" cy="565604"/>
          </a:xfrm>
          <a:prstGeom prst="rect">
            <a:avLst/>
          </a:prstGeom>
        </p:spPr>
        <p:txBody>
          <a:bodyPr wrap="none">
            <a:spAutoFit/>
          </a:bodyPr>
          <a:lstStyle/>
          <a:p>
            <a:r>
              <a:rPr lang="zh-CN" altLang="en-US" sz="2800" b="0" dirty="0">
                <a:latin typeface="微软雅黑" panose="020B0503020204020204" pitchFamily="34" charset="-122"/>
                <a:ea typeface="微软雅黑" panose="020B0503020204020204" pitchFamily="34" charset="-122"/>
              </a:rPr>
              <a:t>智能云和智能边缘</a:t>
            </a:r>
          </a:p>
        </p:txBody>
      </p:sp>
      <p:sp>
        <p:nvSpPr>
          <p:cNvPr id="8" name="矩形 7"/>
          <p:cNvSpPr/>
          <p:nvPr/>
        </p:nvSpPr>
        <p:spPr>
          <a:xfrm>
            <a:off x="9654479" y="4568704"/>
            <a:ext cx="906017" cy="313932"/>
          </a:xfrm>
          <a:prstGeom prst="rect">
            <a:avLst/>
          </a:prstGeom>
        </p:spPr>
        <p:txBody>
          <a:bodyPr wrap="none">
            <a:spAutoFit/>
          </a:bodyPr>
          <a:lstStyle/>
          <a:p>
            <a:pPr>
              <a:lnSpc>
                <a:spcPct val="80000"/>
              </a:lnSpc>
            </a:pPr>
            <a:r>
              <a:rPr lang="en-US" altLang="zh-CN" sz="1800" dirty="0">
                <a:ea typeface="楷体_GB2312" pitchFamily="49" charset="-122"/>
              </a:rPr>
              <a:t>AI</a:t>
            </a:r>
            <a:r>
              <a:rPr lang="zh-CN" altLang="en-US" sz="1800" dirty="0">
                <a:ea typeface="楷体_GB2312" pitchFamily="49" charset="-122"/>
              </a:rPr>
              <a:t>后端</a:t>
            </a:r>
            <a:endParaRPr lang="en-US" altLang="zh-CN" sz="1800" dirty="0">
              <a:ea typeface="楷体_GB2312" pitchFamily="49" charset="-122"/>
            </a:endParaRPr>
          </a:p>
        </p:txBody>
      </p:sp>
      <p:sp>
        <p:nvSpPr>
          <p:cNvPr id="9" name="矩形 8"/>
          <p:cNvSpPr/>
          <p:nvPr/>
        </p:nvSpPr>
        <p:spPr>
          <a:xfrm>
            <a:off x="9224538" y="1772816"/>
            <a:ext cx="1440160" cy="313932"/>
          </a:xfrm>
          <a:prstGeom prst="rect">
            <a:avLst/>
          </a:prstGeom>
        </p:spPr>
        <p:txBody>
          <a:bodyPr wrap="square">
            <a:spAutoFit/>
          </a:bodyPr>
          <a:lstStyle/>
          <a:p>
            <a:pPr>
              <a:lnSpc>
                <a:spcPct val="80000"/>
              </a:lnSpc>
            </a:pPr>
            <a:r>
              <a:rPr lang="zh-CN" altLang="en-US" sz="1800" dirty="0">
                <a:ea typeface="楷体_GB2312" pitchFamily="49" charset="-122"/>
              </a:rPr>
              <a:t>开发社区</a:t>
            </a:r>
            <a:endParaRPr lang="en-US" altLang="zh-CN" sz="1800" dirty="0">
              <a:ea typeface="楷体_GB2312" pitchFamily="49" charset="-122"/>
            </a:endParaRPr>
          </a:p>
        </p:txBody>
      </p:sp>
      <p:sp>
        <p:nvSpPr>
          <p:cNvPr id="10" name="矩形 9"/>
          <p:cNvSpPr/>
          <p:nvPr/>
        </p:nvSpPr>
        <p:spPr>
          <a:xfrm>
            <a:off x="5744736" y="557549"/>
            <a:ext cx="5961361" cy="757130"/>
          </a:xfrm>
          <a:prstGeom prst="rect">
            <a:avLst/>
          </a:prstGeom>
        </p:spPr>
        <p:txBody>
          <a:bodyPr wrap="square">
            <a:spAutoFit/>
          </a:bodyPr>
          <a:lstStyle/>
          <a:p>
            <a:pPr>
              <a:lnSpc>
                <a:spcPct val="80000"/>
              </a:lnSpc>
            </a:pPr>
            <a:r>
              <a:rPr lang="zh-CN" altLang="en-US" sz="2400" b="0" dirty="0">
                <a:latin typeface="微软雅黑" panose="020B0503020204020204" pitchFamily="34" charset="-122"/>
                <a:ea typeface="微软雅黑" panose="020B0503020204020204" pitchFamily="34" charset="-122"/>
              </a:rPr>
              <a:t>涵盖社区、云、</a:t>
            </a:r>
            <a:r>
              <a:rPr lang="en-US" altLang="zh-CN" sz="2400" b="0" dirty="0" err="1">
                <a:latin typeface="微软雅黑" panose="020B0503020204020204" pitchFamily="34" charset="-122"/>
                <a:ea typeface="微软雅黑" panose="020B0503020204020204" pitchFamily="34" charset="-122"/>
              </a:rPr>
              <a:t>IoT</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AI</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VR…</a:t>
            </a:r>
          </a:p>
          <a:p>
            <a:pPr>
              <a:lnSpc>
                <a:spcPct val="80000"/>
              </a:lnSpc>
            </a:pPr>
            <a:r>
              <a:rPr lang="zh-CN" altLang="en-US" sz="2400" b="0" dirty="0">
                <a:latin typeface="微软雅黑" panose="020B0503020204020204" pitchFamily="34" charset="-122"/>
                <a:ea typeface="微软雅黑" panose="020B0503020204020204" pitchFamily="34" charset="-122"/>
              </a:rPr>
              <a:t>提供易用的开发环境</a:t>
            </a:r>
          </a:p>
        </p:txBody>
      </p:sp>
      <p:sp>
        <p:nvSpPr>
          <p:cNvPr id="11" name="矩形 10"/>
          <p:cNvSpPr/>
          <p:nvPr/>
        </p:nvSpPr>
        <p:spPr>
          <a:xfrm>
            <a:off x="9654480" y="4882636"/>
            <a:ext cx="906017" cy="313932"/>
          </a:xfrm>
          <a:prstGeom prst="rect">
            <a:avLst/>
          </a:prstGeom>
        </p:spPr>
        <p:txBody>
          <a:bodyPr wrap="none">
            <a:spAutoFit/>
          </a:bodyPr>
          <a:lstStyle/>
          <a:p>
            <a:pPr>
              <a:lnSpc>
                <a:spcPct val="80000"/>
              </a:lnSpc>
            </a:pPr>
            <a:r>
              <a:rPr lang="en-US" altLang="zh-CN" sz="1800" dirty="0">
                <a:ea typeface="楷体_GB2312" pitchFamily="49" charset="-122"/>
              </a:rPr>
              <a:t>AI</a:t>
            </a:r>
            <a:r>
              <a:rPr lang="zh-CN" altLang="en-US" sz="1800" dirty="0">
                <a:ea typeface="楷体_GB2312" pitchFamily="49" charset="-122"/>
              </a:rPr>
              <a:t>应用</a:t>
            </a:r>
            <a:endParaRPr lang="en-US" altLang="zh-CN" sz="1800" dirty="0">
              <a:ea typeface="楷体_GB2312" pitchFamily="49" charset="-122"/>
            </a:endParaRPr>
          </a:p>
        </p:txBody>
      </p:sp>
      <p:sp>
        <p:nvSpPr>
          <p:cNvPr id="3" name="矩形 2"/>
          <p:cNvSpPr/>
          <p:nvPr/>
        </p:nvSpPr>
        <p:spPr>
          <a:xfrm>
            <a:off x="1559377" y="2348880"/>
            <a:ext cx="8930495" cy="277768"/>
          </a:xfrm>
          <a:prstGeom prst="rect">
            <a:avLst/>
          </a:prstGeom>
        </p:spPr>
        <p:txBody>
          <a:bodyPr wrap="square">
            <a:spAutoFit/>
          </a:bodyPr>
          <a:lstStyle/>
          <a:p>
            <a:r>
              <a:rPr lang="en-US" altLang="zh-CN" sz="1100" dirty="0"/>
              <a:t>https://blogs.windows.com/windowsdeveloper/2018/12/04/announcing-open-source-of-wpf-windows-forms-and-winui-at-microsoft-connect-2018/</a:t>
            </a:r>
            <a:endParaRPr lang="zh-CN" altLang="en-US" sz="1100" dirty="0"/>
          </a:p>
        </p:txBody>
      </p:sp>
      <p:sp>
        <p:nvSpPr>
          <p:cNvPr id="7" name="矩形 6"/>
          <p:cNvSpPr/>
          <p:nvPr/>
        </p:nvSpPr>
        <p:spPr>
          <a:xfrm>
            <a:off x="7752184" y="6028994"/>
            <a:ext cx="2736304" cy="784382"/>
          </a:xfrm>
          <a:prstGeom prst="rect">
            <a:avLst/>
          </a:prstGeom>
        </p:spPr>
        <p:txBody>
          <a:bodyPr wrap="square">
            <a:spAutoFit/>
          </a:bodyPr>
          <a:lstStyle/>
          <a:p>
            <a:r>
              <a:rPr lang="zh-CN" altLang="en-US" sz="1800" dirty="0">
                <a:latin typeface="微软雅黑" panose="020B0503020204020204" pitchFamily="34" charset="-122"/>
                <a:ea typeface="微软雅黑" panose="020B0503020204020204" pitchFamily="34" charset="-122"/>
              </a:rPr>
              <a:t>上手快</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精通难</a:t>
            </a:r>
            <a:endParaRPr lang="en-US" altLang="zh-CN" sz="1800" dirty="0">
              <a:latin typeface="微软雅黑" panose="020B0503020204020204" pitchFamily="34" charset="-122"/>
              <a:ea typeface="微软雅黑" panose="020B0503020204020204" pitchFamily="34" charset="-122"/>
            </a:endParaRPr>
          </a:p>
          <a:p>
            <a:r>
              <a:rPr lang="zh-CN" altLang="en-US" sz="1800" dirty="0">
                <a:solidFill>
                  <a:srgbClr val="FF0000"/>
                </a:solidFill>
                <a:latin typeface="微软雅黑" panose="020B0503020204020204" pitchFamily="34" charset="-122"/>
                <a:ea typeface="微软雅黑" panose="020B0503020204020204" pitchFamily="34" charset="-122"/>
              </a:rPr>
              <a:t>追本溯源</a:t>
            </a:r>
            <a:r>
              <a:rPr lang="en-US" altLang="zh-CN" sz="1800" dirty="0">
                <a:solidFill>
                  <a:srgbClr val="FF0000"/>
                </a:solidFill>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与时俱进</a:t>
            </a:r>
          </a:p>
        </p:txBody>
      </p:sp>
      <p:sp>
        <p:nvSpPr>
          <p:cNvPr id="12" name="矩形 11"/>
          <p:cNvSpPr/>
          <p:nvPr/>
        </p:nvSpPr>
        <p:spPr>
          <a:xfrm>
            <a:off x="8954799" y="4336036"/>
            <a:ext cx="1160512" cy="396583"/>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中台？</a:t>
            </a:r>
          </a:p>
        </p:txBody>
      </p:sp>
      <p:sp>
        <p:nvSpPr>
          <p:cNvPr id="13" name="矩形 12"/>
          <p:cNvSpPr/>
          <p:nvPr/>
        </p:nvSpPr>
        <p:spPr>
          <a:xfrm>
            <a:off x="6456041" y="1977865"/>
            <a:ext cx="2304049" cy="396583"/>
          </a:xfrm>
          <a:prstGeom prst="rect">
            <a:avLst/>
          </a:prstGeom>
        </p:spPr>
        <p:txBody>
          <a:bodyPr wrap="square">
            <a:spAutoFit/>
          </a:bodyPr>
          <a:lstStyle/>
          <a:p>
            <a:r>
              <a:rPr lang="en-US" altLang="zh-CN" sz="1800" dirty="0">
                <a:solidFill>
                  <a:srgbClr val="FF0000"/>
                </a:solidFill>
                <a:latin typeface="微软雅黑" panose="020B0503020204020204" pitchFamily="34" charset="-122"/>
                <a:ea typeface="微软雅黑" panose="020B0503020204020204" pitchFamily="34" charset="-122"/>
              </a:rPr>
              <a:t>R tools ?  RTVS</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14" name="矩形 13"/>
          <p:cNvSpPr/>
          <p:nvPr/>
        </p:nvSpPr>
        <p:spPr>
          <a:xfrm>
            <a:off x="8112225" y="4215590"/>
            <a:ext cx="1350511" cy="396583"/>
          </a:xfrm>
          <a:prstGeom prst="rect">
            <a:avLst/>
          </a:prstGeom>
        </p:spPr>
        <p:txBody>
          <a:bodyPr wrap="square">
            <a:spAutoFit/>
          </a:bodyPr>
          <a:lstStyle/>
          <a:p>
            <a:r>
              <a:rPr lang="en-US" altLang="zh-CN" sz="1800" dirty="0">
                <a:latin typeface="微软雅黑" panose="020B0503020204020204" pitchFamily="34" charset="-122"/>
                <a:ea typeface="微软雅黑" panose="020B0503020204020204" pitchFamily="34" charset="-122"/>
              </a:rPr>
              <a:t>PTVS?</a:t>
            </a:r>
            <a:endParaRPr lang="zh-CN" altLang="en-US" sz="1800" dirty="0">
              <a:latin typeface="微软雅黑" panose="020B0503020204020204" pitchFamily="34" charset="-122"/>
              <a:ea typeface="微软雅黑" panose="020B0503020204020204" pitchFamily="34" charset="-122"/>
            </a:endParaRPr>
          </a:p>
        </p:txBody>
      </p:sp>
      <p:sp>
        <p:nvSpPr>
          <p:cNvPr id="15" name="矩形 14"/>
          <p:cNvSpPr/>
          <p:nvPr/>
        </p:nvSpPr>
        <p:spPr>
          <a:xfrm>
            <a:off x="2135561" y="6251315"/>
            <a:ext cx="2304049" cy="396583"/>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好用 </a:t>
            </a:r>
            <a:r>
              <a:rPr lang="en-US" altLang="zh-CN" sz="1800" dirty="0">
                <a:solidFill>
                  <a:srgbClr val="FF0000"/>
                </a:solidFill>
                <a:latin typeface="微软雅黑" panose="020B0503020204020204" pitchFamily="34" charset="-122"/>
                <a:ea typeface="微软雅黑" panose="020B0503020204020204" pitchFamily="34" charset="-122"/>
              </a:rPr>
              <a:t>vs </a:t>
            </a:r>
            <a:r>
              <a:rPr lang="zh-CN" altLang="en-US" sz="1800" dirty="0">
                <a:solidFill>
                  <a:srgbClr val="FF0000"/>
                </a:solidFill>
                <a:latin typeface="微软雅黑" panose="020B0503020204020204" pitchFamily="34" charset="-122"/>
                <a:ea typeface="微软雅黑" panose="020B0503020204020204" pitchFamily="34" charset="-122"/>
              </a:rPr>
              <a:t>领先</a:t>
            </a:r>
            <a:r>
              <a:rPr lang="en-US" altLang="zh-CN" sz="1800" dirty="0">
                <a:solidFill>
                  <a:srgbClr val="FF0000"/>
                </a:solidFill>
                <a:latin typeface="微软雅黑" panose="020B0503020204020204" pitchFamily="34" charset="-122"/>
                <a:ea typeface="微软雅黑" panose="020B0503020204020204" pitchFamily="34" charset="-122"/>
              </a:rPr>
              <a:t> ?</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8C3F53BF-3FAE-4F42-A6DE-D3B472B9E74D}"/>
              </a:ext>
            </a:extLst>
          </p:cNvPr>
          <p:cNvSpPr/>
          <p:nvPr/>
        </p:nvSpPr>
        <p:spPr>
          <a:xfrm>
            <a:off x="1135927" y="5765811"/>
            <a:ext cx="9920146" cy="298095"/>
          </a:xfrm>
          <a:prstGeom prst="rect">
            <a:avLst/>
          </a:prstGeom>
        </p:spPr>
        <p:txBody>
          <a:bodyPr wrap="square">
            <a:spAutoFit/>
          </a:bodyPr>
          <a:lstStyle/>
          <a:p>
            <a:pPr algn="l"/>
            <a:r>
              <a:rPr lang="en-US" altLang="zh-CN" sz="1200" b="0" dirty="0">
                <a:latin typeface="Consolas" panose="020B0609020204030204" pitchFamily="49" charset="0"/>
              </a:rPr>
              <a:t>https://azure.microsoft.com/en-us/resources/videos/building-digital-twins-mixed-reality-and-metaverse-apps/</a:t>
            </a:r>
            <a:endParaRPr lang="zh-CN" altLang="en-US" sz="1200" b="0" dirty="0">
              <a:latin typeface="Consolas" panose="020B0609020204030204" pitchFamily="49" charset="0"/>
            </a:endParaRPr>
          </a:p>
        </p:txBody>
      </p:sp>
      <p:sp>
        <p:nvSpPr>
          <p:cNvPr id="17" name="矩形 16">
            <a:extLst>
              <a:ext uri="{FF2B5EF4-FFF2-40B4-BE49-F238E27FC236}">
                <a16:creationId xmlns:a16="http://schemas.microsoft.com/office/drawing/2014/main" id="{670F8347-DBCF-49B9-B745-3BEDB41E1061}"/>
              </a:ext>
            </a:extLst>
          </p:cNvPr>
          <p:cNvSpPr/>
          <p:nvPr/>
        </p:nvSpPr>
        <p:spPr>
          <a:xfrm>
            <a:off x="9960355" y="3284984"/>
            <a:ext cx="2156360" cy="572464"/>
          </a:xfrm>
          <a:prstGeom prst="rect">
            <a:avLst/>
          </a:prstGeom>
        </p:spPr>
        <p:txBody>
          <a:bodyPr wrap="none">
            <a:spAutoFit/>
          </a:bodyPr>
          <a:lstStyle/>
          <a:p>
            <a:r>
              <a:rPr lang="en-US" altLang="zh-CN" sz="2800" b="0" dirty="0" err="1">
                <a:solidFill>
                  <a:schemeClr val="accent1">
                    <a:lumMod val="75000"/>
                  </a:schemeClr>
                </a:solidFill>
                <a:latin typeface="Consolas" panose="020B0609020204030204" pitchFamily="49" charset="0"/>
              </a:rPr>
              <a:t>RobustFill</a:t>
            </a:r>
            <a:endParaRPr lang="zh-CN" altLang="en-US" sz="2800" b="0" dirty="0">
              <a:solidFill>
                <a:schemeClr val="accent1">
                  <a:lumMod val="75000"/>
                </a:schemeClr>
              </a:solidFill>
              <a:latin typeface="Consolas" panose="020B0609020204030204" pitchFamily="49" charset="0"/>
            </a:endParaRPr>
          </a:p>
        </p:txBody>
      </p:sp>
      <p:sp>
        <p:nvSpPr>
          <p:cNvPr id="18" name="矩形 17">
            <a:extLst>
              <a:ext uri="{FF2B5EF4-FFF2-40B4-BE49-F238E27FC236}">
                <a16:creationId xmlns:a16="http://schemas.microsoft.com/office/drawing/2014/main" id="{AD123B3D-60AA-4566-9213-603057093698}"/>
              </a:ext>
            </a:extLst>
          </p:cNvPr>
          <p:cNvSpPr/>
          <p:nvPr/>
        </p:nvSpPr>
        <p:spPr>
          <a:xfrm>
            <a:off x="9995553" y="3683068"/>
            <a:ext cx="2159566" cy="435312"/>
          </a:xfrm>
          <a:prstGeom prst="rect">
            <a:avLst/>
          </a:prstGeom>
        </p:spPr>
        <p:txBody>
          <a:bodyPr wrap="none">
            <a:spAutoFit/>
          </a:bodyPr>
          <a:lstStyle/>
          <a:p>
            <a:r>
              <a:rPr lang="en-US" altLang="zh-CN" sz="2000" dirty="0">
                <a:solidFill>
                  <a:schemeClr val="accent1">
                    <a:lumMod val="75000"/>
                  </a:schemeClr>
                </a:solidFill>
                <a:latin typeface="Consolas" panose="020B0609020204030204" pitchFamily="49" charset="0"/>
              </a:rPr>
              <a:t>GitHub Copilot</a:t>
            </a:r>
            <a:endParaRPr lang="zh-CN" altLang="en-US" sz="2000" dirty="0">
              <a:solidFill>
                <a:schemeClr val="accent1">
                  <a:lumMod val="75000"/>
                </a:schemeClr>
              </a:solidFill>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3287688" y="1412776"/>
            <a:ext cx="6120680" cy="417646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熟悉</a:t>
            </a:r>
            <a:r>
              <a:rPr lang="en-US" altLang="zh-CN" sz="2800" dirty="0">
                <a:solidFill>
                  <a:schemeClr val="accent2">
                    <a:lumMod val="50000"/>
                  </a:schemeClr>
                </a:solidFill>
                <a:latin typeface="微软雅黑" panose="020B0503020204020204" pitchFamily="34" charset="-122"/>
                <a:ea typeface="微软雅黑" panose="020B0503020204020204" pitchFamily="34" charset="-122"/>
              </a:rPr>
              <a:t>Visual Studio</a:t>
            </a: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开发环境</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简单的</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 Windows </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程序</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WPF </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程序设计</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dirty="0" err="1">
                <a:solidFill>
                  <a:schemeClr val="accent2">
                    <a:lumMod val="50000"/>
                  </a:schemeClr>
                </a:solidFill>
                <a:latin typeface="微软雅黑" panose="020B0503020204020204" pitchFamily="34" charset="-122"/>
                <a:ea typeface="微软雅黑" panose="020B0503020204020204" pitchFamily="34" charset="-122"/>
              </a:rPr>
              <a:t>WinUI</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   教学资料及示例</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dirty="0">
                <a:solidFill>
                  <a:schemeClr val="accent2">
                    <a:lumMod val="50000"/>
                  </a:schemeClr>
                </a:solidFill>
                <a:latin typeface="微软雅黑" panose="020B0503020204020204" pitchFamily="34" charset="-122"/>
                <a:ea typeface="微软雅黑" panose="020B0503020204020204" pitchFamily="34" charset="-122"/>
                <a:hlinkClick r:id="rId3"/>
              </a:rPr>
              <a:t>https://gitee.com/principlewindows</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800"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一些背景知识及技术发展趋势</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   </a:t>
            </a:r>
            <a:r>
              <a:rPr lang="zh-CN" altLang="en-US" sz="3200" b="0" dirty="0">
                <a:latin typeface="微软雅黑 Light" panose="020B0502040204020203" charset="-122"/>
                <a:ea typeface="微软雅黑 Light" panose="020B0502040204020203" charset="-122"/>
                <a:cs typeface="微软雅黑 Light" panose="020B0502040204020203" charset="-122"/>
              </a:rPr>
              <a:t>第一章总结</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课后练习作业</a:t>
            </a:r>
          </a:p>
        </p:txBody>
      </p:sp>
      <p:sp>
        <p:nvSpPr>
          <p:cNvPr id="3" name="内容占位符 2"/>
          <p:cNvSpPr>
            <a:spLocks noGrp="1"/>
          </p:cNvSpPr>
          <p:nvPr>
            <p:ph idx="1"/>
          </p:nvPr>
        </p:nvSpPr>
        <p:spPr/>
        <p:txBody>
          <a:bodyPr/>
          <a:lstStyle/>
          <a:p>
            <a:r>
              <a:rPr lang="zh-CN" altLang="en-US" dirty="0"/>
              <a:t>熟悉</a:t>
            </a:r>
            <a:r>
              <a:rPr lang="en-US" altLang="zh-CN" dirty="0" err="1"/>
              <a:t>Winform</a:t>
            </a:r>
            <a:r>
              <a:rPr lang="zh-CN" altLang="en-US" dirty="0"/>
              <a:t>窗体应用程序创建流程</a:t>
            </a:r>
            <a:endParaRPr lang="en-US" altLang="zh-CN" dirty="0"/>
          </a:p>
          <a:p>
            <a:pPr lvl="1"/>
            <a:r>
              <a:rPr lang="zh-CN" altLang="en-US" dirty="0"/>
              <a:t>掌握基本控件如 </a:t>
            </a:r>
            <a:r>
              <a:rPr lang="en-US" altLang="zh-CN" dirty="0"/>
              <a:t>button,</a:t>
            </a:r>
            <a:r>
              <a:rPr lang="zh-CN" altLang="en-US" dirty="0"/>
              <a:t> </a:t>
            </a:r>
            <a:r>
              <a:rPr lang="en-US" altLang="zh-CN" dirty="0"/>
              <a:t>label, textbox, </a:t>
            </a:r>
            <a:r>
              <a:rPr lang="en-US" altLang="zh-CN" dirty="0" err="1"/>
              <a:t>listbox</a:t>
            </a:r>
            <a:r>
              <a:rPr lang="en-US" altLang="zh-CN" dirty="0"/>
              <a:t>, </a:t>
            </a:r>
            <a:r>
              <a:rPr lang="en-US" altLang="zh-CN" dirty="0" err="1"/>
              <a:t>dataGridView</a:t>
            </a:r>
            <a:r>
              <a:rPr lang="en-US" altLang="zh-CN" dirty="0"/>
              <a:t>, </a:t>
            </a:r>
            <a:r>
              <a:rPr lang="en-US" altLang="zh-CN" dirty="0" err="1"/>
              <a:t>combox</a:t>
            </a:r>
            <a:r>
              <a:rPr lang="en-US" altLang="zh-CN" dirty="0"/>
              <a:t> </a:t>
            </a:r>
            <a:r>
              <a:rPr lang="zh-CN" altLang="en-US" dirty="0"/>
              <a:t>的用法</a:t>
            </a:r>
            <a:endParaRPr lang="en-US" altLang="zh-CN" dirty="0"/>
          </a:p>
          <a:p>
            <a:pPr lvl="1"/>
            <a:endParaRPr lang="en-US" altLang="zh-CN" dirty="0"/>
          </a:p>
          <a:p>
            <a:r>
              <a:rPr lang="zh-CN" altLang="en-US" dirty="0"/>
              <a:t>熟悉</a:t>
            </a:r>
            <a:r>
              <a:rPr lang="en-US" altLang="zh-CN" dirty="0"/>
              <a:t>WPF</a:t>
            </a:r>
            <a:r>
              <a:rPr lang="zh-CN" altLang="en-US" dirty="0"/>
              <a:t>窗体应用程序创建流程</a:t>
            </a:r>
            <a:endParaRPr lang="en-US" altLang="zh-CN" dirty="0"/>
          </a:p>
          <a:p>
            <a:pPr lvl="1"/>
            <a:r>
              <a:rPr lang="zh-CN" altLang="en-US" dirty="0"/>
              <a:t>掌握基本控件如 </a:t>
            </a:r>
            <a:r>
              <a:rPr lang="en-US" altLang="zh-CN" dirty="0"/>
              <a:t>button, label, textbox, </a:t>
            </a:r>
            <a:r>
              <a:rPr lang="en-US" altLang="zh-CN" dirty="0" err="1"/>
              <a:t>listbox</a:t>
            </a:r>
            <a:r>
              <a:rPr lang="en-US" altLang="zh-CN" dirty="0"/>
              <a:t>, </a:t>
            </a:r>
            <a:r>
              <a:rPr lang="en-US" altLang="zh-CN" dirty="0" err="1"/>
              <a:t>dataGrid</a:t>
            </a:r>
            <a:r>
              <a:rPr lang="en-US" altLang="zh-CN" dirty="0"/>
              <a:t>, </a:t>
            </a:r>
            <a:r>
              <a:rPr lang="en-US" altLang="zh-CN" dirty="0" err="1"/>
              <a:t>combox</a:t>
            </a:r>
            <a:r>
              <a:rPr lang="en-US" altLang="zh-CN" dirty="0"/>
              <a:t> </a:t>
            </a:r>
            <a:r>
              <a:rPr lang="zh-CN" altLang="en-US" dirty="0"/>
              <a:t>的用法</a:t>
            </a:r>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30973611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1649" y="3571875"/>
            <a:ext cx="7140575" cy="717550"/>
          </a:xfrm>
        </p:spPr>
        <p:txBody>
          <a:bodyPr>
            <a:noAutofit/>
          </a:bodyPr>
          <a:lstStyle/>
          <a:p>
            <a:pPr lvl="0"/>
            <a:r>
              <a:rPr lang="en-US" altLang="zh-CN" sz="6000" dirty="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1CADE4"/>
              </a:buClr>
              <a:buSzPct val="80000"/>
              <a:buFont typeface="Wingdings 3" charset="2"/>
              <a:buChar char=""/>
              <a:tabLst/>
              <a:defRPr/>
            </a:pPr>
            <a:endParaRPr kumimoji="0" lang="zh-CN" altLang="en-US" sz="2800" b="0" i="0" u="none" strike="noStrike" kern="1200" cap="none" spc="0" normalizeH="0" baseline="0" noProof="0" dirty="0">
              <a:ln>
                <a:noFill/>
              </a:ln>
              <a:solidFill>
                <a:prstClr val="black">
                  <a:lumMod val="75000"/>
                  <a:lumOff val="2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310438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983432" y="620932"/>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2800" b="0" dirty="0">
                <a:latin typeface="Arial" panose="020B0604020202020204" pitchFamily="34" charset="0"/>
                <a:ea typeface="微软雅黑 Light" panose="020B0502040204020203" charset="-122"/>
                <a:cs typeface="Arial" panose="020B0604020202020204" pitchFamily="34" charset="0"/>
              </a:rPr>
              <a:t>Next version of 1.6: VS installer, Node.js or PTVS</a:t>
            </a:r>
            <a:endParaRPr lang="zh-CN" altLang="en-US" sz="2800" b="0" dirty="0">
              <a:latin typeface="Arial" panose="020B0604020202020204" pitchFamily="34" charset="0"/>
              <a:ea typeface="微软雅黑 Light" panose="020B0502040204020203" charset="-122"/>
              <a:cs typeface="Arial" panose="020B0604020202020204" pitchFamily="34" charset="0"/>
            </a:endParaRPr>
          </a:p>
        </p:txBody>
      </p:sp>
      <p:sp>
        <p:nvSpPr>
          <p:cNvPr id="12" name="Rectangle 3"/>
          <p:cNvSpPr txBox="1">
            <a:spLocks noChangeArrowheads="1"/>
          </p:cNvSpPr>
          <p:nvPr/>
        </p:nvSpPr>
        <p:spPr>
          <a:xfrm>
            <a:off x="1847528" y="1412776"/>
            <a:ext cx="8784976" cy="43924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marL="0" indent="0">
              <a:buNone/>
            </a:pPr>
            <a:r>
              <a:rPr lang="en-US" altLang="zh-CN" sz="2800" b="1" dirty="0">
                <a:solidFill>
                  <a:schemeClr val="accent2">
                    <a:lumMod val="50000"/>
                  </a:schemeClr>
                </a:solidFill>
              </a:rPr>
              <a:t>VS installer</a:t>
            </a:r>
          </a:p>
          <a:p>
            <a:pPr marL="0" indent="0">
              <a:buNone/>
            </a:pPr>
            <a:r>
              <a:rPr lang="en-US" altLang="zh-CN" sz="1400" b="1" dirty="0">
                <a:solidFill>
                  <a:schemeClr val="accent2">
                    <a:lumMod val="50000"/>
                  </a:schemeClr>
                </a:solidFill>
              </a:rPr>
              <a:t>https://blog.csdn.net/qq_35970739/article/details/80690037</a:t>
            </a:r>
          </a:p>
          <a:p>
            <a:pPr marL="0" indent="0">
              <a:buNone/>
            </a:pPr>
            <a:endParaRPr lang="en-US" altLang="zh-CN" sz="1400" b="1" dirty="0">
              <a:solidFill>
                <a:schemeClr val="accent2">
                  <a:lumMod val="50000"/>
                </a:schemeClr>
              </a:solidFill>
            </a:endParaRPr>
          </a:p>
          <a:p>
            <a:pPr marL="0" indent="0">
              <a:buNone/>
            </a:pPr>
            <a:r>
              <a:rPr lang="en-US" altLang="zh-CN" sz="2800" b="1" dirty="0">
                <a:solidFill>
                  <a:schemeClr val="accent2">
                    <a:lumMod val="50000"/>
                  </a:schemeClr>
                </a:solidFill>
              </a:rPr>
              <a:t>Tutorial: Create a Node.js and React app in Visual Studio</a:t>
            </a:r>
          </a:p>
          <a:p>
            <a:pPr marL="0" indent="0">
              <a:buNone/>
            </a:pPr>
            <a:r>
              <a:rPr lang="en-US" altLang="zh-CN" sz="1400" b="1" dirty="0">
                <a:solidFill>
                  <a:schemeClr val="accent2">
                    <a:lumMod val="50000"/>
                  </a:schemeClr>
                </a:solidFill>
              </a:rPr>
              <a:t>https://docs.microsoft.com/en-us/visualstudio/javascript/tutorial-nodejs-with-react-and-jsx?view=vs-2020</a:t>
            </a:r>
            <a:endParaRPr lang="zh-CN" altLang="en-US" sz="1400" b="1" dirty="0">
              <a:solidFill>
                <a:schemeClr val="accent2">
                  <a:lumMod val="50000"/>
                </a:schemeClr>
              </a:solidFill>
            </a:endParaRPr>
          </a:p>
        </p:txBody>
      </p:sp>
    </p:spTree>
    <p:extLst>
      <p:ext uri="{BB962C8B-B14F-4D97-AF65-F5344CB8AC3E}">
        <p14:creationId xmlns:p14="http://schemas.microsoft.com/office/powerpoint/2010/main" val="34680841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983432" y="620932"/>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2800" b="0" dirty="0">
                <a:latin typeface="Arial" panose="020B0604020202020204" pitchFamily="34" charset="0"/>
                <a:ea typeface="微软雅黑 Light" panose="020B0502040204020203" charset="-122"/>
                <a:cs typeface="Arial" panose="020B0604020202020204" pitchFamily="34" charset="0"/>
              </a:rPr>
              <a:t>Next version of 1.6: VS installer, Node.js or PTVS</a:t>
            </a:r>
            <a:endParaRPr lang="zh-CN" altLang="en-US" sz="2800" b="0" dirty="0">
              <a:latin typeface="Arial" panose="020B0604020202020204" pitchFamily="34" charset="0"/>
              <a:ea typeface="微软雅黑 Light" panose="020B0502040204020203" charset="-122"/>
              <a:cs typeface="Arial" panose="020B0604020202020204" pitchFamily="34" charset="0"/>
            </a:endParaRPr>
          </a:p>
        </p:txBody>
      </p:sp>
      <p:sp>
        <p:nvSpPr>
          <p:cNvPr id="12" name="Rectangle 3"/>
          <p:cNvSpPr txBox="1">
            <a:spLocks noChangeArrowheads="1"/>
          </p:cNvSpPr>
          <p:nvPr/>
        </p:nvSpPr>
        <p:spPr>
          <a:xfrm>
            <a:off x="1847528" y="1412776"/>
            <a:ext cx="8784976" cy="43924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marL="0" indent="0">
              <a:buNone/>
            </a:pPr>
            <a:r>
              <a:rPr lang="en-US" altLang="zh-CN" sz="2800" b="1" dirty="0">
                <a:solidFill>
                  <a:schemeClr val="accent2">
                    <a:lumMod val="50000"/>
                  </a:schemeClr>
                </a:solidFill>
              </a:rPr>
              <a:t>VS installer</a:t>
            </a:r>
          </a:p>
          <a:p>
            <a:pPr marL="0" indent="0">
              <a:buNone/>
            </a:pPr>
            <a:r>
              <a:rPr lang="en-US" altLang="zh-CN" sz="1400" b="1" dirty="0">
                <a:solidFill>
                  <a:schemeClr val="accent2">
                    <a:lumMod val="50000"/>
                  </a:schemeClr>
                </a:solidFill>
              </a:rPr>
              <a:t>https://blog.csdn.net/qq_35970739/article/details/80690037</a:t>
            </a:r>
          </a:p>
          <a:p>
            <a:pPr marL="0" indent="0">
              <a:buNone/>
            </a:pPr>
            <a:endParaRPr lang="en-US" altLang="zh-CN" sz="1400" b="1" dirty="0">
              <a:solidFill>
                <a:schemeClr val="accent2">
                  <a:lumMod val="50000"/>
                </a:schemeClr>
              </a:solidFill>
            </a:endParaRPr>
          </a:p>
          <a:p>
            <a:pPr marL="0" indent="0">
              <a:buNone/>
            </a:pPr>
            <a:r>
              <a:rPr lang="en-US" altLang="zh-CN" sz="2800" b="1" dirty="0">
                <a:solidFill>
                  <a:schemeClr val="accent2">
                    <a:lumMod val="50000"/>
                  </a:schemeClr>
                </a:solidFill>
              </a:rPr>
              <a:t>Tutorial: Create a Node.js and React app in Visual Studio</a:t>
            </a:r>
          </a:p>
          <a:p>
            <a:pPr marL="0" indent="0">
              <a:buNone/>
            </a:pPr>
            <a:r>
              <a:rPr lang="en-US" altLang="zh-CN" sz="1400" b="1" dirty="0">
                <a:solidFill>
                  <a:schemeClr val="accent2">
                    <a:lumMod val="50000"/>
                  </a:schemeClr>
                </a:solidFill>
              </a:rPr>
              <a:t>https://docs.microsoft.com/en-us/visualstudio/javascript/tutorial-nodejs-with-react-and-jsx?view=vs-2020</a:t>
            </a:r>
            <a:endParaRPr lang="zh-CN" altLang="en-US" sz="1400" b="1" dirty="0">
              <a:solidFill>
                <a:schemeClr val="accent2">
                  <a:lumMod val="50000"/>
                </a:schemeClr>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106" y="1196752"/>
            <a:ext cx="5629503" cy="3922686"/>
          </a:xfrm>
          <a:prstGeom prst="rect">
            <a:avLst/>
          </a:prstGeom>
        </p:spPr>
      </p:pic>
    </p:spTree>
    <p:extLst>
      <p:ext uri="{BB962C8B-B14F-4D97-AF65-F5344CB8AC3E}">
        <p14:creationId xmlns:p14="http://schemas.microsoft.com/office/powerpoint/2010/main" val="3701848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1003300"/>
            <a:ext cx="5467350" cy="520700"/>
          </a:xfrm>
        </p:spPr>
        <p:txBody>
          <a:bodyPr>
            <a:normAutofit fontScale="90000"/>
          </a:bodyPr>
          <a:lstStyle/>
          <a:p>
            <a:pPr eaLnBrk="1" hangingPunct="1"/>
            <a:r>
              <a:rPr lang="en-US" altLang="zh-CN" dirty="0"/>
              <a:t>Windows </a:t>
            </a:r>
            <a:r>
              <a:rPr lang="zh-CN" altLang="en-US" dirty="0"/>
              <a:t>的发展及技术演进</a:t>
            </a:r>
          </a:p>
        </p:txBody>
      </p:sp>
      <p:sp>
        <p:nvSpPr>
          <p:cNvPr id="2" name="内容占位符 1"/>
          <p:cNvSpPr>
            <a:spLocks noGrp="1"/>
          </p:cNvSpPr>
          <p:nvPr>
            <p:ph idx="4294967295"/>
          </p:nvPr>
        </p:nvSpPr>
        <p:spPr>
          <a:xfrm>
            <a:off x="767408" y="1546448"/>
            <a:ext cx="11017224" cy="4114800"/>
          </a:xfrm>
        </p:spPr>
        <p:txBody>
          <a:bodyPr>
            <a:noAutofit/>
          </a:bodyPr>
          <a:lstStyle/>
          <a:p>
            <a:pPr>
              <a:buFont typeface="Wingdings" panose="05000000000000000000" pitchFamily="2" charset="2"/>
              <a:buChar char="p"/>
            </a:pPr>
            <a:r>
              <a:rPr lang="en-US" altLang="zh-CN" b="1" dirty="0">
                <a:solidFill>
                  <a:schemeClr val="accent2">
                    <a:lumMod val="50000"/>
                  </a:schemeClr>
                </a:solidFill>
              </a:rPr>
              <a:t>  DOS =&gt; GUI =&gt; GDI+ =&gt; WPF -&gt; UWP -&gt; FLUENT -&gt;Windows Design</a:t>
            </a:r>
          </a:p>
          <a:p>
            <a:pPr>
              <a:buFont typeface="Wingdings" panose="05000000000000000000" pitchFamily="2" charset="2"/>
              <a:buChar char="p"/>
            </a:pPr>
            <a:r>
              <a:rPr lang="en-US" altLang="zh-CN" b="1" dirty="0">
                <a:solidFill>
                  <a:schemeClr val="accent2">
                    <a:lumMod val="50000"/>
                  </a:schemeClr>
                </a:solidFill>
              </a:rPr>
              <a:t>  16</a:t>
            </a:r>
            <a:r>
              <a:rPr lang="zh-CN" altLang="en-US" b="1" dirty="0">
                <a:solidFill>
                  <a:schemeClr val="accent2">
                    <a:lumMod val="50000"/>
                  </a:schemeClr>
                </a:solidFill>
              </a:rPr>
              <a:t>位 </a:t>
            </a:r>
            <a:r>
              <a:rPr lang="en-US" altLang="zh-CN" b="1" dirty="0">
                <a:solidFill>
                  <a:schemeClr val="accent2">
                    <a:lumMod val="50000"/>
                  </a:schemeClr>
                </a:solidFill>
              </a:rPr>
              <a:t>=&gt; 32</a:t>
            </a:r>
            <a:r>
              <a:rPr lang="zh-CN" altLang="en-US" b="1" dirty="0">
                <a:solidFill>
                  <a:schemeClr val="accent2">
                    <a:lumMod val="50000"/>
                  </a:schemeClr>
                </a:solidFill>
              </a:rPr>
              <a:t>位 </a:t>
            </a:r>
            <a:r>
              <a:rPr lang="en-US" altLang="zh-CN" b="1" dirty="0">
                <a:solidFill>
                  <a:schemeClr val="accent2">
                    <a:lumMod val="50000"/>
                  </a:schemeClr>
                </a:solidFill>
              </a:rPr>
              <a:t>=&gt; 64</a:t>
            </a:r>
            <a:r>
              <a:rPr lang="zh-CN" altLang="en-US" b="1" dirty="0">
                <a:solidFill>
                  <a:schemeClr val="accent2">
                    <a:lumMod val="50000"/>
                  </a:schemeClr>
                </a:solidFill>
              </a:rPr>
              <a:t>位</a:t>
            </a:r>
            <a:endParaRPr lang="en-US" altLang="zh-CN" b="1" dirty="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2018: ML, Fluent Design System, </a:t>
            </a:r>
            <a:r>
              <a:rPr lang="en-US" altLang="zh-CN" b="1" dirty="0">
                <a:solidFill>
                  <a:schemeClr val="bg2">
                    <a:lumMod val="50000"/>
                  </a:schemeClr>
                </a:solidFill>
              </a:rPr>
              <a:t>M</a:t>
            </a:r>
            <a:r>
              <a:rPr lang="en-US" altLang="zh-CN" b="1" dirty="0">
                <a:solidFill>
                  <a:schemeClr val="accent2">
                    <a:lumMod val="50000"/>
                  </a:schemeClr>
                </a:solidFill>
              </a:rPr>
              <a:t>ix </a:t>
            </a:r>
            <a:r>
              <a:rPr lang="en-US" altLang="zh-CN" b="1" dirty="0">
                <a:solidFill>
                  <a:schemeClr val="bg2">
                    <a:lumMod val="50000"/>
                  </a:schemeClr>
                </a:solidFill>
              </a:rPr>
              <a:t>R</a:t>
            </a:r>
            <a:r>
              <a:rPr lang="en-US" altLang="zh-CN" b="1" dirty="0">
                <a:solidFill>
                  <a:schemeClr val="accent2">
                    <a:lumMod val="50000"/>
                  </a:schemeClr>
                </a:solidFill>
              </a:rPr>
              <a:t>eality……</a:t>
            </a:r>
          </a:p>
          <a:p>
            <a:pPr>
              <a:buFont typeface="Wingdings" panose="05000000000000000000" pitchFamily="2" charset="2"/>
              <a:buChar char="p"/>
            </a:pPr>
            <a:r>
              <a:rPr lang="en-US" altLang="zh-CN" b="1" dirty="0">
                <a:solidFill>
                  <a:schemeClr val="accent2">
                    <a:lumMod val="50000"/>
                  </a:schemeClr>
                </a:solidFill>
              </a:rPr>
              <a:t>  2019: </a:t>
            </a:r>
            <a:r>
              <a:rPr lang="en-US" altLang="zh-CN" b="1" dirty="0" err="1">
                <a:solidFill>
                  <a:schemeClr val="accent2">
                    <a:lumMod val="50000"/>
                  </a:schemeClr>
                </a:solidFill>
              </a:rPr>
              <a:t>WinUI</a:t>
            </a:r>
            <a:r>
              <a:rPr lang="en-US" altLang="zh-CN" b="1" dirty="0">
                <a:solidFill>
                  <a:schemeClr val="accent2">
                    <a:lumMod val="50000"/>
                  </a:schemeClr>
                </a:solidFill>
              </a:rPr>
              <a:t>, XAML, C++/</a:t>
            </a:r>
            <a:r>
              <a:rPr lang="en-US" altLang="zh-CN" b="1" dirty="0" err="1">
                <a:solidFill>
                  <a:schemeClr val="accent2">
                    <a:lumMod val="50000"/>
                  </a:schemeClr>
                </a:solidFill>
              </a:rPr>
              <a:t>winRT</a:t>
            </a:r>
            <a:r>
              <a:rPr lang="en-US" altLang="zh-CN" b="1" dirty="0">
                <a:solidFill>
                  <a:schemeClr val="accent2">
                    <a:lumMod val="50000"/>
                  </a:schemeClr>
                </a:solidFill>
              </a:rPr>
              <a:t>, sub-Linux, MSIX, Project Rome, webView2……</a:t>
            </a:r>
          </a:p>
          <a:p>
            <a:pPr>
              <a:buFont typeface="Wingdings" panose="05000000000000000000" pitchFamily="2" charset="2"/>
              <a:buChar char="p"/>
            </a:pPr>
            <a:r>
              <a:rPr lang="en-US" altLang="zh-CN" b="1" dirty="0">
                <a:solidFill>
                  <a:schemeClr val="accent2">
                    <a:lumMod val="50000"/>
                  </a:schemeClr>
                </a:solidFill>
              </a:rPr>
              <a:t>  2020: </a:t>
            </a:r>
            <a:r>
              <a:rPr lang="en-US" altLang="zh-CN" b="1" dirty="0" err="1">
                <a:solidFill>
                  <a:schemeClr val="accent2">
                    <a:lumMod val="50000"/>
                  </a:schemeClr>
                </a:solidFill>
              </a:rPr>
              <a:t>WinUI</a:t>
            </a:r>
            <a:r>
              <a:rPr lang="en-US" altLang="zh-CN" b="1" dirty="0">
                <a:solidFill>
                  <a:schemeClr val="accent2">
                    <a:lumMod val="50000"/>
                  </a:schemeClr>
                </a:solidFill>
              </a:rPr>
              <a:t> 3.0 preview 2, Window 10X, CS/</a:t>
            </a:r>
            <a:r>
              <a:rPr lang="en-US" altLang="zh-CN" b="1" dirty="0" err="1">
                <a:solidFill>
                  <a:schemeClr val="accent2">
                    <a:lumMod val="50000"/>
                  </a:schemeClr>
                </a:solidFill>
              </a:rPr>
              <a:t>winRT</a:t>
            </a:r>
            <a:r>
              <a:rPr lang="en-US" altLang="zh-CN" b="1" dirty="0">
                <a:solidFill>
                  <a:schemeClr val="accent2">
                    <a:lumMod val="50000"/>
                  </a:schemeClr>
                </a:solidFill>
              </a:rPr>
              <a:t>, </a:t>
            </a:r>
            <a:r>
              <a:rPr lang="en-US" altLang="zh-CN" b="1" dirty="0" err="1">
                <a:solidFill>
                  <a:schemeClr val="accent2">
                    <a:lumMod val="50000"/>
                  </a:schemeClr>
                </a:solidFill>
              </a:rPr>
              <a:t>winrt-rs</a:t>
            </a:r>
            <a:r>
              <a:rPr lang="en-US" altLang="zh-CN" b="1" dirty="0">
                <a:solidFill>
                  <a:schemeClr val="accent2">
                    <a:lumMod val="50000"/>
                  </a:schemeClr>
                </a:solidFill>
              </a:rPr>
              <a:t>, docker in WSL, Windows AI, </a:t>
            </a:r>
            <a:r>
              <a:rPr lang="en-US" altLang="zh-CN" b="1" dirty="0">
                <a:solidFill>
                  <a:srgbClr val="FF0000"/>
                </a:solidFill>
              </a:rPr>
              <a:t>Project Reunion </a:t>
            </a:r>
            <a:r>
              <a:rPr lang="en-US" altLang="zh-CN" b="1" dirty="0">
                <a:solidFill>
                  <a:schemeClr val="accent2">
                    <a:lumMod val="50000"/>
                  </a:schemeClr>
                </a:solidFill>
              </a:rPr>
              <a:t>……</a:t>
            </a:r>
          </a:p>
          <a:p>
            <a:pPr>
              <a:buFont typeface="Wingdings" panose="05000000000000000000" pitchFamily="2" charset="2"/>
              <a:buChar char="p"/>
            </a:pPr>
            <a:r>
              <a:rPr lang="en-US" altLang="zh-CN" b="1" dirty="0">
                <a:solidFill>
                  <a:schemeClr val="accent2">
                    <a:lumMod val="50000"/>
                  </a:schemeClr>
                </a:solidFill>
              </a:rPr>
              <a:t>  2021: App SDK, Win design, open for all, PWA , …… </a:t>
            </a:r>
            <a:r>
              <a:rPr lang="en-US" altLang="zh-CN" b="1" dirty="0">
                <a:solidFill>
                  <a:srgbClr val="00B050"/>
                </a:solidFill>
              </a:rPr>
              <a:t>Metaverse?</a:t>
            </a:r>
            <a:endParaRPr lang="en-US" altLang="zh-CN" b="1" dirty="0">
              <a:solidFill>
                <a:schemeClr val="accent2">
                  <a:lumMod val="50000"/>
                </a:schemeClr>
              </a:solidFill>
            </a:endParaRPr>
          </a:p>
          <a:p>
            <a:pPr>
              <a:buFont typeface="Wingdings" panose="05000000000000000000" pitchFamily="2" charset="2"/>
              <a:buChar char="p"/>
            </a:pPr>
            <a:endParaRPr lang="zh-CN" altLang="en-US" b="1" dirty="0">
              <a:solidFill>
                <a:schemeClr val="accent2">
                  <a:lumMod val="50000"/>
                </a:schemeClr>
              </a:solidFill>
            </a:endParaRPr>
          </a:p>
        </p:txBody>
      </p:sp>
      <p:sp>
        <p:nvSpPr>
          <p:cNvPr id="3" name="矩形 2"/>
          <p:cNvSpPr/>
          <p:nvPr/>
        </p:nvSpPr>
        <p:spPr>
          <a:xfrm>
            <a:off x="767408" y="2276872"/>
            <a:ext cx="9505056" cy="401007"/>
          </a:xfrm>
          <a:prstGeom prst="rect">
            <a:avLst/>
          </a:prstGeom>
        </p:spPr>
        <p:txBody>
          <a:bodyPr wrap="square">
            <a:spAutoFit/>
          </a:bodyPr>
          <a:lstStyle/>
          <a:p>
            <a:pPr algn="l"/>
            <a:r>
              <a:rPr lang="en-US" altLang="zh-CN" sz="1800" dirty="0">
                <a:latin typeface="Consolas" panose="020B0609020204030204" pitchFamily="49" charset="0"/>
              </a:rPr>
              <a:t>https://developer.microsoft.com/en-us/windows/windows-10-for-developers</a:t>
            </a:r>
            <a:endParaRPr lang="zh-CN" altLang="en-US" sz="1800" dirty="0">
              <a:latin typeface="Consolas" panose="020B0609020204030204" pitchFamily="49" charset="0"/>
            </a:endParaRPr>
          </a:p>
        </p:txBody>
      </p:sp>
      <p:sp>
        <p:nvSpPr>
          <p:cNvPr id="7" name="标注: 弯曲线形(带强调线) 6">
            <a:extLst>
              <a:ext uri="{FF2B5EF4-FFF2-40B4-BE49-F238E27FC236}">
                <a16:creationId xmlns:a16="http://schemas.microsoft.com/office/drawing/2014/main" id="{6488F1D4-0BD5-4E85-A2AC-8AF6D3E64A66}"/>
              </a:ext>
            </a:extLst>
          </p:cNvPr>
          <p:cNvSpPr/>
          <p:nvPr/>
        </p:nvSpPr>
        <p:spPr>
          <a:xfrm>
            <a:off x="10056440" y="5654513"/>
            <a:ext cx="1800200" cy="576064"/>
          </a:xfrm>
          <a:prstGeom prst="accentCallout2">
            <a:avLst>
              <a:gd name="adj1" fmla="val 18750"/>
              <a:gd name="adj2" fmla="val -8333"/>
              <a:gd name="adj3" fmla="val 18750"/>
              <a:gd name="adj4" fmla="val -24547"/>
              <a:gd name="adj5" fmla="val -73251"/>
              <a:gd name="adj6" fmla="val -60687"/>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Digital twins of mankind </a:t>
            </a:r>
            <a:r>
              <a:rPr kumimoji="0" lang="en-US" altLang="zh-CN" sz="1800" b="0" i="0" u="none" strike="noStrike" cap="none" normalizeH="0" baseline="0" dirty="0">
                <a:ln>
                  <a:noFill/>
                </a:ln>
                <a:solidFill>
                  <a:schemeClr val="accent5">
                    <a:lumMod val="50000"/>
                  </a:schemeClr>
                </a:solidFill>
                <a:effectLst/>
                <a:latin typeface="微软雅黑" panose="020B0503020204020204" pitchFamily="34" charset="-122"/>
                <a:ea typeface="微软雅黑" panose="020B0503020204020204" pitchFamily="34" charset="-122"/>
              </a:rPr>
              <a:t>society</a:t>
            </a:r>
            <a:endParaRPr kumimoji="0" lang="zh-CN" altLang="en-US" sz="1800" b="0" i="0" u="none" strike="noStrike" cap="none" normalizeH="0" baseline="0" dirty="0">
              <a:ln>
                <a:noFill/>
              </a:ln>
              <a:solidFill>
                <a:schemeClr val="accent5">
                  <a:lumMod val="50000"/>
                </a:schemeClr>
              </a:solidFill>
              <a:effectLst/>
              <a:latin typeface="微软雅黑" panose="020B0503020204020204" pitchFamily="34" charset="-122"/>
              <a:ea typeface="微软雅黑" panose="020B0503020204020204" pitchFamily="34" charset="-122"/>
            </a:endParaRPr>
          </a:p>
        </p:txBody>
      </p:sp>
      <p:sp>
        <p:nvSpPr>
          <p:cNvPr id="8" name="标注: 上箭头 7">
            <a:extLst>
              <a:ext uri="{FF2B5EF4-FFF2-40B4-BE49-F238E27FC236}">
                <a16:creationId xmlns:a16="http://schemas.microsoft.com/office/drawing/2014/main" id="{3F6E97DD-CCF4-43C4-BD32-A5A04279EF0A}"/>
              </a:ext>
            </a:extLst>
          </p:cNvPr>
          <p:cNvSpPr/>
          <p:nvPr/>
        </p:nvSpPr>
        <p:spPr>
          <a:xfrm>
            <a:off x="1991544" y="5234084"/>
            <a:ext cx="1368152" cy="720080"/>
          </a:xfrm>
          <a:prstGeom prst="upArrowCallou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apt support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9" name="爆炸形: 14 pt  8">
            <a:extLst>
              <a:ext uri="{FF2B5EF4-FFF2-40B4-BE49-F238E27FC236}">
                <a16:creationId xmlns:a16="http://schemas.microsoft.com/office/drawing/2014/main" id="{BC2DF85D-C77E-41E1-8B96-9F00E40D9F6B}"/>
              </a:ext>
            </a:extLst>
          </p:cNvPr>
          <p:cNvSpPr/>
          <p:nvPr/>
        </p:nvSpPr>
        <p:spPr>
          <a:xfrm>
            <a:off x="6439458" y="5215489"/>
            <a:ext cx="1600758" cy="730424"/>
          </a:xfrm>
          <a:prstGeom prst="irregularSeal2">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google ?!</a:t>
            </a:r>
            <a:endParaRPr kumimoji="0" lang="zh-CN" altLang="en-US" sz="12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8346D043-F4B0-4348-AC5E-FAE2E2F56648}"/>
              </a:ext>
            </a:extLst>
          </p:cNvPr>
          <p:cNvSpPr/>
          <p:nvPr/>
        </p:nvSpPr>
        <p:spPr>
          <a:xfrm>
            <a:off x="5880648" y="5954164"/>
            <a:ext cx="2718377" cy="497957"/>
          </a:xfrm>
          <a:prstGeom prst="rect">
            <a:avLst/>
          </a:prstGeom>
        </p:spPr>
        <p:txBody>
          <a:bodyPr wrap="square">
            <a:spAutoFit/>
          </a:bodyPr>
          <a:lstStyle/>
          <a:p>
            <a:r>
              <a:rPr lang="en-US" altLang="zh-CN" sz="2400" b="0" dirty="0">
                <a:solidFill>
                  <a:schemeClr val="accent6">
                    <a:lumMod val="75000"/>
                  </a:schemeClr>
                </a:solidFill>
                <a:latin typeface="微软雅黑" panose="020B0503020204020204" pitchFamily="34" charset="-122"/>
                <a:ea typeface="微软雅黑" panose="020B0503020204020204" pitchFamily="34" charset="-122"/>
              </a:rPr>
              <a:t>PWA vs </a:t>
            </a:r>
            <a:r>
              <a:rPr lang="zh-CN" altLang="en-US" sz="2400" b="0" dirty="0">
                <a:solidFill>
                  <a:schemeClr val="accent6">
                    <a:lumMod val="75000"/>
                  </a:schemeClr>
                </a:solidFill>
                <a:latin typeface="微软雅黑" panose="020B0503020204020204" pitchFamily="34" charset="-122"/>
                <a:ea typeface="微软雅黑" panose="020B0503020204020204" pitchFamily="34" charset="-122"/>
              </a:rPr>
              <a:t>快应用</a:t>
            </a:r>
          </a:p>
        </p:txBody>
      </p:sp>
      <p:sp>
        <p:nvSpPr>
          <p:cNvPr id="10" name="矩形 9">
            <a:extLst>
              <a:ext uri="{FF2B5EF4-FFF2-40B4-BE49-F238E27FC236}">
                <a16:creationId xmlns:a16="http://schemas.microsoft.com/office/drawing/2014/main" id="{7E23786D-B5A9-49EB-8414-1B6296FF7597}"/>
              </a:ext>
            </a:extLst>
          </p:cNvPr>
          <p:cNvSpPr/>
          <p:nvPr/>
        </p:nvSpPr>
        <p:spPr>
          <a:xfrm>
            <a:off x="767408" y="2564904"/>
            <a:ext cx="9505056" cy="401007"/>
          </a:xfrm>
          <a:prstGeom prst="rect">
            <a:avLst/>
          </a:prstGeom>
        </p:spPr>
        <p:txBody>
          <a:bodyPr wrap="square">
            <a:spAutoFit/>
          </a:bodyPr>
          <a:lstStyle/>
          <a:p>
            <a:pPr algn="l"/>
            <a:r>
              <a:rPr lang="en-US" altLang="zh-CN" sz="1800" dirty="0">
                <a:latin typeface="Consolas" panose="020B0609020204030204" pitchFamily="49" charset="0"/>
              </a:rPr>
              <a:t>https://developer.microsoft.com/en-us/windows/windows-for-developers</a:t>
            </a:r>
            <a:endParaRPr lang="zh-CN" altLang="en-US" sz="1800" dirty="0">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afterEffect">
                                  <p:stCondLst>
                                    <p:cond delay="1000"/>
                                  </p:stCondLst>
                                  <p:childTnLst>
                                    <p:set>
                                      <p:cBhvr>
                                        <p:cTn id="6"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1003300"/>
            <a:ext cx="5467350" cy="520700"/>
          </a:xfrm>
        </p:spPr>
        <p:txBody>
          <a:bodyPr>
            <a:normAutofit fontScale="90000"/>
          </a:bodyPr>
          <a:lstStyle/>
          <a:p>
            <a:pPr eaLnBrk="1" hangingPunct="1"/>
            <a:r>
              <a:rPr lang="en-US" altLang="zh-CN" dirty="0"/>
              <a:t>Windows </a:t>
            </a:r>
            <a:r>
              <a:rPr lang="zh-CN" altLang="en-US" dirty="0"/>
              <a:t>的发展及技术演进</a:t>
            </a:r>
          </a:p>
        </p:txBody>
      </p:sp>
      <p:sp>
        <p:nvSpPr>
          <p:cNvPr id="2" name="内容占位符 1"/>
          <p:cNvSpPr>
            <a:spLocks noGrp="1"/>
          </p:cNvSpPr>
          <p:nvPr>
            <p:ph idx="4294967295"/>
          </p:nvPr>
        </p:nvSpPr>
        <p:spPr>
          <a:xfrm>
            <a:off x="767408" y="1546448"/>
            <a:ext cx="11017224" cy="4114800"/>
          </a:xfrm>
        </p:spPr>
        <p:txBody>
          <a:bodyPr>
            <a:noAutofit/>
          </a:bodyPr>
          <a:lstStyle/>
          <a:p>
            <a:pPr>
              <a:buFont typeface="Wingdings" panose="05000000000000000000" pitchFamily="2" charset="2"/>
              <a:buChar char="p"/>
            </a:pPr>
            <a:r>
              <a:rPr lang="en-US" altLang="zh-CN" b="1" dirty="0">
                <a:solidFill>
                  <a:schemeClr val="accent2">
                    <a:lumMod val="50000"/>
                  </a:schemeClr>
                </a:solidFill>
              </a:rPr>
              <a:t>  DOS =&gt; GUI =&gt; GDI+ =&gt; WPF -&gt; UWP -&gt; FLUENT -&gt;Windows Design</a:t>
            </a:r>
          </a:p>
          <a:p>
            <a:pPr>
              <a:buFont typeface="Wingdings" panose="05000000000000000000" pitchFamily="2" charset="2"/>
              <a:buChar char="p"/>
            </a:pPr>
            <a:r>
              <a:rPr lang="en-US" altLang="zh-CN" b="1" dirty="0">
                <a:solidFill>
                  <a:schemeClr val="accent2">
                    <a:lumMod val="50000"/>
                  </a:schemeClr>
                </a:solidFill>
              </a:rPr>
              <a:t>  16</a:t>
            </a:r>
            <a:r>
              <a:rPr lang="zh-CN" altLang="en-US" b="1" dirty="0">
                <a:solidFill>
                  <a:schemeClr val="accent2">
                    <a:lumMod val="50000"/>
                  </a:schemeClr>
                </a:solidFill>
              </a:rPr>
              <a:t>位 </a:t>
            </a:r>
            <a:r>
              <a:rPr lang="en-US" altLang="zh-CN" b="1" dirty="0">
                <a:solidFill>
                  <a:schemeClr val="accent2">
                    <a:lumMod val="50000"/>
                  </a:schemeClr>
                </a:solidFill>
              </a:rPr>
              <a:t>=&gt; 32</a:t>
            </a:r>
            <a:r>
              <a:rPr lang="zh-CN" altLang="en-US" b="1" dirty="0">
                <a:solidFill>
                  <a:schemeClr val="accent2">
                    <a:lumMod val="50000"/>
                  </a:schemeClr>
                </a:solidFill>
              </a:rPr>
              <a:t>位 </a:t>
            </a:r>
            <a:r>
              <a:rPr lang="en-US" altLang="zh-CN" b="1" dirty="0">
                <a:solidFill>
                  <a:schemeClr val="accent2">
                    <a:lumMod val="50000"/>
                  </a:schemeClr>
                </a:solidFill>
              </a:rPr>
              <a:t>=&gt; 64</a:t>
            </a:r>
            <a:r>
              <a:rPr lang="zh-CN" altLang="en-US" b="1" dirty="0">
                <a:solidFill>
                  <a:schemeClr val="accent2">
                    <a:lumMod val="50000"/>
                  </a:schemeClr>
                </a:solidFill>
              </a:rPr>
              <a:t>位</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2018: ML, Fluent Design System, Mix Reality……</a:t>
            </a:r>
          </a:p>
          <a:p>
            <a:pPr>
              <a:buFont typeface="Wingdings" panose="05000000000000000000" pitchFamily="2" charset="2"/>
              <a:buChar char="p"/>
            </a:pPr>
            <a:r>
              <a:rPr lang="en-US" altLang="zh-CN" b="1" dirty="0">
                <a:solidFill>
                  <a:schemeClr val="accent2">
                    <a:lumMod val="50000"/>
                  </a:schemeClr>
                </a:solidFill>
              </a:rPr>
              <a:t>  2019: </a:t>
            </a:r>
            <a:r>
              <a:rPr lang="en-US" altLang="zh-CN" b="1" dirty="0" err="1">
                <a:solidFill>
                  <a:schemeClr val="accent2">
                    <a:lumMod val="50000"/>
                  </a:schemeClr>
                </a:solidFill>
              </a:rPr>
              <a:t>WinUI</a:t>
            </a:r>
            <a:r>
              <a:rPr lang="en-US" altLang="zh-CN" b="1" dirty="0">
                <a:solidFill>
                  <a:schemeClr val="accent2">
                    <a:lumMod val="50000"/>
                  </a:schemeClr>
                </a:solidFill>
              </a:rPr>
              <a:t>, XAML, C++/</a:t>
            </a:r>
            <a:r>
              <a:rPr lang="en-US" altLang="zh-CN" b="1" dirty="0" err="1">
                <a:solidFill>
                  <a:schemeClr val="accent2">
                    <a:lumMod val="50000"/>
                  </a:schemeClr>
                </a:solidFill>
              </a:rPr>
              <a:t>winRT</a:t>
            </a:r>
            <a:r>
              <a:rPr lang="en-US" altLang="zh-CN" b="1" dirty="0">
                <a:solidFill>
                  <a:schemeClr val="accent2">
                    <a:lumMod val="50000"/>
                  </a:schemeClr>
                </a:solidFill>
              </a:rPr>
              <a:t>, sub-Linux, MSIX, Project Rome, webView2……</a:t>
            </a:r>
          </a:p>
          <a:p>
            <a:pPr>
              <a:buFont typeface="Wingdings" panose="05000000000000000000" pitchFamily="2" charset="2"/>
              <a:buChar char="p"/>
            </a:pPr>
            <a:r>
              <a:rPr lang="en-US" altLang="zh-CN" b="1" dirty="0">
                <a:solidFill>
                  <a:schemeClr val="accent2">
                    <a:lumMod val="50000"/>
                  </a:schemeClr>
                </a:solidFill>
              </a:rPr>
              <a:t>  2020: </a:t>
            </a:r>
            <a:r>
              <a:rPr lang="en-US" altLang="zh-CN" b="1" dirty="0" err="1">
                <a:solidFill>
                  <a:schemeClr val="accent2">
                    <a:lumMod val="50000"/>
                  </a:schemeClr>
                </a:solidFill>
              </a:rPr>
              <a:t>WinUI</a:t>
            </a:r>
            <a:r>
              <a:rPr lang="en-US" altLang="zh-CN" b="1" dirty="0">
                <a:solidFill>
                  <a:schemeClr val="accent2">
                    <a:lumMod val="50000"/>
                  </a:schemeClr>
                </a:solidFill>
              </a:rPr>
              <a:t> 3.0 preview 2, Window 10X, CS/</a:t>
            </a:r>
            <a:r>
              <a:rPr lang="en-US" altLang="zh-CN" b="1" dirty="0" err="1">
                <a:solidFill>
                  <a:schemeClr val="accent2">
                    <a:lumMod val="50000"/>
                  </a:schemeClr>
                </a:solidFill>
              </a:rPr>
              <a:t>winRT</a:t>
            </a:r>
            <a:r>
              <a:rPr lang="en-US" altLang="zh-CN" b="1" dirty="0">
                <a:solidFill>
                  <a:schemeClr val="accent2">
                    <a:lumMod val="50000"/>
                  </a:schemeClr>
                </a:solidFill>
              </a:rPr>
              <a:t>, </a:t>
            </a:r>
            <a:r>
              <a:rPr lang="en-US" altLang="zh-CN" b="1" dirty="0" err="1">
                <a:solidFill>
                  <a:schemeClr val="accent2">
                    <a:lumMod val="50000"/>
                  </a:schemeClr>
                </a:solidFill>
              </a:rPr>
              <a:t>winrt-rs</a:t>
            </a:r>
            <a:r>
              <a:rPr lang="en-US" altLang="zh-CN" b="1" dirty="0">
                <a:solidFill>
                  <a:schemeClr val="accent2">
                    <a:lumMod val="50000"/>
                  </a:schemeClr>
                </a:solidFill>
              </a:rPr>
              <a:t>, docker in WSL, Windows AI, </a:t>
            </a:r>
            <a:r>
              <a:rPr lang="en-US" altLang="zh-CN" b="1" dirty="0">
                <a:solidFill>
                  <a:srgbClr val="FF0000"/>
                </a:solidFill>
              </a:rPr>
              <a:t>Project Reunion </a:t>
            </a:r>
            <a:r>
              <a:rPr lang="en-US" altLang="zh-CN" b="1" dirty="0">
                <a:solidFill>
                  <a:schemeClr val="accent2">
                    <a:lumMod val="50000"/>
                  </a:schemeClr>
                </a:solidFill>
              </a:rPr>
              <a:t>……</a:t>
            </a:r>
          </a:p>
          <a:p>
            <a:pPr>
              <a:buFont typeface="Wingdings" panose="05000000000000000000" pitchFamily="2" charset="2"/>
              <a:buChar char="p"/>
            </a:pPr>
            <a:r>
              <a:rPr lang="en-US" altLang="zh-CN" b="1" dirty="0">
                <a:solidFill>
                  <a:schemeClr val="accent2">
                    <a:lumMod val="50000"/>
                  </a:schemeClr>
                </a:solidFill>
              </a:rPr>
              <a:t>  2021: App SDK, Win design, open for all, PWA, …… , </a:t>
            </a:r>
            <a:r>
              <a:rPr lang="en-US" altLang="zh-CN" b="1" dirty="0">
                <a:solidFill>
                  <a:srgbClr val="00B050"/>
                </a:solidFill>
              </a:rPr>
              <a:t>Metaverse?</a:t>
            </a:r>
          </a:p>
          <a:p>
            <a:pPr>
              <a:buFont typeface="Wingdings" panose="05000000000000000000" pitchFamily="2" charset="2"/>
              <a:buChar char="p"/>
            </a:pPr>
            <a:endParaRPr lang="zh-CN" altLang="en-US" b="1" dirty="0">
              <a:solidFill>
                <a:schemeClr val="accent2">
                  <a:lumMod val="50000"/>
                </a:schemeClr>
              </a:solidFill>
            </a:endParaRPr>
          </a:p>
        </p:txBody>
      </p:sp>
      <p:sp>
        <p:nvSpPr>
          <p:cNvPr id="4" name="文本框 3">
            <a:extLst>
              <a:ext uri="{FF2B5EF4-FFF2-40B4-BE49-F238E27FC236}">
                <a16:creationId xmlns:a16="http://schemas.microsoft.com/office/drawing/2014/main" id="{D493A27C-7747-434C-ADC3-C8ADE8A8284D}"/>
              </a:ext>
            </a:extLst>
          </p:cNvPr>
          <p:cNvSpPr txBox="1"/>
          <p:nvPr/>
        </p:nvSpPr>
        <p:spPr>
          <a:xfrm>
            <a:off x="2603612" y="5822524"/>
            <a:ext cx="7344816" cy="861261"/>
          </a:xfrm>
          <a:prstGeom prst="rect">
            <a:avLst/>
          </a:prstGeom>
          <a:noFill/>
        </p:spPr>
        <p:txBody>
          <a:bodyPr wrap="square" rtlCol="0">
            <a:spAutoFit/>
          </a:bodyPr>
          <a:lstStyle/>
          <a:p>
            <a:pPr algn="ctr"/>
            <a:r>
              <a:rPr lang="en-US" altLang="zh-CN" sz="2000" dirty="0">
                <a:solidFill>
                  <a:srgbClr val="002060"/>
                </a:solidFill>
                <a:latin typeface="微软雅黑" panose="020B0503020204020204" pitchFamily="34" charset="-122"/>
                <a:ea typeface="微软雅黑" panose="020B0503020204020204" pitchFamily="34" charset="-122"/>
              </a:rPr>
              <a:t>AI </a:t>
            </a:r>
            <a:r>
              <a:rPr lang="zh-CN" altLang="en-US" sz="2000" dirty="0">
                <a:solidFill>
                  <a:srgbClr val="002060"/>
                </a:solidFill>
                <a:latin typeface="微软雅黑" panose="020B0503020204020204" pitchFamily="34" charset="-122"/>
                <a:ea typeface="微软雅黑" panose="020B0503020204020204" pitchFamily="34" charset="-122"/>
              </a:rPr>
              <a:t>时代技术进化的速度越来越快</a:t>
            </a:r>
            <a:endParaRPr lang="en-US" altLang="zh-CN" sz="2000" dirty="0">
              <a:solidFill>
                <a:srgbClr val="002060"/>
              </a:solidFill>
              <a:latin typeface="微软雅黑" panose="020B0503020204020204" pitchFamily="34" charset="-122"/>
              <a:ea typeface="微软雅黑" panose="020B0503020204020204" pitchFamily="34" charset="-122"/>
            </a:endParaRPr>
          </a:p>
          <a:p>
            <a:pPr algn="ctr"/>
            <a:r>
              <a:rPr lang="zh-CN" altLang="en-US" sz="2000" dirty="0">
                <a:solidFill>
                  <a:srgbClr val="002060"/>
                </a:solidFill>
                <a:latin typeface="微软雅黑" panose="020B0503020204020204" pitchFamily="34" charset="-122"/>
                <a:ea typeface="微软雅黑" panose="020B0503020204020204" pitchFamily="34" charset="-122"/>
              </a:rPr>
              <a:t>紧追时代</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技术的步伐才能不被时代淘汰</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不被</a:t>
            </a:r>
            <a:r>
              <a:rPr lang="en-US" altLang="zh-CN" sz="2000" dirty="0">
                <a:solidFill>
                  <a:srgbClr val="002060"/>
                </a:solidFill>
                <a:latin typeface="微软雅黑" panose="020B0503020204020204" pitchFamily="34" charset="-122"/>
                <a:ea typeface="微软雅黑" panose="020B0503020204020204" pitchFamily="34" charset="-122"/>
              </a:rPr>
              <a:t>AI</a:t>
            </a:r>
            <a:r>
              <a:rPr lang="zh-CN" altLang="en-US" sz="2000" dirty="0">
                <a:solidFill>
                  <a:srgbClr val="002060"/>
                </a:solidFill>
                <a:latin typeface="微软雅黑" panose="020B0503020204020204" pitchFamily="34" charset="-122"/>
                <a:ea typeface="微软雅黑" panose="020B0503020204020204" pitchFamily="34" charset="-122"/>
              </a:rPr>
              <a:t>淘汰</a:t>
            </a:r>
            <a:r>
              <a:rPr lang="en-US" altLang="zh-CN" sz="2000" dirty="0">
                <a:solidFill>
                  <a:srgbClr val="002060"/>
                </a:solidFill>
                <a:latin typeface="微软雅黑" panose="020B0503020204020204" pitchFamily="34" charset="-122"/>
                <a:ea typeface="微软雅黑" panose="020B0503020204020204" pitchFamily="34" charset="-122"/>
              </a:rPr>
              <a:t>……</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33303F05-CE6F-45AB-9210-4D938160D027}"/>
              </a:ext>
            </a:extLst>
          </p:cNvPr>
          <p:cNvSpPr/>
          <p:nvPr/>
        </p:nvSpPr>
        <p:spPr>
          <a:xfrm>
            <a:off x="1199456" y="4564218"/>
            <a:ext cx="9793088" cy="1169038"/>
          </a:xfrm>
          <a:prstGeom prst="rect">
            <a:avLst/>
          </a:prstGeom>
        </p:spPr>
        <p:txBody>
          <a:bodyPr wrap="square">
            <a:spAutoFit/>
          </a:bodyPr>
          <a:lstStyle/>
          <a:p>
            <a:pPr algn="l"/>
            <a:r>
              <a:rPr lang="en-US" altLang="zh-CN" sz="2000" b="0" dirty="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微软模拟飞行</a:t>
            </a:r>
            <a:r>
              <a:rPr lang="en-US" altLang="zh-CN" sz="2000" b="0" dirty="0">
                <a:latin typeface="微软雅黑" panose="020B0503020204020204" pitchFamily="34" charset="-122"/>
                <a:ea typeface="微软雅黑" panose="020B0503020204020204" pitchFamily="34" charset="-122"/>
              </a:rPr>
              <a:t>2020》</a:t>
            </a:r>
            <a:r>
              <a:rPr lang="zh-CN" altLang="en-US" sz="2000" b="0" dirty="0">
                <a:latin typeface="微软雅黑" panose="020B0503020204020204" pitchFamily="34" charset="-122"/>
                <a:ea typeface="微软雅黑" panose="020B0503020204020204" pitchFamily="34" charset="-122"/>
              </a:rPr>
              <a:t>使用的数据量超过</a:t>
            </a:r>
            <a:r>
              <a:rPr lang="en-US" altLang="zh-CN" sz="2000" b="0" dirty="0">
                <a:latin typeface="微软雅黑" panose="020B0503020204020204" pitchFamily="34" charset="-122"/>
                <a:ea typeface="微软雅黑" panose="020B0503020204020204" pitchFamily="34" charset="-122"/>
              </a:rPr>
              <a:t>2.5PG</a:t>
            </a:r>
            <a:r>
              <a:rPr lang="zh-CN" altLang="en-US" sz="2000" b="0" dirty="0">
                <a:latin typeface="微软雅黑" panose="020B0503020204020204" pitchFamily="34" charset="-122"/>
                <a:ea typeface="微软雅黑" panose="020B0503020204020204" pitchFamily="34" charset="-122"/>
              </a:rPr>
              <a:t>，涵盖</a:t>
            </a:r>
            <a:r>
              <a:rPr lang="en-US" altLang="zh-CN" sz="2000" b="0" dirty="0">
                <a:latin typeface="微软雅黑" panose="020B0503020204020204" pitchFamily="34" charset="-122"/>
                <a:ea typeface="微软雅黑" panose="020B0503020204020204" pitchFamily="34" charset="-122"/>
              </a:rPr>
              <a:t>2</a:t>
            </a:r>
            <a:r>
              <a:rPr lang="zh-CN" altLang="en-US" sz="2000" b="0" dirty="0">
                <a:latin typeface="微软雅黑" panose="020B0503020204020204" pitchFamily="34" charset="-122"/>
                <a:ea typeface="微软雅黑" panose="020B0503020204020204" pitchFamily="34" charset="-122"/>
              </a:rPr>
              <a:t>万多个城市，</a:t>
            </a:r>
            <a:r>
              <a:rPr lang="en-US" altLang="zh-CN" sz="2000" b="0" dirty="0">
                <a:latin typeface="微软雅黑" panose="020B0503020204020204" pitchFamily="34" charset="-122"/>
                <a:ea typeface="微软雅黑" panose="020B0503020204020204" pitchFamily="34" charset="-122"/>
              </a:rPr>
              <a:t>3</a:t>
            </a:r>
            <a:r>
              <a:rPr lang="zh-CN" altLang="en-US" sz="2000" b="0" dirty="0">
                <a:latin typeface="微软雅黑" panose="020B0503020204020204" pitchFamily="34" charset="-122"/>
                <a:ea typeface="微软雅黑" panose="020B0503020204020204" pitchFamily="34" charset="-122"/>
              </a:rPr>
              <a:t>万</a:t>
            </a:r>
            <a:r>
              <a:rPr lang="en-US" altLang="zh-CN" sz="2000" b="0" dirty="0">
                <a:latin typeface="微软雅黑" panose="020B0503020204020204" pitchFamily="34" charset="-122"/>
                <a:ea typeface="微软雅黑" panose="020B0503020204020204" pitchFamily="34" charset="-122"/>
              </a:rPr>
              <a:t>7</a:t>
            </a:r>
            <a:r>
              <a:rPr lang="zh-CN" altLang="en-US" sz="2000" b="0" dirty="0">
                <a:latin typeface="微软雅黑" panose="020B0503020204020204" pitchFamily="34" charset="-122"/>
                <a:ea typeface="微软雅黑" panose="020B0503020204020204" pitchFamily="34" charset="-122"/>
              </a:rPr>
              <a:t>千多个机场，</a:t>
            </a:r>
            <a:r>
              <a:rPr lang="en-US" altLang="zh-CN" sz="2000" b="0" dirty="0">
                <a:latin typeface="微软雅黑" panose="020B0503020204020204" pitchFamily="34" charset="-122"/>
                <a:ea typeface="微软雅黑" panose="020B0503020204020204" pitchFamily="34" charset="-122"/>
              </a:rPr>
              <a:t>15</a:t>
            </a:r>
            <a:r>
              <a:rPr lang="zh-CN" altLang="en-US" sz="2000" b="0" dirty="0">
                <a:latin typeface="微软雅黑" panose="020B0503020204020204" pitchFamily="34" charset="-122"/>
                <a:ea typeface="微软雅黑" panose="020B0503020204020204" pitchFamily="34" charset="-122"/>
              </a:rPr>
              <a:t>亿座建筑，</a:t>
            </a:r>
            <a:r>
              <a:rPr lang="en-US" altLang="zh-CN" sz="2000" b="0" dirty="0">
                <a:latin typeface="微软雅黑" panose="020B0503020204020204" pitchFamily="34" charset="-122"/>
                <a:ea typeface="微软雅黑" panose="020B0503020204020204" pitchFamily="34" charset="-122"/>
              </a:rPr>
              <a:t>1</a:t>
            </a:r>
            <a:r>
              <a:rPr lang="zh-CN" altLang="en-US" sz="2000" b="0" dirty="0">
                <a:latin typeface="微软雅黑" panose="020B0503020204020204" pitchFamily="34" charset="-122"/>
                <a:ea typeface="微软雅黑" panose="020B0503020204020204" pitchFamily="34" charset="-122"/>
              </a:rPr>
              <a:t>亿</a:t>
            </a:r>
            <a:r>
              <a:rPr lang="en-US" altLang="zh-CN" sz="2000" b="0" dirty="0">
                <a:latin typeface="微软雅黑" panose="020B0503020204020204" pitchFamily="34" charset="-122"/>
                <a:ea typeface="微软雅黑" panose="020B0503020204020204" pitchFamily="34" charset="-122"/>
              </a:rPr>
              <a:t>1</a:t>
            </a:r>
            <a:r>
              <a:rPr lang="zh-CN" altLang="en-US" sz="2000" b="0" dirty="0">
                <a:latin typeface="微软雅黑" panose="020B0503020204020204" pitchFamily="34" charset="-122"/>
                <a:ea typeface="微软雅黑" panose="020B0503020204020204" pitchFamily="34" charset="-122"/>
              </a:rPr>
              <a:t>千</a:t>
            </a:r>
            <a:r>
              <a:rPr lang="en-US" altLang="zh-CN" sz="2000" b="0" dirty="0">
                <a:latin typeface="微软雅黑" panose="020B0503020204020204" pitchFamily="34" charset="-122"/>
                <a:ea typeface="微软雅黑" panose="020B0503020204020204" pitchFamily="34" charset="-122"/>
              </a:rPr>
              <a:t>7</a:t>
            </a:r>
            <a:r>
              <a:rPr lang="zh-CN" altLang="en-US" sz="2000" b="0" dirty="0">
                <a:latin typeface="微软雅黑" panose="020B0503020204020204" pitchFamily="34" charset="-122"/>
                <a:ea typeface="微软雅黑" panose="020B0503020204020204" pitchFamily="34" charset="-122"/>
              </a:rPr>
              <a:t>百万个湖泊，</a:t>
            </a:r>
            <a:r>
              <a:rPr lang="en-US" altLang="zh-CN" sz="2000" b="0" dirty="0">
                <a:latin typeface="微软雅黑" panose="020B0503020204020204" pitchFamily="34" charset="-122"/>
                <a:ea typeface="微软雅黑" panose="020B0503020204020204" pitchFamily="34" charset="-122"/>
              </a:rPr>
              <a:t>2</a:t>
            </a:r>
            <a:r>
              <a:rPr lang="zh-CN" altLang="en-US" sz="2000" b="0" dirty="0">
                <a:latin typeface="微软雅黑" panose="020B0503020204020204" pitchFamily="34" charset="-122"/>
                <a:ea typeface="微软雅黑" panose="020B0503020204020204" pitchFamily="34" charset="-122"/>
              </a:rPr>
              <a:t>万亿棵树。还可根据天气数据实时模拟飞行环境，让玩家获得极致的飞行体验。</a:t>
            </a:r>
          </a:p>
        </p:txBody>
      </p:sp>
    </p:spTree>
    <p:extLst>
      <p:ext uri="{BB962C8B-B14F-4D97-AF65-F5344CB8AC3E}">
        <p14:creationId xmlns:p14="http://schemas.microsoft.com/office/powerpoint/2010/main" val="3327225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1003300"/>
            <a:ext cx="6907213" cy="520700"/>
          </a:xfrm>
        </p:spPr>
        <p:txBody>
          <a:bodyPr>
            <a:normAutofit fontScale="90000"/>
          </a:bodyPr>
          <a:lstStyle/>
          <a:p>
            <a:pPr eaLnBrk="1" hangingPunct="1"/>
            <a:r>
              <a:rPr lang="en-US" altLang="zh-CN" dirty="0"/>
              <a:t>Windows </a:t>
            </a:r>
            <a:r>
              <a:rPr lang="zh-CN" altLang="en-US" dirty="0"/>
              <a:t>编程技术发展趋势展望</a:t>
            </a:r>
          </a:p>
        </p:txBody>
      </p:sp>
      <p:sp>
        <p:nvSpPr>
          <p:cNvPr id="2" name="内容占位符 1"/>
          <p:cNvSpPr>
            <a:spLocks noGrp="1"/>
          </p:cNvSpPr>
          <p:nvPr>
            <p:ph idx="4294967295"/>
          </p:nvPr>
        </p:nvSpPr>
        <p:spPr>
          <a:xfrm>
            <a:off x="2567608" y="1981200"/>
            <a:ext cx="8640960" cy="3032125"/>
          </a:xfrm>
        </p:spPr>
        <p:txBody>
          <a:bodyPr>
            <a:noAutofit/>
          </a:bodyPr>
          <a:lstStyle/>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fusionware</a:t>
            </a:r>
            <a:r>
              <a:rPr lang="en-US" altLang="zh-CN" b="1" dirty="0">
                <a:solidFill>
                  <a:schemeClr val="accent2">
                    <a:lumMod val="50000"/>
                  </a:schemeClr>
                </a:solidFill>
              </a:rPr>
              <a:t> across platforms (GUI)</a:t>
            </a:r>
          </a:p>
          <a:p>
            <a:pPr lvl="2">
              <a:buFont typeface="Wingdings" panose="05000000000000000000" pitchFamily="2" charset="2"/>
              <a:buChar char="Ø"/>
            </a:pPr>
            <a:r>
              <a:rPr lang="en-US" altLang="zh-CN" b="1" dirty="0">
                <a:solidFill>
                  <a:schemeClr val="accent2">
                    <a:lumMod val="50000"/>
                  </a:schemeClr>
                </a:solidFill>
              </a:rPr>
              <a:t> PWA,</a:t>
            </a:r>
            <a:r>
              <a:rPr lang="zh-CN" altLang="en-US" b="1" dirty="0">
                <a:solidFill>
                  <a:schemeClr val="accent2">
                    <a:lumMod val="50000"/>
                  </a:schemeClr>
                </a:solidFill>
              </a:rPr>
              <a:t> </a:t>
            </a:r>
            <a:r>
              <a:rPr lang="en-US" altLang="zh-CN" b="1" dirty="0">
                <a:solidFill>
                  <a:schemeClr val="accent2">
                    <a:lumMod val="50000"/>
                  </a:schemeClr>
                </a:solidFill>
              </a:rPr>
              <a:t>wine, docker, webView2, electron</a:t>
            </a:r>
            <a:r>
              <a:rPr lang="zh-CN" altLang="en-US" b="1" dirty="0">
                <a:solidFill>
                  <a:schemeClr val="accent2">
                    <a:lumMod val="50000"/>
                  </a:schemeClr>
                </a:solidFill>
              </a:rPr>
              <a:t>，</a:t>
            </a:r>
            <a:r>
              <a:rPr lang="en-US" altLang="zh-CN" b="1" dirty="0">
                <a:solidFill>
                  <a:schemeClr val="accent2">
                    <a:lumMod val="50000"/>
                  </a:schemeClr>
                </a:solidFill>
              </a:rPr>
              <a:t>Angular, </a:t>
            </a:r>
            <a:r>
              <a:rPr lang="en-US" altLang="zh-CN" b="1" dirty="0" err="1">
                <a:solidFill>
                  <a:schemeClr val="accent2">
                    <a:lumMod val="50000"/>
                  </a:schemeClr>
                </a:solidFill>
              </a:rPr>
              <a:t>vue</a:t>
            </a:r>
            <a:r>
              <a:rPr lang="zh-CN" altLang="en-US" b="1" dirty="0">
                <a:solidFill>
                  <a:schemeClr val="accent2">
                    <a:lumMod val="50000"/>
                  </a:schemeClr>
                </a:solidFill>
              </a:rPr>
              <a:t>，</a:t>
            </a:r>
            <a:r>
              <a:rPr lang="en-US" altLang="zh-CN" b="1" dirty="0">
                <a:solidFill>
                  <a:schemeClr val="accent2">
                    <a:lumMod val="50000"/>
                  </a:schemeClr>
                </a:solidFill>
              </a:rPr>
              <a:t>React Native, Qt……</a:t>
            </a:r>
          </a:p>
          <a:p>
            <a:pPr>
              <a:buFont typeface="Wingdings" panose="05000000000000000000" pitchFamily="2" charset="2"/>
              <a:buChar char="p"/>
            </a:pPr>
            <a:r>
              <a:rPr lang="en-US" altLang="zh-CN" b="1" dirty="0">
                <a:solidFill>
                  <a:schemeClr val="accent2">
                    <a:lumMod val="50000"/>
                  </a:schemeClr>
                </a:solidFill>
              </a:rPr>
              <a:t>    UI / UX design separating, VR/AR supported UX</a:t>
            </a: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winRT</a:t>
            </a:r>
            <a:r>
              <a:rPr lang="en-US" altLang="zh-CN" b="1" dirty="0">
                <a:solidFill>
                  <a:schemeClr val="accent2">
                    <a:lumMod val="50000"/>
                  </a:schemeClr>
                </a:solidFill>
              </a:rPr>
              <a:t> projecting to different languages, </a:t>
            </a:r>
            <a:r>
              <a:rPr lang="en-US" altLang="zh-CN" b="1" dirty="0">
                <a:solidFill>
                  <a:srgbClr val="FF0000"/>
                </a:solidFill>
              </a:rPr>
              <a:t>project </a:t>
            </a:r>
            <a:r>
              <a:rPr lang="en-US" altLang="zh-CN" b="1" dirty="0" err="1">
                <a:solidFill>
                  <a:srgbClr val="FF0000"/>
                </a:solidFill>
              </a:rPr>
              <a:t>ReUnion</a:t>
            </a:r>
            <a:endParaRPr lang="en-US" altLang="zh-CN" b="1" dirty="0">
              <a:solidFill>
                <a:srgbClr val="FF0000"/>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AI+web</a:t>
            </a:r>
            <a:r>
              <a:rPr lang="en-US" altLang="zh-CN" b="1" dirty="0">
                <a:solidFill>
                  <a:schemeClr val="accent2">
                    <a:lumMod val="50000"/>
                  </a:schemeClr>
                </a:solidFill>
              </a:rPr>
              <a:t> aided coding/testing/debugging</a:t>
            </a:r>
          </a:p>
          <a:p>
            <a:pPr>
              <a:buFont typeface="Wingdings" panose="05000000000000000000" pitchFamily="2" charset="2"/>
              <a:buChar char="p"/>
            </a:pPr>
            <a:r>
              <a:rPr lang="en-US" altLang="zh-CN" b="1" dirty="0">
                <a:solidFill>
                  <a:schemeClr val="accent2">
                    <a:lumMod val="50000"/>
                  </a:schemeClr>
                </a:solidFill>
              </a:rPr>
              <a:t>    real time collaborative dev</a:t>
            </a:r>
          </a:p>
          <a:p>
            <a:pPr>
              <a:buFont typeface="Wingdings" panose="05000000000000000000" pitchFamily="2" charset="2"/>
              <a:buChar char="p"/>
            </a:pPr>
            <a:r>
              <a:rPr lang="en-US" altLang="zh-CN" b="1" dirty="0">
                <a:solidFill>
                  <a:schemeClr val="accent2">
                    <a:lumMod val="50000"/>
                  </a:schemeClr>
                </a:solidFill>
              </a:rPr>
              <a:t>    cloud-native: micro-service, K8S, </a:t>
            </a:r>
            <a:r>
              <a:rPr lang="en-US" altLang="zh-CN" b="1" dirty="0">
                <a:solidFill>
                  <a:srgbClr val="FF0000"/>
                </a:solidFill>
              </a:rPr>
              <a:t>agile</a:t>
            </a:r>
            <a:r>
              <a:rPr lang="en-US" altLang="zh-CN" b="1" dirty="0">
                <a:solidFill>
                  <a:schemeClr val="accent2">
                    <a:lumMod val="50000"/>
                  </a:schemeClr>
                </a:solidFill>
              </a:rPr>
              <a:t>, DevOps, </a:t>
            </a:r>
            <a:r>
              <a:rPr lang="en-US" altLang="zh-CN" b="1" dirty="0">
                <a:solidFill>
                  <a:srgbClr val="FF0000"/>
                </a:solidFill>
              </a:rPr>
              <a:t>CI/CD</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a:solidFill>
                  <a:schemeClr val="bg2">
                    <a:lumMod val="25000"/>
                  </a:schemeClr>
                </a:solidFill>
              </a:rPr>
              <a:t>metaverse, digital twins</a:t>
            </a:r>
          </a:p>
          <a:p>
            <a:pPr marL="0" indent="0">
              <a:buNone/>
            </a:pPr>
            <a:endParaRPr lang="zh-CN" altLang="en-US" b="1" dirty="0">
              <a:solidFill>
                <a:schemeClr val="accent2">
                  <a:lumMod val="50000"/>
                </a:schemeClr>
              </a:solidFill>
            </a:endParaRPr>
          </a:p>
        </p:txBody>
      </p:sp>
      <p:sp>
        <p:nvSpPr>
          <p:cNvPr id="3" name="文本框 2">
            <a:extLst>
              <a:ext uri="{FF2B5EF4-FFF2-40B4-BE49-F238E27FC236}">
                <a16:creationId xmlns:a16="http://schemas.microsoft.com/office/drawing/2014/main" id="{BE95E6C3-91FD-469A-A47E-FD3E94E04A6D}"/>
              </a:ext>
            </a:extLst>
          </p:cNvPr>
          <p:cNvSpPr txBox="1"/>
          <p:nvPr/>
        </p:nvSpPr>
        <p:spPr>
          <a:xfrm>
            <a:off x="2783633" y="5331834"/>
            <a:ext cx="2226965" cy="1144480"/>
          </a:xfrm>
          <a:prstGeom prst="rect">
            <a:avLst/>
          </a:prstGeom>
          <a:noFill/>
        </p:spPr>
        <p:txBody>
          <a:bodyPr wrap="square" rtlCol="0">
            <a:sp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obstacle</a:t>
            </a:r>
          </a:p>
          <a:p>
            <a:pPr algn="ctr"/>
            <a:r>
              <a:rPr lang="en-US" altLang="zh-CN" sz="1800" dirty="0">
                <a:solidFill>
                  <a:srgbClr val="002060"/>
                </a:solidFill>
                <a:latin typeface="微软雅黑" panose="020B0503020204020204" pitchFamily="34" charset="-122"/>
                <a:ea typeface="微软雅黑" panose="020B0503020204020204" pitchFamily="34" charset="-122"/>
              </a:rPr>
              <a:t>C++, RUST</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3325465-1C72-4AFB-A936-EA84AA31DF30}"/>
              </a:ext>
            </a:extLst>
          </p:cNvPr>
          <p:cNvSpPr txBox="1"/>
          <p:nvPr/>
        </p:nvSpPr>
        <p:spPr>
          <a:xfrm>
            <a:off x="6067922" y="5330959"/>
            <a:ext cx="3844502" cy="1144480"/>
          </a:xfrm>
          <a:prstGeom prst="rect">
            <a:avLst/>
          </a:prstGeom>
          <a:noFill/>
        </p:spPr>
        <p:txBody>
          <a:bodyPr wrap="square" rtlCol="0">
            <a:sp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Complexity</a:t>
            </a:r>
          </a:p>
          <a:p>
            <a:pPr algn="ctr"/>
            <a:r>
              <a:rPr lang="en-US" altLang="zh-CN" sz="1800" dirty="0">
                <a:solidFill>
                  <a:srgbClr val="002060"/>
                </a:solidFill>
                <a:latin typeface="微软雅黑" panose="020B0503020204020204" pitchFamily="34" charset="-122"/>
                <a:ea typeface="微软雅黑" panose="020B0503020204020204" pitchFamily="34" charset="-122"/>
              </a:rPr>
              <a:t>Scripts, C#, JAVA, ……</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FEB6ED80-F7BE-40D2-8512-B372FD06CA8C}"/>
              </a:ext>
            </a:extLst>
          </p:cNvPr>
          <p:cNvSpPr txBox="1"/>
          <p:nvPr/>
        </p:nvSpPr>
        <p:spPr>
          <a:xfrm>
            <a:off x="10632504" y="2629799"/>
            <a:ext cx="1440160" cy="29514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MIUI</a:t>
            </a:r>
            <a:r>
              <a:rPr lang="zh-CN" altLang="en-US" sz="1200" dirty="0">
                <a:solidFill>
                  <a:srgbClr val="FF0000"/>
                </a:solidFill>
                <a:latin typeface="微软雅黑" panose="020B0503020204020204" pitchFamily="34" charset="-122"/>
                <a:ea typeface="微软雅黑" panose="020B0503020204020204" pitchFamily="34" charset="-122"/>
              </a:rPr>
              <a:t>的例子</a:t>
            </a:r>
          </a:p>
        </p:txBody>
      </p:sp>
      <p:sp>
        <p:nvSpPr>
          <p:cNvPr id="6" name="文本框 5">
            <a:extLst>
              <a:ext uri="{FF2B5EF4-FFF2-40B4-BE49-F238E27FC236}">
                <a16:creationId xmlns:a16="http://schemas.microsoft.com/office/drawing/2014/main" id="{E7FE430A-B7BF-4BC8-8E7E-5812B0BF5B7B}"/>
              </a:ext>
            </a:extLst>
          </p:cNvPr>
          <p:cNvSpPr txBox="1"/>
          <p:nvPr/>
        </p:nvSpPr>
        <p:spPr>
          <a:xfrm>
            <a:off x="551384" y="3022892"/>
            <a:ext cx="1296144" cy="295145"/>
          </a:xfrm>
          <a:prstGeom prst="rect">
            <a:avLst/>
          </a:prstGeom>
          <a:noFill/>
        </p:spPr>
        <p:txBody>
          <a:bodyPr wrap="square" rtlCol="0">
            <a:spAutoFit/>
          </a:bodyPr>
          <a:lstStyle/>
          <a:p>
            <a:pPr algn="l"/>
            <a:r>
              <a:rPr lang="en-US" altLang="zh-CN" sz="1200" b="0" dirty="0">
                <a:solidFill>
                  <a:schemeClr val="accent1"/>
                </a:solidFill>
                <a:latin typeface="微软雅黑" panose="020B0503020204020204" pitchFamily="34" charset="-122"/>
                <a:ea typeface="微软雅黑" panose="020B0503020204020204" pitchFamily="34" charset="-122"/>
              </a:rPr>
              <a:t>API COM </a:t>
            </a:r>
            <a:r>
              <a:rPr lang="zh-CN" altLang="en-US" sz="1200" b="0" dirty="0">
                <a:solidFill>
                  <a:schemeClr val="accent1"/>
                </a:solidFill>
                <a:latin typeface="微软雅黑" panose="020B0503020204020204" pitchFamily="34" charset="-122"/>
                <a:ea typeface="微软雅黑" panose="020B0503020204020204" pitchFamily="34" charset="-122"/>
              </a:rPr>
              <a:t>封装</a:t>
            </a:r>
          </a:p>
        </p:txBody>
      </p:sp>
      <p:sp>
        <p:nvSpPr>
          <p:cNvPr id="8" name="文本框 7">
            <a:extLst>
              <a:ext uri="{FF2B5EF4-FFF2-40B4-BE49-F238E27FC236}">
                <a16:creationId xmlns:a16="http://schemas.microsoft.com/office/drawing/2014/main" id="{C37EEE59-CA96-4CED-A503-304D7B26B2D1}"/>
              </a:ext>
            </a:extLst>
          </p:cNvPr>
          <p:cNvSpPr txBox="1"/>
          <p:nvPr/>
        </p:nvSpPr>
        <p:spPr>
          <a:xfrm>
            <a:off x="551384" y="3382932"/>
            <a:ext cx="1296144" cy="295145"/>
          </a:xfrm>
          <a:prstGeom prst="rect">
            <a:avLst/>
          </a:prstGeom>
          <a:noFill/>
        </p:spPr>
        <p:txBody>
          <a:bodyPr wrap="square" rtlCol="0">
            <a:spAutoFit/>
          </a:bodyPr>
          <a:lstStyle/>
          <a:p>
            <a:pPr algn="l"/>
            <a:r>
              <a:rPr lang="en-US" altLang="zh-CN" sz="1200" b="0" dirty="0">
                <a:solidFill>
                  <a:schemeClr val="accent1"/>
                </a:solidFill>
                <a:latin typeface="微软雅黑" panose="020B0503020204020204" pitchFamily="34" charset="-122"/>
                <a:ea typeface="微软雅黑" panose="020B0503020204020204" pitchFamily="34" charset="-122"/>
              </a:rPr>
              <a:t>AI </a:t>
            </a:r>
            <a:r>
              <a:rPr lang="zh-CN" altLang="en-US" sz="1200" b="0" dirty="0">
                <a:solidFill>
                  <a:schemeClr val="accent1"/>
                </a:solidFill>
                <a:latin typeface="微软雅黑" panose="020B0503020204020204" pitchFamily="34" charset="-122"/>
                <a:ea typeface="微软雅黑" panose="020B0503020204020204" pitchFamily="34" charset="-122"/>
              </a:rPr>
              <a:t>加持</a:t>
            </a:r>
          </a:p>
        </p:txBody>
      </p:sp>
      <p:sp>
        <p:nvSpPr>
          <p:cNvPr id="9" name="文本框 8">
            <a:extLst>
              <a:ext uri="{FF2B5EF4-FFF2-40B4-BE49-F238E27FC236}">
                <a16:creationId xmlns:a16="http://schemas.microsoft.com/office/drawing/2014/main" id="{7C166D01-5246-497B-BAEA-925C9E4C4027}"/>
              </a:ext>
            </a:extLst>
          </p:cNvPr>
          <p:cNvSpPr txBox="1"/>
          <p:nvPr/>
        </p:nvSpPr>
        <p:spPr>
          <a:xfrm>
            <a:off x="551384" y="3742972"/>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实时协作</a:t>
            </a:r>
          </a:p>
        </p:txBody>
      </p:sp>
      <p:sp>
        <p:nvSpPr>
          <p:cNvPr id="10" name="文本框 9">
            <a:extLst>
              <a:ext uri="{FF2B5EF4-FFF2-40B4-BE49-F238E27FC236}">
                <a16:creationId xmlns:a16="http://schemas.microsoft.com/office/drawing/2014/main" id="{8D6EE5D4-9207-4070-8D4F-C7105CEF4154}"/>
              </a:ext>
            </a:extLst>
          </p:cNvPr>
          <p:cNvSpPr txBox="1"/>
          <p:nvPr/>
        </p:nvSpPr>
        <p:spPr>
          <a:xfrm>
            <a:off x="551384" y="4175020"/>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云端原生</a:t>
            </a:r>
          </a:p>
        </p:txBody>
      </p:sp>
      <p:sp>
        <p:nvSpPr>
          <p:cNvPr id="11" name="文本框 10">
            <a:extLst>
              <a:ext uri="{FF2B5EF4-FFF2-40B4-BE49-F238E27FC236}">
                <a16:creationId xmlns:a16="http://schemas.microsoft.com/office/drawing/2014/main" id="{41C998E4-63C4-4DE3-9575-2527131667B6}"/>
              </a:ext>
            </a:extLst>
          </p:cNvPr>
          <p:cNvSpPr txBox="1"/>
          <p:nvPr/>
        </p:nvSpPr>
        <p:spPr>
          <a:xfrm>
            <a:off x="551384" y="2014780"/>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前端跨平台融合</a:t>
            </a:r>
          </a:p>
        </p:txBody>
      </p:sp>
      <p:sp>
        <p:nvSpPr>
          <p:cNvPr id="12" name="文本框 11">
            <a:extLst>
              <a:ext uri="{FF2B5EF4-FFF2-40B4-BE49-F238E27FC236}">
                <a16:creationId xmlns:a16="http://schemas.microsoft.com/office/drawing/2014/main" id="{F7F4B3EB-CFD1-4B2E-9EB3-AC0F9E99FB2E}"/>
              </a:ext>
            </a:extLst>
          </p:cNvPr>
          <p:cNvSpPr txBox="1"/>
          <p:nvPr/>
        </p:nvSpPr>
        <p:spPr>
          <a:xfrm>
            <a:off x="551384" y="2590844"/>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编码与设计分离</a:t>
            </a:r>
          </a:p>
        </p:txBody>
      </p:sp>
      <p:sp>
        <p:nvSpPr>
          <p:cNvPr id="14" name="文本框 13">
            <a:extLst>
              <a:ext uri="{FF2B5EF4-FFF2-40B4-BE49-F238E27FC236}">
                <a16:creationId xmlns:a16="http://schemas.microsoft.com/office/drawing/2014/main" id="{4382410F-B25E-4ABE-9C81-E337BB687CE0}"/>
              </a:ext>
            </a:extLst>
          </p:cNvPr>
          <p:cNvSpPr txBox="1"/>
          <p:nvPr/>
        </p:nvSpPr>
        <p:spPr>
          <a:xfrm>
            <a:off x="551384" y="4607068"/>
            <a:ext cx="1296144" cy="295145"/>
          </a:xfrm>
          <a:prstGeom prst="rect">
            <a:avLst/>
          </a:prstGeom>
          <a:noFill/>
        </p:spPr>
        <p:txBody>
          <a:bodyPr wrap="square" rtlCol="0">
            <a:spAutoFit/>
          </a:bodyPr>
          <a:lstStyle/>
          <a:p>
            <a:pPr algn="l"/>
            <a:r>
              <a:rPr lang="zh-CN" altLang="en-US" sz="1200" b="0" dirty="0">
                <a:solidFill>
                  <a:schemeClr val="bg2">
                    <a:lumMod val="25000"/>
                  </a:schemeClr>
                </a:solidFill>
                <a:latin typeface="微软雅黑" panose="020B0503020204020204" pitchFamily="34" charset="-122"/>
                <a:ea typeface="微软雅黑" panose="020B0503020204020204" pitchFamily="34" charset="-122"/>
              </a:rPr>
              <a:t>新的风口？</a:t>
            </a:r>
          </a:p>
        </p:txBody>
      </p:sp>
      <p:pic>
        <p:nvPicPr>
          <p:cNvPr id="13" name="图片 12">
            <a:extLst>
              <a:ext uri="{FF2B5EF4-FFF2-40B4-BE49-F238E27FC236}">
                <a16:creationId xmlns:a16="http://schemas.microsoft.com/office/drawing/2014/main" id="{EFC2B49E-9A07-4D77-B64E-2AAC13F34F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2650" y="1593527"/>
            <a:ext cx="7886700" cy="4391025"/>
          </a:xfrm>
          <a:prstGeom prst="rect">
            <a:avLst/>
          </a:prstGeom>
        </p:spPr>
      </p:pic>
    </p:spTree>
    <p:extLst>
      <p:ext uri="{BB962C8B-B14F-4D97-AF65-F5344CB8AC3E}">
        <p14:creationId xmlns:p14="http://schemas.microsoft.com/office/powerpoint/2010/main" val="298380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自定义设计方案">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6268</TotalTime>
  <Words>5638</Words>
  <Application>Microsoft Office PowerPoint</Application>
  <PresentationFormat>宽屏</PresentationFormat>
  <Paragraphs>731</Paragraphs>
  <Slides>64</Slides>
  <Notes>40</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64</vt:i4>
      </vt:variant>
    </vt:vector>
  </HeadingPairs>
  <TitlesOfParts>
    <vt:vector size="84" baseType="lpstr">
      <vt:lpstr>Arial Unicode MS</vt:lpstr>
      <vt:lpstr>黑体</vt:lpstr>
      <vt:lpstr>华文彩云</vt:lpstr>
      <vt:lpstr>华文行楷</vt:lpstr>
      <vt:lpstr>楷体_GB2312</vt:lpstr>
      <vt:lpstr>宋体</vt:lpstr>
      <vt:lpstr>微软雅黑</vt:lpstr>
      <vt:lpstr>微软雅黑 Light</vt:lpstr>
      <vt:lpstr>Arial</vt:lpstr>
      <vt:lpstr>Arial Black</vt:lpstr>
      <vt:lpstr>Calibri</vt:lpstr>
      <vt:lpstr>Calibri Light</vt:lpstr>
      <vt:lpstr>Colonna MT</vt:lpstr>
      <vt:lpstr>Consolas</vt:lpstr>
      <vt:lpstr>Segoe UI</vt:lpstr>
      <vt:lpstr>Times New Roman</vt:lpstr>
      <vt:lpstr>Wingdings</vt:lpstr>
      <vt:lpstr>Wingdings 3</vt:lpstr>
      <vt:lpstr>自定义设计方案</vt:lpstr>
      <vt:lpstr>2_蓝色互联网</vt:lpstr>
      <vt:lpstr>PowerPoint 演示文稿</vt:lpstr>
      <vt:lpstr>PowerPoint 演示文稿</vt:lpstr>
      <vt:lpstr>outlines</vt:lpstr>
      <vt:lpstr>PowerPoint 演示文稿</vt:lpstr>
      <vt:lpstr>PowerPoint 演示文稿</vt:lpstr>
      <vt:lpstr>PowerPoint 演示文稿</vt:lpstr>
      <vt:lpstr>Windows 的发展及技术演进</vt:lpstr>
      <vt:lpstr>Windows 的发展及技术演进</vt:lpstr>
      <vt:lpstr>Windows 编程技术发展趋势展望</vt:lpstr>
      <vt:lpstr>Windows 编程技术发展趋势展望</vt:lpstr>
      <vt:lpstr>Windows的主要特点</vt:lpstr>
      <vt:lpstr>Windows的主要特点</vt:lpstr>
      <vt:lpstr>Windows的主要特点</vt:lpstr>
      <vt:lpstr>Windows的主要特点</vt:lpstr>
      <vt:lpstr>Windows的主要特点</vt:lpstr>
      <vt:lpstr>Windows的主要特点</vt:lpstr>
      <vt:lpstr>outlines</vt:lpstr>
      <vt:lpstr>PowerPoint 演示文稿</vt:lpstr>
      <vt:lpstr>Visual Studio Community 2019 安装 </vt:lpstr>
      <vt:lpstr>PowerPoint 演示文稿</vt:lpstr>
      <vt:lpstr>PowerPoint 演示文稿</vt:lpstr>
      <vt:lpstr>Visual Studio Community 2019 extensions </vt:lpstr>
      <vt:lpstr>1.2.3 Windows编程语言的选择</vt:lpstr>
      <vt:lpstr>Windows编程语言</vt:lpstr>
      <vt:lpstr>1.2.4 用gitHub做代码管理</vt:lpstr>
      <vt:lpstr>outlines</vt:lpstr>
      <vt:lpstr>PowerPoint 演示文稿</vt:lpstr>
      <vt:lpstr>VS中Windows 应用程序类型</vt:lpstr>
      <vt:lpstr>PowerPoint 演示文稿</vt:lpstr>
      <vt:lpstr>PowerPoint 演示文稿</vt:lpstr>
      <vt:lpstr>PowerPoint 演示文稿</vt:lpstr>
      <vt:lpstr>PowerPoint 演示文稿</vt:lpstr>
      <vt:lpstr>PowerPoint 演示文稿</vt:lpstr>
      <vt:lpstr>Windows窗体应用程序</vt:lpstr>
      <vt:lpstr>PowerPoint 演示文稿</vt:lpstr>
      <vt:lpstr>WPF应用程序</vt:lpstr>
      <vt:lpstr>WPF应用程序</vt:lpstr>
      <vt:lpstr>PowerPoint 演示文稿</vt:lpstr>
      <vt:lpstr>outlines</vt:lpstr>
      <vt:lpstr>PowerPoint 演示文稿</vt:lpstr>
      <vt:lpstr>PowerPoint 演示文稿</vt:lpstr>
      <vt:lpstr>PowerPoint 演示文稿</vt:lpstr>
      <vt:lpstr>PowerPoint 演示文稿</vt:lpstr>
      <vt:lpstr>PowerPoint 演示文稿</vt:lpstr>
      <vt:lpstr>PowerPoint 演示文稿</vt:lpstr>
      <vt:lpstr>1.4.2 XAML</vt:lpstr>
      <vt:lpstr>Evolution of WinUI</vt:lpstr>
      <vt:lpstr>1.4.3 winRT &amp; WinUI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outlines</vt:lpstr>
      <vt:lpstr>PowerPoint 演示文稿</vt:lpstr>
      <vt:lpstr>PowerPoint 演示文稿</vt:lpstr>
      <vt:lpstr>PowerPoint 演示文稿</vt:lpstr>
      <vt:lpstr>PowerPoint 演示文稿</vt:lpstr>
      <vt:lpstr>课后练习作业</vt:lpstr>
      <vt:lpstr>THANK YOU !</vt:lpstr>
      <vt:lpstr>PowerPoint 演示文稿</vt:lpstr>
      <vt:lpstr>PowerPoint 演示文稿</vt:lpstr>
    </vt:vector>
  </TitlesOfParts>
  <Company>jd302</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彭明霞</dc:creator>
  <cp:lastModifiedBy>Jicheng Hu</cp:lastModifiedBy>
  <cp:revision>539</cp:revision>
  <dcterms:created xsi:type="dcterms:W3CDTF">2010-04-05T14:31:00Z</dcterms:created>
  <dcterms:modified xsi:type="dcterms:W3CDTF">2021-09-22T08:15:22Z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