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3" r:id="rId2"/>
  </p:sldMasterIdLst>
  <p:notesMasterIdLst>
    <p:notesMasterId r:id="rId95"/>
  </p:notesMasterIdLst>
  <p:sldIdLst>
    <p:sldId id="256" r:id="rId3"/>
    <p:sldId id="504" r:id="rId4"/>
    <p:sldId id="505" r:id="rId5"/>
    <p:sldId id="508" r:id="rId6"/>
    <p:sldId id="509" r:id="rId7"/>
    <p:sldId id="506" r:id="rId8"/>
    <p:sldId id="452" r:id="rId9"/>
    <p:sldId id="507" r:id="rId10"/>
    <p:sldId id="510" r:id="rId11"/>
    <p:sldId id="344" r:id="rId12"/>
    <p:sldId id="361" r:id="rId13"/>
    <p:sldId id="362" r:id="rId14"/>
    <p:sldId id="365" r:id="rId15"/>
    <p:sldId id="366" r:id="rId16"/>
    <p:sldId id="367" r:id="rId17"/>
    <p:sldId id="368" r:id="rId18"/>
    <p:sldId id="375" r:id="rId19"/>
    <p:sldId id="376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06" r:id="rId49"/>
    <p:sldId id="407" r:id="rId50"/>
    <p:sldId id="408" r:id="rId51"/>
    <p:sldId id="409" r:id="rId52"/>
    <p:sldId id="410" r:id="rId53"/>
    <p:sldId id="411" r:id="rId54"/>
    <p:sldId id="412" r:id="rId55"/>
    <p:sldId id="413" r:id="rId56"/>
    <p:sldId id="414" r:id="rId57"/>
    <p:sldId id="415" r:id="rId58"/>
    <p:sldId id="416" r:id="rId59"/>
    <p:sldId id="417" r:id="rId60"/>
    <p:sldId id="418" r:id="rId61"/>
    <p:sldId id="419" r:id="rId62"/>
    <p:sldId id="420" r:id="rId63"/>
    <p:sldId id="421" r:id="rId64"/>
    <p:sldId id="422" r:id="rId65"/>
    <p:sldId id="423" r:id="rId66"/>
    <p:sldId id="424" r:id="rId67"/>
    <p:sldId id="425" r:id="rId68"/>
    <p:sldId id="427" r:id="rId69"/>
    <p:sldId id="428" r:id="rId70"/>
    <p:sldId id="429" r:id="rId71"/>
    <p:sldId id="430" r:id="rId72"/>
    <p:sldId id="431" r:id="rId73"/>
    <p:sldId id="432" r:id="rId74"/>
    <p:sldId id="433" r:id="rId75"/>
    <p:sldId id="434" r:id="rId76"/>
    <p:sldId id="435" r:id="rId77"/>
    <p:sldId id="436" r:id="rId78"/>
    <p:sldId id="437" r:id="rId79"/>
    <p:sldId id="438" r:id="rId80"/>
    <p:sldId id="439" r:id="rId81"/>
    <p:sldId id="440" r:id="rId82"/>
    <p:sldId id="441" r:id="rId83"/>
    <p:sldId id="442" r:id="rId84"/>
    <p:sldId id="443" r:id="rId85"/>
    <p:sldId id="444" r:id="rId86"/>
    <p:sldId id="445" r:id="rId87"/>
    <p:sldId id="446" r:id="rId88"/>
    <p:sldId id="447" r:id="rId89"/>
    <p:sldId id="448" r:id="rId90"/>
    <p:sldId id="449" r:id="rId91"/>
    <p:sldId id="450" r:id="rId92"/>
    <p:sldId id="451" r:id="rId93"/>
    <p:sldId id="343" r:id="rId94"/>
  </p:sldIdLst>
  <p:sldSz cx="12192000" cy="6858000"/>
  <p:notesSz cx="6858000" cy="9144000"/>
  <p:defaultTextStyle>
    <a:defPPr>
      <a:defRPr lang="zh-CN"/>
    </a:defPPr>
    <a:lvl1pPr marL="0" lvl="0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920" autoAdjust="0"/>
  </p:normalViewPr>
  <p:slideViewPr>
    <p:cSldViewPr snapToGrid="0">
      <p:cViewPr varScale="1">
        <p:scale>
          <a:sx n="127" d="100"/>
          <a:sy n="127" d="100"/>
        </p:scale>
        <p:origin x="3870" y="126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4CEC8-5497-41A4-AEC6-2974DAF08745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gm:t>
    </dgm:pt>
    <dgm:pt modelId="{A09AE9D2-0DE6-4980-B436-2599BD3DC0DB}" type="par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4168A-407F-4937-8584-E26AF44DBA2E}" type="sibTrans" cxnId="{BEE94CDE-BB39-490D-8E3C-7A60EB7840F9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F239B-17C4-4653-819A-3DD75CFF852D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gm:t>
    </dgm:pt>
    <dgm:pt modelId="{D0B8F384-6793-42B8-BD71-2A003A5523C7}" type="par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5E1B-612B-4615-8F08-994819ED99E5}" type="sibTrans" cxnId="{2276EBE9-6DCF-476A-BACC-BD3CBC80231F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9573C-9D44-4BE8-91D8-D68B9F986B9E}">
      <dgm:prSet phldrT="[文本]" custT="1"/>
      <dgm:spPr/>
      <dgm:t>
        <a:bodyPr/>
        <a:lstStyle/>
        <a:p>
          <a:pPr algn="l"/>
          <a:r>
            <a: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gm:t>
    </dgm:pt>
    <dgm:pt modelId="{B5E5FED4-13E1-431E-A768-96A2364A2B18}" type="par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BFCE86-BD19-479C-959C-50AA37573769}" type="sibTrans" cxnId="{CD36D740-D399-4482-88BC-A958EB87E185}">
      <dgm:prSet/>
      <dgm:spPr/>
      <dgm:t>
        <a:bodyPr/>
        <a:lstStyle/>
        <a:p>
          <a:pPr algn="l"/>
          <a:endParaRPr lang="zh-CN" altLang="en-US" sz="20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7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7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7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3" presStyleCnt="7">
        <dgm:presLayoutVars>
          <dgm:bulletEnabled val="1"/>
        </dgm:presLayoutVars>
      </dgm:prSet>
      <dgm:spPr/>
    </dgm:pt>
    <dgm:pt modelId="{811C0D89-35BA-4D54-84D8-4DA5233BAEAE}" type="pres">
      <dgm:prSet presAssocID="{3DC04ADC-2FB1-4B13-B56E-DEE2D2C4CAB8}" presName="spacing" presStyleCnt="0"/>
      <dgm:spPr/>
    </dgm:pt>
    <dgm:pt modelId="{1F4B02A4-C4CA-4ABD-BC06-A4A1C456F6E2}" type="pres">
      <dgm:prSet presAssocID="{0C24CEC8-5497-41A4-AEC6-2974DAF08745}" presName="composite" presStyleCnt="0"/>
      <dgm:spPr/>
    </dgm:pt>
    <dgm:pt modelId="{3F1D4C18-718C-46FE-B74A-AE4E17B5A1CD}" type="pres">
      <dgm:prSet presAssocID="{0C24CEC8-5497-41A4-AEC6-2974DAF08745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674F59-C40E-4820-990D-3B831CF9145D}" type="pres">
      <dgm:prSet presAssocID="{0C24CEC8-5497-41A4-AEC6-2974DAF08745}" presName="txShp" presStyleLbl="node1" presStyleIdx="4" presStyleCnt="7">
        <dgm:presLayoutVars>
          <dgm:bulletEnabled val="1"/>
        </dgm:presLayoutVars>
      </dgm:prSet>
      <dgm:spPr/>
    </dgm:pt>
    <dgm:pt modelId="{83464BF2-689F-4916-A8D6-2C1F06BF3CBD}" type="pres">
      <dgm:prSet presAssocID="{D264168A-407F-4937-8584-E26AF44DBA2E}" presName="spacing" presStyleCnt="0"/>
      <dgm:spPr/>
    </dgm:pt>
    <dgm:pt modelId="{4BE0CCE8-B486-4DBB-BD70-22866BACF64E}" type="pres">
      <dgm:prSet presAssocID="{1BBF239B-17C4-4653-819A-3DD75CFF852D}" presName="composite" presStyleCnt="0"/>
      <dgm:spPr/>
    </dgm:pt>
    <dgm:pt modelId="{C8FB49D3-79A4-4E90-90C8-34FF17EDAC4C}" type="pres">
      <dgm:prSet presAssocID="{1BBF239B-17C4-4653-819A-3DD75CFF852D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E6501B-4E22-49A9-A4AB-ECCEF580C1C4}" type="pres">
      <dgm:prSet presAssocID="{1BBF239B-17C4-4653-819A-3DD75CFF852D}" presName="txShp" presStyleLbl="node1" presStyleIdx="5" presStyleCnt="7">
        <dgm:presLayoutVars>
          <dgm:bulletEnabled val="1"/>
        </dgm:presLayoutVars>
      </dgm:prSet>
      <dgm:spPr/>
    </dgm:pt>
    <dgm:pt modelId="{F6E808A5-B010-4D98-9E11-20E75944AB65}" type="pres">
      <dgm:prSet presAssocID="{37C05E1B-612B-4615-8F08-994819ED99E5}" presName="spacing" presStyleCnt="0"/>
      <dgm:spPr/>
    </dgm:pt>
    <dgm:pt modelId="{8C191A93-0FA8-4807-A942-45BFA5E6F633}" type="pres">
      <dgm:prSet presAssocID="{2ED9573C-9D44-4BE8-91D8-D68B9F986B9E}" presName="composite" presStyleCnt="0"/>
      <dgm:spPr/>
    </dgm:pt>
    <dgm:pt modelId="{9AC60FB3-0358-4F0B-8819-9AAC561DF519}" type="pres">
      <dgm:prSet presAssocID="{2ED9573C-9D44-4BE8-91D8-D68B9F986B9E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F8DC77-4F29-4F8A-B629-7E003335D320}" type="pres">
      <dgm:prSet presAssocID="{2ED9573C-9D44-4BE8-91D8-D68B9F986B9E}" presName="txShp" presStyleLbl="node1" presStyleIdx="6" presStyleCnt="7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3" destOrd="0" parTransId="{79EA5891-947D-4CC5-AAFA-54016DE94000}" sibTransId="{3DC04ADC-2FB1-4B13-B56E-DEE2D2C4CAB8}"/>
    <dgm:cxn modelId="{EFFBFB3E-1D73-4C43-AE8D-A9100023AAC3}" type="presOf" srcId="{1BBF239B-17C4-4653-819A-3DD75CFF852D}" destId="{ECE6501B-4E22-49A9-A4AB-ECCEF580C1C4}" srcOrd="0" destOrd="0" presId="urn:microsoft.com/office/officeart/2005/8/layout/vList3"/>
    <dgm:cxn modelId="{CD36D740-D399-4482-88BC-A958EB87E185}" srcId="{C0DAA090-DC2F-4A5B-84CF-FE23997C0F8D}" destId="{2ED9573C-9D44-4BE8-91D8-D68B9F986B9E}" srcOrd="6" destOrd="0" parTransId="{B5E5FED4-13E1-431E-A768-96A2364A2B18}" sibTransId="{59BFCE86-BD19-479C-959C-50AA37573769}"/>
    <dgm:cxn modelId="{836A1041-D132-459B-BF27-3244D50BD5D4}" type="presOf" srcId="{2ED9573C-9D44-4BE8-91D8-D68B9F986B9E}" destId="{0CF8DC77-4F29-4F8A-B629-7E003335D320}" srcOrd="0" destOrd="0" presId="urn:microsoft.com/office/officeart/2005/8/layout/vList3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BEE94CDE-BB39-490D-8E3C-7A60EB7840F9}" srcId="{C0DAA090-DC2F-4A5B-84CF-FE23997C0F8D}" destId="{0C24CEC8-5497-41A4-AEC6-2974DAF08745}" srcOrd="4" destOrd="0" parTransId="{A09AE9D2-0DE6-4980-B436-2599BD3DC0DB}" sibTransId="{D264168A-407F-4937-8584-E26AF44DBA2E}"/>
    <dgm:cxn modelId="{2276EBE9-6DCF-476A-BACC-BD3CBC80231F}" srcId="{C0DAA090-DC2F-4A5B-84CF-FE23997C0F8D}" destId="{1BBF239B-17C4-4653-819A-3DD75CFF852D}" srcOrd="5" destOrd="0" parTransId="{D0B8F384-6793-42B8-BD71-2A003A5523C7}" sibTransId="{37C05E1B-612B-4615-8F08-994819ED99E5}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60ED0FFC-9EC5-45D7-AB10-D28D4F1AA4B6}" type="presOf" srcId="{0C24CEC8-5497-41A4-AEC6-2974DAF08745}" destId="{B1674F59-C40E-4820-990D-3B831CF9145D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3AAD1D96-979A-4E61-9276-429CA939D6AE}" type="presParOf" srcId="{DDE2EFAC-FD0A-43B9-9885-8F584F8B2687}" destId="{ACDE7258-5FFC-4C2B-9049-1CB2AA5605C9}" srcOrd="6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  <dgm:cxn modelId="{3B2A2AB7-2263-4679-BCB2-828E88E9E08D}" type="presParOf" srcId="{DDE2EFAC-FD0A-43B9-9885-8F584F8B2687}" destId="{811C0D89-35BA-4D54-84D8-4DA5233BAEAE}" srcOrd="7" destOrd="0" presId="urn:microsoft.com/office/officeart/2005/8/layout/vList3"/>
    <dgm:cxn modelId="{98437802-75D6-4FED-A858-A03AA73AC761}" type="presParOf" srcId="{DDE2EFAC-FD0A-43B9-9885-8F584F8B2687}" destId="{1F4B02A4-C4CA-4ABD-BC06-A4A1C456F6E2}" srcOrd="8" destOrd="0" presId="urn:microsoft.com/office/officeart/2005/8/layout/vList3"/>
    <dgm:cxn modelId="{AF52B26C-8982-492F-8F94-229ACFB94AF4}" type="presParOf" srcId="{1F4B02A4-C4CA-4ABD-BC06-A4A1C456F6E2}" destId="{3F1D4C18-718C-46FE-B74A-AE4E17B5A1CD}" srcOrd="0" destOrd="0" presId="urn:microsoft.com/office/officeart/2005/8/layout/vList3"/>
    <dgm:cxn modelId="{0B3241CF-A1BA-4CC2-A9C6-EDD875F43FF2}" type="presParOf" srcId="{1F4B02A4-C4CA-4ABD-BC06-A4A1C456F6E2}" destId="{B1674F59-C40E-4820-990D-3B831CF9145D}" srcOrd="1" destOrd="0" presId="urn:microsoft.com/office/officeart/2005/8/layout/vList3"/>
    <dgm:cxn modelId="{149CB52C-7C1B-4997-A875-EFCA61CBCB64}" type="presParOf" srcId="{DDE2EFAC-FD0A-43B9-9885-8F584F8B2687}" destId="{83464BF2-689F-4916-A8D6-2C1F06BF3CBD}" srcOrd="9" destOrd="0" presId="urn:microsoft.com/office/officeart/2005/8/layout/vList3"/>
    <dgm:cxn modelId="{07ECC7D9-2D4D-4EB6-BEE5-73811D79DB5F}" type="presParOf" srcId="{DDE2EFAC-FD0A-43B9-9885-8F584F8B2687}" destId="{4BE0CCE8-B486-4DBB-BD70-22866BACF64E}" srcOrd="10" destOrd="0" presId="urn:microsoft.com/office/officeart/2005/8/layout/vList3"/>
    <dgm:cxn modelId="{DF2433D4-FC4A-4AB2-833F-CC7041D07145}" type="presParOf" srcId="{4BE0CCE8-B486-4DBB-BD70-22866BACF64E}" destId="{C8FB49D3-79A4-4E90-90C8-34FF17EDAC4C}" srcOrd="0" destOrd="0" presId="urn:microsoft.com/office/officeart/2005/8/layout/vList3"/>
    <dgm:cxn modelId="{E502350C-9B1B-4FEE-874E-F657BB8D4744}" type="presParOf" srcId="{4BE0CCE8-B486-4DBB-BD70-22866BACF64E}" destId="{ECE6501B-4E22-49A9-A4AB-ECCEF580C1C4}" srcOrd="1" destOrd="0" presId="urn:microsoft.com/office/officeart/2005/8/layout/vList3"/>
    <dgm:cxn modelId="{E58D8200-A397-45D3-BFA3-4F715FAF78AA}" type="presParOf" srcId="{DDE2EFAC-FD0A-43B9-9885-8F584F8B2687}" destId="{F6E808A5-B010-4D98-9E11-20E75944AB65}" srcOrd="11" destOrd="0" presId="urn:microsoft.com/office/officeart/2005/8/layout/vList3"/>
    <dgm:cxn modelId="{F073DDDC-CA69-4380-9262-8C9F7AB7EFF6}" type="presParOf" srcId="{DDE2EFAC-FD0A-43B9-9885-8F584F8B2687}" destId="{8C191A93-0FA8-4807-A942-45BFA5E6F633}" srcOrd="12" destOrd="0" presId="urn:microsoft.com/office/officeart/2005/8/layout/vList3"/>
    <dgm:cxn modelId="{D6DE19C9-19F4-423E-ADF5-0E648DC4AE63}" type="presParOf" srcId="{8C191A93-0FA8-4807-A942-45BFA5E6F633}" destId="{9AC60FB3-0358-4F0B-8819-9AAC561DF519}" srcOrd="0" destOrd="0" presId="urn:microsoft.com/office/officeart/2005/8/layout/vList3"/>
    <dgm:cxn modelId="{7787B0C4-01D7-40DD-8B34-D0929A825FCA}" type="presParOf" srcId="{8C191A93-0FA8-4807-A942-45BFA5E6F633}" destId="{0CF8DC77-4F29-4F8A-B629-7E003335D3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83817" y="2683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Introduction to Widows File System</a:t>
          </a:r>
          <a:endParaRPr lang="zh-CN" altLang="en-US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683"/>
        <a:ext cx="5549573" cy="594281"/>
      </dsp:txXfrm>
    </dsp:sp>
    <dsp:sp modelId="{083CB889-864A-48B4-A20B-3444EFBE5EE6}">
      <dsp:nvSpPr>
        <dsp:cNvPr id="0" name=""/>
        <dsp:cNvSpPr/>
      </dsp:nvSpPr>
      <dsp:spPr>
        <a:xfrm>
          <a:off x="1286676" y="2683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83817" y="77436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FAT File System</a:t>
          </a:r>
          <a:endParaRPr lang="zh-CN" altLang="en-US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774362"/>
        <a:ext cx="5549573" cy="594281"/>
      </dsp:txXfrm>
    </dsp:sp>
    <dsp:sp modelId="{BDA2664F-D760-4676-988D-9DECE8C71CCC}">
      <dsp:nvSpPr>
        <dsp:cNvPr id="0" name=""/>
        <dsp:cNvSpPr/>
      </dsp:nvSpPr>
      <dsp:spPr>
        <a:xfrm>
          <a:off x="1286676" y="77436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83817" y="1546042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NTFS File System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1546042"/>
        <a:ext cx="5549573" cy="594281"/>
      </dsp:txXfrm>
    </dsp:sp>
    <dsp:sp modelId="{7FE62E54-E85F-4DBB-997F-689B5CDFD62D}">
      <dsp:nvSpPr>
        <dsp:cNvPr id="0" name=""/>
        <dsp:cNvSpPr/>
      </dsp:nvSpPr>
      <dsp:spPr>
        <a:xfrm>
          <a:off x="1286676" y="1546042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583817" y="2317721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CDFS and UDF</a:t>
          </a:r>
          <a:endParaRPr lang="zh-CN" altLang="zh-CN" sz="20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732387" y="2317721"/>
        <a:ext cx="5549573" cy="594281"/>
      </dsp:txXfrm>
    </dsp:sp>
    <dsp:sp modelId="{FBC026BE-7CB9-4486-AAD6-ED1AA59A4D6B}">
      <dsp:nvSpPr>
        <dsp:cNvPr id="0" name=""/>
        <dsp:cNvSpPr/>
      </dsp:nvSpPr>
      <dsp:spPr>
        <a:xfrm>
          <a:off x="1286676" y="2317721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74F59-C40E-4820-990D-3B831CF9145D}">
      <dsp:nvSpPr>
        <dsp:cNvPr id="0" name=""/>
        <dsp:cNvSpPr/>
      </dsp:nvSpPr>
      <dsp:spPr>
        <a:xfrm rot="10800000">
          <a:off x="1583817" y="308940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支持文件系统的磁盘结构</a:t>
          </a:r>
        </a:p>
      </dsp:txBody>
      <dsp:txXfrm rot="10800000">
        <a:off x="1732387" y="3089400"/>
        <a:ext cx="5549573" cy="594281"/>
      </dsp:txXfrm>
    </dsp:sp>
    <dsp:sp modelId="{3F1D4C18-718C-46FE-B74A-AE4E17B5A1CD}">
      <dsp:nvSpPr>
        <dsp:cNvPr id="0" name=""/>
        <dsp:cNvSpPr/>
      </dsp:nvSpPr>
      <dsp:spPr>
        <a:xfrm>
          <a:off x="1286676" y="308940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6501B-4E22-49A9-A4AB-ECCEF580C1C4}">
      <dsp:nvSpPr>
        <dsp:cNvPr id="0" name=""/>
        <dsp:cNvSpPr/>
      </dsp:nvSpPr>
      <dsp:spPr>
        <a:xfrm rot="10800000">
          <a:off x="1583817" y="3861080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管理文件与文件夹的访问许可权</a:t>
          </a:r>
        </a:p>
      </dsp:txBody>
      <dsp:txXfrm rot="10800000">
        <a:off x="1732387" y="3861080"/>
        <a:ext cx="5549573" cy="594281"/>
      </dsp:txXfrm>
    </dsp:sp>
    <dsp:sp modelId="{C8FB49D3-79A4-4E90-90C8-34FF17EDAC4C}">
      <dsp:nvSpPr>
        <dsp:cNvPr id="0" name=""/>
        <dsp:cNvSpPr/>
      </dsp:nvSpPr>
      <dsp:spPr>
        <a:xfrm>
          <a:off x="1286676" y="3861080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DC77-4F29-4F8A-B629-7E003335D320}">
      <dsp:nvSpPr>
        <dsp:cNvPr id="0" name=""/>
        <dsp:cNvSpPr/>
      </dsp:nvSpPr>
      <dsp:spPr>
        <a:xfrm rot="10800000">
          <a:off x="1583817" y="4632759"/>
          <a:ext cx="5698143" cy="5942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62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4.7 </a:t>
          </a:r>
          <a:r>
            <a:rPr lang="zh-CN" altLang="zh-CN" sz="20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共享文件夹</a:t>
          </a:r>
        </a:p>
      </dsp:txBody>
      <dsp:txXfrm rot="10800000">
        <a:off x="1732387" y="4632759"/>
        <a:ext cx="5549573" cy="594281"/>
      </dsp:txXfrm>
    </dsp:sp>
    <dsp:sp modelId="{9AC60FB3-0358-4F0B-8819-9AAC561DF519}">
      <dsp:nvSpPr>
        <dsp:cNvPr id="0" name=""/>
        <dsp:cNvSpPr/>
      </dsp:nvSpPr>
      <dsp:spPr>
        <a:xfrm>
          <a:off x="1286676" y="4632759"/>
          <a:ext cx="594281" cy="594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1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https://docs.microsoft.com/en-us/windows-hardware/drivers/ifs/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367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04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22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https://docs.microsoft.com/en-us/windows-hardware/drivers/ifs/</a:t>
            </a:r>
          </a:p>
          <a:p>
            <a:r>
              <a:rPr lang="en-US" altLang="zh-CN" dirty="0"/>
              <a:t>intercept: </a:t>
            </a:r>
            <a:r>
              <a:rPr lang="zh-CN" altLang="en-US"/>
              <a:t>拦截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43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https://docs.microsoft.com/en-us/windows/win32/fileio/filesystem-functionality-comparison</a:t>
            </a:r>
          </a:p>
          <a:p>
            <a:r>
              <a:rPr lang="en-US" altLang="zh-CN" dirty="0"/>
              <a:t>https://docs.microsoft.com/en-us/windows/client-management/connect-to-remote-aadj-pc</a:t>
            </a:r>
          </a:p>
          <a:p>
            <a:r>
              <a:rPr lang="en-US" altLang="zh-CN" dirty="0"/>
              <a:t>https://docs.microsoft.com/en-us/azure/cloud-shell/overview</a:t>
            </a:r>
          </a:p>
          <a:p>
            <a:r>
              <a:rPr lang="en-US" altLang="zh-CN" dirty="0"/>
              <a:t>https://github.com/Azure/azure-powershell</a:t>
            </a:r>
          </a:p>
          <a:p>
            <a:r>
              <a:rPr lang="en-US" altLang="zh-CN" dirty="0"/>
              <a:t>https://docs.microsoft.com/en-us/powershell/azure/install-az-ps?view=azps-2.8.0</a:t>
            </a:r>
          </a:p>
          <a:p>
            <a:r>
              <a:rPr lang="en-US" altLang="zh-CN" dirty="0"/>
              <a:t>https://docs.microsoft.com/en-us/windows-server/storage/storage</a:t>
            </a:r>
          </a:p>
          <a:p>
            <a:r>
              <a:rPr lang="en-US" altLang="zh-CN" dirty="0"/>
              <a:t>https://docs.microsoft.com/en-us/windows/compatibility/resilient-file-system</a:t>
            </a:r>
          </a:p>
          <a:p>
            <a:r>
              <a:rPr lang="en-US" altLang="zh-CN" dirty="0"/>
              <a:t>https://www.ntfs.com/refs-basics.htm</a:t>
            </a:r>
          </a:p>
          <a:p>
            <a:r>
              <a:rPr lang="en-US" altLang="zh-CN" dirty="0"/>
              <a:t>https://tipsmake.com/enable-disable-refs-resilient-file-system-on-windows-10</a:t>
            </a:r>
          </a:p>
          <a:p>
            <a:r>
              <a:rPr lang="en-US" altLang="zh-CN" dirty="0"/>
              <a:t>https://help.aliyun.com/document_detail/25446.html?spm=a2c6h.13066369.0.0.449a2fee7atfPp</a:t>
            </a:r>
          </a:p>
          <a:p>
            <a:r>
              <a:rPr lang="en-US" altLang="zh-CN" dirty="0"/>
              <a:t>https://www.cnblogs.com/jiangyunfeng/p/12012774.html</a:t>
            </a:r>
          </a:p>
          <a:p>
            <a:r>
              <a:rPr lang="en-US" altLang="zh-CN" dirty="0"/>
              <a:t>https://docs.microsoft.com/en-us/windows-hardware/drivers/ifs/installing-a-file-system-driver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239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NTFS</a:t>
            </a:r>
            <a:r>
              <a:rPr lang="zh-CN" altLang="en-US" sz="2000" dirty="0"/>
              <a:t>支持的簇大小的种类为：</a:t>
            </a:r>
            <a:r>
              <a:rPr lang="en-US" altLang="zh-CN" sz="2000" dirty="0"/>
              <a:t>512Byte</a:t>
            </a:r>
            <a:r>
              <a:rPr lang="zh-CN" altLang="en-US" sz="2000" dirty="0"/>
              <a:t>、</a:t>
            </a:r>
            <a:r>
              <a:rPr lang="en-US" altLang="zh-CN" sz="2000" dirty="0"/>
              <a:t>1024Byte</a:t>
            </a:r>
            <a:r>
              <a:rPr lang="zh-CN" altLang="en-US" sz="2000" dirty="0"/>
              <a:t>、</a:t>
            </a:r>
            <a:r>
              <a:rPr lang="en-US" altLang="zh-CN" sz="2000" dirty="0"/>
              <a:t>2048Byte</a:t>
            </a:r>
            <a:r>
              <a:rPr lang="zh-CN" altLang="en-US" sz="2000" dirty="0"/>
              <a:t>、</a:t>
            </a:r>
            <a:r>
              <a:rPr lang="en-US" altLang="zh-CN" sz="2000" dirty="0"/>
              <a:t>4096Byte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固态硬盘经常用到的</a:t>
            </a:r>
            <a:r>
              <a:rPr lang="en-US" altLang="zh-CN" sz="2000" dirty="0"/>
              <a:t>4K</a:t>
            </a:r>
            <a:r>
              <a:rPr lang="zh-CN" altLang="en-US" sz="2000" dirty="0"/>
              <a:t>对齐就是簇的大小。</a:t>
            </a:r>
            <a:r>
              <a:rPr lang="en-US" altLang="zh-CN" sz="2000" dirty="0"/>
              <a:t>4K</a:t>
            </a:r>
            <a:r>
              <a:rPr lang="zh-CN" altLang="en-US" sz="2000" dirty="0"/>
              <a:t>对齐在分区时选择的就是</a:t>
            </a:r>
            <a:r>
              <a:rPr lang="en-US" altLang="zh-CN" sz="2000" dirty="0"/>
              <a:t>4096Byte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win10</a:t>
            </a:r>
            <a:r>
              <a:rPr lang="zh-CN" altLang="en-US" sz="2000" dirty="0"/>
              <a:t>系统默认</a:t>
            </a:r>
            <a:r>
              <a:rPr lang="en-US" altLang="zh-CN" sz="2000" dirty="0"/>
              <a:t>4K</a:t>
            </a:r>
            <a:r>
              <a:rPr lang="zh-CN" altLang="en-US" sz="2000" dirty="0"/>
              <a:t>对齐的。一般情况下，在分区软件中可以选择要创建的</a:t>
            </a:r>
            <a:r>
              <a:rPr lang="en-US" altLang="zh-CN" sz="2000" dirty="0"/>
              <a:t>NTFS</a:t>
            </a:r>
            <a:r>
              <a:rPr lang="zh-CN" altLang="en-US" sz="2000" dirty="0"/>
              <a:t>文件系统，但安装</a:t>
            </a:r>
            <a:r>
              <a:rPr lang="en-US" altLang="zh-CN" sz="2000" dirty="0"/>
              <a:t>win10</a:t>
            </a:r>
            <a:r>
              <a:rPr lang="zh-CN" altLang="en-US" sz="2000" dirty="0"/>
              <a:t>系统时，默认创建</a:t>
            </a:r>
            <a:r>
              <a:rPr lang="en-US" altLang="zh-CN" sz="2000" dirty="0"/>
              <a:t>NTFS</a:t>
            </a:r>
            <a:r>
              <a:rPr lang="zh-CN" altLang="en-US" sz="2000" dirty="0"/>
              <a:t>文件系统</a:t>
            </a: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FAT32</a:t>
            </a:r>
            <a:r>
              <a:rPr lang="zh-CN" altLang="en-US" sz="2000" dirty="0"/>
              <a:t>可以用</a:t>
            </a:r>
            <a:r>
              <a:rPr lang="en-US" altLang="zh-CN" sz="2000" dirty="0"/>
              <a:t>Convert.exe</a:t>
            </a:r>
            <a:r>
              <a:rPr lang="zh-CN" altLang="en-US" sz="2000" dirty="0"/>
              <a:t>命令转换到</a:t>
            </a:r>
            <a:r>
              <a:rPr lang="en-US" altLang="zh-CN" sz="2000" dirty="0"/>
              <a:t>NTFS</a:t>
            </a:r>
            <a:r>
              <a:rPr lang="zh-CN" altLang="en-US" sz="2000" dirty="0"/>
              <a:t>文件系统。此命令需要在系统下的命令行窗口运行，可以实现系统下文件系统的无损转换。</a:t>
            </a: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对单个文件的支持突破了</a:t>
            </a:r>
            <a:r>
              <a:rPr lang="en-US" altLang="zh-CN" sz="2000" dirty="0"/>
              <a:t>4GB</a:t>
            </a:r>
            <a:r>
              <a:rPr lang="zh-CN" altLang="en-US" sz="2000" dirty="0"/>
              <a:t>的限制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30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38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FAT16</a:t>
            </a:r>
            <a:r>
              <a:rPr lang="zh-CN" altLang="en-US" dirty="0"/>
              <a:t>文件系统分区包含簇的最大数目是</a:t>
            </a:r>
            <a:r>
              <a:rPr lang="en-US" altLang="zh-CN" dirty="0"/>
              <a:t>2^16=65,536</a:t>
            </a:r>
            <a:r>
              <a:rPr lang="zh-CN" altLang="en-US" dirty="0"/>
              <a:t>个簇。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Win9X</a:t>
            </a:r>
            <a:r>
              <a:rPr lang="zh-CN" altLang="en-US" dirty="0"/>
              <a:t>平台中，最大簇为</a:t>
            </a:r>
            <a:r>
              <a:rPr lang="en-US" altLang="zh-CN" dirty="0"/>
              <a:t>64</a:t>
            </a:r>
            <a:r>
              <a:rPr lang="zh-CN" altLang="en-US" dirty="0"/>
              <a:t>个扇区</a:t>
            </a:r>
            <a:r>
              <a:rPr lang="en-US" altLang="zh-CN" dirty="0"/>
              <a:t>=2^6*2^9=2^15=32,768</a:t>
            </a:r>
            <a:r>
              <a:rPr lang="zh-CN" altLang="en-US" dirty="0"/>
              <a:t>字节，对应分区容量为</a:t>
            </a:r>
            <a:r>
              <a:rPr lang="en-US" altLang="zh-CN" dirty="0"/>
              <a:t>2^16*2^15=2^31=2G</a:t>
            </a:r>
            <a:r>
              <a:rPr lang="zh-CN" altLang="en-US" dirty="0"/>
              <a:t>字节。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Win2000</a:t>
            </a:r>
            <a:r>
              <a:rPr lang="zh-CN" altLang="en-US" dirty="0"/>
              <a:t>中，最大簇为</a:t>
            </a:r>
            <a:r>
              <a:rPr lang="en-US" altLang="zh-CN" dirty="0"/>
              <a:t>128</a:t>
            </a:r>
            <a:r>
              <a:rPr lang="zh-CN" altLang="en-US" dirty="0"/>
              <a:t>个扇区</a:t>
            </a:r>
            <a:r>
              <a:rPr lang="en-US" altLang="zh-CN" dirty="0"/>
              <a:t>=2^7*2^9=2^16=65,536</a:t>
            </a:r>
            <a:r>
              <a:rPr lang="zh-CN" altLang="en-US" dirty="0"/>
              <a:t>字节，对应分区容量为</a:t>
            </a:r>
            <a:r>
              <a:rPr lang="en-US" altLang="zh-CN" dirty="0"/>
              <a:t>2^16*2^16=2^32=4G</a:t>
            </a:r>
            <a:r>
              <a:rPr lang="zh-CN" altLang="en-US" dirty="0"/>
              <a:t>字节。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4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65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41362"/>
            <a:ext cx="285252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</a:t>
            </a:r>
            <a:r>
              <a: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支持文件系统的磁盘结构</a:t>
            </a:r>
            <a:endParaRPr lang="en-US" altLang="zh-CN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91BB0631-5BB0-46D0-B4C1-11AF3E4DBD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9E3CD3-DF84-4FCD-A1FF-9284DA8F2E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33451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3454555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</a:t>
            </a:r>
            <a:r>
              <a: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管理文件与文件夹的访问许可权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86839887-4526-4F25-8F2A-C8E17305B4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F7453-B84C-41FC-A56E-6D8F77078D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1832009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160871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4.7 </a:t>
            </a:r>
            <a:r>
              <a: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共享文件夹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BC5D4F38-B9F1-4C24-99F7-D733533EFA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D8D02-0826-495C-972C-A8ED760C25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2143701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D5F00-3B3F-4B5F-93D6-ABAC3B1879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7B56B8BE-6D2B-4DA2-AE2D-D5FEAD44AF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10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79679" y="3104762"/>
            <a:ext cx="5836854" cy="1476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PRINCIPLE OF WINDOWS</a:t>
            </a:r>
          </a:p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 ITS APPLICATIONS</a:t>
            </a:r>
            <a:endParaRPr lang="zh-CN" altLang="en-US" sz="3600" b="0" dirty="0">
              <a:solidFill>
                <a:schemeClr val="bg1"/>
              </a:solidFill>
              <a:effectLst>
                <a:glow rad="63500">
                  <a:srgbClr val="00B0F0">
                    <a:alpha val="40000"/>
                  </a:srgb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68000" y="6141172"/>
            <a:ext cx="2961972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自伐无功 自矜不长</a:t>
            </a:r>
          </a:p>
        </p:txBody>
      </p:sp>
    </p:spTree>
    <p:extLst>
      <p:ext uri="{BB962C8B-B14F-4D97-AF65-F5344CB8AC3E}">
        <p14:creationId xmlns:p14="http://schemas.microsoft.com/office/powerpoint/2010/main" val="371680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35" y="260336"/>
            <a:ext cx="11137511" cy="720679"/>
          </a:xfrm>
        </p:spPr>
        <p:txBody>
          <a:bodyPr>
            <a:normAutofit/>
          </a:bodyPr>
          <a:lstStyle>
            <a:lvl1pPr>
              <a:defRPr sz="2399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035" y="1196679"/>
            <a:ext cx="11137511" cy="51116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99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1799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日期占位符 1"/>
          <p:cNvSpPr/>
          <p:nvPr/>
        </p:nvSpPr>
        <p:spPr>
          <a:xfrm>
            <a:off x="40639" y="6410564"/>
            <a:ext cx="1904933" cy="4571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050" dirty="0">
              <a:solidFill>
                <a:schemeClr val="accent2"/>
              </a:solidFill>
            </a:endParaRPr>
          </a:p>
          <a:p>
            <a:pPr lvl="0"/>
            <a:r>
              <a:rPr lang="en-US" altLang="zh-CN" sz="1050" dirty="0">
                <a:solidFill>
                  <a:schemeClr val="accent2"/>
                </a:solidFill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47792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8" y="2404534"/>
            <a:ext cx="8448857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2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38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28859"/>
            <a:ext cx="4300799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Introduction to Widows File System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6C56A055-60B0-4769-9978-1C7918C135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63A9C-C322-4DE9-9121-9EFADE59F4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221328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362"/>
            <a:ext cx="2205064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FAT File System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B0F02876-9BAB-47C6-87D8-830B3A6A5D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BBA90-23E7-4F47-8E42-9CB967E6E5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101602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811"/>
            <a:ext cx="2330013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NTFS File System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24F2331C-0BA2-4D3B-9E73-39DB8727E3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7DE47B-FC1B-45EE-AC47-3AF4937A47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53288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811"/>
            <a:ext cx="2108513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4.4 CDFS and UDF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7028DCFD-69CE-44E2-884E-1D1F081D00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7AF093-B8F6-4FFA-9AF9-F59459E8D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410019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002673" y="845559"/>
            <a:ext cx="5791887" cy="5543109"/>
            <a:chOff x="-744761" y="-143009"/>
            <a:chExt cx="7094267" cy="7094268"/>
          </a:xfrm>
        </p:grpSpPr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1616687" y="1073458"/>
              <a:ext cx="4661334" cy="4661334"/>
            </a:xfrm>
            <a:prstGeom prst="rect">
              <a:avLst/>
            </a:prstGeom>
          </p:spPr>
        </p:pic>
        <p:sp>
          <p:nvSpPr>
            <p:cNvPr id="19" name="弧形 18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5484487"/>
                <a:gd name="adj2" fmla="val 18518042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2" name="弧形 21"/>
            <p:cNvSpPr/>
            <p:nvPr userDrawn="1"/>
          </p:nvSpPr>
          <p:spPr>
            <a:xfrm rot="10800000">
              <a:off x="-744760" y="-143009"/>
              <a:ext cx="7094266" cy="7094268"/>
            </a:xfrm>
            <a:prstGeom prst="arc">
              <a:avLst>
                <a:gd name="adj1" fmla="val 3803342"/>
                <a:gd name="adj2" fmla="val 19577685"/>
              </a:avLst>
            </a:prstGeom>
            <a:ln w="3048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4" name="弧形 23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3459"/>
                <a:gd name="adj2" fmla="val 4777379"/>
              </a:avLst>
            </a:prstGeom>
            <a:ln w="304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5" name="弧形 24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19211528"/>
                <a:gd name="adj2" fmla="val 20880876"/>
              </a:avLst>
            </a:prstGeom>
            <a:ln w="3048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6" name="弧形 25"/>
            <p:cNvSpPr/>
            <p:nvPr userDrawn="1"/>
          </p:nvSpPr>
          <p:spPr>
            <a:xfrm rot="10800000">
              <a:off x="-744761" y="-143009"/>
              <a:ext cx="7094266" cy="7094268"/>
            </a:xfrm>
            <a:prstGeom prst="arc">
              <a:avLst>
                <a:gd name="adj1" fmla="val 1039272"/>
                <a:gd name="adj2" fmla="val 3259357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67214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xStyles>
    <p:titleStyle>
      <a:lvl1pPr algn="l" defTabSz="685577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395" indent="-171395" algn="l" defTabSz="68557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6972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99760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2548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126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549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50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000" dirty="0"/>
              <a:t>FALL 2021</a:t>
            </a:r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9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000"/>
              <a:t>‹#›</a:t>
            </a:fld>
            <a:endParaRPr lang="en-US" sz="1000"/>
          </a:p>
        </p:txBody>
      </p:sp>
      <p:grpSp>
        <p:nvGrpSpPr>
          <p:cNvPr id="28" name="组合 27"/>
          <p:cNvGrpSpPr/>
          <p:nvPr/>
        </p:nvGrpSpPr>
        <p:grpSpPr>
          <a:xfrm>
            <a:off x="9908603" y="20976"/>
            <a:ext cx="2245940" cy="284393"/>
            <a:chOff x="1268" y="3828"/>
            <a:chExt cx="2608" cy="33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2193" y="3828"/>
              <a:ext cx="1683" cy="3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just"/>
              <a:r>
                <a:rPr lang="zh-CN" altLang="en-US" sz="1600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文件系统管理</a:t>
              </a: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1268" y="3828"/>
              <a:ext cx="925" cy="33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30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1" r:id="rId7"/>
    <p:sldLayoutId id="2147483690" r:id="rId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78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5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3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1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395" indent="-171395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Wingdings" panose="05000000000000000000" charset="0"/>
        <a:buChar char=""/>
        <a:defRPr sz="20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宋体" panose="02010600030101010101" pitchFamily="2" charset="-122"/>
        <a:buChar char="–"/>
        <a:defRPr sz="1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856972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Wingdings" panose="05000000000000000000" charset="0"/>
        <a:buChar char="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199760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542548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1885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8126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1549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4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2">
            <a:extLst>
              <a:ext uri="{FF2B5EF4-FFF2-40B4-BE49-F238E27FC236}">
                <a16:creationId xmlns:a16="http://schemas.microsoft.com/office/drawing/2014/main" id="{9695C336-76F1-4EF8-A3B8-BCB3180ECD25}"/>
              </a:ext>
            </a:extLst>
          </p:cNvPr>
          <p:cNvSpPr txBox="1">
            <a:spLocks/>
          </p:cNvSpPr>
          <p:nvPr/>
        </p:nvSpPr>
        <p:spPr>
          <a:xfrm>
            <a:off x="114624" y="4725144"/>
            <a:ext cx="6075783" cy="180546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CS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 Hu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</a:t>
            </a: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 yahoo . com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https://gitee.com/wuhanuniversity/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8A6ABE-5284-4D28-8E1D-4EB8B296364F}"/>
              </a:ext>
            </a:extLst>
          </p:cNvPr>
          <p:cNvSpPr txBox="1"/>
          <p:nvPr/>
        </p:nvSpPr>
        <p:spPr>
          <a:xfrm>
            <a:off x="748180" y="1591717"/>
            <a:ext cx="8126236" cy="903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48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文件系统管理</a:t>
            </a: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0B8DA97-9C1C-4A52-AFDB-69F0EF88572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FAT </a:t>
            </a:r>
            <a:r>
              <a:rPr lang="zh-CN" altLang="en-US" dirty="0"/>
              <a:t>文件系统简介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FC9FD1E-6A34-4656-84C3-411F99D78E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311400" y="1882775"/>
            <a:ext cx="8439150" cy="4213225"/>
          </a:xfrm>
        </p:spPr>
        <p:txBody>
          <a:bodyPr/>
          <a:lstStyle/>
          <a:p>
            <a:r>
              <a:rPr lang="en-US" altLang="zh-CN" sz="2800" dirty="0"/>
              <a:t> FAT16</a:t>
            </a:r>
          </a:p>
          <a:p>
            <a:pPr lvl="1"/>
            <a:r>
              <a:rPr lang="en-US" altLang="zh-CN" sz="2400" dirty="0"/>
              <a:t>DOS</a:t>
            </a:r>
            <a:r>
              <a:rPr lang="zh-CN" altLang="en-US" sz="2400" dirty="0"/>
              <a:t>、</a:t>
            </a:r>
            <a:r>
              <a:rPr lang="en-US" altLang="zh-CN" sz="2400" dirty="0"/>
              <a:t>Windows 95</a:t>
            </a:r>
            <a:r>
              <a:rPr lang="zh-CN" altLang="en-US" sz="2400" dirty="0"/>
              <a:t>使用的文件系统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最大可以管理</a:t>
            </a:r>
            <a:r>
              <a:rPr lang="en-US" altLang="zh-CN" sz="2400" dirty="0"/>
              <a:t>4GB</a:t>
            </a:r>
            <a:r>
              <a:rPr lang="zh-CN" altLang="en-US" sz="2400" dirty="0">
                <a:latin typeface="宋体" panose="02010600030101010101" pitchFamily="2" charset="-122"/>
              </a:rPr>
              <a:t>的分区</a:t>
            </a:r>
            <a:r>
              <a:rPr lang="zh-CN" altLang="en-US" sz="2400" dirty="0"/>
              <a:t> 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每个分区最多只能有</a:t>
            </a:r>
            <a:r>
              <a:rPr lang="en-US" altLang="zh-CN" sz="2400" dirty="0"/>
              <a:t>65525</a:t>
            </a:r>
            <a:r>
              <a:rPr lang="zh-CN" altLang="en-US" sz="2400" dirty="0">
                <a:latin typeface="宋体" panose="02010600030101010101" pitchFamily="2" charset="-122"/>
              </a:rPr>
              <a:t>个簇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/>
            <a:endParaRPr lang="zh-CN" altLang="en-US" sz="2400" dirty="0"/>
          </a:p>
          <a:p>
            <a:r>
              <a:rPr lang="en-US" altLang="zh-CN" sz="2800" dirty="0"/>
              <a:t> FAT32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支持</a:t>
            </a:r>
            <a:r>
              <a:rPr lang="en-US" altLang="zh-CN" sz="2400" dirty="0"/>
              <a:t>2TB</a:t>
            </a: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/>
              <a:t>2048G</a:t>
            </a:r>
            <a:r>
              <a:rPr lang="zh-CN" altLang="en-US" sz="2400" dirty="0">
                <a:latin typeface="宋体" panose="02010600030101010101" pitchFamily="2" charset="-122"/>
              </a:rPr>
              <a:t>）的分区</a:t>
            </a:r>
            <a:r>
              <a:rPr lang="zh-CN" altLang="en-US" sz="2400" dirty="0"/>
              <a:t> 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使用的簇比</a:t>
            </a:r>
            <a:r>
              <a:rPr lang="en-US" altLang="zh-CN" sz="2400" dirty="0"/>
              <a:t>FAT16</a:t>
            </a:r>
            <a:r>
              <a:rPr lang="zh-CN" altLang="en-US" sz="2400" dirty="0">
                <a:latin typeface="宋体" panose="02010600030101010101" pitchFamily="2" charset="-122"/>
              </a:rPr>
              <a:t>小</a:t>
            </a:r>
            <a:r>
              <a:rPr lang="zh-CN" altLang="en-US" sz="2400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825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934B8-C9CB-4B20-9785-77AA3D4B49A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FAT </a:t>
            </a:r>
            <a:r>
              <a:rPr lang="zh-CN" altLang="en-US" dirty="0"/>
              <a:t>文件系统的优点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22F4B-4220-4D02-B7BE-FFCE4E0BA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en-US" sz="2400" dirty="0">
              <a:solidFill>
                <a:srgbClr val="FF66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</a:rPr>
              <a:t> 文件系统所占容量与计算机的开销少</a:t>
            </a:r>
          </a:p>
          <a:p>
            <a:r>
              <a:rPr lang="zh-CN" altLang="en-US" sz="2400" dirty="0">
                <a:latin typeface="宋体" panose="02010600030101010101" pitchFamily="2" charset="-122"/>
              </a:rPr>
              <a:t> 支持各种操作系统 </a:t>
            </a:r>
            <a:r>
              <a:rPr lang="en-US" altLang="zh-CN" sz="2400" dirty="0">
                <a:latin typeface="Times New Roman" panose="02020603050405020304" pitchFamily="18" charset="0"/>
              </a:rPr>
              <a:t>—— </a:t>
            </a:r>
            <a:r>
              <a:rPr lang="zh-CN" altLang="en-US" sz="2400" dirty="0">
                <a:latin typeface="宋体" panose="02010600030101010101" pitchFamily="2" charset="-122"/>
              </a:rPr>
              <a:t>可移植</a:t>
            </a:r>
          </a:p>
          <a:p>
            <a:r>
              <a:rPr lang="zh-CN" altLang="en-US" sz="2400" dirty="0">
                <a:latin typeface="宋体" panose="02010600030101010101" pitchFamily="2" charset="-122"/>
              </a:rPr>
              <a:t> 方便的用于传送数据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7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810CDA9-7E58-4B8F-9C39-4E62875FFA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</a:rPr>
              <a:t>容易受损害</a:t>
            </a:r>
            <a:r>
              <a:rPr lang="zh-CN" altLang="en-US" sz="2800" dirty="0"/>
              <a:t> </a:t>
            </a:r>
          </a:p>
          <a:p>
            <a:pPr lvl="1"/>
            <a:r>
              <a:rPr lang="en-US" altLang="zh-CN" sz="2400" dirty="0"/>
              <a:t>FAT</a:t>
            </a:r>
            <a:r>
              <a:rPr lang="zh-CN" altLang="en-US" sz="2400" dirty="0">
                <a:latin typeface="宋体" panose="02010600030101010101" pitchFamily="2" charset="-122"/>
              </a:rPr>
              <a:t>文件系统损坏时，计算机就要瘫痪或者不正常关机</a:t>
            </a:r>
            <a:r>
              <a:rPr lang="zh-CN" altLang="en-US" sz="2400" dirty="0"/>
              <a:t> 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单用户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不保存文件的权限信息</a:t>
            </a:r>
            <a:r>
              <a:rPr lang="zh-CN" altLang="en-US" sz="2400" dirty="0"/>
              <a:t>；只包含</a:t>
            </a:r>
            <a:r>
              <a:rPr lang="zh-CN" altLang="en-US" sz="2400" dirty="0">
                <a:latin typeface="宋体" panose="02010600030101010101" pitchFamily="2" charset="-122"/>
              </a:rPr>
              <a:t>隐藏、只读等公共属性</a:t>
            </a:r>
            <a:r>
              <a:rPr lang="zh-CN" altLang="en-US" sz="2400" dirty="0"/>
              <a:t>  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非最佳更新策略</a:t>
            </a:r>
            <a:r>
              <a:rPr lang="zh-CN" altLang="en-US" sz="2800" dirty="0"/>
              <a:t> 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在磁盘的第一个扇区保存其目录信息</a:t>
            </a:r>
            <a:r>
              <a:rPr lang="zh-CN" altLang="en-US" sz="2400" dirty="0"/>
              <a:t> 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没有防止碎片的最佳措施</a:t>
            </a:r>
            <a:r>
              <a:rPr lang="zh-CN" altLang="en-US" sz="2800" dirty="0"/>
              <a:t> 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文件名长度受限</a:t>
            </a:r>
            <a:r>
              <a:rPr lang="zh-CN" altLang="en-US" sz="2800" dirty="0"/>
              <a:t> </a:t>
            </a:r>
          </a:p>
          <a:p>
            <a:pPr lvl="1"/>
            <a:r>
              <a:rPr lang="en-US" altLang="zh-CN" sz="2400" dirty="0"/>
              <a:t>8.3</a:t>
            </a:r>
            <a:r>
              <a:rPr lang="zh-CN" altLang="en-US" sz="2400" dirty="0"/>
              <a:t>模式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62E54AE-A83A-45FA-9328-EE391715F06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FAT </a:t>
            </a:r>
            <a:r>
              <a:rPr lang="zh-CN" altLang="en-US" dirty="0"/>
              <a:t>文件系统的缺点</a:t>
            </a:r>
          </a:p>
        </p:txBody>
      </p:sp>
    </p:spTree>
    <p:extLst>
      <p:ext uri="{BB962C8B-B14F-4D97-AF65-F5344CB8AC3E}">
        <p14:creationId xmlns:p14="http://schemas.microsoft.com/office/powerpoint/2010/main" val="3119203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0FA16-7CCF-4496-B596-F4679BBDA41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ew 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echnology 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dirty="0"/>
              <a:t>ile 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/>
              <a:t>ystem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76480" y="1863203"/>
            <a:ext cx="8378404" cy="421386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日志类</a:t>
            </a:r>
            <a:r>
              <a:rPr lang="zh-CN" altLang="en-US" sz="2400" dirty="0"/>
              <a:t>的文件系统，使用</a:t>
            </a:r>
            <a:r>
              <a:rPr lang="en-US" altLang="zh-CN" sz="2400" dirty="0"/>
              <a:t>NTFS</a:t>
            </a:r>
            <a:r>
              <a:rPr lang="zh-CN" altLang="en-US" sz="2400" dirty="0"/>
              <a:t>日志记录数据</a:t>
            </a:r>
          </a:p>
          <a:p>
            <a:r>
              <a:rPr lang="zh-CN" altLang="en-US" sz="2400" dirty="0"/>
              <a:t> 文件夹或者目录最多可以使用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255</a:t>
            </a:r>
            <a:r>
              <a:rPr lang="en-US" altLang="zh-CN" sz="2400" dirty="0"/>
              <a:t> </a:t>
            </a:r>
            <a:r>
              <a:rPr lang="zh-CN" altLang="en-US" sz="2400" dirty="0"/>
              <a:t>个字符</a:t>
            </a:r>
            <a:endParaRPr lang="en-US" altLang="zh-CN" sz="2400" dirty="0"/>
          </a:p>
          <a:p>
            <a:r>
              <a:rPr lang="zh-CN" altLang="en-US" sz="2400" dirty="0"/>
              <a:t> 可以管理最大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256TB</a:t>
            </a:r>
            <a:r>
              <a:rPr lang="zh-CN" altLang="en-US" sz="2400" dirty="0"/>
              <a:t>的单个文件大小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</a:t>
            </a:r>
            <a:r>
              <a:rPr lang="zh-CN" altLang="en-US" sz="2400" dirty="0"/>
              <a:t>支持文件的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安全、存储和容错</a:t>
            </a:r>
            <a:r>
              <a:rPr lang="zh-CN" altLang="en-US" sz="2400" dirty="0"/>
              <a:t>功能</a:t>
            </a:r>
          </a:p>
          <a:p>
            <a:pPr eaLnBrk="1" hangingPunct="1"/>
            <a:r>
              <a:rPr lang="zh-CN" altLang="en-US" sz="2400" dirty="0"/>
              <a:t> 设计目标是在大容量的硬盘上能够很快地执行读、写和搜索等标准的文件操作，包括文件系统恢复等高级操作</a:t>
            </a:r>
          </a:p>
          <a:p>
            <a:pPr eaLnBrk="1" hangingPunct="1"/>
            <a:r>
              <a:rPr lang="en-US" altLang="zh-CN" sz="2400" dirty="0"/>
              <a:t> </a:t>
            </a:r>
            <a:r>
              <a:rPr lang="zh-CN" altLang="en-US" sz="2400" dirty="0"/>
              <a:t>支持对于关键数据、重要的数据访问控制和私有权限</a:t>
            </a:r>
          </a:p>
          <a:p>
            <a:pPr eaLnBrk="1" hangingPunct="1"/>
            <a:r>
              <a:rPr lang="zh-CN" altLang="en-US" sz="2400" dirty="0"/>
              <a:t> 可以为单个文件设定权限</a:t>
            </a:r>
          </a:p>
        </p:txBody>
      </p:sp>
    </p:spTree>
    <p:extLst>
      <p:ext uri="{BB962C8B-B14F-4D97-AF65-F5344CB8AC3E}">
        <p14:creationId xmlns:p14="http://schemas.microsoft.com/office/powerpoint/2010/main" val="4093830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6C105-961C-4B2B-9B0E-3FB51E65158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NTFS </a:t>
            </a:r>
            <a:r>
              <a:rPr lang="zh-CN" altLang="en-US" dirty="0"/>
              <a:t>优点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更为安全的文件保障，提供文件加密，能够大大提高信息的安全性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更好的磁盘压缩功能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支持最大达</a:t>
            </a:r>
            <a:r>
              <a:rPr lang="en-US" altLang="zh-CN" sz="2400" dirty="0">
                <a:latin typeface="宋体" panose="02010600030101010101" pitchFamily="2" charset="-122"/>
              </a:rPr>
              <a:t>2TB</a:t>
            </a:r>
            <a:r>
              <a:rPr lang="zh-CN" altLang="en-US" sz="2400" dirty="0">
                <a:latin typeface="宋体" panose="02010600030101010101" pitchFamily="2" charset="-122"/>
              </a:rPr>
              <a:t>的大硬盘，并且随着磁盘容量的增大，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的性能不像</a:t>
            </a:r>
            <a:r>
              <a:rPr lang="en-US" altLang="zh-CN" sz="2400" dirty="0">
                <a:latin typeface="宋体" panose="02010600030101010101" pitchFamily="2" charset="-122"/>
              </a:rPr>
              <a:t>FAT</a:t>
            </a:r>
            <a:r>
              <a:rPr lang="zh-CN" altLang="en-US" sz="2400" dirty="0">
                <a:latin typeface="宋体" panose="02010600030101010101" pitchFamily="2" charset="-122"/>
              </a:rPr>
              <a:t>那样随之降低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可以赋予单个文件和文件夹权限：对同一个文件或者文件夹为不同用户可以指定不同的权限；可以为单个用户设置权限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恢复能力：用户在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卷中很少需要运行磁盘修复程序。在系统崩溃事件中，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文件系统使用日志文件和复查点信息自动恢复文件系统的一致性</a:t>
            </a:r>
          </a:p>
        </p:txBody>
      </p:sp>
    </p:spTree>
    <p:extLst>
      <p:ext uri="{BB962C8B-B14F-4D97-AF65-F5344CB8AC3E}">
        <p14:creationId xmlns:p14="http://schemas.microsoft.com/office/powerpoint/2010/main" val="579533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1F408-BEE6-4AAD-84CA-6121EA71F23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NTFS </a:t>
            </a:r>
            <a:r>
              <a:rPr lang="zh-CN" altLang="en-US" dirty="0"/>
              <a:t>优点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NTFS</a:t>
            </a:r>
            <a:r>
              <a:rPr lang="zh-CN" altLang="en-US" sz="2400" dirty="0"/>
              <a:t>文件夹的</a:t>
            </a:r>
            <a:r>
              <a:rPr lang="en-US" altLang="zh-CN" sz="2400" dirty="0"/>
              <a:t>B-Tree</a:t>
            </a:r>
            <a:r>
              <a:rPr lang="zh-CN" altLang="en-US" sz="2400" dirty="0"/>
              <a:t>结构使得用户在访问较大文件夹中的文件时，速度甚至较访问卷中较小文件夹中的文件还快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可以在</a:t>
            </a:r>
            <a:r>
              <a:rPr lang="en-US" altLang="zh-CN" sz="2400" dirty="0"/>
              <a:t>NTFS</a:t>
            </a:r>
            <a:r>
              <a:rPr lang="zh-CN" altLang="en-US" sz="2400" dirty="0"/>
              <a:t>卷中压缩单个文件和文件夹。且用户不需要使用解压软件将这些文件展开，而直接读写压缩文件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支持活动目录和域：可以帮助用户方便灵活地查看和控制网络资源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支持稀疏文件：应用程序生成的一种特殊文件，它的文件尺寸非常大，但实际上只需要很少的磁盘空间；</a:t>
            </a:r>
            <a:r>
              <a:rPr lang="en-US" altLang="zh-CN" sz="2400" dirty="0"/>
              <a:t>NTFS</a:t>
            </a:r>
            <a:r>
              <a:rPr lang="zh-CN" altLang="en-US" sz="2400" dirty="0"/>
              <a:t>只需要给这种文件实际写入的数据分配磁盘存储空间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支持磁盘配额：可以管理和控制每个用户所能使用的最大磁盘空间</a:t>
            </a:r>
          </a:p>
        </p:txBody>
      </p:sp>
    </p:spTree>
    <p:extLst>
      <p:ext uri="{BB962C8B-B14F-4D97-AF65-F5344CB8AC3E}">
        <p14:creationId xmlns:p14="http://schemas.microsoft.com/office/powerpoint/2010/main" val="1586677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320A2-20BC-44FB-82D9-DE5E64E17BA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NTFS</a:t>
            </a:r>
            <a:r>
              <a:rPr lang="zh-CN" altLang="en-US" dirty="0"/>
              <a:t>的安全特性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 许可权 </a:t>
            </a:r>
            <a:r>
              <a:rPr lang="en-US" altLang="zh-CN" sz="2400" dirty="0"/>
              <a:t>—— </a:t>
            </a:r>
            <a:r>
              <a:rPr lang="zh-CN" altLang="en-US" sz="2400" dirty="0"/>
              <a:t>定义用户或组可以访问哪些文件或目录，并为不同的用户提供不同的访问等级</a:t>
            </a:r>
          </a:p>
          <a:p>
            <a:pPr eaLnBrk="1" hangingPunct="1"/>
            <a:r>
              <a:rPr lang="zh-CN" altLang="en-US" sz="2400" dirty="0"/>
              <a:t> 审计 </a:t>
            </a:r>
            <a:r>
              <a:rPr lang="en-US" altLang="zh-CN" sz="2400" dirty="0"/>
              <a:t>—— </a:t>
            </a:r>
            <a:r>
              <a:rPr lang="zh-CN" altLang="en-US" sz="2400" dirty="0"/>
              <a:t>可将与</a:t>
            </a:r>
            <a:r>
              <a:rPr lang="en-US" altLang="zh-CN" sz="2400" dirty="0"/>
              <a:t>NTFS</a:t>
            </a:r>
            <a:r>
              <a:rPr lang="zh-CN" altLang="en-US" sz="2400" dirty="0"/>
              <a:t>安全有关的事件记录到安全记录中，可利用“事件查看器”进行查看</a:t>
            </a:r>
          </a:p>
          <a:p>
            <a:pPr eaLnBrk="1" hangingPunct="1"/>
            <a:r>
              <a:rPr lang="zh-CN" altLang="en-US" sz="2400" dirty="0"/>
              <a:t> 拥有权 </a:t>
            </a:r>
            <a:r>
              <a:rPr lang="en-US" altLang="zh-CN" sz="2400" dirty="0"/>
              <a:t>—— </a:t>
            </a:r>
            <a:r>
              <a:rPr lang="zh-CN" altLang="en-US" sz="2400" dirty="0"/>
              <a:t>记住文件的所属关系，创建文件或目录的用户拥有对它的全部权限；管理员或个别具有相应许可的人可以接受文件或目录的拥有权</a:t>
            </a:r>
          </a:p>
          <a:p>
            <a:pPr eaLnBrk="1" hangingPunct="1"/>
            <a:r>
              <a:rPr lang="zh-CN" altLang="en-US" sz="2400" dirty="0"/>
              <a:t> 可靠的文件清除 </a:t>
            </a:r>
            <a:r>
              <a:rPr lang="en-US" altLang="zh-CN" sz="2400" dirty="0"/>
              <a:t>—— NTFS</a:t>
            </a:r>
            <a:r>
              <a:rPr lang="zh-CN" altLang="en-US" sz="2400" dirty="0"/>
              <a:t>会回收未分配的磁盘扇区中的数据，对这种扇区的访问将返回</a:t>
            </a:r>
            <a:r>
              <a:rPr lang="en-US" altLang="zh-CN" sz="2400" dirty="0"/>
              <a:t>0</a:t>
            </a:r>
            <a:r>
              <a:rPr lang="zh-CN" altLang="en-US" sz="2400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4215301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852E9-44E5-4B01-86CC-8BB543503E7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NTFS</a:t>
            </a:r>
            <a:r>
              <a:rPr lang="zh-CN" altLang="en-US" dirty="0"/>
              <a:t>的安全特性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 上次访问时间标记</a:t>
            </a:r>
          </a:p>
          <a:p>
            <a:pPr eaLnBrk="1" hangingPunct="1"/>
            <a:r>
              <a:rPr lang="zh-CN" altLang="en-US" sz="2400" dirty="0"/>
              <a:t> 自动缓写功能 </a:t>
            </a:r>
            <a:r>
              <a:rPr lang="en-US" altLang="zh-CN" sz="2400" dirty="0"/>
              <a:t>—— </a:t>
            </a:r>
            <a:r>
              <a:rPr lang="zh-CN" altLang="en-US" sz="2400" dirty="0"/>
              <a:t>基于记录的文件系统，记录文件和目录的变化，记录在系统失效情况下如何取消（</a:t>
            </a:r>
            <a:r>
              <a:rPr lang="en-US" altLang="zh-CN" sz="2400" dirty="0"/>
              <a:t>undo</a:t>
            </a:r>
            <a:r>
              <a:rPr lang="zh-CN" altLang="en-US" sz="2400" dirty="0"/>
              <a:t>）和重作（</a:t>
            </a:r>
            <a:r>
              <a:rPr lang="en-US" altLang="zh-CN" sz="2400" dirty="0"/>
              <a:t>redo</a:t>
            </a:r>
            <a:r>
              <a:rPr lang="zh-CN" altLang="en-US" sz="2400" dirty="0"/>
              <a:t>）这些变更</a:t>
            </a:r>
          </a:p>
          <a:p>
            <a:pPr eaLnBrk="1" hangingPunct="1"/>
            <a:r>
              <a:rPr lang="zh-CN" altLang="en-US" sz="2400" dirty="0"/>
              <a:t> 热修复功能 </a:t>
            </a:r>
            <a:r>
              <a:rPr lang="en-US" altLang="zh-CN" sz="2400" dirty="0"/>
              <a:t>—— </a:t>
            </a:r>
            <a:r>
              <a:rPr lang="zh-CN" altLang="en-US" sz="2400" dirty="0"/>
              <a:t>当扇区发生写故障时，</a:t>
            </a:r>
            <a:r>
              <a:rPr lang="en-US" altLang="zh-CN" sz="2400" dirty="0"/>
              <a:t>NTFS</a:t>
            </a:r>
            <a:r>
              <a:rPr lang="zh-CN" altLang="en-US" sz="2400" dirty="0"/>
              <a:t>会自动进行检测，把有故障的簇加上不能使用标记，并写入新簇；</a:t>
            </a:r>
          </a:p>
          <a:p>
            <a:pPr eaLnBrk="1" hangingPunct="1"/>
            <a:r>
              <a:rPr lang="zh-CN" altLang="en-US" sz="2400" dirty="0"/>
              <a:t> 磁盘镜像功能</a:t>
            </a:r>
          </a:p>
          <a:p>
            <a:pPr eaLnBrk="1" hangingPunct="1"/>
            <a:r>
              <a:rPr lang="zh-CN" altLang="en-US" sz="2400" dirty="0"/>
              <a:t> 有校验的磁盘条带化</a:t>
            </a:r>
          </a:p>
          <a:p>
            <a:pPr eaLnBrk="1" hangingPunct="1"/>
            <a:r>
              <a:rPr lang="zh-CN" altLang="en-US" sz="2400" dirty="0"/>
              <a:t> 文件加密 </a:t>
            </a:r>
          </a:p>
        </p:txBody>
      </p:sp>
    </p:spTree>
    <p:extLst>
      <p:ext uri="{BB962C8B-B14F-4D97-AF65-F5344CB8AC3E}">
        <p14:creationId xmlns:p14="http://schemas.microsoft.com/office/powerpoint/2010/main" val="2679138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A1304-F6C2-40AC-811F-BB6DC6D2109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 CDFS</a:t>
            </a:r>
            <a:r>
              <a:rPr lang="zh-CN" altLang="en-US" sz="2400" dirty="0"/>
              <a:t>（</a:t>
            </a:r>
            <a:r>
              <a:rPr lang="en-US" altLang="zh-CN" sz="2400" dirty="0"/>
              <a:t>CD-ROM file system</a:t>
            </a:r>
            <a:r>
              <a:rPr lang="zh-CN" altLang="en-US" sz="2400" dirty="0"/>
              <a:t>）</a:t>
            </a:r>
          </a:p>
          <a:p>
            <a:pPr lvl="1" eaLnBrk="1" hangingPunct="1"/>
            <a:r>
              <a:rPr lang="en-US" altLang="zh-CN" sz="2400" dirty="0"/>
              <a:t>CD-ROM</a:t>
            </a:r>
            <a:r>
              <a:rPr lang="zh-CN" altLang="en-US" sz="2400" dirty="0"/>
              <a:t>文件系统</a:t>
            </a:r>
          </a:p>
          <a:p>
            <a:pPr lvl="1" eaLnBrk="1" hangingPunct="1"/>
            <a:r>
              <a:rPr lang="zh-CN" altLang="en-US" sz="2400" dirty="0"/>
              <a:t>只读文件系统驱动</a:t>
            </a:r>
          </a:p>
          <a:p>
            <a:pPr lvl="1" eaLnBrk="1" hangingPunct="1"/>
            <a:r>
              <a:rPr lang="zh-CN" altLang="en-US" sz="2400" dirty="0"/>
              <a:t>最大尺寸</a:t>
            </a:r>
            <a:r>
              <a:rPr lang="en-US" altLang="zh-CN" sz="2400" dirty="0"/>
              <a:t>4GB</a:t>
            </a:r>
          </a:p>
          <a:p>
            <a:pPr lvl="1" eaLnBrk="1" hangingPunct="1"/>
            <a:r>
              <a:rPr lang="zh-CN" altLang="en-US" sz="2400" dirty="0"/>
              <a:t>最多</a:t>
            </a:r>
            <a:r>
              <a:rPr lang="en-US" altLang="zh-CN" sz="2400" dirty="0"/>
              <a:t>65535</a:t>
            </a:r>
            <a:r>
              <a:rPr lang="zh-CN" altLang="en-US" sz="2400" dirty="0"/>
              <a:t>个目录</a:t>
            </a:r>
            <a:endParaRPr lang="en-US" altLang="zh-CN" sz="2400" dirty="0"/>
          </a:p>
          <a:p>
            <a:pPr lvl="1" eaLnBrk="1" hangingPunct="1"/>
            <a:endParaRPr lang="zh-CN" altLang="en-US" sz="2400" dirty="0"/>
          </a:p>
          <a:p>
            <a:pPr eaLnBrk="1" hangingPunct="1"/>
            <a:r>
              <a:rPr lang="en-US" altLang="zh-CN" sz="2400" dirty="0"/>
              <a:t> UDF</a:t>
            </a:r>
            <a:r>
              <a:rPr lang="zh-CN" altLang="en-US" sz="2400" dirty="0"/>
              <a:t>（</a:t>
            </a:r>
            <a:r>
              <a:rPr lang="en-US" altLang="zh-CN" sz="2400" dirty="0"/>
              <a:t>Universal Disk Format</a:t>
            </a:r>
            <a:r>
              <a:rPr lang="zh-CN" altLang="en-US" sz="2400" dirty="0"/>
              <a:t>）</a:t>
            </a:r>
          </a:p>
          <a:p>
            <a:pPr lvl="1" eaLnBrk="1" hangingPunct="1"/>
            <a:r>
              <a:rPr lang="zh-CN" altLang="en-US" sz="2400" dirty="0"/>
              <a:t>主要是用于存储</a:t>
            </a:r>
            <a:r>
              <a:rPr lang="en-US" altLang="zh-CN" sz="2400" dirty="0"/>
              <a:t>DVD-ROM</a:t>
            </a:r>
            <a:r>
              <a:rPr lang="zh-CN" altLang="en-US" sz="2400" dirty="0"/>
              <a:t>文件系统</a:t>
            </a:r>
          </a:p>
        </p:txBody>
      </p:sp>
    </p:spTree>
    <p:extLst>
      <p:ext uri="{BB962C8B-B14F-4D97-AF65-F5344CB8AC3E}">
        <p14:creationId xmlns:p14="http://schemas.microsoft.com/office/powerpoint/2010/main" val="1382217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4.5 </a:t>
            </a:r>
            <a:r>
              <a:rPr lang="zh-CN" altLang="en-US" dirty="0"/>
              <a:t>支持文件系统的磁盘结构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扇区和簇</a:t>
            </a:r>
          </a:p>
          <a:p>
            <a:pPr eaLnBrk="1" hangingPunct="1"/>
            <a:r>
              <a:rPr lang="zh-CN" altLang="en-US" sz="2800" dirty="0"/>
              <a:t> 分区和卷</a:t>
            </a:r>
          </a:p>
          <a:p>
            <a:pPr eaLnBrk="1" hangingPunct="1"/>
            <a:r>
              <a:rPr lang="zh-CN" altLang="en-US" sz="2800" dirty="0"/>
              <a:t> 分区引导扇区</a:t>
            </a:r>
          </a:p>
          <a:p>
            <a:pPr eaLnBrk="1" hangingPunct="1"/>
            <a:r>
              <a:rPr lang="en-US" altLang="zh-CN" sz="2800" dirty="0"/>
              <a:t> BIOS</a:t>
            </a:r>
            <a:r>
              <a:rPr lang="zh-CN" altLang="en-US" sz="2800" dirty="0"/>
              <a:t>参数块</a:t>
            </a:r>
          </a:p>
          <a:p>
            <a:pPr eaLnBrk="1" hangingPunct="1"/>
            <a:r>
              <a:rPr lang="zh-CN" altLang="en-US" sz="2800" dirty="0"/>
              <a:t> 文件分配表</a:t>
            </a:r>
            <a:r>
              <a:rPr lang="en-US" altLang="zh-CN" sz="2800" dirty="0"/>
              <a:t>FAT</a:t>
            </a:r>
          </a:p>
          <a:p>
            <a:pPr eaLnBrk="1" hangingPunct="1"/>
            <a:r>
              <a:rPr lang="zh-CN" altLang="en-US" sz="2800" dirty="0"/>
              <a:t> 主文件表</a:t>
            </a:r>
            <a:r>
              <a:rPr lang="en-US" altLang="zh-CN" sz="2800" dirty="0"/>
              <a:t>MFT</a:t>
            </a:r>
          </a:p>
          <a:p>
            <a:pPr eaLnBrk="1" hangingPunct="1"/>
            <a:r>
              <a:rPr lang="zh-CN" altLang="en-US" sz="2800" dirty="0"/>
              <a:t> 目录</a:t>
            </a:r>
          </a:p>
          <a:p>
            <a:pPr eaLnBrk="1" hangingPunct="1"/>
            <a:r>
              <a:rPr lang="zh-CN" altLang="en-US" sz="2800" dirty="0"/>
              <a:t> 附加的索引</a:t>
            </a:r>
          </a:p>
        </p:txBody>
      </p:sp>
      <p:graphicFrame>
        <p:nvGraphicFramePr>
          <p:cNvPr id="15364" name="Object 5"/>
          <p:cNvGraphicFramePr>
            <a:graphicFrameLocks noChangeAspect="1"/>
          </p:cNvGraphicFramePr>
          <p:nvPr/>
        </p:nvGraphicFramePr>
        <p:xfrm>
          <a:off x="5715000" y="2590801"/>
          <a:ext cx="41910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Photo Editor 照片" r:id="rId3" imgW="3467584" imgH="2000000" progId="MSPhotoEd.3">
                  <p:embed/>
                </p:oleObj>
              </mc:Choice>
              <mc:Fallback>
                <p:oleObj name="Photo Editor 照片" r:id="rId3" imgW="3467584" imgH="2000000" progId="MSPhotoEd.3">
                  <p:embed/>
                  <p:pic>
                    <p:nvPicPr>
                      <p:cNvPr id="1536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90801"/>
                        <a:ext cx="4191000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526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90771136"/>
              </p:ext>
            </p:extLst>
          </p:nvPr>
        </p:nvGraphicFramePr>
        <p:xfrm>
          <a:off x="2698361" y="1415390"/>
          <a:ext cx="8568637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dirty="0"/>
              <a:t>outlines</a:t>
            </a:r>
            <a:endParaRPr lang="zh-CN" altLang="en-US" sz="3100" dirty="0"/>
          </a:p>
        </p:txBody>
      </p:sp>
    </p:spTree>
    <p:extLst>
      <p:ext uri="{BB962C8B-B14F-4D97-AF65-F5344CB8AC3E}">
        <p14:creationId xmlns:p14="http://schemas.microsoft.com/office/powerpoint/2010/main" val="111123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3F1D4C18-718C-46FE-B74A-AE4E17B5A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B1674F59-C40E-4820-990D-3B831CF91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graphicEl>
                                              <a:dgm id="{C8FB49D3-79A4-4E90-90C8-34FF17ED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graphicEl>
                                              <a:dgm id="{ECE6501B-4E22-49A9-A4AB-ECCEF580C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graphicEl>
                                              <a:dgm id="{9AC60FB3-0358-4F0B-8819-9AAC561DF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graphicEl>
                                              <a:dgm id="{0CF8DC77-4F29-4F8A-B629-7E003335D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扇区</a:t>
            </a:r>
            <a:r>
              <a:rPr lang="en-US" altLang="zh-CN" dirty="0"/>
              <a:t>Sector</a:t>
            </a:r>
            <a:r>
              <a:rPr lang="zh-CN" altLang="en-US" dirty="0"/>
              <a:t>和簇</a:t>
            </a:r>
            <a:r>
              <a:rPr lang="en-US" altLang="zh-CN" dirty="0"/>
              <a:t>Cluster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每个扇区</a:t>
            </a:r>
            <a:r>
              <a:rPr lang="en-US" altLang="zh-CN" sz="2800" dirty="0"/>
              <a:t>512</a:t>
            </a:r>
            <a:r>
              <a:rPr lang="zh-CN" altLang="en-US" sz="2800" dirty="0"/>
              <a:t>字节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若干扇区聚合在一起组成的分配单元构成簇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 FAT: 16</a:t>
            </a:r>
            <a:r>
              <a:rPr lang="zh-CN" altLang="en-US" sz="2800" dirty="0"/>
              <a:t>位寻址，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16</a:t>
            </a:r>
            <a:r>
              <a:rPr lang="zh-CN" altLang="en-US" sz="2800" dirty="0"/>
              <a:t>个簇</a:t>
            </a:r>
            <a:r>
              <a:rPr lang="zh-CN" altLang="en-US" sz="2800" baseline="30000" dirty="0"/>
              <a:t>，</a:t>
            </a:r>
            <a:r>
              <a:rPr lang="zh-CN" altLang="en-US" sz="2800" dirty="0"/>
              <a:t>最大个数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16</a:t>
            </a:r>
            <a:r>
              <a:rPr lang="en-US" altLang="zh-CN" sz="2800" dirty="0"/>
              <a:t>×512</a:t>
            </a:r>
            <a:r>
              <a:rPr lang="zh-CN" altLang="en-US" sz="2800" dirty="0"/>
              <a:t>字节＝</a:t>
            </a:r>
            <a:r>
              <a:rPr lang="en-US" altLang="zh-CN" sz="2800" dirty="0"/>
              <a:t>32MB</a:t>
            </a:r>
            <a:r>
              <a:rPr lang="zh-CN" altLang="en-US" sz="2800" dirty="0"/>
              <a:t>，卷最大</a:t>
            </a:r>
            <a:r>
              <a:rPr lang="en-US" altLang="zh-CN" sz="2800" dirty="0"/>
              <a:t>4GB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 FAT32: 32</a:t>
            </a:r>
            <a:r>
              <a:rPr lang="zh-CN" altLang="en-US" sz="2800" dirty="0"/>
              <a:t>位寻址，最多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28</a:t>
            </a:r>
            <a:r>
              <a:rPr lang="zh-CN" altLang="en-US" sz="2800" dirty="0"/>
              <a:t>簇，卷理论可达</a:t>
            </a:r>
            <a:r>
              <a:rPr lang="en-US" altLang="zh-CN" sz="2800" dirty="0"/>
              <a:t>8T</a:t>
            </a:r>
            <a:r>
              <a:rPr lang="zh-CN" altLang="en-US" sz="2800" dirty="0"/>
              <a:t>，实际最大</a:t>
            </a:r>
            <a:r>
              <a:rPr lang="en-US" altLang="zh-CN" sz="2800" dirty="0"/>
              <a:t>32GB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 NTFS</a:t>
            </a:r>
            <a:r>
              <a:rPr lang="zh-CN" altLang="en-US" sz="2800" dirty="0"/>
              <a:t>：</a:t>
            </a:r>
            <a:r>
              <a:rPr lang="en-US" altLang="zh-CN" sz="2800" dirty="0"/>
              <a:t>64</a:t>
            </a:r>
            <a:r>
              <a:rPr lang="zh-CN" altLang="en-US" sz="2800" dirty="0"/>
              <a:t>位寻址，卷理论最大值</a:t>
            </a:r>
            <a:r>
              <a:rPr lang="en-US" altLang="zh-CN" sz="2800" dirty="0"/>
              <a:t>16EB</a:t>
            </a:r>
            <a:r>
              <a:rPr lang="zh-CN" altLang="en-US" sz="2800" dirty="0"/>
              <a:t>，工业标准卷最大</a:t>
            </a:r>
            <a:r>
              <a:rPr lang="en-US" altLang="zh-CN" sz="2800" dirty="0"/>
              <a:t>2TB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5007997"/>
            <a:ext cx="3922486" cy="177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252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70" y="1496482"/>
            <a:ext cx="3659188" cy="270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70" y="983983"/>
            <a:ext cx="36591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45" y="1317625"/>
            <a:ext cx="382905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32" y="987426"/>
            <a:ext cx="37020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46" y="4581525"/>
            <a:ext cx="4967287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020" y="4229101"/>
            <a:ext cx="37020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459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分区引导扇区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 分区引导扇区：第一个扇区</a:t>
            </a:r>
          </a:p>
          <a:p>
            <a:pPr eaLnBrk="1" hangingPunct="1"/>
            <a:r>
              <a:rPr lang="zh-CN" altLang="en-US" dirty="0"/>
              <a:t> 前</a:t>
            </a:r>
            <a:r>
              <a:rPr lang="en-US" altLang="zh-CN" dirty="0"/>
              <a:t>16</a:t>
            </a:r>
            <a:r>
              <a:rPr lang="zh-CN" altLang="en-US" dirty="0"/>
              <a:t>个字节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   </a:t>
            </a:r>
            <a:r>
              <a:rPr lang="en-US" altLang="zh-CN" dirty="0"/>
              <a:t>EB 3C 90 4D 53 44 4F 53 35 2E 30 00 02  04 01 00 . &lt; . MSDOS5.0 </a:t>
            </a:r>
            <a:r>
              <a:rPr lang="zh-CN" altLang="en-US" dirty="0"/>
              <a:t>。。。。</a:t>
            </a:r>
          </a:p>
          <a:p>
            <a:pPr eaLnBrk="1" hangingPunct="1"/>
            <a:r>
              <a:rPr lang="en-US" altLang="zh-CN" dirty="0"/>
              <a:t> BIOS BPB</a:t>
            </a:r>
          </a:p>
          <a:p>
            <a:pPr eaLnBrk="1" hangingPunct="1"/>
            <a:r>
              <a:rPr lang="zh-CN" altLang="en-US" dirty="0"/>
              <a:t> 扩展</a:t>
            </a:r>
            <a:r>
              <a:rPr lang="en-US" altLang="zh-CN" dirty="0"/>
              <a:t>BPB</a:t>
            </a:r>
          </a:p>
        </p:txBody>
      </p:sp>
    </p:spTree>
    <p:extLst>
      <p:ext uri="{BB962C8B-B14F-4D97-AF65-F5344CB8AC3E}">
        <p14:creationId xmlns:p14="http://schemas.microsoft.com/office/powerpoint/2010/main" val="3664616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16667" r="49219" b="11458"/>
          <a:stretch>
            <a:fillRect/>
          </a:stretch>
        </p:blipFill>
        <p:spPr bwMode="auto">
          <a:xfrm>
            <a:off x="3962400" y="381000"/>
            <a:ext cx="41529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EC61787-4F7F-4B6A-9582-72EA583785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6AC1365-F63A-406C-ACEF-E03D34A058E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08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 BPB</a:t>
            </a:r>
            <a:r>
              <a:rPr lang="zh-CN" altLang="en-US"/>
              <a:t>－</a:t>
            </a:r>
            <a:r>
              <a:rPr lang="en-US" altLang="zh-CN"/>
              <a:t>1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1" eaLnBrk="1" hangingPunct="1"/>
            <a:r>
              <a:rPr lang="zh-CN" altLang="en-US" sz="2400" dirty="0"/>
              <a:t> 每扇区字节数</a:t>
            </a:r>
          </a:p>
          <a:p>
            <a:pPr lvl="1" eaLnBrk="1" hangingPunct="1"/>
            <a:r>
              <a:rPr lang="zh-CN" altLang="en-US" sz="2400" dirty="0"/>
              <a:t> 每簇扇区数</a:t>
            </a:r>
          </a:p>
          <a:p>
            <a:pPr lvl="1" eaLnBrk="1" hangingPunct="1"/>
            <a:r>
              <a:rPr lang="en-US" altLang="zh-CN" sz="2400" dirty="0"/>
              <a:t> FAT</a:t>
            </a:r>
            <a:r>
              <a:rPr lang="zh-CN" altLang="en-US" sz="2400" dirty="0"/>
              <a:t>表开始前保留的扇区数</a:t>
            </a:r>
          </a:p>
          <a:p>
            <a:pPr lvl="1" eaLnBrk="1" hangingPunct="1"/>
            <a:r>
              <a:rPr lang="en-US" altLang="zh-CN" sz="2400" dirty="0"/>
              <a:t> FAT</a:t>
            </a:r>
            <a:r>
              <a:rPr lang="zh-CN" altLang="en-US" sz="2400" dirty="0"/>
              <a:t>表副本的数量</a:t>
            </a:r>
          </a:p>
          <a:p>
            <a:pPr lvl="1" eaLnBrk="1" hangingPunct="1"/>
            <a:r>
              <a:rPr lang="zh-CN" altLang="en-US" sz="2400" dirty="0"/>
              <a:t> 根目录中项目的最大数量</a:t>
            </a:r>
          </a:p>
          <a:p>
            <a:pPr lvl="1" eaLnBrk="1" hangingPunct="1"/>
            <a:r>
              <a:rPr lang="zh-CN" altLang="en-US" sz="2400" dirty="0"/>
              <a:t> 扇区数量</a:t>
            </a:r>
          </a:p>
          <a:p>
            <a:pPr lvl="1" eaLnBrk="1" hangingPunct="1"/>
            <a:r>
              <a:rPr lang="zh-CN" altLang="en-US" sz="2400" dirty="0"/>
              <a:t> 介质描述符</a:t>
            </a:r>
          </a:p>
          <a:p>
            <a:pPr lvl="1" eaLnBrk="1" hangingPunct="1"/>
            <a:r>
              <a:rPr lang="zh-CN" altLang="en-US" sz="2400" dirty="0"/>
              <a:t> 每个</a:t>
            </a:r>
            <a:r>
              <a:rPr lang="en-US" altLang="zh-CN" sz="2400" dirty="0"/>
              <a:t>FAT</a:t>
            </a:r>
            <a:r>
              <a:rPr lang="zh-CN" altLang="en-US" sz="2400" dirty="0"/>
              <a:t>表的扇区数</a:t>
            </a:r>
          </a:p>
        </p:txBody>
      </p:sp>
    </p:spTree>
    <p:extLst>
      <p:ext uri="{BB962C8B-B14F-4D97-AF65-F5344CB8AC3E}">
        <p14:creationId xmlns:p14="http://schemas.microsoft.com/office/powerpoint/2010/main" val="3614066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/>
              <a:t>FAT BPB</a:t>
            </a:r>
            <a:r>
              <a:rPr lang="zh-CN" altLang="en-US"/>
              <a:t>－</a:t>
            </a:r>
            <a:r>
              <a:rPr lang="en-US" altLang="zh-CN"/>
              <a:t>2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每个磁道的扇区数</a:t>
            </a:r>
          </a:p>
          <a:p>
            <a:pPr eaLnBrk="1" hangingPunct="1"/>
            <a:r>
              <a:rPr lang="zh-CN" altLang="en-US" sz="2800" dirty="0"/>
              <a:t> 扇区总数</a:t>
            </a:r>
          </a:p>
          <a:p>
            <a:pPr eaLnBrk="1" hangingPunct="1"/>
            <a:r>
              <a:rPr lang="zh-CN" altLang="en-US" sz="2800" dirty="0"/>
              <a:t> 驱动器类型</a:t>
            </a:r>
          </a:p>
          <a:p>
            <a:pPr eaLnBrk="1" hangingPunct="1"/>
            <a:r>
              <a:rPr lang="zh-CN" altLang="en-US" sz="2800" dirty="0"/>
              <a:t> 特殊标志</a:t>
            </a:r>
          </a:p>
          <a:p>
            <a:pPr eaLnBrk="1" hangingPunct="1"/>
            <a:r>
              <a:rPr lang="zh-CN" altLang="en-US" sz="2800" dirty="0"/>
              <a:t> 磁盘签名</a:t>
            </a:r>
          </a:p>
          <a:p>
            <a:pPr eaLnBrk="1" hangingPunct="1"/>
            <a:r>
              <a:rPr lang="zh-CN" altLang="en-US" sz="2800" dirty="0"/>
              <a:t> 卷的序列号</a:t>
            </a:r>
          </a:p>
          <a:p>
            <a:pPr eaLnBrk="1" hangingPunct="1"/>
            <a:r>
              <a:rPr lang="zh-CN" altLang="en-US" sz="2800" dirty="0"/>
              <a:t> 传统卷标</a:t>
            </a:r>
          </a:p>
          <a:p>
            <a:pPr eaLnBrk="1" hangingPunct="1"/>
            <a:r>
              <a:rPr lang="zh-CN" altLang="en-US" sz="2800" dirty="0"/>
              <a:t> 文件系统描述符</a:t>
            </a:r>
          </a:p>
        </p:txBody>
      </p:sp>
    </p:spTree>
    <p:extLst>
      <p:ext uri="{BB962C8B-B14F-4D97-AF65-F5344CB8AC3E}">
        <p14:creationId xmlns:p14="http://schemas.microsoft.com/office/powerpoint/2010/main" val="1509318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FAT32 BPB</a:t>
            </a:r>
            <a:r>
              <a:rPr lang="zh-CN" altLang="en-US"/>
              <a:t>－</a:t>
            </a:r>
            <a:r>
              <a:rPr lang="en-US" altLang="zh-CN"/>
              <a:t>1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每扇区的字节数</a:t>
            </a:r>
          </a:p>
          <a:p>
            <a:pPr eaLnBrk="1" hangingPunct="1"/>
            <a:r>
              <a:rPr lang="zh-CN" altLang="en-US" sz="2800" dirty="0"/>
              <a:t> 每簇的扇区数</a:t>
            </a:r>
          </a:p>
          <a:p>
            <a:pPr eaLnBrk="1" hangingPunct="1"/>
            <a:r>
              <a:rPr lang="zh-CN" altLang="en-US" sz="2800" dirty="0"/>
              <a:t> 保留的扇区数</a:t>
            </a:r>
          </a:p>
          <a:p>
            <a:pPr eaLnBrk="1" hangingPunct="1"/>
            <a:r>
              <a:rPr lang="en-US" altLang="zh-CN" sz="2800" dirty="0"/>
              <a:t> FAT</a:t>
            </a:r>
            <a:r>
              <a:rPr lang="zh-CN" altLang="en-US" sz="2800" dirty="0"/>
              <a:t>表的数量</a:t>
            </a:r>
          </a:p>
          <a:p>
            <a:pPr eaLnBrk="1" hangingPunct="1"/>
            <a:r>
              <a:rPr lang="zh-CN" altLang="en-US" sz="2800" dirty="0"/>
              <a:t> 根目录的最大项数</a:t>
            </a:r>
          </a:p>
          <a:p>
            <a:pPr eaLnBrk="1" hangingPunct="1"/>
            <a:r>
              <a:rPr lang="zh-CN" altLang="en-US" sz="2800" dirty="0"/>
              <a:t> 小扇区数</a:t>
            </a:r>
          </a:p>
          <a:p>
            <a:pPr eaLnBrk="1" hangingPunct="1"/>
            <a:r>
              <a:rPr lang="zh-CN" altLang="en-US" sz="2800" dirty="0"/>
              <a:t> 介质描述符</a:t>
            </a:r>
          </a:p>
          <a:p>
            <a:pPr eaLnBrk="1" hangingPunct="1"/>
            <a:r>
              <a:rPr lang="zh-CN" altLang="en-US" sz="2800" dirty="0"/>
              <a:t> 每个</a:t>
            </a:r>
            <a:r>
              <a:rPr lang="en-US" altLang="zh-CN" sz="2800" dirty="0"/>
              <a:t>FAT</a:t>
            </a:r>
            <a:r>
              <a:rPr lang="zh-CN" altLang="en-US" sz="2800" dirty="0"/>
              <a:t>表含有的扇区数（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35927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FAT32 BPB</a:t>
            </a:r>
            <a:r>
              <a:rPr lang="zh-CN" altLang="en-US"/>
              <a:t>－</a:t>
            </a:r>
            <a:r>
              <a:rPr lang="en-US" altLang="zh-CN"/>
              <a:t>2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每个磁道的扇区数</a:t>
            </a:r>
          </a:p>
          <a:p>
            <a:pPr eaLnBrk="1" hangingPunct="1"/>
            <a:r>
              <a:rPr lang="zh-CN" altLang="en-US" sz="2800" dirty="0"/>
              <a:t> 隐藏的扇区数</a:t>
            </a:r>
          </a:p>
          <a:p>
            <a:pPr eaLnBrk="1" hangingPunct="1"/>
            <a:r>
              <a:rPr lang="zh-CN" altLang="en-US" sz="2800" dirty="0"/>
              <a:t> 扇区总数</a:t>
            </a:r>
          </a:p>
          <a:p>
            <a:pPr eaLnBrk="1" hangingPunct="1"/>
            <a:r>
              <a:rPr lang="zh-CN" altLang="en-US" sz="2800" dirty="0"/>
              <a:t> 每个</a:t>
            </a:r>
            <a:r>
              <a:rPr lang="en-US" altLang="zh-CN" sz="2800" dirty="0"/>
              <a:t>FAT</a:t>
            </a:r>
            <a:r>
              <a:rPr lang="zh-CN" altLang="en-US" sz="2800" dirty="0"/>
              <a:t>表含有的扇区数</a:t>
            </a:r>
          </a:p>
          <a:p>
            <a:pPr eaLnBrk="1" hangingPunct="1"/>
            <a:r>
              <a:rPr lang="zh-CN" altLang="en-US" sz="2800" dirty="0"/>
              <a:t> 标志位</a:t>
            </a:r>
          </a:p>
          <a:p>
            <a:pPr eaLnBrk="1" hangingPunct="1"/>
            <a:r>
              <a:rPr lang="zh-CN" altLang="en-US" sz="2800" dirty="0"/>
              <a:t> 文件系统版本号</a:t>
            </a:r>
          </a:p>
          <a:p>
            <a:pPr eaLnBrk="1" hangingPunct="1"/>
            <a:r>
              <a:rPr lang="zh-CN" altLang="en-US" sz="2800" dirty="0"/>
              <a:t> 根目录所在簇</a:t>
            </a:r>
          </a:p>
          <a:p>
            <a:pPr eaLnBrk="1" hangingPunct="1"/>
            <a:r>
              <a:rPr lang="zh-CN" altLang="en-US" sz="2800" dirty="0"/>
              <a:t> 文件系统信息扇区</a:t>
            </a:r>
          </a:p>
          <a:p>
            <a:pPr eaLnBrk="1" hangingPunct="1"/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99840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FAT32 BPB</a:t>
            </a:r>
            <a:r>
              <a:rPr lang="zh-CN" altLang="en-US"/>
              <a:t>－</a:t>
            </a:r>
            <a:r>
              <a:rPr lang="en-US" altLang="zh-CN"/>
              <a:t>3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 引导扇区备份</a:t>
            </a:r>
          </a:p>
          <a:p>
            <a:pPr eaLnBrk="1" hangingPunct="1"/>
            <a:r>
              <a:rPr lang="zh-CN" altLang="en-US" sz="2800" dirty="0"/>
              <a:t> 保留域</a:t>
            </a:r>
          </a:p>
          <a:p>
            <a:pPr eaLnBrk="1" hangingPunct="1"/>
            <a:r>
              <a:rPr lang="zh-CN" altLang="en-US" sz="2800" dirty="0"/>
              <a:t> 驱动器类型</a:t>
            </a:r>
          </a:p>
          <a:p>
            <a:pPr eaLnBrk="1" hangingPunct="1"/>
            <a:r>
              <a:rPr lang="zh-CN" altLang="en-US" sz="2800" dirty="0"/>
              <a:t> 特殊标志</a:t>
            </a:r>
          </a:p>
          <a:p>
            <a:pPr eaLnBrk="1" hangingPunct="1"/>
            <a:r>
              <a:rPr lang="zh-CN" altLang="en-US" sz="2800" dirty="0"/>
              <a:t> 签名</a:t>
            </a:r>
          </a:p>
          <a:p>
            <a:pPr eaLnBrk="1" hangingPunct="1"/>
            <a:r>
              <a:rPr lang="zh-CN" altLang="en-US" sz="2800" dirty="0"/>
              <a:t> 卷序列号</a:t>
            </a:r>
          </a:p>
          <a:p>
            <a:pPr eaLnBrk="1" hangingPunct="1"/>
            <a:r>
              <a:rPr lang="zh-CN" altLang="en-US" sz="2800" dirty="0"/>
              <a:t> 卷标</a:t>
            </a:r>
          </a:p>
          <a:p>
            <a:pPr eaLnBrk="1" hangingPunct="1"/>
            <a:r>
              <a:rPr lang="zh-CN" altLang="en-US" sz="2800" dirty="0"/>
              <a:t> 文件系统</a:t>
            </a:r>
          </a:p>
        </p:txBody>
      </p:sp>
    </p:spTree>
    <p:extLst>
      <p:ext uri="{BB962C8B-B14F-4D97-AF65-F5344CB8AC3E}">
        <p14:creationId xmlns:p14="http://schemas.microsoft.com/office/powerpoint/2010/main" val="2197608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</a:t>
            </a:r>
            <a:r>
              <a:rPr lang="zh-CN" altLang="en-US"/>
              <a:t>结构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73" y="1813923"/>
            <a:ext cx="776287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22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4FD342-5ADA-4B7E-91C6-538C9190F181}"/>
              </a:ext>
            </a:extLst>
          </p:cNvPr>
          <p:cNvSpPr txBox="1">
            <a:spLocks/>
          </p:cNvSpPr>
          <p:nvPr/>
        </p:nvSpPr>
        <p:spPr>
          <a:xfrm>
            <a:off x="1876479" y="1790700"/>
            <a:ext cx="8439041" cy="358786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kern="0" dirty="0"/>
              <a:t> File systems in Windows are implemented as file system drivers working above the storage system. </a:t>
            </a:r>
          </a:p>
          <a:p>
            <a:endParaRPr lang="en-US" altLang="zh-CN" b="0" kern="0" dirty="0"/>
          </a:p>
          <a:p>
            <a:r>
              <a:rPr lang="en-US" altLang="zh-CN" b="0" kern="0" dirty="0"/>
              <a:t> Every system-supplied file system in Windows is designed to provide reliable data storage with varying features to meet the user's requirements. </a:t>
            </a:r>
          </a:p>
          <a:p>
            <a:endParaRPr lang="en-US" altLang="zh-CN" b="0" kern="0" dirty="0"/>
          </a:p>
          <a:p>
            <a:r>
              <a:rPr lang="en-US" altLang="zh-CN" b="0" kern="0" dirty="0"/>
              <a:t> Standard file systems available in Windows include NTFS, </a:t>
            </a:r>
            <a:r>
              <a:rPr lang="en-US" altLang="zh-CN" b="0" kern="0" dirty="0" err="1"/>
              <a:t>ReFS</a:t>
            </a:r>
            <a:r>
              <a:rPr lang="en-US" altLang="zh-CN" b="0" kern="0"/>
              <a:t>, </a:t>
            </a:r>
            <a:r>
              <a:rPr lang="en-US" altLang="zh-CN" b="0" kern="0" dirty="0" err="1"/>
              <a:t>ExFAT</a:t>
            </a:r>
            <a:r>
              <a:rPr lang="en-US" altLang="zh-CN" b="0" kern="0" dirty="0"/>
              <a:t>, UDF, and FAT32. </a:t>
            </a:r>
            <a:endParaRPr lang="zh-CN" altLang="en-US" b="0" kern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E508C-1916-4F24-A4D2-CF4C1B22C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File Systems in Windows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878F08-61A5-4F5C-B3A1-C8FC3CBD079D}"/>
              </a:ext>
            </a:extLst>
          </p:cNvPr>
          <p:cNvSpPr/>
          <p:nvPr/>
        </p:nvSpPr>
        <p:spPr>
          <a:xfrm>
            <a:off x="1714500" y="4963545"/>
            <a:ext cx="9048750" cy="1384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文件系统是操作系统用于明确存储设备（常见的是磁盘，也有基于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NAND Flash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的固态硬盘）或分区上的文件的方法和数据结构；即在存储设备上组织文件的方法。</a:t>
            </a:r>
          </a:p>
        </p:txBody>
      </p:sp>
    </p:spTree>
    <p:extLst>
      <p:ext uri="{BB962C8B-B14F-4D97-AF65-F5344CB8AC3E}">
        <p14:creationId xmlns:p14="http://schemas.microsoft.com/office/powerpoint/2010/main" val="1064435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</a:t>
            </a:r>
            <a:r>
              <a:rPr lang="zh-CN" altLang="en-US"/>
              <a:t>表结构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文件分配表</a:t>
            </a:r>
            <a:r>
              <a:rPr lang="en-US" altLang="zh-CN" sz="2400" dirty="0"/>
              <a:t>FAT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FAT</a:t>
            </a:r>
            <a:r>
              <a:rPr lang="zh-CN" altLang="en-US" sz="2400" dirty="0"/>
              <a:t>描述了卷中文件的布局和结构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FAT16</a:t>
            </a:r>
            <a:r>
              <a:rPr lang="zh-CN" altLang="en-US" sz="2400" dirty="0"/>
              <a:t>用</a:t>
            </a:r>
            <a:r>
              <a:rPr lang="en-US" altLang="zh-CN" sz="2400" dirty="0"/>
              <a:t>2</a:t>
            </a:r>
            <a:r>
              <a:rPr lang="zh-CN" altLang="en-US" sz="2400" dirty="0"/>
              <a:t>字节映射分区上的每个簇</a:t>
            </a:r>
            <a:r>
              <a:rPr lang="en-US" altLang="zh-CN" sz="2400" dirty="0">
                <a:latin typeface="Times New Roman" panose="02020603050405020304" pitchFamily="18" charset="0"/>
              </a:rPr>
              <a:t>—</a:t>
            </a:r>
            <a:r>
              <a:rPr lang="en-US" altLang="zh-CN" sz="2400" dirty="0"/>
              <a:t>16</a:t>
            </a:r>
            <a:r>
              <a:rPr lang="zh-CN" altLang="en-US" sz="2400" dirty="0"/>
              <a:t>位寻址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F8FF FFFF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0900 FFF 0B00 FFFF 0D00 FFFF 0F00 FFFF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1100 1200 1300 FFFF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2</a:t>
            </a:r>
            <a:r>
              <a:rPr lang="zh-CN" altLang="en-US" sz="2400" dirty="0"/>
              <a:t>字节为一项，表示一个簇号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FFFF    </a:t>
            </a:r>
            <a:r>
              <a:rPr lang="zh-CN" altLang="en-US" sz="2400" dirty="0"/>
              <a:t>文件的结尾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FFF8    </a:t>
            </a:r>
            <a:r>
              <a:rPr lang="zh-CN" altLang="en-US" sz="2400" dirty="0"/>
              <a:t>坏簇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FFF5   </a:t>
            </a:r>
            <a:r>
              <a:rPr lang="zh-CN" altLang="en-US" sz="2400" dirty="0"/>
              <a:t>保留簇</a:t>
            </a:r>
          </a:p>
        </p:txBody>
      </p:sp>
    </p:spTree>
    <p:extLst>
      <p:ext uri="{BB962C8B-B14F-4D97-AF65-F5344CB8AC3E}">
        <p14:creationId xmlns:p14="http://schemas.microsoft.com/office/powerpoint/2010/main" val="2513158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FB40D-AF18-4E8B-80F8-2A4E8F2943A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FAT32</a:t>
            </a:r>
            <a:r>
              <a:rPr lang="zh-CN" altLang="en-US" sz="2400" dirty="0"/>
              <a:t>簇映射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每项四个字节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F7FFFFFF FFFFFFFF FFFFFF0F </a:t>
            </a:r>
            <a:r>
              <a:rPr lang="en-US" altLang="zh-CN" sz="2400" dirty="0" err="1"/>
              <a:t>FFFFFF0F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FFFFFF0F: </a:t>
            </a:r>
            <a:r>
              <a:rPr lang="zh-CN" altLang="en-US" sz="2400" dirty="0"/>
              <a:t>表示文件结束标记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FAT</a:t>
            </a:r>
            <a:r>
              <a:rPr lang="zh-CN" altLang="en-US" sz="2400" dirty="0"/>
              <a:t>用目录作为索引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每项都代表一个文件或者子目录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含有与</a:t>
            </a:r>
            <a:r>
              <a:rPr lang="en-US" altLang="zh-CN" sz="2400" dirty="0"/>
              <a:t>FAT</a:t>
            </a:r>
            <a:r>
              <a:rPr lang="zh-CN" altLang="en-US" sz="2400" dirty="0"/>
              <a:t>相应的簇号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01296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A03A4-A3A6-448A-AB92-7021C0E798D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674" name="Rectangle 102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 FAT/FAT32</a:t>
            </a:r>
            <a:r>
              <a:rPr lang="zh-CN" altLang="en-US" sz="2400" dirty="0"/>
              <a:t>目录列表</a:t>
            </a:r>
          </a:p>
          <a:p>
            <a:pPr lvl="1" eaLnBrk="1" hangingPunct="1"/>
            <a:r>
              <a:rPr lang="zh-CN" altLang="en-US" sz="2400" dirty="0"/>
              <a:t>文件名</a:t>
            </a:r>
          </a:p>
          <a:p>
            <a:pPr lvl="1" eaLnBrk="1" hangingPunct="1"/>
            <a:r>
              <a:rPr lang="zh-CN" altLang="en-US" sz="2400" dirty="0"/>
              <a:t>属性</a:t>
            </a:r>
          </a:p>
          <a:p>
            <a:pPr lvl="1" eaLnBrk="1" hangingPunct="1"/>
            <a:r>
              <a:rPr lang="zh-CN" altLang="en-US" sz="2400" dirty="0"/>
              <a:t>保留</a:t>
            </a:r>
          </a:p>
          <a:p>
            <a:pPr lvl="1" eaLnBrk="1" hangingPunct="1"/>
            <a:r>
              <a:rPr lang="zh-CN" altLang="en-US" sz="2400" dirty="0"/>
              <a:t>日期和时间戳记</a:t>
            </a:r>
          </a:p>
          <a:p>
            <a:pPr lvl="1" eaLnBrk="1" hangingPunct="1"/>
            <a:r>
              <a:rPr lang="zh-CN" altLang="en-US" sz="2400" dirty="0"/>
              <a:t>文件长度</a:t>
            </a:r>
          </a:p>
          <a:p>
            <a:pPr eaLnBrk="1" hangingPunct="1"/>
            <a:r>
              <a:rPr lang="en-US" altLang="zh-CN" sz="2400" dirty="0"/>
              <a:t> FAT/FAT32</a:t>
            </a:r>
            <a:r>
              <a:rPr lang="zh-CN" altLang="en-US" sz="2400" dirty="0"/>
              <a:t>文件记录</a:t>
            </a:r>
          </a:p>
          <a:p>
            <a:pPr lvl="1" eaLnBrk="1" hangingPunct="1"/>
            <a:r>
              <a:rPr lang="zh-CN" altLang="en-US" sz="2400" dirty="0"/>
              <a:t>文件内容记录</a:t>
            </a:r>
          </a:p>
          <a:p>
            <a:pPr eaLnBrk="1" hangingPunct="1">
              <a:buFontTx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60345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</a:t>
            </a:r>
            <a:r>
              <a:rPr lang="zh-CN" altLang="en-US"/>
              <a:t>文件分配表举例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F3B5D9-513D-4676-BB0C-2FC73F611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2492375"/>
            <a:ext cx="6842125" cy="26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182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FAT</a:t>
            </a:r>
            <a:r>
              <a:rPr lang="zh-CN" altLang="en-US"/>
              <a:t>目录项举例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quick brown fox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184401"/>
            <a:ext cx="8569325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777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NTFS</a:t>
            </a:r>
            <a:r>
              <a:rPr lang="zh-CN" altLang="en-US"/>
              <a:t>以及相关组件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0EF94B1-AFC1-4500-B3DF-0509CE96D7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827" y="1690691"/>
            <a:ext cx="75057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696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NTFS</a:t>
            </a:r>
            <a:r>
              <a:rPr lang="zh-CN" altLang="en-US" sz="4000"/>
              <a:t>数据结构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28B562E-B4BB-4169-8023-DEB7402E8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13" y="1627365"/>
            <a:ext cx="6436371" cy="4865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767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NTFS</a:t>
            </a:r>
            <a:r>
              <a:rPr lang="zh-CN" altLang="en-US" sz="4000"/>
              <a:t>结构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 主文件表</a:t>
            </a:r>
            <a:r>
              <a:rPr lang="en-US" altLang="zh-CN" sz="2400" dirty="0"/>
              <a:t>MFT</a:t>
            </a:r>
            <a:r>
              <a:rPr lang="zh-CN" altLang="en-US" sz="2400" dirty="0"/>
              <a:t>：文件和目录都用</a:t>
            </a:r>
            <a:r>
              <a:rPr lang="en-US" altLang="zh-CN" sz="2400" dirty="0"/>
              <a:t>MFT</a:t>
            </a:r>
            <a:r>
              <a:rPr lang="zh-CN" altLang="en-US" sz="2400" dirty="0"/>
              <a:t>中的记录表示</a:t>
            </a:r>
          </a:p>
          <a:p>
            <a:pPr eaLnBrk="1" hangingPunct="1"/>
            <a:r>
              <a:rPr lang="en-US" altLang="zh-CN" sz="2400" dirty="0"/>
              <a:t> MFT</a:t>
            </a:r>
            <a:r>
              <a:rPr lang="zh-CN" altLang="en-US" sz="2400" dirty="0"/>
              <a:t>是一个数据库而不是简单的簇映射</a:t>
            </a:r>
          </a:p>
          <a:p>
            <a:pPr eaLnBrk="1" hangingPunct="1"/>
            <a:r>
              <a:rPr lang="en-US" altLang="zh-CN" sz="2400" dirty="0"/>
              <a:t> MFT</a:t>
            </a:r>
            <a:r>
              <a:rPr lang="zh-CN" altLang="en-US" sz="2400" dirty="0"/>
              <a:t>的项目比</a:t>
            </a:r>
            <a:r>
              <a:rPr lang="en-US" altLang="zh-CN" sz="2400" dirty="0"/>
              <a:t>FAT</a:t>
            </a:r>
            <a:r>
              <a:rPr lang="zh-CN" altLang="en-US" sz="2400" dirty="0"/>
              <a:t>表包含更多的信息，用更多的方式索引</a:t>
            </a:r>
          </a:p>
          <a:p>
            <a:pPr eaLnBrk="1" hangingPunct="1"/>
            <a:r>
              <a:rPr lang="zh-CN" altLang="en-US" sz="2400" dirty="0"/>
              <a:t> 分类	</a:t>
            </a:r>
          </a:p>
          <a:p>
            <a:pPr lvl="1" eaLnBrk="1" hangingPunct="1"/>
            <a:r>
              <a:rPr lang="zh-CN" altLang="en-US" sz="2400" dirty="0"/>
              <a:t>文件记录</a:t>
            </a:r>
          </a:p>
          <a:p>
            <a:pPr lvl="1" eaLnBrk="1" hangingPunct="1"/>
            <a:r>
              <a:rPr lang="zh-CN" altLang="en-US" sz="2400" dirty="0"/>
              <a:t>目录记录</a:t>
            </a:r>
          </a:p>
          <a:p>
            <a:pPr lvl="1" eaLnBrk="1" hangingPunct="1"/>
            <a:r>
              <a:rPr lang="zh-CN" altLang="en-US" sz="2400" dirty="0"/>
              <a:t>混合记录</a:t>
            </a:r>
          </a:p>
        </p:txBody>
      </p:sp>
    </p:spTree>
    <p:extLst>
      <p:ext uri="{BB962C8B-B14F-4D97-AF65-F5344CB8AC3E}">
        <p14:creationId xmlns:p14="http://schemas.microsoft.com/office/powerpoint/2010/main" val="3504309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5767B-6994-4FC2-982A-6F4575569A4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MFT</a:t>
            </a:r>
            <a:r>
              <a:rPr lang="zh-CN" altLang="en-US" sz="2400" dirty="0">
                <a:latin typeface="宋体" panose="02010600030101010101" pitchFamily="2" charset="-122"/>
              </a:rPr>
              <a:t>中的文件记录大小一般是固定的，不管簇的大小是多少，均为</a:t>
            </a:r>
            <a:r>
              <a:rPr lang="en-US" altLang="zh-CN" sz="2400" dirty="0"/>
              <a:t>1KB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文件记录在</a:t>
            </a:r>
            <a:r>
              <a:rPr lang="en-US" altLang="zh-CN" sz="2400" dirty="0"/>
              <a:t>MFT</a:t>
            </a:r>
            <a:r>
              <a:rPr lang="zh-CN" altLang="en-US" sz="2400" dirty="0">
                <a:latin typeface="宋体" panose="02010600030101010101" pitchFamily="2" charset="-122"/>
              </a:rPr>
              <a:t>文件记录数组中物理上是连续的，且从</a:t>
            </a:r>
            <a:r>
              <a:rPr lang="en-US" altLang="zh-CN" sz="2400" dirty="0"/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开始编号，所以，</a:t>
            </a:r>
            <a:r>
              <a:rPr lang="en-US" altLang="zh-CN" sz="2400" dirty="0"/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是预定义文件系统。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MFT</a:t>
            </a:r>
            <a:r>
              <a:rPr lang="zh-CN" altLang="en-US" sz="2400" dirty="0">
                <a:latin typeface="宋体" panose="02010600030101010101" pitchFamily="2" charset="-122"/>
              </a:rPr>
              <a:t>仅供系统本身组织、架构文件系统使用，这在</a:t>
            </a:r>
            <a:r>
              <a:rPr lang="en-US" altLang="zh-CN" sz="2400" dirty="0"/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中称为元数据（</a:t>
            </a:r>
            <a:r>
              <a:rPr lang="en-US" altLang="zh-CN" sz="2400" dirty="0"/>
              <a:t>metadata</a:t>
            </a:r>
            <a:r>
              <a:rPr lang="zh-CN" altLang="en-US" sz="2400" dirty="0">
                <a:latin typeface="宋体" panose="02010600030101010101" pitchFamily="2" charset="-122"/>
              </a:rPr>
              <a:t>，是存储在卷上支持文件系统格式管理的数据。它不能被应用程序访问，只能为系统提供服务）。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其中最基本的前</a:t>
            </a:r>
            <a:r>
              <a:rPr lang="en-US" altLang="zh-CN" sz="2400" dirty="0"/>
              <a:t>16</a:t>
            </a:r>
            <a:r>
              <a:rPr lang="zh-CN" altLang="en-US" sz="2400" dirty="0">
                <a:latin typeface="宋体" panose="02010600030101010101" pitchFamily="2" charset="-122"/>
              </a:rPr>
              <a:t>个记录是操作系统使用的非常重要的元数据文件。这些元数据文件的名字都以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en-US" altLang="zh-CN" sz="2400" dirty="0"/>
              <a:t>$</a:t>
            </a:r>
            <a:r>
              <a:rPr lang="en-US" altLang="zh-CN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开始，所以是隐藏文件，在</a:t>
            </a:r>
            <a:r>
              <a:rPr lang="en-US" altLang="zh-CN" sz="2400" dirty="0"/>
              <a:t>Windows 2000/XP</a:t>
            </a:r>
            <a:r>
              <a:rPr lang="zh-CN" altLang="en-US" sz="2400" dirty="0">
                <a:latin typeface="宋体" panose="02010600030101010101" pitchFamily="2" charset="-122"/>
              </a:rPr>
              <a:t>中不能使用</a:t>
            </a:r>
            <a:r>
              <a:rPr lang="en-US" altLang="zh-CN" sz="2400" dirty="0" err="1"/>
              <a:t>dir</a:t>
            </a:r>
            <a:r>
              <a:rPr lang="zh-CN" altLang="en-US" sz="2400" dirty="0">
                <a:latin typeface="宋体" panose="02010600030101010101" pitchFamily="2" charset="-122"/>
              </a:rPr>
              <a:t>命令（甚至加上</a:t>
            </a:r>
            <a:r>
              <a:rPr lang="en-US" altLang="zh-CN" sz="2400" dirty="0"/>
              <a:t>/ah</a:t>
            </a:r>
            <a:r>
              <a:rPr lang="zh-CN" altLang="en-US" sz="2400" dirty="0">
                <a:latin typeface="宋体" panose="02010600030101010101" pitchFamily="2" charset="-122"/>
              </a:rPr>
              <a:t>参数）像普通文件一样列出。</a:t>
            </a:r>
            <a:r>
              <a:rPr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6936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621009"/>
              </p:ext>
            </p:extLst>
          </p:nvPr>
        </p:nvGraphicFramePr>
        <p:xfrm>
          <a:off x="1981199" y="1793081"/>
          <a:ext cx="8229600" cy="327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Photo Editor 照片" r:id="rId3" imgW="5249008" imgH="2085714" progId="MSPhotoEd.3">
                  <p:embed/>
                </p:oleObj>
              </mc:Choice>
              <mc:Fallback>
                <p:oleObj name="Photo Editor 照片" r:id="rId3" imgW="5249008" imgH="2085714" progId="MSPhotoEd.3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99" y="1793081"/>
                        <a:ext cx="8229600" cy="327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85FF186-5D6F-49CD-8DD0-DA78332FED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3559EF2-25BD-461B-A706-CEF20909DB0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98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4FD342-5ADA-4B7E-91C6-538C9190F181}"/>
              </a:ext>
            </a:extLst>
          </p:cNvPr>
          <p:cNvSpPr txBox="1">
            <a:spLocks/>
          </p:cNvSpPr>
          <p:nvPr/>
        </p:nvSpPr>
        <p:spPr>
          <a:xfrm>
            <a:off x="2904236" y="1916388"/>
            <a:ext cx="7184394" cy="319971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800" b="0" kern="0" dirty="0"/>
              <a:t> 文件系统的接口</a:t>
            </a:r>
            <a:endParaRPr lang="en-US" altLang="zh-CN" sz="1800" b="0" kern="0" dirty="0"/>
          </a:p>
          <a:p>
            <a:r>
              <a:rPr lang="en-US" altLang="zh-CN" sz="1800" b="0" kern="0" dirty="0"/>
              <a:t> </a:t>
            </a:r>
            <a:r>
              <a:rPr lang="zh-CN" altLang="en-US" sz="1800" b="0" kern="0" dirty="0"/>
              <a:t>对对象操纵和管理的软件集合</a:t>
            </a:r>
            <a:endParaRPr lang="en-US" altLang="zh-CN" sz="1800" b="0" kern="0" dirty="0"/>
          </a:p>
          <a:p>
            <a:r>
              <a:rPr lang="en-US" altLang="zh-CN" sz="1800" b="0" kern="0" dirty="0"/>
              <a:t> </a:t>
            </a:r>
            <a:r>
              <a:rPr lang="zh-CN" altLang="en-US" sz="1800" b="0" kern="0" dirty="0"/>
              <a:t>对象及属性</a:t>
            </a:r>
            <a:endParaRPr lang="en-US" altLang="zh-CN" sz="1800" b="0" kern="0" dirty="0"/>
          </a:p>
          <a:p>
            <a:endParaRPr lang="en-US" altLang="zh-CN" b="0" kern="0" dirty="0"/>
          </a:p>
          <a:p>
            <a:pPr marL="0" indent="0">
              <a:buNone/>
            </a:pPr>
            <a:r>
              <a:rPr lang="zh-CN" altLang="en-US" b="0" kern="0" dirty="0"/>
              <a:t>从系统角度来看，文件系统是对文件存储设备的空间进行组织和分配，负责文件存储并对存入的文件进行保护和检索的系统。具体地说，它负责为用户建立文件，存入、读出、修改、转储文件，控制文件的存取，当用户不再使用时撤销文件等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E508C-1916-4F24-A4D2-CF4C1B22C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文件系统由三部分组成</a:t>
            </a:r>
          </a:p>
        </p:txBody>
      </p:sp>
    </p:spTree>
    <p:extLst>
      <p:ext uri="{BB962C8B-B14F-4D97-AF65-F5344CB8AC3E}">
        <p14:creationId xmlns:p14="http://schemas.microsoft.com/office/powerpoint/2010/main" val="712942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NTFS BPB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每扇区的字节数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每簇的扇区数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保留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 FAT</a:t>
            </a:r>
            <a:r>
              <a:rPr lang="zh-CN" altLang="en-US" sz="2800" dirty="0"/>
              <a:t>表的数量（</a:t>
            </a:r>
            <a:r>
              <a:rPr lang="en-US" altLang="zh-CN" sz="2800" dirty="0"/>
              <a:t>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根目录中的最多项数（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小扇区数（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介质描述符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每个</a:t>
            </a:r>
            <a:r>
              <a:rPr lang="en-US" altLang="zh-CN" sz="2800" dirty="0"/>
              <a:t>FAT</a:t>
            </a:r>
            <a:r>
              <a:rPr lang="zh-CN" altLang="en-US" sz="2800" dirty="0"/>
              <a:t>表含有的扇区数（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每磁道的扇区数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隐藏的扇区数</a:t>
            </a:r>
          </a:p>
        </p:txBody>
      </p:sp>
    </p:spTree>
    <p:extLst>
      <p:ext uri="{BB962C8B-B14F-4D97-AF65-F5344CB8AC3E}">
        <p14:creationId xmlns:p14="http://schemas.microsoft.com/office/powerpoint/2010/main" val="3403393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NTFS BPB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sz="2800" dirty="0"/>
              <a:t> 扇区总数（</a:t>
            </a:r>
            <a:r>
              <a:rPr lang="en-US" altLang="zh-CN" sz="2800" dirty="0"/>
              <a:t>00 00 00 00</a:t>
            </a:r>
            <a:r>
              <a:rPr lang="zh-CN" altLang="en-US" sz="2800" dirty="0"/>
              <a:t>）</a:t>
            </a:r>
          </a:p>
          <a:p>
            <a:pPr eaLnBrk="1" hangingPunct="1"/>
            <a:r>
              <a:rPr lang="zh-CN" altLang="en-US" sz="2800" dirty="0"/>
              <a:t> 每个</a:t>
            </a:r>
            <a:r>
              <a:rPr lang="en-US" altLang="zh-CN" sz="2800" dirty="0"/>
              <a:t>FAT</a:t>
            </a:r>
            <a:r>
              <a:rPr lang="zh-CN" altLang="en-US" sz="2800" dirty="0"/>
              <a:t>表含有的扇区数（</a:t>
            </a:r>
            <a:r>
              <a:rPr lang="en-US" altLang="zh-CN" sz="2800" dirty="0"/>
              <a:t>80 00 80 00</a:t>
            </a:r>
            <a:r>
              <a:rPr lang="zh-CN" altLang="en-US" sz="2800" dirty="0"/>
              <a:t>）</a:t>
            </a:r>
          </a:p>
          <a:p>
            <a:pPr eaLnBrk="1" hangingPunct="1"/>
            <a:r>
              <a:rPr lang="zh-CN" altLang="en-US" sz="2800" dirty="0"/>
              <a:t> 扇区总数</a:t>
            </a:r>
          </a:p>
          <a:p>
            <a:pPr eaLnBrk="1" hangingPunct="1"/>
            <a:r>
              <a:rPr lang="zh-CN" altLang="en-US" sz="2800" dirty="0"/>
              <a:t> 主文件表的逻辑簇编号</a:t>
            </a:r>
          </a:p>
          <a:p>
            <a:pPr eaLnBrk="1" hangingPunct="1"/>
            <a:r>
              <a:rPr lang="en-US" altLang="zh-CN" sz="2800" dirty="0"/>
              <a:t> MFT</a:t>
            </a:r>
            <a:r>
              <a:rPr lang="zh-CN" altLang="en-US" sz="2800" dirty="0"/>
              <a:t>镜像的逻辑簇编号</a:t>
            </a:r>
          </a:p>
          <a:p>
            <a:pPr eaLnBrk="1" hangingPunct="1"/>
            <a:r>
              <a:rPr lang="zh-CN" altLang="en-US" sz="2800" dirty="0"/>
              <a:t> 每个</a:t>
            </a:r>
            <a:r>
              <a:rPr lang="en-US" altLang="zh-CN" sz="2800" dirty="0"/>
              <a:t>MFT</a:t>
            </a:r>
            <a:r>
              <a:rPr lang="zh-CN" altLang="en-US" sz="2800" dirty="0"/>
              <a:t>记录占用的簇数</a:t>
            </a:r>
          </a:p>
          <a:p>
            <a:pPr eaLnBrk="1" hangingPunct="1"/>
            <a:r>
              <a:rPr lang="en-US" altLang="zh-CN" sz="2800" dirty="0"/>
              <a:t> MFT</a:t>
            </a:r>
            <a:r>
              <a:rPr lang="zh-CN" altLang="en-US" sz="2800" dirty="0"/>
              <a:t>索引占用的簇数</a:t>
            </a:r>
          </a:p>
          <a:p>
            <a:pPr eaLnBrk="1" hangingPunct="1"/>
            <a:r>
              <a:rPr lang="zh-CN" altLang="en-US" sz="2800" dirty="0"/>
              <a:t> 卷序列号</a:t>
            </a:r>
          </a:p>
          <a:p>
            <a:pPr eaLnBrk="1" hangingPunct="1"/>
            <a:r>
              <a:rPr lang="zh-CN" altLang="en-US" sz="2800" dirty="0"/>
              <a:t> 校验和</a:t>
            </a:r>
          </a:p>
          <a:p>
            <a:pPr eaLnBrk="1" hangingPunct="1"/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5945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MFT</a:t>
            </a:r>
            <a:r>
              <a:rPr lang="zh-CN" altLang="en-US"/>
              <a:t>元数据记录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76479" y="1863203"/>
            <a:ext cx="3597221" cy="421386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/>
              <a:t>$ MFT</a:t>
            </a:r>
          </a:p>
          <a:p>
            <a:pPr eaLnBrk="1" hangingPunct="1"/>
            <a:r>
              <a:rPr lang="en-US" altLang="zh-CN" sz="2800"/>
              <a:t>$ MFTMirr</a:t>
            </a:r>
          </a:p>
          <a:p>
            <a:pPr eaLnBrk="1" hangingPunct="1"/>
            <a:r>
              <a:rPr lang="en-US" altLang="zh-CN" sz="2800"/>
              <a:t>$ LogFile</a:t>
            </a:r>
          </a:p>
          <a:p>
            <a:pPr eaLnBrk="1" hangingPunct="1"/>
            <a:r>
              <a:rPr lang="en-US" altLang="zh-CN" sz="2800"/>
              <a:t>$ Volume</a:t>
            </a:r>
          </a:p>
          <a:p>
            <a:pPr eaLnBrk="1" hangingPunct="1"/>
            <a:r>
              <a:rPr lang="en-US" altLang="zh-CN" sz="2800"/>
              <a:t>$ AttrDef</a:t>
            </a:r>
          </a:p>
          <a:p>
            <a:pPr eaLnBrk="1" hangingPunct="1"/>
            <a:r>
              <a:rPr lang="en-US" altLang="zh-CN" sz="2800"/>
              <a:t>$ \</a:t>
            </a:r>
          </a:p>
          <a:p>
            <a:pPr eaLnBrk="1" hangingPunct="1"/>
            <a:r>
              <a:rPr lang="en-US" altLang="zh-CN" sz="2800"/>
              <a:t>$ BitMap</a:t>
            </a:r>
          </a:p>
          <a:p>
            <a:pPr eaLnBrk="1" hangingPunct="1"/>
            <a:r>
              <a:rPr lang="en-US" altLang="zh-CN" sz="2800"/>
              <a:t>$ Boot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0E0451-F88C-42A2-8582-59BD3853F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9890" y="1863203"/>
            <a:ext cx="3597221" cy="421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/>
          </a:bodyPr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800" b="0" kern="0" dirty="0"/>
              <a:t>$ </a:t>
            </a:r>
            <a:r>
              <a:rPr lang="en-US" altLang="zh-CN" sz="2800" b="0" kern="0" dirty="0" err="1"/>
              <a:t>BadClus</a:t>
            </a:r>
            <a:endParaRPr lang="en-US" altLang="zh-CN" sz="2800" b="0" kern="0" dirty="0"/>
          </a:p>
          <a:p>
            <a:r>
              <a:rPr lang="en-US" altLang="zh-CN" sz="2800" b="0" kern="0" dirty="0"/>
              <a:t>$ Secure</a:t>
            </a:r>
          </a:p>
          <a:p>
            <a:r>
              <a:rPr lang="en-US" altLang="zh-CN" sz="2800" b="0" kern="0" dirty="0"/>
              <a:t>$ </a:t>
            </a:r>
            <a:r>
              <a:rPr lang="en-US" altLang="zh-CN" sz="2800" b="0" kern="0" dirty="0" err="1"/>
              <a:t>UpCase</a:t>
            </a:r>
            <a:endParaRPr lang="en-US" altLang="zh-CN" sz="2800" b="0" kern="0" dirty="0"/>
          </a:p>
          <a:p>
            <a:r>
              <a:rPr lang="en-US" altLang="zh-CN" sz="2800" b="0" kern="0" dirty="0"/>
              <a:t>$ Extend</a:t>
            </a:r>
          </a:p>
          <a:p>
            <a:r>
              <a:rPr lang="en-US" altLang="zh-CN" sz="2800" b="0" kern="0" dirty="0"/>
              <a:t>$ Quota</a:t>
            </a:r>
          </a:p>
          <a:p>
            <a:r>
              <a:rPr lang="en-US" altLang="zh-CN" sz="2800" b="0" kern="0" dirty="0"/>
              <a:t>$ </a:t>
            </a:r>
            <a:r>
              <a:rPr lang="en-US" altLang="zh-CN" sz="2800" b="0" kern="0" dirty="0" err="1"/>
              <a:t>ObjID</a:t>
            </a:r>
            <a:endParaRPr lang="en-US" altLang="zh-CN" sz="2800" b="0" kern="0" dirty="0"/>
          </a:p>
          <a:p>
            <a:r>
              <a:rPr lang="en-US" altLang="zh-CN" sz="2800" b="0" kern="0" dirty="0"/>
              <a:t>$ Reparse</a:t>
            </a:r>
          </a:p>
          <a:p>
            <a:r>
              <a:rPr lang="en-US" altLang="zh-CN" sz="2800" b="0" kern="0" dirty="0"/>
              <a:t>UsnJrn1</a:t>
            </a:r>
          </a:p>
        </p:txBody>
      </p:sp>
    </p:spTree>
    <p:extLst>
      <p:ext uri="{BB962C8B-B14F-4D97-AF65-F5344CB8AC3E}">
        <p14:creationId xmlns:p14="http://schemas.microsoft.com/office/powerpoint/2010/main" val="20261265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6" t="17708" r="10938" b="11458"/>
          <a:stretch>
            <a:fillRect/>
          </a:stretch>
        </p:blipFill>
        <p:spPr bwMode="auto">
          <a:xfrm>
            <a:off x="555171" y="315686"/>
            <a:ext cx="8382000" cy="612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A143DE1-A7D7-4783-872C-0C15A00FA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79B8D84-207F-4280-AADE-375727CFBD5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724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NTFS</a:t>
            </a:r>
            <a:r>
              <a:rPr lang="zh-CN" altLang="en-US"/>
              <a:t>属性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 MFT</a:t>
            </a:r>
            <a:r>
              <a:rPr lang="zh-CN" altLang="en-US" sz="2400" dirty="0"/>
              <a:t>是一个面向对象的数据库</a:t>
            </a:r>
          </a:p>
          <a:p>
            <a:pPr eaLnBrk="1" hangingPunct="1"/>
            <a:r>
              <a:rPr lang="zh-CN" altLang="en-US" sz="2400" dirty="0"/>
              <a:t> 对象由包含特定属性的类派生</a:t>
            </a:r>
          </a:p>
          <a:p>
            <a:pPr eaLnBrk="1" hangingPunct="1"/>
            <a:r>
              <a:rPr lang="zh-CN" altLang="en-US" sz="2400" dirty="0"/>
              <a:t> 所有属性都分为两部分：</a:t>
            </a:r>
          </a:p>
          <a:p>
            <a:pPr lvl="1" eaLnBrk="1" hangingPunct="1"/>
            <a:r>
              <a:rPr lang="zh-CN" altLang="en-US" sz="2400" dirty="0"/>
              <a:t>属性头部分</a:t>
            </a:r>
          </a:p>
          <a:p>
            <a:pPr lvl="2" eaLnBrk="1" hangingPunct="1"/>
            <a:r>
              <a:rPr lang="zh-CN" altLang="en-US" sz="2400" dirty="0"/>
              <a:t>属性的字节数、属性各部分字节数、数据部分的偏移地址、时间戳记、标志位</a:t>
            </a:r>
          </a:p>
          <a:p>
            <a:pPr lvl="1" eaLnBrk="1" hangingPunct="1"/>
            <a:r>
              <a:rPr lang="zh-CN" altLang="en-US" sz="2400" dirty="0"/>
              <a:t>数据部分</a:t>
            </a:r>
          </a:p>
          <a:p>
            <a:pPr lvl="2" eaLnBrk="1" hangingPunct="1"/>
            <a:r>
              <a:rPr lang="zh-CN" altLang="en-US" sz="2400" dirty="0"/>
              <a:t>包含了属性设计时所要求保存的信息</a:t>
            </a:r>
          </a:p>
        </p:txBody>
      </p:sp>
    </p:spTree>
    <p:extLst>
      <p:ext uri="{BB962C8B-B14F-4D97-AF65-F5344CB8AC3E}">
        <p14:creationId xmlns:p14="http://schemas.microsoft.com/office/powerpoint/2010/main" val="7038238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属性头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属性的类型号（</a:t>
            </a:r>
            <a:r>
              <a:rPr lang="en-US" altLang="zh-CN" sz="2800" dirty="0"/>
              <a:t>4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属性的总字节数（</a:t>
            </a:r>
            <a:r>
              <a:rPr lang="en-US" altLang="zh-CN" sz="2800" dirty="0"/>
              <a:t>4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保留（</a:t>
            </a:r>
            <a:r>
              <a:rPr lang="en-US" altLang="zh-CN" sz="2800" dirty="0"/>
              <a:t>8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属性的数据部分的字节数（</a:t>
            </a:r>
            <a:r>
              <a:rPr lang="en-US" altLang="zh-CN" sz="2800" dirty="0"/>
              <a:t>4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属性头到属性数据部分的偏移地址（</a:t>
            </a:r>
            <a:r>
              <a:rPr lang="en-US" altLang="zh-CN" sz="2800" dirty="0"/>
              <a:t>2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特殊标志位和属性（</a:t>
            </a:r>
            <a:r>
              <a:rPr lang="en-US" altLang="zh-CN" sz="2800" dirty="0"/>
              <a:t>10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时间戳记（</a:t>
            </a:r>
            <a:r>
              <a:rPr lang="en-US" altLang="zh-CN" sz="2800" dirty="0"/>
              <a:t>32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属性本身专有的定位信息（</a:t>
            </a:r>
            <a:r>
              <a:rPr lang="en-US" altLang="zh-CN" sz="2800" dirty="0"/>
              <a:t>26</a:t>
            </a:r>
            <a:r>
              <a:rPr lang="zh-CN" altLang="en-US" sz="2800" dirty="0"/>
              <a:t>字节）</a:t>
            </a:r>
          </a:p>
        </p:txBody>
      </p:sp>
    </p:spTree>
    <p:extLst>
      <p:ext uri="{BB962C8B-B14F-4D97-AF65-F5344CB8AC3E}">
        <p14:creationId xmlns:p14="http://schemas.microsoft.com/office/powerpoint/2010/main" val="13185688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属性部分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常驻属性 </a:t>
            </a:r>
            <a:r>
              <a:rPr lang="en-US" altLang="zh-CN" sz="2400" dirty="0"/>
              <a:t>$</a:t>
            </a:r>
            <a:r>
              <a:rPr lang="en-US" altLang="zh-CN" sz="2400" dirty="0" err="1"/>
              <a:t>AttrDef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非常驻属性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运行（</a:t>
            </a:r>
            <a:r>
              <a:rPr lang="en-US" altLang="zh-CN" sz="2400" dirty="0"/>
              <a:t>run</a:t>
            </a:r>
            <a:r>
              <a:rPr lang="zh-CN" altLang="en-US" sz="2400" dirty="0"/>
              <a:t>）：数据保存在相邻簇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不连续的运行：每个运行在</a:t>
            </a:r>
            <a:r>
              <a:rPr lang="en-US" altLang="zh-CN" sz="2400" dirty="0"/>
              <a:t>MFT</a:t>
            </a:r>
            <a:r>
              <a:rPr lang="zh-CN" altLang="en-US" sz="2400" dirty="0"/>
              <a:t>记录中有一个指针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指针：起始逻辑簇序号</a:t>
            </a:r>
            <a:r>
              <a:rPr lang="en-US" altLang="zh-CN" sz="2400" dirty="0"/>
              <a:t>LCN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     </a:t>
            </a:r>
            <a:r>
              <a:rPr lang="zh-CN" altLang="en-US" sz="2400" dirty="0"/>
              <a:t>起始虚拟簇序号</a:t>
            </a:r>
            <a:r>
              <a:rPr lang="en-US" altLang="zh-CN" sz="2400" dirty="0"/>
              <a:t>VCN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     </a:t>
            </a:r>
            <a:r>
              <a:rPr lang="zh-CN" altLang="en-US" sz="2400" dirty="0"/>
              <a:t>簇的数量</a:t>
            </a:r>
          </a:p>
        </p:txBody>
      </p:sp>
    </p:spTree>
    <p:extLst>
      <p:ext uri="{BB962C8B-B14F-4D97-AF65-F5344CB8AC3E}">
        <p14:creationId xmlns:p14="http://schemas.microsoft.com/office/powerpoint/2010/main" val="1010507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0DE365B-6781-487A-8BF4-5F626188747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77C6699-6E9A-400C-B4D3-2F1B8DEC5C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"/>
          <a:stretch>
            <a:fillRect/>
          </a:stretch>
        </p:blipFill>
        <p:spPr bwMode="auto">
          <a:xfrm>
            <a:off x="2201068" y="2185852"/>
            <a:ext cx="7789862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9552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MFT</a:t>
            </a:r>
            <a:r>
              <a:rPr lang="zh-CN" altLang="en-US"/>
              <a:t>属性</a:t>
            </a:r>
          </a:p>
        </p:txBody>
      </p:sp>
      <p:sp>
        <p:nvSpPr>
          <p:cNvPr id="45059" name="Rectangle 1027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Standard_Information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Attribute_List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File_Name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Object_ID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Security_Descriptor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Volume_Name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Volume_Information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Data</a:t>
            </a:r>
          </a:p>
          <a:p>
            <a:pPr eaLnBrk="1" hangingPunct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676023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MFT</a:t>
            </a:r>
            <a:r>
              <a:rPr lang="zh-CN" altLang="en-US"/>
              <a:t>属性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Index_Root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Index_Allocation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Bitmap</a:t>
            </a:r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Reparse_point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Ea_Information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</a:t>
            </a:r>
            <a:r>
              <a:rPr lang="en-US" altLang="zh-CN" sz="2400" dirty="0" err="1"/>
              <a:t>Ea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Logged_Utility_Stream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8330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4FD342-5ADA-4B7E-91C6-538C9190F181}"/>
              </a:ext>
            </a:extLst>
          </p:cNvPr>
          <p:cNvSpPr txBox="1">
            <a:spLocks/>
          </p:cNvSpPr>
          <p:nvPr/>
        </p:nvSpPr>
        <p:spPr>
          <a:xfrm>
            <a:off x="1876479" y="1606550"/>
            <a:ext cx="8439041" cy="4921250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b="0" kern="0" dirty="0"/>
          </a:p>
          <a:p>
            <a:r>
              <a:rPr lang="zh-CN" altLang="en-US" b="0" kern="0" dirty="0"/>
              <a:t>	</a:t>
            </a:r>
            <a:r>
              <a:rPr lang="en-US" altLang="zh-CN" sz="1800" b="0" kern="0" dirty="0"/>
              <a:t>FAT</a:t>
            </a:r>
          </a:p>
          <a:p>
            <a:r>
              <a:rPr lang="en-US" altLang="zh-CN" sz="1800" b="0" kern="0" dirty="0"/>
              <a:t>	NTFS</a:t>
            </a:r>
            <a:r>
              <a:rPr lang="zh-CN" altLang="en-US" sz="1800" b="0" kern="0" dirty="0"/>
              <a:t>、</a:t>
            </a:r>
            <a:r>
              <a:rPr lang="en-US" altLang="zh-CN" sz="1800" b="0" kern="0" dirty="0"/>
              <a:t>	</a:t>
            </a:r>
            <a:r>
              <a:rPr lang="en-US" altLang="zh-CN" sz="1800" b="0" kern="0" dirty="0" err="1"/>
              <a:t>ReFS</a:t>
            </a:r>
            <a:endParaRPr lang="en-US" altLang="zh-CN" sz="1800" b="0" kern="0" dirty="0"/>
          </a:p>
          <a:p>
            <a:r>
              <a:rPr lang="en-US" altLang="zh-CN" sz="1800" b="0" kern="0" dirty="0"/>
              <a:t>	CDFS</a:t>
            </a:r>
          </a:p>
          <a:p>
            <a:r>
              <a:rPr lang="en-US" altLang="zh-CN" sz="1800" b="0" kern="0" dirty="0"/>
              <a:t>	UDF</a:t>
            </a:r>
          </a:p>
          <a:p>
            <a:endParaRPr lang="en-US" altLang="zh-CN" b="0" kern="0" dirty="0"/>
          </a:p>
          <a:p>
            <a:endParaRPr lang="zh-CN" altLang="en-US" b="0" kern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E508C-1916-4F24-A4D2-CF4C1B22C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Windows</a:t>
            </a:r>
            <a:r>
              <a:rPr lang="zh-CN" altLang="en-US" dirty="0"/>
              <a:t>支持的文件系统</a:t>
            </a:r>
          </a:p>
        </p:txBody>
      </p:sp>
    </p:spTree>
    <p:extLst>
      <p:ext uri="{BB962C8B-B14F-4D97-AF65-F5344CB8AC3E}">
        <p14:creationId xmlns:p14="http://schemas.microsoft.com/office/powerpoint/2010/main" val="40781228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473014"/>
              </p:ext>
            </p:extLst>
          </p:nvPr>
        </p:nvGraphicFramePr>
        <p:xfrm>
          <a:off x="3559174" y="114300"/>
          <a:ext cx="5073650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Photo Editor 照片" r:id="rId3" imgW="6238095" imgH="8152381" progId="MSPhotoEd.3">
                  <p:embed/>
                </p:oleObj>
              </mc:Choice>
              <mc:Fallback>
                <p:oleObj name="Photo Editor 照片" r:id="rId3" imgW="6238095" imgH="8152381" progId="MSPhotoEd.3">
                  <p:embed/>
                  <p:pic>
                    <p:nvPicPr>
                      <p:cNvPr id="471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4" y="114300"/>
                        <a:ext cx="5073650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8680955-49E4-4665-A423-43DCF847F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8FAB3D-E509-4889-A600-F7566606770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7113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117" y="160337"/>
            <a:ext cx="5211763" cy="669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729396-DB7A-470B-A881-F8A043348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516C8A-FE49-4525-9929-4CA2423A2C6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1507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6" y="165100"/>
            <a:ext cx="5241925" cy="275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835" y="2924175"/>
            <a:ext cx="5140325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A01C4CE-9C19-448C-A93E-8A9E6DDA9B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F78EF2-BE08-4E2D-A947-07236DA3DEC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2643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492" y="491853"/>
            <a:ext cx="4799013" cy="611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DE9B0C-2A8E-466F-89CF-CE30ECE360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3FE6B5E-D482-4C40-9FFA-68020812323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6841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98" y="192616"/>
            <a:ext cx="4292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6" y="1023711"/>
            <a:ext cx="4124325" cy="558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22F5E22-6594-43D4-A5E1-1A6AE1AB9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3A6C5CA-F5C9-45C5-9F53-65F6526780A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352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通用属性类型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Standard_Information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File_Name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$ Security _Descriptor</a:t>
            </a:r>
          </a:p>
        </p:txBody>
      </p:sp>
    </p:spTree>
    <p:extLst>
      <p:ext uri="{BB962C8B-B14F-4D97-AF65-F5344CB8AC3E}">
        <p14:creationId xmlns:p14="http://schemas.microsoft.com/office/powerpoint/2010/main" val="29795241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文件记录和</a:t>
            </a:r>
            <a:r>
              <a:rPr lang="en-US" altLang="zh-CN"/>
              <a:t>$Data</a:t>
            </a:r>
            <a:r>
              <a:rPr lang="zh-CN" altLang="en-US"/>
              <a:t>属性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文件记录：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三个通用属性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$ </a:t>
            </a:r>
            <a:r>
              <a:rPr lang="en-US" altLang="zh-CN" sz="2400" dirty="0" err="1"/>
              <a:t>Standard_Information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$ </a:t>
            </a:r>
            <a:r>
              <a:rPr lang="en-US" altLang="zh-CN" sz="2400" dirty="0" err="1"/>
              <a:t>File_Name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$ Security _Descriptor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$ Data</a:t>
            </a:r>
            <a:r>
              <a:rPr lang="zh-CN" altLang="en-US" sz="2400" dirty="0"/>
              <a:t>属性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/>
              <a:t>所有的文件属性至少有一个</a:t>
            </a:r>
            <a:r>
              <a:rPr lang="en-US" altLang="zh-CN" sz="2400" dirty="0"/>
              <a:t>$ Data</a:t>
            </a:r>
            <a:r>
              <a:rPr lang="zh-CN" altLang="en-US" sz="2400" dirty="0"/>
              <a:t>属性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/>
              <a:t>如果超出</a:t>
            </a:r>
            <a:r>
              <a:rPr lang="en-US" altLang="zh-CN" sz="2400" dirty="0"/>
              <a:t>1K</a:t>
            </a:r>
            <a:r>
              <a:rPr lang="zh-CN" altLang="en-US" sz="2400" dirty="0"/>
              <a:t>，数据部分移动到磁盘上，属性头和一小部分数据部分常驻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77861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$ Data</a:t>
            </a:r>
            <a:r>
              <a:rPr lang="zh-CN" altLang="en-US"/>
              <a:t>数据部分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常驻属性头部分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常驻数据部分包括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非常驻部分信息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非常驻部分所在运行的指针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簇数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保留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磁盘上的大小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文件大小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标志位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位置指针</a:t>
            </a:r>
          </a:p>
        </p:txBody>
      </p:sp>
    </p:spTree>
    <p:extLst>
      <p:ext uri="{BB962C8B-B14F-4D97-AF65-F5344CB8AC3E}">
        <p14:creationId xmlns:p14="http://schemas.microsoft.com/office/powerpoint/2010/main" val="41500477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多个</a:t>
            </a:r>
            <a:r>
              <a:rPr lang="en-US" altLang="zh-CN"/>
              <a:t>$ Data</a:t>
            </a:r>
            <a:r>
              <a:rPr lang="zh-CN" altLang="en-US"/>
              <a:t>属性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默认的</a:t>
            </a:r>
            <a:r>
              <a:rPr lang="en-US" altLang="zh-CN" sz="2400" dirty="0"/>
              <a:t>$ Data</a:t>
            </a:r>
            <a:r>
              <a:rPr lang="zh-CN" altLang="en-US" sz="2400" dirty="0"/>
              <a:t>属性没有名字</a:t>
            </a:r>
          </a:p>
          <a:p>
            <a:pPr eaLnBrk="1" hangingPunct="1"/>
            <a:r>
              <a:rPr lang="zh-CN" altLang="en-US" sz="2400" dirty="0"/>
              <a:t>额外的</a:t>
            </a:r>
            <a:r>
              <a:rPr lang="en-US" altLang="zh-CN" sz="2400" dirty="0"/>
              <a:t>$ Data</a:t>
            </a:r>
            <a:r>
              <a:rPr lang="zh-CN" altLang="en-US" sz="2400" dirty="0"/>
              <a:t>属性必须有名字</a:t>
            </a:r>
          </a:p>
          <a:p>
            <a:pPr eaLnBrk="1" hangingPunct="1"/>
            <a:r>
              <a:rPr lang="zh-CN" altLang="en-US" sz="2400" dirty="0"/>
              <a:t>命名数据流</a:t>
            </a:r>
          </a:p>
          <a:p>
            <a:pPr lvl="1" eaLnBrk="1" hangingPunct="1"/>
            <a:r>
              <a:rPr lang="zh-CN" altLang="en-US" sz="2400" dirty="0"/>
              <a:t>使用</a:t>
            </a:r>
            <a:r>
              <a:rPr lang="en-US" altLang="zh-CN" sz="2400" dirty="0"/>
              <a:t>MORE</a:t>
            </a:r>
            <a:r>
              <a:rPr lang="zh-CN" altLang="en-US" sz="2400" dirty="0"/>
              <a:t>命令将命名数据流通过管道输出</a:t>
            </a:r>
          </a:p>
          <a:p>
            <a:pPr lvl="1" eaLnBrk="1" hangingPunct="1"/>
            <a:r>
              <a:rPr lang="en-US" altLang="zh-CN" sz="2400" dirty="0"/>
              <a:t>C:\more&lt;super.txt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  It</a:t>
            </a:r>
            <a:r>
              <a:rPr lang="en-US" altLang="zh-CN" sz="2400" dirty="0">
                <a:latin typeface="Times New Roman" panose="02020603050405020304" pitchFamily="18" charset="0"/>
              </a:rPr>
              <a:t>’</a:t>
            </a:r>
            <a:r>
              <a:rPr lang="en-US" altLang="zh-CN" sz="2400" dirty="0"/>
              <a:t>s a example.</a:t>
            </a:r>
          </a:p>
        </p:txBody>
      </p:sp>
    </p:spTree>
    <p:extLst>
      <p:ext uri="{BB962C8B-B14F-4D97-AF65-F5344CB8AC3E}">
        <p14:creationId xmlns:p14="http://schemas.microsoft.com/office/powerpoint/2010/main" val="16039826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701957"/>
              </p:ext>
            </p:extLst>
          </p:nvPr>
        </p:nvGraphicFramePr>
        <p:xfrm>
          <a:off x="1206274" y="1012237"/>
          <a:ext cx="6653212" cy="500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Photo Editor 照片" r:id="rId3" imgW="5076190" imgH="3820058" progId="MSPhotoEd.3">
                  <p:embed/>
                </p:oleObj>
              </mc:Choice>
              <mc:Fallback>
                <p:oleObj name="Photo Editor 照片" r:id="rId3" imgW="5076190" imgH="3820058" progId="MSPhotoEd.3">
                  <p:embed/>
                  <p:pic>
                    <p:nvPicPr>
                      <p:cNvPr id="563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274" y="1012237"/>
                        <a:ext cx="6653212" cy="500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97DAD9B-0BDA-47F3-A695-5452A0FF4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7033927-CFD1-45F9-857C-A0598C94BB9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20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4FD342-5ADA-4B7E-91C6-538C9190F181}"/>
              </a:ext>
            </a:extLst>
          </p:cNvPr>
          <p:cNvSpPr txBox="1">
            <a:spLocks/>
          </p:cNvSpPr>
          <p:nvPr/>
        </p:nvSpPr>
        <p:spPr>
          <a:xfrm>
            <a:off x="1876479" y="1790700"/>
            <a:ext cx="8439041" cy="358786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kern="0" dirty="0"/>
              <a:t> A file system filter driver intercepts requests targeted at a file system or another file system filter driver.  </a:t>
            </a:r>
          </a:p>
          <a:p>
            <a:endParaRPr lang="en-US" altLang="zh-CN" b="0" kern="0" dirty="0"/>
          </a:p>
          <a:p>
            <a:r>
              <a:rPr lang="en-US" altLang="zh-CN" b="0" kern="0" dirty="0"/>
              <a:t> By intercepting the request before it reaches its intended target, the filter driver can extend or replace functionality provided by the original target of the request. Examples of filter drivers include: </a:t>
            </a:r>
          </a:p>
          <a:p>
            <a:pPr lvl="1"/>
            <a:r>
              <a:rPr lang="en-US" altLang="zh-CN" b="0" kern="0" dirty="0"/>
              <a:t> </a:t>
            </a:r>
            <a:r>
              <a:rPr lang="en-US" altLang="zh-CN" b="0" dirty="0"/>
              <a:t>Anti-virus filters</a:t>
            </a:r>
          </a:p>
          <a:p>
            <a:pPr lvl="1"/>
            <a:r>
              <a:rPr lang="en-US" altLang="zh-CN" b="0" kern="0" dirty="0"/>
              <a:t> Backup agents</a:t>
            </a:r>
          </a:p>
          <a:p>
            <a:pPr lvl="1"/>
            <a:r>
              <a:rPr lang="en-US" altLang="zh-CN" b="0" kern="0" dirty="0"/>
              <a:t> Encryption products</a:t>
            </a:r>
            <a:endParaRPr lang="zh-CN" altLang="en-US" b="0" kern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E508C-1916-4F24-A4D2-CF4C1B22C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File system filter drivers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54287E-2C88-4E00-ACA9-B926578CBCE5}"/>
              </a:ext>
            </a:extLst>
          </p:cNvPr>
          <p:cNvSpPr/>
          <p:nvPr/>
        </p:nvSpPr>
        <p:spPr>
          <a:xfrm>
            <a:off x="2209798" y="5478577"/>
            <a:ext cx="7772401" cy="43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https://github.com/Microsoft/Windows-driver-samples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9627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1" y="1843088"/>
            <a:ext cx="6588125" cy="410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7" name="Rectangle 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小文件的</a:t>
            </a:r>
            <a:r>
              <a:rPr lang="en-US" altLang="zh-CN"/>
              <a:t>MFT</a:t>
            </a:r>
            <a:r>
              <a:rPr lang="zh-CN" altLang="en-US"/>
              <a:t>记录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3CF72E0-5E1A-49FA-8487-CF7B4229CA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617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小型目录的</a:t>
            </a:r>
            <a:r>
              <a:rPr lang="en-US" altLang="zh-CN"/>
              <a:t>MFT</a:t>
            </a:r>
            <a:r>
              <a:rPr lang="zh-CN" altLang="en-US"/>
              <a:t>记录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3581028-4172-41B2-AF51-33CFEE593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2809876"/>
            <a:ext cx="7418387" cy="194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4897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大文件的</a:t>
            </a:r>
            <a:r>
              <a:rPr lang="en-US" altLang="zh-CN"/>
              <a:t>MFT</a:t>
            </a:r>
            <a:r>
              <a:rPr lang="zh-CN" altLang="en-US"/>
              <a:t>文件记录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B8583ED-48C7-434F-A52C-E15FE6A9C9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93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50" y="2530476"/>
            <a:ext cx="6451600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227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大型目录的</a:t>
            </a:r>
            <a:r>
              <a:rPr lang="en-US" altLang="zh-CN"/>
              <a:t>MFT</a:t>
            </a:r>
            <a:r>
              <a:rPr lang="zh-CN" altLang="en-US"/>
              <a:t>文件记录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8A3708B-7F96-4348-9D91-9280B3DD9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9" y="2482851"/>
            <a:ext cx="7127875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8703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VCN &amp; LCN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4349E5-BF5E-4FFA-B785-A1A6E88A9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2"/>
          <a:stretch>
            <a:fillRect/>
          </a:stretch>
        </p:blipFill>
        <p:spPr bwMode="auto">
          <a:xfrm>
            <a:off x="1416050" y="765175"/>
            <a:ext cx="6573838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6" y="3429000"/>
            <a:ext cx="5903913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8963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t="21875" r="11719" b="16667"/>
          <a:stretch>
            <a:fillRect/>
          </a:stretch>
        </p:blipFill>
        <p:spPr bwMode="auto">
          <a:xfrm>
            <a:off x="1638299" y="830173"/>
            <a:ext cx="8915400" cy="531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DAD99F5-13AA-44FE-BB89-665AC23288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017BDD0-2B59-40A4-A7A6-FC2B3253FCB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1094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4.6  </a:t>
            </a:r>
            <a:r>
              <a:rPr lang="zh-CN" altLang="en-US" dirty="0"/>
              <a:t>管理文件与文件夹的访问许可权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35000"/>
              </a:spcBef>
            </a:pPr>
            <a:r>
              <a:rPr lang="en-US" altLang="zh-CN" sz="2400" dirty="0"/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文件权限的类型</a:t>
            </a:r>
            <a:r>
              <a:rPr lang="zh-CN" altLang="en-US" sz="2400" dirty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设置安全的访问许可权</a:t>
            </a:r>
            <a:r>
              <a:rPr lang="zh-CN" altLang="en-US" sz="2400" dirty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文件与文件夹的访问许可冲突</a:t>
            </a:r>
            <a:r>
              <a:rPr lang="zh-CN" altLang="en-US" sz="2400" dirty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查看文件与文件夹的访问许可权</a:t>
            </a:r>
            <a:r>
              <a:rPr lang="zh-CN" altLang="en-US" sz="2400" dirty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更改文件或文件夹的访问许可权</a:t>
            </a:r>
            <a:r>
              <a:rPr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63918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4.6.1 NTFS</a:t>
            </a:r>
            <a:r>
              <a:rPr lang="zh-CN" altLang="en-US" sz="4000" dirty="0"/>
              <a:t>文件夹权限的类型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读取</a:t>
            </a:r>
            <a:endParaRPr lang="zh-CN" altLang="en-US" sz="2800"/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写入</a:t>
            </a:r>
          </a:p>
          <a:p>
            <a:pPr eaLnBrk="1" hangingPunct="1"/>
            <a:r>
              <a:rPr lang="zh-CN" altLang="en-US" sz="2800"/>
              <a:t>列出文件夹目录</a:t>
            </a:r>
          </a:p>
          <a:p>
            <a:pPr eaLnBrk="1" hangingPunct="1"/>
            <a:r>
              <a:rPr lang="zh-CN" altLang="en-US" sz="2800"/>
              <a:t>读取及运行</a:t>
            </a: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修改</a:t>
            </a:r>
            <a:r>
              <a:rPr lang="zh-CN" altLang="en-US" sz="2800"/>
              <a:t> </a:t>
            </a:r>
          </a:p>
          <a:p>
            <a:pPr eaLnBrk="1" hangingPunct="1"/>
            <a:r>
              <a:rPr lang="zh-CN" altLang="en-US" sz="2800"/>
              <a:t>完全控制</a:t>
            </a:r>
          </a:p>
        </p:txBody>
      </p:sp>
    </p:spTree>
    <p:extLst>
      <p:ext uri="{BB962C8B-B14F-4D97-AF65-F5344CB8AC3E}">
        <p14:creationId xmlns:p14="http://schemas.microsoft.com/office/powerpoint/2010/main" val="22539621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4.6.2 </a:t>
            </a:r>
            <a:r>
              <a:rPr lang="zh-CN" altLang="en-US" sz="3200" dirty="0">
                <a:solidFill>
                  <a:schemeClr val="tx1"/>
                </a:solidFill>
              </a:rPr>
              <a:t>设置安全的访问许可权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对服务器上的所有文件，实施强有力的基于许可的安全措施</a:t>
            </a:r>
            <a:r>
              <a:rPr lang="zh-CN" altLang="en-US" sz="2400" dirty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对中低安全性的安装，除系统卷和引导卷外，所有驱动器上均实施域用户（</a:t>
            </a:r>
            <a:r>
              <a:rPr lang="en-US" altLang="zh-CN" sz="2400" dirty="0"/>
              <a:t>Domain   User</a:t>
            </a:r>
            <a:r>
              <a:rPr lang="zh-CN" altLang="en-US" sz="2400" dirty="0">
                <a:latin typeface="宋体" panose="02010600030101010101" pitchFamily="2" charset="-122"/>
              </a:rPr>
              <a:t>）管理，避免使用缺省的每个用户（</a:t>
            </a:r>
            <a:r>
              <a:rPr lang="en-US" altLang="zh-CN" sz="2400" dirty="0"/>
              <a:t>Everyone</a:t>
            </a:r>
            <a:r>
              <a:rPr lang="zh-CN" altLang="en-US" sz="2400" dirty="0">
                <a:latin typeface="宋体" panose="02010600030101010101" pitchFamily="2" charset="-122"/>
              </a:rPr>
              <a:t>）、完全控制（</a:t>
            </a:r>
            <a:r>
              <a:rPr lang="en-US" altLang="zh-CN" sz="2400" dirty="0"/>
              <a:t>Full control</a:t>
            </a:r>
            <a:r>
              <a:rPr lang="zh-CN" altLang="en-US" sz="2400" dirty="0">
                <a:latin typeface="宋体" panose="02010600030101010101" pitchFamily="2" charset="-122"/>
              </a:rPr>
              <a:t>）许可等安全措施；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对于高安全性安装，去掉所有</a:t>
            </a:r>
            <a:r>
              <a:rPr lang="en-US" altLang="zh-CN" sz="2400" dirty="0"/>
              <a:t>Everyone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/>
              <a:t>Full control</a:t>
            </a:r>
            <a:r>
              <a:rPr lang="zh-CN" altLang="en-US" sz="2400" dirty="0">
                <a:latin typeface="宋体" panose="02010600030101010101" pitchFamily="2" charset="-122"/>
              </a:rPr>
              <a:t>许可权</a:t>
            </a:r>
            <a:r>
              <a:rPr lang="zh-CN" altLang="en-US" sz="2400" dirty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以机构中的自然关系为基础建立组，按组分配文件许可权</a:t>
            </a:r>
            <a:r>
              <a:rPr lang="zh-CN" altLang="en-US" sz="2400" dirty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利用第三方的许可审计软件管理复杂环境中的许可权问题</a:t>
            </a:r>
            <a:r>
              <a:rPr lang="zh-CN" altLang="en-US" sz="2400" dirty="0"/>
              <a:t> 。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5832021" y="260669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ea typeface="华文行楷" panose="02010800040101010101" pitchFamily="2" charset="-122"/>
              </a:rPr>
              <a:t>安全策略</a:t>
            </a:r>
          </a:p>
        </p:txBody>
      </p:sp>
    </p:spTree>
    <p:extLst>
      <p:ext uri="{BB962C8B-B14F-4D97-AF65-F5344CB8AC3E}">
        <p14:creationId xmlns:p14="http://schemas.microsoft.com/office/powerpoint/2010/main" val="19159126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4.6.3 </a:t>
            </a:r>
            <a:r>
              <a:rPr lang="zh-CN" altLang="en-US" dirty="0"/>
              <a:t>用户的有效权限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权限具有累加性</a:t>
            </a:r>
          </a:p>
          <a:p>
            <a:pPr lvl="1" eaLnBrk="1" hangingPunct="1">
              <a:buFontTx/>
              <a:buNone/>
            </a:pPr>
            <a:endParaRPr lang="en-US" altLang="zh-CN" sz="2400" dirty="0"/>
          </a:p>
        </p:txBody>
      </p:sp>
      <p:graphicFrame>
        <p:nvGraphicFramePr>
          <p:cNvPr id="1321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590248"/>
              </p:ext>
            </p:extLst>
          </p:nvPr>
        </p:nvGraphicFramePr>
        <p:xfrm>
          <a:off x="1203768" y="3067912"/>
          <a:ext cx="7543800" cy="3382964"/>
        </p:xfrm>
        <a:graphic>
          <a:graphicData uri="http://schemas.openxmlformats.org/drawingml/2006/table">
            <a:tbl>
              <a:tblPr/>
              <a:tblGrid>
                <a:gridCol w="4079875">
                  <a:extLst>
                    <a:ext uri="{9D8B030D-6E8A-4147-A177-3AD203B41FA5}">
                      <a16:colId xmlns:a16="http://schemas.microsoft.com/office/drawing/2014/main" val="248915517"/>
                    </a:ext>
                  </a:extLst>
                </a:gridCol>
                <a:gridCol w="3463925">
                  <a:extLst>
                    <a:ext uri="{9D8B030D-6E8A-4147-A177-3AD203B41FA5}">
                      <a16:colId xmlns:a16="http://schemas.microsoft.com/office/drawing/2014/main" val="3018141927"/>
                    </a:ext>
                  </a:extLst>
                </a:gridCol>
              </a:tblGrid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用户或组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权限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782337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用户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写入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343643"/>
                  </a:ext>
                </a:extLst>
              </a:tr>
              <a:tr h="654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组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Sales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读取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94517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组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Manager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读取及运行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2695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用户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最后的有效权限为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写入＋读取＋运行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00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75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003E7C0-6689-468C-BBA2-9BE69E191612}"/>
              </a:ext>
            </a:extLst>
          </p:cNvPr>
          <p:cNvSpPr/>
          <p:nvPr/>
        </p:nvSpPr>
        <p:spPr>
          <a:xfrm>
            <a:off x="1790700" y="5673050"/>
            <a:ext cx="6096000" cy="39574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1800" b="0" dirty="0">
                <a:solidFill>
                  <a:schemeClr val="bg2">
                    <a:lumMod val="25000"/>
                  </a:schemeClr>
                </a:solidFill>
              </a:rPr>
              <a:t>https://azure.microsoft.com/zh-cn/services/active-directory/</a:t>
            </a:r>
            <a:endParaRPr lang="zh-CN" altLang="en-US" sz="1800" b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95173299-2F9C-4000-B8B6-81C05D534EA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Windows Azure Active Directory</a:t>
            </a:r>
            <a:endParaRPr lang="zh-CN" altLang="en-US" dirty="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E422CCD6-BFA1-4172-9CE0-CA5B5ACBDB7E}"/>
              </a:ext>
            </a:extLst>
          </p:cNvPr>
          <p:cNvSpPr txBox="1">
            <a:spLocks/>
          </p:cNvSpPr>
          <p:nvPr/>
        </p:nvSpPr>
        <p:spPr>
          <a:xfrm>
            <a:off x="1876479" y="1790700"/>
            <a:ext cx="8439041" cy="358786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kern="0" dirty="0"/>
              <a:t> Windows Azure Active Directory</a:t>
            </a:r>
            <a:r>
              <a:rPr lang="zh-CN" altLang="en-US" b="0" kern="0" dirty="0"/>
              <a:t>提供了云端的身份和访问管理</a:t>
            </a:r>
            <a:endParaRPr lang="en-US" altLang="zh-CN" b="0" kern="0" dirty="0"/>
          </a:p>
          <a:p>
            <a:endParaRPr lang="zh-CN" altLang="en-US" b="0" kern="0" dirty="0"/>
          </a:p>
          <a:p>
            <a:r>
              <a:rPr lang="zh-CN" altLang="en-US" b="0" kern="0" dirty="0"/>
              <a:t> 本质上</a:t>
            </a:r>
            <a:r>
              <a:rPr lang="en-US" altLang="zh-CN" b="0" kern="0" dirty="0"/>
              <a:t>Windows Azure Active Directory</a:t>
            </a:r>
            <a:r>
              <a:rPr lang="zh-CN" altLang="en-US" b="0" kern="0" dirty="0"/>
              <a:t>让用户通过认证来使用一些服务</a:t>
            </a:r>
            <a:endParaRPr lang="en-US" altLang="zh-CN" b="0" kern="0" dirty="0"/>
          </a:p>
          <a:p>
            <a:pPr lvl="1"/>
            <a:r>
              <a:rPr lang="zh-CN" altLang="en-US" b="0" kern="0" dirty="0"/>
              <a:t>例如</a:t>
            </a:r>
            <a:r>
              <a:rPr lang="en-US" altLang="zh-CN" b="0" kern="0" dirty="0"/>
              <a:t>Exchange Online</a:t>
            </a:r>
            <a:r>
              <a:rPr lang="zh-CN" altLang="en-US" b="0" kern="0" dirty="0"/>
              <a:t>邮箱</a:t>
            </a:r>
          </a:p>
          <a:p>
            <a:endParaRPr lang="en-US" altLang="zh-CN" b="0" kern="0" dirty="0"/>
          </a:p>
          <a:p>
            <a:r>
              <a:rPr lang="en-US" altLang="zh-CN" b="0" kern="0" dirty="0"/>
              <a:t> Windows Azure Active Directory </a:t>
            </a:r>
            <a:r>
              <a:rPr lang="zh-CN" altLang="en-US" b="0" kern="0" dirty="0"/>
              <a:t>有免费、基础和高级版本</a:t>
            </a:r>
          </a:p>
          <a:p>
            <a:endParaRPr lang="en-US" altLang="zh-CN" b="0" kern="0" dirty="0"/>
          </a:p>
          <a:p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17575467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4.6.3 </a:t>
            </a:r>
            <a:r>
              <a:rPr lang="zh-CN" altLang="en-US" dirty="0"/>
              <a:t>用户的有效权限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拒绝权限会覆盖所有其他权限</a:t>
            </a:r>
          </a:p>
          <a:p>
            <a:pPr lvl="1" eaLnBrk="1" hangingPunct="1"/>
            <a:r>
              <a:rPr lang="zh-CN" altLang="en-US" sz="2400" dirty="0"/>
              <a:t>用户拒绝权限可覆盖改用户、组其他权限</a:t>
            </a:r>
          </a:p>
          <a:p>
            <a:pPr lvl="1" eaLnBrk="1" hangingPunct="1"/>
            <a:r>
              <a:rPr lang="zh-CN" altLang="en-US" sz="2400" dirty="0"/>
              <a:t>在属性对话框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完全控制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处选择</a:t>
            </a:r>
          </a:p>
          <a:p>
            <a:pPr eaLnBrk="1" hangingPunct="1"/>
            <a:r>
              <a:rPr lang="zh-CN" altLang="en-US" sz="2400" dirty="0"/>
              <a:t>文件权限会覆盖文件夹的权限</a:t>
            </a:r>
          </a:p>
          <a:p>
            <a:pPr lvl="1" eaLnBrk="1" hangingPunct="1"/>
            <a:r>
              <a:rPr lang="zh-CN" altLang="en-US" sz="2400" dirty="0"/>
              <a:t>文件的设置权限优先</a:t>
            </a:r>
          </a:p>
          <a:p>
            <a:pPr lvl="1" eaLnBrk="1" hangingPunct="1"/>
            <a:r>
              <a:rPr lang="zh-CN" altLang="en-US" sz="2400" dirty="0"/>
              <a:t>直接利用完整路径或共享文件夹来访问文件</a:t>
            </a:r>
          </a:p>
        </p:txBody>
      </p:sp>
    </p:spTree>
    <p:extLst>
      <p:ext uri="{BB962C8B-B14F-4D97-AF65-F5344CB8AC3E}">
        <p14:creationId xmlns:p14="http://schemas.microsoft.com/office/powerpoint/2010/main" val="26065242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8" y="1536759"/>
            <a:ext cx="44481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4.6.4 </a:t>
            </a:r>
            <a:r>
              <a:rPr lang="zh-CN" altLang="en-US" sz="3200" dirty="0">
                <a:solidFill>
                  <a:schemeClr val="tx1"/>
                </a:solidFill>
              </a:rPr>
              <a:t>查看文件与文件夹的访问许可权</a:t>
            </a:r>
            <a:r>
              <a:rPr lang="en-US" altLang="zh-CN" sz="3200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1538287" y="1863203"/>
            <a:ext cx="3852863" cy="4213865"/>
          </a:xfrm>
        </p:spPr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</a:rPr>
              <a:t> 选定文件或文件夹的图标，单击鼠标右键打开快捷菜单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然后选择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属性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命令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在打开的文件或文件夹的属性对话框中单击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安全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标签。</a:t>
            </a:r>
            <a:r>
              <a:rPr lang="zh-CN" altLang="en-US" sz="2400" dirty="0"/>
              <a:t> 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471011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6143625" y="6321482"/>
            <a:ext cx="4572000" cy="44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查看文件或文件夹的访问许可权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6366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4.6.4 </a:t>
            </a:r>
            <a:r>
              <a:rPr lang="zh-CN" altLang="en-US" sz="3200" dirty="0">
                <a:solidFill>
                  <a:schemeClr val="tx1"/>
                </a:solidFill>
              </a:rPr>
              <a:t>查看文件与文件夹的访问许可权</a:t>
            </a:r>
            <a:r>
              <a:rPr lang="en-US" altLang="zh-CN" sz="32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671513" algn="just">
              <a:spcBef>
                <a:spcPct val="0"/>
              </a:spcBef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没有列出来的用户（属于该选项中列出的某个组）也可能具有对文件或文件夹的访问许可权。因此，最好不要把对文件的访问许可权分配给各个用户，而把许可权分配给组，然后把用户添加到组中。这样需要更改的时候只需要更改整个组的访问许可权，而不必逐个修改每个用户。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471011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68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4.6.5 </a:t>
            </a:r>
            <a:r>
              <a:rPr lang="zh-CN" altLang="en-US" sz="3200" dirty="0">
                <a:solidFill>
                  <a:schemeClr val="tx1"/>
                </a:solidFill>
              </a:rPr>
              <a:t>更改文件或文件夹的访问许可权</a:t>
            </a:r>
            <a:r>
              <a:rPr lang="en-US" altLang="zh-CN" sz="3200" dirty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14379" y="1862139"/>
            <a:ext cx="5381571" cy="421386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在如图所示的对话框中，选择需要设置的用户或组，简单地选定或取消对应权限后面的复选框；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单击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安全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标签下单击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高级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按钮，可以打开访问控制对话框。进一步设置一些额外的高级访问权限。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4248150" y="18621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1485900"/>
            <a:ext cx="5715000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6273800" y="6296027"/>
            <a:ext cx="4876800" cy="44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设置文件或文件夹的高级访问权限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4749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4.6.5 </a:t>
            </a:r>
            <a:r>
              <a:rPr lang="zh-CN" altLang="en-US" sz="3200" dirty="0">
                <a:solidFill>
                  <a:schemeClr val="tx1"/>
                </a:solidFill>
              </a:rPr>
              <a:t>更改文件或文件夹的访问许可权</a:t>
            </a:r>
            <a:r>
              <a:rPr lang="en-US" altLang="zh-CN" sz="3200" dirty="0">
                <a:solidFill>
                  <a:schemeClr val="tx1"/>
                </a:solidFill>
              </a:rPr>
              <a:t>(4)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532661" y="1827217"/>
            <a:ext cx="5071216" cy="421386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单击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</a:rPr>
              <a:t>查看</a:t>
            </a:r>
            <a:r>
              <a:rPr lang="en-US" altLang="zh-CN" sz="2800" dirty="0">
                <a:latin typeface="宋体" panose="02010600030101010101" pitchFamily="2" charset="-122"/>
              </a:rPr>
              <a:t>/</a:t>
            </a:r>
            <a:r>
              <a:rPr lang="zh-CN" altLang="en-US" sz="2800" dirty="0">
                <a:latin typeface="宋体" panose="02010600030101010101" pitchFamily="2" charset="-122"/>
              </a:rPr>
              <a:t>编辑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</a:rPr>
              <a:t>，打开选定对象的权限项目对话框，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用户可以通过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</a:rPr>
              <a:t>应用到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</a:rPr>
              <a:t>下拉列表框选择需设定用户或组，并对选定对象的访问权限进行更加全面的设置。 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4248150" y="18621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5964238" y="6426195"/>
            <a:ext cx="5029200" cy="43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为用户或组设置额外的高级访问权限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700588" y="177641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1" y="1384300"/>
            <a:ext cx="41814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8889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/>
              <a:t>4.7  </a:t>
            </a:r>
            <a:r>
              <a:rPr lang="zh-CN" altLang="en-US" sz="3200" dirty="0"/>
              <a:t>共享文件夹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共享文件夹概念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共享文件夹权限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添加共享文件夹</a:t>
            </a:r>
            <a:endParaRPr lang="zh-CN" altLang="en-US" sz="2800"/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/>
              <a:t>停止</a:t>
            </a:r>
            <a:r>
              <a:rPr lang="zh-CN" altLang="en-US" sz="2800">
                <a:latin typeface="宋体" panose="02010600030101010101" pitchFamily="2" charset="-122"/>
              </a:rPr>
              <a:t>共享文件夹</a:t>
            </a:r>
            <a:endParaRPr lang="zh-CN" altLang="en-US" sz="2800"/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修改共享文件夹的属性</a:t>
            </a:r>
            <a:r>
              <a:rPr lang="zh-CN" altLang="en-US" sz="2800"/>
              <a:t>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映射网络驱动器</a:t>
            </a:r>
            <a:r>
              <a:rPr lang="zh-CN" altLang="en-US" sz="2800"/>
              <a:t>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断开网络驱动器</a:t>
            </a:r>
            <a:r>
              <a:rPr lang="zh-CN" altLang="en-US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07967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 dirty="0"/>
              <a:t>4.7.1 </a:t>
            </a:r>
            <a:r>
              <a:rPr lang="zh-CN" altLang="en-US" dirty="0"/>
              <a:t>共享文件夹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概念</a:t>
            </a:r>
          </a:p>
          <a:p>
            <a:pPr eaLnBrk="1" hangingPunct="1"/>
            <a:r>
              <a:rPr lang="zh-CN" altLang="en-US" sz="2400" dirty="0"/>
              <a:t>权限</a:t>
            </a:r>
          </a:p>
        </p:txBody>
      </p:sp>
      <p:graphicFrame>
        <p:nvGraphicFramePr>
          <p:cNvPr id="1392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191460"/>
              </p:ext>
            </p:extLst>
          </p:nvPr>
        </p:nvGraphicFramePr>
        <p:xfrm>
          <a:off x="559525" y="2658293"/>
          <a:ext cx="8382000" cy="3546478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122450313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2332531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3468960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637719666"/>
                    </a:ext>
                  </a:extLst>
                </a:gridCol>
              </a:tblGrid>
              <a:tr h="4572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具备的能力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读取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修改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完全控制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249238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查看该共享文件夹内的文件名称、子文件夹名称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747005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查看文件内数据、运行程序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109848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遍历子文件夹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189191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添加文件、子文件夹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297077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修改文件内的数据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243691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删除文件与子文件夹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354609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修改权限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315468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取得所有权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02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1198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 dirty="0"/>
              <a:t>4.7.2 </a:t>
            </a:r>
            <a:r>
              <a:rPr lang="zh-CN" altLang="en-US" dirty="0"/>
              <a:t>添加共享文件夹</a:t>
            </a:r>
            <a:r>
              <a:rPr lang="en-US" altLang="zh-CN" dirty="0"/>
              <a:t>(1)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步骤一，打开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开始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菜单，选择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程序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en-US" altLang="zh-CN" sz="2800"/>
              <a:t>/</a:t>
            </a:r>
            <a:r>
              <a:rPr lang="en-US" altLang="zh-CN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管理工具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en-US" altLang="zh-CN" sz="2800"/>
              <a:t>/</a:t>
            </a:r>
            <a:r>
              <a:rPr lang="en-US" altLang="zh-CN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计算机管理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命令后，打开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计算机管理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窗口，然后点击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共享文件夹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en-US" altLang="zh-CN" sz="2800"/>
              <a:t>/</a:t>
            </a:r>
            <a:r>
              <a:rPr lang="en-US" altLang="zh-CN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子节点，打开如图所示窗口。</a:t>
            </a:r>
            <a:r>
              <a:rPr lang="zh-CN" altLang="en-US" sz="2800"/>
              <a:t> 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5459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A38BAB1-C4DE-4CF6-9C86-9F7D574C82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66801"/>
            <a:ext cx="7467600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4343400" y="6384926"/>
            <a:ext cx="3505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计算机管理窗口</a:t>
            </a:r>
            <a:r>
              <a:rPr lang="zh-CN" altLang="en-US" sz="2500" dirty="0"/>
              <a:t> 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316369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步骤二，在窗口的右边显示出了计算机中所有共享文件夹的信息。</a:t>
            </a: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如果要建立新的共享文件夹，可通过选择主菜单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操作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中的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新文件共享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子菜单，或者在右侧窗口单击鼠标右键选择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菜单，打开如图</a:t>
            </a:r>
            <a:r>
              <a:rPr lang="en-US" altLang="zh-CN" sz="2800"/>
              <a:t>7-5</a:t>
            </a:r>
            <a:r>
              <a:rPr lang="zh-CN" altLang="en-US" sz="2800">
                <a:latin typeface="宋体" panose="02010600030101010101" pitchFamily="2" charset="-122"/>
              </a:rPr>
              <a:t>所示对话框。输入要共享的文件夹、共享名、共享描述，在共享描述中可输入一些该资源的描述性信息，以方便用户了解其内容。</a:t>
            </a:r>
            <a:r>
              <a:rPr lang="zh-CN" altLang="en-US" sz="2800"/>
              <a:t> 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2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003E7C0-6689-468C-BBA2-9BE69E191612}"/>
              </a:ext>
            </a:extLst>
          </p:cNvPr>
          <p:cNvSpPr/>
          <p:nvPr/>
        </p:nvSpPr>
        <p:spPr>
          <a:xfrm>
            <a:off x="1790700" y="5673050"/>
            <a:ext cx="6096000" cy="39574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1800" b="0" dirty="0">
                <a:solidFill>
                  <a:schemeClr val="bg2">
                    <a:lumMod val="25000"/>
                  </a:schemeClr>
                </a:solidFill>
              </a:rPr>
              <a:t>https://azure.microsoft.com/zh-cn/services/active-directory/</a:t>
            </a:r>
            <a:endParaRPr lang="zh-CN" altLang="en-US" sz="1800" b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95173299-2F9C-4000-B8B6-81C05D534E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Azure Active Directory</a:t>
            </a:r>
            <a:r>
              <a:rPr lang="zh-CN" altLang="en-US" dirty="0"/>
              <a:t>功能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A2077F2C-81C4-406F-A14D-9A70F652B4FF}"/>
              </a:ext>
            </a:extLst>
          </p:cNvPr>
          <p:cNvSpPr txBox="1">
            <a:spLocks/>
          </p:cNvSpPr>
          <p:nvPr/>
        </p:nvSpPr>
        <p:spPr>
          <a:xfrm>
            <a:off x="1876479" y="1790700"/>
            <a:ext cx="8439041" cy="358786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 简化单一登录，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Azure AD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支持超过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2,800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个预先集成的软件即服务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(SaaS)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应用程序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通过单一登录，使用户可以在任何平台上从任何位置无缝访问应用，自动化用户生命周期和预配工作流，借助自助服务管理，节省时间和资源，了解单一登录的详细信息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实施强身份验证和条件访问策略来保护用户凭据通，过确保正确的人员有权访问所需的资源，有效地管理标识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 通过一个标识提供者为外部用户获取灵活、可缩放的标识和访问管理，自定义用户旅程并简化访问应用程序的身份验证过程</a:t>
            </a:r>
            <a:endParaRPr lang="en-US" altLang="zh-CN" b="0" kern="0" dirty="0"/>
          </a:p>
          <a:p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700276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(4)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104BE4D-5569-49D0-B146-E790DD408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4343400" y="62484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创建共享文件夹</a:t>
            </a:r>
            <a:r>
              <a:rPr lang="zh-CN" altLang="en-US" dirty="0"/>
              <a:t> 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4000"/>
            <a:ext cx="6553200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3358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(5)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步骤三，点击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下一步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，打开如图</a:t>
            </a:r>
            <a:r>
              <a:rPr lang="en-US" altLang="zh-CN" sz="2800"/>
              <a:t>8-8</a:t>
            </a:r>
            <a:r>
              <a:rPr lang="zh-CN" altLang="en-US" sz="2800">
                <a:latin typeface="宋体" panose="02010600030101010101" pitchFamily="2" charset="-122"/>
              </a:rPr>
              <a:t>所示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创建共享文件夹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对话框。用户可以根据自己的需要设置网络用户的访问权限。或者选择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自定义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自己定义网络用户的访问权限。</a:t>
            </a:r>
            <a:r>
              <a:rPr lang="zh-CN" altLang="en-US" sz="2800"/>
              <a:t> 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5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(6)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821BAD2-A80E-4AF6-A4CA-031990D142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4343400" y="62484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创建共享文件夹</a:t>
            </a:r>
            <a:r>
              <a:rPr lang="zh-CN" altLang="en-US" dirty="0"/>
              <a:t> 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09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1"/>
            <a:ext cx="7010400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4817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(8)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另一种方法：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双击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我的电脑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，然后选择要设置为共享文件夹的驱动器并选定文件夹。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鼠标右键激活快捷菜单，选择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菜单项，打开如图所示</a:t>
            </a:r>
            <a:r>
              <a:rPr lang="en-US" altLang="zh-CN" sz="2800"/>
              <a:t>7-7</a:t>
            </a:r>
            <a:r>
              <a:rPr lang="zh-CN" altLang="en-US" sz="2800">
                <a:latin typeface="宋体" panose="02010600030101010101" pitchFamily="2" charset="-122"/>
              </a:rPr>
              <a:t>窗口。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然后进行相应的设置，如更改共享名，设定用户连接数量，点击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权限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按钮，如图</a:t>
            </a:r>
            <a:r>
              <a:rPr lang="en-US" altLang="zh-CN" sz="2800">
                <a:latin typeface="宋体" panose="02010600030101010101" pitchFamily="2" charset="-122"/>
              </a:rPr>
              <a:t>7-8</a:t>
            </a:r>
            <a:r>
              <a:rPr lang="zh-CN" altLang="en-US" sz="2800">
                <a:latin typeface="宋体" panose="02010600030101010101" pitchFamily="2" charset="-122"/>
              </a:rPr>
              <a:t>所示，设置允许访问的用户权限。</a:t>
            </a:r>
            <a:r>
              <a:rPr lang="zh-CN" altLang="en-US" sz="2800"/>
              <a:t> 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0992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(8)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1C9815-7995-4706-B75E-891950B79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286000" y="61722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文件夹的共享选项</a:t>
            </a:r>
            <a:r>
              <a:rPr lang="zh-CN" altLang="en-US" dirty="0"/>
              <a:t>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4762500" y="20145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29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371600"/>
            <a:ext cx="44545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4838700" y="20193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29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1371600"/>
            <a:ext cx="42148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6400800" y="61722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文件夹的共享许可权限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5854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4.7.3 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停止共享文件夹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en-US" altLang="zh-CN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/>
            <a:r>
              <a:rPr lang="zh-CN" altLang="en-US" sz="2400"/>
              <a:t>在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计算机管理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窗口中，选择要停止共享的文件夹；</a:t>
            </a:r>
          </a:p>
          <a:p>
            <a:pPr eaLnBrk="1" hangingPunct="1"/>
            <a:r>
              <a:rPr lang="zh-CN" altLang="en-US" sz="2400"/>
              <a:t>点击右键，选择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停止共享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；</a:t>
            </a:r>
          </a:p>
          <a:p>
            <a:pPr eaLnBrk="1" hangingPunct="1"/>
            <a:r>
              <a:rPr lang="zh-CN" altLang="en-US" sz="2400"/>
              <a:t>在弹出的对话框里，点击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确定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按钮即可。</a:t>
            </a:r>
          </a:p>
          <a:p>
            <a:pPr eaLnBrk="1" hangingPunct="1"/>
            <a:endParaRPr lang="zh-CN" altLang="en-US" sz="2400"/>
          </a:p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en-US" altLang="zh-CN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/>
            <a:r>
              <a:rPr lang="zh-CN" altLang="en-US" sz="2400"/>
              <a:t>双击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我的电脑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图标，选定已经设为共享的文件夹；</a:t>
            </a:r>
          </a:p>
          <a:p>
            <a:pPr eaLnBrk="1" hangingPunct="1"/>
            <a:r>
              <a:rPr lang="zh-CN" altLang="en-US" sz="2400"/>
              <a:t>右击该文件夹，选择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共享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命令，打开共享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选项卡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；</a:t>
            </a:r>
          </a:p>
          <a:p>
            <a:pPr eaLnBrk="1" hangingPunct="1"/>
            <a:r>
              <a:rPr lang="zh-CN" altLang="en-US" sz="2400"/>
              <a:t>单击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不共享该文件夹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，点击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确定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按钮即可。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334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4.7.4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修改共享文件夹的属性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选择共享文件夹，点击右键，选择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属性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，打开如图所示对话框；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在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常规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对话框里，可以设置允许多少用户同时访问该共享文件夹以及缓存设置；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可以通过选择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共享权限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、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安全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选项卡，修改组和用户的共享访问许可，或该文件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</a:rPr>
              <a:t>文件夹访问许可的设置；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确定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按钮即可使配置生效。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4707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4.7.4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修改共享文件夹的属性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3D5199F-1F9A-42B6-9A7B-D36A34B5B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465296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1524000"/>
            <a:ext cx="455771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4495800" y="6248401"/>
            <a:ext cx="3352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图</a:t>
            </a:r>
            <a:r>
              <a:rPr lang="en-US" altLang="zh-CN"/>
              <a:t>7-10 “Public”</a:t>
            </a:r>
            <a:r>
              <a:rPr lang="zh-CN" altLang="en-US">
                <a:latin typeface="宋体" panose="02010600030101010101" pitchFamily="2" charset="-122"/>
              </a:rPr>
              <a:t>对话框</a:t>
            </a:r>
            <a:r>
              <a:rPr lang="zh-CN" altLang="en-US" sz="2500"/>
              <a:t> </a:t>
            </a:r>
            <a:endParaRPr lang="zh-CN" altLang="en-US" sz="4800"/>
          </a:p>
        </p:txBody>
      </p:sp>
    </p:spTree>
    <p:extLst>
      <p:ext uri="{BB962C8B-B14F-4D97-AF65-F5344CB8AC3E}">
        <p14:creationId xmlns:p14="http://schemas.microsoft.com/office/powerpoint/2010/main" val="3688527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4.7.5 </a:t>
            </a:r>
            <a:r>
              <a:rPr lang="zh-CN" altLang="en-US" sz="3200" dirty="0">
                <a:solidFill>
                  <a:schemeClr val="tx1"/>
                </a:solidFill>
              </a:rPr>
              <a:t>映射网络驱动器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右击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我的电脑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映射网络驱动器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，打开如图</a:t>
            </a:r>
            <a:r>
              <a:rPr lang="en-US" altLang="zh-CN" sz="2400"/>
              <a:t>7-11</a:t>
            </a:r>
            <a:r>
              <a:rPr lang="zh-CN" altLang="en-US" sz="2400">
                <a:latin typeface="宋体" panose="02010600030101010101" pitchFamily="2" charset="-122"/>
              </a:rPr>
              <a:t>所示对话框；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在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驱动器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下拉列表框中，选择一个本机没有的盘符作为共享文件夹的映射驱动器符号。输入要共享的文件夹名及路径；或者点击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浏览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按钮打开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浏览文件夹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对话框，选择要映射的文件夹；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如果需要下次登录时自动建立同共享文件夹的连接，选定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登陆时重新连接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复选框； 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单击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完成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，即可完成对共享文件夹到本机的映射。 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4280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4.7.5 </a:t>
            </a:r>
            <a:r>
              <a:rPr lang="zh-CN" altLang="en-US" sz="3200" dirty="0">
                <a:solidFill>
                  <a:schemeClr val="tx1"/>
                </a:solidFill>
              </a:rPr>
              <a:t>映射网络驱动器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9AADFF-FBE4-4EE3-9E08-D2028979BB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465296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4495800" y="62484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映射网络驱动器对话框</a:t>
            </a:r>
            <a:r>
              <a:rPr lang="zh-CN" altLang="en-US" dirty="0"/>
              <a:t> 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4562475" y="2405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80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12875"/>
            <a:ext cx="69342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67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5173299-2F9C-4000-B8B6-81C05D534E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问题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A2077F2C-81C4-406F-A14D-9A70F652B4FF}"/>
              </a:ext>
            </a:extLst>
          </p:cNvPr>
          <p:cNvSpPr txBox="1">
            <a:spLocks/>
          </p:cNvSpPr>
          <p:nvPr/>
        </p:nvSpPr>
        <p:spPr>
          <a:xfrm>
            <a:off x="1876479" y="1790700"/>
            <a:ext cx="8439041" cy="3587868"/>
          </a:xfrm>
          <a:prstGeom prst="rect">
            <a:avLst/>
          </a:prstGeom>
        </p:spPr>
        <p:txBody>
          <a:bodyPr/>
          <a:lstStyle>
            <a:lvl1pPr marL="171395" indent="-171395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" panose="05000000000000000000" charset="0"/>
              <a:buChar char=""/>
              <a:defRPr sz="20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183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1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6972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charset="0"/>
              <a:buChar char="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99760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2548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1885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28126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71549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914337" indent="-171395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 是否象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Linux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那样有根文件系统、树形结构？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是否能象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NFS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那样通过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TFTP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进行挂载？</a:t>
            </a:r>
            <a:r>
              <a:rPr lang="en-US" altLang="zh-CN" sz="2400" b="0" dirty="0" err="1">
                <a:solidFill>
                  <a:schemeClr val="bg2">
                    <a:lumMod val="25000"/>
                  </a:schemeClr>
                </a:solidFill>
              </a:rPr>
              <a:t>wsl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呢？</a:t>
            </a:r>
            <a:endParaRPr lang="en-US" altLang="zh-CN" sz="24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azure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活动目录能否挂载到本地？阿里云盘呢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 本地目录能否挂载到 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azure </a:t>
            </a:r>
            <a:r>
              <a:rPr lang="zh-CN" altLang="en-US" sz="2400" b="0" dirty="0">
                <a:solidFill>
                  <a:schemeClr val="bg2">
                    <a:lumMod val="25000"/>
                  </a:schemeClr>
                </a:solidFill>
              </a:rPr>
              <a:t>活动目录</a:t>
            </a:r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r>
              <a:rPr lang="en-US" altLang="zh-CN" sz="2400" b="0" dirty="0">
                <a:solidFill>
                  <a:schemeClr val="bg2">
                    <a:lumMod val="25000"/>
                  </a:schemeClr>
                </a:solidFill>
              </a:rPr>
              <a:t> Azure PowerShell</a:t>
            </a:r>
          </a:p>
          <a:p>
            <a:pPr lvl="1"/>
            <a:r>
              <a:rPr lang="zh-CN" altLang="en-US" sz="2100" b="0" dirty="0">
                <a:solidFill>
                  <a:schemeClr val="bg2">
                    <a:lumMod val="25000"/>
                  </a:schemeClr>
                </a:solidFill>
              </a:rPr>
              <a:t>安装非常缓慢</a:t>
            </a:r>
            <a:endParaRPr lang="en-US" altLang="zh-CN" sz="2100" b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400" b="0" kern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400" b="0" kern="0" dirty="0" err="1">
                <a:solidFill>
                  <a:schemeClr val="bg2">
                    <a:lumMod val="25000"/>
                  </a:schemeClr>
                </a:solidFill>
              </a:rPr>
              <a:t>ReFS</a:t>
            </a:r>
            <a:r>
              <a:rPr lang="en-US" altLang="zh-CN" sz="2400" b="0" kern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b="0" kern="0" dirty="0">
                <a:solidFill>
                  <a:schemeClr val="bg2">
                    <a:lumMod val="25000"/>
                  </a:schemeClr>
                </a:solidFill>
              </a:rPr>
              <a:t>的讲解</a:t>
            </a:r>
            <a:endParaRPr lang="en-US" altLang="zh-CN" sz="2400" b="0" kern="0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zh-CN" altLang="en-US" sz="2100" b="0" kern="0" dirty="0">
                <a:solidFill>
                  <a:schemeClr val="bg2">
                    <a:lumMod val="25000"/>
                  </a:schemeClr>
                </a:solidFill>
              </a:rPr>
              <a:t>如何打开、使用？</a:t>
            </a:r>
            <a:endParaRPr lang="en-US" altLang="zh-CN" sz="2100" b="0" kern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b="0" kern="0" dirty="0"/>
              <a:t> </a:t>
            </a:r>
            <a:r>
              <a:rPr lang="zh-CN" altLang="en-US" b="0" kern="0" dirty="0"/>
              <a:t>与 </a:t>
            </a:r>
            <a:r>
              <a:rPr lang="en-US" altLang="zh-CN" b="0" kern="0" dirty="0"/>
              <a:t>ext4 </a:t>
            </a:r>
            <a:r>
              <a:rPr lang="zh-CN" altLang="en-US" b="0" kern="0" dirty="0"/>
              <a:t>对比</a:t>
            </a:r>
            <a:endParaRPr lang="en-US" altLang="zh-CN" b="0" kern="0" dirty="0"/>
          </a:p>
          <a:p>
            <a:endParaRPr lang="en-US" altLang="zh-CN" b="0" kern="0" dirty="0"/>
          </a:p>
          <a:p>
            <a:endParaRPr lang="en-US" altLang="zh-CN" b="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A051B4-106D-4FD0-A916-79EED082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97" y="708729"/>
            <a:ext cx="9878804" cy="533474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1159FEB-664B-4F38-8C1D-13AF5865C60E}"/>
              </a:ext>
            </a:extLst>
          </p:cNvPr>
          <p:cNvSpPr/>
          <p:nvPr/>
        </p:nvSpPr>
        <p:spPr>
          <a:xfrm>
            <a:off x="3048000" y="6313954"/>
            <a:ext cx="7894572" cy="43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0" dirty="0">
                <a:latin typeface="Consolas" panose="020B0609020204030204" pitchFamily="49" charset="0"/>
              </a:rPr>
              <a:t>https://docs.microsoft.com/en-us/sysinternals/</a:t>
            </a:r>
            <a:endParaRPr lang="zh-CN" altLang="en-US" sz="20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4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4.7.5 </a:t>
            </a:r>
            <a:r>
              <a:rPr lang="zh-CN" altLang="en-US" sz="3200" dirty="0">
                <a:solidFill>
                  <a:schemeClr val="tx1"/>
                </a:solidFill>
              </a:rPr>
              <a:t>映射网络驱动器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打开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我的电脑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，将发现本机多了一个驱动器符，通过该驱动器符可以访问该共享文件夹，如同访问本机的物理磁盘一样。 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en-US" altLang="zh-CN" sz="2400">
                <a:latin typeface="宋体" panose="02010600030101010101" pitchFamily="2" charset="-122"/>
              </a:rPr>
              <a:t>H</a:t>
            </a:r>
            <a:r>
              <a:rPr lang="en-US" altLang="zh-CN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驱动器实际上是共享文件夹到本机的一个映射。 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06"/>
          <a:stretch>
            <a:fillRect/>
          </a:stretch>
        </p:blipFill>
        <p:spPr bwMode="auto">
          <a:xfrm>
            <a:off x="2057400" y="2492375"/>
            <a:ext cx="8153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3886200" y="6186489"/>
            <a:ext cx="40959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宋体" panose="02010600030101010101" pitchFamily="2" charset="-122"/>
              </a:rPr>
              <a:t>通过映射的驱动器访问共享文件夹</a:t>
            </a:r>
            <a:r>
              <a:rPr lang="zh-CN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776182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4.7.5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断开网络驱动器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右击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我的电脑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，选择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断开网络驱动器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选择要断开的网络驱动器，点击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确定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即可 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4676775" y="26574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89138"/>
            <a:ext cx="5638800" cy="306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65249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 采用文件读写方式，按指定顺序合并某个文件夹中的文本文件集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上机练习作业</a:t>
            </a:r>
          </a:p>
        </p:txBody>
      </p:sp>
    </p:spTree>
    <p:extLst>
      <p:ext uri="{BB962C8B-B14F-4D97-AF65-F5344CB8AC3E}">
        <p14:creationId xmlns:p14="http://schemas.microsoft.com/office/powerpoint/2010/main" val="3097361151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梅园">
      <a:dk1>
        <a:sysClr val="windowText" lastClr="000000"/>
      </a:dk1>
      <a:lt1>
        <a:srgbClr val="51388A"/>
      </a:lt1>
      <a:dk2>
        <a:srgbClr val="BBD6E4"/>
      </a:dk2>
      <a:lt2>
        <a:srgbClr val="6E4EB6"/>
      </a:lt2>
      <a:accent1>
        <a:srgbClr val="6E4EB6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FFFF00"/>
      </a:accent6>
      <a:hlink>
        <a:srgbClr val="FAC96A"/>
      </a:hlink>
      <a:folHlink>
        <a:srgbClr val="FCDB9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sz="1800" b="0" dirty="0"/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principleWindows_1</Template>
  <TotalTime>3603</TotalTime>
  <Words>4366</Words>
  <Application>Microsoft Office PowerPoint</Application>
  <PresentationFormat>宽屏</PresentationFormat>
  <Paragraphs>545</Paragraphs>
  <Slides>92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07" baseType="lpstr">
      <vt:lpstr>华文行楷</vt:lpstr>
      <vt:lpstr>楷体_GB2312</vt:lpstr>
      <vt:lpstr>宋体</vt:lpstr>
      <vt:lpstr>微软雅黑</vt:lpstr>
      <vt:lpstr>Arial</vt:lpstr>
      <vt:lpstr>Calibri</vt:lpstr>
      <vt:lpstr>Calibri Light</vt:lpstr>
      <vt:lpstr>Consolas</vt:lpstr>
      <vt:lpstr>Tahoma</vt:lpstr>
      <vt:lpstr>Times New Roman</vt:lpstr>
      <vt:lpstr>Verdana</vt:lpstr>
      <vt:lpstr>Wingdings</vt:lpstr>
      <vt:lpstr>自定义设计方案</vt:lpstr>
      <vt:lpstr>simple</vt:lpstr>
      <vt:lpstr>Photo Editor 照片</vt:lpstr>
      <vt:lpstr>PowerPoint 演示文稿</vt:lpstr>
      <vt:lpstr>outlines</vt:lpstr>
      <vt:lpstr>File Systems in Windows</vt:lpstr>
      <vt:lpstr>文件系统由三部分组成</vt:lpstr>
      <vt:lpstr>Windows支持的文件系统</vt:lpstr>
      <vt:lpstr>File system filter drivers</vt:lpstr>
      <vt:lpstr>Windows Azure Active Directory</vt:lpstr>
      <vt:lpstr>Azure Active Directory功能</vt:lpstr>
      <vt:lpstr>问题</vt:lpstr>
      <vt:lpstr>FAT 文件系统简介</vt:lpstr>
      <vt:lpstr>FAT 文件系统的优点</vt:lpstr>
      <vt:lpstr>FAT 文件系统的缺点</vt:lpstr>
      <vt:lpstr>New Technology File System</vt:lpstr>
      <vt:lpstr>NTFS 优点</vt:lpstr>
      <vt:lpstr>NTFS 优点</vt:lpstr>
      <vt:lpstr>NTFS的安全特性</vt:lpstr>
      <vt:lpstr>NTFS的安全特性</vt:lpstr>
      <vt:lpstr>PowerPoint 演示文稿</vt:lpstr>
      <vt:lpstr>4.5 支持文件系统的磁盘结构</vt:lpstr>
      <vt:lpstr>扇区Sector和簇Cluster</vt:lpstr>
      <vt:lpstr>PowerPoint 演示文稿</vt:lpstr>
      <vt:lpstr>分区引导扇区</vt:lpstr>
      <vt:lpstr>PowerPoint 演示文稿</vt:lpstr>
      <vt:lpstr>FAT BPB－1</vt:lpstr>
      <vt:lpstr>FAT BPB－2</vt:lpstr>
      <vt:lpstr>FAT32 BPB－1</vt:lpstr>
      <vt:lpstr>FAT32 BPB－2</vt:lpstr>
      <vt:lpstr>FAT32 BPB－3</vt:lpstr>
      <vt:lpstr>FAT结构</vt:lpstr>
      <vt:lpstr>FAT表结构</vt:lpstr>
      <vt:lpstr>PowerPoint 演示文稿</vt:lpstr>
      <vt:lpstr>PowerPoint 演示文稿</vt:lpstr>
      <vt:lpstr>FAT文件分配表举例</vt:lpstr>
      <vt:lpstr>FAT目录项举例</vt:lpstr>
      <vt:lpstr>NTFS以及相关组件</vt:lpstr>
      <vt:lpstr>NTFS数据结构</vt:lpstr>
      <vt:lpstr>NTFS结构</vt:lpstr>
      <vt:lpstr>PowerPoint 演示文稿</vt:lpstr>
      <vt:lpstr>PowerPoint 演示文稿</vt:lpstr>
      <vt:lpstr>NTFS BPB</vt:lpstr>
      <vt:lpstr>NTFS BPB</vt:lpstr>
      <vt:lpstr>MFT元数据记录</vt:lpstr>
      <vt:lpstr>PowerPoint 演示文稿</vt:lpstr>
      <vt:lpstr>NTFS属性</vt:lpstr>
      <vt:lpstr>属性头</vt:lpstr>
      <vt:lpstr>属性部分</vt:lpstr>
      <vt:lpstr>PowerPoint 演示文稿</vt:lpstr>
      <vt:lpstr>MFT属性</vt:lpstr>
      <vt:lpstr>MFT属性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通用属性类型</vt:lpstr>
      <vt:lpstr>文件记录和$Data属性</vt:lpstr>
      <vt:lpstr>$ Data数据部分</vt:lpstr>
      <vt:lpstr>多个$ Data属性</vt:lpstr>
      <vt:lpstr>PowerPoint 演示文稿</vt:lpstr>
      <vt:lpstr>小文件的MFT记录</vt:lpstr>
      <vt:lpstr>小型目录的MFT记录</vt:lpstr>
      <vt:lpstr>大文件的MFT文件记录</vt:lpstr>
      <vt:lpstr>大型目录的MFT文件记录</vt:lpstr>
      <vt:lpstr>VCN &amp; LCN</vt:lpstr>
      <vt:lpstr>PowerPoint 演示文稿</vt:lpstr>
      <vt:lpstr>4.6  管理文件与文件夹的访问许可权</vt:lpstr>
      <vt:lpstr>4.6.1 NTFS文件夹权限的类型</vt:lpstr>
      <vt:lpstr>4.6.2 设置安全的访问许可权</vt:lpstr>
      <vt:lpstr>4.6.3 用户的有效权限(1)</vt:lpstr>
      <vt:lpstr>4.6.3 用户的有效权限(2)</vt:lpstr>
      <vt:lpstr>4.6.4 查看文件与文件夹的访问许可权(1)</vt:lpstr>
      <vt:lpstr>4.6.4 查看文件与文件夹的访问许可权(2)</vt:lpstr>
      <vt:lpstr>4.6.5 更改文件或文件夹的访问许可权(3)</vt:lpstr>
      <vt:lpstr>4.6.5 更改文件或文件夹的访问许可权(4)</vt:lpstr>
      <vt:lpstr>4.7  共享文件夹</vt:lpstr>
      <vt:lpstr>4.7.1 共享文件夹</vt:lpstr>
      <vt:lpstr>4.7.2 添加共享文件夹(1)</vt:lpstr>
      <vt:lpstr>4.7.2 添加共享文件夹(2)</vt:lpstr>
      <vt:lpstr>4.7.2 添加共享文件夹(3)</vt:lpstr>
      <vt:lpstr>4.7.2 添加共享文件夹(4)</vt:lpstr>
      <vt:lpstr>4.7.2 添加共享文件夹(5)</vt:lpstr>
      <vt:lpstr>4.7.2 添加共享文件夹(6)</vt:lpstr>
      <vt:lpstr>4.7.2 添加共享文件夹(8)</vt:lpstr>
      <vt:lpstr>4.7.2 添加共享文件夹(8)</vt:lpstr>
      <vt:lpstr>4.7.3  停止共享文件夹</vt:lpstr>
      <vt:lpstr>4.7.4 修改共享文件夹的属性</vt:lpstr>
      <vt:lpstr>4.7.4 修改共享文件夹的属性</vt:lpstr>
      <vt:lpstr>4.7.5 映射网络驱动器</vt:lpstr>
      <vt:lpstr>4.7.5 映射网络驱动器</vt:lpstr>
      <vt:lpstr>4.7.5 映射网络驱动器</vt:lpstr>
      <vt:lpstr>4.7.5 断开网络驱动器</vt:lpstr>
      <vt:lpstr>上机练习作业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Jicheng Hu</cp:lastModifiedBy>
  <cp:revision>240</cp:revision>
  <dcterms:created xsi:type="dcterms:W3CDTF">2014-12-05T07:09:50Z</dcterms:created>
  <dcterms:modified xsi:type="dcterms:W3CDTF">2021-10-12T11:09:32Z</dcterms:modified>
</cp:coreProperties>
</file>