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16" r:id="rId3"/>
    <p:sldId id="317" r:id="rId4"/>
    <p:sldId id="344" r:id="rId5"/>
    <p:sldId id="345" r:id="rId6"/>
    <p:sldId id="346" r:id="rId7"/>
    <p:sldId id="347" r:id="rId8"/>
    <p:sldId id="348" r:id="rId9"/>
    <p:sldId id="349" r:id="rId10"/>
    <p:sldId id="350" r:id="rId11"/>
    <p:sldId id="361" r:id="rId12"/>
    <p:sldId id="320" r:id="rId13"/>
    <p:sldId id="322" r:id="rId14"/>
    <p:sldId id="321" r:id="rId15"/>
    <p:sldId id="323" r:id="rId16"/>
    <p:sldId id="324" r:id="rId17"/>
    <p:sldId id="325" r:id="rId18"/>
    <p:sldId id="326" r:id="rId19"/>
    <p:sldId id="327" r:id="rId20"/>
    <p:sldId id="328" r:id="rId21"/>
    <p:sldId id="351" r:id="rId22"/>
    <p:sldId id="352" r:id="rId23"/>
    <p:sldId id="353" r:id="rId24"/>
    <p:sldId id="354" r:id="rId25"/>
    <p:sldId id="355" r:id="rId26"/>
    <p:sldId id="356" r:id="rId27"/>
    <p:sldId id="358" r:id="rId28"/>
    <p:sldId id="359" r:id="rId29"/>
    <p:sldId id="360" r:id="rId30"/>
    <p:sldId id="357" r:id="rId31"/>
    <p:sldId id="318" r:id="rId32"/>
    <p:sldId id="329" r:id="rId33"/>
    <p:sldId id="330" r:id="rId34"/>
    <p:sldId id="331" r:id="rId35"/>
    <p:sldId id="332" r:id="rId36"/>
    <p:sldId id="333" r:id="rId37"/>
    <p:sldId id="334" r:id="rId38"/>
    <p:sldId id="335" r:id="rId39"/>
    <p:sldId id="336" r:id="rId40"/>
    <p:sldId id="337" r:id="rId41"/>
    <p:sldId id="338" r:id="rId42"/>
    <p:sldId id="319" r:id="rId43"/>
    <p:sldId id="340" r:id="rId44"/>
    <p:sldId id="339" r:id="rId45"/>
    <p:sldId id="341" r:id="rId46"/>
    <p:sldId id="342" r:id="rId47"/>
    <p:sldId id="34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dgm:spPr/>
      <dgm:t>
        <a:bodyPr/>
        <a:lstStyle/>
        <a:p>
          <a:pPr algn="l"/>
          <a:r>
            <a:rPr lang="en-US" altLang="zh-CN" dirty="0" smtClean="0"/>
            <a:t>Windows</a:t>
          </a:r>
          <a:r>
            <a:rPr lang="zh-CN" altLang="en-US" dirty="0" smtClean="0"/>
            <a:t>编程工具</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en-US" altLang="zh-CN" dirty="0" smtClean="0"/>
            <a:t>VS</a:t>
          </a:r>
          <a:r>
            <a:rPr lang="zh-CN" altLang="en-US" dirty="0" smtClean="0"/>
            <a:t>中的</a:t>
          </a:r>
          <a:r>
            <a:rPr lang="en-US" altLang="zh-CN" dirty="0" smtClean="0"/>
            <a:t>Windows </a:t>
          </a:r>
          <a:r>
            <a:rPr lang="zh-CN" altLang="en-US" dirty="0" smtClean="0"/>
            <a:t>应用程序类型</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19643720-2B40-4681-B6AA-424E0E901AAB}">
      <dgm:prSet phldrT="[文本]"/>
      <dgm:spPr/>
      <dgm:t>
        <a:bodyPr/>
        <a:lstStyle/>
        <a:p>
          <a:pPr algn="l"/>
          <a:r>
            <a:rPr lang="zh-CN" altLang="en-US" dirty="0" smtClean="0"/>
            <a:t>实例</a:t>
          </a:r>
          <a:endParaRPr lang="zh-CN" altLang="en-US" dirty="0"/>
        </a:p>
      </dgm:t>
    </dgm:pt>
    <dgm:pt modelId="{06FC63D7-59F4-4FCF-BA3C-82CA82021EE0}" type="parTrans" cxnId="{33A53B55-5868-4CCC-85AD-17C7FB71C2FC}">
      <dgm:prSet/>
      <dgm:spPr/>
      <dgm:t>
        <a:bodyPr/>
        <a:lstStyle/>
        <a:p>
          <a:endParaRPr lang="zh-CN" altLang="en-US"/>
        </a:p>
      </dgm:t>
    </dgm:pt>
    <dgm:pt modelId="{1397822D-B5D6-4C7A-B9A1-9207CFE945C4}" type="sibTrans" cxnId="{33A53B55-5868-4CCC-85AD-17C7FB71C2FC}">
      <dgm:prSet/>
      <dgm:spPr/>
      <dgm:t>
        <a:bodyPr/>
        <a:lstStyle/>
        <a:p>
          <a:endParaRPr lang="zh-CN" altLang="en-US"/>
        </a:p>
      </dgm:t>
    </dgm:pt>
    <dgm:pt modelId="{0EB4CFA3-2877-4CD2-8638-6B78E74A3005}">
      <dgm:prSet phldrT="[文本]"/>
      <dgm:spPr/>
      <dgm:t>
        <a:bodyPr/>
        <a:lstStyle/>
        <a:p>
          <a:pPr algn="l"/>
          <a:r>
            <a:rPr lang="zh-CN" altLang="en-US" dirty="0" smtClean="0"/>
            <a:t>操作系统及</a:t>
          </a:r>
          <a:r>
            <a:rPr lang="en-US" altLang="zh-CN" dirty="0" smtClean="0"/>
            <a:t>Windows</a:t>
          </a:r>
          <a:r>
            <a:rPr lang="zh-CN" altLang="en-US" dirty="0" smtClean="0"/>
            <a:t>发展</a:t>
          </a:r>
          <a:endParaRPr lang="zh-CN" altLang="en-US" dirty="0"/>
        </a:p>
      </dgm:t>
    </dgm:pt>
    <dgm:pt modelId="{78E91C60-98EE-4736-9F1F-0A4515469F8E}" type="parTrans" cxnId="{57B5F7F3-A8A8-450D-BF33-D78E8B90296E}">
      <dgm:prSet/>
      <dgm:spPr/>
      <dgm:t>
        <a:bodyPr/>
        <a:lstStyle/>
        <a:p>
          <a:endParaRPr lang="zh-CN" altLang="en-US"/>
        </a:p>
      </dgm:t>
    </dgm:pt>
    <dgm:pt modelId="{063BDEB1-4B9A-40B2-B26D-744EA8FDC352}" type="sibTrans" cxnId="{57B5F7F3-A8A8-450D-BF33-D78E8B90296E}">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4"/>
      <dgm:spPr/>
    </dgm:pt>
    <dgm:pt modelId="{BDA9855D-7D78-437D-BD78-790FC97E081F}" type="pres">
      <dgm:prSet presAssocID="{0EB4CFA3-2877-4CD2-8638-6B78E74A3005}" presName="txShp" presStyleLbl="node1" presStyleIdx="0" presStyleCnt="4">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4"/>
      <dgm:spPr/>
    </dgm:pt>
    <dgm:pt modelId="{F907B27B-B246-4928-AC93-8A19B8E86AA6}" type="pres">
      <dgm:prSet presAssocID="{B39E45CA-4B90-4BA5-AC4B-EBDCA7F79487}" presName="txShp" presStyleLbl="node1" presStyleIdx="1" presStyleCnt="4">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4"/>
      <dgm:spPr/>
    </dgm:pt>
    <dgm:pt modelId="{34905F94-283E-4E2E-B949-4A5102C3F22E}" type="pres">
      <dgm:prSet presAssocID="{130D3908-710E-4E1A-B7D8-47B8EA36ED4A}" presName="txShp" presStyleLbl="node1" presStyleIdx="2" presStyleCnt="4">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4"/>
      <dgm:spPr/>
    </dgm:pt>
    <dgm:pt modelId="{4A90FFE2-DE88-4B0D-886D-0593F18265A5}" type="pres">
      <dgm:prSet presAssocID="{19643720-2B40-4681-B6AA-424E0E901AAB}" presName="txShp" presStyleLbl="node1" presStyleIdx="3" presStyleCnt="4">
        <dgm:presLayoutVars>
          <dgm:bulletEnabled val="1"/>
        </dgm:presLayoutVars>
      </dgm:prSet>
      <dgm:spPr/>
      <dgm:t>
        <a:bodyPr/>
        <a:lstStyle/>
        <a:p>
          <a:endParaRPr lang="zh-CN" altLang="en-US"/>
        </a:p>
      </dgm:t>
    </dgm:pt>
  </dgm:ptLst>
  <dgm:cxnLst>
    <dgm:cxn modelId="{B69EE3B7-6352-4D18-85A0-6F0541D9B5D3}" type="presOf" srcId="{130D3908-710E-4E1A-B7D8-47B8EA36ED4A}" destId="{34905F94-283E-4E2E-B949-4A5102C3F22E}"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851E7807-5DCB-450F-91CB-BC7CE976400B}" srcId="{C0DAA090-DC2F-4A5B-84CF-FE23997C0F8D}" destId="{130D3908-710E-4E1A-B7D8-47B8EA36ED4A}" srcOrd="2" destOrd="0" parTransId="{42EC6CF3-FF18-437E-8D44-AA882D54CEE0}" sibTransId="{9007DD70-9C54-4477-9E19-C04AF4AA79E1}"/>
    <dgm:cxn modelId="{33A53B55-5868-4CCC-85AD-17C7FB71C2FC}" srcId="{C0DAA090-DC2F-4A5B-84CF-FE23997C0F8D}" destId="{19643720-2B40-4681-B6AA-424E0E901AAB}" srcOrd="3" destOrd="0" parTransId="{06FC63D7-59F4-4FCF-BA3C-82CA82021EE0}" sibTransId="{1397822D-B5D6-4C7A-B9A1-9207CFE945C4}"/>
    <dgm:cxn modelId="{3BA407BA-CFDE-47B2-B9CA-A441C576491D}" type="presOf" srcId="{19643720-2B40-4681-B6AA-424E0E901AAB}" destId="{4A90FFE2-DE88-4B0D-886D-0593F18265A5}"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864E5C82-B3C8-474C-B1E4-42B78DDCD522}" type="presOf" srcId="{C0DAA090-DC2F-4A5B-84CF-FE23997C0F8D}" destId="{DDE2EFAC-FD0A-43B9-9885-8F584F8B2687}" srcOrd="0" destOrd="0" presId="urn:microsoft.com/office/officeart/2005/8/layout/vList3"/>
    <dgm:cxn modelId="{9FBF72B5-1C28-40F2-89C3-08AFB13D3E4E}" type="presOf" srcId="{0EB4CFA3-2877-4CD2-8638-6B78E74A3005}" destId="{BDA9855D-7D78-437D-BD78-790FC97E081F}"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53497" y="869"/>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t>操作系统及</a:t>
          </a:r>
          <a:r>
            <a:rPr lang="en-US" altLang="zh-CN" sz="2700" kern="1200" dirty="0" smtClean="0"/>
            <a:t>Windows</a:t>
          </a:r>
          <a:r>
            <a:rPr lang="zh-CN" altLang="en-US" sz="2700" kern="1200" dirty="0" smtClean="0"/>
            <a:t>发展</a:t>
          </a:r>
          <a:endParaRPr lang="zh-CN" altLang="en-US" sz="2700" kern="1200" dirty="0"/>
        </a:p>
      </dsp:txBody>
      <dsp:txXfrm rot="10800000">
        <a:off x="1820475" y="869"/>
        <a:ext cx="4840696" cy="1067911"/>
      </dsp:txXfrm>
    </dsp:sp>
    <dsp:sp modelId="{083CB889-864A-48B4-A20B-3444EFBE5EE6}">
      <dsp:nvSpPr>
        <dsp:cNvPr id="0" name=""/>
        <dsp:cNvSpPr/>
      </dsp:nvSpPr>
      <dsp:spPr>
        <a:xfrm>
          <a:off x="1019541" y="869"/>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53497" y="1387560"/>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en-US" altLang="zh-CN" sz="2700" kern="1200" dirty="0" smtClean="0"/>
            <a:t>Windows</a:t>
          </a:r>
          <a:r>
            <a:rPr lang="zh-CN" altLang="en-US" sz="2700" kern="1200" dirty="0" smtClean="0"/>
            <a:t>编程工具</a:t>
          </a:r>
          <a:endParaRPr lang="zh-CN" altLang="en-US" sz="2700" kern="1200" dirty="0"/>
        </a:p>
      </dsp:txBody>
      <dsp:txXfrm rot="10800000">
        <a:off x="1820475" y="1387560"/>
        <a:ext cx="4840696" cy="1067911"/>
      </dsp:txXfrm>
    </dsp:sp>
    <dsp:sp modelId="{BDA2664F-D760-4676-988D-9DECE8C71CCC}">
      <dsp:nvSpPr>
        <dsp:cNvPr id="0" name=""/>
        <dsp:cNvSpPr/>
      </dsp:nvSpPr>
      <dsp:spPr>
        <a:xfrm>
          <a:off x="1019541" y="1387560"/>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53497" y="2774252"/>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en-US" altLang="zh-CN" sz="2700" kern="1200" dirty="0" smtClean="0"/>
            <a:t>VS</a:t>
          </a:r>
          <a:r>
            <a:rPr lang="zh-CN" altLang="en-US" sz="2700" kern="1200" dirty="0" smtClean="0"/>
            <a:t>中的</a:t>
          </a:r>
          <a:r>
            <a:rPr lang="en-US" altLang="zh-CN" sz="2700" kern="1200" dirty="0" smtClean="0"/>
            <a:t>Windows </a:t>
          </a:r>
          <a:r>
            <a:rPr lang="zh-CN" altLang="en-US" sz="2700" kern="1200" dirty="0" smtClean="0"/>
            <a:t>应用程序类型</a:t>
          </a:r>
          <a:endParaRPr lang="zh-CN" altLang="en-US" sz="2700" kern="1200" dirty="0"/>
        </a:p>
      </dsp:txBody>
      <dsp:txXfrm rot="10800000">
        <a:off x="1820475" y="2774252"/>
        <a:ext cx="4840696" cy="1067911"/>
      </dsp:txXfrm>
    </dsp:sp>
    <dsp:sp modelId="{7FE62E54-E85F-4DBB-997F-689B5CDFD62D}">
      <dsp:nvSpPr>
        <dsp:cNvPr id="0" name=""/>
        <dsp:cNvSpPr/>
      </dsp:nvSpPr>
      <dsp:spPr>
        <a:xfrm>
          <a:off x="1019541" y="2774252"/>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53497" y="4160943"/>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02870" rIns="192024" bIns="102870" numCol="1" spcCol="1270" anchor="ctr" anchorCtr="0">
          <a:noAutofit/>
        </a:bodyPr>
        <a:lstStyle/>
        <a:p>
          <a:pPr lvl="0" algn="l" defTabSz="1200150">
            <a:lnSpc>
              <a:spcPct val="90000"/>
            </a:lnSpc>
            <a:spcBef>
              <a:spcPct val="0"/>
            </a:spcBef>
            <a:spcAft>
              <a:spcPct val="35000"/>
            </a:spcAft>
          </a:pPr>
          <a:r>
            <a:rPr lang="zh-CN" altLang="en-US" sz="2700" kern="1200" dirty="0" smtClean="0"/>
            <a:t>实例</a:t>
          </a:r>
          <a:endParaRPr lang="zh-CN" altLang="en-US" sz="2700" kern="1200" dirty="0"/>
        </a:p>
      </dsp:txBody>
      <dsp:txXfrm rot="10800000">
        <a:off x="1820475" y="4160943"/>
        <a:ext cx="4840696" cy="1067911"/>
      </dsp:txXfrm>
    </dsp:sp>
    <dsp:sp modelId="{9D48952A-8DE3-45EB-8CB6-5152C3B3C507}">
      <dsp:nvSpPr>
        <dsp:cNvPr id="0" name=""/>
        <dsp:cNvSpPr/>
      </dsp:nvSpPr>
      <dsp:spPr>
        <a:xfrm>
          <a:off x="1019541" y="4160943"/>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3" name="副标题 2"/>
          <p:cNvSpPr>
            <a:spLocks noGrp="1"/>
          </p:cNvSpPr>
          <p:nvPr>
            <p:ph type="subTitle" idx="1"/>
          </p:nvPr>
        </p:nvSpPr>
        <p:spPr>
          <a:xfrm>
            <a:off x="4620620" y="4391997"/>
            <a:ext cx="5150397"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en-US" altLang="zh-CN" sz="2800" dirty="0" smtClean="0">
                <a:solidFill>
                  <a:schemeClr val="tx1"/>
                </a:solidFill>
              </a:rPr>
              <a:t>《Windows</a:t>
            </a:r>
            <a:r>
              <a:rPr lang="zh-CN" altLang="en-US" sz="2800" dirty="0" smtClean="0">
                <a:solidFill>
                  <a:schemeClr val="tx1"/>
                </a:solidFill>
              </a:rPr>
              <a:t>原理与应用</a:t>
            </a:r>
            <a:r>
              <a:rPr lang="en-US" altLang="zh-CN" sz="2800" dirty="0">
                <a:solidFill>
                  <a:schemeClr val="tx1"/>
                </a:solidFill>
              </a:rPr>
              <a:t>》</a:t>
            </a:r>
            <a:r>
              <a:rPr lang="zh-CN" altLang="en-US" sz="2800" dirty="0" smtClean="0">
                <a:solidFill>
                  <a:schemeClr val="tx1"/>
                </a:solidFill>
              </a:rPr>
              <a:t>课程组</a:t>
            </a:r>
            <a:endParaRPr lang="en-US" altLang="zh-CN" sz="2800" dirty="0" smtClean="0">
              <a:solidFill>
                <a:schemeClr val="tx1"/>
              </a:solidFill>
            </a:endParaRPr>
          </a:p>
        </p:txBody>
      </p:sp>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77437" y="3252651"/>
            <a:ext cx="6453051" cy="769441"/>
          </a:xfrm>
          <a:prstGeom prst="rect">
            <a:avLst/>
          </a:prstGeom>
          <a:noFill/>
        </p:spPr>
        <p:txBody>
          <a:bodyPr wrap="square" rtlCol="0">
            <a:spAutoFit/>
          </a:bodyPr>
          <a:lstStyle/>
          <a:p>
            <a:r>
              <a:rPr lang="en-US" altLang="zh-CN" sz="4400" dirty="0" smtClean="0">
                <a:solidFill>
                  <a:schemeClr val="accent1">
                    <a:lumMod val="75000"/>
                  </a:schemeClr>
                </a:solidFill>
              </a:rPr>
              <a:t>1.Windows</a:t>
            </a:r>
            <a:r>
              <a:rPr lang="zh-CN" altLang="en-US" sz="4400" dirty="0" smtClean="0">
                <a:solidFill>
                  <a:schemeClr val="accent1">
                    <a:lumMod val="75000"/>
                  </a:schemeClr>
                </a:solidFill>
              </a:rPr>
              <a:t>操作系统概述</a:t>
            </a:r>
            <a:endParaRPr lang="zh-CN" altLang="en-US" sz="4400" dirty="0"/>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59769" y="1389881"/>
            <a:ext cx="8597294" cy="4906416"/>
          </a:xfrm>
        </p:spPr>
        <p:txBody>
          <a:bodyPr>
            <a:normAutofit fontScale="70000" lnSpcReduction="20000"/>
          </a:bodyPr>
          <a:lstStyle/>
          <a:p>
            <a:r>
              <a:rPr lang="en-US" altLang="zh-CN" sz="2400" dirty="0" smtClean="0"/>
              <a:t>UNIX</a:t>
            </a:r>
          </a:p>
          <a:p>
            <a:pPr lvl="1">
              <a:lnSpc>
                <a:spcPct val="90000"/>
              </a:lnSpc>
            </a:pPr>
            <a:r>
              <a:rPr lang="en-US" altLang="zh-CN" sz="2400" dirty="0">
                <a:solidFill>
                  <a:srgbClr val="000000"/>
                </a:solidFill>
                <a:latin typeface="Arial" panose="020B0604020202020204" pitchFamily="34" charset="0"/>
              </a:rPr>
              <a:t>Sun Solaris </a:t>
            </a:r>
          </a:p>
          <a:p>
            <a:pPr lvl="1">
              <a:lnSpc>
                <a:spcPct val="90000"/>
              </a:lnSpc>
            </a:pPr>
            <a:r>
              <a:rPr lang="en-US" altLang="zh-CN" sz="2400" dirty="0">
                <a:solidFill>
                  <a:srgbClr val="000000"/>
                </a:solidFill>
                <a:latin typeface="Arial" panose="020B0604020202020204" pitchFamily="34" charset="0"/>
              </a:rPr>
              <a:t>HP-UX </a:t>
            </a:r>
          </a:p>
          <a:p>
            <a:pPr lvl="1">
              <a:lnSpc>
                <a:spcPct val="90000"/>
              </a:lnSpc>
            </a:pPr>
            <a:r>
              <a:rPr lang="en-US" altLang="zh-CN" sz="2400" dirty="0">
                <a:solidFill>
                  <a:srgbClr val="000000"/>
                </a:solidFill>
                <a:latin typeface="Arial" panose="020B0604020202020204" pitchFamily="34" charset="0"/>
              </a:rPr>
              <a:t>IBM AIX </a:t>
            </a:r>
          </a:p>
          <a:p>
            <a:pPr marL="457200" lvl="1" indent="0">
              <a:buNone/>
            </a:pPr>
            <a:endParaRPr lang="en-US" altLang="zh-CN" sz="2200" dirty="0"/>
          </a:p>
          <a:p>
            <a:r>
              <a:rPr lang="en-US" altLang="zh-CN" sz="2400" dirty="0" smtClean="0"/>
              <a:t>Linux</a:t>
            </a:r>
          </a:p>
          <a:p>
            <a:pPr lvl="1"/>
            <a:r>
              <a:rPr lang="en-US" altLang="zh-CN" sz="2200" dirty="0" err="1" smtClean="0"/>
              <a:t>Debian</a:t>
            </a:r>
            <a:endParaRPr lang="en-US" altLang="zh-CN" sz="2200" dirty="0" smtClean="0"/>
          </a:p>
          <a:p>
            <a:pPr lvl="1"/>
            <a:r>
              <a:rPr lang="en-US" altLang="zh-CN" sz="2200" dirty="0" err="1" smtClean="0"/>
              <a:t>Redhat</a:t>
            </a:r>
            <a:endParaRPr lang="en-US" altLang="zh-CN" sz="2200" dirty="0" smtClean="0"/>
          </a:p>
          <a:p>
            <a:pPr lvl="1"/>
            <a:r>
              <a:rPr lang="en-US" altLang="zh-CN" sz="2200" dirty="0" smtClean="0"/>
              <a:t>CentOS</a:t>
            </a:r>
          </a:p>
          <a:p>
            <a:pPr lvl="1"/>
            <a:r>
              <a:rPr lang="en-US" altLang="zh-CN" sz="2200" dirty="0" smtClean="0"/>
              <a:t>…</a:t>
            </a:r>
          </a:p>
          <a:p>
            <a:pPr lvl="1"/>
            <a:endParaRPr lang="en-US" altLang="zh-CN" sz="2200" dirty="0"/>
          </a:p>
          <a:p>
            <a:r>
              <a:rPr lang="en-US" altLang="zh-CN" sz="2400" dirty="0"/>
              <a:t>Windows NT / </a:t>
            </a:r>
            <a:r>
              <a:rPr lang="en-US" altLang="zh-CN" sz="2400" dirty="0" err="1" smtClean="0"/>
              <a:t>WindowsXP</a:t>
            </a:r>
            <a:r>
              <a:rPr lang="en-US" altLang="zh-CN" sz="2400" dirty="0" smtClean="0"/>
              <a:t> / Windows7 / Windows 8 / Windows 10</a:t>
            </a:r>
          </a:p>
          <a:p>
            <a:r>
              <a:rPr lang="en-US" altLang="zh-CN" sz="2400" dirty="0" smtClean="0"/>
              <a:t>Windows Server </a:t>
            </a:r>
            <a:r>
              <a:rPr lang="en-US" altLang="zh-CN" sz="2400" dirty="0"/>
              <a:t>2000 / Server </a:t>
            </a:r>
            <a:r>
              <a:rPr lang="en-US" altLang="zh-CN" sz="2400" dirty="0" smtClean="0"/>
              <a:t>2003 / Server2008 / Server 2012 / Server 2016…</a:t>
            </a:r>
            <a:endParaRPr lang="en-US" altLang="zh-CN" sz="2400" dirty="0"/>
          </a:p>
          <a:p>
            <a:endParaRPr lang="en-US" altLang="zh-CN" sz="2400" dirty="0" smtClean="0"/>
          </a:p>
          <a:p>
            <a:r>
              <a:rPr lang="en-US" altLang="zh-CN" sz="2400" dirty="0" smtClean="0"/>
              <a:t>Netware</a:t>
            </a:r>
            <a:endParaRPr lang="en-US" altLang="zh-CN" sz="2400" dirty="0"/>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1.4</a:t>
            </a:r>
            <a:r>
              <a:rPr lang="zh-CN" altLang="en-US" dirty="0" smtClean="0"/>
              <a:t>网络操作系统的分类</a:t>
            </a:r>
          </a:p>
        </p:txBody>
      </p:sp>
    </p:spTree>
    <p:extLst>
      <p:ext uri="{BB962C8B-B14F-4D97-AF65-F5344CB8AC3E}">
        <p14:creationId xmlns:p14="http://schemas.microsoft.com/office/powerpoint/2010/main" val="182135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4888676"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1.5Windows</a:t>
            </a:r>
            <a:r>
              <a:rPr lang="zh-CN" altLang="en-US" dirty="0" smtClean="0"/>
              <a:t>家族</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43" y="888521"/>
            <a:ext cx="91440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34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12</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1.5Windows</a:t>
            </a:r>
            <a:r>
              <a:rPr lang="zh-CN" altLang="en-US" dirty="0" smtClean="0"/>
              <a:t>的发展</a:t>
            </a:r>
            <a:r>
              <a:rPr lang="en-US" altLang="zh-CN" dirty="0" smtClean="0"/>
              <a:t>(1)</a:t>
            </a:r>
            <a:endParaRPr lang="zh-CN" altLang="en-US" dirty="0" smtClean="0"/>
          </a:p>
        </p:txBody>
      </p:sp>
      <p:sp>
        <p:nvSpPr>
          <p:cNvPr id="2" name="内容占位符 1"/>
          <p:cNvSpPr>
            <a:spLocks noGrp="1"/>
          </p:cNvSpPr>
          <p:nvPr>
            <p:ph idx="1"/>
          </p:nvPr>
        </p:nvSpPr>
        <p:spPr>
          <a:xfrm>
            <a:off x="520580" y="1311503"/>
            <a:ext cx="8596668" cy="5094984"/>
          </a:xfrm>
        </p:spPr>
        <p:txBody>
          <a:bodyPr>
            <a:noAutofit/>
          </a:bodyPr>
          <a:lstStyle/>
          <a:p>
            <a:pPr>
              <a:buFont typeface="Wingdings" panose="05000000000000000000" pitchFamily="2" charset="2"/>
              <a:buChar char="Ø"/>
            </a:pPr>
            <a:r>
              <a:rPr lang="zh-CN" altLang="zh-CN" sz="2400" dirty="0"/>
              <a:t>早期的</a:t>
            </a:r>
            <a:r>
              <a:rPr lang="en-US" altLang="zh-CN" sz="2400" dirty="0"/>
              <a:t>Windows</a:t>
            </a:r>
            <a:r>
              <a:rPr lang="zh-CN" altLang="zh-CN" sz="2400" dirty="0"/>
              <a:t>并不是一个独立的操作系统，而只是</a:t>
            </a:r>
            <a:r>
              <a:rPr lang="en-US" altLang="zh-CN" sz="2400" dirty="0"/>
              <a:t>DOS</a:t>
            </a:r>
            <a:r>
              <a:rPr lang="zh-CN" altLang="zh-CN" sz="2400" dirty="0"/>
              <a:t>的一个补丁程序。</a:t>
            </a:r>
            <a:endParaRPr lang="en-US" altLang="zh-CN" sz="2400" dirty="0"/>
          </a:p>
          <a:p>
            <a:pPr>
              <a:buFont typeface="Wingdings" panose="05000000000000000000" pitchFamily="2" charset="2"/>
              <a:buChar char="Ø"/>
            </a:pPr>
            <a:r>
              <a:rPr lang="zh-CN" altLang="zh-CN" sz="2400" dirty="0"/>
              <a:t>最初的</a:t>
            </a:r>
            <a:r>
              <a:rPr lang="en-US" altLang="zh-CN" sz="2400" dirty="0"/>
              <a:t>Windows 1.0</a:t>
            </a:r>
            <a:r>
              <a:rPr lang="zh-CN" altLang="zh-CN" sz="2400" dirty="0"/>
              <a:t>（于</a:t>
            </a:r>
            <a:r>
              <a:rPr lang="en-US" altLang="zh-CN" sz="2400" dirty="0"/>
              <a:t>1985</a:t>
            </a:r>
            <a:r>
              <a:rPr lang="zh-CN" altLang="zh-CN" sz="2400" dirty="0"/>
              <a:t>年</a:t>
            </a:r>
            <a:r>
              <a:rPr lang="en-US" altLang="zh-CN" sz="2400" dirty="0"/>
              <a:t>11</a:t>
            </a:r>
            <a:r>
              <a:rPr lang="zh-CN" altLang="zh-CN" sz="2400" dirty="0"/>
              <a:t>月</a:t>
            </a:r>
            <a:r>
              <a:rPr lang="en-US" altLang="zh-CN" sz="2400" dirty="0"/>
              <a:t>20</a:t>
            </a:r>
            <a:r>
              <a:rPr lang="zh-CN" altLang="zh-CN" sz="2400" dirty="0"/>
              <a:t>日推出）和</a:t>
            </a:r>
            <a:r>
              <a:rPr lang="en-US" altLang="zh-CN" sz="2400" dirty="0"/>
              <a:t>2.0</a:t>
            </a:r>
            <a:r>
              <a:rPr lang="zh-CN" altLang="zh-CN" sz="2400" dirty="0"/>
              <a:t>，运行于</a:t>
            </a:r>
            <a:r>
              <a:rPr lang="en-US" altLang="zh-CN" sz="2400" dirty="0"/>
              <a:t>16</a:t>
            </a:r>
            <a:r>
              <a:rPr lang="zh-CN" altLang="zh-CN" sz="2400" dirty="0"/>
              <a:t>位的</a:t>
            </a:r>
            <a:r>
              <a:rPr lang="en-US" altLang="zh-CN" sz="2400" dirty="0"/>
              <a:t>286 PC</a:t>
            </a:r>
            <a:r>
              <a:rPr lang="zh-CN" altLang="zh-CN" sz="2400" dirty="0"/>
              <a:t>机上，又慢又差，被业界所唾弃。</a:t>
            </a:r>
            <a:endParaRPr lang="en-US" altLang="zh-CN" sz="2400" dirty="0"/>
          </a:p>
          <a:p>
            <a:pPr>
              <a:buFont typeface="Wingdings" panose="05000000000000000000" pitchFamily="2" charset="2"/>
              <a:buChar char="Ø"/>
            </a:pPr>
            <a:r>
              <a:rPr lang="zh-CN" altLang="zh-CN" sz="2400" dirty="0"/>
              <a:t>随着</a:t>
            </a:r>
            <a:r>
              <a:rPr lang="en-US" altLang="zh-CN" sz="2400" dirty="0"/>
              <a:t>386 CPU</a:t>
            </a:r>
            <a:r>
              <a:rPr lang="zh-CN" altLang="zh-CN" sz="2400" dirty="0"/>
              <a:t>的推出和微软公司的不断改进，</a:t>
            </a:r>
            <a:r>
              <a:rPr lang="en-US" altLang="zh-CN" sz="2400" dirty="0"/>
              <a:t>1990</a:t>
            </a:r>
            <a:r>
              <a:rPr lang="zh-CN" altLang="zh-CN" sz="2400" dirty="0"/>
              <a:t>年推出的（</a:t>
            </a:r>
            <a:r>
              <a:rPr lang="en-US" altLang="zh-CN" sz="2400" dirty="0"/>
              <a:t>16</a:t>
            </a:r>
            <a:r>
              <a:rPr lang="zh-CN" altLang="zh-CN" sz="2400" dirty="0"/>
              <a:t>位）</a:t>
            </a:r>
            <a:r>
              <a:rPr lang="en-US" altLang="zh-CN" sz="2400" dirty="0"/>
              <a:t>Windows 3.0</a:t>
            </a:r>
            <a:r>
              <a:rPr lang="zh-CN" altLang="zh-CN" sz="2400" dirty="0"/>
              <a:t>获得了巨大的成功，后来推出的带浏览器</a:t>
            </a:r>
            <a:r>
              <a:rPr lang="en-US" altLang="zh-CN" sz="2400" dirty="0"/>
              <a:t>IE</a:t>
            </a:r>
            <a:r>
              <a:rPr lang="zh-CN" altLang="zh-CN" sz="2400" dirty="0"/>
              <a:t>的（</a:t>
            </a:r>
            <a:r>
              <a:rPr lang="en-US" altLang="zh-CN" sz="2400" dirty="0"/>
              <a:t>32</a:t>
            </a:r>
            <a:r>
              <a:rPr lang="zh-CN" altLang="zh-CN" sz="2400" dirty="0"/>
              <a:t>位）</a:t>
            </a:r>
            <a:r>
              <a:rPr lang="en-US" altLang="zh-CN" sz="2400" dirty="0"/>
              <a:t>Windows 95/98</a:t>
            </a:r>
            <a:r>
              <a:rPr lang="zh-CN" altLang="zh-CN" sz="2400" dirty="0"/>
              <a:t>也得到广泛好评</a:t>
            </a:r>
            <a:r>
              <a:rPr lang="zh-CN" altLang="zh-CN" sz="2400" dirty="0" smtClean="0"/>
              <a:t>。</a:t>
            </a:r>
            <a:endParaRPr lang="en-US" altLang="zh-CN" sz="2400" dirty="0" smtClean="0"/>
          </a:p>
          <a:p>
            <a:pPr>
              <a:buFont typeface="Wingdings" panose="05000000000000000000" pitchFamily="2" charset="2"/>
              <a:buChar char="Ø"/>
            </a:pPr>
            <a:r>
              <a:rPr lang="en-US" altLang="zh-CN" sz="2400" dirty="0"/>
              <a:t>1993</a:t>
            </a:r>
            <a:r>
              <a:rPr lang="zh-CN" altLang="zh-CN" sz="2400" dirty="0"/>
              <a:t>年微软开发出基于微内核结构的</a:t>
            </a:r>
            <a:r>
              <a:rPr lang="en-US" altLang="zh-CN" sz="2400" dirty="0"/>
              <a:t>32</a:t>
            </a:r>
            <a:r>
              <a:rPr lang="zh-CN" altLang="zh-CN" sz="2400" dirty="0"/>
              <a:t>位独立操作系统</a:t>
            </a:r>
            <a:r>
              <a:rPr lang="en-US" altLang="zh-CN" sz="2400" dirty="0"/>
              <a:t>Windows NT</a:t>
            </a:r>
            <a:r>
              <a:rPr lang="zh-CN" altLang="zh-CN" sz="2400" dirty="0"/>
              <a:t>（</a:t>
            </a:r>
            <a:r>
              <a:rPr lang="en-US" altLang="zh-CN" sz="2400" dirty="0"/>
              <a:t>New Technology</a:t>
            </a:r>
            <a:r>
              <a:rPr lang="zh-CN" altLang="zh-CN" sz="2400" dirty="0"/>
              <a:t>，新技术），</a:t>
            </a:r>
            <a:r>
              <a:rPr lang="en-US" altLang="zh-CN" sz="2400" dirty="0"/>
              <a:t>2000</a:t>
            </a:r>
            <a:r>
              <a:rPr lang="zh-CN" altLang="zh-CN" sz="2400" dirty="0"/>
              <a:t>年和</a:t>
            </a:r>
            <a:r>
              <a:rPr lang="en-US" altLang="zh-CN" sz="2400" dirty="0"/>
              <a:t>2001</a:t>
            </a:r>
            <a:r>
              <a:rPr lang="zh-CN" altLang="zh-CN" sz="2400" dirty="0"/>
              <a:t>年分别推出基于</a:t>
            </a:r>
            <a:r>
              <a:rPr lang="en-US" altLang="zh-CN" sz="2400" dirty="0"/>
              <a:t>NT</a:t>
            </a:r>
            <a:r>
              <a:rPr lang="zh-CN" altLang="zh-CN" sz="2400" dirty="0"/>
              <a:t>的</a:t>
            </a:r>
            <a:r>
              <a:rPr lang="en-US" altLang="zh-CN" sz="2400" dirty="0"/>
              <a:t>Windows 2000</a:t>
            </a:r>
            <a:r>
              <a:rPr lang="zh-CN" altLang="zh-CN" sz="2400" dirty="0"/>
              <a:t>和</a:t>
            </a:r>
            <a:r>
              <a:rPr lang="en-US" altLang="zh-CN" sz="2400" dirty="0"/>
              <a:t>Windows XP</a:t>
            </a:r>
            <a:r>
              <a:rPr lang="zh-CN" altLang="zh-CN" sz="2400" dirty="0"/>
              <a:t>（</a:t>
            </a:r>
            <a:r>
              <a:rPr lang="en-US" altLang="zh-CN" sz="2400" dirty="0" err="1"/>
              <a:t>eXPerience</a:t>
            </a:r>
            <a:r>
              <a:rPr lang="zh-CN" altLang="zh-CN" sz="2400" dirty="0"/>
              <a:t>，体验），大受好评，被广泛</a:t>
            </a:r>
            <a:r>
              <a:rPr lang="zh-CN" altLang="zh-CN" sz="2400" dirty="0" smtClean="0"/>
              <a:t>使用</a:t>
            </a:r>
            <a:r>
              <a:rPr lang="zh-CN" altLang="en-US" sz="2400" dirty="0" smtClean="0"/>
              <a:t>。</a:t>
            </a:r>
            <a:endParaRPr lang="zh-CN" altLang="zh-CN" sz="2400" dirty="0"/>
          </a:p>
        </p:txBody>
      </p:sp>
    </p:spTree>
    <p:extLst>
      <p:ext uri="{BB962C8B-B14F-4D97-AF65-F5344CB8AC3E}">
        <p14:creationId xmlns:p14="http://schemas.microsoft.com/office/powerpoint/2010/main" val="3620541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13</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1.5Windows</a:t>
            </a:r>
            <a:r>
              <a:rPr lang="zh-CN" altLang="en-US" dirty="0" smtClean="0"/>
              <a:t>的发展</a:t>
            </a:r>
            <a:r>
              <a:rPr lang="en-US" altLang="zh-CN" dirty="0" smtClean="0"/>
              <a:t>(2)</a:t>
            </a:r>
            <a:endParaRPr lang="zh-CN" altLang="en-US" dirty="0" smtClean="0"/>
          </a:p>
        </p:txBody>
      </p:sp>
      <p:sp>
        <p:nvSpPr>
          <p:cNvPr id="2" name="内容占位符 1"/>
          <p:cNvSpPr>
            <a:spLocks noGrp="1"/>
          </p:cNvSpPr>
          <p:nvPr>
            <p:ph idx="1"/>
          </p:nvPr>
        </p:nvSpPr>
        <p:spPr>
          <a:xfrm>
            <a:off x="520580" y="1311503"/>
            <a:ext cx="8596668" cy="5094984"/>
          </a:xfrm>
        </p:spPr>
        <p:txBody>
          <a:bodyPr>
            <a:noAutofit/>
          </a:bodyPr>
          <a:lstStyle/>
          <a:p>
            <a:pPr>
              <a:buFont typeface="Wingdings" panose="05000000000000000000" pitchFamily="2" charset="2"/>
              <a:buChar char="Ø"/>
            </a:pPr>
            <a:r>
              <a:rPr lang="en-US" altLang="zh-CN" sz="2400" dirty="0"/>
              <a:t>2006</a:t>
            </a:r>
            <a:r>
              <a:rPr lang="zh-CN" altLang="zh-CN" sz="2400" dirty="0"/>
              <a:t>年底，微软推出（同样基于</a:t>
            </a:r>
            <a:r>
              <a:rPr lang="en-US" altLang="zh-CN" sz="2400" dirty="0"/>
              <a:t>NT</a:t>
            </a:r>
            <a:r>
              <a:rPr lang="zh-CN" altLang="zh-CN" sz="2400" dirty="0"/>
              <a:t>）的</a:t>
            </a:r>
            <a:r>
              <a:rPr lang="en-US" altLang="zh-CN" sz="2400" dirty="0"/>
              <a:t>Windows Vista</a:t>
            </a:r>
            <a:r>
              <a:rPr lang="zh-CN" altLang="zh-CN" sz="2400" dirty="0"/>
              <a:t>（远景</a:t>
            </a:r>
            <a:r>
              <a:rPr lang="en-US" altLang="zh-CN" sz="2400" dirty="0"/>
              <a:t>/</a:t>
            </a:r>
            <a:r>
              <a:rPr lang="zh-CN" altLang="zh-CN" sz="2400" dirty="0"/>
              <a:t>街景</a:t>
            </a:r>
            <a:r>
              <a:rPr lang="en-US" altLang="zh-CN" sz="2400" dirty="0"/>
              <a:t>/</a:t>
            </a:r>
            <a:r>
              <a:rPr lang="zh-CN" altLang="zh-CN" sz="2400" dirty="0"/>
              <a:t>展望）内含</a:t>
            </a:r>
            <a:r>
              <a:rPr lang="en-US" altLang="zh-CN" sz="2400" dirty="0"/>
              <a:t>.NET</a:t>
            </a:r>
            <a:r>
              <a:rPr lang="zh-CN" altLang="zh-CN" sz="2400" dirty="0"/>
              <a:t>框架和</a:t>
            </a:r>
            <a:r>
              <a:rPr lang="en-US" altLang="zh-CN" sz="2400" dirty="0"/>
              <a:t>DirectX</a:t>
            </a:r>
            <a:r>
              <a:rPr lang="zh-CN" altLang="zh-CN" sz="2400" dirty="0"/>
              <a:t>模块、还引入了全新的</a:t>
            </a:r>
            <a:r>
              <a:rPr lang="en-US" altLang="zh-CN" sz="2400" dirty="0"/>
              <a:t>WPF</a:t>
            </a:r>
            <a:r>
              <a:rPr lang="zh-CN" altLang="zh-CN" sz="2400" dirty="0"/>
              <a:t>图形子系统，具有华丽的</a:t>
            </a:r>
            <a:r>
              <a:rPr lang="en-US" altLang="zh-CN" sz="2400" dirty="0"/>
              <a:t>Aero</a:t>
            </a:r>
            <a:r>
              <a:rPr lang="zh-CN" altLang="zh-CN" sz="2400" dirty="0"/>
              <a:t>用户界面。</a:t>
            </a:r>
            <a:endParaRPr lang="en-US" altLang="zh-CN" sz="2400" dirty="0"/>
          </a:p>
          <a:p>
            <a:pPr>
              <a:buFont typeface="Wingdings" panose="05000000000000000000" pitchFamily="2" charset="2"/>
              <a:buChar char="Ø"/>
            </a:pPr>
            <a:r>
              <a:rPr lang="zh-CN" altLang="zh-CN" sz="2400" dirty="0"/>
              <a:t>但由于</a:t>
            </a:r>
            <a:r>
              <a:rPr lang="en-US" altLang="zh-CN" sz="2400" dirty="0"/>
              <a:t>Vista</a:t>
            </a:r>
            <a:r>
              <a:rPr lang="zh-CN" altLang="zh-CN" sz="2400" dirty="0"/>
              <a:t>对硬件要求高、兼容性差、且速度慢，惨招失败。微软痛定思痛，对</a:t>
            </a:r>
            <a:r>
              <a:rPr lang="en-US" altLang="zh-CN" sz="2400" dirty="0"/>
              <a:t>Vista</a:t>
            </a:r>
            <a:r>
              <a:rPr lang="zh-CN" altLang="zh-CN" sz="2400" dirty="0"/>
              <a:t>进行了大量的改进，于</a:t>
            </a:r>
            <a:r>
              <a:rPr lang="en-US" altLang="zh-CN" sz="2400" dirty="0"/>
              <a:t>2009</a:t>
            </a:r>
            <a:r>
              <a:rPr lang="zh-CN" altLang="zh-CN" sz="2400" dirty="0"/>
              <a:t>年秋推出了运行效率高、对硬件要求低、而且兼容性好的</a:t>
            </a:r>
            <a:r>
              <a:rPr lang="en-US" altLang="zh-CN" sz="2400" dirty="0"/>
              <a:t>Windows 7</a:t>
            </a:r>
            <a:r>
              <a:rPr lang="zh-CN" altLang="zh-CN" sz="2400" dirty="0"/>
              <a:t>，获得了一致好评</a:t>
            </a:r>
            <a:r>
              <a:rPr lang="zh-CN" altLang="zh-CN" sz="2400" dirty="0" smtClean="0"/>
              <a:t>。</a:t>
            </a:r>
            <a:endParaRPr lang="en-US" altLang="zh-CN" sz="2400" dirty="0" smtClean="0"/>
          </a:p>
          <a:p>
            <a:pPr>
              <a:buFont typeface="Wingdings" panose="05000000000000000000" pitchFamily="2" charset="2"/>
              <a:buChar char="Ø"/>
            </a:pPr>
            <a:r>
              <a:rPr lang="en-US" altLang="zh-CN" sz="2400" dirty="0"/>
              <a:t>2012</a:t>
            </a:r>
            <a:r>
              <a:rPr lang="zh-CN" altLang="zh-CN" sz="2400" dirty="0"/>
              <a:t>年推出</a:t>
            </a:r>
            <a:r>
              <a:rPr lang="en-US" altLang="zh-CN" sz="2400" dirty="0"/>
              <a:t>Windows 8</a:t>
            </a:r>
            <a:r>
              <a:rPr lang="zh-CN" altLang="zh-CN" sz="2400" dirty="0"/>
              <a:t>引入</a:t>
            </a:r>
            <a:r>
              <a:rPr lang="en-US" altLang="zh-CN" sz="2400" dirty="0"/>
              <a:t>Metro</a:t>
            </a:r>
            <a:r>
              <a:rPr lang="zh-CN" altLang="zh-CN" sz="2400" dirty="0"/>
              <a:t>（地铁）卡片界面，支持</a:t>
            </a:r>
            <a:r>
              <a:rPr lang="en-US" altLang="zh-CN" sz="2400" dirty="0"/>
              <a:t>ARM CPU</a:t>
            </a:r>
            <a:r>
              <a:rPr lang="zh-CN" altLang="zh-CN" sz="2400" dirty="0"/>
              <a:t>和多点触控，同时支持</a:t>
            </a:r>
            <a:r>
              <a:rPr lang="en-US" altLang="zh-CN" sz="2400" dirty="0"/>
              <a:t>PC</a:t>
            </a:r>
            <a:r>
              <a:rPr lang="zh-CN" altLang="zh-CN" sz="2400" dirty="0"/>
              <a:t>机、平版电脑和智能手机，意欲改变</a:t>
            </a:r>
            <a:r>
              <a:rPr lang="en-US" altLang="zh-CN" sz="2400" dirty="0"/>
              <a:t>Windows</a:t>
            </a:r>
            <a:r>
              <a:rPr lang="zh-CN" altLang="zh-CN" sz="2400" dirty="0"/>
              <a:t>操作系统在平版电脑和智能手机领域的落后状态。</a:t>
            </a:r>
          </a:p>
          <a:p>
            <a:pPr marL="0" indent="0">
              <a:buNone/>
            </a:pPr>
            <a:endParaRPr lang="zh-CN" altLang="zh-CN" sz="2400" dirty="0"/>
          </a:p>
        </p:txBody>
      </p:sp>
    </p:spTree>
    <p:extLst>
      <p:ext uri="{BB962C8B-B14F-4D97-AF65-F5344CB8AC3E}">
        <p14:creationId xmlns:p14="http://schemas.microsoft.com/office/powerpoint/2010/main" val="186933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14</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1.5Windows</a:t>
            </a:r>
            <a:r>
              <a:rPr lang="zh-CN" altLang="en-US" dirty="0" smtClean="0"/>
              <a:t>的发展</a:t>
            </a:r>
            <a:r>
              <a:rPr lang="en-US" altLang="zh-CN" dirty="0" smtClean="0"/>
              <a:t>(3)</a:t>
            </a:r>
            <a:endParaRPr lang="zh-CN" altLang="en-US" dirty="0" smtClean="0"/>
          </a:p>
        </p:txBody>
      </p:sp>
      <p:sp>
        <p:nvSpPr>
          <p:cNvPr id="2" name="内容占位符 1"/>
          <p:cNvSpPr>
            <a:spLocks noGrp="1"/>
          </p:cNvSpPr>
          <p:nvPr>
            <p:ph idx="1"/>
          </p:nvPr>
        </p:nvSpPr>
        <p:spPr/>
        <p:txBody>
          <a:bodyPr>
            <a:noAutofit/>
          </a:bodyPr>
          <a:lstStyle/>
          <a:p>
            <a:r>
              <a:rPr lang="zh-CN" altLang="en-US" sz="2400" dirty="0" smtClean="0"/>
              <a:t>继续推出</a:t>
            </a:r>
            <a:r>
              <a:rPr lang="en-US" altLang="zh-CN" sz="2400" dirty="0" smtClean="0"/>
              <a:t>Windows 8.1</a:t>
            </a:r>
            <a:r>
              <a:rPr lang="zh-CN" altLang="en-US" sz="2400" dirty="0" smtClean="0"/>
              <a:t>、</a:t>
            </a:r>
            <a:r>
              <a:rPr lang="en-US" altLang="zh-CN" sz="2400" dirty="0" smtClean="0"/>
              <a:t>Windows 10 </a:t>
            </a:r>
            <a:r>
              <a:rPr lang="zh-CN" altLang="en-US" sz="2400" dirty="0" smtClean="0"/>
              <a:t>和 </a:t>
            </a:r>
            <a:r>
              <a:rPr lang="en-US" altLang="zh-CN" sz="2400" dirty="0" smtClean="0"/>
              <a:t>Windows Server</a:t>
            </a:r>
            <a:r>
              <a:rPr lang="zh-CN" altLang="en-US" sz="2400" dirty="0" smtClean="0"/>
              <a:t>服务器企业级操作系统</a:t>
            </a:r>
            <a:endParaRPr lang="en-US" altLang="zh-CN" sz="2400" dirty="0" smtClean="0"/>
          </a:p>
          <a:p>
            <a:pPr marL="0" indent="0">
              <a:buNone/>
            </a:pPr>
            <a:endParaRPr lang="en-US" altLang="zh-CN" sz="2400" dirty="0"/>
          </a:p>
          <a:p>
            <a:r>
              <a:rPr lang="en-US" altLang="zh-CN" sz="2400" dirty="0" smtClean="0"/>
              <a:t>DOS-&gt;</a:t>
            </a:r>
            <a:r>
              <a:rPr lang="zh-CN" altLang="en-US" sz="2400" dirty="0" smtClean="0"/>
              <a:t>图形化</a:t>
            </a:r>
            <a:r>
              <a:rPr lang="en-US" altLang="zh-CN" sz="2400" dirty="0" smtClean="0"/>
              <a:t>GUI-&gt;</a:t>
            </a:r>
            <a:r>
              <a:rPr lang="zh-CN" altLang="en-US" sz="2400" dirty="0" smtClean="0"/>
              <a:t>图形化</a:t>
            </a:r>
            <a:r>
              <a:rPr lang="en-US" altLang="zh-CN" sz="2400" dirty="0" smtClean="0"/>
              <a:t>GDI+-&gt;WPF</a:t>
            </a:r>
          </a:p>
          <a:p>
            <a:r>
              <a:rPr lang="en-US" altLang="zh-CN" sz="2400" dirty="0" smtClean="0"/>
              <a:t>16</a:t>
            </a:r>
            <a:r>
              <a:rPr lang="zh-CN" altLang="en-US" sz="2400" dirty="0" smtClean="0"/>
              <a:t>位</a:t>
            </a:r>
            <a:r>
              <a:rPr lang="en-US" altLang="zh-CN" sz="2400" dirty="0" smtClean="0"/>
              <a:t>-&gt;32</a:t>
            </a:r>
            <a:r>
              <a:rPr lang="zh-CN" altLang="en-US" sz="2400" dirty="0" smtClean="0"/>
              <a:t>位</a:t>
            </a:r>
            <a:r>
              <a:rPr lang="en-US" altLang="zh-CN" sz="2400" dirty="0" smtClean="0"/>
              <a:t>-&gt;64</a:t>
            </a:r>
            <a:r>
              <a:rPr lang="zh-CN" altLang="en-US" sz="2400" dirty="0" smtClean="0"/>
              <a:t>位</a:t>
            </a:r>
            <a:endParaRPr lang="zh-CN" altLang="en-US" sz="2400" dirty="0"/>
          </a:p>
        </p:txBody>
      </p:sp>
    </p:spTree>
    <p:extLst>
      <p:ext uri="{BB962C8B-B14F-4D97-AF65-F5344CB8AC3E}">
        <p14:creationId xmlns:p14="http://schemas.microsoft.com/office/powerpoint/2010/main" val="2979254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15</a:t>
            </a:fld>
            <a:endParaRPr lang="en-US" altLang="zh-CN"/>
          </a:p>
        </p:txBody>
      </p:sp>
      <p:sp>
        <p:nvSpPr>
          <p:cNvPr id="18435" name="Rectangle 2"/>
          <p:cNvSpPr>
            <a:spLocks noGrp="1" noRot="1" noChangeArrowheads="1"/>
          </p:cNvSpPr>
          <p:nvPr>
            <p:ph type="title"/>
          </p:nvPr>
        </p:nvSpPr>
        <p:spPr>
          <a:xfrm>
            <a:off x="349530" y="195532"/>
            <a:ext cx="7239990"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(1)</a:t>
            </a:r>
            <a:endParaRPr lang="zh-CN" altLang="en-US" dirty="0" smtClean="0"/>
          </a:p>
        </p:txBody>
      </p:sp>
      <p:sp>
        <p:nvSpPr>
          <p:cNvPr id="2" name="内容占位符 1"/>
          <p:cNvSpPr>
            <a:spLocks noGrp="1"/>
          </p:cNvSpPr>
          <p:nvPr>
            <p:ph idx="1"/>
          </p:nvPr>
        </p:nvSpPr>
        <p:spPr>
          <a:xfrm>
            <a:off x="455266" y="1520511"/>
            <a:ext cx="8596668" cy="3880773"/>
          </a:xfrm>
        </p:spPr>
        <p:txBody>
          <a:bodyPr>
            <a:noAutofit/>
          </a:bodyPr>
          <a:lstStyle/>
          <a:p>
            <a:pPr>
              <a:buFont typeface="Wingdings" pitchFamily="2" charset="2"/>
              <a:buChar char="Ø"/>
              <a:defRPr/>
            </a:pPr>
            <a:r>
              <a:rPr lang="zh-CN" altLang="zh-CN" sz="2400" b="1" dirty="0"/>
              <a:t>面向对象</a:t>
            </a:r>
            <a:endParaRPr lang="en-US" altLang="zh-CN" sz="2400" b="1" dirty="0"/>
          </a:p>
          <a:p>
            <a:pPr marL="0" indent="0">
              <a:buNone/>
              <a:defRPr/>
            </a:pPr>
            <a:r>
              <a:rPr lang="en-US" altLang="zh-CN" sz="2400" dirty="0" smtClean="0"/>
              <a:t>    </a:t>
            </a:r>
            <a:r>
              <a:rPr lang="zh-CN" altLang="zh-CN" sz="2400" dirty="0" smtClean="0"/>
              <a:t>在</a:t>
            </a:r>
            <a:r>
              <a:rPr lang="en-US" altLang="zh-CN" sz="2400" dirty="0"/>
              <a:t>Windows</a:t>
            </a:r>
            <a:r>
              <a:rPr lang="zh-CN" altLang="zh-CN" sz="2400" dirty="0"/>
              <a:t>中，窗口、菜单、事件皆是对象，而对话框与各种控件只是一些特殊的窗口，所以对界面元素的操作和消息</a:t>
            </a:r>
            <a:r>
              <a:rPr lang="en-US" altLang="zh-CN" sz="2400" dirty="0"/>
              <a:t>/</a:t>
            </a:r>
            <a:r>
              <a:rPr lang="zh-CN" altLang="zh-CN" sz="2400" dirty="0"/>
              <a:t>事件的处理都涉及到对象。这些对象的属性和操作，由</a:t>
            </a:r>
            <a:r>
              <a:rPr lang="en-US" altLang="zh-CN" sz="2400" dirty="0"/>
              <a:t>API</a:t>
            </a:r>
            <a:r>
              <a:rPr lang="zh-CN" altLang="zh-CN" sz="2400" dirty="0"/>
              <a:t>的数据结构和函数（或由</a:t>
            </a:r>
            <a:r>
              <a:rPr lang="en-US" altLang="zh-CN" sz="2400" dirty="0"/>
              <a:t>MFC</a:t>
            </a:r>
            <a:r>
              <a:rPr lang="zh-CN" altLang="zh-CN" sz="2400" dirty="0"/>
              <a:t>和</a:t>
            </a:r>
            <a:r>
              <a:rPr lang="en-US" altLang="zh-CN" sz="2400" dirty="0"/>
              <a:t>.NET</a:t>
            </a:r>
            <a:r>
              <a:rPr lang="zh-CN" altLang="zh-CN" sz="2400" dirty="0"/>
              <a:t>框架中的类）提供。</a:t>
            </a:r>
          </a:p>
        </p:txBody>
      </p:sp>
    </p:spTree>
    <p:extLst>
      <p:ext uri="{BB962C8B-B14F-4D97-AF65-F5344CB8AC3E}">
        <p14:creationId xmlns:p14="http://schemas.microsoft.com/office/powerpoint/2010/main" val="1682456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16</a:t>
            </a:fld>
            <a:endParaRPr lang="en-US" altLang="zh-CN"/>
          </a:p>
        </p:txBody>
      </p:sp>
      <p:sp>
        <p:nvSpPr>
          <p:cNvPr id="18435" name="Rectangle 2"/>
          <p:cNvSpPr>
            <a:spLocks noGrp="1" noRot="1" noChangeArrowheads="1"/>
          </p:cNvSpPr>
          <p:nvPr>
            <p:ph type="title"/>
          </p:nvPr>
        </p:nvSpPr>
        <p:spPr>
          <a:xfrm>
            <a:off x="349530" y="195532"/>
            <a:ext cx="7618813"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(2)</a:t>
            </a:r>
            <a:endParaRPr lang="zh-CN" altLang="en-US" dirty="0" smtClean="0"/>
          </a:p>
        </p:txBody>
      </p:sp>
      <p:sp>
        <p:nvSpPr>
          <p:cNvPr id="2" name="内容占位符 1"/>
          <p:cNvSpPr>
            <a:spLocks noGrp="1"/>
          </p:cNvSpPr>
          <p:nvPr>
            <p:ph idx="1"/>
          </p:nvPr>
        </p:nvSpPr>
        <p:spPr>
          <a:xfrm>
            <a:off x="455266" y="1520511"/>
            <a:ext cx="8596668" cy="791615"/>
          </a:xfrm>
        </p:spPr>
        <p:txBody>
          <a:bodyPr>
            <a:noAutofit/>
          </a:bodyPr>
          <a:lstStyle/>
          <a:p>
            <a:pPr>
              <a:buFont typeface="Wingdings" panose="05000000000000000000" pitchFamily="2" charset="2"/>
              <a:buChar char="Ø"/>
            </a:pPr>
            <a:r>
              <a:rPr lang="zh-CN" altLang="zh-CN" sz="2400" b="1" dirty="0"/>
              <a:t>消息</a:t>
            </a:r>
            <a:r>
              <a:rPr lang="en-US" altLang="zh-CN" sz="2400" b="1" dirty="0"/>
              <a:t>/</a:t>
            </a:r>
            <a:r>
              <a:rPr lang="zh-CN" altLang="zh-CN" sz="2400" b="1" dirty="0" smtClean="0"/>
              <a:t>事件驱动</a:t>
            </a:r>
            <a:endParaRPr lang="en-US" altLang="zh-CN" sz="2400" b="1" dirty="0"/>
          </a:p>
        </p:txBody>
      </p:sp>
      <p:grpSp>
        <p:nvGrpSpPr>
          <p:cNvPr id="6" name="Group 1"/>
          <p:cNvGrpSpPr>
            <a:grpSpLocks noChangeAspect="1"/>
          </p:cNvGrpSpPr>
          <p:nvPr/>
        </p:nvGrpSpPr>
        <p:grpSpPr bwMode="auto">
          <a:xfrm>
            <a:off x="611188" y="2279607"/>
            <a:ext cx="7848600" cy="3673475"/>
            <a:chOff x="1980" y="10842"/>
            <a:chExt cx="7920" cy="2964"/>
          </a:xfrm>
        </p:grpSpPr>
        <p:sp>
          <p:nvSpPr>
            <p:cNvPr id="7"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b="1"/>
            </a:p>
          </p:txBody>
        </p:sp>
        <p:grpSp>
          <p:nvGrpSpPr>
            <p:cNvPr id="9" name="Group 2"/>
            <p:cNvGrpSpPr>
              <a:grpSpLocks/>
            </p:cNvGrpSpPr>
            <p:nvPr/>
          </p:nvGrpSpPr>
          <p:grpSpPr bwMode="auto">
            <a:xfrm>
              <a:off x="1980" y="10842"/>
              <a:ext cx="7920" cy="2964"/>
              <a:chOff x="1800" y="12360"/>
              <a:chExt cx="7920" cy="2964"/>
            </a:xfrm>
          </p:grpSpPr>
          <p:sp>
            <p:nvSpPr>
              <p:cNvPr id="10"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dirty="0"/>
                  <a:t>用户操作</a:t>
                </a:r>
              </a:p>
              <a:p>
                <a:pPr algn="ctr"/>
                <a:r>
                  <a:rPr lang="zh-CN" altLang="en-US" sz="1800" b="1" dirty="0"/>
                  <a:t>系统事件</a:t>
                </a:r>
              </a:p>
            </p:txBody>
          </p:sp>
          <p:sp>
            <p:nvSpPr>
              <p:cNvPr id="11"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系统消息队列</a:t>
                </a:r>
              </a:p>
            </p:txBody>
          </p:sp>
          <p:sp>
            <p:nvSpPr>
              <p:cNvPr id="12" name="Line 24"/>
              <p:cNvSpPr>
                <a:spLocks noChangeShapeType="1"/>
              </p:cNvSpPr>
              <p:nvPr/>
            </p:nvSpPr>
            <p:spPr bwMode="auto">
              <a:xfrm>
                <a:off x="3960" y="12984"/>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3"/>
              <p:cNvSpPr>
                <a:spLocks noChangeShapeType="1"/>
              </p:cNvSpPr>
              <p:nvPr/>
            </p:nvSpPr>
            <p:spPr bwMode="auto">
              <a:xfrm>
                <a:off x="3960" y="130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应用消息队列</a:t>
                </a:r>
              </a:p>
              <a:p>
                <a:endParaRPr lang="zh-CN" altLang="en-US" sz="1800" b="1"/>
              </a:p>
            </p:txBody>
          </p:sp>
          <p:sp>
            <p:nvSpPr>
              <p:cNvPr id="15" name="Line 21"/>
              <p:cNvSpPr>
                <a:spLocks noChangeShapeType="1"/>
              </p:cNvSpPr>
              <p:nvPr/>
            </p:nvSpPr>
            <p:spPr bwMode="auto">
              <a:xfrm>
                <a:off x="3960" y="1464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应用消息队列</a:t>
                </a:r>
              </a:p>
              <a:p>
                <a:endParaRPr lang="zh-CN" altLang="en-US" sz="1800" b="1"/>
              </a:p>
            </p:txBody>
          </p:sp>
          <p:sp>
            <p:nvSpPr>
              <p:cNvPr id="17" name="Line 19"/>
              <p:cNvSpPr>
                <a:spLocks noChangeShapeType="1"/>
              </p:cNvSpPr>
              <p:nvPr/>
            </p:nvSpPr>
            <p:spPr bwMode="auto">
              <a:xfrm>
                <a:off x="5220" y="13452"/>
                <a:ext cx="0" cy="78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2610" y="1314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3420" y="1383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应用程序</a:t>
                </a:r>
              </a:p>
              <a:p>
                <a:pPr algn="ctr"/>
                <a:r>
                  <a:rPr lang="zh-CN" altLang="en-US" sz="1800" b="1"/>
                  <a:t>消息处理</a:t>
                </a:r>
              </a:p>
              <a:p>
                <a:pPr algn="ctr"/>
                <a:r>
                  <a:rPr lang="zh-CN" altLang="en-US" sz="1800" b="1"/>
                  <a:t>函数</a:t>
                </a:r>
              </a:p>
            </p:txBody>
          </p:sp>
          <p:sp>
            <p:nvSpPr>
              <p:cNvPr id="21" name="Line 15"/>
              <p:cNvSpPr>
                <a:spLocks noChangeShapeType="1"/>
              </p:cNvSpPr>
              <p:nvPr/>
            </p:nvSpPr>
            <p:spPr bwMode="auto">
              <a:xfrm>
                <a:off x="6120" y="1306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1</a:t>
                </a:r>
              </a:p>
            </p:txBody>
          </p:sp>
          <p:sp>
            <p:nvSpPr>
              <p:cNvPr id="23"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n</a:t>
                </a:r>
              </a:p>
            </p:txBody>
          </p:sp>
          <p:sp>
            <p:nvSpPr>
              <p:cNvPr id="24" name="Line 12"/>
              <p:cNvSpPr>
                <a:spLocks noChangeShapeType="1"/>
              </p:cNvSpPr>
              <p:nvPr/>
            </p:nvSpPr>
            <p:spPr bwMode="auto">
              <a:xfrm>
                <a:off x="7740" y="1259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1"/>
              <p:cNvSpPr>
                <a:spLocks noChangeShapeType="1"/>
              </p:cNvSpPr>
              <p:nvPr/>
            </p:nvSpPr>
            <p:spPr bwMode="auto">
              <a:xfrm>
                <a:off x="7740" y="1352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
              <p:cNvSpPr>
                <a:spLocks noChangeShapeType="1"/>
              </p:cNvSpPr>
              <p:nvPr/>
            </p:nvSpPr>
            <p:spPr bwMode="auto">
              <a:xfrm>
                <a:off x="9000" y="12939"/>
                <a:ext cx="0" cy="312"/>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应用程序</a:t>
                </a:r>
              </a:p>
              <a:p>
                <a:pPr algn="ctr"/>
                <a:r>
                  <a:rPr lang="zh-CN" altLang="en-US" sz="1800" b="1"/>
                  <a:t>消息处理</a:t>
                </a:r>
              </a:p>
              <a:p>
                <a:pPr algn="ctr"/>
                <a:r>
                  <a:rPr lang="zh-CN" altLang="en-US" sz="1800" b="1"/>
                  <a:t>函数</a:t>
                </a:r>
              </a:p>
            </p:txBody>
          </p:sp>
          <p:sp>
            <p:nvSpPr>
              <p:cNvPr id="28" name="Line 8"/>
              <p:cNvSpPr>
                <a:spLocks noChangeShapeType="1"/>
              </p:cNvSpPr>
              <p:nvPr/>
            </p:nvSpPr>
            <p:spPr bwMode="auto">
              <a:xfrm>
                <a:off x="6120" y="14625"/>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1</a:t>
                </a:r>
              </a:p>
            </p:txBody>
          </p:sp>
          <p:sp>
            <p:nvSpPr>
              <p:cNvPr id="30"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窗口函数</a:t>
                </a:r>
                <a:r>
                  <a:rPr lang="en-US" altLang="zh-CN" sz="1800" b="1"/>
                  <a:t>n</a:t>
                </a:r>
              </a:p>
            </p:txBody>
          </p:sp>
          <p:sp>
            <p:nvSpPr>
              <p:cNvPr id="31" name="Line 5"/>
              <p:cNvSpPr>
                <a:spLocks noChangeShapeType="1"/>
              </p:cNvSpPr>
              <p:nvPr/>
            </p:nvSpPr>
            <p:spPr bwMode="auto">
              <a:xfrm>
                <a:off x="7740" y="1415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4"/>
              <p:cNvSpPr>
                <a:spLocks noChangeShapeType="1"/>
              </p:cNvSpPr>
              <p:nvPr/>
            </p:nvSpPr>
            <p:spPr bwMode="auto">
              <a:xfrm>
                <a:off x="7740" y="15087"/>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
              <p:cNvSpPr>
                <a:spLocks noChangeShapeType="1"/>
              </p:cNvSpPr>
              <p:nvPr/>
            </p:nvSpPr>
            <p:spPr bwMode="auto">
              <a:xfrm>
                <a:off x="9000" y="14499"/>
                <a:ext cx="0" cy="312"/>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521103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17</a:t>
            </a:fld>
            <a:endParaRPr lang="en-US" altLang="zh-CN"/>
          </a:p>
        </p:txBody>
      </p:sp>
      <p:sp>
        <p:nvSpPr>
          <p:cNvPr id="18435" name="Rectangle 2"/>
          <p:cNvSpPr>
            <a:spLocks noGrp="1" noRot="1" noChangeArrowheads="1"/>
          </p:cNvSpPr>
          <p:nvPr>
            <p:ph type="title"/>
          </p:nvPr>
        </p:nvSpPr>
        <p:spPr>
          <a:xfrm>
            <a:off x="349530" y="195532"/>
            <a:ext cx="7239990"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(3)</a:t>
            </a:r>
            <a:endParaRPr lang="zh-CN" altLang="en-US" dirty="0" smtClean="0"/>
          </a:p>
        </p:txBody>
      </p:sp>
      <p:sp>
        <p:nvSpPr>
          <p:cNvPr id="2" name="内容占位符 1"/>
          <p:cNvSpPr>
            <a:spLocks noGrp="1"/>
          </p:cNvSpPr>
          <p:nvPr>
            <p:ph idx="1"/>
          </p:nvPr>
        </p:nvSpPr>
        <p:spPr>
          <a:xfrm>
            <a:off x="455266" y="1520511"/>
            <a:ext cx="8596668" cy="3880773"/>
          </a:xfrm>
        </p:spPr>
        <p:txBody>
          <a:bodyPr>
            <a:noAutofit/>
          </a:bodyPr>
          <a:lstStyle/>
          <a:p>
            <a:pPr>
              <a:buFont typeface="Wingdings" pitchFamily="2" charset="2"/>
              <a:buChar char="Ø"/>
              <a:defRPr/>
            </a:pPr>
            <a:r>
              <a:rPr lang="zh-CN" altLang="zh-CN" sz="2400" b="1" dirty="0"/>
              <a:t>资源共享与数据交换</a:t>
            </a:r>
            <a:endParaRPr lang="en-US" altLang="zh-CN" sz="2400" b="1" dirty="0"/>
          </a:p>
          <a:p>
            <a:pPr marL="0" indent="0">
              <a:buNone/>
              <a:defRPr/>
            </a:pPr>
            <a:r>
              <a:rPr lang="en-US" altLang="zh-CN" sz="2400" dirty="0" smtClean="0"/>
              <a:t>    </a:t>
            </a:r>
          </a:p>
          <a:p>
            <a:pPr marL="0" indent="0">
              <a:buNone/>
              <a:defRPr/>
            </a:pPr>
            <a:r>
              <a:rPr lang="en-US" altLang="zh-CN" sz="2400" dirty="0"/>
              <a:t> </a:t>
            </a:r>
            <a:r>
              <a:rPr lang="en-US" altLang="zh-CN" sz="2400" dirty="0" smtClean="0"/>
              <a:t>   </a:t>
            </a:r>
            <a:r>
              <a:rPr lang="zh-CN" altLang="zh-CN" sz="2400" dirty="0" smtClean="0"/>
              <a:t>标准</a:t>
            </a:r>
            <a:r>
              <a:rPr lang="zh-CN" altLang="zh-CN" sz="2400" dirty="0"/>
              <a:t>的</a:t>
            </a:r>
            <a:r>
              <a:rPr lang="en-US" altLang="zh-CN" sz="2400" dirty="0"/>
              <a:t>MS-DOS</a:t>
            </a:r>
            <a:r>
              <a:rPr lang="zh-CN" altLang="zh-CN" sz="2400" dirty="0"/>
              <a:t>程序在运行时，可独占计算机的所有资源。但由于</a:t>
            </a:r>
            <a:r>
              <a:rPr lang="en-US" altLang="zh-CN" sz="2400" dirty="0"/>
              <a:t>Windows</a:t>
            </a:r>
            <a:r>
              <a:rPr lang="zh-CN" altLang="zh-CN" sz="2400" dirty="0"/>
              <a:t>是一种（抢先式）多任务操作系统，所以</a:t>
            </a:r>
            <a:r>
              <a:rPr lang="en-US" altLang="zh-CN" sz="2400" dirty="0"/>
              <a:t>Windows</a:t>
            </a:r>
            <a:r>
              <a:rPr lang="zh-CN" altLang="zh-CN" sz="2400" dirty="0"/>
              <a:t>应用程序必须和正在运行的其他程序共享这些资源。因此在进行</a:t>
            </a:r>
            <a:r>
              <a:rPr lang="en-US" altLang="zh-CN" sz="2400" dirty="0"/>
              <a:t>Windows</a:t>
            </a:r>
            <a:r>
              <a:rPr lang="zh-CN" altLang="zh-CN" sz="2400" dirty="0"/>
              <a:t>程序设计时，必须时刻记住资源共享这一多任务</a:t>
            </a:r>
            <a:r>
              <a:rPr lang="en-US" altLang="zh-CN" sz="2400" dirty="0"/>
              <a:t>OS</a:t>
            </a:r>
            <a:r>
              <a:rPr lang="zh-CN" altLang="zh-CN" sz="2400" dirty="0"/>
              <a:t>的特点，以避免耗尽资源而造成系统死机。</a:t>
            </a:r>
          </a:p>
        </p:txBody>
      </p:sp>
    </p:spTree>
    <p:extLst>
      <p:ext uri="{BB962C8B-B14F-4D97-AF65-F5344CB8AC3E}">
        <p14:creationId xmlns:p14="http://schemas.microsoft.com/office/powerpoint/2010/main" val="2433027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18</a:t>
            </a:fld>
            <a:endParaRPr lang="en-US" altLang="zh-CN"/>
          </a:p>
        </p:txBody>
      </p:sp>
      <p:sp>
        <p:nvSpPr>
          <p:cNvPr id="18435" name="Rectangle 2"/>
          <p:cNvSpPr>
            <a:spLocks noGrp="1" noRot="1" noChangeArrowheads="1"/>
          </p:cNvSpPr>
          <p:nvPr>
            <p:ph type="title"/>
          </p:nvPr>
        </p:nvSpPr>
        <p:spPr>
          <a:xfrm>
            <a:off x="349530" y="195532"/>
            <a:ext cx="7605750" cy="692989"/>
          </a:xfrm>
        </p:spPr>
        <p:txBody>
          <a:bodyPr>
            <a:normAutofit/>
          </a:bodyPr>
          <a:lstStyle/>
          <a:p>
            <a:pPr eaLnBrk="1" hangingPunct="1"/>
            <a:r>
              <a:rPr lang="en-US" altLang="zh-CN" dirty="0" smtClean="0"/>
              <a:t>1.6Windows</a:t>
            </a:r>
            <a:r>
              <a:rPr lang="zh-CN" altLang="en-US" dirty="0" smtClean="0"/>
              <a:t>操作系统的主要特点</a:t>
            </a:r>
            <a:r>
              <a:rPr lang="en-US" altLang="zh-CN" dirty="0" smtClean="0"/>
              <a:t>(4)</a:t>
            </a:r>
            <a:endParaRPr lang="zh-CN" altLang="en-US" dirty="0" smtClean="0"/>
          </a:p>
        </p:txBody>
      </p:sp>
      <p:sp>
        <p:nvSpPr>
          <p:cNvPr id="2" name="内容占位符 1"/>
          <p:cNvSpPr>
            <a:spLocks noGrp="1"/>
          </p:cNvSpPr>
          <p:nvPr>
            <p:ph idx="1"/>
          </p:nvPr>
        </p:nvSpPr>
        <p:spPr>
          <a:xfrm>
            <a:off x="455266" y="1520511"/>
            <a:ext cx="8596668" cy="3880773"/>
          </a:xfrm>
        </p:spPr>
        <p:txBody>
          <a:bodyPr>
            <a:noAutofit/>
          </a:bodyPr>
          <a:lstStyle/>
          <a:p>
            <a:pPr>
              <a:buFont typeface="Wingdings" panose="05000000000000000000" pitchFamily="2" charset="2"/>
              <a:buChar char="Ø"/>
            </a:pPr>
            <a:r>
              <a:rPr lang="zh-CN" altLang="zh-CN" sz="2400" b="1" dirty="0"/>
              <a:t>与设备无关的</a:t>
            </a:r>
            <a:r>
              <a:rPr lang="en-US" altLang="zh-CN" sz="2400" b="1" dirty="0"/>
              <a:t>GDI        </a:t>
            </a:r>
          </a:p>
          <a:p>
            <a:pPr marL="0" indent="0">
              <a:buNone/>
              <a:defRPr/>
            </a:pPr>
            <a:r>
              <a:rPr lang="en-US" altLang="zh-CN" sz="2400" dirty="0" smtClean="0"/>
              <a:t>    </a:t>
            </a:r>
          </a:p>
          <a:p>
            <a:pPr marL="0" indent="0">
              <a:buNone/>
              <a:defRPr/>
            </a:pPr>
            <a:r>
              <a:rPr lang="en-US" altLang="zh-CN" sz="2400" dirty="0"/>
              <a:t> </a:t>
            </a:r>
            <a:r>
              <a:rPr lang="en-US" altLang="zh-CN" sz="2400" dirty="0" smtClean="0"/>
              <a:t>   </a:t>
            </a:r>
            <a:r>
              <a:rPr lang="en-US" altLang="zh-CN" sz="2400" dirty="0"/>
              <a:t> Windows</a:t>
            </a:r>
            <a:r>
              <a:rPr lang="zh-CN" altLang="zh-CN" sz="2400" dirty="0"/>
              <a:t>为应用程序提供了丰富的与设备无关</a:t>
            </a:r>
            <a:r>
              <a:rPr lang="en-US" altLang="zh-CN" sz="2400" dirty="0"/>
              <a:t>API</a:t>
            </a:r>
            <a:r>
              <a:rPr lang="zh-CN" altLang="zh-CN" sz="2400" dirty="0"/>
              <a:t>，免去了为不同的</a:t>
            </a:r>
            <a:r>
              <a:rPr lang="en-US" altLang="zh-CN" sz="2400" dirty="0"/>
              <a:t>I/O</a:t>
            </a:r>
            <a:r>
              <a:rPr lang="zh-CN" altLang="zh-CN" sz="2400" dirty="0"/>
              <a:t>设备编写软件的不同版本之烦恼。如利用与设备无关的</a:t>
            </a:r>
            <a:r>
              <a:rPr lang="en-US" altLang="zh-CN" sz="2400" dirty="0"/>
              <a:t>GDI</a:t>
            </a:r>
            <a:r>
              <a:rPr lang="zh-CN" altLang="zh-CN" sz="2400" dirty="0"/>
              <a:t>，应用程序使用同一函数，可在不同的显卡、打印机和显示器上输出同一个图形。</a:t>
            </a:r>
          </a:p>
        </p:txBody>
      </p:sp>
    </p:spTree>
    <p:extLst>
      <p:ext uri="{BB962C8B-B14F-4D97-AF65-F5344CB8AC3E}">
        <p14:creationId xmlns:p14="http://schemas.microsoft.com/office/powerpoint/2010/main" val="3862807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19</a:t>
            </a:fld>
            <a:endParaRPr lang="en-US" altLang="zh-CN"/>
          </a:p>
        </p:txBody>
      </p:sp>
      <p:sp>
        <p:nvSpPr>
          <p:cNvPr id="18435" name="Rectangle 2"/>
          <p:cNvSpPr>
            <a:spLocks noGrp="1" noRot="1" noChangeArrowheads="1"/>
          </p:cNvSpPr>
          <p:nvPr>
            <p:ph type="title"/>
          </p:nvPr>
        </p:nvSpPr>
        <p:spPr>
          <a:xfrm>
            <a:off x="349530" y="195532"/>
            <a:ext cx="8241133" cy="692989"/>
          </a:xfrm>
        </p:spPr>
        <p:txBody>
          <a:bodyPr>
            <a:normAutofit/>
          </a:bodyPr>
          <a:lstStyle/>
          <a:p>
            <a:pPr eaLnBrk="1" hangingPunct="1"/>
            <a:r>
              <a:rPr lang="en-US" altLang="zh-CN" dirty="0" smtClean="0"/>
              <a:t>1.7Windows</a:t>
            </a:r>
            <a:r>
              <a:rPr lang="zh-CN" altLang="en-US" dirty="0" smtClean="0"/>
              <a:t>操作系统的构成</a:t>
            </a:r>
          </a:p>
        </p:txBody>
      </p:sp>
      <p:sp>
        <p:nvSpPr>
          <p:cNvPr id="3" name="内容占位符 2"/>
          <p:cNvSpPr>
            <a:spLocks noGrp="1"/>
          </p:cNvSpPr>
          <p:nvPr>
            <p:ph idx="1"/>
          </p:nvPr>
        </p:nvSpPr>
        <p:spPr/>
        <p:txBody>
          <a:bodyPr/>
          <a:lstStyle/>
          <a:p>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737" y="888521"/>
            <a:ext cx="6265862"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649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84552240"/>
              </p:ext>
            </p:extLst>
          </p:nvPr>
        </p:nvGraphicFramePr>
        <p:xfrm>
          <a:off x="74433" y="1041679"/>
          <a:ext cx="7680714"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20</a:t>
            </a:fld>
            <a:endParaRPr lang="en-US" altLang="zh-CN"/>
          </a:p>
        </p:txBody>
      </p:sp>
      <p:sp>
        <p:nvSpPr>
          <p:cNvPr id="18435" name="Rectangle 2"/>
          <p:cNvSpPr>
            <a:spLocks noGrp="1" noRot="1" noChangeArrowheads="1"/>
          </p:cNvSpPr>
          <p:nvPr>
            <p:ph type="title"/>
          </p:nvPr>
        </p:nvSpPr>
        <p:spPr>
          <a:xfrm>
            <a:off x="349530" y="195532"/>
            <a:ext cx="7566561" cy="692989"/>
          </a:xfrm>
        </p:spPr>
        <p:txBody>
          <a:bodyPr>
            <a:normAutofit/>
          </a:bodyPr>
          <a:lstStyle/>
          <a:p>
            <a:pPr eaLnBrk="1" hangingPunct="1"/>
            <a:r>
              <a:rPr lang="en-US" altLang="zh-CN" dirty="0" smtClean="0"/>
              <a:t>1.8Windows</a:t>
            </a:r>
            <a:r>
              <a:rPr lang="zh-CN" altLang="en-US" dirty="0" smtClean="0"/>
              <a:t>操作系统的图形子系统</a:t>
            </a:r>
          </a:p>
        </p:txBody>
      </p:sp>
      <p:sp>
        <p:nvSpPr>
          <p:cNvPr id="3" name="内容占位符 2"/>
          <p:cNvSpPr>
            <a:spLocks noGrp="1"/>
          </p:cNvSpPr>
          <p:nvPr>
            <p:ph idx="1"/>
          </p:nvPr>
        </p:nvSpPr>
        <p:spPr>
          <a:xfrm>
            <a:off x="349530" y="1502229"/>
            <a:ext cx="9369236" cy="5133702"/>
          </a:xfrm>
        </p:spPr>
        <p:txBody>
          <a:bodyPr>
            <a:normAutofit/>
          </a:bodyPr>
          <a:lstStyle/>
          <a:p>
            <a:pPr>
              <a:buFont typeface="Wingdings" pitchFamily="2" charset="2"/>
              <a:buChar char="Ø"/>
              <a:defRPr/>
            </a:pPr>
            <a:r>
              <a:rPr lang="en-US" altLang="zh-CN" sz="2000" dirty="0"/>
              <a:t>GDI</a:t>
            </a:r>
          </a:p>
          <a:p>
            <a:pPr marL="0" indent="0">
              <a:buNone/>
              <a:defRPr/>
            </a:pPr>
            <a:r>
              <a:rPr lang="en-US" altLang="zh-CN" sz="2000" dirty="0"/>
              <a:t> </a:t>
            </a:r>
            <a:r>
              <a:rPr lang="en-US" altLang="zh-CN" sz="2000" dirty="0" smtClean="0"/>
              <a:t>   </a:t>
            </a:r>
            <a:r>
              <a:rPr lang="zh-CN" altLang="zh-CN" sz="2000" dirty="0" smtClean="0"/>
              <a:t>传统</a:t>
            </a:r>
            <a:r>
              <a:rPr lang="zh-CN" altLang="zh-CN" sz="2000" dirty="0"/>
              <a:t>的</a:t>
            </a:r>
            <a:r>
              <a:rPr lang="en-US" altLang="zh-CN" sz="2000" dirty="0"/>
              <a:t>GDI</a:t>
            </a:r>
            <a:r>
              <a:rPr lang="zh-CN" altLang="zh-CN" sz="2000" dirty="0"/>
              <a:t>（</a:t>
            </a:r>
            <a:r>
              <a:rPr lang="en-US" altLang="zh-CN" sz="2000" dirty="0"/>
              <a:t>Graphics Device Interface</a:t>
            </a:r>
            <a:r>
              <a:rPr lang="zh-CN" altLang="zh-CN" sz="2000" dirty="0"/>
              <a:t>，图形设备接口）是微软随</a:t>
            </a:r>
            <a:r>
              <a:rPr lang="en-US" altLang="zh-CN" sz="2000" dirty="0"/>
              <a:t>Windows 1.0</a:t>
            </a:r>
            <a:r>
              <a:rPr lang="zh-CN" altLang="zh-CN" sz="2000" dirty="0"/>
              <a:t>（</a:t>
            </a:r>
            <a:r>
              <a:rPr lang="en-US" altLang="zh-CN" sz="2000" dirty="0"/>
              <a:t>1985</a:t>
            </a:r>
            <a:r>
              <a:rPr lang="zh-CN" altLang="zh-CN" sz="2000" dirty="0"/>
              <a:t>年</a:t>
            </a:r>
            <a:r>
              <a:rPr lang="en-US" altLang="zh-CN" sz="2000" dirty="0"/>
              <a:t>11</a:t>
            </a:r>
            <a:r>
              <a:rPr lang="zh-CN" altLang="zh-CN" sz="2000" dirty="0"/>
              <a:t>月）推出的</a:t>
            </a:r>
            <a:r>
              <a:rPr lang="en-US" altLang="zh-CN" sz="2000" dirty="0"/>
              <a:t>Windows</a:t>
            </a:r>
            <a:r>
              <a:rPr lang="zh-CN" altLang="zh-CN" sz="2000" dirty="0"/>
              <a:t>基本图形子系统，用于与显卡和显示设备无关的图形界面编程，支持</a:t>
            </a:r>
            <a:r>
              <a:rPr lang="en-US" altLang="zh-CN" sz="2000" dirty="0"/>
              <a:t>WYSIWYG</a:t>
            </a:r>
            <a:r>
              <a:rPr lang="zh-CN" altLang="zh-CN" sz="2000" dirty="0"/>
              <a:t>（</a:t>
            </a:r>
            <a:r>
              <a:rPr lang="en-US" altLang="zh-CN" sz="2000" dirty="0"/>
              <a:t>What You See Is What You Get</a:t>
            </a:r>
            <a:r>
              <a:rPr lang="zh-CN" altLang="zh-CN" sz="2000" dirty="0"/>
              <a:t>，所见即所得）</a:t>
            </a:r>
            <a:r>
              <a:rPr lang="zh-CN" altLang="zh-CN" sz="2000" dirty="0" smtClean="0"/>
              <a:t>。</a:t>
            </a:r>
            <a:endParaRPr lang="en-US" altLang="zh-CN" sz="2000" dirty="0" smtClean="0"/>
          </a:p>
          <a:p>
            <a:pPr>
              <a:buFont typeface="Wingdings" panose="05000000000000000000" pitchFamily="2" charset="2"/>
              <a:buChar char="Ø"/>
            </a:pPr>
            <a:r>
              <a:rPr lang="en-US" altLang="zh-CN" sz="2000" b="1" dirty="0"/>
              <a:t>GDI</a:t>
            </a:r>
            <a:r>
              <a:rPr lang="en-US" altLang="zh-CN" sz="2000" b="1" dirty="0" smtClean="0"/>
              <a:t>+</a:t>
            </a:r>
          </a:p>
          <a:p>
            <a:pPr marL="0" indent="0">
              <a:buNone/>
            </a:pPr>
            <a:r>
              <a:rPr lang="en-US" altLang="zh-CN" sz="2000" b="1" dirty="0" smtClean="0"/>
              <a:t>    </a:t>
            </a:r>
            <a:r>
              <a:rPr lang="zh-CN" altLang="zh-CN" sz="2000" dirty="0" smtClean="0"/>
              <a:t>新式</a:t>
            </a:r>
            <a:r>
              <a:rPr lang="zh-CN" altLang="zh-CN" sz="2000" dirty="0"/>
              <a:t>的</a:t>
            </a:r>
            <a:r>
              <a:rPr lang="en-US" altLang="zh-CN" sz="2000" dirty="0"/>
              <a:t>GDI+</a:t>
            </a:r>
            <a:r>
              <a:rPr lang="zh-CN" altLang="zh-CN" sz="2000" dirty="0"/>
              <a:t>是随</a:t>
            </a:r>
            <a:r>
              <a:rPr lang="en-US" altLang="zh-CN" sz="2000" dirty="0"/>
              <a:t>Windows XP</a:t>
            </a:r>
            <a:r>
              <a:rPr lang="zh-CN" altLang="zh-CN" sz="2000" dirty="0"/>
              <a:t>（</a:t>
            </a:r>
            <a:r>
              <a:rPr lang="en-US" altLang="zh-CN" sz="2000" dirty="0"/>
              <a:t>2001</a:t>
            </a:r>
            <a:r>
              <a:rPr lang="zh-CN" altLang="zh-CN" sz="2000" dirty="0"/>
              <a:t>年</a:t>
            </a:r>
            <a:r>
              <a:rPr lang="en-US" altLang="zh-CN" sz="2000" dirty="0"/>
              <a:t>10</a:t>
            </a:r>
            <a:r>
              <a:rPr lang="zh-CN" altLang="zh-CN" sz="2000" dirty="0"/>
              <a:t>月）推出的</a:t>
            </a:r>
            <a:r>
              <a:rPr lang="en-US" altLang="zh-CN" sz="2000" dirty="0"/>
              <a:t>GDI</a:t>
            </a:r>
            <a:r>
              <a:rPr lang="zh-CN" altLang="zh-CN" sz="2000" dirty="0"/>
              <a:t>的改进版，增加了α混色、渐变画刷、样条曲线、矩阵变换、图像处理、持久路径等新功能，</a:t>
            </a:r>
            <a:r>
              <a:rPr lang="en-US" altLang="zh-CN" sz="2000" dirty="0"/>
              <a:t>GDI+</a:t>
            </a:r>
            <a:r>
              <a:rPr lang="zh-CN" altLang="zh-CN" sz="2000" dirty="0"/>
              <a:t>也是</a:t>
            </a:r>
            <a:r>
              <a:rPr lang="en-US" altLang="zh-CN" sz="2000" dirty="0"/>
              <a:t>.NET</a:t>
            </a:r>
            <a:r>
              <a:rPr lang="zh-CN" altLang="zh-CN" sz="2000" dirty="0"/>
              <a:t>框架中</a:t>
            </a:r>
            <a:r>
              <a:rPr lang="en-US" altLang="zh-CN" sz="2000" dirty="0"/>
              <a:t>Windows</a:t>
            </a:r>
            <a:r>
              <a:rPr lang="zh-CN" altLang="zh-CN" sz="2000" dirty="0"/>
              <a:t>窗体使用的图形子系统</a:t>
            </a:r>
            <a:r>
              <a:rPr lang="zh-CN" altLang="zh-CN" sz="2000" dirty="0" smtClean="0"/>
              <a:t>。</a:t>
            </a:r>
            <a:endParaRPr lang="en-US" altLang="zh-CN" sz="2000" dirty="0" smtClean="0"/>
          </a:p>
          <a:p>
            <a:pPr>
              <a:buFont typeface="Wingdings" panose="05000000000000000000" pitchFamily="2" charset="2"/>
              <a:buChar char="Ø"/>
            </a:pPr>
            <a:r>
              <a:rPr lang="en-US" altLang="zh-CN" sz="2000" b="1" dirty="0"/>
              <a:t>WPF</a:t>
            </a:r>
            <a:endParaRPr lang="zh-CN" altLang="zh-CN" sz="2000" b="1" dirty="0"/>
          </a:p>
          <a:p>
            <a:pPr marL="0" indent="0">
              <a:buNone/>
            </a:pPr>
            <a:r>
              <a:rPr lang="en-US" altLang="zh-CN" sz="2000" dirty="0" smtClean="0"/>
              <a:t>    </a:t>
            </a:r>
            <a:r>
              <a:rPr lang="zh-CN" altLang="zh-CN" sz="2000" dirty="0" smtClean="0"/>
              <a:t>随</a:t>
            </a:r>
            <a:r>
              <a:rPr lang="en-US" altLang="zh-CN" sz="2000" dirty="0"/>
              <a:t>Windows Vista</a:t>
            </a:r>
            <a:r>
              <a:rPr lang="zh-CN" altLang="zh-CN" sz="2000" dirty="0"/>
              <a:t>和</a:t>
            </a:r>
            <a:r>
              <a:rPr lang="en-US" altLang="zh-CN" sz="2000" dirty="0"/>
              <a:t>.NET</a:t>
            </a:r>
            <a:r>
              <a:rPr lang="zh-CN" altLang="zh-CN" sz="2000" dirty="0"/>
              <a:t>框架</a:t>
            </a:r>
            <a:r>
              <a:rPr lang="en-US" altLang="zh-CN" sz="2000" dirty="0"/>
              <a:t>3.0</a:t>
            </a:r>
            <a:r>
              <a:rPr lang="zh-CN" altLang="zh-CN" sz="2000" dirty="0"/>
              <a:t>（</a:t>
            </a:r>
            <a:r>
              <a:rPr lang="en-US" altLang="zh-CN" sz="2000" dirty="0"/>
              <a:t>2006</a:t>
            </a:r>
            <a:r>
              <a:rPr lang="zh-CN" altLang="zh-CN" sz="2000" dirty="0"/>
              <a:t>年</a:t>
            </a:r>
            <a:r>
              <a:rPr lang="en-US" altLang="zh-CN" sz="2000" dirty="0"/>
              <a:t>11</a:t>
            </a:r>
            <a:r>
              <a:rPr lang="zh-CN" altLang="zh-CN" sz="2000" dirty="0"/>
              <a:t>月）微软又推出了全新的</a:t>
            </a:r>
            <a:r>
              <a:rPr lang="en-US" altLang="zh-CN" sz="2000" dirty="0"/>
              <a:t>Windows</a:t>
            </a:r>
            <a:r>
              <a:rPr lang="zh-CN" altLang="zh-CN" sz="2000" dirty="0"/>
              <a:t>图形子系统</a:t>
            </a:r>
            <a:r>
              <a:rPr lang="en-US" altLang="zh-CN" sz="2000" dirty="0"/>
              <a:t>WPF</a:t>
            </a:r>
            <a:r>
              <a:rPr lang="zh-CN" altLang="zh-CN" sz="2000" dirty="0"/>
              <a:t>（</a:t>
            </a:r>
            <a:r>
              <a:rPr lang="en-US" altLang="zh-CN" sz="2000" dirty="0"/>
              <a:t>Windows Presentation Foundation</a:t>
            </a:r>
            <a:r>
              <a:rPr lang="zh-CN" altLang="zh-CN" sz="2000" dirty="0"/>
              <a:t>，视窗展示基础），它统一了桌面和浏览器等客户端应用程序的图形界面，基于</a:t>
            </a:r>
            <a:r>
              <a:rPr lang="en-US" altLang="zh-CN" sz="2000" dirty="0"/>
              <a:t>DirectX</a:t>
            </a:r>
            <a:r>
              <a:rPr lang="zh-CN" altLang="zh-CN" sz="2000" dirty="0"/>
              <a:t>和</a:t>
            </a:r>
            <a:r>
              <a:rPr lang="en-US" altLang="zh-CN" sz="2000" dirty="0"/>
              <a:t>.NET</a:t>
            </a:r>
            <a:r>
              <a:rPr lang="zh-CN" altLang="zh-CN" sz="2000" dirty="0"/>
              <a:t>框架，采用声明式</a:t>
            </a:r>
            <a:r>
              <a:rPr lang="en-US" altLang="zh-CN" sz="2000" dirty="0"/>
              <a:t>XAML</a:t>
            </a:r>
            <a:r>
              <a:rPr lang="zh-CN" altLang="zh-CN" sz="2000" dirty="0"/>
              <a:t>进行界面设计，是</a:t>
            </a:r>
            <a:r>
              <a:rPr lang="en-US" altLang="zh-CN" sz="2000" dirty="0"/>
              <a:t>Windows</a:t>
            </a:r>
            <a:r>
              <a:rPr lang="zh-CN" altLang="zh-CN" sz="2000" dirty="0"/>
              <a:t>的下一代</a:t>
            </a:r>
            <a:r>
              <a:rPr lang="en-US" altLang="zh-CN" sz="2000" dirty="0"/>
              <a:t>GUI</a:t>
            </a:r>
            <a:r>
              <a:rPr lang="zh-CN" altLang="zh-CN" sz="2000" dirty="0"/>
              <a:t>显示系统。</a:t>
            </a:r>
          </a:p>
          <a:p>
            <a:pPr marL="0" indent="0">
              <a:buNone/>
            </a:pPr>
            <a:endParaRPr lang="zh-CN" altLang="zh-CN" dirty="0"/>
          </a:p>
          <a:p>
            <a:pPr marL="0" indent="0">
              <a:buNone/>
              <a:defRPr/>
            </a:pPr>
            <a:endParaRPr lang="zh-CN" altLang="zh-CN" dirty="0"/>
          </a:p>
          <a:p>
            <a:endParaRPr lang="zh-CN" altLang="en-US" dirty="0"/>
          </a:p>
        </p:txBody>
      </p:sp>
      <p:sp>
        <p:nvSpPr>
          <p:cNvPr id="2" name="文本框 1"/>
          <p:cNvSpPr txBox="1"/>
          <p:nvPr/>
        </p:nvSpPr>
        <p:spPr>
          <a:xfrm>
            <a:off x="1058091" y="1058088"/>
            <a:ext cx="6601551" cy="646331"/>
          </a:xfrm>
          <a:prstGeom prst="rect">
            <a:avLst/>
          </a:prstGeom>
          <a:noFill/>
        </p:spPr>
        <p:txBody>
          <a:bodyPr wrap="none" rtlCol="0">
            <a:spAutoFit/>
          </a:bodyPr>
          <a:lstStyle/>
          <a:p>
            <a:r>
              <a:rPr lang="en-US" altLang="zh-CN" dirty="0"/>
              <a:t>Windows</a:t>
            </a:r>
            <a:r>
              <a:rPr lang="zh-CN" altLang="zh-CN" dirty="0"/>
              <a:t>的图形子系统经历了</a:t>
            </a:r>
            <a:r>
              <a:rPr lang="en-US" altLang="zh-CN" dirty="0"/>
              <a:t>GDI</a:t>
            </a:r>
            <a:r>
              <a:rPr lang="zh-CN" altLang="zh-CN" dirty="0"/>
              <a:t>、</a:t>
            </a:r>
            <a:r>
              <a:rPr lang="en-US" altLang="zh-CN" dirty="0"/>
              <a:t>GDI+ </a:t>
            </a:r>
            <a:r>
              <a:rPr lang="zh-CN" altLang="zh-CN" dirty="0"/>
              <a:t>和</a:t>
            </a:r>
            <a:r>
              <a:rPr lang="en-US" altLang="zh-CN" dirty="0"/>
              <a:t>WPF</a:t>
            </a:r>
            <a:r>
              <a:rPr lang="zh-CN" altLang="zh-CN" dirty="0"/>
              <a:t>三个发展阶段。</a:t>
            </a:r>
            <a:endParaRPr lang="en-US" altLang="zh-CN" b="1" dirty="0"/>
          </a:p>
          <a:p>
            <a:endParaRPr lang="zh-CN" altLang="en-US" dirty="0"/>
          </a:p>
        </p:txBody>
      </p:sp>
    </p:spTree>
    <p:extLst>
      <p:ext uri="{BB962C8B-B14F-4D97-AF65-F5344CB8AC3E}">
        <p14:creationId xmlns:p14="http://schemas.microsoft.com/office/powerpoint/2010/main" val="2932928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33400" y="1262743"/>
            <a:ext cx="7848600" cy="4800600"/>
          </a:xfrm>
        </p:spPr>
        <p:txBody>
          <a:bodyPr>
            <a:normAutofit lnSpcReduction="10000"/>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资源工具包</a:t>
            </a:r>
            <a:r>
              <a:rPr lang="en-US" altLang="zh-CN" sz="2400" dirty="0">
                <a:latin typeface="宋体" panose="02010600030101010101" pitchFamily="2" charset="-122"/>
              </a:rPr>
              <a:t>Microsoft Windows </a:t>
            </a:r>
            <a:r>
              <a:rPr lang="en-US" altLang="zh-CN" sz="2400" dirty="0" err="1" smtClean="0">
                <a:latin typeface="宋体" panose="02010600030101010101" pitchFamily="2" charset="-122"/>
              </a:rPr>
              <a:t>Resouce</a:t>
            </a:r>
            <a:r>
              <a:rPr lang="en-US" altLang="zh-CN" sz="2400" dirty="0" smtClean="0">
                <a:latin typeface="宋体" panose="02010600030101010101" pitchFamily="2" charset="-122"/>
              </a:rPr>
              <a:t> </a:t>
            </a:r>
            <a:r>
              <a:rPr lang="en-US" altLang="zh-CN" sz="2400" dirty="0">
                <a:latin typeface="宋体" panose="02010600030101010101" pitchFamily="2" charset="-122"/>
              </a:rPr>
              <a:t>Kit</a:t>
            </a:r>
            <a:r>
              <a:rPr lang="zh-CN" altLang="en-US" sz="2400" dirty="0">
                <a:latin typeface="宋体" panose="02010600030101010101" pitchFamily="2" charset="-122"/>
              </a:rPr>
              <a:t>是</a:t>
            </a:r>
            <a:r>
              <a:rPr lang="en-US" altLang="zh-CN" sz="2400" dirty="0">
                <a:latin typeface="宋体" panose="02010600030101010101" pitchFamily="2" charset="-122"/>
              </a:rPr>
              <a:t>Windows </a:t>
            </a:r>
            <a:r>
              <a:rPr lang="zh-CN" altLang="en-US" sz="2400" dirty="0" smtClean="0">
                <a:latin typeface="宋体" panose="02010600030101010101" pitchFamily="2" charset="-122"/>
              </a:rPr>
              <a:t>的</a:t>
            </a:r>
            <a:r>
              <a:rPr lang="zh-CN" altLang="en-US" sz="2400" dirty="0">
                <a:latin typeface="宋体" panose="02010600030101010101" pitchFamily="2" charset="-122"/>
              </a:rPr>
              <a:t>附件。它包含丰富的操作系统扩展工具，使用这些工具可以用来管理和调整优化操作系统</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buNone/>
            </a:pPr>
            <a:endParaRPr lang="en-US" altLang="zh-CN" sz="2400" dirty="0">
              <a:latin typeface="宋体" panose="02010600030101010101" pitchFamily="2" charset="-122"/>
            </a:endParaRPr>
          </a:p>
          <a:p>
            <a:pPr marL="0" indent="0">
              <a:buNone/>
            </a:pPr>
            <a:r>
              <a:rPr lang="en-US" altLang="zh-CN" sz="2400" dirty="0" smtClean="0">
                <a:latin typeface="宋体" panose="02010600030101010101" pitchFamily="2" charset="-122"/>
              </a:rPr>
              <a:t>    Windows </a:t>
            </a:r>
            <a:r>
              <a:rPr lang="en-US" altLang="zh-CN" sz="2400" dirty="0" err="1" smtClean="0">
                <a:latin typeface="宋体" panose="02010600030101010101" pitchFamily="2" charset="-122"/>
              </a:rPr>
              <a:t>Resouce</a:t>
            </a:r>
            <a:r>
              <a:rPr lang="en-US" altLang="zh-CN" sz="2400" dirty="0" smtClean="0">
                <a:latin typeface="宋体" panose="02010600030101010101" pitchFamily="2" charset="-122"/>
              </a:rPr>
              <a:t> </a:t>
            </a:r>
            <a:r>
              <a:rPr lang="en-US" altLang="zh-CN" sz="2400" dirty="0">
                <a:latin typeface="宋体" panose="02010600030101010101" pitchFamily="2" charset="-122"/>
              </a:rPr>
              <a:t>Kit</a:t>
            </a:r>
            <a:r>
              <a:rPr lang="zh-CN" altLang="en-US" sz="2400" dirty="0">
                <a:latin typeface="宋体" panose="02010600030101010101" pitchFamily="2" charset="-122"/>
              </a:rPr>
              <a:t>提供了许多额外工具，它们可以完成多种调整任务。</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Resource Kit</a:t>
            </a:r>
            <a:r>
              <a:rPr lang="zh-CN" altLang="en-US" sz="2400" dirty="0">
                <a:latin typeface="宋体" panose="02010600030101010101" pitchFamily="2" charset="-122"/>
              </a:rPr>
              <a:t>实际上是</a:t>
            </a:r>
            <a:r>
              <a:rPr lang="en-US" altLang="zh-CN" sz="2400" dirty="0">
                <a:latin typeface="宋体" panose="02010600030101010101" pitchFamily="2" charset="-122"/>
              </a:rPr>
              <a:t>Microsoft</a:t>
            </a:r>
            <a:r>
              <a:rPr lang="zh-CN" altLang="en-US" sz="2400" dirty="0">
                <a:latin typeface="宋体" panose="02010600030101010101" pitchFamily="2" charset="-122"/>
              </a:rPr>
              <a:t>为管理员提供的一套额外的工具集，包括了超过</a:t>
            </a:r>
            <a:r>
              <a:rPr lang="en-US" altLang="zh-CN" sz="2400" dirty="0">
                <a:latin typeface="宋体" panose="02010600030101010101" pitchFamily="2" charset="-122"/>
              </a:rPr>
              <a:t>400</a:t>
            </a:r>
            <a:r>
              <a:rPr lang="zh-CN" altLang="en-US" sz="2400" dirty="0">
                <a:latin typeface="宋体" panose="02010600030101010101" pitchFamily="2" charset="-122"/>
              </a:rPr>
              <a:t>个各种工具、</a:t>
            </a:r>
            <a:r>
              <a:rPr lang="en-US" altLang="zh-CN" sz="2400" dirty="0" err="1">
                <a:latin typeface="宋体" panose="02010600030101010101" pitchFamily="2" charset="-122"/>
              </a:rPr>
              <a:t>vbs</a:t>
            </a:r>
            <a:r>
              <a:rPr lang="zh-CN" altLang="en-US" sz="2400" dirty="0">
                <a:latin typeface="宋体" panose="02010600030101010101" pitchFamily="2" charset="-122"/>
              </a:rPr>
              <a:t>、</a:t>
            </a:r>
            <a:r>
              <a:rPr lang="en-US" altLang="zh-CN" sz="2400" dirty="0" err="1">
                <a:latin typeface="宋体" panose="02010600030101010101" pitchFamily="2" charset="-122"/>
              </a:rPr>
              <a:t>dll</a:t>
            </a:r>
            <a:r>
              <a:rPr lang="zh-CN" altLang="en-US" sz="2400" dirty="0">
                <a:latin typeface="宋体" panose="02010600030101010101" pitchFamily="2" charset="-122"/>
              </a:rPr>
              <a:t>、</a:t>
            </a:r>
            <a:r>
              <a:rPr lang="en-US" altLang="zh-CN" sz="2400" dirty="0" err="1">
                <a:latin typeface="宋体" panose="02010600030101010101" pitchFamily="2" charset="-122"/>
              </a:rPr>
              <a:t>msc</a:t>
            </a:r>
            <a:r>
              <a:rPr lang="zh-CN" altLang="en-US" sz="2400" dirty="0">
                <a:latin typeface="宋体" panose="02010600030101010101" pitchFamily="2" charset="-122"/>
              </a:rPr>
              <a:t>，涵盖了管理</a:t>
            </a:r>
            <a:r>
              <a:rPr lang="en-US" altLang="zh-CN" sz="2400" dirty="0">
                <a:latin typeface="宋体" panose="02010600030101010101" pitchFamily="2" charset="-122"/>
              </a:rPr>
              <a:t>TCP/IP</a:t>
            </a:r>
            <a:r>
              <a:rPr lang="zh-CN" altLang="en-US" sz="2400" dirty="0">
                <a:latin typeface="宋体" panose="02010600030101010101" pitchFamily="2" charset="-122"/>
              </a:rPr>
              <a:t>、网络、注册表、安全、远程管理、配置、</a:t>
            </a:r>
            <a:r>
              <a:rPr lang="en-US" altLang="zh-CN" sz="2400" dirty="0">
                <a:latin typeface="宋体" panose="02010600030101010101" pitchFamily="2" charset="-122"/>
              </a:rPr>
              <a:t>Batch</a:t>
            </a:r>
            <a:r>
              <a:rPr lang="zh-CN" altLang="en-US" sz="2400" dirty="0">
                <a:latin typeface="宋体" panose="02010600030101010101" pitchFamily="2" charset="-122"/>
              </a:rPr>
              <a:t>文件、以及操作系统的其他方面。可以让管理员更容易的管理一个网络系统。这里我们介绍几个重要的管理工具。</a:t>
            </a:r>
          </a:p>
        </p:txBody>
      </p:sp>
      <p:sp>
        <p:nvSpPr>
          <p:cNvPr id="112644"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645"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646"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647"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Rectangle 2"/>
          <p:cNvSpPr txBox="1">
            <a:spLocks noRot="1" noChangeArrowheads="1"/>
          </p:cNvSpPr>
          <p:nvPr/>
        </p:nvSpPr>
        <p:spPr>
          <a:xfrm>
            <a:off x="349530" y="195532"/>
            <a:ext cx="7566561"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1.9Windows</a:t>
            </a:r>
            <a:r>
              <a:rPr lang="zh-CN" altLang="en-US" dirty="0" smtClean="0"/>
              <a:t>资源工具包</a:t>
            </a:r>
          </a:p>
        </p:txBody>
      </p:sp>
    </p:spTree>
    <p:extLst>
      <p:ext uri="{BB962C8B-B14F-4D97-AF65-F5344CB8AC3E}">
        <p14:creationId xmlns:p14="http://schemas.microsoft.com/office/powerpoint/2010/main" val="243607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Appsec.exe </a:t>
            </a:r>
            <a:r>
              <a:rPr lang="zh-CN" altLang="en-US" sz="2400" b="1" dirty="0">
                <a:latin typeface="宋体" panose="02010600030101010101" pitchFamily="2" charset="-122"/>
              </a:rPr>
              <a:t>（</a:t>
            </a:r>
            <a:r>
              <a:rPr lang="en-US" altLang="zh-CN" sz="2400" b="1" dirty="0">
                <a:latin typeface="宋体" panose="02010600030101010101" pitchFamily="2" charset="-122"/>
              </a:rPr>
              <a:t>Application Security</a:t>
            </a:r>
            <a:r>
              <a:rPr lang="zh-CN" altLang="en-US" sz="2400" b="1" dirty="0">
                <a:latin typeface="宋体" panose="02010600030101010101" pitchFamily="2" charset="-122"/>
              </a:rPr>
              <a:t>）</a:t>
            </a:r>
          </a:p>
        </p:txBody>
      </p:sp>
      <p:sp>
        <p:nvSpPr>
          <p:cNvPr id="113667" name="Rectangle 3"/>
          <p:cNvSpPr>
            <a:spLocks noGrp="1" noChangeArrowheads="1"/>
          </p:cNvSpPr>
          <p:nvPr>
            <p:ph type="body" idx="1"/>
          </p:nvPr>
        </p:nvSpPr>
        <p:spPr>
          <a:xfrm>
            <a:off x="914400" y="1667691"/>
            <a:ext cx="7848600" cy="4800600"/>
          </a:xfrm>
        </p:spPr>
        <p:txBody>
          <a:bodyPr/>
          <a:lstStyle/>
          <a:p>
            <a:pPr marL="0" indent="0">
              <a:buNone/>
            </a:pPr>
            <a:r>
              <a:rPr lang="en-US" altLang="zh-CN" sz="2400" dirty="0">
                <a:latin typeface="宋体" panose="02010600030101010101" pitchFamily="2" charset="-122"/>
              </a:rPr>
              <a:t>    Appsec.exe</a:t>
            </a:r>
            <a:r>
              <a:rPr lang="zh-CN" altLang="en-US" sz="2400" dirty="0">
                <a:latin typeface="宋体" panose="02010600030101010101" pitchFamily="2" charset="-122"/>
              </a:rPr>
              <a:t>是一个基于</a:t>
            </a:r>
            <a:r>
              <a:rPr lang="en-US" altLang="zh-CN" sz="2400" dirty="0">
                <a:latin typeface="宋体" panose="02010600030101010101" pitchFamily="2" charset="-122"/>
              </a:rPr>
              <a:t>GUI</a:t>
            </a:r>
            <a:r>
              <a:rPr lang="zh-CN" altLang="en-US" sz="2400" dirty="0">
                <a:latin typeface="宋体" panose="02010600030101010101" pitchFamily="2" charset="-122"/>
              </a:rPr>
              <a:t>的应用程序，它允许管理员在一个多用户环境下限制普通用户访问一组网络上经预订的应用程序。启用这种应用程序安全性，将会导致系统拒绝普通用户执行或使用一个未经许可的应用程序。</a:t>
            </a:r>
          </a:p>
        </p:txBody>
      </p:sp>
      <p:sp>
        <p:nvSpPr>
          <p:cNvPr id="113668"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69"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0"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671"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30605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81200" y="685800"/>
            <a:ext cx="8153400" cy="533400"/>
          </a:xfrm>
        </p:spPr>
        <p:txBody>
          <a:bodyPr>
            <a:normAutofit/>
          </a:bodyPr>
          <a:lstStyle/>
          <a:p>
            <a:r>
              <a:rPr lang="en-US" altLang="zh-CN" sz="2400" b="1" dirty="0" smtClean="0">
                <a:latin typeface="宋体" panose="02010600030101010101" pitchFamily="2" charset="-122"/>
              </a:rPr>
              <a:t>Delprof.exe </a:t>
            </a:r>
            <a:r>
              <a:rPr lang="zh-CN" altLang="en-US" sz="2400" b="1" dirty="0" smtClean="0">
                <a:latin typeface="宋体" panose="02010600030101010101" pitchFamily="2" charset="-122"/>
              </a:rPr>
              <a:t>（</a:t>
            </a:r>
            <a:r>
              <a:rPr lang="en-US" altLang="zh-CN" sz="2400" b="1" dirty="0">
                <a:latin typeface="宋体" panose="02010600030101010101" pitchFamily="2" charset="-122"/>
              </a:rPr>
              <a:t>User Profile Deletion Utility</a:t>
            </a:r>
            <a:r>
              <a:rPr lang="zh-CN" altLang="en-US" sz="2400" b="1" dirty="0">
                <a:latin typeface="宋体" panose="02010600030101010101" pitchFamily="2" charset="-122"/>
              </a:rPr>
              <a:t>）</a:t>
            </a:r>
          </a:p>
        </p:txBody>
      </p:sp>
      <p:sp>
        <p:nvSpPr>
          <p:cNvPr id="114691" name="Rectangle 3"/>
          <p:cNvSpPr>
            <a:spLocks noGrp="1" noChangeArrowheads="1"/>
          </p:cNvSpPr>
          <p:nvPr>
            <p:ph type="body" idx="1"/>
          </p:nvPr>
        </p:nvSpPr>
        <p:spPr>
          <a:xfrm>
            <a:off x="819150" y="1524000"/>
            <a:ext cx="7848600" cy="4800600"/>
          </a:xfrm>
        </p:spPr>
        <p:txBody>
          <a:bodyPr/>
          <a:lstStyle/>
          <a:p>
            <a:pPr marL="0" indent="0">
              <a:lnSpc>
                <a:spcPct val="90000"/>
              </a:lnSpc>
              <a:buNone/>
            </a:pPr>
            <a:r>
              <a:rPr lang="en-US" altLang="zh-CN" sz="2400" dirty="0">
                <a:latin typeface="宋体" panose="02010600030101010101" pitchFamily="2" charset="-122"/>
              </a:rPr>
              <a:t>    </a:t>
            </a:r>
            <a:r>
              <a:rPr lang="zh-CN" altLang="en-US" sz="2400" dirty="0">
                <a:latin typeface="宋体" panose="02010600030101010101" pitchFamily="2" charset="-122"/>
              </a:rPr>
              <a:t>删除用户的</a:t>
            </a:r>
            <a:r>
              <a:rPr lang="en-US" altLang="zh-CN" sz="2400" dirty="0">
                <a:latin typeface="宋体" panose="02010600030101010101" pitchFamily="2" charset="-122"/>
              </a:rPr>
              <a:t>Profile</a:t>
            </a:r>
            <a:r>
              <a:rPr lang="zh-CN" altLang="en-US" sz="2400" dirty="0">
                <a:latin typeface="宋体" panose="02010600030101010101" pitchFamily="2" charset="-122"/>
              </a:rPr>
              <a:t>工具，当然相同操作可以在</a:t>
            </a:r>
            <a:r>
              <a:rPr lang="en-US" altLang="zh-CN" sz="2400" dirty="0">
                <a:latin typeface="宋体" panose="02010600030101010101" pitchFamily="2" charset="-122"/>
              </a:rPr>
              <a:t>System Properties</a:t>
            </a:r>
            <a:r>
              <a:rPr lang="zh-CN" altLang="en-US" sz="2400" dirty="0">
                <a:latin typeface="宋体" panose="02010600030101010101" pitchFamily="2" charset="-122"/>
              </a:rPr>
              <a:t>里面完成。而这个工具可以在本地或是远程运行，且可以指定多长时间不使用就删除，在处理比较多的用户的时候十分方便。</a:t>
            </a:r>
          </a:p>
          <a:p>
            <a:pPr marL="0" indent="0">
              <a:lnSpc>
                <a:spcPct val="90000"/>
              </a:lnSpc>
              <a:buNone/>
            </a:pPr>
            <a:r>
              <a:rPr lang="zh-CN" altLang="en-US" sz="2400" dirty="0">
                <a:latin typeface="宋体" panose="02010600030101010101" pitchFamily="2" charset="-122"/>
              </a:rPr>
              <a:t>其命令格式：</a:t>
            </a:r>
          </a:p>
          <a:p>
            <a:pPr marL="0" indent="0">
              <a:lnSpc>
                <a:spcPct val="90000"/>
              </a:lnSpc>
              <a:buNone/>
            </a:pPr>
            <a:r>
              <a:rPr lang="en-US" altLang="zh-CN" sz="2400" dirty="0" err="1"/>
              <a:t>delprof</a:t>
            </a:r>
            <a:r>
              <a:rPr lang="en-US" altLang="zh-CN" sz="2400" dirty="0"/>
              <a:t> /q /</a:t>
            </a:r>
            <a:r>
              <a:rPr lang="en-US" altLang="zh-CN" sz="2400" dirty="0" err="1"/>
              <a:t>i</a:t>
            </a:r>
            <a:r>
              <a:rPr lang="en-US" altLang="zh-CN" sz="2400" dirty="0"/>
              <a:t> /p /c:\\</a:t>
            </a:r>
            <a:r>
              <a:rPr lang="en-US" altLang="zh-CN" sz="2400" dirty="0" err="1"/>
              <a:t>computername</a:t>
            </a:r>
            <a:r>
              <a:rPr lang="en-US" altLang="zh-CN" sz="2400" dirty="0"/>
              <a:t> /days /?</a:t>
            </a:r>
          </a:p>
          <a:p>
            <a:pPr marL="0" indent="0">
              <a:lnSpc>
                <a:spcPct val="90000"/>
              </a:lnSpc>
              <a:buNone/>
            </a:pPr>
            <a:r>
              <a:rPr lang="zh-CN" altLang="en-US" sz="2400" dirty="0">
                <a:latin typeface="宋体" panose="02010600030101010101" pitchFamily="2" charset="-122"/>
              </a:rPr>
              <a:t>其中：</a:t>
            </a:r>
          </a:p>
          <a:p>
            <a:pPr marL="0" indent="0">
              <a:lnSpc>
                <a:spcPct val="90000"/>
              </a:lnSpc>
              <a:buNone/>
            </a:pPr>
            <a:r>
              <a:rPr lang="en-US" altLang="zh-CN" sz="2400" dirty="0">
                <a:latin typeface="宋体" panose="02010600030101010101" pitchFamily="2" charset="-122"/>
              </a:rPr>
              <a:t>/q</a:t>
            </a:r>
            <a:r>
              <a:rPr lang="zh-CN" altLang="en-US" sz="2400" dirty="0">
                <a:latin typeface="宋体" panose="02010600030101010101" pitchFamily="2" charset="-122"/>
              </a:rPr>
              <a:t>：指后台执行，不用确认。</a:t>
            </a:r>
          </a:p>
          <a:p>
            <a:pPr marL="0" indent="0">
              <a:lnSpc>
                <a:spcPct val="90000"/>
              </a:lnSpc>
              <a:buNone/>
            </a:pPr>
            <a:r>
              <a:rPr lang="en-US" altLang="zh-CN" sz="2400" dirty="0">
                <a:latin typeface="宋体" panose="02010600030101010101" pitchFamily="2" charset="-122"/>
              </a:rPr>
              <a:t>/</a:t>
            </a:r>
            <a:r>
              <a:rPr lang="en-US" altLang="zh-CN" sz="2400" dirty="0" err="1">
                <a:latin typeface="宋体" panose="02010600030101010101" pitchFamily="2" charset="-122"/>
              </a:rPr>
              <a:t>i</a:t>
            </a:r>
            <a:r>
              <a:rPr lang="zh-CN" altLang="en-US" sz="2400" dirty="0">
                <a:latin typeface="宋体" panose="02010600030101010101" pitchFamily="2" charset="-122"/>
              </a:rPr>
              <a:t>： 忽略错误继续删除。</a:t>
            </a:r>
          </a:p>
          <a:p>
            <a:pPr marL="0" indent="0">
              <a:lnSpc>
                <a:spcPct val="90000"/>
              </a:lnSpc>
              <a:buNone/>
            </a:pPr>
            <a:r>
              <a:rPr lang="en-US" altLang="zh-CN" sz="2400" dirty="0">
                <a:latin typeface="宋体" panose="02010600030101010101" pitchFamily="2" charset="-122"/>
              </a:rPr>
              <a:t>/p</a:t>
            </a:r>
            <a:r>
              <a:rPr lang="zh-CN" altLang="en-US" sz="2400" dirty="0">
                <a:latin typeface="宋体" panose="02010600030101010101" pitchFamily="2" charset="-122"/>
              </a:rPr>
              <a:t>：在删除前提示确认。</a:t>
            </a:r>
          </a:p>
          <a:p>
            <a:pPr marL="0" indent="0">
              <a:lnSpc>
                <a:spcPct val="90000"/>
              </a:lnSpc>
              <a:buNone/>
            </a:pPr>
            <a:r>
              <a:rPr lang="en-US" altLang="zh-CN" sz="2400" dirty="0">
                <a:latin typeface="宋体" panose="02010600030101010101" pitchFamily="2" charset="-122"/>
              </a:rPr>
              <a:t>/days</a:t>
            </a:r>
            <a:r>
              <a:rPr lang="zh-CN" altLang="en-US" sz="2400" dirty="0">
                <a:latin typeface="宋体" panose="02010600030101010101" pitchFamily="2" charset="-122"/>
              </a:rPr>
              <a:t>：指定多少天不使用的</a:t>
            </a:r>
            <a:r>
              <a:rPr lang="en-US" altLang="zh-CN" sz="2400" dirty="0">
                <a:latin typeface="宋体" panose="02010600030101010101" pitchFamily="2" charset="-122"/>
              </a:rPr>
              <a:t>Profile</a:t>
            </a:r>
            <a:r>
              <a:rPr lang="zh-CN" altLang="en-US" sz="2400" dirty="0">
                <a:latin typeface="宋体" panose="02010600030101010101" pitchFamily="2" charset="-122"/>
              </a:rPr>
              <a:t>就删除，</a:t>
            </a:r>
            <a:r>
              <a:rPr lang="en-US" altLang="zh-CN" sz="2400" dirty="0">
                <a:latin typeface="宋体" panose="02010600030101010101" pitchFamily="2" charset="-122"/>
              </a:rPr>
              <a:t>days</a:t>
            </a:r>
            <a:r>
              <a:rPr lang="zh-CN" altLang="en-US" sz="2400" dirty="0">
                <a:latin typeface="宋体" panose="02010600030101010101" pitchFamily="2" charset="-122"/>
              </a:rPr>
              <a:t>用整数。</a:t>
            </a:r>
          </a:p>
        </p:txBody>
      </p:sp>
      <p:sp>
        <p:nvSpPr>
          <p:cNvPr id="114692"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693"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694"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695"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17648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Instsrv.exe </a:t>
            </a:r>
            <a:r>
              <a:rPr lang="zh-CN" altLang="en-US" sz="2400" b="1" dirty="0">
                <a:latin typeface="宋体" panose="02010600030101010101" pitchFamily="2" charset="-122"/>
              </a:rPr>
              <a:t>（</a:t>
            </a:r>
            <a:r>
              <a:rPr lang="en-US" altLang="zh-CN" sz="2400" b="1" dirty="0">
                <a:latin typeface="宋体" panose="02010600030101010101" pitchFamily="2" charset="-122"/>
              </a:rPr>
              <a:t>Service Installer</a:t>
            </a:r>
            <a:r>
              <a:rPr lang="zh-CN" altLang="en-US" sz="2400" b="1" dirty="0">
                <a:latin typeface="宋体" panose="02010600030101010101" pitchFamily="2" charset="-122"/>
              </a:rPr>
              <a:t>）</a:t>
            </a:r>
          </a:p>
        </p:txBody>
      </p:sp>
      <p:sp>
        <p:nvSpPr>
          <p:cNvPr id="115715" name="Rectangle 3"/>
          <p:cNvSpPr>
            <a:spLocks noGrp="1" noChangeArrowheads="1"/>
          </p:cNvSpPr>
          <p:nvPr>
            <p:ph type="body" idx="1"/>
          </p:nvPr>
        </p:nvSpPr>
        <p:spPr>
          <a:xfrm>
            <a:off x="733424" y="1436914"/>
            <a:ext cx="9233535" cy="5029200"/>
          </a:xfrm>
        </p:spPr>
        <p:txBody>
          <a:bodyPr>
            <a:noAutofit/>
          </a:bodyPr>
          <a:lstStyle/>
          <a:p>
            <a:pPr marL="0" indent="0">
              <a:lnSpc>
                <a:spcPct val="90000"/>
              </a:lnSpc>
              <a:buNone/>
            </a:pPr>
            <a:r>
              <a:rPr lang="en-US" altLang="zh-CN" sz="2400" dirty="0">
                <a:latin typeface="宋体" panose="02010600030101010101" pitchFamily="2" charset="-122"/>
              </a:rPr>
              <a:t>    Instsrv.exe</a:t>
            </a:r>
            <a:r>
              <a:rPr lang="zh-CN" altLang="en-US" sz="2400" dirty="0">
                <a:latin typeface="宋体" panose="02010600030101010101" pitchFamily="2" charset="-122"/>
              </a:rPr>
              <a:t>一个可以用来安装或者是删除可执行服务（</a:t>
            </a:r>
            <a:r>
              <a:rPr lang="en-US" altLang="zh-CN" sz="2400" dirty="0">
                <a:latin typeface="宋体" panose="02010600030101010101" pitchFamily="2" charset="-122"/>
              </a:rPr>
              <a:t>.exe</a:t>
            </a:r>
            <a:r>
              <a:rPr lang="zh-CN" altLang="en-US" sz="2400" dirty="0">
                <a:latin typeface="宋体" panose="02010600030101010101" pitchFamily="2" charset="-122"/>
              </a:rPr>
              <a:t>）命令行工具，当然也可以给服务分配名字，其语法如下： </a:t>
            </a:r>
          </a:p>
          <a:p>
            <a:pPr marL="0" indent="0">
              <a:lnSpc>
                <a:spcPct val="90000"/>
              </a:lnSpc>
              <a:buNone/>
            </a:pPr>
            <a:r>
              <a:rPr lang="en-US" altLang="zh-CN" sz="2400" dirty="0" err="1">
                <a:latin typeface="宋体" panose="02010600030101010101" pitchFamily="2" charset="-122"/>
              </a:rPr>
              <a:t>instsrv</a:t>
            </a:r>
            <a:r>
              <a:rPr lang="en-US" altLang="zh-CN" sz="2400" dirty="0">
                <a:latin typeface="宋体" panose="02010600030101010101" pitchFamily="2" charset="-122"/>
              </a:rPr>
              <a:t> </a:t>
            </a:r>
            <a:r>
              <a:rPr lang="en-US" altLang="zh-CN" sz="2400" dirty="0" err="1">
                <a:latin typeface="宋体" panose="02010600030101010101" pitchFamily="2" charset="-122"/>
              </a:rPr>
              <a:t>ServiceName</a:t>
            </a:r>
            <a:r>
              <a:rPr lang="en-US" altLang="zh-CN" sz="2400" dirty="0">
                <a:latin typeface="宋体" panose="02010600030101010101" pitchFamily="2" charset="-122"/>
              </a:rPr>
              <a:t> </a:t>
            </a:r>
            <a:r>
              <a:rPr lang="en-US" altLang="zh-CN" sz="2400" dirty="0" err="1">
                <a:latin typeface="宋体" panose="02010600030101010101" pitchFamily="2" charset="-122"/>
              </a:rPr>
              <a:t>PathToExecuteable</a:t>
            </a:r>
            <a:r>
              <a:rPr lang="en-US" altLang="zh-CN" sz="2400" dirty="0">
                <a:latin typeface="宋体" panose="02010600030101010101" pitchFamily="2" charset="-122"/>
              </a:rPr>
              <a:t> -a </a:t>
            </a:r>
            <a:r>
              <a:rPr lang="en-US" altLang="zh-CN" sz="2400" dirty="0" err="1">
                <a:latin typeface="宋体" panose="02010600030101010101" pitchFamily="2" charset="-122"/>
              </a:rPr>
              <a:t>accountname</a:t>
            </a:r>
            <a:r>
              <a:rPr lang="en-US" altLang="zh-CN" sz="2400" dirty="0">
                <a:latin typeface="宋体" panose="02010600030101010101" pitchFamily="2" charset="-122"/>
              </a:rPr>
              <a:t> -p </a:t>
            </a:r>
            <a:r>
              <a:rPr lang="en-US" altLang="zh-CN" sz="2400" dirty="0" err="1">
                <a:latin typeface="宋体" panose="02010600030101010101" pitchFamily="2" charset="-122"/>
              </a:rPr>
              <a:t>accountpassword</a:t>
            </a:r>
            <a:endParaRPr lang="en-US" altLang="zh-CN" sz="2400" dirty="0">
              <a:latin typeface="宋体" panose="02010600030101010101" pitchFamily="2" charset="-122"/>
            </a:endParaRPr>
          </a:p>
          <a:p>
            <a:pPr marL="0" indent="0">
              <a:lnSpc>
                <a:spcPct val="90000"/>
              </a:lnSpc>
              <a:buNone/>
            </a:pPr>
            <a:r>
              <a:rPr lang="zh-CN" altLang="en-US" sz="2400" dirty="0">
                <a:latin typeface="宋体" panose="02010600030101010101" pitchFamily="2" charset="-122"/>
              </a:rPr>
              <a:t>或者  </a:t>
            </a:r>
            <a:r>
              <a:rPr lang="en-US" altLang="zh-CN" sz="2400" dirty="0" err="1">
                <a:latin typeface="宋体" panose="02010600030101010101" pitchFamily="2" charset="-122"/>
              </a:rPr>
              <a:t>instsrv</a:t>
            </a:r>
            <a:r>
              <a:rPr lang="en-US" altLang="zh-CN" sz="2400" dirty="0">
                <a:latin typeface="宋体" panose="02010600030101010101" pitchFamily="2" charset="-122"/>
              </a:rPr>
              <a:t> </a:t>
            </a:r>
            <a:r>
              <a:rPr lang="en-US" altLang="zh-CN" sz="2400" dirty="0" err="1">
                <a:latin typeface="宋体" panose="02010600030101010101" pitchFamily="2" charset="-122"/>
              </a:rPr>
              <a:t>Servicename</a:t>
            </a:r>
            <a:r>
              <a:rPr lang="en-US" altLang="zh-CN" sz="2400" dirty="0">
                <a:latin typeface="宋体" panose="02010600030101010101" pitchFamily="2" charset="-122"/>
              </a:rPr>
              <a:t> remove </a:t>
            </a:r>
          </a:p>
          <a:p>
            <a:pPr marL="0" indent="0">
              <a:lnSpc>
                <a:spcPct val="90000"/>
              </a:lnSpc>
              <a:buNone/>
            </a:pPr>
            <a:endParaRPr lang="en-US" altLang="zh-CN" sz="2400" dirty="0">
              <a:latin typeface="宋体" panose="02010600030101010101" pitchFamily="2" charset="-122"/>
            </a:endParaRPr>
          </a:p>
          <a:p>
            <a:pPr marL="0" indent="0">
              <a:lnSpc>
                <a:spcPct val="90000"/>
              </a:lnSpc>
              <a:buNone/>
            </a:pPr>
            <a:r>
              <a:rPr lang="en-US" altLang="zh-CN" sz="2400" dirty="0" err="1">
                <a:latin typeface="宋体" panose="02010600030101010101" pitchFamily="2" charset="-122"/>
              </a:rPr>
              <a:t>ServiceName</a:t>
            </a:r>
            <a:r>
              <a:rPr lang="zh-CN" altLang="en-US" sz="2400" dirty="0">
                <a:latin typeface="宋体" panose="02010600030101010101" pitchFamily="2" charset="-122"/>
              </a:rPr>
              <a:t>：用来显示的服务名字。 </a:t>
            </a:r>
          </a:p>
          <a:p>
            <a:pPr marL="0" indent="0">
              <a:lnSpc>
                <a:spcPct val="90000"/>
              </a:lnSpc>
              <a:buNone/>
            </a:pPr>
            <a:r>
              <a:rPr lang="en-US" altLang="zh-CN" sz="2400" dirty="0" err="1">
                <a:latin typeface="宋体" panose="02010600030101010101" pitchFamily="2" charset="-122"/>
              </a:rPr>
              <a:t>PathToExecuteable</a:t>
            </a:r>
            <a:r>
              <a:rPr lang="zh-CN" altLang="en-US" sz="2400" dirty="0">
                <a:latin typeface="宋体" panose="02010600030101010101" pitchFamily="2" charset="-122"/>
              </a:rPr>
              <a:t>：要安装服务文件的全路径，包括盘符在内。 </a:t>
            </a:r>
          </a:p>
          <a:p>
            <a:pPr marL="0" indent="0">
              <a:lnSpc>
                <a:spcPct val="90000"/>
              </a:lnSpc>
              <a:buNone/>
            </a:pPr>
            <a:r>
              <a:rPr lang="en-US" altLang="zh-CN" sz="2400" dirty="0">
                <a:latin typeface="宋体" panose="02010600030101010101" pitchFamily="2" charset="-122"/>
              </a:rPr>
              <a:t>-a </a:t>
            </a:r>
            <a:r>
              <a:rPr lang="en-US" altLang="zh-CN" sz="2400" dirty="0" err="1">
                <a:latin typeface="宋体" panose="02010600030101010101" pitchFamily="2" charset="-122"/>
              </a:rPr>
              <a:t>accountname</a:t>
            </a:r>
            <a:r>
              <a:rPr lang="zh-CN" altLang="en-US" sz="2400" dirty="0">
                <a:latin typeface="宋体" panose="02010600030101010101" pitchFamily="2" charset="-122"/>
              </a:rPr>
              <a:t>：指定服务运行的帐户。 </a:t>
            </a:r>
          </a:p>
          <a:p>
            <a:pPr marL="0" indent="0">
              <a:lnSpc>
                <a:spcPct val="90000"/>
              </a:lnSpc>
              <a:buNone/>
            </a:pPr>
            <a:r>
              <a:rPr lang="en-US" altLang="zh-CN" sz="2400" dirty="0">
                <a:latin typeface="宋体" panose="02010600030101010101" pitchFamily="2" charset="-122"/>
              </a:rPr>
              <a:t>-p </a:t>
            </a:r>
            <a:r>
              <a:rPr lang="en-US" altLang="zh-CN" sz="2400" dirty="0" err="1">
                <a:latin typeface="宋体" panose="02010600030101010101" pitchFamily="2" charset="-122"/>
              </a:rPr>
              <a:t>accountpassword</a:t>
            </a:r>
            <a:r>
              <a:rPr lang="zh-CN" altLang="en-US" sz="2400" dirty="0">
                <a:latin typeface="宋体" panose="02010600030101010101" pitchFamily="2" charset="-122"/>
              </a:rPr>
              <a:t>：帐户的密码。 </a:t>
            </a:r>
          </a:p>
          <a:p>
            <a:pPr marL="0" indent="0">
              <a:lnSpc>
                <a:spcPct val="90000"/>
              </a:lnSpc>
              <a:buNone/>
            </a:pPr>
            <a:r>
              <a:rPr lang="en-US" altLang="zh-CN" sz="2400" dirty="0" err="1">
                <a:latin typeface="宋体" panose="02010600030101010101" pitchFamily="2" charset="-122"/>
              </a:rPr>
              <a:t>servicename</a:t>
            </a:r>
            <a:r>
              <a:rPr lang="en-US" altLang="zh-CN" sz="2400" dirty="0">
                <a:latin typeface="宋体" panose="02010600030101010101" pitchFamily="2" charset="-122"/>
              </a:rPr>
              <a:t> remove</a:t>
            </a:r>
            <a:r>
              <a:rPr lang="zh-CN" altLang="en-US" sz="2400" dirty="0">
                <a:latin typeface="宋体" panose="02010600030101010101" pitchFamily="2" charset="-122"/>
              </a:rPr>
              <a:t>：指定想移出的服务。</a:t>
            </a:r>
          </a:p>
        </p:txBody>
      </p:sp>
      <p:sp>
        <p:nvSpPr>
          <p:cNvPr id="115716"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17"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18"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719"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249559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981200" y="685800"/>
            <a:ext cx="8153400" cy="533400"/>
          </a:xfrm>
        </p:spPr>
        <p:txBody>
          <a:bodyPr>
            <a:normAutofit fontScale="90000"/>
          </a:bodyPr>
          <a:lstStyle/>
          <a:p>
            <a:r>
              <a:rPr lang="en-US" altLang="zh-CN" sz="2400" b="1" dirty="0" smtClean="0">
                <a:latin typeface="宋体" panose="02010600030101010101" pitchFamily="2" charset="-122"/>
              </a:rPr>
              <a:t>Inuse.exe </a:t>
            </a:r>
            <a:r>
              <a:rPr lang="zh-CN" altLang="en-US" sz="2400" b="1" dirty="0">
                <a:latin typeface="宋体" panose="02010600030101010101" pitchFamily="2" charset="-122"/>
              </a:rPr>
              <a:t>（</a:t>
            </a:r>
            <a:r>
              <a:rPr lang="en-US" altLang="zh-CN" sz="2400" b="1" dirty="0">
                <a:latin typeface="宋体" panose="02010600030101010101" pitchFamily="2" charset="-122"/>
              </a:rPr>
              <a:t>File-In-Use Replace Utility</a:t>
            </a:r>
            <a:r>
              <a:rPr lang="zh-CN" altLang="en-US" sz="2400" b="1" dirty="0">
                <a:latin typeface="宋体" panose="02010600030101010101" pitchFamily="2" charset="-122"/>
              </a:rPr>
              <a:t>）</a:t>
            </a:r>
            <a:r>
              <a:rPr lang="en-US" altLang="zh-CN" sz="2400" b="1" dirty="0">
                <a:latin typeface="宋体" panose="02010600030101010101" pitchFamily="2" charset="-122"/>
              </a:rPr>
              <a:t/>
            </a:r>
            <a:br>
              <a:rPr lang="en-US" altLang="zh-CN" sz="2400" b="1" dirty="0">
                <a:latin typeface="宋体" panose="02010600030101010101" pitchFamily="2" charset="-122"/>
              </a:rPr>
            </a:br>
            <a:endParaRPr lang="zh-CN" altLang="en-US" sz="2400" b="1" dirty="0">
              <a:latin typeface="宋体" panose="02010600030101010101" pitchFamily="2" charset="-122"/>
            </a:endParaRPr>
          </a:p>
        </p:txBody>
      </p:sp>
      <p:sp>
        <p:nvSpPr>
          <p:cNvPr id="116739" name="Rectangle 3"/>
          <p:cNvSpPr>
            <a:spLocks noGrp="1" noChangeArrowheads="1"/>
          </p:cNvSpPr>
          <p:nvPr>
            <p:ph type="body" idx="1"/>
          </p:nvPr>
        </p:nvSpPr>
        <p:spPr>
          <a:xfrm>
            <a:off x="1138238" y="1787435"/>
            <a:ext cx="7848600" cy="4419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一个用来替换被锁定的操作系统文件命令行工具，比如一些重要的</a:t>
            </a:r>
            <a:r>
              <a:rPr lang="en-US" altLang="zh-CN" sz="2400" dirty="0">
                <a:latin typeface="宋体" panose="02010600030101010101" pitchFamily="2" charset="-122"/>
              </a:rPr>
              <a:t>DLL</a:t>
            </a:r>
            <a:r>
              <a:rPr lang="zh-CN" altLang="en-US" sz="2400" dirty="0">
                <a:latin typeface="宋体" panose="02010600030101010101" pitchFamily="2" charset="-122"/>
              </a:rPr>
              <a:t>文件。这些文件会在下一次启动的时候被替换，这种替换会在下一次启动的</a:t>
            </a:r>
            <a:r>
              <a:rPr lang="en-US" altLang="zh-CN" sz="2400" dirty="0" err="1">
                <a:latin typeface="宋体" panose="02010600030101010101" pitchFamily="2" charset="-122"/>
              </a:rPr>
              <a:t>Autochk</a:t>
            </a:r>
            <a:r>
              <a:rPr lang="zh-CN" altLang="en-US" sz="2400" dirty="0">
                <a:latin typeface="宋体" panose="02010600030101010101" pitchFamily="2" charset="-122"/>
              </a:rPr>
              <a:t>完成之后，创建</a:t>
            </a:r>
            <a:r>
              <a:rPr lang="en-US" altLang="zh-CN" sz="2400" dirty="0">
                <a:latin typeface="宋体" panose="02010600030101010101" pitchFamily="2" charset="-122"/>
              </a:rPr>
              <a:t>Paging Files</a:t>
            </a:r>
            <a:r>
              <a:rPr lang="zh-CN" altLang="en-US" sz="2400" dirty="0">
                <a:latin typeface="宋体" panose="02010600030101010101" pitchFamily="2" charset="-122"/>
              </a:rPr>
              <a:t>之前。</a:t>
            </a:r>
          </a:p>
          <a:p>
            <a:pPr marL="0" indent="0">
              <a:buNone/>
            </a:pPr>
            <a:r>
              <a:rPr lang="zh-CN" altLang="en-US" sz="2400" dirty="0">
                <a:latin typeface="宋体" panose="02010600030101010101" pitchFamily="2" charset="-122"/>
              </a:rPr>
              <a:t>    语法： </a:t>
            </a:r>
            <a:r>
              <a:rPr lang="en-US" altLang="zh-CN" sz="2400" dirty="0" err="1">
                <a:latin typeface="宋体" panose="02010600030101010101" pitchFamily="2" charset="-122"/>
              </a:rPr>
              <a:t>insuse</a:t>
            </a:r>
            <a:r>
              <a:rPr lang="en-US" altLang="zh-CN" sz="2400" dirty="0">
                <a:latin typeface="宋体" panose="02010600030101010101" pitchFamily="2" charset="-122"/>
              </a:rPr>
              <a:t> -? source </a:t>
            </a:r>
            <a:r>
              <a:rPr lang="en-US" altLang="zh-CN" sz="2400" dirty="0" err="1">
                <a:latin typeface="宋体" panose="02010600030101010101" pitchFamily="2" charset="-122"/>
              </a:rPr>
              <a:t>destinaion</a:t>
            </a:r>
            <a:r>
              <a:rPr lang="en-US" altLang="zh-CN" sz="2400" dirty="0">
                <a:latin typeface="宋体" panose="02010600030101010101" pitchFamily="2" charset="-122"/>
              </a:rPr>
              <a:t> /y </a:t>
            </a:r>
          </a:p>
          <a:p>
            <a:pPr marL="0" indent="0">
              <a:buNone/>
            </a:pPr>
            <a:r>
              <a:rPr lang="en-US" altLang="zh-CN" sz="2400" dirty="0">
                <a:latin typeface="宋体" panose="02010600030101010101" pitchFamily="2" charset="-122"/>
              </a:rPr>
              <a:t>    source</a:t>
            </a:r>
            <a:r>
              <a:rPr lang="zh-CN" altLang="en-US" sz="2400" dirty="0">
                <a:latin typeface="宋体" panose="02010600030101010101" pitchFamily="2" charset="-122"/>
              </a:rPr>
              <a:t>：指明想用来替换的文件，可以使用完整的物理路径或者是</a:t>
            </a:r>
            <a:r>
              <a:rPr lang="en-US" altLang="zh-CN" sz="2400" dirty="0">
                <a:latin typeface="宋体" panose="02010600030101010101" pitchFamily="2" charset="-122"/>
              </a:rPr>
              <a:t>UNC</a:t>
            </a:r>
            <a:r>
              <a:rPr lang="zh-CN" altLang="en-US" sz="2400" dirty="0">
                <a:latin typeface="宋体" panose="02010600030101010101" pitchFamily="2" charset="-122"/>
              </a:rPr>
              <a:t>路径。 </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Destination</a:t>
            </a:r>
            <a:r>
              <a:rPr lang="zh-CN" altLang="en-US" sz="2400" dirty="0">
                <a:latin typeface="宋体" panose="02010600030101010101" pitchFamily="2" charset="-122"/>
              </a:rPr>
              <a:t>：指明被替换的文件。</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/y</a:t>
            </a:r>
            <a:r>
              <a:rPr lang="zh-CN" altLang="en-US" sz="2400" dirty="0">
                <a:latin typeface="宋体" panose="02010600030101010101" pitchFamily="2" charset="-122"/>
              </a:rPr>
              <a:t>：表示确定。 </a:t>
            </a:r>
          </a:p>
          <a:p>
            <a:pPr marL="0" indent="0">
              <a:buNone/>
            </a:pPr>
            <a:endParaRPr lang="en-US" altLang="zh-CN" sz="2400" dirty="0">
              <a:latin typeface="宋体" panose="02010600030101010101" pitchFamily="2" charset="-122"/>
            </a:endParaRPr>
          </a:p>
        </p:txBody>
      </p:sp>
      <p:sp>
        <p:nvSpPr>
          <p:cNvPr id="116740"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1"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2"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743"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37713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981200" y="685800"/>
            <a:ext cx="8153400" cy="533400"/>
          </a:xfrm>
        </p:spPr>
        <p:txBody>
          <a:bodyPr>
            <a:normAutofit fontScale="90000"/>
          </a:bodyPr>
          <a:lstStyle/>
          <a:p>
            <a:r>
              <a:rPr lang="en-US" altLang="zh-CN" sz="2400" b="1" dirty="0" smtClean="0">
                <a:latin typeface="宋体" panose="02010600030101010101" pitchFamily="2" charset="-122"/>
              </a:rPr>
              <a:t>Netsvc.exe</a:t>
            </a:r>
            <a:r>
              <a:rPr lang="zh-CN" altLang="en-US" sz="2400" b="1" dirty="0" smtClean="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Command-line Service Controller</a:t>
            </a:r>
            <a:r>
              <a:rPr lang="zh-CN" altLang="en-US" sz="2400" b="1" dirty="0">
                <a:latin typeface="宋体" panose="02010600030101010101" pitchFamily="2" charset="-122"/>
              </a:rPr>
              <a:t>）</a:t>
            </a:r>
            <a:r>
              <a:rPr lang="en-US" altLang="zh-CN" sz="2400" b="1" dirty="0">
                <a:latin typeface="宋体" panose="02010600030101010101" pitchFamily="2" charset="-122"/>
              </a:rPr>
              <a:t/>
            </a:r>
            <a:br>
              <a:rPr lang="en-US" altLang="zh-CN" sz="2400" b="1" dirty="0">
                <a:latin typeface="宋体" panose="02010600030101010101" pitchFamily="2" charset="-122"/>
              </a:rPr>
            </a:br>
            <a:endParaRPr lang="zh-CN" altLang="en-US" sz="2400" b="1" dirty="0">
              <a:latin typeface="宋体" panose="02010600030101010101" pitchFamily="2" charset="-122"/>
            </a:endParaRPr>
          </a:p>
        </p:txBody>
      </p:sp>
      <p:sp>
        <p:nvSpPr>
          <p:cNvPr id="117763" name="Rectangle 3"/>
          <p:cNvSpPr>
            <a:spLocks noGrp="1" noChangeArrowheads="1"/>
          </p:cNvSpPr>
          <p:nvPr>
            <p:ph type="body" idx="1"/>
          </p:nvPr>
        </p:nvSpPr>
        <p:spPr>
          <a:xfrm>
            <a:off x="1138238" y="1576252"/>
            <a:ext cx="7848600" cy="4800600"/>
          </a:xfrm>
        </p:spPr>
        <p:txBody>
          <a:bodyPr>
            <a:normAutofit lnSpcReduction="10000"/>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一个用来控制服务的命令行工具。用这个工具可以进行远程启动、停止、暂停、继续服务或者查询一个服务的状态。</a:t>
            </a:r>
          </a:p>
          <a:p>
            <a:pPr marL="0" indent="0">
              <a:buNone/>
            </a:pPr>
            <a:r>
              <a:rPr lang="zh-CN" altLang="en-US" sz="2400" dirty="0">
                <a:latin typeface="宋体" panose="02010600030101010101" pitchFamily="2" charset="-122"/>
              </a:rPr>
              <a:t>    该命令语法：  </a:t>
            </a:r>
          </a:p>
          <a:p>
            <a:pPr marL="0" indent="0">
              <a:buNone/>
            </a:pPr>
            <a:r>
              <a:rPr lang="zh-CN" altLang="en-US" sz="2400" dirty="0">
                <a:latin typeface="宋体" panose="02010600030101010101" pitchFamily="2" charset="-122"/>
              </a:rPr>
              <a:t>  </a:t>
            </a:r>
            <a:r>
              <a:rPr lang="en-US" altLang="zh-CN" sz="2000" dirty="0" err="1">
                <a:latin typeface="宋体" panose="02010600030101010101" pitchFamily="2" charset="-122"/>
              </a:rPr>
              <a:t>netsvc</a:t>
            </a:r>
            <a:r>
              <a:rPr lang="en-US" altLang="zh-CN" sz="2000" dirty="0">
                <a:latin typeface="宋体" panose="02010600030101010101" pitchFamily="2" charset="-122"/>
              </a:rPr>
              <a:t> command </a:t>
            </a:r>
            <a:r>
              <a:rPr lang="en-US" altLang="zh-CN" sz="2000" dirty="0" err="1">
                <a:latin typeface="宋体" panose="02010600030101010101" pitchFamily="2" charset="-122"/>
              </a:rPr>
              <a:t>servicename</a:t>
            </a:r>
            <a:r>
              <a:rPr lang="en-US" altLang="zh-CN" sz="2000" dirty="0">
                <a:latin typeface="宋体" panose="02010600030101010101" pitchFamily="2" charset="-122"/>
              </a:rPr>
              <a:t> \\computername /?│/help</a:t>
            </a:r>
            <a:r>
              <a:rPr lang="en-US" altLang="zh-CN" sz="2400" dirty="0">
                <a:latin typeface="宋体" panose="02010600030101010101" pitchFamily="2" charset="-122"/>
              </a:rPr>
              <a:t> </a:t>
            </a:r>
          </a:p>
          <a:p>
            <a:pPr marL="0" indent="0">
              <a:buNone/>
            </a:pPr>
            <a:r>
              <a:rPr lang="en-US" altLang="zh-CN" sz="2400" dirty="0">
                <a:latin typeface="宋体" panose="02010600030101010101" pitchFamily="2" charset="-122"/>
              </a:rPr>
              <a:t>    command</a:t>
            </a:r>
            <a:r>
              <a:rPr lang="zh-CN" altLang="en-US" sz="2400" dirty="0">
                <a:latin typeface="宋体" panose="02010600030101010101" pitchFamily="2" charset="-122"/>
              </a:rPr>
              <a:t>：可以是以下几个命令： </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/list</a:t>
            </a:r>
            <a:r>
              <a:rPr lang="zh-CN" altLang="en-US" sz="2400" dirty="0">
                <a:latin typeface="宋体" panose="02010600030101010101" pitchFamily="2" charset="-122"/>
              </a:rPr>
              <a:t>：列出已经安装的服务，这个时候不使用</a:t>
            </a:r>
            <a:r>
              <a:rPr lang="en-US" altLang="zh-CN" sz="2400" dirty="0" err="1">
                <a:latin typeface="宋体" panose="02010600030101010101" pitchFamily="2" charset="-122"/>
              </a:rPr>
              <a:t>servicename</a:t>
            </a:r>
            <a:r>
              <a:rPr lang="zh-CN" altLang="en-US" sz="2400" dirty="0">
                <a:latin typeface="宋体" panose="02010600030101010101" pitchFamily="2" charset="-122"/>
              </a:rPr>
              <a:t>。 </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/query</a:t>
            </a:r>
            <a:r>
              <a:rPr lang="zh-CN" altLang="en-US" sz="2400" dirty="0">
                <a:latin typeface="宋体" panose="02010600030101010101" pitchFamily="2" charset="-122"/>
              </a:rPr>
              <a:t>：查询一个服务的状态。</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/start, /stop, /pause,/continue </a:t>
            </a:r>
            <a:r>
              <a:rPr lang="zh-CN" altLang="en-US" sz="2400" dirty="0">
                <a:latin typeface="宋体" panose="02010600030101010101" pitchFamily="2" charset="-122"/>
              </a:rPr>
              <a:t>：启动、停止、暂停、继续。</a:t>
            </a:r>
          </a:p>
          <a:p>
            <a:pPr marL="0" indent="0">
              <a:buNone/>
            </a:pPr>
            <a:endParaRPr lang="en-US" altLang="zh-CN" sz="2400" dirty="0">
              <a:latin typeface="宋体" panose="02010600030101010101" pitchFamily="2" charset="-122"/>
            </a:endParaRPr>
          </a:p>
        </p:txBody>
      </p:sp>
      <p:sp>
        <p:nvSpPr>
          <p:cNvPr id="117764"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5"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6"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767"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257939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Regback.exe </a:t>
            </a:r>
            <a:r>
              <a:rPr lang="zh-CN" altLang="en-US" sz="2400" b="1" dirty="0">
                <a:latin typeface="宋体" panose="02010600030101010101" pitchFamily="2" charset="-122"/>
              </a:rPr>
              <a:t>（</a:t>
            </a:r>
            <a:r>
              <a:rPr lang="en-US" altLang="zh-CN" sz="2400" b="1" dirty="0">
                <a:latin typeface="宋体" panose="02010600030101010101" pitchFamily="2" charset="-122"/>
              </a:rPr>
              <a:t>Registry Backup</a:t>
            </a:r>
            <a:r>
              <a:rPr lang="zh-CN" altLang="en-US" sz="2400" b="1" dirty="0">
                <a:latin typeface="宋体" panose="02010600030101010101" pitchFamily="2" charset="-122"/>
              </a:rPr>
              <a:t>）</a:t>
            </a:r>
          </a:p>
        </p:txBody>
      </p:sp>
      <p:sp>
        <p:nvSpPr>
          <p:cNvPr id="119811" name="Rectangle 3"/>
          <p:cNvSpPr>
            <a:spLocks noGrp="1" noChangeArrowheads="1"/>
          </p:cNvSpPr>
          <p:nvPr>
            <p:ph type="body" idx="1"/>
          </p:nvPr>
        </p:nvSpPr>
        <p:spPr>
          <a:xfrm>
            <a:off x="1314926" y="1524000"/>
            <a:ext cx="7848600" cy="4800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注册表备份工具，允许用户在系统运行期间对注册表进行备份。</a:t>
            </a:r>
          </a:p>
          <a:p>
            <a:pPr marL="0" indent="0">
              <a:buNone/>
            </a:pPr>
            <a:r>
              <a:rPr lang="zh-CN" altLang="en-US" sz="2400" dirty="0">
                <a:latin typeface="宋体" panose="02010600030101010101" pitchFamily="2" charset="-122"/>
              </a:rPr>
              <a:t>语法：</a:t>
            </a:r>
          </a:p>
          <a:p>
            <a:pPr marL="0" indent="0">
              <a:buNone/>
            </a:pPr>
            <a:r>
              <a:rPr lang="en-US" altLang="zh-CN" sz="2000" dirty="0" err="1">
                <a:latin typeface="宋体" panose="02010600030101010101" pitchFamily="2" charset="-122"/>
              </a:rPr>
              <a:t>regback</a:t>
            </a:r>
            <a:r>
              <a:rPr lang="en-US" altLang="zh-CN" sz="2000" dirty="0">
                <a:latin typeface="宋体" panose="02010600030101010101" pitchFamily="2" charset="-122"/>
              </a:rPr>
              <a:t> </a:t>
            </a:r>
            <a:r>
              <a:rPr lang="en-US" altLang="zh-CN" sz="2000" dirty="0" err="1">
                <a:latin typeface="宋体" panose="02010600030101010101" pitchFamily="2" charset="-122"/>
              </a:rPr>
              <a:t>destination_dir</a:t>
            </a:r>
            <a:r>
              <a:rPr lang="en-US" altLang="zh-CN" sz="2000" dirty="0">
                <a:latin typeface="宋体" panose="02010600030101010101" pitchFamily="2" charset="-122"/>
              </a:rPr>
              <a:t> filename </a:t>
            </a:r>
            <a:r>
              <a:rPr lang="en-US" altLang="zh-CN" sz="2000" dirty="0" err="1">
                <a:latin typeface="宋体" panose="02010600030101010101" pitchFamily="2" charset="-122"/>
              </a:rPr>
              <a:t>hivetype</a:t>
            </a:r>
            <a:r>
              <a:rPr lang="en-US" altLang="zh-CN" sz="2000" dirty="0">
                <a:latin typeface="宋体" panose="02010600030101010101" pitchFamily="2" charset="-122"/>
              </a:rPr>
              <a:t> </a:t>
            </a:r>
            <a:r>
              <a:rPr lang="en-US" altLang="zh-CN" sz="2000" dirty="0" err="1">
                <a:latin typeface="宋体" panose="02010600030101010101" pitchFamily="2" charset="-122"/>
              </a:rPr>
              <a:t>hivename</a:t>
            </a:r>
            <a:r>
              <a:rPr lang="en-US" altLang="zh-CN" sz="2000" dirty="0">
                <a:latin typeface="宋体" panose="02010600030101010101" pitchFamily="2" charset="-122"/>
              </a:rPr>
              <a:t> more│/? </a:t>
            </a:r>
          </a:p>
          <a:p>
            <a:pPr marL="0" indent="0">
              <a:buNone/>
            </a:pPr>
            <a:r>
              <a:rPr lang="en-US" altLang="zh-CN" sz="2400" dirty="0" err="1">
                <a:latin typeface="宋体" panose="02010600030101010101" pitchFamily="2" charset="-122"/>
              </a:rPr>
              <a:t>destination_dir</a:t>
            </a:r>
            <a:r>
              <a:rPr lang="zh-CN" altLang="en-US" sz="2400" dirty="0">
                <a:latin typeface="宋体" panose="02010600030101010101" pitchFamily="2" charset="-122"/>
              </a:rPr>
              <a:t>：备份文件的位置 。</a:t>
            </a:r>
          </a:p>
          <a:p>
            <a:pPr marL="0" indent="0">
              <a:buNone/>
            </a:pPr>
            <a:r>
              <a:rPr lang="en-US" altLang="zh-CN" sz="2400" dirty="0">
                <a:latin typeface="宋体" panose="02010600030101010101" pitchFamily="2" charset="-122"/>
              </a:rPr>
              <a:t>filename</a:t>
            </a:r>
            <a:r>
              <a:rPr lang="zh-CN" altLang="en-US" sz="2400" dirty="0">
                <a:latin typeface="宋体" panose="02010600030101010101" pitchFamily="2" charset="-122"/>
              </a:rPr>
              <a:t>：要创立的文件 。</a:t>
            </a:r>
          </a:p>
          <a:p>
            <a:pPr marL="0" indent="0">
              <a:buNone/>
            </a:pPr>
            <a:r>
              <a:rPr lang="en-US" altLang="zh-CN" sz="2400" dirty="0" err="1">
                <a:latin typeface="宋体" panose="02010600030101010101" pitchFamily="2" charset="-122"/>
              </a:rPr>
              <a:t>hivetype</a:t>
            </a:r>
            <a:r>
              <a:rPr lang="zh-CN" altLang="en-US" sz="2400" dirty="0">
                <a:latin typeface="宋体" panose="02010600030101010101" pitchFamily="2" charset="-122"/>
              </a:rPr>
              <a:t>：</a:t>
            </a:r>
            <a:r>
              <a:rPr lang="en-US" altLang="zh-CN" sz="2400" dirty="0">
                <a:latin typeface="宋体" panose="02010600030101010101" pitchFamily="2" charset="-122"/>
              </a:rPr>
              <a:t>machine</a:t>
            </a:r>
            <a:r>
              <a:rPr lang="zh-CN" altLang="en-US" sz="2400" dirty="0">
                <a:latin typeface="宋体" panose="02010600030101010101" pitchFamily="2" charset="-122"/>
              </a:rPr>
              <a:t>或者是</a:t>
            </a:r>
            <a:r>
              <a:rPr lang="en-US" altLang="zh-CN" sz="2400" dirty="0">
                <a:latin typeface="宋体" panose="02010600030101010101" pitchFamily="2" charset="-122"/>
              </a:rPr>
              <a:t>users </a:t>
            </a:r>
            <a:r>
              <a:rPr lang="zh-CN" altLang="en-US" sz="2400" dirty="0">
                <a:latin typeface="宋体" panose="02010600030101010101" pitchFamily="2" charset="-122"/>
              </a:rPr>
              <a:t>。</a:t>
            </a:r>
          </a:p>
          <a:p>
            <a:pPr marL="0" indent="0">
              <a:buNone/>
            </a:pPr>
            <a:r>
              <a:rPr lang="en-US" altLang="zh-CN" sz="2400" dirty="0" err="1">
                <a:latin typeface="宋体" panose="02010600030101010101" pitchFamily="2" charset="-122"/>
              </a:rPr>
              <a:t>hivename</a:t>
            </a:r>
            <a:r>
              <a:rPr lang="zh-CN" altLang="en-US" sz="2400" dirty="0">
                <a:latin typeface="宋体" panose="02010600030101010101" pitchFamily="2" charset="-122"/>
              </a:rPr>
              <a:t>：</a:t>
            </a:r>
            <a:r>
              <a:rPr lang="en-US" altLang="zh-CN" sz="2400" dirty="0">
                <a:latin typeface="宋体" panose="02010600030101010101" pitchFamily="2" charset="-122"/>
              </a:rPr>
              <a:t>HKLM</a:t>
            </a:r>
            <a:r>
              <a:rPr lang="zh-CN" altLang="en-US" sz="2400" dirty="0">
                <a:latin typeface="宋体" panose="02010600030101010101" pitchFamily="2" charset="-122"/>
              </a:rPr>
              <a:t>或者</a:t>
            </a:r>
            <a:r>
              <a:rPr lang="en-US" altLang="zh-CN" sz="2400" dirty="0">
                <a:latin typeface="宋体" panose="02010600030101010101" pitchFamily="2" charset="-122"/>
              </a:rPr>
              <a:t>HKLU </a:t>
            </a:r>
            <a:r>
              <a:rPr lang="zh-CN" altLang="en-US" sz="2400" dirty="0">
                <a:latin typeface="宋体" panose="02010600030101010101" pitchFamily="2" charset="-122"/>
              </a:rPr>
              <a:t>。</a:t>
            </a:r>
          </a:p>
          <a:p>
            <a:pPr marL="0" indent="0">
              <a:buNone/>
            </a:pPr>
            <a:endParaRPr lang="en-US" altLang="zh-CN" sz="2400" dirty="0">
              <a:latin typeface="宋体" panose="02010600030101010101" pitchFamily="2" charset="-122"/>
            </a:endParaRPr>
          </a:p>
        </p:txBody>
      </p:sp>
      <p:sp>
        <p:nvSpPr>
          <p:cNvPr id="119812"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3"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4"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815"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480280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81200" y="685800"/>
            <a:ext cx="8153400" cy="533400"/>
          </a:xfrm>
        </p:spPr>
        <p:txBody>
          <a:bodyPr>
            <a:normAutofit fontScale="90000"/>
          </a:bodyPr>
          <a:lstStyle/>
          <a:p>
            <a:r>
              <a:rPr lang="en-US" altLang="zh-CN" sz="2400" b="1" dirty="0" smtClean="0">
                <a:latin typeface="宋体" panose="02010600030101010101" pitchFamily="2" charset="-122"/>
              </a:rPr>
              <a:t>Srvany.exe </a:t>
            </a:r>
            <a:r>
              <a:rPr lang="zh-CN" altLang="en-US" sz="2400" b="1" dirty="0">
                <a:latin typeface="宋体" panose="02010600030101010101" pitchFamily="2" charset="-122"/>
              </a:rPr>
              <a:t>（</a:t>
            </a:r>
            <a:r>
              <a:rPr lang="en-US" altLang="zh-CN" sz="2400" b="1" dirty="0">
                <a:latin typeface="宋体" panose="02010600030101010101" pitchFamily="2" charset="-122"/>
              </a:rPr>
              <a:t>Applications as Services Utility</a:t>
            </a:r>
            <a:r>
              <a:rPr lang="zh-CN" altLang="en-US" sz="2400" b="1" dirty="0">
                <a:latin typeface="宋体" panose="02010600030101010101" pitchFamily="2" charset="-122"/>
              </a:rPr>
              <a:t>）</a:t>
            </a:r>
            <a:r>
              <a:rPr lang="en-US" altLang="zh-CN" sz="2400" b="1" dirty="0">
                <a:latin typeface="宋体" panose="02010600030101010101" pitchFamily="2" charset="-122"/>
              </a:rPr>
              <a:t/>
            </a:r>
            <a:br>
              <a:rPr lang="en-US" altLang="zh-CN" sz="2400" b="1" dirty="0">
                <a:latin typeface="宋体" panose="02010600030101010101" pitchFamily="2" charset="-122"/>
              </a:rPr>
            </a:br>
            <a:endParaRPr lang="zh-CN" altLang="en-US" sz="2400" b="1" dirty="0">
              <a:latin typeface="宋体" panose="02010600030101010101" pitchFamily="2" charset="-122"/>
            </a:endParaRPr>
          </a:p>
        </p:txBody>
      </p:sp>
      <p:sp>
        <p:nvSpPr>
          <p:cNvPr id="120835" name="Rectangle 3"/>
          <p:cNvSpPr>
            <a:spLocks noGrp="1" noChangeArrowheads="1"/>
          </p:cNvSpPr>
          <p:nvPr>
            <p:ph type="body" idx="1"/>
          </p:nvPr>
        </p:nvSpPr>
        <p:spPr>
          <a:xfrm>
            <a:off x="1345406" y="1589314"/>
            <a:ext cx="7848600" cy="4800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可以让</a:t>
            </a:r>
            <a:r>
              <a:rPr lang="en-US" altLang="zh-CN" sz="2400" dirty="0">
                <a:latin typeface="宋体" panose="02010600030101010101" pitchFamily="2" charset="-122"/>
              </a:rPr>
              <a:t>Windows</a:t>
            </a:r>
            <a:r>
              <a:rPr lang="zh-CN" altLang="en-US" sz="2400" dirty="0">
                <a:latin typeface="宋体" panose="02010600030101010101" pitchFamily="2" charset="-122"/>
              </a:rPr>
              <a:t>应用程序像一个服务那样运行。</a:t>
            </a:r>
          </a:p>
          <a:p>
            <a:pPr marL="0" indent="0">
              <a:buNone/>
            </a:pPr>
            <a:r>
              <a:rPr lang="zh-CN" altLang="en-US" sz="2400" dirty="0">
                <a:latin typeface="宋体" panose="02010600030101010101" pitchFamily="2" charset="-122"/>
              </a:rPr>
              <a:t>需要对注册表进行如下操作：</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）在</a:t>
            </a:r>
            <a:r>
              <a:rPr lang="en-US" altLang="zh-CN" sz="2400" dirty="0">
                <a:latin typeface="宋体" panose="02010600030101010101" pitchFamily="2" charset="-122"/>
              </a:rPr>
              <a:t>HKEY_LOCAL_MACHINE\SYSTEM\</a:t>
            </a:r>
            <a:r>
              <a:rPr lang="en-US" altLang="zh-CN" sz="2400" dirty="0" err="1">
                <a:latin typeface="宋体" panose="02010600030101010101" pitchFamily="2" charset="-122"/>
              </a:rPr>
              <a:t>CurrentControlSet</a:t>
            </a:r>
            <a:r>
              <a:rPr lang="en-US" altLang="zh-CN" sz="2400" dirty="0">
                <a:latin typeface="宋体" panose="02010600030101010101" pitchFamily="2" charset="-122"/>
              </a:rPr>
              <a:t>\Services\</a:t>
            </a:r>
            <a:r>
              <a:rPr lang="en-US" altLang="zh-CN" sz="2400" dirty="0" err="1">
                <a:latin typeface="宋体" panose="02010600030101010101" pitchFamily="2" charset="-122"/>
              </a:rPr>
              <a:t>MyService</a:t>
            </a:r>
            <a:r>
              <a:rPr lang="en-US" altLang="zh-CN" sz="2400" dirty="0">
                <a:latin typeface="宋体" panose="02010600030101010101" pitchFamily="2" charset="-122"/>
              </a:rPr>
              <a:t>\</a:t>
            </a:r>
            <a:r>
              <a:rPr lang="zh-CN" altLang="en-US" sz="2400" dirty="0">
                <a:latin typeface="宋体" panose="02010600030101010101" pitchFamily="2" charset="-122"/>
              </a:rPr>
              <a:t>下 添加一个</a:t>
            </a:r>
            <a:r>
              <a:rPr lang="en-US" altLang="zh-CN" sz="2400" dirty="0">
                <a:latin typeface="宋体" panose="02010600030101010101" pitchFamily="2" charset="-122"/>
              </a:rPr>
              <a:t>Parameters</a:t>
            </a:r>
            <a:r>
              <a:rPr lang="zh-CN" altLang="en-US" sz="2400" dirty="0">
                <a:latin typeface="宋体" panose="02010600030101010101" pitchFamily="2" charset="-122"/>
              </a:rPr>
              <a:t>子键，这里的</a:t>
            </a:r>
            <a:r>
              <a:rPr lang="en-US" altLang="zh-CN" sz="2400" dirty="0" err="1">
                <a:latin typeface="宋体" panose="02010600030101010101" pitchFamily="2" charset="-122"/>
              </a:rPr>
              <a:t>MyService</a:t>
            </a:r>
            <a:r>
              <a:rPr lang="zh-CN" altLang="en-US" sz="2400" dirty="0">
                <a:latin typeface="宋体" panose="02010600030101010101" pitchFamily="2" charset="-122"/>
              </a:rPr>
              <a:t>是刚刚指定的</a:t>
            </a:r>
            <a:r>
              <a:rPr lang="en-US" altLang="zh-CN" sz="2400" dirty="0" err="1">
                <a:latin typeface="宋体" panose="02010600030101010101" pitchFamily="2" charset="-122"/>
              </a:rPr>
              <a:t>Srvany</a:t>
            </a:r>
            <a:r>
              <a:rPr lang="zh-CN" altLang="en-US" sz="2400" dirty="0">
                <a:latin typeface="宋体" panose="02010600030101010101" pitchFamily="2" charset="-122"/>
              </a:rPr>
              <a:t>的服务名字。 </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）在这个</a:t>
            </a:r>
            <a:r>
              <a:rPr lang="en-US" altLang="zh-CN" sz="2400" dirty="0" err="1">
                <a:latin typeface="宋体" panose="02010600030101010101" pitchFamily="2" charset="-122"/>
              </a:rPr>
              <a:t>subkey</a:t>
            </a:r>
            <a:r>
              <a:rPr lang="zh-CN" altLang="en-US" sz="2400" dirty="0">
                <a:latin typeface="宋体" panose="02010600030101010101" pitchFamily="2" charset="-122"/>
              </a:rPr>
              <a:t>底下建立一个应用程序入口，使用</a:t>
            </a:r>
            <a:r>
              <a:rPr lang="en-US" altLang="zh-CN" sz="2400" dirty="0">
                <a:latin typeface="宋体" panose="02010600030101010101" pitchFamily="2" charset="-122"/>
              </a:rPr>
              <a:t>REG_SZ</a:t>
            </a:r>
            <a:r>
              <a:rPr lang="zh-CN" altLang="en-US" sz="2400" dirty="0">
                <a:latin typeface="宋体" panose="02010600030101010101" pitchFamily="2" charset="-122"/>
              </a:rPr>
              <a:t>类型。</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）指定程序的全路径，包括扩展名，比如</a:t>
            </a:r>
            <a:r>
              <a:rPr lang="en-US" altLang="zh-CN" sz="2400" dirty="0">
                <a:latin typeface="宋体" panose="02010600030101010101" pitchFamily="2" charset="-122"/>
              </a:rPr>
              <a:t>Application: REG_SZ: C:\Tools\srv.exe</a:t>
            </a:r>
            <a:r>
              <a:rPr lang="zh-CN" altLang="en-US" sz="2400" dirty="0">
                <a:latin typeface="宋体" panose="02010600030101010101" pitchFamily="2" charset="-122"/>
              </a:rPr>
              <a:t>。</a:t>
            </a:r>
          </a:p>
        </p:txBody>
      </p:sp>
      <p:sp>
        <p:nvSpPr>
          <p:cNvPr id="120836"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0837"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0838"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0839"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38784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681038" y="1458686"/>
            <a:ext cx="8382000" cy="5105400"/>
          </a:xfrm>
        </p:spPr>
        <p:txBody>
          <a:bodyPr/>
          <a:lstStyle/>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4</a:t>
            </a:r>
            <a:r>
              <a:rPr lang="zh-CN" altLang="en-US" sz="2400" dirty="0">
                <a:latin typeface="宋体" panose="02010600030101010101" pitchFamily="2" charset="-122"/>
              </a:rPr>
              <a:t>）指定相应的启动参数。 在</a:t>
            </a:r>
            <a:r>
              <a:rPr lang="en-US" altLang="zh-CN" sz="2400" dirty="0">
                <a:latin typeface="宋体" panose="02010600030101010101" pitchFamily="2" charset="-122"/>
              </a:rPr>
              <a:t>Parameters</a:t>
            </a:r>
            <a:r>
              <a:rPr lang="zh-CN" altLang="en-US" sz="2400" dirty="0">
                <a:latin typeface="宋体" panose="02010600030101010101" pitchFamily="2" charset="-122"/>
              </a:rPr>
              <a:t>底下接着创建一个</a:t>
            </a:r>
            <a:r>
              <a:rPr lang="en-US" altLang="zh-CN" sz="2400" dirty="0" err="1">
                <a:latin typeface="宋体" panose="02010600030101010101" pitchFamily="2" charset="-122"/>
              </a:rPr>
              <a:t>AppParameters</a:t>
            </a:r>
            <a:r>
              <a:rPr lang="zh-CN" altLang="en-US" sz="2400" dirty="0">
                <a:latin typeface="宋体" panose="02010600030101010101" pitchFamily="2" charset="-122"/>
              </a:rPr>
              <a:t>条目，也是</a:t>
            </a:r>
            <a:r>
              <a:rPr lang="en-US" altLang="zh-CN" sz="2400" dirty="0">
                <a:latin typeface="宋体" panose="02010600030101010101" pitchFamily="2" charset="-122"/>
              </a:rPr>
              <a:t>REG_SZ</a:t>
            </a:r>
            <a:r>
              <a:rPr lang="zh-CN" altLang="en-US" sz="2400" dirty="0">
                <a:latin typeface="宋体" panose="02010600030101010101" pitchFamily="2" charset="-122"/>
              </a:rPr>
              <a:t>类型。 比如：</a:t>
            </a:r>
            <a:r>
              <a:rPr lang="en-US" altLang="zh-CN" sz="2400" dirty="0" err="1">
                <a:latin typeface="宋体" panose="02010600030101010101" pitchFamily="2" charset="-122"/>
              </a:rPr>
              <a:t>AppParameters</a:t>
            </a:r>
            <a:r>
              <a:rPr lang="en-US" altLang="zh-CN" sz="2400" dirty="0">
                <a:latin typeface="宋体" panose="02010600030101010101" pitchFamily="2" charset="-122"/>
              </a:rPr>
              <a:t>: REG_SZ: C:\tmp\example</a:t>
            </a:r>
            <a:r>
              <a:rPr lang="zh-CN" altLang="en-US" sz="2400" dirty="0">
                <a:latin typeface="宋体" panose="02010600030101010101" pitchFamily="2" charset="-122"/>
              </a:rPr>
              <a:t>，当然因为</a:t>
            </a:r>
            <a:r>
              <a:rPr lang="en-US" altLang="zh-CN" sz="2400" dirty="0" err="1">
                <a:latin typeface="宋体" panose="02010600030101010101" pitchFamily="2" charset="-122"/>
              </a:rPr>
              <a:t>srvany</a:t>
            </a:r>
            <a:r>
              <a:rPr lang="zh-CN" altLang="en-US" sz="2400" dirty="0">
                <a:latin typeface="宋体" panose="02010600030101010101" pitchFamily="2" charset="-122"/>
              </a:rPr>
              <a:t>已经被安装为一个服务了，用户也可以在</a:t>
            </a:r>
            <a:r>
              <a:rPr lang="en-US" altLang="zh-CN" sz="2400" dirty="0">
                <a:latin typeface="宋体" panose="02010600030101010101" pitchFamily="2" charset="-122"/>
              </a:rPr>
              <a:t>Services</a:t>
            </a:r>
            <a:r>
              <a:rPr lang="zh-CN" altLang="en-US" sz="2400" dirty="0">
                <a:latin typeface="宋体" panose="02010600030101010101" pitchFamily="2" charset="-122"/>
              </a:rPr>
              <a:t>面板里指定。</a:t>
            </a:r>
            <a:r>
              <a:rPr lang="en-US" altLang="zh-CN" sz="2400" dirty="0">
                <a:latin typeface="宋体" panose="02010600030101010101" pitchFamily="2" charset="-122"/>
              </a:rPr>
              <a:t>C:\Tools\srv.exe C:\\temp\example</a:t>
            </a:r>
            <a:r>
              <a:rPr lang="zh-CN" altLang="en-US" sz="2400" dirty="0">
                <a:latin typeface="宋体" panose="02010600030101010101" pitchFamily="2" charset="-122"/>
              </a:rPr>
              <a:t>。注意，这里使用</a:t>
            </a:r>
            <a:r>
              <a:rPr lang="en-US" altLang="zh-CN" sz="2400" dirty="0">
                <a:latin typeface="宋体" panose="02010600030101010101" pitchFamily="2" charset="-122"/>
              </a:rPr>
              <a:t>\\</a:t>
            </a:r>
            <a:r>
              <a:rPr lang="zh-CN" altLang="en-US" sz="2400" dirty="0">
                <a:latin typeface="宋体" panose="02010600030101010101" pitchFamily="2" charset="-122"/>
              </a:rPr>
              <a:t>来表示一个</a:t>
            </a:r>
            <a:r>
              <a:rPr lang="en-US" altLang="zh-CN" sz="2400" dirty="0">
                <a:latin typeface="宋体" panose="02010600030101010101" pitchFamily="2" charset="-122"/>
              </a:rPr>
              <a:t>\</a:t>
            </a:r>
            <a:r>
              <a:rPr lang="zh-CN" altLang="en-US" sz="2400" dirty="0">
                <a:latin typeface="宋体" panose="02010600030101010101" pitchFamily="2" charset="-122"/>
              </a:rPr>
              <a:t>。</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5</a:t>
            </a:r>
            <a:r>
              <a:rPr lang="zh-CN" altLang="en-US" sz="2400" dirty="0">
                <a:latin typeface="宋体" panose="02010600030101010101" pitchFamily="2" charset="-122"/>
              </a:rPr>
              <a:t>）指定环境变量。 添加一个</a:t>
            </a:r>
            <a:r>
              <a:rPr lang="en-US" altLang="zh-CN" sz="2400" dirty="0" err="1">
                <a:latin typeface="宋体" panose="02010600030101010101" pitchFamily="2" charset="-122"/>
              </a:rPr>
              <a:t>AppEnvironment</a:t>
            </a:r>
            <a:r>
              <a:rPr lang="zh-CN" altLang="en-US" sz="2400" dirty="0">
                <a:latin typeface="宋体" panose="02010600030101010101" pitchFamily="2" charset="-122"/>
              </a:rPr>
              <a:t>，</a:t>
            </a:r>
            <a:r>
              <a:rPr lang="en-US" altLang="zh-CN" sz="2400" dirty="0">
                <a:latin typeface="宋体" panose="02010600030101010101" pitchFamily="2" charset="-122"/>
              </a:rPr>
              <a:t>REG_MULTI_SZ</a:t>
            </a:r>
            <a:r>
              <a:rPr lang="zh-CN" altLang="en-US" sz="2400" dirty="0">
                <a:latin typeface="宋体" panose="02010600030101010101" pitchFamily="2" charset="-122"/>
              </a:rPr>
              <a:t>类型，它是</a:t>
            </a:r>
            <a:r>
              <a:rPr lang="en-US" altLang="zh-CN" sz="2400" dirty="0">
                <a:latin typeface="宋体" panose="02010600030101010101" pitchFamily="2" charset="-122"/>
              </a:rPr>
              <a:t>Services</a:t>
            </a:r>
            <a:r>
              <a:rPr lang="zh-CN" altLang="en-US" sz="2400" dirty="0">
                <a:latin typeface="宋体" panose="02010600030101010101" pitchFamily="2" charset="-122"/>
              </a:rPr>
              <a:t>面板里面的</a:t>
            </a:r>
            <a:r>
              <a:rPr lang="en-US" altLang="zh-CN" sz="2400" dirty="0">
                <a:latin typeface="宋体" panose="02010600030101010101" pitchFamily="2" charset="-122"/>
              </a:rPr>
              <a:t>Dependencies</a:t>
            </a:r>
            <a:r>
              <a:rPr lang="zh-CN" altLang="en-US" sz="2400" dirty="0">
                <a:latin typeface="宋体" panose="02010600030101010101" pitchFamily="2" charset="-122"/>
              </a:rPr>
              <a:t>项。 可以根据需要指定，没有就不需要添加。</a:t>
            </a:r>
          </a:p>
          <a:p>
            <a:pPr marL="0" indent="0">
              <a:buNone/>
            </a:pPr>
            <a:r>
              <a:rPr lang="zh-CN" altLang="en-US" sz="2400" dirty="0">
                <a:latin typeface="宋体" panose="02010600030101010101" pitchFamily="2" charset="-122"/>
              </a:rPr>
              <a:t>（</a:t>
            </a:r>
            <a:r>
              <a:rPr lang="en-US" altLang="zh-CN" sz="2400" dirty="0">
                <a:latin typeface="宋体" panose="02010600030101010101" pitchFamily="2" charset="-122"/>
              </a:rPr>
              <a:t>6</a:t>
            </a:r>
            <a:r>
              <a:rPr lang="zh-CN" altLang="en-US" sz="2400" dirty="0">
                <a:latin typeface="宋体" panose="02010600030101010101" pitchFamily="2" charset="-122"/>
              </a:rPr>
              <a:t>）指定</a:t>
            </a:r>
            <a:r>
              <a:rPr lang="en-US" altLang="zh-CN" sz="2400" dirty="0">
                <a:latin typeface="宋体" panose="02010600030101010101" pitchFamily="2" charset="-122"/>
              </a:rPr>
              <a:t>Working Directory</a:t>
            </a:r>
            <a:r>
              <a:rPr lang="zh-CN" altLang="en-US" sz="2400" dirty="0">
                <a:latin typeface="宋体" panose="02010600030101010101" pitchFamily="2" charset="-122"/>
              </a:rPr>
              <a:t>。 也是在</a:t>
            </a:r>
            <a:r>
              <a:rPr lang="en-US" altLang="zh-CN" sz="2400" dirty="0">
                <a:latin typeface="宋体" panose="02010600030101010101" pitchFamily="2" charset="-122"/>
              </a:rPr>
              <a:t>Parameters</a:t>
            </a:r>
            <a:r>
              <a:rPr lang="zh-CN" altLang="en-US" sz="2400" dirty="0">
                <a:latin typeface="宋体" panose="02010600030101010101" pitchFamily="2" charset="-122"/>
              </a:rPr>
              <a:t>里面建立一个</a:t>
            </a:r>
            <a:r>
              <a:rPr lang="en-US" altLang="zh-CN" sz="2400" dirty="0" err="1">
                <a:latin typeface="宋体" panose="02010600030101010101" pitchFamily="2" charset="-122"/>
              </a:rPr>
              <a:t>AppDirectory</a:t>
            </a:r>
            <a:r>
              <a:rPr lang="zh-CN" altLang="en-US" sz="2400" dirty="0">
                <a:latin typeface="宋体" panose="02010600030101010101" pitchFamily="2" charset="-122"/>
              </a:rPr>
              <a:t>使用</a:t>
            </a:r>
            <a:r>
              <a:rPr lang="en-US" altLang="zh-CN" sz="2400" dirty="0">
                <a:latin typeface="宋体" panose="02010600030101010101" pitchFamily="2" charset="-122"/>
              </a:rPr>
              <a:t>REG_SZ</a:t>
            </a:r>
            <a:r>
              <a:rPr lang="zh-CN" altLang="en-US" sz="2400" dirty="0">
                <a:latin typeface="宋体" panose="02010600030101010101" pitchFamily="2" charset="-122"/>
              </a:rPr>
              <a:t>类型。比如：</a:t>
            </a:r>
            <a:r>
              <a:rPr lang="en-US" altLang="zh-CN" sz="2400" dirty="0" err="1">
                <a:latin typeface="宋体" panose="02010600030101010101" pitchFamily="2" charset="-122"/>
              </a:rPr>
              <a:t>AppDirectory</a:t>
            </a:r>
            <a:r>
              <a:rPr lang="en-US" altLang="zh-CN" sz="2400" dirty="0">
                <a:latin typeface="宋体" panose="02010600030101010101" pitchFamily="2" charset="-122"/>
              </a:rPr>
              <a:t>: REG_SZ: C:\Tmp </a:t>
            </a:r>
            <a:r>
              <a:rPr lang="zh-CN" altLang="en-US" sz="2400" dirty="0">
                <a:latin typeface="宋体" panose="02010600030101010101" pitchFamily="2" charset="-122"/>
              </a:rPr>
              <a:t>当然也可以在</a:t>
            </a:r>
            <a:r>
              <a:rPr lang="en-US" altLang="zh-CN" sz="2400" dirty="0">
                <a:latin typeface="宋体" panose="02010600030101010101" pitchFamily="2" charset="-122"/>
              </a:rPr>
              <a:t>Services</a:t>
            </a:r>
            <a:r>
              <a:rPr lang="zh-CN" altLang="en-US" sz="2400" dirty="0">
                <a:latin typeface="宋体" panose="02010600030101010101" pitchFamily="2" charset="-122"/>
              </a:rPr>
              <a:t>里面 </a:t>
            </a:r>
            <a:r>
              <a:rPr lang="en-US" altLang="zh-CN" sz="2400" dirty="0">
                <a:latin typeface="宋体" panose="02010600030101010101" pitchFamily="2" charset="-122"/>
              </a:rPr>
              <a:t>/D c:\\tmp D:\\Tools\\Vi.exe c:\\tmp\\example</a:t>
            </a:r>
            <a:r>
              <a:rPr lang="zh-CN" altLang="en-US" sz="2400" dirty="0">
                <a:latin typeface="宋体" panose="02010600030101010101" pitchFamily="2" charset="-122"/>
              </a:rPr>
              <a:t>。</a:t>
            </a:r>
          </a:p>
        </p:txBody>
      </p:sp>
      <p:sp>
        <p:nvSpPr>
          <p:cNvPr id="121860"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1"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2"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1863" name="Rectangle 7"/>
          <p:cNvSpPr>
            <a:spLocks noChangeArrowheads="1"/>
          </p:cNvSpPr>
          <p:nvPr/>
        </p:nvSpPr>
        <p:spPr bwMode="auto">
          <a:xfrm>
            <a:off x="4743450" y="19764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Rectangle 2"/>
          <p:cNvSpPr txBox="1">
            <a:spLocks noChangeArrowheads="1"/>
          </p:cNvSpPr>
          <p:nvPr/>
        </p:nvSpPr>
        <p:spPr>
          <a:xfrm>
            <a:off x="1981200" y="685800"/>
            <a:ext cx="8153400" cy="53340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b="1" dirty="0" smtClean="0">
                <a:latin typeface="宋体" panose="02010600030101010101" pitchFamily="2" charset="-122"/>
              </a:rPr>
              <a:t>Srvany.exe </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Applications as Services Utility</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
            </a:r>
            <a:br>
              <a:rPr lang="en-US" altLang="zh-CN" sz="2400" b="1" dirty="0" smtClean="0">
                <a:latin typeface="宋体" panose="02010600030101010101" pitchFamily="2" charset="-122"/>
              </a:rPr>
            </a:br>
            <a:endParaRPr lang="zh-CN" altLang="en-US" sz="2400" b="1" dirty="0">
              <a:latin typeface="宋体" panose="02010600030101010101" pitchFamily="2" charset="-122"/>
            </a:endParaRPr>
          </a:p>
        </p:txBody>
      </p:sp>
    </p:spTree>
    <p:extLst>
      <p:ext uri="{BB962C8B-B14F-4D97-AF65-F5344CB8AC3E}">
        <p14:creationId xmlns:p14="http://schemas.microsoft.com/office/powerpoint/2010/main" val="159053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1.1</a:t>
            </a:r>
            <a:r>
              <a:rPr lang="zh-CN" altLang="en-US" dirty="0" smtClean="0"/>
              <a:t>操作系统的发展</a:t>
            </a:r>
          </a:p>
        </p:txBody>
      </p:sp>
      <p:sp>
        <p:nvSpPr>
          <p:cNvPr id="8" name="Rectangle 3"/>
          <p:cNvSpPr txBox="1">
            <a:spLocks noChangeArrowheads="1"/>
          </p:cNvSpPr>
          <p:nvPr/>
        </p:nvSpPr>
        <p:spPr>
          <a:xfrm>
            <a:off x="468313" y="1557339"/>
            <a:ext cx="9394144" cy="21875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zh-CN" sz="2400" dirty="0" smtClean="0"/>
              <a:t>     </a:t>
            </a:r>
            <a:r>
              <a:rPr lang="zh-CN" altLang="zh-CN" sz="2400" dirty="0" smtClean="0"/>
              <a:t>操作系统的用户界面（</a:t>
            </a:r>
            <a:r>
              <a:rPr lang="en-US" altLang="zh-CN" sz="2400" dirty="0" smtClean="0"/>
              <a:t>User Interface</a:t>
            </a:r>
            <a:r>
              <a:rPr lang="zh-CN" altLang="zh-CN" sz="2400" dirty="0" smtClean="0"/>
              <a:t>，</a:t>
            </a:r>
            <a:r>
              <a:rPr lang="en-US" altLang="zh-CN" sz="2400" dirty="0" smtClean="0"/>
              <a:t>UI</a:t>
            </a:r>
            <a:r>
              <a:rPr lang="zh-CN" altLang="zh-CN" sz="2400" dirty="0" smtClean="0"/>
              <a:t>），从简单原始的字符界面，发展到直观易用的图形界面，再到人性化的多媒体界面，目前正向智能感知、无处不在的普适计算（</a:t>
            </a:r>
            <a:r>
              <a:rPr lang="en-US" altLang="zh-CN" sz="2400" dirty="0" smtClean="0"/>
              <a:t>Pervasive Computing</a:t>
            </a:r>
            <a:r>
              <a:rPr lang="zh-CN" altLang="zh-CN" sz="2400" dirty="0" smtClean="0"/>
              <a:t>）的方向发展</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3744913"/>
            <a:ext cx="8510587"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418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981200" y="685800"/>
            <a:ext cx="8153400" cy="533400"/>
          </a:xfrm>
        </p:spPr>
        <p:txBody>
          <a:bodyPr/>
          <a:lstStyle/>
          <a:p>
            <a:r>
              <a:rPr lang="en-US" altLang="zh-CN" sz="2400" b="1" dirty="0" smtClean="0">
                <a:latin typeface="宋体" panose="02010600030101010101" pitchFamily="2" charset="-122"/>
              </a:rPr>
              <a:t>	Ptree.exe</a:t>
            </a:r>
            <a:r>
              <a:rPr lang="zh-CN" altLang="en-US" sz="2400" b="1" dirty="0">
                <a:latin typeface="宋体" panose="02010600030101010101" pitchFamily="2" charset="-122"/>
              </a:rPr>
              <a:t>（</a:t>
            </a:r>
            <a:r>
              <a:rPr lang="en-US" altLang="zh-CN" sz="2400" b="1" dirty="0">
                <a:latin typeface="宋体" panose="02010600030101010101" pitchFamily="2" charset="-122"/>
              </a:rPr>
              <a:t>Process Tree</a:t>
            </a:r>
            <a:r>
              <a:rPr lang="zh-CN" altLang="en-US" sz="2400" b="1" dirty="0">
                <a:latin typeface="宋体" panose="02010600030101010101" pitchFamily="2" charset="-122"/>
              </a:rPr>
              <a:t>）</a:t>
            </a:r>
          </a:p>
        </p:txBody>
      </p:sp>
      <p:sp>
        <p:nvSpPr>
          <p:cNvPr id="118787" name="Rectangle 3"/>
          <p:cNvSpPr>
            <a:spLocks noGrp="1" noChangeArrowheads="1"/>
          </p:cNvSpPr>
          <p:nvPr>
            <p:ph type="body" idx="1"/>
          </p:nvPr>
        </p:nvSpPr>
        <p:spPr>
          <a:xfrm>
            <a:off x="966651" y="1576251"/>
            <a:ext cx="7848600" cy="4800600"/>
          </a:xfrm>
        </p:spPr>
        <p:txBody>
          <a:bodyPr/>
          <a:lstStyle/>
          <a:p>
            <a:pPr marL="0" indent="0">
              <a:buNone/>
            </a:pPr>
            <a:r>
              <a:rPr lang="en-US" altLang="zh-CN" sz="2400" dirty="0">
                <a:latin typeface="宋体" panose="02010600030101010101" pitchFamily="2" charset="-122"/>
              </a:rPr>
              <a:t>    </a:t>
            </a:r>
            <a:r>
              <a:rPr lang="zh-CN" altLang="en-US" sz="2400" dirty="0">
                <a:latin typeface="宋体" panose="02010600030101010101" pitchFamily="2" charset="-122"/>
              </a:rPr>
              <a:t>允许用户在本地或者是远程查询进程树。</a:t>
            </a:r>
          </a:p>
          <a:p>
            <a:pPr marL="0" indent="0">
              <a:buNone/>
            </a:pPr>
            <a:endParaRPr lang="zh-CN" altLang="en-US" sz="2400" dirty="0">
              <a:latin typeface="宋体" panose="02010600030101010101" pitchFamily="2" charset="-122"/>
            </a:endParaRPr>
          </a:p>
          <a:p>
            <a:pPr marL="0" indent="0">
              <a:buNone/>
            </a:pPr>
            <a:r>
              <a:rPr lang="zh-CN" altLang="en-US" sz="2400" dirty="0">
                <a:latin typeface="宋体" panose="02010600030101010101" pitchFamily="2" charset="-122"/>
              </a:rPr>
              <a:t>    其命令行格式为：</a:t>
            </a:r>
          </a:p>
          <a:p>
            <a:pPr marL="0" indent="0">
              <a:buNone/>
            </a:pPr>
            <a:r>
              <a:rPr lang="zh-CN" altLang="en-US" sz="2400" dirty="0">
                <a:latin typeface="宋体" panose="02010600030101010101" pitchFamily="2" charset="-122"/>
              </a:rPr>
              <a:t>    </a:t>
            </a:r>
            <a:r>
              <a:rPr lang="en-US" altLang="zh-CN" sz="2400" dirty="0" err="1">
                <a:latin typeface="宋体" panose="02010600030101010101" pitchFamily="2" charset="-122"/>
              </a:rPr>
              <a:t>ptree</a:t>
            </a:r>
            <a:r>
              <a:rPr lang="en-US" altLang="zh-CN" sz="2400" dirty="0">
                <a:latin typeface="宋体" panose="02010600030101010101" pitchFamily="2" charset="-122"/>
              </a:rPr>
              <a:t> -c computer -k│-</a:t>
            </a:r>
            <a:r>
              <a:rPr lang="en-US" altLang="zh-CN" sz="2400" dirty="0" err="1">
                <a:latin typeface="宋体" panose="02010600030101010101" pitchFamily="2" charset="-122"/>
              </a:rPr>
              <a:t>kt</a:t>
            </a:r>
            <a:r>
              <a:rPr lang="en-US" altLang="zh-CN" sz="2400" dirty="0">
                <a:latin typeface="宋体" panose="02010600030101010101" pitchFamily="2" charset="-122"/>
              </a:rPr>
              <a:t> process -?│/? </a:t>
            </a:r>
          </a:p>
          <a:p>
            <a:pPr marL="0" indent="0">
              <a:buNone/>
            </a:pPr>
            <a:r>
              <a:rPr lang="en-US" altLang="zh-CN" sz="2400" dirty="0">
                <a:latin typeface="宋体" panose="02010600030101010101" pitchFamily="2" charset="-122"/>
              </a:rPr>
              <a:t>    -c computer</a:t>
            </a:r>
            <a:r>
              <a:rPr lang="zh-CN" altLang="en-US" sz="2400" dirty="0">
                <a:latin typeface="宋体" panose="02010600030101010101" pitchFamily="2" charset="-122"/>
              </a:rPr>
              <a:t>：管理远程主机的时侯才需要用的这个参数，如果是本机，直接</a:t>
            </a:r>
            <a:r>
              <a:rPr lang="en-US" altLang="zh-CN" sz="2400" dirty="0" err="1">
                <a:latin typeface="宋体" panose="02010600030101010101" pitchFamily="2" charset="-122"/>
              </a:rPr>
              <a:t>ptree</a:t>
            </a:r>
            <a:r>
              <a:rPr lang="zh-CN" altLang="en-US" sz="2400" dirty="0">
                <a:latin typeface="宋体" panose="02010600030101010101" pitchFamily="2" charset="-122"/>
              </a:rPr>
              <a:t>命令即可。</a:t>
            </a:r>
          </a:p>
          <a:p>
            <a:pPr marL="0" indent="0">
              <a:buNone/>
            </a:pPr>
            <a:r>
              <a:rPr lang="zh-CN" altLang="en-US" sz="2400" dirty="0">
                <a:latin typeface="宋体" panose="02010600030101010101" pitchFamily="2" charset="-122"/>
              </a:rPr>
              <a:t>    </a:t>
            </a:r>
            <a:r>
              <a:rPr lang="en-US" altLang="zh-CN" sz="2400" dirty="0">
                <a:latin typeface="宋体" panose="02010600030101010101" pitchFamily="2" charset="-122"/>
              </a:rPr>
              <a:t>-k process</a:t>
            </a:r>
            <a:r>
              <a:rPr lang="zh-CN" altLang="en-US" sz="2400" dirty="0">
                <a:latin typeface="宋体" panose="02010600030101010101" pitchFamily="2" charset="-122"/>
              </a:rPr>
              <a:t>：停止后面指定的进程，这里的</a:t>
            </a:r>
            <a:r>
              <a:rPr lang="en-US" altLang="zh-CN" sz="2400" dirty="0">
                <a:latin typeface="宋体" panose="02010600030101010101" pitchFamily="2" charset="-122"/>
              </a:rPr>
              <a:t>process</a:t>
            </a:r>
            <a:r>
              <a:rPr lang="zh-CN" altLang="en-US" sz="2400" dirty="0">
                <a:latin typeface="宋体" panose="02010600030101010101" pitchFamily="2" charset="-122"/>
              </a:rPr>
              <a:t>可以是进程的名字也可以是进程的</a:t>
            </a:r>
            <a:r>
              <a:rPr lang="en-US" altLang="zh-CN" sz="2400" dirty="0">
                <a:latin typeface="宋体" panose="02010600030101010101" pitchFamily="2" charset="-122"/>
              </a:rPr>
              <a:t>PID</a:t>
            </a:r>
            <a:r>
              <a:rPr lang="zh-CN" altLang="en-US" sz="2400" dirty="0">
                <a:latin typeface="宋体" panose="02010600030101010101" pitchFamily="2" charset="-122"/>
              </a:rPr>
              <a:t>。</a:t>
            </a:r>
          </a:p>
          <a:p>
            <a:pPr marL="0" indent="0">
              <a:buNone/>
            </a:pPr>
            <a:endParaRPr lang="en-US" altLang="zh-CN" sz="2400" dirty="0">
              <a:latin typeface="宋体" panose="02010600030101010101" pitchFamily="2" charset="-122"/>
            </a:endParaRPr>
          </a:p>
        </p:txBody>
      </p:sp>
      <p:sp>
        <p:nvSpPr>
          <p:cNvPr id="118788" name="Rectangle 4"/>
          <p:cNvSpPr>
            <a:spLocks noChangeArrowheads="1"/>
          </p:cNvSpPr>
          <p:nvPr/>
        </p:nvSpPr>
        <p:spPr bwMode="auto">
          <a:xfrm>
            <a:off x="4414838" y="2286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89" name="Rectangle 5"/>
          <p:cNvSpPr>
            <a:spLocks noChangeArrowheads="1"/>
          </p:cNvSpPr>
          <p:nvPr/>
        </p:nvSpPr>
        <p:spPr bwMode="auto">
          <a:xfrm>
            <a:off x="4491038" y="2547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790" name="Rectangle 6"/>
          <p:cNvSpPr>
            <a:spLocks noChangeArrowheads="1"/>
          </p:cNvSpPr>
          <p:nvPr/>
        </p:nvSpPr>
        <p:spPr bwMode="auto">
          <a:xfrm>
            <a:off x="3810000" y="2262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22292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31</a:t>
            </a:fld>
            <a:endParaRPr lang="en-US" altLang="zh-CN"/>
          </a:p>
        </p:txBody>
      </p:sp>
      <p:sp>
        <p:nvSpPr>
          <p:cNvPr id="18435" name="Rectangle 2"/>
          <p:cNvSpPr>
            <a:spLocks noGrp="1" noRot="1" noChangeArrowheads="1"/>
          </p:cNvSpPr>
          <p:nvPr>
            <p:ph type="title"/>
          </p:nvPr>
        </p:nvSpPr>
        <p:spPr>
          <a:xfrm>
            <a:off x="349530" y="195532"/>
            <a:ext cx="5489567" cy="692989"/>
          </a:xfrm>
        </p:spPr>
        <p:txBody>
          <a:bodyPr>
            <a:normAutofit/>
          </a:bodyPr>
          <a:lstStyle/>
          <a:p>
            <a:pPr lvl="0"/>
            <a:r>
              <a:rPr lang="en-US" altLang="zh-CN" dirty="0" smtClean="0"/>
              <a:t>1.10Windows</a:t>
            </a:r>
            <a:r>
              <a:rPr lang="zh-CN" altLang="en-US" dirty="0" smtClean="0"/>
              <a:t>编程工具</a:t>
            </a:r>
            <a:r>
              <a:rPr lang="en-US" altLang="zh-CN" dirty="0" smtClean="0"/>
              <a:t>(1)</a:t>
            </a:r>
            <a:endParaRPr lang="zh-CN" altLang="en-US" dirty="0"/>
          </a:p>
        </p:txBody>
      </p:sp>
      <p:sp>
        <p:nvSpPr>
          <p:cNvPr id="2" name="内容占位符 1"/>
          <p:cNvSpPr>
            <a:spLocks noGrp="1"/>
          </p:cNvSpPr>
          <p:nvPr>
            <p:ph idx="1"/>
          </p:nvPr>
        </p:nvSpPr>
        <p:spPr/>
        <p:txBody>
          <a:bodyPr/>
          <a:lstStyle/>
          <a:p>
            <a:pPr>
              <a:buFont typeface="Wingdings" panose="05000000000000000000" pitchFamily="2" charset="2"/>
              <a:buChar char="Ø"/>
            </a:pPr>
            <a:r>
              <a:rPr lang="zh-CN" altLang="zh-CN" sz="2400" dirty="0" smtClean="0"/>
              <a:t>早期</a:t>
            </a:r>
            <a:r>
              <a:rPr lang="zh-CN" altLang="zh-CN" sz="2400" dirty="0"/>
              <a:t>的语言工具的主体基于命令行的编译器（如</a:t>
            </a:r>
            <a:r>
              <a:rPr lang="en-US" altLang="zh-CN" sz="2400" dirty="0"/>
              <a:t>MS C</a:t>
            </a:r>
            <a:r>
              <a:rPr lang="zh-CN" altLang="zh-CN" sz="2400" dirty="0"/>
              <a:t>），后来才出现直观易用的集成开发环境（如</a:t>
            </a:r>
            <a:r>
              <a:rPr lang="en-US" altLang="zh-CN" sz="2400" dirty="0"/>
              <a:t>Turbo Pascal</a:t>
            </a:r>
            <a:r>
              <a:rPr lang="zh-CN" altLang="zh-CN" sz="2400" dirty="0"/>
              <a:t>）和基于软件模块拖放组合的可视编程工具（如</a:t>
            </a:r>
            <a:r>
              <a:rPr lang="en-US" altLang="zh-CN" sz="2400" dirty="0"/>
              <a:t>Visual Basic</a:t>
            </a:r>
            <a:r>
              <a:rPr lang="zh-CN" altLang="zh-CN" sz="2400" dirty="0"/>
              <a:t>和</a:t>
            </a:r>
            <a:r>
              <a:rPr lang="en-US" altLang="zh-CN" sz="2400" dirty="0"/>
              <a:t>Delphi</a:t>
            </a:r>
            <a:r>
              <a:rPr lang="zh-CN" altLang="zh-CN" sz="2400" dirty="0"/>
              <a:t>）</a:t>
            </a:r>
            <a:r>
              <a:rPr lang="zh-CN" altLang="zh-CN" sz="2400" dirty="0" smtClean="0"/>
              <a:t>。</a:t>
            </a:r>
            <a:endParaRPr lang="en-US" altLang="zh-CN" sz="2400" dirty="0" smtClean="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zh-CN" sz="2400" dirty="0"/>
              <a:t>常用的高级编程语言（如</a:t>
            </a:r>
            <a:r>
              <a:rPr lang="en-US" altLang="zh-CN" sz="2400" dirty="0"/>
              <a:t>Fortran</a:t>
            </a:r>
            <a:r>
              <a:rPr lang="zh-CN" altLang="zh-CN" sz="2400" dirty="0"/>
              <a:t>、</a:t>
            </a:r>
            <a:r>
              <a:rPr lang="en-US" altLang="zh-CN" sz="2400" dirty="0"/>
              <a:t>Basic</a:t>
            </a:r>
            <a:r>
              <a:rPr lang="zh-CN" altLang="zh-CN" sz="2400" dirty="0"/>
              <a:t>、</a:t>
            </a:r>
            <a:r>
              <a:rPr lang="en-US" altLang="zh-CN" sz="2400" dirty="0"/>
              <a:t>Pascal</a:t>
            </a:r>
            <a:r>
              <a:rPr lang="zh-CN" altLang="zh-CN" sz="2400" dirty="0"/>
              <a:t>、</a:t>
            </a:r>
            <a:r>
              <a:rPr lang="en-US" altLang="zh-CN" sz="2400" dirty="0"/>
              <a:t>C</a:t>
            </a:r>
            <a:r>
              <a:rPr lang="zh-CN" altLang="zh-CN" sz="2400" dirty="0"/>
              <a:t>），其中主流的是</a:t>
            </a:r>
            <a:r>
              <a:rPr lang="en-US" altLang="zh-CN" sz="2400" dirty="0"/>
              <a:t>OOP</a:t>
            </a:r>
            <a:r>
              <a:rPr lang="zh-CN" altLang="zh-CN" sz="2400" dirty="0"/>
              <a:t>语言（如</a:t>
            </a:r>
            <a:r>
              <a:rPr lang="en-US" altLang="zh-CN" sz="2400" dirty="0"/>
              <a:t>C++</a:t>
            </a:r>
            <a:r>
              <a:rPr lang="zh-CN" altLang="zh-CN" sz="2400" dirty="0"/>
              <a:t>、</a:t>
            </a:r>
            <a:r>
              <a:rPr lang="en-US" altLang="zh-CN" sz="2400" dirty="0"/>
              <a:t>Java</a:t>
            </a:r>
            <a:r>
              <a:rPr lang="zh-CN" altLang="zh-CN" sz="2400" dirty="0"/>
              <a:t>、</a:t>
            </a:r>
            <a:r>
              <a:rPr lang="en-US" altLang="zh-CN" sz="2400" dirty="0"/>
              <a:t>C# </a:t>
            </a:r>
            <a:r>
              <a:rPr lang="zh-CN" altLang="zh-CN" sz="2400" dirty="0"/>
              <a:t>等）。随着</a:t>
            </a:r>
            <a:r>
              <a:rPr lang="en-US" altLang="zh-CN" sz="2400" dirty="0"/>
              <a:t>Web</a:t>
            </a:r>
            <a:r>
              <a:rPr lang="zh-CN" altLang="zh-CN" sz="2400" dirty="0"/>
              <a:t>网络的兴起和普及，多种简单实用的脚本语言（如</a:t>
            </a:r>
            <a:r>
              <a:rPr lang="en-US" altLang="zh-CN" sz="2400" dirty="0"/>
              <a:t>JavaScript</a:t>
            </a:r>
            <a:r>
              <a:rPr lang="zh-CN" altLang="zh-CN" sz="2400" dirty="0"/>
              <a:t>、</a:t>
            </a:r>
            <a:r>
              <a:rPr lang="en-US" altLang="zh-CN" sz="2400" dirty="0"/>
              <a:t>PHP</a:t>
            </a:r>
            <a:r>
              <a:rPr lang="zh-CN" altLang="zh-CN" sz="2400" dirty="0"/>
              <a:t>、</a:t>
            </a:r>
            <a:r>
              <a:rPr lang="en-US" altLang="zh-CN" sz="2400" dirty="0"/>
              <a:t>Perl</a:t>
            </a:r>
            <a:r>
              <a:rPr lang="zh-CN" altLang="zh-CN" sz="2400" dirty="0"/>
              <a:t>、</a:t>
            </a:r>
            <a:r>
              <a:rPr lang="en-US" altLang="zh-CN" sz="2400" dirty="0"/>
              <a:t>Ruby</a:t>
            </a:r>
            <a:r>
              <a:rPr lang="zh-CN" altLang="zh-CN" sz="2400" dirty="0"/>
              <a:t>等）也开始流行起来。</a:t>
            </a:r>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3385498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32</a:t>
            </a:fld>
            <a:endParaRPr lang="en-US" altLang="zh-CN"/>
          </a:p>
        </p:txBody>
      </p:sp>
      <p:sp>
        <p:nvSpPr>
          <p:cNvPr id="18435" name="Rectangle 2"/>
          <p:cNvSpPr>
            <a:spLocks noGrp="1" noRot="1" noChangeArrowheads="1"/>
          </p:cNvSpPr>
          <p:nvPr>
            <p:ph type="title"/>
          </p:nvPr>
        </p:nvSpPr>
        <p:spPr>
          <a:xfrm>
            <a:off x="349530" y="195532"/>
            <a:ext cx="5685510" cy="692989"/>
          </a:xfrm>
        </p:spPr>
        <p:txBody>
          <a:bodyPr>
            <a:normAutofit/>
          </a:bodyPr>
          <a:lstStyle/>
          <a:p>
            <a:pPr lvl="0"/>
            <a:r>
              <a:rPr lang="en-US" altLang="zh-CN" dirty="0"/>
              <a:t>1.10Windows</a:t>
            </a:r>
            <a:r>
              <a:rPr lang="zh-CN" altLang="en-US" dirty="0" smtClean="0"/>
              <a:t>编程工具</a:t>
            </a:r>
            <a:r>
              <a:rPr lang="en-US" altLang="zh-CN" dirty="0" smtClean="0"/>
              <a:t>(2)</a:t>
            </a:r>
            <a:endParaRPr lang="zh-CN" altLang="en-US" dirty="0"/>
          </a:p>
        </p:txBody>
      </p:sp>
      <p:sp>
        <p:nvSpPr>
          <p:cNvPr id="2" name="内容占位符 1"/>
          <p:cNvSpPr>
            <a:spLocks noGrp="1"/>
          </p:cNvSpPr>
          <p:nvPr>
            <p:ph idx="1"/>
          </p:nvPr>
        </p:nvSpPr>
        <p:spPr/>
        <p:txBody>
          <a:bodyPr/>
          <a:lstStyle/>
          <a:p>
            <a:pPr>
              <a:buFont typeface="Wingdings" pitchFamily="2" charset="2"/>
              <a:buChar char="Ø"/>
              <a:defRPr/>
            </a:pPr>
            <a:r>
              <a:rPr lang="zh-CN" altLang="zh-CN" sz="2400" dirty="0"/>
              <a:t>最早的</a:t>
            </a:r>
            <a:r>
              <a:rPr lang="en-US" altLang="zh-CN" sz="2400" dirty="0"/>
              <a:t>Windows</a:t>
            </a:r>
            <a:r>
              <a:rPr lang="zh-CN" altLang="zh-CN" sz="2400" dirty="0"/>
              <a:t>系统是用汇编、</a:t>
            </a:r>
            <a:r>
              <a:rPr lang="en-US" altLang="zh-CN" sz="2400" dirty="0"/>
              <a:t>C</a:t>
            </a:r>
            <a:r>
              <a:rPr lang="zh-CN" altLang="zh-CN" sz="2400" dirty="0"/>
              <a:t>和</a:t>
            </a:r>
            <a:r>
              <a:rPr lang="en-US" altLang="zh-CN" sz="2400" dirty="0"/>
              <a:t>Pascal</a:t>
            </a:r>
            <a:r>
              <a:rPr lang="zh-CN" altLang="zh-CN" sz="2400" dirty="0"/>
              <a:t>语言编写的（现在则主要用</a:t>
            </a:r>
            <a:r>
              <a:rPr lang="en-US" altLang="zh-CN" sz="2400" dirty="0"/>
              <a:t>C++</a:t>
            </a:r>
            <a:r>
              <a:rPr lang="zh-CN" altLang="zh-CN" sz="2400" dirty="0"/>
              <a:t>）</a:t>
            </a:r>
            <a:r>
              <a:rPr lang="zh-CN" altLang="en-US" sz="2400" dirty="0"/>
              <a:t>，</a:t>
            </a:r>
            <a:r>
              <a:rPr lang="en-US" altLang="zh-CN" sz="2400" dirty="0"/>
              <a:t>Windows</a:t>
            </a:r>
            <a:r>
              <a:rPr lang="zh-CN" altLang="zh-CN" sz="2400" dirty="0"/>
              <a:t>程序员最初都是用</a:t>
            </a:r>
            <a:r>
              <a:rPr lang="en-US" altLang="zh-CN" sz="2400" dirty="0"/>
              <a:t>C</a:t>
            </a:r>
            <a:r>
              <a:rPr lang="zh-CN" altLang="zh-CN" sz="2400" dirty="0"/>
              <a:t>语言（主要是微软无</a:t>
            </a:r>
            <a:r>
              <a:rPr lang="en-US" altLang="zh-CN" sz="2400" dirty="0"/>
              <a:t>IDE</a:t>
            </a:r>
            <a:r>
              <a:rPr lang="zh-CN" altLang="zh-CN" sz="2400" dirty="0"/>
              <a:t>的</a:t>
            </a:r>
            <a:r>
              <a:rPr lang="en-US" altLang="zh-CN" sz="2400" dirty="0"/>
              <a:t>MS C</a:t>
            </a:r>
            <a:r>
              <a:rPr lang="zh-CN" altLang="zh-CN" sz="2400" dirty="0"/>
              <a:t>，）直接调用</a:t>
            </a:r>
            <a:r>
              <a:rPr lang="en-US" altLang="zh-CN" sz="2400" dirty="0">
                <a:solidFill>
                  <a:srgbClr val="FF0000"/>
                </a:solidFill>
              </a:rPr>
              <a:t>Windows SDK</a:t>
            </a:r>
            <a:r>
              <a:rPr lang="zh-CN" altLang="zh-CN" sz="2400" dirty="0"/>
              <a:t>（</a:t>
            </a:r>
            <a:r>
              <a:rPr lang="en-US" altLang="zh-CN" sz="2400" dirty="0"/>
              <a:t>Software Development Kit</a:t>
            </a:r>
            <a:r>
              <a:rPr lang="zh-CN" altLang="zh-CN" sz="2400" dirty="0"/>
              <a:t>，软件开发工具包）中的</a:t>
            </a:r>
            <a:r>
              <a:rPr lang="en-US" altLang="zh-CN" sz="2400" dirty="0">
                <a:solidFill>
                  <a:srgbClr val="FF0000"/>
                </a:solidFill>
              </a:rPr>
              <a:t>Windows API</a:t>
            </a:r>
            <a:r>
              <a:rPr lang="zh-CN" altLang="zh-CN" sz="2400" dirty="0"/>
              <a:t>（</a:t>
            </a:r>
            <a:r>
              <a:rPr lang="en-US" altLang="zh-CN" sz="2400" dirty="0"/>
              <a:t>Application Program Interface</a:t>
            </a:r>
            <a:r>
              <a:rPr lang="zh-CN" altLang="zh-CN" sz="2400" dirty="0"/>
              <a:t>，应用程序接口）来编写</a:t>
            </a:r>
            <a:r>
              <a:rPr lang="en-US" altLang="zh-CN" sz="2400" dirty="0"/>
              <a:t>Windows</a:t>
            </a:r>
            <a:r>
              <a:rPr lang="zh-CN" altLang="zh-CN" sz="2400" dirty="0"/>
              <a:t>应用程序</a:t>
            </a:r>
            <a:r>
              <a:rPr lang="zh-CN" altLang="en-US" sz="2400" dirty="0"/>
              <a:t>。</a:t>
            </a:r>
            <a:endParaRPr lang="zh-CN" altLang="zh-CN" sz="2400" dirty="0"/>
          </a:p>
          <a:p>
            <a:pPr>
              <a:buFont typeface="Wingdings" panose="05000000000000000000" pitchFamily="2" charset="2"/>
              <a:buChar char="Ø"/>
            </a:pPr>
            <a:r>
              <a:rPr lang="en-US" altLang="zh-CN" sz="2400" dirty="0"/>
              <a:t>1991</a:t>
            </a:r>
            <a:r>
              <a:rPr lang="zh-CN" altLang="zh-CN" sz="2400" dirty="0"/>
              <a:t>年</a:t>
            </a:r>
            <a:r>
              <a:rPr lang="en-US" altLang="zh-CN" sz="2400" dirty="0"/>
              <a:t>5</a:t>
            </a:r>
            <a:r>
              <a:rPr lang="zh-CN" altLang="zh-CN" sz="2400" dirty="0"/>
              <a:t>月，</a:t>
            </a:r>
            <a:r>
              <a:rPr lang="en-US" altLang="zh-CN" sz="2400" dirty="0"/>
              <a:t>Tripod</a:t>
            </a:r>
            <a:r>
              <a:rPr lang="zh-CN" altLang="zh-CN" sz="2400" dirty="0"/>
              <a:t>（三脚架）公司的</a:t>
            </a:r>
            <a:r>
              <a:rPr lang="en-US" altLang="zh-CN" sz="2400" dirty="0"/>
              <a:t>Alan Cooper</a:t>
            </a:r>
            <a:r>
              <a:rPr lang="zh-CN" altLang="zh-CN" sz="2400" dirty="0"/>
              <a:t>按微软公司的要求，将</a:t>
            </a:r>
            <a:r>
              <a:rPr lang="en-US" altLang="zh-CN" sz="2400" dirty="0"/>
              <a:t>Basic</a:t>
            </a:r>
            <a:r>
              <a:rPr lang="zh-CN" altLang="zh-CN" sz="2400" dirty="0"/>
              <a:t>语言嵌入他自己开发的可视编程环境“</a:t>
            </a:r>
            <a:r>
              <a:rPr lang="en-US" altLang="zh-CN" sz="2400" dirty="0"/>
              <a:t>Ruby</a:t>
            </a:r>
            <a:r>
              <a:rPr lang="zh-CN" altLang="zh-CN" sz="2400" dirty="0"/>
              <a:t>”中，为</a:t>
            </a:r>
            <a:r>
              <a:rPr lang="en-US" altLang="zh-CN" sz="2400" dirty="0"/>
              <a:t>Windows 3.0</a:t>
            </a:r>
            <a:r>
              <a:rPr lang="zh-CN" altLang="zh-CN" sz="2400" dirty="0"/>
              <a:t>推出了了世界上第一个流行的可视编程软件</a:t>
            </a:r>
            <a:r>
              <a:rPr lang="en-US" altLang="zh-CN" sz="2400" dirty="0"/>
              <a:t>Visual Basic for Windows 1.0</a:t>
            </a:r>
            <a:r>
              <a:rPr lang="zh-CN" altLang="zh-CN" sz="2400" dirty="0"/>
              <a:t>。</a:t>
            </a:r>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33</a:t>
            </a:fld>
            <a:endParaRPr lang="en-US" altLang="zh-CN"/>
          </a:p>
        </p:txBody>
      </p:sp>
      <p:sp>
        <p:nvSpPr>
          <p:cNvPr id="18435" name="Rectangle 2"/>
          <p:cNvSpPr>
            <a:spLocks noGrp="1" noRot="1" noChangeArrowheads="1"/>
          </p:cNvSpPr>
          <p:nvPr>
            <p:ph type="title"/>
          </p:nvPr>
        </p:nvSpPr>
        <p:spPr>
          <a:xfrm>
            <a:off x="349530" y="195532"/>
            <a:ext cx="5855327" cy="692989"/>
          </a:xfrm>
        </p:spPr>
        <p:txBody>
          <a:bodyPr>
            <a:normAutofit/>
          </a:bodyPr>
          <a:lstStyle/>
          <a:p>
            <a:pPr lvl="0"/>
            <a:r>
              <a:rPr lang="en-US" altLang="zh-CN" dirty="0"/>
              <a:t>1.10Windows</a:t>
            </a:r>
            <a:r>
              <a:rPr lang="zh-CN" altLang="en-US" dirty="0" smtClean="0"/>
              <a:t>编程工具</a:t>
            </a:r>
            <a:r>
              <a:rPr lang="en-US" altLang="zh-CN" dirty="0" smtClean="0"/>
              <a:t>(3)</a:t>
            </a:r>
            <a:endParaRPr lang="zh-CN" altLang="en-US" dirty="0"/>
          </a:p>
        </p:txBody>
      </p:sp>
      <p:sp>
        <p:nvSpPr>
          <p:cNvPr id="2" name="内容占位符 1"/>
          <p:cNvSpPr>
            <a:spLocks noGrp="1"/>
          </p:cNvSpPr>
          <p:nvPr>
            <p:ph idx="1"/>
          </p:nvPr>
        </p:nvSpPr>
        <p:spPr/>
        <p:txBody>
          <a:bodyPr>
            <a:normAutofit fontScale="92500"/>
          </a:bodyPr>
          <a:lstStyle/>
          <a:p>
            <a:pPr>
              <a:buFont typeface="Wingdings" pitchFamily="2" charset="2"/>
              <a:buChar char="Ø"/>
              <a:defRPr/>
            </a:pPr>
            <a:r>
              <a:rPr lang="en-US" altLang="zh-CN" sz="2400" dirty="0"/>
              <a:t>Borland</a:t>
            </a:r>
            <a:r>
              <a:rPr lang="zh-CN" altLang="zh-CN" sz="2400" dirty="0"/>
              <a:t>公司将买下</a:t>
            </a:r>
            <a:r>
              <a:rPr lang="en-US" altLang="zh-CN" sz="2400" dirty="0"/>
              <a:t>White Water</a:t>
            </a:r>
            <a:r>
              <a:rPr lang="zh-CN" altLang="zh-CN" sz="2400" dirty="0"/>
              <a:t>的</a:t>
            </a:r>
            <a:r>
              <a:rPr lang="en-US" altLang="zh-CN" sz="2400" dirty="0"/>
              <a:t> C++ Framework</a:t>
            </a:r>
            <a:r>
              <a:rPr lang="zh-CN" altLang="zh-CN" sz="2400" dirty="0"/>
              <a:t>（框架）改名为</a:t>
            </a:r>
            <a:r>
              <a:rPr lang="en-US" altLang="zh-CN" sz="2400" dirty="0"/>
              <a:t>OWL</a:t>
            </a:r>
            <a:r>
              <a:rPr lang="zh-CN" altLang="zh-CN" sz="2400" dirty="0"/>
              <a:t>（</a:t>
            </a:r>
            <a:r>
              <a:rPr lang="en-US" altLang="zh-CN" sz="2400" dirty="0"/>
              <a:t>Object Windows Library</a:t>
            </a:r>
            <a:r>
              <a:rPr lang="zh-CN" altLang="zh-CN" sz="2400" dirty="0"/>
              <a:t>，对象视窗库，一种</a:t>
            </a:r>
            <a:r>
              <a:rPr lang="en-US" altLang="zh-CN" sz="2400" dirty="0"/>
              <a:t>Windows API</a:t>
            </a:r>
            <a:r>
              <a:rPr lang="zh-CN" altLang="zh-CN" sz="2400" dirty="0"/>
              <a:t>的</a:t>
            </a:r>
            <a:r>
              <a:rPr lang="en-US" altLang="zh-CN" sz="2400" dirty="0"/>
              <a:t>C++</a:t>
            </a:r>
            <a:r>
              <a:rPr lang="zh-CN" altLang="zh-CN" sz="2400" dirty="0"/>
              <a:t>类库），于</a:t>
            </a:r>
            <a:r>
              <a:rPr lang="en-US" altLang="zh-CN" sz="2400" dirty="0"/>
              <a:t>1992</a:t>
            </a:r>
            <a:r>
              <a:rPr lang="zh-CN" altLang="zh-CN" sz="2400" dirty="0"/>
              <a:t>年</a:t>
            </a:r>
            <a:r>
              <a:rPr lang="en-US" altLang="zh-CN" sz="2400" dirty="0"/>
              <a:t>6</a:t>
            </a:r>
            <a:r>
              <a:rPr lang="zh-CN" altLang="zh-CN" sz="2400" dirty="0"/>
              <a:t>月推出了以</a:t>
            </a:r>
            <a:r>
              <a:rPr lang="en-US" altLang="zh-CN" sz="2400" dirty="0"/>
              <a:t>OWL</a:t>
            </a:r>
            <a:r>
              <a:rPr lang="zh-CN" altLang="zh-CN" sz="2400" dirty="0"/>
              <a:t>为核心的</a:t>
            </a:r>
            <a:r>
              <a:rPr lang="en-US" altLang="zh-CN" sz="2400" dirty="0"/>
              <a:t>Borland C++ 3.1</a:t>
            </a:r>
            <a:r>
              <a:rPr lang="zh-CN" altLang="zh-CN" sz="2400" dirty="0"/>
              <a:t>，支持</a:t>
            </a:r>
            <a:r>
              <a:rPr lang="en-US" altLang="zh-CN" sz="2400" dirty="0"/>
              <a:t>Windows</a:t>
            </a:r>
            <a:r>
              <a:rPr lang="zh-CN" altLang="zh-CN" sz="2400" dirty="0"/>
              <a:t>的</a:t>
            </a:r>
            <a:r>
              <a:rPr lang="en-US" altLang="zh-CN" sz="2400" dirty="0"/>
              <a:t>OOP</a:t>
            </a:r>
            <a:r>
              <a:rPr lang="zh-CN" altLang="zh-CN" sz="2400" dirty="0"/>
              <a:t>编程，且并带有直观易用的</a:t>
            </a:r>
            <a:r>
              <a:rPr lang="en-US" altLang="zh-CN" sz="2400" dirty="0"/>
              <a:t>IDE</a:t>
            </a:r>
            <a:r>
              <a:rPr lang="zh-CN" altLang="zh-CN" sz="2400" dirty="0"/>
              <a:t>，受到</a:t>
            </a:r>
            <a:r>
              <a:rPr lang="en-US" altLang="zh-CN" sz="2400" dirty="0"/>
              <a:t>Windows</a:t>
            </a:r>
            <a:r>
              <a:rPr lang="zh-CN" altLang="zh-CN" sz="2400" dirty="0"/>
              <a:t>程序员的热情追捧</a:t>
            </a:r>
            <a:r>
              <a:rPr lang="zh-CN" altLang="zh-CN" sz="2400" dirty="0" smtClean="0"/>
              <a:t>。</a:t>
            </a:r>
            <a:endParaRPr lang="en-US" altLang="zh-CN" sz="2400" dirty="0" smtClean="0"/>
          </a:p>
          <a:p>
            <a:pPr>
              <a:buFont typeface="Wingdings" pitchFamily="2" charset="2"/>
              <a:buChar char="Ø"/>
              <a:defRPr/>
            </a:pPr>
            <a:endParaRPr lang="zh-CN" altLang="zh-CN" sz="2400" dirty="0"/>
          </a:p>
          <a:p>
            <a:pPr>
              <a:buFont typeface="Wingdings" panose="05000000000000000000" pitchFamily="2" charset="2"/>
              <a:buChar char="Ø"/>
            </a:pPr>
            <a:r>
              <a:rPr lang="zh-CN" altLang="zh-CN" sz="2400" dirty="0"/>
              <a:t>由于微软公司利用自己在</a:t>
            </a:r>
            <a:r>
              <a:rPr lang="en-US" altLang="zh-CN" sz="2400" dirty="0"/>
              <a:t>PC</a:t>
            </a:r>
            <a:r>
              <a:rPr lang="zh-CN" altLang="zh-CN" sz="2400" dirty="0"/>
              <a:t>机操作系统上的垄断优势，将它的新推出的</a:t>
            </a:r>
            <a:r>
              <a:rPr lang="en-US" altLang="zh-CN" sz="2400" dirty="0"/>
              <a:t>OLE</a:t>
            </a:r>
            <a:r>
              <a:rPr lang="zh-CN" altLang="zh-CN" sz="2400" dirty="0"/>
              <a:t>和</a:t>
            </a:r>
            <a:r>
              <a:rPr lang="en-US" altLang="zh-CN" sz="2400" dirty="0"/>
              <a:t>COM</a:t>
            </a:r>
            <a:r>
              <a:rPr lang="zh-CN" altLang="zh-CN" sz="2400" dirty="0"/>
              <a:t>等组件技术，集成到它自己的开发工具中，而对</a:t>
            </a:r>
            <a:r>
              <a:rPr lang="en-US" altLang="zh-CN" sz="2400" dirty="0" err="1"/>
              <a:t>Borlan</a:t>
            </a:r>
            <a:r>
              <a:rPr lang="zh-CN" altLang="zh-CN" sz="2400" dirty="0"/>
              <a:t>等其他公司保密。因此，</a:t>
            </a:r>
            <a:r>
              <a:rPr lang="en-US" altLang="zh-CN" sz="2400" dirty="0"/>
              <a:t>Visual C++</a:t>
            </a:r>
            <a:r>
              <a:rPr lang="zh-CN" altLang="zh-CN" sz="2400" dirty="0"/>
              <a:t>和</a:t>
            </a:r>
            <a:r>
              <a:rPr lang="en-US" altLang="zh-CN" sz="2400" dirty="0"/>
              <a:t>Visual Basic</a:t>
            </a:r>
            <a:r>
              <a:rPr lang="zh-CN" altLang="zh-CN" sz="2400" dirty="0"/>
              <a:t>才得以取代</a:t>
            </a:r>
            <a:r>
              <a:rPr lang="en-US" altLang="zh-CN" sz="2400" dirty="0"/>
              <a:t>Borland C++</a:t>
            </a:r>
            <a:r>
              <a:rPr lang="zh-CN" altLang="zh-CN" sz="2400" dirty="0"/>
              <a:t>在</a:t>
            </a:r>
            <a:r>
              <a:rPr lang="en-US" altLang="zh-CN" sz="2400" dirty="0"/>
              <a:t>Windows</a:t>
            </a:r>
            <a:r>
              <a:rPr lang="zh-CN" altLang="zh-CN" sz="2400" dirty="0"/>
              <a:t>编程中的霸主地位</a:t>
            </a:r>
            <a:r>
              <a:rPr lang="zh-CN" altLang="en-US" sz="2400" dirty="0"/>
              <a:t>。</a:t>
            </a:r>
            <a:endParaRPr lang="zh-CN" altLang="zh-CN" sz="2400" dirty="0"/>
          </a:p>
          <a:p>
            <a:pPr marL="0" indent="0">
              <a:buNone/>
            </a:pPr>
            <a:endParaRPr lang="zh-CN" altLang="zh-CN" sz="2400" dirty="0"/>
          </a:p>
          <a:p>
            <a:endParaRPr lang="zh-CN" altLang="en-US" dirty="0"/>
          </a:p>
        </p:txBody>
      </p:sp>
    </p:spTree>
    <p:extLst>
      <p:ext uri="{BB962C8B-B14F-4D97-AF65-F5344CB8AC3E}">
        <p14:creationId xmlns:p14="http://schemas.microsoft.com/office/powerpoint/2010/main" val="3289616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34</a:t>
            </a:fld>
            <a:endParaRPr lang="en-US" altLang="zh-CN"/>
          </a:p>
        </p:txBody>
      </p:sp>
      <p:sp>
        <p:nvSpPr>
          <p:cNvPr id="18435" name="Rectangle 2"/>
          <p:cNvSpPr>
            <a:spLocks noGrp="1" noRot="1" noChangeArrowheads="1"/>
          </p:cNvSpPr>
          <p:nvPr>
            <p:ph type="title"/>
          </p:nvPr>
        </p:nvSpPr>
        <p:spPr>
          <a:xfrm>
            <a:off x="349530" y="195532"/>
            <a:ext cx="6430093" cy="692989"/>
          </a:xfrm>
        </p:spPr>
        <p:txBody>
          <a:bodyPr>
            <a:normAutofit/>
          </a:bodyPr>
          <a:lstStyle/>
          <a:p>
            <a:pPr lvl="0"/>
            <a:r>
              <a:rPr lang="en-US" altLang="zh-CN" dirty="0"/>
              <a:t>1.10Windows</a:t>
            </a:r>
            <a:r>
              <a:rPr lang="zh-CN" altLang="en-US" dirty="0" smtClean="0"/>
              <a:t>编程工具</a:t>
            </a:r>
            <a:r>
              <a:rPr lang="en-US" altLang="zh-CN" dirty="0" smtClean="0"/>
              <a:t>(4)</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en-US" altLang="zh-CN" sz="2400" dirty="0"/>
              <a:t>Borland</a:t>
            </a:r>
            <a:r>
              <a:rPr lang="zh-CN" altLang="zh-CN" sz="2400" dirty="0"/>
              <a:t>公司并不甘心，</a:t>
            </a:r>
            <a:r>
              <a:rPr lang="en-US" altLang="zh-CN" sz="2400" dirty="0"/>
              <a:t>Anders Hejlsberg</a:t>
            </a:r>
            <a:r>
              <a:rPr lang="zh-CN" altLang="zh-CN" sz="2400" dirty="0"/>
              <a:t>于</a:t>
            </a:r>
            <a:r>
              <a:rPr lang="en-US" altLang="zh-CN" sz="2400" dirty="0"/>
              <a:t>1995</a:t>
            </a:r>
            <a:r>
              <a:rPr lang="zh-CN" altLang="zh-CN" sz="2400" dirty="0"/>
              <a:t>年开发出了嵌入</a:t>
            </a:r>
            <a:r>
              <a:rPr lang="en-US" altLang="zh-CN" sz="2400" dirty="0"/>
              <a:t>Pascal</a:t>
            </a:r>
            <a:r>
              <a:rPr lang="zh-CN" altLang="zh-CN" sz="2400" dirty="0"/>
              <a:t>语言、基于组件的可视编程工具</a:t>
            </a:r>
            <a:r>
              <a:rPr lang="en-US" altLang="zh-CN" sz="2400" dirty="0"/>
              <a:t>Delphi</a:t>
            </a:r>
            <a:r>
              <a:rPr lang="zh-CN" altLang="zh-CN" sz="2400" dirty="0"/>
              <a:t>，它比</a:t>
            </a:r>
            <a:r>
              <a:rPr lang="en-US" altLang="zh-CN" sz="2400" dirty="0"/>
              <a:t>VC</a:t>
            </a:r>
            <a:r>
              <a:rPr lang="zh-CN" altLang="zh-CN" sz="2400" dirty="0"/>
              <a:t>更好用、比</a:t>
            </a:r>
            <a:r>
              <a:rPr lang="en-US" altLang="zh-CN" sz="2400" dirty="0"/>
              <a:t>VB</a:t>
            </a:r>
            <a:r>
              <a:rPr lang="zh-CN" altLang="zh-CN" sz="2400" dirty="0"/>
              <a:t>的功能更强大、长于数据库连接，受到了</a:t>
            </a:r>
            <a:r>
              <a:rPr lang="en-US" altLang="zh-CN" sz="2400" dirty="0"/>
              <a:t>Windows</a:t>
            </a:r>
            <a:r>
              <a:rPr lang="zh-CN" altLang="zh-CN" sz="2400" dirty="0"/>
              <a:t>程序员的热烈欢迎，可与微软的</a:t>
            </a:r>
            <a:r>
              <a:rPr lang="en-US" altLang="zh-CN" sz="2400" dirty="0"/>
              <a:t>VB</a:t>
            </a:r>
            <a:r>
              <a:rPr lang="zh-CN" altLang="zh-CN" sz="2400" dirty="0"/>
              <a:t>和</a:t>
            </a:r>
            <a:r>
              <a:rPr lang="en-US" altLang="zh-CN" sz="2400" dirty="0"/>
              <a:t>VC</a:t>
            </a:r>
            <a:r>
              <a:rPr lang="zh-CN" altLang="zh-CN" sz="2400" dirty="0"/>
              <a:t>分庭抗礼</a:t>
            </a:r>
            <a:r>
              <a:rPr lang="zh-CN" altLang="zh-CN" sz="2400" dirty="0" smtClean="0"/>
              <a:t>。</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a:t>1995</a:t>
            </a:r>
            <a:r>
              <a:rPr lang="zh-CN" altLang="zh-CN" sz="2400" dirty="0"/>
              <a:t>年</a:t>
            </a:r>
            <a:r>
              <a:rPr lang="en-US" altLang="zh-CN" sz="2400" dirty="0"/>
              <a:t>5</a:t>
            </a:r>
            <a:r>
              <a:rPr lang="zh-CN" altLang="zh-CN" sz="2400" dirty="0"/>
              <a:t>月</a:t>
            </a:r>
            <a:r>
              <a:rPr lang="en-US" altLang="zh-CN" sz="2400" dirty="0"/>
              <a:t>Sun</a:t>
            </a:r>
            <a:r>
              <a:rPr lang="zh-CN" altLang="zh-CN" sz="2400" dirty="0"/>
              <a:t>公司推出了由</a:t>
            </a:r>
            <a:r>
              <a:rPr lang="en-US" altLang="zh-CN" sz="2400" dirty="0"/>
              <a:t>James Gosling</a:t>
            </a:r>
            <a:r>
              <a:rPr lang="zh-CN" altLang="zh-CN" sz="2400" dirty="0"/>
              <a:t>等人开发的一种跨平台、面向对象、适应网络环境的全新编程语言</a:t>
            </a:r>
            <a:r>
              <a:rPr lang="en-US" altLang="zh-CN" sz="2400" dirty="0"/>
              <a:t>Java</a:t>
            </a:r>
            <a:r>
              <a:rPr lang="zh-CN" altLang="zh-CN" sz="2400" dirty="0"/>
              <a:t>，彻底改变了</a:t>
            </a:r>
            <a:r>
              <a:rPr lang="en-US" altLang="zh-CN" sz="2400" dirty="0"/>
              <a:t>Windows</a:t>
            </a:r>
            <a:r>
              <a:rPr lang="zh-CN" altLang="zh-CN" sz="2400" dirty="0"/>
              <a:t>开发工具的格局</a:t>
            </a:r>
          </a:p>
          <a:p>
            <a:endParaRPr lang="zh-CN" altLang="en-US" dirty="0"/>
          </a:p>
        </p:txBody>
      </p:sp>
    </p:spTree>
    <p:extLst>
      <p:ext uri="{BB962C8B-B14F-4D97-AF65-F5344CB8AC3E}">
        <p14:creationId xmlns:p14="http://schemas.microsoft.com/office/powerpoint/2010/main" val="1518642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35</a:t>
            </a:fld>
            <a:endParaRPr lang="en-US" altLang="zh-CN"/>
          </a:p>
        </p:txBody>
      </p:sp>
      <p:sp>
        <p:nvSpPr>
          <p:cNvPr id="18435" name="Rectangle 2"/>
          <p:cNvSpPr>
            <a:spLocks noGrp="1" noRot="1" noChangeArrowheads="1"/>
          </p:cNvSpPr>
          <p:nvPr>
            <p:ph type="title"/>
          </p:nvPr>
        </p:nvSpPr>
        <p:spPr>
          <a:xfrm>
            <a:off x="349530" y="195532"/>
            <a:ext cx="5594070" cy="692989"/>
          </a:xfrm>
        </p:spPr>
        <p:txBody>
          <a:bodyPr>
            <a:normAutofit/>
          </a:bodyPr>
          <a:lstStyle/>
          <a:p>
            <a:pPr lvl="0"/>
            <a:r>
              <a:rPr lang="en-US" altLang="zh-CN" dirty="0"/>
              <a:t>1.10Windows</a:t>
            </a:r>
            <a:r>
              <a:rPr lang="zh-CN" altLang="en-US" dirty="0" smtClean="0"/>
              <a:t>编程工具</a:t>
            </a:r>
            <a:r>
              <a:rPr lang="en-US" altLang="zh-CN" dirty="0" smtClean="0"/>
              <a:t>(5)</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en-US" altLang="zh-CN" sz="2400" dirty="0"/>
              <a:t>Borland</a:t>
            </a:r>
            <a:r>
              <a:rPr lang="zh-CN" altLang="zh-CN" sz="2400" dirty="0"/>
              <a:t>公司并不甘心，</a:t>
            </a:r>
            <a:r>
              <a:rPr lang="en-US" altLang="zh-CN" sz="2400" dirty="0"/>
              <a:t>Anders Hejlsberg</a:t>
            </a:r>
            <a:r>
              <a:rPr lang="zh-CN" altLang="zh-CN" sz="2400" dirty="0"/>
              <a:t>于</a:t>
            </a:r>
            <a:r>
              <a:rPr lang="en-US" altLang="zh-CN" sz="2400" dirty="0"/>
              <a:t>1995</a:t>
            </a:r>
            <a:r>
              <a:rPr lang="zh-CN" altLang="zh-CN" sz="2400" dirty="0"/>
              <a:t>年开发出了嵌入</a:t>
            </a:r>
            <a:r>
              <a:rPr lang="en-US" altLang="zh-CN" sz="2400" dirty="0"/>
              <a:t>Pascal</a:t>
            </a:r>
            <a:r>
              <a:rPr lang="zh-CN" altLang="zh-CN" sz="2400" dirty="0"/>
              <a:t>语言、基于组件的可视编程工具</a:t>
            </a:r>
            <a:r>
              <a:rPr lang="en-US" altLang="zh-CN" sz="2400" dirty="0"/>
              <a:t>Delphi</a:t>
            </a:r>
            <a:r>
              <a:rPr lang="zh-CN" altLang="zh-CN" sz="2400" dirty="0"/>
              <a:t>，它比</a:t>
            </a:r>
            <a:r>
              <a:rPr lang="en-US" altLang="zh-CN" sz="2400" dirty="0"/>
              <a:t>VC</a:t>
            </a:r>
            <a:r>
              <a:rPr lang="zh-CN" altLang="zh-CN" sz="2400" dirty="0"/>
              <a:t>更好用、比</a:t>
            </a:r>
            <a:r>
              <a:rPr lang="en-US" altLang="zh-CN" sz="2400" dirty="0"/>
              <a:t>VB</a:t>
            </a:r>
            <a:r>
              <a:rPr lang="zh-CN" altLang="zh-CN" sz="2400" dirty="0"/>
              <a:t>的功能更强大、长于数据库连接，受到了</a:t>
            </a:r>
            <a:r>
              <a:rPr lang="en-US" altLang="zh-CN" sz="2400" dirty="0"/>
              <a:t>Windows</a:t>
            </a:r>
            <a:r>
              <a:rPr lang="zh-CN" altLang="zh-CN" sz="2400" dirty="0"/>
              <a:t>程序员的热烈欢迎，可与微软的</a:t>
            </a:r>
            <a:r>
              <a:rPr lang="en-US" altLang="zh-CN" sz="2400" dirty="0"/>
              <a:t>VB</a:t>
            </a:r>
            <a:r>
              <a:rPr lang="zh-CN" altLang="zh-CN" sz="2400" dirty="0"/>
              <a:t>和</a:t>
            </a:r>
            <a:r>
              <a:rPr lang="en-US" altLang="zh-CN" sz="2400" dirty="0"/>
              <a:t>VC</a:t>
            </a:r>
            <a:r>
              <a:rPr lang="zh-CN" altLang="zh-CN" sz="2400" dirty="0"/>
              <a:t>分庭抗礼</a:t>
            </a:r>
            <a:r>
              <a:rPr lang="zh-CN" altLang="zh-CN" sz="2400" dirty="0" smtClean="0"/>
              <a:t>。</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a:t>1995</a:t>
            </a:r>
            <a:r>
              <a:rPr lang="zh-CN" altLang="zh-CN" sz="2400" dirty="0"/>
              <a:t>年</a:t>
            </a:r>
            <a:r>
              <a:rPr lang="en-US" altLang="zh-CN" sz="2400" dirty="0"/>
              <a:t>5</a:t>
            </a:r>
            <a:r>
              <a:rPr lang="zh-CN" altLang="zh-CN" sz="2400" dirty="0"/>
              <a:t>月</a:t>
            </a:r>
            <a:r>
              <a:rPr lang="en-US" altLang="zh-CN" sz="2400" dirty="0"/>
              <a:t>Sun</a:t>
            </a:r>
            <a:r>
              <a:rPr lang="zh-CN" altLang="zh-CN" sz="2400" dirty="0"/>
              <a:t>公司推出了由</a:t>
            </a:r>
            <a:r>
              <a:rPr lang="en-US" altLang="zh-CN" sz="2400" dirty="0"/>
              <a:t>James Gosling</a:t>
            </a:r>
            <a:r>
              <a:rPr lang="zh-CN" altLang="zh-CN" sz="2400" dirty="0"/>
              <a:t>等人开发的一种跨平台、面向对象、适应网络环境的全新编程语言</a:t>
            </a:r>
            <a:r>
              <a:rPr lang="en-US" altLang="zh-CN" sz="2400" dirty="0"/>
              <a:t>Java</a:t>
            </a:r>
            <a:r>
              <a:rPr lang="zh-CN" altLang="zh-CN" sz="2400" dirty="0"/>
              <a:t>，彻底改变了</a:t>
            </a:r>
            <a:r>
              <a:rPr lang="en-US" altLang="zh-CN" sz="2400" dirty="0"/>
              <a:t>Windows</a:t>
            </a:r>
            <a:r>
              <a:rPr lang="zh-CN" altLang="zh-CN" sz="2400" dirty="0"/>
              <a:t>开发工具的格局</a:t>
            </a:r>
          </a:p>
          <a:p>
            <a:endParaRPr lang="zh-CN" altLang="en-US" dirty="0"/>
          </a:p>
        </p:txBody>
      </p:sp>
    </p:spTree>
    <p:extLst>
      <p:ext uri="{BB962C8B-B14F-4D97-AF65-F5344CB8AC3E}">
        <p14:creationId xmlns:p14="http://schemas.microsoft.com/office/powerpoint/2010/main" val="2731326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36</a:t>
            </a:fld>
            <a:endParaRPr lang="en-US" altLang="zh-CN"/>
          </a:p>
        </p:txBody>
      </p:sp>
      <p:sp>
        <p:nvSpPr>
          <p:cNvPr id="18435" name="Rectangle 2"/>
          <p:cNvSpPr>
            <a:spLocks noGrp="1" noRot="1" noChangeArrowheads="1"/>
          </p:cNvSpPr>
          <p:nvPr>
            <p:ph type="title"/>
          </p:nvPr>
        </p:nvSpPr>
        <p:spPr>
          <a:xfrm>
            <a:off x="349530" y="195532"/>
            <a:ext cx="7109361" cy="692989"/>
          </a:xfrm>
        </p:spPr>
        <p:txBody>
          <a:bodyPr>
            <a:normAutofit/>
          </a:bodyPr>
          <a:lstStyle/>
          <a:p>
            <a:pPr lvl="0"/>
            <a:r>
              <a:rPr lang="en-US" altLang="zh-CN" dirty="0"/>
              <a:t>1.10Windows</a:t>
            </a:r>
            <a:r>
              <a:rPr lang="zh-CN" altLang="en-US" dirty="0" smtClean="0"/>
              <a:t>编程工具</a:t>
            </a:r>
            <a:r>
              <a:rPr lang="en-US" altLang="zh-CN" dirty="0" smtClean="0"/>
              <a:t>(6)</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zh-CN" altLang="zh-CN" sz="2400" dirty="0"/>
              <a:t>为了安全和跨平台，</a:t>
            </a:r>
            <a:r>
              <a:rPr lang="en-US" altLang="zh-CN" sz="2400" dirty="0"/>
              <a:t>Java</a:t>
            </a:r>
            <a:r>
              <a:rPr lang="zh-CN" altLang="zh-CN" sz="2400" dirty="0"/>
              <a:t>采用了字节码和虚拟机，程序须经过解释才能执行，大大降低了</a:t>
            </a:r>
            <a:r>
              <a:rPr lang="en-US" altLang="zh-CN" sz="2400" dirty="0"/>
              <a:t>Java</a:t>
            </a:r>
            <a:r>
              <a:rPr lang="zh-CN" altLang="zh-CN" sz="2400" dirty="0"/>
              <a:t>程序的运行</a:t>
            </a:r>
            <a:r>
              <a:rPr lang="zh-CN" altLang="zh-CN" sz="2400" dirty="0" smtClean="0"/>
              <a:t>效率</a:t>
            </a:r>
            <a:r>
              <a:rPr lang="zh-CN" altLang="en-US" sz="2400" dirty="0" smtClean="0"/>
              <a:t>。</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a:t>2002</a:t>
            </a:r>
            <a:r>
              <a:rPr lang="zh-CN" altLang="zh-CN" sz="2400" dirty="0"/>
              <a:t>年</a:t>
            </a:r>
            <a:r>
              <a:rPr lang="en-US" altLang="zh-CN" sz="2400" dirty="0"/>
              <a:t>2</a:t>
            </a:r>
            <a:r>
              <a:rPr lang="zh-CN" altLang="zh-CN" sz="2400" dirty="0"/>
              <a:t>月，微软公司推出了由</a:t>
            </a:r>
            <a:r>
              <a:rPr lang="en-US" altLang="zh-CN" sz="2400" dirty="0"/>
              <a:t>Anders Hejlsberg</a:t>
            </a:r>
            <a:r>
              <a:rPr lang="zh-CN" altLang="zh-CN" sz="2400" dirty="0"/>
              <a:t>领导开发的跨语言、跨平台、面向组件的运行环境——</a:t>
            </a:r>
            <a:r>
              <a:rPr lang="en-US" altLang="zh-CN" sz="2400" dirty="0"/>
              <a:t>.NET</a:t>
            </a:r>
            <a:r>
              <a:rPr lang="zh-CN" altLang="zh-CN" sz="2400" dirty="0"/>
              <a:t>框架和简单现代、面向对象、类型安全、运行高效的编程语言——</a:t>
            </a:r>
            <a:r>
              <a:rPr lang="en-US" altLang="zh-CN" sz="2400" dirty="0"/>
              <a:t>C#</a:t>
            </a:r>
            <a:r>
              <a:rPr lang="zh-CN" altLang="zh-CN" sz="2400" dirty="0"/>
              <a:t>。</a:t>
            </a:r>
            <a:endParaRPr lang="en-US" altLang="zh-CN" sz="2400" dirty="0"/>
          </a:p>
          <a:p>
            <a:pPr>
              <a:buFont typeface="Wingdings" pitchFamily="2" charset="2"/>
              <a:buChar char="Ø"/>
              <a:defRPr/>
            </a:pPr>
            <a:r>
              <a:rPr lang="zh-CN" altLang="zh-CN" sz="2400" dirty="0"/>
              <a:t>到此，</a:t>
            </a:r>
            <a:r>
              <a:rPr lang="en-US" altLang="zh-CN" sz="2400" dirty="0"/>
              <a:t>Anders Hejlsberg</a:t>
            </a:r>
            <a:r>
              <a:rPr lang="zh-CN" altLang="zh-CN" sz="2400" dirty="0"/>
              <a:t>才真正实现了他的设计和梦想，微软公司的开发平台和编程工具也因此发展到了一个全新的</a:t>
            </a:r>
            <a:r>
              <a:rPr lang="zh-CN" altLang="zh-CN" sz="2400" dirty="0" smtClean="0"/>
              <a:t>阶段</a:t>
            </a:r>
            <a:r>
              <a:rPr lang="zh-CN" altLang="en-US" sz="2400" dirty="0" smtClean="0"/>
              <a:t>。</a:t>
            </a:r>
            <a:endParaRPr lang="zh-CN" altLang="en-US" dirty="0"/>
          </a:p>
        </p:txBody>
      </p:sp>
    </p:spTree>
    <p:extLst>
      <p:ext uri="{BB962C8B-B14F-4D97-AF65-F5344CB8AC3E}">
        <p14:creationId xmlns:p14="http://schemas.microsoft.com/office/powerpoint/2010/main" val="2617500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37</a:t>
            </a:fld>
            <a:endParaRPr lang="en-US" altLang="zh-CN"/>
          </a:p>
        </p:txBody>
      </p:sp>
      <p:sp>
        <p:nvSpPr>
          <p:cNvPr id="18435" name="Rectangle 2"/>
          <p:cNvSpPr>
            <a:spLocks noGrp="1" noRot="1" noChangeArrowheads="1"/>
          </p:cNvSpPr>
          <p:nvPr>
            <p:ph type="title"/>
          </p:nvPr>
        </p:nvSpPr>
        <p:spPr>
          <a:xfrm>
            <a:off x="349530" y="195532"/>
            <a:ext cx="7344493" cy="692989"/>
          </a:xfrm>
        </p:spPr>
        <p:txBody>
          <a:bodyPr>
            <a:normAutofit/>
          </a:bodyPr>
          <a:lstStyle/>
          <a:p>
            <a:pPr lvl="0"/>
            <a:r>
              <a:rPr lang="en-US" altLang="zh-CN" dirty="0" smtClean="0"/>
              <a:t>1.11Windows</a:t>
            </a:r>
            <a:r>
              <a:rPr lang="zh-CN" altLang="en-US" dirty="0" smtClean="0"/>
              <a:t>编程工具</a:t>
            </a:r>
            <a:r>
              <a:rPr lang="en-US" altLang="zh-CN" dirty="0" smtClean="0"/>
              <a:t>-.NET</a:t>
            </a:r>
            <a:r>
              <a:rPr lang="zh-CN" altLang="en-US" dirty="0" smtClean="0"/>
              <a:t>框架</a:t>
            </a:r>
            <a:endParaRPr lang="zh-CN" altLang="en-US" dirty="0"/>
          </a:p>
        </p:txBody>
      </p:sp>
      <p:sp>
        <p:nvSpPr>
          <p:cNvPr id="2" name="内容占位符 1"/>
          <p:cNvSpPr>
            <a:spLocks noGrp="1"/>
          </p:cNvSpPr>
          <p:nvPr>
            <p:ph idx="1"/>
          </p:nvPr>
        </p:nvSpPr>
        <p:spPr/>
        <p:txBody>
          <a:bodyPr>
            <a:normAutofit/>
          </a:bodyPr>
          <a:lstStyle/>
          <a:p>
            <a:pPr>
              <a:buFont typeface="Wingdings" pitchFamily="2" charset="2"/>
              <a:buChar char="Ø"/>
              <a:defRPr/>
            </a:pPr>
            <a:r>
              <a:rPr lang="en-US" altLang="zh-CN" sz="2400" dirty="0"/>
              <a:t>.NET</a:t>
            </a:r>
            <a:r>
              <a:rPr lang="zh-CN" altLang="zh-CN" sz="2400" dirty="0"/>
              <a:t>框架（</a:t>
            </a:r>
            <a:r>
              <a:rPr lang="en-US" altLang="zh-CN" sz="2400" dirty="0"/>
              <a:t>.NET Framework</a:t>
            </a:r>
            <a:r>
              <a:rPr lang="zh-CN" altLang="zh-CN" sz="2400" dirty="0"/>
              <a:t>）是微软公司为了与</a:t>
            </a:r>
            <a:r>
              <a:rPr lang="en-US" altLang="zh-CN" sz="2400" dirty="0"/>
              <a:t>Sun/Oracle</a:t>
            </a:r>
            <a:r>
              <a:rPr lang="zh-CN" altLang="zh-CN" sz="2400" dirty="0"/>
              <a:t>公司的</a:t>
            </a:r>
            <a:r>
              <a:rPr lang="en-US" altLang="zh-CN" sz="2400" dirty="0"/>
              <a:t>Java</a:t>
            </a:r>
            <a:r>
              <a:rPr lang="zh-CN" altLang="zh-CN" sz="2400" dirty="0"/>
              <a:t>（</a:t>
            </a:r>
            <a:r>
              <a:rPr lang="en-US" altLang="zh-CN" sz="2400" dirty="0"/>
              <a:t>EE</a:t>
            </a:r>
            <a:r>
              <a:rPr lang="zh-CN" altLang="zh-CN" sz="2400" dirty="0"/>
              <a:t>）竞争，于</a:t>
            </a:r>
            <a:r>
              <a:rPr lang="en-US" altLang="zh-CN" sz="2400" dirty="0"/>
              <a:t>2000</a:t>
            </a:r>
            <a:r>
              <a:rPr lang="zh-CN" altLang="zh-CN" sz="2400" dirty="0"/>
              <a:t>年</a:t>
            </a:r>
            <a:r>
              <a:rPr lang="en-US" altLang="zh-CN" sz="2400" dirty="0"/>
              <a:t>6</a:t>
            </a:r>
            <a:r>
              <a:rPr lang="zh-CN" altLang="zh-CN" sz="2400" dirty="0"/>
              <a:t>月提出来的一种新的跨语言、跨平台、面向组件的操作系统环境，适用于</a:t>
            </a:r>
            <a:r>
              <a:rPr lang="en-US" altLang="zh-CN" sz="2400" dirty="0"/>
              <a:t>Web</a:t>
            </a:r>
            <a:r>
              <a:rPr lang="zh-CN" altLang="zh-CN" sz="2400" dirty="0"/>
              <a:t>服务（</a:t>
            </a:r>
            <a:r>
              <a:rPr lang="en-US" altLang="zh-CN" sz="2400" dirty="0"/>
              <a:t>Web services</a:t>
            </a:r>
            <a:r>
              <a:rPr lang="zh-CN" altLang="zh-CN" sz="2400" dirty="0"/>
              <a:t>）和因特网（</a:t>
            </a:r>
            <a:r>
              <a:rPr lang="en-US" altLang="zh-CN" sz="2400" dirty="0"/>
              <a:t>Internet</a:t>
            </a:r>
            <a:r>
              <a:rPr lang="zh-CN" altLang="zh-CN" sz="2400" dirty="0"/>
              <a:t>）分布式应用程序的生成、部署和运行。</a:t>
            </a:r>
            <a:r>
              <a:rPr lang="en-US" altLang="zh-CN" sz="2400" dirty="0"/>
              <a:t>.NET</a:t>
            </a:r>
            <a:r>
              <a:rPr lang="zh-CN" altLang="zh-CN" sz="2400" dirty="0"/>
              <a:t>框架也是</a:t>
            </a:r>
            <a:r>
              <a:rPr lang="en-US" altLang="zh-CN" sz="2400" dirty="0"/>
              <a:t>Windows Vista</a:t>
            </a:r>
            <a:r>
              <a:rPr lang="zh-CN" altLang="zh-CN" sz="2400" dirty="0"/>
              <a:t>、</a:t>
            </a:r>
            <a:r>
              <a:rPr lang="en-US" altLang="zh-CN" sz="2400" dirty="0"/>
              <a:t>Windows 7</a:t>
            </a:r>
            <a:r>
              <a:rPr lang="zh-CN" altLang="zh-CN" sz="2400" dirty="0"/>
              <a:t>和</a:t>
            </a:r>
            <a:r>
              <a:rPr lang="en-US" altLang="zh-CN" sz="2400" dirty="0"/>
              <a:t>Windows 8</a:t>
            </a:r>
            <a:r>
              <a:rPr lang="zh-CN" altLang="zh-CN" sz="2400" dirty="0"/>
              <a:t>等新版</a:t>
            </a:r>
            <a:r>
              <a:rPr lang="en-US" altLang="zh-CN" sz="2400" dirty="0"/>
              <a:t>Windows</a:t>
            </a:r>
            <a:r>
              <a:rPr lang="zh-CN" altLang="zh-CN" sz="2400" dirty="0"/>
              <a:t>操作系统的核心</a:t>
            </a:r>
            <a:r>
              <a:rPr lang="zh-CN" altLang="zh-CN" sz="2400" dirty="0" smtClean="0"/>
              <a:t>部件</a:t>
            </a:r>
            <a:endParaRPr lang="en-US" altLang="zh-CN" sz="2400" dirty="0" smtClean="0"/>
          </a:p>
          <a:p>
            <a:pPr>
              <a:buFont typeface="Wingdings" pitchFamily="2" charset="2"/>
              <a:buChar char="Ø"/>
              <a:defRPr/>
            </a:pPr>
            <a:endParaRPr lang="en-US" altLang="zh-CN" sz="2400" dirty="0"/>
          </a:p>
          <a:p>
            <a:pPr>
              <a:buFont typeface="Wingdings" pitchFamily="2" charset="2"/>
              <a:buChar char="Ø"/>
              <a:defRPr/>
            </a:pPr>
            <a:r>
              <a:rPr lang="en-US" altLang="zh-CN" sz="2400" dirty="0" smtClean="0"/>
              <a:t>.NET Framework4.5/4.6…</a:t>
            </a:r>
            <a:endParaRPr lang="zh-CN" altLang="zh-CN" sz="2400" dirty="0"/>
          </a:p>
        </p:txBody>
      </p:sp>
    </p:spTree>
    <p:extLst>
      <p:ext uri="{BB962C8B-B14F-4D97-AF65-F5344CB8AC3E}">
        <p14:creationId xmlns:p14="http://schemas.microsoft.com/office/powerpoint/2010/main" val="1050555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38</a:t>
            </a:fld>
            <a:endParaRPr lang="en-US" altLang="zh-CN"/>
          </a:p>
        </p:txBody>
      </p:sp>
      <p:sp>
        <p:nvSpPr>
          <p:cNvPr id="18435" name="Rectangle 2"/>
          <p:cNvSpPr>
            <a:spLocks noGrp="1" noRot="1" noChangeArrowheads="1"/>
          </p:cNvSpPr>
          <p:nvPr>
            <p:ph type="title"/>
          </p:nvPr>
        </p:nvSpPr>
        <p:spPr>
          <a:xfrm>
            <a:off x="349530" y="195532"/>
            <a:ext cx="8794470" cy="692989"/>
          </a:xfrm>
        </p:spPr>
        <p:txBody>
          <a:bodyPr>
            <a:normAutofit/>
          </a:bodyPr>
          <a:lstStyle/>
          <a:p>
            <a:pPr lvl="0"/>
            <a:r>
              <a:rPr lang="en-US" altLang="zh-CN" dirty="0" smtClean="0"/>
              <a:t>1.11Windows</a:t>
            </a:r>
            <a:r>
              <a:rPr lang="zh-CN" altLang="en-US" dirty="0" smtClean="0"/>
              <a:t>编程工具</a:t>
            </a:r>
            <a:r>
              <a:rPr lang="en-US" altLang="zh-CN" dirty="0" smtClean="0"/>
              <a:t>-Visual Studio</a:t>
            </a:r>
            <a:endParaRPr lang="zh-CN" altLang="en-US" dirty="0"/>
          </a:p>
        </p:txBody>
      </p:sp>
      <p:sp>
        <p:nvSpPr>
          <p:cNvPr id="2" name="内容占位符 1"/>
          <p:cNvSpPr>
            <a:spLocks noGrp="1"/>
          </p:cNvSpPr>
          <p:nvPr>
            <p:ph idx="1"/>
          </p:nvPr>
        </p:nvSpPr>
        <p:spPr>
          <a:xfrm>
            <a:off x="-67252" y="1737363"/>
            <a:ext cx="5984723" cy="4800391"/>
          </a:xfrm>
        </p:spPr>
        <p:txBody>
          <a:bodyPr>
            <a:normAutofit fontScale="85000" lnSpcReduction="20000"/>
          </a:bodyPr>
          <a:lstStyle/>
          <a:p>
            <a:pPr>
              <a:defRPr/>
            </a:pPr>
            <a:r>
              <a:rPr lang="en-US" altLang="zh-CN" sz="2400" dirty="0" smtClean="0"/>
              <a:t>1993</a:t>
            </a:r>
            <a:r>
              <a:rPr lang="zh-CN" altLang="zh-CN" sz="2400" dirty="0"/>
              <a:t>年</a:t>
            </a:r>
            <a:r>
              <a:rPr lang="en-US" altLang="zh-CN" sz="2400" dirty="0"/>
              <a:t>2</a:t>
            </a:r>
            <a:r>
              <a:rPr lang="zh-CN" altLang="zh-CN" sz="2400" dirty="0"/>
              <a:t>月</a:t>
            </a:r>
            <a:r>
              <a:rPr lang="en-US" altLang="zh-CN" sz="2400" dirty="0"/>
              <a:t>Visual Workbench</a:t>
            </a:r>
            <a:r>
              <a:rPr lang="zh-CN" altLang="zh-CN" sz="2400" dirty="0"/>
              <a:t>（可视工作台</a:t>
            </a:r>
            <a:r>
              <a:rPr lang="zh-CN" altLang="zh-CN" sz="2400" dirty="0" smtClean="0"/>
              <a:t>）</a:t>
            </a:r>
            <a:r>
              <a:rPr lang="en-US" altLang="zh-CN" sz="2400" dirty="0" smtClean="0"/>
              <a:t>1.0</a:t>
            </a:r>
            <a:r>
              <a:rPr lang="zh-CN" altLang="zh-CN" sz="2400" dirty="0"/>
              <a:t>。</a:t>
            </a:r>
          </a:p>
          <a:p>
            <a:pPr>
              <a:defRPr/>
            </a:pPr>
            <a:r>
              <a:rPr lang="en-US" altLang="zh-CN" sz="2400" dirty="0"/>
              <a:t>1993</a:t>
            </a:r>
            <a:r>
              <a:rPr lang="zh-CN" altLang="zh-CN" sz="2400" dirty="0"/>
              <a:t>年</a:t>
            </a:r>
            <a:r>
              <a:rPr lang="en-US" altLang="zh-CN" sz="2400" dirty="0"/>
              <a:t>12</a:t>
            </a:r>
            <a:r>
              <a:rPr lang="zh-CN" altLang="zh-CN" sz="2400" dirty="0"/>
              <a:t>月</a:t>
            </a:r>
            <a:r>
              <a:rPr lang="en-US" altLang="zh-CN" sz="2400" dirty="0"/>
              <a:t>Visual Workbench 1.5</a:t>
            </a:r>
            <a:r>
              <a:rPr lang="zh-CN" altLang="zh-CN" sz="2400" dirty="0"/>
              <a:t>。</a:t>
            </a:r>
          </a:p>
          <a:p>
            <a:pPr>
              <a:defRPr/>
            </a:pPr>
            <a:r>
              <a:rPr lang="en-US" altLang="zh-CN" sz="2400" dirty="0"/>
              <a:t>1994</a:t>
            </a:r>
            <a:r>
              <a:rPr lang="zh-CN" altLang="zh-CN" sz="2400" dirty="0"/>
              <a:t>年</a:t>
            </a:r>
            <a:r>
              <a:rPr lang="en-US" altLang="zh-CN" sz="2400" dirty="0"/>
              <a:t>9</a:t>
            </a:r>
            <a:r>
              <a:rPr lang="zh-CN" altLang="zh-CN" sz="2400" dirty="0"/>
              <a:t>月</a:t>
            </a:r>
            <a:r>
              <a:rPr lang="en-US" altLang="zh-CN" sz="2400" dirty="0"/>
              <a:t>Visual Workbench 2.0</a:t>
            </a:r>
            <a:r>
              <a:rPr lang="zh-CN" altLang="zh-CN" sz="2400" dirty="0"/>
              <a:t>。</a:t>
            </a:r>
          </a:p>
          <a:p>
            <a:pPr>
              <a:defRPr/>
            </a:pPr>
            <a:r>
              <a:rPr lang="en-US" altLang="zh-CN" sz="2400" dirty="0"/>
              <a:t>1995</a:t>
            </a:r>
            <a:r>
              <a:rPr lang="zh-CN" altLang="zh-CN" sz="2400" dirty="0"/>
              <a:t>年</a:t>
            </a:r>
            <a:r>
              <a:rPr lang="en-US" altLang="zh-CN" sz="2400" dirty="0"/>
              <a:t>7</a:t>
            </a:r>
            <a:r>
              <a:rPr lang="zh-CN" altLang="zh-CN" sz="2400" dirty="0"/>
              <a:t>月</a:t>
            </a:r>
            <a:r>
              <a:rPr lang="en-US" altLang="zh-CN" sz="2400" dirty="0"/>
              <a:t>Developer Studio</a:t>
            </a:r>
            <a:r>
              <a:rPr lang="zh-CN" altLang="zh-CN" sz="2400" dirty="0"/>
              <a:t>（开发者工作室）</a:t>
            </a:r>
            <a:r>
              <a:rPr lang="en-US" altLang="zh-CN" sz="2400" dirty="0"/>
              <a:t> 4.0</a:t>
            </a:r>
            <a:r>
              <a:rPr lang="zh-CN" altLang="zh-CN" sz="2400" dirty="0"/>
              <a:t>。</a:t>
            </a:r>
            <a:endParaRPr lang="en-US" altLang="zh-CN" sz="2400" dirty="0"/>
          </a:p>
          <a:p>
            <a:pPr>
              <a:defRPr/>
            </a:pPr>
            <a:r>
              <a:rPr lang="en-US" altLang="zh-CN" sz="2400" dirty="0"/>
              <a:t>1997</a:t>
            </a:r>
            <a:r>
              <a:rPr lang="zh-CN" altLang="zh-CN" sz="2400" dirty="0"/>
              <a:t>年</a:t>
            </a:r>
            <a:r>
              <a:rPr lang="en-US" altLang="zh-CN" sz="2400" dirty="0"/>
              <a:t>1</a:t>
            </a:r>
            <a:r>
              <a:rPr lang="zh-CN" altLang="zh-CN" sz="2400" dirty="0"/>
              <a:t>月</a:t>
            </a:r>
            <a:r>
              <a:rPr lang="en-US" altLang="zh-CN" sz="2400" dirty="0"/>
              <a:t>Visual Studio</a:t>
            </a:r>
            <a:r>
              <a:rPr lang="zh-CN" altLang="zh-CN" sz="2400" dirty="0"/>
              <a:t>（可视工作室）</a:t>
            </a:r>
            <a:r>
              <a:rPr lang="en-US" altLang="zh-CN" sz="2400" dirty="0"/>
              <a:t> 5.0 </a:t>
            </a:r>
            <a:r>
              <a:rPr lang="zh-CN" altLang="zh-CN" sz="2400" dirty="0"/>
              <a:t>（</a:t>
            </a:r>
            <a:r>
              <a:rPr lang="en-US" altLang="zh-CN" sz="2400" dirty="0"/>
              <a:t>97</a:t>
            </a:r>
            <a:r>
              <a:rPr lang="zh-CN" altLang="zh-CN" sz="2400" dirty="0"/>
              <a:t>）。</a:t>
            </a:r>
          </a:p>
          <a:p>
            <a:pPr>
              <a:defRPr/>
            </a:pPr>
            <a:r>
              <a:rPr lang="en-US" altLang="zh-CN" sz="2400" dirty="0"/>
              <a:t>1998</a:t>
            </a:r>
            <a:r>
              <a:rPr lang="zh-CN" altLang="zh-CN" sz="2400" dirty="0"/>
              <a:t>年</a:t>
            </a:r>
            <a:r>
              <a:rPr lang="en-US" altLang="zh-CN" sz="2400" dirty="0"/>
              <a:t>6</a:t>
            </a:r>
            <a:r>
              <a:rPr lang="zh-CN" altLang="zh-CN" sz="2400" dirty="0"/>
              <a:t>月</a:t>
            </a:r>
            <a:r>
              <a:rPr lang="en-US" altLang="zh-CN" sz="2400" dirty="0">
                <a:solidFill>
                  <a:srgbClr val="FF0000"/>
                </a:solidFill>
              </a:rPr>
              <a:t>Visual Studio 6.0 </a:t>
            </a:r>
            <a:r>
              <a:rPr lang="zh-CN" altLang="zh-CN" sz="2400" dirty="0"/>
              <a:t>（</a:t>
            </a:r>
            <a:r>
              <a:rPr lang="en-US" altLang="zh-CN" sz="2400" dirty="0"/>
              <a:t>98</a:t>
            </a:r>
            <a:r>
              <a:rPr lang="zh-CN" altLang="zh-CN" sz="2400" dirty="0"/>
              <a:t>）</a:t>
            </a:r>
            <a:r>
              <a:rPr lang="zh-CN" altLang="zh-CN" sz="2400" dirty="0" smtClean="0"/>
              <a:t>。</a:t>
            </a:r>
            <a:endParaRPr lang="en-US" altLang="zh-CN" sz="2400" dirty="0" smtClean="0"/>
          </a:p>
          <a:p>
            <a:pPr>
              <a:defRPr/>
            </a:pPr>
            <a:r>
              <a:rPr lang="en-US" altLang="zh-CN" sz="2400" dirty="0"/>
              <a:t>2002</a:t>
            </a:r>
            <a:r>
              <a:rPr lang="zh-CN" altLang="zh-CN" sz="2400" dirty="0"/>
              <a:t>年</a:t>
            </a:r>
            <a:r>
              <a:rPr lang="en-US" altLang="zh-CN" sz="2400" dirty="0"/>
              <a:t>1</a:t>
            </a:r>
            <a:r>
              <a:rPr lang="zh-CN" altLang="zh-CN" sz="2400" dirty="0"/>
              <a:t>月</a:t>
            </a:r>
            <a:r>
              <a:rPr lang="en-US" altLang="zh-CN" sz="2400" dirty="0"/>
              <a:t>Visual Studio.NET </a:t>
            </a:r>
            <a:r>
              <a:rPr lang="zh-CN" altLang="zh-CN" sz="2400" dirty="0"/>
              <a:t>（</a:t>
            </a:r>
            <a:r>
              <a:rPr lang="en-US" altLang="zh-CN" sz="2400" dirty="0"/>
              <a:t>7.0</a:t>
            </a:r>
            <a:r>
              <a:rPr lang="zh-CN" altLang="zh-CN" sz="2400" dirty="0"/>
              <a:t>）。</a:t>
            </a:r>
          </a:p>
          <a:p>
            <a:pPr>
              <a:defRPr/>
            </a:pPr>
            <a:r>
              <a:rPr lang="en-US" altLang="zh-CN" sz="2400" dirty="0"/>
              <a:t>2003</a:t>
            </a:r>
            <a:r>
              <a:rPr lang="zh-CN" altLang="zh-CN" sz="2400" dirty="0"/>
              <a:t>年</a:t>
            </a:r>
            <a:r>
              <a:rPr lang="en-US" altLang="zh-CN" sz="2400" dirty="0"/>
              <a:t>5</a:t>
            </a:r>
            <a:r>
              <a:rPr lang="zh-CN" altLang="zh-CN" sz="2400" dirty="0"/>
              <a:t>月</a:t>
            </a:r>
            <a:r>
              <a:rPr lang="en-US" altLang="zh-CN" sz="2400" dirty="0"/>
              <a:t>20</a:t>
            </a:r>
            <a:r>
              <a:rPr lang="zh-CN" altLang="zh-CN" sz="2400" dirty="0"/>
              <a:t>日</a:t>
            </a:r>
            <a:r>
              <a:rPr lang="en-US" altLang="zh-CN" sz="2400" dirty="0"/>
              <a:t>Visual Studio.NET 2003 </a:t>
            </a:r>
            <a:r>
              <a:rPr lang="zh-CN" altLang="zh-CN" sz="2400" dirty="0"/>
              <a:t>（</a:t>
            </a:r>
            <a:r>
              <a:rPr lang="en-US" altLang="zh-CN" sz="2400" dirty="0"/>
              <a:t>7.1</a:t>
            </a:r>
            <a:r>
              <a:rPr lang="zh-CN" altLang="zh-CN" sz="2400" dirty="0"/>
              <a:t>）。</a:t>
            </a:r>
          </a:p>
          <a:p>
            <a:pPr>
              <a:defRPr/>
            </a:pPr>
            <a:r>
              <a:rPr lang="en-US" altLang="zh-CN" sz="2400" dirty="0"/>
              <a:t>2005</a:t>
            </a:r>
            <a:r>
              <a:rPr lang="zh-CN" altLang="zh-CN" sz="2400" dirty="0"/>
              <a:t>年</a:t>
            </a:r>
            <a:r>
              <a:rPr lang="en-US" altLang="zh-CN" sz="2400" dirty="0"/>
              <a:t>11</a:t>
            </a:r>
            <a:r>
              <a:rPr lang="zh-CN" altLang="zh-CN" sz="2400" dirty="0"/>
              <a:t>月</a:t>
            </a:r>
            <a:r>
              <a:rPr lang="en-US" altLang="zh-CN" sz="2400" dirty="0"/>
              <a:t>7</a:t>
            </a:r>
            <a:r>
              <a:rPr lang="zh-CN" altLang="zh-CN" sz="2400" dirty="0"/>
              <a:t>日</a:t>
            </a:r>
            <a:r>
              <a:rPr lang="en-US" altLang="zh-CN" sz="2400" dirty="0"/>
              <a:t>Visual Studio 2005 </a:t>
            </a:r>
            <a:r>
              <a:rPr lang="zh-CN" altLang="zh-CN" sz="2400" dirty="0"/>
              <a:t>（</a:t>
            </a:r>
            <a:r>
              <a:rPr lang="en-US" altLang="zh-CN" sz="2400" dirty="0"/>
              <a:t>8.0</a:t>
            </a:r>
            <a:r>
              <a:rPr lang="zh-CN" altLang="zh-CN" sz="2400" dirty="0"/>
              <a:t>）。</a:t>
            </a:r>
          </a:p>
          <a:p>
            <a:pPr>
              <a:defRPr/>
            </a:pPr>
            <a:r>
              <a:rPr lang="en-US" altLang="zh-CN" sz="2400" dirty="0"/>
              <a:t>2007</a:t>
            </a:r>
            <a:r>
              <a:rPr lang="zh-CN" altLang="zh-CN" sz="2400" dirty="0"/>
              <a:t>年</a:t>
            </a:r>
            <a:r>
              <a:rPr lang="en-US" altLang="zh-CN" sz="2400" dirty="0"/>
              <a:t>11</a:t>
            </a:r>
            <a:r>
              <a:rPr lang="zh-CN" altLang="zh-CN" sz="2400" dirty="0"/>
              <a:t>月</a:t>
            </a:r>
            <a:r>
              <a:rPr lang="en-US" altLang="zh-CN" sz="2400" dirty="0"/>
              <a:t>16</a:t>
            </a:r>
            <a:r>
              <a:rPr lang="zh-CN" altLang="zh-CN" sz="2400" dirty="0"/>
              <a:t>日</a:t>
            </a:r>
            <a:r>
              <a:rPr lang="en-US" altLang="zh-CN" sz="2400" dirty="0"/>
              <a:t>Visual Studio 2008 </a:t>
            </a:r>
            <a:r>
              <a:rPr lang="zh-CN" altLang="zh-CN" sz="2400" dirty="0"/>
              <a:t>（</a:t>
            </a:r>
            <a:r>
              <a:rPr lang="en-US" altLang="zh-CN" sz="2400" dirty="0"/>
              <a:t>9.0</a:t>
            </a:r>
            <a:r>
              <a:rPr lang="zh-CN" altLang="zh-CN" sz="2400" dirty="0"/>
              <a:t>）。</a:t>
            </a:r>
          </a:p>
          <a:p>
            <a:pPr>
              <a:defRPr/>
            </a:pPr>
            <a:r>
              <a:rPr lang="en-US" altLang="zh-CN" sz="2400" dirty="0"/>
              <a:t>2008</a:t>
            </a:r>
            <a:r>
              <a:rPr lang="zh-CN" altLang="zh-CN" sz="2400" dirty="0"/>
              <a:t>年</a:t>
            </a:r>
            <a:r>
              <a:rPr lang="en-US" altLang="zh-CN" sz="2400" dirty="0"/>
              <a:t>8</a:t>
            </a:r>
            <a:r>
              <a:rPr lang="zh-CN" altLang="zh-CN" sz="2400" dirty="0"/>
              <a:t>月</a:t>
            </a:r>
            <a:r>
              <a:rPr lang="en-US" altLang="zh-CN" sz="2400" dirty="0"/>
              <a:t>11</a:t>
            </a:r>
            <a:r>
              <a:rPr lang="zh-CN" altLang="zh-CN" sz="2400" dirty="0"/>
              <a:t>日</a:t>
            </a:r>
            <a:r>
              <a:rPr lang="en-US" altLang="zh-CN" sz="2400" dirty="0"/>
              <a:t>Visual Studio 2008 SP1 </a:t>
            </a:r>
            <a:r>
              <a:rPr lang="zh-CN" altLang="zh-CN" sz="2400" dirty="0"/>
              <a:t>（</a:t>
            </a:r>
            <a:r>
              <a:rPr lang="en-US" altLang="zh-CN" sz="2400" dirty="0"/>
              <a:t>9.0 SP</a:t>
            </a:r>
            <a:r>
              <a:rPr lang="zh-CN" altLang="zh-CN" sz="2400" dirty="0"/>
              <a:t>）。</a:t>
            </a:r>
          </a:p>
          <a:p>
            <a:pPr>
              <a:defRPr/>
            </a:pPr>
            <a:endParaRPr lang="en-US" altLang="zh-CN" sz="2400" dirty="0" smtClean="0"/>
          </a:p>
          <a:p>
            <a:pPr>
              <a:defRPr/>
            </a:pPr>
            <a:endParaRPr lang="zh-CN" altLang="zh-CN" sz="2400" dirty="0"/>
          </a:p>
          <a:p>
            <a:pPr marL="0" indent="0">
              <a:buNone/>
              <a:defRPr/>
            </a:pPr>
            <a:endParaRPr lang="en-US" altLang="zh-CN" sz="2400" dirty="0" smtClean="0"/>
          </a:p>
          <a:p>
            <a:pPr>
              <a:defRPr/>
            </a:pPr>
            <a:endParaRPr lang="zh-CN" altLang="zh-CN" sz="2400" dirty="0"/>
          </a:p>
        </p:txBody>
      </p:sp>
      <p:sp>
        <p:nvSpPr>
          <p:cNvPr id="3" name="文本框 2"/>
          <p:cNvSpPr txBox="1"/>
          <p:nvPr/>
        </p:nvSpPr>
        <p:spPr>
          <a:xfrm>
            <a:off x="1058091" y="888521"/>
            <a:ext cx="9889887" cy="923330"/>
          </a:xfrm>
          <a:prstGeom prst="rect">
            <a:avLst/>
          </a:prstGeom>
          <a:noFill/>
        </p:spPr>
        <p:txBody>
          <a:bodyPr wrap="none" rtlCol="0">
            <a:spAutoFit/>
          </a:bodyPr>
          <a:lstStyle/>
          <a:p>
            <a:r>
              <a:rPr lang="en-US" altLang="zh-CN" dirty="0"/>
              <a:t>Visual Studio</a:t>
            </a:r>
            <a:r>
              <a:rPr lang="zh-CN" altLang="zh-CN" dirty="0"/>
              <a:t>（</a:t>
            </a:r>
            <a:r>
              <a:rPr lang="en-US" altLang="zh-CN" dirty="0"/>
              <a:t>VS</a:t>
            </a:r>
            <a:r>
              <a:rPr lang="zh-CN" altLang="zh-CN" dirty="0"/>
              <a:t>，可视工作室）是基于</a:t>
            </a:r>
            <a:r>
              <a:rPr lang="en-US" altLang="zh-CN" dirty="0"/>
              <a:t>.NET</a:t>
            </a:r>
            <a:r>
              <a:rPr lang="zh-CN" altLang="zh-CN" dirty="0"/>
              <a:t>框架软件的开发平台，也是</a:t>
            </a:r>
            <a:r>
              <a:rPr lang="en-US" altLang="zh-CN" dirty="0"/>
              <a:t>.NET</a:t>
            </a:r>
            <a:r>
              <a:rPr lang="zh-CN" altLang="zh-CN" dirty="0"/>
              <a:t>的主要组成部分</a:t>
            </a:r>
            <a:r>
              <a:rPr lang="zh-CN" altLang="zh-CN" dirty="0" smtClean="0"/>
              <a:t>。</a:t>
            </a:r>
            <a:endParaRPr lang="en-US" altLang="zh-CN" dirty="0" smtClean="0"/>
          </a:p>
          <a:p>
            <a:r>
              <a:rPr lang="en-US" altLang="zh-CN" dirty="0" smtClean="0"/>
              <a:t>Visual </a:t>
            </a:r>
            <a:r>
              <a:rPr lang="en-US" altLang="zh-CN" dirty="0"/>
              <a:t>Studio</a:t>
            </a:r>
            <a:r>
              <a:rPr lang="zh-CN" altLang="zh-CN" dirty="0"/>
              <a:t>采用了支持可视编程的集成开发环境。</a:t>
            </a:r>
            <a:endParaRPr lang="en-US" altLang="zh-CN" dirty="0"/>
          </a:p>
          <a:p>
            <a:endParaRPr lang="zh-CN" altLang="en-US" dirty="0"/>
          </a:p>
        </p:txBody>
      </p:sp>
      <p:sp>
        <p:nvSpPr>
          <p:cNvPr id="5" name="文本框 4"/>
          <p:cNvSpPr txBox="1"/>
          <p:nvPr/>
        </p:nvSpPr>
        <p:spPr>
          <a:xfrm>
            <a:off x="5704630" y="2597971"/>
            <a:ext cx="5644690" cy="4903907"/>
          </a:xfrm>
          <a:prstGeom prst="rect">
            <a:avLst/>
          </a:prstGeom>
          <a:noFill/>
        </p:spPr>
        <p:txBody>
          <a:bodyPr wrap="square" rtlCol="0">
            <a:spAutoFit/>
          </a:bodyPr>
          <a:lstStyle/>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2010</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4</a:t>
            </a:r>
            <a:r>
              <a:rPr lang="zh-CN" altLang="zh-CN" sz="2000" dirty="0">
                <a:solidFill>
                  <a:schemeClr val="tx1">
                    <a:lumMod val="75000"/>
                    <a:lumOff val="25000"/>
                  </a:schemeClr>
                </a:solidFill>
              </a:rPr>
              <a:t>月</a:t>
            </a:r>
            <a:r>
              <a:rPr lang="en-US" altLang="zh-CN" sz="2000" dirty="0">
                <a:solidFill>
                  <a:schemeClr val="tx1">
                    <a:lumMod val="75000"/>
                    <a:lumOff val="25000"/>
                  </a:schemeClr>
                </a:solidFill>
              </a:rPr>
              <a:t>12</a:t>
            </a:r>
            <a:r>
              <a:rPr lang="zh-CN" altLang="zh-CN" sz="2000" dirty="0">
                <a:solidFill>
                  <a:schemeClr val="tx1">
                    <a:lumMod val="75000"/>
                    <a:lumOff val="25000"/>
                  </a:schemeClr>
                </a:solidFill>
              </a:rPr>
              <a:t>日</a:t>
            </a:r>
            <a:r>
              <a:rPr lang="en-US" altLang="zh-CN" sz="2000" dirty="0">
                <a:solidFill>
                  <a:schemeClr val="tx1">
                    <a:lumMod val="75000"/>
                    <a:lumOff val="25000"/>
                  </a:schemeClr>
                </a:solidFill>
              </a:rPr>
              <a:t>Visual Studio 2010</a:t>
            </a:r>
            <a:r>
              <a:rPr lang="zh-CN" altLang="zh-CN" sz="2000" dirty="0">
                <a:solidFill>
                  <a:schemeClr val="tx1">
                    <a:lumMod val="75000"/>
                    <a:lumOff val="25000"/>
                  </a:schemeClr>
                </a:solidFill>
              </a:rPr>
              <a:t>（</a:t>
            </a:r>
            <a:r>
              <a:rPr lang="en-US" altLang="zh-CN" sz="2000" dirty="0">
                <a:solidFill>
                  <a:schemeClr val="tx1">
                    <a:lumMod val="75000"/>
                    <a:lumOff val="25000"/>
                  </a:schemeClr>
                </a:solidFill>
              </a:rPr>
              <a:t>10.0</a:t>
            </a:r>
            <a:r>
              <a:rPr lang="zh-CN" altLang="zh-CN" sz="2000" dirty="0">
                <a:solidFill>
                  <a:schemeClr val="tx1">
                    <a:lumMod val="75000"/>
                    <a:lumOff val="25000"/>
                  </a:schemeClr>
                </a:solidFill>
              </a:rPr>
              <a:t>），</a:t>
            </a:r>
            <a:endParaRPr lang="en-US" altLang="zh-CN" sz="2000" dirty="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r>
              <a:rPr lang="zh-CN" altLang="zh-CN" sz="2000" dirty="0">
                <a:solidFill>
                  <a:schemeClr val="tx1">
                    <a:lumMod val="75000"/>
                    <a:lumOff val="25000"/>
                  </a:schemeClr>
                </a:solidFill>
              </a:rPr>
              <a:t>中文版于</a:t>
            </a:r>
            <a:r>
              <a:rPr lang="en-US" altLang="zh-CN" sz="2000" dirty="0">
                <a:solidFill>
                  <a:schemeClr val="tx1">
                    <a:lumMod val="75000"/>
                    <a:lumOff val="25000"/>
                  </a:schemeClr>
                </a:solidFill>
              </a:rPr>
              <a:t>2010</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6</a:t>
            </a:r>
            <a:r>
              <a:rPr lang="zh-CN" altLang="zh-CN" sz="2000" dirty="0">
                <a:solidFill>
                  <a:schemeClr val="tx1">
                    <a:lumMod val="75000"/>
                    <a:lumOff val="25000"/>
                  </a:schemeClr>
                </a:solidFill>
              </a:rPr>
              <a:t>月</a:t>
            </a:r>
            <a:r>
              <a:rPr lang="en-US" altLang="zh-CN" sz="2000" dirty="0">
                <a:solidFill>
                  <a:schemeClr val="tx1">
                    <a:lumMod val="75000"/>
                    <a:lumOff val="25000"/>
                  </a:schemeClr>
                </a:solidFill>
              </a:rPr>
              <a:t>1</a:t>
            </a:r>
            <a:r>
              <a:rPr lang="zh-CN" altLang="zh-CN" sz="2000" dirty="0">
                <a:solidFill>
                  <a:schemeClr val="tx1">
                    <a:lumMod val="75000"/>
                    <a:lumOff val="25000"/>
                  </a:schemeClr>
                </a:solidFill>
              </a:rPr>
              <a:t>日推出。</a:t>
            </a: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2011</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3</a:t>
            </a:r>
            <a:r>
              <a:rPr lang="zh-CN" altLang="zh-CN" sz="2000" dirty="0">
                <a:solidFill>
                  <a:schemeClr val="tx1">
                    <a:lumMod val="75000"/>
                    <a:lumOff val="25000"/>
                  </a:schemeClr>
                </a:solidFill>
              </a:rPr>
              <a:t>月</a:t>
            </a:r>
            <a:r>
              <a:rPr lang="en-US" altLang="zh-CN" sz="2000" dirty="0">
                <a:solidFill>
                  <a:schemeClr val="tx1">
                    <a:lumMod val="75000"/>
                    <a:lumOff val="25000"/>
                  </a:schemeClr>
                </a:solidFill>
              </a:rPr>
              <a:t>3</a:t>
            </a:r>
            <a:r>
              <a:rPr lang="zh-CN" altLang="zh-CN" sz="2000" dirty="0">
                <a:solidFill>
                  <a:schemeClr val="tx1">
                    <a:lumMod val="75000"/>
                    <a:lumOff val="25000"/>
                  </a:schemeClr>
                </a:solidFill>
              </a:rPr>
              <a:t>日</a:t>
            </a:r>
            <a:r>
              <a:rPr lang="en-US" altLang="zh-CN" sz="2000" dirty="0">
                <a:solidFill>
                  <a:schemeClr val="tx1">
                    <a:lumMod val="75000"/>
                    <a:lumOff val="25000"/>
                  </a:schemeClr>
                </a:solidFill>
              </a:rPr>
              <a:t>Visual Studio 2010 SP1</a:t>
            </a:r>
            <a:r>
              <a:rPr lang="zh-CN" altLang="zh-CN" sz="2000" dirty="0">
                <a:solidFill>
                  <a:schemeClr val="tx1">
                    <a:lumMod val="75000"/>
                    <a:lumOff val="25000"/>
                  </a:schemeClr>
                </a:solidFill>
              </a:rPr>
              <a:t>（</a:t>
            </a:r>
            <a:r>
              <a:rPr lang="en-US" altLang="zh-CN" sz="2000" dirty="0">
                <a:solidFill>
                  <a:schemeClr val="tx1">
                    <a:lumMod val="75000"/>
                    <a:lumOff val="25000"/>
                  </a:schemeClr>
                </a:solidFill>
              </a:rPr>
              <a:t>10.0 SP</a:t>
            </a:r>
            <a:r>
              <a:rPr lang="zh-CN" altLang="zh-CN" sz="2000" dirty="0">
                <a:solidFill>
                  <a:schemeClr val="tx1">
                    <a:lumMod val="75000"/>
                    <a:lumOff val="25000"/>
                  </a:schemeClr>
                </a:solidFill>
              </a:rPr>
              <a:t>）</a:t>
            </a: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2012</a:t>
            </a:r>
            <a:r>
              <a:rPr lang="zh-CN" altLang="zh-CN" sz="2000" dirty="0">
                <a:solidFill>
                  <a:schemeClr val="tx1">
                    <a:lumMod val="75000"/>
                    <a:lumOff val="25000"/>
                  </a:schemeClr>
                </a:solidFill>
              </a:rPr>
              <a:t>年</a:t>
            </a:r>
            <a:r>
              <a:rPr lang="en-US" altLang="zh-CN" sz="2000" dirty="0">
                <a:solidFill>
                  <a:schemeClr val="tx1">
                    <a:lumMod val="75000"/>
                    <a:lumOff val="25000"/>
                  </a:schemeClr>
                </a:solidFill>
              </a:rPr>
              <a:t>9</a:t>
            </a:r>
            <a:r>
              <a:rPr lang="zh-CN" altLang="en-US" sz="2000" dirty="0">
                <a:solidFill>
                  <a:schemeClr val="tx1">
                    <a:lumMod val="75000"/>
                    <a:lumOff val="25000"/>
                  </a:schemeClr>
                </a:solidFill>
              </a:rPr>
              <a:t>月</a:t>
            </a:r>
            <a:r>
              <a:rPr lang="en-US" altLang="zh-CN" sz="2000" dirty="0">
                <a:solidFill>
                  <a:schemeClr val="tx1">
                    <a:lumMod val="75000"/>
                    <a:lumOff val="25000"/>
                  </a:schemeClr>
                </a:solidFill>
              </a:rPr>
              <a:t>12</a:t>
            </a:r>
            <a:r>
              <a:rPr lang="zh-CN" altLang="en-US" sz="2000" dirty="0">
                <a:solidFill>
                  <a:schemeClr val="tx1">
                    <a:lumMod val="75000"/>
                    <a:lumOff val="25000"/>
                  </a:schemeClr>
                </a:solidFill>
              </a:rPr>
              <a:t>日</a:t>
            </a:r>
            <a:r>
              <a:rPr lang="en-US" altLang="zh-CN" sz="2000" dirty="0">
                <a:solidFill>
                  <a:schemeClr val="tx1">
                    <a:lumMod val="75000"/>
                    <a:lumOff val="25000"/>
                  </a:schemeClr>
                </a:solidFill>
              </a:rPr>
              <a:t>Visual Studio 2012</a:t>
            </a:r>
            <a:r>
              <a:rPr lang="zh-CN" altLang="zh-CN" sz="2000" dirty="0">
                <a:solidFill>
                  <a:schemeClr val="tx1">
                    <a:lumMod val="75000"/>
                    <a:lumOff val="25000"/>
                  </a:schemeClr>
                </a:solidFill>
              </a:rPr>
              <a:t>（</a:t>
            </a:r>
            <a:r>
              <a:rPr lang="en-US" altLang="zh-CN" sz="2000" dirty="0">
                <a:solidFill>
                  <a:schemeClr val="tx1">
                    <a:lumMod val="75000"/>
                    <a:lumOff val="25000"/>
                  </a:schemeClr>
                </a:solidFill>
              </a:rPr>
              <a:t>11.0</a:t>
            </a:r>
            <a:r>
              <a:rPr lang="zh-CN" altLang="zh-CN" sz="2000" dirty="0">
                <a:solidFill>
                  <a:schemeClr val="tx1">
                    <a:lumMod val="75000"/>
                    <a:lumOff val="25000"/>
                  </a:schemeClr>
                </a:solidFill>
              </a:rPr>
              <a:t>支持</a:t>
            </a:r>
            <a:r>
              <a:rPr lang="en-US" altLang="zh-CN" sz="2000" dirty="0">
                <a:solidFill>
                  <a:schemeClr val="tx1">
                    <a:lumMod val="75000"/>
                    <a:lumOff val="25000"/>
                  </a:schemeClr>
                </a:solidFill>
              </a:rPr>
              <a:t>Metro</a:t>
            </a:r>
            <a:r>
              <a:rPr lang="zh-CN" altLang="zh-CN" sz="2000" dirty="0">
                <a:solidFill>
                  <a:schemeClr val="tx1">
                    <a:lumMod val="75000"/>
                    <a:lumOff val="25000"/>
                  </a:schemeClr>
                </a:solidFill>
              </a:rPr>
              <a:t>界面编程）</a:t>
            </a:r>
            <a:endParaRPr lang="en-US" altLang="zh-CN" sz="2000" dirty="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2013</a:t>
            </a:r>
            <a:r>
              <a:rPr lang="zh-CN" altLang="en-US" sz="2000" dirty="0">
                <a:solidFill>
                  <a:schemeClr val="tx1">
                    <a:lumMod val="75000"/>
                    <a:lumOff val="25000"/>
                  </a:schemeClr>
                </a:solidFill>
              </a:rPr>
              <a:t>年</a:t>
            </a:r>
            <a:r>
              <a:rPr lang="en-US" altLang="zh-CN" sz="2000" dirty="0">
                <a:solidFill>
                  <a:schemeClr val="tx1">
                    <a:lumMod val="75000"/>
                    <a:lumOff val="25000"/>
                  </a:schemeClr>
                </a:solidFill>
              </a:rPr>
              <a:t>11</a:t>
            </a:r>
            <a:r>
              <a:rPr lang="zh-CN" altLang="en-US" sz="2000" dirty="0">
                <a:solidFill>
                  <a:schemeClr val="tx1">
                    <a:lumMod val="75000"/>
                    <a:lumOff val="25000"/>
                  </a:schemeClr>
                </a:solidFill>
              </a:rPr>
              <a:t>月</a:t>
            </a:r>
            <a:r>
              <a:rPr lang="en-US" altLang="zh-CN" sz="2000" dirty="0">
                <a:solidFill>
                  <a:schemeClr val="tx1">
                    <a:lumMod val="75000"/>
                    <a:lumOff val="25000"/>
                  </a:schemeClr>
                </a:solidFill>
              </a:rPr>
              <a:t>13</a:t>
            </a:r>
            <a:r>
              <a:rPr lang="zh-CN" altLang="en-US" sz="2000" dirty="0">
                <a:solidFill>
                  <a:schemeClr val="tx1">
                    <a:lumMod val="75000"/>
                    <a:lumOff val="25000"/>
                  </a:schemeClr>
                </a:solidFill>
              </a:rPr>
              <a:t>日，微软发布 </a:t>
            </a:r>
            <a:r>
              <a:rPr lang="en-US" altLang="zh-CN" sz="2000" dirty="0">
                <a:solidFill>
                  <a:schemeClr val="tx1">
                    <a:lumMod val="75000"/>
                    <a:lumOff val="25000"/>
                  </a:schemeClr>
                </a:solidFill>
              </a:rPr>
              <a:t>Visual Studio 2013</a:t>
            </a:r>
            <a:r>
              <a:rPr lang="zh-CN" altLang="en-US" sz="2000" dirty="0">
                <a:solidFill>
                  <a:schemeClr val="tx1">
                    <a:lumMod val="75000"/>
                    <a:lumOff val="25000"/>
                  </a:schemeClr>
                </a:solidFill>
              </a:rPr>
              <a:t>。</a:t>
            </a: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2014</a:t>
            </a:r>
            <a:r>
              <a:rPr lang="zh-CN" altLang="en-US" sz="2000" dirty="0">
                <a:solidFill>
                  <a:schemeClr val="tx1">
                    <a:lumMod val="75000"/>
                    <a:lumOff val="25000"/>
                  </a:schemeClr>
                </a:solidFill>
              </a:rPr>
              <a:t>年</a:t>
            </a:r>
            <a:r>
              <a:rPr lang="en-US" altLang="zh-CN" sz="2000" dirty="0">
                <a:solidFill>
                  <a:schemeClr val="tx1">
                    <a:lumMod val="75000"/>
                    <a:lumOff val="25000"/>
                  </a:schemeClr>
                </a:solidFill>
              </a:rPr>
              <a:t>11</a:t>
            </a:r>
            <a:r>
              <a:rPr lang="zh-CN" altLang="en-US" sz="2000" dirty="0">
                <a:solidFill>
                  <a:schemeClr val="tx1">
                    <a:lumMod val="75000"/>
                    <a:lumOff val="25000"/>
                  </a:schemeClr>
                </a:solidFill>
              </a:rPr>
              <a:t>月，微软发布 </a:t>
            </a:r>
            <a:r>
              <a:rPr lang="en-US" altLang="zh-CN" sz="2000" dirty="0">
                <a:solidFill>
                  <a:schemeClr val="tx1">
                    <a:lumMod val="75000"/>
                    <a:lumOff val="25000"/>
                  </a:schemeClr>
                </a:solidFill>
              </a:rPr>
              <a:t>Visual Studio 2015 </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r>
              <a:rPr lang="en-US" altLang="zh-CN" sz="2000" dirty="0">
                <a:solidFill>
                  <a:schemeClr val="tx1">
                    <a:lumMod val="75000"/>
                    <a:lumOff val="25000"/>
                  </a:schemeClr>
                </a:solidFill>
              </a:rPr>
              <a:t>2017</a:t>
            </a:r>
            <a:r>
              <a:rPr lang="zh-CN" altLang="en-US" sz="2000" dirty="0" smtClean="0">
                <a:solidFill>
                  <a:schemeClr val="tx1">
                    <a:lumMod val="75000"/>
                    <a:lumOff val="25000"/>
                  </a:schemeClr>
                </a:solidFill>
              </a:rPr>
              <a:t>年</a:t>
            </a:r>
            <a:r>
              <a:rPr lang="en-US" altLang="zh-CN" sz="2000" dirty="0" smtClean="0">
                <a:solidFill>
                  <a:schemeClr val="tx1">
                    <a:lumMod val="75000"/>
                    <a:lumOff val="25000"/>
                  </a:schemeClr>
                </a:solidFill>
              </a:rPr>
              <a:t>3</a:t>
            </a:r>
            <a:r>
              <a:rPr lang="zh-CN" altLang="en-US" sz="2000" dirty="0" smtClean="0">
                <a:solidFill>
                  <a:schemeClr val="tx1">
                    <a:lumMod val="75000"/>
                    <a:lumOff val="25000"/>
                  </a:schemeClr>
                </a:solidFill>
              </a:rPr>
              <a:t>月，</a:t>
            </a:r>
            <a:r>
              <a:rPr lang="zh-CN" altLang="en-US" sz="2000" dirty="0">
                <a:solidFill>
                  <a:schemeClr val="tx1">
                    <a:lumMod val="75000"/>
                    <a:lumOff val="25000"/>
                  </a:schemeClr>
                </a:solidFill>
              </a:rPr>
              <a:t>微软发布</a:t>
            </a:r>
            <a:r>
              <a:rPr lang="en-US" altLang="zh-CN" sz="2000" dirty="0">
                <a:solidFill>
                  <a:schemeClr val="tx1">
                    <a:lumMod val="75000"/>
                    <a:lumOff val="25000"/>
                  </a:schemeClr>
                </a:solidFill>
              </a:rPr>
              <a:t>Visual Studio </a:t>
            </a:r>
            <a:r>
              <a:rPr lang="en-US" altLang="zh-CN" sz="2000" dirty="0" smtClean="0">
                <a:solidFill>
                  <a:schemeClr val="tx1">
                    <a:lumMod val="75000"/>
                    <a:lumOff val="25000"/>
                  </a:schemeClr>
                </a:solidFill>
              </a:rPr>
              <a:t>2017</a:t>
            </a:r>
            <a:r>
              <a:rPr lang="zh-CN" altLang="en-US" sz="2000" dirty="0">
                <a:solidFill>
                  <a:schemeClr val="tx1">
                    <a:lumMod val="75000"/>
                    <a:lumOff val="25000"/>
                  </a:schemeClr>
                </a:solidFill>
              </a:rPr>
              <a:t> </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r>
              <a:rPr lang="en-US" altLang="zh-CN" sz="2000" dirty="0" smtClean="0">
                <a:solidFill>
                  <a:schemeClr val="tx1">
                    <a:lumMod val="75000"/>
                    <a:lumOff val="25000"/>
                  </a:schemeClr>
                </a:solidFill>
              </a:rPr>
              <a:t>2018</a:t>
            </a:r>
            <a:r>
              <a:rPr lang="zh-CN" altLang="en-US" sz="2000" dirty="0" smtClean="0">
                <a:solidFill>
                  <a:schemeClr val="tx1">
                    <a:lumMod val="75000"/>
                    <a:lumOff val="25000"/>
                  </a:schemeClr>
                </a:solidFill>
              </a:rPr>
              <a:t>年</a:t>
            </a:r>
            <a:r>
              <a:rPr lang="en-US" altLang="zh-CN" sz="2000" dirty="0" smtClean="0">
                <a:solidFill>
                  <a:schemeClr val="tx1">
                    <a:lumMod val="75000"/>
                    <a:lumOff val="25000"/>
                  </a:schemeClr>
                </a:solidFill>
              </a:rPr>
              <a:t>12</a:t>
            </a:r>
            <a:r>
              <a:rPr lang="zh-CN" altLang="en-US" sz="2000" dirty="0" smtClean="0">
                <a:solidFill>
                  <a:schemeClr val="tx1">
                    <a:lumMod val="75000"/>
                    <a:lumOff val="25000"/>
                  </a:schemeClr>
                </a:solidFill>
              </a:rPr>
              <a:t>月</a:t>
            </a:r>
            <a:r>
              <a:rPr lang="zh-CN" altLang="en-US" sz="2000" dirty="0">
                <a:solidFill>
                  <a:schemeClr val="tx1">
                    <a:lumMod val="75000"/>
                    <a:lumOff val="25000"/>
                  </a:schemeClr>
                </a:solidFill>
              </a:rPr>
              <a:t>，微软发布</a:t>
            </a:r>
            <a:r>
              <a:rPr lang="en-US" altLang="zh-CN" sz="2000" dirty="0">
                <a:solidFill>
                  <a:schemeClr val="tx1">
                    <a:lumMod val="75000"/>
                    <a:lumOff val="25000"/>
                  </a:schemeClr>
                </a:solidFill>
              </a:rPr>
              <a:t>Visual Studio </a:t>
            </a:r>
            <a:r>
              <a:rPr lang="en-US" altLang="zh-CN" sz="2000" dirty="0" smtClean="0">
                <a:solidFill>
                  <a:schemeClr val="tx1">
                    <a:lumMod val="75000"/>
                    <a:lumOff val="25000"/>
                  </a:schemeClr>
                </a:solidFill>
              </a:rPr>
              <a:t>2019</a:t>
            </a:r>
            <a:r>
              <a:rPr lang="zh-CN" altLang="en-US" sz="2000" dirty="0" smtClean="0">
                <a:solidFill>
                  <a:schemeClr val="tx1">
                    <a:lumMod val="75000"/>
                    <a:lumOff val="25000"/>
                  </a:schemeClr>
                </a:solidFill>
              </a:rPr>
              <a:t> </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marL="342900" indent="-342900" defTabSz="457200">
              <a:lnSpc>
                <a:spcPct val="80000"/>
              </a:lnSpc>
              <a:spcBef>
                <a:spcPts val="1000"/>
              </a:spcBef>
              <a:buClr>
                <a:schemeClr val="accent1"/>
              </a:buClr>
              <a:buSzPct val="80000"/>
              <a:buFont typeface="Wingdings 3" charset="2"/>
              <a:buChar char=""/>
              <a:defRPr/>
            </a:pPr>
            <a:endParaRPr lang="en-US" altLang="zh-CN" sz="2000" dirty="0">
              <a:solidFill>
                <a:schemeClr val="tx1">
                  <a:lumMod val="75000"/>
                  <a:lumOff val="25000"/>
                </a:schemeClr>
              </a:solidFill>
            </a:endParaRP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869032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39</a:t>
            </a:fld>
            <a:endParaRPr lang="en-US" altLang="zh-CN"/>
          </a:p>
        </p:txBody>
      </p:sp>
      <p:sp>
        <p:nvSpPr>
          <p:cNvPr id="18435" name="Rectangle 2"/>
          <p:cNvSpPr>
            <a:spLocks noGrp="1" noRot="1" noChangeArrowheads="1"/>
          </p:cNvSpPr>
          <p:nvPr>
            <p:ph type="title"/>
          </p:nvPr>
        </p:nvSpPr>
        <p:spPr>
          <a:xfrm>
            <a:off x="349530" y="195532"/>
            <a:ext cx="8924472" cy="692989"/>
          </a:xfrm>
        </p:spPr>
        <p:txBody>
          <a:bodyPr>
            <a:normAutofit/>
          </a:bodyPr>
          <a:lstStyle/>
          <a:p>
            <a:pPr lvl="0"/>
            <a:r>
              <a:rPr lang="en-US" altLang="zh-CN" dirty="0" smtClean="0"/>
              <a:t>1.12Windows</a:t>
            </a:r>
            <a:r>
              <a:rPr lang="zh-CN" altLang="en-US" dirty="0" smtClean="0"/>
              <a:t>编程工具的选择（仅供参考）</a:t>
            </a:r>
            <a:endParaRPr lang="zh-CN" altLang="en-US" dirty="0"/>
          </a:p>
        </p:txBody>
      </p:sp>
      <p:sp>
        <p:nvSpPr>
          <p:cNvPr id="2" name="内容占位符 1"/>
          <p:cNvSpPr>
            <a:spLocks noGrp="1"/>
          </p:cNvSpPr>
          <p:nvPr>
            <p:ph idx="1"/>
          </p:nvPr>
        </p:nvSpPr>
        <p:spPr/>
        <p:txBody>
          <a:bodyPr>
            <a:normAutofit/>
          </a:bodyPr>
          <a:lstStyle/>
          <a:p>
            <a:pPr>
              <a:buFont typeface="Arial" pitchFamily="34" charset="0"/>
              <a:buChar char="•"/>
              <a:defRPr/>
            </a:pPr>
            <a:r>
              <a:rPr lang="zh-CN" altLang="zh-CN" sz="2400" dirty="0"/>
              <a:t>小型应用软件：</a:t>
            </a:r>
            <a:r>
              <a:rPr lang="en-US" altLang="zh-CN" sz="2400" dirty="0"/>
              <a:t>Visual Basic</a:t>
            </a:r>
            <a:r>
              <a:rPr lang="zh-CN" altLang="zh-CN" sz="2400" dirty="0"/>
              <a:t>。</a:t>
            </a:r>
          </a:p>
          <a:p>
            <a:pPr>
              <a:buFont typeface="Arial" pitchFamily="34" charset="0"/>
              <a:buChar char="•"/>
              <a:defRPr/>
            </a:pPr>
            <a:r>
              <a:rPr lang="zh-CN" altLang="zh-CN" sz="2400" dirty="0"/>
              <a:t>大型</a:t>
            </a:r>
            <a:r>
              <a:rPr lang="en-US" altLang="zh-CN" sz="2400" dirty="0"/>
              <a:t>/</a:t>
            </a:r>
            <a:r>
              <a:rPr lang="zh-CN" altLang="zh-CN" sz="2400" dirty="0"/>
              <a:t>系统软件：</a:t>
            </a:r>
            <a:r>
              <a:rPr lang="en-US" altLang="zh-CN" sz="2400" dirty="0"/>
              <a:t>Visual C++</a:t>
            </a:r>
            <a:r>
              <a:rPr lang="zh-CN" altLang="zh-CN" sz="2400" dirty="0"/>
              <a:t>。</a:t>
            </a:r>
          </a:p>
          <a:p>
            <a:pPr>
              <a:buFont typeface="Arial" pitchFamily="34" charset="0"/>
              <a:buChar char="•"/>
              <a:defRPr/>
            </a:pPr>
            <a:r>
              <a:rPr lang="en-US" altLang="zh-CN" sz="2400" dirty="0"/>
              <a:t>.NET</a:t>
            </a:r>
            <a:r>
              <a:rPr lang="zh-CN" altLang="zh-CN" sz="2400" dirty="0"/>
              <a:t>软件：</a:t>
            </a:r>
            <a:r>
              <a:rPr lang="en-US" altLang="zh-CN" sz="2400" dirty="0"/>
              <a:t>Visual C#</a:t>
            </a:r>
            <a:r>
              <a:rPr lang="zh-CN" altLang="zh-CN" sz="2400" dirty="0"/>
              <a:t>。</a:t>
            </a:r>
          </a:p>
          <a:p>
            <a:pPr>
              <a:buFont typeface="Arial" pitchFamily="34" charset="0"/>
              <a:buChar char="•"/>
              <a:defRPr/>
            </a:pPr>
            <a:r>
              <a:rPr lang="zh-CN" altLang="zh-CN" sz="2400" dirty="0"/>
              <a:t>网络</a:t>
            </a:r>
            <a:r>
              <a:rPr lang="en-US" altLang="zh-CN" sz="2400" dirty="0"/>
              <a:t>/</a:t>
            </a:r>
            <a:r>
              <a:rPr lang="zh-CN" altLang="zh-CN" sz="2400" dirty="0"/>
              <a:t>安全软件：</a:t>
            </a:r>
            <a:r>
              <a:rPr lang="en-US" altLang="zh-CN" sz="2400" dirty="0"/>
              <a:t>Java</a:t>
            </a:r>
            <a:r>
              <a:rPr lang="zh-CN" altLang="zh-CN" sz="2400" dirty="0"/>
              <a:t>。</a:t>
            </a:r>
          </a:p>
          <a:p>
            <a:pPr>
              <a:buFont typeface="Arial" pitchFamily="34" charset="0"/>
              <a:buChar char="•"/>
              <a:defRPr/>
            </a:pPr>
            <a:r>
              <a:rPr lang="en-US" altLang="zh-CN" sz="2400" dirty="0"/>
              <a:t>Web/XML</a:t>
            </a:r>
            <a:r>
              <a:rPr lang="zh-CN" altLang="zh-CN" sz="2400" dirty="0"/>
              <a:t>软件：</a:t>
            </a:r>
            <a:r>
              <a:rPr lang="en-US" altLang="zh-CN" sz="2400" dirty="0"/>
              <a:t>Java / Visual C#</a:t>
            </a:r>
            <a:r>
              <a:rPr lang="zh-CN" altLang="zh-CN" sz="2400" dirty="0"/>
              <a:t>。</a:t>
            </a:r>
          </a:p>
          <a:p>
            <a:pPr>
              <a:buFont typeface="Arial" pitchFamily="34" charset="0"/>
              <a:buChar char="•"/>
              <a:defRPr/>
            </a:pPr>
            <a:r>
              <a:rPr lang="zh-CN" altLang="zh-CN" sz="2400" dirty="0"/>
              <a:t>数据库通用软件：</a:t>
            </a:r>
            <a:r>
              <a:rPr lang="en-US" altLang="zh-CN" sz="2400" dirty="0"/>
              <a:t>Delphi / PowerBuilder</a:t>
            </a:r>
            <a:r>
              <a:rPr lang="zh-CN" altLang="zh-CN" sz="2400" dirty="0"/>
              <a:t>。</a:t>
            </a:r>
          </a:p>
        </p:txBody>
      </p:sp>
    </p:spTree>
    <p:extLst>
      <p:ext uri="{BB962C8B-B14F-4D97-AF65-F5344CB8AC3E}">
        <p14:creationId xmlns:p14="http://schemas.microsoft.com/office/powerpoint/2010/main" val="257077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202" y="1585823"/>
            <a:ext cx="8596668" cy="3880773"/>
          </a:xfrm>
        </p:spPr>
        <p:txBody>
          <a:bodyPr>
            <a:normAutofit/>
          </a:bodyPr>
          <a:lstStyle/>
          <a:p>
            <a:pPr>
              <a:buFontTx/>
              <a:buNone/>
            </a:pPr>
            <a:r>
              <a:rPr lang="zh-CN" altLang="en-US" sz="2400" dirty="0">
                <a:latin typeface="宋体" panose="02010600030101010101" pitchFamily="2" charset="-122"/>
              </a:rPr>
              <a:t>在计算机网络上配置网络操作系统</a:t>
            </a:r>
            <a:r>
              <a:rPr lang="en-US" altLang="zh-CN" sz="2400" dirty="0"/>
              <a:t>NOS</a:t>
            </a:r>
            <a:r>
              <a:rPr lang="zh-CN" altLang="en-US" sz="2400" dirty="0">
                <a:latin typeface="宋体" panose="02010600030101010101" pitchFamily="2" charset="-122"/>
              </a:rPr>
              <a:t>（</a:t>
            </a:r>
            <a:r>
              <a:rPr lang="en-US" altLang="zh-CN" sz="2400" dirty="0"/>
              <a:t>Network Operating System</a:t>
            </a:r>
            <a:r>
              <a:rPr lang="zh-CN" altLang="en-US" sz="2400" dirty="0">
                <a:latin typeface="宋体" panose="02010600030101010101" pitchFamily="2" charset="-122"/>
              </a:rPr>
              <a:t>），是为了管理网络中的共享资源，实现用户通信以及方便用户使用网络，因而网络操作系统是作为网络用户与网络系统之间的接口</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a:buFontTx/>
              <a:buNone/>
            </a:pPr>
            <a:endParaRPr lang="en-US" altLang="zh-CN" sz="2400" dirty="0">
              <a:latin typeface="宋体" panose="02010600030101010101" pitchFamily="2" charset="-122"/>
            </a:endParaRPr>
          </a:p>
          <a:p>
            <a:pPr>
              <a:buFontTx/>
              <a:buNone/>
            </a:pPr>
            <a:r>
              <a:rPr lang="zh-CN" altLang="en-US" sz="2400" dirty="0" smtClean="0"/>
              <a:t>以</a:t>
            </a:r>
            <a:r>
              <a:rPr lang="zh-CN" altLang="en-US" sz="2400" dirty="0"/>
              <a:t>推出的时间来说，</a:t>
            </a:r>
            <a:r>
              <a:rPr lang="en-US" altLang="zh-CN" sz="2400" dirty="0"/>
              <a:t>UNIX</a:t>
            </a:r>
            <a:r>
              <a:rPr lang="zh-CN" altLang="en-US" sz="2400" dirty="0"/>
              <a:t>为最早，</a:t>
            </a:r>
            <a:r>
              <a:rPr lang="en-US" altLang="zh-CN" sz="2400" dirty="0"/>
              <a:t>Netware</a:t>
            </a:r>
            <a:r>
              <a:rPr lang="zh-CN" altLang="en-US" sz="2400" dirty="0"/>
              <a:t>为第二，</a:t>
            </a:r>
            <a:r>
              <a:rPr lang="en-US" altLang="zh-CN" sz="2400" dirty="0"/>
              <a:t>Windows NT</a:t>
            </a:r>
            <a:r>
              <a:rPr lang="zh-CN" altLang="en-US" sz="2400" dirty="0"/>
              <a:t>最晚。 </a:t>
            </a:r>
          </a:p>
          <a:p>
            <a:endParaRPr lang="zh-CN" altLang="en-US" sz="2400" dirty="0"/>
          </a:p>
        </p:txBody>
      </p:sp>
      <p:sp>
        <p:nvSpPr>
          <p:cNvPr id="4" name="Rectangle 2"/>
          <p:cNvSpPr txBox="1">
            <a:spLocks noRot="1" noChangeArrowheads="1"/>
          </p:cNvSpPr>
          <p:nvPr/>
        </p:nvSpPr>
        <p:spPr>
          <a:xfrm>
            <a:off x="349530" y="195532"/>
            <a:ext cx="4888676" cy="692989"/>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1.2</a:t>
            </a:r>
            <a:r>
              <a:rPr lang="zh-CN" altLang="en-US" dirty="0" smtClean="0"/>
              <a:t>网络操作系统的发展</a:t>
            </a:r>
          </a:p>
        </p:txBody>
      </p:sp>
    </p:spTree>
    <p:extLst>
      <p:ext uri="{BB962C8B-B14F-4D97-AF65-F5344CB8AC3E}">
        <p14:creationId xmlns:p14="http://schemas.microsoft.com/office/powerpoint/2010/main" val="906825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40</a:t>
            </a:fld>
            <a:endParaRPr lang="en-US" altLang="zh-CN"/>
          </a:p>
        </p:txBody>
      </p:sp>
      <p:sp>
        <p:nvSpPr>
          <p:cNvPr id="18435" name="Rectangle 2"/>
          <p:cNvSpPr>
            <a:spLocks noGrp="1" noRot="1" noChangeArrowheads="1"/>
          </p:cNvSpPr>
          <p:nvPr>
            <p:ph type="title"/>
          </p:nvPr>
        </p:nvSpPr>
        <p:spPr>
          <a:xfrm>
            <a:off x="349530" y="195532"/>
            <a:ext cx="8924472" cy="692989"/>
          </a:xfrm>
        </p:spPr>
        <p:txBody>
          <a:bodyPr>
            <a:normAutofit/>
          </a:bodyPr>
          <a:lstStyle/>
          <a:p>
            <a:pPr lvl="0"/>
            <a:r>
              <a:rPr lang="en-US" altLang="zh-CN" dirty="0" smtClean="0"/>
              <a:t>Windows</a:t>
            </a:r>
            <a:r>
              <a:rPr lang="zh-CN" altLang="en-US" dirty="0" smtClean="0"/>
              <a:t>编程工具的选择（仅供参考）</a:t>
            </a:r>
            <a:endParaRPr lang="zh-CN" altLang="en-US" dirty="0"/>
          </a:p>
        </p:txBody>
      </p:sp>
      <p:sp>
        <p:nvSpPr>
          <p:cNvPr id="2" name="内容占位符 1"/>
          <p:cNvSpPr>
            <a:spLocks noGrp="1"/>
          </p:cNvSpPr>
          <p:nvPr>
            <p:ph idx="1"/>
          </p:nvPr>
        </p:nvSpPr>
        <p:spPr>
          <a:xfrm>
            <a:off x="513432" y="1050246"/>
            <a:ext cx="8596668" cy="2372223"/>
          </a:xfrm>
        </p:spPr>
        <p:txBody>
          <a:bodyPr>
            <a:normAutofit lnSpcReduction="10000"/>
          </a:bodyPr>
          <a:lstStyle/>
          <a:p>
            <a:r>
              <a:rPr lang="zh-CN" altLang="zh-CN" sz="2400" dirty="0"/>
              <a:t>在</a:t>
            </a:r>
            <a:r>
              <a:rPr lang="en-US" altLang="zh-CN" sz="2400" dirty="0"/>
              <a:t>Visual Studio</a:t>
            </a:r>
            <a:r>
              <a:rPr lang="zh-CN" altLang="zh-CN" sz="2400" dirty="0"/>
              <a:t>提供的各种语言工具中，只有用</a:t>
            </a:r>
            <a:r>
              <a:rPr lang="en-US" altLang="zh-CN" sz="2400" dirty="0"/>
              <a:t>Visual C++</a:t>
            </a:r>
            <a:r>
              <a:rPr lang="zh-CN" altLang="zh-CN" sz="2400" dirty="0"/>
              <a:t>才能编写传统的</a:t>
            </a:r>
            <a:r>
              <a:rPr lang="en-US" altLang="zh-CN" sz="2400" dirty="0"/>
              <a:t>Windows</a:t>
            </a:r>
            <a:r>
              <a:rPr lang="zh-CN" altLang="zh-CN" sz="2400" dirty="0"/>
              <a:t>应用程序。另外，</a:t>
            </a:r>
            <a:r>
              <a:rPr lang="en-US" altLang="zh-CN" sz="2400" dirty="0"/>
              <a:t>VC</a:t>
            </a:r>
            <a:r>
              <a:rPr lang="zh-CN" altLang="zh-CN" sz="2400" dirty="0"/>
              <a:t>也是</a:t>
            </a:r>
            <a:r>
              <a:rPr lang="en-US" altLang="zh-CN" sz="2400" dirty="0"/>
              <a:t>VS</a:t>
            </a:r>
            <a:r>
              <a:rPr lang="zh-CN" altLang="zh-CN" sz="2400" dirty="0"/>
              <a:t>中唯一的一种可以同时</a:t>
            </a:r>
            <a:r>
              <a:rPr lang="en-US" altLang="zh-CN" sz="2400" dirty="0"/>
              <a:t>[</a:t>
            </a:r>
            <a:r>
              <a:rPr lang="zh-CN" altLang="zh-CN" sz="2400" dirty="0"/>
              <a:t>混合</a:t>
            </a:r>
            <a:r>
              <a:rPr lang="en-US" altLang="zh-CN" sz="2400" dirty="0"/>
              <a:t>]</a:t>
            </a:r>
            <a:r>
              <a:rPr lang="zh-CN" altLang="zh-CN" sz="2400" dirty="0"/>
              <a:t>编写非托管（</a:t>
            </a:r>
            <a:r>
              <a:rPr lang="en-US" altLang="zh-CN" sz="2400" dirty="0"/>
              <a:t>API</a:t>
            </a:r>
            <a:r>
              <a:rPr lang="zh-CN" altLang="zh-CN" sz="2400" dirty="0"/>
              <a:t>与</a:t>
            </a:r>
            <a:r>
              <a:rPr lang="en-US" altLang="zh-CN" sz="2400" dirty="0"/>
              <a:t>MFC/ATL</a:t>
            </a:r>
            <a:r>
              <a:rPr lang="zh-CN" altLang="zh-CN" sz="2400" dirty="0"/>
              <a:t>）程序和托管（</a:t>
            </a:r>
            <a:r>
              <a:rPr lang="en-US" altLang="zh-CN" sz="2400" dirty="0"/>
              <a:t>.NET</a:t>
            </a:r>
            <a:r>
              <a:rPr lang="zh-CN" altLang="zh-CN" sz="2400" dirty="0"/>
              <a:t>）程序的工具</a:t>
            </a:r>
            <a:r>
              <a:rPr lang="zh-CN" altLang="zh-CN" sz="2400" dirty="0" smtClean="0"/>
              <a:t>，</a:t>
            </a:r>
            <a:endParaRPr lang="en-US" altLang="zh-CN" sz="2400" dirty="0" smtClean="0"/>
          </a:p>
          <a:p>
            <a:r>
              <a:rPr lang="en-US" altLang="zh-CN" sz="2400" dirty="0" smtClean="0"/>
              <a:t>VS</a:t>
            </a:r>
            <a:r>
              <a:rPr lang="zh-CN" altLang="zh-CN" sz="2400" dirty="0"/>
              <a:t>中的其他语言工具（如</a:t>
            </a:r>
            <a:r>
              <a:rPr lang="en-US" altLang="zh-CN" sz="2400" dirty="0"/>
              <a:t>C#</a:t>
            </a:r>
            <a:r>
              <a:rPr lang="zh-CN" altLang="zh-CN" sz="2400" dirty="0"/>
              <a:t>、</a:t>
            </a:r>
            <a:r>
              <a:rPr lang="en-US" altLang="zh-CN" sz="2400" dirty="0"/>
              <a:t>VB</a:t>
            </a:r>
            <a:r>
              <a:rPr lang="zh-CN" altLang="zh-CN" sz="2400" dirty="0"/>
              <a:t>和</a:t>
            </a:r>
            <a:r>
              <a:rPr lang="en-US" altLang="zh-CN" sz="2400" dirty="0"/>
              <a:t>F# </a:t>
            </a:r>
            <a:r>
              <a:rPr lang="zh-CN" altLang="zh-CN" sz="2400" dirty="0"/>
              <a:t>等）则只能编写</a:t>
            </a:r>
            <a:r>
              <a:rPr lang="en-US" altLang="zh-CN" sz="2400" dirty="0"/>
              <a:t>.NET</a:t>
            </a:r>
            <a:r>
              <a:rPr lang="zh-CN" altLang="zh-CN" sz="2400" dirty="0"/>
              <a:t>环境下的托管程序</a:t>
            </a:r>
          </a:p>
        </p:txBody>
      </p:sp>
    </p:spTree>
    <p:extLst>
      <p:ext uri="{BB962C8B-B14F-4D97-AF65-F5344CB8AC3E}">
        <p14:creationId xmlns:p14="http://schemas.microsoft.com/office/powerpoint/2010/main" val="1512839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41</a:t>
            </a:fld>
            <a:endParaRPr lang="en-US" altLang="zh-CN"/>
          </a:p>
        </p:txBody>
      </p:sp>
      <p:sp>
        <p:nvSpPr>
          <p:cNvPr id="18435" name="Rectangle 2"/>
          <p:cNvSpPr>
            <a:spLocks noGrp="1" noRot="1" noChangeArrowheads="1"/>
          </p:cNvSpPr>
          <p:nvPr>
            <p:ph type="title"/>
          </p:nvPr>
        </p:nvSpPr>
        <p:spPr>
          <a:xfrm>
            <a:off x="349530" y="195532"/>
            <a:ext cx="8924472" cy="692989"/>
          </a:xfrm>
        </p:spPr>
        <p:txBody>
          <a:bodyPr>
            <a:normAutofit/>
          </a:bodyPr>
          <a:lstStyle/>
          <a:p>
            <a:pPr lvl="0"/>
            <a:r>
              <a:rPr lang="en-US" altLang="zh-CN" dirty="0" smtClean="0"/>
              <a:t>Windows</a:t>
            </a:r>
            <a:r>
              <a:rPr lang="zh-CN" altLang="en-US" dirty="0" smtClean="0"/>
              <a:t>编程工具的选择（仅供参考）</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284602143"/>
              </p:ext>
            </p:extLst>
          </p:nvPr>
        </p:nvGraphicFramePr>
        <p:xfrm>
          <a:off x="378823" y="1557338"/>
          <a:ext cx="9392192" cy="4813300"/>
        </p:xfrm>
        <a:graphic>
          <a:graphicData uri="http://schemas.openxmlformats.org/drawingml/2006/table">
            <a:tbl>
              <a:tblPr firstRow="1" firstCol="1" lastRow="1" lastCol="1" bandRow="1" bandCol="1"/>
              <a:tblGrid>
                <a:gridCol w="1562125">
                  <a:extLst>
                    <a:ext uri="{9D8B030D-6E8A-4147-A177-3AD203B41FA5}">
                      <a16:colId xmlns:a16="http://schemas.microsoft.com/office/drawing/2014/main" val="20000"/>
                    </a:ext>
                  </a:extLst>
                </a:gridCol>
                <a:gridCol w="481301">
                  <a:extLst>
                    <a:ext uri="{9D8B030D-6E8A-4147-A177-3AD203B41FA5}">
                      <a16:colId xmlns:a16="http://schemas.microsoft.com/office/drawing/2014/main" val="20001"/>
                    </a:ext>
                  </a:extLst>
                </a:gridCol>
                <a:gridCol w="1184627">
                  <a:extLst>
                    <a:ext uri="{9D8B030D-6E8A-4147-A177-3AD203B41FA5}">
                      <a16:colId xmlns:a16="http://schemas.microsoft.com/office/drawing/2014/main" val="20002"/>
                    </a:ext>
                  </a:extLst>
                </a:gridCol>
                <a:gridCol w="1376763">
                  <a:extLst>
                    <a:ext uri="{9D8B030D-6E8A-4147-A177-3AD203B41FA5}">
                      <a16:colId xmlns:a16="http://schemas.microsoft.com/office/drawing/2014/main" val="20003"/>
                    </a:ext>
                  </a:extLst>
                </a:gridCol>
                <a:gridCol w="3015977">
                  <a:extLst>
                    <a:ext uri="{9D8B030D-6E8A-4147-A177-3AD203B41FA5}">
                      <a16:colId xmlns:a16="http://schemas.microsoft.com/office/drawing/2014/main" val="20004"/>
                    </a:ext>
                  </a:extLst>
                </a:gridCol>
                <a:gridCol w="1771399">
                  <a:extLst>
                    <a:ext uri="{9D8B030D-6E8A-4147-A177-3AD203B41FA5}">
                      <a16:colId xmlns:a16="http://schemas.microsoft.com/office/drawing/2014/main" val="20005"/>
                    </a:ext>
                  </a:extLst>
                </a:gridCol>
              </a:tblGrid>
              <a:tr h="609598">
                <a:tc gridSpan="3">
                  <a:txBody>
                    <a:bodyPr/>
                    <a:lstStyle/>
                    <a:p>
                      <a:pPr algn="ctr">
                        <a:spcAft>
                          <a:spcPts val="0"/>
                        </a:spcAft>
                      </a:pPr>
                      <a:r>
                        <a:rPr lang="zh-CN" sz="2000" b="1" kern="100" dirty="0">
                          <a:effectLst/>
                          <a:latin typeface="Times New Roman"/>
                          <a:ea typeface="宋体"/>
                        </a:rPr>
                        <a:t>传统应用程序</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zh-CN" sz="2000" b="1" kern="100" dirty="0">
                          <a:effectLst/>
                          <a:latin typeface="Times New Roman"/>
                          <a:ea typeface="宋体"/>
                        </a:rPr>
                        <a:t>托管应用程序</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b="1" kern="100" dirty="0">
                          <a:effectLst/>
                          <a:latin typeface="Times New Roman"/>
                          <a:ea typeface="宋体"/>
                        </a:rPr>
                        <a:t>Java</a:t>
                      </a:r>
                      <a:r>
                        <a:rPr lang="zh-CN" sz="2000" b="1" kern="100" dirty="0">
                          <a:effectLst/>
                          <a:latin typeface="Times New Roman"/>
                          <a:ea typeface="宋体"/>
                        </a:rPr>
                        <a:t>应用程序</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71596">
                <a:tc rowSpan="3">
                  <a:txBody>
                    <a:bodyPr/>
                    <a:lstStyle/>
                    <a:p>
                      <a:pPr algn="ctr">
                        <a:spcAft>
                          <a:spcPts val="0"/>
                        </a:spcAft>
                      </a:pPr>
                      <a:r>
                        <a:rPr lang="en-US" sz="1800" b="1" kern="100" dirty="0">
                          <a:effectLst/>
                          <a:latin typeface="Times New Roman"/>
                          <a:ea typeface="宋体"/>
                        </a:rPr>
                        <a:t>Delphi</a:t>
                      </a:r>
                      <a:r>
                        <a:rPr lang="zh-CN" sz="1800" b="1" kern="100" dirty="0">
                          <a:effectLst/>
                          <a:latin typeface="Times New Roman"/>
                          <a:ea typeface="宋体"/>
                        </a:rPr>
                        <a:t>、</a:t>
                      </a:r>
                      <a:r>
                        <a:rPr lang="en-US" sz="1800" b="1" kern="100" dirty="0">
                          <a:effectLst/>
                          <a:latin typeface="Times New Roman"/>
                          <a:ea typeface="宋体"/>
                        </a:rPr>
                        <a:t>C++</a:t>
                      </a:r>
                      <a:r>
                        <a:rPr lang="en-US" sz="1800" b="1" kern="100" dirty="0" smtClean="0">
                          <a:effectLst/>
                          <a:latin typeface="Times New Roman"/>
                          <a:ea typeface="宋体"/>
                        </a:rPr>
                        <a:t>Bu</a:t>
                      </a:r>
                      <a:r>
                        <a:rPr lang="en-US" altLang="zh-CN" sz="1800" b="1" kern="100" dirty="0" smtClean="0">
                          <a:effectLst/>
                          <a:latin typeface="Times New Roman"/>
                          <a:ea typeface="宋体"/>
                        </a:rPr>
                        <a:t>i</a:t>
                      </a:r>
                      <a:r>
                        <a:rPr lang="en-US" sz="1800" b="1" kern="100" dirty="0" smtClean="0">
                          <a:effectLst/>
                          <a:latin typeface="Times New Roman"/>
                          <a:ea typeface="宋体"/>
                        </a:rPr>
                        <a:t>lder</a:t>
                      </a:r>
                      <a:r>
                        <a:rPr lang="zh-CN" altLang="en-US" sz="1800" b="1" kern="100" dirty="0" smtClean="0">
                          <a:effectLst/>
                          <a:latin typeface="Times New Roman"/>
                          <a:ea typeface="宋体"/>
                        </a:rPr>
                        <a:t>、</a:t>
                      </a:r>
                      <a:endParaRPr lang="en-US" sz="1800" b="1" kern="100" dirty="0" smtClean="0">
                        <a:effectLst/>
                        <a:latin typeface="Times New Roman"/>
                        <a:ea typeface="宋体"/>
                      </a:endParaRPr>
                    </a:p>
                    <a:p>
                      <a:pPr algn="ctr">
                        <a:spcAft>
                          <a:spcPts val="0"/>
                        </a:spcAft>
                      </a:pPr>
                      <a:r>
                        <a:rPr lang="en-US" altLang="zh-CN" sz="1800" b="1" kern="100" dirty="0" err="1" smtClean="0">
                          <a:effectLst/>
                          <a:latin typeface="Times New Roman"/>
                          <a:ea typeface="宋体"/>
                        </a:rPr>
                        <a:t>Powerbuilder</a:t>
                      </a:r>
                      <a:r>
                        <a:rPr lang="zh-CN" altLang="en-US" sz="1800" b="1" kern="100" dirty="0" smtClean="0">
                          <a:effectLst/>
                          <a:latin typeface="Times New Roman"/>
                          <a:ea typeface="宋体"/>
                        </a:rPr>
                        <a:t>、</a:t>
                      </a:r>
                      <a:r>
                        <a:rPr lang="en-US" altLang="zh-CN" sz="1800" b="1" kern="100" dirty="0" smtClean="0">
                          <a:effectLst/>
                          <a:latin typeface="Times New Roman"/>
                          <a:ea typeface="宋体"/>
                        </a:rPr>
                        <a:t>…</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800" b="1" kern="100" dirty="0">
                          <a:solidFill>
                            <a:srgbClr val="FF0000"/>
                          </a:solidFill>
                          <a:effectLst/>
                          <a:latin typeface="Times New Roman"/>
                          <a:ea typeface="宋体"/>
                        </a:rPr>
                        <a:t>Visual C++</a:t>
                      </a:r>
                      <a:endParaRPr lang="zh-CN" sz="1800" b="1" kern="100" dirty="0">
                        <a:solidFill>
                          <a:srgbClr val="FF0000"/>
                        </a:solidFill>
                        <a:effectLst/>
                        <a:latin typeface="Times New Roman"/>
                        <a:ea typeface="宋体"/>
                      </a:endParaRPr>
                    </a:p>
                    <a:p>
                      <a:pPr algn="ctr">
                        <a:spcAft>
                          <a:spcPts val="0"/>
                        </a:spcAft>
                      </a:pPr>
                      <a:r>
                        <a:rPr lang="zh-CN" sz="1800" b="1" kern="100" dirty="0">
                          <a:solidFill>
                            <a:srgbClr val="FF0000"/>
                          </a:solidFill>
                          <a:effectLst/>
                          <a:latin typeface="Times New Roman"/>
                          <a:ea typeface="宋体"/>
                        </a:rPr>
                        <a:t>（含</a:t>
                      </a:r>
                      <a:r>
                        <a:rPr lang="en-US" sz="1800" b="1" kern="100" dirty="0">
                          <a:solidFill>
                            <a:srgbClr val="FF0000"/>
                          </a:solidFill>
                          <a:effectLst/>
                          <a:latin typeface="Times New Roman"/>
                          <a:ea typeface="宋体"/>
                        </a:rPr>
                        <a:t>MC++</a:t>
                      </a:r>
                      <a:r>
                        <a:rPr lang="zh-CN" sz="1800" b="1" kern="100" dirty="0">
                          <a:solidFill>
                            <a:srgbClr val="FF0000"/>
                          </a:solidFill>
                          <a:effectLst/>
                          <a:latin typeface="Times New Roman"/>
                          <a:ea typeface="宋体"/>
                        </a:rPr>
                        <a:t>或</a:t>
                      </a:r>
                      <a:r>
                        <a:rPr lang="en-US" sz="1800" b="1" kern="100" dirty="0">
                          <a:solidFill>
                            <a:srgbClr val="FF0000"/>
                          </a:solidFill>
                          <a:effectLst/>
                          <a:latin typeface="Times New Roman"/>
                          <a:ea typeface="宋体"/>
                        </a:rPr>
                        <a:t>C++/CLI</a:t>
                      </a:r>
                      <a:r>
                        <a:rPr lang="zh-CN" sz="1800" b="1" kern="100" dirty="0">
                          <a:solidFill>
                            <a:srgbClr val="FF0000"/>
                          </a:solidFill>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800" b="1" kern="100" dirty="0">
                          <a:solidFill>
                            <a:srgbClr val="FF0000"/>
                          </a:solidFill>
                          <a:effectLst/>
                          <a:latin typeface="Times New Roman"/>
                          <a:ea typeface="宋体"/>
                        </a:rPr>
                        <a:t>Visual C#</a:t>
                      </a:r>
                      <a:r>
                        <a:rPr lang="zh-CN" sz="1800" b="1" kern="100" dirty="0">
                          <a:solidFill>
                            <a:srgbClr val="FF0000"/>
                          </a:solidFill>
                          <a:effectLst/>
                          <a:latin typeface="Times New Roman"/>
                          <a:ea typeface="宋体"/>
                        </a:rPr>
                        <a:t>、</a:t>
                      </a:r>
                      <a:r>
                        <a:rPr lang="en-US" sz="1800" b="1" kern="100" dirty="0">
                          <a:solidFill>
                            <a:srgbClr val="FF0000"/>
                          </a:solidFill>
                          <a:effectLst/>
                          <a:latin typeface="Times New Roman"/>
                          <a:ea typeface="宋体"/>
                        </a:rPr>
                        <a:t>Visual Basic</a:t>
                      </a:r>
                      <a:r>
                        <a:rPr lang="zh-CN" sz="1800" b="1" kern="100" dirty="0">
                          <a:solidFill>
                            <a:srgbClr val="FF0000"/>
                          </a:solidFill>
                          <a:effectLst/>
                          <a:latin typeface="Times New Roman"/>
                          <a:ea typeface="宋体"/>
                        </a:rPr>
                        <a:t>、</a:t>
                      </a:r>
                    </a:p>
                    <a:p>
                      <a:pPr algn="ctr">
                        <a:spcAft>
                          <a:spcPts val="0"/>
                        </a:spcAft>
                      </a:pPr>
                      <a:r>
                        <a:rPr lang="en-US" sz="1800" b="1" kern="100" dirty="0" smtClean="0">
                          <a:solidFill>
                            <a:srgbClr val="FF0000"/>
                          </a:solidFill>
                          <a:effectLst/>
                          <a:latin typeface="Times New Roman"/>
                          <a:ea typeface="宋体"/>
                        </a:rPr>
                        <a:t>Visu</a:t>
                      </a:r>
                      <a:r>
                        <a:rPr lang="en-US" altLang="zh-CN" sz="1800" b="1" kern="100" dirty="0" smtClean="0">
                          <a:solidFill>
                            <a:srgbClr val="FF0000"/>
                          </a:solidFill>
                          <a:effectLst/>
                          <a:latin typeface="Times New Roman"/>
                          <a:ea typeface="宋体"/>
                        </a:rPr>
                        <a:t>a</a:t>
                      </a:r>
                      <a:r>
                        <a:rPr lang="en-US" sz="1800" b="1" kern="100" dirty="0" smtClean="0">
                          <a:solidFill>
                            <a:srgbClr val="FF0000"/>
                          </a:solidFill>
                          <a:effectLst/>
                          <a:latin typeface="Times New Roman"/>
                          <a:ea typeface="宋体"/>
                        </a:rPr>
                        <a:t>l </a:t>
                      </a:r>
                      <a:r>
                        <a:rPr lang="en-US" sz="1800" b="1" kern="100" dirty="0">
                          <a:solidFill>
                            <a:srgbClr val="FF0000"/>
                          </a:solidFill>
                          <a:effectLst/>
                          <a:latin typeface="Times New Roman"/>
                          <a:ea typeface="宋体"/>
                        </a:rPr>
                        <a:t>F#</a:t>
                      </a:r>
                      <a:r>
                        <a:rPr lang="zh-CN" sz="1800" b="1" kern="100" dirty="0">
                          <a:solidFill>
                            <a:srgbClr val="FF0000"/>
                          </a:solidFill>
                          <a:effectLst/>
                          <a:latin typeface="Times New Roman"/>
                          <a:ea typeface="宋体"/>
                        </a:rPr>
                        <a:t>、</a:t>
                      </a:r>
                      <a:r>
                        <a:rPr lang="en-US" sz="1800" b="1" kern="100" dirty="0" err="1">
                          <a:solidFill>
                            <a:srgbClr val="FF0000"/>
                          </a:solidFill>
                          <a:effectLst/>
                          <a:latin typeface="Times New Roman"/>
                          <a:ea typeface="宋体"/>
                        </a:rPr>
                        <a:t>JScript</a:t>
                      </a:r>
                      <a:r>
                        <a:rPr lang="zh-CN" sz="1800" b="1" kern="100" dirty="0">
                          <a:effectLst/>
                          <a:latin typeface="Times New Roman"/>
                          <a:ea typeface="宋体"/>
                        </a:rPr>
                        <a:t>、</a:t>
                      </a:r>
                    </a:p>
                    <a:p>
                      <a:pPr algn="ctr">
                        <a:spcAft>
                          <a:spcPts val="0"/>
                        </a:spcAft>
                      </a:pPr>
                      <a:r>
                        <a:rPr lang="en-US" sz="1800" b="1" kern="100" dirty="0" err="1">
                          <a:effectLst/>
                          <a:latin typeface="Times New Roman"/>
                          <a:ea typeface="宋体"/>
                        </a:rPr>
                        <a:t>IronPython</a:t>
                      </a:r>
                      <a:r>
                        <a:rPr lang="zh-CN" sz="1800" b="1" kern="100" dirty="0">
                          <a:effectLst/>
                          <a:latin typeface="Times New Roman"/>
                          <a:ea typeface="宋体"/>
                        </a:rPr>
                        <a:t>、</a:t>
                      </a:r>
                      <a:r>
                        <a:rPr lang="en-US" sz="1800" b="1" kern="100" dirty="0" err="1">
                          <a:effectLst/>
                          <a:latin typeface="Times New Roman"/>
                          <a:ea typeface="宋体"/>
                        </a:rPr>
                        <a:t>IronRuby</a:t>
                      </a:r>
                      <a:r>
                        <a:rPr lang="zh-CN" sz="1800" b="1" kern="100" dirty="0">
                          <a:effectLst/>
                          <a:latin typeface="Times New Roman"/>
                          <a:ea typeface="宋体"/>
                        </a:rPr>
                        <a:t>、</a:t>
                      </a:r>
                    </a:p>
                    <a:p>
                      <a:pPr algn="ctr">
                        <a:spcAft>
                          <a:spcPts val="0"/>
                        </a:spcAft>
                      </a:pPr>
                      <a:r>
                        <a:rPr lang="en-US" sz="1800" b="1" kern="100" dirty="0">
                          <a:effectLst/>
                          <a:latin typeface="Times New Roman"/>
                          <a:ea typeface="宋体"/>
                        </a:rPr>
                        <a:t>C# Builder</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effectLst/>
                          <a:latin typeface="Times New Roman"/>
                          <a:ea typeface="宋体"/>
                        </a:rPr>
                        <a:t>Java</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7998">
                <a:tc vMerge="1">
                  <a:txBody>
                    <a:bodyPr/>
                    <a:lstStyle/>
                    <a:p>
                      <a:endParaRPr lang="zh-CN" altLang="en-US"/>
                    </a:p>
                  </a:txBody>
                  <a:tcPr/>
                </a:tc>
                <a:tc rowSpan="2">
                  <a:txBody>
                    <a:bodyPr/>
                    <a:lstStyle/>
                    <a:p>
                      <a:pPr algn="ctr">
                        <a:spcAft>
                          <a:spcPts val="0"/>
                        </a:spcAft>
                      </a:pPr>
                      <a:r>
                        <a:rPr lang="en-US" sz="1800" b="1" kern="100" dirty="0">
                          <a:effectLst/>
                          <a:latin typeface="Times New Roman"/>
                          <a:ea typeface="宋体"/>
                        </a:rPr>
                        <a:t> </a:t>
                      </a:r>
                      <a:endParaRPr lang="zh-CN" sz="1800" b="1" kern="100" dirty="0">
                        <a:effectLst/>
                        <a:latin typeface="Times New Roman"/>
                        <a:ea typeface="宋体"/>
                      </a:endParaRPr>
                    </a:p>
                  </a:txBody>
                  <a:tcPr marL="68577" marR="68577"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b="1" kern="100" dirty="0">
                          <a:solidFill>
                            <a:srgbClr val="FF0000"/>
                          </a:solidFill>
                          <a:effectLst/>
                          <a:latin typeface="Times New Roman"/>
                          <a:ea typeface="宋体"/>
                        </a:rPr>
                        <a:t>C++</a:t>
                      </a:r>
                      <a:r>
                        <a:rPr lang="zh-CN" sz="1800" b="1" kern="100" dirty="0">
                          <a:solidFill>
                            <a:srgbClr val="FF0000"/>
                          </a:solidFill>
                          <a:effectLst/>
                          <a:latin typeface="Times New Roman"/>
                          <a:ea typeface="宋体"/>
                        </a:rPr>
                        <a:t>类库</a:t>
                      </a:r>
                    </a:p>
                    <a:p>
                      <a:pPr algn="ctr">
                        <a:spcAft>
                          <a:spcPts val="0"/>
                        </a:spcAft>
                      </a:pPr>
                      <a:r>
                        <a:rPr lang="zh-CN" sz="1800" b="1" kern="100" dirty="0">
                          <a:solidFill>
                            <a:srgbClr val="FF0000"/>
                          </a:solidFill>
                          <a:effectLst/>
                          <a:latin typeface="Times New Roman"/>
                          <a:ea typeface="宋体"/>
                        </a:rPr>
                        <a:t>（</a:t>
                      </a:r>
                      <a:r>
                        <a:rPr lang="en-US" sz="1800" b="1" kern="100" dirty="0">
                          <a:solidFill>
                            <a:srgbClr val="FF0000"/>
                          </a:solidFill>
                          <a:effectLst/>
                          <a:latin typeface="Times New Roman"/>
                          <a:ea typeface="宋体"/>
                        </a:rPr>
                        <a:t>MFC/ATL</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800" b="1" i="1" kern="100" dirty="0">
                          <a:solidFill>
                            <a:schemeClr val="accent1">
                              <a:lumMod val="50000"/>
                            </a:schemeClr>
                          </a:solidFill>
                          <a:effectLst/>
                          <a:latin typeface="Times New Roman"/>
                          <a:ea typeface="宋体"/>
                        </a:rPr>
                        <a:t>.NET</a:t>
                      </a:r>
                      <a:r>
                        <a:rPr lang="zh-CN" sz="1800" b="1" i="1" kern="100" dirty="0">
                          <a:solidFill>
                            <a:schemeClr val="accent1">
                              <a:lumMod val="50000"/>
                            </a:schemeClr>
                          </a:solidFill>
                          <a:effectLst/>
                          <a:latin typeface="Times New Roman"/>
                          <a:ea typeface="宋体"/>
                        </a:rPr>
                        <a:t>框架类库（</a:t>
                      </a:r>
                      <a:r>
                        <a:rPr lang="en-US" sz="1800" b="1" i="1" kern="100" dirty="0">
                          <a:solidFill>
                            <a:schemeClr val="accent1">
                              <a:lumMod val="50000"/>
                            </a:schemeClr>
                          </a:solidFill>
                          <a:effectLst/>
                          <a:latin typeface="Times New Roman"/>
                          <a:ea typeface="宋体"/>
                        </a:rPr>
                        <a:t>FCL</a:t>
                      </a:r>
                      <a:r>
                        <a:rPr lang="zh-CN" sz="1800" b="1" i="1" kern="100" dirty="0">
                          <a:solidFill>
                            <a:schemeClr val="accent1">
                              <a:lumMod val="50000"/>
                            </a:schemeClr>
                          </a:solidFill>
                          <a:effectLst/>
                          <a:latin typeface="Times New Roman"/>
                          <a:ea typeface="宋体"/>
                        </a:rPr>
                        <a:t>）</a:t>
                      </a:r>
                      <a:endParaRPr lang="zh-CN" sz="1800" b="1" kern="100" dirty="0">
                        <a:solidFill>
                          <a:schemeClr val="accent1">
                            <a:lumMod val="50000"/>
                          </a:schemeClr>
                        </a:solidFill>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b="1" kern="100" dirty="0">
                          <a:effectLst/>
                          <a:latin typeface="Times New Roman"/>
                          <a:ea typeface="宋体"/>
                        </a:rPr>
                        <a:t>JFC/EJB</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7372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2">
                  <a:txBody>
                    <a:bodyPr/>
                    <a:lstStyle/>
                    <a:p>
                      <a:pPr algn="ctr">
                        <a:spcAft>
                          <a:spcPts val="0"/>
                        </a:spcAft>
                      </a:pPr>
                      <a:r>
                        <a:rPr lang="en-US" sz="1800" b="1" i="1" kern="100" dirty="0">
                          <a:solidFill>
                            <a:schemeClr val="accent1">
                              <a:lumMod val="50000"/>
                            </a:schemeClr>
                          </a:solidFill>
                          <a:effectLst/>
                          <a:latin typeface="Times New Roman"/>
                          <a:ea typeface="宋体"/>
                        </a:rPr>
                        <a:t>.NET</a:t>
                      </a:r>
                      <a:r>
                        <a:rPr lang="zh-CN" sz="1800" b="1" i="1" kern="100" dirty="0">
                          <a:solidFill>
                            <a:schemeClr val="accent1">
                              <a:lumMod val="50000"/>
                            </a:schemeClr>
                          </a:solidFill>
                          <a:effectLst/>
                          <a:latin typeface="Times New Roman"/>
                          <a:ea typeface="宋体"/>
                        </a:rPr>
                        <a:t>运行环境（</a:t>
                      </a:r>
                      <a:r>
                        <a:rPr lang="en-US" sz="1800" b="1" i="1" kern="100" dirty="0">
                          <a:solidFill>
                            <a:schemeClr val="accent1">
                              <a:lumMod val="50000"/>
                            </a:schemeClr>
                          </a:solidFill>
                          <a:effectLst/>
                          <a:latin typeface="Times New Roman"/>
                          <a:ea typeface="宋体"/>
                        </a:rPr>
                        <a:t>CLR</a:t>
                      </a:r>
                      <a:r>
                        <a:rPr lang="zh-CN" sz="1800" b="1" i="1" kern="100" dirty="0">
                          <a:solidFill>
                            <a:schemeClr val="accent1">
                              <a:lumMod val="50000"/>
                            </a:schemeClr>
                          </a:solidFill>
                          <a:effectLst/>
                          <a:latin typeface="Times New Roman"/>
                          <a:ea typeface="宋体"/>
                        </a:rPr>
                        <a:t>）</a:t>
                      </a:r>
                      <a:endParaRPr lang="zh-CN" sz="1800" b="1" kern="100" dirty="0">
                        <a:solidFill>
                          <a:schemeClr val="accent1">
                            <a:lumMod val="50000"/>
                          </a:schemeClr>
                        </a:solidFill>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b="1" kern="100" dirty="0">
                          <a:effectLst/>
                          <a:latin typeface="Times New Roman"/>
                          <a:ea typeface="宋体"/>
                        </a:rPr>
                        <a:t>JVM</a:t>
                      </a:r>
                      <a:endParaRPr lang="zh-CN" sz="1800" b="1" kern="100" dirty="0">
                        <a:effectLst/>
                        <a:latin typeface="Times New Roman"/>
                        <a:ea typeface="宋体"/>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20">
                <a:tc gridSpan="6">
                  <a:txBody>
                    <a:bodyPr/>
                    <a:lstStyle/>
                    <a:p>
                      <a:pPr algn="ctr">
                        <a:spcAft>
                          <a:spcPts val="0"/>
                        </a:spcAft>
                      </a:pPr>
                      <a:r>
                        <a:rPr lang="zh-CN" sz="1800" b="1" kern="100" dirty="0">
                          <a:effectLst/>
                          <a:latin typeface="Times New Roman"/>
                          <a:ea typeface="宋体"/>
                        </a:rPr>
                        <a:t>应用程序接口（</a:t>
                      </a:r>
                      <a:r>
                        <a:rPr lang="en-US" sz="1800" b="1" kern="100" dirty="0">
                          <a:effectLst/>
                          <a:latin typeface="Times New Roman"/>
                          <a:ea typeface="宋体"/>
                        </a:rPr>
                        <a:t>Win32/64 API</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32020">
                <a:tc gridSpan="6">
                  <a:txBody>
                    <a:bodyPr/>
                    <a:lstStyle/>
                    <a:p>
                      <a:pPr algn="ctr">
                        <a:spcAft>
                          <a:spcPts val="0"/>
                        </a:spcAft>
                      </a:pPr>
                      <a:r>
                        <a:rPr lang="zh-CN" sz="1800" b="1" kern="100" dirty="0">
                          <a:effectLst/>
                          <a:latin typeface="Times New Roman"/>
                          <a:ea typeface="宋体"/>
                        </a:rPr>
                        <a:t>操作系统（</a:t>
                      </a:r>
                      <a:r>
                        <a:rPr lang="en-US" sz="1800" b="1" kern="100" dirty="0">
                          <a:effectLst/>
                          <a:latin typeface="Times New Roman"/>
                          <a:ea typeface="宋体"/>
                        </a:rPr>
                        <a:t>Windows</a:t>
                      </a:r>
                      <a:r>
                        <a:rPr lang="zh-CN" sz="1800" b="1" kern="100" dirty="0">
                          <a:effectLst/>
                          <a:latin typeface="Times New Roman"/>
                          <a:ea typeface="宋体"/>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466339">
                <a:tc gridSpan="6">
                  <a:txBody>
                    <a:bodyPr/>
                    <a:lstStyle/>
                    <a:p>
                      <a:pPr algn="ctr">
                        <a:spcAft>
                          <a:spcPts val="0"/>
                        </a:spcAft>
                      </a:pPr>
                      <a:r>
                        <a:rPr lang="zh-CN" sz="1800" b="1" kern="100" dirty="0">
                          <a:effectLst/>
                          <a:latin typeface="Times New Roman"/>
                          <a:ea typeface="宋体"/>
                        </a:rPr>
                        <a:t>计算机硬件（</a:t>
                      </a:r>
                      <a:r>
                        <a:rPr lang="en-US" sz="1800" b="1" kern="100" dirty="0">
                          <a:effectLst/>
                          <a:latin typeface="Times New Roman"/>
                          <a:ea typeface="宋体"/>
                        </a:rPr>
                        <a:t>PC</a:t>
                      </a:r>
                      <a:r>
                        <a:rPr lang="zh-CN" sz="1800" b="1" kern="100" dirty="0">
                          <a:effectLst/>
                          <a:latin typeface="Times New Roman"/>
                          <a:ea typeface="宋体"/>
                        </a:rPr>
                        <a:t>机）</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4865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42</a:t>
            </a:fld>
            <a:endParaRPr lang="en-US" altLang="zh-CN"/>
          </a:p>
        </p:txBody>
      </p:sp>
      <p:sp>
        <p:nvSpPr>
          <p:cNvPr id="18435" name="Rectangle 2"/>
          <p:cNvSpPr>
            <a:spLocks noGrp="1" noRot="1" noChangeArrowheads="1"/>
          </p:cNvSpPr>
          <p:nvPr>
            <p:ph type="title"/>
          </p:nvPr>
        </p:nvSpPr>
        <p:spPr>
          <a:xfrm>
            <a:off x="349530" y="195532"/>
            <a:ext cx="7710253" cy="692989"/>
          </a:xfrm>
        </p:spPr>
        <p:txBody>
          <a:bodyPr>
            <a:normAutofit fontScale="90000"/>
          </a:bodyPr>
          <a:lstStyle/>
          <a:p>
            <a:pPr lvl="0"/>
            <a:r>
              <a:rPr lang="en-US" altLang="zh-CN" dirty="0" smtClean="0"/>
              <a:t>Visual Studio</a:t>
            </a:r>
            <a:r>
              <a:rPr lang="zh-CN" altLang="en-US" dirty="0" smtClean="0"/>
              <a:t>中</a:t>
            </a:r>
            <a:r>
              <a:rPr lang="zh-CN" altLang="en-US" dirty="0"/>
              <a:t>的</a:t>
            </a:r>
            <a:r>
              <a:rPr lang="en-US" altLang="zh-CN" dirty="0"/>
              <a:t>Windows </a:t>
            </a:r>
            <a:r>
              <a:rPr lang="zh-CN" altLang="en-US" dirty="0"/>
              <a:t>应用程序类型</a:t>
            </a:r>
          </a:p>
        </p:txBody>
      </p:sp>
      <p:sp>
        <p:nvSpPr>
          <p:cNvPr id="2" name="内容占位符 1"/>
          <p:cNvSpPr>
            <a:spLocks noGrp="1"/>
          </p:cNvSpPr>
          <p:nvPr>
            <p:ph idx="1"/>
          </p:nvPr>
        </p:nvSpPr>
        <p:spPr>
          <a:xfrm>
            <a:off x="457200" y="2160589"/>
            <a:ext cx="4095792" cy="3880773"/>
          </a:xfrm>
        </p:spPr>
        <p:txBody>
          <a:bodyPr>
            <a:noAutofit/>
          </a:bodyPr>
          <a:lstStyle/>
          <a:p>
            <a:r>
              <a:rPr lang="en-US" altLang="zh-CN" sz="2400" dirty="0" smtClean="0"/>
              <a:t>VC++</a:t>
            </a:r>
          </a:p>
          <a:p>
            <a:pPr lvl="1"/>
            <a:r>
              <a:rPr lang="zh-CN" altLang="en-US" sz="2400" dirty="0" smtClean="0"/>
              <a:t>基于控制台的应用程序</a:t>
            </a:r>
            <a:endParaRPr lang="en-US" altLang="zh-CN" sz="2400" dirty="0" smtClean="0"/>
          </a:p>
          <a:p>
            <a:pPr lvl="1"/>
            <a:r>
              <a:rPr lang="zh-CN" altLang="en-US" sz="2400" dirty="0" smtClean="0"/>
              <a:t>基于对话框的应用程序</a:t>
            </a:r>
            <a:endParaRPr lang="en-US" altLang="zh-CN" sz="2400" dirty="0" smtClean="0"/>
          </a:p>
          <a:p>
            <a:pPr lvl="1"/>
            <a:r>
              <a:rPr lang="zh-CN" altLang="en-US" sz="2400" dirty="0"/>
              <a:t>单</a:t>
            </a:r>
            <a:r>
              <a:rPr lang="zh-CN" altLang="en-US" sz="2400" dirty="0" smtClean="0"/>
              <a:t>文档应用程序</a:t>
            </a:r>
            <a:endParaRPr lang="en-US" altLang="zh-CN" sz="2400" dirty="0" smtClean="0"/>
          </a:p>
          <a:p>
            <a:pPr lvl="1"/>
            <a:r>
              <a:rPr lang="zh-CN" altLang="en-US" sz="2400" dirty="0" smtClean="0"/>
              <a:t>多文档应用程序</a:t>
            </a:r>
            <a:endParaRPr lang="en-US" altLang="zh-CN" sz="2400" dirty="0" smtClean="0"/>
          </a:p>
          <a:p>
            <a:pPr lvl="1"/>
            <a:r>
              <a:rPr lang="zh-CN" altLang="en-US" sz="2400" dirty="0" smtClean="0"/>
              <a:t>基于</a:t>
            </a:r>
            <a:r>
              <a:rPr lang="en-US" altLang="zh-CN" sz="2400" dirty="0" smtClean="0"/>
              <a:t>html</a:t>
            </a:r>
            <a:r>
              <a:rPr lang="zh-CN" altLang="en-US" sz="2400" dirty="0" smtClean="0"/>
              <a:t>的应用程序</a:t>
            </a:r>
            <a:endParaRPr lang="en-US" altLang="zh-CN" sz="2400" dirty="0" smtClean="0"/>
          </a:p>
          <a:p>
            <a:pPr lvl="1"/>
            <a:endParaRPr lang="zh-CN" altLang="en-US" sz="2400" dirty="0"/>
          </a:p>
        </p:txBody>
      </p:sp>
      <p:sp>
        <p:nvSpPr>
          <p:cNvPr id="3" name="文本框 2"/>
          <p:cNvSpPr txBox="1"/>
          <p:nvPr/>
        </p:nvSpPr>
        <p:spPr>
          <a:xfrm>
            <a:off x="1698171" y="1339889"/>
            <a:ext cx="4108817" cy="369332"/>
          </a:xfrm>
          <a:prstGeom prst="rect">
            <a:avLst/>
          </a:prstGeom>
          <a:noFill/>
        </p:spPr>
        <p:txBody>
          <a:bodyPr wrap="none" rtlCol="0">
            <a:spAutoFit/>
          </a:bodyPr>
          <a:lstStyle/>
          <a:p>
            <a:r>
              <a:rPr lang="zh-CN" altLang="en-US" dirty="0" smtClean="0"/>
              <a:t>应用程序类型与开发语言有一定的关系</a:t>
            </a:r>
            <a:endParaRPr lang="zh-CN" altLang="en-US" dirty="0"/>
          </a:p>
        </p:txBody>
      </p:sp>
      <p:sp>
        <p:nvSpPr>
          <p:cNvPr id="6" name="内容占位符 1"/>
          <p:cNvSpPr txBox="1">
            <a:spLocks/>
          </p:cNvSpPr>
          <p:nvPr/>
        </p:nvSpPr>
        <p:spPr>
          <a:xfrm>
            <a:off x="4892283" y="2160588"/>
            <a:ext cx="4068837"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t>C#</a:t>
            </a:r>
          </a:p>
          <a:p>
            <a:pPr lvl="1"/>
            <a:r>
              <a:rPr lang="zh-CN" altLang="en-US" sz="2400" dirty="0" smtClean="0"/>
              <a:t>控制台应用程序</a:t>
            </a:r>
            <a:endParaRPr lang="en-US" altLang="zh-CN" sz="2400" dirty="0" smtClean="0"/>
          </a:p>
          <a:p>
            <a:pPr lvl="1"/>
            <a:r>
              <a:rPr lang="en-US" altLang="zh-CN" sz="2400" dirty="0" smtClean="0"/>
              <a:t>Windows</a:t>
            </a:r>
            <a:r>
              <a:rPr lang="zh-CN" altLang="en-US" sz="2400" dirty="0" smtClean="0"/>
              <a:t>窗体应用程序</a:t>
            </a:r>
            <a:endParaRPr lang="en-US" altLang="zh-CN" sz="2400" dirty="0" smtClean="0"/>
          </a:p>
          <a:p>
            <a:pPr lvl="1"/>
            <a:r>
              <a:rPr lang="en-US" altLang="zh-CN" sz="2400" dirty="0" smtClean="0"/>
              <a:t>WPF</a:t>
            </a:r>
            <a:r>
              <a:rPr lang="zh-CN" altLang="en-US" sz="2400" dirty="0" smtClean="0"/>
              <a:t>应用程序</a:t>
            </a:r>
            <a:endParaRPr lang="en-US" altLang="zh-CN" sz="2400" dirty="0" smtClean="0"/>
          </a:p>
          <a:p>
            <a:pPr lvl="1"/>
            <a:r>
              <a:rPr lang="en-US" altLang="zh-CN" sz="2400" dirty="0" smtClean="0"/>
              <a:t>Windows</a:t>
            </a:r>
            <a:r>
              <a:rPr lang="zh-CN" altLang="en-US" sz="2400" dirty="0" smtClean="0"/>
              <a:t>服务程序</a:t>
            </a:r>
            <a:endParaRPr lang="en-US" altLang="zh-CN" sz="2400" dirty="0" smtClean="0"/>
          </a:p>
          <a:p>
            <a:pPr lvl="1"/>
            <a:r>
              <a:rPr lang="en-US" altLang="zh-CN" sz="2400" dirty="0"/>
              <a:t>WCF</a:t>
            </a:r>
            <a:r>
              <a:rPr lang="zh-CN" altLang="en-US" sz="2400" dirty="0"/>
              <a:t>服务应用程序</a:t>
            </a:r>
            <a:endParaRPr lang="en-US" altLang="zh-CN" sz="2400" dirty="0"/>
          </a:p>
          <a:p>
            <a:pPr lvl="1"/>
            <a:r>
              <a:rPr lang="en-US" altLang="zh-CN" sz="2400" dirty="0" smtClean="0"/>
              <a:t>ASP.NET </a:t>
            </a:r>
            <a:r>
              <a:rPr lang="en-US" altLang="zh-CN" sz="2400" dirty="0" smtClean="0"/>
              <a:t>Web</a:t>
            </a:r>
            <a:r>
              <a:rPr lang="zh-CN" altLang="en-US" sz="2400" dirty="0" smtClean="0"/>
              <a:t>应用程序</a:t>
            </a:r>
            <a:endParaRPr lang="en-US" altLang="zh-CN" sz="2400" dirty="0" smtClean="0"/>
          </a:p>
          <a:p>
            <a:pPr lvl="1"/>
            <a:r>
              <a:rPr lang="en-US" altLang="zh-CN" sz="2400" dirty="0" smtClean="0"/>
              <a:t>……</a:t>
            </a:r>
            <a:endParaRPr lang="en-US" altLang="zh-CN" sz="2400" dirty="0" smtClean="0"/>
          </a:p>
          <a:p>
            <a:pPr lvl="1"/>
            <a:endParaRPr lang="zh-CN" altLang="en-US" sz="2400" dirty="0"/>
          </a:p>
        </p:txBody>
      </p:sp>
    </p:spTree>
    <p:extLst>
      <p:ext uri="{BB962C8B-B14F-4D97-AF65-F5344CB8AC3E}">
        <p14:creationId xmlns:p14="http://schemas.microsoft.com/office/powerpoint/2010/main" val="2211049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43</a:t>
            </a:fld>
            <a:endParaRPr lang="en-US" altLang="zh-CN"/>
          </a:p>
        </p:txBody>
      </p:sp>
      <p:sp>
        <p:nvSpPr>
          <p:cNvPr id="18435" name="Rectangle 2"/>
          <p:cNvSpPr>
            <a:spLocks noGrp="1" noRot="1" noChangeArrowheads="1"/>
          </p:cNvSpPr>
          <p:nvPr>
            <p:ph type="title"/>
          </p:nvPr>
        </p:nvSpPr>
        <p:spPr>
          <a:xfrm>
            <a:off x="349530" y="195532"/>
            <a:ext cx="7710253" cy="692989"/>
          </a:xfrm>
        </p:spPr>
        <p:txBody>
          <a:bodyPr>
            <a:normAutofit/>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81" y="1295869"/>
            <a:ext cx="7437024" cy="5110618"/>
          </a:xfrm>
          <a:prstGeom prst="rect">
            <a:avLst/>
          </a:prstGeom>
        </p:spPr>
      </p:pic>
    </p:spTree>
    <p:extLst>
      <p:ext uri="{BB962C8B-B14F-4D97-AF65-F5344CB8AC3E}">
        <p14:creationId xmlns:p14="http://schemas.microsoft.com/office/powerpoint/2010/main" val="5182846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243" y="1674767"/>
            <a:ext cx="7562850" cy="4895850"/>
          </a:xfrm>
          <a:prstGeom prst="rect">
            <a:avLst/>
          </a:prstGeom>
        </p:spPr>
      </p:pic>
    </p:spTree>
    <p:extLst>
      <p:ext uri="{BB962C8B-B14F-4D97-AF65-F5344CB8AC3E}">
        <p14:creationId xmlns:p14="http://schemas.microsoft.com/office/powerpoint/2010/main" val="3716825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45</a:t>
            </a:fld>
            <a:endParaRPr lang="en-US" altLang="zh-CN"/>
          </a:p>
        </p:txBody>
      </p:sp>
      <p:sp>
        <p:nvSpPr>
          <p:cNvPr id="18435" name="Rectangle 2"/>
          <p:cNvSpPr>
            <a:spLocks noGrp="1" noRot="1" noChangeArrowheads="1"/>
          </p:cNvSpPr>
          <p:nvPr>
            <p:ph type="title"/>
          </p:nvPr>
        </p:nvSpPr>
        <p:spPr>
          <a:xfrm>
            <a:off x="349530" y="195532"/>
            <a:ext cx="7710253" cy="692989"/>
          </a:xfrm>
        </p:spPr>
        <p:txBody>
          <a:bodyPr>
            <a:normAutofit/>
          </a:bodyPr>
          <a:lstStyle/>
          <a:p>
            <a:pPr lvl="0"/>
            <a:r>
              <a:rPr lang="en-US" altLang="zh-CN" dirty="0" smtClean="0"/>
              <a:t>WPF</a:t>
            </a:r>
            <a:r>
              <a:rPr lang="zh-CN" altLang="en-US" dirty="0" smtClean="0"/>
              <a:t>应用程序</a:t>
            </a:r>
            <a:endParaRPr lang="zh-CN" altLang="en-US" dirty="0"/>
          </a:p>
        </p:txBody>
      </p:sp>
      <p:sp>
        <p:nvSpPr>
          <p:cNvPr id="2" name="文本框 1"/>
          <p:cNvSpPr txBox="1"/>
          <p:nvPr/>
        </p:nvSpPr>
        <p:spPr>
          <a:xfrm>
            <a:off x="718457" y="1175657"/>
            <a:ext cx="8164286" cy="369332"/>
          </a:xfrm>
          <a:prstGeom prst="rect">
            <a:avLst/>
          </a:prstGeom>
          <a:noFill/>
        </p:spPr>
        <p:txBody>
          <a:bodyPr wrap="square" rtlCol="0">
            <a:spAutoFit/>
          </a:bodyPr>
          <a:lstStyle/>
          <a:p>
            <a:pPr latinLnBrk="1"/>
            <a:r>
              <a:rPr lang="zh-CN" altLang="en-US" dirty="0"/>
              <a:t>程序界面</a:t>
            </a:r>
            <a:r>
              <a:rPr lang="zh-CN" altLang="en-US" dirty="0" smtClean="0"/>
              <a:t>：基于</a:t>
            </a:r>
            <a:r>
              <a:rPr lang="en-US" altLang="zh-CN" dirty="0" smtClean="0"/>
              <a:t>XML</a:t>
            </a:r>
            <a:r>
              <a:rPr lang="zh-CN" altLang="en-US" dirty="0" smtClean="0"/>
              <a:t>的</a:t>
            </a:r>
            <a:r>
              <a:rPr lang="en-US" altLang="zh-CN" dirty="0" smtClean="0"/>
              <a:t>XAML</a:t>
            </a:r>
            <a:r>
              <a:rPr lang="zh-CN" altLang="en-US" dirty="0"/>
              <a:t>语言</a:t>
            </a:r>
            <a:r>
              <a:rPr lang="zh-CN" altLang="en-US" dirty="0" smtClean="0"/>
              <a:t>定制；         程序逻辑</a:t>
            </a:r>
            <a:r>
              <a:rPr lang="zh-CN" altLang="en-US" dirty="0"/>
              <a:t>：</a:t>
            </a:r>
            <a:r>
              <a:rPr lang="en-US" altLang="zh-CN" dirty="0"/>
              <a:t>C#</a:t>
            </a:r>
            <a:r>
              <a:rPr lang="zh-CN" altLang="en-US" dirty="0"/>
              <a:t>语言</a:t>
            </a:r>
            <a:r>
              <a:rPr lang="zh-CN" altLang="en-US" dirty="0" smtClean="0"/>
              <a:t>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410" y="1544989"/>
            <a:ext cx="7710253" cy="5326642"/>
          </a:xfrm>
          <a:prstGeom prst="rect">
            <a:avLst/>
          </a:prstGeom>
        </p:spPr>
      </p:pic>
    </p:spTree>
    <p:extLst>
      <p:ext uri="{BB962C8B-B14F-4D97-AF65-F5344CB8AC3E}">
        <p14:creationId xmlns:p14="http://schemas.microsoft.com/office/powerpoint/2010/main" val="33151652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9451" y="1546633"/>
            <a:ext cx="9389244" cy="5010921"/>
          </a:xfrm>
        </p:spPr>
      </p:pic>
    </p:spTree>
    <p:extLst>
      <p:ext uri="{BB962C8B-B14F-4D97-AF65-F5344CB8AC3E}">
        <p14:creationId xmlns:p14="http://schemas.microsoft.com/office/powerpoint/2010/main" val="16920155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a:t>
            </a:r>
            <a:r>
              <a:rPr lang="zh-CN" altLang="en-US" dirty="0" smtClean="0"/>
              <a:t>练习</a:t>
            </a:r>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熟悉</a:t>
            </a:r>
            <a:r>
              <a:rPr lang="en-US" altLang="zh-CN" dirty="0" err="1" smtClean="0"/>
              <a:t>Winform</a:t>
            </a:r>
            <a:r>
              <a:rPr lang="zh-CN" altLang="en-US" dirty="0" smtClean="0"/>
              <a:t>窗体应用程序创建流程</a:t>
            </a:r>
            <a:endParaRPr lang="en-US" altLang="zh-CN" dirty="0" smtClean="0"/>
          </a:p>
          <a:p>
            <a:pPr lvl="1"/>
            <a:r>
              <a:rPr lang="zh-CN" altLang="en-US" dirty="0" smtClean="0"/>
              <a:t>掌握基本控件如</a:t>
            </a:r>
            <a:r>
              <a:rPr lang="en-US" altLang="zh-CN" dirty="0"/>
              <a:t>button</a:t>
            </a:r>
            <a:r>
              <a:rPr lang="zh-CN" altLang="en-US" dirty="0"/>
              <a:t>，</a:t>
            </a:r>
            <a:r>
              <a:rPr lang="en-US" altLang="zh-CN" dirty="0" err="1" smtClean="0"/>
              <a:t>label,textbox</a:t>
            </a:r>
            <a:r>
              <a:rPr lang="zh-CN" altLang="en-US" dirty="0" smtClean="0"/>
              <a:t>，</a:t>
            </a:r>
            <a:r>
              <a:rPr lang="en-US" altLang="zh-CN" dirty="0" err="1" smtClean="0"/>
              <a:t>listbox,dataGridView</a:t>
            </a:r>
            <a:r>
              <a:rPr lang="zh-CN" altLang="en-US" dirty="0" smtClean="0"/>
              <a:t>，</a:t>
            </a:r>
            <a:r>
              <a:rPr lang="en-US" altLang="zh-CN" dirty="0" err="1" smtClean="0"/>
              <a:t>combox</a:t>
            </a:r>
            <a:r>
              <a:rPr lang="zh-CN" altLang="en-US" dirty="0" smtClean="0"/>
              <a:t>的用法</a:t>
            </a:r>
            <a:endParaRPr lang="en-US" altLang="zh-CN" dirty="0" smtClean="0"/>
          </a:p>
          <a:p>
            <a:pPr lvl="1"/>
            <a:endParaRPr lang="en-US" altLang="zh-CN" dirty="0"/>
          </a:p>
          <a:p>
            <a:r>
              <a:rPr lang="zh-CN" altLang="en-US" dirty="0"/>
              <a:t>熟悉</a:t>
            </a:r>
            <a:r>
              <a:rPr lang="en-US" altLang="zh-CN" dirty="0" smtClean="0"/>
              <a:t>WPF</a:t>
            </a:r>
            <a:r>
              <a:rPr lang="zh-CN" altLang="en-US" dirty="0" smtClean="0"/>
              <a:t>窗体</a:t>
            </a:r>
            <a:r>
              <a:rPr lang="zh-CN" altLang="en-US" dirty="0"/>
              <a:t>应用程序创建流程</a:t>
            </a:r>
            <a:endParaRPr lang="en-US" altLang="zh-CN" dirty="0"/>
          </a:p>
          <a:p>
            <a:pPr lvl="1"/>
            <a:r>
              <a:rPr lang="zh-CN" altLang="en-US" dirty="0"/>
              <a:t>掌握基本控件</a:t>
            </a:r>
            <a:r>
              <a:rPr lang="zh-CN" altLang="en-US" dirty="0" smtClean="0"/>
              <a:t>如</a:t>
            </a:r>
            <a:r>
              <a:rPr lang="en-US" altLang="zh-CN" dirty="0"/>
              <a:t>button</a:t>
            </a:r>
            <a:r>
              <a:rPr lang="zh-CN" altLang="en-US" dirty="0"/>
              <a:t>，</a:t>
            </a:r>
            <a:r>
              <a:rPr lang="en-US" altLang="zh-CN" dirty="0" err="1"/>
              <a:t>label,textbox</a:t>
            </a:r>
            <a:r>
              <a:rPr lang="zh-CN" altLang="en-US" dirty="0"/>
              <a:t>，</a:t>
            </a:r>
            <a:r>
              <a:rPr lang="en-US" altLang="zh-CN" dirty="0" err="1"/>
              <a:t>listbox,dataGrid</a:t>
            </a:r>
            <a:r>
              <a:rPr lang="zh-CN" altLang="en-US" dirty="0"/>
              <a:t>，</a:t>
            </a:r>
            <a:r>
              <a:rPr lang="en-US" altLang="zh-CN" dirty="0" err="1"/>
              <a:t>combox</a:t>
            </a:r>
            <a:r>
              <a:rPr lang="zh-CN" altLang="en-US" dirty="0"/>
              <a:t>的用法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9736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10332720" cy="4876800"/>
          </a:xfrm>
        </p:spPr>
        <p:txBody>
          <a:bodyPr>
            <a:noAutofit/>
          </a:bodyPr>
          <a:lstStyle/>
          <a:p>
            <a:pPr eaLnBrk="0" hangingPunct="0">
              <a:spcBef>
                <a:spcPct val="0"/>
              </a:spcBef>
              <a:buFont typeface="Wingdings" panose="05000000000000000000" pitchFamily="2" charset="2"/>
              <a:buChar char="p"/>
            </a:pPr>
            <a:r>
              <a:rPr lang="zh-CN" altLang="en-US" sz="2400" dirty="0">
                <a:latin typeface="宋体" panose="02010600030101010101" pitchFamily="2" charset="-122"/>
              </a:rPr>
              <a:t>客户</a:t>
            </a:r>
            <a:r>
              <a:rPr lang="en-US" altLang="zh-CN" sz="2400" dirty="0"/>
              <a:t>/</a:t>
            </a:r>
            <a:r>
              <a:rPr lang="zh-CN" altLang="en-US" sz="2400" dirty="0">
                <a:latin typeface="宋体" panose="02010600030101010101" pitchFamily="2" charset="-122"/>
              </a:rPr>
              <a:t>服务器模式</a:t>
            </a:r>
          </a:p>
          <a:p>
            <a:pPr lvl="1"/>
            <a:r>
              <a:rPr lang="zh-CN" altLang="en-US" sz="2400" dirty="0">
                <a:latin typeface="宋体" panose="02010600030101010101" pitchFamily="2" charset="-122"/>
              </a:rPr>
              <a:t>客户</a:t>
            </a:r>
            <a:r>
              <a:rPr lang="en-US" altLang="zh-CN" sz="2400" dirty="0">
                <a:latin typeface="宋体" panose="02010600030101010101" pitchFamily="2" charset="-122"/>
              </a:rPr>
              <a:t>/</a:t>
            </a:r>
            <a:r>
              <a:rPr lang="zh-CN" altLang="en-US" sz="2400" dirty="0">
                <a:latin typeface="宋体" panose="02010600030101010101" pitchFamily="2" charset="-122"/>
              </a:rPr>
              <a:t>服务器（</a:t>
            </a:r>
            <a:r>
              <a:rPr lang="en-US" altLang="zh-CN" sz="2400" dirty="0">
                <a:latin typeface="宋体" panose="02010600030101010101" pitchFamily="2" charset="-122"/>
              </a:rPr>
              <a:t>Client/Server</a:t>
            </a:r>
            <a:r>
              <a:rPr lang="zh-CN" altLang="en-US" sz="2400" dirty="0">
                <a:latin typeface="宋体" panose="02010600030101010101" pitchFamily="2" charset="-122"/>
              </a:rPr>
              <a:t>）模式是近年来流行的应用模式，它把应用划分为客户端和服务器端，客户端把服务请求提交给服务器，服务器负责处理请求，并把处理的结果返回至客户端</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en-US" altLang="zh-CN" sz="2400" dirty="0"/>
              <a:t>32</a:t>
            </a:r>
            <a:r>
              <a:rPr lang="zh-CN" altLang="en-US" sz="2400" dirty="0" smtClean="0">
                <a:latin typeface="宋体" panose="02010600030101010101" pitchFamily="2" charset="-122"/>
              </a:rPr>
              <a:t>位</a:t>
            </a:r>
            <a:r>
              <a:rPr lang="en-US" altLang="zh-CN" sz="2400" dirty="0" smtClean="0">
                <a:latin typeface="宋体" panose="02010600030101010101" pitchFamily="2" charset="-122"/>
              </a:rPr>
              <a:t>/64</a:t>
            </a:r>
            <a:r>
              <a:rPr lang="zh-CN" altLang="en-US" sz="2400" dirty="0" smtClean="0">
                <a:latin typeface="宋体" panose="02010600030101010101" pitchFamily="2" charset="-122"/>
              </a:rPr>
              <a:t>位操作系统</a:t>
            </a:r>
            <a:endParaRPr lang="zh-CN" altLang="en-US" sz="2400" dirty="0">
              <a:latin typeface="宋体" panose="02010600030101010101" pitchFamily="2" charset="-122"/>
            </a:endParaRPr>
          </a:p>
          <a:p>
            <a:pPr lvl="1" eaLnBrk="0" hangingPunct="0">
              <a:spcBef>
                <a:spcPct val="0"/>
              </a:spcBef>
            </a:pPr>
            <a:r>
              <a:rPr lang="zh-CN" altLang="en-US" sz="2400" dirty="0">
                <a:latin typeface="宋体" panose="02010600030101010101" pitchFamily="2" charset="-122"/>
              </a:rPr>
              <a:t>采用</a:t>
            </a:r>
            <a:r>
              <a:rPr lang="en-US" altLang="zh-CN" sz="2400" dirty="0"/>
              <a:t>32</a:t>
            </a:r>
            <a:r>
              <a:rPr lang="zh-CN" altLang="en-US" sz="2400" dirty="0" smtClean="0">
                <a:latin typeface="宋体" panose="02010600030101010101" pitchFamily="2" charset="-122"/>
              </a:rPr>
              <a:t>位</a:t>
            </a:r>
            <a:r>
              <a:rPr lang="en-US" altLang="zh-CN" sz="2400" dirty="0" smtClean="0">
                <a:latin typeface="宋体" panose="02010600030101010101" pitchFamily="2" charset="-122"/>
              </a:rPr>
              <a:t>/64</a:t>
            </a:r>
            <a:r>
              <a:rPr lang="zh-CN" altLang="en-US" sz="2400" dirty="0" smtClean="0">
                <a:latin typeface="宋体" panose="02010600030101010101" pitchFamily="2" charset="-122"/>
              </a:rPr>
              <a:t>位内核</a:t>
            </a:r>
            <a:r>
              <a:rPr lang="zh-CN" altLang="en-US" sz="2400" dirty="0">
                <a:latin typeface="宋体" panose="02010600030101010101" pitchFamily="2" charset="-122"/>
              </a:rPr>
              <a:t>进行系统调度和内存管理，支持</a:t>
            </a:r>
            <a:r>
              <a:rPr lang="en-US" altLang="zh-CN" sz="2400" dirty="0"/>
              <a:t>32</a:t>
            </a:r>
            <a:r>
              <a:rPr lang="zh-CN" altLang="en-US" sz="2400" dirty="0" smtClean="0">
                <a:latin typeface="宋体" panose="02010600030101010101" pitchFamily="2" charset="-122"/>
              </a:rPr>
              <a:t>位</a:t>
            </a:r>
            <a:r>
              <a:rPr lang="en-US" altLang="zh-CN" sz="2400" dirty="0" smtClean="0">
                <a:latin typeface="宋体" panose="02010600030101010101" pitchFamily="2" charset="-122"/>
              </a:rPr>
              <a:t>/64</a:t>
            </a:r>
            <a:r>
              <a:rPr lang="zh-CN" altLang="en-US" sz="2400" dirty="0" smtClean="0">
                <a:latin typeface="宋体" panose="02010600030101010101" pitchFamily="2" charset="-122"/>
              </a:rPr>
              <a:t>位设备驱动器</a:t>
            </a:r>
            <a:r>
              <a:rPr lang="zh-CN" altLang="en-US" sz="2400" dirty="0">
                <a:latin typeface="宋体" panose="02010600030101010101" pitchFamily="2" charset="-122"/>
              </a:rPr>
              <a:t>，使得操作系统和设备间的通信更为迅速</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eaLnBrk="0" hangingPunct="0">
              <a:spcBef>
                <a:spcPct val="0"/>
              </a:spcBef>
            </a:pP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抢先式多任务</a:t>
            </a:r>
          </a:p>
          <a:p>
            <a:pPr lvl="1" eaLnBrk="0" hangingPunct="0">
              <a:spcBef>
                <a:spcPct val="0"/>
              </a:spcBef>
            </a:pPr>
            <a:r>
              <a:rPr lang="zh-CN" altLang="en-US" sz="2400" dirty="0">
                <a:latin typeface="宋体" panose="02010600030101010101" pitchFamily="2" charset="-122"/>
              </a:rPr>
              <a:t>网络操作系统一般采用微内核类型结构设计，微内核始终保持对系统的控制，并给应用程序分配时间段使其运行，在指定的时间结束时，微内核抢先运行进程并将控制移交给下一个进程。  </a:t>
            </a:r>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网络操作系统的特性</a:t>
            </a:r>
            <a:r>
              <a:rPr lang="en-US" altLang="zh-CN" dirty="0" smtClean="0"/>
              <a:t>(1)</a:t>
            </a:r>
            <a:endParaRPr lang="zh-CN" altLang="en-US" dirty="0" smtClean="0"/>
          </a:p>
        </p:txBody>
      </p:sp>
    </p:spTree>
    <p:extLst>
      <p:ext uri="{BB962C8B-B14F-4D97-AF65-F5344CB8AC3E}">
        <p14:creationId xmlns:p14="http://schemas.microsoft.com/office/powerpoint/2010/main" val="105146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888521"/>
            <a:ext cx="12318274" cy="5181600"/>
          </a:xfrm>
        </p:spPr>
        <p:txBody>
          <a:bodyPr>
            <a:noAutofit/>
          </a:bodyPr>
          <a:lstStyle/>
          <a:p>
            <a:pPr eaLnBrk="0" hangingPunct="0">
              <a:spcBef>
                <a:spcPct val="0"/>
              </a:spcBef>
              <a:buFont typeface="Wingdings" panose="05000000000000000000" pitchFamily="2" charset="2"/>
              <a:buChar char="p"/>
            </a:pPr>
            <a:r>
              <a:rPr lang="zh-CN" altLang="en-US" sz="2400" dirty="0">
                <a:latin typeface="宋体" panose="02010600030101010101" pitchFamily="2" charset="-122"/>
              </a:rPr>
              <a:t>支持多种文件系统</a:t>
            </a:r>
          </a:p>
          <a:p>
            <a:pPr lvl="1"/>
            <a:r>
              <a:rPr lang="zh-CN" altLang="en-US" sz="2400" dirty="0">
                <a:latin typeface="宋体" panose="02010600030101010101" pitchFamily="2" charset="-122"/>
              </a:rPr>
              <a:t>有些网络操作系统还支持多文件系统，以实现对系统升级的平滑过度和良好的兼容性。 </a:t>
            </a:r>
            <a:endParaRPr lang="en-US" altLang="zh-CN" sz="2400" dirty="0" smtClean="0">
              <a:latin typeface="宋体" panose="02010600030101010101" pitchFamily="2" charset="-122"/>
            </a:endParaRPr>
          </a:p>
          <a:p>
            <a:pPr lvl="1"/>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高可靠性</a:t>
            </a:r>
          </a:p>
          <a:p>
            <a:pPr lvl="1" eaLnBrk="0" hangingPunct="0">
              <a:spcBef>
                <a:spcPct val="0"/>
              </a:spcBef>
            </a:pPr>
            <a:r>
              <a:rPr lang="zh-CN" altLang="en-US" sz="2400" dirty="0">
                <a:latin typeface="宋体" panose="02010600030101010101" pitchFamily="2" charset="-122"/>
              </a:rPr>
              <a:t>网络操作系统是运行在网络核心设备（如服务器）上的指挥管理网络的软件，它必须具有高可靠性，保证系统可以</a:t>
            </a:r>
            <a:r>
              <a:rPr lang="en-US" altLang="zh-CN" sz="2400" dirty="0">
                <a:latin typeface="宋体" panose="02010600030101010101" pitchFamily="2" charset="-122"/>
              </a:rPr>
              <a:t>365</a:t>
            </a:r>
            <a:r>
              <a:rPr lang="zh-CN" altLang="en-US" sz="2400" dirty="0">
                <a:latin typeface="宋体" panose="02010600030101010101" pitchFamily="2" charset="-122"/>
              </a:rPr>
              <a:t>天</a:t>
            </a:r>
            <a:r>
              <a:rPr lang="en-US" altLang="zh-CN" sz="2400" dirty="0">
                <a:latin typeface="宋体" panose="02010600030101010101" pitchFamily="2" charset="-122"/>
              </a:rPr>
              <a:t>24</a:t>
            </a:r>
            <a:r>
              <a:rPr lang="zh-CN" altLang="en-US" sz="2400" dirty="0">
                <a:latin typeface="宋体" panose="02010600030101010101" pitchFamily="2" charset="-122"/>
              </a:rPr>
              <a:t>小时不间断工作，并提供完整的</a:t>
            </a:r>
            <a:r>
              <a:rPr lang="zh-CN" altLang="en-US" sz="2400" dirty="0" smtClean="0">
                <a:latin typeface="宋体" panose="02010600030101010101" pitchFamily="2" charset="-122"/>
              </a:rPr>
              <a:t>服务。 </a:t>
            </a: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endParaRPr lang="en-US" altLang="zh-CN" sz="2400" dirty="0" smtClean="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smtClean="0">
                <a:latin typeface="宋体" panose="02010600030101010101" pitchFamily="2" charset="-122"/>
              </a:rPr>
              <a:t>安全性</a:t>
            </a:r>
            <a:endParaRPr lang="zh-CN" altLang="en-US" sz="2400" dirty="0">
              <a:latin typeface="宋体" panose="02010600030101010101" pitchFamily="2" charset="-122"/>
            </a:endParaRPr>
          </a:p>
          <a:p>
            <a:pPr lvl="1" eaLnBrk="0" hangingPunct="0">
              <a:spcBef>
                <a:spcPct val="0"/>
              </a:spcBef>
            </a:pPr>
            <a:r>
              <a:rPr lang="zh-CN" altLang="en-US" sz="2400" dirty="0">
                <a:latin typeface="宋体" panose="02010600030101010101" pitchFamily="2" charset="-122"/>
              </a:rPr>
              <a:t>为了保证系统、系统资源的安全性、可用性，网络操作系统往往集成用户权限管理、资源管理等功能，定义各种用户对某个资源存取权限，且使用用户标识</a:t>
            </a:r>
            <a:r>
              <a:rPr lang="en-US" altLang="zh-CN" sz="2400" dirty="0">
                <a:latin typeface="宋体" panose="02010600030101010101" pitchFamily="2" charset="-122"/>
              </a:rPr>
              <a:t>SID</a:t>
            </a:r>
            <a:r>
              <a:rPr lang="zh-CN" altLang="en-US" sz="2400" dirty="0">
                <a:latin typeface="宋体" panose="02010600030101010101" pitchFamily="2" charset="-122"/>
              </a:rPr>
              <a:t>唯一区别用户。</a:t>
            </a:r>
          </a:p>
          <a:p>
            <a:pPr eaLnBrk="0" hangingPunct="0">
              <a:spcBef>
                <a:spcPct val="0"/>
              </a:spcBef>
              <a:buFont typeface="Wingdings" panose="05000000000000000000" pitchFamily="2" charset="2"/>
              <a:buChar char="p"/>
            </a:pPr>
            <a:endParaRPr lang="en-US" altLang="zh-CN" sz="2400" dirty="0" smtClean="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smtClean="0">
                <a:latin typeface="宋体" panose="02010600030101010101" pitchFamily="2" charset="-122"/>
              </a:rPr>
              <a:t>容错性</a:t>
            </a:r>
            <a:endParaRPr lang="zh-CN" altLang="en-US" sz="2400" dirty="0">
              <a:latin typeface="宋体" panose="02010600030101010101" pitchFamily="2" charset="-122"/>
            </a:endParaRPr>
          </a:p>
          <a:p>
            <a:pPr lvl="1" eaLnBrk="0" hangingPunct="0">
              <a:spcBef>
                <a:spcPct val="0"/>
              </a:spcBef>
            </a:pPr>
            <a:r>
              <a:rPr lang="zh-CN" altLang="en-US" sz="2400" dirty="0">
                <a:latin typeface="宋体" panose="02010600030101010101" pitchFamily="2" charset="-122"/>
              </a:rPr>
              <a:t>网络操作系统应能提供多级系统容错能力，包括日志式的容错特征列表、可恢复文件系统、磁盘镜像、磁盘扇区备用以及对不间断电源（</a:t>
            </a:r>
            <a:r>
              <a:rPr lang="en-US" altLang="zh-CN" sz="2400" dirty="0">
                <a:latin typeface="宋体" panose="02010600030101010101" pitchFamily="2" charset="-122"/>
              </a:rPr>
              <a:t>UPS</a:t>
            </a:r>
            <a:r>
              <a:rPr lang="zh-CN" altLang="en-US" sz="2400" dirty="0">
                <a:latin typeface="宋体" panose="02010600030101010101" pitchFamily="2" charset="-122"/>
              </a:rPr>
              <a:t>）的支持。 </a:t>
            </a: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网络操作系统的特性</a:t>
            </a:r>
            <a:r>
              <a:rPr lang="en-US" altLang="zh-CN" dirty="0" smtClean="0"/>
              <a:t>(2)</a:t>
            </a:r>
            <a:endParaRPr lang="zh-CN" altLang="en-US" dirty="0" smtClean="0"/>
          </a:p>
        </p:txBody>
      </p:sp>
    </p:spTree>
    <p:extLst>
      <p:ext uri="{BB962C8B-B14F-4D97-AF65-F5344CB8AC3E}">
        <p14:creationId xmlns:p14="http://schemas.microsoft.com/office/powerpoint/2010/main" val="293407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0" y="1023256"/>
            <a:ext cx="12192000" cy="5717178"/>
          </a:xfrm>
        </p:spPr>
        <p:txBody>
          <a:bodyPr>
            <a:noAutofit/>
          </a:bodyPr>
          <a:lstStyle/>
          <a:p>
            <a:pPr eaLnBrk="0" hangingPunct="0">
              <a:spcBef>
                <a:spcPct val="0"/>
              </a:spcBef>
              <a:buFont typeface="Wingdings" panose="05000000000000000000" pitchFamily="2" charset="2"/>
              <a:buChar char="p"/>
            </a:pPr>
            <a:r>
              <a:rPr lang="zh-CN" altLang="en-US" sz="2400" dirty="0">
                <a:latin typeface="宋体" panose="02010600030101010101" pitchFamily="2" charset="-122"/>
              </a:rPr>
              <a:t>开放性</a:t>
            </a:r>
          </a:p>
          <a:p>
            <a:pPr lvl="1"/>
            <a:r>
              <a:rPr lang="zh-CN" altLang="en-US" sz="2400" dirty="0">
                <a:latin typeface="宋体" panose="02010600030101010101" pitchFamily="2" charset="-122"/>
              </a:rPr>
              <a:t>网络操作系统必须支持标准化的通信协议（如</a:t>
            </a:r>
            <a:r>
              <a:rPr lang="en-US" altLang="zh-CN" sz="2400" dirty="0">
                <a:latin typeface="宋体" panose="02010600030101010101" pitchFamily="2" charset="-122"/>
              </a:rPr>
              <a:t>TCP/IP</a:t>
            </a:r>
            <a:r>
              <a:rPr lang="zh-CN" altLang="en-US" sz="2400" dirty="0">
                <a:latin typeface="宋体" panose="02010600030101010101" pitchFamily="2" charset="-122"/>
              </a:rPr>
              <a:t>、</a:t>
            </a:r>
            <a:r>
              <a:rPr lang="en-US" altLang="zh-CN" sz="2400" dirty="0">
                <a:latin typeface="宋体" panose="02010600030101010101" pitchFamily="2" charset="-122"/>
              </a:rPr>
              <a:t>NetBEUI</a:t>
            </a:r>
            <a:r>
              <a:rPr lang="zh-CN" altLang="en-US" sz="2400" dirty="0">
                <a:latin typeface="宋体" panose="02010600030101010101" pitchFamily="2" charset="-122"/>
              </a:rPr>
              <a:t>等）和应用协议（如</a:t>
            </a:r>
            <a:r>
              <a:rPr lang="en-US" altLang="zh-CN" sz="2400" dirty="0">
                <a:latin typeface="宋体" panose="02010600030101010101" pitchFamily="2" charset="-122"/>
              </a:rPr>
              <a:t>HTTP</a:t>
            </a:r>
            <a:r>
              <a:rPr lang="zh-CN" altLang="en-US" sz="2400" dirty="0">
                <a:latin typeface="宋体" panose="02010600030101010101" pitchFamily="2" charset="-122"/>
              </a:rPr>
              <a:t>、</a:t>
            </a:r>
            <a:r>
              <a:rPr lang="en-US" altLang="zh-CN" sz="2400" dirty="0">
                <a:latin typeface="宋体" panose="02010600030101010101" pitchFamily="2" charset="-122"/>
              </a:rPr>
              <a:t>SMTP</a:t>
            </a:r>
            <a:r>
              <a:rPr lang="zh-CN" altLang="en-US" sz="2400" dirty="0">
                <a:latin typeface="宋体" panose="02010600030101010101" pitchFamily="2" charset="-122"/>
              </a:rPr>
              <a:t>、</a:t>
            </a:r>
            <a:r>
              <a:rPr lang="en-US" altLang="zh-CN" sz="2400" dirty="0">
                <a:latin typeface="宋体" panose="02010600030101010101" pitchFamily="2" charset="-122"/>
              </a:rPr>
              <a:t>SNMP</a:t>
            </a:r>
            <a:r>
              <a:rPr lang="zh-CN" altLang="en-US" sz="2400" dirty="0">
                <a:latin typeface="宋体" panose="02010600030101010101" pitchFamily="2" charset="-122"/>
              </a:rPr>
              <a:t>等），支持与多种客户端操作系统平台的连接</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可移植性</a:t>
            </a:r>
          </a:p>
          <a:p>
            <a:pPr lvl="1" eaLnBrk="0" hangingPunct="0">
              <a:spcBef>
                <a:spcPct val="0"/>
              </a:spcBef>
            </a:pPr>
            <a:r>
              <a:rPr lang="zh-CN" altLang="en-US" sz="2400" dirty="0">
                <a:latin typeface="宋体" panose="02010600030101010101" pitchFamily="2" charset="-122"/>
              </a:rPr>
              <a:t>网络操作系统一般都支持广泛的硬件产品，往往还支持多处理机技术。这样使得系统就有了很好的伸缩性。 </a:t>
            </a:r>
            <a:endParaRPr lang="en-US" altLang="zh-CN" sz="2400" dirty="0" smtClean="0">
              <a:latin typeface="宋体" panose="02010600030101010101" pitchFamily="2" charset="-122"/>
            </a:endParaRPr>
          </a:p>
          <a:p>
            <a:pPr lvl="1" eaLnBrk="0" hangingPunct="0">
              <a:spcBef>
                <a:spcPct val="0"/>
              </a:spcBef>
            </a:pP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zh-CN" altLang="en-US" sz="2400" dirty="0">
                <a:latin typeface="宋体" panose="02010600030101010101" pitchFamily="2" charset="-122"/>
              </a:rPr>
              <a:t>图形化界面</a:t>
            </a:r>
            <a:r>
              <a:rPr lang="en-US" altLang="zh-CN" sz="2400" dirty="0">
                <a:latin typeface="宋体" panose="02010600030101010101" pitchFamily="2" charset="-122"/>
              </a:rPr>
              <a:t>(GUI) </a:t>
            </a:r>
          </a:p>
          <a:p>
            <a:pPr lvl="1" eaLnBrk="0" hangingPunct="0">
              <a:spcBef>
                <a:spcPct val="0"/>
              </a:spcBef>
            </a:pPr>
            <a:r>
              <a:rPr lang="zh-CN" altLang="en-US" sz="2400" dirty="0">
                <a:latin typeface="宋体" panose="02010600030101010101" pitchFamily="2" charset="-122"/>
              </a:rPr>
              <a:t>网络操作系统良好的图形界面可以简化用户的管理，为用户提供直观、美观、便捷的操作接口。 </a:t>
            </a:r>
            <a:endParaRPr lang="en-US" altLang="zh-CN" sz="2400" dirty="0" smtClean="0">
              <a:latin typeface="宋体" panose="02010600030101010101" pitchFamily="2" charset="-122"/>
            </a:endParaRPr>
          </a:p>
          <a:p>
            <a:pPr lvl="1" eaLnBrk="0" hangingPunct="0">
              <a:spcBef>
                <a:spcPct val="0"/>
              </a:spcBef>
            </a:pPr>
            <a:endParaRPr lang="zh-CN" altLang="en-US" sz="2400" dirty="0">
              <a:latin typeface="宋体" panose="02010600030101010101" pitchFamily="2" charset="-122"/>
            </a:endParaRPr>
          </a:p>
          <a:p>
            <a:pPr eaLnBrk="0" hangingPunct="0">
              <a:spcBef>
                <a:spcPct val="0"/>
              </a:spcBef>
              <a:buFont typeface="Wingdings" panose="05000000000000000000" pitchFamily="2" charset="2"/>
              <a:buChar char="p"/>
            </a:pPr>
            <a:r>
              <a:rPr lang="en-US" altLang="zh-CN" sz="2400" dirty="0">
                <a:latin typeface="宋体" panose="02010600030101010101" pitchFamily="2" charset="-122"/>
              </a:rPr>
              <a:t>Internet</a:t>
            </a:r>
            <a:r>
              <a:rPr lang="zh-CN" altLang="en-US" sz="2400" dirty="0">
                <a:latin typeface="宋体" panose="02010600030101010101" pitchFamily="2" charset="-122"/>
              </a:rPr>
              <a:t>支持</a:t>
            </a:r>
          </a:p>
          <a:p>
            <a:pPr lvl="1" eaLnBrk="0" hangingPunct="0">
              <a:spcBef>
                <a:spcPct val="0"/>
              </a:spcBef>
            </a:pPr>
            <a:r>
              <a:rPr lang="zh-CN" altLang="en-US" sz="2400" dirty="0">
                <a:latin typeface="宋体" panose="02010600030101010101" pitchFamily="2" charset="-122"/>
              </a:rPr>
              <a:t>各品牌网络操作系统都集成了许多标准化应用，例如</a:t>
            </a:r>
            <a:r>
              <a:rPr lang="en-US" altLang="zh-CN" sz="2400" dirty="0">
                <a:latin typeface="宋体" panose="02010600030101010101" pitchFamily="2" charset="-122"/>
              </a:rPr>
              <a:t>Web</a:t>
            </a:r>
            <a:r>
              <a:rPr lang="zh-CN" altLang="en-US" sz="2400" dirty="0">
                <a:latin typeface="宋体" panose="02010600030101010101" pitchFamily="2" charset="-122"/>
              </a:rPr>
              <a:t>服务、</a:t>
            </a:r>
            <a:r>
              <a:rPr lang="en-US" altLang="zh-CN" sz="2400" dirty="0">
                <a:latin typeface="宋体" panose="02010600030101010101" pitchFamily="2" charset="-122"/>
              </a:rPr>
              <a:t>FTP</a:t>
            </a:r>
            <a:r>
              <a:rPr lang="zh-CN" altLang="en-US" sz="2400" dirty="0">
                <a:latin typeface="宋体" panose="02010600030101010101" pitchFamily="2" charset="-122"/>
              </a:rPr>
              <a:t>服务、网络管理服务等等的支持，甚至</a:t>
            </a:r>
            <a:r>
              <a:rPr lang="en-US" altLang="zh-CN" sz="2400" dirty="0">
                <a:latin typeface="宋体" panose="02010600030101010101" pitchFamily="2" charset="-122"/>
              </a:rPr>
              <a:t>E-mail</a:t>
            </a:r>
            <a:r>
              <a:rPr lang="zh-CN" altLang="en-US" sz="2400" dirty="0">
                <a:latin typeface="宋体" panose="02010600030101010101" pitchFamily="2" charset="-122"/>
              </a:rPr>
              <a:t>（如</a:t>
            </a:r>
            <a:r>
              <a:rPr lang="en-US" altLang="zh-CN" sz="2400" dirty="0">
                <a:latin typeface="宋体" panose="02010600030101010101" pitchFamily="2" charset="-122"/>
              </a:rPr>
              <a:t>Linux</a:t>
            </a:r>
            <a:r>
              <a:rPr lang="zh-CN" altLang="en-US" sz="2400" dirty="0">
                <a:latin typeface="宋体" panose="02010600030101010101" pitchFamily="2" charset="-122"/>
              </a:rPr>
              <a:t>的</a:t>
            </a:r>
            <a:r>
              <a:rPr lang="en-US" altLang="zh-CN" sz="2400" dirty="0" err="1">
                <a:latin typeface="宋体" panose="02010600030101010101" pitchFamily="2" charset="-122"/>
              </a:rPr>
              <a:t>Sendmail</a:t>
            </a:r>
            <a:r>
              <a:rPr lang="zh-CN" altLang="en-US" sz="2400" dirty="0">
                <a:latin typeface="宋体" panose="02010600030101010101" pitchFamily="2" charset="-122"/>
              </a:rPr>
              <a:t>）也集成在操作系统中。</a:t>
            </a: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网络操作系统的特性</a:t>
            </a:r>
            <a:r>
              <a:rPr lang="en-US" altLang="zh-CN" dirty="0" smtClean="0"/>
              <a:t>(3)</a:t>
            </a:r>
            <a:endParaRPr lang="zh-CN" altLang="en-US" dirty="0" smtClean="0"/>
          </a:p>
        </p:txBody>
      </p:sp>
    </p:spTree>
    <p:extLst>
      <p:ext uri="{BB962C8B-B14F-4D97-AF65-F5344CB8AC3E}">
        <p14:creationId xmlns:p14="http://schemas.microsoft.com/office/powerpoint/2010/main" val="311458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550818" y="1323703"/>
            <a:ext cx="7696200" cy="4876800"/>
          </a:xfrm>
        </p:spPr>
        <p:txBody>
          <a:bodyPr/>
          <a:lstStyle/>
          <a:p>
            <a:pPr marL="0" indent="609600" eaLnBrk="0" hangingPunct="0">
              <a:spcBef>
                <a:spcPct val="0"/>
              </a:spcBef>
              <a:buNone/>
            </a:pPr>
            <a:r>
              <a:rPr lang="zh-CN" altLang="en-US" sz="2400" dirty="0">
                <a:latin typeface="宋体" panose="02010600030101010101" pitchFamily="2" charset="-122"/>
              </a:rPr>
              <a:t>网络操作系统功能通常包括：处理机管理、存储器管理、设备管理、文件系统管理以及为了方便用户使用操作系统向用户提供的用户接口，网络环境下的通信、网络资源管理、网络应用等特定功能 。此外还有</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609600" eaLnBrk="0" hangingPunct="0">
              <a:spcBef>
                <a:spcPct val="0"/>
              </a:spcBef>
              <a:buNone/>
            </a:pPr>
            <a:endParaRPr lang="zh-CN" altLang="en-US" sz="2400" dirty="0">
              <a:latin typeface="宋体" panose="02010600030101010101" pitchFamily="2" charset="-122"/>
            </a:endParaRPr>
          </a:p>
          <a:p>
            <a:pPr marL="0" indent="609600" eaLnBrk="0" hangingPunct="0">
              <a:spcBef>
                <a:spcPct val="0"/>
              </a:spcBef>
              <a:buNone/>
            </a:pPr>
            <a:r>
              <a:rPr lang="en-US" altLang="zh-CN" sz="2400" dirty="0">
                <a:latin typeface="宋体" panose="02010600030101010101" pitchFamily="2" charset="-122"/>
              </a:rPr>
              <a:t>1. </a:t>
            </a:r>
            <a:r>
              <a:rPr lang="zh-CN" altLang="en-US" sz="2400" dirty="0">
                <a:latin typeface="宋体" panose="02010600030101010101" pitchFamily="2" charset="-122"/>
              </a:rPr>
              <a:t>网络通信 </a:t>
            </a:r>
          </a:p>
          <a:p>
            <a:pPr marL="0" indent="609600" eaLnBrk="0" hangingPunct="0">
              <a:spcBef>
                <a:spcPct val="0"/>
              </a:spcBef>
              <a:buNone/>
            </a:pPr>
            <a:r>
              <a:rPr lang="zh-CN" altLang="en-US" sz="2400" dirty="0">
                <a:latin typeface="宋体" panose="02010600030101010101" pitchFamily="2" charset="-122"/>
              </a:rPr>
              <a:t>这是网络最基本的功能，其任务是在源主机和目标主机之间，实现无差错的数据传输</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609600" eaLnBrk="0" hangingPunct="0">
              <a:spcBef>
                <a:spcPct val="0"/>
              </a:spcBef>
              <a:buNone/>
            </a:pPr>
            <a:endParaRPr lang="zh-CN" altLang="en-US" sz="2400" dirty="0">
              <a:latin typeface="宋体" panose="02010600030101010101" pitchFamily="2" charset="-122"/>
            </a:endParaRPr>
          </a:p>
          <a:p>
            <a:pPr marL="0" indent="609600" eaLnBrk="0" hangingPunct="0">
              <a:spcBef>
                <a:spcPct val="0"/>
              </a:spcBef>
              <a:buNone/>
            </a:pPr>
            <a:r>
              <a:rPr lang="en-US" altLang="zh-CN" sz="2400" dirty="0">
                <a:latin typeface="宋体" panose="02010600030101010101" pitchFamily="2" charset="-122"/>
              </a:rPr>
              <a:t>2. </a:t>
            </a:r>
            <a:r>
              <a:rPr lang="zh-CN" altLang="en-US" sz="2400" dirty="0">
                <a:latin typeface="宋体" panose="02010600030101010101" pitchFamily="2" charset="-122"/>
              </a:rPr>
              <a:t>资源管理 </a:t>
            </a:r>
          </a:p>
          <a:p>
            <a:pPr marL="0" indent="609600" eaLnBrk="0" hangingPunct="0">
              <a:spcBef>
                <a:spcPct val="0"/>
              </a:spcBef>
              <a:buNone/>
            </a:pPr>
            <a:r>
              <a:rPr lang="zh-CN" altLang="en-US" sz="2400" dirty="0">
                <a:latin typeface="宋体" panose="02010600030101010101" pitchFamily="2" charset="-122"/>
              </a:rPr>
              <a:t>对网络中的共享资源（硬件和软件）实施有效的管理、协调诸用户对共享资源的使用、保证数据的安全性和一致性。</a:t>
            </a:r>
          </a:p>
          <a:p>
            <a:pPr marL="0" indent="609600" eaLnBrk="0" hangingPunct="0">
              <a:spcBef>
                <a:spcPct val="0"/>
              </a:spcBef>
              <a:buNone/>
            </a:pPr>
            <a:endParaRPr lang="en-US" altLang="zh-CN" sz="2400" dirty="0">
              <a:latin typeface="宋体" panose="02010600030101010101" pitchFamily="2" charset="-122"/>
            </a:endParaRP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a:t>
            </a:r>
            <a:r>
              <a:rPr lang="zh-CN" altLang="en-US" dirty="0"/>
              <a:t>功能</a:t>
            </a:r>
            <a:r>
              <a:rPr lang="en-US" altLang="zh-CN" dirty="0" smtClean="0"/>
              <a:t>(1)</a:t>
            </a:r>
            <a:endParaRPr lang="zh-CN" altLang="en-US" dirty="0" smtClean="0"/>
          </a:p>
        </p:txBody>
      </p:sp>
    </p:spTree>
    <p:extLst>
      <p:ext uri="{BB962C8B-B14F-4D97-AF65-F5344CB8AC3E}">
        <p14:creationId xmlns:p14="http://schemas.microsoft.com/office/powerpoint/2010/main" val="116459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67094" y="1177834"/>
            <a:ext cx="9565179" cy="5105400"/>
          </a:xfrm>
        </p:spPr>
        <p:txBody>
          <a:bodyPr>
            <a:normAutofit lnSpcReduction="10000"/>
          </a:bodyPr>
          <a:lstStyle/>
          <a:p>
            <a:pPr marL="0" indent="609600" eaLnBrk="0" hangingPunct="0">
              <a:lnSpc>
                <a:spcPct val="90000"/>
              </a:lnSpc>
              <a:spcBef>
                <a:spcPct val="0"/>
              </a:spcBef>
              <a:buNone/>
            </a:pPr>
            <a:r>
              <a:rPr lang="en-US" altLang="zh-CN" sz="2400" dirty="0">
                <a:latin typeface="宋体" panose="02010600030101010101" pitchFamily="2" charset="-122"/>
              </a:rPr>
              <a:t>3. </a:t>
            </a:r>
            <a:r>
              <a:rPr lang="zh-CN" altLang="en-US" sz="2400" dirty="0">
                <a:latin typeface="宋体" panose="02010600030101010101" pitchFamily="2" charset="-122"/>
              </a:rPr>
              <a:t>网络服务</a:t>
            </a:r>
          </a:p>
          <a:p>
            <a:pPr marL="0" indent="609600" eaLnBrk="0" hangingPunct="0">
              <a:lnSpc>
                <a:spcPct val="90000"/>
              </a:lnSpc>
              <a:spcBef>
                <a:spcPct val="0"/>
              </a:spcBef>
              <a:buNone/>
            </a:pPr>
            <a:r>
              <a:rPr lang="zh-CN" altLang="en-US" sz="2400" dirty="0">
                <a:latin typeface="宋体" panose="02010600030101010101" pitchFamily="2" charset="-122"/>
              </a:rPr>
              <a:t>电子邮件服务 </a:t>
            </a:r>
          </a:p>
          <a:p>
            <a:pPr marL="0" indent="609600" eaLnBrk="0" hangingPunct="0">
              <a:lnSpc>
                <a:spcPct val="90000"/>
              </a:lnSpc>
              <a:spcBef>
                <a:spcPct val="0"/>
              </a:spcBef>
              <a:buNone/>
            </a:pPr>
            <a:r>
              <a:rPr lang="zh-CN" altLang="en-US" sz="2400" dirty="0">
                <a:latin typeface="宋体" panose="02010600030101010101" pitchFamily="2" charset="-122"/>
              </a:rPr>
              <a:t>文件传输</a:t>
            </a:r>
          </a:p>
          <a:p>
            <a:pPr marL="0" indent="609600" eaLnBrk="0" hangingPunct="0">
              <a:lnSpc>
                <a:spcPct val="90000"/>
              </a:lnSpc>
              <a:spcBef>
                <a:spcPct val="0"/>
              </a:spcBef>
              <a:buNone/>
            </a:pPr>
            <a:r>
              <a:rPr lang="zh-CN" altLang="en-US" sz="2400" dirty="0">
                <a:latin typeface="宋体" panose="02010600030101010101" pitchFamily="2" charset="-122"/>
              </a:rPr>
              <a:t>存取和管理服务</a:t>
            </a:r>
          </a:p>
          <a:p>
            <a:pPr marL="0" indent="609600" eaLnBrk="0" hangingPunct="0">
              <a:lnSpc>
                <a:spcPct val="90000"/>
              </a:lnSpc>
              <a:spcBef>
                <a:spcPct val="0"/>
              </a:spcBef>
              <a:buNone/>
            </a:pPr>
            <a:r>
              <a:rPr lang="zh-CN" altLang="en-US" sz="2400" dirty="0">
                <a:latin typeface="宋体" panose="02010600030101010101" pitchFamily="2" charset="-122"/>
              </a:rPr>
              <a:t>共享硬盘服务</a:t>
            </a:r>
          </a:p>
          <a:p>
            <a:pPr marL="0" indent="609600" eaLnBrk="0" hangingPunct="0">
              <a:lnSpc>
                <a:spcPct val="90000"/>
              </a:lnSpc>
              <a:spcBef>
                <a:spcPct val="0"/>
              </a:spcBef>
              <a:buNone/>
            </a:pPr>
            <a:r>
              <a:rPr lang="zh-CN" altLang="en-US" sz="2400" dirty="0">
                <a:latin typeface="宋体" panose="02010600030101010101" pitchFamily="2" charset="-122"/>
              </a:rPr>
              <a:t>共享打印</a:t>
            </a:r>
            <a:r>
              <a:rPr lang="zh-CN" altLang="en-US" sz="2400" dirty="0" smtClean="0">
                <a:latin typeface="宋体" panose="02010600030101010101" pitchFamily="2" charset="-122"/>
              </a:rPr>
              <a:t>服务</a:t>
            </a:r>
            <a:endParaRPr lang="en-US" altLang="zh-CN" sz="2400" dirty="0" smtClean="0">
              <a:latin typeface="宋体" panose="02010600030101010101" pitchFamily="2" charset="-122"/>
            </a:endParaRPr>
          </a:p>
          <a:p>
            <a:pPr marL="0" indent="609600" eaLnBrk="0" hangingPunct="0">
              <a:lnSpc>
                <a:spcPct val="90000"/>
              </a:lnSpc>
              <a:spcBef>
                <a:spcPct val="0"/>
              </a:spcBef>
              <a:buNone/>
            </a:pPr>
            <a:endParaRPr lang="zh-CN" altLang="en-US" sz="2400" dirty="0">
              <a:latin typeface="宋体" panose="02010600030101010101" pitchFamily="2" charset="-122"/>
            </a:endParaRPr>
          </a:p>
          <a:p>
            <a:pPr marL="0" indent="609600" eaLnBrk="0" hangingPunct="0">
              <a:lnSpc>
                <a:spcPct val="90000"/>
              </a:lnSpc>
              <a:spcBef>
                <a:spcPct val="0"/>
              </a:spcBef>
              <a:buNone/>
            </a:pPr>
            <a:r>
              <a:rPr lang="en-US" altLang="zh-CN" sz="2400" dirty="0">
                <a:latin typeface="宋体" panose="02010600030101010101" pitchFamily="2" charset="-122"/>
              </a:rPr>
              <a:t>4. </a:t>
            </a:r>
            <a:r>
              <a:rPr lang="zh-CN" altLang="en-US" sz="2400" dirty="0">
                <a:latin typeface="宋体" panose="02010600030101010101" pitchFamily="2" charset="-122"/>
              </a:rPr>
              <a:t>网络管理</a:t>
            </a:r>
          </a:p>
          <a:p>
            <a:pPr marL="0" indent="609600" eaLnBrk="0" hangingPunct="0">
              <a:lnSpc>
                <a:spcPct val="90000"/>
              </a:lnSpc>
              <a:spcBef>
                <a:spcPct val="0"/>
              </a:spcBef>
              <a:buNone/>
            </a:pPr>
            <a:r>
              <a:rPr lang="zh-CN" altLang="en-US" sz="2400" dirty="0">
                <a:latin typeface="宋体" panose="02010600030101010101" pitchFamily="2" charset="-122"/>
              </a:rPr>
              <a:t>网络管理最主要的任务是安全管理，一般这是通过</a:t>
            </a:r>
            <a:r>
              <a:rPr lang="zh-CN" altLang="en-US" sz="2400" dirty="0"/>
              <a:t>“</a:t>
            </a:r>
            <a:r>
              <a:rPr lang="zh-CN" altLang="en-US" sz="2400" dirty="0">
                <a:latin typeface="宋体" panose="02010600030101010101" pitchFamily="2" charset="-122"/>
              </a:rPr>
              <a:t>存取控制</a:t>
            </a:r>
            <a:r>
              <a:rPr lang="zh-CN" altLang="en-US" sz="2400" dirty="0"/>
              <a:t>”</a:t>
            </a:r>
            <a:r>
              <a:rPr lang="zh-CN" altLang="en-US" sz="2400" dirty="0">
                <a:latin typeface="宋体" panose="02010600030101010101" pitchFamily="2" charset="-122"/>
              </a:rPr>
              <a:t>来确保存取数据的安全性；以及通过</a:t>
            </a:r>
            <a:r>
              <a:rPr lang="zh-CN" altLang="en-US" sz="2400" dirty="0"/>
              <a:t>“</a:t>
            </a:r>
            <a:r>
              <a:rPr lang="zh-CN" altLang="en-US" sz="2400" dirty="0">
                <a:latin typeface="宋体" panose="02010600030101010101" pitchFamily="2" charset="-122"/>
              </a:rPr>
              <a:t>容错技术</a:t>
            </a:r>
            <a:r>
              <a:rPr lang="zh-CN" altLang="en-US" sz="2400" dirty="0"/>
              <a:t>”</a:t>
            </a:r>
            <a:r>
              <a:rPr lang="zh-CN" altLang="en-US" sz="2400" dirty="0">
                <a:latin typeface="宋体" panose="02010600030101010101" pitchFamily="2" charset="-122"/>
              </a:rPr>
              <a:t>来保证系统故障时数据的安全性</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609600" eaLnBrk="0" hangingPunct="0">
              <a:lnSpc>
                <a:spcPct val="90000"/>
              </a:lnSpc>
              <a:spcBef>
                <a:spcPct val="0"/>
              </a:spcBef>
              <a:buNone/>
            </a:pPr>
            <a:endParaRPr lang="zh-CN" altLang="en-US" sz="2400" dirty="0">
              <a:latin typeface="宋体" panose="02010600030101010101" pitchFamily="2" charset="-122"/>
            </a:endParaRPr>
          </a:p>
          <a:p>
            <a:pPr marL="0" indent="609600" eaLnBrk="0" hangingPunct="0">
              <a:lnSpc>
                <a:spcPct val="90000"/>
              </a:lnSpc>
              <a:spcBef>
                <a:spcPct val="0"/>
              </a:spcBef>
              <a:buNone/>
            </a:pPr>
            <a:r>
              <a:rPr lang="en-US" altLang="zh-CN" sz="2400" dirty="0">
                <a:latin typeface="宋体" panose="02010600030101010101" pitchFamily="2" charset="-122"/>
              </a:rPr>
              <a:t>5.</a:t>
            </a:r>
            <a:r>
              <a:rPr lang="zh-CN" altLang="en-US" sz="2400" dirty="0">
                <a:latin typeface="宋体" panose="02010600030101010101" pitchFamily="2" charset="-122"/>
              </a:rPr>
              <a:t>互操作能力</a:t>
            </a:r>
          </a:p>
          <a:p>
            <a:pPr marL="0" indent="609600" eaLnBrk="0" hangingPunct="0">
              <a:lnSpc>
                <a:spcPct val="90000"/>
              </a:lnSpc>
              <a:spcBef>
                <a:spcPct val="0"/>
              </a:spcBef>
              <a:buNone/>
            </a:pPr>
            <a:r>
              <a:rPr lang="zh-CN" altLang="en-US" sz="2400" dirty="0">
                <a:latin typeface="宋体" panose="02010600030101010101" pitchFamily="2" charset="-122"/>
              </a:rPr>
              <a:t>所谓互操作，在客户</a:t>
            </a:r>
            <a:r>
              <a:rPr lang="en-US" altLang="zh-CN" sz="2400" dirty="0">
                <a:latin typeface="宋体" panose="02010600030101010101" pitchFamily="2" charset="-122"/>
              </a:rPr>
              <a:t>/</a:t>
            </a:r>
            <a:r>
              <a:rPr lang="zh-CN" altLang="en-US" sz="2400" dirty="0">
                <a:latin typeface="宋体" panose="02010600030101010101" pitchFamily="2" charset="-122"/>
              </a:rPr>
              <a:t>服务器模式的</a:t>
            </a:r>
            <a:r>
              <a:rPr lang="en-US" altLang="zh-CN" sz="2400" dirty="0">
                <a:latin typeface="宋体" panose="02010600030101010101" pitchFamily="2" charset="-122"/>
              </a:rPr>
              <a:t>LAN</a:t>
            </a:r>
            <a:r>
              <a:rPr lang="zh-CN" altLang="en-US" sz="2400" dirty="0">
                <a:latin typeface="宋体" panose="02010600030101010101" pitchFamily="2" charset="-122"/>
              </a:rPr>
              <a:t>环境下，是指连接在服务器上的多种客户机和主机，不仅能与服务器通信，而且还能以透明的方式访问服务器上的文件系统 。 </a:t>
            </a:r>
          </a:p>
        </p:txBody>
      </p:sp>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1.3</a:t>
            </a:r>
            <a:r>
              <a:rPr lang="zh-CN" altLang="en-US" dirty="0" smtClean="0"/>
              <a:t>网络操作系统的</a:t>
            </a:r>
            <a:r>
              <a:rPr lang="zh-CN" altLang="en-US" dirty="0"/>
              <a:t>功能</a:t>
            </a:r>
            <a:r>
              <a:rPr lang="en-US" altLang="zh-CN" dirty="0" smtClean="0"/>
              <a:t>(2)</a:t>
            </a:r>
            <a:endParaRPr lang="zh-CN" altLang="en-US" dirty="0" smtClean="0"/>
          </a:p>
        </p:txBody>
      </p:sp>
    </p:spTree>
    <p:extLst>
      <p:ext uri="{BB962C8B-B14F-4D97-AF65-F5344CB8AC3E}">
        <p14:creationId xmlns:p14="http://schemas.microsoft.com/office/powerpoint/2010/main" val="148648511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2189</TotalTime>
  <Words>4195</Words>
  <Application>Microsoft Office PowerPoint</Application>
  <PresentationFormat>宽屏</PresentationFormat>
  <Paragraphs>339</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方正姚体</vt:lpstr>
      <vt:lpstr>华文新魏</vt:lpstr>
      <vt:lpstr>宋体</vt:lpstr>
      <vt:lpstr>Arial</vt:lpstr>
      <vt:lpstr>Calibri</vt:lpstr>
      <vt:lpstr>Times New Roman</vt:lpstr>
      <vt:lpstr>Trebuchet MS</vt:lpstr>
      <vt:lpstr>Wingdings</vt:lpstr>
      <vt:lpstr>Wingdings 3</vt:lpstr>
      <vt:lpstr>平面</vt:lpstr>
      <vt:lpstr>Windows原理与应用</vt:lpstr>
      <vt:lpstr>内容提要</vt:lpstr>
      <vt:lpstr>1.1操作系统的发展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1.5Windows的发展(1)</vt:lpstr>
      <vt:lpstr>1.5Windows的发展(2)</vt:lpstr>
      <vt:lpstr>1.5Windows的发展(3)</vt:lpstr>
      <vt:lpstr>1.6Windows操作系统的主要特点(1)</vt:lpstr>
      <vt:lpstr>1.6Windows操作系统的主要特点(2)</vt:lpstr>
      <vt:lpstr>1.6Windows操作系统的主要特点(3)</vt:lpstr>
      <vt:lpstr>1.6Windows操作系统的主要特点(4)</vt:lpstr>
      <vt:lpstr>1.7Windows操作系统的构成</vt:lpstr>
      <vt:lpstr>1.8Windows操作系统的图形子系统</vt:lpstr>
      <vt:lpstr>PowerPoint 演示文稿</vt:lpstr>
      <vt:lpstr>Appsec.exe （Application Security）</vt:lpstr>
      <vt:lpstr>Delprof.exe （User Profile Deletion Utility）</vt:lpstr>
      <vt:lpstr>Instsrv.exe （Service Installer）</vt:lpstr>
      <vt:lpstr>Inuse.exe （File-In-Use Replace Utility） </vt:lpstr>
      <vt:lpstr>Netsvc.exe （Command-line Service Controller） </vt:lpstr>
      <vt:lpstr>Regback.exe （Registry Backup）</vt:lpstr>
      <vt:lpstr>Srvany.exe （Applications as Services Utility） </vt:lpstr>
      <vt:lpstr>PowerPoint 演示文稿</vt:lpstr>
      <vt:lpstr> Ptree.exe（Process Tree）</vt:lpstr>
      <vt:lpstr>1.10Windows编程工具(1)</vt:lpstr>
      <vt:lpstr>1.10Windows编程工具(2)</vt:lpstr>
      <vt:lpstr>1.10Windows编程工具(3)</vt:lpstr>
      <vt:lpstr>1.10Windows编程工具(4)</vt:lpstr>
      <vt:lpstr>1.10Windows编程工具(5)</vt:lpstr>
      <vt:lpstr>1.10Windows编程工具(6)</vt:lpstr>
      <vt:lpstr>1.11Windows编程工具-.NET框架</vt:lpstr>
      <vt:lpstr>1.11Windows编程工具-Visual Studio</vt:lpstr>
      <vt:lpstr>1.12Windows编程工具的选择（仅供参考）</vt:lpstr>
      <vt:lpstr>Windows编程工具的选择（仅供参考）</vt:lpstr>
      <vt:lpstr>Windows编程工具的选择（仅供参考）</vt:lpstr>
      <vt:lpstr>Visual Studio中的Windows 应用程序类型</vt:lpstr>
      <vt:lpstr>Windows窗体应用程序</vt:lpstr>
      <vt:lpstr>PowerPoint 演示文稿</vt:lpstr>
      <vt:lpstr>WPF应用程序</vt:lpstr>
      <vt:lpstr>PowerPoint 演示文稿</vt:lpstr>
      <vt:lpstr>课后练习作业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Thinkpad</cp:lastModifiedBy>
  <cp:revision>185</cp:revision>
  <dcterms:created xsi:type="dcterms:W3CDTF">2014-12-05T07:09:50Z</dcterms:created>
  <dcterms:modified xsi:type="dcterms:W3CDTF">2021-09-06T01:19:40Z</dcterms:modified>
</cp:coreProperties>
</file>