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79" r:id="rId3"/>
    <p:sldId id="310" r:id="rId4"/>
    <p:sldId id="313" r:id="rId5"/>
    <p:sldId id="385" r:id="rId6"/>
    <p:sldId id="386" r:id="rId7"/>
    <p:sldId id="387" r:id="rId8"/>
    <p:sldId id="332" r:id="rId9"/>
    <p:sldId id="365" r:id="rId10"/>
    <p:sldId id="333" r:id="rId11"/>
    <p:sldId id="335" r:id="rId12"/>
    <p:sldId id="341" r:id="rId13"/>
    <p:sldId id="388" r:id="rId14"/>
    <p:sldId id="389" r:id="rId15"/>
    <p:sldId id="314" r:id="rId16"/>
    <p:sldId id="340" r:id="rId17"/>
    <p:sldId id="311" r:id="rId18"/>
    <p:sldId id="336" r:id="rId19"/>
    <p:sldId id="342" r:id="rId20"/>
    <p:sldId id="324" r:id="rId21"/>
    <p:sldId id="323" r:id="rId22"/>
    <p:sldId id="383" r:id="rId23"/>
    <p:sldId id="384" r:id="rId24"/>
    <p:sldId id="339" r:id="rId25"/>
    <p:sldId id="282" r:id="rId26"/>
    <p:sldId id="280" r:id="rId27"/>
    <p:sldId id="281" r:id="rId28"/>
    <p:sldId id="358" r:id="rId29"/>
    <p:sldId id="382" r:id="rId30"/>
    <p:sldId id="321" r:id="rId31"/>
    <p:sldId id="356" r:id="rId32"/>
    <p:sldId id="377" r:id="rId33"/>
    <p:sldId id="371" r:id="rId34"/>
    <p:sldId id="372" r:id="rId35"/>
    <p:sldId id="374" r:id="rId36"/>
    <p:sldId id="373" r:id="rId37"/>
    <p:sldId id="375" r:id="rId38"/>
    <p:sldId id="376" r:id="rId39"/>
    <p:sldId id="381" r:id="rId40"/>
    <p:sldId id="378" r:id="rId41"/>
    <p:sldId id="379" r:id="rId42"/>
    <p:sldId id="380" r:id="rId43"/>
    <p:sldId id="357" r:id="rId44"/>
    <p:sldId id="359" r:id="rId45"/>
    <p:sldId id="360" r:id="rId46"/>
    <p:sldId id="361" r:id="rId47"/>
    <p:sldId id="390" r:id="rId48"/>
    <p:sldId id="391" r:id="rId49"/>
    <p:sldId id="392" r:id="rId50"/>
    <p:sldId id="393" r:id="rId51"/>
    <p:sldId id="394" r:id="rId52"/>
    <p:sldId id="364" r:id="rId53"/>
    <p:sldId id="301"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21" autoAdjust="0"/>
    <p:restoredTop sz="94660"/>
  </p:normalViewPr>
  <p:slideViewPr>
    <p:cSldViewPr snapToGrid="0">
      <p:cViewPr varScale="1">
        <p:scale>
          <a:sx n="86" d="100"/>
          <a:sy n="86" d="100"/>
        </p:scale>
        <p:origin x="24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CE9FD83-274E-4FE1-BF58-FAB216BAFAD7}">
      <dgm:prSet phldrT="[文本]"/>
      <dgm:spPr/>
      <dgm:t>
        <a:bodyPr/>
        <a:lstStyle/>
        <a:p>
          <a:pPr algn="l"/>
          <a:r>
            <a:rPr lang="zh-CN" altLang="en-US" dirty="0"/>
            <a:t>线程及其创建过程</a:t>
          </a:r>
        </a:p>
      </dgm:t>
    </dgm:pt>
    <dgm:pt modelId="{F9449AD9-D99C-4A49-90FE-2D501A18088C}" type="parTrans" cxnId="{C7D2E521-9955-4C75-B1C7-758B73CC14A5}">
      <dgm:prSet/>
      <dgm:spPr/>
      <dgm:t>
        <a:bodyPr/>
        <a:lstStyle/>
        <a:p>
          <a:endParaRPr lang="zh-CN" altLang="en-US"/>
        </a:p>
      </dgm:t>
    </dgm:pt>
    <dgm:pt modelId="{D1687F4D-3C19-402B-BE60-771AAEC1BCD5}" type="sibTrans" cxnId="{C7D2E521-9955-4C75-B1C7-758B73CC14A5}">
      <dgm:prSet/>
      <dgm:spPr/>
      <dgm:t>
        <a:bodyPr/>
        <a:lstStyle/>
        <a:p>
          <a:endParaRPr lang="zh-CN" altLang="en-US"/>
        </a:p>
      </dgm:t>
    </dgm:pt>
    <dgm:pt modelId="{89F8C6A7-2A30-4740-AE99-B481F068F472}">
      <dgm:prSet phldrT="[文本]"/>
      <dgm:spPr/>
      <dgm:t>
        <a:bodyPr/>
        <a:lstStyle/>
        <a:p>
          <a:pPr algn="l"/>
          <a:r>
            <a:rPr lang="zh-CN" altLang="en-US" dirty="0"/>
            <a:t>线程跨域访问</a:t>
          </a:r>
        </a:p>
      </dgm:t>
    </dgm:pt>
    <dgm:pt modelId="{C2BF8A48-B373-4C22-AAA9-FD4B0629511C}" type="parTrans" cxnId="{F1A0BFFC-BACE-4C28-AA57-1FD0FF1F4BFF}">
      <dgm:prSet/>
      <dgm:spPr/>
      <dgm:t>
        <a:bodyPr/>
        <a:lstStyle/>
        <a:p>
          <a:endParaRPr lang="zh-CN" altLang="en-US"/>
        </a:p>
      </dgm:t>
    </dgm:pt>
    <dgm:pt modelId="{FCE3D4EB-3EFC-4AE8-B9D9-6362566DE33C}" type="sibTrans" cxnId="{F1A0BFFC-BACE-4C28-AA57-1FD0FF1F4BFF}">
      <dgm:prSet/>
      <dgm:spPr/>
      <dgm:t>
        <a:bodyPr/>
        <a:lstStyle/>
        <a:p>
          <a:endParaRPr lang="zh-CN" altLang="en-US"/>
        </a:p>
      </dgm:t>
    </dgm:pt>
    <dgm:pt modelId="{B39E45CA-4B90-4BA5-AC4B-EBDCA7F79487}">
      <dgm:prSet phldrT="[文本]"/>
      <dgm:spPr/>
      <dgm:t>
        <a:bodyPr/>
        <a:lstStyle/>
        <a:p>
          <a:pPr algn="l"/>
          <a:r>
            <a:rPr lang="zh-CN" altLang="en-US" dirty="0"/>
            <a:t>线程同步与异步</a:t>
          </a:r>
        </a:p>
      </dgm:t>
    </dgm:pt>
    <dgm:pt modelId="{AF02B0CB-D4D3-4689-AF3F-63B0CF0E9DB7}" type="parTrans" cxnId="{86628A9E-22D6-4C60-8249-0BFE480BFF5A}">
      <dgm:prSet/>
      <dgm:spPr/>
      <dgm:t>
        <a:bodyPr/>
        <a:lstStyle/>
        <a:p>
          <a:endParaRPr lang="zh-CN" altLang="en-US"/>
        </a:p>
      </dgm:t>
    </dgm:pt>
    <dgm:pt modelId="{E62A0279-F5C6-468D-A5C5-4AC2E078B623}" type="sibTrans" cxnId="{86628A9E-22D6-4C60-8249-0BFE480BFF5A}">
      <dgm:prSet/>
      <dgm:spPr/>
      <dgm:t>
        <a:bodyPr/>
        <a:lstStyle/>
        <a:p>
          <a:endParaRPr lang="zh-CN" altLang="en-US"/>
        </a:p>
      </dgm:t>
    </dgm:pt>
    <dgm:pt modelId="{130D3908-710E-4E1A-B7D8-47B8EA36ED4A}">
      <dgm:prSet phldrT="[文本]"/>
      <dgm:spPr/>
      <dgm:t>
        <a:bodyPr/>
        <a:lstStyle/>
        <a:p>
          <a:pPr algn="l"/>
          <a:r>
            <a:rPr lang="zh-CN" altLang="en-US" dirty="0"/>
            <a:t>线程的同步与死锁</a:t>
          </a:r>
        </a:p>
      </dgm:t>
    </dgm:pt>
    <dgm:pt modelId="{42EC6CF3-FF18-437E-8D44-AA882D54CEE0}" type="parTrans" cxnId="{851E7807-5DCB-450F-91CB-BC7CE976400B}">
      <dgm:prSet/>
      <dgm:spPr/>
      <dgm:t>
        <a:bodyPr/>
        <a:lstStyle/>
        <a:p>
          <a:endParaRPr lang="zh-CN" altLang="en-US"/>
        </a:p>
      </dgm:t>
    </dgm:pt>
    <dgm:pt modelId="{9007DD70-9C54-4477-9E19-C04AF4AA79E1}" type="sibTrans" cxnId="{851E7807-5DCB-450F-91CB-BC7CE976400B}">
      <dgm:prSet/>
      <dgm:spPr/>
      <dgm:t>
        <a:bodyPr/>
        <a:lstStyle/>
        <a:p>
          <a:endParaRPr lang="zh-CN" altLang="en-US"/>
        </a:p>
      </dgm:t>
    </dgm:pt>
    <dgm:pt modelId="{E793D483-E9BF-44DF-9361-1866751A8385}">
      <dgm:prSet/>
      <dgm:spPr/>
      <dgm:t>
        <a:bodyPr/>
        <a:lstStyle/>
        <a:p>
          <a:pPr algn="l"/>
          <a:r>
            <a:rPr lang="zh-CN" altLang="en-US" dirty="0"/>
            <a:t>线程间</a:t>
          </a:r>
          <a:r>
            <a:rPr lang="en-US" altLang="zh-CN" dirty="0"/>
            <a:t>(</a:t>
          </a:r>
          <a:r>
            <a:rPr lang="zh-CN" altLang="en-US" dirty="0"/>
            <a:t>窗体线程与工作线程</a:t>
          </a:r>
          <a:r>
            <a:rPr lang="en-US" altLang="zh-CN" dirty="0"/>
            <a:t>)</a:t>
          </a:r>
          <a:r>
            <a:rPr lang="zh-CN" altLang="en-US" dirty="0"/>
            <a:t>同步模式</a:t>
          </a:r>
          <a:r>
            <a:rPr lang="en-US" altLang="zh-CN" dirty="0"/>
            <a:t>/</a:t>
          </a:r>
          <a:r>
            <a:rPr lang="zh-CN" altLang="en-US" dirty="0"/>
            <a:t>通信机制</a:t>
          </a:r>
        </a:p>
      </dgm:t>
    </dgm:pt>
    <dgm:pt modelId="{32E9C519-A57B-4BFB-B978-EBC3F49083D7}" type="parTrans" cxnId="{96E6C389-C245-4D21-BEF3-DFA264AA2157}">
      <dgm:prSet/>
      <dgm:spPr/>
      <dgm:t>
        <a:bodyPr/>
        <a:lstStyle/>
        <a:p>
          <a:endParaRPr lang="zh-CN" altLang="en-US"/>
        </a:p>
      </dgm:t>
    </dgm:pt>
    <dgm:pt modelId="{DB36C95E-C0AC-4FDE-A785-8F74A31CB2C5}" type="sibTrans" cxnId="{96E6C389-C245-4D21-BEF3-DFA264AA2157}">
      <dgm:prSet/>
      <dgm:spPr/>
      <dgm:t>
        <a:bodyPr/>
        <a:lstStyle/>
        <a:p>
          <a:endParaRPr lang="zh-CN" altLang="en-US"/>
        </a:p>
      </dgm:t>
    </dgm:pt>
    <dgm:pt modelId="{DDE2EFAC-FD0A-43B9-9885-8F584F8B2687}" type="pres">
      <dgm:prSet presAssocID="{C0DAA090-DC2F-4A5B-84CF-FE23997C0F8D}" presName="linearFlow" presStyleCnt="0">
        <dgm:presLayoutVars>
          <dgm:dir/>
          <dgm:resizeHandles val="exact"/>
        </dgm:presLayoutVars>
      </dgm:prSet>
      <dgm:spPr/>
    </dgm:pt>
    <dgm:pt modelId="{04035673-F57E-4B09-9D23-B9C1E0ED0AD0}" type="pres">
      <dgm:prSet presAssocID="{FCE9FD83-274E-4FE1-BF58-FAB216BAFAD7}" presName="composite" presStyleCnt="0"/>
      <dgm:spPr/>
    </dgm:pt>
    <dgm:pt modelId="{2B887BC6-55C2-4279-8C72-93BBB484D70B}" type="pres">
      <dgm:prSet presAssocID="{FCE9FD83-274E-4FE1-BF58-FAB216BAFAD7}" presName="imgShp" presStyleLbl="fgImgPlace1" presStyleIdx="0" presStyleCnt="5"/>
      <dgm:spPr/>
    </dgm:pt>
    <dgm:pt modelId="{5BD8D945-0727-4AEE-910D-850B92E65FD4}" type="pres">
      <dgm:prSet presAssocID="{FCE9FD83-274E-4FE1-BF58-FAB216BAFAD7}" presName="txShp" presStyleLbl="node1" presStyleIdx="0" presStyleCnt="5">
        <dgm:presLayoutVars>
          <dgm:bulletEnabled val="1"/>
        </dgm:presLayoutVars>
      </dgm:prSet>
      <dgm:spPr/>
    </dgm:pt>
    <dgm:pt modelId="{CBB756D1-7B5D-46C5-B557-6BFF75EAD8BF}" type="pres">
      <dgm:prSet presAssocID="{D1687F4D-3C19-402B-BE60-771AAEC1BCD5}" presName="spacing" presStyleCnt="0"/>
      <dgm:spPr/>
    </dgm:pt>
    <dgm:pt modelId="{B76BEF27-5A1E-4F12-8517-0F52D241BD2A}" type="pres">
      <dgm:prSet presAssocID="{89F8C6A7-2A30-4740-AE99-B481F068F472}" presName="composite" presStyleCnt="0"/>
      <dgm:spPr/>
    </dgm:pt>
    <dgm:pt modelId="{EF82252F-DAC4-41BC-90B7-F66D33A0071B}" type="pres">
      <dgm:prSet presAssocID="{89F8C6A7-2A30-4740-AE99-B481F068F472}" presName="imgShp" presStyleLbl="fgImgPlace1" presStyleIdx="1" presStyleCnt="5"/>
      <dgm:spPr/>
    </dgm:pt>
    <dgm:pt modelId="{972E2A53-3A6A-4B79-B52E-D3360EE0419E}" type="pres">
      <dgm:prSet presAssocID="{89F8C6A7-2A30-4740-AE99-B481F068F472}" presName="txShp" presStyleLbl="node1" presStyleIdx="1" presStyleCnt="5" custLinFactNeighborX="584" custLinFactNeighborY="1507">
        <dgm:presLayoutVars>
          <dgm:bulletEnabled val="1"/>
        </dgm:presLayoutVars>
      </dgm:prSet>
      <dgm:spPr/>
    </dgm:pt>
    <dgm:pt modelId="{72D7FA7A-9AAC-4652-BF9F-9F4608217DE2}" type="pres">
      <dgm:prSet presAssocID="{FCE3D4EB-3EFC-4AE8-B9D9-6362566DE33C}"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2" presStyleCnt="5"/>
      <dgm:spPr/>
    </dgm:pt>
    <dgm:pt modelId="{F907B27B-B246-4928-AC93-8A19B8E86AA6}" type="pres">
      <dgm:prSet presAssocID="{B39E45CA-4B90-4BA5-AC4B-EBDCA7F79487}" presName="txShp" presStyleLbl="node1" presStyleIdx="2" presStyleCnt="5">
        <dgm:presLayoutVars>
          <dgm:bulletEnabled val="1"/>
        </dgm:presLayoutVars>
      </dgm:prSet>
      <dgm:spPr/>
    </dgm:pt>
    <dgm:pt modelId="{11472BDA-002C-4AC8-8CC0-396DCF3ABB3B}" type="pres">
      <dgm:prSet presAssocID="{E62A0279-F5C6-468D-A5C5-4AC2E078B623}" presName="spacing" presStyleCnt="0"/>
      <dgm:spPr/>
    </dgm:pt>
    <dgm:pt modelId="{79ADC9CC-3ABA-4EE7-91E7-EE8B2A1976DF}" type="pres">
      <dgm:prSet presAssocID="{E793D483-E9BF-44DF-9361-1866751A8385}" presName="composite" presStyleCnt="0"/>
      <dgm:spPr/>
    </dgm:pt>
    <dgm:pt modelId="{898715D8-4D70-4950-854C-1F16426A5C81}" type="pres">
      <dgm:prSet presAssocID="{E793D483-E9BF-44DF-9361-1866751A8385}" presName="imgShp" presStyleLbl="fgImgPlace1" presStyleIdx="3" presStyleCnt="5"/>
      <dgm:spPr/>
    </dgm:pt>
    <dgm:pt modelId="{F8517E8D-401E-48C1-8BA6-BED276B518D3}" type="pres">
      <dgm:prSet presAssocID="{E793D483-E9BF-44DF-9361-1866751A8385}" presName="txShp" presStyleLbl="node1" presStyleIdx="3" presStyleCnt="5">
        <dgm:presLayoutVars>
          <dgm:bulletEnabled val="1"/>
        </dgm:presLayoutVars>
      </dgm:prSet>
      <dgm:spPr/>
    </dgm:pt>
    <dgm:pt modelId="{07AAB83A-567C-41E7-AAD9-C0DBED46A3D0}" type="pres">
      <dgm:prSet presAssocID="{DB36C95E-C0AC-4FDE-A785-8F74A31CB2C5}"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4" presStyleCnt="5"/>
      <dgm:spPr/>
    </dgm:pt>
    <dgm:pt modelId="{34905F94-283E-4E2E-B949-4A5102C3F22E}" type="pres">
      <dgm:prSet presAssocID="{130D3908-710E-4E1A-B7D8-47B8EA36ED4A}"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4" destOrd="0" parTransId="{42EC6CF3-FF18-437E-8D44-AA882D54CEE0}" sibTransId="{9007DD70-9C54-4477-9E19-C04AF4AA79E1}"/>
    <dgm:cxn modelId="{A9A35016-3004-4908-9D5A-EBEA9CC3DABB}" type="presOf" srcId="{C0DAA090-DC2F-4A5B-84CF-FE23997C0F8D}" destId="{DDE2EFAC-FD0A-43B9-9885-8F584F8B2687}" srcOrd="0" destOrd="0" presId="urn:microsoft.com/office/officeart/2005/8/layout/vList3"/>
    <dgm:cxn modelId="{5F0D581C-2F25-43F5-9C01-941FC5055FFF}" type="presOf" srcId="{B39E45CA-4B90-4BA5-AC4B-EBDCA7F79487}" destId="{F907B27B-B246-4928-AC93-8A19B8E86AA6}" srcOrd="0" destOrd="0" presId="urn:microsoft.com/office/officeart/2005/8/layout/vList3"/>
    <dgm:cxn modelId="{C7D2E521-9955-4C75-B1C7-758B73CC14A5}" srcId="{C0DAA090-DC2F-4A5B-84CF-FE23997C0F8D}" destId="{FCE9FD83-274E-4FE1-BF58-FAB216BAFAD7}" srcOrd="0" destOrd="0" parTransId="{F9449AD9-D99C-4A49-90FE-2D501A18088C}" sibTransId="{D1687F4D-3C19-402B-BE60-771AAEC1BCD5}"/>
    <dgm:cxn modelId="{6E103369-BAD2-4BC9-AFDC-1170F6BF1220}" type="presOf" srcId="{89F8C6A7-2A30-4740-AE99-B481F068F472}" destId="{972E2A53-3A6A-4B79-B52E-D3360EE0419E}" srcOrd="0" destOrd="0" presId="urn:microsoft.com/office/officeart/2005/8/layout/vList3"/>
    <dgm:cxn modelId="{7E3BA956-A922-4C3B-BE57-2F3DCDACFC9F}" type="presOf" srcId="{E793D483-E9BF-44DF-9361-1866751A8385}" destId="{F8517E8D-401E-48C1-8BA6-BED276B518D3}" srcOrd="0" destOrd="0" presId="urn:microsoft.com/office/officeart/2005/8/layout/vList3"/>
    <dgm:cxn modelId="{96E6C389-C245-4D21-BEF3-DFA264AA2157}" srcId="{C0DAA090-DC2F-4A5B-84CF-FE23997C0F8D}" destId="{E793D483-E9BF-44DF-9361-1866751A8385}" srcOrd="3" destOrd="0" parTransId="{32E9C519-A57B-4BFB-B978-EBC3F49083D7}" sibTransId="{DB36C95E-C0AC-4FDE-A785-8F74A31CB2C5}"/>
    <dgm:cxn modelId="{393FC891-2751-4BD9-AB21-BD03CC5C99EF}" type="presOf" srcId="{FCE9FD83-274E-4FE1-BF58-FAB216BAFAD7}" destId="{5BD8D945-0727-4AEE-910D-850B92E65FD4}" srcOrd="0" destOrd="0" presId="urn:microsoft.com/office/officeart/2005/8/layout/vList3"/>
    <dgm:cxn modelId="{86628A9E-22D6-4C60-8249-0BFE480BFF5A}" srcId="{C0DAA090-DC2F-4A5B-84CF-FE23997C0F8D}" destId="{B39E45CA-4B90-4BA5-AC4B-EBDCA7F79487}" srcOrd="2" destOrd="0" parTransId="{AF02B0CB-D4D3-4689-AF3F-63B0CF0E9DB7}" sibTransId="{E62A0279-F5C6-468D-A5C5-4AC2E078B623}"/>
    <dgm:cxn modelId="{FD24E8C0-85F3-4B3A-84B8-384BB606DBF0}" type="presOf" srcId="{130D3908-710E-4E1A-B7D8-47B8EA36ED4A}" destId="{34905F94-283E-4E2E-B949-4A5102C3F22E}" srcOrd="0" destOrd="0" presId="urn:microsoft.com/office/officeart/2005/8/layout/vList3"/>
    <dgm:cxn modelId="{F1A0BFFC-BACE-4C28-AA57-1FD0FF1F4BFF}" srcId="{C0DAA090-DC2F-4A5B-84CF-FE23997C0F8D}" destId="{89F8C6A7-2A30-4740-AE99-B481F068F472}" srcOrd="1" destOrd="0" parTransId="{C2BF8A48-B373-4C22-AAA9-FD4B0629511C}" sibTransId="{FCE3D4EB-3EFC-4AE8-B9D9-6362566DE33C}"/>
    <dgm:cxn modelId="{138232B3-2363-4B4D-B1E3-909118B8AF1E}" type="presParOf" srcId="{DDE2EFAC-FD0A-43B9-9885-8F584F8B2687}" destId="{04035673-F57E-4B09-9D23-B9C1E0ED0AD0}" srcOrd="0" destOrd="0" presId="urn:microsoft.com/office/officeart/2005/8/layout/vList3"/>
    <dgm:cxn modelId="{079CD186-3EEE-421A-9C4D-DE3CE0CB13A9}" type="presParOf" srcId="{04035673-F57E-4B09-9D23-B9C1E0ED0AD0}" destId="{2B887BC6-55C2-4279-8C72-93BBB484D70B}" srcOrd="0" destOrd="0" presId="urn:microsoft.com/office/officeart/2005/8/layout/vList3"/>
    <dgm:cxn modelId="{B03B0C99-4036-4FBE-A82D-0A3B682300F3}" type="presParOf" srcId="{04035673-F57E-4B09-9D23-B9C1E0ED0AD0}" destId="{5BD8D945-0727-4AEE-910D-850B92E65FD4}" srcOrd="1" destOrd="0" presId="urn:microsoft.com/office/officeart/2005/8/layout/vList3"/>
    <dgm:cxn modelId="{F69BB926-431D-4ECA-9496-553CD9CE8476}" type="presParOf" srcId="{DDE2EFAC-FD0A-43B9-9885-8F584F8B2687}" destId="{CBB756D1-7B5D-46C5-B557-6BFF75EAD8BF}" srcOrd="1" destOrd="0" presId="urn:microsoft.com/office/officeart/2005/8/layout/vList3"/>
    <dgm:cxn modelId="{8721962E-4001-41B4-94EB-27DD34044F3B}" type="presParOf" srcId="{DDE2EFAC-FD0A-43B9-9885-8F584F8B2687}" destId="{B76BEF27-5A1E-4F12-8517-0F52D241BD2A}" srcOrd="2" destOrd="0" presId="urn:microsoft.com/office/officeart/2005/8/layout/vList3"/>
    <dgm:cxn modelId="{6C2D3AC5-798B-4560-BE21-676A3FB795E3}" type="presParOf" srcId="{B76BEF27-5A1E-4F12-8517-0F52D241BD2A}" destId="{EF82252F-DAC4-41BC-90B7-F66D33A0071B}" srcOrd="0" destOrd="0" presId="urn:microsoft.com/office/officeart/2005/8/layout/vList3"/>
    <dgm:cxn modelId="{CB24CA9F-843E-49B3-B4A2-1989EEAEB927}" type="presParOf" srcId="{B76BEF27-5A1E-4F12-8517-0F52D241BD2A}" destId="{972E2A53-3A6A-4B79-B52E-D3360EE0419E}" srcOrd="1" destOrd="0" presId="urn:microsoft.com/office/officeart/2005/8/layout/vList3"/>
    <dgm:cxn modelId="{E988434B-D4CC-4E38-AE00-BE6D7AB8D2DC}" type="presParOf" srcId="{DDE2EFAC-FD0A-43B9-9885-8F584F8B2687}" destId="{72D7FA7A-9AAC-4652-BF9F-9F4608217DE2}" srcOrd="3" destOrd="0" presId="urn:microsoft.com/office/officeart/2005/8/layout/vList3"/>
    <dgm:cxn modelId="{7F8DF7C7-35F8-4F13-9E1F-DE831D826AC7}" type="presParOf" srcId="{DDE2EFAC-FD0A-43B9-9885-8F584F8B2687}" destId="{F86355EA-7315-4404-8DB2-95216AEB3B8A}" srcOrd="4" destOrd="0" presId="urn:microsoft.com/office/officeart/2005/8/layout/vList3"/>
    <dgm:cxn modelId="{D675331F-A2CB-48E0-AE82-8DA7001FFACC}" type="presParOf" srcId="{F86355EA-7315-4404-8DB2-95216AEB3B8A}" destId="{BDA2664F-D760-4676-988D-9DECE8C71CCC}" srcOrd="0" destOrd="0" presId="urn:microsoft.com/office/officeart/2005/8/layout/vList3"/>
    <dgm:cxn modelId="{FC019A51-BFB3-4B28-A794-D1C7664972EF}" type="presParOf" srcId="{F86355EA-7315-4404-8DB2-95216AEB3B8A}" destId="{F907B27B-B246-4928-AC93-8A19B8E86AA6}" srcOrd="1" destOrd="0" presId="urn:microsoft.com/office/officeart/2005/8/layout/vList3"/>
    <dgm:cxn modelId="{5F548C91-E088-4D47-8ED6-8F81FAF9D54F}" type="presParOf" srcId="{DDE2EFAC-FD0A-43B9-9885-8F584F8B2687}" destId="{11472BDA-002C-4AC8-8CC0-396DCF3ABB3B}" srcOrd="5" destOrd="0" presId="urn:microsoft.com/office/officeart/2005/8/layout/vList3"/>
    <dgm:cxn modelId="{2786A7F3-F746-4ABD-9605-8317315E9669}" type="presParOf" srcId="{DDE2EFAC-FD0A-43B9-9885-8F584F8B2687}" destId="{79ADC9CC-3ABA-4EE7-91E7-EE8B2A1976DF}" srcOrd="6" destOrd="0" presId="urn:microsoft.com/office/officeart/2005/8/layout/vList3"/>
    <dgm:cxn modelId="{DD255A54-DEC4-450E-9924-BE93306D5492}" type="presParOf" srcId="{79ADC9CC-3ABA-4EE7-91E7-EE8B2A1976DF}" destId="{898715D8-4D70-4950-854C-1F16426A5C81}" srcOrd="0" destOrd="0" presId="urn:microsoft.com/office/officeart/2005/8/layout/vList3"/>
    <dgm:cxn modelId="{1A0B2722-ABD5-4896-9BF9-7F31E0103E0D}" type="presParOf" srcId="{79ADC9CC-3ABA-4EE7-91E7-EE8B2A1976DF}" destId="{F8517E8D-401E-48C1-8BA6-BED276B518D3}" srcOrd="1" destOrd="0" presId="urn:microsoft.com/office/officeart/2005/8/layout/vList3"/>
    <dgm:cxn modelId="{64E39BDA-677B-4A2F-BBC0-691F64AE8603}" type="presParOf" srcId="{DDE2EFAC-FD0A-43B9-9885-8F584F8B2687}" destId="{07AAB83A-567C-41E7-AAD9-C0DBED46A3D0}" srcOrd="7" destOrd="0" presId="urn:microsoft.com/office/officeart/2005/8/layout/vList3"/>
    <dgm:cxn modelId="{42FB263A-A6E0-4059-8314-45932C71AC9F}" type="presParOf" srcId="{DDE2EFAC-FD0A-43B9-9885-8F584F8B2687}" destId="{586EC0CC-8B1E-4061-BBE3-BE2792702B83}" srcOrd="8" destOrd="0" presId="urn:microsoft.com/office/officeart/2005/8/layout/vList3"/>
    <dgm:cxn modelId="{2B5B5C4A-FDC3-4963-9D7F-4CA1FD79828B}" type="presParOf" srcId="{586EC0CC-8B1E-4061-BBE3-BE2792702B83}" destId="{7FE62E54-E85F-4DBB-997F-689B5CDFD62D}" srcOrd="0" destOrd="0" presId="urn:microsoft.com/office/officeart/2005/8/layout/vList3"/>
    <dgm:cxn modelId="{D79EA038-1398-4529-BA3F-C993A75CAD53}" type="presParOf" srcId="{586EC0CC-8B1E-4061-BBE3-BE2792702B83}" destId="{34905F94-283E-4E2E-B949-4A5102C3F22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8D945-0727-4AEE-910D-850B92E65FD4}">
      <dsp:nvSpPr>
        <dsp:cNvPr id="0" name=""/>
        <dsp:cNvSpPr/>
      </dsp:nvSpPr>
      <dsp:spPr>
        <a:xfrm rot="10800000">
          <a:off x="1636602" y="689"/>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线程及其创建过程</a:t>
          </a:r>
        </a:p>
      </dsp:txBody>
      <dsp:txXfrm rot="10800000">
        <a:off x="1785681" y="689"/>
        <a:ext cx="5756609" cy="596316"/>
      </dsp:txXfrm>
    </dsp:sp>
    <dsp:sp modelId="{2B887BC6-55C2-4279-8C72-93BBB484D70B}">
      <dsp:nvSpPr>
        <dsp:cNvPr id="0" name=""/>
        <dsp:cNvSpPr/>
      </dsp:nvSpPr>
      <dsp:spPr>
        <a:xfrm>
          <a:off x="1338443" y="689"/>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2E2A53-3A6A-4B79-B52E-D3360EE0419E}">
      <dsp:nvSpPr>
        <dsp:cNvPr id="0" name=""/>
        <dsp:cNvSpPr/>
      </dsp:nvSpPr>
      <dsp:spPr>
        <a:xfrm rot="10800000">
          <a:off x="1671091" y="783997"/>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线程跨域访问</a:t>
          </a:r>
        </a:p>
      </dsp:txBody>
      <dsp:txXfrm rot="10800000">
        <a:off x="1820170" y="783997"/>
        <a:ext cx="5756609" cy="596316"/>
      </dsp:txXfrm>
    </dsp:sp>
    <dsp:sp modelId="{EF82252F-DAC4-41BC-90B7-F66D33A0071B}">
      <dsp:nvSpPr>
        <dsp:cNvPr id="0" name=""/>
        <dsp:cNvSpPr/>
      </dsp:nvSpPr>
      <dsp:spPr>
        <a:xfrm>
          <a:off x="1338443" y="775010"/>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36602" y="1549332"/>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线程同步与异步</a:t>
          </a:r>
        </a:p>
      </dsp:txBody>
      <dsp:txXfrm rot="10800000">
        <a:off x="1785681" y="1549332"/>
        <a:ext cx="5756609" cy="596316"/>
      </dsp:txXfrm>
    </dsp:sp>
    <dsp:sp modelId="{BDA2664F-D760-4676-988D-9DECE8C71CCC}">
      <dsp:nvSpPr>
        <dsp:cNvPr id="0" name=""/>
        <dsp:cNvSpPr/>
      </dsp:nvSpPr>
      <dsp:spPr>
        <a:xfrm>
          <a:off x="1338443" y="1549332"/>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517E8D-401E-48C1-8BA6-BED276B518D3}">
      <dsp:nvSpPr>
        <dsp:cNvPr id="0" name=""/>
        <dsp:cNvSpPr/>
      </dsp:nvSpPr>
      <dsp:spPr>
        <a:xfrm rot="10800000">
          <a:off x="1636602" y="2323653"/>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线程间</a:t>
          </a:r>
          <a:r>
            <a:rPr lang="en-US" altLang="zh-CN" sz="1900" kern="1200" dirty="0"/>
            <a:t>(</a:t>
          </a:r>
          <a:r>
            <a:rPr lang="zh-CN" altLang="en-US" sz="1900" kern="1200" dirty="0"/>
            <a:t>窗体线程与工作线程</a:t>
          </a:r>
          <a:r>
            <a:rPr lang="en-US" altLang="zh-CN" sz="1900" kern="1200" dirty="0"/>
            <a:t>)</a:t>
          </a:r>
          <a:r>
            <a:rPr lang="zh-CN" altLang="en-US" sz="1900" kern="1200" dirty="0"/>
            <a:t>同步模式</a:t>
          </a:r>
          <a:r>
            <a:rPr lang="en-US" altLang="zh-CN" sz="1900" kern="1200" dirty="0"/>
            <a:t>/</a:t>
          </a:r>
          <a:r>
            <a:rPr lang="zh-CN" altLang="en-US" sz="1900" kern="1200" dirty="0"/>
            <a:t>通信机制</a:t>
          </a:r>
        </a:p>
      </dsp:txBody>
      <dsp:txXfrm rot="10800000">
        <a:off x="1785681" y="2323653"/>
        <a:ext cx="5756609" cy="596316"/>
      </dsp:txXfrm>
    </dsp:sp>
    <dsp:sp modelId="{898715D8-4D70-4950-854C-1F16426A5C81}">
      <dsp:nvSpPr>
        <dsp:cNvPr id="0" name=""/>
        <dsp:cNvSpPr/>
      </dsp:nvSpPr>
      <dsp:spPr>
        <a:xfrm>
          <a:off x="1338443" y="2323653"/>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36602" y="3097975"/>
          <a:ext cx="5905688" cy="596316"/>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2959" tIns="72390" rIns="135128"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t>线程的同步与死锁</a:t>
          </a:r>
        </a:p>
      </dsp:txBody>
      <dsp:txXfrm rot="10800000">
        <a:off x="1785681" y="3097975"/>
        <a:ext cx="5756609" cy="596316"/>
      </dsp:txXfrm>
    </dsp:sp>
    <dsp:sp modelId="{7FE62E54-E85F-4DBB-997F-689B5CDFD62D}">
      <dsp:nvSpPr>
        <dsp:cNvPr id="0" name=""/>
        <dsp:cNvSpPr/>
      </dsp:nvSpPr>
      <dsp:spPr>
        <a:xfrm>
          <a:off x="1338443" y="3097975"/>
          <a:ext cx="596316" cy="596316"/>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zh-CN" altLang="en-US" sz="41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22450">
            <a:lnSpc>
              <a:spcPct val="90000"/>
            </a:lnSpc>
            <a:spcBef>
              <a:spcPct val="0"/>
            </a:spcBef>
            <a:spcAft>
              <a:spcPct val="35000"/>
            </a:spcAft>
            <a:buNone/>
          </a:pPr>
          <a:endParaRPr lang="zh-CN" altLang="en-US" sz="41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89100">
            <a:lnSpc>
              <a:spcPct val="90000"/>
            </a:lnSpc>
            <a:spcBef>
              <a:spcPct val="0"/>
            </a:spcBef>
            <a:spcAft>
              <a:spcPct val="35000"/>
            </a:spcAft>
            <a:buNone/>
          </a:pPr>
          <a:endParaRPr lang="zh-CN" altLang="en-US" sz="38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19050" cap="rnd"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443" y="161546"/>
          <a:ext cx="1131491" cy="1131473"/>
        </a:xfrm>
        <a:prstGeom prst="donut">
          <a:avLst>
            <a:gd name="adj" fmla="val 110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573" y="504427"/>
          <a:ext cx="970558" cy="480374"/>
        </a:xfrm>
        <a:prstGeom prst="roundRect">
          <a:avLst/>
        </a:prstGeom>
        <a:solidFill>
          <a:schemeClr val="bg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7940" y="286041"/>
          <a:ext cx="882496" cy="882482"/>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a:t>
          </a:r>
        </a:p>
      </dsp:txBody>
      <dsp:txXfrm>
        <a:off x="1147179" y="415277"/>
        <a:ext cx="624018" cy="624010"/>
      </dsp:txXfrm>
    </dsp:sp>
    <dsp:sp modelId="{5D7981C6-C437-4691-ADA8-465C7A5F40A6}">
      <dsp:nvSpPr>
        <dsp:cNvPr id="0" name=""/>
        <dsp:cNvSpPr/>
      </dsp:nvSpPr>
      <dsp:spPr>
        <a:xfrm>
          <a:off x="1451943" y="1461742"/>
          <a:ext cx="224963" cy="224963"/>
        </a:xfrm>
        <a:prstGeom prst="flowChartConnector">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0877" y="1827152"/>
          <a:ext cx="1131491" cy="1131473"/>
        </a:xfrm>
        <a:prstGeom prst="donut">
          <a:avLst>
            <a:gd name="adj" fmla="val 110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2002" y="2137641"/>
          <a:ext cx="839367" cy="510500"/>
        </a:xfrm>
        <a:prstGeom prst="roundRect">
          <a:avLst/>
        </a:prstGeom>
        <a:solidFill>
          <a:schemeClr val="bg1"/>
        </a:solidFill>
        <a:ln w="1905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596" y="1951648"/>
          <a:ext cx="882496" cy="882482"/>
        </a:xfrm>
        <a:prstGeom prst="ellips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a:t>
          </a:r>
        </a:p>
      </dsp:txBody>
      <dsp:txXfrm>
        <a:off x="1327835" y="2080884"/>
        <a:ext cx="624018" cy="6240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429" y="862751"/>
          <a:ext cx="1818142" cy="1818142"/>
        </a:xfrm>
        <a:prstGeom prst="gear9">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956" y="1288642"/>
        <a:ext cx="1087088" cy="934563"/>
      </dsp:txXfrm>
    </dsp:sp>
    <dsp:sp modelId="{AF903290-5817-414C-868F-21A1549BA3B3}">
      <dsp:nvSpPr>
        <dsp:cNvPr id="0" name=""/>
        <dsp:cNvSpPr/>
      </dsp:nvSpPr>
      <dsp:spPr>
        <a:xfrm>
          <a:off x="2108029" y="601256"/>
          <a:ext cx="2107657" cy="1992631"/>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6400" y="1105939"/>
        <a:ext cx="1070915" cy="983265"/>
      </dsp:txXfrm>
    </dsp:sp>
    <dsp:sp modelId="{8CC71B90-FFA0-4C13-B1CA-61C9068A66E2}">
      <dsp:nvSpPr>
        <dsp:cNvPr id="0" name=""/>
        <dsp:cNvSpPr/>
      </dsp:nvSpPr>
      <dsp:spPr>
        <a:xfrm rot="13718403">
          <a:off x="71423" y="455714"/>
          <a:ext cx="2792308" cy="2712673"/>
        </a:xfrm>
        <a:prstGeom prst="circularArrow">
          <a:avLst>
            <a:gd name="adj1" fmla="val 4878"/>
            <a:gd name="adj2" fmla="val 312630"/>
            <a:gd name="adj3" fmla="val 3066908"/>
            <a:gd name="adj4" fmla="val 15327688"/>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946" y="465468"/>
          <a:ext cx="1690872" cy="1690872"/>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19050" cap="rnd"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0-09-23T00:38:16.646"/>
    </inkml:context>
    <inkml:brush xml:id="br0">
      <inkml:brushProperty name="width" value="0.05292" units="cm"/>
      <inkml:brushProperty name="height" value="0.05292" units="cm"/>
      <inkml:brushProperty name="color" value="#FF0000"/>
    </inkml:brush>
  </inkml:definitions>
  <inkml:trace contextRef="#ctx0" brushRef="#br0">23974 14736 0,'32'0'78,"-32"-32"-62,63 1-16,0 31 15,0-32-15,31 32 16,33-31-16,-1 31 15,-32 0-15,1 0 16,31 0-16,0 0 16,-32 0-16,1 0 15,31 0-15,-95 0 16,32 0-16,0 0 16,-63-31-16,32 31 15</inkml:trace>
  <inkml:trace contextRef="#ctx0" brushRef="#br0" timeOffset="1790.729">23565 15303 0,'31'0'63,"64"0"-48,-32 0-15,63 0 16,0 0-16,0 0 15,-63-32-15,63 32 16,32 0-16,-64 0 0,64 0 16,-32-31-1,-63 31-15,31-32 16,32 32-16,0-31 16,-63 31-16,0 0 0,32 0 15,-64 0-15,32 0 16,-31 0-1</inkml:trace>
  <inkml:trace contextRef="#ctx0" brushRef="#br0" timeOffset="2959.18">8443 14925 0,'0'0'0,"63"-32"63,63 1-48,32-1-15,-1 32 16,64 0-16,94 0 15,-189 0-15,-63 0 16,63 0-16,-32 0 16,-31 0-16,32 0 15,31 0-15,0 0 16,31 0-16,-125 0 16,62 0-16,-62 0 15,-1 0 1,1 0-1,-1 0 1,32 0 0,-126 0 109</inkml:trace>
  <inkml:trace contextRef="#ctx0" brushRef="#br0" timeOffset="3550.131">8538 15240 0,'31'0'47,"1"0"-31,125 0-16,-31 0 15,63 0 1,32 0-16,94 0 0,-158 0 16,158 0-16,-94 0 15,-1 0-15,-94 0 16,-63 0 0,0 0-16,-31 0 0,-1 31 15,1-31 16</inkml:trace>
  <inkml:trace contextRef="#ctx0" brushRef="#br0" timeOffset="5154.84">11751 6959 0,'0'0'0,"31"-32"16,1 1 15,31 31-16,0-32-15,63 1 0,0 31 16,32-32-16,62 32 16,1-31-16,94 31 15,-63 0-15,-63-32 16,-95 32-16,1 0 16,-32-31-16,-32 31 15,1 0-15,-1 0 16,1 0-16,-1 0 15,1 0 1</inkml:trace>
  <inkml:trace contextRef="#ctx0" brushRef="#br0" timeOffset="6152.679">11688 7872 0,'63'0'31,"126"0"-15,31-32-16,-125 32 0,63-31 0,31 31 16,-95 0-1,32 0-15,0 0 16,-31 0-16,-64 0 16,32-32-16,-31 32 0,-1-31 15,32 31-15,-31-32 16,-1 32-16,1 0 15,-1 0 1,1 0 0,-1 0-16,-31-31 0,32 31 31,-1 0 0,1 0 63,-1 0-78,1-32-1,31 32 16,-32 0-31,1-31 16,-1 31-16,1 0 16,-32-32-16,31 32 47,1 0-47,-1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2020/9/25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20</a:t>
            </a:fld>
            <a:endParaRPr lang="en-US" altLang="zh-CN"/>
          </a:p>
        </p:txBody>
      </p:sp>
    </p:spTree>
    <p:extLst>
      <p:ext uri="{BB962C8B-B14F-4D97-AF65-F5344CB8AC3E}">
        <p14:creationId xmlns:p14="http://schemas.microsoft.com/office/powerpoint/2010/main" val="392242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21</a:t>
            </a:fld>
            <a:endParaRPr lang="en-US" altLang="zh-CN"/>
          </a:p>
        </p:txBody>
      </p:sp>
    </p:spTree>
    <p:extLst>
      <p:ext uri="{BB962C8B-B14F-4D97-AF65-F5344CB8AC3E}">
        <p14:creationId xmlns:p14="http://schemas.microsoft.com/office/powerpoint/2010/main" val="302159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448987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2482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1186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77620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7915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89558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678980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478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3368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6019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96543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350086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7563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722837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1501592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A08C6D-CA89-457F-88D7-56281A3E4E44}" type="datetimeFigureOut">
              <a:rPr lang="zh-CN" altLang="en-US" smtClean="0"/>
              <a:t>2020/9/25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415841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A08C6D-CA89-457F-88D7-56281A3E4E44}" type="datetimeFigureOut">
              <a:rPr lang="zh-CN" altLang="en-US" smtClean="0"/>
              <a:t>2020/9/25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224852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1"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60" y="8718"/>
            <a:ext cx="8554769" cy="73586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867989" y="3252651"/>
            <a:ext cx="6962499" cy="769441"/>
          </a:xfrm>
          <a:prstGeom prst="rect">
            <a:avLst/>
          </a:prstGeom>
          <a:noFill/>
        </p:spPr>
        <p:txBody>
          <a:bodyPr wrap="square" rtlCol="0">
            <a:spAutoFit/>
          </a:bodyPr>
          <a:lstStyle/>
          <a:p>
            <a:r>
              <a:rPr lang="en-US" altLang="zh-CN" sz="4400" dirty="0">
                <a:solidFill>
                  <a:schemeClr val="accent1">
                    <a:lumMod val="75000"/>
                  </a:schemeClr>
                </a:solidFill>
              </a:rPr>
              <a:t>3.</a:t>
            </a:r>
            <a:r>
              <a:rPr lang="zh-CN" altLang="en-US" sz="4400" dirty="0">
                <a:solidFill>
                  <a:schemeClr val="accent1">
                    <a:lumMod val="75000"/>
                  </a:schemeClr>
                </a:solidFill>
              </a:rPr>
              <a:t>线程间通信与同步</a:t>
            </a:r>
            <a:endParaRPr lang="zh-CN" altLang="en-US" sz="4400" dirty="0"/>
          </a:p>
        </p:txBody>
      </p:sp>
      <p:sp>
        <p:nvSpPr>
          <p:cNvPr id="7" name="标题 1"/>
          <p:cNvSpPr>
            <a:spLocks noGrp="1"/>
          </p:cNvSpPr>
          <p:nvPr>
            <p:ph type="ctrTitle"/>
          </p:nvPr>
        </p:nvSpPr>
        <p:spPr>
          <a:xfrm>
            <a:off x="844591" y="1094972"/>
            <a:ext cx="9357244" cy="1543726"/>
          </a:xfrm>
          <a:effectLst>
            <a:outerShdw blurRad="50800" dist="38100" dir="2700000" algn="tl" rotWithShape="0">
              <a:prstClr val="black">
                <a:alpha val="40000"/>
              </a:prstClr>
            </a:outerShdw>
          </a:effectLst>
        </p:spPr>
        <p:txBody>
          <a:bodyPr/>
          <a:lstStyle/>
          <a:p>
            <a:pPr algn="ctr"/>
            <a:r>
              <a:rPr lang="en-US" altLang="zh-CN" sz="8000" dirty="0">
                <a:solidFill>
                  <a:schemeClr val="accent1">
                    <a:lumMod val="75000"/>
                  </a:schemeClr>
                </a:solidFill>
              </a:rPr>
              <a:t>Windows</a:t>
            </a:r>
            <a:r>
              <a:rPr lang="zh-CN" altLang="en-US" sz="8000" dirty="0">
                <a:solidFill>
                  <a:schemeClr val="accent1">
                    <a:lumMod val="75000"/>
                  </a:schemeClr>
                </a:solidFill>
              </a:rPr>
              <a:t>原理与应用</a:t>
            </a:r>
            <a:endParaRPr lang="zh-CN" altLang="en-US" sz="4800" dirty="0">
              <a:solidFill>
                <a:schemeClr val="accent1">
                  <a:lumMod val="75000"/>
                </a:schemeClr>
              </a:solidFill>
            </a:endParaRPr>
          </a:p>
        </p:txBody>
      </p:sp>
      <p:sp>
        <p:nvSpPr>
          <p:cNvPr id="8" name="副标题 2"/>
          <p:cNvSpPr>
            <a:spLocks noGrp="1"/>
          </p:cNvSpPr>
          <p:nvPr>
            <p:ph type="subTitle" idx="1"/>
          </p:nvPr>
        </p:nvSpPr>
        <p:spPr>
          <a:xfrm>
            <a:off x="4620620" y="4391997"/>
            <a:ext cx="5150397" cy="1716657"/>
          </a:xfrm>
        </p:spPr>
        <p:txBody>
          <a:bodyPr>
            <a:noAutofit/>
          </a:bodyPr>
          <a:lstStyle/>
          <a:p>
            <a:r>
              <a:rPr lang="zh-CN" altLang="en-US" sz="2800" dirty="0">
                <a:solidFill>
                  <a:schemeClr val="tx1"/>
                </a:solidFill>
              </a:rPr>
              <a:t>计算机学院</a:t>
            </a:r>
            <a:endParaRPr lang="en-US" altLang="zh-CN" sz="2800" dirty="0">
              <a:solidFill>
                <a:schemeClr val="tx1"/>
              </a:solidFill>
            </a:endParaRPr>
          </a:p>
          <a:p>
            <a:r>
              <a:rPr lang="en-US" altLang="zh-CN" sz="2800" dirty="0">
                <a:solidFill>
                  <a:schemeClr val="tx1"/>
                </a:solidFill>
              </a:rPr>
              <a:t>《Windows</a:t>
            </a:r>
            <a:r>
              <a:rPr lang="zh-CN" altLang="en-US" sz="2800" dirty="0">
                <a:solidFill>
                  <a:schemeClr val="tx1"/>
                </a:solidFill>
              </a:rPr>
              <a:t>原理与应用</a:t>
            </a:r>
            <a:r>
              <a:rPr lang="en-US" altLang="zh-CN" sz="2800" dirty="0">
                <a:solidFill>
                  <a:schemeClr val="tx1"/>
                </a:solidFill>
              </a:rPr>
              <a:t>》</a:t>
            </a:r>
            <a:r>
              <a:rPr lang="zh-CN" altLang="en-US" sz="2800" dirty="0">
                <a:solidFill>
                  <a:schemeClr val="tx1"/>
                </a:solidFill>
              </a:rPr>
              <a:t>课程组</a:t>
            </a:r>
            <a:endParaRPr lang="en-US" altLang="zh-CN" sz="2800" dirty="0">
              <a:solidFill>
                <a:schemeClr val="tx1"/>
              </a:solidFill>
            </a:endParaRP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344397" cy="674332"/>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1"/>
          </p:nvPr>
        </p:nvSpPr>
        <p:spPr>
          <a:xfrm>
            <a:off x="777853" y="1343805"/>
            <a:ext cx="8631560" cy="1399396"/>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777852" y="2470781"/>
            <a:ext cx="8000387" cy="2585323"/>
          </a:xfrm>
          <a:prstGeom prst="rect">
            <a:avLst/>
          </a:prstGeom>
        </p:spPr>
        <p:txBody>
          <a:bodyPr wrap="square">
            <a:spAutoFit/>
          </a:bodyPr>
          <a:lstStyle/>
          <a:p>
            <a:r>
              <a:rPr lang="zh-CN" altLang="en-US" dirty="0"/>
              <a:t>//通过匿名委托创建</a:t>
            </a:r>
          </a:p>
          <a:p>
            <a:r>
              <a:rPr lang="zh-CN" altLang="en-US" dirty="0"/>
              <a:t>       Thread thread1 = new Thread(delegate() { Console.WriteLine("我是通过匿名委托创建的线程"); });</a:t>
            </a:r>
          </a:p>
          <a:p>
            <a:r>
              <a:rPr lang="zh-CN" altLang="en-US" dirty="0"/>
              <a:t>       thread1.Start();</a:t>
            </a:r>
            <a:endParaRPr lang="en-US" altLang="zh-CN" dirty="0"/>
          </a:p>
          <a:p>
            <a:endParaRPr lang="zh-CN" altLang="en-US" dirty="0"/>
          </a:p>
          <a:p>
            <a:r>
              <a:rPr lang="zh-CN" altLang="en-US" dirty="0"/>
              <a:t>       //通过Lambda表达式创建</a:t>
            </a:r>
          </a:p>
          <a:p>
            <a:r>
              <a:rPr lang="zh-CN" altLang="en-US" dirty="0"/>
              <a:t>       Thread thread2 = new Thread(() =&gt; Console.WriteLine("我是通过Lambda表达式创建的委托"));</a:t>
            </a:r>
          </a:p>
          <a:p>
            <a:r>
              <a:rPr lang="zh-CN" altLang="en-US" dirty="0"/>
              <a:t>       thread2.Start();</a:t>
            </a:r>
          </a:p>
        </p:txBody>
      </p:sp>
    </p:spTree>
    <p:extLst>
      <p:ext uri="{BB962C8B-B14F-4D97-AF65-F5344CB8AC3E}">
        <p14:creationId xmlns:p14="http://schemas.microsoft.com/office/powerpoint/2010/main" val="148981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6088980" cy="674332"/>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1"/>
          </p:nvPr>
        </p:nvSpPr>
        <p:spPr>
          <a:xfrm>
            <a:off x="777853" y="1343805"/>
            <a:ext cx="8631560" cy="1399396"/>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还可以利用有参的委托</a:t>
            </a:r>
            <a:r>
              <a:rPr lang="en-US" altLang="zh-CN" sz="2800" dirty="0" err="1"/>
              <a:t>ParameterizedThreadStart</a:t>
            </a:r>
            <a:r>
              <a:rPr lang="zh-CN" altLang="en-US" sz="2800" dirty="0">
                <a:latin typeface="微软雅黑" panose="020B0503020204020204" pitchFamily="34" charset="-122"/>
                <a:ea typeface="微软雅黑" panose="020B0503020204020204" pitchFamily="34" charset="-122"/>
              </a:rPr>
              <a:t>来创建线程</a:t>
            </a:r>
          </a:p>
        </p:txBody>
      </p:sp>
      <p:sp>
        <p:nvSpPr>
          <p:cNvPr id="2" name="矩形 1"/>
          <p:cNvSpPr/>
          <p:nvPr/>
        </p:nvSpPr>
        <p:spPr>
          <a:xfrm>
            <a:off x="2280079" y="2333685"/>
            <a:ext cx="8653532" cy="4524315"/>
          </a:xfrm>
          <a:prstGeom prst="rect">
            <a:avLst/>
          </a:prstGeom>
        </p:spPr>
        <p:txBody>
          <a:bodyPr wrap="square">
            <a:spAutoFit/>
          </a:bodyPr>
          <a:lstStyle/>
          <a:p>
            <a:r>
              <a:rPr lang="en-US" altLang="zh-CN" dirty="0"/>
              <a:t>class Program</a:t>
            </a:r>
          </a:p>
          <a:p>
            <a:r>
              <a:rPr lang="en-US" altLang="zh-CN" dirty="0"/>
              <a:t>    {</a:t>
            </a:r>
          </a:p>
          <a:p>
            <a:r>
              <a:rPr lang="en-US" altLang="zh-CN" dirty="0"/>
              <a:t>        static void Main(string[] </a:t>
            </a:r>
            <a:r>
              <a:rPr lang="en-US" altLang="zh-CN" dirty="0" err="1"/>
              <a:t>args</a:t>
            </a:r>
            <a:r>
              <a:rPr lang="en-US" altLang="zh-CN" dirty="0"/>
              <a:t>)</a:t>
            </a:r>
          </a:p>
          <a:p>
            <a:r>
              <a:rPr lang="en-US" altLang="zh-CN" dirty="0"/>
              <a:t>        {</a:t>
            </a:r>
          </a:p>
          <a:p>
            <a:r>
              <a:rPr lang="en-US" altLang="zh-CN" dirty="0"/>
              <a:t>            //</a:t>
            </a:r>
            <a:r>
              <a:rPr lang="zh-CN" altLang="en-US" dirty="0"/>
              <a:t>通过</a:t>
            </a:r>
            <a:r>
              <a:rPr lang="en-US" altLang="zh-CN" dirty="0" err="1"/>
              <a:t>ParameterizedThreadStart</a:t>
            </a:r>
            <a:r>
              <a:rPr lang="zh-CN" altLang="en-US" dirty="0"/>
              <a:t>创建线程</a:t>
            </a:r>
          </a:p>
          <a:p>
            <a:r>
              <a:rPr lang="zh-CN" altLang="en-US" dirty="0"/>
              <a:t>            </a:t>
            </a:r>
            <a:r>
              <a:rPr lang="en-US" altLang="zh-CN" dirty="0"/>
              <a:t>Thread </a:t>
            </a:r>
            <a:r>
              <a:rPr lang="en-US" altLang="zh-CN" dirty="0" err="1"/>
              <a:t>thread</a:t>
            </a:r>
            <a:r>
              <a:rPr lang="en-US" altLang="zh-CN" dirty="0"/>
              <a:t> = new Thread(new </a:t>
            </a:r>
            <a:r>
              <a:rPr lang="en-US" altLang="zh-CN" dirty="0" err="1"/>
              <a:t>ParameterizedThreadStart</a:t>
            </a:r>
            <a:r>
              <a:rPr lang="en-US" altLang="zh-CN" dirty="0"/>
              <a:t>(Thread1));</a:t>
            </a:r>
          </a:p>
          <a:p>
            <a:r>
              <a:rPr lang="en-US" altLang="zh-CN" dirty="0"/>
              <a:t>            //</a:t>
            </a:r>
            <a:r>
              <a:rPr lang="zh-CN" altLang="en-US" dirty="0"/>
              <a:t>给方法传值</a:t>
            </a:r>
          </a:p>
          <a:p>
            <a:r>
              <a:rPr lang="zh-CN" altLang="en-US" dirty="0"/>
              <a:t>            </a:t>
            </a:r>
            <a:r>
              <a:rPr lang="en-US" altLang="zh-CN" dirty="0" err="1"/>
              <a:t>thread.Start</a:t>
            </a:r>
            <a:r>
              <a:rPr lang="en-US" altLang="zh-CN" dirty="0"/>
              <a:t>("</a:t>
            </a:r>
            <a:r>
              <a:rPr lang="zh-CN" altLang="en-US" dirty="0"/>
              <a:t>这是一个有参数的委托</a:t>
            </a:r>
            <a:r>
              <a:rPr lang="en-US" altLang="zh-CN" dirty="0"/>
              <a:t>");</a:t>
            </a:r>
          </a:p>
          <a:p>
            <a:r>
              <a:rPr lang="en-US" altLang="zh-CN" dirty="0"/>
              <a:t>            </a:t>
            </a:r>
            <a:r>
              <a:rPr lang="en-US" altLang="zh-CN" dirty="0" err="1"/>
              <a:t>Console.ReadKey</a:t>
            </a:r>
            <a:r>
              <a:rPr lang="en-US" altLang="zh-CN" dirty="0"/>
              <a:t>();</a:t>
            </a:r>
          </a:p>
          <a:p>
            <a:r>
              <a:rPr lang="en-US" altLang="zh-CN" dirty="0"/>
              <a:t>        }</a:t>
            </a:r>
          </a:p>
          <a:p>
            <a:r>
              <a:rPr lang="en-US" altLang="zh-CN" dirty="0"/>
              <a:t>       /// </a:t>
            </a:r>
            <a:r>
              <a:rPr lang="zh-CN" altLang="en-US" dirty="0"/>
              <a:t>创建有参的方法，方法里面的参数类型必须是</a:t>
            </a:r>
            <a:r>
              <a:rPr lang="en-US" altLang="zh-CN" dirty="0"/>
              <a:t>Object</a:t>
            </a:r>
            <a:r>
              <a:rPr lang="zh-CN" altLang="en-US" dirty="0"/>
              <a:t>类型</a:t>
            </a:r>
          </a:p>
          <a:p>
            <a:r>
              <a:rPr lang="en-US" altLang="zh-CN" dirty="0"/>
              <a:t>       static void Thread1(object </a:t>
            </a:r>
            <a:r>
              <a:rPr lang="en-US" altLang="zh-CN" dirty="0" err="1"/>
              <a:t>obj</a:t>
            </a:r>
            <a:r>
              <a:rPr lang="en-US" altLang="zh-CN" dirty="0"/>
              <a:t>)</a:t>
            </a:r>
          </a:p>
          <a:p>
            <a:r>
              <a:rPr lang="en-US" altLang="zh-CN" dirty="0"/>
              <a:t>        {</a:t>
            </a:r>
          </a:p>
          <a:p>
            <a:r>
              <a:rPr lang="en-US" altLang="zh-CN" dirty="0"/>
              <a:t>            </a:t>
            </a:r>
            <a:r>
              <a:rPr lang="en-US" altLang="zh-CN" dirty="0" err="1"/>
              <a:t>Console.WriteLine</a:t>
            </a:r>
            <a:r>
              <a:rPr lang="en-US" altLang="zh-CN" dirty="0"/>
              <a:t>(</a:t>
            </a:r>
            <a:r>
              <a:rPr lang="en-US" altLang="zh-CN" dirty="0" err="1"/>
              <a:t>obj</a:t>
            </a:r>
            <a:r>
              <a:rPr lang="en-US" altLang="zh-CN" dirty="0"/>
              <a:t>);</a:t>
            </a:r>
          </a:p>
          <a:p>
            <a:r>
              <a:rPr lang="en-US" altLang="zh-CN" dirty="0"/>
              <a:t>        }</a:t>
            </a:r>
          </a:p>
          <a:p>
            <a:r>
              <a:rPr lang="en-US" altLang="zh-CN" dirty="0"/>
              <a:t>    }</a:t>
            </a:r>
            <a:endParaRPr lang="zh-CN" altLang="en-US" dirty="0"/>
          </a:p>
        </p:txBody>
      </p:sp>
    </p:spTree>
    <p:extLst>
      <p:ext uri="{BB962C8B-B14F-4D97-AF65-F5344CB8AC3E}">
        <p14:creationId xmlns:p14="http://schemas.microsoft.com/office/powerpoint/2010/main" val="73623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10099276" cy="692989"/>
          </a:xfrm>
        </p:spPr>
        <p:txBody>
          <a:bodyPr>
            <a:normAutofit fontScale="90000"/>
          </a:bodyPr>
          <a:lstStyle/>
          <a:p>
            <a:r>
              <a:rPr lang="zh-CN" altLang="en-US" dirty="0"/>
              <a:t>线程的其它操作</a:t>
            </a:r>
            <a:r>
              <a:rPr lang="en-US" altLang="zh-CN" dirty="0"/>
              <a:t>-</a:t>
            </a:r>
            <a:r>
              <a:rPr lang="en-US" altLang="zh-CN" dirty="0" err="1"/>
              <a:t>c#</a:t>
            </a:r>
            <a:r>
              <a:rPr lang="en-US" altLang="zh-CN" dirty="0"/>
              <a:t> </a:t>
            </a:r>
            <a:r>
              <a:rPr lang="en-US" altLang="zh-CN" dirty="0" err="1"/>
              <a:t>System.Threading.Thread</a:t>
            </a:r>
            <a:r>
              <a:rPr lang="zh-CN" altLang="en-US" dirty="0"/>
              <a:t>的方法</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99" y="1530965"/>
            <a:ext cx="10065475" cy="4859195"/>
          </a:xfrm>
          <a:prstGeom prst="rect">
            <a:avLst/>
          </a:prstGeom>
        </p:spPr>
      </p:pic>
    </p:spTree>
    <p:extLst>
      <p:ext uri="{BB962C8B-B14F-4D97-AF65-F5344CB8AC3E}">
        <p14:creationId xmlns:p14="http://schemas.microsoft.com/office/powerpoint/2010/main" val="291106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0738" y="101920"/>
            <a:ext cx="2755979" cy="727494"/>
          </a:xfrm>
        </p:spPr>
        <p:txBody>
          <a:bodyPr/>
          <a:lstStyle/>
          <a:p>
            <a:pPr eaLnBrk="1" hangingPunct="1"/>
            <a:r>
              <a:rPr lang="en-US" altLang="zh-CN" dirty="0"/>
              <a:t>Thread</a:t>
            </a:r>
            <a:r>
              <a:rPr lang="zh-CN" altLang="en-US" dirty="0"/>
              <a:t>方法</a:t>
            </a:r>
          </a:p>
        </p:txBody>
      </p:sp>
      <p:sp>
        <p:nvSpPr>
          <p:cNvPr id="3" name="爆炸形 1 2"/>
          <p:cNvSpPr/>
          <p:nvPr/>
        </p:nvSpPr>
        <p:spPr>
          <a:xfrm>
            <a:off x="1637530" y="726827"/>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449896" y="3577378"/>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5636308" y="3765574"/>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263" y="0"/>
            <a:ext cx="5443737" cy="3369932"/>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9DCAC511-0750-4F2B-8FA0-58C8B5F9A16B}"/>
                  </a:ext>
                </a:extLst>
              </p14:cNvPr>
              <p14:cNvContentPartPr/>
              <p14:nvPr/>
            </p14:nvContentPartPr>
            <p14:xfrm>
              <a:off x="3039480" y="2414520"/>
              <a:ext cx="6181560" cy="3094920"/>
            </p14:xfrm>
          </p:contentPart>
        </mc:Choice>
        <mc:Fallback xmlns="">
          <p:pic>
            <p:nvPicPr>
              <p:cNvPr id="4" name="墨迹 3">
                <a:extLst>
                  <a:ext uri="{FF2B5EF4-FFF2-40B4-BE49-F238E27FC236}">
                    <a16:creationId xmlns:a16="http://schemas.microsoft.com/office/drawing/2014/main" id="{9DCAC511-0750-4F2B-8FA0-58C8B5F9A16B}"/>
                  </a:ext>
                </a:extLst>
              </p:cNvPr>
              <p:cNvPicPr/>
              <p:nvPr/>
            </p:nvPicPr>
            <p:blipFill>
              <a:blip r:embed="rId4"/>
              <a:stretch>
                <a:fillRect/>
              </a:stretch>
            </p:blipFill>
            <p:spPr>
              <a:xfrm>
                <a:off x="3030120" y="2405160"/>
                <a:ext cx="6200280" cy="3113640"/>
              </a:xfrm>
              <a:prstGeom prst="rect">
                <a:avLst/>
              </a:prstGeom>
            </p:spPr>
          </p:pic>
        </mc:Fallback>
      </mc:AlternateContent>
    </p:spTree>
    <p:extLst>
      <p:ext uri="{BB962C8B-B14F-4D97-AF65-F5344CB8AC3E}">
        <p14:creationId xmlns:p14="http://schemas.microsoft.com/office/powerpoint/2010/main" val="81761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78" y="791350"/>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08" y="862804"/>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197478" y="184909"/>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a:t>杀死正在运行的线程</a:t>
            </a:r>
          </a:p>
        </p:txBody>
      </p:sp>
      <p:sp>
        <p:nvSpPr>
          <p:cNvPr id="38919" name="AutoShape 9"/>
          <p:cNvSpPr>
            <a:spLocks noChangeArrowheads="1"/>
          </p:cNvSpPr>
          <p:nvPr/>
        </p:nvSpPr>
        <p:spPr bwMode="auto">
          <a:xfrm>
            <a:off x="3946030" y="1810541"/>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529840" y="3513929"/>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219075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3732852" cy="692989"/>
          </a:xfrm>
        </p:spPr>
        <p:txBody>
          <a:bodyPr>
            <a:normAutofit fontScale="90000"/>
          </a:bodyPr>
          <a:lstStyle/>
          <a:p>
            <a:pPr eaLnBrk="1" hangingPunct="1"/>
            <a:r>
              <a:rPr lang="en-US" altLang="zh-CN" dirty="0"/>
              <a:t>3.6</a:t>
            </a:r>
            <a:r>
              <a:rPr lang="zh-CN" altLang="en-US" dirty="0"/>
              <a:t>线程的常用属性</a:t>
            </a:r>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256" y="1233125"/>
            <a:ext cx="8607497" cy="5222602"/>
          </a:xfrm>
        </p:spPr>
      </p:pic>
    </p:spTree>
    <p:extLst>
      <p:ext uri="{BB962C8B-B14F-4D97-AF65-F5344CB8AC3E}">
        <p14:creationId xmlns:p14="http://schemas.microsoft.com/office/powerpoint/2010/main" val="38985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6480865" cy="692989"/>
          </a:xfrm>
        </p:spPr>
        <p:txBody>
          <a:bodyPr>
            <a:normAutofit/>
          </a:bodyPr>
          <a:lstStyle/>
          <a:p>
            <a:pPr eaLnBrk="1" hangingPunct="1"/>
            <a:r>
              <a:rPr lang="zh-CN" altLang="en-US" dirty="0"/>
              <a:t>前台线程与后台线程</a:t>
            </a:r>
          </a:p>
        </p:txBody>
      </p:sp>
      <p:sp>
        <p:nvSpPr>
          <p:cNvPr id="2" name="矩形 1"/>
          <p:cNvSpPr/>
          <p:nvPr/>
        </p:nvSpPr>
        <p:spPr>
          <a:xfrm>
            <a:off x="788125" y="1355247"/>
            <a:ext cx="6096000" cy="4247317"/>
          </a:xfrm>
          <a:prstGeom prst="rect">
            <a:avLst/>
          </a:prstGeom>
        </p:spPr>
        <p:txBody>
          <a:bodyPr>
            <a:spAutoFit/>
          </a:bodyPr>
          <a:lstStyle/>
          <a:p>
            <a:pPr marL="285750" indent="-285750">
              <a:buFont typeface="Wingdings" panose="05000000000000000000" pitchFamily="2" charset="2"/>
              <a:buChar char="p"/>
            </a:pPr>
            <a:r>
              <a:rPr lang="zh-CN" altLang="en-US" dirty="0"/>
              <a:t>前台线程：只有所有的前台线程都结束，应用程序才能结束。默认情况下创建的线程都是前台线程</a:t>
            </a:r>
            <a:endParaRPr lang="en-US" altLang="zh-CN" dirty="0"/>
          </a:p>
          <a:p>
            <a:endParaRPr lang="en-US" altLang="zh-CN" dirty="0"/>
          </a:p>
          <a:p>
            <a:pPr marL="285750" indent="-285750">
              <a:buFont typeface="Wingdings" panose="05000000000000000000" pitchFamily="2" charset="2"/>
              <a:buChar char="p"/>
            </a:pPr>
            <a:r>
              <a:rPr lang="zh-CN" altLang="en-US" dirty="0"/>
              <a:t>后台线程：只要所有的前台线程结束，后台线程自动结束。</a:t>
            </a:r>
            <a:endParaRPr lang="en-US" altLang="zh-CN" dirty="0"/>
          </a:p>
          <a:p>
            <a:pPr marL="742950" lvl="1" indent="-285750">
              <a:buFont typeface="Wingdings" panose="05000000000000000000" pitchFamily="2" charset="2"/>
              <a:buChar char="ü"/>
            </a:pPr>
            <a:r>
              <a:rPr lang="zh-CN" altLang="en-US" dirty="0"/>
              <a:t>通过</a:t>
            </a:r>
            <a:r>
              <a:rPr lang="en-US" altLang="zh-CN" dirty="0" err="1"/>
              <a:t>Thread.IsBackground</a:t>
            </a:r>
            <a:r>
              <a:rPr lang="zh-CN" altLang="en-US" dirty="0"/>
              <a:t>设置后台线程。</a:t>
            </a:r>
            <a:endParaRPr lang="en-US" altLang="zh-CN" dirty="0"/>
          </a:p>
          <a:p>
            <a:pPr marL="742950" lvl="1" indent="-285750">
              <a:buFont typeface="Wingdings" panose="05000000000000000000" pitchFamily="2" charset="2"/>
              <a:buChar char="ü"/>
            </a:pPr>
            <a:r>
              <a:rPr lang="zh-CN" altLang="en-US" dirty="0"/>
              <a:t>且必须在调用</a:t>
            </a:r>
            <a:r>
              <a:rPr lang="en-US" altLang="zh-CN" dirty="0"/>
              <a:t>Start</a:t>
            </a:r>
            <a:r>
              <a:rPr lang="zh-CN" altLang="en-US" dirty="0"/>
              <a:t>方法之前设置线程的类型，否则一旦线程运行，将无法改变其类型</a:t>
            </a:r>
            <a:endParaRPr lang="en-US" altLang="zh-CN" dirty="0"/>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p"/>
            </a:pPr>
            <a:r>
              <a:rPr lang="zh-CN" altLang="en-US" dirty="0"/>
              <a:t>一般后台线程用于处理时间较短的任务，如在一个</a:t>
            </a:r>
            <a:r>
              <a:rPr lang="en-US" altLang="zh-CN" dirty="0"/>
              <a:t>Web</a:t>
            </a:r>
            <a:r>
              <a:rPr lang="zh-CN" altLang="en-US" dirty="0"/>
              <a:t>服务器中可以利用后台线程来处理客户端发过来的请求信息。</a:t>
            </a:r>
            <a:endParaRPr lang="en-US" altLang="zh-CN" dirty="0"/>
          </a:p>
          <a:p>
            <a:pPr marL="285750" indent="-285750">
              <a:buFont typeface="Wingdings" panose="05000000000000000000" pitchFamily="2" charset="2"/>
              <a:buChar char="p"/>
            </a:pPr>
            <a:r>
              <a:rPr lang="zh-CN" altLang="en-US" dirty="0"/>
              <a:t>而前台线程一般用于处理需要长时间等待的任务，如在</a:t>
            </a:r>
            <a:r>
              <a:rPr lang="en-US" altLang="zh-CN" dirty="0"/>
              <a:t>Web</a:t>
            </a:r>
            <a:r>
              <a:rPr lang="zh-CN" altLang="en-US" dirty="0"/>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0" y="1864"/>
            <a:ext cx="5634839" cy="3513558"/>
          </a:xfrm>
          <a:prstGeom prst="rect">
            <a:avLst/>
          </a:prstGeom>
        </p:spPr>
      </p:pic>
    </p:spTree>
    <p:extLst>
      <p:ext uri="{BB962C8B-B14F-4D97-AF65-F5344CB8AC3E}">
        <p14:creationId xmlns:p14="http://schemas.microsoft.com/office/powerpoint/2010/main" val="4247867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760" y="195532"/>
            <a:ext cx="5074759" cy="796506"/>
          </a:xfrm>
        </p:spPr>
        <p:txBody>
          <a:bodyPr>
            <a:normAutofit fontScale="90000"/>
          </a:bodyPr>
          <a:lstStyle/>
          <a:p>
            <a:pPr eaLnBrk="1" hangingPunct="1"/>
            <a:r>
              <a:rPr lang="zh-CN" altLang="en-US" dirty="0"/>
              <a:t>线程的优先级与线程调度</a:t>
            </a:r>
          </a:p>
        </p:txBody>
      </p:sp>
      <p:sp>
        <p:nvSpPr>
          <p:cNvPr id="13316" name="Rectangle 3"/>
          <p:cNvSpPr>
            <a:spLocks noGrp="1" noChangeArrowheads="1"/>
          </p:cNvSpPr>
          <p:nvPr>
            <p:ph type="body" idx="1"/>
          </p:nvPr>
        </p:nvSpPr>
        <p:spPr>
          <a:xfrm>
            <a:off x="498811" y="879027"/>
            <a:ext cx="9102389" cy="2765510"/>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 XP</a:t>
            </a:r>
            <a:r>
              <a:rPr lang="zh-CN" altLang="en-US" sz="2000" dirty="0">
                <a:latin typeface="微软雅黑" panose="020B0503020204020204" pitchFamily="34" charset="-122"/>
                <a:ea typeface="微软雅黑" panose="020B0503020204020204" pitchFamily="34" charset="-122"/>
              </a:rPr>
              <a:t>系统中相当于</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个时钟周期。</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当更高优先级的线程就绪时，高优先的线程会抢占执行低优先级的线程。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213462"/>
            <a:ext cx="12182475" cy="3644537"/>
          </a:xfrm>
          <a:prstGeom prst="rect">
            <a:avLst/>
          </a:prstGeom>
        </p:spPr>
      </p:pic>
    </p:spTree>
    <p:extLst>
      <p:ext uri="{BB962C8B-B14F-4D97-AF65-F5344CB8AC3E}">
        <p14:creationId xmlns:p14="http://schemas.microsoft.com/office/powerpoint/2010/main" val="408810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2169383" cy="692989"/>
          </a:xfrm>
        </p:spPr>
        <p:txBody>
          <a:bodyPr/>
          <a:lstStyle/>
          <a:p>
            <a:pPr eaLnBrk="1" hangingPunct="1"/>
            <a:r>
              <a:rPr lang="zh-CN" altLang="en-US" dirty="0"/>
              <a:t>线程状态</a:t>
            </a:r>
          </a:p>
        </p:txBody>
      </p:sp>
      <p:sp>
        <p:nvSpPr>
          <p:cNvPr id="16388" name="Rectangle 3"/>
          <p:cNvSpPr>
            <a:spLocks noGrp="1" noChangeArrowheads="1"/>
          </p:cNvSpPr>
          <p:nvPr>
            <p:ph type="body" idx="1"/>
          </p:nvPr>
        </p:nvSpPr>
        <p:spPr>
          <a:xfrm>
            <a:off x="677334" y="888521"/>
            <a:ext cx="8343900" cy="4219575"/>
          </a:xfrm>
        </p:spPr>
        <p:txBody>
          <a:bodyPr>
            <a:noAutofit/>
          </a:bodyPr>
          <a:lstStyle/>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eaLnBrk="1" hangingPunct="1">
              <a:lnSpc>
                <a:spcPct val="125000"/>
              </a:lnSpc>
              <a:spcBef>
                <a:spcPts val="0"/>
              </a:spcBef>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1278946" y="5339420"/>
            <a:ext cx="6096000" cy="923330"/>
          </a:xfrm>
          <a:prstGeom prst="rect">
            <a:avLst/>
          </a:prstGeom>
        </p:spPr>
        <p:txBody>
          <a:bodyPr>
            <a:spAutoFit/>
          </a:bodyPr>
          <a:lstStyle/>
          <a:p>
            <a:r>
              <a:rPr lang="zh-CN" altLang="en-US" dirty="0"/>
              <a:t>通过</a:t>
            </a:r>
            <a:r>
              <a:rPr lang="en-US" altLang="zh-CN" dirty="0" err="1"/>
              <a:t>ThreadState</a:t>
            </a:r>
            <a:r>
              <a:rPr lang="zh-CN" altLang="en-US" dirty="0"/>
              <a:t>可以检测线程是处于</a:t>
            </a:r>
            <a:r>
              <a:rPr lang="en-US" altLang="zh-CN" dirty="0" err="1"/>
              <a:t>Unstarted</a:t>
            </a:r>
            <a:r>
              <a:rPr lang="zh-CN" altLang="en-US" dirty="0"/>
              <a:t>、</a:t>
            </a:r>
            <a:r>
              <a:rPr lang="en-US" altLang="zh-CN" dirty="0"/>
              <a:t>Sleeping</a:t>
            </a:r>
            <a:r>
              <a:rPr lang="zh-CN" altLang="en-US" dirty="0"/>
              <a:t>、</a:t>
            </a:r>
            <a:r>
              <a:rPr lang="en-US" altLang="zh-CN" dirty="0"/>
              <a:t>Running </a:t>
            </a:r>
            <a:r>
              <a:rPr lang="zh-CN" altLang="en-US" dirty="0"/>
              <a:t>等等状态，它比 </a:t>
            </a:r>
            <a:r>
              <a:rPr lang="en-US" altLang="zh-CN" dirty="0" err="1"/>
              <a:t>IsAlive</a:t>
            </a:r>
            <a:r>
              <a:rPr lang="en-US" altLang="zh-CN" dirty="0"/>
              <a:t> </a:t>
            </a:r>
            <a:r>
              <a:rPr lang="zh-CN" altLang="en-US" dirty="0"/>
              <a:t>属性能提供更多的特定信息</a:t>
            </a:r>
          </a:p>
        </p:txBody>
      </p:sp>
    </p:spTree>
    <p:extLst>
      <p:ext uri="{BB962C8B-B14F-4D97-AF65-F5344CB8AC3E}">
        <p14:creationId xmlns:p14="http://schemas.microsoft.com/office/powerpoint/2010/main" val="306236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4254" y="230038"/>
            <a:ext cx="2823266" cy="796506"/>
          </a:xfrm>
        </p:spPr>
        <p:txBody>
          <a:bodyPr>
            <a:normAutofit/>
          </a:bodyPr>
          <a:lstStyle/>
          <a:p>
            <a:pPr eaLnBrk="1" hangingPunct="1"/>
            <a:r>
              <a:rPr lang="en-US" altLang="zh-CN" dirty="0"/>
              <a:t>3.7</a:t>
            </a:r>
            <a:r>
              <a:rPr lang="zh-CN" altLang="en-US" dirty="0"/>
              <a:t>多线程</a:t>
            </a:r>
          </a:p>
        </p:txBody>
      </p:sp>
      <p:sp>
        <p:nvSpPr>
          <p:cNvPr id="15364" name="Rectangle 3"/>
          <p:cNvSpPr>
            <a:spLocks noGrp="1" noChangeArrowheads="1"/>
          </p:cNvSpPr>
          <p:nvPr>
            <p:ph type="body" idx="1"/>
          </p:nvPr>
        </p:nvSpPr>
        <p:spPr>
          <a:xfrm>
            <a:off x="426803" y="1026543"/>
            <a:ext cx="9161334" cy="5204439"/>
          </a:xfrm>
        </p:spPr>
        <p:txBody>
          <a:bodyPr>
            <a:normAutofit fontScale="85000" lnSpcReduction="20000"/>
          </a:bodyPr>
          <a:lstStyle/>
          <a:p>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运行速度太快，硬件处理速度跟不上，所以操作系统进行分时间片管理。这样，从宏观角度来说是多线程并发的，因为</a:t>
            </a:r>
            <a:r>
              <a:rPr lang="en-US" altLang="zh-CN" sz="2800" dirty="0"/>
              <a:t>CPU</a:t>
            </a:r>
            <a:r>
              <a:rPr lang="zh-CN" altLang="en-US" sz="2800" dirty="0"/>
              <a:t>速度太快，察觉不到，看起来是同一时刻执行了不同的操作。但是从微观角度来讲，同一时刻只能有一个线程在处理。</a:t>
            </a:r>
          </a:p>
          <a:p>
            <a:r>
              <a:rPr lang="en-US" altLang="zh-CN" sz="2800" dirty="0"/>
              <a:t>2</a:t>
            </a:r>
            <a:r>
              <a:rPr lang="zh-CN" altLang="en-US" sz="2800" dirty="0"/>
              <a:t>、目前电脑都是多核多</a:t>
            </a:r>
            <a:r>
              <a:rPr lang="en-US" altLang="zh-CN" sz="2800" dirty="0"/>
              <a:t>CPU</a:t>
            </a:r>
            <a:r>
              <a:rPr lang="zh-CN" altLang="en-US" sz="2800" dirty="0"/>
              <a:t>的，一个</a:t>
            </a:r>
            <a:r>
              <a:rPr lang="en-US" altLang="zh-CN" sz="2800" dirty="0"/>
              <a:t>CPU</a:t>
            </a:r>
            <a:r>
              <a:rPr lang="zh-CN" altLang="en-US" sz="2800" dirty="0"/>
              <a:t>在同一时刻只能运行一个线程，但是多个</a:t>
            </a:r>
            <a:r>
              <a:rPr lang="en-US" altLang="zh-CN" sz="2800" dirty="0"/>
              <a:t>CPU</a:t>
            </a:r>
            <a:r>
              <a:rPr lang="zh-CN" altLang="en-US" sz="2800" dirty="0"/>
              <a:t>在同一时刻就可以运行多个线程</a:t>
            </a:r>
            <a:endParaRPr lang="en-US" altLang="zh-CN" sz="2800" dirty="0"/>
          </a:p>
          <a:p>
            <a:endParaRPr lang="en-US" altLang="zh-CN" sz="2800" dirty="0"/>
          </a:p>
          <a:p>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Tree>
    <p:extLst>
      <p:ext uri="{BB962C8B-B14F-4D97-AF65-F5344CB8AC3E}">
        <p14:creationId xmlns:p14="http://schemas.microsoft.com/office/powerpoint/2010/main" val="424308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53278952"/>
              </p:ext>
            </p:extLst>
          </p:nvPr>
        </p:nvGraphicFramePr>
        <p:xfrm>
          <a:off x="74433" y="1041679"/>
          <a:ext cx="8880734" cy="3694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title"/>
          </p:nvPr>
        </p:nvSpPr>
        <p:spPr>
          <a:xfrm>
            <a:off x="215109" y="127279"/>
            <a:ext cx="3934197" cy="716783"/>
          </a:xfrm>
        </p:spPr>
        <p:txBody>
          <a:bodyPr>
            <a:normAutofit/>
          </a:bodyPr>
          <a:lstStyle/>
          <a:p>
            <a:pPr lvl="0"/>
            <a:r>
              <a:rPr lang="zh-CN" altLang="en-US" dirty="0">
                <a:solidFill>
                  <a:schemeClr val="accent1">
                    <a:lumMod val="75000"/>
                  </a:schemeClr>
                </a:solidFill>
              </a:rPr>
              <a:t>内容提要</a:t>
            </a:r>
            <a:endParaRPr lang="zh-CN" altLang="en-US" dirty="0"/>
          </a:p>
        </p:txBody>
      </p:sp>
    </p:spTree>
    <p:extLst>
      <p:ext uri="{BB962C8B-B14F-4D97-AF65-F5344CB8AC3E}">
        <p14:creationId xmlns:p14="http://schemas.microsoft.com/office/powerpoint/2010/main" val="311774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0737" y="126520"/>
            <a:ext cx="3514612" cy="683377"/>
          </a:xfrm>
        </p:spPr>
        <p:txBody>
          <a:bodyPr>
            <a:normAutofit/>
          </a:bodyPr>
          <a:lstStyle/>
          <a:p>
            <a:r>
              <a:rPr lang="zh-CN" altLang="en-US" dirty="0"/>
              <a:t>线程的并行</a:t>
            </a:r>
          </a:p>
        </p:txBody>
      </p:sp>
      <p:pic>
        <p:nvPicPr>
          <p:cNvPr id="5" name="图片 4"/>
          <p:cNvPicPr>
            <a:picLocks noChangeAspect="1"/>
          </p:cNvPicPr>
          <p:nvPr/>
        </p:nvPicPr>
        <p:blipFill>
          <a:blip r:embed="rId3"/>
          <a:stretch>
            <a:fillRect/>
          </a:stretch>
        </p:blipFill>
        <p:spPr>
          <a:xfrm>
            <a:off x="471487" y="1411287"/>
            <a:ext cx="8810625" cy="3857625"/>
          </a:xfrm>
          <a:prstGeom prst="rect">
            <a:avLst/>
          </a:prstGeom>
        </p:spPr>
      </p:pic>
    </p:spTree>
    <p:extLst>
      <p:ext uri="{BB962C8B-B14F-4D97-AF65-F5344CB8AC3E}">
        <p14:creationId xmlns:p14="http://schemas.microsoft.com/office/powerpoint/2010/main" val="400100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371766" y="1568677"/>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p:nvPr>
        </p:nvSpPr>
        <p:spPr>
          <a:xfrm>
            <a:off x="90737" y="126520"/>
            <a:ext cx="3884003" cy="680736"/>
          </a:xfrm>
        </p:spPr>
        <p:txBody>
          <a:bodyPr>
            <a:normAutofit/>
          </a:bodyPr>
          <a:lstStyle/>
          <a:p>
            <a:pPr eaLnBrk="1" hangingPunct="1"/>
            <a:r>
              <a:rPr lang="zh-CN" altLang="en-US" dirty="0"/>
              <a:t>线程的并发</a:t>
            </a:r>
          </a:p>
        </p:txBody>
      </p:sp>
      <p:sp>
        <p:nvSpPr>
          <p:cNvPr id="7" name="圆角矩形 6"/>
          <p:cNvSpPr/>
          <p:nvPr/>
        </p:nvSpPr>
        <p:spPr>
          <a:xfrm>
            <a:off x="7127446" y="1384193"/>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7478980" y="2036313"/>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8395712" y="2352122"/>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7183679" y="2315215"/>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7127446" y="319034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8818619" y="185142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9183170" y="316892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8793126" y="419360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7127446" y="468883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5371766" y="425756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4858488" y="3137054"/>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5436273" y="189658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414255" y="1615682"/>
            <a:ext cx="3827042" cy="3170099"/>
          </a:xfrm>
          <a:prstGeom prst="rect">
            <a:avLst/>
          </a:prstGeom>
        </p:spPr>
        <p:txBody>
          <a:bodyPr wrap="square">
            <a:spAutoFit/>
          </a:bodyPr>
          <a:lstStyle/>
          <a:p>
            <a:pPr>
              <a:lnSpc>
                <a:spcPct val="125000"/>
              </a:lnSpc>
              <a:spcBef>
                <a:spcPts val="600"/>
              </a:spcBef>
            </a:pPr>
            <a:r>
              <a:rPr lang="zh-CN" altLang="en-US" dirty="0">
                <a:latin typeface="微软雅黑" panose="020B0503020204020204" pitchFamily="34" charset="-122"/>
                <a:ea typeface="微软雅黑" panose="020B0503020204020204" pitchFamily="34" charset="-122"/>
              </a:rPr>
              <a:t>机器采用时间片轮转算法轮流执行线程，形成并发执行。</a:t>
            </a:r>
            <a:endParaRPr lang="en-US" altLang="zh-CN" dirty="0">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dirty="0">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dirty="0">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1900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25244" y="92016"/>
            <a:ext cx="3204553" cy="727494"/>
          </a:xfrm>
        </p:spPr>
        <p:txBody>
          <a:bodyPr/>
          <a:lstStyle/>
          <a:p>
            <a:pPr eaLnBrk="1" hangingPunct="1"/>
            <a:r>
              <a:rPr lang="zh-CN" altLang="en-US" dirty="0"/>
              <a:t>线程应用场合</a:t>
            </a:r>
          </a:p>
        </p:txBody>
      </p:sp>
      <p:sp>
        <p:nvSpPr>
          <p:cNvPr id="25604" name="Rectangle 3"/>
          <p:cNvSpPr>
            <a:spLocks noGrp="1" noChangeArrowheads="1"/>
          </p:cNvSpPr>
          <p:nvPr>
            <p:ph type="body" idx="1"/>
          </p:nvPr>
        </p:nvSpPr>
        <p:spPr>
          <a:xfrm>
            <a:off x="529243" y="1420402"/>
            <a:ext cx="6169045" cy="2855343"/>
          </a:xfrm>
        </p:spPr>
        <p:txBody>
          <a:bodyPr>
            <a:normAutofit/>
          </a:body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用户响应效能与数据运算均衡。</a:t>
            </a:r>
          </a:p>
        </p:txBody>
      </p:sp>
    </p:spTree>
    <p:extLst>
      <p:ext uri="{BB962C8B-B14F-4D97-AF65-F5344CB8AC3E}">
        <p14:creationId xmlns:p14="http://schemas.microsoft.com/office/powerpoint/2010/main" val="2171841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125244" y="198383"/>
            <a:ext cx="2100371" cy="762000"/>
          </a:xfrm>
        </p:spPr>
        <p:txBody>
          <a:bodyPr>
            <a:normAutofit/>
          </a:bodyPr>
          <a:lstStyle/>
          <a:p>
            <a:pPr eaLnBrk="1" hangingPunct="1"/>
            <a:r>
              <a:rPr lang="zh-CN" altLang="en-US"/>
              <a:t>线程缺点</a:t>
            </a:r>
          </a:p>
        </p:txBody>
      </p:sp>
      <p:sp>
        <p:nvSpPr>
          <p:cNvPr id="26628" name="Rectangle 3"/>
          <p:cNvSpPr>
            <a:spLocks noGrp="1" noChangeArrowheads="1"/>
          </p:cNvSpPr>
          <p:nvPr>
            <p:ph type="body" idx="1"/>
          </p:nvPr>
        </p:nvSpPr>
        <p:spPr>
          <a:xfrm>
            <a:off x="507802" y="993751"/>
            <a:ext cx="8808726" cy="3828415"/>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线程控制代码非常复杂，并可能产生许多</a:t>
            </a:r>
            <a:r>
              <a:rPr lang="en-US" altLang="zh-CN" sz="2800" dirty="0">
                <a:latin typeface="微软雅黑" panose="020B0503020204020204" pitchFamily="34" charset="-122"/>
                <a:ea typeface="微软雅黑" panose="020B0503020204020204" pitchFamily="34" charset="-122"/>
              </a:rPr>
              <a:t>bug</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线程的非正常终结会造成资源浪费影响系统的运行性能。</a:t>
            </a:r>
          </a:p>
        </p:txBody>
      </p:sp>
    </p:spTree>
    <p:extLst>
      <p:ext uri="{BB962C8B-B14F-4D97-AF65-F5344CB8AC3E}">
        <p14:creationId xmlns:p14="http://schemas.microsoft.com/office/powerpoint/2010/main" val="2603317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4255" y="195532"/>
            <a:ext cx="6480865" cy="692989"/>
          </a:xfrm>
        </p:spPr>
        <p:txBody>
          <a:bodyPr>
            <a:normAutofit/>
          </a:bodyPr>
          <a:lstStyle/>
          <a:p>
            <a:pPr eaLnBrk="1" hangingPunct="1"/>
            <a:r>
              <a:rPr lang="en-US" altLang="zh-CN" dirty="0"/>
              <a:t>3.8</a:t>
            </a:r>
            <a:r>
              <a:rPr lang="zh-CN" altLang="en-US" dirty="0"/>
              <a:t>线程跨域访问</a:t>
            </a:r>
          </a:p>
        </p:txBody>
      </p:sp>
      <p:sp>
        <p:nvSpPr>
          <p:cNvPr id="2" name="矩形 1"/>
          <p:cNvSpPr/>
          <p:nvPr/>
        </p:nvSpPr>
        <p:spPr>
          <a:xfrm>
            <a:off x="788125" y="1355247"/>
            <a:ext cx="6096000" cy="5355312"/>
          </a:xfrm>
          <a:prstGeom prst="rect">
            <a:avLst/>
          </a:prstGeom>
        </p:spPr>
        <p:txBody>
          <a:bodyPr>
            <a:spAutoFit/>
          </a:bodyPr>
          <a:lstStyle/>
          <a:p>
            <a:pPr marL="285750" indent="-285750">
              <a:buFont typeface="Wingdings" panose="05000000000000000000" pitchFamily="2" charset="2"/>
              <a:buChar char="p"/>
            </a:pPr>
            <a:r>
              <a:rPr lang="zh-CN" altLang="en-US" dirty="0"/>
              <a:t>界面中的控件（</a:t>
            </a:r>
            <a:r>
              <a:rPr lang="en-US" altLang="zh-CN" dirty="0"/>
              <a:t>textBox1</a:t>
            </a:r>
            <a:r>
              <a:rPr lang="zh-CN" altLang="en-US" dirty="0"/>
              <a:t>等）是由主线程创建的，</a:t>
            </a:r>
            <a:r>
              <a:rPr lang="en-US" altLang="zh-CN" dirty="0"/>
              <a:t>thread</a:t>
            </a:r>
            <a:r>
              <a:rPr lang="zh-CN" altLang="en-US" dirty="0"/>
              <a:t>线程是另外创建的一个线程，在</a:t>
            </a:r>
            <a:r>
              <a:rPr lang="en-US" altLang="zh-CN" dirty="0"/>
              <a:t>.NET</a:t>
            </a:r>
            <a:r>
              <a:rPr lang="zh-CN" altLang="en-US" dirty="0"/>
              <a:t>上执行的是托管代码，</a:t>
            </a:r>
            <a:r>
              <a:rPr lang="en-US" altLang="zh-CN" dirty="0"/>
              <a:t>C#</a:t>
            </a:r>
            <a:r>
              <a:rPr lang="zh-CN" altLang="en-US" dirty="0"/>
              <a:t>强制要求这些代码必须是线程安全的，即不允许跨线程访问</a:t>
            </a:r>
            <a:r>
              <a:rPr lang="en-US" altLang="zh-CN" dirty="0"/>
              <a:t>Windows</a:t>
            </a:r>
            <a:r>
              <a:rPr lang="zh-CN" altLang="en-US" dirty="0"/>
              <a:t>窗体的控件；</a:t>
            </a: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在遵守</a:t>
            </a:r>
            <a:r>
              <a:rPr lang="en-US" altLang="zh-CN" dirty="0"/>
              <a:t>.NET</a:t>
            </a:r>
            <a:r>
              <a:rPr lang="zh-CN" altLang="en-US" dirty="0"/>
              <a:t>安全标准的前提下，实现从一个线程成功地访问另一个线程创建的空间，要使用</a:t>
            </a:r>
            <a:r>
              <a:rPr lang="en-US" altLang="zh-CN" dirty="0"/>
              <a:t>C#</a:t>
            </a:r>
            <a:r>
              <a:rPr lang="zh-CN" altLang="en-US" dirty="0"/>
              <a:t>的方法回调机制</a:t>
            </a:r>
            <a:endParaRPr lang="en-US" altLang="zh-CN" dirty="0"/>
          </a:p>
          <a:p>
            <a:pPr marL="285750" indent="-285750">
              <a:buFont typeface="Wingdings" panose="05000000000000000000" pitchFamily="2" charset="2"/>
              <a:buChar char="p"/>
            </a:pPr>
            <a:r>
              <a:rPr lang="en-US" altLang="zh-CN" dirty="0"/>
              <a:t>C#</a:t>
            </a:r>
            <a:r>
              <a:rPr lang="zh-CN" altLang="en-US" dirty="0"/>
              <a:t>的方法回调机制，也是建立在委托基础上的，下面给出它的典型实现过程。</a:t>
            </a:r>
            <a:endParaRPr lang="en-US" altLang="zh-CN" dirty="0"/>
          </a:p>
          <a:p>
            <a:pPr marL="285750" indent="-285750">
              <a:buFont typeface="Wingdings" panose="05000000000000000000" pitchFamily="2" charset="2"/>
              <a:buChar char="p"/>
            </a:pPr>
            <a:endParaRPr lang="en-US" altLang="zh-CN" dirty="0"/>
          </a:p>
          <a:p>
            <a:pPr marL="742950" lvl="1" indent="-285750">
              <a:buFont typeface="Wingdings" panose="05000000000000000000" pitchFamily="2" charset="2"/>
              <a:buChar char="ü"/>
            </a:pPr>
            <a:r>
              <a:rPr lang="zh-CN" altLang="en-US" dirty="0"/>
              <a:t>定义、声明回调</a:t>
            </a:r>
            <a:endParaRPr lang="en-US" altLang="zh-CN" dirty="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r>
              <a:rPr lang="zh-CN" altLang="en-US" dirty="0"/>
              <a:t>初始化回调方法</a:t>
            </a:r>
            <a:endParaRPr lang="en-US" altLang="zh-CN" dirty="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endParaRPr lang="en-US" altLang="zh-CN" dirty="0"/>
          </a:p>
          <a:p>
            <a:pPr marL="742950" lvl="1" indent="-285750">
              <a:buFont typeface="Wingdings" panose="05000000000000000000" pitchFamily="2" charset="2"/>
              <a:buChar char="ü"/>
            </a:pPr>
            <a:r>
              <a:rPr lang="zh-CN" altLang="en-US" dirty="0"/>
              <a:t>触发对象操作</a:t>
            </a:r>
            <a:endParaRPr lang="en-US" altLang="zh-CN" dirty="0"/>
          </a:p>
          <a:p>
            <a:pPr marL="742950" lvl="1" indent="-285750">
              <a:buFont typeface="Wingdings" panose="05000000000000000000" pitchFamily="2" charset="2"/>
              <a:buChar char="p"/>
            </a:pPr>
            <a:endParaRPr lang="zh-CN" altLang="en-US" dirty="0"/>
          </a:p>
        </p:txBody>
      </p:sp>
      <p:sp>
        <p:nvSpPr>
          <p:cNvPr id="3" name="文本框 2"/>
          <p:cNvSpPr txBox="1"/>
          <p:nvPr/>
        </p:nvSpPr>
        <p:spPr>
          <a:xfrm>
            <a:off x="3596896" y="3896958"/>
            <a:ext cx="5834487" cy="1477328"/>
          </a:xfrm>
          <a:prstGeom prst="rect">
            <a:avLst/>
          </a:prstGeom>
          <a:noFill/>
        </p:spPr>
        <p:txBody>
          <a:bodyPr wrap="square" rtlCol="0">
            <a:spAutoFit/>
          </a:bodyPr>
          <a:lstStyle/>
          <a:p>
            <a:pPr lvl="1"/>
            <a:r>
              <a:rPr lang="en-US" altLang="zh-CN" dirty="0"/>
              <a:t>//</a:t>
            </a:r>
            <a:r>
              <a:rPr lang="zh-CN" altLang="en-US" dirty="0"/>
              <a:t>定义回调 </a:t>
            </a:r>
            <a:endParaRPr lang="en-US" altLang="zh-CN" dirty="0"/>
          </a:p>
          <a:p>
            <a:pPr lvl="1"/>
            <a:r>
              <a:rPr lang="zh-CN" altLang="en-US" dirty="0"/>
              <a:t> </a:t>
            </a:r>
            <a:r>
              <a:rPr lang="en-US" altLang="zh-CN" dirty="0"/>
              <a:t>private delegate void </a:t>
            </a:r>
            <a:r>
              <a:rPr lang="en-US" altLang="zh-CN" dirty="0" err="1"/>
              <a:t>DoSomeCallBack</a:t>
            </a:r>
            <a:r>
              <a:rPr lang="en-US" altLang="zh-CN" dirty="0"/>
              <a:t>(Type para); </a:t>
            </a:r>
          </a:p>
          <a:p>
            <a:pPr lvl="1"/>
            <a:r>
              <a:rPr lang="en-US" altLang="zh-CN" dirty="0"/>
              <a:t>//</a:t>
            </a:r>
            <a:r>
              <a:rPr lang="zh-CN" altLang="en-US" dirty="0"/>
              <a:t>声明回调 </a:t>
            </a:r>
            <a:endParaRPr lang="en-US" altLang="zh-CN" dirty="0"/>
          </a:p>
          <a:p>
            <a:pPr lvl="1"/>
            <a:r>
              <a:rPr lang="en-US" altLang="zh-CN" dirty="0" err="1"/>
              <a:t>DoSomeCallBack</a:t>
            </a:r>
            <a:r>
              <a:rPr lang="en-US" altLang="zh-CN" dirty="0"/>
              <a:t> </a:t>
            </a:r>
            <a:r>
              <a:rPr lang="en-US" altLang="zh-CN" dirty="0" err="1"/>
              <a:t>doSomaCallBack</a:t>
            </a:r>
            <a:r>
              <a:rPr lang="en-US" altLang="zh-CN" dirty="0"/>
              <a:t>;</a:t>
            </a:r>
          </a:p>
          <a:p>
            <a:endParaRPr lang="zh-CN" altLang="en-US" dirty="0"/>
          </a:p>
        </p:txBody>
      </p:sp>
      <p:sp>
        <p:nvSpPr>
          <p:cNvPr id="4" name="文本框 3"/>
          <p:cNvSpPr txBox="1"/>
          <p:nvPr/>
        </p:nvSpPr>
        <p:spPr>
          <a:xfrm>
            <a:off x="4114800" y="5303758"/>
            <a:ext cx="6008376" cy="646331"/>
          </a:xfrm>
          <a:prstGeom prst="rect">
            <a:avLst/>
          </a:prstGeom>
          <a:noFill/>
        </p:spPr>
        <p:txBody>
          <a:bodyPr wrap="none" rtlCol="0">
            <a:spAutoFit/>
          </a:bodyPr>
          <a:lstStyle/>
          <a:p>
            <a:r>
              <a:rPr lang="en-US" altLang="zh-CN" dirty="0" err="1"/>
              <a:t>doSomeCallBack</a:t>
            </a:r>
            <a:r>
              <a:rPr lang="en-US" altLang="zh-CN" dirty="0"/>
              <a:t>=new </a:t>
            </a:r>
            <a:r>
              <a:rPr lang="en-US" altLang="zh-CN" dirty="0" err="1"/>
              <a:t>DoSomeCallBack</a:t>
            </a:r>
            <a:r>
              <a:rPr lang="en-US" altLang="zh-CN" dirty="0"/>
              <a:t>(</a:t>
            </a:r>
            <a:r>
              <a:rPr lang="en-US" altLang="zh-CN" dirty="0" err="1"/>
              <a:t>DoSomeMethod</a:t>
            </a:r>
            <a:r>
              <a:rPr lang="en-US" altLang="zh-CN" dirty="0"/>
              <a:t>);</a:t>
            </a:r>
          </a:p>
          <a:p>
            <a:r>
              <a:rPr lang="zh-CN" altLang="en-US" dirty="0"/>
              <a:t>或</a:t>
            </a:r>
            <a:r>
              <a:rPr lang="en-US" altLang="zh-CN" dirty="0" err="1"/>
              <a:t>doSomeCallBack</a:t>
            </a:r>
            <a:r>
              <a:rPr lang="en-US" altLang="zh-CN" dirty="0"/>
              <a:t> = </a:t>
            </a:r>
            <a:r>
              <a:rPr lang="en-US" altLang="zh-CN" dirty="0" err="1"/>
              <a:t>DoSomeMethod</a:t>
            </a:r>
            <a:r>
              <a:rPr lang="en-US" altLang="zh-CN" dirty="0"/>
              <a:t>;</a:t>
            </a:r>
            <a:endParaRPr lang="zh-CN" altLang="en-US" dirty="0"/>
          </a:p>
        </p:txBody>
      </p:sp>
      <p:sp>
        <p:nvSpPr>
          <p:cNvPr id="5" name="文本框 4"/>
          <p:cNvSpPr txBox="1"/>
          <p:nvPr/>
        </p:nvSpPr>
        <p:spPr>
          <a:xfrm>
            <a:off x="3960333" y="6211669"/>
            <a:ext cx="5471050" cy="646331"/>
          </a:xfrm>
          <a:prstGeom prst="rect">
            <a:avLst/>
          </a:prstGeom>
          <a:noFill/>
        </p:spPr>
        <p:txBody>
          <a:bodyPr wrap="none" rtlCol="0">
            <a:spAutoFit/>
          </a:bodyPr>
          <a:lstStyle/>
          <a:p>
            <a:r>
              <a:rPr lang="zh-CN" altLang="en-US" dirty="0"/>
              <a:t>控件</a:t>
            </a:r>
            <a:r>
              <a:rPr lang="en-US" altLang="zh-CN" dirty="0" err="1"/>
              <a:t>obj.Invoke</a:t>
            </a:r>
            <a:r>
              <a:rPr lang="en-US" altLang="zh-CN" dirty="0"/>
              <a:t>(</a:t>
            </a:r>
            <a:r>
              <a:rPr lang="en-US" altLang="zh-CN" dirty="0" err="1"/>
              <a:t>doSomeCallBack,arg</a:t>
            </a:r>
            <a:r>
              <a:rPr lang="en-US" altLang="zh-CN" dirty="0"/>
              <a:t>);</a:t>
            </a:r>
          </a:p>
          <a:p>
            <a:r>
              <a:rPr lang="zh-CN" altLang="en-US" dirty="0"/>
              <a:t>或控件</a:t>
            </a:r>
            <a:r>
              <a:rPr lang="en-US" altLang="zh-CN" dirty="0" err="1"/>
              <a:t>obj.Dispatcher.Invoke</a:t>
            </a:r>
            <a:r>
              <a:rPr lang="en-US" altLang="zh-CN" dirty="0"/>
              <a:t>(</a:t>
            </a:r>
            <a:r>
              <a:rPr lang="en-US" altLang="zh-CN" dirty="0" err="1"/>
              <a:t>doSomeCallBack,arg</a:t>
            </a:r>
            <a:r>
              <a:rPr lang="en-US" altLang="zh-CN" dirty="0"/>
              <a:t>);</a:t>
            </a:r>
            <a:endParaRPr lang="zh-CN" altLang="en-US" dirty="0"/>
          </a:p>
        </p:txBody>
      </p:sp>
    </p:spTree>
    <p:extLst>
      <p:ext uri="{BB962C8B-B14F-4D97-AF65-F5344CB8AC3E}">
        <p14:creationId xmlns:p14="http://schemas.microsoft.com/office/powerpoint/2010/main" val="205298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005647" y="1512105"/>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0" y="24694"/>
            <a:ext cx="5681599" cy="716783"/>
          </a:xfrm>
        </p:spPr>
        <p:txBody>
          <a:bodyPr>
            <a:normAutofit/>
          </a:bodyPr>
          <a:lstStyle/>
          <a:p>
            <a:pPr lvl="0"/>
            <a:r>
              <a:rPr lang="en-US" altLang="zh-CN" dirty="0"/>
              <a:t>3.9</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4272785865"/>
              </p:ext>
            </p:extLst>
          </p:nvPr>
        </p:nvGraphicFramePr>
        <p:xfrm>
          <a:off x="6146874" y="1986714"/>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122627" y="2800984"/>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085986" y="1536741"/>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396929" y="1512105"/>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3187571297"/>
              </p:ext>
            </p:extLst>
          </p:nvPr>
        </p:nvGraphicFramePr>
        <p:xfrm>
          <a:off x="2538156" y="1988362"/>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3477268" y="1555643"/>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219255" y="2996958"/>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369440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1831988" y="1503094"/>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2603754" y="2061713"/>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021298" y="2061713"/>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89323" y="87421"/>
            <a:ext cx="2938887" cy="696686"/>
          </a:xfrm>
        </p:spPr>
        <p:txBody>
          <a:bodyPr>
            <a:normAutofit fontScale="90000"/>
          </a:bodyPr>
          <a:lstStyle/>
          <a:p>
            <a:r>
              <a:rPr lang="en-US" altLang="zh-CN" dirty="0"/>
              <a:t>3.9.1</a:t>
            </a:r>
            <a:r>
              <a:rPr lang="zh-CN" altLang="en-US" dirty="0"/>
              <a:t>同步运行</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72896751"/>
              </p:ext>
            </p:extLst>
          </p:nvPr>
        </p:nvGraphicFramePr>
        <p:xfrm>
          <a:off x="801297" y="2078966"/>
          <a:ext cx="3128850" cy="3148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2790122" y="4275564"/>
            <a:ext cx="768159" cy="369332"/>
          </a:xfrm>
          <a:prstGeom prst="rect">
            <a:avLst/>
          </a:prstGeom>
          <a:noFill/>
        </p:spPr>
        <p:txBody>
          <a:bodyPr wrap="none" rtlCol="0">
            <a:spAutoFit/>
          </a:bodyPr>
          <a:lstStyle/>
          <a:p>
            <a:r>
              <a:rPr lang="zh-CN" altLang="en-US" dirty="0"/>
              <a:t>流程</a:t>
            </a:r>
            <a:r>
              <a:rPr lang="en-US" altLang="zh-CN" dirty="0"/>
              <a:t>x</a:t>
            </a:r>
            <a:endParaRPr lang="zh-CN" altLang="en-US" dirty="0"/>
          </a:p>
        </p:txBody>
      </p:sp>
      <p:sp>
        <p:nvSpPr>
          <p:cNvPr id="11" name="文本框 10"/>
          <p:cNvSpPr txBox="1"/>
          <p:nvPr/>
        </p:nvSpPr>
        <p:spPr>
          <a:xfrm>
            <a:off x="1092301" y="2617898"/>
            <a:ext cx="768159" cy="369332"/>
          </a:xfrm>
          <a:prstGeom prst="rect">
            <a:avLst/>
          </a:prstGeom>
          <a:noFill/>
        </p:spPr>
        <p:txBody>
          <a:bodyPr wrap="none" rtlCol="0">
            <a:spAutoFit/>
          </a:bodyPr>
          <a:lstStyle/>
          <a:p>
            <a:r>
              <a:rPr lang="zh-CN" altLang="en-US" dirty="0"/>
              <a:t>流程</a:t>
            </a:r>
            <a:r>
              <a:rPr lang="en-US" altLang="zh-CN" dirty="0"/>
              <a:t>a</a:t>
            </a:r>
            <a:endParaRPr lang="zh-CN" altLang="en-US" dirty="0"/>
          </a:p>
        </p:txBody>
      </p:sp>
      <p:sp>
        <p:nvSpPr>
          <p:cNvPr id="13" name="文本框 12"/>
          <p:cNvSpPr txBox="1"/>
          <p:nvPr/>
        </p:nvSpPr>
        <p:spPr>
          <a:xfrm>
            <a:off x="2625205" y="2061713"/>
            <a:ext cx="1106393" cy="523220"/>
          </a:xfrm>
          <a:prstGeom prst="rect">
            <a:avLst/>
          </a:prstGeom>
          <a:noFill/>
        </p:spPr>
        <p:txBody>
          <a:bodyPr wrap="none" rtlCol="0">
            <a:spAutoFit/>
          </a:bodyPr>
          <a:lstStyle/>
          <a:p>
            <a:r>
              <a:rPr lang="zh-CN" altLang="en-US" sz="2800" dirty="0"/>
              <a:t>线程</a:t>
            </a:r>
            <a:r>
              <a:rPr lang="en-US" altLang="zh-CN" sz="2800" dirty="0"/>
              <a:t>B</a:t>
            </a:r>
            <a:endParaRPr lang="zh-CN" altLang="en-US" sz="2800" dirty="0"/>
          </a:p>
        </p:txBody>
      </p:sp>
      <p:sp>
        <p:nvSpPr>
          <p:cNvPr id="14" name="文本框 13"/>
          <p:cNvSpPr txBox="1"/>
          <p:nvPr/>
        </p:nvSpPr>
        <p:spPr>
          <a:xfrm>
            <a:off x="923837" y="3344231"/>
            <a:ext cx="1106393" cy="523220"/>
          </a:xfrm>
          <a:prstGeom prst="rect">
            <a:avLst/>
          </a:prstGeom>
          <a:noFill/>
        </p:spPr>
        <p:txBody>
          <a:bodyPr wrap="none" rtlCol="0">
            <a:spAutoFit/>
          </a:bodyPr>
          <a:lstStyle/>
          <a:p>
            <a:r>
              <a:rPr lang="zh-CN" altLang="en-US" sz="2800" dirty="0"/>
              <a:t>线程</a:t>
            </a:r>
            <a:r>
              <a:rPr lang="en-US" altLang="zh-CN" sz="2800" dirty="0"/>
              <a:t>A</a:t>
            </a:r>
            <a:endParaRPr lang="zh-CN" altLang="en-US" sz="2800" dirty="0"/>
          </a:p>
        </p:txBody>
      </p:sp>
      <p:pic>
        <p:nvPicPr>
          <p:cNvPr id="12" name="图片 11"/>
          <p:cNvPicPr>
            <a:picLocks noChangeAspect="1"/>
          </p:cNvPicPr>
          <p:nvPr/>
        </p:nvPicPr>
        <p:blipFill>
          <a:blip r:embed="rId7"/>
          <a:stretch>
            <a:fillRect/>
          </a:stretch>
        </p:blipFill>
        <p:spPr>
          <a:xfrm>
            <a:off x="4204191" y="1903102"/>
            <a:ext cx="3577177" cy="3246868"/>
          </a:xfrm>
          <a:prstGeom prst="rect">
            <a:avLst/>
          </a:prstGeom>
        </p:spPr>
      </p:pic>
      <p:sp>
        <p:nvSpPr>
          <p:cNvPr id="25" name="圆角矩形 24"/>
          <p:cNvSpPr/>
          <p:nvPr/>
        </p:nvSpPr>
        <p:spPr>
          <a:xfrm>
            <a:off x="1263667" y="5361886"/>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4707962" y="5361886"/>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2811194" y="2838392"/>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3187654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337477" y="1617784"/>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12211" y="1617784"/>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7989" y="146096"/>
            <a:ext cx="4443487" cy="706734"/>
          </a:xfrm>
        </p:spPr>
        <p:txBody>
          <a:bodyPr>
            <a:normAutofit/>
          </a:bodyPr>
          <a:lstStyle/>
          <a:p>
            <a:r>
              <a:rPr lang="en-US" altLang="zh-CN" dirty="0"/>
              <a:t>3.9.2</a:t>
            </a:r>
            <a:r>
              <a:rPr lang="zh-CN" altLang="en-US" dirty="0"/>
              <a:t>线程的异步执行</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630814031"/>
              </p:ext>
            </p:extLst>
          </p:nvPr>
        </p:nvGraphicFramePr>
        <p:xfrm>
          <a:off x="2707632" y="1979719"/>
          <a:ext cx="4286021" cy="3305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168972" y="4359956"/>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758083" y="1837174"/>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51381" y="2632240"/>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051189" y="4205026"/>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098875" y="4873076"/>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672709" y="4873076"/>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987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343" y="0"/>
            <a:ext cx="4212657" cy="2640170"/>
          </a:xfrm>
          <a:prstGeom prst="rect">
            <a:avLst/>
          </a:prstGeom>
        </p:spPr>
      </p:pic>
      <p:sp>
        <p:nvSpPr>
          <p:cNvPr id="5" name="标题 1"/>
          <p:cNvSpPr txBox="1">
            <a:spLocks/>
          </p:cNvSpPr>
          <p:nvPr/>
        </p:nvSpPr>
        <p:spPr>
          <a:xfrm>
            <a:off x="107989" y="146096"/>
            <a:ext cx="8578811"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3.9.3</a:t>
            </a:r>
            <a:r>
              <a:rPr lang="zh-CN" altLang="en-US" dirty="0"/>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757646" y="856357"/>
            <a:ext cx="9483634" cy="6001643"/>
          </a:xfrm>
          <a:prstGeom prst="rect">
            <a:avLst/>
          </a:prstGeom>
        </p:spPr>
        <p:txBody>
          <a:bodyPr wrap="square">
            <a:spAutoFit/>
          </a:bodyPr>
          <a:lstStyle/>
          <a:p>
            <a:r>
              <a:rPr lang="en-US" altLang="zh-CN" sz="2400" dirty="0"/>
              <a:t>1.</a:t>
            </a:r>
            <a:r>
              <a:rPr lang="zh-CN" altLang="en-US" sz="2400" dirty="0"/>
              <a:t>同步方法执行是有序的，异步方法执行是无序的</a:t>
            </a:r>
          </a:p>
          <a:p>
            <a:endParaRPr lang="en-US" altLang="zh-CN" sz="2400" dirty="0"/>
          </a:p>
          <a:p>
            <a:r>
              <a:rPr lang="en-US" altLang="zh-CN" sz="2400" dirty="0"/>
              <a:t>2.</a:t>
            </a:r>
            <a:r>
              <a:rPr lang="zh-CN" altLang="en-US" sz="2400" dirty="0"/>
              <a:t>异步方法无序包括启动无序和结束无序</a:t>
            </a:r>
          </a:p>
          <a:p>
            <a:r>
              <a:rPr lang="zh-CN" altLang="en-US" sz="2400" dirty="0"/>
              <a:t>    启动无序是因为同一时刻向操作系统申请线程，操作系统收到申请以后，返回执行的顺序是无序的，所以启动是无序的</a:t>
            </a:r>
            <a:endParaRPr lang="en-US" altLang="zh-CN" sz="2400" dirty="0"/>
          </a:p>
          <a:p>
            <a:r>
              <a:rPr lang="zh-CN" altLang="en-US" sz="2400" dirty="0"/>
              <a:t>    结束无序是因为虽然线程执行的是同样的操作，但是每个线程的耗时是不同的，所以结束的时候不一定是先启动的线程就先结束</a:t>
            </a:r>
            <a:endParaRPr lang="en-US" altLang="zh-CN" sz="2400" dirty="0"/>
          </a:p>
          <a:p>
            <a:endParaRPr lang="en-US" altLang="zh-CN" sz="2400" dirty="0"/>
          </a:p>
          <a:p>
            <a:r>
              <a:rPr lang="en-US" altLang="zh-CN" sz="2400" dirty="0"/>
              <a:t>3 .</a:t>
            </a:r>
            <a:r>
              <a:rPr lang="zh-CN" altLang="en-US" sz="2400" dirty="0"/>
              <a:t>同步方法由于主线程忙于计算，所以会卡住界面。</a:t>
            </a:r>
          </a:p>
          <a:p>
            <a:r>
              <a:rPr lang="en-US" altLang="zh-CN" sz="2400" dirty="0"/>
              <a:t>4.</a:t>
            </a:r>
            <a:r>
              <a:rPr lang="zh-CN" altLang="en-US" sz="2400" dirty="0"/>
              <a:t>异步方法由于主线程执行完了，其他计算任务交给子线程去执行，所以不会卡住界面，用户体验性好。</a:t>
            </a:r>
          </a:p>
          <a:p>
            <a:endParaRPr lang="en-US" altLang="zh-CN" sz="2400" dirty="0"/>
          </a:p>
          <a:p>
            <a:r>
              <a:rPr lang="en-US" altLang="zh-CN" sz="2400" dirty="0"/>
              <a:t>5.</a:t>
            </a:r>
            <a:r>
              <a:rPr lang="zh-CN" altLang="en-US" sz="2400" dirty="0"/>
              <a:t>同步方法由于只有一个线程在计算，所以执行速度慢。</a:t>
            </a:r>
          </a:p>
          <a:p>
            <a:r>
              <a:rPr lang="en-US" altLang="zh-CN" sz="2400" dirty="0"/>
              <a:t>6.</a:t>
            </a:r>
            <a:r>
              <a:rPr lang="zh-CN" altLang="en-US" sz="2400" dirty="0"/>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3523797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07989" y="146096"/>
            <a:ext cx="8578811"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如何解决线程的异步无序问题？</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600892" y="1069790"/>
            <a:ext cx="9483634" cy="830997"/>
          </a:xfrm>
          <a:prstGeom prst="rect">
            <a:avLst/>
          </a:prstGeom>
        </p:spPr>
        <p:txBody>
          <a:bodyPr wrap="square">
            <a:spAutoFit/>
          </a:bodyPr>
          <a:lstStyle/>
          <a:p>
            <a:r>
              <a:rPr lang="zh-CN" altLang="en-US" sz="2400" dirty="0"/>
              <a:t>使用回调来解决异步线程的无序问题</a:t>
            </a:r>
            <a:endParaRPr lang="en-US" altLang="zh-CN" sz="2400" dirty="0"/>
          </a:p>
          <a:p>
            <a:r>
              <a:rPr lang="zh-CN" altLang="en-US" sz="2400" dirty="0"/>
              <a:t>在</a:t>
            </a:r>
            <a:r>
              <a:rPr lang="en-US" altLang="zh-CN" sz="2400" dirty="0" err="1"/>
              <a:t>BeginInvoke</a:t>
            </a:r>
            <a:r>
              <a:rPr lang="zh-CN" altLang="en-US" sz="2400" dirty="0"/>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942377" y="2338929"/>
            <a:ext cx="8316686" cy="3970318"/>
          </a:xfrm>
          <a:prstGeom prst="rect">
            <a:avLst/>
          </a:prstGeom>
        </p:spPr>
        <p:txBody>
          <a:bodyPr wrap="square">
            <a:spAutoFit/>
          </a:bodyPr>
          <a:lstStyle/>
          <a:p>
            <a:r>
              <a:rPr lang="en-US" altLang="zh-CN" dirty="0"/>
              <a:t>// </a:t>
            </a:r>
            <a:r>
              <a:rPr lang="zh-CN" altLang="en-US" dirty="0"/>
              <a:t>定义一个回调</a:t>
            </a:r>
            <a:endParaRPr lang="en-US" altLang="zh-CN" dirty="0">
              <a:solidFill>
                <a:srgbClr val="2B91AF"/>
              </a:solidFill>
              <a:latin typeface="新宋体" panose="02010609030101010101" pitchFamily="49" charset="-122"/>
              <a:ea typeface="新宋体" panose="02010609030101010101" pitchFamily="49" charset="-122"/>
            </a:endParaRPr>
          </a:p>
          <a:p>
            <a:r>
              <a:rPr lang="en-US" altLang="zh-CN" dirty="0" err="1">
                <a:solidFill>
                  <a:srgbClr val="2B91AF"/>
                </a:solidFill>
                <a:latin typeface="新宋体" panose="02010609030101010101" pitchFamily="49" charset="-122"/>
                <a:ea typeface="新宋体" panose="02010609030101010101" pitchFamily="49" charset="-122"/>
              </a:rPr>
              <a:t>AsyncCallback</a:t>
            </a:r>
            <a:r>
              <a:rPr lang="en-US" altLang="zh-CN" dirty="0">
                <a:solidFill>
                  <a:srgbClr val="000000"/>
                </a:solidFill>
                <a:latin typeface="新宋体" panose="02010609030101010101" pitchFamily="49" charset="-122"/>
                <a:ea typeface="新宋体" panose="02010609030101010101" pitchFamily="49" charset="-122"/>
              </a:rPr>
              <a:t> callback = p =&gt;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Console</a:t>
            </a:r>
            <a:r>
              <a:rPr lang="en-US" altLang="zh-CN" dirty="0" err="1">
                <a:solidFill>
                  <a:srgbClr val="000000"/>
                </a:solidFill>
                <a:latin typeface="新宋体" panose="02010609030101010101" pitchFamily="49" charset="-122"/>
                <a:ea typeface="新宋体" panose="02010609030101010101" pitchFamily="49" charset="-122"/>
              </a:rPr>
              <a:t>.WriteLine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到这里计算已经完成了。</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2B91AF"/>
                </a:solidFill>
                <a:latin typeface="新宋体" panose="02010609030101010101" pitchFamily="49" charset="-122"/>
                <a:ea typeface="新宋体" panose="02010609030101010101" pitchFamily="49" charset="-122"/>
              </a:rPr>
              <a:t>Thread</a:t>
            </a:r>
            <a:r>
              <a:rPr lang="en-US" altLang="zh-CN" dirty="0" err="1">
                <a:solidFill>
                  <a:srgbClr val="000000"/>
                </a:solidFill>
                <a:latin typeface="新宋体" panose="02010609030101010101" pitchFamily="49" charset="-122"/>
                <a:ea typeface="新宋体" panose="02010609030101010101" pitchFamily="49" charset="-122"/>
              </a:rPr>
              <a:t>.CurrentThread.ManagedThreadId.ToString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"00"</a:t>
            </a:r>
            <a:r>
              <a:rPr lang="en-US" altLang="zh-CN" dirty="0">
                <a:solidFill>
                  <a:srgbClr val="000000"/>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update(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到这里计算已经完成了。</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Thread</a:t>
            </a:r>
            <a:r>
              <a:rPr lang="en-US" altLang="zh-CN" dirty="0" err="1">
                <a:solidFill>
                  <a:srgbClr val="000000"/>
                </a:solidFill>
                <a:latin typeface="新宋体" panose="02010609030101010101" pitchFamily="49" charset="-122"/>
                <a:ea typeface="新宋体" panose="02010609030101010101" pitchFamily="49" charset="-122"/>
              </a:rPr>
              <a:t>.CurrentThread.ManagedThreadId.ToString</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"00"</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r>
              <a:rPr lang="zh-CN" altLang="en-US">
                <a:solidFill>
                  <a:srgbClr val="000000"/>
                </a:solidFill>
                <a:latin typeface="新宋体" panose="02010609030101010101" pitchFamily="49" charset="-122"/>
                <a:ea typeface="新宋体" panose="02010609030101010101" pitchFamily="49" charset="-122"/>
              </a:rPr>
              <a:t>异步调用回调</a:t>
            </a:r>
            <a:endParaRPr lang="zh-CN" altLang="en-US" dirty="0">
              <a:solidFill>
                <a:srgbClr val="000000"/>
              </a:solidFill>
              <a:latin typeface="新宋体" panose="02010609030101010101" pitchFamily="49" charset="-122"/>
              <a:ea typeface="新宋体" panose="02010609030101010101" pitchFamily="49" charset="-122"/>
            </a:endParaRPr>
          </a:p>
          <a:p>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0; i &lt; 5; i++)</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string</a:t>
            </a:r>
            <a:r>
              <a:rPr lang="en-US" altLang="zh-CN" dirty="0">
                <a:solidFill>
                  <a:srgbClr val="000000"/>
                </a:solidFill>
                <a:latin typeface="新宋体" panose="02010609030101010101" pitchFamily="49" charset="-122"/>
                <a:ea typeface="新宋体" panose="02010609030101010101" pitchFamily="49" charset="-122"/>
              </a:rPr>
              <a:t> name = </a:t>
            </a:r>
            <a:r>
              <a:rPr lang="en-US" altLang="zh-CN" dirty="0" err="1">
                <a:solidFill>
                  <a:srgbClr val="0000FF"/>
                </a:solidFill>
                <a:latin typeface="新宋体" panose="02010609030101010101" pitchFamily="49" charset="-122"/>
                <a:ea typeface="新宋体" panose="02010609030101010101" pitchFamily="49" charset="-122"/>
              </a:rPr>
              <a:t>string</a:t>
            </a:r>
            <a:r>
              <a:rPr lang="en-US" altLang="zh-CN" dirty="0" err="1">
                <a:solidFill>
                  <a:srgbClr val="000000"/>
                </a:solidFill>
                <a:latin typeface="新宋体" panose="02010609030101010101" pitchFamily="49" charset="-122"/>
                <a:ea typeface="新宋体" panose="02010609030101010101" pitchFamily="49" charset="-122"/>
              </a:rPr>
              <a:t>.Format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btnSync_Click</a:t>
            </a:r>
            <a:r>
              <a:rPr lang="en-US" altLang="zh-CN" dirty="0">
                <a:solidFill>
                  <a:srgbClr val="A31515"/>
                </a:solidFill>
                <a:latin typeface="新宋体" panose="02010609030101010101" pitchFamily="49" charset="-122"/>
                <a:ea typeface="新宋体" panose="02010609030101010101" pitchFamily="49" charset="-122"/>
              </a:rPr>
              <a:t>_</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asyncResult</a:t>
            </a:r>
            <a:r>
              <a:rPr lang="en-US" altLang="zh-CN" dirty="0">
                <a:solidFill>
                  <a:srgbClr val="000000"/>
                </a:solidFill>
                <a:latin typeface="新宋体" panose="02010609030101010101" pitchFamily="49" charset="-122"/>
                <a:ea typeface="新宋体" panose="02010609030101010101" pitchFamily="49" charset="-122"/>
              </a:rPr>
              <a:t> = </a:t>
            </a:r>
            <a:r>
              <a:rPr lang="en-US" altLang="zh-CN" dirty="0" err="1">
                <a:solidFill>
                  <a:srgbClr val="000000"/>
                </a:solidFill>
                <a:latin typeface="新宋体" panose="02010609030101010101" pitchFamily="49" charset="-122"/>
                <a:ea typeface="新宋体" panose="02010609030101010101" pitchFamily="49" charset="-122"/>
              </a:rPr>
              <a:t>action.BeginInvoke</a:t>
            </a:r>
            <a:r>
              <a:rPr lang="en-US" altLang="zh-CN" dirty="0">
                <a:solidFill>
                  <a:srgbClr val="000000"/>
                </a:solidFill>
                <a:latin typeface="新宋体" panose="02010609030101010101" pitchFamily="49" charset="-122"/>
                <a:ea typeface="新宋体" panose="02010609030101010101" pitchFamily="49" charset="-122"/>
              </a:rPr>
              <a:t>(name, callback, </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4942" y="-25505"/>
            <a:ext cx="5211479" cy="3271035"/>
          </a:xfrm>
          <a:prstGeom prst="rect">
            <a:avLst/>
          </a:prstGeom>
        </p:spPr>
      </p:pic>
    </p:spTree>
    <p:extLst>
      <p:ext uri="{BB962C8B-B14F-4D97-AF65-F5344CB8AC3E}">
        <p14:creationId xmlns:p14="http://schemas.microsoft.com/office/powerpoint/2010/main" val="27285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a:t>3.1</a:t>
            </a:r>
            <a:r>
              <a:rPr lang="zh-CN" altLang="en-US" dirty="0"/>
              <a:t>线程</a:t>
            </a:r>
          </a:p>
        </p:txBody>
      </p:sp>
      <p:sp>
        <p:nvSpPr>
          <p:cNvPr id="12292" name="Rectangle 3"/>
          <p:cNvSpPr>
            <a:spLocks noGrp="1" noChangeArrowheads="1"/>
          </p:cNvSpPr>
          <p:nvPr>
            <p:ph type="body" idx="1"/>
          </p:nvPr>
        </p:nvSpPr>
        <p:spPr>
          <a:xfrm>
            <a:off x="890360" y="1364055"/>
            <a:ext cx="7132206" cy="3521453"/>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进程是计算机分配资源的单位，线程是运行调度单位。</a:t>
            </a: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进程中的线程也具有线程控制块，包含内容有所属进程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654995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793481" y="1159926"/>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3496365" y="2738944"/>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236966" y="1230931"/>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793482" y="3044936"/>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3284875" y="2783566"/>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3520169" y="3567399"/>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3520169" y="4950196"/>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1803400" y="266700"/>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657470" y="4470400"/>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959707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3829533" y="3553125"/>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1873902" y="1698372"/>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984738" y="2403879"/>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386513" y="1671357"/>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3174312" y="905774"/>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3843903" y="1865710"/>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101856"/>
            <a:ext cx="3843903" cy="675736"/>
          </a:xfrm>
        </p:spPr>
        <p:txBody>
          <a:bodyPr>
            <a:normAutofit fontScale="90000"/>
          </a:bodyPr>
          <a:lstStyle/>
          <a:p>
            <a:r>
              <a:rPr lang="en-US" altLang="zh-CN" dirty="0"/>
              <a:t>3.10</a:t>
            </a:r>
            <a:r>
              <a:rPr lang="zh-CN" altLang="en-US" dirty="0"/>
              <a:t>线程间同步模式</a:t>
            </a:r>
          </a:p>
        </p:txBody>
      </p:sp>
      <p:sp>
        <p:nvSpPr>
          <p:cNvPr id="21" name="圆角矩形 20"/>
          <p:cNvSpPr/>
          <p:nvPr/>
        </p:nvSpPr>
        <p:spPr>
          <a:xfrm>
            <a:off x="4955463" y="1342489"/>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6911045" y="191245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5275899" y="4464548"/>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1490667" y="1555190"/>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6142197" y="1799032"/>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4944197" y="366033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3295395" y="183912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5275829" y="3130469"/>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42197" y="2522512"/>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3295395" y="2441001"/>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3579557" y="3114335"/>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272445" y="3660337"/>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3295395" y="1342489"/>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3791141" y="932247"/>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1085222" y="310161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1608726" y="4152876"/>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1573609" y="3640362"/>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1299442" y="5802420"/>
            <a:ext cx="5753050"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工作线程可以很容易用</a:t>
            </a:r>
            <a:r>
              <a:rPr lang="en-US" altLang="zh-CN" dirty="0" err="1">
                <a:latin typeface="微软雅黑" panose="020B0503020204020204" pitchFamily="34" charset="-122"/>
                <a:ea typeface="微软雅黑" panose="020B0503020204020204" pitchFamily="34" charset="-122"/>
              </a:rPr>
              <a:t>SendMessage</a:t>
            </a:r>
            <a:r>
              <a:rPr lang="zh-CN" altLang="en-US" dirty="0">
                <a:latin typeface="微软雅黑" panose="020B0503020204020204" pitchFamily="34" charset="-122"/>
                <a:ea typeface="微软雅黑" panose="020B0503020204020204" pitchFamily="34" charset="-122"/>
              </a:rPr>
              <a:t>来发消息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窗体线程可以发送</a:t>
            </a:r>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事件给工作线程</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48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515231" y="235333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p:nvPr>
        </p:nvSpPr>
        <p:spPr>
          <a:xfrm>
            <a:off x="159748" y="213556"/>
            <a:ext cx="5480476" cy="643034"/>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2700302" y="105314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47247" y="172209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5205894" y="25651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684970" y="254229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684970" y="331695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5205894" y="331695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3717421" y="158097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3512323" y="339115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4115341" y="158097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4816745" y="224992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4837777" y="258181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4821041" y="329013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3508027" y="254503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5979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4338" y="126521"/>
            <a:ext cx="4101700" cy="727494"/>
          </a:xfrm>
        </p:spPr>
        <p:txBody>
          <a:bodyPr/>
          <a:lstStyle/>
          <a:p>
            <a:pPr eaLnBrk="1" hangingPunct="1"/>
            <a:r>
              <a:rPr lang="zh-CN" altLang="en-US"/>
              <a:t>线程如何接收消息</a:t>
            </a:r>
            <a:r>
              <a:rPr lang="en-US" altLang="zh-CN"/>
              <a:t>?</a:t>
            </a:r>
          </a:p>
        </p:txBody>
      </p:sp>
      <p:sp>
        <p:nvSpPr>
          <p:cNvPr id="53252" name="Rectangle 3"/>
          <p:cNvSpPr>
            <a:spLocks noGrp="1" noChangeArrowheads="1"/>
          </p:cNvSpPr>
          <p:nvPr>
            <p:ph type="body" idx="1"/>
          </p:nvPr>
        </p:nvSpPr>
        <p:spPr>
          <a:xfrm>
            <a:off x="254974" y="654135"/>
            <a:ext cx="8751348" cy="219686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5140104" y="4487486"/>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556644" y="2994177"/>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1667480" y="3463543"/>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64624" y="4609137"/>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2173409" y="2850995"/>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4085037" y="3619359"/>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4484270" y="4115608"/>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496903" y="4550202"/>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1805684" y="4131733"/>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2996929" y="5060727"/>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3474249" y="4724306"/>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425610" y="736939"/>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1710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84337" y="126521"/>
            <a:ext cx="8014633" cy="727494"/>
          </a:xfrm>
        </p:spPr>
        <p:txBody>
          <a:bodyPr>
            <a:normAutofit/>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1"/>
          </p:nvPr>
        </p:nvSpPr>
        <p:spPr>
          <a:xfrm>
            <a:off x="306388" y="2313727"/>
            <a:ext cx="8751348" cy="2127644"/>
          </a:xfrm>
        </p:spPr>
        <p:txBody>
          <a:bodyPr>
            <a:normAutofit/>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306388" y="1583871"/>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采用</a:t>
            </a:r>
            <a:r>
              <a:rPr lang="en-US" altLang="zh-CN" sz="2400" dirty="0" err="1">
                <a:latin typeface="微软雅黑" panose="020B0503020204020204" pitchFamily="34" charset="-122"/>
                <a:ea typeface="微软雅黑" panose="020B0503020204020204" pitchFamily="34" charset="-122"/>
              </a:rPr>
              <a:t>IsOut</a:t>
            </a:r>
            <a:r>
              <a:rPr lang="en-US" altLang="zh-CN" sz="2400" dirty="0">
                <a:latin typeface="微软雅黑" panose="020B0503020204020204" pitchFamily="34" charset="-122"/>
                <a:ea typeface="微软雅黑" panose="020B0503020204020204" pitchFamily="34" charset="-122"/>
              </a:rPr>
              <a:t> + Sleep</a:t>
            </a:r>
            <a:r>
              <a:rPr lang="zh-CN" altLang="en-US" sz="2400" dirty="0">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714020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194254" y="126521"/>
            <a:ext cx="3204553" cy="831011"/>
          </a:xfrm>
        </p:spPr>
        <p:txBody>
          <a:bodyPr/>
          <a:lstStyle/>
          <a:p>
            <a:pPr eaLnBrk="1" hangingPunct="1"/>
            <a:r>
              <a:rPr lang="zh-CN" altLang="en-US"/>
              <a:t>低级事件对象</a:t>
            </a:r>
          </a:p>
        </p:txBody>
      </p:sp>
      <p:sp>
        <p:nvSpPr>
          <p:cNvPr id="54276" name="Rectangle 3"/>
          <p:cNvSpPr>
            <a:spLocks noGrp="1" noChangeArrowheads="1"/>
          </p:cNvSpPr>
          <p:nvPr>
            <p:ph type="body" idx="1"/>
          </p:nvPr>
        </p:nvSpPr>
        <p:spPr>
          <a:xfrm>
            <a:off x="375557" y="957532"/>
            <a:ext cx="9601199" cy="2488401"/>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User_Terminate_listen.WaitOne(); </a:t>
            </a:r>
          </a:p>
          <a:p>
            <a:pPr eaLnBrk="1" hangingPunct="1"/>
            <a:r>
              <a:rPr lang="zh-CN" altLang="en-US" sz="2400" dirty="0">
                <a:latin typeface="微软雅黑" panose="020B0503020204020204" pitchFamily="34" charset="-122"/>
                <a:ea typeface="微软雅黑" panose="020B0503020204020204" pitchFamily="34" charset="-122"/>
              </a:rPr>
              <a:t>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964370"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Set</a:t>
            </a:r>
            <a:r>
              <a:rPr lang="zh-CN" altLang="en-US" sz="3200">
                <a:latin typeface="微软雅黑" panose="020B0503020204020204" pitchFamily="34" charset="-122"/>
                <a:ea typeface="微软雅黑" panose="020B0503020204020204" pitchFamily="34" charset="-122"/>
              </a:rPr>
              <a:t>设置为有效</a:t>
            </a:r>
            <a:endParaRPr lang="zh-CN" altLang="en-US" sz="3200" dirty="0">
              <a:latin typeface="微软雅黑" panose="020B0503020204020204" pitchFamily="34" charset="-122"/>
              <a:ea typeface="微软雅黑" panose="020B0503020204020204" pitchFamily="34" charset="-122"/>
            </a:endParaRPr>
          </a:p>
        </p:txBody>
      </p:sp>
      <p:sp>
        <p:nvSpPr>
          <p:cNvPr id="7" name="圆角矩形 6"/>
          <p:cNvSpPr/>
          <p:nvPr/>
        </p:nvSpPr>
        <p:spPr>
          <a:xfrm>
            <a:off x="4901369" y="5001379"/>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2719397" y="3891156"/>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063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xfrm>
            <a:off x="8874284" y="6492875"/>
            <a:ext cx="1555052" cy="365125"/>
          </a:xfrm>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a:t>C#</a:t>
            </a:r>
            <a:r>
              <a:rPr lang="zh-CN" altLang="en-US"/>
              <a:t>语言</a:t>
            </a:r>
            <a:r>
              <a:rPr lang="en-US" altLang="zh-CN"/>
              <a:t>Windows</a:t>
            </a:r>
            <a:r>
              <a:rPr lang="zh-CN" altLang="en-US"/>
              <a:t>程序设计</a:t>
            </a:r>
          </a:p>
        </p:txBody>
      </p:sp>
      <p:sp>
        <p:nvSpPr>
          <p:cNvPr id="9219" name="Rectangle 2"/>
          <p:cNvSpPr>
            <a:spLocks noGrp="1" noChangeArrowheads="1"/>
          </p:cNvSpPr>
          <p:nvPr>
            <p:ph type="title"/>
          </p:nvPr>
        </p:nvSpPr>
        <p:spPr>
          <a:xfrm>
            <a:off x="2783844" y="197254"/>
            <a:ext cx="6506805" cy="962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3095835" y="36998"/>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3086508" y="1762206"/>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862087" y="5484920"/>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868015" y="1324665"/>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1907703" y="1497239"/>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6356212" y="2473971"/>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6383773" y="4208506"/>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1907703" y="3057255"/>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907703" y="4804384"/>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028383" y="247397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4571998" y="1424880"/>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2899827" y="1428064"/>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3969687" y="1556277"/>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3953753" y="3227904"/>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3432340" y="3188424"/>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3410200" y="4833325"/>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1344720" y="2117645"/>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1078928" y="3793045"/>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1391071" y="5520924"/>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924405" y="1073061"/>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518039" y="5537658"/>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564797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2881" y="65348"/>
            <a:ext cx="3984961" cy="787879"/>
          </a:xfrm>
        </p:spPr>
        <p:txBody>
          <a:bodyPr>
            <a:normAutofit/>
          </a:bodyPr>
          <a:lstStyle/>
          <a:p>
            <a:pPr eaLnBrk="1" hangingPunct="1"/>
            <a:r>
              <a:rPr lang="zh-CN" altLang="en-US" dirty="0"/>
              <a:t>工作线程运行逻辑</a:t>
            </a:r>
          </a:p>
        </p:txBody>
      </p:sp>
      <p:sp>
        <p:nvSpPr>
          <p:cNvPr id="8" name="圆角矩形 7"/>
          <p:cNvSpPr/>
          <p:nvPr/>
        </p:nvSpPr>
        <p:spPr>
          <a:xfrm>
            <a:off x="584201" y="2571650"/>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2551497" y="3270071"/>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5703925" y="3740805"/>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4832993" y="3855658"/>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584201" y="467827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2534406" y="5289637"/>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5718799" y="4678279"/>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4832994" y="4769481"/>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2534407" y="1737704"/>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4969933" y="1117600"/>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584201" y="1039283"/>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91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49117" y="724331"/>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1"/>
          </p:nvPr>
        </p:nvSpPr>
        <p:spPr>
          <a:xfrm>
            <a:off x="494271" y="844521"/>
            <a:ext cx="8666981" cy="2252362"/>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159749" y="126521"/>
            <a:ext cx="3632762" cy="787879"/>
          </a:xfrm>
        </p:spPr>
        <p:txBody>
          <a:bodyPr>
            <a:normAutofit fontScale="90000"/>
          </a:bodyPr>
          <a:lstStyle/>
          <a:p>
            <a:pPr eaLnBrk="1" hangingPunct="1"/>
            <a:r>
              <a:rPr lang="zh-CN" altLang="en-US"/>
              <a:t>工作线程间的通信</a:t>
            </a:r>
          </a:p>
        </p:txBody>
      </p:sp>
    </p:spTree>
    <p:extLst>
      <p:ext uri="{BB962C8B-B14F-4D97-AF65-F5344CB8AC3E}">
        <p14:creationId xmlns:p14="http://schemas.microsoft.com/office/powerpoint/2010/main" val="310488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25244" y="230038"/>
            <a:ext cx="7069186" cy="684362"/>
          </a:xfrm>
        </p:spPr>
        <p:txBody>
          <a:bodyPr>
            <a:normAutofit/>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1"/>
          </p:nvPr>
        </p:nvSpPr>
        <p:spPr>
          <a:xfrm>
            <a:off x="435793" y="1056409"/>
            <a:ext cx="9998164" cy="4697410"/>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238401" y="989250"/>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5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94254" y="230038"/>
            <a:ext cx="3405594" cy="796506"/>
          </a:xfrm>
        </p:spPr>
        <p:txBody>
          <a:bodyPr>
            <a:normAutofit fontScale="90000"/>
          </a:bodyPr>
          <a:lstStyle/>
          <a:p>
            <a:pPr eaLnBrk="1" hangingPunct="1"/>
            <a:r>
              <a:rPr lang="en-US" altLang="zh-CN" dirty="0"/>
              <a:t>3.2</a:t>
            </a:r>
            <a:r>
              <a:rPr lang="zh-CN" altLang="en-US" dirty="0"/>
              <a:t>线程创建过程</a:t>
            </a:r>
          </a:p>
        </p:txBody>
      </p:sp>
      <p:sp>
        <p:nvSpPr>
          <p:cNvPr id="15364" name="Rectangle 3"/>
          <p:cNvSpPr>
            <a:spLocks noGrp="1" noChangeArrowheads="1"/>
          </p:cNvSpPr>
          <p:nvPr>
            <p:ph type="body" idx="1"/>
          </p:nvPr>
        </p:nvSpPr>
        <p:spPr>
          <a:xfrm>
            <a:off x="426803" y="1026544"/>
            <a:ext cx="8734450" cy="3968150"/>
          </a:xfrm>
        </p:spPr>
        <p:txBody>
          <a:bodyPr>
            <a:normAutofit/>
          </a:body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2223234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90738" y="126521"/>
            <a:ext cx="4929836" cy="753374"/>
          </a:xfrm>
        </p:spPr>
        <p:txBody>
          <a:bodyPr/>
          <a:lstStyle/>
          <a:p>
            <a:pPr eaLnBrk="1" hangingPunct="1"/>
            <a:r>
              <a:rPr lang="zh-CN" altLang="en-US"/>
              <a:t>具有与关系的同步方式</a:t>
            </a:r>
          </a:p>
        </p:txBody>
      </p:sp>
      <p:sp>
        <p:nvSpPr>
          <p:cNvPr id="58372" name="Rectangle 3"/>
          <p:cNvSpPr>
            <a:spLocks noGrp="1" noChangeArrowheads="1"/>
          </p:cNvSpPr>
          <p:nvPr>
            <p:ph type="body" idx="1"/>
          </p:nvPr>
        </p:nvSpPr>
        <p:spPr>
          <a:xfrm>
            <a:off x="297772" y="873327"/>
            <a:ext cx="4481262" cy="1076243"/>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58373" name="Picture 4" descr="event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253" y="2174753"/>
            <a:ext cx="431958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61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90738" y="126520"/>
            <a:ext cx="4964341" cy="822385"/>
          </a:xfrm>
        </p:spPr>
        <p:txBody>
          <a:bodyPr/>
          <a:lstStyle/>
          <a:p>
            <a:pPr eaLnBrk="1" hangingPunct="1"/>
            <a:r>
              <a:rPr lang="zh-CN" altLang="en-US"/>
              <a:t>具有或关系的同步方式</a:t>
            </a:r>
          </a:p>
        </p:txBody>
      </p:sp>
      <p:sp>
        <p:nvSpPr>
          <p:cNvPr id="59396" name="Rectangle 3"/>
          <p:cNvSpPr>
            <a:spLocks noGrp="1" noChangeArrowheads="1"/>
          </p:cNvSpPr>
          <p:nvPr>
            <p:ph type="body" idx="1"/>
          </p:nvPr>
        </p:nvSpPr>
        <p:spPr>
          <a:xfrm>
            <a:off x="470300" y="849374"/>
            <a:ext cx="4515768" cy="996679"/>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9397" name="Picture 4" descr="even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72" y="2077711"/>
            <a:ext cx="4392613" cy="259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211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159749" y="230038"/>
            <a:ext cx="8513988" cy="718868"/>
          </a:xfrm>
        </p:spPr>
        <p:txBody>
          <a:bodyPr>
            <a:normAutofit/>
          </a:bodyPr>
          <a:lstStyle/>
          <a:p>
            <a:pPr eaLnBrk="1" hangingPunct="1"/>
            <a:r>
              <a:rPr lang="zh-CN" altLang="en-US" dirty="0"/>
              <a:t>使用事件的抓屏程序</a:t>
            </a:r>
          </a:p>
        </p:txBody>
      </p:sp>
      <p:sp>
        <p:nvSpPr>
          <p:cNvPr id="2" name="文本框 1"/>
          <p:cNvSpPr txBox="1"/>
          <p:nvPr/>
        </p:nvSpPr>
        <p:spPr>
          <a:xfrm>
            <a:off x="677334" y="1109733"/>
            <a:ext cx="3513908" cy="646331"/>
          </a:xfrm>
          <a:prstGeom prst="rect">
            <a:avLst/>
          </a:prstGeom>
          <a:noFill/>
        </p:spPr>
        <p:txBody>
          <a:bodyPr wrap="square" rtlCol="0">
            <a:spAutoFit/>
          </a:bodyPr>
          <a:lstStyle/>
          <a:p>
            <a:r>
              <a:rPr lang="zh-CN" altLang="en-US" dirty="0"/>
              <a:t>窗体线程发起抓屏事件；</a:t>
            </a:r>
            <a:endParaRPr lang="en-US" altLang="zh-CN" dirty="0"/>
          </a:p>
          <a:p>
            <a:r>
              <a:rPr lang="zh-CN" altLang="en-US" dirty="0"/>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909" y="1109733"/>
            <a:ext cx="9010650" cy="5572125"/>
          </a:xfrm>
          <a:prstGeom prst="rect">
            <a:avLst/>
          </a:prstGeom>
        </p:spPr>
      </p:pic>
    </p:spTree>
    <p:extLst>
      <p:ext uri="{BB962C8B-B14F-4D97-AF65-F5344CB8AC3E}">
        <p14:creationId xmlns:p14="http://schemas.microsoft.com/office/powerpoint/2010/main" val="2715815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94255" y="264543"/>
            <a:ext cx="4338556" cy="684362"/>
          </a:xfrm>
        </p:spPr>
        <p:txBody>
          <a:bodyPr>
            <a:normAutofit/>
          </a:bodyPr>
          <a:lstStyle/>
          <a:p>
            <a:pPr eaLnBrk="1" hangingPunct="1"/>
            <a:r>
              <a:rPr lang="en-US" altLang="zh-CN" dirty="0"/>
              <a:t>3.11</a:t>
            </a:r>
            <a:r>
              <a:rPr lang="zh-CN" altLang="en-US" dirty="0"/>
              <a:t>线程同步与死锁</a:t>
            </a:r>
          </a:p>
        </p:txBody>
      </p:sp>
      <p:sp>
        <p:nvSpPr>
          <p:cNvPr id="30724" name="Rectangle 3"/>
          <p:cNvSpPr>
            <a:spLocks noGrp="1" noChangeArrowheads="1"/>
          </p:cNvSpPr>
          <p:nvPr>
            <p:ph type="body" idx="1"/>
          </p:nvPr>
        </p:nvSpPr>
        <p:spPr>
          <a:xfrm>
            <a:off x="614315" y="1201947"/>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529840" y="1068225"/>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8908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97772" y="255917"/>
            <a:ext cx="3609994" cy="727494"/>
          </a:xfrm>
        </p:spPr>
        <p:txBody>
          <a:bodyPr>
            <a:normAutofit fontScale="90000"/>
          </a:bodyPr>
          <a:lstStyle/>
          <a:p>
            <a:pPr eaLnBrk="1" hangingPunct="1"/>
            <a:r>
              <a:rPr lang="zh-CN" altLang="en-US" dirty="0"/>
              <a:t>同步资源访问控制</a:t>
            </a:r>
          </a:p>
        </p:txBody>
      </p:sp>
      <p:pic>
        <p:nvPicPr>
          <p:cNvPr id="31749" name="Picture 4" descr="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337" y="1393077"/>
            <a:ext cx="680085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590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72568" y="922947"/>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p:nvPr>
        </p:nvSpPr>
        <p:spPr>
          <a:xfrm>
            <a:off x="159749" y="126521"/>
            <a:ext cx="3497851" cy="727494"/>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1"/>
          </p:nvPr>
        </p:nvSpPr>
        <p:spPr>
          <a:xfrm>
            <a:off x="677334" y="1086060"/>
            <a:ext cx="8487544" cy="2459397"/>
          </a:xfrm>
        </p:spPr>
        <p:txBody>
          <a:bodyPr>
            <a:normAutofit/>
          </a:bodyPr>
          <a:lstStyle/>
          <a:p>
            <a:pPr eaLnBrk="1" hangingPunct="1">
              <a:lnSpc>
                <a:spcPct val="125000"/>
              </a:lnSpc>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eaLnBrk="1" hangingPunct="1">
              <a:lnSpc>
                <a:spcPct val="125000"/>
              </a:lnSpc>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eaLnBrk="1" hangingPunct="1">
              <a:lnSpc>
                <a:spcPct val="125000"/>
              </a:lnSpc>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4256858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90737" y="92016"/>
            <a:ext cx="2686968" cy="762000"/>
          </a:xfrm>
        </p:spPr>
        <p:txBody>
          <a:bodyPr/>
          <a:lstStyle/>
          <a:p>
            <a:pPr eaLnBrk="1" hangingPunct="1"/>
            <a:r>
              <a:rPr lang="zh-CN" altLang="en-US"/>
              <a:t>同步控制类</a:t>
            </a:r>
          </a:p>
        </p:txBody>
      </p:sp>
      <p:pic>
        <p:nvPicPr>
          <p:cNvPr id="33796" name="Picture 4" descr="ORY$_V5CW3_`QBQKR7Z[EP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233" y="854016"/>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341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228760" y="126521"/>
            <a:ext cx="4160360" cy="727494"/>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1"/>
          </p:nvPr>
        </p:nvSpPr>
        <p:spPr>
          <a:xfrm>
            <a:off x="677333" y="1135362"/>
            <a:ext cx="8242379" cy="1616464"/>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4255845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159749" y="195533"/>
            <a:ext cx="3204553"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1"/>
          </p:nvPr>
        </p:nvSpPr>
        <p:spPr>
          <a:xfrm>
            <a:off x="573817" y="957533"/>
            <a:ext cx="4308734" cy="186330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3921731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25243" y="161027"/>
            <a:ext cx="3204553" cy="900023"/>
          </a:xfrm>
        </p:spPr>
        <p:txBody>
          <a:bodyPr/>
          <a:lstStyle/>
          <a:p>
            <a:r>
              <a:rPr lang="zh-CN" altLang="en-US" dirty="0"/>
              <a:t>互斥量的使用</a:t>
            </a:r>
            <a:endParaRPr lang="en-US" altLang="zh-CN" dirty="0"/>
          </a:p>
        </p:txBody>
      </p:sp>
      <p:sp>
        <p:nvSpPr>
          <p:cNvPr id="428035" name="Rectangle 3"/>
          <p:cNvSpPr>
            <a:spLocks noGrp="1" noChangeArrowheads="1"/>
          </p:cNvSpPr>
          <p:nvPr>
            <p:ph type="body" idx="1"/>
          </p:nvPr>
        </p:nvSpPr>
        <p:spPr>
          <a:xfrm>
            <a:off x="407280" y="956666"/>
            <a:ext cx="8615950" cy="3037364"/>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460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7570" y="26678"/>
            <a:ext cx="3471154" cy="727494"/>
          </a:xfrm>
        </p:spPr>
        <p:txBody>
          <a:bodyPr>
            <a:normAutofit fontScale="90000"/>
          </a:bodyPr>
          <a:lstStyle/>
          <a:p>
            <a:pPr eaLnBrk="1" hangingPunct="1"/>
            <a:r>
              <a:rPr lang="en-US" altLang="zh-CN" dirty="0"/>
              <a:t>3.3</a:t>
            </a:r>
            <a:r>
              <a:rPr lang="zh-CN" altLang="en-US" dirty="0"/>
              <a:t>线程的生命期</a:t>
            </a:r>
          </a:p>
        </p:txBody>
      </p:sp>
      <p:graphicFrame>
        <p:nvGraphicFramePr>
          <p:cNvPr id="2" name="图示 1"/>
          <p:cNvGraphicFramePr/>
          <p:nvPr>
            <p:extLst/>
          </p:nvPr>
        </p:nvGraphicFramePr>
        <p:xfrm>
          <a:off x="3998824" y="754172"/>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5936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59749" y="195533"/>
            <a:ext cx="3066530" cy="727494"/>
          </a:xfrm>
        </p:spPr>
        <p:txBody>
          <a:bodyPr/>
          <a:lstStyle/>
          <a:p>
            <a:r>
              <a:rPr lang="zh-CN" altLang="en-US" dirty="0"/>
              <a:t>互斥量的使用</a:t>
            </a:r>
            <a:endParaRPr lang="en-US" altLang="zh-CN" dirty="0"/>
          </a:p>
        </p:txBody>
      </p:sp>
      <p:sp>
        <p:nvSpPr>
          <p:cNvPr id="428035" name="Rectangle 3"/>
          <p:cNvSpPr>
            <a:spLocks noGrp="1" noChangeArrowheads="1"/>
          </p:cNvSpPr>
          <p:nvPr>
            <p:ph type="body" idx="1"/>
          </p:nvPr>
        </p:nvSpPr>
        <p:spPr>
          <a:xfrm>
            <a:off x="407280" y="1051556"/>
            <a:ext cx="8415536" cy="107917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0685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59749" y="195533"/>
            <a:ext cx="3204553" cy="727494"/>
          </a:xfrm>
        </p:spPr>
        <p:txBody>
          <a:bodyPr/>
          <a:lstStyle/>
          <a:p>
            <a:r>
              <a:rPr lang="zh-CN" altLang="en-US" dirty="0"/>
              <a:t>互斥量的使用</a:t>
            </a:r>
            <a:endParaRPr lang="en-US" altLang="zh-CN" dirty="0"/>
          </a:p>
        </p:txBody>
      </p:sp>
      <p:sp>
        <p:nvSpPr>
          <p:cNvPr id="428035" name="Rectangle 3"/>
          <p:cNvSpPr>
            <a:spLocks noGrp="1" noChangeArrowheads="1"/>
          </p:cNvSpPr>
          <p:nvPr>
            <p:ph type="body" idx="1"/>
          </p:nvPr>
        </p:nvSpPr>
        <p:spPr>
          <a:xfrm>
            <a:off x="476291" y="1051555"/>
            <a:ext cx="4475271" cy="18037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792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159749" y="126521"/>
            <a:ext cx="7704091"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nvPr>
        </p:nvGraphicFramePr>
        <p:xfrm>
          <a:off x="2260120" y="202720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416302" y="271621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14850" y="325199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468998" y="276330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714850" y="372543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714850" y="417796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714850" y="464841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24412126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zh-CN" altLang="en-US" dirty="0"/>
              <a:t>上机练习作业</a:t>
            </a:r>
          </a:p>
        </p:txBody>
      </p:sp>
      <p:sp>
        <p:nvSpPr>
          <p:cNvPr id="357379" name="Rectangle 3"/>
          <p:cNvSpPr>
            <a:spLocks noGrp="1" noChangeArrowheads="1"/>
          </p:cNvSpPr>
          <p:nvPr>
            <p:ph type="body" idx="1"/>
          </p:nvPr>
        </p:nvSpPr>
        <p:spPr>
          <a:xfrm>
            <a:off x="573817" y="1401463"/>
            <a:ext cx="7368400" cy="2308387"/>
          </a:xfrm>
        </p:spPr>
        <p:txBody>
          <a:bodyPr>
            <a:normAutofit/>
          </a:bodyPr>
          <a:lstStyle/>
          <a:p>
            <a:r>
              <a:rPr lang="zh-CN" altLang="en-US" sz="2400" dirty="0"/>
              <a:t>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68598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25243" y="92015"/>
            <a:ext cx="4071372" cy="762000"/>
          </a:xfrm>
        </p:spPr>
        <p:txBody>
          <a:bodyPr>
            <a:normAutofit/>
          </a:bodyPr>
          <a:lstStyle/>
          <a:p>
            <a:pPr eaLnBrk="1" hangingPunct="1"/>
            <a:r>
              <a:rPr lang="en-US" altLang="zh-CN" dirty="0"/>
              <a:t>3.4</a:t>
            </a:r>
            <a:r>
              <a:rPr lang="zh-CN" altLang="en-US" dirty="0"/>
              <a:t>工作线程的结束</a:t>
            </a:r>
          </a:p>
        </p:txBody>
      </p:sp>
      <p:sp>
        <p:nvSpPr>
          <p:cNvPr id="37892" name="Rectangle 3"/>
          <p:cNvSpPr>
            <a:spLocks noGrp="1" noChangeArrowheads="1"/>
          </p:cNvSpPr>
          <p:nvPr>
            <p:ph type="body" idx="1"/>
          </p:nvPr>
        </p:nvSpPr>
        <p:spPr>
          <a:xfrm>
            <a:off x="539311" y="918385"/>
            <a:ext cx="6551602" cy="3688121"/>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线程正常结束</a:t>
            </a:r>
          </a:p>
          <a:p>
            <a:pPr lvl="1" eaLnBrk="1" hangingPunct="1"/>
            <a:r>
              <a:rPr lang="zh-CN" altLang="en-US" sz="2400" dirty="0">
                <a:latin typeface="微软雅黑" panose="020B0503020204020204" pitchFamily="34" charset="-122"/>
                <a:ea typeface="微软雅黑" panose="020B0503020204020204" pitchFamily="34" charset="-122"/>
              </a:rPr>
              <a:t>自动消亡，</a:t>
            </a:r>
            <a:r>
              <a:rPr lang="en-US" altLang="zh-CN" sz="2400" dirty="0">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400" dirty="0" err="1">
                <a:latin typeface="微软雅黑" panose="020B0503020204020204" pitchFamily="34" charset="-122"/>
                <a:ea typeface="微软雅黑" panose="020B0503020204020204" pitchFamily="34" charset="-122"/>
              </a:rPr>
              <a:t>os</a:t>
            </a:r>
            <a:r>
              <a:rPr lang="zh-CN" altLang="en-US" sz="24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控制线程正常终止的方法</a:t>
            </a:r>
          </a:p>
          <a:p>
            <a:pPr lvl="1" eaLnBrk="1" hangingPunct="1"/>
            <a:r>
              <a:rPr lang="zh-CN" altLang="en-US" sz="2400" dirty="0">
                <a:latin typeface="微软雅黑" panose="020B0503020204020204" pitchFamily="34" charset="-122"/>
                <a:ea typeface="微软雅黑" panose="020B0503020204020204" pitchFamily="34" charset="-122"/>
              </a:rPr>
              <a:t>低级事件对象</a:t>
            </a:r>
            <a:r>
              <a:rPr lang="en-US" altLang="zh-CN" sz="2400" dirty="0">
                <a:latin typeface="微软雅黑" panose="020B0503020204020204" pitchFamily="34" charset="-122"/>
                <a:ea typeface="微软雅黑" panose="020B0503020204020204" pitchFamily="34" charset="-122"/>
              </a:rPr>
              <a:t>ManualResetEvent</a:t>
            </a:r>
          </a:p>
        </p:txBody>
      </p:sp>
    </p:spTree>
    <p:extLst>
      <p:ext uri="{BB962C8B-B14F-4D97-AF65-F5344CB8AC3E}">
        <p14:creationId xmlns:p14="http://schemas.microsoft.com/office/powerpoint/2010/main" val="132379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159749" y="92015"/>
            <a:ext cx="5927542" cy="762000"/>
          </a:xfrm>
        </p:spPr>
        <p:txBody>
          <a:bodyPr/>
          <a:lstStyle/>
          <a:p>
            <a:pPr eaLnBrk="1" hangingPunct="1"/>
            <a:r>
              <a:rPr lang="en-US" altLang="zh-CN" dirty="0"/>
              <a:t>3.4</a:t>
            </a:r>
            <a:r>
              <a:rPr lang="zh-CN" altLang="en-US" dirty="0"/>
              <a:t>线程非正常结束的后果</a:t>
            </a:r>
          </a:p>
        </p:txBody>
      </p:sp>
      <p:sp>
        <p:nvSpPr>
          <p:cNvPr id="39940" name="Rectangle 3"/>
          <p:cNvSpPr>
            <a:spLocks noGrp="1" noChangeArrowheads="1"/>
          </p:cNvSpPr>
          <p:nvPr>
            <p:ph type="body" idx="1"/>
          </p:nvPr>
        </p:nvSpPr>
        <p:spPr>
          <a:xfrm>
            <a:off x="470300" y="918385"/>
            <a:ext cx="8596668" cy="2687457"/>
          </a:xfrm>
        </p:spPr>
        <p:txBody>
          <a:bodyPr>
            <a:normAutofit/>
          </a:bodyPr>
          <a:lstStyle/>
          <a:p>
            <a:pPr eaLnBrk="1" hangingPunct="1"/>
            <a:r>
              <a:rPr lang="zh-CN" altLang="en-US" sz="3200">
                <a:latin typeface="微软雅黑" panose="020B0503020204020204" pitchFamily="34" charset="-122"/>
                <a:ea typeface="微软雅黑" panose="020B0503020204020204" pitchFamily="34" charset="-122"/>
              </a:rPr>
              <a:t>内存无法回收－内存泄漏</a:t>
            </a:r>
          </a:p>
          <a:p>
            <a:pPr eaLnBrk="1" hangingPunct="1"/>
            <a:r>
              <a:rPr lang="zh-CN" altLang="en-US" sz="3200">
                <a:latin typeface="微软雅黑" panose="020B0503020204020204" pitchFamily="34" charset="-122"/>
                <a:ea typeface="微软雅黑" panose="020B0503020204020204" pitchFamily="34" charset="-122"/>
              </a:rPr>
              <a:t>文件缓冲没写入－文件被破坏</a:t>
            </a:r>
          </a:p>
          <a:p>
            <a:pPr eaLnBrk="1" hangingPunct="1"/>
            <a:r>
              <a:rPr lang="zh-CN" altLang="en-US" sz="3200">
                <a:latin typeface="微软雅黑" panose="020B0503020204020204" pitchFamily="34" charset="-122"/>
                <a:ea typeface="微软雅黑" panose="020B0503020204020204" pitchFamily="34" charset="-122"/>
              </a:rPr>
              <a:t>文件句柄未回收－被占用</a:t>
            </a:r>
          </a:p>
          <a:p>
            <a:pPr eaLnBrk="1" hangingPunct="1"/>
            <a:r>
              <a:rPr lang="zh-CN" altLang="en-US" sz="3200">
                <a:latin typeface="微软雅黑" panose="020B0503020204020204" pitchFamily="34" charset="-122"/>
                <a:ea typeface="微软雅黑" panose="020B0503020204020204" pitchFamily="34" charset="-122"/>
              </a:rPr>
              <a:t>共享资源的占用</a:t>
            </a:r>
            <a:r>
              <a:rPr lang="en-US" altLang="zh-CN" sz="3200">
                <a:latin typeface="微软雅黑" panose="020B0503020204020204" pitchFamily="34" charset="-122"/>
                <a:ea typeface="微软雅黑" panose="020B0503020204020204" pitchFamily="34" charset="-122"/>
              </a:rPr>
              <a:t>(</a:t>
            </a:r>
            <a:r>
              <a:rPr lang="zh-CN" altLang="en-US" sz="3200">
                <a:latin typeface="微软雅黑" panose="020B0503020204020204" pitchFamily="34" charset="-122"/>
                <a:ea typeface="微软雅黑" panose="020B0503020204020204" pitchFamily="34" charset="-122"/>
              </a:rPr>
              <a:t>网络端口，管道，</a:t>
            </a:r>
            <a:r>
              <a:rPr lang="en-US" altLang="zh-CN" sz="320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63183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3" y="352211"/>
            <a:ext cx="5860037" cy="674332"/>
          </a:xfrm>
        </p:spPr>
        <p:txBody>
          <a:bodyPr>
            <a:normAutofit fontScale="90000"/>
          </a:bodyPr>
          <a:lstStyle/>
          <a:p>
            <a:pPr eaLnBrk="1" hangingPunct="1"/>
            <a:r>
              <a:rPr lang="en-US" altLang="zh-CN" dirty="0"/>
              <a:t>3.5</a:t>
            </a:r>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1035719" y="1648879"/>
            <a:ext cx="8369538" cy="351957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void </a:t>
            </a:r>
            <a:r>
              <a:rPr lang="en-US" altLang="zh-CN" sz="2400" dirty="0" err="1">
                <a:latin typeface="微软雅黑" panose="020B0503020204020204" pitchFamily="34" charset="-122"/>
                <a:ea typeface="微软雅黑" panose="020B0503020204020204" pitchFamily="34" charset="-122"/>
              </a:rPr>
              <a:t>workThread</a:t>
            </a:r>
            <a:r>
              <a:rPr lang="en-US" altLang="zh-CN" sz="2400" dirty="0">
                <a:latin typeface="微软雅黑" panose="020B0503020204020204" pitchFamily="34" charset="-122"/>
                <a:ea typeface="微软雅黑" panose="020B0503020204020204" pitchFamily="34" charset="-122"/>
              </a:rPr>
              <a:t>(){</a:t>
            </a:r>
          </a:p>
          <a:p>
            <a:pPr marL="0" indent="0">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000" dirty="0" err="1"/>
              <a:t>ThreadStart</a:t>
            </a:r>
            <a:r>
              <a:rPr lang="en-US" altLang="zh-CN" sz="2000" dirty="0"/>
              <a:t> s = new </a:t>
            </a:r>
            <a:r>
              <a:rPr lang="en-US" altLang="zh-CN" sz="2000" dirty="0" err="1"/>
              <a:t>ThreadStart</a:t>
            </a:r>
            <a:r>
              <a:rPr lang="en-US" altLang="zh-CN" sz="2000" dirty="0"/>
              <a:t>(</a:t>
            </a:r>
            <a:r>
              <a:rPr lang="en-US" altLang="zh-CN" sz="2000" dirty="0" err="1"/>
              <a:t>workThread</a:t>
            </a:r>
            <a:r>
              <a:rPr lang="en-US" altLang="zh-CN" sz="2000" dirty="0"/>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a:t>Thread thread1=new Thread(s);</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400" dirty="0">
                <a:latin typeface="微软雅黑" panose="020B0503020204020204" pitchFamily="34" charset="-122"/>
                <a:ea typeface="微软雅黑" panose="020B0503020204020204" pitchFamily="34" charset="-122"/>
              </a:rPr>
              <a:t>thread1.Start();</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400" dirty="0">
                <a:latin typeface="微软雅黑" panose="020B0503020204020204" pitchFamily="34" charset="-122"/>
                <a:ea typeface="微软雅黑" panose="020B0503020204020204" pitchFamily="34" charset="-122"/>
              </a:rPr>
              <a:t>thread1.Start(</a:t>
            </a:r>
            <a:r>
              <a:rPr lang="en-US" altLang="zh-CN" sz="2400" dirty="0" err="1">
                <a:latin typeface="微软雅黑" panose="020B0503020204020204" pitchFamily="34" charset="-122"/>
                <a:ea typeface="微软雅黑" panose="020B0503020204020204" pitchFamily="34" charset="-122"/>
              </a:rPr>
              <a:t>paraObject</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026543"/>
            <a:ext cx="6368466" cy="3962601"/>
          </a:xfrm>
          <a:prstGeom prst="rect">
            <a:avLst/>
          </a:prstGeom>
        </p:spPr>
      </p:pic>
    </p:spTree>
    <p:extLst>
      <p:ext uri="{BB962C8B-B14F-4D97-AF65-F5344CB8AC3E}">
        <p14:creationId xmlns:p14="http://schemas.microsoft.com/office/powerpoint/2010/main" val="33605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94254" y="352211"/>
            <a:ext cx="5292146" cy="674332"/>
          </a:xfrm>
        </p:spPr>
        <p:txBody>
          <a:bodyPr>
            <a:normAutofit fontScale="90000"/>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1"/>
          </p:nvPr>
        </p:nvSpPr>
        <p:spPr>
          <a:xfrm>
            <a:off x="307589" y="1185174"/>
            <a:ext cx="9855313" cy="1716658"/>
          </a:xfrm>
        </p:spPr>
        <p:txBody>
          <a:bodyPr>
            <a:noAutofit/>
          </a:bodyPr>
          <a:lstStyle/>
          <a:p>
            <a:pPr>
              <a:lnSpc>
                <a:spcPct val="125000"/>
              </a:lnSpc>
            </a:pP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System.Threading</a:t>
            </a:r>
            <a:r>
              <a:rPr lang="zh-CN" altLang="en-US" dirty="0">
                <a:latin typeface="微软雅黑" panose="020B0503020204020204" pitchFamily="34" charset="-122"/>
                <a:ea typeface="微软雅黑" panose="020B0503020204020204" pitchFamily="34" charset="-122"/>
              </a:rPr>
              <a:t>命名空间下的</a:t>
            </a:r>
            <a:r>
              <a:rPr lang="en-US" altLang="zh-CN" dirty="0">
                <a:latin typeface="微软雅黑" panose="020B0503020204020204" pitchFamily="34" charset="-122"/>
                <a:ea typeface="微软雅黑" panose="020B0503020204020204" pitchFamily="34" charset="-122"/>
              </a:rPr>
              <a:t>Thread</a:t>
            </a:r>
            <a:r>
              <a:rPr lang="zh-CN" altLang="en-US" dirty="0">
                <a:latin typeface="微软雅黑" panose="020B0503020204020204" pitchFamily="34" charset="-122"/>
                <a:ea typeface="微软雅黑" panose="020B0503020204020204" pitchFamily="34" charset="-122"/>
              </a:rPr>
              <a:t>类和</a:t>
            </a:r>
            <a:r>
              <a:rPr lang="en-US" altLang="zh-CN" dirty="0" err="1">
                <a:latin typeface="微软雅黑" panose="020B0503020204020204" pitchFamily="34" charset="-122"/>
                <a:ea typeface="微软雅黑" panose="020B0503020204020204" pitchFamily="34" charset="-122"/>
              </a:rPr>
              <a:t>ThreadStart</a:t>
            </a:r>
            <a:r>
              <a:rPr lang="zh-CN" altLang="en-US" dirty="0">
                <a:latin typeface="微软雅黑" panose="020B0503020204020204" pitchFamily="34" charset="-122"/>
                <a:ea typeface="微软雅黑" panose="020B0503020204020204" pitchFamily="34" charset="-122"/>
              </a:rPr>
              <a:t>类用于完成的线程创建和管理</a:t>
            </a:r>
            <a:endParaRPr lang="en-US" altLang="zh-CN"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Thread</a:t>
            </a:r>
            <a:r>
              <a:rPr lang="zh-CN" altLang="en-US" dirty="0">
                <a:latin typeface="微软雅黑" panose="020B0503020204020204" pitchFamily="34" charset="-122"/>
                <a:ea typeface="微软雅黑" panose="020B0503020204020204" pitchFamily="34" charset="-122"/>
              </a:rPr>
              <a:t>类创建线程时，只需要提供线程入口，线程入口告诉程序让这个线程做什么。</a:t>
            </a:r>
            <a:r>
              <a:rPr lang="zh-CN" altLang="en-US" dirty="0"/>
              <a:t>通过实例化一个</a:t>
            </a:r>
            <a:r>
              <a:rPr lang="en-US" altLang="zh-CN" dirty="0"/>
              <a:t>Thread</a:t>
            </a:r>
            <a:r>
              <a:rPr lang="zh-CN" altLang="en-US" dirty="0"/>
              <a:t>类的对象就可以创建一个线程。创建新的</a:t>
            </a:r>
            <a:r>
              <a:rPr lang="en-US" altLang="zh-CN" dirty="0"/>
              <a:t>Thread</a:t>
            </a:r>
            <a:r>
              <a:rPr lang="zh-CN" altLang="en-US" dirty="0"/>
              <a:t>对象时，将创建新的托管线程。</a:t>
            </a:r>
            <a:r>
              <a:rPr lang="en-US" altLang="zh-CN" dirty="0"/>
              <a:t>Thread</a:t>
            </a:r>
            <a:r>
              <a:rPr lang="zh-CN" altLang="en-US" dirty="0"/>
              <a:t>类接收一个</a:t>
            </a:r>
            <a:r>
              <a:rPr lang="en-US" altLang="zh-CN" dirty="0" err="1"/>
              <a:t>ThreadStart</a:t>
            </a:r>
            <a:r>
              <a:rPr lang="zh-CN" altLang="en-US" dirty="0"/>
              <a:t>委托或</a:t>
            </a:r>
            <a:r>
              <a:rPr lang="en-US" altLang="zh-CN" dirty="0" err="1"/>
              <a:t>ParameterizedThreadStart</a:t>
            </a:r>
            <a:r>
              <a:rPr lang="zh-CN" altLang="en-US" dirty="0"/>
              <a:t>委托的构造函数，该委托包装了调用</a:t>
            </a:r>
            <a:r>
              <a:rPr lang="en-US" altLang="zh-CN" dirty="0"/>
              <a:t>Start</a:t>
            </a:r>
            <a:r>
              <a:rPr lang="zh-CN" altLang="en-US" dirty="0"/>
              <a:t>方法时由新线程调用的方法</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0" y="3326276"/>
            <a:ext cx="6088982" cy="3139321"/>
          </a:xfrm>
          <a:prstGeom prst="rect">
            <a:avLst/>
          </a:prstGeom>
        </p:spPr>
        <p:txBody>
          <a:bodyPr wrap="square">
            <a:spAutoFit/>
          </a:bodyPr>
          <a:lstStyle/>
          <a:p>
            <a:r>
              <a:rPr lang="en-US" altLang="zh-CN" dirty="0"/>
              <a:t>//</a:t>
            </a:r>
            <a:r>
              <a:rPr lang="zh-CN" altLang="en-US" dirty="0"/>
              <a:t>创建无参数方法的托管线程</a:t>
            </a:r>
            <a:endParaRPr lang="en-US" altLang="zh-CN" dirty="0"/>
          </a:p>
          <a:p>
            <a:r>
              <a:rPr lang="en-US" altLang="zh-CN" dirty="0"/>
              <a:t>//</a:t>
            </a:r>
            <a:r>
              <a:rPr lang="zh-CN" altLang="en-US" dirty="0"/>
              <a:t>创建线程</a:t>
            </a:r>
            <a:endParaRPr lang="en-US" altLang="zh-CN" dirty="0"/>
          </a:p>
          <a:p>
            <a:r>
              <a:rPr lang="en-US" altLang="zh-CN" dirty="0"/>
              <a:t>Thread thread1=new Thread(new </a:t>
            </a:r>
            <a:r>
              <a:rPr lang="en-US" altLang="zh-CN" dirty="0" err="1"/>
              <a:t>ThreadStart</a:t>
            </a:r>
            <a:r>
              <a:rPr lang="en-US" altLang="zh-CN" dirty="0"/>
              <a:t>(method));</a:t>
            </a:r>
            <a:endParaRPr lang="zh-CN" altLang="en-US" dirty="0"/>
          </a:p>
          <a:p>
            <a:r>
              <a:rPr lang="en-US" altLang="zh-CN" dirty="0"/>
              <a:t>//</a:t>
            </a:r>
            <a:r>
              <a:rPr lang="zh-CN" altLang="en-US" dirty="0"/>
              <a:t>启动线程</a:t>
            </a:r>
            <a:endParaRPr lang="en-US" altLang="zh-CN" dirty="0"/>
          </a:p>
          <a:p>
            <a:r>
              <a:rPr lang="en-US" altLang="zh-CN" dirty="0"/>
              <a:t>thread1.Start();                                                         </a:t>
            </a:r>
          </a:p>
          <a:p>
            <a:r>
              <a:rPr lang="en-US" altLang="zh-CN" dirty="0"/>
              <a:t>//</a:t>
            </a:r>
            <a:r>
              <a:rPr lang="zh-CN" altLang="en-US" dirty="0"/>
              <a:t>定义无参方法</a:t>
            </a:r>
            <a:r>
              <a:rPr lang="en-US" altLang="zh-CN" dirty="0"/>
              <a:t> </a:t>
            </a:r>
          </a:p>
          <a:p>
            <a:r>
              <a:rPr lang="en-US" altLang="zh-CN" dirty="0"/>
              <a:t>static void method() {                                                </a:t>
            </a:r>
          </a:p>
          <a:p>
            <a:r>
              <a:rPr lang="en-US" altLang="zh-CN" dirty="0"/>
              <a:t>  </a:t>
            </a:r>
            <a:r>
              <a:rPr lang="en-US" altLang="zh-CN" dirty="0" err="1"/>
              <a:t>Console.WriteLine</a:t>
            </a:r>
            <a:r>
              <a:rPr lang="en-US" altLang="zh-CN" dirty="0"/>
              <a:t>(“</a:t>
            </a:r>
            <a:r>
              <a:rPr lang="zh-CN" altLang="en-US" dirty="0"/>
              <a:t>这是无参的静态方法</a:t>
            </a:r>
            <a:r>
              <a:rPr lang="en-US" altLang="zh-CN" dirty="0"/>
              <a:t>"); </a:t>
            </a:r>
          </a:p>
          <a:p>
            <a:r>
              <a:rPr lang="en-US" altLang="zh-CN" dirty="0"/>
              <a:t>} </a:t>
            </a:r>
          </a:p>
          <a:p>
            <a:endParaRPr lang="en-US" altLang="zh-CN" dirty="0"/>
          </a:p>
          <a:p>
            <a:endParaRPr lang="en-US" altLang="zh-CN" dirty="0"/>
          </a:p>
        </p:txBody>
      </p:sp>
      <p:sp>
        <p:nvSpPr>
          <p:cNvPr id="2" name="矩形 1"/>
          <p:cNvSpPr/>
          <p:nvPr/>
        </p:nvSpPr>
        <p:spPr>
          <a:xfrm>
            <a:off x="6088982" y="3049278"/>
            <a:ext cx="5438504" cy="3693319"/>
          </a:xfrm>
          <a:prstGeom prst="rect">
            <a:avLst/>
          </a:prstGeom>
        </p:spPr>
        <p:txBody>
          <a:bodyPr wrap="square">
            <a:spAutoFit/>
          </a:bodyPr>
          <a:lstStyle/>
          <a:p>
            <a:r>
              <a:rPr lang="en-US" altLang="zh-CN" dirty="0"/>
              <a:t>class </a:t>
            </a:r>
            <a:r>
              <a:rPr lang="en-US" altLang="zh-CN" dirty="0" err="1"/>
              <a:t>ThreadTest</a:t>
            </a:r>
            <a:endParaRPr lang="en-US" altLang="zh-CN" dirty="0"/>
          </a:p>
          <a:p>
            <a:r>
              <a:rPr lang="en-US" altLang="zh-CN" dirty="0"/>
              <a:t>    {</a:t>
            </a:r>
          </a:p>
          <a:p>
            <a:r>
              <a:rPr lang="en-US" altLang="zh-CN" dirty="0"/>
              <a:t>        public void </a:t>
            </a:r>
            <a:r>
              <a:rPr lang="en-US" altLang="zh-CN" dirty="0" err="1"/>
              <a:t>MyThread</a:t>
            </a:r>
            <a:r>
              <a:rPr lang="en-US" altLang="zh-CN" dirty="0"/>
              <a:t>()</a:t>
            </a:r>
          </a:p>
          <a:p>
            <a:r>
              <a:rPr lang="en-US" altLang="zh-CN" dirty="0"/>
              <a:t>        {</a:t>
            </a:r>
          </a:p>
          <a:p>
            <a:r>
              <a:rPr lang="en-US" altLang="zh-CN" dirty="0"/>
              <a:t>            </a:t>
            </a:r>
            <a:r>
              <a:rPr lang="en-US" altLang="zh-CN" dirty="0" err="1"/>
              <a:t>Console.WriteLine</a:t>
            </a:r>
            <a:r>
              <a:rPr lang="en-US" altLang="zh-CN" dirty="0"/>
              <a:t>("</a:t>
            </a:r>
            <a:r>
              <a:rPr lang="zh-CN" altLang="en-US" dirty="0"/>
              <a:t>这是一个实例方法</a:t>
            </a:r>
            <a:r>
              <a:rPr lang="en-US" altLang="zh-CN" dirty="0"/>
              <a:t>");</a:t>
            </a:r>
          </a:p>
          <a:p>
            <a:r>
              <a:rPr lang="en-US" altLang="zh-CN" dirty="0"/>
              <a:t>        }</a:t>
            </a:r>
          </a:p>
          <a:p>
            <a:r>
              <a:rPr lang="en-US" altLang="zh-CN" dirty="0"/>
              <a:t> }</a:t>
            </a:r>
          </a:p>
          <a:p>
            <a:r>
              <a:rPr lang="en-US" altLang="zh-CN" dirty="0" err="1"/>
              <a:t>ThreadTest</a:t>
            </a:r>
            <a:r>
              <a:rPr lang="en-US" altLang="zh-CN" dirty="0"/>
              <a:t> test=new </a:t>
            </a:r>
            <a:r>
              <a:rPr lang="en-US" altLang="zh-CN" dirty="0" err="1"/>
              <a:t>ThreadTest</a:t>
            </a:r>
            <a:r>
              <a:rPr lang="en-US" altLang="zh-CN" dirty="0"/>
              <a:t>();</a:t>
            </a:r>
            <a:endParaRPr lang="zh-CN" altLang="en-US" dirty="0"/>
          </a:p>
          <a:p>
            <a:r>
              <a:rPr lang="en-US" altLang="zh-CN" dirty="0"/>
              <a:t>//</a:t>
            </a:r>
            <a:r>
              <a:rPr lang="zh-CN" altLang="en-US" dirty="0"/>
              <a:t>创建线程</a:t>
            </a:r>
            <a:endParaRPr lang="en-US" altLang="zh-CN" dirty="0"/>
          </a:p>
          <a:p>
            <a:r>
              <a:rPr lang="en-US" altLang="zh-CN" dirty="0"/>
              <a:t>Thread thread2=new Thread(new </a:t>
            </a:r>
            <a:r>
              <a:rPr lang="en-US" altLang="zh-CN" dirty="0" err="1"/>
              <a:t>ThreadStart</a:t>
            </a:r>
            <a:r>
              <a:rPr lang="en-US" altLang="zh-CN" dirty="0"/>
              <a:t>(</a:t>
            </a:r>
            <a:r>
              <a:rPr lang="en-US" altLang="zh-CN" dirty="0" err="1"/>
              <a:t>test.MyThread</a:t>
            </a:r>
            <a:r>
              <a:rPr lang="en-US" altLang="zh-CN" dirty="0"/>
              <a:t>()));</a:t>
            </a:r>
            <a:endParaRPr lang="zh-CN" altLang="en-US" dirty="0"/>
          </a:p>
          <a:p>
            <a:r>
              <a:rPr lang="en-US" altLang="zh-CN" dirty="0"/>
              <a:t>//</a:t>
            </a:r>
            <a:r>
              <a:rPr lang="zh-CN" altLang="en-US" dirty="0"/>
              <a:t>启动线程</a:t>
            </a:r>
            <a:endParaRPr lang="en-US" altLang="zh-CN" dirty="0"/>
          </a:p>
          <a:p>
            <a:r>
              <a:rPr lang="en-US" altLang="zh-CN" dirty="0"/>
              <a:t>thread2.Start();                                                     </a:t>
            </a:r>
          </a:p>
        </p:txBody>
      </p:sp>
    </p:spTree>
    <p:extLst>
      <p:ext uri="{BB962C8B-B14F-4D97-AF65-F5344CB8AC3E}">
        <p14:creationId xmlns:p14="http://schemas.microsoft.com/office/powerpoint/2010/main" val="3733543904"/>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9606</TotalTime>
  <Words>2956</Words>
  <Application>Microsoft Office PowerPoint</Application>
  <PresentationFormat>宽屏</PresentationFormat>
  <Paragraphs>388</Paragraphs>
  <Slides>53</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方正姚体</vt:lpstr>
      <vt:lpstr>华文彩云</vt:lpstr>
      <vt:lpstr>华文新魏</vt:lpstr>
      <vt:lpstr>宋体</vt:lpstr>
      <vt:lpstr>微软雅黑</vt:lpstr>
      <vt:lpstr>新宋体</vt:lpstr>
      <vt:lpstr>Arial</vt:lpstr>
      <vt:lpstr>Calibri</vt:lpstr>
      <vt:lpstr>Tahoma</vt:lpstr>
      <vt:lpstr>Trebuchet MS</vt:lpstr>
      <vt:lpstr>Wingdings</vt:lpstr>
      <vt:lpstr>Wingdings 3</vt:lpstr>
      <vt:lpstr>平面</vt:lpstr>
      <vt:lpstr>Windows原理与应用</vt:lpstr>
      <vt:lpstr>内容提要</vt:lpstr>
      <vt:lpstr>3.1线程</vt:lpstr>
      <vt:lpstr>3.2线程创建过程</vt:lpstr>
      <vt:lpstr>3.3线程的生命期</vt:lpstr>
      <vt:lpstr>3.4工作线程的结束</vt:lpstr>
      <vt:lpstr>3.4线程非正常结束的后果</vt:lpstr>
      <vt:lpstr>3.5线程的创建与启动代码-c#</vt:lpstr>
      <vt:lpstr>线程的创建与启动代码-c#</vt:lpstr>
      <vt:lpstr>线程的创建与启动代码-c#</vt:lpstr>
      <vt:lpstr>线程的创建与启动代码-c#</vt:lpstr>
      <vt:lpstr>线程的其它操作-c# System.Threading.Thread的方法</vt:lpstr>
      <vt:lpstr>Thread方法</vt:lpstr>
      <vt:lpstr>PowerPoint 演示文稿</vt:lpstr>
      <vt:lpstr>3.6线程的常用属性</vt:lpstr>
      <vt:lpstr>前台线程与后台线程</vt:lpstr>
      <vt:lpstr>线程的优先级与线程调度</vt:lpstr>
      <vt:lpstr>线程状态</vt:lpstr>
      <vt:lpstr>3.7多线程</vt:lpstr>
      <vt:lpstr>线程的并行</vt:lpstr>
      <vt:lpstr>线程的并发</vt:lpstr>
      <vt:lpstr>线程应用场合</vt:lpstr>
      <vt:lpstr>线程缺点</vt:lpstr>
      <vt:lpstr>3.8线程跨域访问</vt:lpstr>
      <vt:lpstr>3.9线程同步与异步调用</vt:lpstr>
      <vt:lpstr>3.9.1同步运行</vt:lpstr>
      <vt:lpstr>3.9.2线程的异步执行</vt:lpstr>
      <vt:lpstr>PowerPoint 演示文稿</vt:lpstr>
      <vt:lpstr>PowerPoint 演示文稿</vt:lpstr>
      <vt:lpstr>PowerPoint 演示文稿</vt:lpstr>
      <vt:lpstr>3.10线程间同步模式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3.11线程同步与死锁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Thinkpad</cp:lastModifiedBy>
  <cp:revision>220</cp:revision>
  <dcterms:created xsi:type="dcterms:W3CDTF">2014-12-05T07:09:50Z</dcterms:created>
  <dcterms:modified xsi:type="dcterms:W3CDTF">2020-09-25T01:38:53Z</dcterms:modified>
</cp:coreProperties>
</file>