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316" r:id="rId3"/>
    <p:sldId id="317" r:id="rId4"/>
    <p:sldId id="344" r:id="rId5"/>
    <p:sldId id="361" r:id="rId6"/>
    <p:sldId id="362" r:id="rId7"/>
    <p:sldId id="365" r:id="rId8"/>
    <p:sldId id="366" r:id="rId9"/>
    <p:sldId id="367" r:id="rId10"/>
    <p:sldId id="368" r:id="rId11"/>
    <p:sldId id="375" r:id="rId12"/>
    <p:sldId id="376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7" r:id="rId62"/>
    <p:sldId id="428" r:id="rId63"/>
    <p:sldId id="429" r:id="rId64"/>
    <p:sldId id="430" r:id="rId65"/>
    <p:sldId id="431" r:id="rId66"/>
    <p:sldId id="432" r:id="rId67"/>
    <p:sldId id="433" r:id="rId68"/>
    <p:sldId id="434" r:id="rId69"/>
    <p:sldId id="435" r:id="rId70"/>
    <p:sldId id="436" r:id="rId71"/>
    <p:sldId id="437" r:id="rId72"/>
    <p:sldId id="438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446" r:id="rId81"/>
    <p:sldId id="447" r:id="rId82"/>
    <p:sldId id="448" r:id="rId83"/>
    <p:sldId id="449" r:id="rId84"/>
    <p:sldId id="450" r:id="rId85"/>
    <p:sldId id="451" r:id="rId86"/>
    <p:sldId id="343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en-US" altLang="zh-CN" dirty="0"/>
            <a:t>FAT</a:t>
          </a:r>
          <a:r>
            <a:rPr lang="zh-CN" altLang="en-US" dirty="0"/>
            <a:t>文件系统</a:t>
          </a: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en-US" altLang="zh-CN" dirty="0"/>
            <a:t>NTFS</a:t>
          </a:r>
          <a:r>
            <a:rPr lang="zh-CN" altLang="en-US" dirty="0"/>
            <a:t>文件系统</a:t>
          </a: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en-US" altLang="zh-CN" dirty="0"/>
            <a:t>…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/>
            <a:t>文件系统类型</a:t>
          </a: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/>
            <a:t>文件系统类型</a:t>
          </a:r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/>
            <a:t>FAT</a:t>
          </a:r>
          <a:r>
            <a:rPr lang="zh-CN" altLang="en-US" sz="4600" kern="1200" dirty="0"/>
            <a:t>文件系统</a:t>
          </a:r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/>
            <a:t>NTFS</a:t>
          </a:r>
          <a:r>
            <a:rPr lang="zh-CN" altLang="en-US" sz="4600" kern="1200" dirty="0"/>
            <a:t>文件系统</a:t>
          </a:r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/>
            <a:t>…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2"/>
            <a:ext cx="9357244" cy="1543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8000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原理与应用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377437" y="3252651"/>
            <a:ext cx="6453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文件系统管理</a:t>
            </a:r>
            <a:endParaRPr lang="zh-CN" altLang="en-US" sz="4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620620" y="4391997"/>
            <a:ext cx="5150397" cy="1716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</a:rPr>
              <a:t>计算机学院</a:t>
            </a:r>
            <a:endParaRPr lang="en-US" altLang="zh-CN" sz="2800">
              <a:solidFill>
                <a:schemeClr val="tx1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《Windows</a:t>
            </a:r>
            <a:r>
              <a:rPr lang="zh-CN" altLang="en-US" sz="2800">
                <a:solidFill>
                  <a:schemeClr val="tx1"/>
                </a:solidFill>
              </a:rPr>
              <a:t>原理与应用</a:t>
            </a:r>
            <a:r>
              <a:rPr lang="en-US" altLang="zh-CN" sz="2800">
                <a:solidFill>
                  <a:schemeClr val="tx1"/>
                </a:solidFill>
              </a:rPr>
              <a:t>》</a:t>
            </a:r>
            <a:r>
              <a:rPr lang="zh-CN" altLang="en-US" sz="2800">
                <a:solidFill>
                  <a:schemeClr val="tx1"/>
                </a:solidFill>
              </a:rPr>
              <a:t>课程组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515" y="1658983"/>
            <a:ext cx="7772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NTFS</a:t>
            </a:r>
            <a:r>
              <a:rPr lang="zh-CN" altLang="en-US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的安全特性</a:t>
            </a:r>
            <a:r>
              <a:rPr lang="zh-CN" altLang="en-US" sz="2400" dirty="0"/>
              <a:t> 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定义</a:t>
            </a:r>
            <a:r>
              <a:rPr lang="zh-CN" altLang="en-US" sz="2400" dirty="0">
                <a:latin typeface="宋体" panose="02010600030101010101" pitchFamily="2" charset="-122"/>
              </a:rPr>
              <a:t>用户或组可以访问哪些文件或目录，并为不同的用户提供不同的访问等级；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审计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可将与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安全有关的事件记录到安全记录中，可利用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事件查看器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进行查看；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拥有权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记住文件的所属关系，创建文件或目录的用户拥有对它的全部权限；管理员或个别具有相应许可的人可以接受文件或目录的拥有权。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可靠的文件清除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会回收未分配的磁盘扇区中的数据，对这种扇区的访问将返回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值；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4.3NTFS</a:t>
            </a:r>
            <a:r>
              <a:rPr lang="zh-CN" altLang="en-US" dirty="0"/>
              <a:t>文件系统</a:t>
            </a:r>
            <a:r>
              <a:rPr lang="en-US" altLang="zh-CN" dirty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18" y="1619795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NTFS</a:t>
            </a:r>
            <a:r>
              <a:rPr lang="zh-CN" altLang="en-US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的安全特性（</a:t>
            </a: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lang="zh-CN" altLang="en-US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/>
              <a:t> 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上次访问时间标记；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自动缓写功能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基于记录的文件系统，记录文件和目录的变化，记录在系统失效情况下如何取消（</a:t>
            </a:r>
            <a:r>
              <a:rPr lang="en-US" altLang="zh-CN" sz="2400" dirty="0">
                <a:latin typeface="宋体" panose="02010600030101010101" pitchFamily="2" charset="-122"/>
              </a:rPr>
              <a:t>undo</a:t>
            </a:r>
            <a:r>
              <a:rPr lang="zh-CN" altLang="en-US" sz="2400" dirty="0">
                <a:latin typeface="宋体" panose="02010600030101010101" pitchFamily="2" charset="-122"/>
              </a:rPr>
              <a:t>）和重作（</a:t>
            </a:r>
            <a:r>
              <a:rPr lang="en-US" altLang="zh-CN" sz="2400" dirty="0">
                <a:latin typeface="宋体" panose="02010600030101010101" pitchFamily="2" charset="-122"/>
              </a:rPr>
              <a:t>redo</a:t>
            </a:r>
            <a:r>
              <a:rPr lang="zh-CN" altLang="en-US" sz="2400" dirty="0">
                <a:latin typeface="宋体" panose="02010600030101010101" pitchFamily="2" charset="-122"/>
              </a:rPr>
              <a:t>）这些变更；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热修复功能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当扇区发生写故障时，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</a:rPr>
              <a:t>磁盘镜像功能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有校验的磁盘条带化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文件加密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4.3NTFS</a:t>
            </a:r>
            <a:r>
              <a:rPr lang="zh-CN" altLang="en-US" dirty="0"/>
              <a:t>文件系统</a:t>
            </a:r>
            <a:r>
              <a:rPr lang="en-US" altLang="zh-CN" dirty="0"/>
              <a:t>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265" y="1167812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CDFS</a:t>
            </a:r>
            <a:r>
              <a:rPr lang="zh-CN" altLang="en-US" sz="2400" dirty="0"/>
              <a:t>（</a:t>
            </a:r>
            <a:r>
              <a:rPr lang="en-US" altLang="zh-CN" sz="2400" dirty="0"/>
              <a:t>CD-ROM file system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en-US" altLang="zh-CN" sz="2400" dirty="0"/>
              <a:t>CD-ROM</a:t>
            </a:r>
            <a:r>
              <a:rPr lang="zh-CN" altLang="en-US" sz="2400" dirty="0"/>
              <a:t>文件系统</a:t>
            </a:r>
          </a:p>
          <a:p>
            <a:pPr lvl="1" eaLnBrk="1" hangingPunct="1"/>
            <a:r>
              <a:rPr lang="zh-CN" altLang="en-US" sz="2400" dirty="0"/>
              <a:t>只读文件系统驱动</a:t>
            </a:r>
          </a:p>
          <a:p>
            <a:pPr lvl="1" eaLnBrk="1" hangingPunct="1"/>
            <a:r>
              <a:rPr lang="zh-CN" altLang="en-US" sz="2400" dirty="0"/>
              <a:t>最大尺寸</a:t>
            </a:r>
            <a:r>
              <a:rPr lang="en-US" altLang="zh-CN" sz="2400" dirty="0"/>
              <a:t>4GB</a:t>
            </a:r>
          </a:p>
          <a:p>
            <a:pPr lvl="1" eaLnBrk="1" hangingPunct="1"/>
            <a:r>
              <a:rPr lang="zh-CN" altLang="en-US" sz="2400" dirty="0"/>
              <a:t>最多</a:t>
            </a:r>
            <a:r>
              <a:rPr lang="en-US" altLang="zh-CN" sz="2400" dirty="0"/>
              <a:t>65535</a:t>
            </a:r>
            <a:r>
              <a:rPr lang="zh-CN" altLang="en-US" sz="2400" dirty="0"/>
              <a:t>个目录</a:t>
            </a:r>
          </a:p>
          <a:p>
            <a:pPr eaLnBrk="1" hangingPunct="1"/>
            <a:r>
              <a:rPr lang="en-US" altLang="zh-CN" sz="2400" dirty="0"/>
              <a:t>UDF</a:t>
            </a:r>
            <a:r>
              <a:rPr lang="zh-CN" altLang="en-US" sz="2400" dirty="0"/>
              <a:t>（</a:t>
            </a:r>
            <a:r>
              <a:rPr lang="en-US" altLang="zh-CN" sz="2400" dirty="0"/>
              <a:t>Universal Disk Format</a:t>
            </a:r>
            <a:r>
              <a:rPr lang="zh-CN" altLang="en-US" sz="2400" dirty="0"/>
              <a:t>）</a:t>
            </a:r>
          </a:p>
          <a:p>
            <a:pPr lvl="1" eaLnBrk="1" hangingPunct="1"/>
            <a:r>
              <a:rPr lang="zh-CN" altLang="en-US" sz="2400" dirty="0"/>
              <a:t>主要是用于存储</a:t>
            </a:r>
            <a:r>
              <a:rPr lang="en-US" altLang="zh-CN" sz="2400" dirty="0"/>
              <a:t>DVD-ROM</a:t>
            </a:r>
            <a:r>
              <a:rPr lang="zh-CN" altLang="en-US" sz="2400" dirty="0"/>
              <a:t>文件系统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4.4 CDFS </a:t>
            </a:r>
            <a:r>
              <a:rPr lang="zh-CN" altLang="en-US" dirty="0"/>
              <a:t>与</a:t>
            </a:r>
            <a:r>
              <a:rPr lang="en-US" altLang="zh-CN" dirty="0"/>
              <a:t> 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4.5 </a:t>
            </a:r>
            <a:r>
              <a:rPr lang="zh-CN" altLang="en-US" dirty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扇区和簇</a:t>
            </a:r>
          </a:p>
          <a:p>
            <a:pPr eaLnBrk="1" hangingPunct="1"/>
            <a:r>
              <a:rPr lang="zh-CN" altLang="en-US" sz="2800"/>
              <a:t>分区和卷</a:t>
            </a:r>
          </a:p>
          <a:p>
            <a:pPr eaLnBrk="1" hangingPunct="1"/>
            <a:r>
              <a:rPr lang="zh-CN" altLang="en-US" sz="2800"/>
              <a:t>分区引导扇区</a:t>
            </a:r>
          </a:p>
          <a:p>
            <a:pPr eaLnBrk="1" hangingPunct="1"/>
            <a:r>
              <a:rPr lang="en-US" altLang="zh-CN" sz="2800"/>
              <a:t>BIOS</a:t>
            </a:r>
            <a:r>
              <a:rPr lang="zh-CN" altLang="en-US" sz="2800"/>
              <a:t>参数块</a:t>
            </a:r>
          </a:p>
          <a:p>
            <a:pPr eaLnBrk="1" hangingPunct="1"/>
            <a:r>
              <a:rPr lang="zh-CN" altLang="en-US" sz="2800"/>
              <a:t>文件分配表</a:t>
            </a:r>
            <a:r>
              <a:rPr lang="en-US" altLang="zh-CN" sz="2800"/>
              <a:t>FAT</a:t>
            </a:r>
          </a:p>
          <a:p>
            <a:pPr eaLnBrk="1" hangingPunct="1"/>
            <a:r>
              <a:rPr lang="zh-CN" altLang="en-US" sz="2800"/>
              <a:t>主文件表</a:t>
            </a:r>
            <a:r>
              <a:rPr lang="en-US" altLang="zh-CN" sz="2800"/>
              <a:t>MFT</a:t>
            </a:r>
          </a:p>
          <a:p>
            <a:pPr eaLnBrk="1" hangingPunct="1"/>
            <a:r>
              <a:rPr lang="zh-CN" altLang="en-US" sz="2800"/>
              <a:t>目录</a:t>
            </a:r>
          </a:p>
          <a:p>
            <a:pPr eaLnBrk="1" hangingPunct="1"/>
            <a:r>
              <a:rPr lang="zh-CN" altLang="en-US" sz="2800"/>
              <a:t>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94A184E-D02C-498D-876A-956F59424B89}"/>
              </a:ext>
            </a:extLst>
          </p:cNvPr>
          <p:cNvSpPr/>
          <p:nvPr/>
        </p:nvSpPr>
        <p:spPr>
          <a:xfrm>
            <a:off x="1652460" y="6188429"/>
            <a:ext cx="664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https://blog.csdn.net/ly510587/article/details/100370841</a:t>
            </a:r>
          </a:p>
        </p:txBody>
      </p:sp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62" y="0"/>
            <a:ext cx="7243127" cy="809897"/>
          </a:xfrm>
        </p:spPr>
        <p:txBody>
          <a:bodyPr/>
          <a:lstStyle/>
          <a:p>
            <a:pPr eaLnBrk="1" hangingPunct="1"/>
            <a:r>
              <a:rPr lang="zh-CN" altLang="en-US" dirty="0"/>
              <a:t>扇区</a:t>
            </a:r>
            <a:r>
              <a:rPr lang="en-US" altLang="zh-CN" dirty="0"/>
              <a:t>Sector</a:t>
            </a:r>
            <a:r>
              <a:rPr lang="zh-CN" altLang="en-US" dirty="0"/>
              <a:t>和簇</a:t>
            </a:r>
            <a:r>
              <a:rPr lang="en-US" altLang="zh-CN" dirty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273" y="1130890"/>
            <a:ext cx="7847012" cy="36004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61" y="4299541"/>
            <a:ext cx="50514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7" y="1079501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1" y="765175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09537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82" y="76517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20" y="42926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分区引导扇区：第一个扇区</a:t>
            </a:r>
          </a:p>
          <a:p>
            <a:pPr eaLnBrk="1" hangingPunct="1"/>
            <a:r>
              <a:rPr lang="zh-CN" altLang="en-US"/>
              <a:t>前</a:t>
            </a:r>
            <a:r>
              <a:rPr lang="en-US" altLang="zh-CN"/>
              <a:t>16</a:t>
            </a:r>
            <a:r>
              <a:rPr lang="zh-CN" altLang="en-US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/>
              <a:t>   </a:t>
            </a:r>
            <a:r>
              <a:rPr lang="en-US" altLang="zh-CN"/>
              <a:t>EB 3C 90 4D 53 44 4F 53 35 2E 30 00 02  04 01 00 . &lt; . MSDOS5.0 </a:t>
            </a:r>
            <a:r>
              <a:rPr lang="zh-CN" altLang="en-US"/>
              <a:t>。。。。</a:t>
            </a:r>
          </a:p>
          <a:p>
            <a:pPr eaLnBrk="1" hangingPunct="1"/>
            <a:r>
              <a:rPr lang="en-US" altLang="zh-CN"/>
              <a:t>BIOS BPB</a:t>
            </a:r>
          </a:p>
          <a:p>
            <a:pPr eaLnBrk="1" hangingPunct="1"/>
            <a:r>
              <a:rPr lang="zh-CN" altLang="en-US"/>
              <a:t>扩展</a:t>
            </a:r>
            <a:r>
              <a:rPr lang="en-US" altLang="zh-CN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lvl="1" eaLnBrk="1" hangingPunct="1"/>
            <a:r>
              <a:rPr lang="zh-CN" altLang="en-US" sz="2400" dirty="0"/>
              <a:t>每扇区字节数</a:t>
            </a:r>
          </a:p>
          <a:p>
            <a:pPr lvl="1" eaLnBrk="1" hangingPunct="1"/>
            <a:r>
              <a:rPr lang="zh-CN" altLang="en-US" sz="2400" dirty="0"/>
              <a:t>每簇扇区数</a:t>
            </a:r>
          </a:p>
          <a:p>
            <a:pPr lvl="1" eaLnBrk="1" hangingPunct="1"/>
            <a:r>
              <a:rPr lang="en-US" altLang="zh-CN" sz="2400" dirty="0"/>
              <a:t>FAT</a:t>
            </a:r>
            <a:r>
              <a:rPr lang="zh-CN" altLang="en-US" sz="2400" dirty="0"/>
              <a:t>表开始前保留的扇区数</a:t>
            </a:r>
          </a:p>
          <a:p>
            <a:pPr lvl="1" eaLnBrk="1" hangingPunct="1"/>
            <a:r>
              <a:rPr lang="en-US" altLang="zh-CN" sz="2400" dirty="0"/>
              <a:t>FAT</a:t>
            </a:r>
            <a:r>
              <a:rPr lang="zh-CN" altLang="en-US" sz="2400" dirty="0"/>
              <a:t>表副本的数量</a:t>
            </a:r>
          </a:p>
          <a:p>
            <a:pPr lvl="1" eaLnBrk="1" hangingPunct="1"/>
            <a:r>
              <a:rPr lang="zh-CN" altLang="en-US" sz="2400" dirty="0"/>
              <a:t>根目录中项目的最大数量</a:t>
            </a:r>
          </a:p>
          <a:p>
            <a:pPr lvl="1" eaLnBrk="1" hangingPunct="1"/>
            <a:r>
              <a:rPr lang="zh-CN" altLang="en-US" sz="2400" dirty="0"/>
              <a:t>扇区数量</a:t>
            </a:r>
          </a:p>
          <a:p>
            <a:pPr lvl="1" eaLnBrk="1" hangingPunct="1"/>
            <a:r>
              <a:rPr lang="zh-CN" altLang="en-US" sz="2400" dirty="0"/>
              <a:t>介质描述符</a:t>
            </a:r>
          </a:p>
          <a:p>
            <a:pPr lvl="1" eaLnBrk="1" hangingPunct="1"/>
            <a:r>
              <a:rPr lang="zh-CN" altLang="en-US" sz="2400" dirty="0"/>
              <a:t>每个</a:t>
            </a:r>
            <a:r>
              <a:rPr lang="en-US" altLang="zh-CN" sz="2400" dirty="0"/>
              <a:t>FAT</a:t>
            </a:r>
            <a:r>
              <a:rPr lang="zh-CN" altLang="en-US" sz="2400" dirty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dirty="0"/>
              <a:t>每个磁道的扇区数</a:t>
            </a:r>
          </a:p>
          <a:p>
            <a:pPr eaLnBrk="1" hangingPunct="1"/>
            <a:r>
              <a:rPr lang="zh-CN" altLang="en-US" sz="2800" dirty="0"/>
              <a:t>扇区总数</a:t>
            </a:r>
          </a:p>
          <a:p>
            <a:pPr eaLnBrk="1" hangingPunct="1"/>
            <a:r>
              <a:rPr lang="zh-CN" altLang="en-US" sz="2800" dirty="0"/>
              <a:t>驱动器类型</a:t>
            </a:r>
          </a:p>
          <a:p>
            <a:pPr eaLnBrk="1" hangingPunct="1"/>
            <a:r>
              <a:rPr lang="zh-CN" altLang="en-US" sz="2800" dirty="0"/>
              <a:t>特殊标志</a:t>
            </a:r>
          </a:p>
          <a:p>
            <a:pPr eaLnBrk="1" hangingPunct="1"/>
            <a:r>
              <a:rPr lang="zh-CN" altLang="en-US" sz="2800" dirty="0"/>
              <a:t>磁盘签名</a:t>
            </a:r>
          </a:p>
          <a:p>
            <a:pPr eaLnBrk="1" hangingPunct="1"/>
            <a:r>
              <a:rPr lang="zh-CN" altLang="en-US" sz="2800" dirty="0"/>
              <a:t>卷的序列号</a:t>
            </a:r>
          </a:p>
          <a:p>
            <a:pPr eaLnBrk="1" hangingPunct="1"/>
            <a:r>
              <a:rPr lang="zh-CN" altLang="en-US" sz="2800" dirty="0"/>
              <a:t>传统卷标</a:t>
            </a:r>
          </a:p>
          <a:p>
            <a:pPr eaLnBrk="1" hangingPunct="1"/>
            <a:r>
              <a:rPr lang="zh-CN" altLang="en-US" sz="2800" dirty="0"/>
              <a:t>文件系统描述符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/>
              <a:t>FAT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44686113"/>
              </p:ext>
            </p:extLst>
          </p:nvPr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内容提要</a:t>
            </a:r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每扇区的字节数</a:t>
            </a:r>
          </a:p>
          <a:p>
            <a:pPr eaLnBrk="1" hangingPunct="1"/>
            <a:r>
              <a:rPr lang="zh-CN" altLang="en-US" sz="2800"/>
              <a:t>每簇的扇区数</a:t>
            </a:r>
          </a:p>
          <a:p>
            <a:pPr eaLnBrk="1" hangingPunct="1"/>
            <a:r>
              <a:rPr lang="zh-CN" altLang="en-US" sz="2800"/>
              <a:t>保留的扇区数</a:t>
            </a:r>
          </a:p>
          <a:p>
            <a:pPr eaLnBrk="1" hangingPunct="1"/>
            <a:r>
              <a:rPr lang="en-US" altLang="zh-CN" sz="2800"/>
              <a:t>FAT</a:t>
            </a:r>
            <a:r>
              <a:rPr lang="zh-CN" altLang="en-US" sz="2800"/>
              <a:t>表的数量</a:t>
            </a:r>
          </a:p>
          <a:p>
            <a:pPr eaLnBrk="1" hangingPunct="1"/>
            <a:r>
              <a:rPr lang="zh-CN" altLang="en-US" sz="2800"/>
              <a:t>根目录的最大项数</a:t>
            </a:r>
          </a:p>
          <a:p>
            <a:pPr eaLnBrk="1" hangingPunct="1"/>
            <a:r>
              <a:rPr lang="zh-CN" altLang="en-US" sz="2800"/>
              <a:t>小扇区数</a:t>
            </a:r>
          </a:p>
          <a:p>
            <a:pPr eaLnBrk="1" hangingPunct="1"/>
            <a:r>
              <a:rPr lang="zh-CN" altLang="en-US" sz="2800"/>
              <a:t>介质描述符</a:t>
            </a:r>
          </a:p>
          <a:p>
            <a:pPr eaLnBrk="1" hangingPunct="1"/>
            <a:r>
              <a:rPr lang="zh-CN" altLang="en-US" sz="2800"/>
              <a:t>每个</a:t>
            </a:r>
            <a:r>
              <a:rPr lang="en-US" altLang="zh-CN" sz="2800"/>
              <a:t>FAT</a:t>
            </a:r>
            <a:r>
              <a:rPr lang="zh-CN" altLang="en-US" sz="2800"/>
              <a:t>表含有的扇区数（</a:t>
            </a:r>
            <a:r>
              <a:rPr lang="en-US" altLang="zh-CN" sz="2800"/>
              <a:t>00 00</a:t>
            </a:r>
            <a:r>
              <a:rPr lang="zh-CN" altLang="en-US" sz="28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每个磁道的扇区数</a:t>
            </a:r>
          </a:p>
          <a:p>
            <a:pPr eaLnBrk="1" hangingPunct="1"/>
            <a:r>
              <a:rPr lang="zh-CN" altLang="en-US" sz="2800"/>
              <a:t>隐藏的扇区数</a:t>
            </a:r>
          </a:p>
          <a:p>
            <a:pPr eaLnBrk="1" hangingPunct="1"/>
            <a:r>
              <a:rPr lang="zh-CN" altLang="en-US" sz="2800"/>
              <a:t>扇区总数</a:t>
            </a:r>
          </a:p>
          <a:p>
            <a:pPr eaLnBrk="1" hangingPunct="1"/>
            <a:r>
              <a:rPr lang="zh-CN" altLang="en-US" sz="2800"/>
              <a:t>每个</a:t>
            </a:r>
            <a:r>
              <a:rPr lang="en-US" altLang="zh-CN" sz="2800"/>
              <a:t>FAT</a:t>
            </a:r>
            <a:r>
              <a:rPr lang="zh-CN" altLang="en-US" sz="2800"/>
              <a:t>表含有的扇区数</a:t>
            </a:r>
          </a:p>
          <a:p>
            <a:pPr eaLnBrk="1" hangingPunct="1"/>
            <a:r>
              <a:rPr lang="zh-CN" altLang="en-US" sz="2800"/>
              <a:t>标志位</a:t>
            </a:r>
          </a:p>
          <a:p>
            <a:pPr eaLnBrk="1" hangingPunct="1"/>
            <a:r>
              <a:rPr lang="zh-CN" altLang="en-US" sz="2800"/>
              <a:t>文件系统版本号</a:t>
            </a:r>
          </a:p>
          <a:p>
            <a:pPr eaLnBrk="1" hangingPunct="1"/>
            <a:r>
              <a:rPr lang="zh-CN" altLang="en-US" sz="2800"/>
              <a:t>根目录所在簇</a:t>
            </a:r>
          </a:p>
          <a:p>
            <a:pPr eaLnBrk="1" hangingPunct="1"/>
            <a:r>
              <a:rPr lang="zh-CN" altLang="en-US" sz="2800"/>
              <a:t>文件系统信息扇区</a:t>
            </a:r>
          </a:p>
          <a:p>
            <a:pPr eaLnBrk="1" hangingPunct="1"/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FAT32 BPB</a:t>
            </a:r>
            <a:r>
              <a:rPr lang="zh-CN" altLang="en-US"/>
              <a:t>－</a:t>
            </a:r>
            <a:r>
              <a:rPr lang="en-US" altLang="zh-CN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引导扇区备份</a:t>
            </a:r>
          </a:p>
          <a:p>
            <a:pPr eaLnBrk="1" hangingPunct="1"/>
            <a:r>
              <a:rPr lang="zh-CN" altLang="en-US" sz="2800"/>
              <a:t>保留域</a:t>
            </a:r>
          </a:p>
          <a:p>
            <a:pPr eaLnBrk="1" hangingPunct="1"/>
            <a:r>
              <a:rPr lang="zh-CN" altLang="en-US" sz="2800"/>
              <a:t>驱动器类型</a:t>
            </a:r>
          </a:p>
          <a:p>
            <a:pPr eaLnBrk="1" hangingPunct="1"/>
            <a:r>
              <a:rPr lang="zh-CN" altLang="en-US" sz="2800"/>
              <a:t>特殊标志</a:t>
            </a:r>
          </a:p>
          <a:p>
            <a:pPr eaLnBrk="1" hangingPunct="1"/>
            <a:r>
              <a:rPr lang="zh-CN" altLang="en-US" sz="2800"/>
              <a:t>签名</a:t>
            </a:r>
          </a:p>
          <a:p>
            <a:pPr eaLnBrk="1" hangingPunct="1"/>
            <a:r>
              <a:rPr lang="zh-CN" altLang="en-US" sz="2800"/>
              <a:t>卷序列号</a:t>
            </a:r>
          </a:p>
          <a:p>
            <a:pPr eaLnBrk="1" hangingPunct="1"/>
            <a:r>
              <a:rPr lang="zh-CN" altLang="en-US" sz="2800"/>
              <a:t>卷标</a:t>
            </a:r>
          </a:p>
          <a:p>
            <a:pPr eaLnBrk="1" hangingPunct="1"/>
            <a:r>
              <a:rPr lang="zh-CN" altLang="en-US" sz="280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5583" y="1319349"/>
            <a:ext cx="7772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文件分配表</a:t>
            </a:r>
            <a:r>
              <a:rPr lang="en-US" altLang="zh-CN" sz="2400" dirty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FAT</a:t>
            </a:r>
            <a:r>
              <a:rPr lang="zh-CN" altLang="en-US" sz="2400" dirty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FAT16</a:t>
            </a:r>
            <a:r>
              <a:rPr lang="zh-CN" altLang="en-US" sz="2400" dirty="0"/>
              <a:t>用</a:t>
            </a:r>
            <a:r>
              <a:rPr lang="en-US" altLang="zh-CN" sz="2400" dirty="0"/>
              <a:t>2</a:t>
            </a:r>
            <a:r>
              <a:rPr lang="zh-CN" altLang="en-US" sz="2400" dirty="0"/>
              <a:t>字节映射分区上的每个簇</a:t>
            </a:r>
            <a:r>
              <a:rPr lang="en-US" altLang="zh-CN" sz="2400" dirty="0">
                <a:latin typeface="Times New Roman" panose="02020603050405020304" pitchFamily="18" charset="0"/>
              </a:rPr>
              <a:t>—</a:t>
            </a:r>
            <a:r>
              <a:rPr lang="en-US" altLang="zh-CN" sz="2400" dirty="0"/>
              <a:t>16</a:t>
            </a:r>
            <a:r>
              <a:rPr lang="zh-CN" altLang="en-US" sz="2400" dirty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9012" y="1366702"/>
            <a:ext cx="83058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FAT32</a:t>
            </a:r>
            <a:r>
              <a:rPr lang="zh-CN" altLang="en-US" sz="2400" dirty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F7FFFFFF FFFFFFFF FFFFFF0F </a:t>
            </a:r>
            <a:r>
              <a:rPr lang="en-US" altLang="zh-CN" sz="2400" dirty="0" err="1"/>
              <a:t>FFFFFF0F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FFFFFF0F: </a:t>
            </a:r>
            <a:r>
              <a:rPr lang="zh-CN" altLang="en-US" sz="2400" dirty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FAT</a:t>
            </a:r>
            <a:r>
              <a:rPr lang="zh-CN" altLang="en-US" sz="2400" dirty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含有与</a:t>
            </a:r>
            <a:r>
              <a:rPr lang="en-US" altLang="zh-CN" sz="2400" dirty="0"/>
              <a:t>FAT</a:t>
            </a:r>
            <a:r>
              <a:rPr lang="zh-CN" altLang="en-US" sz="2400" dirty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81892" y="1093062"/>
            <a:ext cx="77724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FAT/FAT32</a:t>
            </a:r>
            <a:r>
              <a:rPr lang="zh-CN" altLang="en-US" sz="2400" dirty="0"/>
              <a:t>目录列表</a:t>
            </a:r>
          </a:p>
          <a:p>
            <a:pPr lvl="1" eaLnBrk="1" hangingPunct="1"/>
            <a:r>
              <a:rPr lang="zh-CN" altLang="en-US" sz="2400" dirty="0"/>
              <a:t>文件名</a:t>
            </a:r>
          </a:p>
          <a:p>
            <a:pPr lvl="1" eaLnBrk="1" hangingPunct="1"/>
            <a:r>
              <a:rPr lang="zh-CN" altLang="en-US" sz="2400" dirty="0"/>
              <a:t>属性</a:t>
            </a:r>
          </a:p>
          <a:p>
            <a:pPr lvl="1" eaLnBrk="1" hangingPunct="1"/>
            <a:r>
              <a:rPr lang="zh-CN" altLang="en-US" sz="2400" dirty="0"/>
              <a:t>保留</a:t>
            </a:r>
          </a:p>
          <a:p>
            <a:pPr lvl="1" eaLnBrk="1" hangingPunct="1"/>
            <a:r>
              <a:rPr lang="zh-CN" altLang="en-US" sz="2400" dirty="0"/>
              <a:t>日期和时间戳记</a:t>
            </a:r>
          </a:p>
          <a:p>
            <a:pPr lvl="1" eaLnBrk="1" hangingPunct="1"/>
            <a:r>
              <a:rPr lang="zh-CN" altLang="en-US" sz="2400" dirty="0"/>
              <a:t>文件长度</a:t>
            </a:r>
          </a:p>
          <a:p>
            <a:pPr eaLnBrk="1" hangingPunct="1"/>
            <a:r>
              <a:rPr lang="en-US" altLang="zh-CN" sz="2400" dirty="0"/>
              <a:t>FAT/FAT32</a:t>
            </a:r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文件分配表举例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62932"/>
            <a:ext cx="9702723" cy="374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96975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FAT</a:t>
            </a:r>
            <a:r>
              <a:rPr lang="zh-CN" altLang="en-US"/>
              <a:t>目录项举例</a:t>
            </a:r>
          </a:p>
        </p:txBody>
      </p:sp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831850"/>
          </a:xfrm>
        </p:spPr>
        <p:txBody>
          <a:bodyPr/>
          <a:lstStyle/>
          <a:p>
            <a:pPr eaLnBrk="1" hangingPunct="1"/>
            <a:r>
              <a:rPr lang="en-US" altLang="zh-CN"/>
              <a:t>NTFS</a:t>
            </a:r>
            <a:r>
              <a:rPr lang="zh-CN" altLang="en-US"/>
              <a:t>以及相关组件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7" y="1672862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530" y="195532"/>
            <a:ext cx="552875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4.1windows</a:t>
            </a:r>
            <a:r>
              <a:rPr lang="zh-CN" altLang="en-US" dirty="0"/>
              <a:t>支持的文件系统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692331" y="2879956"/>
            <a:ext cx="9339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文件系统由三部分组成：</a:t>
            </a:r>
            <a:r>
              <a:rPr lang="zh-CN" altLang="en-US" sz="2400" dirty="0">
                <a:solidFill>
                  <a:srgbClr val="FF0000"/>
                </a:solidFill>
              </a:rPr>
              <a:t>文件系统的接口</a:t>
            </a:r>
            <a:r>
              <a:rPr lang="zh-CN" altLang="en-US" sz="2400" dirty="0"/>
              <a:t>，</a:t>
            </a:r>
            <a:r>
              <a:rPr lang="zh-CN" altLang="en-US" sz="2400" dirty="0">
                <a:highlight>
                  <a:srgbClr val="FFFF00"/>
                </a:highlight>
              </a:rPr>
              <a:t>对对象操纵和管理的软件集合</a:t>
            </a:r>
            <a:r>
              <a:rPr lang="zh-CN" altLang="en-US" sz="2400" dirty="0"/>
              <a:t>，</a:t>
            </a:r>
            <a:r>
              <a:rPr lang="zh-CN" altLang="en-US" sz="2400" dirty="0">
                <a:highlight>
                  <a:srgbClr val="FFFF00"/>
                </a:highlight>
              </a:rPr>
              <a:t>对象及属性</a:t>
            </a:r>
            <a:r>
              <a:rPr lang="zh-CN" altLang="en-US" sz="2400" dirty="0"/>
              <a:t>。从系统角度来看，文件系统是对文件存储设备的空间进行组织和分配，负责文件存储并对存入的文件进行保护和检索的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7" name="矩形 6"/>
          <p:cNvSpPr/>
          <p:nvPr/>
        </p:nvSpPr>
        <p:spPr>
          <a:xfrm>
            <a:off x="3113908" y="4919322"/>
            <a:ext cx="4175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dirty="0"/>
              <a:t>Windows</a:t>
            </a:r>
            <a:r>
              <a:rPr lang="zh-CN" altLang="en-US" sz="2400" dirty="0"/>
              <a:t>支持的文件系统：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	FAT</a:t>
            </a:r>
          </a:p>
          <a:p>
            <a:pPr>
              <a:buFontTx/>
              <a:buNone/>
            </a:pPr>
            <a:r>
              <a:rPr lang="en-US" altLang="zh-CN" sz="2400" dirty="0"/>
              <a:t>	NTFS</a:t>
            </a:r>
          </a:p>
          <a:p>
            <a:pPr>
              <a:buFontTx/>
              <a:buNone/>
            </a:pPr>
            <a:r>
              <a:rPr lang="en-US" altLang="zh-CN" sz="2400" dirty="0"/>
              <a:t>	CDFS</a:t>
            </a:r>
          </a:p>
          <a:p>
            <a:pPr>
              <a:buFontTx/>
              <a:buNone/>
            </a:pPr>
            <a:r>
              <a:rPr lang="en-US" altLang="zh-CN" sz="2400" dirty="0"/>
              <a:t>	UDF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83771" y="1442498"/>
            <a:ext cx="810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文件系统：</a:t>
            </a:r>
            <a:r>
              <a:rPr lang="zh-CN" altLang="en-US" sz="2400" dirty="0">
                <a:highlight>
                  <a:srgbClr val="FFFF00"/>
                </a:highlight>
              </a:rPr>
              <a:t>文件系统是操作系统用于明确存储设备（常见的是磁盘，也有基于</a:t>
            </a:r>
            <a:r>
              <a:rPr lang="en-US" altLang="zh-CN" sz="2400" dirty="0">
                <a:highlight>
                  <a:srgbClr val="FFFF00"/>
                </a:highlight>
              </a:rPr>
              <a:t>NAND Flash</a:t>
            </a:r>
            <a:r>
              <a:rPr lang="zh-CN" altLang="en-US" sz="2400" dirty="0">
                <a:highlight>
                  <a:srgbClr val="FFFF00"/>
                </a:highlight>
              </a:rPr>
              <a:t>的固态硬盘）或分区上的文件的方法和数据结构</a:t>
            </a:r>
            <a:r>
              <a:rPr lang="zh-CN" altLang="en-US" sz="2400" dirty="0"/>
              <a:t>；即在存储设备上组织文件的方法</a:t>
            </a:r>
          </a:p>
        </p:txBody>
      </p:sp>
    </p:spTree>
    <p:extLst>
      <p:ext uri="{BB962C8B-B14F-4D97-AF65-F5344CB8AC3E}">
        <p14:creationId xmlns:p14="http://schemas.microsoft.com/office/powerpoint/2010/main" val="157041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0639"/>
            <a:ext cx="7772400" cy="744537"/>
          </a:xfrm>
        </p:spPr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3" y="1188857"/>
            <a:ext cx="7350125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6B22F72-5A29-4CE6-B748-34B8FD364A9A}"/>
              </a:ext>
            </a:extLst>
          </p:cNvPr>
          <p:cNvSpPr/>
          <p:nvPr/>
        </p:nvSpPr>
        <p:spPr>
          <a:xfrm>
            <a:off x="3495782" y="1004191"/>
            <a:ext cx="473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https://baike.baidu.com/item/NTFS/91761</a:t>
            </a:r>
          </a:p>
        </p:txBody>
      </p:sp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88914"/>
            <a:ext cx="7772400" cy="746125"/>
          </a:xfrm>
        </p:spPr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主文件表</a:t>
            </a:r>
            <a:r>
              <a:rPr lang="en-US" altLang="zh-CN" sz="2400" dirty="0"/>
              <a:t>MFT</a:t>
            </a:r>
            <a:r>
              <a:rPr lang="zh-CN" altLang="en-US" sz="2400" dirty="0"/>
              <a:t>：文件和目录都用</a:t>
            </a:r>
            <a:r>
              <a:rPr lang="en-US" altLang="zh-CN" sz="2400" dirty="0"/>
              <a:t>MFT</a:t>
            </a:r>
            <a:r>
              <a:rPr lang="zh-CN" altLang="en-US" sz="2400" dirty="0"/>
              <a:t>中的记录表示</a:t>
            </a:r>
          </a:p>
          <a:p>
            <a:pPr eaLnBrk="1" hangingPunct="1"/>
            <a:r>
              <a:rPr lang="en-US" altLang="zh-CN" sz="2400" dirty="0"/>
              <a:t>MFT</a:t>
            </a:r>
            <a:r>
              <a:rPr lang="zh-CN" altLang="en-US" sz="2400" dirty="0"/>
              <a:t>是一个数据库而不是简单的簇映射</a:t>
            </a:r>
          </a:p>
          <a:p>
            <a:pPr eaLnBrk="1" hangingPunct="1"/>
            <a:r>
              <a:rPr lang="en-US" altLang="zh-CN" sz="2400" dirty="0"/>
              <a:t>MFT</a:t>
            </a:r>
            <a:r>
              <a:rPr lang="zh-CN" altLang="en-US" sz="2400" dirty="0"/>
              <a:t>的项目比</a:t>
            </a:r>
            <a:r>
              <a:rPr lang="en-US" altLang="zh-CN" sz="2400" dirty="0"/>
              <a:t>FAT</a:t>
            </a:r>
            <a:r>
              <a:rPr lang="zh-CN" altLang="en-US" sz="2400" dirty="0"/>
              <a:t>表包含更多的信息，用更多的方式索引</a:t>
            </a:r>
          </a:p>
          <a:p>
            <a:pPr eaLnBrk="1" hangingPunct="1"/>
            <a:r>
              <a:rPr lang="zh-CN" altLang="en-US" sz="2400" dirty="0"/>
              <a:t>分类	</a:t>
            </a:r>
          </a:p>
          <a:p>
            <a:pPr lvl="1" eaLnBrk="1" hangingPunct="1"/>
            <a:r>
              <a:rPr lang="zh-CN" altLang="en-US" sz="2400" dirty="0"/>
              <a:t>文件记录</a:t>
            </a:r>
          </a:p>
          <a:p>
            <a:pPr lvl="1" eaLnBrk="1" hangingPunct="1"/>
            <a:r>
              <a:rPr lang="zh-CN" altLang="en-US" sz="2400" dirty="0"/>
              <a:t>目录记录</a:t>
            </a:r>
          </a:p>
          <a:p>
            <a:pPr lvl="1" eaLnBrk="1" hangingPunct="1"/>
            <a:r>
              <a:rPr lang="zh-CN" altLang="en-US" sz="2400" dirty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6760" y="1099412"/>
            <a:ext cx="7772400" cy="4895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918289"/>
              </p:ext>
            </p:extLst>
          </p:nvPr>
        </p:nvGraphicFramePr>
        <p:xfrm>
          <a:off x="470263" y="1376183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63" y="1376183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703" y="12954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扇区总数</a:t>
            </a:r>
          </a:p>
          <a:p>
            <a:pPr eaLnBrk="1" hangingPunct="1"/>
            <a:r>
              <a:rPr lang="zh-CN" altLang="en-US" sz="2800" dirty="0"/>
              <a:t>主文件表的逻辑簇编号</a:t>
            </a:r>
          </a:p>
          <a:p>
            <a:pPr eaLnBrk="1" hangingPunct="1"/>
            <a:r>
              <a:rPr lang="en-US" altLang="zh-CN" sz="2800" dirty="0"/>
              <a:t>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卷序列号</a:t>
            </a:r>
          </a:p>
          <a:p>
            <a:pPr eaLnBrk="1" hangingPunct="1"/>
            <a:r>
              <a:rPr lang="zh-CN" altLang="en-US" sz="2800" dirty="0"/>
              <a:t>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37338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324600" y="1704975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BadClus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Secure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UpCase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Extend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Quota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ObjID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Reparse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NTFS</a:t>
            </a:r>
            <a:r>
              <a:rPr lang="zh-CN" altLang="en-US" dirty="0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MFT</a:t>
            </a:r>
            <a:r>
              <a:rPr lang="zh-CN" altLang="en-US" sz="2400" dirty="0"/>
              <a:t>是一个面向对象的数据库</a:t>
            </a:r>
          </a:p>
          <a:p>
            <a:pPr eaLnBrk="1" hangingPunct="1"/>
            <a:r>
              <a:rPr lang="zh-CN" altLang="en-US" sz="2400" dirty="0"/>
              <a:t>对象由包含特定属性的类派生</a:t>
            </a:r>
          </a:p>
          <a:p>
            <a:pPr eaLnBrk="1" hangingPunct="1"/>
            <a:r>
              <a:rPr lang="zh-CN" altLang="en-US" sz="2400" dirty="0"/>
              <a:t>所有属性都分为两部分：</a:t>
            </a:r>
          </a:p>
          <a:p>
            <a:pPr lvl="1" eaLnBrk="1" hangingPunct="1"/>
            <a:r>
              <a:rPr lang="zh-CN" altLang="en-US" sz="2400" dirty="0"/>
              <a:t>属性头部分</a:t>
            </a:r>
          </a:p>
          <a:p>
            <a:pPr lvl="2" eaLnBrk="1" hangingPunct="1"/>
            <a:r>
              <a:rPr lang="zh-CN" altLang="en-US" sz="2400" dirty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/>
              <a:t>数据部分</a:t>
            </a:r>
          </a:p>
          <a:p>
            <a:pPr lvl="2" eaLnBrk="1" hangingPunct="1"/>
            <a:r>
              <a:rPr lang="zh-CN" altLang="en-US" sz="2400" dirty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886" y="1639389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4.2FAT</a:t>
            </a:r>
            <a:r>
              <a:rPr lang="zh-CN" altLang="en-US" dirty="0"/>
              <a:t>文件系统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FAT16</a:t>
            </a:r>
          </a:p>
          <a:p>
            <a:pPr lvl="1"/>
            <a:r>
              <a:rPr lang="en-US" altLang="zh-CN" sz="2400"/>
              <a:t>DOS</a:t>
            </a:r>
            <a:r>
              <a:rPr lang="zh-CN" altLang="en-US" sz="2400"/>
              <a:t>、</a:t>
            </a:r>
            <a:r>
              <a:rPr lang="en-US" altLang="zh-CN" sz="2400"/>
              <a:t>Windows 95</a:t>
            </a:r>
            <a:r>
              <a:rPr lang="zh-CN" altLang="en-US" sz="2400"/>
              <a:t>使用的文件系统</a:t>
            </a:r>
          </a:p>
          <a:p>
            <a:pPr lvl="1"/>
            <a:r>
              <a:rPr lang="zh-CN" altLang="en-US" sz="2400">
                <a:latin typeface="宋体" panose="02010600030101010101" pitchFamily="2" charset="-122"/>
              </a:rPr>
              <a:t>最大可以管理</a:t>
            </a:r>
            <a:r>
              <a:rPr lang="en-US" altLang="zh-CN" sz="2400"/>
              <a:t>4GB</a:t>
            </a:r>
            <a:r>
              <a:rPr lang="zh-CN" altLang="en-US" sz="2400">
                <a:latin typeface="宋体" panose="02010600030101010101" pitchFamily="2" charset="-122"/>
              </a:rPr>
              <a:t>的分区</a:t>
            </a:r>
            <a:r>
              <a:rPr lang="zh-CN" altLang="en-US" sz="2400"/>
              <a:t> </a:t>
            </a:r>
          </a:p>
          <a:p>
            <a:pPr lvl="1"/>
            <a:r>
              <a:rPr lang="zh-CN" altLang="en-US" sz="240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/>
              <a:t>65525</a:t>
            </a:r>
            <a:r>
              <a:rPr lang="zh-CN" altLang="en-US" sz="2400">
                <a:latin typeface="宋体" panose="02010600030101010101" pitchFamily="2" charset="-122"/>
              </a:rPr>
              <a:t>个簇</a:t>
            </a:r>
            <a:r>
              <a:rPr lang="zh-CN" altLang="en-US" sz="2400"/>
              <a:t> </a:t>
            </a:r>
          </a:p>
          <a:p>
            <a:r>
              <a:rPr lang="en-US" altLang="zh-CN" sz="2800"/>
              <a:t>FAT32</a:t>
            </a:r>
          </a:p>
          <a:p>
            <a:pPr lvl="1"/>
            <a:r>
              <a:rPr lang="zh-CN" altLang="en-US" sz="2400">
                <a:latin typeface="宋体" panose="02010600030101010101" pitchFamily="2" charset="-122"/>
              </a:rPr>
              <a:t>支持</a:t>
            </a:r>
            <a:r>
              <a:rPr lang="en-US" altLang="zh-CN" sz="2400"/>
              <a:t>2TB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/>
              <a:t>2048G</a:t>
            </a:r>
            <a:r>
              <a:rPr lang="zh-CN" altLang="en-US" sz="2400">
                <a:latin typeface="宋体" panose="02010600030101010101" pitchFamily="2" charset="-122"/>
              </a:rPr>
              <a:t>）的分区</a:t>
            </a:r>
            <a:r>
              <a:rPr lang="zh-CN" altLang="en-US" sz="2400"/>
              <a:t> </a:t>
            </a:r>
          </a:p>
          <a:p>
            <a:pPr lvl="1"/>
            <a:r>
              <a:rPr lang="zh-CN" altLang="en-US" sz="2400">
                <a:latin typeface="宋体" panose="02010600030101010101" pitchFamily="2" charset="-122"/>
              </a:rPr>
              <a:t>使用的簇比</a:t>
            </a:r>
            <a:r>
              <a:rPr lang="en-US" altLang="zh-CN" sz="2400"/>
              <a:t>FAT16</a:t>
            </a:r>
            <a:r>
              <a:rPr lang="zh-CN" altLang="en-US" sz="2400">
                <a:latin typeface="宋体" panose="02010600030101010101" pitchFamily="2" charset="-122"/>
              </a:rPr>
              <a:t>小</a:t>
            </a:r>
            <a:r>
              <a:rPr lang="zh-CN" altLang="en-US" sz="240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常驻属性 </a:t>
            </a:r>
            <a:r>
              <a:rPr lang="en-US" altLang="zh-CN" sz="2400" dirty="0"/>
              <a:t>$</a:t>
            </a:r>
            <a:r>
              <a:rPr lang="en-US" altLang="zh-CN" sz="2400" dirty="0" err="1"/>
              <a:t>AttrDef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运行（</a:t>
            </a:r>
            <a:r>
              <a:rPr lang="en-US" altLang="zh-CN" sz="2400" dirty="0"/>
              <a:t>run</a:t>
            </a:r>
            <a:r>
              <a:rPr lang="zh-CN" altLang="en-US" sz="2400" dirty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不连续的运行：每个运行在</a:t>
            </a:r>
            <a:r>
              <a:rPr lang="en-US" altLang="zh-CN" sz="2400" dirty="0"/>
              <a:t>MFT</a:t>
            </a:r>
            <a:r>
              <a:rPr lang="zh-CN" altLang="en-US" sz="2400" dirty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指针：起始逻辑簇序号</a:t>
            </a:r>
            <a:r>
              <a:rPr lang="en-US" altLang="zh-CN" sz="2400" dirty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起始虚拟簇序号</a:t>
            </a:r>
            <a:r>
              <a:rPr lang="en-US" altLang="zh-CN" sz="2400" dirty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11877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489166"/>
            <a:ext cx="77724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Attribute_List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Object_ID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Security_Descriptor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Volume_Name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Volume_Information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Data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MFT</a:t>
            </a:r>
            <a:r>
              <a:rPr lang="zh-CN" altLang="en-US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Index_Root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Index_Allocation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Bitmap</a:t>
            </a:r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Reparse_point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Ea_Information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</a:t>
            </a:r>
            <a:r>
              <a:rPr lang="en-US" altLang="zh-CN" sz="2400" dirty="0" err="1"/>
              <a:t>Ea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Logged_Utility_Stream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41682"/>
              </p:ext>
            </p:extLst>
          </p:nvPr>
        </p:nvGraphicFramePr>
        <p:xfrm>
          <a:off x="1683113" y="126275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113" y="126275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1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69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69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13" y="364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2" y="20138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2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057400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zh-CN" altLang="en-US" sz="280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文件系统所占容量与计算机的开销少；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支持各种操作系统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可移植；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方便的用于传送数据。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4.2FAT</a:t>
            </a:r>
            <a:r>
              <a:rPr lang="zh-CN" altLang="en-US" dirty="0"/>
              <a:t>文件系统的优点</a:t>
            </a:r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文件记录和</a:t>
            </a:r>
            <a:r>
              <a:rPr lang="en-US" altLang="zh-CN"/>
              <a:t>$Data</a:t>
            </a:r>
            <a:r>
              <a:rPr lang="zh-CN" altLang="en-US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580" y="1930400"/>
            <a:ext cx="8596668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Standard_Information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File_Name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所有的文件属性至少有一个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如果超出</a:t>
            </a:r>
            <a:r>
              <a:rPr lang="en-US" altLang="zh-CN" sz="2400" dirty="0"/>
              <a:t>1K</a:t>
            </a:r>
            <a:r>
              <a:rPr lang="zh-CN" altLang="en-US" sz="2400" dirty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$ Data</a:t>
            </a:r>
            <a:r>
              <a:rPr lang="zh-CN" altLang="en-US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</a:t>
            </a:r>
            <a:r>
              <a:rPr lang="en-US" altLang="zh-CN"/>
              <a:t>$ Data</a:t>
            </a:r>
            <a:r>
              <a:rPr lang="zh-CN" altLang="en-US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默认的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属性没有名字</a:t>
            </a:r>
          </a:p>
          <a:p>
            <a:pPr eaLnBrk="1" hangingPunct="1"/>
            <a:r>
              <a:rPr lang="zh-CN" altLang="en-US" sz="2400" dirty="0"/>
              <a:t>额外的</a:t>
            </a:r>
            <a:r>
              <a:rPr lang="en-US" altLang="zh-CN" sz="2400" dirty="0"/>
              <a:t>$ Data</a:t>
            </a:r>
            <a:r>
              <a:rPr lang="zh-CN" altLang="en-US" sz="2400" dirty="0"/>
              <a:t>属性必须有名字</a:t>
            </a:r>
          </a:p>
          <a:p>
            <a:pPr eaLnBrk="1" hangingPunct="1"/>
            <a:r>
              <a:rPr lang="zh-CN" altLang="en-US" sz="2400" dirty="0"/>
              <a:t>命名数据流</a:t>
            </a:r>
          </a:p>
          <a:p>
            <a:pPr lvl="1" eaLnBrk="1" hangingPunct="1"/>
            <a:r>
              <a:rPr lang="zh-CN" altLang="en-US" sz="2400" dirty="0"/>
              <a:t>使用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命令将命名数据流通过管道输出</a:t>
            </a:r>
          </a:p>
          <a:p>
            <a:pPr lvl="1" eaLnBrk="1" hangingPunct="1"/>
            <a:r>
              <a:rPr lang="en-US" altLang="zh-CN" sz="2400" dirty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It</a:t>
            </a:r>
            <a:r>
              <a:rPr lang="en-US" altLang="zh-CN" sz="2400" dirty="0">
                <a:latin typeface="Times New Roman" panose="02020603050405020304" pitchFamily="18" charset="0"/>
              </a:rPr>
              <a:t>’</a:t>
            </a:r>
            <a:r>
              <a:rPr lang="en-US" altLang="zh-CN" sz="2400" dirty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小文件的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小型目录的</a:t>
            </a:r>
            <a:r>
              <a:rPr lang="en-US" altLang="zh-CN"/>
              <a:t>MFT</a:t>
            </a:r>
            <a:r>
              <a:rPr lang="zh-CN" altLang="en-US"/>
              <a:t>记录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大文件的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大型目录的</a:t>
            </a:r>
            <a:r>
              <a:rPr lang="en-US" altLang="zh-CN"/>
              <a:t>MFT</a:t>
            </a:r>
            <a:r>
              <a:rPr lang="zh-CN" altLang="en-US"/>
              <a:t>文件记录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4450"/>
            <a:ext cx="7772400" cy="782638"/>
          </a:xfrm>
        </p:spPr>
        <p:txBody>
          <a:bodyPr/>
          <a:lstStyle/>
          <a:p>
            <a:pPr eaLnBrk="1" hangingPunct="1"/>
            <a:r>
              <a:rPr lang="en-US" altLang="zh-CN"/>
              <a:t>VCN &amp; LCN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341539" y="5126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4.2FAT</a:t>
            </a:r>
            <a:r>
              <a:rPr lang="zh-CN" altLang="en-US" dirty="0"/>
              <a:t>文件系统的缺点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05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/>
              <a:t> </a:t>
            </a:r>
          </a:p>
          <a:p>
            <a:pPr lvl="1"/>
            <a:r>
              <a:rPr lang="en-US" altLang="zh-CN" sz="2400" dirty="0"/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/>
              <a:t>；只包含</a:t>
            </a:r>
            <a:r>
              <a:rPr lang="zh-CN" altLang="en-US" sz="2400" dirty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/>
              <a:t> 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/>
              <a:t> 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/>
              <a:t> 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663" y="21336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8" y="1885405"/>
            <a:ext cx="7086600" cy="3429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21" y="176621"/>
            <a:ext cx="7772400" cy="78263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4.6.2 </a:t>
            </a:r>
            <a:r>
              <a:rPr lang="zh-CN" altLang="en-US" sz="3200" dirty="0">
                <a:solidFill>
                  <a:schemeClr val="tx1"/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279" y="1639094"/>
            <a:ext cx="78470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832021" y="260669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90248"/>
              </p:ext>
            </p:extLst>
          </p:nvPr>
        </p:nvGraphicFramePr>
        <p:xfrm>
          <a:off x="1203768" y="3067912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用户的有效权限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拒绝权限会覆盖所有其他权限</a:t>
            </a:r>
          </a:p>
          <a:p>
            <a:pPr lvl="1" eaLnBrk="1" hangingPunct="1"/>
            <a:r>
              <a:rPr lang="zh-CN" altLang="en-US" sz="2400" dirty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/>
              <a:t>在属性对话框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完全控制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处选择</a:t>
            </a:r>
          </a:p>
          <a:p>
            <a:pPr eaLnBrk="1" hangingPunct="1"/>
            <a:r>
              <a:rPr lang="zh-CN" altLang="en-US" sz="2400" dirty="0"/>
              <a:t>文件权限会覆盖文件夹的权限</a:t>
            </a:r>
          </a:p>
          <a:p>
            <a:pPr lvl="1" eaLnBrk="1" hangingPunct="1"/>
            <a:r>
              <a:rPr lang="zh-CN" altLang="en-US" sz="2400" dirty="0"/>
              <a:t>文件的设置权限优先</a:t>
            </a:r>
          </a:p>
          <a:p>
            <a:pPr lvl="1" eaLnBrk="1" hangingPunct="1"/>
            <a:r>
              <a:rPr lang="zh-CN" altLang="en-US" sz="2400" dirty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1545896"/>
            <a:ext cx="44481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823913" y="439738"/>
            <a:ext cx="7772400" cy="65722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4376" y="1774496"/>
            <a:ext cx="2667000" cy="44958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选定文件或文件夹的图标，单击鼠标右键打开快捷菜单，然后选择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命令。在打开的文件或文件夹的属性对话框中单击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标签。</a:t>
            </a:r>
            <a:r>
              <a:rPr lang="zh-CN" altLang="en-US" sz="24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710113" y="6445250"/>
            <a:ext cx="45720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查看文件或文件夹的访问许可权</a:t>
            </a:r>
            <a:r>
              <a:rPr lang="zh-CN" altLang="en-US" sz="2100" dirty="0"/>
              <a:t>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412875"/>
            <a:ext cx="27432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410200" y="6248400"/>
            <a:ext cx="4876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设置文件或文件夹的高级访问权限</a:t>
            </a:r>
            <a:r>
              <a:rPr lang="zh-CN" altLang="en-US" sz="2100" dirty="0"/>
              <a:t>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84313"/>
            <a:ext cx="2743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单击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查看</a:t>
            </a:r>
            <a:r>
              <a:rPr lang="en-US" altLang="zh-CN" sz="2800">
                <a:latin typeface="宋体" panose="02010600030101010101" pitchFamily="2" charset="-122"/>
              </a:rPr>
              <a:t>/</a:t>
            </a:r>
            <a:r>
              <a:rPr lang="zh-CN" altLang="en-US" sz="2800">
                <a:latin typeface="宋体" panose="02010600030101010101" pitchFamily="2" charset="-122"/>
              </a:rPr>
              <a:t>编辑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，打开选定对象的权限项目对话框，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用户可以通过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应用到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334000" y="6461126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为用户或组设置额外的高级访问权限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3716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944688"/>
            <a:ext cx="7086600" cy="3429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添加共享文件夹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/>
              <a:t>停止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映射网络驱动器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706" y="1547949"/>
            <a:ext cx="8001000" cy="48768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</a:rPr>
              <a:t>New Technology File System</a:t>
            </a: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windows 2000 Server</a:t>
            </a:r>
            <a:r>
              <a:rPr lang="zh-CN" altLang="en-US" sz="2400" dirty="0">
                <a:latin typeface="宋体" panose="02010600030101010101" pitchFamily="2" charset="-122"/>
              </a:rPr>
              <a:t>推荐使用的高性能文件系统；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它支持许多新的文件安全、存储和容错功能；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设计目标是在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大容量的硬盘上能够很快地执行读、写和搜索等标准的文件操作</a:t>
            </a:r>
            <a:r>
              <a:rPr lang="zh-CN" altLang="en-US" sz="2400" dirty="0">
                <a:latin typeface="宋体" panose="02010600030101010101" pitchFamily="2" charset="-122"/>
              </a:rPr>
              <a:t>，甚至包括文件系统恢复等高级操作； </a:t>
            </a: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文件系统包括了文件服务器和高端个人计算机所需的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</a:rPr>
              <a:t>安全特性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还支持对于关键数据、十分重要的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</a:rPr>
              <a:t>数据访问控制和私有权限 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是惟一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允许为单个文件指定权限的文件系统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4.3NTFS</a:t>
            </a:r>
            <a:r>
              <a:rPr lang="zh-CN" altLang="en-US" dirty="0"/>
              <a:t>文件系统</a:t>
            </a:r>
            <a:r>
              <a:rPr lang="en-US" altLang="zh-CN" dirty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325" y="1286693"/>
            <a:ext cx="77724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概念</a:t>
            </a:r>
          </a:p>
          <a:p>
            <a:pPr eaLnBrk="1" hangingPunct="1"/>
            <a:r>
              <a:rPr lang="zh-CN" altLang="en-US" sz="2400" dirty="0"/>
              <a:t>权限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4.7.1 </a:t>
            </a:r>
            <a:r>
              <a:rPr lang="zh-CN" altLang="en-US" dirty="0"/>
              <a:t>共享文件夹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91460"/>
              </p:ext>
            </p:extLst>
          </p:nvPr>
        </p:nvGraphicFramePr>
        <p:xfrm>
          <a:off x="559525" y="2658293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/>
              <a:t>4.7.2 </a:t>
            </a:r>
            <a:r>
              <a:rPr lang="zh-CN" altLang="en-US" dirty="0"/>
              <a:t>添加共享文件夹</a:t>
            </a:r>
            <a:r>
              <a:rPr lang="en-US" altLang="zh-CN" dirty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349501"/>
            <a:ext cx="7315200" cy="18700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1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计算机管理窗口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3657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133600"/>
            <a:ext cx="7315200" cy="24384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创建共享文件夹</a:t>
            </a:r>
            <a:r>
              <a:rPr lang="zh-CN" altLang="en-US" dirty="0"/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76400"/>
            <a:ext cx="7467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文件夹的共享选项</a:t>
            </a:r>
            <a:r>
              <a:rPr lang="zh-CN" altLang="en-US" dirty="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文件夹的共享许可权限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4.7.3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368425"/>
            <a:ext cx="7467600" cy="47244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269" y="158496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优点：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更为安全的文件保障，提供文件加密，能够大大提高信息的安全性。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更好的磁盘压缩功能；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可以赋予单个文件和文件夹权限：对同一个文件或者文件夹为不同用户可以指定不同的权限；可以为单个用户设置权限；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文件系统使用日志文件和复查点信息自动恢复文件系统的一致性；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4.3NTFS</a:t>
            </a:r>
            <a:r>
              <a:rPr lang="zh-CN" altLang="en-US" dirty="0"/>
              <a:t>文件系统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133600"/>
            <a:ext cx="7239000" cy="43434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7-10 “Public”</a:t>
            </a:r>
            <a:r>
              <a:rPr lang="zh-CN" altLang="en-US">
                <a:latin typeface="宋体" panose="02010600030101010101" pitchFamily="2" charset="-122"/>
              </a:rPr>
              <a:t>对话框</a:t>
            </a:r>
            <a:r>
              <a:rPr lang="zh-CN" altLang="en-US" sz="2500"/>
              <a:t> 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315200" cy="45720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6988"/>
            <a:ext cx="7772400" cy="90328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映射网络驱动器对话框</a:t>
            </a:r>
            <a:r>
              <a:rPr lang="zh-CN" altLang="en-US" dirty="0"/>
              <a:t>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5"/>
            <a:ext cx="7772400" cy="361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6613"/>
            <a:ext cx="8229600" cy="16764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86200" y="6186489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通过映射的驱动器访问共享文件夹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7604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96975"/>
            <a:ext cx="80772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9138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</a:t>
            </a:r>
            <a:r>
              <a:rPr lang="zh-CN" altLang="en-US" dirty="0" smtClean="0"/>
              <a:t>练习</a:t>
            </a:r>
            <a:r>
              <a:rPr lang="zh-CN" altLang="en-US" dirty="0"/>
              <a:t>作业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采用文件读写方式 按指定顺序 合并某个文件夹中的文本文件集</a:t>
            </a:r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577" y="1430382"/>
            <a:ext cx="80010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优点（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Continue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）：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文件夹的</a:t>
            </a:r>
            <a:r>
              <a:rPr lang="en-US" altLang="zh-CN" sz="2400" dirty="0">
                <a:latin typeface="宋体" panose="02010600030101010101" pitchFamily="2" charset="-122"/>
              </a:rPr>
              <a:t>B-Tree</a:t>
            </a:r>
            <a:r>
              <a:rPr lang="zh-CN" altLang="en-US" sz="2400" dirty="0">
                <a:latin typeface="宋体" panose="02010600030101010101" pitchFamily="2" charset="-122"/>
              </a:rPr>
              <a:t>结构使得用户在访问较大文件夹中的文件时，速度甚至较访问卷中较小文件夹中的文件还快；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可以在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卷中压缩单个文件和文件夹。且用户不需要使用解压软件将这些文件展开，而直接读写压缩文件；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支持活动目录和域：可以帮助用户方便灵活地查看和控制网络资源；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支持稀疏文件：应用程序生成的一种特殊文件，它的文件尺寸非常大，但实际上只需要很少的磁盘空间；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只需要给这种文件实际写入的数据分配磁盘存储空间；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支持磁盘配额：可以管理和控制每个用户所能使用的最大磁盘空间。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4.3NTFS</a:t>
            </a:r>
            <a:r>
              <a:rPr lang="zh-CN" altLang="en-US" dirty="0"/>
              <a:t>文件系统</a:t>
            </a:r>
            <a:r>
              <a:rPr lang="en-US" altLang="zh-CN" dirty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2407</TotalTime>
  <Words>3418</Words>
  <Application>Microsoft Office PowerPoint</Application>
  <PresentationFormat>宽屏</PresentationFormat>
  <Paragraphs>467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101" baseType="lpstr">
      <vt:lpstr>方正姚体</vt:lpstr>
      <vt:lpstr>华文行楷</vt:lpstr>
      <vt:lpstr>华文新魏</vt:lpstr>
      <vt:lpstr>楷体_GB2312</vt:lpstr>
      <vt:lpstr>宋体</vt:lpstr>
      <vt:lpstr>Arial</vt:lpstr>
      <vt:lpstr>Calibri</vt:lpstr>
      <vt:lpstr>Tahoma</vt:lpstr>
      <vt:lpstr>Times New Roman</vt:lpstr>
      <vt:lpstr>Trebuchet MS</vt:lpstr>
      <vt:lpstr>Verdana</vt:lpstr>
      <vt:lpstr>Wingdings</vt:lpstr>
      <vt:lpstr>Wingdings 3</vt:lpstr>
      <vt:lpstr>平面</vt:lpstr>
      <vt:lpstr>Photo Editor 照片</vt:lpstr>
      <vt:lpstr>Windows原理与应用</vt:lpstr>
      <vt:lpstr>内容提要</vt:lpstr>
      <vt:lpstr>4.1windows支持的文件系统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课后练习作业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Thinkpad</cp:lastModifiedBy>
  <cp:revision>192</cp:revision>
  <dcterms:created xsi:type="dcterms:W3CDTF">2014-12-05T07:09:50Z</dcterms:created>
  <dcterms:modified xsi:type="dcterms:W3CDTF">2021-09-06T01:19:27Z</dcterms:modified>
</cp:coreProperties>
</file>