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16" r:id="rId3"/>
    <p:sldId id="317"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4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dgm:spPr/>
      <dgm:t>
        <a:bodyPr/>
        <a:lstStyle/>
        <a:p>
          <a:pPr algn="l"/>
          <a:r>
            <a:rPr lang="zh-CN" altLang="en-US" dirty="0" smtClean="0"/>
            <a:t>注册表的编辑</a:t>
          </a:r>
          <a:endParaRPr lang="zh-CN" altLang="en-US" dirty="0"/>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smtClean="0"/>
            <a:t>注册表的结构</a:t>
          </a:r>
          <a:endParaRPr lang="zh-CN" altLang="en-US" dirty="0"/>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19643720-2B40-4681-B6AA-424E0E901AAB}">
      <dgm:prSet phldrT="[文本]"/>
      <dgm:spPr/>
      <dgm:t>
        <a:bodyPr/>
        <a:lstStyle/>
        <a:p>
          <a:pPr algn="l"/>
          <a:r>
            <a:rPr lang="en-US" altLang="zh-CN" dirty="0" smtClean="0"/>
            <a:t>…</a:t>
          </a:r>
          <a:endParaRPr lang="zh-CN" altLang="en-US" dirty="0"/>
        </a:p>
      </dgm:t>
    </dgm:pt>
    <dgm:pt modelId="{06FC63D7-59F4-4FCF-BA3C-82CA82021EE0}" type="parTrans" cxnId="{33A53B55-5868-4CCC-85AD-17C7FB71C2FC}">
      <dgm:prSet/>
      <dgm:spPr/>
      <dgm:t>
        <a:bodyPr/>
        <a:lstStyle/>
        <a:p>
          <a:endParaRPr lang="zh-CN" altLang="en-US"/>
        </a:p>
      </dgm:t>
    </dgm:pt>
    <dgm:pt modelId="{1397822D-B5D6-4C7A-B9A1-9207CFE945C4}" type="sibTrans" cxnId="{33A53B55-5868-4CCC-85AD-17C7FB71C2FC}">
      <dgm:prSet/>
      <dgm:spPr/>
      <dgm:t>
        <a:bodyPr/>
        <a:lstStyle/>
        <a:p>
          <a:endParaRPr lang="zh-CN" altLang="en-US"/>
        </a:p>
      </dgm:t>
    </dgm:pt>
    <dgm:pt modelId="{0EB4CFA3-2877-4CD2-8638-6B78E74A3005}">
      <dgm:prSet phldrT="[文本]"/>
      <dgm:spPr/>
      <dgm:t>
        <a:bodyPr/>
        <a:lstStyle/>
        <a:p>
          <a:pPr algn="l"/>
          <a:r>
            <a:rPr lang="zh-CN" altLang="en-US" dirty="0" smtClean="0"/>
            <a:t>什么是注册表</a:t>
          </a:r>
          <a:endParaRPr lang="zh-CN" altLang="en-US" dirty="0"/>
        </a:p>
      </dgm:t>
    </dgm:pt>
    <dgm:pt modelId="{78E91C60-98EE-4736-9F1F-0A4515469F8E}" type="parTrans" cxnId="{57B5F7F3-A8A8-450D-BF33-D78E8B90296E}">
      <dgm:prSet/>
      <dgm:spPr/>
      <dgm:t>
        <a:bodyPr/>
        <a:lstStyle/>
        <a:p>
          <a:endParaRPr lang="zh-CN" altLang="en-US"/>
        </a:p>
      </dgm:t>
    </dgm:pt>
    <dgm:pt modelId="{063BDEB1-4B9A-40B2-B26D-744EA8FDC352}" type="sibTrans" cxnId="{57B5F7F3-A8A8-450D-BF33-D78E8B90296E}">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4"/>
      <dgm:spPr/>
    </dgm:pt>
    <dgm:pt modelId="{BDA9855D-7D78-437D-BD78-790FC97E081F}" type="pres">
      <dgm:prSet presAssocID="{0EB4CFA3-2877-4CD2-8638-6B78E74A3005}" presName="txShp" presStyleLbl="node1" presStyleIdx="0" presStyleCnt="4">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4"/>
      <dgm:spPr/>
    </dgm:pt>
    <dgm:pt modelId="{F907B27B-B246-4928-AC93-8A19B8E86AA6}" type="pres">
      <dgm:prSet presAssocID="{B39E45CA-4B90-4BA5-AC4B-EBDCA7F79487}" presName="txShp" presStyleLbl="node1" presStyleIdx="1" presStyleCnt="4">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4"/>
      <dgm:spPr/>
    </dgm:pt>
    <dgm:pt modelId="{34905F94-283E-4E2E-B949-4A5102C3F22E}" type="pres">
      <dgm:prSet presAssocID="{130D3908-710E-4E1A-B7D8-47B8EA36ED4A}" presName="txShp" presStyleLbl="node1" presStyleIdx="2" presStyleCnt="4">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4"/>
      <dgm:spPr/>
    </dgm:pt>
    <dgm:pt modelId="{4A90FFE2-DE88-4B0D-886D-0593F18265A5}" type="pres">
      <dgm:prSet presAssocID="{19643720-2B40-4681-B6AA-424E0E901AAB}" presName="txShp" presStyleLbl="node1" presStyleIdx="3" presStyleCnt="4">
        <dgm:presLayoutVars>
          <dgm:bulletEnabled val="1"/>
        </dgm:presLayoutVars>
      </dgm:prSet>
      <dgm:spPr/>
      <dgm:t>
        <a:bodyPr/>
        <a:lstStyle/>
        <a:p>
          <a:endParaRPr lang="zh-CN" altLang="en-US"/>
        </a:p>
      </dgm:t>
    </dgm:pt>
  </dgm:ptLst>
  <dgm:cxnLst>
    <dgm:cxn modelId="{B69EE3B7-6352-4D18-85A0-6F0541D9B5D3}" type="presOf" srcId="{130D3908-710E-4E1A-B7D8-47B8EA36ED4A}" destId="{34905F94-283E-4E2E-B949-4A5102C3F22E}"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851E7807-5DCB-450F-91CB-BC7CE976400B}" srcId="{C0DAA090-DC2F-4A5B-84CF-FE23997C0F8D}" destId="{130D3908-710E-4E1A-B7D8-47B8EA36ED4A}" srcOrd="2" destOrd="0" parTransId="{42EC6CF3-FF18-437E-8D44-AA882D54CEE0}" sibTransId="{9007DD70-9C54-4477-9E19-C04AF4AA79E1}"/>
    <dgm:cxn modelId="{33A53B55-5868-4CCC-85AD-17C7FB71C2FC}" srcId="{C0DAA090-DC2F-4A5B-84CF-FE23997C0F8D}" destId="{19643720-2B40-4681-B6AA-424E0E901AAB}" srcOrd="3" destOrd="0" parTransId="{06FC63D7-59F4-4FCF-BA3C-82CA82021EE0}" sibTransId="{1397822D-B5D6-4C7A-B9A1-9207CFE945C4}"/>
    <dgm:cxn modelId="{3BA407BA-CFDE-47B2-B9CA-A441C576491D}" type="presOf" srcId="{19643720-2B40-4681-B6AA-424E0E901AAB}" destId="{4A90FFE2-DE88-4B0D-886D-0593F18265A5}"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864E5C82-B3C8-474C-B1E4-42B78DDCD522}" type="presOf" srcId="{C0DAA090-DC2F-4A5B-84CF-FE23997C0F8D}" destId="{DDE2EFAC-FD0A-43B9-9885-8F584F8B2687}" srcOrd="0" destOrd="0" presId="urn:microsoft.com/office/officeart/2005/8/layout/vList3"/>
    <dgm:cxn modelId="{9FBF72B5-1C28-40F2-89C3-08AFB13D3E4E}" type="presOf" srcId="{0EB4CFA3-2877-4CD2-8638-6B78E74A3005}" destId="{BDA9855D-7D78-437D-BD78-790FC97E081F}"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553497" y="869"/>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zh-CN" altLang="en-US" sz="4600" kern="1200" dirty="0" smtClean="0"/>
            <a:t>什么是注册表</a:t>
          </a:r>
          <a:endParaRPr lang="zh-CN" altLang="en-US" sz="4600" kern="1200" dirty="0"/>
        </a:p>
      </dsp:txBody>
      <dsp:txXfrm rot="10800000">
        <a:off x="1820475" y="869"/>
        <a:ext cx="4840696" cy="1067911"/>
      </dsp:txXfrm>
    </dsp:sp>
    <dsp:sp modelId="{083CB889-864A-48B4-A20B-3444EFBE5EE6}">
      <dsp:nvSpPr>
        <dsp:cNvPr id="0" name=""/>
        <dsp:cNvSpPr/>
      </dsp:nvSpPr>
      <dsp:spPr>
        <a:xfrm>
          <a:off x="1019541" y="869"/>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553497" y="1387560"/>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zh-CN" altLang="en-US" sz="4600" kern="1200" dirty="0" smtClean="0"/>
            <a:t>注册表的编辑</a:t>
          </a:r>
          <a:endParaRPr lang="zh-CN" altLang="en-US" sz="4600" kern="1200" dirty="0"/>
        </a:p>
      </dsp:txBody>
      <dsp:txXfrm rot="10800000">
        <a:off x="1820475" y="1387560"/>
        <a:ext cx="4840696" cy="1067911"/>
      </dsp:txXfrm>
    </dsp:sp>
    <dsp:sp modelId="{BDA2664F-D760-4676-988D-9DECE8C71CCC}">
      <dsp:nvSpPr>
        <dsp:cNvPr id="0" name=""/>
        <dsp:cNvSpPr/>
      </dsp:nvSpPr>
      <dsp:spPr>
        <a:xfrm>
          <a:off x="1019541" y="1387560"/>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553497" y="2774252"/>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zh-CN" altLang="en-US" sz="4600" kern="1200" dirty="0" smtClean="0"/>
            <a:t>注册表的结构</a:t>
          </a:r>
          <a:endParaRPr lang="zh-CN" altLang="en-US" sz="4600" kern="1200" dirty="0"/>
        </a:p>
      </dsp:txBody>
      <dsp:txXfrm rot="10800000">
        <a:off x="1820475" y="2774252"/>
        <a:ext cx="4840696" cy="1067911"/>
      </dsp:txXfrm>
    </dsp:sp>
    <dsp:sp modelId="{7FE62E54-E85F-4DBB-997F-689B5CDFD62D}">
      <dsp:nvSpPr>
        <dsp:cNvPr id="0" name=""/>
        <dsp:cNvSpPr/>
      </dsp:nvSpPr>
      <dsp:spPr>
        <a:xfrm>
          <a:off x="1019541" y="2774252"/>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553497" y="4160943"/>
          <a:ext cx="5107674" cy="106791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0919" tIns="175260" rIns="327152" bIns="175260" numCol="1" spcCol="1270" anchor="ctr" anchorCtr="0">
          <a:noAutofit/>
        </a:bodyPr>
        <a:lstStyle/>
        <a:p>
          <a:pPr lvl="0" algn="l" defTabSz="2044700">
            <a:lnSpc>
              <a:spcPct val="90000"/>
            </a:lnSpc>
            <a:spcBef>
              <a:spcPct val="0"/>
            </a:spcBef>
            <a:spcAft>
              <a:spcPct val="35000"/>
            </a:spcAft>
          </a:pPr>
          <a:r>
            <a:rPr lang="en-US" altLang="zh-CN" sz="4600" kern="1200" dirty="0" smtClean="0"/>
            <a:t>…</a:t>
          </a:r>
          <a:endParaRPr lang="zh-CN" altLang="en-US" sz="4600" kern="1200" dirty="0"/>
        </a:p>
      </dsp:txBody>
      <dsp:txXfrm rot="10800000">
        <a:off x="1820475" y="4160943"/>
        <a:ext cx="4840696" cy="1067911"/>
      </dsp:txXfrm>
    </dsp:sp>
    <dsp:sp modelId="{9D48952A-8DE3-45EB-8CB6-5152C3B3C507}">
      <dsp:nvSpPr>
        <dsp:cNvPr id="0" name=""/>
        <dsp:cNvSpPr/>
      </dsp:nvSpPr>
      <dsp:spPr>
        <a:xfrm>
          <a:off x="1019541" y="4160943"/>
          <a:ext cx="1067911" cy="1067911"/>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2021/9/6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2021/9/6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smtClean="0">
                <a:solidFill>
                  <a:schemeClr val="accent1">
                    <a:lumMod val="75000"/>
                  </a:schemeClr>
                </a:solidFill>
              </a:rPr>
              <a:t>Windows</a:t>
            </a:r>
            <a:r>
              <a:rPr lang="zh-CN" altLang="en-US" sz="8000" dirty="0" smtClean="0">
                <a:solidFill>
                  <a:schemeClr val="accent1">
                    <a:lumMod val="75000"/>
                  </a:schemeClr>
                </a:solidFill>
              </a:rPr>
              <a:t>原理与应用</a:t>
            </a:r>
            <a:endParaRPr lang="zh-CN" altLang="en-US" sz="4800" dirty="0">
              <a:solidFill>
                <a:schemeClr val="accent1">
                  <a:lumMod val="75000"/>
                </a:schemeClr>
              </a:solidFill>
            </a:endParaRPr>
          </a:p>
        </p:txBody>
      </p:sp>
      <p:pic>
        <p:nvPicPr>
          <p:cNvPr id="5"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77437" y="3252651"/>
            <a:ext cx="6453051" cy="769441"/>
          </a:xfrm>
          <a:prstGeom prst="rect">
            <a:avLst/>
          </a:prstGeom>
          <a:noFill/>
        </p:spPr>
        <p:txBody>
          <a:bodyPr wrap="square" rtlCol="0">
            <a:spAutoFit/>
          </a:bodyPr>
          <a:lstStyle/>
          <a:p>
            <a:r>
              <a:rPr lang="en-US" altLang="zh-CN" sz="4400" dirty="0" smtClean="0">
                <a:solidFill>
                  <a:schemeClr val="accent1">
                    <a:lumMod val="75000"/>
                  </a:schemeClr>
                </a:solidFill>
              </a:rPr>
              <a:t>5.</a:t>
            </a:r>
            <a:r>
              <a:rPr lang="zh-CN" altLang="en-US" sz="4400" dirty="0" smtClean="0">
                <a:solidFill>
                  <a:schemeClr val="accent1">
                    <a:lumMod val="75000"/>
                  </a:schemeClr>
                </a:solidFill>
              </a:rPr>
              <a:t>注册表</a:t>
            </a:r>
            <a:endParaRPr lang="zh-CN" altLang="en-US" sz="4400" dirty="0"/>
          </a:p>
        </p:txBody>
      </p:sp>
      <p:sp>
        <p:nvSpPr>
          <p:cNvPr id="6" name="副标题 5"/>
          <p:cNvSpPr>
            <a:spLocks noGrp="1"/>
          </p:cNvSpPr>
          <p:nvPr>
            <p:ph type="subTitle" idx="1"/>
          </p:nvPr>
        </p:nvSpPr>
        <p:spPr/>
        <p:txBody>
          <a:bodyPr/>
          <a:lstStyle/>
          <a:p>
            <a:endParaRPr lang="zh-CN" altLang="en-US"/>
          </a:p>
        </p:txBody>
      </p:sp>
      <p:sp>
        <p:nvSpPr>
          <p:cNvPr id="7" name="副标题 2"/>
          <p:cNvSpPr txBox="1">
            <a:spLocks/>
          </p:cNvSpPr>
          <p:nvPr/>
        </p:nvSpPr>
        <p:spPr>
          <a:xfrm>
            <a:off x="4620620" y="4391997"/>
            <a:ext cx="5150397" cy="17166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zh-CN" altLang="en-US" sz="2800" smtClean="0">
                <a:solidFill>
                  <a:schemeClr val="tx1"/>
                </a:solidFill>
              </a:rPr>
              <a:t>计算机学院</a:t>
            </a:r>
            <a:endParaRPr lang="en-US" altLang="zh-CN" sz="2800" smtClean="0">
              <a:solidFill>
                <a:schemeClr val="tx1"/>
              </a:solidFill>
            </a:endParaRPr>
          </a:p>
          <a:p>
            <a:r>
              <a:rPr lang="en-US" altLang="zh-CN" sz="2800" smtClean="0">
                <a:solidFill>
                  <a:schemeClr val="tx1"/>
                </a:solidFill>
              </a:rPr>
              <a:t>《Windows</a:t>
            </a:r>
            <a:r>
              <a:rPr lang="zh-CN" altLang="en-US" sz="2800" smtClean="0">
                <a:solidFill>
                  <a:schemeClr val="tx1"/>
                </a:solidFill>
              </a:rPr>
              <a:t>原理与应用</a:t>
            </a:r>
            <a:r>
              <a:rPr lang="en-US" altLang="zh-CN" sz="2800" smtClean="0">
                <a:solidFill>
                  <a:schemeClr val="tx1"/>
                </a:solidFill>
              </a:rPr>
              <a:t>》</a:t>
            </a:r>
            <a:r>
              <a:rPr lang="zh-CN" altLang="en-US" sz="2800" smtClean="0">
                <a:solidFill>
                  <a:schemeClr val="tx1"/>
                </a:solidFill>
              </a:rPr>
              <a:t>课程组</a:t>
            </a:r>
            <a:endParaRPr lang="en-US" altLang="zh-CN" sz="2800" dirty="0" smtClean="0">
              <a:solidFill>
                <a:schemeClr val="tx1"/>
              </a:solidFill>
            </a:endParaRPr>
          </a:p>
        </p:txBody>
      </p:sp>
    </p:spTree>
    <p:extLst>
      <p:ext uri="{BB962C8B-B14F-4D97-AF65-F5344CB8AC3E}">
        <p14:creationId xmlns:p14="http://schemas.microsoft.com/office/powerpoint/2010/main" val="291264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905000" y="1419225"/>
            <a:ext cx="7772400" cy="5143500"/>
          </a:xfrm>
        </p:spPr>
        <p:txBody>
          <a:bodyPr>
            <a:normAutofit/>
          </a:bodyPr>
          <a:lstStyle/>
          <a:p>
            <a:pPr eaLnBrk="1" hangingPunct="1"/>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用符号显示值类型</a:t>
            </a:r>
            <a:r>
              <a:rPr lang="zh-CN" altLang="en-US" sz="2400" dirty="0" smtClean="0"/>
              <a:t> </a:t>
            </a:r>
          </a:p>
          <a:p>
            <a:pPr lvl="1" algn="just" eaLnBrk="1" hangingPunct="1"/>
            <a:r>
              <a:rPr lang="en-US" altLang="zh-CN" sz="2400" dirty="0" smtClean="0">
                <a:latin typeface="Times New Roman" panose="02020603050405020304" pitchFamily="18" charset="0"/>
              </a:rPr>
              <a:t>REG_SZ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字符串</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string)”</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REG_BINARY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二进制</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binary)”</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REG_DWORD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DWORD”</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REG_MULTI_SZ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多字符串</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multi-string)”</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endParaRPr>
          </a:p>
          <a:p>
            <a:pPr lvl="1" algn="just" eaLnBrk="1" hangingPunct="1"/>
            <a:r>
              <a:rPr lang="en-US" altLang="zh-CN" sz="2400" dirty="0" smtClean="0">
                <a:latin typeface="Times New Roman" panose="02020603050405020304" pitchFamily="18" charset="0"/>
              </a:rPr>
              <a:t>REG_EXPAND_SZ  </a:t>
            </a:r>
            <a:r>
              <a:rPr lang="zh-CN" altLang="en-US" sz="2400" dirty="0" smtClean="0">
                <a:latin typeface="宋体" panose="02010600030101010101" pitchFamily="2" charset="-122"/>
              </a:rPr>
              <a:t>表示</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可扩展字符串</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expandable string)”</a:t>
            </a:r>
            <a:r>
              <a:rPr lang="en-US" altLang="zh-CN" sz="2400" dirty="0" smtClean="0">
                <a:latin typeface="宋体" panose="02010600030101010101" pitchFamily="2" charset="-122"/>
              </a:rPr>
              <a:t>，</a:t>
            </a:r>
            <a:r>
              <a:rPr lang="zh-CN" altLang="en-US" sz="2400" dirty="0" smtClean="0">
                <a:latin typeface="宋体" panose="02010600030101010101" pitchFamily="2" charset="-122"/>
              </a:rPr>
              <a:t>包含一个可扩展变量的</a:t>
            </a:r>
            <a:r>
              <a:rPr lang="zh-CN" altLang="en-US" sz="2400" dirty="0" smtClean="0">
                <a:latin typeface="Times New Roman" panose="02020603050405020304" pitchFamily="18" charset="0"/>
              </a:rPr>
              <a:t> </a:t>
            </a:r>
            <a:r>
              <a:rPr lang="zh-CN" altLang="en-US" sz="2400" dirty="0" smtClean="0">
                <a:latin typeface="宋体" panose="02010600030101010101" pitchFamily="2" charset="-122"/>
              </a:rPr>
              <a:t>字符串。</a:t>
            </a:r>
            <a:endParaRPr lang="zh-CN" altLang="en-US" sz="2400" dirty="0" smtClean="0">
              <a:latin typeface="Times New Roman" panose="02020603050405020304" pitchFamily="18" charset="0"/>
            </a:endParaRPr>
          </a:p>
          <a:p>
            <a:pPr lvl="1" eaLnBrk="1" hangingPunct="1"/>
            <a:endParaRPr lang="zh-CN" altLang="en-US" sz="2400" dirty="0" smtClean="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5.3</a:t>
            </a:r>
            <a:r>
              <a:rPr lang="zh-CN" altLang="en-US" dirty="0" smtClean="0"/>
              <a:t>注册表的逻辑结构和内容</a:t>
            </a:r>
          </a:p>
        </p:txBody>
      </p:sp>
      <p:sp>
        <p:nvSpPr>
          <p:cNvPr id="5" name="Rectangle 3"/>
          <p:cNvSpPr txBox="1">
            <a:spLocks noChangeArrowheads="1"/>
          </p:cNvSpPr>
          <p:nvPr/>
        </p:nvSpPr>
        <p:spPr>
          <a:xfrm>
            <a:off x="574675" y="1376680"/>
            <a:ext cx="7772400" cy="9255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latin typeface="宋体" panose="02010600030101010101" pitchFamily="2" charset="-122"/>
              </a:rPr>
              <a:t>注册表的基本组织结构</a:t>
            </a:r>
            <a:r>
              <a:rPr lang="zh-CN" altLang="en-US" sz="2400" dirty="0" smtClean="0"/>
              <a:t> </a:t>
            </a:r>
          </a:p>
        </p:txBody>
      </p:sp>
      <p:pic>
        <p:nvPicPr>
          <p:cNvPr id="6" name="Picture 4" descr="12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2425700"/>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5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 </a:t>
            </a:r>
            <a:r>
              <a:rPr lang="zh-CN" altLang="en-US" smtClean="0">
                <a:latin typeface="宋体" panose="02010600030101010101" pitchFamily="2" charset="-122"/>
              </a:rPr>
              <a:t>注册表分支</a:t>
            </a:r>
            <a:r>
              <a:rPr lang="zh-CN" altLang="en-US" smtClean="0"/>
              <a:t> </a:t>
            </a:r>
          </a:p>
        </p:txBody>
      </p:sp>
      <p:grpSp>
        <p:nvGrpSpPr>
          <p:cNvPr id="14339" name="Group 60"/>
          <p:cNvGrpSpPr>
            <a:grpSpLocks/>
          </p:cNvGrpSpPr>
          <p:nvPr/>
        </p:nvGrpSpPr>
        <p:grpSpPr bwMode="auto">
          <a:xfrm>
            <a:off x="2078038" y="1448882"/>
            <a:ext cx="7960394" cy="4861938"/>
            <a:chOff x="-3" y="0"/>
            <a:chExt cx="3628" cy="2496"/>
          </a:xfrm>
        </p:grpSpPr>
        <p:grpSp>
          <p:nvGrpSpPr>
            <p:cNvPr id="14340" name="Group 58"/>
            <p:cNvGrpSpPr>
              <a:grpSpLocks/>
            </p:cNvGrpSpPr>
            <p:nvPr/>
          </p:nvGrpSpPr>
          <p:grpSpPr bwMode="auto">
            <a:xfrm>
              <a:off x="0" y="0"/>
              <a:ext cx="3625" cy="2496"/>
              <a:chOff x="0" y="0"/>
              <a:chExt cx="3625" cy="2496"/>
            </a:xfrm>
          </p:grpSpPr>
          <p:grpSp>
            <p:nvGrpSpPr>
              <p:cNvPr id="14342" name="Group 23"/>
              <p:cNvGrpSpPr>
                <a:grpSpLocks/>
              </p:cNvGrpSpPr>
              <p:nvPr/>
            </p:nvGrpSpPr>
            <p:grpSpPr bwMode="auto">
              <a:xfrm>
                <a:off x="0" y="0"/>
                <a:ext cx="1388" cy="384"/>
                <a:chOff x="0" y="0"/>
                <a:chExt cx="1388" cy="384"/>
              </a:xfrm>
            </p:grpSpPr>
            <p:sp>
              <p:nvSpPr>
                <p:cNvPr id="14394" name="Rectangle 4"/>
                <p:cNvSpPr>
                  <a:spLocks noChangeArrowheads="1"/>
                </p:cNvSpPr>
                <p:nvPr/>
              </p:nvSpPr>
              <p:spPr bwMode="auto">
                <a:xfrm>
                  <a:off x="43" y="0"/>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分支名称</a:t>
                  </a:r>
                  <a:endParaRPr kumimoji="0" lang="zh-CN" altLang="en-US" sz="2000" b="1">
                    <a:latin typeface="宋体" panose="02010600030101010101" pitchFamily="2" charset="-122"/>
                  </a:endParaRPr>
                </a:p>
                <a:p>
                  <a:pPr algn="just"/>
                  <a:endParaRPr kumimoji="0" lang="zh-CN" altLang="en-US" sz="2000" b="1"/>
                </a:p>
              </p:txBody>
            </p:sp>
            <p:sp>
              <p:nvSpPr>
                <p:cNvPr id="14395" name="Rectangle 22"/>
                <p:cNvSpPr>
                  <a:spLocks noChangeArrowheads="1"/>
                </p:cNvSpPr>
                <p:nvPr/>
              </p:nvSpPr>
              <p:spPr bwMode="auto">
                <a:xfrm>
                  <a:off x="0" y="73"/>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3" name="Group 25"/>
              <p:cNvGrpSpPr>
                <a:grpSpLocks/>
              </p:cNvGrpSpPr>
              <p:nvPr/>
            </p:nvGrpSpPr>
            <p:grpSpPr bwMode="auto">
              <a:xfrm>
                <a:off x="1431" y="0"/>
                <a:ext cx="1555" cy="384"/>
                <a:chOff x="1431" y="0"/>
                <a:chExt cx="1555" cy="384"/>
              </a:xfrm>
            </p:grpSpPr>
            <p:sp>
              <p:nvSpPr>
                <p:cNvPr id="14392" name="Rectangle 5"/>
                <p:cNvSpPr>
                  <a:spLocks noChangeArrowheads="1"/>
                </p:cNvSpPr>
                <p:nvPr/>
              </p:nvSpPr>
              <p:spPr bwMode="auto">
                <a:xfrm>
                  <a:off x="1474" y="0"/>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指向</a:t>
                  </a:r>
                </a:p>
                <a:p>
                  <a:pPr algn="just"/>
                  <a:endParaRPr kumimoji="0" lang="zh-CN" altLang="en-US" sz="2000" b="1"/>
                </a:p>
              </p:txBody>
            </p:sp>
            <p:sp>
              <p:nvSpPr>
                <p:cNvPr id="14393" name="Rectangle 24"/>
                <p:cNvSpPr>
                  <a:spLocks noChangeArrowheads="1"/>
                </p:cNvSpPr>
                <p:nvPr/>
              </p:nvSpPr>
              <p:spPr bwMode="auto">
                <a:xfrm>
                  <a:off x="1431" y="73"/>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4" name="Group 27"/>
              <p:cNvGrpSpPr>
                <a:grpSpLocks/>
              </p:cNvGrpSpPr>
              <p:nvPr/>
            </p:nvGrpSpPr>
            <p:grpSpPr bwMode="auto">
              <a:xfrm>
                <a:off x="3029" y="0"/>
                <a:ext cx="596" cy="384"/>
                <a:chOff x="3029" y="0"/>
                <a:chExt cx="596" cy="384"/>
              </a:xfrm>
            </p:grpSpPr>
            <p:sp>
              <p:nvSpPr>
                <p:cNvPr id="14390" name="Rectangle 6"/>
                <p:cNvSpPr>
                  <a:spLocks noChangeArrowheads="1"/>
                </p:cNvSpPr>
                <p:nvPr/>
              </p:nvSpPr>
              <p:spPr bwMode="auto">
                <a:xfrm>
                  <a:off x="3072" y="0"/>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缩写</a:t>
                  </a:r>
                </a:p>
                <a:p>
                  <a:pPr algn="just"/>
                  <a:endParaRPr kumimoji="0" lang="zh-CN" altLang="en-US" sz="2000" b="1"/>
                </a:p>
              </p:txBody>
            </p:sp>
            <p:sp>
              <p:nvSpPr>
                <p:cNvPr id="14391" name="Rectangle 26"/>
                <p:cNvSpPr>
                  <a:spLocks noChangeArrowheads="1"/>
                </p:cNvSpPr>
                <p:nvPr/>
              </p:nvSpPr>
              <p:spPr bwMode="auto">
                <a:xfrm>
                  <a:off x="3029" y="73"/>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5" name="Group 29"/>
              <p:cNvGrpSpPr>
                <a:grpSpLocks/>
              </p:cNvGrpSpPr>
              <p:nvPr/>
            </p:nvGrpSpPr>
            <p:grpSpPr bwMode="auto">
              <a:xfrm>
                <a:off x="0" y="384"/>
                <a:ext cx="1388" cy="384"/>
                <a:chOff x="0" y="384"/>
                <a:chExt cx="1388" cy="384"/>
              </a:xfrm>
            </p:grpSpPr>
            <p:sp>
              <p:nvSpPr>
                <p:cNvPr id="14388" name="Rectangle 7"/>
                <p:cNvSpPr>
                  <a:spLocks noChangeArrowheads="1"/>
                </p:cNvSpPr>
                <p:nvPr/>
              </p:nvSpPr>
              <p:spPr bwMode="auto">
                <a:xfrm>
                  <a:off x="43" y="384"/>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dirty="0"/>
                    <a:t>HKEY_LOCAL_MACHINE</a:t>
                  </a:r>
                  <a:endParaRPr kumimoji="0" lang="en-US" altLang="zh-CN" sz="2000" b="1" dirty="0">
                    <a:latin typeface="宋体" panose="02010600030101010101" pitchFamily="2" charset="-122"/>
                  </a:endParaRPr>
                </a:p>
                <a:p>
                  <a:pPr algn="just"/>
                  <a:endParaRPr kumimoji="0" lang="en-US" altLang="zh-CN" sz="2000" b="1" dirty="0"/>
                </a:p>
              </p:txBody>
            </p:sp>
            <p:sp>
              <p:nvSpPr>
                <p:cNvPr id="14389" name="Rectangle 28"/>
                <p:cNvSpPr>
                  <a:spLocks noChangeArrowheads="1"/>
                </p:cNvSpPr>
                <p:nvPr/>
              </p:nvSpPr>
              <p:spPr bwMode="auto">
                <a:xfrm>
                  <a:off x="0" y="457"/>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6" name="Group 31"/>
              <p:cNvGrpSpPr>
                <a:grpSpLocks/>
              </p:cNvGrpSpPr>
              <p:nvPr/>
            </p:nvGrpSpPr>
            <p:grpSpPr bwMode="auto">
              <a:xfrm>
                <a:off x="1431" y="384"/>
                <a:ext cx="1555" cy="384"/>
                <a:chOff x="1431" y="384"/>
                <a:chExt cx="1555" cy="384"/>
              </a:xfrm>
            </p:grpSpPr>
            <p:sp>
              <p:nvSpPr>
                <p:cNvPr id="14386" name="Rectangle 8"/>
                <p:cNvSpPr>
                  <a:spLocks noChangeArrowheads="1"/>
                </p:cNvSpPr>
                <p:nvPr/>
              </p:nvSpPr>
              <p:spPr bwMode="auto">
                <a:xfrm>
                  <a:off x="1474" y="384"/>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 </a:t>
                  </a:r>
                </a:p>
                <a:p>
                  <a:pPr algn="just"/>
                  <a:endParaRPr kumimoji="0" lang="zh-CN" altLang="en-US" sz="2000" b="1"/>
                </a:p>
              </p:txBody>
            </p:sp>
            <p:sp>
              <p:nvSpPr>
                <p:cNvPr id="14387" name="Rectangle 30"/>
                <p:cNvSpPr>
                  <a:spLocks noChangeArrowheads="1"/>
                </p:cNvSpPr>
                <p:nvPr/>
              </p:nvSpPr>
              <p:spPr bwMode="auto">
                <a:xfrm>
                  <a:off x="1431" y="457"/>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7" name="Group 33"/>
              <p:cNvGrpSpPr>
                <a:grpSpLocks/>
              </p:cNvGrpSpPr>
              <p:nvPr/>
            </p:nvGrpSpPr>
            <p:grpSpPr bwMode="auto">
              <a:xfrm>
                <a:off x="3029" y="384"/>
                <a:ext cx="596" cy="384"/>
                <a:chOff x="3029" y="384"/>
                <a:chExt cx="596" cy="384"/>
              </a:xfrm>
            </p:grpSpPr>
            <p:sp>
              <p:nvSpPr>
                <p:cNvPr id="14384" name="Rectangle 9"/>
                <p:cNvSpPr>
                  <a:spLocks noChangeArrowheads="1"/>
                </p:cNvSpPr>
                <p:nvPr/>
              </p:nvSpPr>
              <p:spPr bwMode="auto">
                <a:xfrm>
                  <a:off x="3072" y="384"/>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HKLM</a:t>
                  </a:r>
                  <a:endParaRPr kumimoji="0" lang="en-US" altLang="zh-CN" sz="2000" b="1">
                    <a:latin typeface="宋体" panose="02010600030101010101" pitchFamily="2" charset="-122"/>
                  </a:endParaRPr>
                </a:p>
                <a:p>
                  <a:pPr algn="just"/>
                  <a:endParaRPr kumimoji="0" lang="en-US" altLang="zh-CN" sz="2000" b="1"/>
                </a:p>
              </p:txBody>
            </p:sp>
            <p:sp>
              <p:nvSpPr>
                <p:cNvPr id="14385" name="Rectangle 32"/>
                <p:cNvSpPr>
                  <a:spLocks noChangeArrowheads="1"/>
                </p:cNvSpPr>
                <p:nvPr/>
              </p:nvSpPr>
              <p:spPr bwMode="auto">
                <a:xfrm>
                  <a:off x="3029" y="457"/>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8" name="Group 35"/>
              <p:cNvGrpSpPr>
                <a:grpSpLocks/>
              </p:cNvGrpSpPr>
              <p:nvPr/>
            </p:nvGrpSpPr>
            <p:grpSpPr bwMode="auto">
              <a:xfrm>
                <a:off x="0" y="768"/>
                <a:ext cx="1388" cy="480"/>
                <a:chOff x="0" y="768"/>
                <a:chExt cx="1388" cy="480"/>
              </a:xfrm>
            </p:grpSpPr>
            <p:sp>
              <p:nvSpPr>
                <p:cNvPr id="14382" name="Rectangle 10"/>
                <p:cNvSpPr>
                  <a:spLocks noChangeArrowheads="1"/>
                </p:cNvSpPr>
                <p:nvPr/>
              </p:nvSpPr>
              <p:spPr bwMode="auto">
                <a:xfrm>
                  <a:off x="43" y="768"/>
                  <a:ext cx="134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HKEY_CURRENT_CONFIG</a:t>
                  </a:r>
                  <a:endParaRPr kumimoji="0" lang="en-US" altLang="zh-CN" sz="2000" b="1">
                    <a:latin typeface="宋体" panose="02010600030101010101" pitchFamily="2" charset="-122"/>
                  </a:endParaRPr>
                </a:p>
                <a:p>
                  <a:pPr algn="just"/>
                  <a:endParaRPr kumimoji="0" lang="en-US" altLang="zh-CN" sz="2000" b="1"/>
                </a:p>
              </p:txBody>
            </p:sp>
            <p:sp>
              <p:nvSpPr>
                <p:cNvPr id="14383" name="Rectangle 34"/>
                <p:cNvSpPr>
                  <a:spLocks noChangeArrowheads="1"/>
                </p:cNvSpPr>
                <p:nvPr/>
              </p:nvSpPr>
              <p:spPr bwMode="auto">
                <a:xfrm>
                  <a:off x="0" y="88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49" name="Group 37"/>
              <p:cNvGrpSpPr>
                <a:grpSpLocks/>
              </p:cNvGrpSpPr>
              <p:nvPr/>
            </p:nvGrpSpPr>
            <p:grpSpPr bwMode="auto">
              <a:xfrm>
                <a:off x="1431" y="768"/>
                <a:ext cx="1555" cy="480"/>
                <a:chOff x="1431" y="768"/>
                <a:chExt cx="1555" cy="480"/>
              </a:xfrm>
            </p:grpSpPr>
            <p:sp>
              <p:nvSpPr>
                <p:cNvPr id="14380" name="Rectangle 11"/>
                <p:cNvSpPr>
                  <a:spLocks noChangeArrowheads="1"/>
                </p:cNvSpPr>
                <p:nvPr/>
              </p:nvSpPr>
              <p:spPr bwMode="auto">
                <a:xfrm>
                  <a:off x="1474" y="768"/>
                  <a:ext cx="15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HKLM\SYSTEM\CurrentControlSet\</a:t>
                  </a:r>
                </a:p>
                <a:p>
                  <a:pPr algn="just"/>
                  <a:r>
                    <a:rPr kumimoji="0" lang="en-US" altLang="zh-CN" sz="2000" b="1"/>
                    <a:t>Hardware Profiles\Current</a:t>
                  </a:r>
                </a:p>
                <a:p>
                  <a:pPr algn="just"/>
                  <a:endParaRPr kumimoji="0" lang="en-US" altLang="zh-CN" sz="2000" b="1"/>
                </a:p>
              </p:txBody>
            </p:sp>
            <p:sp>
              <p:nvSpPr>
                <p:cNvPr id="14381" name="Rectangle 36"/>
                <p:cNvSpPr>
                  <a:spLocks noChangeArrowheads="1"/>
                </p:cNvSpPr>
                <p:nvPr/>
              </p:nvSpPr>
              <p:spPr bwMode="auto">
                <a:xfrm>
                  <a:off x="1431" y="88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0" name="Group 39"/>
              <p:cNvGrpSpPr>
                <a:grpSpLocks/>
              </p:cNvGrpSpPr>
              <p:nvPr/>
            </p:nvGrpSpPr>
            <p:grpSpPr bwMode="auto">
              <a:xfrm>
                <a:off x="3029" y="768"/>
                <a:ext cx="596" cy="480"/>
                <a:chOff x="3029" y="768"/>
                <a:chExt cx="596" cy="480"/>
              </a:xfrm>
            </p:grpSpPr>
            <p:sp>
              <p:nvSpPr>
                <p:cNvPr id="14378" name="Rectangle 12"/>
                <p:cNvSpPr>
                  <a:spLocks noChangeArrowheads="1"/>
                </p:cNvSpPr>
                <p:nvPr/>
              </p:nvSpPr>
              <p:spPr bwMode="auto">
                <a:xfrm>
                  <a:off x="3072" y="768"/>
                  <a:ext cx="55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HKCC</a:t>
                  </a:r>
                  <a:endParaRPr kumimoji="0" lang="en-US" altLang="zh-CN" sz="2000" b="1">
                    <a:latin typeface="宋体" panose="02010600030101010101" pitchFamily="2" charset="-122"/>
                  </a:endParaRPr>
                </a:p>
                <a:p>
                  <a:pPr algn="just"/>
                  <a:endParaRPr kumimoji="0" lang="en-US" altLang="zh-CN" sz="2000" b="1"/>
                </a:p>
              </p:txBody>
            </p:sp>
            <p:sp>
              <p:nvSpPr>
                <p:cNvPr id="14379" name="Rectangle 38"/>
                <p:cNvSpPr>
                  <a:spLocks noChangeArrowheads="1"/>
                </p:cNvSpPr>
                <p:nvPr/>
              </p:nvSpPr>
              <p:spPr bwMode="auto">
                <a:xfrm>
                  <a:off x="3029" y="88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1" name="Group 41"/>
              <p:cNvGrpSpPr>
                <a:grpSpLocks/>
              </p:cNvGrpSpPr>
              <p:nvPr/>
            </p:nvGrpSpPr>
            <p:grpSpPr bwMode="auto">
              <a:xfrm>
                <a:off x="0" y="1248"/>
                <a:ext cx="1388" cy="480"/>
                <a:chOff x="0" y="1248"/>
                <a:chExt cx="1388" cy="480"/>
              </a:xfrm>
            </p:grpSpPr>
            <p:sp>
              <p:nvSpPr>
                <p:cNvPr id="14376" name="Rectangle 13"/>
                <p:cNvSpPr>
                  <a:spLocks noChangeArrowheads="1"/>
                </p:cNvSpPr>
                <p:nvPr/>
              </p:nvSpPr>
              <p:spPr bwMode="auto">
                <a:xfrm>
                  <a:off x="43" y="1248"/>
                  <a:ext cx="134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HKEY_CLASSES_ROOT</a:t>
                  </a:r>
                  <a:endParaRPr kumimoji="0" lang="en-US" altLang="zh-CN" sz="2000" b="1">
                    <a:latin typeface="宋体" panose="02010600030101010101" pitchFamily="2" charset="-122"/>
                  </a:endParaRPr>
                </a:p>
                <a:p>
                  <a:pPr algn="just"/>
                  <a:endParaRPr kumimoji="0" lang="en-US" altLang="zh-CN" sz="2000" b="1"/>
                </a:p>
              </p:txBody>
            </p:sp>
            <p:sp>
              <p:nvSpPr>
                <p:cNvPr id="14377" name="Rectangle 40"/>
                <p:cNvSpPr>
                  <a:spLocks noChangeArrowheads="1"/>
                </p:cNvSpPr>
                <p:nvPr/>
              </p:nvSpPr>
              <p:spPr bwMode="auto">
                <a:xfrm>
                  <a:off x="0" y="136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2" name="Group 43"/>
              <p:cNvGrpSpPr>
                <a:grpSpLocks/>
              </p:cNvGrpSpPr>
              <p:nvPr/>
            </p:nvGrpSpPr>
            <p:grpSpPr bwMode="auto">
              <a:xfrm>
                <a:off x="1431" y="1248"/>
                <a:ext cx="1555" cy="480"/>
                <a:chOff x="1431" y="1248"/>
                <a:chExt cx="1555" cy="480"/>
              </a:xfrm>
            </p:grpSpPr>
            <p:sp>
              <p:nvSpPr>
                <p:cNvPr id="14374" name="Rectangle 14"/>
                <p:cNvSpPr>
                  <a:spLocks noChangeArrowheads="1"/>
                </p:cNvSpPr>
                <p:nvPr/>
              </p:nvSpPr>
              <p:spPr bwMode="auto">
                <a:xfrm>
                  <a:off x="1474" y="1248"/>
                  <a:ext cx="151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b="1"/>
                    <a:t>HKLM\SOFTWARE\Classes</a:t>
                  </a:r>
                  <a:r>
                    <a:rPr kumimoji="0" lang="zh-CN" altLang="en-US" sz="2000" b="1"/>
                    <a:t>＋</a:t>
                  </a:r>
                  <a:r>
                    <a:rPr kumimoji="0" lang="en-US" altLang="zh-CN" sz="1600" b="1"/>
                    <a:t>HKCU</a:t>
                  </a:r>
                  <a:r>
                    <a:rPr kumimoji="0" lang="en-US" altLang="zh-CN" sz="2000" b="1"/>
                    <a:t>\SOFTWARE\Classes</a:t>
                  </a:r>
                </a:p>
                <a:p>
                  <a:pPr algn="just"/>
                  <a:endParaRPr kumimoji="0" lang="en-US" altLang="zh-CN" sz="2000" b="1"/>
                </a:p>
              </p:txBody>
            </p:sp>
            <p:sp>
              <p:nvSpPr>
                <p:cNvPr id="14375" name="Rectangle 42"/>
                <p:cNvSpPr>
                  <a:spLocks noChangeArrowheads="1"/>
                </p:cNvSpPr>
                <p:nvPr/>
              </p:nvSpPr>
              <p:spPr bwMode="auto">
                <a:xfrm>
                  <a:off x="1431" y="136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3" name="Group 45"/>
              <p:cNvGrpSpPr>
                <a:grpSpLocks/>
              </p:cNvGrpSpPr>
              <p:nvPr/>
            </p:nvGrpSpPr>
            <p:grpSpPr bwMode="auto">
              <a:xfrm>
                <a:off x="3029" y="1248"/>
                <a:ext cx="596" cy="480"/>
                <a:chOff x="3029" y="1248"/>
                <a:chExt cx="596" cy="480"/>
              </a:xfrm>
            </p:grpSpPr>
            <p:sp>
              <p:nvSpPr>
                <p:cNvPr id="14372" name="Rectangle 15"/>
                <p:cNvSpPr>
                  <a:spLocks noChangeArrowheads="1"/>
                </p:cNvSpPr>
                <p:nvPr/>
              </p:nvSpPr>
              <p:spPr bwMode="auto">
                <a:xfrm>
                  <a:off x="3072" y="1248"/>
                  <a:ext cx="55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HKCR</a:t>
                  </a:r>
                  <a:endParaRPr kumimoji="0" lang="en-US" altLang="zh-CN" sz="2000" b="1">
                    <a:latin typeface="宋体" panose="02010600030101010101" pitchFamily="2" charset="-122"/>
                  </a:endParaRPr>
                </a:p>
                <a:p>
                  <a:pPr algn="just"/>
                  <a:endParaRPr kumimoji="0" lang="en-US" altLang="zh-CN" sz="2000" b="1"/>
                </a:p>
              </p:txBody>
            </p:sp>
            <p:sp>
              <p:nvSpPr>
                <p:cNvPr id="14373" name="Rectangle 44"/>
                <p:cNvSpPr>
                  <a:spLocks noChangeArrowheads="1"/>
                </p:cNvSpPr>
                <p:nvPr/>
              </p:nvSpPr>
              <p:spPr bwMode="auto">
                <a:xfrm>
                  <a:off x="3029" y="1369"/>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4" name="Group 47"/>
              <p:cNvGrpSpPr>
                <a:grpSpLocks/>
              </p:cNvGrpSpPr>
              <p:nvPr/>
            </p:nvGrpSpPr>
            <p:grpSpPr bwMode="auto">
              <a:xfrm>
                <a:off x="0" y="1728"/>
                <a:ext cx="1388" cy="384"/>
                <a:chOff x="0" y="1728"/>
                <a:chExt cx="1388" cy="384"/>
              </a:xfrm>
            </p:grpSpPr>
            <p:sp>
              <p:nvSpPr>
                <p:cNvPr id="14370" name="Rectangle 16"/>
                <p:cNvSpPr>
                  <a:spLocks noChangeArrowheads="1"/>
                </p:cNvSpPr>
                <p:nvPr/>
              </p:nvSpPr>
              <p:spPr bwMode="auto">
                <a:xfrm>
                  <a:off x="43" y="1728"/>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HKEY_USER</a:t>
                  </a:r>
                </a:p>
                <a:p>
                  <a:pPr algn="just"/>
                  <a:endParaRPr kumimoji="0" lang="en-US" altLang="zh-CN" sz="2000" b="1"/>
                </a:p>
              </p:txBody>
            </p:sp>
            <p:sp>
              <p:nvSpPr>
                <p:cNvPr id="14371" name="Rectangle 46"/>
                <p:cNvSpPr>
                  <a:spLocks noChangeArrowheads="1"/>
                </p:cNvSpPr>
                <p:nvPr/>
              </p:nvSpPr>
              <p:spPr bwMode="auto">
                <a:xfrm>
                  <a:off x="0" y="1801"/>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5" name="Group 49"/>
              <p:cNvGrpSpPr>
                <a:grpSpLocks/>
              </p:cNvGrpSpPr>
              <p:nvPr/>
            </p:nvGrpSpPr>
            <p:grpSpPr bwMode="auto">
              <a:xfrm>
                <a:off x="1431" y="1728"/>
                <a:ext cx="1555" cy="384"/>
                <a:chOff x="1431" y="1728"/>
                <a:chExt cx="1555" cy="384"/>
              </a:xfrm>
            </p:grpSpPr>
            <p:sp>
              <p:nvSpPr>
                <p:cNvPr id="14368" name="Rectangle 17"/>
                <p:cNvSpPr>
                  <a:spLocks noChangeArrowheads="1"/>
                </p:cNvSpPr>
                <p:nvPr/>
              </p:nvSpPr>
              <p:spPr bwMode="auto">
                <a:xfrm>
                  <a:off x="1474" y="1728"/>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b="1"/>
                    <a:t> </a:t>
                  </a:r>
                </a:p>
                <a:p>
                  <a:pPr algn="just"/>
                  <a:endParaRPr kumimoji="0" lang="zh-CN" altLang="en-US" sz="2000" b="1"/>
                </a:p>
              </p:txBody>
            </p:sp>
            <p:sp>
              <p:nvSpPr>
                <p:cNvPr id="14369" name="Rectangle 48"/>
                <p:cNvSpPr>
                  <a:spLocks noChangeArrowheads="1"/>
                </p:cNvSpPr>
                <p:nvPr/>
              </p:nvSpPr>
              <p:spPr bwMode="auto">
                <a:xfrm>
                  <a:off x="1431" y="1801"/>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6" name="Group 51"/>
              <p:cNvGrpSpPr>
                <a:grpSpLocks/>
              </p:cNvGrpSpPr>
              <p:nvPr/>
            </p:nvGrpSpPr>
            <p:grpSpPr bwMode="auto">
              <a:xfrm>
                <a:off x="3029" y="1728"/>
                <a:ext cx="596" cy="384"/>
                <a:chOff x="3029" y="1728"/>
                <a:chExt cx="596" cy="384"/>
              </a:xfrm>
            </p:grpSpPr>
            <p:sp>
              <p:nvSpPr>
                <p:cNvPr id="14366" name="Rectangle 18"/>
                <p:cNvSpPr>
                  <a:spLocks noChangeArrowheads="1"/>
                </p:cNvSpPr>
                <p:nvPr/>
              </p:nvSpPr>
              <p:spPr bwMode="auto">
                <a:xfrm>
                  <a:off x="3072" y="1728"/>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HKU</a:t>
                  </a:r>
                  <a:endParaRPr kumimoji="0" lang="en-US" altLang="zh-CN" sz="2000" b="1">
                    <a:latin typeface="宋体" panose="02010600030101010101" pitchFamily="2" charset="-122"/>
                  </a:endParaRPr>
                </a:p>
                <a:p>
                  <a:pPr algn="just"/>
                  <a:endParaRPr kumimoji="0" lang="en-US" altLang="zh-CN" sz="2000" b="1"/>
                </a:p>
              </p:txBody>
            </p:sp>
            <p:sp>
              <p:nvSpPr>
                <p:cNvPr id="14367" name="Rectangle 50"/>
                <p:cNvSpPr>
                  <a:spLocks noChangeArrowheads="1"/>
                </p:cNvSpPr>
                <p:nvPr/>
              </p:nvSpPr>
              <p:spPr bwMode="auto">
                <a:xfrm>
                  <a:off x="3029" y="1801"/>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7" name="Group 53"/>
              <p:cNvGrpSpPr>
                <a:grpSpLocks/>
              </p:cNvGrpSpPr>
              <p:nvPr/>
            </p:nvGrpSpPr>
            <p:grpSpPr bwMode="auto">
              <a:xfrm>
                <a:off x="0" y="2112"/>
                <a:ext cx="1388" cy="384"/>
                <a:chOff x="0" y="2112"/>
                <a:chExt cx="1388" cy="384"/>
              </a:xfrm>
            </p:grpSpPr>
            <p:sp>
              <p:nvSpPr>
                <p:cNvPr id="14364" name="Rectangle 19"/>
                <p:cNvSpPr>
                  <a:spLocks noChangeArrowheads="1"/>
                </p:cNvSpPr>
                <p:nvPr/>
              </p:nvSpPr>
              <p:spPr bwMode="auto">
                <a:xfrm>
                  <a:off x="43" y="2112"/>
                  <a:ext cx="134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HKEY_CURRENT_USER</a:t>
                  </a:r>
                  <a:endParaRPr kumimoji="0" lang="en-US" altLang="zh-CN" sz="2000" b="1">
                    <a:latin typeface="宋体" panose="02010600030101010101" pitchFamily="2" charset="-122"/>
                  </a:endParaRPr>
                </a:p>
                <a:p>
                  <a:pPr algn="just"/>
                  <a:endParaRPr kumimoji="0" lang="en-US" altLang="zh-CN" sz="2000" b="1"/>
                </a:p>
              </p:txBody>
            </p:sp>
            <p:sp>
              <p:nvSpPr>
                <p:cNvPr id="14365" name="Rectangle 52"/>
                <p:cNvSpPr>
                  <a:spLocks noChangeArrowheads="1"/>
                </p:cNvSpPr>
                <p:nvPr/>
              </p:nvSpPr>
              <p:spPr bwMode="auto">
                <a:xfrm>
                  <a:off x="0" y="2185"/>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8" name="Group 55"/>
              <p:cNvGrpSpPr>
                <a:grpSpLocks/>
              </p:cNvGrpSpPr>
              <p:nvPr/>
            </p:nvGrpSpPr>
            <p:grpSpPr bwMode="auto">
              <a:xfrm>
                <a:off x="1431" y="2112"/>
                <a:ext cx="1555" cy="384"/>
                <a:chOff x="1431" y="2112"/>
                <a:chExt cx="1555" cy="384"/>
              </a:xfrm>
            </p:grpSpPr>
            <p:sp>
              <p:nvSpPr>
                <p:cNvPr id="14362" name="Rectangle 20"/>
                <p:cNvSpPr>
                  <a:spLocks noChangeArrowheads="1"/>
                </p:cNvSpPr>
                <p:nvPr/>
              </p:nvSpPr>
              <p:spPr bwMode="auto">
                <a:xfrm>
                  <a:off x="1474" y="2112"/>
                  <a:ext cx="15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HKU\&lt;Security ID&gt;</a:t>
                  </a:r>
                  <a:endParaRPr kumimoji="0" lang="en-US" altLang="zh-CN" sz="2000" b="1">
                    <a:latin typeface="宋体" panose="02010600030101010101" pitchFamily="2" charset="-122"/>
                  </a:endParaRPr>
                </a:p>
                <a:p>
                  <a:pPr algn="just"/>
                  <a:endParaRPr kumimoji="0" lang="en-US" altLang="zh-CN" sz="2000" b="1"/>
                </a:p>
              </p:txBody>
            </p:sp>
            <p:sp>
              <p:nvSpPr>
                <p:cNvPr id="14363" name="Rectangle 54"/>
                <p:cNvSpPr>
                  <a:spLocks noChangeArrowheads="1"/>
                </p:cNvSpPr>
                <p:nvPr/>
              </p:nvSpPr>
              <p:spPr bwMode="auto">
                <a:xfrm>
                  <a:off x="1431" y="2185"/>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359" name="Group 57"/>
              <p:cNvGrpSpPr>
                <a:grpSpLocks/>
              </p:cNvGrpSpPr>
              <p:nvPr/>
            </p:nvGrpSpPr>
            <p:grpSpPr bwMode="auto">
              <a:xfrm>
                <a:off x="3029" y="2112"/>
                <a:ext cx="596" cy="384"/>
                <a:chOff x="3029" y="2112"/>
                <a:chExt cx="596" cy="384"/>
              </a:xfrm>
            </p:grpSpPr>
            <p:sp>
              <p:nvSpPr>
                <p:cNvPr id="14360" name="Rectangle 21"/>
                <p:cNvSpPr>
                  <a:spLocks noChangeArrowheads="1"/>
                </p:cNvSpPr>
                <p:nvPr/>
              </p:nvSpPr>
              <p:spPr bwMode="auto">
                <a:xfrm>
                  <a:off x="3072" y="2112"/>
                  <a:ext cx="55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t>HKCU</a:t>
                  </a:r>
                  <a:endParaRPr kumimoji="0" lang="en-US" altLang="zh-CN" sz="2000" b="1">
                    <a:latin typeface="宋体" panose="02010600030101010101" pitchFamily="2" charset="-122"/>
                  </a:endParaRPr>
                </a:p>
                <a:p>
                  <a:pPr algn="just"/>
                  <a:endParaRPr kumimoji="0" lang="en-US" altLang="zh-CN" sz="2000" b="1"/>
                </a:p>
              </p:txBody>
            </p:sp>
            <p:sp>
              <p:nvSpPr>
                <p:cNvPr id="14361" name="Rectangle 56"/>
                <p:cNvSpPr>
                  <a:spLocks noChangeArrowheads="1"/>
                </p:cNvSpPr>
                <p:nvPr/>
              </p:nvSpPr>
              <p:spPr bwMode="auto">
                <a:xfrm>
                  <a:off x="3029" y="2185"/>
                  <a:ext cx="84" cy="237"/>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14341" name="Rectangle 59"/>
            <p:cNvSpPr>
              <a:spLocks noChangeArrowheads="1"/>
            </p:cNvSpPr>
            <p:nvPr/>
          </p:nvSpPr>
          <p:spPr bwMode="auto">
            <a:xfrm>
              <a:off x="-3" y="1129"/>
              <a:ext cx="84" cy="237"/>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381001"/>
            <a:ext cx="7772400" cy="892175"/>
          </a:xfrm>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1708151"/>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注册表中的值</a:t>
            </a:r>
            <a:r>
              <a:rPr lang="zh-CN" altLang="en-US" smtClean="0"/>
              <a:t> </a:t>
            </a:r>
          </a:p>
        </p:txBody>
      </p:sp>
      <p:sp>
        <p:nvSpPr>
          <p:cNvPr id="16387" name="Rectangle 3"/>
          <p:cNvSpPr>
            <a:spLocks noGrp="1" noChangeArrowheads="1"/>
          </p:cNvSpPr>
          <p:nvPr>
            <p:ph type="body" idx="1"/>
          </p:nvPr>
        </p:nvSpPr>
        <p:spPr>
          <a:xfrm>
            <a:off x="1905000" y="1965326"/>
            <a:ext cx="7772400" cy="2428875"/>
          </a:xfrm>
        </p:spPr>
        <p:txBody>
          <a:bodyPr/>
          <a:lstStyle/>
          <a:p>
            <a:pPr eaLnBrk="1" hangingPunct="1">
              <a:lnSpc>
                <a:spcPct val="90000"/>
              </a:lnSpc>
            </a:pPr>
            <a:r>
              <a:rPr lang="en-US" altLang="zh-CN" smtClean="0">
                <a:latin typeface="Times New Roman" panose="02020603050405020304" pitchFamily="18" charset="0"/>
              </a:rPr>
              <a:t>Windows 2000</a:t>
            </a:r>
            <a:r>
              <a:rPr lang="zh-CN" altLang="en-US" smtClean="0">
                <a:latin typeface="宋体" panose="02010600030101010101" pitchFamily="2" charset="-122"/>
              </a:rPr>
              <a:t>注册表使用三种类型的值：字符串、二进制及</a:t>
            </a:r>
            <a:r>
              <a:rPr lang="en-US" altLang="zh-CN" smtClean="0">
                <a:latin typeface="Times New Roman" panose="02020603050405020304" pitchFamily="18" charset="0"/>
              </a:rPr>
              <a:t>DWORD(</a:t>
            </a:r>
            <a:r>
              <a:rPr lang="zh-CN" altLang="en-US" smtClean="0">
                <a:latin typeface="宋体" panose="02010600030101010101" pitchFamily="2" charset="-122"/>
              </a:rPr>
              <a:t>双字</a:t>
            </a:r>
            <a:r>
              <a:rPr lang="zh-CN" altLang="en-US" smtClean="0">
                <a:latin typeface="Times New Roman" panose="02020603050405020304" pitchFamily="18" charset="0"/>
              </a:rPr>
              <a:t>)</a:t>
            </a:r>
            <a:r>
              <a:rPr lang="zh-CN" altLang="en-US" smtClean="0"/>
              <a:t> </a:t>
            </a:r>
          </a:p>
          <a:p>
            <a:pPr eaLnBrk="1" hangingPunct="1">
              <a:lnSpc>
                <a:spcPct val="90000"/>
              </a:lnSpc>
            </a:pPr>
            <a:r>
              <a:rPr lang="zh-CN" altLang="en-US" smtClean="0">
                <a:latin typeface="宋体" panose="02010600030101010101" pitchFamily="2" charset="-122"/>
              </a:rPr>
              <a:t>在注册表编辑器里，值类型是使用前缀</a:t>
            </a:r>
            <a:r>
              <a:rPr lang="en-US" altLang="zh-CN" smtClean="0">
                <a:latin typeface="宋体" panose="02010600030101010101" pitchFamily="2" charset="-122"/>
              </a:rPr>
              <a:t>REG</a:t>
            </a:r>
            <a:r>
              <a:rPr lang="zh-CN" altLang="en-US" smtClean="0">
                <a:latin typeface="宋体" panose="02010600030101010101" pitchFamily="2" charset="-122"/>
              </a:rPr>
              <a:t>的</a:t>
            </a:r>
            <a:r>
              <a:rPr lang="zh-CN" altLang="en-US" smtClean="0">
                <a:latin typeface="Times New Roman" panose="02020603050405020304" pitchFamily="18" charset="0"/>
              </a:rPr>
              <a:t>“</a:t>
            </a:r>
            <a:r>
              <a:rPr lang="zh-CN" altLang="en-US" smtClean="0">
                <a:latin typeface="宋体" panose="02010600030101010101" pitchFamily="2" charset="-122"/>
              </a:rPr>
              <a:t>匈牙利语式</a:t>
            </a:r>
            <a:r>
              <a:rPr lang="zh-CN" altLang="en-US" smtClean="0">
                <a:latin typeface="Times New Roman" panose="02020603050405020304" pitchFamily="18" charset="0"/>
              </a:rPr>
              <a:t>”</a:t>
            </a:r>
            <a:r>
              <a:rPr lang="zh-CN" altLang="en-US" smtClean="0">
                <a:latin typeface="宋体" panose="02010600030101010101" pitchFamily="2" charset="-122"/>
              </a:rPr>
              <a:t>符号，例如</a:t>
            </a:r>
            <a:r>
              <a:rPr lang="en-US" altLang="zh-CN" smtClean="0">
                <a:latin typeface="宋体" panose="02010600030101010101" pitchFamily="2" charset="-122"/>
              </a:rPr>
              <a:t>REG_BINARY </a:t>
            </a:r>
            <a:endParaRPr lang="zh-CN" altLang="en-US" smtClean="0">
              <a:latin typeface="宋体" panose="02010600030101010101" pitchFamily="2" charset="-122"/>
            </a:endParaRPr>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注册表中的值</a:t>
            </a:r>
          </a:p>
        </p:txBody>
      </p:sp>
      <p:sp>
        <p:nvSpPr>
          <p:cNvPr id="17411" name="Rectangle 3"/>
          <p:cNvSpPr>
            <a:spLocks noGrp="1" noChangeArrowheads="1"/>
          </p:cNvSpPr>
          <p:nvPr>
            <p:ph type="body" idx="1"/>
          </p:nvPr>
        </p:nvSpPr>
        <p:spPr>
          <a:xfrm>
            <a:off x="1194163" y="1930400"/>
            <a:ext cx="7772400" cy="4314825"/>
          </a:xfrm>
        </p:spPr>
        <p:txBody>
          <a:bodyPr>
            <a:normAutofit/>
          </a:bodyPr>
          <a:lstStyle/>
          <a:p>
            <a:pPr eaLnBrk="1" hangingPunct="1">
              <a:lnSpc>
                <a:spcPct val="90000"/>
              </a:lnSpc>
            </a:pPr>
            <a:r>
              <a:rPr lang="zh-CN" altLang="en-US" sz="2400" dirty="0" smtClean="0">
                <a:latin typeface="宋体" panose="02010600030101010101" pitchFamily="2" charset="-122"/>
              </a:rPr>
              <a:t>字符串</a:t>
            </a:r>
            <a:r>
              <a:rPr lang="en-US" altLang="zh-CN" sz="2400" dirty="0" smtClean="0">
                <a:latin typeface="宋体" panose="02010600030101010101" pitchFamily="2" charset="-122"/>
              </a:rPr>
              <a:t>REG_SZ </a:t>
            </a:r>
            <a:r>
              <a:rPr lang="zh-CN" altLang="en-US" sz="2400" dirty="0" smtClean="0"/>
              <a:t> </a:t>
            </a:r>
          </a:p>
          <a:p>
            <a:pPr lvl="1" eaLnBrk="1" hangingPunct="1">
              <a:lnSpc>
                <a:spcPct val="90000"/>
              </a:lnSpc>
            </a:pPr>
            <a:r>
              <a:rPr lang="zh-CN" altLang="en-US" sz="2400" dirty="0" smtClean="0">
                <a:latin typeface="宋体" panose="02010600030101010101" pitchFamily="2" charset="-122"/>
              </a:rPr>
              <a:t>扩展字符串</a:t>
            </a:r>
            <a:r>
              <a:rPr lang="zh-CN" altLang="en-US" sz="2400" dirty="0" smtClean="0"/>
              <a:t> </a:t>
            </a:r>
            <a:r>
              <a:rPr lang="en-US" altLang="zh-CN" sz="2400" dirty="0" smtClean="0">
                <a:latin typeface="Times New Roman" panose="02020603050405020304" pitchFamily="18" charset="0"/>
              </a:rPr>
              <a:t>REG_EXPAND_SZ</a:t>
            </a:r>
            <a:r>
              <a:rPr lang="en-US" altLang="zh-CN" sz="2400" dirty="0" smtClean="0">
                <a:latin typeface="宋体" panose="02010600030101010101" pitchFamily="2" charset="-122"/>
              </a:rPr>
              <a:t>，</a:t>
            </a:r>
            <a:r>
              <a:rPr lang="zh-CN" altLang="en-US" sz="2400" dirty="0" smtClean="0">
                <a:latin typeface="宋体" panose="02010600030101010101" pitchFamily="2" charset="-122"/>
              </a:rPr>
              <a:t>允许用户创建含有一个系统变量的字符串</a:t>
            </a:r>
            <a:r>
              <a:rPr lang="zh-CN" altLang="en-US" sz="2400" dirty="0" smtClean="0"/>
              <a:t> </a:t>
            </a:r>
          </a:p>
          <a:p>
            <a:pPr lvl="1" eaLnBrk="1" hangingPunct="1">
              <a:lnSpc>
                <a:spcPct val="90000"/>
              </a:lnSpc>
            </a:pPr>
            <a:r>
              <a:rPr lang="zh-CN" altLang="en-US" sz="2400" dirty="0" smtClean="0">
                <a:latin typeface="宋体" panose="02010600030101010101" pitchFamily="2" charset="-122"/>
              </a:rPr>
              <a:t>多重字符串，</a:t>
            </a:r>
            <a:r>
              <a:rPr lang="en-US" altLang="zh-CN" sz="2400" dirty="0" smtClean="0">
                <a:latin typeface="宋体" panose="02010600030101010101" pitchFamily="2" charset="-122"/>
              </a:rPr>
              <a:t>REG_MULTI_SZ，</a:t>
            </a:r>
            <a:r>
              <a:rPr lang="zh-CN" altLang="en-US" sz="2400" dirty="0" smtClean="0">
                <a:latin typeface="宋体" panose="02010600030101010101" pitchFamily="2" charset="-122"/>
              </a:rPr>
              <a:t>是字符串类型的另一个变体，是注册表把几个字符串集合成为一个值 </a:t>
            </a:r>
          </a:p>
          <a:p>
            <a:pPr eaLnBrk="1" hangingPunct="1">
              <a:lnSpc>
                <a:spcPct val="90000"/>
              </a:lnSpc>
            </a:pPr>
            <a:r>
              <a:rPr lang="zh-CN" altLang="en-US" sz="2400" dirty="0" smtClean="0">
                <a:latin typeface="宋体" panose="02010600030101010101" pitchFamily="2" charset="-122"/>
              </a:rPr>
              <a:t> 二进制 </a:t>
            </a:r>
            <a:r>
              <a:rPr lang="en-US" altLang="zh-CN" sz="2400" dirty="0" smtClean="0">
                <a:latin typeface="宋体" panose="02010600030101010101" pitchFamily="2" charset="-122"/>
              </a:rPr>
              <a:t>REG_BINARY </a:t>
            </a:r>
          </a:p>
          <a:p>
            <a:pPr eaLnBrk="1" hangingPunct="1">
              <a:lnSpc>
                <a:spcPct val="90000"/>
              </a:lnSpc>
            </a:pPr>
            <a:r>
              <a:rPr lang="zh-CN" altLang="en-US" sz="2400" dirty="0" smtClean="0">
                <a:latin typeface="宋体" panose="02010600030101010101" pitchFamily="2" charset="-122"/>
              </a:rPr>
              <a:t> </a:t>
            </a:r>
            <a:r>
              <a:rPr lang="en-US" altLang="zh-CN" sz="2400" dirty="0" smtClean="0">
                <a:latin typeface="宋体" panose="02010600030101010101" pitchFamily="2" charset="-122"/>
              </a:rPr>
              <a:t>DWORD</a:t>
            </a:r>
            <a:r>
              <a:rPr lang="zh-CN" altLang="en-US" sz="2400" dirty="0" smtClean="0">
                <a:latin typeface="宋体" panose="02010600030101010101" pitchFamily="2" charset="-122"/>
              </a:rPr>
              <a:t>值 </a:t>
            </a:r>
            <a:r>
              <a:rPr lang="en-US" altLang="zh-CN" sz="2400" dirty="0" smtClean="0">
                <a:latin typeface="宋体" panose="02010600030101010101" pitchFamily="2" charset="-122"/>
              </a:rPr>
              <a:t>REG_DWORD ，</a:t>
            </a:r>
            <a:r>
              <a:rPr lang="zh-CN" altLang="en-US" sz="2400" dirty="0" smtClean="0">
                <a:latin typeface="宋体" panose="02010600030101010101" pitchFamily="2" charset="-122"/>
              </a:rPr>
              <a:t>是一种特殊的二进制值，即四个字节的二进制值  </a:t>
            </a:r>
            <a:r>
              <a:rPr lang="zh-CN" altLang="en-US" sz="2400" dirty="0" smtClean="0"/>
              <a:t>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101600"/>
            <a:ext cx="7772400" cy="1460500"/>
          </a:xfrm>
        </p:spPr>
        <p:txBody>
          <a:bodyPr/>
          <a:lstStyle/>
          <a:p>
            <a:pPr eaLnBrk="1" hangingPunct="1"/>
            <a:r>
              <a:rPr lang="en-US" altLang="zh-CN" sz="4000">
                <a:solidFill>
                  <a:srgbClr val="000000"/>
                </a:solidFill>
                <a:latin typeface="Arial" panose="020B0604020202020204" pitchFamily="34" charset="0"/>
                <a:cs typeface="Arial" panose="020B0604020202020204" pitchFamily="34" charset="0"/>
              </a:rPr>
              <a:t>HKEY_LOCAL_MACHINE</a:t>
            </a:r>
            <a:r>
              <a:rPr lang="en-US" altLang="zh-CN" sz="4000"/>
              <a:t> </a:t>
            </a:r>
            <a:endParaRPr lang="zh-CN" altLang="en-US" sz="4000"/>
          </a:p>
        </p:txBody>
      </p:sp>
      <p:sp>
        <p:nvSpPr>
          <p:cNvPr id="18435" name="Rectangle 3"/>
          <p:cNvSpPr>
            <a:spLocks noGrp="1" noChangeArrowheads="1"/>
          </p:cNvSpPr>
          <p:nvPr>
            <p:ph type="body" idx="1"/>
          </p:nvPr>
        </p:nvSpPr>
        <p:spPr/>
        <p:txBody>
          <a:bodyPr/>
          <a:lstStyle/>
          <a:p>
            <a:pPr eaLnBrk="1" hangingPunct="1"/>
            <a:r>
              <a:rPr lang="en-US" altLang="zh-CN" sz="2800" dirty="0">
                <a:solidFill>
                  <a:srgbClr val="000000"/>
                </a:solidFill>
                <a:latin typeface="Arial" panose="020B0604020202020204" pitchFamily="34" charset="0"/>
                <a:cs typeface="Arial" panose="020B0604020202020204" pitchFamily="34" charset="0"/>
              </a:rPr>
              <a:t>HKEY_LOCAL_MACHINE(HKLM)</a:t>
            </a:r>
          </a:p>
          <a:p>
            <a:pPr lvl="1" eaLnBrk="1" hangingPunct="1"/>
            <a:r>
              <a:rPr lang="zh-CN" altLang="en-US" sz="2400" dirty="0">
                <a:solidFill>
                  <a:srgbClr val="000000"/>
                </a:solidFill>
                <a:latin typeface="Arial" panose="020B0604020202020204" pitchFamily="34" charset="0"/>
              </a:rPr>
              <a:t>子目录树中的设置内容是关于本地计算机系统的信息，包括硬件和操作系统数据，如总线类型、系统内存、设备驱动程序和启动控制数据。这些信息只与本地的用户有关，而与其他用户无关。</a:t>
            </a:r>
            <a:endParaRPr lang="zh-CN" altLang="en-US" sz="2400" dirty="0"/>
          </a:p>
          <a:p>
            <a:pPr lvl="1" algn="just" eaLnBrk="1" hangingPunct="1"/>
            <a:r>
              <a:rPr lang="zh-CN" altLang="en-US" sz="2400" dirty="0">
                <a:solidFill>
                  <a:srgbClr val="000000"/>
                </a:solidFill>
                <a:latin typeface="Arial" panose="020B0604020202020204" pitchFamily="34" charset="0"/>
              </a:rPr>
              <a:t>包含五个子项。注意不能使用注册表编辑器修改</a:t>
            </a:r>
            <a:r>
              <a:rPr lang="en-US" altLang="zh-CN" sz="2400" dirty="0">
                <a:solidFill>
                  <a:srgbClr val="000000"/>
                </a:solidFill>
                <a:latin typeface="Arial" panose="020B0604020202020204" pitchFamily="34" charset="0"/>
                <a:cs typeface="Arial" panose="020B0604020202020204" pitchFamily="34" charset="0"/>
              </a:rPr>
              <a:t>HKEY_LOCAL_MACHINE</a:t>
            </a:r>
            <a:r>
              <a:rPr lang="zh-CN" altLang="en-US" sz="2400" dirty="0">
                <a:solidFill>
                  <a:srgbClr val="000000"/>
                </a:solidFill>
                <a:latin typeface="Arial" panose="020B0604020202020204" pitchFamily="34" charset="0"/>
              </a:rPr>
              <a:t>子目录树中的</a:t>
            </a:r>
            <a:r>
              <a:rPr lang="en-US" altLang="zh-CN" sz="2400" dirty="0">
                <a:solidFill>
                  <a:srgbClr val="000000"/>
                </a:solidFill>
                <a:latin typeface="Arial" panose="020B0604020202020204" pitchFamily="34" charset="0"/>
                <a:cs typeface="Arial" panose="020B0604020202020204" pitchFamily="34" charset="0"/>
              </a:rPr>
              <a:t>SAM</a:t>
            </a:r>
            <a:r>
              <a:rPr lang="zh-CN" altLang="en-US" sz="2400" dirty="0">
                <a:solidFill>
                  <a:srgbClr val="000000"/>
                </a:solidFill>
                <a:latin typeface="Arial" panose="020B0604020202020204" pitchFamily="34" charset="0"/>
              </a:rPr>
              <a:t>子项和</a:t>
            </a:r>
            <a:r>
              <a:rPr lang="en-US" altLang="zh-CN" sz="2400" dirty="0">
                <a:solidFill>
                  <a:srgbClr val="000000"/>
                </a:solidFill>
                <a:latin typeface="Arial" panose="020B0604020202020204" pitchFamily="34" charset="0"/>
                <a:cs typeface="Arial" panose="020B0604020202020204" pitchFamily="34" charset="0"/>
              </a:rPr>
              <a:t>SECURITY</a:t>
            </a:r>
            <a:r>
              <a:rPr lang="zh-CN" altLang="en-US" sz="2400" dirty="0">
                <a:solidFill>
                  <a:srgbClr val="000000"/>
                </a:solidFill>
                <a:latin typeface="Arial" panose="020B0604020202020204" pitchFamily="34" charset="0"/>
              </a:rPr>
              <a:t>子项，这些子项对应的是</a:t>
            </a:r>
            <a:r>
              <a:rPr lang="zh-CN" altLang="en-US" sz="2400" dirty="0">
                <a:solidFill>
                  <a:srgbClr val="000000"/>
                </a:solidFill>
                <a:latin typeface="Times New Roman" panose="02020603050405020304" pitchFamily="18" charset="0"/>
                <a:cs typeface="Arial" panose="020B0604020202020204" pitchFamily="34" charset="0"/>
              </a:rPr>
              <a:t>“</a:t>
            </a:r>
            <a:r>
              <a:rPr lang="zh-CN" altLang="en-US" sz="2400" dirty="0">
                <a:solidFill>
                  <a:srgbClr val="000000"/>
                </a:solidFill>
                <a:latin typeface="Arial" panose="020B0604020202020204" pitchFamily="34" charset="0"/>
              </a:rPr>
              <a:t>计算机管理器</a:t>
            </a:r>
            <a:r>
              <a:rPr lang="zh-CN" altLang="en-US" sz="2400" dirty="0">
                <a:solidFill>
                  <a:srgbClr val="000000"/>
                </a:solidFill>
                <a:latin typeface="Times New Roman" panose="02020603050405020304" pitchFamily="18" charset="0"/>
                <a:cs typeface="Arial" panose="020B0604020202020204" pitchFamily="34" charset="0"/>
              </a:rPr>
              <a:t>”</a:t>
            </a:r>
            <a:r>
              <a:rPr lang="zh-CN" altLang="en-US" sz="2400" dirty="0">
                <a:solidFill>
                  <a:srgbClr val="000000"/>
                </a:solidFill>
                <a:latin typeface="Arial" panose="020B0604020202020204" pitchFamily="34" charset="0"/>
              </a:rPr>
              <a:t>等系统功能。</a:t>
            </a:r>
            <a:endParaRPr lang="zh-CN" altLang="en-US" sz="2400" dirty="0"/>
          </a:p>
        </p:txBody>
      </p:sp>
    </p:spTree>
    <p:extLst>
      <p:ext uri="{BB962C8B-B14F-4D97-AF65-F5344CB8AC3E}">
        <p14:creationId xmlns:p14="http://schemas.microsoft.com/office/powerpoint/2010/main" val="107187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994954" y="1663337"/>
            <a:ext cx="7772400" cy="4419600"/>
          </a:xfrm>
        </p:spPr>
        <p:txBody>
          <a:bodyPr>
            <a:normAutofit lnSpcReduction="10000"/>
          </a:bodyPr>
          <a:lstStyle/>
          <a:p>
            <a:pPr eaLnBrk="1" hangingPunct="1">
              <a:lnSpc>
                <a:spcPct val="90000"/>
              </a:lnSpc>
            </a:pPr>
            <a:r>
              <a:rPr lang="en-US" altLang="zh-CN" sz="2800" dirty="0">
                <a:solidFill>
                  <a:srgbClr val="000000"/>
                </a:solidFill>
                <a:latin typeface="Arial" panose="020B0604020202020204" pitchFamily="34" charset="0"/>
                <a:cs typeface="Arial" panose="020B0604020202020204" pitchFamily="34" charset="0"/>
              </a:rPr>
              <a:t>HKEY_LOCAL_MACHINE\HARDWARE</a:t>
            </a:r>
            <a:endParaRPr lang="en-US" altLang="zh-CN" sz="2800" dirty="0"/>
          </a:p>
          <a:p>
            <a:pPr lvl="1" algn="just" eaLnBrk="1" hangingPunct="1">
              <a:lnSpc>
                <a:spcPct val="90000"/>
              </a:lnSpc>
            </a:pPr>
            <a:r>
              <a:rPr lang="zh-CN" altLang="en-US" sz="2400" dirty="0">
                <a:solidFill>
                  <a:srgbClr val="000000"/>
                </a:solidFill>
                <a:latin typeface="Arial" panose="020B0604020202020204" pitchFamily="34" charset="0"/>
              </a:rPr>
              <a:t>保存了</a:t>
            </a:r>
            <a:r>
              <a:rPr lang="en-US" altLang="zh-CN" sz="2400" dirty="0">
                <a:solidFill>
                  <a:srgbClr val="000000"/>
                </a:solidFill>
                <a:latin typeface="Arial" panose="020B0604020202020204" pitchFamily="34" charset="0"/>
                <a:cs typeface="Arial" panose="020B0604020202020204" pitchFamily="34" charset="0"/>
              </a:rPr>
              <a:t>Windows 2000 </a:t>
            </a:r>
            <a:r>
              <a:rPr lang="zh-CN" altLang="en-US" sz="2400" dirty="0">
                <a:solidFill>
                  <a:srgbClr val="000000"/>
                </a:solidFill>
                <a:latin typeface="Arial" panose="020B0604020202020204" pitchFamily="34" charset="0"/>
              </a:rPr>
              <a:t>系统中的所有硬件信息，系统和应用程序都是通过该项的设置与具体的硬件进行沟通。</a:t>
            </a:r>
            <a:endParaRPr lang="zh-CN" altLang="en-US" sz="2400" dirty="0"/>
          </a:p>
          <a:p>
            <a:pPr algn="just" eaLnBrk="1" hangingPunct="1">
              <a:lnSpc>
                <a:spcPct val="90000"/>
              </a:lnSpc>
            </a:pPr>
            <a:r>
              <a:rPr lang="en-US" altLang="zh-CN" sz="2800" dirty="0">
                <a:solidFill>
                  <a:srgbClr val="000000"/>
                </a:solidFill>
                <a:latin typeface="Arial" panose="020B0604020202020204" pitchFamily="34" charset="0"/>
                <a:cs typeface="Arial" panose="020B0604020202020204" pitchFamily="34" charset="0"/>
              </a:rPr>
              <a:t>HEKY_LOCAL_MACHINE\SOFTWARE</a:t>
            </a:r>
            <a:endParaRPr lang="en-US" altLang="zh-CN" sz="2800" dirty="0"/>
          </a:p>
          <a:p>
            <a:pPr lvl="1" algn="just" eaLnBrk="1" hangingPunct="1">
              <a:lnSpc>
                <a:spcPct val="90000"/>
              </a:lnSpc>
            </a:pPr>
            <a:r>
              <a:rPr lang="zh-CN" altLang="en-US" sz="2400" dirty="0">
                <a:solidFill>
                  <a:srgbClr val="000000"/>
                </a:solidFill>
                <a:latin typeface="Arial" panose="020B0604020202020204" pitchFamily="34" charset="0"/>
              </a:rPr>
              <a:t>包含系统中软件的设置信息。由于用户安装的软件不同，该项中的设置信息也会不同。</a:t>
            </a:r>
            <a:endParaRPr lang="zh-CN" altLang="en-US" sz="2400" dirty="0"/>
          </a:p>
          <a:p>
            <a:pPr algn="just" eaLnBrk="1" hangingPunct="1">
              <a:lnSpc>
                <a:spcPct val="90000"/>
              </a:lnSpc>
            </a:pPr>
            <a:r>
              <a:rPr lang="en-US" altLang="zh-CN" sz="2800" dirty="0">
                <a:solidFill>
                  <a:srgbClr val="000000"/>
                </a:solidFill>
                <a:latin typeface="Arial" panose="020B0604020202020204" pitchFamily="34" charset="0"/>
                <a:cs typeface="Arial" panose="020B0604020202020204" pitchFamily="34" charset="0"/>
              </a:rPr>
              <a:t>HEKY_LOCAL_MACHINE\SYSTEM</a:t>
            </a:r>
            <a:endParaRPr lang="en-US" altLang="zh-CN" sz="2800" dirty="0"/>
          </a:p>
          <a:p>
            <a:pPr lvl="1" eaLnBrk="1" hangingPunct="1">
              <a:lnSpc>
                <a:spcPct val="90000"/>
              </a:lnSpc>
            </a:pPr>
            <a:r>
              <a:rPr lang="zh-CN" altLang="en-US" sz="2400" dirty="0">
                <a:solidFill>
                  <a:srgbClr val="000000"/>
                </a:solidFill>
                <a:latin typeface="宋体" panose="02010600030101010101" pitchFamily="2" charset="-122"/>
              </a:rPr>
              <a:t>包含系统启动需要的详细信息，包含设备的驱动程序及其配置信息、控制数据、系统分区及其他驱动器的设置信息，以及系统不能启动时，如何恢复正确配置信息。</a:t>
            </a:r>
            <a:r>
              <a:rPr lang="zh-CN" altLang="en-US" sz="2400" dirty="0"/>
              <a:t> </a:t>
            </a:r>
          </a:p>
        </p:txBody>
      </p:sp>
      <p:sp>
        <p:nvSpPr>
          <p:cNvPr id="19459"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cs typeface="Arial" panose="020B0604020202020204" pitchFamily="34" charset="0"/>
              </a:rPr>
              <a:t>HKEY_LOCAL_MACHINE</a:t>
            </a:r>
            <a:r>
              <a:rPr lang="en-US" altLang="zh-CN" sz="4000"/>
              <a:t> </a:t>
            </a:r>
            <a:endParaRPr lang="zh-CN" altLang="en-US" sz="4000"/>
          </a:p>
        </p:txBody>
      </p:sp>
    </p:spTree>
    <p:extLst>
      <p:ext uri="{BB962C8B-B14F-4D97-AF65-F5344CB8AC3E}">
        <p14:creationId xmlns:p14="http://schemas.microsoft.com/office/powerpoint/2010/main" val="422451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lstStyle/>
          <a:p>
            <a:pPr eaLnBrk="1" hangingPunct="1"/>
            <a:r>
              <a:rPr lang="en-US" altLang="zh-CN" sz="2800" dirty="0">
                <a:solidFill>
                  <a:srgbClr val="000000"/>
                </a:solidFill>
                <a:latin typeface="Arial" panose="020B0604020202020204" pitchFamily="34" charset="0"/>
                <a:cs typeface="Arial" panose="020B0604020202020204" pitchFamily="34" charset="0"/>
              </a:rPr>
              <a:t>HKEY_CURRENT_CONFIG</a:t>
            </a:r>
            <a:r>
              <a:rPr lang="zh-CN" altLang="en-US" sz="2800" dirty="0">
                <a:solidFill>
                  <a:srgbClr val="000000"/>
                </a:solidFill>
                <a:latin typeface="宋体" panose="02010600030101010101" pitchFamily="2" charset="-122"/>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rgbClr val="000000"/>
                </a:solidFill>
                <a:latin typeface="Arial" panose="020B0604020202020204" pitchFamily="34" charset="0"/>
                <a:cs typeface="Arial" panose="020B0604020202020204" pitchFamily="34" charset="0"/>
              </a:rPr>
              <a:t>HKEY_CURRENT_CONFIG</a:t>
            </a:r>
            <a:r>
              <a:rPr lang="zh-CN" altLang="en-US" sz="2800" dirty="0">
                <a:solidFill>
                  <a:srgbClr val="000000"/>
                </a:solidFill>
                <a:latin typeface="宋体" panose="02010600030101010101" pitchFamily="2" charset="-122"/>
              </a:rPr>
              <a:t>控制项代表的就是用户或用户选择的硬件配置文件，但是它只列出用户选择的配置文件与其它配置文件不同的地方。</a:t>
            </a:r>
            <a:r>
              <a:rPr lang="zh-CN" altLang="en-US" sz="2800" dirty="0"/>
              <a:t> </a:t>
            </a:r>
          </a:p>
        </p:txBody>
      </p:sp>
      <p:sp>
        <p:nvSpPr>
          <p:cNvPr id="20483" name="Rectangle 5"/>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HKEY_CURRENT_CONFIG</a:t>
            </a:r>
            <a:r>
              <a:rPr lang="en-US" altLang="zh-CN" sz="4000">
                <a:solidFill>
                  <a:srgbClr val="000000"/>
                </a:solidFill>
                <a:latin typeface="Arial" panose="020B0604020202020204" pitchFamily="34" charset="0"/>
                <a:cs typeface="Arial" panose="020B0604020202020204" pitchFamily="34" charset="0"/>
              </a:rPr>
              <a:t> </a:t>
            </a:r>
            <a:endParaRPr lang="zh-CN" altLang="en-US" sz="40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803366" y="1957977"/>
            <a:ext cx="8077200" cy="4114800"/>
          </a:xfrm>
        </p:spPr>
        <p:txBody>
          <a:bodyPr>
            <a:normAutofit/>
          </a:bodyPr>
          <a:lstStyle/>
          <a:p>
            <a:pPr eaLnBrk="1" hangingPunct="1">
              <a:lnSpc>
                <a:spcPct val="90000"/>
              </a:lnSpc>
            </a:pPr>
            <a:r>
              <a:rPr lang="zh-CN" altLang="en-US" sz="2800" dirty="0">
                <a:solidFill>
                  <a:srgbClr val="000000"/>
                </a:solidFill>
                <a:latin typeface="宋体" panose="02010600030101010101" pitchFamily="2" charset="-122"/>
              </a:rPr>
              <a:t>为了加强对系统数据类型的管理，</a:t>
            </a:r>
            <a:r>
              <a:rPr lang="en-US" altLang="zh-CN" sz="2800" dirty="0">
                <a:solidFill>
                  <a:srgbClr val="000000"/>
                </a:solidFill>
                <a:latin typeface="Arial" panose="020B0604020202020204" pitchFamily="34" charset="0"/>
                <a:cs typeface="Arial" panose="020B0604020202020204" pitchFamily="34" charset="0"/>
              </a:rPr>
              <a:t>Windows </a:t>
            </a:r>
            <a:r>
              <a:rPr lang="zh-CN" altLang="en-US" sz="2800" dirty="0" smtClean="0">
                <a:solidFill>
                  <a:srgbClr val="000000"/>
                </a:solidFill>
                <a:latin typeface="宋体" panose="02010600030101010101" pitchFamily="2" charset="-122"/>
              </a:rPr>
              <a:t>在</a:t>
            </a:r>
            <a:r>
              <a:rPr lang="zh-CN" altLang="en-US" sz="2800" dirty="0">
                <a:solidFill>
                  <a:srgbClr val="000000"/>
                </a:solidFill>
                <a:latin typeface="宋体" panose="02010600030101010101" pitchFamily="2" charset="-122"/>
              </a:rPr>
              <a:t>注册表中组织了</a:t>
            </a:r>
            <a:r>
              <a:rPr lang="en-US" altLang="zh-CN" sz="2800" dirty="0">
                <a:solidFill>
                  <a:srgbClr val="000000"/>
                </a:solidFill>
                <a:latin typeface="Arial" panose="020B0604020202020204" pitchFamily="34" charset="0"/>
                <a:cs typeface="Arial" panose="020B0604020202020204" pitchFamily="34" charset="0"/>
              </a:rPr>
              <a:t>HKEY_CLASSES_ROOT</a:t>
            </a:r>
            <a:r>
              <a:rPr lang="zh-CN" altLang="en-US" sz="2800" dirty="0">
                <a:solidFill>
                  <a:srgbClr val="000000"/>
                </a:solidFill>
                <a:latin typeface="宋体" panose="02010600030101010101" pitchFamily="2" charset="-122"/>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rgbClr val="000000"/>
                </a:solidFill>
                <a:latin typeface="Arial" panose="020B0604020202020204" pitchFamily="34" charset="0"/>
                <a:cs typeface="Arial" panose="020B0604020202020204" pitchFamily="34" charset="0"/>
              </a:rPr>
              <a:t>HKEY_CLASSES_ROOT</a:t>
            </a:r>
            <a:r>
              <a:rPr lang="zh-CN" altLang="en-US" sz="2800" dirty="0">
                <a:solidFill>
                  <a:srgbClr val="000000"/>
                </a:solidFill>
                <a:latin typeface="宋体" panose="02010600030101010101" pitchFamily="2" charset="-122"/>
              </a:rPr>
              <a:t>中创建相应的子项。</a:t>
            </a:r>
            <a:r>
              <a:rPr lang="zh-CN" altLang="en-US" sz="2800" dirty="0"/>
              <a:t> </a:t>
            </a:r>
          </a:p>
        </p:txBody>
      </p:sp>
      <p:sp>
        <p:nvSpPr>
          <p:cNvPr id="21507" name="Rectangle 5"/>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HKEY_CLASSES_ROOT </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136783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57900986"/>
              </p:ext>
            </p:extLst>
          </p:nvPr>
        </p:nvGraphicFramePr>
        <p:xfrm>
          <a:off x="74433" y="1041679"/>
          <a:ext cx="7680714"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smtClean="0"/>
              <a:t>内容提要</a:t>
            </a:r>
            <a:endParaRPr lang="zh-CN" altLang="en-US"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p:txBody>
          <a:bodyPr/>
          <a:lstStyle/>
          <a:p>
            <a:pPr eaLnBrk="1" hangingPunct="1"/>
            <a:r>
              <a:rPr lang="en-US" altLang="zh-CN" sz="2400" dirty="0" smtClean="0">
                <a:solidFill>
                  <a:srgbClr val="000000"/>
                </a:solidFill>
                <a:latin typeface="Arial" panose="020B0604020202020204" pitchFamily="34" charset="0"/>
                <a:cs typeface="Arial" panose="020B0604020202020204" pitchFamily="34" charset="0"/>
              </a:rPr>
              <a:t>HKEY_USERS</a:t>
            </a:r>
            <a:r>
              <a:rPr lang="zh-CN" altLang="en-US" dirty="0" smtClean="0">
                <a:solidFill>
                  <a:srgbClr val="000000"/>
                </a:solidFill>
                <a:latin typeface="宋体" panose="02010600030101010101" pitchFamily="2" charset="-122"/>
              </a:rPr>
              <a:t>子目录树是用来控制用户配置文件的，它包含所有用户的配置文件的内容。每个用户都会在</a:t>
            </a:r>
            <a:r>
              <a:rPr lang="en-US" altLang="zh-CN" dirty="0" smtClean="0">
                <a:solidFill>
                  <a:srgbClr val="000000"/>
                </a:solidFill>
                <a:latin typeface="Arial" panose="020B0604020202020204" pitchFamily="34" charset="0"/>
                <a:cs typeface="Arial" panose="020B0604020202020204" pitchFamily="34" charset="0"/>
              </a:rPr>
              <a:t>HKEY_USERS</a:t>
            </a:r>
            <a:r>
              <a:rPr lang="zh-CN" altLang="en-US" dirty="0" smtClean="0">
                <a:solidFill>
                  <a:srgbClr val="000000"/>
                </a:solidFill>
                <a:latin typeface="宋体" panose="02010600030101010101" pitchFamily="2" charset="-122"/>
              </a:rPr>
              <a:t>项中有一个子项，该子项的内容和</a:t>
            </a:r>
            <a:r>
              <a:rPr lang="en-US" altLang="zh-CN" dirty="0" smtClean="0">
                <a:solidFill>
                  <a:srgbClr val="000000"/>
                </a:solidFill>
                <a:latin typeface="Arial" panose="020B0604020202020204" pitchFamily="34" charset="0"/>
                <a:cs typeface="Arial" panose="020B0604020202020204" pitchFamily="34" charset="0"/>
              </a:rPr>
              <a:t>HKEY_CURRENT_USER</a:t>
            </a:r>
            <a:r>
              <a:rPr lang="zh-CN" altLang="en-US" dirty="0" smtClean="0">
                <a:solidFill>
                  <a:srgbClr val="000000"/>
                </a:solidFill>
                <a:latin typeface="宋体" panose="02010600030101010101" pitchFamily="2" charset="-122"/>
              </a:rPr>
              <a:t>项的内容相似，具体功能也相同，只是使用子项的用户不同。</a:t>
            </a:r>
            <a:r>
              <a:rPr lang="zh-CN" altLang="en-US" dirty="0" smtClean="0"/>
              <a:t> </a:t>
            </a:r>
          </a:p>
        </p:txBody>
      </p:sp>
      <p:sp>
        <p:nvSpPr>
          <p:cNvPr id="22531"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HKEY_USERS </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395584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p:txBody>
          <a:bodyPr>
            <a:normAutofit/>
          </a:bodyPr>
          <a:lstStyle/>
          <a:p>
            <a:pPr eaLnBrk="1" hangingPunct="1">
              <a:lnSpc>
                <a:spcPct val="90000"/>
              </a:lnSpc>
            </a:pPr>
            <a:r>
              <a:rPr lang="en-US" altLang="zh-CN" sz="2400" dirty="0" smtClean="0">
                <a:solidFill>
                  <a:srgbClr val="000000"/>
                </a:solidFill>
                <a:latin typeface="Arial" panose="020B0604020202020204" pitchFamily="34" charset="0"/>
                <a:cs typeface="Arial" panose="020B0604020202020204" pitchFamily="34" charset="0"/>
              </a:rPr>
              <a:t>HKEY_CURRENT_USER</a:t>
            </a:r>
            <a:r>
              <a:rPr lang="zh-CN" altLang="en-US" sz="2400" dirty="0" smtClean="0">
                <a:solidFill>
                  <a:srgbClr val="000000"/>
                </a:solidFill>
                <a:latin typeface="宋体" panose="02010600030101010101" pitchFamily="2" charset="-122"/>
              </a:rPr>
              <a:t>子目录树是</a:t>
            </a:r>
            <a:r>
              <a:rPr lang="en-US" altLang="zh-CN" sz="2400" dirty="0" smtClean="0">
                <a:solidFill>
                  <a:srgbClr val="000000"/>
                </a:solidFill>
                <a:latin typeface="Arial" panose="020B0604020202020204" pitchFamily="34" charset="0"/>
                <a:cs typeface="Arial" panose="020B0604020202020204" pitchFamily="34" charset="0"/>
              </a:rPr>
              <a:t>Windows </a:t>
            </a:r>
            <a:r>
              <a:rPr lang="zh-CN" altLang="en-US" sz="2400" dirty="0" smtClean="0">
                <a:solidFill>
                  <a:srgbClr val="000000"/>
                </a:solidFill>
                <a:latin typeface="宋体" panose="02010600030101010101" pitchFamily="2" charset="-122"/>
              </a:rPr>
              <a:t>注册表最重要的部分之一，它包含</a:t>
            </a:r>
            <a:r>
              <a:rPr lang="en-US" altLang="zh-CN" sz="2400" dirty="0" smtClean="0">
                <a:solidFill>
                  <a:srgbClr val="000000"/>
                </a:solidFill>
                <a:latin typeface="Arial" panose="020B0604020202020204" pitchFamily="34" charset="0"/>
                <a:cs typeface="Arial" panose="020B0604020202020204" pitchFamily="34" charset="0"/>
              </a:rPr>
              <a:t>Windows </a:t>
            </a:r>
            <a:r>
              <a:rPr lang="zh-CN" altLang="en-US" sz="2400" dirty="0" smtClean="0">
                <a:solidFill>
                  <a:srgbClr val="000000"/>
                </a:solidFill>
                <a:latin typeface="宋体" panose="02010600030101010101" pitchFamily="2" charset="-122"/>
              </a:rPr>
              <a:t>系统、系统的集成部分以及应用软件的配置信息，主要是针对系统的声音、时间、控制面板的功能（如桌面、鼠标、配色方案、屏幕保护程序）、键盘等建立的配置信息以及安装软件时由安装程序建立的项和值</a:t>
            </a:r>
            <a:r>
              <a:rPr lang="zh-CN" altLang="en-US" sz="2400" dirty="0" smtClean="0"/>
              <a:t> </a:t>
            </a:r>
          </a:p>
        </p:txBody>
      </p:sp>
      <p:sp>
        <p:nvSpPr>
          <p:cNvPr id="23555"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HKEY_CURRENT_USER </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3278831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2209800" y="1930400"/>
            <a:ext cx="7772400" cy="3873500"/>
          </a:xfrm>
        </p:spPr>
        <p:txBody>
          <a:bodyPr/>
          <a:lstStyle/>
          <a:p>
            <a:pPr eaLnBrk="1" hangingPunct="1"/>
            <a:r>
              <a:rPr lang="en-US" altLang="zh-CN" sz="2800">
                <a:solidFill>
                  <a:srgbClr val="000000"/>
                </a:solidFill>
                <a:latin typeface="Arial" panose="020B0604020202020204" pitchFamily="34" charset="0"/>
                <a:cs typeface="Arial" panose="020B0604020202020204" pitchFamily="34" charset="0"/>
              </a:rPr>
              <a:t>HKEY_CURRENT_USER\AppEvents</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HKEY_CURRENT_USER\Console</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HKEY_CURRENT_USER\Control Panel</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HKEY_CURRENT_USER\Environment</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HKEY_CURRENT_USER\Printers</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HKEY_CURRENT_USER\Keyboard Layout</a:t>
            </a:r>
            <a:r>
              <a:rPr lang="en-US" altLang="zh-CN" sz="2800"/>
              <a:t> </a:t>
            </a:r>
          </a:p>
          <a:p>
            <a:pPr eaLnBrk="1" hangingPunct="1"/>
            <a:r>
              <a:rPr lang="en-US" altLang="zh-CN" sz="2800">
                <a:solidFill>
                  <a:srgbClr val="000000"/>
                </a:solidFill>
                <a:latin typeface="Arial" panose="020B0604020202020204" pitchFamily="34" charset="0"/>
                <a:cs typeface="Arial" panose="020B0604020202020204" pitchFamily="34" charset="0"/>
              </a:rPr>
              <a:t>HKEY_CURRENT_USER\software</a:t>
            </a:r>
            <a:r>
              <a:rPr lang="en-US" altLang="zh-CN" sz="2800"/>
              <a:t> </a:t>
            </a:r>
            <a:endParaRPr lang="zh-CN" altLang="en-US" sz="2800"/>
          </a:p>
        </p:txBody>
      </p:sp>
      <p:sp>
        <p:nvSpPr>
          <p:cNvPr id="24579" name="Rectangle 4"/>
          <p:cNvSpPr>
            <a:spLocks noGrp="1" noChangeArrowheads="1"/>
          </p:cNvSpPr>
          <p:nvPr>
            <p:ph type="title"/>
          </p:nvPr>
        </p:nvSpPr>
        <p:spPr>
          <a:xfrm>
            <a:off x="2209800" y="0"/>
            <a:ext cx="7772400" cy="1460500"/>
          </a:xfrm>
          <a:noFill/>
        </p:spPr>
        <p:txBody>
          <a:bodyPr/>
          <a:lstStyle/>
          <a:p>
            <a:pPr eaLnBrk="1" hangingPunct="1"/>
            <a:r>
              <a:rPr lang="en-US" altLang="zh-CN" sz="4000">
                <a:solidFill>
                  <a:srgbClr val="000000"/>
                </a:solidFill>
                <a:latin typeface="Arial" panose="020B0604020202020204" pitchFamily="34" charset="0"/>
              </a:rPr>
              <a:t>HKEY_CURRENT_USER</a:t>
            </a:r>
            <a:r>
              <a:rPr lang="zh-CN" altLang="en-US" sz="4000">
                <a:solidFill>
                  <a:srgbClr val="000000"/>
                </a:solidFill>
                <a:latin typeface="宋体" panose="02010600030101010101" pitchFamily="2" charset="-122"/>
              </a:rPr>
              <a:t>常用项</a:t>
            </a:r>
            <a:endParaRPr lang="zh-CN" altLang="en-US" sz="4000">
              <a:solidFill>
                <a:srgbClr val="000000"/>
              </a:solidFill>
              <a:latin typeface="Arial" panose="020B0604020202020204" pitchFamily="34" charset="0"/>
            </a:endParaRPr>
          </a:p>
        </p:txBody>
      </p:sp>
    </p:spTree>
    <p:extLst>
      <p:ext uri="{BB962C8B-B14F-4D97-AF65-F5344CB8AC3E}">
        <p14:creationId xmlns:p14="http://schemas.microsoft.com/office/powerpoint/2010/main" val="105815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9173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5.4</a:t>
            </a:r>
            <a:r>
              <a:rPr lang="zh-CN" altLang="en-US" dirty="0" smtClean="0"/>
              <a:t>注册表的备份与恢复</a:t>
            </a:r>
            <a:endParaRPr lang="zh-CN" altLang="en-US" dirty="0"/>
          </a:p>
        </p:txBody>
      </p:sp>
      <p:sp>
        <p:nvSpPr>
          <p:cNvPr id="5" name="Rectangle 3"/>
          <p:cNvSpPr txBox="1">
            <a:spLocks noChangeArrowheads="1"/>
          </p:cNvSpPr>
          <p:nvPr/>
        </p:nvSpPr>
        <p:spPr>
          <a:xfrm>
            <a:off x="620486" y="1850571"/>
            <a:ext cx="7772400" cy="4114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smtClean="0">
                <a:solidFill>
                  <a:srgbClr val="000000"/>
                </a:solidFill>
                <a:latin typeface="Arial" panose="020B0604020202020204" pitchFamily="34" charset="0"/>
                <a:cs typeface="Arial" panose="020B0604020202020204" pitchFamily="34" charset="0"/>
              </a:rPr>
              <a:t>备份方法</a:t>
            </a:r>
            <a:endParaRPr lang="en-US" altLang="zh-CN" sz="2400" dirty="0" smtClean="0">
              <a:solidFill>
                <a:srgbClr val="000000"/>
              </a:solidFill>
              <a:latin typeface="Arial" panose="020B0604020202020204" pitchFamily="34" charset="0"/>
              <a:cs typeface="Arial" panose="020B0604020202020204" pitchFamily="34" charset="0"/>
            </a:endParaRPr>
          </a:p>
          <a:p>
            <a:pPr lvl="1"/>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REGEDIT</a:t>
            </a:r>
            <a:r>
              <a:rPr lang="zh-CN" altLang="en-US" sz="2400" dirty="0" smtClean="0">
                <a:solidFill>
                  <a:srgbClr val="000000"/>
                </a:solidFill>
                <a:latin typeface="Arial" panose="020B0604020202020204" pitchFamily="34" charset="0"/>
              </a:rPr>
              <a:t>菜单工具进行备份。</a:t>
            </a:r>
            <a:endParaRPr lang="zh-CN" altLang="en-US" sz="2400" dirty="0" smtClean="0"/>
          </a:p>
          <a:p>
            <a:pPr lvl="1" algn="just"/>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reg.exe</a:t>
            </a:r>
            <a:r>
              <a:rPr lang="zh-CN" altLang="en-US" sz="2400" dirty="0" smtClean="0">
                <a:solidFill>
                  <a:srgbClr val="000000"/>
                </a:solidFill>
                <a:latin typeface="Arial" panose="020B0604020202020204" pitchFamily="34" charset="0"/>
              </a:rPr>
              <a:t>工具备份。</a:t>
            </a:r>
            <a:r>
              <a:rPr lang="en-US" altLang="zh-CN" sz="2400" dirty="0" smtClean="0">
                <a:solidFill>
                  <a:srgbClr val="000000"/>
                </a:solidFill>
                <a:latin typeface="Arial" panose="020B0604020202020204" pitchFamily="34" charset="0"/>
              </a:rPr>
              <a:t>export</a:t>
            </a:r>
          </a:p>
          <a:p>
            <a:pPr lvl="1" algn="just"/>
            <a:r>
              <a:rPr lang="zh-CN" altLang="en-US" sz="2400" dirty="0" smtClean="0">
                <a:solidFill>
                  <a:srgbClr val="000000"/>
                </a:solidFill>
                <a:latin typeface="Arial" panose="020B0604020202020204" pitchFamily="34" charset="0"/>
              </a:rPr>
              <a:t>利用磁盘管理工具备份。</a:t>
            </a:r>
            <a:endParaRPr lang="en-US" altLang="zh-CN" sz="2400" dirty="0" smtClean="0">
              <a:solidFill>
                <a:srgbClr val="000000"/>
              </a:solidFill>
              <a:latin typeface="Arial" panose="020B0604020202020204" pitchFamily="34" charset="0"/>
            </a:endParaRPr>
          </a:p>
          <a:p>
            <a:pPr algn="just"/>
            <a:r>
              <a:rPr lang="zh-CN" altLang="en-US" sz="2400" dirty="0" smtClean="0">
                <a:solidFill>
                  <a:srgbClr val="000000"/>
                </a:solidFill>
                <a:latin typeface="Arial" panose="020B0604020202020204" pitchFamily="34" charset="0"/>
              </a:rPr>
              <a:t>恢复方法</a:t>
            </a:r>
            <a:endParaRPr lang="en-US" altLang="zh-CN" sz="2400" dirty="0" smtClean="0">
              <a:solidFill>
                <a:srgbClr val="000000"/>
              </a:solidFill>
              <a:latin typeface="Arial" panose="020B0604020202020204" pitchFamily="34" charset="0"/>
            </a:endParaRPr>
          </a:p>
          <a:p>
            <a:pPr lvl="1"/>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REGEDIT</a:t>
            </a:r>
            <a:r>
              <a:rPr lang="zh-CN" altLang="en-US" sz="2400" dirty="0" smtClean="0">
                <a:solidFill>
                  <a:srgbClr val="000000"/>
                </a:solidFill>
                <a:latin typeface="Arial" panose="020B0604020202020204" pitchFamily="34" charset="0"/>
              </a:rPr>
              <a:t>菜单工具进行恢复。</a:t>
            </a:r>
            <a:endParaRPr lang="zh-CN" altLang="en-US" sz="2400" dirty="0" smtClean="0"/>
          </a:p>
          <a:p>
            <a:pPr lvl="1" algn="just"/>
            <a:r>
              <a:rPr lang="zh-CN" altLang="en-US" sz="2400" dirty="0" smtClean="0">
                <a:solidFill>
                  <a:srgbClr val="000000"/>
                </a:solidFill>
                <a:latin typeface="Arial" panose="020B0604020202020204" pitchFamily="34" charset="0"/>
              </a:rPr>
              <a:t>通过</a:t>
            </a:r>
            <a:r>
              <a:rPr lang="en-US" altLang="zh-CN" sz="2400" dirty="0" smtClean="0">
                <a:solidFill>
                  <a:srgbClr val="000000"/>
                </a:solidFill>
                <a:latin typeface="Arial" panose="020B0604020202020204" pitchFamily="34" charset="0"/>
              </a:rPr>
              <a:t>reg.exe</a:t>
            </a:r>
            <a:r>
              <a:rPr lang="zh-CN" altLang="en-US" sz="2400" dirty="0" smtClean="0">
                <a:solidFill>
                  <a:srgbClr val="000000"/>
                </a:solidFill>
                <a:latin typeface="Arial" panose="020B0604020202020204" pitchFamily="34" charset="0"/>
              </a:rPr>
              <a:t>工具恢复。</a:t>
            </a:r>
            <a:r>
              <a:rPr lang="en-US" altLang="zh-CN" sz="2400" dirty="0" smtClean="0">
                <a:solidFill>
                  <a:srgbClr val="000000"/>
                </a:solidFill>
                <a:latin typeface="Arial" panose="020B0604020202020204" pitchFamily="34" charset="0"/>
              </a:rPr>
              <a:t>import</a:t>
            </a:r>
          </a:p>
          <a:p>
            <a:pPr lvl="1" algn="just"/>
            <a:r>
              <a:rPr lang="zh-CN" altLang="en-US" sz="2400" dirty="0" smtClean="0">
                <a:solidFill>
                  <a:srgbClr val="000000"/>
                </a:solidFill>
                <a:latin typeface="Arial" panose="020B0604020202020204" pitchFamily="34" charset="0"/>
              </a:rPr>
              <a:t>利用磁盘管理工具恢复。</a:t>
            </a:r>
            <a:endParaRPr lang="en-US" altLang="zh-CN" sz="2400" dirty="0" smtClean="0">
              <a:solidFill>
                <a:srgbClr val="000000"/>
              </a:solidFill>
              <a:latin typeface="Arial" panose="020B0604020202020204" pitchFamily="34" charset="0"/>
            </a:endParaRPr>
          </a:p>
          <a:p>
            <a:pPr lvl="1" algn="just"/>
            <a:endParaRPr lang="en-US" altLang="zh-CN" sz="24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06104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9173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5.5 </a:t>
            </a:r>
            <a:r>
              <a:rPr lang="zh-CN" altLang="en-US" dirty="0" smtClean="0"/>
              <a:t>注册表文件组成</a:t>
            </a:r>
            <a:endParaRPr lang="zh-CN" altLang="en-US" dirty="0"/>
          </a:p>
        </p:txBody>
      </p:sp>
      <p:sp>
        <p:nvSpPr>
          <p:cNvPr id="6" name="Rectangle 3"/>
          <p:cNvSpPr txBox="1">
            <a:spLocks noChangeArrowheads="1"/>
          </p:cNvSpPr>
          <p:nvPr/>
        </p:nvSpPr>
        <p:spPr>
          <a:xfrm>
            <a:off x="685800" y="1981200"/>
            <a:ext cx="8188325" cy="41148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smtClean="0">
                <a:solidFill>
                  <a:srgbClr val="000000"/>
                </a:solidFill>
                <a:latin typeface="Arial" panose="020B0604020202020204" pitchFamily="34" charset="0"/>
                <a:cs typeface="Arial" panose="020B0604020202020204" pitchFamily="34" charset="0"/>
              </a:rPr>
              <a:t>文件组成</a:t>
            </a:r>
            <a:endParaRPr lang="en-US" altLang="zh-CN" sz="2800" smtClean="0">
              <a:solidFill>
                <a:srgbClr val="000000"/>
              </a:solidFill>
              <a:latin typeface="Arial" panose="020B0604020202020204" pitchFamily="34" charset="0"/>
              <a:cs typeface="Arial" panose="020B0604020202020204" pitchFamily="34" charset="0"/>
            </a:endParaRPr>
          </a:p>
          <a:p>
            <a:pPr lvl="1"/>
            <a:r>
              <a:rPr lang="zh-CN" altLang="en-US" sz="2400" smtClean="0">
                <a:solidFill>
                  <a:srgbClr val="000000"/>
                </a:solidFill>
                <a:latin typeface="Arial" panose="020B0604020202020204" pitchFamily="34" charset="0"/>
              </a:rPr>
              <a:t>大多数注册表文件都存放在</a:t>
            </a:r>
            <a:r>
              <a:rPr lang="en-US" altLang="zh-CN" sz="2400" smtClean="0">
                <a:solidFill>
                  <a:srgbClr val="000000"/>
                </a:solidFill>
                <a:latin typeface="Arial" panose="020B0604020202020204" pitchFamily="34" charset="0"/>
              </a:rPr>
              <a:t>%SystemRoot%\System32\Config</a:t>
            </a:r>
            <a:r>
              <a:rPr lang="zh-CN" altLang="en-US" sz="2400" smtClean="0">
                <a:solidFill>
                  <a:srgbClr val="000000"/>
                </a:solidFill>
                <a:latin typeface="Arial" panose="020B0604020202020204" pitchFamily="34" charset="0"/>
              </a:rPr>
              <a:t>文件夹。</a:t>
            </a:r>
            <a:endParaRPr lang="zh-CN" altLang="en-US" sz="2400" smtClean="0"/>
          </a:p>
          <a:p>
            <a:pPr lvl="1" algn="just"/>
            <a:r>
              <a:rPr lang="zh-CN" altLang="en-US" sz="2400" smtClean="0">
                <a:solidFill>
                  <a:srgbClr val="000000"/>
                </a:solidFill>
                <a:latin typeface="Arial" panose="020B0604020202020204" pitchFamily="34" charset="0"/>
              </a:rPr>
              <a:t>*</a:t>
            </a:r>
            <a:r>
              <a:rPr lang="en-US" altLang="zh-CN" sz="2400" smtClean="0">
                <a:solidFill>
                  <a:srgbClr val="000000"/>
                </a:solidFill>
                <a:latin typeface="Arial" panose="020B0604020202020204" pitchFamily="34" charset="0"/>
              </a:rPr>
              <a:t>.LOG</a:t>
            </a:r>
            <a:r>
              <a:rPr lang="zh-CN" altLang="en-US" sz="2400" smtClean="0">
                <a:solidFill>
                  <a:srgbClr val="000000"/>
                </a:solidFill>
                <a:latin typeface="Arial" panose="020B0604020202020204" pitchFamily="34" charset="0"/>
              </a:rPr>
              <a:t>文件，日志文件，保存运行时更新信息。</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Default</a:t>
            </a:r>
            <a:r>
              <a:rPr lang="zh-CN" altLang="en-US" sz="2400" smtClean="0">
                <a:solidFill>
                  <a:srgbClr val="000000"/>
                </a:solidFill>
                <a:latin typeface="Arial" panose="020B0604020202020204" pitchFamily="34" charset="0"/>
              </a:rPr>
              <a:t>文件，登录网络前所用缺省用户配置文件。 </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Sam</a:t>
            </a:r>
            <a:r>
              <a:rPr lang="zh-CN" altLang="en-US" sz="2400" smtClean="0">
                <a:solidFill>
                  <a:srgbClr val="000000"/>
                </a:solidFill>
                <a:latin typeface="Arial" panose="020B0604020202020204" pitchFamily="34" charset="0"/>
              </a:rPr>
              <a:t> </a:t>
            </a:r>
            <a:r>
              <a:rPr lang="en-US" altLang="zh-CN" sz="2400" smtClean="0">
                <a:solidFill>
                  <a:srgbClr val="000000"/>
                </a:solidFill>
                <a:latin typeface="Arial" panose="020B0604020202020204" pitchFamily="34" charset="0"/>
              </a:rPr>
              <a:t>(Security Account Manager,</a:t>
            </a:r>
            <a:r>
              <a:rPr lang="zh-CN" altLang="en-US" sz="2400" smtClean="0">
                <a:solidFill>
                  <a:srgbClr val="000000"/>
                </a:solidFill>
                <a:latin typeface="Arial" panose="020B0604020202020204" pitchFamily="34" charset="0"/>
              </a:rPr>
              <a:t>安全帐目管理器</a:t>
            </a:r>
            <a:r>
              <a:rPr lang="en-US" altLang="zh-CN" sz="2400" smtClean="0">
                <a:solidFill>
                  <a:srgbClr val="000000"/>
                </a:solidFill>
                <a:latin typeface="Arial" panose="020B0604020202020204" pitchFamily="34" charset="0"/>
              </a:rPr>
              <a:t>)</a:t>
            </a:r>
          </a:p>
          <a:p>
            <a:pPr lvl="1" algn="just"/>
            <a:r>
              <a:rPr lang="en-US" altLang="zh-CN" sz="2400" smtClean="0">
                <a:solidFill>
                  <a:srgbClr val="000000"/>
                </a:solidFill>
                <a:latin typeface="Arial" panose="020B0604020202020204" pitchFamily="34" charset="0"/>
              </a:rPr>
              <a:t>Security</a:t>
            </a:r>
            <a:r>
              <a:rPr lang="zh-CN" altLang="en-US" sz="2400" smtClean="0">
                <a:solidFill>
                  <a:srgbClr val="000000"/>
                </a:solidFill>
                <a:latin typeface="Arial" panose="020B0604020202020204" pitchFamily="34" charset="0"/>
              </a:rPr>
              <a:t>文件，含有与安全有关的内容。</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Software</a:t>
            </a:r>
            <a:r>
              <a:rPr lang="zh-CN" altLang="en-US" sz="2400" smtClean="0">
                <a:solidFill>
                  <a:srgbClr val="000000"/>
                </a:solidFill>
                <a:latin typeface="Arial" panose="020B0604020202020204" pitchFamily="34" charset="0"/>
              </a:rPr>
              <a:t>文件，安装软件内容。</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System</a:t>
            </a:r>
            <a:r>
              <a:rPr lang="zh-CN" altLang="en-US" sz="2400" smtClean="0">
                <a:solidFill>
                  <a:srgbClr val="000000"/>
                </a:solidFill>
                <a:latin typeface="Arial" panose="020B0604020202020204" pitchFamily="34" charset="0"/>
              </a:rPr>
              <a:t>文件，包含的主要是硬件配置的信息。</a:t>
            </a:r>
            <a:endParaRPr lang="en-US" altLang="zh-CN" sz="2400" smtClean="0">
              <a:solidFill>
                <a:srgbClr val="000000"/>
              </a:solidFill>
              <a:latin typeface="Arial" panose="020B0604020202020204" pitchFamily="34" charset="0"/>
            </a:endParaRPr>
          </a:p>
          <a:p>
            <a:pPr lvl="1" algn="just"/>
            <a:r>
              <a:rPr lang="en-US" altLang="zh-CN" sz="2400" smtClean="0">
                <a:solidFill>
                  <a:srgbClr val="000000"/>
                </a:solidFill>
                <a:latin typeface="Arial" panose="020B0604020202020204" pitchFamily="34" charset="0"/>
              </a:rPr>
              <a:t>Documents and Settings\UserName\NTUSER.DAT</a:t>
            </a:r>
            <a:endParaRPr lang="en-US" altLang="zh-CN" sz="24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4120625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a:t>
            </a:r>
            <a:r>
              <a:rPr lang="zh-CN" altLang="en-US" dirty="0" smtClean="0"/>
              <a:t>练习</a:t>
            </a:r>
            <a:r>
              <a:rPr lang="zh-CN" altLang="en-US" dirty="0" smtClean="0"/>
              <a:t>作业</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使用</a:t>
            </a:r>
            <a:r>
              <a:rPr lang="en-US" altLang="zh-CN" sz="2400" dirty="0" smtClean="0"/>
              <a:t>windows API</a:t>
            </a:r>
            <a:r>
              <a:rPr lang="zh-CN" altLang="en-US" sz="2400" dirty="0"/>
              <a:t>实现对注册表的</a:t>
            </a:r>
            <a:r>
              <a:rPr lang="zh-CN" altLang="en-US" sz="2400" dirty="0" smtClean="0"/>
              <a:t>操作</a:t>
            </a:r>
            <a:endParaRPr lang="en-US" altLang="zh-CN" sz="2400" dirty="0" smtClean="0"/>
          </a:p>
          <a:p>
            <a:pPr lvl="1"/>
            <a:r>
              <a:rPr lang="zh-CN" altLang="en-US" sz="2200" dirty="0" smtClean="0"/>
              <a:t>创建键与子健</a:t>
            </a:r>
            <a:endParaRPr lang="en-US" altLang="zh-CN" sz="2200" dirty="0" smtClean="0"/>
          </a:p>
          <a:p>
            <a:pPr lvl="1"/>
            <a:r>
              <a:rPr lang="zh-CN" altLang="en-US" sz="2200" dirty="0"/>
              <a:t>删除</a:t>
            </a:r>
            <a:r>
              <a:rPr lang="zh-CN" altLang="en-US" sz="2200" dirty="0" smtClean="0"/>
              <a:t>键</a:t>
            </a:r>
            <a:endParaRPr lang="en-US" altLang="zh-CN" sz="2200" dirty="0" smtClean="0"/>
          </a:p>
          <a:p>
            <a:pPr lvl="1"/>
            <a:r>
              <a:rPr lang="zh-CN" altLang="en-US" sz="2200" dirty="0" smtClean="0"/>
              <a:t>修改键值</a:t>
            </a:r>
            <a:endParaRPr lang="en-US" altLang="zh-CN" sz="2200" dirty="0" smtClean="0"/>
          </a:p>
          <a:p>
            <a:pPr lvl="1"/>
            <a:r>
              <a:rPr lang="zh-CN" altLang="en-US" sz="2200" smtClean="0"/>
              <a:t>读取键值</a:t>
            </a:r>
            <a:endParaRPr lang="zh-CN" altLang="en-US" sz="2200" dirty="0"/>
          </a:p>
        </p:txBody>
      </p:sp>
    </p:spTree>
    <p:extLst>
      <p:ext uri="{BB962C8B-B14F-4D97-AF65-F5344CB8AC3E}">
        <p14:creationId xmlns:p14="http://schemas.microsoft.com/office/powerpoint/2010/main" val="309736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898D075-5ADB-4173-AB5A-B55D3C8574C1}" type="slidenum">
              <a:rPr lang="zh-CN" altLang="en-US"/>
              <a:pPr>
                <a:defRPr/>
              </a:pPr>
              <a:t>3</a:t>
            </a:fld>
            <a:endParaRPr lang="en-US" altLang="zh-CN"/>
          </a:p>
        </p:txBody>
      </p:sp>
      <p:sp>
        <p:nvSpPr>
          <p:cNvPr id="18435" name="Rectangle 2"/>
          <p:cNvSpPr>
            <a:spLocks noGrp="1" noRot="1" noChangeArrowheads="1"/>
          </p:cNvSpPr>
          <p:nvPr>
            <p:ph type="title"/>
          </p:nvPr>
        </p:nvSpPr>
        <p:spPr>
          <a:xfrm>
            <a:off x="349530" y="195532"/>
            <a:ext cx="4888676" cy="692989"/>
          </a:xfrm>
        </p:spPr>
        <p:txBody>
          <a:bodyPr>
            <a:normAutofit/>
          </a:bodyPr>
          <a:lstStyle/>
          <a:p>
            <a:pPr eaLnBrk="1" hangingPunct="1"/>
            <a:r>
              <a:rPr lang="en-US" altLang="zh-CN" dirty="0" smtClean="0"/>
              <a:t>5.1</a:t>
            </a:r>
            <a:r>
              <a:rPr lang="zh-CN" altLang="en-US" dirty="0" smtClean="0"/>
              <a:t>概述</a:t>
            </a:r>
          </a:p>
        </p:txBody>
      </p:sp>
      <p:sp>
        <p:nvSpPr>
          <p:cNvPr id="8" name="Rectangle 3"/>
          <p:cNvSpPr txBox="1">
            <a:spLocks noChangeArrowheads="1"/>
          </p:cNvSpPr>
          <p:nvPr/>
        </p:nvSpPr>
        <p:spPr>
          <a:xfrm>
            <a:off x="468313" y="1557338"/>
            <a:ext cx="9394144" cy="530066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90000"/>
              </a:lnSpc>
            </a:pPr>
            <a:r>
              <a:rPr lang="zh-CN" altLang="en-US" sz="2400" dirty="0">
                <a:latin typeface="宋体" panose="02010600030101010101" pitchFamily="2" charset="-122"/>
              </a:rPr>
              <a:t>注册表是</a:t>
            </a:r>
            <a:r>
              <a:rPr lang="zh-CN" altLang="en-US" sz="2400" dirty="0"/>
              <a:t> </a:t>
            </a:r>
            <a:r>
              <a:rPr lang="en-US" altLang="zh-CN" sz="2400" dirty="0"/>
              <a:t>Windows </a:t>
            </a:r>
            <a:r>
              <a:rPr lang="zh-CN" altLang="en-US" sz="2400" dirty="0" smtClean="0">
                <a:latin typeface="宋体" panose="02010600030101010101" pitchFamily="2" charset="-122"/>
              </a:rPr>
              <a:t>的</a:t>
            </a:r>
            <a:r>
              <a:rPr lang="zh-CN" altLang="en-US" sz="2400" dirty="0">
                <a:latin typeface="宋体" panose="02010600030101010101" pitchFamily="2" charset="-122"/>
              </a:rPr>
              <a:t>一个内部数据库，是一个巨大的树状分层的数据库</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zh-CN" altLang="en-US" sz="2400" dirty="0" smtClean="0">
                <a:latin typeface="宋体" panose="02010600030101010101" pitchFamily="2" charset="-122"/>
              </a:rPr>
              <a:t>它</a:t>
            </a:r>
            <a:r>
              <a:rPr lang="zh-CN" altLang="en-US" sz="2400" dirty="0">
                <a:latin typeface="宋体" panose="02010600030101010101" pitchFamily="2" charset="-122"/>
              </a:rPr>
              <a:t>容纳了应用程序和计算机系统的全部配置信息、系统和应用程序的初始化信息、应用程序和文档文件的关联关系、硬件设备的说明、状态和属性以及各种状态信息和数据</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zh-CN" altLang="en-US" sz="2400" dirty="0" smtClean="0">
                <a:latin typeface="宋体" panose="02010600030101010101" pitchFamily="2" charset="-122"/>
              </a:rPr>
              <a:t>注册表</a:t>
            </a:r>
            <a:r>
              <a:rPr lang="zh-CN" altLang="en-US" sz="2400" dirty="0">
                <a:latin typeface="宋体" panose="02010600030101010101" pitchFamily="2" charset="-122"/>
              </a:rPr>
              <a:t>中存放着各种参数，直接控制着</a:t>
            </a:r>
            <a:r>
              <a:rPr lang="en-US" altLang="zh-CN" sz="2400" dirty="0"/>
              <a:t>Windows</a:t>
            </a:r>
            <a:r>
              <a:rPr lang="zh-CN" altLang="en-US" sz="2400" dirty="0">
                <a:latin typeface="宋体" panose="02010600030101010101" pitchFamily="2" charset="-122"/>
              </a:rPr>
              <a:t>的启动、硬件驱动程序的装载以及一些</a:t>
            </a:r>
            <a:r>
              <a:rPr lang="en-US" altLang="zh-CN" sz="2400" dirty="0"/>
              <a:t>Windows</a:t>
            </a:r>
            <a:r>
              <a:rPr lang="zh-CN" altLang="en-US" sz="2400" dirty="0">
                <a:latin typeface="宋体" panose="02010600030101010101" pitchFamily="2" charset="-122"/>
              </a:rPr>
              <a:t>应用程序的运行，从而在整个</a:t>
            </a:r>
            <a:r>
              <a:rPr lang="en-US" altLang="zh-CN" sz="2400" dirty="0"/>
              <a:t>Windows</a:t>
            </a:r>
            <a:r>
              <a:rPr lang="zh-CN" altLang="en-US" sz="2400" dirty="0">
                <a:latin typeface="宋体" panose="02010600030101010101" pitchFamily="2" charset="-122"/>
              </a:rPr>
              <a:t>系统中起着核心作用</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lnSpc>
                <a:spcPct val="90000"/>
              </a:lnSpc>
            </a:pPr>
            <a:endParaRPr lang="en-US" altLang="zh-CN" sz="2400" dirty="0">
              <a:latin typeface="宋体" panose="02010600030101010101" pitchFamily="2" charset="-122"/>
            </a:endParaRPr>
          </a:p>
          <a:p>
            <a:pPr lvl="1">
              <a:lnSpc>
                <a:spcPct val="90000"/>
              </a:lnSpc>
            </a:pPr>
            <a:r>
              <a:rPr lang="zh-CN" altLang="en-US" sz="2400" dirty="0">
                <a:solidFill>
                  <a:srgbClr val="000000"/>
                </a:solidFill>
                <a:latin typeface="宋体" panose="02010600030101010101" pitchFamily="2" charset="-122"/>
              </a:rPr>
              <a:t>注册表在</a:t>
            </a:r>
            <a:r>
              <a:rPr lang="en-US" altLang="zh-CN" sz="2400" dirty="0">
                <a:solidFill>
                  <a:srgbClr val="000000"/>
                </a:solidFill>
              </a:rPr>
              <a:t>Windows </a:t>
            </a:r>
            <a:r>
              <a:rPr lang="zh-CN" altLang="en-US" sz="2400" dirty="0">
                <a:solidFill>
                  <a:srgbClr val="000000"/>
                </a:solidFill>
                <a:latin typeface="宋体" panose="02010600030101010101" pitchFamily="2" charset="-122"/>
              </a:rPr>
              <a:t>中起到中介的作用，负责系统同软件、硬件、用户之间的沟通</a:t>
            </a:r>
            <a:r>
              <a:rPr lang="zh-CN" altLang="en-US" sz="2400" dirty="0"/>
              <a:t> </a:t>
            </a:r>
          </a:p>
          <a:p>
            <a:pPr marL="457200" lvl="1" indent="0">
              <a:lnSpc>
                <a:spcPct val="90000"/>
              </a:lnSpc>
              <a:buNone/>
            </a:pPr>
            <a:r>
              <a:rPr lang="zh-CN" altLang="en-US" sz="2400" dirty="0" smtClean="0"/>
              <a:t> </a:t>
            </a:r>
            <a:endParaRPr lang="zh-CN" altLang="en-US" sz="2400" dirty="0"/>
          </a:p>
        </p:txBody>
      </p:sp>
    </p:spTree>
    <p:extLst>
      <p:ext uri="{BB962C8B-B14F-4D97-AF65-F5344CB8AC3E}">
        <p14:creationId xmlns:p14="http://schemas.microsoft.com/office/powerpoint/2010/main" val="1570418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52697" y="1676400"/>
            <a:ext cx="10332720" cy="4876800"/>
          </a:xfrm>
        </p:spPr>
        <p:txBody>
          <a:bodyPr>
            <a:noAutofit/>
          </a:bodyPr>
          <a:lstStyle/>
          <a:p>
            <a:r>
              <a:rPr lang="zh-CN" altLang="en-US" sz="2400" dirty="0">
                <a:latin typeface="宋体" panose="02010600030101010101" pitchFamily="2" charset="-122"/>
              </a:rPr>
              <a:t>两个注册表编辑器</a:t>
            </a:r>
            <a:r>
              <a:rPr lang="zh-CN" altLang="en-US" sz="2400" dirty="0"/>
              <a:t> </a:t>
            </a:r>
          </a:p>
          <a:p>
            <a:pPr lvl="1"/>
            <a:r>
              <a:rPr lang="en-US" altLang="zh-CN" sz="2400" dirty="0">
                <a:latin typeface="Times New Roman" panose="02020603050405020304" pitchFamily="18" charset="0"/>
              </a:rPr>
              <a:t>REGEDT32</a:t>
            </a:r>
            <a:r>
              <a:rPr lang="zh-CN" altLang="en-US" sz="2400" dirty="0">
                <a:latin typeface="宋体" panose="02010600030101010101" pitchFamily="2" charset="-122"/>
              </a:rPr>
              <a:t>起源于</a:t>
            </a:r>
            <a:r>
              <a:rPr lang="en-US" altLang="zh-CN" sz="2400" dirty="0">
                <a:latin typeface="Times New Roman" panose="02020603050405020304" pitchFamily="18" charset="0"/>
              </a:rPr>
              <a:t>Windows NT</a:t>
            </a:r>
            <a:r>
              <a:rPr lang="zh-CN" altLang="en-US" sz="2400" dirty="0">
                <a:latin typeface="宋体" panose="02010600030101010101" pitchFamily="2" charset="-122"/>
              </a:rPr>
              <a:t>早期版本</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lvl="1"/>
            <a:r>
              <a:rPr lang="zh-CN" altLang="en-US" sz="2400" dirty="0" smtClean="0">
                <a:latin typeface="宋体" panose="02010600030101010101" pitchFamily="2" charset="-122"/>
              </a:rPr>
              <a:t>而</a:t>
            </a:r>
            <a:r>
              <a:rPr lang="en-US" altLang="zh-CN" sz="2400" dirty="0">
                <a:latin typeface="Times New Roman" panose="02020603050405020304" pitchFamily="18" charset="0"/>
              </a:rPr>
              <a:t>REGEDIT</a:t>
            </a:r>
            <a:r>
              <a:rPr lang="zh-CN" altLang="en-US" sz="2400" dirty="0">
                <a:latin typeface="宋体" panose="02010600030101010101" pitchFamily="2" charset="-122"/>
              </a:rPr>
              <a:t>起源于</a:t>
            </a:r>
            <a:r>
              <a:rPr lang="en-US" altLang="zh-CN" sz="2400" dirty="0">
                <a:latin typeface="Times New Roman" panose="02020603050405020304" pitchFamily="18" charset="0"/>
              </a:rPr>
              <a:t>Windows9x</a:t>
            </a:r>
            <a:r>
              <a:rPr lang="zh-CN" altLang="en-US" sz="2400" dirty="0">
                <a:latin typeface="宋体" panose="02010600030101010101" pitchFamily="2" charset="-122"/>
              </a:rPr>
              <a:t>产品系列</a:t>
            </a:r>
            <a:r>
              <a:rPr lang="zh-CN" altLang="en-US" sz="2400" dirty="0"/>
              <a:t> </a:t>
            </a:r>
          </a:p>
          <a:p>
            <a:pPr lvl="1"/>
            <a:r>
              <a:rPr lang="zh-CN" altLang="en-US" sz="2400" dirty="0">
                <a:latin typeface="宋体" panose="02010600030101010101" pitchFamily="2" charset="-122"/>
              </a:rPr>
              <a:t>两个工具各有特色</a:t>
            </a:r>
            <a:r>
              <a:rPr lang="zh-CN" altLang="en-US" sz="2400" dirty="0"/>
              <a:t> </a:t>
            </a:r>
          </a:p>
        </p:txBody>
      </p:sp>
      <p:sp>
        <p:nvSpPr>
          <p:cNvPr id="5" name="Rectangle 2"/>
          <p:cNvSpPr txBox="1">
            <a:spLocks noRot="1" noChangeArrowheads="1"/>
          </p:cNvSpPr>
          <p:nvPr/>
        </p:nvSpPr>
        <p:spPr>
          <a:xfrm>
            <a:off x="349530" y="195532"/>
            <a:ext cx="6887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smtClean="0"/>
              <a:t>5.2</a:t>
            </a:r>
            <a:r>
              <a:rPr lang="zh-CN" altLang="en-US" dirty="0" smtClean="0"/>
              <a:t>注册表的编辑</a:t>
            </a:r>
          </a:p>
        </p:txBody>
      </p:sp>
    </p:spTree>
    <p:extLst>
      <p:ext uri="{BB962C8B-B14F-4D97-AF65-F5344CB8AC3E}">
        <p14:creationId xmlns:p14="http://schemas.microsoft.com/office/powerpoint/2010/main" val="105146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a:xfrm>
            <a:off x="349530" y="195532"/>
            <a:ext cx="9173293" cy="692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5.2</a:t>
            </a:r>
            <a:r>
              <a:rPr lang="zh-CN" altLang="en-US" dirty="0"/>
              <a:t>注册表</a:t>
            </a:r>
            <a:r>
              <a:rPr lang="zh-CN" altLang="en-US" dirty="0" smtClean="0"/>
              <a:t>的编辑</a:t>
            </a:r>
            <a:r>
              <a:rPr lang="en-US" altLang="zh-CN" dirty="0" smtClean="0"/>
              <a:t>-</a:t>
            </a:r>
            <a:r>
              <a:rPr lang="zh-CN" altLang="en-US" dirty="0" smtClean="0"/>
              <a:t>两个注册表编辑器的比较</a:t>
            </a:r>
            <a:endParaRPr lang="zh-CN" altLang="en-US" dirty="0"/>
          </a:p>
        </p:txBody>
      </p:sp>
      <p:grpSp>
        <p:nvGrpSpPr>
          <p:cNvPr id="6" name="Group 1066"/>
          <p:cNvGrpSpPr>
            <a:grpSpLocks/>
          </p:cNvGrpSpPr>
          <p:nvPr/>
        </p:nvGrpSpPr>
        <p:grpSpPr bwMode="auto">
          <a:xfrm>
            <a:off x="349530" y="1252538"/>
            <a:ext cx="8577263" cy="5100637"/>
            <a:chOff x="-3" y="-3"/>
            <a:chExt cx="3501" cy="4902"/>
          </a:xfrm>
        </p:grpSpPr>
        <p:grpSp>
          <p:nvGrpSpPr>
            <p:cNvPr id="7" name="Group 1064"/>
            <p:cNvGrpSpPr>
              <a:grpSpLocks/>
            </p:cNvGrpSpPr>
            <p:nvPr/>
          </p:nvGrpSpPr>
          <p:grpSpPr bwMode="auto">
            <a:xfrm>
              <a:off x="0" y="0"/>
              <a:ext cx="3495" cy="4896"/>
              <a:chOff x="0" y="0"/>
              <a:chExt cx="3495" cy="4896"/>
            </a:xfrm>
          </p:grpSpPr>
          <p:grpSp>
            <p:nvGrpSpPr>
              <p:cNvPr id="9" name="Group 1041"/>
              <p:cNvGrpSpPr>
                <a:grpSpLocks/>
              </p:cNvGrpSpPr>
              <p:nvPr/>
            </p:nvGrpSpPr>
            <p:grpSpPr bwMode="auto">
              <a:xfrm>
                <a:off x="0" y="0"/>
                <a:ext cx="3495" cy="384"/>
                <a:chOff x="0" y="0"/>
                <a:chExt cx="3495" cy="384"/>
              </a:xfrm>
            </p:grpSpPr>
            <p:sp>
              <p:nvSpPr>
                <p:cNvPr id="43" name="Rectangle 1028"/>
                <p:cNvSpPr>
                  <a:spLocks noChangeArrowheads="1"/>
                </p:cNvSpPr>
                <p:nvPr/>
              </p:nvSpPr>
              <p:spPr bwMode="auto">
                <a:xfrm>
                  <a:off x="43" y="0"/>
                  <a:ext cx="3409" cy="384"/>
                </a:xfrm>
                <a:prstGeom prst="rect">
                  <a:avLst/>
                </a:prstGeom>
                <a:noFill/>
                <a:ln w="12700">
                  <a:noFill/>
                  <a:miter lim="800000"/>
                  <a:headEnd/>
                  <a:tailEnd/>
                </a:ln>
                <a:effectLst/>
              </p:spPr>
              <p:txBody>
                <a:bodyPr/>
                <a:lstStyle/>
                <a:p>
                  <a:pPr algn="just" eaLnBrk="0" hangingPunct="0">
                    <a:defRPr/>
                  </a:pPr>
                  <a:r>
                    <a:rPr kumimoji="0" lang="zh-CN" altLang="en-US" sz="1600" b="1" dirty="0"/>
                    <a:t>         </a:t>
                  </a:r>
                  <a:r>
                    <a:rPr kumimoji="0" lang="en-US" altLang="zh-CN" sz="1600" b="1" dirty="0">
                      <a:effectLst>
                        <a:outerShdw blurRad="38100" dist="38100" dir="2700000" algn="tl">
                          <a:srgbClr val="C0C0C0"/>
                        </a:outerShdw>
                      </a:effectLst>
                    </a:rPr>
                    <a:t>REGEDIT                                                                     REGEDT32 </a:t>
                  </a:r>
                </a:p>
                <a:p>
                  <a:pPr algn="just" eaLnBrk="0" hangingPunct="0">
                    <a:defRPr/>
                  </a:pPr>
                  <a:endParaRPr kumimoji="0" lang="en-US" altLang="zh-CN" sz="1600" b="1" dirty="0">
                    <a:effectLst>
                      <a:outerShdw blurRad="38100" dist="38100" dir="2700000" algn="tl">
                        <a:srgbClr val="C0C0C0"/>
                      </a:outerShdw>
                    </a:effectLst>
                  </a:endParaRPr>
                </a:p>
              </p:txBody>
            </p:sp>
            <p:sp>
              <p:nvSpPr>
                <p:cNvPr id="44" name="Rectangle 1040"/>
                <p:cNvSpPr>
                  <a:spLocks noChangeArrowheads="1"/>
                </p:cNvSpPr>
                <p:nvPr/>
              </p:nvSpPr>
              <p:spPr bwMode="auto">
                <a:xfrm>
                  <a:off x="0" y="0"/>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0" name="Group 1043"/>
              <p:cNvGrpSpPr>
                <a:grpSpLocks/>
              </p:cNvGrpSpPr>
              <p:nvPr/>
            </p:nvGrpSpPr>
            <p:grpSpPr bwMode="auto">
              <a:xfrm>
                <a:off x="0" y="384"/>
                <a:ext cx="3495" cy="384"/>
                <a:chOff x="0" y="384"/>
                <a:chExt cx="3495" cy="384"/>
              </a:xfrm>
            </p:grpSpPr>
            <p:sp>
              <p:nvSpPr>
                <p:cNvPr id="41" name="Rectangle 1029"/>
                <p:cNvSpPr>
                  <a:spLocks noChangeArrowheads="1"/>
                </p:cNvSpPr>
                <p:nvPr/>
              </p:nvSpPr>
              <p:spPr bwMode="auto">
                <a:xfrm>
                  <a:off x="43" y="384"/>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使用较新的</a:t>
                  </a:r>
                  <a:r>
                    <a:rPr kumimoji="0" lang="en-US" altLang="zh-CN" sz="1600" b="1"/>
                    <a:t>Windows95/98</a:t>
                  </a:r>
                  <a:r>
                    <a:rPr kumimoji="0" lang="zh-CN" altLang="en-US" sz="1600" b="1"/>
                    <a:t>用户界面           使用较早的</a:t>
                  </a:r>
                  <a:r>
                    <a:rPr kumimoji="0" lang="en-US" altLang="zh-CN" sz="1600" b="1"/>
                    <a:t>Windows3.1</a:t>
                  </a:r>
                  <a:r>
                    <a:rPr kumimoji="0" lang="zh-CN" altLang="en-US" sz="1600" b="1"/>
                    <a:t>用户界面</a:t>
                  </a:r>
                </a:p>
                <a:p>
                  <a:pPr algn="just"/>
                  <a:endParaRPr kumimoji="0" lang="zh-CN" altLang="en-US" sz="1600" b="1"/>
                </a:p>
              </p:txBody>
            </p:sp>
            <p:sp>
              <p:nvSpPr>
                <p:cNvPr id="42" name="Rectangle 1042"/>
                <p:cNvSpPr>
                  <a:spLocks noChangeArrowheads="1"/>
                </p:cNvSpPr>
                <p:nvPr/>
              </p:nvSpPr>
              <p:spPr bwMode="auto">
                <a:xfrm>
                  <a:off x="0" y="384"/>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 name="Group 1045"/>
              <p:cNvGrpSpPr>
                <a:grpSpLocks/>
              </p:cNvGrpSpPr>
              <p:nvPr/>
            </p:nvGrpSpPr>
            <p:grpSpPr bwMode="auto">
              <a:xfrm>
                <a:off x="0" y="768"/>
                <a:ext cx="3495" cy="384"/>
                <a:chOff x="0" y="768"/>
                <a:chExt cx="3495" cy="384"/>
              </a:xfrm>
            </p:grpSpPr>
            <p:sp>
              <p:nvSpPr>
                <p:cNvPr id="39" name="Rectangle 1030"/>
                <p:cNvSpPr>
                  <a:spLocks noChangeArrowheads="1"/>
                </p:cNvSpPr>
                <p:nvPr/>
              </p:nvSpPr>
              <p:spPr bwMode="auto">
                <a:xfrm>
                  <a:off x="43" y="768"/>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t>可搜索：键名、值名、值内容               只能搜索键名</a:t>
                  </a:r>
                </a:p>
                <a:p>
                  <a:pPr algn="just"/>
                  <a:endParaRPr kumimoji="0" lang="zh-CN" altLang="en-US" sz="1600" b="1" dirty="0"/>
                </a:p>
              </p:txBody>
            </p:sp>
            <p:sp>
              <p:nvSpPr>
                <p:cNvPr id="40" name="Rectangle 1044"/>
                <p:cNvSpPr>
                  <a:spLocks noChangeArrowheads="1"/>
                </p:cNvSpPr>
                <p:nvPr/>
              </p:nvSpPr>
              <p:spPr bwMode="auto">
                <a:xfrm>
                  <a:off x="0" y="768"/>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2" name="Group 1047"/>
              <p:cNvGrpSpPr>
                <a:grpSpLocks/>
              </p:cNvGrpSpPr>
              <p:nvPr/>
            </p:nvGrpSpPr>
            <p:grpSpPr bwMode="auto">
              <a:xfrm>
                <a:off x="0" y="1152"/>
                <a:ext cx="3495" cy="384"/>
                <a:chOff x="0" y="1152"/>
                <a:chExt cx="3495" cy="384"/>
              </a:xfrm>
            </p:grpSpPr>
            <p:sp>
              <p:nvSpPr>
                <p:cNvPr id="37" name="Rectangle 1031"/>
                <p:cNvSpPr>
                  <a:spLocks noChangeArrowheads="1"/>
                </p:cNvSpPr>
                <p:nvPr/>
              </p:nvSpPr>
              <p:spPr bwMode="auto">
                <a:xfrm>
                  <a:off x="43" y="1152"/>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可以搜索并编辑远程注册表                   可以搜索并编辑远程注册表</a:t>
                  </a:r>
                </a:p>
                <a:p>
                  <a:pPr algn="just"/>
                  <a:endParaRPr kumimoji="0" lang="zh-CN" altLang="en-US" sz="1600" b="1"/>
                </a:p>
              </p:txBody>
            </p:sp>
            <p:sp>
              <p:nvSpPr>
                <p:cNvPr id="38" name="Rectangle 1046"/>
                <p:cNvSpPr>
                  <a:spLocks noChangeArrowheads="1"/>
                </p:cNvSpPr>
                <p:nvPr/>
              </p:nvSpPr>
              <p:spPr bwMode="auto">
                <a:xfrm>
                  <a:off x="0" y="1152"/>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3" name="Group 1049"/>
              <p:cNvGrpSpPr>
                <a:grpSpLocks/>
              </p:cNvGrpSpPr>
              <p:nvPr/>
            </p:nvGrpSpPr>
            <p:grpSpPr bwMode="auto">
              <a:xfrm>
                <a:off x="0" y="1536"/>
                <a:ext cx="3495" cy="384"/>
                <a:chOff x="0" y="1536"/>
                <a:chExt cx="3495" cy="384"/>
              </a:xfrm>
            </p:grpSpPr>
            <p:sp>
              <p:nvSpPr>
                <p:cNvPr id="35" name="Rectangle 1032"/>
                <p:cNvSpPr>
                  <a:spLocks noChangeArrowheads="1"/>
                </p:cNvSpPr>
                <p:nvPr/>
              </p:nvSpPr>
              <p:spPr bwMode="auto">
                <a:xfrm>
                  <a:off x="43" y="1536"/>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t>在一个窗口中显示整个注册表               对每一根键(</a:t>
                  </a:r>
                  <a:r>
                    <a:rPr kumimoji="0" lang="en-US" altLang="zh-CN" sz="1600" b="1" dirty="0"/>
                    <a:t>root key)</a:t>
                  </a:r>
                  <a:r>
                    <a:rPr kumimoji="0" lang="zh-CN" altLang="en-US" sz="1600" b="1" dirty="0"/>
                    <a:t>显示各自的窗口</a:t>
                  </a:r>
                </a:p>
                <a:p>
                  <a:pPr algn="just"/>
                  <a:endParaRPr kumimoji="0" lang="zh-CN" altLang="en-US" sz="1600" b="1" dirty="0"/>
                </a:p>
              </p:txBody>
            </p:sp>
            <p:sp>
              <p:nvSpPr>
                <p:cNvPr id="36" name="Rectangle 1048"/>
                <p:cNvSpPr>
                  <a:spLocks noChangeArrowheads="1"/>
                </p:cNvSpPr>
                <p:nvPr/>
              </p:nvSpPr>
              <p:spPr bwMode="auto">
                <a:xfrm>
                  <a:off x="0" y="1536"/>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 name="Group 1051"/>
              <p:cNvGrpSpPr>
                <a:grpSpLocks/>
              </p:cNvGrpSpPr>
              <p:nvPr/>
            </p:nvGrpSpPr>
            <p:grpSpPr bwMode="auto">
              <a:xfrm>
                <a:off x="0" y="1920"/>
                <a:ext cx="3495" cy="384"/>
                <a:chOff x="0" y="1920"/>
                <a:chExt cx="3495" cy="384"/>
              </a:xfrm>
            </p:grpSpPr>
            <p:sp>
              <p:nvSpPr>
                <p:cNvPr id="33" name="Rectangle 1033"/>
                <p:cNvSpPr>
                  <a:spLocks noChangeArrowheads="1"/>
                </p:cNvSpPr>
                <p:nvPr/>
              </p:nvSpPr>
              <p:spPr bwMode="auto">
                <a:xfrm>
                  <a:off x="43" y="1920"/>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与</a:t>
                  </a:r>
                  <a:r>
                    <a:rPr kumimoji="0" lang="en-US" altLang="zh-CN" sz="1600" b="1"/>
                    <a:t>Windows9x</a:t>
                  </a:r>
                  <a:r>
                    <a:rPr kumimoji="0" lang="zh-CN" altLang="en-US" sz="1600" b="1"/>
                    <a:t>的注册表编辑器很相似    与</a:t>
                  </a:r>
                  <a:r>
                    <a:rPr kumimoji="0" lang="en-US" altLang="zh-CN" sz="1600" b="1"/>
                    <a:t>WindowsNT</a:t>
                  </a:r>
                  <a:r>
                    <a:rPr kumimoji="0" lang="zh-CN" altLang="en-US" sz="1600" b="1"/>
                    <a:t>的注册表编辑器很相似</a:t>
                  </a:r>
                </a:p>
                <a:p>
                  <a:pPr algn="just"/>
                  <a:endParaRPr kumimoji="0" lang="zh-CN" altLang="en-US" sz="1600" b="1"/>
                </a:p>
              </p:txBody>
            </p:sp>
            <p:sp>
              <p:nvSpPr>
                <p:cNvPr id="34" name="Rectangle 1050"/>
                <p:cNvSpPr>
                  <a:spLocks noChangeArrowheads="1"/>
                </p:cNvSpPr>
                <p:nvPr/>
              </p:nvSpPr>
              <p:spPr bwMode="auto">
                <a:xfrm>
                  <a:off x="0" y="1920"/>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5" name="Group 1053"/>
              <p:cNvGrpSpPr>
                <a:grpSpLocks/>
              </p:cNvGrpSpPr>
              <p:nvPr/>
            </p:nvGrpSpPr>
            <p:grpSpPr bwMode="auto">
              <a:xfrm>
                <a:off x="0" y="2304"/>
                <a:ext cx="3495" cy="384"/>
                <a:chOff x="0" y="2304"/>
                <a:chExt cx="3495" cy="384"/>
              </a:xfrm>
            </p:grpSpPr>
            <p:sp>
              <p:nvSpPr>
                <p:cNvPr id="31" name="Rectangle 1034"/>
                <p:cNvSpPr>
                  <a:spLocks noChangeArrowheads="1"/>
                </p:cNvSpPr>
                <p:nvPr/>
              </p:nvSpPr>
              <p:spPr bwMode="auto">
                <a:xfrm>
                  <a:off x="43" y="2304"/>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可以导入、导出文本文件                        可以导出但不能导人文本文件</a:t>
                  </a:r>
                </a:p>
                <a:p>
                  <a:pPr algn="just"/>
                  <a:endParaRPr kumimoji="0" lang="zh-CN" altLang="en-US" sz="1600" b="1"/>
                </a:p>
              </p:txBody>
            </p:sp>
            <p:sp>
              <p:nvSpPr>
                <p:cNvPr id="32" name="Rectangle 1052"/>
                <p:cNvSpPr>
                  <a:spLocks noChangeArrowheads="1"/>
                </p:cNvSpPr>
                <p:nvPr/>
              </p:nvSpPr>
              <p:spPr bwMode="auto">
                <a:xfrm>
                  <a:off x="0" y="2304"/>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055"/>
              <p:cNvGrpSpPr>
                <a:grpSpLocks/>
              </p:cNvGrpSpPr>
              <p:nvPr/>
            </p:nvGrpSpPr>
            <p:grpSpPr bwMode="auto">
              <a:xfrm>
                <a:off x="0" y="2688"/>
                <a:ext cx="3495" cy="384"/>
                <a:chOff x="0" y="2688"/>
                <a:chExt cx="3495" cy="384"/>
              </a:xfrm>
            </p:grpSpPr>
            <p:sp>
              <p:nvSpPr>
                <p:cNvPr id="29" name="Rectangle 1035"/>
                <p:cNvSpPr>
                  <a:spLocks noChangeArrowheads="1"/>
                </p:cNvSpPr>
                <p:nvPr/>
              </p:nvSpPr>
              <p:spPr bwMode="auto">
                <a:xfrm>
                  <a:off x="43" y="2688"/>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不能导入或导出二进制文件                   可以导入并导出二进制文件</a:t>
                  </a:r>
                </a:p>
                <a:p>
                  <a:pPr algn="just"/>
                  <a:endParaRPr kumimoji="0" lang="zh-CN" altLang="en-US" sz="1600" b="1"/>
                </a:p>
              </p:txBody>
            </p:sp>
            <p:sp>
              <p:nvSpPr>
                <p:cNvPr id="30" name="Rectangle 1054"/>
                <p:cNvSpPr>
                  <a:spLocks noChangeArrowheads="1"/>
                </p:cNvSpPr>
                <p:nvPr/>
              </p:nvSpPr>
              <p:spPr bwMode="auto">
                <a:xfrm>
                  <a:off x="0" y="2688"/>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7" name="Group 1057"/>
              <p:cNvGrpSpPr>
                <a:grpSpLocks/>
              </p:cNvGrpSpPr>
              <p:nvPr/>
            </p:nvGrpSpPr>
            <p:grpSpPr bwMode="auto">
              <a:xfrm>
                <a:off x="0" y="3072"/>
                <a:ext cx="3495" cy="384"/>
                <a:chOff x="0" y="3072"/>
                <a:chExt cx="3495" cy="384"/>
              </a:xfrm>
            </p:grpSpPr>
            <p:sp>
              <p:nvSpPr>
                <p:cNvPr id="27" name="Rectangle 1036"/>
                <p:cNvSpPr>
                  <a:spLocks noChangeArrowheads="1"/>
                </p:cNvSpPr>
                <p:nvPr/>
              </p:nvSpPr>
              <p:spPr bwMode="auto">
                <a:xfrm>
                  <a:off x="43" y="3072"/>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不提供‘’只读“模式                                   提供“只读”模式，但不作为缺省形式</a:t>
                  </a:r>
                </a:p>
                <a:p>
                  <a:pPr algn="just"/>
                  <a:endParaRPr kumimoji="0" lang="zh-CN" altLang="en-US" sz="1600" b="1"/>
                </a:p>
              </p:txBody>
            </p:sp>
            <p:sp>
              <p:nvSpPr>
                <p:cNvPr id="28" name="Rectangle 1056"/>
                <p:cNvSpPr>
                  <a:spLocks noChangeArrowheads="1"/>
                </p:cNvSpPr>
                <p:nvPr/>
              </p:nvSpPr>
              <p:spPr bwMode="auto">
                <a:xfrm>
                  <a:off x="0" y="3072"/>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8" name="Group 1059"/>
              <p:cNvGrpSpPr>
                <a:grpSpLocks/>
              </p:cNvGrpSpPr>
              <p:nvPr/>
            </p:nvGrpSpPr>
            <p:grpSpPr bwMode="auto">
              <a:xfrm>
                <a:off x="0" y="3456"/>
                <a:ext cx="3495" cy="384"/>
                <a:chOff x="0" y="3456"/>
                <a:chExt cx="3495" cy="384"/>
              </a:xfrm>
            </p:grpSpPr>
            <p:sp>
              <p:nvSpPr>
                <p:cNvPr id="25" name="Rectangle 1037"/>
                <p:cNvSpPr>
                  <a:spLocks noChangeArrowheads="1"/>
                </p:cNvSpPr>
                <p:nvPr/>
              </p:nvSpPr>
              <p:spPr bwMode="auto">
                <a:xfrm>
                  <a:off x="43" y="3456"/>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不提供安全特性                                        支持完整的</a:t>
                  </a:r>
                  <a:r>
                    <a:rPr kumimoji="0" lang="en-US" altLang="zh-CN" sz="1600" b="1"/>
                    <a:t>Windows 2000</a:t>
                  </a:r>
                  <a:r>
                    <a:rPr kumimoji="0" lang="zh-CN" altLang="en-US" sz="1600" b="1"/>
                    <a:t>访问控制和审计</a:t>
                  </a:r>
                </a:p>
                <a:p>
                  <a:pPr algn="just"/>
                  <a:endParaRPr kumimoji="0" lang="zh-CN" altLang="en-US" sz="1600" b="1"/>
                </a:p>
              </p:txBody>
            </p:sp>
            <p:sp>
              <p:nvSpPr>
                <p:cNvPr id="26" name="Rectangle 1058"/>
                <p:cNvSpPr>
                  <a:spLocks noChangeArrowheads="1"/>
                </p:cNvSpPr>
                <p:nvPr/>
              </p:nvSpPr>
              <p:spPr bwMode="auto">
                <a:xfrm>
                  <a:off x="0" y="3456"/>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9" name="Group 1061"/>
              <p:cNvGrpSpPr>
                <a:grpSpLocks/>
              </p:cNvGrpSpPr>
              <p:nvPr/>
            </p:nvGrpSpPr>
            <p:grpSpPr bwMode="auto">
              <a:xfrm>
                <a:off x="0" y="3840"/>
                <a:ext cx="3495" cy="384"/>
                <a:chOff x="0" y="3840"/>
                <a:chExt cx="3495" cy="384"/>
              </a:xfrm>
            </p:grpSpPr>
            <p:sp>
              <p:nvSpPr>
                <p:cNvPr id="23" name="Rectangle 1038"/>
                <p:cNvSpPr>
                  <a:spLocks noChangeArrowheads="1"/>
                </p:cNvSpPr>
                <p:nvPr/>
              </p:nvSpPr>
              <p:spPr bwMode="auto">
                <a:xfrm>
                  <a:off x="43" y="3840"/>
                  <a:ext cx="340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t>存放在</a:t>
                  </a:r>
                  <a:r>
                    <a:rPr kumimoji="0" lang="en-US" altLang="zh-CN" sz="1600" b="1" dirty="0"/>
                    <a:t>C:\WINNT</a:t>
                  </a:r>
                  <a:r>
                    <a:rPr kumimoji="0" lang="zh-CN" altLang="en-US" sz="1600" b="1" dirty="0"/>
                    <a:t>文件夹里                      存放在</a:t>
                  </a:r>
                  <a:r>
                    <a:rPr kumimoji="0" lang="en-US" altLang="zh-CN" sz="1600" b="1" dirty="0"/>
                    <a:t>C:\</a:t>
                  </a:r>
                  <a:r>
                    <a:rPr kumimoji="0" lang="en-US" altLang="zh-CN" sz="1600" b="1" dirty="0" smtClean="0"/>
                    <a:t>Windows\System32</a:t>
                  </a:r>
                  <a:r>
                    <a:rPr kumimoji="0" lang="zh-CN" altLang="en-US" sz="1600" b="1" dirty="0"/>
                    <a:t>文件夹里</a:t>
                  </a:r>
                </a:p>
                <a:p>
                  <a:pPr algn="just"/>
                  <a:endParaRPr kumimoji="0" lang="zh-CN" altLang="en-US" sz="1600" b="1" dirty="0"/>
                </a:p>
              </p:txBody>
            </p:sp>
            <p:sp>
              <p:nvSpPr>
                <p:cNvPr id="24" name="Rectangle 1060"/>
                <p:cNvSpPr>
                  <a:spLocks noChangeArrowheads="1"/>
                </p:cNvSpPr>
                <p:nvPr/>
              </p:nvSpPr>
              <p:spPr bwMode="auto">
                <a:xfrm>
                  <a:off x="0" y="3840"/>
                  <a:ext cx="349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 name="Group 1063"/>
              <p:cNvGrpSpPr>
                <a:grpSpLocks/>
              </p:cNvGrpSpPr>
              <p:nvPr/>
            </p:nvGrpSpPr>
            <p:grpSpPr bwMode="auto">
              <a:xfrm>
                <a:off x="0" y="4224"/>
                <a:ext cx="3495" cy="672"/>
                <a:chOff x="0" y="4224"/>
                <a:chExt cx="3495" cy="672"/>
              </a:xfrm>
            </p:grpSpPr>
            <p:sp>
              <p:nvSpPr>
                <p:cNvPr id="21" name="Rectangle 1039"/>
                <p:cNvSpPr>
                  <a:spLocks noChangeArrowheads="1"/>
                </p:cNvSpPr>
                <p:nvPr/>
              </p:nvSpPr>
              <p:spPr bwMode="auto">
                <a:xfrm>
                  <a:off x="43" y="4224"/>
                  <a:ext cx="340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t>只完全支持</a:t>
                  </a:r>
                  <a:r>
                    <a:rPr kumimoji="0" lang="en-US" altLang="zh-CN" sz="1600" b="1"/>
                    <a:t>Windows95/98</a:t>
                  </a:r>
                  <a:r>
                    <a:rPr kumimoji="0" lang="zh-CN" altLang="en-US" sz="1600" b="1"/>
                    <a:t>注册表数据类      支持全部</a:t>
                  </a:r>
                  <a:r>
                    <a:rPr kumimoji="0" lang="en-US" altLang="zh-CN" sz="1600" b="1"/>
                    <a:t>Windows 2000</a:t>
                  </a:r>
                  <a:r>
                    <a:rPr kumimoji="0" lang="zh-CN" altLang="en-US" sz="1600" b="1"/>
                    <a:t>注册表数据类型(字</a:t>
                  </a:r>
                </a:p>
                <a:p>
                  <a:pPr algn="just"/>
                  <a:r>
                    <a:rPr kumimoji="0" lang="zh-CN" altLang="en-US" sz="1600" b="1"/>
                    <a:t>型(字符串、二进制、</a:t>
                  </a:r>
                  <a:r>
                    <a:rPr kumimoji="0" lang="en-US" altLang="zh-CN" sz="1600" b="1"/>
                    <a:t>DWORD))                   </a:t>
                  </a:r>
                  <a:r>
                    <a:rPr kumimoji="0" lang="zh-CN" altLang="en-US" sz="1600" b="1"/>
                    <a:t>符串、二进制、</a:t>
                  </a:r>
                  <a:r>
                    <a:rPr kumimoji="0" lang="en-US" altLang="zh-CN" sz="1600" b="1"/>
                    <a:t>DWORD、</a:t>
                  </a:r>
                  <a:r>
                    <a:rPr kumimoji="0" lang="zh-CN" altLang="en-US" sz="1600" b="1"/>
                    <a:t>多字符串、可 扩</a:t>
                  </a:r>
                </a:p>
                <a:p>
                  <a:pPr algn="just"/>
                  <a:r>
                    <a:rPr kumimoji="0" lang="zh-CN" altLang="en-US" sz="1600" b="1"/>
                    <a:t>                                                                          展字符串、资源描述符)</a:t>
                  </a:r>
                </a:p>
                <a:p>
                  <a:pPr algn="just"/>
                  <a:endParaRPr kumimoji="0" lang="zh-CN" altLang="en-US" sz="1600" b="1"/>
                </a:p>
              </p:txBody>
            </p:sp>
            <p:sp>
              <p:nvSpPr>
                <p:cNvPr id="22" name="Rectangle 1062"/>
                <p:cNvSpPr>
                  <a:spLocks noChangeArrowheads="1"/>
                </p:cNvSpPr>
                <p:nvPr/>
              </p:nvSpPr>
              <p:spPr bwMode="auto">
                <a:xfrm>
                  <a:off x="0" y="4224"/>
                  <a:ext cx="3495"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8" name="Rectangle 1065"/>
            <p:cNvSpPr>
              <a:spLocks noChangeArrowheads="1"/>
            </p:cNvSpPr>
            <p:nvPr/>
          </p:nvSpPr>
          <p:spPr bwMode="auto">
            <a:xfrm>
              <a:off x="-3" y="-3"/>
              <a:ext cx="3501" cy="490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93407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REGEDIT</a:t>
            </a:r>
            <a:r>
              <a:rPr lang="zh-CN" altLang="en-US" smtClean="0">
                <a:latin typeface="宋体" panose="02010600030101010101" pitchFamily="2" charset="-122"/>
              </a:rPr>
              <a:t>概述</a:t>
            </a:r>
            <a:r>
              <a:rPr lang="zh-CN" altLang="en-US" smtClean="0"/>
              <a:t> </a:t>
            </a:r>
          </a:p>
        </p:txBody>
      </p:sp>
      <p:sp>
        <p:nvSpPr>
          <p:cNvPr id="8195" name="Rectangle 3"/>
          <p:cNvSpPr>
            <a:spLocks noGrp="1" noChangeArrowheads="1"/>
          </p:cNvSpPr>
          <p:nvPr>
            <p:ph type="body" idx="1"/>
          </p:nvPr>
        </p:nvSpPr>
        <p:spPr>
          <a:xfrm>
            <a:off x="1288869" y="2028825"/>
            <a:ext cx="7772400" cy="2724150"/>
          </a:xfrm>
        </p:spPr>
        <p:txBody>
          <a:bodyPr>
            <a:normAutofit/>
          </a:bodyPr>
          <a:lstStyle/>
          <a:p>
            <a:pPr eaLnBrk="1" hangingPunct="1"/>
            <a:r>
              <a:rPr lang="zh-CN" altLang="en-US" sz="2400" dirty="0" smtClean="0">
                <a:latin typeface="宋体" panose="02010600030101010101" pitchFamily="2" charset="-122"/>
              </a:rPr>
              <a:t>优点</a:t>
            </a:r>
            <a:r>
              <a:rPr lang="zh-CN" altLang="en-US" sz="2400" dirty="0" smtClean="0"/>
              <a:t> </a:t>
            </a:r>
          </a:p>
          <a:p>
            <a:pPr eaLnBrk="1" hangingPunct="1"/>
            <a:r>
              <a:rPr lang="zh-CN" altLang="en-US" sz="2400" dirty="0" smtClean="0"/>
              <a:t>不足</a:t>
            </a:r>
          </a:p>
          <a:p>
            <a:pPr lvl="1" eaLnBrk="1" hangingPunct="1"/>
            <a:r>
              <a:rPr lang="zh-CN" altLang="en-US" sz="2400" dirty="0" smtClean="0">
                <a:latin typeface="Times New Roman" panose="02020603050405020304" pitchFamily="18" charset="0"/>
                <a:cs typeface="Times New Roman" panose="02020603050405020304" pitchFamily="18" charset="0"/>
              </a:rPr>
              <a:t> </a:t>
            </a:r>
            <a:r>
              <a:rPr lang="zh-CN" altLang="en-US" sz="2400" dirty="0" smtClean="0">
                <a:latin typeface="宋体" panose="02010600030101010101" pitchFamily="2" charset="-122"/>
              </a:rPr>
              <a:t>安全</a:t>
            </a:r>
            <a:r>
              <a:rPr lang="zh-CN" altLang="en-US" sz="2400" dirty="0" smtClean="0"/>
              <a:t> </a:t>
            </a:r>
          </a:p>
          <a:p>
            <a:pPr lvl="1" eaLnBrk="1" hangingPunct="1"/>
            <a:r>
              <a:rPr lang="zh-CN" altLang="en-US" sz="2400" dirty="0" smtClean="0">
                <a:latin typeface="宋体" panose="02010600030101010101" pitchFamily="2" charset="-122"/>
              </a:rPr>
              <a:t>特殊数据类型</a:t>
            </a:r>
            <a:r>
              <a:rPr lang="zh-CN" altLang="en-US" sz="2400" dirty="0" smtClean="0"/>
              <a:t> </a:t>
            </a:r>
          </a:p>
          <a:p>
            <a:pPr eaLnBrk="1" hangingPunct="1"/>
            <a:endParaRPr lang="zh-CN" altLang="en-US" sz="2400" dirty="0" smtClean="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09800" y="76200"/>
            <a:ext cx="7772400" cy="1143000"/>
          </a:xfrm>
        </p:spPr>
        <p:txBody>
          <a:bodyPr/>
          <a:lstStyle/>
          <a:p>
            <a:pPr eaLnBrk="1" hangingPunct="1"/>
            <a:r>
              <a:rPr lang="zh-CN" altLang="en-US" smtClean="0">
                <a:latin typeface="Times New Roman" panose="02020603050405020304" pitchFamily="18" charset="0"/>
              </a:rPr>
              <a:t> </a:t>
            </a:r>
            <a:r>
              <a:rPr lang="en-US" altLang="zh-CN" smtClean="0">
                <a:latin typeface="Times New Roman" panose="02020603050405020304" pitchFamily="18" charset="0"/>
              </a:rPr>
              <a:t>REGEDIT</a:t>
            </a:r>
            <a:r>
              <a:rPr lang="zh-CN" altLang="en-US" smtClean="0">
                <a:latin typeface="宋体" panose="02010600030101010101" pitchFamily="2" charset="-122"/>
              </a:rPr>
              <a:t>的图形模式</a:t>
            </a:r>
            <a:r>
              <a:rPr lang="zh-CN" altLang="en-US" smtClean="0"/>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220" name="Picture 4" descr="07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408" y="1219200"/>
            <a:ext cx="8301038"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015700"/>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注册表编辑器</a:t>
            </a:r>
            <a:r>
              <a:rPr lang="en-US" altLang="zh-CN" smtClean="0">
                <a:latin typeface="Times New Roman" panose="02020603050405020304" pitchFamily="18" charset="0"/>
              </a:rPr>
              <a:t>REGEDT32</a:t>
            </a:r>
            <a:r>
              <a:rPr lang="en-US" altLang="zh-CN" smtClean="0"/>
              <a:t> </a:t>
            </a:r>
            <a:endParaRPr lang="zh-CN" altLang="en-US" smtClean="0"/>
          </a:p>
        </p:txBody>
      </p:sp>
      <p:sp>
        <p:nvSpPr>
          <p:cNvPr id="10243" name="Rectangle 3"/>
          <p:cNvSpPr>
            <a:spLocks noGrp="1" noChangeArrowheads="1"/>
          </p:cNvSpPr>
          <p:nvPr>
            <p:ph type="body" idx="1"/>
          </p:nvPr>
        </p:nvSpPr>
        <p:spPr>
          <a:xfrm>
            <a:off x="1089468" y="1693396"/>
            <a:ext cx="7772400" cy="925513"/>
          </a:xfrm>
        </p:spPr>
        <p:txBody>
          <a:bodyPr>
            <a:normAutofit/>
          </a:bodyPr>
          <a:lstStyle/>
          <a:p>
            <a:pPr eaLnBrk="1" hangingPunct="1"/>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的窗口结构</a:t>
            </a:r>
            <a:r>
              <a:rPr lang="zh-CN" altLang="en-US" sz="2400" dirty="0" smtClean="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507" y="24428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09800" y="381000"/>
            <a:ext cx="7772400" cy="806450"/>
          </a:xfrm>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idx="1"/>
          </p:nvPr>
        </p:nvSpPr>
        <p:spPr>
          <a:xfrm>
            <a:off x="1372689" y="1766117"/>
            <a:ext cx="7772400" cy="4181475"/>
          </a:xfrm>
        </p:spPr>
        <p:txBody>
          <a:bodyPr>
            <a:normAutofit/>
          </a:bodyPr>
          <a:lstStyle/>
          <a:p>
            <a:pPr eaLnBrk="1" hangingPunct="1">
              <a:lnSpc>
                <a:spcPct val="90000"/>
              </a:lnSpc>
            </a:pPr>
            <a:r>
              <a:rPr lang="zh-CN" altLang="en-US" sz="2400" dirty="0" smtClean="0">
                <a:latin typeface="宋体" panose="02010600030101010101" pitchFamily="2" charset="-122"/>
              </a:rPr>
              <a:t>不再是一个单一的窗口，而是五个根键各有一个窗口</a:t>
            </a:r>
            <a:r>
              <a:rPr lang="zh-CN" altLang="en-US" sz="2400" dirty="0" smtClean="0"/>
              <a:t> </a:t>
            </a:r>
          </a:p>
          <a:p>
            <a:pPr eaLnBrk="1" hangingPunct="1">
              <a:lnSpc>
                <a:spcPct val="90000"/>
              </a:lnSpc>
            </a:pPr>
            <a:r>
              <a:rPr lang="zh-CN" altLang="en-US" sz="2400" dirty="0" smtClean="0">
                <a:latin typeface="宋体" panose="02010600030101010101" pitchFamily="2" charset="-122"/>
              </a:rPr>
              <a:t>可以将五个独立窗口中的任意一个最大化，最小化，或重新调整大小，但不能单独关闭其中之一</a:t>
            </a:r>
            <a:r>
              <a:rPr lang="zh-CN" altLang="en-US" sz="2400" dirty="0" smtClean="0"/>
              <a:t> </a:t>
            </a:r>
          </a:p>
          <a:p>
            <a:pPr eaLnBrk="1" hangingPunct="1">
              <a:lnSpc>
                <a:spcPct val="90000"/>
              </a:lnSpc>
            </a:pPr>
            <a:r>
              <a:rPr lang="zh-CN" altLang="en-US" sz="2400" dirty="0" smtClean="0">
                <a:latin typeface="宋体" panose="02010600030101010101" pitchFamily="2" charset="-122"/>
              </a:rPr>
              <a:t>没有</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Favorites”</a:t>
            </a:r>
            <a:r>
              <a:rPr lang="zh-CN" altLang="en-US" sz="2400" dirty="0" smtClean="0">
                <a:latin typeface="宋体" panose="02010600030101010101" pitchFamily="2" charset="-122"/>
              </a:rPr>
              <a:t>菜单</a:t>
            </a:r>
            <a:r>
              <a:rPr lang="zh-CN" altLang="en-US" sz="2400" dirty="0" smtClean="0"/>
              <a:t> </a:t>
            </a:r>
          </a:p>
          <a:p>
            <a:pPr eaLnBrk="1" hangingPunct="1">
              <a:lnSpc>
                <a:spcPct val="90000"/>
              </a:lnSpc>
            </a:pPr>
            <a:r>
              <a:rPr lang="zh-CN" altLang="en-US" sz="2400" dirty="0" smtClean="0">
                <a:latin typeface="宋体" panose="02010600030101010101" pitchFamily="2" charset="-122"/>
              </a:rPr>
              <a:t>在</a:t>
            </a:r>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中见不到状态栏</a:t>
            </a:r>
            <a:r>
              <a:rPr lang="zh-CN" altLang="en-US" sz="2400" dirty="0" smtClean="0"/>
              <a:t> </a:t>
            </a:r>
          </a:p>
          <a:p>
            <a:pPr eaLnBrk="1" hangingPunct="1">
              <a:lnSpc>
                <a:spcPct val="90000"/>
              </a:lnSpc>
            </a:pPr>
            <a:r>
              <a:rPr lang="en-US" altLang="zh-CN" sz="2400" dirty="0" smtClean="0">
                <a:latin typeface="Times New Roman" panose="02020603050405020304" pitchFamily="18" charset="0"/>
              </a:rPr>
              <a:t>REGEDT32</a:t>
            </a:r>
            <a:r>
              <a:rPr lang="zh-CN" altLang="en-US" sz="2400" dirty="0" smtClean="0">
                <a:latin typeface="宋体" panose="02010600030101010101" pitchFamily="2" charset="-122"/>
              </a:rPr>
              <a:t>不支持右击</a:t>
            </a:r>
            <a:r>
              <a:rPr lang="zh-CN" altLang="en-US" sz="2400" dirty="0" smtClean="0"/>
              <a:t> </a:t>
            </a:r>
          </a:p>
        </p:txBody>
      </p:sp>
    </p:spTree>
    <p:extLst>
      <p:ext uri="{BB962C8B-B14F-4D97-AF65-F5344CB8AC3E}">
        <p14:creationId xmlns:p14="http://schemas.microsoft.com/office/powerpoint/2010/main" val="2505434882"/>
      </p:ext>
    </p:extLst>
  </p:cSld>
  <p:clrMapOvr>
    <a:masterClrMapping/>
  </p:clrMapOvr>
  <p:transition>
    <p:wipe dir="r"/>
  </p:transition>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2192</TotalTime>
  <Words>1323</Words>
  <Application>Microsoft Office PowerPoint</Application>
  <PresentationFormat>宽屏</PresentationFormat>
  <Paragraphs>143</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方正姚体</vt:lpstr>
      <vt:lpstr>华文新魏</vt:lpstr>
      <vt:lpstr>宋体</vt:lpstr>
      <vt:lpstr>Arial</vt:lpstr>
      <vt:lpstr>Calibri</vt:lpstr>
      <vt:lpstr>Times New Roman</vt:lpstr>
      <vt:lpstr>Trebuchet MS</vt:lpstr>
      <vt:lpstr>Wingdings 3</vt:lpstr>
      <vt:lpstr>平面</vt:lpstr>
      <vt:lpstr>Windows原理与应用</vt:lpstr>
      <vt:lpstr>内容提要</vt:lpstr>
      <vt:lpstr>5.1概述</vt:lpstr>
      <vt:lpstr>PowerPoint 演示文稿</vt:lpstr>
      <vt:lpstr>PowerPoint 演示文稿</vt:lpstr>
      <vt:lpstr>REGEDIT概述 </vt:lpstr>
      <vt:lpstr> REGEDIT的图形模式 </vt:lpstr>
      <vt:lpstr>注册表编辑器REGEDT32 </vt:lpstr>
      <vt:lpstr>REGEDT32与REGEDIT窗口的主要差别 </vt:lpstr>
      <vt:lpstr>PowerPoint 演示文稿</vt:lpstr>
      <vt:lpstr>PowerPoint 演示文稿</vt:lpstr>
      <vt:lpstr> 注册表分支 </vt:lpstr>
      <vt:lpstr>注册表分支结构的详细关系图 </vt:lpstr>
      <vt:lpstr>注册表中的值 </vt:lpstr>
      <vt:lpstr>注册表中的值</vt:lpstr>
      <vt:lpstr>HKEY_LOCAL_MACHINE </vt:lpstr>
      <vt:lpstr>HKEY_LOCAL_MACHINE </vt:lpstr>
      <vt:lpstr>HKEY_CURRENT_CONFIG </vt:lpstr>
      <vt:lpstr>HKEY_CLASSES_ROOT </vt:lpstr>
      <vt:lpstr>HKEY_USERS </vt:lpstr>
      <vt:lpstr>HKEY_CURRENT_USER </vt:lpstr>
      <vt:lpstr>HKEY_CURRENT_USER常用项</vt:lpstr>
      <vt:lpstr>PowerPoint 演示文稿</vt:lpstr>
      <vt:lpstr>PowerPoint 演示文稿</vt:lpstr>
      <vt:lpstr>课后练习作业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Thinkpad</cp:lastModifiedBy>
  <cp:revision>185</cp:revision>
  <dcterms:created xsi:type="dcterms:W3CDTF">2014-12-05T07:09:50Z</dcterms:created>
  <dcterms:modified xsi:type="dcterms:W3CDTF">2021-09-06T01:19:16Z</dcterms:modified>
</cp:coreProperties>
</file>