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316" r:id="rId3"/>
    <p:sldId id="317" r:id="rId4"/>
    <p:sldId id="320" r:id="rId5"/>
    <p:sldId id="322" r:id="rId6"/>
    <p:sldId id="321" r:id="rId7"/>
    <p:sldId id="323" r:id="rId8"/>
    <p:sldId id="324" r:id="rId9"/>
    <p:sldId id="325" r:id="rId10"/>
    <p:sldId id="326" r:id="rId11"/>
    <p:sldId id="327" r:id="rId12"/>
    <p:sldId id="328" r:id="rId13"/>
    <p:sldId id="318" r:id="rId14"/>
    <p:sldId id="329" r:id="rId15"/>
    <p:sldId id="330" r:id="rId16"/>
    <p:sldId id="343" r:id="rId17"/>
    <p:sldId id="344" r:id="rId18"/>
    <p:sldId id="345" r:id="rId19"/>
    <p:sldId id="346" r:id="rId20"/>
    <p:sldId id="347" r:id="rId21"/>
    <p:sldId id="348" r:id="rId22"/>
    <p:sldId id="349" r:id="rId23"/>
    <p:sldId id="357" r:id="rId24"/>
    <p:sldId id="358" r:id="rId25"/>
    <p:sldId id="359" r:id="rId26"/>
    <p:sldId id="360" r:id="rId27"/>
    <p:sldId id="361" r:id="rId28"/>
    <p:sldId id="362" r:id="rId29"/>
    <p:sldId id="350" r:id="rId30"/>
    <p:sldId id="351" r:id="rId31"/>
    <p:sldId id="352" r:id="rId32"/>
    <p:sldId id="355" r:id="rId33"/>
    <p:sldId id="353" r:id="rId34"/>
    <p:sldId id="354" r:id="rId35"/>
    <p:sldId id="363" r:id="rId36"/>
    <p:sldId id="364" r:id="rId37"/>
    <p:sldId id="365" r:id="rId38"/>
    <p:sldId id="366" r:id="rId39"/>
    <p:sldId id="367" r:id="rId40"/>
    <p:sldId id="368" r:id="rId41"/>
    <p:sldId id="369" r:id="rId42"/>
    <p:sldId id="370" r:id="rId43"/>
    <p:sldId id="372" r:id="rId44"/>
    <p:sldId id="371"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13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dgm:spPr/>
      <dgm:t>
        <a:bodyPr/>
        <a:lstStyle/>
        <a:p>
          <a:pPr algn="l"/>
          <a:r>
            <a:rPr lang="en-US" altLang="zh-CN" dirty="0" smtClean="0"/>
            <a:t>DLL</a:t>
          </a:r>
          <a:r>
            <a:rPr lang="zh-CN" altLang="en-US" dirty="0" smtClean="0"/>
            <a:t>地狱</a:t>
          </a:r>
          <a:endParaRPr lang="zh-CN" altLang="en-US" dirty="0"/>
        </a:p>
      </dgm:t>
    </dgm:pt>
    <dgm:pt modelId="{AF02B0CB-D4D3-4689-AF3F-63B0CF0E9DB7}" type="parTrans" cxnId="{86628A9E-22D6-4C60-8249-0BFE480BFF5A}">
      <dgm:prSet/>
      <dgm:spPr/>
      <dgm:t>
        <a:bodyPr/>
        <a:lstStyle/>
        <a:p>
          <a:endParaRPr lang="zh-CN" altLang="en-US"/>
        </a:p>
      </dgm:t>
    </dgm:pt>
    <dgm:pt modelId="{E62A0279-F5C6-468D-A5C5-4AC2E078B623}" type="sibTrans" cxnId="{86628A9E-22D6-4C60-8249-0BFE480BFF5A}">
      <dgm:prSet/>
      <dgm:spPr/>
      <dgm:t>
        <a:bodyPr/>
        <a:lstStyle/>
        <a:p>
          <a:endParaRPr lang="zh-CN" altLang="en-US"/>
        </a:p>
      </dgm:t>
    </dgm:pt>
    <dgm:pt modelId="{130D3908-710E-4E1A-B7D8-47B8EA36ED4A}">
      <dgm:prSet phldrT="[文本]"/>
      <dgm:spPr/>
      <dgm:t>
        <a:bodyPr/>
        <a:lstStyle/>
        <a:p>
          <a:pPr algn="l"/>
          <a:r>
            <a:rPr lang="zh-CN" altLang="en-US" dirty="0" smtClean="0"/>
            <a:t>动态链接库原理</a:t>
          </a:r>
          <a:endParaRPr lang="zh-CN" altLang="en-US" dirty="0"/>
        </a:p>
      </dgm:t>
    </dgm:pt>
    <dgm:pt modelId="{42EC6CF3-FF18-437E-8D44-AA882D54CEE0}" type="parTrans" cxnId="{851E7807-5DCB-450F-91CB-BC7CE976400B}">
      <dgm:prSet/>
      <dgm:spPr/>
      <dgm:t>
        <a:bodyPr/>
        <a:lstStyle/>
        <a:p>
          <a:endParaRPr lang="zh-CN" altLang="en-US"/>
        </a:p>
      </dgm:t>
    </dgm:pt>
    <dgm:pt modelId="{9007DD70-9C54-4477-9E19-C04AF4AA79E1}" type="sibTrans" cxnId="{851E7807-5DCB-450F-91CB-BC7CE976400B}">
      <dgm:prSet/>
      <dgm:spPr/>
      <dgm:t>
        <a:bodyPr/>
        <a:lstStyle/>
        <a:p>
          <a:endParaRPr lang="zh-CN" altLang="en-US"/>
        </a:p>
      </dgm:t>
    </dgm:pt>
    <dgm:pt modelId="{19643720-2B40-4681-B6AA-424E0E901AAB}">
      <dgm:prSet phldrT="[文本]"/>
      <dgm:spPr/>
      <dgm:t>
        <a:bodyPr/>
        <a:lstStyle/>
        <a:p>
          <a:pPr algn="l"/>
          <a:r>
            <a:rPr lang="zh-CN" altLang="en-US" dirty="0" smtClean="0"/>
            <a:t>托管与非托管</a:t>
          </a:r>
          <a:endParaRPr lang="zh-CN" altLang="en-US" dirty="0"/>
        </a:p>
      </dgm:t>
    </dgm:pt>
    <dgm:pt modelId="{06FC63D7-59F4-4FCF-BA3C-82CA82021EE0}" type="parTrans" cxnId="{33A53B55-5868-4CCC-85AD-17C7FB71C2FC}">
      <dgm:prSet/>
      <dgm:spPr/>
      <dgm:t>
        <a:bodyPr/>
        <a:lstStyle/>
        <a:p>
          <a:endParaRPr lang="zh-CN" altLang="en-US"/>
        </a:p>
      </dgm:t>
    </dgm:pt>
    <dgm:pt modelId="{1397822D-B5D6-4C7A-B9A1-9207CFE945C4}" type="sibTrans" cxnId="{33A53B55-5868-4CCC-85AD-17C7FB71C2FC}">
      <dgm:prSet/>
      <dgm:spPr/>
      <dgm:t>
        <a:bodyPr/>
        <a:lstStyle/>
        <a:p>
          <a:endParaRPr lang="zh-CN" altLang="en-US"/>
        </a:p>
      </dgm:t>
    </dgm:pt>
    <dgm:pt modelId="{0EB4CFA3-2877-4CD2-8638-6B78E74A3005}">
      <dgm:prSet phldrT="[文本]"/>
      <dgm:spPr/>
      <dgm:t>
        <a:bodyPr/>
        <a:lstStyle/>
        <a:p>
          <a:pPr algn="l"/>
          <a:r>
            <a:rPr lang="zh-CN" altLang="en-US" dirty="0" smtClean="0"/>
            <a:t>静态链接库与动态链接库</a:t>
          </a:r>
          <a:endParaRPr lang="zh-CN" altLang="en-US" dirty="0"/>
        </a:p>
      </dgm:t>
    </dgm:pt>
    <dgm:pt modelId="{78E91C60-98EE-4736-9F1F-0A4515469F8E}" type="parTrans" cxnId="{57B5F7F3-A8A8-450D-BF33-D78E8B90296E}">
      <dgm:prSet/>
      <dgm:spPr/>
      <dgm:t>
        <a:bodyPr/>
        <a:lstStyle/>
        <a:p>
          <a:endParaRPr lang="zh-CN" altLang="en-US"/>
        </a:p>
      </dgm:t>
    </dgm:pt>
    <dgm:pt modelId="{063BDEB1-4B9A-40B2-B26D-744EA8FDC352}" type="sibTrans" cxnId="{57B5F7F3-A8A8-450D-BF33-D78E8B90296E}">
      <dgm:prSet/>
      <dgm:spPr/>
      <dgm:t>
        <a:bodyPr/>
        <a:lstStyle/>
        <a:p>
          <a:endParaRPr lang="zh-CN" altLang="en-US"/>
        </a:p>
      </dgm:t>
    </dgm:pt>
    <dgm:pt modelId="{67E65F80-B749-4552-AFF6-AA62DB839F3C}">
      <dgm:prSet phldrT="[文本]"/>
      <dgm:spPr/>
      <dgm:t>
        <a:bodyPr/>
        <a:lstStyle/>
        <a:p>
          <a:pPr algn="l"/>
          <a:r>
            <a:rPr lang="zh-CN" altLang="en-US" dirty="0" smtClean="0"/>
            <a:t>程序示例</a:t>
          </a:r>
          <a:endParaRPr lang="zh-CN" altLang="en-US" dirty="0"/>
        </a:p>
      </dgm:t>
    </dgm:pt>
    <dgm:pt modelId="{79EA5891-947D-4CC5-AAFA-54016DE94000}" type="parTrans" cxnId="{39F2293E-CAD9-4FAD-9C7F-C8D55367CBCE}">
      <dgm:prSet/>
      <dgm:spPr/>
      <dgm:t>
        <a:bodyPr/>
        <a:lstStyle/>
        <a:p>
          <a:endParaRPr lang="zh-CN" altLang="en-US"/>
        </a:p>
      </dgm:t>
    </dgm:pt>
    <dgm:pt modelId="{3DC04ADC-2FB1-4B13-B56E-DEE2D2C4CAB8}" type="sibTrans" cxnId="{39F2293E-CAD9-4FAD-9C7F-C8D55367CBCE}">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dgm:pt>
    <dgm:pt modelId="{BDA9855D-7D78-437D-BD78-790FC97E081F}" type="pres">
      <dgm:prSet presAssocID="{0EB4CFA3-2877-4CD2-8638-6B78E74A3005}" presName="txShp" presStyleLbl="node1" presStyleIdx="0" presStyleCnt="5">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dgm:pt>
    <dgm:pt modelId="{F907B27B-B246-4928-AC93-8A19B8E86AA6}" type="pres">
      <dgm:prSet presAssocID="{B39E45CA-4B90-4BA5-AC4B-EBDCA7F79487}" presName="txShp" presStyleLbl="node1" presStyleIdx="1"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dgm:pt>
    <dgm:pt modelId="{34905F94-283E-4E2E-B949-4A5102C3F22E}" type="pres">
      <dgm:prSet presAssocID="{130D3908-710E-4E1A-B7D8-47B8EA36ED4A}" presName="txShp" presStyleLbl="node1" presStyleIdx="2" presStyleCnt="5">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dgm:pt>
    <dgm:pt modelId="{4A90FFE2-DE88-4B0D-886D-0593F18265A5}" type="pres">
      <dgm:prSet presAssocID="{19643720-2B40-4681-B6AA-424E0E901AAB}" presName="txShp" presStyleLbl="node1" presStyleIdx="3" presStyleCnt="5">
        <dgm:presLayoutVars>
          <dgm:bulletEnabled val="1"/>
        </dgm:presLayoutVars>
      </dgm:prSet>
      <dgm:spPr/>
      <dgm:t>
        <a:bodyPr/>
        <a:lstStyle/>
        <a:p>
          <a:endParaRPr lang="zh-CN" altLang="en-US"/>
        </a:p>
      </dgm:t>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dgm:pt>
    <dgm:pt modelId="{E8B453A4-10D1-497E-82A0-9CF5B372D781}" type="pres">
      <dgm:prSet presAssocID="{67E65F80-B749-4552-AFF6-AA62DB839F3C}" presName="txShp" presStyleLbl="node1" presStyleIdx="4" presStyleCnt="5">
        <dgm:presLayoutVars>
          <dgm:bulletEnabled val="1"/>
        </dgm:presLayoutVars>
      </dgm:prSet>
      <dgm:spPr/>
      <dgm:t>
        <a:bodyPr/>
        <a:lstStyle/>
        <a:p>
          <a:endParaRPr lang="zh-CN" altLang="en-US"/>
        </a:p>
      </dgm:t>
    </dgm:pt>
  </dgm:ptLst>
  <dgm:cxnLst>
    <dgm:cxn modelId="{864E5C82-B3C8-474C-B1E4-42B78DDCD522}" type="presOf" srcId="{C0DAA090-DC2F-4A5B-84CF-FE23997C0F8D}" destId="{DDE2EFAC-FD0A-43B9-9885-8F584F8B2687}"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33A53B55-5868-4CCC-85AD-17C7FB71C2FC}" srcId="{C0DAA090-DC2F-4A5B-84CF-FE23997C0F8D}" destId="{19643720-2B40-4681-B6AA-424E0E901AAB}" srcOrd="3" destOrd="0" parTransId="{06FC63D7-59F4-4FCF-BA3C-82CA82021EE0}" sibTransId="{1397822D-B5D6-4C7A-B9A1-9207CFE945C4}"/>
    <dgm:cxn modelId="{9FBF72B5-1C28-40F2-89C3-08AFB13D3E4E}" type="presOf" srcId="{0EB4CFA3-2877-4CD2-8638-6B78E74A3005}" destId="{BDA9855D-7D78-437D-BD78-790FC97E081F}"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7C5B7F7-7EBB-4570-917D-335ACBCC009B}" type="presOf" srcId="{67E65F80-B749-4552-AFF6-AA62DB839F3C}" destId="{E8B453A4-10D1-497E-82A0-9CF5B372D781}"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86628A9E-22D6-4C60-8249-0BFE480BFF5A}" srcId="{C0DAA090-DC2F-4A5B-84CF-FE23997C0F8D}" destId="{B39E45CA-4B90-4BA5-AC4B-EBDCA7F79487}" srcOrd="1" destOrd="0" parTransId="{AF02B0CB-D4D3-4689-AF3F-63B0CF0E9DB7}" sibTransId="{E62A0279-F5C6-468D-A5C5-4AC2E078B623}"/>
    <dgm:cxn modelId="{B69EE3B7-6352-4D18-85A0-6F0541D9B5D3}" type="presOf" srcId="{130D3908-710E-4E1A-B7D8-47B8EA36ED4A}" destId="{34905F94-283E-4E2E-B949-4A5102C3F22E}" srcOrd="0" destOrd="0" presId="urn:microsoft.com/office/officeart/2005/8/layout/vList3"/>
    <dgm:cxn modelId="{851E7807-5DCB-450F-91CB-BC7CE976400B}" srcId="{C0DAA090-DC2F-4A5B-84CF-FE23997C0F8D}" destId="{130D3908-710E-4E1A-B7D8-47B8EA36ED4A}" srcOrd="2" destOrd="0" parTransId="{42EC6CF3-FF18-437E-8D44-AA882D54CEE0}" sibTransId="{9007DD70-9C54-4477-9E19-C04AF4AA79E1}"/>
    <dgm:cxn modelId="{57B5F7F3-A8A8-450D-BF33-D78E8B90296E}" srcId="{C0DAA090-DC2F-4A5B-84CF-FE23997C0F8D}" destId="{0EB4CFA3-2877-4CD2-8638-6B78E74A3005}" srcOrd="0" destOrd="0" parTransId="{78E91C60-98EE-4736-9F1F-0A4515469F8E}" sibTransId="{063BDEB1-4B9A-40B2-B26D-744EA8FDC352}"/>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97589" y="119"/>
          <a:ext cx="5107674" cy="844278"/>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303" tIns="114300" rIns="213360" bIns="114300" numCol="1" spcCol="1270" anchor="ctr" anchorCtr="0">
          <a:noAutofit/>
        </a:bodyPr>
        <a:lstStyle/>
        <a:p>
          <a:pPr lvl="0" algn="l" defTabSz="1333500">
            <a:lnSpc>
              <a:spcPct val="90000"/>
            </a:lnSpc>
            <a:spcBef>
              <a:spcPct val="0"/>
            </a:spcBef>
            <a:spcAft>
              <a:spcPct val="35000"/>
            </a:spcAft>
          </a:pPr>
          <a:r>
            <a:rPr lang="zh-CN" altLang="en-US" sz="3000" kern="1200" dirty="0" smtClean="0"/>
            <a:t>静态链接库与动态链接库</a:t>
          </a:r>
          <a:endParaRPr lang="zh-CN" altLang="en-US" sz="3000" kern="1200" dirty="0"/>
        </a:p>
      </dsp:txBody>
      <dsp:txXfrm rot="10800000">
        <a:off x="1708658" y="119"/>
        <a:ext cx="4896605" cy="844278"/>
      </dsp:txXfrm>
    </dsp:sp>
    <dsp:sp modelId="{083CB889-864A-48B4-A20B-3444EFBE5EE6}">
      <dsp:nvSpPr>
        <dsp:cNvPr id="0" name=""/>
        <dsp:cNvSpPr/>
      </dsp:nvSpPr>
      <dsp:spPr>
        <a:xfrm>
          <a:off x="1075449" y="119"/>
          <a:ext cx="844278" cy="844278"/>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97589" y="1096421"/>
          <a:ext cx="5107674" cy="844278"/>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303" tIns="114300" rIns="213360" bIns="114300" numCol="1" spcCol="1270" anchor="ctr" anchorCtr="0">
          <a:noAutofit/>
        </a:bodyPr>
        <a:lstStyle/>
        <a:p>
          <a:pPr lvl="0" algn="l" defTabSz="1333500">
            <a:lnSpc>
              <a:spcPct val="90000"/>
            </a:lnSpc>
            <a:spcBef>
              <a:spcPct val="0"/>
            </a:spcBef>
            <a:spcAft>
              <a:spcPct val="35000"/>
            </a:spcAft>
          </a:pPr>
          <a:r>
            <a:rPr lang="en-US" altLang="zh-CN" sz="3000" kern="1200" dirty="0" smtClean="0"/>
            <a:t>DLL</a:t>
          </a:r>
          <a:r>
            <a:rPr lang="zh-CN" altLang="en-US" sz="3000" kern="1200" dirty="0" smtClean="0"/>
            <a:t>地狱</a:t>
          </a:r>
          <a:endParaRPr lang="zh-CN" altLang="en-US" sz="3000" kern="1200" dirty="0"/>
        </a:p>
      </dsp:txBody>
      <dsp:txXfrm rot="10800000">
        <a:off x="1708658" y="1096421"/>
        <a:ext cx="4896605" cy="844278"/>
      </dsp:txXfrm>
    </dsp:sp>
    <dsp:sp modelId="{BDA2664F-D760-4676-988D-9DECE8C71CCC}">
      <dsp:nvSpPr>
        <dsp:cNvPr id="0" name=""/>
        <dsp:cNvSpPr/>
      </dsp:nvSpPr>
      <dsp:spPr>
        <a:xfrm>
          <a:off x="1075449" y="1096421"/>
          <a:ext cx="844278" cy="844278"/>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97589" y="2192723"/>
          <a:ext cx="5107674" cy="844278"/>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303" tIns="114300" rIns="213360" bIns="114300" numCol="1" spcCol="1270" anchor="ctr" anchorCtr="0">
          <a:noAutofit/>
        </a:bodyPr>
        <a:lstStyle/>
        <a:p>
          <a:pPr lvl="0" algn="l" defTabSz="1333500">
            <a:lnSpc>
              <a:spcPct val="90000"/>
            </a:lnSpc>
            <a:spcBef>
              <a:spcPct val="0"/>
            </a:spcBef>
            <a:spcAft>
              <a:spcPct val="35000"/>
            </a:spcAft>
          </a:pPr>
          <a:r>
            <a:rPr lang="zh-CN" altLang="en-US" sz="3000" kern="1200" dirty="0" smtClean="0"/>
            <a:t>动态链接库原理</a:t>
          </a:r>
          <a:endParaRPr lang="zh-CN" altLang="en-US" sz="3000" kern="1200" dirty="0"/>
        </a:p>
      </dsp:txBody>
      <dsp:txXfrm rot="10800000">
        <a:off x="1708658" y="2192723"/>
        <a:ext cx="4896605" cy="844278"/>
      </dsp:txXfrm>
    </dsp:sp>
    <dsp:sp modelId="{7FE62E54-E85F-4DBB-997F-689B5CDFD62D}">
      <dsp:nvSpPr>
        <dsp:cNvPr id="0" name=""/>
        <dsp:cNvSpPr/>
      </dsp:nvSpPr>
      <dsp:spPr>
        <a:xfrm>
          <a:off x="1075449" y="2192723"/>
          <a:ext cx="844278" cy="844278"/>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97589" y="3289025"/>
          <a:ext cx="5107674" cy="844278"/>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303" tIns="114300" rIns="213360" bIns="114300" numCol="1" spcCol="1270" anchor="ctr" anchorCtr="0">
          <a:noAutofit/>
        </a:bodyPr>
        <a:lstStyle/>
        <a:p>
          <a:pPr lvl="0" algn="l" defTabSz="1333500">
            <a:lnSpc>
              <a:spcPct val="90000"/>
            </a:lnSpc>
            <a:spcBef>
              <a:spcPct val="0"/>
            </a:spcBef>
            <a:spcAft>
              <a:spcPct val="35000"/>
            </a:spcAft>
          </a:pPr>
          <a:r>
            <a:rPr lang="zh-CN" altLang="en-US" sz="3000" kern="1200" dirty="0" smtClean="0"/>
            <a:t>托管与非托管</a:t>
          </a:r>
          <a:endParaRPr lang="zh-CN" altLang="en-US" sz="3000" kern="1200" dirty="0"/>
        </a:p>
      </dsp:txBody>
      <dsp:txXfrm rot="10800000">
        <a:off x="1708658" y="3289025"/>
        <a:ext cx="4896605" cy="844278"/>
      </dsp:txXfrm>
    </dsp:sp>
    <dsp:sp modelId="{9D48952A-8DE3-45EB-8CB6-5152C3B3C507}">
      <dsp:nvSpPr>
        <dsp:cNvPr id="0" name=""/>
        <dsp:cNvSpPr/>
      </dsp:nvSpPr>
      <dsp:spPr>
        <a:xfrm>
          <a:off x="1075449" y="3289025"/>
          <a:ext cx="844278" cy="844278"/>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97589" y="4385327"/>
          <a:ext cx="5107674" cy="844278"/>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303" tIns="114300" rIns="213360" bIns="114300" numCol="1" spcCol="1270" anchor="ctr" anchorCtr="0">
          <a:noAutofit/>
        </a:bodyPr>
        <a:lstStyle/>
        <a:p>
          <a:pPr lvl="0" algn="l" defTabSz="1333500">
            <a:lnSpc>
              <a:spcPct val="90000"/>
            </a:lnSpc>
            <a:spcBef>
              <a:spcPct val="0"/>
            </a:spcBef>
            <a:spcAft>
              <a:spcPct val="35000"/>
            </a:spcAft>
          </a:pPr>
          <a:r>
            <a:rPr lang="zh-CN" altLang="en-US" sz="3000" kern="1200" dirty="0" smtClean="0"/>
            <a:t>程序示例</a:t>
          </a:r>
          <a:endParaRPr lang="zh-CN" altLang="en-US" sz="3000" kern="1200" dirty="0"/>
        </a:p>
      </dsp:txBody>
      <dsp:txXfrm rot="10800000">
        <a:off x="1708658" y="4385327"/>
        <a:ext cx="4896605" cy="844278"/>
      </dsp:txXfrm>
    </dsp:sp>
    <dsp:sp modelId="{FBC026BE-7CB9-4486-AAD6-ED1AA59A4D6B}">
      <dsp:nvSpPr>
        <dsp:cNvPr id="0" name=""/>
        <dsp:cNvSpPr/>
      </dsp:nvSpPr>
      <dsp:spPr>
        <a:xfrm>
          <a:off x="1075449" y="4385327"/>
          <a:ext cx="844278" cy="844278"/>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2020-08-20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44898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24825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11186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776207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7915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89558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678980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4783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53368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6019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96543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35008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75631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2283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501592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158416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4852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1"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360" y="8718"/>
            <a:ext cx="8554769" cy="73586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377437" y="3252651"/>
            <a:ext cx="6453051" cy="769441"/>
          </a:xfrm>
          <a:prstGeom prst="rect">
            <a:avLst/>
          </a:prstGeom>
          <a:noFill/>
        </p:spPr>
        <p:txBody>
          <a:bodyPr wrap="square" rtlCol="0">
            <a:spAutoFit/>
          </a:bodyPr>
          <a:lstStyle/>
          <a:p>
            <a:r>
              <a:rPr lang="en-US" altLang="zh-CN" sz="4400" dirty="0" smtClean="0">
                <a:solidFill>
                  <a:schemeClr val="accent1">
                    <a:lumMod val="75000"/>
                  </a:schemeClr>
                </a:solidFill>
              </a:rPr>
              <a:t>6.</a:t>
            </a:r>
            <a:r>
              <a:rPr lang="zh-CN" altLang="en-US" sz="4400" dirty="0" smtClean="0">
                <a:solidFill>
                  <a:schemeClr val="accent1">
                    <a:lumMod val="75000"/>
                  </a:schemeClr>
                </a:solidFill>
              </a:rPr>
              <a:t>动态链接库</a:t>
            </a:r>
            <a:endParaRPr lang="zh-CN" altLang="en-US" sz="4400" dirty="0"/>
          </a:p>
        </p:txBody>
      </p:sp>
      <p:sp>
        <p:nvSpPr>
          <p:cNvPr id="7" name="标题 1"/>
          <p:cNvSpPr txBox="1">
            <a:spLocks/>
          </p:cNvSpPr>
          <p:nvPr/>
        </p:nvSpPr>
        <p:spPr>
          <a:xfrm>
            <a:off x="844591" y="1094972"/>
            <a:ext cx="9357244" cy="1543726"/>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zh-CN" sz="8000" smtClean="0">
                <a:solidFill>
                  <a:schemeClr val="accent1">
                    <a:lumMod val="75000"/>
                  </a:schemeClr>
                </a:solidFill>
              </a:rPr>
              <a:t>Windows</a:t>
            </a:r>
            <a:r>
              <a:rPr lang="zh-CN" altLang="en-US" sz="8000" smtClean="0">
                <a:solidFill>
                  <a:schemeClr val="accent1">
                    <a:lumMod val="75000"/>
                  </a:schemeClr>
                </a:solidFill>
              </a:rPr>
              <a:t>原理与应用</a:t>
            </a:r>
            <a:endParaRPr lang="zh-CN" altLang="en-US" sz="4800" dirty="0">
              <a:solidFill>
                <a:schemeClr val="accent1">
                  <a:lumMod val="75000"/>
                </a:schemeClr>
              </a:solidFill>
            </a:endParaRPr>
          </a:p>
        </p:txBody>
      </p:sp>
      <p:sp>
        <p:nvSpPr>
          <p:cNvPr id="6" name="副标题 2"/>
          <p:cNvSpPr>
            <a:spLocks noGrp="1"/>
          </p:cNvSpPr>
          <p:nvPr>
            <p:ph type="subTitle" idx="1"/>
          </p:nvPr>
        </p:nvSpPr>
        <p:spPr>
          <a:xfrm>
            <a:off x="4620620" y="4391997"/>
            <a:ext cx="5150397" cy="1716657"/>
          </a:xfrm>
        </p:spPr>
        <p:txBody>
          <a:bodyPr>
            <a:noAutofit/>
          </a:bodyPr>
          <a:lstStyle/>
          <a:p>
            <a:r>
              <a:rPr lang="zh-CN" altLang="en-US" sz="2800" dirty="0" smtClean="0">
                <a:solidFill>
                  <a:schemeClr val="tx1"/>
                </a:solidFill>
              </a:rPr>
              <a:t>计算机学院</a:t>
            </a:r>
            <a:endParaRPr lang="en-US" altLang="zh-CN" sz="2800" dirty="0" smtClean="0">
              <a:solidFill>
                <a:schemeClr val="tx1"/>
              </a:solidFill>
            </a:endParaRPr>
          </a:p>
          <a:p>
            <a:r>
              <a:rPr lang="en-US" altLang="zh-CN" sz="2800" dirty="0" smtClean="0">
                <a:solidFill>
                  <a:schemeClr val="tx1"/>
                </a:solidFill>
              </a:rPr>
              <a:t>《Windows</a:t>
            </a:r>
            <a:r>
              <a:rPr lang="zh-CN" altLang="en-US" sz="2800" dirty="0" smtClean="0">
                <a:solidFill>
                  <a:schemeClr val="tx1"/>
                </a:solidFill>
              </a:rPr>
              <a:t>原理与</a:t>
            </a:r>
            <a:r>
              <a:rPr lang="zh-CN" altLang="en-US" sz="2800" dirty="0" smtClean="0">
                <a:solidFill>
                  <a:schemeClr val="tx1"/>
                </a:solidFill>
              </a:rPr>
              <a:t>应用</a:t>
            </a:r>
            <a:r>
              <a:rPr lang="en-US" altLang="zh-CN" sz="2800" dirty="0">
                <a:solidFill>
                  <a:schemeClr val="tx1"/>
                </a:solidFill>
              </a:rPr>
              <a:t>》</a:t>
            </a:r>
            <a:r>
              <a:rPr lang="zh-CN" altLang="en-US" sz="2800" dirty="0" smtClean="0">
                <a:solidFill>
                  <a:schemeClr val="tx1"/>
                </a:solidFill>
              </a:rPr>
              <a:t>课程</a:t>
            </a:r>
            <a:r>
              <a:rPr lang="zh-CN" altLang="en-US" sz="2800" dirty="0" smtClean="0">
                <a:solidFill>
                  <a:schemeClr val="tx1"/>
                </a:solidFill>
              </a:rPr>
              <a:t>组</a:t>
            </a:r>
            <a:endParaRPr lang="en-US" altLang="zh-CN" sz="2800" dirty="0" smtClean="0">
              <a:solidFill>
                <a:schemeClr val="tx1"/>
              </a:solidFill>
            </a:endParaRPr>
          </a:p>
        </p:txBody>
      </p:sp>
    </p:spTree>
    <p:extLst>
      <p:ext uri="{BB962C8B-B14F-4D97-AF65-F5344CB8AC3E}">
        <p14:creationId xmlns:p14="http://schemas.microsoft.com/office/powerpoint/2010/main" val="291264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10</a:t>
            </a:fld>
            <a:endParaRPr lang="en-US" altLang="zh-CN"/>
          </a:p>
        </p:txBody>
      </p:sp>
      <p:sp>
        <p:nvSpPr>
          <p:cNvPr id="18435" name="Rectangle 2"/>
          <p:cNvSpPr>
            <a:spLocks noGrp="1" noRot="1" noChangeArrowheads="1"/>
          </p:cNvSpPr>
          <p:nvPr>
            <p:ph type="title"/>
          </p:nvPr>
        </p:nvSpPr>
        <p:spPr>
          <a:xfrm>
            <a:off x="349530" y="195532"/>
            <a:ext cx="5567944" cy="692989"/>
          </a:xfrm>
        </p:spPr>
        <p:txBody>
          <a:bodyPr>
            <a:normAutofit/>
          </a:bodyPr>
          <a:lstStyle/>
          <a:p>
            <a:pPr eaLnBrk="1" hangingPunct="1"/>
            <a:endParaRPr lang="zh-CN" altLang="en-US" dirty="0" smtClean="0"/>
          </a:p>
        </p:txBody>
      </p:sp>
      <p:sp>
        <p:nvSpPr>
          <p:cNvPr id="2" name="内容占位符 1"/>
          <p:cNvSpPr>
            <a:spLocks noGrp="1"/>
          </p:cNvSpPr>
          <p:nvPr>
            <p:ph idx="1"/>
          </p:nvPr>
        </p:nvSpPr>
        <p:spPr>
          <a:xfrm>
            <a:off x="455266" y="888521"/>
            <a:ext cx="8596668" cy="5517966"/>
          </a:xfrm>
        </p:spPr>
        <p:txBody>
          <a:bodyPr>
            <a:noAutofit/>
          </a:bodyPr>
          <a:lstStyle/>
          <a:p>
            <a:pPr marL="0">
              <a:lnSpc>
                <a:spcPct val="150000"/>
              </a:lnSpc>
              <a:buNone/>
            </a:pPr>
            <a:r>
              <a:rPr lang="zh-CN" altLang="en-US" sz="2400" dirty="0">
                <a:solidFill>
                  <a:schemeClr val="tx1"/>
                </a:solidFill>
              </a:rPr>
              <a:t>不足之处 </a:t>
            </a:r>
          </a:p>
          <a:p>
            <a:pPr marL="0">
              <a:lnSpc>
                <a:spcPct val="150000"/>
              </a:lnSpc>
              <a:buNone/>
            </a:pPr>
            <a:r>
              <a:rPr lang="zh-CN" altLang="en-US" sz="2400" dirty="0">
                <a:solidFill>
                  <a:schemeClr val="tx1"/>
                </a:solidFill>
              </a:rPr>
              <a:t>(1)     使用静态链接生成的可执行文件体积较大，包含相同的公共代码，造成浪费； </a:t>
            </a:r>
          </a:p>
          <a:p>
            <a:pPr marL="0">
              <a:lnSpc>
                <a:spcPct val="150000"/>
              </a:lnSpc>
              <a:buNone/>
            </a:pPr>
            <a:r>
              <a:rPr lang="zh-CN" altLang="en-US" sz="2400" dirty="0">
                <a:solidFill>
                  <a:schemeClr val="tx1"/>
                </a:solidFill>
              </a:rPr>
              <a:t>(2)     使用动态链接库的应用程序不是自完备的，它依赖的DLL模块也要存在，如果使用载入时动态链接，程序启动时发现DLL不存在，系统将终止程序并给出错误信息。而使用运行时动态链接，系统不会终止，但由于DLL中的导出函数不可用，程序会加载失败； </a:t>
            </a:r>
          </a:p>
          <a:p>
            <a:pPr marL="0">
              <a:lnSpc>
                <a:spcPct val="150000"/>
              </a:lnSpc>
              <a:buNone/>
            </a:pPr>
            <a:r>
              <a:rPr lang="zh-CN" altLang="en-US" sz="2400" dirty="0">
                <a:solidFill>
                  <a:schemeClr val="tx1"/>
                </a:solidFill>
              </a:rPr>
              <a:t>(3)     使用动态链接库可能造成DLL地狱。</a:t>
            </a:r>
          </a:p>
        </p:txBody>
      </p:sp>
    </p:spTree>
    <p:extLst>
      <p:ext uri="{BB962C8B-B14F-4D97-AF65-F5344CB8AC3E}">
        <p14:creationId xmlns:p14="http://schemas.microsoft.com/office/powerpoint/2010/main" val="3862807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11</a:t>
            </a:fld>
            <a:endParaRPr lang="en-US" altLang="zh-CN"/>
          </a:p>
        </p:txBody>
      </p:sp>
      <p:sp>
        <p:nvSpPr>
          <p:cNvPr id="18435" name="Rectangle 2"/>
          <p:cNvSpPr>
            <a:spLocks noGrp="1" noRot="1" noChangeArrowheads="1"/>
          </p:cNvSpPr>
          <p:nvPr>
            <p:ph type="title"/>
          </p:nvPr>
        </p:nvSpPr>
        <p:spPr>
          <a:xfrm>
            <a:off x="349530" y="195532"/>
            <a:ext cx="5567944" cy="692989"/>
          </a:xfrm>
        </p:spPr>
        <p:txBody>
          <a:bodyPr>
            <a:normAutofit/>
          </a:bodyPr>
          <a:lstStyle/>
          <a:p>
            <a:pPr eaLnBrk="1" hangingPunct="1"/>
            <a:r>
              <a:rPr lang="en-US" altLang="zh-CN" dirty="0" smtClean="0"/>
              <a:t>DLL</a:t>
            </a:r>
            <a:r>
              <a:rPr lang="zh-CN" altLang="en-US" dirty="0" smtClean="0"/>
              <a:t>地狱</a:t>
            </a:r>
          </a:p>
        </p:txBody>
      </p:sp>
      <p:sp>
        <p:nvSpPr>
          <p:cNvPr id="3" name="内容占位符 2"/>
          <p:cNvSpPr>
            <a:spLocks noGrp="1"/>
          </p:cNvSpPr>
          <p:nvPr>
            <p:ph idx="1"/>
          </p:nvPr>
        </p:nvSpPr>
        <p:spPr/>
        <p:txBody>
          <a:bodyPr/>
          <a:lstStyle/>
          <a:p>
            <a:pPr marL="0">
              <a:lnSpc>
                <a:spcPct val="150000"/>
              </a:lnSpc>
              <a:buNone/>
            </a:pPr>
            <a:r>
              <a:rPr lang="zh-CN" altLang="en-US" sz="2400" dirty="0" smtClean="0">
                <a:solidFill>
                  <a:schemeClr val="tx1"/>
                </a:solidFill>
              </a:rPr>
              <a:t>          DLL</a:t>
            </a:r>
            <a:r>
              <a:rPr lang="zh-CN" altLang="en-US" sz="2400" dirty="0">
                <a:solidFill>
                  <a:schemeClr val="tx1"/>
                </a:solidFill>
              </a:rPr>
              <a:t> 地狱（DLL Hell）是指因为系统文件被覆盖而让整个系统像是掉进了地狱。</a:t>
            </a:r>
          </a:p>
          <a:p>
            <a:pPr marL="0">
              <a:lnSpc>
                <a:spcPct val="150000"/>
              </a:lnSpc>
              <a:buNone/>
            </a:pPr>
            <a:r>
              <a:rPr lang="zh-CN" altLang="en-US" sz="2400" dirty="0">
                <a:solidFill>
                  <a:schemeClr val="tx1"/>
                </a:solidFill>
              </a:rPr>
              <a:t>         简单地讲，DLL地狱是指当多个应用程序试图共享一个公用组件时，如某个DLL或某个组件对象模型（COM）类，所引发的一系列问题。</a:t>
            </a:r>
          </a:p>
          <a:p>
            <a:endParaRPr lang="zh-CN" altLang="en-US" dirty="0"/>
          </a:p>
        </p:txBody>
      </p:sp>
    </p:spTree>
    <p:extLst>
      <p:ext uri="{BB962C8B-B14F-4D97-AF65-F5344CB8AC3E}">
        <p14:creationId xmlns:p14="http://schemas.microsoft.com/office/powerpoint/2010/main" val="1738649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12</a:t>
            </a:fld>
            <a:endParaRPr lang="en-US" altLang="zh-CN"/>
          </a:p>
        </p:txBody>
      </p:sp>
      <p:sp>
        <p:nvSpPr>
          <p:cNvPr id="18435" name="Rectangle 2"/>
          <p:cNvSpPr>
            <a:spLocks noGrp="1" noRot="1" noChangeArrowheads="1"/>
          </p:cNvSpPr>
          <p:nvPr>
            <p:ph type="title"/>
          </p:nvPr>
        </p:nvSpPr>
        <p:spPr>
          <a:xfrm>
            <a:off x="349530" y="195532"/>
            <a:ext cx="6077396" cy="692989"/>
          </a:xfrm>
        </p:spPr>
        <p:txBody>
          <a:bodyPr>
            <a:normAutofit/>
          </a:bodyPr>
          <a:lstStyle/>
          <a:p>
            <a:pPr eaLnBrk="1" hangingPunct="1"/>
            <a:endParaRPr lang="zh-CN" altLang="en-US" dirty="0" smtClean="0"/>
          </a:p>
        </p:txBody>
      </p:sp>
      <p:sp>
        <p:nvSpPr>
          <p:cNvPr id="3" name="内容占位符 2"/>
          <p:cNvSpPr>
            <a:spLocks noGrp="1"/>
          </p:cNvSpPr>
          <p:nvPr>
            <p:ph idx="1"/>
          </p:nvPr>
        </p:nvSpPr>
        <p:spPr>
          <a:xfrm>
            <a:off x="349530" y="1502229"/>
            <a:ext cx="9369236" cy="5133702"/>
          </a:xfrm>
        </p:spPr>
        <p:txBody>
          <a:bodyPr>
            <a:normAutofit/>
          </a:bodyPr>
          <a:lstStyle/>
          <a:p>
            <a:pPr>
              <a:lnSpc>
                <a:spcPct val="100000"/>
              </a:lnSpc>
            </a:pPr>
            <a:r>
              <a:rPr lang="zh-CN" altLang="en-US" sz="2400" dirty="0">
                <a:solidFill>
                  <a:schemeClr val="tx1"/>
                </a:solidFill>
              </a:rPr>
              <a:t>最典型的情况是，某个应用程序将要安装一个新版本的共享组件，而该组件与机器上的现有版本不向后兼容。虽然刚安装的应用程序运行正常，但原来依赖前一版本共享组件的应用程序也许已无法再工作。在某些情况下，问题的起因更加难以预料。比如，当用户浏览某些web站点时会同时下载某个Microsoft ActiveX控件。如果下载该控件，它将替换机器上原有的任何版本的控件。如果机器上的某个应用程序恰好使用该控件，则很可能也会停止工作。 在许多情况下，用户需要很长时间才会发现应用程序已停止工作。结果往往很难记起是何时的机器变化影响到了该应用程序</a:t>
            </a:r>
            <a:r>
              <a:rPr lang="zh-CN" altLang="en-US" sz="2400" dirty="0" smtClean="0">
                <a:solidFill>
                  <a:schemeClr val="tx1"/>
                </a:solidFill>
              </a:rPr>
              <a:t>。</a:t>
            </a:r>
            <a:endParaRPr lang="zh-CN" altLang="zh-CN" sz="2400" dirty="0">
              <a:solidFill>
                <a:schemeClr val="tx1"/>
              </a:solidFill>
            </a:endParaRPr>
          </a:p>
          <a:p>
            <a:pPr marL="0" indent="0">
              <a:buNone/>
              <a:defRPr/>
            </a:pPr>
            <a:endParaRPr lang="zh-CN" altLang="zh-CN" dirty="0"/>
          </a:p>
          <a:p>
            <a:endParaRPr lang="zh-CN" altLang="en-US" dirty="0"/>
          </a:p>
        </p:txBody>
      </p:sp>
    </p:spTree>
    <p:extLst>
      <p:ext uri="{BB962C8B-B14F-4D97-AF65-F5344CB8AC3E}">
        <p14:creationId xmlns:p14="http://schemas.microsoft.com/office/powerpoint/2010/main" val="2932928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13</a:t>
            </a:fld>
            <a:endParaRPr lang="en-US" altLang="zh-CN"/>
          </a:p>
        </p:txBody>
      </p:sp>
      <p:sp>
        <p:nvSpPr>
          <p:cNvPr id="18435" name="Rectangle 2"/>
          <p:cNvSpPr>
            <a:spLocks noGrp="1" noRot="1" noChangeArrowheads="1"/>
          </p:cNvSpPr>
          <p:nvPr>
            <p:ph type="title"/>
          </p:nvPr>
        </p:nvSpPr>
        <p:spPr>
          <a:xfrm>
            <a:off x="349530" y="195532"/>
            <a:ext cx="4065716" cy="692989"/>
          </a:xfrm>
        </p:spPr>
        <p:txBody>
          <a:bodyPr>
            <a:normAutofit/>
          </a:bodyPr>
          <a:lstStyle/>
          <a:p>
            <a:pPr lvl="0"/>
            <a:endParaRPr lang="zh-CN" altLang="en-US" dirty="0"/>
          </a:p>
        </p:txBody>
      </p:sp>
      <p:sp>
        <p:nvSpPr>
          <p:cNvPr id="2" name="内容占位符 1"/>
          <p:cNvSpPr>
            <a:spLocks noGrp="1"/>
          </p:cNvSpPr>
          <p:nvPr>
            <p:ph idx="1"/>
          </p:nvPr>
        </p:nvSpPr>
        <p:spPr/>
        <p:txBody>
          <a:bodyPr/>
          <a:lstStyle/>
          <a:p>
            <a:pPr>
              <a:buFont typeface="Wingdings" panose="05000000000000000000" pitchFamily="2" charset="2"/>
              <a:buChar char="Ø"/>
            </a:pPr>
            <a:r>
              <a:rPr lang="zh-CN" altLang="en-US" sz="2400" dirty="0"/>
              <a:t>在</a:t>
            </a:r>
            <a:r>
              <a:rPr lang="en-US" altLang="zh-CN" sz="2400" dirty="0" err="1"/>
              <a:t>.Net</a:t>
            </a:r>
            <a:r>
              <a:rPr lang="en-US" altLang="zh-CN" sz="2400" dirty="0"/>
              <a:t> </a:t>
            </a:r>
            <a:r>
              <a:rPr lang="zh-CN" altLang="en-US" sz="2400" dirty="0"/>
              <a:t>平台中采用自我描述与版本管理功能，实现 </a:t>
            </a:r>
            <a:r>
              <a:rPr lang="en-US" altLang="zh-CN" sz="2400" dirty="0"/>
              <a:t>Side by Side </a:t>
            </a:r>
            <a:r>
              <a:rPr lang="zh-CN" altLang="en-US" sz="2400" dirty="0"/>
              <a:t>技术，应用程序安装成功就不必担心 </a:t>
            </a:r>
            <a:r>
              <a:rPr lang="en-US" altLang="zh-CN" sz="2400" dirty="0"/>
              <a:t>DLL </a:t>
            </a:r>
            <a:r>
              <a:rPr lang="zh-CN" altLang="en-US" sz="2400" dirty="0"/>
              <a:t>的更新问题，它允许一个 </a:t>
            </a:r>
            <a:r>
              <a:rPr lang="en-US" altLang="zh-CN" sz="2400" dirty="0"/>
              <a:t>DLL </a:t>
            </a:r>
            <a:r>
              <a:rPr lang="zh-CN" altLang="en-US" sz="2400" dirty="0"/>
              <a:t>的多个编译版本在同一台机器上运行，每一个应用程序可使用指定的 </a:t>
            </a:r>
            <a:r>
              <a:rPr lang="en-US" altLang="zh-CN" sz="2400" dirty="0"/>
              <a:t>DLL </a:t>
            </a:r>
            <a:r>
              <a:rPr lang="zh-CN" altLang="en-US" sz="2400" dirty="0"/>
              <a:t>编译版本，不再发生 </a:t>
            </a:r>
            <a:r>
              <a:rPr lang="en-US" altLang="zh-CN" sz="2400" dirty="0"/>
              <a:t>DLL Hell </a:t>
            </a:r>
            <a:r>
              <a:rPr lang="zh-CN" altLang="en-US" sz="2400" dirty="0"/>
              <a:t>问题。</a:t>
            </a:r>
            <a:endParaRPr lang="zh-CN" altLang="zh-CN" sz="2400" dirty="0"/>
          </a:p>
          <a:p>
            <a:endParaRPr lang="zh-CN" altLang="en-US" dirty="0"/>
          </a:p>
        </p:txBody>
      </p:sp>
    </p:spTree>
    <p:extLst>
      <p:ext uri="{BB962C8B-B14F-4D97-AF65-F5344CB8AC3E}">
        <p14:creationId xmlns:p14="http://schemas.microsoft.com/office/powerpoint/2010/main" val="33854980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14</a:t>
            </a:fld>
            <a:endParaRPr lang="en-US" altLang="zh-CN"/>
          </a:p>
        </p:txBody>
      </p:sp>
      <p:sp>
        <p:nvSpPr>
          <p:cNvPr id="18435" name="Rectangle 2"/>
          <p:cNvSpPr>
            <a:spLocks noGrp="1" noRot="1" noChangeArrowheads="1"/>
          </p:cNvSpPr>
          <p:nvPr>
            <p:ph type="title"/>
          </p:nvPr>
        </p:nvSpPr>
        <p:spPr>
          <a:xfrm>
            <a:off x="349530" y="195532"/>
            <a:ext cx="4065716" cy="692989"/>
          </a:xfrm>
        </p:spPr>
        <p:txBody>
          <a:bodyPr>
            <a:normAutofit/>
          </a:bodyPr>
          <a:lstStyle/>
          <a:p>
            <a:pPr lvl="0"/>
            <a:r>
              <a:rPr lang="zh-CN" altLang="en-US" dirty="0" smtClean="0"/>
              <a:t>动态链接库原理</a:t>
            </a:r>
            <a:endParaRPr lang="zh-CN" altLang="en-US" dirty="0"/>
          </a:p>
        </p:txBody>
      </p:sp>
      <p:sp>
        <p:nvSpPr>
          <p:cNvPr id="2" name="内容占位符 1"/>
          <p:cNvSpPr>
            <a:spLocks noGrp="1"/>
          </p:cNvSpPr>
          <p:nvPr>
            <p:ph idx="1"/>
          </p:nvPr>
        </p:nvSpPr>
        <p:spPr/>
        <p:txBody>
          <a:bodyPr>
            <a:normAutofit lnSpcReduction="10000"/>
          </a:bodyPr>
          <a:lstStyle/>
          <a:p>
            <a:pPr marL="609600" indent="-609600"/>
            <a:r>
              <a:rPr lang="zh-CN" altLang="en-US" sz="2400" dirty="0"/>
              <a:t>动态链接库</a:t>
            </a:r>
            <a:r>
              <a:rPr lang="en-US" altLang="zh-CN" sz="2400" dirty="0"/>
              <a:t>(DLL)</a:t>
            </a:r>
            <a:r>
              <a:rPr lang="zh-CN" altLang="en-US" sz="2400" dirty="0"/>
              <a:t>意思为</a:t>
            </a:r>
            <a:r>
              <a:rPr lang="en-US" altLang="zh-CN" sz="2400" dirty="0"/>
              <a:t>Dynamic Link Library</a:t>
            </a:r>
            <a:r>
              <a:rPr lang="zh-CN" altLang="en-US" sz="2400" dirty="0"/>
              <a:t>，这是</a:t>
            </a:r>
            <a:r>
              <a:rPr lang="en-US" altLang="zh-CN" sz="2400" dirty="0"/>
              <a:t>Windows</a:t>
            </a:r>
            <a:r>
              <a:rPr lang="zh-CN" altLang="en-US" sz="2400" dirty="0"/>
              <a:t>系统平台上提供的一种较有效的编程和运行机制，用户可以将独立的程序模块创建为较小的</a:t>
            </a:r>
            <a:r>
              <a:rPr lang="en-US" altLang="zh-CN" sz="2400" dirty="0"/>
              <a:t>DLL(Dynamic Linkable Library)</a:t>
            </a:r>
            <a:r>
              <a:rPr lang="zh-CN" altLang="en-US" sz="2400" dirty="0"/>
              <a:t>文件，并可对它们单独编译和测试，</a:t>
            </a:r>
            <a:r>
              <a:rPr lang="en-US" altLang="zh-CN" sz="2400" dirty="0"/>
              <a:t>DLL</a:t>
            </a:r>
            <a:r>
              <a:rPr lang="zh-CN" altLang="en-US" sz="2400" dirty="0"/>
              <a:t>就是一个包含可由多个程序同时使用的代码和数据的库。</a:t>
            </a:r>
          </a:p>
          <a:p>
            <a:pPr marL="609600" indent="-609600"/>
            <a:r>
              <a:rPr lang="en-US" altLang="zh-CN" sz="2400" dirty="0"/>
              <a:t>DLL</a:t>
            </a:r>
            <a:r>
              <a:rPr lang="zh-CN" altLang="en-US" sz="2400" dirty="0"/>
              <a:t>模块可以同时被多个应用程序使用，</a:t>
            </a:r>
            <a:r>
              <a:rPr lang="en-US" altLang="zh-CN" sz="2400" dirty="0"/>
              <a:t>DLL</a:t>
            </a:r>
            <a:r>
              <a:rPr lang="zh-CN" altLang="en-US" sz="2400" dirty="0"/>
              <a:t>实现了代码封装性，它的编制与具体的编程语言及编译器无关，不同编程语言生成的</a:t>
            </a:r>
            <a:r>
              <a:rPr lang="en-US" altLang="zh-CN" sz="2400" dirty="0"/>
              <a:t>DLL</a:t>
            </a:r>
            <a:r>
              <a:rPr lang="zh-CN" altLang="en-US" sz="2400" dirty="0"/>
              <a:t>函数可以互相调用</a:t>
            </a:r>
            <a:r>
              <a:rPr lang="zh-CN" altLang="en-US" sz="2400" dirty="0" smtClean="0"/>
              <a:t>。</a:t>
            </a:r>
            <a:endParaRPr lang="en-US" altLang="zh-CN" sz="2400" dirty="0" smtClean="0"/>
          </a:p>
          <a:p>
            <a:pPr marL="609600" indent="-609600"/>
            <a:r>
              <a:rPr lang="zh-CN" altLang="en-US" sz="2400" dirty="0"/>
              <a:t>减少了</a:t>
            </a:r>
            <a:r>
              <a:rPr lang="en-US" altLang="zh-CN" sz="2400" dirty="0"/>
              <a:t>EXE</a:t>
            </a:r>
            <a:r>
              <a:rPr lang="zh-CN" altLang="en-US" sz="2400" dirty="0"/>
              <a:t>文件的大小和对内存空间的需求，是一种软件复用技术。</a:t>
            </a:r>
          </a:p>
          <a:p>
            <a:pPr marL="609600" indent="-609600"/>
            <a:endParaRPr lang="zh-CN" altLang="en-US" sz="2400" dirty="0"/>
          </a:p>
          <a:p>
            <a:pPr>
              <a:buFont typeface="Wingdings" panose="05000000000000000000" pitchFamily="2" charset="2"/>
              <a:buChar char="Ø"/>
            </a:pPr>
            <a:endParaRPr lang="zh-CN" altLang="zh-CN" sz="2400" dirty="0"/>
          </a:p>
          <a:p>
            <a:endParaRPr lang="zh-CN" altLang="en-US" dirty="0"/>
          </a:p>
        </p:txBody>
      </p:sp>
    </p:spTree>
    <p:extLst>
      <p:ext uri="{BB962C8B-B14F-4D97-AF65-F5344CB8AC3E}">
        <p14:creationId xmlns:p14="http://schemas.microsoft.com/office/powerpoint/2010/main" val="2106154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15</a:t>
            </a:fld>
            <a:endParaRPr lang="en-US" altLang="zh-CN"/>
          </a:p>
        </p:txBody>
      </p:sp>
      <p:sp>
        <p:nvSpPr>
          <p:cNvPr id="18435" name="Rectangle 2"/>
          <p:cNvSpPr>
            <a:spLocks noGrp="1" noRot="1" noChangeArrowheads="1"/>
          </p:cNvSpPr>
          <p:nvPr>
            <p:ph type="title"/>
          </p:nvPr>
        </p:nvSpPr>
        <p:spPr>
          <a:xfrm>
            <a:off x="349530" y="195532"/>
            <a:ext cx="4065716" cy="692989"/>
          </a:xfrm>
        </p:spPr>
        <p:txBody>
          <a:bodyPr>
            <a:normAutofit fontScale="90000"/>
          </a:bodyPr>
          <a:lstStyle/>
          <a:p>
            <a:pPr lvl="0"/>
            <a:r>
              <a:rPr lang="en-US" altLang="zh-CN" dirty="0" smtClean="0"/>
              <a:t>Windows</a:t>
            </a:r>
            <a:r>
              <a:rPr lang="zh-CN" altLang="en-US" dirty="0" smtClean="0"/>
              <a:t>中主要的</a:t>
            </a:r>
            <a:r>
              <a:rPr lang="en-US" altLang="zh-CN" dirty="0" err="1" smtClean="0"/>
              <a:t>dll</a:t>
            </a:r>
            <a:endParaRPr lang="zh-CN" altLang="en-US" dirty="0"/>
          </a:p>
        </p:txBody>
      </p:sp>
      <p:sp>
        <p:nvSpPr>
          <p:cNvPr id="3" name="内容占位符 2"/>
          <p:cNvSpPr>
            <a:spLocks noGrp="1"/>
          </p:cNvSpPr>
          <p:nvPr>
            <p:ph idx="1"/>
          </p:nvPr>
        </p:nvSpPr>
        <p:spPr>
          <a:xfrm>
            <a:off x="194007" y="1031967"/>
            <a:ext cx="9590073" cy="1528353"/>
          </a:xfrm>
        </p:spPr>
        <p:txBody>
          <a:bodyPr>
            <a:normAutofit fontScale="92500" lnSpcReduction="10000"/>
          </a:bodyPr>
          <a:lstStyle/>
          <a:p>
            <a:r>
              <a:rPr lang="en-US" altLang="zh-CN" sz="2400" dirty="0" smtClean="0"/>
              <a:t>Windows API</a:t>
            </a:r>
            <a:r>
              <a:rPr lang="zh-CN" altLang="en-US" sz="2400" dirty="0" smtClean="0"/>
              <a:t>主要以</a:t>
            </a:r>
            <a:r>
              <a:rPr lang="en-US" altLang="zh-CN" sz="2400" dirty="0" err="1" smtClean="0"/>
              <a:t>dll</a:t>
            </a:r>
            <a:r>
              <a:rPr lang="zh-CN" altLang="en-US" sz="2400" dirty="0" smtClean="0"/>
              <a:t>的形式封装并提供底层功能调用</a:t>
            </a:r>
            <a:endParaRPr lang="en-US" altLang="zh-CN" sz="2400" dirty="0" smtClean="0"/>
          </a:p>
          <a:p>
            <a:r>
              <a:rPr lang="zh-CN" altLang="en-US" sz="2400" dirty="0"/>
              <a:t>各种驱动程序文件如</a:t>
            </a:r>
            <a:r>
              <a:rPr lang="en-US" altLang="zh-CN" sz="2400" dirty="0"/>
              <a:t>KEYBOARD.DRV</a:t>
            </a:r>
            <a:r>
              <a:rPr lang="zh-CN" altLang="en-US" sz="2400" dirty="0"/>
              <a:t>、</a:t>
            </a:r>
            <a:r>
              <a:rPr lang="en-US" altLang="zh-CN" sz="2400" dirty="0"/>
              <a:t>SYSTEM.DRV</a:t>
            </a:r>
            <a:r>
              <a:rPr lang="zh-CN" altLang="en-US" sz="2400" dirty="0"/>
              <a:t>和</a:t>
            </a:r>
            <a:r>
              <a:rPr lang="en-US" altLang="zh-CN" sz="2400" dirty="0"/>
              <a:t>MOUSE.DRV</a:t>
            </a:r>
            <a:r>
              <a:rPr lang="zh-CN" altLang="en-US" sz="2400" dirty="0" smtClean="0"/>
              <a:t>和音视频及</a:t>
            </a:r>
            <a:r>
              <a:rPr lang="zh-CN" altLang="en-US" sz="2400" dirty="0"/>
              <a:t>打印机驱动程序也都是动态链接库，还有以</a:t>
            </a:r>
            <a:r>
              <a:rPr lang="en-US" altLang="zh-CN" sz="2400" dirty="0"/>
              <a:t>.FON</a:t>
            </a:r>
            <a:r>
              <a:rPr lang="zh-CN" altLang="en-US" sz="2400" dirty="0"/>
              <a:t>、</a:t>
            </a:r>
            <a:r>
              <a:rPr lang="en-US" altLang="zh-CN" sz="2400" dirty="0"/>
              <a:t>.SYS</a:t>
            </a:r>
            <a:r>
              <a:rPr lang="zh-CN" altLang="en-US" sz="2400" dirty="0"/>
              <a:t>和许多以</a:t>
            </a:r>
            <a:r>
              <a:rPr lang="en-US" altLang="zh-CN" sz="2400" dirty="0"/>
              <a:t>.EXE</a:t>
            </a:r>
            <a:r>
              <a:rPr lang="zh-CN" altLang="en-US" sz="2400" dirty="0"/>
              <a:t>为扩展名的系统文件都可以是</a:t>
            </a:r>
            <a:r>
              <a:rPr lang="en-US" altLang="zh-CN" sz="2400" dirty="0"/>
              <a:t>DLL</a:t>
            </a:r>
            <a:endParaRPr lang="zh-CN" altLang="en-US" sz="2400" dirty="0"/>
          </a:p>
        </p:txBody>
      </p:sp>
      <p:graphicFrame>
        <p:nvGraphicFramePr>
          <p:cNvPr id="6" name="Group 65"/>
          <p:cNvGraphicFramePr>
            <a:graphicFrameLocks/>
          </p:cNvGraphicFramePr>
          <p:nvPr>
            <p:extLst>
              <p:ext uri="{D42A27DB-BD31-4B8C-83A1-F6EECF244321}">
                <p14:modId xmlns:p14="http://schemas.microsoft.com/office/powerpoint/2010/main" val="2126467681"/>
              </p:ext>
            </p:extLst>
          </p:nvPr>
        </p:nvGraphicFramePr>
        <p:xfrm>
          <a:off x="677334" y="2560320"/>
          <a:ext cx="7766165" cy="4317520"/>
        </p:xfrm>
        <a:graphic>
          <a:graphicData uri="http://schemas.openxmlformats.org/drawingml/2006/table">
            <a:tbl>
              <a:tblPr/>
              <a:tblGrid>
                <a:gridCol w="2587135">
                  <a:extLst>
                    <a:ext uri="{9D8B030D-6E8A-4147-A177-3AD203B41FA5}">
                      <a16:colId xmlns:a16="http://schemas.microsoft.com/office/drawing/2014/main" val="20000"/>
                    </a:ext>
                  </a:extLst>
                </a:gridCol>
                <a:gridCol w="5179030">
                  <a:extLst>
                    <a:ext uri="{9D8B030D-6E8A-4147-A177-3AD203B41FA5}">
                      <a16:colId xmlns:a16="http://schemas.microsoft.com/office/drawing/2014/main" val="20001"/>
                    </a:ext>
                  </a:extLst>
                </a:gridCol>
              </a:tblGrid>
              <a:tr h="63929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KERNEL32.DLL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低级内核函数，用于内存管理、任务管理、资源控制等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7443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USER32.DLL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windows</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管理有关的函数，消息、菜单、光标、计时器、通信，钩子等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7443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GDI32.DLL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图形设备接口库。</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7284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ODBC32.DLL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ODBC</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功能</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7284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Ws2_32.dll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sv-SE" altLang="zh-CN" sz="2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socket</a:t>
                      </a:r>
                      <a:r>
                        <a:rPr kumimoji="0" lang="zh-CN" altLang="sv-SE" sz="2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通信功能</a:t>
                      </a:r>
                      <a:endParaRPr kumimoji="0" lang="zh-CN" altLang="en-US" sz="2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896163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257610" y="219320"/>
            <a:ext cx="4713800" cy="813758"/>
          </a:xfrm>
        </p:spPr>
        <p:txBody>
          <a:bodyPr>
            <a:normAutofit fontScale="90000"/>
          </a:bodyPr>
          <a:lstStyle/>
          <a:p>
            <a:pPr eaLnBrk="1" hangingPunct="1"/>
            <a:r>
              <a:rPr lang="en-US" altLang="zh-CN" dirty="0" err="1"/>
              <a:t>d</a:t>
            </a:r>
            <a:r>
              <a:rPr lang="en-US" altLang="zh-CN" dirty="0" err="1" smtClean="0"/>
              <a:t>ll</a:t>
            </a:r>
            <a:r>
              <a:rPr lang="zh-CN" altLang="en-US" dirty="0" smtClean="0"/>
              <a:t>中函数输入</a:t>
            </a:r>
            <a:r>
              <a:rPr lang="en-US" altLang="zh-CN" dirty="0" smtClean="0"/>
              <a:t>/</a:t>
            </a:r>
            <a:r>
              <a:rPr lang="zh-CN" altLang="en-US" dirty="0" smtClean="0"/>
              <a:t>输出参数</a:t>
            </a:r>
          </a:p>
        </p:txBody>
      </p:sp>
      <p:sp>
        <p:nvSpPr>
          <p:cNvPr id="14340" name="Rectangle 3"/>
          <p:cNvSpPr>
            <a:spLocks noGrp="1" noChangeArrowheads="1"/>
          </p:cNvSpPr>
          <p:nvPr>
            <p:ph type="body" idx="1"/>
          </p:nvPr>
        </p:nvSpPr>
        <p:spPr>
          <a:xfrm>
            <a:off x="257611" y="1033078"/>
            <a:ext cx="2153994" cy="2357085"/>
          </a:xfrm>
        </p:spPr>
        <p:txBody>
          <a:bodyPr>
            <a:noAutofit/>
          </a:bodyPr>
          <a:lstStyle/>
          <a:p>
            <a:pPr eaLnBrk="1" hangingPunct="1"/>
            <a:r>
              <a:rPr lang="en-US" altLang="zh-CN" sz="4000" dirty="0" smtClean="0"/>
              <a:t>a.</a:t>
            </a:r>
            <a:r>
              <a:rPr lang="zh-CN" altLang="en-US" sz="4000" dirty="0" smtClean="0"/>
              <a:t>传值</a:t>
            </a:r>
          </a:p>
          <a:p>
            <a:pPr eaLnBrk="1" hangingPunct="1"/>
            <a:r>
              <a:rPr lang="en-US" altLang="zh-CN" sz="4000" dirty="0" err="1" smtClean="0"/>
              <a:t>b.ref</a:t>
            </a:r>
            <a:r>
              <a:rPr lang="en-US" altLang="zh-CN" sz="4000" dirty="0" smtClean="0"/>
              <a:t> </a:t>
            </a:r>
          </a:p>
          <a:p>
            <a:pPr eaLnBrk="1" hangingPunct="1"/>
            <a:r>
              <a:rPr lang="en-US" altLang="zh-CN" sz="4000" dirty="0" err="1" smtClean="0"/>
              <a:t>c.out</a:t>
            </a:r>
            <a:endParaRPr lang="en-US" altLang="zh-CN" sz="4000" dirty="0" smtClean="0"/>
          </a:p>
        </p:txBody>
      </p:sp>
      <p:sp>
        <p:nvSpPr>
          <p:cNvPr id="2" name="圆角矩形 1"/>
          <p:cNvSpPr/>
          <p:nvPr/>
        </p:nvSpPr>
        <p:spPr>
          <a:xfrm>
            <a:off x="7910422" y="1371600"/>
            <a:ext cx="664235" cy="3416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mtClean="0">
                <a:latin typeface="微软雅黑" panose="020B0503020204020204" pitchFamily="34" charset="-122"/>
                <a:ea typeface="微软雅黑" panose="020B0503020204020204" pitchFamily="34" charset="-122"/>
              </a:rPr>
              <a:t>函数执行</a:t>
            </a:r>
            <a:endParaRPr lang="zh-CN" altLang="en-US">
              <a:latin typeface="微软雅黑" panose="020B0503020204020204" pitchFamily="34" charset="-122"/>
              <a:ea typeface="微软雅黑" panose="020B0503020204020204" pitchFamily="34" charset="-122"/>
            </a:endParaRPr>
          </a:p>
        </p:txBody>
      </p:sp>
      <p:sp>
        <p:nvSpPr>
          <p:cNvPr id="3" name="下箭头 2"/>
          <p:cNvSpPr/>
          <p:nvPr/>
        </p:nvSpPr>
        <p:spPr>
          <a:xfrm>
            <a:off x="4385189" y="626199"/>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385189" y="3611581"/>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826791" y="2907084"/>
            <a:ext cx="1910426" cy="483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函数调用</a:t>
            </a:r>
            <a:endParaRPr lang="zh-CN" altLang="en-US">
              <a:latin typeface="微软雅黑" panose="020B0503020204020204" pitchFamily="34" charset="-122"/>
              <a:ea typeface="微软雅黑" panose="020B0503020204020204" pitchFamily="34" charset="-122"/>
            </a:endParaRPr>
          </a:p>
        </p:txBody>
      </p:sp>
      <p:sp>
        <p:nvSpPr>
          <p:cNvPr id="5" name="右箭头 4"/>
          <p:cNvSpPr/>
          <p:nvPr/>
        </p:nvSpPr>
        <p:spPr>
          <a:xfrm rot="19498418">
            <a:off x="5979082" y="1783894"/>
            <a:ext cx="1690778" cy="65560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右箭头 9"/>
          <p:cNvSpPr/>
          <p:nvPr/>
        </p:nvSpPr>
        <p:spPr>
          <a:xfrm rot="12629778">
            <a:off x="5892492" y="3621570"/>
            <a:ext cx="1690778" cy="65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rot="19589981">
            <a:off x="5520616" y="1358969"/>
            <a:ext cx="2504835" cy="369332"/>
          </a:xfrm>
          <a:prstGeom prst="rect">
            <a:avLst/>
          </a:prstGeom>
          <a:noFill/>
        </p:spPr>
        <p:txBody>
          <a:bodyPr wrap="square" rtlCol="0">
            <a:spAutoFit/>
          </a:bodyPr>
          <a:lstStyle/>
          <a:p>
            <a:r>
              <a:rPr lang="zh-CN" altLang="en-US" smtClean="0">
                <a:latin typeface="微软雅黑" panose="020B0503020204020204" pitchFamily="34" charset="-122"/>
                <a:ea typeface="微软雅黑" panose="020B0503020204020204" pitchFamily="34" charset="-122"/>
              </a:rPr>
              <a:t>拷贝变量地址（引用）</a:t>
            </a:r>
            <a:endParaRPr lang="zh-CN" altLang="en-US">
              <a:latin typeface="微软雅黑" panose="020B0503020204020204" pitchFamily="34" charset="-122"/>
              <a:ea typeface="微软雅黑" panose="020B0503020204020204" pitchFamily="34" charset="-122"/>
            </a:endParaRPr>
          </a:p>
        </p:txBody>
      </p:sp>
      <p:sp>
        <p:nvSpPr>
          <p:cNvPr id="8" name="圆角矩形 7"/>
          <p:cNvSpPr/>
          <p:nvPr/>
        </p:nvSpPr>
        <p:spPr>
          <a:xfrm>
            <a:off x="2785120" y="1352872"/>
            <a:ext cx="1443013" cy="345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变量地址</a:t>
            </a:r>
            <a:endParaRPr lang="zh-CN" altLang="en-US">
              <a:latin typeface="微软雅黑" panose="020B0503020204020204" pitchFamily="34" charset="-122"/>
              <a:ea typeface="微软雅黑" panose="020B0503020204020204" pitchFamily="34" charset="-122"/>
            </a:endParaRPr>
          </a:p>
        </p:txBody>
      </p:sp>
      <p:sp>
        <p:nvSpPr>
          <p:cNvPr id="13" name="文本框 12"/>
          <p:cNvSpPr txBox="1"/>
          <p:nvPr/>
        </p:nvSpPr>
        <p:spPr>
          <a:xfrm rot="1741632">
            <a:off x="5816332" y="4346928"/>
            <a:ext cx="1569660" cy="369332"/>
          </a:xfrm>
          <a:prstGeom prst="rect">
            <a:avLst/>
          </a:prstGeom>
          <a:noFill/>
        </p:spPr>
        <p:txBody>
          <a:bodyPr wrap="none" rtlCol="0">
            <a:spAutoFit/>
          </a:bodyPr>
          <a:lstStyle/>
          <a:p>
            <a:r>
              <a:rPr lang="zh-CN" altLang="en-US" smtClean="0">
                <a:latin typeface="微软雅黑" panose="020B0503020204020204" pitchFamily="34" charset="-122"/>
                <a:ea typeface="微软雅黑" panose="020B0503020204020204" pitchFamily="34" charset="-122"/>
              </a:rPr>
              <a:t>拷贝结果的值</a:t>
            </a:r>
            <a:endParaRPr lang="zh-CN" altLang="en-US">
              <a:latin typeface="微软雅黑" panose="020B0503020204020204" pitchFamily="34" charset="-122"/>
              <a:ea typeface="微软雅黑" panose="020B0503020204020204" pitchFamily="34" charset="-122"/>
            </a:endParaRPr>
          </a:p>
        </p:txBody>
      </p:sp>
      <p:sp>
        <p:nvSpPr>
          <p:cNvPr id="14" name="圆角矩形 13"/>
          <p:cNvSpPr/>
          <p:nvPr/>
        </p:nvSpPr>
        <p:spPr>
          <a:xfrm>
            <a:off x="2785120" y="2320351"/>
            <a:ext cx="1354209" cy="345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变量值</a:t>
            </a:r>
            <a:endParaRPr lang="zh-CN" altLang="en-US">
              <a:latin typeface="微软雅黑" panose="020B0503020204020204" pitchFamily="34" charset="-122"/>
              <a:ea typeface="微软雅黑" panose="020B0503020204020204" pitchFamily="34" charset="-122"/>
            </a:endParaRPr>
          </a:p>
        </p:txBody>
      </p:sp>
      <p:sp>
        <p:nvSpPr>
          <p:cNvPr id="12" name="下箭头 11"/>
          <p:cNvSpPr/>
          <p:nvPr/>
        </p:nvSpPr>
        <p:spPr>
          <a:xfrm>
            <a:off x="3346885" y="1697928"/>
            <a:ext cx="273075" cy="622423"/>
          </a:xfrm>
          <a:prstGeom prst="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378021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257610" y="219320"/>
            <a:ext cx="4058568" cy="813758"/>
          </a:xfrm>
        </p:spPr>
        <p:txBody>
          <a:bodyPr/>
          <a:lstStyle/>
          <a:p>
            <a:pPr eaLnBrk="1" hangingPunct="1"/>
            <a:r>
              <a:rPr lang="zh-CN" altLang="en-US" smtClean="0"/>
              <a:t>函数参数</a:t>
            </a:r>
            <a:r>
              <a:rPr lang="en-US" altLang="zh-CN" smtClean="0"/>
              <a:t>out</a:t>
            </a:r>
            <a:r>
              <a:rPr lang="zh-CN" altLang="en-US" smtClean="0"/>
              <a:t>方式</a:t>
            </a:r>
          </a:p>
        </p:txBody>
      </p:sp>
      <p:sp>
        <p:nvSpPr>
          <p:cNvPr id="2" name="Rectangle 1"/>
          <p:cNvSpPr>
            <a:spLocks noChangeArrowheads="1"/>
          </p:cNvSpPr>
          <p:nvPr/>
        </p:nvSpPr>
        <p:spPr bwMode="auto">
          <a:xfrm>
            <a:off x="787878" y="982674"/>
            <a:ext cx="670385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0" b="0" i="0" u="none" strike="noStrike" cap="none" normalizeH="0" baseline="0" smtClean="0">
                <a:ln>
                  <a:noFill/>
                </a:ln>
                <a:solidFill>
                  <a:srgbClr val="0000FF"/>
                </a:solidFill>
                <a:effectLst/>
                <a:latin typeface="Arial Unicode MS" panose="020B0604020202020204" pitchFamily="34" charset="-122"/>
              </a:rPr>
              <a:t>int</a:t>
            </a:r>
            <a:r>
              <a:rPr kumimoji="0" lang="zh-CN" altLang="zh-CN" sz="4000" b="0" i="0" u="none" strike="noStrike" cap="none" normalizeH="0" baseline="0" smtClean="0">
                <a:ln>
                  <a:noFill/>
                </a:ln>
                <a:solidFill>
                  <a:schemeClr val="tx1"/>
                </a:solidFill>
                <a:effectLst/>
                <a:latin typeface="Arial Unicode MS" panose="020B0604020202020204" pitchFamily="34" charset="-122"/>
              </a:rPr>
              <a:t> WINAPI GetWindowText( _In_   HWND hWnd,</a:t>
            </a:r>
            <a:endParaRPr kumimoji="0" lang="en-US" altLang="zh-CN" sz="4000" b="0" i="0" u="none" strike="noStrike" cap="none" normalizeH="0" baseline="0" smtClean="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0" b="0" i="0" u="none" strike="noStrike" cap="none" normalizeH="0" baseline="0" smtClean="0">
                <a:ln>
                  <a:noFill/>
                </a:ln>
                <a:solidFill>
                  <a:schemeClr val="tx1"/>
                </a:solidFill>
                <a:effectLst/>
                <a:latin typeface="Arial Unicode MS" panose="020B0604020202020204" pitchFamily="34" charset="-122"/>
              </a:rPr>
              <a:t> _Out_  LPTSTR lpString, </a:t>
            </a:r>
            <a:endParaRPr kumimoji="0" lang="en-US" altLang="zh-CN" sz="4000" b="0" i="0" u="none" strike="noStrike" cap="none" normalizeH="0" baseline="0" smtClean="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0" b="0" i="0" u="none" strike="noStrike" cap="none" normalizeH="0" baseline="0" smtClean="0">
                <a:ln>
                  <a:noFill/>
                </a:ln>
                <a:solidFill>
                  <a:schemeClr val="tx1"/>
                </a:solidFill>
                <a:effectLst/>
                <a:latin typeface="Arial Unicode MS" panose="020B0604020202020204" pitchFamily="34" charset="-122"/>
              </a:rPr>
              <a:t>_In_   </a:t>
            </a:r>
            <a:r>
              <a:rPr kumimoji="0" lang="zh-CN" altLang="zh-CN" sz="4000" b="0" i="0" u="none" strike="noStrike" cap="none" normalizeH="0" baseline="0" smtClean="0">
                <a:ln>
                  <a:noFill/>
                </a:ln>
                <a:solidFill>
                  <a:srgbClr val="0000FF"/>
                </a:solidFill>
                <a:effectLst/>
                <a:latin typeface="Arial Unicode MS" panose="020B0604020202020204" pitchFamily="34" charset="-122"/>
              </a:rPr>
              <a:t>int</a:t>
            </a:r>
            <a:r>
              <a:rPr kumimoji="0" lang="zh-CN" altLang="zh-CN" sz="4000" b="0" i="0" u="none" strike="noStrike" cap="none" normalizeH="0" baseline="0" smtClean="0">
                <a:ln>
                  <a:noFill/>
                </a:ln>
                <a:solidFill>
                  <a:schemeClr val="tx1"/>
                </a:solidFill>
                <a:effectLst/>
                <a:latin typeface="Arial Unicode MS" panose="020B0604020202020204" pitchFamily="34" charset="-122"/>
              </a:rPr>
              <a:t> nMaxCount ); </a:t>
            </a:r>
            <a:endParaRPr kumimoji="0" lang="zh-CN" altLang="zh-CN" sz="4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96374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677334" y="609600"/>
            <a:ext cx="3161421" cy="718868"/>
          </a:xfrm>
        </p:spPr>
        <p:txBody>
          <a:bodyPr/>
          <a:lstStyle/>
          <a:p>
            <a:pPr eaLnBrk="1" hangingPunct="1"/>
            <a:r>
              <a:rPr lang="en-US" altLang="zh-CN" dirty="0" err="1" smtClean="0"/>
              <a:t>dll</a:t>
            </a:r>
            <a:r>
              <a:rPr lang="zh-CN" altLang="en-US" dirty="0" smtClean="0"/>
              <a:t>的引用计数</a:t>
            </a:r>
          </a:p>
        </p:txBody>
      </p:sp>
      <p:sp>
        <p:nvSpPr>
          <p:cNvPr id="15364" name="Rectangle 3"/>
          <p:cNvSpPr>
            <a:spLocks noGrp="1" noChangeArrowheads="1"/>
          </p:cNvSpPr>
          <p:nvPr>
            <p:ph type="body" idx="1"/>
          </p:nvPr>
        </p:nvSpPr>
        <p:spPr>
          <a:xfrm>
            <a:off x="491316" y="1506298"/>
            <a:ext cx="8661309" cy="2461853"/>
          </a:xfrm>
        </p:spPr>
        <p:txBody>
          <a:bodyPr>
            <a:noAutofit/>
          </a:bodyPr>
          <a:lstStyle/>
          <a:p>
            <a:pPr eaLnBrk="1" hangingPunct="1"/>
            <a:r>
              <a:rPr lang="en-US" altLang="zh-CN" sz="2800" smtClean="0"/>
              <a:t>DLL</a:t>
            </a:r>
            <a:r>
              <a:rPr lang="zh-CN" altLang="en-US" sz="2800" smtClean="0"/>
              <a:t>在内存中只有一个实例，系统为每个</a:t>
            </a:r>
            <a:r>
              <a:rPr lang="en-US" altLang="zh-CN" sz="2800" smtClean="0"/>
              <a:t>DLL</a:t>
            </a:r>
            <a:r>
              <a:rPr lang="zh-CN" altLang="en-US" sz="2800" smtClean="0"/>
              <a:t>维护一个线程级的引用计数，一旦一个线程载入了该</a:t>
            </a:r>
            <a:r>
              <a:rPr lang="en-US" altLang="zh-CN" sz="2800" smtClean="0"/>
              <a:t>DLL</a:t>
            </a:r>
            <a:r>
              <a:rPr lang="zh-CN" altLang="en-US" sz="2800" smtClean="0"/>
              <a:t>，引用计数将会加</a:t>
            </a:r>
            <a:r>
              <a:rPr lang="en-US" altLang="zh-CN" sz="2800" smtClean="0"/>
              <a:t>1</a:t>
            </a:r>
            <a:r>
              <a:rPr lang="zh-CN" altLang="en-US" sz="2800" smtClean="0"/>
              <a:t>。而程序终止或者引用计数变为</a:t>
            </a:r>
            <a:r>
              <a:rPr lang="en-US" altLang="zh-CN" sz="2800" smtClean="0"/>
              <a:t>0</a:t>
            </a:r>
            <a:r>
              <a:rPr lang="zh-CN" altLang="en-US" sz="2800" smtClean="0"/>
              <a:t>（仅指运行时动态链接库），</a:t>
            </a:r>
            <a:r>
              <a:rPr lang="en-US" altLang="zh-CN" sz="2800" smtClean="0"/>
              <a:t>DLL</a:t>
            </a:r>
            <a:r>
              <a:rPr lang="zh-CN" altLang="en-US" sz="2800" smtClean="0"/>
              <a:t>就会释放占用程序的虚地址空间。</a:t>
            </a:r>
          </a:p>
        </p:txBody>
      </p:sp>
    </p:spTree>
    <p:extLst>
      <p:ext uri="{BB962C8B-B14F-4D97-AF65-F5344CB8AC3E}">
        <p14:creationId xmlns:p14="http://schemas.microsoft.com/office/powerpoint/2010/main" val="25971674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77002" y="161026"/>
            <a:ext cx="4921209" cy="701615"/>
          </a:xfrm>
        </p:spPr>
        <p:txBody>
          <a:bodyPr/>
          <a:lstStyle/>
          <a:p>
            <a:pPr eaLnBrk="1" hangingPunct="1"/>
            <a:r>
              <a:rPr lang="en-US" altLang="zh-CN" dirty="0" smtClean="0"/>
              <a:t>windows</a:t>
            </a:r>
            <a:r>
              <a:rPr lang="zh-CN" altLang="en-US" dirty="0" smtClean="0"/>
              <a:t>的虚地址映射</a:t>
            </a:r>
          </a:p>
        </p:txBody>
      </p:sp>
      <p:sp>
        <p:nvSpPr>
          <p:cNvPr id="16388" name="Rectangle 3"/>
          <p:cNvSpPr>
            <a:spLocks noGrp="1" noChangeArrowheads="1"/>
          </p:cNvSpPr>
          <p:nvPr>
            <p:ph type="body" idx="1"/>
          </p:nvPr>
        </p:nvSpPr>
        <p:spPr>
          <a:xfrm>
            <a:off x="379414" y="971460"/>
            <a:ext cx="7772400" cy="4114800"/>
          </a:xfrm>
        </p:spPr>
        <p:txBody>
          <a:bodyPr/>
          <a:lstStyle/>
          <a:p>
            <a:pPr eaLnBrk="1" hangingPunct="1"/>
            <a:r>
              <a:rPr lang="en-US" altLang="zh-CN" sz="2800"/>
              <a:t>Windows</a:t>
            </a:r>
            <a:r>
              <a:rPr lang="zh-CN" altLang="en-US" sz="2800"/>
              <a:t>将提供内部的地址映的工作，例如一个</a:t>
            </a:r>
            <a:r>
              <a:rPr lang="en-US" altLang="zh-CN" sz="2800"/>
              <a:t>DLL</a:t>
            </a:r>
            <a:r>
              <a:rPr lang="zh-CN" altLang="en-US" sz="2800"/>
              <a:t>文件被加载后在物理内存中只占一个固定区域，有多个进程使用同一个</a:t>
            </a:r>
            <a:r>
              <a:rPr lang="en-US" altLang="zh-CN" sz="2800"/>
              <a:t>DLL</a:t>
            </a:r>
            <a:r>
              <a:rPr lang="zh-CN" altLang="en-US" sz="2800"/>
              <a:t>文件，</a:t>
            </a:r>
            <a:r>
              <a:rPr lang="en-US" altLang="zh-CN" sz="2800"/>
              <a:t>Windows</a:t>
            </a:r>
            <a:r>
              <a:rPr lang="zh-CN" altLang="en-US" sz="2800"/>
              <a:t>将这个</a:t>
            </a:r>
            <a:r>
              <a:rPr lang="en-US" altLang="zh-CN" sz="2800"/>
              <a:t>DLL</a:t>
            </a:r>
            <a:r>
              <a:rPr lang="zh-CN" altLang="en-US" sz="2800"/>
              <a:t>的内存地址空间通过地址映射后提供给各个进程，进程代码地址与</a:t>
            </a:r>
            <a:r>
              <a:rPr lang="en-US" altLang="zh-CN" sz="2800"/>
              <a:t>DLL</a:t>
            </a:r>
            <a:r>
              <a:rPr lang="zh-CN" altLang="en-US" sz="2800"/>
              <a:t>映射后地址构成的是进程的虑地址空间，进程在自己的虚地址空间中好像是自己独自在使用这个</a:t>
            </a:r>
            <a:r>
              <a:rPr lang="en-US" altLang="zh-CN" sz="2800"/>
              <a:t>DLL</a:t>
            </a:r>
            <a:r>
              <a:rPr lang="zh-CN" altLang="en-US" sz="2800"/>
              <a:t>文件，使用</a:t>
            </a:r>
            <a:r>
              <a:rPr lang="en-US" altLang="zh-CN" sz="2800"/>
              <a:t>DLL</a:t>
            </a:r>
            <a:r>
              <a:rPr lang="zh-CN" altLang="en-US" sz="2800"/>
              <a:t>中的函数与程序自身的函数没有区别。</a:t>
            </a:r>
          </a:p>
        </p:txBody>
      </p:sp>
    </p:spTree>
    <p:extLst>
      <p:ext uri="{BB962C8B-B14F-4D97-AF65-F5344CB8AC3E}">
        <p14:creationId xmlns:p14="http://schemas.microsoft.com/office/powerpoint/2010/main" val="2428324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004920911"/>
              </p:ext>
            </p:extLst>
          </p:nvPr>
        </p:nvGraphicFramePr>
        <p:xfrm>
          <a:off x="74433" y="1041679"/>
          <a:ext cx="7680714"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title"/>
          </p:nvPr>
        </p:nvSpPr>
        <p:spPr>
          <a:xfrm>
            <a:off x="215109" y="127279"/>
            <a:ext cx="3934197" cy="716783"/>
          </a:xfrm>
        </p:spPr>
        <p:txBody>
          <a:bodyPr>
            <a:normAutofit/>
          </a:bodyPr>
          <a:lstStyle/>
          <a:p>
            <a:pPr lvl="0"/>
            <a:r>
              <a:rPr lang="zh-CN" altLang="en-US" dirty="0" smtClean="0"/>
              <a:t>内容提要</a:t>
            </a:r>
            <a:endParaRPr lang="zh-CN" altLang="en-US"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77334" y="609600"/>
            <a:ext cx="3264938" cy="753374"/>
          </a:xfrm>
        </p:spPr>
        <p:txBody>
          <a:bodyPr/>
          <a:lstStyle/>
          <a:p>
            <a:pPr eaLnBrk="1" hangingPunct="1"/>
            <a:r>
              <a:rPr lang="en-US" altLang="zh-CN" smtClean="0"/>
              <a:t>DLL</a:t>
            </a:r>
            <a:r>
              <a:rPr lang="zh-CN" altLang="en-US" smtClean="0"/>
              <a:t>文件的定位</a:t>
            </a:r>
          </a:p>
        </p:txBody>
      </p:sp>
      <p:sp>
        <p:nvSpPr>
          <p:cNvPr id="17412" name="Rectangle 3"/>
          <p:cNvSpPr>
            <a:spLocks noGrp="1" noChangeArrowheads="1"/>
          </p:cNvSpPr>
          <p:nvPr>
            <p:ph type="body" idx="1"/>
          </p:nvPr>
        </p:nvSpPr>
        <p:spPr>
          <a:xfrm>
            <a:off x="1048269" y="1435970"/>
            <a:ext cx="6680999" cy="3230921"/>
          </a:xfrm>
        </p:spPr>
        <p:txBody>
          <a:bodyPr>
            <a:normAutofit/>
          </a:bodyPr>
          <a:lstStyle/>
          <a:p>
            <a:pPr eaLnBrk="1" hangingPunct="1"/>
            <a:r>
              <a:rPr lang="zh-CN" altLang="en-US" sz="2800" smtClean="0"/>
              <a:t>包含</a:t>
            </a:r>
            <a:r>
              <a:rPr lang="en-US" altLang="zh-CN" sz="2800" smtClean="0"/>
              <a:t>EXE</a:t>
            </a:r>
            <a:r>
              <a:rPr lang="zh-CN" altLang="en-US" sz="2800" smtClean="0"/>
              <a:t>文件的目录</a:t>
            </a:r>
          </a:p>
          <a:p>
            <a:pPr eaLnBrk="1" hangingPunct="1"/>
            <a:r>
              <a:rPr lang="zh-CN" altLang="en-US" sz="2800" smtClean="0"/>
              <a:t>进程的当前工作目录</a:t>
            </a:r>
          </a:p>
          <a:p>
            <a:pPr eaLnBrk="1" hangingPunct="1"/>
            <a:r>
              <a:rPr lang="en-US" altLang="zh-CN" sz="2800" smtClean="0"/>
              <a:t>Windows</a:t>
            </a:r>
            <a:r>
              <a:rPr lang="zh-CN" altLang="en-US" sz="2800" smtClean="0"/>
              <a:t>系统目录</a:t>
            </a:r>
          </a:p>
          <a:p>
            <a:pPr eaLnBrk="1" hangingPunct="1"/>
            <a:r>
              <a:rPr lang="en-US" altLang="zh-CN" sz="2800" smtClean="0"/>
              <a:t>Windows</a:t>
            </a:r>
            <a:r>
              <a:rPr lang="zh-CN" altLang="en-US" sz="2800" smtClean="0"/>
              <a:t>目录</a:t>
            </a:r>
          </a:p>
          <a:p>
            <a:pPr eaLnBrk="1" hangingPunct="1"/>
            <a:r>
              <a:rPr lang="en-US" altLang="zh-CN" sz="2800" smtClean="0"/>
              <a:t>Path</a:t>
            </a:r>
            <a:r>
              <a:rPr lang="zh-CN" altLang="en-US" sz="2800" smtClean="0"/>
              <a:t>环境变量中的一系列目录 </a:t>
            </a:r>
          </a:p>
        </p:txBody>
      </p:sp>
      <p:pic>
        <p:nvPicPr>
          <p:cNvPr id="2" name="图片 1"/>
          <p:cNvPicPr>
            <a:picLocks noChangeAspect="1"/>
          </p:cNvPicPr>
          <p:nvPr/>
        </p:nvPicPr>
        <p:blipFill>
          <a:blip r:embed="rId2"/>
          <a:stretch>
            <a:fillRect/>
          </a:stretch>
        </p:blipFill>
        <p:spPr>
          <a:xfrm>
            <a:off x="6679622" y="609600"/>
            <a:ext cx="4152900" cy="5162550"/>
          </a:xfrm>
          <a:prstGeom prst="rect">
            <a:avLst/>
          </a:prstGeom>
        </p:spPr>
      </p:pic>
    </p:spTree>
    <p:extLst>
      <p:ext uri="{BB962C8B-B14F-4D97-AF65-F5344CB8AC3E}">
        <p14:creationId xmlns:p14="http://schemas.microsoft.com/office/powerpoint/2010/main" val="34422958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68375" y="230037"/>
            <a:ext cx="3092409" cy="813758"/>
          </a:xfrm>
        </p:spPr>
        <p:txBody>
          <a:bodyPr/>
          <a:lstStyle/>
          <a:p>
            <a:pPr eaLnBrk="1" hangingPunct="1"/>
            <a:r>
              <a:rPr lang="zh-CN" altLang="en-US" smtClean="0"/>
              <a:t>托管与非托管</a:t>
            </a:r>
          </a:p>
        </p:txBody>
      </p:sp>
      <p:sp>
        <p:nvSpPr>
          <p:cNvPr id="19460" name="Rectangle 3"/>
          <p:cNvSpPr>
            <a:spLocks noGrp="1" noChangeArrowheads="1"/>
          </p:cNvSpPr>
          <p:nvPr>
            <p:ph type="body" idx="1"/>
          </p:nvPr>
        </p:nvSpPr>
        <p:spPr>
          <a:xfrm>
            <a:off x="491795" y="1156989"/>
            <a:ext cx="10023805" cy="5505068"/>
          </a:xfrm>
        </p:spPr>
        <p:txBody>
          <a:bodyPr>
            <a:normAutofit fontScale="77500" lnSpcReduction="20000"/>
          </a:bodyPr>
          <a:lstStyle/>
          <a:p>
            <a:pPr eaLnBrk="1" hangingPunct="1"/>
            <a:r>
              <a:rPr lang="zh-CN" altLang="en-US" sz="2800" dirty="0" smtClean="0"/>
              <a:t>托管代码与非托管代码是微软针对运行中的</a:t>
            </a:r>
            <a:r>
              <a:rPr lang="en-US" altLang="zh-CN" sz="2800" dirty="0" smtClean="0"/>
              <a:t>windows</a:t>
            </a:r>
            <a:r>
              <a:rPr lang="zh-CN" altLang="en-US" sz="2800" dirty="0" smtClean="0"/>
              <a:t>程序与公共语言运行库的关系进行的一种划分</a:t>
            </a:r>
            <a:endParaRPr lang="en-US" altLang="zh-CN" sz="2800" dirty="0" smtClean="0"/>
          </a:p>
          <a:p>
            <a:r>
              <a:rPr lang="zh-CN" altLang="en-US" sz="2800" dirty="0" smtClean="0"/>
              <a:t>托管代码</a:t>
            </a:r>
            <a:endParaRPr lang="en-US" altLang="zh-CN" sz="2800" dirty="0" smtClean="0"/>
          </a:p>
          <a:p>
            <a:pPr marL="0" indent="0">
              <a:buNone/>
            </a:pPr>
            <a:r>
              <a:rPr lang="en-US" altLang="zh-CN" sz="2800" dirty="0"/>
              <a:t>	</a:t>
            </a:r>
            <a:r>
              <a:rPr lang="zh-CN" altLang="en-US" sz="2800" dirty="0" smtClean="0"/>
              <a:t>由</a:t>
            </a:r>
            <a:r>
              <a:rPr lang="zh-CN" altLang="en-US" sz="2800" dirty="0"/>
              <a:t>公共语言运行库环境（而不是直接由操作系统）执行的代码。托管代码应用程序可以获得公共语言运行库服务，例如自动垃圾回收、运行库类型检查和安全支持等。这些服务帮助提供独立于平台和语言的、统一的托管代码应用程序行为。</a:t>
            </a:r>
          </a:p>
          <a:p>
            <a:pPr eaLnBrk="1" hangingPunct="1"/>
            <a:r>
              <a:rPr lang="zh-CN" altLang="en-US" sz="2800" dirty="0" smtClean="0"/>
              <a:t>非托管代码</a:t>
            </a:r>
            <a:endParaRPr lang="en-US" altLang="zh-CN" sz="2800" dirty="0" smtClean="0"/>
          </a:p>
          <a:p>
            <a:pPr marL="0" indent="0">
              <a:buNone/>
            </a:pPr>
            <a:r>
              <a:rPr lang="en-US" altLang="zh-CN" sz="2800" dirty="0" smtClean="0"/>
              <a:t>	</a:t>
            </a:r>
            <a:r>
              <a:rPr lang="zh-CN" altLang="en-US" sz="2800" dirty="0" smtClean="0"/>
              <a:t>非</a:t>
            </a:r>
            <a:r>
              <a:rPr lang="zh-CN" altLang="en-US" sz="2800" dirty="0"/>
              <a:t>托管代码与公共语言运行库环境无关。编写这些程序代码使用专用语言编译工具如</a:t>
            </a:r>
            <a:r>
              <a:rPr lang="en-US" altLang="zh-CN" sz="2800" dirty="0"/>
              <a:t>C++</a:t>
            </a:r>
            <a:r>
              <a:rPr lang="zh-CN" altLang="en-US" sz="2800" dirty="0"/>
              <a:t>与</a:t>
            </a:r>
            <a:r>
              <a:rPr lang="en-US" altLang="zh-CN" sz="2800" dirty="0"/>
              <a:t>VB</a:t>
            </a:r>
            <a:r>
              <a:rPr lang="zh-CN" altLang="en-US" sz="2800" dirty="0"/>
              <a:t>，</a:t>
            </a:r>
            <a:r>
              <a:rPr lang="zh-CN" altLang="en-US" sz="2800" dirty="0" smtClean="0"/>
              <a:t>生</a:t>
            </a:r>
            <a:r>
              <a:rPr lang="zh-CN" altLang="en-US" sz="2800" dirty="0"/>
              <a:t>非托管代码与公共语言运行库环境无关。编写这些程序代码使用专用语言编译工具如</a:t>
            </a:r>
            <a:r>
              <a:rPr lang="en-US" altLang="zh-CN" sz="2800" dirty="0"/>
              <a:t>C++</a:t>
            </a:r>
            <a:r>
              <a:rPr lang="zh-CN" altLang="en-US" sz="2800" dirty="0"/>
              <a:t>与</a:t>
            </a:r>
            <a:r>
              <a:rPr lang="en-US" altLang="zh-CN" sz="2800" dirty="0"/>
              <a:t>VB</a:t>
            </a:r>
            <a:r>
              <a:rPr lang="zh-CN" altLang="en-US" sz="2800" dirty="0"/>
              <a:t>，生成的是机器可以直接执行的二进制代码，在这些程序中，用户必须自己提供内存的申请和释放，要保证指针引用的正确性，进行类型检查等功能，稍有不慎即容易发生地址越界，内存泄露等错误，而且机器也难由这些错误中恢复回来。</a:t>
            </a:r>
          </a:p>
          <a:p>
            <a:pPr marL="0" indent="0">
              <a:buNone/>
            </a:pPr>
            <a:r>
              <a:rPr lang="zh-CN" altLang="en-US" sz="2800" dirty="0" smtClean="0"/>
              <a:t>成</a:t>
            </a:r>
            <a:r>
              <a:rPr lang="zh-CN" altLang="en-US" sz="2800" dirty="0"/>
              <a:t>的是机器可以直接执行的二进制代码，在这些程序中，用户必须自己提供内存的申请和释放，要保证指针引用的正确性，进行类型检查等功能，稍有不慎即容易发生地址越界，内存泄露等错误，而且机器也难由这些错误中恢复回来。</a:t>
            </a:r>
          </a:p>
          <a:p>
            <a:pPr marL="0" indent="0" eaLnBrk="1" hangingPunct="1">
              <a:buNone/>
            </a:pPr>
            <a:endParaRPr lang="zh-CN" altLang="en-US" sz="2800" dirty="0" smtClean="0"/>
          </a:p>
        </p:txBody>
      </p:sp>
    </p:spTree>
    <p:extLst>
      <p:ext uri="{BB962C8B-B14F-4D97-AF65-F5344CB8AC3E}">
        <p14:creationId xmlns:p14="http://schemas.microsoft.com/office/powerpoint/2010/main" val="10222459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677334" y="609600"/>
            <a:ext cx="3946424" cy="787879"/>
          </a:xfrm>
        </p:spPr>
        <p:txBody>
          <a:bodyPr/>
          <a:lstStyle/>
          <a:p>
            <a:pPr eaLnBrk="1" hangingPunct="1"/>
            <a:r>
              <a:rPr lang="zh-CN" altLang="en-US" smtClean="0"/>
              <a:t>托管与非托管区别</a:t>
            </a:r>
          </a:p>
        </p:txBody>
      </p:sp>
      <p:sp>
        <p:nvSpPr>
          <p:cNvPr id="22532" name="Rectangle 3"/>
          <p:cNvSpPr>
            <a:spLocks noGrp="1" noChangeArrowheads="1"/>
          </p:cNvSpPr>
          <p:nvPr>
            <p:ph type="body" idx="1"/>
          </p:nvPr>
        </p:nvSpPr>
        <p:spPr>
          <a:xfrm>
            <a:off x="513432" y="1397479"/>
            <a:ext cx="8621942" cy="1466491"/>
          </a:xfrm>
        </p:spPr>
        <p:txBody>
          <a:bodyPr>
            <a:normAutofit/>
          </a:bodyPr>
          <a:lstStyle/>
          <a:p>
            <a:pPr eaLnBrk="1" hangingPunct="1"/>
            <a:r>
              <a:rPr lang="zh-CN" altLang="en-US" sz="2800" smtClean="0"/>
              <a:t>托管代码中不推荐使用指针，而非托管代码可以使用指针来直接读取内存。</a:t>
            </a:r>
          </a:p>
        </p:txBody>
      </p:sp>
    </p:spTree>
    <p:extLst>
      <p:ext uri="{BB962C8B-B14F-4D97-AF65-F5344CB8AC3E}">
        <p14:creationId xmlns:p14="http://schemas.microsoft.com/office/powerpoint/2010/main" val="287390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228760" y="273170"/>
            <a:ext cx="5585443" cy="779253"/>
          </a:xfrm>
        </p:spPr>
        <p:txBody>
          <a:bodyPr/>
          <a:lstStyle/>
          <a:p>
            <a:pPr eaLnBrk="1" hangingPunct="1"/>
            <a:r>
              <a:rPr lang="zh-CN" altLang="en-US" dirty="0" smtClean="0"/>
              <a:t>调用托管的动态链接库</a:t>
            </a:r>
          </a:p>
        </p:txBody>
      </p:sp>
      <p:sp>
        <p:nvSpPr>
          <p:cNvPr id="30724" name="Rectangle 3"/>
          <p:cNvSpPr>
            <a:spLocks noGrp="1" noChangeArrowheads="1"/>
          </p:cNvSpPr>
          <p:nvPr>
            <p:ph type="body" idx="1"/>
          </p:nvPr>
        </p:nvSpPr>
        <p:spPr>
          <a:xfrm>
            <a:off x="459237" y="1124310"/>
            <a:ext cx="8414940" cy="4335963"/>
          </a:xfrm>
        </p:spPr>
        <p:txBody>
          <a:bodyPr>
            <a:normAutofit/>
          </a:bodyPr>
          <a:lstStyle/>
          <a:p>
            <a:endParaRPr lang="en-US" altLang="zh-CN" sz="3200" dirty="0"/>
          </a:p>
          <a:p>
            <a:endParaRPr lang="zh-CN" altLang="en-US" sz="3100" dirty="0"/>
          </a:p>
          <a:p>
            <a:pPr eaLnBrk="1" hangingPunct="1"/>
            <a:endParaRPr lang="zh-CN" altLang="en-US" sz="2800" dirty="0" smtClean="0"/>
          </a:p>
        </p:txBody>
      </p:sp>
      <p:sp>
        <p:nvSpPr>
          <p:cNvPr id="5" name="Rectangle 57"/>
          <p:cNvSpPr txBox="1">
            <a:spLocks noChangeArrowheads="1"/>
          </p:cNvSpPr>
          <p:nvPr/>
        </p:nvSpPr>
        <p:spPr>
          <a:xfrm>
            <a:off x="419112" y="982634"/>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smtClean="0"/>
              <a:t>使用</a:t>
            </a:r>
            <a:r>
              <a:rPr lang="en-US" altLang="zh-CN" sz="2800" dirty="0" smtClean="0"/>
              <a:t>C#</a:t>
            </a:r>
            <a:r>
              <a:rPr lang="zh-CN" altLang="en-US" sz="2800" dirty="0" smtClean="0"/>
              <a:t>创建类库</a:t>
            </a:r>
            <a:r>
              <a:rPr lang="en-US" altLang="zh-CN" sz="2800" dirty="0" smtClean="0"/>
              <a:t>(DLL)</a:t>
            </a:r>
          </a:p>
        </p:txBody>
      </p:sp>
      <p:pic>
        <p:nvPicPr>
          <p:cNvPr id="6" name="Picture 58" descr="dll-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348" y="1897987"/>
            <a:ext cx="64484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27823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228760" y="273170"/>
            <a:ext cx="5585443" cy="779253"/>
          </a:xfrm>
        </p:spPr>
        <p:txBody>
          <a:bodyPr/>
          <a:lstStyle/>
          <a:p>
            <a:pPr eaLnBrk="1" hangingPunct="1"/>
            <a:r>
              <a:rPr lang="zh-CN" altLang="en-US" dirty="0" smtClean="0"/>
              <a:t>调用托管的动态链接库</a:t>
            </a:r>
          </a:p>
        </p:txBody>
      </p:sp>
      <p:sp>
        <p:nvSpPr>
          <p:cNvPr id="30724" name="Rectangle 3"/>
          <p:cNvSpPr>
            <a:spLocks noGrp="1" noChangeArrowheads="1"/>
          </p:cNvSpPr>
          <p:nvPr>
            <p:ph type="body" idx="1"/>
          </p:nvPr>
        </p:nvSpPr>
        <p:spPr>
          <a:xfrm>
            <a:off x="459237" y="1124310"/>
            <a:ext cx="8414940" cy="4335963"/>
          </a:xfrm>
        </p:spPr>
        <p:txBody>
          <a:bodyPr>
            <a:normAutofit/>
          </a:bodyPr>
          <a:lstStyle/>
          <a:p>
            <a:endParaRPr lang="en-US" altLang="zh-CN" sz="3200" dirty="0"/>
          </a:p>
          <a:p>
            <a:endParaRPr lang="zh-CN" altLang="en-US" sz="3100" dirty="0"/>
          </a:p>
          <a:p>
            <a:pPr eaLnBrk="1" hangingPunct="1"/>
            <a:endParaRPr lang="zh-CN" altLang="en-US" sz="2800"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60" y="2154616"/>
            <a:ext cx="11035451" cy="3911299"/>
          </a:xfrm>
          <a:prstGeom prst="rect">
            <a:avLst/>
          </a:prstGeom>
        </p:spPr>
      </p:pic>
      <p:sp>
        <p:nvSpPr>
          <p:cNvPr id="5" name="Rectangle 3"/>
          <p:cNvSpPr txBox="1">
            <a:spLocks noChangeArrowheads="1"/>
          </p:cNvSpPr>
          <p:nvPr/>
        </p:nvSpPr>
        <p:spPr>
          <a:xfrm>
            <a:off x="491318" y="1344822"/>
            <a:ext cx="8152350" cy="846287"/>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smtClean="0"/>
              <a:t>应用反射机制，可以得到托管</a:t>
            </a:r>
            <a:r>
              <a:rPr lang="en-US" altLang="zh-CN" sz="2800" dirty="0" err="1" smtClean="0"/>
              <a:t>dll</a:t>
            </a:r>
            <a:r>
              <a:rPr lang="zh-CN" altLang="en-US" sz="2800" dirty="0" smtClean="0"/>
              <a:t>文件中的类方法和属性。</a:t>
            </a:r>
          </a:p>
        </p:txBody>
      </p:sp>
    </p:spTree>
    <p:extLst>
      <p:ext uri="{BB962C8B-B14F-4D97-AF65-F5344CB8AC3E}">
        <p14:creationId xmlns:p14="http://schemas.microsoft.com/office/powerpoint/2010/main" val="8189567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306398" y="152400"/>
            <a:ext cx="1341247" cy="710242"/>
          </a:xfrm>
        </p:spPr>
        <p:txBody>
          <a:bodyPr/>
          <a:lstStyle/>
          <a:p>
            <a:pPr eaLnBrk="1" hangingPunct="1"/>
            <a:r>
              <a:rPr lang="zh-CN" altLang="en-US" smtClean="0"/>
              <a:t>反射</a:t>
            </a:r>
          </a:p>
        </p:txBody>
      </p:sp>
      <p:sp>
        <p:nvSpPr>
          <p:cNvPr id="25604" name="Rectangle 3"/>
          <p:cNvSpPr>
            <a:spLocks noGrp="1" noChangeArrowheads="1"/>
          </p:cNvSpPr>
          <p:nvPr>
            <p:ph type="body" idx="1"/>
          </p:nvPr>
        </p:nvSpPr>
        <p:spPr>
          <a:xfrm>
            <a:off x="677333" y="1126736"/>
            <a:ext cx="7949081" cy="2556743"/>
          </a:xfrm>
        </p:spPr>
        <p:txBody>
          <a:bodyPr>
            <a:normAutofit/>
          </a:bodyPr>
          <a:lstStyle/>
          <a:p>
            <a:pPr eaLnBrk="1" hangingPunct="1"/>
            <a:r>
              <a:rPr lang="zh-CN" altLang="en-US" sz="2800" smtClean="0"/>
              <a:t>通过 </a:t>
            </a:r>
            <a:r>
              <a:rPr lang="en-US" altLang="zh-CN" sz="2800" smtClean="0"/>
              <a:t>System.Reflection </a:t>
            </a:r>
            <a:r>
              <a:rPr lang="zh-CN" altLang="en-US" sz="2800" smtClean="0"/>
              <a:t>命名空间中的类以及 </a:t>
            </a:r>
            <a:r>
              <a:rPr lang="en-US" altLang="zh-CN" sz="2800" smtClean="0"/>
              <a:t>System.Type</a:t>
            </a:r>
            <a:r>
              <a:rPr lang="zh-CN" altLang="en-US" sz="2800" smtClean="0"/>
              <a:t>，可以获取有关已加载的程序集和在其中定义的类型（如类、接口和值类型）的信息。也可以使用反射在运行时创建类型实例，调用和访问这些实例。</a:t>
            </a:r>
          </a:p>
        </p:txBody>
      </p:sp>
    </p:spTree>
    <p:extLst>
      <p:ext uri="{BB962C8B-B14F-4D97-AF65-F5344CB8AC3E}">
        <p14:creationId xmlns:p14="http://schemas.microsoft.com/office/powerpoint/2010/main" val="22252512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254682" y="273170"/>
            <a:ext cx="5352530" cy="813758"/>
          </a:xfrm>
        </p:spPr>
        <p:txBody>
          <a:bodyPr/>
          <a:lstStyle/>
          <a:p>
            <a:pPr eaLnBrk="1" hangingPunct="1"/>
            <a:r>
              <a:rPr lang="zh-CN" altLang="en-US" smtClean="0"/>
              <a:t>反射通常具有以下用途</a:t>
            </a:r>
          </a:p>
        </p:txBody>
      </p:sp>
      <p:sp>
        <p:nvSpPr>
          <p:cNvPr id="26628" name="Text Box 4"/>
          <p:cNvSpPr txBox="1">
            <a:spLocks noChangeArrowheads="1"/>
          </p:cNvSpPr>
          <p:nvPr/>
        </p:nvSpPr>
        <p:spPr bwMode="auto">
          <a:xfrm>
            <a:off x="254682" y="1336676"/>
            <a:ext cx="1013152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latin typeface="+mn-ea"/>
                <a:ea typeface="+mn-ea"/>
              </a:rPr>
              <a:t>使用 </a:t>
            </a:r>
            <a:r>
              <a:rPr lang="en-US" altLang="zh-CN" sz="2400" dirty="0">
                <a:latin typeface="+mn-ea"/>
                <a:ea typeface="+mn-ea"/>
              </a:rPr>
              <a:t>Assembly </a:t>
            </a:r>
            <a:r>
              <a:rPr lang="zh-CN" altLang="en-US" sz="2400" dirty="0">
                <a:latin typeface="+mn-ea"/>
                <a:ea typeface="+mn-ea"/>
              </a:rPr>
              <a:t>定义和加载程序集，加载在程序集清单中列出的模块，</a:t>
            </a:r>
          </a:p>
          <a:p>
            <a:pPr eaLnBrk="1" hangingPunct="1">
              <a:spcBef>
                <a:spcPct val="0"/>
              </a:spcBef>
              <a:buClrTx/>
              <a:buSzTx/>
              <a:buFontTx/>
              <a:buNone/>
            </a:pPr>
            <a:r>
              <a:rPr lang="zh-CN" altLang="en-US" sz="2400" dirty="0">
                <a:latin typeface="+mn-ea"/>
                <a:ea typeface="+mn-ea"/>
              </a:rPr>
              <a:t>以及从此程序集中查找类型并创建该类型的实例。</a:t>
            </a:r>
          </a:p>
          <a:p>
            <a:pPr eaLnBrk="1" hangingPunct="1">
              <a:spcBef>
                <a:spcPct val="0"/>
              </a:spcBef>
              <a:buClrTx/>
              <a:buSzTx/>
              <a:buFontTx/>
              <a:buNone/>
            </a:pPr>
            <a:r>
              <a:rPr lang="zh-CN" altLang="en-US" sz="2400" dirty="0">
                <a:latin typeface="+mn-ea"/>
                <a:ea typeface="+mn-ea"/>
              </a:rPr>
              <a:t>使用 </a:t>
            </a:r>
            <a:r>
              <a:rPr lang="en-US" altLang="zh-CN" sz="2400" dirty="0">
                <a:latin typeface="+mn-ea"/>
                <a:ea typeface="+mn-ea"/>
              </a:rPr>
              <a:t>Module </a:t>
            </a:r>
            <a:r>
              <a:rPr lang="zh-CN" altLang="en-US" sz="2400" dirty="0">
                <a:latin typeface="+mn-ea"/>
                <a:ea typeface="+mn-ea"/>
              </a:rPr>
              <a:t>发现以下信息：包含模块的程序集以及模块中的类等。</a:t>
            </a:r>
          </a:p>
          <a:p>
            <a:pPr eaLnBrk="1" hangingPunct="1">
              <a:spcBef>
                <a:spcPct val="0"/>
              </a:spcBef>
              <a:buClrTx/>
              <a:buSzTx/>
              <a:buFontTx/>
              <a:buNone/>
            </a:pPr>
            <a:r>
              <a:rPr lang="zh-CN" altLang="en-US" sz="2400" dirty="0">
                <a:latin typeface="+mn-ea"/>
                <a:ea typeface="+mn-ea"/>
              </a:rPr>
              <a:t>您还可以获取在模块上定义的所有全局方法或其他特定的非全局方法。</a:t>
            </a:r>
          </a:p>
          <a:p>
            <a:pPr eaLnBrk="1" hangingPunct="1">
              <a:spcBef>
                <a:spcPct val="0"/>
              </a:spcBef>
              <a:buClrTx/>
              <a:buSzTx/>
              <a:buFontTx/>
              <a:buNone/>
            </a:pPr>
            <a:r>
              <a:rPr lang="zh-CN" altLang="en-US" sz="2400" dirty="0">
                <a:latin typeface="+mn-ea"/>
                <a:ea typeface="+mn-ea"/>
              </a:rPr>
              <a:t>使用 </a:t>
            </a:r>
            <a:r>
              <a:rPr lang="en-US" altLang="zh-CN" sz="2400" dirty="0" err="1">
                <a:latin typeface="+mn-ea"/>
                <a:ea typeface="+mn-ea"/>
              </a:rPr>
              <a:t>ConstructorInfo</a:t>
            </a:r>
            <a:r>
              <a:rPr lang="en-US" altLang="zh-CN" sz="2400" dirty="0">
                <a:latin typeface="+mn-ea"/>
                <a:ea typeface="+mn-ea"/>
              </a:rPr>
              <a:t> </a:t>
            </a:r>
            <a:r>
              <a:rPr lang="zh-CN" altLang="en-US" sz="2400" dirty="0">
                <a:latin typeface="+mn-ea"/>
                <a:ea typeface="+mn-ea"/>
              </a:rPr>
              <a:t>发现以下信息：构造函数的名称、参数、访问修饰符</a:t>
            </a:r>
          </a:p>
          <a:p>
            <a:pPr eaLnBrk="1" hangingPunct="1">
              <a:spcBef>
                <a:spcPct val="0"/>
              </a:spcBef>
              <a:buClrTx/>
              <a:buSzTx/>
              <a:buFontTx/>
              <a:buNone/>
            </a:pPr>
            <a:r>
              <a:rPr lang="zh-CN" altLang="en-US" sz="2400" dirty="0">
                <a:latin typeface="+mn-ea"/>
                <a:ea typeface="+mn-ea"/>
              </a:rPr>
              <a:t>（如 </a:t>
            </a:r>
            <a:r>
              <a:rPr lang="en-US" altLang="zh-CN" sz="2400" b="1" dirty="0">
                <a:latin typeface="+mn-ea"/>
                <a:ea typeface="+mn-ea"/>
              </a:rPr>
              <a:t>public</a:t>
            </a:r>
            <a:r>
              <a:rPr lang="en-US" altLang="zh-CN" sz="2400" dirty="0">
                <a:latin typeface="+mn-ea"/>
                <a:ea typeface="+mn-ea"/>
              </a:rPr>
              <a:t> </a:t>
            </a:r>
            <a:r>
              <a:rPr lang="zh-CN" altLang="en-US" sz="2400" dirty="0">
                <a:latin typeface="+mn-ea"/>
                <a:ea typeface="+mn-ea"/>
              </a:rPr>
              <a:t>或 </a:t>
            </a:r>
            <a:r>
              <a:rPr lang="en-US" altLang="zh-CN" sz="2400" b="1" dirty="0">
                <a:latin typeface="+mn-ea"/>
                <a:ea typeface="+mn-ea"/>
              </a:rPr>
              <a:t>private</a:t>
            </a:r>
            <a:r>
              <a:rPr lang="zh-CN" altLang="en-US" sz="2400" dirty="0">
                <a:latin typeface="+mn-ea"/>
                <a:ea typeface="+mn-ea"/>
              </a:rPr>
              <a:t>）和实现详细信息（如 </a:t>
            </a:r>
            <a:r>
              <a:rPr lang="en-US" altLang="zh-CN" sz="2400" b="1" dirty="0">
                <a:latin typeface="+mn-ea"/>
                <a:ea typeface="+mn-ea"/>
              </a:rPr>
              <a:t>abstract</a:t>
            </a:r>
            <a:r>
              <a:rPr lang="en-US" altLang="zh-CN" sz="2400" dirty="0">
                <a:latin typeface="+mn-ea"/>
                <a:ea typeface="+mn-ea"/>
              </a:rPr>
              <a:t> </a:t>
            </a:r>
            <a:r>
              <a:rPr lang="zh-CN" altLang="en-US" sz="2400" dirty="0">
                <a:latin typeface="+mn-ea"/>
                <a:ea typeface="+mn-ea"/>
              </a:rPr>
              <a:t>或 </a:t>
            </a:r>
            <a:r>
              <a:rPr lang="en-US" altLang="zh-CN" sz="2400" b="1" dirty="0">
                <a:latin typeface="+mn-ea"/>
                <a:ea typeface="+mn-ea"/>
              </a:rPr>
              <a:t>virtual</a:t>
            </a:r>
            <a:r>
              <a:rPr lang="zh-CN" altLang="en-US" sz="2400" dirty="0">
                <a:latin typeface="+mn-ea"/>
                <a:ea typeface="+mn-ea"/>
              </a:rPr>
              <a:t>）等。</a:t>
            </a:r>
          </a:p>
          <a:p>
            <a:pPr eaLnBrk="1" hangingPunct="1">
              <a:spcBef>
                <a:spcPct val="0"/>
              </a:spcBef>
              <a:buClrTx/>
              <a:buSzTx/>
              <a:buFontTx/>
              <a:buNone/>
            </a:pPr>
            <a:r>
              <a:rPr lang="zh-CN" altLang="en-US" sz="2400" dirty="0">
                <a:latin typeface="+mn-ea"/>
                <a:ea typeface="+mn-ea"/>
              </a:rPr>
              <a:t>使用 </a:t>
            </a:r>
            <a:r>
              <a:rPr lang="en-US" altLang="zh-CN" sz="2400" dirty="0">
                <a:latin typeface="+mn-ea"/>
                <a:ea typeface="+mn-ea"/>
              </a:rPr>
              <a:t>Type </a:t>
            </a:r>
            <a:r>
              <a:rPr lang="zh-CN" altLang="en-US" sz="2400" dirty="0">
                <a:latin typeface="+mn-ea"/>
                <a:ea typeface="+mn-ea"/>
              </a:rPr>
              <a:t>的 </a:t>
            </a:r>
            <a:r>
              <a:rPr lang="en-US" altLang="zh-CN" sz="2400" dirty="0" err="1">
                <a:latin typeface="+mn-ea"/>
                <a:ea typeface="+mn-ea"/>
              </a:rPr>
              <a:t>GetConstructors</a:t>
            </a:r>
            <a:r>
              <a:rPr lang="en-US" altLang="zh-CN" sz="2400" dirty="0">
                <a:latin typeface="+mn-ea"/>
                <a:ea typeface="+mn-ea"/>
              </a:rPr>
              <a:t> </a:t>
            </a:r>
            <a:r>
              <a:rPr lang="zh-CN" altLang="en-US" sz="2400" dirty="0">
                <a:latin typeface="+mn-ea"/>
                <a:ea typeface="+mn-ea"/>
              </a:rPr>
              <a:t>或 </a:t>
            </a:r>
            <a:r>
              <a:rPr lang="en-US" altLang="zh-CN" sz="2400" dirty="0" err="1">
                <a:latin typeface="+mn-ea"/>
                <a:ea typeface="+mn-ea"/>
              </a:rPr>
              <a:t>GetConstructor</a:t>
            </a:r>
            <a:r>
              <a:rPr lang="en-US" altLang="zh-CN" sz="2400" dirty="0">
                <a:latin typeface="+mn-ea"/>
                <a:ea typeface="+mn-ea"/>
              </a:rPr>
              <a:t> </a:t>
            </a:r>
            <a:r>
              <a:rPr lang="zh-CN" altLang="en-US" sz="2400" dirty="0">
                <a:latin typeface="+mn-ea"/>
                <a:ea typeface="+mn-ea"/>
              </a:rPr>
              <a:t>方法来调用特定的构造函数。</a:t>
            </a:r>
          </a:p>
        </p:txBody>
      </p:sp>
    </p:spTree>
    <p:extLst>
      <p:ext uri="{BB962C8B-B14F-4D97-AF65-F5344CB8AC3E}">
        <p14:creationId xmlns:p14="http://schemas.microsoft.com/office/powerpoint/2010/main" val="24503733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181487" y="171661"/>
            <a:ext cx="5296288" cy="699607"/>
          </a:xfrm>
        </p:spPr>
        <p:txBody>
          <a:bodyPr/>
          <a:lstStyle/>
          <a:p>
            <a:pPr eaLnBrk="1" hangingPunct="1"/>
            <a:r>
              <a:rPr lang="zh-CN" altLang="en-US" smtClean="0"/>
              <a:t>反射通常具有以下用途</a:t>
            </a:r>
          </a:p>
        </p:txBody>
      </p:sp>
      <p:sp>
        <p:nvSpPr>
          <p:cNvPr id="27652" name="Text Box 3"/>
          <p:cNvSpPr txBox="1">
            <a:spLocks noChangeArrowheads="1"/>
          </p:cNvSpPr>
          <p:nvPr/>
        </p:nvSpPr>
        <p:spPr bwMode="auto">
          <a:xfrm>
            <a:off x="504316" y="1103043"/>
            <a:ext cx="901272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t>使用 </a:t>
            </a:r>
            <a:r>
              <a:rPr lang="en-US" altLang="zh-CN" sz="2400"/>
              <a:t>MethodInfo </a:t>
            </a:r>
            <a:r>
              <a:rPr lang="zh-CN" altLang="en-US" sz="2400"/>
              <a:t>发现以下信息：方法的名称、返回类型、参数、</a:t>
            </a:r>
          </a:p>
          <a:p>
            <a:pPr eaLnBrk="1" hangingPunct="1">
              <a:spcBef>
                <a:spcPct val="0"/>
              </a:spcBef>
              <a:buClrTx/>
              <a:buSzTx/>
              <a:buFontTx/>
              <a:buNone/>
            </a:pPr>
            <a:r>
              <a:rPr lang="zh-CN" altLang="en-US" sz="2400"/>
              <a:t>访问修饰符（如 </a:t>
            </a:r>
            <a:r>
              <a:rPr lang="en-US" altLang="zh-CN" sz="2400" b="1"/>
              <a:t>public</a:t>
            </a:r>
            <a:r>
              <a:rPr lang="en-US" altLang="zh-CN" sz="2400"/>
              <a:t> </a:t>
            </a:r>
            <a:r>
              <a:rPr lang="zh-CN" altLang="en-US" sz="2400"/>
              <a:t>或 </a:t>
            </a:r>
            <a:r>
              <a:rPr lang="en-US" altLang="zh-CN" sz="2400" b="1"/>
              <a:t>private</a:t>
            </a:r>
            <a:r>
              <a:rPr lang="zh-CN" altLang="en-US" sz="2400"/>
              <a:t>）和实现详细信息（如 </a:t>
            </a:r>
          </a:p>
          <a:p>
            <a:pPr eaLnBrk="1" hangingPunct="1">
              <a:spcBef>
                <a:spcPct val="0"/>
              </a:spcBef>
              <a:buClrTx/>
              <a:buSzTx/>
              <a:buFontTx/>
              <a:buNone/>
            </a:pPr>
            <a:r>
              <a:rPr lang="en-US" altLang="zh-CN" sz="2400" b="1"/>
              <a:t>abstract</a:t>
            </a:r>
            <a:r>
              <a:rPr lang="en-US" altLang="zh-CN" sz="2400"/>
              <a:t> </a:t>
            </a:r>
            <a:r>
              <a:rPr lang="zh-CN" altLang="en-US" sz="2400"/>
              <a:t>或 </a:t>
            </a:r>
            <a:r>
              <a:rPr lang="en-US" altLang="zh-CN" sz="2400" b="1"/>
              <a:t>virtual</a:t>
            </a:r>
            <a:r>
              <a:rPr lang="zh-CN" altLang="en-US" sz="2400"/>
              <a:t>）等。使用 </a:t>
            </a:r>
            <a:r>
              <a:rPr lang="en-US" altLang="zh-CN" sz="2400"/>
              <a:t>Type </a:t>
            </a:r>
            <a:r>
              <a:rPr lang="zh-CN" altLang="en-US" sz="2400"/>
              <a:t>的 </a:t>
            </a:r>
            <a:r>
              <a:rPr lang="en-US" altLang="zh-CN" sz="2400"/>
              <a:t>GetMethods </a:t>
            </a:r>
            <a:r>
              <a:rPr lang="zh-CN" altLang="en-US" sz="2400"/>
              <a:t>或 </a:t>
            </a:r>
          </a:p>
          <a:p>
            <a:pPr eaLnBrk="1" hangingPunct="1">
              <a:spcBef>
                <a:spcPct val="0"/>
              </a:spcBef>
              <a:buClrTx/>
              <a:buSzTx/>
              <a:buFontTx/>
              <a:buNone/>
            </a:pPr>
            <a:r>
              <a:rPr lang="en-US" altLang="zh-CN" sz="2400"/>
              <a:t>GetMethod </a:t>
            </a:r>
            <a:r>
              <a:rPr lang="zh-CN" altLang="en-US" sz="2400"/>
              <a:t>方法来调用特定的方法。</a:t>
            </a:r>
          </a:p>
          <a:p>
            <a:pPr eaLnBrk="1" hangingPunct="1">
              <a:spcBef>
                <a:spcPct val="0"/>
              </a:spcBef>
              <a:buClrTx/>
              <a:buSzTx/>
              <a:buFontTx/>
              <a:buNone/>
            </a:pPr>
            <a:r>
              <a:rPr lang="zh-CN" altLang="en-US" sz="2400"/>
              <a:t>使用 </a:t>
            </a:r>
            <a:r>
              <a:rPr lang="en-US" altLang="zh-CN" sz="2400"/>
              <a:t>FieldInfo </a:t>
            </a:r>
            <a:r>
              <a:rPr lang="zh-CN" altLang="en-US" sz="2400"/>
              <a:t>发现以下信息：字段的名称、访问修饰符和实现</a:t>
            </a:r>
          </a:p>
          <a:p>
            <a:pPr eaLnBrk="1" hangingPunct="1">
              <a:spcBef>
                <a:spcPct val="0"/>
              </a:spcBef>
              <a:buClrTx/>
              <a:buSzTx/>
              <a:buFontTx/>
              <a:buNone/>
            </a:pPr>
            <a:r>
              <a:rPr lang="zh-CN" altLang="en-US" sz="2400"/>
              <a:t>详细信息（如 </a:t>
            </a:r>
            <a:r>
              <a:rPr lang="en-US" altLang="zh-CN" sz="2400" b="1"/>
              <a:t>static</a:t>
            </a:r>
            <a:r>
              <a:rPr lang="zh-CN" altLang="en-US" sz="2400"/>
              <a:t>）等；并获取或设置字段值。</a:t>
            </a:r>
          </a:p>
          <a:p>
            <a:pPr eaLnBrk="1" hangingPunct="1">
              <a:spcBef>
                <a:spcPct val="0"/>
              </a:spcBef>
              <a:buClrTx/>
              <a:buSzTx/>
              <a:buFontTx/>
              <a:buNone/>
            </a:pPr>
            <a:r>
              <a:rPr lang="zh-CN" altLang="en-US" sz="2400"/>
              <a:t>使用 </a:t>
            </a:r>
            <a:r>
              <a:rPr lang="en-US" altLang="zh-CN" sz="2400"/>
              <a:t>EventInfo </a:t>
            </a:r>
            <a:r>
              <a:rPr lang="zh-CN" altLang="en-US" sz="2400"/>
              <a:t>发现以下信息：事件的名称、事件处理程序</a:t>
            </a:r>
          </a:p>
          <a:p>
            <a:pPr eaLnBrk="1" hangingPunct="1">
              <a:spcBef>
                <a:spcPct val="0"/>
              </a:spcBef>
              <a:buClrTx/>
              <a:buSzTx/>
              <a:buFontTx/>
              <a:buNone/>
            </a:pPr>
            <a:r>
              <a:rPr lang="zh-CN" altLang="en-US" sz="2400"/>
              <a:t>数据类型、自定义属性、声明类型和反射类型等；并添加或</a:t>
            </a:r>
          </a:p>
          <a:p>
            <a:pPr eaLnBrk="1" hangingPunct="1">
              <a:spcBef>
                <a:spcPct val="0"/>
              </a:spcBef>
              <a:buClrTx/>
              <a:buSzTx/>
              <a:buFontTx/>
              <a:buNone/>
            </a:pPr>
            <a:r>
              <a:rPr lang="zh-CN" altLang="en-US" sz="2400"/>
              <a:t>移除事件处理程序。</a:t>
            </a:r>
          </a:p>
        </p:txBody>
      </p:sp>
    </p:spTree>
    <p:extLst>
      <p:ext uri="{BB962C8B-B14F-4D97-AF65-F5344CB8AC3E}">
        <p14:creationId xmlns:p14="http://schemas.microsoft.com/office/powerpoint/2010/main" val="7092205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103848" y="163036"/>
            <a:ext cx="5149639" cy="725486"/>
          </a:xfrm>
        </p:spPr>
        <p:txBody>
          <a:bodyPr/>
          <a:lstStyle/>
          <a:p>
            <a:pPr eaLnBrk="1" hangingPunct="1"/>
            <a:r>
              <a:rPr lang="zh-CN" altLang="en-US" smtClean="0"/>
              <a:t>反射通常具有以下用途</a:t>
            </a:r>
          </a:p>
        </p:txBody>
      </p:sp>
      <p:sp>
        <p:nvSpPr>
          <p:cNvPr id="28676" name="Text Box 3"/>
          <p:cNvSpPr txBox="1">
            <a:spLocks noChangeArrowheads="1"/>
          </p:cNvSpPr>
          <p:nvPr/>
        </p:nvSpPr>
        <p:spPr bwMode="auto">
          <a:xfrm>
            <a:off x="297283" y="888522"/>
            <a:ext cx="911018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t>使用 </a:t>
            </a:r>
            <a:r>
              <a:rPr lang="en-US" altLang="zh-CN" sz="2400"/>
              <a:t>PropertyInfo </a:t>
            </a:r>
            <a:r>
              <a:rPr lang="zh-CN" altLang="en-US" sz="2400"/>
              <a:t>发现以下信息：属性的名称、数据类型、</a:t>
            </a:r>
          </a:p>
          <a:p>
            <a:pPr eaLnBrk="1" hangingPunct="1">
              <a:spcBef>
                <a:spcPct val="0"/>
              </a:spcBef>
              <a:buClrTx/>
              <a:buSzTx/>
              <a:buFontTx/>
              <a:buNone/>
            </a:pPr>
            <a:r>
              <a:rPr lang="zh-CN" altLang="en-US" sz="2400"/>
              <a:t>声明类型、反射类型和只读或可写状态等；</a:t>
            </a:r>
          </a:p>
          <a:p>
            <a:pPr eaLnBrk="1" hangingPunct="1">
              <a:spcBef>
                <a:spcPct val="0"/>
              </a:spcBef>
              <a:buClrTx/>
              <a:buSzTx/>
              <a:buFontTx/>
              <a:buNone/>
            </a:pPr>
            <a:r>
              <a:rPr lang="zh-CN" altLang="en-US" sz="2400"/>
              <a:t>并获取或设置属性值。</a:t>
            </a:r>
          </a:p>
          <a:p>
            <a:pPr eaLnBrk="1" hangingPunct="1">
              <a:spcBef>
                <a:spcPct val="0"/>
              </a:spcBef>
              <a:buClrTx/>
              <a:buSzTx/>
              <a:buFontTx/>
              <a:buNone/>
            </a:pPr>
            <a:r>
              <a:rPr lang="zh-CN" altLang="en-US" sz="2400"/>
              <a:t>使用 </a:t>
            </a:r>
            <a:r>
              <a:rPr lang="en-US" altLang="zh-CN" sz="2400"/>
              <a:t>ParameterInfo </a:t>
            </a:r>
            <a:r>
              <a:rPr lang="zh-CN" altLang="en-US" sz="2400"/>
              <a:t>发现以下信息：参数的名称、数据类型、</a:t>
            </a:r>
          </a:p>
          <a:p>
            <a:pPr eaLnBrk="1" hangingPunct="1">
              <a:spcBef>
                <a:spcPct val="0"/>
              </a:spcBef>
              <a:buClrTx/>
              <a:buSzTx/>
              <a:buFontTx/>
              <a:buNone/>
            </a:pPr>
            <a:r>
              <a:rPr lang="zh-CN" altLang="en-US" sz="2400"/>
              <a:t>参数是输入参数还是输出参数，以及参数在方法签名中的位置等。</a:t>
            </a:r>
          </a:p>
        </p:txBody>
      </p:sp>
    </p:spTree>
    <p:extLst>
      <p:ext uri="{BB962C8B-B14F-4D97-AF65-F5344CB8AC3E}">
        <p14:creationId xmlns:p14="http://schemas.microsoft.com/office/powerpoint/2010/main" val="3807422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228760" y="273170"/>
            <a:ext cx="5585443" cy="779253"/>
          </a:xfrm>
        </p:spPr>
        <p:txBody>
          <a:bodyPr/>
          <a:lstStyle/>
          <a:p>
            <a:pPr eaLnBrk="1" hangingPunct="1"/>
            <a:r>
              <a:rPr lang="zh-CN" altLang="en-US" dirty="0" smtClean="0"/>
              <a:t>调用非托管的动态链接库</a:t>
            </a:r>
          </a:p>
        </p:txBody>
      </p:sp>
      <p:sp>
        <p:nvSpPr>
          <p:cNvPr id="30724" name="Rectangle 3"/>
          <p:cNvSpPr>
            <a:spLocks noGrp="1" noChangeArrowheads="1"/>
          </p:cNvSpPr>
          <p:nvPr>
            <p:ph type="body" idx="1"/>
          </p:nvPr>
        </p:nvSpPr>
        <p:spPr>
          <a:xfrm>
            <a:off x="459237" y="1124310"/>
            <a:ext cx="8414940" cy="4335963"/>
          </a:xfrm>
        </p:spPr>
        <p:txBody>
          <a:bodyPr>
            <a:normAutofit fontScale="62500" lnSpcReduction="20000"/>
          </a:bodyPr>
          <a:lstStyle/>
          <a:p>
            <a:pPr eaLnBrk="1" hangingPunct="1"/>
            <a:r>
              <a:rPr lang="zh-CN" altLang="en-US" sz="3100" dirty="0" smtClean="0"/>
              <a:t>控件不能满足用户所有需求</a:t>
            </a:r>
          </a:p>
          <a:p>
            <a:pPr marL="400050" lvl="1" indent="0">
              <a:buNone/>
            </a:pPr>
            <a:r>
              <a:rPr lang="zh-CN" altLang="en-US" sz="3100" dirty="0" smtClean="0"/>
              <a:t>例如</a:t>
            </a:r>
            <a:r>
              <a:rPr lang="en-US" altLang="zh-CN" sz="3100" dirty="0" err="1" smtClean="0"/>
              <a:t>ListView</a:t>
            </a:r>
            <a:r>
              <a:rPr lang="zh-CN" altLang="en-US" sz="3100" dirty="0" smtClean="0"/>
              <a:t>中文本如何实现多行显示</a:t>
            </a:r>
          </a:p>
          <a:p>
            <a:pPr marL="400050" lvl="1" indent="0">
              <a:buNone/>
            </a:pPr>
            <a:r>
              <a:rPr lang="zh-CN" altLang="en-US" sz="3100" dirty="0" smtClean="0"/>
              <a:t>例如一个</a:t>
            </a:r>
            <a:r>
              <a:rPr lang="en-US" altLang="zh-CN" sz="3100" dirty="0" err="1" smtClean="0"/>
              <a:t>ListBox</a:t>
            </a:r>
            <a:r>
              <a:rPr lang="zh-CN" altLang="en-US" sz="3100" dirty="0" smtClean="0"/>
              <a:t>控件的鼠标滚动事件，这可通过</a:t>
            </a:r>
            <a:r>
              <a:rPr lang="en-US" altLang="zh-CN" sz="3100" dirty="0" smtClean="0"/>
              <a:t>Windows</a:t>
            </a:r>
            <a:r>
              <a:rPr lang="zh-CN" altLang="en-US" sz="3100" dirty="0" smtClean="0"/>
              <a:t>的</a:t>
            </a:r>
            <a:r>
              <a:rPr lang="en-US" altLang="zh-CN" sz="3100" dirty="0" smtClean="0"/>
              <a:t>API</a:t>
            </a:r>
            <a:r>
              <a:rPr lang="zh-CN" altLang="en-US" sz="3100" dirty="0" smtClean="0"/>
              <a:t>实现。</a:t>
            </a:r>
            <a:endParaRPr lang="en-US" altLang="zh-CN" sz="3100" dirty="0" smtClean="0"/>
          </a:p>
          <a:p>
            <a:pPr eaLnBrk="1" hangingPunct="1"/>
            <a:endParaRPr lang="en-US" altLang="zh-CN" sz="3100" dirty="0"/>
          </a:p>
          <a:p>
            <a:r>
              <a:rPr lang="zh-CN" altLang="en-US" sz="3100" dirty="0"/>
              <a:t>也有部分功能用框架类不太合适，例如与窗体消息处理密切相关的功能，这些涉及到</a:t>
            </a:r>
            <a:r>
              <a:rPr lang="en-US" altLang="zh-CN" sz="3100" dirty="0"/>
              <a:t>windows</a:t>
            </a:r>
            <a:r>
              <a:rPr lang="zh-CN" altLang="en-US" sz="3100" dirty="0"/>
              <a:t>核心的运作，要开发这些功能的程序还是要依赖</a:t>
            </a:r>
            <a:r>
              <a:rPr lang="en-US" altLang="zh-CN" sz="3100" dirty="0"/>
              <a:t>Windows</a:t>
            </a:r>
            <a:r>
              <a:rPr lang="zh-CN" altLang="en-US" sz="3100" dirty="0"/>
              <a:t>的</a:t>
            </a:r>
            <a:r>
              <a:rPr lang="en-US" altLang="zh-CN" sz="3100" dirty="0"/>
              <a:t>API</a:t>
            </a:r>
            <a:r>
              <a:rPr lang="zh-CN" altLang="en-US" sz="3100" dirty="0" smtClean="0"/>
              <a:t>。</a:t>
            </a:r>
            <a:endParaRPr lang="en-US" altLang="zh-CN" sz="3100" dirty="0" smtClean="0"/>
          </a:p>
          <a:p>
            <a:endParaRPr lang="en-US" altLang="zh-CN" sz="3100" dirty="0" smtClean="0"/>
          </a:p>
          <a:p>
            <a:r>
              <a:rPr lang="zh-CN" altLang="en-US" sz="3100" dirty="0" smtClean="0"/>
              <a:t>调用其它语言如</a:t>
            </a:r>
            <a:r>
              <a:rPr lang="en-US" altLang="zh-CN" sz="3100" dirty="0" err="1" smtClean="0"/>
              <a:t>c++</a:t>
            </a:r>
            <a:r>
              <a:rPr lang="zh-CN" altLang="en-US" sz="3100" dirty="0" smtClean="0"/>
              <a:t>所编写动态链接库</a:t>
            </a:r>
            <a:endParaRPr lang="en-US" altLang="zh-CN" sz="3100" dirty="0" smtClean="0"/>
          </a:p>
          <a:p>
            <a:endParaRPr lang="en-US" altLang="zh-CN" sz="3100" dirty="0"/>
          </a:p>
          <a:p>
            <a:r>
              <a:rPr lang="en-US" altLang="zh-CN" sz="3200" dirty="0"/>
              <a:t>[ </a:t>
            </a:r>
            <a:r>
              <a:rPr lang="en-US" altLang="zh-CN" sz="3200" dirty="0" err="1"/>
              <a:t>DllImport</a:t>
            </a:r>
            <a:r>
              <a:rPr lang="en-US" altLang="zh-CN" sz="3200" dirty="0"/>
              <a:t>( </a:t>
            </a:r>
            <a:r>
              <a:rPr lang="en-US" altLang="zh-CN" sz="3200" dirty="0" smtClean="0">
                <a:latin typeface="Arial" panose="020B0604020202020204" pitchFamily="34" charset="0"/>
              </a:rPr>
              <a:t>“</a:t>
            </a:r>
            <a:r>
              <a:rPr lang="en-US" altLang="zh-CN" sz="3200" dirty="0" smtClean="0"/>
              <a:t>xxxxx.dll</a:t>
            </a:r>
            <a:r>
              <a:rPr lang="en-US" altLang="zh-CN" sz="3200" dirty="0"/>
              <a:t>", </a:t>
            </a:r>
            <a:r>
              <a:rPr lang="en-US" altLang="zh-CN" sz="3200" dirty="0" err="1"/>
              <a:t>EntryPoint</a:t>
            </a:r>
            <a:r>
              <a:rPr lang="en-US" altLang="zh-CN" sz="3200" dirty="0" smtClean="0"/>
              <a:t>=“</a:t>
            </a:r>
            <a:r>
              <a:rPr lang="en-US" altLang="zh-CN" sz="3200" dirty="0" err="1" smtClean="0"/>
              <a:t>yyy</a:t>
            </a:r>
            <a:r>
              <a:rPr lang="en-US" altLang="zh-CN" sz="3200" dirty="0" smtClean="0"/>
              <a:t>" </a:t>
            </a:r>
            <a:r>
              <a:rPr lang="en-US" altLang="zh-CN" sz="3200" dirty="0"/>
              <a:t>)] </a:t>
            </a:r>
            <a:endParaRPr lang="en-US" altLang="zh-CN" sz="3200" dirty="0" smtClean="0"/>
          </a:p>
          <a:p>
            <a:pPr>
              <a:spcBef>
                <a:spcPct val="0"/>
              </a:spcBef>
              <a:buClrTx/>
              <a:buSzTx/>
              <a:buNone/>
            </a:pPr>
            <a:r>
              <a:rPr lang="en-US" altLang="zh-CN" sz="3200" dirty="0"/>
              <a:t>public static extern </a:t>
            </a:r>
            <a:r>
              <a:rPr lang="en-US" altLang="zh-CN" sz="3200" dirty="0" err="1"/>
              <a:t>int</a:t>
            </a:r>
            <a:r>
              <a:rPr lang="en-US" altLang="zh-CN" sz="3200" dirty="0"/>
              <a:t> </a:t>
            </a:r>
            <a:r>
              <a:rPr lang="en-US" altLang="zh-CN" sz="3200" dirty="0" err="1" smtClean="0"/>
              <a:t>MessageBox</a:t>
            </a:r>
            <a:r>
              <a:rPr lang="en-US" altLang="zh-CN" sz="3200" dirty="0" smtClean="0"/>
              <a:t>(</a:t>
            </a:r>
            <a:r>
              <a:rPr lang="en-US" altLang="zh-CN" sz="3200" dirty="0" err="1" smtClean="0"/>
              <a:t>int</a:t>
            </a:r>
            <a:r>
              <a:rPr lang="en-US" altLang="zh-CN" sz="3200" dirty="0" smtClean="0"/>
              <a:t> </a:t>
            </a:r>
            <a:r>
              <a:rPr lang="en-US" altLang="zh-CN" sz="3200" dirty="0"/>
              <a:t>h, string m, string c, </a:t>
            </a:r>
            <a:r>
              <a:rPr lang="en-US" altLang="zh-CN" sz="3200" dirty="0" err="1"/>
              <a:t>int</a:t>
            </a:r>
            <a:r>
              <a:rPr lang="en-US" altLang="zh-CN" sz="3200" dirty="0"/>
              <a:t> type);</a:t>
            </a:r>
          </a:p>
          <a:p>
            <a:endParaRPr lang="en-US" altLang="zh-CN" sz="3200" dirty="0"/>
          </a:p>
          <a:p>
            <a:endParaRPr lang="zh-CN" altLang="en-US" sz="3100" dirty="0"/>
          </a:p>
          <a:p>
            <a:pPr eaLnBrk="1" hangingPunct="1"/>
            <a:endParaRPr lang="zh-CN" altLang="en-US" sz="2800" dirty="0" smtClean="0"/>
          </a:p>
        </p:txBody>
      </p:sp>
    </p:spTree>
    <p:extLst>
      <p:ext uri="{BB962C8B-B14F-4D97-AF65-F5344CB8AC3E}">
        <p14:creationId xmlns:p14="http://schemas.microsoft.com/office/powerpoint/2010/main" val="2429862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3</a:t>
            </a:fld>
            <a:endParaRPr lang="en-US" altLang="zh-CN"/>
          </a:p>
        </p:txBody>
      </p:sp>
      <p:sp>
        <p:nvSpPr>
          <p:cNvPr id="18435" name="Rectangle 2"/>
          <p:cNvSpPr>
            <a:spLocks noGrp="1" noRot="1" noChangeArrowheads="1"/>
          </p:cNvSpPr>
          <p:nvPr>
            <p:ph type="title"/>
          </p:nvPr>
        </p:nvSpPr>
        <p:spPr>
          <a:xfrm>
            <a:off x="349530" y="195532"/>
            <a:ext cx="4888676" cy="692989"/>
          </a:xfrm>
        </p:spPr>
        <p:txBody>
          <a:bodyPr>
            <a:normAutofit/>
          </a:bodyPr>
          <a:lstStyle/>
          <a:p>
            <a:pPr eaLnBrk="1" hangingPunct="1"/>
            <a:r>
              <a:rPr lang="zh-CN" altLang="en-US" dirty="0" smtClean="0"/>
              <a:t>分别编译与链接</a:t>
            </a:r>
          </a:p>
        </p:txBody>
      </p:sp>
      <p:sp>
        <p:nvSpPr>
          <p:cNvPr id="8" name="Rectangle 3"/>
          <p:cNvSpPr txBox="1">
            <a:spLocks noChangeArrowheads="1"/>
          </p:cNvSpPr>
          <p:nvPr/>
        </p:nvSpPr>
        <p:spPr>
          <a:xfrm>
            <a:off x="468313" y="1557338"/>
            <a:ext cx="7772400" cy="399437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buNone/>
            </a:pPr>
            <a:r>
              <a:rPr lang="zh-CN" altLang="en-US" sz="2400" dirty="0" smtClean="0">
                <a:solidFill>
                  <a:schemeClr val="tx1"/>
                </a:solidFill>
                <a:latin typeface="宋体" panose="02010600030101010101" pitchFamily="2" charset="-122"/>
                <a:ea typeface="宋体" panose="02010600030101010101" pitchFamily="2" charset="-122"/>
                <a:sym typeface="+mn-ea"/>
              </a:rPr>
              <a:t>      大多数</a:t>
            </a:r>
            <a:r>
              <a:rPr lang="zh-CN" altLang="en-US" sz="2400" dirty="0">
                <a:solidFill>
                  <a:schemeClr val="tx1"/>
                </a:solidFill>
                <a:latin typeface="宋体" panose="02010600030101010101" pitchFamily="2" charset="-122"/>
                <a:ea typeface="宋体" panose="02010600030101010101" pitchFamily="2" charset="-122"/>
                <a:sym typeface="+mn-ea"/>
              </a:rPr>
              <a:t>高级语言都支持分别编译</a:t>
            </a:r>
            <a:r>
              <a:rPr lang="zh-CN" altLang="en-US" sz="2400" dirty="0" smtClean="0">
                <a:solidFill>
                  <a:schemeClr val="tx1"/>
                </a:solidFill>
                <a:latin typeface="宋体" panose="02010600030101010101" pitchFamily="2" charset="-122"/>
                <a:ea typeface="宋体" panose="02010600030101010101" pitchFamily="2" charset="-122"/>
                <a:sym typeface="+mn-ea"/>
              </a:rPr>
              <a:t>（</a:t>
            </a:r>
            <a:r>
              <a:rPr lang="en-US" altLang="zh-CN" sz="2400" dirty="0" smtClean="0">
                <a:solidFill>
                  <a:schemeClr val="tx1"/>
                </a:solidFill>
                <a:latin typeface="宋体" panose="02010600030101010101" pitchFamily="2" charset="-122"/>
                <a:ea typeface="宋体" panose="02010600030101010101" pitchFamily="2" charset="-122"/>
                <a:sym typeface="+mn-ea"/>
              </a:rPr>
              <a:t>compiling</a:t>
            </a:r>
            <a:r>
              <a:rPr lang="zh-CN" altLang="en-US" sz="2400" dirty="0" smtClean="0">
                <a:solidFill>
                  <a:schemeClr val="tx1"/>
                </a:solidFill>
                <a:latin typeface="宋体" panose="02010600030101010101" pitchFamily="2" charset="-122"/>
                <a:ea typeface="宋体" panose="02010600030101010101" pitchFamily="2" charset="-122"/>
                <a:sym typeface="+mn-ea"/>
              </a:rPr>
              <a:t>），</a:t>
            </a:r>
            <a:r>
              <a:rPr lang="zh-CN" altLang="en-US" sz="2400" dirty="0">
                <a:solidFill>
                  <a:schemeClr val="tx1"/>
                </a:solidFill>
                <a:latin typeface="宋体" panose="02010600030101010101" pitchFamily="2" charset="-122"/>
                <a:ea typeface="宋体" panose="02010600030101010101" pitchFamily="2" charset="-122"/>
                <a:sym typeface="+mn-ea"/>
              </a:rPr>
              <a:t>程序员可以显式地把程序划分为独立的模块或文件，然后由编译器（</a:t>
            </a:r>
            <a:r>
              <a:rPr lang="en-US" altLang="zh-CN" sz="2400" dirty="0">
                <a:solidFill>
                  <a:schemeClr val="tx1"/>
                </a:solidFill>
                <a:latin typeface="宋体" panose="02010600030101010101" pitchFamily="2" charset="-122"/>
                <a:ea typeface="宋体" panose="02010600030101010101" pitchFamily="2" charset="-122"/>
                <a:sym typeface="+mn-ea"/>
              </a:rPr>
              <a:t>compiler</a:t>
            </a:r>
            <a:r>
              <a:rPr lang="zh-CN" altLang="en-US" sz="2400" dirty="0">
                <a:solidFill>
                  <a:schemeClr val="tx1"/>
                </a:solidFill>
                <a:latin typeface="宋体" panose="02010600030101010101" pitchFamily="2" charset="-122"/>
                <a:ea typeface="宋体" panose="02010600030101010101" pitchFamily="2" charset="-122"/>
                <a:sym typeface="+mn-ea"/>
              </a:rPr>
              <a:t>）对每个独立部分分别进行编译。在编译之后，由链接器（</a:t>
            </a:r>
            <a:r>
              <a:rPr lang="en-US" altLang="zh-CN" sz="2400" dirty="0">
                <a:solidFill>
                  <a:schemeClr val="tx1"/>
                </a:solidFill>
                <a:latin typeface="宋体" panose="02010600030101010101" pitchFamily="2" charset="-122"/>
                <a:ea typeface="宋体" panose="02010600030101010101" pitchFamily="2" charset="-122"/>
                <a:sym typeface="+mn-ea"/>
              </a:rPr>
              <a:t>Linker</a:t>
            </a:r>
            <a:r>
              <a:rPr lang="zh-CN" altLang="en-US" sz="2400" dirty="0">
                <a:solidFill>
                  <a:schemeClr val="tx1"/>
                </a:solidFill>
                <a:latin typeface="宋体" panose="02010600030101010101" pitchFamily="2" charset="-122"/>
                <a:ea typeface="宋体" panose="02010600030101010101" pitchFamily="2" charset="-122"/>
                <a:sym typeface="+mn-ea"/>
              </a:rPr>
              <a:t>）把这些独立编译单元链接（</a:t>
            </a:r>
            <a:r>
              <a:rPr lang="en-US" altLang="zh-CN" sz="2400" dirty="0">
                <a:solidFill>
                  <a:schemeClr val="tx1"/>
                </a:solidFill>
                <a:latin typeface="宋体" panose="02010600030101010101" pitchFamily="2" charset="-122"/>
                <a:ea typeface="宋体" panose="02010600030101010101" pitchFamily="2" charset="-122"/>
                <a:sym typeface="+mn-ea"/>
              </a:rPr>
              <a:t>Linking</a:t>
            </a:r>
            <a:r>
              <a:rPr lang="zh-CN" altLang="en-US" sz="2400" dirty="0">
                <a:solidFill>
                  <a:schemeClr val="tx1"/>
                </a:solidFill>
                <a:latin typeface="宋体" panose="02010600030101010101" pitchFamily="2" charset="-122"/>
                <a:ea typeface="宋体" panose="02010600030101010101" pitchFamily="2" charset="-122"/>
                <a:sym typeface="+mn-ea"/>
              </a:rPr>
              <a:t>）到一起。</a:t>
            </a:r>
          </a:p>
          <a:p>
            <a:pPr>
              <a:lnSpc>
                <a:spcPct val="150000"/>
              </a:lnSpc>
              <a:buNone/>
            </a:pPr>
            <a:r>
              <a:rPr lang="zh-CN" altLang="en-US" sz="2400" dirty="0">
                <a:solidFill>
                  <a:schemeClr val="tx1"/>
                </a:solidFill>
                <a:sym typeface="+mn-ea"/>
              </a:rPr>
              <a:t>            链接方式有两种：静态链接、动态链接。</a:t>
            </a:r>
          </a:p>
          <a:p>
            <a:pPr algn="just"/>
            <a:endParaRPr lang="zh-CN" altLang="zh-CN" sz="2400" dirty="0" smtClean="0"/>
          </a:p>
        </p:txBody>
      </p:sp>
    </p:spTree>
    <p:extLst>
      <p:ext uri="{BB962C8B-B14F-4D97-AF65-F5344CB8AC3E}">
        <p14:creationId xmlns:p14="http://schemas.microsoft.com/office/powerpoint/2010/main" val="15704187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zh-CN" dirty="0" err="1" smtClean="0"/>
              <a:t>DllImport</a:t>
            </a:r>
            <a:r>
              <a:rPr lang="zh-CN" altLang="en-US" dirty="0" smtClean="0"/>
              <a:t>属性</a:t>
            </a:r>
            <a:endParaRPr lang="en-US" altLang="zh-CN" dirty="0" smtClean="0"/>
          </a:p>
        </p:txBody>
      </p:sp>
      <p:sp>
        <p:nvSpPr>
          <p:cNvPr id="38916" name="Rectangle 3"/>
          <p:cNvSpPr>
            <a:spLocks noGrp="1" noChangeArrowheads="1"/>
          </p:cNvSpPr>
          <p:nvPr>
            <p:ph type="body" idx="1"/>
          </p:nvPr>
        </p:nvSpPr>
        <p:spPr>
          <a:xfrm>
            <a:off x="-402" y="1437534"/>
            <a:ext cx="8830893" cy="3539415"/>
          </a:xfrm>
        </p:spPr>
        <p:txBody>
          <a:bodyPr>
            <a:normAutofit fontScale="85000" lnSpcReduction="10000"/>
          </a:bodyPr>
          <a:lstStyle/>
          <a:p>
            <a:pPr eaLnBrk="1" hangingPunct="1"/>
            <a:r>
              <a:rPr lang="en-US" altLang="zh-CN" sz="3100" dirty="0" smtClean="0"/>
              <a:t>[ </a:t>
            </a:r>
            <a:r>
              <a:rPr lang="en-US" altLang="zh-CN" sz="3100" dirty="0" err="1" smtClean="0"/>
              <a:t>DllImport</a:t>
            </a:r>
            <a:r>
              <a:rPr lang="en-US" altLang="zh-CN" sz="3100" dirty="0" smtClean="0"/>
              <a:t>( </a:t>
            </a:r>
            <a:r>
              <a:rPr lang="en-US" altLang="zh-CN" sz="3100" dirty="0">
                <a:latin typeface="Arial" panose="020B0604020202020204" pitchFamily="34" charset="0"/>
              </a:rPr>
              <a:t>"</a:t>
            </a:r>
            <a:r>
              <a:rPr lang="en-US" altLang="zh-CN" sz="3100" dirty="0" smtClean="0"/>
              <a:t>kernel32.dll",EntryPoint="</a:t>
            </a:r>
            <a:r>
              <a:rPr lang="en-US" altLang="zh-CN" sz="3100" dirty="0" err="1" smtClean="0"/>
              <a:t>GetVersionEx</a:t>
            </a:r>
            <a:r>
              <a:rPr lang="en-US" altLang="zh-CN" sz="3100" dirty="0" smtClean="0"/>
              <a:t>" )] </a:t>
            </a:r>
          </a:p>
          <a:p>
            <a:pPr lvl="1"/>
            <a:r>
              <a:rPr lang="en-US" altLang="zh-CN" sz="3100" dirty="0" smtClean="0"/>
              <a:t>“</a:t>
            </a:r>
            <a:r>
              <a:rPr lang="en-US" altLang="zh-CN" sz="3100" dirty="0" err="1" smtClean="0"/>
              <a:t>DllImport</a:t>
            </a:r>
            <a:r>
              <a:rPr lang="en-US" altLang="zh-CN" sz="3100" dirty="0" smtClean="0"/>
              <a:t>”</a:t>
            </a:r>
            <a:r>
              <a:rPr lang="zh-CN" altLang="en-US" sz="3100" dirty="0" smtClean="0"/>
              <a:t>属性用来从不可控代码中调用一个方法，它指定了</a:t>
            </a:r>
            <a:r>
              <a:rPr lang="en-US" altLang="zh-CN" sz="3100" dirty="0" smtClean="0"/>
              <a:t>DLL</a:t>
            </a:r>
            <a:r>
              <a:rPr lang="zh-CN" altLang="en-US" sz="3100" dirty="0" smtClean="0"/>
              <a:t>的相对</a:t>
            </a:r>
            <a:r>
              <a:rPr lang="en-US" altLang="zh-CN" sz="3100" dirty="0" smtClean="0"/>
              <a:t>/</a:t>
            </a:r>
            <a:r>
              <a:rPr lang="zh-CN" altLang="en-US" sz="3100" dirty="0" smtClean="0"/>
              <a:t>绝对地址</a:t>
            </a:r>
            <a:r>
              <a:rPr lang="en-US" altLang="zh-CN" sz="3100" dirty="0" smtClean="0"/>
              <a:t>;</a:t>
            </a:r>
          </a:p>
          <a:p>
            <a:pPr lvl="1"/>
            <a:r>
              <a:rPr lang="en-US" altLang="zh-CN" sz="3100" dirty="0" err="1" smtClean="0"/>
              <a:t>EntryPoint</a:t>
            </a:r>
            <a:r>
              <a:rPr lang="zh-CN" altLang="en-US" sz="3100" dirty="0"/>
              <a:t>指示要调用的 </a:t>
            </a:r>
            <a:r>
              <a:rPr lang="en-US" altLang="zh-CN" sz="3100" dirty="0"/>
              <a:t>DLL </a:t>
            </a:r>
            <a:r>
              <a:rPr lang="zh-CN" altLang="en-US" sz="3100" dirty="0"/>
              <a:t>入口点的名称或序号</a:t>
            </a:r>
            <a:r>
              <a:rPr lang="en-US" altLang="zh-CN" sz="3100" dirty="0"/>
              <a:t>---DLL</a:t>
            </a:r>
            <a:r>
              <a:rPr lang="zh-CN" altLang="en-US" sz="3100" dirty="0"/>
              <a:t>中的函数</a:t>
            </a:r>
            <a:r>
              <a:rPr lang="zh-CN" altLang="en-US" sz="3100" dirty="0" smtClean="0"/>
              <a:t>指针</a:t>
            </a:r>
            <a:endParaRPr lang="en-US" altLang="zh-CN" sz="3100" dirty="0" smtClean="0"/>
          </a:p>
          <a:p>
            <a:pPr lvl="1"/>
            <a:r>
              <a:rPr lang="en-US" altLang="zh-CN" sz="3100" dirty="0" err="1" smtClean="0"/>
              <a:t>CharSet</a:t>
            </a:r>
            <a:r>
              <a:rPr lang="zh-CN" altLang="en-US" sz="3100" dirty="0" smtClean="0"/>
              <a:t>控制调用函数的名称版本</a:t>
            </a:r>
            <a:endParaRPr lang="en-US" altLang="zh-CN" sz="3100" dirty="0" smtClean="0"/>
          </a:p>
          <a:p>
            <a:pPr lvl="1"/>
            <a:r>
              <a:rPr lang="en-US" altLang="zh-CN" sz="3100" dirty="0" err="1" smtClean="0"/>
              <a:t>CallingConvention</a:t>
            </a:r>
            <a:r>
              <a:rPr lang="zh-CN" altLang="en-US" sz="3100" dirty="0" smtClean="0"/>
              <a:t>指示向非托管实现传递方法参数</a:t>
            </a:r>
            <a:endParaRPr lang="zh-CN" altLang="en-US" sz="3100" dirty="0"/>
          </a:p>
          <a:p>
            <a:pPr marL="457200" lvl="1" indent="0">
              <a:buNone/>
            </a:pPr>
            <a:endParaRPr lang="zh-CN" altLang="en-US" sz="3100" dirty="0" smtClean="0"/>
          </a:p>
          <a:p>
            <a:pPr eaLnBrk="1" hangingPunct="1"/>
            <a:endParaRPr lang="en-US" altLang="zh-CN" sz="2400" dirty="0" smtClean="0"/>
          </a:p>
        </p:txBody>
      </p:sp>
    </p:spTree>
    <p:extLst>
      <p:ext uri="{BB962C8B-B14F-4D97-AF65-F5344CB8AC3E}">
        <p14:creationId xmlns:p14="http://schemas.microsoft.com/office/powerpoint/2010/main" val="23502940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194255" y="0"/>
            <a:ext cx="8596668" cy="1320800"/>
          </a:xfrm>
        </p:spPr>
        <p:txBody>
          <a:bodyPr/>
          <a:lstStyle/>
          <a:p>
            <a:pPr eaLnBrk="1" hangingPunct="1"/>
            <a:r>
              <a:rPr lang="en-US" altLang="zh-CN" dirty="0" err="1" smtClean="0"/>
              <a:t>DllImport</a:t>
            </a:r>
            <a:r>
              <a:rPr lang="zh-CN" altLang="en-US" dirty="0" smtClean="0"/>
              <a:t>函数</a:t>
            </a:r>
            <a:r>
              <a:rPr lang="en-US" altLang="zh-CN" dirty="0" smtClean="0"/>
              <a:t>wrapper</a:t>
            </a:r>
          </a:p>
        </p:txBody>
      </p:sp>
      <p:sp>
        <p:nvSpPr>
          <p:cNvPr id="40964" name="Rectangle 3"/>
          <p:cNvSpPr>
            <a:spLocks noGrp="1" noChangeArrowheads="1"/>
          </p:cNvSpPr>
          <p:nvPr>
            <p:ph type="body" idx="1"/>
          </p:nvPr>
        </p:nvSpPr>
        <p:spPr>
          <a:xfrm>
            <a:off x="606388" y="761039"/>
            <a:ext cx="9687143" cy="5901018"/>
          </a:xfrm>
        </p:spPr>
        <p:txBody>
          <a:bodyPr>
            <a:normAutofit fontScale="85000" lnSpcReduction="20000"/>
          </a:bodyPr>
          <a:lstStyle/>
          <a:p>
            <a:r>
              <a:rPr lang="zh-CN" altLang="en-US" sz="3200" dirty="0"/>
              <a:t>调用非托管的动态链接库需要使用 </a:t>
            </a:r>
            <a:r>
              <a:rPr lang="en-US" altLang="zh-CN" sz="3200" dirty="0"/>
              <a:t>Interop </a:t>
            </a:r>
            <a:r>
              <a:rPr lang="zh-CN" altLang="en-US" sz="3200" dirty="0" smtClean="0"/>
              <a:t>服务</a:t>
            </a:r>
            <a:endParaRPr lang="en-US" altLang="zh-CN" sz="3200" dirty="0" smtClean="0"/>
          </a:p>
          <a:p>
            <a:r>
              <a:rPr lang="en-US" altLang="zh-CN" sz="3200" dirty="0"/>
              <a:t>extern </a:t>
            </a:r>
            <a:r>
              <a:rPr lang="zh-CN" altLang="en-US" sz="3200" dirty="0"/>
              <a:t>修饰符用于声明在外部实现的</a:t>
            </a:r>
            <a:r>
              <a:rPr lang="zh-CN" altLang="en-US" sz="3200" dirty="0" smtClean="0"/>
              <a:t>方法，与 </a:t>
            </a:r>
            <a:r>
              <a:rPr lang="en-US" altLang="zh-CN" sz="3200" dirty="0" err="1"/>
              <a:t>DllImport</a:t>
            </a:r>
            <a:r>
              <a:rPr lang="en-US" altLang="zh-CN" sz="3200" dirty="0"/>
              <a:t> </a:t>
            </a:r>
            <a:r>
              <a:rPr lang="zh-CN" altLang="en-US" sz="3200" dirty="0"/>
              <a:t>属性一起</a:t>
            </a:r>
            <a:r>
              <a:rPr lang="zh-CN" altLang="en-US" sz="3200" dirty="0" smtClean="0"/>
              <a:t>使用，且将</a:t>
            </a:r>
            <a:r>
              <a:rPr lang="zh-CN" altLang="en-US" sz="3200" dirty="0"/>
              <a:t>方法声明为 </a:t>
            </a:r>
            <a:r>
              <a:rPr lang="en-US" altLang="zh-CN" sz="3200" dirty="0"/>
              <a:t>static</a:t>
            </a:r>
          </a:p>
          <a:p>
            <a:pPr marL="0" indent="0">
              <a:buNone/>
            </a:pPr>
            <a:r>
              <a:rPr lang="en-US" altLang="zh-CN" sz="3200" dirty="0" smtClean="0"/>
              <a:t>[</a:t>
            </a:r>
            <a:r>
              <a:rPr lang="en-US" altLang="zh-CN" sz="3200" dirty="0" err="1"/>
              <a:t>DllImport</a:t>
            </a:r>
            <a:r>
              <a:rPr lang="en-US" altLang="zh-CN" sz="3200" dirty="0"/>
              <a:t>("User32.dll")]</a:t>
            </a:r>
          </a:p>
          <a:p>
            <a:pPr marL="0" indent="0">
              <a:buNone/>
            </a:pPr>
            <a:r>
              <a:rPr lang="en-US" altLang="zh-CN" sz="3200" dirty="0"/>
              <a:t>public </a:t>
            </a:r>
            <a:r>
              <a:rPr lang="en-US" altLang="zh-CN" sz="3200" b="1" dirty="0">
                <a:solidFill>
                  <a:schemeClr val="accent5"/>
                </a:solidFill>
              </a:rPr>
              <a:t>static extern</a:t>
            </a:r>
            <a:r>
              <a:rPr lang="en-US" altLang="zh-CN" sz="3200" dirty="0"/>
              <a:t> </a:t>
            </a:r>
            <a:r>
              <a:rPr lang="en-US" altLang="zh-CN" sz="3200" dirty="0" err="1"/>
              <a:t>int</a:t>
            </a:r>
            <a:r>
              <a:rPr lang="en-US" altLang="zh-CN" sz="3200" dirty="0"/>
              <a:t> </a:t>
            </a:r>
            <a:r>
              <a:rPr lang="en-US" altLang="zh-CN" sz="3200" dirty="0" err="1" smtClean="0"/>
              <a:t>MessageBox</a:t>
            </a:r>
            <a:r>
              <a:rPr lang="en-US" altLang="zh-CN" sz="3200" dirty="0" smtClean="0"/>
              <a:t>(</a:t>
            </a:r>
            <a:r>
              <a:rPr lang="en-US" altLang="zh-CN" sz="3200" dirty="0" err="1" smtClean="0"/>
              <a:t>int</a:t>
            </a:r>
            <a:r>
              <a:rPr lang="en-US" altLang="zh-CN" sz="3200" dirty="0" smtClean="0"/>
              <a:t> </a:t>
            </a:r>
            <a:r>
              <a:rPr lang="en-US" altLang="zh-CN" sz="3200" dirty="0"/>
              <a:t>h, string m, string c, </a:t>
            </a:r>
            <a:r>
              <a:rPr lang="en-US" altLang="zh-CN" sz="3200" dirty="0" err="1"/>
              <a:t>int</a:t>
            </a:r>
            <a:r>
              <a:rPr lang="en-US" altLang="zh-CN" sz="3200" dirty="0"/>
              <a:t> type);</a:t>
            </a:r>
          </a:p>
          <a:p>
            <a:pPr eaLnBrk="1" hangingPunct="1"/>
            <a:endParaRPr lang="en-US" altLang="zh-CN" sz="3200" dirty="0" smtClean="0"/>
          </a:p>
          <a:p>
            <a:pPr eaLnBrk="1" hangingPunct="1"/>
            <a:r>
              <a:rPr lang="zh-CN" altLang="en-US" sz="3200" dirty="0" smtClean="0"/>
              <a:t>函数返回值及函数参数类型与创建动态链接库中的函数参数保持一致</a:t>
            </a:r>
          </a:p>
          <a:p>
            <a:pPr lvl="1"/>
            <a:r>
              <a:rPr lang="zh-CN" altLang="en-US" sz="2600" dirty="0"/>
              <a:t>数值型直接用对应的就可</a:t>
            </a:r>
            <a:r>
              <a:rPr lang="zh-CN" altLang="en-US" dirty="0"/>
              <a:t>（</a:t>
            </a:r>
            <a:r>
              <a:rPr lang="en-US" altLang="zh-CN" dirty="0"/>
              <a:t>DWORD -&gt; </a:t>
            </a:r>
            <a:r>
              <a:rPr lang="en-US" altLang="zh-CN" dirty="0" err="1"/>
              <a:t>int</a:t>
            </a:r>
            <a:r>
              <a:rPr lang="en-US" altLang="zh-CN" dirty="0"/>
              <a:t> , WORD -&gt; Int16</a:t>
            </a:r>
            <a:r>
              <a:rPr lang="zh-CN" altLang="en-US" dirty="0"/>
              <a:t>）</a:t>
            </a:r>
            <a:endParaRPr lang="zh-CN" altLang="en-US" sz="1400" dirty="0"/>
          </a:p>
          <a:p>
            <a:pPr lvl="1"/>
            <a:r>
              <a:rPr lang="en-US" altLang="zh-CN" sz="2600" dirty="0"/>
              <a:t>API</a:t>
            </a:r>
            <a:r>
              <a:rPr lang="zh-CN" altLang="en-US" sz="2600" dirty="0"/>
              <a:t>中字符串指针类型</a:t>
            </a:r>
            <a:r>
              <a:rPr lang="en-US" altLang="zh-CN" dirty="0" smtClean="0"/>
              <a:t>-&gt; </a:t>
            </a:r>
            <a:r>
              <a:rPr lang="en-US" altLang="zh-CN" dirty="0" err="1" smtClean="0"/>
              <a:t>.net</a:t>
            </a:r>
            <a:r>
              <a:rPr lang="zh-CN" altLang="en-US" dirty="0" smtClean="0"/>
              <a:t>中</a:t>
            </a:r>
            <a:r>
              <a:rPr lang="en-US" altLang="zh-CN" dirty="0" smtClean="0"/>
              <a:t>string</a:t>
            </a:r>
          </a:p>
          <a:p>
            <a:pPr lvl="1"/>
            <a:r>
              <a:rPr lang="en-US" altLang="zh-CN" sz="2600" dirty="0"/>
              <a:t>API</a:t>
            </a:r>
            <a:r>
              <a:rPr lang="zh-CN" altLang="en-US" sz="2600" dirty="0"/>
              <a:t>中句柄 </a:t>
            </a:r>
            <a:r>
              <a:rPr lang="en-US" altLang="zh-CN" sz="2600" dirty="0"/>
              <a:t>(</a:t>
            </a:r>
            <a:r>
              <a:rPr lang="en-US" altLang="zh-CN" sz="2600" dirty="0" err="1"/>
              <a:t>dWord</a:t>
            </a:r>
            <a:r>
              <a:rPr lang="en-US" altLang="zh-CN" sz="2600" dirty="0"/>
              <a:t>)  --&gt; </a:t>
            </a:r>
            <a:r>
              <a:rPr lang="en-US" altLang="zh-CN" sz="2600" dirty="0" err="1"/>
              <a:t>.net</a:t>
            </a:r>
            <a:r>
              <a:rPr lang="zh-CN" altLang="en-US" sz="2600" dirty="0"/>
              <a:t>中</a:t>
            </a:r>
            <a:r>
              <a:rPr lang="en-US" altLang="zh-CN" sz="2600" dirty="0" err="1"/>
              <a:t>IntPtr</a:t>
            </a:r>
            <a:endParaRPr lang="en-US" altLang="zh-CN" sz="2600" dirty="0"/>
          </a:p>
          <a:p>
            <a:pPr lvl="1"/>
            <a:r>
              <a:rPr lang="en-US" altLang="zh-CN" sz="2600" dirty="0"/>
              <a:t>API</a:t>
            </a:r>
            <a:r>
              <a:rPr lang="zh-CN" altLang="en-US" sz="2600" dirty="0"/>
              <a:t>中结构</a:t>
            </a:r>
            <a:r>
              <a:rPr lang="en-US" altLang="zh-CN" sz="2600" dirty="0" err="1"/>
              <a:t>struct</a:t>
            </a:r>
            <a:r>
              <a:rPr lang="en-US" altLang="zh-CN" sz="2600" dirty="0"/>
              <a:t>   --&gt; </a:t>
            </a:r>
            <a:r>
              <a:rPr lang="en-US" altLang="zh-CN" sz="2600" dirty="0" err="1"/>
              <a:t>.net</a:t>
            </a:r>
            <a:r>
              <a:rPr lang="zh-CN" altLang="en-US" sz="2600" dirty="0"/>
              <a:t>中结构或者类。注意这种情况下，要先用</a:t>
            </a:r>
            <a:r>
              <a:rPr lang="en-US" altLang="zh-CN" sz="2600" dirty="0" err="1"/>
              <a:t>StructLayout</a:t>
            </a:r>
            <a:r>
              <a:rPr lang="zh-CN" altLang="en-US" sz="2600" dirty="0"/>
              <a:t>特性限定声明结构或类，虽然比较复杂，在用到时查示例就好，不需死记</a:t>
            </a:r>
          </a:p>
          <a:p>
            <a:pPr eaLnBrk="1" hangingPunct="1"/>
            <a:endParaRPr lang="en-US" altLang="zh-CN" sz="2800" dirty="0"/>
          </a:p>
          <a:p>
            <a:pPr eaLnBrk="1" hangingPunct="1"/>
            <a:endParaRPr lang="en-US" altLang="zh-CN" sz="2800" dirty="0"/>
          </a:p>
        </p:txBody>
      </p:sp>
    </p:spTree>
    <p:extLst>
      <p:ext uri="{BB962C8B-B14F-4D97-AF65-F5344CB8AC3E}">
        <p14:creationId xmlns:p14="http://schemas.microsoft.com/office/powerpoint/2010/main" val="2368940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r>
              <a:rPr lang="en-US" altLang="zh-CN"/>
              <a:t>C#</a:t>
            </a:r>
            <a:r>
              <a:rPr lang="zh-CN" altLang="en-US"/>
              <a:t>语言</a:t>
            </a:r>
            <a:r>
              <a:rPr lang="en-US" altLang="zh-CN"/>
              <a:t>Windows</a:t>
            </a:r>
            <a:r>
              <a:rPr lang="zh-CN" altLang="en-US"/>
              <a:t>程序设计</a:t>
            </a:r>
          </a:p>
        </p:txBody>
      </p:sp>
      <p:graphicFrame>
        <p:nvGraphicFramePr>
          <p:cNvPr id="6" name="表格 5"/>
          <p:cNvGraphicFramePr>
            <a:graphicFrameLocks noGrp="1"/>
          </p:cNvGraphicFramePr>
          <p:nvPr>
            <p:extLst/>
          </p:nvPr>
        </p:nvGraphicFramePr>
        <p:xfrm>
          <a:off x="171450" y="45306"/>
          <a:ext cx="9715501" cy="6755544"/>
        </p:xfrm>
        <a:graphic>
          <a:graphicData uri="http://schemas.openxmlformats.org/drawingml/2006/table">
            <a:tbl>
              <a:tblPr firstRow="1" firstCol="1" bandRow="1">
                <a:tableStyleId>{5C22544A-7EE6-4342-B048-85BDC9FD1C3A}</a:tableStyleId>
              </a:tblPr>
              <a:tblGrid>
                <a:gridCol w="2157019">
                  <a:extLst>
                    <a:ext uri="{9D8B030D-6E8A-4147-A177-3AD203B41FA5}">
                      <a16:colId xmlns:a16="http://schemas.microsoft.com/office/drawing/2014/main" val="20000"/>
                    </a:ext>
                  </a:extLst>
                </a:gridCol>
                <a:gridCol w="1853739">
                  <a:extLst>
                    <a:ext uri="{9D8B030D-6E8A-4147-A177-3AD203B41FA5}">
                      <a16:colId xmlns:a16="http://schemas.microsoft.com/office/drawing/2014/main" val="20001"/>
                    </a:ext>
                  </a:extLst>
                </a:gridCol>
                <a:gridCol w="2300166">
                  <a:extLst>
                    <a:ext uri="{9D8B030D-6E8A-4147-A177-3AD203B41FA5}">
                      <a16:colId xmlns:a16="http://schemas.microsoft.com/office/drawing/2014/main" val="20002"/>
                    </a:ext>
                  </a:extLst>
                </a:gridCol>
                <a:gridCol w="3404577">
                  <a:extLst>
                    <a:ext uri="{9D8B030D-6E8A-4147-A177-3AD203B41FA5}">
                      <a16:colId xmlns:a16="http://schemas.microsoft.com/office/drawing/2014/main" val="20003"/>
                    </a:ext>
                  </a:extLst>
                </a:gridCol>
              </a:tblGrid>
              <a:tr h="522880">
                <a:tc>
                  <a:txBody>
                    <a:bodyPr/>
                    <a:lstStyle/>
                    <a:p>
                      <a:pPr algn="l">
                        <a:spcAft>
                          <a:spcPts val="0"/>
                        </a:spcAft>
                      </a:pPr>
                      <a:r>
                        <a:rPr lang="en-US" sz="2000" kern="0">
                          <a:effectLst/>
                        </a:rPr>
                        <a:t>Unmanaged type in Wtypes.h</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Unmanaged C language type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Managed class name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Description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06974">
                <a:tc rowSpan="2">
                  <a:txBody>
                    <a:bodyPr/>
                    <a:lstStyle/>
                    <a:p>
                      <a:pPr algn="l">
                        <a:spcAft>
                          <a:spcPts val="0"/>
                        </a:spcAft>
                      </a:pPr>
                      <a:r>
                        <a:rPr lang="en-US" sz="2000" kern="0">
                          <a:effectLst/>
                        </a:rPr>
                        <a:t>HANDLE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a:effectLst/>
                        </a:rPr>
                        <a:t>System.IntPtr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a:txBody>
                    <a:bodyPr/>
                    <a:lstStyle/>
                    <a:p>
                      <a:pPr algn="l">
                        <a:spcAft>
                          <a:spcPts val="0"/>
                        </a:spcAft>
                      </a:pPr>
                      <a:r>
                        <a:rPr lang="en-US" sz="2000" kern="0">
                          <a:effectLst/>
                        </a:rPr>
                        <a:t>32 bits on 32-bit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4969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en-US" sz="2000" kern="0">
                          <a:effectLst/>
                        </a:rPr>
                        <a:t>, 64 bits on 64-bit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48587">
                <a:tc>
                  <a:txBody>
                    <a:bodyPr/>
                    <a:lstStyle/>
                    <a:p>
                      <a:pPr algn="l">
                        <a:spcAft>
                          <a:spcPts val="0"/>
                        </a:spcAft>
                      </a:pPr>
                      <a:r>
                        <a:rPr lang="en-US" sz="2000" kern="0">
                          <a:effectLst/>
                        </a:rPr>
                        <a:t>BYTE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System.Byte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8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17866">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48587">
                <a:tc>
                  <a:txBody>
                    <a:bodyPr/>
                    <a:lstStyle/>
                    <a:p>
                      <a:pPr algn="l">
                        <a:spcAft>
                          <a:spcPts val="0"/>
                        </a:spcAft>
                      </a:pPr>
                      <a:r>
                        <a:rPr lang="en-US" sz="2000" kern="0">
                          <a:effectLst/>
                        </a:rPr>
                        <a:t>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17866">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217866">
                <a:tc>
                  <a:txBody>
                    <a:bodyPr/>
                    <a:lstStyle/>
                    <a:p>
                      <a:pPr algn="l">
                        <a:spcAft>
                          <a:spcPts val="0"/>
                        </a:spcAft>
                      </a:pPr>
                      <a:r>
                        <a:rPr lang="en-US" sz="2000" kern="0">
                          <a:effectLst/>
                        </a:rPr>
                        <a:t>UINT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17866">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217866">
                <a:tc>
                  <a:txBody>
                    <a:bodyPr/>
                    <a:lstStyle/>
                    <a:p>
                      <a:pPr algn="l">
                        <a:spcAft>
                          <a:spcPts val="0"/>
                        </a:spcAft>
                      </a:pPr>
                      <a:r>
                        <a:rPr lang="en-US" sz="2000" kern="0">
                          <a:effectLst/>
                        </a:rPr>
                        <a:t>BOOL</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348587">
                <a:tc>
                  <a:txBody>
                    <a:bodyPr/>
                    <a:lstStyle/>
                    <a:p>
                      <a:pPr algn="l">
                        <a:spcAft>
                          <a:spcPts val="0"/>
                        </a:spcAft>
                      </a:pPr>
                      <a:r>
                        <a:rPr lang="en-US" sz="2000" kern="0">
                          <a:effectLst/>
                        </a:rPr>
                        <a:t>DWORD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348587">
                <a:tc>
                  <a:txBody>
                    <a:bodyPr/>
                    <a:lstStyle/>
                    <a:p>
                      <a:pPr algn="l">
                        <a:spcAft>
                          <a:spcPts val="0"/>
                        </a:spcAft>
                      </a:pPr>
                      <a:r>
                        <a:rPr lang="en-US" sz="2000" kern="0">
                          <a:effectLst/>
                        </a:rPr>
                        <a:t>ULONG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217866">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349699">
                <a:tc>
                  <a:txBody>
                    <a:bodyPr/>
                    <a:lstStyle/>
                    <a:p>
                      <a:pPr algn="l">
                        <a:spcAft>
                          <a:spcPts val="0"/>
                        </a:spcAft>
                      </a:pPr>
                      <a:r>
                        <a:rPr lang="en-US" sz="2000" kern="0">
                          <a:effectLst/>
                        </a:rPr>
                        <a:t>WCHAR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3"/>
                  </a:ext>
                </a:extLst>
              </a:tr>
              <a:tr h="217866">
                <a:tc>
                  <a:txBody>
                    <a:bodyPr/>
                    <a:lstStyle/>
                    <a:p>
                      <a:pPr algn="l">
                        <a:spcAft>
                          <a:spcPts val="0"/>
                        </a:spcAft>
                      </a:pPr>
                      <a:r>
                        <a:rPr lang="en-US" sz="2000" kern="0">
                          <a:effectLst/>
                        </a:rPr>
                        <a:t>LPSTR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4"/>
                  </a:ext>
                </a:extLst>
              </a:tr>
              <a:tr h="217866">
                <a:tc>
                  <a:txBody>
                    <a:bodyPr/>
                    <a:lstStyle/>
                    <a:p>
                      <a:pPr algn="l">
                        <a:spcAft>
                          <a:spcPts val="0"/>
                        </a:spcAft>
                      </a:pPr>
                      <a:r>
                        <a:rPr lang="en-US" sz="2000" kern="0">
                          <a:effectLst/>
                        </a:rPr>
                        <a:t>LPCSTR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5"/>
                  </a:ext>
                </a:extLst>
              </a:tr>
              <a:tr h="349699">
                <a:tc>
                  <a:txBody>
                    <a:bodyPr/>
                    <a:lstStyle/>
                    <a:p>
                      <a:pPr algn="l">
                        <a:spcAft>
                          <a:spcPts val="0"/>
                        </a:spcAft>
                      </a:pPr>
                      <a:r>
                        <a:rPr lang="en-US" sz="2000" kern="0">
                          <a:effectLst/>
                        </a:rPr>
                        <a:t>LPWSTR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6"/>
                  </a:ext>
                </a:extLst>
              </a:tr>
              <a:tr h="349699">
                <a:tc>
                  <a:txBody>
                    <a:bodyPr/>
                    <a:lstStyle/>
                    <a:p>
                      <a:pPr algn="l">
                        <a:spcAft>
                          <a:spcPts val="0"/>
                        </a:spcAft>
                      </a:pPr>
                      <a:r>
                        <a:rPr lang="en-US" sz="2000" kern="0">
                          <a:effectLst/>
                        </a:rPr>
                        <a:t>LPCWSTR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7"/>
                  </a:ext>
                </a:extLst>
              </a:tr>
              <a:tr h="217866">
                <a:tc>
                  <a:txBody>
                    <a:bodyPr/>
                    <a:lstStyle/>
                    <a:p>
                      <a:pPr algn="l">
                        <a:spcAft>
                          <a:spcPts val="0"/>
                        </a:spcAft>
                      </a:pPr>
                      <a:r>
                        <a:rPr lang="en-US" sz="2000" kern="0">
                          <a:effectLst/>
                        </a:rPr>
                        <a:t>FLOAT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Float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System.Single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8"/>
                  </a:ext>
                </a:extLst>
              </a:tr>
              <a:tr h="217866">
                <a:tc>
                  <a:txBody>
                    <a:bodyPr/>
                    <a:lstStyle/>
                    <a:p>
                      <a:pPr algn="l">
                        <a:spcAft>
                          <a:spcPts val="0"/>
                        </a:spcAft>
                      </a:pPr>
                      <a:r>
                        <a:rPr lang="en-US" sz="2000" kern="0">
                          <a:effectLst/>
                        </a:rPr>
                        <a:t>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a:effectLst/>
                        </a:rPr>
                        <a:t>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a:effectLst/>
                        </a:rPr>
                        <a:t>System.Double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a:effectLst/>
                        </a:rPr>
                        <a:t>64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25193181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5009072" y="934405"/>
            <a:ext cx="4272952" cy="3512165"/>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21411" y="603849"/>
            <a:ext cx="4359216" cy="3842722"/>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3693319"/>
          </a:xfrm>
          <a:prstGeom prst="rect">
            <a:avLst/>
          </a:prstGeom>
        </p:spPr>
        <p:txBody>
          <a:bodyPr wrap="square">
            <a:spAutoFit/>
          </a:bodyPr>
          <a:lstStyle/>
          <a:p>
            <a:r>
              <a:rPr lang="zh-CN" altLang="en-US"/>
              <a:t>[StructLayout(LayoutKind.Sequential)]</a:t>
            </a:r>
          </a:p>
          <a:p>
            <a:r>
              <a:rPr lang="zh-CN" altLang="en-US" smtClean="0"/>
              <a:t>public </a:t>
            </a:r>
            <a:r>
              <a:rPr lang="zh-CN" altLang="en-US"/>
              <a:t>struct KEYBDINPUT</a:t>
            </a:r>
          </a:p>
          <a:p>
            <a:r>
              <a:rPr lang="zh-CN" altLang="en-US" smtClean="0"/>
              <a:t>{</a:t>
            </a:r>
            <a:endParaRPr lang="zh-CN" altLang="en-US"/>
          </a:p>
          <a:p>
            <a:r>
              <a:rPr lang="zh-CN" altLang="en-US"/>
              <a:t>     </a:t>
            </a:r>
            <a:r>
              <a:rPr lang="zh-CN" altLang="en-US" smtClean="0"/>
              <a:t>public </a:t>
            </a:r>
            <a:r>
              <a:rPr lang="zh-CN" altLang="en-US"/>
              <a:t>short wVk;</a:t>
            </a:r>
          </a:p>
          <a:p>
            <a:r>
              <a:rPr lang="zh-CN" altLang="en-US"/>
              <a:t>     </a:t>
            </a:r>
            <a:r>
              <a:rPr lang="zh-CN" altLang="en-US" smtClean="0"/>
              <a:t>public </a:t>
            </a:r>
            <a:r>
              <a:rPr lang="zh-CN" altLang="en-US"/>
              <a:t>short wScan</a:t>
            </a:r>
            <a:r>
              <a:rPr lang="zh-CN" altLang="en-US" smtClean="0"/>
              <a:t>;</a:t>
            </a:r>
            <a:endParaRPr lang="zh-CN" altLang="en-US"/>
          </a:p>
          <a:p>
            <a:r>
              <a:rPr lang="zh-CN" altLang="en-US"/>
              <a:t>     </a:t>
            </a:r>
            <a:r>
              <a:rPr lang="zh-CN" altLang="en-US" smtClean="0"/>
              <a:t>// </a:t>
            </a:r>
            <a:r>
              <a:rPr lang="zh-CN" altLang="en-US"/>
              <a:t>KEYEVENTF_EXTENDEDKEY 0x0001</a:t>
            </a:r>
          </a:p>
          <a:p>
            <a:r>
              <a:rPr lang="zh-CN" altLang="en-US"/>
              <a:t>     </a:t>
            </a:r>
            <a:r>
              <a:rPr lang="zh-CN" altLang="en-US" smtClean="0"/>
              <a:t>// </a:t>
            </a:r>
            <a:r>
              <a:rPr lang="zh-CN" altLang="en-US"/>
              <a:t>KEYEVENTF_KEYUP 0x0002</a:t>
            </a:r>
          </a:p>
          <a:p>
            <a:r>
              <a:rPr lang="zh-CN" altLang="en-US"/>
              <a:t>     </a:t>
            </a:r>
            <a:r>
              <a:rPr lang="zh-CN" altLang="en-US" smtClean="0"/>
              <a:t>// </a:t>
            </a:r>
            <a:r>
              <a:rPr lang="zh-CN" altLang="en-US"/>
              <a:t>KEYEVENTF_SCANCODE 0x0008</a:t>
            </a:r>
          </a:p>
          <a:p>
            <a:r>
              <a:rPr lang="zh-CN" altLang="en-US"/>
              <a:t>     </a:t>
            </a:r>
            <a:r>
              <a:rPr lang="zh-CN" altLang="en-US" smtClean="0"/>
              <a:t>// </a:t>
            </a:r>
            <a:r>
              <a:rPr lang="zh-CN" altLang="en-US"/>
              <a:t>KEYEVENTF_UNICODE 0x0004</a:t>
            </a:r>
          </a:p>
          <a:p>
            <a:r>
              <a:rPr lang="zh-CN" altLang="en-US"/>
              <a:t>     </a:t>
            </a:r>
            <a:r>
              <a:rPr lang="zh-CN" altLang="en-US" smtClean="0"/>
              <a:t>public </a:t>
            </a:r>
            <a:r>
              <a:rPr lang="zh-CN" altLang="en-US"/>
              <a:t>int dwFlags</a:t>
            </a:r>
            <a:r>
              <a:rPr lang="zh-CN" altLang="en-US" smtClean="0"/>
              <a:t>;</a:t>
            </a:r>
            <a:endParaRPr lang="zh-CN" altLang="en-US"/>
          </a:p>
          <a:p>
            <a:r>
              <a:rPr lang="zh-CN" altLang="en-US"/>
              <a:t>     </a:t>
            </a:r>
            <a:r>
              <a:rPr lang="zh-CN" altLang="en-US" smtClean="0"/>
              <a:t>public </a:t>
            </a:r>
            <a:r>
              <a:rPr lang="zh-CN" altLang="en-US"/>
              <a:t>int time;</a:t>
            </a:r>
          </a:p>
          <a:p>
            <a:r>
              <a:rPr lang="zh-CN" altLang="en-US"/>
              <a:t>     </a:t>
            </a:r>
            <a:r>
              <a:rPr lang="zh-CN" altLang="en-US" smtClean="0"/>
              <a:t>public </a:t>
            </a:r>
            <a:r>
              <a:rPr lang="zh-CN" altLang="en-US"/>
              <a:t>IntPtr dwExtraInfo;</a:t>
            </a:r>
          </a:p>
          <a:p>
            <a:r>
              <a:rPr lang="zh-CN" altLang="en-US" smtClean="0"/>
              <a:t>}</a:t>
            </a:r>
            <a:endParaRPr lang="zh-CN" altLang="en-US"/>
          </a:p>
        </p:txBody>
      </p:sp>
      <p:sp>
        <p:nvSpPr>
          <p:cNvPr id="8" name="矩形 7"/>
          <p:cNvSpPr/>
          <p:nvPr/>
        </p:nvSpPr>
        <p:spPr>
          <a:xfrm>
            <a:off x="5006196" y="1030250"/>
            <a:ext cx="4275827" cy="3416320"/>
          </a:xfrm>
          <a:prstGeom prst="rect">
            <a:avLst/>
          </a:prstGeom>
        </p:spPr>
        <p:txBody>
          <a:bodyPr wrap="square">
            <a:spAutoFit/>
          </a:bodyPr>
          <a:lstStyle/>
          <a:p>
            <a:r>
              <a:rPr lang="en-US" altLang="zh-CN">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a:t>typedef struct tagKEYBDINPUT </a:t>
            </a:r>
          </a:p>
          <a:p>
            <a:r>
              <a:rPr lang="en-US" altLang="zh-CN"/>
              <a:t> </a:t>
            </a:r>
            <a:r>
              <a:rPr lang="en-US" altLang="zh-CN" smtClean="0"/>
              <a:t>{</a:t>
            </a:r>
            <a:endParaRPr lang="en-US" altLang="zh-CN"/>
          </a:p>
          <a:p>
            <a:r>
              <a:rPr lang="en-US" altLang="zh-CN"/>
              <a:t>    </a:t>
            </a:r>
            <a:r>
              <a:rPr lang="en-US" altLang="zh-CN" smtClean="0"/>
              <a:t>WORD      </a:t>
            </a:r>
            <a:r>
              <a:rPr lang="en-US" altLang="zh-CN"/>
              <a:t>wVk;</a:t>
            </a:r>
          </a:p>
          <a:p>
            <a:r>
              <a:rPr lang="en-US" altLang="zh-CN"/>
              <a:t>    </a:t>
            </a:r>
            <a:r>
              <a:rPr lang="en-US" altLang="zh-CN" smtClean="0"/>
              <a:t>WORD      </a:t>
            </a:r>
            <a:r>
              <a:rPr lang="en-US" altLang="zh-CN"/>
              <a:t>wScan;</a:t>
            </a:r>
          </a:p>
          <a:p>
            <a:r>
              <a:rPr lang="zh-CN" altLang="en-US"/>
              <a:t>    </a:t>
            </a:r>
            <a:r>
              <a:rPr lang="zh-CN" altLang="en-US" smtClean="0"/>
              <a:t>// </a:t>
            </a:r>
            <a:r>
              <a:rPr lang="zh-CN" altLang="en-US"/>
              <a:t>KEYEVENTF_EXTENDEDKEY 0x0001</a:t>
            </a:r>
          </a:p>
          <a:p>
            <a:r>
              <a:rPr lang="zh-CN" altLang="en-US"/>
              <a:t>    </a:t>
            </a:r>
            <a:r>
              <a:rPr lang="zh-CN" altLang="en-US" smtClean="0"/>
              <a:t>// </a:t>
            </a:r>
            <a:r>
              <a:rPr lang="zh-CN" altLang="en-US"/>
              <a:t>KEYEVENTF_KEYUP 0x0002</a:t>
            </a:r>
          </a:p>
          <a:p>
            <a:r>
              <a:rPr lang="zh-CN" altLang="en-US"/>
              <a:t>    </a:t>
            </a:r>
            <a:r>
              <a:rPr lang="zh-CN" altLang="en-US" smtClean="0"/>
              <a:t>// </a:t>
            </a:r>
            <a:r>
              <a:rPr lang="zh-CN" altLang="en-US"/>
              <a:t>KEYEVENTF_SCANCODE 0x0008</a:t>
            </a:r>
          </a:p>
          <a:p>
            <a:r>
              <a:rPr lang="zh-CN" altLang="en-US"/>
              <a:t>    </a:t>
            </a:r>
            <a:r>
              <a:rPr lang="zh-CN" altLang="en-US" smtClean="0"/>
              <a:t>// </a:t>
            </a:r>
            <a:r>
              <a:rPr lang="zh-CN" altLang="en-US"/>
              <a:t>KEYEVENTF_UNICODE 0x0004</a:t>
            </a:r>
            <a:endParaRPr lang="en-US" altLang="zh-CN"/>
          </a:p>
          <a:p>
            <a:r>
              <a:rPr lang="en-US" altLang="zh-CN"/>
              <a:t>    </a:t>
            </a:r>
            <a:r>
              <a:rPr lang="en-US" altLang="zh-CN" smtClean="0"/>
              <a:t>DWORD     </a:t>
            </a:r>
            <a:r>
              <a:rPr lang="en-US" altLang="zh-CN"/>
              <a:t>dwFlags;</a:t>
            </a:r>
          </a:p>
          <a:p>
            <a:r>
              <a:rPr lang="en-US" altLang="zh-CN"/>
              <a:t>    </a:t>
            </a:r>
            <a:r>
              <a:rPr lang="en-US" altLang="zh-CN" smtClean="0"/>
              <a:t>DWORD     </a:t>
            </a:r>
            <a:r>
              <a:rPr lang="en-US" altLang="zh-CN"/>
              <a:t>time;</a:t>
            </a:r>
          </a:p>
          <a:p>
            <a:r>
              <a:rPr lang="en-US" altLang="zh-CN"/>
              <a:t>    </a:t>
            </a:r>
            <a:r>
              <a:rPr lang="en-US" altLang="zh-CN" smtClean="0"/>
              <a:t>ULONG_PTR </a:t>
            </a:r>
            <a:r>
              <a:rPr lang="en-US" altLang="zh-CN"/>
              <a:t>dwExtraInfo;</a:t>
            </a:r>
          </a:p>
          <a:p>
            <a:r>
              <a:rPr lang="en-US" altLang="zh-CN"/>
              <a:t> </a:t>
            </a:r>
            <a:r>
              <a:rPr lang="en-US" altLang="zh-CN" smtClean="0"/>
              <a:t>} </a:t>
            </a:r>
            <a:r>
              <a:rPr lang="en-US" altLang="zh-CN"/>
              <a:t>KEYBDINPUT, *PKEYBDINPUT;</a:t>
            </a:r>
            <a:endParaRPr lang="zh-CN" altLang="en-US"/>
          </a:p>
        </p:txBody>
      </p:sp>
      <p:sp>
        <p:nvSpPr>
          <p:cNvPr id="10" name="圆角矩形标注 9"/>
          <p:cNvSpPr/>
          <p:nvPr/>
        </p:nvSpPr>
        <p:spPr>
          <a:xfrm>
            <a:off x="1388853" y="4718649"/>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14" name="圆角矩形标注 13"/>
          <p:cNvSpPr/>
          <p:nvPr/>
        </p:nvSpPr>
        <p:spPr>
          <a:xfrm>
            <a:off x="7144109" y="4718649"/>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Tree>
    <p:extLst>
      <p:ext uri="{BB962C8B-B14F-4D97-AF65-F5344CB8AC3E}">
        <p14:creationId xmlns:p14="http://schemas.microsoft.com/office/powerpoint/2010/main" val="36811937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5009072" y="934406"/>
            <a:ext cx="4272952" cy="2681168"/>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21411" y="603849"/>
            <a:ext cx="4359216" cy="3011724"/>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2862322"/>
          </a:xfrm>
          <a:prstGeom prst="rect">
            <a:avLst/>
          </a:prstGeom>
        </p:spPr>
        <p:txBody>
          <a:bodyPr wrap="square">
            <a:spAutoFit/>
          </a:bodyPr>
          <a:lstStyle/>
          <a:p>
            <a:r>
              <a:rPr lang="en-US" altLang="zh-CN"/>
              <a:t> [StructLayout(LayoutKind.Sequential)]</a:t>
            </a:r>
          </a:p>
          <a:p>
            <a:r>
              <a:rPr lang="en-US" altLang="zh-CN"/>
              <a:t> </a:t>
            </a:r>
            <a:r>
              <a:rPr lang="en-US" altLang="zh-CN" smtClean="0"/>
              <a:t>public </a:t>
            </a:r>
            <a:r>
              <a:rPr lang="en-US" altLang="zh-CN"/>
              <a:t>struct MOUSEINPUT</a:t>
            </a:r>
          </a:p>
          <a:p>
            <a:r>
              <a:rPr lang="zh-CN" altLang="en-US"/>
              <a:t> </a:t>
            </a:r>
            <a:r>
              <a:rPr lang="en-US" altLang="zh-CN" smtClean="0"/>
              <a:t>{</a:t>
            </a:r>
            <a:endParaRPr lang="en-US" altLang="zh-CN"/>
          </a:p>
          <a:p>
            <a:r>
              <a:rPr lang="en-US" altLang="zh-CN"/>
              <a:t>     </a:t>
            </a:r>
            <a:r>
              <a:rPr lang="en-US" altLang="zh-CN" smtClean="0"/>
              <a:t>public </a:t>
            </a:r>
            <a:r>
              <a:rPr lang="en-US" altLang="zh-CN"/>
              <a:t>int dx;</a:t>
            </a:r>
          </a:p>
          <a:p>
            <a:r>
              <a:rPr lang="en-US" altLang="zh-CN"/>
              <a:t>     </a:t>
            </a:r>
            <a:r>
              <a:rPr lang="en-US" altLang="zh-CN" smtClean="0"/>
              <a:t>public </a:t>
            </a:r>
            <a:r>
              <a:rPr lang="en-US" altLang="zh-CN"/>
              <a:t>int dy;</a:t>
            </a:r>
          </a:p>
          <a:p>
            <a:r>
              <a:rPr lang="en-US" altLang="zh-CN"/>
              <a:t>     </a:t>
            </a:r>
            <a:r>
              <a:rPr lang="en-US" altLang="zh-CN" smtClean="0"/>
              <a:t>public </a:t>
            </a:r>
            <a:r>
              <a:rPr lang="en-US" altLang="zh-CN"/>
              <a:t>int mouseData;</a:t>
            </a:r>
          </a:p>
          <a:p>
            <a:r>
              <a:rPr lang="en-US" altLang="zh-CN"/>
              <a:t>     </a:t>
            </a:r>
            <a:r>
              <a:rPr lang="en-US" altLang="zh-CN" smtClean="0"/>
              <a:t>public </a:t>
            </a:r>
            <a:r>
              <a:rPr lang="en-US" altLang="zh-CN"/>
              <a:t>int dwFlags;</a:t>
            </a:r>
          </a:p>
          <a:p>
            <a:r>
              <a:rPr lang="en-US" altLang="zh-CN"/>
              <a:t>     </a:t>
            </a:r>
            <a:r>
              <a:rPr lang="en-US" altLang="zh-CN" smtClean="0"/>
              <a:t>public </a:t>
            </a:r>
            <a:r>
              <a:rPr lang="en-US" altLang="zh-CN"/>
              <a:t>int time;</a:t>
            </a:r>
          </a:p>
          <a:p>
            <a:r>
              <a:rPr lang="en-US" altLang="zh-CN"/>
              <a:t>     </a:t>
            </a:r>
            <a:r>
              <a:rPr lang="en-US" altLang="zh-CN" smtClean="0"/>
              <a:t>public </a:t>
            </a:r>
            <a:r>
              <a:rPr lang="en-US" altLang="zh-CN"/>
              <a:t>IntPtr dwExtraInfo;</a:t>
            </a:r>
          </a:p>
          <a:p>
            <a:r>
              <a:rPr lang="zh-CN" altLang="en-US"/>
              <a:t>  </a:t>
            </a:r>
            <a:r>
              <a:rPr lang="en-US" altLang="zh-CN" smtClean="0"/>
              <a:t>}</a:t>
            </a:r>
            <a:endParaRPr lang="zh-CN" altLang="en-US"/>
          </a:p>
        </p:txBody>
      </p:sp>
      <p:sp>
        <p:nvSpPr>
          <p:cNvPr id="8" name="矩形 7"/>
          <p:cNvSpPr/>
          <p:nvPr/>
        </p:nvSpPr>
        <p:spPr>
          <a:xfrm>
            <a:off x="5006196" y="1030250"/>
            <a:ext cx="4275827" cy="2585323"/>
          </a:xfrm>
          <a:prstGeom prst="rect">
            <a:avLst/>
          </a:prstGeom>
        </p:spPr>
        <p:txBody>
          <a:bodyPr wrap="square">
            <a:spAutoFit/>
          </a:bodyPr>
          <a:lstStyle/>
          <a:p>
            <a:r>
              <a:rPr lang="en-US" altLang="zh-CN">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a:t>typedef struct tagMOUSEINPUT </a:t>
            </a:r>
            <a:endParaRPr lang="en-US" altLang="zh-CN" smtClean="0"/>
          </a:p>
          <a:p>
            <a:r>
              <a:rPr lang="en-US" altLang="zh-CN" smtClean="0"/>
              <a:t>{</a:t>
            </a:r>
            <a:endParaRPr lang="en-US" altLang="zh-CN"/>
          </a:p>
          <a:p>
            <a:r>
              <a:rPr lang="en-US" altLang="zh-CN"/>
              <a:t>  LONG      dx;</a:t>
            </a:r>
          </a:p>
          <a:p>
            <a:r>
              <a:rPr lang="en-US" altLang="zh-CN"/>
              <a:t>  LONG      dy;</a:t>
            </a:r>
          </a:p>
          <a:p>
            <a:r>
              <a:rPr lang="en-US" altLang="zh-CN"/>
              <a:t>  DWORD     mouseData;</a:t>
            </a:r>
          </a:p>
          <a:p>
            <a:r>
              <a:rPr lang="en-US" altLang="zh-CN"/>
              <a:t>  DWORD     dwFlags;</a:t>
            </a:r>
          </a:p>
          <a:p>
            <a:r>
              <a:rPr lang="en-US" altLang="zh-CN"/>
              <a:t>  DWORD     time;</a:t>
            </a:r>
          </a:p>
          <a:p>
            <a:r>
              <a:rPr lang="en-US" altLang="zh-CN"/>
              <a:t>  ULONG_PTR dwExtraInfo;</a:t>
            </a:r>
          </a:p>
          <a:p>
            <a:r>
              <a:rPr lang="en-US" altLang="zh-CN"/>
              <a:t>} MOUSEINPUT, *PMOUSEINPUT;</a:t>
            </a:r>
            <a:endParaRPr lang="zh-CN" altLang="en-US"/>
          </a:p>
        </p:txBody>
      </p:sp>
      <p:sp>
        <p:nvSpPr>
          <p:cNvPr id="10" name="圆角矩形标注 9"/>
          <p:cNvSpPr/>
          <p:nvPr/>
        </p:nvSpPr>
        <p:spPr>
          <a:xfrm>
            <a:off x="1587261" y="3873259"/>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14" name="圆角矩形标注 13"/>
          <p:cNvSpPr/>
          <p:nvPr/>
        </p:nvSpPr>
        <p:spPr>
          <a:xfrm>
            <a:off x="6876690" y="3873260"/>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sp>
        <p:nvSpPr>
          <p:cNvPr id="2" name="矩形 1"/>
          <p:cNvSpPr/>
          <p:nvPr/>
        </p:nvSpPr>
        <p:spPr>
          <a:xfrm>
            <a:off x="406460" y="4437986"/>
            <a:ext cx="2374368" cy="523220"/>
          </a:xfrm>
          <a:prstGeom prst="rect">
            <a:avLst/>
          </a:prstGeom>
        </p:spPr>
        <p:txBody>
          <a:bodyPr wrap="none">
            <a:spAutoFit/>
          </a:bodyPr>
          <a:lstStyle/>
          <a:p>
            <a:r>
              <a:rPr lang="en-US" altLang="zh-CN" sz="2800" smtClean="0">
                <a:solidFill>
                  <a:srgbClr val="002060"/>
                </a:solidFill>
                <a:latin typeface="Segoe UI" panose="020B0502040204020203" pitchFamily="34" charset="0"/>
              </a:rPr>
              <a:t>Blittable Data</a:t>
            </a:r>
            <a:r>
              <a:rPr lang="en-US" altLang="zh-CN">
                <a:solidFill>
                  <a:srgbClr val="000000"/>
                </a:solidFill>
                <a:latin typeface="Segoe UI" panose="020B0502040204020203" pitchFamily="34" charset="0"/>
              </a:rPr>
              <a:t> </a:t>
            </a:r>
            <a:endParaRPr lang="en-US" altLang="zh-CN" b="0" i="0">
              <a:solidFill>
                <a:srgbClr val="000000"/>
              </a:solidFill>
              <a:effectLst/>
              <a:latin typeface="Segoe UI" panose="020B0502040204020203" pitchFamily="34" charset="0"/>
            </a:endParaRPr>
          </a:p>
        </p:txBody>
      </p:sp>
      <p:sp>
        <p:nvSpPr>
          <p:cNvPr id="11" name="矩形 10"/>
          <p:cNvSpPr/>
          <p:nvPr/>
        </p:nvSpPr>
        <p:spPr>
          <a:xfrm>
            <a:off x="376940" y="4871371"/>
            <a:ext cx="8802410" cy="830997"/>
          </a:xfrm>
          <a:prstGeom prst="rect">
            <a:avLst/>
          </a:prstGeom>
        </p:spPr>
        <p:txBody>
          <a:bodyPr wrap="none">
            <a:spAutoFit/>
          </a:bodyPr>
          <a:lstStyle/>
          <a:p>
            <a:r>
              <a:rPr lang="zh-CN" altLang="en-US" sz="2400" smtClean="0">
                <a:solidFill>
                  <a:srgbClr val="000000"/>
                </a:solidFill>
                <a:latin typeface="Segoe UI" panose="020B0502040204020203" pitchFamily="34" charset="0"/>
              </a:rPr>
              <a:t>在托管代码与非托管代码中的数据类型具有相同的计算机表示，</a:t>
            </a:r>
            <a:endParaRPr lang="en-US" altLang="zh-CN" sz="2400" smtClean="0">
              <a:solidFill>
                <a:srgbClr val="000000"/>
              </a:solidFill>
              <a:latin typeface="Segoe UI" panose="020B0502040204020203" pitchFamily="34" charset="0"/>
            </a:endParaRPr>
          </a:p>
          <a:p>
            <a:r>
              <a:rPr lang="zh-CN" altLang="en-US" sz="2400" smtClean="0">
                <a:solidFill>
                  <a:srgbClr val="000000"/>
                </a:solidFill>
                <a:latin typeface="Segoe UI" panose="020B0502040204020203" pitchFamily="34" charset="0"/>
              </a:rPr>
              <a:t>这些数据在参数传递时无须转化即可使用。</a:t>
            </a:r>
            <a:endParaRPr lang="en-US" altLang="zh-CN" sz="2400" b="0" i="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1350466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228760" y="273170"/>
            <a:ext cx="5585443" cy="779253"/>
          </a:xfrm>
        </p:spPr>
        <p:txBody>
          <a:bodyPr/>
          <a:lstStyle/>
          <a:p>
            <a:pPr eaLnBrk="1" hangingPunct="1"/>
            <a:r>
              <a:rPr lang="zh-CN" altLang="en-US" dirty="0" smtClean="0"/>
              <a:t>调用非托管的动态链接库</a:t>
            </a:r>
          </a:p>
        </p:txBody>
      </p:sp>
      <p:sp>
        <p:nvSpPr>
          <p:cNvPr id="30724" name="Rectangle 3"/>
          <p:cNvSpPr>
            <a:spLocks noGrp="1" noChangeArrowheads="1"/>
          </p:cNvSpPr>
          <p:nvPr>
            <p:ph type="body" idx="1"/>
          </p:nvPr>
        </p:nvSpPr>
        <p:spPr>
          <a:xfrm>
            <a:off x="459237" y="1124310"/>
            <a:ext cx="8414940" cy="4335963"/>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5" name="Rectangle 57"/>
          <p:cNvSpPr txBox="1">
            <a:spLocks noChangeArrowheads="1"/>
          </p:cNvSpPr>
          <p:nvPr/>
        </p:nvSpPr>
        <p:spPr>
          <a:xfrm>
            <a:off x="419112" y="982634"/>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smtClean="0"/>
              <a:t>使用</a:t>
            </a:r>
            <a:r>
              <a:rPr lang="en-US" altLang="zh-CN" sz="2800" dirty="0" smtClean="0"/>
              <a:t>C++</a:t>
            </a:r>
            <a:r>
              <a:rPr lang="zh-CN" altLang="en-US" sz="2800" dirty="0" smtClean="0"/>
              <a:t>创建类库</a:t>
            </a:r>
            <a:r>
              <a:rPr lang="en-US" altLang="zh-CN" sz="2800" dirty="0" smtClean="0"/>
              <a:t>(DLL)</a:t>
            </a:r>
          </a:p>
        </p:txBody>
      </p:sp>
      <p:sp>
        <p:nvSpPr>
          <p:cNvPr id="2" name="文本框 1"/>
          <p:cNvSpPr txBox="1"/>
          <p:nvPr/>
        </p:nvSpPr>
        <p:spPr>
          <a:xfrm>
            <a:off x="5329645" y="939644"/>
            <a:ext cx="6387737" cy="369332"/>
          </a:xfrm>
          <a:prstGeom prst="rect">
            <a:avLst/>
          </a:prstGeom>
          <a:noFill/>
        </p:spPr>
        <p:txBody>
          <a:bodyPr wrap="square" rtlCol="0">
            <a:spAutoFit/>
          </a:bodyPr>
          <a:lstStyle/>
          <a:p>
            <a:r>
              <a:rPr lang="zh-CN" altLang="en-US" dirty="0" smtClean="0"/>
              <a:t>参考 </a:t>
            </a:r>
            <a:r>
              <a:rPr lang="en-US" altLang="zh-CN" dirty="0" smtClean="0"/>
              <a:t>https</a:t>
            </a:r>
            <a:r>
              <a:rPr lang="en-US" altLang="zh-CN" dirty="0"/>
              <a:t>://www.cnblogs.com/94cool/p/5772376.html</a:t>
            </a:r>
            <a:endParaRPr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3642"/>
            <a:ext cx="6230219" cy="5706271"/>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999" y="1574615"/>
            <a:ext cx="9097645" cy="554432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6464" y="1565089"/>
            <a:ext cx="6525536" cy="5553850"/>
          </a:xfrm>
          <a:prstGeom prst="rect">
            <a:avLst/>
          </a:prstGeom>
        </p:spPr>
      </p:pic>
    </p:spTree>
    <p:extLst>
      <p:ext uri="{BB962C8B-B14F-4D97-AF65-F5344CB8AC3E}">
        <p14:creationId xmlns:p14="http://schemas.microsoft.com/office/powerpoint/2010/main" val="146825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type="body" idx="1"/>
          </p:nvPr>
        </p:nvSpPr>
        <p:spPr>
          <a:xfrm>
            <a:off x="459237" y="1124310"/>
            <a:ext cx="8414940" cy="4335963"/>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smtClean="0"/>
              <a:t>添加头文件</a:t>
            </a:r>
            <a:r>
              <a:rPr lang="en-US" altLang="zh-CN" sz="2800" dirty="0" smtClean="0"/>
              <a:t>*.h</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5" y="866284"/>
            <a:ext cx="6173061" cy="414395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482" y="1845558"/>
            <a:ext cx="6428729" cy="3917822"/>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3092" y="2833758"/>
            <a:ext cx="7616342" cy="3919739"/>
          </a:xfrm>
          <a:prstGeom prst="rect">
            <a:avLst/>
          </a:prstGeom>
        </p:spPr>
      </p:pic>
    </p:spTree>
    <p:extLst>
      <p:ext uri="{BB962C8B-B14F-4D97-AF65-F5344CB8AC3E}">
        <p14:creationId xmlns:p14="http://schemas.microsoft.com/office/powerpoint/2010/main" val="263232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type="body" idx="1"/>
          </p:nvPr>
        </p:nvSpPr>
        <p:spPr>
          <a:xfrm>
            <a:off x="459237" y="1124310"/>
            <a:ext cx="8414940" cy="4335963"/>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smtClean="0"/>
              <a:t>修改源文件</a:t>
            </a:r>
            <a:r>
              <a:rPr lang="en-US" altLang="zh-CN" sz="2800" dirty="0" smtClean="0"/>
              <a:t>*.</a:t>
            </a:r>
            <a:r>
              <a:rPr lang="en-US" altLang="zh-CN" sz="2800" dirty="0" err="1" smtClean="0"/>
              <a:t>cpp</a:t>
            </a:r>
            <a:endParaRPr lang="en-US" altLang="zh-CN" sz="2800" dirty="0"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1" y="1276273"/>
            <a:ext cx="9754961" cy="5010849"/>
          </a:xfrm>
          <a:prstGeom prst="rect">
            <a:avLst/>
          </a:prstGeom>
        </p:spPr>
      </p:pic>
    </p:spTree>
    <p:extLst>
      <p:ext uri="{BB962C8B-B14F-4D97-AF65-F5344CB8AC3E}">
        <p14:creationId xmlns:p14="http://schemas.microsoft.com/office/powerpoint/2010/main" val="30917404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type="body" idx="1"/>
          </p:nvPr>
        </p:nvSpPr>
        <p:spPr>
          <a:xfrm>
            <a:off x="459237" y="1124310"/>
            <a:ext cx="8414940" cy="4335963"/>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smtClean="0"/>
              <a:t>添加导出定义</a:t>
            </a:r>
            <a:r>
              <a:rPr lang="en-US" altLang="zh-CN" sz="2800" dirty="0" smtClean="0"/>
              <a:t>*.</a:t>
            </a:r>
            <a:r>
              <a:rPr lang="en-US" altLang="zh-CN" sz="2800" dirty="0" err="1" smtClean="0"/>
              <a:t>def</a:t>
            </a:r>
            <a:endParaRPr lang="en-US" altLang="zh-CN" sz="2800" dirty="0"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84" y="939644"/>
            <a:ext cx="9097645" cy="554432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341" y="1847151"/>
            <a:ext cx="9754961" cy="5010849"/>
          </a:xfrm>
          <a:prstGeom prst="rect">
            <a:avLst/>
          </a:prstGeom>
        </p:spPr>
      </p:pic>
    </p:spTree>
    <p:extLst>
      <p:ext uri="{BB962C8B-B14F-4D97-AF65-F5344CB8AC3E}">
        <p14:creationId xmlns:p14="http://schemas.microsoft.com/office/powerpoint/2010/main" val="92054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type="body" idx="1"/>
          </p:nvPr>
        </p:nvSpPr>
        <p:spPr>
          <a:xfrm>
            <a:off x="459237" y="939643"/>
            <a:ext cx="8906832" cy="993659"/>
          </a:xfrm>
        </p:spPr>
        <p:txBody>
          <a:bodyPr>
            <a:normAutofit fontScale="77500" lnSpcReduction="20000"/>
          </a:bodyPr>
          <a:lstStyle/>
          <a:p>
            <a:r>
              <a:rPr lang="en-US" altLang="zh-CN" sz="2600" b="1" dirty="0"/>
              <a:t>Debug</a:t>
            </a:r>
            <a:r>
              <a:rPr lang="zh-CN" altLang="en-US" sz="2600" b="1" dirty="0"/>
              <a:t>模式下生成的</a:t>
            </a:r>
            <a:r>
              <a:rPr lang="en-US" altLang="zh-CN" sz="2600" b="1" dirty="0"/>
              <a:t>DLL</a:t>
            </a:r>
            <a:r>
              <a:rPr lang="zh-CN" altLang="en-US" sz="2600" b="1" dirty="0"/>
              <a:t>有时会出问题</a:t>
            </a:r>
            <a:endParaRPr lang="en-US" altLang="zh-CN" sz="2600" dirty="0"/>
          </a:p>
          <a:p>
            <a:r>
              <a:rPr lang="en-US" altLang="zh-CN" sz="2600" b="1" dirty="0" smtClean="0"/>
              <a:t>Release</a:t>
            </a:r>
            <a:r>
              <a:rPr lang="zh-CN" altLang="en-US" sz="2600" b="1" dirty="0"/>
              <a:t>模式下生成的</a:t>
            </a:r>
            <a:r>
              <a:rPr lang="en-US" altLang="zh-CN" sz="2600" b="1" dirty="0"/>
              <a:t>DLL</a:t>
            </a:r>
            <a:r>
              <a:rPr lang="zh-CN" altLang="en-US" sz="2600" b="1" dirty="0"/>
              <a:t>才是最终的</a:t>
            </a:r>
            <a:r>
              <a:rPr lang="zh-CN" altLang="en-US" sz="2600" b="1" dirty="0" smtClean="0"/>
              <a:t>，</a:t>
            </a:r>
            <a:r>
              <a:rPr lang="zh-CN" altLang="en-US" sz="2600" dirty="0" smtClean="0"/>
              <a:t>先</a:t>
            </a:r>
            <a:r>
              <a:rPr lang="zh-CN" altLang="en-US" sz="2600" dirty="0"/>
              <a:t>将解决方案切换到</a:t>
            </a:r>
            <a:r>
              <a:rPr lang="en-US" altLang="zh-CN" sz="2600" dirty="0"/>
              <a:t>Release</a:t>
            </a:r>
            <a:r>
              <a:rPr lang="zh-CN" altLang="en-US" sz="2600" dirty="0"/>
              <a:t>模式，再在</a:t>
            </a:r>
            <a:r>
              <a:rPr lang="en-US" altLang="zh-CN" sz="2600" dirty="0" err="1"/>
              <a:t>CreateDLL</a:t>
            </a:r>
            <a:r>
              <a:rPr lang="zh-CN" altLang="en-US" sz="2600" dirty="0"/>
              <a:t>项目名称上右击选择</a:t>
            </a:r>
            <a:r>
              <a:rPr lang="en-US" altLang="zh-CN" sz="2600" dirty="0"/>
              <a:t>【</a:t>
            </a:r>
            <a:r>
              <a:rPr lang="zh-CN" altLang="en-US" sz="2600" dirty="0"/>
              <a:t>生成</a:t>
            </a:r>
            <a:r>
              <a:rPr lang="en-US" altLang="zh-CN" sz="2600" dirty="0"/>
              <a:t>】</a:t>
            </a:r>
            <a:r>
              <a:rPr lang="zh-CN" altLang="en-US" sz="2600" dirty="0"/>
              <a:t>或</a:t>
            </a:r>
            <a:r>
              <a:rPr lang="en-US" altLang="zh-CN" sz="2600" dirty="0"/>
              <a:t>【</a:t>
            </a:r>
            <a:r>
              <a:rPr lang="zh-CN" altLang="en-US" sz="2600" dirty="0"/>
              <a:t>重新生成</a:t>
            </a:r>
            <a:r>
              <a:rPr lang="en-US" altLang="zh-CN" sz="2600" dirty="0"/>
              <a:t>】</a:t>
            </a:r>
            <a:endParaRPr lang="en-US" altLang="zh-CN" sz="26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smtClean="0"/>
              <a:t>编译生成</a:t>
            </a:r>
            <a:r>
              <a:rPr lang="en-US" altLang="zh-CN" sz="2800" dirty="0" err="1" smtClean="0"/>
              <a:t>dll</a:t>
            </a:r>
            <a:r>
              <a:rPr lang="zh-CN" altLang="en-US" sz="2800" dirty="0" smtClean="0"/>
              <a:t>文件</a:t>
            </a:r>
            <a:endParaRPr lang="en-US" altLang="zh-CN" sz="2800" dirty="0" smtClean="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257" y="2134273"/>
            <a:ext cx="8826818" cy="4723727"/>
          </a:xfrm>
          <a:prstGeom prst="rect">
            <a:avLst/>
          </a:prstGeom>
        </p:spPr>
      </p:pic>
    </p:spTree>
    <p:extLst>
      <p:ext uri="{BB962C8B-B14F-4D97-AF65-F5344CB8AC3E}">
        <p14:creationId xmlns:p14="http://schemas.microsoft.com/office/powerpoint/2010/main" val="3009275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4</a:t>
            </a:fld>
            <a:endParaRPr lang="en-US" altLang="zh-CN"/>
          </a:p>
        </p:txBody>
      </p:sp>
      <p:sp>
        <p:nvSpPr>
          <p:cNvPr id="18435" name="Rectangle 2"/>
          <p:cNvSpPr>
            <a:spLocks noGrp="1" noRot="1" noChangeArrowheads="1"/>
          </p:cNvSpPr>
          <p:nvPr>
            <p:ph type="title"/>
          </p:nvPr>
        </p:nvSpPr>
        <p:spPr>
          <a:xfrm>
            <a:off x="349530" y="195532"/>
            <a:ext cx="4888676" cy="692989"/>
          </a:xfrm>
        </p:spPr>
        <p:txBody>
          <a:bodyPr>
            <a:normAutofit/>
          </a:bodyPr>
          <a:lstStyle/>
          <a:p>
            <a:r>
              <a:rPr lang="zh-CN" altLang="en-US" dirty="0"/>
              <a:t>链接方式</a:t>
            </a:r>
            <a:endParaRPr lang="zh-CN" altLang="en-US" dirty="0" smtClean="0"/>
          </a:p>
        </p:txBody>
      </p:sp>
      <p:sp>
        <p:nvSpPr>
          <p:cNvPr id="2" name="内容占位符 1"/>
          <p:cNvSpPr>
            <a:spLocks noGrp="1"/>
          </p:cNvSpPr>
          <p:nvPr>
            <p:ph idx="1"/>
          </p:nvPr>
        </p:nvSpPr>
        <p:spPr>
          <a:xfrm>
            <a:off x="520580" y="1311503"/>
            <a:ext cx="8596668" cy="5094984"/>
          </a:xfrm>
        </p:spPr>
        <p:txBody>
          <a:bodyPr>
            <a:noAutofit/>
          </a:bodyPr>
          <a:lstStyle/>
          <a:p>
            <a:pPr>
              <a:lnSpc>
                <a:spcPct val="150000"/>
              </a:lnSpc>
            </a:pPr>
            <a:r>
              <a:rPr lang="zh-CN" altLang="en-US" sz="2400" b="1" dirty="0" smtClean="0">
                <a:solidFill>
                  <a:schemeClr val="tx1"/>
                </a:solidFill>
                <a:sym typeface="+mn-ea"/>
              </a:rPr>
              <a:t>静态</a:t>
            </a:r>
            <a:r>
              <a:rPr lang="zh-CN" altLang="en-US" sz="2400" b="1" dirty="0">
                <a:solidFill>
                  <a:schemeClr val="tx1"/>
                </a:solidFill>
                <a:sym typeface="+mn-ea"/>
              </a:rPr>
              <a:t>链接方式</a:t>
            </a:r>
            <a:r>
              <a:rPr lang="zh-CN" altLang="en-US" sz="2400" dirty="0">
                <a:solidFill>
                  <a:schemeClr val="tx1"/>
                </a:solidFill>
                <a:sym typeface="+mn-ea"/>
              </a:rPr>
              <a:t>：在程序开发中，将各种目标模块（.OBJ）文件、运行时库（.LIB）文件，以及已编译的资源（.RES）文件链接在一起，以便创建Windows的.EXE文件。</a:t>
            </a:r>
          </a:p>
          <a:p>
            <a:pPr>
              <a:lnSpc>
                <a:spcPct val="150000"/>
              </a:lnSpc>
            </a:pPr>
            <a:endParaRPr lang="en-US" altLang="zh-CN" sz="2400" b="1" dirty="0" smtClean="0">
              <a:solidFill>
                <a:schemeClr val="tx1"/>
              </a:solidFill>
              <a:sym typeface="+mn-ea"/>
            </a:endParaRPr>
          </a:p>
          <a:p>
            <a:pPr>
              <a:lnSpc>
                <a:spcPct val="150000"/>
              </a:lnSpc>
            </a:pPr>
            <a:r>
              <a:rPr lang="zh-CN" altLang="en-US" sz="2400" b="1" dirty="0" smtClean="0">
                <a:solidFill>
                  <a:schemeClr val="tx1"/>
                </a:solidFill>
                <a:sym typeface="+mn-ea"/>
              </a:rPr>
              <a:t>动态</a:t>
            </a:r>
            <a:r>
              <a:rPr lang="zh-CN" altLang="en-US" sz="2400" b="1" dirty="0">
                <a:solidFill>
                  <a:schemeClr val="tx1"/>
                </a:solidFill>
                <a:sym typeface="+mn-ea"/>
              </a:rPr>
              <a:t>链接方式</a:t>
            </a:r>
            <a:r>
              <a:rPr lang="zh-CN" altLang="en-US" sz="2400" dirty="0">
                <a:solidFill>
                  <a:schemeClr val="tx1"/>
                </a:solidFill>
                <a:sym typeface="+mn-ea"/>
              </a:rPr>
              <a:t>：在程序运行时，Windows把一个模块中的函数调用链接到库模块中的实际函数上的过程。</a:t>
            </a:r>
          </a:p>
        </p:txBody>
      </p:sp>
    </p:spTree>
    <p:extLst>
      <p:ext uri="{BB962C8B-B14F-4D97-AF65-F5344CB8AC3E}">
        <p14:creationId xmlns:p14="http://schemas.microsoft.com/office/powerpoint/2010/main" val="36205417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type="body" idx="1"/>
          </p:nvPr>
        </p:nvSpPr>
        <p:spPr>
          <a:xfrm>
            <a:off x="459237" y="1124310"/>
            <a:ext cx="8414940" cy="4335963"/>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290357"/>
            <a:ext cx="6792686" cy="649287"/>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smtClean="0"/>
              <a:t>使用</a:t>
            </a:r>
            <a:r>
              <a:rPr lang="en-US" altLang="zh-CN" sz="2800" dirty="0" err="1" smtClean="0"/>
              <a:t>dll</a:t>
            </a:r>
            <a:r>
              <a:rPr lang="zh-CN" altLang="en-US" sz="2800" dirty="0" smtClean="0"/>
              <a:t>函数查看器查看导出函数和参数是否正确</a:t>
            </a:r>
            <a:endParaRPr lang="en-US" altLang="zh-CN" sz="2800" dirty="0"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535" y="615000"/>
            <a:ext cx="7287642" cy="6115904"/>
          </a:xfrm>
          <a:prstGeom prst="rect">
            <a:avLst/>
          </a:prstGeom>
        </p:spPr>
      </p:pic>
    </p:spTree>
    <p:extLst>
      <p:ext uri="{BB962C8B-B14F-4D97-AF65-F5344CB8AC3E}">
        <p14:creationId xmlns:p14="http://schemas.microsoft.com/office/powerpoint/2010/main" val="142437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type="body" idx="1"/>
          </p:nvPr>
        </p:nvSpPr>
        <p:spPr>
          <a:xfrm>
            <a:off x="459237" y="1124310"/>
            <a:ext cx="8414940" cy="4335963"/>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b="1" dirty="0"/>
              <a:t>C#</a:t>
            </a:r>
            <a:r>
              <a:rPr lang="zh-CN" altLang="en-US" sz="2800" b="1" dirty="0"/>
              <a:t>项目调用</a:t>
            </a:r>
            <a:r>
              <a:rPr lang="en-US" altLang="zh-CN" sz="2800" b="1" dirty="0"/>
              <a:t>C++</a:t>
            </a:r>
            <a:r>
              <a:rPr lang="zh-CN" altLang="en-US" sz="2800" b="1" dirty="0"/>
              <a:t>创建</a:t>
            </a:r>
            <a:r>
              <a:rPr lang="en-US" altLang="zh-CN" sz="2800" b="1" dirty="0"/>
              <a:t>DLL</a:t>
            </a:r>
            <a:endParaRPr lang="en-US" altLang="zh-CN" sz="2800" dirty="0"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1" y="1124310"/>
            <a:ext cx="9754961" cy="5201376"/>
          </a:xfrm>
          <a:prstGeom prst="rect">
            <a:avLst/>
          </a:prstGeom>
        </p:spPr>
      </p:pic>
    </p:spTree>
    <p:extLst>
      <p:ext uri="{BB962C8B-B14F-4D97-AF65-F5344CB8AC3E}">
        <p14:creationId xmlns:p14="http://schemas.microsoft.com/office/powerpoint/2010/main" val="21495280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type="body" idx="1"/>
          </p:nvPr>
        </p:nvSpPr>
        <p:spPr>
          <a:xfrm>
            <a:off x="459237" y="1124310"/>
            <a:ext cx="8414940" cy="4335963"/>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b="1" dirty="0"/>
              <a:t>C#</a:t>
            </a:r>
            <a:r>
              <a:rPr lang="zh-CN" altLang="en-US" sz="2800" b="1" dirty="0" smtClean="0"/>
              <a:t>项目中定义</a:t>
            </a:r>
            <a:r>
              <a:rPr lang="en-US" altLang="zh-CN" sz="2800" b="1" dirty="0" err="1" smtClean="0"/>
              <a:t>DllImport</a:t>
            </a:r>
            <a:endParaRPr lang="en-US" altLang="zh-CN" sz="2800" dirty="0" smtClean="0"/>
          </a:p>
        </p:txBody>
      </p:sp>
      <p:sp>
        <p:nvSpPr>
          <p:cNvPr id="3" name="矩形 2"/>
          <p:cNvSpPr/>
          <p:nvPr/>
        </p:nvSpPr>
        <p:spPr>
          <a:xfrm>
            <a:off x="1025660" y="1489955"/>
            <a:ext cx="8029303" cy="3970318"/>
          </a:xfrm>
          <a:prstGeom prst="rect">
            <a:avLst/>
          </a:prstGeom>
        </p:spPr>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class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DllTest</a:t>
            </a:r>
            <a:endParaRPr lang="en-US" altLang="zh-CN" dirty="0">
              <a:solidFill>
                <a:srgbClr val="000000"/>
              </a:solidFill>
              <a:latin typeface="新宋体" panose="02010609030101010101" pitchFamily="49" charset="-122"/>
              <a:ea typeface="新宋体" panose="02010609030101010101" pitchFamily="49" charset="-122"/>
            </a:endParaRP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DllImport</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800000"/>
                </a:solidFill>
                <a:latin typeface="新宋体" panose="02010609030101010101" pitchFamily="49" charset="-122"/>
                <a:ea typeface="新宋体" panose="02010609030101010101" pitchFamily="49" charset="-122"/>
              </a:rPr>
              <a:t>@"../../../Release/dll_cpp.dll"</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EntryPoint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err="1">
                <a:solidFill>
                  <a:srgbClr val="A31515"/>
                </a:solidFill>
                <a:latin typeface="新宋体" panose="02010609030101010101" pitchFamily="49" charset="-122"/>
                <a:ea typeface="新宋体" panose="02010609030101010101" pitchFamily="49" charset="-122"/>
              </a:rPr>
              <a:t>testAdd</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SetLastError</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CharSet</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2B91AF"/>
                </a:solidFill>
                <a:latin typeface="新宋体" panose="02010609030101010101" pitchFamily="49" charset="-122"/>
                <a:ea typeface="新宋体" panose="02010609030101010101" pitchFamily="49" charset="-122"/>
              </a:rPr>
              <a:t>CharSet</a:t>
            </a:r>
            <a:r>
              <a:rPr lang="en-US" altLang="zh-CN" dirty="0" err="1">
                <a:solidFill>
                  <a:srgbClr val="000000"/>
                </a:solidFill>
                <a:latin typeface="新宋体" panose="02010609030101010101" pitchFamily="49" charset="-122"/>
                <a:ea typeface="新宋体" panose="02010609030101010101" pitchFamily="49" charset="-122"/>
              </a:rPr>
              <a:t>.Ansi</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ExactSpelling</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false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CallingConvention</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2B91AF"/>
                </a:solidFill>
                <a:latin typeface="新宋体" panose="02010609030101010101" pitchFamily="49" charset="-122"/>
                <a:ea typeface="新宋体" panose="02010609030101010101" pitchFamily="49" charset="-122"/>
              </a:rPr>
              <a:t>CallingConvention</a:t>
            </a:r>
            <a:r>
              <a:rPr lang="en-US" altLang="zh-CN" dirty="0" err="1">
                <a:solidFill>
                  <a:srgbClr val="000000"/>
                </a:solidFill>
                <a:latin typeface="新宋体" panose="02010609030101010101" pitchFamily="49" charset="-122"/>
                <a:ea typeface="新宋体" panose="02010609030101010101" pitchFamily="49" charset="-122"/>
              </a:rPr>
              <a:t>.StdCall</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static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extern</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testAdd</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b);</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DllImport</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800000"/>
                </a:solidFill>
                <a:latin typeface="新宋体" panose="02010609030101010101" pitchFamily="49" charset="-122"/>
                <a:ea typeface="新宋体" panose="02010609030101010101" pitchFamily="49" charset="-122"/>
              </a:rPr>
              <a:t>@"../../../Release/dll_cpp.dll"</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EntryPoint</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err="1">
                <a:solidFill>
                  <a:srgbClr val="A31515"/>
                </a:solidFill>
                <a:latin typeface="新宋体" panose="02010609030101010101" pitchFamily="49" charset="-122"/>
                <a:ea typeface="新宋体" panose="02010609030101010101" pitchFamily="49" charset="-122"/>
              </a:rPr>
              <a:t>testMulti</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SetLastError</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CharSet</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2B91AF"/>
                </a:solidFill>
                <a:latin typeface="新宋体" panose="02010609030101010101" pitchFamily="49" charset="-122"/>
                <a:ea typeface="新宋体" panose="02010609030101010101" pitchFamily="49" charset="-122"/>
              </a:rPr>
              <a:t>CharSet</a:t>
            </a:r>
            <a:r>
              <a:rPr lang="en-US" altLang="zh-CN" dirty="0" err="1">
                <a:solidFill>
                  <a:srgbClr val="000000"/>
                </a:solidFill>
                <a:latin typeface="新宋体" panose="02010609030101010101" pitchFamily="49" charset="-122"/>
                <a:ea typeface="新宋体" panose="02010609030101010101" pitchFamily="49" charset="-122"/>
              </a:rPr>
              <a:t>.Ansi</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ExactSpelling</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false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CallingConvention</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2B91AF"/>
                </a:solidFill>
                <a:latin typeface="新宋体" panose="02010609030101010101" pitchFamily="49" charset="-122"/>
                <a:ea typeface="新宋体" panose="02010609030101010101" pitchFamily="49" charset="-122"/>
              </a:rPr>
              <a:t>CallingConvention</a:t>
            </a:r>
            <a:r>
              <a:rPr lang="en-US" altLang="zh-CN" dirty="0" err="1">
                <a:solidFill>
                  <a:srgbClr val="000000"/>
                </a:solidFill>
                <a:latin typeface="新宋体" panose="02010609030101010101" pitchFamily="49" charset="-122"/>
                <a:ea typeface="新宋体" panose="02010609030101010101" pitchFamily="49" charset="-122"/>
              </a:rPr>
              <a:t>.StdCall</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static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extern</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testMulti</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b);</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1072340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type="body" idx="1"/>
          </p:nvPr>
        </p:nvSpPr>
        <p:spPr>
          <a:xfrm>
            <a:off x="459237" y="1124310"/>
            <a:ext cx="8414940" cy="4335963"/>
          </a:xfrm>
        </p:spPr>
        <p:txBody>
          <a:bodyPr>
            <a:normAutofit/>
          </a:bodyPr>
          <a:lstStyle/>
          <a:p>
            <a:endParaRPr lang="en-US" altLang="zh-CN" sz="3200" dirty="0" smtClean="0"/>
          </a:p>
          <a:p>
            <a:endParaRPr lang="en-US" altLang="zh-CN" sz="3200" dirty="0"/>
          </a:p>
          <a:p>
            <a:endParaRPr lang="zh-CN" altLang="en-US" sz="3100" dirty="0"/>
          </a:p>
          <a:p>
            <a:pPr eaLnBrk="1" hangingPunct="1"/>
            <a:endParaRPr lang="zh-CN" altLang="en-US" sz="2800" dirty="0" smtClean="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b="1" dirty="0"/>
              <a:t>C#</a:t>
            </a:r>
            <a:r>
              <a:rPr lang="zh-CN" altLang="en-US" sz="2800" b="1" dirty="0" smtClean="0"/>
              <a:t>项目中调试</a:t>
            </a:r>
            <a:r>
              <a:rPr lang="en-US" altLang="zh-CN" sz="2800" b="1" dirty="0" err="1" smtClean="0"/>
              <a:t>c++</a:t>
            </a:r>
            <a:r>
              <a:rPr lang="zh-CN" altLang="en-US" sz="2800" b="1" dirty="0" smtClean="0"/>
              <a:t>项目</a:t>
            </a:r>
            <a:endParaRPr lang="en-US" altLang="zh-CN" sz="2800" dirty="0" smtClean="0"/>
          </a:p>
        </p:txBody>
      </p:sp>
      <p:sp>
        <p:nvSpPr>
          <p:cNvPr id="2" name="文本框 1"/>
          <p:cNvSpPr txBox="1"/>
          <p:nvPr/>
        </p:nvSpPr>
        <p:spPr>
          <a:xfrm>
            <a:off x="459237" y="1124310"/>
            <a:ext cx="8913017" cy="646331"/>
          </a:xfrm>
          <a:prstGeom prst="rect">
            <a:avLst/>
          </a:prstGeom>
          <a:noFill/>
        </p:spPr>
        <p:txBody>
          <a:bodyPr wrap="none" rtlCol="0">
            <a:spAutoFit/>
          </a:bodyPr>
          <a:lstStyle/>
          <a:p>
            <a:r>
              <a:rPr lang="en-US" altLang="zh-CN" dirty="0" smtClean="0"/>
              <a:t>1.</a:t>
            </a:r>
            <a:r>
              <a:rPr lang="zh-CN" altLang="en-US" dirty="0" smtClean="0"/>
              <a:t>需</a:t>
            </a:r>
            <a:r>
              <a:rPr lang="zh-CN" altLang="en-US" dirty="0"/>
              <a:t>在</a:t>
            </a:r>
            <a:r>
              <a:rPr lang="en-US" altLang="zh-CN" dirty="0"/>
              <a:t>C#</a:t>
            </a:r>
            <a:r>
              <a:rPr lang="zh-CN" altLang="en-US" dirty="0"/>
              <a:t>工程右键</a:t>
            </a:r>
            <a:r>
              <a:rPr lang="en-US" altLang="zh-CN" dirty="0"/>
              <a:t>【</a:t>
            </a:r>
            <a:r>
              <a:rPr lang="zh-CN" altLang="en-US" dirty="0"/>
              <a:t>属性</a:t>
            </a:r>
            <a:r>
              <a:rPr lang="en-US" altLang="zh-CN" dirty="0"/>
              <a:t>】-&gt;【</a:t>
            </a:r>
            <a:r>
              <a:rPr lang="zh-CN" altLang="en-US" dirty="0"/>
              <a:t>调试</a:t>
            </a:r>
            <a:r>
              <a:rPr lang="en-US" altLang="zh-CN" dirty="0"/>
              <a:t>】-&gt;【</a:t>
            </a:r>
            <a:r>
              <a:rPr lang="zh-CN" altLang="en-US" dirty="0"/>
              <a:t>启动调试器</a:t>
            </a:r>
            <a:r>
              <a:rPr lang="en-US" altLang="zh-CN" dirty="0"/>
              <a:t>】</a:t>
            </a:r>
            <a:r>
              <a:rPr lang="zh-CN" altLang="en-US" dirty="0"/>
              <a:t>中选中</a:t>
            </a:r>
            <a:r>
              <a:rPr lang="en-US" altLang="zh-CN" dirty="0"/>
              <a:t>【</a:t>
            </a:r>
            <a:r>
              <a:rPr lang="zh-CN" altLang="en-US" dirty="0"/>
              <a:t>启动本机代码调试</a:t>
            </a:r>
            <a:r>
              <a:rPr lang="en-US" altLang="zh-CN" dirty="0" smtClean="0"/>
              <a:t>】</a:t>
            </a:r>
          </a:p>
          <a:p>
            <a:r>
              <a:rPr lang="en-US" altLang="zh-CN" dirty="0" smtClean="0"/>
              <a:t>2.</a:t>
            </a:r>
            <a:r>
              <a:rPr lang="zh-CN" altLang="en-US" dirty="0"/>
              <a:t>在</a:t>
            </a:r>
            <a:r>
              <a:rPr lang="en-US" altLang="zh-CN" dirty="0"/>
              <a:t>C++</a:t>
            </a:r>
            <a:r>
              <a:rPr lang="zh-CN" altLang="en-US" dirty="0"/>
              <a:t>项目的源码中设置断点，在</a:t>
            </a:r>
            <a:r>
              <a:rPr lang="en-US" altLang="zh-CN" dirty="0"/>
              <a:t>Debug</a:t>
            </a:r>
            <a:r>
              <a:rPr lang="zh-CN" altLang="en-US" dirty="0"/>
              <a:t>模式下运行</a:t>
            </a:r>
            <a:r>
              <a:rPr lang="en-US" altLang="zh-CN" dirty="0"/>
              <a:t>C#</a:t>
            </a:r>
            <a:r>
              <a:rPr lang="zh-CN" altLang="en-US" dirty="0"/>
              <a:t>程序会自动跳到断点处</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4670"/>
            <a:ext cx="7930911" cy="408937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227" y="2154670"/>
            <a:ext cx="8317367" cy="4442968"/>
          </a:xfrm>
          <a:prstGeom prst="rect">
            <a:avLst/>
          </a:prstGeom>
        </p:spPr>
      </p:pic>
    </p:spTree>
    <p:extLst>
      <p:ext uri="{BB962C8B-B14F-4D97-AF65-F5344CB8AC3E}">
        <p14:creationId xmlns:p14="http://schemas.microsoft.com/office/powerpoint/2010/main" val="265051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上机练习作业</a:t>
            </a:r>
            <a:endParaRPr lang="zh-CN" altLang="en-US" dirty="0"/>
          </a:p>
        </p:txBody>
      </p:sp>
      <p:sp>
        <p:nvSpPr>
          <p:cNvPr id="3" name="内容占位符 2"/>
          <p:cNvSpPr>
            <a:spLocks noGrp="1"/>
          </p:cNvSpPr>
          <p:nvPr>
            <p:ph idx="1"/>
          </p:nvPr>
        </p:nvSpPr>
        <p:spPr/>
        <p:txBody>
          <a:bodyPr/>
          <a:lstStyle/>
          <a:p>
            <a:r>
              <a:rPr lang="zh-CN" altLang="en-US" dirty="0" smtClean="0"/>
              <a:t>使用</a:t>
            </a:r>
            <a:r>
              <a:rPr lang="en-US" altLang="zh-CN" dirty="0" smtClean="0"/>
              <a:t>windows</a:t>
            </a:r>
            <a:r>
              <a:rPr lang="zh-CN" altLang="en-US" dirty="0" smtClean="0"/>
              <a:t>操作系统提供的</a:t>
            </a:r>
            <a:r>
              <a:rPr lang="en-US" altLang="zh-CN" dirty="0" smtClean="0"/>
              <a:t>DLL</a:t>
            </a:r>
            <a:r>
              <a:rPr lang="zh-CN" altLang="en-US" dirty="0" smtClean="0"/>
              <a:t>，实现对注册表的操作</a:t>
            </a:r>
            <a:endParaRPr lang="en-US" altLang="zh-CN" dirty="0" smtClean="0"/>
          </a:p>
          <a:p>
            <a:endParaRPr lang="en-US" altLang="zh-CN" dirty="0"/>
          </a:p>
          <a:p>
            <a:r>
              <a:rPr lang="zh-CN" altLang="en-US" dirty="0" smtClean="0"/>
              <a:t>使用</a:t>
            </a:r>
            <a:r>
              <a:rPr lang="en-US" altLang="zh-CN" dirty="0" smtClean="0"/>
              <a:t>C++</a:t>
            </a:r>
            <a:r>
              <a:rPr lang="zh-CN" altLang="en-US" dirty="0" smtClean="0"/>
              <a:t>创建</a:t>
            </a:r>
            <a:r>
              <a:rPr lang="en-US" altLang="zh-CN" dirty="0" smtClean="0"/>
              <a:t>DLL</a:t>
            </a:r>
            <a:r>
              <a:rPr lang="zh-CN" altLang="en-US" dirty="0" smtClean="0"/>
              <a:t>实现简单的功能，并在</a:t>
            </a:r>
            <a:r>
              <a:rPr lang="en-US" altLang="zh-CN" dirty="0" smtClean="0"/>
              <a:t>C#</a:t>
            </a:r>
            <a:r>
              <a:rPr lang="zh-CN" altLang="en-US" dirty="0" smtClean="0"/>
              <a:t>环境下调用该</a:t>
            </a:r>
            <a:r>
              <a:rPr lang="en-US" altLang="zh-CN" dirty="0" smtClean="0"/>
              <a:t>DLL</a:t>
            </a:r>
          </a:p>
          <a:p>
            <a:endParaRPr lang="en-US" altLang="zh-CN" dirty="0"/>
          </a:p>
          <a:p>
            <a:r>
              <a:rPr lang="zh-CN" altLang="en-US" dirty="0" smtClean="0"/>
              <a:t>使用</a:t>
            </a:r>
            <a:r>
              <a:rPr lang="en-US" altLang="zh-CN" dirty="0" smtClean="0"/>
              <a:t>C#</a:t>
            </a:r>
            <a:r>
              <a:rPr lang="zh-CN" altLang="en-US" dirty="0" smtClean="0"/>
              <a:t>创建</a:t>
            </a:r>
            <a:r>
              <a:rPr lang="en-US" altLang="zh-CN" dirty="0" smtClean="0"/>
              <a:t>DLL</a:t>
            </a:r>
            <a:r>
              <a:rPr lang="zh-CN" altLang="en-US" dirty="0" smtClean="0"/>
              <a:t>实现简单的功能，并在</a:t>
            </a:r>
            <a:r>
              <a:rPr lang="en-US" altLang="zh-CN" dirty="0" smtClean="0"/>
              <a:t>C#</a:t>
            </a:r>
            <a:r>
              <a:rPr lang="zh-CN" altLang="en-US" dirty="0" smtClean="0"/>
              <a:t>环境下调用该</a:t>
            </a:r>
            <a:r>
              <a:rPr lang="en-US" altLang="zh-CN" smtClean="0"/>
              <a:t>DLL</a:t>
            </a:r>
            <a:endParaRPr lang="zh-CN" altLang="en-US" dirty="0"/>
          </a:p>
        </p:txBody>
      </p:sp>
    </p:spTree>
    <p:extLst>
      <p:ext uri="{BB962C8B-B14F-4D97-AF65-F5344CB8AC3E}">
        <p14:creationId xmlns:p14="http://schemas.microsoft.com/office/powerpoint/2010/main" val="4186004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5</a:t>
            </a:fld>
            <a:endParaRPr lang="en-US" altLang="zh-CN"/>
          </a:p>
        </p:txBody>
      </p:sp>
      <p:sp>
        <p:nvSpPr>
          <p:cNvPr id="18435" name="Rectangle 2"/>
          <p:cNvSpPr>
            <a:spLocks noGrp="1" noRot="1" noChangeArrowheads="1"/>
          </p:cNvSpPr>
          <p:nvPr>
            <p:ph type="title"/>
          </p:nvPr>
        </p:nvSpPr>
        <p:spPr>
          <a:xfrm>
            <a:off x="349530" y="195532"/>
            <a:ext cx="4888676" cy="692989"/>
          </a:xfrm>
        </p:spPr>
        <p:txBody>
          <a:bodyPr>
            <a:normAutofit/>
          </a:bodyPr>
          <a:lstStyle/>
          <a:p>
            <a:pPr eaLnBrk="1" hangingPunct="1"/>
            <a:endParaRPr lang="zh-CN" altLang="en-US" dirty="0" smtClean="0"/>
          </a:p>
        </p:txBody>
      </p:sp>
      <p:sp>
        <p:nvSpPr>
          <p:cNvPr id="2" name="内容占位符 1"/>
          <p:cNvSpPr>
            <a:spLocks noGrp="1"/>
          </p:cNvSpPr>
          <p:nvPr>
            <p:ph idx="1"/>
          </p:nvPr>
        </p:nvSpPr>
        <p:spPr>
          <a:xfrm>
            <a:off x="520580" y="1311503"/>
            <a:ext cx="8596668" cy="5094984"/>
          </a:xfrm>
        </p:spPr>
        <p:txBody>
          <a:bodyPr>
            <a:noAutofit/>
          </a:bodyPr>
          <a:lstStyle/>
          <a:p>
            <a:pPr>
              <a:lnSpc>
                <a:spcPct val="150000"/>
              </a:lnSpc>
            </a:pPr>
            <a:r>
              <a:rPr lang="zh-CN" altLang="en-US" sz="2400" b="1" dirty="0">
                <a:solidFill>
                  <a:schemeClr val="tx1"/>
                </a:solidFill>
              </a:rPr>
              <a:t>静态链接库（简称LIB）与动态链接库（简称DLL）都是共享代码的方式</a:t>
            </a:r>
            <a:r>
              <a:rPr lang="zh-CN" altLang="en-US" sz="2400" b="1" dirty="0" smtClean="0">
                <a:solidFill>
                  <a:schemeClr val="tx1"/>
                </a:solidFill>
              </a:rPr>
              <a:t>。</a:t>
            </a:r>
            <a:endParaRPr lang="en-US" altLang="zh-CN" sz="2400" b="1" dirty="0" smtClean="0">
              <a:solidFill>
                <a:schemeClr val="tx1"/>
              </a:solidFill>
            </a:endParaRPr>
          </a:p>
          <a:p>
            <a:pPr>
              <a:lnSpc>
                <a:spcPct val="150000"/>
              </a:lnSpc>
            </a:pPr>
            <a:r>
              <a:rPr lang="zh-CN" altLang="en-US" sz="2400" b="1" dirty="0" smtClean="0">
                <a:solidFill>
                  <a:schemeClr val="tx1"/>
                </a:solidFill>
              </a:rPr>
              <a:t>如果</a:t>
            </a:r>
            <a:r>
              <a:rPr lang="zh-CN" altLang="en-US" sz="2400" b="1" dirty="0">
                <a:solidFill>
                  <a:schemeClr val="tx1"/>
                </a:solidFill>
              </a:rPr>
              <a:t>使用静态链接库（也称静态库），则无论你愿不愿意，.LIB文件中的指令都会被直接包含到最终生成的.EXE文件中</a:t>
            </a:r>
            <a:r>
              <a:rPr lang="zh-CN" altLang="en-US" sz="2400" b="1" dirty="0" smtClean="0">
                <a:solidFill>
                  <a:schemeClr val="tx1"/>
                </a:solidFill>
              </a:rPr>
              <a:t>。</a:t>
            </a:r>
            <a:endParaRPr lang="en-US" altLang="zh-CN" sz="2400" b="1" dirty="0" smtClean="0">
              <a:solidFill>
                <a:schemeClr val="tx1"/>
              </a:solidFill>
            </a:endParaRPr>
          </a:p>
          <a:p>
            <a:pPr>
              <a:lnSpc>
                <a:spcPct val="150000"/>
              </a:lnSpc>
            </a:pPr>
            <a:r>
              <a:rPr lang="zh-CN" altLang="en-US" sz="2400" b="1" dirty="0" smtClean="0">
                <a:solidFill>
                  <a:schemeClr val="tx1"/>
                </a:solidFill>
              </a:rPr>
              <a:t>但是</a:t>
            </a:r>
            <a:r>
              <a:rPr lang="zh-CN" altLang="en-US" sz="2400" b="1" dirty="0">
                <a:solidFill>
                  <a:schemeClr val="tx1"/>
                </a:solidFill>
              </a:rPr>
              <a:t>若使用.DLL文件，该.DLL文件中的代码不必被包含在最终的.EXE文件中，.EXE文件执行时可以“动态”地载入和卸载这个与.EXE文件独立的.DLL文件。</a:t>
            </a:r>
          </a:p>
          <a:p>
            <a:pPr marL="0" indent="0">
              <a:buNone/>
            </a:pPr>
            <a:endParaRPr lang="zh-CN" altLang="zh-CN" sz="2400" dirty="0"/>
          </a:p>
        </p:txBody>
      </p:sp>
    </p:spTree>
    <p:extLst>
      <p:ext uri="{BB962C8B-B14F-4D97-AF65-F5344CB8AC3E}">
        <p14:creationId xmlns:p14="http://schemas.microsoft.com/office/powerpoint/2010/main" val="186933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6</a:t>
            </a:fld>
            <a:endParaRPr lang="en-US" altLang="zh-CN"/>
          </a:p>
        </p:txBody>
      </p:sp>
      <p:sp>
        <p:nvSpPr>
          <p:cNvPr id="18435" name="Rectangle 2"/>
          <p:cNvSpPr>
            <a:spLocks noGrp="1" noRot="1" noChangeArrowheads="1"/>
          </p:cNvSpPr>
          <p:nvPr>
            <p:ph type="title"/>
          </p:nvPr>
        </p:nvSpPr>
        <p:spPr>
          <a:xfrm>
            <a:off x="349530" y="195532"/>
            <a:ext cx="4888676" cy="692989"/>
          </a:xfrm>
        </p:spPr>
        <p:txBody>
          <a:bodyPr>
            <a:normAutofit/>
          </a:bodyPr>
          <a:lstStyle/>
          <a:p>
            <a:r>
              <a:rPr lang="zh-CN" altLang="en-US" dirty="0"/>
              <a:t>动态链接方式</a:t>
            </a:r>
            <a:endParaRPr lang="zh-CN" altLang="en-US" dirty="0" smtClean="0"/>
          </a:p>
        </p:txBody>
      </p:sp>
      <p:sp>
        <p:nvSpPr>
          <p:cNvPr id="2" name="内容占位符 1"/>
          <p:cNvSpPr>
            <a:spLocks noGrp="1"/>
          </p:cNvSpPr>
          <p:nvPr>
            <p:ph idx="1"/>
          </p:nvPr>
        </p:nvSpPr>
        <p:spPr/>
        <p:txBody>
          <a:bodyPr>
            <a:noAutofit/>
          </a:bodyPr>
          <a:lstStyle/>
          <a:p>
            <a:pPr marL="0">
              <a:lnSpc>
                <a:spcPct val="150000"/>
              </a:lnSpc>
              <a:buNone/>
            </a:pPr>
            <a:r>
              <a:rPr lang="zh-CN" altLang="en-US" sz="2400" dirty="0">
                <a:solidFill>
                  <a:schemeClr val="tx1"/>
                </a:solidFill>
              </a:rPr>
              <a:t>链接一个DLL有两种方式：</a:t>
            </a:r>
          </a:p>
          <a:p>
            <a:pPr marL="0">
              <a:lnSpc>
                <a:spcPct val="150000"/>
              </a:lnSpc>
              <a:buNone/>
            </a:pPr>
            <a:r>
              <a:rPr lang="zh-CN" altLang="en-US" sz="2400" dirty="0">
                <a:solidFill>
                  <a:srgbClr val="66FFCC"/>
                </a:solidFill>
              </a:rPr>
              <a:t> </a:t>
            </a:r>
            <a:r>
              <a:rPr lang="en-US" altLang="zh-CN" sz="2400" dirty="0" smtClean="0">
                <a:solidFill>
                  <a:schemeClr val="tx1"/>
                </a:solidFill>
              </a:rPr>
              <a:t>1</a:t>
            </a:r>
            <a:r>
              <a:rPr lang="zh-CN" altLang="en-US" sz="2400" dirty="0">
                <a:solidFill>
                  <a:schemeClr val="tx1"/>
                </a:solidFill>
              </a:rPr>
              <a:t>、载入时动态链接（Load-Time Dynamic Linking）</a:t>
            </a:r>
          </a:p>
          <a:p>
            <a:pPr marL="0">
              <a:lnSpc>
                <a:spcPct val="150000"/>
              </a:lnSpc>
              <a:buNone/>
            </a:pPr>
            <a:r>
              <a:rPr lang="zh-CN" altLang="en-US" sz="2400" dirty="0">
                <a:solidFill>
                  <a:schemeClr val="tx1"/>
                </a:solidFill>
              </a:rPr>
              <a:t> </a:t>
            </a:r>
            <a:r>
              <a:rPr lang="en-US" altLang="zh-CN" sz="2400" dirty="0" smtClean="0">
                <a:solidFill>
                  <a:schemeClr val="tx1"/>
                </a:solidFill>
              </a:rPr>
              <a:t>2</a:t>
            </a:r>
            <a:r>
              <a:rPr lang="zh-CN" altLang="en-US" sz="2400" dirty="0">
                <a:solidFill>
                  <a:schemeClr val="tx1"/>
                </a:solidFill>
              </a:rPr>
              <a:t>、运行时动态链接（Run-Time Dynamic Linking）</a:t>
            </a:r>
          </a:p>
        </p:txBody>
      </p:sp>
    </p:spTree>
    <p:extLst>
      <p:ext uri="{BB962C8B-B14F-4D97-AF65-F5344CB8AC3E}">
        <p14:creationId xmlns:p14="http://schemas.microsoft.com/office/powerpoint/2010/main" val="2979254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7</a:t>
            </a:fld>
            <a:endParaRPr lang="en-US" altLang="zh-CN"/>
          </a:p>
        </p:txBody>
      </p:sp>
      <p:sp>
        <p:nvSpPr>
          <p:cNvPr id="18435" name="Rectangle 2"/>
          <p:cNvSpPr>
            <a:spLocks noGrp="1" noRot="1" noChangeArrowheads="1"/>
          </p:cNvSpPr>
          <p:nvPr>
            <p:ph type="title"/>
          </p:nvPr>
        </p:nvSpPr>
        <p:spPr>
          <a:xfrm>
            <a:off x="349530" y="195532"/>
            <a:ext cx="5567944" cy="692989"/>
          </a:xfrm>
        </p:spPr>
        <p:txBody>
          <a:bodyPr>
            <a:normAutofit/>
          </a:bodyPr>
          <a:lstStyle/>
          <a:p>
            <a:r>
              <a:rPr lang="zh-CN" altLang="en-US" dirty="0"/>
              <a:t>载入时动态链接</a:t>
            </a:r>
            <a:endParaRPr lang="zh-CN" altLang="en-US" dirty="0" smtClean="0"/>
          </a:p>
        </p:txBody>
      </p:sp>
      <p:sp>
        <p:nvSpPr>
          <p:cNvPr id="2" name="内容占位符 1"/>
          <p:cNvSpPr>
            <a:spLocks noGrp="1"/>
          </p:cNvSpPr>
          <p:nvPr>
            <p:ph idx="1"/>
          </p:nvPr>
        </p:nvSpPr>
        <p:spPr>
          <a:xfrm>
            <a:off x="455266" y="1520511"/>
            <a:ext cx="8596668" cy="3880773"/>
          </a:xfrm>
        </p:spPr>
        <p:txBody>
          <a:bodyPr>
            <a:noAutofit/>
          </a:bodyPr>
          <a:lstStyle/>
          <a:p>
            <a:pPr marL="0">
              <a:lnSpc>
                <a:spcPct val="150000"/>
              </a:lnSpc>
              <a:buNone/>
            </a:pPr>
            <a:r>
              <a:rPr lang="zh-CN" altLang="en-US" sz="2400" dirty="0">
                <a:solidFill>
                  <a:schemeClr val="tx1"/>
                </a:solidFill>
              </a:rPr>
              <a:t>使用载入时动态链接，调用模块可以像调用本模块中的函数一样直接使用导出函数名调用DLL中的函数。这需要在链接时将函数所在DLL的导入库链接到可执行文件中，导入库向系统提供了载入DLL时所需的信息及用于定位DLL函数的地址符号。（相当于注册，当作API函数来使用，其实API函数就存放在系统DLL当中</a:t>
            </a:r>
            <a:r>
              <a:rPr lang="zh-CN" altLang="en-US" sz="2400" dirty="0">
                <a:solidFill>
                  <a:schemeClr val="tx1"/>
                </a:solidFill>
                <a:sym typeface="+mn-ea"/>
              </a:rPr>
              <a:t>）</a:t>
            </a:r>
            <a:r>
              <a:rPr lang="zh-CN" altLang="en-US" sz="2400" dirty="0">
                <a:solidFill>
                  <a:schemeClr val="tx1"/>
                </a:solidFill>
              </a:rPr>
              <a:t>。</a:t>
            </a:r>
          </a:p>
        </p:txBody>
      </p:sp>
    </p:spTree>
    <p:extLst>
      <p:ext uri="{BB962C8B-B14F-4D97-AF65-F5344CB8AC3E}">
        <p14:creationId xmlns:p14="http://schemas.microsoft.com/office/powerpoint/2010/main" val="1682456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8</a:t>
            </a:fld>
            <a:endParaRPr lang="en-US" altLang="zh-CN"/>
          </a:p>
        </p:txBody>
      </p:sp>
      <p:sp>
        <p:nvSpPr>
          <p:cNvPr id="18435" name="Rectangle 2"/>
          <p:cNvSpPr>
            <a:spLocks noGrp="1" noRot="1" noChangeArrowheads="1"/>
          </p:cNvSpPr>
          <p:nvPr>
            <p:ph type="title"/>
          </p:nvPr>
        </p:nvSpPr>
        <p:spPr>
          <a:xfrm>
            <a:off x="349530" y="195532"/>
            <a:ext cx="5567944" cy="692989"/>
          </a:xfrm>
        </p:spPr>
        <p:txBody>
          <a:bodyPr>
            <a:normAutofit/>
          </a:bodyPr>
          <a:lstStyle/>
          <a:p>
            <a:r>
              <a:rPr lang="zh-CN" altLang="en-US" dirty="0"/>
              <a:t>运行时动态链接</a:t>
            </a:r>
            <a:endParaRPr lang="zh-CN" altLang="en-US" dirty="0" smtClean="0"/>
          </a:p>
        </p:txBody>
      </p:sp>
      <p:sp>
        <p:nvSpPr>
          <p:cNvPr id="2" name="内容占位符 1"/>
          <p:cNvSpPr>
            <a:spLocks noGrp="1"/>
          </p:cNvSpPr>
          <p:nvPr>
            <p:ph idx="1"/>
          </p:nvPr>
        </p:nvSpPr>
        <p:spPr>
          <a:xfrm>
            <a:off x="455266" y="1520511"/>
            <a:ext cx="8596668" cy="3155992"/>
          </a:xfrm>
        </p:spPr>
        <p:txBody>
          <a:bodyPr>
            <a:noAutofit/>
          </a:bodyPr>
          <a:lstStyle/>
          <a:p>
            <a:pPr marL="0">
              <a:lnSpc>
                <a:spcPct val="150000"/>
              </a:lnSpc>
              <a:buFont typeface="Wingdings" panose="05000000000000000000" pitchFamily="2" charset="2"/>
              <a:buChar char="Ø"/>
            </a:pPr>
            <a:r>
              <a:rPr lang="zh-CN" altLang="en-US" sz="2400" dirty="0">
                <a:solidFill>
                  <a:schemeClr val="tx1"/>
                </a:solidFill>
              </a:rPr>
              <a:t>使用运行时动态链接，运行时可以通过LoadLibrary或LoadLibraryEx函数载入DLL。DLL载入后，模块可以通过调用GetProcAddress获取DLL函数的入口地址，然后就可以通过返回的函数指针调用DLL中的函数了。</a:t>
            </a:r>
            <a:r>
              <a:rPr lang="zh-CN" altLang="en-US" sz="2400" dirty="0">
                <a:solidFill>
                  <a:schemeClr val="accent5"/>
                </a:solidFill>
              </a:rPr>
              <a:t>如此即可避免导入库文件了。</a:t>
            </a:r>
          </a:p>
        </p:txBody>
      </p:sp>
    </p:spTree>
    <p:extLst>
      <p:ext uri="{BB962C8B-B14F-4D97-AF65-F5344CB8AC3E}">
        <p14:creationId xmlns:p14="http://schemas.microsoft.com/office/powerpoint/2010/main" val="521103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9</a:t>
            </a:fld>
            <a:endParaRPr lang="en-US" altLang="zh-CN"/>
          </a:p>
        </p:txBody>
      </p:sp>
      <p:sp>
        <p:nvSpPr>
          <p:cNvPr id="18435" name="Rectangle 2"/>
          <p:cNvSpPr>
            <a:spLocks noGrp="1" noRot="1" noChangeArrowheads="1"/>
          </p:cNvSpPr>
          <p:nvPr>
            <p:ph type="title"/>
          </p:nvPr>
        </p:nvSpPr>
        <p:spPr>
          <a:xfrm>
            <a:off x="349530" y="195532"/>
            <a:ext cx="7775567" cy="692989"/>
          </a:xfrm>
        </p:spPr>
        <p:txBody>
          <a:bodyPr>
            <a:normAutofit/>
          </a:bodyPr>
          <a:lstStyle/>
          <a:p>
            <a:r>
              <a:rPr lang="zh-CN" altLang="en-US" dirty="0" smtClean="0"/>
              <a:t>静态链接与动态链接二者</a:t>
            </a:r>
            <a:r>
              <a:rPr lang="zh-CN" altLang="en-US" dirty="0"/>
              <a:t>优点及不足</a:t>
            </a:r>
            <a:endParaRPr lang="zh-CN" altLang="en-US" dirty="0" smtClean="0"/>
          </a:p>
        </p:txBody>
      </p:sp>
      <p:sp>
        <p:nvSpPr>
          <p:cNvPr id="2" name="内容占位符 1"/>
          <p:cNvSpPr>
            <a:spLocks noGrp="1"/>
          </p:cNvSpPr>
          <p:nvPr>
            <p:ph idx="1"/>
          </p:nvPr>
        </p:nvSpPr>
        <p:spPr>
          <a:xfrm>
            <a:off x="468328" y="1050248"/>
            <a:ext cx="9746825" cy="5507306"/>
          </a:xfrm>
        </p:spPr>
        <p:txBody>
          <a:bodyPr>
            <a:noAutofit/>
          </a:bodyPr>
          <a:lstStyle/>
          <a:p>
            <a:pPr marL="0">
              <a:lnSpc>
                <a:spcPct val="150000"/>
              </a:lnSpc>
              <a:buNone/>
            </a:pPr>
            <a:r>
              <a:rPr lang="zh-CN" altLang="en-US" sz="2000" dirty="0">
                <a:solidFill>
                  <a:schemeClr val="tx1"/>
                </a:solidFill>
              </a:rPr>
              <a:t>静态链接库的优点：</a:t>
            </a:r>
          </a:p>
          <a:p>
            <a:pPr marL="0">
              <a:lnSpc>
                <a:spcPct val="150000"/>
              </a:lnSpc>
              <a:buNone/>
            </a:pPr>
            <a:r>
              <a:rPr lang="zh-CN" altLang="en-US" sz="2000" dirty="0">
                <a:solidFill>
                  <a:schemeClr val="tx1"/>
                </a:solidFill>
              </a:rPr>
              <a:t>(1)     代码装载速度快，执行速度略比动态链接库快； </a:t>
            </a:r>
          </a:p>
          <a:p>
            <a:pPr marL="0">
              <a:lnSpc>
                <a:spcPct val="150000"/>
              </a:lnSpc>
              <a:buNone/>
            </a:pPr>
            <a:r>
              <a:rPr lang="zh-CN" altLang="en-US" sz="2000" dirty="0">
                <a:solidFill>
                  <a:schemeClr val="tx1"/>
                </a:solidFill>
              </a:rPr>
              <a:t>(2)     只需保证在开发者的计算机中有正确的.LIB文件，在以二进制形式发布程序时不需考虑在用户的计算机上.LIB文件是否存在及版本问题，可避免DLL地狱等问题</a:t>
            </a:r>
            <a:r>
              <a:rPr lang="zh-CN" altLang="en-US" sz="2000" dirty="0" smtClean="0">
                <a:solidFill>
                  <a:schemeClr val="tx1"/>
                </a:solidFill>
              </a:rPr>
              <a:t>。</a:t>
            </a:r>
            <a:endParaRPr lang="en-US" altLang="zh-CN" sz="2000" dirty="0" smtClean="0">
              <a:solidFill>
                <a:schemeClr val="tx1"/>
              </a:solidFill>
            </a:endParaRPr>
          </a:p>
          <a:p>
            <a:pPr marL="0">
              <a:lnSpc>
                <a:spcPct val="150000"/>
              </a:lnSpc>
              <a:buNone/>
            </a:pPr>
            <a:r>
              <a:rPr lang="zh-CN" altLang="en-US" sz="2000" dirty="0">
                <a:solidFill>
                  <a:schemeClr val="tx1"/>
                </a:solidFill>
              </a:rPr>
              <a:t>  动态链接库的优点 </a:t>
            </a:r>
          </a:p>
          <a:p>
            <a:pPr marL="0">
              <a:lnSpc>
                <a:spcPct val="150000"/>
              </a:lnSpc>
              <a:buNone/>
            </a:pPr>
            <a:r>
              <a:rPr lang="zh-CN" altLang="en-US" sz="2000" dirty="0">
                <a:solidFill>
                  <a:schemeClr val="tx1"/>
                </a:solidFill>
              </a:rPr>
              <a:t>(1)     更加节省内存并减少页面交换； </a:t>
            </a:r>
          </a:p>
          <a:p>
            <a:pPr marL="0">
              <a:lnSpc>
                <a:spcPct val="150000"/>
              </a:lnSpc>
              <a:buNone/>
            </a:pPr>
            <a:r>
              <a:rPr lang="zh-CN" altLang="en-US" sz="2000" dirty="0">
                <a:solidFill>
                  <a:schemeClr val="tx1"/>
                </a:solidFill>
              </a:rPr>
              <a:t>(2)     DLL文件与EXE文件独立，只要输出接口不变（即名称、参数、返回值类型和调用约定不变），更换DLL文件不会对EXE文件造成任何影响，因而极大地提高了可维护性和可扩展性； </a:t>
            </a:r>
          </a:p>
          <a:p>
            <a:pPr marL="0">
              <a:lnSpc>
                <a:spcPct val="150000"/>
              </a:lnSpc>
              <a:buNone/>
            </a:pPr>
            <a:r>
              <a:rPr lang="zh-CN" altLang="en-US" sz="2000" dirty="0">
                <a:solidFill>
                  <a:schemeClr val="tx1"/>
                </a:solidFill>
              </a:rPr>
              <a:t>(3)     不同编程语言编写的程序只要按照函数调用约定就可以调用同一个DLL函数</a:t>
            </a:r>
            <a:r>
              <a:rPr lang="zh-CN" altLang="en-US" sz="2000" dirty="0" smtClean="0">
                <a:solidFill>
                  <a:schemeClr val="tx1"/>
                </a:solidFill>
              </a:rPr>
              <a:t>。</a:t>
            </a:r>
            <a:endParaRPr lang="zh-CN" altLang="en-US" sz="2000" dirty="0">
              <a:solidFill>
                <a:schemeClr val="tx1"/>
              </a:solidFill>
            </a:endParaRPr>
          </a:p>
        </p:txBody>
      </p:sp>
    </p:spTree>
    <p:extLst>
      <p:ext uri="{BB962C8B-B14F-4D97-AF65-F5344CB8AC3E}">
        <p14:creationId xmlns:p14="http://schemas.microsoft.com/office/powerpoint/2010/main" val="2433027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3381</TotalTime>
  <Words>2606</Words>
  <Application>Microsoft Office PowerPoint</Application>
  <PresentationFormat>宽屏</PresentationFormat>
  <Paragraphs>345</Paragraphs>
  <Slides>44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44</vt:i4>
      </vt:variant>
    </vt:vector>
  </HeadingPairs>
  <TitlesOfParts>
    <vt:vector size="59" baseType="lpstr">
      <vt:lpstr>Arial Unicode MS</vt:lpstr>
      <vt:lpstr>方正姚体</vt:lpstr>
      <vt:lpstr>华文新魏</vt:lpstr>
      <vt:lpstr>宋体</vt:lpstr>
      <vt:lpstr>微软雅黑</vt:lpstr>
      <vt:lpstr>新宋体</vt:lpstr>
      <vt:lpstr>Arial</vt:lpstr>
      <vt:lpstr>Calibri</vt:lpstr>
      <vt:lpstr>Segoe UI</vt:lpstr>
      <vt:lpstr>Tahoma</vt:lpstr>
      <vt:lpstr>Times New Roman</vt:lpstr>
      <vt:lpstr>Trebuchet MS</vt:lpstr>
      <vt:lpstr>Wingdings</vt:lpstr>
      <vt:lpstr>Wingdings 3</vt:lpstr>
      <vt:lpstr>平面</vt:lpstr>
      <vt:lpstr>PowerPoint 演示文稿</vt:lpstr>
      <vt:lpstr>内容提要</vt:lpstr>
      <vt:lpstr>分别编译与链接</vt:lpstr>
      <vt:lpstr>链接方式</vt:lpstr>
      <vt:lpstr>PowerPoint 演示文稿</vt:lpstr>
      <vt:lpstr>动态链接方式</vt:lpstr>
      <vt:lpstr>载入时动态链接</vt:lpstr>
      <vt:lpstr>运行时动态链接</vt:lpstr>
      <vt:lpstr>静态链接与动态链接二者优点及不足</vt:lpstr>
      <vt:lpstr>PowerPoint 演示文稿</vt:lpstr>
      <vt:lpstr>DLL地狱</vt:lpstr>
      <vt:lpstr>PowerPoint 演示文稿</vt:lpstr>
      <vt:lpstr>PowerPoint 演示文稿</vt:lpstr>
      <vt:lpstr>动态链接库原理</vt:lpstr>
      <vt:lpstr>Windows中主要的dll</vt:lpstr>
      <vt:lpstr>dll中函数输入/输出参数</vt:lpstr>
      <vt:lpstr>函数参数out方式</vt:lpstr>
      <vt:lpstr>dll的引用计数</vt:lpstr>
      <vt:lpstr>windows的虚地址映射</vt:lpstr>
      <vt:lpstr>DLL文件的定位</vt:lpstr>
      <vt:lpstr>托管与非托管</vt:lpstr>
      <vt:lpstr>托管与非托管区别</vt:lpstr>
      <vt:lpstr>调用托管的动态链接库</vt:lpstr>
      <vt:lpstr>调用托管的动态链接库</vt:lpstr>
      <vt:lpstr>反射</vt:lpstr>
      <vt:lpstr>反射通常具有以下用途</vt:lpstr>
      <vt:lpstr>反射通常具有以下用途</vt:lpstr>
      <vt:lpstr>反射通常具有以下用途</vt:lpstr>
      <vt:lpstr>调用非托管的动态链接库</vt:lpstr>
      <vt:lpstr>DllImport属性</vt:lpstr>
      <vt:lpstr>DllImport函数wrapper</vt:lpstr>
      <vt:lpstr>PowerPoint 演示文稿</vt:lpstr>
      <vt:lpstr>PowerPoint 演示文稿</vt:lpstr>
      <vt:lpstr>PowerPoint 演示文稿</vt:lpstr>
      <vt:lpstr>调用非托管的动态链接库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hwenliu</cp:lastModifiedBy>
  <cp:revision>192</cp:revision>
  <dcterms:created xsi:type="dcterms:W3CDTF">2014-12-05T07:09:50Z</dcterms:created>
  <dcterms:modified xsi:type="dcterms:W3CDTF">2020-08-20T10:10:26Z</dcterms:modified>
</cp:coreProperties>
</file>