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79" r:id="rId3"/>
    <p:sldId id="296" r:id="rId4"/>
    <p:sldId id="346" r:id="rId5"/>
    <p:sldId id="297" r:id="rId6"/>
    <p:sldId id="348" r:id="rId7"/>
    <p:sldId id="349" r:id="rId8"/>
    <p:sldId id="350" r:id="rId9"/>
    <p:sldId id="351" r:id="rId10"/>
    <p:sldId id="354" r:id="rId11"/>
    <p:sldId id="347" r:id="rId12"/>
    <p:sldId id="355" r:id="rId13"/>
    <p:sldId id="352" r:id="rId14"/>
    <p:sldId id="356" r:id="rId15"/>
    <p:sldId id="357" r:id="rId16"/>
    <p:sldId id="358" r:id="rId17"/>
    <p:sldId id="359" r:id="rId18"/>
    <p:sldId id="387" r:id="rId19"/>
    <p:sldId id="299" r:id="rId20"/>
    <p:sldId id="361" r:id="rId21"/>
    <p:sldId id="362" r:id="rId22"/>
    <p:sldId id="363" r:id="rId23"/>
    <p:sldId id="364" r:id="rId24"/>
    <p:sldId id="365" r:id="rId25"/>
    <p:sldId id="366" r:id="rId26"/>
    <p:sldId id="367" r:id="rId27"/>
    <p:sldId id="368" r:id="rId28"/>
    <p:sldId id="307" r:id="rId29"/>
    <p:sldId id="308" r:id="rId30"/>
    <p:sldId id="342" r:id="rId31"/>
    <p:sldId id="343" r:id="rId32"/>
    <p:sldId id="310" r:id="rId33"/>
    <p:sldId id="344" r:id="rId34"/>
    <p:sldId id="311" r:id="rId35"/>
    <p:sldId id="313" r:id="rId36"/>
    <p:sldId id="314" r:id="rId37"/>
    <p:sldId id="315" r:id="rId38"/>
    <p:sldId id="316" r:id="rId39"/>
    <p:sldId id="317" r:id="rId40"/>
    <p:sldId id="319" r:id="rId41"/>
    <p:sldId id="320" r:id="rId42"/>
    <p:sldId id="321" r:id="rId43"/>
    <p:sldId id="322" r:id="rId44"/>
    <p:sldId id="323" r:id="rId45"/>
    <p:sldId id="340"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45" r:id="rId59"/>
    <p:sldId id="337" r:id="rId60"/>
    <p:sldId id="338" r:id="rId61"/>
    <p:sldId id="339"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6" r:id="rId77"/>
    <p:sldId id="383" r:id="rId78"/>
    <p:sldId id="384" r:id="rId79"/>
    <p:sldId id="385"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359" autoAdjust="0"/>
  </p:normalViewPr>
  <p:slideViewPr>
    <p:cSldViewPr snapToGrid="0">
      <p:cViewPr varScale="1">
        <p:scale>
          <a:sx n="121" d="100"/>
          <a:sy n="121" d="100"/>
        </p:scale>
        <p:origin x="18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en-US" altLang="zh-CN" dirty="0" smtClean="0"/>
            <a:t>COM</a:t>
          </a:r>
          <a:r>
            <a:rPr lang="zh-CN" altLang="en-US" dirty="0" smtClean="0"/>
            <a:t>原理与技术</a:t>
          </a:r>
          <a:endParaRPr lang="zh-CN" altLang="en-US" dirty="0"/>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en-US" altLang="zh-CN" dirty="0" smtClean="0"/>
            <a:t>COM</a:t>
          </a:r>
          <a:r>
            <a:rPr lang="zh-CN" altLang="en-US" dirty="0" smtClean="0"/>
            <a:t>创建与调用实例</a:t>
          </a:r>
          <a:endParaRPr lang="zh-CN" altLang="en-US" dirty="0"/>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5AF238B7-A01B-4D7C-BA32-FCC7BCA4532D}">
      <dgm:prSet phldrT="[文本]"/>
      <dgm:spPr/>
      <dgm:t>
        <a:bodyPr/>
        <a:lstStyle/>
        <a:p>
          <a:pPr algn="l"/>
          <a:r>
            <a:rPr lang="en-US" altLang="zh-CN" dirty="0" smtClean="0"/>
            <a:t>COM</a:t>
          </a:r>
          <a:r>
            <a:rPr lang="zh-CN" altLang="en-US" dirty="0" smtClean="0"/>
            <a:t>技术操作</a:t>
          </a:r>
          <a:r>
            <a:rPr lang="en-US" altLang="zh-CN" dirty="0" smtClean="0"/>
            <a:t>Excel</a:t>
          </a:r>
          <a:r>
            <a:rPr lang="zh-CN" altLang="en-US" dirty="0" smtClean="0"/>
            <a:t>对象</a:t>
          </a:r>
          <a:endParaRPr lang="zh-CN" altLang="en-US" dirty="0"/>
        </a:p>
      </dgm:t>
    </dgm:pt>
    <dgm:pt modelId="{E6377AB9-6CAC-454E-8C40-B4BB0313CD1A}" type="parTrans" cxnId="{91A586A1-3AE9-4318-A759-343FCA434F1E}">
      <dgm:prSet/>
      <dgm:spPr/>
      <dgm:t>
        <a:bodyPr/>
        <a:lstStyle/>
        <a:p>
          <a:endParaRPr lang="zh-CN" altLang="en-US"/>
        </a:p>
      </dgm:t>
    </dgm:pt>
    <dgm:pt modelId="{22962AC8-D085-489B-8BB4-9A3390895FA3}" type="sibTrans" cxnId="{91A586A1-3AE9-4318-A759-343FCA434F1E}">
      <dgm:prSet/>
      <dgm:spPr/>
      <dgm:t>
        <a:bodyPr/>
        <a:lstStyle/>
        <a:p>
          <a:endParaRPr lang="zh-CN" altLang="en-US"/>
        </a:p>
      </dgm:t>
    </dgm:pt>
    <dgm:pt modelId="{DECB3D34-1A3A-4ED5-9630-1E52B22B8582}">
      <dgm:prSet/>
      <dgm:spPr/>
      <dgm:t>
        <a:bodyPr/>
        <a:lstStyle/>
        <a:p>
          <a:pPr algn="l"/>
          <a:r>
            <a:rPr lang="en-US" altLang="zh-CN" smtClean="0"/>
            <a:t>COM</a:t>
          </a:r>
          <a:r>
            <a:rPr lang="zh-CN" altLang="en-US" smtClean="0"/>
            <a:t>技术操作</a:t>
          </a:r>
          <a:r>
            <a:rPr lang="en-US" altLang="zh-CN" smtClean="0"/>
            <a:t>word</a:t>
          </a:r>
          <a:r>
            <a:rPr lang="zh-CN" altLang="en-US" smtClean="0"/>
            <a:t>对象</a:t>
          </a:r>
          <a:endParaRPr lang="zh-CN" altLang="en-US" dirty="0"/>
        </a:p>
      </dgm:t>
    </dgm:pt>
    <dgm:pt modelId="{1ADBC029-FA2A-4CDF-B480-31B5CE2E2A13}" type="parTrans" cxnId="{2E84C0D9-23AF-4DC9-B589-3F512E04C14F}">
      <dgm:prSet/>
      <dgm:spPr/>
      <dgm:t>
        <a:bodyPr/>
        <a:lstStyle/>
        <a:p>
          <a:endParaRPr lang="zh-CN" altLang="en-US"/>
        </a:p>
      </dgm:t>
    </dgm:pt>
    <dgm:pt modelId="{892D9AC9-F7CD-44AB-8441-34F6F6E4382F}" type="sibTrans" cxnId="{2E84C0D9-23AF-4DC9-B589-3F512E04C14F}">
      <dgm:prSet/>
      <dgm:spPr/>
      <dgm:t>
        <a:bodyPr/>
        <a:lstStyle/>
        <a:p>
          <a:endParaRPr lang="zh-CN" altLang="en-US"/>
        </a:p>
      </dgm:t>
    </dgm:pt>
    <dgm:pt modelId="{CCE70BB3-EBC4-42FE-A435-AF0FB632B9EB}">
      <dgm:prSet/>
      <dgm:spPr/>
      <dgm:t>
        <a:bodyPr/>
        <a:lstStyle/>
        <a:p>
          <a:pPr algn="l"/>
          <a:r>
            <a:rPr lang="en-US" altLang="zh-CN" dirty="0" smtClean="0"/>
            <a:t>COM</a:t>
          </a:r>
          <a:r>
            <a:rPr lang="zh-CN" altLang="en-US" dirty="0" smtClean="0"/>
            <a:t>技术与</a:t>
          </a:r>
          <a:r>
            <a:rPr lang="en-US" altLang="zh-CN" dirty="0" smtClean="0"/>
            <a:t>office</a:t>
          </a:r>
          <a:r>
            <a:rPr lang="zh-CN" altLang="en-US" dirty="0" smtClean="0"/>
            <a:t>对象</a:t>
          </a:r>
          <a:endParaRPr lang="zh-CN" altLang="en-US" dirty="0"/>
        </a:p>
      </dgm:t>
    </dgm:pt>
    <dgm:pt modelId="{670D9527-8C77-4C5D-A630-57AD81052301}" type="parTrans" cxnId="{BC1A3823-77A8-4F5C-9EFA-AC57C866BD64}">
      <dgm:prSet/>
      <dgm:spPr/>
      <dgm:t>
        <a:bodyPr/>
        <a:lstStyle/>
        <a:p>
          <a:endParaRPr lang="zh-CN" altLang="en-US"/>
        </a:p>
      </dgm:t>
    </dgm:pt>
    <dgm:pt modelId="{4FEFA88C-F456-45CB-9932-542AB6A40463}" type="sibTrans" cxnId="{BC1A3823-77A8-4F5C-9EFA-AC57C866BD64}">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5"/>
      <dgm:spPr/>
    </dgm:pt>
    <dgm:pt modelId="{5BD8D945-0727-4AEE-910D-850B92E65FD4}" type="pres">
      <dgm:prSet presAssocID="{FCE9FD83-274E-4FE1-BF58-FAB216BAFAD7}" presName="txShp" presStyleLbl="node1" presStyleIdx="0" presStyleCnt="5">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5"/>
      <dgm:spPr/>
    </dgm:pt>
    <dgm:pt modelId="{972E2A53-3A6A-4B79-B52E-D3360EE0419E}" type="pres">
      <dgm:prSet presAssocID="{89F8C6A7-2A30-4740-AE99-B481F068F472}" presName="txShp" presStyleLbl="node1" presStyleIdx="1" presStyleCnt="5" custLinFactNeighborX="584" custLinFactNeighborY="1507">
        <dgm:presLayoutVars>
          <dgm:bulletEnabled val="1"/>
        </dgm:presLayoutVars>
      </dgm:prSet>
      <dgm:spPr/>
      <dgm:t>
        <a:bodyPr/>
        <a:lstStyle/>
        <a:p>
          <a:endParaRPr lang="zh-CN" altLang="en-US"/>
        </a:p>
      </dgm:t>
    </dgm:pt>
    <dgm:pt modelId="{72D7FA7A-9AAC-4652-BF9F-9F4608217DE2}" type="pres">
      <dgm:prSet presAssocID="{FCE3D4EB-3EFC-4AE8-B9D9-6362566DE33C}" presName="spacing" presStyleCnt="0"/>
      <dgm:spPr/>
    </dgm:pt>
    <dgm:pt modelId="{6E0C94AA-04F8-45F0-929A-58769D86EA9D}" type="pres">
      <dgm:prSet presAssocID="{CCE70BB3-EBC4-42FE-A435-AF0FB632B9EB}" presName="composite" presStyleCnt="0"/>
      <dgm:spPr/>
    </dgm:pt>
    <dgm:pt modelId="{6FDCC6EA-ADAD-4BD4-86E5-761A1BCDD371}" type="pres">
      <dgm:prSet presAssocID="{CCE70BB3-EBC4-42FE-A435-AF0FB632B9EB}" presName="imgShp" presStyleLbl="fgImgPlace1" presStyleIdx="2" presStyleCnt="5"/>
      <dgm:spPr/>
    </dgm:pt>
    <dgm:pt modelId="{5A1D4C7B-0AF8-4DD7-9EBA-3F993B8A092D}" type="pres">
      <dgm:prSet presAssocID="{CCE70BB3-EBC4-42FE-A435-AF0FB632B9EB}" presName="txShp" presStyleLbl="node1" presStyleIdx="2" presStyleCnt="5">
        <dgm:presLayoutVars>
          <dgm:bulletEnabled val="1"/>
        </dgm:presLayoutVars>
      </dgm:prSet>
      <dgm:spPr/>
      <dgm:t>
        <a:bodyPr/>
        <a:lstStyle/>
        <a:p>
          <a:endParaRPr lang="zh-CN" altLang="en-US"/>
        </a:p>
      </dgm:t>
    </dgm:pt>
    <dgm:pt modelId="{8A49049D-1EE5-4035-9FEA-003ECA0986DB}" type="pres">
      <dgm:prSet presAssocID="{4FEFA88C-F456-45CB-9932-542AB6A40463}" presName="spacing" presStyleCnt="0"/>
      <dgm:spPr/>
    </dgm:pt>
    <dgm:pt modelId="{0CD343CE-6A95-4565-A082-CF0FA87E5E8E}" type="pres">
      <dgm:prSet presAssocID="{DECB3D34-1A3A-4ED5-9630-1E52B22B8582}" presName="composite" presStyleCnt="0"/>
      <dgm:spPr/>
    </dgm:pt>
    <dgm:pt modelId="{D27723A6-7C70-4D83-9AC7-D93C9AB81940}" type="pres">
      <dgm:prSet presAssocID="{DECB3D34-1A3A-4ED5-9630-1E52B22B8582}" presName="imgShp" presStyleLbl="fgImgPlace1" presStyleIdx="3" presStyleCnt="5"/>
      <dgm:spPr/>
    </dgm:pt>
    <dgm:pt modelId="{3E9E15E5-5F00-4222-9BD0-D03F9180979B}" type="pres">
      <dgm:prSet presAssocID="{DECB3D34-1A3A-4ED5-9630-1E52B22B8582}" presName="txShp" presStyleLbl="node1" presStyleIdx="3" presStyleCnt="5">
        <dgm:presLayoutVars>
          <dgm:bulletEnabled val="1"/>
        </dgm:presLayoutVars>
      </dgm:prSet>
      <dgm:spPr/>
      <dgm:t>
        <a:bodyPr/>
        <a:lstStyle/>
        <a:p>
          <a:endParaRPr lang="zh-CN" altLang="en-US"/>
        </a:p>
      </dgm:t>
    </dgm:pt>
    <dgm:pt modelId="{E7902A1A-A849-4475-9B11-1F46B1114BC1}" type="pres">
      <dgm:prSet presAssocID="{892D9AC9-F7CD-44AB-8441-34F6F6E4382F}" presName="spacing" presStyleCnt="0"/>
      <dgm:spPr/>
    </dgm:pt>
    <dgm:pt modelId="{B189C4E4-F000-4A47-B376-1442EA414BA6}" type="pres">
      <dgm:prSet presAssocID="{5AF238B7-A01B-4D7C-BA32-FCC7BCA4532D}" presName="composite" presStyleCnt="0"/>
      <dgm:spPr/>
    </dgm:pt>
    <dgm:pt modelId="{FFBD6B80-81B7-427E-9069-CF3B95A03235}" type="pres">
      <dgm:prSet presAssocID="{5AF238B7-A01B-4D7C-BA32-FCC7BCA4532D}" presName="imgShp" presStyleLbl="fgImgPlace1" presStyleIdx="4" presStyleCnt="5"/>
      <dgm:spPr/>
    </dgm:pt>
    <dgm:pt modelId="{71420017-1451-4629-940D-0BD6AA0E4058}" type="pres">
      <dgm:prSet presAssocID="{5AF238B7-A01B-4D7C-BA32-FCC7BCA4532D}" presName="txShp" presStyleLbl="node1" presStyleIdx="4" presStyleCnt="5">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6E103369-BAD2-4BC9-AFDC-1170F6BF1220}" type="presOf" srcId="{89F8C6A7-2A30-4740-AE99-B481F068F472}" destId="{972E2A53-3A6A-4B79-B52E-D3360EE0419E}" srcOrd="0" destOrd="0" presId="urn:microsoft.com/office/officeart/2005/8/layout/vList3"/>
    <dgm:cxn modelId="{393FC891-2751-4BD9-AB21-BD03CC5C99EF}" type="presOf" srcId="{FCE9FD83-274E-4FE1-BF58-FAB216BAFAD7}" destId="{5BD8D945-0727-4AEE-910D-850B92E65FD4}" srcOrd="0" destOrd="0" presId="urn:microsoft.com/office/officeart/2005/8/layout/vList3"/>
    <dgm:cxn modelId="{6C86B412-F5F2-46D6-8E99-025A83FDA03B}" type="presOf" srcId="{5AF238B7-A01B-4D7C-BA32-FCC7BCA4532D}" destId="{71420017-1451-4629-940D-0BD6AA0E4058}" srcOrd="0" destOrd="0" presId="urn:microsoft.com/office/officeart/2005/8/layout/vList3"/>
    <dgm:cxn modelId="{A9A35016-3004-4908-9D5A-EBEA9CC3DABB}" type="presOf" srcId="{C0DAA090-DC2F-4A5B-84CF-FE23997C0F8D}" destId="{DDE2EFAC-FD0A-43B9-9885-8F584F8B2687}" srcOrd="0" destOrd="0" presId="urn:microsoft.com/office/officeart/2005/8/layout/vList3"/>
    <dgm:cxn modelId="{F4DF7447-CEB6-4928-9EA1-D9ED2A8A7557}" type="presOf" srcId="{DECB3D34-1A3A-4ED5-9630-1E52B22B8582}" destId="{3E9E15E5-5F00-4222-9BD0-D03F9180979B}" srcOrd="0" destOrd="0" presId="urn:microsoft.com/office/officeart/2005/8/layout/vList3"/>
    <dgm:cxn modelId="{C7D2E521-9955-4C75-B1C7-758B73CC14A5}" srcId="{C0DAA090-DC2F-4A5B-84CF-FE23997C0F8D}" destId="{FCE9FD83-274E-4FE1-BF58-FAB216BAFAD7}" srcOrd="0" destOrd="0" parTransId="{F9449AD9-D99C-4A49-90FE-2D501A18088C}" sibTransId="{D1687F4D-3C19-402B-BE60-771AAEC1BCD5}"/>
    <dgm:cxn modelId="{BC1A3823-77A8-4F5C-9EFA-AC57C866BD64}" srcId="{C0DAA090-DC2F-4A5B-84CF-FE23997C0F8D}" destId="{CCE70BB3-EBC4-42FE-A435-AF0FB632B9EB}" srcOrd="2" destOrd="0" parTransId="{670D9527-8C77-4C5D-A630-57AD81052301}" sibTransId="{4FEFA88C-F456-45CB-9932-542AB6A40463}"/>
    <dgm:cxn modelId="{68224FC8-9FA4-4C73-B7FA-821F9C5DDF49}" type="presOf" srcId="{CCE70BB3-EBC4-42FE-A435-AF0FB632B9EB}" destId="{5A1D4C7B-0AF8-4DD7-9EBA-3F993B8A092D}" srcOrd="0" destOrd="0" presId="urn:microsoft.com/office/officeart/2005/8/layout/vList3"/>
    <dgm:cxn modelId="{2E84C0D9-23AF-4DC9-B589-3F512E04C14F}" srcId="{C0DAA090-DC2F-4A5B-84CF-FE23997C0F8D}" destId="{DECB3D34-1A3A-4ED5-9630-1E52B22B8582}" srcOrd="3" destOrd="0" parTransId="{1ADBC029-FA2A-4CDF-B480-31B5CE2E2A13}" sibTransId="{892D9AC9-F7CD-44AB-8441-34F6F6E4382F}"/>
    <dgm:cxn modelId="{91A586A1-3AE9-4318-A759-343FCA434F1E}" srcId="{C0DAA090-DC2F-4A5B-84CF-FE23997C0F8D}" destId="{5AF238B7-A01B-4D7C-BA32-FCC7BCA4532D}" srcOrd="4" destOrd="0" parTransId="{E6377AB9-6CAC-454E-8C40-B4BB0313CD1A}" sibTransId="{22962AC8-D085-489B-8BB4-9A3390895FA3}"/>
    <dgm:cxn modelId="{138232B3-2363-4B4D-B1E3-909118B8AF1E}" type="presParOf" srcId="{DDE2EFAC-FD0A-43B9-9885-8F584F8B2687}" destId="{04035673-F57E-4B09-9D23-B9C1E0ED0AD0}" srcOrd="0" destOrd="0" presId="urn:microsoft.com/office/officeart/2005/8/layout/vList3"/>
    <dgm:cxn modelId="{079CD186-3EEE-421A-9C4D-DE3CE0CB13A9}" type="presParOf" srcId="{04035673-F57E-4B09-9D23-B9C1E0ED0AD0}" destId="{2B887BC6-55C2-4279-8C72-93BBB484D70B}" srcOrd="0" destOrd="0" presId="urn:microsoft.com/office/officeart/2005/8/layout/vList3"/>
    <dgm:cxn modelId="{B03B0C99-4036-4FBE-A82D-0A3B682300F3}" type="presParOf" srcId="{04035673-F57E-4B09-9D23-B9C1E0ED0AD0}" destId="{5BD8D945-0727-4AEE-910D-850B92E65FD4}" srcOrd="1" destOrd="0" presId="urn:microsoft.com/office/officeart/2005/8/layout/vList3"/>
    <dgm:cxn modelId="{F69BB926-431D-4ECA-9496-553CD9CE8476}" type="presParOf" srcId="{DDE2EFAC-FD0A-43B9-9885-8F584F8B2687}" destId="{CBB756D1-7B5D-46C5-B557-6BFF75EAD8BF}" srcOrd="1" destOrd="0" presId="urn:microsoft.com/office/officeart/2005/8/layout/vList3"/>
    <dgm:cxn modelId="{8721962E-4001-41B4-94EB-27DD34044F3B}" type="presParOf" srcId="{DDE2EFAC-FD0A-43B9-9885-8F584F8B2687}" destId="{B76BEF27-5A1E-4F12-8517-0F52D241BD2A}" srcOrd="2" destOrd="0" presId="urn:microsoft.com/office/officeart/2005/8/layout/vList3"/>
    <dgm:cxn modelId="{6C2D3AC5-798B-4560-BE21-676A3FB795E3}" type="presParOf" srcId="{B76BEF27-5A1E-4F12-8517-0F52D241BD2A}" destId="{EF82252F-DAC4-41BC-90B7-F66D33A0071B}" srcOrd="0" destOrd="0" presId="urn:microsoft.com/office/officeart/2005/8/layout/vList3"/>
    <dgm:cxn modelId="{CB24CA9F-843E-49B3-B4A2-1989EEAEB927}" type="presParOf" srcId="{B76BEF27-5A1E-4F12-8517-0F52D241BD2A}" destId="{972E2A53-3A6A-4B79-B52E-D3360EE0419E}" srcOrd="1" destOrd="0" presId="urn:microsoft.com/office/officeart/2005/8/layout/vList3"/>
    <dgm:cxn modelId="{E988434B-D4CC-4E38-AE00-BE6D7AB8D2DC}" type="presParOf" srcId="{DDE2EFAC-FD0A-43B9-9885-8F584F8B2687}" destId="{72D7FA7A-9AAC-4652-BF9F-9F4608217DE2}" srcOrd="3" destOrd="0" presId="urn:microsoft.com/office/officeart/2005/8/layout/vList3"/>
    <dgm:cxn modelId="{2AD41649-B0EE-47A9-9222-A26F40011A5B}" type="presParOf" srcId="{DDE2EFAC-FD0A-43B9-9885-8F584F8B2687}" destId="{6E0C94AA-04F8-45F0-929A-58769D86EA9D}" srcOrd="4" destOrd="0" presId="urn:microsoft.com/office/officeart/2005/8/layout/vList3"/>
    <dgm:cxn modelId="{FB89FB7E-E865-4F03-BABB-459D9DF48087}" type="presParOf" srcId="{6E0C94AA-04F8-45F0-929A-58769D86EA9D}" destId="{6FDCC6EA-ADAD-4BD4-86E5-761A1BCDD371}" srcOrd="0" destOrd="0" presId="urn:microsoft.com/office/officeart/2005/8/layout/vList3"/>
    <dgm:cxn modelId="{1D344823-6DED-448B-BAA9-2E715C547567}" type="presParOf" srcId="{6E0C94AA-04F8-45F0-929A-58769D86EA9D}" destId="{5A1D4C7B-0AF8-4DD7-9EBA-3F993B8A092D}" srcOrd="1" destOrd="0" presId="urn:microsoft.com/office/officeart/2005/8/layout/vList3"/>
    <dgm:cxn modelId="{2F6C01E7-3525-41BF-A05A-4E330A89AF52}" type="presParOf" srcId="{DDE2EFAC-FD0A-43B9-9885-8F584F8B2687}" destId="{8A49049D-1EE5-4035-9FEA-003ECA0986DB}" srcOrd="5" destOrd="0" presId="urn:microsoft.com/office/officeart/2005/8/layout/vList3"/>
    <dgm:cxn modelId="{D2827D1D-EA33-4B23-93C8-95D38FDFCCC6}" type="presParOf" srcId="{DDE2EFAC-FD0A-43B9-9885-8F584F8B2687}" destId="{0CD343CE-6A95-4565-A082-CF0FA87E5E8E}" srcOrd="6" destOrd="0" presId="urn:microsoft.com/office/officeart/2005/8/layout/vList3"/>
    <dgm:cxn modelId="{BAB0CB1A-9A6E-479E-AC84-0CE5EA90E6D5}" type="presParOf" srcId="{0CD343CE-6A95-4565-A082-CF0FA87E5E8E}" destId="{D27723A6-7C70-4D83-9AC7-D93C9AB81940}" srcOrd="0" destOrd="0" presId="urn:microsoft.com/office/officeart/2005/8/layout/vList3"/>
    <dgm:cxn modelId="{33E0A496-1148-46C7-AE03-75781B9D638C}" type="presParOf" srcId="{0CD343CE-6A95-4565-A082-CF0FA87E5E8E}" destId="{3E9E15E5-5F00-4222-9BD0-D03F9180979B}" srcOrd="1" destOrd="0" presId="urn:microsoft.com/office/officeart/2005/8/layout/vList3"/>
    <dgm:cxn modelId="{3DB8A912-3623-4629-994F-82821FA50D88}" type="presParOf" srcId="{DDE2EFAC-FD0A-43B9-9885-8F584F8B2687}" destId="{E7902A1A-A849-4475-9B11-1F46B1114BC1}" srcOrd="7" destOrd="0" presId="urn:microsoft.com/office/officeart/2005/8/layout/vList3"/>
    <dgm:cxn modelId="{4B86077B-7CD6-45E1-9C7F-95B6A46000B7}" type="presParOf" srcId="{DDE2EFAC-FD0A-43B9-9885-8F584F8B2687}" destId="{B189C4E4-F000-4A47-B376-1442EA414BA6}" srcOrd="8" destOrd="0" presId="urn:microsoft.com/office/officeart/2005/8/layout/vList3"/>
    <dgm:cxn modelId="{84F5BA3B-181D-4BAC-808E-12363A12E282}" type="presParOf" srcId="{B189C4E4-F000-4A47-B376-1442EA414BA6}" destId="{FFBD6B80-81B7-427E-9069-CF3B95A03235}" srcOrd="0" destOrd="0" presId="urn:microsoft.com/office/officeart/2005/8/layout/vList3"/>
    <dgm:cxn modelId="{389AD4DC-30BE-40A8-B9AF-F04C7C4800BC}" type="presParOf" srcId="{B189C4E4-F000-4A47-B376-1442EA414BA6}" destId="{71420017-1451-4629-940D-0BD6AA0E405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D945-0727-4AEE-910D-850B92E65FD4}">
      <dsp:nvSpPr>
        <dsp:cNvPr id="0" name=""/>
        <dsp:cNvSpPr/>
      </dsp:nvSpPr>
      <dsp:spPr>
        <a:xfrm rot="10800000">
          <a:off x="1707963" y="1189"/>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dirty="0" smtClean="0"/>
            <a:t>COM</a:t>
          </a:r>
          <a:r>
            <a:rPr lang="zh-CN" altLang="en-US" sz="3700" kern="1200" dirty="0" smtClean="0"/>
            <a:t>原理与技术</a:t>
          </a:r>
          <a:endParaRPr lang="zh-CN" altLang="en-US" sz="3700" kern="1200" dirty="0"/>
        </a:p>
      </dsp:txBody>
      <dsp:txXfrm rot="10800000">
        <a:off x="1928404" y="1189"/>
        <a:ext cx="5685247" cy="881764"/>
      </dsp:txXfrm>
    </dsp:sp>
    <dsp:sp modelId="{2B887BC6-55C2-4279-8C72-93BBB484D70B}">
      <dsp:nvSpPr>
        <dsp:cNvPr id="0" name=""/>
        <dsp:cNvSpPr/>
      </dsp:nvSpPr>
      <dsp:spPr>
        <a:xfrm>
          <a:off x="1267081" y="1189"/>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E2A53-3A6A-4B79-B52E-D3360EE0419E}">
      <dsp:nvSpPr>
        <dsp:cNvPr id="0" name=""/>
        <dsp:cNvSpPr/>
      </dsp:nvSpPr>
      <dsp:spPr>
        <a:xfrm rot="10800000">
          <a:off x="1742453" y="1159454"/>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dirty="0" smtClean="0"/>
            <a:t>COM</a:t>
          </a:r>
          <a:r>
            <a:rPr lang="zh-CN" altLang="en-US" sz="3700" kern="1200" dirty="0" smtClean="0"/>
            <a:t>创建与调用实例</a:t>
          </a:r>
          <a:endParaRPr lang="zh-CN" altLang="en-US" sz="3700" kern="1200" dirty="0"/>
        </a:p>
      </dsp:txBody>
      <dsp:txXfrm rot="10800000">
        <a:off x="1962894" y="1159454"/>
        <a:ext cx="5685247" cy="881764"/>
      </dsp:txXfrm>
    </dsp:sp>
    <dsp:sp modelId="{EF82252F-DAC4-41BC-90B7-F66D33A0071B}">
      <dsp:nvSpPr>
        <dsp:cNvPr id="0" name=""/>
        <dsp:cNvSpPr/>
      </dsp:nvSpPr>
      <dsp:spPr>
        <a:xfrm>
          <a:off x="1267081" y="1146166"/>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1D4C7B-0AF8-4DD7-9EBA-3F993B8A092D}">
      <dsp:nvSpPr>
        <dsp:cNvPr id="0" name=""/>
        <dsp:cNvSpPr/>
      </dsp:nvSpPr>
      <dsp:spPr>
        <a:xfrm rot="10800000">
          <a:off x="1707963" y="2291143"/>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dirty="0" smtClean="0"/>
            <a:t>COM</a:t>
          </a:r>
          <a:r>
            <a:rPr lang="zh-CN" altLang="en-US" sz="3700" kern="1200" dirty="0" smtClean="0"/>
            <a:t>技术与</a:t>
          </a:r>
          <a:r>
            <a:rPr lang="en-US" altLang="zh-CN" sz="3700" kern="1200" dirty="0" smtClean="0"/>
            <a:t>office</a:t>
          </a:r>
          <a:r>
            <a:rPr lang="zh-CN" altLang="en-US" sz="3700" kern="1200" dirty="0" smtClean="0"/>
            <a:t>对象</a:t>
          </a:r>
          <a:endParaRPr lang="zh-CN" altLang="en-US" sz="3700" kern="1200" dirty="0"/>
        </a:p>
      </dsp:txBody>
      <dsp:txXfrm rot="10800000">
        <a:off x="1928404" y="2291143"/>
        <a:ext cx="5685247" cy="881764"/>
      </dsp:txXfrm>
    </dsp:sp>
    <dsp:sp modelId="{6FDCC6EA-ADAD-4BD4-86E5-761A1BCDD371}">
      <dsp:nvSpPr>
        <dsp:cNvPr id="0" name=""/>
        <dsp:cNvSpPr/>
      </dsp:nvSpPr>
      <dsp:spPr>
        <a:xfrm>
          <a:off x="1267081" y="2291143"/>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9E15E5-5F00-4222-9BD0-D03F9180979B}">
      <dsp:nvSpPr>
        <dsp:cNvPr id="0" name=""/>
        <dsp:cNvSpPr/>
      </dsp:nvSpPr>
      <dsp:spPr>
        <a:xfrm rot="10800000">
          <a:off x="1707963" y="3436121"/>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smtClean="0"/>
            <a:t>COM</a:t>
          </a:r>
          <a:r>
            <a:rPr lang="zh-CN" altLang="en-US" sz="3700" kern="1200" smtClean="0"/>
            <a:t>技术操作</a:t>
          </a:r>
          <a:r>
            <a:rPr lang="en-US" altLang="zh-CN" sz="3700" kern="1200" smtClean="0"/>
            <a:t>word</a:t>
          </a:r>
          <a:r>
            <a:rPr lang="zh-CN" altLang="en-US" sz="3700" kern="1200" smtClean="0"/>
            <a:t>对象</a:t>
          </a:r>
          <a:endParaRPr lang="zh-CN" altLang="en-US" sz="3700" kern="1200" dirty="0"/>
        </a:p>
      </dsp:txBody>
      <dsp:txXfrm rot="10800000">
        <a:off x="1928404" y="3436121"/>
        <a:ext cx="5685247" cy="881764"/>
      </dsp:txXfrm>
    </dsp:sp>
    <dsp:sp modelId="{D27723A6-7C70-4D83-9AC7-D93C9AB81940}">
      <dsp:nvSpPr>
        <dsp:cNvPr id="0" name=""/>
        <dsp:cNvSpPr/>
      </dsp:nvSpPr>
      <dsp:spPr>
        <a:xfrm>
          <a:off x="1267081" y="3436121"/>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420017-1451-4629-940D-0BD6AA0E4058}">
      <dsp:nvSpPr>
        <dsp:cNvPr id="0" name=""/>
        <dsp:cNvSpPr/>
      </dsp:nvSpPr>
      <dsp:spPr>
        <a:xfrm rot="10800000">
          <a:off x="1707963" y="4581098"/>
          <a:ext cx="5905688" cy="881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833" tIns="140970" rIns="263144" bIns="140970" numCol="1" spcCol="1270" anchor="ctr" anchorCtr="0">
          <a:noAutofit/>
        </a:bodyPr>
        <a:lstStyle/>
        <a:p>
          <a:pPr lvl="0" algn="l" defTabSz="1644650">
            <a:lnSpc>
              <a:spcPct val="90000"/>
            </a:lnSpc>
            <a:spcBef>
              <a:spcPct val="0"/>
            </a:spcBef>
            <a:spcAft>
              <a:spcPct val="35000"/>
            </a:spcAft>
          </a:pPr>
          <a:r>
            <a:rPr lang="en-US" altLang="zh-CN" sz="3700" kern="1200" dirty="0" smtClean="0"/>
            <a:t>COM</a:t>
          </a:r>
          <a:r>
            <a:rPr lang="zh-CN" altLang="en-US" sz="3700" kern="1200" dirty="0" smtClean="0"/>
            <a:t>技术操作</a:t>
          </a:r>
          <a:r>
            <a:rPr lang="en-US" altLang="zh-CN" sz="3700" kern="1200" dirty="0" smtClean="0"/>
            <a:t>Excel</a:t>
          </a:r>
          <a:r>
            <a:rPr lang="zh-CN" altLang="en-US" sz="3700" kern="1200" dirty="0" smtClean="0"/>
            <a:t>对象</a:t>
          </a:r>
          <a:endParaRPr lang="zh-CN" altLang="en-US" sz="3700" kern="1200" dirty="0"/>
        </a:p>
      </dsp:txBody>
      <dsp:txXfrm rot="10800000">
        <a:off x="1928404" y="4581098"/>
        <a:ext cx="5685247" cy="881764"/>
      </dsp:txXfrm>
    </dsp:sp>
    <dsp:sp modelId="{FFBD6B80-81B7-427E-9069-CF3B95A03235}">
      <dsp:nvSpPr>
        <dsp:cNvPr id="0" name=""/>
        <dsp:cNvSpPr/>
      </dsp:nvSpPr>
      <dsp:spPr>
        <a:xfrm>
          <a:off x="1267081" y="4581098"/>
          <a:ext cx="881764" cy="88176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5717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77459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817626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422181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380507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867989" y="3252651"/>
            <a:ext cx="6962499" cy="769441"/>
          </a:xfrm>
          <a:prstGeom prst="rect">
            <a:avLst/>
          </a:prstGeom>
          <a:noFill/>
        </p:spPr>
        <p:txBody>
          <a:bodyPr wrap="square" rtlCol="0">
            <a:spAutoFit/>
          </a:bodyPr>
          <a:lstStyle/>
          <a:p>
            <a:r>
              <a:rPr lang="en-US" altLang="zh-CN" sz="4400" dirty="0" smtClean="0">
                <a:solidFill>
                  <a:schemeClr val="accent1">
                    <a:lumMod val="75000"/>
                  </a:schemeClr>
                </a:solidFill>
              </a:rPr>
              <a:t>7.Windows com</a:t>
            </a:r>
            <a:r>
              <a:rPr lang="zh-CN" altLang="en-US" sz="4400" dirty="0" smtClean="0">
                <a:solidFill>
                  <a:schemeClr val="accent1">
                    <a:lumMod val="75000"/>
                  </a:schemeClr>
                </a:solidFill>
              </a:rPr>
              <a:t>原理与技术</a:t>
            </a:r>
            <a:endParaRPr lang="zh-CN" altLang="en-US" sz="4400" dirty="0"/>
          </a:p>
        </p:txBody>
      </p:sp>
      <p:sp>
        <p:nvSpPr>
          <p:cNvPr id="6"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sp>
        <p:nvSpPr>
          <p:cNvPr id="2" name="副标题 1"/>
          <p:cNvSpPr>
            <a:spLocks noGrp="1"/>
          </p:cNvSpPr>
          <p:nvPr>
            <p:ph type="subTitle" idx="1"/>
          </p:nvPr>
        </p:nvSpPr>
        <p:spPr/>
        <p:txBody>
          <a:bodyPr/>
          <a:lstStyle/>
          <a:p>
            <a:endParaRPr lang="zh-CN" altLang="en-US"/>
          </a:p>
        </p:txBody>
      </p:sp>
      <p:sp>
        <p:nvSpPr>
          <p:cNvPr id="11" name="副标题 2"/>
          <p:cNvSpPr txBox="1">
            <a:spLocks/>
          </p:cNvSpPr>
          <p:nvPr/>
        </p:nvSpPr>
        <p:spPr>
          <a:xfrm>
            <a:off x="4620620" y="4391997"/>
            <a:ext cx="5150397" cy="17166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zh-CN" altLang="en-US" sz="2800" smtClean="0">
                <a:solidFill>
                  <a:schemeClr val="tx1"/>
                </a:solidFill>
              </a:rPr>
              <a:t>计算机学院</a:t>
            </a:r>
            <a:endParaRPr lang="en-US" altLang="zh-CN" sz="2800" smtClean="0">
              <a:solidFill>
                <a:schemeClr val="tx1"/>
              </a:solidFill>
            </a:endParaRPr>
          </a:p>
          <a:p>
            <a:r>
              <a:rPr lang="en-US" altLang="zh-CN" sz="2800" smtClean="0">
                <a:solidFill>
                  <a:schemeClr val="tx1"/>
                </a:solidFill>
              </a:rPr>
              <a:t>《Windows</a:t>
            </a:r>
            <a:r>
              <a:rPr lang="zh-CN" altLang="en-US" sz="2800" smtClean="0">
                <a:solidFill>
                  <a:schemeClr val="tx1"/>
                </a:solidFill>
              </a:rPr>
              <a:t>原理与应用</a:t>
            </a:r>
            <a:r>
              <a:rPr lang="en-US" altLang="zh-CN" sz="2800" smtClean="0">
                <a:solidFill>
                  <a:schemeClr val="tx1"/>
                </a:solidFill>
              </a:rPr>
              <a:t>》</a:t>
            </a:r>
            <a:r>
              <a:rPr lang="zh-CN" altLang="en-US" sz="2800" smtClean="0">
                <a:solidFill>
                  <a:schemeClr val="tx1"/>
                </a:solidFill>
              </a:rPr>
              <a:t>课程组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p>
        </p:txBody>
      </p:sp>
      <p:sp>
        <p:nvSpPr>
          <p:cNvPr id="7172" name="Rectangle 3"/>
          <p:cNvSpPr>
            <a:spLocks noGrp="1" noChangeArrowheads="1"/>
          </p:cNvSpPr>
          <p:nvPr>
            <p:ph type="body" idx="1"/>
          </p:nvPr>
        </p:nvSpPr>
        <p:spPr>
          <a:xfrm>
            <a:off x="444410" y="1431116"/>
            <a:ext cx="9633040" cy="5426884"/>
          </a:xfrm>
        </p:spPr>
        <p:txBody>
          <a:bodyPr>
            <a:normAutofit fontScale="92500" lnSpcReduction="10000"/>
          </a:bodyPr>
          <a:lstStyle/>
          <a:p>
            <a:r>
              <a:rPr lang="en-US" altLang="zh-CN" sz="2400" dirty="0" err="1"/>
              <a:t>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r>
              <a:rPr lang="en-US" altLang="zh-CN" sz="2400" dirty="0" err="1" smtClean="0"/>
              <a:t>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r>
              <a:rPr lang="zh-CN" altLang="en-US" sz="2400" dirty="0"/>
              <a:t>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r>
              <a:rPr lang="zh-CN" altLang="en-US" sz="2400" dirty="0" smtClean="0"/>
              <a:t>的</a:t>
            </a:r>
            <a:endParaRPr lang="en-US" altLang="zh-CN" sz="2400" dirty="0" smtClean="0"/>
          </a:p>
          <a:p>
            <a:endParaRPr lang="en-US" altLang="zh-CN" sz="2400" dirty="0"/>
          </a:p>
          <a:p>
            <a:pPr latinLnBrk="1"/>
            <a:r>
              <a:rPr lang="en-US" altLang="zh-CN" sz="2400" dirty="0"/>
              <a:t>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r>
              <a:rPr lang="en-US" altLang="zh-CN" sz="2400" dirty="0" smtClean="0"/>
              <a:t>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两种存在形势。</a:t>
            </a:r>
          </a:p>
          <a:p>
            <a:endParaRPr lang="en-US" altLang="zh-CN" sz="2400" dirty="0" smtClean="0"/>
          </a:p>
          <a:p>
            <a:r>
              <a:rPr lang="en-US" altLang="zh-CN" sz="2400" dirty="0"/>
              <a:t>COM</a:t>
            </a:r>
            <a:r>
              <a:rPr lang="zh-CN" altLang="en-US" sz="2400" dirty="0"/>
              <a:t>所在的</a:t>
            </a:r>
            <a:r>
              <a:rPr lang="en-US" altLang="zh-CN" sz="2400" dirty="0"/>
              <a:t>DLL</a:t>
            </a:r>
            <a:r>
              <a:rPr lang="zh-CN" altLang="en-US" sz="2400" dirty="0"/>
              <a:t>中必须导出四个函数</a:t>
            </a:r>
            <a:r>
              <a:rPr lang="en-US" altLang="zh-CN" sz="2400" dirty="0" smtClean="0"/>
              <a:t>:</a:t>
            </a:r>
          </a:p>
          <a:p>
            <a:pPr lvl="1"/>
            <a:r>
              <a:rPr lang="en-US" altLang="zh-CN" sz="2200" dirty="0" smtClean="0"/>
              <a:t>1</a:t>
            </a:r>
            <a:r>
              <a:rPr lang="en-US" altLang="zh-CN" sz="2200" dirty="0"/>
              <a:t>. </a:t>
            </a:r>
            <a:r>
              <a:rPr lang="en-US" altLang="zh-CN" sz="2200" dirty="0" err="1"/>
              <a:t>dllgetobjectclass</a:t>
            </a:r>
            <a:r>
              <a:rPr lang="en-US" altLang="zh-CN" sz="2200" dirty="0"/>
              <a:t>, </a:t>
            </a:r>
            <a:r>
              <a:rPr lang="en-US" altLang="zh-CN" sz="2200" dirty="0" smtClean="0"/>
              <a:t>  2</a:t>
            </a:r>
            <a:r>
              <a:rPr lang="en-US" altLang="zh-CN" sz="2200" dirty="0"/>
              <a:t>. </a:t>
            </a:r>
            <a:r>
              <a:rPr lang="en-US" altLang="zh-CN" sz="2200" dirty="0" err="1"/>
              <a:t>dllregisterserver</a:t>
            </a:r>
            <a:r>
              <a:rPr lang="en-US" altLang="zh-CN" sz="2200" dirty="0"/>
              <a:t>, </a:t>
            </a:r>
            <a:endParaRPr lang="en-US" altLang="zh-CN" sz="2200" dirty="0" smtClean="0"/>
          </a:p>
          <a:p>
            <a:pPr lvl="1"/>
            <a:r>
              <a:rPr lang="en-US" altLang="zh-CN" sz="2200" dirty="0" smtClean="0"/>
              <a:t>3</a:t>
            </a:r>
            <a:r>
              <a:rPr lang="en-US" altLang="zh-CN" sz="2200" dirty="0"/>
              <a:t>. </a:t>
            </a:r>
            <a:r>
              <a:rPr lang="en-US" altLang="zh-CN" sz="2200" dirty="0" err="1"/>
              <a:t>dllunregisterserver</a:t>
            </a:r>
            <a:r>
              <a:rPr lang="en-US" altLang="zh-CN" sz="2200" dirty="0"/>
              <a:t>, 4. </a:t>
            </a:r>
            <a:r>
              <a:rPr lang="en-US" altLang="zh-CN" sz="2200" dirty="0" err="1"/>
              <a:t>dllunloadnow</a:t>
            </a:r>
            <a:r>
              <a:rPr lang="en-US" altLang="zh-CN" sz="2200" dirty="0" smtClean="0"/>
              <a:t>.</a:t>
            </a:r>
          </a:p>
          <a:p>
            <a:r>
              <a:rPr lang="en-US" altLang="zh-CN" sz="2400" dirty="0" smtClean="0"/>
              <a:t>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Tree>
    <p:extLst>
      <p:ext uri="{BB962C8B-B14F-4D97-AF65-F5344CB8AC3E}">
        <p14:creationId xmlns:p14="http://schemas.microsoft.com/office/powerpoint/2010/main" val="144492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77334" y="609600"/>
            <a:ext cx="9552516"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1"/>
          </p:nvPr>
        </p:nvSpPr>
        <p:spPr>
          <a:xfrm>
            <a:off x="444411" y="1431116"/>
            <a:ext cx="8343900" cy="4114800"/>
          </a:xfrm>
        </p:spPr>
        <p:txBody>
          <a:bodyPr>
            <a:normAutofit fontScale="92500" lnSpcReduction="20000"/>
          </a:bodyPr>
          <a:lstStyle/>
          <a:p>
            <a:r>
              <a:rPr lang="zh-CN" altLang="en-US" dirty="0"/>
              <a:t>从时间的角度讲，</a:t>
            </a:r>
            <a:r>
              <a:rPr lang="en-US" altLang="zh-CN" dirty="0"/>
              <a:t>OLE</a:t>
            </a:r>
            <a:r>
              <a:rPr lang="zh-CN" altLang="en-US" dirty="0"/>
              <a:t>是最早出现的，然后是</a:t>
            </a:r>
            <a:r>
              <a:rPr lang="en-US" altLang="zh-CN" dirty="0"/>
              <a:t>COM</a:t>
            </a:r>
            <a:r>
              <a:rPr lang="zh-CN" altLang="en-US" dirty="0"/>
              <a:t>和</a:t>
            </a:r>
            <a:r>
              <a:rPr lang="en-US" altLang="zh-CN" dirty="0" smtClean="0"/>
              <a:t>ActiveX</a:t>
            </a:r>
            <a:r>
              <a:rPr lang="zh-CN" altLang="en-US" dirty="0" smtClean="0"/>
              <a:t>；</a:t>
            </a:r>
            <a:endParaRPr lang="en-US" altLang="zh-CN" dirty="0" smtClean="0"/>
          </a:p>
          <a:p>
            <a:r>
              <a:rPr lang="zh-CN" altLang="en-US" dirty="0"/>
              <a:t>从体系结构角度讲，</a:t>
            </a:r>
            <a:r>
              <a:rPr lang="en-US" altLang="zh-CN" dirty="0"/>
              <a:t>OLE</a:t>
            </a:r>
            <a:r>
              <a:rPr lang="zh-CN" altLang="en-US" dirty="0"/>
              <a:t>和 </a:t>
            </a:r>
            <a:r>
              <a:rPr lang="en-US" altLang="zh-CN" dirty="0"/>
              <a:t>ActiveX</a:t>
            </a:r>
            <a:r>
              <a:rPr lang="zh-CN" altLang="en-US" dirty="0"/>
              <a:t>是建立在 </a:t>
            </a:r>
            <a:r>
              <a:rPr lang="en-US" altLang="zh-CN" dirty="0"/>
              <a:t>COM</a:t>
            </a:r>
            <a:r>
              <a:rPr lang="zh-CN" altLang="en-US" dirty="0"/>
              <a:t>之上的，所以</a:t>
            </a:r>
            <a:r>
              <a:rPr lang="en-US" altLang="zh-CN" dirty="0"/>
              <a:t>COM</a:t>
            </a:r>
            <a:r>
              <a:rPr lang="zh-CN" altLang="en-US" dirty="0"/>
              <a:t>是基础</a:t>
            </a:r>
            <a:r>
              <a:rPr lang="zh-CN" altLang="en-US" dirty="0" smtClean="0"/>
              <a:t>；</a:t>
            </a:r>
            <a:endParaRPr lang="en-US" altLang="zh-CN" dirty="0" smtClean="0"/>
          </a:p>
          <a:p>
            <a:r>
              <a:rPr lang="zh-CN" altLang="en-US" dirty="0"/>
              <a:t>从名称角度讲，</a:t>
            </a:r>
            <a:r>
              <a:rPr lang="en-US" altLang="zh-CN" dirty="0"/>
              <a:t>OLE</a:t>
            </a:r>
            <a:r>
              <a:rPr lang="zh-CN" altLang="en-US" dirty="0"/>
              <a:t>、</a:t>
            </a:r>
            <a:r>
              <a:rPr lang="en-US" altLang="zh-CN" dirty="0"/>
              <a:t>ActiveX</a:t>
            </a:r>
            <a:r>
              <a:rPr lang="zh-CN" altLang="en-US" dirty="0"/>
              <a:t>是两个</a:t>
            </a:r>
            <a:r>
              <a:rPr lang="zh-CN" altLang="en-US" dirty="0" smtClean="0"/>
              <a:t>商标名称</a:t>
            </a:r>
            <a:r>
              <a:rPr lang="zh-CN" altLang="en-US" dirty="0"/>
              <a:t>，而</a:t>
            </a:r>
            <a:r>
              <a:rPr lang="en-US" altLang="zh-CN" dirty="0"/>
              <a:t>COM</a:t>
            </a:r>
            <a:r>
              <a:rPr lang="zh-CN" altLang="en-US" dirty="0"/>
              <a:t>则是一个纯技术名词，这也是大家更多的听说 </a:t>
            </a:r>
            <a:r>
              <a:rPr lang="en-US" altLang="zh-CN" dirty="0"/>
              <a:t>ActiveX</a:t>
            </a:r>
            <a:r>
              <a:rPr lang="zh-CN" altLang="en-US" dirty="0"/>
              <a:t>和</a:t>
            </a:r>
            <a:r>
              <a:rPr lang="en-US" altLang="zh-CN" dirty="0"/>
              <a:t>OLE</a:t>
            </a:r>
            <a:r>
              <a:rPr lang="zh-CN" altLang="en-US" dirty="0"/>
              <a:t>的</a:t>
            </a:r>
            <a:r>
              <a:rPr lang="zh-CN" altLang="en-US" dirty="0" smtClean="0"/>
              <a:t>原因</a:t>
            </a:r>
            <a:endParaRPr lang="en-US" altLang="zh-CN" dirty="0" smtClean="0"/>
          </a:p>
          <a:p>
            <a:pPr lvl="1"/>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r>
              <a:rPr lang="en-US" altLang="zh-CN" dirty="0" smtClean="0"/>
              <a:t>COM</a:t>
            </a:r>
            <a:r>
              <a:rPr lang="zh-CN" altLang="en-US" dirty="0" smtClean="0"/>
              <a:t>应用于</a:t>
            </a:r>
            <a:r>
              <a:rPr lang="en-US" altLang="zh-CN" dirty="0" smtClean="0"/>
              <a:t>OLE2</a:t>
            </a:r>
          </a:p>
          <a:p>
            <a:pPr lvl="1"/>
            <a:r>
              <a:rPr lang="en-US" altLang="zh-CN" dirty="0"/>
              <a:t>ActiveX</a:t>
            </a:r>
            <a:r>
              <a:rPr lang="zh-CN" altLang="en-US" dirty="0"/>
              <a:t>是指宽松定义 的、基于</a:t>
            </a:r>
            <a:r>
              <a:rPr lang="en-US" altLang="zh-CN" dirty="0"/>
              <a:t>COM</a:t>
            </a:r>
            <a:r>
              <a:rPr lang="zh-CN" altLang="en-US" dirty="0"/>
              <a:t>的技术</a:t>
            </a:r>
            <a:r>
              <a:rPr lang="zh-CN" altLang="en-US" dirty="0" smtClean="0"/>
              <a:t>集合</a:t>
            </a:r>
            <a:endParaRPr lang="en-US" altLang="zh-CN" dirty="0" smtClean="0"/>
          </a:p>
          <a:p>
            <a:pPr lvl="1"/>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p>
          <a:p>
            <a:pPr lvl="1"/>
            <a:r>
              <a:rPr lang="en-US" altLang="zh-CN" dirty="0"/>
              <a:t>COM</a:t>
            </a:r>
            <a:r>
              <a:rPr lang="zh-CN" altLang="en-US" dirty="0"/>
              <a:t>的前景以后一种比较理想的应用程序模式就是Ｗ</a:t>
            </a:r>
            <a:r>
              <a:rPr lang="en-US" altLang="zh-CN" dirty="0"/>
              <a:t>EB</a:t>
            </a:r>
            <a:r>
              <a:rPr lang="zh-CN" altLang="en-US" dirty="0"/>
              <a:t>化</a:t>
            </a:r>
            <a:endParaRPr lang="en-US" altLang="zh-CN" dirty="0" smtClean="0"/>
          </a:p>
          <a:p>
            <a:r>
              <a:rPr lang="zh-CN" altLang="en-US" dirty="0"/>
              <a:t>可以把</a:t>
            </a:r>
            <a:r>
              <a:rPr lang="en-US" altLang="zh-CN" dirty="0"/>
              <a:t>COM</a:t>
            </a:r>
            <a:r>
              <a:rPr lang="zh-CN" altLang="en-US" dirty="0"/>
              <a:t>看作是某种（软件）打包技术，即把它看作是软件的不同部分，按照一定的面向对象的形式，组合成可以交互的过程和以组支持库。</a:t>
            </a:r>
            <a:r>
              <a:rPr lang="en-US" altLang="zh-CN" dirty="0"/>
              <a:t>COM</a:t>
            </a:r>
            <a:r>
              <a:rPr lang="zh-CN" altLang="en-US" dirty="0"/>
              <a:t>对象可以用</a:t>
            </a:r>
            <a:r>
              <a:rPr lang="en-US" altLang="zh-CN" dirty="0"/>
              <a:t>C++</a:t>
            </a:r>
            <a:r>
              <a:rPr lang="zh-CN" altLang="en-US" dirty="0"/>
              <a:t>、</a:t>
            </a:r>
            <a:r>
              <a:rPr lang="en-US" altLang="zh-CN" dirty="0"/>
              <a:t>Java</a:t>
            </a:r>
            <a:r>
              <a:rPr lang="zh-CN" altLang="en-US" dirty="0"/>
              <a:t>和</a:t>
            </a:r>
            <a:r>
              <a:rPr lang="en-US" altLang="zh-CN" dirty="0"/>
              <a:t>VB</a:t>
            </a:r>
            <a:r>
              <a:rPr lang="zh-CN" altLang="en-US" dirty="0"/>
              <a:t>等任意一种语言编写，并可以用</a:t>
            </a:r>
            <a:r>
              <a:rPr lang="en-US" altLang="zh-CN" dirty="0"/>
              <a:t>DLL</a:t>
            </a:r>
            <a:r>
              <a:rPr lang="zh-CN" altLang="en-US" dirty="0"/>
              <a:t>或作为不同过程工作的执行文件的形式来实现。使用</a:t>
            </a:r>
            <a:r>
              <a:rPr lang="en-US" altLang="zh-CN" dirty="0"/>
              <a:t>COM</a:t>
            </a:r>
            <a:r>
              <a:rPr lang="zh-CN" altLang="en-US" dirty="0"/>
              <a:t>对象 的浏览器，无需关心对象是用什么语言写的，也无须关心它是以</a:t>
            </a:r>
            <a:r>
              <a:rPr lang="en-US" altLang="zh-CN" dirty="0"/>
              <a:t>DLL</a:t>
            </a:r>
            <a:r>
              <a:rPr lang="zh-CN" altLang="en-US" dirty="0"/>
              <a:t>还是以另外的过程来执行的。</a:t>
            </a:r>
            <a:endParaRPr lang="en-US" altLang="zh-CN" dirty="0" smtClean="0"/>
          </a:p>
          <a:p>
            <a:endParaRPr lang="en-US" altLang="zh-CN" dirty="0" smtClean="0"/>
          </a:p>
          <a:p>
            <a:endParaRPr lang="zh-CN" altLang="en-US" sz="2400" dirty="0" smtClean="0"/>
          </a:p>
        </p:txBody>
      </p:sp>
    </p:spTree>
    <p:extLst>
      <p:ext uri="{BB962C8B-B14F-4D97-AF65-F5344CB8AC3E}">
        <p14:creationId xmlns:p14="http://schemas.microsoft.com/office/powerpoint/2010/main" val="3038080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p>
        </p:txBody>
      </p:sp>
      <p:sp>
        <p:nvSpPr>
          <p:cNvPr id="7172" name="Rectangle 3"/>
          <p:cNvSpPr>
            <a:spLocks noGrp="1" noChangeArrowheads="1"/>
          </p:cNvSpPr>
          <p:nvPr>
            <p:ph type="body" idx="1"/>
          </p:nvPr>
        </p:nvSpPr>
        <p:spPr>
          <a:xfrm>
            <a:off x="444411" y="1431116"/>
            <a:ext cx="8343900" cy="4114800"/>
          </a:xfrm>
        </p:spPr>
        <p:txBody>
          <a:bodyPr>
            <a:normAutofit/>
          </a:bodyPr>
          <a:lstStyle/>
          <a:p>
            <a:pPr latinLnBrk="1"/>
            <a:r>
              <a:rPr lang="zh-CN" altLang="en-US" dirty="0" smtClean="0"/>
              <a:t>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r>
              <a:rPr lang="zh-CN" altLang="en-US" dirty="0" smtClean="0"/>
              <a:t>。</a:t>
            </a:r>
            <a:endParaRPr lang="en-US" altLang="zh-CN" dirty="0" smtClean="0"/>
          </a:p>
          <a:p>
            <a:pPr latinLnBrk="1"/>
            <a:r>
              <a:rPr lang="zh-CN" altLang="en-US" dirty="0" smtClean="0"/>
              <a:t>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endParaRPr lang="zh-CN" altLang="en-US" dirty="0"/>
          </a:p>
          <a:p>
            <a:pPr latinLnBrk="1"/>
            <a:r>
              <a:rPr lang="en-US" altLang="zh-CN" b="1" dirty="0"/>
              <a:t>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858307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的注册</a:t>
            </a:r>
          </a:p>
        </p:txBody>
      </p:sp>
      <p:sp>
        <p:nvSpPr>
          <p:cNvPr id="7172" name="Rectangle 3"/>
          <p:cNvSpPr>
            <a:spLocks noGrp="1" noChangeArrowheads="1"/>
          </p:cNvSpPr>
          <p:nvPr>
            <p:ph type="body" idx="1"/>
          </p:nvPr>
        </p:nvSpPr>
        <p:spPr>
          <a:xfrm>
            <a:off x="444410" y="1431116"/>
            <a:ext cx="8585289" cy="5274484"/>
          </a:xfrm>
        </p:spPr>
        <p:txBody>
          <a:bodyPr>
            <a:normAutofit fontScale="85000" lnSpcReduction="10000"/>
          </a:bodyPr>
          <a:lstStyle/>
          <a:p>
            <a:pPr eaLnBrk="1" hangingPunct="1"/>
            <a:r>
              <a:rPr lang="zh-CN" altLang="en-US" sz="2400" dirty="0" smtClean="0"/>
              <a:t>纯动态链接库</a:t>
            </a:r>
            <a:r>
              <a:rPr lang="en-US" altLang="zh-CN" sz="2400" dirty="0" smtClean="0"/>
              <a:t>(</a:t>
            </a:r>
            <a:r>
              <a:rPr lang="en-US" altLang="zh-CN" sz="2400" dirty="0" err="1" smtClean="0"/>
              <a:t>Dll</a:t>
            </a:r>
            <a:r>
              <a:rPr lang="en-US" altLang="zh-CN" sz="2400" dirty="0" smtClean="0"/>
              <a:t>)</a:t>
            </a:r>
            <a:r>
              <a:rPr lang="zh-CN" altLang="en-US" sz="2400" dirty="0" smtClean="0"/>
              <a:t>不需要在系统中注册，仅需要动态加载就能被调用；</a:t>
            </a:r>
            <a:endParaRPr lang="en-US" altLang="zh-CN" sz="2400" dirty="0" smtClean="0"/>
          </a:p>
          <a:p>
            <a:pPr eaLnBrk="1" hangingPunct="1"/>
            <a:r>
              <a:rPr lang="en-US" altLang="zh-CN" sz="2400" dirty="0" smtClean="0"/>
              <a:t>ActiveX</a:t>
            </a:r>
            <a:r>
              <a:rPr lang="zh-CN" altLang="en-US" sz="2400" dirty="0" smtClean="0"/>
              <a:t>不注册不能被系统识别并使用</a:t>
            </a:r>
            <a:endParaRPr lang="en-US" altLang="zh-CN" sz="2400" dirty="0" smtClean="0"/>
          </a:p>
          <a:p>
            <a:pPr lvl="1"/>
            <a:r>
              <a:rPr lang="en-US" altLang="zh-CN" sz="2400" dirty="0" smtClean="0"/>
              <a:t>Windows</a:t>
            </a:r>
            <a:r>
              <a:rPr lang="zh-CN" altLang="en-US" sz="2400" dirty="0" smtClean="0"/>
              <a:t>自带的</a:t>
            </a:r>
            <a:r>
              <a:rPr lang="en-US" altLang="zh-CN" sz="2400" dirty="0" smtClean="0"/>
              <a:t>ActiveX</a:t>
            </a:r>
            <a:r>
              <a:rPr lang="zh-CN" altLang="en-US" sz="2400" dirty="0" smtClean="0"/>
              <a:t>注册与反注册</a:t>
            </a:r>
            <a:r>
              <a:rPr lang="zh-CN" altLang="en-US" sz="2400" dirty="0"/>
              <a:t>工具</a:t>
            </a:r>
            <a:r>
              <a:rPr lang="en-US" altLang="zh-CN" sz="2400" dirty="0" smtClean="0"/>
              <a:t>regsvr32.exe</a:t>
            </a:r>
          </a:p>
          <a:p>
            <a:pPr lvl="1"/>
            <a:r>
              <a:rPr lang="zh-CN" altLang="en-US" sz="2400" dirty="0" smtClean="0"/>
              <a:t>注册 </a:t>
            </a:r>
            <a:r>
              <a:rPr lang="en-US" altLang="zh-CN" sz="2400" dirty="0" smtClean="0"/>
              <a:t>regsvr32 /s </a:t>
            </a:r>
            <a:r>
              <a:rPr lang="en-US" altLang="zh-CN" sz="2400" dirty="0" err="1" smtClean="0"/>
              <a:t>DLLName</a:t>
            </a:r>
            <a:r>
              <a:rPr lang="en-US" altLang="zh-CN" sz="2400" dirty="0" smtClean="0"/>
              <a:t>(ActiveX</a:t>
            </a:r>
            <a:r>
              <a:rPr lang="zh-CN" altLang="en-US" sz="2400" dirty="0" smtClean="0"/>
              <a:t>控件文件名</a:t>
            </a:r>
            <a:r>
              <a:rPr lang="en-US" altLang="zh-CN" sz="2400" dirty="0" smtClean="0"/>
              <a:t>)</a:t>
            </a:r>
          </a:p>
          <a:p>
            <a:pPr lvl="1"/>
            <a:r>
              <a:rPr lang="zh-CN" altLang="en-US" sz="2400" dirty="0" smtClean="0"/>
              <a:t>反注册</a:t>
            </a:r>
            <a:r>
              <a:rPr lang="en-US" altLang="zh-CN" sz="2400" dirty="0" smtClean="0"/>
              <a:t>regsvr32 /</a:t>
            </a:r>
            <a:r>
              <a:rPr lang="en-US" altLang="zh-CN" sz="2400" dirty="0"/>
              <a:t>u </a:t>
            </a:r>
            <a:r>
              <a:rPr lang="en-US" altLang="zh-CN" sz="2400" dirty="0" err="1"/>
              <a:t>DLLName</a:t>
            </a:r>
            <a:r>
              <a:rPr lang="en-US" altLang="zh-CN" sz="2400" dirty="0"/>
              <a:t>(ActiveX</a:t>
            </a:r>
            <a:r>
              <a:rPr lang="zh-CN" altLang="en-US" sz="2400" dirty="0"/>
              <a:t>控件文件名</a:t>
            </a:r>
            <a:r>
              <a:rPr lang="en-US" altLang="zh-CN" sz="2400" dirty="0" smtClean="0"/>
              <a:t>)</a:t>
            </a:r>
          </a:p>
          <a:p>
            <a:endParaRPr lang="en-US" altLang="zh-CN" sz="2400" dirty="0"/>
          </a:p>
          <a:p>
            <a:r>
              <a:rPr lang="en-US" altLang="zh-CN" sz="2400" dirty="0" smtClean="0"/>
              <a:t>COM</a:t>
            </a:r>
            <a:r>
              <a:rPr lang="zh-CN" altLang="en-US" sz="2400" dirty="0" smtClean="0"/>
              <a:t>不注册也不能被系统使用</a:t>
            </a:r>
            <a:endParaRPr lang="en-US" altLang="zh-CN" sz="2400" dirty="0" smtClean="0"/>
          </a:p>
          <a:p>
            <a:pPr lvl="1"/>
            <a:r>
              <a:rPr lang="en-US" altLang="zh-CN" sz="2400" dirty="0" smtClean="0"/>
              <a:t>32</a:t>
            </a:r>
            <a:r>
              <a:rPr lang="zh-CN" altLang="en-US" sz="2400" dirty="0" smtClean="0"/>
              <a:t>位系统下 </a:t>
            </a:r>
            <a:r>
              <a:rPr lang="en-US" altLang="zh-CN" sz="2400" dirty="0"/>
              <a:t>%</a:t>
            </a:r>
            <a:r>
              <a:rPr lang="en-US" altLang="zh-CN" sz="2400" dirty="0" err="1"/>
              <a:t>systemroot</a:t>
            </a:r>
            <a:r>
              <a:rPr lang="en-US" altLang="zh-CN" sz="2400" dirty="0"/>
              <a:t>%\System32\regsvr32.exe</a:t>
            </a:r>
            <a:endParaRPr lang="en-US" altLang="zh-CN" sz="2400" dirty="0" smtClean="0"/>
          </a:p>
          <a:p>
            <a:pPr lvl="1"/>
            <a:r>
              <a:rPr lang="en-US" altLang="zh-CN" sz="2400" dirty="0" smtClean="0"/>
              <a:t>64</a:t>
            </a:r>
            <a:r>
              <a:rPr lang="zh-CN" altLang="en-US" sz="2400" dirty="0" smtClean="0"/>
              <a:t>位系统下 </a:t>
            </a:r>
            <a:r>
              <a:rPr lang="en-US" altLang="zh-CN" sz="2400" dirty="0"/>
              <a:t>%</a:t>
            </a:r>
            <a:r>
              <a:rPr lang="en-US" altLang="zh-CN" sz="2400" dirty="0" err="1"/>
              <a:t>systemroot</a:t>
            </a:r>
            <a:r>
              <a:rPr lang="en-US" altLang="zh-CN" sz="2400" dirty="0"/>
              <a:t>%\</a:t>
            </a:r>
            <a:r>
              <a:rPr lang="en-US" altLang="zh-CN" sz="2400" dirty="0" smtClean="0"/>
              <a:t>SysWoW64\regsvr32.exe</a:t>
            </a:r>
          </a:p>
          <a:p>
            <a:pPr lvl="1"/>
            <a:r>
              <a:rPr lang="zh-CN" altLang="en-US" sz="2400" dirty="0"/>
              <a:t>一般要将</a:t>
            </a:r>
            <a:r>
              <a:rPr lang="en-US" altLang="zh-CN" sz="2400" dirty="0" err="1"/>
              <a:t>dll</a:t>
            </a:r>
            <a:r>
              <a:rPr lang="en-US" altLang="zh-CN" sz="2400" dirty="0"/>
              <a:t>/exe</a:t>
            </a:r>
            <a:r>
              <a:rPr lang="zh-CN" altLang="en-US" sz="2400" dirty="0"/>
              <a:t>文件拷贝至系统目录</a:t>
            </a:r>
            <a:r>
              <a:rPr lang="en-US" altLang="zh-CN" sz="2400" dirty="0"/>
              <a:t>System32/SysWoW64</a:t>
            </a:r>
          </a:p>
          <a:p>
            <a:pPr lvl="1"/>
            <a:endParaRPr lang="en-US" altLang="zh-CN" sz="2400" dirty="0" smtClean="0"/>
          </a:p>
          <a:p>
            <a:pPr lvl="1"/>
            <a:r>
              <a:rPr lang="en-US" altLang="zh-CN" sz="2400" dirty="0" smtClean="0"/>
              <a:t>.NET</a:t>
            </a:r>
            <a:r>
              <a:rPr lang="zh-CN" altLang="en-US" sz="2400" dirty="0" smtClean="0"/>
              <a:t>环境所包含</a:t>
            </a:r>
            <a:r>
              <a:rPr lang="en-US" altLang="zh-CN" sz="2400" dirty="0" err="1" smtClean="0"/>
              <a:t>Regasm</a:t>
            </a:r>
            <a:endParaRPr lang="en-US" altLang="zh-CN" sz="2400" dirty="0" smtClean="0"/>
          </a:p>
          <a:p>
            <a:pPr lvl="1"/>
            <a:r>
              <a:rPr lang="en-US" altLang="zh-CN" sz="2400" dirty="0" err="1" smtClean="0"/>
              <a:t>Regasm</a:t>
            </a:r>
            <a:r>
              <a:rPr lang="en-US" altLang="zh-CN" sz="2400" dirty="0" smtClean="0"/>
              <a:t> </a:t>
            </a:r>
            <a:r>
              <a:rPr lang="en-US" altLang="zh-CN" sz="2400" dirty="0" err="1" smtClean="0"/>
              <a:t>DLLName</a:t>
            </a:r>
            <a:r>
              <a:rPr lang="en-US" altLang="zh-CN" sz="2400" dirty="0" smtClean="0"/>
              <a:t>(com</a:t>
            </a:r>
            <a:r>
              <a:rPr lang="zh-CN" altLang="en-US" sz="2400" dirty="0" smtClean="0"/>
              <a:t>文件名</a:t>
            </a:r>
            <a:r>
              <a:rPr lang="en-US" altLang="zh-CN" sz="2400" dirty="0" smtClean="0"/>
              <a:t>)</a:t>
            </a:r>
          </a:p>
          <a:p>
            <a:pPr marL="457200" lvl="1" indent="0">
              <a:buNone/>
            </a:pPr>
            <a:endParaRPr lang="en-US" altLang="zh-CN" dirty="0" smtClean="0"/>
          </a:p>
          <a:p>
            <a:pPr marL="457200" lvl="1" indent="0">
              <a:buNone/>
            </a:pPr>
            <a:endParaRPr lang="zh-CN" altLang="en-US" sz="2200" dirty="0" smtClean="0"/>
          </a:p>
        </p:txBody>
      </p:sp>
    </p:spTree>
    <p:extLst>
      <p:ext uri="{BB962C8B-B14F-4D97-AF65-F5344CB8AC3E}">
        <p14:creationId xmlns:p14="http://schemas.microsoft.com/office/powerpoint/2010/main" val="4148616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实例</a:t>
            </a:r>
            <a:r>
              <a:rPr lang="en-US" altLang="zh-CN" dirty="0" smtClean="0"/>
              <a:t>-</a:t>
            </a:r>
            <a:r>
              <a:rPr lang="zh-CN" altLang="en-US" dirty="0" smtClean="0"/>
              <a:t>接口定义</a:t>
            </a:r>
          </a:p>
        </p:txBody>
      </p:sp>
      <p:sp>
        <p:nvSpPr>
          <p:cNvPr id="2" name="矩形 1"/>
          <p:cNvSpPr/>
          <p:nvPr/>
        </p:nvSpPr>
        <p:spPr>
          <a:xfrm>
            <a:off x="0" y="2317750"/>
            <a:ext cx="6096000" cy="3416320"/>
          </a:xfrm>
          <a:prstGeom prst="rect">
            <a:avLst/>
          </a:prstGeom>
        </p:spPr>
        <p:txBody>
          <a:bodyPr>
            <a:spAutoFit/>
          </a:bodyPr>
          <a:lstStyle/>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Guid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"A6C141A9-28AE-4147-B3C0-09D46E0EFF15"</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ComVisible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interface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ITransaction</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Connect(</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connectString</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Disconnect();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GetVersion</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a:t>
            </a:r>
            <a:r>
              <a:rPr lang="en-US" altLang="zh-CN" dirty="0" err="1" smtClean="0">
                <a:solidFill>
                  <a:srgbClr val="0000FF"/>
                </a:solidFill>
                <a:latin typeface="新宋体" panose="02010609030101010101" pitchFamily="49" charset="-122"/>
                <a:ea typeface="新宋体" panose="02010609030101010101" pitchFamily="49" charset="-122"/>
              </a:rPr>
              <a:t>int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Record(</a:t>
            </a:r>
            <a:r>
              <a:rPr lang="en-US" altLang="zh-CN" dirty="0">
                <a:solidFill>
                  <a:srgbClr val="2B91AF"/>
                </a:solidFill>
                <a:latin typeface="新宋体" panose="02010609030101010101" pitchFamily="49" charset="-122"/>
                <a:ea typeface="新宋体" panose="02010609030101010101" pitchFamily="49" charset="-122"/>
              </a:rPr>
              <a:t>Invoice</a:t>
            </a:r>
            <a:r>
              <a:rPr lang="en-US" altLang="zh-CN" dirty="0">
                <a:solidFill>
                  <a:srgbClr val="000000"/>
                </a:solidFill>
                <a:latin typeface="新宋体" panose="02010609030101010101" pitchFamily="49" charset="-122"/>
                <a:ea typeface="新宋体" panose="02010609030101010101" pitchFamily="49" charset="-122"/>
              </a:rPr>
              <a:t> invoice);</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812" y="2317750"/>
            <a:ext cx="3609975" cy="3409950"/>
          </a:xfrm>
          <a:prstGeom prst="rect">
            <a:avLst/>
          </a:prstGeom>
        </p:spPr>
      </p:pic>
    </p:spTree>
    <p:extLst>
      <p:ext uri="{BB962C8B-B14F-4D97-AF65-F5344CB8AC3E}">
        <p14:creationId xmlns:p14="http://schemas.microsoft.com/office/powerpoint/2010/main" val="3299122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实例</a:t>
            </a:r>
            <a:r>
              <a:rPr lang="en-US" altLang="zh-CN" dirty="0" smtClean="0"/>
              <a:t>-</a:t>
            </a:r>
            <a:r>
              <a:rPr lang="zh-CN" altLang="en-US" dirty="0" smtClean="0"/>
              <a:t>接口实现</a:t>
            </a:r>
            <a:r>
              <a:rPr lang="en-US" altLang="zh-CN" dirty="0" smtClean="0"/>
              <a:t>1</a:t>
            </a:r>
            <a:endParaRPr lang="zh-CN" altLang="en-US" dirty="0" smtClean="0"/>
          </a:p>
        </p:txBody>
      </p:sp>
      <p:sp>
        <p:nvSpPr>
          <p:cNvPr id="3" name="矩形 2"/>
          <p:cNvSpPr/>
          <p:nvPr/>
        </p:nvSpPr>
        <p:spPr>
          <a:xfrm>
            <a:off x="4648200" y="394692"/>
            <a:ext cx="5867400" cy="6463308"/>
          </a:xfrm>
          <a:prstGeom prst="rect">
            <a:avLst/>
          </a:prstGeom>
        </p:spPr>
        <p:txBody>
          <a:bodyPr wrap="square">
            <a:spAutoFit/>
          </a:bodyPr>
          <a:lstStyle/>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Guid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"A17E5617-CC14-4E3F-B686-A6D2D813BE1A"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ComVisible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ClassInterface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ClassInterfaceType</a:t>
            </a:r>
            <a:r>
              <a:rPr lang="en-US" altLang="zh-CN" dirty="0" err="1">
                <a:solidFill>
                  <a:srgbClr val="000000"/>
                </a:solidFill>
                <a:latin typeface="新宋体" panose="02010609030101010101" pitchFamily="49" charset="-122"/>
                <a:ea typeface="新宋体" panose="02010609030101010101" pitchFamily="49" charset="-122"/>
              </a:rPr>
              <a:t>.None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Description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模拟事务记录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Sim</a:t>
            </a:r>
            <a:r>
              <a:rPr lang="en-US" altLang="zh-CN" dirty="0" err="1" smtClean="0">
                <a:solidFill>
                  <a:srgbClr val="2B91AF"/>
                </a:solidFill>
                <a:latin typeface="新宋体" panose="02010609030101010101" pitchFamily="49" charset="-122"/>
                <a:ea typeface="新宋体" panose="02010609030101010101" pitchFamily="49" charset="-122"/>
              </a:rPr>
              <a:t>Transaction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ITransaction</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Connect(</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connectString</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dirty="0" smtClean="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Disconnect()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GetVersion</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"1.0"</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Record(</a:t>
            </a:r>
            <a:r>
              <a:rPr lang="en-US" altLang="zh-CN" dirty="0">
                <a:solidFill>
                  <a:srgbClr val="2B91AF"/>
                </a:solidFill>
                <a:latin typeface="新宋体" panose="02010609030101010101" pitchFamily="49" charset="-122"/>
                <a:ea typeface="新宋体" panose="02010609030101010101" pitchFamily="49" charset="-122"/>
              </a:rPr>
              <a:t>Invoice</a:t>
            </a:r>
            <a:r>
              <a:rPr lang="en-US" altLang="zh-CN" dirty="0">
                <a:solidFill>
                  <a:srgbClr val="000000"/>
                </a:solidFill>
                <a:latin typeface="新宋体" panose="02010609030101010101" pitchFamily="49" charset="-122"/>
                <a:ea typeface="新宋体" panose="02010609030101010101" pitchFamily="49" charset="-122"/>
              </a:rPr>
              <a:t> invoice)</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dirty="0" smtClean="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189674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实例</a:t>
            </a:r>
            <a:r>
              <a:rPr lang="en-US" altLang="zh-CN" dirty="0" smtClean="0"/>
              <a:t>-</a:t>
            </a:r>
            <a:r>
              <a:rPr lang="zh-CN" altLang="en-US" dirty="0" smtClean="0"/>
              <a:t>接口实现</a:t>
            </a:r>
            <a:r>
              <a:rPr lang="en-US" altLang="zh-CN" dirty="0"/>
              <a:t>2</a:t>
            </a:r>
            <a:endParaRPr lang="zh-CN" altLang="en-US" dirty="0" smtClean="0"/>
          </a:p>
        </p:txBody>
      </p:sp>
      <p:sp>
        <p:nvSpPr>
          <p:cNvPr id="4" name="矩形 3"/>
          <p:cNvSpPr/>
          <p:nvPr/>
        </p:nvSpPr>
        <p:spPr>
          <a:xfrm>
            <a:off x="4975668" y="0"/>
            <a:ext cx="6096000" cy="7017306"/>
          </a:xfrm>
          <a:prstGeom prst="rect">
            <a:avLst/>
          </a:prstGeom>
        </p:spPr>
        <p:txBody>
          <a:bodyPr>
            <a:spAutoFit/>
          </a:bodyPr>
          <a:lstStyle/>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Guid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"E1DA7FB0-7F12-4E36-8E15-A10D7953A5DE"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ComVisible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ClassInterface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ClassInterfaceType</a:t>
            </a:r>
            <a:r>
              <a:rPr lang="en-US" altLang="zh-CN" dirty="0" err="1">
                <a:solidFill>
                  <a:srgbClr val="000000"/>
                </a:solidFill>
                <a:latin typeface="新宋体" panose="02010609030101010101" pitchFamily="49" charset="-122"/>
                <a:ea typeface="新宋体" panose="02010609030101010101" pitchFamily="49" charset="-122"/>
              </a:rPr>
              <a:t>.None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Description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"UA</a:t>
            </a:r>
            <a:r>
              <a:rPr lang="zh-CN" altLang="en-US" dirty="0">
                <a:solidFill>
                  <a:srgbClr val="A31515"/>
                </a:solidFill>
                <a:latin typeface="新宋体" panose="02010609030101010101" pitchFamily="49" charset="-122"/>
                <a:ea typeface="新宋体" panose="02010609030101010101" pitchFamily="49" charset="-122"/>
              </a:rPr>
              <a:t>事务记录器</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UA</a:t>
            </a:r>
            <a:r>
              <a:rPr lang="en-US" altLang="zh-CN" dirty="0" err="1" smtClean="0">
                <a:solidFill>
                  <a:srgbClr val="2B91AF"/>
                </a:solidFill>
                <a:latin typeface="新宋体" panose="02010609030101010101" pitchFamily="49" charset="-122"/>
                <a:ea typeface="新宋体" panose="02010609030101010101" pitchFamily="49" charset="-122"/>
              </a:rPr>
              <a:t>Transaction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ITransaction</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private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connectionString</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public</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Connect(</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connectString</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connectionString</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connectString</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Disconnect()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connectionString</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GetVersion</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"1.0"</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public</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Record(</a:t>
            </a:r>
            <a:r>
              <a:rPr lang="en-US" altLang="zh-CN" dirty="0">
                <a:solidFill>
                  <a:srgbClr val="2B91AF"/>
                </a:solidFill>
                <a:latin typeface="新宋体" panose="02010609030101010101" pitchFamily="49" charset="-122"/>
                <a:ea typeface="新宋体" panose="02010609030101010101" pitchFamily="49" charset="-122"/>
              </a:rPr>
              <a:t>Invoice</a:t>
            </a:r>
            <a:r>
              <a:rPr lang="en-US" altLang="zh-CN" dirty="0">
                <a:solidFill>
                  <a:srgbClr val="000000"/>
                </a:solidFill>
                <a:latin typeface="新宋体" panose="02010609030101010101" pitchFamily="49" charset="-122"/>
                <a:ea typeface="新宋体" panose="02010609030101010101" pitchFamily="49" charset="-122"/>
              </a:rPr>
              <a:t> invoice)</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//insert into database;</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901010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77334" y="609600"/>
            <a:ext cx="8596668" cy="819150"/>
          </a:xfrm>
        </p:spPr>
        <p:txBody>
          <a:bodyPr/>
          <a:lstStyle/>
          <a:p>
            <a:pPr eaLnBrk="1" hangingPunct="1"/>
            <a:r>
              <a:rPr lang="en-US" altLang="zh-CN" dirty="0" smtClean="0"/>
              <a:t>COM</a:t>
            </a:r>
            <a:r>
              <a:rPr lang="zh-CN" altLang="en-US" dirty="0" smtClean="0"/>
              <a:t>实例</a:t>
            </a:r>
            <a:r>
              <a:rPr lang="en-US" altLang="zh-CN" dirty="0" smtClean="0"/>
              <a:t>-</a:t>
            </a:r>
            <a:r>
              <a:rPr lang="zh-CN" altLang="en-US" dirty="0" smtClean="0"/>
              <a:t>创建</a:t>
            </a:r>
            <a:r>
              <a:rPr lang="en-US" altLang="zh-CN" dirty="0" smtClean="0"/>
              <a:t>com</a:t>
            </a:r>
            <a:r>
              <a:rPr lang="zh-CN" altLang="en-US" dirty="0" smtClean="0"/>
              <a:t>接口对象</a:t>
            </a:r>
          </a:p>
        </p:txBody>
      </p:sp>
      <p:sp>
        <p:nvSpPr>
          <p:cNvPr id="2" name="矩形 1"/>
          <p:cNvSpPr/>
          <p:nvPr/>
        </p:nvSpPr>
        <p:spPr>
          <a:xfrm>
            <a:off x="1946718" y="1428750"/>
            <a:ext cx="8873682" cy="4985980"/>
          </a:xfrm>
          <a:prstGeom prst="rect">
            <a:avLst/>
          </a:prstGeom>
        </p:spPr>
        <p:txBody>
          <a:bodyPr wrap="square">
            <a:spAutoFit/>
          </a:bodyPr>
          <a:lstStyle/>
          <a:p>
            <a:r>
              <a:rPr lang="en-US" altLang="zh-CN" sz="2000" dirty="0" smtClean="0"/>
              <a:t>public </a:t>
            </a:r>
            <a:r>
              <a:rPr lang="en-US" altLang="zh-CN" sz="2000" dirty="0"/>
              <a:t>static </a:t>
            </a:r>
            <a:r>
              <a:rPr lang="en-US" altLang="zh-CN" sz="2000" dirty="0" err="1"/>
              <a:t>ITransaction</a:t>
            </a:r>
            <a:r>
              <a:rPr lang="en-US" altLang="zh-CN" sz="2000" dirty="0"/>
              <a:t> </a:t>
            </a:r>
            <a:r>
              <a:rPr lang="en-US" altLang="zh-CN" sz="2000" dirty="0" err="1"/>
              <a:t>CreateTransaction</a:t>
            </a:r>
            <a:r>
              <a:rPr lang="en-US" altLang="zh-CN" sz="2000" dirty="0"/>
              <a:t>()</a:t>
            </a:r>
          </a:p>
          <a:p>
            <a:r>
              <a:rPr lang="zh-CN" altLang="en-US" sz="2000" dirty="0"/>
              <a:t>        </a:t>
            </a:r>
            <a:r>
              <a:rPr lang="en-US" altLang="zh-CN" sz="2000" dirty="0"/>
              <a:t>{</a:t>
            </a:r>
          </a:p>
          <a:p>
            <a:r>
              <a:rPr lang="en-US" altLang="zh-CN" sz="2000" dirty="0" smtClean="0"/>
              <a:t>           </a:t>
            </a:r>
            <a:r>
              <a:rPr lang="en-US" altLang="zh-CN" sz="2000" dirty="0" err="1" smtClean="0"/>
              <a:t>ITransaction</a:t>
            </a:r>
            <a:r>
              <a:rPr lang="en-US" altLang="zh-CN" sz="2000" dirty="0" smtClean="0"/>
              <a:t> </a:t>
            </a:r>
            <a:r>
              <a:rPr lang="en-US" altLang="zh-CN" sz="2000" dirty="0" err="1"/>
              <a:t>iTransaction</a:t>
            </a:r>
            <a:r>
              <a:rPr lang="en-US" altLang="zh-CN" sz="2000" dirty="0"/>
              <a:t> = null;</a:t>
            </a:r>
          </a:p>
          <a:p>
            <a:r>
              <a:rPr lang="en-US" altLang="zh-CN" sz="2000" dirty="0"/>
              <a:t>            try</a:t>
            </a:r>
          </a:p>
          <a:p>
            <a:r>
              <a:rPr lang="zh-CN" altLang="en-US" sz="2000" dirty="0"/>
              <a:t>            </a:t>
            </a:r>
            <a:r>
              <a:rPr lang="en-US" altLang="zh-CN" sz="2000" dirty="0"/>
              <a:t>{</a:t>
            </a:r>
          </a:p>
          <a:p>
            <a:r>
              <a:rPr lang="en-US" altLang="zh-CN" sz="2000" dirty="0"/>
              <a:t>                </a:t>
            </a:r>
            <a:r>
              <a:rPr lang="en-US" altLang="zh-CN" sz="2000" dirty="0" err="1"/>
              <a:t>Guid</a:t>
            </a:r>
            <a:r>
              <a:rPr lang="en-US" altLang="zh-CN" sz="2000" dirty="0"/>
              <a:t> </a:t>
            </a:r>
            <a:r>
              <a:rPr lang="en-US" altLang="zh-CN" sz="2000" dirty="0" err="1"/>
              <a:t>guid</a:t>
            </a:r>
            <a:r>
              <a:rPr lang="en-US" altLang="zh-CN" sz="2000" dirty="0"/>
              <a:t> = </a:t>
            </a:r>
            <a:r>
              <a:rPr lang="en-US" altLang="zh-CN" sz="2000" dirty="0" err="1"/>
              <a:t>Parameters.Get</a:t>
            </a:r>
            <a:r>
              <a:rPr lang="en-US" altLang="zh-CN" sz="2000" dirty="0"/>
              <a:t>().transaction;</a:t>
            </a:r>
          </a:p>
          <a:p>
            <a:r>
              <a:rPr lang="en-US" altLang="zh-CN" sz="2000" dirty="0"/>
              <a:t>                Type </a:t>
            </a:r>
            <a:r>
              <a:rPr lang="en-US" altLang="zh-CN" sz="2000" dirty="0" err="1"/>
              <a:t>transactionType</a:t>
            </a:r>
            <a:r>
              <a:rPr lang="en-US" altLang="zh-CN" sz="2000" dirty="0"/>
              <a:t> = </a:t>
            </a:r>
            <a:r>
              <a:rPr lang="en-US" altLang="zh-CN" sz="2000" dirty="0" err="1"/>
              <a:t>Type.GetTypeFromCLSID</a:t>
            </a:r>
            <a:r>
              <a:rPr lang="en-US" altLang="zh-CN" sz="2000" dirty="0"/>
              <a:t>(</a:t>
            </a:r>
            <a:r>
              <a:rPr lang="en-US" altLang="zh-CN" sz="2000" dirty="0" err="1"/>
              <a:t>guid</a:t>
            </a:r>
            <a:r>
              <a:rPr lang="en-US" altLang="zh-CN" sz="2000" dirty="0"/>
              <a:t>);</a:t>
            </a:r>
          </a:p>
          <a:p>
            <a:r>
              <a:rPr lang="en-US" altLang="zh-CN" sz="2000" dirty="0"/>
              <a:t>                object transaction = </a:t>
            </a:r>
            <a:r>
              <a:rPr lang="en-US" altLang="zh-CN" sz="2000" dirty="0" err="1"/>
              <a:t>Activator.CreateInstance</a:t>
            </a:r>
            <a:r>
              <a:rPr lang="en-US" altLang="zh-CN" sz="2000" dirty="0"/>
              <a:t>(</a:t>
            </a:r>
            <a:r>
              <a:rPr lang="en-US" altLang="zh-CN" sz="2000" dirty="0" err="1"/>
              <a:t>transactionType</a:t>
            </a:r>
            <a:r>
              <a:rPr lang="en-US" altLang="zh-CN" sz="2000" dirty="0"/>
              <a:t>);</a:t>
            </a:r>
          </a:p>
          <a:p>
            <a:r>
              <a:rPr lang="en-US" altLang="zh-CN" sz="2000" dirty="0"/>
              <a:t>                </a:t>
            </a:r>
            <a:r>
              <a:rPr lang="en-US" altLang="zh-CN" sz="2000" dirty="0" err="1"/>
              <a:t>iTransaction</a:t>
            </a:r>
            <a:r>
              <a:rPr lang="en-US" altLang="zh-CN" sz="2000" dirty="0"/>
              <a:t> = transaction as </a:t>
            </a:r>
            <a:r>
              <a:rPr lang="en-US" altLang="zh-CN" sz="2000" dirty="0" err="1"/>
              <a:t>ITransaction</a:t>
            </a:r>
            <a:r>
              <a:rPr lang="en-US" altLang="zh-CN" sz="2000" dirty="0"/>
              <a:t>;</a:t>
            </a:r>
          </a:p>
          <a:p>
            <a:r>
              <a:rPr lang="en-US" altLang="zh-CN" sz="2000" dirty="0"/>
              <a:t>                </a:t>
            </a:r>
            <a:r>
              <a:rPr lang="en-US" altLang="zh-CN" sz="2000" dirty="0" err="1"/>
              <a:t>iTransaction.Connect</a:t>
            </a:r>
            <a:r>
              <a:rPr lang="en-US" altLang="zh-CN" sz="2000" dirty="0"/>
              <a:t>(</a:t>
            </a:r>
            <a:r>
              <a:rPr lang="en-US" altLang="zh-CN" sz="2000" dirty="0" err="1"/>
              <a:t>Parameters.Get</a:t>
            </a:r>
            <a:r>
              <a:rPr lang="en-US" altLang="zh-CN" sz="2000" dirty="0"/>
              <a:t>().</a:t>
            </a:r>
            <a:r>
              <a:rPr lang="en-US" altLang="zh-CN" sz="2000" dirty="0" err="1"/>
              <a:t>transactionString</a:t>
            </a:r>
            <a:r>
              <a:rPr lang="en-US" altLang="zh-CN" sz="2000" dirty="0"/>
              <a:t>);</a:t>
            </a:r>
          </a:p>
          <a:p>
            <a:r>
              <a:rPr lang="zh-CN" altLang="en-US" sz="2000" dirty="0"/>
              <a:t>            </a:t>
            </a:r>
            <a:r>
              <a:rPr lang="en-US" altLang="zh-CN" sz="2000" dirty="0"/>
              <a:t>}</a:t>
            </a:r>
          </a:p>
          <a:p>
            <a:r>
              <a:rPr lang="en-US" altLang="zh-CN" sz="2000" dirty="0"/>
              <a:t>            catch (Exception ex)</a:t>
            </a:r>
          </a:p>
          <a:p>
            <a:r>
              <a:rPr lang="zh-CN" altLang="en-US" sz="2000" dirty="0"/>
              <a:t>            </a:t>
            </a:r>
            <a:r>
              <a:rPr lang="en-US" altLang="zh-CN" sz="2000" dirty="0" smtClean="0"/>
              <a:t>{}</a:t>
            </a:r>
            <a:endParaRPr lang="en-US" altLang="zh-CN" sz="2000" dirty="0"/>
          </a:p>
          <a:p>
            <a:r>
              <a:rPr lang="en-US" altLang="zh-CN" sz="2000" dirty="0" smtClean="0"/>
              <a:t>            return </a:t>
            </a:r>
            <a:r>
              <a:rPr lang="en-US" altLang="zh-CN" sz="2000" dirty="0" err="1"/>
              <a:t>iTransaction</a:t>
            </a:r>
            <a:r>
              <a:rPr lang="en-US" altLang="zh-CN" sz="2000" dirty="0"/>
              <a:t>;</a:t>
            </a:r>
          </a:p>
          <a:p>
            <a:r>
              <a:rPr lang="zh-CN" altLang="en-US" sz="2000" dirty="0"/>
              <a:t>        </a:t>
            </a:r>
            <a:r>
              <a:rPr lang="en-US" altLang="zh-CN" sz="2000" dirty="0"/>
              <a:t>}</a:t>
            </a:r>
            <a:endParaRPr lang="en-US" altLang="zh-CN" sz="2000" dirty="0" smtClean="0"/>
          </a:p>
          <a:p>
            <a:endParaRPr lang="zh-CN" altLang="en-US" dirty="0"/>
          </a:p>
        </p:txBody>
      </p:sp>
    </p:spTree>
    <p:extLst>
      <p:ext uri="{BB962C8B-B14F-4D97-AF65-F5344CB8AC3E}">
        <p14:creationId xmlns:p14="http://schemas.microsoft.com/office/powerpoint/2010/main" val="4153232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a:t>
            </a:r>
            <a:r>
              <a:rPr lang="zh-CN" altLang="en-US" dirty="0"/>
              <a:t>实例</a:t>
            </a:r>
            <a:r>
              <a:rPr lang="en-US" altLang="zh-CN" dirty="0" smtClean="0"/>
              <a:t>-</a:t>
            </a:r>
            <a:r>
              <a:rPr lang="zh-CN" altLang="en-US" dirty="0" smtClean="0"/>
              <a:t>调用</a:t>
            </a:r>
            <a:r>
              <a:rPr lang="en-US" altLang="zh-CN" dirty="0" smtClean="0"/>
              <a:t>COM</a:t>
            </a:r>
            <a:r>
              <a:rPr lang="zh-CN" altLang="en-US" dirty="0" smtClean="0"/>
              <a:t>对象</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484" y="1679942"/>
            <a:ext cx="7401665" cy="4638796"/>
          </a:xfrm>
        </p:spPr>
      </p:pic>
    </p:spTree>
    <p:extLst>
      <p:ext uri="{BB962C8B-B14F-4D97-AF65-F5344CB8AC3E}">
        <p14:creationId xmlns:p14="http://schemas.microsoft.com/office/powerpoint/2010/main" val="70294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t>COM</a:t>
            </a:r>
            <a:r>
              <a:rPr lang="zh-CN" altLang="en-US" smtClean="0"/>
              <a:t>技术与</a:t>
            </a:r>
            <a:r>
              <a:rPr lang="en-US" altLang="zh-CN" smtClean="0"/>
              <a:t>Office</a:t>
            </a:r>
            <a:r>
              <a:rPr lang="zh-CN" altLang="en-US" smtClean="0"/>
              <a:t>对象简介</a:t>
            </a:r>
          </a:p>
        </p:txBody>
      </p:sp>
      <p:sp>
        <p:nvSpPr>
          <p:cNvPr id="9220" name="Rectangle 3"/>
          <p:cNvSpPr>
            <a:spLocks noGrp="1" noChangeArrowheads="1"/>
          </p:cNvSpPr>
          <p:nvPr>
            <p:ph type="body" idx="1"/>
          </p:nvPr>
        </p:nvSpPr>
        <p:spPr>
          <a:xfrm>
            <a:off x="1009754" y="1270000"/>
            <a:ext cx="6697663" cy="3498850"/>
          </a:xfrm>
        </p:spPr>
        <p:txBody>
          <a:bodyPr>
            <a:normAutofit/>
          </a:bodyPr>
          <a:lstStyle/>
          <a:p>
            <a:pPr marL="609600" indent="-609600"/>
            <a:r>
              <a:rPr lang="en-US" altLang="zh-CN" sz="3200" dirty="0" smtClean="0"/>
              <a:t>Office2003</a:t>
            </a:r>
            <a:r>
              <a:rPr lang="zh-CN" altLang="en-US" sz="3200" dirty="0" smtClean="0"/>
              <a:t>对应的</a:t>
            </a:r>
            <a:r>
              <a:rPr lang="en-US" altLang="zh-CN" sz="3200" dirty="0" smtClean="0"/>
              <a:t>office11</a:t>
            </a:r>
          </a:p>
          <a:p>
            <a:pPr marL="609600" indent="-609600"/>
            <a:r>
              <a:rPr lang="en-US" altLang="zh-CN" sz="3200" dirty="0" smtClean="0"/>
              <a:t>Office2007</a:t>
            </a:r>
            <a:r>
              <a:rPr lang="zh-CN" altLang="en-US" sz="3200" dirty="0" smtClean="0"/>
              <a:t>对应的</a:t>
            </a:r>
            <a:r>
              <a:rPr lang="en-US" altLang="zh-CN" sz="3200" dirty="0" smtClean="0"/>
              <a:t>office12</a:t>
            </a:r>
          </a:p>
          <a:p>
            <a:pPr marL="609600" indent="-609600"/>
            <a:r>
              <a:rPr lang="en-US" altLang="zh-CN" sz="3200" dirty="0" smtClean="0"/>
              <a:t>Office2010</a:t>
            </a:r>
            <a:r>
              <a:rPr lang="zh-CN" altLang="en-US" sz="3200" dirty="0" smtClean="0"/>
              <a:t>对应</a:t>
            </a:r>
            <a:r>
              <a:rPr lang="zh-CN" altLang="en-US" sz="3200" dirty="0"/>
              <a:t>的</a:t>
            </a:r>
            <a:r>
              <a:rPr lang="en-US" altLang="zh-CN" sz="3200" dirty="0" smtClean="0"/>
              <a:t>office14</a:t>
            </a:r>
          </a:p>
          <a:p>
            <a:pPr marL="609600" indent="-609600"/>
            <a:r>
              <a:rPr lang="en-US" altLang="zh-CN" sz="3200" dirty="0" smtClean="0"/>
              <a:t>Office2013</a:t>
            </a:r>
            <a:r>
              <a:rPr lang="zh-CN" altLang="en-US" sz="3200" dirty="0" smtClean="0"/>
              <a:t>对应</a:t>
            </a:r>
            <a:r>
              <a:rPr lang="zh-CN" altLang="en-US" sz="3200" dirty="0"/>
              <a:t>的</a:t>
            </a:r>
            <a:r>
              <a:rPr lang="en-US" altLang="zh-CN" sz="3200" dirty="0" smtClean="0"/>
              <a:t>office15</a:t>
            </a:r>
          </a:p>
          <a:p>
            <a:pPr marL="609600" indent="-609600"/>
            <a:r>
              <a:rPr lang="zh-CN" altLang="en-US" sz="3200" dirty="0" smtClean="0"/>
              <a:t>不具备跨平台特性</a:t>
            </a:r>
          </a:p>
        </p:txBody>
      </p:sp>
    </p:spTree>
    <p:extLst>
      <p:ext uri="{BB962C8B-B14F-4D97-AF65-F5344CB8AC3E}">
        <p14:creationId xmlns:p14="http://schemas.microsoft.com/office/powerpoint/2010/main" val="1921981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66517615"/>
              </p:ext>
            </p:extLst>
          </p:nvPr>
        </p:nvGraphicFramePr>
        <p:xfrm>
          <a:off x="74433" y="1041679"/>
          <a:ext cx="8880734" cy="5464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311774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96249" y="43245"/>
            <a:ext cx="4032689" cy="803276"/>
          </a:xfrm>
        </p:spPr>
        <p:txBody>
          <a:bodyPr/>
          <a:lstStyle/>
          <a:p>
            <a:pPr eaLnBrk="1" hangingPunct="1"/>
            <a:r>
              <a:rPr lang="en-US" altLang="zh-CN" smtClean="0"/>
              <a:t>Word</a:t>
            </a:r>
            <a:r>
              <a:rPr lang="zh-CN" altLang="en-US" smtClean="0"/>
              <a:t>对象模型概述</a:t>
            </a:r>
          </a:p>
        </p:txBody>
      </p:sp>
      <p:sp>
        <p:nvSpPr>
          <p:cNvPr id="10244" name="Rectangle 3"/>
          <p:cNvSpPr>
            <a:spLocks noGrp="1" noChangeArrowheads="1"/>
          </p:cNvSpPr>
          <p:nvPr>
            <p:ph type="body" idx="1"/>
          </p:nvPr>
        </p:nvSpPr>
        <p:spPr>
          <a:xfrm>
            <a:off x="506863" y="806553"/>
            <a:ext cx="3860160" cy="5143398"/>
          </a:xfrm>
        </p:spPr>
        <p:txBody>
          <a:bodyPr>
            <a:normAutofit lnSpcReduction="10000"/>
          </a:bodyPr>
          <a:lstStyle/>
          <a:p>
            <a:pPr eaLnBrk="1" hangingPunct="1"/>
            <a:r>
              <a:rPr lang="en-US" altLang="zh-CN" sz="3200" smtClean="0"/>
              <a:t>Application</a:t>
            </a:r>
            <a:r>
              <a:rPr lang="zh-CN" altLang="en-US" sz="3200" smtClean="0"/>
              <a:t>对象</a:t>
            </a:r>
          </a:p>
          <a:p>
            <a:pPr eaLnBrk="1" hangingPunct="1"/>
            <a:r>
              <a:rPr lang="en-US" altLang="zh-CN" sz="3200" smtClean="0"/>
              <a:t>Document</a:t>
            </a:r>
            <a:r>
              <a:rPr lang="zh-CN" altLang="en-US" sz="3200" smtClean="0"/>
              <a:t>对象</a:t>
            </a:r>
          </a:p>
          <a:p>
            <a:pPr eaLnBrk="1" hangingPunct="1"/>
            <a:r>
              <a:rPr lang="en-US" altLang="zh-CN" sz="3200" smtClean="0"/>
              <a:t>Selection</a:t>
            </a:r>
            <a:r>
              <a:rPr lang="zh-CN" altLang="en-US" sz="3200" smtClean="0"/>
              <a:t>对象</a:t>
            </a:r>
          </a:p>
          <a:p>
            <a:pPr eaLnBrk="1" hangingPunct="1"/>
            <a:r>
              <a:rPr lang="en-US" altLang="zh-CN" sz="3200" smtClean="0"/>
              <a:t>Section</a:t>
            </a:r>
            <a:r>
              <a:rPr lang="zh-CN" altLang="en-US" sz="3200" smtClean="0"/>
              <a:t>对象</a:t>
            </a:r>
            <a:endParaRPr lang="en-US" altLang="zh-CN" sz="3200" smtClean="0"/>
          </a:p>
          <a:p>
            <a:pPr eaLnBrk="1" hangingPunct="1"/>
            <a:r>
              <a:rPr lang="en-US" altLang="zh-CN" sz="3200" smtClean="0"/>
              <a:t>Paragraph </a:t>
            </a:r>
            <a:r>
              <a:rPr lang="zh-CN" altLang="en-US" sz="3200" smtClean="0"/>
              <a:t>对象</a:t>
            </a:r>
          </a:p>
          <a:p>
            <a:pPr eaLnBrk="1" hangingPunct="1"/>
            <a:r>
              <a:rPr lang="en-US" altLang="zh-CN" sz="3200" smtClean="0"/>
              <a:t>Range</a:t>
            </a:r>
            <a:r>
              <a:rPr lang="zh-CN" altLang="en-US" sz="3200" smtClean="0"/>
              <a:t>对象</a:t>
            </a:r>
            <a:endParaRPr lang="en-US" altLang="zh-CN" sz="3200" smtClean="0"/>
          </a:p>
          <a:p>
            <a:pPr eaLnBrk="1" hangingPunct="1"/>
            <a:r>
              <a:rPr lang="en-US" altLang="zh-CN" sz="3200" smtClean="0"/>
              <a:t>Table</a:t>
            </a:r>
            <a:r>
              <a:rPr lang="zh-CN" altLang="en-US" sz="3200" smtClean="0"/>
              <a:t>对象</a:t>
            </a:r>
          </a:p>
          <a:p>
            <a:pPr eaLnBrk="1" hangingPunct="1"/>
            <a:r>
              <a:rPr lang="en-US" altLang="zh-CN" sz="3200" smtClean="0"/>
              <a:t>Bookmark</a:t>
            </a:r>
            <a:r>
              <a:rPr lang="zh-CN" altLang="en-US" sz="3200" smtClean="0"/>
              <a:t>对象</a:t>
            </a:r>
            <a:endParaRPr lang="en-US" altLang="zh-CN" sz="3200" smtClean="0"/>
          </a:p>
          <a:p>
            <a:pPr eaLnBrk="1" hangingPunct="1"/>
            <a:r>
              <a:rPr lang="en-US" altLang="zh-CN" sz="3200" smtClean="0"/>
              <a:t>Section</a:t>
            </a:r>
            <a:r>
              <a:rPr lang="zh-CN" altLang="en-US" sz="3200" smtClean="0"/>
              <a:t>对象</a:t>
            </a:r>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946" y="580906"/>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217575"/>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可以通过多种方式来访问相同类型的对象</a:t>
            </a:r>
          </a:p>
        </p:txBody>
      </p:sp>
    </p:spTree>
    <p:extLst>
      <p:ext uri="{BB962C8B-B14F-4D97-AF65-F5344CB8AC3E}">
        <p14:creationId xmlns:p14="http://schemas.microsoft.com/office/powerpoint/2010/main" val="3736194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07519" y="195532"/>
            <a:ext cx="3618621" cy="969034"/>
          </a:xfrm>
        </p:spPr>
        <p:txBody>
          <a:bodyPr/>
          <a:lstStyle/>
          <a:p>
            <a:pPr eaLnBrk="1" hangingPunct="1"/>
            <a:r>
              <a:rPr lang="en-US" altLang="zh-CN" smtClean="0"/>
              <a:t>Application</a:t>
            </a:r>
            <a:r>
              <a:rPr lang="zh-CN" altLang="en-US" smtClean="0"/>
              <a:t>对象</a:t>
            </a:r>
          </a:p>
        </p:txBody>
      </p:sp>
      <p:sp>
        <p:nvSpPr>
          <p:cNvPr id="11268" name="Rectangle 3"/>
          <p:cNvSpPr>
            <a:spLocks noGrp="1" noChangeArrowheads="1"/>
          </p:cNvSpPr>
          <p:nvPr>
            <p:ph type="body" idx="1"/>
          </p:nvPr>
        </p:nvSpPr>
        <p:spPr>
          <a:xfrm>
            <a:off x="547926" y="1086060"/>
            <a:ext cx="9303439" cy="2217857"/>
          </a:xfrm>
        </p:spPr>
        <p:txBody>
          <a:bodyPr>
            <a:normAutofit/>
          </a:bodyPr>
          <a:lstStyle/>
          <a:p>
            <a:pPr eaLnBrk="1" hangingPunct="1"/>
            <a:r>
              <a:rPr lang="en-US" altLang="zh-CN" sz="3200" smtClean="0"/>
              <a:t>Application </a:t>
            </a:r>
            <a:r>
              <a:rPr lang="zh-CN" altLang="en-US" sz="3200" smtClean="0"/>
              <a:t>对象表示整个</a:t>
            </a:r>
            <a:r>
              <a:rPr lang="en-US" altLang="zh-CN" sz="3200" smtClean="0"/>
              <a:t>word</a:t>
            </a:r>
            <a:r>
              <a:rPr lang="zh-CN" altLang="en-US" sz="3200" smtClean="0"/>
              <a:t>应用程序的进程，例：</a:t>
            </a:r>
            <a:r>
              <a:rPr lang="en-US" altLang="zh-CN" sz="3200" smtClean="0"/>
              <a:t>winword.exe</a:t>
            </a:r>
            <a:endParaRPr lang="zh-CN" altLang="en-US" sz="3200" smtClean="0"/>
          </a:p>
          <a:p>
            <a:pPr eaLnBrk="1" hangingPunct="1"/>
            <a:r>
              <a:rPr lang="zh-CN" altLang="en-US" sz="3200" smtClean="0"/>
              <a:t>使用该对象的属性和方法来控制 </a:t>
            </a:r>
            <a:r>
              <a:rPr lang="en-US" altLang="zh-CN" sz="3200" smtClean="0"/>
              <a:t>Word </a:t>
            </a:r>
            <a:r>
              <a:rPr lang="zh-CN" altLang="en-US" sz="3200" smtClean="0"/>
              <a:t>环境。 </a:t>
            </a:r>
          </a:p>
          <a:p>
            <a:pPr eaLnBrk="1" hangingPunct="1"/>
            <a:endParaRPr lang="zh-CN" altLang="en-US" sz="3200" smtClean="0"/>
          </a:p>
          <a:p>
            <a:pPr eaLnBrk="1" hangingPunct="1"/>
            <a:endParaRPr lang="en-US" altLang="zh-CN" sz="3200" smtClean="0"/>
          </a:p>
        </p:txBody>
      </p:sp>
    </p:spTree>
    <p:extLst>
      <p:ext uri="{BB962C8B-B14F-4D97-AF65-F5344CB8AC3E}">
        <p14:creationId xmlns:p14="http://schemas.microsoft.com/office/powerpoint/2010/main" val="975454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738" y="92016"/>
            <a:ext cx="3825655" cy="831011"/>
          </a:xfrm>
        </p:spPr>
        <p:txBody>
          <a:bodyPr/>
          <a:lstStyle/>
          <a:p>
            <a:pPr eaLnBrk="1" hangingPunct="1"/>
            <a:r>
              <a:rPr lang="en-US" altLang="zh-CN" smtClean="0"/>
              <a:t> Document </a:t>
            </a:r>
            <a:r>
              <a:rPr lang="zh-CN" altLang="en-US" smtClean="0"/>
              <a:t>对象</a:t>
            </a:r>
          </a:p>
        </p:txBody>
      </p:sp>
      <p:sp>
        <p:nvSpPr>
          <p:cNvPr id="12292" name="Rectangle 3"/>
          <p:cNvSpPr>
            <a:spLocks noGrp="1" noChangeArrowheads="1"/>
          </p:cNvSpPr>
          <p:nvPr>
            <p:ph type="body" idx="1"/>
          </p:nvPr>
        </p:nvSpPr>
        <p:spPr>
          <a:xfrm>
            <a:off x="435794" y="1125420"/>
            <a:ext cx="7759300" cy="1134702"/>
          </a:xfrm>
        </p:spPr>
        <p:txBody>
          <a:bodyPr/>
          <a:lstStyle/>
          <a:p>
            <a:pPr eaLnBrk="1" hangingPunct="1"/>
            <a:r>
              <a:rPr lang="en-US" altLang="zh-CN" sz="2800"/>
              <a:t>Microsoft.Office.Interop.Word.Document </a:t>
            </a:r>
          </a:p>
          <a:p>
            <a:pPr eaLnBrk="1" hangingPunct="1"/>
            <a:r>
              <a:rPr lang="zh-CN" altLang="en-US" sz="2800"/>
              <a:t>代表一个文档</a:t>
            </a:r>
          </a:p>
          <a:p>
            <a:pPr eaLnBrk="1" hangingPunct="1"/>
            <a:endParaRPr lang="en-US" altLang="zh-CN" sz="2800"/>
          </a:p>
        </p:txBody>
      </p:sp>
    </p:spTree>
    <p:extLst>
      <p:ext uri="{BB962C8B-B14F-4D97-AF65-F5344CB8AC3E}">
        <p14:creationId xmlns:p14="http://schemas.microsoft.com/office/powerpoint/2010/main" val="3800436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25243" y="126521"/>
            <a:ext cx="3170047" cy="796506"/>
          </a:xfrm>
        </p:spPr>
        <p:txBody>
          <a:bodyPr/>
          <a:lstStyle/>
          <a:p>
            <a:pPr eaLnBrk="1" hangingPunct="1"/>
            <a:r>
              <a:rPr lang="en-US" altLang="zh-CN" smtClean="0"/>
              <a:t>Selection</a:t>
            </a:r>
            <a:r>
              <a:rPr lang="zh-CN" altLang="en-US" smtClean="0"/>
              <a:t>对象</a:t>
            </a:r>
          </a:p>
        </p:txBody>
      </p:sp>
      <p:sp>
        <p:nvSpPr>
          <p:cNvPr id="13316" name="Rectangle 3"/>
          <p:cNvSpPr>
            <a:spLocks noGrp="1" noChangeArrowheads="1"/>
          </p:cNvSpPr>
          <p:nvPr>
            <p:ph type="body" idx="1"/>
          </p:nvPr>
        </p:nvSpPr>
        <p:spPr>
          <a:xfrm>
            <a:off x="347332" y="923027"/>
            <a:ext cx="8296335" cy="4114800"/>
          </a:xfrm>
        </p:spPr>
        <p:txBody>
          <a:bodyPr>
            <a:normAutofit/>
          </a:bodyPr>
          <a:lstStyle/>
          <a:p>
            <a:pPr eaLnBrk="1" hangingPunct="1"/>
            <a:r>
              <a:rPr lang="en-US" altLang="zh-CN" sz="3200" smtClean="0"/>
              <a:t>Selection </a:t>
            </a:r>
            <a:r>
              <a:rPr lang="zh-CN" altLang="en-US" sz="3200" smtClean="0"/>
              <a:t>对象表示当前选择的区域。在 </a:t>
            </a:r>
            <a:r>
              <a:rPr lang="en-US" altLang="zh-CN" sz="3200" smtClean="0"/>
              <a:t>Word </a:t>
            </a:r>
            <a:r>
              <a:rPr lang="zh-CN" altLang="en-US" sz="3200" smtClean="0"/>
              <a:t>用户界面中执行某项操作（例如，对文本进行加粗）时，应首先选择或突出显示文本，然后应用格式设置。</a:t>
            </a:r>
            <a:r>
              <a:rPr lang="en-US" altLang="zh-CN" sz="3200" smtClean="0"/>
              <a:t>Selection </a:t>
            </a:r>
            <a:r>
              <a:rPr lang="zh-CN" altLang="en-US" sz="3200" smtClean="0"/>
              <a:t>对象始终存在于文档中。如果未选中任何对象，它表示插入点。此外，它也可以是不连续的多个文本块。</a:t>
            </a:r>
          </a:p>
        </p:txBody>
      </p:sp>
    </p:spTree>
    <p:extLst>
      <p:ext uri="{BB962C8B-B14F-4D97-AF65-F5344CB8AC3E}">
        <p14:creationId xmlns:p14="http://schemas.microsoft.com/office/powerpoint/2010/main" val="2598875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28761" y="230038"/>
            <a:ext cx="3446092" cy="727494"/>
          </a:xfrm>
        </p:spPr>
        <p:txBody>
          <a:bodyPr/>
          <a:lstStyle/>
          <a:p>
            <a:pPr eaLnBrk="1" hangingPunct="1"/>
            <a:r>
              <a:rPr lang="en-US" altLang="zh-CN" smtClean="0"/>
              <a:t>Paragraph </a:t>
            </a:r>
            <a:r>
              <a:rPr lang="zh-CN" altLang="en-US" smtClean="0"/>
              <a:t>对象</a:t>
            </a:r>
          </a:p>
        </p:txBody>
      </p:sp>
      <p:sp>
        <p:nvSpPr>
          <p:cNvPr id="14340" name="Rectangle 3"/>
          <p:cNvSpPr>
            <a:spLocks noGrp="1" noChangeArrowheads="1"/>
          </p:cNvSpPr>
          <p:nvPr>
            <p:ph type="body" idx="1"/>
          </p:nvPr>
        </p:nvSpPr>
        <p:spPr>
          <a:xfrm>
            <a:off x="470300" y="1056409"/>
            <a:ext cx="7379738" cy="694754"/>
          </a:xfrm>
        </p:spPr>
        <p:txBody>
          <a:bodyPr>
            <a:normAutofit/>
          </a:bodyPr>
          <a:lstStyle/>
          <a:p>
            <a:pPr eaLnBrk="1" hangingPunct="1"/>
            <a:r>
              <a:rPr lang="en-US" altLang="zh-CN" sz="2800" smtClean="0"/>
              <a:t>Paragraph </a:t>
            </a:r>
            <a:r>
              <a:rPr lang="zh-CN" altLang="en-US" sz="2800" smtClean="0"/>
              <a:t>对象对应于单个文本段落</a:t>
            </a:r>
          </a:p>
        </p:txBody>
      </p:sp>
    </p:spTree>
    <p:extLst>
      <p:ext uri="{BB962C8B-B14F-4D97-AF65-F5344CB8AC3E}">
        <p14:creationId xmlns:p14="http://schemas.microsoft.com/office/powerpoint/2010/main" val="146550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59749" y="161027"/>
            <a:ext cx="2583451" cy="658483"/>
          </a:xfrm>
        </p:spPr>
        <p:txBody>
          <a:bodyPr/>
          <a:lstStyle/>
          <a:p>
            <a:pPr eaLnBrk="1" hangingPunct="1"/>
            <a:r>
              <a:rPr lang="en-US" altLang="zh-CN" smtClean="0"/>
              <a:t>Range</a:t>
            </a:r>
            <a:r>
              <a:rPr lang="zh-CN" altLang="en-US" smtClean="0"/>
              <a:t>对象</a:t>
            </a:r>
          </a:p>
        </p:txBody>
      </p:sp>
      <p:sp>
        <p:nvSpPr>
          <p:cNvPr id="15364" name="Rectangle 3"/>
          <p:cNvSpPr>
            <a:spLocks noGrp="1" noChangeArrowheads="1"/>
          </p:cNvSpPr>
          <p:nvPr>
            <p:ph type="body" idx="1"/>
          </p:nvPr>
        </p:nvSpPr>
        <p:spPr>
          <a:xfrm>
            <a:off x="366782" y="918386"/>
            <a:ext cx="8881389" cy="3422120"/>
          </a:xfrm>
        </p:spPr>
        <p:txBody>
          <a:bodyPr>
            <a:normAutofit/>
          </a:bodyPr>
          <a:lstStyle/>
          <a:p>
            <a:pPr eaLnBrk="1" hangingPunct="1"/>
            <a:r>
              <a:rPr lang="en-US" altLang="zh-CN" sz="3200" smtClean="0"/>
              <a:t>Range </a:t>
            </a:r>
            <a:r>
              <a:rPr lang="zh-CN" altLang="en-US" sz="3200" smtClean="0"/>
              <a:t>对象表示文档中的一个连续的区域，由一个起始字符位置和一个结束字符位置定义</a:t>
            </a:r>
            <a:endParaRPr lang="en-US" altLang="zh-CN" sz="3200" smtClean="0"/>
          </a:p>
          <a:p>
            <a:pPr eaLnBrk="1" hangingPunct="1"/>
            <a:r>
              <a:rPr lang="zh-CN" altLang="en-US" sz="3200" smtClean="0"/>
              <a:t>通过</a:t>
            </a:r>
            <a:r>
              <a:rPr lang="en-US" altLang="zh-CN" sz="3200" smtClean="0"/>
              <a:t>Range</a:t>
            </a:r>
            <a:r>
              <a:rPr lang="zh-CN" altLang="en-US" sz="3200" smtClean="0"/>
              <a:t>对象设置段落格式</a:t>
            </a:r>
          </a:p>
        </p:txBody>
      </p:sp>
    </p:spTree>
    <p:extLst>
      <p:ext uri="{BB962C8B-B14F-4D97-AF65-F5344CB8AC3E}">
        <p14:creationId xmlns:p14="http://schemas.microsoft.com/office/powerpoint/2010/main" val="3866328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59749" y="161027"/>
            <a:ext cx="4839763" cy="658483"/>
          </a:xfrm>
        </p:spPr>
        <p:txBody>
          <a:bodyPr/>
          <a:lstStyle/>
          <a:p>
            <a:pPr eaLnBrk="1" hangingPunct="1"/>
            <a:r>
              <a:rPr lang="en-US" altLang="zh-CN" smtClean="0"/>
              <a:t>Section</a:t>
            </a:r>
            <a:r>
              <a:rPr lang="zh-CN" altLang="en-US" smtClean="0"/>
              <a:t>对象</a:t>
            </a:r>
          </a:p>
        </p:txBody>
      </p:sp>
      <p:sp>
        <p:nvSpPr>
          <p:cNvPr id="15364" name="Rectangle 3"/>
          <p:cNvSpPr>
            <a:spLocks noGrp="1" noChangeArrowheads="1"/>
          </p:cNvSpPr>
          <p:nvPr>
            <p:ph type="body" idx="1"/>
          </p:nvPr>
        </p:nvSpPr>
        <p:spPr>
          <a:xfrm>
            <a:off x="366782" y="918386"/>
            <a:ext cx="8881389" cy="2523314"/>
          </a:xfrm>
        </p:spPr>
        <p:txBody>
          <a:bodyPr>
            <a:normAutofit/>
          </a:bodyPr>
          <a:lstStyle/>
          <a:p>
            <a:pPr eaLnBrk="1" hangingPunct="1"/>
            <a:r>
              <a:rPr lang="en-US" altLang="zh-CN" sz="3200" smtClean="0"/>
              <a:t>section</a:t>
            </a:r>
            <a:r>
              <a:rPr lang="zh-CN" altLang="en-US" sz="3200" smtClean="0"/>
              <a:t>指小节，它将</a:t>
            </a:r>
            <a:r>
              <a:rPr lang="en-US" altLang="zh-CN" sz="3200" smtClean="0"/>
              <a:t>word</a:t>
            </a:r>
            <a:r>
              <a:rPr lang="zh-CN" altLang="en-US" sz="3200" smtClean="0"/>
              <a:t>文档划分为不同的部分，每部分可以有其独立的页眉、页脚，页码，页面设置（纸张大小）。节对象是不可视对象，打印时不会显示。</a:t>
            </a:r>
          </a:p>
        </p:txBody>
      </p:sp>
    </p:spTree>
    <p:extLst>
      <p:ext uri="{BB962C8B-B14F-4D97-AF65-F5344CB8AC3E}">
        <p14:creationId xmlns:p14="http://schemas.microsoft.com/office/powerpoint/2010/main" val="568427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25244" y="264544"/>
            <a:ext cx="3515104" cy="831011"/>
          </a:xfrm>
        </p:spPr>
        <p:txBody>
          <a:bodyPr/>
          <a:lstStyle/>
          <a:p>
            <a:pPr eaLnBrk="1" hangingPunct="1"/>
            <a:r>
              <a:rPr lang="en-US" altLang="zh-CN" smtClean="0"/>
              <a:t>Bookmark</a:t>
            </a:r>
            <a:r>
              <a:rPr lang="zh-CN" altLang="en-US" smtClean="0"/>
              <a:t>对象</a:t>
            </a:r>
          </a:p>
        </p:txBody>
      </p:sp>
      <p:sp>
        <p:nvSpPr>
          <p:cNvPr id="16388" name="Rectangle 3"/>
          <p:cNvSpPr>
            <a:spLocks noGrp="1" noChangeArrowheads="1"/>
          </p:cNvSpPr>
          <p:nvPr>
            <p:ph type="body" idx="1"/>
          </p:nvPr>
        </p:nvSpPr>
        <p:spPr>
          <a:xfrm>
            <a:off x="526301" y="1095555"/>
            <a:ext cx="8255390" cy="4321175"/>
          </a:xfrm>
        </p:spPr>
        <p:txBody>
          <a:bodyPr/>
          <a:lstStyle/>
          <a:p>
            <a:pPr eaLnBrk="1" hangingPunct="1">
              <a:lnSpc>
                <a:spcPct val="80000"/>
              </a:lnSpc>
            </a:pPr>
            <a:r>
              <a:rPr lang="zh-CN" altLang="en-US" sz="2800"/>
              <a:t>书签用于在文档中标记一个位置，或者用作文档中的文本容器。</a:t>
            </a:r>
            <a:r>
              <a:rPr lang="en-US" altLang="zh-CN" sz="2800"/>
              <a:t>Microsoft.Office.Interop.Word.Bookmark </a:t>
            </a:r>
            <a:r>
              <a:rPr lang="zh-CN" altLang="en-US" sz="2800"/>
              <a:t>对象可以小到只有一个插入点，也可以大到整篇文档。</a:t>
            </a:r>
          </a:p>
          <a:p>
            <a:pPr eaLnBrk="1" hangingPunct="1">
              <a:lnSpc>
                <a:spcPct val="80000"/>
              </a:lnSpc>
            </a:pPr>
            <a:r>
              <a:rPr lang="zh-CN" altLang="en-US" sz="2800"/>
              <a:t>可以在设计时命名书签</a:t>
            </a:r>
          </a:p>
          <a:p>
            <a:pPr eaLnBrk="1" hangingPunct="1">
              <a:lnSpc>
                <a:spcPct val="80000"/>
              </a:lnSpc>
            </a:pPr>
            <a:r>
              <a:rPr lang="en-US" altLang="zh-CN" sz="2800"/>
              <a:t>Bookmark </a:t>
            </a:r>
            <a:r>
              <a:rPr lang="zh-CN" altLang="en-US" sz="2800"/>
              <a:t>对象随文档一起保存，因此当代码停止运行或文档关闭时，它不会被删除。</a:t>
            </a:r>
          </a:p>
          <a:p>
            <a:pPr eaLnBrk="1" hangingPunct="1">
              <a:lnSpc>
                <a:spcPct val="80000"/>
              </a:lnSpc>
            </a:pPr>
            <a:r>
              <a:rPr lang="zh-CN" altLang="en-US" sz="2800" smtClean="0"/>
              <a:t>书签在编辑阶段可以</a:t>
            </a:r>
            <a:r>
              <a:rPr lang="zh-CN" altLang="en-US" sz="2800"/>
              <a:t>隐藏或变得可见，方法是将 </a:t>
            </a:r>
            <a:r>
              <a:rPr lang="en-US" altLang="zh-CN" sz="2800"/>
              <a:t>View </a:t>
            </a:r>
            <a:r>
              <a:rPr lang="zh-CN" altLang="en-US" sz="2800"/>
              <a:t>对象的 </a:t>
            </a:r>
            <a:r>
              <a:rPr lang="en-US" altLang="zh-CN" sz="2800"/>
              <a:t>ShowBookmarks </a:t>
            </a:r>
            <a:r>
              <a:rPr lang="zh-CN" altLang="en-US" sz="2800"/>
              <a:t>属性设置为 </a:t>
            </a:r>
            <a:r>
              <a:rPr lang="en-US" altLang="zh-CN" sz="2800"/>
              <a:t>True </a:t>
            </a:r>
            <a:r>
              <a:rPr lang="zh-CN" altLang="en-US" sz="2800"/>
              <a:t>或 </a:t>
            </a:r>
            <a:r>
              <a:rPr lang="en-US" altLang="zh-CN" sz="2800"/>
              <a:t>False</a:t>
            </a:r>
            <a:r>
              <a:rPr lang="zh-CN" altLang="en-US" sz="2800"/>
              <a:t>。</a:t>
            </a:r>
          </a:p>
        </p:txBody>
      </p:sp>
    </p:spTree>
    <p:extLst>
      <p:ext uri="{BB962C8B-B14F-4D97-AF65-F5344CB8AC3E}">
        <p14:creationId xmlns:p14="http://schemas.microsoft.com/office/powerpoint/2010/main" val="197518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83854" y="212785"/>
            <a:ext cx="5553557" cy="757359"/>
          </a:xfrm>
        </p:spPr>
        <p:txBody>
          <a:bodyPr>
            <a:normAutofit/>
          </a:bodyPr>
          <a:lstStyle/>
          <a:p>
            <a:pPr eaLnBrk="1" hangingPunct="1"/>
            <a:r>
              <a:rPr lang="en-US" altLang="zh-CN" dirty="0" smtClean="0"/>
              <a:t>COM</a:t>
            </a:r>
            <a:r>
              <a:rPr lang="zh-CN" altLang="en-US" dirty="0" smtClean="0"/>
              <a:t>操作</a:t>
            </a:r>
            <a:r>
              <a:rPr lang="en-US" altLang="zh-CN" dirty="0" smtClean="0"/>
              <a:t>Word</a:t>
            </a:r>
            <a:r>
              <a:rPr lang="zh-CN" altLang="en-US" dirty="0" smtClean="0"/>
              <a:t>流程与实例 </a:t>
            </a:r>
          </a:p>
        </p:txBody>
      </p:sp>
      <p:sp>
        <p:nvSpPr>
          <p:cNvPr id="17412" name="Rectangle 6"/>
          <p:cNvSpPr>
            <a:spLocks noGrp="1" noChangeArrowheads="1"/>
          </p:cNvSpPr>
          <p:nvPr>
            <p:ph type="body" idx="1"/>
          </p:nvPr>
        </p:nvSpPr>
        <p:spPr>
          <a:xfrm>
            <a:off x="366784" y="1090914"/>
            <a:ext cx="8596668" cy="3880773"/>
          </a:xfrm>
        </p:spPr>
        <p:txBody>
          <a:bodyPr>
            <a:normAutofit/>
          </a:bodyPr>
          <a:lstStyle/>
          <a:p>
            <a:pPr eaLnBrk="1" hangingPunct="1"/>
            <a:r>
              <a:rPr lang="zh-CN" altLang="en-US" sz="2800" smtClean="0"/>
              <a:t>安装</a:t>
            </a:r>
            <a:r>
              <a:rPr lang="en-US" altLang="zh-CN" sz="2800" smtClean="0"/>
              <a:t>office</a:t>
            </a:r>
            <a:r>
              <a:rPr lang="zh-CN" altLang="en-US" sz="2800" smtClean="0"/>
              <a:t>产品</a:t>
            </a:r>
          </a:p>
          <a:p>
            <a:r>
              <a:rPr lang="zh-CN" altLang="en-US" sz="2800" smtClean="0"/>
              <a:t>用户程序中</a:t>
            </a:r>
            <a:r>
              <a:rPr lang="zh-CN" altLang="en-US" sz="2800"/>
              <a:t>添加</a:t>
            </a:r>
            <a:r>
              <a:rPr lang="zh-CN" altLang="en-US" sz="2800" smtClean="0"/>
              <a:t>引用：</a:t>
            </a:r>
            <a:r>
              <a:rPr lang="en-US" altLang="zh-CN" sz="2800" smtClean="0"/>
              <a:t>COM</a:t>
            </a:r>
            <a:r>
              <a:rPr lang="zh-CN" altLang="en-US" sz="2800" smtClean="0"/>
              <a:t>对象库</a:t>
            </a:r>
          </a:p>
          <a:p>
            <a:r>
              <a:rPr lang="en-US" altLang="zh-CN" sz="3000" smtClean="0"/>
              <a:t>using MsWord = Microsoft.Office.Interop.Word;</a:t>
            </a:r>
          </a:p>
          <a:p>
            <a:pPr eaLnBrk="1" hangingPunct="1"/>
            <a:r>
              <a:rPr lang="zh-CN" altLang="en-US" sz="2800" smtClean="0"/>
              <a:t>程序中使用</a:t>
            </a:r>
            <a:r>
              <a:rPr lang="en-US" altLang="zh-CN" sz="2800" smtClean="0"/>
              <a:t>COM</a:t>
            </a:r>
            <a:r>
              <a:rPr lang="zh-CN" altLang="en-US" sz="2800" smtClean="0"/>
              <a:t>对象操作（</a:t>
            </a:r>
            <a:r>
              <a:rPr lang="en-US" altLang="zh-CN" sz="2800" smtClean="0"/>
              <a:t> word </a:t>
            </a:r>
            <a:r>
              <a:rPr lang="zh-CN" altLang="en-US" sz="2800" smtClean="0"/>
              <a:t>数据）</a:t>
            </a:r>
            <a:endParaRPr lang="en-US" altLang="zh-CN" sz="2800" smtClean="0"/>
          </a:p>
          <a:p>
            <a:pPr eaLnBrk="1" hangingPunct="1"/>
            <a:r>
              <a:rPr lang="zh-CN" altLang="en-US" sz="2800" smtClean="0"/>
              <a:t>关闭</a:t>
            </a:r>
            <a:r>
              <a:rPr lang="en-US" altLang="zh-CN" sz="2800" smtClean="0"/>
              <a:t>COM</a:t>
            </a:r>
            <a:r>
              <a:rPr lang="zh-CN" altLang="en-US" sz="2800" smtClean="0"/>
              <a:t>组件</a:t>
            </a:r>
          </a:p>
        </p:txBody>
      </p:sp>
    </p:spTree>
    <p:extLst>
      <p:ext uri="{BB962C8B-B14F-4D97-AF65-F5344CB8AC3E}">
        <p14:creationId xmlns:p14="http://schemas.microsoft.com/office/powerpoint/2010/main" val="11824640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9684" cy="6858000"/>
          </a:xfrm>
          <a:prstGeom prst="rect">
            <a:avLst/>
          </a:prstGeom>
        </p:spPr>
      </p:pic>
      <p:sp>
        <p:nvSpPr>
          <p:cNvPr id="18435" name="Rectangle 2"/>
          <p:cNvSpPr>
            <a:spLocks noGrp="1" noChangeArrowheads="1"/>
          </p:cNvSpPr>
          <p:nvPr>
            <p:ph type="title"/>
          </p:nvPr>
        </p:nvSpPr>
        <p:spPr>
          <a:xfrm>
            <a:off x="829734" y="0"/>
            <a:ext cx="4954758" cy="715993"/>
          </a:xfrm>
        </p:spPr>
        <p:txBody>
          <a:bodyPr/>
          <a:lstStyle/>
          <a:p>
            <a:pPr eaLnBrk="1" hangingPunct="1"/>
            <a:r>
              <a:rPr lang="zh-CN" altLang="en-US" smtClean="0"/>
              <a:t>安装</a:t>
            </a:r>
            <a:r>
              <a:rPr lang="en-US" altLang="zh-CN" smtClean="0"/>
              <a:t>office</a:t>
            </a:r>
            <a:r>
              <a:rPr lang="zh-CN" altLang="en-US" smtClean="0"/>
              <a:t>产品</a:t>
            </a:r>
          </a:p>
        </p:txBody>
      </p:sp>
    </p:spTree>
    <p:extLst>
      <p:ext uri="{BB962C8B-B14F-4D97-AF65-F5344CB8AC3E}">
        <p14:creationId xmlns:p14="http://schemas.microsoft.com/office/powerpoint/2010/main" val="2686770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smtClean="0"/>
              <a:t>COM</a:t>
            </a:r>
            <a:r>
              <a:rPr lang="zh-CN" altLang="en-US" smtClean="0"/>
              <a:t>简介</a:t>
            </a:r>
          </a:p>
        </p:txBody>
      </p:sp>
      <p:sp>
        <p:nvSpPr>
          <p:cNvPr id="6148" name="Rectangle 3"/>
          <p:cNvSpPr>
            <a:spLocks noGrp="1" noChangeArrowheads="1"/>
          </p:cNvSpPr>
          <p:nvPr>
            <p:ph type="body" idx="1"/>
          </p:nvPr>
        </p:nvSpPr>
        <p:spPr>
          <a:xfrm>
            <a:off x="677334" y="1366959"/>
            <a:ext cx="8596668" cy="3880773"/>
          </a:xfrm>
        </p:spPr>
        <p:txBody>
          <a:bodyPr>
            <a:normAutofit/>
          </a:bodyPr>
          <a:lstStyle/>
          <a:p>
            <a:pPr eaLnBrk="1" hangingPunct="1"/>
            <a:r>
              <a:rPr lang="en-US" altLang="zh-CN" sz="2800" smtClean="0"/>
              <a:t>COM</a:t>
            </a:r>
            <a:r>
              <a:rPr lang="zh-CN" altLang="en-US" sz="2800" smtClean="0"/>
              <a:t>是</a:t>
            </a:r>
            <a:r>
              <a:rPr lang="en-US" altLang="zh-CN" sz="2800" smtClean="0"/>
              <a:t>Component Object Model </a:t>
            </a:r>
            <a:r>
              <a:rPr lang="zh-CN" altLang="en-US" sz="2800" smtClean="0"/>
              <a:t>（组件对象模型）的缩写。</a:t>
            </a:r>
          </a:p>
          <a:p>
            <a:pPr eaLnBrk="1" hangingPunct="1"/>
            <a:r>
              <a:rPr lang="zh-CN" altLang="en-US" sz="2800" smtClean="0"/>
              <a:t>遵循</a:t>
            </a:r>
            <a:r>
              <a:rPr lang="en-US" altLang="zh-CN" sz="2800" smtClean="0"/>
              <a:t>COM</a:t>
            </a:r>
            <a:r>
              <a:rPr lang="zh-CN" altLang="en-US" sz="2800" smtClean="0"/>
              <a:t>规范</a:t>
            </a:r>
          </a:p>
          <a:p>
            <a:pPr eaLnBrk="1" hangingPunct="1"/>
            <a:r>
              <a:rPr lang="en-US" altLang="zh-CN" sz="2800" smtClean="0"/>
              <a:t>COM</a:t>
            </a:r>
            <a:r>
              <a:rPr lang="zh-CN" altLang="en-US" sz="2800" smtClean="0"/>
              <a:t>组件隐藏（封装）其内部实现细节 </a:t>
            </a:r>
          </a:p>
          <a:p>
            <a:pPr eaLnBrk="1" hangingPunct="1"/>
            <a:r>
              <a:rPr lang="zh-CN" altLang="en-US" sz="2800" smtClean="0"/>
              <a:t>在运行时刻同其他组件连接起来构成应用程序</a:t>
            </a:r>
          </a:p>
          <a:p>
            <a:pPr eaLnBrk="1" hangingPunct="1"/>
            <a:r>
              <a:rPr lang="en-US" altLang="zh-CN" sz="2800" smtClean="0"/>
              <a:t>COM</a:t>
            </a:r>
            <a:r>
              <a:rPr lang="zh-CN" altLang="en-US" sz="2800" smtClean="0"/>
              <a:t>提供接口调用 </a:t>
            </a:r>
          </a:p>
        </p:txBody>
      </p:sp>
    </p:spTree>
    <p:extLst>
      <p:ext uri="{BB962C8B-B14F-4D97-AF65-F5344CB8AC3E}">
        <p14:creationId xmlns:p14="http://schemas.microsoft.com/office/powerpoint/2010/main" val="123820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69334" y="172528"/>
            <a:ext cx="4954758" cy="715993"/>
          </a:xfrm>
        </p:spPr>
        <p:txBody>
          <a:bodyPr/>
          <a:lstStyle/>
          <a:p>
            <a:pPr eaLnBrk="1" hangingPunct="1"/>
            <a:r>
              <a:rPr lang="zh-CN" altLang="en-US" smtClean="0"/>
              <a:t>程序添加</a:t>
            </a:r>
            <a:r>
              <a:rPr lang="en-US" altLang="zh-CN" smtClean="0"/>
              <a:t>word</a:t>
            </a:r>
            <a:r>
              <a:rPr lang="zh-CN" altLang="en-US" smtClean="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4" y="1125772"/>
            <a:ext cx="7491724" cy="392079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092" y="1745315"/>
            <a:ext cx="7448550" cy="5153025"/>
          </a:xfrm>
          <a:prstGeom prst="rect">
            <a:avLst/>
          </a:prstGeom>
        </p:spPr>
      </p:pic>
    </p:spTree>
    <p:extLst>
      <p:ext uri="{BB962C8B-B14F-4D97-AF65-F5344CB8AC3E}">
        <p14:creationId xmlns:p14="http://schemas.microsoft.com/office/powerpoint/2010/main" val="389095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70100" y="59662"/>
            <a:ext cx="8153400" cy="5981700"/>
          </a:xfrm>
          <a:prstGeom prst="rect">
            <a:avLst/>
          </a:prstGeom>
        </p:spPr>
      </p:pic>
    </p:spTree>
    <p:extLst>
      <p:ext uri="{BB962C8B-B14F-4D97-AF65-F5344CB8AC3E}">
        <p14:creationId xmlns:p14="http://schemas.microsoft.com/office/powerpoint/2010/main" val="794888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4763" y="138023"/>
            <a:ext cx="4179737" cy="678615"/>
          </a:xfrm>
        </p:spPr>
        <p:txBody>
          <a:bodyPr/>
          <a:lstStyle/>
          <a:p>
            <a:pPr eaLnBrk="1" hangingPunct="1"/>
            <a:r>
              <a:rPr lang="en-US" altLang="zh-CN" smtClean="0"/>
              <a:t>COM</a:t>
            </a:r>
            <a:r>
              <a:rPr lang="zh-CN" altLang="en-US" smtClean="0"/>
              <a:t>产品版本区别</a:t>
            </a:r>
          </a:p>
        </p:txBody>
      </p:sp>
      <p:pic>
        <p:nvPicPr>
          <p:cNvPr id="2" name="图片 1"/>
          <p:cNvPicPr>
            <a:picLocks noChangeAspect="1"/>
          </p:cNvPicPr>
          <p:nvPr/>
        </p:nvPicPr>
        <p:blipFill>
          <a:blip r:embed="rId2"/>
          <a:stretch>
            <a:fillRect/>
          </a:stretch>
        </p:blipFill>
        <p:spPr>
          <a:xfrm>
            <a:off x="1052512" y="1228725"/>
            <a:ext cx="6962775" cy="2114550"/>
          </a:xfrm>
          <a:prstGeom prst="rect">
            <a:avLst/>
          </a:prstGeom>
        </p:spPr>
      </p:pic>
    </p:spTree>
    <p:extLst>
      <p:ext uri="{BB962C8B-B14F-4D97-AF65-F5344CB8AC3E}">
        <p14:creationId xmlns:p14="http://schemas.microsoft.com/office/powerpoint/2010/main" val="1362304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4763" y="138023"/>
            <a:ext cx="5049327" cy="828136"/>
          </a:xfrm>
        </p:spPr>
        <p:txBody>
          <a:bodyPr/>
          <a:lstStyle/>
          <a:p>
            <a:pPr eaLnBrk="1" hangingPunct="1"/>
            <a:r>
              <a:rPr lang="zh-CN" altLang="en-US" smtClean="0"/>
              <a:t>程序添加</a:t>
            </a:r>
            <a:r>
              <a:rPr lang="en-US" altLang="zh-CN" smtClean="0"/>
              <a:t>word</a:t>
            </a:r>
            <a:r>
              <a:rPr lang="zh-CN" altLang="en-US" smtClean="0"/>
              <a:t>命名空间</a:t>
            </a:r>
          </a:p>
        </p:txBody>
      </p:sp>
      <p:sp>
        <p:nvSpPr>
          <p:cNvPr id="20484" name="Text Box 5"/>
          <p:cNvSpPr txBox="1">
            <a:spLocks noChangeArrowheads="1"/>
          </p:cNvSpPr>
          <p:nvPr/>
        </p:nvSpPr>
        <p:spPr bwMode="auto">
          <a:xfrm>
            <a:off x="0" y="138284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a:t>using MsWord = Microsoft.Office.Interop.Word;</a:t>
            </a:r>
          </a:p>
        </p:txBody>
      </p:sp>
      <p:pic>
        <p:nvPicPr>
          <p:cNvPr id="2" name="图片 1"/>
          <p:cNvPicPr>
            <a:picLocks noChangeAspect="1"/>
          </p:cNvPicPr>
          <p:nvPr/>
        </p:nvPicPr>
        <p:blipFill>
          <a:blip r:embed="rId2"/>
          <a:stretch>
            <a:fillRect/>
          </a:stretch>
        </p:blipFill>
        <p:spPr>
          <a:xfrm>
            <a:off x="2614612" y="2371725"/>
            <a:ext cx="6962775" cy="2114550"/>
          </a:xfrm>
          <a:prstGeom prst="rect">
            <a:avLst/>
          </a:prstGeom>
        </p:spPr>
      </p:pic>
    </p:spTree>
    <p:extLst>
      <p:ext uri="{BB962C8B-B14F-4D97-AF65-F5344CB8AC3E}">
        <p14:creationId xmlns:p14="http://schemas.microsoft.com/office/powerpoint/2010/main" val="1681476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69333" y="207034"/>
            <a:ext cx="6805613" cy="984250"/>
          </a:xfrm>
        </p:spPr>
        <p:txBody>
          <a:bodyPr/>
          <a:lstStyle/>
          <a:p>
            <a:pPr eaLnBrk="1" hangingPunct="1"/>
            <a:r>
              <a:rPr lang="en-US" altLang="zh-CN" smtClean="0"/>
              <a:t>COM</a:t>
            </a:r>
            <a:r>
              <a:rPr lang="zh-CN" altLang="en-US" smtClean="0"/>
              <a:t>中对象方法使用特色</a:t>
            </a:r>
          </a:p>
        </p:txBody>
      </p:sp>
      <p:sp>
        <p:nvSpPr>
          <p:cNvPr id="5" name="Rectangle 6"/>
          <p:cNvSpPr txBox="1">
            <a:spLocks noChangeArrowheads="1"/>
          </p:cNvSpPr>
          <p:nvPr/>
        </p:nvSpPr>
        <p:spPr>
          <a:xfrm>
            <a:off x="638172" y="1191284"/>
            <a:ext cx="8596668" cy="44918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t>接口方法在不同</a:t>
            </a:r>
            <a:r>
              <a:rPr lang="en-US" altLang="zh-CN" sz="2800" smtClean="0"/>
              <a:t>Office</a:t>
            </a:r>
            <a:r>
              <a:rPr lang="zh-CN" altLang="en-US" sz="2800" smtClean="0"/>
              <a:t>版本中有变化</a:t>
            </a:r>
          </a:p>
          <a:p>
            <a:r>
              <a:rPr lang="en-US" altLang="zh-CN" sz="2800" smtClean="0"/>
              <a:t>COM</a:t>
            </a:r>
            <a:r>
              <a:rPr lang="zh-CN" altLang="en-US" sz="2800" smtClean="0"/>
              <a:t>接口是桥梁，方法的实现来自</a:t>
            </a:r>
            <a:r>
              <a:rPr lang="en-US" altLang="zh-CN" sz="2800" smtClean="0"/>
              <a:t>Office</a:t>
            </a:r>
            <a:r>
              <a:rPr lang="zh-CN" altLang="en-US" sz="2800" smtClean="0"/>
              <a:t>产品</a:t>
            </a:r>
          </a:p>
          <a:p>
            <a:r>
              <a:rPr lang="en-US" altLang="zh-CN" sz="3000"/>
              <a:t>.NET</a:t>
            </a:r>
            <a:r>
              <a:rPr lang="zh-CN" altLang="en-US" sz="3000"/>
              <a:t>平台垃圾</a:t>
            </a:r>
            <a:r>
              <a:rPr lang="zh-CN" altLang="en-US" sz="3000" smtClean="0"/>
              <a:t>回收机制不处理</a:t>
            </a:r>
            <a:r>
              <a:rPr lang="en-US" altLang="zh-CN" sz="3000" smtClean="0"/>
              <a:t>COM</a:t>
            </a:r>
            <a:r>
              <a:rPr lang="zh-CN" altLang="en-US" sz="3000" smtClean="0"/>
              <a:t>对象</a:t>
            </a:r>
            <a:endParaRPr lang="en-US" altLang="zh-CN" sz="2800" smtClean="0"/>
          </a:p>
          <a:p>
            <a:r>
              <a:rPr lang="en-US" altLang="zh-CN" sz="2800" smtClean="0"/>
              <a:t>COM</a:t>
            </a:r>
            <a:r>
              <a:rPr lang="zh-CN" altLang="en-US" sz="2800" smtClean="0"/>
              <a:t>方法参数采用引用方式</a:t>
            </a:r>
            <a:endParaRPr lang="en-US" altLang="zh-CN" sz="2800" smtClean="0"/>
          </a:p>
          <a:p>
            <a:r>
              <a:rPr lang="en-US" altLang="zh-CN" sz="2800" smtClean="0"/>
              <a:t>COM</a:t>
            </a:r>
            <a:r>
              <a:rPr lang="zh-CN" altLang="en-US" sz="2800" smtClean="0"/>
              <a:t>中变量类型统一为</a:t>
            </a:r>
            <a:r>
              <a:rPr lang="en-US" altLang="zh-CN" sz="2800" smtClean="0"/>
              <a:t>object</a:t>
            </a:r>
          </a:p>
          <a:p>
            <a:r>
              <a:rPr lang="zh-CN" altLang="en-US" sz="2800" smtClean="0"/>
              <a:t>参数缺省值指定为</a:t>
            </a:r>
            <a:r>
              <a:rPr lang="en-US" altLang="zh-CN" sz="2800" smtClean="0"/>
              <a:t/>
            </a:r>
            <a:br>
              <a:rPr lang="en-US" altLang="zh-CN" sz="2800" smtClean="0"/>
            </a:br>
            <a:r>
              <a:rPr lang="en-US" altLang="en-US" sz="2800" smtClean="0"/>
              <a:t>object </a:t>
            </a:r>
            <a:r>
              <a:rPr lang="en-US" altLang="en-US" sz="2800"/>
              <a:t>missing = System.Reflection.Missing.Value;</a:t>
            </a:r>
            <a:endParaRPr lang="zh-CN" altLang="en-US" sz="2800" smtClean="0"/>
          </a:p>
        </p:txBody>
      </p:sp>
    </p:spTree>
    <p:extLst>
      <p:ext uri="{BB962C8B-B14F-4D97-AF65-F5344CB8AC3E}">
        <p14:creationId xmlns:p14="http://schemas.microsoft.com/office/powerpoint/2010/main" val="3416172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11547" y="195533"/>
            <a:ext cx="4136206" cy="727494"/>
          </a:xfrm>
        </p:spPr>
        <p:txBody>
          <a:bodyPr/>
          <a:lstStyle/>
          <a:p>
            <a:pPr eaLnBrk="1" hangingPunct="1"/>
            <a:r>
              <a:rPr lang="en-US" altLang="zh-CN" smtClean="0"/>
              <a:t>Word</a:t>
            </a:r>
            <a:r>
              <a:rPr lang="zh-CN" altLang="en-US" smtClean="0"/>
              <a:t>对象操作方法</a:t>
            </a:r>
          </a:p>
        </p:txBody>
      </p:sp>
      <p:sp>
        <p:nvSpPr>
          <p:cNvPr id="23556" name="Rectangle 3"/>
          <p:cNvSpPr>
            <a:spLocks noGrp="1" noChangeArrowheads="1"/>
          </p:cNvSpPr>
          <p:nvPr>
            <p:ph type="body" idx="1"/>
          </p:nvPr>
        </p:nvSpPr>
        <p:spPr>
          <a:xfrm>
            <a:off x="347333" y="923027"/>
            <a:ext cx="3384550" cy="4589252"/>
          </a:xfrm>
        </p:spPr>
        <p:txBody>
          <a:bodyPr>
            <a:noAutofit/>
          </a:bodyPr>
          <a:lstStyle/>
          <a:p>
            <a:pPr eaLnBrk="1" hangingPunct="1"/>
            <a:r>
              <a:rPr lang="zh-CN" altLang="en-US" sz="3200" smtClean="0"/>
              <a:t>创建文档</a:t>
            </a:r>
            <a:endParaRPr lang="en-US" altLang="zh-CN" sz="3200" smtClean="0"/>
          </a:p>
          <a:p>
            <a:pPr eaLnBrk="1" hangingPunct="1"/>
            <a:r>
              <a:rPr lang="zh-CN" altLang="en-US" sz="3200" smtClean="0"/>
              <a:t>保存文档</a:t>
            </a:r>
            <a:endParaRPr lang="en-US" altLang="zh-CN" sz="3200" smtClean="0"/>
          </a:p>
          <a:p>
            <a:pPr eaLnBrk="1" hangingPunct="1"/>
            <a:r>
              <a:rPr lang="zh-CN" altLang="en-US" sz="3200" smtClean="0"/>
              <a:t>打开文档</a:t>
            </a:r>
            <a:endParaRPr lang="en-US" altLang="zh-CN" sz="3200" smtClean="0"/>
          </a:p>
          <a:p>
            <a:pPr eaLnBrk="1" hangingPunct="1"/>
            <a:r>
              <a:rPr lang="zh-CN" altLang="en-US" sz="3200" smtClean="0"/>
              <a:t>设置标题</a:t>
            </a:r>
            <a:endParaRPr lang="en-US" altLang="zh-CN" sz="3200" smtClean="0"/>
          </a:p>
          <a:p>
            <a:pPr eaLnBrk="1" hangingPunct="1"/>
            <a:r>
              <a:rPr lang="zh-CN" altLang="en-US" sz="3200" smtClean="0"/>
              <a:t>设置文本格式</a:t>
            </a:r>
            <a:endParaRPr lang="en-US" altLang="zh-CN" sz="3200" smtClean="0"/>
          </a:p>
          <a:p>
            <a:pPr eaLnBrk="1" hangingPunct="1"/>
            <a:r>
              <a:rPr lang="zh-CN" altLang="en-US" sz="3200" smtClean="0"/>
              <a:t>插入表格</a:t>
            </a:r>
            <a:endParaRPr lang="en-US" altLang="zh-CN" sz="3200" smtClean="0"/>
          </a:p>
          <a:p>
            <a:pPr eaLnBrk="1" hangingPunct="1"/>
            <a:r>
              <a:rPr lang="zh-CN" altLang="en-US" sz="3200" smtClean="0"/>
              <a:t>插入图片</a:t>
            </a:r>
          </a:p>
        </p:txBody>
      </p:sp>
      <p:sp>
        <p:nvSpPr>
          <p:cNvPr id="6" name="Rectangle 3"/>
          <p:cNvSpPr txBox="1">
            <a:spLocks noChangeArrowheads="1"/>
          </p:cNvSpPr>
          <p:nvPr/>
        </p:nvSpPr>
        <p:spPr>
          <a:xfrm>
            <a:off x="3323956" y="923027"/>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a:t>插入段落</a:t>
            </a:r>
            <a:endParaRPr lang="en-US" altLang="zh-CN" sz="3200"/>
          </a:p>
          <a:p>
            <a:r>
              <a:rPr lang="zh-CN" altLang="en-US" sz="3200"/>
              <a:t>插入小节</a:t>
            </a:r>
            <a:endParaRPr lang="en-US" altLang="zh-CN" sz="3200"/>
          </a:p>
          <a:p>
            <a:r>
              <a:rPr lang="zh-CN" altLang="en-US" sz="3200"/>
              <a:t>页眉页脚</a:t>
            </a:r>
            <a:endParaRPr lang="en-US" altLang="zh-CN" sz="3200"/>
          </a:p>
          <a:p>
            <a:r>
              <a:rPr lang="zh-CN" altLang="en-US" sz="3200"/>
              <a:t>插入目录</a:t>
            </a:r>
            <a:endParaRPr lang="en-US" altLang="zh-CN" sz="3200"/>
          </a:p>
          <a:p>
            <a:r>
              <a:rPr lang="zh-CN" altLang="en-US" sz="3200"/>
              <a:t>文档数据更新</a:t>
            </a:r>
            <a:endParaRPr lang="en-US" altLang="zh-CN" sz="3200"/>
          </a:p>
          <a:p>
            <a:r>
              <a:rPr lang="zh-CN" altLang="en-US" sz="3200"/>
              <a:t>搜索和替换</a:t>
            </a:r>
            <a:endParaRPr lang="en-US" altLang="zh-CN" sz="3200"/>
          </a:p>
          <a:p>
            <a:r>
              <a:rPr lang="zh-CN" altLang="en-US" sz="3200"/>
              <a:t>段落格式</a:t>
            </a:r>
            <a:endParaRPr lang="en-US" altLang="zh-CN" sz="3200"/>
          </a:p>
        </p:txBody>
      </p:sp>
      <p:sp>
        <p:nvSpPr>
          <p:cNvPr id="7" name="Rectangle 3"/>
          <p:cNvSpPr txBox="1">
            <a:spLocks noChangeArrowheads="1"/>
          </p:cNvSpPr>
          <p:nvPr/>
        </p:nvSpPr>
        <p:spPr>
          <a:xfrm>
            <a:off x="6207981" y="923027"/>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smtClean="0"/>
              <a:t>设置标题格式</a:t>
            </a:r>
            <a:endParaRPr lang="en-US" altLang="zh-CN" sz="3200" smtClean="0"/>
          </a:p>
          <a:p>
            <a:r>
              <a:rPr lang="zh-CN" altLang="en-US" sz="3200" smtClean="0"/>
              <a:t>设置页码格式</a:t>
            </a:r>
            <a:endParaRPr lang="en-US" altLang="zh-CN" sz="3200" smtClean="0"/>
          </a:p>
          <a:p>
            <a:r>
              <a:rPr lang="zh-CN" altLang="en-US" sz="3200" smtClean="0"/>
              <a:t>表格单元格设置</a:t>
            </a:r>
            <a:endParaRPr lang="en-US" altLang="zh-CN" sz="3200" smtClean="0"/>
          </a:p>
          <a:p>
            <a:endParaRPr lang="en-US" altLang="zh-CN" sz="3200"/>
          </a:p>
        </p:txBody>
      </p:sp>
    </p:spTree>
    <p:extLst>
      <p:ext uri="{BB962C8B-B14F-4D97-AF65-F5344CB8AC3E}">
        <p14:creationId xmlns:p14="http://schemas.microsoft.com/office/powerpoint/2010/main" val="3243282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25243" y="161027"/>
            <a:ext cx="4205217" cy="727494"/>
          </a:xfrm>
        </p:spPr>
        <p:txBody>
          <a:bodyPr/>
          <a:lstStyle/>
          <a:p>
            <a:pPr eaLnBrk="1" hangingPunct="1"/>
            <a:r>
              <a:rPr lang="en-US" altLang="zh-CN" smtClean="0"/>
              <a:t>word</a:t>
            </a:r>
            <a:r>
              <a:rPr lang="zh-CN" altLang="en-US" smtClean="0"/>
              <a:t>任务</a:t>
            </a:r>
            <a:r>
              <a:rPr lang="en-US" altLang="zh-CN" smtClean="0"/>
              <a:t>-</a:t>
            </a:r>
            <a:r>
              <a:rPr lang="zh-CN" altLang="en-US" smtClean="0"/>
              <a:t>新建文档</a:t>
            </a:r>
          </a:p>
        </p:txBody>
      </p:sp>
      <p:sp>
        <p:nvSpPr>
          <p:cNvPr id="24580" name="Rectangle 3"/>
          <p:cNvSpPr>
            <a:spLocks noGrp="1" noChangeArrowheads="1"/>
          </p:cNvSpPr>
          <p:nvPr>
            <p:ph type="body" idx="1"/>
          </p:nvPr>
        </p:nvSpPr>
        <p:spPr>
          <a:xfrm>
            <a:off x="401289" y="1125420"/>
            <a:ext cx="8759964" cy="1798936"/>
          </a:xfrm>
        </p:spPr>
        <p:txBody>
          <a:bodyPr>
            <a:normAutofit/>
          </a:bodyPr>
          <a:lstStyle/>
          <a:p>
            <a:pPr eaLnBrk="1" hangingPunct="1"/>
            <a:r>
              <a:rPr lang="en-US" altLang="zh-CN" sz="3200" smtClean="0"/>
              <a:t>Application.Documents.Add(ref missing, ref missing, ref missing, ref missing);</a:t>
            </a:r>
          </a:p>
          <a:p>
            <a:pPr eaLnBrk="1" hangingPunct="1"/>
            <a:r>
              <a:rPr lang="zh-CN" altLang="en-US" sz="3200" smtClean="0"/>
              <a:t>默认以</a:t>
            </a:r>
            <a:r>
              <a:rPr lang="en-US" altLang="zh-CN" sz="3200" smtClean="0"/>
              <a:t>Normal.dot </a:t>
            </a:r>
            <a:r>
              <a:rPr lang="zh-CN" altLang="en-US" sz="3200" smtClean="0"/>
              <a:t>为模板</a:t>
            </a:r>
          </a:p>
        </p:txBody>
      </p:sp>
    </p:spTree>
    <p:extLst>
      <p:ext uri="{BB962C8B-B14F-4D97-AF65-F5344CB8AC3E}">
        <p14:creationId xmlns:p14="http://schemas.microsoft.com/office/powerpoint/2010/main" val="1027066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172529"/>
            <a:ext cx="4255697" cy="759125"/>
          </a:xfrm>
        </p:spPr>
        <p:txBody>
          <a:bodyPr/>
          <a:lstStyle/>
          <a:p>
            <a:pPr eaLnBrk="1" hangingPunct="1"/>
            <a:r>
              <a:rPr lang="zh-CN" altLang="en-US" smtClean="0"/>
              <a:t>创建一个</a:t>
            </a:r>
            <a:r>
              <a:rPr lang="en-US" altLang="zh-CN" smtClean="0"/>
              <a:t>word</a:t>
            </a:r>
            <a:r>
              <a:rPr lang="zh-CN" altLang="en-US" smtClean="0"/>
              <a:t>文档</a:t>
            </a:r>
          </a:p>
        </p:txBody>
      </p:sp>
      <p:sp>
        <p:nvSpPr>
          <p:cNvPr id="25604" name="Text Box 3"/>
          <p:cNvSpPr txBox="1">
            <a:spLocks noChangeArrowheads="1"/>
          </p:cNvSpPr>
          <p:nvPr/>
        </p:nvSpPr>
        <p:spPr bwMode="auto">
          <a:xfrm>
            <a:off x="433118" y="1167441"/>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a:t>oDoc = oWordApplic.Documents.Add(ref missing, ref missing, ref missing, ref missing);</a:t>
            </a:r>
          </a:p>
          <a:p>
            <a:pPr eaLnBrk="1" hangingPunct="1">
              <a:spcBef>
                <a:spcPct val="0"/>
              </a:spcBef>
              <a:buClrTx/>
              <a:buSzTx/>
              <a:buFontTx/>
              <a:buNone/>
            </a:pPr>
            <a:r>
              <a:rPr lang="en-US" altLang="zh-CN" sz="2800"/>
              <a:t>oDoc.Activate();</a:t>
            </a:r>
          </a:p>
        </p:txBody>
      </p:sp>
    </p:spTree>
    <p:extLst>
      <p:ext uri="{BB962C8B-B14F-4D97-AF65-F5344CB8AC3E}">
        <p14:creationId xmlns:p14="http://schemas.microsoft.com/office/powerpoint/2010/main" val="3772027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4763" y="103094"/>
            <a:ext cx="6805613" cy="984250"/>
          </a:xfrm>
        </p:spPr>
        <p:txBody>
          <a:bodyPr/>
          <a:lstStyle/>
          <a:p>
            <a:pPr eaLnBrk="1" hangingPunct="1"/>
            <a:r>
              <a:rPr lang="zh-CN" altLang="en-US" sz="4000"/>
              <a:t>以给定文件名保存</a:t>
            </a:r>
            <a:r>
              <a:rPr lang="en-US" altLang="zh-CN" sz="4000"/>
              <a:t>word</a:t>
            </a:r>
            <a:r>
              <a:rPr lang="zh-CN" altLang="en-US" sz="4000"/>
              <a:t>文档</a:t>
            </a:r>
          </a:p>
        </p:txBody>
      </p:sp>
      <p:sp>
        <p:nvSpPr>
          <p:cNvPr id="26628" name="Text Box 3"/>
          <p:cNvSpPr txBox="1">
            <a:spLocks noChangeArrowheads="1"/>
          </p:cNvSpPr>
          <p:nvPr/>
        </p:nvSpPr>
        <p:spPr bwMode="auto">
          <a:xfrm>
            <a:off x="271508" y="1226240"/>
            <a:ext cx="1013413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t>object fileName = @"C:\Test\NewDocument.doc</a:t>
            </a:r>
            <a:r>
              <a:rPr lang="en-US" altLang="zh-CN" sz="3600" smtClean="0"/>
              <a:t>";</a:t>
            </a:r>
            <a:endParaRPr lang="en-US" altLang="zh-CN" sz="3600"/>
          </a:p>
          <a:p>
            <a:pPr eaLnBrk="1" hangingPunct="1">
              <a:spcBef>
                <a:spcPct val="0"/>
              </a:spcBef>
              <a:buClrTx/>
              <a:buSzTx/>
              <a:buFontTx/>
              <a:buNone/>
            </a:pPr>
            <a:r>
              <a:rPr lang="en-US" altLang="zh-CN" sz="3600"/>
              <a:t>this.Application.Documents.get_Item</a:t>
            </a:r>
            <a:r>
              <a:rPr lang="en-US" altLang="zh-CN" sz="3600" smtClean="0"/>
              <a:t>(</a:t>
            </a:r>
          </a:p>
          <a:p>
            <a:pPr eaLnBrk="1" hangingPunct="1">
              <a:spcBef>
                <a:spcPct val="0"/>
              </a:spcBef>
              <a:buClrTx/>
              <a:buSzTx/>
              <a:buFontTx/>
              <a:buNone/>
            </a:pPr>
            <a:r>
              <a:rPr lang="en-US" altLang="zh-CN" sz="3600" smtClean="0"/>
              <a:t>ref </a:t>
            </a:r>
            <a:r>
              <a:rPr lang="en-US" altLang="zh-CN" sz="3600"/>
              <a:t>fileName).Save(); </a:t>
            </a:r>
          </a:p>
        </p:txBody>
      </p:sp>
    </p:spTree>
    <p:extLst>
      <p:ext uri="{BB962C8B-B14F-4D97-AF65-F5344CB8AC3E}">
        <p14:creationId xmlns:p14="http://schemas.microsoft.com/office/powerpoint/2010/main" val="1617292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12785" y="137347"/>
            <a:ext cx="4014157" cy="793630"/>
          </a:xfrm>
        </p:spPr>
        <p:txBody>
          <a:bodyPr/>
          <a:lstStyle/>
          <a:p>
            <a:pPr eaLnBrk="1" hangingPunct="1"/>
            <a:r>
              <a:rPr lang="zh-CN" altLang="en-US" smtClean="0"/>
              <a:t>打开一个</a:t>
            </a:r>
            <a:r>
              <a:rPr lang="en-US" altLang="zh-CN" smtClean="0"/>
              <a:t>word</a:t>
            </a:r>
            <a:r>
              <a:rPr lang="zh-CN" altLang="en-US" smtClean="0"/>
              <a:t>文档</a:t>
            </a:r>
          </a:p>
        </p:txBody>
      </p:sp>
      <p:sp>
        <p:nvSpPr>
          <p:cNvPr id="27652" name="Text Box 3"/>
          <p:cNvSpPr txBox="1">
            <a:spLocks noChangeArrowheads="1"/>
          </p:cNvSpPr>
          <p:nvPr/>
        </p:nvSpPr>
        <p:spPr bwMode="auto">
          <a:xfrm>
            <a:off x="392174" y="994913"/>
            <a:ext cx="87137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object fileName = @"C:\Test\NewDocument.doc"; </a:t>
            </a:r>
          </a:p>
          <a:p>
            <a:pPr eaLnBrk="1" hangingPunct="1">
              <a:spcBef>
                <a:spcPct val="0"/>
              </a:spcBef>
              <a:buClrTx/>
              <a:buSzTx/>
              <a:buFontTx/>
              <a:buNone/>
            </a:pPr>
            <a:r>
              <a:rPr lang="en-US" altLang="zh-CN" sz="2400"/>
              <a:t>this.Application.Documents.Open(ref fileName,</a:t>
            </a:r>
          </a:p>
          <a:p>
            <a:pPr eaLnBrk="1" hangingPunct="1">
              <a:spcBef>
                <a:spcPct val="0"/>
              </a:spcBef>
              <a:buClrTx/>
              <a:buSzTx/>
              <a:buFontTx/>
              <a:buNone/>
            </a:pPr>
            <a:r>
              <a:rPr lang="en-US" altLang="zh-CN" sz="2400"/>
              <a:t>    ref missing, ref missing, ref missing, ref missing, ref missing,</a:t>
            </a:r>
          </a:p>
          <a:p>
            <a:pPr eaLnBrk="1" hangingPunct="1">
              <a:spcBef>
                <a:spcPct val="0"/>
              </a:spcBef>
              <a:buClrTx/>
              <a:buSzTx/>
              <a:buFontTx/>
              <a:buNone/>
            </a:pPr>
            <a:r>
              <a:rPr lang="en-US" altLang="zh-CN" sz="2400"/>
              <a:t>    ref missing, ref missing, ref missing, ref missing, ref missing,</a:t>
            </a:r>
          </a:p>
          <a:p>
            <a:pPr eaLnBrk="1" hangingPunct="1">
              <a:spcBef>
                <a:spcPct val="0"/>
              </a:spcBef>
              <a:buClrTx/>
              <a:buSzTx/>
              <a:buFontTx/>
              <a:buNone/>
            </a:pPr>
            <a:r>
              <a:rPr lang="en-US" altLang="zh-CN" sz="2400"/>
              <a:t>    ref missing, ref missing, ref missing, ref missing, ref missing);</a:t>
            </a:r>
          </a:p>
        </p:txBody>
      </p:sp>
      <p:sp>
        <p:nvSpPr>
          <p:cNvPr id="27653" name="文本框 1"/>
          <p:cNvSpPr txBox="1">
            <a:spLocks noChangeArrowheads="1"/>
          </p:cNvSpPr>
          <p:nvPr/>
        </p:nvSpPr>
        <p:spPr bwMode="auto">
          <a:xfrm>
            <a:off x="677334" y="3751922"/>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t>在编程过程中，利用反射机制来获得参数的简单说明信息。</a:t>
            </a:r>
          </a:p>
        </p:txBody>
      </p:sp>
    </p:spTree>
    <p:extLst>
      <p:ext uri="{BB962C8B-B14F-4D97-AF65-F5344CB8AC3E}">
        <p14:creationId xmlns:p14="http://schemas.microsoft.com/office/powerpoint/2010/main" val="3979759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1"/>
          </p:nvPr>
        </p:nvSpPr>
        <p:spPr>
          <a:xfrm>
            <a:off x="677334" y="1366959"/>
            <a:ext cx="8596668" cy="3880773"/>
          </a:xfrm>
        </p:spPr>
        <p:txBody>
          <a:bodyPr>
            <a:normAutofit lnSpcReduction="10000"/>
          </a:bodyPr>
          <a:lstStyle/>
          <a:p>
            <a:r>
              <a:rPr lang="en-US" altLang="zh-CN" dirty="0"/>
              <a:t>COM</a:t>
            </a:r>
            <a:r>
              <a:rPr lang="zh-CN" altLang="en-US" dirty="0"/>
              <a:t>是开发</a:t>
            </a:r>
            <a:r>
              <a:rPr lang="zh-CN" altLang="en-US" dirty="0">
                <a:hlinkClick r:id="rId3"/>
              </a:rPr>
              <a:t>软件组件</a:t>
            </a:r>
            <a:r>
              <a:rPr lang="zh-CN" altLang="en-US" dirty="0"/>
              <a:t>的一种方法。组件实际上是一些小的二进制可执行程序，它们可以给应用程序，操作系统以及其他组件提供服务。开发自定义的</a:t>
            </a:r>
            <a:r>
              <a:rPr lang="en-US" altLang="zh-CN" dirty="0"/>
              <a:t>COM</a:t>
            </a:r>
            <a:r>
              <a:rPr lang="zh-CN" altLang="en-US" dirty="0"/>
              <a:t>组件就如同开发动态的，</a:t>
            </a:r>
            <a:r>
              <a:rPr lang="zh-CN" altLang="en-US" dirty="0">
                <a:hlinkClick r:id="rId4"/>
              </a:rPr>
              <a:t>面向对象</a:t>
            </a:r>
            <a:r>
              <a:rPr lang="zh-CN" altLang="en-US" dirty="0"/>
              <a:t>的</a:t>
            </a:r>
            <a:r>
              <a:rPr lang="en-US" altLang="zh-CN" dirty="0"/>
              <a:t>API</a:t>
            </a:r>
            <a:r>
              <a:rPr lang="zh-CN" altLang="en-US" dirty="0"/>
              <a:t>。多个</a:t>
            </a:r>
            <a:r>
              <a:rPr lang="en-US" altLang="zh-CN" dirty="0"/>
              <a:t>COM</a:t>
            </a:r>
            <a:r>
              <a:rPr lang="zh-CN" altLang="en-US" dirty="0"/>
              <a:t>对象可以连接起来形成应用程序或组件系统。并且组件可以在运行时刻，在不被重新链接或编译应用程序的情况下被卸下或替换</a:t>
            </a:r>
            <a:r>
              <a:rPr lang="zh-CN" altLang="en-US" dirty="0" smtClean="0"/>
              <a:t>掉。</a:t>
            </a:r>
            <a:endParaRPr lang="en-US" altLang="zh-CN" dirty="0" smtClean="0"/>
          </a:p>
          <a:p>
            <a:endParaRPr lang="en-US" altLang="zh-CN" sz="2800" dirty="0"/>
          </a:p>
          <a:p>
            <a:r>
              <a:rPr lang="en-US" altLang="zh-CN" dirty="0"/>
              <a:t>Microsoft</a:t>
            </a:r>
            <a:r>
              <a:rPr lang="zh-CN" altLang="en-US" dirty="0"/>
              <a:t>的许多技术，如</a:t>
            </a:r>
            <a:r>
              <a:rPr lang="en-US" altLang="zh-CN" dirty="0"/>
              <a:t>ActiveX, DirectX</a:t>
            </a:r>
            <a:r>
              <a:rPr lang="zh-CN" altLang="en-US" dirty="0"/>
              <a:t>以及</a:t>
            </a:r>
            <a:r>
              <a:rPr lang="en-US" altLang="zh-CN" dirty="0"/>
              <a:t>OLE</a:t>
            </a:r>
            <a:r>
              <a:rPr lang="zh-CN" altLang="en-US" dirty="0"/>
              <a:t>等都是基于</a:t>
            </a:r>
            <a:r>
              <a:rPr lang="en-US" altLang="zh-CN" dirty="0"/>
              <a:t>COM</a:t>
            </a:r>
            <a:r>
              <a:rPr lang="zh-CN" altLang="en-US" dirty="0"/>
              <a:t>而建立起来</a:t>
            </a:r>
            <a:r>
              <a:rPr lang="zh-CN" altLang="en-US" dirty="0" smtClean="0"/>
              <a:t>的。</a:t>
            </a:r>
            <a:endParaRPr lang="en-US" altLang="zh-CN" dirty="0" smtClean="0"/>
          </a:p>
          <a:p>
            <a:endParaRPr lang="en-US" altLang="zh-CN" sz="2800" dirty="0"/>
          </a:p>
          <a:p>
            <a:r>
              <a:rPr lang="en-US" altLang="zh-CN" dirty="0"/>
              <a:t>COM</a:t>
            </a:r>
            <a:r>
              <a:rPr lang="zh-CN" altLang="en-US" dirty="0"/>
              <a:t>所含的概念并不止是在</a:t>
            </a:r>
            <a:r>
              <a:rPr lang="en-US" altLang="zh-CN" dirty="0">
                <a:hlinkClick r:id="rId5"/>
              </a:rPr>
              <a:t>Microsoft Windows</a:t>
            </a:r>
            <a:r>
              <a:rPr lang="zh-CN" altLang="en-US" dirty="0"/>
              <a:t>操作系统下才有效。</a:t>
            </a:r>
            <a:r>
              <a:rPr lang="en-US" altLang="zh-CN" dirty="0"/>
              <a:t>COM</a:t>
            </a:r>
            <a:r>
              <a:rPr lang="zh-CN" altLang="en-US" dirty="0"/>
              <a:t>并不是一个大的</a:t>
            </a:r>
            <a:r>
              <a:rPr lang="en-US" altLang="zh-CN" dirty="0"/>
              <a:t>API</a:t>
            </a:r>
            <a:r>
              <a:rPr lang="zh-CN" altLang="en-US" dirty="0"/>
              <a:t>，它实际上像</a:t>
            </a:r>
            <a:r>
              <a:rPr lang="zh-CN" altLang="en-US" dirty="0">
                <a:hlinkClick r:id="rId6"/>
              </a:rPr>
              <a:t>结构化编程</a:t>
            </a:r>
            <a:r>
              <a:rPr lang="zh-CN" altLang="en-US" dirty="0"/>
              <a:t>及面向对象编程方法那样，也是一种编程方法。在任何一种操作系统中，开发人员均可以遵循“</a:t>
            </a:r>
            <a:r>
              <a:rPr lang="en-US" altLang="zh-CN" dirty="0"/>
              <a:t>COM</a:t>
            </a:r>
            <a:r>
              <a:rPr lang="zh-CN" altLang="en-US" dirty="0"/>
              <a:t>方法”。</a:t>
            </a:r>
            <a:endParaRPr lang="zh-CN" altLang="en-US" sz="2800" dirty="0" smtClean="0"/>
          </a:p>
        </p:txBody>
      </p:sp>
    </p:spTree>
    <p:extLst>
      <p:ext uri="{BB962C8B-B14F-4D97-AF65-F5344CB8AC3E}">
        <p14:creationId xmlns:p14="http://schemas.microsoft.com/office/powerpoint/2010/main" val="31423971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77334" y="609600"/>
            <a:ext cx="5412915" cy="762000"/>
          </a:xfrm>
        </p:spPr>
        <p:txBody>
          <a:bodyPr/>
          <a:lstStyle/>
          <a:p>
            <a:pPr eaLnBrk="1" hangingPunct="1"/>
            <a:r>
              <a:rPr lang="zh-CN" altLang="en-US" smtClean="0"/>
              <a:t>在 </a:t>
            </a:r>
            <a:r>
              <a:rPr lang="en-US" altLang="zh-CN" smtClean="0"/>
              <a:t>Word </a:t>
            </a:r>
            <a:r>
              <a:rPr lang="zh-CN" altLang="en-US" smtClean="0"/>
              <a:t>文档中插入文本</a:t>
            </a:r>
          </a:p>
        </p:txBody>
      </p:sp>
      <p:sp>
        <p:nvSpPr>
          <p:cNvPr id="29700" name="Rectangle 3"/>
          <p:cNvSpPr>
            <a:spLocks noGrp="1" noChangeArrowheads="1"/>
          </p:cNvSpPr>
          <p:nvPr>
            <p:ph type="body" idx="1"/>
          </p:nvPr>
        </p:nvSpPr>
        <p:spPr>
          <a:xfrm>
            <a:off x="504806" y="1470475"/>
            <a:ext cx="8596668" cy="3880773"/>
          </a:xfrm>
        </p:spPr>
        <p:txBody>
          <a:bodyPr>
            <a:normAutofit/>
          </a:bodyPr>
          <a:lstStyle/>
          <a:p>
            <a:pPr eaLnBrk="1" hangingPunct="1"/>
            <a:r>
              <a:rPr lang="zh-CN" altLang="en-US" sz="3200" smtClean="0"/>
              <a:t>使用</a:t>
            </a:r>
            <a:r>
              <a:rPr lang="en-US" altLang="zh-CN" sz="3200" smtClean="0"/>
              <a:t>Range</a:t>
            </a:r>
          </a:p>
          <a:p>
            <a:pPr eaLnBrk="1" hangingPunct="1"/>
            <a:r>
              <a:rPr lang="zh-CN" altLang="en-US" sz="3200" smtClean="0"/>
              <a:t>使用替换方法</a:t>
            </a:r>
          </a:p>
          <a:p>
            <a:pPr eaLnBrk="1" hangingPunct="1"/>
            <a:r>
              <a:rPr lang="zh-CN" altLang="en-US" sz="3200" smtClean="0"/>
              <a:t>使用</a:t>
            </a:r>
            <a:r>
              <a:rPr lang="en-US" altLang="zh-CN" sz="3200" smtClean="0"/>
              <a:t>Selection</a:t>
            </a:r>
            <a:r>
              <a:rPr lang="zh-CN" altLang="en-US" sz="3200" smtClean="0"/>
              <a:t>对象的</a:t>
            </a:r>
            <a:r>
              <a:rPr lang="en-US" altLang="zh-CN" sz="3200" smtClean="0"/>
              <a:t>TypeText</a:t>
            </a:r>
            <a:r>
              <a:rPr lang="zh-CN" altLang="en-US" sz="3200" smtClean="0"/>
              <a:t>方法</a:t>
            </a:r>
          </a:p>
        </p:txBody>
      </p:sp>
    </p:spTree>
    <p:extLst>
      <p:ext uri="{BB962C8B-B14F-4D97-AF65-F5344CB8AC3E}">
        <p14:creationId xmlns:p14="http://schemas.microsoft.com/office/powerpoint/2010/main" val="2406892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99541" y="424405"/>
            <a:ext cx="4826319" cy="762000"/>
          </a:xfrm>
        </p:spPr>
        <p:txBody>
          <a:bodyPr/>
          <a:lstStyle/>
          <a:p>
            <a:pPr eaLnBrk="1" hangingPunct="1"/>
            <a:r>
              <a:rPr lang="en-US" altLang="zh-CN" smtClean="0"/>
              <a:t>word</a:t>
            </a:r>
            <a:r>
              <a:rPr lang="zh-CN" altLang="en-US" smtClean="0"/>
              <a:t>任务</a:t>
            </a:r>
            <a:r>
              <a:rPr lang="en-US" altLang="zh-CN" smtClean="0"/>
              <a:t>-</a:t>
            </a:r>
            <a:r>
              <a:rPr lang="zh-CN" altLang="en-US" smtClean="0"/>
              <a:t>定义</a:t>
            </a:r>
            <a:r>
              <a:rPr lang="en-US" altLang="zh-CN" smtClean="0"/>
              <a:t>Range</a:t>
            </a:r>
          </a:p>
        </p:txBody>
      </p:sp>
      <p:sp>
        <p:nvSpPr>
          <p:cNvPr id="30724" name="Rectangle 3"/>
          <p:cNvSpPr>
            <a:spLocks noGrp="1" noChangeArrowheads="1"/>
          </p:cNvSpPr>
          <p:nvPr>
            <p:ph type="body" idx="1"/>
          </p:nvPr>
        </p:nvSpPr>
        <p:spPr>
          <a:xfrm>
            <a:off x="260645" y="1603094"/>
            <a:ext cx="10804752" cy="3073078"/>
          </a:xfrm>
        </p:spPr>
        <p:txBody>
          <a:bodyPr>
            <a:noAutofit/>
          </a:bodyPr>
          <a:lstStyle/>
          <a:p>
            <a:pPr eaLnBrk="1" hangingPunct="1"/>
            <a:r>
              <a:rPr lang="en-US" altLang="zh-CN" sz="3600"/>
              <a:t>object start = 0; </a:t>
            </a:r>
          </a:p>
          <a:p>
            <a:pPr eaLnBrk="1" hangingPunct="1"/>
            <a:r>
              <a:rPr lang="en-US" altLang="zh-CN" sz="3600"/>
              <a:t>object end = 7; </a:t>
            </a:r>
          </a:p>
          <a:p>
            <a:pPr eaLnBrk="1" hangingPunct="1"/>
            <a:r>
              <a:rPr lang="en-US" altLang="zh-CN" sz="3600"/>
              <a:t>Word.Range rng = this.Range(ref start, ref end); </a:t>
            </a:r>
          </a:p>
          <a:p>
            <a:pPr eaLnBrk="1" hangingPunct="1"/>
            <a:r>
              <a:rPr lang="en-US" altLang="zh-CN" sz="3600"/>
              <a:t>rng.Select();</a:t>
            </a:r>
          </a:p>
        </p:txBody>
      </p:sp>
    </p:spTree>
    <p:extLst>
      <p:ext uri="{BB962C8B-B14F-4D97-AF65-F5344CB8AC3E}">
        <p14:creationId xmlns:p14="http://schemas.microsoft.com/office/powerpoint/2010/main" val="7074354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06944" y="475968"/>
            <a:ext cx="5274892" cy="727494"/>
          </a:xfrm>
        </p:spPr>
        <p:txBody>
          <a:bodyPr/>
          <a:lstStyle/>
          <a:p>
            <a:pPr eaLnBrk="1" hangingPunct="1"/>
            <a:r>
              <a:rPr lang="en-US" altLang="en-US" smtClean="0"/>
              <a:t>在 Word 文档中插入文本</a:t>
            </a:r>
            <a:endParaRPr lang="zh-CN" altLang="en-US" smtClean="0"/>
          </a:p>
        </p:txBody>
      </p:sp>
      <p:sp>
        <p:nvSpPr>
          <p:cNvPr id="31748" name="Rectangle 3"/>
          <p:cNvSpPr>
            <a:spLocks noGrp="1" noChangeArrowheads="1"/>
          </p:cNvSpPr>
          <p:nvPr>
            <p:ph type="body" idx="1"/>
          </p:nvPr>
        </p:nvSpPr>
        <p:spPr>
          <a:xfrm>
            <a:off x="445840" y="1677713"/>
            <a:ext cx="9878777" cy="3415147"/>
          </a:xfrm>
        </p:spPr>
        <p:txBody>
          <a:bodyPr>
            <a:noAutofit/>
          </a:bodyPr>
          <a:lstStyle/>
          <a:p>
            <a:pPr eaLnBrk="1" hangingPunct="1"/>
            <a:r>
              <a:rPr lang="en-US" altLang="zh-CN" sz="3200" smtClean="0"/>
              <a:t>object start = 0; </a:t>
            </a:r>
          </a:p>
          <a:p>
            <a:pPr eaLnBrk="1" hangingPunct="1"/>
            <a:r>
              <a:rPr lang="en-US" altLang="zh-CN" sz="3200" smtClean="0"/>
              <a:t>object end = 0;  </a:t>
            </a:r>
          </a:p>
          <a:p>
            <a:pPr eaLnBrk="1" hangingPunct="1"/>
            <a:r>
              <a:rPr lang="en-US" altLang="zh-CN" sz="3200" smtClean="0"/>
              <a:t>Word.Range rng = this.Range(ref start, ref end); </a:t>
            </a:r>
          </a:p>
          <a:p>
            <a:pPr eaLnBrk="1" hangingPunct="1"/>
            <a:r>
              <a:rPr lang="en-US" altLang="zh-CN" sz="3200" smtClean="0"/>
              <a:t>rng.Text = "New Text"; </a:t>
            </a:r>
          </a:p>
        </p:txBody>
      </p:sp>
    </p:spTree>
    <p:extLst>
      <p:ext uri="{BB962C8B-B14F-4D97-AF65-F5344CB8AC3E}">
        <p14:creationId xmlns:p14="http://schemas.microsoft.com/office/powerpoint/2010/main" val="4039955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59749" y="195533"/>
            <a:ext cx="7517760" cy="831011"/>
          </a:xfrm>
        </p:spPr>
        <p:txBody>
          <a:bodyPr/>
          <a:lstStyle/>
          <a:p>
            <a:pPr eaLnBrk="1" hangingPunct="1"/>
            <a:r>
              <a:rPr lang="en-US" altLang="zh-CN"/>
              <a:t>word</a:t>
            </a:r>
            <a:r>
              <a:rPr lang="zh-CN" altLang="en-US"/>
              <a:t>任务</a:t>
            </a:r>
            <a:r>
              <a:rPr lang="en-US" altLang="zh-CN"/>
              <a:t>-</a:t>
            </a:r>
            <a:r>
              <a:rPr lang="zh-CN" altLang="en-US"/>
              <a:t>在文档中搜索和替换文本</a:t>
            </a:r>
          </a:p>
        </p:txBody>
      </p:sp>
      <p:sp>
        <p:nvSpPr>
          <p:cNvPr id="32772" name="Text Box 5"/>
          <p:cNvSpPr txBox="1">
            <a:spLocks noChangeArrowheads="1"/>
          </p:cNvSpPr>
          <p:nvPr/>
        </p:nvSpPr>
        <p:spPr bwMode="auto">
          <a:xfrm>
            <a:off x="554518" y="1225101"/>
            <a:ext cx="8027987"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private void SearchReplace() { </a:t>
            </a:r>
          </a:p>
          <a:p>
            <a:pPr eaLnBrk="1" hangingPunct="1">
              <a:spcBef>
                <a:spcPct val="0"/>
              </a:spcBef>
              <a:buClrTx/>
              <a:buSzTx/>
              <a:buFontTx/>
              <a:buNone/>
            </a:pPr>
            <a:r>
              <a:rPr lang="en-US" altLang="zh-CN" sz="1800"/>
              <a:t> object replaceAll = Word.WdReplace.wdReplaceAll; </a:t>
            </a:r>
          </a:p>
          <a:p>
            <a:pPr eaLnBrk="1" hangingPunct="1">
              <a:spcBef>
                <a:spcPct val="0"/>
              </a:spcBef>
              <a:buClrTx/>
              <a:buSzTx/>
              <a:buFontTx/>
              <a:buNone/>
            </a:pPr>
            <a:r>
              <a:rPr lang="en-US" altLang="zh-CN" sz="1800"/>
              <a:t> Application.Selection.Find.ClearFormatting(); </a:t>
            </a:r>
          </a:p>
          <a:p>
            <a:pPr eaLnBrk="1" hangingPunct="1">
              <a:spcBef>
                <a:spcPct val="0"/>
              </a:spcBef>
              <a:buClrTx/>
              <a:buSzTx/>
              <a:buFontTx/>
              <a:buNone/>
            </a:pPr>
            <a:r>
              <a:rPr lang="en-US" altLang="zh-CN" sz="1800"/>
              <a:t> Application.Selection.Find.Text = "find me"; </a:t>
            </a:r>
          </a:p>
          <a:p>
            <a:pPr eaLnBrk="1" hangingPunct="1">
              <a:spcBef>
                <a:spcPct val="0"/>
              </a:spcBef>
              <a:buClrTx/>
              <a:buSzTx/>
              <a:buFontTx/>
              <a:buNone/>
            </a:pPr>
            <a:r>
              <a:rPr lang="en-US" altLang="zh-CN" sz="1800"/>
              <a:t> Application.Selection.Find.Replacement.ClearFormatting(); </a:t>
            </a:r>
          </a:p>
          <a:p>
            <a:pPr eaLnBrk="1" hangingPunct="1">
              <a:spcBef>
                <a:spcPct val="0"/>
              </a:spcBef>
              <a:buClrTx/>
              <a:buSzTx/>
              <a:buFontTx/>
              <a:buNone/>
            </a:pPr>
            <a:r>
              <a:rPr lang="en-US" altLang="zh-CN" sz="1800"/>
              <a:t> Application.Selection.Find.Replacement.Text = "Found"; </a:t>
            </a:r>
          </a:p>
          <a:p>
            <a:pPr eaLnBrk="1" hangingPunct="1">
              <a:spcBef>
                <a:spcPct val="0"/>
              </a:spcBef>
              <a:buClrTx/>
              <a:buSzTx/>
              <a:buFontTx/>
              <a:buNone/>
            </a:pPr>
            <a:r>
              <a:rPr lang="en-US" altLang="zh-CN" sz="1800"/>
              <a:t> Application.Selection.Find.Execute( ref missing, ref missing, ref missing, </a:t>
            </a:r>
          </a:p>
          <a:p>
            <a:pPr eaLnBrk="1" hangingPunct="1">
              <a:spcBef>
                <a:spcPct val="0"/>
              </a:spcBef>
              <a:buClrTx/>
              <a:buSzTx/>
              <a:buFontTx/>
              <a:buNone/>
            </a:pPr>
            <a:r>
              <a:rPr lang="en-US" altLang="zh-CN" sz="1800"/>
              <a:t> ref missing, ref missing, ref missing, ref missing, ref missing, ref missing, </a:t>
            </a:r>
          </a:p>
          <a:p>
            <a:pPr eaLnBrk="1" hangingPunct="1">
              <a:spcBef>
                <a:spcPct val="0"/>
              </a:spcBef>
              <a:buClrTx/>
              <a:buSzTx/>
              <a:buFontTx/>
              <a:buNone/>
            </a:pPr>
            <a:r>
              <a:rPr lang="en-US" altLang="zh-CN" sz="1800"/>
              <a:t> ref missing, ref replaceAll, ref missing, ref missing, ref missing, ref missing); </a:t>
            </a:r>
          </a:p>
          <a:p>
            <a:pPr eaLnBrk="1" hangingPunct="1">
              <a:spcBef>
                <a:spcPct val="0"/>
              </a:spcBef>
              <a:buClrTx/>
              <a:buSzTx/>
              <a:buFontTx/>
              <a:buNone/>
            </a:pPr>
            <a:r>
              <a:rPr lang="en-US" altLang="zh-CN" sz="1800"/>
              <a:t>} </a:t>
            </a:r>
          </a:p>
        </p:txBody>
      </p:sp>
    </p:spTree>
    <p:extLst>
      <p:ext uri="{BB962C8B-B14F-4D97-AF65-F5344CB8AC3E}">
        <p14:creationId xmlns:p14="http://schemas.microsoft.com/office/powerpoint/2010/main" val="42105679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p>
        </p:txBody>
      </p:sp>
      <p:sp>
        <p:nvSpPr>
          <p:cNvPr id="33796" name="Rectangle 3"/>
          <p:cNvSpPr>
            <a:spLocks noGrp="1" noChangeArrowheads="1"/>
          </p:cNvSpPr>
          <p:nvPr>
            <p:ph type="body" idx="1"/>
          </p:nvPr>
        </p:nvSpPr>
        <p:spPr>
          <a:xfrm>
            <a:off x="677334" y="1504982"/>
            <a:ext cx="5965006" cy="1212338"/>
          </a:xfrm>
        </p:spPr>
        <p:txBody>
          <a:bodyPr>
            <a:noAutofit/>
          </a:bodyPr>
          <a:lstStyle/>
          <a:p>
            <a:pPr eaLnBrk="1" hangingPunct="1"/>
            <a:r>
              <a:rPr lang="zh-CN" altLang="en-US" sz="2800" dirty="0" smtClean="0"/>
              <a:t>论文结构与格式演示</a:t>
            </a:r>
          </a:p>
          <a:p>
            <a:pPr eaLnBrk="1" hangingPunct="1"/>
            <a:r>
              <a:rPr lang="en-US" altLang="zh-CN" sz="2800" dirty="0" smtClean="0"/>
              <a:t>abstract.txt</a:t>
            </a:r>
          </a:p>
          <a:p>
            <a:pPr marL="0" indent="0" eaLnBrk="1" hangingPunct="1">
              <a:buNone/>
            </a:pPr>
            <a:r>
              <a:rPr lang="zh-CN" altLang="en-US" sz="2800" dirty="0" smtClean="0"/>
              <a:t>与</a:t>
            </a:r>
            <a:r>
              <a:rPr lang="en-US" altLang="zh-CN" sz="2800" dirty="0" smtClean="0"/>
              <a:t>content.txt</a:t>
            </a:r>
          </a:p>
        </p:txBody>
      </p:sp>
    </p:spTree>
    <p:extLst>
      <p:ext uri="{BB962C8B-B14F-4D97-AF65-F5344CB8AC3E}">
        <p14:creationId xmlns:p14="http://schemas.microsoft.com/office/powerpoint/2010/main" val="39108325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71191" y="519344"/>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1186412" y="746689"/>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63022" y="2151153"/>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2218906" y="691626"/>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2218906" y="1428492"/>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2218906" y="2200734"/>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1771191" y="3161196"/>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780594" y="101463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4771606" y="2854872"/>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2218906" y="3226512"/>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2218906" y="3940308"/>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Tree>
    <p:extLst>
      <p:ext uri="{BB962C8B-B14F-4D97-AF65-F5344CB8AC3E}">
        <p14:creationId xmlns:p14="http://schemas.microsoft.com/office/powerpoint/2010/main" val="10899038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smtClean="0"/>
              <a:t>使用 </a:t>
            </a:r>
            <a:r>
              <a:rPr lang="en-US" altLang="zh-CN" smtClean="0"/>
              <a:t>TypeText </a:t>
            </a:r>
            <a:r>
              <a:rPr lang="zh-CN" altLang="en-US" smtClean="0"/>
              <a:t>插入文本</a:t>
            </a:r>
          </a:p>
        </p:txBody>
      </p:sp>
      <p:sp>
        <p:nvSpPr>
          <p:cNvPr id="34820" name="Text Box 4"/>
          <p:cNvSpPr txBox="1">
            <a:spLocks noChangeArrowheads="1"/>
          </p:cNvSpPr>
          <p:nvPr/>
        </p:nvSpPr>
        <p:spPr bwMode="auto">
          <a:xfrm>
            <a:off x="940370" y="1471554"/>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t>声明一个 </a:t>
            </a:r>
            <a:r>
              <a:rPr lang="en-US" altLang="zh-CN" sz="2000" b="1"/>
              <a:t>Selection</a:t>
            </a:r>
            <a:r>
              <a:rPr lang="en-US" altLang="zh-CN" sz="2000"/>
              <a:t> </a:t>
            </a:r>
            <a:r>
              <a:rPr lang="zh-CN" altLang="en-US" sz="2000"/>
              <a:t>对象变量。</a:t>
            </a:r>
          </a:p>
          <a:p>
            <a:pPr eaLnBrk="1" hangingPunct="1">
              <a:spcBef>
                <a:spcPct val="0"/>
              </a:spcBef>
              <a:buClrTx/>
              <a:buSzTx/>
              <a:buFontTx/>
              <a:buNone/>
            </a:pPr>
            <a:r>
              <a:rPr lang="en-US" altLang="zh-CN" sz="2000"/>
              <a:t>Word.Selection currentSelection = Application.Selection;</a:t>
            </a:r>
          </a:p>
          <a:p>
            <a:pPr eaLnBrk="1" hangingPunct="1">
              <a:spcBef>
                <a:spcPct val="0"/>
              </a:spcBef>
              <a:buClrTx/>
              <a:buSzTx/>
              <a:buFontTx/>
              <a:buNone/>
            </a:pPr>
            <a:r>
              <a:rPr lang="zh-CN" altLang="en-US" sz="2000"/>
              <a:t>如果 </a:t>
            </a:r>
            <a:r>
              <a:rPr lang="en-US" altLang="zh-CN" sz="2000"/>
              <a:t>Overtype </a:t>
            </a:r>
            <a:r>
              <a:rPr lang="zh-CN" altLang="en-US" sz="2000"/>
              <a:t>选项是打开的，则将其关闭。</a:t>
            </a:r>
          </a:p>
          <a:p>
            <a:pPr eaLnBrk="1" hangingPunct="1">
              <a:spcBef>
                <a:spcPct val="0"/>
              </a:spcBef>
              <a:buClrTx/>
              <a:buSzTx/>
              <a:buFontTx/>
              <a:buNone/>
            </a:pPr>
            <a:r>
              <a:rPr lang="en-US" altLang="zh-CN" sz="2000"/>
              <a:t>if (Application.Options.Overtype) </a:t>
            </a:r>
          </a:p>
          <a:p>
            <a:pPr eaLnBrk="1" hangingPunct="1">
              <a:spcBef>
                <a:spcPct val="0"/>
              </a:spcBef>
              <a:buClrTx/>
              <a:buSzTx/>
              <a:buFontTx/>
              <a:buNone/>
            </a:pPr>
            <a:r>
              <a:rPr lang="en-US" altLang="zh-CN" sz="2000"/>
              <a:t>{ </a:t>
            </a:r>
          </a:p>
          <a:p>
            <a:pPr eaLnBrk="1" hangingPunct="1">
              <a:spcBef>
                <a:spcPct val="0"/>
              </a:spcBef>
              <a:buClrTx/>
              <a:buSzTx/>
              <a:buFontTx/>
              <a:buNone/>
            </a:pPr>
            <a:r>
              <a:rPr lang="en-US" altLang="zh-CN" sz="2000"/>
              <a:t>    Application.Options.Overtype = false; </a:t>
            </a:r>
          </a:p>
          <a:p>
            <a:pPr eaLnBrk="1" hangingPunct="1">
              <a:spcBef>
                <a:spcPct val="0"/>
              </a:spcBef>
              <a:buClrTx/>
              <a:buSzTx/>
              <a:buFontTx/>
              <a:buNone/>
            </a:pPr>
            <a:r>
              <a:rPr lang="en-US" altLang="zh-CN" sz="2000"/>
              <a:t>} </a:t>
            </a:r>
          </a:p>
          <a:p>
            <a:pPr eaLnBrk="1" hangingPunct="1">
              <a:spcBef>
                <a:spcPct val="0"/>
              </a:spcBef>
              <a:buClrTx/>
              <a:buSzTx/>
              <a:buFontTx/>
              <a:buNone/>
            </a:pPr>
            <a:r>
              <a:rPr lang="zh-CN" altLang="en-US" sz="2000"/>
              <a:t>测试当前选择是否是插入点</a:t>
            </a:r>
          </a:p>
          <a:p>
            <a:pPr eaLnBrk="1" hangingPunct="1">
              <a:spcBef>
                <a:spcPct val="0"/>
              </a:spcBef>
              <a:buClrTx/>
              <a:buSzTx/>
              <a:buFontTx/>
              <a:buNone/>
            </a:pPr>
            <a:r>
              <a:rPr lang="en-US" altLang="zh-CN" sz="2000"/>
              <a:t>if (currentSelection.Type == Word.WdSelectionType.wdSelectionIP) </a:t>
            </a:r>
          </a:p>
          <a:p>
            <a:pPr eaLnBrk="1" hangingPunct="1">
              <a:spcBef>
                <a:spcPct val="0"/>
              </a:spcBef>
              <a:buClrTx/>
              <a:buSzTx/>
              <a:buFontTx/>
              <a:buNone/>
            </a:pPr>
            <a:r>
              <a:rPr lang="en-US" altLang="zh-CN" sz="2000"/>
              <a:t>{ </a:t>
            </a:r>
          </a:p>
          <a:p>
            <a:pPr eaLnBrk="1" hangingPunct="1">
              <a:spcBef>
                <a:spcPct val="0"/>
              </a:spcBef>
              <a:buClrTx/>
              <a:buSzTx/>
              <a:buFontTx/>
              <a:buNone/>
            </a:pPr>
            <a:r>
              <a:rPr lang="en-US" altLang="zh-CN" sz="2000"/>
              <a:t>    currentSelection.TypeText("Inserting at insertion point. ");</a:t>
            </a:r>
          </a:p>
          <a:p>
            <a:pPr eaLnBrk="1" hangingPunct="1">
              <a:spcBef>
                <a:spcPct val="0"/>
              </a:spcBef>
              <a:buClrTx/>
              <a:buSzTx/>
              <a:buFontTx/>
              <a:buNone/>
            </a:pPr>
            <a:r>
              <a:rPr lang="en-US" altLang="zh-CN" sz="2000"/>
              <a:t>    currentSelection.TypeParagraph(); </a:t>
            </a:r>
          </a:p>
          <a:p>
            <a:pPr eaLnBrk="1" hangingPunct="1">
              <a:spcBef>
                <a:spcPct val="0"/>
              </a:spcBef>
              <a:buClrTx/>
              <a:buSzTx/>
              <a:buFontTx/>
              <a:buNone/>
            </a:pPr>
            <a:r>
              <a:rPr lang="en-US" altLang="zh-CN" sz="2000"/>
              <a:t>} </a:t>
            </a:r>
          </a:p>
        </p:txBody>
      </p:sp>
    </p:spTree>
    <p:extLst>
      <p:ext uri="{BB962C8B-B14F-4D97-AF65-F5344CB8AC3E}">
        <p14:creationId xmlns:p14="http://schemas.microsoft.com/office/powerpoint/2010/main" val="2816884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9268" y="0"/>
            <a:ext cx="5213230" cy="839788"/>
          </a:xfrm>
        </p:spPr>
        <p:txBody>
          <a:bodyPr/>
          <a:lstStyle/>
          <a:p>
            <a:pPr eaLnBrk="1" hangingPunct="1"/>
            <a:r>
              <a:rPr lang="zh-CN" altLang="en-US" smtClean="0"/>
              <a:t>使用 </a:t>
            </a:r>
            <a:r>
              <a:rPr lang="en-US" altLang="zh-CN" smtClean="0"/>
              <a:t>TypeText </a:t>
            </a:r>
            <a:r>
              <a:rPr lang="zh-CN" altLang="en-US" smtClean="0"/>
              <a:t>插入文本</a:t>
            </a:r>
          </a:p>
        </p:txBody>
      </p:sp>
      <p:sp>
        <p:nvSpPr>
          <p:cNvPr id="35843" name="Text Box 3"/>
          <p:cNvSpPr txBox="1">
            <a:spLocks noChangeArrowheads="1"/>
          </p:cNvSpPr>
          <p:nvPr/>
        </p:nvSpPr>
        <p:spPr bwMode="auto">
          <a:xfrm>
            <a:off x="370936" y="765176"/>
            <a:ext cx="910961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ElseIf </a:t>
            </a:r>
            <a:r>
              <a:rPr lang="zh-CN" altLang="en-US" sz="2000"/>
              <a:t>块中的代码测试该选择是否为正常选择。如果是，则另一个 </a:t>
            </a:r>
            <a:r>
              <a:rPr lang="en-US" altLang="zh-CN" sz="2000"/>
              <a:t>If </a:t>
            </a:r>
            <a:r>
              <a:rPr lang="zh-CN" altLang="en-US" sz="2000"/>
              <a:t>块将进行测试以查看 </a:t>
            </a:r>
            <a:r>
              <a:rPr lang="en-US" altLang="zh-CN" sz="2000"/>
              <a:t>ReplaceSelection </a:t>
            </a:r>
            <a:r>
              <a:rPr lang="zh-CN" altLang="en-US" sz="2000"/>
              <a:t>选项是否打开。如果已经打开，代码将使用选择的 </a:t>
            </a:r>
            <a:r>
              <a:rPr lang="en-US" altLang="zh-CN" sz="2000"/>
              <a:t>Collapse </a:t>
            </a:r>
            <a:r>
              <a:rPr lang="zh-CN" altLang="en-US" sz="2000"/>
              <a:t>方法将选定内容折叠到选定的文本块开头的插入点。插入文本和段落标记。</a:t>
            </a:r>
          </a:p>
          <a:p>
            <a:pPr eaLnBrk="1" hangingPunct="1">
              <a:spcBef>
                <a:spcPct val="0"/>
              </a:spcBef>
              <a:buClrTx/>
              <a:buSzTx/>
              <a:buFontTx/>
              <a:buNone/>
            </a:pPr>
            <a:r>
              <a:rPr lang="en-US" altLang="zh-CN" sz="2000"/>
              <a:t>else </a:t>
            </a:r>
          </a:p>
          <a:p>
            <a:pPr eaLnBrk="1" hangingPunct="1">
              <a:spcBef>
                <a:spcPct val="0"/>
              </a:spcBef>
              <a:buClrTx/>
              <a:buSzTx/>
              <a:buFontTx/>
              <a:buNone/>
            </a:pPr>
            <a:r>
              <a:rPr lang="en-US" altLang="zh-CN" sz="2000"/>
              <a:t>    if (currentSelection.Type == Word.WdSelectionType.wdSelectionNormal)</a:t>
            </a:r>
          </a:p>
          <a:p>
            <a:pPr eaLnBrk="1" hangingPunct="1">
              <a:spcBef>
                <a:spcPct val="0"/>
              </a:spcBef>
              <a:buClrTx/>
              <a:buSzTx/>
              <a:buFontTx/>
              <a:buNone/>
            </a:pPr>
            <a:r>
              <a:rPr lang="en-US" altLang="zh-CN" sz="2000"/>
              <a:t>    { </a:t>
            </a:r>
          </a:p>
          <a:p>
            <a:pPr eaLnBrk="1" hangingPunct="1">
              <a:spcBef>
                <a:spcPct val="0"/>
              </a:spcBef>
              <a:buClrTx/>
              <a:buSzTx/>
              <a:buFontTx/>
              <a:buNone/>
            </a:pPr>
            <a:r>
              <a:rPr lang="en-US" altLang="zh-CN" sz="2000"/>
              <a:t>        // Move to start of selection.</a:t>
            </a:r>
          </a:p>
          <a:p>
            <a:pPr eaLnBrk="1" hangingPunct="1">
              <a:spcBef>
                <a:spcPct val="0"/>
              </a:spcBef>
              <a:buClrTx/>
              <a:buSzTx/>
              <a:buFontTx/>
              <a:buNone/>
            </a:pPr>
            <a:r>
              <a:rPr lang="en-US" altLang="zh-CN" sz="2000"/>
              <a:t>        if (Application.Options.ReplaceSelection)</a:t>
            </a:r>
          </a:p>
          <a:p>
            <a:pPr eaLnBrk="1" hangingPunct="1">
              <a:spcBef>
                <a:spcPct val="0"/>
              </a:spcBef>
              <a:buClrTx/>
              <a:buSzTx/>
              <a:buFontTx/>
              <a:buNone/>
            </a:pPr>
            <a:r>
              <a:rPr lang="en-US" altLang="zh-CN" sz="2000"/>
              <a:t>        { </a:t>
            </a:r>
          </a:p>
          <a:p>
            <a:pPr eaLnBrk="1" hangingPunct="1">
              <a:spcBef>
                <a:spcPct val="0"/>
              </a:spcBef>
              <a:buClrTx/>
              <a:buSzTx/>
              <a:buFontTx/>
              <a:buNone/>
            </a:pPr>
            <a:r>
              <a:rPr lang="en-US" altLang="zh-CN" sz="2000"/>
              <a:t>            object direction = Word.WdCollapseDirection.wdCollapseStart;</a:t>
            </a:r>
          </a:p>
          <a:p>
            <a:pPr eaLnBrk="1" hangingPunct="1">
              <a:spcBef>
                <a:spcPct val="0"/>
              </a:spcBef>
              <a:buClrTx/>
              <a:buSzTx/>
              <a:buFontTx/>
              <a:buNone/>
            </a:pPr>
            <a:r>
              <a:rPr lang="en-US" altLang="zh-CN" sz="2000"/>
              <a:t>            currentSelection.Collapse(ref direction);</a:t>
            </a:r>
          </a:p>
          <a:p>
            <a:pPr eaLnBrk="1" hangingPunct="1">
              <a:spcBef>
                <a:spcPct val="0"/>
              </a:spcBef>
              <a:buClrTx/>
              <a:buSzTx/>
              <a:buFontTx/>
              <a:buNone/>
            </a:pPr>
            <a:r>
              <a:rPr lang="en-US" altLang="zh-CN" sz="2000"/>
              <a:t>        }</a:t>
            </a:r>
          </a:p>
          <a:p>
            <a:pPr eaLnBrk="1" hangingPunct="1">
              <a:spcBef>
                <a:spcPct val="0"/>
              </a:spcBef>
              <a:buClrTx/>
              <a:buSzTx/>
              <a:buFontTx/>
              <a:buNone/>
            </a:pPr>
            <a:r>
              <a:rPr lang="en-US" altLang="zh-CN" sz="2000"/>
              <a:t>        currentSelection.TypeText("Inserting before a text block. ");</a:t>
            </a:r>
          </a:p>
          <a:p>
            <a:pPr eaLnBrk="1" hangingPunct="1">
              <a:spcBef>
                <a:spcPct val="0"/>
              </a:spcBef>
              <a:buClrTx/>
              <a:buSzTx/>
              <a:buFontTx/>
              <a:buNone/>
            </a:pPr>
            <a:r>
              <a:rPr lang="en-US" altLang="zh-CN" sz="2000"/>
              <a:t>        currentSelection.TypeParagraph();</a:t>
            </a:r>
          </a:p>
          <a:p>
            <a:pPr eaLnBrk="1" hangingPunct="1">
              <a:spcBef>
                <a:spcPct val="0"/>
              </a:spcBef>
              <a:buClrTx/>
              <a:buSzTx/>
              <a:buFontTx/>
              <a:buNone/>
            </a:pPr>
            <a:r>
              <a:rPr lang="en-US" altLang="zh-CN" sz="2000"/>
              <a:t>    }</a:t>
            </a:r>
          </a:p>
        </p:txBody>
      </p:sp>
    </p:spTree>
    <p:extLst>
      <p:ext uri="{BB962C8B-B14F-4D97-AF65-F5344CB8AC3E}">
        <p14:creationId xmlns:p14="http://schemas.microsoft.com/office/powerpoint/2010/main" val="3153656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94255" y="230038"/>
            <a:ext cx="3135541" cy="831011"/>
          </a:xfrm>
        </p:spPr>
        <p:txBody>
          <a:bodyPr/>
          <a:lstStyle/>
          <a:p>
            <a:pPr eaLnBrk="1" hangingPunct="1"/>
            <a:r>
              <a:rPr lang="zh-CN" altLang="en-US" smtClean="0"/>
              <a:t>设置文本格式</a:t>
            </a:r>
          </a:p>
        </p:txBody>
      </p:sp>
      <p:sp>
        <p:nvSpPr>
          <p:cNvPr id="36868" name="Rectangle 3"/>
          <p:cNvSpPr>
            <a:spLocks noGrp="1" noChangeArrowheads="1"/>
          </p:cNvSpPr>
          <p:nvPr>
            <p:ph type="body" idx="1"/>
          </p:nvPr>
        </p:nvSpPr>
        <p:spPr>
          <a:xfrm>
            <a:off x="312827" y="1128922"/>
            <a:ext cx="7772400" cy="1123950"/>
          </a:xfrm>
        </p:spPr>
        <p:txBody>
          <a:bodyPr>
            <a:normAutofit/>
          </a:bodyPr>
          <a:lstStyle/>
          <a:p>
            <a:pPr eaLnBrk="1" hangingPunct="1"/>
            <a:r>
              <a:rPr lang="zh-CN" altLang="en-US" sz="2800" smtClean="0"/>
              <a:t>如何选择文档的第一段并更改字体大小、字体名称和对齐方式。</a:t>
            </a:r>
          </a:p>
        </p:txBody>
      </p:sp>
    </p:spTree>
    <p:extLst>
      <p:ext uri="{BB962C8B-B14F-4D97-AF65-F5344CB8AC3E}">
        <p14:creationId xmlns:p14="http://schemas.microsoft.com/office/powerpoint/2010/main" val="3396775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774825" y="188915"/>
            <a:ext cx="3314760" cy="768618"/>
          </a:xfrm>
        </p:spPr>
        <p:txBody>
          <a:bodyPr/>
          <a:lstStyle/>
          <a:p>
            <a:pPr eaLnBrk="1" hangingPunct="1"/>
            <a:r>
              <a:rPr lang="zh-CN" altLang="en-US" smtClean="0"/>
              <a:t>设置文本格式</a:t>
            </a:r>
          </a:p>
        </p:txBody>
      </p:sp>
      <p:sp>
        <p:nvSpPr>
          <p:cNvPr id="37891" name="Text Box 3"/>
          <p:cNvSpPr txBox="1">
            <a:spLocks noChangeArrowheads="1"/>
          </p:cNvSpPr>
          <p:nvPr/>
        </p:nvSpPr>
        <p:spPr bwMode="auto">
          <a:xfrm>
            <a:off x="985209" y="113440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a:t>private void RangeFormat() </a:t>
            </a:r>
          </a:p>
          <a:p>
            <a:pPr eaLnBrk="1" hangingPunct="1">
              <a:spcBef>
                <a:spcPct val="0"/>
              </a:spcBef>
              <a:buClrTx/>
              <a:buSzTx/>
              <a:buFontTx/>
              <a:buNone/>
            </a:pPr>
            <a:r>
              <a:rPr lang="en-US" altLang="en-US" sz="1800"/>
              <a:t>{ </a:t>
            </a:r>
          </a:p>
          <a:p>
            <a:pPr eaLnBrk="1" hangingPunct="1">
              <a:spcBef>
                <a:spcPct val="0"/>
              </a:spcBef>
              <a:buClrTx/>
              <a:buSzTx/>
              <a:buFontTx/>
              <a:buNone/>
            </a:pPr>
            <a:r>
              <a:rPr lang="en-US" altLang="en-US" sz="1800"/>
              <a:t>     // Set the Range to the first paragraph. </a:t>
            </a:r>
          </a:p>
          <a:p>
            <a:pPr eaLnBrk="1" hangingPunct="1">
              <a:spcBef>
                <a:spcPct val="0"/>
              </a:spcBef>
              <a:buClrTx/>
              <a:buSzTx/>
              <a:buFontTx/>
              <a:buNone/>
            </a:pPr>
            <a:r>
              <a:rPr lang="en-US" altLang="en-US" sz="1800"/>
              <a:t>    Word.Range rng = this.Paragraphs[1].Range; </a:t>
            </a:r>
          </a:p>
          <a:p>
            <a:pPr eaLnBrk="1" hangingPunct="1">
              <a:spcBef>
                <a:spcPct val="0"/>
              </a:spcBef>
              <a:buClrTx/>
              <a:buSzTx/>
              <a:buFontTx/>
              <a:buNone/>
            </a:pPr>
            <a:endParaRPr lang="en-US" altLang="en-US" sz="1800"/>
          </a:p>
          <a:p>
            <a:pPr eaLnBrk="1" hangingPunct="1">
              <a:spcBef>
                <a:spcPct val="0"/>
              </a:spcBef>
              <a:buClrTx/>
              <a:buSzTx/>
              <a:buFontTx/>
              <a:buNone/>
            </a:pPr>
            <a:r>
              <a:rPr lang="en-US" altLang="en-US" sz="1800"/>
              <a:t>    // Change the formatting. </a:t>
            </a:r>
          </a:p>
          <a:p>
            <a:pPr eaLnBrk="1" hangingPunct="1">
              <a:spcBef>
                <a:spcPct val="0"/>
              </a:spcBef>
              <a:buClrTx/>
              <a:buSzTx/>
              <a:buFontTx/>
              <a:buNone/>
            </a:pPr>
            <a:r>
              <a:rPr lang="en-US" altLang="en-US" sz="1800"/>
              <a:t>    rng.Font.Size = 14; </a:t>
            </a:r>
          </a:p>
          <a:p>
            <a:pPr eaLnBrk="1" hangingPunct="1">
              <a:spcBef>
                <a:spcPct val="0"/>
              </a:spcBef>
              <a:buClrTx/>
              <a:buSzTx/>
              <a:buFontTx/>
              <a:buNone/>
            </a:pPr>
            <a:r>
              <a:rPr lang="en-US" altLang="en-US" sz="1800"/>
              <a:t>    rng.Font.Name = "Arial"; </a:t>
            </a:r>
          </a:p>
          <a:p>
            <a:pPr eaLnBrk="1" hangingPunct="1">
              <a:spcBef>
                <a:spcPct val="0"/>
              </a:spcBef>
              <a:buClrTx/>
              <a:buSzTx/>
              <a:buFontTx/>
              <a:buNone/>
            </a:pPr>
            <a:r>
              <a:rPr lang="en-US" altLang="en-US" sz="1800"/>
              <a:t>    rng.ParagraphFormat.Alignment = Word.WdParagraphAlignment.wdAlignParagraphCenter;</a:t>
            </a:r>
          </a:p>
          <a:p>
            <a:pPr eaLnBrk="1" hangingPunct="1">
              <a:spcBef>
                <a:spcPct val="0"/>
              </a:spcBef>
              <a:buClrTx/>
              <a:buSzTx/>
              <a:buFontTx/>
              <a:buNone/>
            </a:pPr>
            <a:r>
              <a:rPr lang="en-US" altLang="en-US" sz="1800"/>
              <a:t>  </a:t>
            </a:r>
          </a:p>
          <a:p>
            <a:pPr eaLnBrk="1" hangingPunct="1">
              <a:spcBef>
                <a:spcPct val="0"/>
              </a:spcBef>
              <a:buClrTx/>
              <a:buSzTx/>
              <a:buFontTx/>
              <a:buNone/>
            </a:pPr>
            <a:r>
              <a:rPr lang="en-US" altLang="en-US" sz="1800"/>
              <a:t>    // Apply the Normal Indent style. </a:t>
            </a:r>
          </a:p>
          <a:p>
            <a:pPr eaLnBrk="1" hangingPunct="1">
              <a:spcBef>
                <a:spcPct val="0"/>
              </a:spcBef>
              <a:buClrTx/>
              <a:buSzTx/>
              <a:buFontTx/>
              <a:buNone/>
            </a:pPr>
            <a:r>
              <a:rPr lang="en-US" altLang="en-US" sz="1800"/>
              <a:t>    object indentStyle = "Normal Indent"; </a:t>
            </a:r>
          </a:p>
          <a:p>
            <a:pPr eaLnBrk="1" hangingPunct="1">
              <a:spcBef>
                <a:spcPct val="0"/>
              </a:spcBef>
              <a:buClrTx/>
              <a:buSzTx/>
              <a:buFontTx/>
              <a:buNone/>
            </a:pPr>
            <a:r>
              <a:rPr lang="en-US" altLang="en-US" sz="1800"/>
              <a:t>    rng.set_Style(ref indentStyle); </a:t>
            </a:r>
          </a:p>
          <a:p>
            <a:pPr eaLnBrk="1" hangingPunct="1">
              <a:spcBef>
                <a:spcPct val="0"/>
              </a:spcBef>
              <a:buClrTx/>
              <a:buSzTx/>
              <a:buFontTx/>
              <a:buNone/>
            </a:pPr>
            <a:r>
              <a:rPr lang="en-US" altLang="en-US" sz="1800"/>
              <a:t>}</a:t>
            </a:r>
            <a:endParaRPr lang="en-US" altLang="zh-CN" sz="1800"/>
          </a:p>
        </p:txBody>
      </p:sp>
    </p:spTree>
    <p:extLst>
      <p:ext uri="{BB962C8B-B14F-4D97-AF65-F5344CB8AC3E}">
        <p14:creationId xmlns:p14="http://schemas.microsoft.com/office/powerpoint/2010/main" val="61142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组件是什么？</a:t>
            </a:r>
          </a:p>
        </p:txBody>
      </p:sp>
      <p:sp>
        <p:nvSpPr>
          <p:cNvPr id="7172" name="Rectangle 3"/>
          <p:cNvSpPr>
            <a:spLocks noGrp="1" noChangeArrowheads="1"/>
          </p:cNvSpPr>
          <p:nvPr>
            <p:ph type="body" idx="1"/>
          </p:nvPr>
        </p:nvSpPr>
        <p:spPr>
          <a:xfrm>
            <a:off x="444410" y="1431116"/>
            <a:ext cx="10792550" cy="5193204"/>
          </a:xfrm>
        </p:spPr>
        <p:txBody>
          <a:bodyPr>
            <a:noAutofit/>
          </a:bodyPr>
          <a:lstStyle/>
          <a:p>
            <a:r>
              <a:rPr lang="en-US" altLang="zh-CN" sz="2400" dirty="0" smtClean="0"/>
              <a:t>COM</a:t>
            </a:r>
            <a:r>
              <a:rPr lang="zh-CN" altLang="en-US" sz="2400" dirty="0"/>
              <a:t>组件是以</a:t>
            </a:r>
            <a:r>
              <a:rPr lang="en-US" altLang="zh-CN" sz="2400" dirty="0"/>
              <a:t>WIN32</a:t>
            </a:r>
            <a:r>
              <a:rPr lang="zh-CN" altLang="en-US" sz="2400" dirty="0"/>
              <a:t>动态链接库（</a:t>
            </a:r>
            <a:r>
              <a:rPr lang="en-US" altLang="zh-CN" sz="2400" dirty="0"/>
              <a:t>DLL</a:t>
            </a:r>
            <a:r>
              <a:rPr lang="zh-CN" altLang="en-US" sz="2400" dirty="0"/>
              <a:t>）或可执行文件（</a:t>
            </a:r>
            <a:r>
              <a:rPr lang="en-US" altLang="zh-CN" sz="2400" dirty="0"/>
              <a:t>EXE</a:t>
            </a:r>
            <a:r>
              <a:rPr lang="zh-CN" altLang="en-US" sz="2400" dirty="0"/>
              <a:t>）形式发布的可执行代码组成。</a:t>
            </a:r>
          </a:p>
          <a:p>
            <a:r>
              <a:rPr lang="en-US" altLang="zh-CN" sz="2400" dirty="0"/>
              <a:t>COM</a:t>
            </a:r>
            <a:r>
              <a:rPr lang="zh-CN" altLang="en-US" sz="2400" dirty="0"/>
              <a:t>组件是遵循</a:t>
            </a:r>
            <a:r>
              <a:rPr lang="en-US" altLang="zh-CN" sz="2400" dirty="0"/>
              <a:t>COM</a:t>
            </a:r>
            <a:r>
              <a:rPr lang="zh-CN" altLang="en-US" sz="2400" dirty="0"/>
              <a:t>规范编写的</a:t>
            </a:r>
          </a:p>
          <a:p>
            <a:r>
              <a:rPr lang="en-US" altLang="zh-CN" sz="2400" dirty="0"/>
              <a:t>COM</a:t>
            </a:r>
            <a:r>
              <a:rPr lang="zh-CN" altLang="en-US" sz="2400" dirty="0"/>
              <a:t>组件是一些小的二进制可执行文件</a:t>
            </a:r>
          </a:p>
          <a:p>
            <a:r>
              <a:rPr lang="en-US" altLang="zh-CN" sz="2400" dirty="0"/>
              <a:t>COM</a:t>
            </a:r>
            <a:r>
              <a:rPr lang="zh-CN" altLang="en-US" sz="2400" dirty="0"/>
              <a:t>组件可以给应用程序、操作系统以及其他组件提供服务</a:t>
            </a:r>
          </a:p>
          <a:p>
            <a:r>
              <a:rPr lang="zh-CN" altLang="en-US" sz="2400" dirty="0"/>
              <a:t>自定义的</a:t>
            </a:r>
            <a:r>
              <a:rPr lang="en-US" altLang="zh-CN" sz="2400" dirty="0"/>
              <a:t>COM</a:t>
            </a:r>
            <a:r>
              <a:rPr lang="zh-CN" altLang="en-US" sz="2400" dirty="0"/>
              <a:t>组件可以在运行时刻同其他组件连接起来构成某个应用程序</a:t>
            </a:r>
          </a:p>
          <a:p>
            <a:r>
              <a:rPr lang="en-US" altLang="zh-CN" sz="2400" dirty="0"/>
              <a:t>COM</a:t>
            </a:r>
            <a:r>
              <a:rPr lang="zh-CN" altLang="en-US" sz="2400" dirty="0"/>
              <a:t>组件可以动态的插入或卸出应用</a:t>
            </a:r>
          </a:p>
          <a:p>
            <a:r>
              <a:rPr lang="en-US" altLang="zh-CN" sz="2400" dirty="0"/>
              <a:t>COM</a:t>
            </a:r>
            <a:r>
              <a:rPr lang="zh-CN" altLang="en-US" sz="2400" dirty="0"/>
              <a:t>组件必须是动态链接的</a:t>
            </a:r>
          </a:p>
          <a:p>
            <a:r>
              <a:rPr lang="en-US" altLang="zh-CN" sz="2400" dirty="0"/>
              <a:t>COM</a:t>
            </a:r>
            <a:r>
              <a:rPr lang="zh-CN" altLang="en-US" sz="2400" dirty="0"/>
              <a:t>组件必须隐藏（封装）其内部实现细节</a:t>
            </a:r>
          </a:p>
          <a:p>
            <a:r>
              <a:rPr lang="en-US" altLang="zh-CN" sz="2400" dirty="0"/>
              <a:t>COM</a:t>
            </a:r>
            <a:r>
              <a:rPr lang="zh-CN" altLang="en-US" sz="2400" dirty="0"/>
              <a:t>组件必须将其实现的语言隐藏</a:t>
            </a:r>
          </a:p>
          <a:p>
            <a:r>
              <a:rPr lang="en-US" altLang="zh-CN" sz="2400" dirty="0"/>
              <a:t>COM</a:t>
            </a:r>
            <a:r>
              <a:rPr lang="zh-CN" altLang="en-US" sz="2400" dirty="0"/>
              <a:t>组件必须以二进制的形式发布</a:t>
            </a:r>
          </a:p>
        </p:txBody>
      </p:sp>
    </p:spTree>
    <p:extLst>
      <p:ext uri="{BB962C8B-B14F-4D97-AF65-F5344CB8AC3E}">
        <p14:creationId xmlns:p14="http://schemas.microsoft.com/office/powerpoint/2010/main" val="15136123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smtClean="0"/>
              <a:t>段落格式</a:t>
            </a:r>
          </a:p>
        </p:txBody>
      </p:sp>
      <p:sp>
        <p:nvSpPr>
          <p:cNvPr id="38916" name="Rectangle 3"/>
          <p:cNvSpPr>
            <a:spLocks noGrp="1" noChangeArrowheads="1"/>
          </p:cNvSpPr>
          <p:nvPr>
            <p:ph type="body" idx="1"/>
          </p:nvPr>
        </p:nvSpPr>
        <p:spPr>
          <a:xfrm>
            <a:off x="987885" y="1393241"/>
            <a:ext cx="2445428" cy="1531114"/>
          </a:xfrm>
        </p:spPr>
        <p:txBody>
          <a:bodyPr>
            <a:noAutofit/>
          </a:bodyPr>
          <a:lstStyle/>
          <a:p>
            <a:pPr eaLnBrk="1" hangingPunct="1"/>
            <a:r>
              <a:rPr lang="zh-CN" altLang="en-US" sz="3200" smtClean="0"/>
              <a:t>行距</a:t>
            </a:r>
          </a:p>
          <a:p>
            <a:pPr eaLnBrk="1" hangingPunct="1"/>
            <a:r>
              <a:rPr lang="zh-CN" altLang="en-US" sz="3200" smtClean="0"/>
              <a:t>首行缩进</a:t>
            </a:r>
          </a:p>
        </p:txBody>
      </p:sp>
    </p:spTree>
    <p:extLst>
      <p:ext uri="{BB962C8B-B14F-4D97-AF65-F5344CB8AC3E}">
        <p14:creationId xmlns:p14="http://schemas.microsoft.com/office/powerpoint/2010/main" val="20597961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97772" y="471578"/>
            <a:ext cx="2376417" cy="796506"/>
          </a:xfrm>
        </p:spPr>
        <p:txBody>
          <a:bodyPr/>
          <a:lstStyle/>
          <a:p>
            <a:pPr eaLnBrk="1" hangingPunct="1"/>
            <a:r>
              <a:rPr lang="zh-CN" altLang="en-US" smtClean="0"/>
              <a:t>设置标题</a:t>
            </a:r>
          </a:p>
        </p:txBody>
      </p:sp>
      <p:sp>
        <p:nvSpPr>
          <p:cNvPr id="39940" name="Rectangle 3"/>
          <p:cNvSpPr>
            <a:spLocks noGrp="1" noChangeArrowheads="1"/>
          </p:cNvSpPr>
          <p:nvPr>
            <p:ph type="body" idx="1"/>
          </p:nvPr>
        </p:nvSpPr>
        <p:spPr>
          <a:xfrm>
            <a:off x="380048" y="1558706"/>
            <a:ext cx="3446092" cy="1177834"/>
          </a:xfrm>
        </p:spPr>
        <p:txBody>
          <a:bodyPr>
            <a:normAutofit lnSpcReduction="10000"/>
          </a:bodyPr>
          <a:lstStyle/>
          <a:p>
            <a:pPr eaLnBrk="1" hangingPunct="1"/>
            <a:r>
              <a:rPr lang="zh-CN" altLang="en-US" sz="3200" smtClean="0"/>
              <a:t>标题格式</a:t>
            </a:r>
          </a:p>
          <a:p>
            <a:pPr eaLnBrk="1" hangingPunct="1"/>
            <a:r>
              <a:rPr lang="zh-CN" altLang="en-US" sz="3200" smtClean="0"/>
              <a:t>文档结构与标题</a:t>
            </a:r>
          </a:p>
        </p:txBody>
      </p:sp>
    </p:spTree>
    <p:extLst>
      <p:ext uri="{BB962C8B-B14F-4D97-AF65-F5344CB8AC3E}">
        <p14:creationId xmlns:p14="http://schemas.microsoft.com/office/powerpoint/2010/main" val="874230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smtClean="0"/>
              <a:t>插入目录</a:t>
            </a:r>
          </a:p>
        </p:txBody>
      </p:sp>
      <p:sp>
        <p:nvSpPr>
          <p:cNvPr id="40964" name="Rectangle 3"/>
          <p:cNvSpPr>
            <a:spLocks noGrp="1" noChangeArrowheads="1"/>
          </p:cNvSpPr>
          <p:nvPr>
            <p:ph type="body" idx="1"/>
          </p:nvPr>
        </p:nvSpPr>
        <p:spPr>
          <a:xfrm>
            <a:off x="1056896" y="1573993"/>
            <a:ext cx="6935198" cy="4467369"/>
          </a:xfrm>
        </p:spPr>
        <p:txBody>
          <a:bodyPr>
            <a:normAutofit/>
          </a:bodyPr>
          <a:lstStyle/>
          <a:p>
            <a:pPr eaLnBrk="1" hangingPunct="1"/>
            <a:r>
              <a:rPr lang="zh-CN" altLang="en-US" sz="3600" smtClean="0"/>
              <a:t>目录级别</a:t>
            </a:r>
          </a:p>
          <a:p>
            <a:pPr eaLnBrk="1" hangingPunct="1"/>
            <a:r>
              <a:rPr lang="zh-CN" altLang="en-US" sz="3600" smtClean="0"/>
              <a:t>页码</a:t>
            </a:r>
            <a:endParaRPr lang="en-US" altLang="zh-CN" sz="3600" smtClean="0"/>
          </a:p>
          <a:p>
            <a:pPr eaLnBrk="1" hangingPunct="1"/>
            <a:r>
              <a:rPr lang="zh-CN" altLang="en-US" sz="3600" smtClean="0"/>
              <a:t>目录的更新</a:t>
            </a:r>
            <a:endParaRPr lang="en-US" altLang="zh-CN" sz="3600" smtClean="0"/>
          </a:p>
          <a:p>
            <a:pPr lvl="1"/>
            <a:r>
              <a:rPr lang="en-US" altLang="zh-CN" sz="3600"/>
              <a:t>oDoc.Fields[1].Update</a:t>
            </a:r>
            <a:endParaRPr lang="zh-CN" altLang="en-US" sz="3400" smtClean="0"/>
          </a:p>
        </p:txBody>
      </p:sp>
    </p:spTree>
    <p:extLst>
      <p:ext uri="{BB962C8B-B14F-4D97-AF65-F5344CB8AC3E}">
        <p14:creationId xmlns:p14="http://schemas.microsoft.com/office/powerpoint/2010/main" val="1548668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77334" y="609600"/>
            <a:ext cx="3066530" cy="762000"/>
          </a:xfrm>
        </p:spPr>
        <p:txBody>
          <a:bodyPr/>
          <a:lstStyle/>
          <a:p>
            <a:pPr eaLnBrk="1" hangingPunct="1"/>
            <a:r>
              <a:rPr lang="zh-CN" altLang="en-US" smtClean="0"/>
              <a:t>文档页控制符</a:t>
            </a:r>
          </a:p>
        </p:txBody>
      </p:sp>
      <p:sp>
        <p:nvSpPr>
          <p:cNvPr id="41988" name="Rectangle 3"/>
          <p:cNvSpPr>
            <a:spLocks noGrp="1" noChangeArrowheads="1"/>
          </p:cNvSpPr>
          <p:nvPr>
            <p:ph type="body" idx="1"/>
          </p:nvPr>
        </p:nvSpPr>
        <p:spPr>
          <a:xfrm>
            <a:off x="953379" y="1539488"/>
            <a:ext cx="3101036" cy="1453878"/>
          </a:xfrm>
        </p:spPr>
        <p:txBody>
          <a:bodyPr>
            <a:noAutofit/>
          </a:bodyPr>
          <a:lstStyle/>
          <a:p>
            <a:pPr eaLnBrk="1" hangingPunct="1"/>
            <a:r>
              <a:rPr lang="zh-CN" altLang="en-US" sz="3200" smtClean="0"/>
              <a:t>分节符</a:t>
            </a:r>
          </a:p>
          <a:p>
            <a:pPr eaLnBrk="1" hangingPunct="1"/>
            <a:r>
              <a:rPr lang="zh-CN" altLang="en-US" sz="3200" smtClean="0"/>
              <a:t>分页符</a:t>
            </a:r>
          </a:p>
        </p:txBody>
      </p:sp>
    </p:spTree>
    <p:extLst>
      <p:ext uri="{BB962C8B-B14F-4D97-AF65-F5344CB8AC3E}">
        <p14:creationId xmlns:p14="http://schemas.microsoft.com/office/powerpoint/2010/main" val="19010076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21749" y="215752"/>
            <a:ext cx="5978109" cy="895865"/>
          </a:xfrm>
        </p:spPr>
        <p:txBody>
          <a:bodyPr/>
          <a:lstStyle/>
          <a:p>
            <a:pPr eaLnBrk="1" hangingPunct="1"/>
            <a:r>
              <a:rPr lang="zh-CN" altLang="en-US" smtClean="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184" y="1536552"/>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668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77334" y="609600"/>
            <a:ext cx="4584779" cy="727494"/>
          </a:xfrm>
        </p:spPr>
        <p:txBody>
          <a:bodyPr/>
          <a:lstStyle/>
          <a:p>
            <a:pPr eaLnBrk="1" hangingPunct="1"/>
            <a:r>
              <a:rPr lang="zh-CN" altLang="en-US" smtClean="0"/>
              <a:t>文档页眉页脚设置</a:t>
            </a:r>
          </a:p>
        </p:txBody>
      </p:sp>
      <p:sp>
        <p:nvSpPr>
          <p:cNvPr id="44036" name="Rectangle 3"/>
          <p:cNvSpPr>
            <a:spLocks noGrp="1" noChangeArrowheads="1"/>
          </p:cNvSpPr>
          <p:nvPr>
            <p:ph type="body" idx="1"/>
          </p:nvPr>
        </p:nvSpPr>
        <p:spPr>
          <a:xfrm>
            <a:off x="677334" y="1539487"/>
            <a:ext cx="6448085" cy="2213003"/>
          </a:xfrm>
        </p:spPr>
        <p:txBody>
          <a:bodyPr>
            <a:normAutofit/>
          </a:bodyPr>
          <a:lstStyle/>
          <a:p>
            <a:pPr eaLnBrk="1" hangingPunct="1"/>
            <a:r>
              <a:rPr lang="zh-CN" altLang="en-US" sz="3600" smtClean="0"/>
              <a:t>进入页眉页脚编辑状态</a:t>
            </a:r>
          </a:p>
          <a:p>
            <a:pPr eaLnBrk="1" hangingPunct="1"/>
            <a:r>
              <a:rPr lang="zh-CN" altLang="en-US" sz="3600" smtClean="0"/>
              <a:t>去掉页眉线</a:t>
            </a:r>
          </a:p>
          <a:p>
            <a:pPr eaLnBrk="1" hangingPunct="1"/>
            <a:r>
              <a:rPr lang="zh-CN" altLang="en-US" sz="3600" smtClean="0"/>
              <a:t>插入页码</a:t>
            </a:r>
          </a:p>
        </p:txBody>
      </p:sp>
    </p:spTree>
    <p:extLst>
      <p:ext uri="{BB962C8B-B14F-4D97-AF65-F5344CB8AC3E}">
        <p14:creationId xmlns:p14="http://schemas.microsoft.com/office/powerpoint/2010/main" val="17494641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77334" y="609600"/>
            <a:ext cx="2134877" cy="796506"/>
          </a:xfrm>
        </p:spPr>
        <p:txBody>
          <a:bodyPr/>
          <a:lstStyle/>
          <a:p>
            <a:pPr eaLnBrk="1" hangingPunct="1"/>
            <a:r>
              <a:rPr lang="zh-CN" altLang="en-US" smtClean="0"/>
              <a:t>插入页码</a:t>
            </a:r>
          </a:p>
        </p:txBody>
      </p:sp>
      <p:sp>
        <p:nvSpPr>
          <p:cNvPr id="45060" name="Rectangle 3"/>
          <p:cNvSpPr>
            <a:spLocks noGrp="1" noChangeArrowheads="1"/>
          </p:cNvSpPr>
          <p:nvPr>
            <p:ph type="body" idx="1"/>
          </p:nvPr>
        </p:nvSpPr>
        <p:spPr>
          <a:xfrm>
            <a:off x="1056896" y="1539488"/>
            <a:ext cx="3411587" cy="1350362"/>
          </a:xfrm>
        </p:spPr>
        <p:txBody>
          <a:bodyPr>
            <a:normAutofit/>
          </a:bodyPr>
          <a:lstStyle/>
          <a:p>
            <a:pPr eaLnBrk="1" hangingPunct="1"/>
            <a:r>
              <a:rPr lang="zh-CN" altLang="en-US" sz="3200" smtClean="0"/>
              <a:t>设置页码样式</a:t>
            </a:r>
          </a:p>
          <a:p>
            <a:pPr eaLnBrk="1" hangingPunct="1"/>
            <a:r>
              <a:rPr lang="zh-CN" altLang="en-US" sz="3200" smtClean="0"/>
              <a:t>页码对齐</a:t>
            </a:r>
          </a:p>
        </p:txBody>
      </p:sp>
    </p:spTree>
    <p:extLst>
      <p:ext uri="{BB962C8B-B14F-4D97-AF65-F5344CB8AC3E}">
        <p14:creationId xmlns:p14="http://schemas.microsoft.com/office/powerpoint/2010/main" val="3535508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77334" y="609600"/>
            <a:ext cx="4619285" cy="757359"/>
          </a:xfrm>
        </p:spPr>
        <p:txBody>
          <a:bodyPr/>
          <a:lstStyle/>
          <a:p>
            <a:pPr eaLnBrk="1" hangingPunct="1"/>
            <a:r>
              <a:rPr lang="zh-CN" altLang="en-US" smtClean="0"/>
              <a:t>文档中的 </a:t>
            </a:r>
            <a:r>
              <a:rPr lang="en-US" altLang="zh-CN" smtClean="0"/>
              <a:t>Word </a:t>
            </a:r>
            <a:r>
              <a:rPr lang="zh-CN" altLang="en-US" smtClean="0"/>
              <a:t>表格</a:t>
            </a:r>
          </a:p>
        </p:txBody>
      </p:sp>
      <p:sp>
        <p:nvSpPr>
          <p:cNvPr id="46084" name="Rectangle 3"/>
          <p:cNvSpPr>
            <a:spLocks noGrp="1" noChangeArrowheads="1"/>
          </p:cNvSpPr>
          <p:nvPr>
            <p:ph type="body" idx="1"/>
          </p:nvPr>
        </p:nvSpPr>
        <p:spPr>
          <a:xfrm>
            <a:off x="746345" y="1366959"/>
            <a:ext cx="5550938" cy="2523554"/>
          </a:xfrm>
        </p:spPr>
        <p:txBody>
          <a:bodyPr/>
          <a:lstStyle/>
          <a:p>
            <a:pPr eaLnBrk="1" hangingPunct="1"/>
            <a:r>
              <a:rPr lang="zh-CN" altLang="en-US" sz="3200" smtClean="0"/>
              <a:t>设置行数和列数插入表格</a:t>
            </a:r>
          </a:p>
          <a:p>
            <a:pPr eaLnBrk="1" hangingPunct="1"/>
            <a:r>
              <a:rPr lang="zh-CN" altLang="en-US" sz="3200" smtClean="0"/>
              <a:t>设置表格行列宽度</a:t>
            </a:r>
          </a:p>
          <a:p>
            <a:pPr eaLnBrk="1" hangingPunct="1"/>
            <a:r>
              <a:rPr lang="zh-CN" altLang="en-US" sz="3200" smtClean="0"/>
              <a:t>单元格对齐方式</a:t>
            </a:r>
          </a:p>
          <a:p>
            <a:pPr eaLnBrk="1" hangingPunct="1"/>
            <a:r>
              <a:rPr lang="zh-CN" altLang="en-US" sz="3200" smtClean="0"/>
              <a:t>表格单元格内容</a:t>
            </a:r>
          </a:p>
          <a:p>
            <a:pPr eaLnBrk="1" hangingPunct="1"/>
            <a:endParaRPr lang="en-US" altLang="zh-CN" smtClean="0"/>
          </a:p>
        </p:txBody>
      </p:sp>
    </p:spTree>
    <p:extLst>
      <p:ext uri="{BB962C8B-B14F-4D97-AF65-F5344CB8AC3E}">
        <p14:creationId xmlns:p14="http://schemas.microsoft.com/office/powerpoint/2010/main" val="15593821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349530" y="402567"/>
            <a:ext cx="9044636" cy="727494"/>
          </a:xfrm>
        </p:spPr>
        <p:txBody>
          <a:bodyPr>
            <a:normAutofit fontScale="90000"/>
          </a:bodyPr>
          <a:lstStyle/>
          <a:p>
            <a:r>
              <a:rPr lang="en-US" altLang="zh-CN" smtClean="0"/>
              <a:t>Word</a:t>
            </a:r>
            <a:r>
              <a:rPr lang="zh-CN" altLang="en-US" smtClean="0"/>
              <a:t>中插入图片</a:t>
            </a:r>
            <a:r>
              <a:rPr lang="en-US" altLang="zh-CN" smtClean="0"/>
              <a:t>InlineShapes.AddPicture</a:t>
            </a:r>
            <a:r>
              <a:rPr lang="en-US" altLang="zh-CN"/>
              <a:t/>
            </a:r>
            <a:br>
              <a:rPr lang="en-US" altLang="zh-CN"/>
            </a:br>
            <a:endParaRPr lang="zh-CN" altLang="en-US" smtClean="0"/>
          </a:p>
        </p:txBody>
      </p:sp>
      <p:sp>
        <p:nvSpPr>
          <p:cNvPr id="48132" name="Rectangle 3"/>
          <p:cNvSpPr>
            <a:spLocks noGrp="1" noChangeArrowheads="1"/>
          </p:cNvSpPr>
          <p:nvPr>
            <p:ph type="body" idx="1"/>
          </p:nvPr>
        </p:nvSpPr>
        <p:spPr>
          <a:xfrm>
            <a:off x="271892" y="1297947"/>
            <a:ext cx="8596668" cy="1867947"/>
          </a:xfrm>
        </p:spPr>
        <p:txBody>
          <a:bodyPr>
            <a:normAutofit/>
          </a:bodyPr>
          <a:lstStyle/>
          <a:p>
            <a:r>
              <a:rPr lang="en-US" altLang="zh-CN" sz="3200"/>
              <a:t>currentSelection.InlineShapes.AddPicture(@"D:\stu\cword\zsc-logo.png</a:t>
            </a:r>
            <a:r>
              <a:rPr lang="en-US" altLang="zh-CN" sz="3200" smtClean="0"/>
              <a:t>",</a:t>
            </a:r>
            <a:br>
              <a:rPr lang="en-US" altLang="zh-CN" sz="3200" smtClean="0"/>
            </a:br>
            <a:r>
              <a:rPr lang="en-US" altLang="zh-CN" sz="3200" smtClean="0"/>
              <a:t>ref </a:t>
            </a:r>
            <a:r>
              <a:rPr lang="en-US" altLang="zh-CN" sz="3200"/>
              <a:t>missing, ref missing, ref missing);</a:t>
            </a:r>
            <a:endParaRPr lang="en-US" altLang="zh-CN" sz="3200" smtClean="0"/>
          </a:p>
        </p:txBody>
      </p:sp>
    </p:spTree>
    <p:extLst>
      <p:ext uri="{BB962C8B-B14F-4D97-AF65-F5344CB8AC3E}">
        <p14:creationId xmlns:p14="http://schemas.microsoft.com/office/powerpoint/2010/main" val="19141501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677334" y="609600"/>
            <a:ext cx="5654455" cy="727494"/>
          </a:xfrm>
        </p:spPr>
        <p:txBody>
          <a:bodyPr/>
          <a:lstStyle/>
          <a:p>
            <a:pPr eaLnBrk="1" hangingPunct="1"/>
            <a:r>
              <a:rPr lang="en-US" altLang="zh-CN" smtClean="0"/>
              <a:t>Word</a:t>
            </a:r>
            <a:r>
              <a:rPr lang="zh-CN" altLang="en-US" smtClean="0"/>
              <a:t>对象的结束和释放</a:t>
            </a:r>
          </a:p>
        </p:txBody>
      </p:sp>
      <p:sp>
        <p:nvSpPr>
          <p:cNvPr id="48132" name="Rectangle 3"/>
          <p:cNvSpPr>
            <a:spLocks noGrp="1" noChangeArrowheads="1"/>
          </p:cNvSpPr>
          <p:nvPr>
            <p:ph type="body" idx="1"/>
          </p:nvPr>
        </p:nvSpPr>
        <p:spPr>
          <a:xfrm>
            <a:off x="504806" y="1608498"/>
            <a:ext cx="8596668" cy="1867947"/>
          </a:xfrm>
        </p:spPr>
        <p:txBody>
          <a:bodyPr>
            <a:normAutofit/>
          </a:bodyPr>
          <a:lstStyle/>
          <a:p>
            <a:pPr eaLnBrk="1" hangingPunct="1"/>
            <a:r>
              <a:rPr lang="en-US" altLang="zh-CN" sz="3200" smtClean="0"/>
              <a:t>oWordApplic.Quit</a:t>
            </a:r>
            <a:r>
              <a:rPr lang="zh-CN" altLang="en-US" sz="3200" smtClean="0"/>
              <a:t>方法</a:t>
            </a:r>
          </a:p>
          <a:p>
            <a:pPr eaLnBrk="1" hangingPunct="1"/>
            <a:r>
              <a:rPr lang="en-US" altLang="zh-CN" sz="3200" smtClean="0"/>
              <a:t>System.Runtime.InteropServices.Marshal</a:t>
            </a:r>
            <a:br>
              <a:rPr lang="en-US" altLang="zh-CN" sz="3200" smtClean="0"/>
            </a:br>
            <a:r>
              <a:rPr lang="en-US" altLang="zh-CN" sz="3200" smtClean="0"/>
              <a:t>.ReleaseComObject()</a:t>
            </a:r>
          </a:p>
          <a:p>
            <a:pPr eaLnBrk="1" hangingPunct="1"/>
            <a:endParaRPr lang="en-US" altLang="zh-CN" sz="3200" smtClean="0"/>
          </a:p>
        </p:txBody>
      </p:sp>
    </p:spTree>
    <p:extLst>
      <p:ext uri="{BB962C8B-B14F-4D97-AF65-F5344CB8AC3E}">
        <p14:creationId xmlns:p14="http://schemas.microsoft.com/office/powerpoint/2010/main" val="2791566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组件不是什么？</a:t>
            </a:r>
          </a:p>
        </p:txBody>
      </p:sp>
      <p:sp>
        <p:nvSpPr>
          <p:cNvPr id="7172" name="Rectangle 3"/>
          <p:cNvSpPr>
            <a:spLocks noGrp="1" noChangeArrowheads="1"/>
          </p:cNvSpPr>
          <p:nvPr>
            <p:ph type="body" idx="1"/>
          </p:nvPr>
        </p:nvSpPr>
        <p:spPr>
          <a:xfrm>
            <a:off x="444410" y="2255520"/>
            <a:ext cx="10792550" cy="3616960"/>
          </a:xfrm>
        </p:spPr>
        <p:txBody>
          <a:bodyPr>
            <a:noAutofit/>
          </a:bodyPr>
          <a:lstStyle/>
          <a:p>
            <a:r>
              <a:rPr lang="en-US" altLang="zh-CN" sz="2800" dirty="0"/>
              <a:t>COM</a:t>
            </a:r>
            <a:r>
              <a:rPr lang="zh-CN" altLang="en-US" sz="2800" dirty="0"/>
              <a:t>组件不是一种计算机语言</a:t>
            </a:r>
          </a:p>
          <a:p>
            <a:r>
              <a:rPr lang="en-US" altLang="zh-CN" sz="2800" dirty="0"/>
              <a:t>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r>
              <a:rPr lang="en-US" altLang="zh-CN" sz="2800" dirty="0"/>
              <a:t>COM</a:t>
            </a:r>
            <a:r>
              <a:rPr lang="zh-CN" altLang="en-US" sz="2800" dirty="0"/>
              <a:t>组件不是一个</a:t>
            </a:r>
            <a:r>
              <a:rPr lang="en-US" altLang="zh-CN" sz="2800" dirty="0"/>
              <a:t>API</a:t>
            </a:r>
            <a:r>
              <a:rPr lang="zh-CN" altLang="en-US" sz="2800" dirty="0"/>
              <a:t>函数集。</a:t>
            </a:r>
          </a:p>
          <a:p>
            <a:r>
              <a:rPr lang="en-US" altLang="zh-CN" sz="2800" dirty="0"/>
              <a:t>COM</a:t>
            </a:r>
            <a:r>
              <a:rPr lang="zh-CN" altLang="en-US" sz="2800" dirty="0"/>
              <a:t>组件不是类</a:t>
            </a:r>
          </a:p>
        </p:txBody>
      </p:sp>
    </p:spTree>
    <p:extLst>
      <p:ext uri="{BB962C8B-B14F-4D97-AF65-F5344CB8AC3E}">
        <p14:creationId xmlns:p14="http://schemas.microsoft.com/office/powerpoint/2010/main" val="3081295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18534" y="151917"/>
            <a:ext cx="3310466" cy="863600"/>
          </a:xfrm>
        </p:spPr>
        <p:txBody>
          <a:bodyPr/>
          <a:lstStyle/>
          <a:p>
            <a:pPr eaLnBrk="1" hangingPunct="1"/>
            <a:r>
              <a:rPr lang="zh-CN" altLang="en-US" smtClean="0"/>
              <a:t>程序运行演示</a:t>
            </a:r>
          </a:p>
        </p:txBody>
      </p:sp>
      <p:sp>
        <p:nvSpPr>
          <p:cNvPr id="49156" name="Rectangle 3"/>
          <p:cNvSpPr>
            <a:spLocks noGrp="1" noChangeArrowheads="1"/>
          </p:cNvSpPr>
          <p:nvPr>
            <p:ph type="body" idx="1"/>
          </p:nvPr>
        </p:nvSpPr>
        <p:spPr>
          <a:xfrm>
            <a:off x="677334" y="825500"/>
            <a:ext cx="7641166" cy="4953000"/>
          </a:xfrm>
        </p:spPr>
        <p:txBody>
          <a:bodyPr>
            <a:noAutofit/>
          </a:bodyPr>
          <a:lstStyle/>
          <a:p>
            <a:pPr eaLnBrk="1" hangingPunct="1"/>
            <a:r>
              <a:rPr lang="zh-CN" altLang="en-US" sz="3600" smtClean="0"/>
              <a:t>创建</a:t>
            </a:r>
            <a:r>
              <a:rPr lang="en-US" altLang="zh-CN" sz="3600" smtClean="0"/>
              <a:t>Word</a:t>
            </a:r>
            <a:r>
              <a:rPr lang="zh-CN" altLang="en-US" sz="3600" smtClean="0"/>
              <a:t>文档的小节</a:t>
            </a:r>
            <a:endParaRPr lang="en-US" altLang="zh-CN" sz="3600" smtClean="0"/>
          </a:p>
          <a:p>
            <a:pPr eaLnBrk="1" hangingPunct="1"/>
            <a:r>
              <a:rPr lang="zh-CN" altLang="en-US" sz="3600" smtClean="0"/>
              <a:t>插入摘要并设置文本格式</a:t>
            </a:r>
            <a:endParaRPr lang="en-US" altLang="zh-CN" sz="3600" smtClean="0"/>
          </a:p>
          <a:p>
            <a:pPr eaLnBrk="1" hangingPunct="1"/>
            <a:r>
              <a:rPr lang="zh-CN" altLang="en-US" sz="3600" smtClean="0"/>
              <a:t>插入目录</a:t>
            </a:r>
            <a:endParaRPr lang="en-US" altLang="zh-CN" sz="3600" smtClean="0"/>
          </a:p>
          <a:p>
            <a:pPr eaLnBrk="1" hangingPunct="1"/>
            <a:r>
              <a:rPr lang="zh-CN" altLang="en-US" sz="3600" smtClean="0"/>
              <a:t>插入第一章正文并设置格式</a:t>
            </a:r>
            <a:endParaRPr lang="en-US" altLang="zh-CN" sz="3600" smtClean="0"/>
          </a:p>
          <a:p>
            <a:pPr eaLnBrk="1" hangingPunct="1"/>
            <a:r>
              <a:rPr lang="zh-CN" altLang="en-US" sz="3600" smtClean="0"/>
              <a:t>插入表格并设置边框线型</a:t>
            </a:r>
            <a:endParaRPr lang="en-US" altLang="zh-CN" sz="3600" smtClean="0"/>
          </a:p>
          <a:p>
            <a:pPr eaLnBrk="1" hangingPunct="1"/>
            <a:r>
              <a:rPr lang="zh-CN" altLang="en-US" sz="3600" smtClean="0"/>
              <a:t>插入图片</a:t>
            </a:r>
            <a:endParaRPr lang="en-US" altLang="zh-CN" sz="3600" smtClean="0"/>
          </a:p>
          <a:p>
            <a:pPr eaLnBrk="1" hangingPunct="1"/>
            <a:r>
              <a:rPr lang="zh-CN" altLang="en-US" sz="3600" smtClean="0"/>
              <a:t>设置各小节的页眉页脚</a:t>
            </a:r>
            <a:endParaRPr lang="zh-CN" altLang="zh-CN" sz="360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782" y="0"/>
            <a:ext cx="5680218" cy="3540369"/>
          </a:xfrm>
          <a:prstGeom prst="rect">
            <a:avLst/>
          </a:prstGeom>
        </p:spPr>
      </p:pic>
    </p:spTree>
    <p:extLst>
      <p:ext uri="{BB962C8B-B14F-4D97-AF65-F5344CB8AC3E}">
        <p14:creationId xmlns:p14="http://schemas.microsoft.com/office/powerpoint/2010/main" val="29899526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75453" y="395844"/>
            <a:ext cx="3998183" cy="727494"/>
          </a:xfrm>
        </p:spPr>
        <p:txBody>
          <a:bodyPr/>
          <a:lstStyle/>
          <a:p>
            <a:pPr eaLnBrk="1" hangingPunct="1"/>
            <a:r>
              <a:rPr lang="zh-CN" altLang="en-US" smtClean="0"/>
              <a:t>程序调试中的问题</a:t>
            </a:r>
          </a:p>
        </p:txBody>
      </p:sp>
      <p:sp>
        <p:nvSpPr>
          <p:cNvPr id="50180" name="Rectangle 3"/>
          <p:cNvSpPr>
            <a:spLocks noGrp="1" noChangeArrowheads="1"/>
          </p:cNvSpPr>
          <p:nvPr>
            <p:ph type="body" idx="1"/>
          </p:nvPr>
        </p:nvSpPr>
        <p:spPr>
          <a:xfrm>
            <a:off x="829308" y="1321199"/>
            <a:ext cx="8596668" cy="3880773"/>
          </a:xfrm>
        </p:spPr>
        <p:txBody>
          <a:bodyPr>
            <a:normAutofit/>
          </a:bodyPr>
          <a:lstStyle/>
          <a:p>
            <a:pPr eaLnBrk="1" hangingPunct="1"/>
            <a:r>
              <a:rPr lang="zh-CN" altLang="en-US" sz="3600" smtClean="0"/>
              <a:t>设置项目的输出路径 </a:t>
            </a:r>
            <a:r>
              <a:rPr lang="en-US" altLang="zh-CN" sz="3600" smtClean="0"/>
              <a:t>. </a:t>
            </a:r>
            <a:r>
              <a:rPr lang="zh-CN" altLang="en-US" sz="3600" smtClean="0"/>
              <a:t>代表当前路径</a:t>
            </a:r>
          </a:p>
          <a:p>
            <a:pPr eaLnBrk="1" hangingPunct="1"/>
            <a:r>
              <a:rPr lang="zh-CN" altLang="en-US" sz="3600" smtClean="0"/>
              <a:t>读入文件是否存在</a:t>
            </a:r>
          </a:p>
          <a:p>
            <a:pPr eaLnBrk="1" hangingPunct="1"/>
            <a:r>
              <a:rPr lang="zh-CN" altLang="en-US" sz="3600" smtClean="0"/>
              <a:t>掌握断点调试技能</a:t>
            </a:r>
          </a:p>
          <a:p>
            <a:pPr eaLnBrk="1" hangingPunct="1"/>
            <a:r>
              <a:rPr lang="zh-CN" altLang="en-US" sz="3600" smtClean="0"/>
              <a:t>对</a:t>
            </a:r>
            <a:r>
              <a:rPr lang="en-US" altLang="zh-CN" sz="3600" smtClean="0"/>
              <a:t>Word</a:t>
            </a:r>
            <a:r>
              <a:rPr lang="zh-CN" altLang="en-US" sz="3600" smtClean="0"/>
              <a:t>文档当前位置的定位</a:t>
            </a:r>
          </a:p>
          <a:p>
            <a:pPr eaLnBrk="1" hangingPunct="1"/>
            <a:r>
              <a:rPr lang="zh-CN" altLang="en-US" sz="3600" smtClean="0"/>
              <a:t>插入节类型与下一页区别</a:t>
            </a:r>
          </a:p>
        </p:txBody>
      </p:sp>
    </p:spTree>
    <p:extLst>
      <p:ext uri="{BB962C8B-B14F-4D97-AF65-F5344CB8AC3E}">
        <p14:creationId xmlns:p14="http://schemas.microsoft.com/office/powerpoint/2010/main" val="12065343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25243" y="230038"/>
            <a:ext cx="3540983" cy="658483"/>
          </a:xfrm>
        </p:spPr>
        <p:txBody>
          <a:bodyPr/>
          <a:lstStyle/>
          <a:p>
            <a:pPr eaLnBrk="1" hangingPunct="1"/>
            <a:r>
              <a:rPr lang="en-US" altLang="zh-CN" smtClean="0"/>
              <a:t>Excel</a:t>
            </a:r>
            <a:r>
              <a:rPr lang="zh-CN" altLang="en-US" smtClean="0"/>
              <a:t>对象模型</a:t>
            </a:r>
          </a:p>
        </p:txBody>
      </p:sp>
      <p:sp>
        <p:nvSpPr>
          <p:cNvPr id="6148" name="Rectangle 3"/>
          <p:cNvSpPr>
            <a:spLocks noGrp="1" noChangeArrowheads="1"/>
          </p:cNvSpPr>
          <p:nvPr>
            <p:ph type="body" idx="1"/>
          </p:nvPr>
        </p:nvSpPr>
        <p:spPr>
          <a:xfrm>
            <a:off x="316302" y="1094415"/>
            <a:ext cx="5799826" cy="4072808"/>
          </a:xfrm>
        </p:spPr>
        <p:txBody>
          <a:bodyPr>
            <a:noAutofit/>
          </a:bodyPr>
          <a:lstStyle/>
          <a:p>
            <a:pPr eaLnBrk="1" hangingPunct="1"/>
            <a:r>
              <a:rPr lang="en-US" altLang="zh-CN" sz="4000" smtClean="0"/>
              <a:t>Application</a:t>
            </a:r>
            <a:r>
              <a:rPr lang="zh-CN" altLang="en-US" sz="4000" smtClean="0"/>
              <a:t>对象</a:t>
            </a:r>
          </a:p>
          <a:p>
            <a:pPr eaLnBrk="1" hangingPunct="1"/>
            <a:r>
              <a:rPr lang="en-US" altLang="zh-CN" sz="4000" smtClean="0"/>
              <a:t>Workbooks</a:t>
            </a:r>
            <a:r>
              <a:rPr lang="zh-CN" altLang="en-US" sz="4000" smtClean="0"/>
              <a:t>工作簿</a:t>
            </a:r>
          </a:p>
          <a:p>
            <a:pPr eaLnBrk="1" hangingPunct="1"/>
            <a:r>
              <a:rPr lang="en-US" altLang="zh-CN" sz="4000" smtClean="0"/>
              <a:t>Worksheet</a:t>
            </a:r>
            <a:r>
              <a:rPr lang="zh-CN" altLang="en-US" sz="4000" smtClean="0"/>
              <a:t>工作表</a:t>
            </a:r>
          </a:p>
          <a:p>
            <a:pPr eaLnBrk="1" hangingPunct="1"/>
            <a:r>
              <a:rPr lang="en-US" altLang="zh-CN" sz="4000" smtClean="0"/>
              <a:t>Range</a:t>
            </a:r>
            <a:r>
              <a:rPr lang="zh-CN" altLang="en-US" sz="4000" smtClean="0"/>
              <a:t>对象 </a:t>
            </a:r>
          </a:p>
          <a:p>
            <a:pPr eaLnBrk="1" hangingPunct="1"/>
            <a:r>
              <a:rPr lang="en-US" altLang="zh-CN" sz="4000" smtClean="0"/>
              <a:t>Charts</a:t>
            </a:r>
            <a:r>
              <a:rPr lang="zh-CN" altLang="en-US" sz="4000" smtClean="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395" y="559279"/>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65773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97771" y="264543"/>
            <a:ext cx="3446093" cy="787880"/>
          </a:xfrm>
        </p:spPr>
        <p:txBody>
          <a:bodyPr/>
          <a:lstStyle/>
          <a:p>
            <a:pPr eaLnBrk="1" hangingPunct="1"/>
            <a:r>
              <a:rPr lang="en-US" altLang="zh-CN" smtClean="0"/>
              <a:t>Application</a:t>
            </a:r>
            <a:r>
              <a:rPr lang="zh-CN" altLang="en-US" smtClean="0"/>
              <a:t>对象</a:t>
            </a:r>
          </a:p>
        </p:txBody>
      </p:sp>
      <p:sp>
        <p:nvSpPr>
          <p:cNvPr id="7172" name="Rectangle 3"/>
          <p:cNvSpPr>
            <a:spLocks noGrp="1" noChangeArrowheads="1"/>
          </p:cNvSpPr>
          <p:nvPr>
            <p:ph type="body" idx="1"/>
          </p:nvPr>
        </p:nvSpPr>
        <p:spPr>
          <a:xfrm>
            <a:off x="746346" y="1159926"/>
            <a:ext cx="8596668" cy="3101524"/>
          </a:xfrm>
        </p:spPr>
        <p:txBody>
          <a:bodyPr/>
          <a:lstStyle/>
          <a:p>
            <a:pPr eaLnBrk="1" hangingPunct="1"/>
            <a:r>
              <a:rPr lang="zh-CN" altLang="en-US" sz="2800"/>
              <a:t>代表当前运行的</a:t>
            </a:r>
            <a:r>
              <a:rPr lang="en-US" altLang="zh-CN" sz="2800"/>
              <a:t>Excel</a:t>
            </a:r>
            <a:r>
              <a:rPr lang="zh-CN" altLang="en-US" sz="2800"/>
              <a:t>实例</a:t>
            </a:r>
          </a:p>
          <a:p>
            <a:pPr eaLnBrk="1" hangingPunct="1"/>
            <a:r>
              <a:rPr lang="zh-CN" altLang="en-US" sz="2800"/>
              <a:t>包含大量属性及方法，用于操作</a:t>
            </a:r>
            <a:r>
              <a:rPr lang="en-US" altLang="zh-CN" sz="2800"/>
              <a:t>Excel</a:t>
            </a:r>
            <a:r>
              <a:rPr lang="zh-CN" altLang="en-US" sz="2800"/>
              <a:t>表格</a:t>
            </a:r>
          </a:p>
          <a:p>
            <a:pPr lvl="1" eaLnBrk="1" hangingPunct="1"/>
            <a:r>
              <a:rPr lang="en-US" altLang="zh-CN" sz="2800"/>
              <a:t>Cells</a:t>
            </a:r>
            <a:r>
              <a:rPr lang="zh-CN" altLang="en-US" sz="2800"/>
              <a:t>属性</a:t>
            </a:r>
          </a:p>
          <a:p>
            <a:pPr lvl="1" eaLnBrk="1" hangingPunct="1"/>
            <a:r>
              <a:rPr lang="en-US" altLang="zh-CN" sz="2800"/>
              <a:t>Columns</a:t>
            </a:r>
            <a:r>
              <a:rPr lang="zh-CN" altLang="en-US" sz="2800"/>
              <a:t>属性</a:t>
            </a:r>
          </a:p>
          <a:p>
            <a:pPr lvl="1" eaLnBrk="1" hangingPunct="1"/>
            <a:r>
              <a:rPr lang="en-US" altLang="zh-CN" sz="2800"/>
              <a:t>Rows</a:t>
            </a:r>
            <a:r>
              <a:rPr lang="zh-CN" altLang="en-US" sz="2800"/>
              <a:t>属性</a:t>
            </a:r>
          </a:p>
          <a:p>
            <a:pPr eaLnBrk="1" hangingPunct="1"/>
            <a:endParaRPr lang="en-US" altLang="zh-CN" smtClean="0"/>
          </a:p>
        </p:txBody>
      </p:sp>
    </p:spTree>
    <p:extLst>
      <p:ext uri="{BB962C8B-B14F-4D97-AF65-F5344CB8AC3E}">
        <p14:creationId xmlns:p14="http://schemas.microsoft.com/office/powerpoint/2010/main" val="38517156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59750" y="195532"/>
            <a:ext cx="3817028" cy="684362"/>
          </a:xfrm>
        </p:spPr>
        <p:txBody>
          <a:bodyPr/>
          <a:lstStyle/>
          <a:p>
            <a:pPr eaLnBrk="1" hangingPunct="1"/>
            <a:r>
              <a:rPr lang="en-US" altLang="zh-CN" smtClean="0"/>
              <a:t>Workbooks</a:t>
            </a:r>
            <a:r>
              <a:rPr lang="zh-CN" altLang="en-US" smtClean="0"/>
              <a:t>工作簿</a:t>
            </a:r>
          </a:p>
        </p:txBody>
      </p:sp>
      <p:sp>
        <p:nvSpPr>
          <p:cNvPr id="8196" name="Rectangle 3"/>
          <p:cNvSpPr>
            <a:spLocks noGrp="1" noChangeArrowheads="1"/>
          </p:cNvSpPr>
          <p:nvPr>
            <p:ph type="body" idx="1"/>
          </p:nvPr>
        </p:nvSpPr>
        <p:spPr>
          <a:xfrm>
            <a:off x="297771" y="1297948"/>
            <a:ext cx="9036009" cy="3136030"/>
          </a:xfrm>
        </p:spPr>
        <p:txBody>
          <a:bodyPr>
            <a:normAutofit/>
          </a:bodyPr>
          <a:lstStyle/>
          <a:p>
            <a:pPr eaLnBrk="1" hangingPunct="1"/>
            <a:r>
              <a:rPr lang="en-US" altLang="zh-CN" sz="3600" smtClean="0"/>
              <a:t>Workbook</a:t>
            </a:r>
            <a:r>
              <a:rPr lang="zh-CN" altLang="en-US" sz="3600" smtClean="0"/>
              <a:t>对象代表</a:t>
            </a:r>
            <a:r>
              <a:rPr lang="en-US" altLang="zh-CN" sz="3600" smtClean="0"/>
              <a:t>Excel</a:t>
            </a:r>
            <a:r>
              <a:rPr lang="zh-CN" altLang="en-US" sz="3600" smtClean="0"/>
              <a:t>应用程序中当前打开的一个工作簿，包含在</a:t>
            </a:r>
            <a:r>
              <a:rPr lang="en-US" altLang="zh-CN" sz="3600" smtClean="0"/>
              <a:t>Workbooks</a:t>
            </a:r>
            <a:r>
              <a:rPr lang="zh-CN" altLang="en-US" sz="3600" smtClean="0"/>
              <a:t>集合中。可以通过</a:t>
            </a:r>
            <a:r>
              <a:rPr lang="en-US" altLang="zh-CN" sz="3600" smtClean="0"/>
              <a:t>Workbooks</a:t>
            </a:r>
            <a:r>
              <a:rPr lang="zh-CN" altLang="en-US" sz="3600" smtClean="0"/>
              <a:t>集合或表示当前活动工作簿的</a:t>
            </a:r>
            <a:r>
              <a:rPr lang="en-US" altLang="zh-CN" sz="3600" smtClean="0"/>
              <a:t>Active Workbook</a:t>
            </a:r>
            <a:r>
              <a:rPr lang="zh-CN" altLang="en-US" sz="3600" smtClean="0"/>
              <a:t>对象访问</a:t>
            </a:r>
            <a:r>
              <a:rPr lang="en-US" altLang="zh-CN" sz="3600" smtClean="0"/>
              <a:t>Workbook</a:t>
            </a:r>
            <a:r>
              <a:rPr lang="zh-CN" altLang="en-US" sz="3600" smtClean="0"/>
              <a:t>对象。</a:t>
            </a:r>
          </a:p>
        </p:txBody>
      </p:sp>
    </p:spTree>
    <p:extLst>
      <p:ext uri="{BB962C8B-B14F-4D97-AF65-F5344CB8AC3E}">
        <p14:creationId xmlns:p14="http://schemas.microsoft.com/office/powerpoint/2010/main" val="41018652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59749" y="161027"/>
            <a:ext cx="4196591" cy="753374"/>
          </a:xfrm>
        </p:spPr>
        <p:txBody>
          <a:bodyPr/>
          <a:lstStyle/>
          <a:p>
            <a:pPr eaLnBrk="1" hangingPunct="1"/>
            <a:r>
              <a:rPr lang="en-US" altLang="zh-CN" smtClean="0"/>
              <a:t>Workbooks</a:t>
            </a:r>
            <a:r>
              <a:rPr lang="zh-CN" altLang="en-US" smtClean="0"/>
              <a:t>工作簿</a:t>
            </a:r>
          </a:p>
        </p:txBody>
      </p:sp>
      <p:sp>
        <p:nvSpPr>
          <p:cNvPr id="9220" name="Rectangle 3"/>
          <p:cNvSpPr>
            <a:spLocks noGrp="1" noChangeArrowheads="1"/>
          </p:cNvSpPr>
          <p:nvPr>
            <p:ph type="body" idx="1"/>
          </p:nvPr>
        </p:nvSpPr>
        <p:spPr>
          <a:xfrm>
            <a:off x="332278" y="1021903"/>
            <a:ext cx="8596668" cy="4309222"/>
          </a:xfrm>
        </p:spPr>
        <p:txBody>
          <a:bodyPr/>
          <a:lstStyle/>
          <a:p>
            <a:pPr eaLnBrk="1" hangingPunct="1">
              <a:lnSpc>
                <a:spcPct val="90000"/>
              </a:lnSpc>
            </a:pPr>
            <a:r>
              <a:rPr lang="en-US" altLang="zh-CN" sz="2400"/>
              <a:t>Add</a:t>
            </a:r>
            <a:r>
              <a:rPr lang="zh-CN" altLang="en-US" sz="2400"/>
              <a:t>方法 创建新的空白工作簿，并将其添加到集合中。</a:t>
            </a:r>
          </a:p>
          <a:p>
            <a:pPr eaLnBrk="1" hangingPunct="1">
              <a:lnSpc>
                <a:spcPct val="90000"/>
              </a:lnSpc>
            </a:pPr>
            <a:r>
              <a:rPr lang="en-US" altLang="zh-CN" sz="2400"/>
              <a:t>Open</a:t>
            </a:r>
            <a:r>
              <a:rPr lang="zh-CN" altLang="en-US" sz="2400"/>
              <a:t>方法 打开工作簿。</a:t>
            </a:r>
          </a:p>
          <a:p>
            <a:pPr eaLnBrk="1" hangingPunct="1">
              <a:lnSpc>
                <a:spcPct val="90000"/>
              </a:lnSpc>
            </a:pPr>
            <a:r>
              <a:rPr lang="en-US" altLang="zh-CN" sz="2400"/>
              <a:t>Activate</a:t>
            </a:r>
            <a:r>
              <a:rPr lang="zh-CN" altLang="en-US" sz="2400"/>
              <a:t>方法 激活工作簿，使指定工作簿变为活动工作簿，以便作为</a:t>
            </a:r>
            <a:r>
              <a:rPr lang="en-US" altLang="zh-CN" sz="2400"/>
              <a:t>Active Workbook</a:t>
            </a:r>
            <a:r>
              <a:rPr lang="zh-CN" altLang="en-US" sz="2400"/>
              <a:t>对象使用。</a:t>
            </a:r>
          </a:p>
          <a:p>
            <a:pPr eaLnBrk="1" hangingPunct="1">
              <a:lnSpc>
                <a:spcPct val="90000"/>
              </a:lnSpc>
            </a:pPr>
            <a:r>
              <a:rPr lang="en-US" altLang="zh-CN" sz="2400"/>
              <a:t>Save</a:t>
            </a:r>
            <a:r>
              <a:rPr lang="zh-CN" altLang="en-US" sz="2400"/>
              <a:t>方法 按当前路径和名称保存现有工作簿</a:t>
            </a:r>
            <a:r>
              <a:rPr lang="en-US" altLang="zh-CN" sz="2400"/>
              <a:t>(</a:t>
            </a:r>
            <a:r>
              <a:rPr lang="zh-CN" altLang="en-US" sz="2400"/>
              <a:t>如是首次保存，则将其保存到缺省名称中，如</a:t>
            </a:r>
            <a:r>
              <a:rPr lang="en-US" altLang="zh-CN" sz="2400"/>
              <a:t>BOOK1.XLS)</a:t>
            </a:r>
            <a:r>
              <a:rPr lang="zh-CN" altLang="en-US" sz="2400"/>
              <a:t>。</a:t>
            </a:r>
          </a:p>
          <a:p>
            <a:pPr eaLnBrk="1" hangingPunct="1">
              <a:lnSpc>
                <a:spcPct val="90000"/>
              </a:lnSpc>
            </a:pPr>
            <a:r>
              <a:rPr lang="en-US" altLang="zh-CN" sz="2400"/>
              <a:t>SaveAs</a:t>
            </a:r>
            <a:r>
              <a:rPr lang="zh-CN" altLang="en-US" sz="2400"/>
              <a:t>方法 首次保存工作簿或用另一名称保存工作簿。</a:t>
            </a:r>
          </a:p>
          <a:p>
            <a:pPr eaLnBrk="1" hangingPunct="1">
              <a:lnSpc>
                <a:spcPct val="90000"/>
              </a:lnSpc>
            </a:pPr>
            <a:r>
              <a:rPr lang="en-US" altLang="zh-CN" sz="2400"/>
              <a:t>Close</a:t>
            </a:r>
            <a:r>
              <a:rPr lang="zh-CN" altLang="en-US" sz="2400"/>
              <a:t>方法 关闭工作簿。</a:t>
            </a:r>
          </a:p>
          <a:p>
            <a:pPr eaLnBrk="1" hangingPunct="1">
              <a:lnSpc>
                <a:spcPct val="90000"/>
              </a:lnSpc>
            </a:pPr>
            <a:r>
              <a:rPr lang="en-US" altLang="zh-CN" sz="2400"/>
              <a:t>PrintOut</a:t>
            </a:r>
            <a:r>
              <a:rPr lang="zh-CN" altLang="en-US" sz="2400"/>
              <a:t>方法 打印工作簿</a:t>
            </a:r>
          </a:p>
        </p:txBody>
      </p:sp>
    </p:spTree>
    <p:extLst>
      <p:ext uri="{BB962C8B-B14F-4D97-AF65-F5344CB8AC3E}">
        <p14:creationId xmlns:p14="http://schemas.microsoft.com/office/powerpoint/2010/main" val="18878198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25244" y="264543"/>
            <a:ext cx="3230432" cy="684362"/>
          </a:xfrm>
        </p:spPr>
        <p:txBody>
          <a:bodyPr/>
          <a:lstStyle/>
          <a:p>
            <a:pPr eaLnBrk="1" hangingPunct="1"/>
            <a:r>
              <a:rPr lang="zh-CN" altLang="en-US" smtClean="0"/>
              <a:t>新建</a:t>
            </a:r>
            <a:r>
              <a:rPr lang="en-US" altLang="zh-CN" smtClean="0"/>
              <a:t>WorkBook</a:t>
            </a:r>
          </a:p>
        </p:txBody>
      </p:sp>
      <p:sp>
        <p:nvSpPr>
          <p:cNvPr id="10244" name="Rectangle 3"/>
          <p:cNvSpPr>
            <a:spLocks noGrp="1" noChangeArrowheads="1"/>
          </p:cNvSpPr>
          <p:nvPr>
            <p:ph type="body" idx="1"/>
          </p:nvPr>
        </p:nvSpPr>
        <p:spPr>
          <a:xfrm>
            <a:off x="401288" y="1228937"/>
            <a:ext cx="4472637" cy="1065689"/>
          </a:xfrm>
        </p:spPr>
        <p:txBody>
          <a:bodyPr>
            <a:normAutofit/>
          </a:bodyPr>
          <a:lstStyle/>
          <a:p>
            <a:pPr eaLnBrk="1" hangingPunct="1"/>
            <a:r>
              <a:rPr lang="en-US" altLang="zh-CN" sz="3200" smtClean="0"/>
              <a:t>WorkBooks.Add</a:t>
            </a:r>
          </a:p>
        </p:txBody>
      </p:sp>
      <p:sp>
        <p:nvSpPr>
          <p:cNvPr id="5" name="Rectangle 2"/>
          <p:cNvSpPr txBox="1">
            <a:spLocks noChangeArrowheads="1"/>
          </p:cNvSpPr>
          <p:nvPr/>
        </p:nvSpPr>
        <p:spPr>
          <a:xfrm>
            <a:off x="0" y="2080170"/>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打开</a:t>
            </a:r>
            <a:r>
              <a:rPr lang="en-US" altLang="zh-CN" smtClean="0"/>
              <a:t>WorkBook</a:t>
            </a:r>
          </a:p>
        </p:txBody>
      </p:sp>
      <p:sp>
        <p:nvSpPr>
          <p:cNvPr id="6" name="Rectangle 3"/>
          <p:cNvSpPr txBox="1">
            <a:spLocks noChangeArrowheads="1"/>
          </p:cNvSpPr>
          <p:nvPr/>
        </p:nvSpPr>
        <p:spPr>
          <a:xfrm>
            <a:off x="401288" y="2975552"/>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smtClean="0"/>
              <a:t>Workbooks.Open("C:\MyFolder\MyBook.xlsx") </a:t>
            </a:r>
          </a:p>
        </p:txBody>
      </p:sp>
    </p:spTree>
    <p:extLst>
      <p:ext uri="{BB962C8B-B14F-4D97-AF65-F5344CB8AC3E}">
        <p14:creationId xmlns:p14="http://schemas.microsoft.com/office/powerpoint/2010/main" val="16971227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97772" y="379411"/>
            <a:ext cx="3851534" cy="787879"/>
          </a:xfrm>
        </p:spPr>
        <p:txBody>
          <a:bodyPr/>
          <a:lstStyle/>
          <a:p>
            <a:pPr eaLnBrk="1" hangingPunct="1"/>
            <a:r>
              <a:rPr lang="en-US" altLang="zh-CN" smtClean="0"/>
              <a:t>Worksheet</a:t>
            </a:r>
            <a:r>
              <a:rPr lang="zh-CN" altLang="en-US" smtClean="0"/>
              <a:t>工作表</a:t>
            </a:r>
          </a:p>
        </p:txBody>
      </p:sp>
      <p:sp>
        <p:nvSpPr>
          <p:cNvPr id="12292" name="Rectangle 3"/>
          <p:cNvSpPr>
            <a:spLocks noGrp="1" noChangeArrowheads="1"/>
          </p:cNvSpPr>
          <p:nvPr>
            <p:ph type="body" idx="1"/>
          </p:nvPr>
        </p:nvSpPr>
        <p:spPr>
          <a:xfrm>
            <a:off x="228761" y="1270000"/>
            <a:ext cx="8596668" cy="3880773"/>
          </a:xfrm>
        </p:spPr>
        <p:txBody>
          <a:bodyPr>
            <a:normAutofit/>
          </a:bodyPr>
          <a:lstStyle/>
          <a:p>
            <a:pPr eaLnBrk="1" hangingPunct="1"/>
            <a:r>
              <a:rPr lang="en-US" altLang="zh-CN" sz="3600" smtClean="0"/>
              <a:t>Sheets</a:t>
            </a:r>
            <a:r>
              <a:rPr lang="zh-CN" altLang="en-US" sz="3600" smtClean="0"/>
              <a:t>集合表示工作簿中所有的工作表。可以通过</a:t>
            </a:r>
            <a:r>
              <a:rPr lang="en-US" altLang="zh-CN" sz="3600" smtClean="0"/>
              <a:t>Sheets</a:t>
            </a:r>
            <a:r>
              <a:rPr lang="zh-CN" altLang="en-US" sz="3600" smtClean="0"/>
              <a:t>集合来访问、激活、增加、更名和删除工作表。一个</a:t>
            </a:r>
            <a:r>
              <a:rPr lang="en-US" altLang="zh-CN" sz="3600" smtClean="0"/>
              <a:t>Worksheet</a:t>
            </a:r>
            <a:r>
              <a:rPr lang="zh-CN" altLang="en-US" sz="3600" smtClean="0"/>
              <a:t>对象代表一个工作表。</a:t>
            </a:r>
          </a:p>
        </p:txBody>
      </p:sp>
    </p:spTree>
    <p:extLst>
      <p:ext uri="{BB962C8B-B14F-4D97-AF65-F5344CB8AC3E}">
        <p14:creationId xmlns:p14="http://schemas.microsoft.com/office/powerpoint/2010/main" val="27190107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63266" y="161027"/>
            <a:ext cx="4170711" cy="856891"/>
          </a:xfrm>
        </p:spPr>
        <p:txBody>
          <a:bodyPr/>
          <a:lstStyle/>
          <a:p>
            <a:pPr eaLnBrk="1" hangingPunct="1"/>
            <a:r>
              <a:rPr lang="en-US" altLang="zh-CN" smtClean="0"/>
              <a:t>Worksheet</a:t>
            </a:r>
            <a:r>
              <a:rPr lang="zh-CN" altLang="en-US" smtClean="0"/>
              <a:t>工作表</a:t>
            </a:r>
          </a:p>
        </p:txBody>
      </p:sp>
      <p:sp>
        <p:nvSpPr>
          <p:cNvPr id="13316" name="Rectangle 3"/>
          <p:cNvSpPr>
            <a:spLocks noGrp="1" noChangeArrowheads="1"/>
          </p:cNvSpPr>
          <p:nvPr>
            <p:ph type="body" idx="1"/>
          </p:nvPr>
        </p:nvSpPr>
        <p:spPr>
          <a:xfrm>
            <a:off x="832839" y="1017918"/>
            <a:ext cx="8316912" cy="4114800"/>
          </a:xfrm>
        </p:spPr>
        <p:txBody>
          <a:bodyPr/>
          <a:lstStyle/>
          <a:p>
            <a:pPr eaLnBrk="1" hangingPunct="1"/>
            <a:r>
              <a:rPr lang="en-US" altLang="en-US" sz="2800"/>
              <a:t>Worksheets属性 返回Sheets集合。</a:t>
            </a:r>
          </a:p>
          <a:p>
            <a:pPr eaLnBrk="1" hangingPunct="1"/>
            <a:r>
              <a:rPr lang="en-US" altLang="en-US" sz="2800"/>
              <a:t>Name属性 工作表更名。</a:t>
            </a:r>
          </a:p>
          <a:p>
            <a:pPr eaLnBrk="1" hangingPunct="1"/>
            <a:r>
              <a:rPr lang="en-US" altLang="en-US" sz="2800"/>
              <a:t>Add方法 创建新工作表并将其添加到工作簿中。</a:t>
            </a:r>
          </a:p>
          <a:p>
            <a:pPr eaLnBrk="1" hangingPunct="1"/>
            <a:r>
              <a:rPr lang="en-US" altLang="en-US" sz="2800"/>
              <a:t>Select方法 选择工作表。</a:t>
            </a:r>
          </a:p>
          <a:p>
            <a:pPr eaLnBrk="1" hangingPunct="1"/>
            <a:r>
              <a:rPr lang="en-US" altLang="en-US" sz="2800"/>
              <a:t>Copy方法 复制工作表。</a:t>
            </a:r>
          </a:p>
          <a:p>
            <a:pPr eaLnBrk="1" hangingPunct="1"/>
            <a:r>
              <a:rPr lang="en-US" altLang="en-US" sz="2800"/>
              <a:t>Move方法 将指定工作表移到工作簿的另一位置。</a:t>
            </a:r>
          </a:p>
          <a:p>
            <a:pPr eaLnBrk="1" hangingPunct="1"/>
            <a:r>
              <a:rPr lang="en-US" altLang="en-US" sz="2800"/>
              <a:t>Delete方法 删除指定工作表。</a:t>
            </a:r>
          </a:p>
        </p:txBody>
      </p:sp>
    </p:spTree>
    <p:extLst>
      <p:ext uri="{BB962C8B-B14F-4D97-AF65-F5344CB8AC3E}">
        <p14:creationId xmlns:p14="http://schemas.microsoft.com/office/powerpoint/2010/main" val="22445305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77334" y="609600"/>
            <a:ext cx="3920545" cy="684362"/>
          </a:xfrm>
        </p:spPr>
        <p:txBody>
          <a:bodyPr/>
          <a:lstStyle/>
          <a:p>
            <a:pPr eaLnBrk="1" hangingPunct="1"/>
            <a:r>
              <a:rPr lang="zh-CN" altLang="en-US" smtClean="0"/>
              <a:t>引用</a:t>
            </a:r>
            <a:r>
              <a:rPr lang="en-US" altLang="zh-CN" smtClean="0"/>
              <a:t>Worksheets</a:t>
            </a:r>
          </a:p>
        </p:txBody>
      </p:sp>
      <p:sp>
        <p:nvSpPr>
          <p:cNvPr id="14340" name="Rectangle 3"/>
          <p:cNvSpPr>
            <a:spLocks noGrp="1" noChangeArrowheads="1"/>
          </p:cNvSpPr>
          <p:nvPr>
            <p:ph type="body" idx="1"/>
          </p:nvPr>
        </p:nvSpPr>
        <p:spPr>
          <a:xfrm>
            <a:off x="677334" y="1435970"/>
            <a:ext cx="6297612" cy="1307230"/>
          </a:xfrm>
        </p:spPr>
        <p:txBody>
          <a:bodyPr>
            <a:noAutofit/>
          </a:bodyPr>
          <a:lstStyle/>
          <a:p>
            <a:pPr eaLnBrk="1" hangingPunct="1"/>
            <a:r>
              <a:rPr lang="en-US" altLang="zh-CN" sz="2800" smtClean="0">
                <a:latin typeface="微软雅黑" panose="020B0503020204020204" pitchFamily="34" charset="-122"/>
                <a:ea typeface="微软雅黑" panose="020B0503020204020204" pitchFamily="34" charset="-122"/>
              </a:rPr>
              <a:t>Worksheets(1).Activate </a:t>
            </a:r>
          </a:p>
          <a:p>
            <a:pPr eaLnBrk="1" hangingPunct="1"/>
            <a:r>
              <a:rPr lang="en-US" altLang="zh-CN" sz="2800" smtClean="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2178692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什么是接口？</a:t>
            </a:r>
          </a:p>
        </p:txBody>
      </p:sp>
      <p:sp>
        <p:nvSpPr>
          <p:cNvPr id="7172" name="Rectangle 3"/>
          <p:cNvSpPr>
            <a:spLocks noGrp="1" noChangeArrowheads="1"/>
          </p:cNvSpPr>
          <p:nvPr>
            <p:ph type="body" idx="1"/>
          </p:nvPr>
        </p:nvSpPr>
        <p:spPr>
          <a:xfrm>
            <a:off x="444410" y="2255520"/>
            <a:ext cx="10792550" cy="3616960"/>
          </a:xfrm>
        </p:spPr>
        <p:txBody>
          <a:bodyPr>
            <a:noAutofit/>
          </a:bodyPr>
          <a:lstStyle/>
          <a:p>
            <a:r>
              <a:rPr lang="zh-CN" altLang="en-US" dirty="0"/>
              <a:t>接口就是提供两个不同对象间的一种连接。</a:t>
            </a:r>
          </a:p>
          <a:p>
            <a:r>
              <a:rPr lang="zh-CN" altLang="en-US" dirty="0"/>
              <a:t>计算机程序是通过一组函数而进行连接的，这组函数就是定义了程序中不同部分的接口。</a:t>
            </a:r>
          </a:p>
          <a:p>
            <a:pPr lvl="1"/>
            <a:r>
              <a:rPr lang="en-US" altLang="zh-CN" dirty="0"/>
              <a:t>DLL</a:t>
            </a:r>
            <a:r>
              <a:rPr lang="zh-CN" altLang="en-US" dirty="0"/>
              <a:t>的接口就是它所输出的那些函数。</a:t>
            </a:r>
          </a:p>
          <a:p>
            <a:pPr lvl="1"/>
            <a:r>
              <a:rPr lang="en-US" altLang="zh-CN" dirty="0"/>
              <a:t>C++</a:t>
            </a:r>
            <a:r>
              <a:rPr lang="zh-CN" altLang="en-US" dirty="0"/>
              <a:t>类的接口就是该类的成员函数集。</a:t>
            </a:r>
          </a:p>
          <a:p>
            <a:pPr lvl="1"/>
            <a:r>
              <a:rPr lang="en-US" altLang="zh-CN" dirty="0"/>
              <a:t>COM</a:t>
            </a:r>
            <a:r>
              <a:rPr lang="zh-CN" altLang="en-US" dirty="0"/>
              <a:t>中的接口是一组由组件实现的提供给客户使用的函数</a:t>
            </a:r>
          </a:p>
        </p:txBody>
      </p:sp>
    </p:spTree>
    <p:extLst>
      <p:ext uri="{BB962C8B-B14F-4D97-AF65-F5344CB8AC3E}">
        <p14:creationId xmlns:p14="http://schemas.microsoft.com/office/powerpoint/2010/main" val="17069047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smtClean="0"/>
              <a:t>Range</a:t>
            </a:r>
            <a:r>
              <a:rPr lang="zh-CN" altLang="en-US" smtClean="0"/>
              <a:t>对象 </a:t>
            </a:r>
          </a:p>
        </p:txBody>
      </p:sp>
      <p:sp>
        <p:nvSpPr>
          <p:cNvPr id="15364" name="Rectangle 3"/>
          <p:cNvSpPr>
            <a:spLocks noGrp="1" noChangeArrowheads="1"/>
          </p:cNvSpPr>
          <p:nvPr>
            <p:ph type="body" idx="1"/>
          </p:nvPr>
        </p:nvSpPr>
        <p:spPr>
          <a:xfrm>
            <a:off x="677334" y="1435970"/>
            <a:ext cx="8207874" cy="996679"/>
          </a:xfrm>
        </p:spPr>
        <p:txBody>
          <a:bodyPr>
            <a:normAutofit/>
          </a:bodyPr>
          <a:lstStyle/>
          <a:p>
            <a:pPr eaLnBrk="1" hangingPunct="1"/>
            <a:r>
              <a:rPr lang="en-US" altLang="zh-CN" sz="2400" smtClean="0">
                <a:latin typeface="微软雅黑" panose="020B0503020204020204" pitchFamily="34" charset="-122"/>
                <a:ea typeface="微软雅黑" panose="020B0503020204020204" pitchFamily="34" charset="-122"/>
              </a:rPr>
              <a:t>Range</a:t>
            </a:r>
            <a:r>
              <a:rPr lang="zh-CN" altLang="en-US" sz="240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3149737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59749" y="161026"/>
            <a:ext cx="2652462" cy="684362"/>
          </a:xfrm>
        </p:spPr>
        <p:txBody>
          <a:bodyPr/>
          <a:lstStyle/>
          <a:p>
            <a:pPr eaLnBrk="1" hangingPunct="1"/>
            <a:r>
              <a:rPr lang="en-US" altLang="zh-CN" smtClean="0"/>
              <a:t>Range</a:t>
            </a:r>
            <a:r>
              <a:rPr lang="zh-CN" altLang="en-US" smtClean="0"/>
              <a:t>对象 </a:t>
            </a:r>
          </a:p>
        </p:txBody>
      </p:sp>
      <p:sp>
        <p:nvSpPr>
          <p:cNvPr id="16388" name="Rectangle 3"/>
          <p:cNvSpPr>
            <a:spLocks noGrp="1" noChangeArrowheads="1"/>
          </p:cNvSpPr>
          <p:nvPr>
            <p:ph type="body" idx="1"/>
          </p:nvPr>
        </p:nvSpPr>
        <p:spPr>
          <a:xfrm>
            <a:off x="591300" y="948038"/>
            <a:ext cx="8128000" cy="5198119"/>
          </a:xfrm>
        </p:spPr>
        <p:txBody>
          <a:bodyPr>
            <a:normAutofit/>
          </a:bodyPr>
          <a:lstStyle/>
          <a:p>
            <a:pPr eaLnBrk="1" hangingPunct="1">
              <a:lnSpc>
                <a:spcPct val="80000"/>
              </a:lnSpc>
            </a:pPr>
            <a:r>
              <a:rPr lang="en-US" altLang="en-US" sz="2000"/>
              <a:t>属性、方法 意义</a:t>
            </a:r>
          </a:p>
          <a:p>
            <a:pPr eaLnBrk="1" hangingPunct="1">
              <a:lnSpc>
                <a:spcPct val="80000"/>
              </a:lnSpc>
            </a:pPr>
            <a:r>
              <a:rPr lang="en-US" altLang="en-US" sz="2000"/>
              <a:t>Range属性 Range (arg)其中arg为A1--样式符号，表示单个单元格或单元格区域。</a:t>
            </a:r>
          </a:p>
          <a:p>
            <a:pPr eaLnBrk="1" hangingPunct="1">
              <a:lnSpc>
                <a:spcPct val="80000"/>
              </a:lnSpc>
            </a:pPr>
            <a:r>
              <a:rPr lang="en-US" altLang="en-US" sz="2000"/>
              <a:t>Cells属性 Cells (row, col )(其中row为行号，col为列号)表示单个单元格。</a:t>
            </a:r>
          </a:p>
          <a:p>
            <a:pPr eaLnBrk="1" hangingPunct="1">
              <a:lnSpc>
                <a:spcPct val="80000"/>
              </a:lnSpc>
            </a:pPr>
            <a:r>
              <a:rPr lang="en-US" altLang="en-US" sz="2000"/>
              <a:t>ColumnWidth属性 指定区域中所有列的列宽。</a:t>
            </a:r>
          </a:p>
          <a:p>
            <a:pPr eaLnBrk="1" hangingPunct="1">
              <a:lnSpc>
                <a:spcPct val="80000"/>
              </a:lnSpc>
            </a:pPr>
            <a:r>
              <a:rPr lang="en-US" altLang="en-US" sz="2000"/>
              <a:t>Rowheight属性 指定区域中所有行的行宽。</a:t>
            </a:r>
          </a:p>
          <a:p>
            <a:pPr eaLnBrk="1" hangingPunct="1">
              <a:lnSpc>
                <a:spcPct val="80000"/>
              </a:lnSpc>
            </a:pPr>
            <a:r>
              <a:rPr lang="en-US" altLang="en-US" sz="2000"/>
              <a:t>Value属性 指定区域中所有单元格的值(缺省属性)。</a:t>
            </a:r>
          </a:p>
          <a:p>
            <a:pPr eaLnBrk="1" hangingPunct="1">
              <a:lnSpc>
                <a:spcPct val="80000"/>
              </a:lnSpc>
            </a:pPr>
            <a:r>
              <a:rPr lang="en-US" altLang="en-US" sz="2000"/>
              <a:t>Formula属性 指定单元格的公式，由A1--样式引用。</a:t>
            </a:r>
          </a:p>
          <a:p>
            <a:pPr eaLnBrk="1" hangingPunct="1">
              <a:lnSpc>
                <a:spcPct val="80000"/>
              </a:lnSpc>
            </a:pPr>
            <a:r>
              <a:rPr lang="en-US" altLang="en-US" sz="2000"/>
              <a:t>Select方法 选择范围。</a:t>
            </a:r>
          </a:p>
          <a:p>
            <a:pPr eaLnBrk="1" hangingPunct="1">
              <a:lnSpc>
                <a:spcPct val="80000"/>
              </a:lnSpc>
            </a:pPr>
            <a:r>
              <a:rPr lang="en-US" altLang="en-US" sz="2000"/>
              <a:t>Copy方法 将范围的内容复制到剪贴板。</a:t>
            </a:r>
          </a:p>
          <a:p>
            <a:pPr eaLnBrk="1" hangingPunct="1">
              <a:lnSpc>
                <a:spcPct val="80000"/>
              </a:lnSpc>
            </a:pPr>
            <a:r>
              <a:rPr lang="en-US" altLang="en-US" sz="2000"/>
              <a:t>ClearContents方法 清除范围的内容。</a:t>
            </a:r>
          </a:p>
          <a:p>
            <a:pPr eaLnBrk="1" hangingPunct="1">
              <a:lnSpc>
                <a:spcPct val="80000"/>
              </a:lnSpc>
            </a:pPr>
            <a:r>
              <a:rPr lang="en-US" altLang="en-US" sz="2000"/>
              <a:t>Delete方法 删除指定单元范围。</a:t>
            </a:r>
            <a:endParaRPr lang="zh-CN" altLang="en-US" sz="2000"/>
          </a:p>
        </p:txBody>
      </p:sp>
    </p:spTree>
    <p:extLst>
      <p:ext uri="{BB962C8B-B14F-4D97-AF65-F5344CB8AC3E}">
        <p14:creationId xmlns:p14="http://schemas.microsoft.com/office/powerpoint/2010/main" val="3945914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7334" y="609600"/>
            <a:ext cx="3791149" cy="753374"/>
          </a:xfrm>
        </p:spPr>
        <p:txBody>
          <a:bodyPr/>
          <a:lstStyle/>
          <a:p>
            <a:pPr eaLnBrk="1" hangingPunct="1"/>
            <a:r>
              <a:rPr lang="zh-CN" altLang="en-US" smtClean="0"/>
              <a:t>引用单元格范围</a:t>
            </a:r>
          </a:p>
        </p:txBody>
      </p:sp>
      <p:sp>
        <p:nvSpPr>
          <p:cNvPr id="17412" name="Rectangle 3"/>
          <p:cNvSpPr>
            <a:spLocks noGrp="1" noChangeArrowheads="1"/>
          </p:cNvSpPr>
          <p:nvPr>
            <p:ph type="body" idx="1"/>
          </p:nvPr>
        </p:nvSpPr>
        <p:spPr>
          <a:xfrm>
            <a:off x="677333" y="1451305"/>
            <a:ext cx="8647821" cy="3060309"/>
          </a:xfrm>
        </p:spPr>
        <p:txBody>
          <a:bodyPr>
            <a:noAutofit/>
          </a:bodyPr>
          <a:lstStyle/>
          <a:p>
            <a:pPr eaLnBrk="1" hangingPunct="1"/>
            <a:r>
              <a:rPr lang="en-US" altLang="zh-CN" sz="3600" smtClean="0">
                <a:latin typeface="微软雅黑" panose="020B0503020204020204" pitchFamily="34" charset="-122"/>
                <a:ea typeface="微软雅黑" panose="020B0503020204020204" pitchFamily="34" charset="-122"/>
              </a:rPr>
              <a:t>Workbooks("Book1").</a:t>
            </a:r>
            <a:br>
              <a:rPr lang="en-US" altLang="zh-CN" sz="3600" smtClean="0">
                <a:latin typeface="微软雅黑" panose="020B0503020204020204" pitchFamily="34" charset="-122"/>
                <a:ea typeface="微软雅黑" panose="020B0503020204020204" pitchFamily="34" charset="-122"/>
              </a:rPr>
            </a:br>
            <a:r>
              <a:rPr lang="en-US" altLang="zh-CN" sz="3600" smtClean="0">
                <a:latin typeface="微软雅黑" panose="020B0503020204020204" pitchFamily="34" charset="-122"/>
                <a:ea typeface="微软雅黑" panose="020B0503020204020204" pitchFamily="34" charset="-122"/>
              </a:rPr>
              <a:t>Sheets("Sheet1").Range("A1:D5") </a:t>
            </a:r>
          </a:p>
        </p:txBody>
      </p:sp>
    </p:spTree>
    <p:extLst>
      <p:ext uri="{BB962C8B-B14F-4D97-AF65-F5344CB8AC3E}">
        <p14:creationId xmlns:p14="http://schemas.microsoft.com/office/powerpoint/2010/main" val="3110920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97772" y="299049"/>
            <a:ext cx="2686968" cy="891396"/>
          </a:xfrm>
        </p:spPr>
        <p:txBody>
          <a:bodyPr/>
          <a:lstStyle/>
          <a:p>
            <a:pPr eaLnBrk="1" hangingPunct="1"/>
            <a:r>
              <a:rPr lang="en-US" altLang="zh-CN" smtClean="0"/>
              <a:t>Charts</a:t>
            </a:r>
            <a:r>
              <a:rPr lang="zh-CN" altLang="en-US" smtClean="0"/>
              <a:t>图表</a:t>
            </a:r>
          </a:p>
        </p:txBody>
      </p:sp>
      <p:sp>
        <p:nvSpPr>
          <p:cNvPr id="19460" name="Rectangle 3"/>
          <p:cNvSpPr>
            <a:spLocks noGrp="1" noChangeArrowheads="1"/>
          </p:cNvSpPr>
          <p:nvPr>
            <p:ph type="body" idx="1"/>
          </p:nvPr>
        </p:nvSpPr>
        <p:spPr>
          <a:xfrm>
            <a:off x="297772" y="2069713"/>
            <a:ext cx="7897322" cy="1721298"/>
          </a:xfrm>
        </p:spPr>
        <p:txBody>
          <a:bodyPr/>
          <a:lstStyle/>
          <a:p>
            <a:pPr eaLnBrk="1" hangingPunct="1"/>
            <a:r>
              <a:rPr lang="en-US" altLang="en-US" sz="2800"/>
              <a:t>Add方法 新建图表工作表。返回Chart对象。</a:t>
            </a:r>
          </a:p>
          <a:p>
            <a:pPr eaLnBrk="1" hangingPunct="1"/>
            <a:r>
              <a:rPr lang="en-US" altLang="en-US" sz="2800"/>
              <a:t>PrineOut方法 打印图表。</a:t>
            </a:r>
          </a:p>
          <a:p>
            <a:pPr eaLnBrk="1" hangingPunct="1"/>
            <a:r>
              <a:rPr lang="en-US" altLang="en-US" sz="2800"/>
              <a:t>ChartWizard方法 修改给定图表的属性</a:t>
            </a:r>
            <a:endParaRPr lang="zh-CN" altLang="en-US" sz="2800"/>
          </a:p>
        </p:txBody>
      </p:sp>
      <p:sp>
        <p:nvSpPr>
          <p:cNvPr id="5" name="Rectangle 3"/>
          <p:cNvSpPr txBox="1">
            <a:spLocks noChangeArrowheads="1"/>
          </p:cNvSpPr>
          <p:nvPr/>
        </p:nvSpPr>
        <p:spPr>
          <a:xfrm>
            <a:off x="297772" y="1178317"/>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smtClean="0">
                <a:latin typeface="微软雅黑" panose="020B0503020204020204" pitchFamily="34" charset="-122"/>
                <a:ea typeface="微软雅黑" panose="020B0503020204020204" pitchFamily="34" charset="-122"/>
              </a:rPr>
              <a:t>Chart</a:t>
            </a:r>
            <a:r>
              <a:rPr lang="zh-CN" altLang="en-US" sz="240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包含于</a:t>
            </a:r>
            <a:r>
              <a:rPr lang="en-US" altLang="zh-CN" sz="2400" smtClean="0">
                <a:latin typeface="微软雅黑" panose="020B0503020204020204" pitchFamily="34" charset="-122"/>
                <a:ea typeface="微软雅黑" panose="020B0503020204020204" pitchFamily="34" charset="-122"/>
              </a:rPr>
              <a:t>ChartObject</a:t>
            </a:r>
            <a:r>
              <a:rPr lang="zh-CN" altLang="en-US" sz="2400" smtClean="0">
                <a:latin typeface="微软雅黑" panose="020B0503020204020204" pitchFamily="34" charset="-122"/>
                <a:ea typeface="微软雅黑" panose="020B0503020204020204" pitchFamily="34" charset="-122"/>
              </a:rPr>
              <a:t>对象中</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8689505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59749" y="195532"/>
            <a:ext cx="5136870" cy="822385"/>
          </a:xfrm>
        </p:spPr>
        <p:txBody>
          <a:bodyPr/>
          <a:lstStyle/>
          <a:p>
            <a:pPr eaLnBrk="1" hangingPunct="1"/>
            <a:r>
              <a:rPr lang="en-US" altLang="zh-CN" smtClean="0"/>
              <a:t>WorksheetFunction</a:t>
            </a:r>
            <a:r>
              <a:rPr lang="zh-CN" altLang="en-US" smtClean="0"/>
              <a:t>对象 </a:t>
            </a:r>
          </a:p>
        </p:txBody>
      </p:sp>
      <p:sp>
        <p:nvSpPr>
          <p:cNvPr id="20484" name="Text Box 4"/>
          <p:cNvSpPr txBox="1">
            <a:spLocks noChangeArrowheads="1"/>
          </p:cNvSpPr>
          <p:nvPr/>
        </p:nvSpPr>
        <p:spPr bwMode="auto">
          <a:xfrm>
            <a:off x="159749" y="1245320"/>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a:latin typeface="微软雅黑" panose="020B0503020204020204" pitchFamily="34" charset="-122"/>
                <a:ea typeface="微软雅黑" panose="020B0503020204020204" pitchFamily="34" charset="-122"/>
              </a:rPr>
              <a:t>myRange = Worksheets("Sheet1").Range("A1:C10") </a:t>
            </a:r>
          </a:p>
          <a:p>
            <a:pPr eaLnBrk="1" hangingPunct="1"/>
            <a:r>
              <a:rPr lang="en-US" altLang="zh-CN" sz="2800">
                <a:latin typeface="微软雅黑" panose="020B0503020204020204" pitchFamily="34" charset="-122"/>
                <a:ea typeface="微软雅黑" panose="020B0503020204020204" pitchFamily="34" charset="-122"/>
              </a:rPr>
              <a:t>answer = Application.WorksheetFunction.Min(myRange) </a:t>
            </a:r>
          </a:p>
        </p:txBody>
      </p:sp>
      <p:sp>
        <p:nvSpPr>
          <p:cNvPr id="5" name="Rectangle 2"/>
          <p:cNvSpPr txBox="1">
            <a:spLocks noChangeArrowheads="1"/>
          </p:cNvSpPr>
          <p:nvPr/>
        </p:nvSpPr>
        <p:spPr>
          <a:xfrm>
            <a:off x="332278" y="2554147"/>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单元格的公式</a:t>
            </a:r>
          </a:p>
        </p:txBody>
      </p:sp>
      <p:sp>
        <p:nvSpPr>
          <p:cNvPr id="6" name="Rectangle 3"/>
          <p:cNvSpPr txBox="1">
            <a:spLocks noChangeArrowheads="1"/>
          </p:cNvSpPr>
          <p:nvPr/>
        </p:nvSpPr>
        <p:spPr>
          <a:xfrm>
            <a:off x="159749" y="3484036"/>
            <a:ext cx="8863481"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smtClean="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42159321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24001" y="0"/>
            <a:ext cx="6805613" cy="984250"/>
          </a:xfrm>
        </p:spPr>
        <p:txBody>
          <a:bodyPr/>
          <a:lstStyle/>
          <a:p>
            <a:pPr eaLnBrk="1" hangingPunct="1"/>
            <a:r>
              <a:rPr lang="zh-CN" altLang="en-US" smtClean="0"/>
              <a:t>程序添加</a:t>
            </a:r>
            <a:r>
              <a:rPr lang="en-US" altLang="zh-CN" smtClean="0"/>
              <a:t>Excel</a:t>
            </a:r>
            <a:r>
              <a:rPr lang="zh-CN" altLang="en-US" smtClean="0"/>
              <a:t>对象引用</a:t>
            </a:r>
          </a:p>
        </p:txBody>
      </p:sp>
      <p:pic>
        <p:nvPicPr>
          <p:cNvPr id="2" name="图片 1"/>
          <p:cNvPicPr>
            <a:picLocks noChangeAspect="1"/>
          </p:cNvPicPr>
          <p:nvPr/>
        </p:nvPicPr>
        <p:blipFill>
          <a:blip r:embed="rId2"/>
          <a:stretch>
            <a:fillRect/>
          </a:stretch>
        </p:blipFill>
        <p:spPr>
          <a:xfrm>
            <a:off x="677334" y="1240961"/>
            <a:ext cx="8952118" cy="3747727"/>
          </a:xfrm>
          <a:prstGeom prst="rect">
            <a:avLst/>
          </a:prstGeom>
        </p:spPr>
      </p:pic>
    </p:spTree>
    <p:extLst>
      <p:ext uri="{BB962C8B-B14F-4D97-AF65-F5344CB8AC3E}">
        <p14:creationId xmlns:p14="http://schemas.microsoft.com/office/powerpoint/2010/main" val="21748667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32276" y="333555"/>
            <a:ext cx="6982923" cy="692989"/>
          </a:xfrm>
        </p:spPr>
        <p:txBody>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1"/>
          </p:nvPr>
        </p:nvSpPr>
        <p:spPr>
          <a:xfrm>
            <a:off x="780850" y="1320949"/>
            <a:ext cx="4239724" cy="3397700"/>
          </a:xfrm>
        </p:spPr>
        <p:txBody>
          <a:bodyPr/>
          <a:lstStyle/>
          <a:p>
            <a:pPr eaLnBrk="1" hangingPunct="1"/>
            <a:r>
              <a:rPr lang="zh-CN" altLang="en-US" sz="2800" smtClean="0">
                <a:latin typeface="微软雅黑" panose="020B0503020204020204" pitchFamily="34" charset="-122"/>
                <a:ea typeface="微软雅黑" panose="020B0503020204020204" pitchFamily="34" charset="-122"/>
              </a:rPr>
              <a:t>读入文本</a:t>
            </a:r>
          </a:p>
          <a:p>
            <a:pPr eaLnBrk="1" hangingPunct="1"/>
            <a:r>
              <a:rPr lang="zh-CN" altLang="en-US" sz="2800" smtClean="0">
                <a:latin typeface="微软雅黑" panose="020B0503020204020204" pitchFamily="34" charset="-122"/>
                <a:ea typeface="微软雅黑" panose="020B0503020204020204" pitchFamily="34" charset="-122"/>
              </a:rPr>
              <a:t>添加单元格内容</a:t>
            </a:r>
          </a:p>
          <a:p>
            <a:pPr eaLnBrk="1" hangingPunct="1"/>
            <a:r>
              <a:rPr lang="zh-CN" altLang="en-US" sz="2800" smtClean="0">
                <a:latin typeface="微软雅黑" panose="020B0503020204020204" pitchFamily="34" charset="-122"/>
                <a:ea typeface="微软雅黑" panose="020B0503020204020204" pitchFamily="34" charset="-122"/>
              </a:rPr>
              <a:t>设置单元格颜色</a:t>
            </a:r>
          </a:p>
          <a:p>
            <a:pPr eaLnBrk="1" hangingPunct="1"/>
            <a:r>
              <a:rPr lang="zh-CN" altLang="en-US" sz="2800" smtClean="0">
                <a:latin typeface="微软雅黑" panose="020B0503020204020204" pitchFamily="34" charset="-122"/>
                <a:ea typeface="微软雅黑" panose="020B0503020204020204" pitchFamily="34" charset="-122"/>
              </a:rPr>
              <a:t>设置行宽列宽</a:t>
            </a:r>
            <a:endParaRPr lang="en-US" altLang="zh-CN" sz="2800" smtClean="0">
              <a:latin typeface="微软雅黑" panose="020B0503020204020204" pitchFamily="34" charset="-122"/>
              <a:ea typeface="微软雅黑" panose="020B0503020204020204" pitchFamily="34" charset="-122"/>
            </a:endParaRPr>
          </a:p>
          <a:p>
            <a:pPr eaLnBrk="1" hangingPunct="1"/>
            <a:r>
              <a:rPr lang="zh-CN" altLang="en-US" sz="2800" smtClean="0">
                <a:latin typeface="微软雅黑" panose="020B0503020204020204" pitchFamily="34" charset="-122"/>
                <a:ea typeface="微软雅黑" panose="020B0503020204020204" pitchFamily="34" charset="-122"/>
              </a:rPr>
              <a:t>插入图表</a:t>
            </a:r>
          </a:p>
          <a:p>
            <a:pPr eaLnBrk="1" hangingPunct="1"/>
            <a:r>
              <a:rPr lang="zh-CN" altLang="en-US" sz="2800" smtClean="0">
                <a:latin typeface="微软雅黑" panose="020B0503020204020204" pitchFamily="34" charset="-122"/>
                <a:ea typeface="微软雅黑" panose="020B0503020204020204" pitchFamily="34" charset="-122"/>
              </a:rPr>
              <a:t>关闭</a:t>
            </a:r>
            <a:r>
              <a:rPr lang="en-US" altLang="zh-CN" sz="2800" smtClean="0">
                <a:latin typeface="微软雅黑" panose="020B0503020204020204" pitchFamily="34" charset="-122"/>
                <a:ea typeface="微软雅黑" panose="020B0503020204020204" pitchFamily="34" charset="-122"/>
              </a:rPr>
              <a:t>Excel</a:t>
            </a:r>
            <a:r>
              <a:rPr lang="zh-CN" altLang="en-US" sz="2800" smtClean="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026544"/>
            <a:ext cx="8438146" cy="5282780"/>
          </a:xfrm>
          <a:prstGeom prst="rect">
            <a:avLst/>
          </a:prstGeom>
        </p:spPr>
      </p:pic>
    </p:spTree>
    <p:extLst>
      <p:ext uri="{BB962C8B-B14F-4D97-AF65-F5344CB8AC3E}">
        <p14:creationId xmlns:p14="http://schemas.microsoft.com/office/powerpoint/2010/main" val="2880753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44420" y="313098"/>
            <a:ext cx="2721474" cy="692989"/>
          </a:xfrm>
        </p:spPr>
        <p:txBody>
          <a:bodyPr/>
          <a:lstStyle/>
          <a:p>
            <a:r>
              <a:rPr lang="zh-CN" altLang="en-US">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1"/>
          </p:nvPr>
        </p:nvSpPr>
        <p:spPr>
          <a:xfrm>
            <a:off x="780850" y="1320949"/>
            <a:ext cx="8785844" cy="2759345"/>
          </a:xfrm>
        </p:spPr>
        <p:txBody>
          <a:bodyPr>
            <a:normAutofit/>
          </a:bodyPr>
          <a:lstStyle/>
          <a:p>
            <a:pPr eaLnBrk="1" hangingPunct="1"/>
            <a:r>
              <a:rPr lang="zh-CN" altLang="en-US" sz="2800" smtClean="0">
                <a:latin typeface="微软雅黑" panose="020B0503020204020204" pitchFamily="34" charset="-122"/>
                <a:ea typeface="微软雅黑" panose="020B0503020204020204" pitchFamily="34" charset="-122"/>
              </a:rPr>
              <a:t>设置数据源</a:t>
            </a:r>
            <a:endParaRPr lang="en-US" altLang="zh-CN" sz="2800" smtClean="0">
              <a:latin typeface="微软雅黑" panose="020B0503020204020204" pitchFamily="34" charset="-122"/>
              <a:ea typeface="微软雅黑" panose="020B0503020204020204" pitchFamily="34" charset="-122"/>
            </a:endParaRPr>
          </a:p>
          <a:p>
            <a:pPr eaLnBrk="1" hangingPunct="1"/>
            <a:r>
              <a:rPr lang="zh-CN" altLang="en-US" sz="2800" smtClean="0">
                <a:latin typeface="微软雅黑" panose="020B0503020204020204" pitchFamily="34" charset="-122"/>
                <a:ea typeface="微软雅黑" panose="020B0503020204020204" pitchFamily="34" charset="-122"/>
              </a:rPr>
              <a:t>添加图表</a:t>
            </a:r>
            <a:endParaRPr lang="en-US" altLang="zh-CN" sz="2800" smtClean="0">
              <a:latin typeface="微软雅黑" panose="020B0503020204020204" pitchFamily="34" charset="-122"/>
              <a:ea typeface="微软雅黑" panose="020B0503020204020204" pitchFamily="34" charset="-122"/>
            </a:endParaRPr>
          </a:p>
          <a:p>
            <a:pPr lvl="1"/>
            <a:r>
              <a:rPr lang="en-US" altLang="zh-CN" sz="2600">
                <a:latin typeface="微软雅黑" panose="020B0503020204020204" pitchFamily="34" charset="-122"/>
                <a:ea typeface="微软雅黑" panose="020B0503020204020204" pitchFamily="34" charset="-122"/>
              </a:rPr>
              <a:t>worksheet1.Shapes.AddChart2(Type.Missing</a:t>
            </a:r>
            <a:r>
              <a:rPr lang="en-US" altLang="zh-CN" sz="2600" smtClean="0">
                <a:latin typeface="微软雅黑" panose="020B0503020204020204" pitchFamily="34" charset="-122"/>
                <a:ea typeface="微软雅黑" panose="020B0503020204020204" pitchFamily="34" charset="-122"/>
              </a:rPr>
              <a:t>,</a:t>
            </a:r>
            <a:endParaRPr lang="en-US" altLang="zh-CN" sz="2600">
              <a:latin typeface="微软雅黑" panose="020B0503020204020204" pitchFamily="34" charset="-122"/>
              <a:ea typeface="微软雅黑" panose="020B0503020204020204" pitchFamily="34" charset="-122"/>
            </a:endParaRPr>
          </a:p>
          <a:p>
            <a:pPr lvl="1"/>
            <a:r>
              <a:rPr lang="en-US" altLang="zh-CN" sz="2600" smtClean="0">
                <a:latin typeface="微软雅黑" panose="020B0503020204020204" pitchFamily="34" charset="-122"/>
                <a:ea typeface="微软雅黑" panose="020B0503020204020204" pitchFamily="34" charset="-122"/>
              </a:rPr>
              <a:t>MsExcel.XlChartType.xl3DColumn</a:t>
            </a:r>
            <a:r>
              <a:rPr lang="en-US" altLang="zh-CN" sz="2600">
                <a:latin typeface="微软雅黑" panose="020B0503020204020204" pitchFamily="34" charset="-122"/>
                <a:ea typeface="微软雅黑" panose="020B0503020204020204" pitchFamily="34" charset="-122"/>
              </a:rPr>
              <a:t>, 120, 130, 380, 250, Type.Missing); </a:t>
            </a:r>
            <a:endParaRPr lang="zh-CN" altLang="en-US" sz="26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2604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44420" y="313098"/>
            <a:ext cx="2721474" cy="692989"/>
          </a:xfrm>
        </p:spPr>
        <p:txBody>
          <a:bodyPr/>
          <a:lstStyle/>
          <a:p>
            <a:r>
              <a:rPr lang="zh-CN" altLang="en-US">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958" y="1107658"/>
            <a:ext cx="5951736" cy="4366638"/>
          </a:xfrm>
          <a:prstGeom prst="rect">
            <a:avLst/>
          </a:prstGeom>
        </p:spPr>
      </p:pic>
    </p:spTree>
    <p:extLst>
      <p:ext uri="{BB962C8B-B14F-4D97-AF65-F5344CB8AC3E}">
        <p14:creationId xmlns:p14="http://schemas.microsoft.com/office/powerpoint/2010/main" val="3785308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35794" y="333555"/>
            <a:ext cx="5789160" cy="727494"/>
          </a:xfrm>
        </p:spPr>
        <p:txBody>
          <a:bodyPr>
            <a:normAutofit/>
          </a:bodyPr>
          <a:lstStyle/>
          <a:p>
            <a:pPr eaLnBrk="1" hangingPunct="1"/>
            <a:r>
              <a:rPr lang="zh-CN" altLang="en-US" dirty="0"/>
              <a:t>课后</a:t>
            </a:r>
            <a:r>
              <a:rPr lang="zh-CN" altLang="en-US" dirty="0" smtClean="0"/>
              <a:t>练习</a:t>
            </a:r>
            <a:r>
              <a:rPr lang="zh-CN" altLang="en-US" dirty="0" smtClean="0"/>
              <a:t>作业</a:t>
            </a:r>
          </a:p>
        </p:txBody>
      </p:sp>
      <p:sp>
        <p:nvSpPr>
          <p:cNvPr id="24580" name="Rectangle 3"/>
          <p:cNvSpPr>
            <a:spLocks noGrp="1" noChangeArrowheads="1"/>
          </p:cNvSpPr>
          <p:nvPr>
            <p:ph type="body" idx="1"/>
          </p:nvPr>
        </p:nvSpPr>
        <p:spPr>
          <a:xfrm>
            <a:off x="296898" y="1171719"/>
            <a:ext cx="10851748" cy="5686281"/>
          </a:xfrm>
        </p:spPr>
        <p:txBody>
          <a:bodyPr>
            <a:normAutofit fontScale="92500" lnSpcReduction="20000"/>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6842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接口是如何实现的？</a:t>
            </a:r>
          </a:p>
        </p:txBody>
      </p:sp>
      <p:sp>
        <p:nvSpPr>
          <p:cNvPr id="7172" name="Rectangle 3"/>
          <p:cNvSpPr>
            <a:spLocks noGrp="1" noChangeArrowheads="1"/>
          </p:cNvSpPr>
          <p:nvPr>
            <p:ph type="body" idx="1"/>
          </p:nvPr>
        </p:nvSpPr>
        <p:spPr>
          <a:xfrm>
            <a:off x="444410" y="2255520"/>
            <a:ext cx="10792550" cy="3616960"/>
          </a:xfrm>
        </p:spPr>
        <p:txBody>
          <a:bodyPr>
            <a:noAutofit/>
          </a:bodyPr>
          <a:lstStyle/>
          <a:p>
            <a:r>
              <a:rPr lang="zh-CN" altLang="en-US" sz="2400" dirty="0"/>
              <a:t>组件可以支持任意数目的接口。</a:t>
            </a:r>
          </a:p>
          <a:p>
            <a:r>
              <a:rPr lang="zh-CN" altLang="en-US" sz="2400" dirty="0"/>
              <a:t>接口应该具有不变性。在组件升级时应该不修改原来的接口，而是添加新的</a:t>
            </a:r>
            <a:r>
              <a:rPr lang="zh-CN" altLang="en-US" sz="2400" dirty="0" smtClean="0"/>
              <a:t>接口</a:t>
            </a:r>
            <a:endParaRPr lang="en-US" altLang="zh-CN" sz="2400" dirty="0" smtClean="0"/>
          </a:p>
          <a:p>
            <a:pPr lvl="1"/>
            <a:r>
              <a:rPr lang="en-US" altLang="zh-CN" sz="2600" dirty="0" smtClean="0"/>
              <a:t>COM</a:t>
            </a:r>
            <a:r>
              <a:rPr lang="zh-CN" altLang="en-US" sz="2600" dirty="0"/>
              <a:t>接口在</a:t>
            </a:r>
            <a:r>
              <a:rPr lang="en-US" altLang="zh-CN" sz="2600" dirty="0"/>
              <a:t>C++</a:t>
            </a:r>
            <a:r>
              <a:rPr lang="zh-CN" altLang="en-US" sz="2600" dirty="0"/>
              <a:t>中是用纯抽象基类实现。</a:t>
            </a:r>
          </a:p>
          <a:p>
            <a:pPr lvl="1"/>
            <a:r>
              <a:rPr lang="zh-CN" altLang="en-US" sz="2600" dirty="0"/>
              <a:t>一个</a:t>
            </a:r>
            <a:r>
              <a:rPr lang="en-US" altLang="zh-CN" sz="2600" dirty="0"/>
              <a:t>COM</a:t>
            </a:r>
            <a:r>
              <a:rPr lang="zh-CN" altLang="en-US" sz="2600" dirty="0"/>
              <a:t>组件可以支多个接口。</a:t>
            </a:r>
          </a:p>
          <a:p>
            <a:pPr lvl="1"/>
            <a:r>
              <a:rPr lang="zh-CN" altLang="en-US" sz="2600" dirty="0"/>
              <a:t>一个</a:t>
            </a:r>
            <a:r>
              <a:rPr lang="en-US" altLang="zh-CN" sz="2600" dirty="0"/>
              <a:t>C++</a:t>
            </a:r>
            <a:r>
              <a:rPr lang="zh-CN" altLang="en-US" sz="2600" dirty="0"/>
              <a:t>类可以使用</a:t>
            </a:r>
            <a:r>
              <a:rPr lang="zh-CN" altLang="en-US" sz="2600" dirty="0">
                <a:hlinkClick r:id="rId2"/>
              </a:rPr>
              <a:t>多重继承</a:t>
            </a:r>
            <a:r>
              <a:rPr lang="zh-CN" altLang="en-US" sz="2600" dirty="0"/>
              <a:t>来实现一个支持多个接口的组件。</a:t>
            </a:r>
          </a:p>
        </p:txBody>
      </p:sp>
    </p:spTree>
    <p:extLst>
      <p:ext uri="{BB962C8B-B14F-4D97-AF65-F5344CB8AC3E}">
        <p14:creationId xmlns:p14="http://schemas.microsoft.com/office/powerpoint/2010/main" val="3801226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p>
        </p:txBody>
      </p:sp>
      <p:sp>
        <p:nvSpPr>
          <p:cNvPr id="7172" name="Rectangle 3"/>
          <p:cNvSpPr>
            <a:spLocks noGrp="1" noChangeArrowheads="1"/>
          </p:cNvSpPr>
          <p:nvPr>
            <p:ph type="body" idx="1"/>
          </p:nvPr>
        </p:nvSpPr>
        <p:spPr>
          <a:xfrm>
            <a:off x="444410" y="1409700"/>
            <a:ext cx="11233240" cy="5448300"/>
          </a:xfrm>
        </p:spPr>
        <p:txBody>
          <a:bodyPr>
            <a:noAutofit/>
          </a:bodyPr>
          <a:lstStyle/>
          <a:p>
            <a:r>
              <a:rPr lang="en-US" altLang="zh-CN" sz="2400" dirty="0"/>
              <a:t>DLL</a:t>
            </a:r>
            <a:r>
              <a:rPr lang="zh-CN" altLang="en-US" sz="2400" dirty="0"/>
              <a:t>是对静态连接的一种改进，带来了更细的开发</a:t>
            </a:r>
            <a:r>
              <a:rPr lang="zh-CN" altLang="en-US" sz="2400" dirty="0" smtClean="0"/>
              <a:t>分工，包括二进制如何交互的问题，尤其是当</a:t>
            </a:r>
            <a:r>
              <a:rPr lang="en-US" altLang="zh-CN" sz="2400" dirty="0" smtClean="0"/>
              <a:t>DLL</a:t>
            </a:r>
            <a:r>
              <a:rPr lang="zh-CN" altLang="en-US" sz="2400" dirty="0" smtClean="0"/>
              <a:t>输出类时的二进制交互问题；</a:t>
            </a:r>
            <a:endParaRPr lang="en-US" altLang="zh-CN" sz="2400" dirty="0" smtClean="0"/>
          </a:p>
          <a:p>
            <a:r>
              <a:rPr lang="en-US" altLang="zh-CN" sz="2400" dirty="0"/>
              <a:t>COM</a:t>
            </a:r>
            <a:r>
              <a:rPr lang="zh-CN" altLang="en-US" sz="2400" dirty="0"/>
              <a:t>的各种努力都是在规定一种二进制交互</a:t>
            </a:r>
            <a:r>
              <a:rPr lang="zh-CN" altLang="en-US" sz="2400" dirty="0" smtClean="0"/>
              <a:t>协议</a:t>
            </a:r>
            <a:endParaRPr lang="en-US" altLang="zh-CN" sz="2400" dirty="0" smtClean="0"/>
          </a:p>
          <a:p>
            <a:pPr lvl="1" latinLnBrk="1">
              <a:buFont typeface="Wingdings" panose="05000000000000000000" pitchFamily="2" charset="2"/>
              <a:buChar char="u"/>
            </a:pPr>
            <a:r>
              <a:rPr lang="en-US" altLang="zh-CN" sz="2400" dirty="0"/>
              <a:t>1</a:t>
            </a:r>
            <a:r>
              <a:rPr lang="zh-CN" altLang="en-US" sz="2400" dirty="0"/>
              <a:t>、</a:t>
            </a:r>
            <a:r>
              <a:rPr lang="en-US" altLang="zh-CN" sz="2400" b="1" dirty="0">
                <a:solidFill>
                  <a:schemeClr val="accent5"/>
                </a:solidFill>
              </a:rPr>
              <a:t>COM</a:t>
            </a:r>
            <a:r>
              <a:rPr lang="zh-CN" altLang="en-US" sz="2400" b="1" dirty="0">
                <a:solidFill>
                  <a:schemeClr val="accent5"/>
                </a:solidFill>
              </a:rPr>
              <a:t>组件以接口对功能分类，便于组织；</a:t>
            </a:r>
            <a:r>
              <a:rPr lang="en-US" altLang="zh-CN" sz="2400" b="1" dirty="0">
                <a:solidFill>
                  <a:schemeClr val="accent5"/>
                </a:solidFill>
              </a:rPr>
              <a:t>DLL</a:t>
            </a:r>
            <a:r>
              <a:rPr lang="zh-CN" altLang="en-US" sz="2400" b="1" dirty="0">
                <a:solidFill>
                  <a:schemeClr val="accent5"/>
                </a:solidFill>
              </a:rPr>
              <a:t>特别是大的</a:t>
            </a:r>
            <a:r>
              <a:rPr lang="en-US" altLang="zh-CN" sz="2400" b="1" dirty="0">
                <a:solidFill>
                  <a:schemeClr val="accent5"/>
                </a:solidFill>
              </a:rPr>
              <a:t>DLL</a:t>
            </a:r>
            <a:r>
              <a:rPr lang="zh-CN" altLang="en-US" sz="2400" b="1" dirty="0">
                <a:solidFill>
                  <a:schemeClr val="accent5"/>
                </a:solidFill>
              </a:rPr>
              <a:t>，函数一大堆，难以组织</a:t>
            </a:r>
            <a:r>
              <a:rPr lang="zh-CN" altLang="en-US" sz="2400" dirty="0"/>
              <a:t>；</a:t>
            </a:r>
          </a:p>
          <a:p>
            <a:pPr lvl="1" latinLnBrk="1">
              <a:buFont typeface="Wingdings" panose="05000000000000000000" pitchFamily="2" charset="2"/>
              <a:buChar char="u"/>
            </a:pPr>
            <a:r>
              <a:rPr lang="en-US" altLang="zh-CN" sz="2400" dirty="0"/>
              <a:t>2</a:t>
            </a:r>
            <a:r>
              <a:rPr lang="zh-CN" altLang="en-US" sz="2400" dirty="0"/>
              <a:t>、</a:t>
            </a:r>
            <a:r>
              <a:rPr lang="en-US" altLang="zh-CN" sz="2400" dirty="0"/>
              <a:t>COM</a:t>
            </a:r>
            <a:r>
              <a:rPr lang="zh-CN" altLang="en-US" sz="2400" dirty="0"/>
              <a:t>组件便于升级维护，功能扩充，只需添加接口就行；</a:t>
            </a:r>
            <a:r>
              <a:rPr lang="en-US" altLang="zh-CN" sz="2400" dirty="0"/>
              <a:t>DLL</a:t>
            </a:r>
            <a:r>
              <a:rPr lang="zh-CN" altLang="en-US" sz="2400" dirty="0"/>
              <a:t>升级困难，函数不能随意改变；</a:t>
            </a:r>
          </a:p>
          <a:p>
            <a:pPr lvl="1" latinLnBrk="1">
              <a:buFont typeface="Wingdings" panose="05000000000000000000" pitchFamily="2" charset="2"/>
              <a:buChar char="u"/>
            </a:pPr>
            <a:r>
              <a:rPr lang="en-US" altLang="zh-CN" sz="2400" dirty="0"/>
              <a:t>3</a:t>
            </a:r>
            <a:r>
              <a:rPr lang="zh-CN" altLang="en-US" sz="2400" dirty="0"/>
              <a:t>、</a:t>
            </a:r>
            <a:r>
              <a:rPr lang="en-US" altLang="zh-CN" sz="2400" dirty="0"/>
              <a:t>COM</a:t>
            </a:r>
            <a:r>
              <a:rPr lang="zh-CN" altLang="en-US" sz="2400" dirty="0"/>
              <a:t>创建调用有很好的安全性，</a:t>
            </a:r>
            <a:r>
              <a:rPr lang="en-US" altLang="zh-CN" sz="2400" dirty="0"/>
              <a:t>DLL</a:t>
            </a:r>
            <a:r>
              <a:rPr lang="zh-CN" altLang="en-US" sz="2400" dirty="0"/>
              <a:t>没有；</a:t>
            </a:r>
          </a:p>
          <a:p>
            <a:pPr lvl="1" latinLnBrk="1">
              <a:buFont typeface="Wingdings" panose="05000000000000000000" pitchFamily="2" charset="2"/>
              <a:buChar char="u"/>
            </a:pPr>
            <a:r>
              <a:rPr lang="en-US" altLang="zh-CN" sz="2400" dirty="0"/>
              <a:t>4</a:t>
            </a:r>
            <a:r>
              <a:rPr lang="zh-CN" altLang="en-US" sz="2400" dirty="0"/>
              <a:t>、</a:t>
            </a:r>
            <a:r>
              <a:rPr lang="en-US" altLang="zh-CN" sz="2400" dirty="0"/>
              <a:t>COM</a:t>
            </a:r>
            <a:r>
              <a:rPr lang="zh-CN" altLang="en-US" sz="2400" dirty="0"/>
              <a:t>组件可轻松实现进程间调用，</a:t>
            </a:r>
            <a:r>
              <a:rPr lang="en-US" altLang="zh-CN" sz="2400" dirty="0"/>
              <a:t>DLL</a:t>
            </a:r>
            <a:r>
              <a:rPr lang="zh-CN" altLang="en-US" sz="2400" dirty="0"/>
              <a:t>很困难；</a:t>
            </a:r>
          </a:p>
          <a:p>
            <a:pPr lvl="1" latinLnBrk="1">
              <a:buFont typeface="Wingdings" panose="05000000000000000000" pitchFamily="2" charset="2"/>
              <a:buChar char="u"/>
            </a:pPr>
            <a:r>
              <a:rPr lang="en-US" altLang="zh-CN" sz="2400" dirty="0"/>
              <a:t>5</a:t>
            </a:r>
            <a:r>
              <a:rPr lang="zh-CN" altLang="en-US" sz="2400" dirty="0"/>
              <a:t>、</a:t>
            </a:r>
            <a:r>
              <a:rPr lang="en-US" altLang="zh-CN" sz="2400" dirty="0"/>
              <a:t>COM</a:t>
            </a:r>
            <a:r>
              <a:rPr lang="zh-CN" altLang="en-US" sz="2400" dirty="0"/>
              <a:t>组件可轻松实现分布式调用，</a:t>
            </a:r>
            <a:r>
              <a:rPr lang="en-US" altLang="zh-CN" sz="2400" dirty="0"/>
              <a:t>DLL</a:t>
            </a:r>
            <a:r>
              <a:rPr lang="zh-CN" altLang="en-US" sz="2400" dirty="0"/>
              <a:t>不可能；</a:t>
            </a:r>
          </a:p>
          <a:p>
            <a:pPr lvl="1" latinLnBrk="1">
              <a:buFont typeface="Wingdings" panose="05000000000000000000" pitchFamily="2" charset="2"/>
              <a:buChar char="u"/>
            </a:pPr>
            <a:r>
              <a:rPr lang="en-US" altLang="zh-CN" sz="2400" dirty="0"/>
              <a:t>6</a:t>
            </a:r>
            <a:r>
              <a:rPr lang="zh-CN" altLang="en-US" sz="2400" dirty="0"/>
              <a:t>、</a:t>
            </a:r>
            <a:r>
              <a:rPr lang="en-US" altLang="zh-CN" sz="2400" b="1" dirty="0">
                <a:solidFill>
                  <a:schemeClr val="accent5"/>
                </a:solidFill>
              </a:rPr>
              <a:t>COM</a:t>
            </a:r>
            <a:r>
              <a:rPr lang="zh-CN" altLang="en-US" sz="2400" b="1" dirty="0">
                <a:solidFill>
                  <a:schemeClr val="accent5"/>
                </a:solidFill>
              </a:rPr>
              <a:t>组件具有封装、继承、多态的面向对象特征，</a:t>
            </a:r>
            <a:r>
              <a:rPr lang="en-US" altLang="zh-CN" sz="2400" b="1" dirty="0">
                <a:solidFill>
                  <a:schemeClr val="accent5"/>
                </a:solidFill>
              </a:rPr>
              <a:t>DLL</a:t>
            </a:r>
            <a:r>
              <a:rPr lang="zh-CN" altLang="en-US" sz="2400" b="1" dirty="0">
                <a:solidFill>
                  <a:schemeClr val="accent5"/>
                </a:solidFill>
              </a:rPr>
              <a:t>只有封装</a:t>
            </a:r>
            <a:r>
              <a:rPr lang="zh-CN" altLang="en-US" sz="2400" dirty="0"/>
              <a:t>；</a:t>
            </a:r>
          </a:p>
          <a:p>
            <a:pPr lvl="1" latinLnBrk="1">
              <a:buFont typeface="Wingdings" panose="05000000000000000000" pitchFamily="2" charset="2"/>
              <a:buChar char="u"/>
            </a:pPr>
            <a:r>
              <a:rPr lang="en-US" altLang="zh-CN" sz="2400" dirty="0"/>
              <a:t>7</a:t>
            </a:r>
            <a:r>
              <a:rPr lang="zh-CN" altLang="en-US" sz="2400" dirty="0"/>
              <a:t>、在</a:t>
            </a:r>
            <a:r>
              <a:rPr lang="en-US" altLang="zh-CN" sz="2400" dirty="0"/>
              <a:t>COM</a:t>
            </a:r>
            <a:r>
              <a:rPr lang="zh-CN" altLang="en-US" sz="2400" dirty="0"/>
              <a:t>组件的基础上实现了大量功能：</a:t>
            </a:r>
            <a:r>
              <a:rPr lang="en-US" altLang="zh-CN" sz="2400" dirty="0"/>
              <a:t>ActiveX</a:t>
            </a:r>
            <a:r>
              <a:rPr lang="zh-CN" altLang="en-US" sz="2400" dirty="0"/>
              <a:t>，</a:t>
            </a:r>
            <a:r>
              <a:rPr lang="en-US" altLang="zh-CN" sz="2400" dirty="0"/>
              <a:t>OLE</a:t>
            </a:r>
            <a:r>
              <a:rPr lang="zh-CN" altLang="en-US" sz="2400" dirty="0"/>
              <a:t>等；</a:t>
            </a:r>
          </a:p>
          <a:p>
            <a:pPr marL="0" indent="0">
              <a:buNone/>
            </a:pPr>
            <a:endParaRPr lang="zh-CN" altLang="en-US" dirty="0"/>
          </a:p>
        </p:txBody>
      </p:sp>
    </p:spTree>
    <p:extLst>
      <p:ext uri="{BB962C8B-B14F-4D97-AF65-F5344CB8AC3E}">
        <p14:creationId xmlns:p14="http://schemas.microsoft.com/office/powerpoint/2010/main" val="3076663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1307</TotalTime>
  <Words>3987</Words>
  <Application>Microsoft Office PowerPoint</Application>
  <PresentationFormat>宽屏</PresentationFormat>
  <Paragraphs>506</Paragraphs>
  <Slides>79</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79</vt:i4>
      </vt:variant>
    </vt:vector>
  </HeadingPairs>
  <TitlesOfParts>
    <vt:vector size="91" baseType="lpstr">
      <vt:lpstr>方正姚体</vt:lpstr>
      <vt:lpstr>华文新魏</vt:lpstr>
      <vt:lpstr>宋体</vt:lpstr>
      <vt:lpstr>微软雅黑</vt:lpstr>
      <vt:lpstr>新宋体</vt:lpstr>
      <vt:lpstr>Arial</vt:lpstr>
      <vt:lpstr>Calibri</vt:lpstr>
      <vt:lpstr>Tahoma</vt:lpstr>
      <vt:lpstr>Trebuchet MS</vt:lpstr>
      <vt:lpstr>Wingdings</vt:lpstr>
      <vt:lpstr>Wingdings 3</vt:lpstr>
      <vt:lpstr>平面</vt:lpstr>
      <vt:lpstr>Windows原理与应用</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 </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课后练习作业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Thinkpad</cp:lastModifiedBy>
  <cp:revision>215</cp:revision>
  <dcterms:created xsi:type="dcterms:W3CDTF">2014-12-05T07:09:50Z</dcterms:created>
  <dcterms:modified xsi:type="dcterms:W3CDTF">2021-09-06T01:19:10Z</dcterms:modified>
</cp:coreProperties>
</file>