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9"/>
  </p:notesMasterIdLst>
  <p:handoutMasterIdLst>
    <p:handoutMasterId r:id="rId170"/>
  </p:handoutMasterIdLst>
  <p:sldIdLst>
    <p:sldId id="256" r:id="rId2"/>
    <p:sldId id="316" r:id="rId3"/>
    <p:sldId id="317" r:id="rId4"/>
    <p:sldId id="366" r:id="rId5"/>
    <p:sldId id="367" r:id="rId6"/>
    <p:sldId id="368" r:id="rId7"/>
    <p:sldId id="369" r:id="rId8"/>
    <p:sldId id="370" r:id="rId9"/>
    <p:sldId id="371" r:id="rId10"/>
    <p:sldId id="372" r:id="rId11"/>
    <p:sldId id="373" r:id="rId12"/>
    <p:sldId id="345" r:id="rId13"/>
    <p:sldId id="374" r:id="rId14"/>
    <p:sldId id="375" r:id="rId15"/>
    <p:sldId id="376" r:id="rId16"/>
    <p:sldId id="377" r:id="rId17"/>
    <p:sldId id="378" r:id="rId18"/>
    <p:sldId id="379" r:id="rId19"/>
    <p:sldId id="380" r:id="rId20"/>
    <p:sldId id="383" r:id="rId21"/>
    <p:sldId id="382"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5" r:id="rId41"/>
    <p:sldId id="406" r:id="rId42"/>
    <p:sldId id="402" r:id="rId43"/>
    <p:sldId id="403" r:id="rId44"/>
    <p:sldId id="464" r:id="rId45"/>
    <p:sldId id="407" r:id="rId46"/>
    <p:sldId id="408" r:id="rId47"/>
    <p:sldId id="404" r:id="rId48"/>
    <p:sldId id="409" r:id="rId49"/>
    <p:sldId id="410" r:id="rId50"/>
    <p:sldId id="446" r:id="rId51"/>
    <p:sldId id="452" r:id="rId52"/>
    <p:sldId id="453" r:id="rId53"/>
    <p:sldId id="454" r:id="rId54"/>
    <p:sldId id="455" r:id="rId55"/>
    <p:sldId id="456" r:id="rId56"/>
    <p:sldId id="447" r:id="rId57"/>
    <p:sldId id="448" r:id="rId58"/>
    <p:sldId id="457" r:id="rId59"/>
    <p:sldId id="449" r:id="rId60"/>
    <p:sldId id="458" r:id="rId61"/>
    <p:sldId id="459" r:id="rId62"/>
    <p:sldId id="460" r:id="rId63"/>
    <p:sldId id="461" r:id="rId64"/>
    <p:sldId id="462" r:id="rId65"/>
    <p:sldId id="463" r:id="rId66"/>
    <p:sldId id="465" r:id="rId67"/>
    <p:sldId id="411" r:id="rId68"/>
    <p:sldId id="412" r:id="rId69"/>
    <p:sldId id="413" r:id="rId70"/>
    <p:sldId id="414" r:id="rId71"/>
    <p:sldId id="416" r:id="rId72"/>
    <p:sldId id="415" r:id="rId73"/>
    <p:sldId id="417" r:id="rId74"/>
    <p:sldId id="418"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44" r:id="rId94"/>
    <p:sldId id="445" r:id="rId95"/>
    <p:sldId id="440" r:id="rId96"/>
    <p:sldId id="441" r:id="rId97"/>
    <p:sldId id="469" r:id="rId98"/>
    <p:sldId id="466" r:id="rId99"/>
    <p:sldId id="467" r:id="rId100"/>
    <p:sldId id="470" r:id="rId101"/>
    <p:sldId id="468" r:id="rId102"/>
    <p:sldId id="471" r:id="rId103"/>
    <p:sldId id="472" r:id="rId104"/>
    <p:sldId id="473" r:id="rId105"/>
    <p:sldId id="474" r:id="rId106"/>
    <p:sldId id="442" r:id="rId107"/>
    <p:sldId id="475" r:id="rId108"/>
    <p:sldId id="476" r:id="rId109"/>
    <p:sldId id="477" r:id="rId110"/>
    <p:sldId id="478" r:id="rId111"/>
    <p:sldId id="479" r:id="rId112"/>
    <p:sldId id="480" r:id="rId113"/>
    <p:sldId id="481" r:id="rId114"/>
    <p:sldId id="482" r:id="rId115"/>
    <p:sldId id="483" r:id="rId116"/>
    <p:sldId id="484" r:id="rId117"/>
    <p:sldId id="443" r:id="rId118"/>
    <p:sldId id="487" r:id="rId119"/>
    <p:sldId id="485" r:id="rId120"/>
    <p:sldId id="488" r:id="rId121"/>
    <p:sldId id="489" r:id="rId122"/>
    <p:sldId id="490" r:id="rId123"/>
    <p:sldId id="491" r:id="rId124"/>
    <p:sldId id="492" r:id="rId125"/>
    <p:sldId id="493" r:id="rId126"/>
    <p:sldId id="494" r:id="rId127"/>
    <p:sldId id="495" r:id="rId128"/>
    <p:sldId id="486" r:id="rId129"/>
    <p:sldId id="497" r:id="rId130"/>
    <p:sldId id="496" r:id="rId131"/>
    <p:sldId id="499" r:id="rId132"/>
    <p:sldId id="498" r:id="rId133"/>
    <p:sldId id="501" r:id="rId134"/>
    <p:sldId id="500" r:id="rId135"/>
    <p:sldId id="503" r:id="rId136"/>
    <p:sldId id="504" r:id="rId137"/>
    <p:sldId id="505" r:id="rId138"/>
    <p:sldId id="506" r:id="rId139"/>
    <p:sldId id="507" r:id="rId140"/>
    <p:sldId id="508" r:id="rId141"/>
    <p:sldId id="509" r:id="rId142"/>
    <p:sldId id="510" r:id="rId143"/>
    <p:sldId id="511" r:id="rId144"/>
    <p:sldId id="512" r:id="rId145"/>
    <p:sldId id="513" r:id="rId146"/>
    <p:sldId id="514" r:id="rId147"/>
    <p:sldId id="515" r:id="rId148"/>
    <p:sldId id="516" r:id="rId149"/>
    <p:sldId id="517" r:id="rId150"/>
    <p:sldId id="518" r:id="rId151"/>
    <p:sldId id="502" r:id="rId152"/>
    <p:sldId id="519" r:id="rId153"/>
    <p:sldId id="521" r:id="rId154"/>
    <p:sldId id="520" r:id="rId155"/>
    <p:sldId id="522" r:id="rId156"/>
    <p:sldId id="523" r:id="rId157"/>
    <p:sldId id="524" r:id="rId158"/>
    <p:sldId id="525" r:id="rId159"/>
    <p:sldId id="526" r:id="rId160"/>
    <p:sldId id="527" r:id="rId161"/>
    <p:sldId id="528" r:id="rId162"/>
    <p:sldId id="529" r:id="rId163"/>
    <p:sldId id="531" r:id="rId164"/>
    <p:sldId id="532" r:id="rId165"/>
    <p:sldId id="533" r:id="rId166"/>
    <p:sldId id="535" r:id="rId167"/>
    <p:sldId id="343" r:id="rId1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67" autoAdjust="0"/>
  </p:normalViewPr>
  <p:slideViewPr>
    <p:cSldViewPr snapToGrid="0">
      <p:cViewPr varScale="1">
        <p:scale>
          <a:sx n="65" d="100"/>
          <a:sy n="65" d="100"/>
        </p:scale>
        <p:origin x="-162" y="-102"/>
      </p:cViewPr>
      <p:guideLst>
        <p:guide orient="horz" pos="2160"/>
        <p:guide pos="3840"/>
      </p:guideLst>
    </p:cSldViewPr>
  </p:slideViewPr>
  <p:outlineViewPr>
    <p:cViewPr>
      <p:scale>
        <a:sx n="33" d="100"/>
        <a:sy n="33" d="100"/>
      </p:scale>
      <p:origin x="0" y="15366"/>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notesViewPr>
    <p:cSldViewPr snapToGrid="0">
      <p:cViewPr varScale="1">
        <p:scale>
          <a:sx n="56" d="100"/>
          <a:sy n="56" d="100"/>
        </p:scale>
        <p:origin x="-217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3.xml"/><Relationship Id="rId1" Type="http://schemas.openxmlformats.org/officeDocument/2006/relationships/slide" Target="slides/slide12.xml"/><Relationship Id="rId6" Type="http://schemas.openxmlformats.org/officeDocument/2006/relationships/slide" Target="slides/slide18.xml"/><Relationship Id="rId5" Type="http://schemas.openxmlformats.org/officeDocument/2006/relationships/slide" Target="slides/slide17.xml"/><Relationship Id="rId4"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dgm:spPr/>
      <dgm:t>
        <a:bodyPr/>
        <a:lstStyle/>
        <a:p>
          <a:pPr algn="l"/>
          <a:r>
            <a:rPr lang="en-US" altLang="zh-CN" dirty="0" smtClean="0"/>
            <a:t>DNS</a:t>
          </a:r>
          <a:r>
            <a:rPr lang="zh-CN" altLang="en-US" dirty="0" smtClean="0"/>
            <a:t>服务器配置</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en-US" altLang="zh-CN" dirty="0" smtClean="0"/>
            <a:t>AD</a:t>
          </a:r>
          <a:r>
            <a:rPr lang="zh-CN" altLang="en-US" dirty="0" smtClean="0"/>
            <a:t>逻辑结构</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19643720-2B40-4681-B6AA-424E0E901AAB}">
      <dgm:prSet phldrT="[文本]"/>
      <dgm:spPr/>
      <dgm:t>
        <a:bodyPr/>
        <a:lstStyle/>
        <a:p>
          <a:pPr algn="l"/>
          <a:r>
            <a:rPr lang="en-US" altLang="zh-CN" dirty="0" smtClean="0"/>
            <a:t>AD</a:t>
          </a:r>
          <a:r>
            <a:rPr lang="zh-CN" altLang="en-US" dirty="0" smtClean="0"/>
            <a:t>物理结构</a:t>
          </a:r>
          <a:endParaRPr lang="zh-CN" altLang="en-US" dirty="0"/>
        </a:p>
      </dgm:t>
    </dgm:pt>
    <dgm:pt modelId="{06FC63D7-59F4-4FCF-BA3C-82CA82021EE0}" type="parTrans" cxnId="{33A53B55-5868-4CCC-85AD-17C7FB71C2FC}">
      <dgm:prSet/>
      <dgm:spPr/>
      <dgm:t>
        <a:bodyPr/>
        <a:lstStyle/>
        <a:p>
          <a:endParaRPr lang="zh-CN" altLang="en-US"/>
        </a:p>
      </dgm:t>
    </dgm:pt>
    <dgm:pt modelId="{1397822D-B5D6-4C7A-B9A1-9207CFE945C4}" type="sibTrans" cxnId="{33A53B55-5868-4CCC-85AD-17C7FB71C2FC}">
      <dgm:prSet/>
      <dgm:spPr/>
      <dgm:t>
        <a:bodyPr/>
        <a:lstStyle/>
        <a:p>
          <a:endParaRPr lang="zh-CN" altLang="en-US"/>
        </a:p>
      </dgm:t>
    </dgm:pt>
    <dgm:pt modelId="{0EB4CFA3-2877-4CD2-8638-6B78E74A3005}">
      <dgm:prSet phldrT="[文本]"/>
      <dgm:spPr/>
      <dgm:t>
        <a:bodyPr/>
        <a:lstStyle/>
        <a:p>
          <a:pPr algn="l"/>
          <a:r>
            <a:rPr lang="en-US" altLang="zh-CN" dirty="0" smtClean="0"/>
            <a:t>DNS</a:t>
          </a:r>
          <a:r>
            <a:rPr lang="zh-CN" altLang="en-US" dirty="0" smtClean="0"/>
            <a:t>域名系统</a:t>
          </a:r>
          <a:endParaRPr lang="zh-CN" altLang="en-US" dirty="0"/>
        </a:p>
      </dgm:t>
    </dgm:pt>
    <dgm:pt modelId="{78E91C60-98EE-4736-9F1F-0A4515469F8E}" type="parTrans" cxnId="{57B5F7F3-A8A8-450D-BF33-D78E8B90296E}">
      <dgm:prSet/>
      <dgm:spPr/>
      <dgm:t>
        <a:bodyPr/>
        <a:lstStyle/>
        <a:p>
          <a:endParaRPr lang="zh-CN" altLang="en-US"/>
        </a:p>
      </dgm:t>
    </dgm:pt>
    <dgm:pt modelId="{063BDEB1-4B9A-40B2-B26D-744EA8FDC352}" type="sibTrans" cxnId="{57B5F7F3-A8A8-450D-BF33-D78E8B90296E}">
      <dgm:prSet/>
      <dgm:spPr/>
      <dgm:t>
        <a:bodyPr/>
        <a:lstStyle/>
        <a:p>
          <a:endParaRPr lang="zh-CN" altLang="en-US"/>
        </a:p>
      </dgm:t>
    </dgm:pt>
    <dgm:pt modelId="{01F923C7-689F-4D01-B3FE-D4C17841121F}">
      <dgm:prSet phldrT="[文本]"/>
      <dgm:spPr/>
      <dgm:t>
        <a:bodyPr/>
        <a:lstStyle/>
        <a:p>
          <a:pPr algn="l"/>
          <a:r>
            <a:rPr lang="zh-CN" altLang="en-US" dirty="0" smtClean="0"/>
            <a:t>管理活动目录</a:t>
          </a:r>
          <a:endParaRPr lang="zh-CN" altLang="en-US" dirty="0"/>
        </a:p>
      </dgm:t>
    </dgm:pt>
    <dgm:pt modelId="{66724F44-BEAE-48DF-BD68-80FED64745D8}" type="parTrans" cxnId="{7050B7D2-9FB1-480F-B2BC-0DC9D8EFA21D}">
      <dgm:prSet/>
      <dgm:spPr/>
    </dgm:pt>
    <dgm:pt modelId="{723DFB22-DB8F-41C7-8FA2-4933BDD96CFA}" type="sibTrans" cxnId="{7050B7D2-9FB1-480F-B2BC-0DC9D8EFA21D}">
      <dgm:prSet/>
      <dgm:spPr/>
    </dgm:pt>
    <dgm:pt modelId="{391E507E-AF4A-4E47-BDA4-0166FB9CA222}">
      <dgm:prSet phldrT="[文本]"/>
      <dgm:spPr/>
      <dgm:t>
        <a:bodyPr/>
        <a:lstStyle/>
        <a:p>
          <a:pPr algn="l"/>
          <a:r>
            <a:rPr lang="en-US" altLang="zh-CN" dirty="0" smtClean="0"/>
            <a:t>AD</a:t>
          </a:r>
          <a:r>
            <a:rPr lang="zh-CN" altLang="en-US" dirty="0" smtClean="0"/>
            <a:t>基本概念</a:t>
          </a:r>
          <a:endParaRPr lang="zh-CN" altLang="en-US" dirty="0"/>
        </a:p>
      </dgm:t>
    </dgm:pt>
    <dgm:pt modelId="{A6DFD3FE-2DC1-41B5-950F-449792CF1439}" type="parTrans" cxnId="{20A81751-0055-486C-A23E-7FB03706ECA3}">
      <dgm:prSet/>
      <dgm:spPr/>
    </dgm:pt>
    <dgm:pt modelId="{3E313934-7F54-4141-A207-F067FBD4FA17}" type="sibTrans" cxnId="{20A81751-0055-486C-A23E-7FB03706ECA3}">
      <dgm:prSet/>
      <dgm:spPr/>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dgm:pt>
    <dgm:pt modelId="{BDA9855D-7D78-437D-BD78-790FC97E081F}" type="pres">
      <dgm:prSet presAssocID="{0EB4CFA3-2877-4CD2-8638-6B78E74A3005}" presName="txShp" presStyleLbl="node1" presStyleIdx="0" presStyleCnt="6">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dgm:pt>
    <dgm:pt modelId="{F907B27B-B246-4928-AC93-8A19B8E86AA6}" type="pres">
      <dgm:prSet presAssocID="{B39E45CA-4B90-4BA5-AC4B-EBDCA7F79487}" presName="txShp" presStyleLbl="node1" presStyleIdx="1" presStyleCnt="6">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AA4947E6-C322-45D9-A10B-A492F475B7BE}" type="pres">
      <dgm:prSet presAssocID="{391E507E-AF4A-4E47-BDA4-0166FB9CA222}" presName="composite" presStyleCnt="0"/>
      <dgm:spPr/>
    </dgm:pt>
    <dgm:pt modelId="{D09B713F-8C63-4B24-A5F4-AFCA2035139F}" type="pres">
      <dgm:prSet presAssocID="{391E507E-AF4A-4E47-BDA4-0166FB9CA222}" presName="imgShp" presStyleLbl="fgImgPlace1" presStyleIdx="2" presStyleCnt="6"/>
      <dgm:spPr/>
    </dgm:pt>
    <dgm:pt modelId="{EBBE338E-E3FB-46F4-A783-038D213A380E}" type="pres">
      <dgm:prSet presAssocID="{391E507E-AF4A-4E47-BDA4-0166FB9CA222}" presName="txShp" presStyleLbl="node1" presStyleIdx="2" presStyleCnt="6">
        <dgm:presLayoutVars>
          <dgm:bulletEnabled val="1"/>
        </dgm:presLayoutVars>
      </dgm:prSet>
      <dgm:spPr/>
      <dgm:t>
        <a:bodyPr/>
        <a:lstStyle/>
        <a:p>
          <a:endParaRPr lang="zh-CN" altLang="en-US"/>
        </a:p>
      </dgm:t>
    </dgm:pt>
    <dgm:pt modelId="{F2AC7BF2-459D-487C-8E26-D50BCBC96B12}" type="pres">
      <dgm:prSet presAssocID="{3E313934-7F54-4141-A207-F067FBD4FA17}"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3" presStyleCnt="6"/>
      <dgm:spPr/>
    </dgm:pt>
    <dgm:pt modelId="{34905F94-283E-4E2E-B949-4A5102C3F22E}" type="pres">
      <dgm:prSet presAssocID="{130D3908-710E-4E1A-B7D8-47B8EA36ED4A}" presName="txShp" presStyleLbl="node1" presStyleIdx="3" presStyleCnt="6">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4" presStyleCnt="6"/>
      <dgm:spPr/>
    </dgm:pt>
    <dgm:pt modelId="{4A90FFE2-DE88-4B0D-886D-0593F18265A5}" type="pres">
      <dgm:prSet presAssocID="{19643720-2B40-4681-B6AA-424E0E901AAB}" presName="txShp" presStyleLbl="node1" presStyleIdx="4" presStyleCnt="6">
        <dgm:presLayoutVars>
          <dgm:bulletEnabled val="1"/>
        </dgm:presLayoutVars>
      </dgm:prSet>
      <dgm:spPr/>
      <dgm:t>
        <a:bodyPr/>
        <a:lstStyle/>
        <a:p>
          <a:endParaRPr lang="zh-CN" altLang="en-US"/>
        </a:p>
      </dgm:t>
    </dgm:pt>
    <dgm:pt modelId="{83637DFF-1686-4019-9A9F-1930090489B1}" type="pres">
      <dgm:prSet presAssocID="{1397822D-B5D6-4C7A-B9A1-9207CFE945C4}" presName="spacing" presStyleCnt="0"/>
      <dgm:spPr/>
    </dgm:pt>
    <dgm:pt modelId="{CA55DF42-ECA3-4211-AD79-4766CFB5FA1B}" type="pres">
      <dgm:prSet presAssocID="{01F923C7-689F-4D01-B3FE-D4C17841121F}" presName="composite" presStyleCnt="0"/>
      <dgm:spPr/>
    </dgm:pt>
    <dgm:pt modelId="{DEA1BF38-7C8B-48DD-8B7F-0271ED90AD3C}" type="pres">
      <dgm:prSet presAssocID="{01F923C7-689F-4D01-B3FE-D4C17841121F}" presName="imgShp" presStyleLbl="fgImgPlace1" presStyleIdx="5" presStyleCnt="6"/>
      <dgm:spPr/>
    </dgm:pt>
    <dgm:pt modelId="{A4FEDB7C-C72B-4F5F-A963-42B5E932BA0F}" type="pres">
      <dgm:prSet presAssocID="{01F923C7-689F-4D01-B3FE-D4C17841121F}" presName="txShp" presStyleLbl="node1" presStyleIdx="5" presStyleCnt="6">
        <dgm:presLayoutVars>
          <dgm:bulletEnabled val="1"/>
        </dgm:presLayoutVars>
      </dgm:prSet>
      <dgm:spPr/>
      <dgm:t>
        <a:bodyPr/>
        <a:lstStyle/>
        <a:p>
          <a:endParaRPr lang="zh-CN" altLang="en-US"/>
        </a:p>
      </dgm:t>
    </dgm:pt>
  </dgm:ptLst>
  <dgm:cxnLst>
    <dgm:cxn modelId="{9FBF72B5-1C28-40F2-89C3-08AFB13D3E4E}" type="presOf" srcId="{0EB4CFA3-2877-4CD2-8638-6B78E74A3005}" destId="{BDA9855D-7D78-437D-BD78-790FC97E081F}" srcOrd="0" destOrd="0" presId="urn:microsoft.com/office/officeart/2005/8/layout/vList3#3"/>
    <dgm:cxn modelId="{864E5C82-B3C8-474C-B1E4-42B78DDCD522}" type="presOf" srcId="{C0DAA090-DC2F-4A5B-84CF-FE23997C0F8D}" destId="{DDE2EFAC-FD0A-43B9-9885-8F584F8B2687}" srcOrd="0" destOrd="0" presId="urn:microsoft.com/office/officeart/2005/8/layout/vList3#3"/>
    <dgm:cxn modelId="{B69EE3B7-6352-4D18-85A0-6F0541D9B5D3}" type="presOf" srcId="{130D3908-710E-4E1A-B7D8-47B8EA36ED4A}" destId="{34905F94-283E-4E2E-B949-4A5102C3F22E}" srcOrd="0" destOrd="0" presId="urn:microsoft.com/office/officeart/2005/8/layout/vList3#3"/>
    <dgm:cxn modelId="{851E7807-5DCB-450F-91CB-BC7CE976400B}" srcId="{C0DAA090-DC2F-4A5B-84CF-FE23997C0F8D}" destId="{130D3908-710E-4E1A-B7D8-47B8EA36ED4A}" srcOrd="3" destOrd="0" parTransId="{42EC6CF3-FF18-437E-8D44-AA882D54CEE0}" sibTransId="{9007DD70-9C54-4477-9E19-C04AF4AA79E1}"/>
    <dgm:cxn modelId="{472C5B35-69DE-47AA-8A79-52AE9D23718D}" type="presOf" srcId="{01F923C7-689F-4D01-B3FE-D4C17841121F}" destId="{A4FEDB7C-C72B-4F5F-A963-42B5E932BA0F}" srcOrd="0" destOrd="0" presId="urn:microsoft.com/office/officeart/2005/8/layout/vList3#3"/>
    <dgm:cxn modelId="{57B5F7F3-A8A8-450D-BF33-D78E8B90296E}" srcId="{C0DAA090-DC2F-4A5B-84CF-FE23997C0F8D}" destId="{0EB4CFA3-2877-4CD2-8638-6B78E74A3005}" srcOrd="0" destOrd="0" parTransId="{78E91C60-98EE-4736-9F1F-0A4515469F8E}" sibTransId="{063BDEB1-4B9A-40B2-B26D-744EA8FDC352}"/>
    <dgm:cxn modelId="{7050B7D2-9FB1-480F-B2BC-0DC9D8EFA21D}" srcId="{C0DAA090-DC2F-4A5B-84CF-FE23997C0F8D}" destId="{01F923C7-689F-4D01-B3FE-D4C17841121F}" srcOrd="5" destOrd="0" parTransId="{66724F44-BEAE-48DF-BD68-80FED64745D8}" sibTransId="{723DFB22-DB8F-41C7-8FA2-4933BDD96CFA}"/>
    <dgm:cxn modelId="{BDD7A83D-2B29-499A-AC7D-135A93B890F0}" type="presOf" srcId="{19643720-2B40-4681-B6AA-424E0E901AAB}" destId="{4A90FFE2-DE88-4B0D-886D-0593F18265A5}" srcOrd="0" destOrd="0" presId="urn:microsoft.com/office/officeart/2005/8/layout/vList3#3"/>
    <dgm:cxn modelId="{55F16E27-D443-4F76-BE54-AA10A0226161}" type="presOf" srcId="{391E507E-AF4A-4E47-BDA4-0166FB9CA222}" destId="{EBBE338E-E3FB-46F4-A783-038D213A380E}" srcOrd="0" destOrd="0" presId="urn:microsoft.com/office/officeart/2005/8/layout/vList3#3"/>
    <dgm:cxn modelId="{33A53B55-5868-4CCC-85AD-17C7FB71C2FC}" srcId="{C0DAA090-DC2F-4A5B-84CF-FE23997C0F8D}" destId="{19643720-2B40-4681-B6AA-424E0E901AAB}" srcOrd="4" destOrd="0" parTransId="{06FC63D7-59F4-4FCF-BA3C-82CA82021EE0}" sibTransId="{1397822D-B5D6-4C7A-B9A1-9207CFE945C4}"/>
    <dgm:cxn modelId="{86628A9E-22D6-4C60-8249-0BFE480BFF5A}" srcId="{C0DAA090-DC2F-4A5B-84CF-FE23997C0F8D}" destId="{B39E45CA-4B90-4BA5-AC4B-EBDCA7F79487}" srcOrd="1" destOrd="0" parTransId="{AF02B0CB-D4D3-4689-AF3F-63B0CF0E9DB7}" sibTransId="{E62A0279-F5C6-468D-A5C5-4AC2E078B623}"/>
    <dgm:cxn modelId="{20A81751-0055-486C-A23E-7FB03706ECA3}" srcId="{C0DAA090-DC2F-4A5B-84CF-FE23997C0F8D}" destId="{391E507E-AF4A-4E47-BDA4-0166FB9CA222}" srcOrd="2" destOrd="0" parTransId="{A6DFD3FE-2DC1-41B5-950F-449792CF1439}" sibTransId="{3E313934-7F54-4141-A207-F067FBD4FA17}"/>
    <dgm:cxn modelId="{4DE93A12-A6B5-47EB-ABDC-C4FD0309B456}" type="presOf" srcId="{B39E45CA-4B90-4BA5-AC4B-EBDCA7F79487}" destId="{F907B27B-B246-4928-AC93-8A19B8E86AA6}" srcOrd="0" destOrd="0" presId="urn:microsoft.com/office/officeart/2005/8/layout/vList3#3"/>
    <dgm:cxn modelId="{41150D57-3446-4F65-BEF0-2CD54AB4CDCE}" type="presParOf" srcId="{DDE2EFAC-FD0A-43B9-9885-8F584F8B2687}" destId="{03C015DC-9CB5-48B5-B022-9C08FF2BB67F}" srcOrd="0" destOrd="0" presId="urn:microsoft.com/office/officeart/2005/8/layout/vList3#3"/>
    <dgm:cxn modelId="{C0E8196C-9A1E-4935-846F-AEDFBFF57B34}" type="presParOf" srcId="{03C015DC-9CB5-48B5-B022-9C08FF2BB67F}" destId="{083CB889-864A-48B4-A20B-3444EFBE5EE6}" srcOrd="0" destOrd="0" presId="urn:microsoft.com/office/officeart/2005/8/layout/vList3#3"/>
    <dgm:cxn modelId="{2CF95AF5-686C-4E81-A7B2-FDE16CD5D36A}" type="presParOf" srcId="{03C015DC-9CB5-48B5-B022-9C08FF2BB67F}" destId="{BDA9855D-7D78-437D-BD78-790FC97E081F}" srcOrd="1" destOrd="0" presId="urn:microsoft.com/office/officeart/2005/8/layout/vList3#3"/>
    <dgm:cxn modelId="{F65542E3-A4E2-4D68-8174-176FAC168A7C}" type="presParOf" srcId="{DDE2EFAC-FD0A-43B9-9885-8F584F8B2687}" destId="{176E4038-6664-4B38-A111-E910267DC30B}" srcOrd="1" destOrd="0" presId="urn:microsoft.com/office/officeart/2005/8/layout/vList3#3"/>
    <dgm:cxn modelId="{C12FAB64-105B-4559-8C53-95C2C43D07E7}" type="presParOf" srcId="{DDE2EFAC-FD0A-43B9-9885-8F584F8B2687}" destId="{F86355EA-7315-4404-8DB2-95216AEB3B8A}" srcOrd="2" destOrd="0" presId="urn:microsoft.com/office/officeart/2005/8/layout/vList3#3"/>
    <dgm:cxn modelId="{43380A88-1503-4FE1-B70A-E2DE24F086DB}" type="presParOf" srcId="{F86355EA-7315-4404-8DB2-95216AEB3B8A}" destId="{BDA2664F-D760-4676-988D-9DECE8C71CCC}" srcOrd="0" destOrd="0" presId="urn:microsoft.com/office/officeart/2005/8/layout/vList3#3"/>
    <dgm:cxn modelId="{2E348613-AAE0-4D05-B2D0-B3E54796C9D8}" type="presParOf" srcId="{F86355EA-7315-4404-8DB2-95216AEB3B8A}" destId="{F907B27B-B246-4928-AC93-8A19B8E86AA6}" srcOrd="1" destOrd="0" presId="urn:microsoft.com/office/officeart/2005/8/layout/vList3#3"/>
    <dgm:cxn modelId="{DDCD5829-E3D0-4D16-87A3-191101ACF7F6}" type="presParOf" srcId="{DDE2EFAC-FD0A-43B9-9885-8F584F8B2687}" destId="{11472BDA-002C-4AC8-8CC0-396DCF3ABB3B}" srcOrd="3" destOrd="0" presId="urn:microsoft.com/office/officeart/2005/8/layout/vList3#3"/>
    <dgm:cxn modelId="{DCBBE340-FCF0-412A-9BB5-3EAF2B1076D1}" type="presParOf" srcId="{DDE2EFAC-FD0A-43B9-9885-8F584F8B2687}" destId="{AA4947E6-C322-45D9-A10B-A492F475B7BE}" srcOrd="4" destOrd="0" presId="urn:microsoft.com/office/officeart/2005/8/layout/vList3#3"/>
    <dgm:cxn modelId="{B477F7E2-F63A-4800-BF8A-AA975C9CE712}" type="presParOf" srcId="{AA4947E6-C322-45D9-A10B-A492F475B7BE}" destId="{D09B713F-8C63-4B24-A5F4-AFCA2035139F}" srcOrd="0" destOrd="0" presId="urn:microsoft.com/office/officeart/2005/8/layout/vList3#3"/>
    <dgm:cxn modelId="{57D0B1C6-B460-4D7F-92F1-6820B9B734B9}" type="presParOf" srcId="{AA4947E6-C322-45D9-A10B-A492F475B7BE}" destId="{EBBE338E-E3FB-46F4-A783-038D213A380E}" srcOrd="1" destOrd="0" presId="urn:microsoft.com/office/officeart/2005/8/layout/vList3#3"/>
    <dgm:cxn modelId="{6FBF6BE3-E1CA-44FA-8F13-850C2E2CFD1C}" type="presParOf" srcId="{DDE2EFAC-FD0A-43B9-9885-8F584F8B2687}" destId="{F2AC7BF2-459D-487C-8E26-D50BCBC96B12}" srcOrd="5" destOrd="0" presId="urn:microsoft.com/office/officeart/2005/8/layout/vList3#3"/>
    <dgm:cxn modelId="{3EC046C0-9C2C-4CBF-B669-0518312DA7E0}" type="presParOf" srcId="{DDE2EFAC-FD0A-43B9-9885-8F584F8B2687}" destId="{586EC0CC-8B1E-4061-BBE3-BE2792702B83}" srcOrd="6" destOrd="0" presId="urn:microsoft.com/office/officeart/2005/8/layout/vList3#3"/>
    <dgm:cxn modelId="{1D30C12E-C649-4834-AE99-5F76F09FB7F9}" type="presParOf" srcId="{586EC0CC-8B1E-4061-BBE3-BE2792702B83}" destId="{7FE62E54-E85F-4DBB-997F-689B5CDFD62D}" srcOrd="0" destOrd="0" presId="urn:microsoft.com/office/officeart/2005/8/layout/vList3#3"/>
    <dgm:cxn modelId="{487B7467-5FF1-4989-B025-216942697C1F}" type="presParOf" srcId="{586EC0CC-8B1E-4061-BBE3-BE2792702B83}" destId="{34905F94-283E-4E2E-B949-4A5102C3F22E}" srcOrd="1" destOrd="0" presId="urn:microsoft.com/office/officeart/2005/8/layout/vList3#3"/>
    <dgm:cxn modelId="{CCB04E26-D1DA-4AC5-B322-3420F6653987}" type="presParOf" srcId="{DDE2EFAC-FD0A-43B9-9885-8F584F8B2687}" destId="{48586205-9294-4296-BDD7-7DD0341827D6}" srcOrd="7" destOrd="0" presId="urn:microsoft.com/office/officeart/2005/8/layout/vList3#3"/>
    <dgm:cxn modelId="{68F0A6DD-3B4B-466A-B980-CDD99D4AFBF8}" type="presParOf" srcId="{DDE2EFAC-FD0A-43B9-9885-8F584F8B2687}" destId="{6CC95308-025F-4033-88A7-DD028B775712}" srcOrd="8" destOrd="0" presId="urn:microsoft.com/office/officeart/2005/8/layout/vList3#3"/>
    <dgm:cxn modelId="{679FA747-BC79-4A0F-8EE5-CA9CA493141D}" type="presParOf" srcId="{6CC95308-025F-4033-88A7-DD028B775712}" destId="{9D48952A-8DE3-45EB-8CB6-5152C3B3C507}" srcOrd="0" destOrd="0" presId="urn:microsoft.com/office/officeart/2005/8/layout/vList3#3"/>
    <dgm:cxn modelId="{36A1054B-8C36-45EF-A080-E8F46C52C93E}" type="presParOf" srcId="{6CC95308-025F-4033-88A7-DD028B775712}" destId="{4A90FFE2-DE88-4B0D-886D-0593F18265A5}" srcOrd="1" destOrd="0" presId="urn:microsoft.com/office/officeart/2005/8/layout/vList3#3"/>
    <dgm:cxn modelId="{2BABCC20-A2E8-4328-B723-F42E9304B836}" type="presParOf" srcId="{DDE2EFAC-FD0A-43B9-9885-8F584F8B2687}" destId="{83637DFF-1686-4019-9A9F-1930090489B1}" srcOrd="9" destOrd="0" presId="urn:microsoft.com/office/officeart/2005/8/layout/vList3#3"/>
    <dgm:cxn modelId="{56F2C6F4-C00A-4741-9259-97D8EC4F12A2}" type="presParOf" srcId="{DDE2EFAC-FD0A-43B9-9885-8F584F8B2687}" destId="{CA55DF42-ECA3-4211-AD79-4766CFB5FA1B}" srcOrd="10" destOrd="0" presId="urn:microsoft.com/office/officeart/2005/8/layout/vList3#3"/>
    <dgm:cxn modelId="{37F6B0BE-F2A9-4122-B750-F05F7EFA746B}" type="presParOf" srcId="{CA55DF42-ECA3-4211-AD79-4766CFB5FA1B}" destId="{DEA1BF38-7C8B-48DD-8B7F-0271ED90AD3C}" srcOrd="0" destOrd="0" presId="urn:microsoft.com/office/officeart/2005/8/layout/vList3#3"/>
    <dgm:cxn modelId="{ED591556-91DC-4860-872B-0120C62122DE}" type="presParOf" srcId="{CA55DF42-ECA3-4211-AD79-4766CFB5FA1B}" destId="{A4FEDB7C-C72B-4F5F-A963-42B5E932BA0F}" srcOrd="1" destOrd="0" presId="urn:microsoft.com/office/officeart/2005/8/layout/vList3#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A9855D-7D78-437D-BD78-790FC97E081F}">
      <dsp:nvSpPr>
        <dsp:cNvPr id="0" name=""/>
        <dsp:cNvSpPr/>
      </dsp:nvSpPr>
      <dsp:spPr>
        <a:xfrm rot="10800000">
          <a:off x="1460840" y="2650"/>
          <a:ext cx="5107674" cy="697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3" tIns="114300" rIns="213360" bIns="114300" numCol="1" spcCol="1270" anchor="ctr" anchorCtr="0">
          <a:noAutofit/>
        </a:bodyPr>
        <a:lstStyle/>
        <a:p>
          <a:pPr lvl="0" algn="l" defTabSz="1333500">
            <a:lnSpc>
              <a:spcPct val="90000"/>
            </a:lnSpc>
            <a:spcBef>
              <a:spcPct val="0"/>
            </a:spcBef>
            <a:spcAft>
              <a:spcPct val="35000"/>
            </a:spcAft>
          </a:pPr>
          <a:r>
            <a:rPr lang="en-US" altLang="zh-CN" sz="3000" kern="1200" dirty="0" smtClean="0"/>
            <a:t>DNS</a:t>
          </a:r>
          <a:r>
            <a:rPr lang="zh-CN" altLang="en-US" sz="3000" kern="1200" dirty="0" smtClean="0"/>
            <a:t>域名系统</a:t>
          </a:r>
          <a:endParaRPr lang="zh-CN" altLang="en-US" sz="3000" kern="1200" dirty="0"/>
        </a:p>
      </dsp:txBody>
      <dsp:txXfrm rot="10800000">
        <a:off x="1460840" y="2650"/>
        <a:ext cx="5107674" cy="697283"/>
      </dsp:txXfrm>
    </dsp:sp>
    <dsp:sp modelId="{083CB889-864A-48B4-A20B-3444EFBE5EE6}">
      <dsp:nvSpPr>
        <dsp:cNvPr id="0" name=""/>
        <dsp:cNvSpPr/>
      </dsp:nvSpPr>
      <dsp:spPr>
        <a:xfrm>
          <a:off x="1112198" y="2650"/>
          <a:ext cx="697283" cy="697283"/>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60840" y="908078"/>
          <a:ext cx="5107674" cy="697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3" tIns="114300" rIns="213360" bIns="114300" numCol="1" spcCol="1270" anchor="ctr" anchorCtr="0">
          <a:noAutofit/>
        </a:bodyPr>
        <a:lstStyle/>
        <a:p>
          <a:pPr lvl="0" algn="l" defTabSz="1333500">
            <a:lnSpc>
              <a:spcPct val="90000"/>
            </a:lnSpc>
            <a:spcBef>
              <a:spcPct val="0"/>
            </a:spcBef>
            <a:spcAft>
              <a:spcPct val="35000"/>
            </a:spcAft>
          </a:pPr>
          <a:r>
            <a:rPr lang="en-US" altLang="zh-CN" sz="3000" kern="1200" dirty="0" smtClean="0"/>
            <a:t>DNS</a:t>
          </a:r>
          <a:r>
            <a:rPr lang="zh-CN" altLang="en-US" sz="3000" kern="1200" dirty="0" smtClean="0"/>
            <a:t>服务器配置</a:t>
          </a:r>
          <a:endParaRPr lang="zh-CN" altLang="en-US" sz="3000" kern="1200" dirty="0"/>
        </a:p>
      </dsp:txBody>
      <dsp:txXfrm rot="10800000">
        <a:off x="1460840" y="908078"/>
        <a:ext cx="5107674" cy="697283"/>
      </dsp:txXfrm>
    </dsp:sp>
    <dsp:sp modelId="{BDA2664F-D760-4676-988D-9DECE8C71CCC}">
      <dsp:nvSpPr>
        <dsp:cNvPr id="0" name=""/>
        <dsp:cNvSpPr/>
      </dsp:nvSpPr>
      <dsp:spPr>
        <a:xfrm>
          <a:off x="1112198" y="908078"/>
          <a:ext cx="697283" cy="697283"/>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BE338E-E3FB-46F4-A783-038D213A380E}">
      <dsp:nvSpPr>
        <dsp:cNvPr id="0" name=""/>
        <dsp:cNvSpPr/>
      </dsp:nvSpPr>
      <dsp:spPr>
        <a:xfrm rot="10800000">
          <a:off x="1460840" y="1813506"/>
          <a:ext cx="5107674" cy="697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3" tIns="114300" rIns="213360" bIns="114300" numCol="1" spcCol="1270" anchor="ctr" anchorCtr="0">
          <a:noAutofit/>
        </a:bodyPr>
        <a:lstStyle/>
        <a:p>
          <a:pPr lvl="0" algn="l" defTabSz="1333500">
            <a:lnSpc>
              <a:spcPct val="90000"/>
            </a:lnSpc>
            <a:spcBef>
              <a:spcPct val="0"/>
            </a:spcBef>
            <a:spcAft>
              <a:spcPct val="35000"/>
            </a:spcAft>
          </a:pPr>
          <a:r>
            <a:rPr lang="en-US" altLang="zh-CN" sz="3000" kern="1200" dirty="0" smtClean="0"/>
            <a:t>AD</a:t>
          </a:r>
          <a:r>
            <a:rPr lang="zh-CN" altLang="en-US" sz="3000" kern="1200" dirty="0" smtClean="0"/>
            <a:t>基本概念</a:t>
          </a:r>
          <a:endParaRPr lang="zh-CN" altLang="en-US" sz="3000" kern="1200" dirty="0"/>
        </a:p>
      </dsp:txBody>
      <dsp:txXfrm rot="10800000">
        <a:off x="1460840" y="1813506"/>
        <a:ext cx="5107674" cy="697283"/>
      </dsp:txXfrm>
    </dsp:sp>
    <dsp:sp modelId="{D09B713F-8C63-4B24-A5F4-AFCA2035139F}">
      <dsp:nvSpPr>
        <dsp:cNvPr id="0" name=""/>
        <dsp:cNvSpPr/>
      </dsp:nvSpPr>
      <dsp:spPr>
        <a:xfrm>
          <a:off x="1112198" y="1813506"/>
          <a:ext cx="697283" cy="697283"/>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60840" y="2718934"/>
          <a:ext cx="5107674" cy="697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3" tIns="114300" rIns="213360" bIns="114300" numCol="1" spcCol="1270" anchor="ctr" anchorCtr="0">
          <a:noAutofit/>
        </a:bodyPr>
        <a:lstStyle/>
        <a:p>
          <a:pPr lvl="0" algn="l" defTabSz="1333500">
            <a:lnSpc>
              <a:spcPct val="90000"/>
            </a:lnSpc>
            <a:spcBef>
              <a:spcPct val="0"/>
            </a:spcBef>
            <a:spcAft>
              <a:spcPct val="35000"/>
            </a:spcAft>
          </a:pPr>
          <a:r>
            <a:rPr lang="en-US" altLang="zh-CN" sz="3000" kern="1200" dirty="0" smtClean="0"/>
            <a:t>AD</a:t>
          </a:r>
          <a:r>
            <a:rPr lang="zh-CN" altLang="en-US" sz="3000" kern="1200" dirty="0" smtClean="0"/>
            <a:t>逻辑结构</a:t>
          </a:r>
          <a:endParaRPr lang="zh-CN" altLang="en-US" sz="3000" kern="1200" dirty="0"/>
        </a:p>
      </dsp:txBody>
      <dsp:txXfrm rot="10800000">
        <a:off x="1460840" y="2718934"/>
        <a:ext cx="5107674" cy="697283"/>
      </dsp:txXfrm>
    </dsp:sp>
    <dsp:sp modelId="{7FE62E54-E85F-4DBB-997F-689B5CDFD62D}">
      <dsp:nvSpPr>
        <dsp:cNvPr id="0" name=""/>
        <dsp:cNvSpPr/>
      </dsp:nvSpPr>
      <dsp:spPr>
        <a:xfrm>
          <a:off x="1112198" y="2718934"/>
          <a:ext cx="697283" cy="697283"/>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60840" y="3624362"/>
          <a:ext cx="5107674" cy="697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3" tIns="114300" rIns="213360" bIns="114300" numCol="1" spcCol="1270" anchor="ctr" anchorCtr="0">
          <a:noAutofit/>
        </a:bodyPr>
        <a:lstStyle/>
        <a:p>
          <a:pPr lvl="0" algn="l" defTabSz="1333500">
            <a:lnSpc>
              <a:spcPct val="90000"/>
            </a:lnSpc>
            <a:spcBef>
              <a:spcPct val="0"/>
            </a:spcBef>
            <a:spcAft>
              <a:spcPct val="35000"/>
            </a:spcAft>
          </a:pPr>
          <a:r>
            <a:rPr lang="en-US" altLang="zh-CN" sz="3000" kern="1200" dirty="0" smtClean="0"/>
            <a:t>AD</a:t>
          </a:r>
          <a:r>
            <a:rPr lang="zh-CN" altLang="en-US" sz="3000" kern="1200" dirty="0" smtClean="0"/>
            <a:t>物理结构</a:t>
          </a:r>
          <a:endParaRPr lang="zh-CN" altLang="en-US" sz="3000" kern="1200" dirty="0"/>
        </a:p>
      </dsp:txBody>
      <dsp:txXfrm rot="10800000">
        <a:off x="1460840" y="3624362"/>
        <a:ext cx="5107674" cy="697283"/>
      </dsp:txXfrm>
    </dsp:sp>
    <dsp:sp modelId="{9D48952A-8DE3-45EB-8CB6-5152C3B3C507}">
      <dsp:nvSpPr>
        <dsp:cNvPr id="0" name=""/>
        <dsp:cNvSpPr/>
      </dsp:nvSpPr>
      <dsp:spPr>
        <a:xfrm>
          <a:off x="1112198" y="3624362"/>
          <a:ext cx="697283" cy="697283"/>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FEDB7C-C72B-4F5F-A963-42B5E932BA0F}">
      <dsp:nvSpPr>
        <dsp:cNvPr id="0" name=""/>
        <dsp:cNvSpPr/>
      </dsp:nvSpPr>
      <dsp:spPr>
        <a:xfrm rot="10800000">
          <a:off x="1460840" y="4529790"/>
          <a:ext cx="5107674" cy="6972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7483" tIns="114300" rIns="213360" bIns="114300" numCol="1" spcCol="1270" anchor="ctr" anchorCtr="0">
          <a:noAutofit/>
        </a:bodyPr>
        <a:lstStyle/>
        <a:p>
          <a:pPr lvl="0" algn="l" defTabSz="1333500">
            <a:lnSpc>
              <a:spcPct val="90000"/>
            </a:lnSpc>
            <a:spcBef>
              <a:spcPct val="0"/>
            </a:spcBef>
            <a:spcAft>
              <a:spcPct val="35000"/>
            </a:spcAft>
          </a:pPr>
          <a:r>
            <a:rPr lang="zh-CN" altLang="en-US" sz="3000" kern="1200" dirty="0" smtClean="0"/>
            <a:t>管理活动目录</a:t>
          </a:r>
          <a:endParaRPr lang="zh-CN" altLang="en-US" sz="3000" kern="1200" dirty="0"/>
        </a:p>
      </dsp:txBody>
      <dsp:txXfrm rot="10800000">
        <a:off x="1460840" y="4529790"/>
        <a:ext cx="5107674" cy="697283"/>
      </dsp:txXfrm>
    </dsp:sp>
    <dsp:sp modelId="{DEA1BF38-7C8B-48DD-8B7F-0271ED90AD3C}">
      <dsp:nvSpPr>
        <dsp:cNvPr id="0" name=""/>
        <dsp:cNvSpPr/>
      </dsp:nvSpPr>
      <dsp:spPr>
        <a:xfrm>
          <a:off x="1112198" y="4529790"/>
          <a:ext cx="697283" cy="697283"/>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90672-5A23-4E88-954E-B5C8BF036071}" type="datetimeFigureOut">
              <a:rPr lang="zh-CN" altLang="en-US" smtClean="0"/>
              <a:pPr/>
              <a:t>2020-10-22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3605FF-32E6-40B5-8765-04F018055D3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pPr/>
              <a:t>2020-10-22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pPr/>
              <a:t>‹#›</a:t>
            </a:fld>
            <a:endParaRPr lang="zh-CN" altLang="en-US"/>
          </a:p>
        </p:txBody>
      </p:sp>
    </p:spTree>
    <p:extLst>
      <p:ext uri="{BB962C8B-B14F-4D97-AF65-F5344CB8AC3E}">
        <p14:creationId xmlns:p14="http://schemas.microsoft.com/office/powerpoint/2010/main" xmlns=""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F6B7014-1CA7-42FF-9E69-87C27AE33F47}" type="slidenum">
              <a:rPr lang="zh-CN" altLang="en-US" smtClean="0"/>
              <a:pPr/>
              <a:t>167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02A4EA1-69B2-4C53-B8F9-677251D5E5E0}"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5157" y="0"/>
            <a:ext cx="683339" cy="365125"/>
          </a:xfrm>
        </p:spPr>
        <p:txBody>
          <a:bodyPr/>
          <a:lstStyle>
            <a:lvl1pPr>
              <a:defRPr sz="1200" baseline="0">
                <a:solidFill>
                  <a:schemeClr val="tx1"/>
                </a:solidFill>
              </a:defRPr>
            </a:lvl1pPr>
          </a:lstStyle>
          <a:p>
            <a:fld id="{37BE4CAF-C9DB-4544-9FE9-F6A8079FDBB8}" type="slidenum">
              <a:rPr lang="zh-CN" altLang="en-US" smtClean="0"/>
              <a:pPr/>
              <a:t>‹#›</a:t>
            </a:fld>
            <a:endParaRPr lang="zh-CN" altLang="en-US" dirty="0"/>
          </a:p>
        </p:txBody>
      </p:sp>
    </p:spTree>
    <p:extLst>
      <p:ext uri="{BB962C8B-B14F-4D97-AF65-F5344CB8AC3E}">
        <p14:creationId xmlns:p14="http://schemas.microsoft.com/office/powerpoint/2010/main" xmlns=""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ABFD017-7C60-4651-AAEE-7E9FECE9E168}"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62922C0-C879-4426-A30D-84883869D408}"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0ED2E1-A5F0-4A66-BBC3-826E6A3D1A12}"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D5AD289-2E7A-49B9-B512-9C8BDC17237E}"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53C31C-AB20-48FB-9E5F-A4FC47C03563}"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65064F-581E-4C4D-8571-766E28BE2D22}"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BFD27C-460E-41FE-BCBF-D422992DC45D}"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AA1932-4FFD-407B-9A53-FD824F15BFE9}"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0" y="0"/>
            <a:ext cx="683339" cy="365125"/>
          </a:xfrm>
        </p:spPr>
        <p:txBody>
          <a:bodyPr/>
          <a:lstStyle/>
          <a:p>
            <a:fld id="{A528B85E-0ADA-4FF3-9787-7ECCAB905DEE}" type="slidenum">
              <a:rPr lang="zh-CN" altLang="en-US" sz="1000" smtClean="0"/>
              <a:pPr/>
              <a:t>‹#›</a:t>
            </a:fld>
            <a:endParaRPr lang="zh-CN" altLang="en-US" dirty="0"/>
          </a:p>
        </p:txBody>
      </p:sp>
    </p:spTree>
    <p:extLst>
      <p:ext uri="{BB962C8B-B14F-4D97-AF65-F5344CB8AC3E}">
        <p14:creationId xmlns:p14="http://schemas.microsoft.com/office/powerpoint/2010/main" xmlns=""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831EEE5-73FD-4AD9-8EB7-A59684DB6E2A}" type="datetime1">
              <a:rPr lang="zh-CN" altLang="en-US" smtClean="0"/>
              <a:pPr/>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ED6F89D-9DD9-40FE-8935-F74CA33A6BA4}" type="datetime1">
              <a:rPr lang="zh-CN" altLang="en-US" smtClean="0"/>
              <a:pPr/>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B5DED8D-AA6D-45C3-B087-4451BE0FA4FE}" type="datetime1">
              <a:rPr lang="zh-CN" altLang="en-US" smtClean="0"/>
              <a:pPr/>
              <a:t>2020-10-22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CAA82-829D-45DB-81A4-1762FB98DA90}" type="datetime1">
              <a:rPr lang="zh-CN" altLang="en-US" smtClean="0"/>
              <a:pPr/>
              <a:t>2020-10-22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0" y="0"/>
            <a:ext cx="683339" cy="365125"/>
          </a:xfrm>
        </p:spPr>
        <p:txBody>
          <a:bodyPr/>
          <a:lstStyle/>
          <a:p>
            <a:fld id="{93AB7941-CAAE-4BFA-944C-359F02B0583D}" type="slidenum">
              <a:rPr lang="zh-CN" altLang="en-US" sz="1100" smtClean="0"/>
              <a:pPr/>
              <a:t>‹#›</a:t>
            </a:fld>
            <a:endParaRPr lang="zh-CN" altLang="en-US" dirty="0"/>
          </a:p>
        </p:txBody>
      </p:sp>
    </p:spTree>
    <p:extLst>
      <p:ext uri="{BB962C8B-B14F-4D97-AF65-F5344CB8AC3E}">
        <p14:creationId xmlns:p14="http://schemas.microsoft.com/office/powerpoint/2010/main" xmlns=""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56EC5-A138-444B-8F91-2C33FCF67828}" type="datetime1">
              <a:rPr lang="zh-CN" altLang="en-US" smtClean="0"/>
              <a:pPr/>
              <a:t>2020-10-22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71EEE9-FF5C-4CA6-BBA6-A02F9D812E97}" type="datetime1">
              <a:rPr lang="zh-CN" altLang="en-US" smtClean="0"/>
              <a:pPr/>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E61C37D-5499-44EB-B9AC-17481CA04520}" type="datetime1">
              <a:rPr lang="zh-CN" altLang="en-US" smtClean="0"/>
              <a:pPr/>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3CD022-2D6E-45F1-A1BE-D1E12A435154}" type="datetime1">
              <a:rPr lang="zh-CN" altLang="en-US" smtClean="0"/>
              <a:pPr/>
              <a:t>2020-10-22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pPr/>
              <a:t>‹#›</a:t>
            </a:fld>
            <a:endParaRPr lang="zh-CN" altLang="en-US"/>
          </a:p>
        </p:txBody>
      </p:sp>
    </p:spTree>
    <p:extLst>
      <p:ext uri="{BB962C8B-B14F-4D97-AF65-F5344CB8AC3E}">
        <p14:creationId xmlns:p14="http://schemas.microsoft.com/office/powerpoint/2010/main" xmlns=""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8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pic>
        <p:nvPicPr>
          <p:cNvPr id="5" name="Picture 41" descr="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文本框 3"/>
          <p:cNvSpPr txBox="1"/>
          <p:nvPr/>
        </p:nvSpPr>
        <p:spPr>
          <a:xfrm>
            <a:off x="2377437" y="3252651"/>
            <a:ext cx="6453051" cy="769441"/>
          </a:xfrm>
          <a:prstGeom prst="rect">
            <a:avLst/>
          </a:prstGeom>
          <a:noFill/>
        </p:spPr>
        <p:txBody>
          <a:bodyPr wrap="square" rtlCol="0">
            <a:spAutoFit/>
          </a:bodyPr>
          <a:lstStyle/>
          <a:p>
            <a:r>
              <a:rPr lang="en-US" altLang="zh-CN" sz="4400" dirty="0" smtClean="0">
                <a:solidFill>
                  <a:schemeClr val="accent1">
                    <a:lumMod val="75000"/>
                  </a:schemeClr>
                </a:solidFill>
              </a:rPr>
              <a:t>9.DNS</a:t>
            </a:r>
            <a:r>
              <a:rPr lang="zh-CN" altLang="en-US" sz="4400" dirty="0" smtClean="0">
                <a:solidFill>
                  <a:schemeClr val="accent1">
                    <a:lumMod val="75000"/>
                  </a:schemeClr>
                </a:solidFill>
              </a:rPr>
              <a:t>与活动目录</a:t>
            </a:r>
            <a:endParaRPr lang="zh-CN" altLang="en-US" sz="4400" dirty="0"/>
          </a:p>
        </p:txBody>
      </p:sp>
      <p:sp>
        <p:nvSpPr>
          <p:cNvPr id="6" name="副标题 5"/>
          <p:cNvSpPr>
            <a:spLocks noGrp="1"/>
          </p:cNvSpPr>
          <p:nvPr>
            <p:ph type="subTitle" idx="1"/>
          </p:nvPr>
        </p:nvSpPr>
        <p:spPr/>
        <p:txBody>
          <a:bodyPr/>
          <a:lstStyle/>
          <a:p>
            <a:endParaRPr lang="zh-CN" altLang="en-US"/>
          </a:p>
        </p:txBody>
      </p:sp>
      <p:sp>
        <p:nvSpPr>
          <p:cNvPr id="7"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
        <p:nvSpPr>
          <p:cNvPr id="9" name="灯片编号占位符 8"/>
          <p:cNvSpPr>
            <a:spLocks noGrp="1"/>
          </p:cNvSpPr>
          <p:nvPr>
            <p:ph type="sldNum" sz="quarter" idx="12"/>
          </p:nvPr>
        </p:nvSpPr>
        <p:spPr/>
        <p:txBody>
          <a:bodyPr/>
          <a:lstStyle/>
          <a:p>
            <a:fld id="{37BE4CAF-C9DB-4544-9FE9-F6A8079FDBB8}" type="slidenum">
              <a:rPr lang="zh-CN" altLang="en-US" smtClean="0"/>
              <a:pPr/>
              <a:t>1</a:t>
            </a:fld>
            <a:endParaRPr lang="zh-CN" altLang="en-US" dirty="0"/>
          </a:p>
        </p:txBody>
      </p:sp>
    </p:spTree>
    <p:extLst>
      <p:ext uri="{BB962C8B-B14F-4D97-AF65-F5344CB8AC3E}">
        <p14:creationId xmlns:p14="http://schemas.microsoft.com/office/powerpoint/2010/main" xmlns=""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zh-CN" altLang="en-US" dirty="0" smtClean="0"/>
              <a:t>解析域名</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候选的查询响应：权威应答、肯定应答、参考应答、否定应答</a:t>
            </a:r>
          </a:p>
          <a:p>
            <a:pPr lvl="2">
              <a:lnSpc>
                <a:spcPct val="90000"/>
              </a:lnSpc>
              <a:buNone/>
            </a:pPr>
            <a:r>
              <a:rPr lang="zh-CN" altLang="en-US" sz="2200" dirty="0" smtClean="0">
                <a:latin typeface="宋体" panose="02010600030101010101" pitchFamily="2" charset="-122"/>
              </a:rPr>
              <a:t>权威性应答：授权机构</a:t>
            </a:r>
            <a:r>
              <a:rPr lang="en-US" altLang="zh-CN" sz="2200" dirty="0" smtClean="0">
                <a:latin typeface="宋体" panose="02010600030101010101" pitchFamily="2" charset="-122"/>
              </a:rPr>
              <a:t>+</a:t>
            </a:r>
            <a:r>
              <a:rPr lang="zh-CN" altLang="en-US" sz="2200" dirty="0" smtClean="0">
                <a:latin typeface="宋体" panose="02010600030101010101" pitchFamily="2" charset="-122"/>
              </a:rPr>
              <a:t>肯定应答。肯定应答：资源记录。参考性应答：查询名称或类型未指定资源记录，不支持递归过程。</a:t>
            </a:r>
            <a:endParaRPr lang="en-US" altLang="zh-CN" sz="22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名称服务器缓存</a:t>
            </a:r>
          </a:p>
          <a:p>
            <a:pPr lvl="2">
              <a:lnSpc>
                <a:spcPct val="90000"/>
              </a:lnSpc>
              <a:buNone/>
            </a:pPr>
            <a:r>
              <a:rPr lang="zh-CN" altLang="en-US" sz="2200" dirty="0" smtClean="0">
                <a:latin typeface="宋体" panose="02010600030101010101" pitchFamily="2" charset="-122"/>
              </a:rPr>
              <a:t>已存在的有关</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名称空间的重要信息进行缓存</a:t>
            </a:r>
          </a:p>
          <a:p>
            <a:pPr lvl="2">
              <a:lnSpc>
                <a:spcPct val="90000"/>
              </a:lnSpc>
              <a:buNone/>
            </a:pPr>
            <a:r>
              <a:rPr lang="zh-CN" altLang="en-US" sz="2200" dirty="0" smtClean="0">
                <a:latin typeface="宋体" panose="02010600030101010101" pitchFamily="2" charset="-122"/>
              </a:rPr>
              <a:t>加速</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解析性能</a:t>
            </a:r>
          </a:p>
          <a:p>
            <a:pPr lvl="2">
              <a:lnSpc>
                <a:spcPct val="90000"/>
              </a:lnSpc>
              <a:buNone/>
            </a:pPr>
            <a:r>
              <a:rPr lang="zh-CN" altLang="en-US" sz="2200" dirty="0" smtClean="0">
                <a:latin typeface="宋体" panose="02010600030101010101" pitchFamily="2" charset="-122"/>
              </a:rPr>
              <a:t>生存时间</a:t>
            </a:r>
            <a:r>
              <a:rPr lang="en-US" altLang="zh-CN" sz="2200" dirty="0" smtClean="0">
                <a:latin typeface="宋体" panose="02010600030101010101" pitchFamily="2" charset="-122"/>
              </a:rPr>
              <a:t>TTL</a:t>
            </a:r>
            <a:r>
              <a:rPr lang="zh-CN" altLang="en-US" sz="2200" dirty="0" smtClean="0">
                <a:latin typeface="宋体" panose="02010600030101010101" pitchFamily="2" charset="-122"/>
              </a:rPr>
              <a:t>值</a:t>
            </a:r>
          </a:p>
          <a:p>
            <a:pPr lvl="2">
              <a:lnSpc>
                <a:spcPct val="90000"/>
              </a:lnSpc>
              <a:buNone/>
            </a:pPr>
            <a:r>
              <a:rPr lang="zh-CN" altLang="en-US" sz="2200" dirty="0" smtClean="0">
                <a:latin typeface="宋体" panose="02010600030101010101" pitchFamily="2" charset="-122"/>
              </a:rPr>
              <a:t>可将</a:t>
            </a:r>
            <a:r>
              <a:rPr lang="en-US" altLang="zh-CN" sz="2200" dirty="0" smtClean="0">
                <a:latin typeface="宋体" panose="02010600030101010101" pitchFamily="2" charset="-122"/>
              </a:rPr>
              <a:t>Win2k DNS</a:t>
            </a:r>
            <a:r>
              <a:rPr lang="zh-CN" altLang="en-US" sz="2200" dirty="0" smtClean="0">
                <a:latin typeface="宋体" panose="02010600030101010101" pitchFamily="2" charset="-122"/>
              </a:rPr>
              <a:t>服务器安装成缓存专用服务器</a:t>
            </a:r>
          </a:p>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服务器在域名解析过程中的查询顺序为：</a:t>
            </a:r>
            <a:endParaRPr lang="en-US" altLang="zh-CN" sz="2400" dirty="0" smtClean="0">
              <a:latin typeface="宋体" panose="02010600030101010101" pitchFamily="2" charset="-122"/>
            </a:endParaRPr>
          </a:p>
          <a:p>
            <a:pPr lvl="2">
              <a:lnSpc>
                <a:spcPct val="90000"/>
              </a:lnSpc>
              <a:buNone/>
            </a:pPr>
            <a:r>
              <a:rPr lang="zh-CN" altLang="en-US" sz="2200" dirty="0" smtClean="0">
                <a:latin typeface="宋体" panose="02010600030101010101" pitchFamily="2" charset="-122"/>
              </a:rPr>
              <a:t>本地缓存记录、区域记录、转发域名服务器、根域名服务器。</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规划活动目录域名</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选择</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服务，满足以下要求</a:t>
            </a:r>
          </a:p>
          <a:p>
            <a:pPr lvl="2">
              <a:lnSpc>
                <a:spcPct val="90000"/>
              </a:lnSpc>
            </a:pPr>
            <a:r>
              <a:rPr lang="zh-CN" altLang="en-US" sz="2200" dirty="0" smtClean="0">
                <a:latin typeface="宋体" panose="02010600030101010101" pitchFamily="2" charset="-122"/>
              </a:rPr>
              <a:t>支持</a:t>
            </a:r>
            <a:r>
              <a:rPr lang="en-US" altLang="zh-CN" sz="2200" dirty="0" smtClean="0">
                <a:latin typeface="宋体" panose="02010600030101010101" pitchFamily="2" charset="-122"/>
              </a:rPr>
              <a:t>SRV</a:t>
            </a:r>
            <a:r>
              <a:rPr lang="zh-CN" altLang="en-US" sz="2200" dirty="0" smtClean="0">
                <a:latin typeface="宋体" panose="02010600030101010101" pitchFamily="2" charset="-122"/>
              </a:rPr>
              <a:t>记录</a:t>
            </a:r>
          </a:p>
          <a:p>
            <a:pPr lvl="2">
              <a:lnSpc>
                <a:spcPct val="90000"/>
              </a:lnSpc>
            </a:pPr>
            <a:r>
              <a:rPr lang="zh-CN" altLang="en-US" sz="2200" dirty="0" smtClean="0">
                <a:latin typeface="宋体" panose="02010600030101010101" pitchFamily="2" charset="-122"/>
              </a:rPr>
              <a:t>支持动态更新协议</a:t>
            </a:r>
          </a:p>
          <a:p>
            <a:pPr lvl="2">
              <a:lnSpc>
                <a:spcPct val="90000"/>
              </a:lnSpc>
            </a:pPr>
            <a:r>
              <a:rPr lang="zh-CN" altLang="en-US" sz="2200" dirty="0" smtClean="0">
                <a:latin typeface="宋体" panose="02010600030101010101" pitchFamily="2" charset="-122"/>
              </a:rPr>
              <a:t>支持增量区域传送</a:t>
            </a:r>
          </a:p>
          <a:p>
            <a:pPr lvl="1">
              <a:lnSpc>
                <a:spcPct val="90000"/>
              </a:lnSpc>
            </a:pPr>
            <a:r>
              <a:rPr lang="zh-CN" altLang="en-US" sz="2400" dirty="0" smtClean="0">
                <a:latin typeface="宋体" panose="02010600030101010101" pitchFamily="2" charset="-122"/>
              </a:rPr>
              <a:t>使用活动目录集成的</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区域</a:t>
            </a:r>
          </a:p>
          <a:p>
            <a:pPr lvl="2">
              <a:lnSpc>
                <a:spcPct val="90000"/>
              </a:lnSpc>
            </a:pPr>
            <a:r>
              <a:rPr lang="zh-CN" altLang="en-US" sz="2200" dirty="0" smtClean="0">
                <a:latin typeface="宋体" panose="02010600030101010101" pitchFamily="2" charset="-122"/>
              </a:rPr>
              <a:t>存储在文本文件中的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区域数据</a:t>
            </a:r>
          </a:p>
          <a:p>
            <a:pPr lvl="2">
              <a:lnSpc>
                <a:spcPct val="90000"/>
              </a:lnSpc>
            </a:pPr>
            <a:r>
              <a:rPr lang="zh-CN" altLang="en-US" sz="2200" dirty="0" smtClean="0">
                <a:latin typeface="宋体" panose="02010600030101010101" pitchFamily="2" charset="-122"/>
              </a:rPr>
              <a:t>存储在活动目录中的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区域数据</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en-US" altLang="zh-CN" dirty="0" smtClean="0"/>
              <a:t>9.5.5 </a:t>
            </a:r>
            <a:r>
              <a:rPr lang="zh-CN" altLang="en-US" dirty="0" smtClean="0"/>
              <a:t>活动目录</a:t>
            </a:r>
            <a:r>
              <a:rPr lang="en-US" altLang="zh-CN" dirty="0" smtClean="0"/>
              <a:t>DNS</a:t>
            </a:r>
            <a:r>
              <a:rPr lang="zh-CN" altLang="en-US" dirty="0" smtClean="0"/>
              <a:t>部署策略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使用已注册的</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域名作为活动目录的根域</a:t>
            </a:r>
          </a:p>
          <a:p>
            <a:pPr lvl="1">
              <a:lnSpc>
                <a:spcPct val="90000"/>
              </a:lnSpc>
            </a:pPr>
            <a:r>
              <a:rPr lang="zh-CN" altLang="en-US" sz="2400" dirty="0" smtClean="0">
                <a:latin typeface="宋体" panose="02010600030101010101" pitchFamily="2" charset="-122"/>
              </a:rPr>
              <a:t>优点</a:t>
            </a:r>
          </a:p>
          <a:p>
            <a:pPr lvl="2">
              <a:lnSpc>
                <a:spcPct val="90000"/>
              </a:lnSpc>
            </a:pPr>
            <a:r>
              <a:rPr lang="zh-CN" altLang="en-US" sz="2200" dirty="0" smtClean="0">
                <a:latin typeface="宋体" panose="02010600030101010101" pitchFamily="2" charset="-122"/>
              </a:rPr>
              <a:t>无需另外注册域名</a:t>
            </a:r>
          </a:p>
          <a:p>
            <a:pPr lvl="2">
              <a:lnSpc>
                <a:spcPct val="90000"/>
              </a:lnSpc>
            </a:pPr>
            <a:r>
              <a:rPr lang="en-US" altLang="zh-CN" sz="2200" dirty="0" smtClean="0">
                <a:latin typeface="宋体" panose="02010600030101010101" pitchFamily="2" charset="-122"/>
              </a:rPr>
              <a:t>DNS</a:t>
            </a:r>
            <a:r>
              <a:rPr lang="zh-CN" altLang="en-US" sz="2200" dirty="0" smtClean="0">
                <a:latin typeface="宋体" panose="02010600030101010101" pitchFamily="2" charset="-122"/>
              </a:rPr>
              <a:t>基础结构和主机名可以保持不变并匹配活动目录域名</a:t>
            </a:r>
          </a:p>
          <a:p>
            <a:pPr lvl="2">
              <a:lnSpc>
                <a:spcPct val="90000"/>
              </a:lnSpc>
            </a:pPr>
            <a:r>
              <a:rPr lang="en-US" altLang="zh-CN" sz="2200" dirty="0" smtClean="0">
                <a:latin typeface="宋体" panose="02010600030101010101" pitchFamily="2" charset="-122"/>
              </a:rPr>
              <a:t>DNS</a:t>
            </a:r>
            <a:r>
              <a:rPr lang="zh-CN" altLang="en-US" sz="2200" dirty="0" smtClean="0">
                <a:latin typeface="宋体" panose="02010600030101010101" pitchFamily="2" charset="-122"/>
              </a:rPr>
              <a:t>区域和</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拓扑保持不变</a:t>
            </a:r>
          </a:p>
          <a:p>
            <a:pPr lvl="1">
              <a:lnSpc>
                <a:spcPct val="90000"/>
              </a:lnSpc>
            </a:pPr>
            <a:r>
              <a:rPr lang="zh-CN" altLang="en-US" sz="2400" dirty="0" smtClean="0">
                <a:latin typeface="宋体" panose="02010600030101010101" pitchFamily="2" charset="-122"/>
              </a:rPr>
              <a:t>缺点</a:t>
            </a:r>
          </a:p>
          <a:p>
            <a:pPr lvl="2">
              <a:lnSpc>
                <a:spcPct val="90000"/>
              </a:lnSpc>
            </a:pPr>
            <a:r>
              <a:rPr lang="zh-CN" altLang="en-US" sz="2200" dirty="0" smtClean="0">
                <a:latin typeface="宋体" panose="02010600030101010101" pitchFamily="2" charset="-122"/>
              </a:rPr>
              <a:t>需要更新</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服务器支持</a:t>
            </a:r>
            <a:r>
              <a:rPr lang="en-US" altLang="zh-CN" sz="2200" dirty="0" smtClean="0">
                <a:latin typeface="宋体" panose="02010600030101010101" pitchFamily="2" charset="-122"/>
              </a:rPr>
              <a:t>SRV</a:t>
            </a:r>
            <a:r>
              <a:rPr lang="zh-CN" altLang="en-US" sz="2200" dirty="0" smtClean="0">
                <a:latin typeface="宋体" panose="02010600030101010101" pitchFamily="2" charset="-122"/>
              </a:rPr>
              <a:t>资源记录</a:t>
            </a:r>
          </a:p>
          <a:p>
            <a:pPr lvl="2">
              <a:lnSpc>
                <a:spcPct val="90000"/>
              </a:lnSpc>
            </a:pPr>
            <a:r>
              <a:rPr lang="zh-CN" altLang="en-US" sz="2200" dirty="0" smtClean="0">
                <a:latin typeface="宋体" panose="02010600030101010101" pitchFamily="2" charset="-122"/>
              </a:rPr>
              <a:t>采取其他方法保证活动目录连入</a:t>
            </a:r>
            <a:r>
              <a:rPr lang="en-US" altLang="zh-CN" sz="2200" dirty="0" smtClean="0">
                <a:latin typeface="宋体" panose="02010600030101010101" pitchFamily="2" charset="-122"/>
              </a:rPr>
              <a:t>Internet</a:t>
            </a:r>
            <a:r>
              <a:rPr lang="zh-CN" altLang="en-US" sz="2200" dirty="0" smtClean="0">
                <a:latin typeface="宋体" panose="02010600030101010101" pitchFamily="2" charset="-122"/>
              </a:rPr>
              <a:t>后的安全</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活动目录</a:t>
            </a:r>
            <a:r>
              <a:rPr lang="en-US" altLang="zh-CN" dirty="0" smtClean="0"/>
              <a:t>DNS</a:t>
            </a:r>
            <a:r>
              <a:rPr lang="zh-CN" altLang="en-US" dirty="0" smtClean="0"/>
              <a:t>部署策略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使用已注册的</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域名的子域作为活动目录的根域</a:t>
            </a:r>
          </a:p>
          <a:p>
            <a:pPr lvl="1">
              <a:lnSpc>
                <a:spcPct val="90000"/>
              </a:lnSpc>
            </a:pPr>
            <a:r>
              <a:rPr lang="zh-CN" altLang="en-US" sz="2400" dirty="0" smtClean="0">
                <a:latin typeface="宋体" panose="02010600030101010101" pitchFamily="2" charset="-122"/>
              </a:rPr>
              <a:t>优点</a:t>
            </a:r>
          </a:p>
          <a:p>
            <a:pPr lvl="2">
              <a:lnSpc>
                <a:spcPct val="90000"/>
              </a:lnSpc>
            </a:pPr>
            <a:r>
              <a:rPr lang="zh-CN" altLang="en-US" sz="2200" dirty="0" smtClean="0">
                <a:latin typeface="宋体" panose="02010600030101010101" pitchFamily="2" charset="-122"/>
              </a:rPr>
              <a:t>在对应的域中允许隔离所有活动目录的数据</a:t>
            </a:r>
          </a:p>
          <a:p>
            <a:pPr lvl="2">
              <a:lnSpc>
                <a:spcPct val="90000"/>
              </a:lnSpc>
            </a:pPr>
            <a:r>
              <a:rPr lang="zh-CN" altLang="en-US" sz="2200" dirty="0" smtClean="0">
                <a:latin typeface="宋体" panose="02010600030101010101" pitchFamily="2" charset="-122"/>
              </a:rPr>
              <a:t>不要求升级或更新当前作为已注册</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a:t>
            </a:r>
          </a:p>
          <a:p>
            <a:pPr lvl="1">
              <a:lnSpc>
                <a:spcPct val="90000"/>
              </a:lnSpc>
            </a:pPr>
            <a:r>
              <a:rPr lang="zh-CN" altLang="en-US" sz="2400" dirty="0" smtClean="0">
                <a:latin typeface="宋体" panose="02010600030101010101" pitchFamily="2" charset="-122"/>
              </a:rPr>
              <a:t>缺点</a:t>
            </a:r>
          </a:p>
          <a:p>
            <a:pPr lvl="2">
              <a:lnSpc>
                <a:spcPct val="90000"/>
              </a:lnSpc>
            </a:pPr>
            <a:r>
              <a:rPr lang="zh-CN" altLang="en-US" sz="2200" dirty="0" smtClean="0">
                <a:latin typeface="宋体" panose="02010600030101010101" pitchFamily="2" charset="-122"/>
              </a:rPr>
              <a:t>被委派的活动目录根域需要自己的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a:t>
            </a:r>
          </a:p>
          <a:p>
            <a:pPr lvl="2">
              <a:lnSpc>
                <a:spcPct val="90000"/>
              </a:lnSpc>
            </a:pPr>
            <a:r>
              <a:rPr lang="zh-CN" altLang="en-US" sz="2200" dirty="0" smtClean="0">
                <a:latin typeface="宋体" panose="02010600030101010101" pitchFamily="2" charset="-122"/>
              </a:rPr>
              <a:t>活动目录名字结构更长</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活动目录</a:t>
            </a:r>
            <a:r>
              <a:rPr lang="en-US" altLang="zh-CN" dirty="0" smtClean="0"/>
              <a:t>DNS</a:t>
            </a:r>
            <a:r>
              <a:rPr lang="zh-CN" altLang="en-US" dirty="0" smtClean="0"/>
              <a:t>部署策略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用私有</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域名作为活动目录的根域</a:t>
            </a:r>
          </a:p>
          <a:p>
            <a:pPr lvl="1">
              <a:lnSpc>
                <a:spcPct val="90000"/>
              </a:lnSpc>
            </a:pPr>
            <a:r>
              <a:rPr lang="zh-CN" altLang="en-US" sz="2400" dirty="0" smtClean="0">
                <a:latin typeface="宋体" panose="02010600030101010101" pitchFamily="2" charset="-122"/>
              </a:rPr>
              <a:t>最高层域</a:t>
            </a:r>
            <a:r>
              <a:rPr lang="en-US" altLang="zh-CN" sz="2400" dirty="0" smtClean="0">
                <a:latin typeface="宋体" panose="02010600030101010101" pitchFamily="2" charset="-122"/>
              </a:rPr>
              <a:t>.local</a:t>
            </a:r>
            <a:r>
              <a:rPr lang="zh-CN" altLang="en-US" sz="2400" dirty="0" smtClean="0">
                <a:latin typeface="宋体" panose="02010600030101010101" pitchFamily="2" charset="-122"/>
              </a:rPr>
              <a:t>下面的一个第二层域</a:t>
            </a:r>
          </a:p>
          <a:p>
            <a:pPr lvl="1">
              <a:lnSpc>
                <a:spcPct val="90000"/>
              </a:lnSpc>
            </a:pPr>
            <a:r>
              <a:rPr lang="zh-CN" altLang="en-US" sz="2400" dirty="0" smtClean="0">
                <a:latin typeface="宋体" panose="02010600030101010101" pitchFamily="2" charset="-122"/>
              </a:rPr>
              <a:t>使用条件：</a:t>
            </a:r>
          </a:p>
          <a:p>
            <a:pPr lvl="2">
              <a:lnSpc>
                <a:spcPct val="90000"/>
              </a:lnSpc>
            </a:pPr>
            <a:r>
              <a:rPr lang="zh-CN" altLang="en-US" sz="2200" dirty="0" smtClean="0">
                <a:latin typeface="宋体" panose="02010600030101010101" pitchFamily="2" charset="-122"/>
              </a:rPr>
              <a:t>没有已注册的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域名</a:t>
            </a:r>
          </a:p>
          <a:p>
            <a:pPr lvl="2">
              <a:lnSpc>
                <a:spcPct val="90000"/>
              </a:lnSpc>
            </a:pPr>
            <a:r>
              <a:rPr lang="zh-CN" altLang="en-US" sz="2200" dirty="0" smtClean="0">
                <a:latin typeface="宋体" panose="02010600030101010101" pitchFamily="2" charset="-122"/>
              </a:rPr>
              <a:t>不打算连入</a:t>
            </a:r>
            <a:r>
              <a:rPr lang="en-US" altLang="zh-CN" sz="2200" dirty="0" smtClean="0">
                <a:latin typeface="宋体" panose="02010600030101010101" pitchFamily="2" charset="-122"/>
              </a:rPr>
              <a:t>Internet</a:t>
            </a:r>
          </a:p>
          <a:p>
            <a:pPr lvl="2">
              <a:lnSpc>
                <a:spcPct val="90000"/>
              </a:lnSpc>
            </a:pPr>
            <a:r>
              <a:rPr lang="zh-CN" altLang="en-US" sz="2200" dirty="0" smtClean="0">
                <a:latin typeface="宋体" panose="02010600030101010101" pitchFamily="2" charset="-122"/>
              </a:rPr>
              <a:t>想隔离活动目录和</a:t>
            </a:r>
            <a:r>
              <a:rPr lang="en-US" altLang="zh-CN" sz="2200" dirty="0" smtClean="0">
                <a:latin typeface="宋体" panose="02010600030101010101" pitchFamily="2" charset="-122"/>
              </a:rPr>
              <a:t>Internet</a:t>
            </a:r>
          </a:p>
          <a:p>
            <a:pPr lvl="1">
              <a:lnSpc>
                <a:spcPct val="90000"/>
              </a:lnSpc>
            </a:pPr>
            <a:r>
              <a:rPr lang="zh-CN" altLang="en-US" sz="2400" dirty="0" smtClean="0">
                <a:latin typeface="宋体" panose="02010600030101010101" pitchFamily="2" charset="-122"/>
              </a:rPr>
              <a:t>优点</a:t>
            </a:r>
          </a:p>
          <a:p>
            <a:pPr lvl="2">
              <a:lnSpc>
                <a:spcPct val="90000"/>
              </a:lnSpc>
            </a:pPr>
            <a:r>
              <a:rPr lang="zh-CN" altLang="en-US" sz="2200" dirty="0" smtClean="0">
                <a:latin typeface="宋体" panose="02010600030101010101" pitchFamily="2" charset="-122"/>
              </a:rPr>
              <a:t>无需注册域名</a:t>
            </a:r>
          </a:p>
          <a:p>
            <a:pPr lvl="2">
              <a:lnSpc>
                <a:spcPct val="90000"/>
              </a:lnSpc>
            </a:pPr>
            <a:r>
              <a:rPr lang="zh-CN" altLang="en-US" sz="2200" dirty="0" smtClean="0">
                <a:latin typeface="宋体" panose="02010600030101010101" pitchFamily="2" charset="-122"/>
              </a:rPr>
              <a:t>可使用任意合法的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名字</a:t>
            </a:r>
          </a:p>
          <a:p>
            <a:pPr lvl="1">
              <a:lnSpc>
                <a:spcPct val="90000"/>
              </a:lnSpc>
            </a:pPr>
            <a:r>
              <a:rPr lang="zh-CN" altLang="en-US" sz="2400" dirty="0" smtClean="0">
                <a:latin typeface="宋体" panose="02010600030101010101" pitchFamily="2" charset="-122"/>
              </a:rPr>
              <a:t>缺点</a:t>
            </a:r>
          </a:p>
          <a:p>
            <a:pPr lvl="2">
              <a:lnSpc>
                <a:spcPct val="90000"/>
              </a:lnSpc>
            </a:pPr>
            <a:r>
              <a:rPr lang="zh-CN" altLang="en-US" sz="2200" dirty="0" smtClean="0">
                <a:latin typeface="宋体" panose="02010600030101010101" pitchFamily="2" charset="-122"/>
              </a:rPr>
              <a:t>该域配置的主机不能在</a:t>
            </a:r>
            <a:r>
              <a:rPr lang="en-US" altLang="zh-CN" sz="2200" dirty="0" smtClean="0">
                <a:latin typeface="宋体" panose="02010600030101010101" pitchFamily="2" charset="-122"/>
              </a:rPr>
              <a:t>Internet</a:t>
            </a:r>
            <a:r>
              <a:rPr lang="zh-CN" altLang="en-US" sz="2200" dirty="0" smtClean="0">
                <a:latin typeface="宋体" panose="02010600030101010101" pitchFamily="2" charset="-122"/>
              </a:rPr>
              <a:t>上解析</a:t>
            </a:r>
          </a:p>
          <a:p>
            <a:pPr lvl="2">
              <a:lnSpc>
                <a:spcPct val="90000"/>
              </a:lnSpc>
            </a:pPr>
            <a:r>
              <a:rPr lang="zh-CN" altLang="en-US" sz="2200" dirty="0" smtClean="0">
                <a:latin typeface="宋体" panose="02010600030101010101" pitchFamily="2" charset="-122"/>
              </a:rPr>
              <a:t>倘若欲使用注册的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，活动目录必须重新生成</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活动目录</a:t>
            </a:r>
            <a:r>
              <a:rPr lang="en-US" altLang="zh-CN" dirty="0" smtClean="0"/>
              <a:t>DNS</a:t>
            </a:r>
            <a:r>
              <a:rPr lang="zh-CN" altLang="en-US" dirty="0" smtClean="0"/>
              <a:t>部署策略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使用单独的</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域名作为根域，</a:t>
            </a: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使用防火墙隔离</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区域</a:t>
            </a:r>
          </a:p>
          <a:p>
            <a:pPr lvl="2">
              <a:lnSpc>
                <a:spcPct val="90000"/>
              </a:lnSpc>
            </a:pPr>
            <a:r>
              <a:rPr lang="zh-CN" altLang="en-US" sz="2200" dirty="0" smtClean="0">
                <a:latin typeface="宋体" panose="02010600030101010101" pitchFamily="2" charset="-122"/>
              </a:rPr>
              <a:t>两个</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区域；相同域名；外部</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服务器只保存通过</a:t>
            </a:r>
            <a:r>
              <a:rPr lang="en-US" altLang="zh-CN" sz="2200" dirty="0" smtClean="0">
                <a:latin typeface="宋体" panose="02010600030101010101" pitchFamily="2" charset="-122"/>
              </a:rPr>
              <a:t>Internet</a:t>
            </a:r>
            <a:r>
              <a:rPr lang="zh-CN" altLang="en-US" sz="2200" dirty="0" smtClean="0">
                <a:latin typeface="宋体" panose="02010600030101010101" pitchFamily="2" charset="-122"/>
              </a:rPr>
              <a:t>被访问的主机记录；域名解析中的</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地址不同</a:t>
            </a:r>
          </a:p>
          <a:p>
            <a:pPr lvl="1">
              <a:lnSpc>
                <a:spcPct val="90000"/>
              </a:lnSpc>
            </a:pPr>
            <a:r>
              <a:rPr lang="zh-CN" altLang="en-US" sz="2400" dirty="0" smtClean="0">
                <a:latin typeface="宋体" panose="02010600030101010101" pitchFamily="2" charset="-122"/>
              </a:rPr>
              <a:t>允许</a:t>
            </a:r>
            <a:r>
              <a:rPr lang="en-US" altLang="zh-CN" sz="2400" dirty="0" smtClean="0">
                <a:latin typeface="宋体" panose="02010600030101010101" pitchFamily="2" charset="-122"/>
              </a:rPr>
              <a:t>Internet</a:t>
            </a:r>
            <a:r>
              <a:rPr lang="zh-CN" altLang="en-US" sz="2400" dirty="0" smtClean="0">
                <a:latin typeface="宋体" panose="02010600030101010101" pitchFamily="2" charset="-122"/>
              </a:rPr>
              <a:t>对内部客户的访问</a:t>
            </a:r>
          </a:p>
          <a:p>
            <a:pPr lvl="2">
              <a:lnSpc>
                <a:spcPct val="90000"/>
              </a:lnSpc>
            </a:pPr>
            <a:r>
              <a:rPr lang="zh-CN" altLang="en-US" sz="2200" dirty="0" smtClean="0">
                <a:latin typeface="宋体" panose="02010600030101010101" pitchFamily="2" charset="-122"/>
              </a:rPr>
              <a:t>与上不同在于内部</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将把防火墙之外的任何主机解析为它们的外部地址</a:t>
            </a:r>
            <a:endParaRPr lang="en-US" altLang="zh-CN" sz="22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优点</a:t>
            </a:r>
          </a:p>
          <a:p>
            <a:pPr lvl="2">
              <a:lnSpc>
                <a:spcPct val="90000"/>
              </a:lnSpc>
            </a:pPr>
            <a:r>
              <a:rPr lang="zh-CN" altLang="en-US" sz="2200" dirty="0" smtClean="0">
                <a:latin typeface="宋体" panose="02010600030101010101" pitchFamily="2" charset="-122"/>
              </a:rPr>
              <a:t>用户可以使用单独域名访问内部和外部网络的资源</a:t>
            </a:r>
          </a:p>
          <a:p>
            <a:pPr lvl="2">
              <a:lnSpc>
                <a:spcPct val="90000"/>
              </a:lnSpc>
            </a:pPr>
            <a:r>
              <a:rPr lang="zh-CN" altLang="en-US" sz="2200" dirty="0" smtClean="0">
                <a:latin typeface="宋体" panose="02010600030101010101" pitchFamily="2" charset="-122"/>
              </a:rPr>
              <a:t>不需要注册附加名字</a:t>
            </a:r>
          </a:p>
          <a:p>
            <a:pPr lvl="1">
              <a:lnSpc>
                <a:spcPct val="90000"/>
              </a:lnSpc>
            </a:pPr>
            <a:r>
              <a:rPr lang="zh-CN" altLang="en-US" sz="2400" dirty="0" smtClean="0">
                <a:latin typeface="宋体" panose="02010600030101010101" pitchFamily="2" charset="-122"/>
              </a:rPr>
              <a:t>缺点</a:t>
            </a:r>
          </a:p>
          <a:p>
            <a:pPr lvl="2">
              <a:lnSpc>
                <a:spcPct val="90000"/>
              </a:lnSpc>
            </a:pPr>
            <a:r>
              <a:rPr lang="zh-CN" altLang="en-US" sz="2200" dirty="0" smtClean="0">
                <a:latin typeface="宋体" panose="02010600030101010101" pitchFamily="2" charset="-122"/>
              </a:rPr>
              <a:t>内网保护中防火墙配置较为复杂</a:t>
            </a:r>
          </a:p>
          <a:p>
            <a:pPr lvl="2">
              <a:lnSpc>
                <a:spcPct val="90000"/>
              </a:lnSpc>
            </a:pPr>
            <a:r>
              <a:rPr lang="zh-CN" altLang="en-US" sz="2200" dirty="0" smtClean="0">
                <a:latin typeface="宋体" panose="02010600030101010101" pitchFamily="2" charset="-122"/>
              </a:rPr>
              <a:t>内外数据同步技术复杂</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活动目录</a:t>
            </a:r>
            <a:r>
              <a:rPr lang="en-US" altLang="zh-CN" dirty="0" smtClean="0"/>
              <a:t>DNS</a:t>
            </a:r>
            <a:r>
              <a:rPr lang="zh-CN" altLang="en-US" dirty="0" smtClean="0"/>
              <a:t>部署策略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公网和私有网络使用不同的</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域名</a:t>
            </a:r>
          </a:p>
          <a:p>
            <a:pPr lvl="1">
              <a:lnSpc>
                <a:spcPct val="90000"/>
              </a:lnSpc>
            </a:pPr>
            <a:r>
              <a:rPr lang="zh-CN" altLang="en-US" sz="2400" dirty="0" smtClean="0">
                <a:latin typeface="宋体" panose="02010600030101010101" pitchFamily="2" charset="-122"/>
              </a:rPr>
              <a:t>公网和内网建立一个单域的不同视图</a:t>
            </a:r>
          </a:p>
          <a:p>
            <a:pPr lvl="1">
              <a:lnSpc>
                <a:spcPct val="90000"/>
              </a:lnSpc>
            </a:pPr>
            <a:r>
              <a:rPr lang="zh-CN" altLang="en-US" sz="2400" dirty="0" smtClean="0">
                <a:latin typeface="宋体" panose="02010600030101010101" pitchFamily="2" charset="-122"/>
              </a:rPr>
              <a:t>公网和内网使用不同域名</a:t>
            </a:r>
          </a:p>
          <a:p>
            <a:pPr lvl="1">
              <a:lnSpc>
                <a:spcPct val="90000"/>
              </a:lnSpc>
            </a:pPr>
            <a:r>
              <a:rPr lang="zh-CN" altLang="en-US" sz="2400" dirty="0" smtClean="0">
                <a:latin typeface="宋体" panose="02010600030101010101" pitchFamily="2" charset="-122"/>
              </a:rPr>
              <a:t>优点</a:t>
            </a:r>
          </a:p>
          <a:p>
            <a:pPr lvl="2">
              <a:lnSpc>
                <a:spcPct val="90000"/>
              </a:lnSpc>
            </a:pPr>
            <a:r>
              <a:rPr lang="zh-CN" altLang="en-US" sz="2200" dirty="0" smtClean="0">
                <a:latin typeface="宋体" panose="02010600030101010101" pitchFamily="2" charset="-122"/>
              </a:rPr>
              <a:t>易于管理，安全性好</a:t>
            </a:r>
          </a:p>
          <a:p>
            <a:pPr lvl="2">
              <a:lnSpc>
                <a:spcPct val="90000"/>
              </a:lnSpc>
            </a:pPr>
            <a:r>
              <a:rPr lang="zh-CN" altLang="en-US" sz="2200" dirty="0" smtClean="0">
                <a:latin typeface="宋体" panose="02010600030101010101" pitchFamily="2" charset="-122"/>
              </a:rPr>
              <a:t>无需维护内部映像服务器</a:t>
            </a:r>
          </a:p>
          <a:p>
            <a:pPr lvl="2">
              <a:lnSpc>
                <a:spcPct val="90000"/>
              </a:lnSpc>
            </a:pPr>
            <a:r>
              <a:rPr lang="zh-CN" altLang="en-US" sz="2200" dirty="0" smtClean="0">
                <a:latin typeface="宋体" panose="02010600030101010101" pitchFamily="2" charset="-122"/>
              </a:rPr>
              <a:t>不用把内部命名层次暴露到外网</a:t>
            </a:r>
          </a:p>
          <a:p>
            <a:pPr lvl="1">
              <a:lnSpc>
                <a:spcPct val="90000"/>
              </a:lnSpc>
            </a:pPr>
            <a:r>
              <a:rPr lang="zh-CN" altLang="en-US" sz="2400" dirty="0" smtClean="0">
                <a:latin typeface="宋体" panose="02010600030101010101" pitchFamily="2" charset="-122"/>
              </a:rPr>
              <a:t>缺点</a:t>
            </a:r>
          </a:p>
          <a:p>
            <a:pPr lvl="2">
              <a:lnSpc>
                <a:spcPct val="90000"/>
              </a:lnSpc>
            </a:pPr>
            <a:r>
              <a:rPr lang="zh-CN" altLang="en-US" sz="2200" dirty="0" smtClean="0">
                <a:latin typeface="宋体" panose="02010600030101010101" pitchFamily="2" charset="-122"/>
              </a:rPr>
              <a:t>内网资源不能通过使用内部域被</a:t>
            </a:r>
            <a:r>
              <a:rPr lang="en-US" altLang="zh-CN" sz="2200" dirty="0" smtClean="0">
                <a:latin typeface="宋体" panose="02010600030101010101" pitchFamily="2" charset="-122"/>
              </a:rPr>
              <a:t>Internet</a:t>
            </a:r>
            <a:r>
              <a:rPr lang="zh-CN" altLang="en-US" sz="2200" dirty="0" smtClean="0">
                <a:latin typeface="宋体" panose="02010600030101010101" pitchFamily="2" charset="-122"/>
              </a:rPr>
              <a:t>访问</a:t>
            </a:r>
          </a:p>
          <a:p>
            <a:pPr lvl="2">
              <a:lnSpc>
                <a:spcPct val="90000"/>
              </a:lnSpc>
            </a:pPr>
            <a:r>
              <a:rPr lang="zh-CN" altLang="en-US" sz="2200" dirty="0" smtClean="0">
                <a:latin typeface="宋体" panose="02010600030101010101" pitchFamily="2" charset="-122"/>
              </a:rPr>
              <a:t>某一资源的不同名字容易造成混淆</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en-US" altLang="zh-CN" dirty="0" smtClean="0"/>
              <a:t>9.5.6 </a:t>
            </a:r>
            <a:r>
              <a:rPr lang="zh-CN" altLang="en-US" dirty="0" smtClean="0"/>
              <a:t>站点与目录信息复制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活动目录站点</a:t>
            </a:r>
          </a:p>
          <a:p>
            <a:pPr lvl="1">
              <a:lnSpc>
                <a:spcPct val="90000"/>
              </a:lnSpc>
            </a:pPr>
            <a:r>
              <a:rPr lang="zh-CN" altLang="en-US" sz="2400" dirty="0" smtClean="0">
                <a:latin typeface="宋体" panose="02010600030101010101" pitchFamily="2" charset="-122"/>
              </a:rPr>
              <a:t>复制组件</a:t>
            </a:r>
          </a:p>
          <a:p>
            <a:pPr lvl="1">
              <a:lnSpc>
                <a:spcPct val="90000"/>
              </a:lnSpc>
            </a:pPr>
            <a:r>
              <a:rPr lang="zh-CN" altLang="en-US" sz="2400" dirty="0" smtClean="0">
                <a:latin typeface="宋体" panose="02010600030101010101" pitchFamily="2" charset="-122"/>
              </a:rPr>
              <a:t>复制的目标和策略</a:t>
            </a:r>
          </a:p>
          <a:p>
            <a:pPr lvl="1">
              <a:lnSpc>
                <a:spcPct val="90000"/>
              </a:lnSpc>
            </a:pPr>
            <a:r>
              <a:rPr lang="zh-CN" altLang="en-US" sz="2400" dirty="0" smtClean="0">
                <a:latin typeface="宋体" panose="02010600030101010101" pitchFamily="2" charset="-122"/>
              </a:rPr>
              <a:t>目录分区</a:t>
            </a:r>
          </a:p>
          <a:p>
            <a:pPr lvl="1">
              <a:lnSpc>
                <a:spcPct val="90000"/>
              </a:lnSpc>
            </a:pPr>
            <a:r>
              <a:rPr lang="zh-CN" altLang="en-US" sz="2400" dirty="0" smtClean="0">
                <a:latin typeface="宋体" panose="02010600030101010101" pitchFamily="2" charset="-122"/>
              </a:rPr>
              <a:t>复制和网络规模调整</a:t>
            </a:r>
          </a:p>
          <a:p>
            <a:pPr lvl="1">
              <a:lnSpc>
                <a:spcPct val="90000"/>
              </a:lnSpc>
            </a:pPr>
            <a:r>
              <a:rPr lang="zh-CN" altLang="en-US" sz="2400" dirty="0" smtClean="0">
                <a:latin typeface="宋体" panose="02010600030101010101" pitchFamily="2" charset="-122"/>
              </a:rPr>
              <a:t>复制的工作原理</a:t>
            </a:r>
          </a:p>
          <a:p>
            <a:pPr lvl="1">
              <a:lnSpc>
                <a:spcPct val="90000"/>
              </a:lnSpc>
            </a:pPr>
            <a:r>
              <a:rPr lang="zh-CN" altLang="en-US" sz="2400" dirty="0" smtClean="0">
                <a:latin typeface="宋体" panose="02010600030101010101" pitchFamily="2" charset="-122"/>
              </a:rPr>
              <a:t>复制选项</a:t>
            </a:r>
          </a:p>
          <a:p>
            <a:pPr lvl="1">
              <a:lnSpc>
                <a:spcPct val="90000"/>
              </a:lnSpc>
            </a:pPr>
            <a:r>
              <a:rPr lang="zh-CN" altLang="en-US" sz="2400" dirty="0" smtClean="0">
                <a:latin typeface="宋体" panose="02010600030101010101" pitchFamily="2" charset="-122"/>
              </a:rPr>
              <a:t>站点链接</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站点与目录信息复制</a:t>
            </a:r>
            <a:r>
              <a:rPr lang="en-US" altLang="zh-CN" dirty="0" smtClean="0"/>
              <a:t>-</a:t>
            </a:r>
            <a:r>
              <a:rPr lang="zh-CN" altLang="en-US" dirty="0" smtClean="0"/>
              <a:t>站点</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复制</a:t>
            </a:r>
          </a:p>
          <a:p>
            <a:pPr lvl="2">
              <a:lnSpc>
                <a:spcPct val="90000"/>
              </a:lnSpc>
            </a:pPr>
            <a:r>
              <a:rPr lang="zh-CN" altLang="en-US" sz="2200" dirty="0" smtClean="0">
                <a:latin typeface="宋体" panose="02010600030101010101" pitchFamily="2" charset="-122"/>
              </a:rPr>
              <a:t>是为了保证在用户的整个网络上全部的目录信息对所有的域控制器和客户机都是最新的和可用的</a:t>
            </a:r>
          </a:p>
          <a:p>
            <a:pPr lvl="1">
              <a:lnSpc>
                <a:spcPct val="90000"/>
              </a:lnSpc>
            </a:pPr>
            <a:r>
              <a:rPr lang="zh-CN" altLang="en-US" sz="2400" dirty="0" smtClean="0">
                <a:latin typeface="宋体" panose="02010600030101010101" pitchFamily="2" charset="-122"/>
              </a:rPr>
              <a:t>使用站点的意义</a:t>
            </a:r>
          </a:p>
          <a:p>
            <a:pPr lvl="2">
              <a:lnSpc>
                <a:spcPct val="90000"/>
              </a:lnSpc>
            </a:pPr>
            <a:r>
              <a:rPr lang="zh-CN" altLang="en-US" sz="2200" dirty="0" smtClean="0">
                <a:latin typeface="宋体" panose="02010600030101010101" pitchFamily="2" charset="-122"/>
              </a:rPr>
              <a:t>提高了验证过程的效率 </a:t>
            </a:r>
          </a:p>
          <a:p>
            <a:pPr lvl="2">
              <a:lnSpc>
                <a:spcPct val="90000"/>
              </a:lnSpc>
            </a:pPr>
            <a:r>
              <a:rPr lang="zh-CN" altLang="en-US" sz="2200" dirty="0" smtClean="0">
                <a:latin typeface="宋体" panose="02010600030101010101" pitchFamily="2" charset="-122"/>
              </a:rPr>
              <a:t>平衡了复制频率 </a:t>
            </a:r>
          </a:p>
          <a:p>
            <a:pPr lvl="2">
              <a:lnSpc>
                <a:spcPct val="90000"/>
              </a:lnSpc>
            </a:pPr>
            <a:r>
              <a:rPr lang="zh-CN" altLang="en-US" sz="2200" dirty="0" smtClean="0">
                <a:latin typeface="宋体" panose="02010600030101010101" pitchFamily="2" charset="-122"/>
              </a:rPr>
              <a:t>可提供有关站点链接信息</a:t>
            </a:r>
            <a:endParaRPr lang="en-US" altLang="zh-CN"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站点与目录信息复制</a:t>
            </a:r>
            <a:r>
              <a:rPr lang="en-US" altLang="zh-CN" dirty="0" smtClean="0"/>
              <a:t>-</a:t>
            </a:r>
            <a:r>
              <a:rPr lang="zh-CN" altLang="en-US" dirty="0" smtClean="0"/>
              <a:t>站点组成</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站点由一个或数个</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子网组成，这些子网通过高速的连接串接起来</a:t>
            </a:r>
          </a:p>
          <a:p>
            <a:pPr lvl="1">
              <a:lnSpc>
                <a:spcPct val="90000"/>
              </a:lnSpc>
            </a:pPr>
            <a:r>
              <a:rPr lang="zh-CN" altLang="en-US" sz="2400" dirty="0" smtClean="0">
                <a:latin typeface="宋体" panose="02010600030101010101" pitchFamily="2" charset="-122"/>
              </a:rPr>
              <a:t>一般而言，一个</a:t>
            </a:r>
            <a:r>
              <a:rPr lang="en-US" altLang="zh-CN" sz="2400" dirty="0" smtClean="0">
                <a:latin typeface="宋体" panose="02010600030101010101" pitchFamily="2" charset="-122"/>
              </a:rPr>
              <a:t>LAN</a:t>
            </a:r>
            <a:r>
              <a:rPr lang="zh-CN" altLang="en-US" sz="2400" dirty="0" smtClean="0">
                <a:latin typeface="宋体" panose="02010600030101010101" pitchFamily="2" charset="-122"/>
              </a:rPr>
              <a:t>规划为一个站点</a:t>
            </a:r>
          </a:p>
          <a:p>
            <a:pPr lvl="1">
              <a:lnSpc>
                <a:spcPct val="90000"/>
              </a:lnSpc>
            </a:pPr>
            <a:r>
              <a:rPr lang="zh-CN" altLang="en-US" sz="2400" dirty="0" smtClean="0">
                <a:latin typeface="宋体" panose="02010600030101010101" pitchFamily="2" charset="-122"/>
              </a:rPr>
              <a:t>如果数个</a:t>
            </a:r>
            <a:r>
              <a:rPr lang="en-US" altLang="zh-CN" sz="2400" dirty="0" smtClean="0">
                <a:latin typeface="宋体" panose="02010600030101010101" pitchFamily="2" charset="-122"/>
              </a:rPr>
              <a:t>LAN</a:t>
            </a:r>
            <a:r>
              <a:rPr lang="zh-CN" altLang="en-US" sz="2400" dirty="0" smtClean="0">
                <a:latin typeface="宋体" panose="02010600030101010101" pitchFamily="2" charset="-122"/>
              </a:rPr>
              <a:t>之间也是通过高效率路由器来串接，也可规划为一个站点</a:t>
            </a:r>
          </a:p>
          <a:p>
            <a:pPr lvl="1">
              <a:lnSpc>
                <a:spcPct val="90000"/>
              </a:lnSpc>
            </a:pPr>
            <a:r>
              <a:rPr lang="zh-CN" altLang="en-US" sz="2400" dirty="0" smtClean="0">
                <a:latin typeface="宋体" panose="02010600030101010101" pitchFamily="2" charset="-122"/>
              </a:rPr>
              <a:t>不当的站点规划会影响到网络运行效率</a:t>
            </a:r>
          </a:p>
          <a:p>
            <a:pPr lvl="1">
              <a:lnSpc>
                <a:spcPct val="90000"/>
              </a:lnSpc>
            </a:pPr>
            <a:endParaRPr lang="zh-CN" altLang="en-US" sz="2400" dirty="0" smtClean="0">
              <a:latin typeface="宋体" panose="02010600030101010101" pitchFamily="2" charset="-122"/>
            </a:endParaRP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站点与目录信息复制</a:t>
            </a:r>
            <a:r>
              <a:rPr lang="en-US" altLang="zh-CN" dirty="0" smtClean="0"/>
              <a:t>-</a:t>
            </a:r>
            <a:r>
              <a:rPr lang="zh-CN" altLang="en-US" dirty="0" smtClean="0"/>
              <a:t>站点成员</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客户计算机的站点设置：</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地址决定（动态更新）</a:t>
            </a:r>
          </a:p>
          <a:p>
            <a:pPr lvl="1">
              <a:lnSpc>
                <a:spcPct val="90000"/>
              </a:lnSpc>
            </a:pPr>
            <a:r>
              <a:rPr lang="zh-CN" altLang="en-US" sz="2400" dirty="0" smtClean="0">
                <a:latin typeface="宋体" panose="02010600030101010101" pitchFamily="2" charset="-122"/>
              </a:rPr>
              <a:t>域控制器</a:t>
            </a:r>
            <a:r>
              <a:rPr lang="en-US" altLang="zh-CN" sz="2400" dirty="0" smtClean="0">
                <a:latin typeface="宋体" panose="02010600030101010101" pitchFamily="2" charset="-122"/>
              </a:rPr>
              <a:t>DC</a:t>
            </a:r>
            <a:r>
              <a:rPr lang="zh-CN" altLang="en-US" sz="2400" dirty="0" smtClean="0">
                <a:latin typeface="宋体" panose="02010600030101010101" pitchFamily="2" charset="-122"/>
              </a:rPr>
              <a:t>的站点设置</a:t>
            </a:r>
          </a:p>
          <a:p>
            <a:pPr lvl="2">
              <a:lnSpc>
                <a:spcPct val="90000"/>
              </a:lnSpc>
            </a:pPr>
            <a:r>
              <a:rPr lang="zh-CN" altLang="en-US" sz="2200" dirty="0" smtClean="0">
                <a:latin typeface="宋体" panose="02010600030101010101" pitchFamily="2" charset="-122"/>
              </a:rPr>
              <a:t>在活动目录安装过程中建立</a:t>
            </a:r>
          </a:p>
          <a:p>
            <a:pPr lvl="2">
              <a:lnSpc>
                <a:spcPct val="90000"/>
              </a:lnSpc>
            </a:pPr>
            <a:r>
              <a:rPr lang="zh-CN" altLang="en-US" sz="2200" dirty="0" smtClean="0">
                <a:latin typeface="宋体" panose="02010600030101010101" pitchFamily="2" charset="-122"/>
              </a:rPr>
              <a:t>站点位置一般不变</a:t>
            </a:r>
          </a:p>
          <a:p>
            <a:pPr lvl="2">
              <a:lnSpc>
                <a:spcPct val="90000"/>
              </a:lnSpc>
            </a:pPr>
            <a:r>
              <a:rPr lang="zh-CN" altLang="en-US" sz="2200" dirty="0" smtClean="0">
                <a:latin typeface="宋体" panose="02010600030101010101" pitchFamily="2" charset="-122"/>
              </a:rPr>
              <a:t>第一个域控制器创建时，创建名为</a:t>
            </a:r>
            <a:r>
              <a:rPr lang="en-US" altLang="zh-CN" sz="2200" dirty="0" smtClean="0">
                <a:latin typeface="宋体" panose="02010600030101010101" pitchFamily="2" charset="-122"/>
              </a:rPr>
              <a:t>Default First Site Name</a:t>
            </a:r>
            <a:r>
              <a:rPr lang="zh-CN" altLang="en-US" sz="2200" dirty="0" smtClean="0">
                <a:latin typeface="宋体" panose="02010600030101010101" pitchFamily="2" charset="-122"/>
              </a:rPr>
              <a:t>的站点初始物理结构</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109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zh-CN" altLang="en-US" dirty="0" smtClean="0"/>
              <a:t>解析域名</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反向搜索域名</a:t>
            </a:r>
          </a:p>
          <a:p>
            <a:pPr lvl="2">
              <a:lnSpc>
                <a:spcPct val="90000"/>
              </a:lnSpc>
              <a:buNone/>
            </a:pPr>
            <a:r>
              <a:rPr lang="zh-CN" altLang="en-US" sz="2200" dirty="0" smtClean="0">
                <a:latin typeface="宋体" panose="02010600030101010101" pitchFamily="2" charset="-122"/>
              </a:rPr>
              <a:t>是客户机在名称查询期间使用已知的</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地址搜索计算机名称。</a:t>
            </a:r>
          </a:p>
          <a:p>
            <a:pPr lvl="2">
              <a:lnSpc>
                <a:spcPct val="90000"/>
              </a:lnSpc>
              <a:buNone/>
            </a:pPr>
            <a:r>
              <a:rPr lang="en-US" altLang="zh-CN" sz="2200" dirty="0" smtClean="0">
                <a:latin typeface="宋体" panose="02010600030101010101" pitchFamily="2" charset="-122"/>
              </a:rPr>
              <a:t>DNS</a:t>
            </a:r>
            <a:r>
              <a:rPr lang="zh-CN" altLang="en-US" sz="2200" dirty="0" smtClean="0">
                <a:latin typeface="宋体" panose="02010600030101010101" pitchFamily="2" charset="-122"/>
              </a:rPr>
              <a:t>标准中定义了特殊域</a:t>
            </a:r>
            <a:r>
              <a:rPr lang="en-US" altLang="zh-CN" sz="2200" dirty="0" smtClean="0">
                <a:latin typeface="宋体" panose="02010600030101010101" pitchFamily="2" charset="-122"/>
              </a:rPr>
              <a:t>(in-</a:t>
            </a:r>
            <a:r>
              <a:rPr lang="en-US" altLang="zh-CN" sz="2200" dirty="0" err="1" smtClean="0">
                <a:latin typeface="宋体" panose="02010600030101010101" pitchFamily="2" charset="-122"/>
              </a:rPr>
              <a:t>addr.arpa</a:t>
            </a:r>
            <a:r>
              <a:rPr lang="zh-CN" altLang="en-US" sz="2200" dirty="0" smtClean="0">
                <a:latin typeface="宋体" panose="02010600030101010101" pitchFamily="2" charset="-122"/>
              </a:rPr>
              <a:t>域</a:t>
            </a:r>
            <a:r>
              <a:rPr lang="en-US" altLang="zh-CN" sz="2200" dirty="0" smtClean="0">
                <a:latin typeface="宋体" panose="02010600030101010101" pitchFamily="2" charset="-122"/>
              </a:rPr>
              <a:t>)</a:t>
            </a:r>
            <a:r>
              <a:rPr lang="zh-CN" altLang="en-US" sz="2200" dirty="0" smtClean="0">
                <a:latin typeface="宋体" panose="02010600030101010101" pitchFamily="2" charset="-122"/>
              </a:rPr>
              <a:t>并保留在</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名字空间中</a:t>
            </a:r>
          </a:p>
          <a:p>
            <a:pPr lvl="2">
              <a:lnSpc>
                <a:spcPct val="90000"/>
              </a:lnSpc>
              <a:buNone/>
            </a:pPr>
            <a:r>
              <a:rPr lang="en-US" altLang="zh-CN" sz="2200" dirty="0" smtClean="0">
                <a:latin typeface="宋体" panose="02010600030101010101" pitchFamily="2" charset="-122"/>
              </a:rPr>
              <a:t>in-</a:t>
            </a:r>
            <a:r>
              <a:rPr lang="en-US" altLang="zh-CN" sz="2200" dirty="0" err="1" smtClean="0">
                <a:latin typeface="宋体" panose="02010600030101010101" pitchFamily="2" charset="-122"/>
              </a:rPr>
              <a:t>addr.arpa</a:t>
            </a:r>
            <a:r>
              <a:rPr lang="zh-CN" altLang="en-US" sz="2200" dirty="0" smtClean="0">
                <a:latin typeface="宋体" panose="02010600030101010101" pitchFamily="2" charset="-122"/>
              </a:rPr>
              <a:t>域中的子域是通过</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地址带句号点的十进制编号的相反顺序形式</a:t>
            </a:r>
            <a:endParaRPr lang="en-US" altLang="zh-CN" sz="22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解析故障处理：</a:t>
            </a:r>
          </a:p>
          <a:p>
            <a:pPr lvl="2">
              <a:lnSpc>
                <a:spcPct val="90000"/>
              </a:lnSpc>
              <a:buNone/>
            </a:pPr>
            <a:r>
              <a:rPr lang="zh-CN" altLang="en-US" sz="2200" dirty="0" smtClean="0">
                <a:latin typeface="宋体" panose="02010600030101010101" pitchFamily="2" charset="-122"/>
              </a:rPr>
              <a:t>执行</a:t>
            </a:r>
            <a:r>
              <a:rPr lang="en-US" altLang="zh-CN" sz="2200" dirty="0" err="1" smtClean="0">
                <a:latin typeface="宋体" panose="02010600030101010101" pitchFamily="2" charset="-122"/>
              </a:rPr>
              <a:t>ipconfig</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flushdns</a:t>
            </a:r>
            <a:r>
              <a:rPr lang="zh-CN" altLang="en-US" sz="2200" dirty="0" smtClean="0">
                <a:latin typeface="宋体" panose="02010600030101010101" pitchFamily="2" charset="-122"/>
              </a:rPr>
              <a:t>命令，清除</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缓存信息。</a:t>
            </a:r>
          </a:p>
          <a:p>
            <a:pPr lvl="1">
              <a:lnSpc>
                <a:spcPct val="90000"/>
              </a:lnSpc>
            </a:pPr>
            <a:r>
              <a:rPr lang="zh-CN" altLang="en-US" sz="2200" dirty="0" smtClean="0">
                <a:latin typeface="宋体" panose="02010600030101010101" pitchFamily="2" charset="-122"/>
              </a:rPr>
              <a:t>参考：</a:t>
            </a:r>
          </a:p>
          <a:p>
            <a:pPr lvl="2">
              <a:lnSpc>
                <a:spcPct val="90000"/>
              </a:lnSpc>
              <a:buNone/>
            </a:pPr>
            <a:r>
              <a:rPr lang="en-US" altLang="zh-CN" sz="2200" dirty="0" smtClean="0">
                <a:latin typeface="宋体" panose="02010600030101010101" pitchFamily="2" charset="-122"/>
              </a:rPr>
              <a:t>C#</a:t>
            </a:r>
            <a:r>
              <a:rPr lang="zh-CN" altLang="en-US" sz="2200" dirty="0" smtClean="0">
                <a:latin typeface="宋体" panose="02010600030101010101" pitchFamily="2" charset="-122"/>
              </a:rPr>
              <a:t>中可参考</a:t>
            </a:r>
            <a:r>
              <a:rPr lang="en-US" altLang="zh-CN" sz="2200" dirty="0" err="1" smtClean="0">
                <a:latin typeface="宋体" panose="02010600030101010101" pitchFamily="2" charset="-122"/>
              </a:rPr>
              <a:t>System.Net.Dns</a:t>
            </a:r>
            <a:r>
              <a:rPr lang="zh-CN" altLang="en-US" sz="2200" dirty="0" smtClean="0">
                <a:latin typeface="宋体" panose="02010600030101010101" pitchFamily="2" charset="-122"/>
              </a:rPr>
              <a:t>类方法。</a:t>
            </a:r>
            <a:endParaRPr lang="en-US" altLang="zh-CN" sz="2200" dirty="0" smtClean="0">
              <a:latin typeface="宋体" panose="02010600030101010101" pitchFamily="2" charset="-122"/>
            </a:endParaRPr>
          </a:p>
          <a:p>
            <a:pPr lvl="2">
              <a:lnSpc>
                <a:spcPct val="90000"/>
              </a:lnSpc>
              <a:buNone/>
            </a:pPr>
            <a:r>
              <a:rPr lang="en-US" altLang="zh-CN" sz="2200" dirty="0" smtClean="0">
                <a:latin typeface="宋体" panose="02010600030101010101" pitchFamily="2" charset="-122"/>
              </a:rPr>
              <a:t>public static </a:t>
            </a:r>
            <a:r>
              <a:rPr lang="en-US" altLang="zh-CN" sz="2200" dirty="0" err="1" smtClean="0">
                <a:latin typeface="宋体" panose="02010600030101010101" pitchFamily="2" charset="-122"/>
              </a:rPr>
              <a:t>IPAddress</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GetHostAddresses</a:t>
            </a:r>
            <a:r>
              <a:rPr lang="en-US" altLang="zh-CN" sz="2200" dirty="0" smtClean="0">
                <a:latin typeface="宋体" panose="02010600030101010101" pitchFamily="2" charset="-122"/>
              </a:rPr>
              <a:t>(string </a:t>
            </a:r>
            <a:r>
              <a:rPr lang="en-US" altLang="zh-CN" sz="2200" dirty="0" err="1" smtClean="0">
                <a:latin typeface="宋体" panose="02010600030101010101" pitchFamily="2" charset="-122"/>
              </a:rPr>
              <a:t>hostNameOrAddress</a:t>
            </a:r>
            <a:r>
              <a:rPr lang="en-US" altLang="zh-CN" sz="2200" dirty="0" smtClean="0">
                <a:latin typeface="宋体" panose="02010600030101010101" pitchFamily="2" charset="-122"/>
              </a:rPr>
              <a:t>)</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活动目录复制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WIN2K</a:t>
            </a:r>
            <a:r>
              <a:rPr lang="zh-CN" altLang="en-US" sz="2400" dirty="0" smtClean="0">
                <a:latin typeface="宋体" panose="02010600030101010101" pitchFamily="2" charset="-122"/>
              </a:rPr>
              <a:t>会尽量让客户端连接到同一站点内的域控制器</a:t>
            </a:r>
          </a:p>
          <a:p>
            <a:pPr lvl="1">
              <a:lnSpc>
                <a:spcPct val="90000"/>
              </a:lnSpc>
            </a:pPr>
            <a:r>
              <a:rPr lang="zh-CN" altLang="en-US" sz="2400" dirty="0" smtClean="0">
                <a:latin typeface="宋体" panose="02010600030101010101" pitchFamily="2" charset="-122"/>
              </a:rPr>
              <a:t>活动目录自动让同一站点内的所有域控制器之间执行复制操作</a:t>
            </a:r>
          </a:p>
          <a:p>
            <a:pPr lvl="1">
              <a:lnSpc>
                <a:spcPct val="90000"/>
              </a:lnSpc>
            </a:pPr>
            <a:r>
              <a:rPr lang="zh-CN" altLang="en-US" sz="2400" dirty="0" smtClean="0">
                <a:latin typeface="宋体" panose="02010600030101010101" pitchFamily="2" charset="-122"/>
              </a:rPr>
              <a:t>同一站点内的域控制器之间的复制数据未经压缩，不同站点之间的域控制器的复制数据经过压缩</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复制组件及其相互关系</a:t>
            </a:r>
          </a:p>
        </p:txBody>
      </p:sp>
      <p:sp>
        <p:nvSpPr>
          <p:cNvPr id="8" name="Rectangle 3"/>
          <p:cNvSpPr txBox="1">
            <a:spLocks noChangeArrowheads="1"/>
          </p:cNvSpPr>
          <p:nvPr/>
        </p:nvSpPr>
        <p:spPr>
          <a:xfrm>
            <a:off x="468313" y="1530444"/>
            <a:ext cx="5839497"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知识一致性检验器</a:t>
            </a:r>
            <a:r>
              <a:rPr lang="en-US" altLang="zh-CN" sz="2400" dirty="0" smtClean="0">
                <a:latin typeface="宋体" panose="02010600030101010101" pitchFamily="2" charset="-122"/>
              </a:rPr>
              <a:t>KCC</a:t>
            </a:r>
          </a:p>
          <a:p>
            <a:pPr lvl="2">
              <a:lnSpc>
                <a:spcPct val="90000"/>
              </a:lnSpc>
            </a:pPr>
            <a:r>
              <a:rPr lang="zh-CN" altLang="en-US" sz="2200" dirty="0" smtClean="0">
                <a:latin typeface="宋体" panose="02010600030101010101" pitchFamily="2" charset="-122"/>
              </a:rPr>
              <a:t>自动为复制在域控制器间配置连接</a:t>
            </a:r>
          </a:p>
          <a:p>
            <a:pPr lvl="1">
              <a:lnSpc>
                <a:spcPct val="90000"/>
              </a:lnSpc>
            </a:pPr>
            <a:r>
              <a:rPr lang="zh-CN" altLang="en-US" sz="2400" dirty="0" smtClean="0">
                <a:latin typeface="宋体" panose="02010600030101010101" pitchFamily="2" charset="-122"/>
              </a:rPr>
              <a:t>服务器对象</a:t>
            </a:r>
          </a:p>
          <a:p>
            <a:pPr lvl="2">
              <a:lnSpc>
                <a:spcPct val="90000"/>
              </a:lnSpc>
            </a:pPr>
            <a:r>
              <a:rPr lang="zh-CN" altLang="en-US" sz="2200" dirty="0" smtClean="0">
                <a:latin typeface="宋体" panose="02010600030101010101" pitchFamily="2" charset="-122"/>
              </a:rPr>
              <a:t>用来在复制和站点管理的环境下管理域控制器</a:t>
            </a:r>
          </a:p>
          <a:p>
            <a:pPr lvl="2">
              <a:lnSpc>
                <a:spcPct val="90000"/>
              </a:lnSpc>
            </a:pPr>
            <a:r>
              <a:rPr lang="zh-CN" altLang="en-US" sz="2200" dirty="0" smtClean="0">
                <a:latin typeface="宋体" panose="02010600030101010101" pitchFamily="2" charset="-122"/>
              </a:rPr>
              <a:t>是站点对象的子对象</a:t>
            </a:r>
          </a:p>
          <a:p>
            <a:pPr lvl="1">
              <a:lnSpc>
                <a:spcPct val="90000"/>
              </a:lnSpc>
            </a:pPr>
            <a:r>
              <a:rPr lang="en-US" altLang="zh-CN" sz="2400" dirty="0" smtClean="0">
                <a:latin typeface="宋体" panose="02010600030101010101" pitchFamily="2" charset="-122"/>
              </a:rPr>
              <a:t>NTDS</a:t>
            </a:r>
            <a:r>
              <a:rPr lang="zh-CN" altLang="en-US" sz="2400" dirty="0" smtClean="0">
                <a:latin typeface="宋体" panose="02010600030101010101" pitchFamily="2" charset="-122"/>
              </a:rPr>
              <a:t>设置对象</a:t>
            </a:r>
          </a:p>
          <a:p>
            <a:pPr lvl="2">
              <a:lnSpc>
                <a:spcPct val="90000"/>
              </a:lnSpc>
            </a:pPr>
            <a:r>
              <a:rPr lang="zh-CN" altLang="en-US" sz="2200" dirty="0" smtClean="0">
                <a:latin typeface="宋体" panose="02010600030101010101" pitchFamily="2" charset="-122"/>
              </a:rPr>
              <a:t>是服务器对象的子对象</a:t>
            </a:r>
          </a:p>
          <a:p>
            <a:pPr lvl="2">
              <a:lnSpc>
                <a:spcPct val="90000"/>
              </a:lnSpc>
            </a:pPr>
            <a:r>
              <a:rPr lang="zh-CN" altLang="en-US" sz="2200" dirty="0" smtClean="0">
                <a:latin typeface="宋体" panose="02010600030101010101" pitchFamily="2" charset="-122"/>
              </a:rPr>
              <a:t>为一个容纳所有特定服务器对象连接的容器</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111</a:t>
            </a:fld>
            <a:endParaRPr lang="zh-CN" altLang="en-US" dirty="0"/>
          </a:p>
        </p:txBody>
      </p:sp>
      <p:pic>
        <p:nvPicPr>
          <p:cNvPr id="5" name="Picture 4" descr="2000tu5-04_复制连接_old_small"/>
          <p:cNvPicPr>
            <a:picLocks noChangeAspect="1" noChangeArrowheads="1"/>
          </p:cNvPicPr>
          <p:nvPr/>
        </p:nvPicPr>
        <p:blipFill>
          <a:blip r:embed="rId2" cstate="print"/>
          <a:srcRect/>
          <a:stretch>
            <a:fillRect/>
          </a:stretch>
        </p:blipFill>
        <p:spPr bwMode="auto">
          <a:xfrm>
            <a:off x="6314696" y="1063033"/>
            <a:ext cx="5688013" cy="5276850"/>
          </a:xfrm>
          <a:prstGeom prst="rect">
            <a:avLst/>
          </a:prstGeom>
          <a:noFill/>
          <a:ln w="9525">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7926566" cy="692989"/>
          </a:xfrm>
        </p:spPr>
        <p:txBody>
          <a:bodyPr>
            <a:normAutofit/>
          </a:bodyPr>
          <a:lstStyle/>
          <a:p>
            <a:r>
              <a:rPr lang="zh-CN" altLang="en-US" dirty="0" smtClean="0"/>
              <a:t>复制组件及其相互关系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连接对象</a:t>
            </a:r>
          </a:p>
          <a:p>
            <a:pPr lvl="2">
              <a:lnSpc>
                <a:spcPct val="90000"/>
              </a:lnSpc>
            </a:pPr>
            <a:r>
              <a:rPr lang="zh-CN" altLang="en-US" sz="2200" dirty="0" smtClean="0">
                <a:latin typeface="宋体" panose="02010600030101010101" pitchFamily="2" charset="-122"/>
              </a:rPr>
              <a:t>连接对象代表两个服务器间的单向复制路径并指向复制资源</a:t>
            </a:r>
          </a:p>
          <a:p>
            <a:pPr lvl="2">
              <a:lnSpc>
                <a:spcPct val="90000"/>
              </a:lnSpc>
            </a:pPr>
            <a:r>
              <a:rPr lang="zh-CN" altLang="en-US" sz="2200" dirty="0" smtClean="0">
                <a:latin typeface="宋体" panose="02010600030101010101" pitchFamily="2" charset="-122"/>
              </a:rPr>
              <a:t>被连接对象连接起来的域控制器是复制伙伴</a:t>
            </a:r>
          </a:p>
          <a:p>
            <a:pPr lvl="2">
              <a:lnSpc>
                <a:spcPct val="90000"/>
              </a:lnSpc>
            </a:pPr>
            <a:r>
              <a:rPr lang="zh-CN" altLang="en-US" sz="2200" dirty="0" smtClean="0">
                <a:latin typeface="宋体" panose="02010600030101010101" pitchFamily="2" charset="-122"/>
              </a:rPr>
              <a:t>连接对象的创建可以通过自动或者手动。</a:t>
            </a:r>
          </a:p>
          <a:p>
            <a:pPr lvl="1">
              <a:lnSpc>
                <a:spcPct val="90000"/>
              </a:lnSpc>
            </a:pPr>
            <a:r>
              <a:rPr lang="zh-CN" altLang="en-US" sz="2400" dirty="0" smtClean="0">
                <a:latin typeface="宋体" panose="02010600030101010101" pitchFamily="2" charset="-122"/>
              </a:rPr>
              <a:t>复制目标</a:t>
            </a:r>
          </a:p>
          <a:p>
            <a:pPr lvl="2">
              <a:lnSpc>
                <a:spcPct val="90000"/>
              </a:lnSpc>
            </a:pPr>
            <a:r>
              <a:rPr lang="zh-CN" altLang="en-US" sz="2200" dirty="0" smtClean="0">
                <a:latin typeface="宋体" panose="02010600030101010101" pitchFamily="2" charset="-122"/>
              </a:rPr>
              <a:t>通过复制，目录数据的添加、修改和删除必须传给其他域控制器，使得用户和服务能随时从森林中的任何计算机访问目录信息</a:t>
            </a:r>
          </a:p>
          <a:p>
            <a:pPr lvl="1">
              <a:lnSpc>
                <a:spcPct val="90000"/>
              </a:lnSpc>
            </a:pPr>
            <a:r>
              <a:rPr lang="zh-CN" altLang="en-US" sz="2400" dirty="0" smtClean="0">
                <a:latin typeface="宋体" panose="02010600030101010101" pitchFamily="2" charset="-122"/>
              </a:rPr>
              <a:t>复制策略</a:t>
            </a:r>
          </a:p>
          <a:p>
            <a:pPr lvl="2">
              <a:lnSpc>
                <a:spcPct val="90000"/>
              </a:lnSpc>
            </a:pPr>
            <a:r>
              <a:rPr lang="zh-CN" altLang="en-US" sz="2200" dirty="0" smtClean="0">
                <a:latin typeface="宋体" panose="02010600030101010101" pitchFamily="2" charset="-122"/>
              </a:rPr>
              <a:t>偶尔重新评估使用的连接</a:t>
            </a:r>
          </a:p>
          <a:p>
            <a:pPr lvl="2">
              <a:lnSpc>
                <a:spcPct val="90000"/>
              </a:lnSpc>
            </a:pPr>
            <a:r>
              <a:rPr lang="zh-CN" altLang="en-US" sz="2200" dirty="0" smtClean="0">
                <a:latin typeface="宋体" panose="02010600030101010101" pitchFamily="2" charset="-122"/>
              </a:rPr>
              <a:t>通过容错功能使活动目录使用多个路由复制更改内容</a:t>
            </a:r>
          </a:p>
          <a:p>
            <a:pPr lvl="2">
              <a:lnSpc>
                <a:spcPct val="90000"/>
              </a:lnSpc>
            </a:pPr>
            <a:r>
              <a:rPr lang="zh-CN" altLang="en-US" sz="2200" dirty="0" smtClean="0">
                <a:latin typeface="宋体" panose="02010600030101010101" pitchFamily="2" charset="-122"/>
              </a:rPr>
              <a:t>通过仅复制更改信息来降低复制代销</a:t>
            </a:r>
          </a:p>
          <a:p>
            <a:pPr lvl="1">
              <a:lnSpc>
                <a:spcPct val="90000"/>
              </a:lnSpc>
            </a:pP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站点间复制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站点链接</a:t>
            </a:r>
          </a:p>
          <a:p>
            <a:pPr lvl="2">
              <a:lnSpc>
                <a:spcPct val="90000"/>
              </a:lnSpc>
            </a:pPr>
            <a:r>
              <a:rPr lang="zh-CN" altLang="en-US" sz="2200" dirty="0" smtClean="0">
                <a:latin typeface="宋体" panose="02010600030101010101" pitchFamily="2" charset="-122"/>
              </a:rPr>
              <a:t>通过站点链接域自身站点之外的其他域控制器相互发送和接受目录更新内容</a:t>
            </a:r>
          </a:p>
          <a:p>
            <a:pPr lvl="2">
              <a:lnSpc>
                <a:spcPct val="90000"/>
              </a:lnSpc>
            </a:pPr>
            <a:r>
              <a:rPr lang="zh-CN" altLang="en-US" sz="2200" dirty="0" smtClean="0">
                <a:latin typeface="宋体" panose="02010600030101010101" pitchFamily="2" charset="-122"/>
              </a:rPr>
              <a:t>将站点链接相互交叉可连接成站点链接桥</a:t>
            </a:r>
          </a:p>
          <a:p>
            <a:pPr lvl="2">
              <a:lnSpc>
                <a:spcPct val="90000"/>
              </a:lnSpc>
            </a:pPr>
            <a:r>
              <a:rPr lang="zh-CN" altLang="en-US" sz="2200" dirty="0" smtClean="0">
                <a:latin typeface="宋体" panose="02010600030101010101" pitchFamily="2" charset="-122"/>
              </a:rPr>
              <a:t>可通过站点链接来定制活动目录如何复制信息以指定站点的连接方法。</a:t>
            </a:r>
          </a:p>
          <a:p>
            <a:pPr lvl="2">
              <a:lnSpc>
                <a:spcPct val="90000"/>
              </a:lnSpc>
            </a:pPr>
            <a:r>
              <a:rPr lang="zh-CN" altLang="en-US" sz="2200" dirty="0" smtClean="0">
                <a:latin typeface="宋体" panose="02010600030101010101" pitchFamily="2" charset="-122"/>
              </a:rPr>
              <a:t>活动目录使用有关站点如何连接的信息生成连接对象以便提供有效的复制和容错。</a:t>
            </a:r>
          </a:p>
          <a:p>
            <a:pPr lvl="2">
              <a:lnSpc>
                <a:spcPct val="90000"/>
              </a:lnSpc>
            </a:pPr>
            <a:r>
              <a:rPr lang="zh-CN" altLang="en-US" sz="2200" dirty="0" smtClean="0">
                <a:latin typeface="宋体" panose="02010600030101010101" pitchFamily="2" charset="-122"/>
              </a:rPr>
              <a:t>站点链接不能自动生成</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站点间复制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桥头服务器</a:t>
            </a:r>
          </a:p>
          <a:p>
            <a:pPr lvl="2">
              <a:lnSpc>
                <a:spcPct val="90000"/>
              </a:lnSpc>
            </a:pPr>
            <a:r>
              <a:rPr lang="zh-CN" altLang="en-US" sz="2200" dirty="0" smtClean="0">
                <a:latin typeface="宋体" panose="02010600030101010101" pitchFamily="2" charset="-122"/>
              </a:rPr>
              <a:t>在 </a:t>
            </a:r>
            <a:r>
              <a:rPr lang="en-US" altLang="zh-CN" sz="2200" dirty="0" smtClean="0">
                <a:latin typeface="宋体" panose="02010600030101010101" pitchFamily="2" charset="-122"/>
              </a:rPr>
              <a:t>Windows2000Server, </a:t>
            </a:r>
            <a:r>
              <a:rPr lang="zh-CN" altLang="en-US" sz="2200" dirty="0" smtClean="0">
                <a:latin typeface="宋体" panose="02010600030101010101" pitchFamily="2" charset="-122"/>
              </a:rPr>
              <a:t>桥头服务器是用于站点之间的目录信息交换联系点。</a:t>
            </a:r>
          </a:p>
          <a:p>
            <a:pPr lvl="2">
              <a:lnSpc>
                <a:spcPct val="90000"/>
              </a:lnSpc>
            </a:pPr>
            <a:r>
              <a:rPr lang="zh-CN" altLang="en-US" sz="2200" dirty="0" smtClean="0">
                <a:latin typeface="宋体" panose="02010600030101010101" pitchFamily="2" charset="-122"/>
              </a:rPr>
              <a:t>站点链接的域控制器之间有防火墙时，需要将同一侧的域控制器形成站点连接，建立防火墙代理作为站点链接的首选桥头服务器</a:t>
            </a:r>
          </a:p>
          <a:p>
            <a:pPr lvl="2">
              <a:lnSpc>
                <a:spcPct val="90000"/>
              </a:lnSpc>
            </a:pPr>
            <a:r>
              <a:rPr lang="zh-CN" altLang="en-US" sz="2200" dirty="0" smtClean="0">
                <a:latin typeface="宋体" panose="02010600030101010101" pitchFamily="2" charset="-122"/>
              </a:rPr>
              <a:t>默认情况下</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ActiveDirectory</a:t>
            </a:r>
            <a:r>
              <a:rPr lang="en-US" altLang="zh-CN" sz="2200" dirty="0" smtClean="0">
                <a:latin typeface="宋体" panose="02010600030101010101" pitchFamily="2" charset="-122"/>
              </a:rPr>
              <a:t> </a:t>
            </a:r>
            <a:r>
              <a:rPr lang="zh-CN" altLang="en-US" sz="2200" dirty="0" smtClean="0">
                <a:latin typeface="宋体" panose="02010600030101010101" pitchFamily="2" charset="-122"/>
              </a:rPr>
              <a:t>复制拓扑生成器</a:t>
            </a:r>
            <a:r>
              <a:rPr lang="en-US" altLang="zh-CN" sz="2200" dirty="0" smtClean="0">
                <a:latin typeface="宋体" panose="02010600030101010101" pitchFamily="2" charset="-122"/>
              </a:rPr>
              <a:t>, </a:t>
            </a:r>
            <a:r>
              <a:rPr lang="zh-CN" altLang="en-US" sz="2200" dirty="0" smtClean="0">
                <a:latin typeface="宋体" panose="02010600030101010101" pitchFamily="2" charset="-122"/>
              </a:rPr>
              <a:t>知识一致性检查器 </a:t>
            </a:r>
            <a:r>
              <a:rPr lang="en-US" altLang="zh-CN" sz="2200" dirty="0" smtClean="0">
                <a:latin typeface="宋体" panose="02010600030101010101" pitchFamily="2" charset="-122"/>
              </a:rPr>
              <a:t>(KCC), </a:t>
            </a:r>
            <a:r>
              <a:rPr lang="zh-CN" altLang="en-US" sz="2200" dirty="0" smtClean="0">
                <a:latin typeface="宋体" panose="02010600030101010101" pitchFamily="2" charset="-122"/>
              </a:rPr>
              <a:t>自动选择服务器以充当桥头服务器 </a:t>
            </a:r>
          </a:p>
          <a:p>
            <a:pPr lvl="2">
              <a:lnSpc>
                <a:spcPct val="90000"/>
              </a:lnSpc>
            </a:pPr>
            <a:r>
              <a:rPr lang="zh-CN" altLang="en-US" sz="2200" dirty="0" smtClean="0">
                <a:latin typeface="宋体" panose="02010600030101010101" pitchFamily="2" charset="-122"/>
              </a:rPr>
              <a:t>首选桥头服务器不应定义除非绝对必要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站点间复制</a:t>
            </a:r>
          </a:p>
        </p:txBody>
      </p:sp>
      <p:sp>
        <p:nvSpPr>
          <p:cNvPr id="8" name="Rectangle 3"/>
          <p:cNvSpPr txBox="1">
            <a:spLocks noChangeArrowheads="1"/>
          </p:cNvSpPr>
          <p:nvPr/>
        </p:nvSpPr>
        <p:spPr>
          <a:xfrm>
            <a:off x="468313" y="1530444"/>
            <a:ext cx="952809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站点间复制</a:t>
            </a:r>
          </a:p>
          <a:p>
            <a:pPr lvl="2">
              <a:lnSpc>
                <a:spcPct val="90000"/>
              </a:lnSpc>
            </a:pPr>
            <a:r>
              <a:rPr lang="zh-CN" altLang="en-US" sz="2200" dirty="0" smtClean="0">
                <a:latin typeface="宋体" panose="02010600030101010101" pitchFamily="2" charset="-122"/>
              </a:rPr>
              <a:t>创建站点链接或站点链接桥来最大程度地进行复制</a:t>
            </a:r>
          </a:p>
          <a:p>
            <a:pPr lvl="2">
              <a:lnSpc>
                <a:spcPct val="90000"/>
              </a:lnSpc>
            </a:pPr>
            <a:r>
              <a:rPr lang="zh-CN" altLang="en-US" sz="2200" dirty="0" smtClean="0">
                <a:latin typeface="宋体" panose="02010600030101010101" pitchFamily="2" charset="-122"/>
              </a:rPr>
              <a:t>安装第一个域控制器后，其他域控制器将自动添加到相同地站点</a:t>
            </a:r>
          </a:p>
          <a:p>
            <a:pPr lvl="2">
              <a:lnSpc>
                <a:spcPct val="90000"/>
              </a:lnSpc>
            </a:pPr>
            <a:r>
              <a:rPr lang="zh-CN" altLang="en-US" sz="2200" dirty="0" smtClean="0">
                <a:latin typeface="宋体" panose="02010600030101010101" pitchFamily="2" charset="-122"/>
              </a:rPr>
              <a:t>除</a:t>
            </a:r>
            <a:r>
              <a:rPr lang="en-US" altLang="zh-CN" sz="2200" dirty="0" smtClean="0">
                <a:latin typeface="宋体" panose="02010600030101010101" pitchFamily="2" charset="-122"/>
              </a:rPr>
              <a:t>Default-First-Site</a:t>
            </a:r>
            <a:r>
              <a:rPr lang="zh-CN" altLang="en-US" sz="2200" dirty="0" smtClean="0">
                <a:latin typeface="宋体" panose="02010600030101010101" pitchFamily="2" charset="-122"/>
              </a:rPr>
              <a:t>之外，不能在任何站点创建第一个域控制器</a:t>
            </a:r>
          </a:p>
          <a:p>
            <a:pPr lvl="2">
              <a:lnSpc>
                <a:spcPct val="90000"/>
              </a:lnSpc>
            </a:pPr>
            <a:r>
              <a:rPr lang="zh-CN" altLang="en-US" sz="2200" dirty="0" smtClean="0">
                <a:latin typeface="宋体" panose="02010600030101010101" pitchFamily="2" charset="-122"/>
              </a:rPr>
              <a:t>复制调度：可配置值确定站点间复制发生</a:t>
            </a:r>
          </a:p>
          <a:p>
            <a:pPr lvl="2">
              <a:lnSpc>
                <a:spcPct val="90000"/>
              </a:lnSpc>
            </a:pPr>
            <a:r>
              <a:rPr lang="zh-CN" altLang="en-US" sz="2200" dirty="0" smtClean="0">
                <a:latin typeface="宋体" panose="02010600030101010101" pitchFamily="2" charset="-122"/>
              </a:rPr>
              <a:t>压缩的复制流量：改善网络负担</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站点内复制</a:t>
            </a:r>
          </a:p>
        </p:txBody>
      </p:sp>
      <p:sp>
        <p:nvSpPr>
          <p:cNvPr id="8" name="Rectangle 3"/>
          <p:cNvSpPr txBox="1">
            <a:spLocks noChangeArrowheads="1"/>
          </p:cNvSpPr>
          <p:nvPr/>
        </p:nvSpPr>
        <p:spPr>
          <a:xfrm>
            <a:off x="468313" y="1530444"/>
            <a:ext cx="952809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站点内目录复制是经常性和自动进行的</a:t>
            </a:r>
          </a:p>
          <a:p>
            <a:pPr lvl="1">
              <a:lnSpc>
                <a:spcPct val="90000"/>
              </a:lnSpc>
            </a:pP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比较站点内和站点间复制</a:t>
            </a:r>
          </a:p>
          <a:p>
            <a:pPr lvl="2">
              <a:lnSpc>
                <a:spcPct val="90000"/>
              </a:lnSpc>
            </a:pPr>
            <a:r>
              <a:rPr lang="zh-CN" altLang="en-US" sz="2200" dirty="0" smtClean="0">
                <a:latin typeface="宋体" panose="02010600030101010101" pitchFamily="2" charset="-122"/>
              </a:rPr>
              <a:t>站点内复制</a:t>
            </a:r>
          </a:p>
          <a:p>
            <a:pPr lvl="3">
              <a:lnSpc>
                <a:spcPct val="90000"/>
              </a:lnSpc>
            </a:pPr>
            <a:r>
              <a:rPr lang="zh-CN" altLang="en-US" sz="2000" dirty="0" smtClean="0">
                <a:latin typeface="宋体" panose="02010600030101010101" pitchFamily="2" charset="-122"/>
              </a:rPr>
              <a:t>由改变通知进程发生</a:t>
            </a:r>
          </a:p>
          <a:p>
            <a:pPr lvl="3">
              <a:lnSpc>
                <a:spcPct val="90000"/>
              </a:lnSpc>
            </a:pPr>
            <a:r>
              <a:rPr lang="zh-CN" altLang="en-US" sz="2000" dirty="0" smtClean="0">
                <a:latin typeface="宋体" panose="02010600030101010101" pitchFamily="2" charset="-122"/>
              </a:rPr>
              <a:t>未压缩的复制流量：节省执行压缩的时间</a:t>
            </a:r>
          </a:p>
          <a:p>
            <a:pPr lvl="3">
              <a:lnSpc>
                <a:spcPct val="90000"/>
              </a:lnSpc>
            </a:pPr>
            <a:r>
              <a:rPr lang="zh-CN" altLang="en-US" sz="2000" dirty="0" smtClean="0">
                <a:latin typeface="宋体" panose="02010600030101010101" pitchFamily="2" charset="-122"/>
              </a:rPr>
              <a:t>安全敏感更新的紧急复制</a:t>
            </a:r>
          </a:p>
          <a:p>
            <a:pPr lvl="2">
              <a:lnSpc>
                <a:spcPct val="90000"/>
              </a:lnSpc>
            </a:pPr>
            <a:r>
              <a:rPr lang="zh-CN" altLang="en-US" sz="2200" dirty="0" smtClean="0">
                <a:latin typeface="宋体" panose="02010600030101010101" pitchFamily="2" charset="-122"/>
              </a:rPr>
              <a:t>站点间复制</a:t>
            </a:r>
          </a:p>
          <a:p>
            <a:pPr lvl="3">
              <a:lnSpc>
                <a:spcPct val="90000"/>
              </a:lnSpc>
            </a:pPr>
            <a:r>
              <a:rPr lang="zh-CN" altLang="en-US" sz="2000" dirty="0" smtClean="0">
                <a:latin typeface="宋体" panose="02010600030101010101" pitchFamily="2" charset="-122"/>
              </a:rPr>
              <a:t>复制调度：可配置值确定站点间复制发生</a:t>
            </a:r>
          </a:p>
          <a:p>
            <a:pPr lvl="3">
              <a:lnSpc>
                <a:spcPct val="90000"/>
              </a:lnSpc>
            </a:pPr>
            <a:r>
              <a:rPr lang="zh-CN" altLang="en-US" sz="2000" dirty="0" smtClean="0">
                <a:latin typeface="宋体" panose="02010600030101010101" pitchFamily="2" charset="-122"/>
              </a:rPr>
              <a:t>压缩的复制流量：改善网络负担</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目录信息与复制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信息分类</a:t>
            </a:r>
          </a:p>
          <a:p>
            <a:pPr lvl="2">
              <a:lnSpc>
                <a:spcPct val="90000"/>
              </a:lnSpc>
            </a:pPr>
            <a:r>
              <a:rPr lang="zh-CN" altLang="en-US" sz="2200" dirty="0" smtClean="0">
                <a:latin typeface="宋体" panose="02010600030101010101" pitchFamily="2" charset="-122"/>
              </a:rPr>
              <a:t>架构信息</a:t>
            </a:r>
          </a:p>
          <a:p>
            <a:pPr lvl="3">
              <a:lnSpc>
                <a:spcPct val="90000"/>
              </a:lnSpc>
            </a:pPr>
            <a:r>
              <a:rPr lang="zh-CN" altLang="en-US" sz="2000" dirty="0" smtClean="0">
                <a:latin typeface="宋体" panose="02010600030101010101" pitchFamily="2" charset="-122"/>
              </a:rPr>
              <a:t>森林所有域共有</a:t>
            </a:r>
          </a:p>
          <a:p>
            <a:pPr lvl="3">
              <a:lnSpc>
                <a:spcPct val="90000"/>
              </a:lnSpc>
            </a:pPr>
            <a:r>
              <a:rPr lang="zh-CN" altLang="en-US" sz="2000" dirty="0" smtClean="0">
                <a:latin typeface="宋体" panose="02010600030101010101" pitchFamily="2" charset="-122"/>
              </a:rPr>
              <a:t>复制到森林所有域</a:t>
            </a:r>
          </a:p>
          <a:p>
            <a:pPr lvl="2">
              <a:lnSpc>
                <a:spcPct val="90000"/>
              </a:lnSpc>
            </a:pPr>
            <a:r>
              <a:rPr lang="zh-CN" altLang="en-US" sz="2200" dirty="0" smtClean="0">
                <a:latin typeface="宋体" panose="02010600030101010101" pitchFamily="2" charset="-122"/>
              </a:rPr>
              <a:t>配置信息</a:t>
            </a:r>
          </a:p>
          <a:p>
            <a:pPr lvl="3">
              <a:lnSpc>
                <a:spcPct val="90000"/>
              </a:lnSpc>
            </a:pPr>
            <a:r>
              <a:rPr lang="zh-CN" altLang="en-US" sz="2000" dirty="0" smtClean="0">
                <a:latin typeface="宋体" panose="02010600030101010101" pitchFamily="2" charset="-122"/>
              </a:rPr>
              <a:t>森林中所有域共有</a:t>
            </a:r>
          </a:p>
          <a:p>
            <a:pPr lvl="3">
              <a:lnSpc>
                <a:spcPct val="90000"/>
              </a:lnSpc>
            </a:pPr>
            <a:r>
              <a:rPr lang="zh-CN" altLang="en-US" sz="2000" dirty="0" smtClean="0">
                <a:latin typeface="宋体" panose="02010600030101010101" pitchFamily="2" charset="-122"/>
              </a:rPr>
              <a:t>复制到森林所有域</a:t>
            </a:r>
          </a:p>
          <a:p>
            <a:pPr lvl="2">
              <a:lnSpc>
                <a:spcPct val="90000"/>
              </a:lnSpc>
            </a:pPr>
            <a:r>
              <a:rPr lang="zh-CN" altLang="en-US" sz="2200" dirty="0" smtClean="0">
                <a:latin typeface="宋体" panose="02010600030101010101" pitchFamily="2" charset="-122"/>
              </a:rPr>
              <a:t>域数据</a:t>
            </a:r>
          </a:p>
          <a:p>
            <a:pPr lvl="3">
              <a:lnSpc>
                <a:spcPct val="90000"/>
              </a:lnSpc>
            </a:pPr>
            <a:r>
              <a:rPr lang="zh-CN" altLang="en-US" sz="2000" dirty="0" smtClean="0">
                <a:latin typeface="宋体" panose="02010600030101010101" pitchFamily="2" charset="-122"/>
              </a:rPr>
              <a:t>域中对象描述</a:t>
            </a:r>
          </a:p>
          <a:p>
            <a:pPr lvl="3">
              <a:lnSpc>
                <a:spcPct val="90000"/>
              </a:lnSpc>
            </a:pPr>
            <a:r>
              <a:rPr lang="zh-CN" altLang="en-US" sz="2000" dirty="0" smtClean="0">
                <a:latin typeface="宋体" panose="02010600030101010101" pitchFamily="2" charset="-122"/>
              </a:rPr>
              <a:t>特定域的域数据被复知道该域的每个域控制器上</a:t>
            </a:r>
          </a:p>
          <a:p>
            <a:pPr lvl="3">
              <a:lnSpc>
                <a:spcPct val="90000"/>
              </a:lnSpc>
            </a:pPr>
            <a:r>
              <a:rPr lang="zh-CN" altLang="en-US" sz="2000" dirty="0" smtClean="0">
                <a:latin typeface="宋体" panose="02010600030101010101" pitchFamily="2" charset="-122"/>
              </a:rPr>
              <a:t>每个域中的所有对象及森林中所有对象的属性子集，被复制到全局目录中</a:t>
            </a:r>
          </a:p>
          <a:p>
            <a:pPr lvl="2">
              <a:lnSpc>
                <a:spcPct val="90000"/>
              </a:lnSpc>
            </a:pP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目录信息与复制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域控制器的信息复制</a:t>
            </a:r>
          </a:p>
          <a:p>
            <a:pPr lvl="2">
              <a:lnSpc>
                <a:spcPct val="90000"/>
              </a:lnSpc>
            </a:pPr>
            <a:r>
              <a:rPr lang="zh-CN" altLang="en-US" sz="2200" dirty="0" smtClean="0">
                <a:latin typeface="宋体" panose="02010600030101010101" pitchFamily="2" charset="-122"/>
              </a:rPr>
              <a:t>域中所有域控制器之间目录数据的多宿主复制</a:t>
            </a:r>
          </a:p>
          <a:p>
            <a:pPr lvl="2">
              <a:lnSpc>
                <a:spcPct val="90000"/>
              </a:lnSpc>
            </a:pPr>
            <a:r>
              <a:rPr lang="zh-CN" altLang="en-US" sz="2200" dirty="0" smtClean="0">
                <a:latin typeface="宋体" panose="02010600030101010101" pitchFamily="2" charset="-122"/>
              </a:rPr>
              <a:t>存储森林的架构信息、所有域的配置信息和所在域的所有目录对象和属性</a:t>
            </a:r>
          </a:p>
          <a:p>
            <a:pPr lvl="1">
              <a:lnSpc>
                <a:spcPct val="90000"/>
              </a:lnSpc>
            </a:pPr>
            <a:r>
              <a:rPr lang="zh-CN" altLang="en-US" sz="2400" dirty="0" smtClean="0">
                <a:latin typeface="宋体" panose="02010600030101010101" pitchFamily="2" charset="-122"/>
              </a:rPr>
              <a:t>全局目录信息复制</a:t>
            </a:r>
          </a:p>
          <a:p>
            <a:pPr lvl="2">
              <a:lnSpc>
                <a:spcPct val="90000"/>
              </a:lnSpc>
            </a:pPr>
            <a:r>
              <a:rPr lang="zh-CN" altLang="en-US" sz="2200" dirty="0" smtClean="0">
                <a:latin typeface="宋体" panose="02010600030101010101" pitchFamily="2" charset="-122"/>
              </a:rPr>
              <a:t>每个森林至少一个全局目录</a:t>
            </a:r>
          </a:p>
          <a:p>
            <a:pPr lvl="2">
              <a:lnSpc>
                <a:spcPct val="90000"/>
              </a:lnSpc>
            </a:pPr>
            <a:r>
              <a:rPr lang="zh-CN" altLang="en-US" sz="2200" dirty="0" smtClean="0">
                <a:latin typeface="宋体" panose="02010600030101010101" pitchFamily="2" charset="-122"/>
              </a:rPr>
              <a:t>每个站点至少有一个域控制器是全局目录</a:t>
            </a:r>
          </a:p>
          <a:p>
            <a:pPr lvl="2">
              <a:lnSpc>
                <a:spcPct val="90000"/>
              </a:lnSpc>
            </a:pPr>
            <a:r>
              <a:rPr lang="zh-CN" altLang="en-US" sz="2200" dirty="0" smtClean="0">
                <a:latin typeface="宋体" panose="02010600030101010101" pitchFamily="2" charset="-122"/>
              </a:rPr>
              <a:t>放置森林的架构信息、所有域的配置信息、所有目录对象的属性子集、全局目录所在域的所有目录对象和属性</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复制和域的调整</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将配置从第一个域控制器扩展到多个域的多个域控制器</a:t>
            </a:r>
          </a:p>
          <a:p>
            <a:pPr lvl="1">
              <a:lnSpc>
                <a:spcPct val="90000"/>
              </a:lnSpc>
            </a:pPr>
            <a:r>
              <a:rPr lang="zh-CN" altLang="en-US" sz="2400" dirty="0" smtClean="0">
                <a:latin typeface="宋体" panose="02010600030101010101" pitchFamily="2" charset="-122"/>
              </a:rPr>
              <a:t>复制的目录信息的改变</a:t>
            </a:r>
          </a:p>
          <a:p>
            <a:pPr lvl="2">
              <a:lnSpc>
                <a:spcPct val="90000"/>
              </a:lnSpc>
            </a:pPr>
            <a:r>
              <a:rPr lang="zh-CN" altLang="en-US" sz="2200" dirty="0" smtClean="0">
                <a:latin typeface="宋体" panose="02010600030101010101" pitchFamily="2" charset="-122"/>
              </a:rPr>
              <a:t>第一个域控制器配置在单个域</a:t>
            </a:r>
            <a:r>
              <a:rPr lang="en-US" altLang="zh-CN" sz="2200" dirty="0" smtClean="0">
                <a:latin typeface="宋体" panose="02010600030101010101" pitchFamily="2" charset="-122"/>
              </a:rPr>
              <a:t>A</a:t>
            </a:r>
            <a:r>
              <a:rPr lang="zh-CN" altLang="en-US" sz="2200" dirty="0" smtClean="0">
                <a:latin typeface="宋体" panose="02010600030101010101" pitchFamily="2" charset="-122"/>
              </a:rPr>
              <a:t>中</a:t>
            </a:r>
          </a:p>
          <a:p>
            <a:pPr lvl="3">
              <a:lnSpc>
                <a:spcPct val="90000"/>
              </a:lnSpc>
            </a:pPr>
            <a:r>
              <a:rPr lang="zh-CN" altLang="en-US" sz="2000" dirty="0" smtClean="0">
                <a:latin typeface="宋体" panose="02010600030101010101" pitchFamily="2" charset="-122"/>
              </a:rPr>
              <a:t>无复制</a:t>
            </a:r>
          </a:p>
          <a:p>
            <a:pPr lvl="2">
              <a:lnSpc>
                <a:spcPct val="90000"/>
              </a:lnSpc>
            </a:pPr>
            <a:r>
              <a:rPr lang="zh-CN" altLang="en-US" sz="2200" dirty="0" smtClean="0">
                <a:latin typeface="宋体" panose="02010600030101010101" pitchFamily="2" charset="-122"/>
              </a:rPr>
              <a:t>添加第二个域控制器到同一域中</a:t>
            </a:r>
          </a:p>
          <a:p>
            <a:pPr lvl="3">
              <a:lnSpc>
                <a:spcPct val="90000"/>
              </a:lnSpc>
            </a:pPr>
            <a:r>
              <a:rPr lang="zh-CN" altLang="en-US" sz="2000" dirty="0" smtClean="0">
                <a:latin typeface="宋体" panose="02010600030101010101" pitchFamily="2" charset="-122"/>
              </a:rPr>
              <a:t>域的所有目录对象、属性信息、森林的架构和配置信息进行复制</a:t>
            </a:r>
          </a:p>
          <a:p>
            <a:pPr lvl="2">
              <a:lnSpc>
                <a:spcPct val="90000"/>
              </a:lnSpc>
            </a:pPr>
            <a:r>
              <a:rPr lang="zh-CN" altLang="en-US" sz="2200" dirty="0" smtClean="0">
                <a:latin typeface="宋体" panose="02010600030101010101" pitchFamily="2" charset="-122"/>
              </a:rPr>
              <a:t>添加一个新域</a:t>
            </a:r>
            <a:r>
              <a:rPr lang="en-US" altLang="zh-CN" sz="2200" dirty="0" smtClean="0">
                <a:latin typeface="宋体" panose="02010600030101010101" pitchFamily="2" charset="-122"/>
              </a:rPr>
              <a:t>B</a:t>
            </a:r>
            <a:r>
              <a:rPr lang="zh-CN" altLang="en-US" sz="2200" dirty="0" smtClean="0">
                <a:latin typeface="宋体" panose="02010600030101010101" pitchFamily="2" charset="-122"/>
              </a:rPr>
              <a:t>的域控制器</a:t>
            </a:r>
          </a:p>
          <a:p>
            <a:pPr lvl="3">
              <a:lnSpc>
                <a:spcPct val="90000"/>
              </a:lnSpc>
            </a:pPr>
            <a:r>
              <a:rPr lang="zh-CN" altLang="en-US" sz="2000" dirty="0" smtClean="0">
                <a:latin typeface="宋体" panose="02010600030101010101" pitchFamily="2" charset="-122"/>
              </a:rPr>
              <a:t>全局目录在域</a:t>
            </a:r>
            <a:r>
              <a:rPr lang="en-US" altLang="zh-CN" sz="2000" dirty="0" smtClean="0">
                <a:latin typeface="宋体" panose="02010600030101010101" pitchFamily="2" charset="-122"/>
              </a:rPr>
              <a:t>A</a:t>
            </a:r>
            <a:r>
              <a:rPr lang="zh-CN" altLang="en-US" sz="2000" dirty="0" smtClean="0">
                <a:latin typeface="宋体" panose="02010600030101010101" pitchFamily="2" charset="-122"/>
              </a:rPr>
              <a:t>，域</a:t>
            </a:r>
            <a:r>
              <a:rPr lang="en-US" altLang="zh-CN" sz="2000" dirty="0" smtClean="0">
                <a:latin typeface="宋体" panose="02010600030101010101" pitchFamily="2" charset="-122"/>
              </a:rPr>
              <a:t>B</a:t>
            </a:r>
            <a:r>
              <a:rPr lang="zh-CN" altLang="en-US" sz="2000" dirty="0" smtClean="0">
                <a:latin typeface="宋体" panose="02010600030101010101" pitchFamily="2" charset="-122"/>
              </a:rPr>
              <a:t>得目录对象和属性的子集复制到域</a:t>
            </a:r>
            <a:r>
              <a:rPr lang="en-US" altLang="zh-CN" sz="2000" dirty="0" smtClean="0">
                <a:latin typeface="宋体" panose="02010600030101010101" pitchFamily="2" charset="-122"/>
              </a:rPr>
              <a:t>A</a:t>
            </a:r>
            <a:r>
              <a:rPr lang="zh-CN" altLang="en-US" sz="2000" dirty="0" smtClean="0">
                <a:latin typeface="宋体" panose="02010600030101010101" pitchFamily="2" charset="-122"/>
              </a:rPr>
              <a:t>的全局目录</a:t>
            </a:r>
          </a:p>
          <a:p>
            <a:pPr lvl="2">
              <a:lnSpc>
                <a:spcPct val="90000"/>
              </a:lnSpc>
            </a:pPr>
            <a:r>
              <a:rPr lang="zh-CN" altLang="en-US" sz="2200" dirty="0" smtClean="0">
                <a:latin typeface="宋体" panose="02010600030101010101" pitchFamily="2" charset="-122"/>
              </a:rPr>
              <a:t>配置域</a:t>
            </a:r>
            <a:r>
              <a:rPr lang="en-US" altLang="zh-CN" sz="2200" dirty="0" smtClean="0">
                <a:latin typeface="宋体" panose="02010600030101010101" pitchFamily="2" charset="-122"/>
              </a:rPr>
              <a:t>B</a:t>
            </a:r>
            <a:r>
              <a:rPr lang="zh-CN" altLang="en-US" sz="2200" dirty="0" smtClean="0">
                <a:latin typeface="宋体" panose="02010600030101010101" pitchFamily="2" charset="-122"/>
              </a:rPr>
              <a:t>的域控制器来维护全局目录</a:t>
            </a:r>
          </a:p>
          <a:p>
            <a:pPr lvl="3">
              <a:lnSpc>
                <a:spcPct val="90000"/>
              </a:lnSpc>
            </a:pPr>
            <a:r>
              <a:rPr lang="zh-CN" altLang="en-US" sz="2000" dirty="0" smtClean="0">
                <a:latin typeface="宋体" panose="02010600030101010101" pitchFamily="2" charset="-122"/>
              </a:rPr>
              <a:t>配置某个域的一个域控制器负责全局目录</a:t>
            </a:r>
          </a:p>
          <a:p>
            <a:pPr lvl="3">
              <a:lnSpc>
                <a:spcPct val="90000"/>
              </a:lnSpc>
            </a:pPr>
            <a:r>
              <a:rPr lang="zh-CN" altLang="en-US" sz="2000" dirty="0" smtClean="0">
                <a:latin typeface="宋体" panose="02010600030101010101" pitchFamily="2" charset="-122"/>
              </a:rPr>
              <a:t>将森林的架构何配置信息以及每个域的目录对象何属性的子集复制到相应的全局目录中</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119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6034656" cy="4876800"/>
          </a:xfrm>
        </p:spPr>
        <p:txBody>
          <a:bodyPr>
            <a:noAutofit/>
          </a:bodyPr>
          <a:lstStyle/>
          <a:p>
            <a:pPr lvl="1"/>
            <a:r>
              <a:rPr lang="zh-CN" altLang="en-US" sz="2400" dirty="0" smtClean="0">
                <a:latin typeface="Times New Roman" panose="02020603050405020304" pitchFamily="18" charset="0"/>
              </a:rPr>
              <a:t>选择一台已经安装好</a:t>
            </a:r>
            <a:r>
              <a:rPr lang="en-US" altLang="zh-CN" sz="2400" dirty="0" smtClean="0">
                <a:latin typeface="Times New Roman" panose="02020603050405020304" pitchFamily="18" charset="0"/>
              </a:rPr>
              <a:t>Windows 2000</a:t>
            </a:r>
            <a:r>
              <a:rPr lang="zh-CN" altLang="en-US" sz="2400" dirty="0" smtClean="0">
                <a:latin typeface="Times New Roman" panose="02020603050405020304" pitchFamily="18" charset="0"/>
              </a:rPr>
              <a:t>的服务器，确认其已安装了</a:t>
            </a:r>
            <a:r>
              <a:rPr lang="en-US" altLang="zh-CN" sz="2400" dirty="0" smtClean="0">
                <a:latin typeface="Times New Roman" panose="02020603050405020304" pitchFamily="18" charset="0"/>
              </a:rPr>
              <a:t>TCP/IP</a:t>
            </a:r>
            <a:r>
              <a:rPr lang="zh-CN" altLang="en-US" sz="2400" dirty="0" smtClean="0">
                <a:latin typeface="Times New Roman" panose="02020603050405020304" pitchFamily="18" charset="0"/>
              </a:rPr>
              <a:t>协议，首先设置服务器自己</a:t>
            </a:r>
            <a:r>
              <a:rPr lang="en-US" altLang="zh-CN" sz="2400" dirty="0" smtClean="0">
                <a:latin typeface="Times New Roman" panose="02020603050405020304" pitchFamily="18" charset="0"/>
              </a:rPr>
              <a:t>TCP/IP</a:t>
            </a:r>
            <a:r>
              <a:rPr lang="zh-CN" altLang="en-US" sz="2400" dirty="0" smtClean="0">
                <a:latin typeface="Times New Roman" panose="02020603050405020304" pitchFamily="18" charset="0"/>
              </a:rPr>
              <a:t>协议的</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配置，建议将</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服务器的</a:t>
            </a:r>
            <a:r>
              <a:rPr lang="en-US" altLang="zh-CN" sz="2400" dirty="0" smtClean="0">
                <a:latin typeface="Times New Roman" panose="02020603050405020304" pitchFamily="18" charset="0"/>
              </a:rPr>
              <a:t>IP</a:t>
            </a:r>
            <a:r>
              <a:rPr lang="zh-CN" altLang="en-US" sz="2400" dirty="0" smtClean="0">
                <a:latin typeface="Times New Roman" panose="02020603050405020304" pitchFamily="18" charset="0"/>
              </a:rPr>
              <a:t>地址设为静态。 </a:t>
            </a:r>
          </a:p>
          <a:p>
            <a:pPr lvl="1"/>
            <a:r>
              <a:rPr lang="zh-CN" altLang="en-US" sz="2400" dirty="0" smtClean="0">
                <a:latin typeface="Times New Roman" panose="02020603050405020304" pitchFamily="18" charset="0"/>
              </a:rPr>
              <a:t>步骤一</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运行“开始”</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设置”</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网络和拨号连接”，鼠标右键单击“本地连接”，选择“属性”</a:t>
            </a:r>
            <a:r>
              <a:rPr lang="en-US" altLang="zh-CN" sz="2400" dirty="0" smtClean="0">
                <a:latin typeface="Times New Roman" panose="02020603050405020304" pitchFamily="18" charset="0"/>
              </a:rPr>
              <a:t>|“Internet</a:t>
            </a:r>
            <a:r>
              <a:rPr lang="zh-CN" altLang="en-US" sz="2400" dirty="0" smtClean="0">
                <a:latin typeface="Times New Roman" panose="02020603050405020304" pitchFamily="18" charset="0"/>
              </a:rPr>
              <a:t>协议（</a:t>
            </a:r>
            <a:r>
              <a:rPr lang="en-US" altLang="zh-CN" sz="2400" dirty="0" smtClean="0">
                <a:latin typeface="Times New Roman" panose="02020603050405020304" pitchFamily="18" charset="0"/>
              </a:rPr>
              <a:t>TCP/IP</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属性”，打开如图</a:t>
            </a:r>
            <a:r>
              <a:rPr lang="en-US" altLang="zh-CN" sz="2400" dirty="0" smtClean="0">
                <a:latin typeface="Times New Roman" panose="02020603050405020304" pitchFamily="18" charset="0"/>
              </a:rPr>
              <a:t>9-1</a:t>
            </a:r>
            <a:r>
              <a:rPr lang="zh-CN" altLang="en-US" sz="2400" dirty="0" smtClean="0">
                <a:latin typeface="Times New Roman" panose="02020603050405020304" pitchFamily="18" charset="0"/>
              </a:rPr>
              <a:t>所示对话框</a:t>
            </a:r>
            <a:endParaRPr lang="en-US" altLang="zh-CN" sz="2400" dirty="0" smtClean="0">
              <a:latin typeface="Times New Roman" panose="02020603050405020304" pitchFamily="18" charset="0"/>
            </a:endParaRPr>
          </a:p>
          <a:p>
            <a:pPr lvl="1"/>
            <a:endParaRPr lang="zh-CN" altLang="en-US" sz="2400" dirty="0"/>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dirty="0" smtClean="0"/>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a:t>
            </a:fld>
            <a:endParaRPr lang="zh-CN" altLang="en-US" dirty="0"/>
          </a:p>
        </p:txBody>
      </p:sp>
      <p:pic>
        <p:nvPicPr>
          <p:cNvPr id="8" name="Picture 4"/>
          <p:cNvPicPr>
            <a:picLocks noChangeAspect="1" noChangeArrowheads="1"/>
          </p:cNvPicPr>
          <p:nvPr/>
        </p:nvPicPr>
        <p:blipFill>
          <a:blip r:embed="rId2" cstate="print"/>
          <a:srcRect/>
          <a:stretch>
            <a:fillRect/>
          </a:stretch>
        </p:blipFill>
        <p:spPr bwMode="auto">
          <a:xfrm>
            <a:off x="6584564" y="1549400"/>
            <a:ext cx="5257800" cy="5080000"/>
          </a:xfrm>
          <a:prstGeom prst="rect">
            <a:avLst/>
          </a:prstGeom>
          <a:noFill/>
          <a:ln w="9525">
            <a:noFill/>
            <a:miter lim="800000"/>
            <a:headEnd/>
            <a:tailEnd/>
          </a:ln>
        </p:spPr>
      </p:pic>
      <p:sp>
        <p:nvSpPr>
          <p:cNvPr id="9" name="TextBox 8"/>
          <p:cNvSpPr txBox="1"/>
          <p:nvPr/>
        </p:nvSpPr>
        <p:spPr>
          <a:xfrm>
            <a:off x="3429000" y="5526741"/>
            <a:ext cx="2985247" cy="923330"/>
          </a:xfrm>
          <a:prstGeom prst="rect">
            <a:avLst/>
          </a:prstGeom>
          <a:noFill/>
        </p:spPr>
        <p:txBody>
          <a:bodyPr wrap="square" rtlCol="0">
            <a:spAutoFit/>
          </a:bodyPr>
          <a:lstStyle/>
          <a:p>
            <a:pPr algn="ctr"/>
            <a:r>
              <a:rPr lang="zh-CN" altLang="en-US" dirty="0" smtClean="0"/>
              <a:t>    图</a:t>
            </a:r>
            <a:r>
              <a:rPr lang="en-US" altLang="zh-CN" dirty="0" smtClean="0"/>
              <a:t>9-1</a:t>
            </a:r>
          </a:p>
          <a:p>
            <a:pPr algn="ctr"/>
            <a:r>
              <a:rPr lang="en-US" altLang="zh-CN" dirty="0" smtClean="0"/>
              <a:t> “Internet</a:t>
            </a:r>
            <a:r>
              <a:rPr lang="zh-CN" altLang="en-US" dirty="0" smtClean="0"/>
              <a:t>协议（</a:t>
            </a:r>
            <a:r>
              <a:rPr lang="en-US" altLang="zh-CN" dirty="0" smtClean="0"/>
              <a:t>TCP/IP</a:t>
            </a:r>
            <a:r>
              <a:rPr lang="zh-CN" altLang="en-US" dirty="0" smtClean="0"/>
              <a:t>）”对话框 </a:t>
            </a:r>
          </a:p>
        </p:txBody>
      </p:sp>
      <p:sp>
        <p:nvSpPr>
          <p:cNvPr id="10" name="标题 9"/>
          <p:cNvSpPr>
            <a:spLocks noGrp="1"/>
          </p:cNvSpPr>
          <p:nvPr>
            <p:ph type="title"/>
          </p:nvPr>
        </p:nvSpPr>
        <p:spPr>
          <a:xfrm>
            <a:off x="336378" y="206652"/>
            <a:ext cx="8596668" cy="676759"/>
          </a:xfrm>
        </p:spPr>
        <p:txBody>
          <a:bodyPr/>
          <a:lstStyle/>
          <a:p>
            <a:r>
              <a:rPr lang="en-US" altLang="zh-CN" dirty="0" smtClean="0"/>
              <a:t>9.2 DNS</a:t>
            </a:r>
            <a:r>
              <a:rPr lang="zh-CN" altLang="en-US" dirty="0" smtClean="0"/>
              <a:t>服务器配置</a:t>
            </a:r>
            <a:r>
              <a:rPr lang="en-US" altLang="zh-CN" dirty="0" smtClean="0"/>
              <a:t>-</a:t>
            </a:r>
            <a:r>
              <a:rPr lang="zh-CN" altLang="en-US" dirty="0" smtClean="0"/>
              <a:t>安装</a:t>
            </a:r>
            <a:endParaRPr lang="zh-CN" altLang="en-US" dirty="0"/>
          </a:p>
        </p:txBody>
      </p:sp>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复制协议和选择</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Inter-Site Transports: </a:t>
            </a:r>
            <a:r>
              <a:rPr lang="zh-CN" altLang="en-US" sz="2400" dirty="0" smtClean="0">
                <a:latin typeface="宋体" panose="02010600030101010101" pitchFamily="2" charset="-122"/>
              </a:rPr>
              <a:t>站间传输容器</a:t>
            </a:r>
          </a:p>
          <a:p>
            <a:pPr lvl="1">
              <a:lnSpc>
                <a:spcPct val="90000"/>
              </a:lnSpc>
            </a:pPr>
            <a:r>
              <a:rPr lang="zh-CN" altLang="en-US" sz="2400" dirty="0" smtClean="0">
                <a:latin typeface="宋体" panose="02010600030101010101" pitchFamily="2" charset="-122"/>
              </a:rPr>
              <a:t>包含在域间执行复制操作的两种传输通讯协议：</a:t>
            </a:r>
          </a:p>
          <a:p>
            <a:pPr lvl="2">
              <a:lnSpc>
                <a:spcPct val="90000"/>
              </a:lnSpc>
            </a:pPr>
            <a:r>
              <a:rPr lang="en-US" altLang="zh-CN" sz="2200" dirty="0" smtClean="0">
                <a:latin typeface="宋体" panose="02010600030101010101" pitchFamily="2" charset="-122"/>
              </a:rPr>
              <a:t>IP RPC</a:t>
            </a:r>
            <a:r>
              <a:rPr lang="zh-CN" altLang="en-US" sz="2200" dirty="0" smtClean="0">
                <a:latin typeface="宋体" panose="02010600030101010101" pitchFamily="2" charset="-122"/>
              </a:rPr>
              <a:t>：利用</a:t>
            </a:r>
            <a:r>
              <a:rPr lang="en-US" altLang="zh-CN" sz="2200" dirty="0" smtClean="0">
                <a:latin typeface="宋体" panose="02010600030101010101" pitchFamily="2" charset="-122"/>
              </a:rPr>
              <a:t>RPC(</a:t>
            </a:r>
            <a:r>
              <a:rPr lang="zh-CN" altLang="en-US" sz="2200" dirty="0" smtClean="0">
                <a:latin typeface="宋体" panose="02010600030101010101" pitchFamily="2" charset="-122"/>
              </a:rPr>
              <a:t>远程过程调用</a:t>
            </a:r>
            <a:r>
              <a:rPr lang="en-US" altLang="zh-CN" sz="2200" dirty="0" smtClean="0">
                <a:latin typeface="宋体" panose="02010600030101010101" pitchFamily="2" charset="-122"/>
              </a:rPr>
              <a:t>)</a:t>
            </a:r>
            <a:r>
              <a:rPr lang="zh-CN" altLang="en-US" sz="2200" dirty="0" smtClean="0">
                <a:latin typeface="宋体" panose="02010600030101010101" pitchFamily="2" charset="-122"/>
              </a:rPr>
              <a:t>机制来执行复制的操作，可用来执行同一站点之内和不同站点之间的复制操作</a:t>
            </a:r>
          </a:p>
          <a:p>
            <a:pPr lvl="2">
              <a:lnSpc>
                <a:spcPct val="90000"/>
              </a:lnSpc>
            </a:pPr>
            <a:r>
              <a:rPr lang="en-US" altLang="zh-CN" sz="2200" dirty="0" smtClean="0">
                <a:latin typeface="宋体" panose="02010600030101010101" pitchFamily="2" charset="-122"/>
              </a:rPr>
              <a:t>SMTP</a:t>
            </a:r>
            <a:r>
              <a:rPr lang="zh-CN" altLang="en-US" sz="2200" dirty="0" smtClean="0">
                <a:latin typeface="宋体" panose="02010600030101010101" pitchFamily="2" charset="-122"/>
              </a:rPr>
              <a:t>（简单邮件传输协议）：只能用来执行不同域和站点之间的复制</a:t>
            </a:r>
            <a:endParaRPr lang="en-US" altLang="zh-CN" sz="2200" dirty="0" smtClean="0">
              <a:latin typeface="宋体" panose="02010600030101010101" pitchFamily="2" charset="-122"/>
            </a:endParaRPr>
          </a:p>
          <a:p>
            <a:pPr lvl="2">
              <a:lnSpc>
                <a:spcPct val="90000"/>
              </a:lnSpc>
            </a:pPr>
            <a:endParaRPr lang="en-US" altLang="zh-CN" sz="22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站点内复制</a:t>
            </a:r>
          </a:p>
          <a:p>
            <a:pPr lvl="2">
              <a:lnSpc>
                <a:spcPct val="90000"/>
              </a:lnSpc>
            </a:pPr>
            <a:r>
              <a:rPr lang="zh-CN" altLang="en-US" sz="2200" dirty="0" smtClean="0">
                <a:latin typeface="宋体" panose="02010600030101010101" pitchFamily="2" charset="-122"/>
              </a:rPr>
              <a:t>必须使用</a:t>
            </a:r>
            <a:r>
              <a:rPr lang="en-US" altLang="zh-CN" sz="2200" dirty="0" smtClean="0">
                <a:latin typeface="宋体" panose="02010600030101010101" pitchFamily="2" charset="-122"/>
              </a:rPr>
              <a:t>IP RPC</a:t>
            </a:r>
          </a:p>
          <a:p>
            <a:pPr lvl="1">
              <a:lnSpc>
                <a:spcPct val="90000"/>
              </a:lnSpc>
            </a:pPr>
            <a:r>
              <a:rPr lang="zh-CN" altLang="en-US" sz="2400" dirty="0" smtClean="0">
                <a:latin typeface="宋体" panose="02010600030101010101" pitchFamily="2" charset="-122"/>
              </a:rPr>
              <a:t>站点间复制</a:t>
            </a:r>
          </a:p>
          <a:p>
            <a:pPr lvl="2">
              <a:lnSpc>
                <a:spcPct val="90000"/>
              </a:lnSpc>
            </a:pPr>
            <a:r>
              <a:rPr lang="zh-CN" altLang="en-US" sz="2200" dirty="0" smtClean="0">
                <a:latin typeface="宋体" panose="02010600030101010101" pitchFamily="2" charset="-122"/>
              </a:rPr>
              <a:t>选择</a:t>
            </a:r>
            <a:r>
              <a:rPr lang="en-US" altLang="zh-CN" sz="2200" dirty="0" smtClean="0">
                <a:latin typeface="宋体" panose="02010600030101010101" pitchFamily="2" charset="-122"/>
              </a:rPr>
              <a:t>IP RPC</a:t>
            </a:r>
            <a:r>
              <a:rPr lang="zh-CN" altLang="en-US" sz="2200" dirty="0" smtClean="0">
                <a:latin typeface="宋体" panose="02010600030101010101" pitchFamily="2" charset="-122"/>
              </a:rPr>
              <a:t>或者</a:t>
            </a:r>
            <a:r>
              <a:rPr lang="en-US" altLang="zh-CN" sz="2200" dirty="0" smtClean="0">
                <a:latin typeface="宋体" panose="02010600030101010101" pitchFamily="2" charset="-122"/>
              </a:rPr>
              <a:t>SMTP</a:t>
            </a:r>
          </a:p>
          <a:p>
            <a:pPr lvl="2">
              <a:lnSpc>
                <a:spcPct val="90000"/>
              </a:lnSpc>
            </a:pPr>
            <a:r>
              <a:rPr lang="zh-CN" altLang="en-US" sz="2200" dirty="0" smtClean="0">
                <a:latin typeface="宋体" panose="02010600030101010101" pitchFamily="2" charset="-122"/>
              </a:rPr>
              <a:t>不同域的域控制器间的复制，只能选择</a:t>
            </a:r>
            <a:r>
              <a:rPr lang="en-US" altLang="zh-CN" sz="2200" dirty="0" smtClean="0">
                <a:latin typeface="宋体" panose="02010600030101010101" pitchFamily="2" charset="-122"/>
              </a:rPr>
              <a:t>SMTP</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站点链接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可通过站点链接来定制活动目录如何复制信息以指定站点的连接方法。</a:t>
            </a:r>
          </a:p>
          <a:p>
            <a:pPr lvl="1">
              <a:lnSpc>
                <a:spcPct val="90000"/>
              </a:lnSpc>
            </a:pPr>
            <a:r>
              <a:rPr lang="zh-CN" altLang="en-US" sz="2400" dirty="0" smtClean="0">
                <a:latin typeface="宋体" panose="02010600030101010101" pitchFamily="2" charset="-122"/>
              </a:rPr>
              <a:t>活动目录使用有关站点如何连接的信息生成连接对象以便提供有效的复制和容错。</a:t>
            </a:r>
          </a:p>
          <a:p>
            <a:pPr lvl="1">
              <a:lnSpc>
                <a:spcPct val="90000"/>
              </a:lnSpc>
            </a:pPr>
            <a:r>
              <a:rPr lang="zh-CN" altLang="en-US" sz="2400" dirty="0" smtClean="0">
                <a:latin typeface="宋体" panose="02010600030101010101" pitchFamily="2" charset="-122"/>
              </a:rPr>
              <a:t>提供有关站点链接费用，链接使用次数，链接何时可用以及链接使用频度等信息。活动目录使用该信息确定应使用哪个站点复制信息以及何时使用该站点。定制复制计划使复制在特定时间（诸如网络传输空闲时）进行会使复制更为有效。</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站点链接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如果网络划分为多个站点，并且域控制器分布在这些站点之内，则域控制器之间必须跨越站点，通过“站点链接”来执行复制的操作</a:t>
            </a:r>
          </a:p>
          <a:p>
            <a:pPr lvl="1">
              <a:lnSpc>
                <a:spcPct val="90000"/>
              </a:lnSpc>
            </a:pPr>
            <a:r>
              <a:rPr lang="zh-CN" altLang="en-US" sz="2400" dirty="0" smtClean="0">
                <a:latin typeface="宋体" panose="02010600030101010101" pitchFamily="2" charset="-122"/>
              </a:rPr>
              <a:t>站点链接代表能以统一费用传输流量的站点间连接对象</a:t>
            </a:r>
          </a:p>
          <a:p>
            <a:pPr lvl="1">
              <a:lnSpc>
                <a:spcPct val="90000"/>
              </a:lnSpc>
            </a:pPr>
            <a:r>
              <a:rPr lang="en-US" altLang="zh-CN" sz="2400" dirty="0" smtClean="0">
                <a:latin typeface="宋体" panose="02010600030101010101" pitchFamily="2" charset="-122"/>
              </a:rPr>
              <a:t>KCC</a:t>
            </a:r>
            <a:r>
              <a:rPr lang="zh-CN" altLang="en-US" sz="2400" dirty="0" smtClean="0">
                <a:latin typeface="宋体" panose="02010600030101010101" pitchFamily="2" charset="-122"/>
              </a:rPr>
              <a:t>使用开销、时间间隔、时间表来管理站点间复制</a:t>
            </a:r>
          </a:p>
          <a:p>
            <a:pPr lvl="1">
              <a:lnSpc>
                <a:spcPct val="90000"/>
              </a:lnSpc>
            </a:pPr>
            <a:r>
              <a:rPr lang="zh-CN" altLang="en-US" sz="2400" dirty="0" smtClean="0">
                <a:latin typeface="宋体" panose="02010600030101010101" pitchFamily="2" charset="-122"/>
              </a:rPr>
              <a:t>站点链接的缺省名称</a:t>
            </a:r>
          </a:p>
          <a:p>
            <a:pPr lvl="2">
              <a:lnSpc>
                <a:spcPct val="90000"/>
              </a:lnSpc>
            </a:pPr>
            <a:r>
              <a:rPr lang="en-US" altLang="zh-CN" sz="2200" dirty="0" smtClean="0">
                <a:latin typeface="宋体" panose="02010600030101010101" pitchFamily="2" charset="-122"/>
              </a:rPr>
              <a:t>DEFAULTIPSITELINK</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站点链接属性</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费用（开销）</a:t>
            </a:r>
          </a:p>
          <a:p>
            <a:pPr lvl="2">
              <a:lnSpc>
                <a:spcPct val="90000"/>
              </a:lnSpc>
            </a:pPr>
            <a:r>
              <a:rPr lang="zh-CN" altLang="en-US" sz="2200" dirty="0" smtClean="0">
                <a:latin typeface="宋体" panose="02010600030101010101" pitchFamily="2" charset="-122"/>
              </a:rPr>
              <a:t>并非真正费用，而是一个与其他的站点链接的比较值</a:t>
            </a:r>
          </a:p>
          <a:p>
            <a:pPr lvl="2">
              <a:lnSpc>
                <a:spcPct val="90000"/>
              </a:lnSpc>
            </a:pPr>
            <a:r>
              <a:rPr lang="zh-CN" altLang="en-US" sz="2200" dirty="0" smtClean="0">
                <a:latin typeface="宋体" panose="02010600030101010101" pitchFamily="2" charset="-122"/>
              </a:rPr>
              <a:t>开销值越低的表示此连接的相对带宽比较高，也就是传输速度比较快</a:t>
            </a:r>
          </a:p>
          <a:p>
            <a:pPr lvl="2">
              <a:lnSpc>
                <a:spcPct val="90000"/>
              </a:lnSpc>
            </a:pPr>
            <a:r>
              <a:rPr lang="zh-CN" altLang="en-US" sz="2200" dirty="0" smtClean="0">
                <a:latin typeface="宋体" panose="02010600030101010101" pitchFamily="2" charset="-122"/>
              </a:rPr>
              <a:t>开销值设为</a:t>
            </a:r>
            <a:r>
              <a:rPr lang="en-US" altLang="zh-CN" sz="2200" dirty="0" smtClean="0">
                <a:latin typeface="宋体" panose="02010600030101010101" pitchFamily="2" charset="-122"/>
              </a:rPr>
              <a:t>1—32868</a:t>
            </a:r>
            <a:r>
              <a:rPr lang="zh-CN" altLang="en-US" sz="2200" dirty="0" smtClean="0">
                <a:latin typeface="宋体" panose="02010600030101010101" pitchFamily="2" charset="-122"/>
              </a:rPr>
              <a:t>，默认为</a:t>
            </a:r>
            <a:r>
              <a:rPr lang="en-US" altLang="zh-CN" sz="2200" dirty="0" smtClean="0">
                <a:latin typeface="宋体" panose="02010600030101010101" pitchFamily="2" charset="-122"/>
              </a:rPr>
              <a:t>100</a:t>
            </a:r>
          </a:p>
          <a:p>
            <a:pPr lvl="2">
              <a:lnSpc>
                <a:spcPct val="90000"/>
              </a:lnSpc>
            </a:pPr>
            <a:r>
              <a:rPr lang="zh-CN" altLang="en-US" sz="2200" dirty="0" smtClean="0">
                <a:latin typeface="宋体" panose="02010600030101010101" pitchFamily="2" charset="-122"/>
              </a:rPr>
              <a:t>客户端跨站点寻找域控制器时，选择去开销最低的站点寻找</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站点链接属性</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副本复制频率</a:t>
            </a:r>
          </a:p>
          <a:p>
            <a:pPr lvl="2">
              <a:lnSpc>
                <a:spcPct val="90000"/>
              </a:lnSpc>
            </a:pPr>
            <a:r>
              <a:rPr lang="zh-CN" altLang="en-US" sz="2200" dirty="0" smtClean="0">
                <a:latin typeface="宋体" panose="02010600030101010101" pitchFamily="2" charset="-122"/>
              </a:rPr>
              <a:t>时间间隔：用来设置站点之间复制一次活动目录数据库的间隔时间</a:t>
            </a:r>
          </a:p>
          <a:p>
            <a:pPr lvl="3">
              <a:lnSpc>
                <a:spcPct val="90000"/>
              </a:lnSpc>
            </a:pPr>
            <a:r>
              <a:rPr lang="en-US" altLang="zh-CN" sz="2000" dirty="0" smtClean="0">
                <a:latin typeface="宋体" panose="02010600030101010101" pitchFamily="2" charset="-122"/>
              </a:rPr>
              <a:t>15</a:t>
            </a:r>
            <a:r>
              <a:rPr lang="zh-CN" altLang="en-US" sz="2000" dirty="0" smtClean="0">
                <a:latin typeface="宋体" panose="02010600030101010101" pitchFamily="2" charset="-122"/>
              </a:rPr>
              <a:t>分钟－</a:t>
            </a:r>
            <a:r>
              <a:rPr lang="en-US" altLang="zh-CN" sz="2000" dirty="0" smtClean="0">
                <a:latin typeface="宋体" panose="02010600030101010101" pitchFamily="2" charset="-122"/>
              </a:rPr>
              <a:t>10080</a:t>
            </a:r>
            <a:r>
              <a:rPr lang="zh-CN" altLang="en-US" sz="2000" dirty="0" smtClean="0">
                <a:latin typeface="宋体" panose="02010600030101010101" pitchFamily="2" charset="-122"/>
              </a:rPr>
              <a:t>分钟（一周）</a:t>
            </a:r>
          </a:p>
          <a:p>
            <a:pPr lvl="3">
              <a:lnSpc>
                <a:spcPct val="90000"/>
              </a:lnSpc>
            </a:pPr>
            <a:r>
              <a:rPr lang="zh-CN" altLang="en-US" sz="2000" dirty="0" smtClean="0">
                <a:latin typeface="宋体" panose="02010600030101010101" pitchFamily="2" charset="-122"/>
              </a:rPr>
              <a:t>默认缺省值为</a:t>
            </a:r>
            <a:r>
              <a:rPr lang="en-US" altLang="zh-CN" sz="2000" dirty="0" smtClean="0">
                <a:latin typeface="宋体" panose="02010600030101010101" pitchFamily="2" charset="-122"/>
              </a:rPr>
              <a:t>180</a:t>
            </a:r>
            <a:r>
              <a:rPr lang="zh-CN" altLang="en-US" sz="2000" dirty="0" smtClean="0">
                <a:latin typeface="宋体" panose="02010600030101010101" pitchFamily="2" charset="-122"/>
              </a:rPr>
              <a:t>分钟（三小时）</a:t>
            </a:r>
          </a:p>
          <a:p>
            <a:pPr lvl="2">
              <a:lnSpc>
                <a:spcPct val="90000"/>
              </a:lnSpc>
            </a:pPr>
            <a:r>
              <a:rPr lang="zh-CN" altLang="en-US" sz="2200" dirty="0" smtClean="0">
                <a:latin typeface="宋体" panose="02010600030101010101" pitchFamily="2" charset="-122"/>
              </a:rPr>
              <a:t>时间表</a:t>
            </a:r>
          </a:p>
          <a:p>
            <a:pPr lvl="3">
              <a:lnSpc>
                <a:spcPct val="90000"/>
              </a:lnSpc>
            </a:pPr>
            <a:r>
              <a:rPr lang="zh-CN" altLang="en-US" sz="2000" dirty="0" smtClean="0">
                <a:latin typeface="宋体" panose="02010600030101010101" pitchFamily="2" charset="-122"/>
              </a:rPr>
              <a:t>指定在哪段时间内站点链接可用</a:t>
            </a:r>
          </a:p>
          <a:p>
            <a:pPr lvl="3">
              <a:lnSpc>
                <a:spcPct val="90000"/>
              </a:lnSpc>
            </a:pPr>
            <a:r>
              <a:rPr lang="zh-CN" altLang="en-US" sz="2000" dirty="0" smtClean="0">
                <a:latin typeface="宋体" panose="02010600030101010101" pitchFamily="2" charset="-122"/>
              </a:rPr>
              <a:t>缺省值为任何时间可用（忽略日程安排）</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站点链接桥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代表一个站点链接集合的对象</a:t>
            </a:r>
          </a:p>
          <a:p>
            <a:pPr lvl="1">
              <a:lnSpc>
                <a:spcPct val="90000"/>
              </a:lnSpc>
            </a:pPr>
            <a:r>
              <a:rPr lang="zh-CN" altLang="en-US" sz="2400" dirty="0" smtClean="0">
                <a:latin typeface="宋体" panose="02010600030101010101" pitchFamily="2" charset="-122"/>
              </a:rPr>
              <a:t>它所连接的站点都用相同的协议实现通信</a:t>
            </a:r>
          </a:p>
          <a:p>
            <a:pPr lvl="1">
              <a:lnSpc>
                <a:spcPct val="90000"/>
              </a:lnSpc>
            </a:pPr>
            <a:r>
              <a:rPr lang="zh-CN" altLang="en-US" sz="2400" dirty="0" smtClean="0">
                <a:latin typeface="宋体" panose="02010600030101010101" pitchFamily="2" charset="-122"/>
              </a:rPr>
              <a:t>站点链接桥的费用为集合对象费用的累计</a:t>
            </a:r>
          </a:p>
          <a:p>
            <a:pPr lvl="1">
              <a:lnSpc>
                <a:spcPct val="90000"/>
              </a:lnSpc>
            </a:pPr>
            <a:r>
              <a:rPr lang="zh-CN" altLang="en-US" sz="2400" dirty="0" smtClean="0">
                <a:latin typeface="宋体" panose="02010600030101010101" pitchFamily="2" charset="-122"/>
              </a:rPr>
              <a:t>缺省情况下，所有使用给定协议的站点链接都属于同一个站点链接桥</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站点间移动服务器对象</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创建一个站点</a:t>
            </a:r>
          </a:p>
          <a:p>
            <a:pPr lvl="2">
              <a:lnSpc>
                <a:spcPct val="90000"/>
              </a:lnSpc>
            </a:pPr>
            <a:r>
              <a:rPr lang="zh-CN" altLang="en-US" sz="2200" dirty="0" smtClean="0">
                <a:latin typeface="宋体" panose="02010600030101010101" pitchFamily="2" charset="-122"/>
              </a:rPr>
              <a:t>规划</a:t>
            </a:r>
          </a:p>
          <a:p>
            <a:pPr lvl="2">
              <a:lnSpc>
                <a:spcPct val="90000"/>
              </a:lnSpc>
            </a:pPr>
            <a:r>
              <a:rPr lang="zh-CN" altLang="en-US" sz="2200" dirty="0" smtClean="0">
                <a:latin typeface="宋体" panose="02010600030101010101" pitchFamily="2" charset="-122"/>
              </a:rPr>
              <a:t>使用桥头服务器</a:t>
            </a:r>
          </a:p>
          <a:p>
            <a:pPr lvl="2">
              <a:lnSpc>
                <a:spcPct val="90000"/>
              </a:lnSpc>
            </a:pPr>
            <a:r>
              <a:rPr lang="zh-CN" altLang="en-US" sz="2200" dirty="0" smtClean="0">
                <a:latin typeface="宋体" panose="02010600030101010101" pitchFamily="2" charset="-122"/>
              </a:rPr>
              <a:t>创建站点</a:t>
            </a:r>
          </a:p>
          <a:p>
            <a:pPr lvl="1">
              <a:lnSpc>
                <a:spcPct val="90000"/>
              </a:lnSpc>
            </a:pPr>
            <a:r>
              <a:rPr lang="zh-CN" altLang="en-US" sz="2400" dirty="0" smtClean="0">
                <a:latin typeface="宋体" panose="02010600030101010101" pitchFamily="2" charset="-122"/>
              </a:rPr>
              <a:t>创建子网</a:t>
            </a:r>
          </a:p>
          <a:p>
            <a:pPr lvl="1">
              <a:lnSpc>
                <a:spcPct val="90000"/>
              </a:lnSpc>
            </a:pPr>
            <a:r>
              <a:rPr lang="zh-CN" altLang="en-US" sz="2400" dirty="0" smtClean="0">
                <a:latin typeface="宋体" panose="02010600030101010101" pitchFamily="2" charset="-122"/>
              </a:rPr>
              <a:t>在站点间移动服务器对象</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站点间移动服务器对象</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移动原因</a:t>
            </a:r>
          </a:p>
          <a:p>
            <a:pPr lvl="2">
              <a:lnSpc>
                <a:spcPct val="90000"/>
              </a:lnSpc>
            </a:pPr>
            <a:r>
              <a:rPr lang="zh-CN" altLang="en-US" sz="2200" dirty="0" smtClean="0">
                <a:latin typeface="宋体" panose="02010600030101010101" pitchFamily="2" charset="-122"/>
              </a:rPr>
              <a:t>服务器对象移动取决于所实现的站点结构不同</a:t>
            </a:r>
          </a:p>
          <a:p>
            <a:pPr lvl="2">
              <a:lnSpc>
                <a:spcPct val="90000"/>
              </a:lnSpc>
            </a:pPr>
            <a:r>
              <a:rPr lang="zh-CN" altLang="en-US" sz="2200" dirty="0" smtClean="0">
                <a:latin typeface="宋体" panose="02010600030101010101" pitchFamily="2" charset="-122"/>
              </a:rPr>
              <a:t>必须保持服务器对象位置和所在</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子网一致</a:t>
            </a:r>
          </a:p>
          <a:p>
            <a:pPr lvl="2">
              <a:lnSpc>
                <a:spcPct val="90000"/>
              </a:lnSpc>
            </a:pPr>
            <a:r>
              <a:rPr lang="zh-CN" altLang="en-US" sz="2200" dirty="0" smtClean="0">
                <a:latin typeface="宋体" panose="02010600030101010101" pitchFamily="2" charset="-122"/>
              </a:rPr>
              <a:t>活动目录安装向导并不总能把服务器对象放在合适的位置</a:t>
            </a:r>
          </a:p>
          <a:p>
            <a:pPr lvl="3">
              <a:lnSpc>
                <a:spcPct val="90000"/>
              </a:lnSpc>
            </a:pPr>
            <a:r>
              <a:rPr lang="zh-CN" altLang="en-US" sz="2000" dirty="0" smtClean="0">
                <a:latin typeface="宋体" panose="02010600030101010101" pitchFamily="2" charset="-122"/>
              </a:rPr>
              <a:t>创建站点和子网后添加附加域控制器</a:t>
            </a:r>
          </a:p>
          <a:p>
            <a:pPr lvl="4">
              <a:lnSpc>
                <a:spcPct val="90000"/>
              </a:lnSpc>
            </a:pPr>
            <a:r>
              <a:rPr lang="zh-CN" altLang="en-US" sz="2000" dirty="0" smtClean="0">
                <a:latin typeface="宋体" panose="02010600030101010101" pitchFamily="2" charset="-122"/>
              </a:rPr>
              <a:t>域控制器及其服务器对象位于合适站点，无需移动</a:t>
            </a:r>
          </a:p>
          <a:p>
            <a:pPr lvl="3">
              <a:lnSpc>
                <a:spcPct val="90000"/>
              </a:lnSpc>
            </a:pPr>
            <a:r>
              <a:rPr lang="zh-CN" altLang="en-US" sz="2000" dirty="0" smtClean="0">
                <a:latin typeface="宋体" panose="02010600030101010101" pitchFamily="2" charset="-122"/>
              </a:rPr>
              <a:t>创建站点和子网前添加附加域控制器</a:t>
            </a:r>
          </a:p>
          <a:p>
            <a:pPr lvl="4">
              <a:lnSpc>
                <a:spcPct val="90000"/>
              </a:lnSpc>
            </a:pPr>
            <a:r>
              <a:rPr lang="zh-CN" altLang="en-US" sz="2000" dirty="0" smtClean="0">
                <a:latin typeface="宋体" panose="02010600030101010101" pitchFamily="2" charset="-122"/>
              </a:rPr>
              <a:t>域控制器的服务器对象被放在缺省的第一个站点中，创建新站点时，需要手动地将服务器对象移到包含相应子网的站点中</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新建站点</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128</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338006" y="1401306"/>
            <a:ext cx="5934075" cy="3257550"/>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3700206" y="3001506"/>
            <a:ext cx="4200525" cy="3276600"/>
          </a:xfrm>
          <a:prstGeom prst="rect">
            <a:avLst/>
          </a:prstGeom>
          <a:noFill/>
          <a:ln w="9525" algn="ctr">
            <a:noFill/>
            <a:miter lim="800000"/>
            <a:headEnd/>
            <a:tailEnd/>
          </a:ln>
        </p:spPr>
      </p:pic>
      <p:sp>
        <p:nvSpPr>
          <p:cNvPr id="9" name="Freeform 8"/>
          <p:cNvSpPr>
            <a:spLocks/>
          </p:cNvSpPr>
          <p:nvPr/>
        </p:nvSpPr>
        <p:spPr bwMode="auto">
          <a:xfrm rot="13910711">
            <a:off x="2658806" y="3066594"/>
            <a:ext cx="1219200" cy="5334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新建站点</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129</a:t>
            </a:fld>
            <a:endParaRPr lang="zh-CN" altLang="en-US" dirty="0"/>
          </a:p>
        </p:txBody>
      </p:sp>
      <p:pic>
        <p:nvPicPr>
          <p:cNvPr id="10" name="Picture 6"/>
          <p:cNvPicPr>
            <a:picLocks noChangeAspect="1" noChangeArrowheads="1"/>
          </p:cNvPicPr>
          <p:nvPr/>
        </p:nvPicPr>
        <p:blipFill>
          <a:blip r:embed="rId2" cstate="print"/>
          <a:srcRect/>
          <a:stretch>
            <a:fillRect/>
          </a:stretch>
        </p:blipFill>
        <p:spPr bwMode="auto">
          <a:xfrm>
            <a:off x="2564964" y="1400016"/>
            <a:ext cx="4600575" cy="2381250"/>
          </a:xfrm>
          <a:prstGeom prst="rect">
            <a:avLst/>
          </a:prstGeom>
          <a:noFill/>
          <a:ln w="9525" algn="ctr">
            <a:noFill/>
            <a:miter lim="800000"/>
            <a:headEnd/>
            <a:tailEnd/>
          </a:ln>
        </p:spPr>
      </p:pic>
      <p:grpSp>
        <p:nvGrpSpPr>
          <p:cNvPr id="11" name="Group 7"/>
          <p:cNvGrpSpPr>
            <a:grpSpLocks/>
          </p:cNvGrpSpPr>
          <p:nvPr/>
        </p:nvGrpSpPr>
        <p:grpSpPr bwMode="auto">
          <a:xfrm>
            <a:off x="736164" y="4067016"/>
            <a:ext cx="3617913" cy="1884363"/>
            <a:chOff x="2710" y="1832"/>
            <a:chExt cx="2279" cy="1187"/>
          </a:xfrm>
        </p:grpSpPr>
        <p:sp>
          <p:nvSpPr>
            <p:cNvPr id="12" name="Oval 8"/>
            <p:cNvSpPr>
              <a:spLocks noChangeArrowheads="1"/>
            </p:cNvSpPr>
            <p:nvPr/>
          </p:nvSpPr>
          <p:spPr bwMode="auto">
            <a:xfrm>
              <a:off x="2710" y="1832"/>
              <a:ext cx="2279" cy="1187"/>
            </a:xfrm>
            <a:prstGeom prst="ellipse">
              <a:avLst/>
            </a:prstGeom>
            <a:gradFill rotWithShape="0">
              <a:gsLst>
                <a:gs pos="0">
                  <a:schemeClr val="bg1"/>
                </a:gs>
                <a:gs pos="100000">
                  <a:srgbClr val="FFCCCC"/>
                </a:gs>
              </a:gsLst>
              <a:path path="rect">
                <a:fillToRect r="100000" b="100000"/>
              </a:path>
            </a:gradFill>
            <a:ln w="28575">
              <a:solidFill>
                <a:srgbClr val="666699"/>
              </a:solidFill>
              <a:round/>
              <a:headEnd/>
              <a:tailEnd/>
            </a:ln>
          </p:spPr>
          <p:txBody>
            <a:bodyPr wrap="none" anchor="ctr"/>
            <a:lstStyle/>
            <a:p>
              <a:pPr algn="ctr" eaLnBrk="0" hangingPunct="0"/>
              <a:r>
                <a:rPr lang="zh-CN" altLang="en-US" b="1">
                  <a:latin typeface="Arial Narrow" pitchFamily="34" charset="0"/>
                </a:rPr>
                <a:t>站 点</a:t>
              </a:r>
              <a:r>
                <a:rPr lang="en-US" altLang="zh-CN" b="1">
                  <a:latin typeface="Arial Narrow" pitchFamily="34" charset="0"/>
                </a:rPr>
                <a:t>1</a:t>
              </a:r>
            </a:p>
          </p:txBody>
        </p:sp>
        <p:sp>
          <p:nvSpPr>
            <p:cNvPr id="13" name="AutoShape 9" descr="Green marble"/>
            <p:cNvSpPr>
              <a:spLocks noChangeArrowheads="1"/>
            </p:cNvSpPr>
            <p:nvPr/>
          </p:nvSpPr>
          <p:spPr bwMode="auto">
            <a:xfrm>
              <a:off x="2991" y="1898"/>
              <a:ext cx="718" cy="598"/>
            </a:xfrm>
            <a:prstGeom prst="star8">
              <a:avLst>
                <a:gd name="adj" fmla="val 38250"/>
              </a:avLst>
            </a:prstGeom>
            <a:gradFill rotWithShape="0">
              <a:gsLst>
                <a:gs pos="0">
                  <a:srgbClr val="3366FF"/>
                </a:gs>
                <a:gs pos="50000">
                  <a:schemeClr val="hlink"/>
                </a:gs>
                <a:gs pos="100000">
                  <a:srgbClr val="3366FF"/>
                </a:gs>
              </a:gsLst>
              <a:lin ang="5400000" scaled="1"/>
            </a:gradFill>
            <a:ln w="9525">
              <a:noFill/>
              <a:miter lim="800000"/>
              <a:headEnd/>
              <a:tailEnd/>
            </a:ln>
            <a:effectLst>
              <a:prstShdw prst="shdw17" dist="17961" dir="2700000">
                <a:schemeClr val="hlink">
                  <a:gamma/>
                  <a:shade val="60000"/>
                  <a:invGamma/>
                </a:schemeClr>
              </a:prstShdw>
            </a:effectLst>
          </p:spPr>
          <p:txBody>
            <a:bodyPr wrap="none" bIns="0" anchor="ctr"/>
            <a:lstStyle/>
            <a:p>
              <a:pPr algn="ctr" eaLnBrk="0" hangingPunct="0">
                <a:defRPr/>
              </a:pPr>
              <a:r>
                <a:rPr lang="en-US" altLang="zh-CN" sz="1800" b="1">
                  <a:solidFill>
                    <a:schemeClr val="bg1"/>
                  </a:solidFill>
                  <a:effectLst>
                    <a:outerShdw blurRad="38100" dist="38100" dir="2700000" algn="tl">
                      <a:srgbClr val="000000"/>
                    </a:outerShdw>
                  </a:effectLst>
                  <a:latin typeface="Arial Narrow" pitchFamily="34" charset="0"/>
                  <a:ea typeface="宋体" pitchFamily="2" charset="-122"/>
                </a:rPr>
                <a:t>IP </a:t>
              </a: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子网</a:t>
              </a:r>
            </a:p>
          </p:txBody>
        </p:sp>
        <p:sp>
          <p:nvSpPr>
            <p:cNvPr id="14" name="AutoShape 10" descr="Green marble"/>
            <p:cNvSpPr>
              <a:spLocks noChangeArrowheads="1"/>
            </p:cNvSpPr>
            <p:nvPr/>
          </p:nvSpPr>
          <p:spPr bwMode="auto">
            <a:xfrm>
              <a:off x="4037" y="2304"/>
              <a:ext cx="730" cy="608"/>
            </a:xfrm>
            <a:prstGeom prst="star8">
              <a:avLst>
                <a:gd name="adj" fmla="val 38250"/>
              </a:avLst>
            </a:prstGeom>
            <a:gradFill rotWithShape="0">
              <a:gsLst>
                <a:gs pos="0">
                  <a:srgbClr val="3366FF"/>
                </a:gs>
                <a:gs pos="50000">
                  <a:schemeClr val="hlink"/>
                </a:gs>
                <a:gs pos="100000">
                  <a:srgbClr val="3366FF"/>
                </a:gs>
              </a:gsLst>
              <a:lin ang="5400000" scaled="1"/>
            </a:gradFill>
            <a:ln w="9525">
              <a:noFill/>
              <a:miter lim="800000"/>
              <a:headEnd/>
              <a:tailEnd/>
            </a:ln>
            <a:effectLst>
              <a:prstShdw prst="shdw17" dist="17961" dir="2700000">
                <a:schemeClr val="hlink">
                  <a:gamma/>
                  <a:shade val="60000"/>
                  <a:invGamma/>
                </a:schemeClr>
              </a:prstShdw>
            </a:effectLst>
          </p:spPr>
          <p:txBody>
            <a:bodyPr wrap="none" bIns="0" anchor="ctr"/>
            <a:lstStyle/>
            <a:p>
              <a:pPr algn="ctr" eaLnBrk="0" hangingPunct="0">
                <a:defRPr/>
              </a:pPr>
              <a:r>
                <a:rPr lang="en-US" altLang="zh-CN" sz="1800" b="1">
                  <a:solidFill>
                    <a:schemeClr val="bg1"/>
                  </a:solidFill>
                  <a:effectLst>
                    <a:outerShdw blurRad="38100" dist="38100" dir="2700000" algn="tl">
                      <a:srgbClr val="000000"/>
                    </a:outerShdw>
                  </a:effectLst>
                  <a:latin typeface="Arial Narrow" pitchFamily="34" charset="0"/>
                  <a:ea typeface="宋体" pitchFamily="2" charset="-122"/>
                </a:rPr>
                <a:t>IP </a:t>
              </a: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子网</a:t>
              </a:r>
            </a:p>
          </p:txBody>
        </p:sp>
      </p:grpSp>
      <p:grpSp>
        <p:nvGrpSpPr>
          <p:cNvPr id="15" name="Group 11"/>
          <p:cNvGrpSpPr>
            <a:grpSpLocks/>
          </p:cNvGrpSpPr>
          <p:nvPr/>
        </p:nvGrpSpPr>
        <p:grpSpPr bwMode="auto">
          <a:xfrm>
            <a:off x="5384364" y="4067016"/>
            <a:ext cx="3617913" cy="1884363"/>
            <a:chOff x="2710" y="1832"/>
            <a:chExt cx="2279" cy="1187"/>
          </a:xfrm>
        </p:grpSpPr>
        <p:sp>
          <p:nvSpPr>
            <p:cNvPr id="16" name="Oval 12"/>
            <p:cNvSpPr>
              <a:spLocks noChangeArrowheads="1"/>
            </p:cNvSpPr>
            <p:nvPr/>
          </p:nvSpPr>
          <p:spPr bwMode="auto">
            <a:xfrm>
              <a:off x="2710" y="1832"/>
              <a:ext cx="2279" cy="1187"/>
            </a:xfrm>
            <a:prstGeom prst="ellipse">
              <a:avLst/>
            </a:prstGeom>
            <a:gradFill rotWithShape="0">
              <a:gsLst>
                <a:gs pos="0">
                  <a:schemeClr val="bg1"/>
                </a:gs>
                <a:gs pos="100000">
                  <a:srgbClr val="FFCCCC"/>
                </a:gs>
              </a:gsLst>
              <a:path path="rect">
                <a:fillToRect r="100000" b="100000"/>
              </a:path>
            </a:gradFill>
            <a:ln w="28575">
              <a:solidFill>
                <a:srgbClr val="666699"/>
              </a:solidFill>
              <a:round/>
              <a:headEnd/>
              <a:tailEnd/>
            </a:ln>
          </p:spPr>
          <p:txBody>
            <a:bodyPr wrap="none" anchor="ctr"/>
            <a:lstStyle/>
            <a:p>
              <a:pPr algn="ctr" eaLnBrk="0" hangingPunct="0"/>
              <a:r>
                <a:rPr lang="zh-CN" altLang="en-US" b="1">
                  <a:latin typeface="Arial Narrow" pitchFamily="34" charset="0"/>
                </a:rPr>
                <a:t>站 点</a:t>
              </a:r>
              <a:r>
                <a:rPr lang="en-US" altLang="zh-CN" b="1">
                  <a:latin typeface="Arial Narrow" pitchFamily="34" charset="0"/>
                </a:rPr>
                <a:t>2</a:t>
              </a:r>
            </a:p>
          </p:txBody>
        </p:sp>
        <p:sp>
          <p:nvSpPr>
            <p:cNvPr id="17" name="AutoShape 13" descr="Green marble"/>
            <p:cNvSpPr>
              <a:spLocks noChangeArrowheads="1"/>
            </p:cNvSpPr>
            <p:nvPr/>
          </p:nvSpPr>
          <p:spPr bwMode="auto">
            <a:xfrm>
              <a:off x="2991" y="1898"/>
              <a:ext cx="718" cy="598"/>
            </a:xfrm>
            <a:prstGeom prst="star8">
              <a:avLst>
                <a:gd name="adj" fmla="val 38250"/>
              </a:avLst>
            </a:prstGeom>
            <a:gradFill rotWithShape="0">
              <a:gsLst>
                <a:gs pos="0">
                  <a:srgbClr val="3366FF"/>
                </a:gs>
                <a:gs pos="50000">
                  <a:schemeClr val="hlink"/>
                </a:gs>
                <a:gs pos="100000">
                  <a:srgbClr val="3366FF"/>
                </a:gs>
              </a:gsLst>
              <a:lin ang="5400000" scaled="1"/>
            </a:gradFill>
            <a:ln w="9525">
              <a:noFill/>
              <a:miter lim="800000"/>
              <a:headEnd/>
              <a:tailEnd/>
            </a:ln>
            <a:effectLst>
              <a:prstShdw prst="shdw17" dist="17961" dir="2700000">
                <a:schemeClr val="hlink">
                  <a:gamma/>
                  <a:shade val="60000"/>
                  <a:invGamma/>
                </a:schemeClr>
              </a:prstShdw>
            </a:effectLst>
          </p:spPr>
          <p:txBody>
            <a:bodyPr wrap="none" bIns="0" anchor="ctr"/>
            <a:lstStyle/>
            <a:p>
              <a:pPr algn="ctr" eaLnBrk="0" hangingPunct="0">
                <a:defRPr/>
              </a:pPr>
              <a:r>
                <a:rPr lang="en-US" altLang="zh-CN" sz="1800" b="1">
                  <a:solidFill>
                    <a:schemeClr val="bg1"/>
                  </a:solidFill>
                  <a:effectLst>
                    <a:outerShdw blurRad="38100" dist="38100" dir="2700000" algn="tl">
                      <a:srgbClr val="000000"/>
                    </a:outerShdw>
                  </a:effectLst>
                  <a:latin typeface="Arial Narrow" pitchFamily="34" charset="0"/>
                  <a:ea typeface="宋体" pitchFamily="2" charset="-122"/>
                </a:rPr>
                <a:t>IP </a:t>
              </a: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子网</a:t>
              </a:r>
            </a:p>
          </p:txBody>
        </p:sp>
        <p:sp>
          <p:nvSpPr>
            <p:cNvPr id="18" name="AutoShape 14" descr="Green marble"/>
            <p:cNvSpPr>
              <a:spLocks noChangeArrowheads="1"/>
            </p:cNvSpPr>
            <p:nvPr/>
          </p:nvSpPr>
          <p:spPr bwMode="auto">
            <a:xfrm>
              <a:off x="4037" y="2304"/>
              <a:ext cx="730" cy="608"/>
            </a:xfrm>
            <a:prstGeom prst="star8">
              <a:avLst>
                <a:gd name="adj" fmla="val 38250"/>
              </a:avLst>
            </a:prstGeom>
            <a:gradFill rotWithShape="0">
              <a:gsLst>
                <a:gs pos="0">
                  <a:srgbClr val="3366FF"/>
                </a:gs>
                <a:gs pos="50000">
                  <a:schemeClr val="hlink"/>
                </a:gs>
                <a:gs pos="100000">
                  <a:srgbClr val="3366FF"/>
                </a:gs>
              </a:gsLst>
              <a:lin ang="5400000" scaled="1"/>
            </a:gradFill>
            <a:ln w="9525">
              <a:noFill/>
              <a:miter lim="800000"/>
              <a:headEnd/>
              <a:tailEnd/>
            </a:ln>
            <a:effectLst>
              <a:prstShdw prst="shdw17" dist="17961" dir="2700000">
                <a:schemeClr val="hlink">
                  <a:gamma/>
                  <a:shade val="60000"/>
                  <a:invGamma/>
                </a:schemeClr>
              </a:prstShdw>
            </a:effectLst>
          </p:spPr>
          <p:txBody>
            <a:bodyPr wrap="none" bIns="0" anchor="ctr"/>
            <a:lstStyle/>
            <a:p>
              <a:pPr algn="ctr" eaLnBrk="0" hangingPunct="0">
                <a:defRPr/>
              </a:pPr>
              <a:r>
                <a:rPr lang="en-US" altLang="zh-CN" sz="1800" b="1">
                  <a:solidFill>
                    <a:schemeClr val="bg1"/>
                  </a:solidFill>
                  <a:effectLst>
                    <a:outerShdw blurRad="38100" dist="38100" dir="2700000" algn="tl">
                      <a:srgbClr val="000000"/>
                    </a:outerShdw>
                  </a:effectLst>
                  <a:latin typeface="Arial Narrow" pitchFamily="34" charset="0"/>
                  <a:ea typeface="宋体" pitchFamily="2" charset="-122"/>
                </a:rPr>
                <a:t>IP </a:t>
              </a: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子网</a:t>
              </a:r>
            </a:p>
          </p:txBody>
        </p:sp>
      </p:grpSp>
      <p:sp>
        <p:nvSpPr>
          <p:cNvPr id="19" name="AutoShape 15"/>
          <p:cNvSpPr>
            <a:spLocks noChangeArrowheads="1"/>
          </p:cNvSpPr>
          <p:nvPr/>
        </p:nvSpPr>
        <p:spPr bwMode="auto">
          <a:xfrm>
            <a:off x="4246127" y="4752816"/>
            <a:ext cx="1214437" cy="485775"/>
          </a:xfrm>
          <a:prstGeom prst="leftRightArrow">
            <a:avLst>
              <a:gd name="adj1" fmla="val 50000"/>
              <a:gd name="adj2" fmla="val 50000"/>
            </a:avLst>
          </a:prstGeom>
          <a:solidFill>
            <a:schemeClr val="accent1"/>
          </a:solidFill>
          <a:ln w="9525" algn="ctr">
            <a:solidFill>
              <a:schemeClr val="tx1"/>
            </a:solidFill>
            <a:miter lim="800000"/>
            <a:headEnd/>
            <a:tailEnd/>
          </a:ln>
        </p:spPr>
        <p:txBody>
          <a:bodyPr wrap="none" lIns="158700" tIns="79350" rIns="158700" bIns="119025" anchor="ctr">
            <a:spAutoFit/>
          </a:bodyPr>
          <a:lstStyle/>
          <a:p>
            <a:endParaRPr lang="zh-CN" altLang="en-US"/>
          </a:p>
        </p:txBody>
      </p:sp>
      <p:sp>
        <p:nvSpPr>
          <p:cNvPr id="20" name="Rectangle 16"/>
          <p:cNvSpPr>
            <a:spLocks noChangeArrowheads="1"/>
          </p:cNvSpPr>
          <p:nvPr/>
        </p:nvSpPr>
        <p:spPr bwMode="auto">
          <a:xfrm>
            <a:off x="4165164" y="4325779"/>
            <a:ext cx="1339850" cy="503237"/>
          </a:xfrm>
          <a:prstGeom prst="rect">
            <a:avLst/>
          </a:prstGeom>
          <a:noFill/>
          <a:ln w="9525" algn="ctr">
            <a:noFill/>
            <a:miter lim="800000"/>
            <a:headEnd/>
            <a:tailEnd/>
          </a:ln>
          <a:effectLst/>
        </p:spPr>
        <p:txBody>
          <a:bodyPr wrap="none" lIns="158700" tIns="79350" rIns="158700" bIns="119025">
            <a:spAutoFit/>
          </a:bodyPr>
          <a:lstStyle/>
          <a:p>
            <a:pPr eaLnBrk="0" hangingPunct="0">
              <a:defRPr/>
            </a:pPr>
            <a:r>
              <a:rPr lang="zh-CN" altLang="en-US" sz="2000" b="1" dirty="0">
                <a:solidFill>
                  <a:schemeClr val="tx2">
                    <a:lumMod val="60000"/>
                    <a:lumOff val="40000"/>
                  </a:schemeClr>
                </a:solidFill>
                <a:ea typeface="宋体" pitchFamily="2" charset="-122"/>
              </a:rPr>
              <a:t>站点链接</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5012679" cy="4876800"/>
          </a:xfrm>
        </p:spPr>
        <p:txBody>
          <a:bodyPr>
            <a:noAutofit/>
          </a:bodyPr>
          <a:lstStyle/>
          <a:p>
            <a:pPr lvl="1"/>
            <a:r>
              <a:rPr lang="zh-CN" altLang="en-US" sz="2400" dirty="0" smtClean="0">
                <a:latin typeface="Times New Roman" panose="02020603050405020304" pitchFamily="18" charset="0"/>
              </a:rPr>
              <a:t>步骤二，运行“控制面板”中的“添加</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删除程序”选项，选择“添加</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删除</a:t>
            </a:r>
            <a:r>
              <a:rPr lang="en-US" altLang="zh-CN" sz="2400" dirty="0" smtClean="0">
                <a:latin typeface="Times New Roman" panose="02020603050405020304" pitchFamily="18" charset="0"/>
              </a:rPr>
              <a:t>Windows</a:t>
            </a:r>
            <a:r>
              <a:rPr lang="zh-CN" altLang="en-US" sz="2400" dirty="0" smtClean="0">
                <a:latin typeface="Times New Roman" panose="02020603050405020304" pitchFamily="18" charset="0"/>
              </a:rPr>
              <a:t>组件”，出现如图所示对话框。</a:t>
            </a:r>
          </a:p>
          <a:p>
            <a:pPr lvl="1"/>
            <a:endParaRPr lang="zh-CN" altLang="en-US" sz="2400" dirty="0"/>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DNS</a:t>
            </a:r>
            <a:r>
              <a:rPr lang="zh-CN" altLang="en-US" dirty="0" smtClean="0"/>
              <a:t>服务器安装</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a:t>
            </a:fld>
            <a:endParaRPr lang="zh-CN" altLang="en-US" dirty="0"/>
          </a:p>
        </p:txBody>
      </p:sp>
      <p:sp>
        <p:nvSpPr>
          <p:cNvPr id="9" name="TextBox 8"/>
          <p:cNvSpPr txBox="1"/>
          <p:nvPr/>
        </p:nvSpPr>
        <p:spPr>
          <a:xfrm>
            <a:off x="3200400" y="5526741"/>
            <a:ext cx="2151534" cy="646331"/>
          </a:xfrm>
          <a:prstGeom prst="rect">
            <a:avLst/>
          </a:prstGeom>
          <a:noFill/>
        </p:spPr>
        <p:txBody>
          <a:bodyPr wrap="square" rtlCol="0">
            <a:spAutoFit/>
          </a:bodyPr>
          <a:lstStyle/>
          <a:p>
            <a:pPr algn="ctr"/>
            <a:r>
              <a:rPr lang="zh-CN" altLang="en-US" dirty="0" smtClean="0"/>
              <a:t>    图</a:t>
            </a:r>
            <a:r>
              <a:rPr lang="en-US" altLang="zh-CN" dirty="0" smtClean="0"/>
              <a:t>9-2</a:t>
            </a:r>
          </a:p>
          <a:p>
            <a:pPr algn="ctr"/>
            <a:r>
              <a:rPr lang="en-US" altLang="zh-CN" dirty="0" smtClean="0"/>
              <a:t>Windows</a:t>
            </a:r>
            <a:r>
              <a:rPr lang="zh-CN" altLang="en-US" dirty="0" smtClean="0"/>
              <a:t>组件 </a:t>
            </a:r>
          </a:p>
        </p:txBody>
      </p:sp>
      <p:pic>
        <p:nvPicPr>
          <p:cNvPr id="10" name="Picture 4"/>
          <p:cNvPicPr>
            <a:picLocks noChangeAspect="1" noChangeArrowheads="1"/>
          </p:cNvPicPr>
          <p:nvPr/>
        </p:nvPicPr>
        <p:blipFill>
          <a:blip r:embed="rId2" cstate="print"/>
          <a:srcRect/>
          <a:stretch>
            <a:fillRect/>
          </a:stretch>
        </p:blipFill>
        <p:spPr bwMode="auto">
          <a:xfrm>
            <a:off x="5459505" y="1980173"/>
            <a:ext cx="6400800" cy="4643437"/>
          </a:xfrm>
          <a:prstGeom prst="rect">
            <a:avLst/>
          </a:prstGeom>
          <a:noFill/>
          <a:ln w="9525">
            <a:noFill/>
            <a:miter lim="800000"/>
            <a:headEnd/>
            <a:tailEnd/>
          </a:ln>
        </p:spPr>
      </p:pic>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新建子网</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130</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1338006" y="1407438"/>
            <a:ext cx="5934075" cy="3257550"/>
          </a:xfrm>
          <a:prstGeom prst="rect">
            <a:avLst/>
          </a:prstGeom>
          <a:noFill/>
          <a:ln w="9525" algn="ctr">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138481" y="2483763"/>
            <a:ext cx="4200525" cy="3933825"/>
          </a:xfrm>
          <a:prstGeom prst="rect">
            <a:avLst/>
          </a:prstGeom>
          <a:noFill/>
          <a:ln w="9525" algn="ctr">
            <a:noFill/>
            <a:miter lim="800000"/>
            <a:headEnd/>
            <a:tailEnd/>
          </a:ln>
        </p:spPr>
      </p:pic>
      <p:sp>
        <p:nvSpPr>
          <p:cNvPr id="9" name="Freeform 4"/>
          <p:cNvSpPr>
            <a:spLocks/>
          </p:cNvSpPr>
          <p:nvPr/>
        </p:nvSpPr>
        <p:spPr bwMode="auto">
          <a:xfrm rot="12581717">
            <a:off x="3025519" y="3766463"/>
            <a:ext cx="2286000" cy="473075"/>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新建子网</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131</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336716" y="1401465"/>
            <a:ext cx="5934075" cy="2790825"/>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5451516" y="2668290"/>
            <a:ext cx="3625850" cy="3733800"/>
          </a:xfrm>
          <a:prstGeom prst="rect">
            <a:avLst/>
          </a:prstGeom>
          <a:noFill/>
          <a:ln w="9525" algn="ctr">
            <a:noFill/>
            <a:miter lim="800000"/>
            <a:headEnd/>
            <a:tailEnd/>
          </a:ln>
        </p:spPr>
      </p:pic>
      <p:sp>
        <p:nvSpPr>
          <p:cNvPr id="9" name="Freeform 8"/>
          <p:cNvSpPr>
            <a:spLocks/>
          </p:cNvSpPr>
          <p:nvPr/>
        </p:nvSpPr>
        <p:spPr bwMode="auto">
          <a:xfrm rot="12581717">
            <a:off x="4286291" y="3658890"/>
            <a:ext cx="1300163" cy="441325"/>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设置“站点间”复制计划</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132</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1336716" y="1401465"/>
            <a:ext cx="5934075" cy="2790825"/>
          </a:xfrm>
          <a:prstGeom prst="rect">
            <a:avLst/>
          </a:prstGeom>
          <a:noFill/>
          <a:ln w="9525" algn="ctr">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680116" y="2668290"/>
            <a:ext cx="3384550" cy="3733800"/>
          </a:xfrm>
          <a:prstGeom prst="rect">
            <a:avLst/>
          </a:prstGeom>
          <a:noFill/>
          <a:ln w="9525" algn="ctr">
            <a:noFill/>
            <a:miter lim="800000"/>
            <a:headEnd/>
            <a:tailEnd/>
          </a:ln>
        </p:spPr>
      </p:pic>
      <p:sp>
        <p:nvSpPr>
          <p:cNvPr id="9" name="Rectangle 4"/>
          <p:cNvSpPr>
            <a:spLocks noChangeArrowheads="1"/>
          </p:cNvSpPr>
          <p:nvPr/>
        </p:nvSpPr>
        <p:spPr bwMode="auto">
          <a:xfrm>
            <a:off x="2098716" y="5425778"/>
            <a:ext cx="3733800" cy="442912"/>
          </a:xfrm>
          <a:prstGeom prst="rect">
            <a:avLst/>
          </a:prstGeom>
          <a:noFill/>
          <a:ln w="9525" algn="ctr">
            <a:noFill/>
            <a:miter lim="800000"/>
            <a:headEnd/>
            <a:tailEnd/>
          </a:ln>
          <a:effectLst/>
        </p:spPr>
        <p:txBody>
          <a:bodyPr lIns="158700" tIns="79350" rIns="158700" bIns="119025">
            <a:spAutoFit/>
          </a:bodyPr>
          <a:lstStyle/>
          <a:p>
            <a:pPr eaLnBrk="0" hangingPunct="0">
              <a:defRPr/>
            </a:pPr>
            <a:r>
              <a:rPr lang="en-US" altLang="zh-CN" sz="1600" b="1" dirty="0">
                <a:solidFill>
                  <a:schemeClr val="tx2">
                    <a:lumMod val="60000"/>
                    <a:lumOff val="40000"/>
                  </a:schemeClr>
                </a:solidFill>
                <a:ea typeface="宋体" pitchFamily="2" charset="-122"/>
              </a:rPr>
              <a:t>15</a:t>
            </a:r>
            <a:r>
              <a:rPr lang="zh-CN" altLang="en-US" sz="1600" b="1" dirty="0">
                <a:solidFill>
                  <a:schemeClr val="tx2">
                    <a:lumMod val="60000"/>
                    <a:lumOff val="40000"/>
                  </a:schemeClr>
                </a:solidFill>
                <a:ea typeface="宋体" pitchFamily="2" charset="-122"/>
              </a:rPr>
              <a:t>分钟</a:t>
            </a:r>
            <a:r>
              <a:rPr lang="en-US" altLang="en-US" sz="1600" b="1" dirty="0">
                <a:solidFill>
                  <a:schemeClr val="tx2">
                    <a:lumMod val="60000"/>
                    <a:lumOff val="40000"/>
                  </a:schemeClr>
                </a:solidFill>
                <a:ea typeface="宋体" pitchFamily="2" charset="-122"/>
              </a:rPr>
              <a:t>≤ </a:t>
            </a:r>
            <a:r>
              <a:rPr lang="zh-CN" altLang="en-US" sz="1600" b="1" dirty="0">
                <a:solidFill>
                  <a:schemeClr val="tx2">
                    <a:lumMod val="60000"/>
                    <a:lumOff val="40000"/>
                  </a:schemeClr>
                </a:solidFill>
                <a:ea typeface="宋体" pitchFamily="2" charset="-122"/>
              </a:rPr>
              <a:t>复制频率</a:t>
            </a:r>
            <a:r>
              <a:rPr lang="en-US" altLang="en-US" sz="1600" b="1" dirty="0">
                <a:solidFill>
                  <a:schemeClr val="tx2">
                    <a:lumMod val="60000"/>
                    <a:lumOff val="40000"/>
                  </a:schemeClr>
                </a:solidFill>
                <a:ea typeface="宋体" pitchFamily="2" charset="-122"/>
              </a:rPr>
              <a:t>≤</a:t>
            </a:r>
            <a:r>
              <a:rPr lang="zh-CN" altLang="en-US" sz="1600" dirty="0">
                <a:solidFill>
                  <a:schemeClr val="tx2">
                    <a:lumMod val="60000"/>
                    <a:lumOff val="40000"/>
                  </a:schemeClr>
                </a:solidFill>
                <a:ea typeface="宋体" pitchFamily="2" charset="-122"/>
              </a:rPr>
              <a:t> </a:t>
            </a:r>
            <a:r>
              <a:rPr lang="en-US" altLang="zh-CN" sz="1600" b="1" dirty="0">
                <a:solidFill>
                  <a:schemeClr val="tx2">
                    <a:lumMod val="60000"/>
                    <a:lumOff val="40000"/>
                  </a:schemeClr>
                </a:solidFill>
                <a:ea typeface="宋体" pitchFamily="2" charset="-122"/>
              </a:rPr>
              <a:t>10080</a:t>
            </a:r>
            <a:r>
              <a:rPr lang="zh-CN" altLang="en-US" sz="1600" b="1" dirty="0">
                <a:solidFill>
                  <a:schemeClr val="tx2">
                    <a:lumMod val="60000"/>
                    <a:lumOff val="40000"/>
                  </a:schemeClr>
                </a:solidFill>
                <a:ea typeface="宋体" pitchFamily="2" charset="-122"/>
              </a:rPr>
              <a:t>分钟</a:t>
            </a:r>
          </a:p>
        </p:txBody>
      </p:sp>
      <p:sp>
        <p:nvSpPr>
          <p:cNvPr id="10" name="AutoShape 5"/>
          <p:cNvSpPr>
            <a:spLocks noChangeArrowheads="1"/>
          </p:cNvSpPr>
          <p:nvPr/>
        </p:nvSpPr>
        <p:spPr bwMode="auto">
          <a:xfrm>
            <a:off x="5146716" y="5487690"/>
            <a:ext cx="685800" cy="304800"/>
          </a:xfrm>
          <a:prstGeom prst="leftArrow">
            <a:avLst>
              <a:gd name="adj1" fmla="val 50000"/>
              <a:gd name="adj2" fmla="val 56250"/>
            </a:avLst>
          </a:prstGeom>
          <a:solidFill>
            <a:schemeClr val="accent1"/>
          </a:solidFill>
          <a:ln w="9525" algn="ctr">
            <a:solidFill>
              <a:schemeClr val="tx1"/>
            </a:solidFill>
            <a:miter lim="800000"/>
            <a:headEnd/>
            <a:tailEnd/>
          </a:ln>
        </p:spPr>
        <p:txBody>
          <a:bodyPr lIns="158700" tIns="79350" rIns="158700" bIns="119025" anchor="ctr">
            <a:spAutoFit/>
          </a:bodyPr>
          <a:lstStyle/>
          <a:p>
            <a:endParaRPr lang="zh-CN" altLang="en-US"/>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设置“站点间”复制计划</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133</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335962" y="1403886"/>
            <a:ext cx="3384550" cy="3733800"/>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4720512" y="3874036"/>
            <a:ext cx="4495800" cy="2549525"/>
          </a:xfrm>
          <a:prstGeom prst="rect">
            <a:avLst/>
          </a:prstGeom>
          <a:noFill/>
          <a:ln w="9525" algn="ctr">
            <a:noFill/>
            <a:miter lim="800000"/>
            <a:headEnd/>
            <a:tailEnd/>
          </a:ln>
        </p:spPr>
      </p:pic>
      <p:sp>
        <p:nvSpPr>
          <p:cNvPr id="9" name="Freeform 8"/>
          <p:cNvSpPr>
            <a:spLocks/>
          </p:cNvSpPr>
          <p:nvPr/>
        </p:nvSpPr>
        <p:spPr bwMode="auto">
          <a:xfrm rot="10800000" flipV="1">
            <a:off x="2282112" y="4451886"/>
            <a:ext cx="2590800" cy="2286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9.6 </a:t>
            </a:r>
            <a:r>
              <a:rPr lang="zh-CN" altLang="en-US" dirty="0" smtClean="0"/>
              <a:t>管理活动目录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建立、构成和管理活动目录目录服务的逻辑结构</a:t>
            </a:r>
          </a:p>
          <a:p>
            <a:pPr lvl="1">
              <a:lnSpc>
                <a:spcPct val="90000"/>
              </a:lnSpc>
            </a:pPr>
            <a:r>
              <a:rPr lang="zh-CN" altLang="en-US" sz="2400" dirty="0" smtClean="0">
                <a:latin typeface="宋体" panose="02010600030101010101" pitchFamily="2" charset="-122"/>
              </a:rPr>
              <a:t>创建和管理活动目录对象</a:t>
            </a:r>
          </a:p>
          <a:p>
            <a:pPr lvl="1">
              <a:lnSpc>
                <a:spcPct val="90000"/>
              </a:lnSpc>
            </a:pPr>
            <a:r>
              <a:rPr lang="zh-CN" altLang="en-US" sz="2400" dirty="0" smtClean="0">
                <a:latin typeface="宋体" panose="02010600030101010101" pitchFamily="2" charset="-122"/>
              </a:rPr>
              <a:t>管理组</a:t>
            </a:r>
          </a:p>
          <a:p>
            <a:pPr lvl="1">
              <a:lnSpc>
                <a:spcPct val="90000"/>
              </a:lnSpc>
            </a:pPr>
            <a:r>
              <a:rPr lang="zh-CN" altLang="en-US" sz="2400" dirty="0" smtClean="0">
                <a:latin typeface="宋体" panose="02010600030101010101" pitchFamily="2" charset="-122"/>
              </a:rPr>
              <a:t>控制活动目录对象的访问</a:t>
            </a:r>
          </a:p>
          <a:p>
            <a:pPr lvl="1">
              <a:lnSpc>
                <a:spcPct val="90000"/>
              </a:lnSpc>
            </a:pPr>
            <a:r>
              <a:rPr lang="zh-CN" altLang="en-US" sz="2400" dirty="0" smtClean="0">
                <a:latin typeface="宋体" panose="02010600030101010101" pitchFamily="2" charset="-122"/>
              </a:rPr>
              <a:t>控制活动目录对象的授权管理</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创建和管理活动目录对象</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创建组织单元的层次结构</a:t>
            </a:r>
          </a:p>
          <a:p>
            <a:pPr lvl="2">
              <a:lnSpc>
                <a:spcPct val="90000"/>
              </a:lnSpc>
            </a:pPr>
            <a:r>
              <a:rPr lang="zh-CN" altLang="en-US" sz="2200" dirty="0" smtClean="0">
                <a:latin typeface="宋体" panose="02010600030101010101" pitchFamily="2" charset="-122"/>
              </a:rPr>
              <a:t>创建组织单元</a:t>
            </a:r>
          </a:p>
          <a:p>
            <a:pPr lvl="2">
              <a:lnSpc>
                <a:spcPct val="90000"/>
              </a:lnSpc>
            </a:pPr>
            <a:r>
              <a:rPr lang="zh-CN" altLang="en-US" sz="2200" dirty="0" smtClean="0">
                <a:latin typeface="宋体" panose="02010600030101010101" pitchFamily="2" charset="-122"/>
              </a:rPr>
              <a:t>创建用户帐号</a:t>
            </a:r>
          </a:p>
          <a:p>
            <a:pPr lvl="2">
              <a:lnSpc>
                <a:spcPct val="90000"/>
              </a:lnSpc>
            </a:pPr>
            <a:r>
              <a:rPr lang="zh-CN" altLang="en-US" sz="2200" dirty="0" smtClean="0">
                <a:latin typeface="宋体" panose="02010600030101010101" pitchFamily="2" charset="-122"/>
              </a:rPr>
              <a:t>创建计算机帐号</a:t>
            </a:r>
          </a:p>
          <a:p>
            <a:pPr lvl="2">
              <a:lnSpc>
                <a:spcPct val="90000"/>
              </a:lnSpc>
            </a:pPr>
            <a:r>
              <a:rPr lang="zh-CN" altLang="en-US" sz="2200" dirty="0" smtClean="0">
                <a:latin typeface="宋体" panose="02010600030101010101" pitchFamily="2" charset="-122"/>
              </a:rPr>
              <a:t>移动和定位对象</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组织单元</a:t>
            </a:r>
            <a:r>
              <a:rPr lang="en-US" altLang="zh-CN" dirty="0" smtClean="0"/>
              <a:t>OU</a:t>
            </a:r>
            <a:endParaRPr lang="zh-CN" altLang="en-US" dirty="0" smtClean="0"/>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OU</a:t>
            </a:r>
            <a:r>
              <a:rPr lang="zh-CN" altLang="en-US" sz="2400" dirty="0" smtClean="0">
                <a:latin typeface="宋体" panose="02010600030101010101" pitchFamily="2" charset="-122"/>
              </a:rPr>
              <a:t>是活动目录的容器（包含着其它对象，用户帐号、组和计算机帐号，也可包含其他</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a:t>
            </a:r>
          </a:p>
          <a:p>
            <a:pPr lvl="1">
              <a:lnSpc>
                <a:spcPct val="90000"/>
              </a:lnSpc>
            </a:pPr>
            <a:r>
              <a:rPr lang="en-US" altLang="zh-CN" sz="2400" dirty="0" smtClean="0">
                <a:latin typeface="宋体" panose="02010600030101010101" pitchFamily="2" charset="-122"/>
              </a:rPr>
              <a:t>OU</a:t>
            </a:r>
            <a:r>
              <a:rPr lang="zh-CN" altLang="en-US" sz="2400" dirty="0" smtClean="0">
                <a:latin typeface="宋体" panose="02010600030101010101" pitchFamily="2" charset="-122"/>
              </a:rPr>
              <a:t>帮助用户为用户的域规定管理界限</a:t>
            </a:r>
          </a:p>
          <a:p>
            <a:pPr lvl="2">
              <a:lnSpc>
                <a:spcPct val="90000"/>
              </a:lnSpc>
            </a:pPr>
            <a:r>
              <a:rPr lang="zh-CN" altLang="en-US" sz="2200" dirty="0" smtClean="0">
                <a:latin typeface="宋体" panose="02010600030101010101" pitchFamily="2" charset="-122"/>
              </a:rPr>
              <a:t>模拟伙伴的组织结构或管理需要</a:t>
            </a:r>
          </a:p>
          <a:p>
            <a:pPr lvl="2">
              <a:lnSpc>
                <a:spcPct val="90000"/>
              </a:lnSpc>
            </a:pPr>
            <a:r>
              <a:rPr lang="zh-CN" altLang="en-US" sz="2200" dirty="0" smtClean="0">
                <a:latin typeface="宋体" panose="02010600030101010101" pitchFamily="2" charset="-122"/>
              </a:rPr>
              <a:t>允许用户授权对用户帐号、组或其他资源进行管理控制</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用户账户</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用户账户是用来记录用户的用户名和口令、隶属的组、可以访问的网络资源，以及用户的个人文件和设置。每个用户都应在域控制器中有一个用户账户，才能访问服务器，使用网络上的资源。</a:t>
            </a:r>
          </a:p>
          <a:p>
            <a:pPr lvl="1">
              <a:lnSpc>
                <a:spcPct val="90000"/>
              </a:lnSpc>
            </a:pPr>
            <a:r>
              <a:rPr lang="zh-CN" altLang="en-US" sz="2400" dirty="0" smtClean="0">
                <a:latin typeface="宋体" panose="02010600030101010101" pitchFamily="2" charset="-122"/>
              </a:rPr>
              <a:t>活动目录的账户主要用于：验证用户或计算机的身份；授权对域资源的访问；审核用户或计算机账户所执行的操作等。</a:t>
            </a:r>
          </a:p>
          <a:p>
            <a:pPr lvl="1">
              <a:lnSpc>
                <a:spcPct val="90000"/>
              </a:lnSpc>
            </a:pPr>
            <a:r>
              <a:rPr lang="zh-CN" altLang="en-US" sz="2400" dirty="0" smtClean="0">
                <a:latin typeface="宋体" panose="02010600030101010101" pitchFamily="2" charset="-122"/>
              </a:rPr>
              <a:t>操作：创建、移动、删除、密码重设</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用户账户的类型</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域用户帐号</a:t>
            </a:r>
          </a:p>
          <a:p>
            <a:pPr lvl="2">
              <a:lnSpc>
                <a:spcPct val="90000"/>
              </a:lnSpc>
            </a:pPr>
            <a:r>
              <a:rPr lang="zh-CN" altLang="en-US" sz="2200" dirty="0" smtClean="0">
                <a:latin typeface="宋体" panose="02010600030101010101" pitchFamily="2" charset="-122"/>
              </a:rPr>
              <a:t>建立在域控制器的活动目录数据库中</a:t>
            </a:r>
          </a:p>
          <a:p>
            <a:pPr lvl="2">
              <a:lnSpc>
                <a:spcPct val="90000"/>
              </a:lnSpc>
            </a:pPr>
            <a:r>
              <a:rPr lang="zh-CN" altLang="en-US" sz="2200" dirty="0" smtClean="0">
                <a:latin typeface="宋体" panose="02010600030101010101" pitchFamily="2" charset="-122"/>
              </a:rPr>
              <a:t>可登陆域并访问域内任意位置的资源</a:t>
            </a:r>
          </a:p>
          <a:p>
            <a:pPr lvl="1">
              <a:lnSpc>
                <a:spcPct val="90000"/>
              </a:lnSpc>
            </a:pPr>
            <a:r>
              <a:rPr lang="zh-CN" altLang="en-US" sz="2400" dirty="0" smtClean="0">
                <a:latin typeface="宋体" panose="02010600030101010101" pitchFamily="2" charset="-122"/>
              </a:rPr>
              <a:t>本地用户帐号</a:t>
            </a:r>
          </a:p>
          <a:p>
            <a:pPr lvl="2">
              <a:lnSpc>
                <a:spcPct val="90000"/>
              </a:lnSpc>
            </a:pPr>
            <a:r>
              <a:rPr lang="zh-CN" altLang="en-US" sz="2200" dirty="0" smtClean="0">
                <a:latin typeface="宋体" panose="02010600030101010101" pitchFamily="2" charset="-122"/>
              </a:rPr>
              <a:t>建立在独立服务器、成员服务器和</a:t>
            </a:r>
            <a:r>
              <a:rPr lang="en-US" altLang="zh-CN" sz="2200" dirty="0" smtClean="0">
                <a:latin typeface="宋体" panose="02010600030101010101" pitchFamily="2" charset="-122"/>
              </a:rPr>
              <a:t>Professional</a:t>
            </a:r>
            <a:r>
              <a:rPr lang="zh-CN" altLang="en-US" sz="2200" dirty="0" smtClean="0">
                <a:latin typeface="宋体" panose="02010600030101010101" pitchFamily="2" charset="-122"/>
              </a:rPr>
              <a:t>的本地安全数据库内</a:t>
            </a:r>
          </a:p>
          <a:p>
            <a:pPr lvl="1">
              <a:lnSpc>
                <a:spcPct val="90000"/>
              </a:lnSpc>
            </a:pPr>
            <a:r>
              <a:rPr lang="zh-CN" altLang="en-US" sz="2400" dirty="0" smtClean="0">
                <a:latin typeface="宋体" panose="02010600030101010101" pitchFamily="2" charset="-122"/>
              </a:rPr>
              <a:t>内建用户帐户</a:t>
            </a:r>
          </a:p>
          <a:p>
            <a:pPr lvl="2">
              <a:lnSpc>
                <a:spcPct val="90000"/>
              </a:lnSpc>
            </a:pPr>
            <a:r>
              <a:rPr lang="zh-CN" altLang="en-US" sz="2200" dirty="0" smtClean="0">
                <a:latin typeface="宋体" panose="02010600030101010101" pitchFamily="2" charset="-122"/>
              </a:rPr>
              <a:t>包括系统管理员帐户</a:t>
            </a:r>
            <a:r>
              <a:rPr lang="en-US" altLang="zh-CN" sz="2200" dirty="0" smtClean="0">
                <a:latin typeface="宋体" panose="02010600030101010101" pitchFamily="2" charset="-122"/>
              </a:rPr>
              <a:t>Administrator</a:t>
            </a:r>
            <a:r>
              <a:rPr lang="zh-CN" altLang="en-US" sz="2200" dirty="0" smtClean="0">
                <a:latin typeface="宋体" panose="02010600030101010101" pitchFamily="2" charset="-122"/>
              </a:rPr>
              <a:t>和来宾帐户</a:t>
            </a:r>
            <a:r>
              <a:rPr lang="en-US" altLang="zh-CN" sz="2200" dirty="0" smtClean="0">
                <a:latin typeface="宋体" panose="02010600030101010101" pitchFamily="2" charset="-122"/>
              </a:rPr>
              <a:t>Guest</a:t>
            </a:r>
          </a:p>
          <a:p>
            <a:pPr lvl="2">
              <a:lnSpc>
                <a:spcPct val="90000"/>
              </a:lnSpc>
            </a:pPr>
            <a:r>
              <a:rPr lang="zh-CN" altLang="en-US" sz="2200" dirty="0" smtClean="0">
                <a:latin typeface="宋体" panose="02010600030101010101" pitchFamily="2" charset="-122"/>
              </a:rPr>
              <a:t>具备管理帐户权限的用户：</a:t>
            </a:r>
          </a:p>
          <a:p>
            <a:pPr lvl="3">
              <a:lnSpc>
                <a:spcPct val="90000"/>
              </a:lnSpc>
            </a:pPr>
            <a:r>
              <a:rPr lang="en-US" altLang="zh-CN" sz="2000" dirty="0" smtClean="0">
                <a:latin typeface="宋体" panose="02010600030101010101" pitchFamily="2" charset="-122"/>
              </a:rPr>
              <a:t>Administrator</a:t>
            </a:r>
          </a:p>
          <a:p>
            <a:pPr lvl="3">
              <a:lnSpc>
                <a:spcPct val="90000"/>
              </a:lnSpc>
            </a:pPr>
            <a:r>
              <a:rPr lang="en-US" altLang="zh-CN" sz="2000" dirty="0" smtClean="0">
                <a:latin typeface="宋体" panose="02010600030101010101" pitchFamily="2" charset="-122"/>
              </a:rPr>
              <a:t>Account Operators</a:t>
            </a:r>
            <a:r>
              <a:rPr lang="zh-CN" altLang="en-US" sz="2000" dirty="0" smtClean="0">
                <a:latin typeface="宋体" panose="02010600030101010101" pitchFamily="2" charset="-122"/>
              </a:rPr>
              <a:t>组内的用户</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计算机账户</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每个加入域的</a:t>
            </a:r>
            <a:r>
              <a:rPr lang="en-US" altLang="zh-CN" sz="2400" dirty="0" smtClean="0">
                <a:latin typeface="宋体" panose="02010600030101010101" pitchFamily="2" charset="-122"/>
              </a:rPr>
              <a:t>Windows 2000</a:t>
            </a:r>
            <a:r>
              <a:rPr lang="zh-CN" altLang="en-US" sz="2400" dirty="0" smtClean="0">
                <a:latin typeface="宋体" panose="02010600030101010101" pitchFamily="2" charset="-122"/>
              </a:rPr>
              <a:t>和</a:t>
            </a:r>
            <a:r>
              <a:rPr lang="en-US" altLang="zh-CN" sz="2400" dirty="0" smtClean="0">
                <a:latin typeface="宋体" panose="02010600030101010101" pitchFamily="2" charset="-122"/>
              </a:rPr>
              <a:t>Windows NT</a:t>
            </a:r>
            <a:r>
              <a:rPr lang="zh-CN" altLang="en-US" sz="2400" dirty="0" smtClean="0">
                <a:latin typeface="宋体" panose="02010600030101010101" pitchFamily="2" charset="-122"/>
              </a:rPr>
              <a:t>计算机都具有计算机账户，否则无法进行域连接，实现域资源的访问。</a:t>
            </a:r>
          </a:p>
          <a:p>
            <a:pPr lvl="1">
              <a:lnSpc>
                <a:spcPct val="90000"/>
              </a:lnSpc>
            </a:pPr>
            <a:r>
              <a:rPr lang="zh-CN" altLang="en-US" sz="2400" dirty="0" smtClean="0">
                <a:latin typeface="宋体" panose="02010600030101010101" pitchFamily="2" charset="-122"/>
              </a:rPr>
              <a:t>计算机账户为计算机提供安全凭据，用来认证和审核计算机，并授予计算机某种权限以获得对网络资源的访问，审核计算机账户所执行的操作等</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139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5012679" cy="4876800"/>
          </a:xfrm>
        </p:spPr>
        <p:txBody>
          <a:bodyPr>
            <a:noAutofit/>
          </a:bodyPr>
          <a:lstStyle/>
          <a:p>
            <a:pPr lvl="1"/>
            <a:r>
              <a:rPr lang="zh-CN" altLang="en-US" sz="2400" dirty="0" smtClean="0">
                <a:latin typeface="Times New Roman" panose="02020603050405020304" pitchFamily="18" charset="0"/>
              </a:rPr>
              <a:t>步骤三，选择“网络服务”复选框，并单击“详细信息”按钮，出现如图所示“网络服务”对话框。</a:t>
            </a:r>
            <a:endParaRPr lang="en-US" altLang="zh-CN" sz="2400" dirty="0" smtClean="0">
              <a:latin typeface="Times New Roman" panose="02020603050405020304" pitchFamily="18" charset="0"/>
            </a:endParaRPr>
          </a:p>
          <a:p>
            <a:pPr lvl="1"/>
            <a:endParaRPr lang="zh-CN" altLang="en-US" sz="2400" dirty="0" smtClean="0">
              <a:latin typeface="Times New Roman" panose="02020603050405020304" pitchFamily="18" charset="0"/>
            </a:endParaRP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DNS</a:t>
            </a:r>
            <a:r>
              <a:rPr lang="zh-CN" altLang="en-US" dirty="0" smtClean="0"/>
              <a:t>服务器安装</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a:t>
            </a:fld>
            <a:endParaRPr lang="zh-CN" altLang="en-US" dirty="0"/>
          </a:p>
        </p:txBody>
      </p:sp>
      <p:sp>
        <p:nvSpPr>
          <p:cNvPr id="9" name="TextBox 8"/>
          <p:cNvSpPr txBox="1"/>
          <p:nvPr/>
        </p:nvSpPr>
        <p:spPr>
          <a:xfrm>
            <a:off x="2622176" y="5526741"/>
            <a:ext cx="2729758" cy="923330"/>
          </a:xfrm>
          <a:prstGeom prst="rect">
            <a:avLst/>
          </a:prstGeom>
          <a:noFill/>
        </p:spPr>
        <p:txBody>
          <a:bodyPr wrap="square" rtlCol="0">
            <a:spAutoFit/>
          </a:bodyPr>
          <a:lstStyle/>
          <a:p>
            <a:pPr algn="ctr"/>
            <a:r>
              <a:rPr lang="zh-CN" altLang="en-US" dirty="0" smtClean="0"/>
              <a:t>    图</a:t>
            </a:r>
            <a:r>
              <a:rPr lang="en-US" altLang="zh-CN" dirty="0" smtClean="0"/>
              <a:t>9-3</a:t>
            </a:r>
          </a:p>
          <a:p>
            <a:pPr algn="ctr"/>
            <a:r>
              <a:rPr lang="zh-CN" altLang="en-US" dirty="0" smtClean="0"/>
              <a:t>添加“域名系统（</a:t>
            </a:r>
            <a:r>
              <a:rPr lang="en-US" altLang="zh-CN" dirty="0" smtClean="0"/>
              <a:t>DNS</a:t>
            </a:r>
            <a:r>
              <a:rPr lang="zh-CN" altLang="en-US" dirty="0" smtClean="0"/>
              <a:t>）”</a:t>
            </a:r>
            <a:endParaRPr lang="en-US" altLang="zh-CN" dirty="0" smtClean="0"/>
          </a:p>
          <a:p>
            <a:pPr algn="ctr"/>
            <a:r>
              <a:rPr lang="zh-CN" altLang="en-US" dirty="0" smtClean="0"/>
              <a:t>子组件 </a:t>
            </a:r>
          </a:p>
        </p:txBody>
      </p:sp>
      <p:pic>
        <p:nvPicPr>
          <p:cNvPr id="8" name="Picture 4"/>
          <p:cNvPicPr>
            <a:picLocks noChangeAspect="1" noChangeArrowheads="1"/>
          </p:cNvPicPr>
          <p:nvPr/>
        </p:nvPicPr>
        <p:blipFill>
          <a:blip r:embed="rId2" cstate="print"/>
          <a:srcRect/>
          <a:stretch>
            <a:fillRect/>
          </a:stretch>
        </p:blipFill>
        <p:spPr bwMode="auto">
          <a:xfrm>
            <a:off x="5540175" y="1949731"/>
            <a:ext cx="6324600" cy="4675187"/>
          </a:xfrm>
          <a:prstGeom prst="rect">
            <a:avLst/>
          </a:prstGeom>
          <a:noFill/>
          <a:ln w="9525">
            <a:noFill/>
            <a:miter lim="800000"/>
            <a:headEnd/>
            <a:tailEnd/>
          </a:ln>
        </p:spPr>
      </p:pic>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对象移动</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原因：组织或管理功能发生改变时，将对象在活动目录的</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间移动</a:t>
            </a:r>
          </a:p>
          <a:p>
            <a:pPr lvl="1">
              <a:lnSpc>
                <a:spcPct val="90000"/>
              </a:lnSpc>
            </a:pPr>
            <a:r>
              <a:rPr lang="zh-CN" altLang="en-US" sz="2400" dirty="0" smtClean="0">
                <a:latin typeface="宋体" panose="02010600030101010101" pitchFamily="2" charset="-122"/>
              </a:rPr>
              <a:t>移动原则：不改变对象的物理结构，而在域中移动对象</a:t>
            </a:r>
          </a:p>
          <a:p>
            <a:pPr lvl="1">
              <a:lnSpc>
                <a:spcPct val="90000"/>
              </a:lnSpc>
            </a:pPr>
            <a:r>
              <a:rPr lang="zh-CN" altLang="en-US" sz="2400" dirty="0" smtClean="0">
                <a:latin typeface="宋体" panose="02010600030101010101" pitchFamily="2" charset="-122"/>
              </a:rPr>
              <a:t>对象权限随对象移动，保持不变</a:t>
            </a:r>
          </a:p>
          <a:p>
            <a:pPr lvl="1">
              <a:lnSpc>
                <a:spcPct val="90000"/>
              </a:lnSpc>
            </a:pPr>
            <a:r>
              <a:rPr lang="zh-CN" altLang="en-US" sz="2400" dirty="0" smtClean="0">
                <a:latin typeface="宋体" panose="02010600030101010101" pitchFamily="2" charset="-122"/>
              </a:rPr>
              <a:t>继承的权限不移动</a:t>
            </a:r>
          </a:p>
          <a:p>
            <a:pPr lvl="1">
              <a:lnSpc>
                <a:spcPct val="90000"/>
              </a:lnSpc>
            </a:pPr>
            <a:r>
              <a:rPr lang="zh-CN" altLang="en-US" sz="2400" dirty="0" smtClean="0">
                <a:latin typeface="宋体" panose="02010600030101010101" pitchFamily="2" charset="-122"/>
              </a:rPr>
              <a:t>用户能够移动多个对象</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定位对象</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便于管理员定位不同类型的对象和网络资源</a:t>
            </a:r>
          </a:p>
          <a:p>
            <a:pPr lvl="1">
              <a:lnSpc>
                <a:spcPct val="90000"/>
              </a:lnSpc>
            </a:pPr>
            <a:r>
              <a:rPr lang="zh-CN" altLang="en-US" sz="2400" dirty="0" smtClean="0">
                <a:latin typeface="宋体" panose="02010600030101010101" pitchFamily="2" charset="-122"/>
              </a:rPr>
              <a:t>“活动目录用户与计算机</a:t>
            </a:r>
            <a:r>
              <a:rPr lang="en-US" altLang="zh-CN" sz="2400" dirty="0" smtClean="0">
                <a:latin typeface="宋体" panose="02010600030101010101" pitchFamily="2" charset="-122"/>
              </a:rPr>
              <a:t>/</a:t>
            </a:r>
            <a:r>
              <a:rPr lang="zh-CN" altLang="en-US" sz="2400" dirty="0" smtClean="0">
                <a:latin typeface="宋体" panose="02010600030101010101" pitchFamily="2" charset="-122"/>
              </a:rPr>
              <a:t>操作</a:t>
            </a:r>
            <a:r>
              <a:rPr lang="en-US" altLang="zh-CN" sz="2400" dirty="0" smtClean="0">
                <a:latin typeface="宋体" panose="02010600030101010101" pitchFamily="2" charset="-122"/>
              </a:rPr>
              <a:t>/</a:t>
            </a:r>
            <a:r>
              <a:rPr lang="zh-CN" altLang="en-US" sz="2400" dirty="0" smtClean="0">
                <a:latin typeface="宋体" panose="02010600030101010101" pitchFamily="2" charset="-122"/>
              </a:rPr>
              <a:t>搜索”对话框操作</a:t>
            </a:r>
          </a:p>
          <a:p>
            <a:pPr lvl="1">
              <a:lnSpc>
                <a:spcPct val="90000"/>
              </a:lnSpc>
            </a:pPr>
            <a:r>
              <a:rPr lang="zh-CN" altLang="en-US" sz="2400" dirty="0" smtClean="0">
                <a:latin typeface="宋体" panose="02010600030101010101" pitchFamily="2" charset="-122"/>
              </a:rPr>
              <a:t>针对搜索结果进行管理操作</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在</a:t>
            </a:r>
            <a:r>
              <a:rPr lang="en-US" altLang="zh-CN" sz="2400" dirty="0" smtClean="0">
                <a:latin typeface="宋体" panose="02010600030101010101" pitchFamily="2" charset="-122"/>
              </a:rPr>
              <a:t>Windows 2000</a:t>
            </a:r>
            <a:r>
              <a:rPr lang="zh-CN" altLang="en-US" sz="2400" dirty="0" smtClean="0">
                <a:latin typeface="宋体" panose="02010600030101010101" pitchFamily="2" charset="-122"/>
              </a:rPr>
              <a:t>中，组可以用来管理用户和计算机对网络资源的访问，还可以筛选组策略。使用组，方便了管理访问目的和权限相同的一系列用户和计算机账户。</a:t>
            </a:r>
          </a:p>
          <a:p>
            <a:pPr lvl="1">
              <a:lnSpc>
                <a:spcPct val="90000"/>
              </a:lnSpc>
            </a:pPr>
            <a:r>
              <a:rPr lang="zh-CN" altLang="en-US" sz="2400" dirty="0" smtClean="0">
                <a:latin typeface="宋体" panose="02010600030101010101" pitchFamily="2" charset="-122"/>
              </a:rPr>
              <a:t>管理员在赋予用户或计算机账户权限时，如果它们的权限各不相同，必须分别为它们设置；如果它们的权限相同，就可以将这些用户或计算机划归到一个组中，使这些用户成为该组的成员，然后通过赋予该组权限来使这些用户或计算机都具有了相同的权限。</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组与组织单位的区别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组主要用于权限设置，而组织单位则主要用于网络构建；另外，组织单位只表示单个域中的对象集合（可包括组对象），而组可以包含用户、计算机、本地服务器上的共享资源、单个域、域目录树或目录林。</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组的类型</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安全组</a:t>
            </a:r>
          </a:p>
          <a:p>
            <a:pPr lvl="2">
              <a:lnSpc>
                <a:spcPct val="90000"/>
              </a:lnSpc>
            </a:pPr>
            <a:r>
              <a:rPr lang="zh-CN" altLang="en-US" sz="2200" dirty="0" smtClean="0">
                <a:latin typeface="宋体" panose="02010600030101010101" pitchFamily="2" charset="-122"/>
              </a:rPr>
              <a:t>可授予或拒绝用户与计算机组的权限，发送</a:t>
            </a:r>
            <a:r>
              <a:rPr lang="en-US" altLang="zh-CN" sz="2200" dirty="0" smtClean="0">
                <a:latin typeface="宋体" panose="02010600030101010101" pitchFamily="2" charset="-122"/>
              </a:rPr>
              <a:t>e-mail</a:t>
            </a:r>
            <a:r>
              <a:rPr lang="zh-CN" altLang="en-US" sz="2200" dirty="0" smtClean="0">
                <a:latin typeface="宋体" panose="02010600030101010101" pitchFamily="2" charset="-122"/>
              </a:rPr>
              <a:t>信息</a:t>
            </a:r>
          </a:p>
          <a:p>
            <a:pPr lvl="2">
              <a:lnSpc>
                <a:spcPct val="90000"/>
              </a:lnSpc>
            </a:pPr>
            <a:r>
              <a:rPr lang="zh-CN" altLang="en-US" sz="2200" dirty="0" smtClean="0">
                <a:latin typeface="宋体" panose="02010600030101010101" pitchFamily="2" charset="-122"/>
              </a:rPr>
              <a:t>如果用户没有特殊的安全目的组计划，则不需建立安全组</a:t>
            </a:r>
          </a:p>
          <a:p>
            <a:pPr lvl="1">
              <a:lnSpc>
                <a:spcPct val="90000"/>
              </a:lnSpc>
            </a:pPr>
            <a:r>
              <a:rPr lang="zh-CN" altLang="en-US" sz="2400" dirty="0" smtClean="0">
                <a:latin typeface="宋体" panose="02010600030101010101" pitchFamily="2" charset="-122"/>
              </a:rPr>
              <a:t>分布组</a:t>
            </a:r>
          </a:p>
          <a:p>
            <a:pPr lvl="2">
              <a:lnSpc>
                <a:spcPct val="90000"/>
              </a:lnSpc>
            </a:pPr>
            <a:r>
              <a:rPr lang="zh-CN" altLang="en-US" sz="2200" dirty="0" smtClean="0">
                <a:latin typeface="宋体" panose="02010600030101010101" pitchFamily="2" charset="-122"/>
              </a:rPr>
              <a:t>能够发送</a:t>
            </a:r>
            <a:r>
              <a:rPr lang="en-US" altLang="zh-CN" sz="2200" dirty="0" smtClean="0">
                <a:latin typeface="宋体" panose="02010600030101010101" pitchFamily="2" charset="-122"/>
              </a:rPr>
              <a:t>e-mail</a:t>
            </a:r>
            <a:r>
              <a:rPr lang="zh-CN" altLang="en-US" sz="2200" dirty="0" smtClean="0">
                <a:latin typeface="宋体" panose="02010600030101010101" pitchFamily="2" charset="-122"/>
              </a:rPr>
              <a:t>信息，不作安全用途</a:t>
            </a:r>
          </a:p>
          <a:p>
            <a:pPr lvl="2">
              <a:lnSpc>
                <a:spcPct val="90000"/>
              </a:lnSpc>
            </a:pPr>
            <a:r>
              <a:rPr lang="zh-CN" altLang="en-US" sz="2200" dirty="0" smtClean="0">
                <a:latin typeface="宋体" panose="02010600030101010101" pitchFamily="2" charset="-122"/>
              </a:rPr>
              <a:t>使用分布组而非安全组可减小访问令牌的工作量</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域的模式</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混合模式</a:t>
            </a:r>
          </a:p>
          <a:p>
            <a:pPr lvl="1">
              <a:lnSpc>
                <a:spcPct val="90000"/>
              </a:lnSpc>
            </a:pPr>
            <a:r>
              <a:rPr lang="zh-CN" altLang="en-US" sz="2400" dirty="0" smtClean="0">
                <a:latin typeface="宋体" panose="02010600030101010101" pitchFamily="2" charset="-122"/>
              </a:rPr>
              <a:t>本机模式</a:t>
            </a:r>
          </a:p>
          <a:p>
            <a:pPr lvl="1">
              <a:lnSpc>
                <a:spcPct val="90000"/>
              </a:lnSpc>
            </a:pPr>
            <a:r>
              <a:rPr lang="zh-CN" altLang="en-US" sz="2400" dirty="0" smtClean="0">
                <a:latin typeface="宋体" panose="02010600030101010101" pitchFamily="2" charset="-122"/>
              </a:rPr>
              <a:t>更改域模式</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组作用域</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域本地组</a:t>
            </a:r>
          </a:p>
          <a:p>
            <a:pPr lvl="2">
              <a:lnSpc>
                <a:spcPct val="90000"/>
              </a:lnSpc>
            </a:pPr>
            <a:r>
              <a:rPr lang="zh-CN" altLang="en-US" sz="2200" dirty="0" smtClean="0">
                <a:latin typeface="宋体" panose="02010600030101010101" pitchFamily="2" charset="-122"/>
              </a:rPr>
              <a:t>成员来自森林中的任何域</a:t>
            </a:r>
          </a:p>
          <a:p>
            <a:pPr lvl="2">
              <a:lnSpc>
                <a:spcPct val="90000"/>
              </a:lnSpc>
            </a:pPr>
            <a:r>
              <a:rPr lang="zh-CN" altLang="en-US" sz="2200" dirty="0" smtClean="0">
                <a:latin typeface="宋体" panose="02010600030101010101" pitchFamily="2" charset="-122"/>
              </a:rPr>
              <a:t>访问权限限制在自己的域内</a:t>
            </a:r>
          </a:p>
          <a:p>
            <a:pPr lvl="1">
              <a:lnSpc>
                <a:spcPct val="90000"/>
              </a:lnSpc>
            </a:pPr>
            <a:r>
              <a:rPr lang="zh-CN" altLang="en-US" sz="2400" dirty="0" smtClean="0">
                <a:latin typeface="宋体" panose="02010600030101010101" pitchFamily="2" charset="-122"/>
              </a:rPr>
              <a:t>全局组</a:t>
            </a:r>
          </a:p>
          <a:p>
            <a:pPr lvl="2">
              <a:lnSpc>
                <a:spcPct val="90000"/>
              </a:lnSpc>
            </a:pPr>
            <a:r>
              <a:rPr lang="zh-CN" altLang="en-US" sz="2200" dirty="0" smtClean="0">
                <a:latin typeface="宋体" panose="02010600030101010101" pitchFamily="2" charset="-122"/>
              </a:rPr>
              <a:t>本机模式下可包含此组所在域中的用户帐号和全局组</a:t>
            </a:r>
          </a:p>
          <a:p>
            <a:pPr lvl="2">
              <a:lnSpc>
                <a:spcPct val="90000"/>
              </a:lnSpc>
            </a:pPr>
            <a:r>
              <a:rPr lang="zh-CN" altLang="en-US" sz="2200" dirty="0" smtClean="0">
                <a:latin typeface="宋体" panose="02010600030101010101" pitchFamily="2" charset="-122"/>
              </a:rPr>
              <a:t>混合模式下，包含此组所在域的用户帐号</a:t>
            </a:r>
          </a:p>
          <a:p>
            <a:pPr lvl="2">
              <a:lnSpc>
                <a:spcPct val="90000"/>
              </a:lnSpc>
            </a:pPr>
            <a:r>
              <a:rPr lang="zh-CN" altLang="en-US" sz="2200" dirty="0" smtClean="0">
                <a:latin typeface="宋体" panose="02010600030101010101" pitchFamily="2" charset="-122"/>
              </a:rPr>
              <a:t>拥有访问森林中所有域的权限</a:t>
            </a:r>
            <a:endParaRPr lang="en-US" altLang="zh-CN"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组作用域</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通用组</a:t>
            </a:r>
          </a:p>
          <a:p>
            <a:pPr lvl="2">
              <a:lnSpc>
                <a:spcPct val="90000"/>
              </a:lnSpc>
            </a:pPr>
            <a:r>
              <a:rPr lang="zh-CN" altLang="en-US" sz="2200" dirty="0" smtClean="0">
                <a:latin typeface="宋体" panose="02010600030101010101" pitchFamily="2" charset="-122"/>
              </a:rPr>
              <a:t>适用于本机模式</a:t>
            </a:r>
          </a:p>
          <a:p>
            <a:pPr lvl="2">
              <a:lnSpc>
                <a:spcPct val="90000"/>
              </a:lnSpc>
            </a:pPr>
            <a:r>
              <a:rPr lang="zh-CN" altLang="en-US" sz="2200" dirty="0" smtClean="0">
                <a:latin typeface="宋体" panose="02010600030101010101" pitchFamily="2" charset="-122"/>
              </a:rPr>
              <a:t>包含森林中任何用户帐号、全局组和其他通用组</a:t>
            </a:r>
          </a:p>
          <a:p>
            <a:pPr lvl="2">
              <a:lnSpc>
                <a:spcPct val="90000"/>
              </a:lnSpc>
            </a:pPr>
            <a:r>
              <a:rPr lang="zh-CN" altLang="en-US" sz="2200" dirty="0" smtClean="0">
                <a:latin typeface="宋体" panose="02010600030101010101" pitchFamily="2" charset="-122"/>
              </a:rPr>
              <a:t>拥有对森林中所有域的访问权限</a:t>
            </a:r>
          </a:p>
          <a:p>
            <a:pPr lvl="2">
              <a:lnSpc>
                <a:spcPct val="90000"/>
              </a:lnSpc>
            </a:pPr>
            <a:r>
              <a:rPr lang="zh-CN" altLang="en-US" sz="2200" dirty="0" smtClean="0">
                <a:latin typeface="宋体" panose="02010600030101010101" pitchFamily="2" charset="-122"/>
              </a:rPr>
              <a:t>全局目录保留通用组成员列表，通用组成员变化复制于所有全局目录服务器上</a:t>
            </a:r>
          </a:p>
          <a:p>
            <a:pPr lvl="2">
              <a:lnSpc>
                <a:spcPct val="90000"/>
              </a:lnSpc>
            </a:pPr>
            <a:r>
              <a:rPr lang="zh-CN" altLang="en-US" sz="2200" dirty="0" smtClean="0">
                <a:latin typeface="宋体" panose="02010600030101010101" pitchFamily="2" charset="-122"/>
              </a:rPr>
              <a:t>尽量减少通用组的使用</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组的使用准则</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全局组与本地域组的配合使用</a:t>
            </a:r>
          </a:p>
          <a:p>
            <a:pPr lvl="2">
              <a:lnSpc>
                <a:spcPct val="90000"/>
              </a:lnSpc>
            </a:pPr>
            <a:r>
              <a:rPr lang="zh-CN" altLang="en-US" sz="2200" dirty="0" smtClean="0">
                <a:latin typeface="宋体" panose="02010600030101010101" pitchFamily="2" charset="-122"/>
              </a:rPr>
              <a:t>“</a:t>
            </a:r>
            <a:r>
              <a:rPr lang="en-US" altLang="zh-CN" sz="2200" dirty="0" smtClean="0">
                <a:latin typeface="宋体" panose="02010600030101010101" pitchFamily="2" charset="-122"/>
              </a:rPr>
              <a:t>A</a:t>
            </a:r>
            <a:r>
              <a:rPr lang="zh-CN" altLang="en-US" sz="2200" dirty="0" smtClean="0">
                <a:latin typeface="宋体" panose="02010600030101010101" pitchFamily="2" charset="-122"/>
              </a:rPr>
              <a:t>、</a:t>
            </a:r>
            <a:r>
              <a:rPr lang="en-US" altLang="zh-CN" sz="2200" dirty="0" smtClean="0">
                <a:latin typeface="宋体" panose="02010600030101010101" pitchFamily="2" charset="-122"/>
              </a:rPr>
              <a:t>G</a:t>
            </a:r>
            <a:r>
              <a:rPr lang="zh-CN" altLang="en-US" sz="2200" dirty="0" smtClean="0">
                <a:latin typeface="宋体" panose="02010600030101010101" pitchFamily="2" charset="-122"/>
              </a:rPr>
              <a:t>、</a:t>
            </a:r>
            <a:r>
              <a:rPr lang="en-US" altLang="zh-CN" sz="2200" dirty="0" smtClean="0">
                <a:latin typeface="宋体" panose="02010600030101010101" pitchFamily="2" charset="-122"/>
              </a:rPr>
              <a:t>DL</a:t>
            </a:r>
            <a:r>
              <a:rPr lang="zh-CN" altLang="en-US" sz="2200" dirty="0" smtClean="0">
                <a:latin typeface="宋体" panose="02010600030101010101" pitchFamily="2" charset="-122"/>
              </a:rPr>
              <a:t>、</a:t>
            </a:r>
            <a:r>
              <a:rPr lang="en-US" altLang="zh-CN" sz="2200" dirty="0" smtClean="0">
                <a:latin typeface="宋体" panose="02010600030101010101" pitchFamily="2" charset="-122"/>
              </a:rPr>
              <a:t>P”</a:t>
            </a:r>
            <a:r>
              <a:rPr lang="zh-CN" altLang="en-US" sz="2200" dirty="0" smtClean="0">
                <a:latin typeface="宋体" panose="02010600030101010101" pitchFamily="2" charset="-122"/>
              </a:rPr>
              <a:t>策略：</a:t>
            </a:r>
          </a:p>
          <a:p>
            <a:pPr lvl="2">
              <a:lnSpc>
                <a:spcPct val="90000"/>
              </a:lnSpc>
            </a:pPr>
            <a:r>
              <a:rPr lang="zh-CN" altLang="en-US" sz="2200" dirty="0" smtClean="0">
                <a:latin typeface="宋体" panose="02010600030101010101" pitchFamily="2" charset="-122"/>
              </a:rPr>
              <a:t>   就是将用户帐户加入全局组内，将此全局组加入到本地域组内、指派适当的权限给此本地域组。经过这些步骤后，上述用户帐户就会具备该有的权限。</a:t>
            </a:r>
          </a:p>
          <a:p>
            <a:pPr lvl="2">
              <a:lnSpc>
                <a:spcPct val="90000"/>
              </a:lnSpc>
            </a:pPr>
            <a:r>
              <a:rPr lang="zh-CN" altLang="en-US" sz="2200" dirty="0" smtClean="0">
                <a:latin typeface="宋体" panose="02010600030101010101" pitchFamily="2" charset="-122"/>
              </a:rPr>
              <a:t>适用于单一域的网络环境    </a:t>
            </a:r>
          </a:p>
          <a:p>
            <a:pPr lvl="1">
              <a:lnSpc>
                <a:spcPct val="90000"/>
              </a:lnSpc>
            </a:pPr>
            <a:r>
              <a:rPr lang="zh-CN" altLang="en-US" sz="2400" dirty="0" smtClean="0">
                <a:latin typeface="宋体" panose="02010600030101010101" pitchFamily="2" charset="-122"/>
              </a:rPr>
              <a:t>全局组与通用组的配合使用</a:t>
            </a:r>
          </a:p>
          <a:p>
            <a:pPr lvl="2">
              <a:lnSpc>
                <a:spcPct val="90000"/>
              </a:lnSpc>
            </a:pPr>
            <a:r>
              <a:rPr lang="zh-CN" altLang="en-US" sz="2200" dirty="0" smtClean="0">
                <a:latin typeface="宋体" panose="02010600030101010101" pitchFamily="2" charset="-122"/>
              </a:rPr>
              <a:t>适用于多域的网络环境</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全局组与本地域组的配合使用</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a:t>
            </a:r>
            <a:r>
              <a:rPr lang="en-US" altLang="zh-CN" sz="2400" dirty="0" smtClean="0">
                <a:latin typeface="宋体" panose="02010600030101010101" pitchFamily="2" charset="-122"/>
              </a:rPr>
              <a:t>A</a:t>
            </a:r>
            <a:r>
              <a:rPr lang="zh-CN" altLang="en-US" sz="2400" dirty="0" smtClean="0">
                <a:latin typeface="宋体" panose="02010600030101010101" pitchFamily="2" charset="-122"/>
              </a:rPr>
              <a:t>、</a:t>
            </a:r>
            <a:r>
              <a:rPr lang="en-US" altLang="zh-CN" sz="2400" dirty="0" smtClean="0">
                <a:latin typeface="宋体" panose="02010600030101010101" pitchFamily="2" charset="-122"/>
              </a:rPr>
              <a:t>G</a:t>
            </a:r>
            <a:r>
              <a:rPr lang="zh-CN" altLang="en-US" sz="2400" dirty="0" smtClean="0">
                <a:latin typeface="宋体" panose="02010600030101010101" pitchFamily="2" charset="-122"/>
              </a:rPr>
              <a:t>、</a:t>
            </a:r>
            <a:r>
              <a:rPr lang="en-US" altLang="zh-CN" sz="2400" dirty="0" smtClean="0">
                <a:latin typeface="宋体" panose="02010600030101010101" pitchFamily="2" charset="-122"/>
              </a:rPr>
              <a:t>DL</a:t>
            </a:r>
            <a:r>
              <a:rPr lang="zh-CN" altLang="en-US" sz="2400" dirty="0" smtClean="0">
                <a:latin typeface="宋体" panose="02010600030101010101" pitchFamily="2" charset="-122"/>
              </a:rPr>
              <a:t>、</a:t>
            </a:r>
            <a:r>
              <a:rPr lang="en-US" altLang="zh-CN" sz="2400" dirty="0" smtClean="0">
                <a:latin typeface="宋体" panose="02010600030101010101" pitchFamily="2" charset="-122"/>
              </a:rPr>
              <a:t>P”</a:t>
            </a:r>
            <a:r>
              <a:rPr lang="zh-CN" altLang="en-US" sz="2400" dirty="0" smtClean="0">
                <a:latin typeface="宋体" panose="02010600030101010101" pitchFamily="2" charset="-122"/>
              </a:rPr>
              <a:t>策略</a:t>
            </a:r>
          </a:p>
          <a:p>
            <a:pPr lvl="2">
              <a:lnSpc>
                <a:spcPct val="90000"/>
              </a:lnSpc>
            </a:pPr>
            <a:r>
              <a:rPr lang="zh-CN" altLang="en-US" sz="2200" dirty="0" smtClean="0">
                <a:latin typeface="宋体" panose="02010600030101010101" pitchFamily="2" charset="-122"/>
              </a:rPr>
              <a:t>建立一个全局组（</a:t>
            </a:r>
            <a:r>
              <a:rPr lang="en-US" altLang="zh-CN" sz="2200" dirty="0" smtClean="0">
                <a:latin typeface="宋体" panose="02010600030101010101" pitchFamily="2" charset="-122"/>
              </a:rPr>
              <a:t>G</a:t>
            </a:r>
            <a:r>
              <a:rPr lang="zh-CN" altLang="en-US" sz="2200" dirty="0" smtClean="0">
                <a:latin typeface="宋体" panose="02010600030101010101" pitchFamily="2" charset="-122"/>
              </a:rPr>
              <a:t>），将具备相同权限的用户帐号（</a:t>
            </a:r>
            <a:r>
              <a:rPr lang="en-US" altLang="zh-CN" sz="2200" dirty="0" smtClean="0">
                <a:latin typeface="宋体" panose="02010600030101010101" pitchFamily="2" charset="-122"/>
              </a:rPr>
              <a:t>A</a:t>
            </a:r>
            <a:r>
              <a:rPr lang="zh-CN" altLang="en-US" sz="2200" dirty="0" smtClean="0">
                <a:latin typeface="宋体" panose="02010600030101010101" pitchFamily="2" charset="-122"/>
              </a:rPr>
              <a:t>）加入此组</a:t>
            </a:r>
          </a:p>
          <a:p>
            <a:pPr lvl="2">
              <a:lnSpc>
                <a:spcPct val="90000"/>
              </a:lnSpc>
            </a:pPr>
            <a:r>
              <a:rPr lang="zh-CN" altLang="en-US" sz="2200" dirty="0" smtClean="0">
                <a:latin typeface="宋体" panose="02010600030101010101" pitchFamily="2" charset="-122"/>
              </a:rPr>
              <a:t>建立一个本地域组（</a:t>
            </a:r>
            <a:r>
              <a:rPr lang="en-US" altLang="zh-CN" sz="2200" dirty="0" smtClean="0">
                <a:latin typeface="宋体" panose="02010600030101010101" pitchFamily="2" charset="-122"/>
              </a:rPr>
              <a:t>DL</a:t>
            </a:r>
            <a:r>
              <a:rPr lang="zh-CN" altLang="en-US" sz="2200" dirty="0" smtClean="0">
                <a:latin typeface="宋体" panose="02010600030101010101" pitchFamily="2" charset="-122"/>
              </a:rPr>
              <a:t>）</a:t>
            </a:r>
          </a:p>
          <a:p>
            <a:pPr lvl="2">
              <a:lnSpc>
                <a:spcPct val="90000"/>
              </a:lnSpc>
            </a:pPr>
            <a:r>
              <a:rPr lang="zh-CN" altLang="en-US" sz="2200" dirty="0" smtClean="0">
                <a:latin typeface="宋体" panose="02010600030101010101" pitchFamily="2" charset="-122"/>
              </a:rPr>
              <a:t>将所有即将拥有权限访问此资源的全局组加入到本地域组内</a:t>
            </a:r>
          </a:p>
          <a:p>
            <a:pPr lvl="2">
              <a:lnSpc>
                <a:spcPct val="90000"/>
              </a:lnSpc>
            </a:pPr>
            <a:r>
              <a:rPr lang="zh-CN" altLang="en-US" sz="2200" dirty="0" smtClean="0">
                <a:latin typeface="宋体" panose="02010600030101010101" pitchFamily="2" charset="-122"/>
              </a:rPr>
              <a:t>制定适当的权限（</a:t>
            </a:r>
            <a:r>
              <a:rPr lang="en-US" altLang="zh-CN" sz="2200" dirty="0" smtClean="0">
                <a:latin typeface="宋体" panose="02010600030101010101" pitchFamily="2" charset="-122"/>
              </a:rPr>
              <a:t>P</a:t>
            </a:r>
            <a:r>
              <a:rPr lang="zh-CN" altLang="en-US" sz="2200" dirty="0" smtClean="0">
                <a:latin typeface="宋体" panose="02010600030101010101" pitchFamily="2" charset="-122"/>
              </a:rPr>
              <a:t>）给此本地域组</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149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9571232" cy="4876800"/>
          </a:xfrm>
        </p:spPr>
        <p:txBody>
          <a:bodyPr>
            <a:noAutofit/>
          </a:bodyPr>
          <a:lstStyle/>
          <a:p>
            <a:pPr lvl="1"/>
            <a:r>
              <a:rPr lang="zh-CN" altLang="en-US" sz="2400" dirty="0" smtClean="0">
                <a:latin typeface="Times New Roman" panose="02020603050405020304" pitchFamily="18" charset="0"/>
              </a:rPr>
              <a:t>步骤四，在“网络服务”对话框中，选择“域名系统（</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）”，单击“确定”按钮，系统开始自动安装相应服务程序。完成安装后，在“开始”</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程序”</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管理工具”应用程序组中会多一个“</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选项，使用它进行</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服务器管理与设置。而且会创建一个</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systemroot</a:t>
            </a:r>
            <a:r>
              <a:rPr lang="en-US" altLang="zh-CN" sz="2400" dirty="0" smtClean="0">
                <a:latin typeface="Times New Roman" panose="02020603050405020304" pitchFamily="18" charset="0"/>
              </a:rPr>
              <a:t>%\system32\</a:t>
            </a:r>
            <a:r>
              <a:rPr lang="en-US" altLang="zh-CN" sz="2400" dirty="0" err="1" smtClean="0">
                <a:latin typeface="Times New Roman" panose="02020603050405020304" pitchFamily="18" charset="0"/>
              </a:rPr>
              <a:t>dns</a:t>
            </a:r>
            <a:r>
              <a:rPr lang="zh-CN" altLang="en-US" sz="2400" dirty="0" smtClean="0">
                <a:latin typeface="Times New Roman" panose="02020603050405020304" pitchFamily="18" charset="0"/>
              </a:rPr>
              <a:t>文件夹，其中存储与</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运行有关的文件，例如：缓存文件、区域文件、启动文件等。</a:t>
            </a: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DNS</a:t>
            </a:r>
            <a:r>
              <a:rPr lang="zh-CN" altLang="en-US" dirty="0" smtClean="0"/>
              <a:t>服务器安装</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a:t>
            </a:fld>
            <a:endParaRPr lang="zh-CN" altLang="en-US" dirty="0"/>
          </a:p>
        </p:txBody>
      </p:sp>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全局组与通用组的配合使用</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在每个域内建立一个全局组，将相同权限的用户帐户加入该域的全局组内</a:t>
            </a:r>
          </a:p>
          <a:p>
            <a:pPr lvl="1">
              <a:lnSpc>
                <a:spcPct val="90000"/>
              </a:lnSpc>
            </a:pPr>
            <a:r>
              <a:rPr lang="zh-CN" altLang="en-US" sz="2400" dirty="0" smtClean="0">
                <a:latin typeface="宋体" panose="02010600030101010101" pitchFamily="2" charset="-122"/>
              </a:rPr>
              <a:t>在某域内建立一个通用组</a:t>
            </a:r>
          </a:p>
          <a:p>
            <a:pPr lvl="1">
              <a:lnSpc>
                <a:spcPct val="90000"/>
              </a:lnSpc>
            </a:pPr>
            <a:r>
              <a:rPr lang="zh-CN" altLang="en-US" sz="2400" dirty="0" smtClean="0">
                <a:latin typeface="宋体" panose="02010600030101010101" pitchFamily="2" charset="-122"/>
              </a:rPr>
              <a:t>将所有即将拥有权限访问此资源的全局组加入到此通用组内</a:t>
            </a:r>
          </a:p>
          <a:p>
            <a:pPr lvl="1">
              <a:lnSpc>
                <a:spcPct val="90000"/>
              </a:lnSpc>
            </a:pPr>
            <a:r>
              <a:rPr lang="zh-CN" altLang="en-US" sz="2400" dirty="0" smtClean="0">
                <a:latin typeface="宋体" panose="02010600030101010101" pitchFamily="2" charset="-122"/>
              </a:rPr>
              <a:t>指定适当的权限给此通用组</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修改组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改变组的类型</a:t>
            </a:r>
          </a:p>
          <a:p>
            <a:pPr lvl="2">
              <a:lnSpc>
                <a:spcPct val="90000"/>
              </a:lnSpc>
            </a:pPr>
            <a:r>
              <a:rPr lang="zh-CN" altLang="en-US" sz="2200" dirty="0" smtClean="0">
                <a:latin typeface="宋体" panose="02010600030101010101" pitchFamily="2" charset="-122"/>
              </a:rPr>
              <a:t>本机模式下可用</a:t>
            </a:r>
          </a:p>
          <a:p>
            <a:pPr lvl="2">
              <a:lnSpc>
                <a:spcPct val="90000"/>
              </a:lnSpc>
            </a:pPr>
            <a:r>
              <a:rPr lang="zh-CN" altLang="en-US" sz="2200" dirty="0" smtClean="0">
                <a:latin typeface="宋体" panose="02010600030101010101" pitchFamily="2" charset="-122"/>
              </a:rPr>
              <a:t>安全组</a:t>
            </a:r>
            <a:r>
              <a:rPr lang="en-US" altLang="zh-CN" sz="2200" dirty="0" smtClean="0">
                <a:latin typeface="宋体" panose="02010600030101010101" pitchFamily="2" charset="-122"/>
                <a:sym typeface="Wingdings" pitchFamily="2" charset="2"/>
              </a:rPr>
              <a:t></a:t>
            </a:r>
            <a:r>
              <a:rPr lang="zh-CN" altLang="en-US" sz="2200" dirty="0" smtClean="0">
                <a:latin typeface="宋体" panose="02010600030101010101" pitchFamily="2" charset="-122"/>
              </a:rPr>
              <a:t>分布组</a:t>
            </a:r>
          </a:p>
          <a:p>
            <a:pPr lvl="2">
              <a:lnSpc>
                <a:spcPct val="90000"/>
              </a:lnSpc>
            </a:pPr>
            <a:r>
              <a:rPr lang="zh-CN" altLang="en-US" sz="2200" dirty="0" smtClean="0">
                <a:latin typeface="宋体" panose="02010600030101010101" pitchFamily="2" charset="-122"/>
              </a:rPr>
              <a:t>分布组</a:t>
            </a:r>
            <a:r>
              <a:rPr lang="en-US" altLang="zh-CN" sz="2200" dirty="0" smtClean="0">
                <a:latin typeface="宋体" panose="02010600030101010101" pitchFamily="2" charset="-122"/>
                <a:sym typeface="Wingdings" pitchFamily="2" charset="2"/>
              </a:rPr>
              <a:t></a:t>
            </a:r>
            <a:r>
              <a:rPr lang="zh-CN" altLang="en-US" sz="2200" dirty="0" smtClean="0">
                <a:latin typeface="宋体" panose="02010600030101010101" pitchFamily="2" charset="-122"/>
              </a:rPr>
              <a:t>安全组</a:t>
            </a:r>
          </a:p>
          <a:p>
            <a:pPr lvl="1">
              <a:lnSpc>
                <a:spcPct val="90000"/>
              </a:lnSpc>
            </a:pPr>
            <a:r>
              <a:rPr lang="zh-CN" altLang="en-US" sz="2400" dirty="0" smtClean="0">
                <a:latin typeface="宋体" panose="02010600030101010101" pitchFamily="2" charset="-122"/>
              </a:rPr>
              <a:t>改变组的作用域</a:t>
            </a:r>
          </a:p>
          <a:p>
            <a:pPr lvl="2">
              <a:lnSpc>
                <a:spcPct val="90000"/>
              </a:lnSpc>
            </a:pPr>
            <a:r>
              <a:rPr lang="zh-CN" altLang="en-US" sz="2200" dirty="0" smtClean="0">
                <a:latin typeface="宋体" panose="02010600030101010101" pitchFamily="2" charset="-122"/>
              </a:rPr>
              <a:t>本机模式下可用</a:t>
            </a:r>
          </a:p>
          <a:p>
            <a:pPr lvl="2">
              <a:lnSpc>
                <a:spcPct val="90000"/>
              </a:lnSpc>
            </a:pPr>
            <a:r>
              <a:rPr lang="zh-CN" altLang="en-US" sz="2200" dirty="0" smtClean="0">
                <a:latin typeface="宋体" panose="02010600030101010101" pitchFamily="2" charset="-122"/>
              </a:rPr>
              <a:t>全局组</a:t>
            </a:r>
            <a:r>
              <a:rPr lang="en-US" altLang="zh-CN" sz="2200" dirty="0" smtClean="0">
                <a:latin typeface="宋体" panose="02010600030101010101" pitchFamily="2" charset="-122"/>
                <a:sym typeface="Wingdings" pitchFamily="2" charset="2"/>
              </a:rPr>
              <a:t></a:t>
            </a:r>
            <a:r>
              <a:rPr lang="zh-CN" altLang="en-US" sz="2200" dirty="0" smtClean="0">
                <a:latin typeface="宋体" panose="02010600030101010101" pitchFamily="2" charset="-122"/>
              </a:rPr>
              <a:t>通用组：此全局组非其他全局组成员时可进行</a:t>
            </a:r>
          </a:p>
          <a:p>
            <a:pPr lvl="2">
              <a:lnSpc>
                <a:spcPct val="90000"/>
              </a:lnSpc>
            </a:pPr>
            <a:r>
              <a:rPr lang="zh-CN" altLang="en-US" sz="2200" dirty="0" smtClean="0">
                <a:latin typeface="宋体" panose="02010600030101010101" pitchFamily="2" charset="-122"/>
              </a:rPr>
              <a:t>域本地组</a:t>
            </a:r>
            <a:r>
              <a:rPr lang="en-US" altLang="zh-CN" sz="2200" dirty="0" smtClean="0">
                <a:latin typeface="宋体" panose="02010600030101010101" pitchFamily="2" charset="-122"/>
                <a:sym typeface="Wingdings" pitchFamily="2" charset="2"/>
              </a:rPr>
              <a:t></a:t>
            </a:r>
            <a:r>
              <a:rPr lang="zh-CN" altLang="en-US" sz="2200" dirty="0" smtClean="0">
                <a:latin typeface="宋体" panose="02010600030101010101" pitchFamily="2" charset="-122"/>
              </a:rPr>
              <a:t>通用组：此域本地组非其他域本地组成员时</a:t>
            </a:r>
          </a:p>
          <a:p>
            <a:pPr lvl="1">
              <a:lnSpc>
                <a:spcPct val="90000"/>
              </a:lnSpc>
            </a:pPr>
            <a:r>
              <a:rPr lang="zh-CN" altLang="en-US" sz="2400" dirty="0" smtClean="0">
                <a:latin typeface="宋体" panose="02010600030101010101" pitchFamily="2" charset="-122"/>
              </a:rPr>
              <a:t>删除组：删除组以及与此组有关的权限，并不删除此组的用户帐户</a:t>
            </a:r>
            <a:endParaRPr lang="en-US" altLang="zh-CN" sz="2400" dirty="0" smtClean="0">
              <a:latin typeface="宋体" panose="02010600030101010101" pitchFamily="2" charset="-122"/>
            </a:endParaRP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r>
              <a:rPr lang="en-US" altLang="zh-CN" dirty="0" smtClean="0"/>
              <a:t>-</a:t>
            </a:r>
            <a:r>
              <a:rPr lang="zh-CN" altLang="en-US" dirty="0" smtClean="0"/>
              <a:t>域组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域组的建立</a:t>
            </a:r>
          </a:p>
          <a:p>
            <a:pPr lvl="2">
              <a:lnSpc>
                <a:spcPct val="90000"/>
              </a:lnSpc>
            </a:pPr>
            <a:r>
              <a:rPr lang="zh-CN" altLang="en-US" sz="2200" dirty="0" smtClean="0">
                <a:latin typeface="宋体" panose="02010600030101010101" pitchFamily="2" charset="-122"/>
              </a:rPr>
              <a:t>利用“</a:t>
            </a:r>
            <a:r>
              <a:rPr lang="en-US" altLang="zh-CN" sz="2200" dirty="0" smtClean="0">
                <a:latin typeface="宋体" panose="02010600030101010101" pitchFamily="2" charset="-122"/>
              </a:rPr>
              <a:t>Active Directory</a:t>
            </a:r>
            <a:r>
              <a:rPr lang="zh-CN" altLang="en-US" sz="2200" dirty="0" smtClean="0">
                <a:latin typeface="宋体" panose="02010600030101010101" pitchFamily="2" charset="-122"/>
              </a:rPr>
              <a:t>用户和计算机”管理单元添加、删除、更改域组的成员</a:t>
            </a:r>
          </a:p>
          <a:p>
            <a:pPr lvl="2">
              <a:lnSpc>
                <a:spcPct val="90000"/>
              </a:lnSpc>
            </a:pPr>
            <a:r>
              <a:rPr lang="zh-CN" altLang="en-US" sz="2200" dirty="0" smtClean="0">
                <a:latin typeface="宋体" panose="02010600030101010101" pitchFamily="2" charset="-122"/>
              </a:rPr>
              <a:t>每个域组帐户添加完成后，都有唯一的安全识别码（</a:t>
            </a:r>
            <a:r>
              <a:rPr lang="en-US" altLang="zh-CN" sz="2200" dirty="0" smtClean="0">
                <a:latin typeface="宋体" panose="02010600030101010101" pitchFamily="2" charset="-122"/>
              </a:rPr>
              <a:t>SID</a:t>
            </a:r>
            <a:r>
              <a:rPr lang="zh-CN" altLang="en-US" sz="2200" dirty="0" smtClean="0">
                <a:latin typeface="宋体" panose="02010600030101010101" pitchFamily="2" charset="-122"/>
              </a:rPr>
              <a:t>）</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r>
              <a:rPr lang="en-US" altLang="zh-CN" dirty="0" smtClean="0"/>
              <a:t>-</a:t>
            </a:r>
            <a:r>
              <a:rPr lang="zh-CN" altLang="en-US" dirty="0" smtClean="0"/>
              <a:t>本地组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本地组是建立在</a:t>
            </a:r>
            <a:r>
              <a:rPr lang="en-US" altLang="zh-CN" sz="2400" dirty="0" smtClean="0">
                <a:latin typeface="宋体" panose="02010600030101010101" pitchFamily="2" charset="-122"/>
              </a:rPr>
              <a:t>Windows 2K</a:t>
            </a:r>
            <a:r>
              <a:rPr lang="zh-CN" altLang="en-US" sz="2400" dirty="0" smtClean="0">
                <a:latin typeface="宋体" panose="02010600030101010101" pitchFamily="2" charset="-122"/>
              </a:rPr>
              <a:t>独立服务器、成员服务器或</a:t>
            </a:r>
            <a:r>
              <a:rPr lang="en-US" altLang="zh-CN" sz="2400" dirty="0" smtClean="0">
                <a:latin typeface="宋体" panose="02010600030101010101" pitchFamily="2" charset="-122"/>
              </a:rPr>
              <a:t>Windows 2K Professional</a:t>
            </a:r>
            <a:r>
              <a:rPr lang="zh-CN" altLang="en-US" sz="2400" dirty="0" smtClean="0">
                <a:latin typeface="宋体" panose="02010600030101010101" pitchFamily="2" charset="-122"/>
              </a:rPr>
              <a:t>的本地安全数据库内，而不是域控制器内</a:t>
            </a:r>
          </a:p>
          <a:p>
            <a:pPr lvl="2">
              <a:lnSpc>
                <a:spcPct val="90000"/>
              </a:lnSpc>
            </a:pPr>
            <a:r>
              <a:rPr lang="zh-CN" altLang="en-US" sz="2200" dirty="0" smtClean="0">
                <a:latin typeface="宋体" panose="02010600030101010101" pitchFamily="2" charset="-122"/>
              </a:rPr>
              <a:t>无法在这些计算机上建立域本地组、全局组</a:t>
            </a:r>
          </a:p>
          <a:p>
            <a:pPr lvl="2">
              <a:lnSpc>
                <a:spcPct val="90000"/>
              </a:lnSpc>
            </a:pPr>
            <a:r>
              <a:rPr lang="zh-CN" altLang="en-US" sz="2200" dirty="0" smtClean="0">
                <a:latin typeface="宋体" panose="02010600030101010101" pitchFamily="2" charset="-122"/>
              </a:rPr>
              <a:t>一般在未加入域的计算机内建立本地组</a:t>
            </a:r>
            <a:endParaRPr lang="en-US" altLang="zh-CN" sz="22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未加入域：成员只包含本地计算机内的用户帐户，不能有任何其他组的成员</a:t>
            </a:r>
          </a:p>
          <a:p>
            <a:pPr lvl="1">
              <a:lnSpc>
                <a:spcPct val="90000"/>
              </a:lnSpc>
            </a:pPr>
            <a:r>
              <a:rPr lang="zh-CN" altLang="en-US" sz="2400" dirty="0" smtClean="0">
                <a:latin typeface="宋体" panose="02010600030101010101" pitchFamily="2" charset="-122"/>
              </a:rPr>
              <a:t>已加入域：成员包括</a:t>
            </a:r>
          </a:p>
          <a:p>
            <a:pPr lvl="2">
              <a:lnSpc>
                <a:spcPct val="90000"/>
              </a:lnSpc>
            </a:pPr>
            <a:r>
              <a:rPr lang="zh-CN" altLang="en-US" sz="2200" dirty="0" smtClean="0">
                <a:latin typeface="宋体" panose="02010600030101010101" pitchFamily="2" charset="-122"/>
              </a:rPr>
              <a:t>本地计算机的本地用户帐户</a:t>
            </a:r>
          </a:p>
          <a:p>
            <a:pPr lvl="2">
              <a:lnSpc>
                <a:spcPct val="90000"/>
              </a:lnSpc>
            </a:pPr>
            <a:r>
              <a:rPr lang="zh-CN" altLang="en-US" sz="2200" dirty="0" smtClean="0">
                <a:latin typeface="宋体" panose="02010600030101010101" pitchFamily="2" charset="-122"/>
              </a:rPr>
              <a:t>所属域内的域用户帐户</a:t>
            </a:r>
          </a:p>
          <a:p>
            <a:pPr lvl="2">
              <a:lnSpc>
                <a:spcPct val="90000"/>
              </a:lnSpc>
            </a:pPr>
            <a:r>
              <a:rPr lang="zh-CN" altLang="en-US" sz="2200" dirty="0" smtClean="0">
                <a:latin typeface="宋体" panose="02010600030101010101" pitchFamily="2" charset="-122"/>
              </a:rPr>
              <a:t>所属域内的全局组、通用组</a:t>
            </a:r>
          </a:p>
          <a:p>
            <a:pPr lvl="2">
              <a:lnSpc>
                <a:spcPct val="90000"/>
              </a:lnSpc>
            </a:pPr>
            <a:r>
              <a:rPr lang="zh-CN" altLang="en-US" sz="2200" dirty="0" smtClean="0">
                <a:latin typeface="宋体" panose="02010600030101010101" pitchFamily="2" charset="-122"/>
              </a:rPr>
              <a:t>所信任域内的域用户帐户</a:t>
            </a:r>
          </a:p>
          <a:p>
            <a:pPr lvl="2">
              <a:lnSpc>
                <a:spcPct val="90000"/>
              </a:lnSpc>
            </a:pPr>
            <a:r>
              <a:rPr lang="zh-CN" altLang="en-US" sz="2200" dirty="0" smtClean="0">
                <a:latin typeface="宋体" panose="02010600030101010101" pitchFamily="2" charset="-122"/>
              </a:rPr>
              <a:t>所信任域内的全局组、通用组</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r>
              <a:rPr lang="en-US" altLang="zh-CN" dirty="0" smtClean="0"/>
              <a:t>-</a:t>
            </a:r>
            <a:r>
              <a:rPr lang="zh-CN" altLang="en-US" dirty="0" smtClean="0"/>
              <a:t>内置的域组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内置的本地域组</a:t>
            </a:r>
          </a:p>
          <a:p>
            <a:pPr lvl="2">
              <a:lnSpc>
                <a:spcPct val="90000"/>
              </a:lnSpc>
            </a:pPr>
            <a:r>
              <a:rPr lang="zh-CN" altLang="en-US" sz="2200" dirty="0" smtClean="0">
                <a:latin typeface="宋体" panose="02010600030101010101" pitchFamily="2" charset="-122"/>
              </a:rPr>
              <a:t>这些组本身已被赋予一些权利与权限</a:t>
            </a:r>
          </a:p>
          <a:p>
            <a:pPr lvl="2">
              <a:lnSpc>
                <a:spcPct val="90000"/>
              </a:lnSpc>
            </a:pPr>
            <a:r>
              <a:rPr lang="en-US" altLang="zh-CN" sz="2200" dirty="0" smtClean="0">
                <a:latin typeface="宋体" panose="02010600030101010101" pitchFamily="2" charset="-122"/>
              </a:rPr>
              <a:t>Administrator</a:t>
            </a:r>
          </a:p>
          <a:p>
            <a:pPr lvl="2">
              <a:lnSpc>
                <a:spcPct val="90000"/>
              </a:lnSpc>
            </a:pPr>
            <a:r>
              <a:rPr lang="en-US" altLang="zh-CN" sz="2200" dirty="0" smtClean="0">
                <a:latin typeface="宋体" panose="02010600030101010101" pitchFamily="2" charset="-122"/>
              </a:rPr>
              <a:t>Server Operators</a:t>
            </a:r>
          </a:p>
          <a:p>
            <a:pPr lvl="2">
              <a:lnSpc>
                <a:spcPct val="90000"/>
              </a:lnSpc>
            </a:pPr>
            <a:r>
              <a:rPr lang="en-US" altLang="zh-CN" sz="2200" dirty="0" smtClean="0">
                <a:latin typeface="宋体" panose="02010600030101010101" pitchFamily="2" charset="-122"/>
              </a:rPr>
              <a:t>Account Operators</a:t>
            </a:r>
          </a:p>
          <a:p>
            <a:pPr lvl="2">
              <a:lnSpc>
                <a:spcPct val="90000"/>
              </a:lnSpc>
            </a:pPr>
            <a:r>
              <a:rPr lang="en-US" altLang="zh-CN" sz="2200" dirty="0" smtClean="0">
                <a:latin typeface="宋体" panose="02010600030101010101" pitchFamily="2" charset="-122"/>
              </a:rPr>
              <a:t>Printer Operators</a:t>
            </a:r>
          </a:p>
          <a:p>
            <a:pPr lvl="2">
              <a:lnSpc>
                <a:spcPct val="90000"/>
              </a:lnSpc>
            </a:pPr>
            <a:r>
              <a:rPr lang="en-US" altLang="zh-CN" sz="2200" dirty="0" smtClean="0">
                <a:latin typeface="宋体" panose="02010600030101010101" pitchFamily="2" charset="-122"/>
              </a:rPr>
              <a:t>Backup Operators</a:t>
            </a:r>
          </a:p>
          <a:p>
            <a:pPr lvl="2">
              <a:lnSpc>
                <a:spcPct val="90000"/>
              </a:lnSpc>
            </a:pPr>
            <a:r>
              <a:rPr lang="en-US" altLang="zh-CN" sz="2200" dirty="0" smtClean="0">
                <a:latin typeface="宋体" panose="02010600030101010101" pitchFamily="2" charset="-122"/>
              </a:rPr>
              <a:t>Users</a:t>
            </a:r>
          </a:p>
          <a:p>
            <a:pPr lvl="2">
              <a:lnSpc>
                <a:spcPct val="90000"/>
              </a:lnSpc>
            </a:pPr>
            <a:r>
              <a:rPr lang="en-US" altLang="zh-CN" sz="2200" dirty="0" smtClean="0">
                <a:latin typeface="宋体" panose="02010600030101010101" pitchFamily="2" charset="-122"/>
              </a:rPr>
              <a:t>Guest</a:t>
            </a: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r>
              <a:rPr lang="en-US" altLang="zh-CN" dirty="0" smtClean="0"/>
              <a:t>-</a:t>
            </a:r>
            <a:r>
              <a:rPr lang="zh-CN" altLang="en-US" dirty="0" smtClean="0"/>
              <a:t>内置的全局组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内置的全局组</a:t>
            </a:r>
          </a:p>
          <a:p>
            <a:pPr lvl="2">
              <a:lnSpc>
                <a:spcPct val="90000"/>
              </a:lnSpc>
            </a:pPr>
            <a:r>
              <a:rPr lang="zh-CN" altLang="en-US" sz="2200" dirty="0" smtClean="0">
                <a:latin typeface="宋体" panose="02010600030101010101" pitchFamily="2" charset="-122"/>
              </a:rPr>
              <a:t>这些全局组本身没有任何权利与权限</a:t>
            </a:r>
          </a:p>
          <a:p>
            <a:pPr lvl="2">
              <a:lnSpc>
                <a:spcPct val="90000"/>
              </a:lnSpc>
            </a:pPr>
            <a:r>
              <a:rPr lang="zh-CN" altLang="en-US" sz="2200" dirty="0" smtClean="0">
                <a:latin typeface="宋体" panose="02010600030101010101" pitchFamily="2" charset="-122"/>
              </a:rPr>
              <a:t>可以通过将其加入具备权利或权限的本地域组，或者直接指派权利或权限</a:t>
            </a:r>
          </a:p>
          <a:p>
            <a:pPr lvl="2">
              <a:lnSpc>
                <a:spcPct val="90000"/>
              </a:lnSpc>
            </a:pPr>
            <a:r>
              <a:rPr lang="en-US" altLang="zh-CN" sz="2200" dirty="0" smtClean="0">
                <a:latin typeface="宋体" panose="02010600030101010101" pitchFamily="2" charset="-122"/>
              </a:rPr>
              <a:t>Domain </a:t>
            </a:r>
            <a:r>
              <a:rPr lang="en-US" altLang="zh-CN" sz="2200" dirty="0" err="1" smtClean="0">
                <a:latin typeface="宋体" panose="02010600030101010101" pitchFamily="2" charset="-122"/>
              </a:rPr>
              <a:t>Admins</a:t>
            </a:r>
            <a:endParaRPr lang="en-US" altLang="zh-CN" sz="2200" dirty="0" smtClean="0">
              <a:latin typeface="宋体" panose="02010600030101010101" pitchFamily="2" charset="-122"/>
            </a:endParaRPr>
          </a:p>
          <a:p>
            <a:pPr lvl="2">
              <a:lnSpc>
                <a:spcPct val="90000"/>
              </a:lnSpc>
            </a:pPr>
            <a:r>
              <a:rPr lang="en-US" altLang="zh-CN" sz="2200" dirty="0" smtClean="0">
                <a:latin typeface="宋体" panose="02010600030101010101" pitchFamily="2" charset="-122"/>
              </a:rPr>
              <a:t>Domain Users</a:t>
            </a:r>
          </a:p>
          <a:p>
            <a:pPr lvl="2">
              <a:lnSpc>
                <a:spcPct val="90000"/>
              </a:lnSpc>
            </a:pPr>
            <a:r>
              <a:rPr lang="en-US" altLang="zh-CN" sz="2200" dirty="0" smtClean="0">
                <a:latin typeface="宋体" panose="02010600030101010101" pitchFamily="2" charset="-122"/>
              </a:rPr>
              <a:t>Domain Guests</a:t>
            </a:r>
          </a:p>
          <a:p>
            <a:pPr lvl="2">
              <a:lnSpc>
                <a:spcPct val="90000"/>
              </a:lnSpc>
            </a:pPr>
            <a:r>
              <a:rPr lang="en-US" altLang="zh-CN" sz="2200" dirty="0" smtClean="0">
                <a:latin typeface="宋体" panose="02010600030101010101" pitchFamily="2" charset="-122"/>
              </a:rPr>
              <a:t>Enterprise </a:t>
            </a:r>
            <a:r>
              <a:rPr lang="en-US" altLang="zh-CN" sz="2200" dirty="0" err="1" smtClean="0">
                <a:latin typeface="宋体" panose="02010600030101010101" pitchFamily="2" charset="-122"/>
              </a:rPr>
              <a:t>Admins</a:t>
            </a:r>
            <a:endParaRPr lang="en-US" altLang="zh-CN" sz="2200" dirty="0" smtClean="0">
              <a:latin typeface="宋体" panose="02010600030101010101" pitchFamily="2" charset="-122"/>
            </a:endParaRP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r>
              <a:rPr lang="en-US" altLang="zh-CN" dirty="0" smtClean="0"/>
              <a:t>-</a:t>
            </a:r>
            <a:r>
              <a:rPr lang="zh-CN" altLang="en-US" dirty="0" smtClean="0"/>
              <a:t>内置的本地组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内置的本地组</a:t>
            </a:r>
          </a:p>
          <a:p>
            <a:pPr lvl="2">
              <a:lnSpc>
                <a:spcPct val="90000"/>
              </a:lnSpc>
            </a:pPr>
            <a:r>
              <a:rPr lang="zh-CN" altLang="en-US" sz="2200" dirty="0" smtClean="0">
                <a:latin typeface="宋体" panose="02010600030101010101" pitchFamily="2" charset="-122"/>
              </a:rPr>
              <a:t>本身已被赋予一些权利与权限</a:t>
            </a:r>
          </a:p>
          <a:p>
            <a:pPr lvl="2">
              <a:lnSpc>
                <a:spcPct val="90000"/>
              </a:lnSpc>
            </a:pPr>
            <a:r>
              <a:rPr lang="en-US" altLang="zh-CN" sz="2200" dirty="0" smtClean="0">
                <a:latin typeface="宋体" panose="02010600030101010101" pitchFamily="2" charset="-122"/>
              </a:rPr>
              <a:t>Administrators</a:t>
            </a:r>
          </a:p>
          <a:p>
            <a:pPr lvl="2">
              <a:lnSpc>
                <a:spcPct val="90000"/>
              </a:lnSpc>
            </a:pPr>
            <a:r>
              <a:rPr lang="en-US" altLang="zh-CN" sz="2200" dirty="0" smtClean="0">
                <a:latin typeface="宋体" panose="02010600030101010101" pitchFamily="2" charset="-122"/>
              </a:rPr>
              <a:t>Backup Operators </a:t>
            </a:r>
          </a:p>
          <a:p>
            <a:pPr lvl="2">
              <a:lnSpc>
                <a:spcPct val="90000"/>
              </a:lnSpc>
            </a:pPr>
            <a:r>
              <a:rPr lang="en-US" altLang="zh-CN" sz="2200" dirty="0" smtClean="0">
                <a:latin typeface="宋体" panose="02010600030101010101" pitchFamily="2" charset="-122"/>
              </a:rPr>
              <a:t>Users</a:t>
            </a:r>
          </a:p>
          <a:p>
            <a:pPr lvl="2">
              <a:lnSpc>
                <a:spcPct val="90000"/>
              </a:lnSpc>
            </a:pPr>
            <a:r>
              <a:rPr lang="en-US" altLang="zh-CN" sz="2200" dirty="0" smtClean="0">
                <a:latin typeface="宋体" panose="02010600030101010101" pitchFamily="2" charset="-122"/>
              </a:rPr>
              <a:t>Guests</a:t>
            </a:r>
          </a:p>
          <a:p>
            <a:pPr lvl="2">
              <a:lnSpc>
                <a:spcPct val="90000"/>
              </a:lnSpc>
            </a:pPr>
            <a:r>
              <a:rPr lang="en-US" altLang="zh-CN" sz="2200" dirty="0" smtClean="0">
                <a:latin typeface="宋体" panose="02010600030101010101" pitchFamily="2" charset="-122"/>
              </a:rPr>
              <a:t>Power Users</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管理组</a:t>
            </a:r>
            <a:r>
              <a:rPr lang="en-US" altLang="zh-CN" dirty="0" smtClean="0"/>
              <a:t>-</a:t>
            </a:r>
            <a:r>
              <a:rPr lang="zh-CN" altLang="en-US" dirty="0" smtClean="0"/>
              <a:t>内置的系统组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内置的系统组</a:t>
            </a:r>
          </a:p>
          <a:p>
            <a:pPr lvl="2">
              <a:lnSpc>
                <a:spcPct val="90000"/>
              </a:lnSpc>
            </a:pPr>
            <a:r>
              <a:rPr lang="zh-CN" altLang="en-US" sz="2200" dirty="0" smtClean="0">
                <a:latin typeface="宋体" panose="02010600030101010101" pitchFamily="2" charset="-122"/>
              </a:rPr>
              <a:t>无法更改这些组的成员，这些组只有在设置权利和权限时才看得到</a:t>
            </a:r>
          </a:p>
          <a:p>
            <a:pPr lvl="2">
              <a:lnSpc>
                <a:spcPct val="90000"/>
              </a:lnSpc>
            </a:pPr>
            <a:r>
              <a:rPr lang="en-US" altLang="zh-CN" sz="2200" dirty="0" smtClean="0">
                <a:latin typeface="宋体" panose="02010600030101010101" pitchFamily="2" charset="-122"/>
              </a:rPr>
              <a:t>Everyone</a:t>
            </a:r>
          </a:p>
          <a:p>
            <a:pPr lvl="2">
              <a:lnSpc>
                <a:spcPct val="90000"/>
              </a:lnSpc>
            </a:pPr>
            <a:r>
              <a:rPr lang="en-US" altLang="zh-CN" sz="2200" dirty="0" smtClean="0">
                <a:latin typeface="宋体" panose="02010600030101010101" pitchFamily="2" charset="-122"/>
              </a:rPr>
              <a:t>Authenticated Users</a:t>
            </a:r>
          </a:p>
          <a:p>
            <a:pPr lvl="2">
              <a:lnSpc>
                <a:spcPct val="90000"/>
              </a:lnSpc>
            </a:pPr>
            <a:r>
              <a:rPr lang="en-US" altLang="zh-CN" sz="2200" dirty="0" smtClean="0">
                <a:latin typeface="宋体" panose="02010600030101010101" pitchFamily="2" charset="-122"/>
              </a:rPr>
              <a:t>Interactive</a:t>
            </a:r>
          </a:p>
          <a:p>
            <a:pPr lvl="2">
              <a:lnSpc>
                <a:spcPct val="90000"/>
              </a:lnSpc>
            </a:pPr>
            <a:r>
              <a:rPr lang="en-US" altLang="zh-CN" sz="2200" dirty="0" smtClean="0">
                <a:latin typeface="宋体" panose="02010600030101010101" pitchFamily="2" charset="-122"/>
              </a:rPr>
              <a:t>Network</a:t>
            </a:r>
          </a:p>
          <a:p>
            <a:pPr lvl="2">
              <a:lnSpc>
                <a:spcPct val="90000"/>
              </a:lnSpc>
            </a:pPr>
            <a:r>
              <a:rPr lang="en-US" altLang="zh-CN" sz="2200" dirty="0" smtClean="0">
                <a:latin typeface="宋体" panose="02010600030101010101" pitchFamily="2" charset="-122"/>
              </a:rPr>
              <a:t>Anonymous Logon</a:t>
            </a:r>
          </a:p>
          <a:p>
            <a:pPr lvl="2">
              <a:lnSpc>
                <a:spcPct val="90000"/>
              </a:lnSpc>
            </a:pPr>
            <a:r>
              <a:rPr lang="en-US" altLang="zh-CN" sz="2200" dirty="0" smtClean="0">
                <a:latin typeface="宋体" panose="02010600030101010101" pitchFamily="2" charset="-122"/>
              </a:rPr>
              <a:t>Dialup</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控制活动目录对象访问</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活动目录权限</a:t>
            </a:r>
          </a:p>
          <a:p>
            <a:pPr lvl="1">
              <a:lnSpc>
                <a:spcPct val="90000"/>
              </a:lnSpc>
            </a:pPr>
            <a:r>
              <a:rPr lang="zh-CN" altLang="en-US" sz="2400" dirty="0" smtClean="0">
                <a:latin typeface="宋体" panose="02010600030101010101" pitchFamily="2" charset="-122"/>
              </a:rPr>
              <a:t>使用权限继承</a:t>
            </a:r>
          </a:p>
          <a:p>
            <a:pPr lvl="1">
              <a:lnSpc>
                <a:spcPct val="90000"/>
              </a:lnSpc>
            </a:pPr>
            <a:r>
              <a:rPr lang="zh-CN" altLang="en-US" sz="2400" dirty="0" smtClean="0">
                <a:latin typeface="宋体" panose="02010600030101010101" pitchFamily="2" charset="-122"/>
              </a:rPr>
              <a:t>授予活动目录权限</a:t>
            </a:r>
          </a:p>
          <a:p>
            <a:pPr lvl="1">
              <a:lnSpc>
                <a:spcPct val="90000"/>
              </a:lnSpc>
            </a:pPr>
            <a:r>
              <a:rPr lang="zh-CN" altLang="en-US" sz="2400" dirty="0" smtClean="0">
                <a:latin typeface="宋体" panose="02010600030101010101" pitchFamily="2" charset="-122"/>
              </a:rPr>
              <a:t>改变对象所有权</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活动目录权限</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权限批准访问</a:t>
            </a:r>
          </a:p>
          <a:p>
            <a:pPr lvl="2">
              <a:lnSpc>
                <a:spcPct val="90000"/>
              </a:lnSpc>
            </a:pPr>
            <a:r>
              <a:rPr lang="zh-CN" altLang="en-US" sz="2200" dirty="0" smtClean="0">
                <a:latin typeface="宋体" panose="02010600030101010101" pitchFamily="2" charset="-122"/>
              </a:rPr>
              <a:t>用户访问一个对象之前，该对象所在管理员必须授予用户访问此对象的权限</a:t>
            </a:r>
          </a:p>
          <a:p>
            <a:pPr lvl="2">
              <a:lnSpc>
                <a:spcPct val="90000"/>
              </a:lnSpc>
            </a:pPr>
            <a:r>
              <a:rPr lang="zh-CN" altLang="en-US" sz="2200" dirty="0" smtClean="0">
                <a:latin typeface="宋体" panose="02010600030101010101" pitchFamily="2" charset="-122"/>
              </a:rPr>
              <a:t>活动目录的每个对象分配一个自由访问控制列表（</a:t>
            </a:r>
            <a:r>
              <a:rPr lang="en-US" altLang="zh-CN" sz="2200" dirty="0" smtClean="0">
                <a:latin typeface="宋体" panose="02010600030101010101" pitchFamily="2" charset="-122"/>
              </a:rPr>
              <a:t>DACL</a:t>
            </a:r>
            <a:r>
              <a:rPr lang="zh-CN" altLang="en-US" sz="2200" dirty="0" smtClean="0">
                <a:latin typeface="宋体" panose="02010600030101010101" pitchFamily="2" charset="-122"/>
              </a:rPr>
              <a:t>）</a:t>
            </a:r>
          </a:p>
          <a:p>
            <a:pPr lvl="2">
              <a:lnSpc>
                <a:spcPct val="90000"/>
              </a:lnSpc>
            </a:pPr>
            <a:r>
              <a:rPr lang="zh-CN" altLang="en-US" sz="2200" dirty="0" smtClean="0">
                <a:latin typeface="宋体" panose="02010600030101010101" pitchFamily="2" charset="-122"/>
              </a:rPr>
              <a:t>对象类型决定了用户可以选择的权限</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159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9571232" cy="4876800"/>
          </a:xfrm>
        </p:spPr>
        <p:txBody>
          <a:bodyPr>
            <a:noAutofit/>
          </a:bodyPr>
          <a:lstStyle/>
          <a:p>
            <a:pPr lvl="1"/>
            <a:r>
              <a:rPr lang="en-US" altLang="zh-CN" sz="2400" dirty="0" smtClean="0">
                <a:latin typeface="Times New Roman" panose="02020603050405020304" pitchFamily="18" charset="0"/>
              </a:rPr>
              <a:t>Windows 2000</a:t>
            </a:r>
            <a:r>
              <a:rPr lang="zh-CN" altLang="en-US" sz="2400" dirty="0" smtClean="0">
                <a:latin typeface="Times New Roman" panose="02020603050405020304" pitchFamily="18" charset="0"/>
              </a:rPr>
              <a:t>的</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服务器支持以下三种区域类型：</a:t>
            </a:r>
          </a:p>
          <a:p>
            <a:pPr lvl="2"/>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1</a:t>
            </a:r>
            <a:r>
              <a:rPr lang="zh-CN" altLang="en-US" sz="2200" dirty="0" smtClean="0">
                <a:latin typeface="Times New Roman" panose="02020603050405020304" pitchFamily="18" charset="0"/>
              </a:rPr>
              <a:t>）标准主要区域</a:t>
            </a:r>
          </a:p>
          <a:p>
            <a:pPr lvl="3">
              <a:buNone/>
            </a:pPr>
            <a:r>
              <a:rPr lang="zh-CN" altLang="en-US" sz="2000" dirty="0" smtClean="0">
                <a:latin typeface="Times New Roman" panose="02020603050405020304" pitchFamily="18" charset="0"/>
              </a:rPr>
              <a:t>该区域存放此区域内所有主机数据的正本，其区域文件采用标准</a:t>
            </a:r>
            <a:r>
              <a:rPr lang="en-US" altLang="zh-CN" sz="2000" dirty="0" smtClean="0">
                <a:latin typeface="Times New Roman" panose="02020603050405020304" pitchFamily="18" charset="0"/>
              </a:rPr>
              <a:t>DNS</a:t>
            </a:r>
            <a:r>
              <a:rPr lang="zh-CN" altLang="en-US" sz="2000" dirty="0" smtClean="0">
                <a:latin typeface="Times New Roman" panose="02020603050405020304" pitchFamily="18" charset="0"/>
              </a:rPr>
              <a:t>规格的一般文本文件。当在</a:t>
            </a:r>
            <a:r>
              <a:rPr lang="en-US" altLang="zh-CN" sz="2000" dirty="0" smtClean="0">
                <a:latin typeface="Times New Roman" panose="02020603050405020304" pitchFamily="18" charset="0"/>
              </a:rPr>
              <a:t>DNS</a:t>
            </a:r>
            <a:r>
              <a:rPr lang="zh-CN" altLang="en-US" sz="2000" dirty="0" smtClean="0">
                <a:latin typeface="Times New Roman" panose="02020603050405020304" pitchFamily="18" charset="0"/>
              </a:rPr>
              <a:t>服务器内创建一个主要区域与区域文件后，这个</a:t>
            </a:r>
            <a:r>
              <a:rPr lang="en-US" altLang="zh-CN" sz="2000" dirty="0" smtClean="0">
                <a:latin typeface="Times New Roman" panose="02020603050405020304" pitchFamily="18" charset="0"/>
              </a:rPr>
              <a:t>DNS</a:t>
            </a:r>
            <a:r>
              <a:rPr lang="zh-CN" altLang="en-US" sz="2000" dirty="0" smtClean="0">
                <a:latin typeface="Times New Roman" panose="02020603050405020304" pitchFamily="18" charset="0"/>
              </a:rPr>
              <a:t>服务器就是这个区域的主要名称服务器。</a:t>
            </a:r>
            <a:endParaRPr lang="en-US" altLang="zh-CN" sz="2000" dirty="0" smtClean="0">
              <a:latin typeface="Times New Roman" panose="02020603050405020304" pitchFamily="18" charset="0"/>
            </a:endParaRPr>
          </a:p>
          <a:p>
            <a:pPr lvl="2"/>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2</a:t>
            </a:r>
            <a:r>
              <a:rPr lang="zh-CN" altLang="en-US" sz="2200" dirty="0" smtClean="0">
                <a:latin typeface="Times New Roman" panose="02020603050405020304" pitchFamily="18" charset="0"/>
              </a:rPr>
              <a:t>）标准辅助区域</a:t>
            </a:r>
          </a:p>
          <a:p>
            <a:pPr lvl="3">
              <a:buNone/>
            </a:pPr>
            <a:r>
              <a:rPr lang="zh-CN" altLang="en-US" sz="2000" dirty="0" smtClean="0">
                <a:latin typeface="Times New Roman" panose="02020603050405020304" pitchFamily="18" charset="0"/>
              </a:rPr>
              <a:t>该区域存放区域内所有主机数据的副本，这份数据从其主要区域利用区域转送的方式复制过来，区域文件采用标准</a:t>
            </a:r>
            <a:r>
              <a:rPr lang="en-US" altLang="zh-CN" sz="2000" dirty="0" smtClean="0">
                <a:latin typeface="Times New Roman" panose="02020603050405020304" pitchFamily="18" charset="0"/>
              </a:rPr>
              <a:t>DNS</a:t>
            </a:r>
            <a:r>
              <a:rPr lang="zh-CN" altLang="en-US" sz="2000" dirty="0" smtClean="0">
                <a:latin typeface="Times New Roman" panose="02020603050405020304" pitchFamily="18" charset="0"/>
              </a:rPr>
              <a:t>规格的一般文本文件，只读不可以修改。创建辅助区域的</a:t>
            </a:r>
            <a:r>
              <a:rPr lang="en-US" altLang="zh-CN" sz="2000" dirty="0" smtClean="0">
                <a:latin typeface="Times New Roman" panose="02020603050405020304" pitchFamily="18" charset="0"/>
              </a:rPr>
              <a:t>DNS</a:t>
            </a:r>
            <a:r>
              <a:rPr lang="zh-CN" altLang="en-US" sz="2000" dirty="0" smtClean="0">
                <a:latin typeface="Times New Roman" panose="02020603050405020304" pitchFamily="18" charset="0"/>
              </a:rPr>
              <a:t>服务器为辅助名称服务器。</a:t>
            </a:r>
          </a:p>
          <a:p>
            <a:pPr lvl="2"/>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3</a:t>
            </a:r>
            <a:r>
              <a:rPr lang="zh-CN" altLang="en-US" sz="2200" dirty="0" smtClean="0">
                <a:latin typeface="Times New Roman" panose="02020603050405020304" pitchFamily="18" charset="0"/>
              </a:rPr>
              <a:t>）</a:t>
            </a:r>
            <a:r>
              <a:rPr lang="en-US" altLang="zh-CN" sz="2200" dirty="0" smtClean="0">
                <a:latin typeface="Times New Roman" panose="02020603050405020304" pitchFamily="18" charset="0"/>
              </a:rPr>
              <a:t>Active Directory</a:t>
            </a:r>
            <a:r>
              <a:rPr lang="zh-CN" altLang="en-US" sz="2200" dirty="0" smtClean="0">
                <a:latin typeface="Times New Roman" panose="02020603050405020304" pitchFamily="18" charset="0"/>
              </a:rPr>
              <a:t>集成的区域</a:t>
            </a:r>
          </a:p>
          <a:p>
            <a:pPr lvl="3">
              <a:buNone/>
            </a:pPr>
            <a:r>
              <a:rPr lang="zh-CN" altLang="en-US" sz="2000" dirty="0" smtClean="0">
                <a:latin typeface="Times New Roman" panose="02020603050405020304" pitchFamily="18" charset="0"/>
              </a:rPr>
              <a:t>该区域主机数据存放在域控制器的</a:t>
            </a:r>
            <a:r>
              <a:rPr lang="en-US" altLang="zh-CN" sz="2000" dirty="0" smtClean="0">
                <a:latin typeface="Times New Roman" panose="02020603050405020304" pitchFamily="18" charset="0"/>
              </a:rPr>
              <a:t>Active Directory</a:t>
            </a:r>
            <a:r>
              <a:rPr lang="zh-CN" altLang="en-US" sz="2000" dirty="0" smtClean="0">
                <a:latin typeface="Times New Roman" panose="02020603050405020304" pitchFamily="18" charset="0"/>
              </a:rPr>
              <a:t>内，这份数据会自动复制到其它的域控制器内。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a:t>
            </a:fld>
            <a:endParaRPr lang="zh-CN" altLang="en-US" dirty="0"/>
          </a:p>
        </p:txBody>
      </p:sp>
      <p:sp>
        <p:nvSpPr>
          <p:cNvPr id="6" name="标题 5"/>
          <p:cNvSpPr>
            <a:spLocks noGrp="1"/>
          </p:cNvSpPr>
          <p:nvPr>
            <p:ph type="title"/>
          </p:nvPr>
        </p:nvSpPr>
        <p:spPr>
          <a:xfrm>
            <a:off x="336378" y="206652"/>
            <a:ext cx="8596668" cy="645763"/>
          </a:xfrm>
        </p:spPr>
        <p:txBody>
          <a:bodyPr/>
          <a:lstStyle/>
          <a:p>
            <a:r>
              <a:rPr lang="zh-CN" altLang="en-US" dirty="0" smtClean="0"/>
              <a:t>9</a:t>
            </a:r>
            <a:r>
              <a:rPr lang="en-US" altLang="zh-CN" dirty="0" smtClean="0"/>
              <a:t>.2 DNS</a:t>
            </a:r>
            <a:r>
              <a:rPr lang="zh-CN" altLang="en-US" dirty="0" smtClean="0"/>
              <a:t>服务器配置</a:t>
            </a:r>
            <a:endParaRPr lang="zh-CN" altLang="en-US" dirty="0"/>
          </a:p>
        </p:txBody>
      </p:sp>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多权限、允许和拒绝权限</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多权限</a:t>
            </a:r>
          </a:p>
          <a:p>
            <a:pPr lvl="2">
              <a:lnSpc>
                <a:spcPct val="90000"/>
              </a:lnSpc>
            </a:pPr>
            <a:r>
              <a:rPr lang="zh-CN" altLang="en-US" sz="2200" dirty="0" smtClean="0">
                <a:latin typeface="宋体" panose="02010600030101010101" pitchFamily="2" charset="-122"/>
              </a:rPr>
              <a:t>因为一个用户可以作为多个组的成员，每个组针对一个对象可以有不同级别的访问权限</a:t>
            </a:r>
          </a:p>
          <a:p>
            <a:pPr lvl="2">
              <a:lnSpc>
                <a:spcPct val="90000"/>
              </a:lnSpc>
            </a:pPr>
            <a:r>
              <a:rPr lang="zh-CN" altLang="en-US" sz="2200" dirty="0" smtClean="0">
                <a:latin typeface="宋体" panose="02010600030101010101" pitchFamily="2" charset="-122"/>
              </a:rPr>
              <a:t>如果用户是授予了不同权限的组中的成员</a:t>
            </a:r>
          </a:p>
          <a:p>
            <a:pPr lvl="2">
              <a:lnSpc>
                <a:spcPct val="90000"/>
              </a:lnSpc>
            </a:pPr>
            <a:r>
              <a:rPr lang="zh-CN" altLang="en-US" sz="2200" dirty="0" smtClean="0">
                <a:latin typeface="宋体" panose="02010600030101010101" pitchFamily="2" charset="-122"/>
              </a:rPr>
              <a:t>则此用户的有效权限就是此用户和此组的权限的组合</a:t>
            </a:r>
          </a:p>
          <a:p>
            <a:pPr lvl="1">
              <a:lnSpc>
                <a:spcPct val="90000"/>
              </a:lnSpc>
            </a:pPr>
            <a:r>
              <a:rPr lang="zh-CN" altLang="en-US" sz="2400" dirty="0" smtClean="0">
                <a:latin typeface="宋体" panose="02010600030101010101" pitchFamily="2" charset="-122"/>
              </a:rPr>
              <a:t>可允许和拒绝权限</a:t>
            </a:r>
          </a:p>
          <a:p>
            <a:pPr lvl="2">
              <a:lnSpc>
                <a:spcPct val="90000"/>
              </a:lnSpc>
            </a:pPr>
            <a:r>
              <a:rPr lang="zh-CN" altLang="en-US" sz="2200" dirty="0" smtClean="0">
                <a:latin typeface="宋体" panose="02010600030101010101" pitchFamily="2" charset="-122"/>
              </a:rPr>
              <a:t>被拒绝的权限比允许具有的任何权限具有更高的优先级</a:t>
            </a:r>
          </a:p>
          <a:p>
            <a:pPr lvl="2">
              <a:lnSpc>
                <a:spcPct val="90000"/>
              </a:lnSpc>
            </a:pPr>
            <a:r>
              <a:rPr lang="zh-CN" altLang="en-US" sz="2200" dirty="0" smtClean="0">
                <a:latin typeface="宋体" panose="02010600030101010101" pitchFamily="2" charset="-122"/>
              </a:rPr>
              <a:t>拒绝权限必须具备以下两个条件</a:t>
            </a:r>
          </a:p>
          <a:p>
            <a:pPr lvl="3">
              <a:lnSpc>
                <a:spcPct val="90000"/>
              </a:lnSpc>
            </a:pPr>
            <a:r>
              <a:rPr lang="zh-CN" altLang="en-US" sz="2000" dirty="0" smtClean="0">
                <a:latin typeface="宋体" panose="02010600030101010101" pitchFamily="2" charset="-122"/>
              </a:rPr>
              <a:t>必须拒绝一个特定用户的权限</a:t>
            </a:r>
          </a:p>
          <a:p>
            <a:pPr lvl="3">
              <a:lnSpc>
                <a:spcPct val="90000"/>
              </a:lnSpc>
            </a:pPr>
            <a:r>
              <a:rPr lang="zh-CN" altLang="en-US" sz="2000" dirty="0" smtClean="0">
                <a:latin typeface="宋体" panose="02010600030101010101" pitchFamily="2" charset="-122"/>
              </a:rPr>
              <a:t>该用户为一个拥有权限的组的成员</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标准权限和特殊权限</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endParaRPr lang="zh-CN" altLang="en-US"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标准权限和特殊权限</a:t>
            </a:r>
          </a:p>
          <a:p>
            <a:pPr lvl="2">
              <a:lnSpc>
                <a:spcPct val="90000"/>
              </a:lnSpc>
            </a:pPr>
            <a:r>
              <a:rPr lang="zh-CN" altLang="en-US" sz="2200" dirty="0" smtClean="0">
                <a:latin typeface="宋体" panose="02010600030101010101" pitchFamily="2" charset="-122"/>
              </a:rPr>
              <a:t>用户可为对象设置标准和特殊权限</a:t>
            </a:r>
          </a:p>
          <a:p>
            <a:pPr lvl="2">
              <a:lnSpc>
                <a:spcPct val="90000"/>
              </a:lnSpc>
            </a:pPr>
            <a:r>
              <a:rPr lang="zh-CN" altLang="en-US" sz="2200" dirty="0" smtClean="0">
                <a:latin typeface="宋体" panose="02010600030101010101" pitchFamily="2" charset="-122"/>
              </a:rPr>
              <a:t>标准对象权限举例</a:t>
            </a:r>
          </a:p>
          <a:p>
            <a:pPr lvl="3">
              <a:lnSpc>
                <a:spcPct val="90000"/>
              </a:lnSpc>
            </a:pPr>
            <a:r>
              <a:rPr lang="zh-CN" altLang="en-US" sz="2000" dirty="0" smtClean="0">
                <a:latin typeface="宋体" panose="02010600030101010101" pitchFamily="2" charset="-122"/>
              </a:rPr>
              <a:t>完全控制</a:t>
            </a:r>
          </a:p>
          <a:p>
            <a:pPr lvl="3">
              <a:lnSpc>
                <a:spcPct val="90000"/>
              </a:lnSpc>
            </a:pPr>
            <a:r>
              <a:rPr lang="zh-CN" altLang="en-US" sz="2000" dirty="0" smtClean="0">
                <a:latin typeface="宋体" panose="02010600030101010101" pitchFamily="2" charset="-122"/>
              </a:rPr>
              <a:t>读取</a:t>
            </a:r>
          </a:p>
          <a:p>
            <a:pPr lvl="3">
              <a:lnSpc>
                <a:spcPct val="90000"/>
              </a:lnSpc>
            </a:pPr>
            <a:r>
              <a:rPr lang="zh-CN" altLang="en-US" sz="2000" dirty="0" smtClean="0">
                <a:latin typeface="宋体" panose="02010600030101010101" pitchFamily="2" charset="-122"/>
              </a:rPr>
              <a:t>写入</a:t>
            </a:r>
          </a:p>
          <a:p>
            <a:pPr lvl="3">
              <a:lnSpc>
                <a:spcPct val="90000"/>
              </a:lnSpc>
            </a:pPr>
            <a:r>
              <a:rPr lang="zh-CN" altLang="en-US" sz="2000" dirty="0" smtClean="0">
                <a:latin typeface="宋体" panose="02010600030101010101" pitchFamily="2" charset="-122"/>
              </a:rPr>
              <a:t>创建所有子对象</a:t>
            </a:r>
          </a:p>
          <a:p>
            <a:pPr lvl="3">
              <a:lnSpc>
                <a:spcPct val="90000"/>
              </a:lnSpc>
            </a:pPr>
            <a:r>
              <a:rPr lang="zh-CN" altLang="en-US" sz="2000" dirty="0" smtClean="0">
                <a:latin typeface="宋体" panose="02010600030101010101" pitchFamily="2" charset="-122"/>
              </a:rPr>
              <a:t>删除所有子对象</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使用权限继承</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使用权限继承</a:t>
            </a:r>
          </a:p>
          <a:p>
            <a:pPr lvl="2">
              <a:lnSpc>
                <a:spcPct val="90000"/>
              </a:lnSpc>
            </a:pPr>
            <a:r>
              <a:rPr lang="zh-CN" altLang="en-US" sz="2200" dirty="0" smtClean="0">
                <a:latin typeface="宋体" panose="02010600030101010101" pitchFamily="2" charset="-122"/>
              </a:rPr>
              <a:t>使用权限继承来减轻工作量</a:t>
            </a:r>
          </a:p>
          <a:p>
            <a:pPr lvl="2">
              <a:lnSpc>
                <a:spcPct val="90000"/>
              </a:lnSpc>
            </a:pPr>
            <a:r>
              <a:rPr lang="zh-CN" altLang="en-US" sz="2200" dirty="0" smtClean="0">
                <a:latin typeface="宋体" panose="02010600030101010101" pitchFamily="2" charset="-122"/>
              </a:rPr>
              <a:t>把权限应用到子对象上</a:t>
            </a:r>
          </a:p>
          <a:p>
            <a:pPr lvl="2">
              <a:lnSpc>
                <a:spcPct val="90000"/>
              </a:lnSpc>
            </a:pPr>
            <a:r>
              <a:rPr lang="zh-CN" altLang="en-US" sz="2200" dirty="0" smtClean="0">
                <a:latin typeface="宋体" panose="02010600030101010101" pitchFamily="2" charset="-122"/>
              </a:rPr>
              <a:t>禁止权限继承</a:t>
            </a:r>
          </a:p>
          <a:p>
            <a:pPr lvl="1">
              <a:lnSpc>
                <a:spcPct val="90000"/>
              </a:lnSpc>
            </a:pPr>
            <a:r>
              <a:rPr lang="zh-CN" altLang="en-US" sz="2400" dirty="0" smtClean="0">
                <a:latin typeface="宋体" panose="02010600030101010101" pitchFamily="2" charset="-122"/>
              </a:rPr>
              <a:t>授予活动目录权限</a:t>
            </a:r>
          </a:p>
          <a:p>
            <a:pPr lvl="2">
              <a:lnSpc>
                <a:spcPct val="90000"/>
              </a:lnSpc>
            </a:pPr>
            <a:r>
              <a:rPr lang="en-US" altLang="zh-CN" sz="2200" dirty="0" smtClean="0">
                <a:latin typeface="宋体" panose="02010600030101010101" pitchFamily="2" charset="-122"/>
              </a:rPr>
              <a:t>Windows 2K </a:t>
            </a:r>
            <a:r>
              <a:rPr lang="zh-CN" altLang="en-US" sz="2200" dirty="0" smtClean="0">
                <a:latin typeface="宋体" panose="02010600030101010101" pitchFamily="2" charset="-122"/>
              </a:rPr>
              <a:t>检查对象上的</a:t>
            </a:r>
            <a:r>
              <a:rPr lang="en-US" altLang="zh-CN" sz="2200" dirty="0" smtClean="0">
                <a:latin typeface="宋体" panose="02010600030101010101" pitchFamily="2" charset="-122"/>
              </a:rPr>
              <a:t>DACL</a:t>
            </a:r>
            <a:r>
              <a:rPr lang="zh-CN" altLang="en-US" sz="2200" dirty="0" smtClean="0">
                <a:latin typeface="宋体" panose="02010600030101010101" pitchFamily="2" charset="-122"/>
              </a:rPr>
              <a:t>确定权限授予该对象，以确定用户使用该对象的权限</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改变对象所有权</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改变对象所有权</a:t>
            </a:r>
          </a:p>
          <a:p>
            <a:pPr lvl="2">
              <a:lnSpc>
                <a:spcPct val="90000"/>
              </a:lnSpc>
            </a:pPr>
            <a:r>
              <a:rPr lang="zh-CN" altLang="en-US" sz="2200" dirty="0" smtClean="0">
                <a:latin typeface="宋体" panose="02010600030101010101" pitchFamily="2" charset="-122"/>
              </a:rPr>
              <a:t>创建对象的人自动成为对象的所有者</a:t>
            </a:r>
          </a:p>
          <a:p>
            <a:pPr lvl="2">
              <a:lnSpc>
                <a:spcPct val="90000"/>
              </a:lnSpc>
            </a:pPr>
            <a:r>
              <a:rPr lang="zh-CN" altLang="en-US" sz="2200" dirty="0" smtClean="0">
                <a:latin typeface="宋体" panose="02010600030101010101" pitchFamily="2" charset="-122"/>
              </a:rPr>
              <a:t>管理员可以获得任何对象的所有权，然后改变此对象的权限</a:t>
            </a:r>
          </a:p>
          <a:p>
            <a:pPr lvl="2">
              <a:lnSpc>
                <a:spcPct val="90000"/>
              </a:lnSpc>
            </a:pPr>
            <a:r>
              <a:rPr lang="zh-CN" altLang="en-US" sz="2200" dirty="0" smtClean="0">
                <a:latin typeface="宋体" panose="02010600030101010101" pitchFamily="2" charset="-122"/>
              </a:rPr>
              <a:t>下列时机，一个对象的所有权发生变化</a:t>
            </a:r>
          </a:p>
          <a:p>
            <a:pPr lvl="3">
              <a:lnSpc>
                <a:spcPct val="90000"/>
              </a:lnSpc>
            </a:pPr>
            <a:r>
              <a:rPr lang="zh-CN" altLang="en-US" sz="2000" dirty="0" smtClean="0">
                <a:latin typeface="宋体" panose="02010600030101010101" pitchFamily="2" charset="-122"/>
              </a:rPr>
              <a:t>现在的所有者，或者有“完全控制”权限的用户为另一获得所有权的用户授予“修改所有者”权限</a:t>
            </a:r>
          </a:p>
          <a:p>
            <a:pPr lvl="3">
              <a:lnSpc>
                <a:spcPct val="90000"/>
              </a:lnSpc>
            </a:pPr>
            <a:r>
              <a:rPr lang="zh-CN" altLang="en-US" sz="2000" dirty="0" smtClean="0">
                <a:latin typeface="宋体" panose="02010600030101010101" pitchFamily="2" charset="-122"/>
              </a:rPr>
              <a:t>管理员组的成员获得任何对象的所有权时</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全局目录添加对象属性</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将对象属性添加到全局目录</a:t>
            </a:r>
          </a:p>
          <a:p>
            <a:pPr lvl="2">
              <a:lnSpc>
                <a:spcPct val="90000"/>
              </a:lnSpc>
            </a:pPr>
            <a:r>
              <a:rPr lang="zh-CN" altLang="en-US" sz="2200" dirty="0" smtClean="0">
                <a:latin typeface="宋体" panose="02010600030101010101" pitchFamily="2" charset="-122"/>
              </a:rPr>
              <a:t>可以将对象以及对象属性的子集合，复制到全局目录中，以便进行森林范围的搜索</a:t>
            </a:r>
          </a:p>
          <a:p>
            <a:pPr lvl="2">
              <a:lnSpc>
                <a:spcPct val="90000"/>
              </a:lnSpc>
            </a:pPr>
            <a:r>
              <a:rPr lang="zh-CN" altLang="en-US" sz="2200" dirty="0" smtClean="0">
                <a:latin typeface="宋体" panose="02010600030101010101" pitchFamily="2" charset="-122"/>
              </a:rPr>
              <a:t>可以将对象附加的属性添加到全局目录中，以便增加对对象进行搜索的条件标准</a:t>
            </a:r>
          </a:p>
          <a:p>
            <a:pPr lvl="2">
              <a:lnSpc>
                <a:spcPct val="90000"/>
              </a:lnSpc>
            </a:pPr>
            <a:r>
              <a:rPr lang="zh-CN" altLang="en-US" sz="2200" dirty="0" smtClean="0">
                <a:latin typeface="宋体" panose="02010600030101010101" pitchFamily="2" charset="-122"/>
              </a:rPr>
              <a:t>添加属性原则</a:t>
            </a:r>
          </a:p>
          <a:p>
            <a:pPr lvl="3">
              <a:lnSpc>
                <a:spcPct val="90000"/>
              </a:lnSpc>
            </a:pPr>
            <a:r>
              <a:rPr lang="zh-CN" altLang="en-US" sz="2000" dirty="0" smtClean="0">
                <a:latin typeface="宋体" panose="02010600030101010101" pitchFamily="2" charset="-122"/>
              </a:rPr>
              <a:t>唯一性</a:t>
            </a:r>
          </a:p>
          <a:p>
            <a:pPr lvl="3">
              <a:lnSpc>
                <a:spcPct val="90000"/>
              </a:lnSpc>
            </a:pPr>
            <a:r>
              <a:rPr lang="zh-CN" altLang="en-US" sz="2000" dirty="0" smtClean="0">
                <a:latin typeface="宋体" panose="02010600030101010101" pitchFamily="2" charset="-122"/>
              </a:rPr>
              <a:t>可用性</a:t>
            </a:r>
          </a:p>
          <a:p>
            <a:pPr lvl="3">
              <a:lnSpc>
                <a:spcPct val="90000"/>
              </a:lnSpc>
            </a:pPr>
            <a:r>
              <a:rPr lang="zh-CN" altLang="en-US" sz="2000" dirty="0" smtClean="0">
                <a:latin typeface="宋体" panose="02010600030101010101" pitchFamily="2" charset="-122"/>
              </a:rPr>
              <a:t>静态性</a:t>
            </a:r>
          </a:p>
          <a:p>
            <a:pPr lvl="3">
              <a:lnSpc>
                <a:spcPct val="90000"/>
              </a:lnSpc>
            </a:pPr>
            <a:r>
              <a:rPr lang="zh-CN" altLang="en-US" sz="2000" dirty="0" smtClean="0">
                <a:latin typeface="宋体" panose="02010600030101010101" pitchFamily="2" charset="-122"/>
              </a:rPr>
              <a:t>比较小</a:t>
            </a:r>
          </a:p>
          <a:p>
            <a:pPr lvl="2">
              <a:lnSpc>
                <a:spcPct val="90000"/>
              </a:lnSpc>
            </a:pPr>
            <a:r>
              <a:rPr lang="zh-CN" altLang="en-US" sz="2200" dirty="0" smtClean="0">
                <a:latin typeface="宋体" panose="02010600030101010101" pitchFamily="2" charset="-122"/>
              </a:rPr>
              <a:t>添加属性方法</a:t>
            </a:r>
          </a:p>
          <a:p>
            <a:pPr lvl="3">
              <a:lnSpc>
                <a:spcPct val="90000"/>
              </a:lnSpc>
            </a:pPr>
            <a:r>
              <a:rPr lang="zh-CN" altLang="en-US" sz="2000" dirty="0" smtClean="0">
                <a:latin typeface="宋体" panose="02010600030101010101" pitchFamily="2" charset="-122"/>
              </a:rPr>
              <a:t>激活活动目录架构的动态连接库（</a:t>
            </a:r>
            <a:r>
              <a:rPr lang="en-US" altLang="zh-CN" sz="2000" dirty="0" smtClean="0">
                <a:latin typeface="宋体" panose="02010600030101010101" pitchFamily="2" charset="-122"/>
              </a:rPr>
              <a:t>DLL</a:t>
            </a:r>
            <a:r>
              <a:rPr lang="zh-CN" altLang="en-US" sz="2000" dirty="0" smtClean="0">
                <a:latin typeface="宋体" panose="02010600030101010101" pitchFamily="2" charset="-122"/>
              </a:rPr>
              <a:t>）</a:t>
            </a:r>
          </a:p>
          <a:p>
            <a:pPr lvl="3">
              <a:lnSpc>
                <a:spcPct val="90000"/>
              </a:lnSpc>
            </a:pPr>
            <a:r>
              <a:rPr lang="zh-CN" altLang="en-US" sz="2000" dirty="0" smtClean="0">
                <a:latin typeface="宋体" panose="02010600030101010101" pitchFamily="2" charset="-122"/>
              </a:rPr>
              <a:t>添加属性</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活动目录对象委派控制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通过管理控制的授权更有效地管理网络</a:t>
            </a:r>
          </a:p>
          <a:p>
            <a:pPr lvl="1">
              <a:lnSpc>
                <a:spcPct val="90000"/>
              </a:lnSpc>
            </a:pPr>
            <a:r>
              <a:rPr lang="zh-CN" altLang="en-US" sz="2400" dirty="0" smtClean="0">
                <a:latin typeface="宋体" panose="02010600030101010101" pitchFamily="2" charset="-122"/>
              </a:rPr>
              <a:t>使用</a:t>
            </a:r>
            <a:r>
              <a:rPr lang="en-US" altLang="zh-CN" sz="2400" dirty="0" smtClean="0">
                <a:latin typeface="宋体" panose="02010600030101010101" pitchFamily="2" charset="-122"/>
              </a:rPr>
              <a:t>MMC</a:t>
            </a:r>
            <a:r>
              <a:rPr lang="zh-CN" altLang="en-US" sz="2400" dirty="0" smtClean="0">
                <a:latin typeface="宋体" panose="02010600030101010101" pitchFamily="2" charset="-122"/>
              </a:rPr>
              <a:t>中地“委派控制”向导来授予特定的用户完成管理和管理任务的权利</a:t>
            </a:r>
          </a:p>
          <a:p>
            <a:pPr lvl="1">
              <a:lnSpc>
                <a:spcPct val="90000"/>
              </a:lnSpc>
            </a:pPr>
            <a:r>
              <a:rPr lang="zh-CN" altLang="en-US" sz="2400" dirty="0" smtClean="0">
                <a:latin typeface="宋体" panose="02010600030101010101" pitchFamily="2" charset="-122"/>
              </a:rPr>
              <a:t>这样可以减少管理工作量，并能通过把网络资源责任分配给合适的个人以反映组织的结构</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活动目录对象委派控制</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对象权限允许用户和组管理对象</a:t>
            </a:r>
          </a:p>
          <a:p>
            <a:pPr lvl="1">
              <a:lnSpc>
                <a:spcPct val="90000"/>
              </a:lnSpc>
            </a:pPr>
            <a:r>
              <a:rPr lang="zh-CN" altLang="en-US" sz="2400" dirty="0" smtClean="0">
                <a:latin typeface="宋体" panose="02010600030101010101" pitchFamily="2" charset="-122"/>
              </a:rPr>
              <a:t>管理员能通过以下形式进行授权控制</a:t>
            </a:r>
          </a:p>
          <a:p>
            <a:pPr lvl="2">
              <a:lnSpc>
                <a:spcPct val="90000"/>
              </a:lnSpc>
            </a:pPr>
            <a:r>
              <a:rPr lang="zh-CN" altLang="en-US" sz="2200" dirty="0" smtClean="0">
                <a:latin typeface="宋体" panose="02010600030101010101" pitchFamily="2" charset="-122"/>
              </a:rPr>
              <a:t>在某个特定</a:t>
            </a:r>
            <a:r>
              <a:rPr lang="en-US" altLang="zh-CN" sz="2200" dirty="0" smtClean="0">
                <a:latin typeface="宋体" panose="02010600030101010101" pitchFamily="2" charset="-122"/>
              </a:rPr>
              <a:t>OU</a:t>
            </a:r>
            <a:r>
              <a:rPr lang="zh-CN" altLang="en-US" sz="2200" dirty="0" smtClean="0">
                <a:latin typeface="宋体" panose="02010600030101010101" pitchFamily="2" charset="-122"/>
              </a:rPr>
              <a:t>中授予权限</a:t>
            </a:r>
          </a:p>
          <a:p>
            <a:pPr lvl="2">
              <a:lnSpc>
                <a:spcPct val="90000"/>
              </a:lnSpc>
            </a:pPr>
            <a:r>
              <a:rPr lang="zh-CN" altLang="en-US" sz="2200" dirty="0" smtClean="0">
                <a:latin typeface="宋体" panose="02010600030101010101" pitchFamily="2" charset="-122"/>
              </a:rPr>
              <a:t>授予权限以修改对某个对象的权限</a:t>
            </a:r>
          </a:p>
          <a:p>
            <a:pPr lvl="1">
              <a:lnSpc>
                <a:spcPct val="90000"/>
              </a:lnSpc>
            </a:pPr>
            <a:r>
              <a:rPr lang="zh-CN" altLang="en-US" sz="2400" dirty="0" smtClean="0">
                <a:latin typeface="宋体" panose="02010600030101010101" pitchFamily="2" charset="-122"/>
              </a:rPr>
              <a:t>在</a:t>
            </a:r>
            <a:r>
              <a:rPr lang="en-US" altLang="zh-CN" sz="2400" dirty="0" smtClean="0">
                <a:latin typeface="宋体" panose="02010600030101010101" pitchFamily="2" charset="-122"/>
              </a:rPr>
              <a:t>OU </a:t>
            </a:r>
            <a:r>
              <a:rPr lang="zh-CN" altLang="en-US" sz="2400" dirty="0" smtClean="0">
                <a:latin typeface="宋体" panose="02010600030101010101" pitchFamily="2" charset="-122"/>
              </a:rPr>
              <a:t>级别跟踪权限相对在对象或对象属性上跟踪权限容易</a:t>
            </a:r>
          </a:p>
          <a:p>
            <a:pPr lvl="1">
              <a:lnSpc>
                <a:spcPct val="90000"/>
              </a:lnSpc>
            </a:pPr>
            <a:r>
              <a:rPr lang="zh-CN" altLang="en-US" sz="2400" dirty="0" smtClean="0">
                <a:latin typeface="宋体" panose="02010600030101010101" pitchFamily="2" charset="-122"/>
              </a:rPr>
              <a:t>允许在</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级别授予权限使用户授权对包含在</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中的对象进行管理控制</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使用</a:t>
            </a:r>
            <a:r>
              <a:rPr lang="en-US" altLang="zh-CN" sz="2400" dirty="0" smtClean="0"/>
              <a:t>windows API</a:t>
            </a:r>
            <a:r>
              <a:rPr lang="zh-CN" altLang="en-US" sz="2400" dirty="0" smtClean="0"/>
              <a:t>实现操作</a:t>
            </a:r>
            <a:endParaRPr lang="en-US" altLang="zh-CN" sz="2400" dirty="0" smtClean="0"/>
          </a:p>
          <a:p>
            <a:pPr lvl="1"/>
            <a:r>
              <a:rPr lang="en-US" altLang="zh-CN" sz="2200" dirty="0" smtClean="0"/>
              <a:t>DNS</a:t>
            </a:r>
            <a:r>
              <a:rPr lang="zh-CN" altLang="en-US" sz="2200" dirty="0" smtClean="0"/>
              <a:t>域名解析</a:t>
            </a:r>
            <a:r>
              <a:rPr lang="en-US" altLang="zh-CN" sz="2200" dirty="0" smtClean="0"/>
              <a:t>IP</a:t>
            </a:r>
            <a:r>
              <a:rPr lang="zh-CN" altLang="en-US" sz="2200" dirty="0" smtClean="0"/>
              <a:t>地址</a:t>
            </a:r>
            <a:endParaRPr lang="en-US" altLang="zh-CN" sz="2200" dirty="0" smtClean="0"/>
          </a:p>
          <a:p>
            <a:pPr lvl="1"/>
            <a:r>
              <a:rPr lang="en-US" altLang="zh-CN" sz="2200" dirty="0" smtClean="0"/>
              <a:t>AD</a:t>
            </a:r>
            <a:r>
              <a:rPr lang="zh-CN" altLang="en-US" sz="2200" dirty="0" smtClean="0"/>
              <a:t>新增用户</a:t>
            </a:r>
            <a:endParaRPr lang="en-US" altLang="zh-CN" sz="2200" dirty="0" smtClean="0"/>
          </a:p>
          <a:p>
            <a:pPr lvl="1"/>
            <a:r>
              <a:rPr lang="en-US" altLang="zh-CN" sz="2200" dirty="0" smtClean="0"/>
              <a:t>AD</a:t>
            </a:r>
            <a:r>
              <a:rPr lang="zh-CN" altLang="en-US" sz="2200" dirty="0" smtClean="0"/>
              <a:t>删除用户</a:t>
            </a:r>
            <a:endParaRPr lang="zh-CN" altLang="en-US" sz="2200" dirty="0"/>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167</a:t>
            </a:fld>
            <a:endParaRPr lang="zh-CN" altLang="en-US" dirty="0"/>
          </a:p>
        </p:txBody>
      </p:sp>
    </p:spTree>
    <p:extLst>
      <p:ext uri="{BB962C8B-B14F-4D97-AF65-F5344CB8AC3E}">
        <p14:creationId xmlns:p14="http://schemas.microsoft.com/office/powerpoint/2010/main" xmlns="" val="3097361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0" y="1662953"/>
            <a:ext cx="9571232" cy="4876800"/>
          </a:xfrm>
        </p:spPr>
        <p:txBody>
          <a:bodyPr>
            <a:noAutofit/>
          </a:bodyPr>
          <a:lstStyle/>
          <a:p>
            <a:pPr lvl="1"/>
            <a:r>
              <a:rPr lang="zh-CN" altLang="en-US" sz="2400" dirty="0" smtClean="0">
                <a:latin typeface="Times New Roman" panose="02020603050405020304" pitchFamily="18" charset="0"/>
              </a:rPr>
              <a:t>配置区域传送</a:t>
            </a:r>
          </a:p>
          <a:p>
            <a:pPr lvl="2"/>
            <a:r>
              <a:rPr lang="zh-CN" altLang="en-US" sz="2200" dirty="0" smtClean="0">
                <a:latin typeface="Times New Roman" panose="02020603050405020304" pitchFamily="18" charset="0"/>
              </a:rPr>
              <a:t>区域传送初始化</a:t>
            </a:r>
          </a:p>
          <a:p>
            <a:pPr lvl="2"/>
            <a:r>
              <a:rPr lang="zh-CN" altLang="en-US" sz="2200" dirty="0" smtClean="0">
                <a:latin typeface="Times New Roman" panose="02020603050405020304" pitchFamily="18" charset="0"/>
              </a:rPr>
              <a:t>区域传送类型</a:t>
            </a:r>
          </a:p>
          <a:p>
            <a:pPr lvl="3">
              <a:buNone/>
            </a:pPr>
            <a:r>
              <a:rPr lang="zh-CN" altLang="en-US" sz="2000" dirty="0" smtClean="0">
                <a:latin typeface="Times New Roman" panose="02020603050405020304" pitchFamily="18" charset="0"/>
              </a:rPr>
              <a:t>全量区域传送</a:t>
            </a:r>
          </a:p>
          <a:p>
            <a:pPr lvl="3">
              <a:buNone/>
            </a:pPr>
            <a:r>
              <a:rPr lang="zh-CN" altLang="en-US" sz="2000" dirty="0" smtClean="0">
                <a:latin typeface="Times New Roman" panose="02020603050405020304" pitchFamily="18" charset="0"/>
              </a:rPr>
              <a:t>增量区域传送</a:t>
            </a:r>
          </a:p>
          <a:p>
            <a:pPr lvl="2"/>
            <a:r>
              <a:rPr lang="zh-CN" altLang="en-US" sz="2200" dirty="0" smtClean="0">
                <a:latin typeface="Times New Roman" panose="02020603050405020304" pitchFamily="18" charset="0"/>
              </a:rPr>
              <a:t>配置区域传送属性</a:t>
            </a:r>
          </a:p>
          <a:p>
            <a:pPr lvl="3">
              <a:buNone/>
            </a:pPr>
            <a:r>
              <a:rPr lang="zh-CN" altLang="en-US" sz="2000" dirty="0" smtClean="0">
                <a:latin typeface="Times New Roman" panose="02020603050405020304" pitchFamily="18" charset="0"/>
              </a:rPr>
              <a:t>序列号</a:t>
            </a:r>
          </a:p>
          <a:p>
            <a:pPr lvl="3">
              <a:buNone/>
            </a:pPr>
            <a:r>
              <a:rPr lang="zh-CN" altLang="en-US" sz="2000" dirty="0" smtClean="0">
                <a:latin typeface="Times New Roman" panose="02020603050405020304" pitchFamily="18" charset="0"/>
              </a:rPr>
              <a:t>刷新时间间隔</a:t>
            </a:r>
          </a:p>
          <a:p>
            <a:pPr lvl="3">
              <a:buNone/>
            </a:pPr>
            <a:r>
              <a:rPr lang="zh-CN" altLang="en-US" sz="2000" dirty="0" smtClean="0">
                <a:latin typeface="Times New Roman" panose="02020603050405020304" pitchFamily="18" charset="0"/>
              </a:rPr>
              <a:t>重试时间间隔</a:t>
            </a:r>
          </a:p>
          <a:p>
            <a:pPr lvl="3">
              <a:buNone/>
            </a:pPr>
            <a:r>
              <a:rPr lang="zh-CN" altLang="en-US" sz="2000" dirty="0" smtClean="0">
                <a:latin typeface="Times New Roman" panose="02020603050405020304" pitchFamily="18" charset="0"/>
              </a:rPr>
              <a:t>超时时间间隔</a:t>
            </a:r>
          </a:p>
          <a:p>
            <a:pPr lvl="3">
              <a:buNone/>
            </a:pPr>
            <a:r>
              <a:rPr lang="zh-CN" altLang="en-US" sz="2000" dirty="0" smtClean="0">
                <a:latin typeface="Times New Roman" panose="02020603050405020304" pitchFamily="18" charset="0"/>
              </a:rPr>
              <a:t>最小生存时间</a:t>
            </a: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DNS</a:t>
            </a:r>
            <a:r>
              <a:rPr lang="zh-CN" altLang="en-US" dirty="0" smtClean="0"/>
              <a:t>服务器配置</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17</a:t>
            </a:fld>
            <a:endParaRPr lang="zh-CN" altLang="en-US" dirty="0"/>
          </a:p>
        </p:txBody>
      </p:sp>
      <p:sp>
        <p:nvSpPr>
          <p:cNvPr id="6" name="Rectangle 3"/>
          <p:cNvSpPr txBox="1">
            <a:spLocks noChangeArrowheads="1"/>
          </p:cNvSpPr>
          <p:nvPr/>
        </p:nvSpPr>
        <p:spPr>
          <a:xfrm>
            <a:off x="3657599" y="1667435"/>
            <a:ext cx="6615953" cy="4876800"/>
          </a:xfrm>
          <a:prstGeom prst="rect">
            <a:avLst/>
          </a:prstGeom>
        </p:spPr>
        <p:txBody>
          <a:bodyPr vert="horz" lIns="91440" tIns="45720" rIns="91440" bIns="45720" rtlCol="0">
            <a:noAutofit/>
          </a:bodyPr>
          <a:lstStyle/>
          <a:p>
            <a:pPr marL="742950" lvl="1" indent="-285750" defTabSz="457200">
              <a:spcBef>
                <a:spcPts val="1000"/>
              </a:spcBef>
              <a:buClr>
                <a:schemeClr val="accent1"/>
              </a:buClr>
              <a:buSzPct val="80000"/>
              <a:buFont typeface="Wingdings 3" charset="2"/>
              <a:buChar char=""/>
            </a:pPr>
            <a:r>
              <a:rPr lang="zh-CN" altLang="en-US" sz="2400" dirty="0" smtClean="0">
                <a:solidFill>
                  <a:schemeClr val="tx1">
                    <a:lumMod val="75000"/>
                    <a:lumOff val="25000"/>
                  </a:schemeClr>
                </a:solidFill>
                <a:latin typeface="Times New Roman" panose="02020603050405020304" pitchFamily="18" charset="0"/>
              </a:rPr>
              <a:t>配置活动目录集成的区域</a:t>
            </a:r>
          </a:p>
          <a:p>
            <a:pPr marL="1200150" lvl="2" indent="-285750" defTabSz="457200">
              <a:spcBef>
                <a:spcPts val="1000"/>
              </a:spcBef>
              <a:buClr>
                <a:schemeClr val="accent1"/>
              </a:buClr>
              <a:buSzPct val="80000"/>
              <a:buFont typeface="Wingdings 3" charset="2"/>
              <a:buChar char=""/>
            </a:pPr>
            <a:r>
              <a:rPr lang="zh-CN" altLang="en-US" sz="2200" dirty="0" smtClean="0">
                <a:solidFill>
                  <a:schemeClr val="tx1">
                    <a:lumMod val="75000"/>
                    <a:lumOff val="25000"/>
                  </a:schemeClr>
                </a:solidFill>
                <a:latin typeface="Times New Roman" panose="02020603050405020304" pitchFamily="18" charset="0"/>
              </a:rPr>
              <a:t>集成：提供容错和增加安全</a:t>
            </a:r>
          </a:p>
          <a:p>
            <a:pPr marL="1200150" lvl="2" indent="-285750" defTabSz="457200">
              <a:spcBef>
                <a:spcPts val="1000"/>
              </a:spcBef>
              <a:buClr>
                <a:schemeClr val="accent1"/>
              </a:buClr>
              <a:buSzPct val="80000"/>
              <a:buFont typeface="Wingdings 3" charset="2"/>
              <a:buChar char=""/>
            </a:pPr>
            <a:r>
              <a:rPr lang="en-US" altLang="zh-CN" sz="2200" dirty="0" smtClean="0">
                <a:solidFill>
                  <a:schemeClr val="tx1">
                    <a:lumMod val="75000"/>
                    <a:lumOff val="25000"/>
                  </a:schemeClr>
                </a:solidFill>
                <a:latin typeface="Times New Roman" panose="02020603050405020304" pitchFamily="18" charset="0"/>
              </a:rPr>
              <a:t>DNS</a:t>
            </a:r>
            <a:r>
              <a:rPr lang="zh-CN" altLang="en-US" sz="2200" dirty="0" smtClean="0">
                <a:solidFill>
                  <a:schemeClr val="tx1">
                    <a:lumMod val="75000"/>
                    <a:lumOff val="25000"/>
                  </a:schemeClr>
                </a:solidFill>
                <a:latin typeface="Times New Roman" panose="02020603050405020304" pitchFamily="18" charset="0"/>
              </a:rPr>
              <a:t>和活动目录都采用多主复制</a:t>
            </a:r>
          </a:p>
          <a:p>
            <a:pPr marL="1200150" lvl="2" indent="-285750" defTabSz="457200">
              <a:spcBef>
                <a:spcPts val="1000"/>
              </a:spcBef>
              <a:buClr>
                <a:schemeClr val="accent1"/>
              </a:buClr>
              <a:buSzPct val="80000"/>
              <a:buFont typeface="Wingdings 3" charset="2"/>
              <a:buChar char=""/>
            </a:pPr>
            <a:r>
              <a:rPr lang="zh-CN" altLang="en-US" sz="2200" dirty="0" smtClean="0">
                <a:solidFill>
                  <a:schemeClr val="tx1">
                    <a:lumMod val="75000"/>
                    <a:lumOff val="25000"/>
                  </a:schemeClr>
                </a:solidFill>
                <a:latin typeface="Times New Roman" panose="02020603050405020304" pitchFamily="18" charset="0"/>
              </a:rPr>
              <a:t>数据的存储：</a:t>
            </a:r>
            <a:r>
              <a:rPr lang="zh-CN" altLang="en-US" sz="2000" dirty="0" smtClean="0">
                <a:solidFill>
                  <a:schemeClr val="tx1">
                    <a:lumMod val="75000"/>
                    <a:lumOff val="25000"/>
                  </a:schemeClr>
                </a:solidFill>
                <a:latin typeface="Times New Roman" panose="02020603050405020304" pitchFamily="18" charset="0"/>
              </a:rPr>
              <a:t>区域数据作为活动目录的一个对象被存储，并且作为域复制的一部分而被复制。</a:t>
            </a:r>
            <a:endParaRPr lang="zh-CN" altLang="en-US" sz="2400" dirty="0" smtClean="0">
              <a:solidFill>
                <a:schemeClr val="tx1">
                  <a:lumMod val="75000"/>
                  <a:lumOff val="25000"/>
                </a:schemeClr>
              </a:solidFill>
              <a:latin typeface="Times New Roman" panose="02020603050405020304" pitchFamily="18" charset="0"/>
            </a:endParaRPr>
          </a:p>
          <a:p>
            <a:pPr marL="1200150" lvl="2" indent="-285750" defTabSz="457200">
              <a:spcBef>
                <a:spcPts val="1000"/>
              </a:spcBef>
              <a:buClr>
                <a:schemeClr val="accent1"/>
              </a:buClr>
              <a:buSzPct val="80000"/>
              <a:buFont typeface="Wingdings 3" charset="2"/>
              <a:buChar char=""/>
            </a:pPr>
            <a:r>
              <a:rPr lang="zh-CN" altLang="en-US" sz="2200" dirty="0" smtClean="0">
                <a:solidFill>
                  <a:schemeClr val="tx1">
                    <a:lumMod val="75000"/>
                    <a:lumOff val="25000"/>
                  </a:schemeClr>
                </a:solidFill>
                <a:latin typeface="Times New Roman" panose="02020603050405020304" pitchFamily="18" charset="0"/>
              </a:rPr>
              <a:t>配置</a:t>
            </a:r>
            <a:r>
              <a:rPr lang="en-US" altLang="zh-CN" sz="2200" dirty="0" smtClean="0">
                <a:solidFill>
                  <a:schemeClr val="tx1">
                    <a:lumMod val="75000"/>
                    <a:lumOff val="25000"/>
                  </a:schemeClr>
                </a:solidFill>
                <a:latin typeface="Times New Roman" panose="02020603050405020304" pitchFamily="18" charset="0"/>
              </a:rPr>
              <a:t>DNS</a:t>
            </a:r>
            <a:r>
              <a:rPr lang="zh-CN" altLang="en-US" sz="2200" dirty="0" smtClean="0">
                <a:solidFill>
                  <a:schemeClr val="tx1">
                    <a:lumMod val="75000"/>
                    <a:lumOff val="25000"/>
                  </a:schemeClr>
                </a:solidFill>
                <a:latin typeface="Times New Roman" panose="02020603050405020304" pitchFamily="18" charset="0"/>
              </a:rPr>
              <a:t>必须运行于动态更新协议要求</a:t>
            </a:r>
          </a:p>
          <a:p>
            <a:pPr marL="1200150" lvl="2" indent="-285750" defTabSz="457200">
              <a:spcBef>
                <a:spcPts val="1000"/>
              </a:spcBef>
              <a:buClr>
                <a:schemeClr val="accent1"/>
              </a:buClr>
              <a:buSzPct val="80000"/>
              <a:buFont typeface="Wingdings 3" charset="2"/>
              <a:buChar char=""/>
            </a:pPr>
            <a:r>
              <a:rPr lang="zh-CN" altLang="en-US" sz="2200" dirty="0" smtClean="0">
                <a:solidFill>
                  <a:schemeClr val="tx1">
                    <a:lumMod val="75000"/>
                    <a:lumOff val="25000"/>
                  </a:schemeClr>
                </a:solidFill>
                <a:latin typeface="Times New Roman" panose="02020603050405020304" pitchFamily="18" charset="0"/>
              </a:rPr>
              <a:t>服务资源记录：</a:t>
            </a:r>
            <a:r>
              <a:rPr lang="zh-CN" altLang="en-US" sz="2000" dirty="0" smtClean="0">
                <a:solidFill>
                  <a:schemeClr val="tx1">
                    <a:lumMod val="75000"/>
                    <a:lumOff val="25000"/>
                  </a:schemeClr>
                </a:solidFill>
                <a:latin typeface="Times New Roman" panose="02020603050405020304" pitchFamily="18" charset="0"/>
              </a:rPr>
              <a:t>提供了和</a:t>
            </a:r>
            <a:r>
              <a:rPr lang="en-US" altLang="zh-CN" sz="2000" dirty="0" smtClean="0">
                <a:solidFill>
                  <a:schemeClr val="tx1">
                    <a:lumMod val="75000"/>
                    <a:lumOff val="25000"/>
                  </a:schemeClr>
                </a:solidFill>
                <a:latin typeface="Times New Roman" panose="02020603050405020304" pitchFamily="18" charset="0"/>
              </a:rPr>
              <a:t>WINS</a:t>
            </a:r>
            <a:r>
              <a:rPr lang="zh-CN" altLang="en-US" sz="2000" dirty="0" smtClean="0">
                <a:solidFill>
                  <a:schemeClr val="tx1">
                    <a:lumMod val="75000"/>
                    <a:lumOff val="25000"/>
                  </a:schemeClr>
                </a:solidFill>
                <a:latin typeface="Times New Roman" panose="02020603050405020304" pitchFamily="18" charset="0"/>
              </a:rPr>
              <a:t>服务器中存储的</a:t>
            </a:r>
            <a:r>
              <a:rPr lang="en-US" altLang="zh-CN" sz="2000" dirty="0" smtClean="0">
                <a:solidFill>
                  <a:schemeClr val="tx1">
                    <a:lumMod val="75000"/>
                    <a:lumOff val="25000"/>
                  </a:schemeClr>
                </a:solidFill>
                <a:latin typeface="Times New Roman" panose="02020603050405020304" pitchFamily="18" charset="0"/>
              </a:rPr>
              <a:t>NetBIOS</a:t>
            </a:r>
            <a:r>
              <a:rPr lang="zh-CN" altLang="en-US" sz="2000" dirty="0" smtClean="0">
                <a:solidFill>
                  <a:schemeClr val="tx1">
                    <a:lumMod val="75000"/>
                    <a:lumOff val="25000"/>
                  </a:schemeClr>
                </a:solidFill>
                <a:latin typeface="Times New Roman" panose="02020603050405020304" pitchFamily="18" charset="0"/>
              </a:rPr>
              <a:t>名相同的功能，用来识别网络资源。</a:t>
            </a:r>
            <a:endParaRPr lang="zh-CN" altLang="en-US" sz="2400" dirty="0" smtClean="0">
              <a:solidFill>
                <a:schemeClr val="tx1">
                  <a:lumMod val="75000"/>
                  <a:lumOff val="25000"/>
                </a:schemeClr>
              </a:solidFill>
              <a:latin typeface="Times New Roman" panose="02020603050405020304" pitchFamily="18" charset="0"/>
            </a:endParaRPr>
          </a:p>
          <a:p>
            <a:pPr marL="1200150" lvl="2" indent="-285750" defTabSz="457200">
              <a:spcBef>
                <a:spcPts val="1000"/>
              </a:spcBef>
              <a:buClr>
                <a:schemeClr val="accent1"/>
              </a:buClr>
              <a:buSzPct val="80000"/>
              <a:buFont typeface="Wingdings 3" charset="2"/>
              <a:buChar char=""/>
            </a:pPr>
            <a:r>
              <a:rPr lang="zh-CN" altLang="en-US" sz="2200" dirty="0" smtClean="0">
                <a:solidFill>
                  <a:schemeClr val="tx1">
                    <a:lumMod val="75000"/>
                    <a:lumOff val="25000"/>
                  </a:schemeClr>
                </a:solidFill>
                <a:latin typeface="Times New Roman" panose="02020603050405020304" pitchFamily="18" charset="0"/>
              </a:rPr>
              <a:t>创建活动目录集成的区域</a:t>
            </a:r>
          </a:p>
          <a:p>
            <a:pPr marL="1200150" lvl="2" indent="-285750" defTabSz="457200">
              <a:spcBef>
                <a:spcPts val="1000"/>
              </a:spcBef>
              <a:buClr>
                <a:schemeClr val="accent1"/>
              </a:buClr>
              <a:buSzPct val="80000"/>
              <a:buFont typeface="Wingdings 3" charset="2"/>
              <a:buChar char=""/>
            </a:pPr>
            <a:r>
              <a:rPr lang="zh-CN" altLang="en-US" sz="2200" dirty="0" smtClean="0">
                <a:solidFill>
                  <a:schemeClr val="tx1">
                    <a:lumMod val="75000"/>
                    <a:lumOff val="25000"/>
                  </a:schemeClr>
                </a:solidFill>
                <a:latin typeface="Times New Roman" panose="02020603050405020304" pitchFamily="18" charset="0"/>
              </a:rPr>
              <a:t>转换已有区域</a:t>
            </a:r>
          </a:p>
        </p:txBody>
      </p:sp>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9571232" cy="4876800"/>
          </a:xfrm>
        </p:spPr>
        <p:txBody>
          <a:bodyPr>
            <a:noAutofit/>
          </a:bodyPr>
          <a:lstStyle/>
          <a:p>
            <a:pPr lvl="1"/>
            <a:endParaRPr lang="en-US" altLang="zh-CN" sz="2400" dirty="0" smtClean="0">
              <a:latin typeface="Times New Roman" panose="02020603050405020304" pitchFamily="18" charset="0"/>
            </a:endParaRPr>
          </a:p>
          <a:p>
            <a:pPr lvl="1"/>
            <a:r>
              <a:rPr lang="zh-CN" altLang="en-US" sz="2400" dirty="0" smtClean="0">
                <a:latin typeface="Times New Roman" panose="02020603050405020304" pitchFamily="18" charset="0"/>
              </a:rPr>
              <a:t>动态</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和静态</a:t>
            </a:r>
            <a:r>
              <a:rPr lang="en-US" altLang="zh-CN" sz="2400" dirty="0" smtClean="0">
                <a:latin typeface="Times New Roman" panose="02020603050405020304" pitchFamily="18" charset="0"/>
              </a:rPr>
              <a:t>DNS</a:t>
            </a:r>
          </a:p>
          <a:p>
            <a:pPr lvl="1"/>
            <a:r>
              <a:rPr lang="zh-CN" altLang="en-US" sz="2400" dirty="0" smtClean="0">
                <a:latin typeface="Times New Roman" panose="02020603050405020304" pitchFamily="18" charset="0"/>
              </a:rPr>
              <a:t>注册过程</a:t>
            </a:r>
          </a:p>
          <a:p>
            <a:pPr lvl="1"/>
            <a:r>
              <a:rPr lang="zh-CN" altLang="en-US" sz="2400" dirty="0" smtClean="0">
                <a:latin typeface="Times New Roman" panose="02020603050405020304" pitchFamily="18" charset="0"/>
              </a:rPr>
              <a:t>动态</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优点</a:t>
            </a:r>
          </a:p>
          <a:p>
            <a:pPr lvl="1"/>
            <a:endParaRPr lang="en-US" altLang="zh-CN" sz="2400" dirty="0" smtClean="0">
              <a:latin typeface="Times New Roman" panose="02020603050405020304" pitchFamily="18" charset="0"/>
            </a:endParaRPr>
          </a:p>
          <a:p>
            <a:pPr lvl="1"/>
            <a:r>
              <a:rPr lang="zh-CN" altLang="en-US" sz="2400" dirty="0" smtClean="0">
                <a:latin typeface="Times New Roman" panose="02020603050405020304" pitchFamily="18" charset="0"/>
              </a:rPr>
              <a:t>配置</a:t>
            </a:r>
            <a:r>
              <a:rPr lang="en-US" altLang="zh-CN" sz="2400" dirty="0" smtClean="0">
                <a:latin typeface="Times New Roman" panose="02020603050405020304" pitchFamily="18" charset="0"/>
              </a:rPr>
              <a:t>DNS</a:t>
            </a:r>
            <a:r>
              <a:rPr lang="zh-CN" altLang="en-US" sz="2400" dirty="0" smtClean="0">
                <a:latin typeface="Times New Roman" panose="02020603050405020304" pitchFamily="18" charset="0"/>
              </a:rPr>
              <a:t>来允许动态更新</a:t>
            </a:r>
          </a:p>
          <a:p>
            <a:pPr lvl="1"/>
            <a:r>
              <a:rPr lang="zh-CN" altLang="en-US" sz="2400" dirty="0" smtClean="0">
                <a:latin typeface="Times New Roman" panose="02020603050405020304" pitchFamily="18" charset="0"/>
              </a:rPr>
              <a:t>配置</a:t>
            </a:r>
            <a:r>
              <a:rPr lang="en-US" altLang="zh-CN" sz="2400" dirty="0" smtClean="0">
                <a:latin typeface="Times New Roman" panose="02020603050405020304" pitchFamily="18" charset="0"/>
              </a:rPr>
              <a:t>DHCP</a:t>
            </a:r>
            <a:r>
              <a:rPr lang="zh-CN" altLang="en-US" sz="2400" dirty="0" smtClean="0">
                <a:latin typeface="Times New Roman" panose="02020603050405020304" pitchFamily="18" charset="0"/>
              </a:rPr>
              <a:t>来进行动态更新</a:t>
            </a:r>
          </a:p>
        </p:txBody>
      </p:sp>
      <p:sp>
        <p:nvSpPr>
          <p:cNvPr id="5" name="Rectangle 2"/>
          <p:cNvSpPr txBox="1">
            <a:spLocks noRot="1" noChangeArrowheads="1"/>
          </p:cNvSpPr>
          <p:nvPr/>
        </p:nvSpPr>
        <p:spPr>
          <a:xfrm>
            <a:off x="349530" y="195532"/>
            <a:ext cx="7893517"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DNS</a:t>
            </a:r>
            <a:r>
              <a:rPr lang="zh-CN" altLang="en-US" dirty="0" smtClean="0"/>
              <a:t>服务器配置</a:t>
            </a:r>
            <a:r>
              <a:rPr lang="en-US" altLang="zh-CN" dirty="0" smtClean="0"/>
              <a:t>-</a:t>
            </a:r>
            <a:r>
              <a:rPr lang="zh-CN" altLang="en-US" dirty="0" smtClean="0"/>
              <a:t>动态更新配置区域</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18</a:t>
            </a:fld>
            <a:endParaRPr lang="zh-CN" altLang="en-US" dirty="0"/>
          </a:p>
        </p:txBody>
      </p:sp>
      <p:pic>
        <p:nvPicPr>
          <p:cNvPr id="6" name="Picture 4" descr="2000tu3-8"/>
          <p:cNvPicPr>
            <a:picLocks noChangeAspect="1" noChangeArrowheads="1"/>
          </p:cNvPicPr>
          <p:nvPr/>
        </p:nvPicPr>
        <p:blipFill>
          <a:blip r:embed="rId2" cstate="print"/>
          <a:srcRect/>
          <a:stretch>
            <a:fillRect/>
          </a:stretch>
        </p:blipFill>
        <p:spPr>
          <a:xfrm>
            <a:off x="5063751" y="1645584"/>
            <a:ext cx="6546850" cy="3487738"/>
          </a:xfrm>
          <a:prstGeom prst="rect">
            <a:avLst/>
          </a:prstGeom>
          <a:noFill/>
        </p:spPr>
      </p:pic>
      <p:sp>
        <p:nvSpPr>
          <p:cNvPr id="8" name="TextBox 7"/>
          <p:cNvSpPr txBox="1"/>
          <p:nvPr/>
        </p:nvSpPr>
        <p:spPr>
          <a:xfrm>
            <a:off x="7019364" y="5378824"/>
            <a:ext cx="2729758" cy="707886"/>
          </a:xfrm>
          <a:prstGeom prst="rect">
            <a:avLst/>
          </a:prstGeom>
          <a:noFill/>
        </p:spPr>
        <p:txBody>
          <a:bodyPr wrap="square" rtlCol="0">
            <a:spAutoFit/>
          </a:bodyPr>
          <a:lstStyle/>
          <a:p>
            <a:pPr algn="ctr"/>
            <a:r>
              <a:rPr lang="zh-CN" altLang="en-US" sz="2000" dirty="0" smtClean="0"/>
              <a:t>    图</a:t>
            </a:r>
            <a:r>
              <a:rPr lang="en-US" altLang="zh-CN" sz="2000" dirty="0" smtClean="0"/>
              <a:t>9-4</a:t>
            </a:r>
          </a:p>
          <a:p>
            <a:pPr algn="ctr"/>
            <a:r>
              <a:rPr lang="en-US" altLang="zh-CN" sz="2000" dirty="0" smtClean="0"/>
              <a:t>DNS</a:t>
            </a:r>
            <a:r>
              <a:rPr lang="zh-CN" altLang="en-US" sz="2000" dirty="0" smtClean="0"/>
              <a:t>动态更新 </a:t>
            </a:r>
          </a:p>
        </p:txBody>
      </p:sp>
    </p:spTree>
    <p:extLst>
      <p:ext uri="{BB962C8B-B14F-4D97-AF65-F5344CB8AC3E}">
        <p14:creationId xmlns:p14="http://schemas.microsoft.com/office/powerpoint/2010/main" xmlns="" val="1051468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9.3 AD</a:t>
            </a:r>
            <a:r>
              <a:rPr lang="zh-CN" altLang="en-US" dirty="0" smtClean="0"/>
              <a:t>基本概念</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活动目录基础（</a:t>
            </a:r>
            <a:r>
              <a:rPr lang="en-US" altLang="zh-CN" sz="2400" dirty="0" smtClean="0">
                <a:latin typeface="宋体" panose="02010600030101010101" pitchFamily="2" charset="-122"/>
              </a:rPr>
              <a:t>Active Directory</a:t>
            </a:r>
            <a:r>
              <a:rPr lang="zh-CN" altLang="en-US" sz="2400" dirty="0" smtClean="0">
                <a:latin typeface="宋体" panose="02010600030101010101" pitchFamily="2" charset="-122"/>
              </a:rPr>
              <a:t>，简称</a:t>
            </a:r>
            <a:r>
              <a:rPr lang="en-US" altLang="zh-CN" sz="2400" dirty="0" smtClean="0">
                <a:latin typeface="宋体" panose="02010600030101010101" pitchFamily="2" charset="-122"/>
              </a:rPr>
              <a:t>AD</a:t>
            </a:r>
            <a:r>
              <a:rPr lang="zh-CN" altLang="en-US" sz="2400" dirty="0" smtClean="0">
                <a:latin typeface="宋体" panose="02010600030101010101" pitchFamily="2" charset="-122"/>
              </a:rPr>
              <a:t>）</a:t>
            </a:r>
          </a:p>
          <a:p>
            <a:pPr lvl="2">
              <a:lnSpc>
                <a:spcPct val="90000"/>
              </a:lnSpc>
              <a:buNone/>
            </a:pPr>
            <a:r>
              <a:rPr lang="en-US" altLang="zh-CN" sz="2000" dirty="0" smtClean="0">
                <a:latin typeface="宋体" panose="02010600030101010101" pitchFamily="2" charset="-122"/>
              </a:rPr>
              <a:t>X.500</a:t>
            </a:r>
            <a:r>
              <a:rPr lang="zh-CN" altLang="en-US" sz="2000" dirty="0" smtClean="0">
                <a:latin typeface="宋体" panose="02010600030101010101" pitchFamily="2" charset="-122"/>
              </a:rPr>
              <a:t>－数据网络和开放式系统通信，</a:t>
            </a:r>
            <a:r>
              <a:rPr lang="zh-CN" altLang="en-US" sz="2000" dirty="0" smtClean="0"/>
              <a:t>构成全球分布式的目录服务系统协议</a:t>
            </a:r>
            <a:r>
              <a:rPr lang="zh-CN" altLang="en-US" sz="2000" dirty="0" smtClean="0">
                <a:latin typeface="宋体" panose="02010600030101010101" pitchFamily="2" charset="-122"/>
              </a:rPr>
              <a:t>。</a:t>
            </a:r>
            <a:endParaRPr lang="en-US" altLang="zh-CN" sz="2000" dirty="0" smtClean="0">
              <a:latin typeface="宋体" panose="02010600030101010101" pitchFamily="2" charset="-122"/>
            </a:endParaRPr>
          </a:p>
          <a:p>
            <a:pPr lvl="2">
              <a:lnSpc>
                <a:spcPct val="90000"/>
              </a:lnSpc>
              <a:buNone/>
            </a:pPr>
            <a:r>
              <a:rPr lang="zh-CN" altLang="en-US" sz="2200" dirty="0" smtClean="0">
                <a:latin typeface="宋体" panose="02010600030101010101" pitchFamily="2" charset="-122"/>
              </a:rPr>
              <a:t>活动目录：</a:t>
            </a:r>
            <a:r>
              <a:rPr lang="zh-CN" altLang="en-US" sz="2000" dirty="0" smtClean="0">
                <a:latin typeface="宋体" panose="02010600030101010101" pitchFamily="2" charset="-122"/>
              </a:rPr>
              <a:t>提供目录服务功能；把目录组织成允许存储大量对象的部分。</a:t>
            </a:r>
          </a:p>
          <a:p>
            <a:pPr lvl="1">
              <a:lnSpc>
                <a:spcPct val="90000"/>
              </a:lnSpc>
            </a:pPr>
            <a:r>
              <a:rPr lang="zh-CN" altLang="en-US" sz="2400" dirty="0" smtClean="0">
                <a:latin typeface="宋体" panose="02010600030101010101" pitchFamily="2" charset="-122"/>
              </a:rPr>
              <a:t>架构</a:t>
            </a:r>
          </a:p>
          <a:p>
            <a:pPr lvl="2">
              <a:lnSpc>
                <a:spcPct val="90000"/>
              </a:lnSpc>
              <a:buNone/>
            </a:pPr>
            <a:r>
              <a:rPr lang="zh-CN" altLang="en-US" sz="2200" dirty="0" smtClean="0">
                <a:latin typeface="宋体" panose="02010600030101010101" pitchFamily="2" charset="-122"/>
              </a:rPr>
              <a:t>架构是活动目录内容和结构的定义。架构包含的内容。全局目录。</a:t>
            </a:r>
            <a:endParaRPr lang="en-US" altLang="zh-CN" sz="2200" dirty="0" smtClean="0">
              <a:latin typeface="宋体" panose="02010600030101010101" pitchFamily="2" charset="-122"/>
            </a:endParaRPr>
          </a:p>
          <a:p>
            <a:pPr lvl="2">
              <a:lnSpc>
                <a:spcPct val="90000"/>
              </a:lnSpc>
              <a:buNone/>
            </a:pPr>
            <a:r>
              <a:rPr lang="zh-CN" altLang="en-US" sz="2200" dirty="0" smtClean="0">
                <a:latin typeface="宋体" panose="02010600030101010101" pitchFamily="2" charset="-122"/>
              </a:rPr>
              <a:t>信任关系：</a:t>
            </a:r>
            <a:r>
              <a:rPr lang="zh-CN" altLang="en-US" sz="2000" dirty="0" smtClean="0">
                <a:latin typeface="宋体" panose="02010600030101010101" pitchFamily="2" charset="-122"/>
              </a:rPr>
              <a:t>单向不可传递信任，双向可传递信任。</a:t>
            </a:r>
            <a:r>
              <a:rPr lang="zh-CN" altLang="en-US" sz="2200" dirty="0" smtClean="0">
                <a:latin typeface="宋体" panose="02010600030101010101" pitchFamily="2" charset="-122"/>
              </a:rPr>
              <a:t>名字空间。</a:t>
            </a:r>
            <a:endParaRPr lang="en-US" altLang="zh-CN" sz="22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活动目录包括两个方面 </a:t>
            </a:r>
          </a:p>
          <a:p>
            <a:pPr lvl="2">
              <a:lnSpc>
                <a:spcPct val="90000"/>
              </a:lnSpc>
            </a:pPr>
            <a:r>
              <a:rPr lang="zh-CN" altLang="en-US" sz="2200" dirty="0" smtClean="0">
                <a:latin typeface="宋体" panose="02010600030101010101" pitchFamily="2" charset="-122"/>
              </a:rPr>
              <a:t>目录：</a:t>
            </a:r>
            <a:r>
              <a:rPr lang="zh-CN" altLang="en-US" sz="2000" dirty="0" smtClean="0">
                <a:latin typeface="宋体" panose="02010600030101010101" pitchFamily="2" charset="-122"/>
              </a:rPr>
              <a:t>	目录是存储各种对象的一个物理上的容器，从静态的角度来理解这活动目录与我们以前所结识的“目录”和“文件夹”没有本质区别，仅仅是一个对象，是一实体。</a:t>
            </a:r>
          </a:p>
          <a:p>
            <a:pPr lvl="2">
              <a:lnSpc>
                <a:spcPct val="90000"/>
              </a:lnSpc>
            </a:pPr>
            <a:r>
              <a:rPr lang="zh-CN" altLang="en-US" sz="2200" dirty="0" smtClean="0">
                <a:latin typeface="宋体" panose="02010600030101010101" pitchFamily="2" charset="-122"/>
              </a:rPr>
              <a:t>目录服务：</a:t>
            </a:r>
            <a:r>
              <a:rPr lang="zh-CN" altLang="en-US" sz="2000" dirty="0" smtClean="0">
                <a:latin typeface="宋体" panose="02010600030101010101" pitchFamily="2" charset="-122"/>
              </a:rPr>
              <a:t>  目录服务是使目录中所有信息和资源发挥作用的服务，活动目录是一个分布式的目录服务，信息可以分散在多台不同的计算机上，保证用户能够快速访问 。</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19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xmlns="" val="1957900986"/>
              </p:ext>
            </p:extLst>
          </p:nvPr>
        </p:nvGraphicFramePr>
        <p:xfrm>
          <a:off x="74433" y="1041679"/>
          <a:ext cx="7680714"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
        <p:nvSpPr>
          <p:cNvPr id="8" name="灯片编号占位符 7"/>
          <p:cNvSpPr>
            <a:spLocks noGrp="1"/>
          </p:cNvSpPr>
          <p:nvPr>
            <p:ph type="sldNum" sz="quarter" idx="12"/>
          </p:nvPr>
        </p:nvSpPr>
        <p:spPr/>
        <p:txBody>
          <a:bodyPr/>
          <a:lstStyle/>
          <a:p>
            <a:fld id="{A528B85E-0ADA-4FF3-9787-7ECCAB905DEE}" type="slidenum">
              <a:rPr lang="zh-CN" altLang="en-US" sz="1000" smtClean="0"/>
              <a:pPr/>
              <a:t>2</a:t>
            </a:fld>
            <a:endParaRPr lang="zh-CN" altLang="en-US" dirty="0"/>
          </a:p>
        </p:txBody>
      </p:sp>
    </p:spTree>
    <p:extLst>
      <p:ext uri="{BB962C8B-B14F-4D97-AF65-F5344CB8AC3E}">
        <p14:creationId xmlns:p14="http://schemas.microsoft.com/office/powerpoint/2010/main" xmlns="" val="257071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9.3 AD</a:t>
            </a:r>
            <a:r>
              <a:rPr lang="zh-CN" altLang="en-US" dirty="0" smtClean="0"/>
              <a:t>基本概念</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技术需要：</a:t>
            </a:r>
            <a:r>
              <a:rPr lang="zh-CN" altLang="en-US" sz="2000" dirty="0" smtClean="0">
                <a:latin typeface="宋体" panose="02010600030101010101" pitchFamily="2" charset="-122"/>
              </a:rPr>
              <a:t>将物理上分布的数据从逻辑上集中进行管理。</a:t>
            </a:r>
            <a:endParaRPr lang="en-US" altLang="zh-CN" sz="2000" dirty="0" smtClean="0">
              <a:latin typeface="宋体" panose="02010600030101010101" pitchFamily="2" charset="-122"/>
            </a:endParaRPr>
          </a:p>
          <a:p>
            <a:pPr lvl="1">
              <a:lnSpc>
                <a:spcPct val="90000"/>
              </a:lnSpc>
            </a:pPr>
            <a:endParaRPr lang="zh-CN" altLang="en-US" sz="20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活动目录的功能：</a:t>
            </a:r>
            <a:r>
              <a:rPr lang="zh-CN" altLang="en-US" sz="2000" dirty="0" smtClean="0">
                <a:latin typeface="宋体" panose="02010600030101010101" pitchFamily="2" charset="-122"/>
              </a:rPr>
              <a:t>目录服务、</a:t>
            </a:r>
            <a:endParaRPr lang="en-US" altLang="zh-CN" sz="2000" dirty="0" smtClean="0">
              <a:latin typeface="宋体" panose="02010600030101010101" pitchFamily="2" charset="-122"/>
            </a:endParaRPr>
          </a:p>
          <a:p>
            <a:pPr lvl="1">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共享和管理关于网络资源和用户的信息、</a:t>
            </a:r>
            <a:endParaRPr lang="en-US" altLang="zh-CN" sz="2000" dirty="0" smtClean="0">
              <a:latin typeface="宋体" panose="02010600030101010101" pitchFamily="2" charset="-122"/>
            </a:endParaRPr>
          </a:p>
          <a:p>
            <a:pPr lvl="1">
              <a:lnSpc>
                <a:spcPct val="90000"/>
              </a:lnSpc>
              <a:buNone/>
            </a:pPr>
            <a:r>
              <a:rPr lang="zh-CN" altLang="en-US" sz="2000" dirty="0" smtClean="0">
                <a:latin typeface="宋体" panose="02010600030101010101" pitchFamily="2" charset="-122"/>
              </a:rPr>
              <a:t>                      网络安全的集中管理机构。</a:t>
            </a:r>
            <a:endParaRPr lang="en-US" altLang="zh-CN" sz="2000" dirty="0" smtClean="0">
              <a:latin typeface="宋体" panose="02010600030101010101" pitchFamily="2" charset="-122"/>
            </a:endParaRPr>
          </a:p>
          <a:p>
            <a:pPr lvl="1">
              <a:lnSpc>
                <a:spcPct val="90000"/>
              </a:lnSpc>
              <a:buNone/>
            </a:pPr>
            <a:endParaRPr lang="en-US" altLang="zh-CN" sz="20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活动目录的关键特性 </a:t>
            </a:r>
            <a:r>
              <a:rPr lang="en-US" altLang="zh-CN" sz="2400" dirty="0" smtClean="0">
                <a:latin typeface="宋体" panose="02010600030101010101" pitchFamily="2" charset="-122"/>
              </a:rPr>
              <a:t>:</a:t>
            </a:r>
            <a:r>
              <a:rPr lang="zh-CN" altLang="en-US" sz="2000" dirty="0" smtClean="0">
                <a:latin typeface="宋体" panose="02010600030101010101" pitchFamily="2" charset="-122"/>
              </a:rPr>
              <a:t>分层次和可扩展的名字空间、自动可扩展结构、</a:t>
            </a:r>
          </a:p>
          <a:p>
            <a:pPr lvl="2">
              <a:lnSpc>
                <a:spcPct val="90000"/>
              </a:lnSpc>
              <a:buNone/>
            </a:pPr>
            <a:r>
              <a:rPr lang="zh-CN" altLang="en-US" sz="2000" dirty="0" smtClean="0">
                <a:latin typeface="宋体" panose="02010600030101010101" pitchFamily="2" charset="-122"/>
              </a:rPr>
              <a:t>可调整性、多主复制、与</a:t>
            </a:r>
            <a:r>
              <a:rPr lang="en-US" altLang="zh-CN" sz="2000" dirty="0" smtClean="0">
                <a:latin typeface="宋体" panose="02010600030101010101" pitchFamily="2" charset="-122"/>
              </a:rPr>
              <a:t>DNS</a:t>
            </a:r>
            <a:r>
              <a:rPr lang="zh-CN" altLang="en-US" sz="2000" dirty="0" smtClean="0">
                <a:latin typeface="宋体" panose="02010600030101010101" pitchFamily="2" charset="-122"/>
              </a:rPr>
              <a:t>集成、灵活的查询、信息安全性、</a:t>
            </a:r>
          </a:p>
          <a:p>
            <a:pPr lvl="2">
              <a:lnSpc>
                <a:spcPct val="90000"/>
              </a:lnSpc>
              <a:buNone/>
            </a:pPr>
            <a:r>
              <a:rPr lang="zh-CN" altLang="en-US" sz="2000" dirty="0" smtClean="0">
                <a:latin typeface="宋体" panose="02010600030101010101" pitchFamily="2" charset="-122"/>
              </a:rPr>
              <a:t>在线备份和恢复、以轻量目录访问协议作为互操作性的核心协议。</a:t>
            </a:r>
          </a:p>
          <a:p>
            <a:pPr lvl="1">
              <a:lnSpc>
                <a:spcPct val="90000"/>
              </a:lnSpc>
            </a:pPr>
            <a:endParaRPr lang="zh-CN" altLang="en-US" sz="20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 AD</a:t>
            </a:r>
            <a:r>
              <a:rPr lang="zh-CN" altLang="en-US" dirty="0" smtClean="0"/>
              <a:t>灵活查询</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endParaRPr lang="zh-CN" altLang="en-US" sz="20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21</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914400" y="1052513"/>
            <a:ext cx="5981700" cy="4171950"/>
          </a:xfrm>
          <a:prstGeom prst="rect">
            <a:avLst/>
          </a:prstGeom>
          <a:noFill/>
          <a:ln w="9525" algn="ctr">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2962275" y="2119313"/>
            <a:ext cx="4886325" cy="2628900"/>
          </a:xfrm>
          <a:prstGeom prst="rect">
            <a:avLst/>
          </a:prstGeom>
          <a:noFill/>
          <a:ln w="9525" algn="ctr">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3733800" y="3795713"/>
            <a:ext cx="4886325" cy="2628900"/>
          </a:xfrm>
          <a:prstGeom prst="rect">
            <a:avLst/>
          </a:prstGeom>
          <a:noFill/>
          <a:ln w="9525" algn="ctr">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 AD</a:t>
            </a:r>
            <a:r>
              <a:rPr lang="zh-CN" altLang="en-US" dirty="0" smtClean="0"/>
              <a:t>单点管理</a:t>
            </a:r>
          </a:p>
        </p:txBody>
      </p:sp>
      <p:sp>
        <p:nvSpPr>
          <p:cNvPr id="8" name="Rectangle 3"/>
          <p:cNvSpPr txBox="1">
            <a:spLocks noChangeArrowheads="1"/>
          </p:cNvSpPr>
          <p:nvPr/>
        </p:nvSpPr>
        <p:spPr>
          <a:xfrm>
            <a:off x="24562" y="1557338"/>
            <a:ext cx="3875087"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Active Directory:</a:t>
            </a:r>
            <a:r>
              <a:rPr lang="zh-CN" altLang="en-US" sz="2000" dirty="0" smtClean="0">
                <a:latin typeface="宋体" panose="02010600030101010101" pitchFamily="2" charset="-122"/>
              </a:rPr>
              <a:t>基于 </a:t>
            </a:r>
            <a:r>
              <a:rPr lang="en-US" altLang="zh-CN" sz="2000" dirty="0" smtClean="0">
                <a:latin typeface="宋体" panose="02010600030101010101" pitchFamily="2" charset="-122"/>
              </a:rPr>
              <a:t>Windows </a:t>
            </a:r>
            <a:r>
              <a:rPr lang="zh-CN" altLang="en-US" sz="2000" dirty="0" smtClean="0">
                <a:latin typeface="宋体" panose="02010600030101010101" pitchFamily="2" charset="-122"/>
              </a:rPr>
              <a:t>的目录服务。存储有关网络对象的信息，并让用户和网络管理员可以方便地查找和使用这些信息。</a:t>
            </a:r>
            <a:endParaRPr lang="zh-CN" altLang="en-US" sz="2400" dirty="0" smtClean="0">
              <a:latin typeface="宋体" panose="02010600030101010101" pitchFamily="2" charset="-122"/>
            </a:endParaRPr>
          </a:p>
          <a:p>
            <a:pPr lvl="2">
              <a:lnSpc>
                <a:spcPct val="90000"/>
              </a:lnSpc>
            </a:pPr>
            <a:r>
              <a:rPr lang="en-US" altLang="zh-CN" sz="2200" dirty="0" smtClean="0">
                <a:latin typeface="宋体" panose="02010600030101010101" pitchFamily="2" charset="-122"/>
              </a:rPr>
              <a:t>Active Directory </a:t>
            </a:r>
            <a:r>
              <a:rPr lang="zh-CN" altLang="en-US" sz="2000" dirty="0" smtClean="0">
                <a:latin typeface="宋体" panose="02010600030101010101" pitchFamily="2" charset="-122"/>
              </a:rPr>
              <a:t>允许网络用户使用单个登录进程来访问网络中任意位置的许可资源。</a:t>
            </a:r>
            <a:endParaRPr lang="zh-CN" altLang="en-US" sz="2200" dirty="0" smtClean="0">
              <a:latin typeface="宋体" panose="02010600030101010101" pitchFamily="2" charset="-122"/>
            </a:endParaRPr>
          </a:p>
          <a:p>
            <a:pPr lvl="2">
              <a:lnSpc>
                <a:spcPct val="90000"/>
              </a:lnSpc>
            </a:pPr>
            <a:r>
              <a:rPr lang="en-US" altLang="zh-CN" sz="2200" dirty="0" smtClean="0">
                <a:latin typeface="宋体" panose="02010600030101010101" pitchFamily="2" charset="-122"/>
              </a:rPr>
              <a:t>Active Directory</a:t>
            </a:r>
            <a:r>
              <a:rPr lang="zh-CN" altLang="en-US" sz="2000" dirty="0" smtClean="0">
                <a:latin typeface="宋体" panose="02010600030101010101" pitchFamily="2" charset="-122"/>
              </a:rPr>
              <a:t>为网络管理员提供了直观的网络层次视图和对所有网络对象的单点管理。</a:t>
            </a:r>
            <a:endParaRPr lang="zh-CN" altLang="en-US" sz="2200" dirty="0" smtClean="0">
              <a:latin typeface="宋体" panose="02010600030101010101" pitchFamily="2" charset="-122"/>
            </a:endParaRP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22</a:t>
            </a:fld>
            <a:endParaRPr lang="zh-CN" altLang="en-US" dirty="0"/>
          </a:p>
        </p:txBody>
      </p:sp>
      <p:grpSp>
        <p:nvGrpSpPr>
          <p:cNvPr id="5" name="Group 5"/>
          <p:cNvGrpSpPr>
            <a:grpSpLocks/>
          </p:cNvGrpSpPr>
          <p:nvPr/>
        </p:nvGrpSpPr>
        <p:grpSpPr bwMode="auto">
          <a:xfrm>
            <a:off x="3913091" y="1869042"/>
            <a:ext cx="8153400" cy="4979987"/>
            <a:chOff x="288" y="703"/>
            <a:chExt cx="5136" cy="3137"/>
          </a:xfrm>
        </p:grpSpPr>
        <p:sp>
          <p:nvSpPr>
            <p:cNvPr id="6" name="Rectangle 6"/>
            <p:cNvSpPr>
              <a:spLocks noChangeArrowheads="1"/>
            </p:cNvSpPr>
            <p:nvPr/>
          </p:nvSpPr>
          <p:spPr bwMode="auto">
            <a:xfrm>
              <a:off x="576" y="703"/>
              <a:ext cx="4585" cy="3137"/>
            </a:xfrm>
            <a:prstGeom prst="rect">
              <a:avLst/>
            </a:prstGeom>
            <a:gradFill rotWithShape="0">
              <a:gsLst>
                <a:gs pos="0">
                  <a:srgbClr val="FFCC66"/>
                </a:gs>
                <a:gs pos="100000">
                  <a:srgbClr val="FCFEB9"/>
                </a:gs>
              </a:gsLst>
              <a:lin ang="5400000" scaled="1"/>
            </a:gradFill>
            <a:ln w="9525">
              <a:noFill/>
              <a:miter lim="800000"/>
              <a:headEnd/>
              <a:tailEnd/>
            </a:ln>
          </p:spPr>
          <p:txBody>
            <a:bodyPr wrap="none" anchor="ctr"/>
            <a:lstStyle/>
            <a:p>
              <a:pPr algn="ctr" eaLnBrk="0" hangingPunct="0"/>
              <a:endParaRPr lang="zh-CN" altLang="zh-CN" sz="1800" b="1">
                <a:latin typeface="Arial Narrow" pitchFamily="34" charset="0"/>
              </a:endParaRPr>
            </a:p>
          </p:txBody>
        </p:sp>
        <p:sp>
          <p:nvSpPr>
            <p:cNvPr id="9" name="AutoShape 7"/>
            <p:cNvSpPr>
              <a:spLocks noChangeArrowheads="1"/>
            </p:cNvSpPr>
            <p:nvPr/>
          </p:nvSpPr>
          <p:spPr bwMode="auto">
            <a:xfrm flipV="1">
              <a:off x="776" y="1192"/>
              <a:ext cx="3936" cy="1872"/>
            </a:xfrm>
            <a:custGeom>
              <a:avLst/>
              <a:gdLst>
                <a:gd name="T0" fmla="*/ 567 w 21600"/>
                <a:gd name="T1" fmla="*/ 81 h 21600"/>
                <a:gd name="T2" fmla="*/ 359 w 21600"/>
                <a:gd name="T3" fmla="*/ 162 h 21600"/>
                <a:gd name="T4" fmla="*/ 151 w 21600"/>
                <a:gd name="T5" fmla="*/ 81 h 21600"/>
                <a:gd name="T6" fmla="*/ 359 w 21600"/>
                <a:gd name="T7" fmla="*/ 0 h 21600"/>
                <a:gd name="T8" fmla="*/ 0 60000 65536"/>
                <a:gd name="T9" fmla="*/ 0 60000 65536"/>
                <a:gd name="T10" fmla="*/ 0 60000 65536"/>
                <a:gd name="T11" fmla="*/ 0 60000 65536"/>
                <a:gd name="T12" fmla="*/ 6338 w 21600"/>
                <a:gd name="T13" fmla="*/ 6335 h 21600"/>
                <a:gd name="T14" fmla="*/ 15262 w 21600"/>
                <a:gd name="T15" fmla="*/ 15265 h 21600"/>
              </a:gdLst>
              <a:ahLst/>
              <a:cxnLst>
                <a:cxn ang="T8">
                  <a:pos x="T0" y="T1"/>
                </a:cxn>
                <a:cxn ang="T9">
                  <a:pos x="T2" y="T3"/>
                </a:cxn>
                <a:cxn ang="T10">
                  <a:pos x="T4" y="T5"/>
                </a:cxn>
                <a:cxn ang="T11">
                  <a:pos x="T6" y="T7"/>
                </a:cxn>
              </a:cxnLst>
              <a:rect l="T12" t="T13" r="T14" b="T15"/>
              <a:pathLst>
                <a:path w="21600" h="21600">
                  <a:moveTo>
                    <a:pt x="0" y="0"/>
                  </a:moveTo>
                  <a:lnTo>
                    <a:pt x="9071" y="21600"/>
                  </a:lnTo>
                  <a:lnTo>
                    <a:pt x="12529" y="21600"/>
                  </a:lnTo>
                  <a:lnTo>
                    <a:pt x="21600" y="0"/>
                  </a:lnTo>
                  <a:close/>
                </a:path>
              </a:pathLst>
            </a:custGeom>
            <a:gradFill rotWithShape="0">
              <a:gsLst>
                <a:gs pos="0">
                  <a:srgbClr val="FCFEBC"/>
                </a:gs>
                <a:gs pos="100000">
                  <a:srgbClr val="FFFFEB"/>
                </a:gs>
              </a:gsLst>
              <a:lin ang="5400000" scaled="1"/>
            </a:gradFill>
            <a:ln w="9525">
              <a:noFill/>
              <a:miter lim="800000"/>
              <a:headEnd/>
              <a:tailEnd/>
            </a:ln>
          </p:spPr>
          <p:txBody>
            <a:bodyPr wrap="none" anchor="ctr"/>
            <a:lstStyle/>
            <a:p>
              <a:endParaRPr lang="zh-CN" altLang="en-US"/>
            </a:p>
          </p:txBody>
        </p:sp>
        <p:grpSp>
          <p:nvGrpSpPr>
            <p:cNvPr id="10" name="Group 8"/>
            <p:cNvGrpSpPr>
              <a:grpSpLocks/>
            </p:cNvGrpSpPr>
            <p:nvPr/>
          </p:nvGrpSpPr>
          <p:grpSpPr bwMode="auto">
            <a:xfrm>
              <a:off x="2206" y="823"/>
              <a:ext cx="1070" cy="978"/>
              <a:chOff x="4430" y="2602"/>
              <a:chExt cx="900" cy="785"/>
            </a:xfrm>
          </p:grpSpPr>
          <p:sp>
            <p:nvSpPr>
              <p:cNvPr id="17" name="Freeform 9"/>
              <p:cNvSpPr>
                <a:spLocks/>
              </p:cNvSpPr>
              <p:nvPr/>
            </p:nvSpPr>
            <p:spPr bwMode="auto">
              <a:xfrm>
                <a:off x="4430" y="2674"/>
                <a:ext cx="900" cy="713"/>
              </a:xfrm>
              <a:custGeom>
                <a:avLst/>
                <a:gdLst>
                  <a:gd name="T0" fmla="*/ 0 w 900"/>
                  <a:gd name="T1" fmla="*/ 307 h 713"/>
                  <a:gd name="T2" fmla="*/ 0 w 900"/>
                  <a:gd name="T3" fmla="*/ 433 h 713"/>
                  <a:gd name="T4" fmla="*/ 534 w 900"/>
                  <a:gd name="T5" fmla="*/ 713 h 713"/>
                  <a:gd name="T6" fmla="*/ 900 w 900"/>
                  <a:gd name="T7" fmla="*/ 387 h 713"/>
                  <a:gd name="T8" fmla="*/ 792 w 900"/>
                  <a:gd name="T9" fmla="*/ 321 h 713"/>
                  <a:gd name="T10" fmla="*/ 359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8" name="Freeform 10"/>
              <p:cNvSpPr>
                <a:spLocks/>
              </p:cNvSpPr>
              <p:nvPr/>
            </p:nvSpPr>
            <p:spPr bwMode="auto">
              <a:xfrm>
                <a:off x="4472" y="2686"/>
                <a:ext cx="820" cy="667"/>
              </a:xfrm>
              <a:custGeom>
                <a:avLst/>
                <a:gdLst>
                  <a:gd name="T0" fmla="*/ 0 w 820"/>
                  <a:gd name="T1" fmla="*/ 288 h 667"/>
                  <a:gd name="T2" fmla="*/ 0 w 820"/>
                  <a:gd name="T3" fmla="*/ 409 h 667"/>
                  <a:gd name="T4" fmla="*/ 498 w 820"/>
                  <a:gd name="T5" fmla="*/ 667 h 667"/>
                  <a:gd name="T6" fmla="*/ 820 w 820"/>
                  <a:gd name="T7" fmla="*/ 379 h 667"/>
                  <a:gd name="T8" fmla="*/ 812 w 820"/>
                  <a:gd name="T9" fmla="*/ 327 h 667"/>
                  <a:gd name="T10" fmla="*/ 810 w 820"/>
                  <a:gd name="T11" fmla="*/ 285 h 667"/>
                  <a:gd name="T12" fmla="*/ 812 w 820"/>
                  <a:gd name="T13" fmla="*/ 235 h 667"/>
                  <a:gd name="T14" fmla="*/ 820 w 820"/>
                  <a:gd name="T15" fmla="*/ 187 h 667"/>
                  <a:gd name="T16" fmla="*/ 341 w 820"/>
                  <a:gd name="T17" fmla="*/ 0 h 667"/>
                  <a:gd name="T18" fmla="*/ 0 w 820"/>
                  <a:gd name="T19" fmla="*/ 288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66"/>
                  </a:gs>
                  <a:gs pos="100000">
                    <a:srgbClr val="FFFFCC"/>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9" name="Freeform 11"/>
              <p:cNvSpPr>
                <a:spLocks/>
              </p:cNvSpPr>
              <p:nvPr/>
            </p:nvSpPr>
            <p:spPr bwMode="auto">
              <a:xfrm>
                <a:off x="4431" y="2602"/>
                <a:ext cx="811" cy="376"/>
              </a:xfrm>
              <a:custGeom>
                <a:avLst/>
                <a:gdLst>
                  <a:gd name="T0" fmla="*/ 367 w 811"/>
                  <a:gd name="T1" fmla="*/ 66 h 376"/>
                  <a:gd name="T2" fmla="*/ 0 w 811"/>
                  <a:gd name="T3" fmla="*/ 376 h 376"/>
                  <a:gd name="T4" fmla="*/ 432 w 811"/>
                  <a:gd name="T5" fmla="*/ 358 h 376"/>
                  <a:gd name="T6" fmla="*/ 811 w 811"/>
                  <a:gd name="T7" fmla="*/ 0 h 376"/>
                  <a:gd name="T8" fmla="*/ 367 w 811"/>
                  <a:gd name="T9" fmla="*/ 66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0" name="Freeform 12"/>
              <p:cNvSpPr>
                <a:spLocks/>
              </p:cNvSpPr>
              <p:nvPr/>
            </p:nvSpPr>
            <p:spPr bwMode="auto">
              <a:xfrm>
                <a:off x="5000" y="3142"/>
                <a:ext cx="144" cy="112"/>
              </a:xfrm>
              <a:custGeom>
                <a:avLst/>
                <a:gdLst>
                  <a:gd name="T0" fmla="*/ 86 w 276"/>
                  <a:gd name="T1" fmla="*/ 0 h 197"/>
                  <a:gd name="T2" fmla="*/ 0 w 276"/>
                  <a:gd name="T3" fmla="*/ 85 h 197"/>
                  <a:gd name="T4" fmla="*/ 59 w 276"/>
                  <a:gd name="T5" fmla="*/ 112 h 197"/>
                  <a:gd name="T6" fmla="*/ 144 w 276"/>
                  <a:gd name="T7" fmla="*/ 23 h 197"/>
                  <a:gd name="T8" fmla="*/ 86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21" name="Freeform 13"/>
              <p:cNvSpPr>
                <a:spLocks/>
              </p:cNvSpPr>
              <p:nvPr/>
            </p:nvSpPr>
            <p:spPr bwMode="auto">
              <a:xfrm>
                <a:off x="5160" y="2952"/>
                <a:ext cx="144" cy="112"/>
              </a:xfrm>
              <a:custGeom>
                <a:avLst/>
                <a:gdLst>
                  <a:gd name="T0" fmla="*/ 86 w 276"/>
                  <a:gd name="T1" fmla="*/ 0 h 197"/>
                  <a:gd name="T2" fmla="*/ 0 w 276"/>
                  <a:gd name="T3" fmla="*/ 85 h 197"/>
                  <a:gd name="T4" fmla="*/ 59 w 276"/>
                  <a:gd name="T5" fmla="*/ 112 h 197"/>
                  <a:gd name="T6" fmla="*/ 144 w 276"/>
                  <a:gd name="T7" fmla="*/ 23 h 197"/>
                  <a:gd name="T8" fmla="*/ 86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22" name="Freeform 14"/>
              <p:cNvSpPr>
                <a:spLocks/>
              </p:cNvSpPr>
              <p:nvPr/>
            </p:nvSpPr>
            <p:spPr bwMode="auto">
              <a:xfrm>
                <a:off x="4474" y="2929"/>
                <a:ext cx="800" cy="294"/>
              </a:xfrm>
              <a:custGeom>
                <a:avLst/>
                <a:gdLst>
                  <a:gd name="T0" fmla="*/ 0 w 800"/>
                  <a:gd name="T1" fmla="*/ 64 h 294"/>
                  <a:gd name="T2" fmla="*/ 490 w 800"/>
                  <a:gd name="T3" fmla="*/ 294 h 294"/>
                  <a:gd name="T4" fmla="*/ 800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3" name="Freeform 15"/>
              <p:cNvSpPr>
                <a:spLocks/>
              </p:cNvSpPr>
              <p:nvPr/>
            </p:nvSpPr>
            <p:spPr bwMode="auto">
              <a:xfrm>
                <a:off x="4476" y="2969"/>
                <a:ext cx="798" cy="286"/>
              </a:xfrm>
              <a:custGeom>
                <a:avLst/>
                <a:gdLst>
                  <a:gd name="T0" fmla="*/ 0 w 798"/>
                  <a:gd name="T1" fmla="*/ 50 h 286"/>
                  <a:gd name="T2" fmla="*/ 488 w 798"/>
                  <a:gd name="T3" fmla="*/ 286 h 286"/>
                  <a:gd name="T4" fmla="*/ 798 w 798"/>
                  <a:gd name="T5" fmla="*/ 0 h 286"/>
                  <a:gd name="T6" fmla="*/ 0 60000 65536"/>
                  <a:gd name="T7" fmla="*/ 0 60000 65536"/>
                  <a:gd name="T8" fmla="*/ 0 60000 65536"/>
                  <a:gd name="T9" fmla="*/ 0 w 798"/>
                  <a:gd name="T10" fmla="*/ 0 h 286"/>
                  <a:gd name="T11" fmla="*/ 798 w 798"/>
                  <a:gd name="T12" fmla="*/ 286 h 286"/>
                </a:gdLst>
                <a:ahLst/>
                <a:cxnLst>
                  <a:cxn ang="T6">
                    <a:pos x="T0" y="T1"/>
                  </a:cxn>
                  <a:cxn ang="T7">
                    <a:pos x="T2" y="T3"/>
                  </a:cxn>
                  <a:cxn ang="T8">
                    <a:pos x="T4" y="T5"/>
                  </a:cxn>
                </a:cxnLst>
                <a:rect l="T9" t="T10" r="T11" b="T12"/>
                <a:pathLst>
                  <a:path w="798" h="286">
                    <a:moveTo>
                      <a:pt x="0" y="50"/>
                    </a:moveTo>
                    <a:lnTo>
                      <a:pt x="488" y="286"/>
                    </a:lnTo>
                    <a:lnTo>
                      <a:pt x="79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4" name="Freeform 16"/>
              <p:cNvSpPr>
                <a:spLocks/>
              </p:cNvSpPr>
              <p:nvPr/>
            </p:nvSpPr>
            <p:spPr bwMode="auto">
              <a:xfrm>
                <a:off x="4476" y="2983"/>
                <a:ext cx="804" cy="304"/>
              </a:xfrm>
              <a:custGeom>
                <a:avLst/>
                <a:gdLst>
                  <a:gd name="T0" fmla="*/ 0 w 804"/>
                  <a:gd name="T1" fmla="*/ 66 h 304"/>
                  <a:gd name="T2" fmla="*/ 488 w 804"/>
                  <a:gd name="T3" fmla="*/ 304 h 304"/>
                  <a:gd name="T4" fmla="*/ 804 w 804"/>
                  <a:gd name="T5" fmla="*/ 24 h 304"/>
                  <a:gd name="T6" fmla="*/ 804 w 804"/>
                  <a:gd name="T7" fmla="*/ 0 h 304"/>
                  <a:gd name="T8" fmla="*/ 0 60000 65536"/>
                  <a:gd name="T9" fmla="*/ 0 60000 65536"/>
                  <a:gd name="T10" fmla="*/ 0 60000 65536"/>
                  <a:gd name="T11" fmla="*/ 0 60000 65536"/>
                  <a:gd name="T12" fmla="*/ 0 w 804"/>
                  <a:gd name="T13" fmla="*/ 0 h 304"/>
                  <a:gd name="T14" fmla="*/ 804 w 804"/>
                  <a:gd name="T15" fmla="*/ 304 h 304"/>
                </a:gdLst>
                <a:ahLst/>
                <a:cxnLst>
                  <a:cxn ang="T8">
                    <a:pos x="T0" y="T1"/>
                  </a:cxn>
                  <a:cxn ang="T9">
                    <a:pos x="T2" y="T3"/>
                  </a:cxn>
                  <a:cxn ang="T10">
                    <a:pos x="T4" y="T5"/>
                  </a:cxn>
                  <a:cxn ang="T11">
                    <a:pos x="T6" y="T7"/>
                  </a:cxn>
                </a:cxnLst>
                <a:rect l="T12" t="T13" r="T14" b="T15"/>
                <a:pathLst>
                  <a:path w="804" h="304">
                    <a:moveTo>
                      <a:pt x="0" y="66"/>
                    </a:moveTo>
                    <a:lnTo>
                      <a:pt x="488" y="304"/>
                    </a:lnTo>
                    <a:lnTo>
                      <a:pt x="804" y="24"/>
                    </a:lnTo>
                    <a:lnTo>
                      <a:pt x="80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5" name="Freeform 17"/>
              <p:cNvSpPr>
                <a:spLocks/>
              </p:cNvSpPr>
              <p:nvPr/>
            </p:nvSpPr>
            <p:spPr bwMode="auto">
              <a:xfrm>
                <a:off x="4472" y="3037"/>
                <a:ext cx="814" cy="284"/>
              </a:xfrm>
              <a:custGeom>
                <a:avLst/>
                <a:gdLst>
                  <a:gd name="T0" fmla="*/ 0 w 814"/>
                  <a:gd name="T1" fmla="*/ 40 h 284"/>
                  <a:gd name="T2" fmla="*/ 492 w 814"/>
                  <a:gd name="T3" fmla="*/ 284 h 284"/>
                  <a:gd name="T4" fmla="*/ 814 w 814"/>
                  <a:gd name="T5" fmla="*/ 0 h 284"/>
                  <a:gd name="T6" fmla="*/ 0 60000 65536"/>
                  <a:gd name="T7" fmla="*/ 0 60000 65536"/>
                  <a:gd name="T8" fmla="*/ 0 60000 65536"/>
                  <a:gd name="T9" fmla="*/ 0 w 814"/>
                  <a:gd name="T10" fmla="*/ 0 h 284"/>
                  <a:gd name="T11" fmla="*/ 814 w 814"/>
                  <a:gd name="T12" fmla="*/ 284 h 284"/>
                </a:gdLst>
                <a:ahLst/>
                <a:cxnLst>
                  <a:cxn ang="T6">
                    <a:pos x="T0" y="T1"/>
                  </a:cxn>
                  <a:cxn ang="T7">
                    <a:pos x="T2" y="T3"/>
                  </a:cxn>
                  <a:cxn ang="T8">
                    <a:pos x="T4" y="T5"/>
                  </a:cxn>
                </a:cxnLst>
                <a:rect l="T9" t="T10" r="T11" b="T12"/>
                <a:pathLst>
                  <a:path w="814" h="284">
                    <a:moveTo>
                      <a:pt x="0" y="40"/>
                    </a:moveTo>
                    <a:lnTo>
                      <a:pt x="492" y="284"/>
                    </a:lnTo>
                    <a:lnTo>
                      <a:pt x="8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6" name="Freeform 18"/>
              <p:cNvSpPr>
                <a:spLocks/>
              </p:cNvSpPr>
              <p:nvPr/>
            </p:nvSpPr>
            <p:spPr bwMode="auto">
              <a:xfrm>
                <a:off x="4502" y="2876"/>
                <a:ext cx="784" cy="309"/>
              </a:xfrm>
              <a:custGeom>
                <a:avLst/>
                <a:gdLst>
                  <a:gd name="T0" fmla="*/ 784 w 784"/>
                  <a:gd name="T1" fmla="*/ 0 h 309"/>
                  <a:gd name="T2" fmla="*/ 463 w 784"/>
                  <a:gd name="T3" fmla="*/ 309 h 309"/>
                  <a:gd name="T4" fmla="*/ 0 w 784"/>
                  <a:gd name="T5" fmla="*/ 100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sp>
          <p:nvSpPr>
            <p:cNvPr id="11" name="Rectangle 19"/>
            <p:cNvSpPr>
              <a:spLocks noChangeArrowheads="1"/>
            </p:cNvSpPr>
            <p:nvPr/>
          </p:nvSpPr>
          <p:spPr bwMode="auto">
            <a:xfrm>
              <a:off x="288" y="1952"/>
              <a:ext cx="1760" cy="480"/>
            </a:xfrm>
            <a:prstGeom prst="rect">
              <a:avLst/>
            </a:prstGeom>
            <a:gradFill rotWithShape="0">
              <a:gsLst>
                <a:gs pos="0">
                  <a:srgbClr val="666699"/>
                </a:gs>
                <a:gs pos="50000">
                  <a:srgbClr val="6699FF"/>
                </a:gs>
                <a:gs pos="100000">
                  <a:srgbClr val="666699"/>
                </a:gs>
              </a:gsLst>
              <a:lin ang="0" scaled="1"/>
            </a:gradFill>
            <a:ln w="9525">
              <a:solidFill>
                <a:srgbClr val="333399"/>
              </a:solidFill>
              <a:miter lim="800000"/>
              <a:headEnd/>
              <a:tailEnd/>
            </a:ln>
            <a:effectLst>
              <a:outerShdw dist="71842" dir="2700000" algn="ctr" rotWithShape="0">
                <a:srgbClr val="C0C0C0"/>
              </a:outerShdw>
            </a:effectLst>
          </p:spPr>
          <p:txBody>
            <a:bodyPr wrap="none" anchor="ctr"/>
            <a:lstStyle/>
            <a:p>
              <a:pPr algn="ctr" eaLnBrk="0" hangingPunct="0">
                <a:defRPr/>
              </a:pPr>
              <a:r>
                <a:rPr lang="zh-CN" altLang="en-US" sz="2200" b="1" dirty="0">
                  <a:solidFill>
                    <a:srgbClr val="FFFFFF"/>
                  </a:solidFill>
                  <a:effectLst>
                    <a:outerShdw blurRad="38100" dist="38100" dir="2700000" algn="tl">
                      <a:srgbClr val="000000"/>
                    </a:outerShdw>
                  </a:effectLst>
                  <a:latin typeface="Arial Narrow" pitchFamily="34" charset="0"/>
                  <a:ea typeface="宋体" pitchFamily="2" charset="-122"/>
                </a:rPr>
                <a:t>目录服务的功能</a:t>
              </a:r>
            </a:p>
          </p:txBody>
        </p:sp>
        <p:sp>
          <p:nvSpPr>
            <p:cNvPr id="12" name="Rectangle 20"/>
            <p:cNvSpPr>
              <a:spLocks noChangeArrowheads="1"/>
            </p:cNvSpPr>
            <p:nvPr/>
          </p:nvSpPr>
          <p:spPr bwMode="auto">
            <a:xfrm>
              <a:off x="288" y="2432"/>
              <a:ext cx="1760" cy="1152"/>
            </a:xfrm>
            <a:prstGeom prst="rect">
              <a:avLst/>
            </a:prstGeom>
            <a:solidFill>
              <a:srgbClr val="FFFFFF"/>
            </a:solidFill>
            <a:ln w="9525">
              <a:solidFill>
                <a:srgbClr val="333399"/>
              </a:solidFill>
              <a:miter lim="800000"/>
              <a:headEnd/>
              <a:tailEnd/>
            </a:ln>
            <a:effectLst>
              <a:outerShdw dist="53882" dir="2700000" algn="ctr" rotWithShape="0">
                <a:srgbClr val="C0C0C0"/>
              </a:outerShdw>
            </a:effectLst>
          </p:spPr>
          <p:txBody>
            <a:bodyPr tIns="27432" bIns="27432" anchor="ctr"/>
            <a:lstStyle/>
            <a:p>
              <a:pPr marL="228600" indent="-228600" eaLnBrk="0" hangingPunct="0">
                <a:lnSpc>
                  <a:spcPct val="125000"/>
                </a:lnSpc>
                <a:buClr>
                  <a:schemeClr val="accent2"/>
                </a:buClr>
                <a:buSzPct val="70000"/>
                <a:buFont typeface="Wingdings" pitchFamily="2" charset="2"/>
                <a:buChar char="n"/>
                <a:defRPr/>
              </a:pPr>
              <a:r>
                <a:rPr lang="zh-CN" altLang="en-US" sz="1800" b="1">
                  <a:latin typeface="Arial Narrow" pitchFamily="34" charset="0"/>
                  <a:ea typeface="宋体" pitchFamily="2" charset="-122"/>
                </a:rPr>
                <a:t>存储</a:t>
              </a:r>
            </a:p>
            <a:p>
              <a:pPr marL="228600" indent="-228600" eaLnBrk="0" hangingPunct="0">
                <a:lnSpc>
                  <a:spcPct val="125000"/>
                </a:lnSpc>
                <a:buClr>
                  <a:schemeClr val="accent2"/>
                </a:buClr>
                <a:buSzPct val="70000"/>
                <a:buFont typeface="Wingdings" pitchFamily="2" charset="2"/>
                <a:buChar char="n"/>
                <a:defRPr/>
              </a:pPr>
              <a:r>
                <a:rPr lang="zh-CN" altLang="en-US" sz="1800" b="1">
                  <a:latin typeface="Arial Narrow" pitchFamily="34" charset="0"/>
                  <a:ea typeface="宋体" pitchFamily="2" charset="-122"/>
                </a:rPr>
                <a:t>组织</a:t>
              </a:r>
            </a:p>
            <a:p>
              <a:pPr marL="228600" indent="-228600" eaLnBrk="0" hangingPunct="0">
                <a:lnSpc>
                  <a:spcPct val="125000"/>
                </a:lnSpc>
                <a:buClr>
                  <a:schemeClr val="accent2"/>
                </a:buClr>
                <a:buSzPct val="70000"/>
                <a:buFont typeface="Wingdings" pitchFamily="2" charset="2"/>
                <a:buChar char="n"/>
                <a:defRPr/>
              </a:pPr>
              <a:r>
                <a:rPr lang="zh-CN" altLang="en-US" sz="1800" b="1">
                  <a:latin typeface="Arial Narrow" pitchFamily="34" charset="0"/>
                  <a:ea typeface="宋体" pitchFamily="2" charset="-122"/>
                </a:rPr>
                <a:t>管理</a:t>
              </a:r>
            </a:p>
            <a:p>
              <a:pPr marL="228600" indent="-228600" eaLnBrk="0" hangingPunct="0">
                <a:lnSpc>
                  <a:spcPct val="125000"/>
                </a:lnSpc>
                <a:buClr>
                  <a:schemeClr val="accent2"/>
                </a:buClr>
                <a:buSzPct val="70000"/>
                <a:buFont typeface="Wingdings" pitchFamily="2" charset="2"/>
                <a:buChar char="n"/>
                <a:defRPr/>
              </a:pPr>
              <a:r>
                <a:rPr lang="zh-CN" altLang="en-US" sz="1800" b="1">
                  <a:latin typeface="Arial Narrow" pitchFamily="34" charset="0"/>
                  <a:ea typeface="宋体" pitchFamily="2" charset="-122"/>
                </a:rPr>
                <a:t>控制</a:t>
              </a:r>
            </a:p>
            <a:p>
              <a:pPr marL="228600" indent="-228600" eaLnBrk="0" hangingPunct="0">
                <a:lnSpc>
                  <a:spcPct val="125000"/>
                </a:lnSpc>
                <a:buClr>
                  <a:schemeClr val="accent2"/>
                </a:buClr>
                <a:buSzPct val="70000"/>
                <a:buFont typeface="Wingdings" pitchFamily="2" charset="2"/>
                <a:buChar char="n"/>
                <a:defRPr/>
              </a:pPr>
              <a:r>
                <a:rPr lang="zh-CN" altLang="en-US" sz="1800" b="1">
                  <a:latin typeface="Arial Narrow" pitchFamily="34" charset="0"/>
                  <a:ea typeface="宋体" pitchFamily="2" charset="-122"/>
                </a:rPr>
                <a:t>定位</a:t>
              </a:r>
            </a:p>
          </p:txBody>
        </p:sp>
        <p:sp>
          <p:nvSpPr>
            <p:cNvPr id="13" name="Freeform 21"/>
            <p:cNvSpPr>
              <a:spLocks/>
            </p:cNvSpPr>
            <p:nvPr/>
          </p:nvSpPr>
          <p:spPr bwMode="auto">
            <a:xfrm flipH="1">
              <a:off x="1160" y="2688"/>
              <a:ext cx="296" cy="648"/>
            </a:xfrm>
            <a:custGeom>
              <a:avLst/>
              <a:gdLst>
                <a:gd name="T0" fmla="*/ 296 w 288"/>
                <a:gd name="T1" fmla="*/ 0 h 1680"/>
                <a:gd name="T2" fmla="*/ 0 w 288"/>
                <a:gd name="T3" fmla="*/ 0 h 1680"/>
                <a:gd name="T4" fmla="*/ 0 w 288"/>
                <a:gd name="T5" fmla="*/ 648 h 1680"/>
                <a:gd name="T6" fmla="*/ 296 w 288"/>
                <a:gd name="T7" fmla="*/ 648 h 1680"/>
                <a:gd name="T8" fmla="*/ 0 60000 65536"/>
                <a:gd name="T9" fmla="*/ 0 60000 65536"/>
                <a:gd name="T10" fmla="*/ 0 60000 65536"/>
                <a:gd name="T11" fmla="*/ 0 60000 65536"/>
                <a:gd name="T12" fmla="*/ 0 w 288"/>
                <a:gd name="T13" fmla="*/ 0 h 1680"/>
                <a:gd name="T14" fmla="*/ 288 w 288"/>
                <a:gd name="T15" fmla="*/ 1680 h 1680"/>
              </a:gdLst>
              <a:ahLst/>
              <a:cxnLst>
                <a:cxn ang="T8">
                  <a:pos x="T0" y="T1"/>
                </a:cxn>
                <a:cxn ang="T9">
                  <a:pos x="T2" y="T3"/>
                </a:cxn>
                <a:cxn ang="T10">
                  <a:pos x="T4" y="T5"/>
                </a:cxn>
                <a:cxn ang="T11">
                  <a:pos x="T6" y="T7"/>
                </a:cxn>
              </a:cxnLst>
              <a:rect l="T12" t="T13" r="T14" b="T15"/>
              <a:pathLst>
                <a:path w="288" h="1680">
                  <a:moveTo>
                    <a:pt x="288" y="0"/>
                  </a:moveTo>
                  <a:lnTo>
                    <a:pt x="0" y="0"/>
                  </a:lnTo>
                  <a:lnTo>
                    <a:pt x="0" y="1680"/>
                  </a:lnTo>
                  <a:lnTo>
                    <a:pt x="288" y="1680"/>
                  </a:lnTo>
                </a:path>
              </a:pathLst>
            </a:custGeom>
            <a:gradFill rotWithShape="0">
              <a:gsLst>
                <a:gs pos="0">
                  <a:srgbClr val="FFFFFF"/>
                </a:gs>
                <a:gs pos="100000">
                  <a:srgbClr val="CCECFF"/>
                </a:gs>
              </a:gsLst>
              <a:lin ang="0" scaled="1"/>
            </a:gradFill>
            <a:ln w="9525" cap="flat" cmpd="sng">
              <a:solidFill>
                <a:srgbClr val="3366FF"/>
              </a:solidFill>
              <a:prstDash val="solid"/>
              <a:round/>
              <a:headEnd/>
              <a:tailEnd/>
            </a:ln>
          </p:spPr>
          <p:txBody>
            <a:bodyPr/>
            <a:lstStyle/>
            <a:p>
              <a:endParaRPr lang="zh-CN" altLang="en-US"/>
            </a:p>
          </p:txBody>
        </p:sp>
        <p:sp>
          <p:nvSpPr>
            <p:cNvPr id="14" name="AutoShape 22"/>
            <p:cNvSpPr>
              <a:spLocks noChangeArrowheads="1"/>
            </p:cNvSpPr>
            <p:nvPr/>
          </p:nvSpPr>
          <p:spPr bwMode="auto">
            <a:xfrm>
              <a:off x="1309" y="2830"/>
              <a:ext cx="1032" cy="388"/>
            </a:xfrm>
            <a:prstGeom prst="leftArrowCallout">
              <a:avLst>
                <a:gd name="adj1" fmla="val 49481"/>
                <a:gd name="adj2" fmla="val 39435"/>
                <a:gd name="adj3" fmla="val 48455"/>
                <a:gd name="adj4" fmla="val 72477"/>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lstStyle/>
            <a:p>
              <a:pPr algn="ctr" eaLnBrk="0" hangingPunct="0">
                <a:defRPr/>
              </a:pPr>
              <a:r>
                <a:rPr lang="zh-CN" altLang="en-US" sz="1800" b="1">
                  <a:latin typeface="Arial Narrow" pitchFamily="34" charset="0"/>
                  <a:ea typeface="宋体" pitchFamily="2" charset="-122"/>
                </a:rPr>
                <a:t>资源</a:t>
              </a:r>
            </a:p>
          </p:txBody>
        </p:sp>
        <p:sp>
          <p:nvSpPr>
            <p:cNvPr id="15" name="Rectangle 23"/>
            <p:cNvSpPr>
              <a:spLocks noChangeArrowheads="1"/>
            </p:cNvSpPr>
            <p:nvPr/>
          </p:nvSpPr>
          <p:spPr bwMode="auto">
            <a:xfrm>
              <a:off x="2528" y="1952"/>
              <a:ext cx="2896" cy="480"/>
            </a:xfrm>
            <a:prstGeom prst="rect">
              <a:avLst/>
            </a:prstGeom>
            <a:gradFill rotWithShape="0">
              <a:gsLst>
                <a:gs pos="0">
                  <a:srgbClr val="666699"/>
                </a:gs>
                <a:gs pos="50000">
                  <a:srgbClr val="6699FF"/>
                </a:gs>
                <a:gs pos="100000">
                  <a:srgbClr val="666699"/>
                </a:gs>
              </a:gsLst>
              <a:lin ang="0" scaled="1"/>
            </a:gradFill>
            <a:ln w="9525">
              <a:solidFill>
                <a:srgbClr val="333399"/>
              </a:solidFill>
              <a:miter lim="800000"/>
              <a:headEnd/>
              <a:tailEnd/>
            </a:ln>
            <a:effectLst>
              <a:outerShdw dist="71842" dir="2700000" algn="ctr" rotWithShape="0">
                <a:srgbClr val="C0C0C0"/>
              </a:outerShdw>
            </a:effectLst>
          </p:spPr>
          <p:txBody>
            <a:bodyPr wrap="none" anchor="ctr"/>
            <a:lstStyle/>
            <a:p>
              <a:pPr algn="ctr" eaLnBrk="0" hangingPunct="0">
                <a:defRPr/>
              </a:pPr>
              <a:r>
                <a:rPr lang="zh-CN" altLang="en-US" sz="2200" b="1">
                  <a:solidFill>
                    <a:srgbClr val="FFFFFF"/>
                  </a:solidFill>
                  <a:effectLst>
                    <a:outerShdw blurRad="38100" dist="38100" dir="2700000" algn="tl">
                      <a:srgbClr val="000000"/>
                    </a:outerShdw>
                  </a:effectLst>
                  <a:latin typeface="Arial Narrow" pitchFamily="34" charset="0"/>
                  <a:ea typeface="宋体" pitchFamily="2" charset="-122"/>
                </a:rPr>
                <a:t>集中管理</a:t>
              </a:r>
            </a:p>
          </p:txBody>
        </p:sp>
        <p:sp>
          <p:nvSpPr>
            <p:cNvPr id="16" name="Rectangle 24"/>
            <p:cNvSpPr>
              <a:spLocks noChangeArrowheads="1"/>
            </p:cNvSpPr>
            <p:nvPr/>
          </p:nvSpPr>
          <p:spPr bwMode="auto">
            <a:xfrm>
              <a:off x="2528" y="2432"/>
              <a:ext cx="2896" cy="1152"/>
            </a:xfrm>
            <a:prstGeom prst="rect">
              <a:avLst/>
            </a:prstGeom>
            <a:solidFill>
              <a:srgbClr val="FFFFFF"/>
            </a:solidFill>
            <a:ln w="9525">
              <a:solidFill>
                <a:srgbClr val="333399"/>
              </a:solidFill>
              <a:miter lim="800000"/>
              <a:headEnd/>
              <a:tailEnd/>
            </a:ln>
            <a:effectLst>
              <a:outerShdw dist="53882" dir="2700000" algn="ctr" rotWithShape="0">
                <a:srgbClr val="C0C0C0"/>
              </a:outerShdw>
            </a:effectLst>
          </p:spPr>
          <p:txBody>
            <a:bodyPr tIns="27432" bIns="27432" anchor="ctr"/>
            <a:lstStyle/>
            <a:p>
              <a:pPr marL="228600" indent="-228600" eaLnBrk="0" hangingPunct="0">
                <a:spcAft>
                  <a:spcPct val="45000"/>
                </a:spcAft>
                <a:buClr>
                  <a:schemeClr val="accent2"/>
                </a:buClr>
                <a:buSzPct val="70000"/>
                <a:buFont typeface="Wingdings" pitchFamily="2" charset="2"/>
                <a:buChar char="n"/>
                <a:defRPr/>
              </a:pPr>
              <a:r>
                <a:rPr lang="zh-CN" altLang="en-US" sz="2200" b="1" dirty="0">
                  <a:latin typeface="Arial Narrow" pitchFamily="34" charset="0"/>
                  <a:ea typeface="宋体" pitchFamily="2" charset="-122"/>
                </a:rPr>
                <a:t>单点管理</a:t>
              </a:r>
            </a:p>
            <a:p>
              <a:pPr marL="228600" indent="-228600" eaLnBrk="0" hangingPunct="0">
                <a:spcAft>
                  <a:spcPct val="45000"/>
                </a:spcAft>
                <a:buClr>
                  <a:schemeClr val="accent2"/>
                </a:buClr>
                <a:buSzPct val="70000"/>
                <a:buFont typeface="Wingdings" pitchFamily="2" charset="2"/>
                <a:buChar char="n"/>
                <a:defRPr/>
              </a:pPr>
              <a:r>
                <a:rPr lang="zh-CN" altLang="en-US" sz="2200" b="1" dirty="0">
                  <a:latin typeface="Arial Narrow" pitchFamily="34" charset="0"/>
                  <a:ea typeface="宋体" pitchFamily="2" charset="-122"/>
                </a:rPr>
                <a:t>单点登陆可访问所有的目录服务资源</a:t>
              </a:r>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 AD</a:t>
            </a:r>
            <a:r>
              <a:rPr lang="zh-CN" altLang="en-US" dirty="0" smtClean="0"/>
              <a:t>逻辑结构</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域林</a:t>
            </a:r>
            <a:r>
              <a:rPr lang="en-US" altLang="zh-CN" sz="2400" dirty="0" smtClean="0">
                <a:latin typeface="宋体" panose="02010600030101010101" pitchFamily="2" charset="-122"/>
              </a:rPr>
              <a:t>Forest</a:t>
            </a:r>
          </a:p>
          <a:p>
            <a:pPr lvl="1">
              <a:lnSpc>
                <a:spcPct val="90000"/>
              </a:lnSpc>
            </a:pPr>
            <a:r>
              <a:rPr lang="zh-CN" altLang="en-US" sz="2400" dirty="0" smtClean="0">
                <a:latin typeface="宋体" panose="02010600030101010101" pitchFamily="2" charset="-122"/>
              </a:rPr>
              <a:t>域树</a:t>
            </a:r>
            <a:r>
              <a:rPr lang="en-US" altLang="zh-CN" sz="2400" dirty="0" smtClean="0">
                <a:latin typeface="宋体" panose="02010600030101010101" pitchFamily="2" charset="-122"/>
              </a:rPr>
              <a:t>Tree</a:t>
            </a:r>
          </a:p>
          <a:p>
            <a:pPr lvl="1">
              <a:lnSpc>
                <a:spcPct val="90000"/>
              </a:lnSpc>
            </a:pPr>
            <a:r>
              <a:rPr lang="zh-CN" altLang="en-US" sz="2400" dirty="0" smtClean="0">
                <a:latin typeface="宋体" panose="02010600030101010101" pitchFamily="2" charset="-122"/>
              </a:rPr>
              <a:t>域</a:t>
            </a:r>
            <a:r>
              <a:rPr lang="en-US" altLang="zh-CN" sz="2400" dirty="0" smtClean="0">
                <a:latin typeface="宋体" panose="02010600030101010101" pitchFamily="2" charset="-122"/>
              </a:rPr>
              <a:t>Domain</a:t>
            </a:r>
          </a:p>
          <a:p>
            <a:pPr lvl="1">
              <a:lnSpc>
                <a:spcPct val="90000"/>
              </a:lnSpc>
            </a:pPr>
            <a:r>
              <a:rPr lang="zh-CN" altLang="en-US" sz="2400" dirty="0" smtClean="0">
                <a:latin typeface="宋体" panose="02010600030101010101" pitchFamily="2" charset="-122"/>
              </a:rPr>
              <a:t>组织单元</a:t>
            </a:r>
            <a:r>
              <a:rPr lang="en-US" altLang="zh-CN" sz="2400" dirty="0" smtClean="0">
                <a:latin typeface="宋体" panose="02010600030101010101" pitchFamily="2" charset="-122"/>
              </a:rPr>
              <a:t>OU</a:t>
            </a:r>
          </a:p>
          <a:p>
            <a:pPr lvl="2">
              <a:lnSpc>
                <a:spcPct val="90000"/>
              </a:lnSpc>
              <a:buNone/>
            </a:pPr>
            <a:r>
              <a:rPr lang="en-US" altLang="zh-CN" sz="2200" dirty="0" smtClean="0">
                <a:latin typeface="宋体" panose="02010600030101010101" pitchFamily="2" charset="-122"/>
              </a:rPr>
              <a:t>Organization Unit</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23</a:t>
            </a:fld>
            <a:endParaRPr lang="zh-CN" altLang="en-US" dirty="0"/>
          </a:p>
        </p:txBody>
      </p:sp>
      <p:pic>
        <p:nvPicPr>
          <p:cNvPr id="5" name="Picture 48"/>
          <p:cNvPicPr>
            <a:picLocks noChangeAspect="1" noChangeArrowheads="1"/>
          </p:cNvPicPr>
          <p:nvPr/>
        </p:nvPicPr>
        <p:blipFill>
          <a:blip r:embed="rId2" cstate="print"/>
          <a:srcRect/>
          <a:stretch>
            <a:fillRect/>
          </a:stretch>
        </p:blipFill>
        <p:spPr bwMode="auto">
          <a:xfrm>
            <a:off x="4150659" y="1456764"/>
            <a:ext cx="5638800" cy="4829175"/>
          </a:xfrm>
          <a:prstGeom prst="rect">
            <a:avLst/>
          </a:prstGeom>
          <a:noFill/>
          <a:ln w="9525">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27788" cy="692989"/>
          </a:xfrm>
        </p:spPr>
        <p:txBody>
          <a:bodyPr>
            <a:normAutofit/>
          </a:bodyPr>
          <a:lstStyle/>
          <a:p>
            <a:r>
              <a:rPr lang="en-US" altLang="zh-CN" dirty="0" smtClean="0"/>
              <a:t> AD</a:t>
            </a:r>
            <a:r>
              <a:rPr lang="zh-CN" altLang="en-US" dirty="0" smtClean="0"/>
              <a:t>逻辑结构</a:t>
            </a:r>
            <a:r>
              <a:rPr lang="en-US" altLang="zh-CN" dirty="0" smtClean="0"/>
              <a:t>-</a:t>
            </a:r>
            <a:r>
              <a:rPr lang="zh-CN" altLang="en-US" dirty="0" smtClean="0"/>
              <a:t>核心结构</a:t>
            </a:r>
            <a:r>
              <a:rPr lang="en-US" altLang="zh-CN" dirty="0" smtClean="0"/>
              <a:t>-</a:t>
            </a:r>
            <a:r>
              <a:rPr lang="zh-CN" altLang="en-US" dirty="0" smtClean="0"/>
              <a:t>域</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域是安全的边界</a:t>
            </a:r>
          </a:p>
          <a:p>
            <a:pPr lvl="2">
              <a:lnSpc>
                <a:spcPct val="90000"/>
              </a:lnSpc>
              <a:buNone/>
            </a:pPr>
            <a:r>
              <a:rPr lang="zh-CN" altLang="en-US" sz="2000" dirty="0" smtClean="0">
                <a:latin typeface="宋体" panose="02010600030101010101" pitchFamily="2" charset="-122"/>
              </a:rPr>
              <a:t>除非管理员得到其他域的明确授权，否则域管理员只能在该域内有必要的管理权限</a:t>
            </a:r>
            <a:endParaRPr lang="zh-CN" altLang="en-US" sz="22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域是一个复制单元</a:t>
            </a:r>
          </a:p>
          <a:p>
            <a:pPr lvl="2">
              <a:lnSpc>
                <a:spcPct val="90000"/>
              </a:lnSpc>
              <a:buNone/>
            </a:pPr>
            <a:r>
              <a:rPr lang="zh-CN" altLang="en-US" sz="2000" dirty="0" smtClean="0">
                <a:latin typeface="宋体" panose="02010600030101010101" pitchFamily="2" charset="-122"/>
              </a:rPr>
              <a:t>域内的域控制器包含活动目录的副本并参与活动目录的复制</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24</a:t>
            </a:fld>
            <a:endParaRPr lang="zh-CN" altLang="en-US" dirty="0"/>
          </a:p>
        </p:txBody>
      </p:sp>
      <p:sp>
        <p:nvSpPr>
          <p:cNvPr id="6" name="AutoShape 4"/>
          <p:cNvSpPr>
            <a:spLocks noChangeArrowheads="1"/>
          </p:cNvSpPr>
          <p:nvPr/>
        </p:nvSpPr>
        <p:spPr bwMode="auto">
          <a:xfrm>
            <a:off x="4037013" y="4035425"/>
            <a:ext cx="3543300" cy="2111375"/>
          </a:xfrm>
          <a:prstGeom prst="triangle">
            <a:avLst>
              <a:gd name="adj" fmla="val 50000"/>
            </a:avLst>
          </a:prstGeom>
          <a:gradFill rotWithShape="0">
            <a:gsLst>
              <a:gs pos="0">
                <a:srgbClr val="CCFFFF"/>
              </a:gs>
              <a:gs pos="100000">
                <a:srgbClr val="99CCFF"/>
              </a:gs>
            </a:gsLst>
            <a:lin ang="5400000" scaled="1"/>
          </a:gradFill>
          <a:ln w="9525">
            <a:solidFill>
              <a:srgbClr val="333399"/>
            </a:solidFill>
            <a:miter lim="800000"/>
            <a:headEnd/>
            <a:tailEnd/>
          </a:ln>
          <a:effectLst>
            <a:outerShdw dist="113592" dir="1593903" algn="ctr" rotWithShape="0">
              <a:srgbClr val="C0C0C0"/>
            </a:outerShdw>
          </a:effectLst>
        </p:spPr>
        <p:txBody>
          <a:bodyPr wrap="none" tIns="1051560" anchor="ctr"/>
          <a:lstStyle/>
          <a:p>
            <a:pPr algn="ctr" eaLnBrk="0" hangingPunct="0">
              <a:defRPr/>
            </a:pPr>
            <a:r>
              <a:rPr lang="en-US" altLang="zh-CN" sz="2000" b="1">
                <a:latin typeface="Arial Narrow" pitchFamily="34" charset="0"/>
                <a:ea typeface="宋体" pitchFamily="2" charset="-122"/>
              </a:rPr>
              <a:t>Windows 2003</a:t>
            </a:r>
            <a:br>
              <a:rPr lang="en-US" altLang="zh-CN" sz="2000" b="1">
                <a:latin typeface="Arial Narrow" pitchFamily="34" charset="0"/>
                <a:ea typeface="宋体" pitchFamily="2" charset="-122"/>
              </a:rPr>
            </a:br>
            <a:r>
              <a:rPr lang="zh-CN" altLang="en-US" sz="2000" b="1">
                <a:latin typeface="Arial Narrow" pitchFamily="34" charset="0"/>
                <a:ea typeface="宋体" pitchFamily="2" charset="-122"/>
              </a:rPr>
              <a:t>域</a:t>
            </a:r>
          </a:p>
        </p:txBody>
      </p:sp>
      <p:pic>
        <p:nvPicPr>
          <p:cNvPr id="9" name="Picture 38"/>
          <p:cNvPicPr>
            <a:picLocks noChangeAspect="1" noChangeArrowheads="1"/>
          </p:cNvPicPr>
          <p:nvPr/>
        </p:nvPicPr>
        <p:blipFill>
          <a:blip r:embed="rId2" cstate="print"/>
          <a:srcRect/>
          <a:stretch>
            <a:fillRect/>
          </a:stretch>
        </p:blipFill>
        <p:spPr bwMode="auto">
          <a:xfrm>
            <a:off x="1371600" y="3733800"/>
            <a:ext cx="2589213" cy="2667000"/>
          </a:xfrm>
          <a:prstGeom prst="rect">
            <a:avLst/>
          </a:prstGeom>
          <a:noFill/>
          <a:ln w="9525" algn="ctr">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逻辑结构</a:t>
            </a:r>
            <a:r>
              <a:rPr lang="en-US" altLang="zh-CN" dirty="0" smtClean="0"/>
              <a:t>-OU</a:t>
            </a:r>
            <a:endParaRPr lang="zh-CN" altLang="en-US" dirty="0" smtClean="0"/>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r>
              <a:rPr lang="en-US" altLang="zh-CN" sz="2400" dirty="0" smtClean="0">
                <a:latin typeface="宋体" panose="02010600030101010101" pitchFamily="2" charset="-122"/>
              </a:rPr>
              <a:t>OU </a:t>
            </a:r>
            <a:r>
              <a:rPr lang="zh-CN" altLang="en-US" sz="2400" dirty="0" smtClean="0">
                <a:latin typeface="宋体" panose="02010600030101010101" pitchFamily="2" charset="-122"/>
              </a:rPr>
              <a:t>可以把对象组织到一个逻辑结构中，使其能最佳适应组织的需要</a:t>
            </a:r>
          </a:p>
          <a:p>
            <a:pPr lvl="1">
              <a:lnSpc>
                <a:spcPct val="90000"/>
              </a:lnSpc>
            </a:pPr>
            <a:r>
              <a:rPr lang="zh-CN" altLang="en-US" sz="2400" dirty="0" smtClean="0">
                <a:latin typeface="宋体" panose="02010600030101010101" pitchFamily="2" charset="-122"/>
              </a:rPr>
              <a:t>委派 </a:t>
            </a:r>
            <a:r>
              <a:rPr lang="en-US" altLang="zh-CN" sz="2400" dirty="0" smtClean="0">
                <a:latin typeface="宋体" panose="02010600030101010101" pitchFamily="2" charset="-122"/>
              </a:rPr>
              <a:t>OU </a:t>
            </a:r>
            <a:r>
              <a:rPr lang="zh-CN" altLang="en-US" sz="2400" dirty="0" smtClean="0">
                <a:latin typeface="宋体" panose="02010600030101010101" pitchFamily="2" charset="-122"/>
              </a:rPr>
              <a:t>的管理控制权，必须把 </a:t>
            </a:r>
            <a:r>
              <a:rPr lang="en-US" altLang="zh-CN" sz="2400" dirty="0" smtClean="0">
                <a:latin typeface="宋体" panose="02010600030101010101" pitchFamily="2" charset="-122"/>
              </a:rPr>
              <a:t>OU </a:t>
            </a:r>
            <a:r>
              <a:rPr lang="zh-CN" altLang="en-US" sz="2400" dirty="0" smtClean="0">
                <a:latin typeface="宋体" panose="02010600030101010101" pitchFamily="2" charset="-122"/>
              </a:rPr>
              <a:t>及 </a:t>
            </a:r>
            <a:r>
              <a:rPr lang="en-US" altLang="zh-CN" sz="2400" dirty="0" smtClean="0">
                <a:latin typeface="宋体" panose="02010600030101010101" pitchFamily="2" charset="-122"/>
              </a:rPr>
              <a:t>OU </a:t>
            </a:r>
            <a:r>
              <a:rPr lang="zh-CN" altLang="en-US" sz="2400" dirty="0" smtClean="0">
                <a:latin typeface="宋体" panose="02010600030101010101" pitchFamily="2" charset="-122"/>
              </a:rPr>
              <a:t>包含对象的具体的权限指定给一个或几个用户和组</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25</a:t>
            </a:fld>
            <a:endParaRPr lang="zh-CN" altLang="en-US" dirty="0"/>
          </a:p>
        </p:txBody>
      </p:sp>
      <p:grpSp>
        <p:nvGrpSpPr>
          <p:cNvPr id="76" name="组合 75"/>
          <p:cNvGrpSpPr/>
          <p:nvPr/>
        </p:nvGrpSpPr>
        <p:grpSpPr>
          <a:xfrm>
            <a:off x="1888655" y="1463675"/>
            <a:ext cx="6932612" cy="2424113"/>
            <a:chOff x="1902102" y="1463675"/>
            <a:chExt cx="6932612" cy="2424113"/>
          </a:xfrm>
        </p:grpSpPr>
        <p:sp>
          <p:nvSpPr>
            <p:cNvPr id="11" name="Rectangle 3"/>
            <p:cNvSpPr>
              <a:spLocks noChangeArrowheads="1"/>
            </p:cNvSpPr>
            <p:nvPr/>
          </p:nvSpPr>
          <p:spPr bwMode="auto">
            <a:xfrm>
              <a:off x="5734327" y="1643063"/>
              <a:ext cx="3100387" cy="2244725"/>
            </a:xfrm>
            <a:prstGeom prst="rect">
              <a:avLst/>
            </a:prstGeom>
            <a:gradFill rotWithShape="0">
              <a:gsLst>
                <a:gs pos="0">
                  <a:srgbClr val="FCFEB9"/>
                </a:gs>
                <a:gs pos="50000">
                  <a:srgbClr val="FFFFFF"/>
                </a:gs>
                <a:gs pos="100000">
                  <a:srgbClr val="FCFEB9"/>
                </a:gs>
              </a:gsLst>
              <a:lin ang="2700000" scaled="1"/>
            </a:gradFill>
            <a:ln w="12700">
              <a:solidFill>
                <a:srgbClr val="0033CC"/>
              </a:solidFill>
              <a:miter lim="800000"/>
              <a:headEnd/>
              <a:tailEnd/>
            </a:ln>
            <a:effectLst>
              <a:outerShdw dist="35921" dir="2700000" algn="ctr" rotWithShape="0">
                <a:srgbClr val="B2B2B2"/>
              </a:outerShdw>
            </a:effectLst>
          </p:spPr>
          <p:txBody>
            <a:bodyPr wrap="none" anchor="ctr"/>
            <a:lstStyle/>
            <a:p>
              <a:pPr>
                <a:defRPr/>
              </a:pPr>
              <a:endParaRPr lang="zh-CN" altLang="en-US">
                <a:ea typeface="宋体" pitchFamily="2" charset="-122"/>
              </a:endParaRPr>
            </a:p>
          </p:txBody>
        </p:sp>
        <p:sp>
          <p:nvSpPr>
            <p:cNvPr id="12" name="Rectangle 4"/>
            <p:cNvSpPr>
              <a:spLocks noChangeArrowheads="1"/>
            </p:cNvSpPr>
            <p:nvPr/>
          </p:nvSpPr>
          <p:spPr bwMode="auto">
            <a:xfrm>
              <a:off x="5962927" y="1463675"/>
              <a:ext cx="2646362" cy="404813"/>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lstStyle/>
            <a:p>
              <a:pPr algn="ctr" eaLnBrk="0" hangingPunct="0">
                <a:defRPr/>
              </a:pP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组织结构</a:t>
              </a:r>
            </a:p>
          </p:txBody>
        </p:sp>
        <p:sp>
          <p:nvSpPr>
            <p:cNvPr id="13" name="Text Box 5"/>
            <p:cNvSpPr txBox="1">
              <a:spLocks noChangeArrowheads="1"/>
            </p:cNvSpPr>
            <p:nvPr/>
          </p:nvSpPr>
          <p:spPr bwMode="auto">
            <a:xfrm>
              <a:off x="7747277" y="2630488"/>
              <a:ext cx="839787" cy="457200"/>
            </a:xfrm>
            <a:prstGeom prst="rect">
              <a:avLst/>
            </a:prstGeom>
            <a:noFill/>
            <a:ln w="9525">
              <a:noFill/>
              <a:miter lim="800000"/>
              <a:headEnd/>
              <a:tailEnd/>
            </a:ln>
          </p:spPr>
          <p:txBody>
            <a:bodyPr wrap="none">
              <a:spAutoFit/>
            </a:bodyPr>
            <a:lstStyle/>
            <a:p>
              <a:pPr eaLnBrk="0" hangingPunct="0"/>
              <a:r>
                <a:rPr lang="en-US" altLang="zh-CN" b="1">
                  <a:latin typeface="Arial Narrow" pitchFamily="34" charset="0"/>
                </a:rPr>
                <a:t>Sales</a:t>
              </a:r>
            </a:p>
          </p:txBody>
        </p:sp>
        <p:sp>
          <p:nvSpPr>
            <p:cNvPr id="14" name="Text Box 6"/>
            <p:cNvSpPr txBox="1">
              <a:spLocks noChangeArrowheads="1"/>
            </p:cNvSpPr>
            <p:nvPr/>
          </p:nvSpPr>
          <p:spPr bwMode="auto">
            <a:xfrm>
              <a:off x="7259914" y="2014538"/>
              <a:ext cx="1463675" cy="457200"/>
            </a:xfrm>
            <a:prstGeom prst="rect">
              <a:avLst/>
            </a:prstGeom>
            <a:noFill/>
            <a:ln w="9525">
              <a:noFill/>
              <a:miter lim="800000"/>
              <a:headEnd/>
              <a:tailEnd/>
            </a:ln>
          </p:spPr>
          <p:txBody>
            <a:bodyPr wrap="none">
              <a:spAutoFit/>
            </a:bodyPr>
            <a:lstStyle/>
            <a:p>
              <a:pPr eaLnBrk="0" hangingPunct="0"/>
              <a:r>
                <a:rPr lang="en-US" altLang="zh-CN" b="1">
                  <a:latin typeface="Arial Narrow" pitchFamily="34" charset="0"/>
                </a:rPr>
                <a:t>Vancouver</a:t>
              </a:r>
            </a:p>
          </p:txBody>
        </p:sp>
        <p:sp>
          <p:nvSpPr>
            <p:cNvPr id="15" name="Text Box 7"/>
            <p:cNvSpPr txBox="1">
              <a:spLocks noChangeArrowheads="1"/>
            </p:cNvSpPr>
            <p:nvPr/>
          </p:nvSpPr>
          <p:spPr bwMode="auto">
            <a:xfrm>
              <a:off x="7747277" y="3200400"/>
              <a:ext cx="963612" cy="457200"/>
            </a:xfrm>
            <a:prstGeom prst="rect">
              <a:avLst/>
            </a:prstGeom>
            <a:noFill/>
            <a:ln w="9525">
              <a:noFill/>
              <a:miter lim="800000"/>
              <a:headEnd/>
              <a:tailEnd/>
            </a:ln>
          </p:spPr>
          <p:txBody>
            <a:bodyPr wrap="none">
              <a:spAutoFit/>
            </a:bodyPr>
            <a:lstStyle/>
            <a:p>
              <a:pPr eaLnBrk="0" hangingPunct="0"/>
              <a:r>
                <a:rPr lang="en-US" altLang="zh-CN" b="1">
                  <a:latin typeface="Arial Narrow" pitchFamily="34" charset="0"/>
                </a:rPr>
                <a:t>Repair</a:t>
              </a:r>
            </a:p>
          </p:txBody>
        </p:sp>
        <p:sp>
          <p:nvSpPr>
            <p:cNvPr id="16" name="Rectangle 8"/>
            <p:cNvSpPr>
              <a:spLocks noChangeArrowheads="1"/>
            </p:cNvSpPr>
            <p:nvPr/>
          </p:nvSpPr>
          <p:spPr bwMode="auto">
            <a:xfrm>
              <a:off x="1902102" y="1643063"/>
              <a:ext cx="3505200" cy="2244725"/>
            </a:xfrm>
            <a:prstGeom prst="rect">
              <a:avLst/>
            </a:prstGeom>
            <a:gradFill rotWithShape="0">
              <a:gsLst>
                <a:gs pos="0">
                  <a:srgbClr val="FCFEB9"/>
                </a:gs>
                <a:gs pos="50000">
                  <a:srgbClr val="FFFFFF"/>
                </a:gs>
                <a:gs pos="100000">
                  <a:srgbClr val="FCFEB9"/>
                </a:gs>
              </a:gsLst>
              <a:lin ang="2700000" scaled="1"/>
            </a:gradFill>
            <a:ln w="12700">
              <a:solidFill>
                <a:srgbClr val="0033CC"/>
              </a:solidFill>
              <a:miter lim="800000"/>
              <a:headEnd/>
              <a:tailEnd/>
            </a:ln>
            <a:effectLst>
              <a:outerShdw dist="35921" dir="2700000" algn="ctr" rotWithShape="0">
                <a:srgbClr val="B2B2B2"/>
              </a:outerShdw>
            </a:effectLst>
          </p:spPr>
          <p:txBody>
            <a:bodyPr wrap="none" anchor="ctr"/>
            <a:lstStyle/>
            <a:p>
              <a:pPr>
                <a:defRPr/>
              </a:pPr>
              <a:endParaRPr lang="zh-CN" altLang="en-US">
                <a:ea typeface="宋体" pitchFamily="2" charset="-122"/>
              </a:endParaRPr>
            </a:p>
          </p:txBody>
        </p:sp>
        <p:sp>
          <p:nvSpPr>
            <p:cNvPr id="17" name="Text Box 9"/>
            <p:cNvSpPr txBox="1">
              <a:spLocks noChangeArrowheads="1"/>
            </p:cNvSpPr>
            <p:nvPr/>
          </p:nvSpPr>
          <p:spPr bwMode="auto">
            <a:xfrm>
              <a:off x="3880127" y="2630488"/>
              <a:ext cx="881062" cy="457200"/>
            </a:xfrm>
            <a:prstGeom prst="rect">
              <a:avLst/>
            </a:prstGeom>
            <a:noFill/>
            <a:ln w="9525">
              <a:noFill/>
              <a:miter lim="800000"/>
              <a:headEnd/>
              <a:tailEnd/>
            </a:ln>
          </p:spPr>
          <p:txBody>
            <a:bodyPr wrap="none">
              <a:spAutoFit/>
            </a:bodyPr>
            <a:lstStyle/>
            <a:p>
              <a:pPr eaLnBrk="0" hangingPunct="0"/>
              <a:r>
                <a:rPr lang="en-US" altLang="zh-CN" b="1" dirty="0">
                  <a:latin typeface="Arial Narrow" pitchFamily="34" charset="0"/>
                </a:rPr>
                <a:t>Users</a:t>
              </a:r>
            </a:p>
          </p:txBody>
        </p:sp>
        <p:sp>
          <p:nvSpPr>
            <p:cNvPr id="18" name="Text Box 10"/>
            <p:cNvSpPr txBox="1">
              <a:spLocks noChangeArrowheads="1"/>
            </p:cNvSpPr>
            <p:nvPr/>
          </p:nvSpPr>
          <p:spPr bwMode="auto">
            <a:xfrm>
              <a:off x="3392764" y="2014538"/>
              <a:ext cx="839788" cy="457200"/>
            </a:xfrm>
            <a:prstGeom prst="rect">
              <a:avLst/>
            </a:prstGeom>
            <a:noFill/>
            <a:ln w="9525">
              <a:noFill/>
              <a:miter lim="800000"/>
              <a:headEnd/>
              <a:tailEnd/>
            </a:ln>
          </p:spPr>
          <p:txBody>
            <a:bodyPr wrap="none">
              <a:spAutoFit/>
            </a:bodyPr>
            <a:lstStyle/>
            <a:p>
              <a:pPr eaLnBrk="0" hangingPunct="0"/>
              <a:r>
                <a:rPr lang="en-US" altLang="zh-CN" b="1">
                  <a:latin typeface="Arial Narrow" pitchFamily="34" charset="0"/>
                </a:rPr>
                <a:t>Sales</a:t>
              </a:r>
            </a:p>
          </p:txBody>
        </p:sp>
        <p:sp>
          <p:nvSpPr>
            <p:cNvPr id="19" name="Text Box 11"/>
            <p:cNvSpPr txBox="1">
              <a:spLocks noChangeArrowheads="1"/>
            </p:cNvSpPr>
            <p:nvPr/>
          </p:nvSpPr>
          <p:spPr bwMode="auto">
            <a:xfrm>
              <a:off x="3880127" y="3200400"/>
              <a:ext cx="1503362" cy="457200"/>
            </a:xfrm>
            <a:prstGeom prst="rect">
              <a:avLst/>
            </a:prstGeom>
            <a:noFill/>
            <a:ln w="9525">
              <a:noFill/>
              <a:miter lim="800000"/>
              <a:headEnd/>
              <a:tailEnd/>
            </a:ln>
          </p:spPr>
          <p:txBody>
            <a:bodyPr wrap="none">
              <a:spAutoFit/>
            </a:bodyPr>
            <a:lstStyle/>
            <a:p>
              <a:pPr eaLnBrk="0" hangingPunct="0"/>
              <a:r>
                <a:rPr lang="en-US" altLang="zh-CN" b="1">
                  <a:latin typeface="Arial Narrow" pitchFamily="34" charset="0"/>
                </a:rPr>
                <a:t>Computers</a:t>
              </a:r>
            </a:p>
          </p:txBody>
        </p:sp>
        <p:sp>
          <p:nvSpPr>
            <p:cNvPr id="20" name="Rectangle 12"/>
            <p:cNvSpPr>
              <a:spLocks noChangeArrowheads="1"/>
            </p:cNvSpPr>
            <p:nvPr/>
          </p:nvSpPr>
          <p:spPr bwMode="auto">
            <a:xfrm>
              <a:off x="2075139" y="1463675"/>
              <a:ext cx="3097213" cy="404813"/>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lstStyle/>
            <a:p>
              <a:pPr algn="ctr" eaLnBrk="0" hangingPunct="0">
                <a:defRPr/>
              </a:pP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网络管理模型</a:t>
              </a:r>
            </a:p>
          </p:txBody>
        </p:sp>
        <p:sp>
          <p:nvSpPr>
            <p:cNvPr id="21" name="Freeform 13"/>
            <p:cNvSpPr>
              <a:spLocks/>
            </p:cNvSpPr>
            <p:nvPr/>
          </p:nvSpPr>
          <p:spPr bwMode="auto">
            <a:xfrm>
              <a:off x="3108602" y="2319338"/>
              <a:ext cx="441325" cy="536575"/>
            </a:xfrm>
            <a:custGeom>
              <a:avLst/>
              <a:gdLst>
                <a:gd name="T0" fmla="*/ 0 w 624"/>
                <a:gd name="T1" fmla="*/ 0 h 480"/>
                <a:gd name="T2" fmla="*/ 0 w 624"/>
                <a:gd name="T3" fmla="*/ 536575 h 480"/>
                <a:gd name="T4" fmla="*/ 441325 w 624"/>
                <a:gd name="T5" fmla="*/ 536575 h 480"/>
                <a:gd name="T6" fmla="*/ 0 60000 65536"/>
                <a:gd name="T7" fmla="*/ 0 60000 65536"/>
                <a:gd name="T8" fmla="*/ 0 60000 65536"/>
                <a:gd name="T9" fmla="*/ 0 w 624"/>
                <a:gd name="T10" fmla="*/ 0 h 480"/>
                <a:gd name="T11" fmla="*/ 624 w 624"/>
                <a:gd name="T12" fmla="*/ 480 h 480"/>
              </a:gdLst>
              <a:ahLst/>
              <a:cxnLst>
                <a:cxn ang="T6">
                  <a:pos x="T0" y="T1"/>
                </a:cxn>
                <a:cxn ang="T7">
                  <a:pos x="T2" y="T3"/>
                </a:cxn>
                <a:cxn ang="T8">
                  <a:pos x="T4" y="T5"/>
                </a:cxn>
              </a:cxnLst>
              <a:rect l="T9" t="T10" r="T11" b="T12"/>
              <a:pathLst>
                <a:path w="624" h="480">
                  <a:moveTo>
                    <a:pt x="0" y="0"/>
                  </a:moveTo>
                  <a:lnTo>
                    <a:pt x="0" y="480"/>
                  </a:lnTo>
                  <a:lnTo>
                    <a:pt x="624" y="480"/>
                  </a:lnTo>
                </a:path>
              </a:pathLst>
            </a:custGeom>
            <a:noFill/>
            <a:ln w="28575" cap="flat" cmpd="sng">
              <a:solidFill>
                <a:schemeClr val="tx1"/>
              </a:solidFill>
              <a:prstDash val="sysDot"/>
              <a:round/>
              <a:headEnd/>
              <a:tailEnd/>
            </a:ln>
          </p:spPr>
          <p:txBody>
            <a:bodyPr wrap="none" anchor="ctr"/>
            <a:lstStyle/>
            <a:p>
              <a:endParaRPr lang="zh-CN" altLang="en-US"/>
            </a:p>
          </p:txBody>
        </p:sp>
        <p:sp>
          <p:nvSpPr>
            <p:cNvPr id="22" name="Freeform 14"/>
            <p:cNvSpPr>
              <a:spLocks/>
            </p:cNvSpPr>
            <p:nvPr/>
          </p:nvSpPr>
          <p:spPr bwMode="auto">
            <a:xfrm>
              <a:off x="3108602" y="2865438"/>
              <a:ext cx="441325" cy="536575"/>
            </a:xfrm>
            <a:custGeom>
              <a:avLst/>
              <a:gdLst>
                <a:gd name="T0" fmla="*/ 0 w 624"/>
                <a:gd name="T1" fmla="*/ 0 h 480"/>
                <a:gd name="T2" fmla="*/ 0 w 624"/>
                <a:gd name="T3" fmla="*/ 536575 h 480"/>
                <a:gd name="T4" fmla="*/ 441325 w 624"/>
                <a:gd name="T5" fmla="*/ 536575 h 480"/>
                <a:gd name="T6" fmla="*/ 0 60000 65536"/>
                <a:gd name="T7" fmla="*/ 0 60000 65536"/>
                <a:gd name="T8" fmla="*/ 0 60000 65536"/>
                <a:gd name="T9" fmla="*/ 0 w 624"/>
                <a:gd name="T10" fmla="*/ 0 h 480"/>
                <a:gd name="T11" fmla="*/ 624 w 624"/>
                <a:gd name="T12" fmla="*/ 480 h 480"/>
              </a:gdLst>
              <a:ahLst/>
              <a:cxnLst>
                <a:cxn ang="T6">
                  <a:pos x="T0" y="T1"/>
                </a:cxn>
                <a:cxn ang="T7">
                  <a:pos x="T2" y="T3"/>
                </a:cxn>
                <a:cxn ang="T8">
                  <a:pos x="T4" y="T5"/>
                </a:cxn>
              </a:cxnLst>
              <a:rect l="T9" t="T10" r="T11" b="T12"/>
              <a:pathLst>
                <a:path w="624" h="480">
                  <a:moveTo>
                    <a:pt x="0" y="0"/>
                  </a:moveTo>
                  <a:lnTo>
                    <a:pt x="0" y="480"/>
                  </a:lnTo>
                  <a:lnTo>
                    <a:pt x="624" y="480"/>
                  </a:lnTo>
                </a:path>
              </a:pathLst>
            </a:custGeom>
            <a:noFill/>
            <a:ln w="28575" cap="flat" cmpd="sng">
              <a:solidFill>
                <a:schemeClr val="tx1"/>
              </a:solidFill>
              <a:prstDash val="sysDot"/>
              <a:round/>
              <a:headEnd/>
              <a:tailEnd/>
            </a:ln>
          </p:spPr>
          <p:txBody>
            <a:bodyPr wrap="none" anchor="ctr"/>
            <a:lstStyle/>
            <a:p>
              <a:endParaRPr lang="zh-CN" altLang="en-US"/>
            </a:p>
          </p:txBody>
        </p:sp>
        <p:sp>
          <p:nvSpPr>
            <p:cNvPr id="23" name="Freeform 15"/>
            <p:cNvSpPr>
              <a:spLocks/>
            </p:cNvSpPr>
            <p:nvPr/>
          </p:nvSpPr>
          <p:spPr bwMode="auto">
            <a:xfrm>
              <a:off x="2094189" y="2084388"/>
              <a:ext cx="684213" cy="542925"/>
            </a:xfrm>
            <a:custGeom>
              <a:avLst/>
              <a:gdLst>
                <a:gd name="T0" fmla="*/ 0 w 900"/>
                <a:gd name="T1" fmla="*/ 233770 h 713"/>
                <a:gd name="T2" fmla="*/ 0 w 900"/>
                <a:gd name="T3" fmla="*/ 329715 h 713"/>
                <a:gd name="T4" fmla="*/ 405966 w 900"/>
                <a:gd name="T5" fmla="*/ 542925 h 713"/>
                <a:gd name="T6" fmla="*/ 684213 w 900"/>
                <a:gd name="T7" fmla="*/ 294687 h 713"/>
                <a:gd name="T8" fmla="*/ 602107 w 900"/>
                <a:gd name="T9" fmla="*/ 244430 h 713"/>
                <a:gd name="T10" fmla="*/ 272925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4" name="Freeform 16"/>
            <p:cNvSpPr>
              <a:spLocks/>
            </p:cNvSpPr>
            <p:nvPr/>
          </p:nvSpPr>
          <p:spPr bwMode="auto">
            <a:xfrm>
              <a:off x="2125939" y="2093913"/>
              <a:ext cx="623888" cy="508000"/>
            </a:xfrm>
            <a:custGeom>
              <a:avLst/>
              <a:gdLst>
                <a:gd name="T0" fmla="*/ 0 w 820"/>
                <a:gd name="T1" fmla="*/ 219346 h 667"/>
                <a:gd name="T2" fmla="*/ 0 w 820"/>
                <a:gd name="T3" fmla="*/ 311502 h 667"/>
                <a:gd name="T4" fmla="*/ 378898 w 820"/>
                <a:gd name="T5" fmla="*/ 508000 h 667"/>
                <a:gd name="T6" fmla="*/ 623888 w 820"/>
                <a:gd name="T7" fmla="*/ 288654 h 667"/>
                <a:gd name="T8" fmla="*/ 617801 w 820"/>
                <a:gd name="T9" fmla="*/ 249049 h 667"/>
                <a:gd name="T10" fmla="*/ 616280 w 820"/>
                <a:gd name="T11" fmla="*/ 217061 h 667"/>
                <a:gd name="T12" fmla="*/ 617801 w 820"/>
                <a:gd name="T13" fmla="*/ 178980 h 667"/>
                <a:gd name="T14" fmla="*/ 623888 w 820"/>
                <a:gd name="T15" fmla="*/ 142423 h 667"/>
                <a:gd name="T16" fmla="*/ 259446 w 820"/>
                <a:gd name="T17" fmla="*/ 0 h 667"/>
                <a:gd name="T18" fmla="*/ 0 w 820"/>
                <a:gd name="T19" fmla="*/ 2193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66"/>
                </a:gs>
                <a:gs pos="100000">
                  <a:srgbClr val="FFFFCC"/>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5" name="Freeform 17"/>
            <p:cNvSpPr>
              <a:spLocks/>
            </p:cNvSpPr>
            <p:nvPr/>
          </p:nvSpPr>
          <p:spPr bwMode="auto">
            <a:xfrm>
              <a:off x="2094189" y="2030413"/>
              <a:ext cx="617538" cy="285750"/>
            </a:xfrm>
            <a:custGeom>
              <a:avLst/>
              <a:gdLst>
                <a:gd name="T0" fmla="*/ 279453 w 811"/>
                <a:gd name="T1" fmla="*/ 50158 h 376"/>
                <a:gd name="T2" fmla="*/ 0 w 811"/>
                <a:gd name="T3" fmla="*/ 285750 h 376"/>
                <a:gd name="T4" fmla="*/ 328947 w 811"/>
                <a:gd name="T5" fmla="*/ 272070 h 376"/>
                <a:gd name="T6" fmla="*/ 617538 w 811"/>
                <a:gd name="T7" fmla="*/ 0 h 376"/>
                <a:gd name="T8" fmla="*/ 279453 w 811"/>
                <a:gd name="T9" fmla="*/ 50158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6" name="Freeform 18"/>
            <p:cNvSpPr>
              <a:spLocks/>
            </p:cNvSpPr>
            <p:nvPr/>
          </p:nvSpPr>
          <p:spPr bwMode="auto">
            <a:xfrm>
              <a:off x="2527577" y="2441575"/>
              <a:ext cx="109537" cy="84138"/>
            </a:xfrm>
            <a:custGeom>
              <a:avLst/>
              <a:gdLst>
                <a:gd name="T0" fmla="*/ 65087 w 276"/>
                <a:gd name="T1" fmla="*/ 0 h 197"/>
                <a:gd name="T2" fmla="*/ 0 w 276"/>
                <a:gd name="T3" fmla="*/ 63637 h 197"/>
                <a:gd name="T4" fmla="*/ 45244 w 276"/>
                <a:gd name="T5" fmla="*/ 84138 h 197"/>
                <a:gd name="T6" fmla="*/ 109537 w 276"/>
                <a:gd name="T7" fmla="*/ 17511 h 197"/>
                <a:gd name="T8" fmla="*/ 65087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27" name="Freeform 19"/>
            <p:cNvSpPr>
              <a:spLocks/>
            </p:cNvSpPr>
            <p:nvPr/>
          </p:nvSpPr>
          <p:spPr bwMode="auto">
            <a:xfrm>
              <a:off x="2649814" y="2297113"/>
              <a:ext cx="109538" cy="84137"/>
            </a:xfrm>
            <a:custGeom>
              <a:avLst/>
              <a:gdLst>
                <a:gd name="T0" fmla="*/ 65088 w 276"/>
                <a:gd name="T1" fmla="*/ 0 h 197"/>
                <a:gd name="T2" fmla="*/ 0 w 276"/>
                <a:gd name="T3" fmla="*/ 63637 h 197"/>
                <a:gd name="T4" fmla="*/ 45244 w 276"/>
                <a:gd name="T5" fmla="*/ 84137 h 197"/>
                <a:gd name="T6" fmla="*/ 109538 w 276"/>
                <a:gd name="T7" fmla="*/ 17511 h 197"/>
                <a:gd name="T8" fmla="*/ 65088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28" name="Freeform 20"/>
            <p:cNvSpPr>
              <a:spLocks/>
            </p:cNvSpPr>
            <p:nvPr/>
          </p:nvSpPr>
          <p:spPr bwMode="auto">
            <a:xfrm>
              <a:off x="2127527" y="2279650"/>
              <a:ext cx="608012" cy="222250"/>
            </a:xfrm>
            <a:custGeom>
              <a:avLst/>
              <a:gdLst>
                <a:gd name="T0" fmla="*/ 0 w 800"/>
                <a:gd name="T1" fmla="*/ 48381 h 294"/>
                <a:gd name="T2" fmla="*/ 372407 w 800"/>
                <a:gd name="T3" fmla="*/ 222250 h 294"/>
                <a:gd name="T4" fmla="*/ 608012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9" name="Freeform 21"/>
            <p:cNvSpPr>
              <a:spLocks/>
            </p:cNvSpPr>
            <p:nvPr/>
          </p:nvSpPr>
          <p:spPr bwMode="auto">
            <a:xfrm>
              <a:off x="2129114" y="2309813"/>
              <a:ext cx="606425" cy="217487"/>
            </a:xfrm>
            <a:custGeom>
              <a:avLst/>
              <a:gdLst>
                <a:gd name="T0" fmla="*/ 0 w 798"/>
                <a:gd name="T1" fmla="*/ 38022 h 286"/>
                <a:gd name="T2" fmla="*/ 370846 w 798"/>
                <a:gd name="T3" fmla="*/ 217487 h 286"/>
                <a:gd name="T4" fmla="*/ 606425 w 798"/>
                <a:gd name="T5" fmla="*/ 0 h 286"/>
                <a:gd name="T6" fmla="*/ 0 60000 65536"/>
                <a:gd name="T7" fmla="*/ 0 60000 65536"/>
                <a:gd name="T8" fmla="*/ 0 60000 65536"/>
                <a:gd name="T9" fmla="*/ 0 w 798"/>
                <a:gd name="T10" fmla="*/ 0 h 286"/>
                <a:gd name="T11" fmla="*/ 798 w 798"/>
                <a:gd name="T12" fmla="*/ 286 h 286"/>
              </a:gdLst>
              <a:ahLst/>
              <a:cxnLst>
                <a:cxn ang="T6">
                  <a:pos x="T0" y="T1"/>
                </a:cxn>
                <a:cxn ang="T7">
                  <a:pos x="T2" y="T3"/>
                </a:cxn>
                <a:cxn ang="T8">
                  <a:pos x="T4" y="T5"/>
                </a:cxn>
              </a:cxnLst>
              <a:rect l="T9" t="T10" r="T11" b="T12"/>
              <a:pathLst>
                <a:path w="798" h="286">
                  <a:moveTo>
                    <a:pt x="0" y="50"/>
                  </a:moveTo>
                  <a:lnTo>
                    <a:pt x="488" y="286"/>
                  </a:lnTo>
                  <a:lnTo>
                    <a:pt x="79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0" name="Freeform 22"/>
            <p:cNvSpPr>
              <a:spLocks/>
            </p:cNvSpPr>
            <p:nvPr/>
          </p:nvSpPr>
          <p:spPr bwMode="auto">
            <a:xfrm>
              <a:off x="2129114" y="2320925"/>
              <a:ext cx="611188" cy="230188"/>
            </a:xfrm>
            <a:custGeom>
              <a:avLst/>
              <a:gdLst>
                <a:gd name="T0" fmla="*/ 0 w 804"/>
                <a:gd name="T1" fmla="*/ 49975 h 304"/>
                <a:gd name="T2" fmla="*/ 370970 w 804"/>
                <a:gd name="T3" fmla="*/ 230188 h 304"/>
                <a:gd name="T4" fmla="*/ 611188 w 804"/>
                <a:gd name="T5" fmla="*/ 18173 h 304"/>
                <a:gd name="T6" fmla="*/ 611188 w 804"/>
                <a:gd name="T7" fmla="*/ 0 h 304"/>
                <a:gd name="T8" fmla="*/ 0 60000 65536"/>
                <a:gd name="T9" fmla="*/ 0 60000 65536"/>
                <a:gd name="T10" fmla="*/ 0 60000 65536"/>
                <a:gd name="T11" fmla="*/ 0 60000 65536"/>
                <a:gd name="T12" fmla="*/ 0 w 804"/>
                <a:gd name="T13" fmla="*/ 0 h 304"/>
                <a:gd name="T14" fmla="*/ 804 w 804"/>
                <a:gd name="T15" fmla="*/ 304 h 304"/>
              </a:gdLst>
              <a:ahLst/>
              <a:cxnLst>
                <a:cxn ang="T8">
                  <a:pos x="T0" y="T1"/>
                </a:cxn>
                <a:cxn ang="T9">
                  <a:pos x="T2" y="T3"/>
                </a:cxn>
                <a:cxn ang="T10">
                  <a:pos x="T4" y="T5"/>
                </a:cxn>
                <a:cxn ang="T11">
                  <a:pos x="T6" y="T7"/>
                </a:cxn>
              </a:cxnLst>
              <a:rect l="T12" t="T13" r="T14" b="T15"/>
              <a:pathLst>
                <a:path w="804" h="304">
                  <a:moveTo>
                    <a:pt x="0" y="66"/>
                  </a:moveTo>
                  <a:lnTo>
                    <a:pt x="488" y="304"/>
                  </a:lnTo>
                  <a:lnTo>
                    <a:pt x="804" y="24"/>
                  </a:lnTo>
                  <a:lnTo>
                    <a:pt x="80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1" name="Freeform 23"/>
            <p:cNvSpPr>
              <a:spLocks/>
            </p:cNvSpPr>
            <p:nvPr/>
          </p:nvSpPr>
          <p:spPr bwMode="auto">
            <a:xfrm>
              <a:off x="2125939" y="2360613"/>
              <a:ext cx="619125" cy="215900"/>
            </a:xfrm>
            <a:custGeom>
              <a:avLst/>
              <a:gdLst>
                <a:gd name="T0" fmla="*/ 0 w 814"/>
                <a:gd name="T1" fmla="*/ 30408 h 284"/>
                <a:gd name="T2" fmla="*/ 374213 w 814"/>
                <a:gd name="T3" fmla="*/ 215900 h 284"/>
                <a:gd name="T4" fmla="*/ 619125 w 814"/>
                <a:gd name="T5" fmla="*/ 0 h 284"/>
                <a:gd name="T6" fmla="*/ 0 60000 65536"/>
                <a:gd name="T7" fmla="*/ 0 60000 65536"/>
                <a:gd name="T8" fmla="*/ 0 60000 65536"/>
                <a:gd name="T9" fmla="*/ 0 w 814"/>
                <a:gd name="T10" fmla="*/ 0 h 284"/>
                <a:gd name="T11" fmla="*/ 814 w 814"/>
                <a:gd name="T12" fmla="*/ 284 h 284"/>
              </a:gdLst>
              <a:ahLst/>
              <a:cxnLst>
                <a:cxn ang="T6">
                  <a:pos x="T0" y="T1"/>
                </a:cxn>
                <a:cxn ang="T7">
                  <a:pos x="T2" y="T3"/>
                </a:cxn>
                <a:cxn ang="T8">
                  <a:pos x="T4" y="T5"/>
                </a:cxn>
              </a:cxnLst>
              <a:rect l="T9" t="T10" r="T11" b="T12"/>
              <a:pathLst>
                <a:path w="814" h="284">
                  <a:moveTo>
                    <a:pt x="0" y="40"/>
                  </a:moveTo>
                  <a:lnTo>
                    <a:pt x="492" y="284"/>
                  </a:lnTo>
                  <a:lnTo>
                    <a:pt x="8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2" name="Freeform 24"/>
            <p:cNvSpPr>
              <a:spLocks/>
            </p:cNvSpPr>
            <p:nvPr/>
          </p:nvSpPr>
          <p:spPr bwMode="auto">
            <a:xfrm>
              <a:off x="2148164" y="2238375"/>
              <a:ext cx="596900" cy="234950"/>
            </a:xfrm>
            <a:custGeom>
              <a:avLst/>
              <a:gdLst>
                <a:gd name="T0" fmla="*/ 596900 w 784"/>
                <a:gd name="T1" fmla="*/ 0 h 309"/>
                <a:gd name="T2" fmla="*/ 352506 w 784"/>
                <a:gd name="T3" fmla="*/ 234950 h 309"/>
                <a:gd name="T4" fmla="*/ 0 w 784"/>
                <a:gd name="T5" fmla="*/ 76036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3" name="Freeform 25"/>
            <p:cNvSpPr>
              <a:spLocks noChangeAspect="1"/>
            </p:cNvSpPr>
            <p:nvPr/>
          </p:nvSpPr>
          <p:spPr bwMode="auto">
            <a:xfrm>
              <a:off x="2891114" y="2073275"/>
              <a:ext cx="457200" cy="3651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ea typeface="宋体" pitchFamily="2" charset="-122"/>
              </a:endParaRPr>
            </a:p>
          </p:txBody>
        </p:sp>
        <p:sp>
          <p:nvSpPr>
            <p:cNvPr id="34" name="Freeform 26"/>
            <p:cNvSpPr>
              <a:spLocks noChangeAspect="1"/>
            </p:cNvSpPr>
            <p:nvPr/>
          </p:nvSpPr>
          <p:spPr bwMode="auto">
            <a:xfrm>
              <a:off x="2943502" y="2157413"/>
              <a:ext cx="331787" cy="261937"/>
            </a:xfrm>
            <a:custGeom>
              <a:avLst/>
              <a:gdLst>
                <a:gd name="T0" fmla="*/ 0 w 900"/>
                <a:gd name="T1" fmla="*/ 112784 h 713"/>
                <a:gd name="T2" fmla="*/ 0 w 900"/>
                <a:gd name="T3" fmla="*/ 159073 h 713"/>
                <a:gd name="T4" fmla="*/ 196860 w 900"/>
                <a:gd name="T5" fmla="*/ 261937 h 713"/>
                <a:gd name="T6" fmla="*/ 331787 w 900"/>
                <a:gd name="T7" fmla="*/ 142173 h 713"/>
                <a:gd name="T8" fmla="*/ 291973 w 900"/>
                <a:gd name="T9" fmla="*/ 117927 h 713"/>
                <a:gd name="T10" fmla="*/ 132346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35" name="Freeform 27"/>
            <p:cNvSpPr>
              <a:spLocks noChangeAspect="1"/>
            </p:cNvSpPr>
            <p:nvPr/>
          </p:nvSpPr>
          <p:spPr bwMode="auto">
            <a:xfrm>
              <a:off x="2959377" y="2160588"/>
              <a:ext cx="301625" cy="246062"/>
            </a:xfrm>
            <a:custGeom>
              <a:avLst/>
              <a:gdLst>
                <a:gd name="T0" fmla="*/ 0 w 820"/>
                <a:gd name="T1" fmla="*/ 106246 h 667"/>
                <a:gd name="T2" fmla="*/ 0 w 820"/>
                <a:gd name="T3" fmla="*/ 150884 h 667"/>
                <a:gd name="T4" fmla="*/ 183182 w 820"/>
                <a:gd name="T5" fmla="*/ 246062 h 667"/>
                <a:gd name="T6" fmla="*/ 301625 w 820"/>
                <a:gd name="T7" fmla="*/ 139816 h 667"/>
                <a:gd name="T8" fmla="*/ 298682 w 820"/>
                <a:gd name="T9" fmla="*/ 120633 h 667"/>
                <a:gd name="T10" fmla="*/ 297947 w 820"/>
                <a:gd name="T11" fmla="*/ 105139 h 667"/>
                <a:gd name="T12" fmla="*/ 298682 w 820"/>
                <a:gd name="T13" fmla="*/ 86693 h 667"/>
                <a:gd name="T14" fmla="*/ 301625 w 820"/>
                <a:gd name="T15" fmla="*/ 68986 h 667"/>
                <a:gd name="T16" fmla="*/ 125432 w 820"/>
                <a:gd name="T17" fmla="*/ 0 h 667"/>
                <a:gd name="T18" fmla="*/ 0 w 820"/>
                <a:gd name="T19" fmla="*/ 1062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36" name="Freeform 28"/>
            <p:cNvSpPr>
              <a:spLocks noChangeAspect="1"/>
            </p:cNvSpPr>
            <p:nvPr/>
          </p:nvSpPr>
          <p:spPr bwMode="auto">
            <a:xfrm>
              <a:off x="2943502" y="2130425"/>
              <a:ext cx="300037" cy="138113"/>
            </a:xfrm>
            <a:custGeom>
              <a:avLst/>
              <a:gdLst>
                <a:gd name="T0" fmla="*/ 135775 w 811"/>
                <a:gd name="T1" fmla="*/ 24243 h 376"/>
                <a:gd name="T2" fmla="*/ 0 w 811"/>
                <a:gd name="T3" fmla="*/ 138113 h 376"/>
                <a:gd name="T4" fmla="*/ 159822 w 811"/>
                <a:gd name="T5" fmla="*/ 131501 h 376"/>
                <a:gd name="T6" fmla="*/ 300037 w 811"/>
                <a:gd name="T7" fmla="*/ 0 h 376"/>
                <a:gd name="T8" fmla="*/ 135775 w 811"/>
                <a:gd name="T9" fmla="*/ 24243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37" name="Freeform 29"/>
            <p:cNvSpPr>
              <a:spLocks noChangeAspect="1"/>
            </p:cNvSpPr>
            <p:nvPr/>
          </p:nvSpPr>
          <p:spPr bwMode="auto">
            <a:xfrm>
              <a:off x="2970489" y="2230438"/>
              <a:ext cx="288925" cy="114300"/>
            </a:xfrm>
            <a:custGeom>
              <a:avLst/>
              <a:gdLst>
                <a:gd name="T0" fmla="*/ 288925 w 784"/>
                <a:gd name="T1" fmla="*/ 0 h 309"/>
                <a:gd name="T2" fmla="*/ 170628 w 784"/>
                <a:gd name="T3" fmla="*/ 114300 h 309"/>
                <a:gd name="T4" fmla="*/ 0 w 784"/>
                <a:gd name="T5" fmla="*/ 36990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38" name="Freeform 30"/>
            <p:cNvSpPr>
              <a:spLocks noChangeAspect="1"/>
            </p:cNvSpPr>
            <p:nvPr/>
          </p:nvSpPr>
          <p:spPr bwMode="auto">
            <a:xfrm>
              <a:off x="3424514" y="2682875"/>
              <a:ext cx="457200" cy="3651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ea typeface="宋体" pitchFamily="2" charset="-122"/>
              </a:endParaRPr>
            </a:p>
          </p:txBody>
        </p:sp>
        <p:sp>
          <p:nvSpPr>
            <p:cNvPr id="39" name="Freeform 31"/>
            <p:cNvSpPr>
              <a:spLocks noChangeAspect="1"/>
            </p:cNvSpPr>
            <p:nvPr/>
          </p:nvSpPr>
          <p:spPr bwMode="auto">
            <a:xfrm>
              <a:off x="3476902" y="2767013"/>
              <a:ext cx="331787" cy="261937"/>
            </a:xfrm>
            <a:custGeom>
              <a:avLst/>
              <a:gdLst>
                <a:gd name="T0" fmla="*/ 0 w 900"/>
                <a:gd name="T1" fmla="*/ 112784 h 713"/>
                <a:gd name="T2" fmla="*/ 0 w 900"/>
                <a:gd name="T3" fmla="*/ 159073 h 713"/>
                <a:gd name="T4" fmla="*/ 196860 w 900"/>
                <a:gd name="T5" fmla="*/ 261937 h 713"/>
                <a:gd name="T6" fmla="*/ 331787 w 900"/>
                <a:gd name="T7" fmla="*/ 142173 h 713"/>
                <a:gd name="T8" fmla="*/ 291973 w 900"/>
                <a:gd name="T9" fmla="*/ 117927 h 713"/>
                <a:gd name="T10" fmla="*/ 132346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0" name="Freeform 32"/>
            <p:cNvSpPr>
              <a:spLocks noChangeAspect="1"/>
            </p:cNvSpPr>
            <p:nvPr/>
          </p:nvSpPr>
          <p:spPr bwMode="auto">
            <a:xfrm>
              <a:off x="3492777" y="2770188"/>
              <a:ext cx="301625" cy="246062"/>
            </a:xfrm>
            <a:custGeom>
              <a:avLst/>
              <a:gdLst>
                <a:gd name="T0" fmla="*/ 0 w 820"/>
                <a:gd name="T1" fmla="*/ 106246 h 667"/>
                <a:gd name="T2" fmla="*/ 0 w 820"/>
                <a:gd name="T3" fmla="*/ 150884 h 667"/>
                <a:gd name="T4" fmla="*/ 183182 w 820"/>
                <a:gd name="T5" fmla="*/ 246062 h 667"/>
                <a:gd name="T6" fmla="*/ 301625 w 820"/>
                <a:gd name="T7" fmla="*/ 139816 h 667"/>
                <a:gd name="T8" fmla="*/ 298682 w 820"/>
                <a:gd name="T9" fmla="*/ 120633 h 667"/>
                <a:gd name="T10" fmla="*/ 297947 w 820"/>
                <a:gd name="T11" fmla="*/ 105139 h 667"/>
                <a:gd name="T12" fmla="*/ 298682 w 820"/>
                <a:gd name="T13" fmla="*/ 86693 h 667"/>
                <a:gd name="T14" fmla="*/ 301625 w 820"/>
                <a:gd name="T15" fmla="*/ 68986 h 667"/>
                <a:gd name="T16" fmla="*/ 125432 w 820"/>
                <a:gd name="T17" fmla="*/ 0 h 667"/>
                <a:gd name="T18" fmla="*/ 0 w 820"/>
                <a:gd name="T19" fmla="*/ 1062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1" name="Freeform 33"/>
            <p:cNvSpPr>
              <a:spLocks noChangeAspect="1"/>
            </p:cNvSpPr>
            <p:nvPr/>
          </p:nvSpPr>
          <p:spPr bwMode="auto">
            <a:xfrm>
              <a:off x="3476902" y="2740025"/>
              <a:ext cx="300037" cy="138113"/>
            </a:xfrm>
            <a:custGeom>
              <a:avLst/>
              <a:gdLst>
                <a:gd name="T0" fmla="*/ 135775 w 811"/>
                <a:gd name="T1" fmla="*/ 24243 h 376"/>
                <a:gd name="T2" fmla="*/ 0 w 811"/>
                <a:gd name="T3" fmla="*/ 138113 h 376"/>
                <a:gd name="T4" fmla="*/ 159822 w 811"/>
                <a:gd name="T5" fmla="*/ 131501 h 376"/>
                <a:gd name="T6" fmla="*/ 300037 w 811"/>
                <a:gd name="T7" fmla="*/ 0 h 376"/>
                <a:gd name="T8" fmla="*/ 135775 w 811"/>
                <a:gd name="T9" fmla="*/ 24243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2" name="Freeform 34"/>
            <p:cNvSpPr>
              <a:spLocks noChangeAspect="1"/>
            </p:cNvSpPr>
            <p:nvPr/>
          </p:nvSpPr>
          <p:spPr bwMode="auto">
            <a:xfrm>
              <a:off x="3503889" y="2840038"/>
              <a:ext cx="288925" cy="114300"/>
            </a:xfrm>
            <a:custGeom>
              <a:avLst/>
              <a:gdLst>
                <a:gd name="T0" fmla="*/ 288925 w 784"/>
                <a:gd name="T1" fmla="*/ 0 h 309"/>
                <a:gd name="T2" fmla="*/ 170628 w 784"/>
                <a:gd name="T3" fmla="*/ 114300 h 309"/>
                <a:gd name="T4" fmla="*/ 0 w 784"/>
                <a:gd name="T5" fmla="*/ 36990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3" name="Freeform 35"/>
            <p:cNvSpPr>
              <a:spLocks noChangeAspect="1"/>
            </p:cNvSpPr>
            <p:nvPr/>
          </p:nvSpPr>
          <p:spPr bwMode="auto">
            <a:xfrm>
              <a:off x="3424514" y="3216275"/>
              <a:ext cx="457200" cy="3651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ea typeface="宋体" pitchFamily="2" charset="-122"/>
              </a:endParaRPr>
            </a:p>
          </p:txBody>
        </p:sp>
        <p:sp>
          <p:nvSpPr>
            <p:cNvPr id="44" name="Freeform 36"/>
            <p:cNvSpPr>
              <a:spLocks noChangeAspect="1"/>
            </p:cNvSpPr>
            <p:nvPr/>
          </p:nvSpPr>
          <p:spPr bwMode="auto">
            <a:xfrm>
              <a:off x="3476902" y="3300413"/>
              <a:ext cx="331787" cy="261937"/>
            </a:xfrm>
            <a:custGeom>
              <a:avLst/>
              <a:gdLst>
                <a:gd name="T0" fmla="*/ 0 w 900"/>
                <a:gd name="T1" fmla="*/ 112784 h 713"/>
                <a:gd name="T2" fmla="*/ 0 w 900"/>
                <a:gd name="T3" fmla="*/ 159073 h 713"/>
                <a:gd name="T4" fmla="*/ 196860 w 900"/>
                <a:gd name="T5" fmla="*/ 261937 h 713"/>
                <a:gd name="T6" fmla="*/ 331787 w 900"/>
                <a:gd name="T7" fmla="*/ 142173 h 713"/>
                <a:gd name="T8" fmla="*/ 291973 w 900"/>
                <a:gd name="T9" fmla="*/ 117927 h 713"/>
                <a:gd name="T10" fmla="*/ 132346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5" name="Freeform 37"/>
            <p:cNvSpPr>
              <a:spLocks noChangeAspect="1"/>
            </p:cNvSpPr>
            <p:nvPr/>
          </p:nvSpPr>
          <p:spPr bwMode="auto">
            <a:xfrm>
              <a:off x="3492777" y="3303588"/>
              <a:ext cx="301625" cy="246062"/>
            </a:xfrm>
            <a:custGeom>
              <a:avLst/>
              <a:gdLst>
                <a:gd name="T0" fmla="*/ 0 w 820"/>
                <a:gd name="T1" fmla="*/ 106246 h 667"/>
                <a:gd name="T2" fmla="*/ 0 w 820"/>
                <a:gd name="T3" fmla="*/ 150884 h 667"/>
                <a:gd name="T4" fmla="*/ 183182 w 820"/>
                <a:gd name="T5" fmla="*/ 246062 h 667"/>
                <a:gd name="T6" fmla="*/ 301625 w 820"/>
                <a:gd name="T7" fmla="*/ 139816 h 667"/>
                <a:gd name="T8" fmla="*/ 298682 w 820"/>
                <a:gd name="T9" fmla="*/ 120633 h 667"/>
                <a:gd name="T10" fmla="*/ 297947 w 820"/>
                <a:gd name="T11" fmla="*/ 105139 h 667"/>
                <a:gd name="T12" fmla="*/ 298682 w 820"/>
                <a:gd name="T13" fmla="*/ 86693 h 667"/>
                <a:gd name="T14" fmla="*/ 301625 w 820"/>
                <a:gd name="T15" fmla="*/ 68986 h 667"/>
                <a:gd name="T16" fmla="*/ 125432 w 820"/>
                <a:gd name="T17" fmla="*/ 0 h 667"/>
                <a:gd name="T18" fmla="*/ 0 w 820"/>
                <a:gd name="T19" fmla="*/ 1062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6" name="Freeform 38"/>
            <p:cNvSpPr>
              <a:spLocks noChangeAspect="1"/>
            </p:cNvSpPr>
            <p:nvPr/>
          </p:nvSpPr>
          <p:spPr bwMode="auto">
            <a:xfrm>
              <a:off x="3476902" y="3273425"/>
              <a:ext cx="300037" cy="138113"/>
            </a:xfrm>
            <a:custGeom>
              <a:avLst/>
              <a:gdLst>
                <a:gd name="T0" fmla="*/ 135775 w 811"/>
                <a:gd name="T1" fmla="*/ 24243 h 376"/>
                <a:gd name="T2" fmla="*/ 0 w 811"/>
                <a:gd name="T3" fmla="*/ 138113 h 376"/>
                <a:gd name="T4" fmla="*/ 159822 w 811"/>
                <a:gd name="T5" fmla="*/ 131501 h 376"/>
                <a:gd name="T6" fmla="*/ 300037 w 811"/>
                <a:gd name="T7" fmla="*/ 0 h 376"/>
                <a:gd name="T8" fmla="*/ 135775 w 811"/>
                <a:gd name="T9" fmla="*/ 24243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7" name="Freeform 39"/>
            <p:cNvSpPr>
              <a:spLocks noChangeAspect="1"/>
            </p:cNvSpPr>
            <p:nvPr/>
          </p:nvSpPr>
          <p:spPr bwMode="auto">
            <a:xfrm>
              <a:off x="3503889" y="3373438"/>
              <a:ext cx="288925" cy="114300"/>
            </a:xfrm>
            <a:custGeom>
              <a:avLst/>
              <a:gdLst>
                <a:gd name="T0" fmla="*/ 288925 w 784"/>
                <a:gd name="T1" fmla="*/ 0 h 309"/>
                <a:gd name="T2" fmla="*/ 170628 w 784"/>
                <a:gd name="T3" fmla="*/ 114300 h 309"/>
                <a:gd name="T4" fmla="*/ 0 w 784"/>
                <a:gd name="T5" fmla="*/ 36990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48" name="Freeform 40"/>
            <p:cNvSpPr>
              <a:spLocks/>
            </p:cNvSpPr>
            <p:nvPr/>
          </p:nvSpPr>
          <p:spPr bwMode="auto">
            <a:xfrm>
              <a:off x="5961339" y="2084388"/>
              <a:ext cx="684213" cy="542925"/>
            </a:xfrm>
            <a:custGeom>
              <a:avLst/>
              <a:gdLst>
                <a:gd name="T0" fmla="*/ 0 w 900"/>
                <a:gd name="T1" fmla="*/ 233770 h 713"/>
                <a:gd name="T2" fmla="*/ 0 w 900"/>
                <a:gd name="T3" fmla="*/ 329715 h 713"/>
                <a:gd name="T4" fmla="*/ 405966 w 900"/>
                <a:gd name="T5" fmla="*/ 542925 h 713"/>
                <a:gd name="T6" fmla="*/ 684213 w 900"/>
                <a:gd name="T7" fmla="*/ 294687 h 713"/>
                <a:gd name="T8" fmla="*/ 602107 w 900"/>
                <a:gd name="T9" fmla="*/ 244430 h 713"/>
                <a:gd name="T10" fmla="*/ 272925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49" name="Freeform 41"/>
            <p:cNvSpPr>
              <a:spLocks/>
            </p:cNvSpPr>
            <p:nvPr/>
          </p:nvSpPr>
          <p:spPr bwMode="auto">
            <a:xfrm>
              <a:off x="5993089" y="2093913"/>
              <a:ext cx="623888" cy="508000"/>
            </a:xfrm>
            <a:custGeom>
              <a:avLst/>
              <a:gdLst>
                <a:gd name="T0" fmla="*/ 0 w 820"/>
                <a:gd name="T1" fmla="*/ 219346 h 667"/>
                <a:gd name="T2" fmla="*/ 0 w 820"/>
                <a:gd name="T3" fmla="*/ 311502 h 667"/>
                <a:gd name="T4" fmla="*/ 378898 w 820"/>
                <a:gd name="T5" fmla="*/ 508000 h 667"/>
                <a:gd name="T6" fmla="*/ 623888 w 820"/>
                <a:gd name="T7" fmla="*/ 288654 h 667"/>
                <a:gd name="T8" fmla="*/ 617801 w 820"/>
                <a:gd name="T9" fmla="*/ 249049 h 667"/>
                <a:gd name="T10" fmla="*/ 616280 w 820"/>
                <a:gd name="T11" fmla="*/ 217061 h 667"/>
                <a:gd name="T12" fmla="*/ 617801 w 820"/>
                <a:gd name="T13" fmla="*/ 178980 h 667"/>
                <a:gd name="T14" fmla="*/ 623888 w 820"/>
                <a:gd name="T15" fmla="*/ 142423 h 667"/>
                <a:gd name="T16" fmla="*/ 259446 w 820"/>
                <a:gd name="T17" fmla="*/ 0 h 667"/>
                <a:gd name="T18" fmla="*/ 0 w 820"/>
                <a:gd name="T19" fmla="*/ 2193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66"/>
                </a:gs>
                <a:gs pos="100000">
                  <a:srgbClr val="FFFFCC"/>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0" name="Freeform 42"/>
            <p:cNvSpPr>
              <a:spLocks/>
            </p:cNvSpPr>
            <p:nvPr/>
          </p:nvSpPr>
          <p:spPr bwMode="auto">
            <a:xfrm>
              <a:off x="5961339" y="2030413"/>
              <a:ext cx="617538" cy="285750"/>
            </a:xfrm>
            <a:custGeom>
              <a:avLst/>
              <a:gdLst>
                <a:gd name="T0" fmla="*/ 279453 w 811"/>
                <a:gd name="T1" fmla="*/ 50158 h 376"/>
                <a:gd name="T2" fmla="*/ 0 w 811"/>
                <a:gd name="T3" fmla="*/ 285750 h 376"/>
                <a:gd name="T4" fmla="*/ 328947 w 811"/>
                <a:gd name="T5" fmla="*/ 272070 h 376"/>
                <a:gd name="T6" fmla="*/ 617538 w 811"/>
                <a:gd name="T7" fmla="*/ 0 h 376"/>
                <a:gd name="T8" fmla="*/ 279453 w 811"/>
                <a:gd name="T9" fmla="*/ 50158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1" name="Freeform 43"/>
            <p:cNvSpPr>
              <a:spLocks/>
            </p:cNvSpPr>
            <p:nvPr/>
          </p:nvSpPr>
          <p:spPr bwMode="auto">
            <a:xfrm>
              <a:off x="6394727" y="2441575"/>
              <a:ext cx="109537" cy="84138"/>
            </a:xfrm>
            <a:custGeom>
              <a:avLst/>
              <a:gdLst>
                <a:gd name="T0" fmla="*/ 65087 w 276"/>
                <a:gd name="T1" fmla="*/ 0 h 197"/>
                <a:gd name="T2" fmla="*/ 0 w 276"/>
                <a:gd name="T3" fmla="*/ 63637 h 197"/>
                <a:gd name="T4" fmla="*/ 45244 w 276"/>
                <a:gd name="T5" fmla="*/ 84138 h 197"/>
                <a:gd name="T6" fmla="*/ 109537 w 276"/>
                <a:gd name="T7" fmla="*/ 17511 h 197"/>
                <a:gd name="T8" fmla="*/ 65087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52" name="Freeform 44"/>
            <p:cNvSpPr>
              <a:spLocks/>
            </p:cNvSpPr>
            <p:nvPr/>
          </p:nvSpPr>
          <p:spPr bwMode="auto">
            <a:xfrm>
              <a:off x="6516964" y="2297113"/>
              <a:ext cx="109538" cy="84137"/>
            </a:xfrm>
            <a:custGeom>
              <a:avLst/>
              <a:gdLst>
                <a:gd name="T0" fmla="*/ 65088 w 276"/>
                <a:gd name="T1" fmla="*/ 0 h 197"/>
                <a:gd name="T2" fmla="*/ 0 w 276"/>
                <a:gd name="T3" fmla="*/ 63637 h 197"/>
                <a:gd name="T4" fmla="*/ 45244 w 276"/>
                <a:gd name="T5" fmla="*/ 84137 h 197"/>
                <a:gd name="T6" fmla="*/ 109538 w 276"/>
                <a:gd name="T7" fmla="*/ 17511 h 197"/>
                <a:gd name="T8" fmla="*/ 65088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53" name="Freeform 45"/>
            <p:cNvSpPr>
              <a:spLocks/>
            </p:cNvSpPr>
            <p:nvPr/>
          </p:nvSpPr>
          <p:spPr bwMode="auto">
            <a:xfrm>
              <a:off x="5994677" y="2279650"/>
              <a:ext cx="608012" cy="222250"/>
            </a:xfrm>
            <a:custGeom>
              <a:avLst/>
              <a:gdLst>
                <a:gd name="T0" fmla="*/ 0 w 800"/>
                <a:gd name="T1" fmla="*/ 48381 h 294"/>
                <a:gd name="T2" fmla="*/ 372407 w 800"/>
                <a:gd name="T3" fmla="*/ 222250 h 294"/>
                <a:gd name="T4" fmla="*/ 608012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4" name="Freeform 46"/>
            <p:cNvSpPr>
              <a:spLocks/>
            </p:cNvSpPr>
            <p:nvPr/>
          </p:nvSpPr>
          <p:spPr bwMode="auto">
            <a:xfrm>
              <a:off x="5996264" y="2309813"/>
              <a:ext cx="606425" cy="217487"/>
            </a:xfrm>
            <a:custGeom>
              <a:avLst/>
              <a:gdLst>
                <a:gd name="T0" fmla="*/ 0 w 798"/>
                <a:gd name="T1" fmla="*/ 38022 h 286"/>
                <a:gd name="T2" fmla="*/ 370846 w 798"/>
                <a:gd name="T3" fmla="*/ 217487 h 286"/>
                <a:gd name="T4" fmla="*/ 606425 w 798"/>
                <a:gd name="T5" fmla="*/ 0 h 286"/>
                <a:gd name="T6" fmla="*/ 0 60000 65536"/>
                <a:gd name="T7" fmla="*/ 0 60000 65536"/>
                <a:gd name="T8" fmla="*/ 0 60000 65536"/>
                <a:gd name="T9" fmla="*/ 0 w 798"/>
                <a:gd name="T10" fmla="*/ 0 h 286"/>
                <a:gd name="T11" fmla="*/ 798 w 798"/>
                <a:gd name="T12" fmla="*/ 286 h 286"/>
              </a:gdLst>
              <a:ahLst/>
              <a:cxnLst>
                <a:cxn ang="T6">
                  <a:pos x="T0" y="T1"/>
                </a:cxn>
                <a:cxn ang="T7">
                  <a:pos x="T2" y="T3"/>
                </a:cxn>
                <a:cxn ang="T8">
                  <a:pos x="T4" y="T5"/>
                </a:cxn>
              </a:cxnLst>
              <a:rect l="T9" t="T10" r="T11" b="T12"/>
              <a:pathLst>
                <a:path w="798" h="286">
                  <a:moveTo>
                    <a:pt x="0" y="50"/>
                  </a:moveTo>
                  <a:lnTo>
                    <a:pt x="488" y="286"/>
                  </a:lnTo>
                  <a:lnTo>
                    <a:pt x="79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5" name="Freeform 47"/>
            <p:cNvSpPr>
              <a:spLocks/>
            </p:cNvSpPr>
            <p:nvPr/>
          </p:nvSpPr>
          <p:spPr bwMode="auto">
            <a:xfrm>
              <a:off x="5996264" y="2320925"/>
              <a:ext cx="611188" cy="230188"/>
            </a:xfrm>
            <a:custGeom>
              <a:avLst/>
              <a:gdLst>
                <a:gd name="T0" fmla="*/ 0 w 804"/>
                <a:gd name="T1" fmla="*/ 49975 h 304"/>
                <a:gd name="T2" fmla="*/ 370970 w 804"/>
                <a:gd name="T3" fmla="*/ 230188 h 304"/>
                <a:gd name="T4" fmla="*/ 611188 w 804"/>
                <a:gd name="T5" fmla="*/ 18173 h 304"/>
                <a:gd name="T6" fmla="*/ 611188 w 804"/>
                <a:gd name="T7" fmla="*/ 0 h 304"/>
                <a:gd name="T8" fmla="*/ 0 60000 65536"/>
                <a:gd name="T9" fmla="*/ 0 60000 65536"/>
                <a:gd name="T10" fmla="*/ 0 60000 65536"/>
                <a:gd name="T11" fmla="*/ 0 60000 65536"/>
                <a:gd name="T12" fmla="*/ 0 w 804"/>
                <a:gd name="T13" fmla="*/ 0 h 304"/>
                <a:gd name="T14" fmla="*/ 804 w 804"/>
                <a:gd name="T15" fmla="*/ 304 h 304"/>
              </a:gdLst>
              <a:ahLst/>
              <a:cxnLst>
                <a:cxn ang="T8">
                  <a:pos x="T0" y="T1"/>
                </a:cxn>
                <a:cxn ang="T9">
                  <a:pos x="T2" y="T3"/>
                </a:cxn>
                <a:cxn ang="T10">
                  <a:pos x="T4" y="T5"/>
                </a:cxn>
                <a:cxn ang="T11">
                  <a:pos x="T6" y="T7"/>
                </a:cxn>
              </a:cxnLst>
              <a:rect l="T12" t="T13" r="T14" b="T15"/>
              <a:pathLst>
                <a:path w="804" h="304">
                  <a:moveTo>
                    <a:pt x="0" y="66"/>
                  </a:moveTo>
                  <a:lnTo>
                    <a:pt x="488" y="304"/>
                  </a:lnTo>
                  <a:lnTo>
                    <a:pt x="804" y="24"/>
                  </a:lnTo>
                  <a:lnTo>
                    <a:pt x="80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6" name="Freeform 48"/>
            <p:cNvSpPr>
              <a:spLocks/>
            </p:cNvSpPr>
            <p:nvPr/>
          </p:nvSpPr>
          <p:spPr bwMode="auto">
            <a:xfrm>
              <a:off x="5993089" y="2360613"/>
              <a:ext cx="619125" cy="215900"/>
            </a:xfrm>
            <a:custGeom>
              <a:avLst/>
              <a:gdLst>
                <a:gd name="T0" fmla="*/ 0 w 814"/>
                <a:gd name="T1" fmla="*/ 30408 h 284"/>
                <a:gd name="T2" fmla="*/ 374213 w 814"/>
                <a:gd name="T3" fmla="*/ 215900 h 284"/>
                <a:gd name="T4" fmla="*/ 619125 w 814"/>
                <a:gd name="T5" fmla="*/ 0 h 284"/>
                <a:gd name="T6" fmla="*/ 0 60000 65536"/>
                <a:gd name="T7" fmla="*/ 0 60000 65536"/>
                <a:gd name="T8" fmla="*/ 0 60000 65536"/>
                <a:gd name="T9" fmla="*/ 0 w 814"/>
                <a:gd name="T10" fmla="*/ 0 h 284"/>
                <a:gd name="T11" fmla="*/ 814 w 814"/>
                <a:gd name="T12" fmla="*/ 284 h 284"/>
              </a:gdLst>
              <a:ahLst/>
              <a:cxnLst>
                <a:cxn ang="T6">
                  <a:pos x="T0" y="T1"/>
                </a:cxn>
                <a:cxn ang="T7">
                  <a:pos x="T2" y="T3"/>
                </a:cxn>
                <a:cxn ang="T8">
                  <a:pos x="T4" y="T5"/>
                </a:cxn>
              </a:cxnLst>
              <a:rect l="T9" t="T10" r="T11" b="T12"/>
              <a:pathLst>
                <a:path w="814" h="284">
                  <a:moveTo>
                    <a:pt x="0" y="40"/>
                  </a:moveTo>
                  <a:lnTo>
                    <a:pt x="492" y="284"/>
                  </a:lnTo>
                  <a:lnTo>
                    <a:pt x="8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7" name="Freeform 49"/>
            <p:cNvSpPr>
              <a:spLocks/>
            </p:cNvSpPr>
            <p:nvPr/>
          </p:nvSpPr>
          <p:spPr bwMode="auto">
            <a:xfrm>
              <a:off x="6015314" y="2238375"/>
              <a:ext cx="596900" cy="234950"/>
            </a:xfrm>
            <a:custGeom>
              <a:avLst/>
              <a:gdLst>
                <a:gd name="T0" fmla="*/ 596900 w 784"/>
                <a:gd name="T1" fmla="*/ 0 h 309"/>
                <a:gd name="T2" fmla="*/ 352506 w 784"/>
                <a:gd name="T3" fmla="*/ 234950 h 309"/>
                <a:gd name="T4" fmla="*/ 0 w 784"/>
                <a:gd name="T5" fmla="*/ 76036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58" name="Freeform 50"/>
            <p:cNvSpPr>
              <a:spLocks/>
            </p:cNvSpPr>
            <p:nvPr/>
          </p:nvSpPr>
          <p:spPr bwMode="auto">
            <a:xfrm>
              <a:off x="6975752" y="2319338"/>
              <a:ext cx="441325" cy="536575"/>
            </a:xfrm>
            <a:custGeom>
              <a:avLst/>
              <a:gdLst>
                <a:gd name="T0" fmla="*/ 0 w 624"/>
                <a:gd name="T1" fmla="*/ 0 h 480"/>
                <a:gd name="T2" fmla="*/ 0 w 624"/>
                <a:gd name="T3" fmla="*/ 536575 h 480"/>
                <a:gd name="T4" fmla="*/ 441325 w 624"/>
                <a:gd name="T5" fmla="*/ 536575 h 480"/>
                <a:gd name="T6" fmla="*/ 0 60000 65536"/>
                <a:gd name="T7" fmla="*/ 0 60000 65536"/>
                <a:gd name="T8" fmla="*/ 0 60000 65536"/>
                <a:gd name="T9" fmla="*/ 0 w 624"/>
                <a:gd name="T10" fmla="*/ 0 h 480"/>
                <a:gd name="T11" fmla="*/ 624 w 624"/>
                <a:gd name="T12" fmla="*/ 480 h 480"/>
              </a:gdLst>
              <a:ahLst/>
              <a:cxnLst>
                <a:cxn ang="T6">
                  <a:pos x="T0" y="T1"/>
                </a:cxn>
                <a:cxn ang="T7">
                  <a:pos x="T2" y="T3"/>
                </a:cxn>
                <a:cxn ang="T8">
                  <a:pos x="T4" y="T5"/>
                </a:cxn>
              </a:cxnLst>
              <a:rect l="T9" t="T10" r="T11" b="T12"/>
              <a:pathLst>
                <a:path w="624" h="480">
                  <a:moveTo>
                    <a:pt x="0" y="0"/>
                  </a:moveTo>
                  <a:lnTo>
                    <a:pt x="0" y="480"/>
                  </a:lnTo>
                  <a:lnTo>
                    <a:pt x="624" y="480"/>
                  </a:lnTo>
                </a:path>
              </a:pathLst>
            </a:custGeom>
            <a:noFill/>
            <a:ln w="28575" cap="flat" cmpd="sng">
              <a:solidFill>
                <a:schemeClr val="tx1"/>
              </a:solidFill>
              <a:prstDash val="sysDot"/>
              <a:round/>
              <a:headEnd/>
              <a:tailEnd/>
            </a:ln>
          </p:spPr>
          <p:txBody>
            <a:bodyPr wrap="none" anchor="ctr"/>
            <a:lstStyle/>
            <a:p>
              <a:endParaRPr lang="zh-CN" altLang="en-US"/>
            </a:p>
          </p:txBody>
        </p:sp>
        <p:sp>
          <p:nvSpPr>
            <p:cNvPr id="59" name="Freeform 51"/>
            <p:cNvSpPr>
              <a:spLocks/>
            </p:cNvSpPr>
            <p:nvPr/>
          </p:nvSpPr>
          <p:spPr bwMode="auto">
            <a:xfrm>
              <a:off x="6975752" y="2865438"/>
              <a:ext cx="441325" cy="536575"/>
            </a:xfrm>
            <a:custGeom>
              <a:avLst/>
              <a:gdLst>
                <a:gd name="T0" fmla="*/ 0 w 624"/>
                <a:gd name="T1" fmla="*/ 0 h 480"/>
                <a:gd name="T2" fmla="*/ 0 w 624"/>
                <a:gd name="T3" fmla="*/ 536575 h 480"/>
                <a:gd name="T4" fmla="*/ 441325 w 624"/>
                <a:gd name="T5" fmla="*/ 536575 h 480"/>
                <a:gd name="T6" fmla="*/ 0 60000 65536"/>
                <a:gd name="T7" fmla="*/ 0 60000 65536"/>
                <a:gd name="T8" fmla="*/ 0 60000 65536"/>
                <a:gd name="T9" fmla="*/ 0 w 624"/>
                <a:gd name="T10" fmla="*/ 0 h 480"/>
                <a:gd name="T11" fmla="*/ 624 w 624"/>
                <a:gd name="T12" fmla="*/ 480 h 480"/>
              </a:gdLst>
              <a:ahLst/>
              <a:cxnLst>
                <a:cxn ang="T6">
                  <a:pos x="T0" y="T1"/>
                </a:cxn>
                <a:cxn ang="T7">
                  <a:pos x="T2" y="T3"/>
                </a:cxn>
                <a:cxn ang="T8">
                  <a:pos x="T4" y="T5"/>
                </a:cxn>
              </a:cxnLst>
              <a:rect l="T9" t="T10" r="T11" b="T12"/>
              <a:pathLst>
                <a:path w="624" h="480">
                  <a:moveTo>
                    <a:pt x="0" y="0"/>
                  </a:moveTo>
                  <a:lnTo>
                    <a:pt x="0" y="480"/>
                  </a:lnTo>
                  <a:lnTo>
                    <a:pt x="624" y="480"/>
                  </a:lnTo>
                </a:path>
              </a:pathLst>
            </a:custGeom>
            <a:noFill/>
            <a:ln w="28575" cap="flat" cmpd="sng">
              <a:solidFill>
                <a:schemeClr val="tx1"/>
              </a:solidFill>
              <a:prstDash val="sysDot"/>
              <a:round/>
              <a:headEnd/>
              <a:tailEnd/>
            </a:ln>
          </p:spPr>
          <p:txBody>
            <a:bodyPr wrap="none" anchor="ctr"/>
            <a:lstStyle/>
            <a:p>
              <a:endParaRPr lang="zh-CN" altLang="en-US"/>
            </a:p>
          </p:txBody>
        </p:sp>
        <p:sp>
          <p:nvSpPr>
            <p:cNvPr id="60" name="Freeform 52"/>
            <p:cNvSpPr>
              <a:spLocks noChangeAspect="1"/>
            </p:cNvSpPr>
            <p:nvPr/>
          </p:nvSpPr>
          <p:spPr bwMode="auto">
            <a:xfrm>
              <a:off x="6701114" y="2073275"/>
              <a:ext cx="457200" cy="3651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ea typeface="宋体" pitchFamily="2" charset="-122"/>
              </a:endParaRPr>
            </a:p>
          </p:txBody>
        </p:sp>
        <p:sp>
          <p:nvSpPr>
            <p:cNvPr id="61" name="Freeform 53"/>
            <p:cNvSpPr>
              <a:spLocks noChangeAspect="1"/>
            </p:cNvSpPr>
            <p:nvPr/>
          </p:nvSpPr>
          <p:spPr bwMode="auto">
            <a:xfrm>
              <a:off x="6753502" y="2157413"/>
              <a:ext cx="331787" cy="261937"/>
            </a:xfrm>
            <a:custGeom>
              <a:avLst/>
              <a:gdLst>
                <a:gd name="T0" fmla="*/ 0 w 900"/>
                <a:gd name="T1" fmla="*/ 112784 h 713"/>
                <a:gd name="T2" fmla="*/ 0 w 900"/>
                <a:gd name="T3" fmla="*/ 159073 h 713"/>
                <a:gd name="T4" fmla="*/ 196860 w 900"/>
                <a:gd name="T5" fmla="*/ 261937 h 713"/>
                <a:gd name="T6" fmla="*/ 331787 w 900"/>
                <a:gd name="T7" fmla="*/ 142173 h 713"/>
                <a:gd name="T8" fmla="*/ 291973 w 900"/>
                <a:gd name="T9" fmla="*/ 117927 h 713"/>
                <a:gd name="T10" fmla="*/ 132346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2" name="Freeform 54"/>
            <p:cNvSpPr>
              <a:spLocks noChangeAspect="1"/>
            </p:cNvSpPr>
            <p:nvPr/>
          </p:nvSpPr>
          <p:spPr bwMode="auto">
            <a:xfrm>
              <a:off x="6769377" y="2160588"/>
              <a:ext cx="301625" cy="246062"/>
            </a:xfrm>
            <a:custGeom>
              <a:avLst/>
              <a:gdLst>
                <a:gd name="T0" fmla="*/ 0 w 820"/>
                <a:gd name="T1" fmla="*/ 106246 h 667"/>
                <a:gd name="T2" fmla="*/ 0 w 820"/>
                <a:gd name="T3" fmla="*/ 150884 h 667"/>
                <a:gd name="T4" fmla="*/ 183182 w 820"/>
                <a:gd name="T5" fmla="*/ 246062 h 667"/>
                <a:gd name="T6" fmla="*/ 301625 w 820"/>
                <a:gd name="T7" fmla="*/ 139816 h 667"/>
                <a:gd name="T8" fmla="*/ 298682 w 820"/>
                <a:gd name="T9" fmla="*/ 120633 h 667"/>
                <a:gd name="T10" fmla="*/ 297947 w 820"/>
                <a:gd name="T11" fmla="*/ 105139 h 667"/>
                <a:gd name="T12" fmla="*/ 298682 w 820"/>
                <a:gd name="T13" fmla="*/ 86693 h 667"/>
                <a:gd name="T14" fmla="*/ 301625 w 820"/>
                <a:gd name="T15" fmla="*/ 68986 h 667"/>
                <a:gd name="T16" fmla="*/ 125432 w 820"/>
                <a:gd name="T17" fmla="*/ 0 h 667"/>
                <a:gd name="T18" fmla="*/ 0 w 820"/>
                <a:gd name="T19" fmla="*/ 1062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3" name="Freeform 55"/>
            <p:cNvSpPr>
              <a:spLocks noChangeAspect="1"/>
            </p:cNvSpPr>
            <p:nvPr/>
          </p:nvSpPr>
          <p:spPr bwMode="auto">
            <a:xfrm>
              <a:off x="6753502" y="2130425"/>
              <a:ext cx="300037" cy="138113"/>
            </a:xfrm>
            <a:custGeom>
              <a:avLst/>
              <a:gdLst>
                <a:gd name="T0" fmla="*/ 135775 w 811"/>
                <a:gd name="T1" fmla="*/ 24243 h 376"/>
                <a:gd name="T2" fmla="*/ 0 w 811"/>
                <a:gd name="T3" fmla="*/ 138113 h 376"/>
                <a:gd name="T4" fmla="*/ 159822 w 811"/>
                <a:gd name="T5" fmla="*/ 131501 h 376"/>
                <a:gd name="T6" fmla="*/ 300037 w 811"/>
                <a:gd name="T7" fmla="*/ 0 h 376"/>
                <a:gd name="T8" fmla="*/ 135775 w 811"/>
                <a:gd name="T9" fmla="*/ 24243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4" name="Freeform 56"/>
            <p:cNvSpPr>
              <a:spLocks noChangeAspect="1"/>
            </p:cNvSpPr>
            <p:nvPr/>
          </p:nvSpPr>
          <p:spPr bwMode="auto">
            <a:xfrm>
              <a:off x="6780489" y="2230438"/>
              <a:ext cx="288925" cy="114300"/>
            </a:xfrm>
            <a:custGeom>
              <a:avLst/>
              <a:gdLst>
                <a:gd name="T0" fmla="*/ 288925 w 784"/>
                <a:gd name="T1" fmla="*/ 0 h 309"/>
                <a:gd name="T2" fmla="*/ 170628 w 784"/>
                <a:gd name="T3" fmla="*/ 114300 h 309"/>
                <a:gd name="T4" fmla="*/ 0 w 784"/>
                <a:gd name="T5" fmla="*/ 36990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5" name="Freeform 57"/>
            <p:cNvSpPr>
              <a:spLocks noChangeAspect="1"/>
            </p:cNvSpPr>
            <p:nvPr/>
          </p:nvSpPr>
          <p:spPr bwMode="auto">
            <a:xfrm>
              <a:off x="7310714" y="2682875"/>
              <a:ext cx="457200" cy="3651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ea typeface="宋体" pitchFamily="2" charset="-122"/>
              </a:endParaRPr>
            </a:p>
          </p:txBody>
        </p:sp>
        <p:sp>
          <p:nvSpPr>
            <p:cNvPr id="66" name="Freeform 58"/>
            <p:cNvSpPr>
              <a:spLocks noChangeAspect="1"/>
            </p:cNvSpPr>
            <p:nvPr/>
          </p:nvSpPr>
          <p:spPr bwMode="auto">
            <a:xfrm>
              <a:off x="7363102" y="2767013"/>
              <a:ext cx="331787" cy="261937"/>
            </a:xfrm>
            <a:custGeom>
              <a:avLst/>
              <a:gdLst>
                <a:gd name="T0" fmla="*/ 0 w 900"/>
                <a:gd name="T1" fmla="*/ 112784 h 713"/>
                <a:gd name="T2" fmla="*/ 0 w 900"/>
                <a:gd name="T3" fmla="*/ 159073 h 713"/>
                <a:gd name="T4" fmla="*/ 196860 w 900"/>
                <a:gd name="T5" fmla="*/ 261937 h 713"/>
                <a:gd name="T6" fmla="*/ 331787 w 900"/>
                <a:gd name="T7" fmla="*/ 142173 h 713"/>
                <a:gd name="T8" fmla="*/ 291973 w 900"/>
                <a:gd name="T9" fmla="*/ 117927 h 713"/>
                <a:gd name="T10" fmla="*/ 132346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7" name="Freeform 59"/>
            <p:cNvSpPr>
              <a:spLocks noChangeAspect="1"/>
            </p:cNvSpPr>
            <p:nvPr/>
          </p:nvSpPr>
          <p:spPr bwMode="auto">
            <a:xfrm>
              <a:off x="7378977" y="2770188"/>
              <a:ext cx="301625" cy="246062"/>
            </a:xfrm>
            <a:custGeom>
              <a:avLst/>
              <a:gdLst>
                <a:gd name="T0" fmla="*/ 0 w 820"/>
                <a:gd name="T1" fmla="*/ 106246 h 667"/>
                <a:gd name="T2" fmla="*/ 0 w 820"/>
                <a:gd name="T3" fmla="*/ 150884 h 667"/>
                <a:gd name="T4" fmla="*/ 183182 w 820"/>
                <a:gd name="T5" fmla="*/ 246062 h 667"/>
                <a:gd name="T6" fmla="*/ 301625 w 820"/>
                <a:gd name="T7" fmla="*/ 139816 h 667"/>
                <a:gd name="T8" fmla="*/ 298682 w 820"/>
                <a:gd name="T9" fmla="*/ 120633 h 667"/>
                <a:gd name="T10" fmla="*/ 297947 w 820"/>
                <a:gd name="T11" fmla="*/ 105139 h 667"/>
                <a:gd name="T12" fmla="*/ 298682 w 820"/>
                <a:gd name="T13" fmla="*/ 86693 h 667"/>
                <a:gd name="T14" fmla="*/ 301625 w 820"/>
                <a:gd name="T15" fmla="*/ 68986 h 667"/>
                <a:gd name="T16" fmla="*/ 125432 w 820"/>
                <a:gd name="T17" fmla="*/ 0 h 667"/>
                <a:gd name="T18" fmla="*/ 0 w 820"/>
                <a:gd name="T19" fmla="*/ 106246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8" name="Freeform 60"/>
            <p:cNvSpPr>
              <a:spLocks noChangeAspect="1"/>
            </p:cNvSpPr>
            <p:nvPr/>
          </p:nvSpPr>
          <p:spPr bwMode="auto">
            <a:xfrm>
              <a:off x="7363102" y="2740025"/>
              <a:ext cx="300037" cy="138113"/>
            </a:xfrm>
            <a:custGeom>
              <a:avLst/>
              <a:gdLst>
                <a:gd name="T0" fmla="*/ 135775 w 811"/>
                <a:gd name="T1" fmla="*/ 24243 h 376"/>
                <a:gd name="T2" fmla="*/ 0 w 811"/>
                <a:gd name="T3" fmla="*/ 138113 h 376"/>
                <a:gd name="T4" fmla="*/ 159822 w 811"/>
                <a:gd name="T5" fmla="*/ 131501 h 376"/>
                <a:gd name="T6" fmla="*/ 300037 w 811"/>
                <a:gd name="T7" fmla="*/ 0 h 376"/>
                <a:gd name="T8" fmla="*/ 135775 w 811"/>
                <a:gd name="T9" fmla="*/ 24243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69" name="Freeform 61"/>
            <p:cNvSpPr>
              <a:spLocks noChangeAspect="1"/>
            </p:cNvSpPr>
            <p:nvPr/>
          </p:nvSpPr>
          <p:spPr bwMode="auto">
            <a:xfrm>
              <a:off x="7390089" y="2840038"/>
              <a:ext cx="288925" cy="114300"/>
            </a:xfrm>
            <a:custGeom>
              <a:avLst/>
              <a:gdLst>
                <a:gd name="T0" fmla="*/ 288925 w 784"/>
                <a:gd name="T1" fmla="*/ 0 h 309"/>
                <a:gd name="T2" fmla="*/ 170628 w 784"/>
                <a:gd name="T3" fmla="*/ 114300 h 309"/>
                <a:gd name="T4" fmla="*/ 0 w 784"/>
                <a:gd name="T5" fmla="*/ 36990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70" name="Freeform 62"/>
            <p:cNvSpPr>
              <a:spLocks noChangeAspect="1"/>
            </p:cNvSpPr>
            <p:nvPr/>
          </p:nvSpPr>
          <p:spPr bwMode="auto">
            <a:xfrm>
              <a:off x="7310714" y="3216275"/>
              <a:ext cx="457200" cy="3651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ea typeface="宋体" pitchFamily="2" charset="-122"/>
              </a:endParaRPr>
            </a:p>
          </p:txBody>
        </p:sp>
        <p:grpSp>
          <p:nvGrpSpPr>
            <p:cNvPr id="71" name="Group 63"/>
            <p:cNvGrpSpPr>
              <a:grpSpLocks/>
            </p:cNvGrpSpPr>
            <p:nvPr/>
          </p:nvGrpSpPr>
          <p:grpSpPr bwMode="auto">
            <a:xfrm>
              <a:off x="7363102" y="3273425"/>
              <a:ext cx="331787" cy="288925"/>
              <a:chOff x="4113" y="2062"/>
              <a:chExt cx="209" cy="182"/>
            </a:xfrm>
          </p:grpSpPr>
          <p:sp>
            <p:nvSpPr>
              <p:cNvPr id="72" name="Freeform 64"/>
              <p:cNvSpPr>
                <a:spLocks noChangeAspect="1"/>
              </p:cNvSpPr>
              <p:nvPr/>
            </p:nvSpPr>
            <p:spPr bwMode="auto">
              <a:xfrm>
                <a:off x="4113" y="2079"/>
                <a:ext cx="209" cy="165"/>
              </a:xfrm>
              <a:custGeom>
                <a:avLst/>
                <a:gdLst>
                  <a:gd name="T0" fmla="*/ 0 w 900"/>
                  <a:gd name="T1" fmla="*/ 71 h 713"/>
                  <a:gd name="T2" fmla="*/ 0 w 900"/>
                  <a:gd name="T3" fmla="*/ 100 h 713"/>
                  <a:gd name="T4" fmla="*/ 124 w 900"/>
                  <a:gd name="T5" fmla="*/ 165 h 713"/>
                  <a:gd name="T6" fmla="*/ 209 w 900"/>
                  <a:gd name="T7" fmla="*/ 90 h 713"/>
                  <a:gd name="T8" fmla="*/ 184 w 900"/>
                  <a:gd name="T9" fmla="*/ 74 h 713"/>
                  <a:gd name="T10" fmla="*/ 83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73" name="Freeform 65"/>
              <p:cNvSpPr>
                <a:spLocks noChangeAspect="1"/>
              </p:cNvSpPr>
              <p:nvPr/>
            </p:nvSpPr>
            <p:spPr bwMode="auto">
              <a:xfrm>
                <a:off x="4123" y="2081"/>
                <a:ext cx="190" cy="155"/>
              </a:xfrm>
              <a:custGeom>
                <a:avLst/>
                <a:gdLst>
                  <a:gd name="T0" fmla="*/ 0 w 820"/>
                  <a:gd name="T1" fmla="*/ 67 h 667"/>
                  <a:gd name="T2" fmla="*/ 0 w 820"/>
                  <a:gd name="T3" fmla="*/ 95 h 667"/>
                  <a:gd name="T4" fmla="*/ 115 w 820"/>
                  <a:gd name="T5" fmla="*/ 155 h 667"/>
                  <a:gd name="T6" fmla="*/ 190 w 820"/>
                  <a:gd name="T7" fmla="*/ 88 h 667"/>
                  <a:gd name="T8" fmla="*/ 188 w 820"/>
                  <a:gd name="T9" fmla="*/ 76 h 667"/>
                  <a:gd name="T10" fmla="*/ 188 w 820"/>
                  <a:gd name="T11" fmla="*/ 66 h 667"/>
                  <a:gd name="T12" fmla="*/ 188 w 820"/>
                  <a:gd name="T13" fmla="*/ 55 h 667"/>
                  <a:gd name="T14" fmla="*/ 190 w 820"/>
                  <a:gd name="T15" fmla="*/ 43 h 667"/>
                  <a:gd name="T16" fmla="*/ 79 w 820"/>
                  <a:gd name="T17" fmla="*/ 0 h 667"/>
                  <a:gd name="T18" fmla="*/ 0 w 820"/>
                  <a:gd name="T19" fmla="*/ 67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74" name="Freeform 66"/>
              <p:cNvSpPr>
                <a:spLocks noChangeAspect="1"/>
              </p:cNvSpPr>
              <p:nvPr/>
            </p:nvSpPr>
            <p:spPr bwMode="auto">
              <a:xfrm>
                <a:off x="4113" y="2062"/>
                <a:ext cx="189" cy="87"/>
              </a:xfrm>
              <a:custGeom>
                <a:avLst/>
                <a:gdLst>
                  <a:gd name="T0" fmla="*/ 86 w 811"/>
                  <a:gd name="T1" fmla="*/ 15 h 376"/>
                  <a:gd name="T2" fmla="*/ 0 w 811"/>
                  <a:gd name="T3" fmla="*/ 87 h 376"/>
                  <a:gd name="T4" fmla="*/ 101 w 811"/>
                  <a:gd name="T5" fmla="*/ 83 h 376"/>
                  <a:gd name="T6" fmla="*/ 189 w 811"/>
                  <a:gd name="T7" fmla="*/ 0 h 376"/>
                  <a:gd name="T8" fmla="*/ 86 w 811"/>
                  <a:gd name="T9" fmla="*/ 15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75" name="Freeform 67"/>
              <p:cNvSpPr>
                <a:spLocks noChangeAspect="1"/>
              </p:cNvSpPr>
              <p:nvPr/>
            </p:nvSpPr>
            <p:spPr bwMode="auto">
              <a:xfrm>
                <a:off x="4130" y="2125"/>
                <a:ext cx="182" cy="72"/>
              </a:xfrm>
              <a:custGeom>
                <a:avLst/>
                <a:gdLst>
                  <a:gd name="T0" fmla="*/ 182 w 784"/>
                  <a:gd name="T1" fmla="*/ 0 h 309"/>
                  <a:gd name="T2" fmla="*/ 107 w 784"/>
                  <a:gd name="T3" fmla="*/ 72 h 309"/>
                  <a:gd name="T4" fmla="*/ 0 w 784"/>
                  <a:gd name="T5" fmla="*/ 23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gr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5728541" cy="692989"/>
          </a:xfrm>
        </p:spPr>
        <p:txBody>
          <a:bodyPr>
            <a:normAutofit/>
          </a:bodyPr>
          <a:lstStyle/>
          <a:p>
            <a:r>
              <a:rPr lang="en-US" altLang="zh-CN" dirty="0" smtClean="0"/>
              <a:t> AD</a:t>
            </a:r>
            <a:r>
              <a:rPr lang="zh-CN" altLang="en-US" dirty="0" smtClean="0"/>
              <a:t>逻辑结构</a:t>
            </a:r>
            <a:r>
              <a:rPr lang="en-US" altLang="zh-CN" dirty="0" smtClean="0"/>
              <a:t>-</a:t>
            </a:r>
            <a:r>
              <a:rPr lang="zh-CN" altLang="en-US" dirty="0" smtClean="0"/>
              <a:t>树</a:t>
            </a:r>
            <a:r>
              <a:rPr lang="en-US" altLang="zh-CN" dirty="0" smtClean="0"/>
              <a:t>-</a:t>
            </a:r>
            <a:r>
              <a:rPr lang="zh-CN" altLang="en-US" dirty="0" smtClean="0"/>
              <a:t>连续空间</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26</a:t>
            </a:fld>
            <a:endParaRPr lang="zh-CN" altLang="en-US" dirty="0"/>
          </a:p>
        </p:txBody>
      </p:sp>
      <p:grpSp>
        <p:nvGrpSpPr>
          <p:cNvPr id="23" name="组合 22"/>
          <p:cNvGrpSpPr/>
          <p:nvPr/>
        </p:nvGrpSpPr>
        <p:grpSpPr>
          <a:xfrm>
            <a:off x="1965325" y="1147482"/>
            <a:ext cx="7173913" cy="5029200"/>
            <a:chOff x="1050925" y="1066800"/>
            <a:chExt cx="7173913" cy="5029200"/>
          </a:xfrm>
        </p:grpSpPr>
        <p:sp>
          <p:nvSpPr>
            <p:cNvPr id="12" name="Rectangle 4"/>
            <p:cNvSpPr>
              <a:spLocks noChangeArrowheads="1"/>
            </p:cNvSpPr>
            <p:nvPr/>
          </p:nvSpPr>
          <p:spPr bwMode="auto">
            <a:xfrm>
              <a:off x="1050925" y="2133600"/>
              <a:ext cx="4278313" cy="838200"/>
            </a:xfrm>
            <a:prstGeom prst="rect">
              <a:avLst/>
            </a:prstGeom>
            <a:gradFill rotWithShape="0">
              <a:gsLst>
                <a:gs pos="0">
                  <a:srgbClr val="FFFFCC"/>
                </a:gs>
                <a:gs pos="100000">
                  <a:srgbClr val="FFFFFF"/>
                </a:gs>
              </a:gsLst>
              <a:lin ang="0" scaled="1"/>
            </a:gradFill>
            <a:ln w="9525">
              <a:noFill/>
              <a:miter lim="800000"/>
              <a:headEnd/>
              <a:tailEnd/>
            </a:ln>
          </p:spPr>
          <p:txBody>
            <a:bodyPr wrap="none" anchor="ctr"/>
            <a:lstStyle/>
            <a:p>
              <a:pPr eaLnBrk="0" hangingPunct="0"/>
              <a:r>
                <a:rPr lang="zh-CN" altLang="en-US" b="1" dirty="0" smtClean="0">
                  <a:latin typeface="Arial Narrow" pitchFamily="34" charset="0"/>
                </a:rPr>
                <a:t>                        父</a:t>
              </a:r>
              <a:r>
                <a:rPr lang="zh-CN" altLang="en-US" b="1" dirty="0">
                  <a:latin typeface="Arial Narrow" pitchFamily="34" charset="0"/>
                </a:rPr>
                <a:t>域 </a:t>
              </a:r>
            </a:p>
            <a:p>
              <a:pPr eaLnBrk="0" hangingPunct="0"/>
              <a:endParaRPr lang="en-US" altLang="zh-CN" sz="1800" b="1" dirty="0">
                <a:latin typeface="Arial Narrow" pitchFamily="34" charset="0"/>
              </a:endParaRPr>
            </a:p>
          </p:txBody>
        </p:sp>
        <p:sp>
          <p:nvSpPr>
            <p:cNvPr id="13" name="Rectangle 5"/>
            <p:cNvSpPr>
              <a:spLocks noChangeArrowheads="1"/>
            </p:cNvSpPr>
            <p:nvPr/>
          </p:nvSpPr>
          <p:spPr bwMode="auto">
            <a:xfrm>
              <a:off x="2317750" y="3962400"/>
              <a:ext cx="4406900" cy="838200"/>
            </a:xfrm>
            <a:prstGeom prst="rect">
              <a:avLst/>
            </a:prstGeom>
            <a:gradFill rotWithShape="0">
              <a:gsLst>
                <a:gs pos="0">
                  <a:srgbClr val="FFFFCC"/>
                </a:gs>
                <a:gs pos="100000">
                  <a:srgbClr val="FFFFFF"/>
                </a:gs>
              </a:gsLst>
              <a:lin ang="0" scaled="1"/>
            </a:gradFill>
            <a:ln w="9525">
              <a:noFill/>
              <a:miter lim="800000"/>
              <a:headEnd/>
              <a:tailEnd/>
            </a:ln>
          </p:spPr>
          <p:txBody>
            <a:bodyPr wrap="none" anchor="ctr"/>
            <a:lstStyle/>
            <a:p>
              <a:pPr eaLnBrk="0" hangingPunct="0"/>
              <a:r>
                <a:rPr lang="zh-CN" altLang="en-US" b="1">
                  <a:latin typeface="Arial Narrow" pitchFamily="34" charset="0"/>
                </a:rPr>
                <a:t>子域</a:t>
              </a:r>
              <a:endParaRPr lang="zh-CN" altLang="en-US" b="1">
                <a:solidFill>
                  <a:srgbClr val="D2007D"/>
                </a:solidFill>
                <a:latin typeface="Arial Narrow" pitchFamily="34" charset="0"/>
              </a:endParaRPr>
            </a:p>
          </p:txBody>
        </p:sp>
        <p:sp>
          <p:nvSpPr>
            <p:cNvPr id="14" name="Rectangle 6"/>
            <p:cNvSpPr>
              <a:spLocks noChangeArrowheads="1"/>
            </p:cNvSpPr>
            <p:nvPr/>
          </p:nvSpPr>
          <p:spPr bwMode="auto">
            <a:xfrm>
              <a:off x="2317750" y="4876800"/>
              <a:ext cx="2895600" cy="838200"/>
            </a:xfrm>
            <a:prstGeom prst="rect">
              <a:avLst/>
            </a:prstGeom>
            <a:gradFill rotWithShape="0">
              <a:gsLst>
                <a:gs pos="0">
                  <a:srgbClr val="FFFFCC"/>
                </a:gs>
                <a:gs pos="100000">
                  <a:srgbClr val="FFFFFF"/>
                </a:gs>
              </a:gsLst>
              <a:lin ang="0" scaled="1"/>
            </a:gradFill>
            <a:ln w="9525">
              <a:noFill/>
              <a:miter lim="800000"/>
              <a:headEnd/>
              <a:tailEnd/>
            </a:ln>
          </p:spPr>
          <p:txBody>
            <a:bodyPr wrap="none" anchor="ctr"/>
            <a:lstStyle/>
            <a:p>
              <a:pPr eaLnBrk="0" hangingPunct="0"/>
              <a:r>
                <a:rPr lang="zh-CN" altLang="en-US" b="1">
                  <a:latin typeface="Arial Narrow" pitchFamily="34" charset="0"/>
                </a:rPr>
                <a:t>连续的命名空间 </a:t>
              </a:r>
            </a:p>
            <a:p>
              <a:pPr eaLnBrk="0" hangingPunct="0"/>
              <a:r>
                <a:rPr lang="en-US" altLang="zh-CN" b="1">
                  <a:solidFill>
                    <a:srgbClr val="D2007D"/>
                  </a:solidFill>
                  <a:latin typeface="Arial Narrow" pitchFamily="34" charset="0"/>
                </a:rPr>
                <a:t>sales.contoso.msft</a:t>
              </a:r>
            </a:p>
          </p:txBody>
        </p:sp>
        <p:sp>
          <p:nvSpPr>
            <p:cNvPr id="15" name="Line 7"/>
            <p:cNvSpPr>
              <a:spLocks noChangeShapeType="1"/>
            </p:cNvSpPr>
            <p:nvPr/>
          </p:nvSpPr>
          <p:spPr bwMode="auto">
            <a:xfrm>
              <a:off x="6548438" y="4191000"/>
              <a:ext cx="533400" cy="685800"/>
            </a:xfrm>
            <a:prstGeom prst="line">
              <a:avLst/>
            </a:prstGeom>
            <a:noFill/>
            <a:ln w="50800">
              <a:solidFill>
                <a:srgbClr val="969696"/>
              </a:solidFill>
              <a:round/>
              <a:headEnd/>
              <a:tailEnd/>
            </a:ln>
          </p:spPr>
          <p:txBody>
            <a:bodyPr wrap="none" tIns="27432" bIns="27432" anchor="ctr"/>
            <a:lstStyle/>
            <a:p>
              <a:endParaRPr lang="zh-CN" altLang="en-US"/>
            </a:p>
          </p:txBody>
        </p:sp>
        <p:sp>
          <p:nvSpPr>
            <p:cNvPr id="16" name="Line 8"/>
            <p:cNvSpPr>
              <a:spLocks noChangeShapeType="1"/>
            </p:cNvSpPr>
            <p:nvPr/>
          </p:nvSpPr>
          <p:spPr bwMode="auto">
            <a:xfrm>
              <a:off x="5329238" y="2438400"/>
              <a:ext cx="609600" cy="838200"/>
            </a:xfrm>
            <a:prstGeom prst="line">
              <a:avLst/>
            </a:prstGeom>
            <a:noFill/>
            <a:ln w="57150">
              <a:solidFill>
                <a:srgbClr val="666699"/>
              </a:solidFill>
              <a:round/>
              <a:headEnd/>
              <a:tailEnd/>
            </a:ln>
          </p:spPr>
          <p:txBody>
            <a:bodyPr wrap="none" tIns="27432" bIns="27432" anchor="ctr"/>
            <a:lstStyle/>
            <a:p>
              <a:endParaRPr lang="zh-CN" altLang="en-US"/>
            </a:p>
          </p:txBody>
        </p:sp>
        <p:sp>
          <p:nvSpPr>
            <p:cNvPr id="17" name="AutoShape 9"/>
            <p:cNvSpPr>
              <a:spLocks noChangeArrowheads="1"/>
            </p:cNvSpPr>
            <p:nvPr/>
          </p:nvSpPr>
          <p:spPr bwMode="auto">
            <a:xfrm>
              <a:off x="3689350" y="1066800"/>
              <a:ext cx="1944688" cy="1366838"/>
            </a:xfrm>
            <a:prstGeom prst="triangle">
              <a:avLst>
                <a:gd name="adj" fmla="val 50000"/>
              </a:avLst>
            </a:prstGeom>
            <a:gradFill rotWithShape="0">
              <a:gsLst>
                <a:gs pos="0">
                  <a:srgbClr val="CCFFFF"/>
                </a:gs>
                <a:gs pos="100000">
                  <a:srgbClr val="6699FF"/>
                </a:gs>
              </a:gsLst>
              <a:lin ang="5400000" scaled="1"/>
            </a:gradFill>
            <a:ln w="9525">
              <a:solidFill>
                <a:srgbClr val="333399"/>
              </a:solidFill>
              <a:miter lim="800000"/>
              <a:headEnd/>
              <a:tailEnd/>
            </a:ln>
            <a:effectLst>
              <a:outerShdw dist="102391" dir="1784693" algn="ctr" rotWithShape="0">
                <a:srgbClr val="C0C0C0"/>
              </a:outerShdw>
            </a:effectLst>
          </p:spPr>
          <p:txBody>
            <a:bodyPr wrap="none" anchor="b"/>
            <a:lstStyle/>
            <a:p>
              <a:pPr algn="ctr" eaLnBrk="0" hangingPunct="0">
                <a:defRPr/>
              </a:pPr>
              <a:r>
                <a:rPr lang="zh-CN" altLang="en-US" sz="2000" b="1">
                  <a:latin typeface="Arial Narrow" pitchFamily="34" charset="0"/>
                  <a:ea typeface="宋体" pitchFamily="2" charset="-122"/>
                </a:rPr>
                <a:t>父</a:t>
              </a:r>
            </a:p>
          </p:txBody>
        </p:sp>
        <p:sp>
          <p:nvSpPr>
            <p:cNvPr id="18" name="AutoShape 10"/>
            <p:cNvSpPr>
              <a:spLocks noChangeArrowheads="1"/>
            </p:cNvSpPr>
            <p:nvPr/>
          </p:nvSpPr>
          <p:spPr bwMode="auto">
            <a:xfrm>
              <a:off x="5100638" y="2971800"/>
              <a:ext cx="1905000" cy="1371600"/>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102391" dir="1784693" algn="ctr" rotWithShape="0">
                <a:srgbClr val="C0C0C0"/>
              </a:outerShdw>
            </a:effectLst>
          </p:spPr>
          <p:txBody>
            <a:bodyPr wrap="none" anchor="ctr"/>
            <a:lstStyle/>
            <a:p>
              <a:pPr algn="ctr" eaLnBrk="0" hangingPunct="0">
                <a:defRPr/>
              </a:pPr>
              <a:r>
                <a:rPr lang="zh-CN" altLang="en-US" sz="2000" b="1">
                  <a:latin typeface="Arial Narrow" pitchFamily="34" charset="0"/>
                  <a:ea typeface="宋体" pitchFamily="2" charset="-122"/>
                </a:rPr>
                <a:t>子</a:t>
              </a:r>
            </a:p>
          </p:txBody>
        </p:sp>
        <p:sp>
          <p:nvSpPr>
            <p:cNvPr id="19" name="AutoShape 11"/>
            <p:cNvSpPr>
              <a:spLocks noChangeArrowheads="1"/>
            </p:cNvSpPr>
            <p:nvPr/>
          </p:nvSpPr>
          <p:spPr bwMode="auto">
            <a:xfrm>
              <a:off x="6243638" y="4724400"/>
              <a:ext cx="1981200" cy="1371600"/>
            </a:xfrm>
            <a:prstGeom prst="triangle">
              <a:avLst>
                <a:gd name="adj" fmla="val 50000"/>
              </a:avLst>
            </a:prstGeom>
            <a:solidFill>
              <a:srgbClr val="CCFFFF"/>
            </a:solidFill>
            <a:ln w="38100">
              <a:solidFill>
                <a:srgbClr val="3366FF"/>
              </a:solidFill>
              <a:prstDash val="sysDot"/>
              <a:miter lim="800000"/>
              <a:headEnd/>
              <a:tailEnd/>
            </a:ln>
          </p:spPr>
          <p:txBody>
            <a:bodyPr wrap="none" anchor="ctr"/>
            <a:lstStyle/>
            <a:p>
              <a:pPr algn="ctr" eaLnBrk="0" hangingPunct="0"/>
              <a:r>
                <a:rPr lang="zh-CN" altLang="en-US" sz="2000" b="1">
                  <a:latin typeface="Arial Narrow" pitchFamily="34" charset="0"/>
                </a:rPr>
                <a:t>新域</a:t>
              </a:r>
            </a:p>
          </p:txBody>
        </p:sp>
        <p:sp>
          <p:nvSpPr>
            <p:cNvPr id="20" name="Rectangle 12"/>
            <p:cNvSpPr>
              <a:spLocks noChangeArrowheads="1"/>
            </p:cNvSpPr>
            <p:nvPr/>
          </p:nvSpPr>
          <p:spPr bwMode="auto">
            <a:xfrm>
              <a:off x="3649663" y="1371600"/>
              <a:ext cx="1984375" cy="354013"/>
            </a:xfrm>
            <a:prstGeom prst="rect">
              <a:avLst/>
            </a:prstGeom>
            <a:gradFill rotWithShape="0">
              <a:gsLst>
                <a:gs pos="0">
                  <a:srgbClr val="FFFFFF"/>
                </a:gs>
                <a:gs pos="100000">
                  <a:srgbClr val="FFFFCC"/>
                </a:gs>
              </a:gsLst>
              <a:lin ang="5400000" scaled="1"/>
            </a:gradFill>
            <a:ln w="9525">
              <a:solidFill>
                <a:srgbClr val="FFCC99"/>
              </a:solidFill>
              <a:miter lim="800000"/>
              <a:headEnd/>
              <a:tailEnd/>
            </a:ln>
          </p:spPr>
          <p:txBody>
            <a:bodyPr wrap="none" anchor="b"/>
            <a:lstStyle/>
            <a:p>
              <a:pPr algn="ctr"/>
              <a:r>
                <a:rPr lang="zh-CN" altLang="en-US" sz="1800" b="1">
                  <a:latin typeface="Arial Narrow" pitchFamily="34" charset="0"/>
                </a:rPr>
                <a:t>目录树根域</a:t>
              </a:r>
            </a:p>
          </p:txBody>
        </p:sp>
        <p:sp>
          <p:nvSpPr>
            <p:cNvPr id="21" name="Text Box 13"/>
            <p:cNvSpPr txBox="1">
              <a:spLocks noChangeArrowheads="1"/>
            </p:cNvSpPr>
            <p:nvPr/>
          </p:nvSpPr>
          <p:spPr bwMode="auto">
            <a:xfrm>
              <a:off x="3576638" y="2547938"/>
              <a:ext cx="2020888" cy="411163"/>
            </a:xfrm>
            <a:prstGeom prst="rect">
              <a:avLst/>
            </a:prstGeom>
            <a:noFill/>
            <a:ln w="9525">
              <a:noFill/>
              <a:miter lim="800000"/>
              <a:headEnd/>
              <a:tailEnd/>
            </a:ln>
          </p:spPr>
          <p:txBody>
            <a:bodyPr tIns="0" anchor="ctr">
              <a:spAutoFit/>
            </a:bodyPr>
            <a:lstStyle/>
            <a:p>
              <a:pPr eaLnBrk="0" hangingPunct="0"/>
              <a:r>
                <a:rPr lang="en-US" altLang="zh-CN" b="1">
                  <a:solidFill>
                    <a:srgbClr val="D2007D"/>
                  </a:solidFill>
                  <a:latin typeface="Arial Narrow" pitchFamily="34" charset="0"/>
                </a:rPr>
                <a:t>contoso</a:t>
              </a:r>
              <a:r>
                <a:rPr lang="en-US" altLang="zh-CN" b="1">
                  <a:latin typeface="Arial Narrow" pitchFamily="34" charset="0"/>
                </a:rPr>
                <a:t>.msft</a:t>
              </a:r>
            </a:p>
          </p:txBody>
        </p:sp>
        <p:sp>
          <p:nvSpPr>
            <p:cNvPr id="22" name="Text Box 14"/>
            <p:cNvSpPr txBox="1">
              <a:spLocks noChangeArrowheads="1"/>
            </p:cNvSpPr>
            <p:nvPr/>
          </p:nvSpPr>
          <p:spPr bwMode="auto">
            <a:xfrm>
              <a:off x="4414838" y="4381500"/>
              <a:ext cx="2590800" cy="411163"/>
            </a:xfrm>
            <a:prstGeom prst="rect">
              <a:avLst/>
            </a:prstGeom>
            <a:noFill/>
            <a:ln w="9525">
              <a:noFill/>
              <a:miter lim="800000"/>
              <a:headEnd/>
              <a:tailEnd/>
            </a:ln>
          </p:spPr>
          <p:txBody>
            <a:bodyPr tIns="0" anchor="ctr">
              <a:spAutoFit/>
            </a:bodyPr>
            <a:lstStyle/>
            <a:p>
              <a:pPr eaLnBrk="0" hangingPunct="0"/>
              <a:r>
                <a:rPr lang="en-US" altLang="zh-CN" b="1">
                  <a:solidFill>
                    <a:srgbClr val="D2007D"/>
                  </a:solidFill>
                  <a:latin typeface="Arial Narrow" pitchFamily="34" charset="0"/>
                </a:rPr>
                <a:t>sales.</a:t>
              </a:r>
              <a:r>
                <a:rPr lang="en-US" altLang="zh-CN" b="1">
                  <a:latin typeface="Arial Narrow" pitchFamily="34" charset="0"/>
                </a:rPr>
                <a:t>contoso.msft</a:t>
              </a:r>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5768882" cy="692989"/>
          </a:xfrm>
        </p:spPr>
        <p:txBody>
          <a:bodyPr>
            <a:normAutofit/>
          </a:bodyPr>
          <a:lstStyle/>
          <a:p>
            <a:r>
              <a:rPr lang="en-US" altLang="zh-CN" dirty="0" smtClean="0"/>
              <a:t> AD</a:t>
            </a:r>
            <a:r>
              <a:rPr lang="zh-CN" altLang="en-US" dirty="0" smtClean="0"/>
              <a:t>逻辑结构</a:t>
            </a:r>
            <a:r>
              <a:rPr lang="en-US" altLang="zh-CN" dirty="0" smtClean="0"/>
              <a:t>-</a:t>
            </a:r>
            <a:r>
              <a:rPr lang="zh-CN" altLang="en-US" dirty="0" smtClean="0"/>
              <a:t>林</a:t>
            </a:r>
            <a:r>
              <a:rPr lang="en-US" altLang="zh-CN" dirty="0" smtClean="0"/>
              <a:t>-</a:t>
            </a:r>
            <a:r>
              <a:rPr lang="zh-CN" altLang="en-US" dirty="0" smtClean="0"/>
              <a:t>不连续空间</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27</a:t>
            </a:fld>
            <a:endParaRPr lang="zh-CN" altLang="en-US" dirty="0"/>
          </a:p>
        </p:txBody>
      </p:sp>
      <p:grpSp>
        <p:nvGrpSpPr>
          <p:cNvPr id="52" name="组合 51"/>
          <p:cNvGrpSpPr/>
          <p:nvPr/>
        </p:nvGrpSpPr>
        <p:grpSpPr>
          <a:xfrm>
            <a:off x="1717769" y="1121522"/>
            <a:ext cx="7913687" cy="4697413"/>
            <a:chOff x="1717769" y="1121522"/>
            <a:chExt cx="7913687" cy="4697413"/>
          </a:xfrm>
        </p:grpSpPr>
        <p:sp>
          <p:nvSpPr>
            <p:cNvPr id="12" name="Line 4"/>
            <p:cNvSpPr>
              <a:spLocks noChangeShapeType="1"/>
            </p:cNvSpPr>
            <p:nvPr/>
          </p:nvSpPr>
          <p:spPr bwMode="auto">
            <a:xfrm flipV="1">
              <a:off x="3908519" y="1642222"/>
              <a:ext cx="3630612" cy="1322388"/>
            </a:xfrm>
            <a:prstGeom prst="line">
              <a:avLst/>
            </a:prstGeom>
            <a:noFill/>
            <a:ln w="57150">
              <a:solidFill>
                <a:srgbClr val="008080"/>
              </a:solidFill>
              <a:round/>
              <a:headEnd/>
              <a:tailEnd/>
            </a:ln>
          </p:spPr>
          <p:txBody>
            <a:bodyPr wrap="none" tIns="27432" bIns="27432" anchor="ctr"/>
            <a:lstStyle/>
            <a:p>
              <a:endParaRPr lang="zh-CN" altLang="en-US"/>
            </a:p>
          </p:txBody>
        </p:sp>
        <p:sp>
          <p:nvSpPr>
            <p:cNvPr id="13" name="Line 5"/>
            <p:cNvSpPr>
              <a:spLocks noChangeShapeType="1"/>
            </p:cNvSpPr>
            <p:nvPr/>
          </p:nvSpPr>
          <p:spPr bwMode="auto">
            <a:xfrm flipH="1">
              <a:off x="2811556" y="4032997"/>
              <a:ext cx="609600" cy="838200"/>
            </a:xfrm>
            <a:prstGeom prst="line">
              <a:avLst/>
            </a:prstGeom>
            <a:noFill/>
            <a:ln w="57150">
              <a:solidFill>
                <a:srgbClr val="008080"/>
              </a:solidFill>
              <a:round/>
              <a:headEnd/>
              <a:tailEnd/>
            </a:ln>
          </p:spPr>
          <p:txBody>
            <a:bodyPr wrap="none" tIns="27432" bIns="27432" anchor="ctr"/>
            <a:lstStyle/>
            <a:p>
              <a:endParaRPr lang="zh-CN" altLang="en-US"/>
            </a:p>
          </p:txBody>
        </p:sp>
        <p:sp>
          <p:nvSpPr>
            <p:cNvPr id="14" name="Line 6"/>
            <p:cNvSpPr>
              <a:spLocks noChangeShapeType="1"/>
            </p:cNvSpPr>
            <p:nvPr/>
          </p:nvSpPr>
          <p:spPr bwMode="auto">
            <a:xfrm>
              <a:off x="4059331" y="4032997"/>
              <a:ext cx="609600" cy="838200"/>
            </a:xfrm>
            <a:prstGeom prst="line">
              <a:avLst/>
            </a:prstGeom>
            <a:noFill/>
            <a:ln w="57150">
              <a:solidFill>
                <a:srgbClr val="008080"/>
              </a:solidFill>
              <a:round/>
              <a:headEnd/>
              <a:tailEnd/>
            </a:ln>
          </p:spPr>
          <p:txBody>
            <a:bodyPr wrap="none" tIns="27432" bIns="27432" anchor="ctr"/>
            <a:lstStyle/>
            <a:p>
              <a:endParaRPr lang="zh-CN" altLang="en-US"/>
            </a:p>
          </p:txBody>
        </p:sp>
        <p:sp>
          <p:nvSpPr>
            <p:cNvPr id="15" name="AutoShape 7"/>
            <p:cNvSpPr>
              <a:spLocks noChangeArrowheads="1"/>
            </p:cNvSpPr>
            <p:nvPr/>
          </p:nvSpPr>
          <p:spPr bwMode="auto">
            <a:xfrm>
              <a:off x="2743294" y="2812210"/>
              <a:ext cx="1905000" cy="1371600"/>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96720" dir="1391915" algn="ctr" rotWithShape="0">
                <a:srgbClr val="C0C0C0"/>
              </a:outerShdw>
            </a:effectLst>
          </p:spPr>
          <p:txBody>
            <a:bodyPr wrap="none" tIns="960120" anchor="ctr"/>
            <a:lstStyle/>
            <a:p>
              <a:pPr algn="ctr" eaLnBrk="0" hangingPunct="0">
                <a:defRPr/>
              </a:pPr>
              <a:r>
                <a:rPr lang="en-US" altLang="zh-CN" sz="1800" b="1">
                  <a:latin typeface="Arial Narrow" pitchFamily="34" charset="0"/>
                  <a:ea typeface="宋体" pitchFamily="2" charset="-122"/>
                </a:rPr>
                <a:t>nwtraders.msft</a:t>
              </a:r>
            </a:p>
          </p:txBody>
        </p:sp>
        <p:sp>
          <p:nvSpPr>
            <p:cNvPr id="16" name="AutoShape 8"/>
            <p:cNvSpPr>
              <a:spLocks noChangeArrowheads="1"/>
            </p:cNvSpPr>
            <p:nvPr/>
          </p:nvSpPr>
          <p:spPr bwMode="auto">
            <a:xfrm>
              <a:off x="1717769" y="4393360"/>
              <a:ext cx="1905000" cy="1371600"/>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96720" dir="1391915" algn="ctr" rotWithShape="0">
                <a:srgbClr val="C0C0C0"/>
              </a:outerShdw>
            </a:effectLst>
          </p:spPr>
          <p:txBody>
            <a:bodyPr wrap="none" tIns="502920" anchor="ctr"/>
            <a:lstStyle/>
            <a:p>
              <a:pPr algn="ctr" eaLnBrk="0" hangingPunct="0">
                <a:defRPr/>
              </a:pPr>
              <a:r>
                <a:rPr lang="en-US" altLang="zh-CN" sz="1800" b="1">
                  <a:latin typeface="Arial Narrow" pitchFamily="34" charset="0"/>
                  <a:ea typeface="宋体" pitchFamily="2" charset="-122"/>
                </a:rPr>
                <a:t>marketing.</a:t>
              </a:r>
            </a:p>
            <a:p>
              <a:pPr algn="ctr" eaLnBrk="0" hangingPunct="0">
                <a:defRPr/>
              </a:pPr>
              <a:r>
                <a:rPr lang="en-US" altLang="zh-CN" sz="1800" b="1">
                  <a:latin typeface="Arial Narrow" pitchFamily="34" charset="0"/>
                  <a:ea typeface="宋体" pitchFamily="2" charset="-122"/>
                </a:rPr>
                <a:t> nwtraders.msft</a:t>
              </a:r>
            </a:p>
          </p:txBody>
        </p:sp>
        <p:sp>
          <p:nvSpPr>
            <p:cNvPr id="17" name="AutoShape 9"/>
            <p:cNvSpPr>
              <a:spLocks noChangeArrowheads="1"/>
            </p:cNvSpPr>
            <p:nvPr/>
          </p:nvSpPr>
          <p:spPr bwMode="auto">
            <a:xfrm>
              <a:off x="3819619" y="4393360"/>
              <a:ext cx="1905000" cy="1371600"/>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96720" dir="1391915" algn="ctr" rotWithShape="0">
                <a:srgbClr val="C0C0C0"/>
              </a:outerShdw>
            </a:effectLst>
          </p:spPr>
          <p:txBody>
            <a:bodyPr wrap="none" tIns="502920" anchor="ctr"/>
            <a:lstStyle/>
            <a:p>
              <a:pPr algn="ctr" eaLnBrk="0" hangingPunct="0">
                <a:defRPr/>
              </a:pPr>
              <a:r>
                <a:rPr lang="en-US" altLang="zh-CN" sz="1800" b="1">
                  <a:latin typeface="Arial Narrow" pitchFamily="34" charset="0"/>
                  <a:ea typeface="宋体" pitchFamily="2" charset="-122"/>
                </a:rPr>
                <a:t>sales.</a:t>
              </a:r>
            </a:p>
            <a:p>
              <a:pPr algn="ctr" eaLnBrk="0" hangingPunct="0">
                <a:defRPr/>
              </a:pPr>
              <a:r>
                <a:rPr lang="en-US" altLang="zh-CN" sz="1800" b="1">
                  <a:latin typeface="Arial Narrow" pitchFamily="34" charset="0"/>
                  <a:ea typeface="宋体" pitchFamily="2" charset="-122"/>
                </a:rPr>
                <a:t> nwtraders.msft</a:t>
              </a:r>
            </a:p>
          </p:txBody>
        </p:sp>
        <p:sp>
          <p:nvSpPr>
            <p:cNvPr id="18" name="Line 10"/>
            <p:cNvSpPr>
              <a:spLocks noChangeShapeType="1"/>
            </p:cNvSpPr>
            <p:nvPr/>
          </p:nvSpPr>
          <p:spPr bwMode="auto">
            <a:xfrm>
              <a:off x="8026494" y="2650285"/>
              <a:ext cx="609600" cy="838200"/>
            </a:xfrm>
            <a:prstGeom prst="line">
              <a:avLst/>
            </a:prstGeom>
            <a:noFill/>
            <a:ln w="57150">
              <a:solidFill>
                <a:srgbClr val="666699"/>
              </a:solidFill>
              <a:round/>
              <a:headEnd/>
              <a:tailEnd/>
            </a:ln>
          </p:spPr>
          <p:txBody>
            <a:bodyPr wrap="none" tIns="27432" bIns="27432" anchor="ctr"/>
            <a:lstStyle/>
            <a:p>
              <a:endParaRPr lang="zh-CN" altLang="en-US"/>
            </a:p>
          </p:txBody>
        </p:sp>
        <p:sp>
          <p:nvSpPr>
            <p:cNvPr id="19" name="AutoShape 11"/>
            <p:cNvSpPr>
              <a:spLocks noChangeArrowheads="1"/>
            </p:cNvSpPr>
            <p:nvPr/>
          </p:nvSpPr>
          <p:spPr bwMode="auto">
            <a:xfrm>
              <a:off x="6683469" y="1451722"/>
              <a:ext cx="1944687" cy="1366838"/>
            </a:xfrm>
            <a:prstGeom prst="triangle">
              <a:avLst>
                <a:gd name="adj" fmla="val 50000"/>
              </a:avLst>
            </a:prstGeom>
            <a:gradFill rotWithShape="0">
              <a:gsLst>
                <a:gs pos="0">
                  <a:srgbClr val="CCFFFF"/>
                </a:gs>
                <a:gs pos="100000">
                  <a:srgbClr val="6699FF"/>
                </a:gs>
              </a:gsLst>
              <a:lin ang="5400000" scaled="1"/>
            </a:gradFill>
            <a:ln w="9525">
              <a:solidFill>
                <a:srgbClr val="333399"/>
              </a:solidFill>
              <a:miter lim="800000"/>
              <a:headEnd/>
              <a:tailEnd/>
            </a:ln>
            <a:effectLst>
              <a:outerShdw dist="102391" dir="1784693" algn="ctr" rotWithShape="0">
                <a:srgbClr val="C0C0C0"/>
              </a:outerShdw>
            </a:effectLst>
          </p:spPr>
          <p:txBody>
            <a:bodyPr wrap="none" tIns="960120" anchor="b"/>
            <a:lstStyle/>
            <a:p>
              <a:pPr algn="ctr" eaLnBrk="0" hangingPunct="0">
                <a:defRPr/>
              </a:pPr>
              <a:r>
                <a:rPr lang="en-US" altLang="zh-CN" sz="1800" b="1">
                  <a:latin typeface="Arial Narrow" pitchFamily="34" charset="0"/>
                  <a:ea typeface="宋体" pitchFamily="2" charset="-122"/>
                </a:rPr>
                <a:t>contoso.msft</a:t>
              </a:r>
            </a:p>
          </p:txBody>
        </p:sp>
        <p:sp>
          <p:nvSpPr>
            <p:cNvPr id="20" name="AutoShape 12"/>
            <p:cNvSpPr>
              <a:spLocks noChangeArrowheads="1"/>
            </p:cNvSpPr>
            <p:nvPr/>
          </p:nvSpPr>
          <p:spPr bwMode="auto">
            <a:xfrm>
              <a:off x="7686769" y="3009060"/>
              <a:ext cx="1944687" cy="1366838"/>
            </a:xfrm>
            <a:prstGeom prst="triangle">
              <a:avLst>
                <a:gd name="adj" fmla="val 50000"/>
              </a:avLst>
            </a:prstGeom>
            <a:gradFill rotWithShape="0">
              <a:gsLst>
                <a:gs pos="0">
                  <a:srgbClr val="CCFFFF"/>
                </a:gs>
                <a:gs pos="100000">
                  <a:srgbClr val="6699FF"/>
                </a:gs>
              </a:gsLst>
              <a:lin ang="5400000" scaled="1"/>
            </a:gradFill>
            <a:ln w="9525">
              <a:solidFill>
                <a:srgbClr val="333399"/>
              </a:solidFill>
              <a:miter lim="800000"/>
              <a:headEnd/>
              <a:tailEnd/>
            </a:ln>
            <a:effectLst>
              <a:outerShdw dist="102391" dir="1784693" algn="ctr" rotWithShape="0">
                <a:srgbClr val="C0C0C0"/>
              </a:outerShdw>
            </a:effectLst>
          </p:spPr>
          <p:txBody>
            <a:bodyPr wrap="none" tIns="1234440" anchor="b"/>
            <a:lstStyle/>
            <a:p>
              <a:pPr algn="ctr" eaLnBrk="0" hangingPunct="0">
                <a:defRPr/>
              </a:pPr>
              <a:r>
                <a:rPr lang="en-US" altLang="zh-CN" sz="1800" b="1">
                  <a:latin typeface="Arial Narrow" pitchFamily="34" charset="0"/>
                  <a:ea typeface="宋体" pitchFamily="2" charset="-122"/>
                </a:rPr>
                <a:t>sales. </a:t>
              </a:r>
            </a:p>
            <a:p>
              <a:pPr algn="ctr" eaLnBrk="0" hangingPunct="0">
                <a:defRPr/>
              </a:pPr>
              <a:r>
                <a:rPr lang="en-US" altLang="zh-CN" sz="1800" b="1">
                  <a:latin typeface="Arial Narrow" pitchFamily="34" charset="0"/>
                  <a:ea typeface="宋体" pitchFamily="2" charset="-122"/>
                </a:rPr>
                <a:t>contoso.msft</a:t>
              </a:r>
            </a:p>
          </p:txBody>
        </p:sp>
        <p:sp>
          <p:nvSpPr>
            <p:cNvPr id="21" name="Rectangle 13"/>
            <p:cNvSpPr>
              <a:spLocks noChangeArrowheads="1"/>
            </p:cNvSpPr>
            <p:nvPr/>
          </p:nvSpPr>
          <p:spPr bwMode="auto">
            <a:xfrm>
              <a:off x="5591269" y="4447335"/>
              <a:ext cx="3643312" cy="1371600"/>
            </a:xfrm>
            <a:prstGeom prst="rect">
              <a:avLst/>
            </a:prstGeom>
            <a:noFill/>
            <a:ln w="9525">
              <a:noFill/>
              <a:miter lim="800000"/>
              <a:headEnd/>
              <a:tailEnd/>
            </a:ln>
            <a:effectLst/>
          </p:spPr>
          <p:txBody>
            <a:bodyPr/>
            <a:lstStyle/>
            <a:p>
              <a:pPr marL="234950" indent="-234950">
                <a:buClr>
                  <a:schemeClr val="accent2"/>
                </a:buClr>
                <a:buSzPct val="75000"/>
                <a:buFont typeface="Wingdings" pitchFamily="2" charset="2"/>
                <a:buChar char="Ø"/>
                <a:defRPr/>
              </a:pPr>
              <a:r>
                <a:rPr lang="zh-CN" altLang="en-US" sz="2200" b="1" dirty="0">
                  <a:latin typeface="Arial Narrow" pitchFamily="34" charset="0"/>
                  <a:ea typeface="宋体" pitchFamily="2" charset="-122"/>
                </a:rPr>
                <a:t>目录林中的域</a:t>
              </a:r>
              <a:r>
                <a:rPr lang="zh-CN" altLang="en-US" sz="2200" b="1" dirty="0">
                  <a:solidFill>
                    <a:schemeClr val="tx2">
                      <a:lumMod val="60000"/>
                      <a:lumOff val="40000"/>
                    </a:schemeClr>
                  </a:solidFill>
                  <a:latin typeface="Arial Narrow" pitchFamily="34" charset="0"/>
                  <a:ea typeface="宋体" pitchFamily="2" charset="-122"/>
                </a:rPr>
                <a:t>共用</a:t>
              </a:r>
              <a:r>
                <a:rPr lang="zh-CN" altLang="en-US" sz="2200" b="1" dirty="0">
                  <a:latin typeface="Arial Narrow" pitchFamily="34" charset="0"/>
                  <a:ea typeface="宋体" pitchFamily="2" charset="-122"/>
                </a:rPr>
                <a:t>相同的</a:t>
              </a:r>
              <a:r>
                <a:rPr lang="en-US" altLang="zh-CN" sz="2200" b="1" dirty="0">
                  <a:latin typeface="Arial Narrow" pitchFamily="34" charset="0"/>
                  <a:ea typeface="宋体" pitchFamily="2" charset="-122"/>
                </a:rPr>
                <a:t>Configuration</a:t>
              </a:r>
              <a:r>
                <a:rPr lang="zh-CN" altLang="en-US" sz="2200" b="1" dirty="0">
                  <a:latin typeface="Arial Narrow" pitchFamily="34" charset="0"/>
                  <a:ea typeface="宋体" pitchFamily="2" charset="-122"/>
                </a:rPr>
                <a:t>（配置）</a:t>
              </a:r>
              <a:r>
                <a:rPr lang="en-US" altLang="zh-CN" sz="2200" b="1" dirty="0">
                  <a:latin typeface="Arial Narrow" pitchFamily="34" charset="0"/>
                  <a:ea typeface="宋体" pitchFamily="2" charset="-122"/>
                </a:rPr>
                <a:t>, Schema</a:t>
              </a:r>
              <a:r>
                <a:rPr lang="zh-CN" altLang="en-US" sz="2200" b="1" dirty="0">
                  <a:latin typeface="Arial Narrow" pitchFamily="34" charset="0"/>
                  <a:ea typeface="宋体" pitchFamily="2" charset="-122"/>
                </a:rPr>
                <a:t>（架构）</a:t>
              </a:r>
              <a:r>
                <a:rPr lang="en-US" altLang="zh-CN" sz="2200" b="1" dirty="0">
                  <a:latin typeface="Arial Narrow" pitchFamily="34" charset="0"/>
                  <a:ea typeface="宋体" pitchFamily="2" charset="-122"/>
                </a:rPr>
                <a:t>, </a:t>
              </a:r>
              <a:r>
                <a:rPr lang="zh-CN" altLang="en-US" sz="2200" b="1" dirty="0">
                  <a:latin typeface="Arial Narrow" pitchFamily="34" charset="0"/>
                  <a:ea typeface="宋体" pitchFamily="2" charset="-122"/>
                </a:rPr>
                <a:t>和</a:t>
              </a:r>
              <a:r>
                <a:rPr lang="en-US" altLang="zh-CN" sz="2200" b="1" dirty="0">
                  <a:latin typeface="Arial Narrow" pitchFamily="34" charset="0"/>
                  <a:ea typeface="宋体" pitchFamily="2" charset="-122"/>
                </a:rPr>
                <a:t>GC</a:t>
              </a:r>
              <a:r>
                <a:rPr lang="zh-CN" altLang="en-US" sz="2200" b="1" dirty="0">
                  <a:latin typeface="Arial Narrow" pitchFamily="34" charset="0"/>
                  <a:ea typeface="宋体" pitchFamily="2" charset="-122"/>
                </a:rPr>
                <a:t>（全局目录）</a:t>
              </a:r>
            </a:p>
          </p:txBody>
        </p:sp>
        <p:sp>
          <p:nvSpPr>
            <p:cNvPr id="22" name="Rectangle 14"/>
            <p:cNvSpPr>
              <a:spLocks noChangeArrowheads="1"/>
            </p:cNvSpPr>
            <p:nvPr/>
          </p:nvSpPr>
          <p:spPr bwMode="auto">
            <a:xfrm>
              <a:off x="2098769" y="1121522"/>
              <a:ext cx="4805362" cy="1066800"/>
            </a:xfrm>
            <a:prstGeom prst="rect">
              <a:avLst/>
            </a:prstGeom>
            <a:noFill/>
            <a:ln w="9525">
              <a:noFill/>
              <a:miter lim="800000"/>
              <a:headEnd/>
              <a:tailEnd/>
            </a:ln>
            <a:effectLst/>
          </p:spPr>
          <p:txBody>
            <a:bodyPr/>
            <a:lstStyle/>
            <a:p>
              <a:pPr marL="234950" indent="-234950">
                <a:buClr>
                  <a:schemeClr val="accent2"/>
                </a:buClr>
                <a:buSzPct val="75000"/>
                <a:buFont typeface="Wingdings" pitchFamily="2" charset="2"/>
                <a:buChar char="Ø"/>
                <a:defRPr/>
              </a:pPr>
              <a:r>
                <a:rPr lang="zh-CN" altLang="en-US" sz="2200" b="1" dirty="0">
                  <a:latin typeface="Arial Narrow" pitchFamily="34" charset="0"/>
                  <a:ea typeface="宋体" pitchFamily="2" charset="-122"/>
                </a:rPr>
                <a:t>目录林是一个或多个目录树的集合</a:t>
              </a:r>
            </a:p>
            <a:p>
              <a:pPr marL="234950" indent="-234950">
                <a:buClr>
                  <a:schemeClr val="accent2"/>
                </a:buClr>
                <a:buSzPct val="75000"/>
                <a:buFont typeface="Wingdings" pitchFamily="2" charset="2"/>
                <a:buChar char="Ø"/>
                <a:defRPr/>
              </a:pPr>
              <a:r>
                <a:rPr lang="zh-CN" altLang="en-US" sz="2200" b="1" dirty="0">
                  <a:latin typeface="Arial Narrow" pitchFamily="34" charset="0"/>
                  <a:ea typeface="宋体" pitchFamily="2" charset="-122"/>
                </a:rPr>
                <a:t>目录林中的目录树</a:t>
              </a:r>
              <a:r>
                <a:rPr lang="zh-CN" altLang="en-US" sz="2200" b="1" dirty="0">
                  <a:solidFill>
                    <a:schemeClr val="tx2">
                      <a:lumMod val="60000"/>
                      <a:lumOff val="40000"/>
                    </a:schemeClr>
                  </a:solidFill>
                  <a:latin typeface="Arial Narrow" pitchFamily="34" charset="0"/>
                  <a:ea typeface="宋体" pitchFamily="2" charset="-122"/>
                </a:rPr>
                <a:t>并不</a:t>
              </a:r>
              <a:r>
                <a:rPr lang="zh-CN" altLang="en-US" sz="2200" b="1" dirty="0">
                  <a:latin typeface="Arial Narrow" pitchFamily="34" charset="0"/>
                  <a:ea typeface="宋体" pitchFamily="2" charset="-122"/>
                </a:rPr>
                <a:t>使用连续的命名空间</a:t>
              </a:r>
            </a:p>
          </p:txBody>
        </p:sp>
        <p:sp>
          <p:nvSpPr>
            <p:cNvPr id="23" name="Text Box 15"/>
            <p:cNvSpPr txBox="1">
              <a:spLocks noChangeArrowheads="1"/>
            </p:cNvSpPr>
            <p:nvPr/>
          </p:nvSpPr>
          <p:spPr bwMode="auto">
            <a:xfrm>
              <a:off x="5095969" y="2513760"/>
              <a:ext cx="1112837" cy="425450"/>
            </a:xfrm>
            <a:prstGeom prst="rect">
              <a:avLst/>
            </a:prstGeom>
            <a:noFill/>
            <a:ln w="6350">
              <a:noFill/>
              <a:miter lim="800000"/>
              <a:headEnd/>
              <a:tailEnd/>
            </a:ln>
            <a:effectLst/>
          </p:spPr>
          <p:txBody>
            <a:bodyPr wrap="none" tIns="27432" bIns="27432">
              <a:spAutoFit/>
            </a:bodyPr>
            <a:lstStyle/>
            <a:p>
              <a:pPr algn="ctr" eaLnBrk="0" hangingPunct="0">
                <a:defRPr/>
              </a:pPr>
              <a:r>
                <a:rPr lang="zh-CN" altLang="en-US" b="1" dirty="0">
                  <a:solidFill>
                    <a:schemeClr val="tx2">
                      <a:lumMod val="60000"/>
                      <a:lumOff val="40000"/>
                    </a:schemeClr>
                  </a:solidFill>
                  <a:latin typeface="Arial Narrow" pitchFamily="34" charset="0"/>
                  <a:ea typeface="宋体" pitchFamily="2" charset="-122"/>
                </a:rPr>
                <a:t>目录林</a:t>
              </a:r>
            </a:p>
          </p:txBody>
        </p:sp>
        <p:sp>
          <p:nvSpPr>
            <p:cNvPr id="24" name="Rectangle 16"/>
            <p:cNvSpPr>
              <a:spLocks noChangeArrowheads="1"/>
            </p:cNvSpPr>
            <p:nvPr/>
          </p:nvSpPr>
          <p:spPr bwMode="auto">
            <a:xfrm>
              <a:off x="3127469" y="4507660"/>
              <a:ext cx="1117600" cy="406400"/>
            </a:xfrm>
            <a:prstGeom prst="rect">
              <a:avLst/>
            </a:prstGeom>
            <a:noFill/>
            <a:ln w="9525">
              <a:noFill/>
              <a:miter lim="800000"/>
              <a:headEnd/>
              <a:tailEnd/>
            </a:ln>
          </p:spPr>
          <p:txBody>
            <a:bodyPr wrap="none" anchor="b"/>
            <a:lstStyle/>
            <a:p>
              <a:pPr algn="ctr"/>
              <a:r>
                <a:rPr lang="zh-CN" altLang="en-US" b="1">
                  <a:solidFill>
                    <a:srgbClr val="0000CC"/>
                  </a:solidFill>
                  <a:latin typeface="Arial Narrow" pitchFamily="34" charset="0"/>
                </a:rPr>
                <a:t>目录树</a:t>
              </a:r>
            </a:p>
          </p:txBody>
        </p:sp>
        <p:sp>
          <p:nvSpPr>
            <p:cNvPr id="25" name="Rectangle 17"/>
            <p:cNvSpPr>
              <a:spLocks noChangeArrowheads="1"/>
            </p:cNvSpPr>
            <p:nvPr/>
          </p:nvSpPr>
          <p:spPr bwMode="auto">
            <a:xfrm>
              <a:off x="6983506" y="3132885"/>
              <a:ext cx="1216025" cy="354013"/>
            </a:xfrm>
            <a:prstGeom prst="rect">
              <a:avLst/>
            </a:prstGeom>
            <a:noFill/>
            <a:ln w="9525">
              <a:noFill/>
              <a:miter lim="800000"/>
              <a:headEnd/>
              <a:tailEnd/>
            </a:ln>
          </p:spPr>
          <p:txBody>
            <a:bodyPr wrap="none" anchor="b"/>
            <a:lstStyle/>
            <a:p>
              <a:pPr algn="ctr"/>
              <a:r>
                <a:rPr lang="zh-CN" altLang="en-US" b="1">
                  <a:solidFill>
                    <a:srgbClr val="0000CC"/>
                  </a:solidFill>
                  <a:latin typeface="Arial Narrow" pitchFamily="34" charset="0"/>
                </a:rPr>
                <a:t>目录树</a:t>
              </a:r>
            </a:p>
          </p:txBody>
        </p:sp>
        <p:grpSp>
          <p:nvGrpSpPr>
            <p:cNvPr id="26" name="Group 18"/>
            <p:cNvGrpSpPr>
              <a:grpSpLocks/>
            </p:cNvGrpSpPr>
            <p:nvPr/>
          </p:nvGrpSpPr>
          <p:grpSpPr bwMode="auto">
            <a:xfrm>
              <a:off x="5037231" y="3143997"/>
              <a:ext cx="1803400" cy="1143000"/>
              <a:chOff x="2773" y="2017"/>
              <a:chExt cx="833" cy="528"/>
            </a:xfrm>
          </p:grpSpPr>
          <p:grpSp>
            <p:nvGrpSpPr>
              <p:cNvPr id="27" name="Group 19"/>
              <p:cNvGrpSpPr>
                <a:grpSpLocks/>
              </p:cNvGrpSpPr>
              <p:nvPr/>
            </p:nvGrpSpPr>
            <p:grpSpPr bwMode="auto">
              <a:xfrm flipH="1">
                <a:off x="3129" y="2017"/>
                <a:ext cx="477" cy="528"/>
                <a:chOff x="1645" y="884"/>
                <a:chExt cx="1979" cy="2171"/>
              </a:xfrm>
            </p:grpSpPr>
            <p:sp>
              <p:nvSpPr>
                <p:cNvPr id="47" name="Freeform 20"/>
                <p:cNvSpPr>
                  <a:spLocks/>
                </p:cNvSpPr>
                <p:nvPr/>
              </p:nvSpPr>
              <p:spPr bwMode="auto">
                <a:xfrm>
                  <a:off x="1800" y="2843"/>
                  <a:ext cx="353" cy="212"/>
                </a:xfrm>
                <a:custGeom>
                  <a:avLst/>
                  <a:gdLst>
                    <a:gd name="T0" fmla="*/ 226 w 353"/>
                    <a:gd name="T1" fmla="*/ 0 h 212"/>
                    <a:gd name="T2" fmla="*/ 46 w 353"/>
                    <a:gd name="T3" fmla="*/ 18 h 212"/>
                    <a:gd name="T4" fmla="*/ 28 w 353"/>
                    <a:gd name="T5" fmla="*/ 32 h 212"/>
                    <a:gd name="T6" fmla="*/ 17 w 353"/>
                    <a:gd name="T7" fmla="*/ 48 h 212"/>
                    <a:gd name="T8" fmla="*/ 7 w 353"/>
                    <a:gd name="T9" fmla="*/ 66 h 212"/>
                    <a:gd name="T10" fmla="*/ 0 w 353"/>
                    <a:gd name="T11" fmla="*/ 96 h 212"/>
                    <a:gd name="T12" fmla="*/ 1 w 353"/>
                    <a:gd name="T13" fmla="*/ 129 h 212"/>
                    <a:gd name="T14" fmla="*/ 7 w 353"/>
                    <a:gd name="T15" fmla="*/ 147 h 212"/>
                    <a:gd name="T16" fmla="*/ 17 w 353"/>
                    <a:gd name="T17" fmla="*/ 167 h 212"/>
                    <a:gd name="T18" fmla="*/ 36 w 353"/>
                    <a:gd name="T19" fmla="*/ 184 h 212"/>
                    <a:gd name="T20" fmla="*/ 58 w 353"/>
                    <a:gd name="T21" fmla="*/ 198 h 212"/>
                    <a:gd name="T22" fmla="*/ 81 w 353"/>
                    <a:gd name="T23" fmla="*/ 206 h 212"/>
                    <a:gd name="T24" fmla="*/ 100 w 353"/>
                    <a:gd name="T25" fmla="*/ 210 h 212"/>
                    <a:gd name="T26" fmla="*/ 126 w 353"/>
                    <a:gd name="T27" fmla="*/ 212 h 212"/>
                    <a:gd name="T28" fmla="*/ 124 w 353"/>
                    <a:gd name="T29" fmla="*/ 210 h 212"/>
                    <a:gd name="T30" fmla="*/ 264 w 353"/>
                    <a:gd name="T31" fmla="*/ 196 h 212"/>
                    <a:gd name="T32" fmla="*/ 353 w 353"/>
                    <a:gd name="T33" fmla="*/ 0 h 212"/>
                    <a:gd name="T34" fmla="*/ 226 w 353"/>
                    <a:gd name="T35" fmla="*/ 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3"/>
                    <a:gd name="T55" fmla="*/ 0 h 212"/>
                    <a:gd name="T56" fmla="*/ 353 w 353"/>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3" h="212">
                      <a:moveTo>
                        <a:pt x="226" y="0"/>
                      </a:moveTo>
                      <a:lnTo>
                        <a:pt x="46" y="18"/>
                      </a:lnTo>
                      <a:lnTo>
                        <a:pt x="28" y="32"/>
                      </a:lnTo>
                      <a:lnTo>
                        <a:pt x="17" y="48"/>
                      </a:lnTo>
                      <a:lnTo>
                        <a:pt x="7" y="66"/>
                      </a:lnTo>
                      <a:lnTo>
                        <a:pt x="0" y="96"/>
                      </a:lnTo>
                      <a:lnTo>
                        <a:pt x="1" y="129"/>
                      </a:lnTo>
                      <a:lnTo>
                        <a:pt x="7" y="147"/>
                      </a:lnTo>
                      <a:lnTo>
                        <a:pt x="17" y="167"/>
                      </a:lnTo>
                      <a:lnTo>
                        <a:pt x="36" y="184"/>
                      </a:lnTo>
                      <a:lnTo>
                        <a:pt x="58" y="198"/>
                      </a:lnTo>
                      <a:lnTo>
                        <a:pt x="81" y="206"/>
                      </a:lnTo>
                      <a:lnTo>
                        <a:pt x="100" y="210"/>
                      </a:lnTo>
                      <a:lnTo>
                        <a:pt x="126" y="212"/>
                      </a:lnTo>
                      <a:lnTo>
                        <a:pt x="124" y="210"/>
                      </a:lnTo>
                      <a:lnTo>
                        <a:pt x="264" y="196"/>
                      </a:lnTo>
                      <a:lnTo>
                        <a:pt x="353" y="0"/>
                      </a:lnTo>
                      <a:lnTo>
                        <a:pt x="226" y="0"/>
                      </a:lnTo>
                      <a:close/>
                    </a:path>
                  </a:pathLst>
                </a:custGeom>
                <a:solidFill>
                  <a:srgbClr val="808080"/>
                </a:solidFill>
                <a:ln w="6350" cmpd="sng">
                  <a:solidFill>
                    <a:srgbClr val="000000"/>
                  </a:solidFill>
                  <a:prstDash val="solid"/>
                  <a:round/>
                  <a:headEnd/>
                  <a:tailEnd/>
                </a:ln>
              </p:spPr>
              <p:txBody>
                <a:bodyPr/>
                <a:lstStyle/>
                <a:p>
                  <a:endParaRPr lang="zh-CN" altLang="en-US"/>
                </a:p>
              </p:txBody>
            </p:sp>
            <p:sp>
              <p:nvSpPr>
                <p:cNvPr id="48" name="Freeform 21"/>
                <p:cNvSpPr>
                  <a:spLocks/>
                </p:cNvSpPr>
                <p:nvPr/>
              </p:nvSpPr>
              <p:spPr bwMode="auto">
                <a:xfrm>
                  <a:off x="1645" y="884"/>
                  <a:ext cx="1979" cy="2169"/>
                </a:xfrm>
                <a:custGeom>
                  <a:avLst/>
                  <a:gdLst>
                    <a:gd name="T0" fmla="*/ 111 w 1979"/>
                    <a:gd name="T1" fmla="*/ 8 h 2169"/>
                    <a:gd name="T2" fmla="*/ 71 w 1979"/>
                    <a:gd name="T3" fmla="*/ 37 h 2169"/>
                    <a:gd name="T4" fmla="*/ 21 w 1979"/>
                    <a:gd name="T5" fmla="*/ 97 h 2169"/>
                    <a:gd name="T6" fmla="*/ 4 w 1979"/>
                    <a:gd name="T7" fmla="*/ 159 h 2169"/>
                    <a:gd name="T8" fmla="*/ 0 w 1979"/>
                    <a:gd name="T9" fmla="*/ 234 h 2169"/>
                    <a:gd name="T10" fmla="*/ 9 w 1979"/>
                    <a:gd name="T11" fmla="*/ 297 h 2169"/>
                    <a:gd name="T12" fmla="*/ 35 w 1979"/>
                    <a:gd name="T13" fmla="*/ 399 h 2169"/>
                    <a:gd name="T14" fmla="*/ 105 w 1979"/>
                    <a:gd name="T15" fmla="*/ 571 h 2169"/>
                    <a:gd name="T16" fmla="*/ 189 w 1979"/>
                    <a:gd name="T17" fmla="*/ 764 h 2169"/>
                    <a:gd name="T18" fmla="*/ 267 w 1979"/>
                    <a:gd name="T19" fmla="*/ 962 h 2169"/>
                    <a:gd name="T20" fmla="*/ 327 w 1979"/>
                    <a:gd name="T21" fmla="*/ 1220 h 2169"/>
                    <a:gd name="T22" fmla="*/ 363 w 1979"/>
                    <a:gd name="T23" fmla="*/ 1532 h 2169"/>
                    <a:gd name="T24" fmla="*/ 381 w 1979"/>
                    <a:gd name="T25" fmla="*/ 1755 h 2169"/>
                    <a:gd name="T26" fmla="*/ 381 w 1979"/>
                    <a:gd name="T27" fmla="*/ 1923 h 2169"/>
                    <a:gd name="T28" fmla="*/ 357 w 1979"/>
                    <a:gd name="T29" fmla="*/ 2049 h 2169"/>
                    <a:gd name="T30" fmla="*/ 327 w 1979"/>
                    <a:gd name="T31" fmla="*/ 2121 h 2169"/>
                    <a:gd name="T32" fmla="*/ 298 w 1979"/>
                    <a:gd name="T33" fmla="*/ 2156 h 2169"/>
                    <a:gd name="T34" fmla="*/ 461 w 1979"/>
                    <a:gd name="T35" fmla="*/ 2150 h 2169"/>
                    <a:gd name="T36" fmla="*/ 1084 w 1979"/>
                    <a:gd name="T37" fmla="*/ 2067 h 2169"/>
                    <a:gd name="T38" fmla="*/ 1649 w 1979"/>
                    <a:gd name="T39" fmla="*/ 2019 h 2169"/>
                    <a:gd name="T40" fmla="*/ 1883 w 1979"/>
                    <a:gd name="T41" fmla="*/ 2025 h 2169"/>
                    <a:gd name="T42" fmla="*/ 1931 w 1979"/>
                    <a:gd name="T43" fmla="*/ 1989 h 2169"/>
                    <a:gd name="T44" fmla="*/ 1964 w 1979"/>
                    <a:gd name="T45" fmla="*/ 1907 h 2169"/>
                    <a:gd name="T46" fmla="*/ 1979 w 1979"/>
                    <a:gd name="T47" fmla="*/ 1791 h 2169"/>
                    <a:gd name="T48" fmla="*/ 1976 w 1979"/>
                    <a:gd name="T49" fmla="*/ 1643 h 2169"/>
                    <a:gd name="T50" fmla="*/ 1955 w 1979"/>
                    <a:gd name="T51" fmla="*/ 1424 h 2169"/>
                    <a:gd name="T52" fmla="*/ 1889 w 1979"/>
                    <a:gd name="T53" fmla="*/ 1142 h 2169"/>
                    <a:gd name="T54" fmla="*/ 1811 w 1979"/>
                    <a:gd name="T55" fmla="*/ 890 h 2169"/>
                    <a:gd name="T56" fmla="*/ 1721 w 1979"/>
                    <a:gd name="T57" fmla="*/ 656 h 2169"/>
                    <a:gd name="T58" fmla="*/ 1619 w 1979"/>
                    <a:gd name="T59" fmla="*/ 397 h 2169"/>
                    <a:gd name="T60" fmla="*/ 1585 w 1979"/>
                    <a:gd name="T61" fmla="*/ 283 h 2169"/>
                    <a:gd name="T62" fmla="*/ 1580 w 1979"/>
                    <a:gd name="T63" fmla="*/ 195 h 2169"/>
                    <a:gd name="T64" fmla="*/ 1619 w 1979"/>
                    <a:gd name="T65" fmla="*/ 19 h 2169"/>
                    <a:gd name="T66" fmla="*/ 125 w 1979"/>
                    <a:gd name="T67" fmla="*/ 4 h 2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79"/>
                    <a:gd name="T103" fmla="*/ 0 h 2169"/>
                    <a:gd name="T104" fmla="*/ 1979 w 1979"/>
                    <a:gd name="T105" fmla="*/ 2169 h 21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79" h="2169">
                      <a:moveTo>
                        <a:pt x="125" y="4"/>
                      </a:moveTo>
                      <a:lnTo>
                        <a:pt x="111" y="8"/>
                      </a:lnTo>
                      <a:lnTo>
                        <a:pt x="93" y="17"/>
                      </a:lnTo>
                      <a:lnTo>
                        <a:pt x="71" y="37"/>
                      </a:lnTo>
                      <a:lnTo>
                        <a:pt x="42" y="66"/>
                      </a:lnTo>
                      <a:lnTo>
                        <a:pt x="21" y="97"/>
                      </a:lnTo>
                      <a:lnTo>
                        <a:pt x="9" y="130"/>
                      </a:lnTo>
                      <a:lnTo>
                        <a:pt x="4" y="159"/>
                      </a:lnTo>
                      <a:lnTo>
                        <a:pt x="0" y="197"/>
                      </a:lnTo>
                      <a:lnTo>
                        <a:pt x="0" y="234"/>
                      </a:lnTo>
                      <a:lnTo>
                        <a:pt x="5" y="265"/>
                      </a:lnTo>
                      <a:lnTo>
                        <a:pt x="9" y="297"/>
                      </a:lnTo>
                      <a:lnTo>
                        <a:pt x="15" y="325"/>
                      </a:lnTo>
                      <a:lnTo>
                        <a:pt x="35" y="399"/>
                      </a:lnTo>
                      <a:lnTo>
                        <a:pt x="63" y="481"/>
                      </a:lnTo>
                      <a:lnTo>
                        <a:pt x="105" y="571"/>
                      </a:lnTo>
                      <a:lnTo>
                        <a:pt x="147" y="674"/>
                      </a:lnTo>
                      <a:lnTo>
                        <a:pt x="189" y="764"/>
                      </a:lnTo>
                      <a:lnTo>
                        <a:pt x="225" y="854"/>
                      </a:lnTo>
                      <a:lnTo>
                        <a:pt x="267" y="962"/>
                      </a:lnTo>
                      <a:lnTo>
                        <a:pt x="303" y="1100"/>
                      </a:lnTo>
                      <a:lnTo>
                        <a:pt x="327" y="1220"/>
                      </a:lnTo>
                      <a:lnTo>
                        <a:pt x="351" y="1370"/>
                      </a:lnTo>
                      <a:lnTo>
                        <a:pt x="363" y="1532"/>
                      </a:lnTo>
                      <a:lnTo>
                        <a:pt x="381" y="1676"/>
                      </a:lnTo>
                      <a:lnTo>
                        <a:pt x="381" y="1755"/>
                      </a:lnTo>
                      <a:lnTo>
                        <a:pt x="381" y="1857"/>
                      </a:lnTo>
                      <a:lnTo>
                        <a:pt x="381" y="1923"/>
                      </a:lnTo>
                      <a:lnTo>
                        <a:pt x="376" y="1985"/>
                      </a:lnTo>
                      <a:lnTo>
                        <a:pt x="357" y="2049"/>
                      </a:lnTo>
                      <a:lnTo>
                        <a:pt x="344" y="2087"/>
                      </a:lnTo>
                      <a:lnTo>
                        <a:pt x="327" y="2121"/>
                      </a:lnTo>
                      <a:lnTo>
                        <a:pt x="310" y="2143"/>
                      </a:lnTo>
                      <a:lnTo>
                        <a:pt x="298" y="2156"/>
                      </a:lnTo>
                      <a:lnTo>
                        <a:pt x="285" y="2169"/>
                      </a:lnTo>
                      <a:lnTo>
                        <a:pt x="461" y="2150"/>
                      </a:lnTo>
                      <a:lnTo>
                        <a:pt x="802" y="2103"/>
                      </a:lnTo>
                      <a:lnTo>
                        <a:pt x="1084" y="2067"/>
                      </a:lnTo>
                      <a:lnTo>
                        <a:pt x="1408" y="2031"/>
                      </a:lnTo>
                      <a:lnTo>
                        <a:pt x="1649" y="2019"/>
                      </a:lnTo>
                      <a:lnTo>
                        <a:pt x="1835" y="2025"/>
                      </a:lnTo>
                      <a:lnTo>
                        <a:pt x="1883" y="2025"/>
                      </a:lnTo>
                      <a:lnTo>
                        <a:pt x="1913" y="2019"/>
                      </a:lnTo>
                      <a:lnTo>
                        <a:pt x="1931" y="1989"/>
                      </a:lnTo>
                      <a:lnTo>
                        <a:pt x="1949" y="1956"/>
                      </a:lnTo>
                      <a:lnTo>
                        <a:pt x="1964" y="1907"/>
                      </a:lnTo>
                      <a:lnTo>
                        <a:pt x="1973" y="1848"/>
                      </a:lnTo>
                      <a:lnTo>
                        <a:pt x="1979" y="1791"/>
                      </a:lnTo>
                      <a:lnTo>
                        <a:pt x="1979" y="1708"/>
                      </a:lnTo>
                      <a:lnTo>
                        <a:pt x="1976" y="1643"/>
                      </a:lnTo>
                      <a:lnTo>
                        <a:pt x="1973" y="1538"/>
                      </a:lnTo>
                      <a:lnTo>
                        <a:pt x="1955" y="1424"/>
                      </a:lnTo>
                      <a:lnTo>
                        <a:pt x="1925" y="1277"/>
                      </a:lnTo>
                      <a:lnTo>
                        <a:pt x="1889" y="1142"/>
                      </a:lnTo>
                      <a:lnTo>
                        <a:pt x="1859" y="1022"/>
                      </a:lnTo>
                      <a:lnTo>
                        <a:pt x="1811" y="890"/>
                      </a:lnTo>
                      <a:lnTo>
                        <a:pt x="1763" y="770"/>
                      </a:lnTo>
                      <a:lnTo>
                        <a:pt x="1721" y="656"/>
                      </a:lnTo>
                      <a:lnTo>
                        <a:pt x="1655" y="493"/>
                      </a:lnTo>
                      <a:lnTo>
                        <a:pt x="1619" y="397"/>
                      </a:lnTo>
                      <a:lnTo>
                        <a:pt x="1597" y="333"/>
                      </a:lnTo>
                      <a:lnTo>
                        <a:pt x="1585" y="283"/>
                      </a:lnTo>
                      <a:lnTo>
                        <a:pt x="1580" y="236"/>
                      </a:lnTo>
                      <a:lnTo>
                        <a:pt x="1580" y="195"/>
                      </a:lnTo>
                      <a:lnTo>
                        <a:pt x="1607" y="49"/>
                      </a:lnTo>
                      <a:lnTo>
                        <a:pt x="1619" y="19"/>
                      </a:lnTo>
                      <a:lnTo>
                        <a:pt x="144" y="0"/>
                      </a:lnTo>
                      <a:lnTo>
                        <a:pt x="125" y="4"/>
                      </a:lnTo>
                      <a:close/>
                    </a:path>
                  </a:pathLst>
                </a:custGeom>
                <a:solidFill>
                  <a:srgbClr val="FFFFFF"/>
                </a:solidFill>
                <a:ln w="6350" cmpd="sng">
                  <a:solidFill>
                    <a:srgbClr val="000000"/>
                  </a:solidFill>
                  <a:prstDash val="solid"/>
                  <a:round/>
                  <a:headEnd/>
                  <a:tailEnd/>
                </a:ln>
              </p:spPr>
              <p:txBody>
                <a:bodyPr/>
                <a:lstStyle/>
                <a:p>
                  <a:endParaRPr lang="zh-CN" altLang="en-US"/>
                </a:p>
              </p:txBody>
            </p:sp>
            <p:sp>
              <p:nvSpPr>
                <p:cNvPr id="49" name="Freeform 22"/>
                <p:cNvSpPr>
                  <a:spLocks/>
                </p:cNvSpPr>
                <p:nvPr/>
              </p:nvSpPr>
              <p:spPr bwMode="auto">
                <a:xfrm>
                  <a:off x="1749" y="983"/>
                  <a:ext cx="163" cy="142"/>
                </a:xfrm>
                <a:custGeom>
                  <a:avLst/>
                  <a:gdLst>
                    <a:gd name="T0" fmla="*/ 163 w 163"/>
                    <a:gd name="T1" fmla="*/ 10 h 142"/>
                    <a:gd name="T2" fmla="*/ 121 w 163"/>
                    <a:gd name="T3" fmla="*/ 130 h 142"/>
                    <a:gd name="T4" fmla="*/ 79 w 163"/>
                    <a:gd name="T5" fmla="*/ 142 h 142"/>
                    <a:gd name="T6" fmla="*/ 58 w 163"/>
                    <a:gd name="T7" fmla="*/ 140 h 142"/>
                    <a:gd name="T8" fmla="*/ 37 w 163"/>
                    <a:gd name="T9" fmla="*/ 132 h 142"/>
                    <a:gd name="T10" fmla="*/ 21 w 163"/>
                    <a:gd name="T11" fmla="*/ 118 h 142"/>
                    <a:gd name="T12" fmla="*/ 10 w 163"/>
                    <a:gd name="T13" fmla="*/ 104 h 142"/>
                    <a:gd name="T14" fmla="*/ 3 w 163"/>
                    <a:gd name="T15" fmla="*/ 86 h 142"/>
                    <a:gd name="T16" fmla="*/ 0 w 163"/>
                    <a:gd name="T17" fmla="*/ 70 h 142"/>
                    <a:gd name="T18" fmla="*/ 1 w 163"/>
                    <a:gd name="T19" fmla="*/ 49 h 142"/>
                    <a:gd name="T20" fmla="*/ 7 w 163"/>
                    <a:gd name="T21" fmla="*/ 34 h 142"/>
                    <a:gd name="T22" fmla="*/ 19 w 163"/>
                    <a:gd name="T23" fmla="*/ 22 h 142"/>
                    <a:gd name="T24" fmla="*/ 34 w 163"/>
                    <a:gd name="T25" fmla="*/ 12 h 142"/>
                    <a:gd name="T26" fmla="*/ 52 w 163"/>
                    <a:gd name="T27" fmla="*/ 7 h 142"/>
                    <a:gd name="T28" fmla="*/ 67 w 163"/>
                    <a:gd name="T29" fmla="*/ 4 h 142"/>
                    <a:gd name="T30" fmla="*/ 84 w 163"/>
                    <a:gd name="T31" fmla="*/ 1 h 142"/>
                    <a:gd name="T32" fmla="*/ 97 w 163"/>
                    <a:gd name="T33" fmla="*/ 1 h 142"/>
                    <a:gd name="T34" fmla="*/ 114 w 163"/>
                    <a:gd name="T35" fmla="*/ 0 h 142"/>
                    <a:gd name="T36" fmla="*/ 163 w 163"/>
                    <a:gd name="T37" fmla="*/ 10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3"/>
                    <a:gd name="T58" fmla="*/ 0 h 142"/>
                    <a:gd name="T59" fmla="*/ 163 w 163"/>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3" h="142">
                      <a:moveTo>
                        <a:pt x="163" y="10"/>
                      </a:moveTo>
                      <a:lnTo>
                        <a:pt x="121" y="130"/>
                      </a:lnTo>
                      <a:lnTo>
                        <a:pt x="79" y="142"/>
                      </a:lnTo>
                      <a:lnTo>
                        <a:pt x="58" y="140"/>
                      </a:lnTo>
                      <a:lnTo>
                        <a:pt x="37" y="132"/>
                      </a:lnTo>
                      <a:lnTo>
                        <a:pt x="21" y="118"/>
                      </a:lnTo>
                      <a:lnTo>
                        <a:pt x="10" y="104"/>
                      </a:lnTo>
                      <a:lnTo>
                        <a:pt x="3" y="86"/>
                      </a:lnTo>
                      <a:lnTo>
                        <a:pt x="0" y="70"/>
                      </a:lnTo>
                      <a:lnTo>
                        <a:pt x="1" y="49"/>
                      </a:lnTo>
                      <a:lnTo>
                        <a:pt x="7" y="34"/>
                      </a:lnTo>
                      <a:lnTo>
                        <a:pt x="19" y="22"/>
                      </a:lnTo>
                      <a:lnTo>
                        <a:pt x="34" y="12"/>
                      </a:lnTo>
                      <a:lnTo>
                        <a:pt x="52" y="7"/>
                      </a:lnTo>
                      <a:lnTo>
                        <a:pt x="67" y="4"/>
                      </a:lnTo>
                      <a:lnTo>
                        <a:pt x="84" y="1"/>
                      </a:lnTo>
                      <a:lnTo>
                        <a:pt x="97" y="1"/>
                      </a:lnTo>
                      <a:lnTo>
                        <a:pt x="114" y="0"/>
                      </a:lnTo>
                      <a:lnTo>
                        <a:pt x="163" y="10"/>
                      </a:lnTo>
                      <a:close/>
                    </a:path>
                  </a:pathLst>
                </a:custGeom>
                <a:solidFill>
                  <a:srgbClr val="808080"/>
                </a:solidFill>
                <a:ln w="6350" cmpd="sng">
                  <a:solidFill>
                    <a:srgbClr val="000000"/>
                  </a:solidFill>
                  <a:prstDash val="solid"/>
                  <a:round/>
                  <a:headEnd/>
                  <a:tailEnd/>
                </a:ln>
              </p:spPr>
              <p:txBody>
                <a:bodyPr/>
                <a:lstStyle/>
                <a:p>
                  <a:endParaRPr lang="zh-CN" altLang="en-US"/>
                </a:p>
              </p:txBody>
            </p:sp>
            <p:sp>
              <p:nvSpPr>
                <p:cNvPr id="50" name="Freeform 23"/>
                <p:cNvSpPr>
                  <a:spLocks/>
                </p:cNvSpPr>
                <p:nvPr/>
              </p:nvSpPr>
              <p:spPr bwMode="auto">
                <a:xfrm>
                  <a:off x="1812" y="975"/>
                  <a:ext cx="114" cy="116"/>
                </a:xfrm>
                <a:custGeom>
                  <a:avLst/>
                  <a:gdLst>
                    <a:gd name="T0" fmla="*/ 0 w 114"/>
                    <a:gd name="T1" fmla="*/ 14 h 116"/>
                    <a:gd name="T2" fmla="*/ 21 w 114"/>
                    <a:gd name="T3" fmla="*/ 29 h 116"/>
                    <a:gd name="T4" fmla="*/ 31 w 114"/>
                    <a:gd name="T5" fmla="*/ 44 h 116"/>
                    <a:gd name="T6" fmla="*/ 36 w 114"/>
                    <a:gd name="T7" fmla="*/ 59 h 116"/>
                    <a:gd name="T8" fmla="*/ 37 w 114"/>
                    <a:gd name="T9" fmla="*/ 81 h 116"/>
                    <a:gd name="T10" fmla="*/ 33 w 114"/>
                    <a:gd name="T11" fmla="*/ 99 h 116"/>
                    <a:gd name="T12" fmla="*/ 21 w 114"/>
                    <a:gd name="T13" fmla="*/ 116 h 116"/>
                    <a:gd name="T14" fmla="*/ 114 w 114"/>
                    <a:gd name="T15" fmla="*/ 96 h 116"/>
                    <a:gd name="T16" fmla="*/ 106 w 114"/>
                    <a:gd name="T17" fmla="*/ 0 h 116"/>
                    <a:gd name="T18" fmla="*/ 0 w 114"/>
                    <a:gd name="T19" fmla="*/ 14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6"/>
                    <a:gd name="T32" fmla="*/ 114 w 114"/>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6">
                      <a:moveTo>
                        <a:pt x="0" y="14"/>
                      </a:moveTo>
                      <a:lnTo>
                        <a:pt x="21" y="29"/>
                      </a:lnTo>
                      <a:lnTo>
                        <a:pt x="31" y="44"/>
                      </a:lnTo>
                      <a:lnTo>
                        <a:pt x="36" y="59"/>
                      </a:lnTo>
                      <a:lnTo>
                        <a:pt x="37" y="81"/>
                      </a:lnTo>
                      <a:lnTo>
                        <a:pt x="33" y="99"/>
                      </a:lnTo>
                      <a:lnTo>
                        <a:pt x="21" y="116"/>
                      </a:lnTo>
                      <a:lnTo>
                        <a:pt x="114" y="96"/>
                      </a:lnTo>
                      <a:lnTo>
                        <a:pt x="106" y="0"/>
                      </a:lnTo>
                      <a:lnTo>
                        <a:pt x="0" y="14"/>
                      </a:lnTo>
                      <a:close/>
                    </a:path>
                  </a:pathLst>
                </a:custGeom>
                <a:solidFill>
                  <a:srgbClr val="5F5F5F"/>
                </a:solidFill>
                <a:ln w="6350" cmpd="sng">
                  <a:solidFill>
                    <a:srgbClr val="000000"/>
                  </a:solidFill>
                  <a:prstDash val="solid"/>
                  <a:round/>
                  <a:headEnd/>
                  <a:tailEnd/>
                </a:ln>
              </p:spPr>
              <p:txBody>
                <a:bodyPr/>
                <a:lstStyle/>
                <a:p>
                  <a:endParaRPr lang="zh-CN" altLang="en-US"/>
                </a:p>
              </p:txBody>
            </p:sp>
            <p:sp>
              <p:nvSpPr>
                <p:cNvPr id="51" name="Freeform 24"/>
                <p:cNvSpPr>
                  <a:spLocks/>
                </p:cNvSpPr>
                <p:nvPr/>
              </p:nvSpPr>
              <p:spPr bwMode="auto">
                <a:xfrm>
                  <a:off x="1780" y="885"/>
                  <a:ext cx="1657" cy="240"/>
                </a:xfrm>
                <a:custGeom>
                  <a:avLst/>
                  <a:gdLst>
                    <a:gd name="T0" fmla="*/ 1568 w 1657"/>
                    <a:gd name="T1" fmla="*/ 18 h 240"/>
                    <a:gd name="T2" fmla="*/ 0 w 1657"/>
                    <a:gd name="T3" fmla="*/ 0 h 240"/>
                    <a:gd name="T4" fmla="*/ 44 w 1657"/>
                    <a:gd name="T5" fmla="*/ 7 h 240"/>
                    <a:gd name="T6" fmla="*/ 60 w 1657"/>
                    <a:gd name="T7" fmla="*/ 12 h 240"/>
                    <a:gd name="T8" fmla="*/ 77 w 1657"/>
                    <a:gd name="T9" fmla="*/ 19 h 240"/>
                    <a:gd name="T10" fmla="*/ 88 w 1657"/>
                    <a:gd name="T11" fmla="*/ 30 h 240"/>
                    <a:gd name="T12" fmla="*/ 101 w 1657"/>
                    <a:gd name="T13" fmla="*/ 46 h 240"/>
                    <a:gd name="T14" fmla="*/ 107 w 1657"/>
                    <a:gd name="T15" fmla="*/ 65 h 240"/>
                    <a:gd name="T16" fmla="*/ 111 w 1657"/>
                    <a:gd name="T17" fmla="*/ 85 h 240"/>
                    <a:gd name="T18" fmla="*/ 113 w 1657"/>
                    <a:gd name="T19" fmla="*/ 105 h 240"/>
                    <a:gd name="T20" fmla="*/ 114 w 1657"/>
                    <a:gd name="T21" fmla="*/ 122 h 240"/>
                    <a:gd name="T22" fmla="*/ 111 w 1657"/>
                    <a:gd name="T23" fmla="*/ 147 h 240"/>
                    <a:gd name="T24" fmla="*/ 107 w 1657"/>
                    <a:gd name="T25" fmla="*/ 171 h 240"/>
                    <a:gd name="T26" fmla="*/ 96 w 1657"/>
                    <a:gd name="T27" fmla="*/ 192 h 240"/>
                    <a:gd name="T28" fmla="*/ 79 w 1657"/>
                    <a:gd name="T29" fmla="*/ 213 h 240"/>
                    <a:gd name="T30" fmla="*/ 58 w 1657"/>
                    <a:gd name="T31" fmla="*/ 227 h 240"/>
                    <a:gd name="T32" fmla="*/ 41 w 1657"/>
                    <a:gd name="T33" fmla="*/ 240 h 240"/>
                    <a:gd name="T34" fmla="*/ 144 w 1657"/>
                    <a:gd name="T35" fmla="*/ 228 h 240"/>
                    <a:gd name="T36" fmla="*/ 258 w 1657"/>
                    <a:gd name="T37" fmla="*/ 210 h 240"/>
                    <a:gd name="T38" fmla="*/ 439 w 1657"/>
                    <a:gd name="T39" fmla="*/ 198 h 240"/>
                    <a:gd name="T40" fmla="*/ 589 w 1657"/>
                    <a:gd name="T41" fmla="*/ 186 h 240"/>
                    <a:gd name="T42" fmla="*/ 769 w 1657"/>
                    <a:gd name="T43" fmla="*/ 186 h 240"/>
                    <a:gd name="T44" fmla="*/ 967 w 1657"/>
                    <a:gd name="T45" fmla="*/ 192 h 240"/>
                    <a:gd name="T46" fmla="*/ 1213 w 1657"/>
                    <a:gd name="T47" fmla="*/ 198 h 240"/>
                    <a:gd name="T48" fmla="*/ 1448 w 1657"/>
                    <a:gd name="T49" fmla="*/ 216 h 240"/>
                    <a:gd name="T50" fmla="*/ 1544 w 1657"/>
                    <a:gd name="T51" fmla="*/ 234 h 240"/>
                    <a:gd name="T52" fmla="*/ 1571 w 1657"/>
                    <a:gd name="T53" fmla="*/ 238 h 240"/>
                    <a:gd name="T54" fmla="*/ 1601 w 1657"/>
                    <a:gd name="T55" fmla="*/ 239 h 240"/>
                    <a:gd name="T56" fmla="*/ 1622 w 1657"/>
                    <a:gd name="T57" fmla="*/ 234 h 240"/>
                    <a:gd name="T58" fmla="*/ 1640 w 1657"/>
                    <a:gd name="T59" fmla="*/ 216 h 240"/>
                    <a:gd name="T60" fmla="*/ 1650 w 1657"/>
                    <a:gd name="T61" fmla="*/ 194 h 240"/>
                    <a:gd name="T62" fmla="*/ 1655 w 1657"/>
                    <a:gd name="T63" fmla="*/ 175 h 240"/>
                    <a:gd name="T64" fmla="*/ 1657 w 1657"/>
                    <a:gd name="T65" fmla="*/ 154 h 240"/>
                    <a:gd name="T66" fmla="*/ 1653 w 1657"/>
                    <a:gd name="T67" fmla="*/ 116 h 240"/>
                    <a:gd name="T68" fmla="*/ 1645 w 1657"/>
                    <a:gd name="T69" fmla="*/ 92 h 240"/>
                    <a:gd name="T70" fmla="*/ 1633 w 1657"/>
                    <a:gd name="T71" fmla="*/ 67 h 240"/>
                    <a:gd name="T72" fmla="*/ 1622 w 1657"/>
                    <a:gd name="T73" fmla="*/ 51 h 240"/>
                    <a:gd name="T74" fmla="*/ 1609 w 1657"/>
                    <a:gd name="T75" fmla="*/ 38 h 240"/>
                    <a:gd name="T76" fmla="*/ 1590 w 1657"/>
                    <a:gd name="T77" fmla="*/ 25 h 240"/>
                    <a:gd name="T78" fmla="*/ 1568 w 1657"/>
                    <a:gd name="T79" fmla="*/ 18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7"/>
                    <a:gd name="T121" fmla="*/ 0 h 240"/>
                    <a:gd name="T122" fmla="*/ 1657 w 1657"/>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7" h="240">
                      <a:moveTo>
                        <a:pt x="1568" y="18"/>
                      </a:moveTo>
                      <a:lnTo>
                        <a:pt x="0" y="0"/>
                      </a:lnTo>
                      <a:lnTo>
                        <a:pt x="44" y="7"/>
                      </a:lnTo>
                      <a:lnTo>
                        <a:pt x="60" y="12"/>
                      </a:lnTo>
                      <a:lnTo>
                        <a:pt x="77" y="19"/>
                      </a:lnTo>
                      <a:lnTo>
                        <a:pt x="88" y="30"/>
                      </a:lnTo>
                      <a:lnTo>
                        <a:pt x="101" y="46"/>
                      </a:lnTo>
                      <a:lnTo>
                        <a:pt x="107" y="65"/>
                      </a:lnTo>
                      <a:lnTo>
                        <a:pt x="111" y="85"/>
                      </a:lnTo>
                      <a:lnTo>
                        <a:pt x="113" y="105"/>
                      </a:lnTo>
                      <a:lnTo>
                        <a:pt x="114" y="122"/>
                      </a:lnTo>
                      <a:lnTo>
                        <a:pt x="111" y="147"/>
                      </a:lnTo>
                      <a:lnTo>
                        <a:pt x="107" y="171"/>
                      </a:lnTo>
                      <a:lnTo>
                        <a:pt x="96" y="192"/>
                      </a:lnTo>
                      <a:lnTo>
                        <a:pt x="79" y="213"/>
                      </a:lnTo>
                      <a:lnTo>
                        <a:pt x="58" y="227"/>
                      </a:lnTo>
                      <a:lnTo>
                        <a:pt x="41" y="240"/>
                      </a:lnTo>
                      <a:lnTo>
                        <a:pt x="144" y="228"/>
                      </a:lnTo>
                      <a:lnTo>
                        <a:pt x="258" y="210"/>
                      </a:lnTo>
                      <a:lnTo>
                        <a:pt x="439" y="198"/>
                      </a:lnTo>
                      <a:lnTo>
                        <a:pt x="589" y="186"/>
                      </a:lnTo>
                      <a:lnTo>
                        <a:pt x="769" y="186"/>
                      </a:lnTo>
                      <a:lnTo>
                        <a:pt x="967" y="192"/>
                      </a:lnTo>
                      <a:lnTo>
                        <a:pt x="1213" y="198"/>
                      </a:lnTo>
                      <a:lnTo>
                        <a:pt x="1448" y="216"/>
                      </a:lnTo>
                      <a:lnTo>
                        <a:pt x="1544" y="234"/>
                      </a:lnTo>
                      <a:lnTo>
                        <a:pt x="1571" y="238"/>
                      </a:lnTo>
                      <a:lnTo>
                        <a:pt x="1601" y="239"/>
                      </a:lnTo>
                      <a:lnTo>
                        <a:pt x="1622" y="234"/>
                      </a:lnTo>
                      <a:lnTo>
                        <a:pt x="1640" y="216"/>
                      </a:lnTo>
                      <a:lnTo>
                        <a:pt x="1650" y="194"/>
                      </a:lnTo>
                      <a:lnTo>
                        <a:pt x="1655" y="175"/>
                      </a:lnTo>
                      <a:lnTo>
                        <a:pt x="1657" y="154"/>
                      </a:lnTo>
                      <a:lnTo>
                        <a:pt x="1653" y="116"/>
                      </a:lnTo>
                      <a:lnTo>
                        <a:pt x="1645" y="92"/>
                      </a:lnTo>
                      <a:lnTo>
                        <a:pt x="1633" y="67"/>
                      </a:lnTo>
                      <a:lnTo>
                        <a:pt x="1622" y="51"/>
                      </a:lnTo>
                      <a:lnTo>
                        <a:pt x="1609" y="38"/>
                      </a:lnTo>
                      <a:lnTo>
                        <a:pt x="1590" y="25"/>
                      </a:lnTo>
                      <a:lnTo>
                        <a:pt x="1568" y="18"/>
                      </a:lnTo>
                      <a:close/>
                    </a:path>
                  </a:pathLst>
                </a:custGeom>
                <a:solidFill>
                  <a:srgbClr val="FFFFFF"/>
                </a:solidFill>
                <a:ln w="6350" cmpd="sng">
                  <a:solidFill>
                    <a:srgbClr val="000000"/>
                  </a:solidFill>
                  <a:prstDash val="solid"/>
                  <a:round/>
                  <a:headEnd/>
                  <a:tailEnd/>
                </a:ln>
              </p:spPr>
              <p:txBody>
                <a:bodyPr/>
                <a:lstStyle/>
                <a:p>
                  <a:endParaRPr lang="zh-CN" altLang="en-US"/>
                </a:p>
              </p:txBody>
            </p:sp>
          </p:grpSp>
          <p:grpSp>
            <p:nvGrpSpPr>
              <p:cNvPr id="28" name="Group 25"/>
              <p:cNvGrpSpPr>
                <a:grpSpLocks/>
              </p:cNvGrpSpPr>
              <p:nvPr/>
            </p:nvGrpSpPr>
            <p:grpSpPr bwMode="auto">
              <a:xfrm>
                <a:off x="2773" y="2080"/>
                <a:ext cx="606" cy="459"/>
                <a:chOff x="1713" y="1729"/>
                <a:chExt cx="1075" cy="816"/>
              </a:xfrm>
            </p:grpSpPr>
            <p:grpSp>
              <p:nvGrpSpPr>
                <p:cNvPr id="29" name="Group 26"/>
                <p:cNvGrpSpPr>
                  <a:grpSpLocks/>
                </p:cNvGrpSpPr>
                <p:nvPr/>
              </p:nvGrpSpPr>
              <p:grpSpPr bwMode="auto">
                <a:xfrm>
                  <a:off x="1859" y="1801"/>
                  <a:ext cx="929" cy="744"/>
                  <a:chOff x="2087" y="1615"/>
                  <a:chExt cx="929" cy="744"/>
                </a:xfrm>
              </p:grpSpPr>
              <p:sp>
                <p:nvSpPr>
                  <p:cNvPr id="31" name="Freeform 27"/>
                  <p:cNvSpPr>
                    <a:spLocks/>
                  </p:cNvSpPr>
                  <p:nvPr/>
                </p:nvSpPr>
                <p:spPr bwMode="auto">
                  <a:xfrm>
                    <a:off x="2087" y="1618"/>
                    <a:ext cx="916" cy="741"/>
                  </a:xfrm>
                  <a:custGeom>
                    <a:avLst/>
                    <a:gdLst>
                      <a:gd name="T0" fmla="*/ 0 w 1734"/>
                      <a:gd name="T1" fmla="*/ 383 h 1404"/>
                      <a:gd name="T2" fmla="*/ 0 w 1734"/>
                      <a:gd name="T3" fmla="*/ 524 h 1404"/>
                      <a:gd name="T4" fmla="*/ 458 w 1734"/>
                      <a:gd name="T5" fmla="*/ 741 h 1404"/>
                      <a:gd name="T6" fmla="*/ 916 w 1734"/>
                      <a:gd name="T7" fmla="*/ 333 h 1404"/>
                      <a:gd name="T8" fmla="*/ 469 w 1734"/>
                      <a:gd name="T9" fmla="*/ 143 h 1404"/>
                      <a:gd name="T10" fmla="*/ 468 w 1734"/>
                      <a:gd name="T11" fmla="*/ 0 h 1404"/>
                      <a:gd name="T12" fmla="*/ 0 60000 65536"/>
                      <a:gd name="T13" fmla="*/ 0 60000 65536"/>
                      <a:gd name="T14" fmla="*/ 0 60000 65536"/>
                      <a:gd name="T15" fmla="*/ 0 60000 65536"/>
                      <a:gd name="T16" fmla="*/ 0 60000 65536"/>
                      <a:gd name="T17" fmla="*/ 0 60000 65536"/>
                      <a:gd name="T18" fmla="*/ 0 w 1734"/>
                      <a:gd name="T19" fmla="*/ 0 h 1404"/>
                      <a:gd name="T20" fmla="*/ 1734 w 1734"/>
                      <a:gd name="T21" fmla="*/ 1404 h 1404"/>
                    </a:gdLst>
                    <a:ahLst/>
                    <a:cxnLst>
                      <a:cxn ang="T12">
                        <a:pos x="T0" y="T1"/>
                      </a:cxn>
                      <a:cxn ang="T13">
                        <a:pos x="T2" y="T3"/>
                      </a:cxn>
                      <a:cxn ang="T14">
                        <a:pos x="T4" y="T5"/>
                      </a:cxn>
                      <a:cxn ang="T15">
                        <a:pos x="T6" y="T7"/>
                      </a:cxn>
                      <a:cxn ang="T16">
                        <a:pos x="T8" y="T9"/>
                      </a:cxn>
                      <a:cxn ang="T17">
                        <a:pos x="T10" y="T11"/>
                      </a:cxn>
                    </a:cxnLst>
                    <a:rect l="T18" t="T19" r="T20" b="T21"/>
                    <a:pathLst>
                      <a:path w="1734" h="1404">
                        <a:moveTo>
                          <a:pt x="0" y="726"/>
                        </a:moveTo>
                        <a:lnTo>
                          <a:pt x="0" y="993"/>
                        </a:lnTo>
                        <a:lnTo>
                          <a:pt x="867" y="1404"/>
                        </a:lnTo>
                        <a:lnTo>
                          <a:pt x="1734" y="630"/>
                        </a:lnTo>
                        <a:lnTo>
                          <a:pt x="888" y="270"/>
                        </a:lnTo>
                        <a:lnTo>
                          <a:pt x="885" y="0"/>
                        </a:lnTo>
                      </a:path>
                    </a:pathLst>
                  </a:custGeom>
                  <a:solidFill>
                    <a:srgbClr val="9900CC"/>
                  </a:soli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2" name="Freeform 28"/>
                  <p:cNvSpPr>
                    <a:spLocks/>
                  </p:cNvSpPr>
                  <p:nvPr/>
                </p:nvSpPr>
                <p:spPr bwMode="auto">
                  <a:xfrm>
                    <a:off x="2108" y="1649"/>
                    <a:ext cx="860" cy="683"/>
                  </a:xfrm>
                  <a:custGeom>
                    <a:avLst/>
                    <a:gdLst>
                      <a:gd name="T0" fmla="*/ 0 w 1629"/>
                      <a:gd name="T1" fmla="*/ 357 h 1294"/>
                      <a:gd name="T2" fmla="*/ 0 w 1629"/>
                      <a:gd name="T3" fmla="*/ 482 h 1294"/>
                      <a:gd name="T4" fmla="*/ 436 w 1629"/>
                      <a:gd name="T5" fmla="*/ 683 h 1294"/>
                      <a:gd name="T6" fmla="*/ 860 w 1629"/>
                      <a:gd name="T7" fmla="*/ 308 h 1294"/>
                      <a:gd name="T8" fmla="*/ 854 w 1629"/>
                      <a:gd name="T9" fmla="*/ 266 h 1294"/>
                      <a:gd name="T10" fmla="*/ 852 w 1629"/>
                      <a:gd name="T11" fmla="*/ 232 h 1294"/>
                      <a:gd name="T12" fmla="*/ 854 w 1629"/>
                      <a:gd name="T13" fmla="*/ 191 h 1294"/>
                      <a:gd name="T14" fmla="*/ 860 w 1629"/>
                      <a:gd name="T15" fmla="*/ 152 h 1294"/>
                      <a:gd name="T16" fmla="*/ 471 w 1629"/>
                      <a:gd name="T17" fmla="*/ 0 h 1294"/>
                      <a:gd name="T18" fmla="*/ 0 w 1629"/>
                      <a:gd name="T19" fmla="*/ 357 h 1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9"/>
                      <a:gd name="T31" fmla="*/ 0 h 1294"/>
                      <a:gd name="T32" fmla="*/ 1629 w 1629"/>
                      <a:gd name="T33" fmla="*/ 1294 h 1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9" h="1294">
                        <a:moveTo>
                          <a:pt x="0" y="676"/>
                        </a:moveTo>
                        <a:lnTo>
                          <a:pt x="0" y="913"/>
                        </a:lnTo>
                        <a:lnTo>
                          <a:pt x="825" y="1294"/>
                        </a:lnTo>
                        <a:lnTo>
                          <a:pt x="1629" y="584"/>
                        </a:lnTo>
                        <a:lnTo>
                          <a:pt x="1617" y="504"/>
                        </a:lnTo>
                        <a:lnTo>
                          <a:pt x="1614" y="439"/>
                        </a:lnTo>
                        <a:lnTo>
                          <a:pt x="1617" y="362"/>
                        </a:lnTo>
                        <a:lnTo>
                          <a:pt x="1629" y="288"/>
                        </a:lnTo>
                        <a:lnTo>
                          <a:pt x="892" y="0"/>
                        </a:lnTo>
                        <a:lnTo>
                          <a:pt x="0" y="676"/>
                        </a:lnTo>
                        <a:close/>
                      </a:path>
                    </a:pathLst>
                  </a:custGeom>
                  <a:solidFill>
                    <a:schemeClr val="bg1"/>
                  </a:soli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3" name="Freeform 29"/>
                  <p:cNvSpPr>
                    <a:spLocks/>
                  </p:cNvSpPr>
                  <p:nvPr/>
                </p:nvSpPr>
                <p:spPr bwMode="auto">
                  <a:xfrm>
                    <a:off x="2089" y="1615"/>
                    <a:ext cx="927" cy="446"/>
                  </a:xfrm>
                  <a:custGeom>
                    <a:avLst/>
                    <a:gdLst>
                      <a:gd name="T0" fmla="*/ 466 w 1883"/>
                      <a:gd name="T1" fmla="*/ 0 h 906"/>
                      <a:gd name="T2" fmla="*/ 0 w 1883"/>
                      <a:gd name="T3" fmla="*/ 383 h 906"/>
                      <a:gd name="T4" fmla="*/ 451 w 1883"/>
                      <a:gd name="T5" fmla="*/ 446 h 906"/>
                      <a:gd name="T6" fmla="*/ 927 w 1883"/>
                      <a:gd name="T7" fmla="*/ 30 h 906"/>
                      <a:gd name="T8" fmla="*/ 466 w 1883"/>
                      <a:gd name="T9" fmla="*/ 0 h 906"/>
                      <a:gd name="T10" fmla="*/ 0 60000 65536"/>
                      <a:gd name="T11" fmla="*/ 0 60000 65536"/>
                      <a:gd name="T12" fmla="*/ 0 60000 65536"/>
                      <a:gd name="T13" fmla="*/ 0 60000 65536"/>
                      <a:gd name="T14" fmla="*/ 0 60000 65536"/>
                      <a:gd name="T15" fmla="*/ 0 w 1883"/>
                      <a:gd name="T16" fmla="*/ 0 h 906"/>
                      <a:gd name="T17" fmla="*/ 1883 w 1883"/>
                      <a:gd name="T18" fmla="*/ 906 h 906"/>
                    </a:gdLst>
                    <a:ahLst/>
                    <a:cxnLst>
                      <a:cxn ang="T10">
                        <a:pos x="T0" y="T1"/>
                      </a:cxn>
                      <a:cxn ang="T11">
                        <a:pos x="T2" y="T3"/>
                      </a:cxn>
                      <a:cxn ang="T12">
                        <a:pos x="T4" y="T5"/>
                      </a:cxn>
                      <a:cxn ang="T13">
                        <a:pos x="T6" y="T7"/>
                      </a:cxn>
                      <a:cxn ang="T14">
                        <a:pos x="T8" y="T9"/>
                      </a:cxn>
                    </a:cxnLst>
                    <a:rect l="T15" t="T16" r="T17" b="T18"/>
                    <a:pathLst>
                      <a:path w="1883" h="906">
                        <a:moveTo>
                          <a:pt x="947" y="0"/>
                        </a:moveTo>
                        <a:lnTo>
                          <a:pt x="0" y="778"/>
                        </a:lnTo>
                        <a:lnTo>
                          <a:pt x="917" y="906"/>
                        </a:lnTo>
                        <a:lnTo>
                          <a:pt x="1883" y="60"/>
                        </a:lnTo>
                        <a:lnTo>
                          <a:pt x="947" y="0"/>
                        </a:lnTo>
                        <a:close/>
                      </a:path>
                    </a:pathLst>
                  </a:custGeom>
                  <a:gradFill rotWithShape="0">
                    <a:gsLst>
                      <a:gs pos="0">
                        <a:srgbClr val="9900CC"/>
                      </a:gs>
                      <a:gs pos="100000">
                        <a:schemeClr val="bg1"/>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4" name="Freeform 30"/>
                  <p:cNvSpPr>
                    <a:spLocks/>
                  </p:cNvSpPr>
                  <p:nvPr/>
                </p:nvSpPr>
                <p:spPr bwMode="auto">
                  <a:xfrm>
                    <a:off x="2111" y="1843"/>
                    <a:ext cx="849" cy="375"/>
                  </a:xfrm>
                  <a:custGeom>
                    <a:avLst/>
                    <a:gdLst>
                      <a:gd name="T0" fmla="*/ 0 w 1608"/>
                      <a:gd name="T1" fmla="*/ 195 h 711"/>
                      <a:gd name="T2" fmla="*/ 434 w 1608"/>
                      <a:gd name="T3" fmla="*/ 375 h 711"/>
                      <a:gd name="T4" fmla="*/ 849 w 1608"/>
                      <a:gd name="T5" fmla="*/ 0 h 711"/>
                      <a:gd name="T6" fmla="*/ 0 60000 65536"/>
                      <a:gd name="T7" fmla="*/ 0 60000 65536"/>
                      <a:gd name="T8" fmla="*/ 0 60000 65536"/>
                      <a:gd name="T9" fmla="*/ 0 w 1608"/>
                      <a:gd name="T10" fmla="*/ 0 h 711"/>
                      <a:gd name="T11" fmla="*/ 1608 w 1608"/>
                      <a:gd name="T12" fmla="*/ 711 h 711"/>
                    </a:gdLst>
                    <a:ahLst/>
                    <a:cxnLst>
                      <a:cxn ang="T6">
                        <a:pos x="T0" y="T1"/>
                      </a:cxn>
                      <a:cxn ang="T7">
                        <a:pos x="T2" y="T3"/>
                      </a:cxn>
                      <a:cxn ang="T8">
                        <a:pos x="T4" y="T5"/>
                      </a:cxn>
                    </a:cxnLst>
                    <a:rect l="T9" t="T10" r="T11" b="T12"/>
                    <a:pathLst>
                      <a:path w="1608" h="711">
                        <a:moveTo>
                          <a:pt x="0" y="369"/>
                        </a:moveTo>
                        <a:lnTo>
                          <a:pt x="822" y="711"/>
                        </a:lnTo>
                        <a:lnTo>
                          <a:pt x="160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5" name="Freeform 31"/>
                  <p:cNvSpPr>
                    <a:spLocks/>
                  </p:cNvSpPr>
                  <p:nvPr/>
                </p:nvSpPr>
                <p:spPr bwMode="auto">
                  <a:xfrm>
                    <a:off x="2109" y="1879"/>
                    <a:ext cx="844" cy="369"/>
                  </a:xfrm>
                  <a:custGeom>
                    <a:avLst/>
                    <a:gdLst>
                      <a:gd name="T0" fmla="*/ 0 w 1599"/>
                      <a:gd name="T1" fmla="*/ 184 h 699"/>
                      <a:gd name="T2" fmla="*/ 437 w 1599"/>
                      <a:gd name="T3" fmla="*/ 369 h 699"/>
                      <a:gd name="T4" fmla="*/ 844 w 1599"/>
                      <a:gd name="T5" fmla="*/ 0 h 699"/>
                      <a:gd name="T6" fmla="*/ 0 60000 65536"/>
                      <a:gd name="T7" fmla="*/ 0 60000 65536"/>
                      <a:gd name="T8" fmla="*/ 0 60000 65536"/>
                      <a:gd name="T9" fmla="*/ 0 w 1599"/>
                      <a:gd name="T10" fmla="*/ 0 h 699"/>
                      <a:gd name="T11" fmla="*/ 1599 w 1599"/>
                      <a:gd name="T12" fmla="*/ 699 h 699"/>
                    </a:gdLst>
                    <a:ahLst/>
                    <a:cxnLst>
                      <a:cxn ang="T6">
                        <a:pos x="T0" y="T1"/>
                      </a:cxn>
                      <a:cxn ang="T7">
                        <a:pos x="T2" y="T3"/>
                      </a:cxn>
                      <a:cxn ang="T8">
                        <a:pos x="T4" y="T5"/>
                      </a:cxn>
                    </a:cxnLst>
                    <a:rect l="T9" t="T10" r="T11" b="T12"/>
                    <a:pathLst>
                      <a:path w="1599" h="699">
                        <a:moveTo>
                          <a:pt x="0" y="348"/>
                        </a:moveTo>
                        <a:lnTo>
                          <a:pt x="828" y="699"/>
                        </a:lnTo>
                        <a:lnTo>
                          <a:pt x="1599"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6" name="Freeform 32"/>
                  <p:cNvSpPr>
                    <a:spLocks/>
                  </p:cNvSpPr>
                  <p:nvPr/>
                </p:nvSpPr>
                <p:spPr bwMode="auto">
                  <a:xfrm>
                    <a:off x="2108" y="1891"/>
                    <a:ext cx="850" cy="387"/>
                  </a:xfrm>
                  <a:custGeom>
                    <a:avLst/>
                    <a:gdLst>
                      <a:gd name="T0" fmla="*/ 0 w 1611"/>
                      <a:gd name="T1" fmla="*/ 197 h 734"/>
                      <a:gd name="T2" fmla="*/ 437 w 1611"/>
                      <a:gd name="T3" fmla="*/ 387 h 734"/>
                      <a:gd name="T4" fmla="*/ 850 w 1611"/>
                      <a:gd name="T5" fmla="*/ 20 h 734"/>
                      <a:gd name="T6" fmla="*/ 850 w 1611"/>
                      <a:gd name="T7" fmla="*/ 0 h 734"/>
                      <a:gd name="T8" fmla="*/ 0 60000 65536"/>
                      <a:gd name="T9" fmla="*/ 0 60000 65536"/>
                      <a:gd name="T10" fmla="*/ 0 60000 65536"/>
                      <a:gd name="T11" fmla="*/ 0 60000 65536"/>
                      <a:gd name="T12" fmla="*/ 0 w 1611"/>
                      <a:gd name="T13" fmla="*/ 0 h 734"/>
                      <a:gd name="T14" fmla="*/ 1611 w 1611"/>
                      <a:gd name="T15" fmla="*/ 734 h 734"/>
                    </a:gdLst>
                    <a:ahLst/>
                    <a:cxnLst>
                      <a:cxn ang="T8">
                        <a:pos x="T0" y="T1"/>
                      </a:cxn>
                      <a:cxn ang="T9">
                        <a:pos x="T2" y="T3"/>
                      </a:cxn>
                      <a:cxn ang="T10">
                        <a:pos x="T4" y="T5"/>
                      </a:cxn>
                      <a:cxn ang="T11">
                        <a:pos x="T6" y="T7"/>
                      </a:cxn>
                    </a:cxnLst>
                    <a:rect l="T12" t="T13" r="T14" b="T15"/>
                    <a:pathLst>
                      <a:path w="1611" h="734">
                        <a:moveTo>
                          <a:pt x="0" y="374"/>
                        </a:moveTo>
                        <a:lnTo>
                          <a:pt x="828" y="734"/>
                        </a:lnTo>
                        <a:lnTo>
                          <a:pt x="1611" y="37"/>
                        </a:lnTo>
                        <a:lnTo>
                          <a:pt x="1611"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7" name="Freeform 33"/>
                  <p:cNvSpPr>
                    <a:spLocks/>
                  </p:cNvSpPr>
                  <p:nvPr/>
                </p:nvSpPr>
                <p:spPr bwMode="auto">
                  <a:xfrm>
                    <a:off x="2111" y="1935"/>
                    <a:ext cx="852" cy="368"/>
                  </a:xfrm>
                  <a:custGeom>
                    <a:avLst/>
                    <a:gdLst>
                      <a:gd name="T0" fmla="*/ 0 w 1614"/>
                      <a:gd name="T1" fmla="*/ 174 h 699"/>
                      <a:gd name="T2" fmla="*/ 434 w 1614"/>
                      <a:gd name="T3" fmla="*/ 368 h 699"/>
                      <a:gd name="T4" fmla="*/ 852 w 1614"/>
                      <a:gd name="T5" fmla="*/ 0 h 699"/>
                      <a:gd name="T6" fmla="*/ 0 60000 65536"/>
                      <a:gd name="T7" fmla="*/ 0 60000 65536"/>
                      <a:gd name="T8" fmla="*/ 0 60000 65536"/>
                      <a:gd name="T9" fmla="*/ 0 w 1614"/>
                      <a:gd name="T10" fmla="*/ 0 h 699"/>
                      <a:gd name="T11" fmla="*/ 1614 w 1614"/>
                      <a:gd name="T12" fmla="*/ 699 h 699"/>
                    </a:gdLst>
                    <a:ahLst/>
                    <a:cxnLst>
                      <a:cxn ang="T6">
                        <a:pos x="T0" y="T1"/>
                      </a:cxn>
                      <a:cxn ang="T7">
                        <a:pos x="T2" y="T3"/>
                      </a:cxn>
                      <a:cxn ang="T8">
                        <a:pos x="T4" y="T5"/>
                      </a:cxn>
                    </a:cxnLst>
                    <a:rect l="T9" t="T10" r="T11" b="T12"/>
                    <a:pathLst>
                      <a:path w="1614" h="699">
                        <a:moveTo>
                          <a:pt x="0" y="330"/>
                        </a:moveTo>
                        <a:lnTo>
                          <a:pt x="822" y="699"/>
                        </a:lnTo>
                        <a:lnTo>
                          <a:pt x="16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38" name="Freeform 34"/>
                  <p:cNvSpPr>
                    <a:spLocks/>
                  </p:cNvSpPr>
                  <p:nvPr/>
                </p:nvSpPr>
                <p:spPr bwMode="auto">
                  <a:xfrm>
                    <a:off x="2109" y="1799"/>
                    <a:ext cx="860" cy="383"/>
                  </a:xfrm>
                  <a:custGeom>
                    <a:avLst/>
                    <a:gdLst>
                      <a:gd name="T0" fmla="*/ 0 w 1629"/>
                      <a:gd name="T1" fmla="*/ 209 h 726"/>
                      <a:gd name="T2" fmla="*/ 434 w 1629"/>
                      <a:gd name="T3" fmla="*/ 383 h 726"/>
                      <a:gd name="T4" fmla="*/ 860 w 1629"/>
                      <a:gd name="T5" fmla="*/ 0 h 726"/>
                      <a:gd name="T6" fmla="*/ 0 60000 65536"/>
                      <a:gd name="T7" fmla="*/ 0 60000 65536"/>
                      <a:gd name="T8" fmla="*/ 0 60000 65536"/>
                      <a:gd name="T9" fmla="*/ 0 w 1629"/>
                      <a:gd name="T10" fmla="*/ 0 h 726"/>
                      <a:gd name="T11" fmla="*/ 1629 w 1629"/>
                      <a:gd name="T12" fmla="*/ 726 h 726"/>
                    </a:gdLst>
                    <a:ahLst/>
                    <a:cxnLst>
                      <a:cxn ang="T6">
                        <a:pos x="T0" y="T1"/>
                      </a:cxn>
                      <a:cxn ang="T7">
                        <a:pos x="T2" y="T3"/>
                      </a:cxn>
                      <a:cxn ang="T8">
                        <a:pos x="T4" y="T5"/>
                      </a:cxn>
                    </a:cxnLst>
                    <a:rect l="T9" t="T10" r="T11" b="T12"/>
                    <a:pathLst>
                      <a:path w="1629" h="726">
                        <a:moveTo>
                          <a:pt x="0" y="396"/>
                        </a:moveTo>
                        <a:lnTo>
                          <a:pt x="822" y="726"/>
                        </a:lnTo>
                        <a:lnTo>
                          <a:pt x="1629"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nvGrpSpPr>
                  <p:cNvPr id="39" name="Group 35"/>
                  <p:cNvGrpSpPr>
                    <a:grpSpLocks/>
                  </p:cNvGrpSpPr>
                  <p:nvPr/>
                </p:nvGrpSpPr>
                <p:grpSpPr bwMode="auto">
                  <a:xfrm>
                    <a:off x="2369" y="1677"/>
                    <a:ext cx="418" cy="251"/>
                    <a:chOff x="3521" y="1145"/>
                    <a:chExt cx="760" cy="457"/>
                  </a:xfrm>
                </p:grpSpPr>
                <p:sp>
                  <p:nvSpPr>
                    <p:cNvPr id="40" name="Oval 36"/>
                    <p:cNvSpPr>
                      <a:spLocks noChangeArrowheads="1"/>
                    </p:cNvSpPr>
                    <p:nvPr/>
                  </p:nvSpPr>
                  <p:spPr bwMode="auto">
                    <a:xfrm rot="-808639">
                      <a:off x="3521" y="1181"/>
                      <a:ext cx="759" cy="408"/>
                    </a:xfrm>
                    <a:prstGeom prst="ellipse">
                      <a:avLst/>
                    </a:prstGeom>
                    <a:gradFill rotWithShape="0">
                      <a:gsLst>
                        <a:gs pos="0">
                          <a:schemeClr val="hlink"/>
                        </a:gs>
                        <a:gs pos="100000">
                          <a:schemeClr val="hlink">
                            <a:gamma/>
                            <a:tint val="43922"/>
                            <a:invGamma/>
                          </a:schemeClr>
                        </a:gs>
                      </a:gsLst>
                      <a:path path="rect">
                        <a:fillToRect t="100000" r="100000"/>
                      </a:path>
                    </a:gradFill>
                    <a:ln w="12700">
                      <a:solidFill>
                        <a:srgbClr val="333399"/>
                      </a:solidFill>
                      <a:round/>
                      <a:headEnd/>
                      <a:tailEnd/>
                    </a:ln>
                    <a:effectLst>
                      <a:outerShdw dist="25400" dir="5400000" algn="ctr" rotWithShape="0">
                        <a:srgbClr val="666699"/>
                      </a:outerShdw>
                    </a:effectLst>
                  </p:spPr>
                  <p:txBody>
                    <a:bodyPr wrap="none" anchor="ctr"/>
                    <a:lstStyle/>
                    <a:p>
                      <a:pPr>
                        <a:defRPr/>
                      </a:pPr>
                      <a:endParaRPr lang="zh-CN" altLang="en-US">
                        <a:ea typeface="宋体" pitchFamily="2" charset="-122"/>
                      </a:endParaRPr>
                    </a:p>
                  </p:txBody>
                </p:sp>
                <p:sp>
                  <p:nvSpPr>
                    <p:cNvPr id="41" name="Arc 37"/>
                    <p:cNvSpPr>
                      <a:spLocks/>
                    </p:cNvSpPr>
                    <p:nvPr/>
                  </p:nvSpPr>
                  <p:spPr bwMode="auto">
                    <a:xfrm rot="709525">
                      <a:off x="3766" y="1239"/>
                      <a:ext cx="491" cy="71"/>
                    </a:xfrm>
                    <a:custGeom>
                      <a:avLst/>
                      <a:gdLst>
                        <a:gd name="T0" fmla="*/ 6 w 40004"/>
                        <a:gd name="T1" fmla="*/ 0 h 21600"/>
                        <a:gd name="T2" fmla="*/ 0 w 40004"/>
                        <a:gd name="T3" fmla="*/ 0 h 21600"/>
                        <a:gd name="T4" fmla="*/ 3 w 40004"/>
                        <a:gd name="T5" fmla="*/ 0 h 21600"/>
                        <a:gd name="T6" fmla="*/ 0 60000 65536"/>
                        <a:gd name="T7" fmla="*/ 0 60000 65536"/>
                        <a:gd name="T8" fmla="*/ 0 60000 65536"/>
                        <a:gd name="T9" fmla="*/ 0 w 40004"/>
                        <a:gd name="T10" fmla="*/ 0 h 21600"/>
                        <a:gd name="T11" fmla="*/ 40004 w 40004"/>
                        <a:gd name="T12" fmla="*/ 21600 h 21600"/>
                      </a:gdLst>
                      <a:ahLst/>
                      <a:cxnLst>
                        <a:cxn ang="T6">
                          <a:pos x="T0" y="T1"/>
                        </a:cxn>
                        <a:cxn ang="T7">
                          <a:pos x="T2" y="T3"/>
                        </a:cxn>
                        <a:cxn ang="T8">
                          <a:pos x="T4" y="T5"/>
                        </a:cxn>
                      </a:cxnLst>
                      <a:rect l="T9" t="T10" r="T11" b="T12"/>
                      <a:pathLst>
                        <a:path w="40004" h="21600" fill="none" extrusionOk="0">
                          <a:moveTo>
                            <a:pt x="40003" y="8820"/>
                          </a:moveTo>
                          <a:cubicBezTo>
                            <a:pt x="36525" y="16595"/>
                            <a:pt x="28803" y="21599"/>
                            <a:pt x="20287" y="21600"/>
                          </a:cubicBezTo>
                          <a:cubicBezTo>
                            <a:pt x="11217" y="21600"/>
                            <a:pt x="3113" y="15934"/>
                            <a:pt x="-1" y="7416"/>
                          </a:cubicBezTo>
                        </a:path>
                        <a:path w="40004" h="21600" stroke="0" extrusionOk="0">
                          <a:moveTo>
                            <a:pt x="40003" y="8820"/>
                          </a:moveTo>
                          <a:cubicBezTo>
                            <a:pt x="36525" y="16595"/>
                            <a:pt x="28803" y="21599"/>
                            <a:pt x="20287" y="21600"/>
                          </a:cubicBezTo>
                          <a:cubicBezTo>
                            <a:pt x="11217" y="21600"/>
                            <a:pt x="3113" y="15934"/>
                            <a:pt x="-1" y="7416"/>
                          </a:cubicBezTo>
                          <a:lnTo>
                            <a:pt x="20287" y="0"/>
                          </a:lnTo>
                          <a:close/>
                        </a:path>
                      </a:pathLst>
                    </a:custGeom>
                    <a:noFill/>
                    <a:ln w="15875" cap="rnd">
                      <a:solidFill>
                        <a:srgbClr val="CCFFFF"/>
                      </a:solidFill>
                      <a:round/>
                      <a:headEnd/>
                      <a:tailEnd/>
                    </a:ln>
                  </p:spPr>
                  <p:txBody>
                    <a:bodyPr wrap="none" anchor="ctr"/>
                    <a:lstStyle/>
                    <a:p>
                      <a:endParaRPr lang="zh-CN" altLang="en-US"/>
                    </a:p>
                  </p:txBody>
                </p:sp>
                <p:sp>
                  <p:nvSpPr>
                    <p:cNvPr id="42" name="Line 38"/>
                    <p:cNvSpPr>
                      <a:spLocks noChangeShapeType="1"/>
                    </p:cNvSpPr>
                    <p:nvPr/>
                  </p:nvSpPr>
                  <p:spPr bwMode="auto">
                    <a:xfrm rot="709525">
                      <a:off x="3594" y="1381"/>
                      <a:ext cx="625" cy="0"/>
                    </a:xfrm>
                    <a:prstGeom prst="line">
                      <a:avLst/>
                    </a:prstGeom>
                    <a:noFill/>
                    <a:ln w="15875">
                      <a:solidFill>
                        <a:srgbClr val="CCFFFF"/>
                      </a:solidFill>
                      <a:round/>
                      <a:headEnd/>
                      <a:tailEnd/>
                    </a:ln>
                  </p:spPr>
                  <p:txBody>
                    <a:bodyPr wrap="none" anchor="ctr"/>
                    <a:lstStyle/>
                    <a:p>
                      <a:endParaRPr lang="zh-CN" altLang="en-US"/>
                    </a:p>
                  </p:txBody>
                </p:sp>
                <p:sp>
                  <p:nvSpPr>
                    <p:cNvPr id="43" name="Line 39"/>
                    <p:cNvSpPr>
                      <a:spLocks noChangeShapeType="1"/>
                    </p:cNvSpPr>
                    <p:nvPr/>
                  </p:nvSpPr>
                  <p:spPr bwMode="auto">
                    <a:xfrm rot="709525" flipH="1">
                      <a:off x="3690" y="1145"/>
                      <a:ext cx="381" cy="457"/>
                    </a:xfrm>
                    <a:prstGeom prst="line">
                      <a:avLst/>
                    </a:prstGeom>
                    <a:noFill/>
                    <a:ln w="15875">
                      <a:solidFill>
                        <a:srgbClr val="CCFFFF"/>
                      </a:solidFill>
                      <a:round/>
                      <a:headEnd/>
                      <a:tailEnd/>
                    </a:ln>
                  </p:spPr>
                  <p:txBody>
                    <a:bodyPr wrap="none" anchor="ctr"/>
                    <a:lstStyle/>
                    <a:p>
                      <a:endParaRPr lang="zh-CN" altLang="en-US"/>
                    </a:p>
                  </p:txBody>
                </p:sp>
                <p:sp>
                  <p:nvSpPr>
                    <p:cNvPr id="44" name="Arc 40"/>
                    <p:cNvSpPr>
                      <a:spLocks/>
                    </p:cNvSpPr>
                    <p:nvPr/>
                  </p:nvSpPr>
                  <p:spPr bwMode="auto">
                    <a:xfrm rot="709525" flipV="1">
                      <a:off x="3532" y="1446"/>
                      <a:ext cx="516" cy="59"/>
                    </a:xfrm>
                    <a:custGeom>
                      <a:avLst/>
                      <a:gdLst>
                        <a:gd name="T0" fmla="*/ 6 w 42112"/>
                        <a:gd name="T1" fmla="*/ 0 h 21600"/>
                        <a:gd name="T2" fmla="*/ 0 w 42112"/>
                        <a:gd name="T3" fmla="*/ 0 h 21600"/>
                        <a:gd name="T4" fmla="*/ 3 w 42112"/>
                        <a:gd name="T5" fmla="*/ 0 h 21600"/>
                        <a:gd name="T6" fmla="*/ 0 60000 65536"/>
                        <a:gd name="T7" fmla="*/ 0 60000 65536"/>
                        <a:gd name="T8" fmla="*/ 0 60000 65536"/>
                        <a:gd name="T9" fmla="*/ 0 w 42112"/>
                        <a:gd name="T10" fmla="*/ 0 h 21600"/>
                        <a:gd name="T11" fmla="*/ 42112 w 42112"/>
                        <a:gd name="T12" fmla="*/ 21600 h 21600"/>
                      </a:gdLst>
                      <a:ahLst/>
                      <a:cxnLst>
                        <a:cxn ang="T6">
                          <a:pos x="T0" y="T1"/>
                        </a:cxn>
                        <a:cxn ang="T7">
                          <a:pos x="T2" y="T3"/>
                        </a:cxn>
                        <a:cxn ang="T8">
                          <a:pos x="T4" y="T5"/>
                        </a:cxn>
                      </a:cxnLst>
                      <a:rect l="T9" t="T10" r="T11" b="T12"/>
                      <a:pathLst>
                        <a:path w="42112" h="21600" fill="none" extrusionOk="0">
                          <a:moveTo>
                            <a:pt x="42112" y="3269"/>
                          </a:moveTo>
                          <a:cubicBezTo>
                            <a:pt x="40497" y="13813"/>
                            <a:pt x="31428" y="21599"/>
                            <a:pt x="20761" y="21600"/>
                          </a:cubicBezTo>
                          <a:cubicBezTo>
                            <a:pt x="11127" y="21600"/>
                            <a:pt x="2659" y="15220"/>
                            <a:pt x="0" y="5961"/>
                          </a:cubicBezTo>
                        </a:path>
                        <a:path w="42112" h="21600" stroke="0" extrusionOk="0">
                          <a:moveTo>
                            <a:pt x="42112" y="3269"/>
                          </a:moveTo>
                          <a:cubicBezTo>
                            <a:pt x="40497" y="13813"/>
                            <a:pt x="31428" y="21599"/>
                            <a:pt x="20761" y="21600"/>
                          </a:cubicBezTo>
                          <a:cubicBezTo>
                            <a:pt x="11127" y="21600"/>
                            <a:pt x="2659" y="15220"/>
                            <a:pt x="0" y="5961"/>
                          </a:cubicBezTo>
                          <a:lnTo>
                            <a:pt x="20761" y="0"/>
                          </a:lnTo>
                          <a:close/>
                        </a:path>
                      </a:pathLst>
                    </a:custGeom>
                    <a:noFill/>
                    <a:ln w="15875" cap="rnd">
                      <a:solidFill>
                        <a:srgbClr val="CCFFFF"/>
                      </a:solidFill>
                      <a:round/>
                      <a:headEnd/>
                      <a:tailEnd/>
                    </a:ln>
                  </p:spPr>
                  <p:txBody>
                    <a:bodyPr wrap="none" anchor="ctr"/>
                    <a:lstStyle/>
                    <a:p>
                      <a:endParaRPr lang="zh-CN" altLang="en-US"/>
                    </a:p>
                  </p:txBody>
                </p:sp>
                <p:sp>
                  <p:nvSpPr>
                    <p:cNvPr id="45" name="Arc 41"/>
                    <p:cNvSpPr>
                      <a:spLocks/>
                    </p:cNvSpPr>
                    <p:nvPr/>
                  </p:nvSpPr>
                  <p:spPr bwMode="auto">
                    <a:xfrm rot="-1364395" flipH="1" flipV="1">
                      <a:off x="3536" y="1248"/>
                      <a:ext cx="558" cy="212"/>
                    </a:xfrm>
                    <a:custGeom>
                      <a:avLst/>
                      <a:gdLst>
                        <a:gd name="T0" fmla="*/ 10 w 32411"/>
                        <a:gd name="T1" fmla="*/ 0 h 21600"/>
                        <a:gd name="T2" fmla="*/ 0 w 32411"/>
                        <a:gd name="T3" fmla="*/ 2 h 21600"/>
                        <a:gd name="T4" fmla="*/ 3 w 32411"/>
                        <a:gd name="T5" fmla="*/ 0 h 21600"/>
                        <a:gd name="T6" fmla="*/ 0 60000 65536"/>
                        <a:gd name="T7" fmla="*/ 0 60000 65536"/>
                        <a:gd name="T8" fmla="*/ 0 60000 65536"/>
                        <a:gd name="T9" fmla="*/ 0 w 32411"/>
                        <a:gd name="T10" fmla="*/ 0 h 21600"/>
                        <a:gd name="T11" fmla="*/ 32411 w 32411"/>
                        <a:gd name="T12" fmla="*/ 21600 h 21600"/>
                      </a:gdLst>
                      <a:ahLst/>
                      <a:cxnLst>
                        <a:cxn ang="T6">
                          <a:pos x="T0" y="T1"/>
                        </a:cxn>
                        <a:cxn ang="T7">
                          <a:pos x="T2" y="T3"/>
                        </a:cxn>
                        <a:cxn ang="T8">
                          <a:pos x="T4" y="T5"/>
                        </a:cxn>
                      </a:cxnLst>
                      <a:rect l="T9" t="T10" r="T11" b="T12"/>
                      <a:pathLst>
                        <a:path w="32411" h="21600" fill="none" extrusionOk="0">
                          <a:moveTo>
                            <a:pt x="32411" y="2147"/>
                          </a:moveTo>
                          <a:cubicBezTo>
                            <a:pt x="31307" y="13189"/>
                            <a:pt x="22015" y="21599"/>
                            <a:pt x="10918" y="21600"/>
                          </a:cubicBezTo>
                          <a:cubicBezTo>
                            <a:pt x="7080" y="21600"/>
                            <a:pt x="3311" y="20577"/>
                            <a:pt x="0" y="18637"/>
                          </a:cubicBezTo>
                        </a:path>
                        <a:path w="32411" h="21600" stroke="0" extrusionOk="0">
                          <a:moveTo>
                            <a:pt x="32411" y="2147"/>
                          </a:moveTo>
                          <a:cubicBezTo>
                            <a:pt x="31307" y="13189"/>
                            <a:pt x="22015" y="21599"/>
                            <a:pt x="10918" y="21600"/>
                          </a:cubicBezTo>
                          <a:cubicBezTo>
                            <a:pt x="7080" y="21600"/>
                            <a:pt x="3311" y="20577"/>
                            <a:pt x="0" y="18637"/>
                          </a:cubicBezTo>
                          <a:lnTo>
                            <a:pt x="10918" y="0"/>
                          </a:lnTo>
                          <a:close/>
                        </a:path>
                      </a:pathLst>
                    </a:custGeom>
                    <a:noFill/>
                    <a:ln w="15875" cap="rnd">
                      <a:solidFill>
                        <a:srgbClr val="CCFFFF"/>
                      </a:solidFill>
                      <a:round/>
                      <a:headEnd/>
                      <a:tailEnd/>
                    </a:ln>
                  </p:spPr>
                  <p:txBody>
                    <a:bodyPr wrap="none" anchor="ctr"/>
                    <a:lstStyle/>
                    <a:p>
                      <a:endParaRPr lang="zh-CN" altLang="en-US"/>
                    </a:p>
                  </p:txBody>
                </p:sp>
                <p:sp>
                  <p:nvSpPr>
                    <p:cNvPr id="46" name="Arc 42"/>
                    <p:cNvSpPr>
                      <a:spLocks/>
                    </p:cNvSpPr>
                    <p:nvPr/>
                  </p:nvSpPr>
                  <p:spPr bwMode="auto">
                    <a:xfrm rot="-1810734">
                      <a:off x="3683" y="1285"/>
                      <a:ext cx="577" cy="212"/>
                    </a:xfrm>
                    <a:custGeom>
                      <a:avLst/>
                      <a:gdLst>
                        <a:gd name="T0" fmla="*/ 10 w 32304"/>
                        <a:gd name="T1" fmla="*/ 1 h 21600"/>
                        <a:gd name="T2" fmla="*/ 0 w 32304"/>
                        <a:gd name="T3" fmla="*/ 2 h 21600"/>
                        <a:gd name="T4" fmla="*/ 4 w 32304"/>
                        <a:gd name="T5" fmla="*/ 0 h 21600"/>
                        <a:gd name="T6" fmla="*/ 0 60000 65536"/>
                        <a:gd name="T7" fmla="*/ 0 60000 65536"/>
                        <a:gd name="T8" fmla="*/ 0 60000 65536"/>
                        <a:gd name="T9" fmla="*/ 0 w 32304"/>
                        <a:gd name="T10" fmla="*/ 0 h 21600"/>
                        <a:gd name="T11" fmla="*/ 32304 w 32304"/>
                        <a:gd name="T12" fmla="*/ 21600 h 21600"/>
                      </a:gdLst>
                      <a:ahLst/>
                      <a:cxnLst>
                        <a:cxn ang="T6">
                          <a:pos x="T0" y="T1"/>
                        </a:cxn>
                        <a:cxn ang="T7">
                          <a:pos x="T2" y="T3"/>
                        </a:cxn>
                        <a:cxn ang="T8">
                          <a:pos x="T4" y="T5"/>
                        </a:cxn>
                      </a:cxnLst>
                      <a:rect l="T9" t="T10" r="T11" b="T12"/>
                      <a:pathLst>
                        <a:path w="32304" h="21600" fill="none" extrusionOk="0">
                          <a:moveTo>
                            <a:pt x="32303" y="9661"/>
                          </a:moveTo>
                          <a:cubicBezTo>
                            <a:pt x="28644" y="16978"/>
                            <a:pt x="21165" y="21599"/>
                            <a:pt x="12985" y="21600"/>
                          </a:cubicBezTo>
                          <a:cubicBezTo>
                            <a:pt x="8300" y="21600"/>
                            <a:pt x="3743" y="20077"/>
                            <a:pt x="-1" y="17261"/>
                          </a:cubicBezTo>
                        </a:path>
                        <a:path w="32304" h="21600" stroke="0" extrusionOk="0">
                          <a:moveTo>
                            <a:pt x="32303" y="9661"/>
                          </a:moveTo>
                          <a:cubicBezTo>
                            <a:pt x="28644" y="16978"/>
                            <a:pt x="21165" y="21599"/>
                            <a:pt x="12985" y="21600"/>
                          </a:cubicBezTo>
                          <a:cubicBezTo>
                            <a:pt x="8300" y="21600"/>
                            <a:pt x="3743" y="20077"/>
                            <a:pt x="-1" y="17261"/>
                          </a:cubicBezTo>
                          <a:lnTo>
                            <a:pt x="12985" y="0"/>
                          </a:lnTo>
                          <a:close/>
                        </a:path>
                      </a:pathLst>
                    </a:custGeom>
                    <a:noFill/>
                    <a:ln w="15875" cap="rnd">
                      <a:solidFill>
                        <a:srgbClr val="CCFFFF"/>
                      </a:solidFill>
                      <a:round/>
                      <a:headEnd/>
                      <a:tailEnd/>
                    </a:ln>
                  </p:spPr>
                  <p:txBody>
                    <a:bodyPr wrap="none" anchor="ctr"/>
                    <a:lstStyle/>
                    <a:p>
                      <a:endParaRPr lang="zh-CN" altLang="en-US"/>
                    </a:p>
                  </p:txBody>
                </p:sp>
              </p:grpSp>
            </p:grpSp>
            <p:pic>
              <p:nvPicPr>
                <p:cNvPr id="30" name="Picture 43" descr="MGLAS003"/>
                <p:cNvPicPr>
                  <a:picLocks noChangeAspect="1" noChangeArrowheads="1"/>
                </p:cNvPicPr>
                <p:nvPr/>
              </p:nvPicPr>
              <p:blipFill>
                <a:blip r:embed="rId2" cstate="print"/>
                <a:srcRect/>
                <a:stretch>
                  <a:fillRect/>
                </a:stretch>
              </p:blipFill>
              <p:spPr bwMode="auto">
                <a:xfrm>
                  <a:off x="1713" y="1729"/>
                  <a:ext cx="843" cy="811"/>
                </a:xfrm>
                <a:prstGeom prst="rect">
                  <a:avLst/>
                </a:prstGeom>
                <a:noFill/>
                <a:ln w="9525">
                  <a:noFill/>
                  <a:miter lim="800000"/>
                  <a:headEnd/>
                  <a:tailEnd/>
                </a:ln>
              </p:spPr>
            </p:pic>
          </p:grpSp>
        </p:gr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逻辑结构</a:t>
            </a:r>
            <a:r>
              <a:rPr lang="en-US" altLang="zh-CN" dirty="0" smtClean="0"/>
              <a:t>-</a:t>
            </a:r>
            <a:r>
              <a:rPr lang="zh-CN" altLang="en-US" dirty="0" smtClean="0"/>
              <a:t>根域</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28</a:t>
            </a:fld>
            <a:endParaRPr lang="zh-CN" altLang="en-US" dirty="0"/>
          </a:p>
        </p:txBody>
      </p:sp>
      <p:grpSp>
        <p:nvGrpSpPr>
          <p:cNvPr id="53" name="Group 3"/>
          <p:cNvGrpSpPr>
            <a:grpSpLocks/>
          </p:cNvGrpSpPr>
          <p:nvPr/>
        </p:nvGrpSpPr>
        <p:grpSpPr bwMode="auto">
          <a:xfrm>
            <a:off x="1450971" y="1341438"/>
            <a:ext cx="8077200" cy="4410075"/>
            <a:chOff x="338" y="845"/>
            <a:chExt cx="5088" cy="2778"/>
          </a:xfrm>
        </p:grpSpPr>
        <p:sp>
          <p:nvSpPr>
            <p:cNvPr id="54" name="Rectangle 4"/>
            <p:cNvSpPr>
              <a:spLocks noChangeArrowheads="1"/>
            </p:cNvSpPr>
            <p:nvPr/>
          </p:nvSpPr>
          <p:spPr bwMode="auto">
            <a:xfrm>
              <a:off x="724" y="845"/>
              <a:ext cx="3027" cy="672"/>
            </a:xfrm>
            <a:prstGeom prst="rect">
              <a:avLst/>
            </a:prstGeom>
            <a:noFill/>
            <a:ln w="9525">
              <a:noFill/>
              <a:miter lim="800000"/>
              <a:headEnd/>
              <a:tailEnd/>
            </a:ln>
            <a:effectLst/>
          </p:spPr>
          <p:txBody>
            <a:bodyPr/>
            <a:lstStyle/>
            <a:p>
              <a:pPr marL="234950" indent="-234950">
                <a:buClr>
                  <a:schemeClr val="accent2"/>
                </a:buClr>
                <a:buSzPct val="75000"/>
                <a:buFont typeface="Wingdings" pitchFamily="2" charset="2"/>
                <a:buChar char="Ø"/>
                <a:defRPr/>
              </a:pPr>
              <a:r>
                <a:rPr lang="zh-CN" altLang="en-US" b="1" dirty="0">
                  <a:solidFill>
                    <a:schemeClr val="tx2">
                      <a:lumMod val="60000"/>
                      <a:lumOff val="40000"/>
                    </a:schemeClr>
                  </a:solidFill>
                  <a:latin typeface="Arial Narrow" pitchFamily="34" charset="0"/>
                  <a:ea typeface="宋体" pitchFamily="2" charset="-122"/>
                </a:rPr>
                <a:t>目录林根域</a:t>
              </a:r>
              <a:r>
                <a:rPr lang="zh-CN" altLang="en-US" b="1" dirty="0">
                  <a:latin typeface="Arial Narrow" pitchFamily="34" charset="0"/>
                  <a:ea typeface="宋体" pitchFamily="2" charset="-122"/>
                </a:rPr>
                <a:t>是目录林中</a:t>
              </a:r>
            </a:p>
            <a:p>
              <a:pPr marL="234950" indent="-234950">
                <a:buClr>
                  <a:schemeClr val="accent2"/>
                </a:buClr>
                <a:buSzPct val="75000"/>
                <a:buFont typeface="Wingdings" pitchFamily="2" charset="2"/>
                <a:buNone/>
                <a:defRPr/>
              </a:pPr>
              <a:r>
                <a:rPr lang="zh-CN" altLang="en-US" b="1" dirty="0">
                  <a:latin typeface="Arial Narrow" pitchFamily="34" charset="0"/>
                  <a:ea typeface="宋体" pitchFamily="2" charset="-122"/>
                </a:rPr>
                <a:t>    创建的</a:t>
              </a:r>
              <a:r>
                <a:rPr lang="zh-CN" altLang="en-US" b="1" dirty="0">
                  <a:solidFill>
                    <a:srgbClr val="0000CC"/>
                  </a:solidFill>
                  <a:latin typeface="Arial Narrow" pitchFamily="34" charset="0"/>
                  <a:ea typeface="宋体" pitchFamily="2" charset="-122"/>
                </a:rPr>
                <a:t>第一个域</a:t>
              </a:r>
            </a:p>
            <a:p>
              <a:pPr marL="234950" indent="-234950">
                <a:buClr>
                  <a:schemeClr val="accent2"/>
                </a:buClr>
                <a:buSzPct val="75000"/>
                <a:buFont typeface="Wingdings" pitchFamily="2" charset="2"/>
                <a:buNone/>
                <a:defRPr/>
              </a:pPr>
              <a:endParaRPr lang="en-US" altLang="zh-CN" b="1" dirty="0">
                <a:solidFill>
                  <a:srgbClr val="0000CC"/>
                </a:solidFill>
                <a:latin typeface="Arial Narrow" pitchFamily="34" charset="0"/>
                <a:ea typeface="宋体" pitchFamily="2" charset="-122"/>
              </a:endParaRPr>
            </a:p>
          </p:txBody>
        </p:sp>
        <p:sp>
          <p:nvSpPr>
            <p:cNvPr id="55" name="Line 5"/>
            <p:cNvSpPr>
              <a:spLocks noChangeShapeType="1"/>
            </p:cNvSpPr>
            <p:nvPr/>
          </p:nvSpPr>
          <p:spPr bwMode="auto">
            <a:xfrm flipH="1">
              <a:off x="1037" y="2617"/>
              <a:ext cx="384" cy="528"/>
            </a:xfrm>
            <a:prstGeom prst="line">
              <a:avLst/>
            </a:prstGeom>
            <a:noFill/>
            <a:ln w="57150">
              <a:solidFill>
                <a:srgbClr val="008080"/>
              </a:solidFill>
              <a:round/>
              <a:headEnd/>
              <a:tailEnd/>
            </a:ln>
          </p:spPr>
          <p:txBody>
            <a:bodyPr wrap="none" tIns="27432" bIns="27432" anchor="ctr"/>
            <a:lstStyle/>
            <a:p>
              <a:endParaRPr lang="zh-CN" altLang="en-US"/>
            </a:p>
          </p:txBody>
        </p:sp>
        <p:sp>
          <p:nvSpPr>
            <p:cNvPr id="56" name="AutoShape 6"/>
            <p:cNvSpPr>
              <a:spLocks noChangeArrowheads="1"/>
            </p:cNvSpPr>
            <p:nvPr/>
          </p:nvSpPr>
          <p:spPr bwMode="auto">
            <a:xfrm>
              <a:off x="496" y="2876"/>
              <a:ext cx="983" cy="708"/>
            </a:xfrm>
            <a:prstGeom prst="triangle">
              <a:avLst>
                <a:gd name="adj" fmla="val 50000"/>
              </a:avLst>
            </a:prstGeom>
            <a:gradFill rotWithShape="0">
              <a:gsLst>
                <a:gs pos="0">
                  <a:schemeClr val="bg2">
                    <a:gamma/>
                    <a:tint val="50588"/>
                    <a:invGamma/>
                  </a:schemeClr>
                </a:gs>
                <a:gs pos="100000">
                  <a:schemeClr val="bg2"/>
                </a:gs>
              </a:gsLst>
              <a:lin ang="5400000" scaled="1"/>
            </a:gradFill>
            <a:ln w="9525">
              <a:solidFill>
                <a:schemeClr val="bg2"/>
              </a:solidFill>
              <a:miter lim="800000"/>
              <a:headEnd/>
              <a:tailEnd/>
            </a:ln>
            <a:effectLst>
              <a:outerShdw dist="96720" dir="1391915" algn="ctr" rotWithShape="0">
                <a:srgbClr val="C0C0C0"/>
              </a:outerShdw>
            </a:effectLst>
          </p:spPr>
          <p:txBody>
            <a:bodyPr wrap="none" tIns="502920" anchor="ctr"/>
            <a:lstStyle/>
            <a:p>
              <a:pPr algn="ctr" eaLnBrk="0" hangingPunct="0">
                <a:defRPr/>
              </a:pPr>
              <a:endParaRPr lang="en-US" altLang="zh-CN" sz="1600" b="1">
                <a:latin typeface="Arial Narrow" pitchFamily="34" charset="0"/>
                <a:ea typeface="宋体" pitchFamily="2" charset="-122"/>
              </a:endParaRPr>
            </a:p>
            <a:p>
              <a:pPr algn="ctr" eaLnBrk="0" hangingPunct="0">
                <a:defRPr/>
              </a:pPr>
              <a:endParaRPr lang="en-US" altLang="zh-CN" sz="1600" b="1">
                <a:latin typeface="Arial Narrow" pitchFamily="34" charset="0"/>
                <a:ea typeface="宋体" pitchFamily="2" charset="-122"/>
              </a:endParaRPr>
            </a:p>
            <a:p>
              <a:pPr algn="ctr" eaLnBrk="0" hangingPunct="0">
                <a:defRPr/>
              </a:pPr>
              <a:endParaRPr lang="en-US" altLang="zh-CN" sz="1600" b="1">
                <a:latin typeface="Arial Narrow" pitchFamily="34" charset="0"/>
                <a:ea typeface="宋体" pitchFamily="2" charset="-122"/>
              </a:endParaRPr>
            </a:p>
          </p:txBody>
        </p:sp>
        <p:sp>
          <p:nvSpPr>
            <p:cNvPr id="57" name="Line 7"/>
            <p:cNvSpPr>
              <a:spLocks noChangeShapeType="1"/>
            </p:cNvSpPr>
            <p:nvPr/>
          </p:nvSpPr>
          <p:spPr bwMode="auto">
            <a:xfrm flipV="1">
              <a:off x="1572" y="893"/>
              <a:ext cx="2194" cy="997"/>
            </a:xfrm>
            <a:prstGeom prst="line">
              <a:avLst/>
            </a:prstGeom>
            <a:noFill/>
            <a:ln w="57150">
              <a:solidFill>
                <a:srgbClr val="008080"/>
              </a:solidFill>
              <a:round/>
              <a:headEnd/>
              <a:tailEnd/>
            </a:ln>
          </p:spPr>
          <p:txBody>
            <a:bodyPr wrap="none" tIns="27432" bIns="27432" anchor="ctr"/>
            <a:lstStyle/>
            <a:p>
              <a:endParaRPr lang="zh-CN" altLang="en-US"/>
            </a:p>
          </p:txBody>
        </p:sp>
        <p:sp>
          <p:nvSpPr>
            <p:cNvPr id="58" name="Line 8"/>
            <p:cNvSpPr>
              <a:spLocks noChangeShapeType="1"/>
            </p:cNvSpPr>
            <p:nvPr/>
          </p:nvSpPr>
          <p:spPr bwMode="auto">
            <a:xfrm>
              <a:off x="4469" y="2549"/>
              <a:ext cx="384" cy="528"/>
            </a:xfrm>
            <a:prstGeom prst="line">
              <a:avLst/>
            </a:prstGeom>
            <a:noFill/>
            <a:ln w="57150">
              <a:solidFill>
                <a:srgbClr val="666699"/>
              </a:solidFill>
              <a:round/>
              <a:headEnd/>
              <a:tailEnd/>
            </a:ln>
          </p:spPr>
          <p:txBody>
            <a:bodyPr wrap="none" tIns="27432" bIns="27432" anchor="ctr"/>
            <a:lstStyle/>
            <a:p>
              <a:endParaRPr lang="zh-CN" altLang="en-US"/>
            </a:p>
          </p:txBody>
        </p:sp>
        <p:sp>
          <p:nvSpPr>
            <p:cNvPr id="59" name="AutoShape 9"/>
            <p:cNvSpPr>
              <a:spLocks noChangeArrowheads="1"/>
            </p:cNvSpPr>
            <p:nvPr/>
          </p:nvSpPr>
          <p:spPr bwMode="auto">
            <a:xfrm>
              <a:off x="2413" y="867"/>
              <a:ext cx="2708" cy="1685"/>
            </a:xfrm>
            <a:prstGeom prst="triangle">
              <a:avLst>
                <a:gd name="adj" fmla="val 50000"/>
              </a:avLst>
            </a:prstGeom>
            <a:gradFill rotWithShape="0">
              <a:gsLst>
                <a:gs pos="0">
                  <a:srgbClr val="CCFFFF"/>
                </a:gs>
                <a:gs pos="100000">
                  <a:srgbClr val="6699FF"/>
                </a:gs>
              </a:gsLst>
              <a:lin ang="5400000" scaled="1"/>
            </a:gradFill>
            <a:ln w="9525">
              <a:solidFill>
                <a:srgbClr val="333399"/>
              </a:solidFill>
              <a:miter lim="800000"/>
              <a:headEnd/>
              <a:tailEnd/>
            </a:ln>
            <a:effectLst>
              <a:outerShdw dist="102391" dir="1784693" algn="ctr" rotWithShape="0">
                <a:srgbClr val="C0C0C0"/>
              </a:outerShdw>
            </a:effectLst>
          </p:spPr>
          <p:txBody>
            <a:bodyPr wrap="none" tIns="2423160" anchor="b"/>
            <a:lstStyle/>
            <a:p>
              <a:pPr algn="ctr" eaLnBrk="0" hangingPunct="0">
                <a:defRPr/>
              </a:pPr>
              <a:r>
                <a:rPr lang="en-US" altLang="zh-CN" sz="1800" b="1">
                  <a:latin typeface="Arial Narrow" pitchFamily="34" charset="0"/>
                  <a:ea typeface="宋体" pitchFamily="2" charset="-122"/>
                </a:rPr>
                <a:t>contoso.msft</a:t>
              </a:r>
            </a:p>
          </p:txBody>
        </p:sp>
        <p:sp>
          <p:nvSpPr>
            <p:cNvPr id="60" name="AutoShape 10"/>
            <p:cNvSpPr>
              <a:spLocks noChangeArrowheads="1"/>
            </p:cNvSpPr>
            <p:nvPr/>
          </p:nvSpPr>
          <p:spPr bwMode="auto">
            <a:xfrm>
              <a:off x="4389" y="2926"/>
              <a:ext cx="991" cy="697"/>
            </a:xfrm>
            <a:prstGeom prst="triangle">
              <a:avLst>
                <a:gd name="adj" fmla="val 50000"/>
              </a:avLst>
            </a:prstGeom>
            <a:gradFill rotWithShape="0">
              <a:gsLst>
                <a:gs pos="0">
                  <a:schemeClr val="hlink">
                    <a:gamma/>
                    <a:tint val="56078"/>
                    <a:invGamma/>
                  </a:schemeClr>
                </a:gs>
                <a:gs pos="100000">
                  <a:schemeClr val="hlink"/>
                </a:gs>
              </a:gsLst>
              <a:lin ang="5400000" scaled="1"/>
            </a:gradFill>
            <a:ln w="9525">
              <a:solidFill>
                <a:srgbClr val="333399"/>
              </a:solidFill>
              <a:miter lim="800000"/>
              <a:headEnd/>
              <a:tailEnd/>
            </a:ln>
            <a:effectLst>
              <a:outerShdw dist="102391" dir="1784693" algn="ctr" rotWithShape="0">
                <a:srgbClr val="C0C0C0"/>
              </a:outerShdw>
            </a:effectLst>
          </p:spPr>
          <p:txBody>
            <a:bodyPr wrap="none" tIns="1234440" anchor="b"/>
            <a:lstStyle/>
            <a:p>
              <a:pPr algn="ctr" eaLnBrk="0" hangingPunct="0">
                <a:defRPr/>
              </a:pPr>
              <a:endParaRPr lang="en-US" altLang="zh-CN" sz="1600" b="1">
                <a:latin typeface="Arial Narrow" pitchFamily="34" charset="0"/>
                <a:ea typeface="宋体" pitchFamily="2" charset="-122"/>
              </a:endParaRPr>
            </a:p>
            <a:p>
              <a:pPr algn="ctr" eaLnBrk="0" hangingPunct="0">
                <a:defRPr/>
              </a:pPr>
              <a:endParaRPr lang="en-US" altLang="zh-CN" sz="1600" b="1">
                <a:latin typeface="Arial Narrow" pitchFamily="34" charset="0"/>
                <a:ea typeface="宋体" pitchFamily="2" charset="-122"/>
              </a:endParaRPr>
            </a:p>
          </p:txBody>
        </p:sp>
        <p:sp>
          <p:nvSpPr>
            <p:cNvPr id="61" name="Text Box 11"/>
            <p:cNvSpPr txBox="1">
              <a:spLocks noChangeArrowheads="1"/>
            </p:cNvSpPr>
            <p:nvPr/>
          </p:nvSpPr>
          <p:spPr bwMode="auto">
            <a:xfrm>
              <a:off x="2188" y="1699"/>
              <a:ext cx="701" cy="268"/>
            </a:xfrm>
            <a:prstGeom prst="rect">
              <a:avLst/>
            </a:prstGeom>
            <a:noFill/>
            <a:ln w="6350">
              <a:noFill/>
              <a:miter lim="800000"/>
              <a:headEnd/>
              <a:tailEnd/>
            </a:ln>
            <a:effectLst/>
          </p:spPr>
          <p:txBody>
            <a:bodyPr wrap="none" tIns="27432" bIns="27432">
              <a:spAutoFit/>
            </a:bodyPr>
            <a:lstStyle/>
            <a:p>
              <a:pPr algn="ctr" eaLnBrk="0" hangingPunct="0">
                <a:defRPr/>
              </a:pPr>
              <a:r>
                <a:rPr lang="zh-CN" altLang="en-US" b="1" dirty="0">
                  <a:solidFill>
                    <a:schemeClr val="tx2">
                      <a:lumMod val="60000"/>
                      <a:lumOff val="40000"/>
                    </a:schemeClr>
                  </a:solidFill>
                  <a:latin typeface="Arial Narrow" pitchFamily="34" charset="0"/>
                  <a:ea typeface="宋体" pitchFamily="2" charset="-122"/>
                </a:rPr>
                <a:t>目录林</a:t>
              </a:r>
            </a:p>
          </p:txBody>
        </p:sp>
        <p:sp>
          <p:nvSpPr>
            <p:cNvPr id="62" name="Rectangle 12"/>
            <p:cNvSpPr>
              <a:spLocks noChangeArrowheads="1"/>
            </p:cNvSpPr>
            <p:nvPr/>
          </p:nvSpPr>
          <p:spPr bwMode="auto">
            <a:xfrm>
              <a:off x="3221" y="956"/>
              <a:ext cx="1214" cy="223"/>
            </a:xfrm>
            <a:prstGeom prst="rect">
              <a:avLst/>
            </a:prstGeom>
            <a:gradFill rotWithShape="0">
              <a:gsLst>
                <a:gs pos="0">
                  <a:srgbClr val="FFFFFF"/>
                </a:gs>
                <a:gs pos="100000">
                  <a:srgbClr val="FFFFCC"/>
                </a:gs>
              </a:gsLst>
              <a:lin ang="5400000" scaled="1"/>
            </a:gradFill>
            <a:ln w="9525">
              <a:solidFill>
                <a:srgbClr val="FFCC99"/>
              </a:solidFill>
              <a:miter lim="800000"/>
              <a:headEnd/>
              <a:tailEnd/>
            </a:ln>
          </p:spPr>
          <p:txBody>
            <a:bodyPr wrap="none" anchor="b"/>
            <a:lstStyle/>
            <a:p>
              <a:pPr algn="ctr"/>
              <a:r>
                <a:rPr lang="zh-CN" altLang="en-US" sz="1800" b="1" dirty="0">
                  <a:latin typeface="Arial Narrow" pitchFamily="34" charset="0"/>
                </a:rPr>
                <a:t>目录林根域</a:t>
              </a:r>
            </a:p>
          </p:txBody>
        </p:sp>
        <p:sp>
          <p:nvSpPr>
            <p:cNvPr id="63" name="AutoShape 13"/>
            <p:cNvSpPr>
              <a:spLocks noChangeArrowheads="1"/>
            </p:cNvSpPr>
            <p:nvPr/>
          </p:nvSpPr>
          <p:spPr bwMode="auto">
            <a:xfrm>
              <a:off x="994" y="1848"/>
              <a:ext cx="1200" cy="864"/>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96720" dir="1391915" algn="ctr" rotWithShape="0">
                <a:srgbClr val="C0C0C0"/>
              </a:outerShdw>
            </a:effectLst>
          </p:spPr>
          <p:txBody>
            <a:bodyPr wrap="none" tIns="960120" anchor="ctr"/>
            <a:lstStyle/>
            <a:p>
              <a:pPr algn="ctr" eaLnBrk="0" hangingPunct="0">
                <a:defRPr/>
              </a:pPr>
              <a:r>
                <a:rPr lang="en-US" altLang="zh-CN" sz="1800" b="1">
                  <a:latin typeface="Arial Narrow" pitchFamily="34" charset="0"/>
                  <a:ea typeface="宋体" pitchFamily="2" charset="-122"/>
                </a:rPr>
                <a:t>nwtraders.msft</a:t>
              </a:r>
            </a:p>
          </p:txBody>
        </p:sp>
        <p:sp>
          <p:nvSpPr>
            <p:cNvPr id="64" name="Rectangle 14"/>
            <p:cNvSpPr>
              <a:spLocks noChangeArrowheads="1"/>
            </p:cNvSpPr>
            <p:nvPr/>
          </p:nvSpPr>
          <p:spPr bwMode="auto">
            <a:xfrm>
              <a:off x="1343" y="2918"/>
              <a:ext cx="346" cy="223"/>
            </a:xfrm>
            <a:prstGeom prst="rect">
              <a:avLst/>
            </a:prstGeom>
            <a:noFill/>
            <a:ln w="9525">
              <a:noFill/>
              <a:miter lim="800000"/>
              <a:headEnd/>
              <a:tailEnd/>
            </a:ln>
          </p:spPr>
          <p:txBody>
            <a:bodyPr wrap="none" anchor="b"/>
            <a:lstStyle/>
            <a:p>
              <a:pPr algn="ctr"/>
              <a:r>
                <a:rPr lang="zh-CN" altLang="en-US" b="1">
                  <a:solidFill>
                    <a:srgbClr val="0000CC"/>
                  </a:solidFill>
                  <a:latin typeface="Arial Narrow" pitchFamily="34" charset="0"/>
                </a:rPr>
                <a:t>目录树</a:t>
              </a:r>
            </a:p>
          </p:txBody>
        </p:sp>
        <p:sp>
          <p:nvSpPr>
            <p:cNvPr id="65" name="Rectangle 15"/>
            <p:cNvSpPr>
              <a:spLocks noChangeArrowheads="1"/>
            </p:cNvSpPr>
            <p:nvPr/>
          </p:nvSpPr>
          <p:spPr bwMode="auto">
            <a:xfrm>
              <a:off x="1042" y="2054"/>
              <a:ext cx="1168" cy="223"/>
            </a:xfrm>
            <a:prstGeom prst="rect">
              <a:avLst/>
            </a:prstGeom>
            <a:gradFill rotWithShape="0">
              <a:gsLst>
                <a:gs pos="0">
                  <a:srgbClr val="FFFFFF"/>
                </a:gs>
                <a:gs pos="100000">
                  <a:srgbClr val="FFFFCC"/>
                </a:gs>
              </a:gsLst>
              <a:lin ang="5400000" scaled="1"/>
            </a:gradFill>
            <a:ln w="9525">
              <a:solidFill>
                <a:srgbClr val="FFCC99"/>
              </a:solidFill>
              <a:miter lim="800000"/>
              <a:headEnd/>
              <a:tailEnd/>
            </a:ln>
          </p:spPr>
          <p:txBody>
            <a:bodyPr wrap="none" anchor="b"/>
            <a:lstStyle/>
            <a:p>
              <a:pPr algn="ctr"/>
              <a:r>
                <a:rPr lang="zh-CN" altLang="en-US" sz="1800" b="1">
                  <a:latin typeface="Arial Narrow" pitchFamily="34" charset="0"/>
                </a:rPr>
                <a:t>目录树根域</a:t>
              </a:r>
            </a:p>
          </p:txBody>
        </p:sp>
        <p:pic>
          <p:nvPicPr>
            <p:cNvPr id="66" name="Picture 16" descr="server2"/>
            <p:cNvPicPr>
              <a:picLocks noChangeAspect="1" noChangeArrowheads="1"/>
            </p:cNvPicPr>
            <p:nvPr/>
          </p:nvPicPr>
          <p:blipFill>
            <a:blip r:embed="rId2" cstate="print"/>
            <a:srcRect/>
            <a:stretch>
              <a:fillRect/>
            </a:stretch>
          </p:blipFill>
          <p:spPr bwMode="auto">
            <a:xfrm>
              <a:off x="3017" y="1536"/>
              <a:ext cx="496" cy="786"/>
            </a:xfrm>
            <a:prstGeom prst="rect">
              <a:avLst/>
            </a:prstGeom>
            <a:noFill/>
            <a:ln w="9525">
              <a:noFill/>
              <a:miter lim="800000"/>
              <a:headEnd/>
              <a:tailEnd/>
            </a:ln>
          </p:spPr>
        </p:pic>
        <p:sp>
          <p:nvSpPr>
            <p:cNvPr id="67" name="Freeform 17"/>
            <p:cNvSpPr>
              <a:spLocks/>
            </p:cNvSpPr>
            <p:nvPr/>
          </p:nvSpPr>
          <p:spPr bwMode="auto">
            <a:xfrm rot="5943850" flipH="1">
              <a:off x="2327" y="2378"/>
              <a:ext cx="700" cy="383"/>
            </a:xfrm>
            <a:custGeom>
              <a:avLst/>
              <a:gdLst/>
              <a:ahLst/>
              <a:cxnLst>
                <a:cxn ang="0">
                  <a:pos x="0" y="58"/>
                </a:cxn>
                <a:cxn ang="0">
                  <a:pos x="69" y="87"/>
                </a:cxn>
                <a:cxn ang="0">
                  <a:pos x="123" y="110"/>
                </a:cxn>
                <a:cxn ang="0">
                  <a:pos x="148" y="120"/>
                </a:cxn>
                <a:cxn ang="0">
                  <a:pos x="171" y="125"/>
                </a:cxn>
                <a:cxn ang="0">
                  <a:pos x="192" y="131"/>
                </a:cxn>
                <a:cxn ang="0">
                  <a:pos x="215" y="133"/>
                </a:cxn>
                <a:cxn ang="0">
                  <a:pos x="236" y="133"/>
                </a:cxn>
                <a:cxn ang="0">
                  <a:pos x="259" y="131"/>
                </a:cxn>
                <a:cxn ang="0">
                  <a:pos x="284" y="125"/>
                </a:cxn>
                <a:cxn ang="0">
                  <a:pos x="311" y="118"/>
                </a:cxn>
                <a:cxn ang="0">
                  <a:pos x="342" y="108"/>
                </a:cxn>
                <a:cxn ang="0">
                  <a:pos x="375" y="95"/>
                </a:cxn>
                <a:cxn ang="0">
                  <a:pos x="411" y="77"/>
                </a:cxn>
                <a:cxn ang="0">
                  <a:pos x="454" y="58"/>
                </a:cxn>
                <a:cxn ang="0">
                  <a:pos x="411" y="0"/>
                </a:cxn>
                <a:cxn ang="0">
                  <a:pos x="640" y="12"/>
                </a:cxn>
                <a:cxn ang="0">
                  <a:pos x="532" y="214"/>
                </a:cxn>
                <a:cxn ang="0">
                  <a:pos x="509" y="154"/>
                </a:cxn>
                <a:cxn ang="0">
                  <a:pos x="465" y="172"/>
                </a:cxn>
                <a:cxn ang="0">
                  <a:pos x="421" y="187"/>
                </a:cxn>
                <a:cxn ang="0">
                  <a:pos x="383" y="197"/>
                </a:cxn>
                <a:cxn ang="0">
                  <a:pos x="346" y="204"/>
                </a:cxn>
                <a:cxn ang="0">
                  <a:pos x="309" y="208"/>
                </a:cxn>
                <a:cxn ang="0">
                  <a:pos x="277" y="208"/>
                </a:cxn>
                <a:cxn ang="0">
                  <a:pos x="246" y="206"/>
                </a:cxn>
                <a:cxn ang="0">
                  <a:pos x="217" y="201"/>
                </a:cxn>
                <a:cxn ang="0">
                  <a:pos x="188" y="191"/>
                </a:cxn>
                <a:cxn ang="0">
                  <a:pos x="160" y="179"/>
                </a:cxn>
                <a:cxn ang="0">
                  <a:pos x="133" y="166"/>
                </a:cxn>
                <a:cxn ang="0">
                  <a:pos x="108" y="149"/>
                </a:cxn>
                <a:cxn ang="0">
                  <a:pos x="81" y="129"/>
                </a:cxn>
                <a:cxn ang="0">
                  <a:pos x="54" y="108"/>
                </a:cxn>
                <a:cxn ang="0">
                  <a:pos x="27" y="83"/>
                </a:cxn>
                <a:cxn ang="0">
                  <a:pos x="0" y="58"/>
                </a:cxn>
              </a:cxnLst>
              <a:rect l="0" t="0" r="r" b="b"/>
              <a:pathLst>
                <a:path w="640" h="214">
                  <a:moveTo>
                    <a:pt x="0" y="58"/>
                  </a:moveTo>
                  <a:lnTo>
                    <a:pt x="69" y="87"/>
                  </a:lnTo>
                  <a:lnTo>
                    <a:pt x="123" y="110"/>
                  </a:lnTo>
                  <a:lnTo>
                    <a:pt x="148" y="120"/>
                  </a:lnTo>
                  <a:lnTo>
                    <a:pt x="171" y="125"/>
                  </a:lnTo>
                  <a:lnTo>
                    <a:pt x="192" y="131"/>
                  </a:lnTo>
                  <a:lnTo>
                    <a:pt x="215" y="133"/>
                  </a:lnTo>
                  <a:lnTo>
                    <a:pt x="236" y="133"/>
                  </a:lnTo>
                  <a:lnTo>
                    <a:pt x="259" y="131"/>
                  </a:lnTo>
                  <a:lnTo>
                    <a:pt x="284" y="125"/>
                  </a:lnTo>
                  <a:lnTo>
                    <a:pt x="311" y="118"/>
                  </a:lnTo>
                  <a:lnTo>
                    <a:pt x="342" y="108"/>
                  </a:lnTo>
                  <a:lnTo>
                    <a:pt x="375" y="95"/>
                  </a:lnTo>
                  <a:lnTo>
                    <a:pt x="411" y="77"/>
                  </a:lnTo>
                  <a:lnTo>
                    <a:pt x="454" y="58"/>
                  </a:lnTo>
                  <a:lnTo>
                    <a:pt x="411" y="0"/>
                  </a:lnTo>
                  <a:lnTo>
                    <a:pt x="640" y="12"/>
                  </a:lnTo>
                  <a:lnTo>
                    <a:pt x="532" y="214"/>
                  </a:lnTo>
                  <a:lnTo>
                    <a:pt x="509" y="154"/>
                  </a:lnTo>
                  <a:lnTo>
                    <a:pt x="465" y="172"/>
                  </a:lnTo>
                  <a:lnTo>
                    <a:pt x="421" y="187"/>
                  </a:lnTo>
                  <a:lnTo>
                    <a:pt x="383" y="197"/>
                  </a:lnTo>
                  <a:lnTo>
                    <a:pt x="346" y="204"/>
                  </a:lnTo>
                  <a:lnTo>
                    <a:pt x="309" y="208"/>
                  </a:lnTo>
                  <a:lnTo>
                    <a:pt x="277" y="208"/>
                  </a:lnTo>
                  <a:lnTo>
                    <a:pt x="246" y="206"/>
                  </a:lnTo>
                  <a:lnTo>
                    <a:pt x="217" y="201"/>
                  </a:lnTo>
                  <a:lnTo>
                    <a:pt x="188" y="191"/>
                  </a:lnTo>
                  <a:lnTo>
                    <a:pt x="160" y="179"/>
                  </a:lnTo>
                  <a:lnTo>
                    <a:pt x="133" y="166"/>
                  </a:lnTo>
                  <a:lnTo>
                    <a:pt x="108" y="149"/>
                  </a:lnTo>
                  <a:lnTo>
                    <a:pt x="81" y="129"/>
                  </a:lnTo>
                  <a:lnTo>
                    <a:pt x="54" y="108"/>
                  </a:lnTo>
                  <a:lnTo>
                    <a:pt x="27" y="83"/>
                  </a:lnTo>
                  <a:lnTo>
                    <a:pt x="0" y="58"/>
                  </a:lnTo>
                </a:path>
              </a:pathLst>
            </a:custGeom>
            <a:gradFill rotWithShape="0">
              <a:gsLst>
                <a:gs pos="0">
                  <a:srgbClr val="D60093">
                    <a:gamma/>
                    <a:tint val="47451"/>
                    <a:invGamma/>
                  </a:srgbClr>
                </a:gs>
                <a:gs pos="100000">
                  <a:srgbClr val="D60093"/>
                </a:gs>
              </a:gsLst>
              <a:lin ang="0" scaled="1"/>
            </a:gradFill>
            <a:ln w="6350" cap="flat" cmpd="sng">
              <a:solidFill>
                <a:srgbClr val="800080"/>
              </a:solidFill>
              <a:prstDash val="solid"/>
              <a:miter lim="800000"/>
              <a:headEnd type="none" w="med" len="med"/>
              <a:tailEnd type="none" w="med" len="med"/>
            </a:ln>
            <a:effectLst>
              <a:outerShdw dist="52363" dir="4557825" algn="ctr" rotWithShape="0">
                <a:srgbClr val="C0C0C0"/>
              </a:outerShdw>
            </a:effectLst>
          </p:spPr>
          <p:txBody>
            <a:bodyPr wrap="none" tIns="27432" bIns="27432" anchor="ctr"/>
            <a:lstStyle/>
            <a:p>
              <a:pPr>
                <a:defRPr/>
              </a:pPr>
              <a:endParaRPr lang="zh-CN" altLang="en-US">
                <a:ea typeface="宋体" pitchFamily="2" charset="-122"/>
              </a:endParaRPr>
            </a:p>
          </p:txBody>
        </p:sp>
        <p:sp>
          <p:nvSpPr>
            <p:cNvPr id="68" name="Rectangle 18"/>
            <p:cNvSpPr>
              <a:spLocks noChangeArrowheads="1"/>
            </p:cNvSpPr>
            <p:nvPr/>
          </p:nvSpPr>
          <p:spPr bwMode="auto">
            <a:xfrm>
              <a:off x="3572" y="1406"/>
              <a:ext cx="1087" cy="250"/>
            </a:xfrm>
            <a:prstGeom prst="rect">
              <a:avLst/>
            </a:prstGeom>
            <a:gradFill rotWithShape="0">
              <a:gsLst>
                <a:gs pos="0">
                  <a:srgbClr val="FFFFCC"/>
                </a:gs>
                <a:gs pos="100000">
                  <a:srgbClr val="FFFFFF"/>
                </a:gs>
              </a:gsLst>
              <a:lin ang="0" scaled="1"/>
            </a:gradFill>
            <a:ln w="9525">
              <a:noFill/>
              <a:miter lim="800000"/>
              <a:headEnd/>
              <a:tailEnd/>
            </a:ln>
          </p:spPr>
          <p:txBody>
            <a:bodyPr wrap="none" anchor="ctr"/>
            <a:lstStyle/>
            <a:p>
              <a:pPr algn="r" eaLnBrk="0" hangingPunct="0"/>
              <a:r>
                <a:rPr lang="en-US" altLang="zh-CN" sz="1800" b="1">
                  <a:latin typeface="Arial Narrow" pitchFamily="34" charset="0"/>
                </a:rPr>
                <a:t>GC</a:t>
              </a:r>
            </a:p>
          </p:txBody>
        </p:sp>
        <p:sp>
          <p:nvSpPr>
            <p:cNvPr id="69" name="Rectangle 19"/>
            <p:cNvSpPr>
              <a:spLocks noChangeArrowheads="1"/>
            </p:cNvSpPr>
            <p:nvPr/>
          </p:nvSpPr>
          <p:spPr bwMode="auto">
            <a:xfrm>
              <a:off x="4052" y="1878"/>
              <a:ext cx="992" cy="344"/>
            </a:xfrm>
            <a:prstGeom prst="rect">
              <a:avLst/>
            </a:prstGeom>
            <a:gradFill rotWithShape="0">
              <a:gsLst>
                <a:gs pos="0">
                  <a:srgbClr val="FFFFCC"/>
                </a:gs>
                <a:gs pos="100000">
                  <a:srgbClr val="FFFFFF"/>
                </a:gs>
              </a:gsLst>
              <a:lin ang="0" scaled="1"/>
            </a:gradFill>
            <a:ln w="9525">
              <a:noFill/>
              <a:miter lim="800000"/>
              <a:headEnd/>
              <a:tailEnd/>
            </a:ln>
          </p:spPr>
          <p:txBody>
            <a:bodyPr wrap="none" rIns="365760" anchor="ctr"/>
            <a:lstStyle/>
            <a:p>
              <a:pPr eaLnBrk="0" hangingPunct="0"/>
              <a:r>
                <a:rPr lang="en-US" altLang="zh-CN" sz="1800" b="1">
                  <a:latin typeface="Arial Narrow" pitchFamily="34" charset="0"/>
                </a:rPr>
                <a:t>Configuration </a:t>
              </a:r>
              <a:br>
                <a:rPr lang="en-US" altLang="zh-CN" sz="1800" b="1">
                  <a:latin typeface="Arial Narrow" pitchFamily="34" charset="0"/>
                </a:rPr>
              </a:br>
              <a:r>
                <a:rPr lang="zh-CN" altLang="en-US" sz="1800" b="1">
                  <a:latin typeface="Arial Narrow" pitchFamily="34" charset="0"/>
                </a:rPr>
                <a:t>和 </a:t>
              </a:r>
              <a:r>
                <a:rPr lang="en-US" altLang="zh-CN" sz="1800" b="1">
                  <a:latin typeface="Arial Narrow" pitchFamily="34" charset="0"/>
                </a:rPr>
                <a:t>Schema</a:t>
              </a:r>
            </a:p>
          </p:txBody>
        </p:sp>
        <p:grpSp>
          <p:nvGrpSpPr>
            <p:cNvPr id="70" name="Group 20"/>
            <p:cNvGrpSpPr>
              <a:grpSpLocks/>
            </p:cNvGrpSpPr>
            <p:nvPr/>
          </p:nvGrpSpPr>
          <p:grpSpPr bwMode="auto">
            <a:xfrm>
              <a:off x="3666" y="1737"/>
              <a:ext cx="477" cy="528"/>
              <a:chOff x="3875" y="2380"/>
              <a:chExt cx="772" cy="855"/>
            </a:xfrm>
          </p:grpSpPr>
          <p:grpSp>
            <p:nvGrpSpPr>
              <p:cNvPr id="105" name="Group 21"/>
              <p:cNvGrpSpPr>
                <a:grpSpLocks/>
              </p:cNvGrpSpPr>
              <p:nvPr/>
            </p:nvGrpSpPr>
            <p:grpSpPr bwMode="auto">
              <a:xfrm flipH="1">
                <a:off x="3875" y="2380"/>
                <a:ext cx="772" cy="855"/>
                <a:chOff x="1645" y="884"/>
                <a:chExt cx="1979" cy="2171"/>
              </a:xfrm>
            </p:grpSpPr>
            <p:sp>
              <p:nvSpPr>
                <p:cNvPr id="107" name="Freeform 22"/>
                <p:cNvSpPr>
                  <a:spLocks/>
                </p:cNvSpPr>
                <p:nvPr/>
              </p:nvSpPr>
              <p:spPr bwMode="auto">
                <a:xfrm>
                  <a:off x="1800" y="2843"/>
                  <a:ext cx="353" cy="212"/>
                </a:xfrm>
                <a:custGeom>
                  <a:avLst/>
                  <a:gdLst>
                    <a:gd name="T0" fmla="*/ 226 w 353"/>
                    <a:gd name="T1" fmla="*/ 0 h 212"/>
                    <a:gd name="T2" fmla="*/ 46 w 353"/>
                    <a:gd name="T3" fmla="*/ 18 h 212"/>
                    <a:gd name="T4" fmla="*/ 28 w 353"/>
                    <a:gd name="T5" fmla="*/ 32 h 212"/>
                    <a:gd name="T6" fmla="*/ 17 w 353"/>
                    <a:gd name="T7" fmla="*/ 48 h 212"/>
                    <a:gd name="T8" fmla="*/ 7 w 353"/>
                    <a:gd name="T9" fmla="*/ 66 h 212"/>
                    <a:gd name="T10" fmla="*/ 0 w 353"/>
                    <a:gd name="T11" fmla="*/ 96 h 212"/>
                    <a:gd name="T12" fmla="*/ 1 w 353"/>
                    <a:gd name="T13" fmla="*/ 129 h 212"/>
                    <a:gd name="T14" fmla="*/ 7 w 353"/>
                    <a:gd name="T15" fmla="*/ 147 h 212"/>
                    <a:gd name="T16" fmla="*/ 17 w 353"/>
                    <a:gd name="T17" fmla="*/ 167 h 212"/>
                    <a:gd name="T18" fmla="*/ 36 w 353"/>
                    <a:gd name="T19" fmla="*/ 184 h 212"/>
                    <a:gd name="T20" fmla="*/ 58 w 353"/>
                    <a:gd name="T21" fmla="*/ 198 h 212"/>
                    <a:gd name="T22" fmla="*/ 81 w 353"/>
                    <a:gd name="T23" fmla="*/ 206 h 212"/>
                    <a:gd name="T24" fmla="*/ 100 w 353"/>
                    <a:gd name="T25" fmla="*/ 210 h 212"/>
                    <a:gd name="T26" fmla="*/ 126 w 353"/>
                    <a:gd name="T27" fmla="*/ 212 h 212"/>
                    <a:gd name="T28" fmla="*/ 124 w 353"/>
                    <a:gd name="T29" fmla="*/ 210 h 212"/>
                    <a:gd name="T30" fmla="*/ 264 w 353"/>
                    <a:gd name="T31" fmla="*/ 196 h 212"/>
                    <a:gd name="T32" fmla="*/ 353 w 353"/>
                    <a:gd name="T33" fmla="*/ 0 h 212"/>
                    <a:gd name="T34" fmla="*/ 226 w 353"/>
                    <a:gd name="T35" fmla="*/ 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3"/>
                    <a:gd name="T55" fmla="*/ 0 h 212"/>
                    <a:gd name="T56" fmla="*/ 353 w 353"/>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3" h="212">
                      <a:moveTo>
                        <a:pt x="226" y="0"/>
                      </a:moveTo>
                      <a:lnTo>
                        <a:pt x="46" y="18"/>
                      </a:lnTo>
                      <a:lnTo>
                        <a:pt x="28" y="32"/>
                      </a:lnTo>
                      <a:lnTo>
                        <a:pt x="17" y="48"/>
                      </a:lnTo>
                      <a:lnTo>
                        <a:pt x="7" y="66"/>
                      </a:lnTo>
                      <a:lnTo>
                        <a:pt x="0" y="96"/>
                      </a:lnTo>
                      <a:lnTo>
                        <a:pt x="1" y="129"/>
                      </a:lnTo>
                      <a:lnTo>
                        <a:pt x="7" y="147"/>
                      </a:lnTo>
                      <a:lnTo>
                        <a:pt x="17" y="167"/>
                      </a:lnTo>
                      <a:lnTo>
                        <a:pt x="36" y="184"/>
                      </a:lnTo>
                      <a:lnTo>
                        <a:pt x="58" y="198"/>
                      </a:lnTo>
                      <a:lnTo>
                        <a:pt x="81" y="206"/>
                      </a:lnTo>
                      <a:lnTo>
                        <a:pt x="100" y="210"/>
                      </a:lnTo>
                      <a:lnTo>
                        <a:pt x="126" y="212"/>
                      </a:lnTo>
                      <a:lnTo>
                        <a:pt x="124" y="210"/>
                      </a:lnTo>
                      <a:lnTo>
                        <a:pt x="264" y="196"/>
                      </a:lnTo>
                      <a:lnTo>
                        <a:pt x="353" y="0"/>
                      </a:lnTo>
                      <a:lnTo>
                        <a:pt x="226" y="0"/>
                      </a:lnTo>
                      <a:close/>
                    </a:path>
                  </a:pathLst>
                </a:custGeom>
                <a:solidFill>
                  <a:srgbClr val="808080"/>
                </a:solidFill>
                <a:ln w="6350" cmpd="sng">
                  <a:solidFill>
                    <a:srgbClr val="000000"/>
                  </a:solidFill>
                  <a:prstDash val="solid"/>
                  <a:round/>
                  <a:headEnd/>
                  <a:tailEnd/>
                </a:ln>
              </p:spPr>
              <p:txBody>
                <a:bodyPr/>
                <a:lstStyle/>
                <a:p>
                  <a:endParaRPr lang="zh-CN" altLang="en-US"/>
                </a:p>
              </p:txBody>
            </p:sp>
            <p:sp>
              <p:nvSpPr>
                <p:cNvPr id="108" name="Freeform 23"/>
                <p:cNvSpPr>
                  <a:spLocks/>
                </p:cNvSpPr>
                <p:nvPr/>
              </p:nvSpPr>
              <p:spPr bwMode="auto">
                <a:xfrm>
                  <a:off x="1645" y="884"/>
                  <a:ext cx="1979" cy="2169"/>
                </a:xfrm>
                <a:custGeom>
                  <a:avLst/>
                  <a:gdLst>
                    <a:gd name="T0" fmla="*/ 111 w 1979"/>
                    <a:gd name="T1" fmla="*/ 8 h 2169"/>
                    <a:gd name="T2" fmla="*/ 71 w 1979"/>
                    <a:gd name="T3" fmla="*/ 37 h 2169"/>
                    <a:gd name="T4" fmla="*/ 21 w 1979"/>
                    <a:gd name="T5" fmla="*/ 97 h 2169"/>
                    <a:gd name="T6" fmla="*/ 4 w 1979"/>
                    <a:gd name="T7" fmla="*/ 159 h 2169"/>
                    <a:gd name="T8" fmla="*/ 0 w 1979"/>
                    <a:gd name="T9" fmla="*/ 234 h 2169"/>
                    <a:gd name="T10" fmla="*/ 9 w 1979"/>
                    <a:gd name="T11" fmla="*/ 297 h 2169"/>
                    <a:gd name="T12" fmla="*/ 35 w 1979"/>
                    <a:gd name="T13" fmla="*/ 399 h 2169"/>
                    <a:gd name="T14" fmla="*/ 105 w 1979"/>
                    <a:gd name="T15" fmla="*/ 571 h 2169"/>
                    <a:gd name="T16" fmla="*/ 189 w 1979"/>
                    <a:gd name="T17" fmla="*/ 764 h 2169"/>
                    <a:gd name="T18" fmla="*/ 267 w 1979"/>
                    <a:gd name="T19" fmla="*/ 962 h 2169"/>
                    <a:gd name="T20" fmla="*/ 327 w 1979"/>
                    <a:gd name="T21" fmla="*/ 1220 h 2169"/>
                    <a:gd name="T22" fmla="*/ 363 w 1979"/>
                    <a:gd name="T23" fmla="*/ 1532 h 2169"/>
                    <a:gd name="T24" fmla="*/ 381 w 1979"/>
                    <a:gd name="T25" fmla="*/ 1755 h 2169"/>
                    <a:gd name="T26" fmla="*/ 381 w 1979"/>
                    <a:gd name="T27" fmla="*/ 1923 h 2169"/>
                    <a:gd name="T28" fmla="*/ 357 w 1979"/>
                    <a:gd name="T29" fmla="*/ 2049 h 2169"/>
                    <a:gd name="T30" fmla="*/ 327 w 1979"/>
                    <a:gd name="T31" fmla="*/ 2121 h 2169"/>
                    <a:gd name="T32" fmla="*/ 298 w 1979"/>
                    <a:gd name="T33" fmla="*/ 2156 h 2169"/>
                    <a:gd name="T34" fmla="*/ 461 w 1979"/>
                    <a:gd name="T35" fmla="*/ 2150 h 2169"/>
                    <a:gd name="T36" fmla="*/ 1084 w 1979"/>
                    <a:gd name="T37" fmla="*/ 2067 h 2169"/>
                    <a:gd name="T38" fmla="*/ 1649 w 1979"/>
                    <a:gd name="T39" fmla="*/ 2019 h 2169"/>
                    <a:gd name="T40" fmla="*/ 1883 w 1979"/>
                    <a:gd name="T41" fmla="*/ 2025 h 2169"/>
                    <a:gd name="T42" fmla="*/ 1931 w 1979"/>
                    <a:gd name="T43" fmla="*/ 1989 h 2169"/>
                    <a:gd name="T44" fmla="*/ 1964 w 1979"/>
                    <a:gd name="T45" fmla="*/ 1907 h 2169"/>
                    <a:gd name="T46" fmla="*/ 1979 w 1979"/>
                    <a:gd name="T47" fmla="*/ 1791 h 2169"/>
                    <a:gd name="T48" fmla="*/ 1976 w 1979"/>
                    <a:gd name="T49" fmla="*/ 1643 h 2169"/>
                    <a:gd name="T50" fmla="*/ 1955 w 1979"/>
                    <a:gd name="T51" fmla="*/ 1424 h 2169"/>
                    <a:gd name="T52" fmla="*/ 1889 w 1979"/>
                    <a:gd name="T53" fmla="*/ 1142 h 2169"/>
                    <a:gd name="T54" fmla="*/ 1811 w 1979"/>
                    <a:gd name="T55" fmla="*/ 890 h 2169"/>
                    <a:gd name="T56" fmla="*/ 1721 w 1979"/>
                    <a:gd name="T57" fmla="*/ 656 h 2169"/>
                    <a:gd name="T58" fmla="*/ 1619 w 1979"/>
                    <a:gd name="T59" fmla="*/ 397 h 2169"/>
                    <a:gd name="T60" fmla="*/ 1585 w 1979"/>
                    <a:gd name="T61" fmla="*/ 283 h 2169"/>
                    <a:gd name="T62" fmla="*/ 1580 w 1979"/>
                    <a:gd name="T63" fmla="*/ 195 h 2169"/>
                    <a:gd name="T64" fmla="*/ 1619 w 1979"/>
                    <a:gd name="T65" fmla="*/ 19 h 2169"/>
                    <a:gd name="T66" fmla="*/ 125 w 1979"/>
                    <a:gd name="T67" fmla="*/ 4 h 2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79"/>
                    <a:gd name="T103" fmla="*/ 0 h 2169"/>
                    <a:gd name="T104" fmla="*/ 1979 w 1979"/>
                    <a:gd name="T105" fmla="*/ 2169 h 21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79" h="2169">
                      <a:moveTo>
                        <a:pt x="125" y="4"/>
                      </a:moveTo>
                      <a:lnTo>
                        <a:pt x="111" y="8"/>
                      </a:lnTo>
                      <a:lnTo>
                        <a:pt x="93" y="17"/>
                      </a:lnTo>
                      <a:lnTo>
                        <a:pt x="71" y="37"/>
                      </a:lnTo>
                      <a:lnTo>
                        <a:pt x="42" y="66"/>
                      </a:lnTo>
                      <a:lnTo>
                        <a:pt x="21" y="97"/>
                      </a:lnTo>
                      <a:lnTo>
                        <a:pt x="9" y="130"/>
                      </a:lnTo>
                      <a:lnTo>
                        <a:pt x="4" y="159"/>
                      </a:lnTo>
                      <a:lnTo>
                        <a:pt x="0" y="197"/>
                      </a:lnTo>
                      <a:lnTo>
                        <a:pt x="0" y="234"/>
                      </a:lnTo>
                      <a:lnTo>
                        <a:pt x="5" y="265"/>
                      </a:lnTo>
                      <a:lnTo>
                        <a:pt x="9" y="297"/>
                      </a:lnTo>
                      <a:lnTo>
                        <a:pt x="15" y="325"/>
                      </a:lnTo>
                      <a:lnTo>
                        <a:pt x="35" y="399"/>
                      </a:lnTo>
                      <a:lnTo>
                        <a:pt x="63" y="481"/>
                      </a:lnTo>
                      <a:lnTo>
                        <a:pt x="105" y="571"/>
                      </a:lnTo>
                      <a:lnTo>
                        <a:pt x="147" y="674"/>
                      </a:lnTo>
                      <a:lnTo>
                        <a:pt x="189" y="764"/>
                      </a:lnTo>
                      <a:lnTo>
                        <a:pt x="225" y="854"/>
                      </a:lnTo>
                      <a:lnTo>
                        <a:pt x="267" y="962"/>
                      </a:lnTo>
                      <a:lnTo>
                        <a:pt x="303" y="1100"/>
                      </a:lnTo>
                      <a:lnTo>
                        <a:pt x="327" y="1220"/>
                      </a:lnTo>
                      <a:lnTo>
                        <a:pt x="351" y="1370"/>
                      </a:lnTo>
                      <a:lnTo>
                        <a:pt x="363" y="1532"/>
                      </a:lnTo>
                      <a:lnTo>
                        <a:pt x="381" y="1676"/>
                      </a:lnTo>
                      <a:lnTo>
                        <a:pt x="381" y="1755"/>
                      </a:lnTo>
                      <a:lnTo>
                        <a:pt x="381" y="1857"/>
                      </a:lnTo>
                      <a:lnTo>
                        <a:pt x="381" y="1923"/>
                      </a:lnTo>
                      <a:lnTo>
                        <a:pt x="376" y="1985"/>
                      </a:lnTo>
                      <a:lnTo>
                        <a:pt x="357" y="2049"/>
                      </a:lnTo>
                      <a:lnTo>
                        <a:pt x="344" y="2087"/>
                      </a:lnTo>
                      <a:lnTo>
                        <a:pt x="327" y="2121"/>
                      </a:lnTo>
                      <a:lnTo>
                        <a:pt x="310" y="2143"/>
                      </a:lnTo>
                      <a:lnTo>
                        <a:pt x="298" y="2156"/>
                      </a:lnTo>
                      <a:lnTo>
                        <a:pt x="285" y="2169"/>
                      </a:lnTo>
                      <a:lnTo>
                        <a:pt x="461" y="2150"/>
                      </a:lnTo>
                      <a:lnTo>
                        <a:pt x="802" y="2103"/>
                      </a:lnTo>
                      <a:lnTo>
                        <a:pt x="1084" y="2067"/>
                      </a:lnTo>
                      <a:lnTo>
                        <a:pt x="1408" y="2031"/>
                      </a:lnTo>
                      <a:lnTo>
                        <a:pt x="1649" y="2019"/>
                      </a:lnTo>
                      <a:lnTo>
                        <a:pt x="1835" y="2025"/>
                      </a:lnTo>
                      <a:lnTo>
                        <a:pt x="1883" y="2025"/>
                      </a:lnTo>
                      <a:lnTo>
                        <a:pt x="1913" y="2019"/>
                      </a:lnTo>
                      <a:lnTo>
                        <a:pt x="1931" y="1989"/>
                      </a:lnTo>
                      <a:lnTo>
                        <a:pt x="1949" y="1956"/>
                      </a:lnTo>
                      <a:lnTo>
                        <a:pt x="1964" y="1907"/>
                      </a:lnTo>
                      <a:lnTo>
                        <a:pt x="1973" y="1848"/>
                      </a:lnTo>
                      <a:lnTo>
                        <a:pt x="1979" y="1791"/>
                      </a:lnTo>
                      <a:lnTo>
                        <a:pt x="1979" y="1708"/>
                      </a:lnTo>
                      <a:lnTo>
                        <a:pt x="1976" y="1643"/>
                      </a:lnTo>
                      <a:lnTo>
                        <a:pt x="1973" y="1538"/>
                      </a:lnTo>
                      <a:lnTo>
                        <a:pt x="1955" y="1424"/>
                      </a:lnTo>
                      <a:lnTo>
                        <a:pt x="1925" y="1277"/>
                      </a:lnTo>
                      <a:lnTo>
                        <a:pt x="1889" y="1142"/>
                      </a:lnTo>
                      <a:lnTo>
                        <a:pt x="1859" y="1022"/>
                      </a:lnTo>
                      <a:lnTo>
                        <a:pt x="1811" y="890"/>
                      </a:lnTo>
                      <a:lnTo>
                        <a:pt x="1763" y="770"/>
                      </a:lnTo>
                      <a:lnTo>
                        <a:pt x="1721" y="656"/>
                      </a:lnTo>
                      <a:lnTo>
                        <a:pt x="1655" y="493"/>
                      </a:lnTo>
                      <a:lnTo>
                        <a:pt x="1619" y="397"/>
                      </a:lnTo>
                      <a:lnTo>
                        <a:pt x="1597" y="333"/>
                      </a:lnTo>
                      <a:lnTo>
                        <a:pt x="1585" y="283"/>
                      </a:lnTo>
                      <a:lnTo>
                        <a:pt x="1580" y="236"/>
                      </a:lnTo>
                      <a:lnTo>
                        <a:pt x="1580" y="195"/>
                      </a:lnTo>
                      <a:lnTo>
                        <a:pt x="1607" y="49"/>
                      </a:lnTo>
                      <a:lnTo>
                        <a:pt x="1619" y="19"/>
                      </a:lnTo>
                      <a:lnTo>
                        <a:pt x="144" y="0"/>
                      </a:lnTo>
                      <a:lnTo>
                        <a:pt x="125" y="4"/>
                      </a:lnTo>
                      <a:close/>
                    </a:path>
                  </a:pathLst>
                </a:custGeom>
                <a:solidFill>
                  <a:srgbClr val="FFFFFF"/>
                </a:solidFill>
                <a:ln w="6350" cmpd="sng">
                  <a:solidFill>
                    <a:srgbClr val="000000"/>
                  </a:solidFill>
                  <a:prstDash val="solid"/>
                  <a:round/>
                  <a:headEnd/>
                  <a:tailEnd/>
                </a:ln>
              </p:spPr>
              <p:txBody>
                <a:bodyPr/>
                <a:lstStyle/>
                <a:p>
                  <a:endParaRPr lang="zh-CN" altLang="en-US"/>
                </a:p>
              </p:txBody>
            </p:sp>
            <p:sp>
              <p:nvSpPr>
                <p:cNvPr id="109" name="Freeform 24"/>
                <p:cNvSpPr>
                  <a:spLocks/>
                </p:cNvSpPr>
                <p:nvPr/>
              </p:nvSpPr>
              <p:spPr bwMode="auto">
                <a:xfrm>
                  <a:off x="1749" y="983"/>
                  <a:ext cx="163" cy="142"/>
                </a:xfrm>
                <a:custGeom>
                  <a:avLst/>
                  <a:gdLst>
                    <a:gd name="T0" fmla="*/ 163 w 163"/>
                    <a:gd name="T1" fmla="*/ 10 h 142"/>
                    <a:gd name="T2" fmla="*/ 121 w 163"/>
                    <a:gd name="T3" fmla="*/ 130 h 142"/>
                    <a:gd name="T4" fmla="*/ 79 w 163"/>
                    <a:gd name="T5" fmla="*/ 142 h 142"/>
                    <a:gd name="T6" fmla="*/ 58 w 163"/>
                    <a:gd name="T7" fmla="*/ 140 h 142"/>
                    <a:gd name="T8" fmla="*/ 37 w 163"/>
                    <a:gd name="T9" fmla="*/ 132 h 142"/>
                    <a:gd name="T10" fmla="*/ 21 w 163"/>
                    <a:gd name="T11" fmla="*/ 118 h 142"/>
                    <a:gd name="T12" fmla="*/ 10 w 163"/>
                    <a:gd name="T13" fmla="*/ 104 h 142"/>
                    <a:gd name="T14" fmla="*/ 3 w 163"/>
                    <a:gd name="T15" fmla="*/ 86 h 142"/>
                    <a:gd name="T16" fmla="*/ 0 w 163"/>
                    <a:gd name="T17" fmla="*/ 70 h 142"/>
                    <a:gd name="T18" fmla="*/ 1 w 163"/>
                    <a:gd name="T19" fmla="*/ 49 h 142"/>
                    <a:gd name="T20" fmla="*/ 7 w 163"/>
                    <a:gd name="T21" fmla="*/ 34 h 142"/>
                    <a:gd name="T22" fmla="*/ 19 w 163"/>
                    <a:gd name="T23" fmla="*/ 22 h 142"/>
                    <a:gd name="T24" fmla="*/ 34 w 163"/>
                    <a:gd name="T25" fmla="*/ 12 h 142"/>
                    <a:gd name="T26" fmla="*/ 52 w 163"/>
                    <a:gd name="T27" fmla="*/ 7 h 142"/>
                    <a:gd name="T28" fmla="*/ 67 w 163"/>
                    <a:gd name="T29" fmla="*/ 4 h 142"/>
                    <a:gd name="T30" fmla="*/ 84 w 163"/>
                    <a:gd name="T31" fmla="*/ 1 h 142"/>
                    <a:gd name="T32" fmla="*/ 97 w 163"/>
                    <a:gd name="T33" fmla="*/ 1 h 142"/>
                    <a:gd name="T34" fmla="*/ 114 w 163"/>
                    <a:gd name="T35" fmla="*/ 0 h 142"/>
                    <a:gd name="T36" fmla="*/ 163 w 163"/>
                    <a:gd name="T37" fmla="*/ 10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3"/>
                    <a:gd name="T58" fmla="*/ 0 h 142"/>
                    <a:gd name="T59" fmla="*/ 163 w 163"/>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3" h="142">
                      <a:moveTo>
                        <a:pt x="163" y="10"/>
                      </a:moveTo>
                      <a:lnTo>
                        <a:pt x="121" y="130"/>
                      </a:lnTo>
                      <a:lnTo>
                        <a:pt x="79" y="142"/>
                      </a:lnTo>
                      <a:lnTo>
                        <a:pt x="58" y="140"/>
                      </a:lnTo>
                      <a:lnTo>
                        <a:pt x="37" y="132"/>
                      </a:lnTo>
                      <a:lnTo>
                        <a:pt x="21" y="118"/>
                      </a:lnTo>
                      <a:lnTo>
                        <a:pt x="10" y="104"/>
                      </a:lnTo>
                      <a:lnTo>
                        <a:pt x="3" y="86"/>
                      </a:lnTo>
                      <a:lnTo>
                        <a:pt x="0" y="70"/>
                      </a:lnTo>
                      <a:lnTo>
                        <a:pt x="1" y="49"/>
                      </a:lnTo>
                      <a:lnTo>
                        <a:pt x="7" y="34"/>
                      </a:lnTo>
                      <a:lnTo>
                        <a:pt x="19" y="22"/>
                      </a:lnTo>
                      <a:lnTo>
                        <a:pt x="34" y="12"/>
                      </a:lnTo>
                      <a:lnTo>
                        <a:pt x="52" y="7"/>
                      </a:lnTo>
                      <a:lnTo>
                        <a:pt x="67" y="4"/>
                      </a:lnTo>
                      <a:lnTo>
                        <a:pt x="84" y="1"/>
                      </a:lnTo>
                      <a:lnTo>
                        <a:pt x="97" y="1"/>
                      </a:lnTo>
                      <a:lnTo>
                        <a:pt x="114" y="0"/>
                      </a:lnTo>
                      <a:lnTo>
                        <a:pt x="163" y="10"/>
                      </a:lnTo>
                      <a:close/>
                    </a:path>
                  </a:pathLst>
                </a:custGeom>
                <a:solidFill>
                  <a:srgbClr val="808080"/>
                </a:solidFill>
                <a:ln w="6350" cmpd="sng">
                  <a:solidFill>
                    <a:srgbClr val="000000"/>
                  </a:solidFill>
                  <a:prstDash val="solid"/>
                  <a:round/>
                  <a:headEnd/>
                  <a:tailEnd/>
                </a:ln>
              </p:spPr>
              <p:txBody>
                <a:bodyPr/>
                <a:lstStyle/>
                <a:p>
                  <a:endParaRPr lang="zh-CN" altLang="en-US"/>
                </a:p>
              </p:txBody>
            </p:sp>
            <p:sp>
              <p:nvSpPr>
                <p:cNvPr id="110" name="Freeform 25"/>
                <p:cNvSpPr>
                  <a:spLocks/>
                </p:cNvSpPr>
                <p:nvPr/>
              </p:nvSpPr>
              <p:spPr bwMode="auto">
                <a:xfrm>
                  <a:off x="1812" y="975"/>
                  <a:ext cx="114" cy="116"/>
                </a:xfrm>
                <a:custGeom>
                  <a:avLst/>
                  <a:gdLst>
                    <a:gd name="T0" fmla="*/ 0 w 114"/>
                    <a:gd name="T1" fmla="*/ 14 h 116"/>
                    <a:gd name="T2" fmla="*/ 21 w 114"/>
                    <a:gd name="T3" fmla="*/ 29 h 116"/>
                    <a:gd name="T4" fmla="*/ 31 w 114"/>
                    <a:gd name="T5" fmla="*/ 44 h 116"/>
                    <a:gd name="T6" fmla="*/ 36 w 114"/>
                    <a:gd name="T7" fmla="*/ 59 h 116"/>
                    <a:gd name="T8" fmla="*/ 37 w 114"/>
                    <a:gd name="T9" fmla="*/ 81 h 116"/>
                    <a:gd name="T10" fmla="*/ 33 w 114"/>
                    <a:gd name="T11" fmla="*/ 99 h 116"/>
                    <a:gd name="T12" fmla="*/ 21 w 114"/>
                    <a:gd name="T13" fmla="*/ 116 h 116"/>
                    <a:gd name="T14" fmla="*/ 114 w 114"/>
                    <a:gd name="T15" fmla="*/ 96 h 116"/>
                    <a:gd name="T16" fmla="*/ 106 w 114"/>
                    <a:gd name="T17" fmla="*/ 0 h 116"/>
                    <a:gd name="T18" fmla="*/ 0 w 114"/>
                    <a:gd name="T19" fmla="*/ 14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6"/>
                    <a:gd name="T32" fmla="*/ 114 w 114"/>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6">
                      <a:moveTo>
                        <a:pt x="0" y="14"/>
                      </a:moveTo>
                      <a:lnTo>
                        <a:pt x="21" y="29"/>
                      </a:lnTo>
                      <a:lnTo>
                        <a:pt x="31" y="44"/>
                      </a:lnTo>
                      <a:lnTo>
                        <a:pt x="36" y="59"/>
                      </a:lnTo>
                      <a:lnTo>
                        <a:pt x="37" y="81"/>
                      </a:lnTo>
                      <a:lnTo>
                        <a:pt x="33" y="99"/>
                      </a:lnTo>
                      <a:lnTo>
                        <a:pt x="21" y="116"/>
                      </a:lnTo>
                      <a:lnTo>
                        <a:pt x="114" y="96"/>
                      </a:lnTo>
                      <a:lnTo>
                        <a:pt x="106" y="0"/>
                      </a:lnTo>
                      <a:lnTo>
                        <a:pt x="0" y="14"/>
                      </a:lnTo>
                      <a:close/>
                    </a:path>
                  </a:pathLst>
                </a:custGeom>
                <a:solidFill>
                  <a:srgbClr val="5F5F5F"/>
                </a:solidFill>
                <a:ln w="6350" cmpd="sng">
                  <a:solidFill>
                    <a:srgbClr val="000000"/>
                  </a:solidFill>
                  <a:prstDash val="solid"/>
                  <a:round/>
                  <a:headEnd/>
                  <a:tailEnd/>
                </a:ln>
              </p:spPr>
              <p:txBody>
                <a:bodyPr/>
                <a:lstStyle/>
                <a:p>
                  <a:endParaRPr lang="zh-CN" altLang="en-US"/>
                </a:p>
              </p:txBody>
            </p:sp>
            <p:sp>
              <p:nvSpPr>
                <p:cNvPr id="111" name="Freeform 26"/>
                <p:cNvSpPr>
                  <a:spLocks/>
                </p:cNvSpPr>
                <p:nvPr/>
              </p:nvSpPr>
              <p:spPr bwMode="auto">
                <a:xfrm>
                  <a:off x="1780" y="885"/>
                  <a:ext cx="1657" cy="240"/>
                </a:xfrm>
                <a:custGeom>
                  <a:avLst/>
                  <a:gdLst>
                    <a:gd name="T0" fmla="*/ 1568 w 1657"/>
                    <a:gd name="T1" fmla="*/ 18 h 240"/>
                    <a:gd name="T2" fmla="*/ 0 w 1657"/>
                    <a:gd name="T3" fmla="*/ 0 h 240"/>
                    <a:gd name="T4" fmla="*/ 44 w 1657"/>
                    <a:gd name="T5" fmla="*/ 7 h 240"/>
                    <a:gd name="T6" fmla="*/ 60 w 1657"/>
                    <a:gd name="T7" fmla="*/ 12 h 240"/>
                    <a:gd name="T8" fmla="*/ 77 w 1657"/>
                    <a:gd name="T9" fmla="*/ 19 h 240"/>
                    <a:gd name="T10" fmla="*/ 88 w 1657"/>
                    <a:gd name="T11" fmla="*/ 30 h 240"/>
                    <a:gd name="T12" fmla="*/ 101 w 1657"/>
                    <a:gd name="T13" fmla="*/ 46 h 240"/>
                    <a:gd name="T14" fmla="*/ 107 w 1657"/>
                    <a:gd name="T15" fmla="*/ 65 h 240"/>
                    <a:gd name="T16" fmla="*/ 111 w 1657"/>
                    <a:gd name="T17" fmla="*/ 85 h 240"/>
                    <a:gd name="T18" fmla="*/ 113 w 1657"/>
                    <a:gd name="T19" fmla="*/ 105 h 240"/>
                    <a:gd name="T20" fmla="*/ 114 w 1657"/>
                    <a:gd name="T21" fmla="*/ 122 h 240"/>
                    <a:gd name="T22" fmla="*/ 111 w 1657"/>
                    <a:gd name="T23" fmla="*/ 147 h 240"/>
                    <a:gd name="T24" fmla="*/ 107 w 1657"/>
                    <a:gd name="T25" fmla="*/ 171 h 240"/>
                    <a:gd name="T26" fmla="*/ 96 w 1657"/>
                    <a:gd name="T27" fmla="*/ 192 h 240"/>
                    <a:gd name="T28" fmla="*/ 79 w 1657"/>
                    <a:gd name="T29" fmla="*/ 213 h 240"/>
                    <a:gd name="T30" fmla="*/ 58 w 1657"/>
                    <a:gd name="T31" fmla="*/ 227 h 240"/>
                    <a:gd name="T32" fmla="*/ 41 w 1657"/>
                    <a:gd name="T33" fmla="*/ 240 h 240"/>
                    <a:gd name="T34" fmla="*/ 144 w 1657"/>
                    <a:gd name="T35" fmla="*/ 228 h 240"/>
                    <a:gd name="T36" fmla="*/ 258 w 1657"/>
                    <a:gd name="T37" fmla="*/ 210 h 240"/>
                    <a:gd name="T38" fmla="*/ 439 w 1657"/>
                    <a:gd name="T39" fmla="*/ 198 h 240"/>
                    <a:gd name="T40" fmla="*/ 589 w 1657"/>
                    <a:gd name="T41" fmla="*/ 186 h 240"/>
                    <a:gd name="T42" fmla="*/ 769 w 1657"/>
                    <a:gd name="T43" fmla="*/ 186 h 240"/>
                    <a:gd name="T44" fmla="*/ 967 w 1657"/>
                    <a:gd name="T45" fmla="*/ 192 h 240"/>
                    <a:gd name="T46" fmla="*/ 1213 w 1657"/>
                    <a:gd name="T47" fmla="*/ 198 h 240"/>
                    <a:gd name="T48" fmla="*/ 1448 w 1657"/>
                    <a:gd name="T49" fmla="*/ 216 h 240"/>
                    <a:gd name="T50" fmla="*/ 1544 w 1657"/>
                    <a:gd name="T51" fmla="*/ 234 h 240"/>
                    <a:gd name="T52" fmla="*/ 1571 w 1657"/>
                    <a:gd name="T53" fmla="*/ 238 h 240"/>
                    <a:gd name="T54" fmla="*/ 1601 w 1657"/>
                    <a:gd name="T55" fmla="*/ 239 h 240"/>
                    <a:gd name="T56" fmla="*/ 1622 w 1657"/>
                    <a:gd name="T57" fmla="*/ 234 h 240"/>
                    <a:gd name="T58" fmla="*/ 1640 w 1657"/>
                    <a:gd name="T59" fmla="*/ 216 h 240"/>
                    <a:gd name="T60" fmla="*/ 1650 w 1657"/>
                    <a:gd name="T61" fmla="*/ 194 h 240"/>
                    <a:gd name="T62" fmla="*/ 1655 w 1657"/>
                    <a:gd name="T63" fmla="*/ 175 h 240"/>
                    <a:gd name="T64" fmla="*/ 1657 w 1657"/>
                    <a:gd name="T65" fmla="*/ 154 h 240"/>
                    <a:gd name="T66" fmla="*/ 1653 w 1657"/>
                    <a:gd name="T67" fmla="*/ 116 h 240"/>
                    <a:gd name="T68" fmla="*/ 1645 w 1657"/>
                    <a:gd name="T69" fmla="*/ 92 h 240"/>
                    <a:gd name="T70" fmla="*/ 1633 w 1657"/>
                    <a:gd name="T71" fmla="*/ 67 h 240"/>
                    <a:gd name="T72" fmla="*/ 1622 w 1657"/>
                    <a:gd name="T73" fmla="*/ 51 h 240"/>
                    <a:gd name="T74" fmla="*/ 1609 w 1657"/>
                    <a:gd name="T75" fmla="*/ 38 h 240"/>
                    <a:gd name="T76" fmla="*/ 1590 w 1657"/>
                    <a:gd name="T77" fmla="*/ 25 h 240"/>
                    <a:gd name="T78" fmla="*/ 1568 w 1657"/>
                    <a:gd name="T79" fmla="*/ 18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7"/>
                    <a:gd name="T121" fmla="*/ 0 h 240"/>
                    <a:gd name="T122" fmla="*/ 1657 w 1657"/>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7" h="240">
                      <a:moveTo>
                        <a:pt x="1568" y="18"/>
                      </a:moveTo>
                      <a:lnTo>
                        <a:pt x="0" y="0"/>
                      </a:lnTo>
                      <a:lnTo>
                        <a:pt x="44" y="7"/>
                      </a:lnTo>
                      <a:lnTo>
                        <a:pt x="60" y="12"/>
                      </a:lnTo>
                      <a:lnTo>
                        <a:pt x="77" y="19"/>
                      </a:lnTo>
                      <a:lnTo>
                        <a:pt x="88" y="30"/>
                      </a:lnTo>
                      <a:lnTo>
                        <a:pt x="101" y="46"/>
                      </a:lnTo>
                      <a:lnTo>
                        <a:pt x="107" y="65"/>
                      </a:lnTo>
                      <a:lnTo>
                        <a:pt x="111" y="85"/>
                      </a:lnTo>
                      <a:lnTo>
                        <a:pt x="113" y="105"/>
                      </a:lnTo>
                      <a:lnTo>
                        <a:pt x="114" y="122"/>
                      </a:lnTo>
                      <a:lnTo>
                        <a:pt x="111" y="147"/>
                      </a:lnTo>
                      <a:lnTo>
                        <a:pt x="107" y="171"/>
                      </a:lnTo>
                      <a:lnTo>
                        <a:pt x="96" y="192"/>
                      </a:lnTo>
                      <a:lnTo>
                        <a:pt x="79" y="213"/>
                      </a:lnTo>
                      <a:lnTo>
                        <a:pt x="58" y="227"/>
                      </a:lnTo>
                      <a:lnTo>
                        <a:pt x="41" y="240"/>
                      </a:lnTo>
                      <a:lnTo>
                        <a:pt x="144" y="228"/>
                      </a:lnTo>
                      <a:lnTo>
                        <a:pt x="258" y="210"/>
                      </a:lnTo>
                      <a:lnTo>
                        <a:pt x="439" y="198"/>
                      </a:lnTo>
                      <a:lnTo>
                        <a:pt x="589" y="186"/>
                      </a:lnTo>
                      <a:lnTo>
                        <a:pt x="769" y="186"/>
                      </a:lnTo>
                      <a:lnTo>
                        <a:pt x="967" y="192"/>
                      </a:lnTo>
                      <a:lnTo>
                        <a:pt x="1213" y="198"/>
                      </a:lnTo>
                      <a:lnTo>
                        <a:pt x="1448" y="216"/>
                      </a:lnTo>
                      <a:lnTo>
                        <a:pt x="1544" y="234"/>
                      </a:lnTo>
                      <a:lnTo>
                        <a:pt x="1571" y="238"/>
                      </a:lnTo>
                      <a:lnTo>
                        <a:pt x="1601" y="239"/>
                      </a:lnTo>
                      <a:lnTo>
                        <a:pt x="1622" y="234"/>
                      </a:lnTo>
                      <a:lnTo>
                        <a:pt x="1640" y="216"/>
                      </a:lnTo>
                      <a:lnTo>
                        <a:pt x="1650" y="194"/>
                      </a:lnTo>
                      <a:lnTo>
                        <a:pt x="1655" y="175"/>
                      </a:lnTo>
                      <a:lnTo>
                        <a:pt x="1657" y="154"/>
                      </a:lnTo>
                      <a:lnTo>
                        <a:pt x="1653" y="116"/>
                      </a:lnTo>
                      <a:lnTo>
                        <a:pt x="1645" y="92"/>
                      </a:lnTo>
                      <a:lnTo>
                        <a:pt x="1633" y="67"/>
                      </a:lnTo>
                      <a:lnTo>
                        <a:pt x="1622" y="51"/>
                      </a:lnTo>
                      <a:lnTo>
                        <a:pt x="1609" y="38"/>
                      </a:lnTo>
                      <a:lnTo>
                        <a:pt x="1590" y="25"/>
                      </a:lnTo>
                      <a:lnTo>
                        <a:pt x="1568" y="18"/>
                      </a:lnTo>
                      <a:close/>
                    </a:path>
                  </a:pathLst>
                </a:custGeom>
                <a:solidFill>
                  <a:srgbClr val="FFFFFF"/>
                </a:solidFill>
                <a:ln w="6350" cmpd="sng">
                  <a:solidFill>
                    <a:srgbClr val="000000"/>
                  </a:solidFill>
                  <a:prstDash val="solid"/>
                  <a:round/>
                  <a:headEnd/>
                  <a:tailEnd/>
                </a:ln>
              </p:spPr>
              <p:txBody>
                <a:bodyPr/>
                <a:lstStyle/>
                <a:p>
                  <a:endParaRPr lang="zh-CN" altLang="en-US"/>
                </a:p>
              </p:txBody>
            </p:sp>
          </p:grpSp>
          <p:sp>
            <p:nvSpPr>
              <p:cNvPr id="106" name="Text Box 27"/>
              <p:cNvSpPr txBox="1">
                <a:spLocks noChangeArrowheads="1"/>
              </p:cNvSpPr>
              <p:nvPr/>
            </p:nvSpPr>
            <p:spPr bwMode="auto">
              <a:xfrm>
                <a:off x="4150" y="2519"/>
                <a:ext cx="188" cy="366"/>
              </a:xfrm>
              <a:prstGeom prst="rect">
                <a:avLst/>
              </a:prstGeom>
              <a:noFill/>
              <a:ln w="9525">
                <a:noFill/>
                <a:miter lim="800000"/>
                <a:headEnd/>
                <a:tailEnd/>
              </a:ln>
            </p:spPr>
            <p:txBody>
              <a:bodyPr wrap="none" tIns="27432" bIns="27432" anchor="ctr">
                <a:spAutoFit/>
              </a:bodyPr>
              <a:lstStyle/>
              <a:p>
                <a:pPr algn="ctr" eaLnBrk="0" hangingPunct="0"/>
                <a:endParaRPr lang="zh-CN" altLang="zh-CN" sz="2000" i="1"/>
              </a:p>
            </p:txBody>
          </p:sp>
        </p:grpSp>
        <p:grpSp>
          <p:nvGrpSpPr>
            <p:cNvPr id="71" name="Group 28"/>
            <p:cNvGrpSpPr>
              <a:grpSpLocks/>
            </p:cNvGrpSpPr>
            <p:nvPr/>
          </p:nvGrpSpPr>
          <p:grpSpPr bwMode="auto">
            <a:xfrm>
              <a:off x="3131" y="1312"/>
              <a:ext cx="606" cy="459"/>
              <a:chOff x="1713" y="1729"/>
              <a:chExt cx="1075" cy="816"/>
            </a:xfrm>
          </p:grpSpPr>
          <p:grpSp>
            <p:nvGrpSpPr>
              <p:cNvPr id="87" name="Group 29"/>
              <p:cNvGrpSpPr>
                <a:grpSpLocks/>
              </p:cNvGrpSpPr>
              <p:nvPr/>
            </p:nvGrpSpPr>
            <p:grpSpPr bwMode="auto">
              <a:xfrm>
                <a:off x="1859" y="1801"/>
                <a:ext cx="929" cy="744"/>
                <a:chOff x="2087" y="1615"/>
                <a:chExt cx="929" cy="744"/>
              </a:xfrm>
            </p:grpSpPr>
            <p:sp>
              <p:nvSpPr>
                <p:cNvPr id="89" name="Freeform 30"/>
                <p:cNvSpPr>
                  <a:spLocks/>
                </p:cNvSpPr>
                <p:nvPr/>
              </p:nvSpPr>
              <p:spPr bwMode="auto">
                <a:xfrm>
                  <a:off x="2087" y="1618"/>
                  <a:ext cx="916" cy="741"/>
                </a:xfrm>
                <a:custGeom>
                  <a:avLst/>
                  <a:gdLst>
                    <a:gd name="T0" fmla="*/ 0 w 1734"/>
                    <a:gd name="T1" fmla="*/ 383 h 1404"/>
                    <a:gd name="T2" fmla="*/ 0 w 1734"/>
                    <a:gd name="T3" fmla="*/ 524 h 1404"/>
                    <a:gd name="T4" fmla="*/ 458 w 1734"/>
                    <a:gd name="T5" fmla="*/ 741 h 1404"/>
                    <a:gd name="T6" fmla="*/ 916 w 1734"/>
                    <a:gd name="T7" fmla="*/ 333 h 1404"/>
                    <a:gd name="T8" fmla="*/ 469 w 1734"/>
                    <a:gd name="T9" fmla="*/ 143 h 1404"/>
                    <a:gd name="T10" fmla="*/ 468 w 1734"/>
                    <a:gd name="T11" fmla="*/ 0 h 1404"/>
                    <a:gd name="T12" fmla="*/ 0 60000 65536"/>
                    <a:gd name="T13" fmla="*/ 0 60000 65536"/>
                    <a:gd name="T14" fmla="*/ 0 60000 65536"/>
                    <a:gd name="T15" fmla="*/ 0 60000 65536"/>
                    <a:gd name="T16" fmla="*/ 0 60000 65536"/>
                    <a:gd name="T17" fmla="*/ 0 60000 65536"/>
                    <a:gd name="T18" fmla="*/ 0 w 1734"/>
                    <a:gd name="T19" fmla="*/ 0 h 1404"/>
                    <a:gd name="T20" fmla="*/ 1734 w 1734"/>
                    <a:gd name="T21" fmla="*/ 1404 h 1404"/>
                  </a:gdLst>
                  <a:ahLst/>
                  <a:cxnLst>
                    <a:cxn ang="T12">
                      <a:pos x="T0" y="T1"/>
                    </a:cxn>
                    <a:cxn ang="T13">
                      <a:pos x="T2" y="T3"/>
                    </a:cxn>
                    <a:cxn ang="T14">
                      <a:pos x="T4" y="T5"/>
                    </a:cxn>
                    <a:cxn ang="T15">
                      <a:pos x="T6" y="T7"/>
                    </a:cxn>
                    <a:cxn ang="T16">
                      <a:pos x="T8" y="T9"/>
                    </a:cxn>
                    <a:cxn ang="T17">
                      <a:pos x="T10" y="T11"/>
                    </a:cxn>
                  </a:cxnLst>
                  <a:rect l="T18" t="T19" r="T20" b="T21"/>
                  <a:pathLst>
                    <a:path w="1734" h="1404">
                      <a:moveTo>
                        <a:pt x="0" y="726"/>
                      </a:moveTo>
                      <a:lnTo>
                        <a:pt x="0" y="993"/>
                      </a:lnTo>
                      <a:lnTo>
                        <a:pt x="867" y="1404"/>
                      </a:lnTo>
                      <a:lnTo>
                        <a:pt x="1734" y="630"/>
                      </a:lnTo>
                      <a:lnTo>
                        <a:pt x="888" y="270"/>
                      </a:lnTo>
                      <a:lnTo>
                        <a:pt x="885" y="0"/>
                      </a:lnTo>
                    </a:path>
                  </a:pathLst>
                </a:custGeom>
                <a:solidFill>
                  <a:srgbClr val="9900CC"/>
                </a:soli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0" name="Freeform 31"/>
                <p:cNvSpPr>
                  <a:spLocks/>
                </p:cNvSpPr>
                <p:nvPr/>
              </p:nvSpPr>
              <p:spPr bwMode="auto">
                <a:xfrm>
                  <a:off x="2108" y="1649"/>
                  <a:ext cx="860" cy="683"/>
                </a:xfrm>
                <a:custGeom>
                  <a:avLst/>
                  <a:gdLst>
                    <a:gd name="T0" fmla="*/ 0 w 1629"/>
                    <a:gd name="T1" fmla="*/ 357 h 1294"/>
                    <a:gd name="T2" fmla="*/ 0 w 1629"/>
                    <a:gd name="T3" fmla="*/ 482 h 1294"/>
                    <a:gd name="T4" fmla="*/ 436 w 1629"/>
                    <a:gd name="T5" fmla="*/ 683 h 1294"/>
                    <a:gd name="T6" fmla="*/ 860 w 1629"/>
                    <a:gd name="T7" fmla="*/ 308 h 1294"/>
                    <a:gd name="T8" fmla="*/ 854 w 1629"/>
                    <a:gd name="T9" fmla="*/ 266 h 1294"/>
                    <a:gd name="T10" fmla="*/ 852 w 1629"/>
                    <a:gd name="T11" fmla="*/ 232 h 1294"/>
                    <a:gd name="T12" fmla="*/ 854 w 1629"/>
                    <a:gd name="T13" fmla="*/ 191 h 1294"/>
                    <a:gd name="T14" fmla="*/ 860 w 1629"/>
                    <a:gd name="T15" fmla="*/ 152 h 1294"/>
                    <a:gd name="T16" fmla="*/ 471 w 1629"/>
                    <a:gd name="T17" fmla="*/ 0 h 1294"/>
                    <a:gd name="T18" fmla="*/ 0 w 1629"/>
                    <a:gd name="T19" fmla="*/ 357 h 1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9"/>
                    <a:gd name="T31" fmla="*/ 0 h 1294"/>
                    <a:gd name="T32" fmla="*/ 1629 w 1629"/>
                    <a:gd name="T33" fmla="*/ 1294 h 1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9" h="1294">
                      <a:moveTo>
                        <a:pt x="0" y="676"/>
                      </a:moveTo>
                      <a:lnTo>
                        <a:pt x="0" y="913"/>
                      </a:lnTo>
                      <a:lnTo>
                        <a:pt x="825" y="1294"/>
                      </a:lnTo>
                      <a:lnTo>
                        <a:pt x="1629" y="584"/>
                      </a:lnTo>
                      <a:lnTo>
                        <a:pt x="1617" y="504"/>
                      </a:lnTo>
                      <a:lnTo>
                        <a:pt x="1614" y="439"/>
                      </a:lnTo>
                      <a:lnTo>
                        <a:pt x="1617" y="362"/>
                      </a:lnTo>
                      <a:lnTo>
                        <a:pt x="1629" y="288"/>
                      </a:lnTo>
                      <a:lnTo>
                        <a:pt x="892" y="0"/>
                      </a:lnTo>
                      <a:lnTo>
                        <a:pt x="0" y="676"/>
                      </a:lnTo>
                      <a:close/>
                    </a:path>
                  </a:pathLst>
                </a:custGeom>
                <a:solidFill>
                  <a:schemeClr val="bg1"/>
                </a:soli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1" name="Freeform 32"/>
                <p:cNvSpPr>
                  <a:spLocks/>
                </p:cNvSpPr>
                <p:nvPr/>
              </p:nvSpPr>
              <p:spPr bwMode="auto">
                <a:xfrm>
                  <a:off x="2089" y="1615"/>
                  <a:ext cx="927" cy="446"/>
                </a:xfrm>
                <a:custGeom>
                  <a:avLst/>
                  <a:gdLst>
                    <a:gd name="T0" fmla="*/ 466 w 1883"/>
                    <a:gd name="T1" fmla="*/ 0 h 906"/>
                    <a:gd name="T2" fmla="*/ 0 w 1883"/>
                    <a:gd name="T3" fmla="*/ 383 h 906"/>
                    <a:gd name="T4" fmla="*/ 451 w 1883"/>
                    <a:gd name="T5" fmla="*/ 446 h 906"/>
                    <a:gd name="T6" fmla="*/ 927 w 1883"/>
                    <a:gd name="T7" fmla="*/ 30 h 906"/>
                    <a:gd name="T8" fmla="*/ 466 w 1883"/>
                    <a:gd name="T9" fmla="*/ 0 h 906"/>
                    <a:gd name="T10" fmla="*/ 0 60000 65536"/>
                    <a:gd name="T11" fmla="*/ 0 60000 65536"/>
                    <a:gd name="T12" fmla="*/ 0 60000 65536"/>
                    <a:gd name="T13" fmla="*/ 0 60000 65536"/>
                    <a:gd name="T14" fmla="*/ 0 60000 65536"/>
                    <a:gd name="T15" fmla="*/ 0 w 1883"/>
                    <a:gd name="T16" fmla="*/ 0 h 906"/>
                    <a:gd name="T17" fmla="*/ 1883 w 1883"/>
                    <a:gd name="T18" fmla="*/ 906 h 906"/>
                  </a:gdLst>
                  <a:ahLst/>
                  <a:cxnLst>
                    <a:cxn ang="T10">
                      <a:pos x="T0" y="T1"/>
                    </a:cxn>
                    <a:cxn ang="T11">
                      <a:pos x="T2" y="T3"/>
                    </a:cxn>
                    <a:cxn ang="T12">
                      <a:pos x="T4" y="T5"/>
                    </a:cxn>
                    <a:cxn ang="T13">
                      <a:pos x="T6" y="T7"/>
                    </a:cxn>
                    <a:cxn ang="T14">
                      <a:pos x="T8" y="T9"/>
                    </a:cxn>
                  </a:cxnLst>
                  <a:rect l="T15" t="T16" r="T17" b="T18"/>
                  <a:pathLst>
                    <a:path w="1883" h="906">
                      <a:moveTo>
                        <a:pt x="947" y="0"/>
                      </a:moveTo>
                      <a:lnTo>
                        <a:pt x="0" y="778"/>
                      </a:lnTo>
                      <a:lnTo>
                        <a:pt x="917" y="906"/>
                      </a:lnTo>
                      <a:lnTo>
                        <a:pt x="1883" y="60"/>
                      </a:lnTo>
                      <a:lnTo>
                        <a:pt x="947" y="0"/>
                      </a:lnTo>
                      <a:close/>
                    </a:path>
                  </a:pathLst>
                </a:custGeom>
                <a:gradFill rotWithShape="0">
                  <a:gsLst>
                    <a:gs pos="0">
                      <a:srgbClr val="9900CC"/>
                    </a:gs>
                    <a:gs pos="100000">
                      <a:schemeClr val="bg1"/>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2" name="Freeform 33"/>
                <p:cNvSpPr>
                  <a:spLocks/>
                </p:cNvSpPr>
                <p:nvPr/>
              </p:nvSpPr>
              <p:spPr bwMode="auto">
                <a:xfrm>
                  <a:off x="2111" y="1843"/>
                  <a:ext cx="849" cy="375"/>
                </a:xfrm>
                <a:custGeom>
                  <a:avLst/>
                  <a:gdLst>
                    <a:gd name="T0" fmla="*/ 0 w 1608"/>
                    <a:gd name="T1" fmla="*/ 195 h 711"/>
                    <a:gd name="T2" fmla="*/ 434 w 1608"/>
                    <a:gd name="T3" fmla="*/ 375 h 711"/>
                    <a:gd name="T4" fmla="*/ 849 w 1608"/>
                    <a:gd name="T5" fmla="*/ 0 h 711"/>
                    <a:gd name="T6" fmla="*/ 0 60000 65536"/>
                    <a:gd name="T7" fmla="*/ 0 60000 65536"/>
                    <a:gd name="T8" fmla="*/ 0 60000 65536"/>
                    <a:gd name="T9" fmla="*/ 0 w 1608"/>
                    <a:gd name="T10" fmla="*/ 0 h 711"/>
                    <a:gd name="T11" fmla="*/ 1608 w 1608"/>
                    <a:gd name="T12" fmla="*/ 711 h 711"/>
                  </a:gdLst>
                  <a:ahLst/>
                  <a:cxnLst>
                    <a:cxn ang="T6">
                      <a:pos x="T0" y="T1"/>
                    </a:cxn>
                    <a:cxn ang="T7">
                      <a:pos x="T2" y="T3"/>
                    </a:cxn>
                    <a:cxn ang="T8">
                      <a:pos x="T4" y="T5"/>
                    </a:cxn>
                  </a:cxnLst>
                  <a:rect l="T9" t="T10" r="T11" b="T12"/>
                  <a:pathLst>
                    <a:path w="1608" h="711">
                      <a:moveTo>
                        <a:pt x="0" y="369"/>
                      </a:moveTo>
                      <a:lnTo>
                        <a:pt x="822" y="711"/>
                      </a:lnTo>
                      <a:lnTo>
                        <a:pt x="160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3" name="Freeform 34"/>
                <p:cNvSpPr>
                  <a:spLocks/>
                </p:cNvSpPr>
                <p:nvPr/>
              </p:nvSpPr>
              <p:spPr bwMode="auto">
                <a:xfrm>
                  <a:off x="2109" y="1879"/>
                  <a:ext cx="844" cy="369"/>
                </a:xfrm>
                <a:custGeom>
                  <a:avLst/>
                  <a:gdLst>
                    <a:gd name="T0" fmla="*/ 0 w 1599"/>
                    <a:gd name="T1" fmla="*/ 184 h 699"/>
                    <a:gd name="T2" fmla="*/ 437 w 1599"/>
                    <a:gd name="T3" fmla="*/ 369 h 699"/>
                    <a:gd name="T4" fmla="*/ 844 w 1599"/>
                    <a:gd name="T5" fmla="*/ 0 h 699"/>
                    <a:gd name="T6" fmla="*/ 0 60000 65536"/>
                    <a:gd name="T7" fmla="*/ 0 60000 65536"/>
                    <a:gd name="T8" fmla="*/ 0 60000 65536"/>
                    <a:gd name="T9" fmla="*/ 0 w 1599"/>
                    <a:gd name="T10" fmla="*/ 0 h 699"/>
                    <a:gd name="T11" fmla="*/ 1599 w 1599"/>
                    <a:gd name="T12" fmla="*/ 699 h 699"/>
                  </a:gdLst>
                  <a:ahLst/>
                  <a:cxnLst>
                    <a:cxn ang="T6">
                      <a:pos x="T0" y="T1"/>
                    </a:cxn>
                    <a:cxn ang="T7">
                      <a:pos x="T2" y="T3"/>
                    </a:cxn>
                    <a:cxn ang="T8">
                      <a:pos x="T4" y="T5"/>
                    </a:cxn>
                  </a:cxnLst>
                  <a:rect l="T9" t="T10" r="T11" b="T12"/>
                  <a:pathLst>
                    <a:path w="1599" h="699">
                      <a:moveTo>
                        <a:pt x="0" y="348"/>
                      </a:moveTo>
                      <a:lnTo>
                        <a:pt x="828" y="699"/>
                      </a:lnTo>
                      <a:lnTo>
                        <a:pt x="1599"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4" name="Freeform 35"/>
                <p:cNvSpPr>
                  <a:spLocks/>
                </p:cNvSpPr>
                <p:nvPr/>
              </p:nvSpPr>
              <p:spPr bwMode="auto">
                <a:xfrm>
                  <a:off x="2108" y="1891"/>
                  <a:ext cx="850" cy="387"/>
                </a:xfrm>
                <a:custGeom>
                  <a:avLst/>
                  <a:gdLst>
                    <a:gd name="T0" fmla="*/ 0 w 1611"/>
                    <a:gd name="T1" fmla="*/ 197 h 734"/>
                    <a:gd name="T2" fmla="*/ 437 w 1611"/>
                    <a:gd name="T3" fmla="*/ 387 h 734"/>
                    <a:gd name="T4" fmla="*/ 850 w 1611"/>
                    <a:gd name="T5" fmla="*/ 20 h 734"/>
                    <a:gd name="T6" fmla="*/ 850 w 1611"/>
                    <a:gd name="T7" fmla="*/ 0 h 734"/>
                    <a:gd name="T8" fmla="*/ 0 60000 65536"/>
                    <a:gd name="T9" fmla="*/ 0 60000 65536"/>
                    <a:gd name="T10" fmla="*/ 0 60000 65536"/>
                    <a:gd name="T11" fmla="*/ 0 60000 65536"/>
                    <a:gd name="T12" fmla="*/ 0 w 1611"/>
                    <a:gd name="T13" fmla="*/ 0 h 734"/>
                    <a:gd name="T14" fmla="*/ 1611 w 1611"/>
                    <a:gd name="T15" fmla="*/ 734 h 734"/>
                  </a:gdLst>
                  <a:ahLst/>
                  <a:cxnLst>
                    <a:cxn ang="T8">
                      <a:pos x="T0" y="T1"/>
                    </a:cxn>
                    <a:cxn ang="T9">
                      <a:pos x="T2" y="T3"/>
                    </a:cxn>
                    <a:cxn ang="T10">
                      <a:pos x="T4" y="T5"/>
                    </a:cxn>
                    <a:cxn ang="T11">
                      <a:pos x="T6" y="T7"/>
                    </a:cxn>
                  </a:cxnLst>
                  <a:rect l="T12" t="T13" r="T14" b="T15"/>
                  <a:pathLst>
                    <a:path w="1611" h="734">
                      <a:moveTo>
                        <a:pt x="0" y="374"/>
                      </a:moveTo>
                      <a:lnTo>
                        <a:pt x="828" y="734"/>
                      </a:lnTo>
                      <a:lnTo>
                        <a:pt x="1611" y="37"/>
                      </a:lnTo>
                      <a:lnTo>
                        <a:pt x="1611"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5" name="Freeform 36"/>
                <p:cNvSpPr>
                  <a:spLocks/>
                </p:cNvSpPr>
                <p:nvPr/>
              </p:nvSpPr>
              <p:spPr bwMode="auto">
                <a:xfrm>
                  <a:off x="2111" y="1935"/>
                  <a:ext cx="852" cy="368"/>
                </a:xfrm>
                <a:custGeom>
                  <a:avLst/>
                  <a:gdLst>
                    <a:gd name="T0" fmla="*/ 0 w 1614"/>
                    <a:gd name="T1" fmla="*/ 174 h 699"/>
                    <a:gd name="T2" fmla="*/ 434 w 1614"/>
                    <a:gd name="T3" fmla="*/ 368 h 699"/>
                    <a:gd name="T4" fmla="*/ 852 w 1614"/>
                    <a:gd name="T5" fmla="*/ 0 h 699"/>
                    <a:gd name="T6" fmla="*/ 0 60000 65536"/>
                    <a:gd name="T7" fmla="*/ 0 60000 65536"/>
                    <a:gd name="T8" fmla="*/ 0 60000 65536"/>
                    <a:gd name="T9" fmla="*/ 0 w 1614"/>
                    <a:gd name="T10" fmla="*/ 0 h 699"/>
                    <a:gd name="T11" fmla="*/ 1614 w 1614"/>
                    <a:gd name="T12" fmla="*/ 699 h 699"/>
                  </a:gdLst>
                  <a:ahLst/>
                  <a:cxnLst>
                    <a:cxn ang="T6">
                      <a:pos x="T0" y="T1"/>
                    </a:cxn>
                    <a:cxn ang="T7">
                      <a:pos x="T2" y="T3"/>
                    </a:cxn>
                    <a:cxn ang="T8">
                      <a:pos x="T4" y="T5"/>
                    </a:cxn>
                  </a:cxnLst>
                  <a:rect l="T9" t="T10" r="T11" b="T12"/>
                  <a:pathLst>
                    <a:path w="1614" h="699">
                      <a:moveTo>
                        <a:pt x="0" y="330"/>
                      </a:moveTo>
                      <a:lnTo>
                        <a:pt x="822" y="699"/>
                      </a:lnTo>
                      <a:lnTo>
                        <a:pt x="16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96" name="Freeform 37"/>
                <p:cNvSpPr>
                  <a:spLocks/>
                </p:cNvSpPr>
                <p:nvPr/>
              </p:nvSpPr>
              <p:spPr bwMode="auto">
                <a:xfrm>
                  <a:off x="2109" y="1799"/>
                  <a:ext cx="860" cy="383"/>
                </a:xfrm>
                <a:custGeom>
                  <a:avLst/>
                  <a:gdLst>
                    <a:gd name="T0" fmla="*/ 0 w 1629"/>
                    <a:gd name="T1" fmla="*/ 209 h 726"/>
                    <a:gd name="T2" fmla="*/ 434 w 1629"/>
                    <a:gd name="T3" fmla="*/ 383 h 726"/>
                    <a:gd name="T4" fmla="*/ 860 w 1629"/>
                    <a:gd name="T5" fmla="*/ 0 h 726"/>
                    <a:gd name="T6" fmla="*/ 0 60000 65536"/>
                    <a:gd name="T7" fmla="*/ 0 60000 65536"/>
                    <a:gd name="T8" fmla="*/ 0 60000 65536"/>
                    <a:gd name="T9" fmla="*/ 0 w 1629"/>
                    <a:gd name="T10" fmla="*/ 0 h 726"/>
                    <a:gd name="T11" fmla="*/ 1629 w 1629"/>
                    <a:gd name="T12" fmla="*/ 726 h 726"/>
                  </a:gdLst>
                  <a:ahLst/>
                  <a:cxnLst>
                    <a:cxn ang="T6">
                      <a:pos x="T0" y="T1"/>
                    </a:cxn>
                    <a:cxn ang="T7">
                      <a:pos x="T2" y="T3"/>
                    </a:cxn>
                    <a:cxn ang="T8">
                      <a:pos x="T4" y="T5"/>
                    </a:cxn>
                  </a:cxnLst>
                  <a:rect l="T9" t="T10" r="T11" b="T12"/>
                  <a:pathLst>
                    <a:path w="1629" h="726">
                      <a:moveTo>
                        <a:pt x="0" y="396"/>
                      </a:moveTo>
                      <a:lnTo>
                        <a:pt x="822" y="726"/>
                      </a:lnTo>
                      <a:lnTo>
                        <a:pt x="1629"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nvGrpSpPr>
                <p:cNvPr id="97" name="Group 38"/>
                <p:cNvGrpSpPr>
                  <a:grpSpLocks/>
                </p:cNvGrpSpPr>
                <p:nvPr/>
              </p:nvGrpSpPr>
              <p:grpSpPr bwMode="auto">
                <a:xfrm>
                  <a:off x="2369" y="1677"/>
                  <a:ext cx="418" cy="251"/>
                  <a:chOff x="3521" y="1145"/>
                  <a:chExt cx="760" cy="457"/>
                </a:xfrm>
              </p:grpSpPr>
              <p:sp>
                <p:nvSpPr>
                  <p:cNvPr id="98" name="Oval 39"/>
                  <p:cNvSpPr>
                    <a:spLocks noChangeArrowheads="1"/>
                  </p:cNvSpPr>
                  <p:nvPr/>
                </p:nvSpPr>
                <p:spPr bwMode="auto">
                  <a:xfrm rot="-808639">
                    <a:off x="3520" y="1186"/>
                    <a:ext cx="761" cy="408"/>
                  </a:xfrm>
                  <a:prstGeom prst="ellipse">
                    <a:avLst/>
                  </a:prstGeom>
                  <a:gradFill rotWithShape="0">
                    <a:gsLst>
                      <a:gs pos="0">
                        <a:schemeClr val="hlink"/>
                      </a:gs>
                      <a:gs pos="100000">
                        <a:schemeClr val="hlink">
                          <a:gamma/>
                          <a:tint val="43922"/>
                          <a:invGamma/>
                        </a:schemeClr>
                      </a:gs>
                    </a:gsLst>
                    <a:path path="rect">
                      <a:fillToRect t="100000" r="100000"/>
                    </a:path>
                  </a:gradFill>
                  <a:ln w="12700">
                    <a:solidFill>
                      <a:srgbClr val="333399"/>
                    </a:solidFill>
                    <a:round/>
                    <a:headEnd/>
                    <a:tailEnd/>
                  </a:ln>
                  <a:effectLst>
                    <a:outerShdw dist="25400" dir="5400000" algn="ctr" rotWithShape="0">
                      <a:srgbClr val="666699"/>
                    </a:outerShdw>
                  </a:effectLst>
                </p:spPr>
                <p:txBody>
                  <a:bodyPr wrap="none" anchor="ctr"/>
                  <a:lstStyle/>
                  <a:p>
                    <a:pPr>
                      <a:defRPr/>
                    </a:pPr>
                    <a:endParaRPr lang="zh-CN" altLang="en-US">
                      <a:ea typeface="宋体" pitchFamily="2" charset="-122"/>
                    </a:endParaRPr>
                  </a:p>
                </p:txBody>
              </p:sp>
              <p:sp>
                <p:nvSpPr>
                  <p:cNvPr id="99" name="Arc 40"/>
                  <p:cNvSpPr>
                    <a:spLocks/>
                  </p:cNvSpPr>
                  <p:nvPr/>
                </p:nvSpPr>
                <p:spPr bwMode="auto">
                  <a:xfrm rot="709525">
                    <a:off x="3766" y="1239"/>
                    <a:ext cx="491" cy="71"/>
                  </a:xfrm>
                  <a:custGeom>
                    <a:avLst/>
                    <a:gdLst>
                      <a:gd name="T0" fmla="*/ 6 w 40004"/>
                      <a:gd name="T1" fmla="*/ 0 h 21600"/>
                      <a:gd name="T2" fmla="*/ 0 w 40004"/>
                      <a:gd name="T3" fmla="*/ 0 h 21600"/>
                      <a:gd name="T4" fmla="*/ 3 w 40004"/>
                      <a:gd name="T5" fmla="*/ 0 h 21600"/>
                      <a:gd name="T6" fmla="*/ 0 60000 65536"/>
                      <a:gd name="T7" fmla="*/ 0 60000 65536"/>
                      <a:gd name="T8" fmla="*/ 0 60000 65536"/>
                      <a:gd name="T9" fmla="*/ 0 w 40004"/>
                      <a:gd name="T10" fmla="*/ 0 h 21600"/>
                      <a:gd name="T11" fmla="*/ 40004 w 40004"/>
                      <a:gd name="T12" fmla="*/ 21600 h 21600"/>
                    </a:gdLst>
                    <a:ahLst/>
                    <a:cxnLst>
                      <a:cxn ang="T6">
                        <a:pos x="T0" y="T1"/>
                      </a:cxn>
                      <a:cxn ang="T7">
                        <a:pos x="T2" y="T3"/>
                      </a:cxn>
                      <a:cxn ang="T8">
                        <a:pos x="T4" y="T5"/>
                      </a:cxn>
                    </a:cxnLst>
                    <a:rect l="T9" t="T10" r="T11" b="T12"/>
                    <a:pathLst>
                      <a:path w="40004" h="21600" fill="none" extrusionOk="0">
                        <a:moveTo>
                          <a:pt x="40003" y="8820"/>
                        </a:moveTo>
                        <a:cubicBezTo>
                          <a:pt x="36525" y="16595"/>
                          <a:pt x="28803" y="21599"/>
                          <a:pt x="20287" y="21600"/>
                        </a:cubicBezTo>
                        <a:cubicBezTo>
                          <a:pt x="11217" y="21600"/>
                          <a:pt x="3113" y="15934"/>
                          <a:pt x="-1" y="7416"/>
                        </a:cubicBezTo>
                      </a:path>
                      <a:path w="40004" h="21600" stroke="0" extrusionOk="0">
                        <a:moveTo>
                          <a:pt x="40003" y="8820"/>
                        </a:moveTo>
                        <a:cubicBezTo>
                          <a:pt x="36525" y="16595"/>
                          <a:pt x="28803" y="21599"/>
                          <a:pt x="20287" y="21600"/>
                        </a:cubicBezTo>
                        <a:cubicBezTo>
                          <a:pt x="11217" y="21600"/>
                          <a:pt x="3113" y="15934"/>
                          <a:pt x="-1" y="7416"/>
                        </a:cubicBezTo>
                        <a:lnTo>
                          <a:pt x="20287" y="0"/>
                        </a:lnTo>
                        <a:close/>
                      </a:path>
                    </a:pathLst>
                  </a:custGeom>
                  <a:noFill/>
                  <a:ln w="15875" cap="rnd">
                    <a:solidFill>
                      <a:srgbClr val="CCFFFF"/>
                    </a:solidFill>
                    <a:round/>
                    <a:headEnd/>
                    <a:tailEnd/>
                  </a:ln>
                </p:spPr>
                <p:txBody>
                  <a:bodyPr wrap="none" anchor="ctr"/>
                  <a:lstStyle/>
                  <a:p>
                    <a:endParaRPr lang="zh-CN" altLang="en-US"/>
                  </a:p>
                </p:txBody>
              </p:sp>
              <p:sp>
                <p:nvSpPr>
                  <p:cNvPr id="100" name="Line 41"/>
                  <p:cNvSpPr>
                    <a:spLocks noChangeShapeType="1"/>
                  </p:cNvSpPr>
                  <p:nvPr/>
                </p:nvSpPr>
                <p:spPr bwMode="auto">
                  <a:xfrm rot="709525">
                    <a:off x="3594" y="1381"/>
                    <a:ext cx="625" cy="0"/>
                  </a:xfrm>
                  <a:prstGeom prst="line">
                    <a:avLst/>
                  </a:prstGeom>
                  <a:noFill/>
                  <a:ln w="15875">
                    <a:solidFill>
                      <a:srgbClr val="CCFFFF"/>
                    </a:solidFill>
                    <a:round/>
                    <a:headEnd/>
                    <a:tailEnd/>
                  </a:ln>
                </p:spPr>
                <p:txBody>
                  <a:bodyPr wrap="none" anchor="ctr"/>
                  <a:lstStyle/>
                  <a:p>
                    <a:endParaRPr lang="zh-CN" altLang="en-US"/>
                  </a:p>
                </p:txBody>
              </p:sp>
              <p:sp>
                <p:nvSpPr>
                  <p:cNvPr id="101" name="Line 42"/>
                  <p:cNvSpPr>
                    <a:spLocks noChangeShapeType="1"/>
                  </p:cNvSpPr>
                  <p:nvPr/>
                </p:nvSpPr>
                <p:spPr bwMode="auto">
                  <a:xfrm rot="709525" flipH="1">
                    <a:off x="3690" y="1145"/>
                    <a:ext cx="381" cy="457"/>
                  </a:xfrm>
                  <a:prstGeom prst="line">
                    <a:avLst/>
                  </a:prstGeom>
                  <a:noFill/>
                  <a:ln w="15875">
                    <a:solidFill>
                      <a:srgbClr val="CCFFFF"/>
                    </a:solidFill>
                    <a:round/>
                    <a:headEnd/>
                    <a:tailEnd/>
                  </a:ln>
                </p:spPr>
                <p:txBody>
                  <a:bodyPr wrap="none" anchor="ctr"/>
                  <a:lstStyle/>
                  <a:p>
                    <a:endParaRPr lang="zh-CN" altLang="en-US"/>
                  </a:p>
                </p:txBody>
              </p:sp>
              <p:sp>
                <p:nvSpPr>
                  <p:cNvPr id="102" name="Arc 43"/>
                  <p:cNvSpPr>
                    <a:spLocks/>
                  </p:cNvSpPr>
                  <p:nvPr/>
                </p:nvSpPr>
                <p:spPr bwMode="auto">
                  <a:xfrm rot="709525" flipV="1">
                    <a:off x="3532" y="1446"/>
                    <a:ext cx="516" cy="59"/>
                  </a:xfrm>
                  <a:custGeom>
                    <a:avLst/>
                    <a:gdLst>
                      <a:gd name="T0" fmla="*/ 6 w 42112"/>
                      <a:gd name="T1" fmla="*/ 0 h 21600"/>
                      <a:gd name="T2" fmla="*/ 0 w 42112"/>
                      <a:gd name="T3" fmla="*/ 0 h 21600"/>
                      <a:gd name="T4" fmla="*/ 3 w 42112"/>
                      <a:gd name="T5" fmla="*/ 0 h 21600"/>
                      <a:gd name="T6" fmla="*/ 0 60000 65536"/>
                      <a:gd name="T7" fmla="*/ 0 60000 65536"/>
                      <a:gd name="T8" fmla="*/ 0 60000 65536"/>
                      <a:gd name="T9" fmla="*/ 0 w 42112"/>
                      <a:gd name="T10" fmla="*/ 0 h 21600"/>
                      <a:gd name="T11" fmla="*/ 42112 w 42112"/>
                      <a:gd name="T12" fmla="*/ 21600 h 21600"/>
                    </a:gdLst>
                    <a:ahLst/>
                    <a:cxnLst>
                      <a:cxn ang="T6">
                        <a:pos x="T0" y="T1"/>
                      </a:cxn>
                      <a:cxn ang="T7">
                        <a:pos x="T2" y="T3"/>
                      </a:cxn>
                      <a:cxn ang="T8">
                        <a:pos x="T4" y="T5"/>
                      </a:cxn>
                    </a:cxnLst>
                    <a:rect l="T9" t="T10" r="T11" b="T12"/>
                    <a:pathLst>
                      <a:path w="42112" h="21600" fill="none" extrusionOk="0">
                        <a:moveTo>
                          <a:pt x="42112" y="3269"/>
                        </a:moveTo>
                        <a:cubicBezTo>
                          <a:pt x="40497" y="13813"/>
                          <a:pt x="31428" y="21599"/>
                          <a:pt x="20761" y="21600"/>
                        </a:cubicBezTo>
                        <a:cubicBezTo>
                          <a:pt x="11127" y="21600"/>
                          <a:pt x="2659" y="15220"/>
                          <a:pt x="0" y="5961"/>
                        </a:cubicBezTo>
                      </a:path>
                      <a:path w="42112" h="21600" stroke="0" extrusionOk="0">
                        <a:moveTo>
                          <a:pt x="42112" y="3269"/>
                        </a:moveTo>
                        <a:cubicBezTo>
                          <a:pt x="40497" y="13813"/>
                          <a:pt x="31428" y="21599"/>
                          <a:pt x="20761" y="21600"/>
                        </a:cubicBezTo>
                        <a:cubicBezTo>
                          <a:pt x="11127" y="21600"/>
                          <a:pt x="2659" y="15220"/>
                          <a:pt x="0" y="5961"/>
                        </a:cubicBezTo>
                        <a:lnTo>
                          <a:pt x="20761" y="0"/>
                        </a:lnTo>
                        <a:close/>
                      </a:path>
                    </a:pathLst>
                  </a:custGeom>
                  <a:noFill/>
                  <a:ln w="15875" cap="rnd">
                    <a:solidFill>
                      <a:srgbClr val="CCFFFF"/>
                    </a:solidFill>
                    <a:round/>
                    <a:headEnd/>
                    <a:tailEnd/>
                  </a:ln>
                </p:spPr>
                <p:txBody>
                  <a:bodyPr wrap="none" anchor="ctr"/>
                  <a:lstStyle/>
                  <a:p>
                    <a:endParaRPr lang="zh-CN" altLang="en-US"/>
                  </a:p>
                </p:txBody>
              </p:sp>
              <p:sp>
                <p:nvSpPr>
                  <p:cNvPr id="103" name="Arc 44"/>
                  <p:cNvSpPr>
                    <a:spLocks/>
                  </p:cNvSpPr>
                  <p:nvPr/>
                </p:nvSpPr>
                <p:spPr bwMode="auto">
                  <a:xfrm rot="-1364395" flipH="1" flipV="1">
                    <a:off x="3536" y="1248"/>
                    <a:ext cx="558" cy="212"/>
                  </a:xfrm>
                  <a:custGeom>
                    <a:avLst/>
                    <a:gdLst>
                      <a:gd name="T0" fmla="*/ 10 w 32411"/>
                      <a:gd name="T1" fmla="*/ 0 h 21600"/>
                      <a:gd name="T2" fmla="*/ 0 w 32411"/>
                      <a:gd name="T3" fmla="*/ 2 h 21600"/>
                      <a:gd name="T4" fmla="*/ 3 w 32411"/>
                      <a:gd name="T5" fmla="*/ 0 h 21600"/>
                      <a:gd name="T6" fmla="*/ 0 60000 65536"/>
                      <a:gd name="T7" fmla="*/ 0 60000 65536"/>
                      <a:gd name="T8" fmla="*/ 0 60000 65536"/>
                      <a:gd name="T9" fmla="*/ 0 w 32411"/>
                      <a:gd name="T10" fmla="*/ 0 h 21600"/>
                      <a:gd name="T11" fmla="*/ 32411 w 32411"/>
                      <a:gd name="T12" fmla="*/ 21600 h 21600"/>
                    </a:gdLst>
                    <a:ahLst/>
                    <a:cxnLst>
                      <a:cxn ang="T6">
                        <a:pos x="T0" y="T1"/>
                      </a:cxn>
                      <a:cxn ang="T7">
                        <a:pos x="T2" y="T3"/>
                      </a:cxn>
                      <a:cxn ang="T8">
                        <a:pos x="T4" y="T5"/>
                      </a:cxn>
                    </a:cxnLst>
                    <a:rect l="T9" t="T10" r="T11" b="T12"/>
                    <a:pathLst>
                      <a:path w="32411" h="21600" fill="none" extrusionOk="0">
                        <a:moveTo>
                          <a:pt x="32411" y="2147"/>
                        </a:moveTo>
                        <a:cubicBezTo>
                          <a:pt x="31307" y="13189"/>
                          <a:pt x="22015" y="21599"/>
                          <a:pt x="10918" y="21600"/>
                        </a:cubicBezTo>
                        <a:cubicBezTo>
                          <a:pt x="7080" y="21600"/>
                          <a:pt x="3311" y="20577"/>
                          <a:pt x="0" y="18637"/>
                        </a:cubicBezTo>
                      </a:path>
                      <a:path w="32411" h="21600" stroke="0" extrusionOk="0">
                        <a:moveTo>
                          <a:pt x="32411" y="2147"/>
                        </a:moveTo>
                        <a:cubicBezTo>
                          <a:pt x="31307" y="13189"/>
                          <a:pt x="22015" y="21599"/>
                          <a:pt x="10918" y="21600"/>
                        </a:cubicBezTo>
                        <a:cubicBezTo>
                          <a:pt x="7080" y="21600"/>
                          <a:pt x="3311" y="20577"/>
                          <a:pt x="0" y="18637"/>
                        </a:cubicBezTo>
                        <a:lnTo>
                          <a:pt x="10918" y="0"/>
                        </a:lnTo>
                        <a:close/>
                      </a:path>
                    </a:pathLst>
                  </a:custGeom>
                  <a:noFill/>
                  <a:ln w="15875" cap="rnd">
                    <a:solidFill>
                      <a:srgbClr val="CCFFFF"/>
                    </a:solidFill>
                    <a:round/>
                    <a:headEnd/>
                    <a:tailEnd/>
                  </a:ln>
                </p:spPr>
                <p:txBody>
                  <a:bodyPr wrap="none" anchor="ctr"/>
                  <a:lstStyle/>
                  <a:p>
                    <a:endParaRPr lang="zh-CN" altLang="en-US"/>
                  </a:p>
                </p:txBody>
              </p:sp>
              <p:sp>
                <p:nvSpPr>
                  <p:cNvPr id="104" name="Arc 45"/>
                  <p:cNvSpPr>
                    <a:spLocks/>
                  </p:cNvSpPr>
                  <p:nvPr/>
                </p:nvSpPr>
                <p:spPr bwMode="auto">
                  <a:xfrm rot="-1810734">
                    <a:off x="3683" y="1285"/>
                    <a:ext cx="577" cy="212"/>
                  </a:xfrm>
                  <a:custGeom>
                    <a:avLst/>
                    <a:gdLst>
                      <a:gd name="T0" fmla="*/ 10 w 32304"/>
                      <a:gd name="T1" fmla="*/ 1 h 21600"/>
                      <a:gd name="T2" fmla="*/ 0 w 32304"/>
                      <a:gd name="T3" fmla="*/ 2 h 21600"/>
                      <a:gd name="T4" fmla="*/ 4 w 32304"/>
                      <a:gd name="T5" fmla="*/ 0 h 21600"/>
                      <a:gd name="T6" fmla="*/ 0 60000 65536"/>
                      <a:gd name="T7" fmla="*/ 0 60000 65536"/>
                      <a:gd name="T8" fmla="*/ 0 60000 65536"/>
                      <a:gd name="T9" fmla="*/ 0 w 32304"/>
                      <a:gd name="T10" fmla="*/ 0 h 21600"/>
                      <a:gd name="T11" fmla="*/ 32304 w 32304"/>
                      <a:gd name="T12" fmla="*/ 21600 h 21600"/>
                    </a:gdLst>
                    <a:ahLst/>
                    <a:cxnLst>
                      <a:cxn ang="T6">
                        <a:pos x="T0" y="T1"/>
                      </a:cxn>
                      <a:cxn ang="T7">
                        <a:pos x="T2" y="T3"/>
                      </a:cxn>
                      <a:cxn ang="T8">
                        <a:pos x="T4" y="T5"/>
                      </a:cxn>
                    </a:cxnLst>
                    <a:rect l="T9" t="T10" r="T11" b="T12"/>
                    <a:pathLst>
                      <a:path w="32304" h="21600" fill="none" extrusionOk="0">
                        <a:moveTo>
                          <a:pt x="32303" y="9661"/>
                        </a:moveTo>
                        <a:cubicBezTo>
                          <a:pt x="28644" y="16978"/>
                          <a:pt x="21165" y="21599"/>
                          <a:pt x="12985" y="21600"/>
                        </a:cubicBezTo>
                        <a:cubicBezTo>
                          <a:pt x="8300" y="21600"/>
                          <a:pt x="3743" y="20077"/>
                          <a:pt x="-1" y="17261"/>
                        </a:cubicBezTo>
                      </a:path>
                      <a:path w="32304" h="21600" stroke="0" extrusionOk="0">
                        <a:moveTo>
                          <a:pt x="32303" y="9661"/>
                        </a:moveTo>
                        <a:cubicBezTo>
                          <a:pt x="28644" y="16978"/>
                          <a:pt x="21165" y="21599"/>
                          <a:pt x="12985" y="21600"/>
                        </a:cubicBezTo>
                        <a:cubicBezTo>
                          <a:pt x="8300" y="21600"/>
                          <a:pt x="3743" y="20077"/>
                          <a:pt x="-1" y="17261"/>
                        </a:cubicBezTo>
                        <a:lnTo>
                          <a:pt x="12985" y="0"/>
                        </a:lnTo>
                        <a:close/>
                      </a:path>
                    </a:pathLst>
                  </a:custGeom>
                  <a:noFill/>
                  <a:ln w="15875" cap="rnd">
                    <a:solidFill>
                      <a:srgbClr val="CCFFFF"/>
                    </a:solidFill>
                    <a:round/>
                    <a:headEnd/>
                    <a:tailEnd/>
                  </a:ln>
                </p:spPr>
                <p:txBody>
                  <a:bodyPr wrap="none" anchor="ctr"/>
                  <a:lstStyle/>
                  <a:p>
                    <a:endParaRPr lang="zh-CN" altLang="en-US"/>
                  </a:p>
                </p:txBody>
              </p:sp>
            </p:grpSp>
          </p:grpSp>
          <p:pic>
            <p:nvPicPr>
              <p:cNvPr id="88" name="Picture 46" descr="MGLAS003"/>
              <p:cNvPicPr>
                <a:picLocks noChangeAspect="1" noChangeArrowheads="1"/>
              </p:cNvPicPr>
              <p:nvPr/>
            </p:nvPicPr>
            <p:blipFill>
              <a:blip r:embed="rId3" cstate="print"/>
              <a:srcRect/>
              <a:stretch>
                <a:fillRect/>
              </a:stretch>
            </p:blipFill>
            <p:spPr bwMode="auto">
              <a:xfrm>
                <a:off x="1713" y="1729"/>
                <a:ext cx="843" cy="811"/>
              </a:xfrm>
              <a:prstGeom prst="rect">
                <a:avLst/>
              </a:prstGeom>
              <a:noFill/>
              <a:ln w="9525">
                <a:noFill/>
                <a:miter lim="800000"/>
                <a:headEnd/>
                <a:tailEnd/>
              </a:ln>
            </p:spPr>
          </p:pic>
        </p:grpSp>
        <p:sp>
          <p:nvSpPr>
            <p:cNvPr id="72" name="Rectangle 47"/>
            <p:cNvSpPr>
              <a:spLocks noChangeArrowheads="1"/>
            </p:cNvSpPr>
            <p:nvPr/>
          </p:nvSpPr>
          <p:spPr bwMode="auto">
            <a:xfrm>
              <a:off x="3039" y="2929"/>
              <a:ext cx="1257" cy="250"/>
            </a:xfrm>
            <a:prstGeom prst="rect">
              <a:avLst/>
            </a:prstGeom>
            <a:gradFill rotWithShape="0">
              <a:gsLst>
                <a:gs pos="0">
                  <a:srgbClr val="FFFFCC"/>
                </a:gs>
                <a:gs pos="100000">
                  <a:srgbClr val="FFFFFF"/>
                </a:gs>
              </a:gsLst>
              <a:lin ang="0" scaled="1"/>
            </a:gradFill>
            <a:ln w="9525">
              <a:noFill/>
              <a:miter lim="800000"/>
              <a:headEnd/>
              <a:tailEnd/>
            </a:ln>
          </p:spPr>
          <p:txBody>
            <a:bodyPr wrap="none" lIns="182880" rIns="365760" anchor="ctr"/>
            <a:lstStyle/>
            <a:p>
              <a:pPr eaLnBrk="0" hangingPunct="0"/>
              <a:r>
                <a:rPr lang="en-US" altLang="zh-CN" sz="1800" b="1">
                  <a:latin typeface="Arial Narrow" pitchFamily="34" charset="0"/>
                </a:rPr>
                <a:t>Enterprise Admins</a:t>
              </a:r>
            </a:p>
          </p:txBody>
        </p:sp>
        <p:sp>
          <p:nvSpPr>
            <p:cNvPr id="73" name="Rectangle 48"/>
            <p:cNvSpPr>
              <a:spLocks noChangeArrowheads="1"/>
            </p:cNvSpPr>
            <p:nvPr/>
          </p:nvSpPr>
          <p:spPr bwMode="auto">
            <a:xfrm>
              <a:off x="3039" y="3233"/>
              <a:ext cx="1257" cy="250"/>
            </a:xfrm>
            <a:prstGeom prst="rect">
              <a:avLst/>
            </a:prstGeom>
            <a:gradFill rotWithShape="0">
              <a:gsLst>
                <a:gs pos="0">
                  <a:srgbClr val="FFFFCC"/>
                </a:gs>
                <a:gs pos="100000">
                  <a:srgbClr val="FFFFFF"/>
                </a:gs>
              </a:gsLst>
              <a:lin ang="0" scaled="1"/>
            </a:gradFill>
            <a:ln w="9525">
              <a:noFill/>
              <a:miter lim="800000"/>
              <a:headEnd/>
              <a:tailEnd/>
            </a:ln>
          </p:spPr>
          <p:txBody>
            <a:bodyPr wrap="none" lIns="182880" rIns="365760" anchor="ctr"/>
            <a:lstStyle/>
            <a:p>
              <a:pPr eaLnBrk="0" hangingPunct="0"/>
              <a:r>
                <a:rPr lang="en-US" altLang="zh-CN" sz="1800" b="1">
                  <a:latin typeface="Arial Narrow" pitchFamily="34" charset="0"/>
                </a:rPr>
                <a:t>Schema Admins</a:t>
              </a:r>
            </a:p>
          </p:txBody>
        </p:sp>
        <p:grpSp>
          <p:nvGrpSpPr>
            <p:cNvPr id="74" name="Group 49"/>
            <p:cNvGrpSpPr>
              <a:grpSpLocks/>
            </p:cNvGrpSpPr>
            <p:nvPr/>
          </p:nvGrpSpPr>
          <p:grpSpPr bwMode="auto">
            <a:xfrm>
              <a:off x="2474" y="2719"/>
              <a:ext cx="658" cy="819"/>
              <a:chOff x="2614" y="2766"/>
              <a:chExt cx="658" cy="819"/>
            </a:xfrm>
          </p:grpSpPr>
          <p:grpSp>
            <p:nvGrpSpPr>
              <p:cNvPr id="78" name="Group 50"/>
              <p:cNvGrpSpPr>
                <a:grpSpLocks/>
              </p:cNvGrpSpPr>
              <p:nvPr/>
            </p:nvGrpSpPr>
            <p:grpSpPr bwMode="auto">
              <a:xfrm>
                <a:off x="2825" y="2766"/>
                <a:ext cx="226" cy="580"/>
                <a:chOff x="2073" y="2933"/>
                <a:chExt cx="238" cy="611"/>
              </a:xfrm>
            </p:grpSpPr>
            <p:sp>
              <p:nvSpPr>
                <p:cNvPr id="85" name="Oval 51"/>
                <p:cNvSpPr>
                  <a:spLocks noChangeArrowheads="1"/>
                </p:cNvSpPr>
                <p:nvPr/>
              </p:nvSpPr>
              <p:spPr bwMode="auto">
                <a:xfrm>
                  <a:off x="2139" y="2933"/>
                  <a:ext cx="99" cy="101"/>
                </a:xfrm>
                <a:prstGeom prst="ellipse">
                  <a:avLst/>
                </a:prstGeom>
                <a:gradFill rotWithShape="0">
                  <a:gsLst>
                    <a:gs pos="0">
                      <a:srgbClr val="F95AB7">
                        <a:gamma/>
                        <a:tint val="52549"/>
                        <a:invGamma/>
                      </a:srgbClr>
                    </a:gs>
                    <a:gs pos="100000">
                      <a:srgbClr val="F95AB7"/>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86" name="Freeform 52"/>
                <p:cNvSpPr>
                  <a:spLocks/>
                </p:cNvSpPr>
                <p:nvPr/>
              </p:nvSpPr>
              <p:spPr bwMode="auto">
                <a:xfrm>
                  <a:off x="2073" y="3048"/>
                  <a:ext cx="238" cy="496"/>
                </a:xfrm>
                <a:custGeom>
                  <a:avLst/>
                  <a:gdLst/>
                  <a:ahLst/>
                  <a:cxnLst>
                    <a:cxn ang="0">
                      <a:pos x="186" y="0"/>
                    </a:cxn>
                    <a:cxn ang="0">
                      <a:pos x="195" y="3"/>
                    </a:cxn>
                    <a:cxn ang="0">
                      <a:pos x="204" y="4"/>
                    </a:cxn>
                    <a:cxn ang="0">
                      <a:pos x="212" y="9"/>
                    </a:cxn>
                    <a:cxn ang="0">
                      <a:pos x="224" y="13"/>
                    </a:cxn>
                    <a:cxn ang="0">
                      <a:pos x="230" y="24"/>
                    </a:cxn>
                    <a:cxn ang="0">
                      <a:pos x="237" y="34"/>
                    </a:cxn>
                    <a:cxn ang="0">
                      <a:pos x="237" y="226"/>
                    </a:cxn>
                    <a:cxn ang="0">
                      <a:pos x="234" y="232"/>
                    </a:cxn>
                    <a:cxn ang="0">
                      <a:pos x="230" y="239"/>
                    </a:cxn>
                    <a:cxn ang="0">
                      <a:pos x="221" y="242"/>
                    </a:cxn>
                    <a:cxn ang="0">
                      <a:pos x="212" y="244"/>
                    </a:cxn>
                    <a:cxn ang="0">
                      <a:pos x="204" y="242"/>
                    </a:cxn>
                    <a:cxn ang="0">
                      <a:pos x="200" y="235"/>
                    </a:cxn>
                    <a:cxn ang="0">
                      <a:pos x="195" y="230"/>
                    </a:cxn>
                    <a:cxn ang="0">
                      <a:pos x="195" y="84"/>
                    </a:cxn>
                    <a:cxn ang="0">
                      <a:pos x="182" y="471"/>
                    </a:cxn>
                    <a:cxn ang="0">
                      <a:pos x="177" y="483"/>
                    </a:cxn>
                    <a:cxn ang="0">
                      <a:pos x="170" y="491"/>
                    </a:cxn>
                    <a:cxn ang="0">
                      <a:pos x="161" y="495"/>
                    </a:cxn>
                    <a:cxn ang="0">
                      <a:pos x="152" y="495"/>
                    </a:cxn>
                    <a:cxn ang="0">
                      <a:pos x="140" y="492"/>
                    </a:cxn>
                    <a:cxn ang="0">
                      <a:pos x="132" y="486"/>
                    </a:cxn>
                    <a:cxn ang="0">
                      <a:pos x="128" y="479"/>
                    </a:cxn>
                    <a:cxn ang="0">
                      <a:pos x="126" y="470"/>
                    </a:cxn>
                    <a:cxn ang="0">
                      <a:pos x="111" y="470"/>
                    </a:cxn>
                    <a:cxn ang="0">
                      <a:pos x="107" y="479"/>
                    </a:cxn>
                    <a:cxn ang="0">
                      <a:pos x="101" y="491"/>
                    </a:cxn>
                    <a:cxn ang="0">
                      <a:pos x="89" y="495"/>
                    </a:cxn>
                    <a:cxn ang="0">
                      <a:pos x="77" y="495"/>
                    </a:cxn>
                    <a:cxn ang="0">
                      <a:pos x="69" y="491"/>
                    </a:cxn>
                    <a:cxn ang="0">
                      <a:pos x="60" y="486"/>
                    </a:cxn>
                    <a:cxn ang="0">
                      <a:pos x="56" y="477"/>
                    </a:cxn>
                    <a:cxn ang="0">
                      <a:pos x="56" y="84"/>
                    </a:cxn>
                    <a:cxn ang="0">
                      <a:pos x="42" y="227"/>
                    </a:cxn>
                    <a:cxn ang="0">
                      <a:pos x="38" y="235"/>
                    </a:cxn>
                    <a:cxn ang="0">
                      <a:pos x="33" y="239"/>
                    </a:cxn>
                    <a:cxn ang="0">
                      <a:pos x="26" y="244"/>
                    </a:cxn>
                    <a:cxn ang="0">
                      <a:pos x="17" y="244"/>
                    </a:cxn>
                    <a:cxn ang="0">
                      <a:pos x="9" y="239"/>
                    </a:cxn>
                    <a:cxn ang="0">
                      <a:pos x="5" y="238"/>
                    </a:cxn>
                    <a:cxn ang="0">
                      <a:pos x="0" y="230"/>
                    </a:cxn>
                    <a:cxn ang="0">
                      <a:pos x="0" y="39"/>
                    </a:cxn>
                    <a:cxn ang="0">
                      <a:pos x="5" y="25"/>
                    </a:cxn>
                    <a:cxn ang="0">
                      <a:pos x="14" y="13"/>
                    </a:cxn>
                    <a:cxn ang="0">
                      <a:pos x="30" y="7"/>
                    </a:cxn>
                    <a:cxn ang="0">
                      <a:pos x="44" y="3"/>
                    </a:cxn>
                  </a:cxnLst>
                  <a:rect l="0" t="0" r="r" b="b"/>
                  <a:pathLst>
                    <a:path w="238" h="496">
                      <a:moveTo>
                        <a:pt x="56" y="0"/>
                      </a:moveTo>
                      <a:lnTo>
                        <a:pt x="182" y="0"/>
                      </a:lnTo>
                      <a:lnTo>
                        <a:pt x="186" y="0"/>
                      </a:lnTo>
                      <a:lnTo>
                        <a:pt x="188" y="0"/>
                      </a:lnTo>
                      <a:lnTo>
                        <a:pt x="191" y="0"/>
                      </a:lnTo>
                      <a:lnTo>
                        <a:pt x="195" y="3"/>
                      </a:lnTo>
                      <a:lnTo>
                        <a:pt x="198" y="3"/>
                      </a:lnTo>
                      <a:lnTo>
                        <a:pt x="200" y="3"/>
                      </a:lnTo>
                      <a:lnTo>
                        <a:pt x="204" y="4"/>
                      </a:lnTo>
                      <a:lnTo>
                        <a:pt x="207" y="4"/>
                      </a:lnTo>
                      <a:lnTo>
                        <a:pt x="209" y="7"/>
                      </a:lnTo>
                      <a:lnTo>
                        <a:pt x="212" y="9"/>
                      </a:lnTo>
                      <a:lnTo>
                        <a:pt x="216" y="9"/>
                      </a:lnTo>
                      <a:lnTo>
                        <a:pt x="219" y="12"/>
                      </a:lnTo>
                      <a:lnTo>
                        <a:pt x="224" y="13"/>
                      </a:lnTo>
                      <a:lnTo>
                        <a:pt x="225" y="18"/>
                      </a:lnTo>
                      <a:lnTo>
                        <a:pt x="228" y="21"/>
                      </a:lnTo>
                      <a:lnTo>
                        <a:pt x="230" y="24"/>
                      </a:lnTo>
                      <a:lnTo>
                        <a:pt x="234" y="28"/>
                      </a:lnTo>
                      <a:lnTo>
                        <a:pt x="234" y="30"/>
                      </a:lnTo>
                      <a:lnTo>
                        <a:pt x="237" y="34"/>
                      </a:lnTo>
                      <a:lnTo>
                        <a:pt x="237" y="39"/>
                      </a:lnTo>
                      <a:lnTo>
                        <a:pt x="237" y="42"/>
                      </a:lnTo>
                      <a:lnTo>
                        <a:pt x="237" y="226"/>
                      </a:lnTo>
                      <a:lnTo>
                        <a:pt x="237" y="227"/>
                      </a:lnTo>
                      <a:lnTo>
                        <a:pt x="234" y="230"/>
                      </a:lnTo>
                      <a:lnTo>
                        <a:pt x="234" y="232"/>
                      </a:lnTo>
                      <a:lnTo>
                        <a:pt x="234" y="235"/>
                      </a:lnTo>
                      <a:lnTo>
                        <a:pt x="233" y="238"/>
                      </a:lnTo>
                      <a:lnTo>
                        <a:pt x="230" y="239"/>
                      </a:lnTo>
                      <a:lnTo>
                        <a:pt x="228" y="239"/>
                      </a:lnTo>
                      <a:lnTo>
                        <a:pt x="224" y="242"/>
                      </a:lnTo>
                      <a:lnTo>
                        <a:pt x="221" y="242"/>
                      </a:lnTo>
                      <a:lnTo>
                        <a:pt x="219" y="244"/>
                      </a:lnTo>
                      <a:lnTo>
                        <a:pt x="216" y="244"/>
                      </a:lnTo>
                      <a:lnTo>
                        <a:pt x="212" y="244"/>
                      </a:lnTo>
                      <a:lnTo>
                        <a:pt x="209" y="242"/>
                      </a:lnTo>
                      <a:lnTo>
                        <a:pt x="207" y="242"/>
                      </a:lnTo>
                      <a:lnTo>
                        <a:pt x="204" y="242"/>
                      </a:lnTo>
                      <a:lnTo>
                        <a:pt x="203" y="239"/>
                      </a:lnTo>
                      <a:lnTo>
                        <a:pt x="200" y="238"/>
                      </a:lnTo>
                      <a:lnTo>
                        <a:pt x="200" y="235"/>
                      </a:lnTo>
                      <a:lnTo>
                        <a:pt x="198" y="235"/>
                      </a:lnTo>
                      <a:lnTo>
                        <a:pt x="195" y="232"/>
                      </a:lnTo>
                      <a:lnTo>
                        <a:pt x="195" y="230"/>
                      </a:lnTo>
                      <a:lnTo>
                        <a:pt x="195" y="227"/>
                      </a:lnTo>
                      <a:lnTo>
                        <a:pt x="195" y="226"/>
                      </a:lnTo>
                      <a:lnTo>
                        <a:pt x="195" y="84"/>
                      </a:lnTo>
                      <a:lnTo>
                        <a:pt x="182" y="84"/>
                      </a:lnTo>
                      <a:lnTo>
                        <a:pt x="182" y="467"/>
                      </a:lnTo>
                      <a:lnTo>
                        <a:pt x="182" y="471"/>
                      </a:lnTo>
                      <a:lnTo>
                        <a:pt x="182" y="474"/>
                      </a:lnTo>
                      <a:lnTo>
                        <a:pt x="179" y="479"/>
                      </a:lnTo>
                      <a:lnTo>
                        <a:pt x="177" y="483"/>
                      </a:lnTo>
                      <a:lnTo>
                        <a:pt x="174" y="486"/>
                      </a:lnTo>
                      <a:lnTo>
                        <a:pt x="173" y="488"/>
                      </a:lnTo>
                      <a:lnTo>
                        <a:pt x="170" y="491"/>
                      </a:lnTo>
                      <a:lnTo>
                        <a:pt x="165" y="492"/>
                      </a:lnTo>
                      <a:lnTo>
                        <a:pt x="162" y="492"/>
                      </a:lnTo>
                      <a:lnTo>
                        <a:pt x="161" y="495"/>
                      </a:lnTo>
                      <a:lnTo>
                        <a:pt x="156" y="495"/>
                      </a:lnTo>
                      <a:lnTo>
                        <a:pt x="153" y="495"/>
                      </a:lnTo>
                      <a:lnTo>
                        <a:pt x="152" y="495"/>
                      </a:lnTo>
                      <a:lnTo>
                        <a:pt x="147" y="495"/>
                      </a:lnTo>
                      <a:lnTo>
                        <a:pt x="144" y="492"/>
                      </a:lnTo>
                      <a:lnTo>
                        <a:pt x="140" y="492"/>
                      </a:lnTo>
                      <a:lnTo>
                        <a:pt x="137" y="491"/>
                      </a:lnTo>
                      <a:lnTo>
                        <a:pt x="135" y="488"/>
                      </a:lnTo>
                      <a:lnTo>
                        <a:pt x="132" y="486"/>
                      </a:lnTo>
                      <a:lnTo>
                        <a:pt x="131" y="483"/>
                      </a:lnTo>
                      <a:lnTo>
                        <a:pt x="128" y="482"/>
                      </a:lnTo>
                      <a:lnTo>
                        <a:pt x="128" y="479"/>
                      </a:lnTo>
                      <a:lnTo>
                        <a:pt x="126" y="477"/>
                      </a:lnTo>
                      <a:lnTo>
                        <a:pt x="126" y="474"/>
                      </a:lnTo>
                      <a:lnTo>
                        <a:pt x="126" y="470"/>
                      </a:lnTo>
                      <a:lnTo>
                        <a:pt x="126" y="238"/>
                      </a:lnTo>
                      <a:lnTo>
                        <a:pt x="111" y="238"/>
                      </a:lnTo>
                      <a:lnTo>
                        <a:pt x="111" y="470"/>
                      </a:lnTo>
                      <a:lnTo>
                        <a:pt x="111" y="471"/>
                      </a:lnTo>
                      <a:lnTo>
                        <a:pt x="110" y="477"/>
                      </a:lnTo>
                      <a:lnTo>
                        <a:pt x="107" y="479"/>
                      </a:lnTo>
                      <a:lnTo>
                        <a:pt x="107" y="483"/>
                      </a:lnTo>
                      <a:lnTo>
                        <a:pt x="105" y="486"/>
                      </a:lnTo>
                      <a:lnTo>
                        <a:pt x="101" y="491"/>
                      </a:lnTo>
                      <a:lnTo>
                        <a:pt x="98" y="491"/>
                      </a:lnTo>
                      <a:lnTo>
                        <a:pt x="93" y="492"/>
                      </a:lnTo>
                      <a:lnTo>
                        <a:pt x="89" y="495"/>
                      </a:lnTo>
                      <a:lnTo>
                        <a:pt x="86" y="495"/>
                      </a:lnTo>
                      <a:lnTo>
                        <a:pt x="81" y="495"/>
                      </a:lnTo>
                      <a:lnTo>
                        <a:pt x="77" y="495"/>
                      </a:lnTo>
                      <a:lnTo>
                        <a:pt x="75" y="495"/>
                      </a:lnTo>
                      <a:lnTo>
                        <a:pt x="72" y="492"/>
                      </a:lnTo>
                      <a:lnTo>
                        <a:pt x="69" y="491"/>
                      </a:lnTo>
                      <a:lnTo>
                        <a:pt x="65" y="491"/>
                      </a:lnTo>
                      <a:lnTo>
                        <a:pt x="63" y="486"/>
                      </a:lnTo>
                      <a:lnTo>
                        <a:pt x="60" y="486"/>
                      </a:lnTo>
                      <a:lnTo>
                        <a:pt x="59" y="482"/>
                      </a:lnTo>
                      <a:lnTo>
                        <a:pt x="59" y="479"/>
                      </a:lnTo>
                      <a:lnTo>
                        <a:pt x="56" y="477"/>
                      </a:lnTo>
                      <a:lnTo>
                        <a:pt x="56" y="474"/>
                      </a:lnTo>
                      <a:lnTo>
                        <a:pt x="56" y="470"/>
                      </a:lnTo>
                      <a:lnTo>
                        <a:pt x="56" y="84"/>
                      </a:lnTo>
                      <a:lnTo>
                        <a:pt x="42" y="84"/>
                      </a:lnTo>
                      <a:lnTo>
                        <a:pt x="42" y="226"/>
                      </a:lnTo>
                      <a:lnTo>
                        <a:pt x="42" y="227"/>
                      </a:lnTo>
                      <a:lnTo>
                        <a:pt x="39" y="230"/>
                      </a:lnTo>
                      <a:lnTo>
                        <a:pt x="39" y="232"/>
                      </a:lnTo>
                      <a:lnTo>
                        <a:pt x="38" y="235"/>
                      </a:lnTo>
                      <a:lnTo>
                        <a:pt x="35" y="238"/>
                      </a:lnTo>
                      <a:lnTo>
                        <a:pt x="35" y="239"/>
                      </a:lnTo>
                      <a:lnTo>
                        <a:pt x="33" y="239"/>
                      </a:lnTo>
                      <a:lnTo>
                        <a:pt x="30" y="242"/>
                      </a:lnTo>
                      <a:lnTo>
                        <a:pt x="29" y="242"/>
                      </a:lnTo>
                      <a:lnTo>
                        <a:pt x="26" y="244"/>
                      </a:lnTo>
                      <a:lnTo>
                        <a:pt x="23" y="244"/>
                      </a:lnTo>
                      <a:lnTo>
                        <a:pt x="18" y="244"/>
                      </a:lnTo>
                      <a:lnTo>
                        <a:pt x="17" y="244"/>
                      </a:lnTo>
                      <a:lnTo>
                        <a:pt x="14" y="242"/>
                      </a:lnTo>
                      <a:lnTo>
                        <a:pt x="12" y="242"/>
                      </a:lnTo>
                      <a:lnTo>
                        <a:pt x="9" y="239"/>
                      </a:lnTo>
                      <a:lnTo>
                        <a:pt x="8" y="239"/>
                      </a:lnTo>
                      <a:lnTo>
                        <a:pt x="8" y="238"/>
                      </a:lnTo>
                      <a:lnTo>
                        <a:pt x="5" y="238"/>
                      </a:lnTo>
                      <a:lnTo>
                        <a:pt x="3" y="235"/>
                      </a:lnTo>
                      <a:lnTo>
                        <a:pt x="3" y="232"/>
                      </a:lnTo>
                      <a:lnTo>
                        <a:pt x="0" y="230"/>
                      </a:lnTo>
                      <a:lnTo>
                        <a:pt x="0" y="227"/>
                      </a:lnTo>
                      <a:lnTo>
                        <a:pt x="0" y="226"/>
                      </a:lnTo>
                      <a:lnTo>
                        <a:pt x="0" y="39"/>
                      </a:lnTo>
                      <a:lnTo>
                        <a:pt x="0" y="34"/>
                      </a:lnTo>
                      <a:lnTo>
                        <a:pt x="3" y="30"/>
                      </a:lnTo>
                      <a:lnTo>
                        <a:pt x="5" y="25"/>
                      </a:lnTo>
                      <a:lnTo>
                        <a:pt x="8" y="21"/>
                      </a:lnTo>
                      <a:lnTo>
                        <a:pt x="12" y="18"/>
                      </a:lnTo>
                      <a:lnTo>
                        <a:pt x="14" y="13"/>
                      </a:lnTo>
                      <a:lnTo>
                        <a:pt x="18" y="12"/>
                      </a:lnTo>
                      <a:lnTo>
                        <a:pt x="26" y="9"/>
                      </a:lnTo>
                      <a:lnTo>
                        <a:pt x="30" y="7"/>
                      </a:lnTo>
                      <a:lnTo>
                        <a:pt x="33" y="4"/>
                      </a:lnTo>
                      <a:lnTo>
                        <a:pt x="39" y="3"/>
                      </a:lnTo>
                      <a:lnTo>
                        <a:pt x="44" y="3"/>
                      </a:lnTo>
                      <a:lnTo>
                        <a:pt x="51" y="0"/>
                      </a:lnTo>
                      <a:lnTo>
                        <a:pt x="56" y="0"/>
                      </a:lnTo>
                    </a:path>
                  </a:pathLst>
                </a:custGeom>
                <a:gradFill rotWithShape="0">
                  <a:gsLst>
                    <a:gs pos="0">
                      <a:srgbClr val="F95AB7">
                        <a:gamma/>
                        <a:tint val="52549"/>
                        <a:invGamma/>
                      </a:srgbClr>
                    </a:gs>
                    <a:gs pos="100000">
                      <a:srgbClr val="F95AB7"/>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ea typeface="宋体" pitchFamily="2" charset="-122"/>
                  </a:endParaRPr>
                </a:p>
              </p:txBody>
            </p:sp>
          </p:grpSp>
          <p:grpSp>
            <p:nvGrpSpPr>
              <p:cNvPr id="79" name="Group 53"/>
              <p:cNvGrpSpPr>
                <a:grpSpLocks/>
              </p:cNvGrpSpPr>
              <p:nvPr/>
            </p:nvGrpSpPr>
            <p:grpSpPr bwMode="auto">
              <a:xfrm>
                <a:off x="2994" y="2908"/>
                <a:ext cx="278" cy="619"/>
                <a:chOff x="2326" y="3101"/>
                <a:chExt cx="281" cy="626"/>
              </a:xfrm>
            </p:grpSpPr>
            <p:sp>
              <p:nvSpPr>
                <p:cNvPr id="83" name="Oval 54"/>
                <p:cNvSpPr>
                  <a:spLocks noChangeArrowheads="1"/>
                </p:cNvSpPr>
                <p:nvPr/>
              </p:nvSpPr>
              <p:spPr bwMode="auto">
                <a:xfrm>
                  <a:off x="2418" y="3101"/>
                  <a:ext cx="95" cy="101"/>
                </a:xfrm>
                <a:prstGeom prst="ellipse">
                  <a:avLst/>
                </a:prstGeom>
                <a:gradFill rotWithShape="0">
                  <a:gsLst>
                    <a:gs pos="0">
                      <a:srgbClr val="99CC00">
                        <a:gamma/>
                        <a:tint val="54902"/>
                        <a:invGamma/>
                      </a:srgbClr>
                    </a:gs>
                    <a:gs pos="100000">
                      <a:srgbClr val="99CC00"/>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84" name="Freeform 55"/>
                <p:cNvSpPr>
                  <a:spLocks/>
                </p:cNvSpPr>
                <p:nvPr/>
              </p:nvSpPr>
              <p:spPr bwMode="auto">
                <a:xfrm>
                  <a:off x="2326" y="3223"/>
                  <a:ext cx="281" cy="504"/>
                </a:xfrm>
                <a:custGeom>
                  <a:avLst/>
                  <a:gdLst/>
                  <a:ahLst/>
                  <a:cxnLst>
                    <a:cxn ang="0">
                      <a:pos x="208" y="0"/>
                    </a:cxn>
                    <a:cxn ang="0">
                      <a:pos x="217" y="3"/>
                    </a:cxn>
                    <a:cxn ang="0">
                      <a:pos x="228" y="9"/>
                    </a:cxn>
                    <a:cxn ang="0">
                      <a:pos x="232" y="16"/>
                    </a:cxn>
                    <a:cxn ang="0">
                      <a:pos x="237" y="24"/>
                    </a:cxn>
                    <a:cxn ang="0">
                      <a:pos x="241" y="35"/>
                    </a:cxn>
                    <a:cxn ang="0">
                      <a:pos x="280" y="189"/>
                    </a:cxn>
                    <a:cxn ang="0">
                      <a:pos x="280" y="201"/>
                    </a:cxn>
                    <a:cxn ang="0">
                      <a:pos x="276" y="208"/>
                    </a:cxn>
                    <a:cxn ang="0">
                      <a:pos x="268" y="214"/>
                    </a:cxn>
                    <a:cxn ang="0">
                      <a:pos x="258" y="214"/>
                    </a:cxn>
                    <a:cxn ang="0">
                      <a:pos x="252" y="212"/>
                    </a:cxn>
                    <a:cxn ang="0">
                      <a:pos x="244" y="208"/>
                    </a:cxn>
                    <a:cxn ang="0">
                      <a:pos x="240" y="201"/>
                    </a:cxn>
                    <a:cxn ang="0">
                      <a:pos x="253" y="310"/>
                    </a:cxn>
                    <a:cxn ang="0">
                      <a:pos x="202" y="484"/>
                    </a:cxn>
                    <a:cxn ang="0">
                      <a:pos x="198" y="494"/>
                    </a:cxn>
                    <a:cxn ang="0">
                      <a:pos x="190" y="499"/>
                    </a:cxn>
                    <a:cxn ang="0">
                      <a:pos x="184" y="503"/>
                    </a:cxn>
                    <a:cxn ang="0">
                      <a:pos x="174" y="503"/>
                    </a:cxn>
                    <a:cxn ang="0">
                      <a:pos x="166" y="500"/>
                    </a:cxn>
                    <a:cxn ang="0">
                      <a:pos x="159" y="494"/>
                    </a:cxn>
                    <a:cxn ang="0">
                      <a:pos x="154" y="487"/>
                    </a:cxn>
                    <a:cxn ang="0">
                      <a:pos x="153" y="479"/>
                    </a:cxn>
                    <a:cxn ang="0">
                      <a:pos x="127" y="479"/>
                    </a:cxn>
                    <a:cxn ang="0">
                      <a:pos x="126" y="487"/>
                    </a:cxn>
                    <a:cxn ang="0">
                      <a:pos x="121" y="496"/>
                    </a:cxn>
                    <a:cxn ang="0">
                      <a:pos x="114" y="500"/>
                    </a:cxn>
                    <a:cxn ang="0">
                      <a:pos x="106" y="503"/>
                    </a:cxn>
                    <a:cxn ang="0">
                      <a:pos x="96" y="503"/>
                    </a:cxn>
                    <a:cxn ang="0">
                      <a:pos x="90" y="499"/>
                    </a:cxn>
                    <a:cxn ang="0">
                      <a:pos x="82" y="494"/>
                    </a:cxn>
                    <a:cxn ang="0">
                      <a:pos x="78" y="484"/>
                    </a:cxn>
                    <a:cxn ang="0">
                      <a:pos x="78" y="313"/>
                    </a:cxn>
                    <a:cxn ang="0">
                      <a:pos x="78" y="71"/>
                    </a:cxn>
                    <a:cxn ang="0">
                      <a:pos x="39" y="209"/>
                    </a:cxn>
                    <a:cxn ang="0">
                      <a:pos x="31" y="217"/>
                    </a:cxn>
                    <a:cxn ang="0">
                      <a:pos x="22" y="220"/>
                    </a:cxn>
                    <a:cxn ang="0">
                      <a:pos x="15" y="220"/>
                    </a:cxn>
                    <a:cxn ang="0">
                      <a:pos x="4" y="212"/>
                    </a:cxn>
                    <a:cxn ang="0">
                      <a:pos x="0" y="202"/>
                    </a:cxn>
                    <a:cxn ang="0">
                      <a:pos x="0" y="196"/>
                    </a:cxn>
                    <a:cxn ang="0">
                      <a:pos x="40" y="38"/>
                    </a:cxn>
                    <a:cxn ang="0">
                      <a:pos x="43" y="28"/>
                    </a:cxn>
                    <a:cxn ang="0">
                      <a:pos x="46" y="19"/>
                    </a:cxn>
                    <a:cxn ang="0">
                      <a:pos x="52" y="12"/>
                    </a:cxn>
                    <a:cxn ang="0">
                      <a:pos x="60" y="4"/>
                    </a:cxn>
                    <a:cxn ang="0">
                      <a:pos x="72" y="0"/>
                    </a:cxn>
                  </a:cxnLst>
                  <a:rect l="0" t="0" r="r" b="b"/>
                  <a:pathLst>
                    <a:path w="281" h="504">
                      <a:moveTo>
                        <a:pt x="78" y="0"/>
                      </a:moveTo>
                      <a:lnTo>
                        <a:pt x="205" y="0"/>
                      </a:lnTo>
                      <a:lnTo>
                        <a:pt x="208" y="0"/>
                      </a:lnTo>
                      <a:lnTo>
                        <a:pt x="210" y="0"/>
                      </a:lnTo>
                      <a:lnTo>
                        <a:pt x="214" y="3"/>
                      </a:lnTo>
                      <a:lnTo>
                        <a:pt x="217" y="3"/>
                      </a:lnTo>
                      <a:lnTo>
                        <a:pt x="220" y="4"/>
                      </a:lnTo>
                      <a:lnTo>
                        <a:pt x="222" y="7"/>
                      </a:lnTo>
                      <a:lnTo>
                        <a:pt x="228" y="9"/>
                      </a:lnTo>
                      <a:lnTo>
                        <a:pt x="229" y="12"/>
                      </a:lnTo>
                      <a:lnTo>
                        <a:pt x="229" y="15"/>
                      </a:lnTo>
                      <a:lnTo>
                        <a:pt x="232" y="16"/>
                      </a:lnTo>
                      <a:lnTo>
                        <a:pt x="234" y="19"/>
                      </a:lnTo>
                      <a:lnTo>
                        <a:pt x="237" y="22"/>
                      </a:lnTo>
                      <a:lnTo>
                        <a:pt x="237" y="24"/>
                      </a:lnTo>
                      <a:lnTo>
                        <a:pt x="240" y="27"/>
                      </a:lnTo>
                      <a:lnTo>
                        <a:pt x="240" y="31"/>
                      </a:lnTo>
                      <a:lnTo>
                        <a:pt x="241" y="35"/>
                      </a:lnTo>
                      <a:lnTo>
                        <a:pt x="241" y="38"/>
                      </a:lnTo>
                      <a:lnTo>
                        <a:pt x="241" y="43"/>
                      </a:lnTo>
                      <a:lnTo>
                        <a:pt x="280" y="189"/>
                      </a:lnTo>
                      <a:lnTo>
                        <a:pt x="280" y="193"/>
                      </a:lnTo>
                      <a:lnTo>
                        <a:pt x="280" y="196"/>
                      </a:lnTo>
                      <a:lnTo>
                        <a:pt x="280" y="201"/>
                      </a:lnTo>
                      <a:lnTo>
                        <a:pt x="280" y="202"/>
                      </a:lnTo>
                      <a:lnTo>
                        <a:pt x="277" y="205"/>
                      </a:lnTo>
                      <a:lnTo>
                        <a:pt x="276" y="208"/>
                      </a:lnTo>
                      <a:lnTo>
                        <a:pt x="273" y="209"/>
                      </a:lnTo>
                      <a:lnTo>
                        <a:pt x="271" y="212"/>
                      </a:lnTo>
                      <a:lnTo>
                        <a:pt x="268" y="214"/>
                      </a:lnTo>
                      <a:lnTo>
                        <a:pt x="265" y="214"/>
                      </a:lnTo>
                      <a:lnTo>
                        <a:pt x="261" y="214"/>
                      </a:lnTo>
                      <a:lnTo>
                        <a:pt x="258" y="214"/>
                      </a:lnTo>
                      <a:lnTo>
                        <a:pt x="256" y="214"/>
                      </a:lnTo>
                      <a:lnTo>
                        <a:pt x="253" y="214"/>
                      </a:lnTo>
                      <a:lnTo>
                        <a:pt x="252" y="212"/>
                      </a:lnTo>
                      <a:lnTo>
                        <a:pt x="249" y="212"/>
                      </a:lnTo>
                      <a:lnTo>
                        <a:pt x="246" y="209"/>
                      </a:lnTo>
                      <a:lnTo>
                        <a:pt x="244" y="208"/>
                      </a:lnTo>
                      <a:lnTo>
                        <a:pt x="241" y="205"/>
                      </a:lnTo>
                      <a:lnTo>
                        <a:pt x="241" y="202"/>
                      </a:lnTo>
                      <a:lnTo>
                        <a:pt x="240" y="201"/>
                      </a:lnTo>
                      <a:lnTo>
                        <a:pt x="202" y="71"/>
                      </a:lnTo>
                      <a:lnTo>
                        <a:pt x="190" y="71"/>
                      </a:lnTo>
                      <a:lnTo>
                        <a:pt x="253" y="310"/>
                      </a:lnTo>
                      <a:lnTo>
                        <a:pt x="202" y="310"/>
                      </a:lnTo>
                      <a:lnTo>
                        <a:pt x="202" y="479"/>
                      </a:lnTo>
                      <a:lnTo>
                        <a:pt x="202" y="484"/>
                      </a:lnTo>
                      <a:lnTo>
                        <a:pt x="202" y="487"/>
                      </a:lnTo>
                      <a:lnTo>
                        <a:pt x="201" y="488"/>
                      </a:lnTo>
                      <a:lnTo>
                        <a:pt x="198" y="494"/>
                      </a:lnTo>
                      <a:lnTo>
                        <a:pt x="196" y="496"/>
                      </a:lnTo>
                      <a:lnTo>
                        <a:pt x="196" y="499"/>
                      </a:lnTo>
                      <a:lnTo>
                        <a:pt x="190" y="499"/>
                      </a:lnTo>
                      <a:lnTo>
                        <a:pt x="189" y="500"/>
                      </a:lnTo>
                      <a:lnTo>
                        <a:pt x="186" y="503"/>
                      </a:lnTo>
                      <a:lnTo>
                        <a:pt x="184" y="503"/>
                      </a:lnTo>
                      <a:lnTo>
                        <a:pt x="181" y="503"/>
                      </a:lnTo>
                      <a:lnTo>
                        <a:pt x="178" y="503"/>
                      </a:lnTo>
                      <a:lnTo>
                        <a:pt x="174" y="503"/>
                      </a:lnTo>
                      <a:lnTo>
                        <a:pt x="171" y="503"/>
                      </a:lnTo>
                      <a:lnTo>
                        <a:pt x="169" y="500"/>
                      </a:lnTo>
                      <a:lnTo>
                        <a:pt x="166" y="500"/>
                      </a:lnTo>
                      <a:lnTo>
                        <a:pt x="165" y="499"/>
                      </a:lnTo>
                      <a:lnTo>
                        <a:pt x="162" y="496"/>
                      </a:lnTo>
                      <a:lnTo>
                        <a:pt x="159" y="494"/>
                      </a:lnTo>
                      <a:lnTo>
                        <a:pt x="157" y="494"/>
                      </a:lnTo>
                      <a:lnTo>
                        <a:pt x="157" y="488"/>
                      </a:lnTo>
                      <a:lnTo>
                        <a:pt x="154" y="487"/>
                      </a:lnTo>
                      <a:lnTo>
                        <a:pt x="154" y="484"/>
                      </a:lnTo>
                      <a:lnTo>
                        <a:pt x="153" y="481"/>
                      </a:lnTo>
                      <a:lnTo>
                        <a:pt x="153" y="479"/>
                      </a:lnTo>
                      <a:lnTo>
                        <a:pt x="153" y="313"/>
                      </a:lnTo>
                      <a:lnTo>
                        <a:pt x="127" y="313"/>
                      </a:lnTo>
                      <a:lnTo>
                        <a:pt x="127" y="479"/>
                      </a:lnTo>
                      <a:lnTo>
                        <a:pt x="127" y="481"/>
                      </a:lnTo>
                      <a:lnTo>
                        <a:pt x="127" y="484"/>
                      </a:lnTo>
                      <a:lnTo>
                        <a:pt x="126" y="487"/>
                      </a:lnTo>
                      <a:lnTo>
                        <a:pt x="126" y="488"/>
                      </a:lnTo>
                      <a:lnTo>
                        <a:pt x="123" y="494"/>
                      </a:lnTo>
                      <a:lnTo>
                        <a:pt x="121" y="496"/>
                      </a:lnTo>
                      <a:lnTo>
                        <a:pt x="118" y="499"/>
                      </a:lnTo>
                      <a:lnTo>
                        <a:pt x="115" y="499"/>
                      </a:lnTo>
                      <a:lnTo>
                        <a:pt x="114" y="500"/>
                      </a:lnTo>
                      <a:lnTo>
                        <a:pt x="111" y="503"/>
                      </a:lnTo>
                      <a:lnTo>
                        <a:pt x="109" y="503"/>
                      </a:lnTo>
                      <a:lnTo>
                        <a:pt x="106" y="503"/>
                      </a:lnTo>
                      <a:lnTo>
                        <a:pt x="102" y="503"/>
                      </a:lnTo>
                      <a:lnTo>
                        <a:pt x="99" y="503"/>
                      </a:lnTo>
                      <a:lnTo>
                        <a:pt x="96" y="503"/>
                      </a:lnTo>
                      <a:lnTo>
                        <a:pt x="94" y="500"/>
                      </a:lnTo>
                      <a:lnTo>
                        <a:pt x="91" y="500"/>
                      </a:lnTo>
                      <a:lnTo>
                        <a:pt x="90" y="499"/>
                      </a:lnTo>
                      <a:lnTo>
                        <a:pt x="87" y="499"/>
                      </a:lnTo>
                      <a:lnTo>
                        <a:pt x="84" y="496"/>
                      </a:lnTo>
                      <a:lnTo>
                        <a:pt x="82" y="494"/>
                      </a:lnTo>
                      <a:lnTo>
                        <a:pt x="79" y="491"/>
                      </a:lnTo>
                      <a:lnTo>
                        <a:pt x="79" y="488"/>
                      </a:lnTo>
                      <a:lnTo>
                        <a:pt x="78" y="484"/>
                      </a:lnTo>
                      <a:lnTo>
                        <a:pt x="78" y="481"/>
                      </a:lnTo>
                      <a:lnTo>
                        <a:pt x="78" y="479"/>
                      </a:lnTo>
                      <a:lnTo>
                        <a:pt x="78" y="313"/>
                      </a:lnTo>
                      <a:lnTo>
                        <a:pt x="28" y="313"/>
                      </a:lnTo>
                      <a:lnTo>
                        <a:pt x="90" y="71"/>
                      </a:lnTo>
                      <a:lnTo>
                        <a:pt x="78" y="71"/>
                      </a:lnTo>
                      <a:lnTo>
                        <a:pt x="40" y="202"/>
                      </a:lnTo>
                      <a:lnTo>
                        <a:pt x="39" y="205"/>
                      </a:lnTo>
                      <a:lnTo>
                        <a:pt x="39" y="209"/>
                      </a:lnTo>
                      <a:lnTo>
                        <a:pt x="36" y="212"/>
                      </a:lnTo>
                      <a:lnTo>
                        <a:pt x="34" y="214"/>
                      </a:lnTo>
                      <a:lnTo>
                        <a:pt x="31" y="217"/>
                      </a:lnTo>
                      <a:lnTo>
                        <a:pt x="28" y="217"/>
                      </a:lnTo>
                      <a:lnTo>
                        <a:pt x="27" y="220"/>
                      </a:lnTo>
                      <a:lnTo>
                        <a:pt x="22" y="220"/>
                      </a:lnTo>
                      <a:lnTo>
                        <a:pt x="19" y="220"/>
                      </a:lnTo>
                      <a:lnTo>
                        <a:pt x="16" y="220"/>
                      </a:lnTo>
                      <a:lnTo>
                        <a:pt x="15" y="220"/>
                      </a:lnTo>
                      <a:lnTo>
                        <a:pt x="9" y="217"/>
                      </a:lnTo>
                      <a:lnTo>
                        <a:pt x="7" y="214"/>
                      </a:lnTo>
                      <a:lnTo>
                        <a:pt x="4" y="212"/>
                      </a:lnTo>
                      <a:lnTo>
                        <a:pt x="3" y="208"/>
                      </a:lnTo>
                      <a:lnTo>
                        <a:pt x="0" y="205"/>
                      </a:lnTo>
                      <a:lnTo>
                        <a:pt x="0" y="202"/>
                      </a:lnTo>
                      <a:lnTo>
                        <a:pt x="0" y="201"/>
                      </a:lnTo>
                      <a:lnTo>
                        <a:pt x="0" y="198"/>
                      </a:lnTo>
                      <a:lnTo>
                        <a:pt x="0" y="196"/>
                      </a:lnTo>
                      <a:lnTo>
                        <a:pt x="0" y="193"/>
                      </a:lnTo>
                      <a:lnTo>
                        <a:pt x="39" y="40"/>
                      </a:lnTo>
                      <a:lnTo>
                        <a:pt x="40" y="38"/>
                      </a:lnTo>
                      <a:lnTo>
                        <a:pt x="40" y="34"/>
                      </a:lnTo>
                      <a:lnTo>
                        <a:pt x="40" y="31"/>
                      </a:lnTo>
                      <a:lnTo>
                        <a:pt x="43" y="28"/>
                      </a:lnTo>
                      <a:lnTo>
                        <a:pt x="43" y="27"/>
                      </a:lnTo>
                      <a:lnTo>
                        <a:pt x="43" y="24"/>
                      </a:lnTo>
                      <a:lnTo>
                        <a:pt x="46" y="19"/>
                      </a:lnTo>
                      <a:lnTo>
                        <a:pt x="48" y="16"/>
                      </a:lnTo>
                      <a:lnTo>
                        <a:pt x="51" y="15"/>
                      </a:lnTo>
                      <a:lnTo>
                        <a:pt x="52" y="12"/>
                      </a:lnTo>
                      <a:lnTo>
                        <a:pt x="55" y="9"/>
                      </a:lnTo>
                      <a:lnTo>
                        <a:pt x="58" y="7"/>
                      </a:lnTo>
                      <a:lnTo>
                        <a:pt x="60" y="4"/>
                      </a:lnTo>
                      <a:lnTo>
                        <a:pt x="63" y="3"/>
                      </a:lnTo>
                      <a:lnTo>
                        <a:pt x="67" y="3"/>
                      </a:lnTo>
                      <a:lnTo>
                        <a:pt x="72" y="0"/>
                      </a:lnTo>
                      <a:lnTo>
                        <a:pt x="78" y="0"/>
                      </a:lnTo>
                    </a:path>
                  </a:pathLst>
                </a:custGeom>
                <a:gradFill rotWithShape="0">
                  <a:gsLst>
                    <a:gs pos="0">
                      <a:srgbClr val="99CC00">
                        <a:gamma/>
                        <a:tint val="54902"/>
                        <a:invGamma/>
                      </a:srgbClr>
                    </a:gs>
                    <a:gs pos="100000">
                      <a:srgbClr val="99CC00"/>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ea typeface="宋体" pitchFamily="2" charset="-122"/>
                  </a:endParaRPr>
                </a:p>
              </p:txBody>
            </p:sp>
          </p:grpSp>
          <p:grpSp>
            <p:nvGrpSpPr>
              <p:cNvPr id="80" name="Group 56"/>
              <p:cNvGrpSpPr>
                <a:grpSpLocks/>
              </p:cNvGrpSpPr>
              <p:nvPr/>
            </p:nvGrpSpPr>
            <p:grpSpPr bwMode="auto">
              <a:xfrm>
                <a:off x="2614" y="2966"/>
                <a:ext cx="278" cy="619"/>
                <a:chOff x="3064" y="2792"/>
                <a:chExt cx="281" cy="626"/>
              </a:xfrm>
            </p:grpSpPr>
            <p:sp>
              <p:nvSpPr>
                <p:cNvPr id="81" name="Oval 57"/>
                <p:cNvSpPr>
                  <a:spLocks noChangeArrowheads="1"/>
                </p:cNvSpPr>
                <p:nvPr/>
              </p:nvSpPr>
              <p:spPr bwMode="auto">
                <a:xfrm>
                  <a:off x="3156" y="2792"/>
                  <a:ext cx="95" cy="102"/>
                </a:xfrm>
                <a:prstGeom prst="ellipse">
                  <a:avLst/>
                </a:prstGeom>
                <a:gradFill rotWithShape="0">
                  <a:gsLst>
                    <a:gs pos="0">
                      <a:srgbClr val="9234DB">
                        <a:gamma/>
                        <a:tint val="33333"/>
                        <a:invGamma/>
                      </a:srgbClr>
                    </a:gs>
                    <a:gs pos="100000">
                      <a:srgbClr val="9234DB"/>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82" name="Freeform 58"/>
                <p:cNvSpPr>
                  <a:spLocks/>
                </p:cNvSpPr>
                <p:nvPr/>
              </p:nvSpPr>
              <p:spPr bwMode="auto">
                <a:xfrm>
                  <a:off x="3064" y="2914"/>
                  <a:ext cx="281" cy="504"/>
                </a:xfrm>
                <a:custGeom>
                  <a:avLst/>
                  <a:gdLst/>
                  <a:ahLst/>
                  <a:cxnLst>
                    <a:cxn ang="0">
                      <a:pos x="208" y="0"/>
                    </a:cxn>
                    <a:cxn ang="0">
                      <a:pos x="217" y="3"/>
                    </a:cxn>
                    <a:cxn ang="0">
                      <a:pos x="228" y="9"/>
                    </a:cxn>
                    <a:cxn ang="0">
                      <a:pos x="232" y="16"/>
                    </a:cxn>
                    <a:cxn ang="0">
                      <a:pos x="237" y="24"/>
                    </a:cxn>
                    <a:cxn ang="0">
                      <a:pos x="241" y="35"/>
                    </a:cxn>
                    <a:cxn ang="0">
                      <a:pos x="280" y="189"/>
                    </a:cxn>
                    <a:cxn ang="0">
                      <a:pos x="280" y="201"/>
                    </a:cxn>
                    <a:cxn ang="0">
                      <a:pos x="276" y="208"/>
                    </a:cxn>
                    <a:cxn ang="0">
                      <a:pos x="268" y="214"/>
                    </a:cxn>
                    <a:cxn ang="0">
                      <a:pos x="258" y="214"/>
                    </a:cxn>
                    <a:cxn ang="0">
                      <a:pos x="252" y="212"/>
                    </a:cxn>
                    <a:cxn ang="0">
                      <a:pos x="244" y="208"/>
                    </a:cxn>
                    <a:cxn ang="0">
                      <a:pos x="240" y="201"/>
                    </a:cxn>
                    <a:cxn ang="0">
                      <a:pos x="253" y="310"/>
                    </a:cxn>
                    <a:cxn ang="0">
                      <a:pos x="202" y="484"/>
                    </a:cxn>
                    <a:cxn ang="0">
                      <a:pos x="198" y="494"/>
                    </a:cxn>
                    <a:cxn ang="0">
                      <a:pos x="190" y="499"/>
                    </a:cxn>
                    <a:cxn ang="0">
                      <a:pos x="184" y="503"/>
                    </a:cxn>
                    <a:cxn ang="0">
                      <a:pos x="174" y="503"/>
                    </a:cxn>
                    <a:cxn ang="0">
                      <a:pos x="166" y="500"/>
                    </a:cxn>
                    <a:cxn ang="0">
                      <a:pos x="159" y="494"/>
                    </a:cxn>
                    <a:cxn ang="0">
                      <a:pos x="154" y="487"/>
                    </a:cxn>
                    <a:cxn ang="0">
                      <a:pos x="153" y="479"/>
                    </a:cxn>
                    <a:cxn ang="0">
                      <a:pos x="127" y="479"/>
                    </a:cxn>
                    <a:cxn ang="0">
                      <a:pos x="126" y="487"/>
                    </a:cxn>
                    <a:cxn ang="0">
                      <a:pos x="121" y="496"/>
                    </a:cxn>
                    <a:cxn ang="0">
                      <a:pos x="114" y="500"/>
                    </a:cxn>
                    <a:cxn ang="0">
                      <a:pos x="106" y="503"/>
                    </a:cxn>
                    <a:cxn ang="0">
                      <a:pos x="96" y="503"/>
                    </a:cxn>
                    <a:cxn ang="0">
                      <a:pos x="90" y="499"/>
                    </a:cxn>
                    <a:cxn ang="0">
                      <a:pos x="82" y="494"/>
                    </a:cxn>
                    <a:cxn ang="0">
                      <a:pos x="78" y="484"/>
                    </a:cxn>
                    <a:cxn ang="0">
                      <a:pos x="78" y="313"/>
                    </a:cxn>
                    <a:cxn ang="0">
                      <a:pos x="78" y="71"/>
                    </a:cxn>
                    <a:cxn ang="0">
                      <a:pos x="39" y="209"/>
                    </a:cxn>
                    <a:cxn ang="0">
                      <a:pos x="31" y="217"/>
                    </a:cxn>
                    <a:cxn ang="0">
                      <a:pos x="22" y="220"/>
                    </a:cxn>
                    <a:cxn ang="0">
                      <a:pos x="15" y="220"/>
                    </a:cxn>
                    <a:cxn ang="0">
                      <a:pos x="4" y="212"/>
                    </a:cxn>
                    <a:cxn ang="0">
                      <a:pos x="0" y="202"/>
                    </a:cxn>
                    <a:cxn ang="0">
                      <a:pos x="0" y="196"/>
                    </a:cxn>
                    <a:cxn ang="0">
                      <a:pos x="40" y="38"/>
                    </a:cxn>
                    <a:cxn ang="0">
                      <a:pos x="43" y="28"/>
                    </a:cxn>
                    <a:cxn ang="0">
                      <a:pos x="46" y="19"/>
                    </a:cxn>
                    <a:cxn ang="0">
                      <a:pos x="52" y="12"/>
                    </a:cxn>
                    <a:cxn ang="0">
                      <a:pos x="60" y="4"/>
                    </a:cxn>
                    <a:cxn ang="0">
                      <a:pos x="72" y="0"/>
                    </a:cxn>
                  </a:cxnLst>
                  <a:rect l="0" t="0" r="r" b="b"/>
                  <a:pathLst>
                    <a:path w="281" h="504">
                      <a:moveTo>
                        <a:pt x="78" y="0"/>
                      </a:moveTo>
                      <a:lnTo>
                        <a:pt x="205" y="0"/>
                      </a:lnTo>
                      <a:lnTo>
                        <a:pt x="208" y="0"/>
                      </a:lnTo>
                      <a:lnTo>
                        <a:pt x="210" y="0"/>
                      </a:lnTo>
                      <a:lnTo>
                        <a:pt x="214" y="3"/>
                      </a:lnTo>
                      <a:lnTo>
                        <a:pt x="217" y="3"/>
                      </a:lnTo>
                      <a:lnTo>
                        <a:pt x="220" y="4"/>
                      </a:lnTo>
                      <a:lnTo>
                        <a:pt x="222" y="7"/>
                      </a:lnTo>
                      <a:lnTo>
                        <a:pt x="228" y="9"/>
                      </a:lnTo>
                      <a:lnTo>
                        <a:pt x="229" y="12"/>
                      </a:lnTo>
                      <a:lnTo>
                        <a:pt x="229" y="15"/>
                      </a:lnTo>
                      <a:lnTo>
                        <a:pt x="232" y="16"/>
                      </a:lnTo>
                      <a:lnTo>
                        <a:pt x="234" y="19"/>
                      </a:lnTo>
                      <a:lnTo>
                        <a:pt x="237" y="22"/>
                      </a:lnTo>
                      <a:lnTo>
                        <a:pt x="237" y="24"/>
                      </a:lnTo>
                      <a:lnTo>
                        <a:pt x="240" y="27"/>
                      </a:lnTo>
                      <a:lnTo>
                        <a:pt x="240" y="31"/>
                      </a:lnTo>
                      <a:lnTo>
                        <a:pt x="241" y="35"/>
                      </a:lnTo>
                      <a:lnTo>
                        <a:pt x="241" y="38"/>
                      </a:lnTo>
                      <a:lnTo>
                        <a:pt x="241" y="43"/>
                      </a:lnTo>
                      <a:lnTo>
                        <a:pt x="280" y="189"/>
                      </a:lnTo>
                      <a:lnTo>
                        <a:pt x="280" y="193"/>
                      </a:lnTo>
                      <a:lnTo>
                        <a:pt x="280" y="196"/>
                      </a:lnTo>
                      <a:lnTo>
                        <a:pt x="280" y="201"/>
                      </a:lnTo>
                      <a:lnTo>
                        <a:pt x="280" y="202"/>
                      </a:lnTo>
                      <a:lnTo>
                        <a:pt x="277" y="205"/>
                      </a:lnTo>
                      <a:lnTo>
                        <a:pt x="276" y="208"/>
                      </a:lnTo>
                      <a:lnTo>
                        <a:pt x="273" y="209"/>
                      </a:lnTo>
                      <a:lnTo>
                        <a:pt x="271" y="212"/>
                      </a:lnTo>
                      <a:lnTo>
                        <a:pt x="268" y="214"/>
                      </a:lnTo>
                      <a:lnTo>
                        <a:pt x="265" y="214"/>
                      </a:lnTo>
                      <a:lnTo>
                        <a:pt x="261" y="214"/>
                      </a:lnTo>
                      <a:lnTo>
                        <a:pt x="258" y="214"/>
                      </a:lnTo>
                      <a:lnTo>
                        <a:pt x="256" y="214"/>
                      </a:lnTo>
                      <a:lnTo>
                        <a:pt x="253" y="214"/>
                      </a:lnTo>
                      <a:lnTo>
                        <a:pt x="252" y="212"/>
                      </a:lnTo>
                      <a:lnTo>
                        <a:pt x="249" y="212"/>
                      </a:lnTo>
                      <a:lnTo>
                        <a:pt x="246" y="209"/>
                      </a:lnTo>
                      <a:lnTo>
                        <a:pt x="244" y="208"/>
                      </a:lnTo>
                      <a:lnTo>
                        <a:pt x="241" y="205"/>
                      </a:lnTo>
                      <a:lnTo>
                        <a:pt x="241" y="202"/>
                      </a:lnTo>
                      <a:lnTo>
                        <a:pt x="240" y="201"/>
                      </a:lnTo>
                      <a:lnTo>
                        <a:pt x="202" y="71"/>
                      </a:lnTo>
                      <a:lnTo>
                        <a:pt x="190" y="71"/>
                      </a:lnTo>
                      <a:lnTo>
                        <a:pt x="253" y="310"/>
                      </a:lnTo>
                      <a:lnTo>
                        <a:pt x="202" y="310"/>
                      </a:lnTo>
                      <a:lnTo>
                        <a:pt x="202" y="479"/>
                      </a:lnTo>
                      <a:lnTo>
                        <a:pt x="202" y="484"/>
                      </a:lnTo>
                      <a:lnTo>
                        <a:pt x="202" y="487"/>
                      </a:lnTo>
                      <a:lnTo>
                        <a:pt x="201" y="488"/>
                      </a:lnTo>
                      <a:lnTo>
                        <a:pt x="198" y="494"/>
                      </a:lnTo>
                      <a:lnTo>
                        <a:pt x="196" y="496"/>
                      </a:lnTo>
                      <a:lnTo>
                        <a:pt x="196" y="499"/>
                      </a:lnTo>
                      <a:lnTo>
                        <a:pt x="190" y="499"/>
                      </a:lnTo>
                      <a:lnTo>
                        <a:pt x="189" y="500"/>
                      </a:lnTo>
                      <a:lnTo>
                        <a:pt x="186" y="503"/>
                      </a:lnTo>
                      <a:lnTo>
                        <a:pt x="184" y="503"/>
                      </a:lnTo>
                      <a:lnTo>
                        <a:pt x="181" y="503"/>
                      </a:lnTo>
                      <a:lnTo>
                        <a:pt x="178" y="503"/>
                      </a:lnTo>
                      <a:lnTo>
                        <a:pt x="174" y="503"/>
                      </a:lnTo>
                      <a:lnTo>
                        <a:pt x="171" y="503"/>
                      </a:lnTo>
                      <a:lnTo>
                        <a:pt x="169" y="500"/>
                      </a:lnTo>
                      <a:lnTo>
                        <a:pt x="166" y="500"/>
                      </a:lnTo>
                      <a:lnTo>
                        <a:pt x="165" y="499"/>
                      </a:lnTo>
                      <a:lnTo>
                        <a:pt x="162" y="496"/>
                      </a:lnTo>
                      <a:lnTo>
                        <a:pt x="159" y="494"/>
                      </a:lnTo>
                      <a:lnTo>
                        <a:pt x="157" y="494"/>
                      </a:lnTo>
                      <a:lnTo>
                        <a:pt x="157" y="488"/>
                      </a:lnTo>
                      <a:lnTo>
                        <a:pt x="154" y="487"/>
                      </a:lnTo>
                      <a:lnTo>
                        <a:pt x="154" y="484"/>
                      </a:lnTo>
                      <a:lnTo>
                        <a:pt x="153" y="481"/>
                      </a:lnTo>
                      <a:lnTo>
                        <a:pt x="153" y="479"/>
                      </a:lnTo>
                      <a:lnTo>
                        <a:pt x="153" y="313"/>
                      </a:lnTo>
                      <a:lnTo>
                        <a:pt x="127" y="313"/>
                      </a:lnTo>
                      <a:lnTo>
                        <a:pt x="127" y="479"/>
                      </a:lnTo>
                      <a:lnTo>
                        <a:pt x="127" y="481"/>
                      </a:lnTo>
                      <a:lnTo>
                        <a:pt x="127" y="484"/>
                      </a:lnTo>
                      <a:lnTo>
                        <a:pt x="126" y="487"/>
                      </a:lnTo>
                      <a:lnTo>
                        <a:pt x="126" y="488"/>
                      </a:lnTo>
                      <a:lnTo>
                        <a:pt x="123" y="494"/>
                      </a:lnTo>
                      <a:lnTo>
                        <a:pt x="121" y="496"/>
                      </a:lnTo>
                      <a:lnTo>
                        <a:pt x="118" y="499"/>
                      </a:lnTo>
                      <a:lnTo>
                        <a:pt x="115" y="499"/>
                      </a:lnTo>
                      <a:lnTo>
                        <a:pt x="114" y="500"/>
                      </a:lnTo>
                      <a:lnTo>
                        <a:pt x="111" y="503"/>
                      </a:lnTo>
                      <a:lnTo>
                        <a:pt x="109" y="503"/>
                      </a:lnTo>
                      <a:lnTo>
                        <a:pt x="106" y="503"/>
                      </a:lnTo>
                      <a:lnTo>
                        <a:pt x="102" y="503"/>
                      </a:lnTo>
                      <a:lnTo>
                        <a:pt x="99" y="503"/>
                      </a:lnTo>
                      <a:lnTo>
                        <a:pt x="96" y="503"/>
                      </a:lnTo>
                      <a:lnTo>
                        <a:pt x="94" y="500"/>
                      </a:lnTo>
                      <a:lnTo>
                        <a:pt x="91" y="500"/>
                      </a:lnTo>
                      <a:lnTo>
                        <a:pt x="90" y="499"/>
                      </a:lnTo>
                      <a:lnTo>
                        <a:pt x="87" y="499"/>
                      </a:lnTo>
                      <a:lnTo>
                        <a:pt x="84" y="496"/>
                      </a:lnTo>
                      <a:lnTo>
                        <a:pt x="82" y="494"/>
                      </a:lnTo>
                      <a:lnTo>
                        <a:pt x="79" y="491"/>
                      </a:lnTo>
                      <a:lnTo>
                        <a:pt x="79" y="488"/>
                      </a:lnTo>
                      <a:lnTo>
                        <a:pt x="78" y="484"/>
                      </a:lnTo>
                      <a:lnTo>
                        <a:pt x="78" y="481"/>
                      </a:lnTo>
                      <a:lnTo>
                        <a:pt x="78" y="479"/>
                      </a:lnTo>
                      <a:lnTo>
                        <a:pt x="78" y="313"/>
                      </a:lnTo>
                      <a:lnTo>
                        <a:pt x="28" y="313"/>
                      </a:lnTo>
                      <a:lnTo>
                        <a:pt x="90" y="71"/>
                      </a:lnTo>
                      <a:lnTo>
                        <a:pt x="78" y="71"/>
                      </a:lnTo>
                      <a:lnTo>
                        <a:pt x="40" y="202"/>
                      </a:lnTo>
                      <a:lnTo>
                        <a:pt x="39" y="205"/>
                      </a:lnTo>
                      <a:lnTo>
                        <a:pt x="39" y="209"/>
                      </a:lnTo>
                      <a:lnTo>
                        <a:pt x="36" y="212"/>
                      </a:lnTo>
                      <a:lnTo>
                        <a:pt x="34" y="214"/>
                      </a:lnTo>
                      <a:lnTo>
                        <a:pt x="31" y="217"/>
                      </a:lnTo>
                      <a:lnTo>
                        <a:pt x="28" y="217"/>
                      </a:lnTo>
                      <a:lnTo>
                        <a:pt x="27" y="220"/>
                      </a:lnTo>
                      <a:lnTo>
                        <a:pt x="22" y="220"/>
                      </a:lnTo>
                      <a:lnTo>
                        <a:pt x="19" y="220"/>
                      </a:lnTo>
                      <a:lnTo>
                        <a:pt x="16" y="220"/>
                      </a:lnTo>
                      <a:lnTo>
                        <a:pt x="15" y="220"/>
                      </a:lnTo>
                      <a:lnTo>
                        <a:pt x="9" y="217"/>
                      </a:lnTo>
                      <a:lnTo>
                        <a:pt x="7" y="214"/>
                      </a:lnTo>
                      <a:lnTo>
                        <a:pt x="4" y="212"/>
                      </a:lnTo>
                      <a:lnTo>
                        <a:pt x="3" y="208"/>
                      </a:lnTo>
                      <a:lnTo>
                        <a:pt x="0" y="205"/>
                      </a:lnTo>
                      <a:lnTo>
                        <a:pt x="0" y="202"/>
                      </a:lnTo>
                      <a:lnTo>
                        <a:pt x="0" y="201"/>
                      </a:lnTo>
                      <a:lnTo>
                        <a:pt x="0" y="198"/>
                      </a:lnTo>
                      <a:lnTo>
                        <a:pt x="0" y="196"/>
                      </a:lnTo>
                      <a:lnTo>
                        <a:pt x="0" y="193"/>
                      </a:lnTo>
                      <a:lnTo>
                        <a:pt x="39" y="40"/>
                      </a:lnTo>
                      <a:lnTo>
                        <a:pt x="40" y="38"/>
                      </a:lnTo>
                      <a:lnTo>
                        <a:pt x="40" y="34"/>
                      </a:lnTo>
                      <a:lnTo>
                        <a:pt x="40" y="31"/>
                      </a:lnTo>
                      <a:lnTo>
                        <a:pt x="43" y="28"/>
                      </a:lnTo>
                      <a:lnTo>
                        <a:pt x="43" y="27"/>
                      </a:lnTo>
                      <a:lnTo>
                        <a:pt x="43" y="24"/>
                      </a:lnTo>
                      <a:lnTo>
                        <a:pt x="46" y="19"/>
                      </a:lnTo>
                      <a:lnTo>
                        <a:pt x="48" y="16"/>
                      </a:lnTo>
                      <a:lnTo>
                        <a:pt x="51" y="15"/>
                      </a:lnTo>
                      <a:lnTo>
                        <a:pt x="52" y="12"/>
                      </a:lnTo>
                      <a:lnTo>
                        <a:pt x="55" y="9"/>
                      </a:lnTo>
                      <a:lnTo>
                        <a:pt x="58" y="7"/>
                      </a:lnTo>
                      <a:lnTo>
                        <a:pt x="60" y="4"/>
                      </a:lnTo>
                      <a:lnTo>
                        <a:pt x="63" y="3"/>
                      </a:lnTo>
                      <a:lnTo>
                        <a:pt x="67" y="3"/>
                      </a:lnTo>
                      <a:lnTo>
                        <a:pt x="72" y="0"/>
                      </a:lnTo>
                      <a:lnTo>
                        <a:pt x="78" y="0"/>
                      </a:lnTo>
                    </a:path>
                  </a:pathLst>
                </a:custGeom>
                <a:gradFill rotWithShape="0">
                  <a:gsLst>
                    <a:gs pos="0">
                      <a:srgbClr val="9234DB">
                        <a:gamma/>
                        <a:tint val="33333"/>
                        <a:invGamma/>
                      </a:srgbClr>
                    </a:gs>
                    <a:gs pos="100000">
                      <a:srgbClr val="9234DB"/>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ea typeface="宋体" pitchFamily="2" charset="-122"/>
                  </a:endParaRPr>
                </a:p>
              </p:txBody>
            </p:sp>
          </p:grpSp>
        </p:grpSp>
        <p:sp>
          <p:nvSpPr>
            <p:cNvPr id="75" name="Text Box 59"/>
            <p:cNvSpPr txBox="1">
              <a:spLocks noChangeArrowheads="1"/>
            </p:cNvSpPr>
            <p:nvPr/>
          </p:nvSpPr>
          <p:spPr bwMode="auto">
            <a:xfrm>
              <a:off x="338" y="3258"/>
              <a:ext cx="1396" cy="188"/>
            </a:xfrm>
            <a:prstGeom prst="rect">
              <a:avLst/>
            </a:prstGeom>
            <a:noFill/>
            <a:ln w="6350">
              <a:noFill/>
              <a:miter lim="800000"/>
              <a:headEnd/>
              <a:tailEnd/>
            </a:ln>
          </p:spPr>
          <p:txBody>
            <a:bodyPr wrap="none" tIns="27432" bIns="27432">
              <a:spAutoFit/>
            </a:bodyPr>
            <a:lstStyle/>
            <a:p>
              <a:pPr eaLnBrk="0" hangingPunct="0"/>
              <a:r>
                <a:rPr lang="en-US" altLang="zh-CN" sz="1600" b="1">
                  <a:latin typeface="Arial Narrow" pitchFamily="34" charset="0"/>
                </a:rPr>
                <a:t>marketing.nwtraders.msft</a:t>
              </a:r>
            </a:p>
          </p:txBody>
        </p:sp>
        <p:sp>
          <p:nvSpPr>
            <p:cNvPr id="76" name="Text Box 60"/>
            <p:cNvSpPr txBox="1">
              <a:spLocks noChangeArrowheads="1"/>
            </p:cNvSpPr>
            <p:nvPr/>
          </p:nvSpPr>
          <p:spPr bwMode="auto">
            <a:xfrm>
              <a:off x="4363" y="3258"/>
              <a:ext cx="1063" cy="188"/>
            </a:xfrm>
            <a:prstGeom prst="rect">
              <a:avLst/>
            </a:prstGeom>
            <a:noFill/>
            <a:ln w="6350">
              <a:noFill/>
              <a:miter lim="800000"/>
              <a:headEnd/>
              <a:tailEnd/>
            </a:ln>
          </p:spPr>
          <p:txBody>
            <a:bodyPr wrap="none" tIns="27432" bIns="27432">
              <a:spAutoFit/>
            </a:bodyPr>
            <a:lstStyle/>
            <a:p>
              <a:pPr eaLnBrk="0" hangingPunct="0"/>
              <a:r>
                <a:rPr lang="en-US" altLang="zh-CN" sz="1600" b="1">
                  <a:latin typeface="Arial Narrow" pitchFamily="34" charset="0"/>
                </a:rPr>
                <a:t>sales.contoso.msft</a:t>
              </a:r>
            </a:p>
          </p:txBody>
        </p:sp>
        <p:sp>
          <p:nvSpPr>
            <p:cNvPr id="77" name="Rectangle 61"/>
            <p:cNvSpPr>
              <a:spLocks noChangeArrowheads="1"/>
            </p:cNvSpPr>
            <p:nvPr/>
          </p:nvSpPr>
          <p:spPr bwMode="auto">
            <a:xfrm>
              <a:off x="4114" y="2638"/>
              <a:ext cx="346" cy="223"/>
            </a:xfrm>
            <a:prstGeom prst="rect">
              <a:avLst/>
            </a:prstGeom>
            <a:noFill/>
            <a:ln w="9525">
              <a:noFill/>
              <a:miter lim="800000"/>
              <a:headEnd/>
              <a:tailEnd/>
            </a:ln>
          </p:spPr>
          <p:txBody>
            <a:bodyPr wrap="none" anchor="b"/>
            <a:lstStyle/>
            <a:p>
              <a:pPr algn="ctr"/>
              <a:r>
                <a:rPr lang="zh-CN" altLang="en-US" b="1">
                  <a:solidFill>
                    <a:srgbClr val="0000CC"/>
                  </a:solidFill>
                  <a:latin typeface="Arial Narrow" pitchFamily="34" charset="0"/>
                </a:rPr>
                <a:t>目录树</a:t>
              </a:r>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物理结构</a:t>
            </a:r>
            <a:r>
              <a:rPr lang="en-US" altLang="zh-CN" dirty="0" smtClean="0"/>
              <a:t>-</a:t>
            </a:r>
            <a:r>
              <a:rPr lang="zh-CN" altLang="en-US" dirty="0" smtClean="0"/>
              <a:t>域控制器</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29</a:t>
            </a:fld>
            <a:endParaRPr lang="zh-CN" altLang="en-US" dirty="0"/>
          </a:p>
        </p:txBody>
      </p:sp>
      <p:grpSp>
        <p:nvGrpSpPr>
          <p:cNvPr id="70" name="Group 2"/>
          <p:cNvGrpSpPr>
            <a:grpSpLocks/>
          </p:cNvGrpSpPr>
          <p:nvPr/>
        </p:nvGrpSpPr>
        <p:grpSpPr bwMode="auto">
          <a:xfrm>
            <a:off x="1935163" y="1277472"/>
            <a:ext cx="7224712" cy="4667250"/>
            <a:chOff x="643" y="864"/>
            <a:chExt cx="4551" cy="2940"/>
          </a:xfrm>
        </p:grpSpPr>
        <p:grpSp>
          <p:nvGrpSpPr>
            <p:cNvPr id="74" name="Group 4"/>
            <p:cNvGrpSpPr>
              <a:grpSpLocks/>
            </p:cNvGrpSpPr>
            <p:nvPr/>
          </p:nvGrpSpPr>
          <p:grpSpPr bwMode="auto">
            <a:xfrm>
              <a:off x="643" y="1845"/>
              <a:ext cx="4453" cy="1422"/>
              <a:chOff x="588" y="1673"/>
              <a:chExt cx="4453" cy="1422"/>
            </a:xfrm>
          </p:grpSpPr>
          <p:sp>
            <p:nvSpPr>
              <p:cNvPr id="120" name="Rectangle 5"/>
              <p:cNvSpPr>
                <a:spLocks noChangeArrowheads="1"/>
              </p:cNvSpPr>
              <p:nvPr/>
            </p:nvSpPr>
            <p:spPr bwMode="auto">
              <a:xfrm>
                <a:off x="588" y="2298"/>
                <a:ext cx="867" cy="484"/>
              </a:xfrm>
              <a:prstGeom prst="rect">
                <a:avLst/>
              </a:prstGeom>
              <a:gradFill rotWithShape="0">
                <a:gsLst>
                  <a:gs pos="0">
                    <a:srgbClr val="FFFFCC"/>
                  </a:gs>
                  <a:gs pos="100000">
                    <a:srgbClr val="FFFFFF"/>
                  </a:gs>
                </a:gsLst>
                <a:lin ang="0" scaled="1"/>
              </a:gradFill>
              <a:ln w="9525">
                <a:noFill/>
                <a:miter lim="800000"/>
                <a:headEnd/>
                <a:tailEnd/>
              </a:ln>
            </p:spPr>
            <p:txBody>
              <a:bodyPr rIns="365760" anchor="ctr"/>
              <a:lstStyle/>
              <a:p>
                <a:pPr eaLnBrk="0" hangingPunct="0"/>
                <a:r>
                  <a:rPr lang="zh-CN" altLang="en-US" sz="1600" b="1">
                    <a:latin typeface="Arial Narrow" pitchFamily="34" charset="0"/>
                  </a:rPr>
                  <a:t>域控制器</a:t>
                </a:r>
              </a:p>
            </p:txBody>
          </p:sp>
          <p:sp>
            <p:nvSpPr>
              <p:cNvPr id="121" name="Rectangle 6"/>
              <p:cNvSpPr>
                <a:spLocks noChangeArrowheads="1"/>
              </p:cNvSpPr>
              <p:nvPr/>
            </p:nvSpPr>
            <p:spPr bwMode="auto">
              <a:xfrm>
                <a:off x="4174" y="2298"/>
                <a:ext cx="867" cy="484"/>
              </a:xfrm>
              <a:prstGeom prst="rect">
                <a:avLst/>
              </a:prstGeom>
              <a:gradFill rotWithShape="0">
                <a:gsLst>
                  <a:gs pos="0">
                    <a:srgbClr val="FFFFFF"/>
                  </a:gs>
                  <a:gs pos="100000">
                    <a:srgbClr val="FFFFCC"/>
                  </a:gs>
                </a:gsLst>
                <a:lin ang="0" scaled="1"/>
              </a:gradFill>
              <a:ln w="9525">
                <a:noFill/>
                <a:miter lim="800000"/>
                <a:headEnd/>
                <a:tailEnd/>
              </a:ln>
            </p:spPr>
            <p:txBody>
              <a:bodyPr lIns="365760" anchor="ctr"/>
              <a:lstStyle/>
              <a:p>
                <a:pPr algn="r" eaLnBrk="0" hangingPunct="0"/>
                <a:r>
                  <a:rPr lang="zh-CN" altLang="en-US" sz="1600" b="1">
                    <a:latin typeface="Arial Narrow" pitchFamily="34" charset="0"/>
                  </a:rPr>
                  <a:t>域控制器</a:t>
                </a:r>
              </a:p>
            </p:txBody>
          </p:sp>
          <p:sp>
            <p:nvSpPr>
              <p:cNvPr id="122" name="AutoShape 7"/>
              <p:cNvSpPr>
                <a:spLocks noChangeArrowheads="1"/>
              </p:cNvSpPr>
              <p:nvPr/>
            </p:nvSpPr>
            <p:spPr bwMode="auto">
              <a:xfrm>
                <a:off x="1680" y="1673"/>
                <a:ext cx="2232" cy="1330"/>
              </a:xfrm>
              <a:prstGeom prst="triangle">
                <a:avLst>
                  <a:gd name="adj" fmla="val 50000"/>
                </a:avLst>
              </a:prstGeom>
              <a:gradFill rotWithShape="0">
                <a:gsLst>
                  <a:gs pos="0">
                    <a:srgbClr val="CCFFFF"/>
                  </a:gs>
                  <a:gs pos="100000">
                    <a:srgbClr val="99CCFF"/>
                  </a:gs>
                </a:gsLst>
                <a:lin ang="5400000" scaled="1"/>
              </a:gradFill>
              <a:ln w="9525">
                <a:solidFill>
                  <a:srgbClr val="333399"/>
                </a:solidFill>
                <a:miter lim="800000"/>
                <a:headEnd/>
                <a:tailEnd/>
              </a:ln>
              <a:effectLst>
                <a:outerShdw dist="113592" dir="1593903" algn="ctr" rotWithShape="0">
                  <a:srgbClr val="C0C0C0"/>
                </a:outerShdw>
              </a:effectLst>
            </p:spPr>
            <p:txBody>
              <a:bodyPr wrap="none" tIns="1051560" anchor="ctr"/>
              <a:lstStyle/>
              <a:p>
                <a:pPr algn="ctr" eaLnBrk="0" hangingPunct="0">
                  <a:defRPr/>
                </a:pPr>
                <a:r>
                  <a:rPr lang="zh-CN" altLang="en-US" sz="2000" b="1">
                    <a:latin typeface="Arial Narrow" pitchFamily="34" charset="0"/>
                    <a:ea typeface="宋体" pitchFamily="2" charset="-122"/>
                  </a:rPr>
                  <a:t>域</a:t>
                </a:r>
              </a:p>
            </p:txBody>
          </p:sp>
          <p:sp>
            <p:nvSpPr>
              <p:cNvPr id="123" name="AutoShape 8"/>
              <p:cNvSpPr>
                <a:spLocks noChangeArrowheads="1"/>
              </p:cNvSpPr>
              <p:nvPr/>
            </p:nvSpPr>
            <p:spPr bwMode="auto">
              <a:xfrm>
                <a:off x="2202" y="1921"/>
                <a:ext cx="1189" cy="399"/>
              </a:xfrm>
              <a:prstGeom prst="leftRightArrow">
                <a:avLst>
                  <a:gd name="adj1" fmla="val 50000"/>
                  <a:gd name="adj2" fmla="val 59599"/>
                </a:avLst>
              </a:prstGeom>
              <a:gradFill rotWithShape="0">
                <a:gsLst>
                  <a:gs pos="0">
                    <a:srgbClr val="CC0099"/>
                  </a:gs>
                  <a:gs pos="100000">
                    <a:srgbClr val="CC0099">
                      <a:gamma/>
                      <a:tint val="49804"/>
                      <a:invGamma/>
                    </a:srgbClr>
                  </a:gs>
                </a:gsLst>
                <a:lin ang="2700000" scaled="1"/>
              </a:gradFill>
              <a:ln w="9525">
                <a:solidFill>
                  <a:srgbClr val="990033"/>
                </a:solidFill>
                <a:miter lim="800000"/>
                <a:headEnd/>
                <a:tailEnd/>
              </a:ln>
              <a:effectLst>
                <a:outerShdw dist="53882" dir="2700000" algn="ctr" rotWithShape="0">
                  <a:srgbClr val="C0C0C0"/>
                </a:outerShdw>
              </a:effectLst>
            </p:spPr>
            <p:txBody>
              <a:bodyPr wrap="none" lIns="0" tIns="0" rIns="0" bIns="0" anchor="ctr"/>
              <a:lstStyle/>
              <a:p>
                <a:pPr algn="ctr" eaLnBrk="0" hangingPunct="0">
                  <a:defRPr/>
                </a:pPr>
                <a:r>
                  <a:rPr lang="zh-CN" altLang="en-US" sz="2000" b="1">
                    <a:solidFill>
                      <a:schemeClr val="bg1"/>
                    </a:solidFill>
                    <a:effectLst>
                      <a:outerShdw blurRad="38100" dist="38100" dir="2700000" algn="tl">
                        <a:srgbClr val="000000"/>
                      </a:outerShdw>
                    </a:effectLst>
                    <a:latin typeface="Arial Narrow" pitchFamily="34" charset="0"/>
                    <a:ea typeface="宋体" pitchFamily="2" charset="-122"/>
                  </a:rPr>
                  <a:t>复制 </a:t>
                </a:r>
              </a:p>
            </p:txBody>
          </p:sp>
          <p:grpSp>
            <p:nvGrpSpPr>
              <p:cNvPr id="124" name="Group 9"/>
              <p:cNvGrpSpPr>
                <a:grpSpLocks/>
              </p:cNvGrpSpPr>
              <p:nvPr/>
            </p:nvGrpSpPr>
            <p:grpSpPr bwMode="auto">
              <a:xfrm>
                <a:off x="3690" y="2074"/>
                <a:ext cx="633" cy="1021"/>
                <a:chOff x="1449" y="600"/>
                <a:chExt cx="633" cy="1021"/>
              </a:xfrm>
            </p:grpSpPr>
            <p:sp>
              <p:nvSpPr>
                <p:cNvPr id="184" name="Freeform 10"/>
                <p:cNvSpPr>
                  <a:spLocks/>
                </p:cNvSpPr>
                <p:nvPr/>
              </p:nvSpPr>
              <p:spPr bwMode="auto">
                <a:xfrm flipH="1">
                  <a:off x="1450" y="600"/>
                  <a:ext cx="630" cy="219"/>
                </a:xfrm>
                <a:custGeom>
                  <a:avLst/>
                  <a:gdLst>
                    <a:gd name="T0" fmla="*/ 0 w 1291"/>
                    <a:gd name="T1" fmla="*/ 150 h 449"/>
                    <a:gd name="T2" fmla="*/ 282 w 1291"/>
                    <a:gd name="T3" fmla="*/ 219 h 449"/>
                    <a:gd name="T4" fmla="*/ 630 w 1291"/>
                    <a:gd name="T5" fmla="*/ 62 h 449"/>
                    <a:gd name="T6" fmla="*/ 355 w 1291"/>
                    <a:gd name="T7" fmla="*/ 0 h 449"/>
                    <a:gd name="T8" fmla="*/ 0 w 1291"/>
                    <a:gd name="T9" fmla="*/ 15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p>
              </p:txBody>
            </p:sp>
            <p:sp>
              <p:nvSpPr>
                <p:cNvPr id="185" name="Freeform 11"/>
                <p:cNvSpPr>
                  <a:spLocks/>
                </p:cNvSpPr>
                <p:nvPr/>
              </p:nvSpPr>
              <p:spPr bwMode="auto">
                <a:xfrm flipH="1">
                  <a:off x="1459" y="1360"/>
                  <a:ext cx="611" cy="261"/>
                </a:xfrm>
                <a:custGeom>
                  <a:avLst/>
                  <a:gdLst>
                    <a:gd name="T0" fmla="*/ 0 w 1252"/>
                    <a:gd name="T1" fmla="*/ 142 h 536"/>
                    <a:gd name="T2" fmla="*/ 0 w 1252"/>
                    <a:gd name="T3" fmla="*/ 180 h 536"/>
                    <a:gd name="T4" fmla="*/ 277 w 1252"/>
                    <a:gd name="T5" fmla="*/ 261 h 536"/>
                    <a:gd name="T6" fmla="*/ 611 w 1252"/>
                    <a:gd name="T7" fmla="*/ 45 h 536"/>
                    <a:gd name="T8" fmla="*/ 611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p>
              </p:txBody>
            </p:sp>
            <p:sp>
              <p:nvSpPr>
                <p:cNvPr id="186" name="Freeform 12"/>
                <p:cNvSpPr>
                  <a:spLocks/>
                </p:cNvSpPr>
                <p:nvPr/>
              </p:nvSpPr>
              <p:spPr bwMode="auto">
                <a:xfrm flipH="1">
                  <a:off x="1449" y="661"/>
                  <a:ext cx="356" cy="934"/>
                </a:xfrm>
                <a:custGeom>
                  <a:avLst/>
                  <a:gdLst>
                    <a:gd name="T0" fmla="*/ 0 w 729"/>
                    <a:gd name="T1" fmla="*/ 160 h 1916"/>
                    <a:gd name="T2" fmla="*/ 2 w 729"/>
                    <a:gd name="T3" fmla="*/ 934 h 1916"/>
                    <a:gd name="T4" fmla="*/ 356 w 729"/>
                    <a:gd name="T5" fmla="*/ 710 h 1916"/>
                    <a:gd name="T6" fmla="*/ 356 w 729"/>
                    <a:gd name="T7" fmla="*/ 0 h 1916"/>
                    <a:gd name="T8" fmla="*/ 0 w 729"/>
                    <a:gd name="T9" fmla="*/ 16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p>
              </p:txBody>
            </p:sp>
            <p:sp>
              <p:nvSpPr>
                <p:cNvPr id="187" name="Freeform 13"/>
                <p:cNvSpPr>
                  <a:spLocks/>
                </p:cNvSpPr>
                <p:nvPr/>
              </p:nvSpPr>
              <p:spPr bwMode="auto">
                <a:xfrm flipH="1">
                  <a:off x="1801" y="749"/>
                  <a:ext cx="281" cy="843"/>
                </a:xfrm>
                <a:custGeom>
                  <a:avLst/>
                  <a:gdLst>
                    <a:gd name="T0" fmla="*/ 281 w 577"/>
                    <a:gd name="T1" fmla="*/ 68 h 1728"/>
                    <a:gd name="T2" fmla="*/ 281 w 577"/>
                    <a:gd name="T3" fmla="*/ 843 h 1728"/>
                    <a:gd name="T4" fmla="*/ 0 w 577"/>
                    <a:gd name="T5" fmla="*/ 765 h 1728"/>
                    <a:gd name="T6" fmla="*/ 0 w 577"/>
                    <a:gd name="T7" fmla="*/ 0 h 1728"/>
                    <a:gd name="T8" fmla="*/ 281 w 577"/>
                    <a:gd name="T9" fmla="*/ 68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p>
              </p:txBody>
            </p:sp>
            <p:sp>
              <p:nvSpPr>
                <p:cNvPr id="188" name="Line 14"/>
                <p:cNvSpPr>
                  <a:spLocks noChangeShapeType="1"/>
                </p:cNvSpPr>
                <p:nvPr/>
              </p:nvSpPr>
              <p:spPr bwMode="auto">
                <a:xfrm flipH="1">
                  <a:off x="1849" y="1458"/>
                  <a:ext cx="194" cy="51"/>
                </a:xfrm>
                <a:prstGeom prst="line">
                  <a:avLst/>
                </a:prstGeom>
                <a:noFill/>
                <a:ln w="6350">
                  <a:solidFill>
                    <a:srgbClr val="676767"/>
                  </a:solidFill>
                  <a:round/>
                  <a:headEnd/>
                  <a:tailEnd/>
                </a:ln>
              </p:spPr>
              <p:txBody>
                <a:bodyPr wrap="none" anchor="ctr"/>
                <a:lstStyle/>
                <a:p>
                  <a:endParaRPr lang="zh-CN" altLang="en-US"/>
                </a:p>
              </p:txBody>
            </p:sp>
            <p:sp>
              <p:nvSpPr>
                <p:cNvPr id="189" name="Oval 15"/>
                <p:cNvSpPr>
                  <a:spLocks noChangeArrowheads="1"/>
                </p:cNvSpPr>
                <p:nvPr/>
              </p:nvSpPr>
              <p:spPr bwMode="auto">
                <a:xfrm flipH="1">
                  <a:off x="1833" y="834"/>
                  <a:ext cx="32" cy="18"/>
                </a:xfrm>
                <a:prstGeom prst="ellipse">
                  <a:avLst/>
                </a:prstGeom>
                <a:solidFill>
                  <a:srgbClr val="D60093"/>
                </a:solidFill>
                <a:ln w="12700">
                  <a:noFill/>
                  <a:round/>
                  <a:headEnd/>
                  <a:tailEnd/>
                </a:ln>
              </p:spPr>
              <p:txBody>
                <a:bodyPr wrap="none" anchor="ctr"/>
                <a:lstStyle/>
                <a:p>
                  <a:endParaRPr lang="zh-CN" altLang="en-US"/>
                </a:p>
              </p:txBody>
            </p:sp>
            <p:sp>
              <p:nvSpPr>
                <p:cNvPr id="190" name="Line 16"/>
                <p:cNvSpPr>
                  <a:spLocks noChangeShapeType="1"/>
                </p:cNvSpPr>
                <p:nvPr/>
              </p:nvSpPr>
              <p:spPr bwMode="auto">
                <a:xfrm flipH="1">
                  <a:off x="1849" y="1419"/>
                  <a:ext cx="194" cy="52"/>
                </a:xfrm>
                <a:prstGeom prst="line">
                  <a:avLst/>
                </a:prstGeom>
                <a:noFill/>
                <a:ln w="6350">
                  <a:solidFill>
                    <a:srgbClr val="676767"/>
                  </a:solidFill>
                  <a:round/>
                  <a:headEnd/>
                  <a:tailEnd/>
                </a:ln>
              </p:spPr>
              <p:txBody>
                <a:bodyPr wrap="none" anchor="ctr"/>
                <a:lstStyle/>
                <a:p>
                  <a:endParaRPr lang="zh-CN" altLang="en-US"/>
                </a:p>
              </p:txBody>
            </p:sp>
            <p:sp>
              <p:nvSpPr>
                <p:cNvPr id="191" name="Line 17"/>
                <p:cNvSpPr>
                  <a:spLocks noChangeShapeType="1"/>
                </p:cNvSpPr>
                <p:nvPr/>
              </p:nvSpPr>
              <p:spPr bwMode="auto">
                <a:xfrm flipH="1">
                  <a:off x="1849" y="1380"/>
                  <a:ext cx="194" cy="53"/>
                </a:xfrm>
                <a:prstGeom prst="line">
                  <a:avLst/>
                </a:prstGeom>
                <a:noFill/>
                <a:ln w="6350">
                  <a:solidFill>
                    <a:srgbClr val="676767"/>
                  </a:solidFill>
                  <a:round/>
                  <a:headEnd/>
                  <a:tailEnd/>
                </a:ln>
              </p:spPr>
              <p:txBody>
                <a:bodyPr wrap="none" anchor="ctr"/>
                <a:lstStyle/>
                <a:p>
                  <a:endParaRPr lang="zh-CN" altLang="en-US"/>
                </a:p>
              </p:txBody>
            </p:sp>
            <p:sp>
              <p:nvSpPr>
                <p:cNvPr id="192" name="Line 18"/>
                <p:cNvSpPr>
                  <a:spLocks noChangeShapeType="1"/>
                </p:cNvSpPr>
                <p:nvPr/>
              </p:nvSpPr>
              <p:spPr bwMode="auto">
                <a:xfrm flipH="1">
                  <a:off x="1849" y="1343"/>
                  <a:ext cx="194" cy="52"/>
                </a:xfrm>
                <a:prstGeom prst="line">
                  <a:avLst/>
                </a:prstGeom>
                <a:noFill/>
                <a:ln w="6350">
                  <a:solidFill>
                    <a:srgbClr val="676767"/>
                  </a:solidFill>
                  <a:round/>
                  <a:headEnd/>
                  <a:tailEnd/>
                </a:ln>
              </p:spPr>
              <p:txBody>
                <a:bodyPr wrap="none" anchor="ctr"/>
                <a:lstStyle/>
                <a:p>
                  <a:endParaRPr lang="zh-CN" altLang="en-US"/>
                </a:p>
              </p:txBody>
            </p:sp>
            <p:sp>
              <p:nvSpPr>
                <p:cNvPr id="193" name="Line 19"/>
                <p:cNvSpPr>
                  <a:spLocks noChangeShapeType="1"/>
                </p:cNvSpPr>
                <p:nvPr/>
              </p:nvSpPr>
              <p:spPr bwMode="auto">
                <a:xfrm flipH="1">
                  <a:off x="1849" y="1305"/>
                  <a:ext cx="194" cy="51"/>
                </a:xfrm>
                <a:prstGeom prst="line">
                  <a:avLst/>
                </a:prstGeom>
                <a:noFill/>
                <a:ln w="6350">
                  <a:solidFill>
                    <a:srgbClr val="676767"/>
                  </a:solidFill>
                  <a:round/>
                  <a:headEnd/>
                  <a:tailEnd/>
                </a:ln>
              </p:spPr>
              <p:txBody>
                <a:bodyPr wrap="none" anchor="ctr"/>
                <a:lstStyle/>
                <a:p>
                  <a:endParaRPr lang="zh-CN" altLang="en-US"/>
                </a:p>
              </p:txBody>
            </p:sp>
            <p:sp>
              <p:nvSpPr>
                <p:cNvPr id="194" name="Freeform 20"/>
                <p:cNvSpPr>
                  <a:spLocks/>
                </p:cNvSpPr>
                <p:nvPr/>
              </p:nvSpPr>
              <p:spPr bwMode="auto">
                <a:xfrm flipH="1">
                  <a:off x="1847" y="937"/>
                  <a:ext cx="193" cy="358"/>
                </a:xfrm>
                <a:custGeom>
                  <a:avLst/>
                  <a:gdLst>
                    <a:gd name="T0" fmla="*/ 0 w 397"/>
                    <a:gd name="T1" fmla="*/ 307 h 733"/>
                    <a:gd name="T2" fmla="*/ 193 w 397"/>
                    <a:gd name="T3" fmla="*/ 358 h 733"/>
                    <a:gd name="T4" fmla="*/ 193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zh-CN" altLang="en-US"/>
                </a:p>
              </p:txBody>
            </p:sp>
            <p:sp>
              <p:nvSpPr>
                <p:cNvPr id="195" name="Freeform 21"/>
                <p:cNvSpPr>
                  <a:spLocks/>
                </p:cNvSpPr>
                <p:nvPr/>
              </p:nvSpPr>
              <p:spPr bwMode="auto">
                <a:xfrm flipH="1">
                  <a:off x="1840" y="866"/>
                  <a:ext cx="220" cy="624"/>
                </a:xfrm>
                <a:custGeom>
                  <a:avLst/>
                  <a:gdLst>
                    <a:gd name="T0" fmla="*/ 220 w 453"/>
                    <a:gd name="T1" fmla="*/ 51 h 1278"/>
                    <a:gd name="T2" fmla="*/ 0 w 453"/>
                    <a:gd name="T3" fmla="*/ 0 h 1278"/>
                    <a:gd name="T4" fmla="*/ 0 w 453"/>
                    <a:gd name="T5" fmla="*/ 624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196" name="Freeform 22"/>
                <p:cNvSpPr>
                  <a:spLocks/>
                </p:cNvSpPr>
                <p:nvPr/>
              </p:nvSpPr>
              <p:spPr bwMode="auto">
                <a:xfrm flipH="1">
                  <a:off x="1849" y="890"/>
                  <a:ext cx="197" cy="355"/>
                </a:xfrm>
                <a:custGeom>
                  <a:avLst/>
                  <a:gdLst>
                    <a:gd name="T0" fmla="*/ 197 w 402"/>
                    <a:gd name="T1" fmla="*/ 47 h 726"/>
                    <a:gd name="T2" fmla="*/ 0 w 402"/>
                    <a:gd name="T3" fmla="*/ 0 h 726"/>
                    <a:gd name="T4" fmla="*/ 0 w 402"/>
                    <a:gd name="T5" fmla="*/ 355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zh-CN" altLang="en-US"/>
                </a:p>
              </p:txBody>
            </p:sp>
            <p:sp>
              <p:nvSpPr>
                <p:cNvPr id="197" name="Line 23"/>
                <p:cNvSpPr>
                  <a:spLocks noChangeShapeType="1"/>
                </p:cNvSpPr>
                <p:nvPr/>
              </p:nvSpPr>
              <p:spPr bwMode="auto">
                <a:xfrm flipH="1">
                  <a:off x="1856" y="970"/>
                  <a:ext cx="189" cy="45"/>
                </a:xfrm>
                <a:prstGeom prst="line">
                  <a:avLst/>
                </a:prstGeom>
                <a:noFill/>
                <a:ln w="6350">
                  <a:solidFill>
                    <a:srgbClr val="676767"/>
                  </a:solidFill>
                  <a:round/>
                  <a:headEnd/>
                  <a:tailEnd/>
                </a:ln>
              </p:spPr>
              <p:txBody>
                <a:bodyPr wrap="none" anchor="ctr"/>
                <a:lstStyle/>
                <a:p>
                  <a:endParaRPr lang="zh-CN" altLang="en-US"/>
                </a:p>
              </p:txBody>
            </p:sp>
            <p:sp>
              <p:nvSpPr>
                <p:cNvPr id="198" name="Line 24"/>
                <p:cNvSpPr>
                  <a:spLocks noChangeShapeType="1"/>
                </p:cNvSpPr>
                <p:nvPr/>
              </p:nvSpPr>
              <p:spPr bwMode="auto">
                <a:xfrm flipH="1">
                  <a:off x="1853" y="1047"/>
                  <a:ext cx="192" cy="43"/>
                </a:xfrm>
                <a:prstGeom prst="line">
                  <a:avLst/>
                </a:prstGeom>
                <a:noFill/>
                <a:ln w="6350">
                  <a:solidFill>
                    <a:srgbClr val="676767"/>
                  </a:solidFill>
                  <a:round/>
                  <a:headEnd/>
                  <a:tailEnd/>
                </a:ln>
              </p:spPr>
              <p:txBody>
                <a:bodyPr wrap="none" anchor="ctr"/>
                <a:lstStyle/>
                <a:p>
                  <a:endParaRPr lang="zh-CN" altLang="en-US"/>
                </a:p>
              </p:txBody>
            </p:sp>
            <p:sp>
              <p:nvSpPr>
                <p:cNvPr id="199" name="Line 25"/>
                <p:cNvSpPr>
                  <a:spLocks noChangeShapeType="1"/>
                </p:cNvSpPr>
                <p:nvPr/>
              </p:nvSpPr>
              <p:spPr bwMode="auto">
                <a:xfrm flipH="1">
                  <a:off x="1862" y="1140"/>
                  <a:ext cx="183" cy="45"/>
                </a:xfrm>
                <a:prstGeom prst="line">
                  <a:avLst/>
                </a:prstGeom>
                <a:noFill/>
                <a:ln w="6350">
                  <a:solidFill>
                    <a:srgbClr val="676767"/>
                  </a:solidFill>
                  <a:round/>
                  <a:headEnd/>
                  <a:tailEnd/>
                </a:ln>
              </p:spPr>
              <p:txBody>
                <a:bodyPr wrap="none" anchor="ctr"/>
                <a:lstStyle/>
                <a:p>
                  <a:endParaRPr lang="zh-CN" altLang="en-US"/>
                </a:p>
              </p:txBody>
            </p:sp>
            <p:sp>
              <p:nvSpPr>
                <p:cNvPr id="200" name="Freeform 26"/>
                <p:cNvSpPr>
                  <a:spLocks/>
                </p:cNvSpPr>
                <p:nvPr/>
              </p:nvSpPr>
              <p:spPr bwMode="auto">
                <a:xfrm flipH="1">
                  <a:off x="1913" y="934"/>
                  <a:ext cx="76" cy="40"/>
                </a:xfrm>
                <a:custGeom>
                  <a:avLst/>
                  <a:gdLst>
                    <a:gd name="T0" fmla="*/ 0 w 152"/>
                    <a:gd name="T1" fmla="*/ 0 h 82"/>
                    <a:gd name="T2" fmla="*/ 0 w 152"/>
                    <a:gd name="T3" fmla="*/ 23 h 82"/>
                    <a:gd name="T4" fmla="*/ 76 w 152"/>
                    <a:gd name="T5" fmla="*/ 40 h 82"/>
                    <a:gd name="T6" fmla="*/ 76 w 152"/>
                    <a:gd name="T7" fmla="*/ 16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zh-CN" altLang="en-US"/>
                </a:p>
              </p:txBody>
            </p:sp>
            <p:sp>
              <p:nvSpPr>
                <p:cNvPr id="201" name="Line 27"/>
                <p:cNvSpPr>
                  <a:spLocks noChangeShapeType="1"/>
                </p:cNvSpPr>
                <p:nvPr/>
              </p:nvSpPr>
              <p:spPr bwMode="auto">
                <a:xfrm flipH="1">
                  <a:off x="1878" y="940"/>
                  <a:ext cx="139" cy="30"/>
                </a:xfrm>
                <a:prstGeom prst="line">
                  <a:avLst/>
                </a:prstGeom>
                <a:noFill/>
                <a:ln w="6350">
                  <a:solidFill>
                    <a:srgbClr val="919191"/>
                  </a:solidFill>
                  <a:round/>
                  <a:headEnd/>
                  <a:tailEnd/>
                </a:ln>
              </p:spPr>
              <p:txBody>
                <a:bodyPr wrap="none" anchor="ctr"/>
                <a:lstStyle/>
                <a:p>
                  <a:endParaRPr lang="zh-CN" altLang="en-US"/>
                </a:p>
              </p:txBody>
            </p:sp>
            <p:sp>
              <p:nvSpPr>
                <p:cNvPr id="202" name="Freeform 28"/>
                <p:cNvSpPr>
                  <a:spLocks/>
                </p:cNvSpPr>
                <p:nvPr/>
              </p:nvSpPr>
              <p:spPr bwMode="auto">
                <a:xfrm flipH="1">
                  <a:off x="1863" y="1079"/>
                  <a:ext cx="168" cy="75"/>
                </a:xfrm>
                <a:custGeom>
                  <a:avLst/>
                  <a:gdLst>
                    <a:gd name="T0" fmla="*/ 0 w 351"/>
                    <a:gd name="T1" fmla="*/ 35 h 183"/>
                    <a:gd name="T2" fmla="*/ 0 w 351"/>
                    <a:gd name="T3" fmla="*/ 0 h 183"/>
                    <a:gd name="T4" fmla="*/ 168 w 351"/>
                    <a:gd name="T5" fmla="*/ 38 h 183"/>
                    <a:gd name="T6" fmla="*/ 168 w 351"/>
                    <a:gd name="T7" fmla="*/ 75 h 183"/>
                    <a:gd name="T8" fmla="*/ 0 w 351"/>
                    <a:gd name="T9" fmla="*/ 35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p>
              </p:txBody>
            </p:sp>
            <p:sp>
              <p:nvSpPr>
                <p:cNvPr id="203" name="Freeform 29"/>
                <p:cNvSpPr>
                  <a:spLocks/>
                </p:cNvSpPr>
                <p:nvPr/>
              </p:nvSpPr>
              <p:spPr bwMode="auto">
                <a:xfrm flipH="1">
                  <a:off x="1862" y="1172"/>
                  <a:ext cx="169" cy="84"/>
                </a:xfrm>
                <a:custGeom>
                  <a:avLst/>
                  <a:gdLst>
                    <a:gd name="T0" fmla="*/ 0 w 351"/>
                    <a:gd name="T1" fmla="*/ 39 h 182"/>
                    <a:gd name="T2" fmla="*/ 0 w 351"/>
                    <a:gd name="T3" fmla="*/ 0 h 182"/>
                    <a:gd name="T4" fmla="*/ 169 w 351"/>
                    <a:gd name="T5" fmla="*/ 43 h 182"/>
                    <a:gd name="T6" fmla="*/ 169 w 351"/>
                    <a:gd name="T7" fmla="*/ 84 h 182"/>
                    <a:gd name="T8" fmla="*/ 0 w 351"/>
                    <a:gd name="T9" fmla="*/ 39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p>
              </p:txBody>
            </p:sp>
            <p:sp>
              <p:nvSpPr>
                <p:cNvPr id="204" name="Freeform 30"/>
                <p:cNvSpPr>
                  <a:spLocks/>
                </p:cNvSpPr>
                <p:nvPr/>
              </p:nvSpPr>
              <p:spPr bwMode="auto">
                <a:xfrm flipH="1">
                  <a:off x="1863" y="993"/>
                  <a:ext cx="171" cy="78"/>
                </a:xfrm>
                <a:custGeom>
                  <a:avLst/>
                  <a:gdLst>
                    <a:gd name="T0" fmla="*/ 0 w 351"/>
                    <a:gd name="T1" fmla="*/ 36 h 182"/>
                    <a:gd name="T2" fmla="*/ 0 w 351"/>
                    <a:gd name="T3" fmla="*/ 0 h 182"/>
                    <a:gd name="T4" fmla="*/ 171 w 351"/>
                    <a:gd name="T5" fmla="*/ 40 h 182"/>
                    <a:gd name="T6" fmla="*/ 171 w 351"/>
                    <a:gd name="T7" fmla="*/ 78 h 182"/>
                    <a:gd name="T8" fmla="*/ 0 w 351"/>
                    <a:gd name="T9" fmla="*/ 36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p>
              </p:txBody>
            </p:sp>
            <p:sp>
              <p:nvSpPr>
                <p:cNvPr id="205" name="Line 31"/>
                <p:cNvSpPr>
                  <a:spLocks noChangeShapeType="1"/>
                </p:cNvSpPr>
                <p:nvPr/>
              </p:nvSpPr>
              <p:spPr bwMode="auto">
                <a:xfrm flipV="1">
                  <a:off x="1987" y="1195"/>
                  <a:ext cx="36" cy="8"/>
                </a:xfrm>
                <a:prstGeom prst="line">
                  <a:avLst/>
                </a:prstGeom>
                <a:noFill/>
                <a:ln w="6350">
                  <a:solidFill>
                    <a:srgbClr val="D60093"/>
                  </a:solidFill>
                  <a:round/>
                  <a:headEnd/>
                  <a:tailEnd/>
                </a:ln>
              </p:spPr>
              <p:txBody>
                <a:bodyPr wrap="none" tIns="27432" bIns="27432" anchor="ctr">
                  <a:spAutoFit/>
                </a:bodyPr>
                <a:lstStyle/>
                <a:p>
                  <a:endParaRPr lang="zh-CN" altLang="en-US"/>
                </a:p>
              </p:txBody>
            </p:sp>
            <p:sp>
              <p:nvSpPr>
                <p:cNvPr id="206" name="Line 32"/>
                <p:cNvSpPr>
                  <a:spLocks noChangeShapeType="1"/>
                </p:cNvSpPr>
                <p:nvPr/>
              </p:nvSpPr>
              <p:spPr bwMode="auto">
                <a:xfrm flipV="1">
                  <a:off x="1989" y="1101"/>
                  <a:ext cx="36" cy="8"/>
                </a:xfrm>
                <a:prstGeom prst="line">
                  <a:avLst/>
                </a:prstGeom>
                <a:noFill/>
                <a:ln w="6350">
                  <a:solidFill>
                    <a:srgbClr val="D60093"/>
                  </a:solidFill>
                  <a:round/>
                  <a:headEnd/>
                  <a:tailEnd/>
                </a:ln>
              </p:spPr>
              <p:txBody>
                <a:bodyPr wrap="none" tIns="27432" bIns="27432" anchor="ctr">
                  <a:spAutoFit/>
                </a:bodyPr>
                <a:lstStyle/>
                <a:p>
                  <a:endParaRPr lang="zh-CN" altLang="en-US"/>
                </a:p>
              </p:txBody>
            </p:sp>
            <p:sp>
              <p:nvSpPr>
                <p:cNvPr id="207" name="Line 33"/>
                <p:cNvSpPr>
                  <a:spLocks noChangeShapeType="1"/>
                </p:cNvSpPr>
                <p:nvPr/>
              </p:nvSpPr>
              <p:spPr bwMode="auto">
                <a:xfrm flipV="1">
                  <a:off x="1993" y="1012"/>
                  <a:ext cx="36" cy="8"/>
                </a:xfrm>
                <a:prstGeom prst="line">
                  <a:avLst/>
                </a:prstGeom>
                <a:noFill/>
                <a:ln w="6350">
                  <a:solidFill>
                    <a:srgbClr val="D60093"/>
                  </a:solidFill>
                  <a:round/>
                  <a:headEnd/>
                  <a:tailEnd/>
                </a:ln>
              </p:spPr>
              <p:txBody>
                <a:bodyPr wrap="none" tIns="27432" bIns="27432" anchor="ctr">
                  <a:spAutoFit/>
                </a:bodyPr>
                <a:lstStyle/>
                <a:p>
                  <a:endParaRPr lang="zh-CN" altLang="en-US"/>
                </a:p>
              </p:txBody>
            </p:sp>
          </p:grpSp>
          <p:grpSp>
            <p:nvGrpSpPr>
              <p:cNvPr id="125" name="Group 34"/>
              <p:cNvGrpSpPr>
                <a:grpSpLocks/>
              </p:cNvGrpSpPr>
              <p:nvPr/>
            </p:nvGrpSpPr>
            <p:grpSpPr bwMode="auto">
              <a:xfrm>
                <a:off x="1278" y="2074"/>
                <a:ext cx="626" cy="1012"/>
                <a:chOff x="516" y="612"/>
                <a:chExt cx="626" cy="1012"/>
              </a:xfrm>
            </p:grpSpPr>
            <p:sp>
              <p:nvSpPr>
                <p:cNvPr id="160" name="Freeform 35"/>
                <p:cNvSpPr>
                  <a:spLocks/>
                </p:cNvSpPr>
                <p:nvPr/>
              </p:nvSpPr>
              <p:spPr bwMode="auto">
                <a:xfrm>
                  <a:off x="528" y="1365"/>
                  <a:ext cx="604" cy="259"/>
                </a:xfrm>
                <a:custGeom>
                  <a:avLst/>
                  <a:gdLst>
                    <a:gd name="T0" fmla="*/ 0 w 1252"/>
                    <a:gd name="T1" fmla="*/ 141 h 536"/>
                    <a:gd name="T2" fmla="*/ 0 w 1252"/>
                    <a:gd name="T3" fmla="*/ 179 h 536"/>
                    <a:gd name="T4" fmla="*/ 274 w 1252"/>
                    <a:gd name="T5" fmla="*/ 259 h 536"/>
                    <a:gd name="T6" fmla="*/ 604 w 1252"/>
                    <a:gd name="T7" fmla="*/ 44 h 536"/>
                    <a:gd name="T8" fmla="*/ 604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p:spPr>
              <p:txBody>
                <a:bodyPr/>
                <a:lstStyle/>
                <a:p>
                  <a:endParaRPr lang="zh-CN" altLang="en-US"/>
                </a:p>
              </p:txBody>
            </p:sp>
            <p:sp>
              <p:nvSpPr>
                <p:cNvPr id="161" name="Freeform 36"/>
                <p:cNvSpPr>
                  <a:spLocks/>
                </p:cNvSpPr>
                <p:nvPr/>
              </p:nvSpPr>
              <p:spPr bwMode="auto">
                <a:xfrm>
                  <a:off x="518" y="612"/>
                  <a:ext cx="623" cy="217"/>
                </a:xfrm>
                <a:custGeom>
                  <a:avLst/>
                  <a:gdLst>
                    <a:gd name="T0" fmla="*/ 0 w 1291"/>
                    <a:gd name="T1" fmla="*/ 148 h 449"/>
                    <a:gd name="T2" fmla="*/ 278 w 1291"/>
                    <a:gd name="T3" fmla="*/ 217 h 449"/>
                    <a:gd name="T4" fmla="*/ 623 w 1291"/>
                    <a:gd name="T5" fmla="*/ 61 h 449"/>
                    <a:gd name="T6" fmla="*/ 351 w 1291"/>
                    <a:gd name="T7" fmla="*/ 0 h 449"/>
                    <a:gd name="T8" fmla="*/ 0 w 1291"/>
                    <a:gd name="T9" fmla="*/ 148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p:spPr>
              <p:txBody>
                <a:bodyPr/>
                <a:lstStyle/>
                <a:p>
                  <a:endParaRPr lang="zh-CN" altLang="en-US"/>
                </a:p>
              </p:txBody>
            </p:sp>
            <p:sp>
              <p:nvSpPr>
                <p:cNvPr id="162" name="Freeform 37"/>
                <p:cNvSpPr>
                  <a:spLocks/>
                </p:cNvSpPr>
                <p:nvPr/>
              </p:nvSpPr>
              <p:spPr bwMode="auto">
                <a:xfrm>
                  <a:off x="790" y="672"/>
                  <a:ext cx="352" cy="927"/>
                </a:xfrm>
                <a:custGeom>
                  <a:avLst/>
                  <a:gdLst>
                    <a:gd name="T0" fmla="*/ 0 w 729"/>
                    <a:gd name="T1" fmla="*/ 159 h 1916"/>
                    <a:gd name="T2" fmla="*/ 2 w 729"/>
                    <a:gd name="T3" fmla="*/ 927 h 1916"/>
                    <a:gd name="T4" fmla="*/ 352 w 729"/>
                    <a:gd name="T5" fmla="*/ 704 h 1916"/>
                    <a:gd name="T6" fmla="*/ 352 w 729"/>
                    <a:gd name="T7" fmla="*/ 0 h 1916"/>
                    <a:gd name="T8" fmla="*/ 0 w 729"/>
                    <a:gd name="T9" fmla="*/ 159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p:spPr>
              <p:txBody>
                <a:bodyPr/>
                <a:lstStyle/>
                <a:p>
                  <a:endParaRPr lang="zh-CN" altLang="en-US"/>
                </a:p>
              </p:txBody>
            </p:sp>
            <p:sp>
              <p:nvSpPr>
                <p:cNvPr id="163" name="Freeform 38"/>
                <p:cNvSpPr>
                  <a:spLocks/>
                </p:cNvSpPr>
                <p:nvPr/>
              </p:nvSpPr>
              <p:spPr bwMode="auto">
                <a:xfrm>
                  <a:off x="516" y="760"/>
                  <a:ext cx="278" cy="834"/>
                </a:xfrm>
                <a:custGeom>
                  <a:avLst/>
                  <a:gdLst>
                    <a:gd name="T0" fmla="*/ 278 w 577"/>
                    <a:gd name="T1" fmla="*/ 68 h 1728"/>
                    <a:gd name="T2" fmla="*/ 278 w 577"/>
                    <a:gd name="T3" fmla="*/ 834 h 1728"/>
                    <a:gd name="T4" fmla="*/ 0 w 577"/>
                    <a:gd name="T5" fmla="*/ 757 h 1728"/>
                    <a:gd name="T6" fmla="*/ 0 w 577"/>
                    <a:gd name="T7" fmla="*/ 0 h 1728"/>
                    <a:gd name="T8" fmla="*/ 278 w 577"/>
                    <a:gd name="T9" fmla="*/ 68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p:spPr>
              <p:txBody>
                <a:bodyPr/>
                <a:lstStyle/>
                <a:p>
                  <a:endParaRPr lang="zh-CN" altLang="en-US"/>
                </a:p>
              </p:txBody>
            </p:sp>
            <p:sp>
              <p:nvSpPr>
                <p:cNvPr id="164" name="Line 39"/>
                <p:cNvSpPr>
                  <a:spLocks noChangeShapeType="1"/>
                </p:cNvSpPr>
                <p:nvPr/>
              </p:nvSpPr>
              <p:spPr bwMode="auto">
                <a:xfrm>
                  <a:off x="555" y="1462"/>
                  <a:ext cx="192" cy="51"/>
                </a:xfrm>
                <a:prstGeom prst="line">
                  <a:avLst/>
                </a:prstGeom>
                <a:noFill/>
                <a:ln w="6350">
                  <a:solidFill>
                    <a:srgbClr val="676767"/>
                  </a:solidFill>
                  <a:round/>
                  <a:headEnd/>
                  <a:tailEnd/>
                </a:ln>
              </p:spPr>
              <p:txBody>
                <a:bodyPr wrap="none" anchor="ctr"/>
                <a:lstStyle/>
                <a:p>
                  <a:endParaRPr lang="zh-CN" altLang="en-US"/>
                </a:p>
              </p:txBody>
            </p:sp>
            <p:sp>
              <p:nvSpPr>
                <p:cNvPr id="165" name="Oval 40"/>
                <p:cNvSpPr>
                  <a:spLocks noChangeArrowheads="1"/>
                </p:cNvSpPr>
                <p:nvPr/>
              </p:nvSpPr>
              <p:spPr bwMode="auto">
                <a:xfrm>
                  <a:off x="548" y="801"/>
                  <a:ext cx="31" cy="17"/>
                </a:xfrm>
                <a:prstGeom prst="ellipse">
                  <a:avLst/>
                </a:prstGeom>
                <a:solidFill>
                  <a:srgbClr val="D60093"/>
                </a:solidFill>
                <a:ln w="12700">
                  <a:noFill/>
                  <a:round/>
                  <a:headEnd/>
                  <a:tailEnd/>
                </a:ln>
              </p:spPr>
              <p:txBody>
                <a:bodyPr wrap="none" anchor="ctr"/>
                <a:lstStyle/>
                <a:p>
                  <a:endParaRPr lang="zh-CN" altLang="en-US"/>
                </a:p>
              </p:txBody>
            </p:sp>
            <p:sp>
              <p:nvSpPr>
                <p:cNvPr id="166" name="Line 41"/>
                <p:cNvSpPr>
                  <a:spLocks noChangeShapeType="1"/>
                </p:cNvSpPr>
                <p:nvPr/>
              </p:nvSpPr>
              <p:spPr bwMode="auto">
                <a:xfrm>
                  <a:off x="555" y="1424"/>
                  <a:ext cx="192" cy="51"/>
                </a:xfrm>
                <a:prstGeom prst="line">
                  <a:avLst/>
                </a:prstGeom>
                <a:noFill/>
                <a:ln w="6350">
                  <a:solidFill>
                    <a:srgbClr val="676767"/>
                  </a:solidFill>
                  <a:round/>
                  <a:headEnd/>
                  <a:tailEnd/>
                </a:ln>
              </p:spPr>
              <p:txBody>
                <a:bodyPr wrap="none" anchor="ctr"/>
                <a:lstStyle/>
                <a:p>
                  <a:endParaRPr lang="zh-CN" altLang="en-US"/>
                </a:p>
              </p:txBody>
            </p:sp>
            <p:sp>
              <p:nvSpPr>
                <p:cNvPr id="167" name="Line 42"/>
                <p:cNvSpPr>
                  <a:spLocks noChangeShapeType="1"/>
                </p:cNvSpPr>
                <p:nvPr/>
              </p:nvSpPr>
              <p:spPr bwMode="auto">
                <a:xfrm>
                  <a:off x="555" y="1386"/>
                  <a:ext cx="192" cy="52"/>
                </a:xfrm>
                <a:prstGeom prst="line">
                  <a:avLst/>
                </a:prstGeom>
                <a:noFill/>
                <a:ln w="6350">
                  <a:solidFill>
                    <a:srgbClr val="676767"/>
                  </a:solidFill>
                  <a:round/>
                  <a:headEnd/>
                  <a:tailEnd/>
                </a:ln>
              </p:spPr>
              <p:txBody>
                <a:bodyPr wrap="none" anchor="ctr"/>
                <a:lstStyle/>
                <a:p>
                  <a:endParaRPr lang="zh-CN" altLang="en-US"/>
                </a:p>
              </p:txBody>
            </p:sp>
            <p:sp>
              <p:nvSpPr>
                <p:cNvPr id="168" name="Line 43"/>
                <p:cNvSpPr>
                  <a:spLocks noChangeShapeType="1"/>
                </p:cNvSpPr>
                <p:nvPr/>
              </p:nvSpPr>
              <p:spPr bwMode="auto">
                <a:xfrm>
                  <a:off x="555" y="1349"/>
                  <a:ext cx="192" cy="51"/>
                </a:xfrm>
                <a:prstGeom prst="line">
                  <a:avLst/>
                </a:prstGeom>
                <a:noFill/>
                <a:ln w="6350">
                  <a:solidFill>
                    <a:srgbClr val="676767"/>
                  </a:solidFill>
                  <a:round/>
                  <a:headEnd/>
                  <a:tailEnd/>
                </a:ln>
              </p:spPr>
              <p:txBody>
                <a:bodyPr wrap="none" anchor="ctr"/>
                <a:lstStyle/>
                <a:p>
                  <a:endParaRPr lang="zh-CN" altLang="en-US"/>
                </a:p>
              </p:txBody>
            </p:sp>
            <p:sp>
              <p:nvSpPr>
                <p:cNvPr id="169" name="Line 44"/>
                <p:cNvSpPr>
                  <a:spLocks noChangeShapeType="1"/>
                </p:cNvSpPr>
                <p:nvPr/>
              </p:nvSpPr>
              <p:spPr bwMode="auto">
                <a:xfrm>
                  <a:off x="555" y="1310"/>
                  <a:ext cx="192" cy="51"/>
                </a:xfrm>
                <a:prstGeom prst="line">
                  <a:avLst/>
                </a:prstGeom>
                <a:noFill/>
                <a:ln w="6350">
                  <a:solidFill>
                    <a:srgbClr val="676767"/>
                  </a:solidFill>
                  <a:round/>
                  <a:headEnd/>
                  <a:tailEnd/>
                </a:ln>
              </p:spPr>
              <p:txBody>
                <a:bodyPr wrap="none" anchor="ctr"/>
                <a:lstStyle/>
                <a:p>
                  <a:endParaRPr lang="zh-CN" altLang="en-US"/>
                </a:p>
              </p:txBody>
            </p:sp>
            <p:sp>
              <p:nvSpPr>
                <p:cNvPr id="170" name="Freeform 45"/>
                <p:cNvSpPr>
                  <a:spLocks/>
                </p:cNvSpPr>
                <p:nvPr/>
              </p:nvSpPr>
              <p:spPr bwMode="auto">
                <a:xfrm>
                  <a:off x="558" y="946"/>
                  <a:ext cx="190" cy="355"/>
                </a:xfrm>
                <a:custGeom>
                  <a:avLst/>
                  <a:gdLst>
                    <a:gd name="T0" fmla="*/ 0 w 397"/>
                    <a:gd name="T1" fmla="*/ 304 h 733"/>
                    <a:gd name="T2" fmla="*/ 190 w 397"/>
                    <a:gd name="T3" fmla="*/ 355 h 733"/>
                    <a:gd name="T4" fmla="*/ 19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p:spPr>
              <p:txBody>
                <a:bodyPr/>
                <a:lstStyle/>
                <a:p>
                  <a:endParaRPr lang="zh-CN" altLang="en-US"/>
                </a:p>
              </p:txBody>
            </p:sp>
            <p:sp>
              <p:nvSpPr>
                <p:cNvPr id="171" name="Freeform 46"/>
                <p:cNvSpPr>
                  <a:spLocks/>
                </p:cNvSpPr>
                <p:nvPr/>
              </p:nvSpPr>
              <p:spPr bwMode="auto">
                <a:xfrm>
                  <a:off x="538" y="876"/>
                  <a:ext cx="218" cy="618"/>
                </a:xfrm>
                <a:custGeom>
                  <a:avLst/>
                  <a:gdLst>
                    <a:gd name="T0" fmla="*/ 218 w 453"/>
                    <a:gd name="T1" fmla="*/ 51 h 1278"/>
                    <a:gd name="T2" fmla="*/ 0 w 453"/>
                    <a:gd name="T3" fmla="*/ 0 h 1278"/>
                    <a:gd name="T4" fmla="*/ 0 w 453"/>
                    <a:gd name="T5" fmla="*/ 618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172" name="Freeform 47"/>
                <p:cNvSpPr>
                  <a:spLocks/>
                </p:cNvSpPr>
                <p:nvPr/>
              </p:nvSpPr>
              <p:spPr bwMode="auto">
                <a:xfrm>
                  <a:off x="552" y="899"/>
                  <a:ext cx="194" cy="352"/>
                </a:xfrm>
                <a:custGeom>
                  <a:avLst/>
                  <a:gdLst>
                    <a:gd name="T0" fmla="*/ 194 w 402"/>
                    <a:gd name="T1" fmla="*/ 47 h 726"/>
                    <a:gd name="T2" fmla="*/ 0 w 402"/>
                    <a:gd name="T3" fmla="*/ 0 h 726"/>
                    <a:gd name="T4" fmla="*/ 0 w 402"/>
                    <a:gd name="T5" fmla="*/ 352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p:spPr>
              <p:txBody>
                <a:bodyPr/>
                <a:lstStyle/>
                <a:p>
                  <a:endParaRPr lang="zh-CN" altLang="en-US"/>
                </a:p>
              </p:txBody>
            </p:sp>
            <p:sp>
              <p:nvSpPr>
                <p:cNvPr id="173" name="Line 48"/>
                <p:cNvSpPr>
                  <a:spLocks noChangeShapeType="1"/>
                </p:cNvSpPr>
                <p:nvPr/>
              </p:nvSpPr>
              <p:spPr bwMode="auto">
                <a:xfrm>
                  <a:off x="553" y="980"/>
                  <a:ext cx="187" cy="43"/>
                </a:xfrm>
                <a:prstGeom prst="line">
                  <a:avLst/>
                </a:prstGeom>
                <a:noFill/>
                <a:ln w="3175">
                  <a:solidFill>
                    <a:srgbClr val="676767"/>
                  </a:solidFill>
                  <a:round/>
                  <a:headEnd/>
                  <a:tailEnd/>
                </a:ln>
              </p:spPr>
              <p:txBody>
                <a:bodyPr wrap="none" anchor="ctr"/>
                <a:lstStyle/>
                <a:p>
                  <a:endParaRPr lang="zh-CN" altLang="en-US"/>
                </a:p>
              </p:txBody>
            </p:sp>
            <p:sp>
              <p:nvSpPr>
                <p:cNvPr id="174" name="Line 49"/>
                <p:cNvSpPr>
                  <a:spLocks noChangeShapeType="1"/>
                </p:cNvSpPr>
                <p:nvPr/>
              </p:nvSpPr>
              <p:spPr bwMode="auto">
                <a:xfrm>
                  <a:off x="553" y="1055"/>
                  <a:ext cx="189" cy="43"/>
                </a:xfrm>
                <a:prstGeom prst="line">
                  <a:avLst/>
                </a:prstGeom>
                <a:noFill/>
                <a:ln w="3175">
                  <a:solidFill>
                    <a:srgbClr val="676767"/>
                  </a:solidFill>
                  <a:round/>
                  <a:headEnd/>
                  <a:tailEnd/>
                </a:ln>
              </p:spPr>
              <p:txBody>
                <a:bodyPr wrap="none" anchor="ctr"/>
                <a:lstStyle/>
                <a:p>
                  <a:endParaRPr lang="zh-CN" altLang="en-US"/>
                </a:p>
              </p:txBody>
            </p:sp>
            <p:sp>
              <p:nvSpPr>
                <p:cNvPr id="175" name="Line 50"/>
                <p:cNvSpPr>
                  <a:spLocks noChangeShapeType="1"/>
                </p:cNvSpPr>
                <p:nvPr/>
              </p:nvSpPr>
              <p:spPr bwMode="auto">
                <a:xfrm>
                  <a:off x="553" y="1148"/>
                  <a:ext cx="180" cy="43"/>
                </a:xfrm>
                <a:prstGeom prst="line">
                  <a:avLst/>
                </a:prstGeom>
                <a:noFill/>
                <a:ln w="3175">
                  <a:solidFill>
                    <a:srgbClr val="676767"/>
                  </a:solidFill>
                  <a:round/>
                  <a:headEnd/>
                  <a:tailEnd/>
                </a:ln>
              </p:spPr>
              <p:txBody>
                <a:bodyPr wrap="none" anchor="ctr"/>
                <a:lstStyle/>
                <a:p>
                  <a:endParaRPr lang="zh-CN" altLang="en-US"/>
                </a:p>
              </p:txBody>
            </p:sp>
            <p:sp>
              <p:nvSpPr>
                <p:cNvPr id="176" name="Freeform 51"/>
                <p:cNvSpPr>
                  <a:spLocks/>
                </p:cNvSpPr>
                <p:nvPr/>
              </p:nvSpPr>
              <p:spPr bwMode="auto">
                <a:xfrm>
                  <a:off x="609" y="943"/>
                  <a:ext cx="74" cy="40"/>
                </a:xfrm>
                <a:custGeom>
                  <a:avLst/>
                  <a:gdLst>
                    <a:gd name="T0" fmla="*/ 0 w 152"/>
                    <a:gd name="T1" fmla="*/ 0 h 82"/>
                    <a:gd name="T2" fmla="*/ 0 w 152"/>
                    <a:gd name="T3" fmla="*/ 23 h 82"/>
                    <a:gd name="T4" fmla="*/ 74 w 152"/>
                    <a:gd name="T5" fmla="*/ 40 h 82"/>
                    <a:gd name="T6" fmla="*/ 74 w 152"/>
                    <a:gd name="T7" fmla="*/ 16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p:spPr>
              <p:txBody>
                <a:bodyPr/>
                <a:lstStyle/>
                <a:p>
                  <a:endParaRPr lang="zh-CN" altLang="en-US"/>
                </a:p>
              </p:txBody>
            </p:sp>
            <p:sp>
              <p:nvSpPr>
                <p:cNvPr id="177" name="Line 52"/>
                <p:cNvSpPr>
                  <a:spLocks noChangeShapeType="1"/>
                </p:cNvSpPr>
                <p:nvPr/>
              </p:nvSpPr>
              <p:spPr bwMode="auto">
                <a:xfrm>
                  <a:off x="580" y="949"/>
                  <a:ext cx="138" cy="30"/>
                </a:xfrm>
                <a:prstGeom prst="line">
                  <a:avLst/>
                </a:prstGeom>
                <a:noFill/>
                <a:ln w="6350">
                  <a:solidFill>
                    <a:srgbClr val="919191"/>
                  </a:solidFill>
                  <a:round/>
                  <a:headEnd/>
                  <a:tailEnd/>
                </a:ln>
              </p:spPr>
              <p:txBody>
                <a:bodyPr wrap="none" anchor="ctr"/>
                <a:lstStyle/>
                <a:p>
                  <a:endParaRPr lang="zh-CN" altLang="en-US"/>
                </a:p>
              </p:txBody>
            </p:sp>
            <p:sp>
              <p:nvSpPr>
                <p:cNvPr id="178" name="Freeform 53"/>
                <p:cNvSpPr>
                  <a:spLocks/>
                </p:cNvSpPr>
                <p:nvPr/>
              </p:nvSpPr>
              <p:spPr bwMode="auto">
                <a:xfrm>
                  <a:off x="566" y="1086"/>
                  <a:ext cx="167" cy="75"/>
                </a:xfrm>
                <a:custGeom>
                  <a:avLst/>
                  <a:gdLst>
                    <a:gd name="T0" fmla="*/ 0 w 351"/>
                    <a:gd name="T1" fmla="*/ 35 h 183"/>
                    <a:gd name="T2" fmla="*/ 0 w 351"/>
                    <a:gd name="T3" fmla="*/ 0 h 183"/>
                    <a:gd name="T4" fmla="*/ 167 w 351"/>
                    <a:gd name="T5" fmla="*/ 38 h 183"/>
                    <a:gd name="T6" fmla="*/ 167 w 351"/>
                    <a:gd name="T7" fmla="*/ 75 h 183"/>
                    <a:gd name="T8" fmla="*/ 0 w 351"/>
                    <a:gd name="T9" fmla="*/ 35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p>
              </p:txBody>
            </p:sp>
            <p:sp>
              <p:nvSpPr>
                <p:cNvPr id="179" name="Freeform 54"/>
                <p:cNvSpPr>
                  <a:spLocks/>
                </p:cNvSpPr>
                <p:nvPr/>
              </p:nvSpPr>
              <p:spPr bwMode="auto">
                <a:xfrm>
                  <a:off x="566" y="1179"/>
                  <a:ext cx="167" cy="83"/>
                </a:xfrm>
                <a:custGeom>
                  <a:avLst/>
                  <a:gdLst>
                    <a:gd name="T0" fmla="*/ 0 w 351"/>
                    <a:gd name="T1" fmla="*/ 39 h 182"/>
                    <a:gd name="T2" fmla="*/ 0 w 351"/>
                    <a:gd name="T3" fmla="*/ 0 h 182"/>
                    <a:gd name="T4" fmla="*/ 167 w 351"/>
                    <a:gd name="T5" fmla="*/ 42 h 182"/>
                    <a:gd name="T6" fmla="*/ 167 w 351"/>
                    <a:gd name="T7" fmla="*/ 83 h 182"/>
                    <a:gd name="T8" fmla="*/ 0 w 351"/>
                    <a:gd name="T9" fmla="*/ 39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p>
              </p:txBody>
            </p:sp>
            <p:sp>
              <p:nvSpPr>
                <p:cNvPr id="180" name="Freeform 55"/>
                <p:cNvSpPr>
                  <a:spLocks/>
                </p:cNvSpPr>
                <p:nvPr/>
              </p:nvSpPr>
              <p:spPr bwMode="auto">
                <a:xfrm>
                  <a:off x="563" y="1002"/>
                  <a:ext cx="170" cy="77"/>
                </a:xfrm>
                <a:custGeom>
                  <a:avLst/>
                  <a:gdLst>
                    <a:gd name="T0" fmla="*/ 0 w 351"/>
                    <a:gd name="T1" fmla="*/ 36 h 182"/>
                    <a:gd name="T2" fmla="*/ 0 w 351"/>
                    <a:gd name="T3" fmla="*/ 0 h 182"/>
                    <a:gd name="T4" fmla="*/ 170 w 351"/>
                    <a:gd name="T5" fmla="*/ 39 h 182"/>
                    <a:gd name="T6" fmla="*/ 170 w 351"/>
                    <a:gd name="T7" fmla="*/ 77 h 182"/>
                    <a:gd name="T8" fmla="*/ 0 w 351"/>
                    <a:gd name="T9" fmla="*/ 36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p:spPr>
              <p:txBody>
                <a:bodyPr/>
                <a:lstStyle/>
                <a:p>
                  <a:endParaRPr lang="zh-CN" altLang="en-US"/>
                </a:p>
              </p:txBody>
            </p:sp>
            <p:sp>
              <p:nvSpPr>
                <p:cNvPr id="181" name="Line 56"/>
                <p:cNvSpPr>
                  <a:spLocks noChangeShapeType="1"/>
                </p:cNvSpPr>
                <p:nvPr/>
              </p:nvSpPr>
              <p:spPr bwMode="auto">
                <a:xfrm flipH="1" flipV="1">
                  <a:off x="685" y="1049"/>
                  <a:ext cx="33" cy="8"/>
                </a:xfrm>
                <a:prstGeom prst="line">
                  <a:avLst/>
                </a:prstGeom>
                <a:noFill/>
                <a:ln w="9525">
                  <a:solidFill>
                    <a:srgbClr val="D60093"/>
                  </a:solidFill>
                  <a:round/>
                  <a:headEnd/>
                  <a:tailEnd/>
                </a:ln>
              </p:spPr>
              <p:txBody>
                <a:bodyPr wrap="none" tIns="27432" bIns="27432" anchor="ctr">
                  <a:spAutoFit/>
                </a:bodyPr>
                <a:lstStyle/>
                <a:p>
                  <a:endParaRPr lang="zh-CN" altLang="en-US"/>
                </a:p>
              </p:txBody>
            </p:sp>
            <p:sp>
              <p:nvSpPr>
                <p:cNvPr id="182" name="Line 57"/>
                <p:cNvSpPr>
                  <a:spLocks noChangeShapeType="1"/>
                </p:cNvSpPr>
                <p:nvPr/>
              </p:nvSpPr>
              <p:spPr bwMode="auto">
                <a:xfrm flipH="1" flipV="1">
                  <a:off x="685" y="1131"/>
                  <a:ext cx="33" cy="7"/>
                </a:xfrm>
                <a:prstGeom prst="line">
                  <a:avLst/>
                </a:prstGeom>
                <a:noFill/>
                <a:ln w="9525">
                  <a:solidFill>
                    <a:srgbClr val="D60093"/>
                  </a:solidFill>
                  <a:round/>
                  <a:headEnd/>
                  <a:tailEnd/>
                </a:ln>
              </p:spPr>
              <p:txBody>
                <a:bodyPr wrap="none" tIns="27432" bIns="27432" anchor="ctr">
                  <a:spAutoFit/>
                </a:bodyPr>
                <a:lstStyle/>
                <a:p>
                  <a:endParaRPr lang="zh-CN" altLang="en-US"/>
                </a:p>
              </p:txBody>
            </p:sp>
            <p:sp>
              <p:nvSpPr>
                <p:cNvPr id="183" name="Line 58"/>
                <p:cNvSpPr>
                  <a:spLocks noChangeShapeType="1"/>
                </p:cNvSpPr>
                <p:nvPr/>
              </p:nvSpPr>
              <p:spPr bwMode="auto">
                <a:xfrm flipH="1" flipV="1">
                  <a:off x="685" y="1230"/>
                  <a:ext cx="33" cy="8"/>
                </a:xfrm>
                <a:prstGeom prst="line">
                  <a:avLst/>
                </a:prstGeom>
                <a:noFill/>
                <a:ln w="9525">
                  <a:solidFill>
                    <a:srgbClr val="D60093"/>
                  </a:solidFill>
                  <a:round/>
                  <a:headEnd/>
                  <a:tailEnd/>
                </a:ln>
              </p:spPr>
              <p:txBody>
                <a:bodyPr wrap="none" tIns="27432" bIns="27432" anchor="ctr">
                  <a:spAutoFit/>
                </a:bodyPr>
                <a:lstStyle/>
                <a:p>
                  <a:endParaRPr lang="zh-CN" altLang="en-US"/>
                </a:p>
              </p:txBody>
            </p:sp>
          </p:grpSp>
          <p:grpSp>
            <p:nvGrpSpPr>
              <p:cNvPr id="126" name="Group 59"/>
              <p:cNvGrpSpPr>
                <a:grpSpLocks/>
              </p:cNvGrpSpPr>
              <p:nvPr/>
            </p:nvGrpSpPr>
            <p:grpSpPr bwMode="auto">
              <a:xfrm>
                <a:off x="1598" y="2003"/>
                <a:ext cx="651" cy="910"/>
                <a:chOff x="1220" y="1866"/>
                <a:chExt cx="973" cy="1360"/>
              </a:xfrm>
            </p:grpSpPr>
            <p:grpSp>
              <p:nvGrpSpPr>
                <p:cNvPr id="144" name="Group 60"/>
                <p:cNvGrpSpPr>
                  <a:grpSpLocks/>
                </p:cNvGrpSpPr>
                <p:nvPr/>
              </p:nvGrpSpPr>
              <p:grpSpPr bwMode="auto">
                <a:xfrm>
                  <a:off x="1224" y="2381"/>
                  <a:ext cx="806" cy="845"/>
                  <a:chOff x="2016" y="2251"/>
                  <a:chExt cx="806" cy="845"/>
                </a:xfrm>
              </p:grpSpPr>
              <p:sp>
                <p:nvSpPr>
                  <p:cNvPr id="151" name="Freeform 61"/>
                  <p:cNvSpPr>
                    <a:spLocks/>
                  </p:cNvSpPr>
                  <p:nvPr/>
                </p:nvSpPr>
                <p:spPr bwMode="auto">
                  <a:xfrm>
                    <a:off x="2016" y="2251"/>
                    <a:ext cx="806" cy="845"/>
                  </a:xfrm>
                  <a:custGeom>
                    <a:avLst/>
                    <a:gdLst>
                      <a:gd name="T0" fmla="*/ 0 w 900"/>
                      <a:gd name="T1" fmla="*/ 364 h 713"/>
                      <a:gd name="T2" fmla="*/ 0 w 900"/>
                      <a:gd name="T3" fmla="*/ 513 h 713"/>
                      <a:gd name="T4" fmla="*/ 478 w 900"/>
                      <a:gd name="T5" fmla="*/ 845 h 713"/>
                      <a:gd name="T6" fmla="*/ 806 w 900"/>
                      <a:gd name="T7" fmla="*/ 459 h 713"/>
                      <a:gd name="T8" fmla="*/ 709 w 900"/>
                      <a:gd name="T9" fmla="*/ 380 h 713"/>
                      <a:gd name="T10" fmla="*/ 322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52" name="Freeform 62"/>
                  <p:cNvSpPr>
                    <a:spLocks/>
                  </p:cNvSpPr>
                  <p:nvPr/>
                </p:nvSpPr>
                <p:spPr bwMode="auto">
                  <a:xfrm>
                    <a:off x="2054" y="2265"/>
                    <a:ext cx="733" cy="790"/>
                  </a:xfrm>
                  <a:custGeom>
                    <a:avLst/>
                    <a:gdLst>
                      <a:gd name="T0" fmla="*/ 0 w 820"/>
                      <a:gd name="T1" fmla="*/ 341 h 667"/>
                      <a:gd name="T2" fmla="*/ 0 w 820"/>
                      <a:gd name="T3" fmla="*/ 484 h 667"/>
                      <a:gd name="T4" fmla="*/ 445 w 820"/>
                      <a:gd name="T5" fmla="*/ 790 h 667"/>
                      <a:gd name="T6" fmla="*/ 733 w 820"/>
                      <a:gd name="T7" fmla="*/ 449 h 667"/>
                      <a:gd name="T8" fmla="*/ 726 w 820"/>
                      <a:gd name="T9" fmla="*/ 387 h 667"/>
                      <a:gd name="T10" fmla="*/ 724 w 820"/>
                      <a:gd name="T11" fmla="*/ 338 h 667"/>
                      <a:gd name="T12" fmla="*/ 726 w 820"/>
                      <a:gd name="T13" fmla="*/ 278 h 667"/>
                      <a:gd name="T14" fmla="*/ 733 w 820"/>
                      <a:gd name="T15" fmla="*/ 221 h 667"/>
                      <a:gd name="T16" fmla="*/ 305 w 820"/>
                      <a:gd name="T17" fmla="*/ 0 h 667"/>
                      <a:gd name="T18" fmla="*/ 0 w 820"/>
                      <a:gd name="T19" fmla="*/ 341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66"/>
                      </a:gs>
                      <a:gs pos="100000">
                        <a:srgbClr val="FFFFCC"/>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53" name="Freeform 63"/>
                  <p:cNvSpPr>
                    <a:spLocks/>
                  </p:cNvSpPr>
                  <p:nvPr/>
                </p:nvSpPr>
                <p:spPr bwMode="auto">
                  <a:xfrm>
                    <a:off x="2526" y="2806"/>
                    <a:ext cx="128" cy="132"/>
                  </a:xfrm>
                  <a:custGeom>
                    <a:avLst/>
                    <a:gdLst>
                      <a:gd name="T0" fmla="*/ 76 w 276"/>
                      <a:gd name="T1" fmla="*/ 0 h 197"/>
                      <a:gd name="T2" fmla="*/ 0 w 276"/>
                      <a:gd name="T3" fmla="*/ 100 h 197"/>
                      <a:gd name="T4" fmla="*/ 53 w 276"/>
                      <a:gd name="T5" fmla="*/ 132 h 197"/>
                      <a:gd name="T6" fmla="*/ 128 w 276"/>
                      <a:gd name="T7" fmla="*/ 27 h 197"/>
                      <a:gd name="T8" fmla="*/ 76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54" name="Freeform 64"/>
                  <p:cNvSpPr>
                    <a:spLocks/>
                  </p:cNvSpPr>
                  <p:nvPr/>
                </p:nvSpPr>
                <p:spPr bwMode="auto">
                  <a:xfrm>
                    <a:off x="2669" y="2580"/>
                    <a:ext cx="129" cy="134"/>
                  </a:xfrm>
                  <a:custGeom>
                    <a:avLst/>
                    <a:gdLst>
                      <a:gd name="T0" fmla="*/ 77 w 276"/>
                      <a:gd name="T1" fmla="*/ 0 h 197"/>
                      <a:gd name="T2" fmla="*/ 0 w 276"/>
                      <a:gd name="T3" fmla="*/ 101 h 197"/>
                      <a:gd name="T4" fmla="*/ 53 w 276"/>
                      <a:gd name="T5" fmla="*/ 134 h 197"/>
                      <a:gd name="T6" fmla="*/ 129 w 276"/>
                      <a:gd name="T7" fmla="*/ 28 h 197"/>
                      <a:gd name="T8" fmla="*/ 77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55" name="Freeform 65"/>
                  <p:cNvSpPr>
                    <a:spLocks/>
                  </p:cNvSpPr>
                  <p:nvPr/>
                </p:nvSpPr>
                <p:spPr bwMode="auto">
                  <a:xfrm>
                    <a:off x="2055" y="2553"/>
                    <a:ext cx="716" cy="349"/>
                  </a:xfrm>
                  <a:custGeom>
                    <a:avLst/>
                    <a:gdLst>
                      <a:gd name="T0" fmla="*/ 0 w 800"/>
                      <a:gd name="T1" fmla="*/ 76 h 294"/>
                      <a:gd name="T2" fmla="*/ 439 w 800"/>
                      <a:gd name="T3" fmla="*/ 349 h 294"/>
                      <a:gd name="T4" fmla="*/ 716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56" name="Freeform 66"/>
                  <p:cNvSpPr>
                    <a:spLocks/>
                  </p:cNvSpPr>
                  <p:nvPr/>
                </p:nvSpPr>
                <p:spPr bwMode="auto">
                  <a:xfrm>
                    <a:off x="2057" y="2601"/>
                    <a:ext cx="714" cy="338"/>
                  </a:xfrm>
                  <a:custGeom>
                    <a:avLst/>
                    <a:gdLst>
                      <a:gd name="T0" fmla="*/ 0 w 798"/>
                      <a:gd name="T1" fmla="*/ 59 h 286"/>
                      <a:gd name="T2" fmla="*/ 437 w 798"/>
                      <a:gd name="T3" fmla="*/ 338 h 286"/>
                      <a:gd name="T4" fmla="*/ 714 w 798"/>
                      <a:gd name="T5" fmla="*/ 0 h 286"/>
                      <a:gd name="T6" fmla="*/ 0 60000 65536"/>
                      <a:gd name="T7" fmla="*/ 0 60000 65536"/>
                      <a:gd name="T8" fmla="*/ 0 60000 65536"/>
                      <a:gd name="T9" fmla="*/ 0 w 798"/>
                      <a:gd name="T10" fmla="*/ 0 h 286"/>
                      <a:gd name="T11" fmla="*/ 798 w 798"/>
                      <a:gd name="T12" fmla="*/ 286 h 286"/>
                    </a:gdLst>
                    <a:ahLst/>
                    <a:cxnLst>
                      <a:cxn ang="T6">
                        <a:pos x="T0" y="T1"/>
                      </a:cxn>
                      <a:cxn ang="T7">
                        <a:pos x="T2" y="T3"/>
                      </a:cxn>
                      <a:cxn ang="T8">
                        <a:pos x="T4" y="T5"/>
                      </a:cxn>
                    </a:cxnLst>
                    <a:rect l="T9" t="T10" r="T11" b="T12"/>
                    <a:pathLst>
                      <a:path w="798" h="286">
                        <a:moveTo>
                          <a:pt x="0" y="50"/>
                        </a:moveTo>
                        <a:lnTo>
                          <a:pt x="488" y="286"/>
                        </a:lnTo>
                        <a:lnTo>
                          <a:pt x="79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57" name="Freeform 67"/>
                  <p:cNvSpPr>
                    <a:spLocks/>
                  </p:cNvSpPr>
                  <p:nvPr/>
                </p:nvSpPr>
                <p:spPr bwMode="auto">
                  <a:xfrm>
                    <a:off x="2057" y="2618"/>
                    <a:ext cx="719" cy="360"/>
                  </a:xfrm>
                  <a:custGeom>
                    <a:avLst/>
                    <a:gdLst>
                      <a:gd name="T0" fmla="*/ 0 w 804"/>
                      <a:gd name="T1" fmla="*/ 78 h 304"/>
                      <a:gd name="T2" fmla="*/ 436 w 804"/>
                      <a:gd name="T3" fmla="*/ 360 h 304"/>
                      <a:gd name="T4" fmla="*/ 719 w 804"/>
                      <a:gd name="T5" fmla="*/ 28 h 304"/>
                      <a:gd name="T6" fmla="*/ 719 w 804"/>
                      <a:gd name="T7" fmla="*/ 0 h 304"/>
                      <a:gd name="T8" fmla="*/ 0 60000 65536"/>
                      <a:gd name="T9" fmla="*/ 0 60000 65536"/>
                      <a:gd name="T10" fmla="*/ 0 60000 65536"/>
                      <a:gd name="T11" fmla="*/ 0 60000 65536"/>
                      <a:gd name="T12" fmla="*/ 0 w 804"/>
                      <a:gd name="T13" fmla="*/ 0 h 304"/>
                      <a:gd name="T14" fmla="*/ 804 w 804"/>
                      <a:gd name="T15" fmla="*/ 304 h 304"/>
                    </a:gdLst>
                    <a:ahLst/>
                    <a:cxnLst>
                      <a:cxn ang="T8">
                        <a:pos x="T0" y="T1"/>
                      </a:cxn>
                      <a:cxn ang="T9">
                        <a:pos x="T2" y="T3"/>
                      </a:cxn>
                      <a:cxn ang="T10">
                        <a:pos x="T4" y="T5"/>
                      </a:cxn>
                      <a:cxn ang="T11">
                        <a:pos x="T6" y="T7"/>
                      </a:cxn>
                    </a:cxnLst>
                    <a:rect l="T12" t="T13" r="T14" b="T15"/>
                    <a:pathLst>
                      <a:path w="804" h="304">
                        <a:moveTo>
                          <a:pt x="0" y="66"/>
                        </a:moveTo>
                        <a:lnTo>
                          <a:pt x="488" y="304"/>
                        </a:lnTo>
                        <a:lnTo>
                          <a:pt x="804" y="24"/>
                        </a:lnTo>
                        <a:lnTo>
                          <a:pt x="80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58" name="Freeform 68"/>
                  <p:cNvSpPr>
                    <a:spLocks/>
                  </p:cNvSpPr>
                  <p:nvPr/>
                </p:nvSpPr>
                <p:spPr bwMode="auto">
                  <a:xfrm>
                    <a:off x="2054" y="2681"/>
                    <a:ext cx="728" cy="337"/>
                  </a:xfrm>
                  <a:custGeom>
                    <a:avLst/>
                    <a:gdLst>
                      <a:gd name="T0" fmla="*/ 0 w 814"/>
                      <a:gd name="T1" fmla="*/ 47 h 284"/>
                      <a:gd name="T2" fmla="*/ 440 w 814"/>
                      <a:gd name="T3" fmla="*/ 337 h 284"/>
                      <a:gd name="T4" fmla="*/ 728 w 814"/>
                      <a:gd name="T5" fmla="*/ 0 h 284"/>
                      <a:gd name="T6" fmla="*/ 0 60000 65536"/>
                      <a:gd name="T7" fmla="*/ 0 60000 65536"/>
                      <a:gd name="T8" fmla="*/ 0 60000 65536"/>
                      <a:gd name="T9" fmla="*/ 0 w 814"/>
                      <a:gd name="T10" fmla="*/ 0 h 284"/>
                      <a:gd name="T11" fmla="*/ 814 w 814"/>
                      <a:gd name="T12" fmla="*/ 284 h 284"/>
                    </a:gdLst>
                    <a:ahLst/>
                    <a:cxnLst>
                      <a:cxn ang="T6">
                        <a:pos x="T0" y="T1"/>
                      </a:cxn>
                      <a:cxn ang="T7">
                        <a:pos x="T2" y="T3"/>
                      </a:cxn>
                      <a:cxn ang="T8">
                        <a:pos x="T4" y="T5"/>
                      </a:cxn>
                    </a:cxnLst>
                    <a:rect l="T9" t="T10" r="T11" b="T12"/>
                    <a:pathLst>
                      <a:path w="814" h="284">
                        <a:moveTo>
                          <a:pt x="0" y="40"/>
                        </a:moveTo>
                        <a:lnTo>
                          <a:pt x="492" y="284"/>
                        </a:lnTo>
                        <a:lnTo>
                          <a:pt x="8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59" name="Freeform 69"/>
                  <p:cNvSpPr>
                    <a:spLocks/>
                  </p:cNvSpPr>
                  <p:nvPr/>
                </p:nvSpPr>
                <p:spPr bwMode="auto">
                  <a:xfrm>
                    <a:off x="2081" y="2490"/>
                    <a:ext cx="701" cy="367"/>
                  </a:xfrm>
                  <a:custGeom>
                    <a:avLst/>
                    <a:gdLst>
                      <a:gd name="T0" fmla="*/ 701 w 784"/>
                      <a:gd name="T1" fmla="*/ 0 h 309"/>
                      <a:gd name="T2" fmla="*/ 414 w 784"/>
                      <a:gd name="T3" fmla="*/ 367 h 309"/>
                      <a:gd name="T4" fmla="*/ 0 w 784"/>
                      <a:gd name="T5" fmla="*/ 119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nvGrpSpPr>
                <p:cNvPr id="145" name="Group 70"/>
                <p:cNvGrpSpPr>
                  <a:grpSpLocks/>
                </p:cNvGrpSpPr>
                <p:nvPr/>
              </p:nvGrpSpPr>
              <p:grpSpPr bwMode="auto">
                <a:xfrm>
                  <a:off x="1534" y="1866"/>
                  <a:ext cx="659" cy="843"/>
                  <a:chOff x="1576" y="1884"/>
                  <a:chExt cx="659" cy="843"/>
                </a:xfrm>
              </p:grpSpPr>
              <p:sp>
                <p:nvSpPr>
                  <p:cNvPr id="147" name="AutoShape 71"/>
                  <p:cNvSpPr>
                    <a:spLocks noChangeArrowheads="1"/>
                  </p:cNvSpPr>
                  <p:nvPr/>
                </p:nvSpPr>
                <p:spPr bwMode="auto">
                  <a:xfrm rot="-1235719">
                    <a:off x="1626" y="1891"/>
                    <a:ext cx="609" cy="836"/>
                  </a:xfrm>
                  <a:prstGeom prst="foldedCorner">
                    <a:avLst>
                      <a:gd name="adj" fmla="val 24361"/>
                    </a:avLst>
                  </a:prstGeom>
                  <a:solidFill>
                    <a:schemeClr val="bg1"/>
                  </a:solidFill>
                  <a:ln w="9525">
                    <a:solidFill>
                      <a:srgbClr val="333399"/>
                    </a:solidFill>
                    <a:round/>
                    <a:headEnd/>
                    <a:tailEnd/>
                  </a:ln>
                </p:spPr>
                <p:txBody>
                  <a:bodyPr wrap="none" anchor="b"/>
                  <a:lstStyle/>
                  <a:p>
                    <a:pPr algn="ctr" eaLnBrk="0" hangingPunct="0"/>
                    <a:endParaRPr lang="zh-CN" altLang="zh-CN" sz="1800" b="1">
                      <a:latin typeface="Arial Narrow" pitchFamily="34" charset="0"/>
                    </a:endParaRPr>
                  </a:p>
                </p:txBody>
              </p:sp>
              <p:sp>
                <p:nvSpPr>
                  <p:cNvPr id="148" name="Text Box 72"/>
                  <p:cNvSpPr txBox="1">
                    <a:spLocks noChangeArrowheads="1"/>
                  </p:cNvSpPr>
                  <p:nvPr/>
                </p:nvSpPr>
                <p:spPr bwMode="auto">
                  <a:xfrm rot="-1235719">
                    <a:off x="1576" y="1884"/>
                    <a:ext cx="608" cy="547"/>
                  </a:xfrm>
                  <a:prstGeom prst="rect">
                    <a:avLst/>
                  </a:prstGeom>
                  <a:noFill/>
                  <a:ln w="9525">
                    <a:noFill/>
                    <a:miter lim="800000"/>
                    <a:headEnd/>
                    <a:tailEnd/>
                  </a:ln>
                </p:spPr>
                <p:txBody>
                  <a:bodyPr wrap="none" anchor="ctr">
                    <a:spAutoFit/>
                  </a:bodyPr>
                  <a:lstStyle/>
                  <a:p>
                    <a:pPr algn="ctr" eaLnBrk="0" hangingPunct="0"/>
                    <a:r>
                      <a:rPr lang="en-US" altLang="zh-CN" sz="1600" b="1">
                        <a:latin typeface="Arial Narrow" pitchFamily="34" charset="0"/>
                      </a:rPr>
                      <a:t>User1</a:t>
                    </a:r>
                  </a:p>
                  <a:p>
                    <a:pPr algn="ctr" eaLnBrk="0" hangingPunct="0"/>
                    <a:r>
                      <a:rPr lang="en-US" altLang="zh-CN" sz="1600" b="1">
                        <a:latin typeface="Arial Narrow" pitchFamily="34" charset="0"/>
                      </a:rPr>
                      <a:t>User2</a:t>
                    </a:r>
                  </a:p>
                </p:txBody>
              </p:sp>
              <p:sp>
                <p:nvSpPr>
                  <p:cNvPr id="149" name="Line 73"/>
                  <p:cNvSpPr>
                    <a:spLocks noChangeShapeType="1"/>
                  </p:cNvSpPr>
                  <p:nvPr/>
                </p:nvSpPr>
                <p:spPr bwMode="auto">
                  <a:xfrm rot="-1235719">
                    <a:off x="1800" y="2438"/>
                    <a:ext cx="359" cy="0"/>
                  </a:xfrm>
                  <a:prstGeom prst="line">
                    <a:avLst/>
                  </a:prstGeom>
                  <a:noFill/>
                  <a:ln w="9525">
                    <a:solidFill>
                      <a:srgbClr val="333399"/>
                    </a:solidFill>
                    <a:round/>
                    <a:headEnd/>
                    <a:tailEnd/>
                  </a:ln>
                </p:spPr>
                <p:txBody>
                  <a:bodyPr wrap="none" anchor="ctr"/>
                  <a:lstStyle/>
                  <a:p>
                    <a:endParaRPr lang="zh-CN" altLang="en-US"/>
                  </a:p>
                </p:txBody>
              </p:sp>
              <p:sp>
                <p:nvSpPr>
                  <p:cNvPr id="150" name="Line 74"/>
                  <p:cNvSpPr>
                    <a:spLocks noChangeShapeType="1"/>
                  </p:cNvSpPr>
                  <p:nvPr/>
                </p:nvSpPr>
                <p:spPr bwMode="auto">
                  <a:xfrm rot="-1235719">
                    <a:off x="1828" y="2542"/>
                    <a:ext cx="359" cy="0"/>
                  </a:xfrm>
                  <a:prstGeom prst="line">
                    <a:avLst/>
                  </a:prstGeom>
                  <a:noFill/>
                  <a:ln w="9525">
                    <a:solidFill>
                      <a:srgbClr val="333399"/>
                    </a:solidFill>
                    <a:round/>
                    <a:headEnd/>
                    <a:tailEnd/>
                  </a:ln>
                </p:spPr>
                <p:txBody>
                  <a:bodyPr wrap="none" anchor="ctr"/>
                  <a:lstStyle/>
                  <a:p>
                    <a:endParaRPr lang="zh-CN" altLang="en-US"/>
                  </a:p>
                </p:txBody>
              </p:sp>
            </p:grpSp>
            <p:sp>
              <p:nvSpPr>
                <p:cNvPr id="146" name="Freeform 75"/>
                <p:cNvSpPr>
                  <a:spLocks/>
                </p:cNvSpPr>
                <p:nvPr/>
              </p:nvSpPr>
              <p:spPr bwMode="auto">
                <a:xfrm>
                  <a:off x="1220" y="2295"/>
                  <a:ext cx="726" cy="447"/>
                </a:xfrm>
                <a:custGeom>
                  <a:avLst/>
                  <a:gdLst>
                    <a:gd name="T0" fmla="*/ 329 w 811"/>
                    <a:gd name="T1" fmla="*/ 78 h 376"/>
                    <a:gd name="T2" fmla="*/ 0 w 811"/>
                    <a:gd name="T3" fmla="*/ 447 h 376"/>
                    <a:gd name="T4" fmla="*/ 387 w 811"/>
                    <a:gd name="T5" fmla="*/ 426 h 376"/>
                    <a:gd name="T6" fmla="*/ 726 w 811"/>
                    <a:gd name="T7" fmla="*/ 0 h 376"/>
                    <a:gd name="T8" fmla="*/ 329 w 811"/>
                    <a:gd name="T9" fmla="*/ 78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nvGrpSpPr>
              <p:cNvPr id="127" name="Group 76"/>
              <p:cNvGrpSpPr>
                <a:grpSpLocks/>
              </p:cNvGrpSpPr>
              <p:nvPr/>
            </p:nvGrpSpPr>
            <p:grpSpPr bwMode="auto">
              <a:xfrm>
                <a:off x="3244" y="1996"/>
                <a:ext cx="655" cy="917"/>
                <a:chOff x="3098" y="1867"/>
                <a:chExt cx="979" cy="1371"/>
              </a:xfrm>
            </p:grpSpPr>
            <p:grpSp>
              <p:nvGrpSpPr>
                <p:cNvPr id="128" name="Group 77"/>
                <p:cNvGrpSpPr>
                  <a:grpSpLocks/>
                </p:cNvGrpSpPr>
                <p:nvPr/>
              </p:nvGrpSpPr>
              <p:grpSpPr bwMode="auto">
                <a:xfrm>
                  <a:off x="3098" y="2393"/>
                  <a:ext cx="806" cy="845"/>
                  <a:chOff x="2016" y="2251"/>
                  <a:chExt cx="806" cy="845"/>
                </a:xfrm>
              </p:grpSpPr>
              <p:sp>
                <p:nvSpPr>
                  <p:cNvPr id="135" name="Freeform 78"/>
                  <p:cNvSpPr>
                    <a:spLocks/>
                  </p:cNvSpPr>
                  <p:nvPr/>
                </p:nvSpPr>
                <p:spPr bwMode="auto">
                  <a:xfrm>
                    <a:off x="2016" y="2251"/>
                    <a:ext cx="806" cy="845"/>
                  </a:xfrm>
                  <a:custGeom>
                    <a:avLst/>
                    <a:gdLst>
                      <a:gd name="T0" fmla="*/ 0 w 900"/>
                      <a:gd name="T1" fmla="*/ 364 h 713"/>
                      <a:gd name="T2" fmla="*/ 0 w 900"/>
                      <a:gd name="T3" fmla="*/ 513 h 713"/>
                      <a:gd name="T4" fmla="*/ 478 w 900"/>
                      <a:gd name="T5" fmla="*/ 845 h 713"/>
                      <a:gd name="T6" fmla="*/ 806 w 900"/>
                      <a:gd name="T7" fmla="*/ 459 h 713"/>
                      <a:gd name="T8" fmla="*/ 709 w 900"/>
                      <a:gd name="T9" fmla="*/ 380 h 713"/>
                      <a:gd name="T10" fmla="*/ 322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36" name="Freeform 79"/>
                  <p:cNvSpPr>
                    <a:spLocks/>
                  </p:cNvSpPr>
                  <p:nvPr/>
                </p:nvSpPr>
                <p:spPr bwMode="auto">
                  <a:xfrm>
                    <a:off x="2054" y="2265"/>
                    <a:ext cx="733" cy="790"/>
                  </a:xfrm>
                  <a:custGeom>
                    <a:avLst/>
                    <a:gdLst>
                      <a:gd name="T0" fmla="*/ 0 w 820"/>
                      <a:gd name="T1" fmla="*/ 341 h 667"/>
                      <a:gd name="T2" fmla="*/ 0 w 820"/>
                      <a:gd name="T3" fmla="*/ 484 h 667"/>
                      <a:gd name="T4" fmla="*/ 445 w 820"/>
                      <a:gd name="T5" fmla="*/ 790 h 667"/>
                      <a:gd name="T6" fmla="*/ 733 w 820"/>
                      <a:gd name="T7" fmla="*/ 449 h 667"/>
                      <a:gd name="T8" fmla="*/ 726 w 820"/>
                      <a:gd name="T9" fmla="*/ 387 h 667"/>
                      <a:gd name="T10" fmla="*/ 724 w 820"/>
                      <a:gd name="T11" fmla="*/ 338 h 667"/>
                      <a:gd name="T12" fmla="*/ 726 w 820"/>
                      <a:gd name="T13" fmla="*/ 278 h 667"/>
                      <a:gd name="T14" fmla="*/ 733 w 820"/>
                      <a:gd name="T15" fmla="*/ 221 h 667"/>
                      <a:gd name="T16" fmla="*/ 305 w 820"/>
                      <a:gd name="T17" fmla="*/ 0 h 667"/>
                      <a:gd name="T18" fmla="*/ 0 w 820"/>
                      <a:gd name="T19" fmla="*/ 341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66"/>
                      </a:gs>
                      <a:gs pos="100000">
                        <a:srgbClr val="FFFFCC"/>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37" name="Freeform 80"/>
                  <p:cNvSpPr>
                    <a:spLocks/>
                  </p:cNvSpPr>
                  <p:nvPr/>
                </p:nvSpPr>
                <p:spPr bwMode="auto">
                  <a:xfrm>
                    <a:off x="2526" y="2806"/>
                    <a:ext cx="128" cy="132"/>
                  </a:xfrm>
                  <a:custGeom>
                    <a:avLst/>
                    <a:gdLst>
                      <a:gd name="T0" fmla="*/ 76 w 276"/>
                      <a:gd name="T1" fmla="*/ 0 h 197"/>
                      <a:gd name="T2" fmla="*/ 0 w 276"/>
                      <a:gd name="T3" fmla="*/ 100 h 197"/>
                      <a:gd name="T4" fmla="*/ 53 w 276"/>
                      <a:gd name="T5" fmla="*/ 132 h 197"/>
                      <a:gd name="T6" fmla="*/ 128 w 276"/>
                      <a:gd name="T7" fmla="*/ 27 h 197"/>
                      <a:gd name="T8" fmla="*/ 76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38" name="Freeform 81"/>
                  <p:cNvSpPr>
                    <a:spLocks/>
                  </p:cNvSpPr>
                  <p:nvPr/>
                </p:nvSpPr>
                <p:spPr bwMode="auto">
                  <a:xfrm>
                    <a:off x="2669" y="2580"/>
                    <a:ext cx="129" cy="134"/>
                  </a:xfrm>
                  <a:custGeom>
                    <a:avLst/>
                    <a:gdLst>
                      <a:gd name="T0" fmla="*/ 77 w 276"/>
                      <a:gd name="T1" fmla="*/ 0 h 197"/>
                      <a:gd name="T2" fmla="*/ 0 w 276"/>
                      <a:gd name="T3" fmla="*/ 101 h 197"/>
                      <a:gd name="T4" fmla="*/ 53 w 276"/>
                      <a:gd name="T5" fmla="*/ 134 h 197"/>
                      <a:gd name="T6" fmla="*/ 129 w 276"/>
                      <a:gd name="T7" fmla="*/ 28 h 197"/>
                      <a:gd name="T8" fmla="*/ 77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39" name="Freeform 82"/>
                  <p:cNvSpPr>
                    <a:spLocks/>
                  </p:cNvSpPr>
                  <p:nvPr/>
                </p:nvSpPr>
                <p:spPr bwMode="auto">
                  <a:xfrm>
                    <a:off x="2055" y="2553"/>
                    <a:ext cx="716" cy="349"/>
                  </a:xfrm>
                  <a:custGeom>
                    <a:avLst/>
                    <a:gdLst>
                      <a:gd name="T0" fmla="*/ 0 w 800"/>
                      <a:gd name="T1" fmla="*/ 76 h 294"/>
                      <a:gd name="T2" fmla="*/ 439 w 800"/>
                      <a:gd name="T3" fmla="*/ 349 h 294"/>
                      <a:gd name="T4" fmla="*/ 716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40" name="Freeform 83"/>
                  <p:cNvSpPr>
                    <a:spLocks/>
                  </p:cNvSpPr>
                  <p:nvPr/>
                </p:nvSpPr>
                <p:spPr bwMode="auto">
                  <a:xfrm>
                    <a:off x="2057" y="2601"/>
                    <a:ext cx="714" cy="338"/>
                  </a:xfrm>
                  <a:custGeom>
                    <a:avLst/>
                    <a:gdLst>
                      <a:gd name="T0" fmla="*/ 0 w 798"/>
                      <a:gd name="T1" fmla="*/ 59 h 286"/>
                      <a:gd name="T2" fmla="*/ 437 w 798"/>
                      <a:gd name="T3" fmla="*/ 338 h 286"/>
                      <a:gd name="T4" fmla="*/ 714 w 798"/>
                      <a:gd name="T5" fmla="*/ 0 h 286"/>
                      <a:gd name="T6" fmla="*/ 0 60000 65536"/>
                      <a:gd name="T7" fmla="*/ 0 60000 65536"/>
                      <a:gd name="T8" fmla="*/ 0 60000 65536"/>
                      <a:gd name="T9" fmla="*/ 0 w 798"/>
                      <a:gd name="T10" fmla="*/ 0 h 286"/>
                      <a:gd name="T11" fmla="*/ 798 w 798"/>
                      <a:gd name="T12" fmla="*/ 286 h 286"/>
                    </a:gdLst>
                    <a:ahLst/>
                    <a:cxnLst>
                      <a:cxn ang="T6">
                        <a:pos x="T0" y="T1"/>
                      </a:cxn>
                      <a:cxn ang="T7">
                        <a:pos x="T2" y="T3"/>
                      </a:cxn>
                      <a:cxn ang="T8">
                        <a:pos x="T4" y="T5"/>
                      </a:cxn>
                    </a:cxnLst>
                    <a:rect l="T9" t="T10" r="T11" b="T12"/>
                    <a:pathLst>
                      <a:path w="798" h="286">
                        <a:moveTo>
                          <a:pt x="0" y="50"/>
                        </a:moveTo>
                        <a:lnTo>
                          <a:pt x="488" y="286"/>
                        </a:lnTo>
                        <a:lnTo>
                          <a:pt x="79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41" name="Freeform 84"/>
                  <p:cNvSpPr>
                    <a:spLocks/>
                  </p:cNvSpPr>
                  <p:nvPr/>
                </p:nvSpPr>
                <p:spPr bwMode="auto">
                  <a:xfrm>
                    <a:off x="2057" y="2618"/>
                    <a:ext cx="719" cy="360"/>
                  </a:xfrm>
                  <a:custGeom>
                    <a:avLst/>
                    <a:gdLst>
                      <a:gd name="T0" fmla="*/ 0 w 804"/>
                      <a:gd name="T1" fmla="*/ 78 h 304"/>
                      <a:gd name="T2" fmla="*/ 436 w 804"/>
                      <a:gd name="T3" fmla="*/ 360 h 304"/>
                      <a:gd name="T4" fmla="*/ 719 w 804"/>
                      <a:gd name="T5" fmla="*/ 28 h 304"/>
                      <a:gd name="T6" fmla="*/ 719 w 804"/>
                      <a:gd name="T7" fmla="*/ 0 h 304"/>
                      <a:gd name="T8" fmla="*/ 0 60000 65536"/>
                      <a:gd name="T9" fmla="*/ 0 60000 65536"/>
                      <a:gd name="T10" fmla="*/ 0 60000 65536"/>
                      <a:gd name="T11" fmla="*/ 0 60000 65536"/>
                      <a:gd name="T12" fmla="*/ 0 w 804"/>
                      <a:gd name="T13" fmla="*/ 0 h 304"/>
                      <a:gd name="T14" fmla="*/ 804 w 804"/>
                      <a:gd name="T15" fmla="*/ 304 h 304"/>
                    </a:gdLst>
                    <a:ahLst/>
                    <a:cxnLst>
                      <a:cxn ang="T8">
                        <a:pos x="T0" y="T1"/>
                      </a:cxn>
                      <a:cxn ang="T9">
                        <a:pos x="T2" y="T3"/>
                      </a:cxn>
                      <a:cxn ang="T10">
                        <a:pos x="T4" y="T5"/>
                      </a:cxn>
                      <a:cxn ang="T11">
                        <a:pos x="T6" y="T7"/>
                      </a:cxn>
                    </a:cxnLst>
                    <a:rect l="T12" t="T13" r="T14" b="T15"/>
                    <a:pathLst>
                      <a:path w="804" h="304">
                        <a:moveTo>
                          <a:pt x="0" y="66"/>
                        </a:moveTo>
                        <a:lnTo>
                          <a:pt x="488" y="304"/>
                        </a:lnTo>
                        <a:lnTo>
                          <a:pt x="804" y="24"/>
                        </a:lnTo>
                        <a:lnTo>
                          <a:pt x="80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42" name="Freeform 85"/>
                  <p:cNvSpPr>
                    <a:spLocks/>
                  </p:cNvSpPr>
                  <p:nvPr/>
                </p:nvSpPr>
                <p:spPr bwMode="auto">
                  <a:xfrm>
                    <a:off x="2054" y="2681"/>
                    <a:ext cx="728" cy="337"/>
                  </a:xfrm>
                  <a:custGeom>
                    <a:avLst/>
                    <a:gdLst>
                      <a:gd name="T0" fmla="*/ 0 w 814"/>
                      <a:gd name="T1" fmla="*/ 47 h 284"/>
                      <a:gd name="T2" fmla="*/ 440 w 814"/>
                      <a:gd name="T3" fmla="*/ 337 h 284"/>
                      <a:gd name="T4" fmla="*/ 728 w 814"/>
                      <a:gd name="T5" fmla="*/ 0 h 284"/>
                      <a:gd name="T6" fmla="*/ 0 60000 65536"/>
                      <a:gd name="T7" fmla="*/ 0 60000 65536"/>
                      <a:gd name="T8" fmla="*/ 0 60000 65536"/>
                      <a:gd name="T9" fmla="*/ 0 w 814"/>
                      <a:gd name="T10" fmla="*/ 0 h 284"/>
                      <a:gd name="T11" fmla="*/ 814 w 814"/>
                      <a:gd name="T12" fmla="*/ 284 h 284"/>
                    </a:gdLst>
                    <a:ahLst/>
                    <a:cxnLst>
                      <a:cxn ang="T6">
                        <a:pos x="T0" y="T1"/>
                      </a:cxn>
                      <a:cxn ang="T7">
                        <a:pos x="T2" y="T3"/>
                      </a:cxn>
                      <a:cxn ang="T8">
                        <a:pos x="T4" y="T5"/>
                      </a:cxn>
                    </a:cxnLst>
                    <a:rect l="T9" t="T10" r="T11" b="T12"/>
                    <a:pathLst>
                      <a:path w="814" h="284">
                        <a:moveTo>
                          <a:pt x="0" y="40"/>
                        </a:moveTo>
                        <a:lnTo>
                          <a:pt x="492" y="284"/>
                        </a:lnTo>
                        <a:lnTo>
                          <a:pt x="8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43" name="Freeform 86"/>
                  <p:cNvSpPr>
                    <a:spLocks/>
                  </p:cNvSpPr>
                  <p:nvPr/>
                </p:nvSpPr>
                <p:spPr bwMode="auto">
                  <a:xfrm>
                    <a:off x="2081" y="2490"/>
                    <a:ext cx="701" cy="367"/>
                  </a:xfrm>
                  <a:custGeom>
                    <a:avLst/>
                    <a:gdLst>
                      <a:gd name="T0" fmla="*/ 701 w 784"/>
                      <a:gd name="T1" fmla="*/ 0 h 309"/>
                      <a:gd name="T2" fmla="*/ 414 w 784"/>
                      <a:gd name="T3" fmla="*/ 367 h 309"/>
                      <a:gd name="T4" fmla="*/ 0 w 784"/>
                      <a:gd name="T5" fmla="*/ 119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nvGrpSpPr>
                <p:cNvPr id="129" name="Group 87"/>
                <p:cNvGrpSpPr>
                  <a:grpSpLocks/>
                </p:cNvGrpSpPr>
                <p:nvPr/>
              </p:nvGrpSpPr>
              <p:grpSpPr bwMode="auto">
                <a:xfrm>
                  <a:off x="3420" y="1867"/>
                  <a:ext cx="657" cy="842"/>
                  <a:chOff x="1578" y="1885"/>
                  <a:chExt cx="657" cy="842"/>
                </a:xfrm>
              </p:grpSpPr>
              <p:sp>
                <p:nvSpPr>
                  <p:cNvPr id="131" name="AutoShape 88"/>
                  <p:cNvSpPr>
                    <a:spLocks noChangeArrowheads="1"/>
                  </p:cNvSpPr>
                  <p:nvPr/>
                </p:nvSpPr>
                <p:spPr bwMode="auto">
                  <a:xfrm rot="-1235719">
                    <a:off x="1626" y="1891"/>
                    <a:ext cx="609" cy="836"/>
                  </a:xfrm>
                  <a:prstGeom prst="foldedCorner">
                    <a:avLst>
                      <a:gd name="adj" fmla="val 24361"/>
                    </a:avLst>
                  </a:prstGeom>
                  <a:solidFill>
                    <a:schemeClr val="bg1"/>
                  </a:solidFill>
                  <a:ln w="9525">
                    <a:solidFill>
                      <a:srgbClr val="333399"/>
                    </a:solidFill>
                    <a:round/>
                    <a:headEnd/>
                    <a:tailEnd/>
                  </a:ln>
                </p:spPr>
                <p:txBody>
                  <a:bodyPr wrap="none" anchor="b"/>
                  <a:lstStyle/>
                  <a:p>
                    <a:pPr algn="ctr" eaLnBrk="0" hangingPunct="0"/>
                    <a:endParaRPr lang="zh-CN" altLang="zh-CN" sz="1800" b="1">
                      <a:latin typeface="Arial Narrow" pitchFamily="34" charset="0"/>
                    </a:endParaRPr>
                  </a:p>
                </p:txBody>
              </p:sp>
              <p:sp>
                <p:nvSpPr>
                  <p:cNvPr id="132" name="Text Box 89"/>
                  <p:cNvSpPr txBox="1">
                    <a:spLocks noChangeArrowheads="1"/>
                  </p:cNvSpPr>
                  <p:nvPr/>
                </p:nvSpPr>
                <p:spPr bwMode="auto">
                  <a:xfrm rot="-1235719">
                    <a:off x="1578" y="1885"/>
                    <a:ext cx="608" cy="547"/>
                  </a:xfrm>
                  <a:prstGeom prst="rect">
                    <a:avLst/>
                  </a:prstGeom>
                  <a:noFill/>
                  <a:ln w="9525">
                    <a:noFill/>
                    <a:miter lim="800000"/>
                    <a:headEnd/>
                    <a:tailEnd/>
                  </a:ln>
                </p:spPr>
                <p:txBody>
                  <a:bodyPr wrap="none" anchor="ctr">
                    <a:spAutoFit/>
                  </a:bodyPr>
                  <a:lstStyle/>
                  <a:p>
                    <a:pPr algn="ctr" eaLnBrk="0" hangingPunct="0"/>
                    <a:r>
                      <a:rPr lang="en-US" altLang="zh-CN" sz="1600" b="1">
                        <a:latin typeface="Arial Narrow" pitchFamily="34" charset="0"/>
                      </a:rPr>
                      <a:t>User1</a:t>
                    </a:r>
                  </a:p>
                  <a:p>
                    <a:pPr algn="ctr" eaLnBrk="0" hangingPunct="0"/>
                    <a:r>
                      <a:rPr lang="en-US" altLang="zh-CN" sz="1600" b="1">
                        <a:latin typeface="Arial Narrow" pitchFamily="34" charset="0"/>
                      </a:rPr>
                      <a:t>User2</a:t>
                    </a:r>
                  </a:p>
                </p:txBody>
              </p:sp>
              <p:sp>
                <p:nvSpPr>
                  <p:cNvPr id="133" name="Line 90"/>
                  <p:cNvSpPr>
                    <a:spLocks noChangeShapeType="1"/>
                  </p:cNvSpPr>
                  <p:nvPr/>
                </p:nvSpPr>
                <p:spPr bwMode="auto">
                  <a:xfrm rot="-1235719">
                    <a:off x="1800" y="2438"/>
                    <a:ext cx="359" cy="0"/>
                  </a:xfrm>
                  <a:prstGeom prst="line">
                    <a:avLst/>
                  </a:prstGeom>
                  <a:noFill/>
                  <a:ln w="9525">
                    <a:solidFill>
                      <a:srgbClr val="333399"/>
                    </a:solidFill>
                    <a:round/>
                    <a:headEnd/>
                    <a:tailEnd/>
                  </a:ln>
                </p:spPr>
                <p:txBody>
                  <a:bodyPr wrap="none" anchor="ctr"/>
                  <a:lstStyle/>
                  <a:p>
                    <a:endParaRPr lang="zh-CN" altLang="en-US"/>
                  </a:p>
                </p:txBody>
              </p:sp>
              <p:sp>
                <p:nvSpPr>
                  <p:cNvPr id="134" name="Line 91"/>
                  <p:cNvSpPr>
                    <a:spLocks noChangeShapeType="1"/>
                  </p:cNvSpPr>
                  <p:nvPr/>
                </p:nvSpPr>
                <p:spPr bwMode="auto">
                  <a:xfrm rot="-1235719">
                    <a:off x="1828" y="2542"/>
                    <a:ext cx="359" cy="0"/>
                  </a:xfrm>
                  <a:prstGeom prst="line">
                    <a:avLst/>
                  </a:prstGeom>
                  <a:noFill/>
                  <a:ln w="9525">
                    <a:solidFill>
                      <a:srgbClr val="333399"/>
                    </a:solidFill>
                    <a:round/>
                    <a:headEnd/>
                    <a:tailEnd/>
                  </a:ln>
                </p:spPr>
                <p:txBody>
                  <a:bodyPr wrap="none" anchor="ctr"/>
                  <a:lstStyle/>
                  <a:p>
                    <a:endParaRPr lang="zh-CN" altLang="en-US"/>
                  </a:p>
                </p:txBody>
              </p:sp>
            </p:grpSp>
            <p:sp>
              <p:nvSpPr>
                <p:cNvPr id="130" name="Freeform 92"/>
                <p:cNvSpPr>
                  <a:spLocks/>
                </p:cNvSpPr>
                <p:nvPr/>
              </p:nvSpPr>
              <p:spPr bwMode="auto">
                <a:xfrm>
                  <a:off x="3099" y="2307"/>
                  <a:ext cx="726" cy="447"/>
                </a:xfrm>
                <a:custGeom>
                  <a:avLst/>
                  <a:gdLst>
                    <a:gd name="T0" fmla="*/ 329 w 811"/>
                    <a:gd name="T1" fmla="*/ 78 h 376"/>
                    <a:gd name="T2" fmla="*/ 0 w 811"/>
                    <a:gd name="T3" fmla="*/ 447 h 376"/>
                    <a:gd name="T4" fmla="*/ 387 w 811"/>
                    <a:gd name="T5" fmla="*/ 426 h 376"/>
                    <a:gd name="T6" fmla="*/ 726 w 811"/>
                    <a:gd name="T7" fmla="*/ 0 h 376"/>
                    <a:gd name="T8" fmla="*/ 329 w 811"/>
                    <a:gd name="T9" fmla="*/ 78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grpSp>
          <p:nvGrpSpPr>
            <p:cNvPr id="78" name="Group 93"/>
            <p:cNvGrpSpPr>
              <a:grpSpLocks/>
            </p:cNvGrpSpPr>
            <p:nvPr/>
          </p:nvGrpSpPr>
          <p:grpSpPr bwMode="auto">
            <a:xfrm>
              <a:off x="786" y="3282"/>
              <a:ext cx="4168" cy="522"/>
              <a:chOff x="838" y="3259"/>
              <a:chExt cx="4168" cy="522"/>
            </a:xfrm>
          </p:grpSpPr>
          <p:sp>
            <p:nvSpPr>
              <p:cNvPr id="80" name="Rectangle 94"/>
              <p:cNvSpPr>
                <a:spLocks noChangeArrowheads="1"/>
              </p:cNvSpPr>
              <p:nvPr/>
            </p:nvSpPr>
            <p:spPr bwMode="auto">
              <a:xfrm>
                <a:off x="838" y="3259"/>
                <a:ext cx="4168" cy="522"/>
              </a:xfrm>
              <a:prstGeom prst="rect">
                <a:avLst/>
              </a:prstGeom>
              <a:gradFill rotWithShape="0">
                <a:gsLst>
                  <a:gs pos="0">
                    <a:srgbClr val="FCFEB9"/>
                  </a:gs>
                  <a:gs pos="50000">
                    <a:srgbClr val="FFFFFF"/>
                  </a:gs>
                  <a:gs pos="100000">
                    <a:srgbClr val="FCFEB9"/>
                  </a:gs>
                </a:gsLst>
                <a:lin ang="2700000" scaled="1"/>
              </a:gradFill>
              <a:ln w="12700">
                <a:solidFill>
                  <a:srgbClr val="0033CC"/>
                </a:solidFill>
                <a:miter lim="800000"/>
                <a:headEnd/>
                <a:tailEnd/>
              </a:ln>
              <a:effectLst>
                <a:outerShdw dist="35921" dir="2700000" algn="ctr" rotWithShape="0">
                  <a:srgbClr val="B2B2B2"/>
                </a:outerShdw>
              </a:effectLst>
            </p:spPr>
            <p:txBody>
              <a:bodyPr wrap="none" lIns="1097280" anchor="ctr"/>
              <a:lstStyle/>
              <a:p>
                <a:pPr eaLnBrk="0" hangingPunct="0">
                  <a:defRPr/>
                </a:pPr>
                <a:r>
                  <a:rPr lang="en-US" altLang="zh-CN" sz="2000" b="1">
                    <a:latin typeface="Arial Narrow" pitchFamily="34" charset="0"/>
                    <a:ea typeface="宋体" pitchFamily="2" charset="-122"/>
                  </a:rPr>
                  <a:t>=  </a:t>
                </a:r>
                <a:r>
                  <a:rPr lang="zh-CN" altLang="en-US" sz="2000" b="1">
                    <a:latin typeface="Arial Narrow" pitchFamily="34" charset="0"/>
                    <a:ea typeface="宋体" pitchFamily="2" charset="-122"/>
                  </a:rPr>
                  <a:t>具有</a:t>
                </a:r>
                <a:r>
                  <a:rPr lang="zh-CN" altLang="en-US" sz="2000" b="1">
                    <a:solidFill>
                      <a:srgbClr val="0000CC"/>
                    </a:solidFill>
                    <a:latin typeface="Arial Narrow" pitchFamily="34" charset="0"/>
                    <a:ea typeface="宋体" pitchFamily="2" charset="-122"/>
                  </a:rPr>
                  <a:t>可写属性的</a:t>
                </a:r>
                <a:r>
                  <a:rPr lang="zh-CN" altLang="en-US" sz="2000" b="1">
                    <a:latin typeface="Arial Narrow" pitchFamily="34" charset="0"/>
                    <a:ea typeface="宋体" pitchFamily="2" charset="-122"/>
                  </a:rPr>
                  <a:t>活动目录数据库</a:t>
                </a:r>
              </a:p>
            </p:txBody>
          </p:sp>
          <p:grpSp>
            <p:nvGrpSpPr>
              <p:cNvPr id="87" name="Group 95"/>
              <p:cNvGrpSpPr>
                <a:grpSpLocks/>
              </p:cNvGrpSpPr>
              <p:nvPr/>
            </p:nvGrpSpPr>
            <p:grpSpPr bwMode="auto">
              <a:xfrm>
                <a:off x="904" y="3291"/>
                <a:ext cx="521" cy="455"/>
                <a:chOff x="346" y="666"/>
                <a:chExt cx="980" cy="855"/>
              </a:xfrm>
            </p:grpSpPr>
            <p:sp>
              <p:nvSpPr>
                <p:cNvPr id="97" name="Freeform 96"/>
                <p:cNvSpPr>
                  <a:spLocks/>
                </p:cNvSpPr>
                <p:nvPr/>
              </p:nvSpPr>
              <p:spPr bwMode="auto">
                <a:xfrm>
                  <a:off x="346" y="744"/>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05" name="Freeform 97"/>
                <p:cNvSpPr>
                  <a:spLocks/>
                </p:cNvSpPr>
                <p:nvPr/>
              </p:nvSpPr>
              <p:spPr bwMode="auto">
                <a:xfrm>
                  <a:off x="392" y="757"/>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66"/>
                    </a:gs>
                    <a:gs pos="100000">
                      <a:srgbClr val="FFFFCC"/>
                    </a:gs>
                  </a:gsLst>
                  <a:lin ang="189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2" name="Freeform 98"/>
                <p:cNvSpPr>
                  <a:spLocks/>
                </p:cNvSpPr>
                <p:nvPr/>
              </p:nvSpPr>
              <p:spPr bwMode="auto">
                <a:xfrm>
                  <a:off x="347" y="666"/>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3" name="Freeform 99"/>
                <p:cNvSpPr>
                  <a:spLocks/>
                </p:cNvSpPr>
                <p:nvPr/>
              </p:nvSpPr>
              <p:spPr bwMode="auto">
                <a:xfrm>
                  <a:off x="967" y="1254"/>
                  <a:ext cx="156" cy="122"/>
                </a:xfrm>
                <a:custGeom>
                  <a:avLst/>
                  <a:gdLst>
                    <a:gd name="T0" fmla="*/ 93 w 276"/>
                    <a:gd name="T1" fmla="*/ 0 h 197"/>
                    <a:gd name="T2" fmla="*/ 0 w 276"/>
                    <a:gd name="T3" fmla="*/ 92 h 197"/>
                    <a:gd name="T4" fmla="*/ 64 w 276"/>
                    <a:gd name="T5" fmla="*/ 122 h 197"/>
                    <a:gd name="T6" fmla="*/ 156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14" name="Freeform 100"/>
                <p:cNvSpPr>
                  <a:spLocks/>
                </p:cNvSpPr>
                <p:nvPr/>
              </p:nvSpPr>
              <p:spPr bwMode="auto">
                <a:xfrm>
                  <a:off x="1141" y="1047"/>
                  <a:ext cx="157" cy="122"/>
                </a:xfrm>
                <a:custGeom>
                  <a:avLst/>
                  <a:gdLst>
                    <a:gd name="T0" fmla="*/ 93 w 276"/>
                    <a:gd name="T1" fmla="*/ 0 h 197"/>
                    <a:gd name="T2" fmla="*/ 0 w 276"/>
                    <a:gd name="T3" fmla="*/ 92 h 197"/>
                    <a:gd name="T4" fmla="*/ 65 w 276"/>
                    <a:gd name="T5" fmla="*/ 122 h 197"/>
                    <a:gd name="T6" fmla="*/ 157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9525"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15" name="Freeform 101"/>
                <p:cNvSpPr>
                  <a:spLocks/>
                </p:cNvSpPr>
                <p:nvPr/>
              </p:nvSpPr>
              <p:spPr bwMode="auto">
                <a:xfrm>
                  <a:off x="394" y="1022"/>
                  <a:ext cx="871" cy="320"/>
                </a:xfrm>
                <a:custGeom>
                  <a:avLst/>
                  <a:gdLst>
                    <a:gd name="T0" fmla="*/ 0 w 800"/>
                    <a:gd name="T1" fmla="*/ 70 h 294"/>
                    <a:gd name="T2" fmla="*/ 533 w 800"/>
                    <a:gd name="T3" fmla="*/ 320 h 294"/>
                    <a:gd name="T4" fmla="*/ 871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6" name="Freeform 102"/>
                <p:cNvSpPr>
                  <a:spLocks/>
                </p:cNvSpPr>
                <p:nvPr/>
              </p:nvSpPr>
              <p:spPr bwMode="auto">
                <a:xfrm>
                  <a:off x="396" y="1066"/>
                  <a:ext cx="869" cy="311"/>
                </a:xfrm>
                <a:custGeom>
                  <a:avLst/>
                  <a:gdLst>
                    <a:gd name="T0" fmla="*/ 0 w 798"/>
                    <a:gd name="T1" fmla="*/ 54 h 286"/>
                    <a:gd name="T2" fmla="*/ 531 w 798"/>
                    <a:gd name="T3" fmla="*/ 311 h 286"/>
                    <a:gd name="T4" fmla="*/ 869 w 798"/>
                    <a:gd name="T5" fmla="*/ 0 h 286"/>
                    <a:gd name="T6" fmla="*/ 0 60000 65536"/>
                    <a:gd name="T7" fmla="*/ 0 60000 65536"/>
                    <a:gd name="T8" fmla="*/ 0 60000 65536"/>
                    <a:gd name="T9" fmla="*/ 0 w 798"/>
                    <a:gd name="T10" fmla="*/ 0 h 286"/>
                    <a:gd name="T11" fmla="*/ 798 w 798"/>
                    <a:gd name="T12" fmla="*/ 286 h 286"/>
                  </a:gdLst>
                  <a:ahLst/>
                  <a:cxnLst>
                    <a:cxn ang="T6">
                      <a:pos x="T0" y="T1"/>
                    </a:cxn>
                    <a:cxn ang="T7">
                      <a:pos x="T2" y="T3"/>
                    </a:cxn>
                    <a:cxn ang="T8">
                      <a:pos x="T4" y="T5"/>
                    </a:cxn>
                  </a:cxnLst>
                  <a:rect l="T9" t="T10" r="T11" b="T12"/>
                  <a:pathLst>
                    <a:path w="798" h="286">
                      <a:moveTo>
                        <a:pt x="0" y="50"/>
                      </a:moveTo>
                      <a:lnTo>
                        <a:pt x="488" y="286"/>
                      </a:lnTo>
                      <a:lnTo>
                        <a:pt x="798"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7" name="Freeform 103"/>
                <p:cNvSpPr>
                  <a:spLocks/>
                </p:cNvSpPr>
                <p:nvPr/>
              </p:nvSpPr>
              <p:spPr bwMode="auto">
                <a:xfrm>
                  <a:off x="396" y="1081"/>
                  <a:ext cx="876" cy="331"/>
                </a:xfrm>
                <a:custGeom>
                  <a:avLst/>
                  <a:gdLst>
                    <a:gd name="T0" fmla="*/ 0 w 804"/>
                    <a:gd name="T1" fmla="*/ 72 h 304"/>
                    <a:gd name="T2" fmla="*/ 532 w 804"/>
                    <a:gd name="T3" fmla="*/ 331 h 304"/>
                    <a:gd name="T4" fmla="*/ 876 w 804"/>
                    <a:gd name="T5" fmla="*/ 26 h 304"/>
                    <a:gd name="T6" fmla="*/ 876 w 804"/>
                    <a:gd name="T7" fmla="*/ 0 h 304"/>
                    <a:gd name="T8" fmla="*/ 0 60000 65536"/>
                    <a:gd name="T9" fmla="*/ 0 60000 65536"/>
                    <a:gd name="T10" fmla="*/ 0 60000 65536"/>
                    <a:gd name="T11" fmla="*/ 0 60000 65536"/>
                    <a:gd name="T12" fmla="*/ 0 w 804"/>
                    <a:gd name="T13" fmla="*/ 0 h 304"/>
                    <a:gd name="T14" fmla="*/ 804 w 804"/>
                    <a:gd name="T15" fmla="*/ 304 h 304"/>
                  </a:gdLst>
                  <a:ahLst/>
                  <a:cxnLst>
                    <a:cxn ang="T8">
                      <a:pos x="T0" y="T1"/>
                    </a:cxn>
                    <a:cxn ang="T9">
                      <a:pos x="T2" y="T3"/>
                    </a:cxn>
                    <a:cxn ang="T10">
                      <a:pos x="T4" y="T5"/>
                    </a:cxn>
                    <a:cxn ang="T11">
                      <a:pos x="T6" y="T7"/>
                    </a:cxn>
                  </a:cxnLst>
                  <a:rect l="T12" t="T13" r="T14" b="T15"/>
                  <a:pathLst>
                    <a:path w="804" h="304">
                      <a:moveTo>
                        <a:pt x="0" y="66"/>
                      </a:moveTo>
                      <a:lnTo>
                        <a:pt x="488" y="304"/>
                      </a:lnTo>
                      <a:lnTo>
                        <a:pt x="804" y="24"/>
                      </a:lnTo>
                      <a:lnTo>
                        <a:pt x="80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8" name="Freeform 104"/>
                <p:cNvSpPr>
                  <a:spLocks/>
                </p:cNvSpPr>
                <p:nvPr/>
              </p:nvSpPr>
              <p:spPr bwMode="auto">
                <a:xfrm>
                  <a:off x="392" y="1140"/>
                  <a:ext cx="886" cy="309"/>
                </a:xfrm>
                <a:custGeom>
                  <a:avLst/>
                  <a:gdLst>
                    <a:gd name="T0" fmla="*/ 0 w 814"/>
                    <a:gd name="T1" fmla="*/ 44 h 284"/>
                    <a:gd name="T2" fmla="*/ 536 w 814"/>
                    <a:gd name="T3" fmla="*/ 309 h 284"/>
                    <a:gd name="T4" fmla="*/ 886 w 814"/>
                    <a:gd name="T5" fmla="*/ 0 h 284"/>
                    <a:gd name="T6" fmla="*/ 0 60000 65536"/>
                    <a:gd name="T7" fmla="*/ 0 60000 65536"/>
                    <a:gd name="T8" fmla="*/ 0 60000 65536"/>
                    <a:gd name="T9" fmla="*/ 0 w 814"/>
                    <a:gd name="T10" fmla="*/ 0 h 284"/>
                    <a:gd name="T11" fmla="*/ 814 w 814"/>
                    <a:gd name="T12" fmla="*/ 284 h 284"/>
                  </a:gdLst>
                  <a:ahLst/>
                  <a:cxnLst>
                    <a:cxn ang="T6">
                      <a:pos x="T0" y="T1"/>
                    </a:cxn>
                    <a:cxn ang="T7">
                      <a:pos x="T2" y="T3"/>
                    </a:cxn>
                    <a:cxn ang="T8">
                      <a:pos x="T4" y="T5"/>
                    </a:cxn>
                  </a:cxnLst>
                  <a:rect l="T9" t="T10" r="T11" b="T12"/>
                  <a:pathLst>
                    <a:path w="814" h="284">
                      <a:moveTo>
                        <a:pt x="0" y="40"/>
                      </a:moveTo>
                      <a:lnTo>
                        <a:pt x="492" y="284"/>
                      </a:lnTo>
                      <a:lnTo>
                        <a:pt x="814" y="0"/>
                      </a:lnTo>
                    </a:path>
                  </a:pathLst>
                </a:custGeom>
                <a:no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9" name="Freeform 105"/>
                <p:cNvSpPr>
                  <a:spLocks/>
                </p:cNvSpPr>
                <p:nvPr/>
              </p:nvSpPr>
              <p:spPr bwMode="auto">
                <a:xfrm>
                  <a:off x="424" y="964"/>
                  <a:ext cx="854" cy="337"/>
                </a:xfrm>
                <a:custGeom>
                  <a:avLst/>
                  <a:gdLst>
                    <a:gd name="T0" fmla="*/ 854 w 784"/>
                    <a:gd name="T1" fmla="*/ 0 h 309"/>
                    <a:gd name="T2" fmla="*/ 504 w 784"/>
                    <a:gd name="T3" fmla="*/ 337 h 309"/>
                    <a:gd name="T4" fmla="*/ 0 w 784"/>
                    <a:gd name="T5" fmla="*/ 109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952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sp>
          <p:nvSpPr>
            <p:cNvPr id="79" name="Rectangle 106"/>
            <p:cNvSpPr>
              <a:spLocks noChangeArrowheads="1"/>
            </p:cNvSpPr>
            <p:nvPr/>
          </p:nvSpPr>
          <p:spPr bwMode="auto">
            <a:xfrm>
              <a:off x="662" y="864"/>
              <a:ext cx="4532" cy="960"/>
            </a:xfrm>
            <a:prstGeom prst="rect">
              <a:avLst/>
            </a:prstGeom>
            <a:noFill/>
            <a:ln w="9525">
              <a:noFill/>
              <a:miter lim="800000"/>
              <a:headEnd/>
              <a:tailEnd/>
            </a:ln>
          </p:spPr>
          <p:txBody>
            <a:bodyPr/>
            <a:lstStyle/>
            <a:p>
              <a:pPr marL="279400" indent="-279400" eaLnBrk="0" hangingPunct="0">
                <a:lnSpc>
                  <a:spcPct val="90000"/>
                </a:lnSpc>
                <a:spcBef>
                  <a:spcPct val="60000"/>
                </a:spcBef>
                <a:buClr>
                  <a:schemeClr val="accent2"/>
                </a:buClr>
                <a:buSzPct val="70000"/>
                <a:buFont typeface="Wingdings" pitchFamily="2" charset="2"/>
                <a:buNone/>
              </a:pPr>
              <a:r>
                <a:rPr lang="en-US" altLang="zh-CN" b="1" dirty="0">
                  <a:latin typeface="Arial Narrow" pitchFamily="34" charset="0"/>
                </a:rPr>
                <a:t>	</a:t>
              </a:r>
              <a:r>
                <a:rPr lang="zh-CN" altLang="en-US" b="1" dirty="0">
                  <a:latin typeface="Arial Narrow" pitchFamily="34" charset="0"/>
                </a:rPr>
                <a:t>域</a:t>
              </a:r>
              <a:r>
                <a:rPr lang="zh-CN" altLang="en-US" b="1" dirty="0" smtClean="0">
                  <a:latin typeface="Arial Narrow" pitchFamily="34" charset="0"/>
                </a:rPr>
                <a:t>控制器（</a:t>
              </a:r>
              <a:r>
                <a:rPr lang="en-US" altLang="zh-CN" b="1" dirty="0" smtClean="0">
                  <a:latin typeface="Arial Narrow" pitchFamily="34" charset="0"/>
                </a:rPr>
                <a:t>DC</a:t>
              </a:r>
              <a:r>
                <a:rPr lang="zh-CN" altLang="en-US" b="1" dirty="0" smtClean="0">
                  <a:latin typeface="Arial Narrow" pitchFamily="34" charset="0"/>
                </a:rPr>
                <a:t>，</a:t>
              </a:r>
              <a:r>
                <a:rPr lang="en-US" altLang="zh-CN" b="1" dirty="0" smtClean="0">
                  <a:latin typeface="Arial Narrow" pitchFamily="34" charset="0"/>
                </a:rPr>
                <a:t>Domain Controller</a:t>
              </a:r>
              <a:r>
                <a:rPr lang="zh-CN" altLang="en-US" b="1" dirty="0" smtClean="0">
                  <a:latin typeface="Arial Narrow" pitchFamily="34" charset="0"/>
                </a:rPr>
                <a:t>）</a:t>
              </a:r>
              <a:r>
                <a:rPr lang="en-US" altLang="zh-CN" b="1" dirty="0" smtClean="0">
                  <a:latin typeface="Arial Narrow" pitchFamily="34" charset="0"/>
                </a:rPr>
                <a:t>: </a:t>
              </a:r>
              <a:endParaRPr lang="en-US" altLang="zh-CN" b="1" dirty="0">
                <a:latin typeface="Arial Narrow" pitchFamily="34" charset="0"/>
              </a:endParaRPr>
            </a:p>
            <a:p>
              <a:pPr marL="690563" lvl="1" indent="-296863" eaLnBrk="0" hangingPunct="0">
                <a:lnSpc>
                  <a:spcPct val="90000"/>
                </a:lnSpc>
                <a:spcBef>
                  <a:spcPct val="60000"/>
                </a:spcBef>
                <a:buClr>
                  <a:schemeClr val="accent2"/>
                </a:buClr>
                <a:buSzPct val="65000"/>
                <a:buFont typeface="Wingdings" pitchFamily="2" charset="2"/>
                <a:buChar char="Ø"/>
              </a:pPr>
              <a:r>
                <a:rPr lang="zh-CN" altLang="en-US" b="1" dirty="0">
                  <a:latin typeface="Arial Narrow" pitchFamily="34" charset="0"/>
                </a:rPr>
                <a:t>参与活动目录复制</a:t>
              </a:r>
            </a:p>
            <a:p>
              <a:pPr marL="690563" lvl="1" indent="-296863" eaLnBrk="0" hangingPunct="0">
                <a:lnSpc>
                  <a:spcPct val="90000"/>
                </a:lnSpc>
                <a:spcBef>
                  <a:spcPct val="60000"/>
                </a:spcBef>
                <a:buClr>
                  <a:schemeClr val="accent2"/>
                </a:buClr>
                <a:buSzPct val="65000"/>
                <a:buFont typeface="Wingdings" pitchFamily="2" charset="2"/>
                <a:buChar char="Ø"/>
              </a:pPr>
              <a:r>
                <a:rPr lang="zh-CN" altLang="en-US" b="1" dirty="0">
                  <a:latin typeface="Arial Narrow" pitchFamily="34" charset="0"/>
                </a:rPr>
                <a:t>在域中执行单主机操作</a:t>
              </a:r>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9.1DNS</a:t>
            </a:r>
            <a:r>
              <a:rPr lang="zh-CN" altLang="en-US" dirty="0" smtClean="0"/>
              <a:t>域名系统</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：是域名系统（</a:t>
            </a:r>
            <a:r>
              <a:rPr lang="en-US" altLang="zh-CN" sz="2400" dirty="0" smtClean="0">
                <a:latin typeface="宋体" panose="02010600030101010101" pitchFamily="2" charset="-122"/>
              </a:rPr>
              <a:t>Domain Name System</a:t>
            </a:r>
            <a:r>
              <a:rPr lang="zh-CN" altLang="en-US" sz="2400" dirty="0" smtClean="0">
                <a:latin typeface="宋体" panose="02010600030101010101" pitchFamily="2" charset="-122"/>
              </a:rPr>
              <a:t>）的缩写，指在</a:t>
            </a:r>
            <a:r>
              <a:rPr lang="en-US" altLang="zh-CN" sz="2400" dirty="0" smtClean="0">
                <a:latin typeface="宋体" panose="02010600030101010101" pitchFamily="2" charset="-122"/>
              </a:rPr>
              <a:t>Internet</a:t>
            </a:r>
            <a:r>
              <a:rPr lang="zh-CN" altLang="en-US" sz="2400" dirty="0" smtClean="0">
                <a:latin typeface="宋体" panose="02010600030101010101" pitchFamily="2" charset="-122"/>
              </a:rPr>
              <a:t>中使用的分配名字和地址的机制。域名系统允许用户使用友好的名字而不是难以记忆的数字</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地址来访问</a:t>
            </a:r>
            <a:r>
              <a:rPr lang="en-US" altLang="zh-CN" sz="2400" dirty="0" smtClean="0">
                <a:latin typeface="宋体" panose="02010600030101010101" pitchFamily="2" charset="-122"/>
              </a:rPr>
              <a:t>Internet</a:t>
            </a:r>
            <a:r>
              <a:rPr lang="zh-CN" altLang="en-US" sz="2400" dirty="0" smtClean="0">
                <a:latin typeface="宋体" panose="02010600030101010101" pitchFamily="2" charset="-122"/>
              </a:rPr>
              <a:t>上的主机。</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smtClean="0">
                <a:latin typeface="宋体" panose="02010600030101010101" pitchFamily="2" charset="-122"/>
              </a:rPr>
              <a:t>域名解析：就是将用户提出的名字变换成网络地址的方法和过程，从概念上讲，域名解析是一个自上而下的过程。</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名称对用户友好，更容易记忆，通常比</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地址更持久。用户可以通过与</a:t>
            </a:r>
            <a:r>
              <a:rPr lang="en-US" altLang="zh-CN" sz="2400" dirty="0" smtClean="0">
                <a:latin typeface="宋体" panose="02010600030101010101" pitchFamily="2" charset="-122"/>
              </a:rPr>
              <a:t>Internet</a:t>
            </a:r>
            <a:r>
              <a:rPr lang="zh-CN" altLang="en-US" sz="2400" dirty="0" smtClean="0">
                <a:latin typeface="宋体" panose="02010600030101010101" pitchFamily="2" charset="-122"/>
              </a:rPr>
              <a:t>命名连接一样的方式连接到本地服务器。</a:t>
            </a:r>
          </a:p>
          <a:p>
            <a:pPr lvl="1">
              <a:lnSpc>
                <a:spcPct val="90000"/>
              </a:lnSpc>
            </a:pPr>
            <a:endParaRPr lang="en-US" altLang="zh-CN" sz="2400" dirty="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物理结构</a:t>
            </a:r>
            <a:r>
              <a:rPr lang="en-US" altLang="zh-CN" dirty="0" smtClean="0"/>
              <a:t>-</a:t>
            </a:r>
            <a:r>
              <a:rPr lang="zh-CN" altLang="en-US" dirty="0" smtClean="0"/>
              <a:t>站点</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30</a:t>
            </a:fld>
            <a:endParaRPr lang="zh-CN" altLang="en-US" dirty="0"/>
          </a:p>
        </p:txBody>
      </p:sp>
      <p:grpSp>
        <p:nvGrpSpPr>
          <p:cNvPr id="222" name="组合 221"/>
          <p:cNvGrpSpPr/>
          <p:nvPr/>
        </p:nvGrpSpPr>
        <p:grpSpPr>
          <a:xfrm>
            <a:off x="1567610" y="1057836"/>
            <a:ext cx="7589837" cy="4867275"/>
            <a:chOff x="868363" y="990600"/>
            <a:chExt cx="7589837" cy="4867275"/>
          </a:xfrm>
        </p:grpSpPr>
        <p:sp>
          <p:nvSpPr>
            <p:cNvPr id="110" name="Rectangle 3"/>
            <p:cNvSpPr>
              <a:spLocks noChangeArrowheads="1"/>
            </p:cNvSpPr>
            <p:nvPr/>
          </p:nvSpPr>
          <p:spPr bwMode="auto">
            <a:xfrm>
              <a:off x="868363" y="4029075"/>
              <a:ext cx="6948487" cy="1828800"/>
            </a:xfrm>
            <a:prstGeom prst="rect">
              <a:avLst/>
            </a:prstGeom>
            <a:noFill/>
            <a:ln w="9525">
              <a:noFill/>
              <a:miter lim="800000"/>
              <a:headEnd/>
              <a:tailEnd/>
            </a:ln>
          </p:spPr>
          <p:txBody>
            <a:bodyPr/>
            <a:lstStyle/>
            <a:p>
              <a:pPr marL="279400" indent="-279400" eaLnBrk="0" hangingPunct="0">
                <a:lnSpc>
                  <a:spcPct val="90000"/>
                </a:lnSpc>
                <a:spcBef>
                  <a:spcPct val="60000"/>
                </a:spcBef>
                <a:buClr>
                  <a:schemeClr val="accent2"/>
                </a:buClr>
                <a:buSzPct val="70000"/>
                <a:buFont typeface="Wingdings" pitchFamily="2" charset="2"/>
                <a:buNone/>
              </a:pPr>
              <a:r>
                <a:rPr lang="en-US" altLang="zh-CN" b="1" dirty="0">
                  <a:latin typeface="Arial Narrow" pitchFamily="34" charset="0"/>
                </a:rPr>
                <a:t>	</a:t>
              </a:r>
              <a:r>
                <a:rPr lang="zh-CN" altLang="en-US" b="1" dirty="0" smtClean="0">
                  <a:latin typeface="Arial Narrow" pitchFamily="34" charset="0"/>
                </a:rPr>
                <a:t>站点（</a:t>
              </a:r>
              <a:r>
                <a:rPr lang="en-US" altLang="zh-CN" b="1" dirty="0" smtClean="0">
                  <a:latin typeface="Arial Narrow" pitchFamily="34" charset="0"/>
                </a:rPr>
                <a:t>Site</a:t>
              </a:r>
              <a:r>
                <a:rPr lang="zh-CN" altLang="en-US" b="1" dirty="0" smtClean="0">
                  <a:latin typeface="Arial Narrow" pitchFamily="34" charset="0"/>
                </a:rPr>
                <a:t>）</a:t>
              </a:r>
              <a:r>
                <a:rPr lang="en-US" altLang="zh-CN" b="1" dirty="0" smtClean="0">
                  <a:latin typeface="Arial Narrow" pitchFamily="34" charset="0"/>
                </a:rPr>
                <a:t>: </a:t>
              </a:r>
              <a:endParaRPr lang="en-US" altLang="zh-CN" b="1" dirty="0">
                <a:latin typeface="Arial Narrow" pitchFamily="34" charset="0"/>
              </a:endParaRPr>
            </a:p>
            <a:p>
              <a:pPr marL="627063" lvl="1" indent="-233363" eaLnBrk="0" hangingPunct="0">
                <a:lnSpc>
                  <a:spcPct val="90000"/>
                </a:lnSpc>
                <a:spcBef>
                  <a:spcPct val="60000"/>
                </a:spcBef>
                <a:buClr>
                  <a:schemeClr val="accent2"/>
                </a:buClr>
                <a:buSzPct val="65000"/>
                <a:buFont typeface="Wingdings" pitchFamily="2" charset="2"/>
                <a:buChar char="Ø"/>
              </a:pPr>
              <a:r>
                <a:rPr lang="zh-CN" altLang="en-US" b="1" dirty="0">
                  <a:latin typeface="Arial Narrow" pitchFamily="34" charset="0"/>
                </a:rPr>
                <a:t>优化复制流量</a:t>
              </a:r>
            </a:p>
            <a:p>
              <a:pPr marL="627063" lvl="1" indent="-233363" eaLnBrk="0" hangingPunct="0">
                <a:lnSpc>
                  <a:spcPct val="90000"/>
                </a:lnSpc>
                <a:spcBef>
                  <a:spcPct val="60000"/>
                </a:spcBef>
                <a:buClr>
                  <a:schemeClr val="accent2"/>
                </a:buClr>
                <a:buSzPct val="65000"/>
                <a:buFont typeface="Wingdings" pitchFamily="2" charset="2"/>
                <a:buChar char="Ø"/>
              </a:pPr>
              <a:r>
                <a:rPr lang="zh-CN" altLang="en-US" b="1" dirty="0">
                  <a:latin typeface="Arial Narrow" pitchFamily="34" charset="0"/>
                </a:rPr>
                <a:t>使用户能够使用可靠、高速的连接登录到域控制器上</a:t>
              </a:r>
            </a:p>
          </p:txBody>
        </p:sp>
        <p:grpSp>
          <p:nvGrpSpPr>
            <p:cNvPr id="220" name="组合 219"/>
            <p:cNvGrpSpPr/>
            <p:nvPr/>
          </p:nvGrpSpPr>
          <p:grpSpPr>
            <a:xfrm>
              <a:off x="4122738" y="3044825"/>
              <a:ext cx="3617912" cy="1884363"/>
              <a:chOff x="4122738" y="3044825"/>
              <a:chExt cx="3617912" cy="1884363"/>
            </a:xfrm>
          </p:grpSpPr>
          <p:sp>
            <p:nvSpPr>
              <p:cNvPr id="124" name="Oval 5"/>
              <p:cNvSpPr>
                <a:spLocks noChangeArrowheads="1"/>
              </p:cNvSpPr>
              <p:nvPr/>
            </p:nvSpPr>
            <p:spPr bwMode="auto">
              <a:xfrm>
                <a:off x="4122738" y="3044825"/>
                <a:ext cx="3617912" cy="1884363"/>
              </a:xfrm>
              <a:prstGeom prst="ellipse">
                <a:avLst/>
              </a:prstGeom>
              <a:gradFill rotWithShape="0">
                <a:gsLst>
                  <a:gs pos="0">
                    <a:schemeClr val="bg1"/>
                  </a:gs>
                  <a:gs pos="100000">
                    <a:srgbClr val="FFCCCC"/>
                  </a:gs>
                </a:gsLst>
                <a:path path="rect">
                  <a:fillToRect r="100000" b="100000"/>
                </a:path>
              </a:gradFill>
              <a:ln w="28575">
                <a:solidFill>
                  <a:srgbClr val="666699"/>
                </a:solidFill>
                <a:round/>
                <a:headEnd/>
                <a:tailEnd/>
              </a:ln>
            </p:spPr>
            <p:txBody>
              <a:bodyPr wrap="none" anchor="ctr"/>
              <a:lstStyle/>
              <a:p>
                <a:pPr algn="ctr" eaLnBrk="0" hangingPunct="0"/>
                <a:r>
                  <a:rPr lang="zh-CN" altLang="en-US" b="1">
                    <a:latin typeface="Arial Narrow" pitchFamily="34" charset="0"/>
                  </a:rPr>
                  <a:t>站 点</a:t>
                </a:r>
              </a:p>
            </p:txBody>
          </p:sp>
          <p:sp>
            <p:nvSpPr>
              <p:cNvPr id="125" name="AutoShape 6" descr="Green marble"/>
              <p:cNvSpPr>
                <a:spLocks noChangeArrowheads="1"/>
              </p:cNvSpPr>
              <p:nvPr/>
            </p:nvSpPr>
            <p:spPr bwMode="auto">
              <a:xfrm>
                <a:off x="4568825" y="3149600"/>
                <a:ext cx="1139825" cy="949325"/>
              </a:xfrm>
              <a:prstGeom prst="star8">
                <a:avLst>
                  <a:gd name="adj" fmla="val 38250"/>
                </a:avLst>
              </a:prstGeom>
              <a:gradFill rotWithShape="0">
                <a:gsLst>
                  <a:gs pos="0">
                    <a:srgbClr val="3366FF"/>
                  </a:gs>
                  <a:gs pos="50000">
                    <a:schemeClr val="hlink"/>
                  </a:gs>
                  <a:gs pos="100000">
                    <a:srgbClr val="3366FF"/>
                  </a:gs>
                </a:gsLst>
                <a:lin ang="5400000" scaled="1"/>
              </a:gradFill>
              <a:ln w="9525">
                <a:noFill/>
                <a:miter lim="800000"/>
                <a:headEnd/>
                <a:tailEnd/>
              </a:ln>
              <a:effectLst>
                <a:prstShdw prst="shdw17" dist="17961" dir="2700000">
                  <a:schemeClr val="hlink">
                    <a:gamma/>
                    <a:shade val="60000"/>
                    <a:invGamma/>
                  </a:schemeClr>
                </a:prstShdw>
              </a:effectLst>
            </p:spPr>
            <p:txBody>
              <a:bodyPr wrap="none" bIns="0" anchor="ctr"/>
              <a:lstStyle/>
              <a:p>
                <a:pPr algn="ctr" eaLnBrk="0" hangingPunct="0">
                  <a:defRPr/>
                </a:pPr>
                <a:r>
                  <a:rPr lang="en-US" altLang="zh-CN" sz="1800" b="1">
                    <a:solidFill>
                      <a:schemeClr val="bg1"/>
                    </a:solidFill>
                    <a:effectLst>
                      <a:outerShdw blurRad="38100" dist="38100" dir="2700000" algn="tl">
                        <a:srgbClr val="000000"/>
                      </a:outerShdw>
                    </a:effectLst>
                    <a:latin typeface="Arial Narrow" pitchFamily="34" charset="0"/>
                    <a:ea typeface="宋体" pitchFamily="2" charset="-122"/>
                  </a:rPr>
                  <a:t>IP </a:t>
                </a: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子网</a:t>
                </a:r>
              </a:p>
            </p:txBody>
          </p:sp>
          <p:sp>
            <p:nvSpPr>
              <p:cNvPr id="126" name="AutoShape 7" descr="Green marble"/>
              <p:cNvSpPr>
                <a:spLocks noChangeArrowheads="1"/>
              </p:cNvSpPr>
              <p:nvPr/>
            </p:nvSpPr>
            <p:spPr bwMode="auto">
              <a:xfrm>
                <a:off x="6229350" y="3794125"/>
                <a:ext cx="1158875" cy="965200"/>
              </a:xfrm>
              <a:prstGeom prst="star8">
                <a:avLst>
                  <a:gd name="adj" fmla="val 38250"/>
                </a:avLst>
              </a:prstGeom>
              <a:gradFill rotWithShape="0">
                <a:gsLst>
                  <a:gs pos="0">
                    <a:srgbClr val="3366FF"/>
                  </a:gs>
                  <a:gs pos="50000">
                    <a:schemeClr val="hlink"/>
                  </a:gs>
                  <a:gs pos="100000">
                    <a:srgbClr val="3366FF"/>
                  </a:gs>
                </a:gsLst>
                <a:lin ang="5400000" scaled="1"/>
              </a:gradFill>
              <a:ln w="9525">
                <a:noFill/>
                <a:miter lim="800000"/>
                <a:headEnd/>
                <a:tailEnd/>
              </a:ln>
              <a:effectLst>
                <a:prstShdw prst="shdw17" dist="17961" dir="2700000">
                  <a:schemeClr val="hlink">
                    <a:gamma/>
                    <a:shade val="60000"/>
                    <a:invGamma/>
                  </a:schemeClr>
                </a:prstShdw>
              </a:effectLst>
            </p:spPr>
            <p:txBody>
              <a:bodyPr wrap="none" bIns="0" anchor="ctr"/>
              <a:lstStyle/>
              <a:p>
                <a:pPr algn="ctr" eaLnBrk="0" hangingPunct="0">
                  <a:defRPr/>
                </a:pPr>
                <a:r>
                  <a:rPr lang="en-US" altLang="zh-CN" sz="1800" b="1">
                    <a:solidFill>
                      <a:schemeClr val="bg1"/>
                    </a:solidFill>
                    <a:effectLst>
                      <a:outerShdw blurRad="38100" dist="38100" dir="2700000" algn="tl">
                        <a:srgbClr val="000000"/>
                      </a:outerShdw>
                    </a:effectLst>
                    <a:latin typeface="Arial Narrow" pitchFamily="34" charset="0"/>
                    <a:ea typeface="宋体" pitchFamily="2" charset="-122"/>
                  </a:rPr>
                  <a:t>IP </a:t>
                </a:r>
                <a:r>
                  <a:rPr lang="zh-CN" altLang="en-US" sz="1800" b="1">
                    <a:solidFill>
                      <a:schemeClr val="bg1"/>
                    </a:solidFill>
                    <a:effectLst>
                      <a:outerShdw blurRad="38100" dist="38100" dir="2700000" algn="tl">
                        <a:srgbClr val="000000"/>
                      </a:outerShdw>
                    </a:effectLst>
                    <a:latin typeface="Arial Narrow" pitchFamily="34" charset="0"/>
                    <a:ea typeface="宋体" pitchFamily="2" charset="-122"/>
                  </a:rPr>
                  <a:t>子网</a:t>
                </a:r>
              </a:p>
            </p:txBody>
          </p:sp>
        </p:grpSp>
        <p:grpSp>
          <p:nvGrpSpPr>
            <p:cNvPr id="221" name="组合 220"/>
            <p:cNvGrpSpPr/>
            <p:nvPr/>
          </p:nvGrpSpPr>
          <p:grpSpPr>
            <a:xfrm>
              <a:off x="914400" y="1114425"/>
              <a:ext cx="4468813" cy="2535238"/>
              <a:chOff x="914400" y="1114425"/>
              <a:chExt cx="4468813" cy="2535238"/>
            </a:xfrm>
          </p:grpSpPr>
          <p:grpSp>
            <p:nvGrpSpPr>
              <p:cNvPr id="128" name="Group 9"/>
              <p:cNvGrpSpPr>
                <a:grpSpLocks/>
              </p:cNvGrpSpPr>
              <p:nvPr/>
            </p:nvGrpSpPr>
            <p:grpSpPr bwMode="auto">
              <a:xfrm>
                <a:off x="914400" y="1114425"/>
                <a:ext cx="4024313" cy="2535238"/>
                <a:chOff x="925" y="811"/>
                <a:chExt cx="2276" cy="1434"/>
              </a:xfrm>
            </p:grpSpPr>
            <p:pic>
              <p:nvPicPr>
                <p:cNvPr id="144" name="Picture 10" descr="US3D004"/>
                <p:cNvPicPr>
                  <a:picLocks noChangeAspect="1" noChangeArrowheads="1"/>
                </p:cNvPicPr>
                <p:nvPr/>
              </p:nvPicPr>
              <p:blipFill>
                <a:blip r:embed="rId2" cstate="print"/>
                <a:srcRect/>
                <a:stretch>
                  <a:fillRect/>
                </a:stretch>
              </p:blipFill>
              <p:spPr bwMode="auto">
                <a:xfrm>
                  <a:off x="925" y="811"/>
                  <a:ext cx="2276" cy="1434"/>
                </a:xfrm>
                <a:prstGeom prst="rect">
                  <a:avLst/>
                </a:prstGeom>
                <a:noFill/>
                <a:ln w="9525">
                  <a:noFill/>
                  <a:miter lim="800000"/>
                  <a:headEnd/>
                  <a:tailEnd/>
                </a:ln>
              </p:spPr>
            </p:pic>
            <p:sp>
              <p:nvSpPr>
                <p:cNvPr id="145" name="Text Box 11"/>
                <p:cNvSpPr txBox="1">
                  <a:spLocks noChangeArrowheads="1"/>
                </p:cNvSpPr>
                <p:nvPr/>
              </p:nvSpPr>
              <p:spPr bwMode="auto">
                <a:xfrm>
                  <a:off x="1067" y="1100"/>
                  <a:ext cx="434" cy="208"/>
                </a:xfrm>
                <a:prstGeom prst="rect">
                  <a:avLst/>
                </a:prstGeom>
                <a:noFill/>
                <a:ln w="9525">
                  <a:noFill/>
                  <a:miter lim="800000"/>
                  <a:headEnd/>
                  <a:tailEnd/>
                </a:ln>
              </p:spPr>
              <p:txBody>
                <a:bodyPr>
                  <a:spAutoFit/>
                </a:bodyPr>
                <a:lstStyle/>
                <a:p>
                  <a:pPr algn="ctr" eaLnBrk="0" hangingPunct="0">
                    <a:spcBef>
                      <a:spcPct val="50000"/>
                    </a:spcBef>
                  </a:pPr>
                  <a:endParaRPr lang="zh-CN" altLang="zh-CN" sz="1800" b="1">
                    <a:solidFill>
                      <a:srgbClr val="FFFFFF"/>
                    </a:solidFill>
                    <a:latin typeface="Arial Narrow" pitchFamily="34" charset="0"/>
                  </a:endParaRPr>
                </a:p>
              </p:txBody>
            </p:sp>
            <p:sp>
              <p:nvSpPr>
                <p:cNvPr id="208" name="Text Box 12"/>
                <p:cNvSpPr txBox="1">
                  <a:spLocks noChangeArrowheads="1"/>
                </p:cNvSpPr>
                <p:nvPr/>
              </p:nvSpPr>
              <p:spPr bwMode="auto">
                <a:xfrm>
                  <a:off x="1447" y="1655"/>
                  <a:ext cx="470" cy="174"/>
                </a:xfrm>
                <a:prstGeom prst="rect">
                  <a:avLst/>
                </a:prstGeom>
                <a:noFill/>
                <a:ln w="9525">
                  <a:noFill/>
                  <a:miter lim="800000"/>
                  <a:headEnd/>
                  <a:tailEnd/>
                </a:ln>
              </p:spPr>
              <p:txBody>
                <a:bodyPr wrap="none"/>
                <a:lstStyle/>
                <a:p>
                  <a:pPr eaLnBrk="0" hangingPunct="0">
                    <a:spcBef>
                      <a:spcPct val="50000"/>
                    </a:spcBef>
                  </a:pPr>
                  <a:r>
                    <a:rPr lang="en-US" altLang="zh-CN" sz="1800" b="1" dirty="0">
                      <a:solidFill>
                        <a:srgbClr val="FFFFFF"/>
                      </a:solidFill>
                      <a:latin typeface="Arial Narrow" pitchFamily="34" charset="0"/>
                    </a:rPr>
                    <a:t>Los Angeles</a:t>
                  </a:r>
                </a:p>
              </p:txBody>
            </p:sp>
            <p:sp>
              <p:nvSpPr>
                <p:cNvPr id="209" name="Freeform 13"/>
                <p:cNvSpPr>
                  <a:spLocks/>
                </p:cNvSpPr>
                <p:nvPr/>
              </p:nvSpPr>
              <p:spPr bwMode="auto">
                <a:xfrm>
                  <a:off x="1380" y="1003"/>
                  <a:ext cx="839" cy="296"/>
                </a:xfrm>
                <a:custGeom>
                  <a:avLst/>
                  <a:gdLst>
                    <a:gd name="T0" fmla="*/ 0 w 1112"/>
                    <a:gd name="T1" fmla="*/ 0 h 392"/>
                    <a:gd name="T2" fmla="*/ 537 w 1112"/>
                    <a:gd name="T3" fmla="*/ 139 h 392"/>
                    <a:gd name="T4" fmla="*/ 416 w 1112"/>
                    <a:gd name="T5" fmla="*/ 175 h 392"/>
                    <a:gd name="T6" fmla="*/ 839 w 1112"/>
                    <a:gd name="T7" fmla="*/ 296 h 392"/>
                    <a:gd name="T8" fmla="*/ 0 60000 65536"/>
                    <a:gd name="T9" fmla="*/ 0 60000 65536"/>
                    <a:gd name="T10" fmla="*/ 0 60000 65536"/>
                    <a:gd name="T11" fmla="*/ 0 60000 65536"/>
                    <a:gd name="T12" fmla="*/ 0 w 1112"/>
                    <a:gd name="T13" fmla="*/ 0 h 392"/>
                    <a:gd name="T14" fmla="*/ 1112 w 1112"/>
                    <a:gd name="T15" fmla="*/ 392 h 392"/>
                  </a:gdLst>
                  <a:ahLst/>
                  <a:cxnLst>
                    <a:cxn ang="T8">
                      <a:pos x="T0" y="T1"/>
                    </a:cxn>
                    <a:cxn ang="T9">
                      <a:pos x="T2" y="T3"/>
                    </a:cxn>
                    <a:cxn ang="T10">
                      <a:pos x="T4" y="T5"/>
                    </a:cxn>
                    <a:cxn ang="T11">
                      <a:pos x="T6" y="T7"/>
                    </a:cxn>
                  </a:cxnLst>
                  <a:rect l="T12" t="T13" r="T14" b="T15"/>
                  <a:pathLst>
                    <a:path w="1112" h="392">
                      <a:moveTo>
                        <a:pt x="0" y="0"/>
                      </a:moveTo>
                      <a:lnTo>
                        <a:pt x="712" y="184"/>
                      </a:lnTo>
                      <a:lnTo>
                        <a:pt x="552" y="232"/>
                      </a:lnTo>
                      <a:lnTo>
                        <a:pt x="1112" y="392"/>
                      </a:lnTo>
                    </a:path>
                  </a:pathLst>
                </a:custGeom>
                <a:noFill/>
                <a:ln w="28575" cap="flat" cmpd="sng">
                  <a:solidFill>
                    <a:srgbClr val="FFFFFF"/>
                  </a:solidFill>
                  <a:prstDash val="solid"/>
                  <a:round/>
                  <a:headEnd/>
                  <a:tailEnd/>
                </a:ln>
              </p:spPr>
              <p:txBody>
                <a:bodyPr wrap="none" anchor="ctr"/>
                <a:lstStyle/>
                <a:p>
                  <a:endParaRPr lang="zh-CN" altLang="en-US"/>
                </a:p>
              </p:txBody>
            </p:sp>
            <p:sp>
              <p:nvSpPr>
                <p:cNvPr id="210" name="Freeform 14"/>
                <p:cNvSpPr>
                  <a:spLocks/>
                </p:cNvSpPr>
                <p:nvPr/>
              </p:nvSpPr>
              <p:spPr bwMode="auto">
                <a:xfrm flipH="1">
                  <a:off x="1380" y="1365"/>
                  <a:ext cx="839" cy="296"/>
                </a:xfrm>
                <a:custGeom>
                  <a:avLst/>
                  <a:gdLst>
                    <a:gd name="T0" fmla="*/ 0 w 1112"/>
                    <a:gd name="T1" fmla="*/ 0 h 392"/>
                    <a:gd name="T2" fmla="*/ 537 w 1112"/>
                    <a:gd name="T3" fmla="*/ 139 h 392"/>
                    <a:gd name="T4" fmla="*/ 416 w 1112"/>
                    <a:gd name="T5" fmla="*/ 175 h 392"/>
                    <a:gd name="T6" fmla="*/ 839 w 1112"/>
                    <a:gd name="T7" fmla="*/ 296 h 392"/>
                    <a:gd name="T8" fmla="*/ 0 60000 65536"/>
                    <a:gd name="T9" fmla="*/ 0 60000 65536"/>
                    <a:gd name="T10" fmla="*/ 0 60000 65536"/>
                    <a:gd name="T11" fmla="*/ 0 60000 65536"/>
                    <a:gd name="T12" fmla="*/ 0 w 1112"/>
                    <a:gd name="T13" fmla="*/ 0 h 392"/>
                    <a:gd name="T14" fmla="*/ 1112 w 1112"/>
                    <a:gd name="T15" fmla="*/ 392 h 392"/>
                  </a:gdLst>
                  <a:ahLst/>
                  <a:cxnLst>
                    <a:cxn ang="T8">
                      <a:pos x="T0" y="T1"/>
                    </a:cxn>
                    <a:cxn ang="T9">
                      <a:pos x="T2" y="T3"/>
                    </a:cxn>
                    <a:cxn ang="T10">
                      <a:pos x="T4" y="T5"/>
                    </a:cxn>
                    <a:cxn ang="T11">
                      <a:pos x="T6" y="T7"/>
                    </a:cxn>
                  </a:cxnLst>
                  <a:rect l="T12" t="T13" r="T14" b="T15"/>
                  <a:pathLst>
                    <a:path w="1112" h="392">
                      <a:moveTo>
                        <a:pt x="0" y="0"/>
                      </a:moveTo>
                      <a:lnTo>
                        <a:pt x="712" y="184"/>
                      </a:lnTo>
                      <a:lnTo>
                        <a:pt x="552" y="232"/>
                      </a:lnTo>
                      <a:lnTo>
                        <a:pt x="1112" y="392"/>
                      </a:lnTo>
                    </a:path>
                  </a:pathLst>
                </a:custGeom>
                <a:noFill/>
                <a:ln w="28575" cap="flat" cmpd="sng">
                  <a:solidFill>
                    <a:srgbClr val="FFFFFF"/>
                  </a:solidFill>
                  <a:prstDash val="solid"/>
                  <a:round/>
                  <a:headEnd/>
                  <a:tailEnd/>
                </a:ln>
              </p:spPr>
              <p:txBody>
                <a:bodyPr wrap="none" anchor="ctr"/>
                <a:lstStyle/>
                <a:p>
                  <a:endParaRPr lang="zh-CN" altLang="en-US"/>
                </a:p>
              </p:txBody>
            </p:sp>
            <p:sp>
              <p:nvSpPr>
                <p:cNvPr id="211" name="Oval 15"/>
                <p:cNvSpPr>
                  <a:spLocks noChangeArrowheads="1"/>
                </p:cNvSpPr>
                <p:nvPr/>
              </p:nvSpPr>
              <p:spPr bwMode="auto">
                <a:xfrm>
                  <a:off x="1109" y="887"/>
                  <a:ext cx="277" cy="188"/>
                </a:xfrm>
                <a:prstGeom prst="ellipse">
                  <a:avLst/>
                </a:prstGeom>
                <a:gradFill rotWithShape="0">
                  <a:gsLst>
                    <a:gs pos="0">
                      <a:schemeClr val="bg1"/>
                    </a:gs>
                    <a:gs pos="100000">
                      <a:srgbClr val="FFCCCC"/>
                    </a:gs>
                  </a:gsLst>
                  <a:path path="rect">
                    <a:fillToRect r="100000" b="100000"/>
                  </a:path>
                </a:gradFill>
                <a:ln w="6350">
                  <a:solidFill>
                    <a:srgbClr val="333333"/>
                  </a:solidFill>
                  <a:round/>
                  <a:headEnd/>
                  <a:tailEnd/>
                </a:ln>
              </p:spPr>
              <p:txBody>
                <a:bodyPr wrap="none" anchor="ctr"/>
                <a:lstStyle/>
                <a:p>
                  <a:endParaRPr lang="zh-CN" altLang="en-US"/>
                </a:p>
              </p:txBody>
            </p:sp>
            <p:sp>
              <p:nvSpPr>
                <p:cNvPr id="212" name="Oval 16"/>
                <p:cNvSpPr>
                  <a:spLocks noChangeArrowheads="1"/>
                </p:cNvSpPr>
                <p:nvPr/>
              </p:nvSpPr>
              <p:spPr bwMode="auto">
                <a:xfrm>
                  <a:off x="1185" y="1548"/>
                  <a:ext cx="278" cy="188"/>
                </a:xfrm>
                <a:prstGeom prst="ellipse">
                  <a:avLst/>
                </a:prstGeom>
                <a:gradFill rotWithShape="0">
                  <a:gsLst>
                    <a:gs pos="0">
                      <a:schemeClr val="bg1"/>
                    </a:gs>
                    <a:gs pos="100000">
                      <a:srgbClr val="FFCCCC"/>
                    </a:gs>
                  </a:gsLst>
                  <a:path path="rect">
                    <a:fillToRect r="100000" b="100000"/>
                  </a:path>
                </a:gradFill>
                <a:ln w="6350">
                  <a:solidFill>
                    <a:srgbClr val="333333"/>
                  </a:solidFill>
                  <a:round/>
                  <a:headEnd/>
                  <a:tailEnd/>
                </a:ln>
              </p:spPr>
              <p:txBody>
                <a:bodyPr wrap="none" anchor="ctr"/>
                <a:lstStyle/>
                <a:p>
                  <a:endParaRPr lang="zh-CN" altLang="en-US"/>
                </a:p>
              </p:txBody>
            </p:sp>
            <p:sp>
              <p:nvSpPr>
                <p:cNvPr id="213" name="Freeform 17"/>
                <p:cNvSpPr>
                  <a:spLocks/>
                </p:cNvSpPr>
                <p:nvPr/>
              </p:nvSpPr>
              <p:spPr bwMode="auto">
                <a:xfrm>
                  <a:off x="2466" y="1353"/>
                  <a:ext cx="380" cy="42"/>
                </a:xfrm>
                <a:custGeom>
                  <a:avLst/>
                  <a:gdLst>
                    <a:gd name="T0" fmla="*/ 0 w 408"/>
                    <a:gd name="T1" fmla="*/ 5 h 64"/>
                    <a:gd name="T2" fmla="*/ 231 w 408"/>
                    <a:gd name="T3" fmla="*/ 0 h 64"/>
                    <a:gd name="T4" fmla="*/ 164 w 408"/>
                    <a:gd name="T5" fmla="*/ 42 h 64"/>
                    <a:gd name="T6" fmla="*/ 380 w 408"/>
                    <a:gd name="T7" fmla="*/ 26 h 64"/>
                    <a:gd name="T8" fmla="*/ 0 60000 65536"/>
                    <a:gd name="T9" fmla="*/ 0 60000 65536"/>
                    <a:gd name="T10" fmla="*/ 0 60000 65536"/>
                    <a:gd name="T11" fmla="*/ 0 60000 65536"/>
                    <a:gd name="T12" fmla="*/ 0 w 408"/>
                    <a:gd name="T13" fmla="*/ 0 h 64"/>
                    <a:gd name="T14" fmla="*/ 408 w 408"/>
                    <a:gd name="T15" fmla="*/ 64 h 64"/>
                  </a:gdLst>
                  <a:ahLst/>
                  <a:cxnLst>
                    <a:cxn ang="T8">
                      <a:pos x="T0" y="T1"/>
                    </a:cxn>
                    <a:cxn ang="T9">
                      <a:pos x="T2" y="T3"/>
                    </a:cxn>
                    <a:cxn ang="T10">
                      <a:pos x="T4" y="T5"/>
                    </a:cxn>
                    <a:cxn ang="T11">
                      <a:pos x="T6" y="T7"/>
                    </a:cxn>
                  </a:cxnLst>
                  <a:rect l="T12" t="T13" r="T14" b="T15"/>
                  <a:pathLst>
                    <a:path w="408" h="64">
                      <a:moveTo>
                        <a:pt x="0" y="8"/>
                      </a:moveTo>
                      <a:lnTo>
                        <a:pt x="248" y="0"/>
                      </a:lnTo>
                      <a:lnTo>
                        <a:pt x="176" y="64"/>
                      </a:lnTo>
                      <a:lnTo>
                        <a:pt x="408" y="40"/>
                      </a:lnTo>
                    </a:path>
                  </a:pathLst>
                </a:custGeom>
                <a:noFill/>
                <a:ln w="28575" cap="flat" cmpd="sng">
                  <a:solidFill>
                    <a:srgbClr val="FFFFFF"/>
                  </a:solidFill>
                  <a:prstDash val="solid"/>
                  <a:round/>
                  <a:headEnd type="none" w="med" len="med"/>
                  <a:tailEnd type="none" w="med" len="med"/>
                </a:ln>
              </p:spPr>
              <p:txBody>
                <a:bodyPr wrap="none" anchor="ctr"/>
                <a:lstStyle/>
                <a:p>
                  <a:endParaRPr lang="zh-CN" altLang="en-US"/>
                </a:p>
              </p:txBody>
            </p:sp>
            <p:sp>
              <p:nvSpPr>
                <p:cNvPr id="214" name="Oval 18"/>
                <p:cNvSpPr>
                  <a:spLocks noChangeArrowheads="1"/>
                </p:cNvSpPr>
                <p:nvPr/>
              </p:nvSpPr>
              <p:spPr bwMode="auto">
                <a:xfrm>
                  <a:off x="2790" y="1272"/>
                  <a:ext cx="277" cy="187"/>
                </a:xfrm>
                <a:prstGeom prst="ellipse">
                  <a:avLst/>
                </a:prstGeom>
                <a:gradFill rotWithShape="0">
                  <a:gsLst>
                    <a:gs pos="0">
                      <a:schemeClr val="bg1"/>
                    </a:gs>
                    <a:gs pos="100000">
                      <a:srgbClr val="FFCCCC"/>
                    </a:gs>
                  </a:gsLst>
                  <a:path path="rect">
                    <a:fillToRect r="100000" b="100000"/>
                  </a:path>
                </a:gradFill>
                <a:ln w="6350">
                  <a:solidFill>
                    <a:srgbClr val="333333"/>
                  </a:solidFill>
                  <a:round/>
                  <a:headEnd/>
                  <a:tailEnd/>
                </a:ln>
              </p:spPr>
              <p:txBody>
                <a:bodyPr wrap="none" anchor="ctr"/>
                <a:lstStyle/>
                <a:p>
                  <a:endParaRPr lang="zh-CN" altLang="en-US"/>
                </a:p>
              </p:txBody>
            </p:sp>
            <p:sp>
              <p:nvSpPr>
                <p:cNvPr id="215" name="Oval 19"/>
                <p:cNvSpPr>
                  <a:spLocks noChangeArrowheads="1"/>
                </p:cNvSpPr>
                <p:nvPr/>
              </p:nvSpPr>
              <p:spPr bwMode="auto">
                <a:xfrm>
                  <a:off x="2198" y="1247"/>
                  <a:ext cx="277" cy="188"/>
                </a:xfrm>
                <a:prstGeom prst="ellipse">
                  <a:avLst/>
                </a:prstGeom>
                <a:gradFill rotWithShape="0">
                  <a:gsLst>
                    <a:gs pos="0">
                      <a:schemeClr val="bg1"/>
                    </a:gs>
                    <a:gs pos="100000">
                      <a:srgbClr val="FFCCCC"/>
                    </a:gs>
                  </a:gsLst>
                  <a:path path="rect">
                    <a:fillToRect r="100000" b="100000"/>
                  </a:path>
                </a:gradFill>
                <a:ln w="6350">
                  <a:solidFill>
                    <a:srgbClr val="333333"/>
                  </a:solidFill>
                  <a:round/>
                  <a:headEnd/>
                  <a:tailEnd/>
                </a:ln>
              </p:spPr>
              <p:txBody>
                <a:bodyPr wrap="none" anchor="ctr"/>
                <a:lstStyle/>
                <a:p>
                  <a:endParaRPr lang="zh-CN" altLang="en-US"/>
                </a:p>
              </p:txBody>
            </p:sp>
            <p:sp>
              <p:nvSpPr>
                <p:cNvPr id="216" name="Rectangle 20"/>
                <p:cNvSpPr>
                  <a:spLocks noChangeArrowheads="1"/>
                </p:cNvSpPr>
                <p:nvPr/>
              </p:nvSpPr>
              <p:spPr bwMode="auto">
                <a:xfrm>
                  <a:off x="1023" y="1008"/>
                  <a:ext cx="452" cy="207"/>
                </a:xfrm>
                <a:prstGeom prst="rect">
                  <a:avLst/>
                </a:prstGeom>
                <a:noFill/>
                <a:ln w="9525">
                  <a:noFill/>
                  <a:miter lim="800000"/>
                  <a:headEnd/>
                  <a:tailEnd/>
                </a:ln>
              </p:spPr>
              <p:txBody>
                <a:bodyPr wrap="none">
                  <a:spAutoFit/>
                </a:bodyPr>
                <a:lstStyle/>
                <a:p>
                  <a:pPr eaLnBrk="0" hangingPunct="0"/>
                  <a:r>
                    <a:rPr lang="en-US" altLang="zh-CN" sz="1800" b="1">
                      <a:solidFill>
                        <a:srgbClr val="FFFFFF"/>
                      </a:solidFill>
                      <a:latin typeface="Arial Narrow" pitchFamily="34" charset="0"/>
                    </a:rPr>
                    <a:t>Seattle</a:t>
                  </a:r>
                </a:p>
              </p:txBody>
            </p:sp>
            <p:sp>
              <p:nvSpPr>
                <p:cNvPr id="217" name="Rectangle 21"/>
                <p:cNvSpPr>
                  <a:spLocks noChangeArrowheads="1"/>
                </p:cNvSpPr>
                <p:nvPr/>
              </p:nvSpPr>
              <p:spPr bwMode="auto">
                <a:xfrm>
                  <a:off x="2079" y="1392"/>
                  <a:ext cx="522" cy="207"/>
                </a:xfrm>
                <a:prstGeom prst="rect">
                  <a:avLst/>
                </a:prstGeom>
                <a:noFill/>
                <a:ln w="9525">
                  <a:noFill/>
                  <a:miter lim="800000"/>
                  <a:headEnd/>
                  <a:tailEnd/>
                </a:ln>
              </p:spPr>
              <p:txBody>
                <a:bodyPr wrap="none">
                  <a:spAutoFit/>
                </a:bodyPr>
                <a:lstStyle/>
                <a:p>
                  <a:pPr eaLnBrk="0" hangingPunct="0"/>
                  <a:r>
                    <a:rPr lang="en-US" altLang="zh-CN" sz="1800" b="1">
                      <a:solidFill>
                        <a:srgbClr val="FFFFFF"/>
                      </a:solidFill>
                      <a:latin typeface="Arial Narrow" pitchFamily="34" charset="0"/>
                    </a:rPr>
                    <a:t>Chicago</a:t>
                  </a:r>
                </a:p>
              </p:txBody>
            </p:sp>
          </p:grpSp>
          <p:sp>
            <p:nvSpPr>
              <p:cNvPr id="129" name="Text Box 22"/>
              <p:cNvSpPr txBox="1">
                <a:spLocks noChangeArrowheads="1"/>
              </p:cNvSpPr>
              <p:nvPr/>
            </p:nvSpPr>
            <p:spPr bwMode="auto">
              <a:xfrm>
                <a:off x="4635500" y="1898650"/>
                <a:ext cx="747713" cy="276225"/>
              </a:xfrm>
              <a:prstGeom prst="rect">
                <a:avLst/>
              </a:prstGeom>
              <a:noFill/>
              <a:ln w="9525">
                <a:noFill/>
                <a:miter lim="800000"/>
                <a:headEnd/>
                <a:tailEnd/>
              </a:ln>
            </p:spPr>
            <p:txBody>
              <a:bodyPr wrap="none"/>
              <a:lstStyle/>
              <a:p>
                <a:pPr eaLnBrk="0" hangingPunct="0">
                  <a:spcBef>
                    <a:spcPct val="50000"/>
                  </a:spcBef>
                </a:pPr>
                <a:r>
                  <a:rPr lang="en-US" altLang="zh-CN" sz="1800" b="1">
                    <a:latin typeface="Arial Narrow" pitchFamily="34" charset="0"/>
                  </a:rPr>
                  <a:t>New York</a:t>
                </a:r>
              </a:p>
            </p:txBody>
          </p:sp>
        </p:grpSp>
        <p:sp>
          <p:nvSpPr>
            <p:cNvPr id="218" name="Freeform 23"/>
            <p:cNvSpPr>
              <a:spLocks/>
            </p:cNvSpPr>
            <p:nvPr/>
          </p:nvSpPr>
          <p:spPr bwMode="auto">
            <a:xfrm rot="16748724" flipV="1">
              <a:off x="4864101" y="2165350"/>
              <a:ext cx="850900" cy="1025525"/>
            </a:xfrm>
            <a:custGeom>
              <a:avLst/>
              <a:gdLst/>
              <a:ahLst/>
              <a:cxnLst>
                <a:cxn ang="0">
                  <a:pos x="471" y="0"/>
                </a:cxn>
                <a:cxn ang="0">
                  <a:pos x="0" y="150"/>
                </a:cxn>
                <a:cxn ang="0">
                  <a:pos x="318" y="365"/>
                </a:cxn>
                <a:cxn ang="0">
                  <a:pos x="366" y="250"/>
                </a:cxn>
                <a:cxn ang="0">
                  <a:pos x="736" y="336"/>
                </a:cxn>
                <a:cxn ang="0">
                  <a:pos x="1200" y="728"/>
                </a:cxn>
                <a:cxn ang="0">
                  <a:pos x="832" y="248"/>
                </a:cxn>
                <a:cxn ang="0">
                  <a:pos x="420" y="97"/>
                </a:cxn>
                <a:cxn ang="0">
                  <a:pos x="471" y="0"/>
                </a:cxn>
              </a:cxnLst>
              <a:rect l="0" t="0" r="r" b="b"/>
              <a:pathLst>
                <a:path w="1200" h="728">
                  <a:moveTo>
                    <a:pt x="471" y="0"/>
                  </a:moveTo>
                  <a:cubicBezTo>
                    <a:pt x="288" y="48"/>
                    <a:pt x="178" y="72"/>
                    <a:pt x="0" y="150"/>
                  </a:cubicBezTo>
                  <a:cubicBezTo>
                    <a:pt x="124" y="229"/>
                    <a:pt x="251" y="308"/>
                    <a:pt x="318" y="365"/>
                  </a:cubicBezTo>
                  <a:cubicBezTo>
                    <a:pt x="351" y="280"/>
                    <a:pt x="342" y="289"/>
                    <a:pt x="366" y="250"/>
                  </a:cubicBezTo>
                  <a:cubicBezTo>
                    <a:pt x="435" y="266"/>
                    <a:pt x="609" y="281"/>
                    <a:pt x="736" y="336"/>
                  </a:cubicBezTo>
                  <a:cubicBezTo>
                    <a:pt x="867" y="392"/>
                    <a:pt x="975" y="452"/>
                    <a:pt x="1200" y="728"/>
                  </a:cubicBezTo>
                  <a:cubicBezTo>
                    <a:pt x="1101" y="410"/>
                    <a:pt x="931" y="319"/>
                    <a:pt x="832" y="248"/>
                  </a:cubicBezTo>
                  <a:cubicBezTo>
                    <a:pt x="687" y="160"/>
                    <a:pt x="564" y="134"/>
                    <a:pt x="420" y="97"/>
                  </a:cubicBezTo>
                  <a:cubicBezTo>
                    <a:pt x="450" y="43"/>
                    <a:pt x="432" y="77"/>
                    <a:pt x="471" y="0"/>
                  </a:cubicBezTo>
                  <a:close/>
                </a:path>
              </a:pathLst>
            </a:custGeom>
            <a:gradFill rotWithShape="0">
              <a:gsLst>
                <a:gs pos="0">
                  <a:schemeClr val="accent2"/>
                </a:gs>
                <a:gs pos="100000">
                  <a:schemeClr val="accent2">
                    <a:gamma/>
                    <a:tint val="47451"/>
                    <a:invGamma/>
                  </a:schemeClr>
                </a:gs>
              </a:gsLst>
              <a:lin ang="2700000" scaled="1"/>
            </a:gradFill>
            <a:ln w="6350" cap="flat" cmpd="sng">
              <a:solidFill>
                <a:schemeClr val="tx1"/>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
          <p:nvSpPr>
            <p:cNvPr id="219" name="Rectangle 27"/>
            <p:cNvSpPr>
              <a:spLocks noChangeArrowheads="1"/>
            </p:cNvSpPr>
            <p:nvPr/>
          </p:nvSpPr>
          <p:spPr bwMode="auto">
            <a:xfrm>
              <a:off x="5562600" y="990600"/>
              <a:ext cx="2895600" cy="1176338"/>
            </a:xfrm>
            <a:prstGeom prst="rect">
              <a:avLst/>
            </a:prstGeom>
            <a:noFill/>
            <a:ln w="9525" algn="ctr">
              <a:noFill/>
              <a:miter lim="800000"/>
              <a:headEnd/>
              <a:tailEnd/>
            </a:ln>
            <a:effectLst/>
          </p:spPr>
          <p:txBody>
            <a:bodyPr lIns="158700" tIns="79350" rIns="158700" bIns="119025">
              <a:spAutoFit/>
            </a:bodyPr>
            <a:lstStyle/>
            <a:p>
              <a:pPr eaLnBrk="0" hangingPunct="0">
                <a:defRPr/>
              </a:pPr>
              <a:r>
                <a:rPr lang="zh-CN" altLang="en-US" sz="1600" b="1" dirty="0">
                  <a:solidFill>
                    <a:srgbClr val="0000CC"/>
                  </a:solidFill>
                  <a:ea typeface="宋体" pitchFamily="2" charset="-122"/>
                </a:rPr>
                <a:t>站点</a:t>
              </a:r>
              <a:r>
                <a:rPr lang="zh-CN" altLang="en-US" sz="1600" b="1" dirty="0">
                  <a:solidFill>
                    <a:schemeClr val="tx2">
                      <a:lumMod val="60000"/>
                      <a:lumOff val="40000"/>
                    </a:schemeClr>
                  </a:solidFill>
                  <a:ea typeface="宋体" pitchFamily="2" charset="-122"/>
                </a:rPr>
                <a:t>是指在物理上有较好的线路连接并能以较快速度通信的计算机的集合，一般是指一个局域网。</a:t>
              </a:r>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基本概念</a:t>
            </a:r>
            <a:r>
              <a:rPr lang="en-US" altLang="zh-CN" dirty="0" smtClean="0"/>
              <a:t>-</a:t>
            </a:r>
            <a:r>
              <a:rPr lang="zh-CN" altLang="en-US" dirty="0" smtClean="0"/>
              <a:t>对象</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31</a:t>
            </a:fld>
            <a:endParaRPr lang="zh-CN" altLang="en-US" dirty="0"/>
          </a:p>
        </p:txBody>
      </p:sp>
      <p:grpSp>
        <p:nvGrpSpPr>
          <p:cNvPr id="220" name="组合 219"/>
          <p:cNvGrpSpPr/>
          <p:nvPr/>
        </p:nvGrpSpPr>
        <p:grpSpPr>
          <a:xfrm>
            <a:off x="1020763" y="1300163"/>
            <a:ext cx="7621588" cy="4846637"/>
            <a:chOff x="1020763" y="1300163"/>
            <a:chExt cx="7621588" cy="4846637"/>
          </a:xfrm>
        </p:grpSpPr>
        <p:sp>
          <p:nvSpPr>
            <p:cNvPr id="9" name="Rectangle 5"/>
            <p:cNvSpPr>
              <a:spLocks noChangeArrowheads="1"/>
            </p:cNvSpPr>
            <p:nvPr/>
          </p:nvSpPr>
          <p:spPr bwMode="auto">
            <a:xfrm>
              <a:off x="1066800" y="5156200"/>
              <a:ext cx="7194550" cy="990600"/>
            </a:xfrm>
            <a:prstGeom prst="rect">
              <a:avLst/>
            </a:prstGeom>
            <a:noFill/>
            <a:ln w="9525">
              <a:noFill/>
              <a:miter lim="800000"/>
              <a:headEnd/>
              <a:tailEnd/>
            </a:ln>
          </p:spPr>
          <p:txBody>
            <a:bodyPr/>
            <a:lstStyle/>
            <a:p>
              <a:pPr marL="279400" indent="-279400">
                <a:lnSpc>
                  <a:spcPct val="90000"/>
                </a:lnSpc>
                <a:spcBef>
                  <a:spcPct val="35000"/>
                </a:spcBef>
                <a:buClr>
                  <a:srgbClr val="D60093"/>
                </a:buClr>
                <a:buSzPct val="70000"/>
                <a:buFont typeface="Wingdings" pitchFamily="2" charset="2"/>
                <a:buChar char="Ø"/>
              </a:pPr>
              <a:r>
                <a:rPr lang="zh-CN" altLang="en-US" b="1" dirty="0">
                  <a:latin typeface="Arial Narrow" pitchFamily="34" charset="0"/>
                </a:rPr>
                <a:t>活动目录的对象</a:t>
              </a:r>
              <a:r>
                <a:rPr lang="zh-CN" altLang="en-US" b="1" dirty="0">
                  <a:solidFill>
                    <a:srgbClr val="0000CC"/>
                  </a:solidFill>
                  <a:latin typeface="Arial Narrow" pitchFamily="34" charset="0"/>
                </a:rPr>
                <a:t>代表</a:t>
              </a:r>
              <a:r>
                <a:rPr lang="zh-CN" altLang="en-US" b="1" dirty="0">
                  <a:latin typeface="Arial Narrow" pitchFamily="34" charset="0"/>
                </a:rPr>
                <a:t>网络资源 </a:t>
              </a:r>
            </a:p>
            <a:p>
              <a:pPr marL="279400" indent="-279400">
                <a:lnSpc>
                  <a:spcPct val="90000"/>
                </a:lnSpc>
                <a:spcBef>
                  <a:spcPct val="35000"/>
                </a:spcBef>
                <a:buClr>
                  <a:srgbClr val="D60093"/>
                </a:buClr>
                <a:buSzPct val="70000"/>
                <a:buFont typeface="Wingdings" pitchFamily="2" charset="2"/>
                <a:buChar char="Ø"/>
              </a:pPr>
              <a:r>
                <a:rPr lang="zh-CN" altLang="en-US" b="1" dirty="0">
                  <a:latin typeface="Arial Narrow" pitchFamily="34" charset="0"/>
                </a:rPr>
                <a:t>属性</a:t>
              </a:r>
              <a:r>
                <a:rPr lang="zh-CN" altLang="en-US" b="1" dirty="0">
                  <a:solidFill>
                    <a:srgbClr val="0000CC"/>
                  </a:solidFill>
                  <a:latin typeface="Arial Narrow" pitchFamily="34" charset="0"/>
                </a:rPr>
                <a:t>存储</a:t>
              </a:r>
              <a:r>
                <a:rPr lang="zh-CN" altLang="en-US" b="1" dirty="0">
                  <a:latin typeface="Arial Narrow" pitchFamily="34" charset="0"/>
                </a:rPr>
                <a:t>描述对象的信息</a:t>
              </a:r>
            </a:p>
          </p:txBody>
        </p:sp>
        <p:grpSp>
          <p:nvGrpSpPr>
            <p:cNvPr id="10" name="Group 6"/>
            <p:cNvGrpSpPr>
              <a:grpSpLocks/>
            </p:cNvGrpSpPr>
            <p:nvPr/>
          </p:nvGrpSpPr>
          <p:grpSpPr bwMode="auto">
            <a:xfrm>
              <a:off x="2513013" y="3705225"/>
              <a:ext cx="1604963" cy="1212850"/>
              <a:chOff x="1583" y="2322"/>
              <a:chExt cx="1011" cy="764"/>
            </a:xfrm>
          </p:grpSpPr>
          <p:sp>
            <p:nvSpPr>
              <p:cNvPr id="218" name="Rectangle 7"/>
              <p:cNvSpPr>
                <a:spLocks noChangeArrowheads="1"/>
              </p:cNvSpPr>
              <p:nvPr/>
            </p:nvSpPr>
            <p:spPr bwMode="auto">
              <a:xfrm>
                <a:off x="1583" y="2322"/>
                <a:ext cx="1011" cy="192"/>
              </a:xfrm>
              <a:prstGeom prst="rect">
                <a:avLst/>
              </a:prstGeom>
              <a:solidFill>
                <a:srgbClr val="666699"/>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r>
                  <a:rPr lang="zh-CN" altLang="en-US" sz="1800" b="1">
                    <a:solidFill>
                      <a:schemeClr val="bg1"/>
                    </a:solidFill>
                    <a:effectLst>
                      <a:outerShdw blurRad="38100" dist="38100" dir="2700000" algn="tl">
                        <a:srgbClr val="000000"/>
                      </a:outerShdw>
                    </a:effectLst>
                    <a:latin typeface="Arial Narrow" pitchFamily="34" charset="0"/>
                  </a:rPr>
                  <a:t>属性</a:t>
                </a:r>
              </a:p>
            </p:txBody>
          </p:sp>
          <p:sp>
            <p:nvSpPr>
              <p:cNvPr id="219" name="Rectangle 8"/>
              <p:cNvSpPr>
                <a:spLocks noChangeArrowheads="1"/>
              </p:cNvSpPr>
              <p:nvPr/>
            </p:nvSpPr>
            <p:spPr bwMode="auto">
              <a:xfrm>
                <a:off x="1583" y="2511"/>
                <a:ext cx="1011" cy="575"/>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p>
                <a:pPr eaLnBrk="0" hangingPunct="0">
                  <a:defRPr/>
                </a:pPr>
                <a:r>
                  <a:rPr lang="zh-CN" altLang="en-US" sz="1800" b="1">
                    <a:solidFill>
                      <a:srgbClr val="9900CC"/>
                    </a:solidFill>
                    <a:latin typeface="Arial Narrow" pitchFamily="34" charset="0"/>
                  </a:rPr>
                  <a:t>名字</a:t>
                </a:r>
              </a:p>
              <a:p>
                <a:pPr eaLnBrk="0" hangingPunct="0">
                  <a:defRPr/>
                </a:pPr>
                <a:r>
                  <a:rPr lang="zh-CN" altLang="en-US" sz="1800" b="1">
                    <a:solidFill>
                      <a:srgbClr val="9900CC"/>
                    </a:solidFill>
                    <a:latin typeface="Arial Narrow" pitchFamily="34" charset="0"/>
                  </a:rPr>
                  <a:t>姓氏</a:t>
                </a:r>
                <a:endParaRPr lang="zh-CN" altLang="en-US" sz="1800" b="1">
                  <a:latin typeface="Arial Narrow" pitchFamily="34" charset="0"/>
                </a:endParaRPr>
              </a:p>
              <a:p>
                <a:pPr eaLnBrk="0" hangingPunct="0">
                  <a:defRPr/>
                </a:pPr>
                <a:r>
                  <a:rPr lang="zh-CN" altLang="en-US" sz="1800" b="1">
                    <a:latin typeface="Arial Narrow" pitchFamily="34" charset="0"/>
                  </a:rPr>
                  <a:t>登录名</a:t>
                </a:r>
              </a:p>
            </p:txBody>
          </p:sp>
        </p:grpSp>
        <p:grpSp>
          <p:nvGrpSpPr>
            <p:cNvPr id="11" name="Group 9"/>
            <p:cNvGrpSpPr>
              <a:grpSpLocks/>
            </p:cNvGrpSpPr>
            <p:nvPr/>
          </p:nvGrpSpPr>
          <p:grpSpPr bwMode="auto">
            <a:xfrm>
              <a:off x="2513013" y="2024063"/>
              <a:ext cx="1604963" cy="1277937"/>
              <a:chOff x="1583" y="1275"/>
              <a:chExt cx="1011" cy="805"/>
            </a:xfrm>
          </p:grpSpPr>
          <p:sp>
            <p:nvSpPr>
              <p:cNvPr id="216" name="Rectangle 10"/>
              <p:cNvSpPr>
                <a:spLocks noChangeArrowheads="1"/>
              </p:cNvSpPr>
              <p:nvPr/>
            </p:nvSpPr>
            <p:spPr bwMode="auto">
              <a:xfrm>
                <a:off x="1583" y="1275"/>
                <a:ext cx="1011" cy="192"/>
              </a:xfrm>
              <a:prstGeom prst="rect">
                <a:avLst/>
              </a:prstGeom>
              <a:solidFill>
                <a:srgbClr val="666699"/>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r>
                  <a:rPr lang="zh-CN" altLang="en-US" sz="1800" b="1">
                    <a:solidFill>
                      <a:schemeClr val="bg1"/>
                    </a:solidFill>
                    <a:effectLst>
                      <a:outerShdw blurRad="38100" dist="38100" dir="2700000" algn="tl">
                        <a:srgbClr val="000000"/>
                      </a:outerShdw>
                    </a:effectLst>
                    <a:latin typeface="Arial Narrow" pitchFamily="34" charset="0"/>
                  </a:rPr>
                  <a:t>属性</a:t>
                </a:r>
              </a:p>
            </p:txBody>
          </p:sp>
          <p:sp>
            <p:nvSpPr>
              <p:cNvPr id="217" name="Rectangle 11"/>
              <p:cNvSpPr>
                <a:spLocks noChangeArrowheads="1"/>
              </p:cNvSpPr>
              <p:nvPr/>
            </p:nvSpPr>
            <p:spPr bwMode="auto">
              <a:xfrm>
                <a:off x="1583" y="1466"/>
                <a:ext cx="1011" cy="614"/>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p>
                <a:pPr eaLnBrk="0" hangingPunct="0">
                  <a:defRPr/>
                </a:pPr>
                <a:r>
                  <a:rPr lang="zh-CN" altLang="en-US" sz="1800" b="1">
                    <a:solidFill>
                      <a:schemeClr val="accent2"/>
                    </a:solidFill>
                    <a:latin typeface="Arial Narrow" pitchFamily="34" charset="0"/>
                  </a:rPr>
                  <a:t>打印机名</a:t>
                </a:r>
              </a:p>
              <a:p>
                <a:pPr eaLnBrk="0" hangingPunct="0">
                  <a:defRPr/>
                </a:pPr>
                <a:r>
                  <a:rPr lang="zh-CN" altLang="en-US" sz="1800" b="1">
                    <a:latin typeface="Arial Narrow" pitchFamily="34" charset="0"/>
                  </a:rPr>
                  <a:t>打印机的位置</a:t>
                </a:r>
              </a:p>
            </p:txBody>
          </p:sp>
        </p:grpSp>
        <p:sp>
          <p:nvSpPr>
            <p:cNvPr id="12" name="Text Box 12"/>
            <p:cNvSpPr txBox="1">
              <a:spLocks noChangeArrowheads="1"/>
            </p:cNvSpPr>
            <p:nvPr/>
          </p:nvSpPr>
          <p:spPr bwMode="auto">
            <a:xfrm>
              <a:off x="5135563" y="1300163"/>
              <a:ext cx="1633538" cy="338137"/>
            </a:xfrm>
            <a:prstGeom prst="rect">
              <a:avLst/>
            </a:prstGeom>
            <a:solidFill>
              <a:srgbClr val="666699"/>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r>
                <a:rPr lang="zh-CN" altLang="en-US" sz="1800" b="1">
                  <a:solidFill>
                    <a:schemeClr val="bg1"/>
                  </a:solidFill>
                  <a:effectLst>
                    <a:outerShdw blurRad="38100" dist="38100" dir="2700000" algn="tl">
                      <a:srgbClr val="000000"/>
                    </a:outerShdw>
                  </a:effectLst>
                  <a:latin typeface="Arial Narrow" pitchFamily="34" charset="0"/>
                </a:rPr>
                <a:t>活动目录</a:t>
              </a:r>
            </a:p>
          </p:txBody>
        </p:sp>
        <p:sp>
          <p:nvSpPr>
            <p:cNvPr id="13" name="Rectangle 13"/>
            <p:cNvSpPr>
              <a:spLocks noChangeArrowheads="1"/>
            </p:cNvSpPr>
            <p:nvPr/>
          </p:nvSpPr>
          <p:spPr bwMode="auto">
            <a:xfrm>
              <a:off x="5135563" y="1627188"/>
              <a:ext cx="2814638" cy="3290887"/>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endParaRPr lang="zh-CN" altLang="zh-CN" sz="1600" b="1">
                <a:latin typeface="Arial Narrow" pitchFamily="34" charset="0"/>
              </a:endParaRPr>
            </a:p>
          </p:txBody>
        </p:sp>
        <p:sp>
          <p:nvSpPr>
            <p:cNvPr id="14" name="Text Box 14"/>
            <p:cNvSpPr txBox="1">
              <a:spLocks noChangeArrowheads="1"/>
            </p:cNvSpPr>
            <p:nvPr/>
          </p:nvSpPr>
          <p:spPr bwMode="auto">
            <a:xfrm>
              <a:off x="5738813" y="1771650"/>
              <a:ext cx="874713" cy="366712"/>
            </a:xfrm>
            <a:prstGeom prst="rect">
              <a:avLst/>
            </a:prstGeom>
            <a:noFill/>
            <a:ln w="9525">
              <a:noFill/>
              <a:miter lim="800000"/>
              <a:headEnd/>
              <a:tailEnd/>
            </a:ln>
          </p:spPr>
          <p:txBody>
            <a:bodyPr wrap="none">
              <a:spAutoFit/>
            </a:bodyPr>
            <a:lstStyle/>
            <a:p>
              <a:pPr eaLnBrk="0" hangingPunct="0"/>
              <a:r>
                <a:rPr lang="zh-CN" altLang="en-US" sz="1800" b="1">
                  <a:latin typeface="Arial Narrow" pitchFamily="34" charset="0"/>
                </a:rPr>
                <a:t>打印机</a:t>
              </a:r>
            </a:p>
          </p:txBody>
        </p:sp>
        <p:sp>
          <p:nvSpPr>
            <p:cNvPr id="15" name="Text Box 15"/>
            <p:cNvSpPr txBox="1">
              <a:spLocks noChangeArrowheads="1"/>
            </p:cNvSpPr>
            <p:nvPr/>
          </p:nvSpPr>
          <p:spPr bwMode="auto">
            <a:xfrm>
              <a:off x="6324600" y="2185988"/>
              <a:ext cx="979488" cy="366712"/>
            </a:xfrm>
            <a:prstGeom prst="rect">
              <a:avLst/>
            </a:prstGeom>
            <a:noFill/>
            <a:ln w="9525">
              <a:noFill/>
              <a:miter lim="800000"/>
              <a:headEnd/>
              <a:tailEnd/>
            </a:ln>
          </p:spPr>
          <p:txBody>
            <a:bodyPr wrap="none">
              <a:spAutoFit/>
            </a:bodyPr>
            <a:lstStyle/>
            <a:p>
              <a:pPr eaLnBrk="0" hangingPunct="0"/>
              <a:r>
                <a:rPr lang="zh-CN" altLang="en-US" sz="1800" b="1">
                  <a:latin typeface="Arial Narrow" pitchFamily="34" charset="0"/>
                </a:rPr>
                <a:t>打印机</a:t>
              </a:r>
              <a:r>
                <a:rPr lang="en-US" altLang="zh-CN" sz="1800" b="1">
                  <a:latin typeface="Arial Narrow" pitchFamily="34" charset="0"/>
                </a:rPr>
                <a:t>1</a:t>
              </a:r>
            </a:p>
          </p:txBody>
        </p:sp>
        <p:sp>
          <p:nvSpPr>
            <p:cNvPr id="16" name="Text Box 16"/>
            <p:cNvSpPr txBox="1">
              <a:spLocks noChangeArrowheads="1"/>
            </p:cNvSpPr>
            <p:nvPr/>
          </p:nvSpPr>
          <p:spPr bwMode="auto">
            <a:xfrm>
              <a:off x="6324600" y="2647950"/>
              <a:ext cx="979488" cy="366712"/>
            </a:xfrm>
            <a:prstGeom prst="rect">
              <a:avLst/>
            </a:prstGeom>
            <a:noFill/>
            <a:ln w="9525">
              <a:noFill/>
              <a:miter lim="800000"/>
              <a:headEnd/>
              <a:tailEnd/>
            </a:ln>
          </p:spPr>
          <p:txBody>
            <a:bodyPr wrap="none">
              <a:spAutoFit/>
            </a:bodyPr>
            <a:lstStyle/>
            <a:p>
              <a:pPr eaLnBrk="0" hangingPunct="0"/>
              <a:r>
                <a:rPr lang="zh-CN" altLang="en-US" sz="1800" b="1">
                  <a:latin typeface="Arial Narrow" pitchFamily="34" charset="0"/>
                </a:rPr>
                <a:t>打印机</a:t>
              </a:r>
              <a:r>
                <a:rPr lang="en-US" altLang="zh-CN" sz="1800" b="1">
                  <a:latin typeface="Arial Narrow" pitchFamily="34" charset="0"/>
                </a:rPr>
                <a:t>2</a:t>
              </a:r>
            </a:p>
          </p:txBody>
        </p:sp>
        <p:sp>
          <p:nvSpPr>
            <p:cNvPr id="17" name="Text Box 17"/>
            <p:cNvSpPr txBox="1">
              <a:spLocks noChangeArrowheads="1"/>
            </p:cNvSpPr>
            <p:nvPr/>
          </p:nvSpPr>
          <p:spPr bwMode="auto">
            <a:xfrm>
              <a:off x="6324600" y="4368800"/>
              <a:ext cx="1174750" cy="366712"/>
            </a:xfrm>
            <a:prstGeom prst="rect">
              <a:avLst/>
            </a:prstGeom>
            <a:noFill/>
            <a:ln w="9525">
              <a:noFill/>
              <a:miter lim="800000"/>
              <a:headEnd/>
              <a:tailEnd/>
            </a:ln>
          </p:spPr>
          <p:txBody>
            <a:bodyPr wrap="none">
              <a:spAutoFit/>
            </a:bodyPr>
            <a:lstStyle/>
            <a:p>
              <a:pPr eaLnBrk="0" hangingPunct="0"/>
              <a:r>
                <a:rPr lang="en-US" altLang="zh-CN" sz="1800" b="1">
                  <a:latin typeface="Arial Narrow" pitchFamily="34" charset="0"/>
                </a:rPr>
                <a:t>Suzan Fine</a:t>
              </a:r>
            </a:p>
          </p:txBody>
        </p:sp>
        <p:sp>
          <p:nvSpPr>
            <p:cNvPr id="18" name="Freeform 18"/>
            <p:cNvSpPr>
              <a:spLocks/>
            </p:cNvSpPr>
            <p:nvPr/>
          </p:nvSpPr>
          <p:spPr bwMode="auto">
            <a:xfrm>
              <a:off x="5492750" y="2119313"/>
              <a:ext cx="460375" cy="1146175"/>
            </a:xfrm>
            <a:custGeom>
              <a:avLst/>
              <a:gdLst>
                <a:gd name="T0" fmla="*/ 0 w 400"/>
                <a:gd name="T1" fmla="*/ 0 h 244"/>
                <a:gd name="T2" fmla="*/ 0 w 400"/>
                <a:gd name="T3" fmla="*/ 722 h 244"/>
                <a:gd name="T4" fmla="*/ 290 w 400"/>
                <a:gd name="T5" fmla="*/ 722 h 244"/>
                <a:gd name="T6" fmla="*/ 0 60000 65536"/>
                <a:gd name="T7" fmla="*/ 0 60000 65536"/>
                <a:gd name="T8" fmla="*/ 0 60000 65536"/>
                <a:gd name="T9" fmla="*/ 0 w 400"/>
                <a:gd name="T10" fmla="*/ 0 h 244"/>
                <a:gd name="T11" fmla="*/ 400 w 400"/>
                <a:gd name="T12" fmla="*/ 244 h 244"/>
              </a:gdLst>
              <a:ahLst/>
              <a:cxnLst>
                <a:cxn ang="T6">
                  <a:pos x="T0" y="T1"/>
                </a:cxn>
                <a:cxn ang="T7">
                  <a:pos x="T2" y="T3"/>
                </a:cxn>
                <a:cxn ang="T8">
                  <a:pos x="T4" y="T5"/>
                </a:cxn>
              </a:cxnLst>
              <a:rect l="T9" t="T10" r="T11" b="T12"/>
              <a:pathLst>
                <a:path w="400" h="244">
                  <a:moveTo>
                    <a:pt x="0" y="0"/>
                  </a:moveTo>
                  <a:lnTo>
                    <a:pt x="0" y="244"/>
                  </a:lnTo>
                  <a:lnTo>
                    <a:pt x="400" y="244"/>
                  </a:lnTo>
                </a:path>
              </a:pathLst>
            </a:custGeom>
            <a:noFill/>
            <a:ln w="19050" cap="flat" cmpd="sng">
              <a:solidFill>
                <a:schemeClr val="tx1"/>
              </a:solidFill>
              <a:prstDash val="sysDot"/>
              <a:round/>
              <a:headEnd/>
              <a:tailEnd/>
            </a:ln>
          </p:spPr>
          <p:txBody>
            <a:bodyPr wrap="none" anchor="ctr"/>
            <a:lstStyle/>
            <a:p>
              <a:endParaRPr lang="zh-CN" altLang="en-US"/>
            </a:p>
          </p:txBody>
        </p:sp>
        <p:sp>
          <p:nvSpPr>
            <p:cNvPr id="19" name="Line 19"/>
            <p:cNvSpPr>
              <a:spLocks noChangeShapeType="1"/>
            </p:cNvSpPr>
            <p:nvPr/>
          </p:nvSpPr>
          <p:spPr bwMode="auto">
            <a:xfrm>
              <a:off x="5589588" y="2387600"/>
              <a:ext cx="350838" cy="0"/>
            </a:xfrm>
            <a:prstGeom prst="line">
              <a:avLst/>
            </a:prstGeom>
            <a:noFill/>
            <a:ln w="19050">
              <a:solidFill>
                <a:schemeClr val="tx1"/>
              </a:solidFill>
              <a:prstDash val="sysDot"/>
              <a:round/>
              <a:headEnd/>
              <a:tailEnd/>
            </a:ln>
          </p:spPr>
          <p:txBody>
            <a:bodyPr wrap="none" anchor="ctr"/>
            <a:lstStyle/>
            <a:p>
              <a:endParaRPr lang="zh-CN" altLang="en-US"/>
            </a:p>
          </p:txBody>
        </p:sp>
        <p:sp>
          <p:nvSpPr>
            <p:cNvPr id="20" name="Line 20"/>
            <p:cNvSpPr>
              <a:spLocks noChangeShapeType="1"/>
            </p:cNvSpPr>
            <p:nvPr/>
          </p:nvSpPr>
          <p:spPr bwMode="auto">
            <a:xfrm>
              <a:off x="5487988" y="2840038"/>
              <a:ext cx="452438" cy="0"/>
            </a:xfrm>
            <a:prstGeom prst="line">
              <a:avLst/>
            </a:prstGeom>
            <a:noFill/>
            <a:ln w="19050">
              <a:solidFill>
                <a:schemeClr val="tx1"/>
              </a:solidFill>
              <a:prstDash val="sysDot"/>
              <a:round/>
              <a:headEnd/>
              <a:tailEnd/>
            </a:ln>
          </p:spPr>
          <p:txBody>
            <a:bodyPr wrap="none" anchor="ctr"/>
            <a:lstStyle/>
            <a:p>
              <a:endParaRPr lang="zh-CN" altLang="en-US"/>
            </a:p>
          </p:txBody>
        </p:sp>
        <p:grpSp>
          <p:nvGrpSpPr>
            <p:cNvPr id="21" name="Group 21"/>
            <p:cNvGrpSpPr>
              <a:grpSpLocks/>
            </p:cNvGrpSpPr>
            <p:nvPr/>
          </p:nvGrpSpPr>
          <p:grpSpPr bwMode="auto">
            <a:xfrm>
              <a:off x="5386388" y="2286000"/>
              <a:ext cx="215900" cy="217487"/>
              <a:chOff x="1964" y="1584"/>
              <a:chExt cx="188" cy="188"/>
            </a:xfrm>
          </p:grpSpPr>
          <p:sp>
            <p:nvSpPr>
              <p:cNvPr id="214" name="Rectangle 22"/>
              <p:cNvSpPr>
                <a:spLocks noChangeArrowheads="1"/>
              </p:cNvSpPr>
              <p:nvPr/>
            </p:nvSpPr>
            <p:spPr bwMode="auto">
              <a:xfrm>
                <a:off x="1964" y="1584"/>
                <a:ext cx="188" cy="1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15" name="AutoShape 23"/>
              <p:cNvSpPr>
                <a:spLocks noChangeArrowheads="1"/>
              </p:cNvSpPr>
              <p:nvPr/>
            </p:nvSpPr>
            <p:spPr bwMode="auto">
              <a:xfrm>
                <a:off x="1985" y="1605"/>
                <a:ext cx="146" cy="146"/>
              </a:xfrm>
              <a:prstGeom prst="plus">
                <a:avLst>
                  <a:gd name="adj" fmla="val 39042"/>
                </a:avLst>
              </a:prstGeom>
              <a:solidFill>
                <a:schemeClr val="tx1"/>
              </a:solidFill>
              <a:ln w="9525">
                <a:noFill/>
                <a:miter lim="800000"/>
                <a:headEnd/>
                <a:tailEnd/>
              </a:ln>
            </p:spPr>
            <p:txBody>
              <a:bodyPr wrap="none" anchor="ctr"/>
              <a:lstStyle/>
              <a:p>
                <a:endParaRPr lang="zh-CN" altLang="en-US"/>
              </a:p>
            </p:txBody>
          </p:sp>
        </p:grpSp>
        <p:sp>
          <p:nvSpPr>
            <p:cNvPr id="22" name="Line 24"/>
            <p:cNvSpPr>
              <a:spLocks noChangeShapeType="1"/>
            </p:cNvSpPr>
            <p:nvPr/>
          </p:nvSpPr>
          <p:spPr bwMode="auto">
            <a:xfrm>
              <a:off x="5589588" y="4143375"/>
              <a:ext cx="350838" cy="0"/>
            </a:xfrm>
            <a:prstGeom prst="line">
              <a:avLst/>
            </a:prstGeom>
            <a:noFill/>
            <a:ln w="19050">
              <a:solidFill>
                <a:schemeClr val="tx1"/>
              </a:solidFill>
              <a:prstDash val="sysDot"/>
              <a:round/>
              <a:headEnd/>
              <a:tailEnd/>
            </a:ln>
          </p:spPr>
          <p:txBody>
            <a:bodyPr wrap="none" anchor="ctr"/>
            <a:lstStyle/>
            <a:p>
              <a:endParaRPr lang="zh-CN" altLang="en-US"/>
            </a:p>
          </p:txBody>
        </p:sp>
        <p:sp>
          <p:nvSpPr>
            <p:cNvPr id="23" name="Line 25"/>
            <p:cNvSpPr>
              <a:spLocks noChangeShapeType="1"/>
            </p:cNvSpPr>
            <p:nvPr/>
          </p:nvSpPr>
          <p:spPr bwMode="auto">
            <a:xfrm>
              <a:off x="5495925" y="4608513"/>
              <a:ext cx="452438" cy="0"/>
            </a:xfrm>
            <a:prstGeom prst="line">
              <a:avLst/>
            </a:prstGeom>
            <a:noFill/>
            <a:ln w="19050">
              <a:solidFill>
                <a:schemeClr val="tx1"/>
              </a:solidFill>
              <a:prstDash val="sysDot"/>
              <a:round/>
              <a:headEnd/>
              <a:tailEnd/>
            </a:ln>
          </p:spPr>
          <p:txBody>
            <a:bodyPr wrap="none" anchor="ctr"/>
            <a:lstStyle/>
            <a:p>
              <a:endParaRPr lang="zh-CN" altLang="en-US"/>
            </a:p>
          </p:txBody>
        </p:sp>
        <p:sp>
          <p:nvSpPr>
            <p:cNvPr id="24" name="Line 26"/>
            <p:cNvSpPr>
              <a:spLocks noChangeShapeType="1"/>
            </p:cNvSpPr>
            <p:nvPr/>
          </p:nvSpPr>
          <p:spPr bwMode="auto">
            <a:xfrm>
              <a:off x="5500688" y="3282950"/>
              <a:ext cx="0" cy="1406525"/>
            </a:xfrm>
            <a:prstGeom prst="line">
              <a:avLst/>
            </a:prstGeom>
            <a:noFill/>
            <a:ln w="19050">
              <a:solidFill>
                <a:schemeClr val="tx1"/>
              </a:solidFill>
              <a:prstDash val="sysDot"/>
              <a:round/>
              <a:headEnd/>
              <a:tailEnd/>
            </a:ln>
          </p:spPr>
          <p:txBody>
            <a:bodyPr wrap="none" anchor="ctr"/>
            <a:lstStyle/>
            <a:p>
              <a:endParaRPr lang="zh-CN" altLang="en-US"/>
            </a:p>
          </p:txBody>
        </p:sp>
        <p:sp>
          <p:nvSpPr>
            <p:cNvPr id="25" name="Text Box 27"/>
            <p:cNvSpPr txBox="1">
              <a:spLocks noChangeArrowheads="1"/>
            </p:cNvSpPr>
            <p:nvPr/>
          </p:nvSpPr>
          <p:spPr bwMode="auto">
            <a:xfrm>
              <a:off x="5738813" y="3521075"/>
              <a:ext cx="644525" cy="366712"/>
            </a:xfrm>
            <a:prstGeom prst="rect">
              <a:avLst/>
            </a:prstGeom>
            <a:noFill/>
            <a:ln w="9525">
              <a:noFill/>
              <a:miter lim="800000"/>
              <a:headEnd/>
              <a:tailEnd/>
            </a:ln>
          </p:spPr>
          <p:txBody>
            <a:bodyPr wrap="none">
              <a:spAutoFit/>
            </a:bodyPr>
            <a:lstStyle/>
            <a:p>
              <a:pPr eaLnBrk="0" hangingPunct="0"/>
              <a:r>
                <a:rPr lang="zh-CN" altLang="en-US" sz="1800" b="1">
                  <a:latin typeface="Arial Narrow" pitchFamily="34" charset="0"/>
                </a:rPr>
                <a:t>用户</a:t>
              </a:r>
            </a:p>
          </p:txBody>
        </p:sp>
        <p:grpSp>
          <p:nvGrpSpPr>
            <p:cNvPr id="26" name="Group 28"/>
            <p:cNvGrpSpPr>
              <a:grpSpLocks/>
            </p:cNvGrpSpPr>
            <p:nvPr/>
          </p:nvGrpSpPr>
          <p:grpSpPr bwMode="auto">
            <a:xfrm>
              <a:off x="5386388" y="2719388"/>
              <a:ext cx="215900" cy="217487"/>
              <a:chOff x="1964" y="1584"/>
              <a:chExt cx="188" cy="188"/>
            </a:xfrm>
          </p:grpSpPr>
          <p:sp>
            <p:nvSpPr>
              <p:cNvPr id="212" name="Rectangle 29"/>
              <p:cNvSpPr>
                <a:spLocks noChangeArrowheads="1"/>
              </p:cNvSpPr>
              <p:nvPr/>
            </p:nvSpPr>
            <p:spPr bwMode="auto">
              <a:xfrm>
                <a:off x="1964" y="1584"/>
                <a:ext cx="188" cy="1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13" name="AutoShape 30"/>
              <p:cNvSpPr>
                <a:spLocks noChangeArrowheads="1"/>
              </p:cNvSpPr>
              <p:nvPr/>
            </p:nvSpPr>
            <p:spPr bwMode="auto">
              <a:xfrm>
                <a:off x="1985" y="1605"/>
                <a:ext cx="146" cy="146"/>
              </a:xfrm>
              <a:prstGeom prst="plus">
                <a:avLst>
                  <a:gd name="adj" fmla="val 39042"/>
                </a:avLst>
              </a:prstGeom>
              <a:solidFill>
                <a:schemeClr val="tx1"/>
              </a:solidFill>
              <a:ln w="9525">
                <a:noFill/>
                <a:miter lim="800000"/>
                <a:headEnd/>
                <a:tailEnd/>
              </a:ln>
            </p:spPr>
            <p:txBody>
              <a:bodyPr wrap="none" anchor="ctr"/>
              <a:lstStyle/>
              <a:p>
                <a:endParaRPr lang="zh-CN" altLang="en-US"/>
              </a:p>
            </p:txBody>
          </p:sp>
        </p:grpSp>
        <p:grpSp>
          <p:nvGrpSpPr>
            <p:cNvPr id="27" name="Group 31"/>
            <p:cNvGrpSpPr>
              <a:grpSpLocks/>
            </p:cNvGrpSpPr>
            <p:nvPr/>
          </p:nvGrpSpPr>
          <p:grpSpPr bwMode="auto">
            <a:xfrm>
              <a:off x="5386388" y="3133725"/>
              <a:ext cx="215900" cy="217487"/>
              <a:chOff x="1964" y="1584"/>
              <a:chExt cx="188" cy="188"/>
            </a:xfrm>
          </p:grpSpPr>
          <p:sp>
            <p:nvSpPr>
              <p:cNvPr id="210" name="Rectangle 32"/>
              <p:cNvSpPr>
                <a:spLocks noChangeArrowheads="1"/>
              </p:cNvSpPr>
              <p:nvPr/>
            </p:nvSpPr>
            <p:spPr bwMode="auto">
              <a:xfrm>
                <a:off x="1964" y="1584"/>
                <a:ext cx="188" cy="1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11" name="AutoShape 33"/>
              <p:cNvSpPr>
                <a:spLocks noChangeArrowheads="1"/>
              </p:cNvSpPr>
              <p:nvPr/>
            </p:nvSpPr>
            <p:spPr bwMode="auto">
              <a:xfrm>
                <a:off x="1985" y="1605"/>
                <a:ext cx="146" cy="146"/>
              </a:xfrm>
              <a:prstGeom prst="plus">
                <a:avLst>
                  <a:gd name="adj" fmla="val 39042"/>
                </a:avLst>
              </a:prstGeom>
              <a:solidFill>
                <a:schemeClr val="tx1"/>
              </a:solidFill>
              <a:ln w="9525">
                <a:noFill/>
                <a:miter lim="800000"/>
                <a:headEnd/>
                <a:tailEnd/>
              </a:ln>
            </p:spPr>
            <p:txBody>
              <a:bodyPr wrap="none" anchor="ctr"/>
              <a:lstStyle/>
              <a:p>
                <a:endParaRPr lang="zh-CN" altLang="en-US"/>
              </a:p>
            </p:txBody>
          </p:sp>
        </p:grpSp>
        <p:grpSp>
          <p:nvGrpSpPr>
            <p:cNvPr id="28" name="Group 34"/>
            <p:cNvGrpSpPr>
              <a:grpSpLocks/>
            </p:cNvGrpSpPr>
            <p:nvPr/>
          </p:nvGrpSpPr>
          <p:grpSpPr bwMode="auto">
            <a:xfrm>
              <a:off x="5386388" y="4041775"/>
              <a:ext cx="215900" cy="215900"/>
              <a:chOff x="1964" y="1584"/>
              <a:chExt cx="188" cy="188"/>
            </a:xfrm>
          </p:grpSpPr>
          <p:sp>
            <p:nvSpPr>
              <p:cNvPr id="208" name="Rectangle 35"/>
              <p:cNvSpPr>
                <a:spLocks noChangeArrowheads="1"/>
              </p:cNvSpPr>
              <p:nvPr/>
            </p:nvSpPr>
            <p:spPr bwMode="auto">
              <a:xfrm>
                <a:off x="1964" y="1584"/>
                <a:ext cx="188" cy="1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9" name="AutoShape 36"/>
              <p:cNvSpPr>
                <a:spLocks noChangeArrowheads="1"/>
              </p:cNvSpPr>
              <p:nvPr/>
            </p:nvSpPr>
            <p:spPr bwMode="auto">
              <a:xfrm>
                <a:off x="1985" y="1605"/>
                <a:ext cx="146" cy="146"/>
              </a:xfrm>
              <a:prstGeom prst="plus">
                <a:avLst>
                  <a:gd name="adj" fmla="val 39042"/>
                </a:avLst>
              </a:prstGeom>
              <a:solidFill>
                <a:schemeClr val="tx1"/>
              </a:solidFill>
              <a:ln w="9525">
                <a:noFill/>
                <a:miter lim="800000"/>
                <a:headEnd/>
                <a:tailEnd/>
              </a:ln>
            </p:spPr>
            <p:txBody>
              <a:bodyPr wrap="none" anchor="ctr"/>
              <a:lstStyle/>
              <a:p>
                <a:endParaRPr lang="zh-CN" altLang="en-US"/>
              </a:p>
            </p:txBody>
          </p:sp>
        </p:grpSp>
        <p:grpSp>
          <p:nvGrpSpPr>
            <p:cNvPr id="29" name="Group 37"/>
            <p:cNvGrpSpPr>
              <a:grpSpLocks/>
            </p:cNvGrpSpPr>
            <p:nvPr/>
          </p:nvGrpSpPr>
          <p:grpSpPr bwMode="auto">
            <a:xfrm>
              <a:off x="5386388" y="4498975"/>
              <a:ext cx="215900" cy="215900"/>
              <a:chOff x="1964" y="1584"/>
              <a:chExt cx="188" cy="188"/>
            </a:xfrm>
          </p:grpSpPr>
          <p:sp>
            <p:nvSpPr>
              <p:cNvPr id="206" name="Rectangle 38"/>
              <p:cNvSpPr>
                <a:spLocks noChangeArrowheads="1"/>
              </p:cNvSpPr>
              <p:nvPr/>
            </p:nvSpPr>
            <p:spPr bwMode="auto">
              <a:xfrm>
                <a:off x="1964" y="1584"/>
                <a:ext cx="188" cy="1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7" name="AutoShape 39"/>
              <p:cNvSpPr>
                <a:spLocks noChangeArrowheads="1"/>
              </p:cNvSpPr>
              <p:nvPr/>
            </p:nvSpPr>
            <p:spPr bwMode="auto">
              <a:xfrm>
                <a:off x="1985" y="1605"/>
                <a:ext cx="146" cy="146"/>
              </a:xfrm>
              <a:prstGeom prst="plus">
                <a:avLst>
                  <a:gd name="adj" fmla="val 39042"/>
                </a:avLst>
              </a:prstGeom>
              <a:solidFill>
                <a:schemeClr val="tx1"/>
              </a:solidFill>
              <a:ln w="9525">
                <a:noFill/>
                <a:miter lim="800000"/>
                <a:headEnd/>
                <a:tailEnd/>
              </a:ln>
            </p:spPr>
            <p:txBody>
              <a:bodyPr wrap="none" anchor="ctr"/>
              <a:lstStyle/>
              <a:p>
                <a:endParaRPr lang="zh-CN" altLang="en-US"/>
              </a:p>
            </p:txBody>
          </p:sp>
        </p:grpSp>
        <p:sp>
          <p:nvSpPr>
            <p:cNvPr id="30" name="Oval 40"/>
            <p:cNvSpPr>
              <a:spLocks noChangeArrowheads="1"/>
            </p:cNvSpPr>
            <p:nvPr/>
          </p:nvSpPr>
          <p:spPr bwMode="auto">
            <a:xfrm>
              <a:off x="6284913" y="3913188"/>
              <a:ext cx="1198563" cy="436562"/>
            </a:xfrm>
            <a:prstGeom prst="ellipse">
              <a:avLst/>
            </a:prstGeom>
            <a:gradFill rotWithShape="0">
              <a:gsLst>
                <a:gs pos="0">
                  <a:srgbClr val="CC99FF"/>
                </a:gs>
                <a:gs pos="100000">
                  <a:srgbClr val="F2E4FF"/>
                </a:gs>
              </a:gsLst>
              <a:lin ang="0" scaled="1"/>
            </a:gradFill>
            <a:ln w="25400">
              <a:solidFill>
                <a:srgbClr val="9900CC"/>
              </a:solidFill>
              <a:round/>
              <a:headEnd/>
              <a:tailEnd/>
            </a:ln>
          </p:spPr>
          <p:txBody>
            <a:bodyPr wrap="none" anchor="ctr"/>
            <a:lstStyle/>
            <a:p>
              <a:pPr algn="ctr" eaLnBrk="0" hangingPunct="0"/>
              <a:r>
                <a:rPr lang="en-US" altLang="zh-CN" sz="1800" b="1">
                  <a:latin typeface="Arial Narrow" pitchFamily="34" charset="0"/>
                </a:rPr>
                <a:t>Don Hall</a:t>
              </a:r>
            </a:p>
          </p:txBody>
        </p:sp>
        <p:sp>
          <p:nvSpPr>
            <p:cNvPr id="31" name="Line 41"/>
            <p:cNvSpPr>
              <a:spLocks noChangeShapeType="1"/>
            </p:cNvSpPr>
            <p:nvPr/>
          </p:nvSpPr>
          <p:spPr bwMode="auto">
            <a:xfrm>
              <a:off x="7258050" y="3309938"/>
              <a:ext cx="457200" cy="0"/>
            </a:xfrm>
            <a:prstGeom prst="line">
              <a:avLst/>
            </a:prstGeom>
            <a:noFill/>
            <a:ln w="25400">
              <a:solidFill>
                <a:schemeClr val="accent2"/>
              </a:solidFill>
              <a:round/>
              <a:headEnd/>
              <a:tailEnd/>
            </a:ln>
          </p:spPr>
          <p:txBody>
            <a:bodyPr wrap="none" anchor="ctr"/>
            <a:lstStyle/>
            <a:p>
              <a:endParaRPr lang="zh-CN" altLang="en-US"/>
            </a:p>
          </p:txBody>
        </p:sp>
        <p:sp>
          <p:nvSpPr>
            <p:cNvPr id="32" name="Line 42"/>
            <p:cNvSpPr>
              <a:spLocks noChangeShapeType="1"/>
            </p:cNvSpPr>
            <p:nvPr/>
          </p:nvSpPr>
          <p:spPr bwMode="auto">
            <a:xfrm flipH="1">
              <a:off x="7402513" y="3740150"/>
              <a:ext cx="300038" cy="266700"/>
            </a:xfrm>
            <a:prstGeom prst="line">
              <a:avLst/>
            </a:prstGeom>
            <a:noFill/>
            <a:ln w="25400">
              <a:solidFill>
                <a:schemeClr val="accent2"/>
              </a:solidFill>
              <a:round/>
              <a:headEnd/>
              <a:tailEnd/>
            </a:ln>
          </p:spPr>
          <p:txBody>
            <a:bodyPr wrap="none" anchor="ctr"/>
            <a:lstStyle/>
            <a:p>
              <a:endParaRPr lang="zh-CN" altLang="en-US"/>
            </a:p>
          </p:txBody>
        </p:sp>
        <p:sp>
          <p:nvSpPr>
            <p:cNvPr id="33" name="Text Box 43"/>
            <p:cNvSpPr txBox="1">
              <a:spLocks noChangeArrowheads="1"/>
            </p:cNvSpPr>
            <p:nvPr/>
          </p:nvSpPr>
          <p:spPr bwMode="auto">
            <a:xfrm>
              <a:off x="7669213" y="3141663"/>
              <a:ext cx="973138" cy="612775"/>
            </a:xfrm>
            <a:prstGeom prst="rect">
              <a:avLst/>
            </a:prstGeom>
            <a:solidFill>
              <a:srgbClr val="666699"/>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r>
                <a:rPr lang="zh-CN" altLang="en-US" sz="1800" b="1" dirty="0">
                  <a:solidFill>
                    <a:schemeClr val="bg1"/>
                  </a:solidFill>
                  <a:effectLst>
                    <a:outerShdw blurRad="38100" dist="38100" dir="2700000" algn="tl">
                      <a:srgbClr val="000000"/>
                    </a:outerShdw>
                  </a:effectLst>
                  <a:latin typeface="Arial Narrow" pitchFamily="34" charset="0"/>
                </a:rPr>
                <a:t>访问属性</a:t>
              </a:r>
            </a:p>
          </p:txBody>
        </p:sp>
        <p:grpSp>
          <p:nvGrpSpPr>
            <p:cNvPr id="34" name="Group 44"/>
            <p:cNvGrpSpPr>
              <a:grpSpLocks noChangeAspect="1"/>
            </p:cNvGrpSpPr>
            <p:nvPr/>
          </p:nvGrpSpPr>
          <p:grpSpPr bwMode="auto">
            <a:xfrm>
              <a:off x="5245100" y="1717675"/>
              <a:ext cx="457200" cy="365125"/>
              <a:chOff x="2576" y="1327"/>
              <a:chExt cx="281" cy="225"/>
            </a:xfrm>
          </p:grpSpPr>
          <p:sp>
            <p:nvSpPr>
              <p:cNvPr id="200" name="Freeform 45"/>
              <p:cNvSpPr>
                <a:spLocks noChangeAspect="1"/>
              </p:cNvSpPr>
              <p:nvPr/>
            </p:nvSpPr>
            <p:spPr bwMode="auto">
              <a:xfrm>
                <a:off x="2576" y="1327"/>
                <a:ext cx="281" cy="2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p>
            </p:txBody>
          </p:sp>
          <p:grpSp>
            <p:nvGrpSpPr>
              <p:cNvPr id="201" name="Group 46"/>
              <p:cNvGrpSpPr>
                <a:grpSpLocks noChangeAspect="1"/>
              </p:cNvGrpSpPr>
              <p:nvPr/>
            </p:nvGrpSpPr>
            <p:grpSpPr bwMode="auto">
              <a:xfrm>
                <a:off x="2608" y="1362"/>
                <a:ext cx="204" cy="178"/>
                <a:chOff x="762" y="1114"/>
                <a:chExt cx="980" cy="855"/>
              </a:xfrm>
            </p:grpSpPr>
            <p:sp>
              <p:nvSpPr>
                <p:cNvPr id="202" name="Freeform 47"/>
                <p:cNvSpPr>
                  <a:spLocks noChangeAspect="1"/>
                </p:cNvSpPr>
                <p:nvPr/>
              </p:nvSpPr>
              <p:spPr bwMode="auto">
                <a:xfrm>
                  <a:off x="762" y="1192"/>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203" name="Freeform 48"/>
                <p:cNvSpPr>
                  <a:spLocks noChangeAspect="1"/>
                </p:cNvSpPr>
                <p:nvPr/>
              </p:nvSpPr>
              <p:spPr bwMode="auto">
                <a:xfrm>
                  <a:off x="808" y="1205"/>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204" name="Freeform 49"/>
                <p:cNvSpPr>
                  <a:spLocks noChangeAspect="1"/>
                </p:cNvSpPr>
                <p:nvPr/>
              </p:nvSpPr>
              <p:spPr bwMode="auto">
                <a:xfrm>
                  <a:off x="763" y="1114"/>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205" name="Freeform 50"/>
                <p:cNvSpPr>
                  <a:spLocks noChangeAspect="1"/>
                </p:cNvSpPr>
                <p:nvPr/>
              </p:nvSpPr>
              <p:spPr bwMode="auto">
                <a:xfrm>
                  <a:off x="840" y="1412"/>
                  <a:ext cx="854" cy="337"/>
                </a:xfrm>
                <a:custGeom>
                  <a:avLst/>
                  <a:gdLst>
                    <a:gd name="T0" fmla="*/ 854 w 784"/>
                    <a:gd name="T1" fmla="*/ 0 h 309"/>
                    <a:gd name="T2" fmla="*/ 504 w 784"/>
                    <a:gd name="T3" fmla="*/ 337 h 309"/>
                    <a:gd name="T4" fmla="*/ 0 w 784"/>
                    <a:gd name="T5" fmla="*/ 109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grpSp>
        </p:grpSp>
        <p:grpSp>
          <p:nvGrpSpPr>
            <p:cNvPr id="35" name="Group 51"/>
            <p:cNvGrpSpPr>
              <a:grpSpLocks noChangeAspect="1"/>
            </p:cNvGrpSpPr>
            <p:nvPr/>
          </p:nvGrpSpPr>
          <p:grpSpPr bwMode="auto">
            <a:xfrm>
              <a:off x="5245100" y="3486150"/>
              <a:ext cx="457200" cy="365125"/>
              <a:chOff x="2576" y="1327"/>
              <a:chExt cx="281" cy="225"/>
            </a:xfrm>
          </p:grpSpPr>
          <p:sp>
            <p:nvSpPr>
              <p:cNvPr id="194" name="Freeform 52"/>
              <p:cNvSpPr>
                <a:spLocks noChangeAspect="1"/>
              </p:cNvSpPr>
              <p:nvPr/>
            </p:nvSpPr>
            <p:spPr bwMode="auto">
              <a:xfrm>
                <a:off x="2576" y="1327"/>
                <a:ext cx="281" cy="225"/>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solidFill>
                <a:srgbClr val="FFFF99"/>
              </a:solidFill>
              <a:ln w="3175" cap="rnd" cmpd="sng">
                <a:solidFill>
                  <a:srgbClr val="000000"/>
                </a:solidFill>
                <a:prstDash val="solid"/>
                <a:round/>
                <a:headEnd type="none" w="med" len="med"/>
                <a:tailEnd type="none" w="med" len="med"/>
              </a:ln>
              <a:effectLst>
                <a:outerShdw dist="35921" dir="2700000" algn="ctr" rotWithShape="0">
                  <a:srgbClr val="C0C0C0"/>
                </a:outerShdw>
              </a:effectLst>
            </p:spPr>
            <p:txBody>
              <a:bodyPr/>
              <a:lstStyle/>
              <a:p>
                <a:pPr>
                  <a:defRPr/>
                </a:pPr>
                <a:endParaRPr lang="zh-CN" altLang="en-US"/>
              </a:p>
            </p:txBody>
          </p:sp>
          <p:grpSp>
            <p:nvGrpSpPr>
              <p:cNvPr id="195" name="Group 53"/>
              <p:cNvGrpSpPr>
                <a:grpSpLocks noChangeAspect="1"/>
              </p:cNvGrpSpPr>
              <p:nvPr/>
            </p:nvGrpSpPr>
            <p:grpSpPr bwMode="auto">
              <a:xfrm>
                <a:off x="2608" y="1362"/>
                <a:ext cx="204" cy="178"/>
                <a:chOff x="762" y="1114"/>
                <a:chExt cx="980" cy="855"/>
              </a:xfrm>
            </p:grpSpPr>
            <p:sp>
              <p:nvSpPr>
                <p:cNvPr id="196" name="Freeform 54"/>
                <p:cNvSpPr>
                  <a:spLocks noChangeAspect="1"/>
                </p:cNvSpPr>
                <p:nvPr/>
              </p:nvSpPr>
              <p:spPr bwMode="auto">
                <a:xfrm>
                  <a:off x="762" y="1192"/>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gradFill rotWithShape="0">
                  <a:gsLst>
                    <a:gs pos="0">
                      <a:srgbClr val="C0C0C0"/>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197" name="Freeform 55"/>
                <p:cNvSpPr>
                  <a:spLocks noChangeAspect="1"/>
                </p:cNvSpPr>
                <p:nvPr/>
              </p:nvSpPr>
              <p:spPr bwMode="auto">
                <a:xfrm>
                  <a:off x="808" y="1205"/>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rotWithShape="0">
                  <a:gsLst>
                    <a:gs pos="0">
                      <a:srgbClr val="FFFFCC"/>
                    </a:gs>
                    <a:gs pos="100000">
                      <a:srgbClr val="FFFF66"/>
                    </a:gs>
                  </a:gsLst>
                  <a:lin ang="54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198" name="Freeform 56"/>
                <p:cNvSpPr>
                  <a:spLocks noChangeAspect="1"/>
                </p:cNvSpPr>
                <p:nvPr/>
              </p:nvSpPr>
              <p:spPr bwMode="auto">
                <a:xfrm>
                  <a:off x="763" y="1114"/>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gradFill rotWithShape="0">
                  <a:gsLst>
                    <a:gs pos="0">
                      <a:srgbClr val="DDDDDD"/>
                    </a:gs>
                    <a:gs pos="100000">
                      <a:srgbClr val="777777"/>
                    </a:gs>
                  </a:gsLst>
                  <a:lin ang="2700000" scaled="1"/>
                </a:grad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sp>
              <p:nvSpPr>
                <p:cNvPr id="199" name="Freeform 57"/>
                <p:cNvSpPr>
                  <a:spLocks noChangeAspect="1"/>
                </p:cNvSpPr>
                <p:nvPr/>
              </p:nvSpPr>
              <p:spPr bwMode="auto">
                <a:xfrm>
                  <a:off x="840" y="1412"/>
                  <a:ext cx="854" cy="337"/>
                </a:xfrm>
                <a:custGeom>
                  <a:avLst/>
                  <a:gdLst>
                    <a:gd name="T0" fmla="*/ 854 w 784"/>
                    <a:gd name="T1" fmla="*/ 0 h 309"/>
                    <a:gd name="T2" fmla="*/ 504 w 784"/>
                    <a:gd name="T3" fmla="*/ 337 h 309"/>
                    <a:gd name="T4" fmla="*/ 0 w 784"/>
                    <a:gd name="T5" fmla="*/ 109 h 309"/>
                    <a:gd name="T6" fmla="*/ 0 60000 65536"/>
                    <a:gd name="T7" fmla="*/ 0 60000 65536"/>
                    <a:gd name="T8" fmla="*/ 0 60000 65536"/>
                    <a:gd name="T9" fmla="*/ 0 w 784"/>
                    <a:gd name="T10" fmla="*/ 0 h 309"/>
                    <a:gd name="T11" fmla="*/ 784 w 784"/>
                    <a:gd name="T12" fmla="*/ 309 h 309"/>
                  </a:gdLst>
                  <a:ahLst/>
                  <a:cxnLst>
                    <a:cxn ang="T6">
                      <a:pos x="T0" y="T1"/>
                    </a:cxn>
                    <a:cxn ang="T7">
                      <a:pos x="T2" y="T3"/>
                    </a:cxn>
                    <a:cxn ang="T8">
                      <a:pos x="T4" y="T5"/>
                    </a:cxn>
                  </a:cxnLst>
                  <a:rect l="T9" t="T10" r="T11" b="T12"/>
                  <a:pathLst>
                    <a:path w="784" h="309">
                      <a:moveTo>
                        <a:pt x="784" y="0"/>
                      </a:moveTo>
                      <a:lnTo>
                        <a:pt x="463" y="309"/>
                      </a:lnTo>
                      <a:lnTo>
                        <a:pt x="0" y="100"/>
                      </a:lnTo>
                    </a:path>
                  </a:pathLst>
                </a:custGeom>
                <a:noFill/>
                <a:ln w="3175" cap="flat" cmpd="sng">
                  <a:solidFill>
                    <a:srgbClr val="808080"/>
                  </a:solidFill>
                  <a:prstDash val="solid"/>
                  <a:round/>
                  <a:headEnd type="none" w="med" len="med"/>
                  <a:tailEnd type="none" w="med" len="med"/>
                </a:ln>
              </p:spPr>
              <p:txBody>
                <a:bodyPr wrap="none" tIns="27432" bIns="27432" anchor="ctr">
                  <a:spAutoFit/>
                </a:bodyPr>
                <a:lstStyle/>
                <a:p>
                  <a:endParaRPr lang="zh-CN" altLang="en-US"/>
                </a:p>
              </p:txBody>
            </p:sp>
          </p:grpSp>
        </p:grpSp>
        <p:grpSp>
          <p:nvGrpSpPr>
            <p:cNvPr id="36" name="Group 58"/>
            <p:cNvGrpSpPr>
              <a:grpSpLocks/>
            </p:cNvGrpSpPr>
            <p:nvPr/>
          </p:nvGrpSpPr>
          <p:grpSpPr bwMode="auto">
            <a:xfrm>
              <a:off x="5772150" y="2132013"/>
              <a:ext cx="501650" cy="417512"/>
              <a:chOff x="4676" y="123"/>
              <a:chExt cx="550" cy="458"/>
            </a:xfrm>
          </p:grpSpPr>
          <p:sp>
            <p:nvSpPr>
              <p:cNvPr id="181" name="Freeform 59"/>
              <p:cNvSpPr>
                <a:spLocks noChangeAspect="1"/>
              </p:cNvSpPr>
              <p:nvPr/>
            </p:nvSpPr>
            <p:spPr bwMode="auto">
              <a:xfrm>
                <a:off x="4701" y="381"/>
                <a:ext cx="496" cy="200"/>
              </a:xfrm>
              <a:custGeom>
                <a:avLst/>
                <a:gdLst>
                  <a:gd name="T0" fmla="*/ 0 w 1099"/>
                  <a:gd name="T1" fmla="*/ 61 h 451"/>
                  <a:gd name="T2" fmla="*/ 0 w 1099"/>
                  <a:gd name="T3" fmla="*/ 106 h 451"/>
                  <a:gd name="T4" fmla="*/ 263 w 1099"/>
                  <a:gd name="T5" fmla="*/ 200 h 451"/>
                  <a:gd name="T6" fmla="*/ 496 w 1099"/>
                  <a:gd name="T7" fmla="*/ 69 h 451"/>
                  <a:gd name="T8" fmla="*/ 496 w 1099"/>
                  <a:gd name="T9" fmla="*/ 0 h 451"/>
                  <a:gd name="T10" fmla="*/ 0 60000 65536"/>
                  <a:gd name="T11" fmla="*/ 0 60000 65536"/>
                  <a:gd name="T12" fmla="*/ 0 60000 65536"/>
                  <a:gd name="T13" fmla="*/ 0 60000 65536"/>
                  <a:gd name="T14" fmla="*/ 0 60000 65536"/>
                  <a:gd name="T15" fmla="*/ 0 w 1099"/>
                  <a:gd name="T16" fmla="*/ 0 h 451"/>
                  <a:gd name="T17" fmla="*/ 1099 w 1099"/>
                  <a:gd name="T18" fmla="*/ 451 h 451"/>
                </a:gdLst>
                <a:ahLst/>
                <a:cxnLst>
                  <a:cxn ang="T10">
                    <a:pos x="T0" y="T1"/>
                  </a:cxn>
                  <a:cxn ang="T11">
                    <a:pos x="T2" y="T3"/>
                  </a:cxn>
                  <a:cxn ang="T12">
                    <a:pos x="T4" y="T5"/>
                  </a:cxn>
                  <a:cxn ang="T13">
                    <a:pos x="T6" y="T7"/>
                  </a:cxn>
                  <a:cxn ang="T14">
                    <a:pos x="T8" y="T9"/>
                  </a:cxn>
                </a:cxnLst>
                <a:rect l="T15" t="T16" r="T17" b="T18"/>
                <a:pathLst>
                  <a:path w="1099" h="451">
                    <a:moveTo>
                      <a:pt x="0" y="138"/>
                    </a:moveTo>
                    <a:lnTo>
                      <a:pt x="0" y="240"/>
                    </a:lnTo>
                    <a:lnTo>
                      <a:pt x="582" y="450"/>
                    </a:lnTo>
                    <a:lnTo>
                      <a:pt x="1098" y="156"/>
                    </a:lnTo>
                    <a:lnTo>
                      <a:pt x="1098" y="0"/>
                    </a:lnTo>
                  </a:path>
                </a:pathLst>
              </a:custGeom>
              <a:solidFill>
                <a:srgbClr val="919191"/>
              </a:solidFill>
              <a:ln w="6350" cap="rnd" cmpd="sng">
                <a:solidFill>
                  <a:schemeClr val="tx1"/>
                </a:solidFill>
                <a:prstDash val="solid"/>
                <a:round/>
                <a:headEnd type="none" w="med" len="med"/>
                <a:tailEnd type="none" w="med" len="med"/>
              </a:ln>
            </p:spPr>
            <p:txBody>
              <a:bodyPr/>
              <a:lstStyle/>
              <a:p>
                <a:endParaRPr lang="zh-CN" altLang="en-US"/>
              </a:p>
            </p:txBody>
          </p:sp>
          <p:sp>
            <p:nvSpPr>
              <p:cNvPr id="182" name="Freeform 60"/>
              <p:cNvSpPr>
                <a:spLocks noChangeAspect="1"/>
              </p:cNvSpPr>
              <p:nvPr/>
            </p:nvSpPr>
            <p:spPr bwMode="auto">
              <a:xfrm>
                <a:off x="4676" y="203"/>
                <a:ext cx="550" cy="342"/>
              </a:xfrm>
              <a:custGeom>
                <a:avLst/>
                <a:gdLst>
                  <a:gd name="T0" fmla="*/ 292 w 1219"/>
                  <a:gd name="T1" fmla="*/ 0 h 763"/>
                  <a:gd name="T2" fmla="*/ 0 w 1219"/>
                  <a:gd name="T3" fmla="*/ 137 h 763"/>
                  <a:gd name="T4" fmla="*/ 0 w 1219"/>
                  <a:gd name="T5" fmla="*/ 247 h 763"/>
                  <a:gd name="T6" fmla="*/ 273 w 1219"/>
                  <a:gd name="T7" fmla="*/ 342 h 763"/>
                  <a:gd name="T8" fmla="*/ 550 w 1219"/>
                  <a:gd name="T9" fmla="*/ 196 h 763"/>
                  <a:gd name="T10" fmla="*/ 550 w 1219"/>
                  <a:gd name="T11" fmla="*/ 81 h 763"/>
                  <a:gd name="T12" fmla="*/ 292 w 1219"/>
                  <a:gd name="T13" fmla="*/ 0 h 763"/>
                  <a:gd name="T14" fmla="*/ 0 60000 65536"/>
                  <a:gd name="T15" fmla="*/ 0 60000 65536"/>
                  <a:gd name="T16" fmla="*/ 0 60000 65536"/>
                  <a:gd name="T17" fmla="*/ 0 60000 65536"/>
                  <a:gd name="T18" fmla="*/ 0 60000 65536"/>
                  <a:gd name="T19" fmla="*/ 0 60000 65536"/>
                  <a:gd name="T20" fmla="*/ 0 60000 65536"/>
                  <a:gd name="T21" fmla="*/ 0 w 1219"/>
                  <a:gd name="T22" fmla="*/ 0 h 763"/>
                  <a:gd name="T23" fmla="*/ 1219 w 1219"/>
                  <a:gd name="T24" fmla="*/ 763 h 7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9" h="763">
                    <a:moveTo>
                      <a:pt x="648" y="0"/>
                    </a:moveTo>
                    <a:lnTo>
                      <a:pt x="0" y="306"/>
                    </a:lnTo>
                    <a:lnTo>
                      <a:pt x="0" y="552"/>
                    </a:lnTo>
                    <a:lnTo>
                      <a:pt x="606" y="762"/>
                    </a:lnTo>
                    <a:lnTo>
                      <a:pt x="1218" y="438"/>
                    </a:lnTo>
                    <a:lnTo>
                      <a:pt x="1218" y="180"/>
                    </a:lnTo>
                    <a:lnTo>
                      <a:pt x="648" y="0"/>
                    </a:lnTo>
                  </a:path>
                </a:pathLst>
              </a:custGeom>
              <a:solidFill>
                <a:srgbClr val="919191"/>
              </a:solidFill>
              <a:ln w="6350" cap="rnd" cmpd="sng">
                <a:solidFill>
                  <a:schemeClr val="tx1"/>
                </a:solidFill>
                <a:prstDash val="solid"/>
                <a:round/>
                <a:headEnd type="none" w="med" len="med"/>
                <a:tailEnd type="none" w="med" len="med"/>
              </a:ln>
            </p:spPr>
            <p:txBody>
              <a:bodyPr/>
              <a:lstStyle/>
              <a:p>
                <a:endParaRPr lang="zh-CN" altLang="en-US"/>
              </a:p>
            </p:txBody>
          </p:sp>
          <p:sp>
            <p:nvSpPr>
              <p:cNvPr id="183" name="Freeform 61"/>
              <p:cNvSpPr>
                <a:spLocks noChangeAspect="1"/>
              </p:cNvSpPr>
              <p:nvPr/>
            </p:nvSpPr>
            <p:spPr bwMode="auto">
              <a:xfrm>
                <a:off x="4689" y="218"/>
                <a:ext cx="522" cy="315"/>
              </a:xfrm>
              <a:custGeom>
                <a:avLst/>
                <a:gdLst>
                  <a:gd name="T0" fmla="*/ 2 w 522"/>
                  <a:gd name="T1" fmla="*/ 225 h 315"/>
                  <a:gd name="T2" fmla="*/ 255 w 522"/>
                  <a:gd name="T3" fmla="*/ 315 h 315"/>
                  <a:gd name="T4" fmla="*/ 255 w 522"/>
                  <a:gd name="T5" fmla="*/ 216 h 315"/>
                  <a:gd name="T6" fmla="*/ 522 w 522"/>
                  <a:gd name="T7" fmla="*/ 75 h 315"/>
                  <a:gd name="T8" fmla="*/ 278 w 522"/>
                  <a:gd name="T9" fmla="*/ 0 h 315"/>
                  <a:gd name="T10" fmla="*/ 0 w 522"/>
                  <a:gd name="T11" fmla="*/ 132 h 315"/>
                  <a:gd name="T12" fmla="*/ 0 60000 65536"/>
                  <a:gd name="T13" fmla="*/ 0 60000 65536"/>
                  <a:gd name="T14" fmla="*/ 0 60000 65536"/>
                  <a:gd name="T15" fmla="*/ 0 60000 65536"/>
                  <a:gd name="T16" fmla="*/ 0 60000 65536"/>
                  <a:gd name="T17" fmla="*/ 0 60000 65536"/>
                  <a:gd name="T18" fmla="*/ 0 w 522"/>
                  <a:gd name="T19" fmla="*/ 0 h 315"/>
                  <a:gd name="T20" fmla="*/ 522 w 522"/>
                  <a:gd name="T21" fmla="*/ 315 h 315"/>
                </a:gdLst>
                <a:ahLst/>
                <a:cxnLst>
                  <a:cxn ang="T12">
                    <a:pos x="T0" y="T1"/>
                  </a:cxn>
                  <a:cxn ang="T13">
                    <a:pos x="T2" y="T3"/>
                  </a:cxn>
                  <a:cxn ang="T14">
                    <a:pos x="T4" y="T5"/>
                  </a:cxn>
                  <a:cxn ang="T15">
                    <a:pos x="T6" y="T7"/>
                  </a:cxn>
                  <a:cxn ang="T16">
                    <a:pos x="T8" y="T9"/>
                  </a:cxn>
                  <a:cxn ang="T17">
                    <a:pos x="T10" y="T11"/>
                  </a:cxn>
                </a:cxnLst>
                <a:rect l="T18" t="T19" r="T20" b="T21"/>
                <a:pathLst>
                  <a:path w="522" h="315">
                    <a:moveTo>
                      <a:pt x="2" y="225"/>
                    </a:moveTo>
                    <a:lnTo>
                      <a:pt x="255" y="315"/>
                    </a:lnTo>
                    <a:lnTo>
                      <a:pt x="255" y="216"/>
                    </a:lnTo>
                    <a:lnTo>
                      <a:pt x="522" y="75"/>
                    </a:lnTo>
                    <a:lnTo>
                      <a:pt x="278" y="0"/>
                    </a:lnTo>
                    <a:lnTo>
                      <a:pt x="0" y="132"/>
                    </a:lnTo>
                  </a:path>
                </a:pathLst>
              </a:custGeom>
              <a:solidFill>
                <a:srgbClr val="C0C0C0"/>
              </a:solidFill>
              <a:ln w="12700" cap="rnd" cmpd="sng">
                <a:noFill/>
                <a:prstDash val="solid"/>
                <a:round/>
                <a:headEnd type="none" w="med" len="med"/>
                <a:tailEnd type="none" w="med" len="med"/>
              </a:ln>
            </p:spPr>
            <p:txBody>
              <a:bodyPr/>
              <a:lstStyle/>
              <a:p>
                <a:endParaRPr lang="zh-CN" altLang="en-US"/>
              </a:p>
            </p:txBody>
          </p:sp>
          <p:sp>
            <p:nvSpPr>
              <p:cNvPr id="184" name="Freeform 62"/>
              <p:cNvSpPr>
                <a:spLocks noChangeAspect="1"/>
              </p:cNvSpPr>
              <p:nvPr/>
            </p:nvSpPr>
            <p:spPr bwMode="auto">
              <a:xfrm>
                <a:off x="4852" y="308"/>
                <a:ext cx="160" cy="216"/>
              </a:xfrm>
              <a:custGeom>
                <a:avLst/>
                <a:gdLst>
                  <a:gd name="T0" fmla="*/ 43 w 355"/>
                  <a:gd name="T1" fmla="*/ 216 h 481"/>
                  <a:gd name="T2" fmla="*/ 43 w 355"/>
                  <a:gd name="T3" fmla="*/ 113 h 481"/>
                  <a:gd name="T4" fmla="*/ 160 w 355"/>
                  <a:gd name="T5" fmla="*/ 51 h 481"/>
                  <a:gd name="T6" fmla="*/ 0 w 355"/>
                  <a:gd name="T7" fmla="*/ 0 h 481"/>
                  <a:gd name="T8" fmla="*/ 0 60000 65536"/>
                  <a:gd name="T9" fmla="*/ 0 60000 65536"/>
                  <a:gd name="T10" fmla="*/ 0 60000 65536"/>
                  <a:gd name="T11" fmla="*/ 0 60000 65536"/>
                  <a:gd name="T12" fmla="*/ 0 w 355"/>
                  <a:gd name="T13" fmla="*/ 0 h 481"/>
                  <a:gd name="T14" fmla="*/ 355 w 355"/>
                  <a:gd name="T15" fmla="*/ 481 h 481"/>
                </a:gdLst>
                <a:ahLst/>
                <a:cxnLst>
                  <a:cxn ang="T8">
                    <a:pos x="T0" y="T1"/>
                  </a:cxn>
                  <a:cxn ang="T9">
                    <a:pos x="T2" y="T3"/>
                  </a:cxn>
                  <a:cxn ang="T10">
                    <a:pos x="T4" y="T5"/>
                  </a:cxn>
                  <a:cxn ang="T11">
                    <a:pos x="T6" y="T7"/>
                  </a:cxn>
                </a:cxnLst>
                <a:rect l="T12" t="T13" r="T14" b="T15"/>
                <a:pathLst>
                  <a:path w="355" h="481">
                    <a:moveTo>
                      <a:pt x="96" y="480"/>
                    </a:moveTo>
                    <a:lnTo>
                      <a:pt x="96" y="252"/>
                    </a:lnTo>
                    <a:lnTo>
                      <a:pt x="354" y="114"/>
                    </a:lnTo>
                    <a:lnTo>
                      <a:pt x="0" y="0"/>
                    </a:lnTo>
                  </a:path>
                </a:pathLst>
              </a:custGeom>
              <a:noFill/>
              <a:ln w="6350" cap="rnd" cmpd="sng">
                <a:solidFill>
                  <a:schemeClr val="tx1"/>
                </a:solidFill>
                <a:prstDash val="solid"/>
                <a:round/>
                <a:headEnd type="none" w="med" len="med"/>
                <a:tailEnd type="none" w="med" len="med"/>
              </a:ln>
            </p:spPr>
            <p:txBody>
              <a:bodyPr/>
              <a:lstStyle/>
              <a:p>
                <a:endParaRPr lang="zh-CN" altLang="en-US"/>
              </a:p>
            </p:txBody>
          </p:sp>
          <p:sp>
            <p:nvSpPr>
              <p:cNvPr id="185" name="Freeform 63"/>
              <p:cNvSpPr>
                <a:spLocks noChangeAspect="1"/>
              </p:cNvSpPr>
              <p:nvPr/>
            </p:nvSpPr>
            <p:spPr bwMode="auto">
              <a:xfrm>
                <a:off x="4726" y="230"/>
                <a:ext cx="292" cy="228"/>
              </a:xfrm>
              <a:custGeom>
                <a:avLst/>
                <a:gdLst>
                  <a:gd name="T0" fmla="*/ 1 w 292"/>
                  <a:gd name="T1" fmla="*/ 228 h 228"/>
                  <a:gd name="T2" fmla="*/ 0 w 292"/>
                  <a:gd name="T3" fmla="*/ 132 h 228"/>
                  <a:gd name="T4" fmla="*/ 292 w 292"/>
                  <a:gd name="T5" fmla="*/ 0 h 228"/>
                  <a:gd name="T6" fmla="*/ 0 60000 65536"/>
                  <a:gd name="T7" fmla="*/ 0 60000 65536"/>
                  <a:gd name="T8" fmla="*/ 0 60000 65536"/>
                  <a:gd name="T9" fmla="*/ 0 w 292"/>
                  <a:gd name="T10" fmla="*/ 0 h 228"/>
                  <a:gd name="T11" fmla="*/ 292 w 292"/>
                  <a:gd name="T12" fmla="*/ 228 h 228"/>
                </a:gdLst>
                <a:ahLst/>
                <a:cxnLst>
                  <a:cxn ang="T6">
                    <a:pos x="T0" y="T1"/>
                  </a:cxn>
                  <a:cxn ang="T7">
                    <a:pos x="T2" y="T3"/>
                  </a:cxn>
                  <a:cxn ang="T8">
                    <a:pos x="T4" y="T5"/>
                  </a:cxn>
                </a:cxnLst>
                <a:rect l="T9" t="T10" r="T11" b="T12"/>
                <a:pathLst>
                  <a:path w="292" h="228">
                    <a:moveTo>
                      <a:pt x="1" y="228"/>
                    </a:moveTo>
                    <a:lnTo>
                      <a:pt x="0" y="132"/>
                    </a:lnTo>
                    <a:lnTo>
                      <a:pt x="292" y="0"/>
                    </a:lnTo>
                  </a:path>
                </a:pathLst>
              </a:custGeom>
              <a:noFill/>
              <a:ln w="6350" cap="rnd" cmpd="sng">
                <a:solidFill>
                  <a:srgbClr val="919191"/>
                </a:solidFill>
                <a:prstDash val="solid"/>
                <a:round/>
                <a:headEnd type="none" w="med" len="med"/>
                <a:tailEnd type="none" w="med" len="med"/>
              </a:ln>
            </p:spPr>
            <p:txBody>
              <a:bodyPr/>
              <a:lstStyle/>
              <a:p>
                <a:endParaRPr lang="zh-CN" altLang="en-US"/>
              </a:p>
            </p:txBody>
          </p:sp>
          <p:sp>
            <p:nvSpPr>
              <p:cNvPr id="186" name="Line 64"/>
              <p:cNvSpPr>
                <a:spLocks noChangeAspect="1" noChangeShapeType="1"/>
              </p:cNvSpPr>
              <p:nvPr/>
            </p:nvSpPr>
            <p:spPr bwMode="auto">
              <a:xfrm flipH="1" flipV="1">
                <a:off x="4682" y="348"/>
                <a:ext cx="261" cy="88"/>
              </a:xfrm>
              <a:prstGeom prst="line">
                <a:avLst/>
              </a:prstGeom>
              <a:noFill/>
              <a:ln w="6350">
                <a:solidFill>
                  <a:srgbClr val="919191"/>
                </a:solidFill>
                <a:round/>
                <a:headEnd/>
                <a:tailEnd/>
              </a:ln>
            </p:spPr>
            <p:txBody>
              <a:bodyPr wrap="none" anchor="ctr"/>
              <a:lstStyle/>
              <a:p>
                <a:endParaRPr lang="zh-CN" altLang="en-US"/>
              </a:p>
            </p:txBody>
          </p:sp>
          <p:sp>
            <p:nvSpPr>
              <p:cNvPr id="187" name="Line 65"/>
              <p:cNvSpPr>
                <a:spLocks noChangeAspect="1" noChangeShapeType="1"/>
              </p:cNvSpPr>
              <p:nvPr/>
            </p:nvSpPr>
            <p:spPr bwMode="auto">
              <a:xfrm flipV="1">
                <a:off x="5010" y="283"/>
                <a:ext cx="147" cy="79"/>
              </a:xfrm>
              <a:prstGeom prst="line">
                <a:avLst/>
              </a:prstGeom>
              <a:noFill/>
              <a:ln w="6350">
                <a:solidFill>
                  <a:srgbClr val="919191"/>
                </a:solidFill>
                <a:round/>
                <a:headEnd/>
                <a:tailEnd/>
              </a:ln>
            </p:spPr>
            <p:txBody>
              <a:bodyPr wrap="none" anchor="ctr"/>
              <a:lstStyle/>
              <a:p>
                <a:endParaRPr lang="zh-CN" altLang="en-US"/>
              </a:p>
            </p:txBody>
          </p:sp>
          <p:sp>
            <p:nvSpPr>
              <p:cNvPr id="188" name="Freeform 66"/>
              <p:cNvSpPr>
                <a:spLocks noChangeAspect="1"/>
              </p:cNvSpPr>
              <p:nvPr/>
            </p:nvSpPr>
            <p:spPr bwMode="auto">
              <a:xfrm>
                <a:off x="4892" y="123"/>
                <a:ext cx="225" cy="218"/>
              </a:xfrm>
              <a:custGeom>
                <a:avLst/>
                <a:gdLst>
                  <a:gd name="T0" fmla="*/ 0 w 501"/>
                  <a:gd name="T1" fmla="*/ 167 h 487"/>
                  <a:gd name="T2" fmla="*/ 9 w 501"/>
                  <a:gd name="T3" fmla="*/ 87 h 487"/>
                  <a:gd name="T4" fmla="*/ 16 w 501"/>
                  <a:gd name="T5" fmla="*/ 55 h 487"/>
                  <a:gd name="T6" fmla="*/ 29 w 501"/>
                  <a:gd name="T7" fmla="*/ 35 h 487"/>
                  <a:gd name="T8" fmla="*/ 47 w 501"/>
                  <a:gd name="T9" fmla="*/ 21 h 487"/>
                  <a:gd name="T10" fmla="*/ 79 w 501"/>
                  <a:gd name="T11" fmla="*/ 0 h 487"/>
                  <a:gd name="T12" fmla="*/ 225 w 501"/>
                  <a:gd name="T13" fmla="*/ 43 h 487"/>
                  <a:gd name="T14" fmla="*/ 203 w 501"/>
                  <a:gd name="T15" fmla="*/ 62 h 487"/>
                  <a:gd name="T16" fmla="*/ 184 w 501"/>
                  <a:gd name="T17" fmla="*/ 81 h 487"/>
                  <a:gd name="T18" fmla="*/ 173 w 501"/>
                  <a:gd name="T19" fmla="*/ 97 h 487"/>
                  <a:gd name="T20" fmla="*/ 168 w 501"/>
                  <a:gd name="T21" fmla="*/ 113 h 487"/>
                  <a:gd name="T22" fmla="*/ 154 w 501"/>
                  <a:gd name="T23" fmla="*/ 218 h 487"/>
                  <a:gd name="T24" fmla="*/ 0 w 501"/>
                  <a:gd name="T25" fmla="*/ 167 h 4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1"/>
                  <a:gd name="T40" fmla="*/ 0 h 487"/>
                  <a:gd name="T41" fmla="*/ 501 w 501"/>
                  <a:gd name="T42" fmla="*/ 487 h 4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1" h="487">
                    <a:moveTo>
                      <a:pt x="0" y="372"/>
                    </a:moveTo>
                    <a:lnTo>
                      <a:pt x="20" y="194"/>
                    </a:lnTo>
                    <a:lnTo>
                      <a:pt x="36" y="122"/>
                    </a:lnTo>
                    <a:lnTo>
                      <a:pt x="64" y="78"/>
                    </a:lnTo>
                    <a:lnTo>
                      <a:pt x="104" y="46"/>
                    </a:lnTo>
                    <a:lnTo>
                      <a:pt x="176" y="0"/>
                    </a:lnTo>
                    <a:lnTo>
                      <a:pt x="500" y="96"/>
                    </a:lnTo>
                    <a:lnTo>
                      <a:pt x="452" y="138"/>
                    </a:lnTo>
                    <a:lnTo>
                      <a:pt x="410" y="180"/>
                    </a:lnTo>
                    <a:lnTo>
                      <a:pt x="386" y="216"/>
                    </a:lnTo>
                    <a:lnTo>
                      <a:pt x="374" y="252"/>
                    </a:lnTo>
                    <a:lnTo>
                      <a:pt x="344" y="486"/>
                    </a:lnTo>
                    <a:lnTo>
                      <a:pt x="0" y="372"/>
                    </a:lnTo>
                  </a:path>
                </a:pathLst>
              </a:custGeom>
              <a:solidFill>
                <a:schemeClr val="bg1"/>
              </a:solidFill>
              <a:ln w="6350" cap="rnd" cmpd="sng">
                <a:solidFill>
                  <a:schemeClr val="tx1"/>
                </a:solidFill>
                <a:prstDash val="solid"/>
                <a:round/>
                <a:headEnd type="none" w="med" len="med"/>
                <a:tailEnd type="none" w="med" len="med"/>
              </a:ln>
            </p:spPr>
            <p:txBody>
              <a:bodyPr/>
              <a:lstStyle/>
              <a:p>
                <a:endParaRPr lang="zh-CN" altLang="en-US"/>
              </a:p>
            </p:txBody>
          </p:sp>
          <p:sp>
            <p:nvSpPr>
              <p:cNvPr id="189" name="Line 67"/>
              <p:cNvSpPr>
                <a:spLocks noChangeAspect="1" noChangeShapeType="1"/>
              </p:cNvSpPr>
              <p:nvPr/>
            </p:nvSpPr>
            <p:spPr bwMode="auto">
              <a:xfrm>
                <a:off x="4966" y="154"/>
                <a:ext cx="77" cy="21"/>
              </a:xfrm>
              <a:prstGeom prst="line">
                <a:avLst/>
              </a:prstGeom>
              <a:noFill/>
              <a:ln w="12700">
                <a:solidFill>
                  <a:srgbClr val="6699FF"/>
                </a:solidFill>
                <a:round/>
                <a:headEnd/>
                <a:tailEnd/>
              </a:ln>
            </p:spPr>
            <p:txBody>
              <a:bodyPr wrap="none" anchor="ctr"/>
              <a:lstStyle/>
              <a:p>
                <a:endParaRPr lang="zh-CN" altLang="en-US"/>
              </a:p>
            </p:txBody>
          </p:sp>
          <p:sp>
            <p:nvSpPr>
              <p:cNvPr id="190" name="Line 68"/>
              <p:cNvSpPr>
                <a:spLocks noChangeAspect="1" noChangeShapeType="1"/>
              </p:cNvSpPr>
              <p:nvPr/>
            </p:nvSpPr>
            <p:spPr bwMode="auto">
              <a:xfrm>
                <a:off x="4947" y="173"/>
                <a:ext cx="77" cy="21"/>
              </a:xfrm>
              <a:prstGeom prst="line">
                <a:avLst/>
              </a:prstGeom>
              <a:noFill/>
              <a:ln w="12700">
                <a:solidFill>
                  <a:srgbClr val="6699FF"/>
                </a:solidFill>
                <a:round/>
                <a:headEnd/>
                <a:tailEnd/>
              </a:ln>
            </p:spPr>
            <p:txBody>
              <a:bodyPr wrap="none" anchor="ctr"/>
              <a:lstStyle/>
              <a:p>
                <a:endParaRPr lang="zh-CN" altLang="en-US"/>
              </a:p>
            </p:txBody>
          </p:sp>
          <p:sp>
            <p:nvSpPr>
              <p:cNvPr id="191" name="Line 69"/>
              <p:cNvSpPr>
                <a:spLocks noChangeAspect="1" noChangeShapeType="1"/>
              </p:cNvSpPr>
              <p:nvPr/>
            </p:nvSpPr>
            <p:spPr bwMode="auto">
              <a:xfrm>
                <a:off x="4936" y="199"/>
                <a:ext cx="76" cy="21"/>
              </a:xfrm>
              <a:prstGeom prst="line">
                <a:avLst/>
              </a:prstGeom>
              <a:noFill/>
              <a:ln w="12700">
                <a:solidFill>
                  <a:srgbClr val="6699FF"/>
                </a:solidFill>
                <a:round/>
                <a:headEnd/>
                <a:tailEnd/>
              </a:ln>
            </p:spPr>
            <p:txBody>
              <a:bodyPr wrap="none" anchor="ctr"/>
              <a:lstStyle/>
              <a:p>
                <a:endParaRPr lang="zh-CN" altLang="en-US"/>
              </a:p>
            </p:txBody>
          </p:sp>
          <p:sp>
            <p:nvSpPr>
              <p:cNvPr id="192" name="Oval 70"/>
              <p:cNvSpPr>
                <a:spLocks noChangeAspect="1" noChangeArrowheads="1"/>
              </p:cNvSpPr>
              <p:nvPr/>
            </p:nvSpPr>
            <p:spPr bwMode="auto">
              <a:xfrm>
                <a:off x="4878" y="348"/>
                <a:ext cx="39" cy="19"/>
              </a:xfrm>
              <a:prstGeom prst="ellipse">
                <a:avLst/>
              </a:prstGeom>
              <a:solidFill>
                <a:schemeClr val="accent2"/>
              </a:solidFill>
              <a:ln w="12700">
                <a:noFill/>
                <a:round/>
                <a:headEnd/>
                <a:tailEnd/>
              </a:ln>
            </p:spPr>
            <p:txBody>
              <a:bodyPr wrap="none" anchor="ctr"/>
              <a:lstStyle/>
              <a:p>
                <a:endParaRPr lang="zh-CN" altLang="en-US"/>
              </a:p>
            </p:txBody>
          </p:sp>
          <p:sp>
            <p:nvSpPr>
              <p:cNvPr id="193" name="Oval 71"/>
              <p:cNvSpPr>
                <a:spLocks noChangeAspect="1" noChangeArrowheads="1"/>
              </p:cNvSpPr>
              <p:nvPr/>
            </p:nvSpPr>
            <p:spPr bwMode="auto">
              <a:xfrm>
                <a:off x="4833" y="333"/>
                <a:ext cx="38" cy="17"/>
              </a:xfrm>
              <a:prstGeom prst="ellipse">
                <a:avLst/>
              </a:prstGeom>
              <a:solidFill>
                <a:srgbClr val="51DC00"/>
              </a:solidFill>
              <a:ln w="12700">
                <a:noFill/>
                <a:round/>
                <a:headEnd/>
                <a:tailEnd/>
              </a:ln>
            </p:spPr>
            <p:txBody>
              <a:bodyPr wrap="none" anchor="ctr"/>
              <a:lstStyle/>
              <a:p>
                <a:endParaRPr lang="zh-CN" altLang="en-US"/>
              </a:p>
            </p:txBody>
          </p:sp>
        </p:grpSp>
        <p:grpSp>
          <p:nvGrpSpPr>
            <p:cNvPr id="37" name="Group 72"/>
            <p:cNvGrpSpPr>
              <a:grpSpLocks/>
            </p:cNvGrpSpPr>
            <p:nvPr/>
          </p:nvGrpSpPr>
          <p:grpSpPr bwMode="auto">
            <a:xfrm>
              <a:off x="5772150" y="2589213"/>
              <a:ext cx="501650" cy="417512"/>
              <a:chOff x="4676" y="123"/>
              <a:chExt cx="550" cy="458"/>
            </a:xfrm>
          </p:grpSpPr>
          <p:sp>
            <p:nvSpPr>
              <p:cNvPr id="168" name="Freeform 73"/>
              <p:cNvSpPr>
                <a:spLocks noChangeAspect="1"/>
              </p:cNvSpPr>
              <p:nvPr/>
            </p:nvSpPr>
            <p:spPr bwMode="auto">
              <a:xfrm>
                <a:off x="4701" y="381"/>
                <a:ext cx="496" cy="200"/>
              </a:xfrm>
              <a:custGeom>
                <a:avLst/>
                <a:gdLst>
                  <a:gd name="T0" fmla="*/ 0 w 1099"/>
                  <a:gd name="T1" fmla="*/ 61 h 451"/>
                  <a:gd name="T2" fmla="*/ 0 w 1099"/>
                  <a:gd name="T3" fmla="*/ 106 h 451"/>
                  <a:gd name="T4" fmla="*/ 263 w 1099"/>
                  <a:gd name="T5" fmla="*/ 200 h 451"/>
                  <a:gd name="T6" fmla="*/ 496 w 1099"/>
                  <a:gd name="T7" fmla="*/ 69 h 451"/>
                  <a:gd name="T8" fmla="*/ 496 w 1099"/>
                  <a:gd name="T9" fmla="*/ 0 h 451"/>
                  <a:gd name="T10" fmla="*/ 0 60000 65536"/>
                  <a:gd name="T11" fmla="*/ 0 60000 65536"/>
                  <a:gd name="T12" fmla="*/ 0 60000 65536"/>
                  <a:gd name="T13" fmla="*/ 0 60000 65536"/>
                  <a:gd name="T14" fmla="*/ 0 60000 65536"/>
                  <a:gd name="T15" fmla="*/ 0 w 1099"/>
                  <a:gd name="T16" fmla="*/ 0 h 451"/>
                  <a:gd name="T17" fmla="*/ 1099 w 1099"/>
                  <a:gd name="T18" fmla="*/ 451 h 451"/>
                </a:gdLst>
                <a:ahLst/>
                <a:cxnLst>
                  <a:cxn ang="T10">
                    <a:pos x="T0" y="T1"/>
                  </a:cxn>
                  <a:cxn ang="T11">
                    <a:pos x="T2" y="T3"/>
                  </a:cxn>
                  <a:cxn ang="T12">
                    <a:pos x="T4" y="T5"/>
                  </a:cxn>
                  <a:cxn ang="T13">
                    <a:pos x="T6" y="T7"/>
                  </a:cxn>
                  <a:cxn ang="T14">
                    <a:pos x="T8" y="T9"/>
                  </a:cxn>
                </a:cxnLst>
                <a:rect l="T15" t="T16" r="T17" b="T18"/>
                <a:pathLst>
                  <a:path w="1099" h="451">
                    <a:moveTo>
                      <a:pt x="0" y="138"/>
                    </a:moveTo>
                    <a:lnTo>
                      <a:pt x="0" y="240"/>
                    </a:lnTo>
                    <a:lnTo>
                      <a:pt x="582" y="450"/>
                    </a:lnTo>
                    <a:lnTo>
                      <a:pt x="1098" y="156"/>
                    </a:lnTo>
                    <a:lnTo>
                      <a:pt x="1098" y="0"/>
                    </a:lnTo>
                  </a:path>
                </a:pathLst>
              </a:custGeom>
              <a:solidFill>
                <a:srgbClr val="919191"/>
              </a:solidFill>
              <a:ln w="6350" cap="rnd" cmpd="sng">
                <a:solidFill>
                  <a:schemeClr val="tx1"/>
                </a:solidFill>
                <a:prstDash val="solid"/>
                <a:round/>
                <a:headEnd type="none" w="med" len="med"/>
                <a:tailEnd type="none" w="med" len="med"/>
              </a:ln>
            </p:spPr>
            <p:txBody>
              <a:bodyPr/>
              <a:lstStyle/>
              <a:p>
                <a:endParaRPr lang="zh-CN" altLang="en-US"/>
              </a:p>
            </p:txBody>
          </p:sp>
          <p:sp>
            <p:nvSpPr>
              <p:cNvPr id="169" name="Freeform 74"/>
              <p:cNvSpPr>
                <a:spLocks noChangeAspect="1"/>
              </p:cNvSpPr>
              <p:nvPr/>
            </p:nvSpPr>
            <p:spPr bwMode="auto">
              <a:xfrm>
                <a:off x="4676" y="203"/>
                <a:ext cx="550" cy="342"/>
              </a:xfrm>
              <a:custGeom>
                <a:avLst/>
                <a:gdLst>
                  <a:gd name="T0" fmla="*/ 292 w 1219"/>
                  <a:gd name="T1" fmla="*/ 0 h 763"/>
                  <a:gd name="T2" fmla="*/ 0 w 1219"/>
                  <a:gd name="T3" fmla="*/ 137 h 763"/>
                  <a:gd name="T4" fmla="*/ 0 w 1219"/>
                  <a:gd name="T5" fmla="*/ 247 h 763"/>
                  <a:gd name="T6" fmla="*/ 273 w 1219"/>
                  <a:gd name="T7" fmla="*/ 342 h 763"/>
                  <a:gd name="T8" fmla="*/ 550 w 1219"/>
                  <a:gd name="T9" fmla="*/ 196 h 763"/>
                  <a:gd name="T10" fmla="*/ 550 w 1219"/>
                  <a:gd name="T11" fmla="*/ 81 h 763"/>
                  <a:gd name="T12" fmla="*/ 292 w 1219"/>
                  <a:gd name="T13" fmla="*/ 0 h 763"/>
                  <a:gd name="T14" fmla="*/ 0 60000 65536"/>
                  <a:gd name="T15" fmla="*/ 0 60000 65536"/>
                  <a:gd name="T16" fmla="*/ 0 60000 65536"/>
                  <a:gd name="T17" fmla="*/ 0 60000 65536"/>
                  <a:gd name="T18" fmla="*/ 0 60000 65536"/>
                  <a:gd name="T19" fmla="*/ 0 60000 65536"/>
                  <a:gd name="T20" fmla="*/ 0 60000 65536"/>
                  <a:gd name="T21" fmla="*/ 0 w 1219"/>
                  <a:gd name="T22" fmla="*/ 0 h 763"/>
                  <a:gd name="T23" fmla="*/ 1219 w 1219"/>
                  <a:gd name="T24" fmla="*/ 763 h 7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9" h="763">
                    <a:moveTo>
                      <a:pt x="648" y="0"/>
                    </a:moveTo>
                    <a:lnTo>
                      <a:pt x="0" y="306"/>
                    </a:lnTo>
                    <a:lnTo>
                      <a:pt x="0" y="552"/>
                    </a:lnTo>
                    <a:lnTo>
                      <a:pt x="606" y="762"/>
                    </a:lnTo>
                    <a:lnTo>
                      <a:pt x="1218" y="438"/>
                    </a:lnTo>
                    <a:lnTo>
                      <a:pt x="1218" y="180"/>
                    </a:lnTo>
                    <a:lnTo>
                      <a:pt x="648" y="0"/>
                    </a:lnTo>
                  </a:path>
                </a:pathLst>
              </a:custGeom>
              <a:solidFill>
                <a:srgbClr val="919191"/>
              </a:solidFill>
              <a:ln w="6350" cap="rnd" cmpd="sng">
                <a:solidFill>
                  <a:schemeClr val="tx1"/>
                </a:solidFill>
                <a:prstDash val="solid"/>
                <a:round/>
                <a:headEnd type="none" w="med" len="med"/>
                <a:tailEnd type="none" w="med" len="med"/>
              </a:ln>
            </p:spPr>
            <p:txBody>
              <a:bodyPr/>
              <a:lstStyle/>
              <a:p>
                <a:endParaRPr lang="zh-CN" altLang="en-US"/>
              </a:p>
            </p:txBody>
          </p:sp>
          <p:sp>
            <p:nvSpPr>
              <p:cNvPr id="170" name="Freeform 75"/>
              <p:cNvSpPr>
                <a:spLocks noChangeAspect="1"/>
              </p:cNvSpPr>
              <p:nvPr/>
            </p:nvSpPr>
            <p:spPr bwMode="auto">
              <a:xfrm>
                <a:off x="4689" y="218"/>
                <a:ext cx="522" cy="315"/>
              </a:xfrm>
              <a:custGeom>
                <a:avLst/>
                <a:gdLst>
                  <a:gd name="T0" fmla="*/ 2 w 522"/>
                  <a:gd name="T1" fmla="*/ 225 h 315"/>
                  <a:gd name="T2" fmla="*/ 255 w 522"/>
                  <a:gd name="T3" fmla="*/ 315 h 315"/>
                  <a:gd name="T4" fmla="*/ 255 w 522"/>
                  <a:gd name="T5" fmla="*/ 216 h 315"/>
                  <a:gd name="T6" fmla="*/ 522 w 522"/>
                  <a:gd name="T7" fmla="*/ 75 h 315"/>
                  <a:gd name="T8" fmla="*/ 278 w 522"/>
                  <a:gd name="T9" fmla="*/ 0 h 315"/>
                  <a:gd name="T10" fmla="*/ 0 w 522"/>
                  <a:gd name="T11" fmla="*/ 132 h 315"/>
                  <a:gd name="T12" fmla="*/ 0 60000 65536"/>
                  <a:gd name="T13" fmla="*/ 0 60000 65536"/>
                  <a:gd name="T14" fmla="*/ 0 60000 65536"/>
                  <a:gd name="T15" fmla="*/ 0 60000 65536"/>
                  <a:gd name="T16" fmla="*/ 0 60000 65536"/>
                  <a:gd name="T17" fmla="*/ 0 60000 65536"/>
                  <a:gd name="T18" fmla="*/ 0 w 522"/>
                  <a:gd name="T19" fmla="*/ 0 h 315"/>
                  <a:gd name="T20" fmla="*/ 522 w 522"/>
                  <a:gd name="T21" fmla="*/ 315 h 315"/>
                </a:gdLst>
                <a:ahLst/>
                <a:cxnLst>
                  <a:cxn ang="T12">
                    <a:pos x="T0" y="T1"/>
                  </a:cxn>
                  <a:cxn ang="T13">
                    <a:pos x="T2" y="T3"/>
                  </a:cxn>
                  <a:cxn ang="T14">
                    <a:pos x="T4" y="T5"/>
                  </a:cxn>
                  <a:cxn ang="T15">
                    <a:pos x="T6" y="T7"/>
                  </a:cxn>
                  <a:cxn ang="T16">
                    <a:pos x="T8" y="T9"/>
                  </a:cxn>
                  <a:cxn ang="T17">
                    <a:pos x="T10" y="T11"/>
                  </a:cxn>
                </a:cxnLst>
                <a:rect l="T18" t="T19" r="T20" b="T21"/>
                <a:pathLst>
                  <a:path w="522" h="315">
                    <a:moveTo>
                      <a:pt x="2" y="225"/>
                    </a:moveTo>
                    <a:lnTo>
                      <a:pt x="255" y="315"/>
                    </a:lnTo>
                    <a:lnTo>
                      <a:pt x="255" y="216"/>
                    </a:lnTo>
                    <a:lnTo>
                      <a:pt x="522" y="75"/>
                    </a:lnTo>
                    <a:lnTo>
                      <a:pt x="278" y="0"/>
                    </a:lnTo>
                    <a:lnTo>
                      <a:pt x="0" y="132"/>
                    </a:lnTo>
                  </a:path>
                </a:pathLst>
              </a:custGeom>
              <a:solidFill>
                <a:srgbClr val="C0C0C0"/>
              </a:solidFill>
              <a:ln w="12700" cap="rnd" cmpd="sng">
                <a:noFill/>
                <a:prstDash val="solid"/>
                <a:round/>
                <a:headEnd type="none" w="med" len="med"/>
                <a:tailEnd type="none" w="med" len="med"/>
              </a:ln>
            </p:spPr>
            <p:txBody>
              <a:bodyPr/>
              <a:lstStyle/>
              <a:p>
                <a:endParaRPr lang="zh-CN" altLang="en-US"/>
              </a:p>
            </p:txBody>
          </p:sp>
          <p:sp>
            <p:nvSpPr>
              <p:cNvPr id="171" name="Freeform 76"/>
              <p:cNvSpPr>
                <a:spLocks noChangeAspect="1"/>
              </p:cNvSpPr>
              <p:nvPr/>
            </p:nvSpPr>
            <p:spPr bwMode="auto">
              <a:xfrm>
                <a:off x="4852" y="308"/>
                <a:ext cx="160" cy="216"/>
              </a:xfrm>
              <a:custGeom>
                <a:avLst/>
                <a:gdLst>
                  <a:gd name="T0" fmla="*/ 43 w 355"/>
                  <a:gd name="T1" fmla="*/ 216 h 481"/>
                  <a:gd name="T2" fmla="*/ 43 w 355"/>
                  <a:gd name="T3" fmla="*/ 113 h 481"/>
                  <a:gd name="T4" fmla="*/ 160 w 355"/>
                  <a:gd name="T5" fmla="*/ 51 h 481"/>
                  <a:gd name="T6" fmla="*/ 0 w 355"/>
                  <a:gd name="T7" fmla="*/ 0 h 481"/>
                  <a:gd name="T8" fmla="*/ 0 60000 65536"/>
                  <a:gd name="T9" fmla="*/ 0 60000 65536"/>
                  <a:gd name="T10" fmla="*/ 0 60000 65536"/>
                  <a:gd name="T11" fmla="*/ 0 60000 65536"/>
                  <a:gd name="T12" fmla="*/ 0 w 355"/>
                  <a:gd name="T13" fmla="*/ 0 h 481"/>
                  <a:gd name="T14" fmla="*/ 355 w 355"/>
                  <a:gd name="T15" fmla="*/ 481 h 481"/>
                </a:gdLst>
                <a:ahLst/>
                <a:cxnLst>
                  <a:cxn ang="T8">
                    <a:pos x="T0" y="T1"/>
                  </a:cxn>
                  <a:cxn ang="T9">
                    <a:pos x="T2" y="T3"/>
                  </a:cxn>
                  <a:cxn ang="T10">
                    <a:pos x="T4" y="T5"/>
                  </a:cxn>
                  <a:cxn ang="T11">
                    <a:pos x="T6" y="T7"/>
                  </a:cxn>
                </a:cxnLst>
                <a:rect l="T12" t="T13" r="T14" b="T15"/>
                <a:pathLst>
                  <a:path w="355" h="481">
                    <a:moveTo>
                      <a:pt x="96" y="480"/>
                    </a:moveTo>
                    <a:lnTo>
                      <a:pt x="96" y="252"/>
                    </a:lnTo>
                    <a:lnTo>
                      <a:pt x="354" y="114"/>
                    </a:lnTo>
                    <a:lnTo>
                      <a:pt x="0" y="0"/>
                    </a:lnTo>
                  </a:path>
                </a:pathLst>
              </a:custGeom>
              <a:noFill/>
              <a:ln w="6350" cap="rnd" cmpd="sng">
                <a:solidFill>
                  <a:schemeClr val="tx1"/>
                </a:solidFill>
                <a:prstDash val="solid"/>
                <a:round/>
                <a:headEnd type="none" w="med" len="med"/>
                <a:tailEnd type="none" w="med" len="med"/>
              </a:ln>
            </p:spPr>
            <p:txBody>
              <a:bodyPr/>
              <a:lstStyle/>
              <a:p>
                <a:endParaRPr lang="zh-CN" altLang="en-US"/>
              </a:p>
            </p:txBody>
          </p:sp>
          <p:sp>
            <p:nvSpPr>
              <p:cNvPr id="172" name="Freeform 77"/>
              <p:cNvSpPr>
                <a:spLocks noChangeAspect="1"/>
              </p:cNvSpPr>
              <p:nvPr/>
            </p:nvSpPr>
            <p:spPr bwMode="auto">
              <a:xfrm>
                <a:off x="4726" y="230"/>
                <a:ext cx="292" cy="228"/>
              </a:xfrm>
              <a:custGeom>
                <a:avLst/>
                <a:gdLst>
                  <a:gd name="T0" fmla="*/ 1 w 292"/>
                  <a:gd name="T1" fmla="*/ 228 h 228"/>
                  <a:gd name="T2" fmla="*/ 0 w 292"/>
                  <a:gd name="T3" fmla="*/ 132 h 228"/>
                  <a:gd name="T4" fmla="*/ 292 w 292"/>
                  <a:gd name="T5" fmla="*/ 0 h 228"/>
                  <a:gd name="T6" fmla="*/ 0 60000 65536"/>
                  <a:gd name="T7" fmla="*/ 0 60000 65536"/>
                  <a:gd name="T8" fmla="*/ 0 60000 65536"/>
                  <a:gd name="T9" fmla="*/ 0 w 292"/>
                  <a:gd name="T10" fmla="*/ 0 h 228"/>
                  <a:gd name="T11" fmla="*/ 292 w 292"/>
                  <a:gd name="T12" fmla="*/ 228 h 228"/>
                </a:gdLst>
                <a:ahLst/>
                <a:cxnLst>
                  <a:cxn ang="T6">
                    <a:pos x="T0" y="T1"/>
                  </a:cxn>
                  <a:cxn ang="T7">
                    <a:pos x="T2" y="T3"/>
                  </a:cxn>
                  <a:cxn ang="T8">
                    <a:pos x="T4" y="T5"/>
                  </a:cxn>
                </a:cxnLst>
                <a:rect l="T9" t="T10" r="T11" b="T12"/>
                <a:pathLst>
                  <a:path w="292" h="228">
                    <a:moveTo>
                      <a:pt x="1" y="228"/>
                    </a:moveTo>
                    <a:lnTo>
                      <a:pt x="0" y="132"/>
                    </a:lnTo>
                    <a:lnTo>
                      <a:pt x="292" y="0"/>
                    </a:lnTo>
                  </a:path>
                </a:pathLst>
              </a:custGeom>
              <a:noFill/>
              <a:ln w="6350" cap="rnd" cmpd="sng">
                <a:solidFill>
                  <a:srgbClr val="919191"/>
                </a:solidFill>
                <a:prstDash val="solid"/>
                <a:round/>
                <a:headEnd type="none" w="med" len="med"/>
                <a:tailEnd type="none" w="med" len="med"/>
              </a:ln>
            </p:spPr>
            <p:txBody>
              <a:bodyPr/>
              <a:lstStyle/>
              <a:p>
                <a:endParaRPr lang="zh-CN" altLang="en-US"/>
              </a:p>
            </p:txBody>
          </p:sp>
          <p:sp>
            <p:nvSpPr>
              <p:cNvPr id="173" name="Line 78"/>
              <p:cNvSpPr>
                <a:spLocks noChangeAspect="1" noChangeShapeType="1"/>
              </p:cNvSpPr>
              <p:nvPr/>
            </p:nvSpPr>
            <p:spPr bwMode="auto">
              <a:xfrm flipH="1" flipV="1">
                <a:off x="4682" y="348"/>
                <a:ext cx="261" cy="88"/>
              </a:xfrm>
              <a:prstGeom prst="line">
                <a:avLst/>
              </a:prstGeom>
              <a:noFill/>
              <a:ln w="6350">
                <a:solidFill>
                  <a:srgbClr val="919191"/>
                </a:solidFill>
                <a:round/>
                <a:headEnd/>
                <a:tailEnd/>
              </a:ln>
            </p:spPr>
            <p:txBody>
              <a:bodyPr wrap="none" anchor="ctr"/>
              <a:lstStyle/>
              <a:p>
                <a:endParaRPr lang="zh-CN" altLang="en-US"/>
              </a:p>
            </p:txBody>
          </p:sp>
          <p:sp>
            <p:nvSpPr>
              <p:cNvPr id="174" name="Line 79"/>
              <p:cNvSpPr>
                <a:spLocks noChangeAspect="1" noChangeShapeType="1"/>
              </p:cNvSpPr>
              <p:nvPr/>
            </p:nvSpPr>
            <p:spPr bwMode="auto">
              <a:xfrm flipV="1">
                <a:off x="5010" y="283"/>
                <a:ext cx="147" cy="79"/>
              </a:xfrm>
              <a:prstGeom prst="line">
                <a:avLst/>
              </a:prstGeom>
              <a:noFill/>
              <a:ln w="6350">
                <a:solidFill>
                  <a:srgbClr val="919191"/>
                </a:solidFill>
                <a:round/>
                <a:headEnd/>
                <a:tailEnd/>
              </a:ln>
            </p:spPr>
            <p:txBody>
              <a:bodyPr wrap="none" anchor="ctr"/>
              <a:lstStyle/>
              <a:p>
                <a:endParaRPr lang="zh-CN" altLang="en-US"/>
              </a:p>
            </p:txBody>
          </p:sp>
          <p:sp>
            <p:nvSpPr>
              <p:cNvPr id="175" name="Freeform 80"/>
              <p:cNvSpPr>
                <a:spLocks noChangeAspect="1"/>
              </p:cNvSpPr>
              <p:nvPr/>
            </p:nvSpPr>
            <p:spPr bwMode="auto">
              <a:xfrm>
                <a:off x="4892" y="123"/>
                <a:ext cx="225" cy="218"/>
              </a:xfrm>
              <a:custGeom>
                <a:avLst/>
                <a:gdLst>
                  <a:gd name="T0" fmla="*/ 0 w 501"/>
                  <a:gd name="T1" fmla="*/ 167 h 487"/>
                  <a:gd name="T2" fmla="*/ 9 w 501"/>
                  <a:gd name="T3" fmla="*/ 87 h 487"/>
                  <a:gd name="T4" fmla="*/ 16 w 501"/>
                  <a:gd name="T5" fmla="*/ 55 h 487"/>
                  <a:gd name="T6" fmla="*/ 29 w 501"/>
                  <a:gd name="T7" fmla="*/ 35 h 487"/>
                  <a:gd name="T8" fmla="*/ 47 w 501"/>
                  <a:gd name="T9" fmla="*/ 21 h 487"/>
                  <a:gd name="T10" fmla="*/ 79 w 501"/>
                  <a:gd name="T11" fmla="*/ 0 h 487"/>
                  <a:gd name="T12" fmla="*/ 225 w 501"/>
                  <a:gd name="T13" fmla="*/ 43 h 487"/>
                  <a:gd name="T14" fmla="*/ 203 w 501"/>
                  <a:gd name="T15" fmla="*/ 62 h 487"/>
                  <a:gd name="T16" fmla="*/ 184 w 501"/>
                  <a:gd name="T17" fmla="*/ 81 h 487"/>
                  <a:gd name="T18" fmla="*/ 173 w 501"/>
                  <a:gd name="T19" fmla="*/ 97 h 487"/>
                  <a:gd name="T20" fmla="*/ 168 w 501"/>
                  <a:gd name="T21" fmla="*/ 113 h 487"/>
                  <a:gd name="T22" fmla="*/ 154 w 501"/>
                  <a:gd name="T23" fmla="*/ 218 h 487"/>
                  <a:gd name="T24" fmla="*/ 0 w 501"/>
                  <a:gd name="T25" fmla="*/ 167 h 4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1"/>
                  <a:gd name="T40" fmla="*/ 0 h 487"/>
                  <a:gd name="T41" fmla="*/ 501 w 501"/>
                  <a:gd name="T42" fmla="*/ 487 h 4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1" h="487">
                    <a:moveTo>
                      <a:pt x="0" y="372"/>
                    </a:moveTo>
                    <a:lnTo>
                      <a:pt x="20" y="194"/>
                    </a:lnTo>
                    <a:lnTo>
                      <a:pt x="36" y="122"/>
                    </a:lnTo>
                    <a:lnTo>
                      <a:pt x="64" y="78"/>
                    </a:lnTo>
                    <a:lnTo>
                      <a:pt x="104" y="46"/>
                    </a:lnTo>
                    <a:lnTo>
                      <a:pt x="176" y="0"/>
                    </a:lnTo>
                    <a:lnTo>
                      <a:pt x="500" y="96"/>
                    </a:lnTo>
                    <a:lnTo>
                      <a:pt x="452" y="138"/>
                    </a:lnTo>
                    <a:lnTo>
                      <a:pt x="410" y="180"/>
                    </a:lnTo>
                    <a:lnTo>
                      <a:pt x="386" y="216"/>
                    </a:lnTo>
                    <a:lnTo>
                      <a:pt x="374" y="252"/>
                    </a:lnTo>
                    <a:lnTo>
                      <a:pt x="344" y="486"/>
                    </a:lnTo>
                    <a:lnTo>
                      <a:pt x="0" y="372"/>
                    </a:lnTo>
                  </a:path>
                </a:pathLst>
              </a:custGeom>
              <a:solidFill>
                <a:schemeClr val="bg1"/>
              </a:solidFill>
              <a:ln w="6350" cap="rnd" cmpd="sng">
                <a:solidFill>
                  <a:schemeClr val="tx1"/>
                </a:solidFill>
                <a:prstDash val="solid"/>
                <a:round/>
                <a:headEnd type="none" w="med" len="med"/>
                <a:tailEnd type="none" w="med" len="med"/>
              </a:ln>
            </p:spPr>
            <p:txBody>
              <a:bodyPr/>
              <a:lstStyle/>
              <a:p>
                <a:endParaRPr lang="zh-CN" altLang="en-US"/>
              </a:p>
            </p:txBody>
          </p:sp>
          <p:sp>
            <p:nvSpPr>
              <p:cNvPr id="176" name="Line 81"/>
              <p:cNvSpPr>
                <a:spLocks noChangeAspect="1" noChangeShapeType="1"/>
              </p:cNvSpPr>
              <p:nvPr/>
            </p:nvSpPr>
            <p:spPr bwMode="auto">
              <a:xfrm>
                <a:off x="4966" y="154"/>
                <a:ext cx="77" cy="21"/>
              </a:xfrm>
              <a:prstGeom prst="line">
                <a:avLst/>
              </a:prstGeom>
              <a:noFill/>
              <a:ln w="12700">
                <a:solidFill>
                  <a:srgbClr val="6699FF"/>
                </a:solidFill>
                <a:round/>
                <a:headEnd/>
                <a:tailEnd/>
              </a:ln>
            </p:spPr>
            <p:txBody>
              <a:bodyPr wrap="none" anchor="ctr"/>
              <a:lstStyle/>
              <a:p>
                <a:endParaRPr lang="zh-CN" altLang="en-US"/>
              </a:p>
            </p:txBody>
          </p:sp>
          <p:sp>
            <p:nvSpPr>
              <p:cNvPr id="177" name="Line 82"/>
              <p:cNvSpPr>
                <a:spLocks noChangeAspect="1" noChangeShapeType="1"/>
              </p:cNvSpPr>
              <p:nvPr/>
            </p:nvSpPr>
            <p:spPr bwMode="auto">
              <a:xfrm>
                <a:off x="4947" y="173"/>
                <a:ext cx="77" cy="21"/>
              </a:xfrm>
              <a:prstGeom prst="line">
                <a:avLst/>
              </a:prstGeom>
              <a:noFill/>
              <a:ln w="12700">
                <a:solidFill>
                  <a:srgbClr val="6699FF"/>
                </a:solidFill>
                <a:round/>
                <a:headEnd/>
                <a:tailEnd/>
              </a:ln>
            </p:spPr>
            <p:txBody>
              <a:bodyPr wrap="none" anchor="ctr"/>
              <a:lstStyle/>
              <a:p>
                <a:endParaRPr lang="zh-CN" altLang="en-US"/>
              </a:p>
            </p:txBody>
          </p:sp>
          <p:sp>
            <p:nvSpPr>
              <p:cNvPr id="178" name="Line 83"/>
              <p:cNvSpPr>
                <a:spLocks noChangeAspect="1" noChangeShapeType="1"/>
              </p:cNvSpPr>
              <p:nvPr/>
            </p:nvSpPr>
            <p:spPr bwMode="auto">
              <a:xfrm>
                <a:off x="4936" y="199"/>
                <a:ext cx="76" cy="21"/>
              </a:xfrm>
              <a:prstGeom prst="line">
                <a:avLst/>
              </a:prstGeom>
              <a:noFill/>
              <a:ln w="12700">
                <a:solidFill>
                  <a:srgbClr val="6699FF"/>
                </a:solidFill>
                <a:round/>
                <a:headEnd/>
                <a:tailEnd/>
              </a:ln>
            </p:spPr>
            <p:txBody>
              <a:bodyPr wrap="none" anchor="ctr"/>
              <a:lstStyle/>
              <a:p>
                <a:endParaRPr lang="zh-CN" altLang="en-US"/>
              </a:p>
            </p:txBody>
          </p:sp>
          <p:sp>
            <p:nvSpPr>
              <p:cNvPr id="179" name="Oval 84"/>
              <p:cNvSpPr>
                <a:spLocks noChangeAspect="1" noChangeArrowheads="1"/>
              </p:cNvSpPr>
              <p:nvPr/>
            </p:nvSpPr>
            <p:spPr bwMode="auto">
              <a:xfrm>
                <a:off x="4878" y="348"/>
                <a:ext cx="39" cy="19"/>
              </a:xfrm>
              <a:prstGeom prst="ellipse">
                <a:avLst/>
              </a:prstGeom>
              <a:solidFill>
                <a:schemeClr val="accent2"/>
              </a:solidFill>
              <a:ln w="12700">
                <a:noFill/>
                <a:round/>
                <a:headEnd/>
                <a:tailEnd/>
              </a:ln>
            </p:spPr>
            <p:txBody>
              <a:bodyPr wrap="none" anchor="ctr"/>
              <a:lstStyle/>
              <a:p>
                <a:endParaRPr lang="zh-CN" altLang="en-US"/>
              </a:p>
            </p:txBody>
          </p:sp>
          <p:sp>
            <p:nvSpPr>
              <p:cNvPr id="180" name="Oval 85"/>
              <p:cNvSpPr>
                <a:spLocks noChangeAspect="1" noChangeArrowheads="1"/>
              </p:cNvSpPr>
              <p:nvPr/>
            </p:nvSpPr>
            <p:spPr bwMode="auto">
              <a:xfrm>
                <a:off x="4833" y="333"/>
                <a:ext cx="38" cy="17"/>
              </a:xfrm>
              <a:prstGeom prst="ellipse">
                <a:avLst/>
              </a:prstGeom>
              <a:solidFill>
                <a:srgbClr val="51DC00"/>
              </a:solidFill>
              <a:ln w="12700">
                <a:noFill/>
                <a:round/>
                <a:headEnd/>
                <a:tailEnd/>
              </a:ln>
            </p:spPr>
            <p:txBody>
              <a:bodyPr wrap="none" anchor="ctr"/>
              <a:lstStyle/>
              <a:p>
                <a:endParaRPr lang="zh-CN" altLang="en-US"/>
              </a:p>
            </p:txBody>
          </p:sp>
        </p:grpSp>
        <p:grpSp>
          <p:nvGrpSpPr>
            <p:cNvPr id="38" name="Group 86"/>
            <p:cNvGrpSpPr>
              <a:grpSpLocks/>
            </p:cNvGrpSpPr>
            <p:nvPr/>
          </p:nvGrpSpPr>
          <p:grpSpPr bwMode="auto">
            <a:xfrm>
              <a:off x="5772150" y="3027363"/>
              <a:ext cx="501650" cy="417512"/>
              <a:chOff x="4676" y="123"/>
              <a:chExt cx="550" cy="458"/>
            </a:xfrm>
          </p:grpSpPr>
          <p:sp>
            <p:nvSpPr>
              <p:cNvPr id="155" name="Freeform 87"/>
              <p:cNvSpPr>
                <a:spLocks noChangeAspect="1"/>
              </p:cNvSpPr>
              <p:nvPr/>
            </p:nvSpPr>
            <p:spPr bwMode="auto">
              <a:xfrm>
                <a:off x="4701" y="381"/>
                <a:ext cx="496" cy="200"/>
              </a:xfrm>
              <a:custGeom>
                <a:avLst/>
                <a:gdLst>
                  <a:gd name="T0" fmla="*/ 0 w 1099"/>
                  <a:gd name="T1" fmla="*/ 61 h 451"/>
                  <a:gd name="T2" fmla="*/ 0 w 1099"/>
                  <a:gd name="T3" fmla="*/ 106 h 451"/>
                  <a:gd name="T4" fmla="*/ 263 w 1099"/>
                  <a:gd name="T5" fmla="*/ 200 h 451"/>
                  <a:gd name="T6" fmla="*/ 496 w 1099"/>
                  <a:gd name="T7" fmla="*/ 69 h 451"/>
                  <a:gd name="T8" fmla="*/ 496 w 1099"/>
                  <a:gd name="T9" fmla="*/ 0 h 451"/>
                  <a:gd name="T10" fmla="*/ 0 60000 65536"/>
                  <a:gd name="T11" fmla="*/ 0 60000 65536"/>
                  <a:gd name="T12" fmla="*/ 0 60000 65536"/>
                  <a:gd name="T13" fmla="*/ 0 60000 65536"/>
                  <a:gd name="T14" fmla="*/ 0 60000 65536"/>
                  <a:gd name="T15" fmla="*/ 0 w 1099"/>
                  <a:gd name="T16" fmla="*/ 0 h 451"/>
                  <a:gd name="T17" fmla="*/ 1099 w 1099"/>
                  <a:gd name="T18" fmla="*/ 451 h 451"/>
                </a:gdLst>
                <a:ahLst/>
                <a:cxnLst>
                  <a:cxn ang="T10">
                    <a:pos x="T0" y="T1"/>
                  </a:cxn>
                  <a:cxn ang="T11">
                    <a:pos x="T2" y="T3"/>
                  </a:cxn>
                  <a:cxn ang="T12">
                    <a:pos x="T4" y="T5"/>
                  </a:cxn>
                  <a:cxn ang="T13">
                    <a:pos x="T6" y="T7"/>
                  </a:cxn>
                  <a:cxn ang="T14">
                    <a:pos x="T8" y="T9"/>
                  </a:cxn>
                </a:cxnLst>
                <a:rect l="T15" t="T16" r="T17" b="T18"/>
                <a:pathLst>
                  <a:path w="1099" h="451">
                    <a:moveTo>
                      <a:pt x="0" y="138"/>
                    </a:moveTo>
                    <a:lnTo>
                      <a:pt x="0" y="240"/>
                    </a:lnTo>
                    <a:lnTo>
                      <a:pt x="582" y="450"/>
                    </a:lnTo>
                    <a:lnTo>
                      <a:pt x="1098" y="156"/>
                    </a:lnTo>
                    <a:lnTo>
                      <a:pt x="1098" y="0"/>
                    </a:lnTo>
                  </a:path>
                </a:pathLst>
              </a:custGeom>
              <a:solidFill>
                <a:srgbClr val="919191"/>
              </a:solidFill>
              <a:ln w="6350" cap="rnd" cmpd="sng">
                <a:solidFill>
                  <a:schemeClr val="tx1"/>
                </a:solidFill>
                <a:prstDash val="solid"/>
                <a:round/>
                <a:headEnd type="none" w="med" len="med"/>
                <a:tailEnd type="none" w="med" len="med"/>
              </a:ln>
            </p:spPr>
            <p:txBody>
              <a:bodyPr/>
              <a:lstStyle/>
              <a:p>
                <a:endParaRPr lang="zh-CN" altLang="en-US"/>
              </a:p>
            </p:txBody>
          </p:sp>
          <p:sp>
            <p:nvSpPr>
              <p:cNvPr id="156" name="Freeform 88"/>
              <p:cNvSpPr>
                <a:spLocks noChangeAspect="1"/>
              </p:cNvSpPr>
              <p:nvPr/>
            </p:nvSpPr>
            <p:spPr bwMode="auto">
              <a:xfrm>
                <a:off x="4676" y="203"/>
                <a:ext cx="550" cy="342"/>
              </a:xfrm>
              <a:custGeom>
                <a:avLst/>
                <a:gdLst>
                  <a:gd name="T0" fmla="*/ 292 w 1219"/>
                  <a:gd name="T1" fmla="*/ 0 h 763"/>
                  <a:gd name="T2" fmla="*/ 0 w 1219"/>
                  <a:gd name="T3" fmla="*/ 137 h 763"/>
                  <a:gd name="T4" fmla="*/ 0 w 1219"/>
                  <a:gd name="T5" fmla="*/ 247 h 763"/>
                  <a:gd name="T6" fmla="*/ 273 w 1219"/>
                  <a:gd name="T7" fmla="*/ 342 h 763"/>
                  <a:gd name="T8" fmla="*/ 550 w 1219"/>
                  <a:gd name="T9" fmla="*/ 196 h 763"/>
                  <a:gd name="T10" fmla="*/ 550 w 1219"/>
                  <a:gd name="T11" fmla="*/ 81 h 763"/>
                  <a:gd name="T12" fmla="*/ 292 w 1219"/>
                  <a:gd name="T13" fmla="*/ 0 h 763"/>
                  <a:gd name="T14" fmla="*/ 0 60000 65536"/>
                  <a:gd name="T15" fmla="*/ 0 60000 65536"/>
                  <a:gd name="T16" fmla="*/ 0 60000 65536"/>
                  <a:gd name="T17" fmla="*/ 0 60000 65536"/>
                  <a:gd name="T18" fmla="*/ 0 60000 65536"/>
                  <a:gd name="T19" fmla="*/ 0 60000 65536"/>
                  <a:gd name="T20" fmla="*/ 0 60000 65536"/>
                  <a:gd name="T21" fmla="*/ 0 w 1219"/>
                  <a:gd name="T22" fmla="*/ 0 h 763"/>
                  <a:gd name="T23" fmla="*/ 1219 w 1219"/>
                  <a:gd name="T24" fmla="*/ 763 h 7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9" h="763">
                    <a:moveTo>
                      <a:pt x="648" y="0"/>
                    </a:moveTo>
                    <a:lnTo>
                      <a:pt x="0" y="306"/>
                    </a:lnTo>
                    <a:lnTo>
                      <a:pt x="0" y="552"/>
                    </a:lnTo>
                    <a:lnTo>
                      <a:pt x="606" y="762"/>
                    </a:lnTo>
                    <a:lnTo>
                      <a:pt x="1218" y="438"/>
                    </a:lnTo>
                    <a:lnTo>
                      <a:pt x="1218" y="180"/>
                    </a:lnTo>
                    <a:lnTo>
                      <a:pt x="648" y="0"/>
                    </a:lnTo>
                  </a:path>
                </a:pathLst>
              </a:custGeom>
              <a:solidFill>
                <a:srgbClr val="919191"/>
              </a:solidFill>
              <a:ln w="6350" cap="rnd" cmpd="sng">
                <a:solidFill>
                  <a:schemeClr val="tx1"/>
                </a:solidFill>
                <a:prstDash val="solid"/>
                <a:round/>
                <a:headEnd type="none" w="med" len="med"/>
                <a:tailEnd type="none" w="med" len="med"/>
              </a:ln>
            </p:spPr>
            <p:txBody>
              <a:bodyPr/>
              <a:lstStyle/>
              <a:p>
                <a:endParaRPr lang="zh-CN" altLang="en-US"/>
              </a:p>
            </p:txBody>
          </p:sp>
          <p:sp>
            <p:nvSpPr>
              <p:cNvPr id="157" name="Freeform 89"/>
              <p:cNvSpPr>
                <a:spLocks noChangeAspect="1"/>
              </p:cNvSpPr>
              <p:nvPr/>
            </p:nvSpPr>
            <p:spPr bwMode="auto">
              <a:xfrm>
                <a:off x="4689" y="218"/>
                <a:ext cx="522" cy="315"/>
              </a:xfrm>
              <a:custGeom>
                <a:avLst/>
                <a:gdLst>
                  <a:gd name="T0" fmla="*/ 2 w 522"/>
                  <a:gd name="T1" fmla="*/ 225 h 315"/>
                  <a:gd name="T2" fmla="*/ 255 w 522"/>
                  <a:gd name="T3" fmla="*/ 315 h 315"/>
                  <a:gd name="T4" fmla="*/ 255 w 522"/>
                  <a:gd name="T5" fmla="*/ 216 h 315"/>
                  <a:gd name="T6" fmla="*/ 522 w 522"/>
                  <a:gd name="T7" fmla="*/ 75 h 315"/>
                  <a:gd name="T8" fmla="*/ 278 w 522"/>
                  <a:gd name="T9" fmla="*/ 0 h 315"/>
                  <a:gd name="T10" fmla="*/ 0 w 522"/>
                  <a:gd name="T11" fmla="*/ 132 h 315"/>
                  <a:gd name="T12" fmla="*/ 0 60000 65536"/>
                  <a:gd name="T13" fmla="*/ 0 60000 65536"/>
                  <a:gd name="T14" fmla="*/ 0 60000 65536"/>
                  <a:gd name="T15" fmla="*/ 0 60000 65536"/>
                  <a:gd name="T16" fmla="*/ 0 60000 65536"/>
                  <a:gd name="T17" fmla="*/ 0 60000 65536"/>
                  <a:gd name="T18" fmla="*/ 0 w 522"/>
                  <a:gd name="T19" fmla="*/ 0 h 315"/>
                  <a:gd name="T20" fmla="*/ 522 w 522"/>
                  <a:gd name="T21" fmla="*/ 315 h 315"/>
                </a:gdLst>
                <a:ahLst/>
                <a:cxnLst>
                  <a:cxn ang="T12">
                    <a:pos x="T0" y="T1"/>
                  </a:cxn>
                  <a:cxn ang="T13">
                    <a:pos x="T2" y="T3"/>
                  </a:cxn>
                  <a:cxn ang="T14">
                    <a:pos x="T4" y="T5"/>
                  </a:cxn>
                  <a:cxn ang="T15">
                    <a:pos x="T6" y="T7"/>
                  </a:cxn>
                  <a:cxn ang="T16">
                    <a:pos x="T8" y="T9"/>
                  </a:cxn>
                  <a:cxn ang="T17">
                    <a:pos x="T10" y="T11"/>
                  </a:cxn>
                </a:cxnLst>
                <a:rect l="T18" t="T19" r="T20" b="T21"/>
                <a:pathLst>
                  <a:path w="522" h="315">
                    <a:moveTo>
                      <a:pt x="2" y="225"/>
                    </a:moveTo>
                    <a:lnTo>
                      <a:pt x="255" y="315"/>
                    </a:lnTo>
                    <a:lnTo>
                      <a:pt x="255" y="216"/>
                    </a:lnTo>
                    <a:lnTo>
                      <a:pt x="522" y="75"/>
                    </a:lnTo>
                    <a:lnTo>
                      <a:pt x="278" y="0"/>
                    </a:lnTo>
                    <a:lnTo>
                      <a:pt x="0" y="132"/>
                    </a:lnTo>
                  </a:path>
                </a:pathLst>
              </a:custGeom>
              <a:solidFill>
                <a:srgbClr val="C0C0C0"/>
              </a:solidFill>
              <a:ln w="12700" cap="rnd" cmpd="sng">
                <a:noFill/>
                <a:prstDash val="solid"/>
                <a:round/>
                <a:headEnd type="none" w="med" len="med"/>
                <a:tailEnd type="none" w="med" len="med"/>
              </a:ln>
            </p:spPr>
            <p:txBody>
              <a:bodyPr/>
              <a:lstStyle/>
              <a:p>
                <a:endParaRPr lang="zh-CN" altLang="en-US"/>
              </a:p>
            </p:txBody>
          </p:sp>
          <p:sp>
            <p:nvSpPr>
              <p:cNvPr id="158" name="Freeform 90"/>
              <p:cNvSpPr>
                <a:spLocks noChangeAspect="1"/>
              </p:cNvSpPr>
              <p:nvPr/>
            </p:nvSpPr>
            <p:spPr bwMode="auto">
              <a:xfrm>
                <a:off x="4852" y="308"/>
                <a:ext cx="160" cy="216"/>
              </a:xfrm>
              <a:custGeom>
                <a:avLst/>
                <a:gdLst>
                  <a:gd name="T0" fmla="*/ 43 w 355"/>
                  <a:gd name="T1" fmla="*/ 216 h 481"/>
                  <a:gd name="T2" fmla="*/ 43 w 355"/>
                  <a:gd name="T3" fmla="*/ 113 h 481"/>
                  <a:gd name="T4" fmla="*/ 160 w 355"/>
                  <a:gd name="T5" fmla="*/ 51 h 481"/>
                  <a:gd name="T6" fmla="*/ 0 w 355"/>
                  <a:gd name="T7" fmla="*/ 0 h 481"/>
                  <a:gd name="T8" fmla="*/ 0 60000 65536"/>
                  <a:gd name="T9" fmla="*/ 0 60000 65536"/>
                  <a:gd name="T10" fmla="*/ 0 60000 65536"/>
                  <a:gd name="T11" fmla="*/ 0 60000 65536"/>
                  <a:gd name="T12" fmla="*/ 0 w 355"/>
                  <a:gd name="T13" fmla="*/ 0 h 481"/>
                  <a:gd name="T14" fmla="*/ 355 w 355"/>
                  <a:gd name="T15" fmla="*/ 481 h 481"/>
                </a:gdLst>
                <a:ahLst/>
                <a:cxnLst>
                  <a:cxn ang="T8">
                    <a:pos x="T0" y="T1"/>
                  </a:cxn>
                  <a:cxn ang="T9">
                    <a:pos x="T2" y="T3"/>
                  </a:cxn>
                  <a:cxn ang="T10">
                    <a:pos x="T4" y="T5"/>
                  </a:cxn>
                  <a:cxn ang="T11">
                    <a:pos x="T6" y="T7"/>
                  </a:cxn>
                </a:cxnLst>
                <a:rect l="T12" t="T13" r="T14" b="T15"/>
                <a:pathLst>
                  <a:path w="355" h="481">
                    <a:moveTo>
                      <a:pt x="96" y="480"/>
                    </a:moveTo>
                    <a:lnTo>
                      <a:pt x="96" y="252"/>
                    </a:lnTo>
                    <a:lnTo>
                      <a:pt x="354" y="114"/>
                    </a:lnTo>
                    <a:lnTo>
                      <a:pt x="0" y="0"/>
                    </a:lnTo>
                  </a:path>
                </a:pathLst>
              </a:custGeom>
              <a:noFill/>
              <a:ln w="6350" cap="rnd" cmpd="sng">
                <a:solidFill>
                  <a:schemeClr val="tx1"/>
                </a:solidFill>
                <a:prstDash val="solid"/>
                <a:round/>
                <a:headEnd type="none" w="med" len="med"/>
                <a:tailEnd type="none" w="med" len="med"/>
              </a:ln>
            </p:spPr>
            <p:txBody>
              <a:bodyPr/>
              <a:lstStyle/>
              <a:p>
                <a:endParaRPr lang="zh-CN" altLang="en-US"/>
              </a:p>
            </p:txBody>
          </p:sp>
          <p:sp>
            <p:nvSpPr>
              <p:cNvPr id="159" name="Freeform 91"/>
              <p:cNvSpPr>
                <a:spLocks noChangeAspect="1"/>
              </p:cNvSpPr>
              <p:nvPr/>
            </p:nvSpPr>
            <p:spPr bwMode="auto">
              <a:xfrm>
                <a:off x="4726" y="230"/>
                <a:ext cx="292" cy="228"/>
              </a:xfrm>
              <a:custGeom>
                <a:avLst/>
                <a:gdLst>
                  <a:gd name="T0" fmla="*/ 1 w 292"/>
                  <a:gd name="T1" fmla="*/ 228 h 228"/>
                  <a:gd name="T2" fmla="*/ 0 w 292"/>
                  <a:gd name="T3" fmla="*/ 132 h 228"/>
                  <a:gd name="T4" fmla="*/ 292 w 292"/>
                  <a:gd name="T5" fmla="*/ 0 h 228"/>
                  <a:gd name="T6" fmla="*/ 0 60000 65536"/>
                  <a:gd name="T7" fmla="*/ 0 60000 65536"/>
                  <a:gd name="T8" fmla="*/ 0 60000 65536"/>
                  <a:gd name="T9" fmla="*/ 0 w 292"/>
                  <a:gd name="T10" fmla="*/ 0 h 228"/>
                  <a:gd name="T11" fmla="*/ 292 w 292"/>
                  <a:gd name="T12" fmla="*/ 228 h 228"/>
                </a:gdLst>
                <a:ahLst/>
                <a:cxnLst>
                  <a:cxn ang="T6">
                    <a:pos x="T0" y="T1"/>
                  </a:cxn>
                  <a:cxn ang="T7">
                    <a:pos x="T2" y="T3"/>
                  </a:cxn>
                  <a:cxn ang="T8">
                    <a:pos x="T4" y="T5"/>
                  </a:cxn>
                </a:cxnLst>
                <a:rect l="T9" t="T10" r="T11" b="T12"/>
                <a:pathLst>
                  <a:path w="292" h="228">
                    <a:moveTo>
                      <a:pt x="1" y="228"/>
                    </a:moveTo>
                    <a:lnTo>
                      <a:pt x="0" y="132"/>
                    </a:lnTo>
                    <a:lnTo>
                      <a:pt x="292" y="0"/>
                    </a:lnTo>
                  </a:path>
                </a:pathLst>
              </a:custGeom>
              <a:noFill/>
              <a:ln w="6350" cap="rnd" cmpd="sng">
                <a:solidFill>
                  <a:srgbClr val="919191"/>
                </a:solidFill>
                <a:prstDash val="solid"/>
                <a:round/>
                <a:headEnd type="none" w="med" len="med"/>
                <a:tailEnd type="none" w="med" len="med"/>
              </a:ln>
            </p:spPr>
            <p:txBody>
              <a:bodyPr/>
              <a:lstStyle/>
              <a:p>
                <a:endParaRPr lang="zh-CN" altLang="en-US"/>
              </a:p>
            </p:txBody>
          </p:sp>
          <p:sp>
            <p:nvSpPr>
              <p:cNvPr id="160" name="Line 92"/>
              <p:cNvSpPr>
                <a:spLocks noChangeAspect="1" noChangeShapeType="1"/>
              </p:cNvSpPr>
              <p:nvPr/>
            </p:nvSpPr>
            <p:spPr bwMode="auto">
              <a:xfrm flipH="1" flipV="1">
                <a:off x="4682" y="348"/>
                <a:ext cx="261" cy="88"/>
              </a:xfrm>
              <a:prstGeom prst="line">
                <a:avLst/>
              </a:prstGeom>
              <a:noFill/>
              <a:ln w="6350">
                <a:solidFill>
                  <a:srgbClr val="919191"/>
                </a:solidFill>
                <a:round/>
                <a:headEnd/>
                <a:tailEnd/>
              </a:ln>
            </p:spPr>
            <p:txBody>
              <a:bodyPr wrap="none" anchor="ctr"/>
              <a:lstStyle/>
              <a:p>
                <a:endParaRPr lang="zh-CN" altLang="en-US"/>
              </a:p>
            </p:txBody>
          </p:sp>
          <p:sp>
            <p:nvSpPr>
              <p:cNvPr id="161" name="Line 93"/>
              <p:cNvSpPr>
                <a:spLocks noChangeAspect="1" noChangeShapeType="1"/>
              </p:cNvSpPr>
              <p:nvPr/>
            </p:nvSpPr>
            <p:spPr bwMode="auto">
              <a:xfrm flipV="1">
                <a:off x="5010" y="283"/>
                <a:ext cx="147" cy="79"/>
              </a:xfrm>
              <a:prstGeom prst="line">
                <a:avLst/>
              </a:prstGeom>
              <a:noFill/>
              <a:ln w="6350">
                <a:solidFill>
                  <a:srgbClr val="919191"/>
                </a:solidFill>
                <a:round/>
                <a:headEnd/>
                <a:tailEnd/>
              </a:ln>
            </p:spPr>
            <p:txBody>
              <a:bodyPr wrap="none" anchor="ctr"/>
              <a:lstStyle/>
              <a:p>
                <a:endParaRPr lang="zh-CN" altLang="en-US"/>
              </a:p>
            </p:txBody>
          </p:sp>
          <p:sp>
            <p:nvSpPr>
              <p:cNvPr id="162" name="Freeform 94"/>
              <p:cNvSpPr>
                <a:spLocks noChangeAspect="1"/>
              </p:cNvSpPr>
              <p:nvPr/>
            </p:nvSpPr>
            <p:spPr bwMode="auto">
              <a:xfrm>
                <a:off x="4892" y="123"/>
                <a:ext cx="225" cy="218"/>
              </a:xfrm>
              <a:custGeom>
                <a:avLst/>
                <a:gdLst>
                  <a:gd name="T0" fmla="*/ 0 w 501"/>
                  <a:gd name="T1" fmla="*/ 167 h 487"/>
                  <a:gd name="T2" fmla="*/ 9 w 501"/>
                  <a:gd name="T3" fmla="*/ 87 h 487"/>
                  <a:gd name="T4" fmla="*/ 16 w 501"/>
                  <a:gd name="T5" fmla="*/ 55 h 487"/>
                  <a:gd name="T6" fmla="*/ 29 w 501"/>
                  <a:gd name="T7" fmla="*/ 35 h 487"/>
                  <a:gd name="T8" fmla="*/ 47 w 501"/>
                  <a:gd name="T9" fmla="*/ 21 h 487"/>
                  <a:gd name="T10" fmla="*/ 79 w 501"/>
                  <a:gd name="T11" fmla="*/ 0 h 487"/>
                  <a:gd name="T12" fmla="*/ 225 w 501"/>
                  <a:gd name="T13" fmla="*/ 43 h 487"/>
                  <a:gd name="T14" fmla="*/ 203 w 501"/>
                  <a:gd name="T15" fmla="*/ 62 h 487"/>
                  <a:gd name="T16" fmla="*/ 184 w 501"/>
                  <a:gd name="T17" fmla="*/ 81 h 487"/>
                  <a:gd name="T18" fmla="*/ 173 w 501"/>
                  <a:gd name="T19" fmla="*/ 97 h 487"/>
                  <a:gd name="T20" fmla="*/ 168 w 501"/>
                  <a:gd name="T21" fmla="*/ 113 h 487"/>
                  <a:gd name="T22" fmla="*/ 154 w 501"/>
                  <a:gd name="T23" fmla="*/ 218 h 487"/>
                  <a:gd name="T24" fmla="*/ 0 w 501"/>
                  <a:gd name="T25" fmla="*/ 167 h 4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1"/>
                  <a:gd name="T40" fmla="*/ 0 h 487"/>
                  <a:gd name="T41" fmla="*/ 501 w 501"/>
                  <a:gd name="T42" fmla="*/ 487 h 4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1" h="487">
                    <a:moveTo>
                      <a:pt x="0" y="372"/>
                    </a:moveTo>
                    <a:lnTo>
                      <a:pt x="20" y="194"/>
                    </a:lnTo>
                    <a:lnTo>
                      <a:pt x="36" y="122"/>
                    </a:lnTo>
                    <a:lnTo>
                      <a:pt x="64" y="78"/>
                    </a:lnTo>
                    <a:lnTo>
                      <a:pt x="104" y="46"/>
                    </a:lnTo>
                    <a:lnTo>
                      <a:pt x="176" y="0"/>
                    </a:lnTo>
                    <a:lnTo>
                      <a:pt x="500" y="96"/>
                    </a:lnTo>
                    <a:lnTo>
                      <a:pt x="452" y="138"/>
                    </a:lnTo>
                    <a:lnTo>
                      <a:pt x="410" y="180"/>
                    </a:lnTo>
                    <a:lnTo>
                      <a:pt x="386" y="216"/>
                    </a:lnTo>
                    <a:lnTo>
                      <a:pt x="374" y="252"/>
                    </a:lnTo>
                    <a:lnTo>
                      <a:pt x="344" y="486"/>
                    </a:lnTo>
                    <a:lnTo>
                      <a:pt x="0" y="372"/>
                    </a:lnTo>
                  </a:path>
                </a:pathLst>
              </a:custGeom>
              <a:solidFill>
                <a:schemeClr val="bg1"/>
              </a:solidFill>
              <a:ln w="6350" cap="rnd" cmpd="sng">
                <a:solidFill>
                  <a:schemeClr val="tx1"/>
                </a:solidFill>
                <a:prstDash val="solid"/>
                <a:round/>
                <a:headEnd type="none" w="med" len="med"/>
                <a:tailEnd type="none" w="med" len="med"/>
              </a:ln>
            </p:spPr>
            <p:txBody>
              <a:bodyPr/>
              <a:lstStyle/>
              <a:p>
                <a:endParaRPr lang="zh-CN" altLang="en-US"/>
              </a:p>
            </p:txBody>
          </p:sp>
          <p:sp>
            <p:nvSpPr>
              <p:cNvPr id="163" name="Line 95"/>
              <p:cNvSpPr>
                <a:spLocks noChangeAspect="1" noChangeShapeType="1"/>
              </p:cNvSpPr>
              <p:nvPr/>
            </p:nvSpPr>
            <p:spPr bwMode="auto">
              <a:xfrm>
                <a:off x="4966" y="154"/>
                <a:ext cx="77" cy="21"/>
              </a:xfrm>
              <a:prstGeom prst="line">
                <a:avLst/>
              </a:prstGeom>
              <a:noFill/>
              <a:ln w="12700">
                <a:solidFill>
                  <a:srgbClr val="6699FF"/>
                </a:solidFill>
                <a:round/>
                <a:headEnd/>
                <a:tailEnd/>
              </a:ln>
            </p:spPr>
            <p:txBody>
              <a:bodyPr wrap="none" anchor="ctr"/>
              <a:lstStyle/>
              <a:p>
                <a:endParaRPr lang="zh-CN" altLang="en-US"/>
              </a:p>
            </p:txBody>
          </p:sp>
          <p:sp>
            <p:nvSpPr>
              <p:cNvPr id="164" name="Line 96"/>
              <p:cNvSpPr>
                <a:spLocks noChangeAspect="1" noChangeShapeType="1"/>
              </p:cNvSpPr>
              <p:nvPr/>
            </p:nvSpPr>
            <p:spPr bwMode="auto">
              <a:xfrm>
                <a:off x="4947" y="173"/>
                <a:ext cx="77" cy="21"/>
              </a:xfrm>
              <a:prstGeom prst="line">
                <a:avLst/>
              </a:prstGeom>
              <a:noFill/>
              <a:ln w="12700">
                <a:solidFill>
                  <a:srgbClr val="6699FF"/>
                </a:solidFill>
                <a:round/>
                <a:headEnd/>
                <a:tailEnd/>
              </a:ln>
            </p:spPr>
            <p:txBody>
              <a:bodyPr wrap="none" anchor="ctr"/>
              <a:lstStyle/>
              <a:p>
                <a:endParaRPr lang="zh-CN" altLang="en-US"/>
              </a:p>
            </p:txBody>
          </p:sp>
          <p:sp>
            <p:nvSpPr>
              <p:cNvPr id="165" name="Line 97"/>
              <p:cNvSpPr>
                <a:spLocks noChangeAspect="1" noChangeShapeType="1"/>
              </p:cNvSpPr>
              <p:nvPr/>
            </p:nvSpPr>
            <p:spPr bwMode="auto">
              <a:xfrm>
                <a:off x="4936" y="199"/>
                <a:ext cx="76" cy="21"/>
              </a:xfrm>
              <a:prstGeom prst="line">
                <a:avLst/>
              </a:prstGeom>
              <a:noFill/>
              <a:ln w="12700">
                <a:solidFill>
                  <a:srgbClr val="6699FF"/>
                </a:solidFill>
                <a:round/>
                <a:headEnd/>
                <a:tailEnd/>
              </a:ln>
            </p:spPr>
            <p:txBody>
              <a:bodyPr wrap="none" anchor="ctr"/>
              <a:lstStyle/>
              <a:p>
                <a:endParaRPr lang="zh-CN" altLang="en-US"/>
              </a:p>
            </p:txBody>
          </p:sp>
          <p:sp>
            <p:nvSpPr>
              <p:cNvPr id="166" name="Oval 98"/>
              <p:cNvSpPr>
                <a:spLocks noChangeAspect="1" noChangeArrowheads="1"/>
              </p:cNvSpPr>
              <p:nvPr/>
            </p:nvSpPr>
            <p:spPr bwMode="auto">
              <a:xfrm>
                <a:off x="4878" y="348"/>
                <a:ext cx="39" cy="19"/>
              </a:xfrm>
              <a:prstGeom prst="ellipse">
                <a:avLst/>
              </a:prstGeom>
              <a:solidFill>
                <a:schemeClr val="accent2"/>
              </a:solidFill>
              <a:ln w="12700">
                <a:noFill/>
                <a:round/>
                <a:headEnd/>
                <a:tailEnd/>
              </a:ln>
            </p:spPr>
            <p:txBody>
              <a:bodyPr wrap="none" anchor="ctr"/>
              <a:lstStyle/>
              <a:p>
                <a:endParaRPr lang="zh-CN" altLang="en-US"/>
              </a:p>
            </p:txBody>
          </p:sp>
          <p:sp>
            <p:nvSpPr>
              <p:cNvPr id="167" name="Oval 99"/>
              <p:cNvSpPr>
                <a:spLocks noChangeAspect="1" noChangeArrowheads="1"/>
              </p:cNvSpPr>
              <p:nvPr/>
            </p:nvSpPr>
            <p:spPr bwMode="auto">
              <a:xfrm>
                <a:off x="4833" y="333"/>
                <a:ext cx="38" cy="17"/>
              </a:xfrm>
              <a:prstGeom prst="ellipse">
                <a:avLst/>
              </a:prstGeom>
              <a:solidFill>
                <a:srgbClr val="51DC00"/>
              </a:solidFill>
              <a:ln w="12700">
                <a:noFill/>
                <a:round/>
                <a:headEnd/>
                <a:tailEnd/>
              </a:ln>
            </p:spPr>
            <p:txBody>
              <a:bodyPr wrap="none" anchor="ctr"/>
              <a:lstStyle/>
              <a:p>
                <a:endParaRPr lang="zh-CN" altLang="en-US"/>
              </a:p>
            </p:txBody>
          </p:sp>
        </p:grpSp>
        <p:sp>
          <p:nvSpPr>
            <p:cNvPr id="39" name="AutoShape 100"/>
            <p:cNvSpPr>
              <a:spLocks noChangeArrowheads="1"/>
            </p:cNvSpPr>
            <p:nvPr/>
          </p:nvSpPr>
          <p:spPr bwMode="auto">
            <a:xfrm>
              <a:off x="4243388" y="3194050"/>
              <a:ext cx="814388" cy="569912"/>
            </a:xfrm>
            <a:custGeom>
              <a:avLst/>
              <a:gdLst>
                <a:gd name="G0" fmla="+- 11411 0 0"/>
                <a:gd name="G1" fmla="+- 5388 0 0"/>
                <a:gd name="G2" fmla="+- 21600 0 5388"/>
                <a:gd name="G3" fmla="+- 10800 0 5388"/>
                <a:gd name="G4" fmla="+- 21600 0 11411"/>
                <a:gd name="G5" fmla="*/ G4 G3 10800"/>
                <a:gd name="G6" fmla="+- 21600 0 G5"/>
                <a:gd name="T0" fmla="*/ 11411 w 21600"/>
                <a:gd name="T1" fmla="*/ 0 h 21600"/>
                <a:gd name="T2" fmla="*/ 0 w 21600"/>
                <a:gd name="T3" fmla="*/ 10800 h 21600"/>
                <a:gd name="T4" fmla="*/ 1141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1411" y="0"/>
                  </a:moveTo>
                  <a:lnTo>
                    <a:pt x="11411" y="5388"/>
                  </a:lnTo>
                  <a:lnTo>
                    <a:pt x="3375" y="5388"/>
                  </a:lnTo>
                  <a:lnTo>
                    <a:pt x="3375" y="16212"/>
                  </a:lnTo>
                  <a:lnTo>
                    <a:pt x="11411" y="16212"/>
                  </a:lnTo>
                  <a:lnTo>
                    <a:pt x="11411" y="21600"/>
                  </a:lnTo>
                  <a:lnTo>
                    <a:pt x="21600" y="10800"/>
                  </a:lnTo>
                  <a:close/>
                </a:path>
                <a:path w="21600" h="21600">
                  <a:moveTo>
                    <a:pt x="1350" y="5388"/>
                  </a:moveTo>
                  <a:lnTo>
                    <a:pt x="1350" y="16212"/>
                  </a:lnTo>
                  <a:lnTo>
                    <a:pt x="2700" y="16212"/>
                  </a:lnTo>
                  <a:lnTo>
                    <a:pt x="2700" y="5388"/>
                  </a:lnTo>
                  <a:close/>
                </a:path>
                <a:path w="21600" h="21600">
                  <a:moveTo>
                    <a:pt x="0" y="5388"/>
                  </a:moveTo>
                  <a:lnTo>
                    <a:pt x="0" y="16212"/>
                  </a:lnTo>
                  <a:lnTo>
                    <a:pt x="675" y="16212"/>
                  </a:lnTo>
                  <a:lnTo>
                    <a:pt x="675" y="5388"/>
                  </a:lnTo>
                  <a:close/>
                </a:path>
              </a:pathLst>
            </a:custGeom>
            <a:gradFill rotWithShape="0">
              <a:gsLst>
                <a:gs pos="0">
                  <a:schemeClr val="accent2">
                    <a:gamma/>
                    <a:tint val="39216"/>
                    <a:invGamma/>
                  </a:schemeClr>
                </a:gs>
                <a:gs pos="100000">
                  <a:schemeClr val="accent2"/>
                </a:gs>
              </a:gsLst>
              <a:lin ang="0" scaled="1"/>
            </a:gradFill>
            <a:ln w="9525">
              <a:solidFill>
                <a:srgbClr val="333399"/>
              </a:solidFill>
              <a:miter lim="800000"/>
              <a:headEnd/>
              <a:tailEnd/>
            </a:ln>
            <a:effectLst>
              <a:outerShdw dist="53882" dir="2700000" algn="ctr" rotWithShape="0">
                <a:srgbClr val="C0C0C0"/>
              </a:outerShdw>
            </a:effectLst>
          </p:spPr>
          <p:txBody>
            <a:bodyPr tIns="27432" bIns="27432" anchor="ctr">
              <a:spAutoFit/>
            </a:bodyPr>
            <a:lstStyle/>
            <a:p>
              <a:pPr>
                <a:defRPr/>
              </a:pPr>
              <a:endParaRPr lang="zh-CN" altLang="en-US"/>
            </a:p>
          </p:txBody>
        </p:sp>
        <p:sp>
          <p:nvSpPr>
            <p:cNvPr id="40" name="Rectangle 101"/>
            <p:cNvSpPr>
              <a:spLocks noChangeArrowheads="1"/>
            </p:cNvSpPr>
            <p:nvPr/>
          </p:nvSpPr>
          <p:spPr bwMode="auto">
            <a:xfrm>
              <a:off x="1068388" y="1612900"/>
              <a:ext cx="1228725" cy="3160712"/>
            </a:xfrm>
            <a:prstGeom prst="rect">
              <a:avLst/>
            </a:prstGeom>
            <a:gradFill rotWithShape="0">
              <a:gsLst>
                <a:gs pos="0">
                  <a:srgbClr val="FCFEBC"/>
                </a:gs>
                <a:gs pos="100000">
                  <a:srgbClr val="FFFFEB"/>
                </a:gs>
              </a:gsLst>
              <a:lin ang="5400000" scaled="1"/>
            </a:gradFill>
            <a:ln w="9525">
              <a:noFill/>
              <a:miter lim="800000"/>
              <a:headEnd/>
              <a:tailEnd/>
            </a:ln>
          </p:spPr>
          <p:txBody>
            <a:bodyPr wrap="none" anchor="ctr"/>
            <a:lstStyle/>
            <a:p>
              <a:endParaRPr lang="zh-CN" altLang="en-US"/>
            </a:p>
          </p:txBody>
        </p:sp>
        <p:sp>
          <p:nvSpPr>
            <p:cNvPr id="41" name="AutoShape 102"/>
            <p:cNvSpPr>
              <a:spLocks noChangeArrowheads="1"/>
            </p:cNvSpPr>
            <p:nvPr/>
          </p:nvSpPr>
          <p:spPr bwMode="auto">
            <a:xfrm rot="5400000">
              <a:off x="1354138" y="1087438"/>
              <a:ext cx="609600" cy="1228725"/>
            </a:xfrm>
            <a:prstGeom prst="homePlate">
              <a:avLst>
                <a:gd name="adj" fmla="val 33931"/>
              </a:avLst>
            </a:prstGeom>
            <a:solidFill>
              <a:srgbClr val="666699"/>
            </a:solidFill>
            <a:ln w="9525">
              <a:solidFill>
                <a:srgbClr val="333399"/>
              </a:solidFill>
              <a:miter lim="800000"/>
              <a:headEnd/>
              <a:tailEnd/>
            </a:ln>
            <a:effectLst>
              <a:outerShdw dist="45791" dir="2021404" algn="ctr" rotWithShape="0">
                <a:srgbClr val="C0C0C0"/>
              </a:outerShdw>
            </a:effectLst>
          </p:spPr>
          <p:txBody>
            <a:bodyPr rot="10800000" vert="eaVert" wrap="none" anchor="ctr"/>
            <a:lstStyle/>
            <a:p>
              <a:pPr algn="ctr" eaLnBrk="0" hangingPunct="0">
                <a:defRPr/>
              </a:pPr>
              <a:r>
                <a:rPr lang="zh-CN" altLang="en-US" sz="1800" b="1">
                  <a:solidFill>
                    <a:schemeClr val="bg1"/>
                  </a:solidFill>
                  <a:effectLst>
                    <a:outerShdw blurRad="38100" dist="38100" dir="2700000" algn="tl">
                      <a:srgbClr val="000000"/>
                    </a:outerShdw>
                  </a:effectLst>
                  <a:latin typeface="Arial Narrow" pitchFamily="34" charset="0"/>
                </a:rPr>
                <a:t>对象</a:t>
              </a:r>
            </a:p>
          </p:txBody>
        </p:sp>
        <p:sp>
          <p:nvSpPr>
            <p:cNvPr id="42" name="Rectangle 103"/>
            <p:cNvSpPr>
              <a:spLocks noChangeArrowheads="1"/>
            </p:cNvSpPr>
            <p:nvPr/>
          </p:nvSpPr>
          <p:spPr bwMode="auto">
            <a:xfrm>
              <a:off x="1127125" y="2968625"/>
              <a:ext cx="1089025" cy="320675"/>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r>
                <a:rPr lang="zh-CN" altLang="en-US" sz="1800" b="1">
                  <a:latin typeface="Arial Narrow" pitchFamily="34" charset="0"/>
                </a:rPr>
                <a:t>打印机</a:t>
              </a:r>
            </a:p>
          </p:txBody>
        </p:sp>
        <p:grpSp>
          <p:nvGrpSpPr>
            <p:cNvPr id="43" name="Group 104"/>
            <p:cNvGrpSpPr>
              <a:grpSpLocks/>
            </p:cNvGrpSpPr>
            <p:nvPr/>
          </p:nvGrpSpPr>
          <p:grpSpPr bwMode="auto">
            <a:xfrm>
              <a:off x="1123950" y="2198688"/>
              <a:ext cx="1096963" cy="804862"/>
              <a:chOff x="3826" y="946"/>
              <a:chExt cx="811" cy="595"/>
            </a:xfrm>
          </p:grpSpPr>
          <p:sp>
            <p:nvSpPr>
              <p:cNvPr id="120" name="Freeform 105"/>
              <p:cNvSpPr>
                <a:spLocks/>
              </p:cNvSpPr>
              <p:nvPr/>
            </p:nvSpPr>
            <p:spPr bwMode="auto">
              <a:xfrm>
                <a:off x="3892" y="1085"/>
                <a:ext cx="545" cy="456"/>
              </a:xfrm>
              <a:custGeom>
                <a:avLst/>
                <a:gdLst>
                  <a:gd name="T0" fmla="*/ 545 w 542"/>
                  <a:gd name="T1" fmla="*/ 79 h 453"/>
                  <a:gd name="T2" fmla="*/ 1 w 542"/>
                  <a:gd name="T3" fmla="*/ 0 h 453"/>
                  <a:gd name="T4" fmla="*/ 0 w 542"/>
                  <a:gd name="T5" fmla="*/ 357 h 453"/>
                  <a:gd name="T6" fmla="*/ 545 w 542"/>
                  <a:gd name="T7" fmla="*/ 456 h 453"/>
                  <a:gd name="T8" fmla="*/ 545 w 542"/>
                  <a:gd name="T9" fmla="*/ 79 h 453"/>
                  <a:gd name="T10" fmla="*/ 0 60000 65536"/>
                  <a:gd name="T11" fmla="*/ 0 60000 65536"/>
                  <a:gd name="T12" fmla="*/ 0 60000 65536"/>
                  <a:gd name="T13" fmla="*/ 0 60000 65536"/>
                  <a:gd name="T14" fmla="*/ 0 60000 65536"/>
                  <a:gd name="T15" fmla="*/ 0 w 542"/>
                  <a:gd name="T16" fmla="*/ 0 h 453"/>
                  <a:gd name="T17" fmla="*/ 542 w 542"/>
                  <a:gd name="T18" fmla="*/ 453 h 453"/>
                </a:gdLst>
                <a:ahLst/>
                <a:cxnLst>
                  <a:cxn ang="T10">
                    <a:pos x="T0" y="T1"/>
                  </a:cxn>
                  <a:cxn ang="T11">
                    <a:pos x="T2" y="T3"/>
                  </a:cxn>
                  <a:cxn ang="T12">
                    <a:pos x="T4" y="T5"/>
                  </a:cxn>
                  <a:cxn ang="T13">
                    <a:pos x="T6" y="T7"/>
                  </a:cxn>
                  <a:cxn ang="T14">
                    <a:pos x="T8" y="T9"/>
                  </a:cxn>
                </a:cxnLst>
                <a:rect l="T15" t="T16" r="T17" b="T18"/>
                <a:pathLst>
                  <a:path w="542" h="453">
                    <a:moveTo>
                      <a:pt x="542" y="78"/>
                    </a:moveTo>
                    <a:lnTo>
                      <a:pt x="1" y="0"/>
                    </a:lnTo>
                    <a:lnTo>
                      <a:pt x="0" y="355"/>
                    </a:lnTo>
                    <a:lnTo>
                      <a:pt x="542" y="453"/>
                    </a:lnTo>
                    <a:lnTo>
                      <a:pt x="542" y="78"/>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21" name="Freeform 106"/>
              <p:cNvSpPr>
                <a:spLocks/>
              </p:cNvSpPr>
              <p:nvPr/>
            </p:nvSpPr>
            <p:spPr bwMode="auto">
              <a:xfrm>
                <a:off x="4437" y="1005"/>
                <a:ext cx="200" cy="536"/>
              </a:xfrm>
              <a:custGeom>
                <a:avLst/>
                <a:gdLst>
                  <a:gd name="T0" fmla="*/ 200 w 410"/>
                  <a:gd name="T1" fmla="*/ 0 h 1101"/>
                  <a:gd name="T2" fmla="*/ 0 w 410"/>
                  <a:gd name="T3" fmla="*/ 160 h 1101"/>
                  <a:gd name="T4" fmla="*/ 0 w 410"/>
                  <a:gd name="T5" fmla="*/ 536 h 1101"/>
                  <a:gd name="T6" fmla="*/ 200 w 410"/>
                  <a:gd name="T7" fmla="*/ 337 h 1101"/>
                  <a:gd name="T8" fmla="*/ 200 w 410"/>
                  <a:gd name="T9" fmla="*/ 0 h 1101"/>
                  <a:gd name="T10" fmla="*/ 0 60000 65536"/>
                  <a:gd name="T11" fmla="*/ 0 60000 65536"/>
                  <a:gd name="T12" fmla="*/ 0 60000 65536"/>
                  <a:gd name="T13" fmla="*/ 0 60000 65536"/>
                  <a:gd name="T14" fmla="*/ 0 60000 65536"/>
                  <a:gd name="T15" fmla="*/ 0 w 410"/>
                  <a:gd name="T16" fmla="*/ 0 h 1101"/>
                  <a:gd name="T17" fmla="*/ 410 w 410"/>
                  <a:gd name="T18" fmla="*/ 1101 h 1101"/>
                </a:gdLst>
                <a:ahLst/>
                <a:cxnLst>
                  <a:cxn ang="T10">
                    <a:pos x="T0" y="T1"/>
                  </a:cxn>
                  <a:cxn ang="T11">
                    <a:pos x="T2" y="T3"/>
                  </a:cxn>
                  <a:cxn ang="T12">
                    <a:pos x="T4" y="T5"/>
                  </a:cxn>
                  <a:cxn ang="T13">
                    <a:pos x="T6" y="T7"/>
                  </a:cxn>
                  <a:cxn ang="T14">
                    <a:pos x="T8" y="T9"/>
                  </a:cxn>
                </a:cxnLst>
                <a:rect l="T15" t="T16" r="T17" b="T18"/>
                <a:pathLst>
                  <a:path w="410" h="1101">
                    <a:moveTo>
                      <a:pt x="409" y="0"/>
                    </a:moveTo>
                    <a:lnTo>
                      <a:pt x="0" y="329"/>
                    </a:lnTo>
                    <a:lnTo>
                      <a:pt x="0" y="1100"/>
                    </a:lnTo>
                    <a:lnTo>
                      <a:pt x="409" y="693"/>
                    </a:lnTo>
                    <a:lnTo>
                      <a:pt x="409" y="0"/>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22" name="Freeform 107"/>
              <p:cNvSpPr>
                <a:spLocks/>
              </p:cNvSpPr>
              <p:nvPr/>
            </p:nvSpPr>
            <p:spPr bwMode="auto">
              <a:xfrm>
                <a:off x="3892" y="946"/>
                <a:ext cx="743" cy="220"/>
              </a:xfrm>
              <a:custGeom>
                <a:avLst/>
                <a:gdLst>
                  <a:gd name="T0" fmla="*/ 743 w 1522"/>
                  <a:gd name="T1" fmla="*/ 61 h 451"/>
                  <a:gd name="T2" fmla="*/ 543 w 1522"/>
                  <a:gd name="T3" fmla="*/ 220 h 451"/>
                  <a:gd name="T4" fmla="*/ 0 w 1522"/>
                  <a:gd name="T5" fmla="*/ 139 h 451"/>
                  <a:gd name="T6" fmla="*/ 248 w 1522"/>
                  <a:gd name="T7" fmla="*/ 0 h 451"/>
                  <a:gd name="T8" fmla="*/ 743 w 1522"/>
                  <a:gd name="T9" fmla="*/ 60 h 451"/>
                  <a:gd name="T10" fmla="*/ 0 60000 65536"/>
                  <a:gd name="T11" fmla="*/ 0 60000 65536"/>
                  <a:gd name="T12" fmla="*/ 0 60000 65536"/>
                  <a:gd name="T13" fmla="*/ 0 60000 65536"/>
                  <a:gd name="T14" fmla="*/ 0 60000 65536"/>
                  <a:gd name="T15" fmla="*/ 0 w 1522"/>
                  <a:gd name="T16" fmla="*/ 0 h 451"/>
                  <a:gd name="T17" fmla="*/ 1522 w 1522"/>
                  <a:gd name="T18" fmla="*/ 451 h 451"/>
                </a:gdLst>
                <a:ahLst/>
                <a:cxnLst>
                  <a:cxn ang="T10">
                    <a:pos x="T0" y="T1"/>
                  </a:cxn>
                  <a:cxn ang="T11">
                    <a:pos x="T2" y="T3"/>
                  </a:cxn>
                  <a:cxn ang="T12">
                    <a:pos x="T4" y="T5"/>
                  </a:cxn>
                  <a:cxn ang="T13">
                    <a:pos x="T6" y="T7"/>
                  </a:cxn>
                  <a:cxn ang="T14">
                    <a:pos x="T8" y="T9"/>
                  </a:cxn>
                </a:cxnLst>
                <a:rect l="T15" t="T16" r="T17" b="T18"/>
                <a:pathLst>
                  <a:path w="1522" h="451">
                    <a:moveTo>
                      <a:pt x="1522" y="125"/>
                    </a:moveTo>
                    <a:lnTo>
                      <a:pt x="1113" y="451"/>
                    </a:lnTo>
                    <a:lnTo>
                      <a:pt x="0" y="284"/>
                    </a:lnTo>
                    <a:lnTo>
                      <a:pt x="509" y="0"/>
                    </a:lnTo>
                    <a:lnTo>
                      <a:pt x="1522" y="122"/>
                    </a:lnTo>
                  </a:path>
                </a:pathLst>
              </a:custGeom>
              <a:solidFill>
                <a:schemeClr val="bg1"/>
              </a:solidFill>
              <a:ln w="3175" cap="rnd" cmpd="sng">
                <a:solidFill>
                  <a:srgbClr val="000000"/>
                </a:solidFill>
                <a:prstDash val="solid"/>
                <a:round/>
                <a:headEnd type="none" w="med" len="med"/>
                <a:tailEnd type="none" w="med" len="med"/>
              </a:ln>
            </p:spPr>
            <p:txBody>
              <a:bodyPr/>
              <a:lstStyle/>
              <a:p>
                <a:endParaRPr lang="zh-CN" altLang="en-US"/>
              </a:p>
            </p:txBody>
          </p:sp>
          <p:sp>
            <p:nvSpPr>
              <p:cNvPr id="123" name="Freeform 108"/>
              <p:cNvSpPr>
                <a:spLocks/>
              </p:cNvSpPr>
              <p:nvPr/>
            </p:nvSpPr>
            <p:spPr bwMode="auto">
              <a:xfrm>
                <a:off x="4055" y="972"/>
                <a:ext cx="339" cy="86"/>
              </a:xfrm>
              <a:custGeom>
                <a:avLst/>
                <a:gdLst>
                  <a:gd name="T0" fmla="*/ 103 w 694"/>
                  <a:gd name="T1" fmla="*/ 0 h 178"/>
                  <a:gd name="T2" fmla="*/ 0 w 694"/>
                  <a:gd name="T3" fmla="*/ 58 h 178"/>
                  <a:gd name="T4" fmla="*/ 243 w 694"/>
                  <a:gd name="T5" fmla="*/ 86 h 178"/>
                  <a:gd name="T6" fmla="*/ 339 w 694"/>
                  <a:gd name="T7" fmla="*/ 26 h 178"/>
                  <a:gd name="T8" fmla="*/ 103 w 694"/>
                  <a:gd name="T9" fmla="*/ 0 h 178"/>
                  <a:gd name="T10" fmla="*/ 0 60000 65536"/>
                  <a:gd name="T11" fmla="*/ 0 60000 65536"/>
                  <a:gd name="T12" fmla="*/ 0 60000 65536"/>
                  <a:gd name="T13" fmla="*/ 0 60000 65536"/>
                  <a:gd name="T14" fmla="*/ 0 60000 65536"/>
                  <a:gd name="T15" fmla="*/ 0 w 694"/>
                  <a:gd name="T16" fmla="*/ 0 h 178"/>
                  <a:gd name="T17" fmla="*/ 694 w 694"/>
                  <a:gd name="T18" fmla="*/ 178 h 178"/>
                </a:gdLst>
                <a:ahLst/>
                <a:cxnLst>
                  <a:cxn ang="T10">
                    <a:pos x="T0" y="T1"/>
                  </a:cxn>
                  <a:cxn ang="T11">
                    <a:pos x="T2" y="T3"/>
                  </a:cxn>
                  <a:cxn ang="T12">
                    <a:pos x="T4" y="T5"/>
                  </a:cxn>
                  <a:cxn ang="T13">
                    <a:pos x="T6" y="T7"/>
                  </a:cxn>
                  <a:cxn ang="T14">
                    <a:pos x="T8" y="T9"/>
                  </a:cxn>
                </a:cxnLst>
                <a:rect l="T15" t="T16" r="T17" b="T18"/>
                <a:pathLst>
                  <a:path w="694" h="178">
                    <a:moveTo>
                      <a:pt x="210" y="0"/>
                    </a:moveTo>
                    <a:lnTo>
                      <a:pt x="0" y="121"/>
                    </a:lnTo>
                    <a:lnTo>
                      <a:pt x="497" y="177"/>
                    </a:lnTo>
                    <a:lnTo>
                      <a:pt x="693" y="54"/>
                    </a:lnTo>
                    <a:lnTo>
                      <a:pt x="210" y="0"/>
                    </a:lnTo>
                  </a:path>
                </a:pathLst>
              </a:custGeom>
              <a:solidFill>
                <a:srgbClr val="919191"/>
              </a:solidFill>
              <a:ln w="12700" cap="rnd" cmpd="sng">
                <a:noFill/>
                <a:prstDash val="solid"/>
                <a:round/>
                <a:headEnd type="none" w="med" len="med"/>
                <a:tailEnd type="none" w="med" len="med"/>
              </a:ln>
            </p:spPr>
            <p:txBody>
              <a:bodyPr/>
              <a:lstStyle/>
              <a:p>
                <a:endParaRPr lang="zh-CN" altLang="en-US"/>
              </a:p>
            </p:txBody>
          </p:sp>
          <p:sp>
            <p:nvSpPr>
              <p:cNvPr id="124" name="Freeform 109"/>
              <p:cNvSpPr>
                <a:spLocks/>
              </p:cNvSpPr>
              <p:nvPr/>
            </p:nvSpPr>
            <p:spPr bwMode="auto">
              <a:xfrm>
                <a:off x="4276" y="997"/>
                <a:ext cx="197" cy="117"/>
              </a:xfrm>
              <a:custGeom>
                <a:avLst/>
                <a:gdLst>
                  <a:gd name="T0" fmla="*/ 0 w 404"/>
                  <a:gd name="T1" fmla="*/ 117 h 241"/>
                  <a:gd name="T2" fmla="*/ 171 w 404"/>
                  <a:gd name="T3" fmla="*/ 0 h 241"/>
                  <a:gd name="T4" fmla="*/ 197 w 404"/>
                  <a:gd name="T5" fmla="*/ 0 h 241"/>
                  <a:gd name="T6" fmla="*/ 0 w 404"/>
                  <a:gd name="T7" fmla="*/ 117 h 241"/>
                  <a:gd name="T8" fmla="*/ 0 60000 65536"/>
                  <a:gd name="T9" fmla="*/ 0 60000 65536"/>
                  <a:gd name="T10" fmla="*/ 0 60000 65536"/>
                  <a:gd name="T11" fmla="*/ 0 60000 65536"/>
                  <a:gd name="T12" fmla="*/ 0 w 404"/>
                  <a:gd name="T13" fmla="*/ 0 h 241"/>
                  <a:gd name="T14" fmla="*/ 404 w 404"/>
                  <a:gd name="T15" fmla="*/ 241 h 241"/>
                </a:gdLst>
                <a:ahLst/>
                <a:cxnLst>
                  <a:cxn ang="T8">
                    <a:pos x="T0" y="T1"/>
                  </a:cxn>
                  <a:cxn ang="T9">
                    <a:pos x="T2" y="T3"/>
                  </a:cxn>
                  <a:cxn ang="T10">
                    <a:pos x="T4" y="T5"/>
                  </a:cxn>
                  <a:cxn ang="T11">
                    <a:pos x="T6" y="T7"/>
                  </a:cxn>
                </a:cxnLst>
                <a:rect l="T12" t="T13" r="T14" b="T15"/>
                <a:pathLst>
                  <a:path w="404" h="241">
                    <a:moveTo>
                      <a:pt x="0" y="240"/>
                    </a:moveTo>
                    <a:lnTo>
                      <a:pt x="350" y="0"/>
                    </a:lnTo>
                    <a:lnTo>
                      <a:pt x="403" y="0"/>
                    </a:lnTo>
                    <a:lnTo>
                      <a:pt x="0" y="240"/>
                    </a:lnTo>
                  </a:path>
                </a:pathLst>
              </a:custGeom>
              <a:solidFill>
                <a:srgbClr val="919191"/>
              </a:solidFill>
              <a:ln w="12700" cap="rnd" cmpd="sng">
                <a:noFill/>
                <a:prstDash val="solid"/>
                <a:round/>
                <a:headEnd type="none" w="med" len="med"/>
                <a:tailEnd type="none" w="med" len="med"/>
              </a:ln>
            </p:spPr>
            <p:txBody>
              <a:bodyPr/>
              <a:lstStyle/>
              <a:p>
                <a:endParaRPr lang="zh-CN" altLang="en-US"/>
              </a:p>
            </p:txBody>
          </p:sp>
          <p:sp>
            <p:nvSpPr>
              <p:cNvPr id="125" name="Freeform 110"/>
              <p:cNvSpPr>
                <a:spLocks/>
              </p:cNvSpPr>
              <p:nvPr/>
            </p:nvSpPr>
            <p:spPr bwMode="auto">
              <a:xfrm>
                <a:off x="4185" y="1082"/>
                <a:ext cx="83" cy="25"/>
              </a:xfrm>
              <a:custGeom>
                <a:avLst/>
                <a:gdLst>
                  <a:gd name="T0" fmla="*/ 83 w 168"/>
                  <a:gd name="T1" fmla="*/ 4 h 52"/>
                  <a:gd name="T2" fmla="*/ 43 w 168"/>
                  <a:gd name="T3" fmla="*/ 0 h 52"/>
                  <a:gd name="T4" fmla="*/ 0 w 168"/>
                  <a:gd name="T5" fmla="*/ 23 h 52"/>
                  <a:gd name="T6" fmla="*/ 41 w 168"/>
                  <a:gd name="T7" fmla="*/ 25 h 52"/>
                  <a:gd name="T8" fmla="*/ 83 w 168"/>
                  <a:gd name="T9" fmla="*/ 4 h 52"/>
                  <a:gd name="T10" fmla="*/ 0 60000 65536"/>
                  <a:gd name="T11" fmla="*/ 0 60000 65536"/>
                  <a:gd name="T12" fmla="*/ 0 60000 65536"/>
                  <a:gd name="T13" fmla="*/ 0 60000 65536"/>
                  <a:gd name="T14" fmla="*/ 0 60000 65536"/>
                  <a:gd name="T15" fmla="*/ 0 w 168"/>
                  <a:gd name="T16" fmla="*/ 0 h 52"/>
                  <a:gd name="T17" fmla="*/ 168 w 168"/>
                  <a:gd name="T18" fmla="*/ 52 h 52"/>
                </a:gdLst>
                <a:ahLst/>
                <a:cxnLst>
                  <a:cxn ang="T10">
                    <a:pos x="T0" y="T1"/>
                  </a:cxn>
                  <a:cxn ang="T11">
                    <a:pos x="T2" y="T3"/>
                  </a:cxn>
                  <a:cxn ang="T12">
                    <a:pos x="T4" y="T5"/>
                  </a:cxn>
                  <a:cxn ang="T13">
                    <a:pos x="T6" y="T7"/>
                  </a:cxn>
                  <a:cxn ang="T14">
                    <a:pos x="T8" y="T9"/>
                  </a:cxn>
                </a:cxnLst>
                <a:rect l="T15" t="T16" r="T17" b="T18"/>
                <a:pathLst>
                  <a:path w="168" h="52">
                    <a:moveTo>
                      <a:pt x="167" y="8"/>
                    </a:moveTo>
                    <a:lnTo>
                      <a:pt x="88" y="0"/>
                    </a:lnTo>
                    <a:lnTo>
                      <a:pt x="0" y="47"/>
                    </a:lnTo>
                    <a:lnTo>
                      <a:pt x="83" y="51"/>
                    </a:lnTo>
                    <a:lnTo>
                      <a:pt x="167" y="8"/>
                    </a:lnTo>
                  </a:path>
                </a:pathLst>
              </a:custGeom>
              <a:solidFill>
                <a:srgbClr val="919191"/>
              </a:solidFill>
              <a:ln w="12700" cap="rnd" cmpd="sng">
                <a:noFill/>
                <a:prstDash val="solid"/>
                <a:round/>
                <a:headEnd type="none" w="med" len="med"/>
                <a:tailEnd type="none" w="med" len="med"/>
              </a:ln>
            </p:spPr>
            <p:txBody>
              <a:bodyPr/>
              <a:lstStyle/>
              <a:p>
                <a:endParaRPr lang="zh-CN" altLang="en-US"/>
              </a:p>
            </p:txBody>
          </p:sp>
          <p:sp>
            <p:nvSpPr>
              <p:cNvPr id="126" name="Line 111"/>
              <p:cNvSpPr>
                <a:spLocks noChangeShapeType="1"/>
              </p:cNvSpPr>
              <p:nvPr/>
            </p:nvSpPr>
            <p:spPr bwMode="auto">
              <a:xfrm flipH="1">
                <a:off x="4443" y="1064"/>
                <a:ext cx="183" cy="142"/>
              </a:xfrm>
              <a:prstGeom prst="line">
                <a:avLst/>
              </a:prstGeom>
              <a:noFill/>
              <a:ln w="6350">
                <a:solidFill>
                  <a:srgbClr val="777777"/>
                </a:solidFill>
                <a:round/>
                <a:headEnd/>
                <a:tailEnd/>
              </a:ln>
            </p:spPr>
            <p:txBody>
              <a:bodyPr wrap="none" anchor="ctr"/>
              <a:lstStyle/>
              <a:p>
                <a:endParaRPr lang="zh-CN" altLang="en-US"/>
              </a:p>
            </p:txBody>
          </p:sp>
          <p:sp>
            <p:nvSpPr>
              <p:cNvPr id="127" name="Line 112"/>
              <p:cNvSpPr>
                <a:spLocks noChangeShapeType="1"/>
              </p:cNvSpPr>
              <p:nvPr/>
            </p:nvSpPr>
            <p:spPr bwMode="auto">
              <a:xfrm flipH="1" flipV="1">
                <a:off x="3899" y="1121"/>
                <a:ext cx="533" cy="87"/>
              </a:xfrm>
              <a:prstGeom prst="line">
                <a:avLst/>
              </a:prstGeom>
              <a:noFill/>
              <a:ln w="6350">
                <a:solidFill>
                  <a:srgbClr val="777777"/>
                </a:solidFill>
                <a:round/>
                <a:headEnd/>
                <a:tailEnd/>
              </a:ln>
            </p:spPr>
            <p:txBody>
              <a:bodyPr wrap="none" anchor="ctr"/>
              <a:lstStyle/>
              <a:p>
                <a:endParaRPr lang="zh-CN" altLang="en-US"/>
              </a:p>
            </p:txBody>
          </p:sp>
          <p:sp>
            <p:nvSpPr>
              <p:cNvPr id="128" name="Line 113"/>
              <p:cNvSpPr>
                <a:spLocks noChangeShapeType="1"/>
              </p:cNvSpPr>
              <p:nvPr/>
            </p:nvSpPr>
            <p:spPr bwMode="auto">
              <a:xfrm flipV="1">
                <a:off x="4459" y="1333"/>
                <a:ext cx="156" cy="155"/>
              </a:xfrm>
              <a:prstGeom prst="line">
                <a:avLst/>
              </a:prstGeom>
              <a:noFill/>
              <a:ln w="6350">
                <a:solidFill>
                  <a:srgbClr val="777777"/>
                </a:solidFill>
                <a:round/>
                <a:headEnd/>
                <a:tailEnd/>
              </a:ln>
            </p:spPr>
            <p:txBody>
              <a:bodyPr wrap="none" anchor="ctr"/>
              <a:lstStyle/>
              <a:p>
                <a:endParaRPr lang="zh-CN" altLang="en-US"/>
              </a:p>
            </p:txBody>
          </p:sp>
          <p:sp>
            <p:nvSpPr>
              <p:cNvPr id="129" name="Line 114"/>
              <p:cNvSpPr>
                <a:spLocks noChangeShapeType="1"/>
              </p:cNvSpPr>
              <p:nvPr/>
            </p:nvSpPr>
            <p:spPr bwMode="auto">
              <a:xfrm flipV="1">
                <a:off x="4459" y="1311"/>
                <a:ext cx="156" cy="153"/>
              </a:xfrm>
              <a:prstGeom prst="line">
                <a:avLst/>
              </a:prstGeom>
              <a:noFill/>
              <a:ln w="6350">
                <a:solidFill>
                  <a:srgbClr val="777777"/>
                </a:solidFill>
                <a:round/>
                <a:headEnd/>
                <a:tailEnd/>
              </a:ln>
            </p:spPr>
            <p:txBody>
              <a:bodyPr wrap="none" anchor="ctr"/>
              <a:lstStyle/>
              <a:p>
                <a:endParaRPr lang="zh-CN" altLang="en-US"/>
              </a:p>
            </p:txBody>
          </p:sp>
          <p:sp>
            <p:nvSpPr>
              <p:cNvPr id="130" name="Line 115"/>
              <p:cNvSpPr>
                <a:spLocks noChangeShapeType="1"/>
              </p:cNvSpPr>
              <p:nvPr/>
            </p:nvSpPr>
            <p:spPr bwMode="auto">
              <a:xfrm flipV="1">
                <a:off x="4459" y="1284"/>
                <a:ext cx="156" cy="154"/>
              </a:xfrm>
              <a:prstGeom prst="line">
                <a:avLst/>
              </a:prstGeom>
              <a:noFill/>
              <a:ln w="6350">
                <a:solidFill>
                  <a:srgbClr val="777777"/>
                </a:solidFill>
                <a:round/>
                <a:headEnd/>
                <a:tailEnd/>
              </a:ln>
            </p:spPr>
            <p:txBody>
              <a:bodyPr wrap="none" anchor="ctr"/>
              <a:lstStyle/>
              <a:p>
                <a:endParaRPr lang="zh-CN" altLang="en-US"/>
              </a:p>
            </p:txBody>
          </p:sp>
          <p:sp>
            <p:nvSpPr>
              <p:cNvPr id="131" name="Line 116"/>
              <p:cNvSpPr>
                <a:spLocks noChangeShapeType="1"/>
              </p:cNvSpPr>
              <p:nvPr/>
            </p:nvSpPr>
            <p:spPr bwMode="auto">
              <a:xfrm flipV="1">
                <a:off x="4459" y="1256"/>
                <a:ext cx="156" cy="154"/>
              </a:xfrm>
              <a:prstGeom prst="line">
                <a:avLst/>
              </a:prstGeom>
              <a:noFill/>
              <a:ln w="6350">
                <a:solidFill>
                  <a:srgbClr val="777777"/>
                </a:solidFill>
                <a:round/>
                <a:headEnd/>
                <a:tailEnd/>
              </a:ln>
            </p:spPr>
            <p:txBody>
              <a:bodyPr wrap="none" anchor="ctr"/>
              <a:lstStyle/>
              <a:p>
                <a:endParaRPr lang="zh-CN" altLang="en-US"/>
              </a:p>
            </p:txBody>
          </p:sp>
          <p:sp>
            <p:nvSpPr>
              <p:cNvPr id="132" name="Freeform 117"/>
              <p:cNvSpPr>
                <a:spLocks/>
              </p:cNvSpPr>
              <p:nvPr/>
            </p:nvSpPr>
            <p:spPr bwMode="auto">
              <a:xfrm>
                <a:off x="3933" y="1324"/>
                <a:ext cx="254" cy="112"/>
              </a:xfrm>
              <a:custGeom>
                <a:avLst/>
                <a:gdLst>
                  <a:gd name="T0" fmla="*/ 254 w 521"/>
                  <a:gd name="T1" fmla="*/ 43 h 231"/>
                  <a:gd name="T2" fmla="*/ 0 w 521"/>
                  <a:gd name="T3" fmla="*/ 0 h 231"/>
                  <a:gd name="T4" fmla="*/ 0 w 521"/>
                  <a:gd name="T5" fmla="*/ 70 h 231"/>
                  <a:gd name="T6" fmla="*/ 254 w 521"/>
                  <a:gd name="T7" fmla="*/ 112 h 231"/>
                  <a:gd name="T8" fmla="*/ 254 w 521"/>
                  <a:gd name="T9" fmla="*/ 43 h 231"/>
                  <a:gd name="T10" fmla="*/ 0 60000 65536"/>
                  <a:gd name="T11" fmla="*/ 0 60000 65536"/>
                  <a:gd name="T12" fmla="*/ 0 60000 65536"/>
                  <a:gd name="T13" fmla="*/ 0 60000 65536"/>
                  <a:gd name="T14" fmla="*/ 0 60000 65536"/>
                  <a:gd name="T15" fmla="*/ 0 w 521"/>
                  <a:gd name="T16" fmla="*/ 0 h 231"/>
                  <a:gd name="T17" fmla="*/ 521 w 521"/>
                  <a:gd name="T18" fmla="*/ 231 h 231"/>
                </a:gdLst>
                <a:ahLst/>
                <a:cxnLst>
                  <a:cxn ang="T10">
                    <a:pos x="T0" y="T1"/>
                  </a:cxn>
                  <a:cxn ang="T11">
                    <a:pos x="T2" y="T3"/>
                  </a:cxn>
                  <a:cxn ang="T12">
                    <a:pos x="T4" y="T5"/>
                  </a:cxn>
                  <a:cxn ang="T13">
                    <a:pos x="T6" y="T7"/>
                  </a:cxn>
                  <a:cxn ang="T14">
                    <a:pos x="T8" y="T9"/>
                  </a:cxn>
                </a:cxnLst>
                <a:rect l="T15" t="T16" r="T17" b="T18"/>
                <a:pathLst>
                  <a:path w="521" h="231">
                    <a:moveTo>
                      <a:pt x="520" y="88"/>
                    </a:moveTo>
                    <a:lnTo>
                      <a:pt x="0" y="0"/>
                    </a:lnTo>
                    <a:lnTo>
                      <a:pt x="0" y="144"/>
                    </a:lnTo>
                    <a:lnTo>
                      <a:pt x="520" y="230"/>
                    </a:lnTo>
                    <a:lnTo>
                      <a:pt x="520" y="88"/>
                    </a:lnTo>
                  </a:path>
                </a:pathLst>
              </a:custGeom>
              <a:solidFill>
                <a:srgbClr val="919191"/>
              </a:solidFill>
              <a:ln w="3175" cap="rnd" cmpd="sng">
                <a:solidFill>
                  <a:srgbClr val="000000"/>
                </a:solidFill>
                <a:prstDash val="solid"/>
                <a:round/>
                <a:headEnd type="none" w="med" len="med"/>
                <a:tailEnd type="none" w="med" len="med"/>
              </a:ln>
            </p:spPr>
            <p:txBody>
              <a:bodyPr/>
              <a:lstStyle/>
              <a:p>
                <a:endParaRPr lang="zh-CN" altLang="en-US"/>
              </a:p>
            </p:txBody>
          </p:sp>
          <p:grpSp>
            <p:nvGrpSpPr>
              <p:cNvPr id="133" name="Group 118"/>
              <p:cNvGrpSpPr>
                <a:grpSpLocks/>
              </p:cNvGrpSpPr>
              <p:nvPr/>
            </p:nvGrpSpPr>
            <p:grpSpPr bwMode="auto">
              <a:xfrm>
                <a:off x="3826" y="1336"/>
                <a:ext cx="357" cy="180"/>
                <a:chOff x="752" y="3672"/>
                <a:chExt cx="732" cy="372"/>
              </a:xfrm>
            </p:grpSpPr>
            <p:sp>
              <p:nvSpPr>
                <p:cNvPr id="151" name="Freeform 119"/>
                <p:cNvSpPr>
                  <a:spLocks/>
                </p:cNvSpPr>
                <p:nvPr/>
              </p:nvSpPr>
              <p:spPr bwMode="auto">
                <a:xfrm>
                  <a:off x="752" y="3800"/>
                  <a:ext cx="548" cy="244"/>
                </a:xfrm>
                <a:custGeom>
                  <a:avLst/>
                  <a:gdLst>
                    <a:gd name="T0" fmla="*/ 548 w 548"/>
                    <a:gd name="T1" fmla="*/ 102 h 244"/>
                    <a:gd name="T2" fmla="*/ 0 w 548"/>
                    <a:gd name="T3" fmla="*/ 0 h 244"/>
                    <a:gd name="T4" fmla="*/ 2 w 548"/>
                    <a:gd name="T5" fmla="*/ 129 h 244"/>
                    <a:gd name="T6" fmla="*/ 548 w 548"/>
                    <a:gd name="T7" fmla="*/ 244 h 244"/>
                    <a:gd name="T8" fmla="*/ 548 w 548"/>
                    <a:gd name="T9" fmla="*/ 102 h 244"/>
                    <a:gd name="T10" fmla="*/ 0 60000 65536"/>
                    <a:gd name="T11" fmla="*/ 0 60000 65536"/>
                    <a:gd name="T12" fmla="*/ 0 60000 65536"/>
                    <a:gd name="T13" fmla="*/ 0 60000 65536"/>
                    <a:gd name="T14" fmla="*/ 0 60000 65536"/>
                    <a:gd name="T15" fmla="*/ 0 w 548"/>
                    <a:gd name="T16" fmla="*/ 0 h 244"/>
                    <a:gd name="T17" fmla="*/ 548 w 548"/>
                    <a:gd name="T18" fmla="*/ 244 h 244"/>
                  </a:gdLst>
                  <a:ahLst/>
                  <a:cxnLst>
                    <a:cxn ang="T10">
                      <a:pos x="T0" y="T1"/>
                    </a:cxn>
                    <a:cxn ang="T11">
                      <a:pos x="T2" y="T3"/>
                    </a:cxn>
                    <a:cxn ang="T12">
                      <a:pos x="T4" y="T5"/>
                    </a:cxn>
                    <a:cxn ang="T13">
                      <a:pos x="T6" y="T7"/>
                    </a:cxn>
                    <a:cxn ang="T14">
                      <a:pos x="T8" y="T9"/>
                    </a:cxn>
                  </a:cxnLst>
                  <a:rect l="T15" t="T16" r="T17" b="T18"/>
                  <a:pathLst>
                    <a:path w="548" h="244">
                      <a:moveTo>
                        <a:pt x="548" y="102"/>
                      </a:moveTo>
                      <a:lnTo>
                        <a:pt x="0" y="0"/>
                      </a:lnTo>
                      <a:lnTo>
                        <a:pt x="2" y="129"/>
                      </a:lnTo>
                      <a:lnTo>
                        <a:pt x="548" y="244"/>
                      </a:lnTo>
                      <a:lnTo>
                        <a:pt x="548" y="102"/>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52" name="Freeform 120"/>
                <p:cNvSpPr>
                  <a:spLocks/>
                </p:cNvSpPr>
                <p:nvPr/>
              </p:nvSpPr>
              <p:spPr bwMode="auto">
                <a:xfrm>
                  <a:off x="1300" y="3757"/>
                  <a:ext cx="182" cy="287"/>
                </a:xfrm>
                <a:custGeom>
                  <a:avLst/>
                  <a:gdLst>
                    <a:gd name="T0" fmla="*/ 182 w 182"/>
                    <a:gd name="T1" fmla="*/ 0 h 287"/>
                    <a:gd name="T2" fmla="*/ 0 w 182"/>
                    <a:gd name="T3" fmla="*/ 146 h 287"/>
                    <a:gd name="T4" fmla="*/ 0 w 182"/>
                    <a:gd name="T5" fmla="*/ 287 h 287"/>
                    <a:gd name="T6" fmla="*/ 182 w 182"/>
                    <a:gd name="T7" fmla="*/ 125 h 287"/>
                    <a:gd name="T8" fmla="*/ 182 w 182"/>
                    <a:gd name="T9" fmla="*/ 0 h 287"/>
                    <a:gd name="T10" fmla="*/ 0 60000 65536"/>
                    <a:gd name="T11" fmla="*/ 0 60000 65536"/>
                    <a:gd name="T12" fmla="*/ 0 60000 65536"/>
                    <a:gd name="T13" fmla="*/ 0 60000 65536"/>
                    <a:gd name="T14" fmla="*/ 0 60000 65536"/>
                    <a:gd name="T15" fmla="*/ 0 w 182"/>
                    <a:gd name="T16" fmla="*/ 0 h 287"/>
                    <a:gd name="T17" fmla="*/ 182 w 182"/>
                    <a:gd name="T18" fmla="*/ 287 h 287"/>
                  </a:gdLst>
                  <a:ahLst/>
                  <a:cxnLst>
                    <a:cxn ang="T10">
                      <a:pos x="T0" y="T1"/>
                    </a:cxn>
                    <a:cxn ang="T11">
                      <a:pos x="T2" y="T3"/>
                    </a:cxn>
                    <a:cxn ang="T12">
                      <a:pos x="T4" y="T5"/>
                    </a:cxn>
                    <a:cxn ang="T13">
                      <a:pos x="T6" y="T7"/>
                    </a:cxn>
                    <a:cxn ang="T14">
                      <a:pos x="T8" y="T9"/>
                    </a:cxn>
                  </a:cxnLst>
                  <a:rect l="T15" t="T16" r="T17" b="T18"/>
                  <a:pathLst>
                    <a:path w="182" h="287">
                      <a:moveTo>
                        <a:pt x="182" y="0"/>
                      </a:moveTo>
                      <a:lnTo>
                        <a:pt x="0" y="146"/>
                      </a:lnTo>
                      <a:lnTo>
                        <a:pt x="0" y="287"/>
                      </a:lnTo>
                      <a:lnTo>
                        <a:pt x="182" y="125"/>
                      </a:lnTo>
                      <a:lnTo>
                        <a:pt x="182" y="0"/>
                      </a:lnTo>
                    </a:path>
                  </a:pathLst>
                </a:custGeom>
                <a:gradFill rotWithShape="0">
                  <a:gsLst>
                    <a:gs pos="0">
                      <a:srgbClr val="CECECE"/>
                    </a:gs>
                    <a:gs pos="100000">
                      <a:srgbClr val="898989"/>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53" name="Freeform 121"/>
                <p:cNvSpPr>
                  <a:spLocks/>
                </p:cNvSpPr>
                <p:nvPr/>
              </p:nvSpPr>
              <p:spPr bwMode="auto">
                <a:xfrm>
                  <a:off x="756" y="3672"/>
                  <a:ext cx="728" cy="230"/>
                </a:xfrm>
                <a:custGeom>
                  <a:avLst/>
                  <a:gdLst>
                    <a:gd name="T0" fmla="*/ 0 w 728"/>
                    <a:gd name="T1" fmla="*/ 128 h 230"/>
                    <a:gd name="T2" fmla="*/ 257 w 728"/>
                    <a:gd name="T3" fmla="*/ 0 h 230"/>
                    <a:gd name="T4" fmla="*/ 727 w 728"/>
                    <a:gd name="T5" fmla="*/ 82 h 230"/>
                    <a:gd name="T6" fmla="*/ 544 w 728"/>
                    <a:gd name="T7" fmla="*/ 229 h 230"/>
                    <a:gd name="T8" fmla="*/ 0 w 728"/>
                    <a:gd name="T9" fmla="*/ 128 h 230"/>
                    <a:gd name="T10" fmla="*/ 0 60000 65536"/>
                    <a:gd name="T11" fmla="*/ 0 60000 65536"/>
                    <a:gd name="T12" fmla="*/ 0 60000 65536"/>
                    <a:gd name="T13" fmla="*/ 0 60000 65536"/>
                    <a:gd name="T14" fmla="*/ 0 60000 65536"/>
                    <a:gd name="T15" fmla="*/ 0 w 728"/>
                    <a:gd name="T16" fmla="*/ 0 h 230"/>
                    <a:gd name="T17" fmla="*/ 728 w 728"/>
                    <a:gd name="T18" fmla="*/ 230 h 230"/>
                  </a:gdLst>
                  <a:ahLst/>
                  <a:cxnLst>
                    <a:cxn ang="T10">
                      <a:pos x="T0" y="T1"/>
                    </a:cxn>
                    <a:cxn ang="T11">
                      <a:pos x="T2" y="T3"/>
                    </a:cxn>
                    <a:cxn ang="T12">
                      <a:pos x="T4" y="T5"/>
                    </a:cxn>
                    <a:cxn ang="T13">
                      <a:pos x="T6" y="T7"/>
                    </a:cxn>
                    <a:cxn ang="T14">
                      <a:pos x="T8" y="T9"/>
                    </a:cxn>
                  </a:cxnLst>
                  <a:rect l="T15" t="T16" r="T17" b="T18"/>
                  <a:pathLst>
                    <a:path w="728" h="230">
                      <a:moveTo>
                        <a:pt x="0" y="128"/>
                      </a:moveTo>
                      <a:lnTo>
                        <a:pt x="257" y="0"/>
                      </a:lnTo>
                      <a:lnTo>
                        <a:pt x="727" y="82"/>
                      </a:lnTo>
                      <a:lnTo>
                        <a:pt x="544" y="229"/>
                      </a:lnTo>
                      <a:lnTo>
                        <a:pt x="0" y="128"/>
                      </a:lnTo>
                    </a:path>
                  </a:pathLst>
                </a:custGeom>
                <a:solidFill>
                  <a:schemeClr val="bg1"/>
                </a:solidFill>
                <a:ln w="3175" cap="rnd" cmpd="sng">
                  <a:solidFill>
                    <a:srgbClr val="000000"/>
                  </a:solidFill>
                  <a:prstDash val="solid"/>
                  <a:round/>
                  <a:headEnd type="none" w="med" len="med"/>
                  <a:tailEnd type="none" w="med" len="med"/>
                </a:ln>
              </p:spPr>
              <p:txBody>
                <a:bodyPr/>
                <a:lstStyle/>
                <a:p>
                  <a:endParaRPr lang="zh-CN" altLang="en-US"/>
                </a:p>
              </p:txBody>
            </p:sp>
            <p:sp>
              <p:nvSpPr>
                <p:cNvPr id="154" name="Freeform 122"/>
                <p:cNvSpPr>
                  <a:spLocks/>
                </p:cNvSpPr>
                <p:nvPr/>
              </p:nvSpPr>
              <p:spPr bwMode="auto">
                <a:xfrm>
                  <a:off x="752" y="3821"/>
                  <a:ext cx="725" cy="150"/>
                </a:xfrm>
                <a:custGeom>
                  <a:avLst/>
                  <a:gdLst>
                    <a:gd name="T0" fmla="*/ 725 w 725"/>
                    <a:gd name="T1" fmla="*/ 0 h 150"/>
                    <a:gd name="T2" fmla="*/ 548 w 725"/>
                    <a:gd name="T3" fmla="*/ 150 h 150"/>
                    <a:gd name="T4" fmla="*/ 0 w 725"/>
                    <a:gd name="T5" fmla="*/ 43 h 150"/>
                    <a:gd name="T6" fmla="*/ 0 60000 65536"/>
                    <a:gd name="T7" fmla="*/ 0 60000 65536"/>
                    <a:gd name="T8" fmla="*/ 0 60000 65536"/>
                    <a:gd name="T9" fmla="*/ 0 w 725"/>
                    <a:gd name="T10" fmla="*/ 0 h 150"/>
                    <a:gd name="T11" fmla="*/ 725 w 725"/>
                    <a:gd name="T12" fmla="*/ 150 h 150"/>
                  </a:gdLst>
                  <a:ahLst/>
                  <a:cxnLst>
                    <a:cxn ang="T6">
                      <a:pos x="T0" y="T1"/>
                    </a:cxn>
                    <a:cxn ang="T7">
                      <a:pos x="T2" y="T3"/>
                    </a:cxn>
                    <a:cxn ang="T8">
                      <a:pos x="T4" y="T5"/>
                    </a:cxn>
                  </a:cxnLst>
                  <a:rect l="T9" t="T10" r="T11" b="T12"/>
                  <a:pathLst>
                    <a:path w="725" h="150">
                      <a:moveTo>
                        <a:pt x="725" y="0"/>
                      </a:moveTo>
                      <a:lnTo>
                        <a:pt x="548" y="150"/>
                      </a:lnTo>
                      <a:lnTo>
                        <a:pt x="0" y="43"/>
                      </a:lnTo>
                    </a:path>
                  </a:pathLst>
                </a:custGeom>
                <a:noFill/>
                <a:ln w="3175" cap="rnd" cmpd="sng">
                  <a:solidFill>
                    <a:srgbClr val="000000"/>
                  </a:solidFill>
                  <a:prstDash val="solid"/>
                  <a:round/>
                  <a:headEnd type="none" w="med" len="med"/>
                  <a:tailEnd type="none" w="med" len="med"/>
                </a:ln>
              </p:spPr>
              <p:txBody>
                <a:bodyPr/>
                <a:lstStyle/>
                <a:p>
                  <a:endParaRPr lang="zh-CN" altLang="en-US"/>
                </a:p>
              </p:txBody>
            </p:sp>
          </p:grpSp>
          <p:sp>
            <p:nvSpPr>
              <p:cNvPr id="134" name="Freeform 123"/>
              <p:cNvSpPr>
                <a:spLocks/>
              </p:cNvSpPr>
              <p:nvPr/>
            </p:nvSpPr>
            <p:spPr bwMode="auto">
              <a:xfrm>
                <a:off x="3933" y="1181"/>
                <a:ext cx="254" cy="113"/>
              </a:xfrm>
              <a:custGeom>
                <a:avLst/>
                <a:gdLst>
                  <a:gd name="T0" fmla="*/ 254 w 521"/>
                  <a:gd name="T1" fmla="*/ 43 h 231"/>
                  <a:gd name="T2" fmla="*/ 0 w 521"/>
                  <a:gd name="T3" fmla="*/ 0 h 231"/>
                  <a:gd name="T4" fmla="*/ 0 w 521"/>
                  <a:gd name="T5" fmla="*/ 70 h 231"/>
                  <a:gd name="T6" fmla="*/ 254 w 521"/>
                  <a:gd name="T7" fmla="*/ 113 h 231"/>
                  <a:gd name="T8" fmla="*/ 254 w 521"/>
                  <a:gd name="T9" fmla="*/ 43 h 231"/>
                  <a:gd name="T10" fmla="*/ 0 60000 65536"/>
                  <a:gd name="T11" fmla="*/ 0 60000 65536"/>
                  <a:gd name="T12" fmla="*/ 0 60000 65536"/>
                  <a:gd name="T13" fmla="*/ 0 60000 65536"/>
                  <a:gd name="T14" fmla="*/ 0 60000 65536"/>
                  <a:gd name="T15" fmla="*/ 0 w 521"/>
                  <a:gd name="T16" fmla="*/ 0 h 231"/>
                  <a:gd name="T17" fmla="*/ 521 w 521"/>
                  <a:gd name="T18" fmla="*/ 231 h 231"/>
                </a:gdLst>
                <a:ahLst/>
                <a:cxnLst>
                  <a:cxn ang="T10">
                    <a:pos x="T0" y="T1"/>
                  </a:cxn>
                  <a:cxn ang="T11">
                    <a:pos x="T2" y="T3"/>
                  </a:cxn>
                  <a:cxn ang="T12">
                    <a:pos x="T4" y="T5"/>
                  </a:cxn>
                  <a:cxn ang="T13">
                    <a:pos x="T6" y="T7"/>
                  </a:cxn>
                  <a:cxn ang="T14">
                    <a:pos x="T8" y="T9"/>
                  </a:cxn>
                </a:cxnLst>
                <a:rect l="T15" t="T16" r="T17" b="T18"/>
                <a:pathLst>
                  <a:path w="521" h="231">
                    <a:moveTo>
                      <a:pt x="520" y="88"/>
                    </a:moveTo>
                    <a:lnTo>
                      <a:pt x="0" y="0"/>
                    </a:lnTo>
                    <a:lnTo>
                      <a:pt x="0" y="144"/>
                    </a:lnTo>
                    <a:lnTo>
                      <a:pt x="520" y="230"/>
                    </a:lnTo>
                    <a:lnTo>
                      <a:pt x="520" y="88"/>
                    </a:lnTo>
                  </a:path>
                </a:pathLst>
              </a:custGeom>
              <a:solidFill>
                <a:srgbClr val="919191"/>
              </a:solidFill>
              <a:ln w="3175" cap="rnd" cmpd="sng">
                <a:solidFill>
                  <a:srgbClr val="000000"/>
                </a:solidFill>
                <a:prstDash val="solid"/>
                <a:round/>
                <a:headEnd type="none" w="med" len="med"/>
                <a:tailEnd type="none" w="med" len="med"/>
              </a:ln>
            </p:spPr>
            <p:txBody>
              <a:bodyPr/>
              <a:lstStyle/>
              <a:p>
                <a:endParaRPr lang="zh-CN" altLang="en-US"/>
              </a:p>
            </p:txBody>
          </p:sp>
          <p:sp>
            <p:nvSpPr>
              <p:cNvPr id="135" name="Freeform 124"/>
              <p:cNvSpPr>
                <a:spLocks/>
              </p:cNvSpPr>
              <p:nvPr/>
            </p:nvSpPr>
            <p:spPr bwMode="auto">
              <a:xfrm>
                <a:off x="3826" y="1255"/>
                <a:ext cx="267" cy="120"/>
              </a:xfrm>
              <a:custGeom>
                <a:avLst/>
                <a:gdLst>
                  <a:gd name="T0" fmla="*/ 267 w 548"/>
                  <a:gd name="T1" fmla="*/ 50 h 244"/>
                  <a:gd name="T2" fmla="*/ 0 w 548"/>
                  <a:gd name="T3" fmla="*/ 0 h 244"/>
                  <a:gd name="T4" fmla="*/ 1 w 548"/>
                  <a:gd name="T5" fmla="*/ 63 h 244"/>
                  <a:gd name="T6" fmla="*/ 267 w 548"/>
                  <a:gd name="T7" fmla="*/ 120 h 244"/>
                  <a:gd name="T8" fmla="*/ 267 w 548"/>
                  <a:gd name="T9" fmla="*/ 50 h 244"/>
                  <a:gd name="T10" fmla="*/ 0 60000 65536"/>
                  <a:gd name="T11" fmla="*/ 0 60000 65536"/>
                  <a:gd name="T12" fmla="*/ 0 60000 65536"/>
                  <a:gd name="T13" fmla="*/ 0 60000 65536"/>
                  <a:gd name="T14" fmla="*/ 0 60000 65536"/>
                  <a:gd name="T15" fmla="*/ 0 w 548"/>
                  <a:gd name="T16" fmla="*/ 0 h 244"/>
                  <a:gd name="T17" fmla="*/ 548 w 548"/>
                  <a:gd name="T18" fmla="*/ 244 h 244"/>
                </a:gdLst>
                <a:ahLst/>
                <a:cxnLst>
                  <a:cxn ang="T10">
                    <a:pos x="T0" y="T1"/>
                  </a:cxn>
                  <a:cxn ang="T11">
                    <a:pos x="T2" y="T3"/>
                  </a:cxn>
                  <a:cxn ang="T12">
                    <a:pos x="T4" y="T5"/>
                  </a:cxn>
                  <a:cxn ang="T13">
                    <a:pos x="T6" y="T7"/>
                  </a:cxn>
                  <a:cxn ang="T14">
                    <a:pos x="T8" y="T9"/>
                  </a:cxn>
                </a:cxnLst>
                <a:rect l="T15" t="T16" r="T17" b="T18"/>
                <a:pathLst>
                  <a:path w="548" h="244">
                    <a:moveTo>
                      <a:pt x="548" y="102"/>
                    </a:moveTo>
                    <a:lnTo>
                      <a:pt x="0" y="0"/>
                    </a:lnTo>
                    <a:lnTo>
                      <a:pt x="2" y="129"/>
                    </a:lnTo>
                    <a:lnTo>
                      <a:pt x="548" y="244"/>
                    </a:lnTo>
                    <a:lnTo>
                      <a:pt x="548" y="102"/>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36" name="Freeform 125"/>
              <p:cNvSpPr>
                <a:spLocks/>
              </p:cNvSpPr>
              <p:nvPr/>
            </p:nvSpPr>
            <p:spPr bwMode="auto">
              <a:xfrm>
                <a:off x="4093" y="1234"/>
                <a:ext cx="88" cy="141"/>
              </a:xfrm>
              <a:custGeom>
                <a:avLst/>
                <a:gdLst>
                  <a:gd name="T0" fmla="*/ 88 w 182"/>
                  <a:gd name="T1" fmla="*/ 0 h 287"/>
                  <a:gd name="T2" fmla="*/ 0 w 182"/>
                  <a:gd name="T3" fmla="*/ 72 h 287"/>
                  <a:gd name="T4" fmla="*/ 0 w 182"/>
                  <a:gd name="T5" fmla="*/ 141 h 287"/>
                  <a:gd name="T6" fmla="*/ 88 w 182"/>
                  <a:gd name="T7" fmla="*/ 61 h 287"/>
                  <a:gd name="T8" fmla="*/ 88 w 182"/>
                  <a:gd name="T9" fmla="*/ 0 h 287"/>
                  <a:gd name="T10" fmla="*/ 0 60000 65536"/>
                  <a:gd name="T11" fmla="*/ 0 60000 65536"/>
                  <a:gd name="T12" fmla="*/ 0 60000 65536"/>
                  <a:gd name="T13" fmla="*/ 0 60000 65536"/>
                  <a:gd name="T14" fmla="*/ 0 60000 65536"/>
                  <a:gd name="T15" fmla="*/ 0 w 182"/>
                  <a:gd name="T16" fmla="*/ 0 h 287"/>
                  <a:gd name="T17" fmla="*/ 182 w 182"/>
                  <a:gd name="T18" fmla="*/ 287 h 287"/>
                </a:gdLst>
                <a:ahLst/>
                <a:cxnLst>
                  <a:cxn ang="T10">
                    <a:pos x="T0" y="T1"/>
                  </a:cxn>
                  <a:cxn ang="T11">
                    <a:pos x="T2" y="T3"/>
                  </a:cxn>
                  <a:cxn ang="T12">
                    <a:pos x="T4" y="T5"/>
                  </a:cxn>
                  <a:cxn ang="T13">
                    <a:pos x="T6" y="T7"/>
                  </a:cxn>
                  <a:cxn ang="T14">
                    <a:pos x="T8" y="T9"/>
                  </a:cxn>
                </a:cxnLst>
                <a:rect l="T15" t="T16" r="T17" b="T18"/>
                <a:pathLst>
                  <a:path w="182" h="287">
                    <a:moveTo>
                      <a:pt x="182" y="0"/>
                    </a:moveTo>
                    <a:lnTo>
                      <a:pt x="0" y="146"/>
                    </a:lnTo>
                    <a:lnTo>
                      <a:pt x="0" y="287"/>
                    </a:lnTo>
                    <a:lnTo>
                      <a:pt x="182" y="125"/>
                    </a:lnTo>
                    <a:lnTo>
                      <a:pt x="182" y="0"/>
                    </a:lnTo>
                  </a:path>
                </a:pathLst>
              </a:custGeom>
              <a:gradFill rotWithShape="0">
                <a:gsLst>
                  <a:gs pos="0">
                    <a:srgbClr val="CECECE"/>
                  </a:gs>
                  <a:gs pos="100000">
                    <a:srgbClr val="898989"/>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37" name="Freeform 126"/>
              <p:cNvSpPr>
                <a:spLocks/>
              </p:cNvSpPr>
              <p:nvPr/>
            </p:nvSpPr>
            <p:spPr bwMode="auto">
              <a:xfrm>
                <a:off x="3828" y="1193"/>
                <a:ext cx="355" cy="112"/>
              </a:xfrm>
              <a:custGeom>
                <a:avLst/>
                <a:gdLst>
                  <a:gd name="T0" fmla="*/ 0 w 728"/>
                  <a:gd name="T1" fmla="*/ 62 h 230"/>
                  <a:gd name="T2" fmla="*/ 125 w 728"/>
                  <a:gd name="T3" fmla="*/ 0 h 230"/>
                  <a:gd name="T4" fmla="*/ 355 w 728"/>
                  <a:gd name="T5" fmla="*/ 40 h 230"/>
                  <a:gd name="T6" fmla="*/ 265 w 728"/>
                  <a:gd name="T7" fmla="*/ 112 h 230"/>
                  <a:gd name="T8" fmla="*/ 0 w 728"/>
                  <a:gd name="T9" fmla="*/ 62 h 230"/>
                  <a:gd name="T10" fmla="*/ 0 60000 65536"/>
                  <a:gd name="T11" fmla="*/ 0 60000 65536"/>
                  <a:gd name="T12" fmla="*/ 0 60000 65536"/>
                  <a:gd name="T13" fmla="*/ 0 60000 65536"/>
                  <a:gd name="T14" fmla="*/ 0 60000 65536"/>
                  <a:gd name="T15" fmla="*/ 0 w 728"/>
                  <a:gd name="T16" fmla="*/ 0 h 230"/>
                  <a:gd name="T17" fmla="*/ 728 w 728"/>
                  <a:gd name="T18" fmla="*/ 230 h 230"/>
                </a:gdLst>
                <a:ahLst/>
                <a:cxnLst>
                  <a:cxn ang="T10">
                    <a:pos x="T0" y="T1"/>
                  </a:cxn>
                  <a:cxn ang="T11">
                    <a:pos x="T2" y="T3"/>
                  </a:cxn>
                  <a:cxn ang="T12">
                    <a:pos x="T4" y="T5"/>
                  </a:cxn>
                  <a:cxn ang="T13">
                    <a:pos x="T6" y="T7"/>
                  </a:cxn>
                  <a:cxn ang="T14">
                    <a:pos x="T8" y="T9"/>
                  </a:cxn>
                </a:cxnLst>
                <a:rect l="T15" t="T16" r="T17" b="T18"/>
                <a:pathLst>
                  <a:path w="728" h="230">
                    <a:moveTo>
                      <a:pt x="0" y="128"/>
                    </a:moveTo>
                    <a:lnTo>
                      <a:pt x="257" y="0"/>
                    </a:lnTo>
                    <a:lnTo>
                      <a:pt x="727" y="82"/>
                    </a:lnTo>
                    <a:lnTo>
                      <a:pt x="544" y="229"/>
                    </a:lnTo>
                    <a:lnTo>
                      <a:pt x="0" y="128"/>
                    </a:lnTo>
                  </a:path>
                </a:pathLst>
              </a:custGeom>
              <a:solidFill>
                <a:schemeClr val="bg1"/>
              </a:solidFill>
              <a:ln w="3175" cap="rnd" cmpd="sng">
                <a:solidFill>
                  <a:srgbClr val="000000"/>
                </a:solidFill>
                <a:prstDash val="solid"/>
                <a:round/>
                <a:headEnd type="none" w="med" len="med"/>
                <a:tailEnd type="none" w="med" len="med"/>
              </a:ln>
            </p:spPr>
            <p:txBody>
              <a:bodyPr/>
              <a:lstStyle/>
              <a:p>
                <a:endParaRPr lang="zh-CN" altLang="en-US"/>
              </a:p>
            </p:txBody>
          </p:sp>
          <p:sp>
            <p:nvSpPr>
              <p:cNvPr id="138" name="Freeform 127"/>
              <p:cNvSpPr>
                <a:spLocks/>
              </p:cNvSpPr>
              <p:nvPr/>
            </p:nvSpPr>
            <p:spPr bwMode="auto">
              <a:xfrm>
                <a:off x="3826" y="1266"/>
                <a:ext cx="353" cy="73"/>
              </a:xfrm>
              <a:custGeom>
                <a:avLst/>
                <a:gdLst>
                  <a:gd name="T0" fmla="*/ 353 w 725"/>
                  <a:gd name="T1" fmla="*/ 0 h 150"/>
                  <a:gd name="T2" fmla="*/ 267 w 725"/>
                  <a:gd name="T3" fmla="*/ 73 h 150"/>
                  <a:gd name="T4" fmla="*/ 0 w 725"/>
                  <a:gd name="T5" fmla="*/ 21 h 150"/>
                  <a:gd name="T6" fmla="*/ 0 60000 65536"/>
                  <a:gd name="T7" fmla="*/ 0 60000 65536"/>
                  <a:gd name="T8" fmla="*/ 0 60000 65536"/>
                  <a:gd name="T9" fmla="*/ 0 w 725"/>
                  <a:gd name="T10" fmla="*/ 0 h 150"/>
                  <a:gd name="T11" fmla="*/ 725 w 725"/>
                  <a:gd name="T12" fmla="*/ 150 h 150"/>
                </a:gdLst>
                <a:ahLst/>
                <a:cxnLst>
                  <a:cxn ang="T6">
                    <a:pos x="T0" y="T1"/>
                  </a:cxn>
                  <a:cxn ang="T7">
                    <a:pos x="T2" y="T3"/>
                  </a:cxn>
                  <a:cxn ang="T8">
                    <a:pos x="T4" y="T5"/>
                  </a:cxn>
                </a:cxnLst>
                <a:rect l="T9" t="T10" r="T11" b="T12"/>
                <a:pathLst>
                  <a:path w="725" h="150">
                    <a:moveTo>
                      <a:pt x="725" y="0"/>
                    </a:moveTo>
                    <a:lnTo>
                      <a:pt x="548" y="150"/>
                    </a:lnTo>
                    <a:lnTo>
                      <a:pt x="0" y="43"/>
                    </a:lnTo>
                  </a:path>
                </a:pathLst>
              </a:custGeom>
              <a:noFill/>
              <a:ln w="3175" cap="rnd" cmpd="sng">
                <a:solidFill>
                  <a:srgbClr val="000000"/>
                </a:solidFill>
                <a:prstDash val="solid"/>
                <a:round/>
                <a:headEnd type="none" w="med" len="med"/>
                <a:tailEnd type="none" w="med" len="med"/>
              </a:ln>
            </p:spPr>
            <p:txBody>
              <a:bodyPr/>
              <a:lstStyle/>
              <a:p>
                <a:endParaRPr lang="zh-CN" altLang="en-US"/>
              </a:p>
            </p:txBody>
          </p:sp>
          <p:grpSp>
            <p:nvGrpSpPr>
              <p:cNvPr id="139" name="Group 128"/>
              <p:cNvGrpSpPr>
                <a:grpSpLocks/>
              </p:cNvGrpSpPr>
              <p:nvPr/>
            </p:nvGrpSpPr>
            <p:grpSpPr bwMode="auto">
              <a:xfrm>
                <a:off x="4242" y="1206"/>
                <a:ext cx="174" cy="108"/>
                <a:chOff x="4242" y="1206"/>
                <a:chExt cx="174" cy="108"/>
              </a:xfrm>
            </p:grpSpPr>
            <p:sp>
              <p:nvSpPr>
                <p:cNvPr id="140" name="Freeform 129"/>
                <p:cNvSpPr>
                  <a:spLocks/>
                </p:cNvSpPr>
                <p:nvPr/>
              </p:nvSpPr>
              <p:spPr bwMode="auto">
                <a:xfrm>
                  <a:off x="4244" y="1228"/>
                  <a:ext cx="172" cy="86"/>
                </a:xfrm>
                <a:custGeom>
                  <a:avLst/>
                  <a:gdLst>
                    <a:gd name="T0" fmla="*/ 172 w 172"/>
                    <a:gd name="T1" fmla="*/ 0 h 86"/>
                    <a:gd name="T2" fmla="*/ 172 w 172"/>
                    <a:gd name="T3" fmla="*/ 45 h 86"/>
                    <a:gd name="T4" fmla="*/ 148 w 172"/>
                    <a:gd name="T5" fmla="*/ 86 h 86"/>
                    <a:gd name="T6" fmla="*/ 0 w 172"/>
                    <a:gd name="T7" fmla="*/ 65 h 86"/>
                    <a:gd name="T8" fmla="*/ 1 w 172"/>
                    <a:gd name="T9" fmla="*/ 49 h 86"/>
                    <a:gd name="T10" fmla="*/ 0 60000 65536"/>
                    <a:gd name="T11" fmla="*/ 0 60000 65536"/>
                    <a:gd name="T12" fmla="*/ 0 60000 65536"/>
                    <a:gd name="T13" fmla="*/ 0 60000 65536"/>
                    <a:gd name="T14" fmla="*/ 0 60000 65536"/>
                    <a:gd name="T15" fmla="*/ 0 w 172"/>
                    <a:gd name="T16" fmla="*/ 0 h 86"/>
                    <a:gd name="T17" fmla="*/ 172 w 172"/>
                    <a:gd name="T18" fmla="*/ 86 h 86"/>
                  </a:gdLst>
                  <a:ahLst/>
                  <a:cxnLst>
                    <a:cxn ang="T10">
                      <a:pos x="T0" y="T1"/>
                    </a:cxn>
                    <a:cxn ang="T11">
                      <a:pos x="T2" y="T3"/>
                    </a:cxn>
                    <a:cxn ang="T12">
                      <a:pos x="T4" y="T5"/>
                    </a:cxn>
                    <a:cxn ang="T13">
                      <a:pos x="T6" y="T7"/>
                    </a:cxn>
                    <a:cxn ang="T14">
                      <a:pos x="T8" y="T9"/>
                    </a:cxn>
                  </a:cxnLst>
                  <a:rect l="T15" t="T16" r="T17" b="T18"/>
                  <a:pathLst>
                    <a:path w="172" h="86">
                      <a:moveTo>
                        <a:pt x="172" y="0"/>
                      </a:moveTo>
                      <a:lnTo>
                        <a:pt x="172" y="45"/>
                      </a:lnTo>
                      <a:lnTo>
                        <a:pt x="148" y="86"/>
                      </a:lnTo>
                      <a:lnTo>
                        <a:pt x="0" y="65"/>
                      </a:lnTo>
                      <a:lnTo>
                        <a:pt x="1" y="49"/>
                      </a:lnTo>
                    </a:path>
                  </a:pathLst>
                </a:custGeom>
                <a:solidFill>
                  <a:srgbClr val="969696"/>
                </a:solid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41" name="Freeform 130"/>
                <p:cNvSpPr>
                  <a:spLocks/>
                </p:cNvSpPr>
                <p:nvPr/>
              </p:nvSpPr>
              <p:spPr bwMode="auto">
                <a:xfrm>
                  <a:off x="4242" y="1206"/>
                  <a:ext cx="174" cy="100"/>
                </a:xfrm>
                <a:custGeom>
                  <a:avLst/>
                  <a:gdLst>
                    <a:gd name="T0" fmla="*/ 174 w 358"/>
                    <a:gd name="T1" fmla="*/ 20 h 204"/>
                    <a:gd name="T2" fmla="*/ 27 w 358"/>
                    <a:gd name="T3" fmla="*/ 0 h 204"/>
                    <a:gd name="T4" fmla="*/ 0 w 358"/>
                    <a:gd name="T5" fmla="*/ 77 h 204"/>
                    <a:gd name="T6" fmla="*/ 147 w 358"/>
                    <a:gd name="T7" fmla="*/ 100 h 204"/>
                    <a:gd name="T8" fmla="*/ 174 w 358"/>
                    <a:gd name="T9" fmla="*/ 20 h 204"/>
                    <a:gd name="T10" fmla="*/ 0 60000 65536"/>
                    <a:gd name="T11" fmla="*/ 0 60000 65536"/>
                    <a:gd name="T12" fmla="*/ 0 60000 65536"/>
                    <a:gd name="T13" fmla="*/ 0 60000 65536"/>
                    <a:gd name="T14" fmla="*/ 0 60000 65536"/>
                    <a:gd name="T15" fmla="*/ 0 w 358"/>
                    <a:gd name="T16" fmla="*/ 0 h 204"/>
                    <a:gd name="T17" fmla="*/ 358 w 358"/>
                    <a:gd name="T18" fmla="*/ 204 h 204"/>
                  </a:gdLst>
                  <a:ahLst/>
                  <a:cxnLst>
                    <a:cxn ang="T10">
                      <a:pos x="T0" y="T1"/>
                    </a:cxn>
                    <a:cxn ang="T11">
                      <a:pos x="T2" y="T3"/>
                    </a:cxn>
                    <a:cxn ang="T12">
                      <a:pos x="T4" y="T5"/>
                    </a:cxn>
                    <a:cxn ang="T13">
                      <a:pos x="T6" y="T7"/>
                    </a:cxn>
                    <a:cxn ang="T14">
                      <a:pos x="T8" y="T9"/>
                    </a:cxn>
                  </a:cxnLst>
                  <a:rect l="T15" t="T16" r="T17" b="T18"/>
                  <a:pathLst>
                    <a:path w="358" h="204">
                      <a:moveTo>
                        <a:pt x="357" y="41"/>
                      </a:moveTo>
                      <a:lnTo>
                        <a:pt x="55" y="0"/>
                      </a:lnTo>
                      <a:lnTo>
                        <a:pt x="0" y="158"/>
                      </a:lnTo>
                      <a:lnTo>
                        <a:pt x="302" y="203"/>
                      </a:lnTo>
                      <a:lnTo>
                        <a:pt x="357" y="41"/>
                      </a:lnTo>
                    </a:path>
                  </a:pathLst>
                </a:custGeom>
                <a:solidFill>
                  <a:srgbClr val="FCFEB9"/>
                </a:solidFill>
                <a:ln w="3175" cap="rnd" cmpd="sng">
                  <a:solidFill>
                    <a:schemeClr val="tx1"/>
                  </a:solidFill>
                  <a:prstDash val="solid"/>
                  <a:round/>
                  <a:headEnd type="none" w="med" len="med"/>
                  <a:tailEnd type="none" w="med" len="med"/>
                </a:ln>
              </p:spPr>
              <p:txBody>
                <a:bodyPr/>
                <a:lstStyle/>
                <a:p>
                  <a:endParaRPr lang="zh-CN" altLang="en-US"/>
                </a:p>
              </p:txBody>
            </p:sp>
            <p:sp>
              <p:nvSpPr>
                <p:cNvPr id="142" name="Freeform 131"/>
                <p:cNvSpPr>
                  <a:spLocks/>
                </p:cNvSpPr>
                <p:nvPr/>
              </p:nvSpPr>
              <p:spPr bwMode="auto">
                <a:xfrm>
                  <a:off x="4363" y="1253"/>
                  <a:ext cx="30" cy="19"/>
                </a:xfrm>
                <a:custGeom>
                  <a:avLst/>
                  <a:gdLst>
                    <a:gd name="T0" fmla="*/ 30 w 60"/>
                    <a:gd name="T1" fmla="*/ 4 h 40"/>
                    <a:gd name="T2" fmla="*/ 6 w 60"/>
                    <a:gd name="T3" fmla="*/ 0 h 40"/>
                    <a:gd name="T4" fmla="*/ 0 w 60"/>
                    <a:gd name="T5" fmla="*/ 15 h 40"/>
                    <a:gd name="T6" fmla="*/ 24 w 60"/>
                    <a:gd name="T7" fmla="*/ 19 h 40"/>
                    <a:gd name="T8" fmla="*/ 30 w 60"/>
                    <a:gd name="T9" fmla="*/ 4 h 40"/>
                    <a:gd name="T10" fmla="*/ 0 60000 65536"/>
                    <a:gd name="T11" fmla="*/ 0 60000 65536"/>
                    <a:gd name="T12" fmla="*/ 0 60000 65536"/>
                    <a:gd name="T13" fmla="*/ 0 60000 65536"/>
                    <a:gd name="T14" fmla="*/ 0 60000 65536"/>
                    <a:gd name="T15" fmla="*/ 0 w 60"/>
                    <a:gd name="T16" fmla="*/ 0 h 40"/>
                    <a:gd name="T17" fmla="*/ 60 w 60"/>
                    <a:gd name="T18" fmla="*/ 40 h 40"/>
                  </a:gdLst>
                  <a:ahLst/>
                  <a:cxnLst>
                    <a:cxn ang="T10">
                      <a:pos x="T0" y="T1"/>
                    </a:cxn>
                    <a:cxn ang="T11">
                      <a:pos x="T2" y="T3"/>
                    </a:cxn>
                    <a:cxn ang="T12">
                      <a:pos x="T4" y="T5"/>
                    </a:cxn>
                    <a:cxn ang="T13">
                      <a:pos x="T6" y="T7"/>
                    </a:cxn>
                    <a:cxn ang="T14">
                      <a:pos x="T8" y="T9"/>
                    </a:cxn>
                  </a:cxnLst>
                  <a:rect l="T15" t="T16" r="T17" b="T18"/>
                  <a:pathLst>
                    <a:path w="60" h="40">
                      <a:moveTo>
                        <a:pt x="59" y="8"/>
                      </a:moveTo>
                      <a:lnTo>
                        <a:pt x="12" y="0"/>
                      </a:lnTo>
                      <a:lnTo>
                        <a:pt x="0" y="31"/>
                      </a:lnTo>
                      <a:lnTo>
                        <a:pt x="47" y="39"/>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3" name="Freeform 132"/>
                <p:cNvSpPr>
                  <a:spLocks/>
                </p:cNvSpPr>
                <p:nvPr/>
              </p:nvSpPr>
              <p:spPr bwMode="auto">
                <a:xfrm>
                  <a:off x="4275" y="1216"/>
                  <a:ext cx="125" cy="32"/>
                </a:xfrm>
                <a:custGeom>
                  <a:avLst/>
                  <a:gdLst>
                    <a:gd name="T0" fmla="*/ 125 w 259"/>
                    <a:gd name="T1" fmla="*/ 17 h 67"/>
                    <a:gd name="T2" fmla="*/ 4 w 259"/>
                    <a:gd name="T3" fmla="*/ 0 h 67"/>
                    <a:gd name="T4" fmla="*/ 0 w 259"/>
                    <a:gd name="T5" fmla="*/ 13 h 67"/>
                    <a:gd name="T6" fmla="*/ 119 w 259"/>
                    <a:gd name="T7" fmla="*/ 32 h 67"/>
                    <a:gd name="T8" fmla="*/ 125 w 259"/>
                    <a:gd name="T9" fmla="*/ 17 h 67"/>
                    <a:gd name="T10" fmla="*/ 0 60000 65536"/>
                    <a:gd name="T11" fmla="*/ 0 60000 65536"/>
                    <a:gd name="T12" fmla="*/ 0 60000 65536"/>
                    <a:gd name="T13" fmla="*/ 0 60000 65536"/>
                    <a:gd name="T14" fmla="*/ 0 60000 65536"/>
                    <a:gd name="T15" fmla="*/ 0 w 259"/>
                    <a:gd name="T16" fmla="*/ 0 h 67"/>
                    <a:gd name="T17" fmla="*/ 259 w 259"/>
                    <a:gd name="T18" fmla="*/ 67 h 67"/>
                  </a:gdLst>
                  <a:ahLst/>
                  <a:cxnLst>
                    <a:cxn ang="T10">
                      <a:pos x="T0" y="T1"/>
                    </a:cxn>
                    <a:cxn ang="T11">
                      <a:pos x="T2" y="T3"/>
                    </a:cxn>
                    <a:cxn ang="T12">
                      <a:pos x="T4" y="T5"/>
                    </a:cxn>
                    <a:cxn ang="T13">
                      <a:pos x="T6" y="T7"/>
                    </a:cxn>
                    <a:cxn ang="T14">
                      <a:pos x="T8" y="T9"/>
                    </a:cxn>
                  </a:cxnLst>
                  <a:rect l="T15" t="T16" r="T17" b="T18"/>
                  <a:pathLst>
                    <a:path w="259" h="67">
                      <a:moveTo>
                        <a:pt x="258" y="35"/>
                      </a:moveTo>
                      <a:lnTo>
                        <a:pt x="8" y="0"/>
                      </a:lnTo>
                      <a:lnTo>
                        <a:pt x="0" y="27"/>
                      </a:lnTo>
                      <a:lnTo>
                        <a:pt x="246" y="66"/>
                      </a:lnTo>
                      <a:lnTo>
                        <a:pt x="258" y="35"/>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4" name="Freeform 133"/>
                <p:cNvSpPr>
                  <a:spLocks/>
                </p:cNvSpPr>
                <p:nvPr/>
              </p:nvSpPr>
              <p:spPr bwMode="auto">
                <a:xfrm>
                  <a:off x="4355" y="1274"/>
                  <a:ext cx="29" cy="20"/>
                </a:xfrm>
                <a:custGeom>
                  <a:avLst/>
                  <a:gdLst>
                    <a:gd name="T0" fmla="*/ 29 w 60"/>
                    <a:gd name="T1" fmla="*/ 4 h 40"/>
                    <a:gd name="T2" fmla="*/ 6 w 60"/>
                    <a:gd name="T3" fmla="*/ 0 h 40"/>
                    <a:gd name="T4" fmla="*/ 0 w 60"/>
                    <a:gd name="T5" fmla="*/ 15 h 40"/>
                    <a:gd name="T6" fmla="*/ 24 w 60"/>
                    <a:gd name="T7" fmla="*/ 20 h 40"/>
                    <a:gd name="T8" fmla="*/ 29 w 60"/>
                    <a:gd name="T9" fmla="*/ 4 h 40"/>
                    <a:gd name="T10" fmla="*/ 0 60000 65536"/>
                    <a:gd name="T11" fmla="*/ 0 60000 65536"/>
                    <a:gd name="T12" fmla="*/ 0 60000 65536"/>
                    <a:gd name="T13" fmla="*/ 0 60000 65536"/>
                    <a:gd name="T14" fmla="*/ 0 60000 65536"/>
                    <a:gd name="T15" fmla="*/ 0 w 60"/>
                    <a:gd name="T16" fmla="*/ 0 h 40"/>
                    <a:gd name="T17" fmla="*/ 60 w 60"/>
                    <a:gd name="T18" fmla="*/ 40 h 40"/>
                  </a:gdLst>
                  <a:ahLst/>
                  <a:cxnLst>
                    <a:cxn ang="T10">
                      <a:pos x="T0" y="T1"/>
                    </a:cxn>
                    <a:cxn ang="T11">
                      <a:pos x="T2" y="T3"/>
                    </a:cxn>
                    <a:cxn ang="T12">
                      <a:pos x="T4" y="T5"/>
                    </a:cxn>
                    <a:cxn ang="T13">
                      <a:pos x="T6" y="T7"/>
                    </a:cxn>
                    <a:cxn ang="T14">
                      <a:pos x="T8" y="T9"/>
                    </a:cxn>
                  </a:cxnLst>
                  <a:rect l="T15" t="T16" r="T17" b="T18"/>
                  <a:pathLst>
                    <a:path w="60" h="40">
                      <a:moveTo>
                        <a:pt x="59" y="8"/>
                      </a:moveTo>
                      <a:lnTo>
                        <a:pt x="12" y="0"/>
                      </a:lnTo>
                      <a:lnTo>
                        <a:pt x="0" y="31"/>
                      </a:lnTo>
                      <a:lnTo>
                        <a:pt x="49" y="39"/>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5" name="Freeform 134"/>
                <p:cNvSpPr>
                  <a:spLocks/>
                </p:cNvSpPr>
                <p:nvPr/>
              </p:nvSpPr>
              <p:spPr bwMode="auto">
                <a:xfrm>
                  <a:off x="4329" y="1248"/>
                  <a:ext cx="32" cy="19"/>
                </a:xfrm>
                <a:custGeom>
                  <a:avLst/>
                  <a:gdLst>
                    <a:gd name="T0" fmla="*/ 31 w 62"/>
                    <a:gd name="T1" fmla="*/ 4 h 39"/>
                    <a:gd name="T2" fmla="*/ 6 w 62"/>
                    <a:gd name="T3" fmla="*/ 0 h 39"/>
                    <a:gd name="T4" fmla="*/ 0 w 62"/>
                    <a:gd name="T5" fmla="*/ 15 h 39"/>
                    <a:gd name="T6" fmla="*/ 26 w 62"/>
                    <a:gd name="T7" fmla="*/ 19 h 39"/>
                    <a:gd name="T8" fmla="*/ 31 w 62"/>
                    <a:gd name="T9" fmla="*/ 4 h 39"/>
                    <a:gd name="T10" fmla="*/ 0 60000 65536"/>
                    <a:gd name="T11" fmla="*/ 0 60000 65536"/>
                    <a:gd name="T12" fmla="*/ 0 60000 65536"/>
                    <a:gd name="T13" fmla="*/ 0 60000 65536"/>
                    <a:gd name="T14" fmla="*/ 0 60000 65536"/>
                    <a:gd name="T15" fmla="*/ 0 w 62"/>
                    <a:gd name="T16" fmla="*/ 0 h 39"/>
                    <a:gd name="T17" fmla="*/ 62 w 62"/>
                    <a:gd name="T18" fmla="*/ 39 h 39"/>
                  </a:gdLst>
                  <a:ahLst/>
                  <a:cxnLst>
                    <a:cxn ang="T10">
                      <a:pos x="T0" y="T1"/>
                    </a:cxn>
                    <a:cxn ang="T11">
                      <a:pos x="T2" y="T3"/>
                    </a:cxn>
                    <a:cxn ang="T12">
                      <a:pos x="T4" y="T5"/>
                    </a:cxn>
                    <a:cxn ang="T13">
                      <a:pos x="T6" y="T7"/>
                    </a:cxn>
                    <a:cxn ang="T14">
                      <a:pos x="T8" y="T9"/>
                    </a:cxn>
                  </a:cxnLst>
                  <a:rect l="T15" t="T16" r="T17" b="T18"/>
                  <a:pathLst>
                    <a:path w="62" h="39">
                      <a:moveTo>
                        <a:pt x="61" y="8"/>
                      </a:moveTo>
                      <a:lnTo>
                        <a:pt x="12" y="0"/>
                      </a:lnTo>
                      <a:lnTo>
                        <a:pt x="0" y="30"/>
                      </a:lnTo>
                      <a:lnTo>
                        <a:pt x="51" y="38"/>
                      </a:lnTo>
                      <a:lnTo>
                        <a:pt x="61"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6" name="Freeform 135"/>
                <p:cNvSpPr>
                  <a:spLocks/>
                </p:cNvSpPr>
                <p:nvPr/>
              </p:nvSpPr>
              <p:spPr bwMode="auto">
                <a:xfrm>
                  <a:off x="4324" y="1269"/>
                  <a:ext cx="29" cy="18"/>
                </a:xfrm>
                <a:custGeom>
                  <a:avLst/>
                  <a:gdLst>
                    <a:gd name="T0" fmla="*/ 29 w 60"/>
                    <a:gd name="T1" fmla="*/ 4 h 38"/>
                    <a:gd name="T2" fmla="*/ 5 w 60"/>
                    <a:gd name="T3" fmla="*/ 0 h 38"/>
                    <a:gd name="T4" fmla="*/ 0 w 60"/>
                    <a:gd name="T5" fmla="*/ 15 h 38"/>
                    <a:gd name="T6" fmla="*/ 24 w 60"/>
                    <a:gd name="T7" fmla="*/ 18 h 38"/>
                    <a:gd name="T8" fmla="*/ 29 w 60"/>
                    <a:gd name="T9" fmla="*/ 4 h 38"/>
                    <a:gd name="T10" fmla="*/ 0 60000 65536"/>
                    <a:gd name="T11" fmla="*/ 0 60000 65536"/>
                    <a:gd name="T12" fmla="*/ 0 60000 65536"/>
                    <a:gd name="T13" fmla="*/ 0 60000 65536"/>
                    <a:gd name="T14" fmla="*/ 0 60000 65536"/>
                    <a:gd name="T15" fmla="*/ 0 w 60"/>
                    <a:gd name="T16" fmla="*/ 0 h 38"/>
                    <a:gd name="T17" fmla="*/ 60 w 60"/>
                    <a:gd name="T18" fmla="*/ 38 h 38"/>
                  </a:gdLst>
                  <a:ahLst/>
                  <a:cxnLst>
                    <a:cxn ang="T10">
                      <a:pos x="T0" y="T1"/>
                    </a:cxn>
                    <a:cxn ang="T11">
                      <a:pos x="T2" y="T3"/>
                    </a:cxn>
                    <a:cxn ang="T12">
                      <a:pos x="T4" y="T5"/>
                    </a:cxn>
                    <a:cxn ang="T13">
                      <a:pos x="T6" y="T7"/>
                    </a:cxn>
                    <a:cxn ang="T14">
                      <a:pos x="T8" y="T9"/>
                    </a:cxn>
                  </a:cxnLst>
                  <a:rect l="T15" t="T16" r="T17" b="T18"/>
                  <a:pathLst>
                    <a:path w="60" h="38">
                      <a:moveTo>
                        <a:pt x="59" y="8"/>
                      </a:moveTo>
                      <a:lnTo>
                        <a:pt x="10" y="0"/>
                      </a:lnTo>
                      <a:lnTo>
                        <a:pt x="0" y="31"/>
                      </a:lnTo>
                      <a:lnTo>
                        <a:pt x="49" y="37"/>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7" name="Freeform 136"/>
                <p:cNvSpPr>
                  <a:spLocks/>
                </p:cNvSpPr>
                <p:nvPr/>
              </p:nvSpPr>
              <p:spPr bwMode="auto">
                <a:xfrm>
                  <a:off x="4298" y="1244"/>
                  <a:ext cx="30" cy="17"/>
                </a:xfrm>
                <a:custGeom>
                  <a:avLst/>
                  <a:gdLst>
                    <a:gd name="T0" fmla="*/ 30 w 62"/>
                    <a:gd name="T1" fmla="*/ 4 h 37"/>
                    <a:gd name="T2" fmla="*/ 6 w 62"/>
                    <a:gd name="T3" fmla="*/ 0 h 37"/>
                    <a:gd name="T4" fmla="*/ 0 w 62"/>
                    <a:gd name="T5" fmla="*/ 14 h 37"/>
                    <a:gd name="T6" fmla="*/ 24 w 62"/>
                    <a:gd name="T7" fmla="*/ 17 h 37"/>
                    <a:gd name="T8" fmla="*/ 30 w 62"/>
                    <a:gd name="T9" fmla="*/ 4 h 37"/>
                    <a:gd name="T10" fmla="*/ 0 60000 65536"/>
                    <a:gd name="T11" fmla="*/ 0 60000 65536"/>
                    <a:gd name="T12" fmla="*/ 0 60000 65536"/>
                    <a:gd name="T13" fmla="*/ 0 60000 65536"/>
                    <a:gd name="T14" fmla="*/ 0 60000 65536"/>
                    <a:gd name="T15" fmla="*/ 0 w 62"/>
                    <a:gd name="T16" fmla="*/ 0 h 37"/>
                    <a:gd name="T17" fmla="*/ 62 w 62"/>
                    <a:gd name="T18" fmla="*/ 37 h 37"/>
                  </a:gdLst>
                  <a:ahLst/>
                  <a:cxnLst>
                    <a:cxn ang="T10">
                      <a:pos x="T0" y="T1"/>
                    </a:cxn>
                    <a:cxn ang="T11">
                      <a:pos x="T2" y="T3"/>
                    </a:cxn>
                    <a:cxn ang="T12">
                      <a:pos x="T4" y="T5"/>
                    </a:cxn>
                    <a:cxn ang="T13">
                      <a:pos x="T6" y="T7"/>
                    </a:cxn>
                    <a:cxn ang="T14">
                      <a:pos x="T8" y="T9"/>
                    </a:cxn>
                  </a:cxnLst>
                  <a:rect l="T15" t="T16" r="T17" b="T18"/>
                  <a:pathLst>
                    <a:path w="62" h="37">
                      <a:moveTo>
                        <a:pt x="61" y="8"/>
                      </a:moveTo>
                      <a:lnTo>
                        <a:pt x="12" y="0"/>
                      </a:lnTo>
                      <a:lnTo>
                        <a:pt x="0" y="30"/>
                      </a:lnTo>
                      <a:lnTo>
                        <a:pt x="49" y="36"/>
                      </a:lnTo>
                      <a:lnTo>
                        <a:pt x="61"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8" name="Freeform 137"/>
                <p:cNvSpPr>
                  <a:spLocks/>
                </p:cNvSpPr>
                <p:nvPr/>
              </p:nvSpPr>
              <p:spPr bwMode="auto">
                <a:xfrm>
                  <a:off x="4290" y="1266"/>
                  <a:ext cx="31" cy="18"/>
                </a:xfrm>
                <a:custGeom>
                  <a:avLst/>
                  <a:gdLst>
                    <a:gd name="T0" fmla="*/ 30 w 60"/>
                    <a:gd name="T1" fmla="*/ 4 h 37"/>
                    <a:gd name="T2" fmla="*/ 5 w 60"/>
                    <a:gd name="T3" fmla="*/ 0 h 37"/>
                    <a:gd name="T4" fmla="*/ 0 w 60"/>
                    <a:gd name="T5" fmla="*/ 14 h 37"/>
                    <a:gd name="T6" fmla="*/ 24 w 60"/>
                    <a:gd name="T7" fmla="*/ 18 h 37"/>
                    <a:gd name="T8" fmla="*/ 30 w 60"/>
                    <a:gd name="T9" fmla="*/ 4 h 37"/>
                    <a:gd name="T10" fmla="*/ 0 60000 65536"/>
                    <a:gd name="T11" fmla="*/ 0 60000 65536"/>
                    <a:gd name="T12" fmla="*/ 0 60000 65536"/>
                    <a:gd name="T13" fmla="*/ 0 60000 65536"/>
                    <a:gd name="T14" fmla="*/ 0 60000 65536"/>
                    <a:gd name="T15" fmla="*/ 0 w 60"/>
                    <a:gd name="T16" fmla="*/ 0 h 37"/>
                    <a:gd name="T17" fmla="*/ 60 w 60"/>
                    <a:gd name="T18" fmla="*/ 37 h 37"/>
                  </a:gdLst>
                  <a:ahLst/>
                  <a:cxnLst>
                    <a:cxn ang="T10">
                      <a:pos x="T0" y="T1"/>
                    </a:cxn>
                    <a:cxn ang="T11">
                      <a:pos x="T2" y="T3"/>
                    </a:cxn>
                    <a:cxn ang="T12">
                      <a:pos x="T4" y="T5"/>
                    </a:cxn>
                    <a:cxn ang="T13">
                      <a:pos x="T6" y="T7"/>
                    </a:cxn>
                    <a:cxn ang="T14">
                      <a:pos x="T8" y="T9"/>
                    </a:cxn>
                  </a:cxnLst>
                  <a:rect l="T15" t="T16" r="T17" b="T18"/>
                  <a:pathLst>
                    <a:path w="60" h="37">
                      <a:moveTo>
                        <a:pt x="59" y="8"/>
                      </a:moveTo>
                      <a:lnTo>
                        <a:pt x="10" y="0"/>
                      </a:lnTo>
                      <a:lnTo>
                        <a:pt x="0" y="28"/>
                      </a:lnTo>
                      <a:lnTo>
                        <a:pt x="47" y="36"/>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49" name="Freeform 138"/>
                <p:cNvSpPr>
                  <a:spLocks/>
                </p:cNvSpPr>
                <p:nvPr/>
              </p:nvSpPr>
              <p:spPr bwMode="auto">
                <a:xfrm>
                  <a:off x="4268" y="1239"/>
                  <a:ext cx="28" cy="17"/>
                </a:xfrm>
                <a:custGeom>
                  <a:avLst/>
                  <a:gdLst>
                    <a:gd name="T0" fmla="*/ 28 w 60"/>
                    <a:gd name="T1" fmla="*/ 3 h 38"/>
                    <a:gd name="T2" fmla="*/ 5 w 60"/>
                    <a:gd name="T3" fmla="*/ 0 h 38"/>
                    <a:gd name="T4" fmla="*/ 0 w 60"/>
                    <a:gd name="T5" fmla="*/ 13 h 38"/>
                    <a:gd name="T6" fmla="*/ 22 w 60"/>
                    <a:gd name="T7" fmla="*/ 17 h 38"/>
                    <a:gd name="T8" fmla="*/ 28 w 60"/>
                    <a:gd name="T9" fmla="*/ 3 h 38"/>
                    <a:gd name="T10" fmla="*/ 0 60000 65536"/>
                    <a:gd name="T11" fmla="*/ 0 60000 65536"/>
                    <a:gd name="T12" fmla="*/ 0 60000 65536"/>
                    <a:gd name="T13" fmla="*/ 0 60000 65536"/>
                    <a:gd name="T14" fmla="*/ 0 60000 65536"/>
                    <a:gd name="T15" fmla="*/ 0 w 60"/>
                    <a:gd name="T16" fmla="*/ 0 h 38"/>
                    <a:gd name="T17" fmla="*/ 60 w 60"/>
                    <a:gd name="T18" fmla="*/ 38 h 38"/>
                  </a:gdLst>
                  <a:ahLst/>
                  <a:cxnLst>
                    <a:cxn ang="T10">
                      <a:pos x="T0" y="T1"/>
                    </a:cxn>
                    <a:cxn ang="T11">
                      <a:pos x="T2" y="T3"/>
                    </a:cxn>
                    <a:cxn ang="T12">
                      <a:pos x="T4" y="T5"/>
                    </a:cxn>
                    <a:cxn ang="T13">
                      <a:pos x="T6" y="T7"/>
                    </a:cxn>
                    <a:cxn ang="T14">
                      <a:pos x="T8" y="T9"/>
                    </a:cxn>
                  </a:cxnLst>
                  <a:rect l="T15" t="T16" r="T17" b="T18"/>
                  <a:pathLst>
                    <a:path w="60" h="38">
                      <a:moveTo>
                        <a:pt x="59" y="6"/>
                      </a:moveTo>
                      <a:lnTo>
                        <a:pt x="10" y="0"/>
                      </a:lnTo>
                      <a:lnTo>
                        <a:pt x="0" y="29"/>
                      </a:lnTo>
                      <a:lnTo>
                        <a:pt x="47" y="37"/>
                      </a:lnTo>
                      <a:lnTo>
                        <a:pt x="59" y="6"/>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50" name="Freeform 139"/>
                <p:cNvSpPr>
                  <a:spLocks/>
                </p:cNvSpPr>
                <p:nvPr/>
              </p:nvSpPr>
              <p:spPr bwMode="auto">
                <a:xfrm>
                  <a:off x="4259" y="1260"/>
                  <a:ext cx="29" cy="19"/>
                </a:xfrm>
                <a:custGeom>
                  <a:avLst/>
                  <a:gdLst>
                    <a:gd name="T0" fmla="*/ 29 w 60"/>
                    <a:gd name="T1" fmla="*/ 4 h 37"/>
                    <a:gd name="T2" fmla="*/ 5 w 60"/>
                    <a:gd name="T3" fmla="*/ 0 h 37"/>
                    <a:gd name="T4" fmla="*/ 0 w 60"/>
                    <a:gd name="T5" fmla="*/ 14 h 37"/>
                    <a:gd name="T6" fmla="*/ 23 w 60"/>
                    <a:gd name="T7" fmla="*/ 18 h 37"/>
                    <a:gd name="T8" fmla="*/ 29 w 60"/>
                    <a:gd name="T9" fmla="*/ 4 h 37"/>
                    <a:gd name="T10" fmla="*/ 0 60000 65536"/>
                    <a:gd name="T11" fmla="*/ 0 60000 65536"/>
                    <a:gd name="T12" fmla="*/ 0 60000 65536"/>
                    <a:gd name="T13" fmla="*/ 0 60000 65536"/>
                    <a:gd name="T14" fmla="*/ 0 60000 65536"/>
                    <a:gd name="T15" fmla="*/ 0 w 60"/>
                    <a:gd name="T16" fmla="*/ 0 h 37"/>
                    <a:gd name="T17" fmla="*/ 60 w 60"/>
                    <a:gd name="T18" fmla="*/ 37 h 37"/>
                  </a:gdLst>
                  <a:ahLst/>
                  <a:cxnLst>
                    <a:cxn ang="T10">
                      <a:pos x="T0" y="T1"/>
                    </a:cxn>
                    <a:cxn ang="T11">
                      <a:pos x="T2" y="T3"/>
                    </a:cxn>
                    <a:cxn ang="T12">
                      <a:pos x="T4" y="T5"/>
                    </a:cxn>
                    <a:cxn ang="T13">
                      <a:pos x="T6" y="T7"/>
                    </a:cxn>
                    <a:cxn ang="T14">
                      <a:pos x="T8" y="T9"/>
                    </a:cxn>
                  </a:cxnLst>
                  <a:rect l="T15" t="T16" r="T17" b="T18"/>
                  <a:pathLst>
                    <a:path w="60" h="37">
                      <a:moveTo>
                        <a:pt x="59" y="8"/>
                      </a:moveTo>
                      <a:lnTo>
                        <a:pt x="10" y="0"/>
                      </a:lnTo>
                      <a:lnTo>
                        <a:pt x="0" y="28"/>
                      </a:lnTo>
                      <a:lnTo>
                        <a:pt x="47" y="36"/>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grpSp>
        </p:grpSp>
        <p:sp>
          <p:nvSpPr>
            <p:cNvPr id="44" name="Rectangle 140"/>
            <p:cNvSpPr>
              <a:spLocks noChangeArrowheads="1"/>
            </p:cNvSpPr>
            <p:nvPr/>
          </p:nvSpPr>
          <p:spPr bwMode="auto">
            <a:xfrm>
              <a:off x="1127125" y="4597400"/>
              <a:ext cx="1089025" cy="320675"/>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p>
              <a:pPr algn="ctr" eaLnBrk="0" hangingPunct="0">
                <a:defRPr/>
              </a:pPr>
              <a:r>
                <a:rPr lang="zh-CN" altLang="en-US" sz="1800" b="1">
                  <a:latin typeface="Arial Narrow" pitchFamily="34" charset="0"/>
                </a:rPr>
                <a:t>用户</a:t>
              </a:r>
            </a:p>
          </p:txBody>
        </p:sp>
        <p:grpSp>
          <p:nvGrpSpPr>
            <p:cNvPr id="45" name="Group 141"/>
            <p:cNvGrpSpPr>
              <a:grpSpLocks/>
            </p:cNvGrpSpPr>
            <p:nvPr/>
          </p:nvGrpSpPr>
          <p:grpSpPr bwMode="auto">
            <a:xfrm>
              <a:off x="1020763" y="3378200"/>
              <a:ext cx="1358900" cy="1270000"/>
              <a:chOff x="2456" y="2156"/>
              <a:chExt cx="752" cy="682"/>
            </a:xfrm>
          </p:grpSpPr>
          <p:grpSp>
            <p:nvGrpSpPr>
              <p:cNvPr id="111" name="Group 142"/>
              <p:cNvGrpSpPr>
                <a:grpSpLocks/>
              </p:cNvGrpSpPr>
              <p:nvPr/>
            </p:nvGrpSpPr>
            <p:grpSpPr bwMode="auto">
              <a:xfrm>
                <a:off x="2456" y="2275"/>
                <a:ext cx="253" cy="563"/>
                <a:chOff x="3064" y="2792"/>
                <a:chExt cx="281" cy="626"/>
              </a:xfrm>
            </p:grpSpPr>
            <p:sp>
              <p:nvSpPr>
                <p:cNvPr id="118" name="Oval 143"/>
                <p:cNvSpPr>
                  <a:spLocks noChangeArrowheads="1"/>
                </p:cNvSpPr>
                <p:nvPr/>
              </p:nvSpPr>
              <p:spPr bwMode="auto">
                <a:xfrm>
                  <a:off x="3156" y="2792"/>
                  <a:ext cx="97" cy="102"/>
                </a:xfrm>
                <a:prstGeom prst="ellipse">
                  <a:avLst/>
                </a:prstGeom>
                <a:gradFill rotWithShape="0">
                  <a:gsLst>
                    <a:gs pos="0">
                      <a:srgbClr val="9234DB">
                        <a:gamma/>
                        <a:tint val="33333"/>
                        <a:invGamma/>
                      </a:srgbClr>
                    </a:gs>
                    <a:gs pos="100000">
                      <a:srgbClr val="9234DB"/>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119" name="Freeform 144"/>
                <p:cNvSpPr>
                  <a:spLocks/>
                </p:cNvSpPr>
                <p:nvPr/>
              </p:nvSpPr>
              <p:spPr bwMode="auto">
                <a:xfrm>
                  <a:off x="3064" y="2916"/>
                  <a:ext cx="281" cy="502"/>
                </a:xfrm>
                <a:custGeom>
                  <a:avLst/>
                  <a:gdLst/>
                  <a:ahLst/>
                  <a:cxnLst>
                    <a:cxn ang="0">
                      <a:pos x="208" y="0"/>
                    </a:cxn>
                    <a:cxn ang="0">
                      <a:pos x="217" y="3"/>
                    </a:cxn>
                    <a:cxn ang="0">
                      <a:pos x="228" y="9"/>
                    </a:cxn>
                    <a:cxn ang="0">
                      <a:pos x="232" y="16"/>
                    </a:cxn>
                    <a:cxn ang="0">
                      <a:pos x="237" y="24"/>
                    </a:cxn>
                    <a:cxn ang="0">
                      <a:pos x="241" y="35"/>
                    </a:cxn>
                    <a:cxn ang="0">
                      <a:pos x="280" y="189"/>
                    </a:cxn>
                    <a:cxn ang="0">
                      <a:pos x="280" y="201"/>
                    </a:cxn>
                    <a:cxn ang="0">
                      <a:pos x="276" y="208"/>
                    </a:cxn>
                    <a:cxn ang="0">
                      <a:pos x="268" y="214"/>
                    </a:cxn>
                    <a:cxn ang="0">
                      <a:pos x="258" y="214"/>
                    </a:cxn>
                    <a:cxn ang="0">
                      <a:pos x="252" y="212"/>
                    </a:cxn>
                    <a:cxn ang="0">
                      <a:pos x="244" y="208"/>
                    </a:cxn>
                    <a:cxn ang="0">
                      <a:pos x="240" y="201"/>
                    </a:cxn>
                    <a:cxn ang="0">
                      <a:pos x="253" y="310"/>
                    </a:cxn>
                    <a:cxn ang="0">
                      <a:pos x="202" y="484"/>
                    </a:cxn>
                    <a:cxn ang="0">
                      <a:pos x="198" y="494"/>
                    </a:cxn>
                    <a:cxn ang="0">
                      <a:pos x="190" y="499"/>
                    </a:cxn>
                    <a:cxn ang="0">
                      <a:pos x="184" y="503"/>
                    </a:cxn>
                    <a:cxn ang="0">
                      <a:pos x="174" y="503"/>
                    </a:cxn>
                    <a:cxn ang="0">
                      <a:pos x="166" y="500"/>
                    </a:cxn>
                    <a:cxn ang="0">
                      <a:pos x="159" y="494"/>
                    </a:cxn>
                    <a:cxn ang="0">
                      <a:pos x="154" y="487"/>
                    </a:cxn>
                    <a:cxn ang="0">
                      <a:pos x="153" y="479"/>
                    </a:cxn>
                    <a:cxn ang="0">
                      <a:pos x="127" y="479"/>
                    </a:cxn>
                    <a:cxn ang="0">
                      <a:pos x="126" y="487"/>
                    </a:cxn>
                    <a:cxn ang="0">
                      <a:pos x="121" y="496"/>
                    </a:cxn>
                    <a:cxn ang="0">
                      <a:pos x="114" y="500"/>
                    </a:cxn>
                    <a:cxn ang="0">
                      <a:pos x="106" y="503"/>
                    </a:cxn>
                    <a:cxn ang="0">
                      <a:pos x="96" y="503"/>
                    </a:cxn>
                    <a:cxn ang="0">
                      <a:pos x="90" y="499"/>
                    </a:cxn>
                    <a:cxn ang="0">
                      <a:pos x="82" y="494"/>
                    </a:cxn>
                    <a:cxn ang="0">
                      <a:pos x="78" y="484"/>
                    </a:cxn>
                    <a:cxn ang="0">
                      <a:pos x="78" y="313"/>
                    </a:cxn>
                    <a:cxn ang="0">
                      <a:pos x="78" y="71"/>
                    </a:cxn>
                    <a:cxn ang="0">
                      <a:pos x="39" y="209"/>
                    </a:cxn>
                    <a:cxn ang="0">
                      <a:pos x="31" y="217"/>
                    </a:cxn>
                    <a:cxn ang="0">
                      <a:pos x="22" y="220"/>
                    </a:cxn>
                    <a:cxn ang="0">
                      <a:pos x="15" y="220"/>
                    </a:cxn>
                    <a:cxn ang="0">
                      <a:pos x="4" y="212"/>
                    </a:cxn>
                    <a:cxn ang="0">
                      <a:pos x="0" y="202"/>
                    </a:cxn>
                    <a:cxn ang="0">
                      <a:pos x="0" y="196"/>
                    </a:cxn>
                    <a:cxn ang="0">
                      <a:pos x="40" y="38"/>
                    </a:cxn>
                    <a:cxn ang="0">
                      <a:pos x="43" y="28"/>
                    </a:cxn>
                    <a:cxn ang="0">
                      <a:pos x="46" y="19"/>
                    </a:cxn>
                    <a:cxn ang="0">
                      <a:pos x="52" y="12"/>
                    </a:cxn>
                    <a:cxn ang="0">
                      <a:pos x="60" y="4"/>
                    </a:cxn>
                    <a:cxn ang="0">
                      <a:pos x="72" y="0"/>
                    </a:cxn>
                  </a:cxnLst>
                  <a:rect l="0" t="0" r="r" b="b"/>
                  <a:pathLst>
                    <a:path w="281" h="504">
                      <a:moveTo>
                        <a:pt x="78" y="0"/>
                      </a:moveTo>
                      <a:lnTo>
                        <a:pt x="205" y="0"/>
                      </a:lnTo>
                      <a:lnTo>
                        <a:pt x="208" y="0"/>
                      </a:lnTo>
                      <a:lnTo>
                        <a:pt x="210" y="0"/>
                      </a:lnTo>
                      <a:lnTo>
                        <a:pt x="214" y="3"/>
                      </a:lnTo>
                      <a:lnTo>
                        <a:pt x="217" y="3"/>
                      </a:lnTo>
                      <a:lnTo>
                        <a:pt x="220" y="4"/>
                      </a:lnTo>
                      <a:lnTo>
                        <a:pt x="222" y="7"/>
                      </a:lnTo>
                      <a:lnTo>
                        <a:pt x="228" y="9"/>
                      </a:lnTo>
                      <a:lnTo>
                        <a:pt x="229" y="12"/>
                      </a:lnTo>
                      <a:lnTo>
                        <a:pt x="229" y="15"/>
                      </a:lnTo>
                      <a:lnTo>
                        <a:pt x="232" y="16"/>
                      </a:lnTo>
                      <a:lnTo>
                        <a:pt x="234" y="19"/>
                      </a:lnTo>
                      <a:lnTo>
                        <a:pt x="237" y="22"/>
                      </a:lnTo>
                      <a:lnTo>
                        <a:pt x="237" y="24"/>
                      </a:lnTo>
                      <a:lnTo>
                        <a:pt x="240" y="27"/>
                      </a:lnTo>
                      <a:lnTo>
                        <a:pt x="240" y="31"/>
                      </a:lnTo>
                      <a:lnTo>
                        <a:pt x="241" y="35"/>
                      </a:lnTo>
                      <a:lnTo>
                        <a:pt x="241" y="38"/>
                      </a:lnTo>
                      <a:lnTo>
                        <a:pt x="241" y="43"/>
                      </a:lnTo>
                      <a:lnTo>
                        <a:pt x="280" y="189"/>
                      </a:lnTo>
                      <a:lnTo>
                        <a:pt x="280" y="193"/>
                      </a:lnTo>
                      <a:lnTo>
                        <a:pt x="280" y="196"/>
                      </a:lnTo>
                      <a:lnTo>
                        <a:pt x="280" y="201"/>
                      </a:lnTo>
                      <a:lnTo>
                        <a:pt x="280" y="202"/>
                      </a:lnTo>
                      <a:lnTo>
                        <a:pt x="277" y="205"/>
                      </a:lnTo>
                      <a:lnTo>
                        <a:pt x="276" y="208"/>
                      </a:lnTo>
                      <a:lnTo>
                        <a:pt x="273" y="209"/>
                      </a:lnTo>
                      <a:lnTo>
                        <a:pt x="271" y="212"/>
                      </a:lnTo>
                      <a:lnTo>
                        <a:pt x="268" y="214"/>
                      </a:lnTo>
                      <a:lnTo>
                        <a:pt x="265" y="214"/>
                      </a:lnTo>
                      <a:lnTo>
                        <a:pt x="261" y="214"/>
                      </a:lnTo>
                      <a:lnTo>
                        <a:pt x="258" y="214"/>
                      </a:lnTo>
                      <a:lnTo>
                        <a:pt x="256" y="214"/>
                      </a:lnTo>
                      <a:lnTo>
                        <a:pt x="253" y="214"/>
                      </a:lnTo>
                      <a:lnTo>
                        <a:pt x="252" y="212"/>
                      </a:lnTo>
                      <a:lnTo>
                        <a:pt x="249" y="212"/>
                      </a:lnTo>
                      <a:lnTo>
                        <a:pt x="246" y="209"/>
                      </a:lnTo>
                      <a:lnTo>
                        <a:pt x="244" y="208"/>
                      </a:lnTo>
                      <a:lnTo>
                        <a:pt x="241" y="205"/>
                      </a:lnTo>
                      <a:lnTo>
                        <a:pt x="241" y="202"/>
                      </a:lnTo>
                      <a:lnTo>
                        <a:pt x="240" y="201"/>
                      </a:lnTo>
                      <a:lnTo>
                        <a:pt x="202" y="71"/>
                      </a:lnTo>
                      <a:lnTo>
                        <a:pt x="190" y="71"/>
                      </a:lnTo>
                      <a:lnTo>
                        <a:pt x="253" y="310"/>
                      </a:lnTo>
                      <a:lnTo>
                        <a:pt x="202" y="310"/>
                      </a:lnTo>
                      <a:lnTo>
                        <a:pt x="202" y="479"/>
                      </a:lnTo>
                      <a:lnTo>
                        <a:pt x="202" y="484"/>
                      </a:lnTo>
                      <a:lnTo>
                        <a:pt x="202" y="487"/>
                      </a:lnTo>
                      <a:lnTo>
                        <a:pt x="201" y="488"/>
                      </a:lnTo>
                      <a:lnTo>
                        <a:pt x="198" y="494"/>
                      </a:lnTo>
                      <a:lnTo>
                        <a:pt x="196" y="496"/>
                      </a:lnTo>
                      <a:lnTo>
                        <a:pt x="196" y="499"/>
                      </a:lnTo>
                      <a:lnTo>
                        <a:pt x="190" y="499"/>
                      </a:lnTo>
                      <a:lnTo>
                        <a:pt x="189" y="500"/>
                      </a:lnTo>
                      <a:lnTo>
                        <a:pt x="186" y="503"/>
                      </a:lnTo>
                      <a:lnTo>
                        <a:pt x="184" y="503"/>
                      </a:lnTo>
                      <a:lnTo>
                        <a:pt x="181" y="503"/>
                      </a:lnTo>
                      <a:lnTo>
                        <a:pt x="178" y="503"/>
                      </a:lnTo>
                      <a:lnTo>
                        <a:pt x="174" y="503"/>
                      </a:lnTo>
                      <a:lnTo>
                        <a:pt x="171" y="503"/>
                      </a:lnTo>
                      <a:lnTo>
                        <a:pt x="169" y="500"/>
                      </a:lnTo>
                      <a:lnTo>
                        <a:pt x="166" y="500"/>
                      </a:lnTo>
                      <a:lnTo>
                        <a:pt x="165" y="499"/>
                      </a:lnTo>
                      <a:lnTo>
                        <a:pt x="162" y="496"/>
                      </a:lnTo>
                      <a:lnTo>
                        <a:pt x="159" y="494"/>
                      </a:lnTo>
                      <a:lnTo>
                        <a:pt x="157" y="494"/>
                      </a:lnTo>
                      <a:lnTo>
                        <a:pt x="157" y="488"/>
                      </a:lnTo>
                      <a:lnTo>
                        <a:pt x="154" y="487"/>
                      </a:lnTo>
                      <a:lnTo>
                        <a:pt x="154" y="484"/>
                      </a:lnTo>
                      <a:lnTo>
                        <a:pt x="153" y="481"/>
                      </a:lnTo>
                      <a:lnTo>
                        <a:pt x="153" y="479"/>
                      </a:lnTo>
                      <a:lnTo>
                        <a:pt x="153" y="313"/>
                      </a:lnTo>
                      <a:lnTo>
                        <a:pt x="127" y="313"/>
                      </a:lnTo>
                      <a:lnTo>
                        <a:pt x="127" y="479"/>
                      </a:lnTo>
                      <a:lnTo>
                        <a:pt x="127" y="481"/>
                      </a:lnTo>
                      <a:lnTo>
                        <a:pt x="127" y="484"/>
                      </a:lnTo>
                      <a:lnTo>
                        <a:pt x="126" y="487"/>
                      </a:lnTo>
                      <a:lnTo>
                        <a:pt x="126" y="488"/>
                      </a:lnTo>
                      <a:lnTo>
                        <a:pt x="123" y="494"/>
                      </a:lnTo>
                      <a:lnTo>
                        <a:pt x="121" y="496"/>
                      </a:lnTo>
                      <a:lnTo>
                        <a:pt x="118" y="499"/>
                      </a:lnTo>
                      <a:lnTo>
                        <a:pt x="115" y="499"/>
                      </a:lnTo>
                      <a:lnTo>
                        <a:pt x="114" y="500"/>
                      </a:lnTo>
                      <a:lnTo>
                        <a:pt x="111" y="503"/>
                      </a:lnTo>
                      <a:lnTo>
                        <a:pt x="109" y="503"/>
                      </a:lnTo>
                      <a:lnTo>
                        <a:pt x="106" y="503"/>
                      </a:lnTo>
                      <a:lnTo>
                        <a:pt x="102" y="503"/>
                      </a:lnTo>
                      <a:lnTo>
                        <a:pt x="99" y="503"/>
                      </a:lnTo>
                      <a:lnTo>
                        <a:pt x="96" y="503"/>
                      </a:lnTo>
                      <a:lnTo>
                        <a:pt x="94" y="500"/>
                      </a:lnTo>
                      <a:lnTo>
                        <a:pt x="91" y="500"/>
                      </a:lnTo>
                      <a:lnTo>
                        <a:pt x="90" y="499"/>
                      </a:lnTo>
                      <a:lnTo>
                        <a:pt x="87" y="499"/>
                      </a:lnTo>
                      <a:lnTo>
                        <a:pt x="84" y="496"/>
                      </a:lnTo>
                      <a:lnTo>
                        <a:pt x="82" y="494"/>
                      </a:lnTo>
                      <a:lnTo>
                        <a:pt x="79" y="491"/>
                      </a:lnTo>
                      <a:lnTo>
                        <a:pt x="79" y="488"/>
                      </a:lnTo>
                      <a:lnTo>
                        <a:pt x="78" y="484"/>
                      </a:lnTo>
                      <a:lnTo>
                        <a:pt x="78" y="481"/>
                      </a:lnTo>
                      <a:lnTo>
                        <a:pt x="78" y="479"/>
                      </a:lnTo>
                      <a:lnTo>
                        <a:pt x="78" y="313"/>
                      </a:lnTo>
                      <a:lnTo>
                        <a:pt x="28" y="313"/>
                      </a:lnTo>
                      <a:lnTo>
                        <a:pt x="90" y="71"/>
                      </a:lnTo>
                      <a:lnTo>
                        <a:pt x="78" y="71"/>
                      </a:lnTo>
                      <a:lnTo>
                        <a:pt x="40" y="202"/>
                      </a:lnTo>
                      <a:lnTo>
                        <a:pt x="39" y="205"/>
                      </a:lnTo>
                      <a:lnTo>
                        <a:pt x="39" y="209"/>
                      </a:lnTo>
                      <a:lnTo>
                        <a:pt x="36" y="212"/>
                      </a:lnTo>
                      <a:lnTo>
                        <a:pt x="34" y="214"/>
                      </a:lnTo>
                      <a:lnTo>
                        <a:pt x="31" y="217"/>
                      </a:lnTo>
                      <a:lnTo>
                        <a:pt x="28" y="217"/>
                      </a:lnTo>
                      <a:lnTo>
                        <a:pt x="27" y="220"/>
                      </a:lnTo>
                      <a:lnTo>
                        <a:pt x="22" y="220"/>
                      </a:lnTo>
                      <a:lnTo>
                        <a:pt x="19" y="220"/>
                      </a:lnTo>
                      <a:lnTo>
                        <a:pt x="16" y="220"/>
                      </a:lnTo>
                      <a:lnTo>
                        <a:pt x="15" y="220"/>
                      </a:lnTo>
                      <a:lnTo>
                        <a:pt x="9" y="217"/>
                      </a:lnTo>
                      <a:lnTo>
                        <a:pt x="7" y="214"/>
                      </a:lnTo>
                      <a:lnTo>
                        <a:pt x="4" y="212"/>
                      </a:lnTo>
                      <a:lnTo>
                        <a:pt x="3" y="208"/>
                      </a:lnTo>
                      <a:lnTo>
                        <a:pt x="0" y="205"/>
                      </a:lnTo>
                      <a:lnTo>
                        <a:pt x="0" y="202"/>
                      </a:lnTo>
                      <a:lnTo>
                        <a:pt x="0" y="201"/>
                      </a:lnTo>
                      <a:lnTo>
                        <a:pt x="0" y="198"/>
                      </a:lnTo>
                      <a:lnTo>
                        <a:pt x="0" y="196"/>
                      </a:lnTo>
                      <a:lnTo>
                        <a:pt x="0" y="193"/>
                      </a:lnTo>
                      <a:lnTo>
                        <a:pt x="39" y="40"/>
                      </a:lnTo>
                      <a:lnTo>
                        <a:pt x="40" y="38"/>
                      </a:lnTo>
                      <a:lnTo>
                        <a:pt x="40" y="34"/>
                      </a:lnTo>
                      <a:lnTo>
                        <a:pt x="40" y="31"/>
                      </a:lnTo>
                      <a:lnTo>
                        <a:pt x="43" y="28"/>
                      </a:lnTo>
                      <a:lnTo>
                        <a:pt x="43" y="27"/>
                      </a:lnTo>
                      <a:lnTo>
                        <a:pt x="43" y="24"/>
                      </a:lnTo>
                      <a:lnTo>
                        <a:pt x="46" y="19"/>
                      </a:lnTo>
                      <a:lnTo>
                        <a:pt x="48" y="16"/>
                      </a:lnTo>
                      <a:lnTo>
                        <a:pt x="51" y="15"/>
                      </a:lnTo>
                      <a:lnTo>
                        <a:pt x="52" y="12"/>
                      </a:lnTo>
                      <a:lnTo>
                        <a:pt x="55" y="9"/>
                      </a:lnTo>
                      <a:lnTo>
                        <a:pt x="58" y="7"/>
                      </a:lnTo>
                      <a:lnTo>
                        <a:pt x="60" y="4"/>
                      </a:lnTo>
                      <a:lnTo>
                        <a:pt x="63" y="3"/>
                      </a:lnTo>
                      <a:lnTo>
                        <a:pt x="67" y="3"/>
                      </a:lnTo>
                      <a:lnTo>
                        <a:pt x="72" y="0"/>
                      </a:lnTo>
                      <a:lnTo>
                        <a:pt x="78" y="0"/>
                      </a:lnTo>
                    </a:path>
                  </a:pathLst>
                </a:custGeom>
                <a:gradFill rotWithShape="0">
                  <a:gsLst>
                    <a:gs pos="0">
                      <a:srgbClr val="9234DB">
                        <a:gamma/>
                        <a:tint val="33333"/>
                        <a:invGamma/>
                      </a:srgbClr>
                    </a:gs>
                    <a:gs pos="100000">
                      <a:srgbClr val="9234DB"/>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p>
              </p:txBody>
            </p:sp>
          </p:grpSp>
          <p:grpSp>
            <p:nvGrpSpPr>
              <p:cNvPr id="112" name="Group 145"/>
              <p:cNvGrpSpPr>
                <a:grpSpLocks/>
              </p:cNvGrpSpPr>
              <p:nvPr/>
            </p:nvGrpSpPr>
            <p:grpSpPr bwMode="auto">
              <a:xfrm>
                <a:off x="2727" y="2156"/>
                <a:ext cx="215" cy="550"/>
                <a:chOff x="2073" y="2933"/>
                <a:chExt cx="238" cy="611"/>
              </a:xfrm>
            </p:grpSpPr>
            <p:sp>
              <p:nvSpPr>
                <p:cNvPr id="116" name="Oval 146"/>
                <p:cNvSpPr>
                  <a:spLocks noChangeArrowheads="1"/>
                </p:cNvSpPr>
                <p:nvPr/>
              </p:nvSpPr>
              <p:spPr bwMode="auto">
                <a:xfrm>
                  <a:off x="2139" y="2933"/>
                  <a:ext cx="99" cy="101"/>
                </a:xfrm>
                <a:prstGeom prst="ellipse">
                  <a:avLst/>
                </a:prstGeom>
                <a:gradFill rotWithShape="0">
                  <a:gsLst>
                    <a:gs pos="0">
                      <a:srgbClr val="F95AB7">
                        <a:gamma/>
                        <a:tint val="52549"/>
                        <a:invGamma/>
                      </a:srgbClr>
                    </a:gs>
                    <a:gs pos="100000">
                      <a:srgbClr val="F95AB7"/>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117" name="Freeform 147"/>
                <p:cNvSpPr>
                  <a:spLocks/>
                </p:cNvSpPr>
                <p:nvPr/>
              </p:nvSpPr>
              <p:spPr bwMode="auto">
                <a:xfrm>
                  <a:off x="2073" y="3048"/>
                  <a:ext cx="238" cy="496"/>
                </a:xfrm>
                <a:custGeom>
                  <a:avLst/>
                  <a:gdLst/>
                  <a:ahLst/>
                  <a:cxnLst>
                    <a:cxn ang="0">
                      <a:pos x="186" y="0"/>
                    </a:cxn>
                    <a:cxn ang="0">
                      <a:pos x="195" y="3"/>
                    </a:cxn>
                    <a:cxn ang="0">
                      <a:pos x="204" y="4"/>
                    </a:cxn>
                    <a:cxn ang="0">
                      <a:pos x="212" y="9"/>
                    </a:cxn>
                    <a:cxn ang="0">
                      <a:pos x="224" y="13"/>
                    </a:cxn>
                    <a:cxn ang="0">
                      <a:pos x="230" y="24"/>
                    </a:cxn>
                    <a:cxn ang="0">
                      <a:pos x="237" y="34"/>
                    </a:cxn>
                    <a:cxn ang="0">
                      <a:pos x="237" y="226"/>
                    </a:cxn>
                    <a:cxn ang="0">
                      <a:pos x="234" y="232"/>
                    </a:cxn>
                    <a:cxn ang="0">
                      <a:pos x="230" y="239"/>
                    </a:cxn>
                    <a:cxn ang="0">
                      <a:pos x="221" y="242"/>
                    </a:cxn>
                    <a:cxn ang="0">
                      <a:pos x="212" y="244"/>
                    </a:cxn>
                    <a:cxn ang="0">
                      <a:pos x="204" y="242"/>
                    </a:cxn>
                    <a:cxn ang="0">
                      <a:pos x="200" y="235"/>
                    </a:cxn>
                    <a:cxn ang="0">
                      <a:pos x="195" y="230"/>
                    </a:cxn>
                    <a:cxn ang="0">
                      <a:pos x="195" y="84"/>
                    </a:cxn>
                    <a:cxn ang="0">
                      <a:pos x="182" y="471"/>
                    </a:cxn>
                    <a:cxn ang="0">
                      <a:pos x="177" y="483"/>
                    </a:cxn>
                    <a:cxn ang="0">
                      <a:pos x="170" y="491"/>
                    </a:cxn>
                    <a:cxn ang="0">
                      <a:pos x="161" y="495"/>
                    </a:cxn>
                    <a:cxn ang="0">
                      <a:pos x="152" y="495"/>
                    </a:cxn>
                    <a:cxn ang="0">
                      <a:pos x="140" y="492"/>
                    </a:cxn>
                    <a:cxn ang="0">
                      <a:pos x="132" y="486"/>
                    </a:cxn>
                    <a:cxn ang="0">
                      <a:pos x="128" y="479"/>
                    </a:cxn>
                    <a:cxn ang="0">
                      <a:pos x="126" y="470"/>
                    </a:cxn>
                    <a:cxn ang="0">
                      <a:pos x="111" y="470"/>
                    </a:cxn>
                    <a:cxn ang="0">
                      <a:pos x="107" y="479"/>
                    </a:cxn>
                    <a:cxn ang="0">
                      <a:pos x="101" y="491"/>
                    </a:cxn>
                    <a:cxn ang="0">
                      <a:pos x="89" y="495"/>
                    </a:cxn>
                    <a:cxn ang="0">
                      <a:pos x="77" y="495"/>
                    </a:cxn>
                    <a:cxn ang="0">
                      <a:pos x="69" y="491"/>
                    </a:cxn>
                    <a:cxn ang="0">
                      <a:pos x="60" y="486"/>
                    </a:cxn>
                    <a:cxn ang="0">
                      <a:pos x="56" y="477"/>
                    </a:cxn>
                    <a:cxn ang="0">
                      <a:pos x="56" y="84"/>
                    </a:cxn>
                    <a:cxn ang="0">
                      <a:pos x="42" y="227"/>
                    </a:cxn>
                    <a:cxn ang="0">
                      <a:pos x="38" y="235"/>
                    </a:cxn>
                    <a:cxn ang="0">
                      <a:pos x="33" y="239"/>
                    </a:cxn>
                    <a:cxn ang="0">
                      <a:pos x="26" y="244"/>
                    </a:cxn>
                    <a:cxn ang="0">
                      <a:pos x="17" y="244"/>
                    </a:cxn>
                    <a:cxn ang="0">
                      <a:pos x="9" y="239"/>
                    </a:cxn>
                    <a:cxn ang="0">
                      <a:pos x="5" y="238"/>
                    </a:cxn>
                    <a:cxn ang="0">
                      <a:pos x="0" y="230"/>
                    </a:cxn>
                    <a:cxn ang="0">
                      <a:pos x="0" y="39"/>
                    </a:cxn>
                    <a:cxn ang="0">
                      <a:pos x="5" y="25"/>
                    </a:cxn>
                    <a:cxn ang="0">
                      <a:pos x="14" y="13"/>
                    </a:cxn>
                    <a:cxn ang="0">
                      <a:pos x="30" y="7"/>
                    </a:cxn>
                    <a:cxn ang="0">
                      <a:pos x="44" y="3"/>
                    </a:cxn>
                  </a:cxnLst>
                  <a:rect l="0" t="0" r="r" b="b"/>
                  <a:pathLst>
                    <a:path w="238" h="496">
                      <a:moveTo>
                        <a:pt x="56" y="0"/>
                      </a:moveTo>
                      <a:lnTo>
                        <a:pt x="182" y="0"/>
                      </a:lnTo>
                      <a:lnTo>
                        <a:pt x="186" y="0"/>
                      </a:lnTo>
                      <a:lnTo>
                        <a:pt x="188" y="0"/>
                      </a:lnTo>
                      <a:lnTo>
                        <a:pt x="191" y="0"/>
                      </a:lnTo>
                      <a:lnTo>
                        <a:pt x="195" y="3"/>
                      </a:lnTo>
                      <a:lnTo>
                        <a:pt x="198" y="3"/>
                      </a:lnTo>
                      <a:lnTo>
                        <a:pt x="200" y="3"/>
                      </a:lnTo>
                      <a:lnTo>
                        <a:pt x="204" y="4"/>
                      </a:lnTo>
                      <a:lnTo>
                        <a:pt x="207" y="4"/>
                      </a:lnTo>
                      <a:lnTo>
                        <a:pt x="209" y="7"/>
                      </a:lnTo>
                      <a:lnTo>
                        <a:pt x="212" y="9"/>
                      </a:lnTo>
                      <a:lnTo>
                        <a:pt x="216" y="9"/>
                      </a:lnTo>
                      <a:lnTo>
                        <a:pt x="219" y="12"/>
                      </a:lnTo>
                      <a:lnTo>
                        <a:pt x="224" y="13"/>
                      </a:lnTo>
                      <a:lnTo>
                        <a:pt x="225" y="18"/>
                      </a:lnTo>
                      <a:lnTo>
                        <a:pt x="228" y="21"/>
                      </a:lnTo>
                      <a:lnTo>
                        <a:pt x="230" y="24"/>
                      </a:lnTo>
                      <a:lnTo>
                        <a:pt x="234" y="28"/>
                      </a:lnTo>
                      <a:lnTo>
                        <a:pt x="234" y="30"/>
                      </a:lnTo>
                      <a:lnTo>
                        <a:pt x="237" y="34"/>
                      </a:lnTo>
                      <a:lnTo>
                        <a:pt x="237" y="39"/>
                      </a:lnTo>
                      <a:lnTo>
                        <a:pt x="237" y="42"/>
                      </a:lnTo>
                      <a:lnTo>
                        <a:pt x="237" y="226"/>
                      </a:lnTo>
                      <a:lnTo>
                        <a:pt x="237" y="227"/>
                      </a:lnTo>
                      <a:lnTo>
                        <a:pt x="234" y="230"/>
                      </a:lnTo>
                      <a:lnTo>
                        <a:pt x="234" y="232"/>
                      </a:lnTo>
                      <a:lnTo>
                        <a:pt x="234" y="235"/>
                      </a:lnTo>
                      <a:lnTo>
                        <a:pt x="233" y="238"/>
                      </a:lnTo>
                      <a:lnTo>
                        <a:pt x="230" y="239"/>
                      </a:lnTo>
                      <a:lnTo>
                        <a:pt x="228" y="239"/>
                      </a:lnTo>
                      <a:lnTo>
                        <a:pt x="224" y="242"/>
                      </a:lnTo>
                      <a:lnTo>
                        <a:pt x="221" y="242"/>
                      </a:lnTo>
                      <a:lnTo>
                        <a:pt x="219" y="244"/>
                      </a:lnTo>
                      <a:lnTo>
                        <a:pt x="216" y="244"/>
                      </a:lnTo>
                      <a:lnTo>
                        <a:pt x="212" y="244"/>
                      </a:lnTo>
                      <a:lnTo>
                        <a:pt x="209" y="242"/>
                      </a:lnTo>
                      <a:lnTo>
                        <a:pt x="207" y="242"/>
                      </a:lnTo>
                      <a:lnTo>
                        <a:pt x="204" y="242"/>
                      </a:lnTo>
                      <a:lnTo>
                        <a:pt x="203" y="239"/>
                      </a:lnTo>
                      <a:lnTo>
                        <a:pt x="200" y="238"/>
                      </a:lnTo>
                      <a:lnTo>
                        <a:pt x="200" y="235"/>
                      </a:lnTo>
                      <a:lnTo>
                        <a:pt x="198" y="235"/>
                      </a:lnTo>
                      <a:lnTo>
                        <a:pt x="195" y="232"/>
                      </a:lnTo>
                      <a:lnTo>
                        <a:pt x="195" y="230"/>
                      </a:lnTo>
                      <a:lnTo>
                        <a:pt x="195" y="227"/>
                      </a:lnTo>
                      <a:lnTo>
                        <a:pt x="195" y="226"/>
                      </a:lnTo>
                      <a:lnTo>
                        <a:pt x="195" y="84"/>
                      </a:lnTo>
                      <a:lnTo>
                        <a:pt x="182" y="84"/>
                      </a:lnTo>
                      <a:lnTo>
                        <a:pt x="182" y="467"/>
                      </a:lnTo>
                      <a:lnTo>
                        <a:pt x="182" y="471"/>
                      </a:lnTo>
                      <a:lnTo>
                        <a:pt x="182" y="474"/>
                      </a:lnTo>
                      <a:lnTo>
                        <a:pt x="179" y="479"/>
                      </a:lnTo>
                      <a:lnTo>
                        <a:pt x="177" y="483"/>
                      </a:lnTo>
                      <a:lnTo>
                        <a:pt x="174" y="486"/>
                      </a:lnTo>
                      <a:lnTo>
                        <a:pt x="173" y="488"/>
                      </a:lnTo>
                      <a:lnTo>
                        <a:pt x="170" y="491"/>
                      </a:lnTo>
                      <a:lnTo>
                        <a:pt x="165" y="492"/>
                      </a:lnTo>
                      <a:lnTo>
                        <a:pt x="162" y="492"/>
                      </a:lnTo>
                      <a:lnTo>
                        <a:pt x="161" y="495"/>
                      </a:lnTo>
                      <a:lnTo>
                        <a:pt x="156" y="495"/>
                      </a:lnTo>
                      <a:lnTo>
                        <a:pt x="153" y="495"/>
                      </a:lnTo>
                      <a:lnTo>
                        <a:pt x="152" y="495"/>
                      </a:lnTo>
                      <a:lnTo>
                        <a:pt x="147" y="495"/>
                      </a:lnTo>
                      <a:lnTo>
                        <a:pt x="144" y="492"/>
                      </a:lnTo>
                      <a:lnTo>
                        <a:pt x="140" y="492"/>
                      </a:lnTo>
                      <a:lnTo>
                        <a:pt x="137" y="491"/>
                      </a:lnTo>
                      <a:lnTo>
                        <a:pt x="135" y="488"/>
                      </a:lnTo>
                      <a:lnTo>
                        <a:pt x="132" y="486"/>
                      </a:lnTo>
                      <a:lnTo>
                        <a:pt x="131" y="483"/>
                      </a:lnTo>
                      <a:lnTo>
                        <a:pt x="128" y="482"/>
                      </a:lnTo>
                      <a:lnTo>
                        <a:pt x="128" y="479"/>
                      </a:lnTo>
                      <a:lnTo>
                        <a:pt x="126" y="477"/>
                      </a:lnTo>
                      <a:lnTo>
                        <a:pt x="126" y="474"/>
                      </a:lnTo>
                      <a:lnTo>
                        <a:pt x="126" y="470"/>
                      </a:lnTo>
                      <a:lnTo>
                        <a:pt x="126" y="238"/>
                      </a:lnTo>
                      <a:lnTo>
                        <a:pt x="111" y="238"/>
                      </a:lnTo>
                      <a:lnTo>
                        <a:pt x="111" y="470"/>
                      </a:lnTo>
                      <a:lnTo>
                        <a:pt x="111" y="471"/>
                      </a:lnTo>
                      <a:lnTo>
                        <a:pt x="110" y="477"/>
                      </a:lnTo>
                      <a:lnTo>
                        <a:pt x="107" y="479"/>
                      </a:lnTo>
                      <a:lnTo>
                        <a:pt x="107" y="483"/>
                      </a:lnTo>
                      <a:lnTo>
                        <a:pt x="105" y="486"/>
                      </a:lnTo>
                      <a:lnTo>
                        <a:pt x="101" y="491"/>
                      </a:lnTo>
                      <a:lnTo>
                        <a:pt x="98" y="491"/>
                      </a:lnTo>
                      <a:lnTo>
                        <a:pt x="93" y="492"/>
                      </a:lnTo>
                      <a:lnTo>
                        <a:pt x="89" y="495"/>
                      </a:lnTo>
                      <a:lnTo>
                        <a:pt x="86" y="495"/>
                      </a:lnTo>
                      <a:lnTo>
                        <a:pt x="81" y="495"/>
                      </a:lnTo>
                      <a:lnTo>
                        <a:pt x="77" y="495"/>
                      </a:lnTo>
                      <a:lnTo>
                        <a:pt x="75" y="495"/>
                      </a:lnTo>
                      <a:lnTo>
                        <a:pt x="72" y="492"/>
                      </a:lnTo>
                      <a:lnTo>
                        <a:pt x="69" y="491"/>
                      </a:lnTo>
                      <a:lnTo>
                        <a:pt x="65" y="491"/>
                      </a:lnTo>
                      <a:lnTo>
                        <a:pt x="63" y="486"/>
                      </a:lnTo>
                      <a:lnTo>
                        <a:pt x="60" y="486"/>
                      </a:lnTo>
                      <a:lnTo>
                        <a:pt x="59" y="482"/>
                      </a:lnTo>
                      <a:lnTo>
                        <a:pt x="59" y="479"/>
                      </a:lnTo>
                      <a:lnTo>
                        <a:pt x="56" y="477"/>
                      </a:lnTo>
                      <a:lnTo>
                        <a:pt x="56" y="474"/>
                      </a:lnTo>
                      <a:lnTo>
                        <a:pt x="56" y="470"/>
                      </a:lnTo>
                      <a:lnTo>
                        <a:pt x="56" y="84"/>
                      </a:lnTo>
                      <a:lnTo>
                        <a:pt x="42" y="84"/>
                      </a:lnTo>
                      <a:lnTo>
                        <a:pt x="42" y="226"/>
                      </a:lnTo>
                      <a:lnTo>
                        <a:pt x="42" y="227"/>
                      </a:lnTo>
                      <a:lnTo>
                        <a:pt x="39" y="230"/>
                      </a:lnTo>
                      <a:lnTo>
                        <a:pt x="39" y="232"/>
                      </a:lnTo>
                      <a:lnTo>
                        <a:pt x="38" y="235"/>
                      </a:lnTo>
                      <a:lnTo>
                        <a:pt x="35" y="238"/>
                      </a:lnTo>
                      <a:lnTo>
                        <a:pt x="35" y="239"/>
                      </a:lnTo>
                      <a:lnTo>
                        <a:pt x="33" y="239"/>
                      </a:lnTo>
                      <a:lnTo>
                        <a:pt x="30" y="242"/>
                      </a:lnTo>
                      <a:lnTo>
                        <a:pt x="29" y="242"/>
                      </a:lnTo>
                      <a:lnTo>
                        <a:pt x="26" y="244"/>
                      </a:lnTo>
                      <a:lnTo>
                        <a:pt x="23" y="244"/>
                      </a:lnTo>
                      <a:lnTo>
                        <a:pt x="18" y="244"/>
                      </a:lnTo>
                      <a:lnTo>
                        <a:pt x="17" y="244"/>
                      </a:lnTo>
                      <a:lnTo>
                        <a:pt x="14" y="242"/>
                      </a:lnTo>
                      <a:lnTo>
                        <a:pt x="12" y="242"/>
                      </a:lnTo>
                      <a:lnTo>
                        <a:pt x="9" y="239"/>
                      </a:lnTo>
                      <a:lnTo>
                        <a:pt x="8" y="239"/>
                      </a:lnTo>
                      <a:lnTo>
                        <a:pt x="8" y="238"/>
                      </a:lnTo>
                      <a:lnTo>
                        <a:pt x="5" y="238"/>
                      </a:lnTo>
                      <a:lnTo>
                        <a:pt x="3" y="235"/>
                      </a:lnTo>
                      <a:lnTo>
                        <a:pt x="3" y="232"/>
                      </a:lnTo>
                      <a:lnTo>
                        <a:pt x="0" y="230"/>
                      </a:lnTo>
                      <a:lnTo>
                        <a:pt x="0" y="227"/>
                      </a:lnTo>
                      <a:lnTo>
                        <a:pt x="0" y="226"/>
                      </a:lnTo>
                      <a:lnTo>
                        <a:pt x="0" y="39"/>
                      </a:lnTo>
                      <a:lnTo>
                        <a:pt x="0" y="34"/>
                      </a:lnTo>
                      <a:lnTo>
                        <a:pt x="3" y="30"/>
                      </a:lnTo>
                      <a:lnTo>
                        <a:pt x="5" y="25"/>
                      </a:lnTo>
                      <a:lnTo>
                        <a:pt x="8" y="21"/>
                      </a:lnTo>
                      <a:lnTo>
                        <a:pt x="12" y="18"/>
                      </a:lnTo>
                      <a:lnTo>
                        <a:pt x="14" y="13"/>
                      </a:lnTo>
                      <a:lnTo>
                        <a:pt x="18" y="12"/>
                      </a:lnTo>
                      <a:lnTo>
                        <a:pt x="26" y="9"/>
                      </a:lnTo>
                      <a:lnTo>
                        <a:pt x="30" y="7"/>
                      </a:lnTo>
                      <a:lnTo>
                        <a:pt x="33" y="4"/>
                      </a:lnTo>
                      <a:lnTo>
                        <a:pt x="39" y="3"/>
                      </a:lnTo>
                      <a:lnTo>
                        <a:pt x="44" y="3"/>
                      </a:lnTo>
                      <a:lnTo>
                        <a:pt x="51" y="0"/>
                      </a:lnTo>
                      <a:lnTo>
                        <a:pt x="56" y="0"/>
                      </a:lnTo>
                    </a:path>
                  </a:pathLst>
                </a:custGeom>
                <a:gradFill rotWithShape="0">
                  <a:gsLst>
                    <a:gs pos="0">
                      <a:srgbClr val="F95AB7">
                        <a:gamma/>
                        <a:tint val="52549"/>
                        <a:invGamma/>
                      </a:srgbClr>
                    </a:gs>
                    <a:gs pos="100000">
                      <a:srgbClr val="F95AB7"/>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p>
              </p:txBody>
            </p:sp>
          </p:grpSp>
          <p:grpSp>
            <p:nvGrpSpPr>
              <p:cNvPr id="113" name="Group 148"/>
              <p:cNvGrpSpPr>
                <a:grpSpLocks/>
              </p:cNvGrpSpPr>
              <p:nvPr/>
            </p:nvGrpSpPr>
            <p:grpSpPr bwMode="auto">
              <a:xfrm>
                <a:off x="2955" y="2235"/>
                <a:ext cx="253" cy="564"/>
                <a:chOff x="2326" y="3101"/>
                <a:chExt cx="281" cy="626"/>
              </a:xfrm>
            </p:grpSpPr>
            <p:sp>
              <p:nvSpPr>
                <p:cNvPr id="114" name="Oval 149"/>
                <p:cNvSpPr>
                  <a:spLocks noChangeArrowheads="1"/>
                </p:cNvSpPr>
                <p:nvPr/>
              </p:nvSpPr>
              <p:spPr bwMode="auto">
                <a:xfrm>
                  <a:off x="2418" y="3101"/>
                  <a:ext cx="97" cy="101"/>
                </a:xfrm>
                <a:prstGeom prst="ellipse">
                  <a:avLst/>
                </a:prstGeom>
                <a:gradFill rotWithShape="0">
                  <a:gsLst>
                    <a:gs pos="0">
                      <a:srgbClr val="FF9900">
                        <a:gamma/>
                        <a:tint val="54902"/>
                        <a:invGamma/>
                      </a:srgbClr>
                    </a:gs>
                    <a:gs pos="100000">
                      <a:srgbClr val="FF9900"/>
                    </a:gs>
                  </a:gsLst>
                  <a:path path="shape">
                    <a:fillToRect l="50000" t="50000" r="50000" b="50000"/>
                  </a:path>
                </a:gradFill>
                <a:ln w="12700">
                  <a:no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115" name="Freeform 150"/>
                <p:cNvSpPr>
                  <a:spLocks/>
                </p:cNvSpPr>
                <p:nvPr/>
              </p:nvSpPr>
              <p:spPr bwMode="auto">
                <a:xfrm>
                  <a:off x="2326" y="3223"/>
                  <a:ext cx="281" cy="502"/>
                </a:xfrm>
                <a:custGeom>
                  <a:avLst/>
                  <a:gdLst/>
                  <a:ahLst/>
                  <a:cxnLst>
                    <a:cxn ang="0">
                      <a:pos x="208" y="0"/>
                    </a:cxn>
                    <a:cxn ang="0">
                      <a:pos x="217" y="3"/>
                    </a:cxn>
                    <a:cxn ang="0">
                      <a:pos x="228" y="9"/>
                    </a:cxn>
                    <a:cxn ang="0">
                      <a:pos x="232" y="16"/>
                    </a:cxn>
                    <a:cxn ang="0">
                      <a:pos x="237" y="24"/>
                    </a:cxn>
                    <a:cxn ang="0">
                      <a:pos x="241" y="35"/>
                    </a:cxn>
                    <a:cxn ang="0">
                      <a:pos x="280" y="189"/>
                    </a:cxn>
                    <a:cxn ang="0">
                      <a:pos x="280" y="201"/>
                    </a:cxn>
                    <a:cxn ang="0">
                      <a:pos x="276" y="208"/>
                    </a:cxn>
                    <a:cxn ang="0">
                      <a:pos x="268" y="214"/>
                    </a:cxn>
                    <a:cxn ang="0">
                      <a:pos x="258" y="214"/>
                    </a:cxn>
                    <a:cxn ang="0">
                      <a:pos x="252" y="212"/>
                    </a:cxn>
                    <a:cxn ang="0">
                      <a:pos x="244" y="208"/>
                    </a:cxn>
                    <a:cxn ang="0">
                      <a:pos x="240" y="201"/>
                    </a:cxn>
                    <a:cxn ang="0">
                      <a:pos x="253" y="310"/>
                    </a:cxn>
                    <a:cxn ang="0">
                      <a:pos x="202" y="484"/>
                    </a:cxn>
                    <a:cxn ang="0">
                      <a:pos x="198" y="494"/>
                    </a:cxn>
                    <a:cxn ang="0">
                      <a:pos x="190" y="499"/>
                    </a:cxn>
                    <a:cxn ang="0">
                      <a:pos x="184" y="503"/>
                    </a:cxn>
                    <a:cxn ang="0">
                      <a:pos x="174" y="503"/>
                    </a:cxn>
                    <a:cxn ang="0">
                      <a:pos x="166" y="500"/>
                    </a:cxn>
                    <a:cxn ang="0">
                      <a:pos x="159" y="494"/>
                    </a:cxn>
                    <a:cxn ang="0">
                      <a:pos x="154" y="487"/>
                    </a:cxn>
                    <a:cxn ang="0">
                      <a:pos x="153" y="479"/>
                    </a:cxn>
                    <a:cxn ang="0">
                      <a:pos x="127" y="479"/>
                    </a:cxn>
                    <a:cxn ang="0">
                      <a:pos x="126" y="487"/>
                    </a:cxn>
                    <a:cxn ang="0">
                      <a:pos x="121" y="496"/>
                    </a:cxn>
                    <a:cxn ang="0">
                      <a:pos x="114" y="500"/>
                    </a:cxn>
                    <a:cxn ang="0">
                      <a:pos x="106" y="503"/>
                    </a:cxn>
                    <a:cxn ang="0">
                      <a:pos x="96" y="503"/>
                    </a:cxn>
                    <a:cxn ang="0">
                      <a:pos x="90" y="499"/>
                    </a:cxn>
                    <a:cxn ang="0">
                      <a:pos x="82" y="494"/>
                    </a:cxn>
                    <a:cxn ang="0">
                      <a:pos x="78" y="484"/>
                    </a:cxn>
                    <a:cxn ang="0">
                      <a:pos x="78" y="313"/>
                    </a:cxn>
                    <a:cxn ang="0">
                      <a:pos x="78" y="71"/>
                    </a:cxn>
                    <a:cxn ang="0">
                      <a:pos x="39" y="209"/>
                    </a:cxn>
                    <a:cxn ang="0">
                      <a:pos x="31" y="217"/>
                    </a:cxn>
                    <a:cxn ang="0">
                      <a:pos x="22" y="220"/>
                    </a:cxn>
                    <a:cxn ang="0">
                      <a:pos x="15" y="220"/>
                    </a:cxn>
                    <a:cxn ang="0">
                      <a:pos x="4" y="212"/>
                    </a:cxn>
                    <a:cxn ang="0">
                      <a:pos x="0" y="202"/>
                    </a:cxn>
                    <a:cxn ang="0">
                      <a:pos x="0" y="196"/>
                    </a:cxn>
                    <a:cxn ang="0">
                      <a:pos x="40" y="38"/>
                    </a:cxn>
                    <a:cxn ang="0">
                      <a:pos x="43" y="28"/>
                    </a:cxn>
                    <a:cxn ang="0">
                      <a:pos x="46" y="19"/>
                    </a:cxn>
                    <a:cxn ang="0">
                      <a:pos x="52" y="12"/>
                    </a:cxn>
                    <a:cxn ang="0">
                      <a:pos x="60" y="4"/>
                    </a:cxn>
                    <a:cxn ang="0">
                      <a:pos x="72" y="0"/>
                    </a:cxn>
                  </a:cxnLst>
                  <a:rect l="0" t="0" r="r" b="b"/>
                  <a:pathLst>
                    <a:path w="281" h="504">
                      <a:moveTo>
                        <a:pt x="78" y="0"/>
                      </a:moveTo>
                      <a:lnTo>
                        <a:pt x="205" y="0"/>
                      </a:lnTo>
                      <a:lnTo>
                        <a:pt x="208" y="0"/>
                      </a:lnTo>
                      <a:lnTo>
                        <a:pt x="210" y="0"/>
                      </a:lnTo>
                      <a:lnTo>
                        <a:pt x="214" y="3"/>
                      </a:lnTo>
                      <a:lnTo>
                        <a:pt x="217" y="3"/>
                      </a:lnTo>
                      <a:lnTo>
                        <a:pt x="220" y="4"/>
                      </a:lnTo>
                      <a:lnTo>
                        <a:pt x="222" y="7"/>
                      </a:lnTo>
                      <a:lnTo>
                        <a:pt x="228" y="9"/>
                      </a:lnTo>
                      <a:lnTo>
                        <a:pt x="229" y="12"/>
                      </a:lnTo>
                      <a:lnTo>
                        <a:pt x="229" y="15"/>
                      </a:lnTo>
                      <a:lnTo>
                        <a:pt x="232" y="16"/>
                      </a:lnTo>
                      <a:lnTo>
                        <a:pt x="234" y="19"/>
                      </a:lnTo>
                      <a:lnTo>
                        <a:pt x="237" y="22"/>
                      </a:lnTo>
                      <a:lnTo>
                        <a:pt x="237" y="24"/>
                      </a:lnTo>
                      <a:lnTo>
                        <a:pt x="240" y="27"/>
                      </a:lnTo>
                      <a:lnTo>
                        <a:pt x="240" y="31"/>
                      </a:lnTo>
                      <a:lnTo>
                        <a:pt x="241" y="35"/>
                      </a:lnTo>
                      <a:lnTo>
                        <a:pt x="241" y="38"/>
                      </a:lnTo>
                      <a:lnTo>
                        <a:pt x="241" y="43"/>
                      </a:lnTo>
                      <a:lnTo>
                        <a:pt x="280" y="189"/>
                      </a:lnTo>
                      <a:lnTo>
                        <a:pt x="280" y="193"/>
                      </a:lnTo>
                      <a:lnTo>
                        <a:pt x="280" y="196"/>
                      </a:lnTo>
                      <a:lnTo>
                        <a:pt x="280" y="201"/>
                      </a:lnTo>
                      <a:lnTo>
                        <a:pt x="280" y="202"/>
                      </a:lnTo>
                      <a:lnTo>
                        <a:pt x="277" y="205"/>
                      </a:lnTo>
                      <a:lnTo>
                        <a:pt x="276" y="208"/>
                      </a:lnTo>
                      <a:lnTo>
                        <a:pt x="273" y="209"/>
                      </a:lnTo>
                      <a:lnTo>
                        <a:pt x="271" y="212"/>
                      </a:lnTo>
                      <a:lnTo>
                        <a:pt x="268" y="214"/>
                      </a:lnTo>
                      <a:lnTo>
                        <a:pt x="265" y="214"/>
                      </a:lnTo>
                      <a:lnTo>
                        <a:pt x="261" y="214"/>
                      </a:lnTo>
                      <a:lnTo>
                        <a:pt x="258" y="214"/>
                      </a:lnTo>
                      <a:lnTo>
                        <a:pt x="256" y="214"/>
                      </a:lnTo>
                      <a:lnTo>
                        <a:pt x="253" y="214"/>
                      </a:lnTo>
                      <a:lnTo>
                        <a:pt x="252" y="212"/>
                      </a:lnTo>
                      <a:lnTo>
                        <a:pt x="249" y="212"/>
                      </a:lnTo>
                      <a:lnTo>
                        <a:pt x="246" y="209"/>
                      </a:lnTo>
                      <a:lnTo>
                        <a:pt x="244" y="208"/>
                      </a:lnTo>
                      <a:lnTo>
                        <a:pt x="241" y="205"/>
                      </a:lnTo>
                      <a:lnTo>
                        <a:pt x="241" y="202"/>
                      </a:lnTo>
                      <a:lnTo>
                        <a:pt x="240" y="201"/>
                      </a:lnTo>
                      <a:lnTo>
                        <a:pt x="202" y="71"/>
                      </a:lnTo>
                      <a:lnTo>
                        <a:pt x="190" y="71"/>
                      </a:lnTo>
                      <a:lnTo>
                        <a:pt x="253" y="310"/>
                      </a:lnTo>
                      <a:lnTo>
                        <a:pt x="202" y="310"/>
                      </a:lnTo>
                      <a:lnTo>
                        <a:pt x="202" y="479"/>
                      </a:lnTo>
                      <a:lnTo>
                        <a:pt x="202" y="484"/>
                      </a:lnTo>
                      <a:lnTo>
                        <a:pt x="202" y="487"/>
                      </a:lnTo>
                      <a:lnTo>
                        <a:pt x="201" y="488"/>
                      </a:lnTo>
                      <a:lnTo>
                        <a:pt x="198" y="494"/>
                      </a:lnTo>
                      <a:lnTo>
                        <a:pt x="196" y="496"/>
                      </a:lnTo>
                      <a:lnTo>
                        <a:pt x="196" y="499"/>
                      </a:lnTo>
                      <a:lnTo>
                        <a:pt x="190" y="499"/>
                      </a:lnTo>
                      <a:lnTo>
                        <a:pt x="189" y="500"/>
                      </a:lnTo>
                      <a:lnTo>
                        <a:pt x="186" y="503"/>
                      </a:lnTo>
                      <a:lnTo>
                        <a:pt x="184" y="503"/>
                      </a:lnTo>
                      <a:lnTo>
                        <a:pt x="181" y="503"/>
                      </a:lnTo>
                      <a:lnTo>
                        <a:pt x="178" y="503"/>
                      </a:lnTo>
                      <a:lnTo>
                        <a:pt x="174" y="503"/>
                      </a:lnTo>
                      <a:lnTo>
                        <a:pt x="171" y="503"/>
                      </a:lnTo>
                      <a:lnTo>
                        <a:pt x="169" y="500"/>
                      </a:lnTo>
                      <a:lnTo>
                        <a:pt x="166" y="500"/>
                      </a:lnTo>
                      <a:lnTo>
                        <a:pt x="165" y="499"/>
                      </a:lnTo>
                      <a:lnTo>
                        <a:pt x="162" y="496"/>
                      </a:lnTo>
                      <a:lnTo>
                        <a:pt x="159" y="494"/>
                      </a:lnTo>
                      <a:lnTo>
                        <a:pt x="157" y="494"/>
                      </a:lnTo>
                      <a:lnTo>
                        <a:pt x="157" y="488"/>
                      </a:lnTo>
                      <a:lnTo>
                        <a:pt x="154" y="487"/>
                      </a:lnTo>
                      <a:lnTo>
                        <a:pt x="154" y="484"/>
                      </a:lnTo>
                      <a:lnTo>
                        <a:pt x="153" y="481"/>
                      </a:lnTo>
                      <a:lnTo>
                        <a:pt x="153" y="479"/>
                      </a:lnTo>
                      <a:lnTo>
                        <a:pt x="153" y="313"/>
                      </a:lnTo>
                      <a:lnTo>
                        <a:pt x="127" y="313"/>
                      </a:lnTo>
                      <a:lnTo>
                        <a:pt x="127" y="479"/>
                      </a:lnTo>
                      <a:lnTo>
                        <a:pt x="127" y="481"/>
                      </a:lnTo>
                      <a:lnTo>
                        <a:pt x="127" y="484"/>
                      </a:lnTo>
                      <a:lnTo>
                        <a:pt x="126" y="487"/>
                      </a:lnTo>
                      <a:lnTo>
                        <a:pt x="126" y="488"/>
                      </a:lnTo>
                      <a:lnTo>
                        <a:pt x="123" y="494"/>
                      </a:lnTo>
                      <a:lnTo>
                        <a:pt x="121" y="496"/>
                      </a:lnTo>
                      <a:lnTo>
                        <a:pt x="118" y="499"/>
                      </a:lnTo>
                      <a:lnTo>
                        <a:pt x="115" y="499"/>
                      </a:lnTo>
                      <a:lnTo>
                        <a:pt x="114" y="500"/>
                      </a:lnTo>
                      <a:lnTo>
                        <a:pt x="111" y="503"/>
                      </a:lnTo>
                      <a:lnTo>
                        <a:pt x="109" y="503"/>
                      </a:lnTo>
                      <a:lnTo>
                        <a:pt x="106" y="503"/>
                      </a:lnTo>
                      <a:lnTo>
                        <a:pt x="102" y="503"/>
                      </a:lnTo>
                      <a:lnTo>
                        <a:pt x="99" y="503"/>
                      </a:lnTo>
                      <a:lnTo>
                        <a:pt x="96" y="503"/>
                      </a:lnTo>
                      <a:lnTo>
                        <a:pt x="94" y="500"/>
                      </a:lnTo>
                      <a:lnTo>
                        <a:pt x="91" y="500"/>
                      </a:lnTo>
                      <a:lnTo>
                        <a:pt x="90" y="499"/>
                      </a:lnTo>
                      <a:lnTo>
                        <a:pt x="87" y="499"/>
                      </a:lnTo>
                      <a:lnTo>
                        <a:pt x="84" y="496"/>
                      </a:lnTo>
                      <a:lnTo>
                        <a:pt x="82" y="494"/>
                      </a:lnTo>
                      <a:lnTo>
                        <a:pt x="79" y="491"/>
                      </a:lnTo>
                      <a:lnTo>
                        <a:pt x="79" y="488"/>
                      </a:lnTo>
                      <a:lnTo>
                        <a:pt x="78" y="484"/>
                      </a:lnTo>
                      <a:lnTo>
                        <a:pt x="78" y="481"/>
                      </a:lnTo>
                      <a:lnTo>
                        <a:pt x="78" y="479"/>
                      </a:lnTo>
                      <a:lnTo>
                        <a:pt x="78" y="313"/>
                      </a:lnTo>
                      <a:lnTo>
                        <a:pt x="28" y="313"/>
                      </a:lnTo>
                      <a:lnTo>
                        <a:pt x="90" y="71"/>
                      </a:lnTo>
                      <a:lnTo>
                        <a:pt x="78" y="71"/>
                      </a:lnTo>
                      <a:lnTo>
                        <a:pt x="40" y="202"/>
                      </a:lnTo>
                      <a:lnTo>
                        <a:pt x="39" y="205"/>
                      </a:lnTo>
                      <a:lnTo>
                        <a:pt x="39" y="209"/>
                      </a:lnTo>
                      <a:lnTo>
                        <a:pt x="36" y="212"/>
                      </a:lnTo>
                      <a:lnTo>
                        <a:pt x="34" y="214"/>
                      </a:lnTo>
                      <a:lnTo>
                        <a:pt x="31" y="217"/>
                      </a:lnTo>
                      <a:lnTo>
                        <a:pt x="28" y="217"/>
                      </a:lnTo>
                      <a:lnTo>
                        <a:pt x="27" y="220"/>
                      </a:lnTo>
                      <a:lnTo>
                        <a:pt x="22" y="220"/>
                      </a:lnTo>
                      <a:lnTo>
                        <a:pt x="19" y="220"/>
                      </a:lnTo>
                      <a:lnTo>
                        <a:pt x="16" y="220"/>
                      </a:lnTo>
                      <a:lnTo>
                        <a:pt x="15" y="220"/>
                      </a:lnTo>
                      <a:lnTo>
                        <a:pt x="9" y="217"/>
                      </a:lnTo>
                      <a:lnTo>
                        <a:pt x="7" y="214"/>
                      </a:lnTo>
                      <a:lnTo>
                        <a:pt x="4" y="212"/>
                      </a:lnTo>
                      <a:lnTo>
                        <a:pt x="3" y="208"/>
                      </a:lnTo>
                      <a:lnTo>
                        <a:pt x="0" y="205"/>
                      </a:lnTo>
                      <a:lnTo>
                        <a:pt x="0" y="202"/>
                      </a:lnTo>
                      <a:lnTo>
                        <a:pt x="0" y="201"/>
                      </a:lnTo>
                      <a:lnTo>
                        <a:pt x="0" y="198"/>
                      </a:lnTo>
                      <a:lnTo>
                        <a:pt x="0" y="196"/>
                      </a:lnTo>
                      <a:lnTo>
                        <a:pt x="0" y="193"/>
                      </a:lnTo>
                      <a:lnTo>
                        <a:pt x="39" y="40"/>
                      </a:lnTo>
                      <a:lnTo>
                        <a:pt x="40" y="38"/>
                      </a:lnTo>
                      <a:lnTo>
                        <a:pt x="40" y="34"/>
                      </a:lnTo>
                      <a:lnTo>
                        <a:pt x="40" y="31"/>
                      </a:lnTo>
                      <a:lnTo>
                        <a:pt x="43" y="28"/>
                      </a:lnTo>
                      <a:lnTo>
                        <a:pt x="43" y="27"/>
                      </a:lnTo>
                      <a:lnTo>
                        <a:pt x="43" y="24"/>
                      </a:lnTo>
                      <a:lnTo>
                        <a:pt x="46" y="19"/>
                      </a:lnTo>
                      <a:lnTo>
                        <a:pt x="48" y="16"/>
                      </a:lnTo>
                      <a:lnTo>
                        <a:pt x="51" y="15"/>
                      </a:lnTo>
                      <a:lnTo>
                        <a:pt x="52" y="12"/>
                      </a:lnTo>
                      <a:lnTo>
                        <a:pt x="55" y="9"/>
                      </a:lnTo>
                      <a:lnTo>
                        <a:pt x="58" y="7"/>
                      </a:lnTo>
                      <a:lnTo>
                        <a:pt x="60" y="4"/>
                      </a:lnTo>
                      <a:lnTo>
                        <a:pt x="63" y="3"/>
                      </a:lnTo>
                      <a:lnTo>
                        <a:pt x="67" y="3"/>
                      </a:lnTo>
                      <a:lnTo>
                        <a:pt x="72" y="0"/>
                      </a:lnTo>
                      <a:lnTo>
                        <a:pt x="78" y="0"/>
                      </a:lnTo>
                    </a:path>
                  </a:pathLst>
                </a:custGeom>
                <a:gradFill rotWithShape="0">
                  <a:gsLst>
                    <a:gs pos="0">
                      <a:srgbClr val="FF9900">
                        <a:gamma/>
                        <a:tint val="54902"/>
                        <a:invGamma/>
                      </a:srgbClr>
                    </a:gs>
                    <a:gs pos="100000">
                      <a:srgbClr val="FF9900"/>
                    </a:gs>
                  </a:gsLst>
                  <a:path path="rect">
                    <a:fillToRect l="50000" t="50000" r="50000" b="50000"/>
                  </a:path>
                </a:gradFill>
                <a:ln w="12700" cap="rnd" cmpd="sng">
                  <a:noFill/>
                  <a:prstDash val="solid"/>
                  <a:round/>
                  <a:headEnd type="none" w="med" len="med"/>
                  <a:tailEnd type="none" w="med" len="med"/>
                </a:ln>
                <a:effectLst>
                  <a:outerShdw dist="35921" dir="2700000" algn="ctr" rotWithShape="0">
                    <a:schemeClr val="tx1"/>
                  </a:outerShdw>
                </a:effectLst>
              </p:spPr>
              <p:txBody>
                <a:bodyPr/>
                <a:lstStyle/>
                <a:p>
                  <a:pPr>
                    <a:defRPr/>
                  </a:pPr>
                  <a:endParaRPr lang="zh-CN" altLang="en-US"/>
                </a:p>
              </p:txBody>
            </p:sp>
          </p:grpSp>
        </p:grpSp>
        <p:grpSp>
          <p:nvGrpSpPr>
            <p:cNvPr id="46" name="Group 151"/>
            <p:cNvGrpSpPr>
              <a:grpSpLocks/>
            </p:cNvGrpSpPr>
            <p:nvPr/>
          </p:nvGrpSpPr>
          <p:grpSpPr bwMode="auto">
            <a:xfrm>
              <a:off x="5846763" y="3906838"/>
              <a:ext cx="358775" cy="438150"/>
              <a:chOff x="847" y="1168"/>
              <a:chExt cx="747" cy="909"/>
            </a:xfrm>
          </p:grpSpPr>
          <p:sp>
            <p:nvSpPr>
              <p:cNvPr id="80" name="Freeform 152"/>
              <p:cNvSpPr>
                <a:spLocks/>
              </p:cNvSpPr>
              <p:nvPr/>
            </p:nvSpPr>
            <p:spPr bwMode="auto">
              <a:xfrm>
                <a:off x="986" y="1290"/>
                <a:ext cx="489" cy="733"/>
              </a:xfrm>
              <a:custGeom>
                <a:avLst/>
                <a:gdLst>
                  <a:gd name="T0" fmla="*/ 488 w 489"/>
                  <a:gd name="T1" fmla="*/ 14 h 733"/>
                  <a:gd name="T2" fmla="*/ 488 w 489"/>
                  <a:gd name="T3" fmla="*/ 497 h 733"/>
                  <a:gd name="T4" fmla="*/ 285 w 489"/>
                  <a:gd name="T5" fmla="*/ 497 h 733"/>
                  <a:gd name="T6" fmla="*/ 285 w 489"/>
                  <a:gd name="T7" fmla="*/ 732 h 733"/>
                  <a:gd name="T8" fmla="*/ 0 w 489"/>
                  <a:gd name="T9" fmla="*/ 732 h 733"/>
                  <a:gd name="T10" fmla="*/ 0 w 489"/>
                  <a:gd name="T11" fmla="*/ 0 h 733"/>
                  <a:gd name="T12" fmla="*/ 488 w 489"/>
                  <a:gd name="T13" fmla="*/ 14 h 733"/>
                  <a:gd name="T14" fmla="*/ 0 60000 65536"/>
                  <a:gd name="T15" fmla="*/ 0 60000 65536"/>
                  <a:gd name="T16" fmla="*/ 0 60000 65536"/>
                  <a:gd name="T17" fmla="*/ 0 60000 65536"/>
                  <a:gd name="T18" fmla="*/ 0 60000 65536"/>
                  <a:gd name="T19" fmla="*/ 0 60000 65536"/>
                  <a:gd name="T20" fmla="*/ 0 60000 65536"/>
                  <a:gd name="T21" fmla="*/ 0 w 489"/>
                  <a:gd name="T22" fmla="*/ 0 h 733"/>
                  <a:gd name="T23" fmla="*/ 489 w 489"/>
                  <a:gd name="T24" fmla="*/ 733 h 7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733">
                    <a:moveTo>
                      <a:pt x="488" y="14"/>
                    </a:moveTo>
                    <a:lnTo>
                      <a:pt x="488" y="497"/>
                    </a:lnTo>
                    <a:lnTo>
                      <a:pt x="285" y="497"/>
                    </a:lnTo>
                    <a:lnTo>
                      <a:pt x="285" y="732"/>
                    </a:lnTo>
                    <a:lnTo>
                      <a:pt x="0" y="732"/>
                    </a:lnTo>
                    <a:lnTo>
                      <a:pt x="0" y="0"/>
                    </a:lnTo>
                    <a:lnTo>
                      <a:pt x="488" y="14"/>
                    </a:lnTo>
                  </a:path>
                </a:pathLst>
              </a:custGeom>
              <a:solidFill>
                <a:schemeClr val="bg1"/>
              </a:solidFill>
              <a:ln w="12700" cap="rnd" cmpd="sng">
                <a:noFill/>
                <a:prstDash val="solid"/>
                <a:round/>
                <a:headEnd type="none" w="med" len="med"/>
                <a:tailEnd type="none" w="med" len="med"/>
              </a:ln>
            </p:spPr>
            <p:txBody>
              <a:bodyPr/>
              <a:lstStyle/>
              <a:p>
                <a:endParaRPr lang="zh-CN" altLang="en-US"/>
              </a:p>
            </p:txBody>
          </p:sp>
          <p:sp>
            <p:nvSpPr>
              <p:cNvPr id="81" name="Rectangle 153"/>
              <p:cNvSpPr>
                <a:spLocks noChangeArrowheads="1"/>
              </p:cNvSpPr>
              <p:nvPr/>
            </p:nvSpPr>
            <p:spPr bwMode="auto">
              <a:xfrm>
                <a:off x="1282" y="1853"/>
                <a:ext cx="84" cy="184"/>
              </a:xfrm>
              <a:prstGeom prst="rect">
                <a:avLst/>
              </a:prstGeom>
              <a:solidFill>
                <a:srgbClr val="919191"/>
              </a:solidFill>
              <a:ln w="12700">
                <a:noFill/>
                <a:miter lim="800000"/>
                <a:headEnd/>
                <a:tailEnd/>
              </a:ln>
            </p:spPr>
            <p:txBody>
              <a:bodyPr wrap="none" anchor="ctr"/>
              <a:lstStyle/>
              <a:p>
                <a:endParaRPr lang="zh-CN" altLang="en-US"/>
              </a:p>
            </p:txBody>
          </p:sp>
          <p:sp>
            <p:nvSpPr>
              <p:cNvPr id="82" name="Rectangle 154"/>
              <p:cNvSpPr>
                <a:spLocks noChangeArrowheads="1"/>
              </p:cNvSpPr>
              <p:nvPr/>
            </p:nvSpPr>
            <p:spPr bwMode="auto">
              <a:xfrm>
                <a:off x="1494" y="1590"/>
                <a:ext cx="53" cy="54"/>
              </a:xfrm>
              <a:prstGeom prst="rect">
                <a:avLst/>
              </a:prstGeom>
              <a:solidFill>
                <a:srgbClr val="DADADA"/>
              </a:solidFill>
              <a:ln w="12700">
                <a:noFill/>
                <a:miter lim="800000"/>
                <a:headEnd/>
                <a:tailEnd/>
              </a:ln>
            </p:spPr>
            <p:txBody>
              <a:bodyPr wrap="none" anchor="ctr"/>
              <a:lstStyle/>
              <a:p>
                <a:endParaRPr lang="zh-CN" altLang="en-US"/>
              </a:p>
            </p:txBody>
          </p:sp>
          <p:sp>
            <p:nvSpPr>
              <p:cNvPr id="83" name="Rectangle 155"/>
              <p:cNvSpPr>
                <a:spLocks noChangeArrowheads="1"/>
              </p:cNvSpPr>
              <p:nvPr/>
            </p:nvSpPr>
            <p:spPr bwMode="auto">
              <a:xfrm>
                <a:off x="1456" y="1339"/>
                <a:ext cx="48" cy="305"/>
              </a:xfrm>
              <a:prstGeom prst="rect">
                <a:avLst/>
              </a:prstGeom>
              <a:solidFill>
                <a:srgbClr val="DADADA"/>
              </a:solidFill>
              <a:ln w="12700">
                <a:noFill/>
                <a:miter lim="800000"/>
                <a:headEnd/>
                <a:tailEnd/>
              </a:ln>
            </p:spPr>
            <p:txBody>
              <a:bodyPr wrap="none" anchor="ctr"/>
              <a:lstStyle/>
              <a:p>
                <a:endParaRPr lang="zh-CN" altLang="en-US"/>
              </a:p>
            </p:txBody>
          </p:sp>
          <p:sp>
            <p:nvSpPr>
              <p:cNvPr id="84" name="Rectangle 156"/>
              <p:cNvSpPr>
                <a:spLocks noChangeArrowheads="1"/>
              </p:cNvSpPr>
              <p:nvPr/>
            </p:nvSpPr>
            <p:spPr bwMode="auto">
              <a:xfrm>
                <a:off x="936" y="1929"/>
                <a:ext cx="197" cy="104"/>
              </a:xfrm>
              <a:prstGeom prst="rect">
                <a:avLst/>
              </a:prstGeom>
              <a:solidFill>
                <a:srgbClr val="3366FF"/>
              </a:solidFill>
              <a:ln w="12700">
                <a:noFill/>
                <a:miter lim="800000"/>
                <a:headEnd/>
                <a:tailEnd/>
              </a:ln>
            </p:spPr>
            <p:txBody>
              <a:bodyPr wrap="none" anchor="ctr"/>
              <a:lstStyle/>
              <a:p>
                <a:endParaRPr lang="zh-CN" altLang="en-US"/>
              </a:p>
            </p:txBody>
          </p:sp>
          <p:sp>
            <p:nvSpPr>
              <p:cNvPr id="85" name="Freeform 157"/>
              <p:cNvSpPr>
                <a:spLocks/>
              </p:cNvSpPr>
              <p:nvPr/>
            </p:nvSpPr>
            <p:spPr bwMode="auto">
              <a:xfrm>
                <a:off x="847" y="1168"/>
                <a:ext cx="747" cy="740"/>
              </a:xfrm>
              <a:custGeom>
                <a:avLst/>
                <a:gdLst>
                  <a:gd name="T0" fmla="*/ 706 w 747"/>
                  <a:gd name="T1" fmla="*/ 214 h 740"/>
                  <a:gd name="T2" fmla="*/ 747 w 747"/>
                  <a:gd name="T3" fmla="*/ 214 h 740"/>
                  <a:gd name="T4" fmla="*/ 747 w 747"/>
                  <a:gd name="T5" fmla="*/ 83 h 740"/>
                  <a:gd name="T6" fmla="*/ 702 w 747"/>
                  <a:gd name="T7" fmla="*/ 83 h 740"/>
                  <a:gd name="T8" fmla="*/ 702 w 747"/>
                  <a:gd name="T9" fmla="*/ 42 h 740"/>
                  <a:gd name="T10" fmla="*/ 606 w 747"/>
                  <a:gd name="T11" fmla="*/ 42 h 740"/>
                  <a:gd name="T12" fmla="*/ 606 w 747"/>
                  <a:gd name="T13" fmla="*/ 0 h 740"/>
                  <a:gd name="T14" fmla="*/ 217 w 747"/>
                  <a:gd name="T15" fmla="*/ 0 h 740"/>
                  <a:gd name="T16" fmla="*/ 217 w 747"/>
                  <a:gd name="T17" fmla="*/ 38 h 740"/>
                  <a:gd name="T18" fmla="*/ 128 w 747"/>
                  <a:gd name="T19" fmla="*/ 38 h 740"/>
                  <a:gd name="T20" fmla="*/ 128 w 747"/>
                  <a:gd name="T21" fmla="*/ 86 h 740"/>
                  <a:gd name="T22" fmla="*/ 83 w 747"/>
                  <a:gd name="T23" fmla="*/ 86 h 740"/>
                  <a:gd name="T24" fmla="*/ 83 w 747"/>
                  <a:gd name="T25" fmla="*/ 126 h 740"/>
                  <a:gd name="T26" fmla="*/ 42 w 747"/>
                  <a:gd name="T27" fmla="*/ 126 h 740"/>
                  <a:gd name="T28" fmla="*/ 42 w 747"/>
                  <a:gd name="T29" fmla="*/ 216 h 740"/>
                  <a:gd name="T30" fmla="*/ 0 w 747"/>
                  <a:gd name="T31" fmla="*/ 216 h 740"/>
                  <a:gd name="T32" fmla="*/ 0 w 747"/>
                  <a:gd name="T33" fmla="*/ 521 h 740"/>
                  <a:gd name="T34" fmla="*/ 45 w 747"/>
                  <a:gd name="T35" fmla="*/ 521 h 740"/>
                  <a:gd name="T36" fmla="*/ 45 w 747"/>
                  <a:gd name="T37" fmla="*/ 611 h 740"/>
                  <a:gd name="T38" fmla="*/ 86 w 747"/>
                  <a:gd name="T39" fmla="*/ 611 h 740"/>
                  <a:gd name="T40" fmla="*/ 86 w 747"/>
                  <a:gd name="T41" fmla="*/ 690 h 740"/>
                  <a:gd name="T42" fmla="*/ 133 w 747"/>
                  <a:gd name="T43" fmla="*/ 690 h 740"/>
                  <a:gd name="T44" fmla="*/ 133 w 747"/>
                  <a:gd name="T45" fmla="*/ 740 h 740"/>
                  <a:gd name="T46" fmla="*/ 174 w 747"/>
                  <a:gd name="T47" fmla="*/ 740 h 740"/>
                  <a:gd name="T48" fmla="*/ 174 w 747"/>
                  <a:gd name="T49" fmla="*/ 692 h 740"/>
                  <a:gd name="T50" fmla="*/ 257 w 747"/>
                  <a:gd name="T51" fmla="*/ 692 h 740"/>
                  <a:gd name="T52" fmla="*/ 257 w 747"/>
                  <a:gd name="T53" fmla="*/ 605 h 740"/>
                  <a:gd name="T54" fmla="*/ 303 w 747"/>
                  <a:gd name="T55" fmla="*/ 605 h 740"/>
                  <a:gd name="T56" fmla="*/ 303 w 747"/>
                  <a:gd name="T57" fmla="*/ 561 h 740"/>
                  <a:gd name="T58" fmla="*/ 337 w 747"/>
                  <a:gd name="T59" fmla="*/ 560 h 740"/>
                  <a:gd name="T60" fmla="*/ 337 w 747"/>
                  <a:gd name="T61" fmla="*/ 522 h 740"/>
                  <a:gd name="T62" fmla="*/ 303 w 747"/>
                  <a:gd name="T63" fmla="*/ 523 h 740"/>
                  <a:gd name="T64" fmla="*/ 303 w 747"/>
                  <a:gd name="T65" fmla="*/ 480 h 740"/>
                  <a:gd name="T66" fmla="*/ 260 w 747"/>
                  <a:gd name="T67" fmla="*/ 480 h 740"/>
                  <a:gd name="T68" fmla="*/ 260 w 747"/>
                  <a:gd name="T69" fmla="*/ 395 h 740"/>
                  <a:gd name="T70" fmla="*/ 303 w 747"/>
                  <a:gd name="T71" fmla="*/ 395 h 740"/>
                  <a:gd name="T72" fmla="*/ 303 w 747"/>
                  <a:gd name="T73" fmla="*/ 347 h 740"/>
                  <a:gd name="T74" fmla="*/ 391 w 747"/>
                  <a:gd name="T75" fmla="*/ 347 h 740"/>
                  <a:gd name="T76" fmla="*/ 391 w 747"/>
                  <a:gd name="T77" fmla="*/ 302 h 740"/>
                  <a:gd name="T78" fmla="*/ 437 w 747"/>
                  <a:gd name="T79" fmla="*/ 302 h 740"/>
                  <a:gd name="T80" fmla="*/ 437 w 747"/>
                  <a:gd name="T81" fmla="*/ 263 h 740"/>
                  <a:gd name="T82" fmla="*/ 489 w 747"/>
                  <a:gd name="T83" fmla="*/ 263 h 740"/>
                  <a:gd name="T84" fmla="*/ 489 w 747"/>
                  <a:gd name="T85" fmla="*/ 214 h 740"/>
                  <a:gd name="T86" fmla="*/ 532 w 747"/>
                  <a:gd name="T87" fmla="*/ 214 h 740"/>
                  <a:gd name="T88" fmla="*/ 532 w 747"/>
                  <a:gd name="T89" fmla="*/ 178 h 740"/>
                  <a:gd name="T90" fmla="*/ 656 w 747"/>
                  <a:gd name="T91" fmla="*/ 178 h 740"/>
                  <a:gd name="T92" fmla="*/ 656 w 747"/>
                  <a:gd name="T93" fmla="*/ 250 h 740"/>
                  <a:gd name="T94" fmla="*/ 706 w 747"/>
                  <a:gd name="T95" fmla="*/ 252 h 740"/>
                  <a:gd name="T96" fmla="*/ 706 w 747"/>
                  <a:gd name="T97" fmla="*/ 214 h 7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7"/>
                  <a:gd name="T148" fmla="*/ 0 h 740"/>
                  <a:gd name="T149" fmla="*/ 747 w 747"/>
                  <a:gd name="T150" fmla="*/ 740 h 7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7" h="740">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w="12700" cap="rnd" cmpd="sng">
                <a:noFill/>
                <a:prstDash val="solid"/>
                <a:round/>
                <a:headEnd type="none" w="med" len="med"/>
                <a:tailEnd type="none" w="med" len="med"/>
              </a:ln>
            </p:spPr>
            <p:txBody>
              <a:bodyPr/>
              <a:lstStyle/>
              <a:p>
                <a:endParaRPr lang="zh-CN" altLang="en-US"/>
              </a:p>
            </p:txBody>
          </p:sp>
          <p:sp>
            <p:nvSpPr>
              <p:cNvPr id="86" name="Rectangle 158"/>
              <p:cNvSpPr>
                <a:spLocks noChangeArrowheads="1"/>
              </p:cNvSpPr>
              <p:nvPr/>
            </p:nvSpPr>
            <p:spPr bwMode="auto">
              <a:xfrm>
                <a:off x="1460" y="1419"/>
                <a:ext cx="47" cy="79"/>
              </a:xfrm>
              <a:prstGeom prst="rect">
                <a:avLst/>
              </a:prstGeom>
              <a:solidFill>
                <a:srgbClr val="000000"/>
              </a:solidFill>
              <a:ln w="12700">
                <a:noFill/>
                <a:miter lim="800000"/>
                <a:headEnd/>
                <a:tailEnd/>
              </a:ln>
            </p:spPr>
            <p:txBody>
              <a:bodyPr wrap="none" anchor="ctr"/>
              <a:lstStyle/>
              <a:p>
                <a:endParaRPr lang="zh-CN" altLang="en-US"/>
              </a:p>
            </p:txBody>
          </p:sp>
          <p:sp>
            <p:nvSpPr>
              <p:cNvPr id="87" name="Rectangle 159"/>
              <p:cNvSpPr>
                <a:spLocks noChangeArrowheads="1"/>
              </p:cNvSpPr>
              <p:nvPr/>
            </p:nvSpPr>
            <p:spPr bwMode="auto">
              <a:xfrm flipH="1">
                <a:off x="1376" y="1495"/>
                <a:ext cx="47" cy="47"/>
              </a:xfrm>
              <a:prstGeom prst="rect">
                <a:avLst/>
              </a:prstGeom>
              <a:solidFill>
                <a:srgbClr val="063DE8"/>
              </a:solidFill>
              <a:ln w="12700">
                <a:noFill/>
                <a:miter lim="800000"/>
                <a:headEnd/>
                <a:tailEnd/>
              </a:ln>
            </p:spPr>
            <p:txBody>
              <a:bodyPr wrap="none" anchor="ctr"/>
              <a:lstStyle/>
              <a:p>
                <a:endParaRPr lang="zh-CN" altLang="en-US"/>
              </a:p>
            </p:txBody>
          </p:sp>
          <p:sp>
            <p:nvSpPr>
              <p:cNvPr id="88" name="Rectangle 160"/>
              <p:cNvSpPr>
                <a:spLocks noChangeArrowheads="1"/>
              </p:cNvSpPr>
              <p:nvPr/>
            </p:nvSpPr>
            <p:spPr bwMode="auto">
              <a:xfrm flipH="1">
                <a:off x="1502" y="1499"/>
                <a:ext cx="47" cy="94"/>
              </a:xfrm>
              <a:prstGeom prst="rect">
                <a:avLst/>
              </a:prstGeom>
              <a:solidFill>
                <a:srgbClr val="000000"/>
              </a:solidFill>
              <a:ln w="12700">
                <a:noFill/>
                <a:miter lim="800000"/>
                <a:headEnd/>
                <a:tailEnd/>
              </a:ln>
            </p:spPr>
            <p:txBody>
              <a:bodyPr wrap="none" anchor="ctr"/>
              <a:lstStyle/>
              <a:p>
                <a:endParaRPr lang="zh-CN" altLang="en-US"/>
              </a:p>
            </p:txBody>
          </p:sp>
          <p:sp>
            <p:nvSpPr>
              <p:cNvPr id="89" name="Rectangle 161"/>
              <p:cNvSpPr>
                <a:spLocks noChangeArrowheads="1"/>
              </p:cNvSpPr>
              <p:nvPr/>
            </p:nvSpPr>
            <p:spPr bwMode="auto">
              <a:xfrm>
                <a:off x="1545" y="1593"/>
                <a:ext cx="47" cy="48"/>
              </a:xfrm>
              <a:prstGeom prst="rect">
                <a:avLst/>
              </a:prstGeom>
              <a:solidFill>
                <a:srgbClr val="000000"/>
              </a:solidFill>
              <a:ln w="12700">
                <a:noFill/>
                <a:miter lim="800000"/>
                <a:headEnd/>
                <a:tailEnd/>
              </a:ln>
            </p:spPr>
            <p:txBody>
              <a:bodyPr wrap="none" anchor="ctr"/>
              <a:lstStyle/>
              <a:p>
                <a:endParaRPr lang="zh-CN" altLang="en-US"/>
              </a:p>
            </p:txBody>
          </p:sp>
          <p:sp>
            <p:nvSpPr>
              <p:cNvPr id="90" name="Rectangle 162"/>
              <p:cNvSpPr>
                <a:spLocks noChangeArrowheads="1"/>
              </p:cNvSpPr>
              <p:nvPr/>
            </p:nvSpPr>
            <p:spPr bwMode="auto">
              <a:xfrm>
                <a:off x="935" y="1902"/>
                <a:ext cx="125" cy="31"/>
              </a:xfrm>
              <a:prstGeom prst="rect">
                <a:avLst/>
              </a:prstGeom>
              <a:solidFill>
                <a:srgbClr val="0000FF"/>
              </a:solidFill>
              <a:ln w="12700">
                <a:noFill/>
                <a:miter lim="800000"/>
                <a:headEnd/>
                <a:tailEnd/>
              </a:ln>
            </p:spPr>
            <p:txBody>
              <a:bodyPr wrap="none" anchor="ctr"/>
              <a:lstStyle/>
              <a:p>
                <a:endParaRPr lang="zh-CN" altLang="en-US"/>
              </a:p>
            </p:txBody>
          </p:sp>
          <p:sp>
            <p:nvSpPr>
              <p:cNvPr id="91" name="Rectangle 163"/>
              <p:cNvSpPr>
                <a:spLocks noChangeArrowheads="1"/>
              </p:cNvSpPr>
              <p:nvPr/>
            </p:nvSpPr>
            <p:spPr bwMode="auto">
              <a:xfrm>
                <a:off x="1058" y="1929"/>
                <a:ext cx="77" cy="47"/>
              </a:xfrm>
              <a:prstGeom prst="rect">
                <a:avLst/>
              </a:prstGeom>
              <a:solidFill>
                <a:srgbClr val="0000FF"/>
              </a:solidFill>
              <a:ln w="12700">
                <a:noFill/>
                <a:miter lim="800000"/>
                <a:headEnd/>
                <a:tailEnd/>
              </a:ln>
            </p:spPr>
            <p:txBody>
              <a:bodyPr wrap="none" anchor="ctr"/>
              <a:lstStyle/>
              <a:p>
                <a:endParaRPr lang="zh-CN" altLang="en-US"/>
              </a:p>
            </p:txBody>
          </p:sp>
          <p:sp>
            <p:nvSpPr>
              <p:cNvPr id="92" name="Rectangle 164"/>
              <p:cNvSpPr>
                <a:spLocks noChangeArrowheads="1"/>
              </p:cNvSpPr>
              <p:nvPr/>
            </p:nvSpPr>
            <p:spPr bwMode="auto">
              <a:xfrm>
                <a:off x="1132" y="1974"/>
                <a:ext cx="77" cy="61"/>
              </a:xfrm>
              <a:prstGeom prst="rect">
                <a:avLst/>
              </a:prstGeom>
              <a:solidFill>
                <a:srgbClr val="0000FF"/>
              </a:solidFill>
              <a:ln w="12700">
                <a:noFill/>
                <a:miter lim="800000"/>
                <a:headEnd/>
                <a:tailEnd/>
              </a:ln>
            </p:spPr>
            <p:txBody>
              <a:bodyPr wrap="none" anchor="ctr"/>
              <a:lstStyle/>
              <a:p>
                <a:endParaRPr lang="zh-CN" altLang="en-US"/>
              </a:p>
            </p:txBody>
          </p:sp>
          <p:sp>
            <p:nvSpPr>
              <p:cNvPr id="93" name="Rectangle 165"/>
              <p:cNvSpPr>
                <a:spLocks noChangeArrowheads="1"/>
              </p:cNvSpPr>
              <p:nvPr/>
            </p:nvSpPr>
            <p:spPr bwMode="auto">
              <a:xfrm>
                <a:off x="935" y="1931"/>
                <a:ext cx="34" cy="35"/>
              </a:xfrm>
              <a:prstGeom prst="rect">
                <a:avLst/>
              </a:prstGeom>
              <a:solidFill>
                <a:srgbClr val="0000FF"/>
              </a:solidFill>
              <a:ln w="12700">
                <a:noFill/>
                <a:miter lim="800000"/>
                <a:headEnd/>
                <a:tailEnd/>
              </a:ln>
            </p:spPr>
            <p:txBody>
              <a:bodyPr wrap="none" anchor="ctr"/>
              <a:lstStyle/>
              <a:p>
                <a:endParaRPr lang="zh-CN" altLang="en-US"/>
              </a:p>
            </p:txBody>
          </p:sp>
          <p:sp>
            <p:nvSpPr>
              <p:cNvPr id="94" name="Rectangle 166"/>
              <p:cNvSpPr>
                <a:spLocks noChangeArrowheads="1"/>
              </p:cNvSpPr>
              <p:nvPr/>
            </p:nvSpPr>
            <p:spPr bwMode="auto">
              <a:xfrm>
                <a:off x="893" y="1962"/>
                <a:ext cx="47" cy="73"/>
              </a:xfrm>
              <a:prstGeom prst="rect">
                <a:avLst/>
              </a:prstGeom>
              <a:solidFill>
                <a:srgbClr val="0000FF"/>
              </a:solidFill>
              <a:ln w="12700">
                <a:noFill/>
                <a:miter lim="800000"/>
                <a:headEnd/>
                <a:tailEnd/>
              </a:ln>
            </p:spPr>
            <p:txBody>
              <a:bodyPr wrap="none" anchor="ctr"/>
              <a:lstStyle/>
              <a:p>
                <a:endParaRPr lang="zh-CN" altLang="en-US"/>
              </a:p>
            </p:txBody>
          </p:sp>
          <p:sp>
            <p:nvSpPr>
              <p:cNvPr id="95" name="Rectangle 167"/>
              <p:cNvSpPr>
                <a:spLocks noChangeArrowheads="1"/>
              </p:cNvSpPr>
              <p:nvPr/>
            </p:nvSpPr>
            <p:spPr bwMode="auto">
              <a:xfrm>
                <a:off x="1375" y="1451"/>
                <a:ext cx="119" cy="47"/>
              </a:xfrm>
              <a:prstGeom prst="rect">
                <a:avLst/>
              </a:prstGeom>
              <a:solidFill>
                <a:srgbClr val="000000"/>
              </a:solidFill>
              <a:ln w="12700">
                <a:noFill/>
                <a:miter lim="800000"/>
                <a:headEnd/>
                <a:tailEnd/>
              </a:ln>
            </p:spPr>
            <p:txBody>
              <a:bodyPr wrap="none" anchor="ctr"/>
              <a:lstStyle/>
              <a:p>
                <a:endParaRPr lang="zh-CN" altLang="en-US"/>
              </a:p>
            </p:txBody>
          </p:sp>
          <p:sp>
            <p:nvSpPr>
              <p:cNvPr id="96" name="Rectangle 168"/>
              <p:cNvSpPr>
                <a:spLocks noChangeArrowheads="1"/>
              </p:cNvSpPr>
              <p:nvPr/>
            </p:nvSpPr>
            <p:spPr bwMode="auto">
              <a:xfrm>
                <a:off x="1412" y="1639"/>
                <a:ext cx="47" cy="185"/>
              </a:xfrm>
              <a:prstGeom prst="rect">
                <a:avLst/>
              </a:prstGeom>
              <a:solidFill>
                <a:srgbClr val="DADADA"/>
              </a:solidFill>
              <a:ln w="12700">
                <a:noFill/>
                <a:miter lim="800000"/>
                <a:headEnd/>
                <a:tailEnd/>
              </a:ln>
            </p:spPr>
            <p:txBody>
              <a:bodyPr wrap="none" anchor="ctr"/>
              <a:lstStyle/>
              <a:p>
                <a:endParaRPr lang="zh-CN" altLang="en-US"/>
              </a:p>
            </p:txBody>
          </p:sp>
          <p:sp>
            <p:nvSpPr>
              <p:cNvPr id="97" name="Rectangle 169"/>
              <p:cNvSpPr>
                <a:spLocks noChangeArrowheads="1"/>
              </p:cNvSpPr>
              <p:nvPr/>
            </p:nvSpPr>
            <p:spPr bwMode="auto">
              <a:xfrm>
                <a:off x="1196" y="1777"/>
                <a:ext cx="231" cy="47"/>
              </a:xfrm>
              <a:prstGeom prst="rect">
                <a:avLst/>
              </a:prstGeom>
              <a:solidFill>
                <a:srgbClr val="DADADA"/>
              </a:solidFill>
              <a:ln w="12700">
                <a:noFill/>
                <a:miter lim="800000"/>
                <a:headEnd/>
                <a:tailEnd/>
              </a:ln>
            </p:spPr>
            <p:txBody>
              <a:bodyPr wrap="none" anchor="ctr"/>
              <a:lstStyle/>
              <a:p>
                <a:endParaRPr lang="zh-CN" altLang="en-US"/>
              </a:p>
            </p:txBody>
          </p:sp>
          <p:sp>
            <p:nvSpPr>
              <p:cNvPr id="98" name="Rectangle 170"/>
              <p:cNvSpPr>
                <a:spLocks noChangeArrowheads="1"/>
              </p:cNvSpPr>
              <p:nvPr/>
            </p:nvSpPr>
            <p:spPr bwMode="auto">
              <a:xfrm>
                <a:off x="1240" y="1853"/>
                <a:ext cx="42" cy="176"/>
              </a:xfrm>
              <a:prstGeom prst="rect">
                <a:avLst/>
              </a:prstGeom>
              <a:solidFill>
                <a:srgbClr val="DADADA"/>
              </a:solidFill>
              <a:ln w="12700">
                <a:noFill/>
                <a:miter lim="800000"/>
                <a:headEnd/>
                <a:tailEnd/>
              </a:ln>
            </p:spPr>
            <p:txBody>
              <a:bodyPr wrap="none" anchor="ctr"/>
              <a:lstStyle/>
              <a:p>
                <a:endParaRPr lang="zh-CN" altLang="en-US"/>
              </a:p>
            </p:txBody>
          </p:sp>
          <p:sp>
            <p:nvSpPr>
              <p:cNvPr id="99" name="Rectangle 171"/>
              <p:cNvSpPr>
                <a:spLocks noChangeArrowheads="1"/>
              </p:cNvSpPr>
              <p:nvPr/>
            </p:nvSpPr>
            <p:spPr bwMode="auto">
              <a:xfrm>
                <a:off x="1208" y="2007"/>
                <a:ext cx="77" cy="47"/>
              </a:xfrm>
              <a:prstGeom prst="rect">
                <a:avLst/>
              </a:prstGeom>
              <a:solidFill>
                <a:srgbClr val="0000FF"/>
              </a:solidFill>
              <a:ln w="12700">
                <a:noFill/>
                <a:miter lim="800000"/>
                <a:headEnd/>
                <a:tailEnd/>
              </a:ln>
            </p:spPr>
            <p:txBody>
              <a:bodyPr wrap="none" anchor="ctr"/>
              <a:lstStyle/>
              <a:p>
                <a:endParaRPr lang="zh-CN" altLang="en-US"/>
              </a:p>
            </p:txBody>
          </p:sp>
          <p:sp>
            <p:nvSpPr>
              <p:cNvPr id="100" name="Rectangle 172"/>
              <p:cNvSpPr>
                <a:spLocks noChangeArrowheads="1"/>
              </p:cNvSpPr>
              <p:nvPr/>
            </p:nvSpPr>
            <p:spPr bwMode="auto">
              <a:xfrm>
                <a:off x="1348" y="1943"/>
                <a:ext cx="169" cy="90"/>
              </a:xfrm>
              <a:prstGeom prst="rect">
                <a:avLst/>
              </a:prstGeom>
              <a:solidFill>
                <a:srgbClr val="3366FF"/>
              </a:solidFill>
              <a:ln w="12700">
                <a:noFill/>
                <a:miter lim="800000"/>
                <a:headEnd/>
                <a:tailEnd/>
              </a:ln>
            </p:spPr>
            <p:txBody>
              <a:bodyPr wrap="none" anchor="ctr"/>
              <a:lstStyle/>
              <a:p>
                <a:endParaRPr lang="zh-CN" altLang="en-US"/>
              </a:p>
            </p:txBody>
          </p:sp>
          <p:sp>
            <p:nvSpPr>
              <p:cNvPr id="101" name="Rectangle 173"/>
              <p:cNvSpPr>
                <a:spLocks noChangeArrowheads="1"/>
              </p:cNvSpPr>
              <p:nvPr/>
            </p:nvSpPr>
            <p:spPr bwMode="auto">
              <a:xfrm>
                <a:off x="935" y="2030"/>
                <a:ext cx="573" cy="47"/>
              </a:xfrm>
              <a:prstGeom prst="rect">
                <a:avLst/>
              </a:prstGeom>
              <a:solidFill>
                <a:srgbClr val="0000FF"/>
              </a:solidFill>
              <a:ln w="12700">
                <a:noFill/>
                <a:miter lim="800000"/>
                <a:headEnd/>
                <a:tailEnd/>
              </a:ln>
            </p:spPr>
            <p:txBody>
              <a:bodyPr wrap="none" anchor="ctr"/>
              <a:lstStyle/>
              <a:p>
                <a:endParaRPr lang="zh-CN" altLang="en-US"/>
              </a:p>
            </p:txBody>
          </p:sp>
          <p:sp>
            <p:nvSpPr>
              <p:cNvPr id="102" name="Rectangle 174"/>
              <p:cNvSpPr>
                <a:spLocks noChangeArrowheads="1"/>
              </p:cNvSpPr>
              <p:nvPr/>
            </p:nvSpPr>
            <p:spPr bwMode="auto">
              <a:xfrm>
                <a:off x="1276" y="1932"/>
                <a:ext cx="77" cy="103"/>
              </a:xfrm>
              <a:prstGeom prst="rect">
                <a:avLst/>
              </a:prstGeom>
              <a:solidFill>
                <a:srgbClr val="0000FF"/>
              </a:solidFill>
              <a:ln w="12700">
                <a:noFill/>
                <a:miter lim="800000"/>
                <a:headEnd/>
                <a:tailEnd/>
              </a:ln>
            </p:spPr>
            <p:txBody>
              <a:bodyPr wrap="none" anchor="ctr"/>
              <a:lstStyle/>
              <a:p>
                <a:endParaRPr lang="zh-CN" altLang="en-US"/>
              </a:p>
            </p:txBody>
          </p:sp>
          <p:sp>
            <p:nvSpPr>
              <p:cNvPr id="103" name="Rectangle 175"/>
              <p:cNvSpPr>
                <a:spLocks noChangeArrowheads="1"/>
              </p:cNvSpPr>
              <p:nvPr/>
            </p:nvSpPr>
            <p:spPr bwMode="auto">
              <a:xfrm flipH="1">
                <a:off x="1349" y="1825"/>
                <a:ext cx="47" cy="125"/>
              </a:xfrm>
              <a:prstGeom prst="rect">
                <a:avLst/>
              </a:prstGeom>
              <a:solidFill>
                <a:srgbClr val="0000FF"/>
              </a:solidFill>
              <a:ln w="12700">
                <a:noFill/>
                <a:miter lim="800000"/>
                <a:headEnd/>
                <a:tailEnd/>
              </a:ln>
            </p:spPr>
            <p:txBody>
              <a:bodyPr wrap="none" anchor="ctr"/>
              <a:lstStyle/>
              <a:p>
                <a:endParaRPr lang="zh-CN" altLang="en-US"/>
              </a:p>
            </p:txBody>
          </p:sp>
          <p:sp>
            <p:nvSpPr>
              <p:cNvPr id="104" name="Rectangle 176"/>
              <p:cNvSpPr>
                <a:spLocks noChangeArrowheads="1"/>
              </p:cNvSpPr>
              <p:nvPr/>
            </p:nvSpPr>
            <p:spPr bwMode="auto">
              <a:xfrm>
                <a:off x="1237" y="1811"/>
                <a:ext cx="113" cy="47"/>
              </a:xfrm>
              <a:prstGeom prst="rect">
                <a:avLst/>
              </a:prstGeom>
              <a:solidFill>
                <a:srgbClr val="000000"/>
              </a:solidFill>
              <a:ln w="12700">
                <a:noFill/>
                <a:miter lim="800000"/>
                <a:headEnd/>
                <a:tailEnd/>
              </a:ln>
            </p:spPr>
            <p:txBody>
              <a:bodyPr wrap="none" anchor="ctr"/>
              <a:lstStyle/>
              <a:p>
                <a:endParaRPr lang="zh-CN" altLang="en-US"/>
              </a:p>
            </p:txBody>
          </p:sp>
          <p:sp>
            <p:nvSpPr>
              <p:cNvPr id="105" name="Rectangle 177"/>
              <p:cNvSpPr>
                <a:spLocks noChangeArrowheads="1"/>
              </p:cNvSpPr>
              <p:nvPr/>
            </p:nvSpPr>
            <p:spPr bwMode="auto">
              <a:xfrm flipV="1">
                <a:off x="1393" y="1903"/>
                <a:ext cx="83" cy="47"/>
              </a:xfrm>
              <a:prstGeom prst="rect">
                <a:avLst/>
              </a:prstGeom>
              <a:solidFill>
                <a:srgbClr val="0000FF"/>
              </a:solidFill>
              <a:ln w="12700">
                <a:noFill/>
                <a:miter lim="800000"/>
                <a:headEnd/>
                <a:tailEnd/>
              </a:ln>
            </p:spPr>
            <p:txBody>
              <a:bodyPr wrap="none" anchor="ctr"/>
              <a:lstStyle/>
              <a:p>
                <a:endParaRPr lang="zh-CN" altLang="en-US"/>
              </a:p>
            </p:txBody>
          </p:sp>
          <p:sp>
            <p:nvSpPr>
              <p:cNvPr id="106" name="Rectangle 178"/>
              <p:cNvSpPr>
                <a:spLocks noChangeArrowheads="1"/>
              </p:cNvSpPr>
              <p:nvPr/>
            </p:nvSpPr>
            <p:spPr bwMode="auto">
              <a:xfrm flipV="1">
                <a:off x="1471" y="1945"/>
                <a:ext cx="47" cy="47"/>
              </a:xfrm>
              <a:prstGeom prst="rect">
                <a:avLst/>
              </a:prstGeom>
              <a:solidFill>
                <a:srgbClr val="0000FF"/>
              </a:solidFill>
              <a:ln w="12700">
                <a:noFill/>
                <a:miter lim="800000"/>
                <a:headEnd/>
                <a:tailEnd/>
              </a:ln>
            </p:spPr>
            <p:txBody>
              <a:bodyPr wrap="none" anchor="ctr"/>
              <a:lstStyle/>
              <a:p>
                <a:endParaRPr lang="zh-CN" altLang="en-US"/>
              </a:p>
            </p:txBody>
          </p:sp>
          <p:sp>
            <p:nvSpPr>
              <p:cNvPr id="107" name="Rectangle 179"/>
              <p:cNvSpPr>
                <a:spLocks noChangeArrowheads="1"/>
              </p:cNvSpPr>
              <p:nvPr/>
            </p:nvSpPr>
            <p:spPr bwMode="auto">
              <a:xfrm flipV="1">
                <a:off x="1509" y="1987"/>
                <a:ext cx="47" cy="47"/>
              </a:xfrm>
              <a:prstGeom prst="rect">
                <a:avLst/>
              </a:prstGeom>
              <a:solidFill>
                <a:srgbClr val="0000FF"/>
              </a:solidFill>
              <a:ln w="12700">
                <a:noFill/>
                <a:miter lim="800000"/>
                <a:headEnd/>
                <a:tailEnd/>
              </a:ln>
            </p:spPr>
            <p:txBody>
              <a:bodyPr wrap="none" anchor="ctr"/>
              <a:lstStyle/>
              <a:p>
                <a:endParaRPr lang="zh-CN" altLang="en-US"/>
              </a:p>
            </p:txBody>
          </p:sp>
          <p:sp>
            <p:nvSpPr>
              <p:cNvPr id="108" name="Rectangle 180"/>
              <p:cNvSpPr>
                <a:spLocks noChangeArrowheads="1"/>
              </p:cNvSpPr>
              <p:nvPr/>
            </p:nvSpPr>
            <p:spPr bwMode="auto">
              <a:xfrm>
                <a:off x="1445" y="1663"/>
                <a:ext cx="49" cy="156"/>
              </a:xfrm>
              <a:prstGeom prst="rect">
                <a:avLst/>
              </a:prstGeom>
              <a:solidFill>
                <a:srgbClr val="000000"/>
              </a:solidFill>
              <a:ln w="12700">
                <a:noFill/>
                <a:miter lim="800000"/>
                <a:headEnd/>
                <a:tailEnd/>
              </a:ln>
            </p:spPr>
            <p:txBody>
              <a:bodyPr wrap="none" anchor="ctr"/>
              <a:lstStyle/>
              <a:p>
                <a:endParaRPr lang="zh-CN" altLang="en-US"/>
              </a:p>
            </p:txBody>
          </p:sp>
          <p:sp>
            <p:nvSpPr>
              <p:cNvPr id="109" name="Rectangle 181"/>
              <p:cNvSpPr>
                <a:spLocks noChangeArrowheads="1"/>
              </p:cNvSpPr>
              <p:nvPr/>
            </p:nvSpPr>
            <p:spPr bwMode="auto">
              <a:xfrm>
                <a:off x="1445" y="1627"/>
                <a:ext cx="101" cy="47"/>
              </a:xfrm>
              <a:prstGeom prst="rect">
                <a:avLst/>
              </a:prstGeom>
              <a:solidFill>
                <a:srgbClr val="000000"/>
              </a:solidFill>
              <a:ln w="12700">
                <a:noFill/>
                <a:miter lim="800000"/>
                <a:headEnd/>
                <a:tailEnd/>
              </a:ln>
            </p:spPr>
            <p:txBody>
              <a:bodyPr wrap="none" anchor="ctr"/>
              <a:lstStyle/>
              <a:p>
                <a:endParaRPr lang="zh-CN" altLang="en-US"/>
              </a:p>
            </p:txBody>
          </p:sp>
          <p:sp>
            <p:nvSpPr>
              <p:cNvPr id="110" name="Rectangle 182"/>
              <p:cNvSpPr>
                <a:spLocks noChangeArrowheads="1"/>
              </p:cNvSpPr>
              <p:nvPr/>
            </p:nvSpPr>
            <p:spPr bwMode="auto">
              <a:xfrm flipV="1">
                <a:off x="1347" y="1811"/>
                <a:ext cx="99" cy="47"/>
              </a:xfrm>
              <a:prstGeom prst="rect">
                <a:avLst/>
              </a:prstGeom>
              <a:solidFill>
                <a:srgbClr val="0000FF"/>
              </a:solidFill>
              <a:ln w="12700">
                <a:noFill/>
                <a:miter lim="800000"/>
                <a:headEnd/>
                <a:tailEnd/>
              </a:ln>
            </p:spPr>
            <p:txBody>
              <a:bodyPr wrap="none" anchor="ctr"/>
              <a:lstStyle/>
              <a:p>
                <a:endParaRPr lang="zh-CN" altLang="en-US"/>
              </a:p>
            </p:txBody>
          </p:sp>
        </p:grpSp>
        <p:grpSp>
          <p:nvGrpSpPr>
            <p:cNvPr id="47" name="Group 183"/>
            <p:cNvGrpSpPr>
              <a:grpSpLocks/>
            </p:cNvGrpSpPr>
            <p:nvPr/>
          </p:nvGrpSpPr>
          <p:grpSpPr bwMode="auto">
            <a:xfrm>
              <a:off x="5846763" y="4413250"/>
              <a:ext cx="358775" cy="438150"/>
              <a:chOff x="847" y="1168"/>
              <a:chExt cx="747" cy="909"/>
            </a:xfrm>
          </p:grpSpPr>
          <p:sp>
            <p:nvSpPr>
              <p:cNvPr id="49" name="Freeform 184"/>
              <p:cNvSpPr>
                <a:spLocks/>
              </p:cNvSpPr>
              <p:nvPr/>
            </p:nvSpPr>
            <p:spPr bwMode="auto">
              <a:xfrm>
                <a:off x="986" y="1290"/>
                <a:ext cx="489" cy="733"/>
              </a:xfrm>
              <a:custGeom>
                <a:avLst/>
                <a:gdLst>
                  <a:gd name="T0" fmla="*/ 488 w 489"/>
                  <a:gd name="T1" fmla="*/ 14 h 733"/>
                  <a:gd name="T2" fmla="*/ 488 w 489"/>
                  <a:gd name="T3" fmla="*/ 497 h 733"/>
                  <a:gd name="T4" fmla="*/ 285 w 489"/>
                  <a:gd name="T5" fmla="*/ 497 h 733"/>
                  <a:gd name="T6" fmla="*/ 285 w 489"/>
                  <a:gd name="T7" fmla="*/ 732 h 733"/>
                  <a:gd name="T8" fmla="*/ 0 w 489"/>
                  <a:gd name="T9" fmla="*/ 732 h 733"/>
                  <a:gd name="T10" fmla="*/ 0 w 489"/>
                  <a:gd name="T11" fmla="*/ 0 h 733"/>
                  <a:gd name="T12" fmla="*/ 488 w 489"/>
                  <a:gd name="T13" fmla="*/ 14 h 733"/>
                  <a:gd name="T14" fmla="*/ 0 60000 65536"/>
                  <a:gd name="T15" fmla="*/ 0 60000 65536"/>
                  <a:gd name="T16" fmla="*/ 0 60000 65536"/>
                  <a:gd name="T17" fmla="*/ 0 60000 65536"/>
                  <a:gd name="T18" fmla="*/ 0 60000 65536"/>
                  <a:gd name="T19" fmla="*/ 0 60000 65536"/>
                  <a:gd name="T20" fmla="*/ 0 60000 65536"/>
                  <a:gd name="T21" fmla="*/ 0 w 489"/>
                  <a:gd name="T22" fmla="*/ 0 h 733"/>
                  <a:gd name="T23" fmla="*/ 489 w 489"/>
                  <a:gd name="T24" fmla="*/ 733 h 7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9" h="733">
                    <a:moveTo>
                      <a:pt x="488" y="14"/>
                    </a:moveTo>
                    <a:lnTo>
                      <a:pt x="488" y="497"/>
                    </a:lnTo>
                    <a:lnTo>
                      <a:pt x="285" y="497"/>
                    </a:lnTo>
                    <a:lnTo>
                      <a:pt x="285" y="732"/>
                    </a:lnTo>
                    <a:lnTo>
                      <a:pt x="0" y="732"/>
                    </a:lnTo>
                    <a:lnTo>
                      <a:pt x="0" y="0"/>
                    </a:lnTo>
                    <a:lnTo>
                      <a:pt x="488" y="14"/>
                    </a:lnTo>
                  </a:path>
                </a:pathLst>
              </a:custGeom>
              <a:solidFill>
                <a:schemeClr val="bg1"/>
              </a:solidFill>
              <a:ln w="12700" cap="rnd" cmpd="sng">
                <a:noFill/>
                <a:prstDash val="solid"/>
                <a:round/>
                <a:headEnd type="none" w="med" len="med"/>
                <a:tailEnd type="none" w="med" len="med"/>
              </a:ln>
            </p:spPr>
            <p:txBody>
              <a:bodyPr/>
              <a:lstStyle/>
              <a:p>
                <a:endParaRPr lang="zh-CN" altLang="en-US"/>
              </a:p>
            </p:txBody>
          </p:sp>
          <p:sp>
            <p:nvSpPr>
              <p:cNvPr id="50" name="Rectangle 185"/>
              <p:cNvSpPr>
                <a:spLocks noChangeArrowheads="1"/>
              </p:cNvSpPr>
              <p:nvPr/>
            </p:nvSpPr>
            <p:spPr bwMode="auto">
              <a:xfrm>
                <a:off x="1282" y="1853"/>
                <a:ext cx="84" cy="184"/>
              </a:xfrm>
              <a:prstGeom prst="rect">
                <a:avLst/>
              </a:prstGeom>
              <a:solidFill>
                <a:srgbClr val="919191"/>
              </a:solidFill>
              <a:ln w="12700">
                <a:noFill/>
                <a:miter lim="800000"/>
                <a:headEnd/>
                <a:tailEnd/>
              </a:ln>
            </p:spPr>
            <p:txBody>
              <a:bodyPr wrap="none" anchor="ctr"/>
              <a:lstStyle/>
              <a:p>
                <a:endParaRPr lang="zh-CN" altLang="en-US"/>
              </a:p>
            </p:txBody>
          </p:sp>
          <p:sp>
            <p:nvSpPr>
              <p:cNvPr id="51" name="Rectangle 186"/>
              <p:cNvSpPr>
                <a:spLocks noChangeArrowheads="1"/>
              </p:cNvSpPr>
              <p:nvPr/>
            </p:nvSpPr>
            <p:spPr bwMode="auto">
              <a:xfrm>
                <a:off x="1494" y="1590"/>
                <a:ext cx="53" cy="54"/>
              </a:xfrm>
              <a:prstGeom prst="rect">
                <a:avLst/>
              </a:prstGeom>
              <a:solidFill>
                <a:srgbClr val="DADADA"/>
              </a:solidFill>
              <a:ln w="12700">
                <a:noFill/>
                <a:miter lim="800000"/>
                <a:headEnd/>
                <a:tailEnd/>
              </a:ln>
            </p:spPr>
            <p:txBody>
              <a:bodyPr wrap="none" anchor="ctr"/>
              <a:lstStyle/>
              <a:p>
                <a:endParaRPr lang="zh-CN" altLang="en-US"/>
              </a:p>
            </p:txBody>
          </p:sp>
          <p:sp>
            <p:nvSpPr>
              <p:cNvPr id="52" name="Rectangle 187"/>
              <p:cNvSpPr>
                <a:spLocks noChangeArrowheads="1"/>
              </p:cNvSpPr>
              <p:nvPr/>
            </p:nvSpPr>
            <p:spPr bwMode="auto">
              <a:xfrm>
                <a:off x="1456" y="1339"/>
                <a:ext cx="48" cy="305"/>
              </a:xfrm>
              <a:prstGeom prst="rect">
                <a:avLst/>
              </a:prstGeom>
              <a:solidFill>
                <a:srgbClr val="DADADA"/>
              </a:solidFill>
              <a:ln w="12700">
                <a:noFill/>
                <a:miter lim="800000"/>
                <a:headEnd/>
                <a:tailEnd/>
              </a:ln>
            </p:spPr>
            <p:txBody>
              <a:bodyPr wrap="none" anchor="ctr"/>
              <a:lstStyle/>
              <a:p>
                <a:endParaRPr lang="zh-CN" altLang="en-US"/>
              </a:p>
            </p:txBody>
          </p:sp>
          <p:sp>
            <p:nvSpPr>
              <p:cNvPr id="53" name="Rectangle 188"/>
              <p:cNvSpPr>
                <a:spLocks noChangeArrowheads="1"/>
              </p:cNvSpPr>
              <p:nvPr/>
            </p:nvSpPr>
            <p:spPr bwMode="auto">
              <a:xfrm>
                <a:off x="936" y="1929"/>
                <a:ext cx="197" cy="104"/>
              </a:xfrm>
              <a:prstGeom prst="rect">
                <a:avLst/>
              </a:prstGeom>
              <a:solidFill>
                <a:srgbClr val="3366FF"/>
              </a:solidFill>
              <a:ln w="12700">
                <a:noFill/>
                <a:miter lim="800000"/>
                <a:headEnd/>
                <a:tailEnd/>
              </a:ln>
            </p:spPr>
            <p:txBody>
              <a:bodyPr wrap="none" anchor="ctr"/>
              <a:lstStyle/>
              <a:p>
                <a:endParaRPr lang="zh-CN" altLang="en-US"/>
              </a:p>
            </p:txBody>
          </p:sp>
          <p:sp>
            <p:nvSpPr>
              <p:cNvPr id="54" name="Freeform 189"/>
              <p:cNvSpPr>
                <a:spLocks/>
              </p:cNvSpPr>
              <p:nvPr/>
            </p:nvSpPr>
            <p:spPr bwMode="auto">
              <a:xfrm>
                <a:off x="847" y="1168"/>
                <a:ext cx="747" cy="740"/>
              </a:xfrm>
              <a:custGeom>
                <a:avLst/>
                <a:gdLst>
                  <a:gd name="T0" fmla="*/ 706 w 747"/>
                  <a:gd name="T1" fmla="*/ 214 h 740"/>
                  <a:gd name="T2" fmla="*/ 747 w 747"/>
                  <a:gd name="T3" fmla="*/ 214 h 740"/>
                  <a:gd name="T4" fmla="*/ 747 w 747"/>
                  <a:gd name="T5" fmla="*/ 83 h 740"/>
                  <a:gd name="T6" fmla="*/ 702 w 747"/>
                  <a:gd name="T7" fmla="*/ 83 h 740"/>
                  <a:gd name="T8" fmla="*/ 702 w 747"/>
                  <a:gd name="T9" fmla="*/ 42 h 740"/>
                  <a:gd name="T10" fmla="*/ 606 w 747"/>
                  <a:gd name="T11" fmla="*/ 42 h 740"/>
                  <a:gd name="T12" fmla="*/ 606 w 747"/>
                  <a:gd name="T13" fmla="*/ 0 h 740"/>
                  <a:gd name="T14" fmla="*/ 217 w 747"/>
                  <a:gd name="T15" fmla="*/ 0 h 740"/>
                  <a:gd name="T16" fmla="*/ 217 w 747"/>
                  <a:gd name="T17" fmla="*/ 38 h 740"/>
                  <a:gd name="T18" fmla="*/ 128 w 747"/>
                  <a:gd name="T19" fmla="*/ 38 h 740"/>
                  <a:gd name="T20" fmla="*/ 128 w 747"/>
                  <a:gd name="T21" fmla="*/ 86 h 740"/>
                  <a:gd name="T22" fmla="*/ 83 w 747"/>
                  <a:gd name="T23" fmla="*/ 86 h 740"/>
                  <a:gd name="T24" fmla="*/ 83 w 747"/>
                  <a:gd name="T25" fmla="*/ 126 h 740"/>
                  <a:gd name="T26" fmla="*/ 42 w 747"/>
                  <a:gd name="T27" fmla="*/ 126 h 740"/>
                  <a:gd name="T28" fmla="*/ 42 w 747"/>
                  <a:gd name="T29" fmla="*/ 216 h 740"/>
                  <a:gd name="T30" fmla="*/ 0 w 747"/>
                  <a:gd name="T31" fmla="*/ 216 h 740"/>
                  <a:gd name="T32" fmla="*/ 0 w 747"/>
                  <a:gd name="T33" fmla="*/ 521 h 740"/>
                  <a:gd name="T34" fmla="*/ 45 w 747"/>
                  <a:gd name="T35" fmla="*/ 521 h 740"/>
                  <a:gd name="T36" fmla="*/ 45 w 747"/>
                  <a:gd name="T37" fmla="*/ 611 h 740"/>
                  <a:gd name="T38" fmla="*/ 86 w 747"/>
                  <a:gd name="T39" fmla="*/ 611 h 740"/>
                  <a:gd name="T40" fmla="*/ 86 w 747"/>
                  <a:gd name="T41" fmla="*/ 690 h 740"/>
                  <a:gd name="T42" fmla="*/ 133 w 747"/>
                  <a:gd name="T43" fmla="*/ 690 h 740"/>
                  <a:gd name="T44" fmla="*/ 133 w 747"/>
                  <a:gd name="T45" fmla="*/ 740 h 740"/>
                  <a:gd name="T46" fmla="*/ 174 w 747"/>
                  <a:gd name="T47" fmla="*/ 740 h 740"/>
                  <a:gd name="T48" fmla="*/ 174 w 747"/>
                  <a:gd name="T49" fmla="*/ 692 h 740"/>
                  <a:gd name="T50" fmla="*/ 257 w 747"/>
                  <a:gd name="T51" fmla="*/ 692 h 740"/>
                  <a:gd name="T52" fmla="*/ 257 w 747"/>
                  <a:gd name="T53" fmla="*/ 605 h 740"/>
                  <a:gd name="T54" fmla="*/ 303 w 747"/>
                  <a:gd name="T55" fmla="*/ 605 h 740"/>
                  <a:gd name="T56" fmla="*/ 303 w 747"/>
                  <a:gd name="T57" fmla="*/ 561 h 740"/>
                  <a:gd name="T58" fmla="*/ 337 w 747"/>
                  <a:gd name="T59" fmla="*/ 560 h 740"/>
                  <a:gd name="T60" fmla="*/ 337 w 747"/>
                  <a:gd name="T61" fmla="*/ 522 h 740"/>
                  <a:gd name="T62" fmla="*/ 303 w 747"/>
                  <a:gd name="T63" fmla="*/ 523 h 740"/>
                  <a:gd name="T64" fmla="*/ 303 w 747"/>
                  <a:gd name="T65" fmla="*/ 480 h 740"/>
                  <a:gd name="T66" fmla="*/ 260 w 747"/>
                  <a:gd name="T67" fmla="*/ 480 h 740"/>
                  <a:gd name="T68" fmla="*/ 260 w 747"/>
                  <a:gd name="T69" fmla="*/ 395 h 740"/>
                  <a:gd name="T70" fmla="*/ 303 w 747"/>
                  <a:gd name="T71" fmla="*/ 395 h 740"/>
                  <a:gd name="T72" fmla="*/ 303 w 747"/>
                  <a:gd name="T73" fmla="*/ 347 h 740"/>
                  <a:gd name="T74" fmla="*/ 391 w 747"/>
                  <a:gd name="T75" fmla="*/ 347 h 740"/>
                  <a:gd name="T76" fmla="*/ 391 w 747"/>
                  <a:gd name="T77" fmla="*/ 302 h 740"/>
                  <a:gd name="T78" fmla="*/ 437 w 747"/>
                  <a:gd name="T79" fmla="*/ 302 h 740"/>
                  <a:gd name="T80" fmla="*/ 437 w 747"/>
                  <a:gd name="T81" fmla="*/ 263 h 740"/>
                  <a:gd name="T82" fmla="*/ 489 w 747"/>
                  <a:gd name="T83" fmla="*/ 263 h 740"/>
                  <a:gd name="T84" fmla="*/ 489 w 747"/>
                  <a:gd name="T85" fmla="*/ 214 h 740"/>
                  <a:gd name="T86" fmla="*/ 532 w 747"/>
                  <a:gd name="T87" fmla="*/ 214 h 740"/>
                  <a:gd name="T88" fmla="*/ 532 w 747"/>
                  <a:gd name="T89" fmla="*/ 178 h 740"/>
                  <a:gd name="T90" fmla="*/ 656 w 747"/>
                  <a:gd name="T91" fmla="*/ 178 h 740"/>
                  <a:gd name="T92" fmla="*/ 656 w 747"/>
                  <a:gd name="T93" fmla="*/ 250 h 740"/>
                  <a:gd name="T94" fmla="*/ 706 w 747"/>
                  <a:gd name="T95" fmla="*/ 252 h 740"/>
                  <a:gd name="T96" fmla="*/ 706 w 747"/>
                  <a:gd name="T97" fmla="*/ 214 h 7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7"/>
                  <a:gd name="T148" fmla="*/ 0 h 740"/>
                  <a:gd name="T149" fmla="*/ 747 w 747"/>
                  <a:gd name="T150" fmla="*/ 740 h 7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7" h="740">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w="12700" cap="rnd" cmpd="sng">
                <a:noFill/>
                <a:prstDash val="solid"/>
                <a:round/>
                <a:headEnd type="none" w="med" len="med"/>
                <a:tailEnd type="none" w="med" len="med"/>
              </a:ln>
            </p:spPr>
            <p:txBody>
              <a:bodyPr/>
              <a:lstStyle/>
              <a:p>
                <a:endParaRPr lang="zh-CN" altLang="en-US"/>
              </a:p>
            </p:txBody>
          </p:sp>
          <p:sp>
            <p:nvSpPr>
              <p:cNvPr id="55" name="Rectangle 190"/>
              <p:cNvSpPr>
                <a:spLocks noChangeArrowheads="1"/>
              </p:cNvSpPr>
              <p:nvPr/>
            </p:nvSpPr>
            <p:spPr bwMode="auto">
              <a:xfrm>
                <a:off x="1460" y="1419"/>
                <a:ext cx="47" cy="79"/>
              </a:xfrm>
              <a:prstGeom prst="rect">
                <a:avLst/>
              </a:prstGeom>
              <a:solidFill>
                <a:srgbClr val="000000"/>
              </a:solidFill>
              <a:ln w="12700">
                <a:noFill/>
                <a:miter lim="800000"/>
                <a:headEnd/>
                <a:tailEnd/>
              </a:ln>
            </p:spPr>
            <p:txBody>
              <a:bodyPr wrap="none" anchor="ctr"/>
              <a:lstStyle/>
              <a:p>
                <a:endParaRPr lang="zh-CN" altLang="en-US"/>
              </a:p>
            </p:txBody>
          </p:sp>
          <p:sp>
            <p:nvSpPr>
              <p:cNvPr id="56" name="Rectangle 191"/>
              <p:cNvSpPr>
                <a:spLocks noChangeArrowheads="1"/>
              </p:cNvSpPr>
              <p:nvPr/>
            </p:nvSpPr>
            <p:spPr bwMode="auto">
              <a:xfrm flipH="1">
                <a:off x="1376" y="1495"/>
                <a:ext cx="47" cy="47"/>
              </a:xfrm>
              <a:prstGeom prst="rect">
                <a:avLst/>
              </a:prstGeom>
              <a:solidFill>
                <a:srgbClr val="063DE8"/>
              </a:solidFill>
              <a:ln w="12700">
                <a:noFill/>
                <a:miter lim="800000"/>
                <a:headEnd/>
                <a:tailEnd/>
              </a:ln>
            </p:spPr>
            <p:txBody>
              <a:bodyPr wrap="none" anchor="ctr"/>
              <a:lstStyle/>
              <a:p>
                <a:endParaRPr lang="zh-CN" altLang="en-US"/>
              </a:p>
            </p:txBody>
          </p:sp>
          <p:sp>
            <p:nvSpPr>
              <p:cNvPr id="57" name="Rectangle 192"/>
              <p:cNvSpPr>
                <a:spLocks noChangeArrowheads="1"/>
              </p:cNvSpPr>
              <p:nvPr/>
            </p:nvSpPr>
            <p:spPr bwMode="auto">
              <a:xfrm flipH="1">
                <a:off x="1502" y="1499"/>
                <a:ext cx="47" cy="94"/>
              </a:xfrm>
              <a:prstGeom prst="rect">
                <a:avLst/>
              </a:prstGeom>
              <a:solidFill>
                <a:srgbClr val="000000"/>
              </a:solidFill>
              <a:ln w="12700">
                <a:noFill/>
                <a:miter lim="800000"/>
                <a:headEnd/>
                <a:tailEnd/>
              </a:ln>
            </p:spPr>
            <p:txBody>
              <a:bodyPr wrap="none" anchor="ctr"/>
              <a:lstStyle/>
              <a:p>
                <a:endParaRPr lang="zh-CN" altLang="en-US"/>
              </a:p>
            </p:txBody>
          </p:sp>
          <p:sp>
            <p:nvSpPr>
              <p:cNvPr id="58" name="Rectangle 193"/>
              <p:cNvSpPr>
                <a:spLocks noChangeArrowheads="1"/>
              </p:cNvSpPr>
              <p:nvPr/>
            </p:nvSpPr>
            <p:spPr bwMode="auto">
              <a:xfrm>
                <a:off x="1545" y="1593"/>
                <a:ext cx="47" cy="48"/>
              </a:xfrm>
              <a:prstGeom prst="rect">
                <a:avLst/>
              </a:prstGeom>
              <a:solidFill>
                <a:srgbClr val="000000"/>
              </a:solidFill>
              <a:ln w="12700">
                <a:noFill/>
                <a:miter lim="800000"/>
                <a:headEnd/>
                <a:tailEnd/>
              </a:ln>
            </p:spPr>
            <p:txBody>
              <a:bodyPr wrap="none" anchor="ctr"/>
              <a:lstStyle/>
              <a:p>
                <a:endParaRPr lang="zh-CN" altLang="en-US"/>
              </a:p>
            </p:txBody>
          </p:sp>
          <p:sp>
            <p:nvSpPr>
              <p:cNvPr id="59" name="Rectangle 194"/>
              <p:cNvSpPr>
                <a:spLocks noChangeArrowheads="1"/>
              </p:cNvSpPr>
              <p:nvPr/>
            </p:nvSpPr>
            <p:spPr bwMode="auto">
              <a:xfrm>
                <a:off x="935" y="1902"/>
                <a:ext cx="125" cy="31"/>
              </a:xfrm>
              <a:prstGeom prst="rect">
                <a:avLst/>
              </a:prstGeom>
              <a:solidFill>
                <a:srgbClr val="0000FF"/>
              </a:solidFill>
              <a:ln w="12700">
                <a:noFill/>
                <a:miter lim="800000"/>
                <a:headEnd/>
                <a:tailEnd/>
              </a:ln>
            </p:spPr>
            <p:txBody>
              <a:bodyPr wrap="none" anchor="ctr"/>
              <a:lstStyle/>
              <a:p>
                <a:endParaRPr lang="zh-CN" altLang="en-US"/>
              </a:p>
            </p:txBody>
          </p:sp>
          <p:sp>
            <p:nvSpPr>
              <p:cNvPr id="60" name="Rectangle 195"/>
              <p:cNvSpPr>
                <a:spLocks noChangeArrowheads="1"/>
              </p:cNvSpPr>
              <p:nvPr/>
            </p:nvSpPr>
            <p:spPr bwMode="auto">
              <a:xfrm>
                <a:off x="1058" y="1929"/>
                <a:ext cx="77" cy="47"/>
              </a:xfrm>
              <a:prstGeom prst="rect">
                <a:avLst/>
              </a:prstGeom>
              <a:solidFill>
                <a:srgbClr val="0000FF"/>
              </a:solidFill>
              <a:ln w="12700">
                <a:noFill/>
                <a:miter lim="800000"/>
                <a:headEnd/>
                <a:tailEnd/>
              </a:ln>
            </p:spPr>
            <p:txBody>
              <a:bodyPr wrap="none" anchor="ctr"/>
              <a:lstStyle/>
              <a:p>
                <a:endParaRPr lang="zh-CN" altLang="en-US"/>
              </a:p>
            </p:txBody>
          </p:sp>
          <p:sp>
            <p:nvSpPr>
              <p:cNvPr id="61" name="Rectangle 196"/>
              <p:cNvSpPr>
                <a:spLocks noChangeArrowheads="1"/>
              </p:cNvSpPr>
              <p:nvPr/>
            </p:nvSpPr>
            <p:spPr bwMode="auto">
              <a:xfrm>
                <a:off x="1132" y="1974"/>
                <a:ext cx="77" cy="61"/>
              </a:xfrm>
              <a:prstGeom prst="rect">
                <a:avLst/>
              </a:prstGeom>
              <a:solidFill>
                <a:srgbClr val="0000FF"/>
              </a:solidFill>
              <a:ln w="12700">
                <a:noFill/>
                <a:miter lim="800000"/>
                <a:headEnd/>
                <a:tailEnd/>
              </a:ln>
            </p:spPr>
            <p:txBody>
              <a:bodyPr wrap="none" anchor="ctr"/>
              <a:lstStyle/>
              <a:p>
                <a:endParaRPr lang="zh-CN" altLang="en-US"/>
              </a:p>
            </p:txBody>
          </p:sp>
          <p:sp>
            <p:nvSpPr>
              <p:cNvPr id="62" name="Rectangle 197"/>
              <p:cNvSpPr>
                <a:spLocks noChangeArrowheads="1"/>
              </p:cNvSpPr>
              <p:nvPr/>
            </p:nvSpPr>
            <p:spPr bwMode="auto">
              <a:xfrm>
                <a:off x="935" y="1931"/>
                <a:ext cx="34" cy="35"/>
              </a:xfrm>
              <a:prstGeom prst="rect">
                <a:avLst/>
              </a:prstGeom>
              <a:solidFill>
                <a:srgbClr val="0000FF"/>
              </a:solidFill>
              <a:ln w="12700">
                <a:noFill/>
                <a:miter lim="800000"/>
                <a:headEnd/>
                <a:tailEnd/>
              </a:ln>
            </p:spPr>
            <p:txBody>
              <a:bodyPr wrap="none" anchor="ctr"/>
              <a:lstStyle/>
              <a:p>
                <a:endParaRPr lang="zh-CN" altLang="en-US"/>
              </a:p>
            </p:txBody>
          </p:sp>
          <p:sp>
            <p:nvSpPr>
              <p:cNvPr id="63" name="Rectangle 198"/>
              <p:cNvSpPr>
                <a:spLocks noChangeArrowheads="1"/>
              </p:cNvSpPr>
              <p:nvPr/>
            </p:nvSpPr>
            <p:spPr bwMode="auto">
              <a:xfrm>
                <a:off x="893" y="1962"/>
                <a:ext cx="47" cy="73"/>
              </a:xfrm>
              <a:prstGeom prst="rect">
                <a:avLst/>
              </a:prstGeom>
              <a:solidFill>
                <a:srgbClr val="0000FF"/>
              </a:solidFill>
              <a:ln w="12700">
                <a:noFill/>
                <a:miter lim="800000"/>
                <a:headEnd/>
                <a:tailEnd/>
              </a:ln>
            </p:spPr>
            <p:txBody>
              <a:bodyPr wrap="none" anchor="ctr"/>
              <a:lstStyle/>
              <a:p>
                <a:endParaRPr lang="zh-CN" altLang="en-US"/>
              </a:p>
            </p:txBody>
          </p:sp>
          <p:sp>
            <p:nvSpPr>
              <p:cNvPr id="64" name="Rectangle 199"/>
              <p:cNvSpPr>
                <a:spLocks noChangeArrowheads="1"/>
              </p:cNvSpPr>
              <p:nvPr/>
            </p:nvSpPr>
            <p:spPr bwMode="auto">
              <a:xfrm>
                <a:off x="1375" y="1451"/>
                <a:ext cx="119" cy="47"/>
              </a:xfrm>
              <a:prstGeom prst="rect">
                <a:avLst/>
              </a:prstGeom>
              <a:solidFill>
                <a:srgbClr val="000000"/>
              </a:solidFill>
              <a:ln w="12700">
                <a:noFill/>
                <a:miter lim="800000"/>
                <a:headEnd/>
                <a:tailEnd/>
              </a:ln>
            </p:spPr>
            <p:txBody>
              <a:bodyPr wrap="none" anchor="ctr"/>
              <a:lstStyle/>
              <a:p>
                <a:endParaRPr lang="zh-CN" altLang="en-US"/>
              </a:p>
            </p:txBody>
          </p:sp>
          <p:sp>
            <p:nvSpPr>
              <p:cNvPr id="65" name="Rectangle 200"/>
              <p:cNvSpPr>
                <a:spLocks noChangeArrowheads="1"/>
              </p:cNvSpPr>
              <p:nvPr/>
            </p:nvSpPr>
            <p:spPr bwMode="auto">
              <a:xfrm>
                <a:off x="1412" y="1639"/>
                <a:ext cx="47" cy="185"/>
              </a:xfrm>
              <a:prstGeom prst="rect">
                <a:avLst/>
              </a:prstGeom>
              <a:solidFill>
                <a:srgbClr val="DADADA"/>
              </a:solidFill>
              <a:ln w="12700">
                <a:noFill/>
                <a:miter lim="800000"/>
                <a:headEnd/>
                <a:tailEnd/>
              </a:ln>
            </p:spPr>
            <p:txBody>
              <a:bodyPr wrap="none" anchor="ctr"/>
              <a:lstStyle/>
              <a:p>
                <a:endParaRPr lang="zh-CN" altLang="en-US"/>
              </a:p>
            </p:txBody>
          </p:sp>
          <p:sp>
            <p:nvSpPr>
              <p:cNvPr id="66" name="Rectangle 201"/>
              <p:cNvSpPr>
                <a:spLocks noChangeArrowheads="1"/>
              </p:cNvSpPr>
              <p:nvPr/>
            </p:nvSpPr>
            <p:spPr bwMode="auto">
              <a:xfrm>
                <a:off x="1196" y="1777"/>
                <a:ext cx="231" cy="47"/>
              </a:xfrm>
              <a:prstGeom prst="rect">
                <a:avLst/>
              </a:prstGeom>
              <a:solidFill>
                <a:srgbClr val="DADADA"/>
              </a:solidFill>
              <a:ln w="12700">
                <a:noFill/>
                <a:miter lim="800000"/>
                <a:headEnd/>
                <a:tailEnd/>
              </a:ln>
            </p:spPr>
            <p:txBody>
              <a:bodyPr wrap="none" anchor="ctr"/>
              <a:lstStyle/>
              <a:p>
                <a:endParaRPr lang="zh-CN" altLang="en-US"/>
              </a:p>
            </p:txBody>
          </p:sp>
          <p:sp>
            <p:nvSpPr>
              <p:cNvPr id="67" name="Rectangle 202"/>
              <p:cNvSpPr>
                <a:spLocks noChangeArrowheads="1"/>
              </p:cNvSpPr>
              <p:nvPr/>
            </p:nvSpPr>
            <p:spPr bwMode="auto">
              <a:xfrm>
                <a:off x="1240" y="1853"/>
                <a:ext cx="42" cy="176"/>
              </a:xfrm>
              <a:prstGeom prst="rect">
                <a:avLst/>
              </a:prstGeom>
              <a:solidFill>
                <a:srgbClr val="DADADA"/>
              </a:solidFill>
              <a:ln w="12700">
                <a:noFill/>
                <a:miter lim="800000"/>
                <a:headEnd/>
                <a:tailEnd/>
              </a:ln>
            </p:spPr>
            <p:txBody>
              <a:bodyPr wrap="none" anchor="ctr"/>
              <a:lstStyle/>
              <a:p>
                <a:endParaRPr lang="zh-CN" altLang="en-US"/>
              </a:p>
            </p:txBody>
          </p:sp>
          <p:sp>
            <p:nvSpPr>
              <p:cNvPr id="68" name="Rectangle 203"/>
              <p:cNvSpPr>
                <a:spLocks noChangeArrowheads="1"/>
              </p:cNvSpPr>
              <p:nvPr/>
            </p:nvSpPr>
            <p:spPr bwMode="auto">
              <a:xfrm>
                <a:off x="1208" y="2007"/>
                <a:ext cx="77" cy="47"/>
              </a:xfrm>
              <a:prstGeom prst="rect">
                <a:avLst/>
              </a:prstGeom>
              <a:solidFill>
                <a:srgbClr val="0000FF"/>
              </a:solidFill>
              <a:ln w="12700">
                <a:noFill/>
                <a:miter lim="800000"/>
                <a:headEnd/>
                <a:tailEnd/>
              </a:ln>
            </p:spPr>
            <p:txBody>
              <a:bodyPr wrap="none" anchor="ctr"/>
              <a:lstStyle/>
              <a:p>
                <a:endParaRPr lang="zh-CN" altLang="en-US"/>
              </a:p>
            </p:txBody>
          </p:sp>
          <p:sp>
            <p:nvSpPr>
              <p:cNvPr id="69" name="Rectangle 204"/>
              <p:cNvSpPr>
                <a:spLocks noChangeArrowheads="1"/>
              </p:cNvSpPr>
              <p:nvPr/>
            </p:nvSpPr>
            <p:spPr bwMode="auto">
              <a:xfrm>
                <a:off x="1348" y="1943"/>
                <a:ext cx="169" cy="90"/>
              </a:xfrm>
              <a:prstGeom prst="rect">
                <a:avLst/>
              </a:prstGeom>
              <a:solidFill>
                <a:srgbClr val="3366FF"/>
              </a:solidFill>
              <a:ln w="12700">
                <a:noFill/>
                <a:miter lim="800000"/>
                <a:headEnd/>
                <a:tailEnd/>
              </a:ln>
            </p:spPr>
            <p:txBody>
              <a:bodyPr wrap="none" anchor="ctr"/>
              <a:lstStyle/>
              <a:p>
                <a:endParaRPr lang="zh-CN" altLang="en-US"/>
              </a:p>
            </p:txBody>
          </p:sp>
          <p:sp>
            <p:nvSpPr>
              <p:cNvPr id="70" name="Rectangle 205"/>
              <p:cNvSpPr>
                <a:spLocks noChangeArrowheads="1"/>
              </p:cNvSpPr>
              <p:nvPr/>
            </p:nvSpPr>
            <p:spPr bwMode="auto">
              <a:xfrm>
                <a:off x="935" y="2030"/>
                <a:ext cx="573" cy="47"/>
              </a:xfrm>
              <a:prstGeom prst="rect">
                <a:avLst/>
              </a:prstGeom>
              <a:solidFill>
                <a:srgbClr val="0000FF"/>
              </a:solidFill>
              <a:ln w="12700">
                <a:noFill/>
                <a:miter lim="800000"/>
                <a:headEnd/>
                <a:tailEnd/>
              </a:ln>
            </p:spPr>
            <p:txBody>
              <a:bodyPr wrap="none" anchor="ctr"/>
              <a:lstStyle/>
              <a:p>
                <a:endParaRPr lang="zh-CN" altLang="en-US"/>
              </a:p>
            </p:txBody>
          </p:sp>
          <p:sp>
            <p:nvSpPr>
              <p:cNvPr id="71" name="Rectangle 206"/>
              <p:cNvSpPr>
                <a:spLocks noChangeArrowheads="1"/>
              </p:cNvSpPr>
              <p:nvPr/>
            </p:nvSpPr>
            <p:spPr bwMode="auto">
              <a:xfrm>
                <a:off x="1276" y="1932"/>
                <a:ext cx="77" cy="103"/>
              </a:xfrm>
              <a:prstGeom prst="rect">
                <a:avLst/>
              </a:prstGeom>
              <a:solidFill>
                <a:srgbClr val="0000FF"/>
              </a:solidFill>
              <a:ln w="12700">
                <a:noFill/>
                <a:miter lim="800000"/>
                <a:headEnd/>
                <a:tailEnd/>
              </a:ln>
            </p:spPr>
            <p:txBody>
              <a:bodyPr wrap="none" anchor="ctr"/>
              <a:lstStyle/>
              <a:p>
                <a:endParaRPr lang="zh-CN" altLang="en-US"/>
              </a:p>
            </p:txBody>
          </p:sp>
          <p:sp>
            <p:nvSpPr>
              <p:cNvPr id="72" name="Rectangle 207"/>
              <p:cNvSpPr>
                <a:spLocks noChangeArrowheads="1"/>
              </p:cNvSpPr>
              <p:nvPr/>
            </p:nvSpPr>
            <p:spPr bwMode="auto">
              <a:xfrm flipH="1">
                <a:off x="1349" y="1825"/>
                <a:ext cx="47" cy="125"/>
              </a:xfrm>
              <a:prstGeom prst="rect">
                <a:avLst/>
              </a:prstGeom>
              <a:solidFill>
                <a:srgbClr val="0000FF"/>
              </a:solidFill>
              <a:ln w="12700">
                <a:noFill/>
                <a:miter lim="800000"/>
                <a:headEnd/>
                <a:tailEnd/>
              </a:ln>
            </p:spPr>
            <p:txBody>
              <a:bodyPr wrap="none" anchor="ctr"/>
              <a:lstStyle/>
              <a:p>
                <a:endParaRPr lang="zh-CN" altLang="en-US"/>
              </a:p>
            </p:txBody>
          </p:sp>
          <p:sp>
            <p:nvSpPr>
              <p:cNvPr id="73" name="Rectangle 208"/>
              <p:cNvSpPr>
                <a:spLocks noChangeArrowheads="1"/>
              </p:cNvSpPr>
              <p:nvPr/>
            </p:nvSpPr>
            <p:spPr bwMode="auto">
              <a:xfrm>
                <a:off x="1237" y="1811"/>
                <a:ext cx="113" cy="47"/>
              </a:xfrm>
              <a:prstGeom prst="rect">
                <a:avLst/>
              </a:prstGeom>
              <a:solidFill>
                <a:srgbClr val="000000"/>
              </a:solidFill>
              <a:ln w="12700">
                <a:noFill/>
                <a:miter lim="800000"/>
                <a:headEnd/>
                <a:tailEnd/>
              </a:ln>
            </p:spPr>
            <p:txBody>
              <a:bodyPr wrap="none" anchor="ctr"/>
              <a:lstStyle/>
              <a:p>
                <a:endParaRPr lang="zh-CN" altLang="en-US"/>
              </a:p>
            </p:txBody>
          </p:sp>
          <p:sp>
            <p:nvSpPr>
              <p:cNvPr id="74" name="Rectangle 209"/>
              <p:cNvSpPr>
                <a:spLocks noChangeArrowheads="1"/>
              </p:cNvSpPr>
              <p:nvPr/>
            </p:nvSpPr>
            <p:spPr bwMode="auto">
              <a:xfrm flipV="1">
                <a:off x="1393" y="1903"/>
                <a:ext cx="83" cy="47"/>
              </a:xfrm>
              <a:prstGeom prst="rect">
                <a:avLst/>
              </a:prstGeom>
              <a:solidFill>
                <a:srgbClr val="0000FF"/>
              </a:solidFill>
              <a:ln w="12700">
                <a:noFill/>
                <a:miter lim="800000"/>
                <a:headEnd/>
                <a:tailEnd/>
              </a:ln>
            </p:spPr>
            <p:txBody>
              <a:bodyPr wrap="none" anchor="ctr"/>
              <a:lstStyle/>
              <a:p>
                <a:endParaRPr lang="zh-CN" altLang="en-US"/>
              </a:p>
            </p:txBody>
          </p:sp>
          <p:sp>
            <p:nvSpPr>
              <p:cNvPr id="75" name="Rectangle 210"/>
              <p:cNvSpPr>
                <a:spLocks noChangeArrowheads="1"/>
              </p:cNvSpPr>
              <p:nvPr/>
            </p:nvSpPr>
            <p:spPr bwMode="auto">
              <a:xfrm flipV="1">
                <a:off x="1471" y="1945"/>
                <a:ext cx="47" cy="47"/>
              </a:xfrm>
              <a:prstGeom prst="rect">
                <a:avLst/>
              </a:prstGeom>
              <a:solidFill>
                <a:srgbClr val="0000FF"/>
              </a:solidFill>
              <a:ln w="12700">
                <a:noFill/>
                <a:miter lim="800000"/>
                <a:headEnd/>
                <a:tailEnd/>
              </a:ln>
            </p:spPr>
            <p:txBody>
              <a:bodyPr wrap="none" anchor="ctr"/>
              <a:lstStyle/>
              <a:p>
                <a:endParaRPr lang="zh-CN" altLang="en-US"/>
              </a:p>
            </p:txBody>
          </p:sp>
          <p:sp>
            <p:nvSpPr>
              <p:cNvPr id="76" name="Rectangle 211"/>
              <p:cNvSpPr>
                <a:spLocks noChangeArrowheads="1"/>
              </p:cNvSpPr>
              <p:nvPr/>
            </p:nvSpPr>
            <p:spPr bwMode="auto">
              <a:xfrm flipV="1">
                <a:off x="1509" y="1987"/>
                <a:ext cx="47" cy="47"/>
              </a:xfrm>
              <a:prstGeom prst="rect">
                <a:avLst/>
              </a:prstGeom>
              <a:solidFill>
                <a:srgbClr val="0000FF"/>
              </a:solidFill>
              <a:ln w="12700">
                <a:noFill/>
                <a:miter lim="800000"/>
                <a:headEnd/>
                <a:tailEnd/>
              </a:ln>
            </p:spPr>
            <p:txBody>
              <a:bodyPr wrap="none" anchor="ctr"/>
              <a:lstStyle/>
              <a:p>
                <a:endParaRPr lang="zh-CN" altLang="en-US"/>
              </a:p>
            </p:txBody>
          </p:sp>
          <p:sp>
            <p:nvSpPr>
              <p:cNvPr id="77" name="Rectangle 212"/>
              <p:cNvSpPr>
                <a:spLocks noChangeArrowheads="1"/>
              </p:cNvSpPr>
              <p:nvPr/>
            </p:nvSpPr>
            <p:spPr bwMode="auto">
              <a:xfrm>
                <a:off x="1445" y="1663"/>
                <a:ext cx="49" cy="156"/>
              </a:xfrm>
              <a:prstGeom prst="rect">
                <a:avLst/>
              </a:prstGeom>
              <a:solidFill>
                <a:srgbClr val="000000"/>
              </a:solidFill>
              <a:ln w="12700">
                <a:noFill/>
                <a:miter lim="800000"/>
                <a:headEnd/>
                <a:tailEnd/>
              </a:ln>
            </p:spPr>
            <p:txBody>
              <a:bodyPr wrap="none" anchor="ctr"/>
              <a:lstStyle/>
              <a:p>
                <a:endParaRPr lang="zh-CN" altLang="en-US"/>
              </a:p>
            </p:txBody>
          </p:sp>
          <p:sp>
            <p:nvSpPr>
              <p:cNvPr id="78" name="Rectangle 213"/>
              <p:cNvSpPr>
                <a:spLocks noChangeArrowheads="1"/>
              </p:cNvSpPr>
              <p:nvPr/>
            </p:nvSpPr>
            <p:spPr bwMode="auto">
              <a:xfrm>
                <a:off x="1445" y="1627"/>
                <a:ext cx="101" cy="47"/>
              </a:xfrm>
              <a:prstGeom prst="rect">
                <a:avLst/>
              </a:prstGeom>
              <a:solidFill>
                <a:srgbClr val="000000"/>
              </a:solidFill>
              <a:ln w="12700">
                <a:noFill/>
                <a:miter lim="800000"/>
                <a:headEnd/>
                <a:tailEnd/>
              </a:ln>
            </p:spPr>
            <p:txBody>
              <a:bodyPr wrap="none" anchor="ctr"/>
              <a:lstStyle/>
              <a:p>
                <a:endParaRPr lang="zh-CN" altLang="en-US"/>
              </a:p>
            </p:txBody>
          </p:sp>
          <p:sp>
            <p:nvSpPr>
              <p:cNvPr id="79" name="Rectangle 214"/>
              <p:cNvSpPr>
                <a:spLocks noChangeArrowheads="1"/>
              </p:cNvSpPr>
              <p:nvPr/>
            </p:nvSpPr>
            <p:spPr bwMode="auto">
              <a:xfrm flipV="1">
                <a:off x="1347" y="1811"/>
                <a:ext cx="99" cy="47"/>
              </a:xfrm>
              <a:prstGeom prst="rect">
                <a:avLst/>
              </a:prstGeom>
              <a:solidFill>
                <a:srgbClr val="0000FF"/>
              </a:solidFill>
              <a:ln w="12700">
                <a:noFill/>
                <a:miter lim="800000"/>
                <a:headEnd/>
                <a:tailEnd/>
              </a:ln>
            </p:spPr>
            <p:txBody>
              <a:bodyPr wrap="none" anchor="ctr"/>
              <a:lstStyle/>
              <a:p>
                <a:endParaRPr lang="zh-CN" altLang="en-US"/>
              </a:p>
            </p:txBody>
          </p:sp>
        </p:grpSp>
        <p:sp>
          <p:nvSpPr>
            <p:cNvPr id="48" name="Oval 215"/>
            <p:cNvSpPr>
              <a:spLocks noChangeArrowheads="1"/>
            </p:cNvSpPr>
            <p:nvPr/>
          </p:nvSpPr>
          <p:spPr bwMode="auto">
            <a:xfrm>
              <a:off x="6257925" y="3109913"/>
              <a:ext cx="1001713" cy="381000"/>
            </a:xfrm>
            <a:prstGeom prst="ellipse">
              <a:avLst/>
            </a:prstGeom>
            <a:gradFill rotWithShape="0">
              <a:gsLst>
                <a:gs pos="0">
                  <a:srgbClr val="FFCCFF"/>
                </a:gs>
                <a:gs pos="100000">
                  <a:srgbClr val="FFEEFF"/>
                </a:gs>
              </a:gsLst>
              <a:lin ang="0" scaled="1"/>
            </a:gradFill>
            <a:ln w="25400">
              <a:solidFill>
                <a:schemeClr val="accent2"/>
              </a:solidFill>
              <a:round/>
              <a:headEnd/>
              <a:tailEnd/>
            </a:ln>
          </p:spPr>
          <p:txBody>
            <a:bodyPr wrap="none" anchor="ctr"/>
            <a:lstStyle/>
            <a:p>
              <a:pPr algn="ctr" eaLnBrk="0" hangingPunct="0"/>
              <a:r>
                <a:rPr lang="zh-CN" altLang="en-US" sz="1800" b="1">
                  <a:latin typeface="Arial Narrow" pitchFamily="34" charset="0"/>
                </a:rPr>
                <a:t>打印机</a:t>
              </a:r>
              <a:r>
                <a:rPr lang="en-US" altLang="zh-CN" sz="1800" b="1">
                  <a:latin typeface="Arial Narrow" pitchFamily="34" charset="0"/>
                </a:rPr>
                <a:t>3</a:t>
              </a:r>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基本概念</a:t>
            </a:r>
            <a:r>
              <a:rPr lang="en-US" altLang="zh-CN" dirty="0" smtClean="0"/>
              <a:t>-LDAP</a:t>
            </a:r>
            <a:endParaRPr lang="zh-CN" altLang="en-US" dirty="0" smtClean="0"/>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32</a:t>
            </a:fld>
            <a:endParaRPr lang="zh-CN" altLang="en-US" dirty="0"/>
          </a:p>
        </p:txBody>
      </p:sp>
      <p:sp>
        <p:nvSpPr>
          <p:cNvPr id="15" name="Rectangle 3"/>
          <p:cNvSpPr txBox="1">
            <a:spLocks noChangeArrowheads="1"/>
          </p:cNvSpPr>
          <p:nvPr/>
        </p:nvSpPr>
        <p:spPr bwMode="auto">
          <a:xfrm>
            <a:off x="1050925" y="1878013"/>
            <a:ext cx="6873875" cy="3989387"/>
          </a:xfrm>
          <a:prstGeom prst="rect">
            <a:avLst/>
          </a:prstGeom>
          <a:noFill/>
          <a:ln w="9525">
            <a:noFill/>
            <a:miter lim="800000"/>
            <a:headEnd/>
            <a:tailEnd/>
          </a:ln>
          <a:effectLst/>
        </p:spPr>
        <p:txBody>
          <a:bodyPr/>
          <a:lstStyle/>
          <a:p>
            <a:pPr marL="342900" indent="-342900">
              <a:spcBef>
                <a:spcPct val="20000"/>
              </a:spcBef>
              <a:buSzPct val="90000"/>
              <a:buFont typeface="Wingdings" pitchFamily="2" charset="2"/>
              <a:buChar char="Ø"/>
              <a:defRPr/>
            </a:pPr>
            <a:r>
              <a:rPr lang="en-US" altLang="zh-CN" b="1" kern="0" dirty="0">
                <a:solidFill>
                  <a:srgbClr val="1E1E28"/>
                </a:solidFill>
                <a:latin typeface="+mn-lt"/>
                <a:ea typeface="+mn-ea"/>
              </a:rPr>
              <a:t>LDAP</a:t>
            </a:r>
            <a:r>
              <a:rPr lang="zh-CN" altLang="en-US" b="1" kern="0" dirty="0">
                <a:solidFill>
                  <a:srgbClr val="1E1E28"/>
                </a:solidFill>
                <a:latin typeface="+mn-lt"/>
                <a:ea typeface="+mn-ea"/>
              </a:rPr>
              <a:t>通过为目录中的每一个对象指定唯一的命名路径，提供了一种</a:t>
            </a:r>
            <a:r>
              <a:rPr lang="zh-CN" altLang="en-US" b="1" kern="0" dirty="0">
                <a:solidFill>
                  <a:srgbClr val="0000CC"/>
                </a:solidFill>
                <a:latin typeface="+mn-lt"/>
                <a:ea typeface="+mn-ea"/>
              </a:rPr>
              <a:t>与活动目录通讯的方法</a:t>
            </a:r>
          </a:p>
          <a:p>
            <a:pPr marL="342900" indent="-342900">
              <a:spcBef>
                <a:spcPct val="20000"/>
              </a:spcBef>
              <a:buSzPct val="90000"/>
              <a:buFont typeface="Wingdings" pitchFamily="2" charset="2"/>
              <a:buChar char="Ø"/>
              <a:defRPr/>
            </a:pPr>
            <a:r>
              <a:rPr lang="en-US" altLang="zh-CN" b="1" kern="0" dirty="0">
                <a:solidFill>
                  <a:srgbClr val="1E1E28"/>
                </a:solidFill>
                <a:latin typeface="+mn-lt"/>
                <a:ea typeface="+mn-ea"/>
              </a:rPr>
              <a:t>LDAP </a:t>
            </a:r>
            <a:r>
              <a:rPr lang="zh-CN" altLang="en-US" b="1" kern="0" dirty="0">
                <a:solidFill>
                  <a:srgbClr val="1E1E28"/>
                </a:solidFill>
                <a:latin typeface="+mn-lt"/>
                <a:ea typeface="+mn-ea"/>
              </a:rPr>
              <a:t>命名路径包括</a:t>
            </a:r>
            <a:r>
              <a:rPr lang="en-US" altLang="zh-CN" b="1" kern="0" dirty="0">
                <a:solidFill>
                  <a:srgbClr val="1E1E28"/>
                </a:solidFill>
                <a:latin typeface="+mn-lt"/>
                <a:ea typeface="+mn-ea"/>
              </a:rPr>
              <a:t>:  </a:t>
            </a:r>
          </a:p>
          <a:p>
            <a:pPr marL="742950" lvl="1" indent="-285750">
              <a:spcBef>
                <a:spcPct val="20000"/>
              </a:spcBef>
              <a:buSzPct val="80000"/>
              <a:buFontTx/>
              <a:buBlip>
                <a:blip r:embed="rId2"/>
              </a:buBlip>
              <a:defRPr/>
            </a:pPr>
            <a:r>
              <a:rPr lang="zh-CN" altLang="en-US" b="1" kern="0" dirty="0">
                <a:solidFill>
                  <a:srgbClr val="1E1E28"/>
                </a:solidFill>
                <a:latin typeface="+mn-lt"/>
                <a:ea typeface="+mn-ea"/>
              </a:rPr>
              <a:t>标识名</a:t>
            </a:r>
          </a:p>
          <a:p>
            <a:pPr marL="742950" lvl="1" indent="-285750">
              <a:spcBef>
                <a:spcPct val="20000"/>
              </a:spcBef>
              <a:buSzPct val="80000"/>
              <a:buFontTx/>
              <a:buBlip>
                <a:blip r:embed="rId2"/>
              </a:buBlip>
              <a:defRPr/>
            </a:pPr>
            <a:endParaRPr lang="zh-CN" altLang="en-US" b="1" kern="0" dirty="0">
              <a:solidFill>
                <a:srgbClr val="1E1E28"/>
              </a:solidFill>
              <a:latin typeface="+mn-lt"/>
              <a:ea typeface="+mn-ea"/>
            </a:endParaRPr>
          </a:p>
          <a:p>
            <a:pPr marL="342900" indent="-342900">
              <a:spcBef>
                <a:spcPct val="20000"/>
              </a:spcBef>
              <a:buSzPct val="90000"/>
              <a:buFontTx/>
              <a:buBlip>
                <a:blip r:embed="rId3"/>
              </a:buBlip>
              <a:defRPr/>
            </a:pPr>
            <a:endParaRPr lang="zh-CN" altLang="en-US" b="1" kern="0" dirty="0">
              <a:solidFill>
                <a:srgbClr val="1E1E28"/>
              </a:solidFill>
              <a:latin typeface="+mn-lt"/>
              <a:ea typeface="+mn-ea"/>
            </a:endParaRPr>
          </a:p>
          <a:p>
            <a:pPr marL="742950" lvl="1" indent="-285750">
              <a:lnSpc>
                <a:spcPct val="120000"/>
              </a:lnSpc>
              <a:spcBef>
                <a:spcPct val="20000"/>
              </a:spcBef>
              <a:buSzPct val="80000"/>
              <a:buFontTx/>
              <a:buBlip>
                <a:blip r:embed="rId2"/>
              </a:buBlip>
              <a:defRPr/>
            </a:pPr>
            <a:r>
              <a:rPr lang="zh-CN" altLang="en-US" b="1" kern="0" dirty="0">
                <a:solidFill>
                  <a:srgbClr val="1E1E28"/>
                </a:solidFill>
                <a:latin typeface="+mn-lt"/>
                <a:ea typeface="+mn-ea"/>
              </a:rPr>
              <a:t>相对标识名</a:t>
            </a:r>
          </a:p>
          <a:p>
            <a:pPr marL="342900" indent="-342900">
              <a:lnSpc>
                <a:spcPct val="120000"/>
              </a:lnSpc>
              <a:spcBef>
                <a:spcPct val="20000"/>
              </a:spcBef>
              <a:buSzPct val="90000"/>
              <a:buFontTx/>
              <a:buBlip>
                <a:blip r:embed="rId3"/>
              </a:buBlip>
              <a:defRPr/>
            </a:pPr>
            <a:endParaRPr lang="en-US" altLang="zh-CN" b="1" kern="0" dirty="0">
              <a:solidFill>
                <a:srgbClr val="1E1E28"/>
              </a:solidFill>
              <a:latin typeface="+mn-lt"/>
              <a:ea typeface="+mn-ea"/>
            </a:endParaRPr>
          </a:p>
        </p:txBody>
      </p:sp>
      <p:grpSp>
        <p:nvGrpSpPr>
          <p:cNvPr id="16" name="Group 4"/>
          <p:cNvGrpSpPr>
            <a:grpSpLocks/>
          </p:cNvGrpSpPr>
          <p:nvPr/>
        </p:nvGrpSpPr>
        <p:grpSpPr bwMode="auto">
          <a:xfrm>
            <a:off x="923925" y="3228792"/>
            <a:ext cx="7189788" cy="969963"/>
            <a:chOff x="582" y="1873"/>
            <a:chExt cx="4529" cy="611"/>
          </a:xfrm>
        </p:grpSpPr>
        <p:sp>
          <p:nvSpPr>
            <p:cNvPr id="17" name="Rectangle 5"/>
            <p:cNvSpPr>
              <a:spLocks noChangeArrowheads="1"/>
            </p:cNvSpPr>
            <p:nvPr/>
          </p:nvSpPr>
          <p:spPr bwMode="auto">
            <a:xfrm>
              <a:off x="582" y="1881"/>
              <a:ext cx="4529" cy="316"/>
            </a:xfrm>
            <a:prstGeom prst="rect">
              <a:avLst/>
            </a:prstGeom>
            <a:gradFill rotWithShape="0">
              <a:gsLst>
                <a:gs pos="0">
                  <a:srgbClr val="FCFEBC"/>
                </a:gs>
                <a:gs pos="100000">
                  <a:srgbClr val="FFFFEB"/>
                </a:gs>
              </a:gsLst>
              <a:lin ang="5400000" scaled="1"/>
            </a:gradFill>
            <a:ln w="9525">
              <a:noFill/>
              <a:miter lim="800000"/>
              <a:headEnd/>
              <a:tailEnd/>
            </a:ln>
          </p:spPr>
          <p:txBody>
            <a:bodyPr wrap="none" anchor="ctr"/>
            <a:lstStyle/>
            <a:p>
              <a:pPr algn="ctr" eaLnBrk="0" hangingPunct="0"/>
              <a:r>
                <a:rPr lang="en-US" altLang="zh-CN" b="1"/>
                <a:t>CN=Suzan Fine,OU=Sales,DC=contoso,DC=msft   </a:t>
              </a:r>
            </a:p>
          </p:txBody>
        </p:sp>
        <p:sp>
          <p:nvSpPr>
            <p:cNvPr id="18" name="Rectangle 6"/>
            <p:cNvSpPr>
              <a:spLocks noChangeArrowheads="1"/>
            </p:cNvSpPr>
            <p:nvPr/>
          </p:nvSpPr>
          <p:spPr bwMode="auto">
            <a:xfrm>
              <a:off x="1482" y="1873"/>
              <a:ext cx="779" cy="336"/>
            </a:xfrm>
            <a:prstGeom prst="rect">
              <a:avLst/>
            </a:prstGeom>
            <a:gradFill rotWithShape="0">
              <a:gsLst>
                <a:gs pos="0">
                  <a:srgbClr val="FFFFFF"/>
                </a:gs>
                <a:gs pos="100000">
                  <a:srgbClr val="FF3399"/>
                </a:gs>
              </a:gsLst>
              <a:lin ang="5400000" scaled="1"/>
            </a:gradFill>
            <a:ln w="9525">
              <a:noFill/>
              <a:miter lim="800000"/>
              <a:headEnd/>
              <a:tailEnd/>
            </a:ln>
          </p:spPr>
          <p:txBody>
            <a:bodyPr wrap="none" anchor="ctr"/>
            <a:lstStyle/>
            <a:p>
              <a:pPr algn="ctr" eaLnBrk="0" hangingPunct="0"/>
              <a:r>
                <a:rPr lang="en-US" altLang="zh-CN" b="1" dirty="0"/>
                <a:t>Suzan Fine</a:t>
              </a:r>
            </a:p>
          </p:txBody>
        </p:sp>
        <p:sp>
          <p:nvSpPr>
            <p:cNvPr id="19" name="AutoShape 7"/>
            <p:cNvSpPr>
              <a:spLocks noChangeArrowheads="1"/>
            </p:cNvSpPr>
            <p:nvPr/>
          </p:nvSpPr>
          <p:spPr bwMode="auto">
            <a:xfrm>
              <a:off x="1836" y="2100"/>
              <a:ext cx="300" cy="384"/>
            </a:xfrm>
            <a:prstGeom prst="upArrow">
              <a:avLst>
                <a:gd name="adj1" fmla="val 51037"/>
                <a:gd name="adj2" fmla="val 70999"/>
              </a:avLst>
            </a:prstGeom>
            <a:gradFill rotWithShape="0">
              <a:gsLst>
                <a:gs pos="0">
                  <a:srgbClr val="CC0099"/>
                </a:gs>
                <a:gs pos="100000">
                  <a:srgbClr val="CC0099">
                    <a:gamma/>
                    <a:tint val="49804"/>
                    <a:invGamma/>
                  </a:srgbClr>
                </a:gs>
              </a:gsLst>
              <a:lin ang="2700000" scaled="1"/>
            </a:gradFill>
            <a:ln w="9525">
              <a:solidFill>
                <a:srgbClr val="990033"/>
              </a:solidFill>
              <a:miter lim="800000"/>
              <a:headEnd/>
              <a:tailEnd/>
            </a:ln>
            <a:effectLst>
              <a:outerShdw dist="53882" dir="2700000" algn="ctr" rotWithShape="0">
                <a:srgbClr val="C0C0C0"/>
              </a:outerShdw>
            </a:effectLst>
          </p:spPr>
          <p:txBody>
            <a:bodyPr wrap="none" bIns="0" anchor="ctr"/>
            <a:lstStyle/>
            <a:p>
              <a:pPr>
                <a:defRPr/>
              </a:pPr>
              <a:endParaRPr lang="zh-CN" altLang="en-US"/>
            </a:p>
          </p:txBody>
        </p:sp>
      </p:grpSp>
      <p:sp>
        <p:nvSpPr>
          <p:cNvPr id="20" name="Text Box 9"/>
          <p:cNvSpPr txBox="1">
            <a:spLocks noChangeArrowheads="1"/>
          </p:cNvSpPr>
          <p:nvPr/>
        </p:nvSpPr>
        <p:spPr bwMode="auto">
          <a:xfrm>
            <a:off x="914400" y="1143000"/>
            <a:ext cx="3886200" cy="457200"/>
          </a:xfrm>
          <a:prstGeom prst="rect">
            <a:avLst/>
          </a:prstGeom>
          <a:noFill/>
          <a:ln w="9525">
            <a:noFill/>
            <a:miter lim="800000"/>
            <a:headEnd/>
            <a:tailEnd/>
          </a:ln>
        </p:spPr>
        <p:txBody>
          <a:bodyPr>
            <a:spAutoFit/>
          </a:bodyPr>
          <a:lstStyle/>
          <a:p>
            <a:pPr eaLnBrk="0" hangingPunct="0">
              <a:buClr>
                <a:schemeClr val="accent2"/>
              </a:buClr>
              <a:buSzPct val="90000"/>
              <a:buFont typeface="Wingdings" pitchFamily="2" charset="2"/>
              <a:buNone/>
            </a:pPr>
            <a:r>
              <a:rPr lang="zh-CN" altLang="en-US" b="1" dirty="0">
                <a:solidFill>
                  <a:schemeClr val="tx2"/>
                </a:solidFill>
              </a:rPr>
              <a:t>轻量目录访问协议 </a:t>
            </a:r>
            <a:r>
              <a:rPr lang="en-US" altLang="zh-CN" b="1" dirty="0">
                <a:solidFill>
                  <a:schemeClr val="tx2"/>
                </a:solidFill>
              </a:rPr>
              <a:t>(LDAP)</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基本概念</a:t>
            </a:r>
            <a:r>
              <a:rPr lang="en-US" altLang="zh-CN" dirty="0" smtClean="0"/>
              <a:t>-</a:t>
            </a:r>
            <a:r>
              <a:rPr lang="zh-CN" altLang="en-US" dirty="0" smtClean="0"/>
              <a:t>全局目录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33</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2783540" y="2209800"/>
            <a:ext cx="3797300" cy="3946525"/>
          </a:xfrm>
          <a:prstGeom prst="rect">
            <a:avLst/>
          </a:prstGeom>
          <a:noFill/>
          <a:ln w="9525">
            <a:noFill/>
            <a:miter lim="800000"/>
            <a:headEnd/>
            <a:tailEnd/>
          </a:ln>
        </p:spPr>
      </p:pic>
      <p:sp>
        <p:nvSpPr>
          <p:cNvPr id="6" name="Rectangle 7"/>
          <p:cNvSpPr>
            <a:spLocks noChangeArrowheads="1"/>
          </p:cNvSpPr>
          <p:nvPr/>
        </p:nvSpPr>
        <p:spPr bwMode="auto">
          <a:xfrm>
            <a:off x="1183340" y="1143000"/>
            <a:ext cx="7315200" cy="1112838"/>
          </a:xfrm>
          <a:prstGeom prst="rect">
            <a:avLst/>
          </a:prstGeom>
          <a:noFill/>
          <a:ln w="9525" algn="ctr">
            <a:noFill/>
            <a:miter lim="800000"/>
            <a:headEnd/>
            <a:tailEnd/>
          </a:ln>
          <a:effectLst/>
        </p:spPr>
        <p:txBody>
          <a:bodyPr lIns="158700" tIns="79350" rIns="158700" bIns="119025" anchor="ctr">
            <a:spAutoFit/>
          </a:bodyPr>
          <a:lstStyle/>
          <a:p>
            <a:pPr>
              <a:buClr>
                <a:schemeClr val="accent2"/>
              </a:buClr>
              <a:buFont typeface="Wingdings" pitchFamily="2" charset="2"/>
              <a:buChar char="Ø"/>
              <a:defRPr/>
            </a:pPr>
            <a:r>
              <a:rPr lang="en-US" altLang="zh-CN" sz="2000" b="1" dirty="0"/>
              <a:t> </a:t>
            </a:r>
            <a:r>
              <a:rPr lang="zh-CN" altLang="en-US" sz="2000" b="1" dirty="0" smtClean="0"/>
              <a:t>全局目录是</a:t>
            </a:r>
            <a:r>
              <a:rPr lang="zh-CN" altLang="en-US" sz="2000" b="1" dirty="0"/>
              <a:t>存储林中</a:t>
            </a:r>
            <a:r>
              <a:rPr lang="zh-CN" altLang="en-US" sz="2000" b="1" dirty="0">
                <a:solidFill>
                  <a:schemeClr val="tx2">
                    <a:lumMod val="60000"/>
                    <a:lumOff val="40000"/>
                  </a:schemeClr>
                </a:solidFill>
              </a:rPr>
              <a:t>所有 </a:t>
            </a:r>
            <a:r>
              <a:rPr lang="en-US" altLang="zh-CN" sz="2000" b="1" dirty="0">
                <a:solidFill>
                  <a:schemeClr val="tx2">
                    <a:lumMod val="60000"/>
                    <a:lumOff val="40000"/>
                  </a:schemeClr>
                </a:solidFill>
              </a:rPr>
              <a:t>Active Directory </a:t>
            </a:r>
            <a:r>
              <a:rPr lang="zh-CN" altLang="en-US" sz="2000" b="1" dirty="0">
                <a:solidFill>
                  <a:schemeClr val="tx2">
                    <a:lumMod val="60000"/>
                    <a:lumOff val="40000"/>
                  </a:schemeClr>
                </a:solidFill>
              </a:rPr>
              <a:t>对象的副本</a:t>
            </a:r>
            <a:r>
              <a:rPr lang="zh-CN" altLang="en-US" sz="2000" b="1" dirty="0"/>
              <a:t>的域控制器。</a:t>
            </a:r>
            <a:r>
              <a:rPr lang="zh-CN" altLang="en-US" sz="2000" b="1" dirty="0" smtClean="0"/>
              <a:t>全局目录存储</a:t>
            </a:r>
            <a:r>
              <a:rPr lang="zh-CN" altLang="en-US" sz="2000" b="1" dirty="0"/>
              <a:t>林中</a:t>
            </a:r>
            <a:r>
              <a:rPr lang="zh-CN" altLang="en-US" sz="2000" b="1" dirty="0">
                <a:solidFill>
                  <a:schemeClr val="tx2">
                    <a:lumMod val="60000"/>
                    <a:lumOff val="40000"/>
                  </a:schemeClr>
                </a:solidFill>
              </a:rPr>
              <a:t>主持域的目录中所有对象的完全副本</a:t>
            </a:r>
            <a:r>
              <a:rPr lang="zh-CN" altLang="en-US" sz="2000" b="1" dirty="0"/>
              <a:t>，以及林中</a:t>
            </a:r>
            <a:r>
              <a:rPr lang="zh-CN" altLang="en-US" sz="2000" b="1" dirty="0" smtClean="0">
                <a:solidFill>
                  <a:schemeClr val="tx2">
                    <a:lumMod val="60000"/>
                    <a:lumOff val="40000"/>
                  </a:schemeClr>
                </a:solidFill>
              </a:rPr>
              <a:t>所有其它域中</a:t>
            </a:r>
            <a:r>
              <a:rPr lang="zh-CN" altLang="en-US" sz="2000" b="1" dirty="0">
                <a:solidFill>
                  <a:schemeClr val="tx2">
                    <a:lumMod val="60000"/>
                    <a:lumOff val="40000"/>
                  </a:schemeClr>
                </a:solidFill>
              </a:rPr>
              <a:t>所有对象的部分副本</a:t>
            </a:r>
            <a:r>
              <a:rPr lang="zh-CN" altLang="en-US" sz="2000" b="1" dirty="0"/>
              <a:t>，如图所示。 </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en-US" altLang="zh-CN" dirty="0" smtClean="0"/>
              <a:t> AD</a:t>
            </a:r>
            <a:r>
              <a:rPr lang="zh-CN" altLang="en-US" dirty="0" smtClean="0"/>
              <a:t>基本概念</a:t>
            </a:r>
            <a:r>
              <a:rPr lang="en-US" altLang="zh-CN" dirty="0" smtClean="0"/>
              <a:t>-NTDS</a:t>
            </a:r>
            <a:r>
              <a:rPr lang="zh-CN" altLang="en-US" dirty="0" smtClean="0"/>
              <a:t>设置对象</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2">
              <a:lnSpc>
                <a:spcPct val="90000"/>
              </a:lnSpc>
            </a:pPr>
            <a:r>
              <a:rPr lang="zh-CN" altLang="en-US" sz="2000" dirty="0" smtClean="0">
                <a:latin typeface="宋体" panose="02010600030101010101" pitchFamily="2" charset="-122"/>
              </a:rPr>
              <a:t>服务器对象包含唯一</a:t>
            </a:r>
            <a:r>
              <a:rPr lang="en-US" altLang="zh-CN" sz="2000" dirty="0" smtClean="0">
                <a:latin typeface="宋体" panose="02010600030101010101" pitchFamily="2" charset="-122"/>
              </a:rPr>
              <a:t>NTDS</a:t>
            </a:r>
            <a:r>
              <a:rPr lang="zh-CN" altLang="en-US" sz="2000" dirty="0" smtClean="0">
                <a:latin typeface="宋体" panose="02010600030101010101" pitchFamily="2" charset="-122"/>
              </a:rPr>
              <a:t>设置对象</a:t>
            </a:r>
            <a:endParaRPr lang="en-US" altLang="zh-CN" sz="2000" dirty="0" smtClean="0">
              <a:latin typeface="宋体" panose="02010600030101010101" pitchFamily="2" charset="-122"/>
            </a:endParaRPr>
          </a:p>
          <a:p>
            <a:pPr lvl="3">
              <a:lnSpc>
                <a:spcPct val="90000"/>
              </a:lnSpc>
              <a:buNone/>
            </a:pPr>
            <a:r>
              <a:rPr lang="en-US" altLang="zh-CN" sz="1800" dirty="0" smtClean="0">
                <a:latin typeface="宋体" panose="02010600030101010101" pitchFamily="2" charset="-122"/>
              </a:rPr>
              <a:t>NTDS</a:t>
            </a:r>
            <a:r>
              <a:rPr lang="zh-CN" altLang="en-US" sz="1800" dirty="0" smtClean="0">
                <a:latin typeface="宋体" panose="02010600030101010101" pitchFamily="2" charset="-122"/>
              </a:rPr>
              <a:t>包含若干站点链接对象。</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34</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389530" y="1004047"/>
            <a:ext cx="5638800" cy="3022600"/>
          </a:xfrm>
          <a:prstGeom prst="rect">
            <a:avLst/>
          </a:prstGeom>
          <a:noFill/>
          <a:ln w="9525" algn="ctr">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613868" y="2604247"/>
            <a:ext cx="3700462" cy="3810000"/>
          </a:xfrm>
          <a:prstGeom prst="rect">
            <a:avLst/>
          </a:prstGeom>
          <a:noFill/>
          <a:ln w="9525" algn="ctr">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基本概念</a:t>
            </a:r>
            <a:r>
              <a:rPr lang="en-US" altLang="zh-CN" dirty="0" smtClean="0"/>
              <a:t>-KDC</a:t>
            </a:r>
            <a:r>
              <a:rPr lang="zh-CN" altLang="en-US" dirty="0" smtClean="0"/>
              <a:t>验证</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35</a:t>
            </a:fld>
            <a:endParaRPr lang="zh-CN" altLang="en-US" dirty="0"/>
          </a:p>
        </p:txBody>
      </p:sp>
      <p:grpSp>
        <p:nvGrpSpPr>
          <p:cNvPr id="234" name="组合 233"/>
          <p:cNvGrpSpPr/>
          <p:nvPr/>
        </p:nvGrpSpPr>
        <p:grpSpPr>
          <a:xfrm>
            <a:off x="1038596" y="1100138"/>
            <a:ext cx="8024813" cy="5046662"/>
            <a:chOff x="1038596" y="1100138"/>
            <a:chExt cx="8024813" cy="5046662"/>
          </a:xfrm>
        </p:grpSpPr>
        <p:sp>
          <p:nvSpPr>
            <p:cNvPr id="6" name="Line 4"/>
            <p:cNvSpPr>
              <a:spLocks noChangeShapeType="1"/>
            </p:cNvSpPr>
            <p:nvPr/>
          </p:nvSpPr>
          <p:spPr bwMode="auto">
            <a:xfrm>
              <a:off x="6732959" y="2360613"/>
              <a:ext cx="654050" cy="976312"/>
            </a:xfrm>
            <a:prstGeom prst="line">
              <a:avLst/>
            </a:prstGeom>
            <a:noFill/>
            <a:ln w="38100">
              <a:solidFill>
                <a:srgbClr val="333399"/>
              </a:solidFill>
              <a:round/>
              <a:headEnd/>
              <a:tailEnd/>
            </a:ln>
          </p:spPr>
          <p:txBody>
            <a:bodyPr wrap="none" tIns="27432" bIns="27432" anchor="ctr"/>
            <a:lstStyle/>
            <a:p>
              <a:endParaRPr lang="zh-CN" altLang="en-US"/>
            </a:p>
          </p:txBody>
        </p:sp>
        <p:sp>
          <p:nvSpPr>
            <p:cNvPr id="9" name="Line 5"/>
            <p:cNvSpPr>
              <a:spLocks noChangeShapeType="1"/>
            </p:cNvSpPr>
            <p:nvPr/>
          </p:nvSpPr>
          <p:spPr bwMode="auto">
            <a:xfrm flipH="1">
              <a:off x="2518146" y="3187700"/>
              <a:ext cx="654050" cy="976313"/>
            </a:xfrm>
            <a:prstGeom prst="line">
              <a:avLst/>
            </a:prstGeom>
            <a:noFill/>
            <a:ln w="38100">
              <a:solidFill>
                <a:srgbClr val="008080"/>
              </a:solidFill>
              <a:round/>
              <a:headEnd/>
              <a:tailEnd/>
            </a:ln>
          </p:spPr>
          <p:txBody>
            <a:bodyPr wrap="none" tIns="27432" bIns="27432" anchor="ctr"/>
            <a:lstStyle/>
            <a:p>
              <a:endParaRPr lang="zh-CN" altLang="en-US"/>
            </a:p>
          </p:txBody>
        </p:sp>
        <p:sp>
          <p:nvSpPr>
            <p:cNvPr id="10" name="AutoShape 6"/>
            <p:cNvSpPr>
              <a:spLocks noChangeArrowheads="1"/>
            </p:cNvSpPr>
            <p:nvPr/>
          </p:nvSpPr>
          <p:spPr bwMode="auto">
            <a:xfrm>
              <a:off x="5450259" y="1100138"/>
              <a:ext cx="1905000" cy="1371600"/>
            </a:xfrm>
            <a:prstGeom prst="triangle">
              <a:avLst>
                <a:gd name="adj" fmla="val 50000"/>
              </a:avLst>
            </a:prstGeom>
            <a:gradFill rotWithShape="0">
              <a:gsLst>
                <a:gs pos="0">
                  <a:srgbClr val="CCFFFF"/>
                </a:gs>
                <a:gs pos="100000">
                  <a:srgbClr val="99CCFF"/>
                </a:gs>
              </a:gsLst>
              <a:lin ang="5400000" scaled="1"/>
            </a:gradFill>
            <a:ln w="9525">
              <a:solidFill>
                <a:srgbClr val="333399"/>
              </a:solidFill>
              <a:miter lim="800000"/>
              <a:headEnd/>
              <a:tailEnd/>
            </a:ln>
            <a:effectLst>
              <a:outerShdw dist="113592" dir="1593903" algn="ctr" rotWithShape="0">
                <a:srgbClr val="C0C0C0"/>
              </a:outerShdw>
            </a:effectLst>
          </p:spPr>
          <p:txBody>
            <a:bodyPr wrap="none" tIns="685800" anchor="ctr"/>
            <a:lstStyle/>
            <a:p>
              <a:pPr algn="ctr" eaLnBrk="0" hangingPunct="0">
                <a:defRPr/>
              </a:pPr>
              <a:r>
                <a:rPr lang="en-US" altLang="zh-CN" sz="1800" b="1">
                  <a:latin typeface="Arial Narrow" pitchFamily="34" charset="0"/>
                </a:rPr>
                <a:t>contoso.msft</a:t>
              </a:r>
            </a:p>
          </p:txBody>
        </p:sp>
        <p:sp>
          <p:nvSpPr>
            <p:cNvPr id="11" name="Text Box 7"/>
            <p:cNvSpPr txBox="1">
              <a:spLocks noChangeArrowheads="1"/>
            </p:cNvSpPr>
            <p:nvPr/>
          </p:nvSpPr>
          <p:spPr bwMode="auto">
            <a:xfrm>
              <a:off x="6282109" y="4964113"/>
              <a:ext cx="2546350" cy="328612"/>
            </a:xfrm>
            <a:prstGeom prst="rect">
              <a:avLst/>
            </a:prstGeom>
            <a:noFill/>
            <a:ln w="6350">
              <a:noFill/>
              <a:miter lim="800000"/>
              <a:headEnd/>
              <a:tailEnd/>
            </a:ln>
          </p:spPr>
          <p:txBody>
            <a:bodyPr wrap="none" tIns="27432" bIns="27432">
              <a:spAutoFit/>
            </a:bodyPr>
            <a:lstStyle/>
            <a:p>
              <a:pPr eaLnBrk="0" hangingPunct="0"/>
              <a:r>
                <a:rPr lang="en-US" altLang="zh-CN" sz="1800"/>
                <a:t>marketing.contoso.msft</a:t>
              </a:r>
            </a:p>
          </p:txBody>
        </p:sp>
        <p:sp>
          <p:nvSpPr>
            <p:cNvPr id="12" name="Text Box 8"/>
            <p:cNvSpPr txBox="1">
              <a:spLocks noChangeArrowheads="1"/>
            </p:cNvSpPr>
            <p:nvPr/>
          </p:nvSpPr>
          <p:spPr bwMode="auto">
            <a:xfrm>
              <a:off x="6804396" y="1173163"/>
              <a:ext cx="1335088" cy="328612"/>
            </a:xfrm>
            <a:prstGeom prst="rect">
              <a:avLst/>
            </a:prstGeom>
            <a:noFill/>
            <a:ln w="6350">
              <a:noFill/>
              <a:miter lim="800000"/>
              <a:headEnd/>
              <a:tailEnd/>
            </a:ln>
          </p:spPr>
          <p:txBody>
            <a:bodyPr wrap="none" tIns="27432" bIns="27432">
              <a:spAutoFit/>
            </a:bodyPr>
            <a:lstStyle/>
            <a:p>
              <a:pPr algn="ctr" eaLnBrk="0" hangingPunct="0"/>
              <a:r>
                <a:rPr lang="zh-CN" altLang="en-US" sz="1800" b="1">
                  <a:solidFill>
                    <a:srgbClr val="006666"/>
                  </a:solidFill>
                  <a:latin typeface="Arial Narrow" pitchFamily="34" charset="0"/>
                </a:rPr>
                <a:t>目录林根域</a:t>
              </a:r>
            </a:p>
          </p:txBody>
        </p:sp>
        <p:sp>
          <p:nvSpPr>
            <p:cNvPr id="13" name="Text Box 9"/>
            <p:cNvSpPr txBox="1">
              <a:spLocks noChangeArrowheads="1"/>
            </p:cNvSpPr>
            <p:nvPr/>
          </p:nvSpPr>
          <p:spPr bwMode="auto">
            <a:xfrm>
              <a:off x="5259759" y="1389063"/>
              <a:ext cx="1076325" cy="328612"/>
            </a:xfrm>
            <a:prstGeom prst="rect">
              <a:avLst/>
            </a:prstGeom>
            <a:gradFill rotWithShape="0">
              <a:gsLst>
                <a:gs pos="0">
                  <a:srgbClr val="FFFFFF"/>
                </a:gs>
                <a:gs pos="100000">
                  <a:srgbClr val="FFFFCC"/>
                </a:gs>
              </a:gsLst>
              <a:lin ang="0" scaled="1"/>
            </a:gradFill>
            <a:ln w="9525">
              <a:noFill/>
              <a:miter lim="800000"/>
              <a:headEnd/>
              <a:tailEnd/>
            </a:ln>
          </p:spPr>
          <p:txBody>
            <a:bodyPr wrap="none" anchor="ctr"/>
            <a:lstStyle/>
            <a:p>
              <a:pPr eaLnBrk="0" hangingPunct="0">
                <a:spcBef>
                  <a:spcPct val="50000"/>
                </a:spcBef>
              </a:pPr>
              <a:r>
                <a:rPr lang="en-US" altLang="zh-CN" sz="1800" b="1">
                  <a:latin typeface="Arial Narrow" pitchFamily="34" charset="0"/>
                </a:rPr>
                <a:t>KDC</a:t>
              </a:r>
            </a:p>
          </p:txBody>
        </p:sp>
        <p:grpSp>
          <p:nvGrpSpPr>
            <p:cNvPr id="14" name="Group 10"/>
            <p:cNvGrpSpPr>
              <a:grpSpLocks/>
            </p:cNvGrpSpPr>
            <p:nvPr/>
          </p:nvGrpSpPr>
          <p:grpSpPr bwMode="auto">
            <a:xfrm>
              <a:off x="6064621" y="1163638"/>
              <a:ext cx="835025" cy="842962"/>
              <a:chOff x="2818" y="1896"/>
              <a:chExt cx="565" cy="570"/>
            </a:xfrm>
          </p:grpSpPr>
          <p:grpSp>
            <p:nvGrpSpPr>
              <p:cNvPr id="15" name="Group 11"/>
              <p:cNvGrpSpPr>
                <a:grpSpLocks/>
              </p:cNvGrpSpPr>
              <p:nvPr/>
            </p:nvGrpSpPr>
            <p:grpSpPr bwMode="auto">
              <a:xfrm>
                <a:off x="2818" y="1896"/>
                <a:ext cx="352" cy="570"/>
                <a:chOff x="3582" y="3199"/>
                <a:chExt cx="352" cy="570"/>
              </a:xfrm>
            </p:grpSpPr>
            <p:sp>
              <p:nvSpPr>
                <p:cNvPr id="23" name="Freeform 12"/>
                <p:cNvSpPr>
                  <a:spLocks/>
                </p:cNvSpPr>
                <p:nvPr/>
              </p:nvSpPr>
              <p:spPr bwMode="auto">
                <a:xfrm>
                  <a:off x="3583" y="3199"/>
                  <a:ext cx="350" cy="122"/>
                </a:xfrm>
                <a:custGeom>
                  <a:avLst/>
                  <a:gdLst>
                    <a:gd name="T0" fmla="*/ 0 w 1291"/>
                    <a:gd name="T1" fmla="*/ 83 h 449"/>
                    <a:gd name="T2" fmla="*/ 156 w 1291"/>
                    <a:gd name="T3" fmla="*/ 122 h 449"/>
                    <a:gd name="T4" fmla="*/ 350 w 1291"/>
                    <a:gd name="T5" fmla="*/ 35 h 449"/>
                    <a:gd name="T6" fmla="*/ 197 w 1291"/>
                    <a:gd name="T7" fmla="*/ 0 h 449"/>
                    <a:gd name="T8" fmla="*/ 0 w 1291"/>
                    <a:gd name="T9" fmla="*/ 83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rgbClr val="333333"/>
                  </a:solidFill>
                  <a:prstDash val="solid"/>
                  <a:round/>
                  <a:headEnd type="none" w="med" len="med"/>
                  <a:tailEnd type="none" w="med" len="med"/>
                </a:ln>
              </p:spPr>
              <p:txBody>
                <a:bodyPr/>
                <a:lstStyle/>
                <a:p>
                  <a:endParaRPr lang="zh-CN" altLang="en-US"/>
                </a:p>
              </p:txBody>
            </p:sp>
            <p:sp>
              <p:nvSpPr>
                <p:cNvPr id="24" name="Freeform 13"/>
                <p:cNvSpPr>
                  <a:spLocks/>
                </p:cNvSpPr>
                <p:nvPr/>
              </p:nvSpPr>
              <p:spPr bwMode="auto">
                <a:xfrm>
                  <a:off x="3589" y="3623"/>
                  <a:ext cx="339" cy="146"/>
                </a:xfrm>
                <a:custGeom>
                  <a:avLst/>
                  <a:gdLst>
                    <a:gd name="T0" fmla="*/ 0 w 1252"/>
                    <a:gd name="T1" fmla="*/ 80 h 536"/>
                    <a:gd name="T2" fmla="*/ 0 w 1252"/>
                    <a:gd name="T3" fmla="*/ 101 h 536"/>
                    <a:gd name="T4" fmla="*/ 154 w 1252"/>
                    <a:gd name="T5" fmla="*/ 146 h 536"/>
                    <a:gd name="T6" fmla="*/ 339 w 1252"/>
                    <a:gd name="T7" fmla="*/ 25 h 536"/>
                    <a:gd name="T8" fmla="*/ 339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cmpd="sng">
                  <a:solidFill>
                    <a:srgbClr val="808080"/>
                  </a:solidFill>
                  <a:prstDash val="solid"/>
                  <a:round/>
                  <a:headEnd type="none" w="med" len="med"/>
                  <a:tailEnd type="none" w="med" len="med"/>
                </a:ln>
              </p:spPr>
              <p:txBody>
                <a:bodyPr/>
                <a:lstStyle/>
                <a:p>
                  <a:endParaRPr lang="zh-CN" altLang="en-US"/>
                </a:p>
              </p:txBody>
            </p:sp>
            <p:sp>
              <p:nvSpPr>
                <p:cNvPr id="25" name="Freeform 14"/>
                <p:cNvSpPr>
                  <a:spLocks/>
                </p:cNvSpPr>
                <p:nvPr/>
              </p:nvSpPr>
              <p:spPr bwMode="auto">
                <a:xfrm>
                  <a:off x="3736" y="3233"/>
                  <a:ext cx="198" cy="522"/>
                </a:xfrm>
                <a:custGeom>
                  <a:avLst/>
                  <a:gdLst>
                    <a:gd name="T0" fmla="*/ 0 w 729"/>
                    <a:gd name="T1" fmla="*/ 89 h 1916"/>
                    <a:gd name="T2" fmla="*/ 1 w 729"/>
                    <a:gd name="T3" fmla="*/ 522 h 1916"/>
                    <a:gd name="T4" fmla="*/ 198 w 729"/>
                    <a:gd name="T5" fmla="*/ 397 h 1916"/>
                    <a:gd name="T6" fmla="*/ 198 w 729"/>
                    <a:gd name="T7" fmla="*/ 0 h 1916"/>
                    <a:gd name="T8" fmla="*/ 0 w 729"/>
                    <a:gd name="T9" fmla="*/ 89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rgbClr val="333333"/>
                  </a:solidFill>
                  <a:prstDash val="solid"/>
                  <a:round/>
                  <a:headEnd type="none" w="med" len="med"/>
                  <a:tailEnd type="none" w="med" len="med"/>
                </a:ln>
              </p:spPr>
              <p:txBody>
                <a:bodyPr/>
                <a:lstStyle/>
                <a:p>
                  <a:endParaRPr lang="zh-CN" altLang="en-US"/>
                </a:p>
              </p:txBody>
            </p:sp>
            <p:sp>
              <p:nvSpPr>
                <p:cNvPr id="26" name="Freeform 15"/>
                <p:cNvSpPr>
                  <a:spLocks/>
                </p:cNvSpPr>
                <p:nvPr/>
              </p:nvSpPr>
              <p:spPr bwMode="auto">
                <a:xfrm>
                  <a:off x="3582" y="3282"/>
                  <a:ext cx="156" cy="470"/>
                </a:xfrm>
                <a:custGeom>
                  <a:avLst/>
                  <a:gdLst>
                    <a:gd name="T0" fmla="*/ 156 w 156"/>
                    <a:gd name="T1" fmla="*/ 39 h 470"/>
                    <a:gd name="T2" fmla="*/ 156 w 156"/>
                    <a:gd name="T3" fmla="*/ 470 h 470"/>
                    <a:gd name="T4" fmla="*/ 0 w 156"/>
                    <a:gd name="T5" fmla="*/ 427 h 470"/>
                    <a:gd name="T6" fmla="*/ 0 w 156"/>
                    <a:gd name="T7" fmla="*/ 0 h 470"/>
                    <a:gd name="T8" fmla="*/ 156 w 156"/>
                    <a:gd name="T9" fmla="*/ 39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3175" cap="rnd" cmpd="sng">
                  <a:solidFill>
                    <a:srgbClr val="333333"/>
                  </a:solidFill>
                  <a:prstDash val="solid"/>
                  <a:round/>
                  <a:headEnd type="none" w="med" len="med"/>
                  <a:tailEnd type="none" w="med" len="med"/>
                </a:ln>
              </p:spPr>
              <p:txBody>
                <a:bodyPr/>
                <a:lstStyle/>
                <a:p>
                  <a:endParaRPr lang="zh-CN" altLang="en-US"/>
                </a:p>
              </p:txBody>
            </p:sp>
            <p:sp>
              <p:nvSpPr>
                <p:cNvPr id="27" name="Line 16"/>
                <p:cNvSpPr>
                  <a:spLocks noChangeShapeType="1"/>
                </p:cNvSpPr>
                <p:nvPr/>
              </p:nvSpPr>
              <p:spPr bwMode="auto">
                <a:xfrm>
                  <a:off x="3604" y="3678"/>
                  <a:ext cx="108" cy="28"/>
                </a:xfrm>
                <a:prstGeom prst="line">
                  <a:avLst/>
                </a:prstGeom>
                <a:noFill/>
                <a:ln w="6350">
                  <a:solidFill>
                    <a:srgbClr val="676767"/>
                  </a:solidFill>
                  <a:round/>
                  <a:headEnd/>
                  <a:tailEnd/>
                </a:ln>
              </p:spPr>
              <p:txBody>
                <a:bodyPr wrap="none" anchor="ctr"/>
                <a:lstStyle/>
                <a:p>
                  <a:endParaRPr lang="zh-CN" altLang="en-US"/>
                </a:p>
              </p:txBody>
            </p:sp>
            <p:sp>
              <p:nvSpPr>
                <p:cNvPr id="28" name="Line 17"/>
                <p:cNvSpPr>
                  <a:spLocks noChangeShapeType="1"/>
                </p:cNvSpPr>
                <p:nvPr/>
              </p:nvSpPr>
              <p:spPr bwMode="auto">
                <a:xfrm>
                  <a:off x="3604" y="3656"/>
                  <a:ext cx="108" cy="29"/>
                </a:xfrm>
                <a:prstGeom prst="line">
                  <a:avLst/>
                </a:prstGeom>
                <a:noFill/>
                <a:ln w="6350">
                  <a:solidFill>
                    <a:srgbClr val="676767"/>
                  </a:solidFill>
                  <a:round/>
                  <a:headEnd/>
                  <a:tailEnd/>
                </a:ln>
              </p:spPr>
              <p:txBody>
                <a:bodyPr wrap="none" anchor="ctr"/>
                <a:lstStyle/>
                <a:p>
                  <a:endParaRPr lang="zh-CN" altLang="en-US"/>
                </a:p>
              </p:txBody>
            </p:sp>
            <p:sp>
              <p:nvSpPr>
                <p:cNvPr id="29" name="Line 18"/>
                <p:cNvSpPr>
                  <a:spLocks noChangeShapeType="1"/>
                </p:cNvSpPr>
                <p:nvPr/>
              </p:nvSpPr>
              <p:spPr bwMode="auto">
                <a:xfrm>
                  <a:off x="3604" y="3635"/>
                  <a:ext cx="108" cy="30"/>
                </a:xfrm>
                <a:prstGeom prst="line">
                  <a:avLst/>
                </a:prstGeom>
                <a:noFill/>
                <a:ln w="6350">
                  <a:solidFill>
                    <a:srgbClr val="676767"/>
                  </a:solidFill>
                  <a:round/>
                  <a:headEnd/>
                  <a:tailEnd/>
                </a:ln>
              </p:spPr>
              <p:txBody>
                <a:bodyPr wrap="none" anchor="ctr"/>
                <a:lstStyle/>
                <a:p>
                  <a:endParaRPr lang="zh-CN" altLang="en-US"/>
                </a:p>
              </p:txBody>
            </p:sp>
            <p:sp>
              <p:nvSpPr>
                <p:cNvPr id="30" name="Line 19"/>
                <p:cNvSpPr>
                  <a:spLocks noChangeShapeType="1"/>
                </p:cNvSpPr>
                <p:nvPr/>
              </p:nvSpPr>
              <p:spPr bwMode="auto">
                <a:xfrm>
                  <a:off x="3604" y="3614"/>
                  <a:ext cx="108" cy="29"/>
                </a:xfrm>
                <a:prstGeom prst="line">
                  <a:avLst/>
                </a:prstGeom>
                <a:noFill/>
                <a:ln w="6350">
                  <a:solidFill>
                    <a:srgbClr val="676767"/>
                  </a:solidFill>
                  <a:round/>
                  <a:headEnd/>
                  <a:tailEnd/>
                </a:ln>
              </p:spPr>
              <p:txBody>
                <a:bodyPr wrap="none" anchor="ctr"/>
                <a:lstStyle/>
                <a:p>
                  <a:endParaRPr lang="zh-CN" altLang="en-US"/>
                </a:p>
              </p:txBody>
            </p:sp>
            <p:sp>
              <p:nvSpPr>
                <p:cNvPr id="31" name="Line 20"/>
                <p:cNvSpPr>
                  <a:spLocks noChangeShapeType="1"/>
                </p:cNvSpPr>
                <p:nvPr/>
              </p:nvSpPr>
              <p:spPr bwMode="auto">
                <a:xfrm>
                  <a:off x="3604" y="3592"/>
                  <a:ext cx="108" cy="29"/>
                </a:xfrm>
                <a:prstGeom prst="line">
                  <a:avLst/>
                </a:prstGeom>
                <a:noFill/>
                <a:ln w="6350">
                  <a:solidFill>
                    <a:srgbClr val="676767"/>
                  </a:solidFill>
                  <a:round/>
                  <a:headEnd/>
                  <a:tailEnd/>
                </a:ln>
              </p:spPr>
              <p:txBody>
                <a:bodyPr wrap="none" anchor="ctr"/>
                <a:lstStyle/>
                <a:p>
                  <a:endParaRPr lang="zh-CN" altLang="en-US"/>
                </a:p>
              </p:txBody>
            </p:sp>
            <p:sp>
              <p:nvSpPr>
                <p:cNvPr id="32" name="Freeform 21"/>
                <p:cNvSpPr>
                  <a:spLocks/>
                </p:cNvSpPr>
                <p:nvPr/>
              </p:nvSpPr>
              <p:spPr bwMode="auto">
                <a:xfrm>
                  <a:off x="3593" y="3344"/>
                  <a:ext cx="123" cy="348"/>
                </a:xfrm>
                <a:custGeom>
                  <a:avLst/>
                  <a:gdLst>
                    <a:gd name="T0" fmla="*/ 123 w 453"/>
                    <a:gd name="T1" fmla="*/ 29 h 1278"/>
                    <a:gd name="T2" fmla="*/ 0 w 453"/>
                    <a:gd name="T3" fmla="*/ 0 h 1278"/>
                    <a:gd name="T4" fmla="*/ 0 w 453"/>
                    <a:gd name="T5" fmla="*/ 348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33" name="Freeform 22"/>
                <p:cNvSpPr>
                  <a:spLocks/>
                </p:cNvSpPr>
                <p:nvPr/>
              </p:nvSpPr>
              <p:spPr bwMode="auto">
                <a:xfrm>
                  <a:off x="3615" y="3425"/>
                  <a:ext cx="93" cy="42"/>
                </a:xfrm>
                <a:custGeom>
                  <a:avLst/>
                  <a:gdLst>
                    <a:gd name="T0" fmla="*/ 0 w 351"/>
                    <a:gd name="T1" fmla="*/ 20 h 183"/>
                    <a:gd name="T2" fmla="*/ 0 w 351"/>
                    <a:gd name="T3" fmla="*/ 0 h 183"/>
                    <a:gd name="T4" fmla="*/ 93 w 351"/>
                    <a:gd name="T5" fmla="*/ 21 h 183"/>
                    <a:gd name="T6" fmla="*/ 93 w 351"/>
                    <a:gd name="T7" fmla="*/ 42 h 183"/>
                    <a:gd name="T8" fmla="*/ 0 w 351"/>
                    <a:gd name="T9" fmla="*/ 2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34" name="Freeform 23"/>
                <p:cNvSpPr>
                  <a:spLocks/>
                </p:cNvSpPr>
                <p:nvPr/>
              </p:nvSpPr>
              <p:spPr bwMode="auto">
                <a:xfrm>
                  <a:off x="3615" y="3471"/>
                  <a:ext cx="93" cy="48"/>
                </a:xfrm>
                <a:custGeom>
                  <a:avLst/>
                  <a:gdLst>
                    <a:gd name="T0" fmla="*/ 0 w 351"/>
                    <a:gd name="T1" fmla="*/ 22 h 182"/>
                    <a:gd name="T2" fmla="*/ 0 w 351"/>
                    <a:gd name="T3" fmla="*/ 0 h 182"/>
                    <a:gd name="T4" fmla="*/ 93 w 351"/>
                    <a:gd name="T5" fmla="*/ 25 h 182"/>
                    <a:gd name="T6" fmla="*/ 93 w 351"/>
                    <a:gd name="T7" fmla="*/ 48 h 182"/>
                    <a:gd name="T8" fmla="*/ 0 w 351"/>
                    <a:gd name="T9" fmla="*/ 22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35" name="Freeform 24"/>
                <p:cNvSpPr>
                  <a:spLocks/>
                </p:cNvSpPr>
                <p:nvPr/>
              </p:nvSpPr>
              <p:spPr bwMode="auto">
                <a:xfrm>
                  <a:off x="3613" y="3378"/>
                  <a:ext cx="95" cy="43"/>
                </a:xfrm>
                <a:custGeom>
                  <a:avLst/>
                  <a:gdLst>
                    <a:gd name="T0" fmla="*/ 0 w 351"/>
                    <a:gd name="T1" fmla="*/ 20 h 182"/>
                    <a:gd name="T2" fmla="*/ 0 w 351"/>
                    <a:gd name="T3" fmla="*/ 0 h 182"/>
                    <a:gd name="T4" fmla="*/ 95 w 351"/>
                    <a:gd name="T5" fmla="*/ 22 h 182"/>
                    <a:gd name="T6" fmla="*/ 95 w 351"/>
                    <a:gd name="T7" fmla="*/ 43 h 182"/>
                    <a:gd name="T8" fmla="*/ 0 w 351"/>
                    <a:gd name="T9" fmla="*/ 2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grpSp>
          <p:grpSp>
            <p:nvGrpSpPr>
              <p:cNvPr id="16" name="Group 25"/>
              <p:cNvGrpSpPr>
                <a:grpSpLocks/>
              </p:cNvGrpSpPr>
              <p:nvPr/>
            </p:nvGrpSpPr>
            <p:grpSpPr bwMode="auto">
              <a:xfrm>
                <a:off x="2991" y="2066"/>
                <a:ext cx="392" cy="342"/>
                <a:chOff x="842" y="938"/>
                <a:chExt cx="980" cy="855"/>
              </a:xfrm>
            </p:grpSpPr>
            <p:sp>
              <p:nvSpPr>
                <p:cNvPr id="17" name="Freeform 26"/>
                <p:cNvSpPr>
                  <a:spLocks/>
                </p:cNvSpPr>
                <p:nvPr/>
              </p:nvSpPr>
              <p:spPr bwMode="auto">
                <a:xfrm>
                  <a:off x="842" y="1016"/>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8" name="Freeform 27"/>
                <p:cNvSpPr>
                  <a:spLocks/>
                </p:cNvSpPr>
                <p:nvPr/>
              </p:nvSpPr>
              <p:spPr bwMode="auto">
                <a:xfrm>
                  <a:off x="888" y="1029"/>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solidFill>
                  <a:srgbClr val="FFFF99"/>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9" name="Freeform 28"/>
                <p:cNvSpPr>
                  <a:spLocks/>
                </p:cNvSpPr>
                <p:nvPr/>
              </p:nvSpPr>
              <p:spPr bwMode="auto">
                <a:xfrm>
                  <a:off x="843" y="938"/>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20" name="Freeform 29"/>
                <p:cNvSpPr>
                  <a:spLocks/>
                </p:cNvSpPr>
                <p:nvPr/>
              </p:nvSpPr>
              <p:spPr bwMode="auto">
                <a:xfrm>
                  <a:off x="1463" y="1526"/>
                  <a:ext cx="156" cy="122"/>
                </a:xfrm>
                <a:custGeom>
                  <a:avLst/>
                  <a:gdLst>
                    <a:gd name="T0" fmla="*/ 93 w 276"/>
                    <a:gd name="T1" fmla="*/ 0 h 197"/>
                    <a:gd name="T2" fmla="*/ 0 w 276"/>
                    <a:gd name="T3" fmla="*/ 92 h 197"/>
                    <a:gd name="T4" fmla="*/ 64 w 276"/>
                    <a:gd name="T5" fmla="*/ 122 h 197"/>
                    <a:gd name="T6" fmla="*/ 156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21" name="Freeform 30"/>
                <p:cNvSpPr>
                  <a:spLocks/>
                </p:cNvSpPr>
                <p:nvPr/>
              </p:nvSpPr>
              <p:spPr bwMode="auto">
                <a:xfrm>
                  <a:off x="1637" y="1319"/>
                  <a:ext cx="157" cy="122"/>
                </a:xfrm>
                <a:custGeom>
                  <a:avLst/>
                  <a:gdLst>
                    <a:gd name="T0" fmla="*/ 93 w 276"/>
                    <a:gd name="T1" fmla="*/ 0 h 197"/>
                    <a:gd name="T2" fmla="*/ 0 w 276"/>
                    <a:gd name="T3" fmla="*/ 92 h 197"/>
                    <a:gd name="T4" fmla="*/ 65 w 276"/>
                    <a:gd name="T5" fmla="*/ 122 h 197"/>
                    <a:gd name="T6" fmla="*/ 157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22" name="Freeform 31"/>
                <p:cNvSpPr>
                  <a:spLocks/>
                </p:cNvSpPr>
                <p:nvPr/>
              </p:nvSpPr>
              <p:spPr bwMode="auto">
                <a:xfrm>
                  <a:off x="890" y="1294"/>
                  <a:ext cx="871" cy="320"/>
                </a:xfrm>
                <a:custGeom>
                  <a:avLst/>
                  <a:gdLst>
                    <a:gd name="T0" fmla="*/ 0 w 800"/>
                    <a:gd name="T1" fmla="*/ 70 h 294"/>
                    <a:gd name="T2" fmla="*/ 533 w 800"/>
                    <a:gd name="T3" fmla="*/ 320 h 294"/>
                    <a:gd name="T4" fmla="*/ 871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grpSp>
          <p:nvGrpSpPr>
            <p:cNvPr id="36" name="Group 32"/>
            <p:cNvGrpSpPr>
              <a:grpSpLocks/>
            </p:cNvGrpSpPr>
            <p:nvPr/>
          </p:nvGrpSpPr>
          <p:grpSpPr bwMode="auto">
            <a:xfrm>
              <a:off x="2294309" y="1866900"/>
              <a:ext cx="1957387" cy="1371600"/>
              <a:chOff x="1081" y="1176"/>
              <a:chExt cx="1233" cy="864"/>
            </a:xfrm>
          </p:grpSpPr>
          <p:sp>
            <p:nvSpPr>
              <p:cNvPr id="37" name="AutoShape 33"/>
              <p:cNvSpPr>
                <a:spLocks noChangeArrowheads="1"/>
              </p:cNvSpPr>
              <p:nvPr/>
            </p:nvSpPr>
            <p:spPr bwMode="auto">
              <a:xfrm>
                <a:off x="1114" y="1176"/>
                <a:ext cx="1200" cy="864"/>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102391" dir="1784693" algn="ctr" rotWithShape="0">
                  <a:srgbClr val="C0C0C0"/>
                </a:outerShdw>
              </a:effectLst>
            </p:spPr>
            <p:txBody>
              <a:bodyPr wrap="none" tIns="685800" anchor="ctr"/>
              <a:lstStyle/>
              <a:p>
                <a:pPr algn="ctr" eaLnBrk="0" hangingPunct="0">
                  <a:defRPr/>
                </a:pPr>
                <a:r>
                  <a:rPr lang="en-US" altLang="zh-CN" sz="1800" b="1">
                    <a:latin typeface="Arial Narrow" pitchFamily="34" charset="0"/>
                  </a:rPr>
                  <a:t>nwtraders.msft</a:t>
                </a:r>
              </a:p>
            </p:txBody>
          </p:sp>
          <p:sp>
            <p:nvSpPr>
              <p:cNvPr id="38" name="Text Box 34"/>
              <p:cNvSpPr txBox="1">
                <a:spLocks noChangeArrowheads="1"/>
              </p:cNvSpPr>
              <p:nvPr/>
            </p:nvSpPr>
            <p:spPr bwMode="auto">
              <a:xfrm>
                <a:off x="1081" y="1413"/>
                <a:ext cx="678" cy="207"/>
              </a:xfrm>
              <a:prstGeom prst="rect">
                <a:avLst/>
              </a:prstGeom>
              <a:gradFill rotWithShape="0">
                <a:gsLst>
                  <a:gs pos="0">
                    <a:srgbClr val="FFFFFF"/>
                  </a:gs>
                  <a:gs pos="100000">
                    <a:srgbClr val="FFFFCC"/>
                  </a:gs>
                </a:gsLst>
                <a:lin ang="0" scaled="1"/>
              </a:gradFill>
              <a:ln w="9525">
                <a:noFill/>
                <a:miter lim="800000"/>
                <a:headEnd/>
                <a:tailEnd/>
              </a:ln>
            </p:spPr>
            <p:txBody>
              <a:bodyPr wrap="none" anchor="ctr"/>
              <a:lstStyle/>
              <a:p>
                <a:pPr eaLnBrk="0" hangingPunct="0">
                  <a:spcBef>
                    <a:spcPct val="50000"/>
                  </a:spcBef>
                </a:pPr>
                <a:r>
                  <a:rPr lang="en-US" altLang="zh-CN" sz="1800" b="1">
                    <a:latin typeface="Arial Narrow" pitchFamily="34" charset="0"/>
                  </a:rPr>
                  <a:t>KDC</a:t>
                </a:r>
              </a:p>
            </p:txBody>
          </p:sp>
          <p:grpSp>
            <p:nvGrpSpPr>
              <p:cNvPr id="39" name="Group 35"/>
              <p:cNvGrpSpPr>
                <a:grpSpLocks/>
              </p:cNvGrpSpPr>
              <p:nvPr/>
            </p:nvGrpSpPr>
            <p:grpSpPr bwMode="auto">
              <a:xfrm>
                <a:off x="1541" y="1248"/>
                <a:ext cx="526" cy="531"/>
                <a:chOff x="1075" y="1139"/>
                <a:chExt cx="526" cy="531"/>
              </a:xfrm>
            </p:grpSpPr>
            <p:grpSp>
              <p:nvGrpSpPr>
                <p:cNvPr id="40" name="Group 36"/>
                <p:cNvGrpSpPr>
                  <a:grpSpLocks/>
                </p:cNvGrpSpPr>
                <p:nvPr/>
              </p:nvGrpSpPr>
              <p:grpSpPr bwMode="auto">
                <a:xfrm>
                  <a:off x="1075" y="1139"/>
                  <a:ext cx="328" cy="531"/>
                  <a:chOff x="3582" y="3199"/>
                  <a:chExt cx="352" cy="570"/>
                </a:xfrm>
              </p:grpSpPr>
              <p:sp>
                <p:nvSpPr>
                  <p:cNvPr id="48" name="Freeform 37"/>
                  <p:cNvSpPr>
                    <a:spLocks/>
                  </p:cNvSpPr>
                  <p:nvPr/>
                </p:nvSpPr>
                <p:spPr bwMode="auto">
                  <a:xfrm>
                    <a:off x="3583" y="3199"/>
                    <a:ext cx="350" cy="122"/>
                  </a:xfrm>
                  <a:custGeom>
                    <a:avLst/>
                    <a:gdLst>
                      <a:gd name="T0" fmla="*/ 0 w 1291"/>
                      <a:gd name="T1" fmla="*/ 83 h 449"/>
                      <a:gd name="T2" fmla="*/ 156 w 1291"/>
                      <a:gd name="T3" fmla="*/ 122 h 449"/>
                      <a:gd name="T4" fmla="*/ 350 w 1291"/>
                      <a:gd name="T5" fmla="*/ 35 h 449"/>
                      <a:gd name="T6" fmla="*/ 197 w 1291"/>
                      <a:gd name="T7" fmla="*/ 0 h 449"/>
                      <a:gd name="T8" fmla="*/ 0 w 1291"/>
                      <a:gd name="T9" fmla="*/ 83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rgbClr val="333333"/>
                    </a:solidFill>
                    <a:prstDash val="solid"/>
                    <a:round/>
                    <a:headEnd type="none" w="med" len="med"/>
                    <a:tailEnd type="none" w="med" len="med"/>
                  </a:ln>
                </p:spPr>
                <p:txBody>
                  <a:bodyPr/>
                  <a:lstStyle/>
                  <a:p>
                    <a:endParaRPr lang="zh-CN" altLang="en-US"/>
                  </a:p>
                </p:txBody>
              </p:sp>
              <p:sp>
                <p:nvSpPr>
                  <p:cNvPr id="49" name="Freeform 38"/>
                  <p:cNvSpPr>
                    <a:spLocks/>
                  </p:cNvSpPr>
                  <p:nvPr/>
                </p:nvSpPr>
                <p:spPr bwMode="auto">
                  <a:xfrm>
                    <a:off x="3589" y="3623"/>
                    <a:ext cx="339" cy="146"/>
                  </a:xfrm>
                  <a:custGeom>
                    <a:avLst/>
                    <a:gdLst>
                      <a:gd name="T0" fmla="*/ 0 w 1252"/>
                      <a:gd name="T1" fmla="*/ 80 h 536"/>
                      <a:gd name="T2" fmla="*/ 0 w 1252"/>
                      <a:gd name="T3" fmla="*/ 101 h 536"/>
                      <a:gd name="T4" fmla="*/ 154 w 1252"/>
                      <a:gd name="T5" fmla="*/ 146 h 536"/>
                      <a:gd name="T6" fmla="*/ 339 w 1252"/>
                      <a:gd name="T7" fmla="*/ 25 h 536"/>
                      <a:gd name="T8" fmla="*/ 339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cmpd="sng">
                    <a:solidFill>
                      <a:srgbClr val="808080"/>
                    </a:solidFill>
                    <a:prstDash val="solid"/>
                    <a:round/>
                    <a:headEnd type="none" w="med" len="med"/>
                    <a:tailEnd type="none" w="med" len="med"/>
                  </a:ln>
                </p:spPr>
                <p:txBody>
                  <a:bodyPr/>
                  <a:lstStyle/>
                  <a:p>
                    <a:endParaRPr lang="zh-CN" altLang="en-US"/>
                  </a:p>
                </p:txBody>
              </p:sp>
              <p:sp>
                <p:nvSpPr>
                  <p:cNvPr id="50" name="Freeform 39"/>
                  <p:cNvSpPr>
                    <a:spLocks/>
                  </p:cNvSpPr>
                  <p:nvPr/>
                </p:nvSpPr>
                <p:spPr bwMode="auto">
                  <a:xfrm>
                    <a:off x="3736" y="3233"/>
                    <a:ext cx="198" cy="522"/>
                  </a:xfrm>
                  <a:custGeom>
                    <a:avLst/>
                    <a:gdLst>
                      <a:gd name="T0" fmla="*/ 0 w 729"/>
                      <a:gd name="T1" fmla="*/ 89 h 1916"/>
                      <a:gd name="T2" fmla="*/ 1 w 729"/>
                      <a:gd name="T3" fmla="*/ 522 h 1916"/>
                      <a:gd name="T4" fmla="*/ 198 w 729"/>
                      <a:gd name="T5" fmla="*/ 397 h 1916"/>
                      <a:gd name="T6" fmla="*/ 198 w 729"/>
                      <a:gd name="T7" fmla="*/ 0 h 1916"/>
                      <a:gd name="T8" fmla="*/ 0 w 729"/>
                      <a:gd name="T9" fmla="*/ 89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rgbClr val="333333"/>
                    </a:solidFill>
                    <a:prstDash val="solid"/>
                    <a:round/>
                    <a:headEnd type="none" w="med" len="med"/>
                    <a:tailEnd type="none" w="med" len="med"/>
                  </a:ln>
                </p:spPr>
                <p:txBody>
                  <a:bodyPr/>
                  <a:lstStyle/>
                  <a:p>
                    <a:endParaRPr lang="zh-CN" altLang="en-US"/>
                  </a:p>
                </p:txBody>
              </p:sp>
              <p:sp>
                <p:nvSpPr>
                  <p:cNvPr id="51" name="Freeform 40"/>
                  <p:cNvSpPr>
                    <a:spLocks/>
                  </p:cNvSpPr>
                  <p:nvPr/>
                </p:nvSpPr>
                <p:spPr bwMode="auto">
                  <a:xfrm>
                    <a:off x="3582" y="3282"/>
                    <a:ext cx="156" cy="470"/>
                  </a:xfrm>
                  <a:custGeom>
                    <a:avLst/>
                    <a:gdLst>
                      <a:gd name="T0" fmla="*/ 156 w 156"/>
                      <a:gd name="T1" fmla="*/ 39 h 470"/>
                      <a:gd name="T2" fmla="*/ 156 w 156"/>
                      <a:gd name="T3" fmla="*/ 470 h 470"/>
                      <a:gd name="T4" fmla="*/ 0 w 156"/>
                      <a:gd name="T5" fmla="*/ 427 h 470"/>
                      <a:gd name="T6" fmla="*/ 0 w 156"/>
                      <a:gd name="T7" fmla="*/ 0 h 470"/>
                      <a:gd name="T8" fmla="*/ 156 w 156"/>
                      <a:gd name="T9" fmla="*/ 39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3175" cap="rnd" cmpd="sng">
                    <a:solidFill>
                      <a:srgbClr val="333333"/>
                    </a:solidFill>
                    <a:prstDash val="solid"/>
                    <a:round/>
                    <a:headEnd type="none" w="med" len="med"/>
                    <a:tailEnd type="none" w="med" len="med"/>
                  </a:ln>
                </p:spPr>
                <p:txBody>
                  <a:bodyPr/>
                  <a:lstStyle/>
                  <a:p>
                    <a:endParaRPr lang="zh-CN" altLang="en-US"/>
                  </a:p>
                </p:txBody>
              </p:sp>
              <p:sp>
                <p:nvSpPr>
                  <p:cNvPr id="52" name="Line 41"/>
                  <p:cNvSpPr>
                    <a:spLocks noChangeShapeType="1"/>
                  </p:cNvSpPr>
                  <p:nvPr/>
                </p:nvSpPr>
                <p:spPr bwMode="auto">
                  <a:xfrm>
                    <a:off x="3604" y="3678"/>
                    <a:ext cx="108" cy="28"/>
                  </a:xfrm>
                  <a:prstGeom prst="line">
                    <a:avLst/>
                  </a:prstGeom>
                  <a:noFill/>
                  <a:ln w="6350">
                    <a:solidFill>
                      <a:srgbClr val="676767"/>
                    </a:solidFill>
                    <a:round/>
                    <a:headEnd/>
                    <a:tailEnd/>
                  </a:ln>
                </p:spPr>
                <p:txBody>
                  <a:bodyPr wrap="none" anchor="ctr"/>
                  <a:lstStyle/>
                  <a:p>
                    <a:endParaRPr lang="zh-CN" altLang="en-US"/>
                  </a:p>
                </p:txBody>
              </p:sp>
              <p:sp>
                <p:nvSpPr>
                  <p:cNvPr id="53" name="Line 42"/>
                  <p:cNvSpPr>
                    <a:spLocks noChangeShapeType="1"/>
                  </p:cNvSpPr>
                  <p:nvPr/>
                </p:nvSpPr>
                <p:spPr bwMode="auto">
                  <a:xfrm>
                    <a:off x="3604" y="3656"/>
                    <a:ext cx="108" cy="29"/>
                  </a:xfrm>
                  <a:prstGeom prst="line">
                    <a:avLst/>
                  </a:prstGeom>
                  <a:noFill/>
                  <a:ln w="6350">
                    <a:solidFill>
                      <a:srgbClr val="676767"/>
                    </a:solidFill>
                    <a:round/>
                    <a:headEnd/>
                    <a:tailEnd/>
                  </a:ln>
                </p:spPr>
                <p:txBody>
                  <a:bodyPr wrap="none" anchor="ctr"/>
                  <a:lstStyle/>
                  <a:p>
                    <a:endParaRPr lang="zh-CN" altLang="en-US"/>
                  </a:p>
                </p:txBody>
              </p:sp>
              <p:sp>
                <p:nvSpPr>
                  <p:cNvPr id="54" name="Line 43"/>
                  <p:cNvSpPr>
                    <a:spLocks noChangeShapeType="1"/>
                  </p:cNvSpPr>
                  <p:nvPr/>
                </p:nvSpPr>
                <p:spPr bwMode="auto">
                  <a:xfrm>
                    <a:off x="3604" y="3635"/>
                    <a:ext cx="108" cy="30"/>
                  </a:xfrm>
                  <a:prstGeom prst="line">
                    <a:avLst/>
                  </a:prstGeom>
                  <a:noFill/>
                  <a:ln w="6350">
                    <a:solidFill>
                      <a:srgbClr val="676767"/>
                    </a:solidFill>
                    <a:round/>
                    <a:headEnd/>
                    <a:tailEnd/>
                  </a:ln>
                </p:spPr>
                <p:txBody>
                  <a:bodyPr wrap="none" anchor="ctr"/>
                  <a:lstStyle/>
                  <a:p>
                    <a:endParaRPr lang="zh-CN" altLang="en-US"/>
                  </a:p>
                </p:txBody>
              </p:sp>
              <p:sp>
                <p:nvSpPr>
                  <p:cNvPr id="55" name="Line 44"/>
                  <p:cNvSpPr>
                    <a:spLocks noChangeShapeType="1"/>
                  </p:cNvSpPr>
                  <p:nvPr/>
                </p:nvSpPr>
                <p:spPr bwMode="auto">
                  <a:xfrm>
                    <a:off x="3604" y="3614"/>
                    <a:ext cx="108" cy="29"/>
                  </a:xfrm>
                  <a:prstGeom prst="line">
                    <a:avLst/>
                  </a:prstGeom>
                  <a:noFill/>
                  <a:ln w="6350">
                    <a:solidFill>
                      <a:srgbClr val="676767"/>
                    </a:solidFill>
                    <a:round/>
                    <a:headEnd/>
                    <a:tailEnd/>
                  </a:ln>
                </p:spPr>
                <p:txBody>
                  <a:bodyPr wrap="none" anchor="ctr"/>
                  <a:lstStyle/>
                  <a:p>
                    <a:endParaRPr lang="zh-CN" altLang="en-US"/>
                  </a:p>
                </p:txBody>
              </p:sp>
              <p:sp>
                <p:nvSpPr>
                  <p:cNvPr id="56" name="Line 45"/>
                  <p:cNvSpPr>
                    <a:spLocks noChangeShapeType="1"/>
                  </p:cNvSpPr>
                  <p:nvPr/>
                </p:nvSpPr>
                <p:spPr bwMode="auto">
                  <a:xfrm>
                    <a:off x="3604" y="3592"/>
                    <a:ext cx="108" cy="29"/>
                  </a:xfrm>
                  <a:prstGeom prst="line">
                    <a:avLst/>
                  </a:prstGeom>
                  <a:noFill/>
                  <a:ln w="6350">
                    <a:solidFill>
                      <a:srgbClr val="676767"/>
                    </a:solidFill>
                    <a:round/>
                    <a:headEnd/>
                    <a:tailEnd/>
                  </a:ln>
                </p:spPr>
                <p:txBody>
                  <a:bodyPr wrap="none" anchor="ctr"/>
                  <a:lstStyle/>
                  <a:p>
                    <a:endParaRPr lang="zh-CN" altLang="en-US"/>
                  </a:p>
                </p:txBody>
              </p:sp>
              <p:sp>
                <p:nvSpPr>
                  <p:cNvPr id="57" name="Freeform 46"/>
                  <p:cNvSpPr>
                    <a:spLocks/>
                  </p:cNvSpPr>
                  <p:nvPr/>
                </p:nvSpPr>
                <p:spPr bwMode="auto">
                  <a:xfrm>
                    <a:off x="3593" y="3344"/>
                    <a:ext cx="123" cy="348"/>
                  </a:xfrm>
                  <a:custGeom>
                    <a:avLst/>
                    <a:gdLst>
                      <a:gd name="T0" fmla="*/ 123 w 453"/>
                      <a:gd name="T1" fmla="*/ 29 h 1278"/>
                      <a:gd name="T2" fmla="*/ 0 w 453"/>
                      <a:gd name="T3" fmla="*/ 0 h 1278"/>
                      <a:gd name="T4" fmla="*/ 0 w 453"/>
                      <a:gd name="T5" fmla="*/ 348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58" name="Freeform 47"/>
                  <p:cNvSpPr>
                    <a:spLocks/>
                  </p:cNvSpPr>
                  <p:nvPr/>
                </p:nvSpPr>
                <p:spPr bwMode="auto">
                  <a:xfrm>
                    <a:off x="3615" y="3425"/>
                    <a:ext cx="93" cy="42"/>
                  </a:xfrm>
                  <a:custGeom>
                    <a:avLst/>
                    <a:gdLst>
                      <a:gd name="T0" fmla="*/ 0 w 351"/>
                      <a:gd name="T1" fmla="*/ 20 h 183"/>
                      <a:gd name="T2" fmla="*/ 0 w 351"/>
                      <a:gd name="T3" fmla="*/ 0 h 183"/>
                      <a:gd name="T4" fmla="*/ 93 w 351"/>
                      <a:gd name="T5" fmla="*/ 21 h 183"/>
                      <a:gd name="T6" fmla="*/ 93 w 351"/>
                      <a:gd name="T7" fmla="*/ 42 h 183"/>
                      <a:gd name="T8" fmla="*/ 0 w 351"/>
                      <a:gd name="T9" fmla="*/ 2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59" name="Freeform 48"/>
                  <p:cNvSpPr>
                    <a:spLocks/>
                  </p:cNvSpPr>
                  <p:nvPr/>
                </p:nvSpPr>
                <p:spPr bwMode="auto">
                  <a:xfrm>
                    <a:off x="3615" y="3471"/>
                    <a:ext cx="93" cy="48"/>
                  </a:xfrm>
                  <a:custGeom>
                    <a:avLst/>
                    <a:gdLst>
                      <a:gd name="T0" fmla="*/ 0 w 351"/>
                      <a:gd name="T1" fmla="*/ 22 h 182"/>
                      <a:gd name="T2" fmla="*/ 0 w 351"/>
                      <a:gd name="T3" fmla="*/ 0 h 182"/>
                      <a:gd name="T4" fmla="*/ 93 w 351"/>
                      <a:gd name="T5" fmla="*/ 25 h 182"/>
                      <a:gd name="T6" fmla="*/ 93 w 351"/>
                      <a:gd name="T7" fmla="*/ 48 h 182"/>
                      <a:gd name="T8" fmla="*/ 0 w 351"/>
                      <a:gd name="T9" fmla="*/ 22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60" name="Freeform 49"/>
                  <p:cNvSpPr>
                    <a:spLocks/>
                  </p:cNvSpPr>
                  <p:nvPr/>
                </p:nvSpPr>
                <p:spPr bwMode="auto">
                  <a:xfrm>
                    <a:off x="3613" y="3378"/>
                    <a:ext cx="95" cy="43"/>
                  </a:xfrm>
                  <a:custGeom>
                    <a:avLst/>
                    <a:gdLst>
                      <a:gd name="T0" fmla="*/ 0 w 351"/>
                      <a:gd name="T1" fmla="*/ 20 h 182"/>
                      <a:gd name="T2" fmla="*/ 0 w 351"/>
                      <a:gd name="T3" fmla="*/ 0 h 182"/>
                      <a:gd name="T4" fmla="*/ 95 w 351"/>
                      <a:gd name="T5" fmla="*/ 22 h 182"/>
                      <a:gd name="T6" fmla="*/ 95 w 351"/>
                      <a:gd name="T7" fmla="*/ 43 h 182"/>
                      <a:gd name="T8" fmla="*/ 0 w 351"/>
                      <a:gd name="T9" fmla="*/ 2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grpSp>
            <p:grpSp>
              <p:nvGrpSpPr>
                <p:cNvPr id="41" name="Group 50"/>
                <p:cNvGrpSpPr>
                  <a:grpSpLocks/>
                </p:cNvGrpSpPr>
                <p:nvPr/>
              </p:nvGrpSpPr>
              <p:grpSpPr bwMode="auto">
                <a:xfrm>
                  <a:off x="1236" y="1297"/>
                  <a:ext cx="365" cy="319"/>
                  <a:chOff x="842" y="938"/>
                  <a:chExt cx="980" cy="855"/>
                </a:xfrm>
              </p:grpSpPr>
              <p:sp>
                <p:nvSpPr>
                  <p:cNvPr id="42" name="Freeform 51"/>
                  <p:cNvSpPr>
                    <a:spLocks/>
                  </p:cNvSpPr>
                  <p:nvPr/>
                </p:nvSpPr>
                <p:spPr bwMode="auto">
                  <a:xfrm>
                    <a:off x="842" y="1016"/>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43" name="Freeform 52"/>
                  <p:cNvSpPr>
                    <a:spLocks/>
                  </p:cNvSpPr>
                  <p:nvPr/>
                </p:nvSpPr>
                <p:spPr bwMode="auto">
                  <a:xfrm>
                    <a:off x="888" y="1029"/>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solidFill>
                    <a:srgbClr val="FFFF99"/>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44" name="Freeform 53"/>
                  <p:cNvSpPr>
                    <a:spLocks/>
                  </p:cNvSpPr>
                  <p:nvPr/>
                </p:nvSpPr>
                <p:spPr bwMode="auto">
                  <a:xfrm>
                    <a:off x="843" y="938"/>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45" name="Freeform 54"/>
                  <p:cNvSpPr>
                    <a:spLocks/>
                  </p:cNvSpPr>
                  <p:nvPr/>
                </p:nvSpPr>
                <p:spPr bwMode="auto">
                  <a:xfrm>
                    <a:off x="1463" y="1526"/>
                    <a:ext cx="156" cy="122"/>
                  </a:xfrm>
                  <a:custGeom>
                    <a:avLst/>
                    <a:gdLst>
                      <a:gd name="T0" fmla="*/ 93 w 276"/>
                      <a:gd name="T1" fmla="*/ 0 h 197"/>
                      <a:gd name="T2" fmla="*/ 0 w 276"/>
                      <a:gd name="T3" fmla="*/ 92 h 197"/>
                      <a:gd name="T4" fmla="*/ 64 w 276"/>
                      <a:gd name="T5" fmla="*/ 122 h 197"/>
                      <a:gd name="T6" fmla="*/ 156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46" name="Freeform 55"/>
                  <p:cNvSpPr>
                    <a:spLocks/>
                  </p:cNvSpPr>
                  <p:nvPr/>
                </p:nvSpPr>
                <p:spPr bwMode="auto">
                  <a:xfrm>
                    <a:off x="1637" y="1319"/>
                    <a:ext cx="157" cy="122"/>
                  </a:xfrm>
                  <a:custGeom>
                    <a:avLst/>
                    <a:gdLst>
                      <a:gd name="T0" fmla="*/ 93 w 276"/>
                      <a:gd name="T1" fmla="*/ 0 h 197"/>
                      <a:gd name="T2" fmla="*/ 0 w 276"/>
                      <a:gd name="T3" fmla="*/ 92 h 197"/>
                      <a:gd name="T4" fmla="*/ 65 w 276"/>
                      <a:gd name="T5" fmla="*/ 122 h 197"/>
                      <a:gd name="T6" fmla="*/ 157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47" name="Freeform 56"/>
                  <p:cNvSpPr>
                    <a:spLocks/>
                  </p:cNvSpPr>
                  <p:nvPr/>
                </p:nvSpPr>
                <p:spPr bwMode="auto">
                  <a:xfrm>
                    <a:off x="890" y="1294"/>
                    <a:ext cx="871" cy="320"/>
                  </a:xfrm>
                  <a:custGeom>
                    <a:avLst/>
                    <a:gdLst>
                      <a:gd name="T0" fmla="*/ 0 w 800"/>
                      <a:gd name="T1" fmla="*/ 70 h 294"/>
                      <a:gd name="T2" fmla="*/ 533 w 800"/>
                      <a:gd name="T3" fmla="*/ 320 h 294"/>
                      <a:gd name="T4" fmla="*/ 871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grpSp>
        <p:grpSp>
          <p:nvGrpSpPr>
            <p:cNvPr id="61" name="Group 57"/>
            <p:cNvGrpSpPr>
              <a:grpSpLocks/>
            </p:cNvGrpSpPr>
            <p:nvPr/>
          </p:nvGrpSpPr>
          <p:grpSpPr bwMode="auto">
            <a:xfrm>
              <a:off x="5921746" y="2743200"/>
              <a:ext cx="3141663" cy="2065338"/>
              <a:chOff x="3366" y="1728"/>
              <a:chExt cx="1979" cy="1301"/>
            </a:xfrm>
          </p:grpSpPr>
          <p:sp>
            <p:nvSpPr>
              <p:cNvPr id="62" name="AutoShape 58"/>
              <p:cNvSpPr>
                <a:spLocks noChangeArrowheads="1"/>
              </p:cNvSpPr>
              <p:nvPr/>
            </p:nvSpPr>
            <p:spPr bwMode="auto">
              <a:xfrm>
                <a:off x="3366" y="1728"/>
                <a:ext cx="1979" cy="1301"/>
              </a:xfrm>
              <a:prstGeom prst="triangle">
                <a:avLst>
                  <a:gd name="adj" fmla="val 50000"/>
                </a:avLst>
              </a:prstGeom>
              <a:gradFill rotWithShape="0">
                <a:gsLst>
                  <a:gs pos="0">
                    <a:srgbClr val="CCFFFF"/>
                  </a:gs>
                  <a:gs pos="100000">
                    <a:srgbClr val="99CCFF"/>
                  </a:gs>
                </a:gsLst>
                <a:lin ang="5400000" scaled="1"/>
              </a:gradFill>
              <a:ln w="9525">
                <a:solidFill>
                  <a:srgbClr val="333399"/>
                </a:solidFill>
                <a:miter lim="800000"/>
                <a:headEnd/>
                <a:tailEnd/>
              </a:ln>
              <a:effectLst>
                <a:outerShdw dist="113592" dir="1593903" algn="ctr" rotWithShape="0">
                  <a:srgbClr val="C0C0C0"/>
                </a:outerShdw>
              </a:effectLst>
            </p:spPr>
            <p:txBody>
              <a:bodyPr wrap="none" tIns="685800" anchor="ctr"/>
              <a:lstStyle/>
              <a:p>
                <a:pPr algn="ctr" eaLnBrk="0" hangingPunct="0">
                  <a:defRPr/>
                </a:pPr>
                <a:endParaRPr lang="zh-CN" altLang="zh-CN" sz="1800" b="1">
                  <a:latin typeface="Arial Narrow" pitchFamily="34" charset="0"/>
                </a:endParaRPr>
              </a:p>
            </p:txBody>
          </p:sp>
          <p:grpSp>
            <p:nvGrpSpPr>
              <p:cNvPr id="63" name="Group 59"/>
              <p:cNvGrpSpPr>
                <a:grpSpLocks noChangeAspect="1"/>
              </p:cNvGrpSpPr>
              <p:nvPr/>
            </p:nvGrpSpPr>
            <p:grpSpPr bwMode="auto">
              <a:xfrm>
                <a:off x="4636" y="2347"/>
                <a:ext cx="457" cy="414"/>
                <a:chOff x="4207" y="1239"/>
                <a:chExt cx="645" cy="587"/>
              </a:xfrm>
            </p:grpSpPr>
            <p:grpSp>
              <p:nvGrpSpPr>
                <p:cNvPr id="150" name="Group 60"/>
                <p:cNvGrpSpPr>
                  <a:grpSpLocks noChangeAspect="1"/>
                </p:cNvGrpSpPr>
                <p:nvPr/>
              </p:nvGrpSpPr>
              <p:grpSpPr bwMode="auto">
                <a:xfrm>
                  <a:off x="4260" y="1239"/>
                  <a:ext cx="592" cy="522"/>
                  <a:chOff x="3936" y="2929"/>
                  <a:chExt cx="816" cy="720"/>
                </a:xfrm>
              </p:grpSpPr>
              <p:sp>
                <p:nvSpPr>
                  <p:cNvPr id="156" name="Freeform 61"/>
                  <p:cNvSpPr>
                    <a:spLocks noChangeAspect="1"/>
                  </p:cNvSpPr>
                  <p:nvPr/>
                </p:nvSpPr>
                <p:spPr bwMode="auto">
                  <a:xfrm>
                    <a:off x="4024" y="3068"/>
                    <a:ext cx="659" cy="581"/>
                  </a:xfrm>
                  <a:custGeom>
                    <a:avLst/>
                    <a:gdLst/>
                    <a:ahLst/>
                    <a:cxnLst>
                      <a:cxn ang="0">
                        <a:pos x="0" y="720"/>
                      </a:cxn>
                      <a:cxn ang="0">
                        <a:pos x="816" y="720"/>
                      </a:cxn>
                      <a:cxn ang="0">
                        <a:pos x="816" y="144"/>
                      </a:cxn>
                      <a:cxn ang="0">
                        <a:pos x="480" y="144"/>
                      </a:cxn>
                      <a:cxn ang="0">
                        <a:pos x="384" y="0"/>
                      </a:cxn>
                      <a:cxn ang="0">
                        <a:pos x="96" y="0"/>
                      </a:cxn>
                      <a:cxn ang="0">
                        <a:pos x="0" y="144"/>
                      </a:cxn>
                      <a:cxn ang="0">
                        <a:pos x="0" y="720"/>
                      </a:cxn>
                    </a:cxnLst>
                    <a:rect l="0" t="0" r="r" b="b"/>
                    <a:pathLst>
                      <a:path w="816" h="720">
                        <a:moveTo>
                          <a:pt x="0" y="720"/>
                        </a:moveTo>
                        <a:lnTo>
                          <a:pt x="816" y="720"/>
                        </a:lnTo>
                        <a:lnTo>
                          <a:pt x="816" y="144"/>
                        </a:lnTo>
                        <a:lnTo>
                          <a:pt x="480" y="144"/>
                        </a:lnTo>
                        <a:lnTo>
                          <a:pt x="384" y="0"/>
                        </a:lnTo>
                        <a:lnTo>
                          <a:pt x="96" y="0"/>
                        </a:lnTo>
                        <a:lnTo>
                          <a:pt x="0" y="144"/>
                        </a:lnTo>
                        <a:lnTo>
                          <a:pt x="0" y="720"/>
                        </a:lnTo>
                        <a:close/>
                      </a:path>
                    </a:pathLst>
                  </a:custGeom>
                  <a:gradFill rotWithShape="0">
                    <a:gsLst>
                      <a:gs pos="0">
                        <a:srgbClr val="FFFF99"/>
                      </a:gs>
                      <a:gs pos="100000">
                        <a:srgbClr val="FFCC00"/>
                      </a:gs>
                    </a:gsLst>
                    <a:lin ang="2700000" scaled="1"/>
                  </a:gradFill>
                  <a:ln w="9525" cap="flat" cmpd="sng">
                    <a:solidFill>
                      <a:schemeClr val="tx1"/>
                    </a:solidFill>
                    <a:prstDash val="solid"/>
                    <a:round/>
                    <a:headEnd type="none" w="med" len="med"/>
                    <a:tailEnd type="none" w="med" len="med"/>
                  </a:ln>
                  <a:effectLst>
                    <a:outerShdw dist="45791" dir="2021404" algn="ctr" rotWithShape="0">
                      <a:srgbClr val="969696"/>
                    </a:outerShdw>
                  </a:effectLst>
                </p:spPr>
                <p:txBody>
                  <a:bodyPr wrap="none" tIns="27432" bIns="27432" anchor="ctr"/>
                  <a:lstStyle/>
                  <a:p>
                    <a:pPr>
                      <a:defRPr/>
                    </a:pPr>
                    <a:endParaRPr lang="zh-CN" altLang="en-US"/>
                  </a:p>
                </p:txBody>
              </p:sp>
              <p:grpSp>
                <p:nvGrpSpPr>
                  <p:cNvPr id="157" name="Group 62"/>
                  <p:cNvGrpSpPr>
                    <a:grpSpLocks noChangeAspect="1"/>
                  </p:cNvGrpSpPr>
                  <p:nvPr/>
                </p:nvGrpSpPr>
                <p:grpSpPr bwMode="auto">
                  <a:xfrm>
                    <a:off x="4366" y="2929"/>
                    <a:ext cx="386" cy="528"/>
                    <a:chOff x="2882" y="1938"/>
                    <a:chExt cx="773" cy="1063"/>
                  </a:xfrm>
                </p:grpSpPr>
                <p:sp>
                  <p:nvSpPr>
                    <p:cNvPr id="162" name="Freeform 63"/>
                    <p:cNvSpPr>
                      <a:spLocks noChangeAspect="1"/>
                    </p:cNvSpPr>
                    <p:nvPr/>
                  </p:nvSpPr>
                  <p:spPr bwMode="auto">
                    <a:xfrm>
                      <a:off x="2888" y="1938"/>
                      <a:ext cx="767" cy="1063"/>
                    </a:xfrm>
                    <a:custGeom>
                      <a:avLst/>
                      <a:gdLst/>
                      <a:ahLst/>
                      <a:cxnLst>
                        <a:cxn ang="0">
                          <a:pos x="0" y="0"/>
                        </a:cxn>
                        <a:cxn ang="0">
                          <a:pos x="627" y="0"/>
                        </a:cxn>
                        <a:cxn ang="0">
                          <a:pos x="772" y="144"/>
                        </a:cxn>
                        <a:cxn ang="0">
                          <a:pos x="772" y="1062"/>
                        </a:cxn>
                        <a:cxn ang="0">
                          <a:pos x="0" y="1062"/>
                        </a:cxn>
                        <a:cxn ang="0">
                          <a:pos x="0" y="0"/>
                        </a:cxn>
                      </a:cxnLst>
                      <a:rect l="0" t="0" r="r" b="b"/>
                      <a:pathLst>
                        <a:path w="773" h="1063">
                          <a:moveTo>
                            <a:pt x="0" y="0"/>
                          </a:moveTo>
                          <a:lnTo>
                            <a:pt x="627" y="0"/>
                          </a:lnTo>
                          <a:lnTo>
                            <a:pt x="772" y="144"/>
                          </a:lnTo>
                          <a:lnTo>
                            <a:pt x="772" y="1062"/>
                          </a:lnTo>
                          <a:lnTo>
                            <a:pt x="0" y="1062"/>
                          </a:lnTo>
                          <a:lnTo>
                            <a:pt x="0" y="0"/>
                          </a:lnTo>
                        </a:path>
                      </a:pathLst>
                    </a:custGeom>
                    <a:solidFill>
                      <a:schemeClr val="bg1"/>
                    </a:solidFill>
                    <a:ln w="9525" cap="rnd" cmpd="sng">
                      <a:solidFill>
                        <a:srgbClr val="000000"/>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zh-CN" altLang="en-US"/>
                    </a:p>
                  </p:txBody>
                </p:sp>
                <p:sp>
                  <p:nvSpPr>
                    <p:cNvPr id="163" name="Freeform 64"/>
                    <p:cNvSpPr>
                      <a:spLocks noChangeAspect="1"/>
                    </p:cNvSpPr>
                    <p:nvPr/>
                  </p:nvSpPr>
                  <p:spPr bwMode="auto">
                    <a:xfrm>
                      <a:off x="3510" y="1939"/>
                      <a:ext cx="145" cy="144"/>
                    </a:xfrm>
                    <a:custGeom>
                      <a:avLst/>
                      <a:gdLst>
                        <a:gd name="T0" fmla="*/ 0 w 145"/>
                        <a:gd name="T1" fmla="*/ 0 h 144"/>
                        <a:gd name="T2" fmla="*/ 0 w 145"/>
                        <a:gd name="T3" fmla="*/ 143 h 144"/>
                        <a:gd name="T4" fmla="*/ 144 w 145"/>
                        <a:gd name="T5" fmla="*/ 143 h 144"/>
                        <a:gd name="T6" fmla="*/ 0 w 145"/>
                        <a:gd name="T7" fmla="*/ 0 h 144"/>
                        <a:gd name="T8" fmla="*/ 0 60000 65536"/>
                        <a:gd name="T9" fmla="*/ 0 60000 65536"/>
                        <a:gd name="T10" fmla="*/ 0 60000 65536"/>
                        <a:gd name="T11" fmla="*/ 0 60000 65536"/>
                        <a:gd name="T12" fmla="*/ 0 w 145"/>
                        <a:gd name="T13" fmla="*/ 0 h 144"/>
                        <a:gd name="T14" fmla="*/ 145 w 145"/>
                        <a:gd name="T15" fmla="*/ 144 h 144"/>
                      </a:gdLst>
                      <a:ahLst/>
                      <a:cxnLst>
                        <a:cxn ang="T8">
                          <a:pos x="T0" y="T1"/>
                        </a:cxn>
                        <a:cxn ang="T9">
                          <a:pos x="T2" y="T3"/>
                        </a:cxn>
                        <a:cxn ang="T10">
                          <a:pos x="T4" y="T5"/>
                        </a:cxn>
                        <a:cxn ang="T11">
                          <a:pos x="T6" y="T7"/>
                        </a:cxn>
                      </a:cxnLst>
                      <a:rect l="T12" t="T13" r="T14" b="T15"/>
                      <a:pathLst>
                        <a:path w="145" h="144">
                          <a:moveTo>
                            <a:pt x="0" y="0"/>
                          </a:moveTo>
                          <a:lnTo>
                            <a:pt x="0" y="143"/>
                          </a:lnTo>
                          <a:lnTo>
                            <a:pt x="144" y="143"/>
                          </a:lnTo>
                          <a:lnTo>
                            <a:pt x="0" y="0"/>
                          </a:lnTo>
                        </a:path>
                      </a:pathLst>
                    </a:custGeom>
                    <a:solidFill>
                      <a:schemeClr val="folHlink"/>
                    </a:solidFill>
                    <a:ln w="9525" cap="rnd" cmpd="sng">
                      <a:solidFill>
                        <a:srgbClr val="000000"/>
                      </a:solidFill>
                      <a:prstDash val="solid"/>
                      <a:round/>
                      <a:headEnd type="none" w="med" len="med"/>
                      <a:tailEnd type="none" w="med" len="med"/>
                    </a:ln>
                  </p:spPr>
                  <p:txBody>
                    <a:bodyPr/>
                    <a:lstStyle/>
                    <a:p>
                      <a:endParaRPr lang="zh-CN" altLang="en-US"/>
                    </a:p>
                  </p:txBody>
                </p:sp>
              </p:grpSp>
              <p:grpSp>
                <p:nvGrpSpPr>
                  <p:cNvPr id="158" name="Group 65"/>
                  <p:cNvGrpSpPr>
                    <a:grpSpLocks noChangeAspect="1"/>
                  </p:cNvGrpSpPr>
                  <p:nvPr/>
                </p:nvGrpSpPr>
                <p:grpSpPr bwMode="auto">
                  <a:xfrm>
                    <a:off x="4206" y="3025"/>
                    <a:ext cx="386" cy="528"/>
                    <a:chOff x="2882" y="1938"/>
                    <a:chExt cx="773" cy="1063"/>
                  </a:xfrm>
                </p:grpSpPr>
                <p:sp>
                  <p:nvSpPr>
                    <p:cNvPr id="160" name="Freeform 66"/>
                    <p:cNvSpPr>
                      <a:spLocks noChangeAspect="1"/>
                    </p:cNvSpPr>
                    <p:nvPr/>
                  </p:nvSpPr>
                  <p:spPr bwMode="auto">
                    <a:xfrm>
                      <a:off x="2888" y="1938"/>
                      <a:ext cx="767" cy="1063"/>
                    </a:xfrm>
                    <a:custGeom>
                      <a:avLst/>
                      <a:gdLst/>
                      <a:ahLst/>
                      <a:cxnLst>
                        <a:cxn ang="0">
                          <a:pos x="0" y="0"/>
                        </a:cxn>
                        <a:cxn ang="0">
                          <a:pos x="627" y="0"/>
                        </a:cxn>
                        <a:cxn ang="0">
                          <a:pos x="772" y="144"/>
                        </a:cxn>
                        <a:cxn ang="0">
                          <a:pos x="772" y="1062"/>
                        </a:cxn>
                        <a:cxn ang="0">
                          <a:pos x="0" y="1062"/>
                        </a:cxn>
                        <a:cxn ang="0">
                          <a:pos x="0" y="0"/>
                        </a:cxn>
                      </a:cxnLst>
                      <a:rect l="0" t="0" r="r" b="b"/>
                      <a:pathLst>
                        <a:path w="773" h="1063">
                          <a:moveTo>
                            <a:pt x="0" y="0"/>
                          </a:moveTo>
                          <a:lnTo>
                            <a:pt x="627" y="0"/>
                          </a:lnTo>
                          <a:lnTo>
                            <a:pt x="772" y="144"/>
                          </a:lnTo>
                          <a:lnTo>
                            <a:pt x="772" y="1062"/>
                          </a:lnTo>
                          <a:lnTo>
                            <a:pt x="0" y="1062"/>
                          </a:lnTo>
                          <a:lnTo>
                            <a:pt x="0" y="0"/>
                          </a:lnTo>
                        </a:path>
                      </a:pathLst>
                    </a:custGeom>
                    <a:solidFill>
                      <a:schemeClr val="bg1"/>
                    </a:solidFill>
                    <a:ln w="9525" cap="rnd" cmpd="sng">
                      <a:solidFill>
                        <a:srgbClr val="000000"/>
                      </a:solidFill>
                      <a:prstDash val="solid"/>
                      <a:round/>
                      <a:headEnd type="none" w="med" len="med"/>
                      <a:tailEnd type="none" w="med" len="med"/>
                    </a:ln>
                    <a:effectLst>
                      <a:outerShdw dist="53882" dir="2700000" algn="ctr" rotWithShape="0">
                        <a:schemeClr val="folHlink"/>
                      </a:outerShdw>
                    </a:effectLst>
                  </p:spPr>
                  <p:txBody>
                    <a:bodyPr/>
                    <a:lstStyle/>
                    <a:p>
                      <a:pPr>
                        <a:defRPr/>
                      </a:pPr>
                      <a:endParaRPr lang="zh-CN" altLang="en-US"/>
                    </a:p>
                  </p:txBody>
                </p:sp>
                <p:sp>
                  <p:nvSpPr>
                    <p:cNvPr id="161" name="Freeform 67"/>
                    <p:cNvSpPr>
                      <a:spLocks noChangeAspect="1"/>
                    </p:cNvSpPr>
                    <p:nvPr/>
                  </p:nvSpPr>
                  <p:spPr bwMode="auto">
                    <a:xfrm>
                      <a:off x="3510" y="1939"/>
                      <a:ext cx="145" cy="144"/>
                    </a:xfrm>
                    <a:custGeom>
                      <a:avLst/>
                      <a:gdLst>
                        <a:gd name="T0" fmla="*/ 0 w 145"/>
                        <a:gd name="T1" fmla="*/ 0 h 144"/>
                        <a:gd name="T2" fmla="*/ 0 w 145"/>
                        <a:gd name="T3" fmla="*/ 143 h 144"/>
                        <a:gd name="T4" fmla="*/ 144 w 145"/>
                        <a:gd name="T5" fmla="*/ 143 h 144"/>
                        <a:gd name="T6" fmla="*/ 0 w 145"/>
                        <a:gd name="T7" fmla="*/ 0 h 144"/>
                        <a:gd name="T8" fmla="*/ 0 60000 65536"/>
                        <a:gd name="T9" fmla="*/ 0 60000 65536"/>
                        <a:gd name="T10" fmla="*/ 0 60000 65536"/>
                        <a:gd name="T11" fmla="*/ 0 60000 65536"/>
                        <a:gd name="T12" fmla="*/ 0 w 145"/>
                        <a:gd name="T13" fmla="*/ 0 h 144"/>
                        <a:gd name="T14" fmla="*/ 145 w 145"/>
                        <a:gd name="T15" fmla="*/ 144 h 144"/>
                      </a:gdLst>
                      <a:ahLst/>
                      <a:cxnLst>
                        <a:cxn ang="T8">
                          <a:pos x="T0" y="T1"/>
                        </a:cxn>
                        <a:cxn ang="T9">
                          <a:pos x="T2" y="T3"/>
                        </a:cxn>
                        <a:cxn ang="T10">
                          <a:pos x="T4" y="T5"/>
                        </a:cxn>
                        <a:cxn ang="T11">
                          <a:pos x="T6" y="T7"/>
                        </a:cxn>
                      </a:cxnLst>
                      <a:rect l="T12" t="T13" r="T14" b="T15"/>
                      <a:pathLst>
                        <a:path w="145" h="144">
                          <a:moveTo>
                            <a:pt x="0" y="0"/>
                          </a:moveTo>
                          <a:lnTo>
                            <a:pt x="0" y="143"/>
                          </a:lnTo>
                          <a:lnTo>
                            <a:pt x="144" y="143"/>
                          </a:lnTo>
                          <a:lnTo>
                            <a:pt x="0" y="0"/>
                          </a:lnTo>
                        </a:path>
                      </a:pathLst>
                    </a:custGeom>
                    <a:solidFill>
                      <a:schemeClr val="folHlink"/>
                    </a:solidFill>
                    <a:ln w="9525" cap="rnd" cmpd="sng">
                      <a:solidFill>
                        <a:srgbClr val="000000"/>
                      </a:solidFill>
                      <a:prstDash val="solid"/>
                      <a:round/>
                      <a:headEnd type="none" w="med" len="med"/>
                      <a:tailEnd type="none" w="med" len="med"/>
                    </a:ln>
                  </p:spPr>
                  <p:txBody>
                    <a:bodyPr/>
                    <a:lstStyle/>
                    <a:p>
                      <a:endParaRPr lang="zh-CN" altLang="en-US"/>
                    </a:p>
                  </p:txBody>
                </p:sp>
              </p:grpSp>
              <p:sp>
                <p:nvSpPr>
                  <p:cNvPr id="159" name="AutoShape 68"/>
                  <p:cNvSpPr>
                    <a:spLocks noChangeAspect="1" noChangeArrowheads="1"/>
                  </p:cNvSpPr>
                  <p:nvPr/>
                </p:nvSpPr>
                <p:spPr bwMode="auto">
                  <a:xfrm flipH="1">
                    <a:off x="3939" y="3256"/>
                    <a:ext cx="733" cy="387"/>
                  </a:xfrm>
                  <a:prstGeom prst="parallelogram">
                    <a:avLst>
                      <a:gd name="adj" fmla="val 21105"/>
                    </a:avLst>
                  </a:prstGeom>
                  <a:gradFill rotWithShape="0">
                    <a:gsLst>
                      <a:gs pos="0">
                        <a:srgbClr val="FFFF99"/>
                      </a:gs>
                      <a:gs pos="100000">
                        <a:srgbClr val="FFCC00"/>
                      </a:gs>
                    </a:gsLst>
                    <a:lin ang="2700000" scaled="1"/>
                  </a:gradFill>
                  <a:ln w="9525">
                    <a:solidFill>
                      <a:schemeClr val="tx1"/>
                    </a:solidFill>
                    <a:miter lim="800000"/>
                    <a:headEnd/>
                    <a:tailEnd/>
                  </a:ln>
                  <a:effectLst>
                    <a:outerShdw dist="45791" dir="2021404" algn="ctr" rotWithShape="0">
                      <a:srgbClr val="969696"/>
                    </a:outerShdw>
                  </a:effectLst>
                </p:spPr>
                <p:txBody>
                  <a:bodyPr wrap="none" tIns="27432" bIns="27432" anchor="ctr"/>
                  <a:lstStyle/>
                  <a:p>
                    <a:pPr algn="ctr" eaLnBrk="0" hangingPunct="0">
                      <a:defRPr/>
                    </a:pPr>
                    <a:endParaRPr lang="zh-CN" altLang="zh-CN" sz="1800" b="1">
                      <a:latin typeface="Arial Narrow" pitchFamily="34" charset="0"/>
                    </a:endParaRPr>
                  </a:p>
                </p:txBody>
              </p:sp>
            </p:grpSp>
            <p:grpSp>
              <p:nvGrpSpPr>
                <p:cNvPr id="151" name="Group 69"/>
                <p:cNvGrpSpPr>
                  <a:grpSpLocks noChangeAspect="1"/>
                </p:cNvGrpSpPr>
                <p:nvPr/>
              </p:nvGrpSpPr>
              <p:grpSpPr bwMode="auto">
                <a:xfrm>
                  <a:off x="4207" y="1568"/>
                  <a:ext cx="512" cy="258"/>
                  <a:chOff x="2013" y="2197"/>
                  <a:chExt cx="765" cy="386"/>
                </a:xfrm>
              </p:grpSpPr>
              <p:sp>
                <p:nvSpPr>
                  <p:cNvPr id="152" name="Freeform 70"/>
                  <p:cNvSpPr>
                    <a:spLocks noChangeAspect="1"/>
                  </p:cNvSpPr>
                  <p:nvPr/>
                </p:nvSpPr>
                <p:spPr bwMode="auto">
                  <a:xfrm>
                    <a:off x="2245" y="2267"/>
                    <a:ext cx="534" cy="316"/>
                  </a:xfrm>
                  <a:custGeom>
                    <a:avLst/>
                    <a:gdLst/>
                    <a:ahLst/>
                    <a:cxnLst>
                      <a:cxn ang="0">
                        <a:pos x="0" y="0"/>
                      </a:cxn>
                      <a:cxn ang="0">
                        <a:pos x="252" y="0"/>
                      </a:cxn>
                      <a:cxn ang="0">
                        <a:pos x="276" y="12"/>
                      </a:cxn>
                      <a:cxn ang="0">
                        <a:pos x="393" y="144"/>
                      </a:cxn>
                      <a:cxn ang="0">
                        <a:pos x="389" y="174"/>
                      </a:cxn>
                      <a:cxn ang="0">
                        <a:pos x="362" y="192"/>
                      </a:cxn>
                      <a:cxn ang="0">
                        <a:pos x="315" y="192"/>
                      </a:cxn>
                      <a:cxn ang="0">
                        <a:pos x="248" y="122"/>
                      </a:cxn>
                      <a:cxn ang="0">
                        <a:pos x="240" y="128"/>
                      </a:cxn>
                      <a:cxn ang="0">
                        <a:pos x="342" y="233"/>
                      </a:cxn>
                      <a:cxn ang="0">
                        <a:pos x="507" y="234"/>
                      </a:cxn>
                      <a:cxn ang="0">
                        <a:pos x="533" y="249"/>
                      </a:cxn>
                      <a:cxn ang="0">
                        <a:pos x="534" y="273"/>
                      </a:cxn>
                      <a:cxn ang="0">
                        <a:pos x="522" y="294"/>
                      </a:cxn>
                      <a:cxn ang="0">
                        <a:pos x="489" y="315"/>
                      </a:cxn>
                      <a:cxn ang="0">
                        <a:pos x="245" y="315"/>
                      </a:cxn>
                      <a:cxn ang="0">
                        <a:pos x="48" y="174"/>
                      </a:cxn>
                      <a:cxn ang="0">
                        <a:pos x="0" y="174"/>
                      </a:cxn>
                      <a:cxn ang="0">
                        <a:pos x="0" y="0"/>
                      </a:cxn>
                    </a:cxnLst>
                    <a:rect l="0" t="0" r="r" b="b"/>
                    <a:pathLst>
                      <a:path w="534" h="315">
                        <a:moveTo>
                          <a:pt x="0" y="0"/>
                        </a:moveTo>
                        <a:lnTo>
                          <a:pt x="252" y="0"/>
                        </a:lnTo>
                        <a:lnTo>
                          <a:pt x="276" y="12"/>
                        </a:lnTo>
                        <a:lnTo>
                          <a:pt x="393" y="144"/>
                        </a:lnTo>
                        <a:lnTo>
                          <a:pt x="389" y="174"/>
                        </a:lnTo>
                        <a:lnTo>
                          <a:pt x="362" y="192"/>
                        </a:lnTo>
                        <a:lnTo>
                          <a:pt x="315" y="192"/>
                        </a:lnTo>
                        <a:lnTo>
                          <a:pt x="248" y="122"/>
                        </a:lnTo>
                        <a:lnTo>
                          <a:pt x="240" y="128"/>
                        </a:lnTo>
                        <a:lnTo>
                          <a:pt x="342" y="233"/>
                        </a:lnTo>
                        <a:lnTo>
                          <a:pt x="507" y="234"/>
                        </a:lnTo>
                        <a:lnTo>
                          <a:pt x="533" y="249"/>
                        </a:lnTo>
                        <a:lnTo>
                          <a:pt x="534" y="273"/>
                        </a:lnTo>
                        <a:lnTo>
                          <a:pt x="522" y="294"/>
                        </a:lnTo>
                        <a:lnTo>
                          <a:pt x="489" y="315"/>
                        </a:lnTo>
                        <a:lnTo>
                          <a:pt x="245" y="315"/>
                        </a:lnTo>
                        <a:lnTo>
                          <a:pt x="48" y="174"/>
                        </a:lnTo>
                        <a:lnTo>
                          <a:pt x="0" y="174"/>
                        </a:lnTo>
                        <a:lnTo>
                          <a:pt x="0" y="0"/>
                        </a:lnTo>
                        <a:close/>
                      </a:path>
                    </a:pathLst>
                  </a:custGeom>
                  <a:gradFill rotWithShape="0">
                    <a:gsLst>
                      <a:gs pos="0">
                        <a:schemeClr val="bg1"/>
                      </a:gs>
                      <a:gs pos="100000">
                        <a:srgbClr val="C0C0C0"/>
                      </a:gs>
                    </a:gsLst>
                    <a:path path="rect">
                      <a:fillToRect l="50000" t="50000" r="50000" b="50000"/>
                    </a:path>
                  </a:gradFill>
                  <a:ln w="6350" cap="flat" cmpd="sng">
                    <a:solidFill>
                      <a:schemeClr val="tx1"/>
                    </a:solidFill>
                    <a:prstDash val="solid"/>
                    <a:round/>
                    <a:headEnd type="none" w="med" len="med"/>
                    <a:tailEnd type="none" w="med" len="med"/>
                  </a:ln>
                  <a:effectLst>
                    <a:outerShdw dist="40161" dir="4293903" algn="ctr" rotWithShape="0">
                      <a:schemeClr val="tx1"/>
                    </a:outerShdw>
                  </a:effectLst>
                </p:spPr>
                <p:txBody>
                  <a:bodyPr wrap="none" tIns="27432" bIns="27432" anchor="ctr">
                    <a:spAutoFit/>
                  </a:bodyPr>
                  <a:lstStyle/>
                  <a:p>
                    <a:pPr>
                      <a:defRPr/>
                    </a:pPr>
                    <a:endParaRPr lang="zh-CN" altLang="en-US"/>
                  </a:p>
                </p:txBody>
              </p:sp>
              <p:grpSp>
                <p:nvGrpSpPr>
                  <p:cNvPr id="153" name="Group 71"/>
                  <p:cNvGrpSpPr>
                    <a:grpSpLocks noChangeAspect="1"/>
                  </p:cNvGrpSpPr>
                  <p:nvPr/>
                </p:nvGrpSpPr>
                <p:grpSpPr bwMode="auto">
                  <a:xfrm>
                    <a:off x="2013" y="2197"/>
                    <a:ext cx="240" cy="327"/>
                    <a:chOff x="585" y="1678"/>
                    <a:chExt cx="240" cy="348"/>
                  </a:xfrm>
                </p:grpSpPr>
                <p:sp>
                  <p:nvSpPr>
                    <p:cNvPr id="154" name="Freeform 72"/>
                    <p:cNvSpPr>
                      <a:spLocks noChangeAspect="1"/>
                    </p:cNvSpPr>
                    <p:nvPr/>
                  </p:nvSpPr>
                  <p:spPr bwMode="auto">
                    <a:xfrm>
                      <a:off x="585" y="1678"/>
                      <a:ext cx="240" cy="348"/>
                    </a:xfrm>
                    <a:custGeom>
                      <a:avLst/>
                      <a:gdLst/>
                      <a:ahLst/>
                      <a:cxnLst>
                        <a:cxn ang="0">
                          <a:pos x="0" y="0"/>
                        </a:cxn>
                        <a:cxn ang="0">
                          <a:pos x="0" y="348"/>
                        </a:cxn>
                        <a:cxn ang="0">
                          <a:pos x="240" y="348"/>
                        </a:cxn>
                        <a:cxn ang="0">
                          <a:pos x="240" y="87"/>
                        </a:cxn>
                        <a:cxn ang="0">
                          <a:pos x="207" y="0"/>
                        </a:cxn>
                        <a:cxn ang="0">
                          <a:pos x="0" y="0"/>
                        </a:cxn>
                      </a:cxnLst>
                      <a:rect l="0" t="0" r="r" b="b"/>
                      <a:pathLst>
                        <a:path w="240" h="348">
                          <a:moveTo>
                            <a:pt x="0" y="0"/>
                          </a:moveTo>
                          <a:lnTo>
                            <a:pt x="0" y="348"/>
                          </a:lnTo>
                          <a:lnTo>
                            <a:pt x="240" y="348"/>
                          </a:lnTo>
                          <a:lnTo>
                            <a:pt x="240" y="87"/>
                          </a:lnTo>
                          <a:lnTo>
                            <a:pt x="207" y="0"/>
                          </a:lnTo>
                          <a:lnTo>
                            <a:pt x="0" y="0"/>
                          </a:lnTo>
                          <a:close/>
                        </a:path>
                      </a:pathLst>
                    </a:custGeom>
                    <a:gradFill rotWithShape="0">
                      <a:gsLst>
                        <a:gs pos="0">
                          <a:srgbClr val="0000FF">
                            <a:gamma/>
                            <a:tint val="45490"/>
                            <a:invGamma/>
                          </a:srgbClr>
                        </a:gs>
                        <a:gs pos="100000">
                          <a:srgbClr val="0000FF"/>
                        </a:gs>
                      </a:gsLst>
                      <a:lin ang="5400000" scaled="1"/>
                    </a:gradFill>
                    <a:ln w="6350" cap="flat" cmpd="sng">
                      <a:solidFill>
                        <a:schemeClr val="tx1"/>
                      </a:solidFill>
                      <a:prstDash val="solid"/>
                      <a:round/>
                      <a:headEnd type="none" w="med" len="med"/>
                      <a:tailEnd type="none" w="med" len="med"/>
                    </a:ln>
                    <a:effectLst>
                      <a:outerShdw dist="45791" dir="3378596" algn="ctr" rotWithShape="0">
                        <a:schemeClr val="tx1"/>
                      </a:outerShdw>
                    </a:effectLst>
                  </p:spPr>
                  <p:txBody>
                    <a:bodyPr tIns="27432" bIns="27432" anchor="ctr">
                      <a:spAutoFit/>
                    </a:bodyPr>
                    <a:lstStyle/>
                    <a:p>
                      <a:pPr>
                        <a:defRPr/>
                      </a:pPr>
                      <a:endParaRPr lang="zh-CN" altLang="en-US"/>
                    </a:p>
                  </p:txBody>
                </p:sp>
                <p:sp>
                  <p:nvSpPr>
                    <p:cNvPr id="155" name="Freeform 73"/>
                    <p:cNvSpPr>
                      <a:spLocks noChangeAspect="1"/>
                    </p:cNvSpPr>
                    <p:nvPr/>
                  </p:nvSpPr>
                  <p:spPr bwMode="auto">
                    <a:xfrm>
                      <a:off x="594" y="1689"/>
                      <a:ext cx="219" cy="103"/>
                    </a:xfrm>
                    <a:custGeom>
                      <a:avLst/>
                      <a:gdLst>
                        <a:gd name="T0" fmla="*/ 0 w 219"/>
                        <a:gd name="T1" fmla="*/ 0 h 103"/>
                        <a:gd name="T2" fmla="*/ 0 w 219"/>
                        <a:gd name="T3" fmla="*/ 103 h 103"/>
                        <a:gd name="T4" fmla="*/ 219 w 219"/>
                        <a:gd name="T5" fmla="*/ 103 h 103"/>
                        <a:gd name="T6" fmla="*/ 219 w 219"/>
                        <a:gd name="T7" fmla="*/ 78 h 103"/>
                        <a:gd name="T8" fmla="*/ 186 w 219"/>
                        <a:gd name="T9" fmla="*/ 1 h 103"/>
                        <a:gd name="T10" fmla="*/ 0 w 219"/>
                        <a:gd name="T11" fmla="*/ 0 h 103"/>
                        <a:gd name="T12" fmla="*/ 0 60000 65536"/>
                        <a:gd name="T13" fmla="*/ 0 60000 65536"/>
                        <a:gd name="T14" fmla="*/ 0 60000 65536"/>
                        <a:gd name="T15" fmla="*/ 0 60000 65536"/>
                        <a:gd name="T16" fmla="*/ 0 60000 65536"/>
                        <a:gd name="T17" fmla="*/ 0 60000 65536"/>
                        <a:gd name="T18" fmla="*/ 0 w 219"/>
                        <a:gd name="T19" fmla="*/ 0 h 103"/>
                        <a:gd name="T20" fmla="*/ 219 w 219"/>
                        <a:gd name="T21" fmla="*/ 103 h 103"/>
                      </a:gdLst>
                      <a:ahLst/>
                      <a:cxnLst>
                        <a:cxn ang="T12">
                          <a:pos x="T0" y="T1"/>
                        </a:cxn>
                        <a:cxn ang="T13">
                          <a:pos x="T2" y="T3"/>
                        </a:cxn>
                        <a:cxn ang="T14">
                          <a:pos x="T4" y="T5"/>
                        </a:cxn>
                        <a:cxn ang="T15">
                          <a:pos x="T6" y="T7"/>
                        </a:cxn>
                        <a:cxn ang="T16">
                          <a:pos x="T8" y="T9"/>
                        </a:cxn>
                        <a:cxn ang="T17">
                          <a:pos x="T10" y="T11"/>
                        </a:cxn>
                      </a:cxnLst>
                      <a:rect l="T18" t="T19" r="T20" b="T21"/>
                      <a:pathLst>
                        <a:path w="219" h="103">
                          <a:moveTo>
                            <a:pt x="0" y="0"/>
                          </a:moveTo>
                          <a:lnTo>
                            <a:pt x="0" y="103"/>
                          </a:lnTo>
                          <a:lnTo>
                            <a:pt x="219" y="103"/>
                          </a:lnTo>
                          <a:lnTo>
                            <a:pt x="219" y="78"/>
                          </a:lnTo>
                          <a:lnTo>
                            <a:pt x="186" y="1"/>
                          </a:lnTo>
                          <a:lnTo>
                            <a:pt x="0" y="0"/>
                          </a:lnTo>
                          <a:close/>
                        </a:path>
                      </a:pathLst>
                    </a:custGeom>
                    <a:gradFill rotWithShape="0">
                      <a:gsLst>
                        <a:gs pos="0">
                          <a:srgbClr val="FFFFFF"/>
                        </a:gs>
                        <a:gs pos="100000">
                          <a:srgbClr val="0000FF"/>
                        </a:gs>
                      </a:gsLst>
                      <a:lin ang="5400000" scaled="1"/>
                    </a:gradFill>
                    <a:ln w="6350" cap="flat" cmpd="sng">
                      <a:noFill/>
                      <a:prstDash val="solid"/>
                      <a:round/>
                      <a:headEnd type="none" w="med" len="med"/>
                      <a:tailEnd type="none" w="med" len="med"/>
                    </a:ln>
                  </p:spPr>
                  <p:txBody>
                    <a:bodyPr tIns="27432" bIns="27432" anchor="ctr">
                      <a:spAutoFit/>
                    </a:bodyPr>
                    <a:lstStyle/>
                    <a:p>
                      <a:endParaRPr lang="zh-CN" altLang="en-US"/>
                    </a:p>
                  </p:txBody>
                </p:sp>
              </p:grpSp>
            </p:grpSp>
          </p:grpSp>
          <p:sp>
            <p:nvSpPr>
              <p:cNvPr id="64" name="Text Box 74"/>
              <p:cNvSpPr txBox="1">
                <a:spLocks noChangeArrowheads="1"/>
              </p:cNvSpPr>
              <p:nvPr/>
            </p:nvSpPr>
            <p:spPr bwMode="auto">
              <a:xfrm>
                <a:off x="3371" y="2595"/>
                <a:ext cx="678" cy="207"/>
              </a:xfrm>
              <a:prstGeom prst="rect">
                <a:avLst/>
              </a:prstGeom>
              <a:gradFill rotWithShape="0">
                <a:gsLst>
                  <a:gs pos="0">
                    <a:srgbClr val="FFFFCC"/>
                  </a:gs>
                  <a:gs pos="100000">
                    <a:srgbClr val="FFFFFF"/>
                  </a:gs>
                </a:gsLst>
                <a:lin ang="0" scaled="1"/>
              </a:gradFill>
              <a:ln w="9525">
                <a:noFill/>
                <a:miter lim="800000"/>
                <a:headEnd/>
                <a:tailEnd/>
              </a:ln>
            </p:spPr>
            <p:txBody>
              <a:bodyPr wrap="none" anchor="ctr"/>
              <a:lstStyle/>
              <a:p>
                <a:pPr eaLnBrk="0" hangingPunct="0">
                  <a:spcBef>
                    <a:spcPct val="50000"/>
                  </a:spcBef>
                </a:pPr>
                <a:r>
                  <a:rPr lang="zh-CN" altLang="en-US" sz="1800" b="1">
                    <a:latin typeface="Arial Narrow" pitchFamily="34" charset="0"/>
                  </a:rPr>
                  <a:t>服务器</a:t>
                </a:r>
              </a:p>
            </p:txBody>
          </p:sp>
          <p:grpSp>
            <p:nvGrpSpPr>
              <p:cNvPr id="65" name="Group 75"/>
              <p:cNvGrpSpPr>
                <a:grpSpLocks/>
              </p:cNvGrpSpPr>
              <p:nvPr/>
            </p:nvGrpSpPr>
            <p:grpSpPr bwMode="auto">
              <a:xfrm>
                <a:off x="3963" y="2315"/>
                <a:ext cx="437" cy="707"/>
                <a:chOff x="3582" y="3199"/>
                <a:chExt cx="352" cy="570"/>
              </a:xfrm>
            </p:grpSpPr>
            <p:sp>
              <p:nvSpPr>
                <p:cNvPr id="137" name="Freeform 76"/>
                <p:cNvSpPr>
                  <a:spLocks/>
                </p:cNvSpPr>
                <p:nvPr/>
              </p:nvSpPr>
              <p:spPr bwMode="auto">
                <a:xfrm>
                  <a:off x="3583" y="3199"/>
                  <a:ext cx="350" cy="122"/>
                </a:xfrm>
                <a:custGeom>
                  <a:avLst/>
                  <a:gdLst>
                    <a:gd name="T0" fmla="*/ 0 w 1291"/>
                    <a:gd name="T1" fmla="*/ 83 h 449"/>
                    <a:gd name="T2" fmla="*/ 156 w 1291"/>
                    <a:gd name="T3" fmla="*/ 122 h 449"/>
                    <a:gd name="T4" fmla="*/ 350 w 1291"/>
                    <a:gd name="T5" fmla="*/ 35 h 449"/>
                    <a:gd name="T6" fmla="*/ 197 w 1291"/>
                    <a:gd name="T7" fmla="*/ 0 h 449"/>
                    <a:gd name="T8" fmla="*/ 0 w 1291"/>
                    <a:gd name="T9" fmla="*/ 83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rgbClr val="333333"/>
                  </a:solidFill>
                  <a:prstDash val="solid"/>
                  <a:round/>
                  <a:headEnd type="none" w="med" len="med"/>
                  <a:tailEnd type="none" w="med" len="med"/>
                </a:ln>
              </p:spPr>
              <p:txBody>
                <a:bodyPr/>
                <a:lstStyle/>
                <a:p>
                  <a:endParaRPr lang="zh-CN" altLang="en-US"/>
                </a:p>
              </p:txBody>
            </p:sp>
            <p:sp>
              <p:nvSpPr>
                <p:cNvPr id="138" name="Freeform 77"/>
                <p:cNvSpPr>
                  <a:spLocks/>
                </p:cNvSpPr>
                <p:nvPr/>
              </p:nvSpPr>
              <p:spPr bwMode="auto">
                <a:xfrm>
                  <a:off x="3589" y="3623"/>
                  <a:ext cx="339" cy="146"/>
                </a:xfrm>
                <a:custGeom>
                  <a:avLst/>
                  <a:gdLst>
                    <a:gd name="T0" fmla="*/ 0 w 1252"/>
                    <a:gd name="T1" fmla="*/ 80 h 536"/>
                    <a:gd name="T2" fmla="*/ 0 w 1252"/>
                    <a:gd name="T3" fmla="*/ 101 h 536"/>
                    <a:gd name="T4" fmla="*/ 154 w 1252"/>
                    <a:gd name="T5" fmla="*/ 146 h 536"/>
                    <a:gd name="T6" fmla="*/ 339 w 1252"/>
                    <a:gd name="T7" fmla="*/ 25 h 536"/>
                    <a:gd name="T8" fmla="*/ 339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cmpd="sng">
                  <a:solidFill>
                    <a:srgbClr val="808080"/>
                  </a:solidFill>
                  <a:prstDash val="solid"/>
                  <a:round/>
                  <a:headEnd type="none" w="med" len="med"/>
                  <a:tailEnd type="none" w="med" len="med"/>
                </a:ln>
              </p:spPr>
              <p:txBody>
                <a:bodyPr/>
                <a:lstStyle/>
                <a:p>
                  <a:endParaRPr lang="zh-CN" altLang="en-US"/>
                </a:p>
              </p:txBody>
            </p:sp>
            <p:sp>
              <p:nvSpPr>
                <p:cNvPr id="139" name="Freeform 78"/>
                <p:cNvSpPr>
                  <a:spLocks/>
                </p:cNvSpPr>
                <p:nvPr/>
              </p:nvSpPr>
              <p:spPr bwMode="auto">
                <a:xfrm>
                  <a:off x="3736" y="3233"/>
                  <a:ext cx="198" cy="522"/>
                </a:xfrm>
                <a:custGeom>
                  <a:avLst/>
                  <a:gdLst>
                    <a:gd name="T0" fmla="*/ 0 w 729"/>
                    <a:gd name="T1" fmla="*/ 89 h 1916"/>
                    <a:gd name="T2" fmla="*/ 1 w 729"/>
                    <a:gd name="T3" fmla="*/ 522 h 1916"/>
                    <a:gd name="T4" fmla="*/ 198 w 729"/>
                    <a:gd name="T5" fmla="*/ 397 h 1916"/>
                    <a:gd name="T6" fmla="*/ 198 w 729"/>
                    <a:gd name="T7" fmla="*/ 0 h 1916"/>
                    <a:gd name="T8" fmla="*/ 0 w 729"/>
                    <a:gd name="T9" fmla="*/ 89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rgbClr val="333333"/>
                  </a:solidFill>
                  <a:prstDash val="solid"/>
                  <a:round/>
                  <a:headEnd type="none" w="med" len="med"/>
                  <a:tailEnd type="none" w="med" len="med"/>
                </a:ln>
              </p:spPr>
              <p:txBody>
                <a:bodyPr/>
                <a:lstStyle/>
                <a:p>
                  <a:endParaRPr lang="zh-CN" altLang="en-US"/>
                </a:p>
              </p:txBody>
            </p:sp>
            <p:sp>
              <p:nvSpPr>
                <p:cNvPr id="140" name="Freeform 79"/>
                <p:cNvSpPr>
                  <a:spLocks/>
                </p:cNvSpPr>
                <p:nvPr/>
              </p:nvSpPr>
              <p:spPr bwMode="auto">
                <a:xfrm>
                  <a:off x="3582" y="3282"/>
                  <a:ext cx="156" cy="470"/>
                </a:xfrm>
                <a:custGeom>
                  <a:avLst/>
                  <a:gdLst>
                    <a:gd name="T0" fmla="*/ 156 w 156"/>
                    <a:gd name="T1" fmla="*/ 39 h 470"/>
                    <a:gd name="T2" fmla="*/ 156 w 156"/>
                    <a:gd name="T3" fmla="*/ 470 h 470"/>
                    <a:gd name="T4" fmla="*/ 0 w 156"/>
                    <a:gd name="T5" fmla="*/ 427 h 470"/>
                    <a:gd name="T6" fmla="*/ 0 w 156"/>
                    <a:gd name="T7" fmla="*/ 0 h 470"/>
                    <a:gd name="T8" fmla="*/ 156 w 156"/>
                    <a:gd name="T9" fmla="*/ 39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3175" cap="rnd" cmpd="sng">
                  <a:solidFill>
                    <a:srgbClr val="333333"/>
                  </a:solidFill>
                  <a:prstDash val="solid"/>
                  <a:round/>
                  <a:headEnd type="none" w="med" len="med"/>
                  <a:tailEnd type="none" w="med" len="med"/>
                </a:ln>
              </p:spPr>
              <p:txBody>
                <a:bodyPr/>
                <a:lstStyle/>
                <a:p>
                  <a:endParaRPr lang="zh-CN" altLang="en-US"/>
                </a:p>
              </p:txBody>
            </p:sp>
            <p:sp>
              <p:nvSpPr>
                <p:cNvPr id="141" name="Line 80"/>
                <p:cNvSpPr>
                  <a:spLocks noChangeShapeType="1"/>
                </p:cNvSpPr>
                <p:nvPr/>
              </p:nvSpPr>
              <p:spPr bwMode="auto">
                <a:xfrm>
                  <a:off x="3604" y="3678"/>
                  <a:ext cx="108" cy="28"/>
                </a:xfrm>
                <a:prstGeom prst="line">
                  <a:avLst/>
                </a:prstGeom>
                <a:noFill/>
                <a:ln w="6350">
                  <a:solidFill>
                    <a:srgbClr val="676767"/>
                  </a:solidFill>
                  <a:round/>
                  <a:headEnd/>
                  <a:tailEnd/>
                </a:ln>
              </p:spPr>
              <p:txBody>
                <a:bodyPr wrap="none" anchor="ctr"/>
                <a:lstStyle/>
                <a:p>
                  <a:endParaRPr lang="zh-CN" altLang="en-US"/>
                </a:p>
              </p:txBody>
            </p:sp>
            <p:sp>
              <p:nvSpPr>
                <p:cNvPr id="142" name="Line 81"/>
                <p:cNvSpPr>
                  <a:spLocks noChangeShapeType="1"/>
                </p:cNvSpPr>
                <p:nvPr/>
              </p:nvSpPr>
              <p:spPr bwMode="auto">
                <a:xfrm>
                  <a:off x="3604" y="3656"/>
                  <a:ext cx="108" cy="29"/>
                </a:xfrm>
                <a:prstGeom prst="line">
                  <a:avLst/>
                </a:prstGeom>
                <a:noFill/>
                <a:ln w="6350">
                  <a:solidFill>
                    <a:srgbClr val="676767"/>
                  </a:solidFill>
                  <a:round/>
                  <a:headEnd/>
                  <a:tailEnd/>
                </a:ln>
              </p:spPr>
              <p:txBody>
                <a:bodyPr wrap="none" anchor="ctr"/>
                <a:lstStyle/>
                <a:p>
                  <a:endParaRPr lang="zh-CN" altLang="en-US"/>
                </a:p>
              </p:txBody>
            </p:sp>
            <p:sp>
              <p:nvSpPr>
                <p:cNvPr id="143" name="Line 82"/>
                <p:cNvSpPr>
                  <a:spLocks noChangeShapeType="1"/>
                </p:cNvSpPr>
                <p:nvPr/>
              </p:nvSpPr>
              <p:spPr bwMode="auto">
                <a:xfrm>
                  <a:off x="3604" y="3635"/>
                  <a:ext cx="108" cy="30"/>
                </a:xfrm>
                <a:prstGeom prst="line">
                  <a:avLst/>
                </a:prstGeom>
                <a:noFill/>
                <a:ln w="6350">
                  <a:solidFill>
                    <a:srgbClr val="676767"/>
                  </a:solidFill>
                  <a:round/>
                  <a:headEnd/>
                  <a:tailEnd/>
                </a:ln>
              </p:spPr>
              <p:txBody>
                <a:bodyPr wrap="none" anchor="ctr"/>
                <a:lstStyle/>
                <a:p>
                  <a:endParaRPr lang="zh-CN" altLang="en-US"/>
                </a:p>
              </p:txBody>
            </p:sp>
            <p:sp>
              <p:nvSpPr>
                <p:cNvPr id="144" name="Line 83"/>
                <p:cNvSpPr>
                  <a:spLocks noChangeShapeType="1"/>
                </p:cNvSpPr>
                <p:nvPr/>
              </p:nvSpPr>
              <p:spPr bwMode="auto">
                <a:xfrm>
                  <a:off x="3604" y="3614"/>
                  <a:ext cx="108" cy="29"/>
                </a:xfrm>
                <a:prstGeom prst="line">
                  <a:avLst/>
                </a:prstGeom>
                <a:noFill/>
                <a:ln w="6350">
                  <a:solidFill>
                    <a:srgbClr val="676767"/>
                  </a:solidFill>
                  <a:round/>
                  <a:headEnd/>
                  <a:tailEnd/>
                </a:ln>
              </p:spPr>
              <p:txBody>
                <a:bodyPr wrap="none" anchor="ctr"/>
                <a:lstStyle/>
                <a:p>
                  <a:endParaRPr lang="zh-CN" altLang="en-US"/>
                </a:p>
              </p:txBody>
            </p:sp>
            <p:sp>
              <p:nvSpPr>
                <p:cNvPr id="145" name="Line 84"/>
                <p:cNvSpPr>
                  <a:spLocks noChangeShapeType="1"/>
                </p:cNvSpPr>
                <p:nvPr/>
              </p:nvSpPr>
              <p:spPr bwMode="auto">
                <a:xfrm>
                  <a:off x="3604" y="3592"/>
                  <a:ext cx="108" cy="29"/>
                </a:xfrm>
                <a:prstGeom prst="line">
                  <a:avLst/>
                </a:prstGeom>
                <a:noFill/>
                <a:ln w="6350">
                  <a:solidFill>
                    <a:srgbClr val="676767"/>
                  </a:solidFill>
                  <a:round/>
                  <a:headEnd/>
                  <a:tailEnd/>
                </a:ln>
              </p:spPr>
              <p:txBody>
                <a:bodyPr wrap="none" anchor="ctr"/>
                <a:lstStyle/>
                <a:p>
                  <a:endParaRPr lang="zh-CN" altLang="en-US"/>
                </a:p>
              </p:txBody>
            </p:sp>
            <p:sp>
              <p:nvSpPr>
                <p:cNvPr id="146" name="Freeform 85"/>
                <p:cNvSpPr>
                  <a:spLocks/>
                </p:cNvSpPr>
                <p:nvPr/>
              </p:nvSpPr>
              <p:spPr bwMode="auto">
                <a:xfrm>
                  <a:off x="3593" y="3344"/>
                  <a:ext cx="123" cy="348"/>
                </a:xfrm>
                <a:custGeom>
                  <a:avLst/>
                  <a:gdLst>
                    <a:gd name="T0" fmla="*/ 123 w 453"/>
                    <a:gd name="T1" fmla="*/ 29 h 1278"/>
                    <a:gd name="T2" fmla="*/ 0 w 453"/>
                    <a:gd name="T3" fmla="*/ 0 h 1278"/>
                    <a:gd name="T4" fmla="*/ 0 w 453"/>
                    <a:gd name="T5" fmla="*/ 348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147" name="Freeform 86"/>
                <p:cNvSpPr>
                  <a:spLocks/>
                </p:cNvSpPr>
                <p:nvPr/>
              </p:nvSpPr>
              <p:spPr bwMode="auto">
                <a:xfrm>
                  <a:off x="3615" y="3425"/>
                  <a:ext cx="93" cy="42"/>
                </a:xfrm>
                <a:custGeom>
                  <a:avLst/>
                  <a:gdLst>
                    <a:gd name="T0" fmla="*/ 0 w 351"/>
                    <a:gd name="T1" fmla="*/ 20 h 183"/>
                    <a:gd name="T2" fmla="*/ 0 w 351"/>
                    <a:gd name="T3" fmla="*/ 0 h 183"/>
                    <a:gd name="T4" fmla="*/ 93 w 351"/>
                    <a:gd name="T5" fmla="*/ 21 h 183"/>
                    <a:gd name="T6" fmla="*/ 93 w 351"/>
                    <a:gd name="T7" fmla="*/ 42 h 183"/>
                    <a:gd name="T8" fmla="*/ 0 w 351"/>
                    <a:gd name="T9" fmla="*/ 2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148" name="Freeform 87"/>
                <p:cNvSpPr>
                  <a:spLocks/>
                </p:cNvSpPr>
                <p:nvPr/>
              </p:nvSpPr>
              <p:spPr bwMode="auto">
                <a:xfrm>
                  <a:off x="3615" y="3471"/>
                  <a:ext cx="93" cy="48"/>
                </a:xfrm>
                <a:custGeom>
                  <a:avLst/>
                  <a:gdLst>
                    <a:gd name="T0" fmla="*/ 0 w 351"/>
                    <a:gd name="T1" fmla="*/ 22 h 182"/>
                    <a:gd name="T2" fmla="*/ 0 w 351"/>
                    <a:gd name="T3" fmla="*/ 0 h 182"/>
                    <a:gd name="T4" fmla="*/ 93 w 351"/>
                    <a:gd name="T5" fmla="*/ 25 h 182"/>
                    <a:gd name="T6" fmla="*/ 93 w 351"/>
                    <a:gd name="T7" fmla="*/ 48 h 182"/>
                    <a:gd name="T8" fmla="*/ 0 w 351"/>
                    <a:gd name="T9" fmla="*/ 22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149" name="Freeform 88"/>
                <p:cNvSpPr>
                  <a:spLocks/>
                </p:cNvSpPr>
                <p:nvPr/>
              </p:nvSpPr>
              <p:spPr bwMode="auto">
                <a:xfrm>
                  <a:off x="3613" y="3378"/>
                  <a:ext cx="95" cy="43"/>
                </a:xfrm>
                <a:custGeom>
                  <a:avLst/>
                  <a:gdLst>
                    <a:gd name="T0" fmla="*/ 0 w 351"/>
                    <a:gd name="T1" fmla="*/ 20 h 182"/>
                    <a:gd name="T2" fmla="*/ 0 w 351"/>
                    <a:gd name="T3" fmla="*/ 0 h 182"/>
                    <a:gd name="T4" fmla="*/ 95 w 351"/>
                    <a:gd name="T5" fmla="*/ 22 h 182"/>
                    <a:gd name="T6" fmla="*/ 95 w 351"/>
                    <a:gd name="T7" fmla="*/ 43 h 182"/>
                    <a:gd name="T8" fmla="*/ 0 w 351"/>
                    <a:gd name="T9" fmla="*/ 2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grpSp>
          <p:sp>
            <p:nvSpPr>
              <p:cNvPr id="66" name="Text Box 89"/>
              <p:cNvSpPr txBox="1">
                <a:spLocks noChangeArrowheads="1"/>
              </p:cNvSpPr>
              <p:nvPr/>
            </p:nvSpPr>
            <p:spPr bwMode="auto">
              <a:xfrm>
                <a:off x="3736" y="1895"/>
                <a:ext cx="678" cy="207"/>
              </a:xfrm>
              <a:prstGeom prst="rect">
                <a:avLst/>
              </a:prstGeom>
              <a:gradFill rotWithShape="0">
                <a:gsLst>
                  <a:gs pos="0">
                    <a:srgbClr val="FFFFFF"/>
                  </a:gs>
                  <a:gs pos="100000">
                    <a:srgbClr val="FFFFCC"/>
                  </a:gs>
                </a:gsLst>
                <a:lin ang="0" scaled="1"/>
              </a:gradFill>
              <a:ln w="9525">
                <a:noFill/>
                <a:miter lim="800000"/>
                <a:headEnd/>
                <a:tailEnd/>
              </a:ln>
            </p:spPr>
            <p:txBody>
              <a:bodyPr wrap="none" anchor="ctr"/>
              <a:lstStyle/>
              <a:p>
                <a:pPr eaLnBrk="0" hangingPunct="0">
                  <a:spcBef>
                    <a:spcPct val="50000"/>
                  </a:spcBef>
                </a:pPr>
                <a:r>
                  <a:rPr lang="en-US" altLang="zh-CN" sz="1800" b="1">
                    <a:latin typeface="Arial Narrow" pitchFamily="34" charset="0"/>
                  </a:rPr>
                  <a:t>KDC</a:t>
                </a:r>
              </a:p>
            </p:txBody>
          </p:sp>
          <p:grpSp>
            <p:nvGrpSpPr>
              <p:cNvPr id="67" name="Group 90"/>
              <p:cNvGrpSpPr>
                <a:grpSpLocks/>
              </p:cNvGrpSpPr>
              <p:nvPr/>
            </p:nvGrpSpPr>
            <p:grpSpPr bwMode="auto">
              <a:xfrm>
                <a:off x="4188" y="1759"/>
                <a:ext cx="526" cy="531"/>
                <a:chOff x="2818" y="1896"/>
                <a:chExt cx="565" cy="570"/>
              </a:xfrm>
            </p:grpSpPr>
            <p:grpSp>
              <p:nvGrpSpPr>
                <p:cNvPr id="116" name="Group 91"/>
                <p:cNvGrpSpPr>
                  <a:grpSpLocks/>
                </p:cNvGrpSpPr>
                <p:nvPr/>
              </p:nvGrpSpPr>
              <p:grpSpPr bwMode="auto">
                <a:xfrm>
                  <a:off x="2818" y="1896"/>
                  <a:ext cx="352" cy="570"/>
                  <a:chOff x="3582" y="3199"/>
                  <a:chExt cx="352" cy="570"/>
                </a:xfrm>
              </p:grpSpPr>
              <p:sp>
                <p:nvSpPr>
                  <p:cNvPr id="124" name="Freeform 92"/>
                  <p:cNvSpPr>
                    <a:spLocks/>
                  </p:cNvSpPr>
                  <p:nvPr/>
                </p:nvSpPr>
                <p:spPr bwMode="auto">
                  <a:xfrm>
                    <a:off x="3583" y="3199"/>
                    <a:ext cx="350" cy="122"/>
                  </a:xfrm>
                  <a:custGeom>
                    <a:avLst/>
                    <a:gdLst>
                      <a:gd name="T0" fmla="*/ 0 w 1291"/>
                      <a:gd name="T1" fmla="*/ 83 h 449"/>
                      <a:gd name="T2" fmla="*/ 156 w 1291"/>
                      <a:gd name="T3" fmla="*/ 122 h 449"/>
                      <a:gd name="T4" fmla="*/ 350 w 1291"/>
                      <a:gd name="T5" fmla="*/ 35 h 449"/>
                      <a:gd name="T6" fmla="*/ 197 w 1291"/>
                      <a:gd name="T7" fmla="*/ 0 h 449"/>
                      <a:gd name="T8" fmla="*/ 0 w 1291"/>
                      <a:gd name="T9" fmla="*/ 83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rgbClr val="333333"/>
                    </a:solidFill>
                    <a:prstDash val="solid"/>
                    <a:round/>
                    <a:headEnd type="none" w="med" len="med"/>
                    <a:tailEnd type="none" w="med" len="med"/>
                  </a:ln>
                </p:spPr>
                <p:txBody>
                  <a:bodyPr/>
                  <a:lstStyle/>
                  <a:p>
                    <a:endParaRPr lang="zh-CN" altLang="en-US"/>
                  </a:p>
                </p:txBody>
              </p:sp>
              <p:sp>
                <p:nvSpPr>
                  <p:cNvPr id="125" name="Freeform 93"/>
                  <p:cNvSpPr>
                    <a:spLocks/>
                  </p:cNvSpPr>
                  <p:nvPr/>
                </p:nvSpPr>
                <p:spPr bwMode="auto">
                  <a:xfrm>
                    <a:off x="3589" y="3623"/>
                    <a:ext cx="339" cy="146"/>
                  </a:xfrm>
                  <a:custGeom>
                    <a:avLst/>
                    <a:gdLst>
                      <a:gd name="T0" fmla="*/ 0 w 1252"/>
                      <a:gd name="T1" fmla="*/ 80 h 536"/>
                      <a:gd name="T2" fmla="*/ 0 w 1252"/>
                      <a:gd name="T3" fmla="*/ 101 h 536"/>
                      <a:gd name="T4" fmla="*/ 154 w 1252"/>
                      <a:gd name="T5" fmla="*/ 146 h 536"/>
                      <a:gd name="T6" fmla="*/ 339 w 1252"/>
                      <a:gd name="T7" fmla="*/ 25 h 536"/>
                      <a:gd name="T8" fmla="*/ 339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cmpd="sng">
                    <a:solidFill>
                      <a:srgbClr val="808080"/>
                    </a:solidFill>
                    <a:prstDash val="solid"/>
                    <a:round/>
                    <a:headEnd type="none" w="med" len="med"/>
                    <a:tailEnd type="none" w="med" len="med"/>
                  </a:ln>
                </p:spPr>
                <p:txBody>
                  <a:bodyPr/>
                  <a:lstStyle/>
                  <a:p>
                    <a:endParaRPr lang="zh-CN" altLang="en-US"/>
                  </a:p>
                </p:txBody>
              </p:sp>
              <p:sp>
                <p:nvSpPr>
                  <p:cNvPr id="126" name="Freeform 94"/>
                  <p:cNvSpPr>
                    <a:spLocks/>
                  </p:cNvSpPr>
                  <p:nvPr/>
                </p:nvSpPr>
                <p:spPr bwMode="auto">
                  <a:xfrm>
                    <a:off x="3736" y="3233"/>
                    <a:ext cx="198" cy="522"/>
                  </a:xfrm>
                  <a:custGeom>
                    <a:avLst/>
                    <a:gdLst>
                      <a:gd name="T0" fmla="*/ 0 w 729"/>
                      <a:gd name="T1" fmla="*/ 89 h 1916"/>
                      <a:gd name="T2" fmla="*/ 1 w 729"/>
                      <a:gd name="T3" fmla="*/ 522 h 1916"/>
                      <a:gd name="T4" fmla="*/ 198 w 729"/>
                      <a:gd name="T5" fmla="*/ 397 h 1916"/>
                      <a:gd name="T6" fmla="*/ 198 w 729"/>
                      <a:gd name="T7" fmla="*/ 0 h 1916"/>
                      <a:gd name="T8" fmla="*/ 0 w 729"/>
                      <a:gd name="T9" fmla="*/ 89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rgbClr val="333333"/>
                    </a:solidFill>
                    <a:prstDash val="solid"/>
                    <a:round/>
                    <a:headEnd type="none" w="med" len="med"/>
                    <a:tailEnd type="none" w="med" len="med"/>
                  </a:ln>
                </p:spPr>
                <p:txBody>
                  <a:bodyPr/>
                  <a:lstStyle/>
                  <a:p>
                    <a:endParaRPr lang="zh-CN" altLang="en-US"/>
                  </a:p>
                </p:txBody>
              </p:sp>
              <p:sp>
                <p:nvSpPr>
                  <p:cNvPr id="127" name="Freeform 95"/>
                  <p:cNvSpPr>
                    <a:spLocks/>
                  </p:cNvSpPr>
                  <p:nvPr/>
                </p:nvSpPr>
                <p:spPr bwMode="auto">
                  <a:xfrm>
                    <a:off x="3582" y="3282"/>
                    <a:ext cx="156" cy="470"/>
                  </a:xfrm>
                  <a:custGeom>
                    <a:avLst/>
                    <a:gdLst>
                      <a:gd name="T0" fmla="*/ 156 w 156"/>
                      <a:gd name="T1" fmla="*/ 39 h 470"/>
                      <a:gd name="T2" fmla="*/ 156 w 156"/>
                      <a:gd name="T3" fmla="*/ 470 h 470"/>
                      <a:gd name="T4" fmla="*/ 0 w 156"/>
                      <a:gd name="T5" fmla="*/ 427 h 470"/>
                      <a:gd name="T6" fmla="*/ 0 w 156"/>
                      <a:gd name="T7" fmla="*/ 0 h 470"/>
                      <a:gd name="T8" fmla="*/ 156 w 156"/>
                      <a:gd name="T9" fmla="*/ 39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3175" cap="rnd" cmpd="sng">
                    <a:solidFill>
                      <a:srgbClr val="333333"/>
                    </a:solidFill>
                    <a:prstDash val="solid"/>
                    <a:round/>
                    <a:headEnd type="none" w="med" len="med"/>
                    <a:tailEnd type="none" w="med" len="med"/>
                  </a:ln>
                </p:spPr>
                <p:txBody>
                  <a:bodyPr/>
                  <a:lstStyle/>
                  <a:p>
                    <a:endParaRPr lang="zh-CN" altLang="en-US"/>
                  </a:p>
                </p:txBody>
              </p:sp>
              <p:sp>
                <p:nvSpPr>
                  <p:cNvPr id="128" name="Line 96"/>
                  <p:cNvSpPr>
                    <a:spLocks noChangeShapeType="1"/>
                  </p:cNvSpPr>
                  <p:nvPr/>
                </p:nvSpPr>
                <p:spPr bwMode="auto">
                  <a:xfrm>
                    <a:off x="3604" y="3678"/>
                    <a:ext cx="108" cy="28"/>
                  </a:xfrm>
                  <a:prstGeom prst="line">
                    <a:avLst/>
                  </a:prstGeom>
                  <a:noFill/>
                  <a:ln w="6350">
                    <a:solidFill>
                      <a:srgbClr val="676767"/>
                    </a:solidFill>
                    <a:round/>
                    <a:headEnd/>
                    <a:tailEnd/>
                  </a:ln>
                </p:spPr>
                <p:txBody>
                  <a:bodyPr wrap="none" anchor="ctr"/>
                  <a:lstStyle/>
                  <a:p>
                    <a:endParaRPr lang="zh-CN" altLang="en-US"/>
                  </a:p>
                </p:txBody>
              </p:sp>
              <p:sp>
                <p:nvSpPr>
                  <p:cNvPr id="129" name="Line 97"/>
                  <p:cNvSpPr>
                    <a:spLocks noChangeShapeType="1"/>
                  </p:cNvSpPr>
                  <p:nvPr/>
                </p:nvSpPr>
                <p:spPr bwMode="auto">
                  <a:xfrm>
                    <a:off x="3604" y="3656"/>
                    <a:ext cx="108" cy="29"/>
                  </a:xfrm>
                  <a:prstGeom prst="line">
                    <a:avLst/>
                  </a:prstGeom>
                  <a:noFill/>
                  <a:ln w="6350">
                    <a:solidFill>
                      <a:srgbClr val="676767"/>
                    </a:solidFill>
                    <a:round/>
                    <a:headEnd/>
                    <a:tailEnd/>
                  </a:ln>
                </p:spPr>
                <p:txBody>
                  <a:bodyPr wrap="none" anchor="ctr"/>
                  <a:lstStyle/>
                  <a:p>
                    <a:endParaRPr lang="zh-CN" altLang="en-US"/>
                  </a:p>
                </p:txBody>
              </p:sp>
              <p:sp>
                <p:nvSpPr>
                  <p:cNvPr id="130" name="Line 98"/>
                  <p:cNvSpPr>
                    <a:spLocks noChangeShapeType="1"/>
                  </p:cNvSpPr>
                  <p:nvPr/>
                </p:nvSpPr>
                <p:spPr bwMode="auto">
                  <a:xfrm>
                    <a:off x="3604" y="3635"/>
                    <a:ext cx="108" cy="30"/>
                  </a:xfrm>
                  <a:prstGeom prst="line">
                    <a:avLst/>
                  </a:prstGeom>
                  <a:noFill/>
                  <a:ln w="6350">
                    <a:solidFill>
                      <a:srgbClr val="676767"/>
                    </a:solidFill>
                    <a:round/>
                    <a:headEnd/>
                    <a:tailEnd/>
                  </a:ln>
                </p:spPr>
                <p:txBody>
                  <a:bodyPr wrap="none" anchor="ctr"/>
                  <a:lstStyle/>
                  <a:p>
                    <a:endParaRPr lang="zh-CN" altLang="en-US"/>
                  </a:p>
                </p:txBody>
              </p:sp>
              <p:sp>
                <p:nvSpPr>
                  <p:cNvPr id="131" name="Line 99"/>
                  <p:cNvSpPr>
                    <a:spLocks noChangeShapeType="1"/>
                  </p:cNvSpPr>
                  <p:nvPr/>
                </p:nvSpPr>
                <p:spPr bwMode="auto">
                  <a:xfrm>
                    <a:off x="3604" y="3614"/>
                    <a:ext cx="108" cy="29"/>
                  </a:xfrm>
                  <a:prstGeom prst="line">
                    <a:avLst/>
                  </a:prstGeom>
                  <a:noFill/>
                  <a:ln w="6350">
                    <a:solidFill>
                      <a:srgbClr val="676767"/>
                    </a:solidFill>
                    <a:round/>
                    <a:headEnd/>
                    <a:tailEnd/>
                  </a:ln>
                </p:spPr>
                <p:txBody>
                  <a:bodyPr wrap="none" anchor="ctr"/>
                  <a:lstStyle/>
                  <a:p>
                    <a:endParaRPr lang="zh-CN" altLang="en-US"/>
                  </a:p>
                </p:txBody>
              </p:sp>
              <p:sp>
                <p:nvSpPr>
                  <p:cNvPr id="132" name="Line 100"/>
                  <p:cNvSpPr>
                    <a:spLocks noChangeShapeType="1"/>
                  </p:cNvSpPr>
                  <p:nvPr/>
                </p:nvSpPr>
                <p:spPr bwMode="auto">
                  <a:xfrm>
                    <a:off x="3604" y="3592"/>
                    <a:ext cx="108" cy="29"/>
                  </a:xfrm>
                  <a:prstGeom prst="line">
                    <a:avLst/>
                  </a:prstGeom>
                  <a:noFill/>
                  <a:ln w="6350">
                    <a:solidFill>
                      <a:srgbClr val="676767"/>
                    </a:solidFill>
                    <a:round/>
                    <a:headEnd/>
                    <a:tailEnd/>
                  </a:ln>
                </p:spPr>
                <p:txBody>
                  <a:bodyPr wrap="none" anchor="ctr"/>
                  <a:lstStyle/>
                  <a:p>
                    <a:endParaRPr lang="zh-CN" altLang="en-US"/>
                  </a:p>
                </p:txBody>
              </p:sp>
              <p:sp>
                <p:nvSpPr>
                  <p:cNvPr id="133" name="Freeform 101"/>
                  <p:cNvSpPr>
                    <a:spLocks/>
                  </p:cNvSpPr>
                  <p:nvPr/>
                </p:nvSpPr>
                <p:spPr bwMode="auto">
                  <a:xfrm>
                    <a:off x="3593" y="3344"/>
                    <a:ext cx="123" cy="348"/>
                  </a:xfrm>
                  <a:custGeom>
                    <a:avLst/>
                    <a:gdLst>
                      <a:gd name="T0" fmla="*/ 123 w 453"/>
                      <a:gd name="T1" fmla="*/ 29 h 1278"/>
                      <a:gd name="T2" fmla="*/ 0 w 453"/>
                      <a:gd name="T3" fmla="*/ 0 h 1278"/>
                      <a:gd name="T4" fmla="*/ 0 w 453"/>
                      <a:gd name="T5" fmla="*/ 348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134" name="Freeform 102"/>
                  <p:cNvSpPr>
                    <a:spLocks/>
                  </p:cNvSpPr>
                  <p:nvPr/>
                </p:nvSpPr>
                <p:spPr bwMode="auto">
                  <a:xfrm>
                    <a:off x="3615" y="3425"/>
                    <a:ext cx="93" cy="42"/>
                  </a:xfrm>
                  <a:custGeom>
                    <a:avLst/>
                    <a:gdLst>
                      <a:gd name="T0" fmla="*/ 0 w 351"/>
                      <a:gd name="T1" fmla="*/ 20 h 183"/>
                      <a:gd name="T2" fmla="*/ 0 w 351"/>
                      <a:gd name="T3" fmla="*/ 0 h 183"/>
                      <a:gd name="T4" fmla="*/ 93 w 351"/>
                      <a:gd name="T5" fmla="*/ 21 h 183"/>
                      <a:gd name="T6" fmla="*/ 93 w 351"/>
                      <a:gd name="T7" fmla="*/ 42 h 183"/>
                      <a:gd name="T8" fmla="*/ 0 w 351"/>
                      <a:gd name="T9" fmla="*/ 2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135" name="Freeform 103"/>
                  <p:cNvSpPr>
                    <a:spLocks/>
                  </p:cNvSpPr>
                  <p:nvPr/>
                </p:nvSpPr>
                <p:spPr bwMode="auto">
                  <a:xfrm>
                    <a:off x="3615" y="3471"/>
                    <a:ext cx="93" cy="48"/>
                  </a:xfrm>
                  <a:custGeom>
                    <a:avLst/>
                    <a:gdLst>
                      <a:gd name="T0" fmla="*/ 0 w 351"/>
                      <a:gd name="T1" fmla="*/ 22 h 182"/>
                      <a:gd name="T2" fmla="*/ 0 w 351"/>
                      <a:gd name="T3" fmla="*/ 0 h 182"/>
                      <a:gd name="T4" fmla="*/ 93 w 351"/>
                      <a:gd name="T5" fmla="*/ 25 h 182"/>
                      <a:gd name="T6" fmla="*/ 93 w 351"/>
                      <a:gd name="T7" fmla="*/ 48 h 182"/>
                      <a:gd name="T8" fmla="*/ 0 w 351"/>
                      <a:gd name="T9" fmla="*/ 22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136" name="Freeform 104"/>
                  <p:cNvSpPr>
                    <a:spLocks/>
                  </p:cNvSpPr>
                  <p:nvPr/>
                </p:nvSpPr>
                <p:spPr bwMode="auto">
                  <a:xfrm>
                    <a:off x="3613" y="3378"/>
                    <a:ext cx="95" cy="43"/>
                  </a:xfrm>
                  <a:custGeom>
                    <a:avLst/>
                    <a:gdLst>
                      <a:gd name="T0" fmla="*/ 0 w 351"/>
                      <a:gd name="T1" fmla="*/ 20 h 182"/>
                      <a:gd name="T2" fmla="*/ 0 w 351"/>
                      <a:gd name="T3" fmla="*/ 0 h 182"/>
                      <a:gd name="T4" fmla="*/ 95 w 351"/>
                      <a:gd name="T5" fmla="*/ 22 h 182"/>
                      <a:gd name="T6" fmla="*/ 95 w 351"/>
                      <a:gd name="T7" fmla="*/ 43 h 182"/>
                      <a:gd name="T8" fmla="*/ 0 w 351"/>
                      <a:gd name="T9" fmla="*/ 2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grpSp>
            <p:grpSp>
              <p:nvGrpSpPr>
                <p:cNvPr id="117" name="Group 105"/>
                <p:cNvGrpSpPr>
                  <a:grpSpLocks/>
                </p:cNvGrpSpPr>
                <p:nvPr/>
              </p:nvGrpSpPr>
              <p:grpSpPr bwMode="auto">
                <a:xfrm>
                  <a:off x="2991" y="2066"/>
                  <a:ext cx="392" cy="342"/>
                  <a:chOff x="842" y="938"/>
                  <a:chExt cx="980" cy="855"/>
                </a:xfrm>
              </p:grpSpPr>
              <p:sp>
                <p:nvSpPr>
                  <p:cNvPr id="118" name="Freeform 106"/>
                  <p:cNvSpPr>
                    <a:spLocks/>
                  </p:cNvSpPr>
                  <p:nvPr/>
                </p:nvSpPr>
                <p:spPr bwMode="auto">
                  <a:xfrm>
                    <a:off x="842" y="1016"/>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19" name="Freeform 107"/>
                  <p:cNvSpPr>
                    <a:spLocks/>
                  </p:cNvSpPr>
                  <p:nvPr/>
                </p:nvSpPr>
                <p:spPr bwMode="auto">
                  <a:xfrm>
                    <a:off x="888" y="1029"/>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solidFill>
                    <a:srgbClr val="FFFF99"/>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20" name="Freeform 108"/>
                  <p:cNvSpPr>
                    <a:spLocks/>
                  </p:cNvSpPr>
                  <p:nvPr/>
                </p:nvSpPr>
                <p:spPr bwMode="auto">
                  <a:xfrm>
                    <a:off x="843" y="938"/>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21" name="Freeform 109"/>
                  <p:cNvSpPr>
                    <a:spLocks/>
                  </p:cNvSpPr>
                  <p:nvPr/>
                </p:nvSpPr>
                <p:spPr bwMode="auto">
                  <a:xfrm>
                    <a:off x="1463" y="1526"/>
                    <a:ext cx="156" cy="122"/>
                  </a:xfrm>
                  <a:custGeom>
                    <a:avLst/>
                    <a:gdLst>
                      <a:gd name="T0" fmla="*/ 93 w 276"/>
                      <a:gd name="T1" fmla="*/ 0 h 197"/>
                      <a:gd name="T2" fmla="*/ 0 w 276"/>
                      <a:gd name="T3" fmla="*/ 92 h 197"/>
                      <a:gd name="T4" fmla="*/ 64 w 276"/>
                      <a:gd name="T5" fmla="*/ 122 h 197"/>
                      <a:gd name="T6" fmla="*/ 156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22" name="Freeform 110"/>
                  <p:cNvSpPr>
                    <a:spLocks/>
                  </p:cNvSpPr>
                  <p:nvPr/>
                </p:nvSpPr>
                <p:spPr bwMode="auto">
                  <a:xfrm>
                    <a:off x="1637" y="1319"/>
                    <a:ext cx="157" cy="122"/>
                  </a:xfrm>
                  <a:custGeom>
                    <a:avLst/>
                    <a:gdLst>
                      <a:gd name="T0" fmla="*/ 93 w 276"/>
                      <a:gd name="T1" fmla="*/ 0 h 197"/>
                      <a:gd name="T2" fmla="*/ 0 w 276"/>
                      <a:gd name="T3" fmla="*/ 92 h 197"/>
                      <a:gd name="T4" fmla="*/ 65 w 276"/>
                      <a:gd name="T5" fmla="*/ 122 h 197"/>
                      <a:gd name="T6" fmla="*/ 157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23" name="Freeform 111"/>
                  <p:cNvSpPr>
                    <a:spLocks/>
                  </p:cNvSpPr>
                  <p:nvPr/>
                </p:nvSpPr>
                <p:spPr bwMode="auto">
                  <a:xfrm>
                    <a:off x="890" y="1294"/>
                    <a:ext cx="871" cy="320"/>
                  </a:xfrm>
                  <a:custGeom>
                    <a:avLst/>
                    <a:gdLst>
                      <a:gd name="T0" fmla="*/ 0 w 800"/>
                      <a:gd name="T1" fmla="*/ 70 h 294"/>
                      <a:gd name="T2" fmla="*/ 533 w 800"/>
                      <a:gd name="T3" fmla="*/ 320 h 294"/>
                      <a:gd name="T4" fmla="*/ 871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grpSp>
            <p:nvGrpSpPr>
              <p:cNvPr id="68" name="Group 112"/>
              <p:cNvGrpSpPr>
                <a:grpSpLocks noChangeAspect="1"/>
              </p:cNvGrpSpPr>
              <p:nvPr/>
            </p:nvGrpSpPr>
            <p:grpSpPr bwMode="auto">
              <a:xfrm>
                <a:off x="4237" y="2641"/>
                <a:ext cx="521" cy="382"/>
                <a:chOff x="3826" y="946"/>
                <a:chExt cx="811" cy="595"/>
              </a:xfrm>
            </p:grpSpPr>
            <p:sp>
              <p:nvSpPr>
                <p:cNvPr id="81" name="Freeform 113"/>
                <p:cNvSpPr>
                  <a:spLocks noChangeAspect="1"/>
                </p:cNvSpPr>
                <p:nvPr/>
              </p:nvSpPr>
              <p:spPr bwMode="auto">
                <a:xfrm>
                  <a:off x="3892" y="1085"/>
                  <a:ext cx="545" cy="456"/>
                </a:xfrm>
                <a:custGeom>
                  <a:avLst/>
                  <a:gdLst>
                    <a:gd name="T0" fmla="*/ 545 w 542"/>
                    <a:gd name="T1" fmla="*/ 79 h 453"/>
                    <a:gd name="T2" fmla="*/ 1 w 542"/>
                    <a:gd name="T3" fmla="*/ 0 h 453"/>
                    <a:gd name="T4" fmla="*/ 0 w 542"/>
                    <a:gd name="T5" fmla="*/ 357 h 453"/>
                    <a:gd name="T6" fmla="*/ 545 w 542"/>
                    <a:gd name="T7" fmla="*/ 456 h 453"/>
                    <a:gd name="T8" fmla="*/ 545 w 542"/>
                    <a:gd name="T9" fmla="*/ 79 h 453"/>
                    <a:gd name="T10" fmla="*/ 0 60000 65536"/>
                    <a:gd name="T11" fmla="*/ 0 60000 65536"/>
                    <a:gd name="T12" fmla="*/ 0 60000 65536"/>
                    <a:gd name="T13" fmla="*/ 0 60000 65536"/>
                    <a:gd name="T14" fmla="*/ 0 60000 65536"/>
                    <a:gd name="T15" fmla="*/ 0 w 542"/>
                    <a:gd name="T16" fmla="*/ 0 h 453"/>
                    <a:gd name="T17" fmla="*/ 542 w 542"/>
                    <a:gd name="T18" fmla="*/ 453 h 453"/>
                  </a:gdLst>
                  <a:ahLst/>
                  <a:cxnLst>
                    <a:cxn ang="T10">
                      <a:pos x="T0" y="T1"/>
                    </a:cxn>
                    <a:cxn ang="T11">
                      <a:pos x="T2" y="T3"/>
                    </a:cxn>
                    <a:cxn ang="T12">
                      <a:pos x="T4" y="T5"/>
                    </a:cxn>
                    <a:cxn ang="T13">
                      <a:pos x="T6" y="T7"/>
                    </a:cxn>
                    <a:cxn ang="T14">
                      <a:pos x="T8" y="T9"/>
                    </a:cxn>
                  </a:cxnLst>
                  <a:rect l="T15" t="T16" r="T17" b="T18"/>
                  <a:pathLst>
                    <a:path w="542" h="453">
                      <a:moveTo>
                        <a:pt x="542" y="78"/>
                      </a:moveTo>
                      <a:lnTo>
                        <a:pt x="1" y="0"/>
                      </a:lnTo>
                      <a:lnTo>
                        <a:pt x="0" y="355"/>
                      </a:lnTo>
                      <a:lnTo>
                        <a:pt x="542" y="453"/>
                      </a:lnTo>
                      <a:lnTo>
                        <a:pt x="542" y="78"/>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82" name="Freeform 114"/>
                <p:cNvSpPr>
                  <a:spLocks noChangeAspect="1"/>
                </p:cNvSpPr>
                <p:nvPr/>
              </p:nvSpPr>
              <p:spPr bwMode="auto">
                <a:xfrm>
                  <a:off x="4437" y="1005"/>
                  <a:ext cx="200" cy="536"/>
                </a:xfrm>
                <a:custGeom>
                  <a:avLst/>
                  <a:gdLst>
                    <a:gd name="T0" fmla="*/ 200 w 410"/>
                    <a:gd name="T1" fmla="*/ 0 h 1101"/>
                    <a:gd name="T2" fmla="*/ 0 w 410"/>
                    <a:gd name="T3" fmla="*/ 160 h 1101"/>
                    <a:gd name="T4" fmla="*/ 0 w 410"/>
                    <a:gd name="T5" fmla="*/ 536 h 1101"/>
                    <a:gd name="T6" fmla="*/ 200 w 410"/>
                    <a:gd name="T7" fmla="*/ 337 h 1101"/>
                    <a:gd name="T8" fmla="*/ 200 w 410"/>
                    <a:gd name="T9" fmla="*/ 0 h 1101"/>
                    <a:gd name="T10" fmla="*/ 0 60000 65536"/>
                    <a:gd name="T11" fmla="*/ 0 60000 65536"/>
                    <a:gd name="T12" fmla="*/ 0 60000 65536"/>
                    <a:gd name="T13" fmla="*/ 0 60000 65536"/>
                    <a:gd name="T14" fmla="*/ 0 60000 65536"/>
                    <a:gd name="T15" fmla="*/ 0 w 410"/>
                    <a:gd name="T16" fmla="*/ 0 h 1101"/>
                    <a:gd name="T17" fmla="*/ 410 w 410"/>
                    <a:gd name="T18" fmla="*/ 1101 h 1101"/>
                  </a:gdLst>
                  <a:ahLst/>
                  <a:cxnLst>
                    <a:cxn ang="T10">
                      <a:pos x="T0" y="T1"/>
                    </a:cxn>
                    <a:cxn ang="T11">
                      <a:pos x="T2" y="T3"/>
                    </a:cxn>
                    <a:cxn ang="T12">
                      <a:pos x="T4" y="T5"/>
                    </a:cxn>
                    <a:cxn ang="T13">
                      <a:pos x="T6" y="T7"/>
                    </a:cxn>
                    <a:cxn ang="T14">
                      <a:pos x="T8" y="T9"/>
                    </a:cxn>
                  </a:cxnLst>
                  <a:rect l="T15" t="T16" r="T17" b="T18"/>
                  <a:pathLst>
                    <a:path w="410" h="1101">
                      <a:moveTo>
                        <a:pt x="409" y="0"/>
                      </a:moveTo>
                      <a:lnTo>
                        <a:pt x="0" y="329"/>
                      </a:lnTo>
                      <a:lnTo>
                        <a:pt x="0" y="1100"/>
                      </a:lnTo>
                      <a:lnTo>
                        <a:pt x="409" y="693"/>
                      </a:lnTo>
                      <a:lnTo>
                        <a:pt x="409" y="0"/>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83" name="Freeform 115"/>
                <p:cNvSpPr>
                  <a:spLocks noChangeAspect="1"/>
                </p:cNvSpPr>
                <p:nvPr/>
              </p:nvSpPr>
              <p:spPr bwMode="auto">
                <a:xfrm>
                  <a:off x="3892" y="946"/>
                  <a:ext cx="743" cy="220"/>
                </a:xfrm>
                <a:custGeom>
                  <a:avLst/>
                  <a:gdLst>
                    <a:gd name="T0" fmla="*/ 743 w 1522"/>
                    <a:gd name="T1" fmla="*/ 61 h 451"/>
                    <a:gd name="T2" fmla="*/ 543 w 1522"/>
                    <a:gd name="T3" fmla="*/ 220 h 451"/>
                    <a:gd name="T4" fmla="*/ 0 w 1522"/>
                    <a:gd name="T5" fmla="*/ 139 h 451"/>
                    <a:gd name="T6" fmla="*/ 248 w 1522"/>
                    <a:gd name="T7" fmla="*/ 0 h 451"/>
                    <a:gd name="T8" fmla="*/ 743 w 1522"/>
                    <a:gd name="T9" fmla="*/ 60 h 451"/>
                    <a:gd name="T10" fmla="*/ 0 60000 65536"/>
                    <a:gd name="T11" fmla="*/ 0 60000 65536"/>
                    <a:gd name="T12" fmla="*/ 0 60000 65536"/>
                    <a:gd name="T13" fmla="*/ 0 60000 65536"/>
                    <a:gd name="T14" fmla="*/ 0 60000 65536"/>
                    <a:gd name="T15" fmla="*/ 0 w 1522"/>
                    <a:gd name="T16" fmla="*/ 0 h 451"/>
                    <a:gd name="T17" fmla="*/ 1522 w 1522"/>
                    <a:gd name="T18" fmla="*/ 451 h 451"/>
                  </a:gdLst>
                  <a:ahLst/>
                  <a:cxnLst>
                    <a:cxn ang="T10">
                      <a:pos x="T0" y="T1"/>
                    </a:cxn>
                    <a:cxn ang="T11">
                      <a:pos x="T2" y="T3"/>
                    </a:cxn>
                    <a:cxn ang="T12">
                      <a:pos x="T4" y="T5"/>
                    </a:cxn>
                    <a:cxn ang="T13">
                      <a:pos x="T6" y="T7"/>
                    </a:cxn>
                    <a:cxn ang="T14">
                      <a:pos x="T8" y="T9"/>
                    </a:cxn>
                  </a:cxnLst>
                  <a:rect l="T15" t="T16" r="T17" b="T18"/>
                  <a:pathLst>
                    <a:path w="1522" h="451">
                      <a:moveTo>
                        <a:pt x="1522" y="125"/>
                      </a:moveTo>
                      <a:lnTo>
                        <a:pt x="1113" y="451"/>
                      </a:lnTo>
                      <a:lnTo>
                        <a:pt x="0" y="284"/>
                      </a:lnTo>
                      <a:lnTo>
                        <a:pt x="509" y="0"/>
                      </a:lnTo>
                      <a:lnTo>
                        <a:pt x="1522" y="122"/>
                      </a:lnTo>
                    </a:path>
                  </a:pathLst>
                </a:custGeom>
                <a:solidFill>
                  <a:schemeClr val="bg1"/>
                </a:solidFill>
                <a:ln w="3175" cap="rnd" cmpd="sng">
                  <a:solidFill>
                    <a:srgbClr val="000000"/>
                  </a:solidFill>
                  <a:prstDash val="solid"/>
                  <a:round/>
                  <a:headEnd type="none" w="med" len="med"/>
                  <a:tailEnd type="none" w="med" len="med"/>
                </a:ln>
              </p:spPr>
              <p:txBody>
                <a:bodyPr/>
                <a:lstStyle/>
                <a:p>
                  <a:endParaRPr lang="zh-CN" altLang="en-US"/>
                </a:p>
              </p:txBody>
            </p:sp>
            <p:sp>
              <p:nvSpPr>
                <p:cNvPr id="84" name="Freeform 116"/>
                <p:cNvSpPr>
                  <a:spLocks noChangeAspect="1"/>
                </p:cNvSpPr>
                <p:nvPr/>
              </p:nvSpPr>
              <p:spPr bwMode="auto">
                <a:xfrm>
                  <a:off x="4055" y="972"/>
                  <a:ext cx="339" cy="86"/>
                </a:xfrm>
                <a:custGeom>
                  <a:avLst/>
                  <a:gdLst>
                    <a:gd name="T0" fmla="*/ 103 w 694"/>
                    <a:gd name="T1" fmla="*/ 0 h 178"/>
                    <a:gd name="T2" fmla="*/ 0 w 694"/>
                    <a:gd name="T3" fmla="*/ 58 h 178"/>
                    <a:gd name="T4" fmla="*/ 243 w 694"/>
                    <a:gd name="T5" fmla="*/ 86 h 178"/>
                    <a:gd name="T6" fmla="*/ 339 w 694"/>
                    <a:gd name="T7" fmla="*/ 26 h 178"/>
                    <a:gd name="T8" fmla="*/ 103 w 694"/>
                    <a:gd name="T9" fmla="*/ 0 h 178"/>
                    <a:gd name="T10" fmla="*/ 0 60000 65536"/>
                    <a:gd name="T11" fmla="*/ 0 60000 65536"/>
                    <a:gd name="T12" fmla="*/ 0 60000 65536"/>
                    <a:gd name="T13" fmla="*/ 0 60000 65536"/>
                    <a:gd name="T14" fmla="*/ 0 60000 65536"/>
                    <a:gd name="T15" fmla="*/ 0 w 694"/>
                    <a:gd name="T16" fmla="*/ 0 h 178"/>
                    <a:gd name="T17" fmla="*/ 694 w 694"/>
                    <a:gd name="T18" fmla="*/ 178 h 178"/>
                  </a:gdLst>
                  <a:ahLst/>
                  <a:cxnLst>
                    <a:cxn ang="T10">
                      <a:pos x="T0" y="T1"/>
                    </a:cxn>
                    <a:cxn ang="T11">
                      <a:pos x="T2" y="T3"/>
                    </a:cxn>
                    <a:cxn ang="T12">
                      <a:pos x="T4" y="T5"/>
                    </a:cxn>
                    <a:cxn ang="T13">
                      <a:pos x="T6" y="T7"/>
                    </a:cxn>
                    <a:cxn ang="T14">
                      <a:pos x="T8" y="T9"/>
                    </a:cxn>
                  </a:cxnLst>
                  <a:rect l="T15" t="T16" r="T17" b="T18"/>
                  <a:pathLst>
                    <a:path w="694" h="178">
                      <a:moveTo>
                        <a:pt x="210" y="0"/>
                      </a:moveTo>
                      <a:lnTo>
                        <a:pt x="0" y="121"/>
                      </a:lnTo>
                      <a:lnTo>
                        <a:pt x="497" y="177"/>
                      </a:lnTo>
                      <a:lnTo>
                        <a:pt x="693" y="54"/>
                      </a:lnTo>
                      <a:lnTo>
                        <a:pt x="210" y="0"/>
                      </a:lnTo>
                    </a:path>
                  </a:pathLst>
                </a:custGeom>
                <a:solidFill>
                  <a:srgbClr val="919191"/>
                </a:solidFill>
                <a:ln w="12700" cap="rnd" cmpd="sng">
                  <a:noFill/>
                  <a:prstDash val="solid"/>
                  <a:round/>
                  <a:headEnd type="none" w="med" len="med"/>
                  <a:tailEnd type="none" w="med" len="med"/>
                </a:ln>
              </p:spPr>
              <p:txBody>
                <a:bodyPr/>
                <a:lstStyle/>
                <a:p>
                  <a:endParaRPr lang="zh-CN" altLang="en-US"/>
                </a:p>
              </p:txBody>
            </p:sp>
            <p:sp>
              <p:nvSpPr>
                <p:cNvPr id="85" name="Freeform 117"/>
                <p:cNvSpPr>
                  <a:spLocks noChangeAspect="1"/>
                </p:cNvSpPr>
                <p:nvPr/>
              </p:nvSpPr>
              <p:spPr bwMode="auto">
                <a:xfrm>
                  <a:off x="4276" y="997"/>
                  <a:ext cx="197" cy="117"/>
                </a:xfrm>
                <a:custGeom>
                  <a:avLst/>
                  <a:gdLst>
                    <a:gd name="T0" fmla="*/ 0 w 404"/>
                    <a:gd name="T1" fmla="*/ 117 h 241"/>
                    <a:gd name="T2" fmla="*/ 171 w 404"/>
                    <a:gd name="T3" fmla="*/ 0 h 241"/>
                    <a:gd name="T4" fmla="*/ 197 w 404"/>
                    <a:gd name="T5" fmla="*/ 0 h 241"/>
                    <a:gd name="T6" fmla="*/ 0 w 404"/>
                    <a:gd name="T7" fmla="*/ 117 h 241"/>
                    <a:gd name="T8" fmla="*/ 0 60000 65536"/>
                    <a:gd name="T9" fmla="*/ 0 60000 65536"/>
                    <a:gd name="T10" fmla="*/ 0 60000 65536"/>
                    <a:gd name="T11" fmla="*/ 0 60000 65536"/>
                    <a:gd name="T12" fmla="*/ 0 w 404"/>
                    <a:gd name="T13" fmla="*/ 0 h 241"/>
                    <a:gd name="T14" fmla="*/ 404 w 404"/>
                    <a:gd name="T15" fmla="*/ 241 h 241"/>
                  </a:gdLst>
                  <a:ahLst/>
                  <a:cxnLst>
                    <a:cxn ang="T8">
                      <a:pos x="T0" y="T1"/>
                    </a:cxn>
                    <a:cxn ang="T9">
                      <a:pos x="T2" y="T3"/>
                    </a:cxn>
                    <a:cxn ang="T10">
                      <a:pos x="T4" y="T5"/>
                    </a:cxn>
                    <a:cxn ang="T11">
                      <a:pos x="T6" y="T7"/>
                    </a:cxn>
                  </a:cxnLst>
                  <a:rect l="T12" t="T13" r="T14" b="T15"/>
                  <a:pathLst>
                    <a:path w="404" h="241">
                      <a:moveTo>
                        <a:pt x="0" y="240"/>
                      </a:moveTo>
                      <a:lnTo>
                        <a:pt x="350" y="0"/>
                      </a:lnTo>
                      <a:lnTo>
                        <a:pt x="403" y="0"/>
                      </a:lnTo>
                      <a:lnTo>
                        <a:pt x="0" y="240"/>
                      </a:lnTo>
                    </a:path>
                  </a:pathLst>
                </a:custGeom>
                <a:solidFill>
                  <a:srgbClr val="919191"/>
                </a:solidFill>
                <a:ln w="12700" cap="rnd" cmpd="sng">
                  <a:noFill/>
                  <a:prstDash val="solid"/>
                  <a:round/>
                  <a:headEnd type="none" w="med" len="med"/>
                  <a:tailEnd type="none" w="med" len="med"/>
                </a:ln>
              </p:spPr>
              <p:txBody>
                <a:bodyPr/>
                <a:lstStyle/>
                <a:p>
                  <a:endParaRPr lang="zh-CN" altLang="en-US"/>
                </a:p>
              </p:txBody>
            </p:sp>
            <p:sp>
              <p:nvSpPr>
                <p:cNvPr id="86" name="Freeform 118"/>
                <p:cNvSpPr>
                  <a:spLocks noChangeAspect="1"/>
                </p:cNvSpPr>
                <p:nvPr/>
              </p:nvSpPr>
              <p:spPr bwMode="auto">
                <a:xfrm>
                  <a:off x="4185" y="1082"/>
                  <a:ext cx="83" cy="25"/>
                </a:xfrm>
                <a:custGeom>
                  <a:avLst/>
                  <a:gdLst>
                    <a:gd name="T0" fmla="*/ 83 w 168"/>
                    <a:gd name="T1" fmla="*/ 4 h 52"/>
                    <a:gd name="T2" fmla="*/ 43 w 168"/>
                    <a:gd name="T3" fmla="*/ 0 h 52"/>
                    <a:gd name="T4" fmla="*/ 0 w 168"/>
                    <a:gd name="T5" fmla="*/ 23 h 52"/>
                    <a:gd name="T6" fmla="*/ 41 w 168"/>
                    <a:gd name="T7" fmla="*/ 25 h 52"/>
                    <a:gd name="T8" fmla="*/ 83 w 168"/>
                    <a:gd name="T9" fmla="*/ 4 h 52"/>
                    <a:gd name="T10" fmla="*/ 0 60000 65536"/>
                    <a:gd name="T11" fmla="*/ 0 60000 65536"/>
                    <a:gd name="T12" fmla="*/ 0 60000 65536"/>
                    <a:gd name="T13" fmla="*/ 0 60000 65536"/>
                    <a:gd name="T14" fmla="*/ 0 60000 65536"/>
                    <a:gd name="T15" fmla="*/ 0 w 168"/>
                    <a:gd name="T16" fmla="*/ 0 h 52"/>
                    <a:gd name="T17" fmla="*/ 168 w 168"/>
                    <a:gd name="T18" fmla="*/ 52 h 52"/>
                  </a:gdLst>
                  <a:ahLst/>
                  <a:cxnLst>
                    <a:cxn ang="T10">
                      <a:pos x="T0" y="T1"/>
                    </a:cxn>
                    <a:cxn ang="T11">
                      <a:pos x="T2" y="T3"/>
                    </a:cxn>
                    <a:cxn ang="T12">
                      <a:pos x="T4" y="T5"/>
                    </a:cxn>
                    <a:cxn ang="T13">
                      <a:pos x="T6" y="T7"/>
                    </a:cxn>
                    <a:cxn ang="T14">
                      <a:pos x="T8" y="T9"/>
                    </a:cxn>
                  </a:cxnLst>
                  <a:rect l="T15" t="T16" r="T17" b="T18"/>
                  <a:pathLst>
                    <a:path w="168" h="52">
                      <a:moveTo>
                        <a:pt x="167" y="8"/>
                      </a:moveTo>
                      <a:lnTo>
                        <a:pt x="88" y="0"/>
                      </a:lnTo>
                      <a:lnTo>
                        <a:pt x="0" y="47"/>
                      </a:lnTo>
                      <a:lnTo>
                        <a:pt x="83" y="51"/>
                      </a:lnTo>
                      <a:lnTo>
                        <a:pt x="167" y="8"/>
                      </a:lnTo>
                    </a:path>
                  </a:pathLst>
                </a:custGeom>
                <a:solidFill>
                  <a:srgbClr val="919191"/>
                </a:solidFill>
                <a:ln w="12700" cap="rnd" cmpd="sng">
                  <a:noFill/>
                  <a:prstDash val="solid"/>
                  <a:round/>
                  <a:headEnd type="none" w="med" len="med"/>
                  <a:tailEnd type="none" w="med" len="med"/>
                </a:ln>
              </p:spPr>
              <p:txBody>
                <a:bodyPr/>
                <a:lstStyle/>
                <a:p>
                  <a:endParaRPr lang="zh-CN" altLang="en-US"/>
                </a:p>
              </p:txBody>
            </p:sp>
            <p:sp>
              <p:nvSpPr>
                <p:cNvPr id="87" name="Line 119"/>
                <p:cNvSpPr>
                  <a:spLocks noChangeAspect="1" noChangeShapeType="1"/>
                </p:cNvSpPr>
                <p:nvPr/>
              </p:nvSpPr>
              <p:spPr bwMode="auto">
                <a:xfrm flipH="1">
                  <a:off x="4443" y="1064"/>
                  <a:ext cx="183" cy="142"/>
                </a:xfrm>
                <a:prstGeom prst="line">
                  <a:avLst/>
                </a:prstGeom>
                <a:noFill/>
                <a:ln w="6350">
                  <a:solidFill>
                    <a:srgbClr val="777777"/>
                  </a:solidFill>
                  <a:round/>
                  <a:headEnd/>
                  <a:tailEnd/>
                </a:ln>
              </p:spPr>
              <p:txBody>
                <a:bodyPr wrap="none" anchor="ctr"/>
                <a:lstStyle/>
                <a:p>
                  <a:endParaRPr lang="zh-CN" altLang="en-US"/>
                </a:p>
              </p:txBody>
            </p:sp>
            <p:sp>
              <p:nvSpPr>
                <p:cNvPr id="88" name="Line 120"/>
                <p:cNvSpPr>
                  <a:spLocks noChangeAspect="1" noChangeShapeType="1"/>
                </p:cNvSpPr>
                <p:nvPr/>
              </p:nvSpPr>
              <p:spPr bwMode="auto">
                <a:xfrm flipH="1" flipV="1">
                  <a:off x="3899" y="1121"/>
                  <a:ext cx="533" cy="87"/>
                </a:xfrm>
                <a:prstGeom prst="line">
                  <a:avLst/>
                </a:prstGeom>
                <a:noFill/>
                <a:ln w="6350">
                  <a:solidFill>
                    <a:srgbClr val="777777"/>
                  </a:solidFill>
                  <a:round/>
                  <a:headEnd/>
                  <a:tailEnd/>
                </a:ln>
              </p:spPr>
              <p:txBody>
                <a:bodyPr wrap="none" anchor="ctr"/>
                <a:lstStyle/>
                <a:p>
                  <a:endParaRPr lang="zh-CN" altLang="en-US"/>
                </a:p>
              </p:txBody>
            </p:sp>
            <p:sp>
              <p:nvSpPr>
                <p:cNvPr id="89" name="Line 121"/>
                <p:cNvSpPr>
                  <a:spLocks noChangeAspect="1" noChangeShapeType="1"/>
                </p:cNvSpPr>
                <p:nvPr/>
              </p:nvSpPr>
              <p:spPr bwMode="auto">
                <a:xfrm flipV="1">
                  <a:off x="4459" y="1333"/>
                  <a:ext cx="156" cy="155"/>
                </a:xfrm>
                <a:prstGeom prst="line">
                  <a:avLst/>
                </a:prstGeom>
                <a:noFill/>
                <a:ln w="6350">
                  <a:solidFill>
                    <a:srgbClr val="777777"/>
                  </a:solidFill>
                  <a:round/>
                  <a:headEnd/>
                  <a:tailEnd/>
                </a:ln>
              </p:spPr>
              <p:txBody>
                <a:bodyPr wrap="none" anchor="ctr"/>
                <a:lstStyle/>
                <a:p>
                  <a:endParaRPr lang="zh-CN" altLang="en-US"/>
                </a:p>
              </p:txBody>
            </p:sp>
            <p:sp>
              <p:nvSpPr>
                <p:cNvPr id="90" name="Line 122"/>
                <p:cNvSpPr>
                  <a:spLocks noChangeAspect="1" noChangeShapeType="1"/>
                </p:cNvSpPr>
                <p:nvPr/>
              </p:nvSpPr>
              <p:spPr bwMode="auto">
                <a:xfrm flipV="1">
                  <a:off x="4459" y="1311"/>
                  <a:ext cx="156" cy="153"/>
                </a:xfrm>
                <a:prstGeom prst="line">
                  <a:avLst/>
                </a:prstGeom>
                <a:noFill/>
                <a:ln w="6350">
                  <a:solidFill>
                    <a:srgbClr val="777777"/>
                  </a:solidFill>
                  <a:round/>
                  <a:headEnd/>
                  <a:tailEnd/>
                </a:ln>
              </p:spPr>
              <p:txBody>
                <a:bodyPr wrap="none" anchor="ctr"/>
                <a:lstStyle/>
                <a:p>
                  <a:endParaRPr lang="zh-CN" altLang="en-US"/>
                </a:p>
              </p:txBody>
            </p:sp>
            <p:sp>
              <p:nvSpPr>
                <p:cNvPr id="91" name="Line 123"/>
                <p:cNvSpPr>
                  <a:spLocks noChangeAspect="1" noChangeShapeType="1"/>
                </p:cNvSpPr>
                <p:nvPr/>
              </p:nvSpPr>
              <p:spPr bwMode="auto">
                <a:xfrm flipV="1">
                  <a:off x="4459" y="1284"/>
                  <a:ext cx="156" cy="154"/>
                </a:xfrm>
                <a:prstGeom prst="line">
                  <a:avLst/>
                </a:prstGeom>
                <a:noFill/>
                <a:ln w="6350">
                  <a:solidFill>
                    <a:srgbClr val="777777"/>
                  </a:solidFill>
                  <a:round/>
                  <a:headEnd/>
                  <a:tailEnd/>
                </a:ln>
              </p:spPr>
              <p:txBody>
                <a:bodyPr wrap="none" anchor="ctr"/>
                <a:lstStyle/>
                <a:p>
                  <a:endParaRPr lang="zh-CN" altLang="en-US"/>
                </a:p>
              </p:txBody>
            </p:sp>
            <p:sp>
              <p:nvSpPr>
                <p:cNvPr id="92" name="Line 124"/>
                <p:cNvSpPr>
                  <a:spLocks noChangeAspect="1" noChangeShapeType="1"/>
                </p:cNvSpPr>
                <p:nvPr/>
              </p:nvSpPr>
              <p:spPr bwMode="auto">
                <a:xfrm flipV="1">
                  <a:off x="4459" y="1256"/>
                  <a:ext cx="156" cy="154"/>
                </a:xfrm>
                <a:prstGeom prst="line">
                  <a:avLst/>
                </a:prstGeom>
                <a:noFill/>
                <a:ln w="6350">
                  <a:solidFill>
                    <a:srgbClr val="777777"/>
                  </a:solidFill>
                  <a:round/>
                  <a:headEnd/>
                  <a:tailEnd/>
                </a:ln>
              </p:spPr>
              <p:txBody>
                <a:bodyPr wrap="none" anchor="ctr"/>
                <a:lstStyle/>
                <a:p>
                  <a:endParaRPr lang="zh-CN" altLang="en-US"/>
                </a:p>
              </p:txBody>
            </p:sp>
            <p:sp>
              <p:nvSpPr>
                <p:cNvPr id="93" name="Freeform 125"/>
                <p:cNvSpPr>
                  <a:spLocks noChangeAspect="1"/>
                </p:cNvSpPr>
                <p:nvPr/>
              </p:nvSpPr>
              <p:spPr bwMode="auto">
                <a:xfrm>
                  <a:off x="3933" y="1324"/>
                  <a:ext cx="254" cy="112"/>
                </a:xfrm>
                <a:custGeom>
                  <a:avLst/>
                  <a:gdLst>
                    <a:gd name="T0" fmla="*/ 254 w 521"/>
                    <a:gd name="T1" fmla="*/ 43 h 231"/>
                    <a:gd name="T2" fmla="*/ 0 w 521"/>
                    <a:gd name="T3" fmla="*/ 0 h 231"/>
                    <a:gd name="T4" fmla="*/ 0 w 521"/>
                    <a:gd name="T5" fmla="*/ 70 h 231"/>
                    <a:gd name="T6" fmla="*/ 254 w 521"/>
                    <a:gd name="T7" fmla="*/ 112 h 231"/>
                    <a:gd name="T8" fmla="*/ 254 w 521"/>
                    <a:gd name="T9" fmla="*/ 43 h 231"/>
                    <a:gd name="T10" fmla="*/ 0 60000 65536"/>
                    <a:gd name="T11" fmla="*/ 0 60000 65536"/>
                    <a:gd name="T12" fmla="*/ 0 60000 65536"/>
                    <a:gd name="T13" fmla="*/ 0 60000 65536"/>
                    <a:gd name="T14" fmla="*/ 0 60000 65536"/>
                    <a:gd name="T15" fmla="*/ 0 w 521"/>
                    <a:gd name="T16" fmla="*/ 0 h 231"/>
                    <a:gd name="T17" fmla="*/ 521 w 521"/>
                    <a:gd name="T18" fmla="*/ 231 h 231"/>
                  </a:gdLst>
                  <a:ahLst/>
                  <a:cxnLst>
                    <a:cxn ang="T10">
                      <a:pos x="T0" y="T1"/>
                    </a:cxn>
                    <a:cxn ang="T11">
                      <a:pos x="T2" y="T3"/>
                    </a:cxn>
                    <a:cxn ang="T12">
                      <a:pos x="T4" y="T5"/>
                    </a:cxn>
                    <a:cxn ang="T13">
                      <a:pos x="T6" y="T7"/>
                    </a:cxn>
                    <a:cxn ang="T14">
                      <a:pos x="T8" y="T9"/>
                    </a:cxn>
                  </a:cxnLst>
                  <a:rect l="T15" t="T16" r="T17" b="T18"/>
                  <a:pathLst>
                    <a:path w="521" h="231">
                      <a:moveTo>
                        <a:pt x="520" y="88"/>
                      </a:moveTo>
                      <a:lnTo>
                        <a:pt x="0" y="0"/>
                      </a:lnTo>
                      <a:lnTo>
                        <a:pt x="0" y="144"/>
                      </a:lnTo>
                      <a:lnTo>
                        <a:pt x="520" y="230"/>
                      </a:lnTo>
                      <a:lnTo>
                        <a:pt x="520" y="88"/>
                      </a:lnTo>
                    </a:path>
                  </a:pathLst>
                </a:custGeom>
                <a:solidFill>
                  <a:srgbClr val="919191"/>
                </a:solidFill>
                <a:ln w="3175" cap="rnd" cmpd="sng">
                  <a:solidFill>
                    <a:srgbClr val="000000"/>
                  </a:solidFill>
                  <a:prstDash val="solid"/>
                  <a:round/>
                  <a:headEnd type="none" w="med" len="med"/>
                  <a:tailEnd type="none" w="med" len="med"/>
                </a:ln>
              </p:spPr>
              <p:txBody>
                <a:bodyPr/>
                <a:lstStyle/>
                <a:p>
                  <a:endParaRPr lang="zh-CN" altLang="en-US"/>
                </a:p>
              </p:txBody>
            </p:sp>
            <p:grpSp>
              <p:nvGrpSpPr>
                <p:cNvPr id="94" name="Group 126"/>
                <p:cNvGrpSpPr>
                  <a:grpSpLocks noChangeAspect="1"/>
                </p:cNvGrpSpPr>
                <p:nvPr/>
              </p:nvGrpSpPr>
              <p:grpSpPr bwMode="auto">
                <a:xfrm>
                  <a:off x="3826" y="1336"/>
                  <a:ext cx="357" cy="180"/>
                  <a:chOff x="752" y="3672"/>
                  <a:chExt cx="732" cy="372"/>
                </a:xfrm>
              </p:grpSpPr>
              <p:sp>
                <p:nvSpPr>
                  <p:cNvPr id="112" name="Freeform 127"/>
                  <p:cNvSpPr>
                    <a:spLocks noChangeAspect="1"/>
                  </p:cNvSpPr>
                  <p:nvPr/>
                </p:nvSpPr>
                <p:spPr bwMode="auto">
                  <a:xfrm>
                    <a:off x="752" y="3800"/>
                    <a:ext cx="548" cy="244"/>
                  </a:xfrm>
                  <a:custGeom>
                    <a:avLst/>
                    <a:gdLst>
                      <a:gd name="T0" fmla="*/ 548 w 548"/>
                      <a:gd name="T1" fmla="*/ 102 h 244"/>
                      <a:gd name="T2" fmla="*/ 0 w 548"/>
                      <a:gd name="T3" fmla="*/ 0 h 244"/>
                      <a:gd name="T4" fmla="*/ 2 w 548"/>
                      <a:gd name="T5" fmla="*/ 129 h 244"/>
                      <a:gd name="T6" fmla="*/ 548 w 548"/>
                      <a:gd name="T7" fmla="*/ 244 h 244"/>
                      <a:gd name="T8" fmla="*/ 548 w 548"/>
                      <a:gd name="T9" fmla="*/ 102 h 244"/>
                      <a:gd name="T10" fmla="*/ 0 60000 65536"/>
                      <a:gd name="T11" fmla="*/ 0 60000 65536"/>
                      <a:gd name="T12" fmla="*/ 0 60000 65536"/>
                      <a:gd name="T13" fmla="*/ 0 60000 65536"/>
                      <a:gd name="T14" fmla="*/ 0 60000 65536"/>
                      <a:gd name="T15" fmla="*/ 0 w 548"/>
                      <a:gd name="T16" fmla="*/ 0 h 244"/>
                      <a:gd name="T17" fmla="*/ 548 w 548"/>
                      <a:gd name="T18" fmla="*/ 244 h 244"/>
                    </a:gdLst>
                    <a:ahLst/>
                    <a:cxnLst>
                      <a:cxn ang="T10">
                        <a:pos x="T0" y="T1"/>
                      </a:cxn>
                      <a:cxn ang="T11">
                        <a:pos x="T2" y="T3"/>
                      </a:cxn>
                      <a:cxn ang="T12">
                        <a:pos x="T4" y="T5"/>
                      </a:cxn>
                      <a:cxn ang="T13">
                        <a:pos x="T6" y="T7"/>
                      </a:cxn>
                      <a:cxn ang="T14">
                        <a:pos x="T8" y="T9"/>
                      </a:cxn>
                    </a:cxnLst>
                    <a:rect l="T15" t="T16" r="T17" b="T18"/>
                    <a:pathLst>
                      <a:path w="548" h="244">
                        <a:moveTo>
                          <a:pt x="548" y="102"/>
                        </a:moveTo>
                        <a:lnTo>
                          <a:pt x="0" y="0"/>
                        </a:lnTo>
                        <a:lnTo>
                          <a:pt x="2" y="129"/>
                        </a:lnTo>
                        <a:lnTo>
                          <a:pt x="548" y="244"/>
                        </a:lnTo>
                        <a:lnTo>
                          <a:pt x="548" y="102"/>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13" name="Freeform 128"/>
                  <p:cNvSpPr>
                    <a:spLocks noChangeAspect="1"/>
                  </p:cNvSpPr>
                  <p:nvPr/>
                </p:nvSpPr>
                <p:spPr bwMode="auto">
                  <a:xfrm>
                    <a:off x="1300" y="3757"/>
                    <a:ext cx="182" cy="287"/>
                  </a:xfrm>
                  <a:custGeom>
                    <a:avLst/>
                    <a:gdLst>
                      <a:gd name="T0" fmla="*/ 182 w 182"/>
                      <a:gd name="T1" fmla="*/ 0 h 287"/>
                      <a:gd name="T2" fmla="*/ 0 w 182"/>
                      <a:gd name="T3" fmla="*/ 146 h 287"/>
                      <a:gd name="T4" fmla="*/ 0 w 182"/>
                      <a:gd name="T5" fmla="*/ 287 h 287"/>
                      <a:gd name="T6" fmla="*/ 182 w 182"/>
                      <a:gd name="T7" fmla="*/ 125 h 287"/>
                      <a:gd name="T8" fmla="*/ 182 w 182"/>
                      <a:gd name="T9" fmla="*/ 0 h 287"/>
                      <a:gd name="T10" fmla="*/ 0 60000 65536"/>
                      <a:gd name="T11" fmla="*/ 0 60000 65536"/>
                      <a:gd name="T12" fmla="*/ 0 60000 65536"/>
                      <a:gd name="T13" fmla="*/ 0 60000 65536"/>
                      <a:gd name="T14" fmla="*/ 0 60000 65536"/>
                      <a:gd name="T15" fmla="*/ 0 w 182"/>
                      <a:gd name="T16" fmla="*/ 0 h 287"/>
                      <a:gd name="T17" fmla="*/ 182 w 182"/>
                      <a:gd name="T18" fmla="*/ 287 h 287"/>
                    </a:gdLst>
                    <a:ahLst/>
                    <a:cxnLst>
                      <a:cxn ang="T10">
                        <a:pos x="T0" y="T1"/>
                      </a:cxn>
                      <a:cxn ang="T11">
                        <a:pos x="T2" y="T3"/>
                      </a:cxn>
                      <a:cxn ang="T12">
                        <a:pos x="T4" y="T5"/>
                      </a:cxn>
                      <a:cxn ang="T13">
                        <a:pos x="T6" y="T7"/>
                      </a:cxn>
                      <a:cxn ang="T14">
                        <a:pos x="T8" y="T9"/>
                      </a:cxn>
                    </a:cxnLst>
                    <a:rect l="T15" t="T16" r="T17" b="T18"/>
                    <a:pathLst>
                      <a:path w="182" h="287">
                        <a:moveTo>
                          <a:pt x="182" y="0"/>
                        </a:moveTo>
                        <a:lnTo>
                          <a:pt x="0" y="146"/>
                        </a:lnTo>
                        <a:lnTo>
                          <a:pt x="0" y="287"/>
                        </a:lnTo>
                        <a:lnTo>
                          <a:pt x="182" y="125"/>
                        </a:lnTo>
                        <a:lnTo>
                          <a:pt x="182" y="0"/>
                        </a:lnTo>
                      </a:path>
                    </a:pathLst>
                  </a:custGeom>
                  <a:gradFill rotWithShape="0">
                    <a:gsLst>
                      <a:gs pos="0">
                        <a:srgbClr val="CECECE"/>
                      </a:gs>
                      <a:gs pos="100000">
                        <a:srgbClr val="898989"/>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114" name="Freeform 129"/>
                  <p:cNvSpPr>
                    <a:spLocks noChangeAspect="1"/>
                  </p:cNvSpPr>
                  <p:nvPr/>
                </p:nvSpPr>
                <p:spPr bwMode="auto">
                  <a:xfrm>
                    <a:off x="756" y="3672"/>
                    <a:ext cx="728" cy="230"/>
                  </a:xfrm>
                  <a:custGeom>
                    <a:avLst/>
                    <a:gdLst>
                      <a:gd name="T0" fmla="*/ 0 w 728"/>
                      <a:gd name="T1" fmla="*/ 128 h 230"/>
                      <a:gd name="T2" fmla="*/ 257 w 728"/>
                      <a:gd name="T3" fmla="*/ 0 h 230"/>
                      <a:gd name="T4" fmla="*/ 727 w 728"/>
                      <a:gd name="T5" fmla="*/ 82 h 230"/>
                      <a:gd name="T6" fmla="*/ 544 w 728"/>
                      <a:gd name="T7" fmla="*/ 229 h 230"/>
                      <a:gd name="T8" fmla="*/ 0 w 728"/>
                      <a:gd name="T9" fmla="*/ 128 h 230"/>
                      <a:gd name="T10" fmla="*/ 0 60000 65536"/>
                      <a:gd name="T11" fmla="*/ 0 60000 65536"/>
                      <a:gd name="T12" fmla="*/ 0 60000 65536"/>
                      <a:gd name="T13" fmla="*/ 0 60000 65536"/>
                      <a:gd name="T14" fmla="*/ 0 60000 65536"/>
                      <a:gd name="T15" fmla="*/ 0 w 728"/>
                      <a:gd name="T16" fmla="*/ 0 h 230"/>
                      <a:gd name="T17" fmla="*/ 728 w 728"/>
                      <a:gd name="T18" fmla="*/ 230 h 230"/>
                    </a:gdLst>
                    <a:ahLst/>
                    <a:cxnLst>
                      <a:cxn ang="T10">
                        <a:pos x="T0" y="T1"/>
                      </a:cxn>
                      <a:cxn ang="T11">
                        <a:pos x="T2" y="T3"/>
                      </a:cxn>
                      <a:cxn ang="T12">
                        <a:pos x="T4" y="T5"/>
                      </a:cxn>
                      <a:cxn ang="T13">
                        <a:pos x="T6" y="T7"/>
                      </a:cxn>
                      <a:cxn ang="T14">
                        <a:pos x="T8" y="T9"/>
                      </a:cxn>
                    </a:cxnLst>
                    <a:rect l="T15" t="T16" r="T17" b="T18"/>
                    <a:pathLst>
                      <a:path w="728" h="230">
                        <a:moveTo>
                          <a:pt x="0" y="128"/>
                        </a:moveTo>
                        <a:lnTo>
                          <a:pt x="257" y="0"/>
                        </a:lnTo>
                        <a:lnTo>
                          <a:pt x="727" y="82"/>
                        </a:lnTo>
                        <a:lnTo>
                          <a:pt x="544" y="229"/>
                        </a:lnTo>
                        <a:lnTo>
                          <a:pt x="0" y="128"/>
                        </a:lnTo>
                      </a:path>
                    </a:pathLst>
                  </a:custGeom>
                  <a:solidFill>
                    <a:schemeClr val="bg1"/>
                  </a:solidFill>
                  <a:ln w="3175" cap="rnd" cmpd="sng">
                    <a:solidFill>
                      <a:srgbClr val="000000"/>
                    </a:solidFill>
                    <a:prstDash val="solid"/>
                    <a:round/>
                    <a:headEnd type="none" w="med" len="med"/>
                    <a:tailEnd type="none" w="med" len="med"/>
                  </a:ln>
                </p:spPr>
                <p:txBody>
                  <a:bodyPr/>
                  <a:lstStyle/>
                  <a:p>
                    <a:endParaRPr lang="zh-CN" altLang="en-US"/>
                  </a:p>
                </p:txBody>
              </p:sp>
              <p:sp>
                <p:nvSpPr>
                  <p:cNvPr id="115" name="Freeform 130"/>
                  <p:cNvSpPr>
                    <a:spLocks noChangeAspect="1"/>
                  </p:cNvSpPr>
                  <p:nvPr/>
                </p:nvSpPr>
                <p:spPr bwMode="auto">
                  <a:xfrm>
                    <a:off x="752" y="3821"/>
                    <a:ext cx="725" cy="150"/>
                  </a:xfrm>
                  <a:custGeom>
                    <a:avLst/>
                    <a:gdLst>
                      <a:gd name="T0" fmla="*/ 725 w 725"/>
                      <a:gd name="T1" fmla="*/ 0 h 150"/>
                      <a:gd name="T2" fmla="*/ 548 w 725"/>
                      <a:gd name="T3" fmla="*/ 150 h 150"/>
                      <a:gd name="T4" fmla="*/ 0 w 725"/>
                      <a:gd name="T5" fmla="*/ 43 h 150"/>
                      <a:gd name="T6" fmla="*/ 0 60000 65536"/>
                      <a:gd name="T7" fmla="*/ 0 60000 65536"/>
                      <a:gd name="T8" fmla="*/ 0 60000 65536"/>
                      <a:gd name="T9" fmla="*/ 0 w 725"/>
                      <a:gd name="T10" fmla="*/ 0 h 150"/>
                      <a:gd name="T11" fmla="*/ 725 w 725"/>
                      <a:gd name="T12" fmla="*/ 150 h 150"/>
                    </a:gdLst>
                    <a:ahLst/>
                    <a:cxnLst>
                      <a:cxn ang="T6">
                        <a:pos x="T0" y="T1"/>
                      </a:cxn>
                      <a:cxn ang="T7">
                        <a:pos x="T2" y="T3"/>
                      </a:cxn>
                      <a:cxn ang="T8">
                        <a:pos x="T4" y="T5"/>
                      </a:cxn>
                    </a:cxnLst>
                    <a:rect l="T9" t="T10" r="T11" b="T12"/>
                    <a:pathLst>
                      <a:path w="725" h="150">
                        <a:moveTo>
                          <a:pt x="725" y="0"/>
                        </a:moveTo>
                        <a:lnTo>
                          <a:pt x="548" y="150"/>
                        </a:lnTo>
                        <a:lnTo>
                          <a:pt x="0" y="43"/>
                        </a:lnTo>
                      </a:path>
                    </a:pathLst>
                  </a:custGeom>
                  <a:noFill/>
                  <a:ln w="3175" cap="rnd" cmpd="sng">
                    <a:solidFill>
                      <a:srgbClr val="000000"/>
                    </a:solidFill>
                    <a:prstDash val="solid"/>
                    <a:round/>
                    <a:headEnd type="none" w="med" len="med"/>
                    <a:tailEnd type="none" w="med" len="med"/>
                  </a:ln>
                </p:spPr>
                <p:txBody>
                  <a:bodyPr/>
                  <a:lstStyle/>
                  <a:p>
                    <a:endParaRPr lang="zh-CN" altLang="en-US"/>
                  </a:p>
                </p:txBody>
              </p:sp>
            </p:grpSp>
            <p:sp>
              <p:nvSpPr>
                <p:cNvPr id="95" name="Freeform 131"/>
                <p:cNvSpPr>
                  <a:spLocks noChangeAspect="1"/>
                </p:cNvSpPr>
                <p:nvPr/>
              </p:nvSpPr>
              <p:spPr bwMode="auto">
                <a:xfrm>
                  <a:off x="3933" y="1181"/>
                  <a:ext cx="254" cy="113"/>
                </a:xfrm>
                <a:custGeom>
                  <a:avLst/>
                  <a:gdLst>
                    <a:gd name="T0" fmla="*/ 254 w 521"/>
                    <a:gd name="T1" fmla="*/ 43 h 231"/>
                    <a:gd name="T2" fmla="*/ 0 w 521"/>
                    <a:gd name="T3" fmla="*/ 0 h 231"/>
                    <a:gd name="T4" fmla="*/ 0 w 521"/>
                    <a:gd name="T5" fmla="*/ 70 h 231"/>
                    <a:gd name="T6" fmla="*/ 254 w 521"/>
                    <a:gd name="T7" fmla="*/ 113 h 231"/>
                    <a:gd name="T8" fmla="*/ 254 w 521"/>
                    <a:gd name="T9" fmla="*/ 43 h 231"/>
                    <a:gd name="T10" fmla="*/ 0 60000 65536"/>
                    <a:gd name="T11" fmla="*/ 0 60000 65536"/>
                    <a:gd name="T12" fmla="*/ 0 60000 65536"/>
                    <a:gd name="T13" fmla="*/ 0 60000 65536"/>
                    <a:gd name="T14" fmla="*/ 0 60000 65536"/>
                    <a:gd name="T15" fmla="*/ 0 w 521"/>
                    <a:gd name="T16" fmla="*/ 0 h 231"/>
                    <a:gd name="T17" fmla="*/ 521 w 521"/>
                    <a:gd name="T18" fmla="*/ 231 h 231"/>
                  </a:gdLst>
                  <a:ahLst/>
                  <a:cxnLst>
                    <a:cxn ang="T10">
                      <a:pos x="T0" y="T1"/>
                    </a:cxn>
                    <a:cxn ang="T11">
                      <a:pos x="T2" y="T3"/>
                    </a:cxn>
                    <a:cxn ang="T12">
                      <a:pos x="T4" y="T5"/>
                    </a:cxn>
                    <a:cxn ang="T13">
                      <a:pos x="T6" y="T7"/>
                    </a:cxn>
                    <a:cxn ang="T14">
                      <a:pos x="T8" y="T9"/>
                    </a:cxn>
                  </a:cxnLst>
                  <a:rect l="T15" t="T16" r="T17" b="T18"/>
                  <a:pathLst>
                    <a:path w="521" h="231">
                      <a:moveTo>
                        <a:pt x="520" y="88"/>
                      </a:moveTo>
                      <a:lnTo>
                        <a:pt x="0" y="0"/>
                      </a:lnTo>
                      <a:lnTo>
                        <a:pt x="0" y="144"/>
                      </a:lnTo>
                      <a:lnTo>
                        <a:pt x="520" y="230"/>
                      </a:lnTo>
                      <a:lnTo>
                        <a:pt x="520" y="88"/>
                      </a:lnTo>
                    </a:path>
                  </a:pathLst>
                </a:custGeom>
                <a:solidFill>
                  <a:srgbClr val="919191"/>
                </a:solidFill>
                <a:ln w="3175" cap="rnd" cmpd="sng">
                  <a:solidFill>
                    <a:srgbClr val="000000"/>
                  </a:solidFill>
                  <a:prstDash val="solid"/>
                  <a:round/>
                  <a:headEnd type="none" w="med" len="med"/>
                  <a:tailEnd type="none" w="med" len="med"/>
                </a:ln>
              </p:spPr>
              <p:txBody>
                <a:bodyPr/>
                <a:lstStyle/>
                <a:p>
                  <a:endParaRPr lang="zh-CN" altLang="en-US"/>
                </a:p>
              </p:txBody>
            </p:sp>
            <p:sp>
              <p:nvSpPr>
                <p:cNvPr id="96" name="Freeform 132"/>
                <p:cNvSpPr>
                  <a:spLocks noChangeAspect="1"/>
                </p:cNvSpPr>
                <p:nvPr/>
              </p:nvSpPr>
              <p:spPr bwMode="auto">
                <a:xfrm>
                  <a:off x="3826" y="1255"/>
                  <a:ext cx="267" cy="120"/>
                </a:xfrm>
                <a:custGeom>
                  <a:avLst/>
                  <a:gdLst>
                    <a:gd name="T0" fmla="*/ 267 w 548"/>
                    <a:gd name="T1" fmla="*/ 50 h 244"/>
                    <a:gd name="T2" fmla="*/ 0 w 548"/>
                    <a:gd name="T3" fmla="*/ 0 h 244"/>
                    <a:gd name="T4" fmla="*/ 1 w 548"/>
                    <a:gd name="T5" fmla="*/ 63 h 244"/>
                    <a:gd name="T6" fmla="*/ 267 w 548"/>
                    <a:gd name="T7" fmla="*/ 120 h 244"/>
                    <a:gd name="T8" fmla="*/ 267 w 548"/>
                    <a:gd name="T9" fmla="*/ 50 h 244"/>
                    <a:gd name="T10" fmla="*/ 0 60000 65536"/>
                    <a:gd name="T11" fmla="*/ 0 60000 65536"/>
                    <a:gd name="T12" fmla="*/ 0 60000 65536"/>
                    <a:gd name="T13" fmla="*/ 0 60000 65536"/>
                    <a:gd name="T14" fmla="*/ 0 60000 65536"/>
                    <a:gd name="T15" fmla="*/ 0 w 548"/>
                    <a:gd name="T16" fmla="*/ 0 h 244"/>
                    <a:gd name="T17" fmla="*/ 548 w 548"/>
                    <a:gd name="T18" fmla="*/ 244 h 244"/>
                  </a:gdLst>
                  <a:ahLst/>
                  <a:cxnLst>
                    <a:cxn ang="T10">
                      <a:pos x="T0" y="T1"/>
                    </a:cxn>
                    <a:cxn ang="T11">
                      <a:pos x="T2" y="T3"/>
                    </a:cxn>
                    <a:cxn ang="T12">
                      <a:pos x="T4" y="T5"/>
                    </a:cxn>
                    <a:cxn ang="T13">
                      <a:pos x="T6" y="T7"/>
                    </a:cxn>
                    <a:cxn ang="T14">
                      <a:pos x="T8" y="T9"/>
                    </a:cxn>
                  </a:cxnLst>
                  <a:rect l="T15" t="T16" r="T17" b="T18"/>
                  <a:pathLst>
                    <a:path w="548" h="244">
                      <a:moveTo>
                        <a:pt x="548" y="102"/>
                      </a:moveTo>
                      <a:lnTo>
                        <a:pt x="0" y="0"/>
                      </a:lnTo>
                      <a:lnTo>
                        <a:pt x="2" y="129"/>
                      </a:lnTo>
                      <a:lnTo>
                        <a:pt x="548" y="244"/>
                      </a:lnTo>
                      <a:lnTo>
                        <a:pt x="548" y="102"/>
                      </a:lnTo>
                    </a:path>
                  </a:pathLst>
                </a:custGeom>
                <a:gradFill rotWithShape="0">
                  <a:gsLst>
                    <a:gs pos="0">
                      <a:srgbClr val="E5E6D1"/>
                    </a:gs>
                    <a:gs pos="100000">
                      <a:srgbClr val="AEAF9F"/>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97" name="Freeform 133"/>
                <p:cNvSpPr>
                  <a:spLocks noChangeAspect="1"/>
                </p:cNvSpPr>
                <p:nvPr/>
              </p:nvSpPr>
              <p:spPr bwMode="auto">
                <a:xfrm>
                  <a:off x="4093" y="1234"/>
                  <a:ext cx="88" cy="141"/>
                </a:xfrm>
                <a:custGeom>
                  <a:avLst/>
                  <a:gdLst>
                    <a:gd name="T0" fmla="*/ 88 w 182"/>
                    <a:gd name="T1" fmla="*/ 0 h 287"/>
                    <a:gd name="T2" fmla="*/ 0 w 182"/>
                    <a:gd name="T3" fmla="*/ 72 h 287"/>
                    <a:gd name="T4" fmla="*/ 0 w 182"/>
                    <a:gd name="T5" fmla="*/ 141 h 287"/>
                    <a:gd name="T6" fmla="*/ 88 w 182"/>
                    <a:gd name="T7" fmla="*/ 61 h 287"/>
                    <a:gd name="T8" fmla="*/ 88 w 182"/>
                    <a:gd name="T9" fmla="*/ 0 h 287"/>
                    <a:gd name="T10" fmla="*/ 0 60000 65536"/>
                    <a:gd name="T11" fmla="*/ 0 60000 65536"/>
                    <a:gd name="T12" fmla="*/ 0 60000 65536"/>
                    <a:gd name="T13" fmla="*/ 0 60000 65536"/>
                    <a:gd name="T14" fmla="*/ 0 60000 65536"/>
                    <a:gd name="T15" fmla="*/ 0 w 182"/>
                    <a:gd name="T16" fmla="*/ 0 h 287"/>
                    <a:gd name="T17" fmla="*/ 182 w 182"/>
                    <a:gd name="T18" fmla="*/ 287 h 287"/>
                  </a:gdLst>
                  <a:ahLst/>
                  <a:cxnLst>
                    <a:cxn ang="T10">
                      <a:pos x="T0" y="T1"/>
                    </a:cxn>
                    <a:cxn ang="T11">
                      <a:pos x="T2" y="T3"/>
                    </a:cxn>
                    <a:cxn ang="T12">
                      <a:pos x="T4" y="T5"/>
                    </a:cxn>
                    <a:cxn ang="T13">
                      <a:pos x="T6" y="T7"/>
                    </a:cxn>
                    <a:cxn ang="T14">
                      <a:pos x="T8" y="T9"/>
                    </a:cxn>
                  </a:cxnLst>
                  <a:rect l="T15" t="T16" r="T17" b="T18"/>
                  <a:pathLst>
                    <a:path w="182" h="287">
                      <a:moveTo>
                        <a:pt x="182" y="0"/>
                      </a:moveTo>
                      <a:lnTo>
                        <a:pt x="0" y="146"/>
                      </a:lnTo>
                      <a:lnTo>
                        <a:pt x="0" y="287"/>
                      </a:lnTo>
                      <a:lnTo>
                        <a:pt x="182" y="125"/>
                      </a:lnTo>
                      <a:lnTo>
                        <a:pt x="182" y="0"/>
                      </a:lnTo>
                    </a:path>
                  </a:pathLst>
                </a:custGeom>
                <a:gradFill rotWithShape="0">
                  <a:gsLst>
                    <a:gs pos="0">
                      <a:srgbClr val="CECECE"/>
                    </a:gs>
                    <a:gs pos="100000">
                      <a:srgbClr val="898989"/>
                    </a:gs>
                  </a:gsLst>
                  <a:lin ang="5400000" scaled="1"/>
                </a:gradFill>
                <a:ln w="3175" cap="rnd" cmpd="sng">
                  <a:solidFill>
                    <a:srgbClr val="000000"/>
                  </a:solidFill>
                  <a:prstDash val="solid"/>
                  <a:round/>
                  <a:headEnd type="none" w="med" len="med"/>
                  <a:tailEnd type="none" w="med" len="med"/>
                </a:ln>
              </p:spPr>
              <p:txBody>
                <a:bodyPr/>
                <a:lstStyle/>
                <a:p>
                  <a:endParaRPr lang="zh-CN" altLang="en-US"/>
                </a:p>
              </p:txBody>
            </p:sp>
            <p:sp>
              <p:nvSpPr>
                <p:cNvPr id="98" name="Freeform 134"/>
                <p:cNvSpPr>
                  <a:spLocks noChangeAspect="1"/>
                </p:cNvSpPr>
                <p:nvPr/>
              </p:nvSpPr>
              <p:spPr bwMode="auto">
                <a:xfrm>
                  <a:off x="3828" y="1193"/>
                  <a:ext cx="355" cy="112"/>
                </a:xfrm>
                <a:custGeom>
                  <a:avLst/>
                  <a:gdLst>
                    <a:gd name="T0" fmla="*/ 0 w 728"/>
                    <a:gd name="T1" fmla="*/ 62 h 230"/>
                    <a:gd name="T2" fmla="*/ 125 w 728"/>
                    <a:gd name="T3" fmla="*/ 0 h 230"/>
                    <a:gd name="T4" fmla="*/ 355 w 728"/>
                    <a:gd name="T5" fmla="*/ 40 h 230"/>
                    <a:gd name="T6" fmla="*/ 265 w 728"/>
                    <a:gd name="T7" fmla="*/ 112 h 230"/>
                    <a:gd name="T8" fmla="*/ 0 w 728"/>
                    <a:gd name="T9" fmla="*/ 62 h 230"/>
                    <a:gd name="T10" fmla="*/ 0 60000 65536"/>
                    <a:gd name="T11" fmla="*/ 0 60000 65536"/>
                    <a:gd name="T12" fmla="*/ 0 60000 65536"/>
                    <a:gd name="T13" fmla="*/ 0 60000 65536"/>
                    <a:gd name="T14" fmla="*/ 0 60000 65536"/>
                    <a:gd name="T15" fmla="*/ 0 w 728"/>
                    <a:gd name="T16" fmla="*/ 0 h 230"/>
                    <a:gd name="T17" fmla="*/ 728 w 728"/>
                    <a:gd name="T18" fmla="*/ 230 h 230"/>
                  </a:gdLst>
                  <a:ahLst/>
                  <a:cxnLst>
                    <a:cxn ang="T10">
                      <a:pos x="T0" y="T1"/>
                    </a:cxn>
                    <a:cxn ang="T11">
                      <a:pos x="T2" y="T3"/>
                    </a:cxn>
                    <a:cxn ang="T12">
                      <a:pos x="T4" y="T5"/>
                    </a:cxn>
                    <a:cxn ang="T13">
                      <a:pos x="T6" y="T7"/>
                    </a:cxn>
                    <a:cxn ang="T14">
                      <a:pos x="T8" y="T9"/>
                    </a:cxn>
                  </a:cxnLst>
                  <a:rect l="T15" t="T16" r="T17" b="T18"/>
                  <a:pathLst>
                    <a:path w="728" h="230">
                      <a:moveTo>
                        <a:pt x="0" y="128"/>
                      </a:moveTo>
                      <a:lnTo>
                        <a:pt x="257" y="0"/>
                      </a:lnTo>
                      <a:lnTo>
                        <a:pt x="727" y="82"/>
                      </a:lnTo>
                      <a:lnTo>
                        <a:pt x="544" y="229"/>
                      </a:lnTo>
                      <a:lnTo>
                        <a:pt x="0" y="128"/>
                      </a:lnTo>
                    </a:path>
                  </a:pathLst>
                </a:custGeom>
                <a:solidFill>
                  <a:schemeClr val="bg1"/>
                </a:solidFill>
                <a:ln w="3175" cap="rnd" cmpd="sng">
                  <a:solidFill>
                    <a:srgbClr val="000000"/>
                  </a:solidFill>
                  <a:prstDash val="solid"/>
                  <a:round/>
                  <a:headEnd type="none" w="med" len="med"/>
                  <a:tailEnd type="none" w="med" len="med"/>
                </a:ln>
              </p:spPr>
              <p:txBody>
                <a:bodyPr/>
                <a:lstStyle/>
                <a:p>
                  <a:endParaRPr lang="zh-CN" altLang="en-US"/>
                </a:p>
              </p:txBody>
            </p:sp>
            <p:sp>
              <p:nvSpPr>
                <p:cNvPr id="99" name="Freeform 135"/>
                <p:cNvSpPr>
                  <a:spLocks noChangeAspect="1"/>
                </p:cNvSpPr>
                <p:nvPr/>
              </p:nvSpPr>
              <p:spPr bwMode="auto">
                <a:xfrm>
                  <a:off x="3826" y="1266"/>
                  <a:ext cx="353" cy="73"/>
                </a:xfrm>
                <a:custGeom>
                  <a:avLst/>
                  <a:gdLst>
                    <a:gd name="T0" fmla="*/ 353 w 725"/>
                    <a:gd name="T1" fmla="*/ 0 h 150"/>
                    <a:gd name="T2" fmla="*/ 267 w 725"/>
                    <a:gd name="T3" fmla="*/ 73 h 150"/>
                    <a:gd name="T4" fmla="*/ 0 w 725"/>
                    <a:gd name="T5" fmla="*/ 21 h 150"/>
                    <a:gd name="T6" fmla="*/ 0 60000 65536"/>
                    <a:gd name="T7" fmla="*/ 0 60000 65536"/>
                    <a:gd name="T8" fmla="*/ 0 60000 65536"/>
                    <a:gd name="T9" fmla="*/ 0 w 725"/>
                    <a:gd name="T10" fmla="*/ 0 h 150"/>
                    <a:gd name="T11" fmla="*/ 725 w 725"/>
                    <a:gd name="T12" fmla="*/ 150 h 150"/>
                  </a:gdLst>
                  <a:ahLst/>
                  <a:cxnLst>
                    <a:cxn ang="T6">
                      <a:pos x="T0" y="T1"/>
                    </a:cxn>
                    <a:cxn ang="T7">
                      <a:pos x="T2" y="T3"/>
                    </a:cxn>
                    <a:cxn ang="T8">
                      <a:pos x="T4" y="T5"/>
                    </a:cxn>
                  </a:cxnLst>
                  <a:rect l="T9" t="T10" r="T11" b="T12"/>
                  <a:pathLst>
                    <a:path w="725" h="150">
                      <a:moveTo>
                        <a:pt x="725" y="0"/>
                      </a:moveTo>
                      <a:lnTo>
                        <a:pt x="548" y="150"/>
                      </a:lnTo>
                      <a:lnTo>
                        <a:pt x="0" y="43"/>
                      </a:lnTo>
                    </a:path>
                  </a:pathLst>
                </a:custGeom>
                <a:noFill/>
                <a:ln w="3175" cap="rnd" cmpd="sng">
                  <a:solidFill>
                    <a:srgbClr val="000000"/>
                  </a:solidFill>
                  <a:prstDash val="solid"/>
                  <a:round/>
                  <a:headEnd type="none" w="med" len="med"/>
                  <a:tailEnd type="none" w="med" len="med"/>
                </a:ln>
              </p:spPr>
              <p:txBody>
                <a:bodyPr/>
                <a:lstStyle/>
                <a:p>
                  <a:endParaRPr lang="zh-CN" altLang="en-US"/>
                </a:p>
              </p:txBody>
            </p:sp>
            <p:grpSp>
              <p:nvGrpSpPr>
                <p:cNvPr id="100" name="Group 136"/>
                <p:cNvGrpSpPr>
                  <a:grpSpLocks noChangeAspect="1"/>
                </p:cNvGrpSpPr>
                <p:nvPr/>
              </p:nvGrpSpPr>
              <p:grpSpPr bwMode="auto">
                <a:xfrm>
                  <a:off x="4242" y="1206"/>
                  <a:ext cx="174" cy="108"/>
                  <a:chOff x="4242" y="1206"/>
                  <a:chExt cx="174" cy="108"/>
                </a:xfrm>
              </p:grpSpPr>
              <p:sp>
                <p:nvSpPr>
                  <p:cNvPr id="101" name="Freeform 137"/>
                  <p:cNvSpPr>
                    <a:spLocks noChangeAspect="1"/>
                  </p:cNvSpPr>
                  <p:nvPr/>
                </p:nvSpPr>
                <p:spPr bwMode="auto">
                  <a:xfrm>
                    <a:off x="4244" y="1228"/>
                    <a:ext cx="172" cy="86"/>
                  </a:xfrm>
                  <a:custGeom>
                    <a:avLst/>
                    <a:gdLst>
                      <a:gd name="T0" fmla="*/ 172 w 172"/>
                      <a:gd name="T1" fmla="*/ 0 h 86"/>
                      <a:gd name="T2" fmla="*/ 172 w 172"/>
                      <a:gd name="T3" fmla="*/ 45 h 86"/>
                      <a:gd name="T4" fmla="*/ 148 w 172"/>
                      <a:gd name="T5" fmla="*/ 86 h 86"/>
                      <a:gd name="T6" fmla="*/ 0 w 172"/>
                      <a:gd name="T7" fmla="*/ 65 h 86"/>
                      <a:gd name="T8" fmla="*/ 1 w 172"/>
                      <a:gd name="T9" fmla="*/ 49 h 86"/>
                      <a:gd name="T10" fmla="*/ 0 60000 65536"/>
                      <a:gd name="T11" fmla="*/ 0 60000 65536"/>
                      <a:gd name="T12" fmla="*/ 0 60000 65536"/>
                      <a:gd name="T13" fmla="*/ 0 60000 65536"/>
                      <a:gd name="T14" fmla="*/ 0 60000 65536"/>
                      <a:gd name="T15" fmla="*/ 0 w 172"/>
                      <a:gd name="T16" fmla="*/ 0 h 86"/>
                      <a:gd name="T17" fmla="*/ 172 w 172"/>
                      <a:gd name="T18" fmla="*/ 86 h 86"/>
                    </a:gdLst>
                    <a:ahLst/>
                    <a:cxnLst>
                      <a:cxn ang="T10">
                        <a:pos x="T0" y="T1"/>
                      </a:cxn>
                      <a:cxn ang="T11">
                        <a:pos x="T2" y="T3"/>
                      </a:cxn>
                      <a:cxn ang="T12">
                        <a:pos x="T4" y="T5"/>
                      </a:cxn>
                      <a:cxn ang="T13">
                        <a:pos x="T6" y="T7"/>
                      </a:cxn>
                      <a:cxn ang="T14">
                        <a:pos x="T8" y="T9"/>
                      </a:cxn>
                    </a:cxnLst>
                    <a:rect l="T15" t="T16" r="T17" b="T18"/>
                    <a:pathLst>
                      <a:path w="172" h="86">
                        <a:moveTo>
                          <a:pt x="172" y="0"/>
                        </a:moveTo>
                        <a:lnTo>
                          <a:pt x="172" y="45"/>
                        </a:lnTo>
                        <a:lnTo>
                          <a:pt x="148" y="86"/>
                        </a:lnTo>
                        <a:lnTo>
                          <a:pt x="0" y="65"/>
                        </a:lnTo>
                        <a:lnTo>
                          <a:pt x="1" y="49"/>
                        </a:lnTo>
                      </a:path>
                    </a:pathLst>
                  </a:custGeom>
                  <a:solidFill>
                    <a:srgbClr val="969696"/>
                  </a:solidFill>
                  <a:ln w="3175"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02" name="Freeform 138"/>
                  <p:cNvSpPr>
                    <a:spLocks noChangeAspect="1"/>
                  </p:cNvSpPr>
                  <p:nvPr/>
                </p:nvSpPr>
                <p:spPr bwMode="auto">
                  <a:xfrm>
                    <a:off x="4242" y="1206"/>
                    <a:ext cx="174" cy="100"/>
                  </a:xfrm>
                  <a:custGeom>
                    <a:avLst/>
                    <a:gdLst>
                      <a:gd name="T0" fmla="*/ 174 w 358"/>
                      <a:gd name="T1" fmla="*/ 20 h 204"/>
                      <a:gd name="T2" fmla="*/ 27 w 358"/>
                      <a:gd name="T3" fmla="*/ 0 h 204"/>
                      <a:gd name="T4" fmla="*/ 0 w 358"/>
                      <a:gd name="T5" fmla="*/ 77 h 204"/>
                      <a:gd name="T6" fmla="*/ 147 w 358"/>
                      <a:gd name="T7" fmla="*/ 100 h 204"/>
                      <a:gd name="T8" fmla="*/ 174 w 358"/>
                      <a:gd name="T9" fmla="*/ 20 h 204"/>
                      <a:gd name="T10" fmla="*/ 0 60000 65536"/>
                      <a:gd name="T11" fmla="*/ 0 60000 65536"/>
                      <a:gd name="T12" fmla="*/ 0 60000 65536"/>
                      <a:gd name="T13" fmla="*/ 0 60000 65536"/>
                      <a:gd name="T14" fmla="*/ 0 60000 65536"/>
                      <a:gd name="T15" fmla="*/ 0 w 358"/>
                      <a:gd name="T16" fmla="*/ 0 h 204"/>
                      <a:gd name="T17" fmla="*/ 358 w 358"/>
                      <a:gd name="T18" fmla="*/ 204 h 204"/>
                    </a:gdLst>
                    <a:ahLst/>
                    <a:cxnLst>
                      <a:cxn ang="T10">
                        <a:pos x="T0" y="T1"/>
                      </a:cxn>
                      <a:cxn ang="T11">
                        <a:pos x="T2" y="T3"/>
                      </a:cxn>
                      <a:cxn ang="T12">
                        <a:pos x="T4" y="T5"/>
                      </a:cxn>
                      <a:cxn ang="T13">
                        <a:pos x="T6" y="T7"/>
                      </a:cxn>
                      <a:cxn ang="T14">
                        <a:pos x="T8" y="T9"/>
                      </a:cxn>
                    </a:cxnLst>
                    <a:rect l="T15" t="T16" r="T17" b="T18"/>
                    <a:pathLst>
                      <a:path w="358" h="204">
                        <a:moveTo>
                          <a:pt x="357" y="41"/>
                        </a:moveTo>
                        <a:lnTo>
                          <a:pt x="55" y="0"/>
                        </a:lnTo>
                        <a:lnTo>
                          <a:pt x="0" y="158"/>
                        </a:lnTo>
                        <a:lnTo>
                          <a:pt x="302" y="203"/>
                        </a:lnTo>
                        <a:lnTo>
                          <a:pt x="357" y="41"/>
                        </a:lnTo>
                      </a:path>
                    </a:pathLst>
                  </a:custGeom>
                  <a:solidFill>
                    <a:srgbClr val="FCFEB9"/>
                  </a:solidFill>
                  <a:ln w="3175" cap="rnd" cmpd="sng">
                    <a:solidFill>
                      <a:schemeClr val="tx1"/>
                    </a:solidFill>
                    <a:prstDash val="solid"/>
                    <a:round/>
                    <a:headEnd type="none" w="med" len="med"/>
                    <a:tailEnd type="none" w="med" len="med"/>
                  </a:ln>
                </p:spPr>
                <p:txBody>
                  <a:bodyPr/>
                  <a:lstStyle/>
                  <a:p>
                    <a:endParaRPr lang="zh-CN" altLang="en-US"/>
                  </a:p>
                </p:txBody>
              </p:sp>
              <p:sp>
                <p:nvSpPr>
                  <p:cNvPr id="103" name="Freeform 139"/>
                  <p:cNvSpPr>
                    <a:spLocks noChangeAspect="1"/>
                  </p:cNvSpPr>
                  <p:nvPr/>
                </p:nvSpPr>
                <p:spPr bwMode="auto">
                  <a:xfrm>
                    <a:off x="4363" y="1253"/>
                    <a:ext cx="30" cy="19"/>
                  </a:xfrm>
                  <a:custGeom>
                    <a:avLst/>
                    <a:gdLst>
                      <a:gd name="T0" fmla="*/ 30 w 60"/>
                      <a:gd name="T1" fmla="*/ 4 h 40"/>
                      <a:gd name="T2" fmla="*/ 6 w 60"/>
                      <a:gd name="T3" fmla="*/ 0 h 40"/>
                      <a:gd name="T4" fmla="*/ 0 w 60"/>
                      <a:gd name="T5" fmla="*/ 15 h 40"/>
                      <a:gd name="T6" fmla="*/ 24 w 60"/>
                      <a:gd name="T7" fmla="*/ 19 h 40"/>
                      <a:gd name="T8" fmla="*/ 30 w 60"/>
                      <a:gd name="T9" fmla="*/ 4 h 40"/>
                      <a:gd name="T10" fmla="*/ 0 60000 65536"/>
                      <a:gd name="T11" fmla="*/ 0 60000 65536"/>
                      <a:gd name="T12" fmla="*/ 0 60000 65536"/>
                      <a:gd name="T13" fmla="*/ 0 60000 65536"/>
                      <a:gd name="T14" fmla="*/ 0 60000 65536"/>
                      <a:gd name="T15" fmla="*/ 0 w 60"/>
                      <a:gd name="T16" fmla="*/ 0 h 40"/>
                      <a:gd name="T17" fmla="*/ 60 w 60"/>
                      <a:gd name="T18" fmla="*/ 40 h 40"/>
                    </a:gdLst>
                    <a:ahLst/>
                    <a:cxnLst>
                      <a:cxn ang="T10">
                        <a:pos x="T0" y="T1"/>
                      </a:cxn>
                      <a:cxn ang="T11">
                        <a:pos x="T2" y="T3"/>
                      </a:cxn>
                      <a:cxn ang="T12">
                        <a:pos x="T4" y="T5"/>
                      </a:cxn>
                      <a:cxn ang="T13">
                        <a:pos x="T6" y="T7"/>
                      </a:cxn>
                      <a:cxn ang="T14">
                        <a:pos x="T8" y="T9"/>
                      </a:cxn>
                    </a:cxnLst>
                    <a:rect l="T15" t="T16" r="T17" b="T18"/>
                    <a:pathLst>
                      <a:path w="60" h="40">
                        <a:moveTo>
                          <a:pt x="59" y="8"/>
                        </a:moveTo>
                        <a:lnTo>
                          <a:pt x="12" y="0"/>
                        </a:lnTo>
                        <a:lnTo>
                          <a:pt x="0" y="31"/>
                        </a:lnTo>
                        <a:lnTo>
                          <a:pt x="47" y="39"/>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04" name="Freeform 140"/>
                  <p:cNvSpPr>
                    <a:spLocks noChangeAspect="1"/>
                  </p:cNvSpPr>
                  <p:nvPr/>
                </p:nvSpPr>
                <p:spPr bwMode="auto">
                  <a:xfrm>
                    <a:off x="4275" y="1216"/>
                    <a:ext cx="125" cy="32"/>
                  </a:xfrm>
                  <a:custGeom>
                    <a:avLst/>
                    <a:gdLst>
                      <a:gd name="T0" fmla="*/ 125 w 259"/>
                      <a:gd name="T1" fmla="*/ 17 h 67"/>
                      <a:gd name="T2" fmla="*/ 4 w 259"/>
                      <a:gd name="T3" fmla="*/ 0 h 67"/>
                      <a:gd name="T4" fmla="*/ 0 w 259"/>
                      <a:gd name="T5" fmla="*/ 13 h 67"/>
                      <a:gd name="T6" fmla="*/ 119 w 259"/>
                      <a:gd name="T7" fmla="*/ 32 h 67"/>
                      <a:gd name="T8" fmla="*/ 125 w 259"/>
                      <a:gd name="T9" fmla="*/ 17 h 67"/>
                      <a:gd name="T10" fmla="*/ 0 60000 65536"/>
                      <a:gd name="T11" fmla="*/ 0 60000 65536"/>
                      <a:gd name="T12" fmla="*/ 0 60000 65536"/>
                      <a:gd name="T13" fmla="*/ 0 60000 65536"/>
                      <a:gd name="T14" fmla="*/ 0 60000 65536"/>
                      <a:gd name="T15" fmla="*/ 0 w 259"/>
                      <a:gd name="T16" fmla="*/ 0 h 67"/>
                      <a:gd name="T17" fmla="*/ 259 w 259"/>
                      <a:gd name="T18" fmla="*/ 67 h 67"/>
                    </a:gdLst>
                    <a:ahLst/>
                    <a:cxnLst>
                      <a:cxn ang="T10">
                        <a:pos x="T0" y="T1"/>
                      </a:cxn>
                      <a:cxn ang="T11">
                        <a:pos x="T2" y="T3"/>
                      </a:cxn>
                      <a:cxn ang="T12">
                        <a:pos x="T4" y="T5"/>
                      </a:cxn>
                      <a:cxn ang="T13">
                        <a:pos x="T6" y="T7"/>
                      </a:cxn>
                      <a:cxn ang="T14">
                        <a:pos x="T8" y="T9"/>
                      </a:cxn>
                    </a:cxnLst>
                    <a:rect l="T15" t="T16" r="T17" b="T18"/>
                    <a:pathLst>
                      <a:path w="259" h="67">
                        <a:moveTo>
                          <a:pt x="258" y="35"/>
                        </a:moveTo>
                        <a:lnTo>
                          <a:pt x="8" y="0"/>
                        </a:lnTo>
                        <a:lnTo>
                          <a:pt x="0" y="27"/>
                        </a:lnTo>
                        <a:lnTo>
                          <a:pt x="246" y="66"/>
                        </a:lnTo>
                        <a:lnTo>
                          <a:pt x="258" y="35"/>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05" name="Freeform 141"/>
                  <p:cNvSpPr>
                    <a:spLocks noChangeAspect="1"/>
                  </p:cNvSpPr>
                  <p:nvPr/>
                </p:nvSpPr>
                <p:spPr bwMode="auto">
                  <a:xfrm>
                    <a:off x="4355" y="1274"/>
                    <a:ext cx="29" cy="20"/>
                  </a:xfrm>
                  <a:custGeom>
                    <a:avLst/>
                    <a:gdLst>
                      <a:gd name="T0" fmla="*/ 29 w 60"/>
                      <a:gd name="T1" fmla="*/ 4 h 40"/>
                      <a:gd name="T2" fmla="*/ 6 w 60"/>
                      <a:gd name="T3" fmla="*/ 0 h 40"/>
                      <a:gd name="T4" fmla="*/ 0 w 60"/>
                      <a:gd name="T5" fmla="*/ 15 h 40"/>
                      <a:gd name="T6" fmla="*/ 24 w 60"/>
                      <a:gd name="T7" fmla="*/ 20 h 40"/>
                      <a:gd name="T8" fmla="*/ 29 w 60"/>
                      <a:gd name="T9" fmla="*/ 4 h 40"/>
                      <a:gd name="T10" fmla="*/ 0 60000 65536"/>
                      <a:gd name="T11" fmla="*/ 0 60000 65536"/>
                      <a:gd name="T12" fmla="*/ 0 60000 65536"/>
                      <a:gd name="T13" fmla="*/ 0 60000 65536"/>
                      <a:gd name="T14" fmla="*/ 0 60000 65536"/>
                      <a:gd name="T15" fmla="*/ 0 w 60"/>
                      <a:gd name="T16" fmla="*/ 0 h 40"/>
                      <a:gd name="T17" fmla="*/ 60 w 60"/>
                      <a:gd name="T18" fmla="*/ 40 h 40"/>
                    </a:gdLst>
                    <a:ahLst/>
                    <a:cxnLst>
                      <a:cxn ang="T10">
                        <a:pos x="T0" y="T1"/>
                      </a:cxn>
                      <a:cxn ang="T11">
                        <a:pos x="T2" y="T3"/>
                      </a:cxn>
                      <a:cxn ang="T12">
                        <a:pos x="T4" y="T5"/>
                      </a:cxn>
                      <a:cxn ang="T13">
                        <a:pos x="T6" y="T7"/>
                      </a:cxn>
                      <a:cxn ang="T14">
                        <a:pos x="T8" y="T9"/>
                      </a:cxn>
                    </a:cxnLst>
                    <a:rect l="T15" t="T16" r="T17" b="T18"/>
                    <a:pathLst>
                      <a:path w="60" h="40">
                        <a:moveTo>
                          <a:pt x="59" y="8"/>
                        </a:moveTo>
                        <a:lnTo>
                          <a:pt x="12" y="0"/>
                        </a:lnTo>
                        <a:lnTo>
                          <a:pt x="0" y="31"/>
                        </a:lnTo>
                        <a:lnTo>
                          <a:pt x="49" y="39"/>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06" name="Freeform 142"/>
                  <p:cNvSpPr>
                    <a:spLocks noChangeAspect="1"/>
                  </p:cNvSpPr>
                  <p:nvPr/>
                </p:nvSpPr>
                <p:spPr bwMode="auto">
                  <a:xfrm>
                    <a:off x="4329" y="1248"/>
                    <a:ext cx="32" cy="19"/>
                  </a:xfrm>
                  <a:custGeom>
                    <a:avLst/>
                    <a:gdLst>
                      <a:gd name="T0" fmla="*/ 31 w 62"/>
                      <a:gd name="T1" fmla="*/ 4 h 39"/>
                      <a:gd name="T2" fmla="*/ 6 w 62"/>
                      <a:gd name="T3" fmla="*/ 0 h 39"/>
                      <a:gd name="T4" fmla="*/ 0 w 62"/>
                      <a:gd name="T5" fmla="*/ 15 h 39"/>
                      <a:gd name="T6" fmla="*/ 26 w 62"/>
                      <a:gd name="T7" fmla="*/ 19 h 39"/>
                      <a:gd name="T8" fmla="*/ 31 w 62"/>
                      <a:gd name="T9" fmla="*/ 4 h 39"/>
                      <a:gd name="T10" fmla="*/ 0 60000 65536"/>
                      <a:gd name="T11" fmla="*/ 0 60000 65536"/>
                      <a:gd name="T12" fmla="*/ 0 60000 65536"/>
                      <a:gd name="T13" fmla="*/ 0 60000 65536"/>
                      <a:gd name="T14" fmla="*/ 0 60000 65536"/>
                      <a:gd name="T15" fmla="*/ 0 w 62"/>
                      <a:gd name="T16" fmla="*/ 0 h 39"/>
                      <a:gd name="T17" fmla="*/ 62 w 62"/>
                      <a:gd name="T18" fmla="*/ 39 h 39"/>
                    </a:gdLst>
                    <a:ahLst/>
                    <a:cxnLst>
                      <a:cxn ang="T10">
                        <a:pos x="T0" y="T1"/>
                      </a:cxn>
                      <a:cxn ang="T11">
                        <a:pos x="T2" y="T3"/>
                      </a:cxn>
                      <a:cxn ang="T12">
                        <a:pos x="T4" y="T5"/>
                      </a:cxn>
                      <a:cxn ang="T13">
                        <a:pos x="T6" y="T7"/>
                      </a:cxn>
                      <a:cxn ang="T14">
                        <a:pos x="T8" y="T9"/>
                      </a:cxn>
                    </a:cxnLst>
                    <a:rect l="T15" t="T16" r="T17" b="T18"/>
                    <a:pathLst>
                      <a:path w="62" h="39">
                        <a:moveTo>
                          <a:pt x="61" y="8"/>
                        </a:moveTo>
                        <a:lnTo>
                          <a:pt x="12" y="0"/>
                        </a:lnTo>
                        <a:lnTo>
                          <a:pt x="0" y="30"/>
                        </a:lnTo>
                        <a:lnTo>
                          <a:pt x="51" y="38"/>
                        </a:lnTo>
                        <a:lnTo>
                          <a:pt x="61"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07" name="Freeform 143"/>
                  <p:cNvSpPr>
                    <a:spLocks noChangeAspect="1"/>
                  </p:cNvSpPr>
                  <p:nvPr/>
                </p:nvSpPr>
                <p:spPr bwMode="auto">
                  <a:xfrm>
                    <a:off x="4324" y="1269"/>
                    <a:ext cx="29" cy="18"/>
                  </a:xfrm>
                  <a:custGeom>
                    <a:avLst/>
                    <a:gdLst>
                      <a:gd name="T0" fmla="*/ 29 w 60"/>
                      <a:gd name="T1" fmla="*/ 4 h 38"/>
                      <a:gd name="T2" fmla="*/ 5 w 60"/>
                      <a:gd name="T3" fmla="*/ 0 h 38"/>
                      <a:gd name="T4" fmla="*/ 0 w 60"/>
                      <a:gd name="T5" fmla="*/ 15 h 38"/>
                      <a:gd name="T6" fmla="*/ 24 w 60"/>
                      <a:gd name="T7" fmla="*/ 18 h 38"/>
                      <a:gd name="T8" fmla="*/ 29 w 60"/>
                      <a:gd name="T9" fmla="*/ 4 h 38"/>
                      <a:gd name="T10" fmla="*/ 0 60000 65536"/>
                      <a:gd name="T11" fmla="*/ 0 60000 65536"/>
                      <a:gd name="T12" fmla="*/ 0 60000 65536"/>
                      <a:gd name="T13" fmla="*/ 0 60000 65536"/>
                      <a:gd name="T14" fmla="*/ 0 60000 65536"/>
                      <a:gd name="T15" fmla="*/ 0 w 60"/>
                      <a:gd name="T16" fmla="*/ 0 h 38"/>
                      <a:gd name="T17" fmla="*/ 60 w 60"/>
                      <a:gd name="T18" fmla="*/ 38 h 38"/>
                    </a:gdLst>
                    <a:ahLst/>
                    <a:cxnLst>
                      <a:cxn ang="T10">
                        <a:pos x="T0" y="T1"/>
                      </a:cxn>
                      <a:cxn ang="T11">
                        <a:pos x="T2" y="T3"/>
                      </a:cxn>
                      <a:cxn ang="T12">
                        <a:pos x="T4" y="T5"/>
                      </a:cxn>
                      <a:cxn ang="T13">
                        <a:pos x="T6" y="T7"/>
                      </a:cxn>
                      <a:cxn ang="T14">
                        <a:pos x="T8" y="T9"/>
                      </a:cxn>
                    </a:cxnLst>
                    <a:rect l="T15" t="T16" r="T17" b="T18"/>
                    <a:pathLst>
                      <a:path w="60" h="38">
                        <a:moveTo>
                          <a:pt x="59" y="8"/>
                        </a:moveTo>
                        <a:lnTo>
                          <a:pt x="10" y="0"/>
                        </a:lnTo>
                        <a:lnTo>
                          <a:pt x="0" y="31"/>
                        </a:lnTo>
                        <a:lnTo>
                          <a:pt x="49" y="37"/>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08" name="Freeform 144"/>
                  <p:cNvSpPr>
                    <a:spLocks noChangeAspect="1"/>
                  </p:cNvSpPr>
                  <p:nvPr/>
                </p:nvSpPr>
                <p:spPr bwMode="auto">
                  <a:xfrm>
                    <a:off x="4298" y="1244"/>
                    <a:ext cx="30" cy="17"/>
                  </a:xfrm>
                  <a:custGeom>
                    <a:avLst/>
                    <a:gdLst>
                      <a:gd name="T0" fmla="*/ 30 w 62"/>
                      <a:gd name="T1" fmla="*/ 4 h 37"/>
                      <a:gd name="T2" fmla="*/ 6 w 62"/>
                      <a:gd name="T3" fmla="*/ 0 h 37"/>
                      <a:gd name="T4" fmla="*/ 0 w 62"/>
                      <a:gd name="T5" fmla="*/ 14 h 37"/>
                      <a:gd name="T6" fmla="*/ 24 w 62"/>
                      <a:gd name="T7" fmla="*/ 17 h 37"/>
                      <a:gd name="T8" fmla="*/ 30 w 62"/>
                      <a:gd name="T9" fmla="*/ 4 h 37"/>
                      <a:gd name="T10" fmla="*/ 0 60000 65536"/>
                      <a:gd name="T11" fmla="*/ 0 60000 65536"/>
                      <a:gd name="T12" fmla="*/ 0 60000 65536"/>
                      <a:gd name="T13" fmla="*/ 0 60000 65536"/>
                      <a:gd name="T14" fmla="*/ 0 60000 65536"/>
                      <a:gd name="T15" fmla="*/ 0 w 62"/>
                      <a:gd name="T16" fmla="*/ 0 h 37"/>
                      <a:gd name="T17" fmla="*/ 62 w 62"/>
                      <a:gd name="T18" fmla="*/ 37 h 37"/>
                    </a:gdLst>
                    <a:ahLst/>
                    <a:cxnLst>
                      <a:cxn ang="T10">
                        <a:pos x="T0" y="T1"/>
                      </a:cxn>
                      <a:cxn ang="T11">
                        <a:pos x="T2" y="T3"/>
                      </a:cxn>
                      <a:cxn ang="T12">
                        <a:pos x="T4" y="T5"/>
                      </a:cxn>
                      <a:cxn ang="T13">
                        <a:pos x="T6" y="T7"/>
                      </a:cxn>
                      <a:cxn ang="T14">
                        <a:pos x="T8" y="T9"/>
                      </a:cxn>
                    </a:cxnLst>
                    <a:rect l="T15" t="T16" r="T17" b="T18"/>
                    <a:pathLst>
                      <a:path w="62" h="37">
                        <a:moveTo>
                          <a:pt x="61" y="8"/>
                        </a:moveTo>
                        <a:lnTo>
                          <a:pt x="12" y="0"/>
                        </a:lnTo>
                        <a:lnTo>
                          <a:pt x="0" y="30"/>
                        </a:lnTo>
                        <a:lnTo>
                          <a:pt x="49" y="36"/>
                        </a:lnTo>
                        <a:lnTo>
                          <a:pt x="61"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09" name="Freeform 145"/>
                  <p:cNvSpPr>
                    <a:spLocks noChangeAspect="1"/>
                  </p:cNvSpPr>
                  <p:nvPr/>
                </p:nvSpPr>
                <p:spPr bwMode="auto">
                  <a:xfrm>
                    <a:off x="4290" y="1266"/>
                    <a:ext cx="31" cy="18"/>
                  </a:xfrm>
                  <a:custGeom>
                    <a:avLst/>
                    <a:gdLst>
                      <a:gd name="T0" fmla="*/ 30 w 60"/>
                      <a:gd name="T1" fmla="*/ 4 h 37"/>
                      <a:gd name="T2" fmla="*/ 5 w 60"/>
                      <a:gd name="T3" fmla="*/ 0 h 37"/>
                      <a:gd name="T4" fmla="*/ 0 w 60"/>
                      <a:gd name="T5" fmla="*/ 14 h 37"/>
                      <a:gd name="T6" fmla="*/ 24 w 60"/>
                      <a:gd name="T7" fmla="*/ 18 h 37"/>
                      <a:gd name="T8" fmla="*/ 30 w 60"/>
                      <a:gd name="T9" fmla="*/ 4 h 37"/>
                      <a:gd name="T10" fmla="*/ 0 60000 65536"/>
                      <a:gd name="T11" fmla="*/ 0 60000 65536"/>
                      <a:gd name="T12" fmla="*/ 0 60000 65536"/>
                      <a:gd name="T13" fmla="*/ 0 60000 65536"/>
                      <a:gd name="T14" fmla="*/ 0 60000 65536"/>
                      <a:gd name="T15" fmla="*/ 0 w 60"/>
                      <a:gd name="T16" fmla="*/ 0 h 37"/>
                      <a:gd name="T17" fmla="*/ 60 w 60"/>
                      <a:gd name="T18" fmla="*/ 37 h 37"/>
                    </a:gdLst>
                    <a:ahLst/>
                    <a:cxnLst>
                      <a:cxn ang="T10">
                        <a:pos x="T0" y="T1"/>
                      </a:cxn>
                      <a:cxn ang="T11">
                        <a:pos x="T2" y="T3"/>
                      </a:cxn>
                      <a:cxn ang="T12">
                        <a:pos x="T4" y="T5"/>
                      </a:cxn>
                      <a:cxn ang="T13">
                        <a:pos x="T6" y="T7"/>
                      </a:cxn>
                      <a:cxn ang="T14">
                        <a:pos x="T8" y="T9"/>
                      </a:cxn>
                    </a:cxnLst>
                    <a:rect l="T15" t="T16" r="T17" b="T18"/>
                    <a:pathLst>
                      <a:path w="60" h="37">
                        <a:moveTo>
                          <a:pt x="59" y="8"/>
                        </a:moveTo>
                        <a:lnTo>
                          <a:pt x="10" y="0"/>
                        </a:lnTo>
                        <a:lnTo>
                          <a:pt x="0" y="28"/>
                        </a:lnTo>
                        <a:lnTo>
                          <a:pt x="47" y="36"/>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10" name="Freeform 146"/>
                  <p:cNvSpPr>
                    <a:spLocks noChangeAspect="1"/>
                  </p:cNvSpPr>
                  <p:nvPr/>
                </p:nvSpPr>
                <p:spPr bwMode="auto">
                  <a:xfrm>
                    <a:off x="4268" y="1239"/>
                    <a:ext cx="28" cy="17"/>
                  </a:xfrm>
                  <a:custGeom>
                    <a:avLst/>
                    <a:gdLst>
                      <a:gd name="T0" fmla="*/ 28 w 60"/>
                      <a:gd name="T1" fmla="*/ 3 h 38"/>
                      <a:gd name="T2" fmla="*/ 5 w 60"/>
                      <a:gd name="T3" fmla="*/ 0 h 38"/>
                      <a:gd name="T4" fmla="*/ 0 w 60"/>
                      <a:gd name="T5" fmla="*/ 13 h 38"/>
                      <a:gd name="T6" fmla="*/ 22 w 60"/>
                      <a:gd name="T7" fmla="*/ 17 h 38"/>
                      <a:gd name="T8" fmla="*/ 28 w 60"/>
                      <a:gd name="T9" fmla="*/ 3 h 38"/>
                      <a:gd name="T10" fmla="*/ 0 60000 65536"/>
                      <a:gd name="T11" fmla="*/ 0 60000 65536"/>
                      <a:gd name="T12" fmla="*/ 0 60000 65536"/>
                      <a:gd name="T13" fmla="*/ 0 60000 65536"/>
                      <a:gd name="T14" fmla="*/ 0 60000 65536"/>
                      <a:gd name="T15" fmla="*/ 0 w 60"/>
                      <a:gd name="T16" fmla="*/ 0 h 38"/>
                      <a:gd name="T17" fmla="*/ 60 w 60"/>
                      <a:gd name="T18" fmla="*/ 38 h 38"/>
                    </a:gdLst>
                    <a:ahLst/>
                    <a:cxnLst>
                      <a:cxn ang="T10">
                        <a:pos x="T0" y="T1"/>
                      </a:cxn>
                      <a:cxn ang="T11">
                        <a:pos x="T2" y="T3"/>
                      </a:cxn>
                      <a:cxn ang="T12">
                        <a:pos x="T4" y="T5"/>
                      </a:cxn>
                      <a:cxn ang="T13">
                        <a:pos x="T6" y="T7"/>
                      </a:cxn>
                      <a:cxn ang="T14">
                        <a:pos x="T8" y="T9"/>
                      </a:cxn>
                    </a:cxnLst>
                    <a:rect l="T15" t="T16" r="T17" b="T18"/>
                    <a:pathLst>
                      <a:path w="60" h="38">
                        <a:moveTo>
                          <a:pt x="59" y="6"/>
                        </a:moveTo>
                        <a:lnTo>
                          <a:pt x="10" y="0"/>
                        </a:lnTo>
                        <a:lnTo>
                          <a:pt x="0" y="29"/>
                        </a:lnTo>
                        <a:lnTo>
                          <a:pt x="47" y="37"/>
                        </a:lnTo>
                        <a:lnTo>
                          <a:pt x="59" y="6"/>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sp>
                <p:nvSpPr>
                  <p:cNvPr id="111" name="Freeform 147"/>
                  <p:cNvSpPr>
                    <a:spLocks noChangeAspect="1"/>
                  </p:cNvSpPr>
                  <p:nvPr/>
                </p:nvSpPr>
                <p:spPr bwMode="auto">
                  <a:xfrm>
                    <a:off x="4259" y="1260"/>
                    <a:ext cx="29" cy="19"/>
                  </a:xfrm>
                  <a:custGeom>
                    <a:avLst/>
                    <a:gdLst>
                      <a:gd name="T0" fmla="*/ 29 w 60"/>
                      <a:gd name="T1" fmla="*/ 4 h 37"/>
                      <a:gd name="T2" fmla="*/ 5 w 60"/>
                      <a:gd name="T3" fmla="*/ 0 h 37"/>
                      <a:gd name="T4" fmla="*/ 0 w 60"/>
                      <a:gd name="T5" fmla="*/ 14 h 37"/>
                      <a:gd name="T6" fmla="*/ 23 w 60"/>
                      <a:gd name="T7" fmla="*/ 18 h 37"/>
                      <a:gd name="T8" fmla="*/ 29 w 60"/>
                      <a:gd name="T9" fmla="*/ 4 h 37"/>
                      <a:gd name="T10" fmla="*/ 0 60000 65536"/>
                      <a:gd name="T11" fmla="*/ 0 60000 65536"/>
                      <a:gd name="T12" fmla="*/ 0 60000 65536"/>
                      <a:gd name="T13" fmla="*/ 0 60000 65536"/>
                      <a:gd name="T14" fmla="*/ 0 60000 65536"/>
                      <a:gd name="T15" fmla="*/ 0 w 60"/>
                      <a:gd name="T16" fmla="*/ 0 h 37"/>
                      <a:gd name="T17" fmla="*/ 60 w 60"/>
                      <a:gd name="T18" fmla="*/ 37 h 37"/>
                    </a:gdLst>
                    <a:ahLst/>
                    <a:cxnLst>
                      <a:cxn ang="T10">
                        <a:pos x="T0" y="T1"/>
                      </a:cxn>
                      <a:cxn ang="T11">
                        <a:pos x="T2" y="T3"/>
                      </a:cxn>
                      <a:cxn ang="T12">
                        <a:pos x="T4" y="T5"/>
                      </a:cxn>
                      <a:cxn ang="T13">
                        <a:pos x="T6" y="T7"/>
                      </a:cxn>
                      <a:cxn ang="T14">
                        <a:pos x="T8" y="T9"/>
                      </a:cxn>
                    </a:cxnLst>
                    <a:rect l="T15" t="T16" r="T17" b="T18"/>
                    <a:pathLst>
                      <a:path w="60" h="37">
                        <a:moveTo>
                          <a:pt x="59" y="8"/>
                        </a:moveTo>
                        <a:lnTo>
                          <a:pt x="10" y="0"/>
                        </a:lnTo>
                        <a:lnTo>
                          <a:pt x="0" y="28"/>
                        </a:lnTo>
                        <a:lnTo>
                          <a:pt x="47" y="36"/>
                        </a:lnTo>
                        <a:lnTo>
                          <a:pt x="59" y="8"/>
                        </a:lnTo>
                      </a:path>
                    </a:pathLst>
                  </a:custGeom>
                  <a:solidFill>
                    <a:srgbClr val="919191"/>
                  </a:solidFill>
                  <a:ln w="3175" cap="rnd" cmpd="sng">
                    <a:noFill/>
                    <a:prstDash val="solid"/>
                    <a:round/>
                    <a:headEnd type="none" w="med" len="med"/>
                    <a:tailEnd type="none" w="med" len="med"/>
                  </a:ln>
                </p:spPr>
                <p:txBody>
                  <a:bodyPr/>
                  <a:lstStyle/>
                  <a:p>
                    <a:endParaRPr lang="zh-CN" altLang="en-US"/>
                  </a:p>
                </p:txBody>
              </p:sp>
            </p:grpSp>
          </p:grpSp>
          <p:grpSp>
            <p:nvGrpSpPr>
              <p:cNvPr id="69" name="Group 148"/>
              <p:cNvGrpSpPr>
                <a:grpSpLocks noChangeAspect="1"/>
              </p:cNvGrpSpPr>
              <p:nvPr/>
            </p:nvGrpSpPr>
            <p:grpSpPr bwMode="auto">
              <a:xfrm rot="-1896048">
                <a:off x="4240" y="2276"/>
                <a:ext cx="363" cy="392"/>
                <a:chOff x="1795" y="2676"/>
                <a:chExt cx="674" cy="726"/>
              </a:xfrm>
            </p:grpSpPr>
            <p:grpSp>
              <p:nvGrpSpPr>
                <p:cNvPr id="70" name="Group 149"/>
                <p:cNvGrpSpPr>
                  <a:grpSpLocks noChangeAspect="1"/>
                </p:cNvGrpSpPr>
                <p:nvPr/>
              </p:nvGrpSpPr>
              <p:grpSpPr bwMode="auto">
                <a:xfrm>
                  <a:off x="1795" y="2721"/>
                  <a:ext cx="495" cy="681"/>
                  <a:chOff x="2107" y="2721"/>
                  <a:chExt cx="495" cy="681"/>
                </a:xfrm>
              </p:grpSpPr>
              <p:sp>
                <p:nvSpPr>
                  <p:cNvPr id="77" name="Freeform 150"/>
                  <p:cNvSpPr>
                    <a:spLocks noChangeAspect="1"/>
                  </p:cNvSpPr>
                  <p:nvPr/>
                </p:nvSpPr>
                <p:spPr bwMode="auto">
                  <a:xfrm rot="2731444" flipH="1">
                    <a:off x="2089" y="2806"/>
                    <a:ext cx="531" cy="495"/>
                  </a:xfrm>
                  <a:custGeom>
                    <a:avLst/>
                    <a:gdLst>
                      <a:gd name="T0" fmla="*/ 531 w 531"/>
                      <a:gd name="T1" fmla="*/ 51 h 495"/>
                      <a:gd name="T2" fmla="*/ 426 w 531"/>
                      <a:gd name="T3" fmla="*/ 0 h 495"/>
                      <a:gd name="T4" fmla="*/ 318 w 531"/>
                      <a:gd name="T5" fmla="*/ 0 h 495"/>
                      <a:gd name="T6" fmla="*/ 210 w 531"/>
                      <a:gd name="T7" fmla="*/ 117 h 495"/>
                      <a:gd name="T8" fmla="*/ 228 w 531"/>
                      <a:gd name="T9" fmla="*/ 210 h 495"/>
                      <a:gd name="T10" fmla="*/ 0 w 531"/>
                      <a:gd name="T11" fmla="*/ 423 h 495"/>
                      <a:gd name="T12" fmla="*/ 0 w 531"/>
                      <a:gd name="T13" fmla="*/ 489 h 495"/>
                      <a:gd name="T14" fmla="*/ 30 w 531"/>
                      <a:gd name="T15" fmla="*/ 489 h 495"/>
                      <a:gd name="T16" fmla="*/ 84 w 531"/>
                      <a:gd name="T17" fmla="*/ 495 h 495"/>
                      <a:gd name="T18" fmla="*/ 135 w 531"/>
                      <a:gd name="T19" fmla="*/ 477 h 495"/>
                      <a:gd name="T20" fmla="*/ 138 w 531"/>
                      <a:gd name="T21" fmla="*/ 450 h 495"/>
                      <a:gd name="T22" fmla="*/ 123 w 531"/>
                      <a:gd name="T23" fmla="*/ 429 h 495"/>
                      <a:gd name="T24" fmla="*/ 198 w 531"/>
                      <a:gd name="T25" fmla="*/ 426 h 495"/>
                      <a:gd name="T26" fmla="*/ 228 w 531"/>
                      <a:gd name="T27" fmla="*/ 402 h 495"/>
                      <a:gd name="T28" fmla="*/ 213 w 531"/>
                      <a:gd name="T29" fmla="*/ 384 h 495"/>
                      <a:gd name="T30" fmla="*/ 207 w 531"/>
                      <a:gd name="T31" fmla="*/ 363 h 495"/>
                      <a:gd name="T32" fmla="*/ 282 w 531"/>
                      <a:gd name="T33" fmla="*/ 360 h 495"/>
                      <a:gd name="T34" fmla="*/ 303 w 531"/>
                      <a:gd name="T35" fmla="*/ 333 h 495"/>
                      <a:gd name="T36" fmla="*/ 270 w 531"/>
                      <a:gd name="T37" fmla="*/ 300 h 495"/>
                      <a:gd name="T38" fmla="*/ 312 w 531"/>
                      <a:gd name="T39" fmla="*/ 255 h 495"/>
                      <a:gd name="T40" fmla="*/ 426 w 531"/>
                      <a:gd name="T41" fmla="*/ 255 h 495"/>
                      <a:gd name="T42" fmla="*/ 525 w 531"/>
                      <a:gd name="T43" fmla="*/ 156 h 495"/>
                      <a:gd name="T44" fmla="*/ 531 w 531"/>
                      <a:gd name="T45" fmla="*/ 51 h 4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1"/>
                      <a:gd name="T70" fmla="*/ 0 h 495"/>
                      <a:gd name="T71" fmla="*/ 531 w 531"/>
                      <a:gd name="T72" fmla="*/ 495 h 4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1" h="495">
                        <a:moveTo>
                          <a:pt x="531" y="51"/>
                        </a:moveTo>
                        <a:lnTo>
                          <a:pt x="426" y="0"/>
                        </a:lnTo>
                        <a:lnTo>
                          <a:pt x="318" y="0"/>
                        </a:lnTo>
                        <a:lnTo>
                          <a:pt x="210" y="117"/>
                        </a:lnTo>
                        <a:lnTo>
                          <a:pt x="228" y="210"/>
                        </a:lnTo>
                        <a:lnTo>
                          <a:pt x="0" y="423"/>
                        </a:lnTo>
                        <a:lnTo>
                          <a:pt x="0" y="489"/>
                        </a:lnTo>
                        <a:lnTo>
                          <a:pt x="30" y="489"/>
                        </a:lnTo>
                        <a:lnTo>
                          <a:pt x="84" y="495"/>
                        </a:lnTo>
                        <a:lnTo>
                          <a:pt x="135" y="477"/>
                        </a:lnTo>
                        <a:lnTo>
                          <a:pt x="138" y="450"/>
                        </a:lnTo>
                        <a:lnTo>
                          <a:pt x="123" y="429"/>
                        </a:lnTo>
                        <a:lnTo>
                          <a:pt x="198" y="426"/>
                        </a:lnTo>
                        <a:lnTo>
                          <a:pt x="228" y="402"/>
                        </a:lnTo>
                        <a:lnTo>
                          <a:pt x="213" y="384"/>
                        </a:lnTo>
                        <a:lnTo>
                          <a:pt x="207" y="363"/>
                        </a:lnTo>
                        <a:lnTo>
                          <a:pt x="282" y="360"/>
                        </a:lnTo>
                        <a:lnTo>
                          <a:pt x="303" y="333"/>
                        </a:lnTo>
                        <a:lnTo>
                          <a:pt x="270" y="300"/>
                        </a:lnTo>
                        <a:lnTo>
                          <a:pt x="312" y="255"/>
                        </a:lnTo>
                        <a:lnTo>
                          <a:pt x="426" y="255"/>
                        </a:lnTo>
                        <a:lnTo>
                          <a:pt x="525" y="156"/>
                        </a:lnTo>
                        <a:lnTo>
                          <a:pt x="531" y="51"/>
                        </a:lnTo>
                        <a:close/>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78" name="Freeform 151"/>
                  <p:cNvSpPr>
                    <a:spLocks noChangeAspect="1"/>
                  </p:cNvSpPr>
                  <p:nvPr/>
                </p:nvSpPr>
                <p:spPr bwMode="auto">
                  <a:xfrm>
                    <a:off x="2254" y="2721"/>
                    <a:ext cx="251" cy="681"/>
                  </a:xfrm>
                  <a:custGeom>
                    <a:avLst/>
                    <a:gdLst>
                      <a:gd name="T0" fmla="*/ 59 w 251"/>
                      <a:gd name="T1" fmla="*/ 0 h 681"/>
                      <a:gd name="T2" fmla="*/ 181 w 251"/>
                      <a:gd name="T3" fmla="*/ 35 h 681"/>
                      <a:gd name="T4" fmla="*/ 251 w 251"/>
                      <a:gd name="T5" fmla="*/ 110 h 681"/>
                      <a:gd name="T6" fmla="*/ 249 w 251"/>
                      <a:gd name="T7" fmla="*/ 271 h 681"/>
                      <a:gd name="T8" fmla="*/ 170 w 251"/>
                      <a:gd name="T9" fmla="*/ 323 h 681"/>
                      <a:gd name="T10" fmla="*/ 168 w 251"/>
                      <a:gd name="T11" fmla="*/ 645 h 681"/>
                      <a:gd name="T12" fmla="*/ 131 w 251"/>
                      <a:gd name="T13" fmla="*/ 681 h 681"/>
                      <a:gd name="T14" fmla="*/ 110 w 251"/>
                      <a:gd name="T15" fmla="*/ 660 h 681"/>
                      <a:gd name="T16" fmla="*/ 68 w 251"/>
                      <a:gd name="T17" fmla="*/ 626 h 681"/>
                      <a:gd name="T18" fmla="*/ 45 w 251"/>
                      <a:gd name="T19" fmla="*/ 577 h 681"/>
                      <a:gd name="T20" fmla="*/ 62 w 251"/>
                      <a:gd name="T21" fmla="*/ 555 h 681"/>
                      <a:gd name="T22" fmla="*/ 88 w 251"/>
                      <a:gd name="T23" fmla="*/ 551 h 681"/>
                      <a:gd name="T24" fmla="*/ 37 w 251"/>
                      <a:gd name="T25" fmla="*/ 496 h 681"/>
                      <a:gd name="T26" fmla="*/ 33 w 251"/>
                      <a:gd name="T27" fmla="*/ 458 h 681"/>
                      <a:gd name="T28" fmla="*/ 57 w 251"/>
                      <a:gd name="T29" fmla="*/ 456 h 681"/>
                      <a:gd name="T30" fmla="*/ 76 w 251"/>
                      <a:gd name="T31" fmla="*/ 445 h 681"/>
                      <a:gd name="T32" fmla="*/ 25 w 251"/>
                      <a:gd name="T33" fmla="*/ 390 h 681"/>
                      <a:gd name="T34" fmla="*/ 30 w 251"/>
                      <a:gd name="T35" fmla="*/ 356 h 681"/>
                      <a:gd name="T36" fmla="*/ 77 w 251"/>
                      <a:gd name="T37" fmla="*/ 356 h 681"/>
                      <a:gd name="T38" fmla="*/ 79 w 251"/>
                      <a:gd name="T39" fmla="*/ 295 h 681"/>
                      <a:gd name="T40" fmla="*/ 0 w 251"/>
                      <a:gd name="T41" fmla="*/ 213 h 681"/>
                      <a:gd name="T42" fmla="*/ 1 w 251"/>
                      <a:gd name="T43" fmla="*/ 73 h 681"/>
                      <a:gd name="T44" fmla="*/ 59 w 251"/>
                      <a:gd name="T45" fmla="*/ 0 h 6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1"/>
                      <a:gd name="T70" fmla="*/ 0 h 681"/>
                      <a:gd name="T71" fmla="*/ 251 w 251"/>
                      <a:gd name="T72" fmla="*/ 681 h 6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1" h="681">
                        <a:moveTo>
                          <a:pt x="59" y="0"/>
                        </a:moveTo>
                        <a:lnTo>
                          <a:pt x="181" y="35"/>
                        </a:lnTo>
                        <a:lnTo>
                          <a:pt x="251" y="110"/>
                        </a:lnTo>
                        <a:lnTo>
                          <a:pt x="249" y="271"/>
                        </a:lnTo>
                        <a:lnTo>
                          <a:pt x="170" y="323"/>
                        </a:lnTo>
                        <a:lnTo>
                          <a:pt x="168" y="645"/>
                        </a:lnTo>
                        <a:lnTo>
                          <a:pt x="131" y="681"/>
                        </a:lnTo>
                        <a:lnTo>
                          <a:pt x="110" y="660"/>
                        </a:lnTo>
                        <a:lnTo>
                          <a:pt x="68" y="626"/>
                        </a:lnTo>
                        <a:lnTo>
                          <a:pt x="45" y="577"/>
                        </a:lnTo>
                        <a:lnTo>
                          <a:pt x="62" y="555"/>
                        </a:lnTo>
                        <a:lnTo>
                          <a:pt x="88" y="551"/>
                        </a:lnTo>
                        <a:lnTo>
                          <a:pt x="37" y="496"/>
                        </a:lnTo>
                        <a:lnTo>
                          <a:pt x="33" y="458"/>
                        </a:lnTo>
                        <a:lnTo>
                          <a:pt x="57" y="456"/>
                        </a:lnTo>
                        <a:lnTo>
                          <a:pt x="76" y="445"/>
                        </a:lnTo>
                        <a:lnTo>
                          <a:pt x="25" y="390"/>
                        </a:lnTo>
                        <a:lnTo>
                          <a:pt x="30" y="356"/>
                        </a:lnTo>
                        <a:lnTo>
                          <a:pt x="77" y="356"/>
                        </a:lnTo>
                        <a:lnTo>
                          <a:pt x="79" y="295"/>
                        </a:lnTo>
                        <a:lnTo>
                          <a:pt x="0" y="213"/>
                        </a:lnTo>
                        <a:lnTo>
                          <a:pt x="1" y="73"/>
                        </a:lnTo>
                        <a:lnTo>
                          <a:pt x="59" y="0"/>
                        </a:lnTo>
                        <a:close/>
                      </a:path>
                    </a:pathLst>
                  </a:custGeom>
                  <a:solidFill>
                    <a:schemeClr val="bg1"/>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79" name="Line 152"/>
                  <p:cNvSpPr>
                    <a:spLocks noChangeAspect="1" noChangeShapeType="1"/>
                  </p:cNvSpPr>
                  <p:nvPr/>
                </p:nvSpPr>
                <p:spPr bwMode="auto">
                  <a:xfrm rot="2731444" flipH="1" flipV="1">
                    <a:off x="2278" y="3100"/>
                    <a:ext cx="232" cy="230"/>
                  </a:xfrm>
                  <a:prstGeom prst="line">
                    <a:avLst/>
                  </a:prstGeom>
                  <a:noFill/>
                  <a:ln w="6350">
                    <a:solidFill>
                      <a:schemeClr val="tx1"/>
                    </a:solidFill>
                    <a:round/>
                    <a:headEnd/>
                    <a:tailEnd/>
                  </a:ln>
                </p:spPr>
                <p:txBody>
                  <a:bodyPr tIns="27432" bIns="27432" anchor="ctr">
                    <a:spAutoFit/>
                  </a:bodyPr>
                  <a:lstStyle/>
                  <a:p>
                    <a:endParaRPr lang="zh-CN" altLang="en-US"/>
                  </a:p>
                </p:txBody>
              </p:sp>
              <p:sp>
                <p:nvSpPr>
                  <p:cNvPr id="80" name="Oval 153"/>
                  <p:cNvSpPr>
                    <a:spLocks noChangeAspect="1" noChangeArrowheads="1"/>
                  </p:cNvSpPr>
                  <p:nvPr/>
                </p:nvSpPr>
                <p:spPr bwMode="auto">
                  <a:xfrm rot="2731444" flipH="1">
                    <a:off x="2341" y="2783"/>
                    <a:ext cx="87" cy="51"/>
                  </a:xfrm>
                  <a:prstGeom prst="ellipse">
                    <a:avLst/>
                  </a:prstGeom>
                  <a:solidFill>
                    <a:schemeClr val="bg1"/>
                  </a:solidFill>
                  <a:ln w="6350">
                    <a:solidFill>
                      <a:schemeClr val="tx1"/>
                    </a:solidFill>
                    <a:round/>
                    <a:headEnd/>
                    <a:tailEnd/>
                  </a:ln>
                </p:spPr>
                <p:txBody>
                  <a:bodyPr tIns="27432" bIns="27432" anchor="ctr">
                    <a:spAutoFit/>
                  </a:bodyPr>
                  <a:lstStyle/>
                  <a:p>
                    <a:endParaRPr lang="zh-CN" altLang="en-US"/>
                  </a:p>
                </p:txBody>
              </p:sp>
            </p:grpSp>
            <p:grpSp>
              <p:nvGrpSpPr>
                <p:cNvPr id="71" name="Group 154"/>
                <p:cNvGrpSpPr>
                  <a:grpSpLocks noChangeAspect="1"/>
                </p:cNvGrpSpPr>
                <p:nvPr/>
              </p:nvGrpSpPr>
              <p:grpSpPr bwMode="auto">
                <a:xfrm>
                  <a:off x="1958" y="2751"/>
                  <a:ext cx="511" cy="561"/>
                  <a:chOff x="2272" y="2751"/>
                  <a:chExt cx="511" cy="561"/>
                </a:xfrm>
              </p:grpSpPr>
              <p:sp>
                <p:nvSpPr>
                  <p:cNvPr id="73" name="Freeform 155"/>
                  <p:cNvSpPr>
                    <a:spLocks noChangeAspect="1"/>
                  </p:cNvSpPr>
                  <p:nvPr/>
                </p:nvSpPr>
                <p:spPr bwMode="auto">
                  <a:xfrm>
                    <a:off x="2288" y="2760"/>
                    <a:ext cx="464" cy="552"/>
                  </a:xfrm>
                  <a:custGeom>
                    <a:avLst/>
                    <a:gdLst>
                      <a:gd name="T0" fmla="*/ 14 w 464"/>
                      <a:gd name="T1" fmla="*/ 20 h 552"/>
                      <a:gd name="T2" fmla="*/ 32 w 464"/>
                      <a:gd name="T3" fmla="*/ 0 h 552"/>
                      <a:gd name="T4" fmla="*/ 233 w 464"/>
                      <a:gd name="T5" fmla="*/ 11 h 552"/>
                      <a:gd name="T6" fmla="*/ 317 w 464"/>
                      <a:gd name="T7" fmla="*/ 147 h 552"/>
                      <a:gd name="T8" fmla="*/ 281 w 464"/>
                      <a:gd name="T9" fmla="*/ 234 h 552"/>
                      <a:gd name="T10" fmla="*/ 458 w 464"/>
                      <a:gd name="T11" fmla="*/ 458 h 552"/>
                      <a:gd name="T12" fmla="*/ 464 w 464"/>
                      <a:gd name="T13" fmla="*/ 487 h 552"/>
                      <a:gd name="T14" fmla="*/ 451 w 464"/>
                      <a:gd name="T15" fmla="*/ 552 h 552"/>
                      <a:gd name="T16" fmla="*/ 422 w 464"/>
                      <a:gd name="T17" fmla="*/ 546 h 552"/>
                      <a:gd name="T18" fmla="*/ 368 w 464"/>
                      <a:gd name="T19" fmla="*/ 542 h 552"/>
                      <a:gd name="T20" fmla="*/ 321 w 464"/>
                      <a:gd name="T21" fmla="*/ 514 h 552"/>
                      <a:gd name="T22" fmla="*/ 323 w 464"/>
                      <a:gd name="T23" fmla="*/ 487 h 552"/>
                      <a:gd name="T24" fmla="*/ 342 w 464"/>
                      <a:gd name="T25" fmla="*/ 470 h 552"/>
                      <a:gd name="T26" fmla="*/ 269 w 464"/>
                      <a:gd name="T27" fmla="*/ 452 h 552"/>
                      <a:gd name="T28" fmla="*/ 244 w 464"/>
                      <a:gd name="T29" fmla="*/ 423 h 552"/>
                      <a:gd name="T30" fmla="*/ 248 w 464"/>
                      <a:gd name="T31" fmla="*/ 402 h 552"/>
                      <a:gd name="T32" fmla="*/ 272 w 464"/>
                      <a:gd name="T33" fmla="*/ 389 h 552"/>
                      <a:gd name="T34" fmla="*/ 199 w 464"/>
                      <a:gd name="T35" fmla="*/ 371 h 552"/>
                      <a:gd name="T36" fmla="*/ 184 w 464"/>
                      <a:gd name="T37" fmla="*/ 341 h 552"/>
                      <a:gd name="T38" fmla="*/ 188 w 464"/>
                      <a:gd name="T39" fmla="*/ 316 h 552"/>
                      <a:gd name="T40" fmla="*/ 226 w 464"/>
                      <a:gd name="T41" fmla="*/ 312 h 552"/>
                      <a:gd name="T42" fmla="*/ 190 w 464"/>
                      <a:gd name="T43" fmla="*/ 263 h 552"/>
                      <a:gd name="T44" fmla="*/ 78 w 464"/>
                      <a:gd name="T45" fmla="*/ 241 h 552"/>
                      <a:gd name="T46" fmla="*/ 0 w 464"/>
                      <a:gd name="T47" fmla="*/ 125 h 552"/>
                      <a:gd name="T48" fmla="*/ 14 w 464"/>
                      <a:gd name="T49" fmla="*/ 20 h 5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4"/>
                      <a:gd name="T76" fmla="*/ 0 h 552"/>
                      <a:gd name="T77" fmla="*/ 464 w 464"/>
                      <a:gd name="T78" fmla="*/ 552 h 5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4" h="552">
                        <a:moveTo>
                          <a:pt x="14" y="20"/>
                        </a:moveTo>
                        <a:lnTo>
                          <a:pt x="32" y="0"/>
                        </a:lnTo>
                        <a:lnTo>
                          <a:pt x="233" y="11"/>
                        </a:lnTo>
                        <a:lnTo>
                          <a:pt x="317" y="147"/>
                        </a:lnTo>
                        <a:lnTo>
                          <a:pt x="281" y="234"/>
                        </a:lnTo>
                        <a:lnTo>
                          <a:pt x="458" y="458"/>
                        </a:lnTo>
                        <a:lnTo>
                          <a:pt x="464" y="487"/>
                        </a:lnTo>
                        <a:lnTo>
                          <a:pt x="451" y="552"/>
                        </a:lnTo>
                        <a:lnTo>
                          <a:pt x="422" y="546"/>
                        </a:lnTo>
                        <a:lnTo>
                          <a:pt x="368" y="542"/>
                        </a:lnTo>
                        <a:lnTo>
                          <a:pt x="321" y="514"/>
                        </a:lnTo>
                        <a:lnTo>
                          <a:pt x="323" y="487"/>
                        </a:lnTo>
                        <a:lnTo>
                          <a:pt x="342" y="470"/>
                        </a:lnTo>
                        <a:lnTo>
                          <a:pt x="269" y="452"/>
                        </a:lnTo>
                        <a:lnTo>
                          <a:pt x="244" y="423"/>
                        </a:lnTo>
                        <a:lnTo>
                          <a:pt x="248" y="402"/>
                        </a:lnTo>
                        <a:lnTo>
                          <a:pt x="272" y="389"/>
                        </a:lnTo>
                        <a:lnTo>
                          <a:pt x="199" y="371"/>
                        </a:lnTo>
                        <a:lnTo>
                          <a:pt x="184" y="341"/>
                        </a:lnTo>
                        <a:lnTo>
                          <a:pt x="188" y="316"/>
                        </a:lnTo>
                        <a:lnTo>
                          <a:pt x="226" y="312"/>
                        </a:lnTo>
                        <a:lnTo>
                          <a:pt x="190" y="263"/>
                        </a:lnTo>
                        <a:lnTo>
                          <a:pt x="78" y="241"/>
                        </a:lnTo>
                        <a:lnTo>
                          <a:pt x="0" y="125"/>
                        </a:lnTo>
                        <a:lnTo>
                          <a:pt x="14" y="20"/>
                        </a:lnTo>
                        <a:close/>
                      </a:path>
                    </a:pathLst>
                  </a:custGeom>
                  <a:solidFill>
                    <a:srgbClr val="E07000"/>
                  </a:solidFill>
                  <a:ln w="6350" cap="flat" cmpd="sng">
                    <a:noFill/>
                    <a:prstDash val="solid"/>
                    <a:round/>
                    <a:headEnd type="none" w="med" len="med"/>
                    <a:tailEnd type="none" w="med" len="med"/>
                  </a:ln>
                </p:spPr>
                <p:txBody>
                  <a:bodyPr wrap="none" tIns="27432" bIns="27432" anchor="ctr">
                    <a:spAutoFit/>
                  </a:bodyPr>
                  <a:lstStyle/>
                  <a:p>
                    <a:endParaRPr lang="zh-CN" altLang="en-US"/>
                  </a:p>
                </p:txBody>
              </p:sp>
              <p:sp>
                <p:nvSpPr>
                  <p:cNvPr id="74" name="Freeform 156"/>
                  <p:cNvSpPr>
                    <a:spLocks noChangeAspect="1"/>
                  </p:cNvSpPr>
                  <p:nvPr/>
                </p:nvSpPr>
                <p:spPr bwMode="auto">
                  <a:xfrm rot="661869" flipH="1">
                    <a:off x="2272" y="2751"/>
                    <a:ext cx="511" cy="495"/>
                  </a:xfrm>
                  <a:custGeom>
                    <a:avLst/>
                    <a:gdLst>
                      <a:gd name="T0" fmla="*/ 511 w 537"/>
                      <a:gd name="T1" fmla="*/ 63 h 495"/>
                      <a:gd name="T2" fmla="*/ 405 w 537"/>
                      <a:gd name="T3" fmla="*/ 0 h 495"/>
                      <a:gd name="T4" fmla="*/ 308 w 537"/>
                      <a:gd name="T5" fmla="*/ 3 h 495"/>
                      <a:gd name="T6" fmla="*/ 200 w 537"/>
                      <a:gd name="T7" fmla="*/ 117 h 495"/>
                      <a:gd name="T8" fmla="*/ 217 w 537"/>
                      <a:gd name="T9" fmla="*/ 210 h 495"/>
                      <a:gd name="T10" fmla="*/ 0 w 537"/>
                      <a:gd name="T11" fmla="*/ 423 h 495"/>
                      <a:gd name="T12" fmla="*/ 0 w 537"/>
                      <a:gd name="T13" fmla="*/ 489 h 495"/>
                      <a:gd name="T14" fmla="*/ 29 w 537"/>
                      <a:gd name="T15" fmla="*/ 489 h 495"/>
                      <a:gd name="T16" fmla="*/ 80 w 537"/>
                      <a:gd name="T17" fmla="*/ 495 h 495"/>
                      <a:gd name="T18" fmla="*/ 128 w 537"/>
                      <a:gd name="T19" fmla="*/ 477 h 495"/>
                      <a:gd name="T20" fmla="*/ 131 w 537"/>
                      <a:gd name="T21" fmla="*/ 450 h 495"/>
                      <a:gd name="T22" fmla="*/ 117 w 537"/>
                      <a:gd name="T23" fmla="*/ 429 h 495"/>
                      <a:gd name="T24" fmla="*/ 188 w 537"/>
                      <a:gd name="T25" fmla="*/ 426 h 495"/>
                      <a:gd name="T26" fmla="*/ 217 w 537"/>
                      <a:gd name="T27" fmla="*/ 402 h 495"/>
                      <a:gd name="T28" fmla="*/ 203 w 537"/>
                      <a:gd name="T29" fmla="*/ 384 h 495"/>
                      <a:gd name="T30" fmla="*/ 197 w 537"/>
                      <a:gd name="T31" fmla="*/ 363 h 495"/>
                      <a:gd name="T32" fmla="*/ 268 w 537"/>
                      <a:gd name="T33" fmla="*/ 360 h 495"/>
                      <a:gd name="T34" fmla="*/ 288 w 537"/>
                      <a:gd name="T35" fmla="*/ 333 h 495"/>
                      <a:gd name="T36" fmla="*/ 257 w 537"/>
                      <a:gd name="T37" fmla="*/ 300 h 495"/>
                      <a:gd name="T38" fmla="*/ 297 w 537"/>
                      <a:gd name="T39" fmla="*/ 255 h 495"/>
                      <a:gd name="T40" fmla="*/ 405 w 537"/>
                      <a:gd name="T41" fmla="*/ 255 h 495"/>
                      <a:gd name="T42" fmla="*/ 500 w 537"/>
                      <a:gd name="T43" fmla="*/ 156 h 495"/>
                      <a:gd name="T44" fmla="*/ 511 w 537"/>
                      <a:gd name="T45" fmla="*/ 63 h 4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7"/>
                      <a:gd name="T70" fmla="*/ 0 h 495"/>
                      <a:gd name="T71" fmla="*/ 537 w 537"/>
                      <a:gd name="T72" fmla="*/ 495 h 4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7" h="495">
                        <a:moveTo>
                          <a:pt x="537" y="63"/>
                        </a:moveTo>
                        <a:lnTo>
                          <a:pt x="426" y="0"/>
                        </a:lnTo>
                        <a:lnTo>
                          <a:pt x="324" y="3"/>
                        </a:lnTo>
                        <a:lnTo>
                          <a:pt x="210" y="117"/>
                        </a:lnTo>
                        <a:lnTo>
                          <a:pt x="228" y="210"/>
                        </a:lnTo>
                        <a:lnTo>
                          <a:pt x="0" y="423"/>
                        </a:lnTo>
                        <a:lnTo>
                          <a:pt x="0" y="489"/>
                        </a:lnTo>
                        <a:lnTo>
                          <a:pt x="30" y="489"/>
                        </a:lnTo>
                        <a:lnTo>
                          <a:pt x="84" y="495"/>
                        </a:lnTo>
                        <a:lnTo>
                          <a:pt x="135" y="477"/>
                        </a:lnTo>
                        <a:lnTo>
                          <a:pt x="138" y="450"/>
                        </a:lnTo>
                        <a:lnTo>
                          <a:pt x="123" y="429"/>
                        </a:lnTo>
                        <a:lnTo>
                          <a:pt x="198" y="426"/>
                        </a:lnTo>
                        <a:lnTo>
                          <a:pt x="228" y="402"/>
                        </a:lnTo>
                        <a:lnTo>
                          <a:pt x="213" y="384"/>
                        </a:lnTo>
                        <a:lnTo>
                          <a:pt x="207" y="363"/>
                        </a:lnTo>
                        <a:lnTo>
                          <a:pt x="282" y="360"/>
                        </a:lnTo>
                        <a:lnTo>
                          <a:pt x="303" y="333"/>
                        </a:lnTo>
                        <a:lnTo>
                          <a:pt x="270" y="300"/>
                        </a:lnTo>
                        <a:lnTo>
                          <a:pt x="312" y="255"/>
                        </a:lnTo>
                        <a:lnTo>
                          <a:pt x="426" y="255"/>
                        </a:lnTo>
                        <a:lnTo>
                          <a:pt x="525" y="156"/>
                        </a:lnTo>
                        <a:lnTo>
                          <a:pt x="537" y="63"/>
                        </a:lnTo>
                        <a:close/>
                      </a:path>
                    </a:pathLst>
                  </a:custGeom>
                  <a:gradFill rotWithShape="0">
                    <a:gsLst>
                      <a:gs pos="0">
                        <a:srgbClr val="D9BF40"/>
                      </a:gs>
                      <a:gs pos="100000">
                        <a:srgbClr val="FFFF99"/>
                      </a:gs>
                    </a:gsLst>
                    <a:lin ang="18900000" scaled="1"/>
                  </a:gradFill>
                  <a:ln w="9525" cap="flat" cmpd="sng">
                    <a:solidFill>
                      <a:srgbClr val="E07000"/>
                    </a:solidFill>
                    <a:prstDash val="solid"/>
                    <a:round/>
                    <a:headEnd type="none" w="med" len="med"/>
                    <a:tailEnd type="none" w="med" len="med"/>
                  </a:ln>
                </p:spPr>
                <p:txBody>
                  <a:bodyPr/>
                  <a:lstStyle/>
                  <a:p>
                    <a:endParaRPr lang="zh-CN" altLang="en-US"/>
                  </a:p>
                </p:txBody>
              </p:sp>
              <p:sp>
                <p:nvSpPr>
                  <p:cNvPr id="75" name="Line 157"/>
                  <p:cNvSpPr>
                    <a:spLocks noChangeAspect="1" noChangeShapeType="1"/>
                  </p:cNvSpPr>
                  <p:nvPr/>
                </p:nvSpPr>
                <p:spPr bwMode="auto">
                  <a:xfrm rot="661869" flipH="1" flipV="1">
                    <a:off x="2528" y="3011"/>
                    <a:ext cx="231" cy="225"/>
                  </a:xfrm>
                  <a:prstGeom prst="line">
                    <a:avLst/>
                  </a:prstGeom>
                  <a:noFill/>
                  <a:ln w="12700">
                    <a:solidFill>
                      <a:srgbClr val="E07000"/>
                    </a:solidFill>
                    <a:round/>
                    <a:headEnd/>
                    <a:tailEnd/>
                  </a:ln>
                </p:spPr>
                <p:txBody>
                  <a:bodyPr tIns="27432" bIns="27432" anchor="ctr">
                    <a:spAutoFit/>
                  </a:bodyPr>
                  <a:lstStyle/>
                  <a:p>
                    <a:endParaRPr lang="zh-CN" altLang="en-US"/>
                  </a:p>
                </p:txBody>
              </p:sp>
              <p:sp>
                <p:nvSpPr>
                  <p:cNvPr id="76" name="Oval 158"/>
                  <p:cNvSpPr>
                    <a:spLocks noChangeAspect="1" noChangeArrowheads="1"/>
                  </p:cNvSpPr>
                  <p:nvPr/>
                </p:nvSpPr>
                <p:spPr bwMode="auto">
                  <a:xfrm rot="661869" flipH="1">
                    <a:off x="2377" y="2776"/>
                    <a:ext cx="87" cy="51"/>
                  </a:xfrm>
                  <a:prstGeom prst="ellipse">
                    <a:avLst/>
                  </a:prstGeom>
                  <a:solidFill>
                    <a:srgbClr val="E07000"/>
                  </a:solidFill>
                  <a:ln w="6350">
                    <a:solidFill>
                      <a:srgbClr val="E07000"/>
                    </a:solidFill>
                    <a:round/>
                    <a:headEnd/>
                    <a:tailEnd/>
                  </a:ln>
                </p:spPr>
                <p:txBody>
                  <a:bodyPr tIns="27432" bIns="27432" anchor="ctr">
                    <a:spAutoFit/>
                  </a:bodyPr>
                  <a:lstStyle/>
                  <a:p>
                    <a:endParaRPr lang="zh-CN" altLang="en-US"/>
                  </a:p>
                </p:txBody>
              </p:sp>
            </p:grpSp>
            <p:sp>
              <p:nvSpPr>
                <p:cNvPr id="72" name="Arc 159"/>
                <p:cNvSpPr>
                  <a:spLocks noChangeAspect="1"/>
                </p:cNvSpPr>
                <p:nvPr/>
              </p:nvSpPr>
              <p:spPr bwMode="auto">
                <a:xfrm rot="3134064" flipH="1">
                  <a:off x="1974" y="2670"/>
                  <a:ext cx="154" cy="166"/>
                </a:xfrm>
                <a:custGeom>
                  <a:avLst/>
                  <a:gdLst>
                    <a:gd name="T0" fmla="*/ 0 w 41351"/>
                    <a:gd name="T1" fmla="*/ 0 h 38402"/>
                    <a:gd name="T2" fmla="*/ 0 w 41351"/>
                    <a:gd name="T3" fmla="*/ 1 h 38402"/>
                    <a:gd name="T4" fmla="*/ 0 w 41351"/>
                    <a:gd name="T5" fmla="*/ 0 h 38402"/>
                    <a:gd name="T6" fmla="*/ 0 60000 65536"/>
                    <a:gd name="T7" fmla="*/ 0 60000 65536"/>
                    <a:gd name="T8" fmla="*/ 0 60000 65536"/>
                    <a:gd name="T9" fmla="*/ 0 w 41351"/>
                    <a:gd name="T10" fmla="*/ 0 h 38402"/>
                    <a:gd name="T11" fmla="*/ 41351 w 41351"/>
                    <a:gd name="T12" fmla="*/ 38402 h 38402"/>
                  </a:gdLst>
                  <a:ahLst/>
                  <a:cxnLst>
                    <a:cxn ang="T6">
                      <a:pos x="T0" y="T1"/>
                    </a:cxn>
                    <a:cxn ang="T7">
                      <a:pos x="T2" y="T3"/>
                    </a:cxn>
                    <a:cxn ang="T8">
                      <a:pos x="T4" y="T5"/>
                    </a:cxn>
                  </a:cxnLst>
                  <a:rect l="T9" t="T10" r="T11" b="T12"/>
                  <a:pathLst>
                    <a:path w="41351" h="38402" fill="none" extrusionOk="0">
                      <a:moveTo>
                        <a:pt x="0" y="12855"/>
                      </a:moveTo>
                      <a:cubicBezTo>
                        <a:pt x="3460" y="5039"/>
                        <a:pt x="11203" y="-1"/>
                        <a:pt x="19751" y="0"/>
                      </a:cubicBezTo>
                      <a:cubicBezTo>
                        <a:pt x="31680" y="0"/>
                        <a:pt x="41351" y="9670"/>
                        <a:pt x="41351" y="21600"/>
                      </a:cubicBezTo>
                      <a:cubicBezTo>
                        <a:pt x="41351" y="28125"/>
                        <a:pt x="38400" y="34301"/>
                        <a:pt x="33324" y="38401"/>
                      </a:cubicBezTo>
                    </a:path>
                    <a:path w="41351" h="38402" stroke="0" extrusionOk="0">
                      <a:moveTo>
                        <a:pt x="0" y="12855"/>
                      </a:moveTo>
                      <a:cubicBezTo>
                        <a:pt x="3460" y="5039"/>
                        <a:pt x="11203" y="-1"/>
                        <a:pt x="19751" y="0"/>
                      </a:cubicBezTo>
                      <a:cubicBezTo>
                        <a:pt x="31680" y="0"/>
                        <a:pt x="41351" y="9670"/>
                        <a:pt x="41351" y="21600"/>
                      </a:cubicBezTo>
                      <a:cubicBezTo>
                        <a:pt x="41351" y="28125"/>
                        <a:pt x="38400" y="34301"/>
                        <a:pt x="33324" y="38401"/>
                      </a:cubicBezTo>
                      <a:lnTo>
                        <a:pt x="19751" y="21600"/>
                      </a:lnTo>
                      <a:close/>
                    </a:path>
                  </a:pathLst>
                </a:custGeom>
                <a:noFill/>
                <a:ln w="6350">
                  <a:solidFill>
                    <a:schemeClr val="tx1"/>
                  </a:solidFill>
                  <a:round/>
                  <a:headEnd/>
                  <a:tailEnd/>
                </a:ln>
              </p:spPr>
              <p:txBody>
                <a:bodyPr tIns="27432" bIns="27432" anchor="ctr">
                  <a:spAutoFit/>
                </a:bodyPr>
                <a:lstStyle/>
                <a:p>
                  <a:endParaRPr lang="zh-CN" altLang="en-US"/>
                </a:p>
              </p:txBody>
            </p:sp>
          </p:grpSp>
        </p:grpSp>
        <p:sp>
          <p:nvSpPr>
            <p:cNvPr id="164" name="AutoShape 160"/>
            <p:cNvSpPr>
              <a:spLocks noChangeArrowheads="1"/>
            </p:cNvSpPr>
            <p:nvPr/>
          </p:nvSpPr>
          <p:spPr bwMode="auto">
            <a:xfrm>
              <a:off x="1038596" y="3597275"/>
              <a:ext cx="3141663" cy="2065338"/>
            </a:xfrm>
            <a:prstGeom prst="triangle">
              <a:avLst>
                <a:gd name="adj" fmla="val 50000"/>
              </a:avLst>
            </a:prstGeom>
            <a:gradFill rotWithShape="0">
              <a:gsLst>
                <a:gs pos="0">
                  <a:srgbClr val="CCFF99"/>
                </a:gs>
                <a:gs pos="100000">
                  <a:srgbClr val="41A5A3"/>
                </a:gs>
              </a:gsLst>
              <a:lin ang="5400000" scaled="1"/>
            </a:gradFill>
            <a:ln w="9525">
              <a:solidFill>
                <a:schemeClr val="bg2"/>
              </a:solidFill>
              <a:miter lim="800000"/>
              <a:headEnd/>
              <a:tailEnd/>
            </a:ln>
            <a:effectLst>
              <a:outerShdw dist="102391" dir="1784693" algn="ctr" rotWithShape="0">
                <a:srgbClr val="C0C0C0"/>
              </a:outerShdw>
            </a:effectLst>
          </p:spPr>
          <p:txBody>
            <a:bodyPr wrap="none" tIns="685800" anchor="ctr"/>
            <a:lstStyle/>
            <a:p>
              <a:pPr algn="ctr" eaLnBrk="0" hangingPunct="0">
                <a:defRPr/>
              </a:pPr>
              <a:endParaRPr lang="zh-CN" altLang="zh-CN" sz="1800"/>
            </a:p>
          </p:txBody>
        </p:sp>
        <p:sp>
          <p:nvSpPr>
            <p:cNvPr id="165" name="Text Box 161"/>
            <p:cNvSpPr txBox="1">
              <a:spLocks noChangeArrowheads="1"/>
            </p:cNvSpPr>
            <p:nvPr/>
          </p:nvSpPr>
          <p:spPr bwMode="auto">
            <a:xfrm>
              <a:off x="1398959" y="5818188"/>
              <a:ext cx="2279650" cy="328612"/>
            </a:xfrm>
            <a:prstGeom prst="rect">
              <a:avLst/>
            </a:prstGeom>
            <a:noFill/>
            <a:ln w="6350">
              <a:noFill/>
              <a:miter lim="800000"/>
              <a:headEnd/>
              <a:tailEnd/>
            </a:ln>
          </p:spPr>
          <p:txBody>
            <a:bodyPr wrap="none" tIns="27432" bIns="27432">
              <a:spAutoFit/>
            </a:bodyPr>
            <a:lstStyle/>
            <a:p>
              <a:pPr eaLnBrk="0" hangingPunct="0"/>
              <a:r>
                <a:rPr lang="en-US" altLang="zh-CN" sz="1800"/>
                <a:t>sales.nwtraders.msft</a:t>
              </a:r>
            </a:p>
          </p:txBody>
        </p:sp>
        <p:sp>
          <p:nvSpPr>
            <p:cNvPr id="166" name="Text Box 162"/>
            <p:cNvSpPr txBox="1">
              <a:spLocks noChangeArrowheads="1"/>
            </p:cNvSpPr>
            <p:nvPr/>
          </p:nvSpPr>
          <p:spPr bwMode="auto">
            <a:xfrm>
              <a:off x="1662484" y="5184775"/>
              <a:ext cx="1076325" cy="328613"/>
            </a:xfrm>
            <a:prstGeom prst="rect">
              <a:avLst/>
            </a:prstGeom>
            <a:gradFill rotWithShape="0">
              <a:gsLst>
                <a:gs pos="0">
                  <a:srgbClr val="FFFFCC"/>
                </a:gs>
                <a:gs pos="100000">
                  <a:srgbClr val="FFFFFF"/>
                </a:gs>
              </a:gsLst>
              <a:lin ang="0" scaled="1"/>
            </a:gradFill>
            <a:ln w="9525">
              <a:noFill/>
              <a:miter lim="800000"/>
              <a:headEnd/>
              <a:tailEnd/>
            </a:ln>
          </p:spPr>
          <p:txBody>
            <a:bodyPr wrap="none" anchor="ctr"/>
            <a:lstStyle/>
            <a:p>
              <a:pPr eaLnBrk="0" hangingPunct="0">
                <a:spcBef>
                  <a:spcPct val="50000"/>
                </a:spcBef>
              </a:pPr>
              <a:r>
                <a:rPr lang="zh-CN" altLang="en-US" sz="1800" b="1">
                  <a:latin typeface="Arial Narrow" pitchFamily="34" charset="0"/>
                </a:rPr>
                <a:t>客户机</a:t>
              </a:r>
            </a:p>
          </p:txBody>
        </p:sp>
        <p:grpSp>
          <p:nvGrpSpPr>
            <p:cNvPr id="167" name="Group 163"/>
            <p:cNvGrpSpPr>
              <a:grpSpLocks/>
            </p:cNvGrpSpPr>
            <p:nvPr/>
          </p:nvGrpSpPr>
          <p:grpSpPr bwMode="auto">
            <a:xfrm>
              <a:off x="2314946" y="4879975"/>
              <a:ext cx="874713" cy="965200"/>
              <a:chOff x="1114" y="2441"/>
              <a:chExt cx="1064" cy="1173"/>
            </a:xfrm>
          </p:grpSpPr>
          <p:sp>
            <p:nvSpPr>
              <p:cNvPr id="168" name="Freeform 164"/>
              <p:cNvSpPr>
                <a:spLocks noChangeAspect="1"/>
              </p:cNvSpPr>
              <p:nvPr/>
            </p:nvSpPr>
            <p:spPr bwMode="auto">
              <a:xfrm>
                <a:off x="1784" y="3203"/>
                <a:ext cx="357" cy="411"/>
              </a:xfrm>
              <a:custGeom>
                <a:avLst/>
                <a:gdLst>
                  <a:gd name="T0" fmla="*/ 0 w 265"/>
                  <a:gd name="T1" fmla="*/ 213 h 305"/>
                  <a:gd name="T2" fmla="*/ 357 w 265"/>
                  <a:gd name="T3" fmla="*/ 0 h 305"/>
                  <a:gd name="T4" fmla="*/ 357 w 265"/>
                  <a:gd name="T5" fmla="*/ 175 h 305"/>
                  <a:gd name="T6" fmla="*/ 3 w 265"/>
                  <a:gd name="T7" fmla="*/ 411 h 305"/>
                  <a:gd name="T8" fmla="*/ 0 60000 65536"/>
                  <a:gd name="T9" fmla="*/ 0 60000 65536"/>
                  <a:gd name="T10" fmla="*/ 0 60000 65536"/>
                  <a:gd name="T11" fmla="*/ 0 60000 65536"/>
                  <a:gd name="T12" fmla="*/ 0 w 265"/>
                  <a:gd name="T13" fmla="*/ 0 h 305"/>
                  <a:gd name="T14" fmla="*/ 265 w 265"/>
                  <a:gd name="T15" fmla="*/ 305 h 305"/>
                </a:gdLst>
                <a:ahLst/>
                <a:cxnLst>
                  <a:cxn ang="T8">
                    <a:pos x="T0" y="T1"/>
                  </a:cxn>
                  <a:cxn ang="T9">
                    <a:pos x="T2" y="T3"/>
                  </a:cxn>
                  <a:cxn ang="T10">
                    <a:pos x="T4" y="T5"/>
                  </a:cxn>
                  <a:cxn ang="T11">
                    <a:pos x="T6" y="T7"/>
                  </a:cxn>
                </a:cxnLst>
                <a:rect l="T12" t="T13" r="T14" b="T15"/>
                <a:pathLst>
                  <a:path w="265" h="305">
                    <a:moveTo>
                      <a:pt x="0" y="158"/>
                    </a:moveTo>
                    <a:lnTo>
                      <a:pt x="265" y="0"/>
                    </a:lnTo>
                    <a:lnTo>
                      <a:pt x="265" y="130"/>
                    </a:lnTo>
                    <a:lnTo>
                      <a:pt x="2" y="305"/>
                    </a:lnTo>
                  </a:path>
                </a:pathLst>
              </a:custGeom>
              <a:gradFill rotWithShape="0">
                <a:gsLst>
                  <a:gs pos="0">
                    <a:srgbClr val="B2B2B2"/>
                  </a:gs>
                  <a:gs pos="100000">
                    <a:srgbClr val="E5E5E5"/>
                  </a:gs>
                </a:gsLst>
                <a:path path="rect">
                  <a:fillToRect l="100000" t="100000"/>
                </a:path>
              </a:gradFill>
              <a:ln w="3175" cap="rnd" cmpd="sng">
                <a:solidFill>
                  <a:srgbClr val="5F5F5F"/>
                </a:solidFill>
                <a:prstDash val="solid"/>
                <a:round/>
                <a:headEnd type="none" w="med" len="med"/>
                <a:tailEnd type="none" w="med" len="med"/>
              </a:ln>
            </p:spPr>
            <p:txBody>
              <a:bodyPr/>
              <a:lstStyle/>
              <a:p>
                <a:endParaRPr lang="zh-CN" altLang="en-US"/>
              </a:p>
            </p:txBody>
          </p:sp>
          <p:sp>
            <p:nvSpPr>
              <p:cNvPr id="169" name="Freeform 165"/>
              <p:cNvSpPr>
                <a:spLocks noChangeAspect="1"/>
              </p:cNvSpPr>
              <p:nvPr/>
            </p:nvSpPr>
            <p:spPr bwMode="auto">
              <a:xfrm>
                <a:off x="1114" y="3058"/>
                <a:ext cx="1027" cy="358"/>
              </a:xfrm>
              <a:custGeom>
                <a:avLst/>
                <a:gdLst>
                  <a:gd name="T0" fmla="*/ 671 w 761"/>
                  <a:gd name="T1" fmla="*/ 358 h 265"/>
                  <a:gd name="T2" fmla="*/ 0 w 761"/>
                  <a:gd name="T3" fmla="*/ 177 h 265"/>
                  <a:gd name="T4" fmla="*/ 375 w 761"/>
                  <a:gd name="T5" fmla="*/ 0 h 265"/>
                  <a:gd name="T6" fmla="*/ 1027 w 761"/>
                  <a:gd name="T7" fmla="*/ 145 h 265"/>
                  <a:gd name="T8" fmla="*/ 675 w 761"/>
                  <a:gd name="T9" fmla="*/ 355 h 265"/>
                  <a:gd name="T10" fmla="*/ 0 60000 65536"/>
                  <a:gd name="T11" fmla="*/ 0 60000 65536"/>
                  <a:gd name="T12" fmla="*/ 0 60000 65536"/>
                  <a:gd name="T13" fmla="*/ 0 60000 65536"/>
                  <a:gd name="T14" fmla="*/ 0 60000 65536"/>
                  <a:gd name="T15" fmla="*/ 0 w 761"/>
                  <a:gd name="T16" fmla="*/ 0 h 265"/>
                  <a:gd name="T17" fmla="*/ 761 w 761"/>
                  <a:gd name="T18" fmla="*/ 265 h 265"/>
                </a:gdLst>
                <a:ahLst/>
                <a:cxnLst>
                  <a:cxn ang="T10">
                    <a:pos x="T0" y="T1"/>
                  </a:cxn>
                  <a:cxn ang="T11">
                    <a:pos x="T2" y="T3"/>
                  </a:cxn>
                  <a:cxn ang="T12">
                    <a:pos x="T4" y="T5"/>
                  </a:cxn>
                  <a:cxn ang="T13">
                    <a:pos x="T6" y="T7"/>
                  </a:cxn>
                  <a:cxn ang="T14">
                    <a:pos x="T8" y="T9"/>
                  </a:cxn>
                </a:cxnLst>
                <a:rect l="T15" t="T16" r="T17" b="T18"/>
                <a:pathLst>
                  <a:path w="761" h="265">
                    <a:moveTo>
                      <a:pt x="497" y="265"/>
                    </a:moveTo>
                    <a:lnTo>
                      <a:pt x="0" y="131"/>
                    </a:lnTo>
                    <a:lnTo>
                      <a:pt x="278" y="0"/>
                    </a:lnTo>
                    <a:lnTo>
                      <a:pt x="761" y="107"/>
                    </a:lnTo>
                    <a:lnTo>
                      <a:pt x="500" y="263"/>
                    </a:lnTo>
                  </a:path>
                </a:pathLst>
              </a:custGeom>
              <a:gradFill rotWithShape="0">
                <a:gsLst>
                  <a:gs pos="0">
                    <a:srgbClr val="B2B2B2"/>
                  </a:gs>
                  <a:gs pos="100000">
                    <a:srgbClr val="E5E5E5"/>
                  </a:gs>
                </a:gsLst>
                <a:path path="rect">
                  <a:fillToRect l="100000" t="100000"/>
                </a:path>
              </a:gradFill>
              <a:ln w="3175" cap="rnd" cmpd="sng">
                <a:solidFill>
                  <a:srgbClr val="5F5F5F"/>
                </a:solidFill>
                <a:prstDash val="solid"/>
                <a:round/>
                <a:headEnd type="none" w="med" len="med"/>
                <a:tailEnd type="none" w="med" len="med"/>
              </a:ln>
            </p:spPr>
            <p:txBody>
              <a:bodyPr/>
              <a:lstStyle/>
              <a:p>
                <a:endParaRPr lang="zh-CN" altLang="en-US"/>
              </a:p>
            </p:txBody>
          </p:sp>
          <p:sp>
            <p:nvSpPr>
              <p:cNvPr id="170" name="Freeform 166"/>
              <p:cNvSpPr>
                <a:spLocks noChangeAspect="1"/>
              </p:cNvSpPr>
              <p:nvPr/>
            </p:nvSpPr>
            <p:spPr bwMode="auto">
              <a:xfrm>
                <a:off x="1114" y="3234"/>
                <a:ext cx="673" cy="380"/>
              </a:xfrm>
              <a:custGeom>
                <a:avLst/>
                <a:gdLst>
                  <a:gd name="T0" fmla="*/ 0 w 690"/>
                  <a:gd name="T1" fmla="*/ 5 h 390"/>
                  <a:gd name="T2" fmla="*/ 0 w 690"/>
                  <a:gd name="T3" fmla="*/ 187 h 390"/>
                  <a:gd name="T4" fmla="*/ 673 w 690"/>
                  <a:gd name="T5" fmla="*/ 380 h 390"/>
                  <a:gd name="T6" fmla="*/ 673 w 690"/>
                  <a:gd name="T7" fmla="*/ 180 h 390"/>
                  <a:gd name="T8" fmla="*/ 4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rgbClr val="5F5F5F"/>
                </a:solidFill>
                <a:prstDash val="solid"/>
                <a:round/>
                <a:headEnd type="none" w="med" len="med"/>
                <a:tailEnd type="none" w="med" len="med"/>
              </a:ln>
            </p:spPr>
            <p:txBody>
              <a:bodyPr/>
              <a:lstStyle/>
              <a:p>
                <a:endParaRPr lang="zh-CN" altLang="en-US"/>
              </a:p>
            </p:txBody>
          </p:sp>
          <p:sp>
            <p:nvSpPr>
              <p:cNvPr id="171" name="Freeform 167"/>
              <p:cNvSpPr>
                <a:spLocks/>
              </p:cNvSpPr>
              <p:nvPr/>
            </p:nvSpPr>
            <p:spPr bwMode="auto">
              <a:xfrm>
                <a:off x="1288" y="3031"/>
                <a:ext cx="750" cy="316"/>
              </a:xfrm>
              <a:custGeom>
                <a:avLst/>
                <a:gdLst>
                  <a:gd name="T0" fmla="*/ 0 w 556"/>
                  <a:gd name="T1" fmla="*/ 172 h 235"/>
                  <a:gd name="T2" fmla="*/ 321 w 556"/>
                  <a:gd name="T3" fmla="*/ 0 h 235"/>
                  <a:gd name="T4" fmla="*/ 750 w 556"/>
                  <a:gd name="T5" fmla="*/ 122 h 235"/>
                  <a:gd name="T6" fmla="*/ 750 w 556"/>
                  <a:gd name="T7" fmla="*/ 145 h 235"/>
                  <a:gd name="T8" fmla="*/ 451 w 556"/>
                  <a:gd name="T9" fmla="*/ 316 h 235"/>
                  <a:gd name="T10" fmla="*/ 0 w 556"/>
                  <a:gd name="T11" fmla="*/ 199 h 235"/>
                  <a:gd name="T12" fmla="*/ 0 w 556"/>
                  <a:gd name="T13" fmla="*/ 172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5F5F5F"/>
                </a:solidFill>
                <a:prstDash val="solid"/>
                <a:round/>
                <a:headEnd type="none" w="med" len="med"/>
                <a:tailEnd type="none" w="med" len="med"/>
              </a:ln>
            </p:spPr>
            <p:txBody>
              <a:bodyPr/>
              <a:lstStyle/>
              <a:p>
                <a:endParaRPr lang="zh-CN" altLang="en-US"/>
              </a:p>
            </p:txBody>
          </p:sp>
          <p:sp>
            <p:nvSpPr>
              <p:cNvPr id="172" name="Freeform 168"/>
              <p:cNvSpPr>
                <a:spLocks/>
              </p:cNvSpPr>
              <p:nvPr/>
            </p:nvSpPr>
            <p:spPr bwMode="auto">
              <a:xfrm>
                <a:off x="1297" y="3038"/>
                <a:ext cx="725" cy="280"/>
              </a:xfrm>
              <a:custGeom>
                <a:avLst/>
                <a:gdLst>
                  <a:gd name="T0" fmla="*/ 0 w 538"/>
                  <a:gd name="T1" fmla="*/ 167 h 208"/>
                  <a:gd name="T2" fmla="*/ 441 w 538"/>
                  <a:gd name="T3" fmla="*/ 280 h 208"/>
                  <a:gd name="T4" fmla="*/ 725 w 538"/>
                  <a:gd name="T5" fmla="*/ 116 h 208"/>
                  <a:gd name="T6" fmla="*/ 314 w 538"/>
                  <a:gd name="T7" fmla="*/ 0 h 208"/>
                  <a:gd name="T8" fmla="*/ 0 w 538"/>
                  <a:gd name="T9" fmla="*/ 167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p:spPr>
            <p:txBody>
              <a:bodyPr/>
              <a:lstStyle/>
              <a:p>
                <a:endParaRPr lang="zh-CN" altLang="en-US"/>
              </a:p>
            </p:txBody>
          </p:sp>
          <p:sp>
            <p:nvSpPr>
              <p:cNvPr id="173" name="Oval 169"/>
              <p:cNvSpPr>
                <a:spLocks noChangeArrowheads="1"/>
              </p:cNvSpPr>
              <p:nvPr/>
            </p:nvSpPr>
            <p:spPr bwMode="auto">
              <a:xfrm>
                <a:off x="1478" y="3105"/>
                <a:ext cx="377" cy="152"/>
              </a:xfrm>
              <a:prstGeom prst="ellipse">
                <a:avLst/>
              </a:prstGeom>
              <a:solidFill>
                <a:srgbClr val="B2B2B2"/>
              </a:solidFill>
              <a:ln w="3175" cap="rnd">
                <a:solidFill>
                  <a:srgbClr val="808080"/>
                </a:solidFill>
                <a:round/>
                <a:headEnd/>
                <a:tailEnd/>
              </a:ln>
            </p:spPr>
            <p:txBody>
              <a:bodyPr/>
              <a:lstStyle/>
              <a:p>
                <a:endParaRPr lang="zh-CN" altLang="en-US"/>
              </a:p>
            </p:txBody>
          </p:sp>
          <p:sp>
            <p:nvSpPr>
              <p:cNvPr id="174" name="Freeform 170"/>
              <p:cNvSpPr>
                <a:spLocks/>
              </p:cNvSpPr>
              <p:nvPr/>
            </p:nvSpPr>
            <p:spPr bwMode="auto">
              <a:xfrm>
                <a:off x="1271" y="3110"/>
                <a:ext cx="611" cy="171"/>
              </a:xfrm>
              <a:custGeom>
                <a:avLst/>
                <a:gdLst>
                  <a:gd name="T0" fmla="*/ 0 w 646"/>
                  <a:gd name="T1" fmla="*/ 0 h 180"/>
                  <a:gd name="T2" fmla="*/ 19 w 646"/>
                  <a:gd name="T3" fmla="*/ 34 h 180"/>
                  <a:gd name="T4" fmla="*/ 543 w 646"/>
                  <a:gd name="T5" fmla="*/ 171 h 180"/>
                  <a:gd name="T6" fmla="*/ 611 w 646"/>
                  <a:gd name="T7" fmla="*/ 150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cmpd="sng">
                <a:solidFill>
                  <a:srgbClr val="808080"/>
                </a:solidFill>
                <a:prstDash val="solid"/>
                <a:round/>
                <a:headEnd type="none" w="med" len="med"/>
                <a:tailEnd type="none" w="med" len="med"/>
              </a:ln>
            </p:spPr>
            <p:txBody>
              <a:bodyPr/>
              <a:lstStyle/>
              <a:p>
                <a:endParaRPr lang="zh-CN" altLang="en-US"/>
              </a:p>
            </p:txBody>
          </p:sp>
          <p:sp>
            <p:nvSpPr>
              <p:cNvPr id="175" name="Freeform 171"/>
              <p:cNvSpPr>
                <a:spLocks noChangeAspect="1"/>
              </p:cNvSpPr>
              <p:nvPr/>
            </p:nvSpPr>
            <p:spPr bwMode="auto">
              <a:xfrm>
                <a:off x="1417" y="2441"/>
                <a:ext cx="761" cy="701"/>
              </a:xfrm>
              <a:custGeom>
                <a:avLst/>
                <a:gdLst>
                  <a:gd name="T0" fmla="*/ 584 w 808"/>
                  <a:gd name="T1" fmla="*/ 701 h 746"/>
                  <a:gd name="T2" fmla="*/ 761 w 808"/>
                  <a:gd name="T3" fmla="*/ 493 h 746"/>
                  <a:gd name="T4" fmla="*/ 761 w 808"/>
                  <a:gd name="T5" fmla="*/ 100 h 746"/>
                  <a:gd name="T6" fmla="*/ 316 w 808"/>
                  <a:gd name="T7" fmla="*/ 0 h 746"/>
                  <a:gd name="T8" fmla="*/ 0 w 808"/>
                  <a:gd name="T9" fmla="*/ 45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rgbClr val="5F5F5F"/>
                </a:solidFill>
                <a:prstDash val="solid"/>
                <a:round/>
                <a:headEnd type="none" w="med" len="med"/>
                <a:tailEnd type="none" w="med" len="med"/>
              </a:ln>
            </p:spPr>
            <p:txBody>
              <a:bodyPr/>
              <a:lstStyle/>
              <a:p>
                <a:endParaRPr lang="zh-CN" altLang="en-US"/>
              </a:p>
            </p:txBody>
          </p:sp>
          <p:sp>
            <p:nvSpPr>
              <p:cNvPr id="176" name="Freeform 172"/>
              <p:cNvSpPr>
                <a:spLocks noChangeAspect="1"/>
              </p:cNvSpPr>
              <p:nvPr/>
            </p:nvSpPr>
            <p:spPr bwMode="auto">
              <a:xfrm>
                <a:off x="1892" y="2596"/>
                <a:ext cx="152" cy="682"/>
              </a:xfrm>
              <a:custGeom>
                <a:avLst/>
                <a:gdLst>
                  <a:gd name="T0" fmla="*/ 0 w 144"/>
                  <a:gd name="T1" fmla="*/ 682 h 644"/>
                  <a:gd name="T2" fmla="*/ 0 w 144"/>
                  <a:gd name="T3" fmla="*/ 84 h 644"/>
                  <a:gd name="T4" fmla="*/ 152 w 144"/>
                  <a:gd name="T5" fmla="*/ 0 h 644"/>
                  <a:gd name="T6" fmla="*/ 152 w 144"/>
                  <a:gd name="T7" fmla="*/ 587 h 644"/>
                  <a:gd name="T8" fmla="*/ 0 w 144"/>
                  <a:gd name="T9" fmla="*/ 682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rgbClr val="5F5F5F"/>
                </a:solidFill>
                <a:prstDash val="solid"/>
                <a:round/>
                <a:headEnd type="none" w="med" len="med"/>
                <a:tailEnd type="none" w="med" len="med"/>
              </a:ln>
            </p:spPr>
            <p:txBody>
              <a:bodyPr/>
              <a:lstStyle/>
              <a:p>
                <a:endParaRPr lang="zh-CN" altLang="en-US"/>
              </a:p>
            </p:txBody>
          </p:sp>
          <p:sp>
            <p:nvSpPr>
              <p:cNvPr id="177" name="Freeform 173"/>
              <p:cNvSpPr>
                <a:spLocks noChangeAspect="1"/>
              </p:cNvSpPr>
              <p:nvPr/>
            </p:nvSpPr>
            <p:spPr bwMode="auto">
              <a:xfrm>
                <a:off x="1215" y="2449"/>
                <a:ext cx="829" cy="232"/>
              </a:xfrm>
              <a:custGeom>
                <a:avLst/>
                <a:gdLst>
                  <a:gd name="T0" fmla="*/ 676 w 782"/>
                  <a:gd name="T1" fmla="*/ 232 h 219"/>
                  <a:gd name="T2" fmla="*/ 0 w 782"/>
                  <a:gd name="T3" fmla="*/ 71 h 219"/>
                  <a:gd name="T4" fmla="*/ 170 w 782"/>
                  <a:gd name="T5" fmla="*/ 0 h 219"/>
                  <a:gd name="T6" fmla="*/ 829 w 782"/>
                  <a:gd name="T7" fmla="*/ 147 h 219"/>
                  <a:gd name="T8" fmla="*/ 676 w 782"/>
                  <a:gd name="T9" fmla="*/ 232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cmpd="sng">
                <a:solidFill>
                  <a:srgbClr val="5F5F5F"/>
                </a:solidFill>
                <a:prstDash val="solid"/>
                <a:round/>
                <a:headEnd type="none" w="med" len="med"/>
                <a:tailEnd type="none" w="med" len="med"/>
              </a:ln>
            </p:spPr>
            <p:txBody>
              <a:bodyPr/>
              <a:lstStyle/>
              <a:p>
                <a:endParaRPr lang="zh-CN" altLang="en-US"/>
              </a:p>
            </p:txBody>
          </p:sp>
          <p:sp>
            <p:nvSpPr>
              <p:cNvPr id="178" name="Freeform 174"/>
              <p:cNvSpPr>
                <a:spLocks noChangeAspect="1"/>
              </p:cNvSpPr>
              <p:nvPr/>
            </p:nvSpPr>
            <p:spPr bwMode="auto">
              <a:xfrm>
                <a:off x="1215" y="2517"/>
                <a:ext cx="677" cy="764"/>
              </a:xfrm>
              <a:custGeom>
                <a:avLst/>
                <a:gdLst>
                  <a:gd name="T0" fmla="*/ 676 w 672"/>
                  <a:gd name="T1" fmla="*/ 763 h 754"/>
                  <a:gd name="T2" fmla="*/ 676 w 672"/>
                  <a:gd name="T3" fmla="*/ 162 h 754"/>
                  <a:gd name="T4" fmla="*/ 0 w 672"/>
                  <a:gd name="T5" fmla="*/ 0 h 754"/>
                  <a:gd name="T6" fmla="*/ 0 w 672"/>
                  <a:gd name="T7" fmla="*/ 586 h 754"/>
                  <a:gd name="T8" fmla="*/ 676 w 672"/>
                  <a:gd name="T9" fmla="*/ 763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rgbClr val="5F5F5F"/>
                </a:solidFill>
                <a:prstDash val="solid"/>
                <a:round/>
                <a:headEnd type="none" w="med" len="med"/>
                <a:tailEnd type="none" w="med" len="med"/>
              </a:ln>
            </p:spPr>
            <p:txBody>
              <a:bodyPr/>
              <a:lstStyle/>
              <a:p>
                <a:endParaRPr lang="zh-CN" altLang="en-US"/>
              </a:p>
            </p:txBody>
          </p:sp>
          <p:sp>
            <p:nvSpPr>
              <p:cNvPr id="179" name="Freeform 175"/>
              <p:cNvSpPr>
                <a:spLocks noChangeAspect="1"/>
              </p:cNvSpPr>
              <p:nvPr/>
            </p:nvSpPr>
            <p:spPr bwMode="auto">
              <a:xfrm>
                <a:off x="1268" y="2585"/>
                <a:ext cx="573" cy="625"/>
              </a:xfrm>
              <a:custGeom>
                <a:avLst/>
                <a:gdLst>
                  <a:gd name="T0" fmla="*/ 572 w 491"/>
                  <a:gd name="T1" fmla="*/ 624 h 549"/>
                  <a:gd name="T2" fmla="*/ 572 w 491"/>
                  <a:gd name="T3" fmla="*/ 133 h 549"/>
                  <a:gd name="T4" fmla="*/ 0 w 491"/>
                  <a:gd name="T5" fmla="*/ 0 h 549"/>
                  <a:gd name="T6" fmla="*/ 0 w 491"/>
                  <a:gd name="T7" fmla="*/ 483 h 549"/>
                  <a:gd name="T8" fmla="*/ 572 w 491"/>
                  <a:gd name="T9" fmla="*/ 624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3175" cap="rnd" cmpd="sng">
                <a:solidFill>
                  <a:srgbClr val="5F5F5F"/>
                </a:solidFill>
                <a:prstDash val="solid"/>
                <a:round/>
                <a:headEnd type="none" w="med" len="med"/>
                <a:tailEnd type="none" w="med" len="med"/>
              </a:ln>
            </p:spPr>
            <p:txBody>
              <a:bodyPr/>
              <a:lstStyle/>
              <a:p>
                <a:endParaRPr lang="zh-CN" altLang="en-US"/>
              </a:p>
            </p:txBody>
          </p:sp>
          <p:sp>
            <p:nvSpPr>
              <p:cNvPr id="180" name="Freeform 176"/>
              <p:cNvSpPr>
                <a:spLocks/>
              </p:cNvSpPr>
              <p:nvPr/>
            </p:nvSpPr>
            <p:spPr bwMode="auto">
              <a:xfrm>
                <a:off x="1303" y="2626"/>
                <a:ext cx="500" cy="54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3175"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defRPr/>
                </a:pPr>
                <a:endParaRPr lang="zh-CN" altLang="en-US"/>
              </a:p>
            </p:txBody>
          </p:sp>
        </p:grpSp>
        <p:grpSp>
          <p:nvGrpSpPr>
            <p:cNvPr id="181" name="Group 177"/>
            <p:cNvGrpSpPr>
              <a:grpSpLocks/>
            </p:cNvGrpSpPr>
            <p:nvPr/>
          </p:nvGrpSpPr>
          <p:grpSpPr bwMode="auto">
            <a:xfrm>
              <a:off x="3097584" y="4465638"/>
              <a:ext cx="508000" cy="1304925"/>
              <a:chOff x="1323" y="2540"/>
              <a:chExt cx="320" cy="822"/>
            </a:xfrm>
          </p:grpSpPr>
          <p:sp>
            <p:nvSpPr>
              <p:cNvPr id="182" name="Oval 178"/>
              <p:cNvSpPr>
                <a:spLocks noChangeArrowheads="1"/>
              </p:cNvSpPr>
              <p:nvPr/>
            </p:nvSpPr>
            <p:spPr bwMode="auto">
              <a:xfrm>
                <a:off x="1412" y="2540"/>
                <a:ext cx="133" cy="136"/>
              </a:xfrm>
              <a:prstGeom prst="ellipse">
                <a:avLst/>
              </a:prstGeom>
              <a:solidFill>
                <a:srgbClr val="666699"/>
              </a:solidFill>
              <a:ln w="12700">
                <a:noFill/>
                <a:round/>
                <a:headEnd/>
                <a:tailEnd/>
              </a:ln>
              <a:effectLst>
                <a:outerShdw dist="35921" dir="2700000" algn="ctr" rotWithShape="0">
                  <a:schemeClr val="tx1"/>
                </a:outerShdw>
              </a:effectLst>
            </p:spPr>
            <p:txBody>
              <a:bodyPr wrap="none" anchor="ctr"/>
              <a:lstStyle/>
              <a:p>
                <a:pPr>
                  <a:defRPr/>
                </a:pPr>
                <a:endParaRPr lang="zh-CN" altLang="en-US"/>
              </a:p>
            </p:txBody>
          </p:sp>
          <p:sp>
            <p:nvSpPr>
              <p:cNvPr id="183" name="Freeform 179"/>
              <p:cNvSpPr>
                <a:spLocks/>
              </p:cNvSpPr>
              <p:nvPr/>
            </p:nvSpPr>
            <p:spPr bwMode="auto">
              <a:xfrm>
                <a:off x="1323" y="2695"/>
                <a:ext cx="320" cy="667"/>
              </a:xfrm>
              <a:custGeom>
                <a:avLst/>
                <a:gdLst/>
                <a:ahLst/>
                <a:cxnLst>
                  <a:cxn ang="0">
                    <a:pos x="186" y="0"/>
                  </a:cxn>
                  <a:cxn ang="0">
                    <a:pos x="195" y="3"/>
                  </a:cxn>
                  <a:cxn ang="0">
                    <a:pos x="204" y="4"/>
                  </a:cxn>
                  <a:cxn ang="0">
                    <a:pos x="212" y="9"/>
                  </a:cxn>
                  <a:cxn ang="0">
                    <a:pos x="224" y="13"/>
                  </a:cxn>
                  <a:cxn ang="0">
                    <a:pos x="230" y="24"/>
                  </a:cxn>
                  <a:cxn ang="0">
                    <a:pos x="237" y="34"/>
                  </a:cxn>
                  <a:cxn ang="0">
                    <a:pos x="237" y="226"/>
                  </a:cxn>
                  <a:cxn ang="0">
                    <a:pos x="234" y="232"/>
                  </a:cxn>
                  <a:cxn ang="0">
                    <a:pos x="230" y="239"/>
                  </a:cxn>
                  <a:cxn ang="0">
                    <a:pos x="221" y="242"/>
                  </a:cxn>
                  <a:cxn ang="0">
                    <a:pos x="212" y="244"/>
                  </a:cxn>
                  <a:cxn ang="0">
                    <a:pos x="204" y="242"/>
                  </a:cxn>
                  <a:cxn ang="0">
                    <a:pos x="200" y="235"/>
                  </a:cxn>
                  <a:cxn ang="0">
                    <a:pos x="195" y="230"/>
                  </a:cxn>
                  <a:cxn ang="0">
                    <a:pos x="195" y="84"/>
                  </a:cxn>
                  <a:cxn ang="0">
                    <a:pos x="182" y="471"/>
                  </a:cxn>
                  <a:cxn ang="0">
                    <a:pos x="177" y="483"/>
                  </a:cxn>
                  <a:cxn ang="0">
                    <a:pos x="170" y="491"/>
                  </a:cxn>
                  <a:cxn ang="0">
                    <a:pos x="161" y="495"/>
                  </a:cxn>
                  <a:cxn ang="0">
                    <a:pos x="152" y="495"/>
                  </a:cxn>
                  <a:cxn ang="0">
                    <a:pos x="140" y="492"/>
                  </a:cxn>
                  <a:cxn ang="0">
                    <a:pos x="132" y="486"/>
                  </a:cxn>
                  <a:cxn ang="0">
                    <a:pos x="128" y="479"/>
                  </a:cxn>
                  <a:cxn ang="0">
                    <a:pos x="126" y="470"/>
                  </a:cxn>
                  <a:cxn ang="0">
                    <a:pos x="111" y="470"/>
                  </a:cxn>
                  <a:cxn ang="0">
                    <a:pos x="107" y="479"/>
                  </a:cxn>
                  <a:cxn ang="0">
                    <a:pos x="101" y="491"/>
                  </a:cxn>
                  <a:cxn ang="0">
                    <a:pos x="89" y="495"/>
                  </a:cxn>
                  <a:cxn ang="0">
                    <a:pos x="77" y="495"/>
                  </a:cxn>
                  <a:cxn ang="0">
                    <a:pos x="69" y="491"/>
                  </a:cxn>
                  <a:cxn ang="0">
                    <a:pos x="60" y="486"/>
                  </a:cxn>
                  <a:cxn ang="0">
                    <a:pos x="56" y="477"/>
                  </a:cxn>
                  <a:cxn ang="0">
                    <a:pos x="56" y="84"/>
                  </a:cxn>
                  <a:cxn ang="0">
                    <a:pos x="42" y="227"/>
                  </a:cxn>
                  <a:cxn ang="0">
                    <a:pos x="38" y="235"/>
                  </a:cxn>
                  <a:cxn ang="0">
                    <a:pos x="33" y="239"/>
                  </a:cxn>
                  <a:cxn ang="0">
                    <a:pos x="26" y="244"/>
                  </a:cxn>
                  <a:cxn ang="0">
                    <a:pos x="17" y="244"/>
                  </a:cxn>
                  <a:cxn ang="0">
                    <a:pos x="9" y="239"/>
                  </a:cxn>
                  <a:cxn ang="0">
                    <a:pos x="5" y="238"/>
                  </a:cxn>
                  <a:cxn ang="0">
                    <a:pos x="0" y="230"/>
                  </a:cxn>
                  <a:cxn ang="0">
                    <a:pos x="0" y="39"/>
                  </a:cxn>
                  <a:cxn ang="0">
                    <a:pos x="5" y="25"/>
                  </a:cxn>
                  <a:cxn ang="0">
                    <a:pos x="14" y="13"/>
                  </a:cxn>
                  <a:cxn ang="0">
                    <a:pos x="30" y="7"/>
                  </a:cxn>
                  <a:cxn ang="0">
                    <a:pos x="44" y="3"/>
                  </a:cxn>
                </a:cxnLst>
                <a:rect l="0" t="0" r="r" b="b"/>
                <a:pathLst>
                  <a:path w="238" h="496">
                    <a:moveTo>
                      <a:pt x="56" y="0"/>
                    </a:moveTo>
                    <a:lnTo>
                      <a:pt x="182" y="0"/>
                    </a:lnTo>
                    <a:lnTo>
                      <a:pt x="186" y="0"/>
                    </a:lnTo>
                    <a:lnTo>
                      <a:pt x="188" y="0"/>
                    </a:lnTo>
                    <a:lnTo>
                      <a:pt x="191" y="0"/>
                    </a:lnTo>
                    <a:lnTo>
                      <a:pt x="195" y="3"/>
                    </a:lnTo>
                    <a:lnTo>
                      <a:pt x="198" y="3"/>
                    </a:lnTo>
                    <a:lnTo>
                      <a:pt x="200" y="3"/>
                    </a:lnTo>
                    <a:lnTo>
                      <a:pt x="204" y="4"/>
                    </a:lnTo>
                    <a:lnTo>
                      <a:pt x="207" y="4"/>
                    </a:lnTo>
                    <a:lnTo>
                      <a:pt x="209" y="7"/>
                    </a:lnTo>
                    <a:lnTo>
                      <a:pt x="212" y="9"/>
                    </a:lnTo>
                    <a:lnTo>
                      <a:pt x="216" y="9"/>
                    </a:lnTo>
                    <a:lnTo>
                      <a:pt x="219" y="12"/>
                    </a:lnTo>
                    <a:lnTo>
                      <a:pt x="224" y="13"/>
                    </a:lnTo>
                    <a:lnTo>
                      <a:pt x="225" y="18"/>
                    </a:lnTo>
                    <a:lnTo>
                      <a:pt x="228" y="21"/>
                    </a:lnTo>
                    <a:lnTo>
                      <a:pt x="230" y="24"/>
                    </a:lnTo>
                    <a:lnTo>
                      <a:pt x="234" y="28"/>
                    </a:lnTo>
                    <a:lnTo>
                      <a:pt x="234" y="30"/>
                    </a:lnTo>
                    <a:lnTo>
                      <a:pt x="237" y="34"/>
                    </a:lnTo>
                    <a:lnTo>
                      <a:pt x="237" y="39"/>
                    </a:lnTo>
                    <a:lnTo>
                      <a:pt x="237" y="42"/>
                    </a:lnTo>
                    <a:lnTo>
                      <a:pt x="237" y="226"/>
                    </a:lnTo>
                    <a:lnTo>
                      <a:pt x="237" y="227"/>
                    </a:lnTo>
                    <a:lnTo>
                      <a:pt x="234" y="230"/>
                    </a:lnTo>
                    <a:lnTo>
                      <a:pt x="234" y="232"/>
                    </a:lnTo>
                    <a:lnTo>
                      <a:pt x="234" y="235"/>
                    </a:lnTo>
                    <a:lnTo>
                      <a:pt x="233" y="238"/>
                    </a:lnTo>
                    <a:lnTo>
                      <a:pt x="230" y="239"/>
                    </a:lnTo>
                    <a:lnTo>
                      <a:pt x="228" y="239"/>
                    </a:lnTo>
                    <a:lnTo>
                      <a:pt x="224" y="242"/>
                    </a:lnTo>
                    <a:lnTo>
                      <a:pt x="221" y="242"/>
                    </a:lnTo>
                    <a:lnTo>
                      <a:pt x="219" y="244"/>
                    </a:lnTo>
                    <a:lnTo>
                      <a:pt x="216" y="244"/>
                    </a:lnTo>
                    <a:lnTo>
                      <a:pt x="212" y="244"/>
                    </a:lnTo>
                    <a:lnTo>
                      <a:pt x="209" y="242"/>
                    </a:lnTo>
                    <a:lnTo>
                      <a:pt x="207" y="242"/>
                    </a:lnTo>
                    <a:lnTo>
                      <a:pt x="204" y="242"/>
                    </a:lnTo>
                    <a:lnTo>
                      <a:pt x="203" y="239"/>
                    </a:lnTo>
                    <a:lnTo>
                      <a:pt x="200" y="238"/>
                    </a:lnTo>
                    <a:lnTo>
                      <a:pt x="200" y="235"/>
                    </a:lnTo>
                    <a:lnTo>
                      <a:pt x="198" y="235"/>
                    </a:lnTo>
                    <a:lnTo>
                      <a:pt x="195" y="232"/>
                    </a:lnTo>
                    <a:lnTo>
                      <a:pt x="195" y="230"/>
                    </a:lnTo>
                    <a:lnTo>
                      <a:pt x="195" y="227"/>
                    </a:lnTo>
                    <a:lnTo>
                      <a:pt x="195" y="226"/>
                    </a:lnTo>
                    <a:lnTo>
                      <a:pt x="195" y="84"/>
                    </a:lnTo>
                    <a:lnTo>
                      <a:pt x="182" y="84"/>
                    </a:lnTo>
                    <a:lnTo>
                      <a:pt x="182" y="467"/>
                    </a:lnTo>
                    <a:lnTo>
                      <a:pt x="182" y="471"/>
                    </a:lnTo>
                    <a:lnTo>
                      <a:pt x="182" y="474"/>
                    </a:lnTo>
                    <a:lnTo>
                      <a:pt x="179" y="479"/>
                    </a:lnTo>
                    <a:lnTo>
                      <a:pt x="177" y="483"/>
                    </a:lnTo>
                    <a:lnTo>
                      <a:pt x="174" y="486"/>
                    </a:lnTo>
                    <a:lnTo>
                      <a:pt x="173" y="488"/>
                    </a:lnTo>
                    <a:lnTo>
                      <a:pt x="170" y="491"/>
                    </a:lnTo>
                    <a:lnTo>
                      <a:pt x="165" y="492"/>
                    </a:lnTo>
                    <a:lnTo>
                      <a:pt x="162" y="492"/>
                    </a:lnTo>
                    <a:lnTo>
                      <a:pt x="161" y="495"/>
                    </a:lnTo>
                    <a:lnTo>
                      <a:pt x="156" y="495"/>
                    </a:lnTo>
                    <a:lnTo>
                      <a:pt x="153" y="495"/>
                    </a:lnTo>
                    <a:lnTo>
                      <a:pt x="152" y="495"/>
                    </a:lnTo>
                    <a:lnTo>
                      <a:pt x="147" y="495"/>
                    </a:lnTo>
                    <a:lnTo>
                      <a:pt x="144" y="492"/>
                    </a:lnTo>
                    <a:lnTo>
                      <a:pt x="140" y="492"/>
                    </a:lnTo>
                    <a:lnTo>
                      <a:pt x="137" y="491"/>
                    </a:lnTo>
                    <a:lnTo>
                      <a:pt x="135" y="488"/>
                    </a:lnTo>
                    <a:lnTo>
                      <a:pt x="132" y="486"/>
                    </a:lnTo>
                    <a:lnTo>
                      <a:pt x="131" y="483"/>
                    </a:lnTo>
                    <a:lnTo>
                      <a:pt x="128" y="482"/>
                    </a:lnTo>
                    <a:lnTo>
                      <a:pt x="128" y="479"/>
                    </a:lnTo>
                    <a:lnTo>
                      <a:pt x="126" y="477"/>
                    </a:lnTo>
                    <a:lnTo>
                      <a:pt x="126" y="474"/>
                    </a:lnTo>
                    <a:lnTo>
                      <a:pt x="126" y="470"/>
                    </a:lnTo>
                    <a:lnTo>
                      <a:pt x="126" y="238"/>
                    </a:lnTo>
                    <a:lnTo>
                      <a:pt x="111" y="238"/>
                    </a:lnTo>
                    <a:lnTo>
                      <a:pt x="111" y="470"/>
                    </a:lnTo>
                    <a:lnTo>
                      <a:pt x="111" y="471"/>
                    </a:lnTo>
                    <a:lnTo>
                      <a:pt x="110" y="477"/>
                    </a:lnTo>
                    <a:lnTo>
                      <a:pt x="107" y="479"/>
                    </a:lnTo>
                    <a:lnTo>
                      <a:pt x="107" y="483"/>
                    </a:lnTo>
                    <a:lnTo>
                      <a:pt x="105" y="486"/>
                    </a:lnTo>
                    <a:lnTo>
                      <a:pt x="101" y="491"/>
                    </a:lnTo>
                    <a:lnTo>
                      <a:pt x="98" y="491"/>
                    </a:lnTo>
                    <a:lnTo>
                      <a:pt x="93" y="492"/>
                    </a:lnTo>
                    <a:lnTo>
                      <a:pt x="89" y="495"/>
                    </a:lnTo>
                    <a:lnTo>
                      <a:pt x="86" y="495"/>
                    </a:lnTo>
                    <a:lnTo>
                      <a:pt x="81" y="495"/>
                    </a:lnTo>
                    <a:lnTo>
                      <a:pt x="77" y="495"/>
                    </a:lnTo>
                    <a:lnTo>
                      <a:pt x="75" y="495"/>
                    </a:lnTo>
                    <a:lnTo>
                      <a:pt x="72" y="492"/>
                    </a:lnTo>
                    <a:lnTo>
                      <a:pt x="69" y="491"/>
                    </a:lnTo>
                    <a:lnTo>
                      <a:pt x="65" y="491"/>
                    </a:lnTo>
                    <a:lnTo>
                      <a:pt x="63" y="486"/>
                    </a:lnTo>
                    <a:lnTo>
                      <a:pt x="60" y="486"/>
                    </a:lnTo>
                    <a:lnTo>
                      <a:pt x="59" y="482"/>
                    </a:lnTo>
                    <a:lnTo>
                      <a:pt x="59" y="479"/>
                    </a:lnTo>
                    <a:lnTo>
                      <a:pt x="56" y="477"/>
                    </a:lnTo>
                    <a:lnTo>
                      <a:pt x="56" y="474"/>
                    </a:lnTo>
                    <a:lnTo>
                      <a:pt x="56" y="470"/>
                    </a:lnTo>
                    <a:lnTo>
                      <a:pt x="56" y="84"/>
                    </a:lnTo>
                    <a:lnTo>
                      <a:pt x="42" y="84"/>
                    </a:lnTo>
                    <a:lnTo>
                      <a:pt x="42" y="226"/>
                    </a:lnTo>
                    <a:lnTo>
                      <a:pt x="42" y="227"/>
                    </a:lnTo>
                    <a:lnTo>
                      <a:pt x="39" y="230"/>
                    </a:lnTo>
                    <a:lnTo>
                      <a:pt x="39" y="232"/>
                    </a:lnTo>
                    <a:lnTo>
                      <a:pt x="38" y="235"/>
                    </a:lnTo>
                    <a:lnTo>
                      <a:pt x="35" y="238"/>
                    </a:lnTo>
                    <a:lnTo>
                      <a:pt x="35" y="239"/>
                    </a:lnTo>
                    <a:lnTo>
                      <a:pt x="33" y="239"/>
                    </a:lnTo>
                    <a:lnTo>
                      <a:pt x="30" y="242"/>
                    </a:lnTo>
                    <a:lnTo>
                      <a:pt x="29" y="242"/>
                    </a:lnTo>
                    <a:lnTo>
                      <a:pt x="26" y="244"/>
                    </a:lnTo>
                    <a:lnTo>
                      <a:pt x="23" y="244"/>
                    </a:lnTo>
                    <a:lnTo>
                      <a:pt x="18" y="244"/>
                    </a:lnTo>
                    <a:lnTo>
                      <a:pt x="17" y="244"/>
                    </a:lnTo>
                    <a:lnTo>
                      <a:pt x="14" y="242"/>
                    </a:lnTo>
                    <a:lnTo>
                      <a:pt x="12" y="242"/>
                    </a:lnTo>
                    <a:lnTo>
                      <a:pt x="9" y="239"/>
                    </a:lnTo>
                    <a:lnTo>
                      <a:pt x="8" y="239"/>
                    </a:lnTo>
                    <a:lnTo>
                      <a:pt x="8" y="238"/>
                    </a:lnTo>
                    <a:lnTo>
                      <a:pt x="5" y="238"/>
                    </a:lnTo>
                    <a:lnTo>
                      <a:pt x="3" y="235"/>
                    </a:lnTo>
                    <a:lnTo>
                      <a:pt x="3" y="232"/>
                    </a:lnTo>
                    <a:lnTo>
                      <a:pt x="0" y="230"/>
                    </a:lnTo>
                    <a:lnTo>
                      <a:pt x="0" y="227"/>
                    </a:lnTo>
                    <a:lnTo>
                      <a:pt x="0" y="226"/>
                    </a:lnTo>
                    <a:lnTo>
                      <a:pt x="0" y="39"/>
                    </a:lnTo>
                    <a:lnTo>
                      <a:pt x="0" y="34"/>
                    </a:lnTo>
                    <a:lnTo>
                      <a:pt x="3" y="30"/>
                    </a:lnTo>
                    <a:lnTo>
                      <a:pt x="5" y="25"/>
                    </a:lnTo>
                    <a:lnTo>
                      <a:pt x="8" y="21"/>
                    </a:lnTo>
                    <a:lnTo>
                      <a:pt x="12" y="18"/>
                    </a:lnTo>
                    <a:lnTo>
                      <a:pt x="14" y="13"/>
                    </a:lnTo>
                    <a:lnTo>
                      <a:pt x="18" y="12"/>
                    </a:lnTo>
                    <a:lnTo>
                      <a:pt x="26" y="9"/>
                    </a:lnTo>
                    <a:lnTo>
                      <a:pt x="30" y="7"/>
                    </a:lnTo>
                    <a:lnTo>
                      <a:pt x="33" y="4"/>
                    </a:lnTo>
                    <a:lnTo>
                      <a:pt x="39" y="3"/>
                    </a:lnTo>
                    <a:lnTo>
                      <a:pt x="44" y="3"/>
                    </a:lnTo>
                    <a:lnTo>
                      <a:pt x="51" y="0"/>
                    </a:lnTo>
                    <a:lnTo>
                      <a:pt x="56" y="0"/>
                    </a:lnTo>
                  </a:path>
                </a:pathLst>
              </a:custGeom>
              <a:solidFill>
                <a:srgbClr val="666699"/>
              </a:solidFill>
              <a:ln w="12700" cap="rnd" cmpd="sng">
                <a:noFill/>
                <a:prstDash val="solid"/>
                <a:round/>
                <a:headEnd type="none" w="med" len="med"/>
                <a:tailEnd type="none" w="med" len="med"/>
              </a:ln>
              <a:effectLst>
                <a:outerShdw dist="28398" dir="1593903" algn="ctr" rotWithShape="0">
                  <a:schemeClr val="tx1"/>
                </a:outerShdw>
              </a:effectLst>
            </p:spPr>
            <p:txBody>
              <a:bodyPr/>
              <a:lstStyle/>
              <a:p>
                <a:pPr>
                  <a:defRPr/>
                </a:pPr>
                <a:endParaRPr lang="zh-CN" altLang="en-US"/>
              </a:p>
            </p:txBody>
          </p:sp>
        </p:grpSp>
        <p:sp>
          <p:nvSpPr>
            <p:cNvPr id="184" name="Text Box 180"/>
            <p:cNvSpPr txBox="1">
              <a:spLocks noChangeArrowheads="1"/>
            </p:cNvSpPr>
            <p:nvPr/>
          </p:nvSpPr>
          <p:spPr bwMode="auto">
            <a:xfrm>
              <a:off x="1565646" y="3911600"/>
              <a:ext cx="1076325" cy="328613"/>
            </a:xfrm>
            <a:prstGeom prst="rect">
              <a:avLst/>
            </a:prstGeom>
            <a:gradFill rotWithShape="0">
              <a:gsLst>
                <a:gs pos="0">
                  <a:srgbClr val="FFFFFF"/>
                </a:gs>
                <a:gs pos="100000">
                  <a:srgbClr val="FFFFCC"/>
                </a:gs>
              </a:gsLst>
              <a:lin ang="0" scaled="1"/>
            </a:gradFill>
            <a:ln w="9525">
              <a:noFill/>
              <a:miter lim="800000"/>
              <a:headEnd/>
              <a:tailEnd/>
            </a:ln>
          </p:spPr>
          <p:txBody>
            <a:bodyPr wrap="none" anchor="ctr"/>
            <a:lstStyle/>
            <a:p>
              <a:pPr eaLnBrk="0" hangingPunct="0">
                <a:spcBef>
                  <a:spcPct val="50000"/>
                </a:spcBef>
              </a:pPr>
              <a:r>
                <a:rPr lang="en-US" altLang="zh-CN" sz="1800" b="1">
                  <a:latin typeface="Arial Narrow" pitchFamily="34" charset="0"/>
                </a:rPr>
                <a:t>KDC</a:t>
              </a:r>
            </a:p>
          </p:txBody>
        </p:sp>
        <p:grpSp>
          <p:nvGrpSpPr>
            <p:cNvPr id="185" name="Group 181"/>
            <p:cNvGrpSpPr>
              <a:grpSpLocks/>
            </p:cNvGrpSpPr>
            <p:nvPr/>
          </p:nvGrpSpPr>
          <p:grpSpPr bwMode="auto">
            <a:xfrm>
              <a:off x="2210171" y="3644900"/>
              <a:ext cx="835025" cy="842963"/>
              <a:chOff x="1495" y="2296"/>
              <a:chExt cx="526" cy="531"/>
            </a:xfrm>
          </p:grpSpPr>
          <p:grpSp>
            <p:nvGrpSpPr>
              <p:cNvPr id="186" name="Group 182"/>
              <p:cNvGrpSpPr>
                <a:grpSpLocks/>
              </p:cNvGrpSpPr>
              <p:nvPr/>
            </p:nvGrpSpPr>
            <p:grpSpPr bwMode="auto">
              <a:xfrm>
                <a:off x="1495" y="2296"/>
                <a:ext cx="328" cy="531"/>
                <a:chOff x="3582" y="3199"/>
                <a:chExt cx="352" cy="570"/>
              </a:xfrm>
            </p:grpSpPr>
            <p:sp>
              <p:nvSpPr>
                <p:cNvPr id="194" name="Freeform 183"/>
                <p:cNvSpPr>
                  <a:spLocks/>
                </p:cNvSpPr>
                <p:nvPr/>
              </p:nvSpPr>
              <p:spPr bwMode="auto">
                <a:xfrm>
                  <a:off x="3583" y="3199"/>
                  <a:ext cx="350" cy="122"/>
                </a:xfrm>
                <a:custGeom>
                  <a:avLst/>
                  <a:gdLst>
                    <a:gd name="T0" fmla="*/ 0 w 1291"/>
                    <a:gd name="T1" fmla="*/ 83 h 449"/>
                    <a:gd name="T2" fmla="*/ 156 w 1291"/>
                    <a:gd name="T3" fmla="*/ 122 h 449"/>
                    <a:gd name="T4" fmla="*/ 350 w 1291"/>
                    <a:gd name="T5" fmla="*/ 35 h 449"/>
                    <a:gd name="T6" fmla="*/ 197 w 1291"/>
                    <a:gd name="T7" fmla="*/ 0 h 449"/>
                    <a:gd name="T8" fmla="*/ 0 w 1291"/>
                    <a:gd name="T9" fmla="*/ 83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cmpd="sng">
                  <a:solidFill>
                    <a:srgbClr val="333333"/>
                  </a:solidFill>
                  <a:prstDash val="solid"/>
                  <a:round/>
                  <a:headEnd type="none" w="med" len="med"/>
                  <a:tailEnd type="none" w="med" len="med"/>
                </a:ln>
              </p:spPr>
              <p:txBody>
                <a:bodyPr/>
                <a:lstStyle/>
                <a:p>
                  <a:endParaRPr lang="zh-CN" altLang="en-US"/>
                </a:p>
              </p:txBody>
            </p:sp>
            <p:sp>
              <p:nvSpPr>
                <p:cNvPr id="195" name="Freeform 184"/>
                <p:cNvSpPr>
                  <a:spLocks/>
                </p:cNvSpPr>
                <p:nvPr/>
              </p:nvSpPr>
              <p:spPr bwMode="auto">
                <a:xfrm>
                  <a:off x="3589" y="3623"/>
                  <a:ext cx="339" cy="146"/>
                </a:xfrm>
                <a:custGeom>
                  <a:avLst/>
                  <a:gdLst>
                    <a:gd name="T0" fmla="*/ 0 w 1252"/>
                    <a:gd name="T1" fmla="*/ 80 h 536"/>
                    <a:gd name="T2" fmla="*/ 0 w 1252"/>
                    <a:gd name="T3" fmla="*/ 101 h 536"/>
                    <a:gd name="T4" fmla="*/ 154 w 1252"/>
                    <a:gd name="T5" fmla="*/ 146 h 536"/>
                    <a:gd name="T6" fmla="*/ 339 w 1252"/>
                    <a:gd name="T7" fmla="*/ 25 h 536"/>
                    <a:gd name="T8" fmla="*/ 339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cmpd="sng">
                  <a:solidFill>
                    <a:srgbClr val="808080"/>
                  </a:solidFill>
                  <a:prstDash val="solid"/>
                  <a:round/>
                  <a:headEnd type="none" w="med" len="med"/>
                  <a:tailEnd type="none" w="med" len="med"/>
                </a:ln>
              </p:spPr>
              <p:txBody>
                <a:bodyPr/>
                <a:lstStyle/>
                <a:p>
                  <a:endParaRPr lang="zh-CN" altLang="en-US"/>
                </a:p>
              </p:txBody>
            </p:sp>
            <p:sp>
              <p:nvSpPr>
                <p:cNvPr id="196" name="Freeform 185"/>
                <p:cNvSpPr>
                  <a:spLocks/>
                </p:cNvSpPr>
                <p:nvPr/>
              </p:nvSpPr>
              <p:spPr bwMode="auto">
                <a:xfrm>
                  <a:off x="3736" y="3233"/>
                  <a:ext cx="198" cy="522"/>
                </a:xfrm>
                <a:custGeom>
                  <a:avLst/>
                  <a:gdLst>
                    <a:gd name="T0" fmla="*/ 0 w 729"/>
                    <a:gd name="T1" fmla="*/ 89 h 1916"/>
                    <a:gd name="T2" fmla="*/ 1 w 729"/>
                    <a:gd name="T3" fmla="*/ 522 h 1916"/>
                    <a:gd name="T4" fmla="*/ 198 w 729"/>
                    <a:gd name="T5" fmla="*/ 397 h 1916"/>
                    <a:gd name="T6" fmla="*/ 198 w 729"/>
                    <a:gd name="T7" fmla="*/ 0 h 1916"/>
                    <a:gd name="T8" fmla="*/ 0 w 729"/>
                    <a:gd name="T9" fmla="*/ 89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rgbClr val="333333"/>
                  </a:solidFill>
                  <a:prstDash val="solid"/>
                  <a:round/>
                  <a:headEnd type="none" w="med" len="med"/>
                  <a:tailEnd type="none" w="med" len="med"/>
                </a:ln>
              </p:spPr>
              <p:txBody>
                <a:bodyPr/>
                <a:lstStyle/>
                <a:p>
                  <a:endParaRPr lang="zh-CN" altLang="en-US"/>
                </a:p>
              </p:txBody>
            </p:sp>
            <p:sp>
              <p:nvSpPr>
                <p:cNvPr id="197" name="Freeform 186"/>
                <p:cNvSpPr>
                  <a:spLocks/>
                </p:cNvSpPr>
                <p:nvPr/>
              </p:nvSpPr>
              <p:spPr bwMode="auto">
                <a:xfrm>
                  <a:off x="3582" y="3282"/>
                  <a:ext cx="156" cy="470"/>
                </a:xfrm>
                <a:custGeom>
                  <a:avLst/>
                  <a:gdLst>
                    <a:gd name="T0" fmla="*/ 156 w 156"/>
                    <a:gd name="T1" fmla="*/ 39 h 470"/>
                    <a:gd name="T2" fmla="*/ 156 w 156"/>
                    <a:gd name="T3" fmla="*/ 470 h 470"/>
                    <a:gd name="T4" fmla="*/ 0 w 156"/>
                    <a:gd name="T5" fmla="*/ 427 h 470"/>
                    <a:gd name="T6" fmla="*/ 0 w 156"/>
                    <a:gd name="T7" fmla="*/ 0 h 470"/>
                    <a:gd name="T8" fmla="*/ 156 w 156"/>
                    <a:gd name="T9" fmla="*/ 39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3175" cap="rnd" cmpd="sng">
                  <a:solidFill>
                    <a:srgbClr val="333333"/>
                  </a:solidFill>
                  <a:prstDash val="solid"/>
                  <a:round/>
                  <a:headEnd type="none" w="med" len="med"/>
                  <a:tailEnd type="none" w="med" len="med"/>
                </a:ln>
              </p:spPr>
              <p:txBody>
                <a:bodyPr/>
                <a:lstStyle/>
                <a:p>
                  <a:endParaRPr lang="zh-CN" altLang="en-US"/>
                </a:p>
              </p:txBody>
            </p:sp>
            <p:sp>
              <p:nvSpPr>
                <p:cNvPr id="198" name="Line 187"/>
                <p:cNvSpPr>
                  <a:spLocks noChangeShapeType="1"/>
                </p:cNvSpPr>
                <p:nvPr/>
              </p:nvSpPr>
              <p:spPr bwMode="auto">
                <a:xfrm>
                  <a:off x="3604" y="3678"/>
                  <a:ext cx="108" cy="28"/>
                </a:xfrm>
                <a:prstGeom prst="line">
                  <a:avLst/>
                </a:prstGeom>
                <a:noFill/>
                <a:ln w="6350">
                  <a:solidFill>
                    <a:srgbClr val="676767"/>
                  </a:solidFill>
                  <a:round/>
                  <a:headEnd/>
                  <a:tailEnd/>
                </a:ln>
              </p:spPr>
              <p:txBody>
                <a:bodyPr wrap="none" anchor="ctr"/>
                <a:lstStyle/>
                <a:p>
                  <a:endParaRPr lang="zh-CN" altLang="en-US"/>
                </a:p>
              </p:txBody>
            </p:sp>
            <p:sp>
              <p:nvSpPr>
                <p:cNvPr id="199" name="Line 188"/>
                <p:cNvSpPr>
                  <a:spLocks noChangeShapeType="1"/>
                </p:cNvSpPr>
                <p:nvPr/>
              </p:nvSpPr>
              <p:spPr bwMode="auto">
                <a:xfrm>
                  <a:off x="3604" y="3656"/>
                  <a:ext cx="108" cy="29"/>
                </a:xfrm>
                <a:prstGeom prst="line">
                  <a:avLst/>
                </a:prstGeom>
                <a:noFill/>
                <a:ln w="6350">
                  <a:solidFill>
                    <a:srgbClr val="676767"/>
                  </a:solidFill>
                  <a:round/>
                  <a:headEnd/>
                  <a:tailEnd/>
                </a:ln>
              </p:spPr>
              <p:txBody>
                <a:bodyPr wrap="none" anchor="ctr"/>
                <a:lstStyle/>
                <a:p>
                  <a:endParaRPr lang="zh-CN" altLang="en-US"/>
                </a:p>
              </p:txBody>
            </p:sp>
            <p:sp>
              <p:nvSpPr>
                <p:cNvPr id="200" name="Line 189"/>
                <p:cNvSpPr>
                  <a:spLocks noChangeShapeType="1"/>
                </p:cNvSpPr>
                <p:nvPr/>
              </p:nvSpPr>
              <p:spPr bwMode="auto">
                <a:xfrm>
                  <a:off x="3604" y="3635"/>
                  <a:ext cx="108" cy="30"/>
                </a:xfrm>
                <a:prstGeom prst="line">
                  <a:avLst/>
                </a:prstGeom>
                <a:noFill/>
                <a:ln w="6350">
                  <a:solidFill>
                    <a:srgbClr val="676767"/>
                  </a:solidFill>
                  <a:round/>
                  <a:headEnd/>
                  <a:tailEnd/>
                </a:ln>
              </p:spPr>
              <p:txBody>
                <a:bodyPr wrap="none" anchor="ctr"/>
                <a:lstStyle/>
                <a:p>
                  <a:endParaRPr lang="zh-CN" altLang="en-US"/>
                </a:p>
              </p:txBody>
            </p:sp>
            <p:sp>
              <p:nvSpPr>
                <p:cNvPr id="201" name="Line 190"/>
                <p:cNvSpPr>
                  <a:spLocks noChangeShapeType="1"/>
                </p:cNvSpPr>
                <p:nvPr/>
              </p:nvSpPr>
              <p:spPr bwMode="auto">
                <a:xfrm>
                  <a:off x="3604" y="3614"/>
                  <a:ext cx="108" cy="29"/>
                </a:xfrm>
                <a:prstGeom prst="line">
                  <a:avLst/>
                </a:prstGeom>
                <a:noFill/>
                <a:ln w="6350">
                  <a:solidFill>
                    <a:srgbClr val="676767"/>
                  </a:solidFill>
                  <a:round/>
                  <a:headEnd/>
                  <a:tailEnd/>
                </a:ln>
              </p:spPr>
              <p:txBody>
                <a:bodyPr wrap="none" anchor="ctr"/>
                <a:lstStyle/>
                <a:p>
                  <a:endParaRPr lang="zh-CN" altLang="en-US"/>
                </a:p>
              </p:txBody>
            </p:sp>
            <p:sp>
              <p:nvSpPr>
                <p:cNvPr id="202" name="Line 191"/>
                <p:cNvSpPr>
                  <a:spLocks noChangeShapeType="1"/>
                </p:cNvSpPr>
                <p:nvPr/>
              </p:nvSpPr>
              <p:spPr bwMode="auto">
                <a:xfrm>
                  <a:off x="3604" y="3592"/>
                  <a:ext cx="108" cy="29"/>
                </a:xfrm>
                <a:prstGeom prst="line">
                  <a:avLst/>
                </a:prstGeom>
                <a:noFill/>
                <a:ln w="6350">
                  <a:solidFill>
                    <a:srgbClr val="676767"/>
                  </a:solidFill>
                  <a:round/>
                  <a:headEnd/>
                  <a:tailEnd/>
                </a:ln>
              </p:spPr>
              <p:txBody>
                <a:bodyPr wrap="none" anchor="ctr"/>
                <a:lstStyle/>
                <a:p>
                  <a:endParaRPr lang="zh-CN" altLang="en-US"/>
                </a:p>
              </p:txBody>
            </p:sp>
            <p:sp>
              <p:nvSpPr>
                <p:cNvPr id="203" name="Freeform 192"/>
                <p:cNvSpPr>
                  <a:spLocks/>
                </p:cNvSpPr>
                <p:nvPr/>
              </p:nvSpPr>
              <p:spPr bwMode="auto">
                <a:xfrm>
                  <a:off x="3593" y="3344"/>
                  <a:ext cx="123" cy="348"/>
                </a:xfrm>
                <a:custGeom>
                  <a:avLst/>
                  <a:gdLst>
                    <a:gd name="T0" fmla="*/ 123 w 453"/>
                    <a:gd name="T1" fmla="*/ 29 h 1278"/>
                    <a:gd name="T2" fmla="*/ 0 w 453"/>
                    <a:gd name="T3" fmla="*/ 0 h 1278"/>
                    <a:gd name="T4" fmla="*/ 0 w 453"/>
                    <a:gd name="T5" fmla="*/ 348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p:spPr>
              <p:txBody>
                <a:bodyPr/>
                <a:lstStyle/>
                <a:p>
                  <a:endParaRPr lang="zh-CN" altLang="en-US"/>
                </a:p>
              </p:txBody>
            </p:sp>
            <p:sp>
              <p:nvSpPr>
                <p:cNvPr id="204" name="Freeform 193"/>
                <p:cNvSpPr>
                  <a:spLocks/>
                </p:cNvSpPr>
                <p:nvPr/>
              </p:nvSpPr>
              <p:spPr bwMode="auto">
                <a:xfrm>
                  <a:off x="3615" y="3425"/>
                  <a:ext cx="93" cy="42"/>
                </a:xfrm>
                <a:custGeom>
                  <a:avLst/>
                  <a:gdLst>
                    <a:gd name="T0" fmla="*/ 0 w 351"/>
                    <a:gd name="T1" fmla="*/ 20 h 183"/>
                    <a:gd name="T2" fmla="*/ 0 w 351"/>
                    <a:gd name="T3" fmla="*/ 0 h 183"/>
                    <a:gd name="T4" fmla="*/ 93 w 351"/>
                    <a:gd name="T5" fmla="*/ 21 h 183"/>
                    <a:gd name="T6" fmla="*/ 93 w 351"/>
                    <a:gd name="T7" fmla="*/ 42 h 183"/>
                    <a:gd name="T8" fmla="*/ 0 w 351"/>
                    <a:gd name="T9" fmla="*/ 2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205" name="Freeform 194"/>
                <p:cNvSpPr>
                  <a:spLocks/>
                </p:cNvSpPr>
                <p:nvPr/>
              </p:nvSpPr>
              <p:spPr bwMode="auto">
                <a:xfrm>
                  <a:off x="3615" y="3471"/>
                  <a:ext cx="93" cy="48"/>
                </a:xfrm>
                <a:custGeom>
                  <a:avLst/>
                  <a:gdLst>
                    <a:gd name="T0" fmla="*/ 0 w 351"/>
                    <a:gd name="T1" fmla="*/ 22 h 182"/>
                    <a:gd name="T2" fmla="*/ 0 w 351"/>
                    <a:gd name="T3" fmla="*/ 0 h 182"/>
                    <a:gd name="T4" fmla="*/ 93 w 351"/>
                    <a:gd name="T5" fmla="*/ 25 h 182"/>
                    <a:gd name="T6" fmla="*/ 93 w 351"/>
                    <a:gd name="T7" fmla="*/ 48 h 182"/>
                    <a:gd name="T8" fmla="*/ 0 w 351"/>
                    <a:gd name="T9" fmla="*/ 22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sp>
              <p:nvSpPr>
                <p:cNvPr id="206" name="Freeform 195"/>
                <p:cNvSpPr>
                  <a:spLocks/>
                </p:cNvSpPr>
                <p:nvPr/>
              </p:nvSpPr>
              <p:spPr bwMode="auto">
                <a:xfrm>
                  <a:off x="3613" y="3378"/>
                  <a:ext cx="95" cy="43"/>
                </a:xfrm>
                <a:custGeom>
                  <a:avLst/>
                  <a:gdLst>
                    <a:gd name="T0" fmla="*/ 0 w 351"/>
                    <a:gd name="T1" fmla="*/ 20 h 182"/>
                    <a:gd name="T2" fmla="*/ 0 w 351"/>
                    <a:gd name="T3" fmla="*/ 0 h 182"/>
                    <a:gd name="T4" fmla="*/ 95 w 351"/>
                    <a:gd name="T5" fmla="*/ 22 h 182"/>
                    <a:gd name="T6" fmla="*/ 95 w 351"/>
                    <a:gd name="T7" fmla="*/ 43 h 182"/>
                    <a:gd name="T8" fmla="*/ 0 w 351"/>
                    <a:gd name="T9" fmla="*/ 2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cmpd="sng">
                  <a:noFill/>
                  <a:prstDash val="solid"/>
                  <a:round/>
                  <a:headEnd type="none" w="med" len="med"/>
                  <a:tailEnd type="none" w="med" len="med"/>
                </a:ln>
              </p:spPr>
              <p:txBody>
                <a:bodyPr/>
                <a:lstStyle/>
                <a:p>
                  <a:endParaRPr lang="zh-CN" altLang="en-US"/>
                </a:p>
              </p:txBody>
            </p:sp>
          </p:grpSp>
          <p:grpSp>
            <p:nvGrpSpPr>
              <p:cNvPr id="187" name="Group 196"/>
              <p:cNvGrpSpPr>
                <a:grpSpLocks/>
              </p:cNvGrpSpPr>
              <p:nvPr/>
            </p:nvGrpSpPr>
            <p:grpSpPr bwMode="auto">
              <a:xfrm>
                <a:off x="1656" y="2454"/>
                <a:ext cx="365" cy="319"/>
                <a:chOff x="842" y="938"/>
                <a:chExt cx="980" cy="855"/>
              </a:xfrm>
            </p:grpSpPr>
            <p:sp>
              <p:nvSpPr>
                <p:cNvPr id="188" name="Freeform 197"/>
                <p:cNvSpPr>
                  <a:spLocks/>
                </p:cNvSpPr>
                <p:nvPr/>
              </p:nvSpPr>
              <p:spPr bwMode="auto">
                <a:xfrm>
                  <a:off x="842" y="1016"/>
                  <a:ext cx="980" cy="777"/>
                </a:xfrm>
                <a:custGeom>
                  <a:avLst/>
                  <a:gdLst>
                    <a:gd name="T0" fmla="*/ 0 w 900"/>
                    <a:gd name="T1" fmla="*/ 335 h 713"/>
                    <a:gd name="T2" fmla="*/ 0 w 900"/>
                    <a:gd name="T3" fmla="*/ 472 h 713"/>
                    <a:gd name="T4" fmla="*/ 581 w 900"/>
                    <a:gd name="T5" fmla="*/ 777 h 713"/>
                    <a:gd name="T6" fmla="*/ 980 w 900"/>
                    <a:gd name="T7" fmla="*/ 422 h 713"/>
                    <a:gd name="T8" fmla="*/ 862 w 900"/>
                    <a:gd name="T9" fmla="*/ 350 h 713"/>
                    <a:gd name="T10" fmla="*/ 391 w 900"/>
                    <a:gd name="T11" fmla="*/ 0 h 713"/>
                    <a:gd name="T12" fmla="*/ 0 60000 65536"/>
                    <a:gd name="T13" fmla="*/ 0 60000 65536"/>
                    <a:gd name="T14" fmla="*/ 0 60000 65536"/>
                    <a:gd name="T15" fmla="*/ 0 60000 65536"/>
                    <a:gd name="T16" fmla="*/ 0 60000 65536"/>
                    <a:gd name="T17" fmla="*/ 0 60000 65536"/>
                    <a:gd name="T18" fmla="*/ 0 w 900"/>
                    <a:gd name="T19" fmla="*/ 0 h 713"/>
                    <a:gd name="T20" fmla="*/ 900 w 900"/>
                    <a:gd name="T21" fmla="*/ 713 h 713"/>
                  </a:gdLst>
                  <a:ahLst/>
                  <a:cxnLst>
                    <a:cxn ang="T12">
                      <a:pos x="T0" y="T1"/>
                    </a:cxn>
                    <a:cxn ang="T13">
                      <a:pos x="T2" y="T3"/>
                    </a:cxn>
                    <a:cxn ang="T14">
                      <a:pos x="T4" y="T5"/>
                    </a:cxn>
                    <a:cxn ang="T15">
                      <a:pos x="T6" y="T7"/>
                    </a:cxn>
                    <a:cxn ang="T16">
                      <a:pos x="T8" y="T9"/>
                    </a:cxn>
                    <a:cxn ang="T17">
                      <a:pos x="T10" y="T11"/>
                    </a:cxn>
                  </a:cxnLst>
                  <a:rect l="T18" t="T19" r="T20" b="T21"/>
                  <a:pathLst>
                    <a:path w="900" h="713">
                      <a:moveTo>
                        <a:pt x="0" y="307"/>
                      </a:moveTo>
                      <a:lnTo>
                        <a:pt x="0" y="433"/>
                      </a:lnTo>
                      <a:lnTo>
                        <a:pt x="534" y="713"/>
                      </a:lnTo>
                      <a:lnTo>
                        <a:pt x="900" y="387"/>
                      </a:lnTo>
                      <a:lnTo>
                        <a:pt x="792" y="321"/>
                      </a:lnTo>
                      <a:lnTo>
                        <a:pt x="359" y="0"/>
                      </a:lnTo>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89" name="Freeform 198"/>
                <p:cNvSpPr>
                  <a:spLocks/>
                </p:cNvSpPr>
                <p:nvPr/>
              </p:nvSpPr>
              <p:spPr bwMode="auto">
                <a:xfrm>
                  <a:off x="888" y="1029"/>
                  <a:ext cx="893" cy="727"/>
                </a:xfrm>
                <a:custGeom>
                  <a:avLst/>
                  <a:gdLst>
                    <a:gd name="T0" fmla="*/ 0 w 820"/>
                    <a:gd name="T1" fmla="*/ 314 h 667"/>
                    <a:gd name="T2" fmla="*/ 0 w 820"/>
                    <a:gd name="T3" fmla="*/ 446 h 667"/>
                    <a:gd name="T4" fmla="*/ 542 w 820"/>
                    <a:gd name="T5" fmla="*/ 727 h 667"/>
                    <a:gd name="T6" fmla="*/ 893 w 820"/>
                    <a:gd name="T7" fmla="*/ 413 h 667"/>
                    <a:gd name="T8" fmla="*/ 884 w 820"/>
                    <a:gd name="T9" fmla="*/ 356 h 667"/>
                    <a:gd name="T10" fmla="*/ 882 w 820"/>
                    <a:gd name="T11" fmla="*/ 311 h 667"/>
                    <a:gd name="T12" fmla="*/ 884 w 820"/>
                    <a:gd name="T13" fmla="*/ 256 h 667"/>
                    <a:gd name="T14" fmla="*/ 893 w 820"/>
                    <a:gd name="T15" fmla="*/ 204 h 667"/>
                    <a:gd name="T16" fmla="*/ 371 w 820"/>
                    <a:gd name="T17" fmla="*/ 0 h 667"/>
                    <a:gd name="T18" fmla="*/ 0 w 820"/>
                    <a:gd name="T19" fmla="*/ 314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0"/>
                    <a:gd name="T31" fmla="*/ 0 h 667"/>
                    <a:gd name="T32" fmla="*/ 820 w 820"/>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0" h="667">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solidFill>
                  <a:srgbClr val="FFFF99"/>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90" name="Freeform 199"/>
                <p:cNvSpPr>
                  <a:spLocks/>
                </p:cNvSpPr>
                <p:nvPr/>
              </p:nvSpPr>
              <p:spPr bwMode="auto">
                <a:xfrm>
                  <a:off x="843" y="938"/>
                  <a:ext cx="883" cy="410"/>
                </a:xfrm>
                <a:custGeom>
                  <a:avLst/>
                  <a:gdLst>
                    <a:gd name="T0" fmla="*/ 400 w 811"/>
                    <a:gd name="T1" fmla="*/ 72 h 376"/>
                    <a:gd name="T2" fmla="*/ 0 w 811"/>
                    <a:gd name="T3" fmla="*/ 410 h 376"/>
                    <a:gd name="T4" fmla="*/ 470 w 811"/>
                    <a:gd name="T5" fmla="*/ 390 h 376"/>
                    <a:gd name="T6" fmla="*/ 883 w 811"/>
                    <a:gd name="T7" fmla="*/ 0 h 376"/>
                    <a:gd name="T8" fmla="*/ 400 w 811"/>
                    <a:gd name="T9" fmla="*/ 72 h 376"/>
                    <a:gd name="T10" fmla="*/ 0 60000 65536"/>
                    <a:gd name="T11" fmla="*/ 0 60000 65536"/>
                    <a:gd name="T12" fmla="*/ 0 60000 65536"/>
                    <a:gd name="T13" fmla="*/ 0 60000 65536"/>
                    <a:gd name="T14" fmla="*/ 0 60000 65536"/>
                    <a:gd name="T15" fmla="*/ 0 w 811"/>
                    <a:gd name="T16" fmla="*/ 0 h 376"/>
                    <a:gd name="T17" fmla="*/ 811 w 811"/>
                    <a:gd name="T18" fmla="*/ 376 h 376"/>
                  </a:gdLst>
                  <a:ahLst/>
                  <a:cxnLst>
                    <a:cxn ang="T10">
                      <a:pos x="T0" y="T1"/>
                    </a:cxn>
                    <a:cxn ang="T11">
                      <a:pos x="T2" y="T3"/>
                    </a:cxn>
                    <a:cxn ang="T12">
                      <a:pos x="T4" y="T5"/>
                    </a:cxn>
                    <a:cxn ang="T13">
                      <a:pos x="T6" y="T7"/>
                    </a:cxn>
                    <a:cxn ang="T14">
                      <a:pos x="T8" y="T9"/>
                    </a:cxn>
                  </a:cxnLst>
                  <a:rect l="T15" t="T16" r="T17" b="T18"/>
                  <a:pathLst>
                    <a:path w="811" h="376">
                      <a:moveTo>
                        <a:pt x="367" y="66"/>
                      </a:moveTo>
                      <a:lnTo>
                        <a:pt x="0" y="376"/>
                      </a:lnTo>
                      <a:lnTo>
                        <a:pt x="432" y="358"/>
                      </a:lnTo>
                      <a:lnTo>
                        <a:pt x="811" y="0"/>
                      </a:lnTo>
                      <a:lnTo>
                        <a:pt x="367" y="66"/>
                      </a:lnTo>
                      <a:close/>
                    </a:path>
                  </a:pathLst>
                </a:custGeom>
                <a:solidFill>
                  <a:srgbClr val="C0C0C0"/>
                </a:solid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sp>
              <p:nvSpPr>
                <p:cNvPr id="191" name="Freeform 200"/>
                <p:cNvSpPr>
                  <a:spLocks/>
                </p:cNvSpPr>
                <p:nvPr/>
              </p:nvSpPr>
              <p:spPr bwMode="auto">
                <a:xfrm>
                  <a:off x="1463" y="1526"/>
                  <a:ext cx="156" cy="122"/>
                </a:xfrm>
                <a:custGeom>
                  <a:avLst/>
                  <a:gdLst>
                    <a:gd name="T0" fmla="*/ 93 w 276"/>
                    <a:gd name="T1" fmla="*/ 0 h 197"/>
                    <a:gd name="T2" fmla="*/ 0 w 276"/>
                    <a:gd name="T3" fmla="*/ 92 h 197"/>
                    <a:gd name="T4" fmla="*/ 64 w 276"/>
                    <a:gd name="T5" fmla="*/ 122 h 197"/>
                    <a:gd name="T6" fmla="*/ 156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92" name="Freeform 201"/>
                <p:cNvSpPr>
                  <a:spLocks/>
                </p:cNvSpPr>
                <p:nvPr/>
              </p:nvSpPr>
              <p:spPr bwMode="auto">
                <a:xfrm>
                  <a:off x="1637" y="1319"/>
                  <a:ext cx="157" cy="122"/>
                </a:xfrm>
                <a:custGeom>
                  <a:avLst/>
                  <a:gdLst>
                    <a:gd name="T0" fmla="*/ 93 w 276"/>
                    <a:gd name="T1" fmla="*/ 0 h 197"/>
                    <a:gd name="T2" fmla="*/ 0 w 276"/>
                    <a:gd name="T3" fmla="*/ 92 h 197"/>
                    <a:gd name="T4" fmla="*/ 65 w 276"/>
                    <a:gd name="T5" fmla="*/ 122 h 197"/>
                    <a:gd name="T6" fmla="*/ 157 w 276"/>
                    <a:gd name="T7" fmla="*/ 25 h 197"/>
                    <a:gd name="T8" fmla="*/ 93 w 276"/>
                    <a:gd name="T9" fmla="*/ 0 h 197"/>
                    <a:gd name="T10" fmla="*/ 0 60000 65536"/>
                    <a:gd name="T11" fmla="*/ 0 60000 65536"/>
                    <a:gd name="T12" fmla="*/ 0 60000 65536"/>
                    <a:gd name="T13" fmla="*/ 0 60000 65536"/>
                    <a:gd name="T14" fmla="*/ 0 60000 65536"/>
                    <a:gd name="T15" fmla="*/ 0 w 276"/>
                    <a:gd name="T16" fmla="*/ 0 h 197"/>
                    <a:gd name="T17" fmla="*/ 276 w 276"/>
                    <a:gd name="T18" fmla="*/ 197 h 197"/>
                  </a:gdLst>
                  <a:ahLst/>
                  <a:cxnLst>
                    <a:cxn ang="T10">
                      <a:pos x="T0" y="T1"/>
                    </a:cxn>
                    <a:cxn ang="T11">
                      <a:pos x="T2" y="T3"/>
                    </a:cxn>
                    <a:cxn ang="T12">
                      <a:pos x="T4" y="T5"/>
                    </a:cxn>
                    <a:cxn ang="T13">
                      <a:pos x="T6" y="T7"/>
                    </a:cxn>
                    <a:cxn ang="T14">
                      <a:pos x="T8" y="T9"/>
                    </a:cxn>
                  </a:cxnLst>
                  <a:rect l="T15" t="T16" r="T17" b="T18"/>
                  <a:pathLst>
                    <a:path w="276" h="197">
                      <a:moveTo>
                        <a:pt x="164" y="0"/>
                      </a:moveTo>
                      <a:lnTo>
                        <a:pt x="0" y="149"/>
                      </a:lnTo>
                      <a:lnTo>
                        <a:pt x="114" y="197"/>
                      </a:lnTo>
                      <a:lnTo>
                        <a:pt x="276" y="41"/>
                      </a:lnTo>
                      <a:lnTo>
                        <a:pt x="164" y="0"/>
                      </a:lnTo>
                      <a:close/>
                    </a:path>
                  </a:pathLst>
                </a:custGeom>
                <a:solidFill>
                  <a:schemeClr val="tx1"/>
                </a:solidFill>
                <a:ln w="6350" cap="flat" cmpd="sng">
                  <a:solidFill>
                    <a:schemeClr val="tx1"/>
                  </a:solidFill>
                  <a:prstDash val="solid"/>
                  <a:round/>
                  <a:headEnd type="none" w="med" len="med"/>
                  <a:tailEnd type="none" w="med" len="med"/>
                </a:ln>
              </p:spPr>
              <p:txBody>
                <a:bodyPr tIns="27432" bIns="27432" anchor="ctr">
                  <a:spAutoFit/>
                </a:bodyPr>
                <a:lstStyle/>
                <a:p>
                  <a:endParaRPr lang="zh-CN" altLang="en-US"/>
                </a:p>
              </p:txBody>
            </p:sp>
            <p:sp>
              <p:nvSpPr>
                <p:cNvPr id="193" name="Freeform 202"/>
                <p:cNvSpPr>
                  <a:spLocks/>
                </p:cNvSpPr>
                <p:nvPr/>
              </p:nvSpPr>
              <p:spPr bwMode="auto">
                <a:xfrm>
                  <a:off x="890" y="1294"/>
                  <a:ext cx="871" cy="320"/>
                </a:xfrm>
                <a:custGeom>
                  <a:avLst/>
                  <a:gdLst>
                    <a:gd name="T0" fmla="*/ 0 w 800"/>
                    <a:gd name="T1" fmla="*/ 70 h 294"/>
                    <a:gd name="T2" fmla="*/ 533 w 800"/>
                    <a:gd name="T3" fmla="*/ 320 h 294"/>
                    <a:gd name="T4" fmla="*/ 871 w 800"/>
                    <a:gd name="T5" fmla="*/ 0 h 294"/>
                    <a:gd name="T6" fmla="*/ 0 60000 65536"/>
                    <a:gd name="T7" fmla="*/ 0 60000 65536"/>
                    <a:gd name="T8" fmla="*/ 0 60000 65536"/>
                    <a:gd name="T9" fmla="*/ 0 w 800"/>
                    <a:gd name="T10" fmla="*/ 0 h 294"/>
                    <a:gd name="T11" fmla="*/ 800 w 800"/>
                    <a:gd name="T12" fmla="*/ 294 h 294"/>
                  </a:gdLst>
                  <a:ahLst/>
                  <a:cxnLst>
                    <a:cxn ang="T6">
                      <a:pos x="T0" y="T1"/>
                    </a:cxn>
                    <a:cxn ang="T7">
                      <a:pos x="T2" y="T3"/>
                    </a:cxn>
                    <a:cxn ang="T8">
                      <a:pos x="T4" y="T5"/>
                    </a:cxn>
                  </a:cxnLst>
                  <a:rect l="T9" t="T10" r="T11" b="T12"/>
                  <a:pathLst>
                    <a:path w="800" h="294">
                      <a:moveTo>
                        <a:pt x="0" y="64"/>
                      </a:moveTo>
                      <a:lnTo>
                        <a:pt x="490" y="294"/>
                      </a:lnTo>
                      <a:lnTo>
                        <a:pt x="800" y="0"/>
                      </a:lnTo>
                    </a:path>
                  </a:pathLst>
                </a:custGeom>
                <a:noFill/>
                <a:ln w="6350" cap="flat" cmpd="sng">
                  <a:solidFill>
                    <a:schemeClr val="tx1"/>
                  </a:solidFill>
                  <a:prstDash val="solid"/>
                  <a:round/>
                  <a:headEnd type="none" w="med" len="med"/>
                  <a:tailEnd type="none" w="med" len="med"/>
                </a:ln>
              </p:spPr>
              <p:txBody>
                <a:bodyPr wrap="none" tIns="27432" bIns="27432" anchor="ctr">
                  <a:spAutoFit/>
                </a:bodyPr>
                <a:lstStyle/>
                <a:p>
                  <a:endParaRPr lang="zh-CN" altLang="en-US"/>
                </a:p>
              </p:txBody>
            </p:sp>
          </p:grpSp>
        </p:grpSp>
        <p:sp>
          <p:nvSpPr>
            <p:cNvPr id="207" name="Text Box 203"/>
            <p:cNvSpPr txBox="1">
              <a:spLocks noChangeArrowheads="1"/>
            </p:cNvSpPr>
            <p:nvPr/>
          </p:nvSpPr>
          <p:spPr bwMode="auto">
            <a:xfrm>
              <a:off x="1549771" y="1225550"/>
              <a:ext cx="3297238" cy="457200"/>
            </a:xfrm>
            <a:prstGeom prst="rect">
              <a:avLst/>
            </a:prstGeom>
            <a:noFill/>
            <a:ln w="76200">
              <a:noFill/>
              <a:miter lim="800000"/>
              <a:headEnd/>
              <a:tailEnd/>
            </a:ln>
          </p:spPr>
          <p:txBody>
            <a:bodyPr>
              <a:spAutoFit/>
            </a:bodyPr>
            <a:lstStyle/>
            <a:p>
              <a:pPr eaLnBrk="0" hangingPunct="0">
                <a:spcBef>
                  <a:spcPct val="50000"/>
                </a:spcBef>
              </a:pPr>
              <a:r>
                <a:rPr lang="en-US" altLang="zh-CN" b="1">
                  <a:solidFill>
                    <a:srgbClr val="D2007D"/>
                  </a:solidFill>
                  <a:latin typeface="Arial Narrow" pitchFamily="34" charset="0"/>
                </a:rPr>
                <a:t>Kerberos </a:t>
              </a:r>
              <a:r>
                <a:rPr lang="zh-CN" altLang="en-US" b="1">
                  <a:solidFill>
                    <a:srgbClr val="D2007D"/>
                  </a:solidFill>
                  <a:latin typeface="Arial Narrow" pitchFamily="34" charset="0"/>
                </a:rPr>
                <a:t>验证</a:t>
              </a:r>
            </a:p>
          </p:txBody>
        </p:sp>
        <p:sp>
          <p:nvSpPr>
            <p:cNvPr id="208" name="AutoShape 204"/>
            <p:cNvSpPr>
              <a:spLocks noChangeArrowheads="1"/>
            </p:cNvSpPr>
            <p:nvPr/>
          </p:nvSpPr>
          <p:spPr bwMode="auto">
            <a:xfrm rot="16200000">
              <a:off x="2503064" y="3307557"/>
              <a:ext cx="1668463" cy="482600"/>
            </a:xfrm>
            <a:prstGeom prst="leftRightArrow">
              <a:avLst>
                <a:gd name="adj1" fmla="val 50000"/>
                <a:gd name="adj2" fmla="val 69145"/>
              </a:avLst>
            </a:prstGeom>
            <a:gradFill rotWithShape="0">
              <a:gsLst>
                <a:gs pos="0">
                  <a:srgbClr val="D20091"/>
                </a:gs>
                <a:gs pos="100000">
                  <a:srgbClr val="D20091">
                    <a:gamma/>
                    <a:tint val="66667"/>
                    <a:invGamma/>
                  </a:srgbClr>
                </a:gs>
              </a:gsLst>
              <a:lin ang="5400000" scaled="1"/>
            </a:gradFill>
            <a:ln w="6350">
              <a:solidFill>
                <a:srgbClr val="800080"/>
              </a:solidFill>
              <a:miter lim="800000"/>
              <a:headEnd/>
              <a:tailEnd/>
            </a:ln>
            <a:effectLst/>
          </p:spPr>
          <p:txBody>
            <a:bodyPr vert="eaVert" wrap="none" tIns="27432" bIns="27432" anchor="ctr"/>
            <a:lstStyle/>
            <a:p>
              <a:pPr algn="ctr" eaLnBrk="0" hangingPunct="0">
                <a:defRPr/>
              </a:pPr>
              <a:r>
                <a:rPr lang="en-US" altLang="zh-CN" sz="2200" b="1">
                  <a:solidFill>
                    <a:srgbClr val="FFFFFF"/>
                  </a:solidFill>
                  <a:effectLst>
                    <a:outerShdw blurRad="38100" dist="38100" dir="2700000" algn="tl">
                      <a:srgbClr val="000000"/>
                    </a:outerShdw>
                  </a:effectLst>
                </a:rPr>
                <a:t>2</a:t>
              </a:r>
            </a:p>
          </p:txBody>
        </p:sp>
        <p:sp>
          <p:nvSpPr>
            <p:cNvPr id="209" name="AutoShape 205"/>
            <p:cNvSpPr>
              <a:spLocks noChangeArrowheads="1"/>
            </p:cNvSpPr>
            <p:nvPr/>
          </p:nvSpPr>
          <p:spPr bwMode="auto">
            <a:xfrm>
              <a:off x="2975346" y="4926013"/>
              <a:ext cx="825500" cy="406400"/>
            </a:xfrm>
            <a:prstGeom prst="plaque">
              <a:avLst>
                <a:gd name="adj" fmla="val 16667"/>
              </a:avLst>
            </a:prstGeom>
            <a:solidFill>
              <a:schemeClr val="bg1"/>
            </a:solidFill>
            <a:ln w="6350">
              <a:solidFill>
                <a:srgbClr val="800080"/>
              </a:solidFill>
              <a:miter lim="800000"/>
              <a:headEnd/>
              <a:tailEnd/>
            </a:ln>
          </p:spPr>
          <p:txBody>
            <a:bodyPr wrap="none" tIns="91440" bIns="27432" anchor="ctr"/>
            <a:lstStyle/>
            <a:p>
              <a:pPr algn="ctr" eaLnBrk="0" hangingPunct="0">
                <a:lnSpc>
                  <a:spcPct val="80000"/>
                </a:lnSpc>
              </a:pPr>
              <a:r>
                <a:rPr lang="zh-CN" altLang="en-US" sz="1400" b="1">
                  <a:solidFill>
                    <a:srgbClr val="D2007D"/>
                  </a:solidFill>
                </a:rPr>
                <a:t>会话</a:t>
              </a:r>
            </a:p>
            <a:p>
              <a:pPr algn="ctr" eaLnBrk="0" hangingPunct="0">
                <a:lnSpc>
                  <a:spcPct val="80000"/>
                </a:lnSpc>
              </a:pPr>
              <a:r>
                <a:rPr lang="zh-CN" altLang="en-US" sz="1400" b="1">
                  <a:solidFill>
                    <a:srgbClr val="D2007D"/>
                  </a:solidFill>
                </a:rPr>
                <a:t>凭证</a:t>
              </a:r>
            </a:p>
          </p:txBody>
        </p:sp>
        <p:grpSp>
          <p:nvGrpSpPr>
            <p:cNvPr id="210" name="Group 206"/>
            <p:cNvGrpSpPr>
              <a:grpSpLocks/>
            </p:cNvGrpSpPr>
            <p:nvPr/>
          </p:nvGrpSpPr>
          <p:grpSpPr bwMode="auto">
            <a:xfrm>
              <a:off x="2216521" y="4295775"/>
              <a:ext cx="1001713" cy="482600"/>
              <a:chOff x="1032" y="2706"/>
              <a:chExt cx="631" cy="304"/>
            </a:xfrm>
          </p:grpSpPr>
          <p:sp>
            <p:nvSpPr>
              <p:cNvPr id="211" name="AutoShape 207"/>
              <p:cNvSpPr>
                <a:spLocks noChangeArrowheads="1"/>
              </p:cNvSpPr>
              <p:nvPr/>
            </p:nvSpPr>
            <p:spPr bwMode="auto">
              <a:xfrm rot="-8451580">
                <a:off x="1032" y="2706"/>
                <a:ext cx="631" cy="304"/>
              </a:xfrm>
              <a:prstGeom prst="leftRightArrow">
                <a:avLst>
                  <a:gd name="adj1" fmla="val 55269"/>
                  <a:gd name="adj2" fmla="val 67103"/>
                </a:avLst>
              </a:prstGeom>
              <a:gradFill rotWithShape="0">
                <a:gsLst>
                  <a:gs pos="0">
                    <a:srgbClr val="D20091"/>
                  </a:gs>
                  <a:gs pos="50000">
                    <a:srgbClr val="E155B6"/>
                  </a:gs>
                  <a:gs pos="100000">
                    <a:srgbClr val="D20091"/>
                  </a:gs>
                </a:gsLst>
                <a:lin ang="2700000" scaled="1"/>
              </a:gradFill>
              <a:ln w="6350">
                <a:solidFill>
                  <a:srgbClr val="800080"/>
                </a:solidFill>
                <a:miter lim="800000"/>
                <a:headEnd/>
                <a:tailEnd/>
              </a:ln>
            </p:spPr>
            <p:txBody>
              <a:bodyPr wrap="none" tIns="27432" bIns="27432" anchor="ctr"/>
              <a:lstStyle/>
              <a:p>
                <a:endParaRPr lang="zh-CN" altLang="en-US"/>
              </a:p>
            </p:txBody>
          </p:sp>
          <p:sp>
            <p:nvSpPr>
              <p:cNvPr id="212" name="Text Box 208"/>
              <p:cNvSpPr txBox="1">
                <a:spLocks noChangeArrowheads="1"/>
              </p:cNvSpPr>
              <p:nvPr/>
            </p:nvSpPr>
            <p:spPr bwMode="auto">
              <a:xfrm>
                <a:off x="1265" y="2764"/>
                <a:ext cx="214" cy="245"/>
              </a:xfrm>
              <a:prstGeom prst="rect">
                <a:avLst/>
              </a:prstGeom>
              <a:noFill/>
              <a:ln w="6350">
                <a:noFill/>
                <a:miter lim="800000"/>
                <a:headEnd/>
                <a:tailEnd/>
              </a:ln>
              <a:effectLst>
                <a:outerShdw dist="17961" dir="2700000" algn="ctr" rotWithShape="0">
                  <a:srgbClr val="800080"/>
                </a:outerShdw>
              </a:effectLst>
            </p:spPr>
            <p:txBody>
              <a:bodyPr wrap="none" tIns="27432" bIns="27432">
                <a:spAutoFit/>
              </a:bodyPr>
              <a:lstStyle/>
              <a:p>
                <a:pPr eaLnBrk="0" hangingPunct="0">
                  <a:defRPr/>
                </a:pPr>
                <a:r>
                  <a:rPr lang="en-US" altLang="zh-CN" sz="2200" b="1">
                    <a:solidFill>
                      <a:srgbClr val="FFFFFF"/>
                    </a:solidFill>
                  </a:rPr>
                  <a:t>1</a:t>
                </a:r>
              </a:p>
            </p:txBody>
          </p:sp>
        </p:grpSp>
        <p:grpSp>
          <p:nvGrpSpPr>
            <p:cNvPr id="213" name="Group 209"/>
            <p:cNvGrpSpPr>
              <a:grpSpLocks/>
            </p:cNvGrpSpPr>
            <p:nvPr/>
          </p:nvGrpSpPr>
          <p:grpSpPr bwMode="auto">
            <a:xfrm>
              <a:off x="4578721" y="1228725"/>
              <a:ext cx="455613" cy="3817938"/>
              <a:chOff x="2520" y="774"/>
              <a:chExt cx="287" cy="2405"/>
            </a:xfrm>
          </p:grpSpPr>
          <p:sp>
            <p:nvSpPr>
              <p:cNvPr id="214" name="AutoShape 210"/>
              <p:cNvSpPr>
                <a:spLocks noChangeArrowheads="1"/>
              </p:cNvSpPr>
              <p:nvPr/>
            </p:nvSpPr>
            <p:spPr bwMode="auto">
              <a:xfrm rot="-2868153">
                <a:off x="1461" y="1833"/>
                <a:ext cx="2405" cy="287"/>
              </a:xfrm>
              <a:prstGeom prst="leftRightArrow">
                <a:avLst>
                  <a:gd name="adj1" fmla="val 55926"/>
                  <a:gd name="adj2" fmla="val 100557"/>
                </a:avLst>
              </a:prstGeom>
              <a:gradFill rotWithShape="0">
                <a:gsLst>
                  <a:gs pos="0">
                    <a:srgbClr val="D20091"/>
                  </a:gs>
                  <a:gs pos="100000">
                    <a:srgbClr val="E155B6"/>
                  </a:gs>
                </a:gsLst>
                <a:lin ang="5400000" scaled="1"/>
              </a:gradFill>
              <a:ln w="6350">
                <a:solidFill>
                  <a:srgbClr val="800080"/>
                </a:solidFill>
                <a:miter lim="800000"/>
                <a:headEnd/>
                <a:tailEnd/>
              </a:ln>
            </p:spPr>
            <p:txBody>
              <a:bodyPr rot="10800000" wrap="none" tIns="27432" bIns="27432"/>
              <a:lstStyle/>
              <a:p>
                <a:endParaRPr lang="zh-CN" altLang="en-US"/>
              </a:p>
            </p:txBody>
          </p:sp>
          <p:sp>
            <p:nvSpPr>
              <p:cNvPr id="215" name="Text Box 211"/>
              <p:cNvSpPr txBox="1">
                <a:spLocks noChangeArrowheads="1"/>
              </p:cNvSpPr>
              <p:nvPr/>
            </p:nvSpPr>
            <p:spPr bwMode="auto">
              <a:xfrm>
                <a:off x="2581" y="1823"/>
                <a:ext cx="214" cy="245"/>
              </a:xfrm>
              <a:prstGeom prst="rect">
                <a:avLst/>
              </a:prstGeom>
              <a:noFill/>
              <a:ln w="6350">
                <a:noFill/>
                <a:miter lim="800000"/>
                <a:headEnd/>
                <a:tailEnd/>
              </a:ln>
              <a:effectLst>
                <a:outerShdw dist="17961" dir="2700000" algn="ctr" rotWithShape="0">
                  <a:srgbClr val="800080"/>
                </a:outerShdw>
              </a:effectLst>
            </p:spPr>
            <p:txBody>
              <a:bodyPr wrap="none" tIns="27432" bIns="27432">
                <a:spAutoFit/>
              </a:bodyPr>
              <a:lstStyle/>
              <a:p>
                <a:pPr eaLnBrk="0" hangingPunct="0">
                  <a:defRPr/>
                </a:pPr>
                <a:r>
                  <a:rPr lang="en-US" altLang="zh-CN" sz="2200" b="1">
                    <a:solidFill>
                      <a:srgbClr val="FFFFFF"/>
                    </a:solidFill>
                  </a:rPr>
                  <a:t>3</a:t>
                </a:r>
              </a:p>
            </p:txBody>
          </p:sp>
        </p:grpSp>
        <p:grpSp>
          <p:nvGrpSpPr>
            <p:cNvPr id="216" name="Group 212"/>
            <p:cNvGrpSpPr>
              <a:grpSpLocks/>
            </p:cNvGrpSpPr>
            <p:nvPr/>
          </p:nvGrpSpPr>
          <p:grpSpPr bwMode="auto">
            <a:xfrm>
              <a:off x="3529384" y="3783013"/>
              <a:ext cx="3897312" cy="474662"/>
              <a:chOff x="1859" y="2383"/>
              <a:chExt cx="2455" cy="299"/>
            </a:xfrm>
          </p:grpSpPr>
          <p:sp>
            <p:nvSpPr>
              <p:cNvPr id="217" name="AutoShape 213"/>
              <p:cNvSpPr>
                <a:spLocks noChangeArrowheads="1"/>
              </p:cNvSpPr>
              <p:nvPr/>
            </p:nvSpPr>
            <p:spPr bwMode="auto">
              <a:xfrm rot="-1334375">
                <a:off x="1859" y="2403"/>
                <a:ext cx="2455" cy="279"/>
              </a:xfrm>
              <a:prstGeom prst="leftRightArrow">
                <a:avLst>
                  <a:gd name="adj1" fmla="val 55926"/>
                  <a:gd name="adj2" fmla="val 105591"/>
                </a:avLst>
              </a:prstGeom>
              <a:gradFill rotWithShape="0">
                <a:gsLst>
                  <a:gs pos="0">
                    <a:srgbClr val="D20091"/>
                  </a:gs>
                  <a:gs pos="100000">
                    <a:srgbClr val="E155B6"/>
                  </a:gs>
                </a:gsLst>
                <a:lin ang="5400000" scaled="1"/>
              </a:gradFill>
              <a:ln w="6350">
                <a:solidFill>
                  <a:srgbClr val="800080"/>
                </a:solidFill>
                <a:miter lim="800000"/>
                <a:headEnd/>
                <a:tailEnd/>
              </a:ln>
            </p:spPr>
            <p:txBody>
              <a:bodyPr rot="10800000" wrap="none" tIns="27432" bIns="27432"/>
              <a:lstStyle/>
              <a:p>
                <a:endParaRPr lang="zh-CN" altLang="en-US"/>
              </a:p>
            </p:txBody>
          </p:sp>
          <p:sp>
            <p:nvSpPr>
              <p:cNvPr id="218" name="Text Box 214"/>
              <p:cNvSpPr txBox="1">
                <a:spLocks noChangeArrowheads="1"/>
              </p:cNvSpPr>
              <p:nvPr/>
            </p:nvSpPr>
            <p:spPr bwMode="auto">
              <a:xfrm>
                <a:off x="3064" y="2383"/>
                <a:ext cx="214" cy="245"/>
              </a:xfrm>
              <a:prstGeom prst="rect">
                <a:avLst/>
              </a:prstGeom>
              <a:noFill/>
              <a:ln w="6350">
                <a:noFill/>
                <a:miter lim="800000"/>
                <a:headEnd/>
                <a:tailEnd/>
              </a:ln>
              <a:effectLst>
                <a:outerShdw dist="17961" dir="2700000" algn="ctr" rotWithShape="0">
                  <a:srgbClr val="800080"/>
                </a:outerShdw>
              </a:effectLst>
            </p:spPr>
            <p:txBody>
              <a:bodyPr wrap="none" tIns="27432" bIns="27432">
                <a:spAutoFit/>
              </a:bodyPr>
              <a:lstStyle/>
              <a:p>
                <a:pPr eaLnBrk="0" hangingPunct="0">
                  <a:defRPr/>
                </a:pPr>
                <a:r>
                  <a:rPr lang="en-US" altLang="zh-CN" sz="2200" b="1">
                    <a:solidFill>
                      <a:srgbClr val="FFFFFF"/>
                    </a:solidFill>
                  </a:rPr>
                  <a:t>4</a:t>
                </a:r>
              </a:p>
            </p:txBody>
          </p:sp>
        </p:grpSp>
        <p:grpSp>
          <p:nvGrpSpPr>
            <p:cNvPr id="219" name="Group 215"/>
            <p:cNvGrpSpPr>
              <a:grpSpLocks/>
            </p:cNvGrpSpPr>
            <p:nvPr/>
          </p:nvGrpSpPr>
          <p:grpSpPr bwMode="auto">
            <a:xfrm>
              <a:off x="3862759" y="4638675"/>
              <a:ext cx="3265487" cy="457200"/>
              <a:chOff x="2069" y="2922"/>
              <a:chExt cx="2057" cy="288"/>
            </a:xfrm>
          </p:grpSpPr>
          <p:sp>
            <p:nvSpPr>
              <p:cNvPr id="220" name="AutoShape 216"/>
              <p:cNvSpPr>
                <a:spLocks noChangeArrowheads="1"/>
              </p:cNvSpPr>
              <p:nvPr/>
            </p:nvSpPr>
            <p:spPr bwMode="auto">
              <a:xfrm rot="-649964">
                <a:off x="2069" y="2922"/>
                <a:ext cx="2057" cy="288"/>
              </a:xfrm>
              <a:prstGeom prst="leftRightArrow">
                <a:avLst>
                  <a:gd name="adj1" fmla="val 55926"/>
                  <a:gd name="adj2" fmla="val 85708"/>
                </a:avLst>
              </a:prstGeom>
              <a:gradFill rotWithShape="0">
                <a:gsLst>
                  <a:gs pos="0">
                    <a:srgbClr val="D20091"/>
                  </a:gs>
                  <a:gs pos="100000">
                    <a:srgbClr val="E155B6"/>
                  </a:gs>
                </a:gsLst>
                <a:lin ang="5400000" scaled="1"/>
              </a:gradFill>
              <a:ln w="6350">
                <a:solidFill>
                  <a:srgbClr val="800080"/>
                </a:solidFill>
                <a:miter lim="800000"/>
                <a:headEnd/>
                <a:tailEnd/>
              </a:ln>
            </p:spPr>
            <p:txBody>
              <a:bodyPr rot="10800000" wrap="none" tIns="27432" bIns="27432"/>
              <a:lstStyle/>
              <a:p>
                <a:endParaRPr lang="zh-CN" altLang="en-US"/>
              </a:p>
            </p:txBody>
          </p:sp>
          <p:sp>
            <p:nvSpPr>
              <p:cNvPr id="221" name="Text Box 217"/>
              <p:cNvSpPr txBox="1">
                <a:spLocks noChangeArrowheads="1"/>
              </p:cNvSpPr>
              <p:nvPr/>
            </p:nvSpPr>
            <p:spPr bwMode="auto">
              <a:xfrm>
                <a:off x="2994" y="2944"/>
                <a:ext cx="214" cy="245"/>
              </a:xfrm>
              <a:prstGeom prst="rect">
                <a:avLst/>
              </a:prstGeom>
              <a:noFill/>
              <a:ln w="6350">
                <a:noFill/>
                <a:miter lim="800000"/>
                <a:headEnd/>
                <a:tailEnd/>
              </a:ln>
              <a:effectLst>
                <a:outerShdw dist="17961" dir="2700000" algn="ctr" rotWithShape="0">
                  <a:srgbClr val="800080"/>
                </a:outerShdw>
              </a:effectLst>
            </p:spPr>
            <p:txBody>
              <a:bodyPr wrap="none" tIns="27432" bIns="27432">
                <a:spAutoFit/>
              </a:bodyPr>
              <a:lstStyle/>
              <a:p>
                <a:pPr eaLnBrk="0" hangingPunct="0">
                  <a:defRPr/>
                </a:pPr>
                <a:r>
                  <a:rPr lang="en-US" altLang="zh-CN" sz="2200" b="1">
                    <a:solidFill>
                      <a:srgbClr val="FFFFFF"/>
                    </a:solidFill>
                  </a:rPr>
                  <a:t>5</a:t>
                </a:r>
              </a:p>
            </p:txBody>
          </p:sp>
        </p:grpSp>
      </p:grpSp>
      <p:grpSp>
        <p:nvGrpSpPr>
          <p:cNvPr id="222" name="Group 218"/>
          <p:cNvGrpSpPr>
            <a:grpSpLocks/>
          </p:cNvGrpSpPr>
          <p:nvPr/>
        </p:nvGrpSpPr>
        <p:grpSpPr bwMode="auto">
          <a:xfrm>
            <a:off x="1189409" y="6142038"/>
            <a:ext cx="609600" cy="228600"/>
            <a:chOff x="336" y="3759"/>
            <a:chExt cx="593" cy="225"/>
          </a:xfrm>
        </p:grpSpPr>
        <p:grpSp>
          <p:nvGrpSpPr>
            <p:cNvPr id="223" name="Group 219"/>
            <p:cNvGrpSpPr>
              <a:grpSpLocks/>
            </p:cNvGrpSpPr>
            <p:nvPr/>
          </p:nvGrpSpPr>
          <p:grpSpPr bwMode="auto">
            <a:xfrm>
              <a:off x="336" y="3759"/>
              <a:ext cx="279" cy="225"/>
              <a:chOff x="336" y="3759"/>
              <a:chExt cx="279" cy="225"/>
            </a:xfrm>
          </p:grpSpPr>
          <p:sp>
            <p:nvSpPr>
              <p:cNvPr id="230" name="AutoShape 220"/>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p:spPr>
            <p:txBody>
              <a:bodyPr wrap="none" anchor="ctr"/>
              <a:lstStyle/>
              <a:p>
                <a:endParaRPr lang="zh-CN" altLang="en-US"/>
              </a:p>
            </p:txBody>
          </p:sp>
          <p:sp>
            <p:nvSpPr>
              <p:cNvPr id="231" name="Rectangle 221"/>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p:spPr>
            <p:txBody>
              <a:bodyPr wrap="none" anchor="ctr"/>
              <a:lstStyle/>
              <a:p>
                <a:endParaRPr lang="zh-CN" altLang="en-US"/>
              </a:p>
            </p:txBody>
          </p:sp>
          <p:sp>
            <p:nvSpPr>
              <p:cNvPr id="232" name="Arc 222"/>
              <p:cNvSpPr>
                <a:spLocks/>
              </p:cNvSpPr>
              <p:nvPr/>
            </p:nvSpPr>
            <p:spPr bwMode="auto">
              <a:xfrm>
                <a:off x="376" y="3815"/>
                <a:ext cx="68" cy="45"/>
              </a:xfrm>
              <a:custGeom>
                <a:avLst/>
                <a:gdLst>
                  <a:gd name="G0" fmla="+- 21600 0 0"/>
                  <a:gd name="G1" fmla="+- 21600 0 0"/>
                  <a:gd name="G2" fmla="+- 21600 0 0"/>
                  <a:gd name="T0" fmla="*/ 9259 w 22320"/>
                  <a:gd name="T1" fmla="*/ 39327 h 39327"/>
                  <a:gd name="T2" fmla="*/ 22320 w 22320"/>
                  <a:gd name="T3" fmla="*/ 12 h 39327"/>
                  <a:gd name="T4" fmla="*/ 21600 w 22320"/>
                  <a:gd name="T5" fmla="*/ 21600 h 39327"/>
                </a:gdLst>
                <a:ahLst/>
                <a:cxnLst>
                  <a:cxn ang="0">
                    <a:pos x="T0" y="T1"/>
                  </a:cxn>
                  <a:cxn ang="0">
                    <a:pos x="T2" y="T3"/>
                  </a:cxn>
                  <a:cxn ang="0">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pPr>
                  <a:defRPr/>
                </a:pPr>
                <a:endParaRPr lang="zh-CN" altLang="en-US"/>
              </a:p>
            </p:txBody>
          </p:sp>
          <p:sp>
            <p:nvSpPr>
              <p:cNvPr id="233" name="Arc 223"/>
              <p:cNvSpPr>
                <a:spLocks/>
              </p:cNvSpPr>
              <p:nvPr/>
            </p:nvSpPr>
            <p:spPr bwMode="auto">
              <a:xfrm>
                <a:off x="430" y="3847"/>
                <a:ext cx="108" cy="50"/>
              </a:xfrm>
              <a:custGeom>
                <a:avLst/>
                <a:gdLst>
                  <a:gd name="G0" fmla="+- 13604 0 0"/>
                  <a:gd name="G1" fmla="+- 21600 0 0"/>
                  <a:gd name="G2" fmla="+- 21600 0 0"/>
                  <a:gd name="T0" fmla="*/ 13604 w 35204"/>
                  <a:gd name="T1" fmla="*/ 0 h 43200"/>
                  <a:gd name="T2" fmla="*/ 0 w 35204"/>
                  <a:gd name="T3" fmla="*/ 38378 h 43200"/>
                  <a:gd name="T4" fmla="*/ 13604 w 35204"/>
                  <a:gd name="T5" fmla="*/ 21600 h 43200"/>
                </a:gdLst>
                <a:ahLst/>
                <a:cxnLst>
                  <a:cxn ang="0">
                    <a:pos x="T0" y="T1"/>
                  </a:cxn>
                  <a:cxn ang="0">
                    <a:pos x="T2" y="T3"/>
                  </a:cxn>
                  <a:cxn ang="0">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pPr>
                  <a:defRPr/>
                </a:pPr>
                <a:endParaRPr lang="zh-CN" altLang="en-US"/>
              </a:p>
            </p:txBody>
          </p:sp>
        </p:grpSp>
        <p:grpSp>
          <p:nvGrpSpPr>
            <p:cNvPr id="224" name="Group 224"/>
            <p:cNvGrpSpPr>
              <a:grpSpLocks/>
            </p:cNvGrpSpPr>
            <p:nvPr/>
          </p:nvGrpSpPr>
          <p:grpSpPr bwMode="auto">
            <a:xfrm>
              <a:off x="650" y="3759"/>
              <a:ext cx="279" cy="225"/>
              <a:chOff x="650" y="3759"/>
              <a:chExt cx="279" cy="225"/>
            </a:xfrm>
          </p:grpSpPr>
          <p:sp>
            <p:nvSpPr>
              <p:cNvPr id="226" name="AutoShape 225"/>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p:spPr>
            <p:txBody>
              <a:bodyPr wrap="none" anchor="ctr"/>
              <a:lstStyle/>
              <a:p>
                <a:endParaRPr lang="zh-CN" altLang="en-US"/>
              </a:p>
            </p:txBody>
          </p:sp>
          <p:sp>
            <p:nvSpPr>
              <p:cNvPr id="227" name="Rectangle 226"/>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p:spPr>
            <p:txBody>
              <a:bodyPr wrap="none" anchor="ctr"/>
              <a:lstStyle/>
              <a:p>
                <a:endParaRPr lang="zh-CN" altLang="en-US"/>
              </a:p>
            </p:txBody>
          </p:sp>
          <p:sp>
            <p:nvSpPr>
              <p:cNvPr id="228" name="Arc 227"/>
              <p:cNvSpPr>
                <a:spLocks/>
              </p:cNvSpPr>
              <p:nvPr/>
            </p:nvSpPr>
            <p:spPr bwMode="auto">
              <a:xfrm>
                <a:off x="719" y="3847"/>
                <a:ext cx="69" cy="45"/>
              </a:xfrm>
              <a:custGeom>
                <a:avLst/>
                <a:gdLst>
                  <a:gd name="G0" fmla="+- 21600 0 0"/>
                  <a:gd name="G1" fmla="+- 21600 0 0"/>
                  <a:gd name="G2" fmla="+- 21600 0 0"/>
                  <a:gd name="T0" fmla="*/ 9897 w 22320"/>
                  <a:gd name="T1" fmla="*/ 39755 h 39755"/>
                  <a:gd name="T2" fmla="*/ 22320 w 22320"/>
                  <a:gd name="T3" fmla="*/ 12 h 39755"/>
                  <a:gd name="T4" fmla="*/ 21600 w 22320"/>
                  <a:gd name="T5" fmla="*/ 21600 h 39755"/>
                </a:gdLst>
                <a:ahLst/>
                <a:cxnLst>
                  <a:cxn ang="0">
                    <a:pos x="T0" y="T1"/>
                  </a:cxn>
                  <a:cxn ang="0">
                    <a:pos x="T2" y="T3"/>
                  </a:cxn>
                  <a:cxn ang="0">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pPr>
                  <a:defRPr/>
                </a:pPr>
                <a:endParaRPr lang="zh-CN" altLang="en-US"/>
              </a:p>
            </p:txBody>
          </p:sp>
          <p:sp>
            <p:nvSpPr>
              <p:cNvPr id="229" name="Arc 228"/>
              <p:cNvSpPr>
                <a:spLocks/>
              </p:cNvSpPr>
              <p:nvPr/>
            </p:nvSpPr>
            <p:spPr bwMode="auto">
              <a:xfrm>
                <a:off x="739" y="3847"/>
                <a:ext cx="113" cy="50"/>
              </a:xfrm>
              <a:custGeom>
                <a:avLst/>
                <a:gdLst>
                  <a:gd name="G0" fmla="+- 15335 0 0"/>
                  <a:gd name="G1" fmla="+- 21600 0 0"/>
                  <a:gd name="G2" fmla="+- 21600 0 0"/>
                  <a:gd name="T0" fmla="*/ 15335 w 36935"/>
                  <a:gd name="T1" fmla="*/ 0 h 43200"/>
                  <a:gd name="T2" fmla="*/ 0 w 36935"/>
                  <a:gd name="T3" fmla="*/ 36811 h 43200"/>
                  <a:gd name="T4" fmla="*/ 15335 w 36935"/>
                  <a:gd name="T5" fmla="*/ 21600 h 43200"/>
                </a:gdLst>
                <a:ahLst/>
                <a:cxnLst>
                  <a:cxn ang="0">
                    <a:pos x="T0" y="T1"/>
                  </a:cxn>
                  <a:cxn ang="0">
                    <a:pos x="T2" y="T3"/>
                  </a:cxn>
                  <a:cxn ang="0">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pPr>
                  <a:defRPr/>
                </a:pPr>
                <a:endParaRPr lang="zh-CN" altLang="en-US"/>
              </a:p>
            </p:txBody>
          </p:sp>
        </p:grpSp>
        <p:sp>
          <p:nvSpPr>
            <p:cNvPr id="225" name="AutoShape 229"/>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基本概念</a:t>
            </a:r>
            <a:r>
              <a:rPr lang="en-US" altLang="zh-CN" dirty="0" smtClean="0"/>
              <a:t>-</a:t>
            </a:r>
            <a:r>
              <a:rPr lang="zh-CN" altLang="en-US" dirty="0" smtClean="0"/>
              <a:t>多主复制</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目录存储在逻辑上分成特定的目录分区。每个分区存储一种不同类型的目录数据，比如域数据、林架构数据、林配置数据或应用程序数据 。林中的所有域控制器都拥有该林的架构和配置分区的副本，而特定域中的所有域控制器都拥有该域的域分区的副本。</a:t>
            </a:r>
          </a:p>
          <a:p>
            <a:pPr lvl="1">
              <a:lnSpc>
                <a:spcPct val="90000"/>
              </a:lnSpc>
            </a:pPr>
            <a:r>
              <a:rPr lang="zh-CN" altLang="en-US" sz="2400" dirty="0" smtClean="0">
                <a:latin typeface="宋体" panose="02010600030101010101" pitchFamily="2" charset="-122"/>
              </a:rPr>
              <a:t>       除了非常小的网络之外，目录数据必须驻留在网络上的多个位置，以便于所有用户均等地使用。 通过复制，</a:t>
            </a:r>
            <a:r>
              <a:rPr lang="en-US" altLang="zh-CN" sz="2400" dirty="0" smtClean="0">
                <a:latin typeface="宋体" panose="02010600030101010101" pitchFamily="2" charset="-122"/>
              </a:rPr>
              <a:t>Active Directory® </a:t>
            </a:r>
            <a:r>
              <a:rPr lang="zh-CN" altLang="en-US" sz="2400" dirty="0" smtClean="0">
                <a:latin typeface="宋体" panose="02010600030101010101" pitchFamily="2" charset="-122"/>
              </a:rPr>
              <a:t>目录服务在多个域控制器上保留目录数据的副本，从而确保所有用户的目录可用性和性能。</a:t>
            </a:r>
            <a:r>
              <a:rPr lang="en-US" altLang="zh-CN" sz="2400" dirty="0" smtClean="0">
                <a:latin typeface="宋体" panose="02010600030101010101" pitchFamily="2" charset="-122"/>
              </a:rPr>
              <a:t>Active Directory </a:t>
            </a:r>
            <a:r>
              <a:rPr lang="zh-CN" altLang="en-US" sz="2400" dirty="0" smtClean="0">
                <a:latin typeface="宋体" panose="02010600030101010101" pitchFamily="2" charset="-122"/>
              </a:rPr>
              <a:t>使用一种多主机复制模型，允许在任何域控制器上（而不只是委派的主域控制器上）更改目录。</a:t>
            </a:r>
          </a:p>
          <a:p>
            <a:pPr lvl="1">
              <a:lnSpc>
                <a:spcPct val="90000"/>
              </a:lnSpc>
            </a:pPr>
            <a:r>
              <a:rPr lang="zh-CN" altLang="en-US" sz="2400" dirty="0" smtClean="0">
                <a:latin typeface="宋体" panose="02010600030101010101" pitchFamily="2" charset="-122"/>
              </a:rPr>
              <a:t>        </a:t>
            </a:r>
            <a:r>
              <a:rPr lang="en-US" altLang="zh-CN" sz="2400" dirty="0" smtClean="0">
                <a:latin typeface="宋体" panose="02010600030101010101" pitchFamily="2" charset="-122"/>
              </a:rPr>
              <a:t>Active Directory </a:t>
            </a:r>
            <a:r>
              <a:rPr lang="zh-CN" altLang="en-US" sz="2400" dirty="0" smtClean="0">
                <a:latin typeface="宋体" panose="02010600030101010101" pitchFamily="2" charset="-122"/>
              </a:rPr>
              <a:t>依靠站点概念来保持复制的效率，并依靠信息一致性检查器 </a:t>
            </a:r>
            <a:r>
              <a:rPr lang="en-US" altLang="zh-CN" sz="2400" dirty="0" smtClean="0">
                <a:latin typeface="宋体" panose="02010600030101010101" pitchFamily="2" charset="-122"/>
              </a:rPr>
              <a:t>(KCC) </a:t>
            </a:r>
            <a:r>
              <a:rPr lang="zh-CN" altLang="en-US" sz="2400" dirty="0" smtClean="0">
                <a:latin typeface="宋体" panose="02010600030101010101" pitchFamily="2" charset="-122"/>
              </a:rPr>
              <a:t>来自动确定网络的最佳复制拓扑。</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基本概念</a:t>
            </a:r>
            <a:r>
              <a:rPr lang="en-US" altLang="zh-CN" dirty="0" smtClean="0"/>
              <a:t>-</a:t>
            </a:r>
            <a:r>
              <a:rPr lang="zh-CN" altLang="en-US" dirty="0" smtClean="0"/>
              <a:t>架构</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架构有两类定义：对象类和属性。对象类（如用户、计算机和打印机）描述了可以创建的目录对象。属性存储描述对象的信息，每个对象类是一组属性值的集合。</a:t>
            </a:r>
          </a:p>
          <a:p>
            <a:pPr lvl="1">
              <a:lnSpc>
                <a:spcPct val="90000"/>
              </a:lnSpc>
            </a:pPr>
            <a:r>
              <a:rPr lang="zh-CN" altLang="en-US" sz="2400" dirty="0" smtClean="0">
                <a:latin typeface="宋体" panose="02010600030101010101" pitchFamily="2" charset="-122"/>
              </a:rPr>
              <a:t>      属性和对象类分开定义。每个属性只需定义一次，就能在多个对象类中使用。例如，“描述”属性在很多对象类中使用，但是在架构中只定义一次，从而能保持其一致性。 </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t>
            </a:r>
            <a:r>
              <a:rPr lang="zh-CN" altLang="en-US" dirty="0" smtClean="0"/>
              <a:t>活动目录支持技术</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动态主机配置协议</a:t>
            </a:r>
            <a:r>
              <a:rPr lang="en-US" altLang="zh-CN" sz="2400" dirty="0" smtClean="0">
                <a:latin typeface="宋体" panose="02010600030101010101" pitchFamily="2" charset="-122"/>
              </a:rPr>
              <a:t>DHCP</a:t>
            </a:r>
          </a:p>
          <a:p>
            <a:pPr lvl="1">
              <a:lnSpc>
                <a:spcPct val="90000"/>
              </a:lnSpc>
              <a:buNone/>
            </a:pPr>
            <a:r>
              <a:rPr lang="en-US" altLang="zh-CN" sz="2400" dirty="0" smtClean="0">
                <a:latin typeface="宋体" panose="02010600030101010101" pitchFamily="2" charset="-122"/>
              </a:rPr>
              <a:t>  DNS</a:t>
            </a:r>
            <a:r>
              <a:rPr lang="zh-CN" altLang="en-US" sz="2400" dirty="0" smtClean="0">
                <a:latin typeface="宋体" panose="02010600030101010101" pitchFamily="2" charset="-122"/>
              </a:rPr>
              <a:t>动态更新协议</a:t>
            </a:r>
          </a:p>
          <a:p>
            <a:pPr lvl="1">
              <a:lnSpc>
                <a:spcPct val="90000"/>
              </a:lnSpc>
            </a:pPr>
            <a:r>
              <a:rPr lang="zh-CN" altLang="en-US" sz="2400" dirty="0" smtClean="0">
                <a:latin typeface="宋体" panose="02010600030101010101" pitchFamily="2" charset="-122"/>
              </a:rPr>
              <a:t>轻量级目录访问协议</a:t>
            </a:r>
            <a:r>
              <a:rPr lang="en-US" altLang="zh-CN" sz="2400" dirty="0" smtClean="0">
                <a:latin typeface="宋体" panose="02010600030101010101" pitchFamily="2" charset="-122"/>
              </a:rPr>
              <a:t>LDAP</a:t>
            </a:r>
          </a:p>
          <a:p>
            <a:pPr lvl="1">
              <a:lnSpc>
                <a:spcPct val="90000"/>
              </a:lnSpc>
              <a:buNone/>
            </a:pPr>
            <a:r>
              <a:rPr lang="zh-CN" altLang="en-US" sz="2400" dirty="0" smtClean="0">
                <a:latin typeface="宋体" panose="02010600030101010101" pitchFamily="2" charset="-122"/>
              </a:rPr>
              <a:t>  简单网络时间协议</a:t>
            </a:r>
            <a:r>
              <a:rPr lang="en-US" altLang="zh-CN" sz="2400" dirty="0" smtClean="0">
                <a:latin typeface="宋体" panose="02010600030101010101" pitchFamily="2" charset="-122"/>
              </a:rPr>
              <a:t>SNTP</a:t>
            </a:r>
          </a:p>
          <a:p>
            <a:pPr lvl="1">
              <a:lnSpc>
                <a:spcPct val="90000"/>
              </a:lnSpc>
            </a:pPr>
            <a:r>
              <a:rPr lang="en-US" altLang="zh-CN" sz="2400" dirty="0" smtClean="0">
                <a:latin typeface="宋体" panose="02010600030101010101" pitchFamily="2" charset="-122"/>
              </a:rPr>
              <a:t>Kerberos 5</a:t>
            </a:r>
          </a:p>
          <a:p>
            <a:pPr lvl="1">
              <a:lnSpc>
                <a:spcPct val="90000"/>
              </a:lnSpc>
              <a:buNone/>
            </a:pPr>
            <a:r>
              <a:rPr lang="en-US" altLang="zh-CN" sz="2400" dirty="0" smtClean="0">
                <a:latin typeface="宋体" panose="02010600030101010101" pitchFamily="2" charset="-122"/>
              </a:rPr>
              <a:t>  X.509 v3</a:t>
            </a:r>
            <a:r>
              <a:rPr lang="zh-CN" altLang="en-US" sz="2400" dirty="0" smtClean="0">
                <a:latin typeface="宋体" panose="02010600030101010101" pitchFamily="2" charset="-122"/>
              </a:rPr>
              <a:t>证书</a:t>
            </a:r>
          </a:p>
          <a:p>
            <a:pPr lvl="1">
              <a:lnSpc>
                <a:spcPct val="90000"/>
              </a:lnSpc>
            </a:pPr>
            <a:r>
              <a:rPr lang="en-US" altLang="zh-CN" sz="2400" dirty="0" smtClean="0">
                <a:latin typeface="宋体" panose="02010600030101010101" pitchFamily="2" charset="-122"/>
              </a:rPr>
              <a:t>TCP/IP</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名词术语</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1</a:t>
            </a:r>
            <a:r>
              <a:rPr lang="zh-CN" altLang="en-US" sz="2400" dirty="0" smtClean="0">
                <a:latin typeface="宋体" panose="02010600030101010101" pitchFamily="2" charset="-122"/>
              </a:rPr>
              <a:t>、名字空间：</a:t>
            </a:r>
          </a:p>
          <a:p>
            <a:pPr lvl="2">
              <a:lnSpc>
                <a:spcPct val="90000"/>
              </a:lnSpc>
              <a:buNone/>
            </a:pPr>
            <a:r>
              <a:rPr lang="zh-CN" altLang="en-US" sz="2200" dirty="0" smtClean="0">
                <a:latin typeface="宋体" panose="02010600030101010101" pitchFamily="2" charset="-122"/>
              </a:rPr>
              <a:t>从本质上讲，活动目录就是一个名字空间，我们可以把名字空间理解为任何给定名字的解析边界，这个边界就是指这个名字所能提供或关联、映射的所有信息范围。  </a:t>
            </a:r>
          </a:p>
          <a:p>
            <a:pPr lvl="1">
              <a:lnSpc>
                <a:spcPct val="90000"/>
              </a:lnSpc>
            </a:pPr>
            <a:r>
              <a:rPr lang="en-US" altLang="zh-CN" sz="2400" dirty="0" smtClean="0">
                <a:latin typeface="宋体" panose="02010600030101010101" pitchFamily="2" charset="-122"/>
              </a:rPr>
              <a:t>2</a:t>
            </a:r>
            <a:r>
              <a:rPr lang="zh-CN" altLang="en-US" sz="2400" dirty="0" smtClean="0">
                <a:latin typeface="宋体" panose="02010600030101010101" pitchFamily="2" charset="-122"/>
              </a:rPr>
              <a:t>、对象：</a:t>
            </a:r>
          </a:p>
          <a:p>
            <a:pPr lvl="2">
              <a:lnSpc>
                <a:spcPct val="90000"/>
              </a:lnSpc>
              <a:buNone/>
            </a:pPr>
            <a:r>
              <a:rPr lang="zh-CN" altLang="en-US" sz="2200" dirty="0" smtClean="0">
                <a:latin typeface="宋体" panose="02010600030101010101" pitchFamily="2" charset="-122"/>
              </a:rPr>
              <a:t>对象是活动目录中的信息实体，也即我们通常所见的“属性”，但它是一组属性的集合，往往代表了有形的实体，比如用户账户、 文 件名等。  </a:t>
            </a:r>
          </a:p>
          <a:p>
            <a:pPr lvl="1">
              <a:lnSpc>
                <a:spcPct val="90000"/>
              </a:lnSpc>
            </a:pPr>
            <a:r>
              <a:rPr lang="en-US" altLang="zh-CN" sz="2400" dirty="0" smtClean="0">
                <a:latin typeface="宋体" panose="02010600030101010101" pitchFamily="2" charset="-122"/>
              </a:rPr>
              <a:t>3</a:t>
            </a:r>
            <a:r>
              <a:rPr lang="zh-CN" altLang="en-US" sz="2400" dirty="0" smtClean="0">
                <a:latin typeface="宋体" panose="02010600030101010101" pitchFamily="2" charset="-122"/>
              </a:rPr>
              <a:t>、容器：</a:t>
            </a:r>
          </a:p>
          <a:p>
            <a:pPr lvl="2">
              <a:lnSpc>
                <a:spcPct val="90000"/>
              </a:lnSpc>
              <a:buNone/>
            </a:pPr>
            <a:r>
              <a:rPr lang="zh-CN" altLang="en-US" sz="2200" dirty="0" smtClean="0">
                <a:latin typeface="宋体" panose="02010600030101010101" pitchFamily="2" charset="-122"/>
              </a:rPr>
              <a:t>容器是活动目录名字空间的一部分  </a:t>
            </a:r>
          </a:p>
          <a:p>
            <a:pPr lvl="1">
              <a:lnSpc>
                <a:spcPct val="90000"/>
              </a:lnSpc>
            </a:pPr>
            <a:r>
              <a:rPr lang="en-US" altLang="zh-CN" sz="2400" dirty="0" smtClean="0">
                <a:latin typeface="宋体" panose="02010600030101010101" pitchFamily="2" charset="-122"/>
              </a:rPr>
              <a:t>4</a:t>
            </a:r>
            <a:r>
              <a:rPr lang="zh-CN" altLang="en-US" sz="2400" dirty="0" smtClean="0">
                <a:latin typeface="宋体" panose="02010600030101010101" pitchFamily="2" charset="-122"/>
              </a:rPr>
              <a:t>、目录树：</a:t>
            </a:r>
          </a:p>
          <a:p>
            <a:pPr lvl="2">
              <a:lnSpc>
                <a:spcPct val="90000"/>
              </a:lnSpc>
              <a:buNone/>
            </a:pPr>
            <a:r>
              <a:rPr lang="zh-CN" altLang="en-US" sz="2200" dirty="0" smtClean="0">
                <a:latin typeface="宋体" panose="02010600030101010101" pitchFamily="2" charset="-122"/>
              </a:rPr>
              <a:t>在任何一个名字空间中，目录树是指由容器和对象构成的层次结构。树的叶子节点往往是对象，树的非叶子节点是容器。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39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9.1DNS</a:t>
            </a:r>
            <a:r>
              <a:rPr lang="zh-CN" altLang="en-US" dirty="0" smtClean="0"/>
              <a:t>域名系统</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服务器：保存域名、</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地址，负责转换，采用资源记录。</a:t>
            </a:r>
            <a:endParaRPr lang="en-US" altLang="zh-CN" sz="2400" dirty="0" smtClean="0">
              <a:latin typeface="宋体" panose="02010600030101010101" pitchFamily="2" charset="-122"/>
            </a:endParaRPr>
          </a:p>
          <a:p>
            <a:pPr lvl="1">
              <a:lnSpc>
                <a:spcPct val="90000"/>
              </a:lnSpc>
              <a:buNone/>
            </a:pPr>
            <a:r>
              <a:rPr lang="en-US" altLang="zh-CN" sz="2400" dirty="0" smtClean="0">
                <a:latin typeface="宋体" panose="02010600030101010101" pitchFamily="2" charset="-122"/>
              </a:rPr>
              <a:t>  DNS</a:t>
            </a:r>
            <a:r>
              <a:rPr lang="zh-CN" altLang="en-US" sz="2400" dirty="0" smtClean="0">
                <a:latin typeface="宋体" panose="02010600030101010101" pitchFamily="2" charset="-122"/>
              </a:rPr>
              <a:t>客户端：查询服务器得到主机</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地址。</a:t>
            </a:r>
          </a:p>
          <a:p>
            <a:pPr lvl="1">
              <a:lnSpc>
                <a:spcPct val="90000"/>
              </a:lnSpc>
            </a:pPr>
            <a:endParaRPr lang="en-US" altLang="zh-CN" sz="2400" dirty="0" smtClean="0">
              <a:latin typeface="宋体" panose="02010600030101010101" pitchFamily="2" charset="-122"/>
            </a:endParaRPr>
          </a:p>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主要使用</a:t>
            </a:r>
            <a:r>
              <a:rPr lang="en-US" altLang="zh-CN" sz="2400" dirty="0" smtClean="0">
                <a:latin typeface="宋体" panose="02010600030101010101" pitchFamily="2" charset="-122"/>
              </a:rPr>
              <a:t>UDP</a:t>
            </a:r>
            <a:r>
              <a:rPr lang="zh-CN" altLang="en-US" sz="2400" dirty="0" smtClean="0">
                <a:latin typeface="宋体" panose="02010600030101010101" pitchFamily="2" charset="-122"/>
              </a:rPr>
              <a:t>，端口号</a:t>
            </a:r>
            <a:r>
              <a:rPr lang="en-US" altLang="zh-CN" sz="2400" dirty="0" smtClean="0">
                <a:latin typeface="宋体" panose="02010600030101010101" pitchFamily="2" charset="-122"/>
              </a:rPr>
              <a:t>53</a:t>
            </a:r>
            <a:r>
              <a:rPr lang="zh-CN" altLang="en-US" sz="2400" dirty="0" smtClean="0">
                <a:latin typeface="宋体" panose="02010600030101010101" pitchFamily="2" charset="-122"/>
              </a:rPr>
              <a:t>。服务器之间备份使用</a:t>
            </a:r>
            <a:r>
              <a:rPr lang="en-US" altLang="zh-CN" sz="2400" dirty="0" smtClean="0">
                <a:latin typeface="宋体" panose="02010600030101010101" pitchFamily="2" charset="-122"/>
              </a:rPr>
              <a:t>TCP</a:t>
            </a:r>
            <a:r>
              <a:rPr lang="zh-CN" altLang="en-US" sz="2400" dirty="0" smtClean="0">
                <a:latin typeface="宋体" panose="02010600030101010101" pitchFamily="2" charset="-122"/>
              </a:rPr>
              <a:t>，端口号</a:t>
            </a:r>
            <a:r>
              <a:rPr lang="en-US" altLang="zh-CN" sz="2400" dirty="0" smtClean="0">
                <a:latin typeface="宋体" panose="02010600030101010101" pitchFamily="2" charset="-122"/>
              </a:rPr>
              <a:t>53</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zh-CN" altLang="en-US" sz="2400" dirty="0" smtClean="0">
              <a:latin typeface="宋体" panose="02010600030101010101" pitchFamily="2" charset="-122"/>
            </a:endParaRPr>
          </a:p>
          <a:p>
            <a:pPr lvl="1">
              <a:lnSpc>
                <a:spcPct val="90000"/>
              </a:lnSpc>
            </a:pPr>
            <a:r>
              <a:rPr lang="en-US" altLang="zh-CN" sz="2400" dirty="0" smtClean="0">
                <a:latin typeface="宋体" panose="02010600030101010101" pitchFamily="2" charset="-122"/>
              </a:rPr>
              <a:t>IP4</a:t>
            </a:r>
            <a:r>
              <a:rPr lang="zh-CN" altLang="en-US" sz="2400" dirty="0" smtClean="0">
                <a:latin typeface="宋体" panose="02010600030101010101" pitchFamily="2" charset="-122"/>
              </a:rPr>
              <a:t>协议：</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由</a:t>
            </a:r>
            <a:r>
              <a:rPr lang="en-US" altLang="zh-CN" sz="2400" dirty="0" smtClean="0">
                <a:latin typeface="宋体" panose="02010600030101010101" pitchFamily="2" charset="-122"/>
              </a:rPr>
              <a:t>32</a:t>
            </a:r>
            <a:r>
              <a:rPr lang="zh-CN" altLang="en-US" sz="2400" dirty="0" smtClean="0">
                <a:latin typeface="宋体" panose="02010600030101010101" pitchFamily="2" charset="-122"/>
              </a:rPr>
              <a:t>位二进制数组成，分成四组，每组</a:t>
            </a:r>
            <a:r>
              <a:rPr lang="en-US" altLang="zh-CN" sz="2400" dirty="0" smtClean="0">
                <a:latin typeface="宋体" panose="02010600030101010101" pitchFamily="2" charset="-122"/>
              </a:rPr>
              <a:t>8</a:t>
            </a:r>
            <a:r>
              <a:rPr lang="zh-CN" altLang="en-US" sz="2400" dirty="0" smtClean="0">
                <a:latin typeface="宋体" panose="02010600030101010101" pitchFamily="2" charset="-122"/>
              </a:rPr>
              <a:t>个二进制数对应十进制范围</a:t>
            </a:r>
            <a:r>
              <a:rPr lang="en-US" altLang="zh-CN" sz="2400" dirty="0" smtClean="0">
                <a:latin typeface="宋体" panose="02010600030101010101" pitchFamily="2" charset="-122"/>
              </a:rPr>
              <a:t>0~255</a:t>
            </a:r>
            <a:r>
              <a:rPr lang="zh-CN" altLang="en-US" sz="2400" dirty="0" smtClean="0">
                <a:latin typeface="宋体" panose="02010600030101010101" pitchFamily="2" charset="-122"/>
              </a:rPr>
              <a:t>。</a:t>
            </a:r>
          </a:p>
          <a:p>
            <a:pPr lvl="1">
              <a:lnSpc>
                <a:spcPct val="90000"/>
              </a:lnSpc>
              <a:buNone/>
            </a:pPr>
            <a:r>
              <a:rPr lang="en-US" altLang="zh-CN" sz="2400" dirty="0" smtClean="0">
                <a:latin typeface="宋体" panose="02010600030101010101" pitchFamily="2" charset="-122"/>
              </a:rPr>
              <a:t>  IP6</a:t>
            </a:r>
            <a:r>
              <a:rPr lang="zh-CN" altLang="en-US" sz="2400" dirty="0" smtClean="0">
                <a:latin typeface="宋体" panose="02010600030101010101" pitchFamily="2" charset="-122"/>
              </a:rPr>
              <a:t>协议：</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以</a:t>
            </a:r>
            <a:r>
              <a:rPr lang="en-US" altLang="zh-CN" sz="2400" dirty="0" smtClean="0">
                <a:latin typeface="宋体" panose="02010600030101010101" pitchFamily="2" charset="-122"/>
              </a:rPr>
              <a:t>128</a:t>
            </a:r>
            <a:r>
              <a:rPr lang="zh-CN" altLang="en-US" sz="2400" dirty="0" smtClean="0">
                <a:latin typeface="宋体" panose="02010600030101010101" pitchFamily="2" charset="-122"/>
              </a:rPr>
              <a:t>位二进制数表示，通常分成</a:t>
            </a:r>
            <a:r>
              <a:rPr lang="en-US" altLang="zh-CN" sz="2400" dirty="0" smtClean="0">
                <a:latin typeface="宋体" panose="02010600030101010101" pitchFamily="2" charset="-122"/>
              </a:rPr>
              <a:t>8</a:t>
            </a:r>
            <a:r>
              <a:rPr lang="zh-CN" altLang="en-US" sz="2400" dirty="0" smtClean="0">
                <a:latin typeface="宋体" panose="02010600030101010101" pitchFamily="2" charset="-122"/>
              </a:rPr>
              <a:t>组，每组四个十六进制数形式。</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名词术语</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5</a:t>
            </a:r>
            <a:r>
              <a:rPr lang="zh-CN" altLang="en-US" sz="2400" dirty="0" smtClean="0">
                <a:latin typeface="宋体" panose="02010600030101010101" pitchFamily="2" charset="-122"/>
              </a:rPr>
              <a:t>、域：</a:t>
            </a:r>
          </a:p>
          <a:p>
            <a:pPr lvl="2">
              <a:lnSpc>
                <a:spcPct val="90000"/>
              </a:lnSpc>
              <a:buNone/>
            </a:pPr>
            <a:r>
              <a:rPr lang="zh-CN" altLang="en-US" sz="2200" dirty="0" smtClean="0">
                <a:latin typeface="宋体" panose="02010600030101010101" pitchFamily="2" charset="-122"/>
              </a:rPr>
              <a:t>域是</a:t>
            </a:r>
            <a:r>
              <a:rPr lang="en-US" altLang="zh-CN" sz="2200" dirty="0" smtClean="0">
                <a:latin typeface="宋体" panose="02010600030101010101" pitchFamily="2" charset="-122"/>
              </a:rPr>
              <a:t>WIN2K</a:t>
            </a:r>
            <a:r>
              <a:rPr lang="zh-CN" altLang="en-US" sz="2200" dirty="0" smtClean="0">
                <a:latin typeface="宋体" panose="02010600030101010101" pitchFamily="2" charset="-122"/>
              </a:rPr>
              <a:t>网络系统的安全性边界。一个计算机网最基本的单元就是“域”  </a:t>
            </a:r>
          </a:p>
          <a:p>
            <a:pPr lvl="1">
              <a:lnSpc>
                <a:spcPct val="90000"/>
              </a:lnSpc>
            </a:pPr>
            <a:r>
              <a:rPr lang="en-US" altLang="zh-CN" sz="2400" dirty="0" smtClean="0">
                <a:latin typeface="宋体" panose="02010600030101010101" pitchFamily="2" charset="-122"/>
              </a:rPr>
              <a:t>6</a:t>
            </a:r>
            <a:r>
              <a:rPr lang="zh-CN" altLang="en-US" sz="2400" dirty="0" smtClean="0">
                <a:latin typeface="宋体" panose="02010600030101010101" pitchFamily="2" charset="-122"/>
              </a:rPr>
              <a:t>、组织单元： </a:t>
            </a:r>
          </a:p>
          <a:p>
            <a:pPr lvl="2">
              <a:lnSpc>
                <a:spcPct val="90000"/>
              </a:lnSpc>
              <a:buNone/>
            </a:pPr>
            <a:r>
              <a:rPr lang="zh-CN" altLang="en-US" sz="2200" dirty="0" smtClean="0">
                <a:latin typeface="宋体" panose="02010600030101010101" pitchFamily="2" charset="-122"/>
              </a:rPr>
              <a:t>组织单元是可以指派组策略设置或委派管理权限的最小作用单位。 </a:t>
            </a:r>
          </a:p>
          <a:p>
            <a:pPr lvl="1">
              <a:lnSpc>
                <a:spcPct val="90000"/>
              </a:lnSpc>
            </a:pPr>
            <a:r>
              <a:rPr lang="en-US" altLang="zh-CN" sz="2400" dirty="0" smtClean="0">
                <a:latin typeface="宋体" panose="02010600030101010101" pitchFamily="2" charset="-122"/>
              </a:rPr>
              <a:t>7</a:t>
            </a:r>
            <a:r>
              <a:rPr lang="zh-CN" altLang="en-US" sz="2400" dirty="0" smtClean="0">
                <a:latin typeface="宋体" panose="02010600030101010101" pitchFamily="2" charset="-122"/>
              </a:rPr>
              <a:t>、域树：</a:t>
            </a:r>
          </a:p>
          <a:p>
            <a:pPr lvl="2">
              <a:lnSpc>
                <a:spcPct val="90000"/>
              </a:lnSpc>
              <a:buNone/>
            </a:pPr>
            <a:r>
              <a:rPr lang="zh-CN" altLang="en-US" sz="2200" dirty="0" smtClean="0">
                <a:latin typeface="宋体" panose="02010600030101010101" pitchFamily="2" charset="-122"/>
              </a:rPr>
              <a:t>域树由多个域组成，这些域共享同一表结构和配置，形成一个连续的名字空间。树中的域通过信任关系连接起来，活动目录包含一个或多个域树。 </a:t>
            </a: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AD</a:t>
            </a:r>
            <a:r>
              <a:rPr lang="zh-CN" altLang="en-US" dirty="0" smtClean="0"/>
              <a:t>名词术语</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8</a:t>
            </a:r>
            <a:r>
              <a:rPr lang="zh-CN" altLang="en-US" sz="2400" dirty="0" smtClean="0">
                <a:latin typeface="宋体" panose="02010600030101010101" pitchFamily="2" charset="-122"/>
              </a:rPr>
              <a:t>、域林： </a:t>
            </a:r>
          </a:p>
          <a:p>
            <a:pPr lvl="2">
              <a:lnSpc>
                <a:spcPct val="90000"/>
              </a:lnSpc>
              <a:buNone/>
            </a:pPr>
            <a:r>
              <a:rPr lang="zh-CN" altLang="en-US" sz="2200" dirty="0" smtClean="0">
                <a:latin typeface="宋体" panose="02010600030101010101" pitchFamily="2" charset="-122"/>
              </a:rPr>
              <a:t>  域林是指由一个或多个没有形成连续名字空间的域树组成，它与域树最明显的区别就在于这些域树之间没有形成连续的名字空间，而域树则是由一些具有连续名字空间的域组成。 </a:t>
            </a:r>
          </a:p>
          <a:p>
            <a:pPr lvl="1">
              <a:lnSpc>
                <a:spcPct val="90000"/>
              </a:lnSpc>
            </a:pPr>
            <a:r>
              <a:rPr lang="en-US" altLang="zh-CN" sz="2400" dirty="0" smtClean="0">
                <a:latin typeface="宋体" panose="02010600030101010101" pitchFamily="2" charset="-122"/>
              </a:rPr>
              <a:t>9</a:t>
            </a:r>
            <a:r>
              <a:rPr lang="zh-CN" altLang="en-US" sz="2400" dirty="0" smtClean="0">
                <a:latin typeface="宋体" panose="02010600030101010101" pitchFamily="2" charset="-122"/>
              </a:rPr>
              <a:t>、站点：</a:t>
            </a:r>
          </a:p>
          <a:p>
            <a:pPr lvl="2">
              <a:lnSpc>
                <a:spcPct val="90000"/>
              </a:lnSpc>
              <a:buNone/>
            </a:pPr>
            <a:r>
              <a:rPr lang="zh-CN" altLang="en-US" sz="2200" dirty="0" smtClean="0">
                <a:latin typeface="宋体" panose="02010600030101010101" pitchFamily="2" charset="-122"/>
              </a:rPr>
              <a:t>  站点是指包括活动目录域服务器的一个网络位置，通常是一个或多个通过</a:t>
            </a:r>
            <a:r>
              <a:rPr lang="en-US" altLang="zh-CN" sz="2200" dirty="0" smtClean="0">
                <a:latin typeface="宋体" panose="02010600030101010101" pitchFamily="2" charset="-122"/>
              </a:rPr>
              <a:t>TCP/IP</a:t>
            </a:r>
            <a:r>
              <a:rPr lang="zh-CN" altLang="en-US" sz="2200" dirty="0" smtClean="0">
                <a:latin typeface="宋体" panose="02010600030101010101" pitchFamily="2" charset="-122"/>
              </a:rPr>
              <a:t>连接起来的子网。 </a:t>
            </a:r>
          </a:p>
          <a:p>
            <a:pPr lvl="1">
              <a:lnSpc>
                <a:spcPct val="90000"/>
              </a:lnSpc>
            </a:pPr>
            <a:r>
              <a:rPr lang="en-US" altLang="zh-CN" sz="2400" dirty="0" smtClean="0">
                <a:latin typeface="宋体" panose="02010600030101010101" pitchFamily="2" charset="-122"/>
              </a:rPr>
              <a:t>10</a:t>
            </a:r>
            <a:r>
              <a:rPr lang="zh-CN" altLang="en-US" sz="2400" dirty="0" smtClean="0">
                <a:latin typeface="宋体" panose="02010600030101010101" pitchFamily="2" charset="-122"/>
              </a:rPr>
              <a:t>、域控制器： </a:t>
            </a:r>
          </a:p>
          <a:p>
            <a:pPr lvl="2">
              <a:lnSpc>
                <a:spcPct val="90000"/>
              </a:lnSpc>
              <a:buNone/>
            </a:pPr>
            <a:r>
              <a:rPr lang="zh-CN" altLang="en-US" sz="2200" dirty="0" smtClean="0">
                <a:latin typeface="宋体" panose="02010600030101010101" pitchFamily="2" charset="-122"/>
              </a:rPr>
              <a:t>域控制器是使用活动目录安装向导配置的</a:t>
            </a:r>
            <a:r>
              <a:rPr lang="en-US" altLang="zh-CN" sz="2200" dirty="0" smtClean="0">
                <a:latin typeface="宋体" panose="02010600030101010101" pitchFamily="2" charset="-122"/>
              </a:rPr>
              <a:t>WIN2K Server </a:t>
            </a:r>
            <a:r>
              <a:rPr lang="zh-CN" altLang="en-US" sz="2200" dirty="0" smtClean="0">
                <a:latin typeface="宋体" panose="02010600030101010101" pitchFamily="2" charset="-122"/>
              </a:rPr>
              <a:t>的计算机。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 </a:t>
            </a:r>
            <a:r>
              <a:rPr lang="zh-CN" altLang="en-US" dirty="0" smtClean="0"/>
              <a:t>活动目录意义</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信息的安全性大大增强 </a:t>
            </a:r>
          </a:p>
          <a:p>
            <a:pPr lvl="1">
              <a:lnSpc>
                <a:spcPct val="90000"/>
              </a:lnSpc>
              <a:buNone/>
            </a:pPr>
            <a:r>
              <a:rPr lang="zh-CN" altLang="en-US" sz="2400" dirty="0" smtClean="0">
                <a:latin typeface="宋体" panose="02010600030101010101" pitchFamily="2" charset="-122"/>
              </a:rPr>
              <a:t>  引入基于策略的管理，使系统的管理更加明朗 </a:t>
            </a:r>
          </a:p>
          <a:p>
            <a:pPr lvl="1">
              <a:lnSpc>
                <a:spcPct val="90000"/>
              </a:lnSpc>
            </a:pPr>
            <a:r>
              <a:rPr lang="zh-CN" altLang="en-US" sz="2400" dirty="0" smtClean="0">
                <a:latin typeface="宋体" panose="02010600030101010101" pitchFamily="2" charset="-122"/>
              </a:rPr>
              <a:t>具有很强的可扩展性</a:t>
            </a:r>
          </a:p>
          <a:p>
            <a:pPr lvl="1">
              <a:lnSpc>
                <a:spcPct val="90000"/>
              </a:lnSpc>
              <a:buNone/>
            </a:pPr>
            <a:r>
              <a:rPr lang="zh-CN" altLang="en-US" sz="2400" dirty="0" smtClean="0">
                <a:latin typeface="宋体" panose="02010600030101010101" pitchFamily="2" charset="-122"/>
              </a:rPr>
              <a:t>  具有很强的可伸缩性</a:t>
            </a:r>
          </a:p>
          <a:p>
            <a:pPr lvl="1">
              <a:lnSpc>
                <a:spcPct val="90000"/>
              </a:lnSpc>
            </a:pPr>
            <a:r>
              <a:rPr lang="zh-CN" altLang="en-US" sz="2400" dirty="0" smtClean="0">
                <a:latin typeface="宋体" panose="02010600030101010101" pitchFamily="2" charset="-122"/>
              </a:rPr>
              <a:t>智能的信息复制能力</a:t>
            </a:r>
          </a:p>
          <a:p>
            <a:pPr lvl="1">
              <a:lnSpc>
                <a:spcPct val="90000"/>
              </a:lnSpc>
              <a:buNone/>
            </a:pPr>
            <a:r>
              <a:rPr lang="zh-CN" altLang="en-US" sz="2400" dirty="0" smtClean="0">
                <a:latin typeface="宋体" panose="02010600030101010101" pitchFamily="2" charset="-122"/>
              </a:rPr>
              <a:t>  与 </a:t>
            </a:r>
            <a:r>
              <a:rPr lang="en-US" altLang="zh-CN" sz="2400" dirty="0" smtClean="0">
                <a:latin typeface="宋体" panose="02010600030101010101" pitchFamily="2" charset="-122"/>
              </a:rPr>
              <a:t>DNS </a:t>
            </a:r>
            <a:r>
              <a:rPr lang="zh-CN" altLang="en-US" sz="2400" dirty="0" smtClean="0">
                <a:latin typeface="宋体" panose="02010600030101010101" pitchFamily="2" charset="-122"/>
              </a:rPr>
              <a:t>集成紧密 </a:t>
            </a:r>
          </a:p>
          <a:p>
            <a:pPr lvl="1">
              <a:lnSpc>
                <a:spcPct val="90000"/>
              </a:lnSpc>
              <a:buNone/>
            </a:pPr>
            <a:r>
              <a:rPr lang="zh-CN" altLang="en-US" sz="2400" dirty="0" smtClean="0">
                <a:latin typeface="宋体" panose="02010600030101010101" pitchFamily="2" charset="-122"/>
              </a:rPr>
              <a:t>  与其他目录服务具有互操性</a:t>
            </a:r>
          </a:p>
          <a:p>
            <a:pPr lvl="1">
              <a:lnSpc>
                <a:spcPct val="90000"/>
              </a:lnSpc>
            </a:pPr>
            <a:r>
              <a:rPr lang="zh-CN" altLang="en-US" sz="2400" dirty="0" smtClean="0">
                <a:latin typeface="宋体" panose="02010600030101010101" pitchFamily="2" charset="-122"/>
              </a:rPr>
              <a:t>具有灵活的查询</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9.4 AD</a:t>
            </a:r>
            <a:r>
              <a:rPr lang="zh-CN" altLang="en-US" dirty="0" smtClean="0"/>
              <a:t>逻辑结构</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活动目录中的逻辑单元主要包括：</a:t>
            </a:r>
          </a:p>
          <a:p>
            <a:pPr lvl="2">
              <a:lnSpc>
                <a:spcPct val="90000"/>
              </a:lnSpc>
            </a:pPr>
            <a:r>
              <a:rPr lang="zh-CN" altLang="en-US" sz="2200" dirty="0" smtClean="0">
                <a:latin typeface="宋体" panose="02010600030101010101" pitchFamily="2" charset="-122"/>
              </a:rPr>
              <a:t>域、域树、域林，对象、属性</a:t>
            </a:r>
          </a:p>
          <a:p>
            <a:pPr lvl="2">
              <a:lnSpc>
                <a:spcPct val="90000"/>
              </a:lnSpc>
            </a:pPr>
            <a:r>
              <a:rPr lang="zh-CN" altLang="en-US" sz="2200" dirty="0" smtClean="0">
                <a:latin typeface="宋体" panose="02010600030101010101" pitchFamily="2" charset="-122"/>
              </a:rPr>
              <a:t>域信任关系</a:t>
            </a:r>
          </a:p>
          <a:p>
            <a:pPr lvl="2">
              <a:lnSpc>
                <a:spcPct val="90000"/>
              </a:lnSpc>
            </a:pPr>
            <a:r>
              <a:rPr lang="zh-CN" altLang="en-US" sz="2200" dirty="0" smtClean="0">
                <a:latin typeface="宋体" panose="02010600030101010101" pitchFamily="2" charset="-122"/>
              </a:rPr>
              <a:t>组织单元（</a:t>
            </a:r>
            <a:r>
              <a:rPr lang="en-US" altLang="zh-CN" sz="2200" dirty="0" smtClean="0">
                <a:latin typeface="宋体" panose="02010600030101010101" pitchFamily="2" charset="-122"/>
              </a:rPr>
              <a:t>OU</a:t>
            </a:r>
            <a:r>
              <a:rPr lang="zh-CN" altLang="en-US" sz="2200" dirty="0" smtClean="0">
                <a:latin typeface="宋体" panose="02010600030101010101" pitchFamily="2" charset="-122"/>
              </a:rPr>
              <a:t>） </a:t>
            </a:r>
          </a:p>
          <a:p>
            <a:pPr lvl="2">
              <a:lnSpc>
                <a:spcPct val="90000"/>
              </a:lnSpc>
            </a:pPr>
            <a:r>
              <a:rPr lang="zh-CN" altLang="en-US" sz="2200" dirty="0" smtClean="0">
                <a:latin typeface="宋体" panose="02010600030101010101" pitchFamily="2" charset="-122"/>
              </a:rPr>
              <a:t>提升域和林的功能级别</a:t>
            </a:r>
          </a:p>
          <a:p>
            <a:pPr lvl="2">
              <a:lnSpc>
                <a:spcPct val="90000"/>
              </a:lnSpc>
            </a:pPr>
            <a:r>
              <a:rPr lang="zh-CN" altLang="en-US" sz="2200" dirty="0" smtClean="0">
                <a:latin typeface="宋体" panose="02010600030101010101" pitchFamily="2" charset="-122"/>
              </a:rPr>
              <a:t>信任的创建</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9.4 AD</a:t>
            </a:r>
            <a:r>
              <a:rPr lang="zh-CN" altLang="en-US" dirty="0" smtClean="0"/>
              <a:t>逻辑结构</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活动目录中的逻辑单元主要包括：</a:t>
            </a:r>
          </a:p>
          <a:p>
            <a:pPr lvl="2">
              <a:lnSpc>
                <a:spcPct val="90000"/>
              </a:lnSpc>
            </a:pPr>
            <a:r>
              <a:rPr lang="zh-CN" altLang="en-US" sz="2200" dirty="0" smtClean="0">
                <a:latin typeface="宋体" panose="02010600030101010101" pitchFamily="2" charset="-122"/>
              </a:rPr>
              <a:t>域、域树、域林，</a:t>
            </a:r>
            <a:endParaRPr lang="en-US" altLang="zh-CN" sz="2200" dirty="0" smtClean="0">
              <a:latin typeface="宋体" panose="02010600030101010101" pitchFamily="2" charset="-122"/>
            </a:endParaRPr>
          </a:p>
          <a:p>
            <a:pPr lvl="2">
              <a:lnSpc>
                <a:spcPct val="90000"/>
              </a:lnSpc>
            </a:pPr>
            <a:r>
              <a:rPr lang="zh-CN" altLang="en-US" sz="2200" dirty="0" smtClean="0">
                <a:latin typeface="宋体" panose="02010600030101010101" pitchFamily="2" charset="-122"/>
              </a:rPr>
              <a:t>域信任关系</a:t>
            </a:r>
          </a:p>
          <a:p>
            <a:pPr lvl="2">
              <a:lnSpc>
                <a:spcPct val="90000"/>
              </a:lnSpc>
            </a:pPr>
            <a:r>
              <a:rPr lang="zh-CN" altLang="en-US" sz="2200" dirty="0" smtClean="0">
                <a:latin typeface="宋体" panose="02010600030101010101" pitchFamily="2" charset="-122"/>
              </a:rPr>
              <a:t>对象、属性</a:t>
            </a:r>
          </a:p>
          <a:p>
            <a:pPr lvl="2">
              <a:lnSpc>
                <a:spcPct val="90000"/>
              </a:lnSpc>
            </a:pPr>
            <a:r>
              <a:rPr lang="zh-CN" altLang="en-US" sz="2200" dirty="0" smtClean="0">
                <a:latin typeface="宋体" panose="02010600030101010101" pitchFamily="2" charset="-122"/>
              </a:rPr>
              <a:t>组织单元（</a:t>
            </a:r>
            <a:r>
              <a:rPr lang="en-US" altLang="zh-CN" sz="2200" dirty="0" smtClean="0">
                <a:latin typeface="宋体" panose="02010600030101010101" pitchFamily="2" charset="-122"/>
              </a:rPr>
              <a:t>OU</a:t>
            </a:r>
            <a:r>
              <a:rPr lang="zh-CN" altLang="en-US" sz="2200" dirty="0" smtClean="0">
                <a:latin typeface="宋体" panose="02010600030101010101" pitchFamily="2" charset="-122"/>
              </a:rPr>
              <a:t>） </a:t>
            </a:r>
          </a:p>
          <a:p>
            <a:pPr lvl="2">
              <a:lnSpc>
                <a:spcPct val="90000"/>
              </a:lnSpc>
            </a:pPr>
            <a:r>
              <a:rPr lang="zh-CN" altLang="en-US" sz="2200" dirty="0" smtClean="0">
                <a:latin typeface="宋体" panose="02010600030101010101" pitchFamily="2" charset="-122"/>
              </a:rPr>
              <a:t>提升域和林的功能级别</a:t>
            </a:r>
          </a:p>
          <a:p>
            <a:pPr lvl="2">
              <a:lnSpc>
                <a:spcPct val="90000"/>
              </a:lnSpc>
            </a:pPr>
            <a:r>
              <a:rPr lang="zh-CN" altLang="en-US" sz="2200" dirty="0" smtClean="0">
                <a:latin typeface="宋体" panose="02010600030101010101" pitchFamily="2" charset="-122"/>
              </a:rPr>
              <a:t>信任的创建</a:t>
            </a:r>
          </a:p>
          <a:p>
            <a:pPr lvl="1">
              <a:lnSpc>
                <a:spcPct val="90000"/>
              </a:lnSpc>
            </a:pPr>
            <a:r>
              <a:rPr lang="zh-CN" altLang="en-US" sz="2400" dirty="0" smtClean="0">
                <a:latin typeface="宋体" panose="02010600030101010101" pitchFamily="2" charset="-122"/>
              </a:rPr>
              <a:t>域是</a:t>
            </a:r>
            <a:r>
              <a:rPr lang="en-US" altLang="zh-CN" sz="2400" dirty="0" smtClean="0">
                <a:latin typeface="宋体" panose="02010600030101010101" pitchFamily="2" charset="-122"/>
              </a:rPr>
              <a:t>WIN2K</a:t>
            </a:r>
            <a:r>
              <a:rPr lang="zh-CN" altLang="en-US" sz="2400" dirty="0" smtClean="0">
                <a:latin typeface="宋体" panose="02010600030101010101" pitchFamily="2" charset="-122"/>
              </a:rPr>
              <a:t>网络系统的逻辑组织单元</a:t>
            </a:r>
          </a:p>
          <a:p>
            <a:pPr lvl="2">
              <a:lnSpc>
                <a:spcPct val="90000"/>
              </a:lnSpc>
              <a:buNone/>
            </a:pPr>
            <a:r>
              <a:rPr lang="zh-CN" altLang="en-US" sz="2200" dirty="0" smtClean="0">
                <a:latin typeface="宋体" panose="02010600030101010101" pitchFamily="2" charset="-122"/>
              </a:rPr>
              <a:t>域是对象（如计算机、用户等）的容器 </a:t>
            </a:r>
          </a:p>
          <a:p>
            <a:pPr lvl="2">
              <a:lnSpc>
                <a:spcPct val="90000"/>
              </a:lnSpc>
              <a:buNone/>
            </a:pPr>
            <a:r>
              <a:rPr lang="zh-CN" altLang="en-US" sz="2200" dirty="0" smtClean="0">
                <a:latin typeface="宋体" panose="02010600030101010101" pitchFamily="2" charset="-122"/>
              </a:rPr>
              <a:t>域中所有的域控制器都是平等的 </a:t>
            </a:r>
          </a:p>
          <a:p>
            <a:pPr lvl="2">
              <a:lnSpc>
                <a:spcPct val="90000"/>
              </a:lnSpc>
              <a:buNone/>
            </a:pPr>
            <a:r>
              <a:rPr lang="zh-CN" altLang="en-US" sz="2200" dirty="0" smtClean="0">
                <a:latin typeface="宋体" panose="02010600030101010101" pitchFamily="2" charset="-122"/>
              </a:rPr>
              <a:t>每个域都有自己的安全策略，以及它与其它域的安全信任关系</a:t>
            </a:r>
            <a:endParaRPr lang="zh-CN" altLang="en-US" sz="20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r>
              <a:rPr lang="en-US" altLang="zh-CN" dirty="0" smtClean="0"/>
              <a:t>9.4 AD</a:t>
            </a:r>
            <a:r>
              <a:rPr lang="zh-CN" altLang="en-US" dirty="0" smtClean="0"/>
              <a:t>逻辑结构</a:t>
            </a:r>
            <a:r>
              <a:rPr lang="en-US" altLang="zh-CN" dirty="0" smtClean="0"/>
              <a:t>-</a:t>
            </a:r>
            <a:r>
              <a:rPr lang="zh-CN" altLang="en-US" dirty="0" smtClean="0"/>
              <a:t>域</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域的作用</a:t>
            </a:r>
          </a:p>
          <a:p>
            <a:pPr lvl="2">
              <a:lnSpc>
                <a:spcPct val="90000"/>
              </a:lnSpc>
              <a:buNone/>
            </a:pPr>
            <a:r>
              <a:rPr lang="zh-CN" altLang="en-US" sz="2200" dirty="0" smtClean="0">
                <a:latin typeface="宋体" panose="02010600030101010101" pitchFamily="2" charset="-122"/>
              </a:rPr>
              <a:t>安全界线</a:t>
            </a:r>
          </a:p>
          <a:p>
            <a:pPr lvl="2">
              <a:lnSpc>
                <a:spcPct val="90000"/>
              </a:lnSpc>
              <a:buNone/>
            </a:pPr>
            <a:r>
              <a:rPr lang="zh-CN" altLang="en-US" sz="2200" dirty="0" smtClean="0">
                <a:latin typeface="宋体" panose="02010600030101010101" pitchFamily="2" charset="-122"/>
              </a:rPr>
              <a:t>复制单元</a:t>
            </a:r>
          </a:p>
          <a:p>
            <a:pPr lvl="2">
              <a:lnSpc>
                <a:spcPct val="90000"/>
              </a:lnSpc>
              <a:buNone/>
            </a:pPr>
            <a:r>
              <a:rPr lang="zh-CN" altLang="en-US" sz="2200" dirty="0" smtClean="0">
                <a:latin typeface="宋体" panose="02010600030101010101" pitchFamily="2" charset="-122"/>
              </a:rPr>
              <a:t>域模式</a:t>
            </a:r>
          </a:p>
          <a:p>
            <a:pPr lvl="1">
              <a:lnSpc>
                <a:spcPct val="90000"/>
              </a:lnSpc>
            </a:pPr>
            <a:r>
              <a:rPr lang="zh-CN" altLang="en-US" sz="2400" dirty="0" smtClean="0">
                <a:latin typeface="宋体" panose="02010600030101010101" pitchFamily="2" charset="-122"/>
              </a:rPr>
              <a:t>域模式</a:t>
            </a:r>
          </a:p>
          <a:p>
            <a:pPr lvl="2">
              <a:lnSpc>
                <a:spcPct val="90000"/>
              </a:lnSpc>
              <a:buNone/>
            </a:pPr>
            <a:r>
              <a:rPr lang="zh-CN" altLang="en-US" sz="2200" dirty="0" smtClean="0">
                <a:latin typeface="宋体" panose="02010600030101010101" pitchFamily="2" charset="-122"/>
              </a:rPr>
              <a:t>混合模式</a:t>
            </a:r>
          </a:p>
          <a:p>
            <a:pPr lvl="2">
              <a:lnSpc>
                <a:spcPct val="90000"/>
              </a:lnSpc>
              <a:buNone/>
            </a:pPr>
            <a:r>
              <a:rPr lang="zh-CN" altLang="en-US" sz="2200" dirty="0" smtClean="0">
                <a:latin typeface="宋体" panose="02010600030101010101" pitchFamily="2" charset="-122"/>
              </a:rPr>
              <a:t>本机模式</a:t>
            </a:r>
          </a:p>
          <a:p>
            <a:pPr lvl="1">
              <a:lnSpc>
                <a:spcPct val="90000"/>
              </a:lnSpc>
            </a:pPr>
            <a:r>
              <a:rPr lang="zh-CN" altLang="en-US" sz="2400" dirty="0" smtClean="0">
                <a:latin typeface="宋体" panose="02010600030101010101" pitchFamily="2" charset="-122"/>
              </a:rPr>
              <a:t>树和森林</a:t>
            </a:r>
          </a:p>
          <a:p>
            <a:pPr lvl="2">
              <a:lnSpc>
                <a:spcPct val="90000"/>
              </a:lnSpc>
              <a:buNone/>
            </a:pPr>
            <a:r>
              <a:rPr lang="zh-CN" altLang="en-US" sz="2200" dirty="0" smtClean="0">
                <a:latin typeface="宋体" panose="02010600030101010101" pitchFamily="2" charset="-122"/>
              </a:rPr>
              <a:t>树是对共享连续名字空间的域的分层布置</a:t>
            </a:r>
          </a:p>
          <a:p>
            <a:pPr lvl="2">
              <a:lnSpc>
                <a:spcPct val="90000"/>
              </a:lnSpc>
              <a:buNone/>
            </a:pPr>
            <a:r>
              <a:rPr lang="zh-CN" altLang="en-US" sz="2200" dirty="0" smtClean="0">
                <a:latin typeface="宋体" panose="02010600030101010101" pitchFamily="2" charset="-122"/>
              </a:rPr>
              <a:t>森林是不共享连续名字空间的一组树</a:t>
            </a:r>
          </a:p>
          <a:p>
            <a:pPr lvl="2">
              <a:lnSpc>
                <a:spcPct val="90000"/>
              </a:lnSpc>
              <a:buNone/>
            </a:pPr>
            <a:r>
              <a:rPr lang="zh-CN" altLang="en-US" sz="2200" dirty="0" smtClean="0">
                <a:latin typeface="宋体" panose="02010600030101010101" pitchFamily="2" charset="-122"/>
              </a:rPr>
              <a:t>森林中的树共享共同的配置、模版和全局目录</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5715095" cy="692989"/>
          </a:xfrm>
        </p:spPr>
        <p:txBody>
          <a:bodyPr>
            <a:normAutofit/>
          </a:bodyPr>
          <a:lstStyle/>
          <a:p>
            <a:r>
              <a:rPr lang="en-US" altLang="zh-CN" dirty="0" smtClean="0"/>
              <a:t>9.4 AD</a:t>
            </a:r>
            <a:r>
              <a:rPr lang="zh-CN" altLang="en-US" dirty="0" smtClean="0"/>
              <a:t>逻辑结构</a:t>
            </a:r>
            <a:r>
              <a:rPr lang="en-US" altLang="zh-CN" dirty="0" smtClean="0"/>
              <a:t>-</a:t>
            </a:r>
            <a:r>
              <a:rPr lang="zh-CN" altLang="en-US" dirty="0" smtClean="0"/>
              <a:t>信任关系</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域信任关系使得一个域中的用户可由另一域中的域控制器进行验证，才能使一个域中的用户访问另一个域中的资源 </a:t>
            </a:r>
          </a:p>
          <a:p>
            <a:pPr lvl="1">
              <a:lnSpc>
                <a:spcPct val="90000"/>
              </a:lnSpc>
              <a:buNone/>
            </a:pPr>
            <a:r>
              <a:rPr lang="zh-CN" altLang="en-US" sz="2400" dirty="0" smtClean="0">
                <a:latin typeface="宋体" panose="02010600030101010101" pitchFamily="2" charset="-122"/>
              </a:rPr>
              <a:t>  所有域信任关系中只有两种域：信任关系域和被信任关系域 </a:t>
            </a:r>
          </a:p>
          <a:p>
            <a:pPr lvl="1">
              <a:lnSpc>
                <a:spcPct val="90000"/>
              </a:lnSpc>
            </a:pPr>
            <a:r>
              <a:rPr lang="zh-CN" altLang="en-US" sz="2400" dirty="0" smtClean="0">
                <a:latin typeface="宋体" panose="02010600030101010101" pitchFamily="2" charset="-122"/>
              </a:rPr>
              <a:t>信任与被信任关系可以是单向的，也可以是双向的 </a:t>
            </a:r>
          </a:p>
          <a:p>
            <a:pPr lvl="1">
              <a:lnSpc>
                <a:spcPct val="90000"/>
              </a:lnSpc>
              <a:buNone/>
            </a:pPr>
            <a:r>
              <a:rPr lang="zh-CN" altLang="en-US" sz="2400" dirty="0" smtClean="0">
                <a:latin typeface="宋体" panose="02010600030101010101" pitchFamily="2" charset="-122"/>
              </a:rPr>
              <a:t>  所有不属于相同域目录树或林中</a:t>
            </a:r>
            <a:r>
              <a:rPr lang="en-US" altLang="zh-CN" sz="2400" dirty="0" smtClean="0">
                <a:latin typeface="宋体" panose="02010600030101010101" pitchFamily="2" charset="-122"/>
              </a:rPr>
              <a:t>WIN2K </a:t>
            </a:r>
            <a:r>
              <a:rPr lang="zh-CN" altLang="en-US" sz="2400" dirty="0" smtClean="0">
                <a:latin typeface="宋体" panose="02010600030101010101" pitchFamily="2" charset="-122"/>
              </a:rPr>
              <a:t>域间建立的委托关系都是不传递的 </a:t>
            </a:r>
          </a:p>
          <a:p>
            <a:pPr lvl="1">
              <a:lnSpc>
                <a:spcPct val="90000"/>
              </a:lnSpc>
            </a:pPr>
            <a:r>
              <a:rPr lang="en-US" altLang="zh-CN" sz="2400" dirty="0" smtClean="0">
                <a:latin typeface="宋体" panose="02010600030101010101" pitchFamily="2" charset="-122"/>
              </a:rPr>
              <a:t>WIN2K</a:t>
            </a:r>
            <a:r>
              <a:rPr lang="zh-CN" altLang="en-US" sz="2400" dirty="0" smtClean="0">
                <a:latin typeface="宋体" panose="02010600030101010101" pitchFamily="2" charset="-122"/>
              </a:rPr>
              <a:t>中的域传递信任关系一般是系统自动的 ，但对于相同域目录树或林中的</a:t>
            </a:r>
            <a:r>
              <a:rPr lang="en-US" altLang="zh-CN" sz="2400" dirty="0" smtClean="0">
                <a:latin typeface="宋体" panose="02010600030101010101" pitchFamily="2" charset="-122"/>
              </a:rPr>
              <a:t>WIN2K</a:t>
            </a:r>
            <a:r>
              <a:rPr lang="zh-CN" altLang="en-US" sz="2400" dirty="0" smtClean="0">
                <a:latin typeface="宋体" panose="02010600030101010101" pitchFamily="2" charset="-122"/>
              </a:rPr>
              <a:t>域，也可以显式（手工）地创建传递信任关系 </a:t>
            </a:r>
          </a:p>
          <a:p>
            <a:pPr lvl="1">
              <a:lnSpc>
                <a:spcPct val="90000"/>
              </a:lnSpc>
            </a:pPr>
            <a:r>
              <a:rPr lang="zh-CN" altLang="en-US" sz="2400" dirty="0" smtClean="0">
                <a:latin typeface="宋体" panose="02010600030101010101" pitchFamily="2" charset="-122"/>
              </a:rPr>
              <a:t>默认情况下，不传递信任关系是单向的 </a:t>
            </a:r>
          </a:p>
          <a:p>
            <a:pPr lvl="1">
              <a:lnSpc>
                <a:spcPct val="90000"/>
              </a:lnSpc>
              <a:buNone/>
            </a:pPr>
            <a:r>
              <a:rPr lang="zh-CN" altLang="en-US" sz="2400" dirty="0" smtClean="0">
                <a:latin typeface="宋体" panose="02010600030101010101" pitchFamily="2" charset="-122"/>
              </a:rPr>
              <a:t>  所有</a:t>
            </a:r>
            <a:r>
              <a:rPr lang="en-US" altLang="zh-CN" sz="2400" dirty="0" smtClean="0">
                <a:latin typeface="宋体" panose="02010600030101010101" pitchFamily="2" charset="-122"/>
              </a:rPr>
              <a:t>WIN2K</a:t>
            </a:r>
            <a:r>
              <a:rPr lang="zh-CN" altLang="en-US" sz="2400" dirty="0" smtClean="0">
                <a:latin typeface="宋体" panose="02010600030101010101" pitchFamily="2" charset="-122"/>
              </a:rPr>
              <a:t>域和</a:t>
            </a:r>
            <a:r>
              <a:rPr lang="en-US" altLang="zh-CN" sz="2400" dirty="0" smtClean="0">
                <a:latin typeface="宋体" panose="02010600030101010101" pitchFamily="2" charset="-122"/>
              </a:rPr>
              <a:t>WINNT</a:t>
            </a:r>
            <a:r>
              <a:rPr lang="zh-CN" altLang="en-US" sz="2400" dirty="0" smtClean="0">
                <a:latin typeface="宋体" panose="02010600030101010101" pitchFamily="2" charset="-122"/>
              </a:rPr>
              <a:t>域之间的委托关系都是不传递的 </a:t>
            </a:r>
            <a:r>
              <a:rPr lang="en-US" altLang="zh-CN" sz="2400" dirty="0" smtClean="0">
                <a:latin typeface="宋体" panose="02010600030101010101" pitchFamily="2" charset="-122"/>
              </a:rPr>
              <a:t>,</a:t>
            </a:r>
            <a:r>
              <a:rPr lang="zh-CN" altLang="en-US" sz="2400" dirty="0" smtClean="0">
                <a:latin typeface="宋体" panose="02010600030101010101" pitchFamily="2" charset="-122"/>
              </a:rPr>
              <a:t>在混合模式的网络中，所有</a:t>
            </a:r>
            <a:r>
              <a:rPr lang="en-US" altLang="zh-CN" sz="2400" dirty="0" err="1" smtClean="0">
                <a:latin typeface="宋体" panose="02010600030101010101" pitchFamily="2" charset="-122"/>
              </a:rPr>
              <a:t>WindowsNT</a:t>
            </a:r>
            <a:r>
              <a:rPr lang="zh-CN" altLang="en-US" sz="2400" dirty="0" smtClean="0">
                <a:latin typeface="宋体" panose="02010600030101010101" pitchFamily="2" charset="-122"/>
              </a:rPr>
              <a:t>信任关系都是不传递的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6145399" cy="692989"/>
          </a:xfrm>
        </p:spPr>
        <p:txBody>
          <a:bodyPr>
            <a:normAutofit/>
          </a:bodyPr>
          <a:lstStyle/>
          <a:p>
            <a:r>
              <a:rPr lang="en-US" altLang="zh-CN" dirty="0" smtClean="0"/>
              <a:t>9.4 AD</a:t>
            </a:r>
            <a:r>
              <a:rPr lang="zh-CN" altLang="en-US" dirty="0" smtClean="0"/>
              <a:t>逻辑结构</a:t>
            </a:r>
            <a:r>
              <a:rPr lang="en-US" altLang="zh-CN" dirty="0" smtClean="0"/>
              <a:t>-</a:t>
            </a:r>
            <a:r>
              <a:rPr lang="zh-CN" altLang="en-US" dirty="0" smtClean="0"/>
              <a:t>双向可传递</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a:t>
            </a:r>
            <a:r>
              <a:rPr lang="en-US" altLang="zh-CN" sz="2400" dirty="0" smtClean="0">
                <a:latin typeface="宋体" panose="02010600030101010101" pitchFamily="2" charset="-122"/>
              </a:rPr>
              <a:t>Domain</a:t>
            </a:r>
            <a:r>
              <a:rPr lang="zh-CN" altLang="en-US" sz="2400" dirty="0" smtClean="0">
                <a:latin typeface="宋体" panose="02010600030101010101" pitchFamily="2" charset="-122"/>
              </a:rPr>
              <a:t>）是活动目录的分区，定义了安全边界，在没经过授权的情况下，不允许其他域中的用户访问本域中的资源。活动目录可由一个或多个域组成，每一个域可以存储上百万个对象，域之间还有层次关系，可以建立域树和域林，如图所示，进行无限地域扩展。图中的双箭头表示域之间的信任关系，</a:t>
            </a:r>
            <a:r>
              <a:rPr lang="en-US" altLang="zh-CN" sz="2400" dirty="0" smtClean="0">
                <a:latin typeface="宋体" panose="02010600030101010101" pitchFamily="2" charset="-122"/>
              </a:rPr>
              <a:t>Windows 2000</a:t>
            </a:r>
            <a:r>
              <a:rPr lang="zh-CN" altLang="en-US" sz="2400" dirty="0" smtClean="0">
                <a:latin typeface="宋体" panose="02010600030101010101" pitchFamily="2" charset="-122"/>
              </a:rPr>
              <a:t>中域的信任关系都是双向和可传递的。</a:t>
            </a:r>
          </a:p>
          <a:p>
            <a:pPr lvl="1">
              <a:lnSpc>
                <a:spcPct val="90000"/>
              </a:lnSpc>
            </a:pP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47</a:t>
            </a:fld>
            <a:endParaRPr lang="zh-CN" altLang="en-US" dirty="0"/>
          </a:p>
        </p:txBody>
      </p:sp>
      <p:grpSp>
        <p:nvGrpSpPr>
          <p:cNvPr id="54" name="组合 53"/>
          <p:cNvGrpSpPr/>
          <p:nvPr/>
        </p:nvGrpSpPr>
        <p:grpSpPr>
          <a:xfrm>
            <a:off x="1752504" y="3776008"/>
            <a:ext cx="7183437" cy="2078038"/>
            <a:chOff x="1752504" y="3776008"/>
            <a:chExt cx="7183437" cy="2078038"/>
          </a:xfrm>
        </p:grpSpPr>
        <p:sp>
          <p:nvSpPr>
            <p:cNvPr id="5" name="Freeform 10"/>
            <p:cNvSpPr>
              <a:spLocks/>
            </p:cNvSpPr>
            <p:nvPr/>
          </p:nvSpPr>
          <p:spPr bwMode="auto">
            <a:xfrm>
              <a:off x="2071591" y="3776008"/>
              <a:ext cx="530225" cy="460375"/>
            </a:xfrm>
            <a:custGeom>
              <a:avLst/>
              <a:gdLst>
                <a:gd name="T0" fmla="*/ 530225 w 334"/>
                <a:gd name="T1" fmla="*/ 460375 h 290"/>
                <a:gd name="T2" fmla="*/ 265113 w 334"/>
                <a:gd name="T3" fmla="*/ 0 h 290"/>
                <a:gd name="T4" fmla="*/ 0 w 334"/>
                <a:gd name="T5" fmla="*/ 460375 h 290"/>
                <a:gd name="T6" fmla="*/ 530225 w 334"/>
                <a:gd name="T7" fmla="*/ 460375 h 290"/>
                <a:gd name="T8" fmla="*/ 0 60000 65536"/>
                <a:gd name="T9" fmla="*/ 0 60000 65536"/>
                <a:gd name="T10" fmla="*/ 0 60000 65536"/>
                <a:gd name="T11" fmla="*/ 0 60000 65536"/>
                <a:gd name="T12" fmla="*/ 0 w 334"/>
                <a:gd name="T13" fmla="*/ 0 h 290"/>
                <a:gd name="T14" fmla="*/ 334 w 334"/>
                <a:gd name="T15" fmla="*/ 290 h 290"/>
              </a:gdLst>
              <a:ahLst/>
              <a:cxnLst>
                <a:cxn ang="T8">
                  <a:pos x="T0" y="T1"/>
                </a:cxn>
                <a:cxn ang="T9">
                  <a:pos x="T2" y="T3"/>
                </a:cxn>
                <a:cxn ang="T10">
                  <a:pos x="T4" y="T5"/>
                </a:cxn>
                <a:cxn ang="T11">
                  <a:pos x="T6" y="T7"/>
                </a:cxn>
              </a:cxnLst>
              <a:rect l="T12" t="T13" r="T14" b="T15"/>
              <a:pathLst>
                <a:path w="334" h="290">
                  <a:moveTo>
                    <a:pt x="334" y="290"/>
                  </a:moveTo>
                  <a:lnTo>
                    <a:pt x="167" y="0"/>
                  </a:lnTo>
                  <a:lnTo>
                    <a:pt x="0" y="290"/>
                  </a:lnTo>
                  <a:lnTo>
                    <a:pt x="334" y="290"/>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6" name="Freeform 11"/>
            <p:cNvSpPr>
              <a:spLocks/>
            </p:cNvSpPr>
            <p:nvPr/>
          </p:nvSpPr>
          <p:spPr bwMode="auto">
            <a:xfrm>
              <a:off x="2912966" y="4544358"/>
              <a:ext cx="533400" cy="463550"/>
            </a:xfrm>
            <a:custGeom>
              <a:avLst/>
              <a:gdLst>
                <a:gd name="T0" fmla="*/ 533400 w 336"/>
                <a:gd name="T1" fmla="*/ 463550 h 292"/>
                <a:gd name="T2" fmla="*/ 266700 w 336"/>
                <a:gd name="T3" fmla="*/ 0 h 292"/>
                <a:gd name="T4" fmla="*/ 0 w 336"/>
                <a:gd name="T5" fmla="*/ 463550 h 292"/>
                <a:gd name="T6" fmla="*/ 533400 w 336"/>
                <a:gd name="T7" fmla="*/ 463550 h 292"/>
                <a:gd name="T8" fmla="*/ 0 60000 65536"/>
                <a:gd name="T9" fmla="*/ 0 60000 65536"/>
                <a:gd name="T10" fmla="*/ 0 60000 65536"/>
                <a:gd name="T11" fmla="*/ 0 60000 65536"/>
                <a:gd name="T12" fmla="*/ 0 w 336"/>
                <a:gd name="T13" fmla="*/ 0 h 292"/>
                <a:gd name="T14" fmla="*/ 336 w 336"/>
                <a:gd name="T15" fmla="*/ 292 h 292"/>
              </a:gdLst>
              <a:ahLst/>
              <a:cxnLst>
                <a:cxn ang="T8">
                  <a:pos x="T0" y="T1"/>
                </a:cxn>
                <a:cxn ang="T9">
                  <a:pos x="T2" y="T3"/>
                </a:cxn>
                <a:cxn ang="T10">
                  <a:pos x="T4" y="T5"/>
                </a:cxn>
                <a:cxn ang="T11">
                  <a:pos x="T6" y="T7"/>
                </a:cxn>
              </a:cxnLst>
              <a:rect l="T12" t="T13" r="T14" b="T15"/>
              <a:pathLst>
                <a:path w="336" h="292">
                  <a:moveTo>
                    <a:pt x="336" y="292"/>
                  </a:moveTo>
                  <a:lnTo>
                    <a:pt x="168" y="0"/>
                  </a:lnTo>
                  <a:lnTo>
                    <a:pt x="0" y="292"/>
                  </a:lnTo>
                  <a:lnTo>
                    <a:pt x="336" y="292"/>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9" name="Freeform 12"/>
            <p:cNvSpPr>
              <a:spLocks/>
            </p:cNvSpPr>
            <p:nvPr/>
          </p:nvSpPr>
          <p:spPr bwMode="auto">
            <a:xfrm>
              <a:off x="3681316" y="5392083"/>
              <a:ext cx="530225" cy="461963"/>
            </a:xfrm>
            <a:custGeom>
              <a:avLst/>
              <a:gdLst>
                <a:gd name="T0" fmla="*/ 530225 w 334"/>
                <a:gd name="T1" fmla="*/ 461963 h 291"/>
                <a:gd name="T2" fmla="*/ 263525 w 334"/>
                <a:gd name="T3" fmla="*/ 0 h 291"/>
                <a:gd name="T4" fmla="*/ 0 w 334"/>
                <a:gd name="T5" fmla="*/ 461963 h 291"/>
                <a:gd name="T6" fmla="*/ 530225 w 334"/>
                <a:gd name="T7" fmla="*/ 461963 h 291"/>
                <a:gd name="T8" fmla="*/ 0 60000 65536"/>
                <a:gd name="T9" fmla="*/ 0 60000 65536"/>
                <a:gd name="T10" fmla="*/ 0 60000 65536"/>
                <a:gd name="T11" fmla="*/ 0 60000 65536"/>
                <a:gd name="T12" fmla="*/ 0 w 334"/>
                <a:gd name="T13" fmla="*/ 0 h 291"/>
                <a:gd name="T14" fmla="*/ 334 w 334"/>
                <a:gd name="T15" fmla="*/ 291 h 291"/>
              </a:gdLst>
              <a:ahLst/>
              <a:cxnLst>
                <a:cxn ang="T8">
                  <a:pos x="T0" y="T1"/>
                </a:cxn>
                <a:cxn ang="T9">
                  <a:pos x="T2" y="T3"/>
                </a:cxn>
                <a:cxn ang="T10">
                  <a:pos x="T4" y="T5"/>
                </a:cxn>
                <a:cxn ang="T11">
                  <a:pos x="T6" y="T7"/>
                </a:cxn>
              </a:cxnLst>
              <a:rect l="T12" t="T13" r="T14" b="T15"/>
              <a:pathLst>
                <a:path w="334" h="291">
                  <a:moveTo>
                    <a:pt x="334" y="291"/>
                  </a:moveTo>
                  <a:lnTo>
                    <a:pt x="166" y="0"/>
                  </a:lnTo>
                  <a:lnTo>
                    <a:pt x="0" y="291"/>
                  </a:lnTo>
                  <a:lnTo>
                    <a:pt x="334" y="291"/>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10" name="Line 13"/>
            <p:cNvSpPr>
              <a:spLocks noChangeShapeType="1"/>
            </p:cNvSpPr>
            <p:nvPr/>
          </p:nvSpPr>
          <p:spPr bwMode="auto">
            <a:xfrm>
              <a:off x="2711354" y="4293533"/>
              <a:ext cx="361950" cy="193675"/>
            </a:xfrm>
            <a:prstGeom prst="line">
              <a:avLst/>
            </a:prstGeom>
            <a:noFill/>
            <a:ln w="9525">
              <a:solidFill>
                <a:schemeClr val="tx1"/>
              </a:solidFill>
              <a:round/>
              <a:headEnd/>
              <a:tailEnd/>
            </a:ln>
          </p:spPr>
          <p:txBody>
            <a:bodyPr/>
            <a:lstStyle/>
            <a:p>
              <a:endParaRPr lang="zh-CN" altLang="en-US"/>
            </a:p>
          </p:txBody>
        </p:sp>
        <p:sp>
          <p:nvSpPr>
            <p:cNvPr id="11" name="Freeform 14"/>
            <p:cNvSpPr>
              <a:spLocks/>
            </p:cNvSpPr>
            <p:nvPr/>
          </p:nvSpPr>
          <p:spPr bwMode="auto">
            <a:xfrm>
              <a:off x="2604991" y="4236383"/>
              <a:ext cx="136525" cy="101600"/>
            </a:xfrm>
            <a:custGeom>
              <a:avLst/>
              <a:gdLst>
                <a:gd name="T0" fmla="*/ 93662 w 86"/>
                <a:gd name="T1" fmla="*/ 101600 h 64"/>
                <a:gd name="T2" fmla="*/ 0 w 86"/>
                <a:gd name="T3" fmla="*/ 0 h 64"/>
                <a:gd name="T4" fmla="*/ 136525 w 86"/>
                <a:gd name="T5" fmla="*/ 25400 h 64"/>
                <a:gd name="T6" fmla="*/ 93662 w 86"/>
                <a:gd name="T7" fmla="*/ 101600 h 64"/>
                <a:gd name="T8" fmla="*/ 0 60000 65536"/>
                <a:gd name="T9" fmla="*/ 0 60000 65536"/>
                <a:gd name="T10" fmla="*/ 0 60000 65536"/>
                <a:gd name="T11" fmla="*/ 0 60000 65536"/>
                <a:gd name="T12" fmla="*/ 0 w 86"/>
                <a:gd name="T13" fmla="*/ 0 h 64"/>
                <a:gd name="T14" fmla="*/ 86 w 86"/>
                <a:gd name="T15" fmla="*/ 64 h 64"/>
              </a:gdLst>
              <a:ahLst/>
              <a:cxnLst>
                <a:cxn ang="T8">
                  <a:pos x="T0" y="T1"/>
                </a:cxn>
                <a:cxn ang="T9">
                  <a:pos x="T2" y="T3"/>
                </a:cxn>
                <a:cxn ang="T10">
                  <a:pos x="T4" y="T5"/>
                </a:cxn>
                <a:cxn ang="T11">
                  <a:pos x="T6" y="T7"/>
                </a:cxn>
              </a:cxnLst>
              <a:rect l="T12" t="T13" r="T14" b="T15"/>
              <a:pathLst>
                <a:path w="86" h="64">
                  <a:moveTo>
                    <a:pt x="59" y="64"/>
                  </a:moveTo>
                  <a:lnTo>
                    <a:pt x="0" y="0"/>
                  </a:lnTo>
                  <a:lnTo>
                    <a:pt x="86" y="16"/>
                  </a:lnTo>
                  <a:lnTo>
                    <a:pt x="59" y="64"/>
                  </a:lnTo>
                  <a:close/>
                </a:path>
              </a:pathLst>
            </a:custGeom>
            <a:solidFill>
              <a:srgbClr val="000000"/>
            </a:solidFill>
            <a:ln w="9525">
              <a:noFill/>
              <a:round/>
              <a:headEnd/>
              <a:tailEnd/>
            </a:ln>
          </p:spPr>
          <p:txBody>
            <a:bodyPr/>
            <a:lstStyle/>
            <a:p>
              <a:endParaRPr lang="zh-CN" altLang="en-US"/>
            </a:p>
          </p:txBody>
        </p:sp>
        <p:sp>
          <p:nvSpPr>
            <p:cNvPr id="12" name="Freeform 15"/>
            <p:cNvSpPr>
              <a:spLocks/>
            </p:cNvSpPr>
            <p:nvPr/>
          </p:nvSpPr>
          <p:spPr bwMode="auto">
            <a:xfrm>
              <a:off x="3043141" y="4444346"/>
              <a:ext cx="136525" cy="100012"/>
            </a:xfrm>
            <a:custGeom>
              <a:avLst/>
              <a:gdLst>
                <a:gd name="T0" fmla="*/ 41275 w 86"/>
                <a:gd name="T1" fmla="*/ 0 h 63"/>
                <a:gd name="T2" fmla="*/ 136525 w 86"/>
                <a:gd name="T3" fmla="*/ 100012 h 63"/>
                <a:gd name="T4" fmla="*/ 0 w 86"/>
                <a:gd name="T5" fmla="*/ 77787 h 63"/>
                <a:gd name="T6" fmla="*/ 41275 w 86"/>
                <a:gd name="T7" fmla="*/ 0 h 63"/>
                <a:gd name="T8" fmla="*/ 0 60000 65536"/>
                <a:gd name="T9" fmla="*/ 0 60000 65536"/>
                <a:gd name="T10" fmla="*/ 0 60000 65536"/>
                <a:gd name="T11" fmla="*/ 0 60000 65536"/>
                <a:gd name="T12" fmla="*/ 0 w 86"/>
                <a:gd name="T13" fmla="*/ 0 h 63"/>
                <a:gd name="T14" fmla="*/ 86 w 86"/>
                <a:gd name="T15" fmla="*/ 63 h 63"/>
              </a:gdLst>
              <a:ahLst/>
              <a:cxnLst>
                <a:cxn ang="T8">
                  <a:pos x="T0" y="T1"/>
                </a:cxn>
                <a:cxn ang="T9">
                  <a:pos x="T2" y="T3"/>
                </a:cxn>
                <a:cxn ang="T10">
                  <a:pos x="T4" y="T5"/>
                </a:cxn>
                <a:cxn ang="T11">
                  <a:pos x="T6" y="T7"/>
                </a:cxn>
              </a:cxnLst>
              <a:rect l="T12" t="T13" r="T14" b="T15"/>
              <a:pathLst>
                <a:path w="86" h="63">
                  <a:moveTo>
                    <a:pt x="26" y="0"/>
                  </a:moveTo>
                  <a:lnTo>
                    <a:pt x="86" y="63"/>
                  </a:lnTo>
                  <a:lnTo>
                    <a:pt x="0" y="49"/>
                  </a:lnTo>
                  <a:lnTo>
                    <a:pt x="26" y="0"/>
                  </a:lnTo>
                  <a:close/>
                </a:path>
              </a:pathLst>
            </a:custGeom>
            <a:solidFill>
              <a:srgbClr val="000000"/>
            </a:solidFill>
            <a:ln w="9525">
              <a:noFill/>
              <a:round/>
              <a:headEnd/>
              <a:tailEnd/>
            </a:ln>
          </p:spPr>
          <p:txBody>
            <a:bodyPr/>
            <a:lstStyle/>
            <a:p>
              <a:endParaRPr lang="zh-CN" altLang="en-US"/>
            </a:p>
          </p:txBody>
        </p:sp>
        <p:sp>
          <p:nvSpPr>
            <p:cNvPr id="13" name="Line 16"/>
            <p:cNvSpPr>
              <a:spLocks noChangeShapeType="1"/>
            </p:cNvSpPr>
            <p:nvPr/>
          </p:nvSpPr>
          <p:spPr bwMode="auto">
            <a:xfrm>
              <a:off x="3543204" y="5080933"/>
              <a:ext cx="306387" cy="236538"/>
            </a:xfrm>
            <a:prstGeom prst="line">
              <a:avLst/>
            </a:prstGeom>
            <a:noFill/>
            <a:ln w="9525">
              <a:solidFill>
                <a:schemeClr val="tx1"/>
              </a:solidFill>
              <a:round/>
              <a:headEnd/>
              <a:tailEnd/>
            </a:ln>
          </p:spPr>
          <p:txBody>
            <a:bodyPr/>
            <a:lstStyle/>
            <a:p>
              <a:endParaRPr lang="zh-CN" altLang="en-US"/>
            </a:p>
          </p:txBody>
        </p:sp>
        <p:sp>
          <p:nvSpPr>
            <p:cNvPr id="14" name="Freeform 17"/>
            <p:cNvSpPr>
              <a:spLocks/>
            </p:cNvSpPr>
            <p:nvPr/>
          </p:nvSpPr>
          <p:spPr bwMode="auto">
            <a:xfrm>
              <a:off x="3447954" y="5007908"/>
              <a:ext cx="130175" cy="114300"/>
            </a:xfrm>
            <a:custGeom>
              <a:avLst/>
              <a:gdLst>
                <a:gd name="T0" fmla="*/ 77787 w 82"/>
                <a:gd name="T1" fmla="*/ 114300 h 72"/>
                <a:gd name="T2" fmla="*/ 0 w 82"/>
                <a:gd name="T3" fmla="*/ 0 h 72"/>
                <a:gd name="T4" fmla="*/ 130175 w 82"/>
                <a:gd name="T5" fmla="*/ 44450 h 72"/>
                <a:gd name="T6" fmla="*/ 77787 w 82"/>
                <a:gd name="T7" fmla="*/ 114300 h 72"/>
                <a:gd name="T8" fmla="*/ 0 60000 65536"/>
                <a:gd name="T9" fmla="*/ 0 60000 65536"/>
                <a:gd name="T10" fmla="*/ 0 60000 65536"/>
                <a:gd name="T11" fmla="*/ 0 60000 65536"/>
                <a:gd name="T12" fmla="*/ 0 w 82"/>
                <a:gd name="T13" fmla="*/ 0 h 72"/>
                <a:gd name="T14" fmla="*/ 82 w 82"/>
                <a:gd name="T15" fmla="*/ 72 h 72"/>
              </a:gdLst>
              <a:ahLst/>
              <a:cxnLst>
                <a:cxn ang="T8">
                  <a:pos x="T0" y="T1"/>
                </a:cxn>
                <a:cxn ang="T9">
                  <a:pos x="T2" y="T3"/>
                </a:cxn>
                <a:cxn ang="T10">
                  <a:pos x="T4" y="T5"/>
                </a:cxn>
                <a:cxn ang="T11">
                  <a:pos x="T6" y="T7"/>
                </a:cxn>
              </a:cxnLst>
              <a:rect l="T12" t="T13" r="T14" b="T15"/>
              <a:pathLst>
                <a:path w="82" h="72">
                  <a:moveTo>
                    <a:pt x="49" y="72"/>
                  </a:moveTo>
                  <a:lnTo>
                    <a:pt x="0" y="0"/>
                  </a:lnTo>
                  <a:lnTo>
                    <a:pt x="82" y="28"/>
                  </a:lnTo>
                  <a:lnTo>
                    <a:pt x="49" y="72"/>
                  </a:lnTo>
                  <a:close/>
                </a:path>
              </a:pathLst>
            </a:custGeom>
            <a:solidFill>
              <a:srgbClr val="000000"/>
            </a:solidFill>
            <a:ln w="9525">
              <a:noFill/>
              <a:round/>
              <a:headEnd/>
              <a:tailEnd/>
            </a:ln>
          </p:spPr>
          <p:txBody>
            <a:bodyPr/>
            <a:lstStyle/>
            <a:p>
              <a:endParaRPr lang="zh-CN" altLang="en-US"/>
            </a:p>
          </p:txBody>
        </p:sp>
        <p:sp>
          <p:nvSpPr>
            <p:cNvPr id="15" name="Freeform 18"/>
            <p:cNvSpPr>
              <a:spLocks/>
            </p:cNvSpPr>
            <p:nvPr/>
          </p:nvSpPr>
          <p:spPr bwMode="auto">
            <a:xfrm>
              <a:off x="3816254" y="5276196"/>
              <a:ext cx="128587" cy="115887"/>
            </a:xfrm>
            <a:custGeom>
              <a:avLst/>
              <a:gdLst>
                <a:gd name="T0" fmla="*/ 52387 w 81"/>
                <a:gd name="T1" fmla="*/ 0 h 73"/>
                <a:gd name="T2" fmla="*/ 128587 w 81"/>
                <a:gd name="T3" fmla="*/ 115887 h 73"/>
                <a:gd name="T4" fmla="*/ 0 w 81"/>
                <a:gd name="T5" fmla="*/ 69850 h 73"/>
                <a:gd name="T6" fmla="*/ 52387 w 81"/>
                <a:gd name="T7" fmla="*/ 0 h 73"/>
                <a:gd name="T8" fmla="*/ 0 60000 65536"/>
                <a:gd name="T9" fmla="*/ 0 60000 65536"/>
                <a:gd name="T10" fmla="*/ 0 60000 65536"/>
                <a:gd name="T11" fmla="*/ 0 60000 65536"/>
                <a:gd name="T12" fmla="*/ 0 w 81"/>
                <a:gd name="T13" fmla="*/ 0 h 73"/>
                <a:gd name="T14" fmla="*/ 81 w 81"/>
                <a:gd name="T15" fmla="*/ 73 h 73"/>
              </a:gdLst>
              <a:ahLst/>
              <a:cxnLst>
                <a:cxn ang="T8">
                  <a:pos x="T0" y="T1"/>
                </a:cxn>
                <a:cxn ang="T9">
                  <a:pos x="T2" y="T3"/>
                </a:cxn>
                <a:cxn ang="T10">
                  <a:pos x="T4" y="T5"/>
                </a:cxn>
                <a:cxn ang="T11">
                  <a:pos x="T6" y="T7"/>
                </a:cxn>
              </a:cxnLst>
              <a:rect l="T12" t="T13" r="T14" b="T15"/>
              <a:pathLst>
                <a:path w="81" h="73">
                  <a:moveTo>
                    <a:pt x="33" y="0"/>
                  </a:moveTo>
                  <a:lnTo>
                    <a:pt x="81" y="73"/>
                  </a:lnTo>
                  <a:lnTo>
                    <a:pt x="0" y="44"/>
                  </a:lnTo>
                  <a:lnTo>
                    <a:pt x="33" y="0"/>
                  </a:lnTo>
                  <a:close/>
                </a:path>
              </a:pathLst>
            </a:custGeom>
            <a:solidFill>
              <a:srgbClr val="000000"/>
            </a:solidFill>
            <a:ln w="9525">
              <a:noFill/>
              <a:round/>
              <a:headEnd/>
              <a:tailEnd/>
            </a:ln>
          </p:spPr>
          <p:txBody>
            <a:bodyPr/>
            <a:lstStyle/>
            <a:p>
              <a:endParaRPr lang="zh-CN" altLang="en-US"/>
            </a:p>
          </p:txBody>
        </p:sp>
        <p:sp>
          <p:nvSpPr>
            <p:cNvPr id="16" name="Rectangle 19"/>
            <p:cNvSpPr>
              <a:spLocks noChangeArrowheads="1"/>
            </p:cNvSpPr>
            <p:nvPr/>
          </p:nvSpPr>
          <p:spPr bwMode="auto">
            <a:xfrm>
              <a:off x="1752504" y="4318933"/>
              <a:ext cx="660400" cy="198438"/>
            </a:xfrm>
            <a:prstGeom prst="rect">
              <a:avLst/>
            </a:prstGeom>
            <a:noFill/>
            <a:ln w="9525">
              <a:noFill/>
              <a:miter lim="800000"/>
              <a:headEnd/>
              <a:tailEnd/>
            </a:ln>
          </p:spPr>
          <p:txBody>
            <a:bodyPr wrap="none" lIns="0" tIns="0" rIns="0" bIns="0">
              <a:spAutoFit/>
            </a:bodyPr>
            <a:lstStyle/>
            <a:p>
              <a:r>
                <a:rPr lang="en-US" altLang="zh-CN" sz="1300" b="1">
                  <a:latin typeface="宋体" pitchFamily="2" charset="-122"/>
                </a:rPr>
                <a:t>root.com</a:t>
              </a:r>
              <a:endParaRPr lang="en-US" altLang="zh-CN" b="1"/>
            </a:p>
          </p:txBody>
        </p:sp>
        <p:sp>
          <p:nvSpPr>
            <p:cNvPr id="17" name="Rectangle 20"/>
            <p:cNvSpPr>
              <a:spLocks noChangeArrowheads="1"/>
            </p:cNvSpPr>
            <p:nvPr/>
          </p:nvSpPr>
          <p:spPr bwMode="auto">
            <a:xfrm>
              <a:off x="1939829" y="4685646"/>
              <a:ext cx="1155700" cy="198437"/>
            </a:xfrm>
            <a:prstGeom prst="rect">
              <a:avLst/>
            </a:prstGeom>
            <a:noFill/>
            <a:ln w="9525">
              <a:noFill/>
              <a:miter lim="800000"/>
              <a:headEnd/>
              <a:tailEnd/>
            </a:ln>
          </p:spPr>
          <p:txBody>
            <a:bodyPr wrap="none" lIns="0" tIns="0" rIns="0" bIns="0">
              <a:spAutoFit/>
            </a:bodyPr>
            <a:lstStyle/>
            <a:p>
              <a:r>
                <a:rPr lang="en-US" altLang="zh-CN" sz="1300" b="1">
                  <a:latin typeface="宋体" pitchFamily="2" charset="-122"/>
                </a:rPr>
                <a:t>child.root.com</a:t>
              </a:r>
              <a:endParaRPr lang="en-US" altLang="zh-CN" b="1"/>
            </a:p>
          </p:txBody>
        </p:sp>
        <p:sp>
          <p:nvSpPr>
            <p:cNvPr id="18" name="Rectangle 21"/>
            <p:cNvSpPr>
              <a:spLocks noChangeArrowheads="1"/>
            </p:cNvSpPr>
            <p:nvPr/>
          </p:nvSpPr>
          <p:spPr bwMode="auto">
            <a:xfrm>
              <a:off x="1849341" y="5455583"/>
              <a:ext cx="2063750" cy="198438"/>
            </a:xfrm>
            <a:prstGeom prst="rect">
              <a:avLst/>
            </a:prstGeom>
            <a:noFill/>
            <a:ln w="9525">
              <a:noFill/>
              <a:miter lim="800000"/>
              <a:headEnd/>
              <a:tailEnd/>
            </a:ln>
          </p:spPr>
          <p:txBody>
            <a:bodyPr wrap="none" lIns="0" tIns="0" rIns="0" bIns="0">
              <a:spAutoFit/>
            </a:bodyPr>
            <a:lstStyle/>
            <a:p>
              <a:r>
                <a:rPr lang="en-US" altLang="zh-CN" sz="1300" b="1" dirty="0">
                  <a:latin typeface="宋体" pitchFamily="2" charset="-122"/>
                </a:rPr>
                <a:t>grandchild.child.root.com</a:t>
              </a:r>
              <a:endParaRPr lang="en-US" altLang="zh-CN" b="1" dirty="0"/>
            </a:p>
          </p:txBody>
        </p:sp>
        <p:sp>
          <p:nvSpPr>
            <p:cNvPr id="19" name="Freeform 22"/>
            <p:cNvSpPr>
              <a:spLocks/>
            </p:cNvSpPr>
            <p:nvPr/>
          </p:nvSpPr>
          <p:spPr bwMode="auto">
            <a:xfrm>
              <a:off x="6937279" y="3903008"/>
              <a:ext cx="495300" cy="430213"/>
            </a:xfrm>
            <a:custGeom>
              <a:avLst/>
              <a:gdLst>
                <a:gd name="T0" fmla="*/ 495300 w 625"/>
                <a:gd name="T1" fmla="*/ 430213 h 541"/>
                <a:gd name="T2" fmla="*/ 247254 w 625"/>
                <a:gd name="T3" fmla="*/ 0 h 541"/>
                <a:gd name="T4" fmla="*/ 0 w 625"/>
                <a:gd name="T5" fmla="*/ 430213 h 541"/>
                <a:gd name="T6" fmla="*/ 495300 w 625"/>
                <a:gd name="T7" fmla="*/ 430213 h 541"/>
                <a:gd name="T8" fmla="*/ 0 60000 65536"/>
                <a:gd name="T9" fmla="*/ 0 60000 65536"/>
                <a:gd name="T10" fmla="*/ 0 60000 65536"/>
                <a:gd name="T11" fmla="*/ 0 60000 65536"/>
                <a:gd name="T12" fmla="*/ 0 w 625"/>
                <a:gd name="T13" fmla="*/ 0 h 541"/>
                <a:gd name="T14" fmla="*/ 625 w 625"/>
                <a:gd name="T15" fmla="*/ 541 h 541"/>
              </a:gdLst>
              <a:ahLst/>
              <a:cxnLst>
                <a:cxn ang="T8">
                  <a:pos x="T0" y="T1"/>
                </a:cxn>
                <a:cxn ang="T9">
                  <a:pos x="T2" y="T3"/>
                </a:cxn>
                <a:cxn ang="T10">
                  <a:pos x="T4" y="T5"/>
                </a:cxn>
                <a:cxn ang="T11">
                  <a:pos x="T6" y="T7"/>
                </a:cxn>
              </a:cxnLst>
              <a:rect l="T12" t="T13" r="T14" b="T15"/>
              <a:pathLst>
                <a:path w="625" h="541">
                  <a:moveTo>
                    <a:pt x="625" y="541"/>
                  </a:moveTo>
                  <a:lnTo>
                    <a:pt x="312" y="0"/>
                  </a:lnTo>
                  <a:lnTo>
                    <a:pt x="0" y="541"/>
                  </a:lnTo>
                  <a:lnTo>
                    <a:pt x="625" y="541"/>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20" name="Freeform 23"/>
            <p:cNvSpPr>
              <a:spLocks/>
            </p:cNvSpPr>
            <p:nvPr/>
          </p:nvSpPr>
          <p:spPr bwMode="auto">
            <a:xfrm>
              <a:off x="7724679" y="4618971"/>
              <a:ext cx="496887" cy="427037"/>
            </a:xfrm>
            <a:custGeom>
              <a:avLst/>
              <a:gdLst>
                <a:gd name="T0" fmla="*/ 496887 w 626"/>
                <a:gd name="T1" fmla="*/ 427037 h 539"/>
                <a:gd name="T2" fmla="*/ 248444 w 626"/>
                <a:gd name="T3" fmla="*/ 0 h 539"/>
                <a:gd name="T4" fmla="*/ 0 w 626"/>
                <a:gd name="T5" fmla="*/ 427037 h 539"/>
                <a:gd name="T6" fmla="*/ 496887 w 626"/>
                <a:gd name="T7" fmla="*/ 427037 h 539"/>
                <a:gd name="T8" fmla="*/ 0 60000 65536"/>
                <a:gd name="T9" fmla="*/ 0 60000 65536"/>
                <a:gd name="T10" fmla="*/ 0 60000 65536"/>
                <a:gd name="T11" fmla="*/ 0 60000 65536"/>
                <a:gd name="T12" fmla="*/ 0 w 626"/>
                <a:gd name="T13" fmla="*/ 0 h 539"/>
                <a:gd name="T14" fmla="*/ 626 w 626"/>
                <a:gd name="T15" fmla="*/ 539 h 539"/>
              </a:gdLst>
              <a:ahLst/>
              <a:cxnLst>
                <a:cxn ang="T8">
                  <a:pos x="T0" y="T1"/>
                </a:cxn>
                <a:cxn ang="T9">
                  <a:pos x="T2" y="T3"/>
                </a:cxn>
                <a:cxn ang="T10">
                  <a:pos x="T4" y="T5"/>
                </a:cxn>
                <a:cxn ang="T11">
                  <a:pos x="T6" y="T7"/>
                </a:cxn>
              </a:cxnLst>
              <a:rect l="T12" t="T13" r="T14" b="T15"/>
              <a:pathLst>
                <a:path w="626" h="539">
                  <a:moveTo>
                    <a:pt x="626" y="539"/>
                  </a:moveTo>
                  <a:lnTo>
                    <a:pt x="313" y="0"/>
                  </a:lnTo>
                  <a:lnTo>
                    <a:pt x="0" y="539"/>
                  </a:lnTo>
                  <a:lnTo>
                    <a:pt x="626" y="539"/>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21" name="Freeform 24"/>
            <p:cNvSpPr>
              <a:spLocks/>
            </p:cNvSpPr>
            <p:nvPr/>
          </p:nvSpPr>
          <p:spPr bwMode="auto">
            <a:xfrm>
              <a:off x="8440641" y="5403196"/>
              <a:ext cx="495300" cy="428625"/>
            </a:xfrm>
            <a:custGeom>
              <a:avLst/>
              <a:gdLst>
                <a:gd name="T0" fmla="*/ 495300 w 624"/>
                <a:gd name="T1" fmla="*/ 428625 h 540"/>
                <a:gd name="T2" fmla="*/ 246856 w 624"/>
                <a:gd name="T3" fmla="*/ 0 h 540"/>
                <a:gd name="T4" fmla="*/ 0 w 624"/>
                <a:gd name="T5" fmla="*/ 428625 h 540"/>
                <a:gd name="T6" fmla="*/ 495300 w 624"/>
                <a:gd name="T7" fmla="*/ 428625 h 540"/>
                <a:gd name="T8" fmla="*/ 0 60000 65536"/>
                <a:gd name="T9" fmla="*/ 0 60000 65536"/>
                <a:gd name="T10" fmla="*/ 0 60000 65536"/>
                <a:gd name="T11" fmla="*/ 0 60000 65536"/>
                <a:gd name="T12" fmla="*/ 0 w 624"/>
                <a:gd name="T13" fmla="*/ 0 h 540"/>
                <a:gd name="T14" fmla="*/ 624 w 624"/>
                <a:gd name="T15" fmla="*/ 540 h 540"/>
              </a:gdLst>
              <a:ahLst/>
              <a:cxnLst>
                <a:cxn ang="T8">
                  <a:pos x="T0" y="T1"/>
                </a:cxn>
                <a:cxn ang="T9">
                  <a:pos x="T2" y="T3"/>
                </a:cxn>
                <a:cxn ang="T10">
                  <a:pos x="T4" y="T5"/>
                </a:cxn>
                <a:cxn ang="T11">
                  <a:pos x="T6" y="T7"/>
                </a:cxn>
              </a:cxnLst>
              <a:rect l="T12" t="T13" r="T14" b="T15"/>
              <a:pathLst>
                <a:path w="624" h="540">
                  <a:moveTo>
                    <a:pt x="624" y="540"/>
                  </a:moveTo>
                  <a:lnTo>
                    <a:pt x="311" y="0"/>
                  </a:lnTo>
                  <a:lnTo>
                    <a:pt x="0" y="540"/>
                  </a:lnTo>
                  <a:lnTo>
                    <a:pt x="624" y="540"/>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22" name="Line 25"/>
            <p:cNvSpPr>
              <a:spLocks noChangeShapeType="1"/>
            </p:cNvSpPr>
            <p:nvPr/>
          </p:nvSpPr>
          <p:spPr bwMode="auto">
            <a:xfrm>
              <a:off x="7534179" y="4385608"/>
              <a:ext cx="338137" cy="179388"/>
            </a:xfrm>
            <a:prstGeom prst="line">
              <a:avLst/>
            </a:prstGeom>
            <a:noFill/>
            <a:ln w="9525">
              <a:solidFill>
                <a:schemeClr val="tx1"/>
              </a:solidFill>
              <a:round/>
              <a:headEnd/>
              <a:tailEnd/>
            </a:ln>
          </p:spPr>
          <p:txBody>
            <a:bodyPr/>
            <a:lstStyle/>
            <a:p>
              <a:endParaRPr lang="zh-CN" altLang="en-US"/>
            </a:p>
          </p:txBody>
        </p:sp>
        <p:sp>
          <p:nvSpPr>
            <p:cNvPr id="23" name="Freeform 26"/>
            <p:cNvSpPr>
              <a:spLocks/>
            </p:cNvSpPr>
            <p:nvPr/>
          </p:nvSpPr>
          <p:spPr bwMode="auto">
            <a:xfrm>
              <a:off x="7435754" y="4333221"/>
              <a:ext cx="127000" cy="93662"/>
            </a:xfrm>
            <a:custGeom>
              <a:avLst/>
              <a:gdLst>
                <a:gd name="T0" fmla="*/ 87559 w 161"/>
                <a:gd name="T1" fmla="*/ 93662 h 118"/>
                <a:gd name="T2" fmla="*/ 0 w 161"/>
                <a:gd name="T3" fmla="*/ 0 h 118"/>
                <a:gd name="T4" fmla="*/ 127000 w 161"/>
                <a:gd name="T5" fmla="*/ 21431 h 118"/>
                <a:gd name="T6" fmla="*/ 87559 w 161"/>
                <a:gd name="T7" fmla="*/ 93662 h 118"/>
                <a:gd name="T8" fmla="*/ 0 60000 65536"/>
                <a:gd name="T9" fmla="*/ 0 60000 65536"/>
                <a:gd name="T10" fmla="*/ 0 60000 65536"/>
                <a:gd name="T11" fmla="*/ 0 60000 65536"/>
                <a:gd name="T12" fmla="*/ 0 w 161"/>
                <a:gd name="T13" fmla="*/ 0 h 118"/>
                <a:gd name="T14" fmla="*/ 161 w 161"/>
                <a:gd name="T15" fmla="*/ 118 h 118"/>
              </a:gdLst>
              <a:ahLst/>
              <a:cxnLst>
                <a:cxn ang="T8">
                  <a:pos x="T0" y="T1"/>
                </a:cxn>
                <a:cxn ang="T9">
                  <a:pos x="T2" y="T3"/>
                </a:cxn>
                <a:cxn ang="T10">
                  <a:pos x="T4" y="T5"/>
                </a:cxn>
                <a:cxn ang="T11">
                  <a:pos x="T6" y="T7"/>
                </a:cxn>
              </a:cxnLst>
              <a:rect l="T12" t="T13" r="T14" b="T15"/>
              <a:pathLst>
                <a:path w="161" h="118">
                  <a:moveTo>
                    <a:pt x="111" y="118"/>
                  </a:moveTo>
                  <a:lnTo>
                    <a:pt x="0" y="0"/>
                  </a:lnTo>
                  <a:lnTo>
                    <a:pt x="161" y="27"/>
                  </a:lnTo>
                  <a:lnTo>
                    <a:pt x="111" y="118"/>
                  </a:lnTo>
                  <a:close/>
                </a:path>
              </a:pathLst>
            </a:custGeom>
            <a:solidFill>
              <a:srgbClr val="000000"/>
            </a:solidFill>
            <a:ln w="9525">
              <a:noFill/>
              <a:round/>
              <a:headEnd/>
              <a:tailEnd/>
            </a:ln>
          </p:spPr>
          <p:txBody>
            <a:bodyPr/>
            <a:lstStyle/>
            <a:p>
              <a:endParaRPr lang="zh-CN" altLang="en-US"/>
            </a:p>
          </p:txBody>
        </p:sp>
        <p:sp>
          <p:nvSpPr>
            <p:cNvPr id="24" name="Freeform 27"/>
            <p:cNvSpPr>
              <a:spLocks/>
            </p:cNvSpPr>
            <p:nvPr/>
          </p:nvSpPr>
          <p:spPr bwMode="auto">
            <a:xfrm>
              <a:off x="7845329" y="4525308"/>
              <a:ext cx="127000" cy="93663"/>
            </a:xfrm>
            <a:custGeom>
              <a:avLst/>
              <a:gdLst>
                <a:gd name="T0" fmla="*/ 38100 w 160"/>
                <a:gd name="T1" fmla="*/ 0 h 118"/>
                <a:gd name="T2" fmla="*/ 127000 w 160"/>
                <a:gd name="T3" fmla="*/ 93663 h 118"/>
                <a:gd name="T4" fmla="*/ 0 w 160"/>
                <a:gd name="T5" fmla="*/ 71438 h 118"/>
                <a:gd name="T6" fmla="*/ 38100 w 160"/>
                <a:gd name="T7" fmla="*/ 0 h 118"/>
                <a:gd name="T8" fmla="*/ 0 60000 65536"/>
                <a:gd name="T9" fmla="*/ 0 60000 65536"/>
                <a:gd name="T10" fmla="*/ 0 60000 65536"/>
                <a:gd name="T11" fmla="*/ 0 60000 65536"/>
                <a:gd name="T12" fmla="*/ 0 w 160"/>
                <a:gd name="T13" fmla="*/ 0 h 118"/>
                <a:gd name="T14" fmla="*/ 160 w 160"/>
                <a:gd name="T15" fmla="*/ 118 h 118"/>
              </a:gdLst>
              <a:ahLst/>
              <a:cxnLst>
                <a:cxn ang="T8">
                  <a:pos x="T0" y="T1"/>
                </a:cxn>
                <a:cxn ang="T9">
                  <a:pos x="T2" y="T3"/>
                </a:cxn>
                <a:cxn ang="T10">
                  <a:pos x="T4" y="T5"/>
                </a:cxn>
                <a:cxn ang="T11">
                  <a:pos x="T6" y="T7"/>
                </a:cxn>
              </a:cxnLst>
              <a:rect l="T12" t="T13" r="T14" b="T15"/>
              <a:pathLst>
                <a:path w="160" h="118">
                  <a:moveTo>
                    <a:pt x="48" y="0"/>
                  </a:moveTo>
                  <a:lnTo>
                    <a:pt x="160" y="118"/>
                  </a:lnTo>
                  <a:lnTo>
                    <a:pt x="0" y="90"/>
                  </a:lnTo>
                  <a:lnTo>
                    <a:pt x="48" y="0"/>
                  </a:lnTo>
                  <a:close/>
                </a:path>
              </a:pathLst>
            </a:custGeom>
            <a:solidFill>
              <a:srgbClr val="000000"/>
            </a:solidFill>
            <a:ln w="9525">
              <a:noFill/>
              <a:round/>
              <a:headEnd/>
              <a:tailEnd/>
            </a:ln>
          </p:spPr>
          <p:txBody>
            <a:bodyPr/>
            <a:lstStyle/>
            <a:p>
              <a:endParaRPr lang="zh-CN" altLang="en-US"/>
            </a:p>
          </p:txBody>
        </p:sp>
        <p:sp>
          <p:nvSpPr>
            <p:cNvPr id="25" name="Line 28"/>
            <p:cNvSpPr>
              <a:spLocks noChangeShapeType="1"/>
            </p:cNvSpPr>
            <p:nvPr/>
          </p:nvSpPr>
          <p:spPr bwMode="auto">
            <a:xfrm>
              <a:off x="8312054" y="5114271"/>
              <a:ext cx="287337" cy="220662"/>
            </a:xfrm>
            <a:prstGeom prst="line">
              <a:avLst/>
            </a:prstGeom>
            <a:noFill/>
            <a:ln w="9525">
              <a:solidFill>
                <a:schemeClr val="tx1"/>
              </a:solidFill>
              <a:round/>
              <a:headEnd/>
              <a:tailEnd/>
            </a:ln>
          </p:spPr>
          <p:txBody>
            <a:bodyPr/>
            <a:lstStyle/>
            <a:p>
              <a:endParaRPr lang="zh-CN" altLang="en-US"/>
            </a:p>
          </p:txBody>
        </p:sp>
        <p:sp>
          <p:nvSpPr>
            <p:cNvPr id="26" name="Freeform 29"/>
            <p:cNvSpPr>
              <a:spLocks/>
            </p:cNvSpPr>
            <p:nvPr/>
          </p:nvSpPr>
          <p:spPr bwMode="auto">
            <a:xfrm>
              <a:off x="8223154" y="5046008"/>
              <a:ext cx="122237" cy="107950"/>
            </a:xfrm>
            <a:custGeom>
              <a:avLst/>
              <a:gdLst>
                <a:gd name="T0" fmla="*/ 72554 w 155"/>
                <a:gd name="T1" fmla="*/ 107950 h 135"/>
                <a:gd name="T2" fmla="*/ 0 w 155"/>
                <a:gd name="T3" fmla="*/ 0 h 135"/>
                <a:gd name="T4" fmla="*/ 122237 w 155"/>
                <a:gd name="T5" fmla="*/ 42380 h 135"/>
                <a:gd name="T6" fmla="*/ 72554 w 155"/>
                <a:gd name="T7" fmla="*/ 107950 h 135"/>
                <a:gd name="T8" fmla="*/ 0 60000 65536"/>
                <a:gd name="T9" fmla="*/ 0 60000 65536"/>
                <a:gd name="T10" fmla="*/ 0 60000 65536"/>
                <a:gd name="T11" fmla="*/ 0 60000 65536"/>
                <a:gd name="T12" fmla="*/ 0 w 155"/>
                <a:gd name="T13" fmla="*/ 0 h 135"/>
                <a:gd name="T14" fmla="*/ 155 w 155"/>
                <a:gd name="T15" fmla="*/ 135 h 135"/>
              </a:gdLst>
              <a:ahLst/>
              <a:cxnLst>
                <a:cxn ang="T8">
                  <a:pos x="T0" y="T1"/>
                </a:cxn>
                <a:cxn ang="T9">
                  <a:pos x="T2" y="T3"/>
                </a:cxn>
                <a:cxn ang="T10">
                  <a:pos x="T4" y="T5"/>
                </a:cxn>
                <a:cxn ang="T11">
                  <a:pos x="T6" y="T7"/>
                </a:cxn>
              </a:cxnLst>
              <a:rect l="T12" t="T13" r="T14" b="T15"/>
              <a:pathLst>
                <a:path w="155" h="135">
                  <a:moveTo>
                    <a:pt x="92" y="135"/>
                  </a:moveTo>
                  <a:lnTo>
                    <a:pt x="0" y="0"/>
                  </a:lnTo>
                  <a:lnTo>
                    <a:pt x="155" y="53"/>
                  </a:lnTo>
                  <a:lnTo>
                    <a:pt x="92" y="135"/>
                  </a:lnTo>
                  <a:close/>
                </a:path>
              </a:pathLst>
            </a:custGeom>
            <a:solidFill>
              <a:srgbClr val="000000"/>
            </a:solidFill>
            <a:ln w="9525">
              <a:noFill/>
              <a:round/>
              <a:headEnd/>
              <a:tailEnd/>
            </a:ln>
          </p:spPr>
          <p:txBody>
            <a:bodyPr/>
            <a:lstStyle/>
            <a:p>
              <a:endParaRPr lang="zh-CN" altLang="en-US"/>
            </a:p>
          </p:txBody>
        </p:sp>
        <p:sp>
          <p:nvSpPr>
            <p:cNvPr id="27" name="Freeform 30"/>
            <p:cNvSpPr>
              <a:spLocks/>
            </p:cNvSpPr>
            <p:nvPr/>
          </p:nvSpPr>
          <p:spPr bwMode="auto">
            <a:xfrm>
              <a:off x="8566054" y="5296833"/>
              <a:ext cx="122237" cy="106363"/>
            </a:xfrm>
            <a:custGeom>
              <a:avLst/>
              <a:gdLst>
                <a:gd name="T0" fmla="*/ 50664 w 152"/>
                <a:gd name="T1" fmla="*/ 0 h 134"/>
                <a:gd name="T2" fmla="*/ 122237 w 152"/>
                <a:gd name="T3" fmla="*/ 106363 h 134"/>
                <a:gd name="T4" fmla="*/ 0 w 152"/>
                <a:gd name="T5" fmla="*/ 63500 h 134"/>
                <a:gd name="T6" fmla="*/ 50664 w 152"/>
                <a:gd name="T7" fmla="*/ 0 h 134"/>
                <a:gd name="T8" fmla="*/ 0 60000 65536"/>
                <a:gd name="T9" fmla="*/ 0 60000 65536"/>
                <a:gd name="T10" fmla="*/ 0 60000 65536"/>
                <a:gd name="T11" fmla="*/ 0 60000 65536"/>
                <a:gd name="T12" fmla="*/ 0 w 152"/>
                <a:gd name="T13" fmla="*/ 0 h 134"/>
                <a:gd name="T14" fmla="*/ 152 w 152"/>
                <a:gd name="T15" fmla="*/ 134 h 134"/>
              </a:gdLst>
              <a:ahLst/>
              <a:cxnLst>
                <a:cxn ang="T8">
                  <a:pos x="T0" y="T1"/>
                </a:cxn>
                <a:cxn ang="T9">
                  <a:pos x="T2" y="T3"/>
                </a:cxn>
                <a:cxn ang="T10">
                  <a:pos x="T4" y="T5"/>
                </a:cxn>
                <a:cxn ang="T11">
                  <a:pos x="T6" y="T7"/>
                </a:cxn>
              </a:cxnLst>
              <a:rect l="T12" t="T13" r="T14" b="T15"/>
              <a:pathLst>
                <a:path w="152" h="134">
                  <a:moveTo>
                    <a:pt x="63" y="0"/>
                  </a:moveTo>
                  <a:lnTo>
                    <a:pt x="152" y="134"/>
                  </a:lnTo>
                  <a:lnTo>
                    <a:pt x="0" y="80"/>
                  </a:lnTo>
                  <a:lnTo>
                    <a:pt x="63" y="0"/>
                  </a:lnTo>
                  <a:close/>
                </a:path>
              </a:pathLst>
            </a:custGeom>
            <a:solidFill>
              <a:srgbClr val="000000"/>
            </a:solidFill>
            <a:ln w="9525">
              <a:noFill/>
              <a:round/>
              <a:headEnd/>
              <a:tailEnd/>
            </a:ln>
          </p:spPr>
          <p:txBody>
            <a:bodyPr/>
            <a:lstStyle/>
            <a:p>
              <a:endParaRPr lang="zh-CN" altLang="en-US"/>
            </a:p>
          </p:txBody>
        </p:sp>
        <p:sp>
          <p:nvSpPr>
            <p:cNvPr id="28" name="Rectangle 31"/>
            <p:cNvSpPr>
              <a:spLocks noChangeArrowheads="1"/>
            </p:cNvSpPr>
            <p:nvPr/>
          </p:nvSpPr>
          <p:spPr bwMode="auto">
            <a:xfrm>
              <a:off x="6638829" y="4406246"/>
              <a:ext cx="609600" cy="182562"/>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root.com</a:t>
              </a:r>
              <a:endParaRPr lang="en-US" altLang="zh-CN" b="1"/>
            </a:p>
          </p:txBody>
        </p:sp>
        <p:sp>
          <p:nvSpPr>
            <p:cNvPr id="29" name="Rectangle 32"/>
            <p:cNvSpPr>
              <a:spLocks noChangeArrowheads="1"/>
            </p:cNvSpPr>
            <p:nvPr/>
          </p:nvSpPr>
          <p:spPr bwMode="auto">
            <a:xfrm>
              <a:off x="6815041" y="4745971"/>
              <a:ext cx="1066800" cy="182562"/>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child.root.com</a:t>
              </a:r>
              <a:endParaRPr lang="en-US" altLang="zh-CN" b="1"/>
            </a:p>
          </p:txBody>
        </p:sp>
        <p:sp>
          <p:nvSpPr>
            <p:cNvPr id="30" name="Rectangle 33"/>
            <p:cNvSpPr>
              <a:spLocks noChangeArrowheads="1"/>
            </p:cNvSpPr>
            <p:nvPr/>
          </p:nvSpPr>
          <p:spPr bwMode="auto">
            <a:xfrm>
              <a:off x="6729316" y="5461933"/>
              <a:ext cx="1905000" cy="182563"/>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grandchild.child.root.com</a:t>
              </a:r>
              <a:endParaRPr lang="en-US" altLang="zh-CN" b="1"/>
            </a:p>
          </p:txBody>
        </p:sp>
        <p:sp>
          <p:nvSpPr>
            <p:cNvPr id="31" name="Freeform 34"/>
            <p:cNvSpPr>
              <a:spLocks/>
            </p:cNvSpPr>
            <p:nvPr/>
          </p:nvSpPr>
          <p:spPr bwMode="auto">
            <a:xfrm>
              <a:off x="5075141" y="3903008"/>
              <a:ext cx="496888" cy="430213"/>
            </a:xfrm>
            <a:custGeom>
              <a:avLst/>
              <a:gdLst>
                <a:gd name="T0" fmla="*/ 496888 w 626"/>
                <a:gd name="T1" fmla="*/ 430213 h 541"/>
                <a:gd name="T2" fmla="*/ 248444 w 626"/>
                <a:gd name="T3" fmla="*/ 0 h 541"/>
                <a:gd name="T4" fmla="*/ 0 w 626"/>
                <a:gd name="T5" fmla="*/ 430213 h 541"/>
                <a:gd name="T6" fmla="*/ 496888 w 626"/>
                <a:gd name="T7" fmla="*/ 430213 h 541"/>
                <a:gd name="T8" fmla="*/ 0 60000 65536"/>
                <a:gd name="T9" fmla="*/ 0 60000 65536"/>
                <a:gd name="T10" fmla="*/ 0 60000 65536"/>
                <a:gd name="T11" fmla="*/ 0 60000 65536"/>
                <a:gd name="T12" fmla="*/ 0 w 626"/>
                <a:gd name="T13" fmla="*/ 0 h 541"/>
                <a:gd name="T14" fmla="*/ 626 w 626"/>
                <a:gd name="T15" fmla="*/ 541 h 541"/>
              </a:gdLst>
              <a:ahLst/>
              <a:cxnLst>
                <a:cxn ang="T8">
                  <a:pos x="T0" y="T1"/>
                </a:cxn>
                <a:cxn ang="T9">
                  <a:pos x="T2" y="T3"/>
                </a:cxn>
                <a:cxn ang="T10">
                  <a:pos x="T4" y="T5"/>
                </a:cxn>
                <a:cxn ang="T11">
                  <a:pos x="T6" y="T7"/>
                </a:cxn>
              </a:cxnLst>
              <a:rect l="T12" t="T13" r="T14" b="T15"/>
              <a:pathLst>
                <a:path w="626" h="541">
                  <a:moveTo>
                    <a:pt x="626" y="541"/>
                  </a:moveTo>
                  <a:lnTo>
                    <a:pt x="313" y="0"/>
                  </a:lnTo>
                  <a:lnTo>
                    <a:pt x="0" y="541"/>
                  </a:lnTo>
                  <a:lnTo>
                    <a:pt x="626" y="541"/>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32" name="Freeform 35"/>
            <p:cNvSpPr>
              <a:spLocks/>
            </p:cNvSpPr>
            <p:nvPr/>
          </p:nvSpPr>
          <p:spPr bwMode="auto">
            <a:xfrm>
              <a:off x="5648229" y="4618971"/>
              <a:ext cx="496887" cy="427037"/>
            </a:xfrm>
            <a:custGeom>
              <a:avLst/>
              <a:gdLst>
                <a:gd name="T0" fmla="*/ 496887 w 626"/>
                <a:gd name="T1" fmla="*/ 427037 h 539"/>
                <a:gd name="T2" fmla="*/ 248444 w 626"/>
                <a:gd name="T3" fmla="*/ 0 h 539"/>
                <a:gd name="T4" fmla="*/ 0 w 626"/>
                <a:gd name="T5" fmla="*/ 427037 h 539"/>
                <a:gd name="T6" fmla="*/ 496887 w 626"/>
                <a:gd name="T7" fmla="*/ 427037 h 539"/>
                <a:gd name="T8" fmla="*/ 0 60000 65536"/>
                <a:gd name="T9" fmla="*/ 0 60000 65536"/>
                <a:gd name="T10" fmla="*/ 0 60000 65536"/>
                <a:gd name="T11" fmla="*/ 0 60000 65536"/>
                <a:gd name="T12" fmla="*/ 0 w 626"/>
                <a:gd name="T13" fmla="*/ 0 h 539"/>
                <a:gd name="T14" fmla="*/ 626 w 626"/>
                <a:gd name="T15" fmla="*/ 539 h 539"/>
              </a:gdLst>
              <a:ahLst/>
              <a:cxnLst>
                <a:cxn ang="T8">
                  <a:pos x="T0" y="T1"/>
                </a:cxn>
                <a:cxn ang="T9">
                  <a:pos x="T2" y="T3"/>
                </a:cxn>
                <a:cxn ang="T10">
                  <a:pos x="T4" y="T5"/>
                </a:cxn>
                <a:cxn ang="T11">
                  <a:pos x="T6" y="T7"/>
                </a:cxn>
              </a:cxnLst>
              <a:rect l="T12" t="T13" r="T14" b="T15"/>
              <a:pathLst>
                <a:path w="626" h="539">
                  <a:moveTo>
                    <a:pt x="626" y="539"/>
                  </a:moveTo>
                  <a:lnTo>
                    <a:pt x="313" y="0"/>
                  </a:lnTo>
                  <a:lnTo>
                    <a:pt x="0" y="539"/>
                  </a:lnTo>
                  <a:lnTo>
                    <a:pt x="626" y="539"/>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33" name="Freeform 36"/>
            <p:cNvSpPr>
              <a:spLocks/>
            </p:cNvSpPr>
            <p:nvPr/>
          </p:nvSpPr>
          <p:spPr bwMode="auto">
            <a:xfrm>
              <a:off x="6186391" y="5331758"/>
              <a:ext cx="495300" cy="428625"/>
            </a:xfrm>
            <a:custGeom>
              <a:avLst/>
              <a:gdLst>
                <a:gd name="T0" fmla="*/ 495300 w 624"/>
                <a:gd name="T1" fmla="*/ 428625 h 541"/>
                <a:gd name="T2" fmla="*/ 246856 w 624"/>
                <a:gd name="T3" fmla="*/ 0 h 541"/>
                <a:gd name="T4" fmla="*/ 0 w 624"/>
                <a:gd name="T5" fmla="*/ 428625 h 541"/>
                <a:gd name="T6" fmla="*/ 495300 w 624"/>
                <a:gd name="T7" fmla="*/ 428625 h 541"/>
                <a:gd name="T8" fmla="*/ 0 60000 65536"/>
                <a:gd name="T9" fmla="*/ 0 60000 65536"/>
                <a:gd name="T10" fmla="*/ 0 60000 65536"/>
                <a:gd name="T11" fmla="*/ 0 60000 65536"/>
                <a:gd name="T12" fmla="*/ 0 w 624"/>
                <a:gd name="T13" fmla="*/ 0 h 541"/>
                <a:gd name="T14" fmla="*/ 624 w 624"/>
                <a:gd name="T15" fmla="*/ 541 h 541"/>
              </a:gdLst>
              <a:ahLst/>
              <a:cxnLst>
                <a:cxn ang="T8">
                  <a:pos x="T0" y="T1"/>
                </a:cxn>
                <a:cxn ang="T9">
                  <a:pos x="T2" y="T3"/>
                </a:cxn>
                <a:cxn ang="T10">
                  <a:pos x="T4" y="T5"/>
                </a:cxn>
                <a:cxn ang="T11">
                  <a:pos x="T6" y="T7"/>
                </a:cxn>
              </a:cxnLst>
              <a:rect l="T12" t="T13" r="T14" b="T15"/>
              <a:pathLst>
                <a:path w="624" h="541">
                  <a:moveTo>
                    <a:pt x="624" y="541"/>
                  </a:moveTo>
                  <a:lnTo>
                    <a:pt x="311" y="0"/>
                  </a:lnTo>
                  <a:lnTo>
                    <a:pt x="0" y="541"/>
                  </a:lnTo>
                  <a:lnTo>
                    <a:pt x="624" y="541"/>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34" name="Line 37"/>
            <p:cNvSpPr>
              <a:spLocks noChangeShapeType="1"/>
            </p:cNvSpPr>
            <p:nvPr/>
          </p:nvSpPr>
          <p:spPr bwMode="auto">
            <a:xfrm>
              <a:off x="5659341" y="4406246"/>
              <a:ext cx="152400" cy="136525"/>
            </a:xfrm>
            <a:prstGeom prst="line">
              <a:avLst/>
            </a:prstGeom>
            <a:noFill/>
            <a:ln w="9525">
              <a:solidFill>
                <a:schemeClr val="tx1"/>
              </a:solidFill>
              <a:round/>
              <a:headEnd/>
              <a:tailEnd/>
            </a:ln>
          </p:spPr>
          <p:txBody>
            <a:bodyPr/>
            <a:lstStyle/>
            <a:p>
              <a:endParaRPr lang="zh-CN" altLang="en-US"/>
            </a:p>
          </p:txBody>
        </p:sp>
        <p:sp>
          <p:nvSpPr>
            <p:cNvPr id="35" name="Freeform 38"/>
            <p:cNvSpPr>
              <a:spLocks/>
            </p:cNvSpPr>
            <p:nvPr/>
          </p:nvSpPr>
          <p:spPr bwMode="auto">
            <a:xfrm>
              <a:off x="5573616" y="4333221"/>
              <a:ext cx="120650" cy="111125"/>
            </a:xfrm>
            <a:custGeom>
              <a:avLst/>
              <a:gdLst>
                <a:gd name="T0" fmla="*/ 65519 w 151"/>
                <a:gd name="T1" fmla="*/ 111125 h 141"/>
                <a:gd name="T2" fmla="*/ 0 w 151"/>
                <a:gd name="T3" fmla="*/ 0 h 141"/>
                <a:gd name="T4" fmla="*/ 120650 w 151"/>
                <a:gd name="T5" fmla="*/ 49652 h 141"/>
                <a:gd name="T6" fmla="*/ 65519 w 151"/>
                <a:gd name="T7" fmla="*/ 111125 h 141"/>
                <a:gd name="T8" fmla="*/ 0 60000 65536"/>
                <a:gd name="T9" fmla="*/ 0 60000 65536"/>
                <a:gd name="T10" fmla="*/ 0 60000 65536"/>
                <a:gd name="T11" fmla="*/ 0 60000 65536"/>
                <a:gd name="T12" fmla="*/ 0 w 151"/>
                <a:gd name="T13" fmla="*/ 0 h 141"/>
                <a:gd name="T14" fmla="*/ 151 w 151"/>
                <a:gd name="T15" fmla="*/ 141 h 141"/>
              </a:gdLst>
              <a:ahLst/>
              <a:cxnLst>
                <a:cxn ang="T8">
                  <a:pos x="T0" y="T1"/>
                </a:cxn>
                <a:cxn ang="T9">
                  <a:pos x="T2" y="T3"/>
                </a:cxn>
                <a:cxn ang="T10">
                  <a:pos x="T4" y="T5"/>
                </a:cxn>
                <a:cxn ang="T11">
                  <a:pos x="T6" y="T7"/>
                </a:cxn>
              </a:cxnLst>
              <a:rect l="T12" t="T13" r="T14" b="T15"/>
              <a:pathLst>
                <a:path w="151" h="141">
                  <a:moveTo>
                    <a:pt x="82" y="141"/>
                  </a:moveTo>
                  <a:lnTo>
                    <a:pt x="0" y="0"/>
                  </a:lnTo>
                  <a:lnTo>
                    <a:pt x="151" y="63"/>
                  </a:lnTo>
                  <a:lnTo>
                    <a:pt x="82" y="141"/>
                  </a:lnTo>
                  <a:close/>
                </a:path>
              </a:pathLst>
            </a:custGeom>
            <a:solidFill>
              <a:srgbClr val="000000"/>
            </a:solidFill>
            <a:ln w="9525">
              <a:noFill/>
              <a:round/>
              <a:headEnd/>
              <a:tailEnd/>
            </a:ln>
          </p:spPr>
          <p:txBody>
            <a:bodyPr/>
            <a:lstStyle/>
            <a:p>
              <a:endParaRPr lang="zh-CN" altLang="en-US"/>
            </a:p>
          </p:txBody>
        </p:sp>
        <p:sp>
          <p:nvSpPr>
            <p:cNvPr id="36" name="Freeform 39"/>
            <p:cNvSpPr>
              <a:spLocks/>
            </p:cNvSpPr>
            <p:nvPr/>
          </p:nvSpPr>
          <p:spPr bwMode="auto">
            <a:xfrm>
              <a:off x="5776816" y="4506258"/>
              <a:ext cx="119063" cy="112713"/>
            </a:xfrm>
            <a:custGeom>
              <a:avLst/>
              <a:gdLst>
                <a:gd name="T0" fmla="*/ 54406 w 151"/>
                <a:gd name="T1" fmla="*/ 0 h 141"/>
                <a:gd name="T2" fmla="*/ 119063 w 151"/>
                <a:gd name="T3" fmla="*/ 112713 h 141"/>
                <a:gd name="T4" fmla="*/ 0 w 151"/>
                <a:gd name="T5" fmla="*/ 60753 h 141"/>
                <a:gd name="T6" fmla="*/ 54406 w 151"/>
                <a:gd name="T7" fmla="*/ 0 h 141"/>
                <a:gd name="T8" fmla="*/ 0 60000 65536"/>
                <a:gd name="T9" fmla="*/ 0 60000 65536"/>
                <a:gd name="T10" fmla="*/ 0 60000 65536"/>
                <a:gd name="T11" fmla="*/ 0 60000 65536"/>
                <a:gd name="T12" fmla="*/ 0 w 151"/>
                <a:gd name="T13" fmla="*/ 0 h 141"/>
                <a:gd name="T14" fmla="*/ 151 w 151"/>
                <a:gd name="T15" fmla="*/ 141 h 141"/>
              </a:gdLst>
              <a:ahLst/>
              <a:cxnLst>
                <a:cxn ang="T8">
                  <a:pos x="T0" y="T1"/>
                </a:cxn>
                <a:cxn ang="T9">
                  <a:pos x="T2" y="T3"/>
                </a:cxn>
                <a:cxn ang="T10">
                  <a:pos x="T4" y="T5"/>
                </a:cxn>
                <a:cxn ang="T11">
                  <a:pos x="T6" y="T7"/>
                </a:cxn>
              </a:cxnLst>
              <a:rect l="T12" t="T13" r="T14" b="T15"/>
              <a:pathLst>
                <a:path w="151" h="141">
                  <a:moveTo>
                    <a:pt x="69" y="0"/>
                  </a:moveTo>
                  <a:lnTo>
                    <a:pt x="151" y="141"/>
                  </a:lnTo>
                  <a:lnTo>
                    <a:pt x="0" y="76"/>
                  </a:lnTo>
                  <a:lnTo>
                    <a:pt x="69" y="0"/>
                  </a:lnTo>
                  <a:close/>
                </a:path>
              </a:pathLst>
            </a:custGeom>
            <a:solidFill>
              <a:srgbClr val="000000"/>
            </a:solidFill>
            <a:ln w="9525">
              <a:noFill/>
              <a:round/>
              <a:headEnd/>
              <a:tailEnd/>
            </a:ln>
          </p:spPr>
          <p:txBody>
            <a:bodyPr/>
            <a:lstStyle/>
            <a:p>
              <a:endParaRPr lang="zh-CN" altLang="en-US"/>
            </a:p>
          </p:txBody>
        </p:sp>
        <p:sp>
          <p:nvSpPr>
            <p:cNvPr id="37" name="Line 40"/>
            <p:cNvSpPr>
              <a:spLocks noChangeShapeType="1"/>
            </p:cNvSpPr>
            <p:nvPr/>
          </p:nvSpPr>
          <p:spPr bwMode="auto">
            <a:xfrm>
              <a:off x="6227666" y="5126971"/>
              <a:ext cx="127000" cy="125412"/>
            </a:xfrm>
            <a:prstGeom prst="line">
              <a:avLst/>
            </a:prstGeom>
            <a:noFill/>
            <a:ln w="9525">
              <a:solidFill>
                <a:schemeClr val="tx1"/>
              </a:solidFill>
              <a:round/>
              <a:headEnd/>
              <a:tailEnd/>
            </a:ln>
          </p:spPr>
          <p:txBody>
            <a:bodyPr/>
            <a:lstStyle/>
            <a:p>
              <a:endParaRPr lang="zh-CN" altLang="en-US"/>
            </a:p>
          </p:txBody>
        </p:sp>
        <p:sp>
          <p:nvSpPr>
            <p:cNvPr id="38" name="Freeform 41"/>
            <p:cNvSpPr>
              <a:spLocks/>
            </p:cNvSpPr>
            <p:nvPr/>
          </p:nvSpPr>
          <p:spPr bwMode="auto">
            <a:xfrm>
              <a:off x="6146704" y="5046008"/>
              <a:ext cx="115887" cy="114300"/>
            </a:xfrm>
            <a:custGeom>
              <a:avLst/>
              <a:gdLst>
                <a:gd name="T0" fmla="*/ 56761 w 147"/>
                <a:gd name="T1" fmla="*/ 114300 h 145"/>
                <a:gd name="T2" fmla="*/ 0 w 147"/>
                <a:gd name="T3" fmla="*/ 0 h 145"/>
                <a:gd name="T4" fmla="*/ 115887 w 147"/>
                <a:gd name="T5" fmla="*/ 56756 h 145"/>
                <a:gd name="T6" fmla="*/ 56761 w 147"/>
                <a:gd name="T7" fmla="*/ 114300 h 145"/>
                <a:gd name="T8" fmla="*/ 0 60000 65536"/>
                <a:gd name="T9" fmla="*/ 0 60000 65536"/>
                <a:gd name="T10" fmla="*/ 0 60000 65536"/>
                <a:gd name="T11" fmla="*/ 0 60000 65536"/>
                <a:gd name="T12" fmla="*/ 0 w 147"/>
                <a:gd name="T13" fmla="*/ 0 h 145"/>
                <a:gd name="T14" fmla="*/ 147 w 147"/>
                <a:gd name="T15" fmla="*/ 145 h 145"/>
              </a:gdLst>
              <a:ahLst/>
              <a:cxnLst>
                <a:cxn ang="T8">
                  <a:pos x="T0" y="T1"/>
                </a:cxn>
                <a:cxn ang="T9">
                  <a:pos x="T2" y="T3"/>
                </a:cxn>
                <a:cxn ang="T10">
                  <a:pos x="T4" y="T5"/>
                </a:cxn>
                <a:cxn ang="T11">
                  <a:pos x="T6" y="T7"/>
                </a:cxn>
              </a:cxnLst>
              <a:rect l="T12" t="T13" r="T14" b="T15"/>
              <a:pathLst>
                <a:path w="147" h="145">
                  <a:moveTo>
                    <a:pt x="72" y="145"/>
                  </a:moveTo>
                  <a:lnTo>
                    <a:pt x="0" y="0"/>
                  </a:lnTo>
                  <a:lnTo>
                    <a:pt x="147" y="72"/>
                  </a:lnTo>
                  <a:lnTo>
                    <a:pt x="72" y="145"/>
                  </a:lnTo>
                  <a:close/>
                </a:path>
              </a:pathLst>
            </a:custGeom>
            <a:solidFill>
              <a:srgbClr val="000000"/>
            </a:solidFill>
            <a:ln w="9525">
              <a:noFill/>
              <a:round/>
              <a:headEnd/>
              <a:tailEnd/>
            </a:ln>
          </p:spPr>
          <p:txBody>
            <a:bodyPr/>
            <a:lstStyle/>
            <a:p>
              <a:endParaRPr lang="zh-CN" altLang="en-US"/>
            </a:p>
          </p:txBody>
        </p:sp>
        <p:sp>
          <p:nvSpPr>
            <p:cNvPr id="39" name="Freeform 42"/>
            <p:cNvSpPr>
              <a:spLocks/>
            </p:cNvSpPr>
            <p:nvPr/>
          </p:nvSpPr>
          <p:spPr bwMode="auto">
            <a:xfrm>
              <a:off x="6318154" y="5217458"/>
              <a:ext cx="114300" cy="114300"/>
            </a:xfrm>
            <a:custGeom>
              <a:avLst/>
              <a:gdLst>
                <a:gd name="T0" fmla="*/ 56756 w 145"/>
                <a:gd name="T1" fmla="*/ 0 h 145"/>
                <a:gd name="T2" fmla="*/ 114300 w 145"/>
                <a:gd name="T3" fmla="*/ 114300 h 145"/>
                <a:gd name="T4" fmla="*/ 0 w 145"/>
                <a:gd name="T5" fmla="*/ 57544 h 145"/>
                <a:gd name="T6" fmla="*/ 56756 w 145"/>
                <a:gd name="T7" fmla="*/ 0 h 145"/>
                <a:gd name="T8" fmla="*/ 0 60000 65536"/>
                <a:gd name="T9" fmla="*/ 0 60000 65536"/>
                <a:gd name="T10" fmla="*/ 0 60000 65536"/>
                <a:gd name="T11" fmla="*/ 0 60000 65536"/>
                <a:gd name="T12" fmla="*/ 0 w 145"/>
                <a:gd name="T13" fmla="*/ 0 h 145"/>
                <a:gd name="T14" fmla="*/ 145 w 145"/>
                <a:gd name="T15" fmla="*/ 145 h 145"/>
              </a:gdLst>
              <a:ahLst/>
              <a:cxnLst>
                <a:cxn ang="T8">
                  <a:pos x="T0" y="T1"/>
                </a:cxn>
                <a:cxn ang="T9">
                  <a:pos x="T2" y="T3"/>
                </a:cxn>
                <a:cxn ang="T10">
                  <a:pos x="T4" y="T5"/>
                </a:cxn>
                <a:cxn ang="T11">
                  <a:pos x="T6" y="T7"/>
                </a:cxn>
              </a:cxnLst>
              <a:rect l="T12" t="T13" r="T14" b="T15"/>
              <a:pathLst>
                <a:path w="145" h="145">
                  <a:moveTo>
                    <a:pt x="72" y="0"/>
                  </a:moveTo>
                  <a:lnTo>
                    <a:pt x="145" y="145"/>
                  </a:lnTo>
                  <a:lnTo>
                    <a:pt x="0" y="73"/>
                  </a:lnTo>
                  <a:lnTo>
                    <a:pt x="72" y="0"/>
                  </a:lnTo>
                  <a:close/>
                </a:path>
              </a:pathLst>
            </a:custGeom>
            <a:solidFill>
              <a:srgbClr val="000000"/>
            </a:solidFill>
            <a:ln w="9525">
              <a:noFill/>
              <a:round/>
              <a:headEnd/>
              <a:tailEnd/>
            </a:ln>
          </p:spPr>
          <p:txBody>
            <a:bodyPr/>
            <a:lstStyle/>
            <a:p>
              <a:endParaRPr lang="zh-CN" altLang="en-US"/>
            </a:p>
          </p:txBody>
        </p:sp>
        <p:sp>
          <p:nvSpPr>
            <p:cNvPr id="40" name="Rectangle 43"/>
            <p:cNvSpPr>
              <a:spLocks noChangeArrowheads="1"/>
            </p:cNvSpPr>
            <p:nvPr/>
          </p:nvSpPr>
          <p:spPr bwMode="auto">
            <a:xfrm>
              <a:off x="4641754" y="3979208"/>
              <a:ext cx="381000" cy="182563"/>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1.com</a:t>
              </a:r>
              <a:endParaRPr lang="en-US" altLang="zh-CN" b="1"/>
            </a:p>
          </p:txBody>
        </p:sp>
        <p:sp>
          <p:nvSpPr>
            <p:cNvPr id="41" name="Rectangle 44"/>
            <p:cNvSpPr>
              <a:spLocks noChangeArrowheads="1"/>
            </p:cNvSpPr>
            <p:nvPr/>
          </p:nvSpPr>
          <p:spPr bwMode="auto">
            <a:xfrm>
              <a:off x="5345016" y="4691996"/>
              <a:ext cx="533400" cy="182562"/>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2.1.com</a:t>
              </a:r>
              <a:endParaRPr lang="en-US" altLang="zh-CN" b="1"/>
            </a:p>
          </p:txBody>
        </p:sp>
        <p:sp>
          <p:nvSpPr>
            <p:cNvPr id="42" name="Rectangle 45"/>
            <p:cNvSpPr>
              <a:spLocks noChangeArrowheads="1"/>
            </p:cNvSpPr>
            <p:nvPr/>
          </p:nvSpPr>
          <p:spPr bwMode="auto">
            <a:xfrm>
              <a:off x="5662516" y="5390496"/>
              <a:ext cx="685800" cy="182562"/>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3.2.1.com</a:t>
              </a:r>
              <a:endParaRPr lang="en-US" altLang="zh-CN" b="1"/>
            </a:p>
          </p:txBody>
        </p:sp>
        <p:sp>
          <p:nvSpPr>
            <p:cNvPr id="43" name="Line 46"/>
            <p:cNvSpPr>
              <a:spLocks noChangeShapeType="1"/>
            </p:cNvSpPr>
            <p:nvPr/>
          </p:nvSpPr>
          <p:spPr bwMode="auto">
            <a:xfrm>
              <a:off x="5794279" y="3903008"/>
              <a:ext cx="1135062" cy="1588"/>
            </a:xfrm>
            <a:prstGeom prst="line">
              <a:avLst/>
            </a:prstGeom>
            <a:noFill/>
            <a:ln w="9525">
              <a:solidFill>
                <a:schemeClr val="tx1"/>
              </a:solidFill>
              <a:round/>
              <a:headEnd/>
              <a:tailEnd/>
            </a:ln>
          </p:spPr>
          <p:txBody>
            <a:bodyPr/>
            <a:lstStyle/>
            <a:p>
              <a:endParaRPr lang="zh-CN" altLang="en-US"/>
            </a:p>
          </p:txBody>
        </p:sp>
        <p:sp>
          <p:nvSpPr>
            <p:cNvPr id="44" name="Freeform 47"/>
            <p:cNvSpPr>
              <a:spLocks/>
            </p:cNvSpPr>
            <p:nvPr/>
          </p:nvSpPr>
          <p:spPr bwMode="auto">
            <a:xfrm>
              <a:off x="5681566" y="3861733"/>
              <a:ext cx="122238" cy="82550"/>
            </a:xfrm>
            <a:custGeom>
              <a:avLst/>
              <a:gdLst>
                <a:gd name="T0" fmla="*/ 122238 w 154"/>
                <a:gd name="T1" fmla="*/ 82550 h 103"/>
                <a:gd name="T2" fmla="*/ 0 w 154"/>
                <a:gd name="T3" fmla="*/ 40874 h 103"/>
                <a:gd name="T4" fmla="*/ 122238 w 154"/>
                <a:gd name="T5" fmla="*/ 0 h 103"/>
                <a:gd name="T6" fmla="*/ 122238 w 154"/>
                <a:gd name="T7" fmla="*/ 82550 h 103"/>
                <a:gd name="T8" fmla="*/ 0 60000 65536"/>
                <a:gd name="T9" fmla="*/ 0 60000 65536"/>
                <a:gd name="T10" fmla="*/ 0 60000 65536"/>
                <a:gd name="T11" fmla="*/ 0 60000 65536"/>
                <a:gd name="T12" fmla="*/ 0 w 154"/>
                <a:gd name="T13" fmla="*/ 0 h 103"/>
                <a:gd name="T14" fmla="*/ 154 w 154"/>
                <a:gd name="T15" fmla="*/ 103 h 103"/>
              </a:gdLst>
              <a:ahLst/>
              <a:cxnLst>
                <a:cxn ang="T8">
                  <a:pos x="T0" y="T1"/>
                </a:cxn>
                <a:cxn ang="T9">
                  <a:pos x="T2" y="T3"/>
                </a:cxn>
                <a:cxn ang="T10">
                  <a:pos x="T4" y="T5"/>
                </a:cxn>
                <a:cxn ang="T11">
                  <a:pos x="T6" y="T7"/>
                </a:cxn>
              </a:cxnLst>
              <a:rect l="T12" t="T13" r="T14" b="T15"/>
              <a:pathLst>
                <a:path w="154" h="103">
                  <a:moveTo>
                    <a:pt x="154" y="103"/>
                  </a:moveTo>
                  <a:lnTo>
                    <a:pt x="0" y="51"/>
                  </a:lnTo>
                  <a:lnTo>
                    <a:pt x="154" y="0"/>
                  </a:lnTo>
                  <a:lnTo>
                    <a:pt x="154" y="103"/>
                  </a:lnTo>
                  <a:close/>
                </a:path>
              </a:pathLst>
            </a:custGeom>
            <a:solidFill>
              <a:srgbClr val="000000"/>
            </a:solidFill>
            <a:ln w="9525">
              <a:noFill/>
              <a:round/>
              <a:headEnd/>
              <a:tailEnd/>
            </a:ln>
          </p:spPr>
          <p:txBody>
            <a:bodyPr/>
            <a:lstStyle/>
            <a:p>
              <a:endParaRPr lang="zh-CN" altLang="en-US"/>
            </a:p>
          </p:txBody>
        </p:sp>
        <p:sp>
          <p:nvSpPr>
            <p:cNvPr id="45" name="Freeform 48"/>
            <p:cNvSpPr>
              <a:spLocks/>
            </p:cNvSpPr>
            <p:nvPr/>
          </p:nvSpPr>
          <p:spPr bwMode="auto">
            <a:xfrm>
              <a:off x="6919816" y="3861733"/>
              <a:ext cx="122238" cy="82550"/>
            </a:xfrm>
            <a:custGeom>
              <a:avLst/>
              <a:gdLst>
                <a:gd name="T0" fmla="*/ 0 w 155"/>
                <a:gd name="T1" fmla="*/ 0 h 103"/>
                <a:gd name="T2" fmla="*/ 122238 w 155"/>
                <a:gd name="T3" fmla="*/ 40874 h 103"/>
                <a:gd name="T4" fmla="*/ 0 w 155"/>
                <a:gd name="T5" fmla="*/ 82550 h 103"/>
                <a:gd name="T6" fmla="*/ 0 w 155"/>
                <a:gd name="T7" fmla="*/ 0 h 103"/>
                <a:gd name="T8" fmla="*/ 0 60000 65536"/>
                <a:gd name="T9" fmla="*/ 0 60000 65536"/>
                <a:gd name="T10" fmla="*/ 0 60000 65536"/>
                <a:gd name="T11" fmla="*/ 0 60000 65536"/>
                <a:gd name="T12" fmla="*/ 0 w 155"/>
                <a:gd name="T13" fmla="*/ 0 h 103"/>
                <a:gd name="T14" fmla="*/ 155 w 155"/>
                <a:gd name="T15" fmla="*/ 103 h 103"/>
              </a:gdLst>
              <a:ahLst/>
              <a:cxnLst>
                <a:cxn ang="T8">
                  <a:pos x="T0" y="T1"/>
                </a:cxn>
                <a:cxn ang="T9">
                  <a:pos x="T2" y="T3"/>
                </a:cxn>
                <a:cxn ang="T10">
                  <a:pos x="T4" y="T5"/>
                </a:cxn>
                <a:cxn ang="T11">
                  <a:pos x="T6" y="T7"/>
                </a:cxn>
              </a:cxnLst>
              <a:rect l="T12" t="T13" r="T14" b="T15"/>
              <a:pathLst>
                <a:path w="155" h="103">
                  <a:moveTo>
                    <a:pt x="0" y="0"/>
                  </a:moveTo>
                  <a:lnTo>
                    <a:pt x="155" y="51"/>
                  </a:lnTo>
                  <a:lnTo>
                    <a:pt x="0" y="103"/>
                  </a:lnTo>
                  <a:lnTo>
                    <a:pt x="0" y="0"/>
                  </a:lnTo>
                  <a:close/>
                </a:path>
              </a:pathLst>
            </a:custGeom>
            <a:solidFill>
              <a:srgbClr val="000000"/>
            </a:solidFill>
            <a:ln w="9525">
              <a:noFill/>
              <a:round/>
              <a:headEnd/>
              <a:tailEnd/>
            </a:ln>
          </p:spPr>
          <p:txBody>
            <a:bodyPr/>
            <a:lstStyle/>
            <a:p>
              <a:endParaRPr lang="zh-CN" altLang="en-US"/>
            </a:p>
          </p:txBody>
        </p:sp>
        <p:sp>
          <p:nvSpPr>
            <p:cNvPr id="46" name="Rectangle 49"/>
            <p:cNvSpPr>
              <a:spLocks noChangeArrowheads="1"/>
            </p:cNvSpPr>
            <p:nvPr/>
          </p:nvSpPr>
          <p:spPr bwMode="auto">
            <a:xfrm>
              <a:off x="5870479" y="3993496"/>
              <a:ext cx="762000" cy="152400"/>
            </a:xfrm>
            <a:prstGeom prst="rect">
              <a:avLst/>
            </a:prstGeom>
            <a:noFill/>
            <a:ln w="9525">
              <a:noFill/>
              <a:miter lim="800000"/>
              <a:headEnd/>
              <a:tailEnd/>
            </a:ln>
          </p:spPr>
          <p:txBody>
            <a:bodyPr wrap="none" lIns="0" tIns="0" rIns="0" bIns="0">
              <a:spAutoFit/>
            </a:bodyPr>
            <a:lstStyle/>
            <a:p>
              <a:r>
                <a:rPr lang="zh-CN" altLang="en-US" sz="1000" b="1">
                  <a:latin typeface="宋体" pitchFamily="2" charset="-122"/>
                </a:rPr>
                <a:t>域的信任关系</a:t>
              </a:r>
              <a:endParaRPr lang="zh-CN" altLang="en-US" b="1"/>
            </a:p>
          </p:txBody>
        </p:sp>
        <p:sp>
          <p:nvSpPr>
            <p:cNvPr id="47" name="Freeform 50"/>
            <p:cNvSpPr>
              <a:spLocks/>
            </p:cNvSpPr>
            <p:nvPr/>
          </p:nvSpPr>
          <p:spPr bwMode="auto">
            <a:xfrm>
              <a:off x="4486179" y="4618971"/>
              <a:ext cx="495300" cy="427037"/>
            </a:xfrm>
            <a:custGeom>
              <a:avLst/>
              <a:gdLst>
                <a:gd name="T0" fmla="*/ 495300 w 624"/>
                <a:gd name="T1" fmla="*/ 427037 h 539"/>
                <a:gd name="T2" fmla="*/ 246856 w 624"/>
                <a:gd name="T3" fmla="*/ 0 h 539"/>
                <a:gd name="T4" fmla="*/ 0 w 624"/>
                <a:gd name="T5" fmla="*/ 427037 h 539"/>
                <a:gd name="T6" fmla="*/ 495300 w 624"/>
                <a:gd name="T7" fmla="*/ 427037 h 539"/>
                <a:gd name="T8" fmla="*/ 0 60000 65536"/>
                <a:gd name="T9" fmla="*/ 0 60000 65536"/>
                <a:gd name="T10" fmla="*/ 0 60000 65536"/>
                <a:gd name="T11" fmla="*/ 0 60000 65536"/>
                <a:gd name="T12" fmla="*/ 0 w 624"/>
                <a:gd name="T13" fmla="*/ 0 h 539"/>
                <a:gd name="T14" fmla="*/ 624 w 624"/>
                <a:gd name="T15" fmla="*/ 539 h 539"/>
              </a:gdLst>
              <a:ahLst/>
              <a:cxnLst>
                <a:cxn ang="T8">
                  <a:pos x="T0" y="T1"/>
                </a:cxn>
                <a:cxn ang="T9">
                  <a:pos x="T2" y="T3"/>
                </a:cxn>
                <a:cxn ang="T10">
                  <a:pos x="T4" y="T5"/>
                </a:cxn>
                <a:cxn ang="T11">
                  <a:pos x="T6" y="T7"/>
                </a:cxn>
              </a:cxnLst>
              <a:rect l="T12" t="T13" r="T14" b="T15"/>
              <a:pathLst>
                <a:path w="624" h="539">
                  <a:moveTo>
                    <a:pt x="624" y="539"/>
                  </a:moveTo>
                  <a:lnTo>
                    <a:pt x="311" y="0"/>
                  </a:lnTo>
                  <a:lnTo>
                    <a:pt x="0" y="539"/>
                  </a:lnTo>
                  <a:lnTo>
                    <a:pt x="624" y="539"/>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48" name="Rectangle 51"/>
            <p:cNvSpPr>
              <a:spLocks noChangeArrowheads="1"/>
            </p:cNvSpPr>
            <p:nvPr/>
          </p:nvSpPr>
          <p:spPr bwMode="auto">
            <a:xfrm>
              <a:off x="4557616" y="5049183"/>
              <a:ext cx="533400" cy="182563"/>
            </a:xfrm>
            <a:prstGeom prst="rect">
              <a:avLst/>
            </a:prstGeom>
            <a:noFill/>
            <a:ln w="9525">
              <a:noFill/>
              <a:miter lim="800000"/>
              <a:headEnd/>
              <a:tailEnd/>
            </a:ln>
          </p:spPr>
          <p:txBody>
            <a:bodyPr wrap="none" lIns="0" tIns="0" rIns="0" bIns="0">
              <a:spAutoFit/>
            </a:bodyPr>
            <a:lstStyle/>
            <a:p>
              <a:r>
                <a:rPr lang="en-US" altLang="zh-CN" sz="1200" b="1">
                  <a:latin typeface="宋体" pitchFamily="2" charset="-122"/>
                </a:rPr>
                <a:t>2.2.com</a:t>
              </a:r>
              <a:endParaRPr lang="en-US" altLang="zh-CN" b="1"/>
            </a:p>
          </p:txBody>
        </p:sp>
        <p:sp>
          <p:nvSpPr>
            <p:cNvPr id="49" name="Line 52"/>
            <p:cNvSpPr>
              <a:spLocks noChangeShapeType="1"/>
            </p:cNvSpPr>
            <p:nvPr/>
          </p:nvSpPr>
          <p:spPr bwMode="auto">
            <a:xfrm flipH="1">
              <a:off x="4819554" y="4403071"/>
              <a:ext cx="168275" cy="142875"/>
            </a:xfrm>
            <a:prstGeom prst="line">
              <a:avLst/>
            </a:prstGeom>
            <a:noFill/>
            <a:ln w="9525">
              <a:solidFill>
                <a:schemeClr val="tx1"/>
              </a:solidFill>
              <a:round/>
              <a:headEnd/>
              <a:tailEnd/>
            </a:ln>
          </p:spPr>
          <p:txBody>
            <a:bodyPr/>
            <a:lstStyle/>
            <a:p>
              <a:endParaRPr lang="zh-CN" altLang="en-US"/>
            </a:p>
          </p:txBody>
        </p:sp>
        <p:sp>
          <p:nvSpPr>
            <p:cNvPr id="50" name="Freeform 53"/>
            <p:cNvSpPr>
              <a:spLocks/>
            </p:cNvSpPr>
            <p:nvPr/>
          </p:nvSpPr>
          <p:spPr bwMode="auto">
            <a:xfrm>
              <a:off x="4952904" y="4333221"/>
              <a:ext cx="120650" cy="107950"/>
            </a:xfrm>
            <a:custGeom>
              <a:avLst/>
              <a:gdLst>
                <a:gd name="T0" fmla="*/ 0 w 152"/>
                <a:gd name="T1" fmla="*/ 46489 h 137"/>
                <a:gd name="T2" fmla="*/ 120650 w 152"/>
                <a:gd name="T3" fmla="*/ 0 h 137"/>
                <a:gd name="T4" fmla="*/ 52388 w 152"/>
                <a:gd name="T5" fmla="*/ 107950 h 137"/>
                <a:gd name="T6" fmla="*/ 0 w 152"/>
                <a:gd name="T7" fmla="*/ 46489 h 137"/>
                <a:gd name="T8" fmla="*/ 0 60000 65536"/>
                <a:gd name="T9" fmla="*/ 0 60000 65536"/>
                <a:gd name="T10" fmla="*/ 0 60000 65536"/>
                <a:gd name="T11" fmla="*/ 0 60000 65536"/>
                <a:gd name="T12" fmla="*/ 0 w 152"/>
                <a:gd name="T13" fmla="*/ 0 h 137"/>
                <a:gd name="T14" fmla="*/ 152 w 152"/>
                <a:gd name="T15" fmla="*/ 137 h 137"/>
              </a:gdLst>
              <a:ahLst/>
              <a:cxnLst>
                <a:cxn ang="T8">
                  <a:pos x="T0" y="T1"/>
                </a:cxn>
                <a:cxn ang="T9">
                  <a:pos x="T2" y="T3"/>
                </a:cxn>
                <a:cxn ang="T10">
                  <a:pos x="T4" y="T5"/>
                </a:cxn>
                <a:cxn ang="T11">
                  <a:pos x="T6" y="T7"/>
                </a:cxn>
              </a:cxnLst>
              <a:rect l="T12" t="T13" r="T14" b="T15"/>
              <a:pathLst>
                <a:path w="152" h="137">
                  <a:moveTo>
                    <a:pt x="0" y="59"/>
                  </a:moveTo>
                  <a:lnTo>
                    <a:pt x="152" y="0"/>
                  </a:lnTo>
                  <a:lnTo>
                    <a:pt x="66" y="137"/>
                  </a:lnTo>
                  <a:lnTo>
                    <a:pt x="0" y="59"/>
                  </a:lnTo>
                  <a:close/>
                </a:path>
              </a:pathLst>
            </a:custGeom>
            <a:solidFill>
              <a:srgbClr val="000000"/>
            </a:solidFill>
            <a:ln w="9525">
              <a:noFill/>
              <a:round/>
              <a:headEnd/>
              <a:tailEnd/>
            </a:ln>
          </p:spPr>
          <p:txBody>
            <a:bodyPr/>
            <a:lstStyle/>
            <a:p>
              <a:endParaRPr lang="zh-CN" altLang="en-US"/>
            </a:p>
          </p:txBody>
        </p:sp>
        <p:sp>
          <p:nvSpPr>
            <p:cNvPr id="51" name="Freeform 54"/>
            <p:cNvSpPr>
              <a:spLocks/>
            </p:cNvSpPr>
            <p:nvPr/>
          </p:nvSpPr>
          <p:spPr bwMode="auto">
            <a:xfrm>
              <a:off x="4732241" y="4507846"/>
              <a:ext cx="122238" cy="111125"/>
            </a:xfrm>
            <a:custGeom>
              <a:avLst/>
              <a:gdLst>
                <a:gd name="T0" fmla="*/ 122238 w 153"/>
                <a:gd name="T1" fmla="*/ 62358 h 139"/>
                <a:gd name="T2" fmla="*/ 0 w 153"/>
                <a:gd name="T3" fmla="*/ 111125 h 139"/>
                <a:gd name="T4" fmla="*/ 68709 w 153"/>
                <a:gd name="T5" fmla="*/ 0 h 139"/>
                <a:gd name="T6" fmla="*/ 122238 w 153"/>
                <a:gd name="T7" fmla="*/ 62358 h 139"/>
                <a:gd name="T8" fmla="*/ 0 60000 65536"/>
                <a:gd name="T9" fmla="*/ 0 60000 65536"/>
                <a:gd name="T10" fmla="*/ 0 60000 65536"/>
                <a:gd name="T11" fmla="*/ 0 60000 65536"/>
                <a:gd name="T12" fmla="*/ 0 w 153"/>
                <a:gd name="T13" fmla="*/ 0 h 139"/>
                <a:gd name="T14" fmla="*/ 153 w 153"/>
                <a:gd name="T15" fmla="*/ 139 h 139"/>
              </a:gdLst>
              <a:ahLst/>
              <a:cxnLst>
                <a:cxn ang="T8">
                  <a:pos x="T0" y="T1"/>
                </a:cxn>
                <a:cxn ang="T9">
                  <a:pos x="T2" y="T3"/>
                </a:cxn>
                <a:cxn ang="T10">
                  <a:pos x="T4" y="T5"/>
                </a:cxn>
                <a:cxn ang="T11">
                  <a:pos x="T6" y="T7"/>
                </a:cxn>
              </a:cxnLst>
              <a:rect l="T12" t="T13" r="T14" b="T15"/>
              <a:pathLst>
                <a:path w="153" h="139">
                  <a:moveTo>
                    <a:pt x="153" y="78"/>
                  </a:moveTo>
                  <a:lnTo>
                    <a:pt x="0" y="139"/>
                  </a:lnTo>
                  <a:lnTo>
                    <a:pt x="86" y="0"/>
                  </a:lnTo>
                  <a:lnTo>
                    <a:pt x="153" y="78"/>
                  </a:lnTo>
                  <a:close/>
                </a:path>
              </a:pathLst>
            </a:custGeom>
            <a:solidFill>
              <a:srgbClr val="000000"/>
            </a:solidFill>
            <a:ln w="9525">
              <a:noFill/>
              <a:round/>
              <a:headEnd/>
              <a:tailEnd/>
            </a:ln>
          </p:spPr>
          <p:txBody>
            <a:bodyPr/>
            <a:lstStyle/>
            <a:p>
              <a:endParaRPr lang="zh-CN" altLang="en-US"/>
            </a:p>
          </p:txBody>
        </p:sp>
      </p:grpSp>
      <p:sp>
        <p:nvSpPr>
          <p:cNvPr id="52" name="Rectangle 8"/>
          <p:cNvSpPr>
            <a:spLocks noChangeArrowheads="1"/>
          </p:cNvSpPr>
          <p:nvPr/>
        </p:nvSpPr>
        <p:spPr bwMode="auto">
          <a:xfrm>
            <a:off x="2008091" y="6055658"/>
            <a:ext cx="1905000" cy="366713"/>
          </a:xfrm>
          <a:prstGeom prst="rect">
            <a:avLst/>
          </a:prstGeom>
          <a:noFill/>
          <a:ln w="9525">
            <a:noFill/>
            <a:miter lim="800000"/>
            <a:headEnd/>
            <a:tailEnd/>
          </a:ln>
        </p:spPr>
        <p:txBody>
          <a:bodyPr>
            <a:spAutoFit/>
          </a:bodyPr>
          <a:lstStyle/>
          <a:p>
            <a:r>
              <a:rPr lang="zh-CN" altLang="en-US" sz="1800">
                <a:latin typeface="宋体" pitchFamily="2" charset="-122"/>
              </a:rPr>
              <a:t>图</a:t>
            </a:r>
            <a:r>
              <a:rPr lang="zh-CN" altLang="en-US" sz="1800"/>
              <a:t> </a:t>
            </a:r>
            <a:r>
              <a:rPr lang="en-US" altLang="zh-CN" sz="1800"/>
              <a:t>1    </a:t>
            </a:r>
            <a:r>
              <a:rPr lang="zh-CN" altLang="en-US" sz="1800"/>
              <a:t>域树</a:t>
            </a:r>
          </a:p>
        </p:txBody>
      </p:sp>
      <p:sp>
        <p:nvSpPr>
          <p:cNvPr id="53" name="Rectangle 9"/>
          <p:cNvSpPr>
            <a:spLocks noChangeArrowheads="1"/>
          </p:cNvSpPr>
          <p:nvPr/>
        </p:nvSpPr>
        <p:spPr bwMode="auto">
          <a:xfrm>
            <a:off x="6275291" y="5979458"/>
            <a:ext cx="1676400" cy="366713"/>
          </a:xfrm>
          <a:prstGeom prst="rect">
            <a:avLst/>
          </a:prstGeom>
          <a:noFill/>
          <a:ln w="9525">
            <a:noFill/>
            <a:miter lim="800000"/>
            <a:headEnd/>
            <a:tailEnd/>
          </a:ln>
        </p:spPr>
        <p:txBody>
          <a:bodyPr>
            <a:spAutoFit/>
          </a:bodyPr>
          <a:lstStyle/>
          <a:p>
            <a:r>
              <a:rPr lang="zh-CN" altLang="en-US" sz="1800">
                <a:latin typeface="宋体" pitchFamily="2" charset="-122"/>
              </a:rPr>
              <a:t>图</a:t>
            </a:r>
            <a:r>
              <a:rPr lang="zh-CN" altLang="en-US" sz="1800"/>
              <a:t> </a:t>
            </a:r>
            <a:r>
              <a:rPr lang="en-US" altLang="zh-CN" sz="1800"/>
              <a:t>2   </a:t>
            </a:r>
            <a:r>
              <a:rPr lang="zh-CN" altLang="en-US" sz="1800"/>
              <a:t>域林 </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6441236" cy="692989"/>
          </a:xfrm>
        </p:spPr>
        <p:txBody>
          <a:bodyPr>
            <a:normAutofit/>
          </a:bodyPr>
          <a:lstStyle/>
          <a:p>
            <a:r>
              <a:rPr lang="en-US" altLang="zh-CN" dirty="0" smtClean="0"/>
              <a:t>9.4 AD</a:t>
            </a:r>
            <a:r>
              <a:rPr lang="zh-CN" altLang="en-US" dirty="0" smtClean="0"/>
              <a:t>逻辑结构</a:t>
            </a:r>
            <a:r>
              <a:rPr lang="en-US" altLang="zh-CN" dirty="0" smtClean="0"/>
              <a:t>-</a:t>
            </a:r>
            <a:r>
              <a:rPr lang="zh-CN" altLang="en-US" dirty="0" smtClean="0"/>
              <a:t>传递与不传递</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传递信任关系不受关系中两个域的约束，而是经父域向上传递给域目录树中的下一个域。</a:t>
            </a:r>
          </a:p>
          <a:p>
            <a:pPr lvl="2">
              <a:lnSpc>
                <a:spcPct val="90000"/>
              </a:lnSpc>
            </a:pPr>
            <a:r>
              <a:rPr lang="zh-CN" altLang="en-US" sz="2200" dirty="0" smtClean="0">
                <a:latin typeface="宋体" panose="02010600030101010101" pitchFamily="2" charset="-122"/>
              </a:rPr>
              <a:t>传递信任关系总是双向的：关系中的两个域互相信任。默认情况下，域目录树或林中的所有 </a:t>
            </a:r>
            <a:r>
              <a:rPr lang="en-US" altLang="zh-CN" sz="2200" dirty="0" smtClean="0">
                <a:latin typeface="宋体" panose="02010600030101010101" pitchFamily="2" charset="-122"/>
              </a:rPr>
              <a:t>Windows 2000 </a:t>
            </a:r>
            <a:r>
              <a:rPr lang="zh-CN" altLang="en-US" sz="2200" dirty="0" smtClean="0">
                <a:latin typeface="宋体" panose="02010600030101010101" pitchFamily="2" charset="-122"/>
              </a:rPr>
              <a:t>信任关系都是传递的。通过大大减少需管理的委托关系数量，这将在很大程度上简化域的管理。</a:t>
            </a:r>
          </a:p>
          <a:p>
            <a:pPr lvl="2">
              <a:lnSpc>
                <a:spcPct val="90000"/>
              </a:lnSpc>
            </a:pPr>
            <a:r>
              <a:rPr lang="en-US" altLang="zh-CN" sz="2200" dirty="0" smtClean="0">
                <a:latin typeface="宋体" panose="02010600030101010101" pitchFamily="2" charset="-122"/>
              </a:rPr>
              <a:t>Windows 2000 </a:t>
            </a:r>
            <a:r>
              <a:rPr lang="zh-CN" altLang="en-US" sz="2200" dirty="0" smtClean="0">
                <a:latin typeface="宋体" panose="02010600030101010101" pitchFamily="2" charset="-122"/>
              </a:rPr>
              <a:t>中的委托关系基于 </a:t>
            </a:r>
            <a:r>
              <a:rPr lang="en-US" altLang="zh-CN" sz="2200" dirty="0" smtClean="0">
                <a:latin typeface="宋体" panose="02010600030101010101" pitchFamily="2" charset="-122"/>
              </a:rPr>
              <a:t>Kerberos </a:t>
            </a:r>
            <a:r>
              <a:rPr lang="zh-CN" altLang="en-US" sz="2200" dirty="0" smtClean="0">
                <a:latin typeface="宋体" panose="02010600030101010101" pitchFamily="2" charset="-122"/>
              </a:rPr>
              <a:t>协议。</a:t>
            </a:r>
          </a:p>
          <a:p>
            <a:pPr lvl="1">
              <a:lnSpc>
                <a:spcPct val="90000"/>
              </a:lnSpc>
            </a:pPr>
            <a:r>
              <a:rPr lang="zh-CN" altLang="en-US" sz="2400" dirty="0" smtClean="0">
                <a:latin typeface="宋体" panose="02010600030101010101" pitchFamily="2" charset="-122"/>
              </a:rPr>
              <a:t>不传递信任关系受关系中两个域的约束，并且不经父域向上传递到域目录树中的下一个域。</a:t>
            </a:r>
          </a:p>
          <a:p>
            <a:pPr lvl="2">
              <a:lnSpc>
                <a:spcPct val="90000"/>
              </a:lnSpc>
            </a:pPr>
            <a:r>
              <a:rPr lang="zh-CN" altLang="en-US" sz="2200" dirty="0" smtClean="0">
                <a:latin typeface="宋体" panose="02010600030101010101" pitchFamily="2" charset="-122"/>
              </a:rPr>
              <a:t>必须显式地创建不传递信任关系。</a:t>
            </a:r>
          </a:p>
          <a:p>
            <a:pPr lvl="2">
              <a:lnSpc>
                <a:spcPct val="90000"/>
              </a:lnSpc>
            </a:pPr>
            <a:r>
              <a:rPr lang="zh-CN" altLang="en-US" sz="2200" dirty="0" smtClean="0">
                <a:latin typeface="宋体" panose="02010600030101010101" pitchFamily="2" charset="-122"/>
              </a:rPr>
              <a:t>默认情况下，不传递信任关系是单向的，尽管也可以通过创建两个单向信任关系创建一个双向关系。</a:t>
            </a:r>
          </a:p>
          <a:p>
            <a:pPr lvl="2">
              <a:lnSpc>
                <a:spcPct val="90000"/>
              </a:lnSpc>
            </a:pPr>
            <a:r>
              <a:rPr lang="zh-CN" altLang="en-US" sz="2200" dirty="0" smtClean="0">
                <a:latin typeface="宋体" panose="02010600030101010101" pitchFamily="2" charset="-122"/>
              </a:rPr>
              <a:t>所有不属于相同域目录树或林中 </a:t>
            </a:r>
            <a:r>
              <a:rPr lang="en-US" altLang="zh-CN" sz="2200" dirty="0" smtClean="0">
                <a:latin typeface="宋体" panose="02010600030101010101" pitchFamily="2" charset="-122"/>
              </a:rPr>
              <a:t>Windows 2000 </a:t>
            </a:r>
            <a:r>
              <a:rPr lang="zh-CN" altLang="en-US" sz="2200" dirty="0" smtClean="0">
                <a:latin typeface="宋体" panose="02010600030101010101" pitchFamily="2" charset="-122"/>
              </a:rPr>
              <a:t>域间建立的委托关系都是不传递的。</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6441236" cy="692989"/>
          </a:xfrm>
        </p:spPr>
        <p:txBody>
          <a:bodyPr>
            <a:normAutofit/>
          </a:bodyPr>
          <a:lstStyle/>
          <a:p>
            <a:r>
              <a:rPr lang="en-US" altLang="zh-CN" dirty="0" smtClean="0"/>
              <a:t>9.4 AD</a:t>
            </a:r>
            <a:r>
              <a:rPr lang="zh-CN" altLang="en-US" dirty="0" smtClean="0"/>
              <a:t>逻辑结构</a:t>
            </a:r>
            <a:r>
              <a:rPr lang="en-US" altLang="zh-CN" dirty="0" smtClean="0"/>
              <a:t>-OU</a:t>
            </a:r>
            <a:r>
              <a:rPr lang="zh-CN" altLang="en-US" dirty="0" smtClean="0"/>
              <a:t>组织单元</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组织单元（</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）是一个容器对象，它也是活动目录的逻辑结构的一部分，我们可以把域中的对象组织成逻辑组，它可以帮助我们简化管理工作。 </a:t>
            </a:r>
          </a:p>
          <a:p>
            <a:pPr lvl="1">
              <a:lnSpc>
                <a:spcPct val="90000"/>
              </a:lnSpc>
            </a:pPr>
            <a:r>
              <a:rPr lang="zh-CN" altLang="en-US" sz="2400" dirty="0" smtClean="0">
                <a:latin typeface="宋体" panose="02010600030101010101" pitchFamily="2" charset="-122"/>
              </a:rPr>
              <a:t>我们可以利用</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把域中的对象形成一个完全逻辑上的层次结构。 </a:t>
            </a:r>
          </a:p>
          <a:p>
            <a:pPr lvl="1">
              <a:lnSpc>
                <a:spcPct val="90000"/>
              </a:lnSpc>
            </a:pPr>
            <a:r>
              <a:rPr lang="zh-CN" altLang="en-US" sz="2400" dirty="0" smtClean="0">
                <a:latin typeface="宋体" panose="02010600030101010101" pitchFamily="2" charset="-122"/>
              </a:rPr>
              <a:t>组织单元的包容结构可以使管理者把组织单元切入到域中以反应出企业的组织结构并且可以委派任务与授权 </a:t>
            </a:r>
          </a:p>
          <a:p>
            <a:pPr lvl="1">
              <a:lnSpc>
                <a:spcPct val="90000"/>
              </a:lnSpc>
            </a:pPr>
            <a:r>
              <a:rPr lang="en-US" altLang="zh-CN" sz="2400" dirty="0" smtClean="0">
                <a:latin typeface="宋体" panose="02010600030101010101" pitchFamily="2" charset="-122"/>
              </a:rPr>
              <a:t>OU</a:t>
            </a:r>
            <a:r>
              <a:rPr lang="zh-CN" altLang="en-US" sz="2400" dirty="0" smtClean="0">
                <a:latin typeface="宋体" panose="02010600030101010101" pitchFamily="2" charset="-122"/>
              </a:rPr>
              <a:t>层次结构局限于域的内部，所以一个域中的</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层次结构与另一个域中的</a:t>
            </a:r>
            <a:r>
              <a:rPr lang="en-US" altLang="zh-CN" sz="2400" dirty="0" smtClean="0">
                <a:latin typeface="宋体" panose="02010600030101010101" pitchFamily="2" charset="-122"/>
              </a:rPr>
              <a:t>OU</a:t>
            </a:r>
            <a:r>
              <a:rPr lang="zh-CN" altLang="en-US" sz="2400" dirty="0" smtClean="0">
                <a:latin typeface="宋体" panose="02010600030101010101" pitchFamily="2" charset="-122"/>
              </a:rPr>
              <a:t>层次结构没有任何关系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49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DNS</a:t>
            </a:r>
            <a:r>
              <a:rPr lang="zh-CN" altLang="en-US" dirty="0" smtClean="0"/>
              <a:t>域名空间</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域名空间</a:t>
            </a:r>
            <a:endParaRPr lang="en-US" altLang="zh-CN" sz="2400" dirty="0" smtClean="0">
              <a:latin typeface="宋体" panose="02010600030101010101" pitchFamily="2" charset="-122"/>
            </a:endParaRPr>
          </a:p>
          <a:p>
            <a:pPr lvl="2">
              <a:lnSpc>
                <a:spcPct val="90000"/>
              </a:lnSpc>
              <a:buNone/>
            </a:pPr>
            <a:r>
              <a:rPr lang="zh-CN" altLang="en-US" sz="2200" dirty="0" smtClean="0">
                <a:latin typeface="宋体" panose="02010600030101010101" pitchFamily="2" charset="-122"/>
              </a:rPr>
              <a:t>基于有名域树的概念</a:t>
            </a:r>
          </a:p>
          <a:p>
            <a:pPr lvl="2">
              <a:lnSpc>
                <a:spcPct val="90000"/>
              </a:lnSpc>
              <a:buNone/>
            </a:pPr>
            <a:r>
              <a:rPr lang="zh-CN" altLang="en-US" sz="2200" dirty="0" smtClean="0">
                <a:latin typeface="宋体" panose="02010600030101010101" pitchFamily="2" charset="-122"/>
              </a:rPr>
              <a:t>域根：域树的顶级</a:t>
            </a:r>
          </a:p>
          <a:p>
            <a:pPr lvl="2">
              <a:lnSpc>
                <a:spcPct val="90000"/>
              </a:lnSpc>
              <a:buNone/>
            </a:pPr>
            <a:r>
              <a:rPr lang="zh-CN" altLang="en-US" sz="2200" dirty="0" smtClean="0">
                <a:latin typeface="宋体" panose="02010600030101010101" pitchFamily="2" charset="-122"/>
              </a:rPr>
              <a:t>未命名的等级</a:t>
            </a:r>
          </a:p>
          <a:p>
            <a:pPr lvl="2">
              <a:lnSpc>
                <a:spcPct val="90000"/>
              </a:lnSpc>
              <a:buNone/>
            </a:pPr>
            <a:r>
              <a:rPr lang="zh-CN" altLang="en-US" sz="2200" dirty="0" smtClean="0">
                <a:latin typeface="宋体" panose="02010600030101010101" pitchFamily="2" charset="-122"/>
              </a:rPr>
              <a:t>顶级域</a:t>
            </a:r>
          </a:p>
          <a:p>
            <a:pPr lvl="2">
              <a:lnSpc>
                <a:spcPct val="90000"/>
              </a:lnSpc>
              <a:buNone/>
            </a:pPr>
            <a:r>
              <a:rPr lang="en-US" altLang="zh-CN" sz="2200" dirty="0" err="1" smtClean="0">
                <a:latin typeface="宋体" panose="02010600030101010101" pitchFamily="2" charset="-122"/>
              </a:rPr>
              <a:t>arpa</a:t>
            </a:r>
            <a:r>
              <a:rPr lang="en-US" altLang="zh-CN" sz="2200" dirty="0" smtClean="0">
                <a:latin typeface="宋体" panose="02010600030101010101" pitchFamily="2" charset="-122"/>
              </a:rPr>
              <a:t>/com/</a:t>
            </a:r>
            <a:r>
              <a:rPr lang="en-US" altLang="zh-CN" sz="2200" dirty="0" err="1" smtClean="0">
                <a:latin typeface="宋体" panose="02010600030101010101" pitchFamily="2" charset="-122"/>
              </a:rPr>
              <a:t>edu</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gov</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int</a:t>
            </a:r>
            <a:r>
              <a:rPr lang="en-US" altLang="zh-CN" sz="2200" dirty="0" smtClean="0">
                <a:latin typeface="宋体" panose="02010600030101010101" pitchFamily="2" charset="-122"/>
              </a:rPr>
              <a:t>/mil/net/org</a:t>
            </a:r>
          </a:p>
          <a:p>
            <a:pPr lvl="2">
              <a:lnSpc>
                <a:spcPct val="90000"/>
              </a:lnSpc>
              <a:buNone/>
            </a:pPr>
            <a:r>
              <a:rPr lang="zh-CN" altLang="en-US" sz="2200" dirty="0" smtClean="0">
                <a:latin typeface="宋体" panose="02010600030101010101" pitchFamily="2" charset="-122"/>
              </a:rPr>
              <a:t>二级域</a:t>
            </a:r>
          </a:p>
          <a:p>
            <a:pPr lvl="2">
              <a:lnSpc>
                <a:spcPct val="90000"/>
              </a:lnSpc>
              <a:buNone/>
            </a:pPr>
            <a:r>
              <a:rPr lang="zh-CN" altLang="en-US" sz="2200" dirty="0" smtClean="0">
                <a:latin typeface="宋体" panose="02010600030101010101" pitchFamily="2" charset="-122"/>
              </a:rPr>
              <a:t>子域</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a:t>
            </a:fld>
            <a:endParaRPr lang="zh-CN" altLang="en-US" dirty="0"/>
          </a:p>
        </p:txBody>
      </p:sp>
      <p:grpSp>
        <p:nvGrpSpPr>
          <p:cNvPr id="5" name="Group 4"/>
          <p:cNvGrpSpPr>
            <a:grpSpLocks/>
          </p:cNvGrpSpPr>
          <p:nvPr/>
        </p:nvGrpSpPr>
        <p:grpSpPr bwMode="auto">
          <a:xfrm>
            <a:off x="4845418" y="1757081"/>
            <a:ext cx="6858000" cy="3957638"/>
            <a:chOff x="672" y="1104"/>
            <a:chExt cx="4320" cy="2493"/>
          </a:xfrm>
        </p:grpSpPr>
        <p:sp>
          <p:nvSpPr>
            <p:cNvPr id="6" name="Line 5"/>
            <p:cNvSpPr>
              <a:spLocks noChangeShapeType="1"/>
            </p:cNvSpPr>
            <p:nvPr/>
          </p:nvSpPr>
          <p:spPr bwMode="auto">
            <a:xfrm flipH="1" flipV="1">
              <a:off x="689" y="3129"/>
              <a:ext cx="5" cy="13"/>
            </a:xfrm>
            <a:prstGeom prst="line">
              <a:avLst/>
            </a:prstGeom>
            <a:noFill/>
            <a:ln w="5715">
              <a:solidFill>
                <a:srgbClr val="000000"/>
              </a:solidFill>
              <a:round/>
              <a:headEnd/>
              <a:tailEnd/>
            </a:ln>
          </p:spPr>
          <p:txBody>
            <a:bodyPr/>
            <a:lstStyle/>
            <a:p>
              <a:endParaRPr lang="zh-CN" altLang="en-US"/>
            </a:p>
          </p:txBody>
        </p:sp>
        <p:sp>
          <p:nvSpPr>
            <p:cNvPr id="9" name="Line 6"/>
            <p:cNvSpPr>
              <a:spLocks noChangeShapeType="1"/>
            </p:cNvSpPr>
            <p:nvPr/>
          </p:nvSpPr>
          <p:spPr bwMode="auto">
            <a:xfrm flipH="1" flipV="1">
              <a:off x="684" y="3100"/>
              <a:ext cx="2" cy="15"/>
            </a:xfrm>
            <a:prstGeom prst="line">
              <a:avLst/>
            </a:prstGeom>
            <a:noFill/>
            <a:ln w="5715">
              <a:solidFill>
                <a:srgbClr val="000000"/>
              </a:solidFill>
              <a:round/>
              <a:headEnd/>
              <a:tailEnd/>
            </a:ln>
          </p:spPr>
          <p:txBody>
            <a:bodyPr/>
            <a:lstStyle/>
            <a:p>
              <a:endParaRPr lang="zh-CN" altLang="en-US"/>
            </a:p>
          </p:txBody>
        </p:sp>
        <p:sp>
          <p:nvSpPr>
            <p:cNvPr id="10" name="Line 7"/>
            <p:cNvSpPr>
              <a:spLocks noChangeShapeType="1"/>
            </p:cNvSpPr>
            <p:nvPr/>
          </p:nvSpPr>
          <p:spPr bwMode="auto">
            <a:xfrm flipH="1" flipV="1">
              <a:off x="672" y="2989"/>
              <a:ext cx="0" cy="13"/>
            </a:xfrm>
            <a:prstGeom prst="line">
              <a:avLst/>
            </a:prstGeom>
            <a:noFill/>
            <a:ln w="5715">
              <a:solidFill>
                <a:srgbClr val="000000"/>
              </a:solidFill>
              <a:round/>
              <a:headEnd/>
              <a:tailEnd/>
            </a:ln>
          </p:spPr>
          <p:txBody>
            <a:bodyPr/>
            <a:lstStyle/>
            <a:p>
              <a:endParaRPr lang="zh-CN" altLang="en-US"/>
            </a:p>
          </p:txBody>
        </p:sp>
        <p:sp>
          <p:nvSpPr>
            <p:cNvPr id="11" name="Freeform 8"/>
            <p:cNvSpPr>
              <a:spLocks/>
            </p:cNvSpPr>
            <p:nvPr/>
          </p:nvSpPr>
          <p:spPr bwMode="auto">
            <a:xfrm>
              <a:off x="1991" y="1104"/>
              <a:ext cx="179" cy="205"/>
            </a:xfrm>
            <a:custGeom>
              <a:avLst/>
              <a:gdLst>
                <a:gd name="T0" fmla="*/ 0 w 266"/>
                <a:gd name="T1" fmla="*/ 103 h 272"/>
                <a:gd name="T2" fmla="*/ 2 w 266"/>
                <a:gd name="T3" fmla="*/ 81 h 272"/>
                <a:gd name="T4" fmla="*/ 8 w 266"/>
                <a:gd name="T5" fmla="*/ 62 h 272"/>
                <a:gd name="T6" fmla="*/ 17 w 266"/>
                <a:gd name="T7" fmla="*/ 43 h 272"/>
                <a:gd name="T8" fmla="*/ 30 w 266"/>
                <a:gd name="T9" fmla="*/ 27 h 272"/>
                <a:gd name="T10" fmla="*/ 46 w 266"/>
                <a:gd name="T11" fmla="*/ 14 h 272"/>
                <a:gd name="T12" fmla="*/ 62 w 266"/>
                <a:gd name="T13" fmla="*/ 5 h 272"/>
                <a:gd name="T14" fmla="*/ 81 w 266"/>
                <a:gd name="T15" fmla="*/ 0 h 272"/>
                <a:gd name="T16" fmla="*/ 99 w 266"/>
                <a:gd name="T17" fmla="*/ 0 h 272"/>
                <a:gd name="T18" fmla="*/ 117 w 266"/>
                <a:gd name="T19" fmla="*/ 5 h 272"/>
                <a:gd name="T20" fmla="*/ 135 w 266"/>
                <a:gd name="T21" fmla="*/ 14 h 272"/>
                <a:gd name="T22" fmla="*/ 149 w 266"/>
                <a:gd name="T23" fmla="*/ 27 h 272"/>
                <a:gd name="T24" fmla="*/ 162 w 266"/>
                <a:gd name="T25" fmla="*/ 43 h 272"/>
                <a:gd name="T26" fmla="*/ 172 w 266"/>
                <a:gd name="T27" fmla="*/ 62 h 272"/>
                <a:gd name="T28" fmla="*/ 177 w 266"/>
                <a:gd name="T29" fmla="*/ 81 h 272"/>
                <a:gd name="T30" fmla="*/ 179 w 266"/>
                <a:gd name="T31" fmla="*/ 103 h 272"/>
                <a:gd name="T32" fmla="*/ 177 w 266"/>
                <a:gd name="T33" fmla="*/ 124 h 272"/>
                <a:gd name="T34" fmla="*/ 172 w 266"/>
                <a:gd name="T35" fmla="*/ 145 h 272"/>
                <a:gd name="T36" fmla="*/ 162 w 266"/>
                <a:gd name="T37" fmla="*/ 164 h 272"/>
                <a:gd name="T38" fmla="*/ 149 w 266"/>
                <a:gd name="T39" fmla="*/ 179 h 272"/>
                <a:gd name="T40" fmla="*/ 135 w 266"/>
                <a:gd name="T41" fmla="*/ 191 h 272"/>
                <a:gd name="T42" fmla="*/ 117 w 266"/>
                <a:gd name="T43" fmla="*/ 200 h 272"/>
                <a:gd name="T44" fmla="*/ 99 w 266"/>
                <a:gd name="T45" fmla="*/ 205 h 272"/>
                <a:gd name="T46" fmla="*/ 81 w 266"/>
                <a:gd name="T47" fmla="*/ 205 h 272"/>
                <a:gd name="T48" fmla="*/ 62 w 266"/>
                <a:gd name="T49" fmla="*/ 200 h 272"/>
                <a:gd name="T50" fmla="*/ 46 w 266"/>
                <a:gd name="T51" fmla="*/ 191 h 272"/>
                <a:gd name="T52" fmla="*/ 30 w 266"/>
                <a:gd name="T53" fmla="*/ 179 h 272"/>
                <a:gd name="T54" fmla="*/ 17 w 266"/>
                <a:gd name="T55" fmla="*/ 164 h 272"/>
                <a:gd name="T56" fmla="*/ 8 w 266"/>
                <a:gd name="T57" fmla="*/ 145 h 272"/>
                <a:gd name="T58" fmla="*/ 2 w 266"/>
                <a:gd name="T59" fmla="*/ 124 h 272"/>
                <a:gd name="T60" fmla="*/ 0 w 266"/>
                <a:gd name="T61" fmla="*/ 103 h 2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6"/>
                <a:gd name="T94" fmla="*/ 0 h 272"/>
                <a:gd name="T95" fmla="*/ 266 w 266"/>
                <a:gd name="T96" fmla="*/ 272 h 2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6" h="272">
                  <a:moveTo>
                    <a:pt x="0" y="137"/>
                  </a:moveTo>
                  <a:lnTo>
                    <a:pt x="3" y="108"/>
                  </a:lnTo>
                  <a:lnTo>
                    <a:pt x="12" y="82"/>
                  </a:lnTo>
                  <a:lnTo>
                    <a:pt x="26" y="57"/>
                  </a:lnTo>
                  <a:lnTo>
                    <a:pt x="45" y="36"/>
                  </a:lnTo>
                  <a:lnTo>
                    <a:pt x="68" y="19"/>
                  </a:lnTo>
                  <a:lnTo>
                    <a:pt x="92" y="7"/>
                  </a:lnTo>
                  <a:lnTo>
                    <a:pt x="120" y="0"/>
                  </a:lnTo>
                  <a:lnTo>
                    <a:pt x="147" y="0"/>
                  </a:lnTo>
                  <a:lnTo>
                    <a:pt x="174" y="7"/>
                  </a:lnTo>
                  <a:lnTo>
                    <a:pt x="200" y="19"/>
                  </a:lnTo>
                  <a:lnTo>
                    <a:pt x="222" y="36"/>
                  </a:lnTo>
                  <a:lnTo>
                    <a:pt x="240" y="57"/>
                  </a:lnTo>
                  <a:lnTo>
                    <a:pt x="255" y="82"/>
                  </a:lnTo>
                  <a:lnTo>
                    <a:pt x="263" y="108"/>
                  </a:lnTo>
                  <a:lnTo>
                    <a:pt x="266" y="137"/>
                  </a:lnTo>
                  <a:lnTo>
                    <a:pt x="263" y="165"/>
                  </a:lnTo>
                  <a:lnTo>
                    <a:pt x="255" y="192"/>
                  </a:lnTo>
                  <a:lnTo>
                    <a:pt x="240" y="217"/>
                  </a:lnTo>
                  <a:lnTo>
                    <a:pt x="222" y="237"/>
                  </a:lnTo>
                  <a:lnTo>
                    <a:pt x="200" y="253"/>
                  </a:lnTo>
                  <a:lnTo>
                    <a:pt x="174" y="266"/>
                  </a:lnTo>
                  <a:lnTo>
                    <a:pt x="147" y="272"/>
                  </a:lnTo>
                  <a:lnTo>
                    <a:pt x="120" y="272"/>
                  </a:lnTo>
                  <a:lnTo>
                    <a:pt x="92" y="266"/>
                  </a:lnTo>
                  <a:lnTo>
                    <a:pt x="68" y="253"/>
                  </a:lnTo>
                  <a:lnTo>
                    <a:pt x="45" y="237"/>
                  </a:lnTo>
                  <a:lnTo>
                    <a:pt x="26" y="217"/>
                  </a:lnTo>
                  <a:lnTo>
                    <a:pt x="12" y="192"/>
                  </a:lnTo>
                  <a:lnTo>
                    <a:pt x="3" y="165"/>
                  </a:lnTo>
                  <a:lnTo>
                    <a:pt x="0" y="137"/>
                  </a:lnTo>
                  <a:close/>
                </a:path>
              </a:pathLst>
            </a:custGeom>
            <a:solidFill>
              <a:srgbClr val="FFFFFF"/>
            </a:solidFill>
            <a:ln w="5715">
              <a:solidFill>
                <a:srgbClr val="000000"/>
              </a:solidFill>
              <a:round/>
              <a:headEnd/>
              <a:tailEnd/>
            </a:ln>
          </p:spPr>
          <p:txBody>
            <a:bodyPr/>
            <a:lstStyle/>
            <a:p>
              <a:endParaRPr lang="zh-CN" altLang="en-US"/>
            </a:p>
          </p:txBody>
        </p:sp>
        <p:sp>
          <p:nvSpPr>
            <p:cNvPr id="12" name="Freeform 9"/>
            <p:cNvSpPr>
              <a:spLocks/>
            </p:cNvSpPr>
            <p:nvPr/>
          </p:nvSpPr>
          <p:spPr bwMode="auto">
            <a:xfrm>
              <a:off x="791" y="1719"/>
              <a:ext cx="120" cy="136"/>
            </a:xfrm>
            <a:custGeom>
              <a:avLst/>
              <a:gdLst>
                <a:gd name="T0" fmla="*/ 0 w 177"/>
                <a:gd name="T1" fmla="*/ 69 h 180"/>
                <a:gd name="T2" fmla="*/ 2 w 177"/>
                <a:gd name="T3" fmla="*/ 51 h 180"/>
                <a:gd name="T4" fmla="*/ 7 w 177"/>
                <a:gd name="T5" fmla="*/ 36 h 180"/>
                <a:gd name="T6" fmla="*/ 15 w 177"/>
                <a:gd name="T7" fmla="*/ 22 h 180"/>
                <a:gd name="T8" fmla="*/ 26 w 177"/>
                <a:gd name="T9" fmla="*/ 12 h 180"/>
                <a:gd name="T10" fmla="*/ 39 w 177"/>
                <a:gd name="T11" fmla="*/ 4 h 180"/>
                <a:gd name="T12" fmla="*/ 53 w 177"/>
                <a:gd name="T13" fmla="*/ 0 h 180"/>
                <a:gd name="T14" fmla="*/ 67 w 177"/>
                <a:gd name="T15" fmla="*/ 0 h 180"/>
                <a:gd name="T16" fmla="*/ 81 w 177"/>
                <a:gd name="T17" fmla="*/ 4 h 180"/>
                <a:gd name="T18" fmla="*/ 94 w 177"/>
                <a:gd name="T19" fmla="*/ 12 h 180"/>
                <a:gd name="T20" fmla="*/ 104 w 177"/>
                <a:gd name="T21" fmla="*/ 22 h 180"/>
                <a:gd name="T22" fmla="*/ 113 w 177"/>
                <a:gd name="T23" fmla="*/ 36 h 180"/>
                <a:gd name="T24" fmla="*/ 119 w 177"/>
                <a:gd name="T25" fmla="*/ 51 h 180"/>
                <a:gd name="T26" fmla="*/ 120 w 177"/>
                <a:gd name="T27" fmla="*/ 69 h 180"/>
                <a:gd name="T28" fmla="*/ 119 w 177"/>
                <a:gd name="T29" fmla="*/ 85 h 180"/>
                <a:gd name="T30" fmla="*/ 113 w 177"/>
                <a:gd name="T31" fmla="*/ 100 h 180"/>
                <a:gd name="T32" fmla="*/ 104 w 177"/>
                <a:gd name="T33" fmla="*/ 114 h 180"/>
                <a:gd name="T34" fmla="*/ 94 w 177"/>
                <a:gd name="T35" fmla="*/ 124 h 180"/>
                <a:gd name="T36" fmla="*/ 81 w 177"/>
                <a:gd name="T37" fmla="*/ 132 h 180"/>
                <a:gd name="T38" fmla="*/ 67 w 177"/>
                <a:gd name="T39" fmla="*/ 136 h 180"/>
                <a:gd name="T40" fmla="*/ 53 w 177"/>
                <a:gd name="T41" fmla="*/ 136 h 180"/>
                <a:gd name="T42" fmla="*/ 39 w 177"/>
                <a:gd name="T43" fmla="*/ 132 h 180"/>
                <a:gd name="T44" fmla="*/ 26 w 177"/>
                <a:gd name="T45" fmla="*/ 124 h 180"/>
                <a:gd name="T46" fmla="*/ 15 w 177"/>
                <a:gd name="T47" fmla="*/ 114 h 180"/>
                <a:gd name="T48" fmla="*/ 7 w 177"/>
                <a:gd name="T49" fmla="*/ 100 h 180"/>
                <a:gd name="T50" fmla="*/ 2 w 177"/>
                <a:gd name="T51" fmla="*/ 85 h 180"/>
                <a:gd name="T52" fmla="*/ 0 w 177"/>
                <a:gd name="T53" fmla="*/ 69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0"/>
                <a:gd name="T83" fmla="*/ 177 w 177"/>
                <a:gd name="T84" fmla="*/ 180 h 1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0">
                  <a:moveTo>
                    <a:pt x="0" y="91"/>
                  </a:moveTo>
                  <a:lnTo>
                    <a:pt x="3" y="68"/>
                  </a:lnTo>
                  <a:lnTo>
                    <a:pt x="10" y="48"/>
                  </a:lnTo>
                  <a:lnTo>
                    <a:pt x="22" y="29"/>
                  </a:lnTo>
                  <a:lnTo>
                    <a:pt x="39" y="16"/>
                  </a:lnTo>
                  <a:lnTo>
                    <a:pt x="57" y="5"/>
                  </a:lnTo>
                  <a:lnTo>
                    <a:pt x="78" y="0"/>
                  </a:lnTo>
                  <a:lnTo>
                    <a:pt x="99" y="0"/>
                  </a:lnTo>
                  <a:lnTo>
                    <a:pt x="120" y="5"/>
                  </a:lnTo>
                  <a:lnTo>
                    <a:pt x="139" y="16"/>
                  </a:lnTo>
                  <a:lnTo>
                    <a:pt x="154" y="29"/>
                  </a:lnTo>
                  <a:lnTo>
                    <a:pt x="166" y="48"/>
                  </a:lnTo>
                  <a:lnTo>
                    <a:pt x="175" y="68"/>
                  </a:lnTo>
                  <a:lnTo>
                    <a:pt x="177" y="91"/>
                  </a:lnTo>
                  <a:lnTo>
                    <a:pt x="175" y="112"/>
                  </a:lnTo>
                  <a:lnTo>
                    <a:pt x="166" y="132"/>
                  </a:lnTo>
                  <a:lnTo>
                    <a:pt x="154" y="151"/>
                  </a:lnTo>
                  <a:lnTo>
                    <a:pt x="139" y="164"/>
                  </a:lnTo>
                  <a:lnTo>
                    <a:pt x="120" y="175"/>
                  </a:lnTo>
                  <a:lnTo>
                    <a:pt x="99" y="180"/>
                  </a:lnTo>
                  <a:lnTo>
                    <a:pt x="78" y="180"/>
                  </a:lnTo>
                  <a:lnTo>
                    <a:pt x="57" y="175"/>
                  </a:lnTo>
                  <a:lnTo>
                    <a:pt x="39" y="164"/>
                  </a:lnTo>
                  <a:lnTo>
                    <a:pt x="22" y="151"/>
                  </a:lnTo>
                  <a:lnTo>
                    <a:pt x="10" y="132"/>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13" name="Rectangle 10"/>
            <p:cNvSpPr>
              <a:spLocks noChangeArrowheads="1"/>
            </p:cNvSpPr>
            <p:nvPr/>
          </p:nvSpPr>
          <p:spPr bwMode="auto">
            <a:xfrm>
              <a:off x="774" y="1825"/>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com</a:t>
              </a:r>
              <a:endParaRPr kumimoji="0" lang="en-US" altLang="zh-CN" sz="1600" b="1"/>
            </a:p>
          </p:txBody>
        </p:sp>
        <p:sp>
          <p:nvSpPr>
            <p:cNvPr id="14" name="Freeform 11"/>
            <p:cNvSpPr>
              <a:spLocks/>
            </p:cNvSpPr>
            <p:nvPr/>
          </p:nvSpPr>
          <p:spPr bwMode="auto">
            <a:xfrm>
              <a:off x="1272" y="1719"/>
              <a:ext cx="119" cy="136"/>
            </a:xfrm>
            <a:custGeom>
              <a:avLst/>
              <a:gdLst>
                <a:gd name="T0" fmla="*/ 0 w 176"/>
                <a:gd name="T1" fmla="*/ 69 h 180"/>
                <a:gd name="T2" fmla="*/ 1 w 176"/>
                <a:gd name="T3" fmla="*/ 51 h 180"/>
                <a:gd name="T4" fmla="*/ 6 w 176"/>
                <a:gd name="T5" fmla="*/ 36 h 180"/>
                <a:gd name="T6" fmla="*/ 14 w 176"/>
                <a:gd name="T7" fmla="*/ 22 h 180"/>
                <a:gd name="T8" fmla="*/ 25 w 176"/>
                <a:gd name="T9" fmla="*/ 12 h 180"/>
                <a:gd name="T10" fmla="*/ 38 w 176"/>
                <a:gd name="T11" fmla="*/ 4 h 180"/>
                <a:gd name="T12" fmla="*/ 51 w 176"/>
                <a:gd name="T13" fmla="*/ 0 h 180"/>
                <a:gd name="T14" fmla="*/ 66 w 176"/>
                <a:gd name="T15" fmla="*/ 0 h 180"/>
                <a:gd name="T16" fmla="*/ 80 w 176"/>
                <a:gd name="T17" fmla="*/ 4 h 180"/>
                <a:gd name="T18" fmla="*/ 93 w 176"/>
                <a:gd name="T19" fmla="*/ 12 h 180"/>
                <a:gd name="T20" fmla="*/ 104 w 176"/>
                <a:gd name="T21" fmla="*/ 22 h 180"/>
                <a:gd name="T22" fmla="*/ 112 w 176"/>
                <a:gd name="T23" fmla="*/ 36 h 180"/>
                <a:gd name="T24" fmla="*/ 117 w 176"/>
                <a:gd name="T25" fmla="*/ 51 h 180"/>
                <a:gd name="T26" fmla="*/ 119 w 176"/>
                <a:gd name="T27" fmla="*/ 69 h 180"/>
                <a:gd name="T28" fmla="*/ 117 w 176"/>
                <a:gd name="T29" fmla="*/ 85 h 180"/>
                <a:gd name="T30" fmla="*/ 112 w 176"/>
                <a:gd name="T31" fmla="*/ 100 h 180"/>
                <a:gd name="T32" fmla="*/ 104 w 176"/>
                <a:gd name="T33" fmla="*/ 114 h 180"/>
                <a:gd name="T34" fmla="*/ 93 w 176"/>
                <a:gd name="T35" fmla="*/ 124 h 180"/>
                <a:gd name="T36" fmla="*/ 80 w 176"/>
                <a:gd name="T37" fmla="*/ 132 h 180"/>
                <a:gd name="T38" fmla="*/ 66 w 176"/>
                <a:gd name="T39" fmla="*/ 136 h 180"/>
                <a:gd name="T40" fmla="*/ 51 w 176"/>
                <a:gd name="T41" fmla="*/ 136 h 180"/>
                <a:gd name="T42" fmla="*/ 38 w 176"/>
                <a:gd name="T43" fmla="*/ 132 h 180"/>
                <a:gd name="T44" fmla="*/ 25 w 176"/>
                <a:gd name="T45" fmla="*/ 124 h 180"/>
                <a:gd name="T46" fmla="*/ 14 w 176"/>
                <a:gd name="T47" fmla="*/ 114 h 180"/>
                <a:gd name="T48" fmla="*/ 6 w 176"/>
                <a:gd name="T49" fmla="*/ 100 h 180"/>
                <a:gd name="T50" fmla="*/ 1 w 176"/>
                <a:gd name="T51" fmla="*/ 85 h 180"/>
                <a:gd name="T52" fmla="*/ 0 w 176"/>
                <a:gd name="T53" fmla="*/ 69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6"/>
                <a:gd name="T82" fmla="*/ 0 h 180"/>
                <a:gd name="T83" fmla="*/ 176 w 176"/>
                <a:gd name="T84" fmla="*/ 180 h 1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6" h="180">
                  <a:moveTo>
                    <a:pt x="0" y="91"/>
                  </a:moveTo>
                  <a:lnTo>
                    <a:pt x="1" y="68"/>
                  </a:lnTo>
                  <a:lnTo>
                    <a:pt x="9" y="48"/>
                  </a:lnTo>
                  <a:lnTo>
                    <a:pt x="21" y="29"/>
                  </a:lnTo>
                  <a:lnTo>
                    <a:pt x="37" y="16"/>
                  </a:lnTo>
                  <a:lnTo>
                    <a:pt x="56" y="5"/>
                  </a:lnTo>
                  <a:lnTo>
                    <a:pt x="76" y="0"/>
                  </a:lnTo>
                  <a:lnTo>
                    <a:pt x="98" y="0"/>
                  </a:lnTo>
                  <a:lnTo>
                    <a:pt x="119" y="5"/>
                  </a:lnTo>
                  <a:lnTo>
                    <a:pt x="137" y="16"/>
                  </a:lnTo>
                  <a:lnTo>
                    <a:pt x="154" y="29"/>
                  </a:lnTo>
                  <a:lnTo>
                    <a:pt x="166" y="48"/>
                  </a:lnTo>
                  <a:lnTo>
                    <a:pt x="173" y="68"/>
                  </a:lnTo>
                  <a:lnTo>
                    <a:pt x="176" y="91"/>
                  </a:lnTo>
                  <a:lnTo>
                    <a:pt x="173" y="112"/>
                  </a:lnTo>
                  <a:lnTo>
                    <a:pt x="166" y="132"/>
                  </a:lnTo>
                  <a:lnTo>
                    <a:pt x="154" y="151"/>
                  </a:lnTo>
                  <a:lnTo>
                    <a:pt x="137" y="164"/>
                  </a:lnTo>
                  <a:lnTo>
                    <a:pt x="119" y="175"/>
                  </a:lnTo>
                  <a:lnTo>
                    <a:pt x="98" y="180"/>
                  </a:lnTo>
                  <a:lnTo>
                    <a:pt x="76" y="180"/>
                  </a:lnTo>
                  <a:lnTo>
                    <a:pt x="56" y="175"/>
                  </a:lnTo>
                  <a:lnTo>
                    <a:pt x="37" y="164"/>
                  </a:lnTo>
                  <a:lnTo>
                    <a:pt x="21" y="151"/>
                  </a:lnTo>
                  <a:lnTo>
                    <a:pt x="9" y="132"/>
                  </a:lnTo>
                  <a:lnTo>
                    <a:pt x="1"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15" name="Rectangle 12"/>
            <p:cNvSpPr>
              <a:spLocks noChangeArrowheads="1"/>
            </p:cNvSpPr>
            <p:nvPr/>
          </p:nvSpPr>
          <p:spPr bwMode="auto">
            <a:xfrm>
              <a:off x="1252" y="1825"/>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gov</a:t>
              </a:r>
              <a:endParaRPr kumimoji="0" lang="en-US" altLang="zh-CN" sz="1600" b="1"/>
            </a:p>
          </p:txBody>
        </p:sp>
        <p:sp>
          <p:nvSpPr>
            <p:cNvPr id="16" name="Freeform 13"/>
            <p:cNvSpPr>
              <a:spLocks/>
            </p:cNvSpPr>
            <p:nvPr/>
          </p:nvSpPr>
          <p:spPr bwMode="auto">
            <a:xfrm>
              <a:off x="1752" y="1719"/>
              <a:ext cx="120" cy="136"/>
            </a:xfrm>
            <a:custGeom>
              <a:avLst/>
              <a:gdLst>
                <a:gd name="T0" fmla="*/ 0 w 177"/>
                <a:gd name="T1" fmla="*/ 69 h 180"/>
                <a:gd name="T2" fmla="*/ 2 w 177"/>
                <a:gd name="T3" fmla="*/ 51 h 180"/>
                <a:gd name="T4" fmla="*/ 7 w 177"/>
                <a:gd name="T5" fmla="*/ 36 h 180"/>
                <a:gd name="T6" fmla="*/ 15 w 177"/>
                <a:gd name="T7" fmla="*/ 22 h 180"/>
                <a:gd name="T8" fmla="*/ 26 w 177"/>
                <a:gd name="T9" fmla="*/ 12 h 180"/>
                <a:gd name="T10" fmla="*/ 39 w 177"/>
                <a:gd name="T11" fmla="*/ 4 h 180"/>
                <a:gd name="T12" fmla="*/ 53 w 177"/>
                <a:gd name="T13" fmla="*/ 0 h 180"/>
                <a:gd name="T14" fmla="*/ 67 w 177"/>
                <a:gd name="T15" fmla="*/ 0 h 180"/>
                <a:gd name="T16" fmla="*/ 81 w 177"/>
                <a:gd name="T17" fmla="*/ 4 h 180"/>
                <a:gd name="T18" fmla="*/ 94 w 177"/>
                <a:gd name="T19" fmla="*/ 12 h 180"/>
                <a:gd name="T20" fmla="*/ 104 w 177"/>
                <a:gd name="T21" fmla="*/ 22 h 180"/>
                <a:gd name="T22" fmla="*/ 113 w 177"/>
                <a:gd name="T23" fmla="*/ 36 h 180"/>
                <a:gd name="T24" fmla="*/ 118 w 177"/>
                <a:gd name="T25" fmla="*/ 51 h 180"/>
                <a:gd name="T26" fmla="*/ 120 w 177"/>
                <a:gd name="T27" fmla="*/ 69 h 180"/>
                <a:gd name="T28" fmla="*/ 118 w 177"/>
                <a:gd name="T29" fmla="*/ 85 h 180"/>
                <a:gd name="T30" fmla="*/ 113 w 177"/>
                <a:gd name="T31" fmla="*/ 100 h 180"/>
                <a:gd name="T32" fmla="*/ 104 w 177"/>
                <a:gd name="T33" fmla="*/ 114 h 180"/>
                <a:gd name="T34" fmla="*/ 94 w 177"/>
                <a:gd name="T35" fmla="*/ 124 h 180"/>
                <a:gd name="T36" fmla="*/ 81 w 177"/>
                <a:gd name="T37" fmla="*/ 132 h 180"/>
                <a:gd name="T38" fmla="*/ 67 w 177"/>
                <a:gd name="T39" fmla="*/ 136 h 180"/>
                <a:gd name="T40" fmla="*/ 53 w 177"/>
                <a:gd name="T41" fmla="*/ 136 h 180"/>
                <a:gd name="T42" fmla="*/ 39 w 177"/>
                <a:gd name="T43" fmla="*/ 132 h 180"/>
                <a:gd name="T44" fmla="*/ 26 w 177"/>
                <a:gd name="T45" fmla="*/ 124 h 180"/>
                <a:gd name="T46" fmla="*/ 15 w 177"/>
                <a:gd name="T47" fmla="*/ 114 h 180"/>
                <a:gd name="T48" fmla="*/ 7 w 177"/>
                <a:gd name="T49" fmla="*/ 100 h 180"/>
                <a:gd name="T50" fmla="*/ 2 w 177"/>
                <a:gd name="T51" fmla="*/ 85 h 180"/>
                <a:gd name="T52" fmla="*/ 0 w 177"/>
                <a:gd name="T53" fmla="*/ 69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0"/>
                <a:gd name="T83" fmla="*/ 177 w 177"/>
                <a:gd name="T84" fmla="*/ 180 h 1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0">
                  <a:moveTo>
                    <a:pt x="0" y="91"/>
                  </a:moveTo>
                  <a:lnTo>
                    <a:pt x="3" y="68"/>
                  </a:lnTo>
                  <a:lnTo>
                    <a:pt x="10" y="48"/>
                  </a:lnTo>
                  <a:lnTo>
                    <a:pt x="22" y="29"/>
                  </a:lnTo>
                  <a:lnTo>
                    <a:pt x="39" y="16"/>
                  </a:lnTo>
                  <a:lnTo>
                    <a:pt x="57" y="5"/>
                  </a:lnTo>
                  <a:lnTo>
                    <a:pt x="78" y="0"/>
                  </a:lnTo>
                  <a:lnTo>
                    <a:pt x="99" y="0"/>
                  </a:lnTo>
                  <a:lnTo>
                    <a:pt x="120" y="5"/>
                  </a:lnTo>
                  <a:lnTo>
                    <a:pt x="139" y="16"/>
                  </a:lnTo>
                  <a:lnTo>
                    <a:pt x="154" y="29"/>
                  </a:lnTo>
                  <a:lnTo>
                    <a:pt x="166" y="48"/>
                  </a:lnTo>
                  <a:lnTo>
                    <a:pt x="174" y="68"/>
                  </a:lnTo>
                  <a:lnTo>
                    <a:pt x="177" y="91"/>
                  </a:lnTo>
                  <a:lnTo>
                    <a:pt x="174" y="112"/>
                  </a:lnTo>
                  <a:lnTo>
                    <a:pt x="166" y="132"/>
                  </a:lnTo>
                  <a:lnTo>
                    <a:pt x="154" y="151"/>
                  </a:lnTo>
                  <a:lnTo>
                    <a:pt x="139" y="164"/>
                  </a:lnTo>
                  <a:lnTo>
                    <a:pt x="120" y="175"/>
                  </a:lnTo>
                  <a:lnTo>
                    <a:pt x="99" y="180"/>
                  </a:lnTo>
                  <a:lnTo>
                    <a:pt x="78" y="180"/>
                  </a:lnTo>
                  <a:lnTo>
                    <a:pt x="57" y="175"/>
                  </a:lnTo>
                  <a:lnTo>
                    <a:pt x="39" y="164"/>
                  </a:lnTo>
                  <a:lnTo>
                    <a:pt x="22" y="151"/>
                  </a:lnTo>
                  <a:lnTo>
                    <a:pt x="10" y="132"/>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17" name="Rectangle 14"/>
            <p:cNvSpPr>
              <a:spLocks noChangeArrowheads="1"/>
            </p:cNvSpPr>
            <p:nvPr/>
          </p:nvSpPr>
          <p:spPr bwMode="auto">
            <a:xfrm>
              <a:off x="1733" y="1825"/>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edu</a:t>
              </a:r>
              <a:endParaRPr kumimoji="0" lang="en-US" altLang="zh-CN" sz="1600" b="1"/>
            </a:p>
          </p:txBody>
        </p:sp>
        <p:sp>
          <p:nvSpPr>
            <p:cNvPr id="18" name="Freeform 15"/>
            <p:cNvSpPr>
              <a:spLocks/>
            </p:cNvSpPr>
            <p:nvPr/>
          </p:nvSpPr>
          <p:spPr bwMode="auto">
            <a:xfrm>
              <a:off x="2231" y="1719"/>
              <a:ext cx="121" cy="136"/>
            </a:xfrm>
            <a:custGeom>
              <a:avLst/>
              <a:gdLst>
                <a:gd name="T0" fmla="*/ 0 w 178"/>
                <a:gd name="T1" fmla="*/ 69 h 180"/>
                <a:gd name="T2" fmla="*/ 2 w 178"/>
                <a:gd name="T3" fmla="*/ 51 h 180"/>
                <a:gd name="T4" fmla="*/ 7 w 178"/>
                <a:gd name="T5" fmla="*/ 36 h 180"/>
                <a:gd name="T6" fmla="*/ 16 w 178"/>
                <a:gd name="T7" fmla="*/ 22 h 180"/>
                <a:gd name="T8" fmla="*/ 27 w 178"/>
                <a:gd name="T9" fmla="*/ 12 h 180"/>
                <a:gd name="T10" fmla="*/ 39 w 178"/>
                <a:gd name="T11" fmla="*/ 4 h 180"/>
                <a:gd name="T12" fmla="*/ 53 w 178"/>
                <a:gd name="T13" fmla="*/ 0 h 180"/>
                <a:gd name="T14" fmla="*/ 68 w 178"/>
                <a:gd name="T15" fmla="*/ 0 h 180"/>
                <a:gd name="T16" fmla="*/ 82 w 178"/>
                <a:gd name="T17" fmla="*/ 4 h 180"/>
                <a:gd name="T18" fmla="*/ 94 w 178"/>
                <a:gd name="T19" fmla="*/ 12 h 180"/>
                <a:gd name="T20" fmla="*/ 106 w 178"/>
                <a:gd name="T21" fmla="*/ 22 h 180"/>
                <a:gd name="T22" fmla="*/ 114 w 178"/>
                <a:gd name="T23" fmla="*/ 36 h 180"/>
                <a:gd name="T24" fmla="*/ 119 w 178"/>
                <a:gd name="T25" fmla="*/ 51 h 180"/>
                <a:gd name="T26" fmla="*/ 121 w 178"/>
                <a:gd name="T27" fmla="*/ 69 h 180"/>
                <a:gd name="T28" fmla="*/ 119 w 178"/>
                <a:gd name="T29" fmla="*/ 85 h 180"/>
                <a:gd name="T30" fmla="*/ 114 w 178"/>
                <a:gd name="T31" fmla="*/ 100 h 180"/>
                <a:gd name="T32" fmla="*/ 106 w 178"/>
                <a:gd name="T33" fmla="*/ 114 h 180"/>
                <a:gd name="T34" fmla="*/ 94 w 178"/>
                <a:gd name="T35" fmla="*/ 124 h 180"/>
                <a:gd name="T36" fmla="*/ 82 w 178"/>
                <a:gd name="T37" fmla="*/ 132 h 180"/>
                <a:gd name="T38" fmla="*/ 68 w 178"/>
                <a:gd name="T39" fmla="*/ 136 h 180"/>
                <a:gd name="T40" fmla="*/ 53 w 178"/>
                <a:gd name="T41" fmla="*/ 136 h 180"/>
                <a:gd name="T42" fmla="*/ 39 w 178"/>
                <a:gd name="T43" fmla="*/ 132 h 180"/>
                <a:gd name="T44" fmla="*/ 27 w 178"/>
                <a:gd name="T45" fmla="*/ 124 h 180"/>
                <a:gd name="T46" fmla="*/ 16 w 178"/>
                <a:gd name="T47" fmla="*/ 114 h 180"/>
                <a:gd name="T48" fmla="*/ 7 w 178"/>
                <a:gd name="T49" fmla="*/ 100 h 180"/>
                <a:gd name="T50" fmla="*/ 2 w 178"/>
                <a:gd name="T51" fmla="*/ 85 h 180"/>
                <a:gd name="T52" fmla="*/ 0 w 178"/>
                <a:gd name="T53" fmla="*/ 69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8"/>
                <a:gd name="T82" fmla="*/ 0 h 180"/>
                <a:gd name="T83" fmla="*/ 178 w 178"/>
                <a:gd name="T84" fmla="*/ 180 h 1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8" h="180">
                  <a:moveTo>
                    <a:pt x="0" y="91"/>
                  </a:moveTo>
                  <a:lnTo>
                    <a:pt x="3" y="68"/>
                  </a:lnTo>
                  <a:lnTo>
                    <a:pt x="11" y="48"/>
                  </a:lnTo>
                  <a:lnTo>
                    <a:pt x="23" y="29"/>
                  </a:lnTo>
                  <a:lnTo>
                    <a:pt x="39" y="16"/>
                  </a:lnTo>
                  <a:lnTo>
                    <a:pt x="58" y="5"/>
                  </a:lnTo>
                  <a:lnTo>
                    <a:pt x="78" y="0"/>
                  </a:lnTo>
                  <a:lnTo>
                    <a:pt x="100" y="0"/>
                  </a:lnTo>
                  <a:lnTo>
                    <a:pt x="120" y="5"/>
                  </a:lnTo>
                  <a:lnTo>
                    <a:pt x="139" y="16"/>
                  </a:lnTo>
                  <a:lnTo>
                    <a:pt x="156" y="29"/>
                  </a:lnTo>
                  <a:lnTo>
                    <a:pt x="168" y="48"/>
                  </a:lnTo>
                  <a:lnTo>
                    <a:pt x="175" y="68"/>
                  </a:lnTo>
                  <a:lnTo>
                    <a:pt x="178" y="91"/>
                  </a:lnTo>
                  <a:lnTo>
                    <a:pt x="175" y="112"/>
                  </a:lnTo>
                  <a:lnTo>
                    <a:pt x="168" y="132"/>
                  </a:lnTo>
                  <a:lnTo>
                    <a:pt x="156" y="151"/>
                  </a:lnTo>
                  <a:lnTo>
                    <a:pt x="139" y="164"/>
                  </a:lnTo>
                  <a:lnTo>
                    <a:pt x="120" y="175"/>
                  </a:lnTo>
                  <a:lnTo>
                    <a:pt x="100" y="180"/>
                  </a:lnTo>
                  <a:lnTo>
                    <a:pt x="78" y="180"/>
                  </a:lnTo>
                  <a:lnTo>
                    <a:pt x="58" y="175"/>
                  </a:lnTo>
                  <a:lnTo>
                    <a:pt x="39" y="164"/>
                  </a:lnTo>
                  <a:lnTo>
                    <a:pt x="23" y="151"/>
                  </a:lnTo>
                  <a:lnTo>
                    <a:pt x="11" y="132"/>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19" name="Rectangle 16"/>
            <p:cNvSpPr>
              <a:spLocks noChangeArrowheads="1"/>
            </p:cNvSpPr>
            <p:nvPr/>
          </p:nvSpPr>
          <p:spPr bwMode="auto">
            <a:xfrm>
              <a:off x="2213" y="1825"/>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net</a:t>
              </a:r>
              <a:endParaRPr kumimoji="0" lang="en-US" altLang="zh-CN" sz="1600" b="1"/>
            </a:p>
          </p:txBody>
        </p:sp>
        <p:sp>
          <p:nvSpPr>
            <p:cNvPr id="20" name="Freeform 17"/>
            <p:cNvSpPr>
              <a:spLocks/>
            </p:cNvSpPr>
            <p:nvPr/>
          </p:nvSpPr>
          <p:spPr bwMode="auto">
            <a:xfrm>
              <a:off x="2711" y="1719"/>
              <a:ext cx="120" cy="136"/>
            </a:xfrm>
            <a:custGeom>
              <a:avLst/>
              <a:gdLst>
                <a:gd name="T0" fmla="*/ 0 w 177"/>
                <a:gd name="T1" fmla="*/ 69 h 180"/>
                <a:gd name="T2" fmla="*/ 2 w 177"/>
                <a:gd name="T3" fmla="*/ 51 h 180"/>
                <a:gd name="T4" fmla="*/ 7 w 177"/>
                <a:gd name="T5" fmla="*/ 36 h 180"/>
                <a:gd name="T6" fmla="*/ 15 w 177"/>
                <a:gd name="T7" fmla="*/ 22 h 180"/>
                <a:gd name="T8" fmla="*/ 25 w 177"/>
                <a:gd name="T9" fmla="*/ 12 h 180"/>
                <a:gd name="T10" fmla="*/ 39 w 177"/>
                <a:gd name="T11" fmla="*/ 4 h 180"/>
                <a:gd name="T12" fmla="*/ 53 w 177"/>
                <a:gd name="T13" fmla="*/ 0 h 180"/>
                <a:gd name="T14" fmla="*/ 67 w 177"/>
                <a:gd name="T15" fmla="*/ 0 h 180"/>
                <a:gd name="T16" fmla="*/ 81 w 177"/>
                <a:gd name="T17" fmla="*/ 4 h 180"/>
                <a:gd name="T18" fmla="*/ 94 w 177"/>
                <a:gd name="T19" fmla="*/ 12 h 180"/>
                <a:gd name="T20" fmla="*/ 104 w 177"/>
                <a:gd name="T21" fmla="*/ 22 h 180"/>
                <a:gd name="T22" fmla="*/ 113 w 177"/>
                <a:gd name="T23" fmla="*/ 36 h 180"/>
                <a:gd name="T24" fmla="*/ 118 w 177"/>
                <a:gd name="T25" fmla="*/ 51 h 180"/>
                <a:gd name="T26" fmla="*/ 120 w 177"/>
                <a:gd name="T27" fmla="*/ 69 h 180"/>
                <a:gd name="T28" fmla="*/ 118 w 177"/>
                <a:gd name="T29" fmla="*/ 85 h 180"/>
                <a:gd name="T30" fmla="*/ 113 w 177"/>
                <a:gd name="T31" fmla="*/ 100 h 180"/>
                <a:gd name="T32" fmla="*/ 104 w 177"/>
                <a:gd name="T33" fmla="*/ 114 h 180"/>
                <a:gd name="T34" fmla="*/ 94 w 177"/>
                <a:gd name="T35" fmla="*/ 124 h 180"/>
                <a:gd name="T36" fmla="*/ 81 w 177"/>
                <a:gd name="T37" fmla="*/ 132 h 180"/>
                <a:gd name="T38" fmla="*/ 67 w 177"/>
                <a:gd name="T39" fmla="*/ 136 h 180"/>
                <a:gd name="T40" fmla="*/ 53 w 177"/>
                <a:gd name="T41" fmla="*/ 136 h 180"/>
                <a:gd name="T42" fmla="*/ 39 w 177"/>
                <a:gd name="T43" fmla="*/ 132 h 180"/>
                <a:gd name="T44" fmla="*/ 25 w 177"/>
                <a:gd name="T45" fmla="*/ 124 h 180"/>
                <a:gd name="T46" fmla="*/ 15 w 177"/>
                <a:gd name="T47" fmla="*/ 114 h 180"/>
                <a:gd name="T48" fmla="*/ 7 w 177"/>
                <a:gd name="T49" fmla="*/ 100 h 180"/>
                <a:gd name="T50" fmla="*/ 2 w 177"/>
                <a:gd name="T51" fmla="*/ 85 h 180"/>
                <a:gd name="T52" fmla="*/ 0 w 177"/>
                <a:gd name="T53" fmla="*/ 69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0"/>
                <a:gd name="T83" fmla="*/ 177 w 177"/>
                <a:gd name="T84" fmla="*/ 180 h 1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0">
                  <a:moveTo>
                    <a:pt x="0" y="91"/>
                  </a:moveTo>
                  <a:lnTo>
                    <a:pt x="3" y="68"/>
                  </a:lnTo>
                  <a:lnTo>
                    <a:pt x="10" y="48"/>
                  </a:lnTo>
                  <a:lnTo>
                    <a:pt x="22" y="29"/>
                  </a:lnTo>
                  <a:lnTo>
                    <a:pt x="37" y="16"/>
                  </a:lnTo>
                  <a:lnTo>
                    <a:pt x="57" y="5"/>
                  </a:lnTo>
                  <a:lnTo>
                    <a:pt x="78" y="0"/>
                  </a:lnTo>
                  <a:lnTo>
                    <a:pt x="99" y="0"/>
                  </a:lnTo>
                  <a:lnTo>
                    <a:pt x="120" y="5"/>
                  </a:lnTo>
                  <a:lnTo>
                    <a:pt x="138" y="16"/>
                  </a:lnTo>
                  <a:lnTo>
                    <a:pt x="154" y="29"/>
                  </a:lnTo>
                  <a:lnTo>
                    <a:pt x="166" y="48"/>
                  </a:lnTo>
                  <a:lnTo>
                    <a:pt x="174" y="68"/>
                  </a:lnTo>
                  <a:lnTo>
                    <a:pt x="177" y="91"/>
                  </a:lnTo>
                  <a:lnTo>
                    <a:pt x="174" y="112"/>
                  </a:lnTo>
                  <a:lnTo>
                    <a:pt x="166" y="132"/>
                  </a:lnTo>
                  <a:lnTo>
                    <a:pt x="154" y="151"/>
                  </a:lnTo>
                  <a:lnTo>
                    <a:pt x="138" y="164"/>
                  </a:lnTo>
                  <a:lnTo>
                    <a:pt x="120" y="175"/>
                  </a:lnTo>
                  <a:lnTo>
                    <a:pt x="99" y="180"/>
                  </a:lnTo>
                  <a:lnTo>
                    <a:pt x="78" y="180"/>
                  </a:lnTo>
                  <a:lnTo>
                    <a:pt x="57" y="175"/>
                  </a:lnTo>
                  <a:lnTo>
                    <a:pt x="37" y="164"/>
                  </a:lnTo>
                  <a:lnTo>
                    <a:pt x="22" y="151"/>
                  </a:lnTo>
                  <a:lnTo>
                    <a:pt x="10" y="132"/>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21" name="Rectangle 18"/>
            <p:cNvSpPr>
              <a:spLocks noChangeArrowheads="1"/>
            </p:cNvSpPr>
            <p:nvPr/>
          </p:nvSpPr>
          <p:spPr bwMode="auto">
            <a:xfrm>
              <a:off x="2718" y="1825"/>
              <a:ext cx="129"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cn</a:t>
              </a:r>
              <a:endParaRPr kumimoji="0" lang="en-US" altLang="zh-CN" sz="1600" b="1"/>
            </a:p>
          </p:txBody>
        </p:sp>
        <p:sp>
          <p:nvSpPr>
            <p:cNvPr id="22" name="Freeform 19"/>
            <p:cNvSpPr>
              <a:spLocks/>
            </p:cNvSpPr>
            <p:nvPr/>
          </p:nvSpPr>
          <p:spPr bwMode="auto">
            <a:xfrm>
              <a:off x="3408" y="1719"/>
              <a:ext cx="118" cy="136"/>
            </a:xfrm>
            <a:custGeom>
              <a:avLst/>
              <a:gdLst>
                <a:gd name="T0" fmla="*/ 0 w 177"/>
                <a:gd name="T1" fmla="*/ 69 h 180"/>
                <a:gd name="T2" fmla="*/ 2 w 177"/>
                <a:gd name="T3" fmla="*/ 51 h 180"/>
                <a:gd name="T4" fmla="*/ 7 w 177"/>
                <a:gd name="T5" fmla="*/ 36 h 180"/>
                <a:gd name="T6" fmla="*/ 15 w 177"/>
                <a:gd name="T7" fmla="*/ 22 h 180"/>
                <a:gd name="T8" fmla="*/ 25 w 177"/>
                <a:gd name="T9" fmla="*/ 12 h 180"/>
                <a:gd name="T10" fmla="*/ 38 w 177"/>
                <a:gd name="T11" fmla="*/ 4 h 180"/>
                <a:gd name="T12" fmla="*/ 52 w 177"/>
                <a:gd name="T13" fmla="*/ 0 h 180"/>
                <a:gd name="T14" fmla="*/ 66 w 177"/>
                <a:gd name="T15" fmla="*/ 0 h 180"/>
                <a:gd name="T16" fmla="*/ 80 w 177"/>
                <a:gd name="T17" fmla="*/ 4 h 180"/>
                <a:gd name="T18" fmla="*/ 93 w 177"/>
                <a:gd name="T19" fmla="*/ 12 h 180"/>
                <a:gd name="T20" fmla="*/ 103 w 177"/>
                <a:gd name="T21" fmla="*/ 22 h 180"/>
                <a:gd name="T22" fmla="*/ 111 w 177"/>
                <a:gd name="T23" fmla="*/ 36 h 180"/>
                <a:gd name="T24" fmla="*/ 116 w 177"/>
                <a:gd name="T25" fmla="*/ 51 h 180"/>
                <a:gd name="T26" fmla="*/ 118 w 177"/>
                <a:gd name="T27" fmla="*/ 69 h 180"/>
                <a:gd name="T28" fmla="*/ 116 w 177"/>
                <a:gd name="T29" fmla="*/ 85 h 180"/>
                <a:gd name="T30" fmla="*/ 111 w 177"/>
                <a:gd name="T31" fmla="*/ 100 h 180"/>
                <a:gd name="T32" fmla="*/ 103 w 177"/>
                <a:gd name="T33" fmla="*/ 114 h 180"/>
                <a:gd name="T34" fmla="*/ 93 w 177"/>
                <a:gd name="T35" fmla="*/ 124 h 180"/>
                <a:gd name="T36" fmla="*/ 80 w 177"/>
                <a:gd name="T37" fmla="*/ 132 h 180"/>
                <a:gd name="T38" fmla="*/ 66 w 177"/>
                <a:gd name="T39" fmla="*/ 136 h 180"/>
                <a:gd name="T40" fmla="*/ 52 w 177"/>
                <a:gd name="T41" fmla="*/ 136 h 180"/>
                <a:gd name="T42" fmla="*/ 38 w 177"/>
                <a:gd name="T43" fmla="*/ 132 h 180"/>
                <a:gd name="T44" fmla="*/ 25 w 177"/>
                <a:gd name="T45" fmla="*/ 124 h 180"/>
                <a:gd name="T46" fmla="*/ 15 w 177"/>
                <a:gd name="T47" fmla="*/ 114 h 180"/>
                <a:gd name="T48" fmla="*/ 7 w 177"/>
                <a:gd name="T49" fmla="*/ 100 h 180"/>
                <a:gd name="T50" fmla="*/ 2 w 177"/>
                <a:gd name="T51" fmla="*/ 85 h 180"/>
                <a:gd name="T52" fmla="*/ 0 w 177"/>
                <a:gd name="T53" fmla="*/ 69 h 1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0"/>
                <a:gd name="T83" fmla="*/ 177 w 177"/>
                <a:gd name="T84" fmla="*/ 180 h 1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0">
                  <a:moveTo>
                    <a:pt x="0" y="91"/>
                  </a:moveTo>
                  <a:lnTo>
                    <a:pt x="3" y="68"/>
                  </a:lnTo>
                  <a:lnTo>
                    <a:pt x="11" y="48"/>
                  </a:lnTo>
                  <a:lnTo>
                    <a:pt x="23" y="29"/>
                  </a:lnTo>
                  <a:lnTo>
                    <a:pt x="38" y="16"/>
                  </a:lnTo>
                  <a:lnTo>
                    <a:pt x="57" y="5"/>
                  </a:lnTo>
                  <a:lnTo>
                    <a:pt x="78" y="0"/>
                  </a:lnTo>
                  <a:lnTo>
                    <a:pt x="99" y="0"/>
                  </a:lnTo>
                  <a:lnTo>
                    <a:pt x="120" y="5"/>
                  </a:lnTo>
                  <a:lnTo>
                    <a:pt x="140" y="16"/>
                  </a:lnTo>
                  <a:lnTo>
                    <a:pt x="155" y="29"/>
                  </a:lnTo>
                  <a:lnTo>
                    <a:pt x="167" y="48"/>
                  </a:lnTo>
                  <a:lnTo>
                    <a:pt x="174" y="68"/>
                  </a:lnTo>
                  <a:lnTo>
                    <a:pt x="177" y="91"/>
                  </a:lnTo>
                  <a:lnTo>
                    <a:pt x="174" y="112"/>
                  </a:lnTo>
                  <a:lnTo>
                    <a:pt x="167" y="132"/>
                  </a:lnTo>
                  <a:lnTo>
                    <a:pt x="155" y="151"/>
                  </a:lnTo>
                  <a:lnTo>
                    <a:pt x="140" y="164"/>
                  </a:lnTo>
                  <a:lnTo>
                    <a:pt x="120" y="175"/>
                  </a:lnTo>
                  <a:lnTo>
                    <a:pt x="99" y="180"/>
                  </a:lnTo>
                  <a:lnTo>
                    <a:pt x="78" y="180"/>
                  </a:lnTo>
                  <a:lnTo>
                    <a:pt x="57" y="175"/>
                  </a:lnTo>
                  <a:lnTo>
                    <a:pt x="38" y="164"/>
                  </a:lnTo>
                  <a:lnTo>
                    <a:pt x="23" y="151"/>
                  </a:lnTo>
                  <a:lnTo>
                    <a:pt x="11" y="132"/>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23" name="Rectangle 20"/>
            <p:cNvSpPr>
              <a:spLocks noChangeArrowheads="1"/>
            </p:cNvSpPr>
            <p:nvPr/>
          </p:nvSpPr>
          <p:spPr bwMode="auto">
            <a:xfrm>
              <a:off x="3414" y="1825"/>
              <a:ext cx="129"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jp</a:t>
              </a:r>
              <a:endParaRPr kumimoji="0" lang="en-US" altLang="zh-CN" sz="1600" b="1"/>
            </a:p>
          </p:txBody>
        </p:sp>
        <p:sp>
          <p:nvSpPr>
            <p:cNvPr id="24" name="Rectangle 21"/>
            <p:cNvSpPr>
              <a:spLocks noChangeArrowheads="1"/>
            </p:cNvSpPr>
            <p:nvPr/>
          </p:nvSpPr>
          <p:spPr bwMode="auto">
            <a:xfrm>
              <a:off x="2236" y="1149"/>
              <a:ext cx="58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Inter NIC</a:t>
              </a:r>
              <a:endParaRPr kumimoji="0" lang="en-US" altLang="zh-CN" sz="1600" b="1"/>
            </a:p>
          </p:txBody>
        </p:sp>
        <p:sp>
          <p:nvSpPr>
            <p:cNvPr id="25" name="Line 22"/>
            <p:cNvSpPr>
              <a:spLocks noChangeShapeType="1"/>
            </p:cNvSpPr>
            <p:nvPr/>
          </p:nvSpPr>
          <p:spPr bwMode="auto">
            <a:xfrm flipV="1">
              <a:off x="852" y="1309"/>
              <a:ext cx="1230" cy="408"/>
            </a:xfrm>
            <a:prstGeom prst="line">
              <a:avLst/>
            </a:prstGeom>
            <a:noFill/>
            <a:ln w="5715">
              <a:solidFill>
                <a:srgbClr val="000000"/>
              </a:solidFill>
              <a:round/>
              <a:headEnd/>
              <a:tailEnd/>
            </a:ln>
          </p:spPr>
          <p:txBody>
            <a:bodyPr/>
            <a:lstStyle/>
            <a:p>
              <a:endParaRPr lang="zh-CN" altLang="en-US"/>
            </a:p>
          </p:txBody>
        </p:sp>
        <p:sp>
          <p:nvSpPr>
            <p:cNvPr id="26" name="Line 23"/>
            <p:cNvSpPr>
              <a:spLocks noChangeShapeType="1"/>
            </p:cNvSpPr>
            <p:nvPr/>
          </p:nvSpPr>
          <p:spPr bwMode="auto">
            <a:xfrm flipV="1">
              <a:off x="1331" y="1309"/>
              <a:ext cx="751" cy="408"/>
            </a:xfrm>
            <a:prstGeom prst="line">
              <a:avLst/>
            </a:prstGeom>
            <a:noFill/>
            <a:ln w="5715">
              <a:solidFill>
                <a:srgbClr val="000000"/>
              </a:solidFill>
              <a:round/>
              <a:headEnd/>
              <a:tailEnd/>
            </a:ln>
          </p:spPr>
          <p:txBody>
            <a:bodyPr/>
            <a:lstStyle/>
            <a:p>
              <a:endParaRPr lang="zh-CN" altLang="en-US"/>
            </a:p>
          </p:txBody>
        </p:sp>
        <p:sp>
          <p:nvSpPr>
            <p:cNvPr id="27" name="Line 24"/>
            <p:cNvSpPr>
              <a:spLocks noChangeShapeType="1"/>
            </p:cNvSpPr>
            <p:nvPr/>
          </p:nvSpPr>
          <p:spPr bwMode="auto">
            <a:xfrm flipH="1" flipV="1">
              <a:off x="2082" y="1309"/>
              <a:ext cx="688" cy="408"/>
            </a:xfrm>
            <a:prstGeom prst="line">
              <a:avLst/>
            </a:prstGeom>
            <a:noFill/>
            <a:ln w="5715">
              <a:solidFill>
                <a:srgbClr val="000000"/>
              </a:solidFill>
              <a:round/>
              <a:headEnd/>
              <a:tailEnd/>
            </a:ln>
          </p:spPr>
          <p:txBody>
            <a:bodyPr/>
            <a:lstStyle/>
            <a:p>
              <a:endParaRPr lang="zh-CN" altLang="en-US"/>
            </a:p>
          </p:txBody>
        </p:sp>
        <p:sp>
          <p:nvSpPr>
            <p:cNvPr id="28" name="Line 25"/>
            <p:cNvSpPr>
              <a:spLocks noChangeShapeType="1"/>
            </p:cNvSpPr>
            <p:nvPr/>
          </p:nvSpPr>
          <p:spPr bwMode="auto">
            <a:xfrm flipH="1" flipV="1">
              <a:off x="2082" y="1309"/>
              <a:ext cx="1385" cy="408"/>
            </a:xfrm>
            <a:prstGeom prst="line">
              <a:avLst/>
            </a:prstGeom>
            <a:noFill/>
            <a:ln w="5715">
              <a:solidFill>
                <a:srgbClr val="000000"/>
              </a:solidFill>
              <a:round/>
              <a:headEnd/>
              <a:tailEnd/>
            </a:ln>
          </p:spPr>
          <p:txBody>
            <a:bodyPr/>
            <a:lstStyle/>
            <a:p>
              <a:endParaRPr lang="zh-CN" altLang="en-US"/>
            </a:p>
          </p:txBody>
        </p:sp>
        <p:sp>
          <p:nvSpPr>
            <p:cNvPr id="29" name="Line 26"/>
            <p:cNvSpPr>
              <a:spLocks noChangeShapeType="1"/>
            </p:cNvSpPr>
            <p:nvPr/>
          </p:nvSpPr>
          <p:spPr bwMode="auto">
            <a:xfrm flipH="1">
              <a:off x="1811" y="1309"/>
              <a:ext cx="271" cy="408"/>
            </a:xfrm>
            <a:prstGeom prst="line">
              <a:avLst/>
            </a:prstGeom>
            <a:noFill/>
            <a:ln w="5715">
              <a:solidFill>
                <a:srgbClr val="000000"/>
              </a:solidFill>
              <a:round/>
              <a:headEnd/>
              <a:tailEnd/>
            </a:ln>
          </p:spPr>
          <p:txBody>
            <a:bodyPr/>
            <a:lstStyle/>
            <a:p>
              <a:endParaRPr lang="zh-CN" altLang="en-US"/>
            </a:p>
          </p:txBody>
        </p:sp>
        <p:sp>
          <p:nvSpPr>
            <p:cNvPr id="30" name="Line 27"/>
            <p:cNvSpPr>
              <a:spLocks noChangeShapeType="1"/>
            </p:cNvSpPr>
            <p:nvPr/>
          </p:nvSpPr>
          <p:spPr bwMode="auto">
            <a:xfrm flipH="1" flipV="1">
              <a:off x="2082" y="1309"/>
              <a:ext cx="209" cy="408"/>
            </a:xfrm>
            <a:prstGeom prst="line">
              <a:avLst/>
            </a:prstGeom>
            <a:noFill/>
            <a:ln w="5715">
              <a:solidFill>
                <a:srgbClr val="000000"/>
              </a:solidFill>
              <a:round/>
              <a:headEnd/>
              <a:tailEnd/>
            </a:ln>
          </p:spPr>
          <p:txBody>
            <a:bodyPr/>
            <a:lstStyle/>
            <a:p>
              <a:endParaRPr lang="zh-CN" altLang="en-US"/>
            </a:p>
          </p:txBody>
        </p:sp>
        <p:sp>
          <p:nvSpPr>
            <p:cNvPr id="31" name="Freeform 28"/>
            <p:cNvSpPr>
              <a:spLocks/>
            </p:cNvSpPr>
            <p:nvPr/>
          </p:nvSpPr>
          <p:spPr bwMode="auto">
            <a:xfrm>
              <a:off x="2231" y="2060"/>
              <a:ext cx="121" cy="133"/>
            </a:xfrm>
            <a:custGeom>
              <a:avLst/>
              <a:gdLst>
                <a:gd name="T0" fmla="*/ 0 w 178"/>
                <a:gd name="T1" fmla="*/ 67 h 179"/>
                <a:gd name="T2" fmla="*/ 2 w 178"/>
                <a:gd name="T3" fmla="*/ 51 h 179"/>
                <a:gd name="T4" fmla="*/ 7 w 178"/>
                <a:gd name="T5" fmla="*/ 35 h 179"/>
                <a:gd name="T6" fmla="*/ 16 w 178"/>
                <a:gd name="T7" fmla="*/ 22 h 179"/>
                <a:gd name="T8" fmla="*/ 27 w 178"/>
                <a:gd name="T9" fmla="*/ 11 h 179"/>
                <a:gd name="T10" fmla="*/ 39 w 178"/>
                <a:gd name="T11" fmla="*/ 4 h 179"/>
                <a:gd name="T12" fmla="*/ 53 w 178"/>
                <a:gd name="T13" fmla="*/ 0 h 179"/>
                <a:gd name="T14" fmla="*/ 68 w 178"/>
                <a:gd name="T15" fmla="*/ 0 h 179"/>
                <a:gd name="T16" fmla="*/ 82 w 178"/>
                <a:gd name="T17" fmla="*/ 4 h 179"/>
                <a:gd name="T18" fmla="*/ 94 w 178"/>
                <a:gd name="T19" fmla="*/ 11 h 179"/>
                <a:gd name="T20" fmla="*/ 106 w 178"/>
                <a:gd name="T21" fmla="*/ 22 h 179"/>
                <a:gd name="T22" fmla="*/ 114 w 178"/>
                <a:gd name="T23" fmla="*/ 35 h 179"/>
                <a:gd name="T24" fmla="*/ 119 w 178"/>
                <a:gd name="T25" fmla="*/ 51 h 179"/>
                <a:gd name="T26" fmla="*/ 121 w 178"/>
                <a:gd name="T27" fmla="*/ 67 h 179"/>
                <a:gd name="T28" fmla="*/ 119 w 178"/>
                <a:gd name="T29" fmla="*/ 83 h 179"/>
                <a:gd name="T30" fmla="*/ 114 w 178"/>
                <a:gd name="T31" fmla="*/ 98 h 179"/>
                <a:gd name="T32" fmla="*/ 106 w 178"/>
                <a:gd name="T33" fmla="*/ 111 h 179"/>
                <a:gd name="T34" fmla="*/ 94 w 178"/>
                <a:gd name="T35" fmla="*/ 122 h 179"/>
                <a:gd name="T36" fmla="*/ 82 w 178"/>
                <a:gd name="T37" fmla="*/ 130 h 179"/>
                <a:gd name="T38" fmla="*/ 68 w 178"/>
                <a:gd name="T39" fmla="*/ 133 h 179"/>
                <a:gd name="T40" fmla="*/ 53 w 178"/>
                <a:gd name="T41" fmla="*/ 133 h 179"/>
                <a:gd name="T42" fmla="*/ 39 w 178"/>
                <a:gd name="T43" fmla="*/ 130 h 179"/>
                <a:gd name="T44" fmla="*/ 27 w 178"/>
                <a:gd name="T45" fmla="*/ 122 h 179"/>
                <a:gd name="T46" fmla="*/ 16 w 178"/>
                <a:gd name="T47" fmla="*/ 111 h 179"/>
                <a:gd name="T48" fmla="*/ 7 w 178"/>
                <a:gd name="T49" fmla="*/ 98 h 179"/>
                <a:gd name="T50" fmla="*/ 2 w 178"/>
                <a:gd name="T51" fmla="*/ 83 h 179"/>
                <a:gd name="T52" fmla="*/ 0 w 178"/>
                <a:gd name="T53" fmla="*/ 67 h 1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8"/>
                <a:gd name="T82" fmla="*/ 0 h 179"/>
                <a:gd name="T83" fmla="*/ 178 w 178"/>
                <a:gd name="T84" fmla="*/ 179 h 1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8" h="179">
                  <a:moveTo>
                    <a:pt x="0" y="90"/>
                  </a:moveTo>
                  <a:lnTo>
                    <a:pt x="3" y="69"/>
                  </a:lnTo>
                  <a:lnTo>
                    <a:pt x="11" y="47"/>
                  </a:lnTo>
                  <a:lnTo>
                    <a:pt x="23" y="30"/>
                  </a:lnTo>
                  <a:lnTo>
                    <a:pt x="39" y="15"/>
                  </a:lnTo>
                  <a:lnTo>
                    <a:pt x="58" y="6"/>
                  </a:lnTo>
                  <a:lnTo>
                    <a:pt x="78" y="0"/>
                  </a:lnTo>
                  <a:lnTo>
                    <a:pt x="100" y="0"/>
                  </a:lnTo>
                  <a:lnTo>
                    <a:pt x="120" y="6"/>
                  </a:lnTo>
                  <a:lnTo>
                    <a:pt x="139" y="15"/>
                  </a:lnTo>
                  <a:lnTo>
                    <a:pt x="156" y="30"/>
                  </a:lnTo>
                  <a:lnTo>
                    <a:pt x="168" y="47"/>
                  </a:lnTo>
                  <a:lnTo>
                    <a:pt x="175" y="69"/>
                  </a:lnTo>
                  <a:lnTo>
                    <a:pt x="178" y="90"/>
                  </a:lnTo>
                  <a:lnTo>
                    <a:pt x="175" y="112"/>
                  </a:lnTo>
                  <a:lnTo>
                    <a:pt x="168" y="132"/>
                  </a:lnTo>
                  <a:lnTo>
                    <a:pt x="156" y="150"/>
                  </a:lnTo>
                  <a:lnTo>
                    <a:pt x="139" y="164"/>
                  </a:lnTo>
                  <a:lnTo>
                    <a:pt x="120" y="175"/>
                  </a:lnTo>
                  <a:lnTo>
                    <a:pt x="100" y="179"/>
                  </a:lnTo>
                  <a:lnTo>
                    <a:pt x="78" y="179"/>
                  </a:lnTo>
                  <a:lnTo>
                    <a:pt x="58" y="175"/>
                  </a:lnTo>
                  <a:lnTo>
                    <a:pt x="39" y="164"/>
                  </a:lnTo>
                  <a:lnTo>
                    <a:pt x="23" y="150"/>
                  </a:lnTo>
                  <a:lnTo>
                    <a:pt x="11" y="132"/>
                  </a:lnTo>
                  <a:lnTo>
                    <a:pt x="3" y="112"/>
                  </a:lnTo>
                  <a:lnTo>
                    <a:pt x="0" y="90"/>
                  </a:lnTo>
                  <a:close/>
                </a:path>
              </a:pathLst>
            </a:custGeom>
            <a:solidFill>
              <a:srgbClr val="FFFFFF"/>
            </a:solidFill>
            <a:ln w="1905">
              <a:solidFill>
                <a:srgbClr val="000000"/>
              </a:solidFill>
              <a:round/>
              <a:headEnd/>
              <a:tailEnd/>
            </a:ln>
          </p:spPr>
          <p:txBody>
            <a:bodyPr/>
            <a:lstStyle/>
            <a:p>
              <a:endParaRPr lang="zh-CN" altLang="en-US"/>
            </a:p>
          </p:txBody>
        </p:sp>
        <p:sp>
          <p:nvSpPr>
            <p:cNvPr id="32" name="Rectangle 29"/>
            <p:cNvSpPr>
              <a:spLocks noChangeArrowheads="1"/>
            </p:cNvSpPr>
            <p:nvPr/>
          </p:nvSpPr>
          <p:spPr bwMode="auto">
            <a:xfrm>
              <a:off x="2213" y="2163"/>
              <a:ext cx="195" cy="155"/>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gov</a:t>
              </a:r>
              <a:endParaRPr kumimoji="0" lang="en-US" altLang="zh-CN" sz="1600" b="1"/>
            </a:p>
          </p:txBody>
        </p:sp>
        <p:sp>
          <p:nvSpPr>
            <p:cNvPr id="33" name="Freeform 30"/>
            <p:cNvSpPr>
              <a:spLocks/>
            </p:cNvSpPr>
            <p:nvPr/>
          </p:nvSpPr>
          <p:spPr bwMode="auto">
            <a:xfrm>
              <a:off x="2711" y="2060"/>
              <a:ext cx="120" cy="133"/>
            </a:xfrm>
            <a:custGeom>
              <a:avLst/>
              <a:gdLst>
                <a:gd name="T0" fmla="*/ 0 w 177"/>
                <a:gd name="T1" fmla="*/ 67 h 179"/>
                <a:gd name="T2" fmla="*/ 2 w 177"/>
                <a:gd name="T3" fmla="*/ 51 h 179"/>
                <a:gd name="T4" fmla="*/ 7 w 177"/>
                <a:gd name="T5" fmla="*/ 35 h 179"/>
                <a:gd name="T6" fmla="*/ 15 w 177"/>
                <a:gd name="T7" fmla="*/ 22 h 179"/>
                <a:gd name="T8" fmla="*/ 25 w 177"/>
                <a:gd name="T9" fmla="*/ 11 h 179"/>
                <a:gd name="T10" fmla="*/ 39 w 177"/>
                <a:gd name="T11" fmla="*/ 4 h 179"/>
                <a:gd name="T12" fmla="*/ 53 w 177"/>
                <a:gd name="T13" fmla="*/ 0 h 179"/>
                <a:gd name="T14" fmla="*/ 67 w 177"/>
                <a:gd name="T15" fmla="*/ 0 h 179"/>
                <a:gd name="T16" fmla="*/ 81 w 177"/>
                <a:gd name="T17" fmla="*/ 4 h 179"/>
                <a:gd name="T18" fmla="*/ 94 w 177"/>
                <a:gd name="T19" fmla="*/ 11 h 179"/>
                <a:gd name="T20" fmla="*/ 104 w 177"/>
                <a:gd name="T21" fmla="*/ 22 h 179"/>
                <a:gd name="T22" fmla="*/ 113 w 177"/>
                <a:gd name="T23" fmla="*/ 35 h 179"/>
                <a:gd name="T24" fmla="*/ 118 w 177"/>
                <a:gd name="T25" fmla="*/ 51 h 179"/>
                <a:gd name="T26" fmla="*/ 120 w 177"/>
                <a:gd name="T27" fmla="*/ 67 h 179"/>
                <a:gd name="T28" fmla="*/ 118 w 177"/>
                <a:gd name="T29" fmla="*/ 83 h 179"/>
                <a:gd name="T30" fmla="*/ 113 w 177"/>
                <a:gd name="T31" fmla="*/ 98 h 179"/>
                <a:gd name="T32" fmla="*/ 104 w 177"/>
                <a:gd name="T33" fmla="*/ 111 h 179"/>
                <a:gd name="T34" fmla="*/ 94 w 177"/>
                <a:gd name="T35" fmla="*/ 122 h 179"/>
                <a:gd name="T36" fmla="*/ 81 w 177"/>
                <a:gd name="T37" fmla="*/ 130 h 179"/>
                <a:gd name="T38" fmla="*/ 67 w 177"/>
                <a:gd name="T39" fmla="*/ 133 h 179"/>
                <a:gd name="T40" fmla="*/ 53 w 177"/>
                <a:gd name="T41" fmla="*/ 133 h 179"/>
                <a:gd name="T42" fmla="*/ 39 w 177"/>
                <a:gd name="T43" fmla="*/ 130 h 179"/>
                <a:gd name="T44" fmla="*/ 25 w 177"/>
                <a:gd name="T45" fmla="*/ 122 h 179"/>
                <a:gd name="T46" fmla="*/ 15 w 177"/>
                <a:gd name="T47" fmla="*/ 111 h 179"/>
                <a:gd name="T48" fmla="*/ 7 w 177"/>
                <a:gd name="T49" fmla="*/ 98 h 179"/>
                <a:gd name="T50" fmla="*/ 2 w 177"/>
                <a:gd name="T51" fmla="*/ 83 h 179"/>
                <a:gd name="T52" fmla="*/ 0 w 177"/>
                <a:gd name="T53" fmla="*/ 67 h 1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79"/>
                <a:gd name="T83" fmla="*/ 177 w 177"/>
                <a:gd name="T84" fmla="*/ 179 h 1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79">
                  <a:moveTo>
                    <a:pt x="0" y="90"/>
                  </a:moveTo>
                  <a:lnTo>
                    <a:pt x="3" y="69"/>
                  </a:lnTo>
                  <a:lnTo>
                    <a:pt x="10" y="47"/>
                  </a:lnTo>
                  <a:lnTo>
                    <a:pt x="22" y="30"/>
                  </a:lnTo>
                  <a:lnTo>
                    <a:pt x="37" y="15"/>
                  </a:lnTo>
                  <a:lnTo>
                    <a:pt x="57" y="6"/>
                  </a:lnTo>
                  <a:lnTo>
                    <a:pt x="78" y="0"/>
                  </a:lnTo>
                  <a:lnTo>
                    <a:pt x="99" y="0"/>
                  </a:lnTo>
                  <a:lnTo>
                    <a:pt x="120" y="6"/>
                  </a:lnTo>
                  <a:lnTo>
                    <a:pt x="138" y="15"/>
                  </a:lnTo>
                  <a:lnTo>
                    <a:pt x="154" y="30"/>
                  </a:lnTo>
                  <a:lnTo>
                    <a:pt x="166" y="47"/>
                  </a:lnTo>
                  <a:lnTo>
                    <a:pt x="174" y="69"/>
                  </a:lnTo>
                  <a:lnTo>
                    <a:pt x="177" y="90"/>
                  </a:lnTo>
                  <a:lnTo>
                    <a:pt x="174" y="112"/>
                  </a:lnTo>
                  <a:lnTo>
                    <a:pt x="166" y="132"/>
                  </a:lnTo>
                  <a:lnTo>
                    <a:pt x="154" y="150"/>
                  </a:lnTo>
                  <a:lnTo>
                    <a:pt x="138" y="164"/>
                  </a:lnTo>
                  <a:lnTo>
                    <a:pt x="120" y="175"/>
                  </a:lnTo>
                  <a:lnTo>
                    <a:pt x="99" y="179"/>
                  </a:lnTo>
                  <a:lnTo>
                    <a:pt x="78" y="179"/>
                  </a:lnTo>
                  <a:lnTo>
                    <a:pt x="57" y="175"/>
                  </a:lnTo>
                  <a:lnTo>
                    <a:pt x="37" y="164"/>
                  </a:lnTo>
                  <a:lnTo>
                    <a:pt x="22" y="150"/>
                  </a:lnTo>
                  <a:lnTo>
                    <a:pt x="10" y="132"/>
                  </a:lnTo>
                  <a:lnTo>
                    <a:pt x="3" y="112"/>
                  </a:lnTo>
                  <a:lnTo>
                    <a:pt x="0" y="90"/>
                  </a:lnTo>
                  <a:close/>
                </a:path>
              </a:pathLst>
            </a:custGeom>
            <a:solidFill>
              <a:srgbClr val="FFFFFF"/>
            </a:solidFill>
            <a:ln w="1905">
              <a:solidFill>
                <a:srgbClr val="000000"/>
              </a:solidFill>
              <a:round/>
              <a:headEnd/>
              <a:tailEnd/>
            </a:ln>
          </p:spPr>
          <p:txBody>
            <a:bodyPr/>
            <a:lstStyle/>
            <a:p>
              <a:endParaRPr lang="zh-CN" altLang="en-US"/>
            </a:p>
          </p:txBody>
        </p:sp>
        <p:sp>
          <p:nvSpPr>
            <p:cNvPr id="34" name="Rectangle 31"/>
            <p:cNvSpPr>
              <a:spLocks noChangeArrowheads="1"/>
            </p:cNvSpPr>
            <p:nvPr/>
          </p:nvSpPr>
          <p:spPr bwMode="auto">
            <a:xfrm>
              <a:off x="2836" y="2163"/>
              <a:ext cx="195" cy="155"/>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edu</a:t>
              </a:r>
              <a:endParaRPr kumimoji="0" lang="en-US" altLang="zh-CN" sz="1600" b="1"/>
            </a:p>
          </p:txBody>
        </p:sp>
        <p:sp>
          <p:nvSpPr>
            <p:cNvPr id="35" name="Freeform 32"/>
            <p:cNvSpPr>
              <a:spLocks/>
            </p:cNvSpPr>
            <p:nvPr/>
          </p:nvSpPr>
          <p:spPr bwMode="auto">
            <a:xfrm>
              <a:off x="3191" y="2060"/>
              <a:ext cx="120" cy="133"/>
            </a:xfrm>
            <a:custGeom>
              <a:avLst/>
              <a:gdLst>
                <a:gd name="T0" fmla="*/ 0 w 177"/>
                <a:gd name="T1" fmla="*/ 67 h 179"/>
                <a:gd name="T2" fmla="*/ 2 w 177"/>
                <a:gd name="T3" fmla="*/ 51 h 179"/>
                <a:gd name="T4" fmla="*/ 7 w 177"/>
                <a:gd name="T5" fmla="*/ 35 h 179"/>
                <a:gd name="T6" fmla="*/ 16 w 177"/>
                <a:gd name="T7" fmla="*/ 22 h 179"/>
                <a:gd name="T8" fmla="*/ 26 w 177"/>
                <a:gd name="T9" fmla="*/ 11 h 179"/>
                <a:gd name="T10" fmla="*/ 39 w 177"/>
                <a:gd name="T11" fmla="*/ 4 h 179"/>
                <a:gd name="T12" fmla="*/ 53 w 177"/>
                <a:gd name="T13" fmla="*/ 0 h 179"/>
                <a:gd name="T14" fmla="*/ 67 w 177"/>
                <a:gd name="T15" fmla="*/ 0 h 179"/>
                <a:gd name="T16" fmla="*/ 81 w 177"/>
                <a:gd name="T17" fmla="*/ 4 h 179"/>
                <a:gd name="T18" fmla="*/ 94 w 177"/>
                <a:gd name="T19" fmla="*/ 11 h 179"/>
                <a:gd name="T20" fmla="*/ 106 w 177"/>
                <a:gd name="T21" fmla="*/ 22 h 179"/>
                <a:gd name="T22" fmla="*/ 114 w 177"/>
                <a:gd name="T23" fmla="*/ 35 h 179"/>
                <a:gd name="T24" fmla="*/ 119 w 177"/>
                <a:gd name="T25" fmla="*/ 51 h 179"/>
                <a:gd name="T26" fmla="*/ 120 w 177"/>
                <a:gd name="T27" fmla="*/ 67 h 179"/>
                <a:gd name="T28" fmla="*/ 119 w 177"/>
                <a:gd name="T29" fmla="*/ 83 h 179"/>
                <a:gd name="T30" fmla="*/ 114 w 177"/>
                <a:gd name="T31" fmla="*/ 98 h 179"/>
                <a:gd name="T32" fmla="*/ 106 w 177"/>
                <a:gd name="T33" fmla="*/ 111 h 179"/>
                <a:gd name="T34" fmla="*/ 94 w 177"/>
                <a:gd name="T35" fmla="*/ 122 h 179"/>
                <a:gd name="T36" fmla="*/ 81 w 177"/>
                <a:gd name="T37" fmla="*/ 130 h 179"/>
                <a:gd name="T38" fmla="*/ 67 w 177"/>
                <a:gd name="T39" fmla="*/ 133 h 179"/>
                <a:gd name="T40" fmla="*/ 53 w 177"/>
                <a:gd name="T41" fmla="*/ 133 h 179"/>
                <a:gd name="T42" fmla="*/ 39 w 177"/>
                <a:gd name="T43" fmla="*/ 130 h 179"/>
                <a:gd name="T44" fmla="*/ 26 w 177"/>
                <a:gd name="T45" fmla="*/ 122 h 179"/>
                <a:gd name="T46" fmla="*/ 16 w 177"/>
                <a:gd name="T47" fmla="*/ 111 h 179"/>
                <a:gd name="T48" fmla="*/ 7 w 177"/>
                <a:gd name="T49" fmla="*/ 98 h 179"/>
                <a:gd name="T50" fmla="*/ 2 w 177"/>
                <a:gd name="T51" fmla="*/ 83 h 179"/>
                <a:gd name="T52" fmla="*/ 0 w 177"/>
                <a:gd name="T53" fmla="*/ 67 h 1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79"/>
                <a:gd name="T83" fmla="*/ 177 w 177"/>
                <a:gd name="T84" fmla="*/ 179 h 1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79">
                  <a:moveTo>
                    <a:pt x="0" y="90"/>
                  </a:moveTo>
                  <a:lnTo>
                    <a:pt x="3" y="69"/>
                  </a:lnTo>
                  <a:lnTo>
                    <a:pt x="11" y="47"/>
                  </a:lnTo>
                  <a:lnTo>
                    <a:pt x="23" y="30"/>
                  </a:lnTo>
                  <a:lnTo>
                    <a:pt x="39" y="15"/>
                  </a:lnTo>
                  <a:lnTo>
                    <a:pt x="57" y="6"/>
                  </a:lnTo>
                  <a:lnTo>
                    <a:pt x="78" y="0"/>
                  </a:lnTo>
                  <a:lnTo>
                    <a:pt x="99" y="0"/>
                  </a:lnTo>
                  <a:lnTo>
                    <a:pt x="120" y="6"/>
                  </a:lnTo>
                  <a:lnTo>
                    <a:pt x="139" y="15"/>
                  </a:lnTo>
                  <a:lnTo>
                    <a:pt x="156" y="30"/>
                  </a:lnTo>
                  <a:lnTo>
                    <a:pt x="168" y="47"/>
                  </a:lnTo>
                  <a:lnTo>
                    <a:pt x="175" y="69"/>
                  </a:lnTo>
                  <a:lnTo>
                    <a:pt x="177" y="90"/>
                  </a:lnTo>
                  <a:lnTo>
                    <a:pt x="175" y="112"/>
                  </a:lnTo>
                  <a:lnTo>
                    <a:pt x="168" y="132"/>
                  </a:lnTo>
                  <a:lnTo>
                    <a:pt x="156" y="150"/>
                  </a:lnTo>
                  <a:lnTo>
                    <a:pt x="139" y="164"/>
                  </a:lnTo>
                  <a:lnTo>
                    <a:pt x="120" y="175"/>
                  </a:lnTo>
                  <a:lnTo>
                    <a:pt x="99" y="179"/>
                  </a:lnTo>
                  <a:lnTo>
                    <a:pt x="78" y="179"/>
                  </a:lnTo>
                  <a:lnTo>
                    <a:pt x="57" y="175"/>
                  </a:lnTo>
                  <a:lnTo>
                    <a:pt x="39" y="164"/>
                  </a:lnTo>
                  <a:lnTo>
                    <a:pt x="23" y="150"/>
                  </a:lnTo>
                  <a:lnTo>
                    <a:pt x="11" y="132"/>
                  </a:lnTo>
                  <a:lnTo>
                    <a:pt x="3" y="112"/>
                  </a:lnTo>
                  <a:lnTo>
                    <a:pt x="0" y="90"/>
                  </a:lnTo>
                  <a:close/>
                </a:path>
              </a:pathLst>
            </a:custGeom>
            <a:solidFill>
              <a:srgbClr val="FFFFFF"/>
            </a:solidFill>
            <a:ln w="1905">
              <a:solidFill>
                <a:srgbClr val="000000"/>
              </a:solidFill>
              <a:round/>
              <a:headEnd/>
              <a:tailEnd/>
            </a:ln>
          </p:spPr>
          <p:txBody>
            <a:bodyPr/>
            <a:lstStyle/>
            <a:p>
              <a:endParaRPr lang="zh-CN" altLang="en-US"/>
            </a:p>
          </p:txBody>
        </p:sp>
        <p:sp>
          <p:nvSpPr>
            <p:cNvPr id="36" name="Rectangle 33"/>
            <p:cNvSpPr>
              <a:spLocks noChangeArrowheads="1"/>
            </p:cNvSpPr>
            <p:nvPr/>
          </p:nvSpPr>
          <p:spPr bwMode="auto">
            <a:xfrm>
              <a:off x="3172" y="2163"/>
              <a:ext cx="195" cy="155"/>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net</a:t>
              </a:r>
              <a:endParaRPr kumimoji="0" lang="en-US" altLang="zh-CN" sz="1600" b="1"/>
            </a:p>
          </p:txBody>
        </p:sp>
        <p:sp>
          <p:nvSpPr>
            <p:cNvPr id="37" name="Line 34"/>
            <p:cNvSpPr>
              <a:spLocks noChangeShapeType="1"/>
            </p:cNvSpPr>
            <p:nvPr/>
          </p:nvSpPr>
          <p:spPr bwMode="auto">
            <a:xfrm flipH="1">
              <a:off x="2291" y="1855"/>
              <a:ext cx="479" cy="205"/>
            </a:xfrm>
            <a:prstGeom prst="line">
              <a:avLst/>
            </a:prstGeom>
            <a:noFill/>
            <a:ln w="5715">
              <a:solidFill>
                <a:srgbClr val="000000"/>
              </a:solidFill>
              <a:round/>
              <a:headEnd/>
              <a:tailEnd/>
            </a:ln>
          </p:spPr>
          <p:txBody>
            <a:bodyPr/>
            <a:lstStyle/>
            <a:p>
              <a:endParaRPr lang="zh-CN" altLang="en-US"/>
            </a:p>
          </p:txBody>
        </p:sp>
        <p:sp>
          <p:nvSpPr>
            <p:cNvPr id="38" name="Line 35"/>
            <p:cNvSpPr>
              <a:spLocks noChangeShapeType="1"/>
            </p:cNvSpPr>
            <p:nvPr/>
          </p:nvSpPr>
          <p:spPr bwMode="auto">
            <a:xfrm flipV="1">
              <a:off x="2770" y="1855"/>
              <a:ext cx="2" cy="205"/>
            </a:xfrm>
            <a:prstGeom prst="line">
              <a:avLst/>
            </a:prstGeom>
            <a:noFill/>
            <a:ln w="5715">
              <a:solidFill>
                <a:srgbClr val="000000"/>
              </a:solidFill>
              <a:round/>
              <a:headEnd/>
              <a:tailEnd/>
            </a:ln>
          </p:spPr>
          <p:txBody>
            <a:bodyPr/>
            <a:lstStyle/>
            <a:p>
              <a:endParaRPr lang="zh-CN" altLang="en-US"/>
            </a:p>
          </p:txBody>
        </p:sp>
        <p:sp>
          <p:nvSpPr>
            <p:cNvPr id="39" name="Line 36"/>
            <p:cNvSpPr>
              <a:spLocks noChangeShapeType="1"/>
            </p:cNvSpPr>
            <p:nvPr/>
          </p:nvSpPr>
          <p:spPr bwMode="auto">
            <a:xfrm flipH="1" flipV="1">
              <a:off x="2770" y="1855"/>
              <a:ext cx="480" cy="205"/>
            </a:xfrm>
            <a:prstGeom prst="line">
              <a:avLst/>
            </a:prstGeom>
            <a:noFill/>
            <a:ln w="5715">
              <a:solidFill>
                <a:srgbClr val="000000"/>
              </a:solidFill>
              <a:round/>
              <a:headEnd/>
              <a:tailEnd/>
            </a:ln>
          </p:spPr>
          <p:txBody>
            <a:bodyPr/>
            <a:lstStyle/>
            <a:p>
              <a:endParaRPr lang="zh-CN" altLang="en-US"/>
            </a:p>
          </p:txBody>
        </p:sp>
        <p:sp>
          <p:nvSpPr>
            <p:cNvPr id="40" name="Freeform 37"/>
            <p:cNvSpPr>
              <a:spLocks/>
            </p:cNvSpPr>
            <p:nvPr/>
          </p:nvSpPr>
          <p:spPr bwMode="auto">
            <a:xfrm>
              <a:off x="1931" y="2400"/>
              <a:ext cx="121" cy="136"/>
            </a:xfrm>
            <a:custGeom>
              <a:avLst/>
              <a:gdLst>
                <a:gd name="T0" fmla="*/ 0 w 177"/>
                <a:gd name="T1" fmla="*/ 68 h 181"/>
                <a:gd name="T2" fmla="*/ 2 w 177"/>
                <a:gd name="T3" fmla="*/ 52 h 181"/>
                <a:gd name="T4" fmla="*/ 8 w 177"/>
                <a:gd name="T5" fmla="*/ 37 h 181"/>
                <a:gd name="T6" fmla="*/ 16 w 177"/>
                <a:gd name="T7" fmla="*/ 23 h 181"/>
                <a:gd name="T8" fmla="*/ 27 w 177"/>
                <a:gd name="T9" fmla="*/ 13 h 181"/>
                <a:gd name="T10" fmla="*/ 39 w 177"/>
                <a:gd name="T11" fmla="*/ 5 h 181"/>
                <a:gd name="T12" fmla="*/ 53 w 177"/>
                <a:gd name="T13" fmla="*/ 0 h 181"/>
                <a:gd name="T14" fmla="*/ 68 w 177"/>
                <a:gd name="T15" fmla="*/ 0 h 181"/>
                <a:gd name="T16" fmla="*/ 82 w 177"/>
                <a:gd name="T17" fmla="*/ 5 h 181"/>
                <a:gd name="T18" fmla="*/ 95 w 177"/>
                <a:gd name="T19" fmla="*/ 13 h 181"/>
                <a:gd name="T20" fmla="*/ 105 w 177"/>
                <a:gd name="T21" fmla="*/ 23 h 181"/>
                <a:gd name="T22" fmla="*/ 115 w 177"/>
                <a:gd name="T23" fmla="*/ 37 h 181"/>
                <a:gd name="T24" fmla="*/ 120 w 177"/>
                <a:gd name="T25" fmla="*/ 52 h 181"/>
                <a:gd name="T26" fmla="*/ 121 w 177"/>
                <a:gd name="T27" fmla="*/ 68 h 181"/>
                <a:gd name="T28" fmla="*/ 120 w 177"/>
                <a:gd name="T29" fmla="*/ 84 h 181"/>
                <a:gd name="T30" fmla="*/ 115 w 177"/>
                <a:gd name="T31" fmla="*/ 101 h 181"/>
                <a:gd name="T32" fmla="*/ 105 w 177"/>
                <a:gd name="T33" fmla="*/ 113 h 181"/>
                <a:gd name="T34" fmla="*/ 95 w 177"/>
                <a:gd name="T35" fmla="*/ 125 h 181"/>
                <a:gd name="T36" fmla="*/ 82 w 177"/>
                <a:gd name="T37" fmla="*/ 131 h 181"/>
                <a:gd name="T38" fmla="*/ 68 w 177"/>
                <a:gd name="T39" fmla="*/ 136 h 181"/>
                <a:gd name="T40" fmla="*/ 53 w 177"/>
                <a:gd name="T41" fmla="*/ 136 h 181"/>
                <a:gd name="T42" fmla="*/ 39 w 177"/>
                <a:gd name="T43" fmla="*/ 131 h 181"/>
                <a:gd name="T44" fmla="*/ 27 w 177"/>
                <a:gd name="T45" fmla="*/ 125 h 181"/>
                <a:gd name="T46" fmla="*/ 16 w 177"/>
                <a:gd name="T47" fmla="*/ 113 h 181"/>
                <a:gd name="T48" fmla="*/ 8 w 177"/>
                <a:gd name="T49" fmla="*/ 101 h 181"/>
                <a:gd name="T50" fmla="*/ 2 w 177"/>
                <a:gd name="T51" fmla="*/ 84 h 181"/>
                <a:gd name="T52" fmla="*/ 0 w 177"/>
                <a:gd name="T53" fmla="*/ 68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1"/>
                <a:gd name="T83" fmla="*/ 177 w 177"/>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1">
                  <a:moveTo>
                    <a:pt x="0" y="91"/>
                  </a:moveTo>
                  <a:lnTo>
                    <a:pt x="3" y="69"/>
                  </a:lnTo>
                  <a:lnTo>
                    <a:pt x="11" y="49"/>
                  </a:lnTo>
                  <a:lnTo>
                    <a:pt x="23" y="31"/>
                  </a:lnTo>
                  <a:lnTo>
                    <a:pt x="39" y="17"/>
                  </a:lnTo>
                  <a:lnTo>
                    <a:pt x="57" y="6"/>
                  </a:lnTo>
                  <a:lnTo>
                    <a:pt x="78" y="0"/>
                  </a:lnTo>
                  <a:lnTo>
                    <a:pt x="99" y="0"/>
                  </a:lnTo>
                  <a:lnTo>
                    <a:pt x="120" y="6"/>
                  </a:lnTo>
                  <a:lnTo>
                    <a:pt x="139" y="17"/>
                  </a:lnTo>
                  <a:lnTo>
                    <a:pt x="154" y="31"/>
                  </a:lnTo>
                  <a:lnTo>
                    <a:pt x="168" y="49"/>
                  </a:lnTo>
                  <a:lnTo>
                    <a:pt x="175" y="69"/>
                  </a:lnTo>
                  <a:lnTo>
                    <a:pt x="177" y="91"/>
                  </a:lnTo>
                  <a:lnTo>
                    <a:pt x="175" y="112"/>
                  </a:lnTo>
                  <a:lnTo>
                    <a:pt x="168" y="134"/>
                  </a:lnTo>
                  <a:lnTo>
                    <a:pt x="154" y="151"/>
                  </a:lnTo>
                  <a:lnTo>
                    <a:pt x="139" y="166"/>
                  </a:lnTo>
                  <a:lnTo>
                    <a:pt x="120" y="175"/>
                  </a:lnTo>
                  <a:lnTo>
                    <a:pt x="99" y="181"/>
                  </a:lnTo>
                  <a:lnTo>
                    <a:pt x="78" y="181"/>
                  </a:lnTo>
                  <a:lnTo>
                    <a:pt x="57" y="175"/>
                  </a:lnTo>
                  <a:lnTo>
                    <a:pt x="39" y="166"/>
                  </a:lnTo>
                  <a:lnTo>
                    <a:pt x="23" y="151"/>
                  </a:lnTo>
                  <a:lnTo>
                    <a:pt x="11" y="134"/>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41" name="Rectangle 38"/>
            <p:cNvSpPr>
              <a:spLocks noChangeArrowheads="1"/>
            </p:cNvSpPr>
            <p:nvPr/>
          </p:nvSpPr>
          <p:spPr bwMode="auto">
            <a:xfrm>
              <a:off x="1892" y="2506"/>
              <a:ext cx="412" cy="154"/>
            </a:xfrm>
            <a:prstGeom prst="rect">
              <a:avLst/>
            </a:prstGeom>
            <a:noFill/>
            <a:ln w="9525">
              <a:noFill/>
              <a:miter lim="800000"/>
              <a:headEnd/>
              <a:tailEnd/>
            </a:ln>
          </p:spPr>
          <p:txBody>
            <a:bodyPr lIns="0" tIns="0" rIns="0" bIns="0">
              <a:spAutoFit/>
            </a:bodyPr>
            <a:lstStyle/>
            <a:p>
              <a:pPr algn="just" eaLnBrk="0" hangingPunct="0"/>
              <a:r>
                <a:rPr kumimoji="0" lang="en-US" altLang="zh-CN" sz="1600" b="1">
                  <a:solidFill>
                    <a:srgbClr val="000000"/>
                  </a:solidFill>
                  <a:latin typeface="宋体" charset="-122"/>
                </a:rPr>
                <a:t>zzpi</a:t>
              </a:r>
              <a:endParaRPr kumimoji="0" lang="en-US" altLang="zh-CN" sz="1600" b="1"/>
            </a:p>
          </p:txBody>
        </p:sp>
        <p:sp>
          <p:nvSpPr>
            <p:cNvPr id="42" name="Freeform 39"/>
            <p:cNvSpPr>
              <a:spLocks/>
            </p:cNvSpPr>
            <p:nvPr/>
          </p:nvSpPr>
          <p:spPr bwMode="auto">
            <a:xfrm>
              <a:off x="2411" y="2400"/>
              <a:ext cx="120" cy="136"/>
            </a:xfrm>
            <a:custGeom>
              <a:avLst/>
              <a:gdLst>
                <a:gd name="T0" fmla="*/ 0 w 177"/>
                <a:gd name="T1" fmla="*/ 68 h 181"/>
                <a:gd name="T2" fmla="*/ 1 w 177"/>
                <a:gd name="T3" fmla="*/ 52 h 181"/>
                <a:gd name="T4" fmla="*/ 6 w 177"/>
                <a:gd name="T5" fmla="*/ 37 h 181"/>
                <a:gd name="T6" fmla="*/ 14 w 177"/>
                <a:gd name="T7" fmla="*/ 23 h 181"/>
                <a:gd name="T8" fmla="*/ 25 w 177"/>
                <a:gd name="T9" fmla="*/ 13 h 181"/>
                <a:gd name="T10" fmla="*/ 39 w 177"/>
                <a:gd name="T11" fmla="*/ 5 h 181"/>
                <a:gd name="T12" fmla="*/ 53 w 177"/>
                <a:gd name="T13" fmla="*/ 0 h 181"/>
                <a:gd name="T14" fmla="*/ 67 w 177"/>
                <a:gd name="T15" fmla="*/ 0 h 181"/>
                <a:gd name="T16" fmla="*/ 81 w 177"/>
                <a:gd name="T17" fmla="*/ 5 h 181"/>
                <a:gd name="T18" fmla="*/ 94 w 177"/>
                <a:gd name="T19" fmla="*/ 13 h 181"/>
                <a:gd name="T20" fmla="*/ 104 w 177"/>
                <a:gd name="T21" fmla="*/ 23 h 181"/>
                <a:gd name="T22" fmla="*/ 113 w 177"/>
                <a:gd name="T23" fmla="*/ 37 h 181"/>
                <a:gd name="T24" fmla="*/ 118 w 177"/>
                <a:gd name="T25" fmla="*/ 52 h 181"/>
                <a:gd name="T26" fmla="*/ 120 w 177"/>
                <a:gd name="T27" fmla="*/ 68 h 181"/>
                <a:gd name="T28" fmla="*/ 118 w 177"/>
                <a:gd name="T29" fmla="*/ 84 h 181"/>
                <a:gd name="T30" fmla="*/ 113 w 177"/>
                <a:gd name="T31" fmla="*/ 101 h 181"/>
                <a:gd name="T32" fmla="*/ 104 w 177"/>
                <a:gd name="T33" fmla="*/ 113 h 181"/>
                <a:gd name="T34" fmla="*/ 94 w 177"/>
                <a:gd name="T35" fmla="*/ 125 h 181"/>
                <a:gd name="T36" fmla="*/ 81 w 177"/>
                <a:gd name="T37" fmla="*/ 131 h 181"/>
                <a:gd name="T38" fmla="*/ 67 w 177"/>
                <a:gd name="T39" fmla="*/ 136 h 181"/>
                <a:gd name="T40" fmla="*/ 53 w 177"/>
                <a:gd name="T41" fmla="*/ 136 h 181"/>
                <a:gd name="T42" fmla="*/ 39 w 177"/>
                <a:gd name="T43" fmla="*/ 131 h 181"/>
                <a:gd name="T44" fmla="*/ 25 w 177"/>
                <a:gd name="T45" fmla="*/ 125 h 181"/>
                <a:gd name="T46" fmla="*/ 14 w 177"/>
                <a:gd name="T47" fmla="*/ 113 h 181"/>
                <a:gd name="T48" fmla="*/ 6 w 177"/>
                <a:gd name="T49" fmla="*/ 101 h 181"/>
                <a:gd name="T50" fmla="*/ 1 w 177"/>
                <a:gd name="T51" fmla="*/ 84 h 181"/>
                <a:gd name="T52" fmla="*/ 0 w 177"/>
                <a:gd name="T53" fmla="*/ 68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1"/>
                <a:gd name="T83" fmla="*/ 177 w 177"/>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1">
                  <a:moveTo>
                    <a:pt x="0" y="91"/>
                  </a:moveTo>
                  <a:lnTo>
                    <a:pt x="1" y="69"/>
                  </a:lnTo>
                  <a:lnTo>
                    <a:pt x="9" y="49"/>
                  </a:lnTo>
                  <a:lnTo>
                    <a:pt x="21" y="31"/>
                  </a:lnTo>
                  <a:lnTo>
                    <a:pt x="37" y="17"/>
                  </a:lnTo>
                  <a:lnTo>
                    <a:pt x="57" y="6"/>
                  </a:lnTo>
                  <a:lnTo>
                    <a:pt x="78" y="0"/>
                  </a:lnTo>
                  <a:lnTo>
                    <a:pt x="99" y="0"/>
                  </a:lnTo>
                  <a:lnTo>
                    <a:pt x="120" y="6"/>
                  </a:lnTo>
                  <a:lnTo>
                    <a:pt x="138" y="17"/>
                  </a:lnTo>
                  <a:lnTo>
                    <a:pt x="154" y="31"/>
                  </a:lnTo>
                  <a:lnTo>
                    <a:pt x="166" y="49"/>
                  </a:lnTo>
                  <a:lnTo>
                    <a:pt x="174" y="69"/>
                  </a:lnTo>
                  <a:lnTo>
                    <a:pt x="177" y="91"/>
                  </a:lnTo>
                  <a:lnTo>
                    <a:pt x="174" y="112"/>
                  </a:lnTo>
                  <a:lnTo>
                    <a:pt x="166" y="134"/>
                  </a:lnTo>
                  <a:lnTo>
                    <a:pt x="154" y="151"/>
                  </a:lnTo>
                  <a:lnTo>
                    <a:pt x="138" y="166"/>
                  </a:lnTo>
                  <a:lnTo>
                    <a:pt x="120" y="175"/>
                  </a:lnTo>
                  <a:lnTo>
                    <a:pt x="99" y="181"/>
                  </a:lnTo>
                  <a:lnTo>
                    <a:pt x="78" y="181"/>
                  </a:lnTo>
                  <a:lnTo>
                    <a:pt x="57" y="175"/>
                  </a:lnTo>
                  <a:lnTo>
                    <a:pt x="37" y="166"/>
                  </a:lnTo>
                  <a:lnTo>
                    <a:pt x="21" y="151"/>
                  </a:lnTo>
                  <a:lnTo>
                    <a:pt x="9" y="134"/>
                  </a:lnTo>
                  <a:lnTo>
                    <a:pt x="1"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43" name="Rectangle 40"/>
            <p:cNvSpPr>
              <a:spLocks noChangeArrowheads="1"/>
            </p:cNvSpPr>
            <p:nvPr/>
          </p:nvSpPr>
          <p:spPr bwMode="auto">
            <a:xfrm>
              <a:off x="2392" y="2506"/>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pku</a:t>
              </a:r>
              <a:endParaRPr kumimoji="0" lang="en-US" altLang="zh-CN" sz="1600" b="1"/>
            </a:p>
          </p:txBody>
        </p:sp>
        <p:sp>
          <p:nvSpPr>
            <p:cNvPr id="44" name="Freeform 41"/>
            <p:cNvSpPr>
              <a:spLocks/>
            </p:cNvSpPr>
            <p:nvPr/>
          </p:nvSpPr>
          <p:spPr bwMode="auto">
            <a:xfrm>
              <a:off x="2891" y="2400"/>
              <a:ext cx="120" cy="136"/>
            </a:xfrm>
            <a:custGeom>
              <a:avLst/>
              <a:gdLst>
                <a:gd name="T0" fmla="*/ 0 w 177"/>
                <a:gd name="T1" fmla="*/ 68 h 181"/>
                <a:gd name="T2" fmla="*/ 2 w 177"/>
                <a:gd name="T3" fmla="*/ 52 h 181"/>
                <a:gd name="T4" fmla="*/ 7 w 177"/>
                <a:gd name="T5" fmla="*/ 37 h 181"/>
                <a:gd name="T6" fmla="*/ 16 w 177"/>
                <a:gd name="T7" fmla="*/ 23 h 181"/>
                <a:gd name="T8" fmla="*/ 26 w 177"/>
                <a:gd name="T9" fmla="*/ 13 h 181"/>
                <a:gd name="T10" fmla="*/ 39 w 177"/>
                <a:gd name="T11" fmla="*/ 5 h 181"/>
                <a:gd name="T12" fmla="*/ 53 w 177"/>
                <a:gd name="T13" fmla="*/ 0 h 181"/>
                <a:gd name="T14" fmla="*/ 67 w 177"/>
                <a:gd name="T15" fmla="*/ 0 h 181"/>
                <a:gd name="T16" fmla="*/ 81 w 177"/>
                <a:gd name="T17" fmla="*/ 5 h 181"/>
                <a:gd name="T18" fmla="*/ 94 w 177"/>
                <a:gd name="T19" fmla="*/ 13 h 181"/>
                <a:gd name="T20" fmla="*/ 104 w 177"/>
                <a:gd name="T21" fmla="*/ 23 h 181"/>
                <a:gd name="T22" fmla="*/ 113 w 177"/>
                <a:gd name="T23" fmla="*/ 37 h 181"/>
                <a:gd name="T24" fmla="*/ 118 w 177"/>
                <a:gd name="T25" fmla="*/ 52 h 181"/>
                <a:gd name="T26" fmla="*/ 120 w 177"/>
                <a:gd name="T27" fmla="*/ 68 h 181"/>
                <a:gd name="T28" fmla="*/ 118 w 177"/>
                <a:gd name="T29" fmla="*/ 84 h 181"/>
                <a:gd name="T30" fmla="*/ 113 w 177"/>
                <a:gd name="T31" fmla="*/ 101 h 181"/>
                <a:gd name="T32" fmla="*/ 104 w 177"/>
                <a:gd name="T33" fmla="*/ 113 h 181"/>
                <a:gd name="T34" fmla="*/ 94 w 177"/>
                <a:gd name="T35" fmla="*/ 125 h 181"/>
                <a:gd name="T36" fmla="*/ 81 w 177"/>
                <a:gd name="T37" fmla="*/ 131 h 181"/>
                <a:gd name="T38" fmla="*/ 67 w 177"/>
                <a:gd name="T39" fmla="*/ 136 h 181"/>
                <a:gd name="T40" fmla="*/ 53 w 177"/>
                <a:gd name="T41" fmla="*/ 136 h 181"/>
                <a:gd name="T42" fmla="*/ 39 w 177"/>
                <a:gd name="T43" fmla="*/ 131 h 181"/>
                <a:gd name="T44" fmla="*/ 26 w 177"/>
                <a:gd name="T45" fmla="*/ 125 h 181"/>
                <a:gd name="T46" fmla="*/ 16 w 177"/>
                <a:gd name="T47" fmla="*/ 113 h 181"/>
                <a:gd name="T48" fmla="*/ 7 w 177"/>
                <a:gd name="T49" fmla="*/ 101 h 181"/>
                <a:gd name="T50" fmla="*/ 2 w 177"/>
                <a:gd name="T51" fmla="*/ 84 h 181"/>
                <a:gd name="T52" fmla="*/ 0 w 177"/>
                <a:gd name="T53" fmla="*/ 68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81"/>
                <a:gd name="T83" fmla="*/ 177 w 177"/>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81">
                  <a:moveTo>
                    <a:pt x="0" y="91"/>
                  </a:moveTo>
                  <a:lnTo>
                    <a:pt x="3" y="69"/>
                  </a:lnTo>
                  <a:lnTo>
                    <a:pt x="11" y="49"/>
                  </a:lnTo>
                  <a:lnTo>
                    <a:pt x="23" y="31"/>
                  </a:lnTo>
                  <a:lnTo>
                    <a:pt x="39" y="17"/>
                  </a:lnTo>
                  <a:lnTo>
                    <a:pt x="57" y="6"/>
                  </a:lnTo>
                  <a:lnTo>
                    <a:pt x="78" y="0"/>
                  </a:lnTo>
                  <a:lnTo>
                    <a:pt x="99" y="0"/>
                  </a:lnTo>
                  <a:lnTo>
                    <a:pt x="120" y="6"/>
                  </a:lnTo>
                  <a:lnTo>
                    <a:pt x="139" y="17"/>
                  </a:lnTo>
                  <a:lnTo>
                    <a:pt x="154" y="31"/>
                  </a:lnTo>
                  <a:lnTo>
                    <a:pt x="166" y="49"/>
                  </a:lnTo>
                  <a:lnTo>
                    <a:pt x="174" y="69"/>
                  </a:lnTo>
                  <a:lnTo>
                    <a:pt x="177" y="91"/>
                  </a:lnTo>
                  <a:lnTo>
                    <a:pt x="174" y="112"/>
                  </a:lnTo>
                  <a:lnTo>
                    <a:pt x="166" y="134"/>
                  </a:lnTo>
                  <a:lnTo>
                    <a:pt x="154" y="151"/>
                  </a:lnTo>
                  <a:lnTo>
                    <a:pt x="139" y="166"/>
                  </a:lnTo>
                  <a:lnTo>
                    <a:pt x="120" y="175"/>
                  </a:lnTo>
                  <a:lnTo>
                    <a:pt x="99" y="181"/>
                  </a:lnTo>
                  <a:lnTo>
                    <a:pt x="78" y="181"/>
                  </a:lnTo>
                  <a:lnTo>
                    <a:pt x="57" y="175"/>
                  </a:lnTo>
                  <a:lnTo>
                    <a:pt x="39" y="166"/>
                  </a:lnTo>
                  <a:lnTo>
                    <a:pt x="23" y="151"/>
                  </a:lnTo>
                  <a:lnTo>
                    <a:pt x="11" y="134"/>
                  </a:lnTo>
                  <a:lnTo>
                    <a:pt x="3" y="112"/>
                  </a:lnTo>
                  <a:lnTo>
                    <a:pt x="0" y="91"/>
                  </a:lnTo>
                  <a:close/>
                </a:path>
              </a:pathLst>
            </a:custGeom>
            <a:solidFill>
              <a:srgbClr val="FFFFFF"/>
            </a:solidFill>
            <a:ln w="1905">
              <a:solidFill>
                <a:srgbClr val="000000"/>
              </a:solidFill>
              <a:round/>
              <a:headEnd/>
              <a:tailEnd/>
            </a:ln>
          </p:spPr>
          <p:txBody>
            <a:bodyPr/>
            <a:lstStyle/>
            <a:p>
              <a:endParaRPr lang="zh-CN" altLang="en-US"/>
            </a:p>
          </p:txBody>
        </p:sp>
        <p:sp>
          <p:nvSpPr>
            <p:cNvPr id="45" name="Rectangle 42"/>
            <p:cNvSpPr>
              <a:spLocks noChangeArrowheads="1"/>
            </p:cNvSpPr>
            <p:nvPr/>
          </p:nvSpPr>
          <p:spPr bwMode="auto">
            <a:xfrm>
              <a:off x="2872" y="2506"/>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zzu</a:t>
              </a:r>
              <a:endParaRPr kumimoji="0" lang="en-US" altLang="zh-CN" sz="1600" b="1"/>
            </a:p>
          </p:txBody>
        </p:sp>
        <p:sp>
          <p:nvSpPr>
            <p:cNvPr id="46" name="Line 43"/>
            <p:cNvSpPr>
              <a:spLocks noChangeShapeType="1"/>
            </p:cNvSpPr>
            <p:nvPr/>
          </p:nvSpPr>
          <p:spPr bwMode="auto">
            <a:xfrm flipH="1">
              <a:off x="1991" y="2195"/>
              <a:ext cx="779" cy="205"/>
            </a:xfrm>
            <a:prstGeom prst="line">
              <a:avLst/>
            </a:prstGeom>
            <a:noFill/>
            <a:ln w="5715">
              <a:solidFill>
                <a:srgbClr val="000000"/>
              </a:solidFill>
              <a:round/>
              <a:headEnd/>
              <a:tailEnd/>
            </a:ln>
          </p:spPr>
          <p:txBody>
            <a:bodyPr/>
            <a:lstStyle/>
            <a:p>
              <a:endParaRPr lang="zh-CN" altLang="en-US"/>
            </a:p>
          </p:txBody>
        </p:sp>
        <p:sp>
          <p:nvSpPr>
            <p:cNvPr id="47" name="Line 44"/>
            <p:cNvSpPr>
              <a:spLocks noChangeShapeType="1"/>
            </p:cNvSpPr>
            <p:nvPr/>
          </p:nvSpPr>
          <p:spPr bwMode="auto">
            <a:xfrm flipV="1">
              <a:off x="2472" y="2195"/>
              <a:ext cx="298" cy="205"/>
            </a:xfrm>
            <a:prstGeom prst="line">
              <a:avLst/>
            </a:prstGeom>
            <a:noFill/>
            <a:ln w="5715">
              <a:solidFill>
                <a:srgbClr val="000000"/>
              </a:solidFill>
              <a:round/>
              <a:headEnd/>
              <a:tailEnd/>
            </a:ln>
          </p:spPr>
          <p:txBody>
            <a:bodyPr/>
            <a:lstStyle/>
            <a:p>
              <a:endParaRPr lang="zh-CN" altLang="en-US"/>
            </a:p>
          </p:txBody>
        </p:sp>
        <p:sp>
          <p:nvSpPr>
            <p:cNvPr id="48" name="Line 45"/>
            <p:cNvSpPr>
              <a:spLocks noChangeShapeType="1"/>
            </p:cNvSpPr>
            <p:nvPr/>
          </p:nvSpPr>
          <p:spPr bwMode="auto">
            <a:xfrm flipH="1" flipV="1">
              <a:off x="2770" y="2195"/>
              <a:ext cx="180" cy="205"/>
            </a:xfrm>
            <a:prstGeom prst="line">
              <a:avLst/>
            </a:prstGeom>
            <a:noFill/>
            <a:ln w="5715">
              <a:solidFill>
                <a:srgbClr val="000000"/>
              </a:solidFill>
              <a:round/>
              <a:headEnd/>
              <a:tailEnd/>
            </a:ln>
          </p:spPr>
          <p:txBody>
            <a:bodyPr/>
            <a:lstStyle/>
            <a:p>
              <a:endParaRPr lang="zh-CN" altLang="en-US"/>
            </a:p>
          </p:txBody>
        </p:sp>
        <p:sp>
          <p:nvSpPr>
            <p:cNvPr id="49" name="Freeform 46"/>
            <p:cNvSpPr>
              <a:spLocks/>
            </p:cNvSpPr>
            <p:nvPr/>
          </p:nvSpPr>
          <p:spPr bwMode="auto">
            <a:xfrm>
              <a:off x="1121" y="2811"/>
              <a:ext cx="121" cy="133"/>
            </a:xfrm>
            <a:custGeom>
              <a:avLst/>
              <a:gdLst>
                <a:gd name="T0" fmla="*/ 0 w 177"/>
                <a:gd name="T1" fmla="*/ 66 h 179"/>
                <a:gd name="T2" fmla="*/ 2 w 177"/>
                <a:gd name="T3" fmla="*/ 50 h 179"/>
                <a:gd name="T4" fmla="*/ 7 w 177"/>
                <a:gd name="T5" fmla="*/ 35 h 179"/>
                <a:gd name="T6" fmla="*/ 15 w 177"/>
                <a:gd name="T7" fmla="*/ 22 h 179"/>
                <a:gd name="T8" fmla="*/ 25 w 177"/>
                <a:gd name="T9" fmla="*/ 11 h 179"/>
                <a:gd name="T10" fmla="*/ 39 w 177"/>
                <a:gd name="T11" fmla="*/ 3 h 179"/>
                <a:gd name="T12" fmla="*/ 53 w 177"/>
                <a:gd name="T13" fmla="*/ 0 h 179"/>
                <a:gd name="T14" fmla="*/ 68 w 177"/>
                <a:gd name="T15" fmla="*/ 0 h 179"/>
                <a:gd name="T16" fmla="*/ 82 w 177"/>
                <a:gd name="T17" fmla="*/ 3 h 179"/>
                <a:gd name="T18" fmla="*/ 95 w 177"/>
                <a:gd name="T19" fmla="*/ 11 h 179"/>
                <a:gd name="T20" fmla="*/ 105 w 177"/>
                <a:gd name="T21" fmla="*/ 22 h 179"/>
                <a:gd name="T22" fmla="*/ 113 w 177"/>
                <a:gd name="T23" fmla="*/ 35 h 179"/>
                <a:gd name="T24" fmla="*/ 119 w 177"/>
                <a:gd name="T25" fmla="*/ 50 h 179"/>
                <a:gd name="T26" fmla="*/ 121 w 177"/>
                <a:gd name="T27" fmla="*/ 66 h 179"/>
                <a:gd name="T28" fmla="*/ 119 w 177"/>
                <a:gd name="T29" fmla="*/ 83 h 179"/>
                <a:gd name="T30" fmla="*/ 113 w 177"/>
                <a:gd name="T31" fmla="*/ 98 h 179"/>
                <a:gd name="T32" fmla="*/ 105 w 177"/>
                <a:gd name="T33" fmla="*/ 111 h 179"/>
                <a:gd name="T34" fmla="*/ 95 w 177"/>
                <a:gd name="T35" fmla="*/ 122 h 179"/>
                <a:gd name="T36" fmla="*/ 82 w 177"/>
                <a:gd name="T37" fmla="*/ 130 h 179"/>
                <a:gd name="T38" fmla="*/ 68 w 177"/>
                <a:gd name="T39" fmla="*/ 133 h 179"/>
                <a:gd name="T40" fmla="*/ 53 w 177"/>
                <a:gd name="T41" fmla="*/ 133 h 179"/>
                <a:gd name="T42" fmla="*/ 39 w 177"/>
                <a:gd name="T43" fmla="*/ 130 h 179"/>
                <a:gd name="T44" fmla="*/ 25 w 177"/>
                <a:gd name="T45" fmla="*/ 122 h 179"/>
                <a:gd name="T46" fmla="*/ 15 w 177"/>
                <a:gd name="T47" fmla="*/ 111 h 179"/>
                <a:gd name="T48" fmla="*/ 7 w 177"/>
                <a:gd name="T49" fmla="*/ 98 h 179"/>
                <a:gd name="T50" fmla="*/ 2 w 177"/>
                <a:gd name="T51" fmla="*/ 83 h 179"/>
                <a:gd name="T52" fmla="*/ 0 w 177"/>
                <a:gd name="T53" fmla="*/ 66 h 1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7"/>
                <a:gd name="T82" fmla="*/ 0 h 179"/>
                <a:gd name="T83" fmla="*/ 177 w 177"/>
                <a:gd name="T84" fmla="*/ 179 h 1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7" h="179">
                  <a:moveTo>
                    <a:pt x="0" y="89"/>
                  </a:moveTo>
                  <a:lnTo>
                    <a:pt x="3" y="67"/>
                  </a:lnTo>
                  <a:lnTo>
                    <a:pt x="10" y="47"/>
                  </a:lnTo>
                  <a:lnTo>
                    <a:pt x="22" y="29"/>
                  </a:lnTo>
                  <a:lnTo>
                    <a:pt x="37" y="15"/>
                  </a:lnTo>
                  <a:lnTo>
                    <a:pt x="57" y="4"/>
                  </a:lnTo>
                  <a:lnTo>
                    <a:pt x="78" y="0"/>
                  </a:lnTo>
                  <a:lnTo>
                    <a:pt x="99" y="0"/>
                  </a:lnTo>
                  <a:lnTo>
                    <a:pt x="120" y="4"/>
                  </a:lnTo>
                  <a:lnTo>
                    <a:pt x="139" y="15"/>
                  </a:lnTo>
                  <a:lnTo>
                    <a:pt x="154" y="29"/>
                  </a:lnTo>
                  <a:lnTo>
                    <a:pt x="166" y="47"/>
                  </a:lnTo>
                  <a:lnTo>
                    <a:pt x="174" y="67"/>
                  </a:lnTo>
                  <a:lnTo>
                    <a:pt x="177" y="89"/>
                  </a:lnTo>
                  <a:lnTo>
                    <a:pt x="174" y="112"/>
                  </a:lnTo>
                  <a:lnTo>
                    <a:pt x="166" y="132"/>
                  </a:lnTo>
                  <a:lnTo>
                    <a:pt x="154" y="150"/>
                  </a:lnTo>
                  <a:lnTo>
                    <a:pt x="139" y="164"/>
                  </a:lnTo>
                  <a:lnTo>
                    <a:pt x="120" y="175"/>
                  </a:lnTo>
                  <a:lnTo>
                    <a:pt x="99" y="179"/>
                  </a:lnTo>
                  <a:lnTo>
                    <a:pt x="78" y="179"/>
                  </a:lnTo>
                  <a:lnTo>
                    <a:pt x="57" y="175"/>
                  </a:lnTo>
                  <a:lnTo>
                    <a:pt x="37" y="164"/>
                  </a:lnTo>
                  <a:lnTo>
                    <a:pt x="22" y="150"/>
                  </a:lnTo>
                  <a:lnTo>
                    <a:pt x="10" y="132"/>
                  </a:lnTo>
                  <a:lnTo>
                    <a:pt x="3" y="112"/>
                  </a:lnTo>
                  <a:lnTo>
                    <a:pt x="0" y="89"/>
                  </a:lnTo>
                  <a:close/>
                </a:path>
              </a:pathLst>
            </a:custGeom>
            <a:solidFill>
              <a:srgbClr val="FFFFFF"/>
            </a:solidFill>
            <a:ln w="1905">
              <a:solidFill>
                <a:srgbClr val="000000"/>
              </a:solidFill>
              <a:round/>
              <a:headEnd/>
              <a:tailEnd/>
            </a:ln>
          </p:spPr>
          <p:txBody>
            <a:bodyPr/>
            <a:lstStyle/>
            <a:p>
              <a:endParaRPr lang="zh-CN" altLang="en-US"/>
            </a:p>
          </p:txBody>
        </p:sp>
        <p:sp>
          <p:nvSpPr>
            <p:cNvPr id="50" name="Rectangle 47"/>
            <p:cNvSpPr>
              <a:spLocks noChangeArrowheads="1"/>
            </p:cNvSpPr>
            <p:nvPr/>
          </p:nvSpPr>
          <p:spPr bwMode="auto">
            <a:xfrm>
              <a:off x="1287" y="2846"/>
              <a:ext cx="260" cy="154"/>
            </a:xfrm>
            <a:prstGeom prst="rect">
              <a:avLst/>
            </a:prstGeom>
            <a:noFill/>
            <a:ln w="9525">
              <a:noFill/>
              <a:miter lim="800000"/>
              <a:headEnd/>
              <a:tailEnd/>
            </a:ln>
          </p:spPr>
          <p:txBody>
            <a:bodyPr lIns="0" tIns="0" rIns="0" bIns="0">
              <a:spAutoFit/>
            </a:bodyPr>
            <a:lstStyle/>
            <a:p>
              <a:pPr algn="just" eaLnBrk="0" hangingPunct="0"/>
              <a:r>
                <a:rPr kumimoji="0" lang="en-US" altLang="zh-CN" sz="1600" b="1">
                  <a:solidFill>
                    <a:srgbClr val="000000"/>
                  </a:solidFill>
                  <a:latin typeface="宋体" charset="-122"/>
                </a:rPr>
                <a:t>libr</a:t>
              </a:r>
              <a:endParaRPr kumimoji="0" lang="en-US" altLang="zh-CN" sz="1600" b="1"/>
            </a:p>
          </p:txBody>
        </p:sp>
        <p:sp>
          <p:nvSpPr>
            <p:cNvPr id="51" name="Line 48"/>
            <p:cNvSpPr>
              <a:spLocks noChangeShapeType="1"/>
            </p:cNvSpPr>
            <p:nvPr/>
          </p:nvSpPr>
          <p:spPr bwMode="auto">
            <a:xfrm flipH="1">
              <a:off x="1180" y="2536"/>
              <a:ext cx="811" cy="273"/>
            </a:xfrm>
            <a:prstGeom prst="line">
              <a:avLst/>
            </a:prstGeom>
            <a:noFill/>
            <a:ln w="5715">
              <a:solidFill>
                <a:srgbClr val="000000"/>
              </a:solidFill>
              <a:round/>
              <a:headEnd/>
              <a:tailEnd/>
            </a:ln>
          </p:spPr>
          <p:txBody>
            <a:bodyPr/>
            <a:lstStyle/>
            <a:p>
              <a:endParaRPr lang="zh-CN" altLang="en-US"/>
            </a:p>
          </p:txBody>
        </p:sp>
        <p:sp>
          <p:nvSpPr>
            <p:cNvPr id="52" name="Freeform 49"/>
            <p:cNvSpPr>
              <a:spLocks/>
            </p:cNvSpPr>
            <p:nvPr/>
          </p:nvSpPr>
          <p:spPr bwMode="auto">
            <a:xfrm>
              <a:off x="1660" y="2843"/>
              <a:ext cx="182" cy="101"/>
            </a:xfrm>
            <a:custGeom>
              <a:avLst/>
              <a:gdLst>
                <a:gd name="T0" fmla="*/ 136 w 267"/>
                <a:gd name="T1" fmla="*/ 101 h 136"/>
                <a:gd name="T2" fmla="*/ 147 w 267"/>
                <a:gd name="T3" fmla="*/ 100 h 136"/>
                <a:gd name="T4" fmla="*/ 159 w 267"/>
                <a:gd name="T5" fmla="*/ 94 h 136"/>
                <a:gd name="T6" fmla="*/ 168 w 267"/>
                <a:gd name="T7" fmla="*/ 86 h 136"/>
                <a:gd name="T8" fmla="*/ 176 w 267"/>
                <a:gd name="T9" fmla="*/ 76 h 136"/>
                <a:gd name="T10" fmla="*/ 180 w 267"/>
                <a:gd name="T11" fmla="*/ 64 h 136"/>
                <a:gd name="T12" fmla="*/ 182 w 267"/>
                <a:gd name="T13" fmla="*/ 51 h 136"/>
                <a:gd name="T14" fmla="*/ 180 w 267"/>
                <a:gd name="T15" fmla="*/ 37 h 136"/>
                <a:gd name="T16" fmla="*/ 176 w 267"/>
                <a:gd name="T17" fmla="*/ 25 h 136"/>
                <a:gd name="T18" fmla="*/ 168 w 267"/>
                <a:gd name="T19" fmla="*/ 15 h 136"/>
                <a:gd name="T20" fmla="*/ 159 w 267"/>
                <a:gd name="T21" fmla="*/ 7 h 136"/>
                <a:gd name="T22" fmla="*/ 147 w 267"/>
                <a:gd name="T23" fmla="*/ 1 h 136"/>
                <a:gd name="T24" fmla="*/ 136 w 267"/>
                <a:gd name="T25" fmla="*/ 0 h 136"/>
                <a:gd name="T26" fmla="*/ 46 w 267"/>
                <a:gd name="T27" fmla="*/ 0 h 136"/>
                <a:gd name="T28" fmla="*/ 35 w 267"/>
                <a:gd name="T29" fmla="*/ 1 h 136"/>
                <a:gd name="T30" fmla="*/ 24 w 267"/>
                <a:gd name="T31" fmla="*/ 7 h 136"/>
                <a:gd name="T32" fmla="*/ 14 w 267"/>
                <a:gd name="T33" fmla="*/ 15 h 136"/>
                <a:gd name="T34" fmla="*/ 6 w 267"/>
                <a:gd name="T35" fmla="*/ 25 h 136"/>
                <a:gd name="T36" fmla="*/ 2 w 267"/>
                <a:gd name="T37" fmla="*/ 37 h 136"/>
                <a:gd name="T38" fmla="*/ 0 w 267"/>
                <a:gd name="T39" fmla="*/ 51 h 136"/>
                <a:gd name="T40" fmla="*/ 2 w 267"/>
                <a:gd name="T41" fmla="*/ 64 h 136"/>
                <a:gd name="T42" fmla="*/ 6 w 267"/>
                <a:gd name="T43" fmla="*/ 76 h 136"/>
                <a:gd name="T44" fmla="*/ 14 w 267"/>
                <a:gd name="T45" fmla="*/ 86 h 136"/>
                <a:gd name="T46" fmla="*/ 24 w 267"/>
                <a:gd name="T47" fmla="*/ 94 h 136"/>
                <a:gd name="T48" fmla="*/ 35 w 267"/>
                <a:gd name="T49" fmla="*/ 100 h 136"/>
                <a:gd name="T50" fmla="*/ 46 w 267"/>
                <a:gd name="T51" fmla="*/ 101 h 136"/>
                <a:gd name="T52" fmla="*/ 136 w 267"/>
                <a:gd name="T53" fmla="*/ 101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7"/>
                <a:gd name="T82" fmla="*/ 0 h 136"/>
                <a:gd name="T83" fmla="*/ 267 w 267"/>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7" h="136">
                  <a:moveTo>
                    <a:pt x="200" y="136"/>
                  </a:moveTo>
                  <a:lnTo>
                    <a:pt x="216" y="135"/>
                  </a:lnTo>
                  <a:lnTo>
                    <a:pt x="233" y="127"/>
                  </a:lnTo>
                  <a:lnTo>
                    <a:pt x="246" y="116"/>
                  </a:lnTo>
                  <a:lnTo>
                    <a:pt x="258" y="102"/>
                  </a:lnTo>
                  <a:lnTo>
                    <a:pt x="264" y="86"/>
                  </a:lnTo>
                  <a:lnTo>
                    <a:pt x="267" y="69"/>
                  </a:lnTo>
                  <a:lnTo>
                    <a:pt x="264" y="50"/>
                  </a:lnTo>
                  <a:lnTo>
                    <a:pt x="258" y="33"/>
                  </a:lnTo>
                  <a:lnTo>
                    <a:pt x="246" y="20"/>
                  </a:lnTo>
                  <a:lnTo>
                    <a:pt x="233" y="9"/>
                  </a:lnTo>
                  <a:lnTo>
                    <a:pt x="216" y="1"/>
                  </a:lnTo>
                  <a:lnTo>
                    <a:pt x="200" y="0"/>
                  </a:lnTo>
                  <a:lnTo>
                    <a:pt x="68" y="0"/>
                  </a:lnTo>
                  <a:lnTo>
                    <a:pt x="51" y="1"/>
                  </a:lnTo>
                  <a:lnTo>
                    <a:pt x="35" y="9"/>
                  </a:lnTo>
                  <a:lnTo>
                    <a:pt x="21" y="20"/>
                  </a:lnTo>
                  <a:lnTo>
                    <a:pt x="9" y="33"/>
                  </a:lnTo>
                  <a:lnTo>
                    <a:pt x="3" y="50"/>
                  </a:lnTo>
                  <a:lnTo>
                    <a:pt x="0" y="69"/>
                  </a:lnTo>
                  <a:lnTo>
                    <a:pt x="3" y="86"/>
                  </a:lnTo>
                  <a:lnTo>
                    <a:pt x="9" y="102"/>
                  </a:lnTo>
                  <a:lnTo>
                    <a:pt x="21" y="116"/>
                  </a:lnTo>
                  <a:lnTo>
                    <a:pt x="35" y="127"/>
                  </a:lnTo>
                  <a:lnTo>
                    <a:pt x="51" y="135"/>
                  </a:lnTo>
                  <a:lnTo>
                    <a:pt x="68" y="136"/>
                  </a:lnTo>
                  <a:lnTo>
                    <a:pt x="200" y="136"/>
                  </a:lnTo>
                  <a:close/>
                </a:path>
              </a:pathLst>
            </a:custGeom>
            <a:blipFill dpi="0" rotWithShape="0">
              <a:blip r:embed="rId2" cstate="print"/>
              <a:srcRect/>
              <a:tile tx="0" ty="0" sx="100000" sy="100000" flip="none" algn="tl"/>
            </a:blipFill>
            <a:ln w="1905">
              <a:solidFill>
                <a:srgbClr val="000000"/>
              </a:solidFill>
              <a:round/>
              <a:headEnd/>
              <a:tailEnd/>
            </a:ln>
          </p:spPr>
          <p:txBody>
            <a:bodyPr/>
            <a:lstStyle/>
            <a:p>
              <a:endParaRPr lang="zh-CN" altLang="en-US"/>
            </a:p>
          </p:txBody>
        </p:sp>
        <p:sp>
          <p:nvSpPr>
            <p:cNvPr id="53" name="Line 50"/>
            <p:cNvSpPr>
              <a:spLocks noChangeShapeType="1"/>
            </p:cNvSpPr>
            <p:nvPr/>
          </p:nvSpPr>
          <p:spPr bwMode="auto">
            <a:xfrm flipH="1">
              <a:off x="1752" y="2536"/>
              <a:ext cx="239" cy="307"/>
            </a:xfrm>
            <a:prstGeom prst="line">
              <a:avLst/>
            </a:prstGeom>
            <a:noFill/>
            <a:ln w="5715">
              <a:solidFill>
                <a:srgbClr val="000000"/>
              </a:solidFill>
              <a:round/>
              <a:headEnd/>
              <a:tailEnd/>
            </a:ln>
          </p:spPr>
          <p:txBody>
            <a:bodyPr/>
            <a:lstStyle/>
            <a:p>
              <a:endParaRPr lang="zh-CN" altLang="en-US"/>
            </a:p>
          </p:txBody>
        </p:sp>
        <p:sp>
          <p:nvSpPr>
            <p:cNvPr id="54" name="Rectangle 51"/>
            <p:cNvSpPr>
              <a:spLocks noChangeArrowheads="1"/>
            </p:cNvSpPr>
            <p:nvPr/>
          </p:nvSpPr>
          <p:spPr bwMode="auto">
            <a:xfrm>
              <a:off x="1811" y="2762"/>
              <a:ext cx="486"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Tahoma" pitchFamily="34" charset="0"/>
                </a:rPr>
                <a:t>server1</a:t>
              </a:r>
              <a:endParaRPr kumimoji="0" lang="en-US" altLang="zh-CN" sz="1600" b="1"/>
            </a:p>
          </p:txBody>
        </p:sp>
        <p:sp>
          <p:nvSpPr>
            <p:cNvPr id="55" name="Freeform 52"/>
            <p:cNvSpPr>
              <a:spLocks/>
            </p:cNvSpPr>
            <p:nvPr/>
          </p:nvSpPr>
          <p:spPr bwMode="auto">
            <a:xfrm>
              <a:off x="791" y="3251"/>
              <a:ext cx="179" cy="103"/>
            </a:xfrm>
            <a:custGeom>
              <a:avLst/>
              <a:gdLst>
                <a:gd name="T0" fmla="*/ 134 w 265"/>
                <a:gd name="T1" fmla="*/ 103 h 138"/>
                <a:gd name="T2" fmla="*/ 146 w 265"/>
                <a:gd name="T3" fmla="*/ 101 h 138"/>
                <a:gd name="T4" fmla="*/ 157 w 265"/>
                <a:gd name="T5" fmla="*/ 96 h 138"/>
                <a:gd name="T6" fmla="*/ 166 w 265"/>
                <a:gd name="T7" fmla="*/ 88 h 138"/>
                <a:gd name="T8" fmla="*/ 173 w 265"/>
                <a:gd name="T9" fmla="*/ 76 h 138"/>
                <a:gd name="T10" fmla="*/ 178 w 265"/>
                <a:gd name="T11" fmla="*/ 65 h 138"/>
                <a:gd name="T12" fmla="*/ 179 w 265"/>
                <a:gd name="T13" fmla="*/ 52 h 138"/>
                <a:gd name="T14" fmla="*/ 178 w 265"/>
                <a:gd name="T15" fmla="*/ 37 h 138"/>
                <a:gd name="T16" fmla="*/ 173 w 265"/>
                <a:gd name="T17" fmla="*/ 26 h 138"/>
                <a:gd name="T18" fmla="*/ 166 w 265"/>
                <a:gd name="T19" fmla="*/ 15 h 138"/>
                <a:gd name="T20" fmla="*/ 157 w 265"/>
                <a:gd name="T21" fmla="*/ 7 h 138"/>
                <a:gd name="T22" fmla="*/ 146 w 265"/>
                <a:gd name="T23" fmla="*/ 2 h 138"/>
                <a:gd name="T24" fmla="*/ 134 w 265"/>
                <a:gd name="T25" fmla="*/ 0 h 138"/>
                <a:gd name="T26" fmla="*/ 45 w 265"/>
                <a:gd name="T27" fmla="*/ 0 h 138"/>
                <a:gd name="T28" fmla="*/ 33 w 265"/>
                <a:gd name="T29" fmla="*/ 2 h 138"/>
                <a:gd name="T30" fmla="*/ 23 w 265"/>
                <a:gd name="T31" fmla="*/ 7 h 138"/>
                <a:gd name="T32" fmla="*/ 13 w 265"/>
                <a:gd name="T33" fmla="*/ 15 h 138"/>
                <a:gd name="T34" fmla="*/ 6 w 265"/>
                <a:gd name="T35" fmla="*/ 26 h 138"/>
                <a:gd name="T36" fmla="*/ 2 w 265"/>
                <a:gd name="T37" fmla="*/ 37 h 138"/>
                <a:gd name="T38" fmla="*/ 0 w 265"/>
                <a:gd name="T39" fmla="*/ 52 h 138"/>
                <a:gd name="T40" fmla="*/ 2 w 265"/>
                <a:gd name="T41" fmla="*/ 65 h 138"/>
                <a:gd name="T42" fmla="*/ 6 w 265"/>
                <a:gd name="T43" fmla="*/ 76 h 138"/>
                <a:gd name="T44" fmla="*/ 13 w 265"/>
                <a:gd name="T45" fmla="*/ 88 h 138"/>
                <a:gd name="T46" fmla="*/ 23 w 265"/>
                <a:gd name="T47" fmla="*/ 96 h 138"/>
                <a:gd name="T48" fmla="*/ 33 w 265"/>
                <a:gd name="T49" fmla="*/ 101 h 138"/>
                <a:gd name="T50" fmla="*/ 45 w 265"/>
                <a:gd name="T51" fmla="*/ 103 h 138"/>
                <a:gd name="T52" fmla="*/ 134 w 265"/>
                <a:gd name="T53" fmla="*/ 103 h 13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5"/>
                <a:gd name="T82" fmla="*/ 0 h 138"/>
                <a:gd name="T83" fmla="*/ 265 w 265"/>
                <a:gd name="T84" fmla="*/ 138 h 13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5" h="138">
                  <a:moveTo>
                    <a:pt x="198" y="138"/>
                  </a:moveTo>
                  <a:lnTo>
                    <a:pt x="216" y="135"/>
                  </a:lnTo>
                  <a:lnTo>
                    <a:pt x="232" y="128"/>
                  </a:lnTo>
                  <a:lnTo>
                    <a:pt x="246" y="118"/>
                  </a:lnTo>
                  <a:lnTo>
                    <a:pt x="256" y="102"/>
                  </a:lnTo>
                  <a:lnTo>
                    <a:pt x="264" y="87"/>
                  </a:lnTo>
                  <a:lnTo>
                    <a:pt x="265" y="69"/>
                  </a:lnTo>
                  <a:lnTo>
                    <a:pt x="264" y="50"/>
                  </a:lnTo>
                  <a:lnTo>
                    <a:pt x="256" y="35"/>
                  </a:lnTo>
                  <a:lnTo>
                    <a:pt x="246" y="20"/>
                  </a:lnTo>
                  <a:lnTo>
                    <a:pt x="232" y="9"/>
                  </a:lnTo>
                  <a:lnTo>
                    <a:pt x="216" y="3"/>
                  </a:lnTo>
                  <a:lnTo>
                    <a:pt x="198" y="0"/>
                  </a:lnTo>
                  <a:lnTo>
                    <a:pt x="67" y="0"/>
                  </a:lnTo>
                  <a:lnTo>
                    <a:pt x="49" y="3"/>
                  </a:lnTo>
                  <a:lnTo>
                    <a:pt x="34" y="9"/>
                  </a:lnTo>
                  <a:lnTo>
                    <a:pt x="19" y="20"/>
                  </a:lnTo>
                  <a:lnTo>
                    <a:pt x="9" y="35"/>
                  </a:lnTo>
                  <a:lnTo>
                    <a:pt x="3" y="50"/>
                  </a:lnTo>
                  <a:lnTo>
                    <a:pt x="0" y="69"/>
                  </a:lnTo>
                  <a:lnTo>
                    <a:pt x="3" y="87"/>
                  </a:lnTo>
                  <a:lnTo>
                    <a:pt x="9" y="102"/>
                  </a:lnTo>
                  <a:lnTo>
                    <a:pt x="19" y="118"/>
                  </a:lnTo>
                  <a:lnTo>
                    <a:pt x="34" y="128"/>
                  </a:lnTo>
                  <a:lnTo>
                    <a:pt x="49" y="135"/>
                  </a:lnTo>
                  <a:lnTo>
                    <a:pt x="67" y="138"/>
                  </a:lnTo>
                  <a:lnTo>
                    <a:pt x="198" y="138"/>
                  </a:lnTo>
                  <a:close/>
                </a:path>
              </a:pathLst>
            </a:custGeom>
            <a:blipFill dpi="0" rotWithShape="0">
              <a:blip r:embed="rId2" cstate="print"/>
              <a:srcRect/>
              <a:tile tx="0" ty="0" sx="100000" sy="100000" flip="none" algn="tl"/>
            </a:blipFill>
            <a:ln w="1905">
              <a:solidFill>
                <a:srgbClr val="000000"/>
              </a:solidFill>
              <a:round/>
              <a:headEnd/>
              <a:tailEnd/>
            </a:ln>
          </p:spPr>
          <p:txBody>
            <a:bodyPr/>
            <a:lstStyle/>
            <a:p>
              <a:endParaRPr lang="zh-CN" altLang="en-US"/>
            </a:p>
          </p:txBody>
        </p:sp>
        <p:sp>
          <p:nvSpPr>
            <p:cNvPr id="56" name="Rectangle 53"/>
            <p:cNvSpPr>
              <a:spLocks noChangeArrowheads="1"/>
            </p:cNvSpPr>
            <p:nvPr/>
          </p:nvSpPr>
          <p:spPr bwMode="auto">
            <a:xfrm>
              <a:off x="999" y="3240"/>
              <a:ext cx="317" cy="134"/>
            </a:xfrm>
            <a:prstGeom prst="rect">
              <a:avLst/>
            </a:prstGeom>
            <a:noFill/>
            <a:ln w="9525">
              <a:noFill/>
              <a:miter lim="800000"/>
              <a:headEnd/>
              <a:tailEnd/>
            </a:ln>
          </p:spPr>
          <p:txBody>
            <a:bodyPr wrap="none" lIns="0" tIns="0" rIns="0" bIns="0">
              <a:spAutoFit/>
            </a:bodyPr>
            <a:lstStyle/>
            <a:p>
              <a:pPr algn="just" eaLnBrk="0" hangingPunct="0"/>
              <a:r>
                <a:rPr kumimoji="0" lang="en-US" altLang="zh-CN" sz="1400" b="1">
                  <a:solidFill>
                    <a:srgbClr val="000000"/>
                  </a:solidFill>
                  <a:latin typeface="Tahoma" pitchFamily="34" charset="0"/>
                </a:rPr>
                <a:t>host1</a:t>
              </a:r>
              <a:endParaRPr kumimoji="0" lang="en-US" altLang="zh-CN" sz="1400" b="1"/>
            </a:p>
          </p:txBody>
        </p:sp>
        <p:sp>
          <p:nvSpPr>
            <p:cNvPr id="57" name="Freeform 54"/>
            <p:cNvSpPr>
              <a:spLocks/>
            </p:cNvSpPr>
            <p:nvPr/>
          </p:nvSpPr>
          <p:spPr bwMode="auto">
            <a:xfrm>
              <a:off x="1301" y="3251"/>
              <a:ext cx="179" cy="103"/>
            </a:xfrm>
            <a:custGeom>
              <a:avLst/>
              <a:gdLst>
                <a:gd name="T0" fmla="*/ 134 w 265"/>
                <a:gd name="T1" fmla="*/ 103 h 138"/>
                <a:gd name="T2" fmla="*/ 146 w 265"/>
                <a:gd name="T3" fmla="*/ 101 h 138"/>
                <a:gd name="T4" fmla="*/ 157 w 265"/>
                <a:gd name="T5" fmla="*/ 96 h 138"/>
                <a:gd name="T6" fmla="*/ 166 w 265"/>
                <a:gd name="T7" fmla="*/ 88 h 138"/>
                <a:gd name="T8" fmla="*/ 173 w 265"/>
                <a:gd name="T9" fmla="*/ 76 h 138"/>
                <a:gd name="T10" fmla="*/ 178 w 265"/>
                <a:gd name="T11" fmla="*/ 65 h 138"/>
                <a:gd name="T12" fmla="*/ 179 w 265"/>
                <a:gd name="T13" fmla="*/ 52 h 138"/>
                <a:gd name="T14" fmla="*/ 178 w 265"/>
                <a:gd name="T15" fmla="*/ 37 h 138"/>
                <a:gd name="T16" fmla="*/ 173 w 265"/>
                <a:gd name="T17" fmla="*/ 26 h 138"/>
                <a:gd name="T18" fmla="*/ 166 w 265"/>
                <a:gd name="T19" fmla="*/ 15 h 138"/>
                <a:gd name="T20" fmla="*/ 157 w 265"/>
                <a:gd name="T21" fmla="*/ 7 h 138"/>
                <a:gd name="T22" fmla="*/ 146 w 265"/>
                <a:gd name="T23" fmla="*/ 2 h 138"/>
                <a:gd name="T24" fmla="*/ 134 w 265"/>
                <a:gd name="T25" fmla="*/ 0 h 138"/>
                <a:gd name="T26" fmla="*/ 45 w 265"/>
                <a:gd name="T27" fmla="*/ 0 h 138"/>
                <a:gd name="T28" fmla="*/ 33 w 265"/>
                <a:gd name="T29" fmla="*/ 2 h 138"/>
                <a:gd name="T30" fmla="*/ 23 w 265"/>
                <a:gd name="T31" fmla="*/ 7 h 138"/>
                <a:gd name="T32" fmla="*/ 13 w 265"/>
                <a:gd name="T33" fmla="*/ 15 h 138"/>
                <a:gd name="T34" fmla="*/ 6 w 265"/>
                <a:gd name="T35" fmla="*/ 26 h 138"/>
                <a:gd name="T36" fmla="*/ 2 w 265"/>
                <a:gd name="T37" fmla="*/ 37 h 138"/>
                <a:gd name="T38" fmla="*/ 0 w 265"/>
                <a:gd name="T39" fmla="*/ 52 h 138"/>
                <a:gd name="T40" fmla="*/ 2 w 265"/>
                <a:gd name="T41" fmla="*/ 65 h 138"/>
                <a:gd name="T42" fmla="*/ 6 w 265"/>
                <a:gd name="T43" fmla="*/ 76 h 138"/>
                <a:gd name="T44" fmla="*/ 13 w 265"/>
                <a:gd name="T45" fmla="*/ 88 h 138"/>
                <a:gd name="T46" fmla="*/ 23 w 265"/>
                <a:gd name="T47" fmla="*/ 96 h 138"/>
                <a:gd name="T48" fmla="*/ 33 w 265"/>
                <a:gd name="T49" fmla="*/ 101 h 138"/>
                <a:gd name="T50" fmla="*/ 45 w 265"/>
                <a:gd name="T51" fmla="*/ 103 h 138"/>
                <a:gd name="T52" fmla="*/ 134 w 265"/>
                <a:gd name="T53" fmla="*/ 103 h 13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5"/>
                <a:gd name="T82" fmla="*/ 0 h 138"/>
                <a:gd name="T83" fmla="*/ 265 w 265"/>
                <a:gd name="T84" fmla="*/ 138 h 13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5" h="138">
                  <a:moveTo>
                    <a:pt x="198" y="138"/>
                  </a:moveTo>
                  <a:lnTo>
                    <a:pt x="216" y="135"/>
                  </a:lnTo>
                  <a:lnTo>
                    <a:pt x="232" y="128"/>
                  </a:lnTo>
                  <a:lnTo>
                    <a:pt x="246" y="118"/>
                  </a:lnTo>
                  <a:lnTo>
                    <a:pt x="256" y="102"/>
                  </a:lnTo>
                  <a:lnTo>
                    <a:pt x="264" y="87"/>
                  </a:lnTo>
                  <a:lnTo>
                    <a:pt x="265" y="69"/>
                  </a:lnTo>
                  <a:lnTo>
                    <a:pt x="264" y="50"/>
                  </a:lnTo>
                  <a:lnTo>
                    <a:pt x="256" y="35"/>
                  </a:lnTo>
                  <a:lnTo>
                    <a:pt x="246" y="20"/>
                  </a:lnTo>
                  <a:lnTo>
                    <a:pt x="232" y="9"/>
                  </a:lnTo>
                  <a:lnTo>
                    <a:pt x="216" y="3"/>
                  </a:lnTo>
                  <a:lnTo>
                    <a:pt x="198" y="0"/>
                  </a:lnTo>
                  <a:lnTo>
                    <a:pt x="67" y="0"/>
                  </a:lnTo>
                  <a:lnTo>
                    <a:pt x="49" y="3"/>
                  </a:lnTo>
                  <a:lnTo>
                    <a:pt x="34" y="9"/>
                  </a:lnTo>
                  <a:lnTo>
                    <a:pt x="19" y="20"/>
                  </a:lnTo>
                  <a:lnTo>
                    <a:pt x="9" y="35"/>
                  </a:lnTo>
                  <a:lnTo>
                    <a:pt x="3" y="50"/>
                  </a:lnTo>
                  <a:lnTo>
                    <a:pt x="0" y="69"/>
                  </a:lnTo>
                  <a:lnTo>
                    <a:pt x="3" y="87"/>
                  </a:lnTo>
                  <a:lnTo>
                    <a:pt x="9" y="102"/>
                  </a:lnTo>
                  <a:lnTo>
                    <a:pt x="19" y="118"/>
                  </a:lnTo>
                  <a:lnTo>
                    <a:pt x="34" y="128"/>
                  </a:lnTo>
                  <a:lnTo>
                    <a:pt x="49" y="135"/>
                  </a:lnTo>
                  <a:lnTo>
                    <a:pt x="67" y="138"/>
                  </a:lnTo>
                  <a:lnTo>
                    <a:pt x="198" y="138"/>
                  </a:lnTo>
                  <a:close/>
                </a:path>
              </a:pathLst>
            </a:custGeom>
            <a:blipFill dpi="0" rotWithShape="0">
              <a:blip r:embed="rId2" cstate="print"/>
              <a:srcRect/>
              <a:tile tx="0" ty="0" sx="100000" sy="100000" flip="none" algn="tl"/>
            </a:blipFill>
            <a:ln w="1905">
              <a:solidFill>
                <a:srgbClr val="000000"/>
              </a:solidFill>
              <a:round/>
              <a:headEnd/>
              <a:tailEnd/>
            </a:ln>
          </p:spPr>
          <p:txBody>
            <a:bodyPr/>
            <a:lstStyle/>
            <a:p>
              <a:endParaRPr lang="zh-CN" altLang="en-US"/>
            </a:p>
          </p:txBody>
        </p:sp>
        <p:sp>
          <p:nvSpPr>
            <p:cNvPr id="58" name="Rectangle 55"/>
            <p:cNvSpPr>
              <a:spLocks noChangeArrowheads="1"/>
            </p:cNvSpPr>
            <p:nvPr/>
          </p:nvSpPr>
          <p:spPr bwMode="auto">
            <a:xfrm>
              <a:off x="1521" y="3240"/>
              <a:ext cx="317" cy="134"/>
            </a:xfrm>
            <a:prstGeom prst="rect">
              <a:avLst/>
            </a:prstGeom>
            <a:noFill/>
            <a:ln w="9525">
              <a:noFill/>
              <a:miter lim="800000"/>
              <a:headEnd/>
              <a:tailEnd/>
            </a:ln>
          </p:spPr>
          <p:txBody>
            <a:bodyPr wrap="none" lIns="0" tIns="0" rIns="0" bIns="0">
              <a:spAutoFit/>
            </a:bodyPr>
            <a:lstStyle/>
            <a:p>
              <a:pPr algn="just" eaLnBrk="0" hangingPunct="0"/>
              <a:r>
                <a:rPr kumimoji="0" lang="en-US" altLang="zh-CN" sz="1400" b="1">
                  <a:solidFill>
                    <a:srgbClr val="000000"/>
                  </a:solidFill>
                  <a:latin typeface="Tahoma" pitchFamily="34" charset="0"/>
                </a:rPr>
                <a:t>host2</a:t>
              </a:r>
              <a:endParaRPr kumimoji="0" lang="en-US" altLang="zh-CN" sz="1400" b="1"/>
            </a:p>
          </p:txBody>
        </p:sp>
        <p:sp>
          <p:nvSpPr>
            <p:cNvPr id="59" name="Freeform 56"/>
            <p:cNvSpPr>
              <a:spLocks/>
            </p:cNvSpPr>
            <p:nvPr/>
          </p:nvSpPr>
          <p:spPr bwMode="auto">
            <a:xfrm>
              <a:off x="882" y="2944"/>
              <a:ext cx="509" cy="307"/>
            </a:xfrm>
            <a:custGeom>
              <a:avLst/>
              <a:gdLst>
                <a:gd name="T0" fmla="*/ 509 w 752"/>
                <a:gd name="T1" fmla="*/ 307 h 407"/>
                <a:gd name="T2" fmla="*/ 299 w 752"/>
                <a:gd name="T3" fmla="*/ 0 h 407"/>
                <a:gd name="T4" fmla="*/ 0 w 752"/>
                <a:gd name="T5" fmla="*/ 307 h 407"/>
                <a:gd name="T6" fmla="*/ 0 60000 65536"/>
                <a:gd name="T7" fmla="*/ 0 60000 65536"/>
                <a:gd name="T8" fmla="*/ 0 60000 65536"/>
                <a:gd name="T9" fmla="*/ 0 w 752"/>
                <a:gd name="T10" fmla="*/ 0 h 407"/>
                <a:gd name="T11" fmla="*/ 752 w 752"/>
                <a:gd name="T12" fmla="*/ 407 h 407"/>
              </a:gdLst>
              <a:ahLst/>
              <a:cxnLst>
                <a:cxn ang="T6">
                  <a:pos x="T0" y="T1"/>
                </a:cxn>
                <a:cxn ang="T7">
                  <a:pos x="T2" y="T3"/>
                </a:cxn>
                <a:cxn ang="T8">
                  <a:pos x="T4" y="T5"/>
                </a:cxn>
              </a:cxnLst>
              <a:rect l="T9" t="T10" r="T11" b="T12"/>
              <a:pathLst>
                <a:path w="752" h="407">
                  <a:moveTo>
                    <a:pt x="752" y="407"/>
                  </a:moveTo>
                  <a:lnTo>
                    <a:pt x="442" y="0"/>
                  </a:lnTo>
                  <a:lnTo>
                    <a:pt x="0" y="407"/>
                  </a:lnTo>
                </a:path>
              </a:pathLst>
            </a:custGeom>
            <a:noFill/>
            <a:ln w="5715">
              <a:solidFill>
                <a:srgbClr val="000000"/>
              </a:solidFill>
              <a:round/>
              <a:headEnd/>
              <a:tailEnd/>
            </a:ln>
          </p:spPr>
          <p:txBody>
            <a:bodyPr/>
            <a:lstStyle/>
            <a:p>
              <a:endParaRPr lang="zh-CN" altLang="en-US"/>
            </a:p>
          </p:txBody>
        </p:sp>
        <p:sp>
          <p:nvSpPr>
            <p:cNvPr id="60" name="Rectangle 57"/>
            <p:cNvSpPr>
              <a:spLocks noChangeArrowheads="1"/>
            </p:cNvSpPr>
            <p:nvPr/>
          </p:nvSpPr>
          <p:spPr bwMode="auto">
            <a:xfrm>
              <a:off x="3713" y="1755"/>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a:t>
              </a:r>
              <a:endParaRPr kumimoji="0" lang="en-US" altLang="zh-CN" sz="1600" b="1"/>
            </a:p>
          </p:txBody>
        </p:sp>
        <p:sp>
          <p:nvSpPr>
            <p:cNvPr id="61" name="Rectangle 58"/>
            <p:cNvSpPr>
              <a:spLocks noChangeArrowheads="1"/>
            </p:cNvSpPr>
            <p:nvPr/>
          </p:nvSpPr>
          <p:spPr bwMode="auto">
            <a:xfrm>
              <a:off x="3472" y="2131"/>
              <a:ext cx="195" cy="155"/>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a:t>
              </a:r>
              <a:endParaRPr kumimoji="0" lang="en-US" altLang="zh-CN" sz="1600" b="1"/>
            </a:p>
          </p:txBody>
        </p:sp>
        <p:sp>
          <p:nvSpPr>
            <p:cNvPr id="62" name="Rectangle 59"/>
            <p:cNvSpPr>
              <a:spLocks noChangeArrowheads="1"/>
            </p:cNvSpPr>
            <p:nvPr/>
          </p:nvSpPr>
          <p:spPr bwMode="auto">
            <a:xfrm>
              <a:off x="3172" y="2438"/>
              <a:ext cx="19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a:t>
              </a:r>
              <a:endParaRPr kumimoji="0" lang="en-US" altLang="zh-CN" sz="1600" b="1"/>
            </a:p>
          </p:txBody>
        </p:sp>
        <p:sp>
          <p:nvSpPr>
            <p:cNvPr id="63" name="Rectangle 60"/>
            <p:cNvSpPr>
              <a:spLocks noChangeArrowheads="1"/>
            </p:cNvSpPr>
            <p:nvPr/>
          </p:nvSpPr>
          <p:spPr bwMode="auto">
            <a:xfrm>
              <a:off x="2333" y="2846"/>
              <a:ext cx="195" cy="155"/>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a:t>
              </a:r>
              <a:endParaRPr kumimoji="0" lang="en-US" altLang="zh-CN" sz="1600" b="1"/>
            </a:p>
          </p:txBody>
        </p:sp>
        <p:sp>
          <p:nvSpPr>
            <p:cNvPr id="64" name="Line 61"/>
            <p:cNvSpPr>
              <a:spLocks noChangeShapeType="1"/>
            </p:cNvSpPr>
            <p:nvPr/>
          </p:nvSpPr>
          <p:spPr bwMode="auto">
            <a:xfrm>
              <a:off x="2770" y="2195"/>
              <a:ext cx="480" cy="205"/>
            </a:xfrm>
            <a:prstGeom prst="line">
              <a:avLst/>
            </a:prstGeom>
            <a:noFill/>
            <a:ln w="5715">
              <a:solidFill>
                <a:srgbClr val="000000"/>
              </a:solidFill>
              <a:round/>
              <a:headEnd/>
              <a:tailEnd/>
            </a:ln>
          </p:spPr>
          <p:txBody>
            <a:bodyPr/>
            <a:lstStyle/>
            <a:p>
              <a:endParaRPr lang="zh-CN" altLang="en-US"/>
            </a:p>
          </p:txBody>
        </p:sp>
        <p:sp>
          <p:nvSpPr>
            <p:cNvPr id="65" name="Line 62"/>
            <p:cNvSpPr>
              <a:spLocks noChangeShapeType="1"/>
            </p:cNvSpPr>
            <p:nvPr/>
          </p:nvSpPr>
          <p:spPr bwMode="auto">
            <a:xfrm>
              <a:off x="2770" y="1855"/>
              <a:ext cx="782" cy="273"/>
            </a:xfrm>
            <a:prstGeom prst="line">
              <a:avLst/>
            </a:prstGeom>
            <a:noFill/>
            <a:ln w="5715">
              <a:solidFill>
                <a:srgbClr val="000000"/>
              </a:solidFill>
              <a:round/>
              <a:headEnd/>
              <a:tailEnd/>
            </a:ln>
          </p:spPr>
          <p:txBody>
            <a:bodyPr/>
            <a:lstStyle/>
            <a:p>
              <a:endParaRPr lang="zh-CN" altLang="en-US"/>
            </a:p>
          </p:txBody>
        </p:sp>
        <p:sp>
          <p:nvSpPr>
            <p:cNvPr id="66" name="Line 63"/>
            <p:cNvSpPr>
              <a:spLocks noChangeShapeType="1"/>
            </p:cNvSpPr>
            <p:nvPr/>
          </p:nvSpPr>
          <p:spPr bwMode="auto">
            <a:xfrm>
              <a:off x="2082" y="1309"/>
              <a:ext cx="1649" cy="408"/>
            </a:xfrm>
            <a:prstGeom prst="line">
              <a:avLst/>
            </a:prstGeom>
            <a:noFill/>
            <a:ln w="5715">
              <a:solidFill>
                <a:srgbClr val="000000"/>
              </a:solidFill>
              <a:round/>
              <a:headEnd/>
              <a:tailEnd/>
            </a:ln>
          </p:spPr>
          <p:txBody>
            <a:bodyPr/>
            <a:lstStyle/>
            <a:p>
              <a:endParaRPr lang="zh-CN" altLang="en-US"/>
            </a:p>
          </p:txBody>
        </p:sp>
        <p:sp>
          <p:nvSpPr>
            <p:cNvPr id="67" name="Line 64"/>
            <p:cNvSpPr>
              <a:spLocks noChangeShapeType="1"/>
            </p:cNvSpPr>
            <p:nvPr/>
          </p:nvSpPr>
          <p:spPr bwMode="auto">
            <a:xfrm>
              <a:off x="1991" y="2536"/>
              <a:ext cx="420" cy="273"/>
            </a:xfrm>
            <a:prstGeom prst="line">
              <a:avLst/>
            </a:prstGeom>
            <a:noFill/>
            <a:ln w="5715">
              <a:solidFill>
                <a:srgbClr val="000000"/>
              </a:solidFill>
              <a:round/>
              <a:headEnd/>
              <a:tailEnd/>
            </a:ln>
          </p:spPr>
          <p:txBody>
            <a:bodyPr/>
            <a:lstStyle/>
            <a:p>
              <a:endParaRPr lang="zh-CN" altLang="en-US"/>
            </a:p>
          </p:txBody>
        </p:sp>
        <p:sp>
          <p:nvSpPr>
            <p:cNvPr id="68" name="Freeform 65"/>
            <p:cNvSpPr>
              <a:spLocks/>
            </p:cNvSpPr>
            <p:nvPr/>
          </p:nvSpPr>
          <p:spPr bwMode="auto">
            <a:xfrm>
              <a:off x="743" y="3121"/>
              <a:ext cx="5" cy="55"/>
            </a:xfrm>
            <a:custGeom>
              <a:avLst/>
              <a:gdLst>
                <a:gd name="T0" fmla="*/ 0 w 5"/>
                <a:gd name="T1" fmla="*/ 55 h 48"/>
                <a:gd name="T2" fmla="*/ 2 w 5"/>
                <a:gd name="T3" fmla="*/ 19 h 48"/>
                <a:gd name="T4" fmla="*/ 5 w 5"/>
                <a:gd name="T5" fmla="*/ 0 h 48"/>
                <a:gd name="T6" fmla="*/ 0 60000 65536"/>
                <a:gd name="T7" fmla="*/ 0 60000 65536"/>
                <a:gd name="T8" fmla="*/ 0 60000 65536"/>
                <a:gd name="T9" fmla="*/ 0 w 5"/>
                <a:gd name="T10" fmla="*/ 0 h 48"/>
                <a:gd name="T11" fmla="*/ 5 w 5"/>
                <a:gd name="T12" fmla="*/ 48 h 48"/>
              </a:gdLst>
              <a:ahLst/>
              <a:cxnLst>
                <a:cxn ang="T6">
                  <a:pos x="T0" y="T1"/>
                </a:cxn>
                <a:cxn ang="T7">
                  <a:pos x="T2" y="T3"/>
                </a:cxn>
                <a:cxn ang="T8">
                  <a:pos x="T4" y="T5"/>
                </a:cxn>
              </a:cxnLst>
              <a:rect l="T9" t="T10" r="T11" b="T12"/>
              <a:pathLst>
                <a:path w="5" h="48">
                  <a:moveTo>
                    <a:pt x="0" y="48"/>
                  </a:moveTo>
                  <a:lnTo>
                    <a:pt x="2" y="17"/>
                  </a:lnTo>
                  <a:lnTo>
                    <a:pt x="5" y="0"/>
                  </a:lnTo>
                </a:path>
              </a:pathLst>
            </a:custGeom>
            <a:noFill/>
            <a:ln w="5715">
              <a:solidFill>
                <a:srgbClr val="000000"/>
              </a:solidFill>
              <a:round/>
              <a:headEnd/>
              <a:tailEnd/>
            </a:ln>
          </p:spPr>
          <p:txBody>
            <a:bodyPr/>
            <a:lstStyle/>
            <a:p>
              <a:endParaRPr lang="zh-CN" altLang="en-US"/>
            </a:p>
          </p:txBody>
        </p:sp>
        <p:sp>
          <p:nvSpPr>
            <p:cNvPr id="69" name="Freeform 66"/>
            <p:cNvSpPr>
              <a:spLocks/>
            </p:cNvSpPr>
            <p:nvPr/>
          </p:nvSpPr>
          <p:spPr bwMode="auto">
            <a:xfrm>
              <a:off x="757" y="3036"/>
              <a:ext cx="18" cy="51"/>
            </a:xfrm>
            <a:custGeom>
              <a:avLst/>
              <a:gdLst>
                <a:gd name="T0" fmla="*/ 0 w 18"/>
                <a:gd name="T1" fmla="*/ 51 h 44"/>
                <a:gd name="T2" fmla="*/ 4 w 18"/>
                <a:gd name="T3" fmla="*/ 35 h 44"/>
                <a:gd name="T4" fmla="*/ 18 w 18"/>
                <a:gd name="T5" fmla="*/ 0 h 44"/>
                <a:gd name="T6" fmla="*/ 0 60000 65536"/>
                <a:gd name="T7" fmla="*/ 0 60000 65536"/>
                <a:gd name="T8" fmla="*/ 0 60000 65536"/>
                <a:gd name="T9" fmla="*/ 0 w 18"/>
                <a:gd name="T10" fmla="*/ 0 h 44"/>
                <a:gd name="T11" fmla="*/ 18 w 18"/>
                <a:gd name="T12" fmla="*/ 44 h 44"/>
              </a:gdLst>
              <a:ahLst/>
              <a:cxnLst>
                <a:cxn ang="T6">
                  <a:pos x="T0" y="T1"/>
                </a:cxn>
                <a:cxn ang="T7">
                  <a:pos x="T2" y="T3"/>
                </a:cxn>
                <a:cxn ang="T8">
                  <a:pos x="T4" y="T5"/>
                </a:cxn>
              </a:cxnLst>
              <a:rect l="T9" t="T10" r="T11" b="T12"/>
              <a:pathLst>
                <a:path w="18" h="44">
                  <a:moveTo>
                    <a:pt x="0" y="44"/>
                  </a:moveTo>
                  <a:lnTo>
                    <a:pt x="4" y="30"/>
                  </a:lnTo>
                  <a:lnTo>
                    <a:pt x="18" y="0"/>
                  </a:lnTo>
                </a:path>
              </a:pathLst>
            </a:custGeom>
            <a:noFill/>
            <a:ln w="5715">
              <a:solidFill>
                <a:srgbClr val="000000"/>
              </a:solidFill>
              <a:round/>
              <a:headEnd/>
              <a:tailEnd/>
            </a:ln>
          </p:spPr>
          <p:txBody>
            <a:bodyPr/>
            <a:lstStyle/>
            <a:p>
              <a:endParaRPr lang="zh-CN" altLang="en-US"/>
            </a:p>
          </p:txBody>
        </p:sp>
        <p:sp>
          <p:nvSpPr>
            <p:cNvPr id="70" name="Freeform 67"/>
            <p:cNvSpPr>
              <a:spLocks/>
            </p:cNvSpPr>
            <p:nvPr/>
          </p:nvSpPr>
          <p:spPr bwMode="auto">
            <a:xfrm>
              <a:off x="791" y="2963"/>
              <a:ext cx="30" cy="43"/>
            </a:xfrm>
            <a:custGeom>
              <a:avLst/>
              <a:gdLst>
                <a:gd name="T0" fmla="*/ 0 w 29"/>
                <a:gd name="T1" fmla="*/ 43 h 38"/>
                <a:gd name="T2" fmla="*/ 1 w 29"/>
                <a:gd name="T3" fmla="*/ 41 h 38"/>
                <a:gd name="T4" fmla="*/ 23 w 29"/>
                <a:gd name="T5" fmla="*/ 9 h 38"/>
                <a:gd name="T6" fmla="*/ 30 w 29"/>
                <a:gd name="T7" fmla="*/ 0 h 38"/>
                <a:gd name="T8" fmla="*/ 0 60000 65536"/>
                <a:gd name="T9" fmla="*/ 0 60000 65536"/>
                <a:gd name="T10" fmla="*/ 0 60000 65536"/>
                <a:gd name="T11" fmla="*/ 0 60000 65536"/>
                <a:gd name="T12" fmla="*/ 0 w 29"/>
                <a:gd name="T13" fmla="*/ 0 h 38"/>
                <a:gd name="T14" fmla="*/ 29 w 29"/>
                <a:gd name="T15" fmla="*/ 38 h 38"/>
              </a:gdLst>
              <a:ahLst/>
              <a:cxnLst>
                <a:cxn ang="T8">
                  <a:pos x="T0" y="T1"/>
                </a:cxn>
                <a:cxn ang="T9">
                  <a:pos x="T2" y="T3"/>
                </a:cxn>
                <a:cxn ang="T10">
                  <a:pos x="T4" y="T5"/>
                </a:cxn>
                <a:cxn ang="T11">
                  <a:pos x="T6" y="T7"/>
                </a:cxn>
              </a:cxnLst>
              <a:rect l="T12" t="T13" r="T14" b="T15"/>
              <a:pathLst>
                <a:path w="29" h="38">
                  <a:moveTo>
                    <a:pt x="0" y="38"/>
                  </a:moveTo>
                  <a:lnTo>
                    <a:pt x="1" y="36"/>
                  </a:lnTo>
                  <a:lnTo>
                    <a:pt x="22" y="8"/>
                  </a:lnTo>
                  <a:lnTo>
                    <a:pt x="29" y="0"/>
                  </a:lnTo>
                </a:path>
              </a:pathLst>
            </a:custGeom>
            <a:noFill/>
            <a:ln w="5715">
              <a:solidFill>
                <a:srgbClr val="000000"/>
              </a:solidFill>
              <a:round/>
              <a:headEnd/>
              <a:tailEnd/>
            </a:ln>
          </p:spPr>
          <p:txBody>
            <a:bodyPr/>
            <a:lstStyle/>
            <a:p>
              <a:endParaRPr lang="zh-CN" altLang="en-US"/>
            </a:p>
          </p:txBody>
        </p:sp>
        <p:sp>
          <p:nvSpPr>
            <p:cNvPr id="71" name="Freeform 68"/>
            <p:cNvSpPr>
              <a:spLocks/>
            </p:cNvSpPr>
            <p:nvPr/>
          </p:nvSpPr>
          <p:spPr bwMode="auto">
            <a:xfrm>
              <a:off x="841" y="2903"/>
              <a:ext cx="38" cy="36"/>
            </a:xfrm>
            <a:custGeom>
              <a:avLst/>
              <a:gdLst>
                <a:gd name="T0" fmla="*/ 0 w 36"/>
                <a:gd name="T1" fmla="*/ 36 h 31"/>
                <a:gd name="T2" fmla="*/ 24 w 36"/>
                <a:gd name="T3" fmla="*/ 12 h 31"/>
                <a:gd name="T4" fmla="*/ 38 w 36"/>
                <a:gd name="T5" fmla="*/ 0 h 31"/>
                <a:gd name="T6" fmla="*/ 0 60000 65536"/>
                <a:gd name="T7" fmla="*/ 0 60000 65536"/>
                <a:gd name="T8" fmla="*/ 0 60000 65536"/>
                <a:gd name="T9" fmla="*/ 0 w 36"/>
                <a:gd name="T10" fmla="*/ 0 h 31"/>
                <a:gd name="T11" fmla="*/ 36 w 36"/>
                <a:gd name="T12" fmla="*/ 31 h 31"/>
              </a:gdLst>
              <a:ahLst/>
              <a:cxnLst>
                <a:cxn ang="T6">
                  <a:pos x="T0" y="T1"/>
                </a:cxn>
                <a:cxn ang="T7">
                  <a:pos x="T2" y="T3"/>
                </a:cxn>
                <a:cxn ang="T8">
                  <a:pos x="T4" y="T5"/>
                </a:cxn>
              </a:cxnLst>
              <a:rect l="T9" t="T10" r="T11" b="T12"/>
              <a:pathLst>
                <a:path w="36" h="31">
                  <a:moveTo>
                    <a:pt x="0" y="31"/>
                  </a:moveTo>
                  <a:lnTo>
                    <a:pt x="23" y="10"/>
                  </a:lnTo>
                  <a:lnTo>
                    <a:pt x="36" y="0"/>
                  </a:lnTo>
                </a:path>
              </a:pathLst>
            </a:custGeom>
            <a:noFill/>
            <a:ln w="5715">
              <a:solidFill>
                <a:srgbClr val="000000"/>
              </a:solidFill>
              <a:round/>
              <a:headEnd/>
              <a:tailEnd/>
            </a:ln>
          </p:spPr>
          <p:txBody>
            <a:bodyPr/>
            <a:lstStyle/>
            <a:p>
              <a:endParaRPr lang="zh-CN" altLang="en-US"/>
            </a:p>
          </p:txBody>
        </p:sp>
        <p:sp>
          <p:nvSpPr>
            <p:cNvPr id="72" name="Freeform 69"/>
            <p:cNvSpPr>
              <a:spLocks/>
            </p:cNvSpPr>
            <p:nvPr/>
          </p:nvSpPr>
          <p:spPr bwMode="auto">
            <a:xfrm>
              <a:off x="903" y="2856"/>
              <a:ext cx="42" cy="26"/>
            </a:xfrm>
            <a:custGeom>
              <a:avLst/>
              <a:gdLst>
                <a:gd name="T0" fmla="*/ 0 w 41"/>
                <a:gd name="T1" fmla="*/ 26 h 24"/>
                <a:gd name="T2" fmla="*/ 27 w 41"/>
                <a:gd name="T3" fmla="*/ 9 h 24"/>
                <a:gd name="T4" fmla="*/ 42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0" y="24"/>
                  </a:moveTo>
                  <a:lnTo>
                    <a:pt x="26" y="8"/>
                  </a:lnTo>
                  <a:lnTo>
                    <a:pt x="41" y="0"/>
                  </a:lnTo>
                </a:path>
              </a:pathLst>
            </a:custGeom>
            <a:noFill/>
            <a:ln w="5715">
              <a:solidFill>
                <a:srgbClr val="000000"/>
              </a:solidFill>
              <a:round/>
              <a:headEnd/>
              <a:tailEnd/>
            </a:ln>
          </p:spPr>
          <p:txBody>
            <a:bodyPr/>
            <a:lstStyle/>
            <a:p>
              <a:endParaRPr lang="zh-CN" altLang="en-US"/>
            </a:p>
          </p:txBody>
        </p:sp>
        <p:sp>
          <p:nvSpPr>
            <p:cNvPr id="73" name="Freeform 70"/>
            <p:cNvSpPr>
              <a:spLocks/>
            </p:cNvSpPr>
            <p:nvPr/>
          </p:nvSpPr>
          <p:spPr bwMode="auto">
            <a:xfrm>
              <a:off x="972" y="2818"/>
              <a:ext cx="44" cy="21"/>
            </a:xfrm>
            <a:custGeom>
              <a:avLst/>
              <a:gdLst>
                <a:gd name="T0" fmla="*/ 0 w 44"/>
                <a:gd name="T1" fmla="*/ 21 h 18"/>
                <a:gd name="T2" fmla="*/ 32 w 44"/>
                <a:gd name="T3" fmla="*/ 5 h 18"/>
                <a:gd name="T4" fmla="*/ 44 w 44"/>
                <a:gd name="T5" fmla="*/ 0 h 18"/>
                <a:gd name="T6" fmla="*/ 0 60000 65536"/>
                <a:gd name="T7" fmla="*/ 0 60000 65536"/>
                <a:gd name="T8" fmla="*/ 0 60000 65536"/>
                <a:gd name="T9" fmla="*/ 0 w 44"/>
                <a:gd name="T10" fmla="*/ 0 h 18"/>
                <a:gd name="T11" fmla="*/ 44 w 44"/>
                <a:gd name="T12" fmla="*/ 18 h 18"/>
              </a:gdLst>
              <a:ahLst/>
              <a:cxnLst>
                <a:cxn ang="T6">
                  <a:pos x="T0" y="T1"/>
                </a:cxn>
                <a:cxn ang="T7">
                  <a:pos x="T2" y="T3"/>
                </a:cxn>
                <a:cxn ang="T8">
                  <a:pos x="T4" y="T5"/>
                </a:cxn>
              </a:cxnLst>
              <a:rect l="T9" t="T10" r="T11" b="T12"/>
              <a:pathLst>
                <a:path w="44" h="18">
                  <a:moveTo>
                    <a:pt x="0" y="18"/>
                  </a:moveTo>
                  <a:lnTo>
                    <a:pt x="32" y="4"/>
                  </a:lnTo>
                  <a:lnTo>
                    <a:pt x="44" y="0"/>
                  </a:lnTo>
                </a:path>
              </a:pathLst>
            </a:custGeom>
            <a:noFill/>
            <a:ln w="5715">
              <a:solidFill>
                <a:srgbClr val="000000"/>
              </a:solidFill>
              <a:round/>
              <a:headEnd/>
              <a:tailEnd/>
            </a:ln>
          </p:spPr>
          <p:txBody>
            <a:bodyPr/>
            <a:lstStyle/>
            <a:p>
              <a:endParaRPr lang="zh-CN" altLang="en-US"/>
            </a:p>
          </p:txBody>
        </p:sp>
        <p:sp>
          <p:nvSpPr>
            <p:cNvPr id="74" name="Freeform 71"/>
            <p:cNvSpPr>
              <a:spLocks/>
            </p:cNvSpPr>
            <p:nvPr/>
          </p:nvSpPr>
          <p:spPr bwMode="auto">
            <a:xfrm>
              <a:off x="1045" y="2792"/>
              <a:ext cx="47" cy="15"/>
            </a:xfrm>
            <a:custGeom>
              <a:avLst/>
              <a:gdLst>
                <a:gd name="T0" fmla="*/ 0 w 46"/>
                <a:gd name="T1" fmla="*/ 15 h 13"/>
                <a:gd name="T2" fmla="*/ 42 w 46"/>
                <a:gd name="T3" fmla="*/ 1 h 13"/>
                <a:gd name="T4" fmla="*/ 47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0" y="13"/>
                  </a:moveTo>
                  <a:lnTo>
                    <a:pt x="41" y="1"/>
                  </a:lnTo>
                  <a:lnTo>
                    <a:pt x="46" y="0"/>
                  </a:lnTo>
                </a:path>
              </a:pathLst>
            </a:custGeom>
            <a:noFill/>
            <a:ln w="5715">
              <a:solidFill>
                <a:srgbClr val="000000"/>
              </a:solidFill>
              <a:round/>
              <a:headEnd/>
              <a:tailEnd/>
            </a:ln>
          </p:spPr>
          <p:txBody>
            <a:bodyPr/>
            <a:lstStyle/>
            <a:p>
              <a:endParaRPr lang="zh-CN" altLang="en-US"/>
            </a:p>
          </p:txBody>
        </p:sp>
        <p:sp>
          <p:nvSpPr>
            <p:cNvPr id="75" name="Freeform 72"/>
            <p:cNvSpPr>
              <a:spLocks/>
            </p:cNvSpPr>
            <p:nvPr/>
          </p:nvSpPr>
          <p:spPr bwMode="auto">
            <a:xfrm>
              <a:off x="1121" y="2775"/>
              <a:ext cx="48" cy="9"/>
            </a:xfrm>
            <a:custGeom>
              <a:avLst/>
              <a:gdLst>
                <a:gd name="T0" fmla="*/ 0 w 47"/>
                <a:gd name="T1" fmla="*/ 9 h 8"/>
                <a:gd name="T2" fmla="*/ 9 w 47"/>
                <a:gd name="T3" fmla="*/ 7 h 8"/>
                <a:gd name="T4" fmla="*/ 48 w 47"/>
                <a:gd name="T5" fmla="*/ 0 h 8"/>
                <a:gd name="T6" fmla="*/ 0 60000 65536"/>
                <a:gd name="T7" fmla="*/ 0 60000 65536"/>
                <a:gd name="T8" fmla="*/ 0 60000 65536"/>
                <a:gd name="T9" fmla="*/ 0 w 47"/>
                <a:gd name="T10" fmla="*/ 0 h 8"/>
                <a:gd name="T11" fmla="*/ 47 w 47"/>
                <a:gd name="T12" fmla="*/ 8 h 8"/>
              </a:gdLst>
              <a:ahLst/>
              <a:cxnLst>
                <a:cxn ang="T6">
                  <a:pos x="T0" y="T1"/>
                </a:cxn>
                <a:cxn ang="T7">
                  <a:pos x="T2" y="T3"/>
                </a:cxn>
                <a:cxn ang="T8">
                  <a:pos x="T4" y="T5"/>
                </a:cxn>
              </a:cxnLst>
              <a:rect l="T9" t="T10" r="T11" b="T12"/>
              <a:pathLst>
                <a:path w="47" h="8">
                  <a:moveTo>
                    <a:pt x="0" y="8"/>
                  </a:moveTo>
                  <a:lnTo>
                    <a:pt x="9" y="6"/>
                  </a:lnTo>
                  <a:lnTo>
                    <a:pt x="47" y="0"/>
                  </a:lnTo>
                </a:path>
              </a:pathLst>
            </a:custGeom>
            <a:noFill/>
            <a:ln w="5715">
              <a:solidFill>
                <a:srgbClr val="000000"/>
              </a:solidFill>
              <a:round/>
              <a:headEnd/>
              <a:tailEnd/>
            </a:ln>
          </p:spPr>
          <p:txBody>
            <a:bodyPr/>
            <a:lstStyle/>
            <a:p>
              <a:endParaRPr lang="zh-CN" altLang="en-US"/>
            </a:p>
          </p:txBody>
        </p:sp>
        <p:sp>
          <p:nvSpPr>
            <p:cNvPr id="76" name="Freeform 73"/>
            <p:cNvSpPr>
              <a:spLocks/>
            </p:cNvSpPr>
            <p:nvPr/>
          </p:nvSpPr>
          <p:spPr bwMode="auto">
            <a:xfrm>
              <a:off x="1199" y="2769"/>
              <a:ext cx="49" cy="2"/>
            </a:xfrm>
            <a:custGeom>
              <a:avLst/>
              <a:gdLst>
                <a:gd name="T0" fmla="*/ 0 w 48"/>
                <a:gd name="T1" fmla="*/ 2 h 3"/>
                <a:gd name="T2" fmla="*/ 20 w 48"/>
                <a:gd name="T3" fmla="*/ 1 h 3"/>
                <a:gd name="T4" fmla="*/ 49 w 48"/>
                <a:gd name="T5" fmla="*/ 0 h 3"/>
                <a:gd name="T6" fmla="*/ 0 60000 65536"/>
                <a:gd name="T7" fmla="*/ 0 60000 65536"/>
                <a:gd name="T8" fmla="*/ 0 60000 65536"/>
                <a:gd name="T9" fmla="*/ 0 w 48"/>
                <a:gd name="T10" fmla="*/ 0 h 3"/>
                <a:gd name="T11" fmla="*/ 48 w 48"/>
                <a:gd name="T12" fmla="*/ 3 h 3"/>
              </a:gdLst>
              <a:ahLst/>
              <a:cxnLst>
                <a:cxn ang="T6">
                  <a:pos x="T0" y="T1"/>
                </a:cxn>
                <a:cxn ang="T7">
                  <a:pos x="T2" y="T3"/>
                </a:cxn>
                <a:cxn ang="T8">
                  <a:pos x="T4" y="T5"/>
                </a:cxn>
              </a:cxnLst>
              <a:rect l="T9" t="T10" r="T11" b="T12"/>
              <a:pathLst>
                <a:path w="48" h="3">
                  <a:moveTo>
                    <a:pt x="0" y="3"/>
                  </a:moveTo>
                  <a:lnTo>
                    <a:pt x="20" y="1"/>
                  </a:lnTo>
                  <a:lnTo>
                    <a:pt x="48" y="0"/>
                  </a:lnTo>
                </a:path>
              </a:pathLst>
            </a:custGeom>
            <a:noFill/>
            <a:ln w="5715">
              <a:solidFill>
                <a:srgbClr val="000000"/>
              </a:solidFill>
              <a:round/>
              <a:headEnd/>
              <a:tailEnd/>
            </a:ln>
          </p:spPr>
          <p:txBody>
            <a:bodyPr/>
            <a:lstStyle/>
            <a:p>
              <a:endParaRPr lang="zh-CN" altLang="en-US"/>
            </a:p>
          </p:txBody>
        </p:sp>
        <p:sp>
          <p:nvSpPr>
            <p:cNvPr id="77" name="Freeform 74"/>
            <p:cNvSpPr>
              <a:spLocks/>
            </p:cNvSpPr>
            <p:nvPr/>
          </p:nvSpPr>
          <p:spPr bwMode="auto">
            <a:xfrm>
              <a:off x="1279" y="2769"/>
              <a:ext cx="49" cy="2"/>
            </a:xfrm>
            <a:custGeom>
              <a:avLst/>
              <a:gdLst>
                <a:gd name="T0" fmla="*/ 0 w 48"/>
                <a:gd name="T1" fmla="*/ 0 h 3"/>
                <a:gd name="T2" fmla="*/ 32 w 48"/>
                <a:gd name="T3" fmla="*/ 1 h 3"/>
                <a:gd name="T4" fmla="*/ 49 w 48"/>
                <a:gd name="T5" fmla="*/ 2 h 3"/>
                <a:gd name="T6" fmla="*/ 0 60000 65536"/>
                <a:gd name="T7" fmla="*/ 0 60000 65536"/>
                <a:gd name="T8" fmla="*/ 0 60000 65536"/>
                <a:gd name="T9" fmla="*/ 0 w 48"/>
                <a:gd name="T10" fmla="*/ 0 h 3"/>
                <a:gd name="T11" fmla="*/ 48 w 48"/>
                <a:gd name="T12" fmla="*/ 3 h 3"/>
              </a:gdLst>
              <a:ahLst/>
              <a:cxnLst>
                <a:cxn ang="T6">
                  <a:pos x="T0" y="T1"/>
                </a:cxn>
                <a:cxn ang="T7">
                  <a:pos x="T2" y="T3"/>
                </a:cxn>
                <a:cxn ang="T8">
                  <a:pos x="T4" y="T5"/>
                </a:cxn>
              </a:cxnLst>
              <a:rect l="T9" t="T10" r="T11" b="T12"/>
              <a:pathLst>
                <a:path w="48" h="3">
                  <a:moveTo>
                    <a:pt x="0" y="0"/>
                  </a:moveTo>
                  <a:lnTo>
                    <a:pt x="31" y="1"/>
                  </a:lnTo>
                  <a:lnTo>
                    <a:pt x="48" y="3"/>
                  </a:lnTo>
                </a:path>
              </a:pathLst>
            </a:custGeom>
            <a:noFill/>
            <a:ln w="5715">
              <a:solidFill>
                <a:srgbClr val="000000"/>
              </a:solidFill>
              <a:round/>
              <a:headEnd/>
              <a:tailEnd/>
            </a:ln>
          </p:spPr>
          <p:txBody>
            <a:bodyPr/>
            <a:lstStyle/>
            <a:p>
              <a:endParaRPr lang="zh-CN" altLang="en-US"/>
            </a:p>
          </p:txBody>
        </p:sp>
        <p:sp>
          <p:nvSpPr>
            <p:cNvPr id="78" name="Freeform 75"/>
            <p:cNvSpPr>
              <a:spLocks/>
            </p:cNvSpPr>
            <p:nvPr/>
          </p:nvSpPr>
          <p:spPr bwMode="auto">
            <a:xfrm>
              <a:off x="1358" y="2773"/>
              <a:ext cx="48" cy="9"/>
            </a:xfrm>
            <a:custGeom>
              <a:avLst/>
              <a:gdLst>
                <a:gd name="T0" fmla="*/ 0 w 47"/>
                <a:gd name="T1" fmla="*/ 0 h 8"/>
                <a:gd name="T2" fmla="*/ 43 w 47"/>
                <a:gd name="T3" fmla="*/ 8 h 8"/>
                <a:gd name="T4" fmla="*/ 48 w 47"/>
                <a:gd name="T5" fmla="*/ 9 h 8"/>
                <a:gd name="T6" fmla="*/ 0 60000 65536"/>
                <a:gd name="T7" fmla="*/ 0 60000 65536"/>
                <a:gd name="T8" fmla="*/ 0 60000 65536"/>
                <a:gd name="T9" fmla="*/ 0 w 47"/>
                <a:gd name="T10" fmla="*/ 0 h 8"/>
                <a:gd name="T11" fmla="*/ 47 w 47"/>
                <a:gd name="T12" fmla="*/ 8 h 8"/>
              </a:gdLst>
              <a:ahLst/>
              <a:cxnLst>
                <a:cxn ang="T6">
                  <a:pos x="T0" y="T1"/>
                </a:cxn>
                <a:cxn ang="T7">
                  <a:pos x="T2" y="T3"/>
                </a:cxn>
                <a:cxn ang="T8">
                  <a:pos x="T4" y="T5"/>
                </a:cxn>
              </a:cxnLst>
              <a:rect l="T9" t="T10" r="T11" b="T12"/>
              <a:pathLst>
                <a:path w="47" h="8">
                  <a:moveTo>
                    <a:pt x="0" y="0"/>
                  </a:moveTo>
                  <a:lnTo>
                    <a:pt x="42" y="7"/>
                  </a:lnTo>
                  <a:lnTo>
                    <a:pt x="47" y="8"/>
                  </a:lnTo>
                </a:path>
              </a:pathLst>
            </a:custGeom>
            <a:noFill/>
            <a:ln w="5715">
              <a:solidFill>
                <a:srgbClr val="000000"/>
              </a:solidFill>
              <a:round/>
              <a:headEnd/>
              <a:tailEnd/>
            </a:ln>
          </p:spPr>
          <p:txBody>
            <a:bodyPr/>
            <a:lstStyle/>
            <a:p>
              <a:endParaRPr lang="zh-CN" altLang="en-US"/>
            </a:p>
          </p:txBody>
        </p:sp>
        <p:sp>
          <p:nvSpPr>
            <p:cNvPr id="79" name="Freeform 76"/>
            <p:cNvSpPr>
              <a:spLocks/>
            </p:cNvSpPr>
            <p:nvPr/>
          </p:nvSpPr>
          <p:spPr bwMode="auto">
            <a:xfrm>
              <a:off x="1435" y="2790"/>
              <a:ext cx="47" cy="15"/>
            </a:xfrm>
            <a:custGeom>
              <a:avLst/>
              <a:gdLst>
                <a:gd name="T0" fmla="*/ 0 w 46"/>
                <a:gd name="T1" fmla="*/ 0 h 13"/>
                <a:gd name="T2" fmla="*/ 8 w 46"/>
                <a:gd name="T3" fmla="*/ 2 h 13"/>
                <a:gd name="T4" fmla="*/ 47 w 46"/>
                <a:gd name="T5" fmla="*/ 15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0" y="0"/>
                  </a:moveTo>
                  <a:lnTo>
                    <a:pt x="8" y="2"/>
                  </a:lnTo>
                  <a:lnTo>
                    <a:pt x="46" y="13"/>
                  </a:lnTo>
                </a:path>
              </a:pathLst>
            </a:custGeom>
            <a:noFill/>
            <a:ln w="5715">
              <a:solidFill>
                <a:srgbClr val="000000"/>
              </a:solidFill>
              <a:round/>
              <a:headEnd/>
              <a:tailEnd/>
            </a:ln>
          </p:spPr>
          <p:txBody>
            <a:bodyPr/>
            <a:lstStyle/>
            <a:p>
              <a:endParaRPr lang="zh-CN" altLang="en-US"/>
            </a:p>
          </p:txBody>
        </p:sp>
        <p:sp>
          <p:nvSpPr>
            <p:cNvPr id="80" name="Freeform 77"/>
            <p:cNvSpPr>
              <a:spLocks/>
            </p:cNvSpPr>
            <p:nvPr/>
          </p:nvSpPr>
          <p:spPr bwMode="auto">
            <a:xfrm>
              <a:off x="1511" y="2816"/>
              <a:ext cx="44" cy="21"/>
            </a:xfrm>
            <a:custGeom>
              <a:avLst/>
              <a:gdLst>
                <a:gd name="T0" fmla="*/ 0 w 44"/>
                <a:gd name="T1" fmla="*/ 0 h 18"/>
                <a:gd name="T2" fmla="*/ 16 w 44"/>
                <a:gd name="T3" fmla="*/ 6 h 18"/>
                <a:gd name="T4" fmla="*/ 44 w 44"/>
                <a:gd name="T5" fmla="*/ 21 h 18"/>
                <a:gd name="T6" fmla="*/ 0 60000 65536"/>
                <a:gd name="T7" fmla="*/ 0 60000 65536"/>
                <a:gd name="T8" fmla="*/ 0 60000 65536"/>
                <a:gd name="T9" fmla="*/ 0 w 44"/>
                <a:gd name="T10" fmla="*/ 0 h 18"/>
                <a:gd name="T11" fmla="*/ 44 w 44"/>
                <a:gd name="T12" fmla="*/ 18 h 18"/>
              </a:gdLst>
              <a:ahLst/>
              <a:cxnLst>
                <a:cxn ang="T6">
                  <a:pos x="T0" y="T1"/>
                </a:cxn>
                <a:cxn ang="T7">
                  <a:pos x="T2" y="T3"/>
                </a:cxn>
                <a:cxn ang="T8">
                  <a:pos x="T4" y="T5"/>
                </a:cxn>
              </a:cxnLst>
              <a:rect l="T9" t="T10" r="T11" b="T12"/>
              <a:pathLst>
                <a:path w="44" h="18">
                  <a:moveTo>
                    <a:pt x="0" y="0"/>
                  </a:moveTo>
                  <a:lnTo>
                    <a:pt x="16" y="5"/>
                  </a:lnTo>
                  <a:lnTo>
                    <a:pt x="44" y="18"/>
                  </a:lnTo>
                </a:path>
              </a:pathLst>
            </a:custGeom>
            <a:noFill/>
            <a:ln w="5715">
              <a:solidFill>
                <a:srgbClr val="000000"/>
              </a:solidFill>
              <a:round/>
              <a:headEnd/>
              <a:tailEnd/>
            </a:ln>
          </p:spPr>
          <p:txBody>
            <a:bodyPr/>
            <a:lstStyle/>
            <a:p>
              <a:endParaRPr lang="zh-CN" altLang="en-US"/>
            </a:p>
          </p:txBody>
        </p:sp>
        <p:sp>
          <p:nvSpPr>
            <p:cNvPr id="81" name="Freeform 78"/>
            <p:cNvSpPr>
              <a:spLocks/>
            </p:cNvSpPr>
            <p:nvPr/>
          </p:nvSpPr>
          <p:spPr bwMode="auto">
            <a:xfrm>
              <a:off x="1582" y="2852"/>
              <a:ext cx="43" cy="30"/>
            </a:xfrm>
            <a:custGeom>
              <a:avLst/>
              <a:gdLst>
                <a:gd name="T0" fmla="*/ 0 w 41"/>
                <a:gd name="T1" fmla="*/ 0 h 25"/>
                <a:gd name="T2" fmla="*/ 19 w 41"/>
                <a:gd name="T3" fmla="*/ 12 h 25"/>
                <a:gd name="T4" fmla="*/ 43 w 41"/>
                <a:gd name="T5" fmla="*/ 30 h 25"/>
                <a:gd name="T6" fmla="*/ 0 60000 65536"/>
                <a:gd name="T7" fmla="*/ 0 60000 65536"/>
                <a:gd name="T8" fmla="*/ 0 60000 65536"/>
                <a:gd name="T9" fmla="*/ 0 w 41"/>
                <a:gd name="T10" fmla="*/ 0 h 25"/>
                <a:gd name="T11" fmla="*/ 41 w 41"/>
                <a:gd name="T12" fmla="*/ 25 h 25"/>
              </a:gdLst>
              <a:ahLst/>
              <a:cxnLst>
                <a:cxn ang="T6">
                  <a:pos x="T0" y="T1"/>
                </a:cxn>
                <a:cxn ang="T7">
                  <a:pos x="T2" y="T3"/>
                </a:cxn>
                <a:cxn ang="T8">
                  <a:pos x="T4" y="T5"/>
                </a:cxn>
              </a:cxnLst>
              <a:rect l="T9" t="T10" r="T11" b="T12"/>
              <a:pathLst>
                <a:path w="41" h="25">
                  <a:moveTo>
                    <a:pt x="0" y="0"/>
                  </a:moveTo>
                  <a:lnTo>
                    <a:pt x="18" y="10"/>
                  </a:lnTo>
                  <a:lnTo>
                    <a:pt x="41" y="25"/>
                  </a:lnTo>
                </a:path>
              </a:pathLst>
            </a:custGeom>
            <a:noFill/>
            <a:ln w="5715">
              <a:solidFill>
                <a:srgbClr val="000000"/>
              </a:solidFill>
              <a:round/>
              <a:headEnd/>
              <a:tailEnd/>
            </a:ln>
          </p:spPr>
          <p:txBody>
            <a:bodyPr/>
            <a:lstStyle/>
            <a:p>
              <a:endParaRPr lang="zh-CN" altLang="en-US"/>
            </a:p>
          </p:txBody>
        </p:sp>
        <p:sp>
          <p:nvSpPr>
            <p:cNvPr id="82" name="Freeform 79"/>
            <p:cNvSpPr>
              <a:spLocks/>
            </p:cNvSpPr>
            <p:nvPr/>
          </p:nvSpPr>
          <p:spPr bwMode="auto">
            <a:xfrm>
              <a:off x="1650" y="2901"/>
              <a:ext cx="37" cy="36"/>
            </a:xfrm>
            <a:custGeom>
              <a:avLst/>
              <a:gdLst>
                <a:gd name="T0" fmla="*/ 0 w 37"/>
                <a:gd name="T1" fmla="*/ 0 h 31"/>
                <a:gd name="T2" fmla="*/ 15 w 37"/>
                <a:gd name="T3" fmla="*/ 14 h 31"/>
                <a:gd name="T4" fmla="*/ 37 w 37"/>
                <a:gd name="T5" fmla="*/ 36 h 31"/>
                <a:gd name="T6" fmla="*/ 0 60000 65536"/>
                <a:gd name="T7" fmla="*/ 0 60000 65536"/>
                <a:gd name="T8" fmla="*/ 0 60000 65536"/>
                <a:gd name="T9" fmla="*/ 0 w 37"/>
                <a:gd name="T10" fmla="*/ 0 h 31"/>
                <a:gd name="T11" fmla="*/ 37 w 37"/>
                <a:gd name="T12" fmla="*/ 31 h 31"/>
              </a:gdLst>
              <a:ahLst/>
              <a:cxnLst>
                <a:cxn ang="T6">
                  <a:pos x="T0" y="T1"/>
                </a:cxn>
                <a:cxn ang="T7">
                  <a:pos x="T2" y="T3"/>
                </a:cxn>
                <a:cxn ang="T8">
                  <a:pos x="T4" y="T5"/>
                </a:cxn>
              </a:cxnLst>
              <a:rect l="T9" t="T10" r="T11" b="T12"/>
              <a:pathLst>
                <a:path w="37" h="31">
                  <a:moveTo>
                    <a:pt x="0" y="0"/>
                  </a:moveTo>
                  <a:lnTo>
                    <a:pt x="15" y="12"/>
                  </a:lnTo>
                  <a:lnTo>
                    <a:pt x="37" y="31"/>
                  </a:lnTo>
                </a:path>
              </a:pathLst>
            </a:custGeom>
            <a:noFill/>
            <a:ln w="5715">
              <a:solidFill>
                <a:srgbClr val="000000"/>
              </a:solidFill>
              <a:round/>
              <a:headEnd/>
              <a:tailEnd/>
            </a:ln>
          </p:spPr>
          <p:txBody>
            <a:bodyPr/>
            <a:lstStyle/>
            <a:p>
              <a:endParaRPr lang="zh-CN" altLang="en-US"/>
            </a:p>
          </p:txBody>
        </p:sp>
        <p:sp>
          <p:nvSpPr>
            <p:cNvPr id="83" name="Freeform 80"/>
            <p:cNvSpPr>
              <a:spLocks/>
            </p:cNvSpPr>
            <p:nvPr/>
          </p:nvSpPr>
          <p:spPr bwMode="auto">
            <a:xfrm>
              <a:off x="1709" y="2961"/>
              <a:ext cx="29" cy="43"/>
            </a:xfrm>
            <a:custGeom>
              <a:avLst/>
              <a:gdLst>
                <a:gd name="T0" fmla="*/ 0 w 29"/>
                <a:gd name="T1" fmla="*/ 0 h 38"/>
                <a:gd name="T2" fmla="*/ 9 w 29"/>
                <a:gd name="T3" fmla="*/ 11 h 38"/>
                <a:gd name="T4" fmla="*/ 29 w 29"/>
                <a:gd name="T5" fmla="*/ 43 h 38"/>
                <a:gd name="T6" fmla="*/ 0 60000 65536"/>
                <a:gd name="T7" fmla="*/ 0 60000 65536"/>
                <a:gd name="T8" fmla="*/ 0 60000 65536"/>
                <a:gd name="T9" fmla="*/ 0 w 29"/>
                <a:gd name="T10" fmla="*/ 0 h 38"/>
                <a:gd name="T11" fmla="*/ 29 w 29"/>
                <a:gd name="T12" fmla="*/ 38 h 38"/>
              </a:gdLst>
              <a:ahLst/>
              <a:cxnLst>
                <a:cxn ang="T6">
                  <a:pos x="T0" y="T1"/>
                </a:cxn>
                <a:cxn ang="T7">
                  <a:pos x="T2" y="T3"/>
                </a:cxn>
                <a:cxn ang="T8">
                  <a:pos x="T4" y="T5"/>
                </a:cxn>
              </a:cxnLst>
              <a:rect l="T9" t="T10" r="T11" b="T12"/>
              <a:pathLst>
                <a:path w="29" h="38">
                  <a:moveTo>
                    <a:pt x="0" y="0"/>
                  </a:moveTo>
                  <a:lnTo>
                    <a:pt x="9" y="10"/>
                  </a:lnTo>
                  <a:lnTo>
                    <a:pt x="29" y="38"/>
                  </a:lnTo>
                </a:path>
              </a:pathLst>
            </a:custGeom>
            <a:noFill/>
            <a:ln w="5715">
              <a:solidFill>
                <a:srgbClr val="000000"/>
              </a:solidFill>
              <a:round/>
              <a:headEnd/>
              <a:tailEnd/>
            </a:ln>
          </p:spPr>
          <p:txBody>
            <a:bodyPr/>
            <a:lstStyle/>
            <a:p>
              <a:endParaRPr lang="zh-CN" altLang="en-US"/>
            </a:p>
          </p:txBody>
        </p:sp>
        <p:sp>
          <p:nvSpPr>
            <p:cNvPr id="84" name="Freeform 81"/>
            <p:cNvSpPr>
              <a:spLocks/>
            </p:cNvSpPr>
            <p:nvPr/>
          </p:nvSpPr>
          <p:spPr bwMode="auto">
            <a:xfrm>
              <a:off x="1753" y="3034"/>
              <a:ext cx="21" cy="51"/>
            </a:xfrm>
            <a:custGeom>
              <a:avLst/>
              <a:gdLst>
                <a:gd name="T0" fmla="*/ 0 w 19"/>
                <a:gd name="T1" fmla="*/ 0 h 44"/>
                <a:gd name="T2" fmla="*/ 1 w 19"/>
                <a:gd name="T3" fmla="*/ 2 h 44"/>
                <a:gd name="T4" fmla="*/ 17 w 19"/>
                <a:gd name="T5" fmla="*/ 37 h 44"/>
                <a:gd name="T6" fmla="*/ 21 w 19"/>
                <a:gd name="T7" fmla="*/ 51 h 44"/>
                <a:gd name="T8" fmla="*/ 0 60000 65536"/>
                <a:gd name="T9" fmla="*/ 0 60000 65536"/>
                <a:gd name="T10" fmla="*/ 0 60000 65536"/>
                <a:gd name="T11" fmla="*/ 0 60000 65536"/>
                <a:gd name="T12" fmla="*/ 0 w 19"/>
                <a:gd name="T13" fmla="*/ 0 h 44"/>
                <a:gd name="T14" fmla="*/ 19 w 19"/>
                <a:gd name="T15" fmla="*/ 44 h 44"/>
              </a:gdLst>
              <a:ahLst/>
              <a:cxnLst>
                <a:cxn ang="T8">
                  <a:pos x="T0" y="T1"/>
                </a:cxn>
                <a:cxn ang="T9">
                  <a:pos x="T2" y="T3"/>
                </a:cxn>
                <a:cxn ang="T10">
                  <a:pos x="T4" y="T5"/>
                </a:cxn>
                <a:cxn ang="T11">
                  <a:pos x="T6" y="T7"/>
                </a:cxn>
              </a:cxnLst>
              <a:rect l="T12" t="T13" r="T14" b="T15"/>
              <a:pathLst>
                <a:path w="19" h="44">
                  <a:moveTo>
                    <a:pt x="0" y="0"/>
                  </a:moveTo>
                  <a:lnTo>
                    <a:pt x="1" y="2"/>
                  </a:lnTo>
                  <a:lnTo>
                    <a:pt x="15" y="32"/>
                  </a:lnTo>
                  <a:lnTo>
                    <a:pt x="19" y="44"/>
                  </a:lnTo>
                </a:path>
              </a:pathLst>
            </a:custGeom>
            <a:noFill/>
            <a:ln w="5715">
              <a:solidFill>
                <a:srgbClr val="000000"/>
              </a:solidFill>
              <a:round/>
              <a:headEnd/>
              <a:tailEnd/>
            </a:ln>
          </p:spPr>
          <p:txBody>
            <a:bodyPr/>
            <a:lstStyle/>
            <a:p>
              <a:endParaRPr lang="zh-CN" altLang="en-US"/>
            </a:p>
          </p:txBody>
        </p:sp>
        <p:sp>
          <p:nvSpPr>
            <p:cNvPr id="85" name="Freeform 82"/>
            <p:cNvSpPr>
              <a:spLocks/>
            </p:cNvSpPr>
            <p:nvPr/>
          </p:nvSpPr>
          <p:spPr bwMode="auto">
            <a:xfrm>
              <a:off x="1782" y="3119"/>
              <a:ext cx="5" cy="55"/>
            </a:xfrm>
            <a:custGeom>
              <a:avLst/>
              <a:gdLst>
                <a:gd name="T0" fmla="*/ 0 w 5"/>
                <a:gd name="T1" fmla="*/ 0 h 48"/>
                <a:gd name="T2" fmla="*/ 3 w 5"/>
                <a:gd name="T3" fmla="*/ 22 h 48"/>
                <a:gd name="T4" fmla="*/ 5 w 5"/>
                <a:gd name="T5" fmla="*/ 55 h 48"/>
                <a:gd name="T6" fmla="*/ 0 60000 65536"/>
                <a:gd name="T7" fmla="*/ 0 60000 65536"/>
                <a:gd name="T8" fmla="*/ 0 60000 65536"/>
                <a:gd name="T9" fmla="*/ 0 w 5"/>
                <a:gd name="T10" fmla="*/ 0 h 48"/>
                <a:gd name="T11" fmla="*/ 5 w 5"/>
                <a:gd name="T12" fmla="*/ 48 h 48"/>
              </a:gdLst>
              <a:ahLst/>
              <a:cxnLst>
                <a:cxn ang="T6">
                  <a:pos x="T0" y="T1"/>
                </a:cxn>
                <a:cxn ang="T7">
                  <a:pos x="T2" y="T3"/>
                </a:cxn>
                <a:cxn ang="T8">
                  <a:pos x="T4" y="T5"/>
                </a:cxn>
              </a:cxnLst>
              <a:rect l="T9" t="T10" r="T11" b="T12"/>
              <a:pathLst>
                <a:path w="5" h="48">
                  <a:moveTo>
                    <a:pt x="0" y="0"/>
                  </a:moveTo>
                  <a:lnTo>
                    <a:pt x="3" y="19"/>
                  </a:lnTo>
                  <a:lnTo>
                    <a:pt x="5" y="48"/>
                  </a:lnTo>
                </a:path>
              </a:pathLst>
            </a:custGeom>
            <a:noFill/>
            <a:ln w="5715">
              <a:solidFill>
                <a:srgbClr val="000000"/>
              </a:solidFill>
              <a:round/>
              <a:headEnd/>
              <a:tailEnd/>
            </a:ln>
          </p:spPr>
          <p:txBody>
            <a:bodyPr/>
            <a:lstStyle/>
            <a:p>
              <a:endParaRPr lang="zh-CN" altLang="en-US"/>
            </a:p>
          </p:txBody>
        </p:sp>
        <p:sp>
          <p:nvSpPr>
            <p:cNvPr id="86" name="Freeform 83"/>
            <p:cNvSpPr>
              <a:spLocks/>
            </p:cNvSpPr>
            <p:nvPr/>
          </p:nvSpPr>
          <p:spPr bwMode="auto">
            <a:xfrm>
              <a:off x="1775" y="3209"/>
              <a:ext cx="9" cy="53"/>
            </a:xfrm>
            <a:custGeom>
              <a:avLst/>
              <a:gdLst>
                <a:gd name="T0" fmla="*/ 9 w 9"/>
                <a:gd name="T1" fmla="*/ 0 h 47"/>
                <a:gd name="T2" fmla="*/ 9 w 9"/>
                <a:gd name="T3" fmla="*/ 3 h 47"/>
                <a:gd name="T4" fmla="*/ 4 w 9"/>
                <a:gd name="T5" fmla="*/ 38 h 47"/>
                <a:gd name="T6" fmla="*/ 0 w 9"/>
                <a:gd name="T7" fmla="*/ 53 h 47"/>
                <a:gd name="T8" fmla="*/ 0 60000 65536"/>
                <a:gd name="T9" fmla="*/ 0 60000 65536"/>
                <a:gd name="T10" fmla="*/ 0 60000 65536"/>
                <a:gd name="T11" fmla="*/ 0 60000 65536"/>
                <a:gd name="T12" fmla="*/ 0 w 9"/>
                <a:gd name="T13" fmla="*/ 0 h 47"/>
                <a:gd name="T14" fmla="*/ 9 w 9"/>
                <a:gd name="T15" fmla="*/ 47 h 47"/>
              </a:gdLst>
              <a:ahLst/>
              <a:cxnLst>
                <a:cxn ang="T8">
                  <a:pos x="T0" y="T1"/>
                </a:cxn>
                <a:cxn ang="T9">
                  <a:pos x="T2" y="T3"/>
                </a:cxn>
                <a:cxn ang="T10">
                  <a:pos x="T4" y="T5"/>
                </a:cxn>
                <a:cxn ang="T11">
                  <a:pos x="T6" y="T7"/>
                </a:cxn>
              </a:cxnLst>
              <a:rect l="T12" t="T13" r="T14" b="T15"/>
              <a:pathLst>
                <a:path w="9" h="47">
                  <a:moveTo>
                    <a:pt x="9" y="0"/>
                  </a:moveTo>
                  <a:lnTo>
                    <a:pt x="9" y="3"/>
                  </a:lnTo>
                  <a:lnTo>
                    <a:pt x="4" y="34"/>
                  </a:lnTo>
                  <a:lnTo>
                    <a:pt x="0" y="47"/>
                  </a:lnTo>
                </a:path>
              </a:pathLst>
            </a:custGeom>
            <a:noFill/>
            <a:ln w="5715">
              <a:solidFill>
                <a:srgbClr val="000000"/>
              </a:solidFill>
              <a:round/>
              <a:headEnd/>
              <a:tailEnd/>
            </a:ln>
          </p:spPr>
          <p:txBody>
            <a:bodyPr/>
            <a:lstStyle/>
            <a:p>
              <a:endParaRPr lang="zh-CN" altLang="en-US"/>
            </a:p>
          </p:txBody>
        </p:sp>
        <p:sp>
          <p:nvSpPr>
            <p:cNvPr id="87" name="Freeform 84"/>
            <p:cNvSpPr>
              <a:spLocks/>
            </p:cNvSpPr>
            <p:nvPr/>
          </p:nvSpPr>
          <p:spPr bwMode="auto">
            <a:xfrm>
              <a:off x="1742" y="3296"/>
              <a:ext cx="22" cy="49"/>
            </a:xfrm>
            <a:custGeom>
              <a:avLst/>
              <a:gdLst>
                <a:gd name="T0" fmla="*/ 22 w 23"/>
                <a:gd name="T1" fmla="*/ 0 h 42"/>
                <a:gd name="T2" fmla="*/ 13 w 23"/>
                <a:gd name="T3" fmla="*/ 21 h 42"/>
                <a:gd name="T4" fmla="*/ 0 w 23"/>
                <a:gd name="T5" fmla="*/ 49 h 42"/>
                <a:gd name="T6" fmla="*/ 0 60000 65536"/>
                <a:gd name="T7" fmla="*/ 0 60000 65536"/>
                <a:gd name="T8" fmla="*/ 0 60000 65536"/>
                <a:gd name="T9" fmla="*/ 0 w 23"/>
                <a:gd name="T10" fmla="*/ 0 h 42"/>
                <a:gd name="T11" fmla="*/ 23 w 23"/>
                <a:gd name="T12" fmla="*/ 42 h 42"/>
              </a:gdLst>
              <a:ahLst/>
              <a:cxnLst>
                <a:cxn ang="T6">
                  <a:pos x="T0" y="T1"/>
                </a:cxn>
                <a:cxn ang="T7">
                  <a:pos x="T2" y="T3"/>
                </a:cxn>
                <a:cxn ang="T8">
                  <a:pos x="T4" y="T5"/>
                </a:cxn>
              </a:cxnLst>
              <a:rect l="T9" t="T10" r="T11" b="T12"/>
              <a:pathLst>
                <a:path w="23" h="42">
                  <a:moveTo>
                    <a:pt x="23" y="0"/>
                  </a:moveTo>
                  <a:lnTo>
                    <a:pt x="14" y="18"/>
                  </a:lnTo>
                  <a:lnTo>
                    <a:pt x="0" y="42"/>
                  </a:lnTo>
                </a:path>
              </a:pathLst>
            </a:custGeom>
            <a:noFill/>
            <a:ln w="5715">
              <a:solidFill>
                <a:srgbClr val="000000"/>
              </a:solidFill>
              <a:round/>
              <a:headEnd/>
              <a:tailEnd/>
            </a:ln>
          </p:spPr>
          <p:txBody>
            <a:bodyPr/>
            <a:lstStyle/>
            <a:p>
              <a:endParaRPr lang="zh-CN" altLang="en-US"/>
            </a:p>
          </p:txBody>
        </p:sp>
        <p:sp>
          <p:nvSpPr>
            <p:cNvPr id="88" name="Freeform 85"/>
            <p:cNvSpPr>
              <a:spLocks/>
            </p:cNvSpPr>
            <p:nvPr/>
          </p:nvSpPr>
          <p:spPr bwMode="auto">
            <a:xfrm>
              <a:off x="1692" y="3371"/>
              <a:ext cx="31" cy="42"/>
            </a:xfrm>
            <a:custGeom>
              <a:avLst/>
              <a:gdLst>
                <a:gd name="T0" fmla="*/ 31 w 31"/>
                <a:gd name="T1" fmla="*/ 0 h 36"/>
                <a:gd name="T2" fmla="*/ 25 w 31"/>
                <a:gd name="T3" fmla="*/ 9 h 36"/>
                <a:gd name="T4" fmla="*/ 1 w 31"/>
                <a:gd name="T5" fmla="*/ 41 h 36"/>
                <a:gd name="T6" fmla="*/ 0 w 31"/>
                <a:gd name="T7" fmla="*/ 42 h 36"/>
                <a:gd name="T8" fmla="*/ 0 60000 65536"/>
                <a:gd name="T9" fmla="*/ 0 60000 65536"/>
                <a:gd name="T10" fmla="*/ 0 60000 65536"/>
                <a:gd name="T11" fmla="*/ 0 60000 65536"/>
                <a:gd name="T12" fmla="*/ 0 w 31"/>
                <a:gd name="T13" fmla="*/ 0 h 36"/>
                <a:gd name="T14" fmla="*/ 31 w 31"/>
                <a:gd name="T15" fmla="*/ 36 h 36"/>
              </a:gdLst>
              <a:ahLst/>
              <a:cxnLst>
                <a:cxn ang="T8">
                  <a:pos x="T0" y="T1"/>
                </a:cxn>
                <a:cxn ang="T9">
                  <a:pos x="T2" y="T3"/>
                </a:cxn>
                <a:cxn ang="T10">
                  <a:pos x="T4" y="T5"/>
                </a:cxn>
                <a:cxn ang="T11">
                  <a:pos x="T6" y="T7"/>
                </a:cxn>
              </a:cxnLst>
              <a:rect l="T12" t="T13" r="T14" b="T15"/>
              <a:pathLst>
                <a:path w="31" h="36">
                  <a:moveTo>
                    <a:pt x="31" y="0"/>
                  </a:moveTo>
                  <a:lnTo>
                    <a:pt x="25" y="8"/>
                  </a:lnTo>
                  <a:lnTo>
                    <a:pt x="1" y="35"/>
                  </a:lnTo>
                  <a:lnTo>
                    <a:pt x="0" y="36"/>
                  </a:lnTo>
                </a:path>
              </a:pathLst>
            </a:custGeom>
            <a:noFill/>
            <a:ln w="5715">
              <a:solidFill>
                <a:srgbClr val="000000"/>
              </a:solidFill>
              <a:round/>
              <a:headEnd/>
              <a:tailEnd/>
            </a:ln>
          </p:spPr>
          <p:txBody>
            <a:bodyPr/>
            <a:lstStyle/>
            <a:p>
              <a:endParaRPr lang="zh-CN" altLang="en-US"/>
            </a:p>
          </p:txBody>
        </p:sp>
        <p:sp>
          <p:nvSpPr>
            <p:cNvPr id="89" name="Freeform 86"/>
            <p:cNvSpPr>
              <a:spLocks/>
            </p:cNvSpPr>
            <p:nvPr/>
          </p:nvSpPr>
          <p:spPr bwMode="auto">
            <a:xfrm>
              <a:off x="1630" y="3435"/>
              <a:ext cx="39" cy="34"/>
            </a:xfrm>
            <a:custGeom>
              <a:avLst/>
              <a:gdLst>
                <a:gd name="T0" fmla="*/ 39 w 38"/>
                <a:gd name="T1" fmla="*/ 0 h 29"/>
                <a:gd name="T2" fmla="*/ 35 w 38"/>
                <a:gd name="T3" fmla="*/ 5 h 29"/>
                <a:gd name="T4" fmla="*/ 4 w 38"/>
                <a:gd name="T5" fmla="*/ 32 h 29"/>
                <a:gd name="T6" fmla="*/ 0 w 38"/>
                <a:gd name="T7" fmla="*/ 34 h 29"/>
                <a:gd name="T8" fmla="*/ 0 60000 65536"/>
                <a:gd name="T9" fmla="*/ 0 60000 65536"/>
                <a:gd name="T10" fmla="*/ 0 60000 65536"/>
                <a:gd name="T11" fmla="*/ 0 60000 65536"/>
                <a:gd name="T12" fmla="*/ 0 w 38"/>
                <a:gd name="T13" fmla="*/ 0 h 29"/>
                <a:gd name="T14" fmla="*/ 38 w 38"/>
                <a:gd name="T15" fmla="*/ 29 h 29"/>
              </a:gdLst>
              <a:ahLst/>
              <a:cxnLst>
                <a:cxn ang="T8">
                  <a:pos x="T0" y="T1"/>
                </a:cxn>
                <a:cxn ang="T9">
                  <a:pos x="T2" y="T3"/>
                </a:cxn>
                <a:cxn ang="T10">
                  <a:pos x="T4" y="T5"/>
                </a:cxn>
                <a:cxn ang="T11">
                  <a:pos x="T6" y="T7"/>
                </a:cxn>
              </a:cxnLst>
              <a:rect l="T12" t="T13" r="T14" b="T15"/>
              <a:pathLst>
                <a:path w="38" h="29">
                  <a:moveTo>
                    <a:pt x="38" y="0"/>
                  </a:moveTo>
                  <a:lnTo>
                    <a:pt x="34" y="4"/>
                  </a:lnTo>
                  <a:lnTo>
                    <a:pt x="4" y="27"/>
                  </a:lnTo>
                  <a:lnTo>
                    <a:pt x="0" y="29"/>
                  </a:lnTo>
                </a:path>
              </a:pathLst>
            </a:custGeom>
            <a:noFill/>
            <a:ln w="5715">
              <a:solidFill>
                <a:srgbClr val="000000"/>
              </a:solidFill>
              <a:round/>
              <a:headEnd/>
              <a:tailEnd/>
            </a:ln>
          </p:spPr>
          <p:txBody>
            <a:bodyPr/>
            <a:lstStyle/>
            <a:p>
              <a:endParaRPr lang="zh-CN" altLang="en-US"/>
            </a:p>
          </p:txBody>
        </p:sp>
        <p:sp>
          <p:nvSpPr>
            <p:cNvPr id="90" name="Freeform 87"/>
            <p:cNvSpPr>
              <a:spLocks/>
            </p:cNvSpPr>
            <p:nvPr/>
          </p:nvSpPr>
          <p:spPr bwMode="auto">
            <a:xfrm>
              <a:off x="1562" y="3488"/>
              <a:ext cx="42" cy="26"/>
            </a:xfrm>
            <a:custGeom>
              <a:avLst/>
              <a:gdLst>
                <a:gd name="T0" fmla="*/ 42 w 42"/>
                <a:gd name="T1" fmla="*/ 0 h 23"/>
                <a:gd name="T2" fmla="*/ 38 w 42"/>
                <a:gd name="T3" fmla="*/ 3 h 23"/>
                <a:gd name="T4" fmla="*/ 2 w 42"/>
                <a:gd name="T5" fmla="*/ 25 h 23"/>
                <a:gd name="T6" fmla="*/ 0 w 42"/>
                <a:gd name="T7" fmla="*/ 26 h 23"/>
                <a:gd name="T8" fmla="*/ 0 60000 65536"/>
                <a:gd name="T9" fmla="*/ 0 60000 65536"/>
                <a:gd name="T10" fmla="*/ 0 60000 65536"/>
                <a:gd name="T11" fmla="*/ 0 60000 65536"/>
                <a:gd name="T12" fmla="*/ 0 w 42"/>
                <a:gd name="T13" fmla="*/ 0 h 23"/>
                <a:gd name="T14" fmla="*/ 42 w 42"/>
                <a:gd name="T15" fmla="*/ 23 h 23"/>
              </a:gdLst>
              <a:ahLst/>
              <a:cxnLst>
                <a:cxn ang="T8">
                  <a:pos x="T0" y="T1"/>
                </a:cxn>
                <a:cxn ang="T9">
                  <a:pos x="T2" y="T3"/>
                </a:cxn>
                <a:cxn ang="T10">
                  <a:pos x="T4" y="T5"/>
                </a:cxn>
                <a:cxn ang="T11">
                  <a:pos x="T6" y="T7"/>
                </a:cxn>
              </a:cxnLst>
              <a:rect l="T12" t="T13" r="T14" b="T15"/>
              <a:pathLst>
                <a:path w="42" h="23">
                  <a:moveTo>
                    <a:pt x="42" y="0"/>
                  </a:moveTo>
                  <a:lnTo>
                    <a:pt x="38" y="3"/>
                  </a:lnTo>
                  <a:lnTo>
                    <a:pt x="2" y="22"/>
                  </a:lnTo>
                  <a:lnTo>
                    <a:pt x="0" y="23"/>
                  </a:lnTo>
                </a:path>
              </a:pathLst>
            </a:custGeom>
            <a:noFill/>
            <a:ln w="5715">
              <a:solidFill>
                <a:srgbClr val="000000"/>
              </a:solidFill>
              <a:round/>
              <a:headEnd/>
              <a:tailEnd/>
            </a:ln>
          </p:spPr>
          <p:txBody>
            <a:bodyPr/>
            <a:lstStyle/>
            <a:p>
              <a:endParaRPr lang="zh-CN" altLang="en-US"/>
            </a:p>
          </p:txBody>
        </p:sp>
        <p:sp>
          <p:nvSpPr>
            <p:cNvPr id="91" name="Freeform 88"/>
            <p:cNvSpPr>
              <a:spLocks/>
            </p:cNvSpPr>
            <p:nvPr/>
          </p:nvSpPr>
          <p:spPr bwMode="auto">
            <a:xfrm>
              <a:off x="1489" y="3527"/>
              <a:ext cx="44" cy="19"/>
            </a:xfrm>
            <a:custGeom>
              <a:avLst/>
              <a:gdLst>
                <a:gd name="T0" fmla="*/ 44 w 45"/>
                <a:gd name="T1" fmla="*/ 0 h 16"/>
                <a:gd name="T2" fmla="*/ 37 w 45"/>
                <a:gd name="T3" fmla="*/ 4 h 16"/>
                <a:gd name="T4" fmla="*/ 0 w 45"/>
                <a:gd name="T5" fmla="*/ 19 h 16"/>
                <a:gd name="T6" fmla="*/ 0 60000 65536"/>
                <a:gd name="T7" fmla="*/ 0 60000 65536"/>
                <a:gd name="T8" fmla="*/ 0 60000 65536"/>
                <a:gd name="T9" fmla="*/ 0 w 45"/>
                <a:gd name="T10" fmla="*/ 0 h 16"/>
                <a:gd name="T11" fmla="*/ 45 w 45"/>
                <a:gd name="T12" fmla="*/ 16 h 16"/>
              </a:gdLst>
              <a:ahLst/>
              <a:cxnLst>
                <a:cxn ang="T6">
                  <a:pos x="T0" y="T1"/>
                </a:cxn>
                <a:cxn ang="T7">
                  <a:pos x="T2" y="T3"/>
                </a:cxn>
                <a:cxn ang="T8">
                  <a:pos x="T4" y="T5"/>
                </a:cxn>
              </a:cxnLst>
              <a:rect l="T9" t="T10" r="T11" b="T12"/>
              <a:pathLst>
                <a:path w="45" h="16">
                  <a:moveTo>
                    <a:pt x="45" y="0"/>
                  </a:moveTo>
                  <a:lnTo>
                    <a:pt x="38" y="3"/>
                  </a:lnTo>
                  <a:lnTo>
                    <a:pt x="0" y="16"/>
                  </a:lnTo>
                </a:path>
              </a:pathLst>
            </a:custGeom>
            <a:noFill/>
            <a:ln w="5715">
              <a:solidFill>
                <a:srgbClr val="000000"/>
              </a:solidFill>
              <a:round/>
              <a:headEnd/>
              <a:tailEnd/>
            </a:ln>
          </p:spPr>
          <p:txBody>
            <a:bodyPr/>
            <a:lstStyle/>
            <a:p>
              <a:endParaRPr lang="zh-CN" altLang="en-US"/>
            </a:p>
          </p:txBody>
        </p:sp>
        <p:sp>
          <p:nvSpPr>
            <p:cNvPr id="92" name="Freeform 89"/>
            <p:cNvSpPr>
              <a:spLocks/>
            </p:cNvSpPr>
            <p:nvPr/>
          </p:nvSpPr>
          <p:spPr bwMode="auto">
            <a:xfrm>
              <a:off x="1411" y="3556"/>
              <a:ext cx="47" cy="15"/>
            </a:xfrm>
            <a:custGeom>
              <a:avLst/>
              <a:gdLst>
                <a:gd name="T0" fmla="*/ 47 w 47"/>
                <a:gd name="T1" fmla="*/ 0 h 12"/>
                <a:gd name="T2" fmla="*/ 32 w 47"/>
                <a:gd name="T3" fmla="*/ 5 h 12"/>
                <a:gd name="T4" fmla="*/ 0 w 47"/>
                <a:gd name="T5" fmla="*/ 15 h 12"/>
                <a:gd name="T6" fmla="*/ 0 60000 65536"/>
                <a:gd name="T7" fmla="*/ 0 60000 65536"/>
                <a:gd name="T8" fmla="*/ 0 60000 65536"/>
                <a:gd name="T9" fmla="*/ 0 w 47"/>
                <a:gd name="T10" fmla="*/ 0 h 12"/>
                <a:gd name="T11" fmla="*/ 47 w 47"/>
                <a:gd name="T12" fmla="*/ 12 h 12"/>
              </a:gdLst>
              <a:ahLst/>
              <a:cxnLst>
                <a:cxn ang="T6">
                  <a:pos x="T0" y="T1"/>
                </a:cxn>
                <a:cxn ang="T7">
                  <a:pos x="T2" y="T3"/>
                </a:cxn>
                <a:cxn ang="T8">
                  <a:pos x="T4" y="T5"/>
                </a:cxn>
              </a:cxnLst>
              <a:rect l="T9" t="T10" r="T11" b="T12"/>
              <a:pathLst>
                <a:path w="47" h="12">
                  <a:moveTo>
                    <a:pt x="47" y="0"/>
                  </a:moveTo>
                  <a:lnTo>
                    <a:pt x="32" y="4"/>
                  </a:lnTo>
                  <a:lnTo>
                    <a:pt x="0" y="12"/>
                  </a:lnTo>
                </a:path>
              </a:pathLst>
            </a:custGeom>
            <a:noFill/>
            <a:ln w="5715">
              <a:solidFill>
                <a:srgbClr val="000000"/>
              </a:solidFill>
              <a:round/>
              <a:headEnd/>
              <a:tailEnd/>
            </a:ln>
          </p:spPr>
          <p:txBody>
            <a:bodyPr/>
            <a:lstStyle/>
            <a:p>
              <a:endParaRPr lang="zh-CN" altLang="en-US"/>
            </a:p>
          </p:txBody>
        </p:sp>
        <p:sp>
          <p:nvSpPr>
            <p:cNvPr id="93" name="Freeform 90"/>
            <p:cNvSpPr>
              <a:spLocks/>
            </p:cNvSpPr>
            <p:nvPr/>
          </p:nvSpPr>
          <p:spPr bwMode="auto">
            <a:xfrm>
              <a:off x="1331" y="3576"/>
              <a:ext cx="49" cy="6"/>
            </a:xfrm>
            <a:custGeom>
              <a:avLst/>
              <a:gdLst>
                <a:gd name="T0" fmla="*/ 49 w 48"/>
                <a:gd name="T1" fmla="*/ 0 h 5"/>
                <a:gd name="T2" fmla="*/ 24 w 48"/>
                <a:gd name="T3" fmla="*/ 4 h 5"/>
                <a:gd name="T4" fmla="*/ 0 w 48"/>
                <a:gd name="T5" fmla="*/ 6 h 5"/>
                <a:gd name="T6" fmla="*/ 0 60000 65536"/>
                <a:gd name="T7" fmla="*/ 0 60000 65536"/>
                <a:gd name="T8" fmla="*/ 0 60000 65536"/>
                <a:gd name="T9" fmla="*/ 0 w 48"/>
                <a:gd name="T10" fmla="*/ 0 h 5"/>
                <a:gd name="T11" fmla="*/ 48 w 48"/>
                <a:gd name="T12" fmla="*/ 5 h 5"/>
              </a:gdLst>
              <a:ahLst/>
              <a:cxnLst>
                <a:cxn ang="T6">
                  <a:pos x="T0" y="T1"/>
                </a:cxn>
                <a:cxn ang="T7">
                  <a:pos x="T2" y="T3"/>
                </a:cxn>
                <a:cxn ang="T8">
                  <a:pos x="T4" y="T5"/>
                </a:cxn>
              </a:cxnLst>
              <a:rect l="T9" t="T10" r="T11" b="T12"/>
              <a:pathLst>
                <a:path w="48" h="5">
                  <a:moveTo>
                    <a:pt x="48" y="0"/>
                  </a:moveTo>
                  <a:lnTo>
                    <a:pt x="24" y="3"/>
                  </a:lnTo>
                  <a:lnTo>
                    <a:pt x="0" y="5"/>
                  </a:lnTo>
                </a:path>
              </a:pathLst>
            </a:custGeom>
            <a:noFill/>
            <a:ln w="5715">
              <a:solidFill>
                <a:srgbClr val="000000"/>
              </a:solidFill>
              <a:round/>
              <a:headEnd/>
              <a:tailEnd/>
            </a:ln>
          </p:spPr>
          <p:txBody>
            <a:bodyPr/>
            <a:lstStyle/>
            <a:p>
              <a:endParaRPr lang="zh-CN" altLang="en-US"/>
            </a:p>
          </p:txBody>
        </p:sp>
        <p:sp>
          <p:nvSpPr>
            <p:cNvPr id="94" name="Freeform 91"/>
            <p:cNvSpPr>
              <a:spLocks/>
            </p:cNvSpPr>
            <p:nvPr/>
          </p:nvSpPr>
          <p:spPr bwMode="auto">
            <a:xfrm>
              <a:off x="1252" y="3584"/>
              <a:ext cx="49" cy="2"/>
            </a:xfrm>
            <a:custGeom>
              <a:avLst/>
              <a:gdLst>
                <a:gd name="T0" fmla="*/ 49 w 48"/>
                <a:gd name="T1" fmla="*/ 0 h 2"/>
                <a:gd name="T2" fmla="*/ 13 w 48"/>
                <a:gd name="T3" fmla="*/ 2 h 2"/>
                <a:gd name="T4" fmla="*/ 0 w 48"/>
                <a:gd name="T5" fmla="*/ 1 h 2"/>
                <a:gd name="T6" fmla="*/ 0 60000 65536"/>
                <a:gd name="T7" fmla="*/ 0 60000 65536"/>
                <a:gd name="T8" fmla="*/ 0 60000 65536"/>
                <a:gd name="T9" fmla="*/ 0 w 48"/>
                <a:gd name="T10" fmla="*/ 0 h 2"/>
                <a:gd name="T11" fmla="*/ 48 w 48"/>
                <a:gd name="T12" fmla="*/ 2 h 2"/>
              </a:gdLst>
              <a:ahLst/>
              <a:cxnLst>
                <a:cxn ang="T6">
                  <a:pos x="T0" y="T1"/>
                </a:cxn>
                <a:cxn ang="T7">
                  <a:pos x="T2" y="T3"/>
                </a:cxn>
                <a:cxn ang="T8">
                  <a:pos x="T4" y="T5"/>
                </a:cxn>
              </a:cxnLst>
              <a:rect l="T9" t="T10" r="T11" b="T12"/>
              <a:pathLst>
                <a:path w="48" h="2">
                  <a:moveTo>
                    <a:pt x="48" y="0"/>
                  </a:moveTo>
                  <a:lnTo>
                    <a:pt x="13" y="2"/>
                  </a:lnTo>
                  <a:lnTo>
                    <a:pt x="0" y="1"/>
                  </a:lnTo>
                </a:path>
              </a:pathLst>
            </a:custGeom>
            <a:noFill/>
            <a:ln w="5715">
              <a:solidFill>
                <a:srgbClr val="000000"/>
              </a:solidFill>
              <a:round/>
              <a:headEnd/>
              <a:tailEnd/>
            </a:ln>
          </p:spPr>
          <p:txBody>
            <a:bodyPr/>
            <a:lstStyle/>
            <a:p>
              <a:endParaRPr lang="zh-CN" altLang="en-US"/>
            </a:p>
          </p:txBody>
        </p:sp>
        <p:sp>
          <p:nvSpPr>
            <p:cNvPr id="95" name="Freeform 92"/>
            <p:cNvSpPr>
              <a:spLocks/>
            </p:cNvSpPr>
            <p:nvPr/>
          </p:nvSpPr>
          <p:spPr bwMode="auto">
            <a:xfrm>
              <a:off x="1174" y="3580"/>
              <a:ext cx="47" cy="4"/>
            </a:xfrm>
            <a:custGeom>
              <a:avLst/>
              <a:gdLst>
                <a:gd name="T0" fmla="*/ 47 w 48"/>
                <a:gd name="T1" fmla="*/ 4 h 4"/>
                <a:gd name="T2" fmla="*/ 45 w 48"/>
                <a:gd name="T3" fmla="*/ 4 h 4"/>
                <a:gd name="T4" fmla="*/ 1 w 48"/>
                <a:gd name="T5" fmla="*/ 0 h 4"/>
                <a:gd name="T6" fmla="*/ 0 w 48"/>
                <a:gd name="T7" fmla="*/ 0 h 4"/>
                <a:gd name="T8" fmla="*/ 0 60000 65536"/>
                <a:gd name="T9" fmla="*/ 0 60000 65536"/>
                <a:gd name="T10" fmla="*/ 0 60000 65536"/>
                <a:gd name="T11" fmla="*/ 0 60000 65536"/>
                <a:gd name="T12" fmla="*/ 0 w 48"/>
                <a:gd name="T13" fmla="*/ 0 h 4"/>
                <a:gd name="T14" fmla="*/ 48 w 48"/>
                <a:gd name="T15" fmla="*/ 4 h 4"/>
              </a:gdLst>
              <a:ahLst/>
              <a:cxnLst>
                <a:cxn ang="T8">
                  <a:pos x="T0" y="T1"/>
                </a:cxn>
                <a:cxn ang="T9">
                  <a:pos x="T2" y="T3"/>
                </a:cxn>
                <a:cxn ang="T10">
                  <a:pos x="T4" y="T5"/>
                </a:cxn>
                <a:cxn ang="T11">
                  <a:pos x="T6" y="T7"/>
                </a:cxn>
              </a:cxnLst>
              <a:rect l="T12" t="T13" r="T14" b="T15"/>
              <a:pathLst>
                <a:path w="48" h="4">
                  <a:moveTo>
                    <a:pt x="48" y="4"/>
                  </a:moveTo>
                  <a:lnTo>
                    <a:pt x="46" y="4"/>
                  </a:lnTo>
                  <a:lnTo>
                    <a:pt x="1" y="0"/>
                  </a:lnTo>
                  <a:lnTo>
                    <a:pt x="0" y="0"/>
                  </a:lnTo>
                </a:path>
              </a:pathLst>
            </a:custGeom>
            <a:noFill/>
            <a:ln w="5715">
              <a:solidFill>
                <a:srgbClr val="000000"/>
              </a:solidFill>
              <a:round/>
              <a:headEnd/>
              <a:tailEnd/>
            </a:ln>
          </p:spPr>
          <p:txBody>
            <a:bodyPr/>
            <a:lstStyle/>
            <a:p>
              <a:endParaRPr lang="zh-CN" altLang="en-US"/>
            </a:p>
          </p:txBody>
        </p:sp>
        <p:sp>
          <p:nvSpPr>
            <p:cNvPr id="96" name="Freeform 93"/>
            <p:cNvSpPr>
              <a:spLocks/>
            </p:cNvSpPr>
            <p:nvPr/>
          </p:nvSpPr>
          <p:spPr bwMode="auto">
            <a:xfrm>
              <a:off x="1096" y="3563"/>
              <a:ext cx="47" cy="11"/>
            </a:xfrm>
            <a:custGeom>
              <a:avLst/>
              <a:gdLst>
                <a:gd name="T0" fmla="*/ 47 w 47"/>
                <a:gd name="T1" fmla="*/ 11 h 10"/>
                <a:gd name="T2" fmla="*/ 35 w 47"/>
                <a:gd name="T3" fmla="*/ 9 h 10"/>
                <a:gd name="T4" fmla="*/ 0 w 47"/>
                <a:gd name="T5" fmla="*/ 0 h 10"/>
                <a:gd name="T6" fmla="*/ 0 60000 65536"/>
                <a:gd name="T7" fmla="*/ 0 60000 65536"/>
                <a:gd name="T8" fmla="*/ 0 60000 65536"/>
                <a:gd name="T9" fmla="*/ 0 w 47"/>
                <a:gd name="T10" fmla="*/ 0 h 10"/>
                <a:gd name="T11" fmla="*/ 47 w 47"/>
                <a:gd name="T12" fmla="*/ 10 h 10"/>
              </a:gdLst>
              <a:ahLst/>
              <a:cxnLst>
                <a:cxn ang="T6">
                  <a:pos x="T0" y="T1"/>
                </a:cxn>
                <a:cxn ang="T7">
                  <a:pos x="T2" y="T3"/>
                </a:cxn>
                <a:cxn ang="T8">
                  <a:pos x="T4" y="T5"/>
                </a:cxn>
              </a:cxnLst>
              <a:rect l="T9" t="T10" r="T11" b="T12"/>
              <a:pathLst>
                <a:path w="47" h="10">
                  <a:moveTo>
                    <a:pt x="47" y="10"/>
                  </a:moveTo>
                  <a:lnTo>
                    <a:pt x="35" y="8"/>
                  </a:lnTo>
                  <a:lnTo>
                    <a:pt x="0" y="0"/>
                  </a:lnTo>
                </a:path>
              </a:pathLst>
            </a:custGeom>
            <a:noFill/>
            <a:ln w="5715">
              <a:solidFill>
                <a:srgbClr val="000000"/>
              </a:solidFill>
              <a:round/>
              <a:headEnd/>
              <a:tailEnd/>
            </a:ln>
          </p:spPr>
          <p:txBody>
            <a:bodyPr/>
            <a:lstStyle/>
            <a:p>
              <a:endParaRPr lang="zh-CN" altLang="en-US"/>
            </a:p>
          </p:txBody>
        </p:sp>
        <p:sp>
          <p:nvSpPr>
            <p:cNvPr id="97" name="Freeform 94"/>
            <p:cNvSpPr>
              <a:spLocks/>
            </p:cNvSpPr>
            <p:nvPr/>
          </p:nvSpPr>
          <p:spPr bwMode="auto">
            <a:xfrm>
              <a:off x="1018" y="3537"/>
              <a:ext cx="47" cy="17"/>
            </a:xfrm>
            <a:custGeom>
              <a:avLst/>
              <a:gdLst>
                <a:gd name="T0" fmla="*/ 47 w 46"/>
                <a:gd name="T1" fmla="*/ 17 h 15"/>
                <a:gd name="T2" fmla="*/ 27 w 46"/>
                <a:gd name="T3" fmla="*/ 10 h 15"/>
                <a:gd name="T4" fmla="*/ 0 w 46"/>
                <a:gd name="T5" fmla="*/ 0 h 15"/>
                <a:gd name="T6" fmla="*/ 0 60000 65536"/>
                <a:gd name="T7" fmla="*/ 0 60000 65536"/>
                <a:gd name="T8" fmla="*/ 0 60000 65536"/>
                <a:gd name="T9" fmla="*/ 0 w 46"/>
                <a:gd name="T10" fmla="*/ 0 h 15"/>
                <a:gd name="T11" fmla="*/ 46 w 46"/>
                <a:gd name="T12" fmla="*/ 15 h 15"/>
              </a:gdLst>
              <a:ahLst/>
              <a:cxnLst>
                <a:cxn ang="T6">
                  <a:pos x="T0" y="T1"/>
                </a:cxn>
                <a:cxn ang="T7">
                  <a:pos x="T2" y="T3"/>
                </a:cxn>
                <a:cxn ang="T8">
                  <a:pos x="T4" y="T5"/>
                </a:cxn>
              </a:cxnLst>
              <a:rect l="T9" t="T10" r="T11" b="T12"/>
              <a:pathLst>
                <a:path w="46" h="15">
                  <a:moveTo>
                    <a:pt x="46" y="15"/>
                  </a:moveTo>
                  <a:lnTo>
                    <a:pt x="26" y="9"/>
                  </a:lnTo>
                  <a:lnTo>
                    <a:pt x="0" y="0"/>
                  </a:lnTo>
                </a:path>
              </a:pathLst>
            </a:custGeom>
            <a:noFill/>
            <a:ln w="5715">
              <a:solidFill>
                <a:srgbClr val="000000"/>
              </a:solidFill>
              <a:round/>
              <a:headEnd/>
              <a:tailEnd/>
            </a:ln>
          </p:spPr>
          <p:txBody>
            <a:bodyPr/>
            <a:lstStyle/>
            <a:p>
              <a:endParaRPr lang="zh-CN" altLang="en-US"/>
            </a:p>
          </p:txBody>
        </p:sp>
        <p:sp>
          <p:nvSpPr>
            <p:cNvPr id="98" name="Freeform 95"/>
            <p:cNvSpPr>
              <a:spLocks/>
            </p:cNvSpPr>
            <p:nvPr/>
          </p:nvSpPr>
          <p:spPr bwMode="auto">
            <a:xfrm>
              <a:off x="947" y="3501"/>
              <a:ext cx="44" cy="23"/>
            </a:xfrm>
            <a:custGeom>
              <a:avLst/>
              <a:gdLst>
                <a:gd name="T0" fmla="*/ 44 w 43"/>
                <a:gd name="T1" fmla="*/ 23 h 20"/>
                <a:gd name="T2" fmla="*/ 19 w 43"/>
                <a:gd name="T3" fmla="*/ 12 h 20"/>
                <a:gd name="T4" fmla="*/ 0 w 43"/>
                <a:gd name="T5" fmla="*/ 0 h 20"/>
                <a:gd name="T6" fmla="*/ 0 60000 65536"/>
                <a:gd name="T7" fmla="*/ 0 60000 65536"/>
                <a:gd name="T8" fmla="*/ 0 60000 65536"/>
                <a:gd name="T9" fmla="*/ 0 w 43"/>
                <a:gd name="T10" fmla="*/ 0 h 20"/>
                <a:gd name="T11" fmla="*/ 43 w 43"/>
                <a:gd name="T12" fmla="*/ 20 h 20"/>
              </a:gdLst>
              <a:ahLst/>
              <a:cxnLst>
                <a:cxn ang="T6">
                  <a:pos x="T0" y="T1"/>
                </a:cxn>
                <a:cxn ang="T7">
                  <a:pos x="T2" y="T3"/>
                </a:cxn>
                <a:cxn ang="T8">
                  <a:pos x="T4" y="T5"/>
                </a:cxn>
              </a:cxnLst>
              <a:rect l="T9" t="T10" r="T11" b="T12"/>
              <a:pathLst>
                <a:path w="43" h="20">
                  <a:moveTo>
                    <a:pt x="43" y="20"/>
                  </a:moveTo>
                  <a:lnTo>
                    <a:pt x="19" y="10"/>
                  </a:lnTo>
                  <a:lnTo>
                    <a:pt x="0" y="0"/>
                  </a:lnTo>
                </a:path>
              </a:pathLst>
            </a:custGeom>
            <a:noFill/>
            <a:ln w="5715">
              <a:solidFill>
                <a:srgbClr val="000000"/>
              </a:solidFill>
              <a:round/>
              <a:headEnd/>
              <a:tailEnd/>
            </a:ln>
          </p:spPr>
          <p:txBody>
            <a:bodyPr/>
            <a:lstStyle/>
            <a:p>
              <a:endParaRPr lang="zh-CN" altLang="en-US"/>
            </a:p>
          </p:txBody>
        </p:sp>
        <p:sp>
          <p:nvSpPr>
            <p:cNvPr id="99" name="Freeform 96"/>
            <p:cNvSpPr>
              <a:spLocks/>
            </p:cNvSpPr>
            <p:nvPr/>
          </p:nvSpPr>
          <p:spPr bwMode="auto">
            <a:xfrm>
              <a:off x="879" y="3452"/>
              <a:ext cx="40" cy="32"/>
            </a:xfrm>
            <a:custGeom>
              <a:avLst/>
              <a:gdLst>
                <a:gd name="T0" fmla="*/ 40 w 40"/>
                <a:gd name="T1" fmla="*/ 32 h 27"/>
                <a:gd name="T2" fmla="*/ 16 w 40"/>
                <a:gd name="T3" fmla="*/ 14 h 27"/>
                <a:gd name="T4" fmla="*/ 0 w 40"/>
                <a:gd name="T5" fmla="*/ 0 h 27"/>
                <a:gd name="T6" fmla="*/ 0 60000 65536"/>
                <a:gd name="T7" fmla="*/ 0 60000 65536"/>
                <a:gd name="T8" fmla="*/ 0 60000 65536"/>
                <a:gd name="T9" fmla="*/ 0 w 40"/>
                <a:gd name="T10" fmla="*/ 0 h 27"/>
                <a:gd name="T11" fmla="*/ 40 w 40"/>
                <a:gd name="T12" fmla="*/ 27 h 27"/>
              </a:gdLst>
              <a:ahLst/>
              <a:cxnLst>
                <a:cxn ang="T6">
                  <a:pos x="T0" y="T1"/>
                </a:cxn>
                <a:cxn ang="T7">
                  <a:pos x="T2" y="T3"/>
                </a:cxn>
                <a:cxn ang="T8">
                  <a:pos x="T4" y="T5"/>
                </a:cxn>
              </a:cxnLst>
              <a:rect l="T9" t="T10" r="T11" b="T12"/>
              <a:pathLst>
                <a:path w="40" h="27">
                  <a:moveTo>
                    <a:pt x="40" y="27"/>
                  </a:moveTo>
                  <a:lnTo>
                    <a:pt x="16" y="12"/>
                  </a:lnTo>
                  <a:lnTo>
                    <a:pt x="0" y="0"/>
                  </a:lnTo>
                </a:path>
              </a:pathLst>
            </a:custGeom>
            <a:noFill/>
            <a:ln w="5715">
              <a:solidFill>
                <a:srgbClr val="000000"/>
              </a:solidFill>
              <a:round/>
              <a:headEnd/>
              <a:tailEnd/>
            </a:ln>
          </p:spPr>
          <p:txBody>
            <a:bodyPr/>
            <a:lstStyle/>
            <a:p>
              <a:endParaRPr lang="zh-CN" altLang="en-US"/>
            </a:p>
          </p:txBody>
        </p:sp>
        <p:sp>
          <p:nvSpPr>
            <p:cNvPr id="100" name="Freeform 97"/>
            <p:cNvSpPr>
              <a:spLocks/>
            </p:cNvSpPr>
            <p:nvPr/>
          </p:nvSpPr>
          <p:spPr bwMode="auto">
            <a:xfrm>
              <a:off x="821" y="3392"/>
              <a:ext cx="36" cy="39"/>
            </a:xfrm>
            <a:custGeom>
              <a:avLst/>
              <a:gdLst>
                <a:gd name="T0" fmla="*/ 36 w 34"/>
                <a:gd name="T1" fmla="*/ 39 h 34"/>
                <a:gd name="T2" fmla="*/ 17 w 34"/>
                <a:gd name="T3" fmla="*/ 21 h 34"/>
                <a:gd name="T4" fmla="*/ 0 w 34"/>
                <a:gd name="T5" fmla="*/ 0 h 34"/>
                <a:gd name="T6" fmla="*/ 0 60000 65536"/>
                <a:gd name="T7" fmla="*/ 0 60000 65536"/>
                <a:gd name="T8" fmla="*/ 0 60000 65536"/>
                <a:gd name="T9" fmla="*/ 0 w 34"/>
                <a:gd name="T10" fmla="*/ 0 h 34"/>
                <a:gd name="T11" fmla="*/ 34 w 34"/>
                <a:gd name="T12" fmla="*/ 34 h 34"/>
              </a:gdLst>
              <a:ahLst/>
              <a:cxnLst>
                <a:cxn ang="T6">
                  <a:pos x="T0" y="T1"/>
                </a:cxn>
                <a:cxn ang="T7">
                  <a:pos x="T2" y="T3"/>
                </a:cxn>
                <a:cxn ang="T8">
                  <a:pos x="T4" y="T5"/>
                </a:cxn>
              </a:cxnLst>
              <a:rect l="T9" t="T10" r="T11" b="T12"/>
              <a:pathLst>
                <a:path w="34" h="34">
                  <a:moveTo>
                    <a:pt x="34" y="34"/>
                  </a:moveTo>
                  <a:lnTo>
                    <a:pt x="16" y="18"/>
                  </a:lnTo>
                  <a:lnTo>
                    <a:pt x="0" y="0"/>
                  </a:lnTo>
                </a:path>
              </a:pathLst>
            </a:custGeom>
            <a:noFill/>
            <a:ln w="5715">
              <a:solidFill>
                <a:srgbClr val="000000"/>
              </a:solidFill>
              <a:round/>
              <a:headEnd/>
              <a:tailEnd/>
            </a:ln>
          </p:spPr>
          <p:txBody>
            <a:bodyPr/>
            <a:lstStyle/>
            <a:p>
              <a:endParaRPr lang="zh-CN" altLang="en-US"/>
            </a:p>
          </p:txBody>
        </p:sp>
        <p:sp>
          <p:nvSpPr>
            <p:cNvPr id="101" name="Freeform 98"/>
            <p:cNvSpPr>
              <a:spLocks/>
            </p:cNvSpPr>
            <p:nvPr/>
          </p:nvSpPr>
          <p:spPr bwMode="auto">
            <a:xfrm>
              <a:off x="775" y="3319"/>
              <a:ext cx="28" cy="45"/>
            </a:xfrm>
            <a:custGeom>
              <a:avLst/>
              <a:gdLst>
                <a:gd name="T0" fmla="*/ 28 w 26"/>
                <a:gd name="T1" fmla="*/ 45 h 40"/>
                <a:gd name="T2" fmla="*/ 17 w 26"/>
                <a:gd name="T3" fmla="*/ 30 h 40"/>
                <a:gd name="T4" fmla="*/ 0 w 26"/>
                <a:gd name="T5" fmla="*/ 0 h 40"/>
                <a:gd name="T6" fmla="*/ 0 60000 65536"/>
                <a:gd name="T7" fmla="*/ 0 60000 65536"/>
                <a:gd name="T8" fmla="*/ 0 60000 65536"/>
                <a:gd name="T9" fmla="*/ 0 w 26"/>
                <a:gd name="T10" fmla="*/ 0 h 40"/>
                <a:gd name="T11" fmla="*/ 26 w 26"/>
                <a:gd name="T12" fmla="*/ 40 h 40"/>
              </a:gdLst>
              <a:ahLst/>
              <a:cxnLst>
                <a:cxn ang="T6">
                  <a:pos x="T0" y="T1"/>
                </a:cxn>
                <a:cxn ang="T7">
                  <a:pos x="T2" y="T3"/>
                </a:cxn>
                <a:cxn ang="T8">
                  <a:pos x="T4" y="T5"/>
                </a:cxn>
              </a:cxnLst>
              <a:rect l="T9" t="T10" r="T11" b="T12"/>
              <a:pathLst>
                <a:path w="26" h="40">
                  <a:moveTo>
                    <a:pt x="26" y="40"/>
                  </a:moveTo>
                  <a:lnTo>
                    <a:pt x="16" y="27"/>
                  </a:lnTo>
                  <a:lnTo>
                    <a:pt x="0" y="0"/>
                  </a:lnTo>
                </a:path>
              </a:pathLst>
            </a:custGeom>
            <a:noFill/>
            <a:ln w="5715">
              <a:solidFill>
                <a:srgbClr val="000000"/>
              </a:solidFill>
              <a:round/>
              <a:headEnd/>
              <a:tailEnd/>
            </a:ln>
          </p:spPr>
          <p:txBody>
            <a:bodyPr/>
            <a:lstStyle/>
            <a:p>
              <a:endParaRPr lang="zh-CN" altLang="en-US"/>
            </a:p>
          </p:txBody>
        </p:sp>
        <p:sp>
          <p:nvSpPr>
            <p:cNvPr id="102" name="Freeform 99"/>
            <p:cNvSpPr>
              <a:spLocks/>
            </p:cNvSpPr>
            <p:nvPr/>
          </p:nvSpPr>
          <p:spPr bwMode="auto">
            <a:xfrm>
              <a:off x="750" y="3234"/>
              <a:ext cx="14" cy="54"/>
            </a:xfrm>
            <a:custGeom>
              <a:avLst/>
              <a:gdLst>
                <a:gd name="T0" fmla="*/ 14 w 13"/>
                <a:gd name="T1" fmla="*/ 54 h 46"/>
                <a:gd name="T2" fmla="*/ 12 w 13"/>
                <a:gd name="T3" fmla="*/ 49 h 46"/>
                <a:gd name="T4" fmla="*/ 2 w 13"/>
                <a:gd name="T5" fmla="*/ 14 h 46"/>
                <a:gd name="T6" fmla="*/ 0 w 13"/>
                <a:gd name="T7" fmla="*/ 0 h 46"/>
                <a:gd name="T8" fmla="*/ 0 60000 65536"/>
                <a:gd name="T9" fmla="*/ 0 60000 65536"/>
                <a:gd name="T10" fmla="*/ 0 60000 65536"/>
                <a:gd name="T11" fmla="*/ 0 60000 65536"/>
                <a:gd name="T12" fmla="*/ 0 w 13"/>
                <a:gd name="T13" fmla="*/ 0 h 46"/>
                <a:gd name="T14" fmla="*/ 13 w 13"/>
                <a:gd name="T15" fmla="*/ 46 h 46"/>
              </a:gdLst>
              <a:ahLst/>
              <a:cxnLst>
                <a:cxn ang="T8">
                  <a:pos x="T0" y="T1"/>
                </a:cxn>
                <a:cxn ang="T9">
                  <a:pos x="T2" y="T3"/>
                </a:cxn>
                <a:cxn ang="T10">
                  <a:pos x="T4" y="T5"/>
                </a:cxn>
                <a:cxn ang="T11">
                  <a:pos x="T6" y="T7"/>
                </a:cxn>
              </a:cxnLst>
              <a:rect l="T12" t="T13" r="T14" b="T15"/>
              <a:pathLst>
                <a:path w="13" h="46">
                  <a:moveTo>
                    <a:pt x="13" y="46"/>
                  </a:moveTo>
                  <a:lnTo>
                    <a:pt x="11" y="42"/>
                  </a:lnTo>
                  <a:lnTo>
                    <a:pt x="2" y="12"/>
                  </a:lnTo>
                  <a:lnTo>
                    <a:pt x="0" y="0"/>
                  </a:lnTo>
                </a:path>
              </a:pathLst>
            </a:custGeom>
            <a:noFill/>
            <a:ln w="5715">
              <a:solidFill>
                <a:srgbClr val="000000"/>
              </a:solidFill>
              <a:round/>
              <a:headEnd/>
              <a:tailEnd/>
            </a:ln>
          </p:spPr>
          <p:txBody>
            <a:bodyPr/>
            <a:lstStyle/>
            <a:p>
              <a:endParaRPr lang="zh-CN" altLang="en-US"/>
            </a:p>
          </p:txBody>
        </p:sp>
        <p:sp>
          <p:nvSpPr>
            <p:cNvPr id="103" name="Line 100"/>
            <p:cNvSpPr>
              <a:spLocks noChangeShapeType="1"/>
            </p:cNvSpPr>
            <p:nvPr/>
          </p:nvSpPr>
          <p:spPr bwMode="auto">
            <a:xfrm flipH="1" flipV="1">
              <a:off x="743" y="3176"/>
              <a:ext cx="2" cy="24"/>
            </a:xfrm>
            <a:prstGeom prst="line">
              <a:avLst/>
            </a:prstGeom>
            <a:noFill/>
            <a:ln w="5715">
              <a:solidFill>
                <a:srgbClr val="000000"/>
              </a:solidFill>
              <a:round/>
              <a:headEnd/>
              <a:tailEnd/>
            </a:ln>
          </p:spPr>
          <p:txBody>
            <a:bodyPr/>
            <a:lstStyle/>
            <a:p>
              <a:endParaRPr lang="zh-CN" altLang="en-US"/>
            </a:p>
          </p:txBody>
        </p:sp>
        <p:sp>
          <p:nvSpPr>
            <p:cNvPr id="104" name="Rectangle 101"/>
            <p:cNvSpPr>
              <a:spLocks noChangeArrowheads="1"/>
            </p:cNvSpPr>
            <p:nvPr/>
          </p:nvSpPr>
          <p:spPr bwMode="auto">
            <a:xfrm>
              <a:off x="3865" y="1149"/>
              <a:ext cx="716"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Root Domain</a:t>
              </a:r>
              <a:endParaRPr kumimoji="0" lang="en-US" altLang="zh-CN" sz="1600" b="1"/>
            </a:p>
          </p:txBody>
        </p:sp>
        <p:sp>
          <p:nvSpPr>
            <p:cNvPr id="105" name="Rectangle 102"/>
            <p:cNvSpPr>
              <a:spLocks noChangeArrowheads="1"/>
            </p:cNvSpPr>
            <p:nvPr/>
          </p:nvSpPr>
          <p:spPr bwMode="auto">
            <a:xfrm>
              <a:off x="4116" y="1749"/>
              <a:ext cx="390" cy="155"/>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Domain</a:t>
              </a:r>
              <a:endParaRPr kumimoji="0" lang="en-US" altLang="zh-CN" sz="1600" b="1"/>
            </a:p>
          </p:txBody>
        </p:sp>
        <p:sp>
          <p:nvSpPr>
            <p:cNvPr id="106" name="Rectangle 103"/>
            <p:cNvSpPr>
              <a:spLocks noChangeArrowheads="1"/>
            </p:cNvSpPr>
            <p:nvPr/>
          </p:nvSpPr>
          <p:spPr bwMode="auto">
            <a:xfrm>
              <a:off x="4003" y="2103"/>
              <a:ext cx="584"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SubDomain</a:t>
              </a:r>
              <a:endParaRPr kumimoji="0" lang="en-US" altLang="zh-CN" sz="1600" b="1"/>
            </a:p>
          </p:txBody>
        </p:sp>
        <p:sp>
          <p:nvSpPr>
            <p:cNvPr id="107" name="Rectangle 104"/>
            <p:cNvSpPr>
              <a:spLocks noChangeArrowheads="1"/>
            </p:cNvSpPr>
            <p:nvPr/>
          </p:nvSpPr>
          <p:spPr bwMode="auto">
            <a:xfrm>
              <a:off x="4003" y="2431"/>
              <a:ext cx="584"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SubDomain</a:t>
              </a:r>
              <a:endParaRPr kumimoji="0" lang="en-US" altLang="zh-CN" sz="1600" b="1"/>
            </a:p>
          </p:txBody>
        </p:sp>
        <p:sp>
          <p:nvSpPr>
            <p:cNvPr id="108" name="Rectangle 105"/>
            <p:cNvSpPr>
              <a:spLocks noChangeArrowheads="1"/>
            </p:cNvSpPr>
            <p:nvPr/>
          </p:nvSpPr>
          <p:spPr bwMode="auto">
            <a:xfrm>
              <a:off x="2684" y="3249"/>
              <a:ext cx="1425"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libr.zzpi.edu.cn </a:t>
              </a:r>
              <a:r>
                <a:rPr kumimoji="0" lang="en-US" altLang="zh-CN" sz="1600" b="1">
                  <a:solidFill>
                    <a:srgbClr val="000000"/>
                  </a:solidFill>
                </a:rPr>
                <a:t>——</a:t>
              </a:r>
              <a:r>
                <a:rPr kumimoji="0" lang="en-US" altLang="zh-CN" sz="1600" b="1">
                  <a:solidFill>
                    <a:srgbClr val="000000"/>
                  </a:solidFill>
                  <a:latin typeface="宋体" charset="-122"/>
                </a:rPr>
                <a:t> </a:t>
              </a:r>
              <a:endParaRPr kumimoji="0" lang="en-US" altLang="zh-CN" sz="1600" b="1"/>
            </a:p>
          </p:txBody>
        </p:sp>
        <p:sp>
          <p:nvSpPr>
            <p:cNvPr id="109" name="Rectangle 106"/>
            <p:cNvSpPr>
              <a:spLocks noChangeArrowheads="1"/>
            </p:cNvSpPr>
            <p:nvPr/>
          </p:nvSpPr>
          <p:spPr bwMode="auto">
            <a:xfrm>
              <a:off x="4078" y="3266"/>
              <a:ext cx="386" cy="154"/>
            </a:xfrm>
            <a:prstGeom prst="rect">
              <a:avLst/>
            </a:prstGeom>
            <a:noFill/>
            <a:ln w="9525">
              <a:noFill/>
              <a:miter lim="800000"/>
              <a:headEnd/>
              <a:tailEnd/>
            </a:ln>
          </p:spPr>
          <p:txBody>
            <a:bodyPr wrap="none" lIns="0" tIns="0" rIns="0" bIns="0">
              <a:spAutoFit/>
            </a:bodyPr>
            <a:lstStyle/>
            <a:p>
              <a:pPr algn="just" eaLnBrk="0" hangingPunct="0"/>
              <a:r>
                <a:rPr kumimoji="0" lang="zh-CN" altLang="en-US" sz="1600" b="1">
                  <a:solidFill>
                    <a:srgbClr val="000000"/>
                  </a:solidFill>
                  <a:latin typeface="宋体" charset="-122"/>
                </a:rPr>
                <a:t>子区域</a:t>
              </a:r>
              <a:endParaRPr kumimoji="0" lang="zh-CN" altLang="en-US" sz="1600" b="1"/>
            </a:p>
          </p:txBody>
        </p:sp>
        <p:sp>
          <p:nvSpPr>
            <p:cNvPr id="110" name="Rectangle 107"/>
            <p:cNvSpPr>
              <a:spLocks noChangeArrowheads="1"/>
            </p:cNvSpPr>
            <p:nvPr/>
          </p:nvSpPr>
          <p:spPr bwMode="auto">
            <a:xfrm>
              <a:off x="2804" y="2920"/>
              <a:ext cx="1236"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u="sng">
                  <a:solidFill>
                    <a:srgbClr val="000000"/>
                  </a:solidFill>
                  <a:latin typeface="宋体" charset="-122"/>
                </a:rPr>
                <a:t>server1.zzpi.edu.cn</a:t>
              </a:r>
              <a:endParaRPr kumimoji="0" lang="en-US" altLang="zh-CN" sz="1600" b="1"/>
            </a:p>
          </p:txBody>
        </p:sp>
        <p:sp>
          <p:nvSpPr>
            <p:cNvPr id="111" name="Rectangle 108"/>
            <p:cNvSpPr>
              <a:spLocks noChangeArrowheads="1"/>
            </p:cNvSpPr>
            <p:nvPr/>
          </p:nvSpPr>
          <p:spPr bwMode="auto">
            <a:xfrm>
              <a:off x="4080" y="2920"/>
              <a:ext cx="387"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 </a:t>
              </a:r>
              <a:r>
                <a:rPr kumimoji="0" lang="en-US" altLang="zh-CN" sz="1600" b="1">
                  <a:solidFill>
                    <a:srgbClr val="000000"/>
                  </a:solidFill>
                </a:rPr>
                <a:t>——</a:t>
              </a:r>
              <a:r>
                <a:rPr kumimoji="0" lang="en-US" altLang="zh-CN" sz="1600" b="1">
                  <a:solidFill>
                    <a:srgbClr val="000000"/>
                  </a:solidFill>
                  <a:latin typeface="宋体" charset="-122"/>
                </a:rPr>
                <a:t> </a:t>
              </a:r>
              <a:endParaRPr kumimoji="0" lang="en-US" altLang="zh-CN" sz="1600" b="1"/>
            </a:p>
          </p:txBody>
        </p:sp>
        <p:sp>
          <p:nvSpPr>
            <p:cNvPr id="112" name="Rectangle 109"/>
            <p:cNvSpPr>
              <a:spLocks noChangeArrowheads="1"/>
            </p:cNvSpPr>
            <p:nvPr/>
          </p:nvSpPr>
          <p:spPr bwMode="auto">
            <a:xfrm>
              <a:off x="4464" y="2939"/>
              <a:ext cx="517" cy="154"/>
            </a:xfrm>
            <a:prstGeom prst="rect">
              <a:avLst/>
            </a:prstGeom>
            <a:noFill/>
            <a:ln w="9525">
              <a:noFill/>
              <a:miter lim="800000"/>
              <a:headEnd/>
              <a:tailEnd/>
            </a:ln>
          </p:spPr>
          <p:txBody>
            <a:bodyPr wrap="none" lIns="0" tIns="0" rIns="0" bIns="0">
              <a:spAutoFit/>
            </a:bodyPr>
            <a:lstStyle/>
            <a:p>
              <a:pPr algn="just" eaLnBrk="0" hangingPunct="0"/>
              <a:r>
                <a:rPr kumimoji="0" lang="zh-CN" altLang="en-US" sz="1600" b="1">
                  <a:solidFill>
                    <a:srgbClr val="000000"/>
                  </a:solidFill>
                  <a:latin typeface="宋体" charset="-122"/>
                </a:rPr>
                <a:t>完整域名</a:t>
              </a:r>
              <a:endParaRPr kumimoji="0" lang="zh-CN" altLang="en-US" sz="1600" b="1"/>
            </a:p>
          </p:txBody>
        </p:sp>
        <p:sp>
          <p:nvSpPr>
            <p:cNvPr id="113" name="Rectangle 110"/>
            <p:cNvSpPr>
              <a:spLocks noChangeArrowheads="1"/>
            </p:cNvSpPr>
            <p:nvPr/>
          </p:nvSpPr>
          <p:spPr bwMode="auto">
            <a:xfrm>
              <a:off x="2669" y="3426"/>
              <a:ext cx="1430"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u="sng">
                  <a:solidFill>
                    <a:srgbClr val="000000"/>
                  </a:solidFill>
                  <a:latin typeface="宋体" charset="-122"/>
                </a:rPr>
                <a:t>host2.libr.zzpi.edu.cn</a:t>
              </a:r>
              <a:endParaRPr kumimoji="0" lang="en-US" altLang="zh-CN" sz="1600" b="1"/>
            </a:p>
          </p:txBody>
        </p:sp>
        <p:sp>
          <p:nvSpPr>
            <p:cNvPr id="114" name="Rectangle 111"/>
            <p:cNvSpPr>
              <a:spLocks noChangeArrowheads="1"/>
            </p:cNvSpPr>
            <p:nvPr/>
          </p:nvSpPr>
          <p:spPr bwMode="auto">
            <a:xfrm>
              <a:off x="4126" y="3426"/>
              <a:ext cx="386" cy="154"/>
            </a:xfrm>
            <a:prstGeom prst="rect">
              <a:avLst/>
            </a:prstGeom>
            <a:noFill/>
            <a:ln w="9525">
              <a:noFill/>
              <a:miter lim="800000"/>
              <a:headEnd/>
              <a:tailEnd/>
            </a:ln>
          </p:spPr>
          <p:txBody>
            <a:bodyPr wrap="none" lIns="0" tIns="0" rIns="0" bIns="0">
              <a:spAutoFit/>
            </a:bodyPr>
            <a:lstStyle/>
            <a:p>
              <a:pPr algn="just" eaLnBrk="0" hangingPunct="0"/>
              <a:r>
                <a:rPr kumimoji="0" lang="en-US" altLang="zh-CN" sz="1600" b="1">
                  <a:solidFill>
                    <a:srgbClr val="000000"/>
                  </a:solidFill>
                  <a:latin typeface="宋体" charset="-122"/>
                </a:rPr>
                <a:t> </a:t>
              </a:r>
              <a:r>
                <a:rPr kumimoji="0" lang="en-US" altLang="zh-CN" sz="1600" b="1">
                  <a:solidFill>
                    <a:srgbClr val="000000"/>
                  </a:solidFill>
                </a:rPr>
                <a:t>——</a:t>
              </a:r>
              <a:r>
                <a:rPr kumimoji="0" lang="en-US" altLang="zh-CN" sz="1600" b="1">
                  <a:solidFill>
                    <a:srgbClr val="000000"/>
                  </a:solidFill>
                  <a:latin typeface="宋体" charset="-122"/>
                </a:rPr>
                <a:t> </a:t>
              </a:r>
              <a:endParaRPr kumimoji="0" lang="en-US" altLang="zh-CN" sz="1600" b="1"/>
            </a:p>
          </p:txBody>
        </p:sp>
        <p:sp>
          <p:nvSpPr>
            <p:cNvPr id="115" name="Rectangle 112"/>
            <p:cNvSpPr>
              <a:spLocks noChangeArrowheads="1"/>
            </p:cNvSpPr>
            <p:nvPr/>
          </p:nvSpPr>
          <p:spPr bwMode="auto">
            <a:xfrm>
              <a:off x="4477" y="3443"/>
              <a:ext cx="515" cy="154"/>
            </a:xfrm>
            <a:prstGeom prst="rect">
              <a:avLst/>
            </a:prstGeom>
            <a:noFill/>
            <a:ln w="9525">
              <a:noFill/>
              <a:miter lim="800000"/>
              <a:headEnd/>
              <a:tailEnd/>
            </a:ln>
          </p:spPr>
          <p:txBody>
            <a:bodyPr wrap="none" lIns="0" tIns="0" rIns="0" bIns="0">
              <a:spAutoFit/>
            </a:bodyPr>
            <a:lstStyle/>
            <a:p>
              <a:pPr algn="just" eaLnBrk="0" hangingPunct="0"/>
              <a:r>
                <a:rPr kumimoji="0" lang="zh-CN" altLang="en-US" sz="1600" b="1">
                  <a:solidFill>
                    <a:srgbClr val="000000"/>
                  </a:solidFill>
                  <a:latin typeface="宋体" charset="-122"/>
                </a:rPr>
                <a:t>完整域名</a:t>
              </a:r>
              <a:endParaRPr kumimoji="0" lang="zh-CN" altLang="en-US" sz="1600" b="1"/>
            </a:p>
          </p:txBody>
        </p:sp>
        <p:sp>
          <p:nvSpPr>
            <p:cNvPr id="116" name="Line 113"/>
            <p:cNvSpPr>
              <a:spLocks noChangeShapeType="1"/>
            </p:cNvSpPr>
            <p:nvPr/>
          </p:nvSpPr>
          <p:spPr bwMode="auto">
            <a:xfrm flipH="1" flipV="1">
              <a:off x="1947" y="2923"/>
              <a:ext cx="823" cy="63"/>
            </a:xfrm>
            <a:prstGeom prst="line">
              <a:avLst/>
            </a:prstGeom>
            <a:noFill/>
            <a:ln w="5715">
              <a:solidFill>
                <a:srgbClr val="000000"/>
              </a:solidFill>
              <a:round/>
              <a:headEnd/>
              <a:tailEnd/>
            </a:ln>
          </p:spPr>
          <p:txBody>
            <a:bodyPr/>
            <a:lstStyle/>
            <a:p>
              <a:endParaRPr lang="zh-CN" altLang="en-US"/>
            </a:p>
          </p:txBody>
        </p:sp>
        <p:sp>
          <p:nvSpPr>
            <p:cNvPr id="117" name="Freeform 114"/>
            <p:cNvSpPr>
              <a:spLocks/>
            </p:cNvSpPr>
            <p:nvPr/>
          </p:nvSpPr>
          <p:spPr bwMode="auto">
            <a:xfrm>
              <a:off x="1872" y="2893"/>
              <a:ext cx="83" cy="62"/>
            </a:xfrm>
            <a:custGeom>
              <a:avLst/>
              <a:gdLst>
                <a:gd name="T0" fmla="*/ 79 w 124"/>
                <a:gd name="T1" fmla="*/ 62 h 83"/>
                <a:gd name="T2" fmla="*/ 0 w 124"/>
                <a:gd name="T3" fmla="*/ 25 h 83"/>
                <a:gd name="T4" fmla="*/ 83 w 124"/>
                <a:gd name="T5" fmla="*/ 0 h 83"/>
                <a:gd name="T6" fmla="*/ 79 w 124"/>
                <a:gd name="T7" fmla="*/ 62 h 83"/>
                <a:gd name="T8" fmla="*/ 0 60000 65536"/>
                <a:gd name="T9" fmla="*/ 0 60000 65536"/>
                <a:gd name="T10" fmla="*/ 0 60000 65536"/>
                <a:gd name="T11" fmla="*/ 0 60000 65536"/>
                <a:gd name="T12" fmla="*/ 0 w 124"/>
                <a:gd name="T13" fmla="*/ 0 h 83"/>
                <a:gd name="T14" fmla="*/ 124 w 124"/>
                <a:gd name="T15" fmla="*/ 83 h 83"/>
              </a:gdLst>
              <a:ahLst/>
              <a:cxnLst>
                <a:cxn ang="T8">
                  <a:pos x="T0" y="T1"/>
                </a:cxn>
                <a:cxn ang="T9">
                  <a:pos x="T2" y="T3"/>
                </a:cxn>
                <a:cxn ang="T10">
                  <a:pos x="T4" y="T5"/>
                </a:cxn>
                <a:cxn ang="T11">
                  <a:pos x="T6" y="T7"/>
                </a:cxn>
              </a:cxnLst>
              <a:rect l="T12" t="T13" r="T14" b="T15"/>
              <a:pathLst>
                <a:path w="124" h="83">
                  <a:moveTo>
                    <a:pt x="118" y="83"/>
                  </a:moveTo>
                  <a:lnTo>
                    <a:pt x="0" y="34"/>
                  </a:lnTo>
                  <a:lnTo>
                    <a:pt x="124" y="0"/>
                  </a:lnTo>
                  <a:lnTo>
                    <a:pt x="118" y="83"/>
                  </a:lnTo>
                  <a:close/>
                </a:path>
              </a:pathLst>
            </a:custGeom>
            <a:solidFill>
              <a:srgbClr val="000000"/>
            </a:solidFill>
            <a:ln w="9525">
              <a:noFill/>
              <a:round/>
              <a:headEnd/>
              <a:tailEnd/>
            </a:ln>
          </p:spPr>
          <p:txBody>
            <a:bodyPr/>
            <a:lstStyle/>
            <a:p>
              <a:endParaRPr lang="zh-CN" altLang="en-US"/>
            </a:p>
          </p:txBody>
        </p:sp>
        <p:sp>
          <p:nvSpPr>
            <p:cNvPr id="118" name="Line 115"/>
            <p:cNvSpPr>
              <a:spLocks noChangeShapeType="1"/>
            </p:cNvSpPr>
            <p:nvPr/>
          </p:nvSpPr>
          <p:spPr bwMode="auto">
            <a:xfrm flipH="1" flipV="1">
              <a:off x="1706" y="3121"/>
              <a:ext cx="1005" cy="166"/>
            </a:xfrm>
            <a:prstGeom prst="line">
              <a:avLst/>
            </a:prstGeom>
            <a:noFill/>
            <a:ln w="5715">
              <a:solidFill>
                <a:srgbClr val="000000"/>
              </a:solidFill>
              <a:round/>
              <a:headEnd/>
              <a:tailEnd/>
            </a:ln>
          </p:spPr>
          <p:txBody>
            <a:bodyPr/>
            <a:lstStyle/>
            <a:p>
              <a:endParaRPr lang="zh-CN" altLang="en-US"/>
            </a:p>
          </p:txBody>
        </p:sp>
        <p:sp>
          <p:nvSpPr>
            <p:cNvPr id="119" name="Freeform 116"/>
            <p:cNvSpPr>
              <a:spLocks/>
            </p:cNvSpPr>
            <p:nvPr/>
          </p:nvSpPr>
          <p:spPr bwMode="auto">
            <a:xfrm>
              <a:off x="1631" y="3091"/>
              <a:ext cx="85" cy="62"/>
            </a:xfrm>
            <a:custGeom>
              <a:avLst/>
              <a:gdLst>
                <a:gd name="T0" fmla="*/ 77 w 126"/>
                <a:gd name="T1" fmla="*/ 62 h 83"/>
                <a:gd name="T2" fmla="*/ 0 w 126"/>
                <a:gd name="T3" fmla="*/ 17 h 83"/>
                <a:gd name="T4" fmla="*/ 85 w 126"/>
                <a:gd name="T5" fmla="*/ 0 h 83"/>
                <a:gd name="T6" fmla="*/ 77 w 126"/>
                <a:gd name="T7" fmla="*/ 62 h 83"/>
                <a:gd name="T8" fmla="*/ 0 60000 65536"/>
                <a:gd name="T9" fmla="*/ 0 60000 65536"/>
                <a:gd name="T10" fmla="*/ 0 60000 65536"/>
                <a:gd name="T11" fmla="*/ 0 60000 65536"/>
                <a:gd name="T12" fmla="*/ 0 w 126"/>
                <a:gd name="T13" fmla="*/ 0 h 83"/>
                <a:gd name="T14" fmla="*/ 126 w 126"/>
                <a:gd name="T15" fmla="*/ 83 h 83"/>
              </a:gdLst>
              <a:ahLst/>
              <a:cxnLst>
                <a:cxn ang="T8">
                  <a:pos x="T0" y="T1"/>
                </a:cxn>
                <a:cxn ang="T9">
                  <a:pos x="T2" y="T3"/>
                </a:cxn>
                <a:cxn ang="T10">
                  <a:pos x="T4" y="T5"/>
                </a:cxn>
                <a:cxn ang="T11">
                  <a:pos x="T6" y="T7"/>
                </a:cxn>
              </a:cxnLst>
              <a:rect l="T12" t="T13" r="T14" b="T15"/>
              <a:pathLst>
                <a:path w="126" h="83">
                  <a:moveTo>
                    <a:pt x="114" y="83"/>
                  </a:moveTo>
                  <a:lnTo>
                    <a:pt x="0" y="23"/>
                  </a:lnTo>
                  <a:lnTo>
                    <a:pt x="126" y="0"/>
                  </a:lnTo>
                  <a:lnTo>
                    <a:pt x="114" y="83"/>
                  </a:lnTo>
                  <a:close/>
                </a:path>
              </a:pathLst>
            </a:custGeom>
            <a:solidFill>
              <a:srgbClr val="000000"/>
            </a:solidFill>
            <a:ln w="9525">
              <a:noFill/>
              <a:round/>
              <a:headEnd/>
              <a:tailEnd/>
            </a:ln>
          </p:spPr>
          <p:txBody>
            <a:bodyPr/>
            <a:lstStyle/>
            <a:p>
              <a:endParaRPr lang="zh-CN" altLang="en-US"/>
            </a:p>
          </p:txBody>
        </p:sp>
        <p:sp>
          <p:nvSpPr>
            <p:cNvPr id="120" name="Line 117"/>
            <p:cNvSpPr>
              <a:spLocks noChangeShapeType="1"/>
            </p:cNvSpPr>
            <p:nvPr/>
          </p:nvSpPr>
          <p:spPr bwMode="auto">
            <a:xfrm flipH="1" flipV="1">
              <a:off x="1587" y="3364"/>
              <a:ext cx="1004" cy="128"/>
            </a:xfrm>
            <a:prstGeom prst="line">
              <a:avLst/>
            </a:prstGeom>
            <a:noFill/>
            <a:ln w="5715">
              <a:solidFill>
                <a:srgbClr val="000000"/>
              </a:solidFill>
              <a:round/>
              <a:headEnd/>
              <a:tailEnd/>
            </a:ln>
          </p:spPr>
          <p:txBody>
            <a:bodyPr/>
            <a:lstStyle/>
            <a:p>
              <a:endParaRPr lang="zh-CN" altLang="en-US"/>
            </a:p>
          </p:txBody>
        </p:sp>
        <p:sp>
          <p:nvSpPr>
            <p:cNvPr id="121" name="Freeform 118"/>
            <p:cNvSpPr>
              <a:spLocks/>
            </p:cNvSpPr>
            <p:nvPr/>
          </p:nvSpPr>
          <p:spPr bwMode="auto">
            <a:xfrm>
              <a:off x="1511" y="3334"/>
              <a:ext cx="85" cy="62"/>
            </a:xfrm>
            <a:custGeom>
              <a:avLst/>
              <a:gdLst>
                <a:gd name="T0" fmla="*/ 79 w 125"/>
                <a:gd name="T1" fmla="*/ 62 h 83"/>
                <a:gd name="T2" fmla="*/ 0 w 125"/>
                <a:gd name="T3" fmla="*/ 21 h 83"/>
                <a:gd name="T4" fmla="*/ 85 w 125"/>
                <a:gd name="T5" fmla="*/ 0 h 83"/>
                <a:gd name="T6" fmla="*/ 79 w 125"/>
                <a:gd name="T7" fmla="*/ 62 h 83"/>
                <a:gd name="T8" fmla="*/ 0 60000 65536"/>
                <a:gd name="T9" fmla="*/ 0 60000 65536"/>
                <a:gd name="T10" fmla="*/ 0 60000 65536"/>
                <a:gd name="T11" fmla="*/ 0 60000 65536"/>
                <a:gd name="T12" fmla="*/ 0 w 125"/>
                <a:gd name="T13" fmla="*/ 0 h 83"/>
                <a:gd name="T14" fmla="*/ 125 w 125"/>
                <a:gd name="T15" fmla="*/ 83 h 83"/>
              </a:gdLst>
              <a:ahLst/>
              <a:cxnLst>
                <a:cxn ang="T8">
                  <a:pos x="T0" y="T1"/>
                </a:cxn>
                <a:cxn ang="T9">
                  <a:pos x="T2" y="T3"/>
                </a:cxn>
                <a:cxn ang="T10">
                  <a:pos x="T4" y="T5"/>
                </a:cxn>
                <a:cxn ang="T11">
                  <a:pos x="T6" y="T7"/>
                </a:cxn>
              </a:cxnLst>
              <a:rect l="T12" t="T13" r="T14" b="T15"/>
              <a:pathLst>
                <a:path w="125" h="83">
                  <a:moveTo>
                    <a:pt x="116" y="83"/>
                  </a:moveTo>
                  <a:lnTo>
                    <a:pt x="0" y="28"/>
                  </a:lnTo>
                  <a:lnTo>
                    <a:pt x="125" y="0"/>
                  </a:lnTo>
                  <a:lnTo>
                    <a:pt x="116" y="83"/>
                  </a:lnTo>
                  <a:close/>
                </a:path>
              </a:pathLst>
            </a:custGeom>
            <a:solidFill>
              <a:srgbClr val="000000"/>
            </a:solidFill>
            <a:ln w="9525">
              <a:noFill/>
              <a:round/>
              <a:headEnd/>
              <a:tailEnd/>
            </a:ln>
          </p:spPr>
          <p:txBody>
            <a:bodyPr/>
            <a:lstStyle/>
            <a:p>
              <a:endParaRPr lang="zh-CN" altLang="en-US"/>
            </a:p>
          </p:txBody>
        </p:sp>
      </p:gr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9.4 </a:t>
            </a:r>
            <a:r>
              <a:rPr lang="zh-CN" altLang="en-US" dirty="0" smtClean="0"/>
              <a:t>提升域和林的功能级别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域功能级别                                  林功能级别</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50</a:t>
            </a:fld>
            <a:endParaRPr lang="zh-CN" altLang="en-US" dirty="0"/>
          </a:p>
        </p:txBody>
      </p:sp>
      <p:graphicFrame>
        <p:nvGraphicFramePr>
          <p:cNvPr id="5" name="Group 72"/>
          <p:cNvGraphicFramePr>
            <a:graphicFrameLocks noGrp="1"/>
          </p:cNvGraphicFramePr>
          <p:nvPr/>
        </p:nvGraphicFramePr>
        <p:xfrm>
          <a:off x="107576" y="2158908"/>
          <a:ext cx="6127376" cy="3735075"/>
        </p:xfrm>
        <a:graphic>
          <a:graphicData uri="http://schemas.openxmlformats.org/drawingml/2006/table">
            <a:tbl>
              <a:tblPr/>
              <a:tblGrid>
                <a:gridCol w="2714917"/>
                <a:gridCol w="3412459"/>
              </a:tblGrid>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域功能级别</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支持的域控制器</a:t>
                      </a:r>
                      <a:endPar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2000 </a:t>
                      </a: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混合（默认）</a:t>
                      </a:r>
                      <a:endPar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NT</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4.0</a:t>
                      </a:r>
                      <a:b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2000</a:t>
                      </a:r>
                      <a:b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2000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本机</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2000</a:t>
                      </a:r>
                      <a:b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临时</a:t>
                      </a:r>
                      <a:endPar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NT</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4.0</a:t>
                      </a:r>
                      <a:b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2003</a:t>
                      </a:r>
                      <a:endPar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76"/>
          <p:cNvGraphicFramePr>
            <a:graphicFrameLocks noGrp="1"/>
          </p:cNvGraphicFramePr>
          <p:nvPr/>
        </p:nvGraphicFramePr>
        <p:xfrm>
          <a:off x="6293224" y="2164965"/>
          <a:ext cx="5674658" cy="3231900"/>
        </p:xfrm>
        <a:graphic>
          <a:graphicData uri="http://schemas.openxmlformats.org/drawingml/2006/table">
            <a:tbl>
              <a:tblPr/>
              <a:tblGrid>
                <a:gridCol w="2272552"/>
                <a:gridCol w="3402106"/>
              </a:tblGrid>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林功能级别</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支持的域控制器</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2000</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（默认）</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NT</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4.0</a:t>
                      </a:r>
                      <a:b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2000</a:t>
                      </a:r>
                      <a:b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临时</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NT</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4.0</a:t>
                      </a:r>
                      <a:b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b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2003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a:t>
                      </a:r>
                      <a:r>
                        <a:rPr kumimoji="0" lang="en-US" altLang="zh-CN" sz="2000" b="1" i="0" u="none" strike="noStrike" cap="none" normalizeH="0" baseline="0" dirty="0" smtClean="0">
                          <a:ln>
                            <a:noFill/>
                          </a:ln>
                          <a:solidFill>
                            <a:schemeClr val="tx1"/>
                          </a:solidFill>
                          <a:effectLst/>
                          <a:latin typeface="Arial"/>
                          <a:ea typeface="黑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2003</a:t>
                      </a:r>
                      <a:endPar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Windows Server2003 </a:t>
                      </a: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家族</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58700" marR="158700" marT="79350" marB="1190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提升域的功能级别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en-US" altLang="zh-CN"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51</a:t>
            </a:fld>
            <a:endParaRPr lang="zh-CN" altLang="en-US" dirty="0"/>
          </a:p>
        </p:txBody>
      </p:sp>
      <p:pic>
        <p:nvPicPr>
          <p:cNvPr id="9" name="Picture 6"/>
          <p:cNvPicPr>
            <a:picLocks noChangeAspect="1" noChangeArrowheads="1"/>
          </p:cNvPicPr>
          <p:nvPr/>
        </p:nvPicPr>
        <p:blipFill>
          <a:blip r:embed="rId2" cstate="print"/>
          <a:srcRect/>
          <a:stretch>
            <a:fillRect/>
          </a:stretch>
        </p:blipFill>
        <p:spPr bwMode="auto">
          <a:xfrm>
            <a:off x="1398491" y="1295400"/>
            <a:ext cx="5857875" cy="2714625"/>
          </a:xfrm>
          <a:prstGeom prst="rect">
            <a:avLst/>
          </a:prstGeom>
          <a:noFill/>
          <a:ln w="9525" algn="ctr">
            <a:noFill/>
            <a:miter lim="800000"/>
            <a:headEnd/>
            <a:tailEnd/>
          </a:ln>
        </p:spPr>
      </p:pic>
      <p:pic>
        <p:nvPicPr>
          <p:cNvPr id="10" name="Picture 7"/>
          <p:cNvPicPr>
            <a:picLocks noChangeAspect="1" noChangeArrowheads="1"/>
          </p:cNvPicPr>
          <p:nvPr/>
        </p:nvPicPr>
        <p:blipFill>
          <a:blip r:embed="rId3" cstate="print"/>
          <a:srcRect/>
          <a:stretch>
            <a:fillRect/>
          </a:stretch>
        </p:blipFill>
        <p:spPr bwMode="auto">
          <a:xfrm>
            <a:off x="5546629" y="2590800"/>
            <a:ext cx="3624262" cy="3733800"/>
          </a:xfrm>
          <a:prstGeom prst="rect">
            <a:avLst/>
          </a:prstGeom>
          <a:noFill/>
          <a:ln w="9525" algn="ctr">
            <a:noFill/>
            <a:miter lim="800000"/>
            <a:headEnd/>
            <a:tailEnd/>
          </a:ln>
        </p:spPr>
      </p:pic>
      <p:sp>
        <p:nvSpPr>
          <p:cNvPr id="13" name="Freeform 9"/>
          <p:cNvSpPr>
            <a:spLocks/>
          </p:cNvSpPr>
          <p:nvPr/>
        </p:nvSpPr>
        <p:spPr bwMode="auto">
          <a:xfrm rot="7346647" flipV="1">
            <a:off x="3304845" y="2169800"/>
            <a:ext cx="1122370" cy="3795869"/>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
        <p:nvSpPr>
          <p:cNvPr id="15" name="AutoShape 9"/>
          <p:cNvSpPr>
            <a:spLocks noChangeArrowheads="1"/>
          </p:cNvSpPr>
          <p:nvPr/>
        </p:nvSpPr>
        <p:spPr bwMode="auto">
          <a:xfrm>
            <a:off x="6961091" y="4217894"/>
            <a:ext cx="2057400" cy="609600"/>
          </a:xfrm>
          <a:prstGeom prst="leftArrowCallout">
            <a:avLst>
              <a:gd name="adj1" fmla="val 25000"/>
              <a:gd name="adj2" fmla="val 25000"/>
              <a:gd name="adj3" fmla="val 56250"/>
              <a:gd name="adj4" fmla="val 66667"/>
            </a:avLst>
          </a:prstGeom>
          <a:solidFill>
            <a:schemeClr val="accent1"/>
          </a:solidFill>
          <a:ln w="9525" algn="ctr">
            <a:solidFill>
              <a:schemeClr val="tx1"/>
            </a:solidFill>
            <a:miter lim="800000"/>
            <a:headEnd/>
            <a:tailEnd/>
          </a:ln>
        </p:spPr>
        <p:txBody>
          <a:bodyPr lIns="158700" tIns="79350" rIns="158700" bIns="119025" anchor="ctr">
            <a:spAutoFit/>
          </a:bodyPr>
          <a:lstStyle/>
          <a:p>
            <a:endParaRPr lang="zh-CN" altLang="en-US"/>
          </a:p>
        </p:txBody>
      </p:sp>
      <p:sp>
        <p:nvSpPr>
          <p:cNvPr id="16" name="Rectangle 10"/>
          <p:cNvSpPr>
            <a:spLocks noChangeArrowheads="1"/>
          </p:cNvSpPr>
          <p:nvPr/>
        </p:nvSpPr>
        <p:spPr bwMode="auto">
          <a:xfrm>
            <a:off x="7570691" y="4308382"/>
            <a:ext cx="2057400" cy="442912"/>
          </a:xfrm>
          <a:prstGeom prst="rect">
            <a:avLst/>
          </a:prstGeom>
          <a:noFill/>
          <a:ln w="9525" algn="ctr">
            <a:noFill/>
            <a:miter lim="800000"/>
            <a:headEnd/>
            <a:tailEnd/>
          </a:ln>
        </p:spPr>
        <p:txBody>
          <a:bodyPr lIns="158700" tIns="79350" rIns="158700" bIns="119025">
            <a:spAutoFit/>
          </a:bodyPr>
          <a:lstStyle/>
          <a:p>
            <a:pPr eaLnBrk="0" hangingPunct="0"/>
            <a:r>
              <a:rPr lang="zh-CN" altLang="en-US" sz="1600" b="1">
                <a:solidFill>
                  <a:schemeClr val="accent2"/>
                </a:solidFill>
              </a:rPr>
              <a:t>域的功能级别</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提升域的功能级别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en-US" altLang="zh-CN"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52</a:t>
            </a:fld>
            <a:endParaRPr lang="zh-CN" altLang="en-US" dirty="0"/>
          </a:p>
        </p:txBody>
      </p:sp>
      <p:pic>
        <p:nvPicPr>
          <p:cNvPr id="11" name="Picture 6"/>
          <p:cNvPicPr>
            <a:picLocks noChangeAspect="1" noChangeArrowheads="1"/>
          </p:cNvPicPr>
          <p:nvPr/>
        </p:nvPicPr>
        <p:blipFill>
          <a:blip r:embed="rId2" cstate="print"/>
          <a:srcRect/>
          <a:stretch>
            <a:fillRect/>
          </a:stretch>
        </p:blipFill>
        <p:spPr bwMode="auto">
          <a:xfrm>
            <a:off x="1398493" y="1562100"/>
            <a:ext cx="5857875" cy="2714625"/>
          </a:xfrm>
          <a:prstGeom prst="rect">
            <a:avLst/>
          </a:prstGeom>
          <a:noFill/>
          <a:ln w="9525" algn="ctr">
            <a:noFill/>
            <a:miter lim="800000"/>
            <a:headEnd/>
            <a:tailEnd/>
          </a:ln>
        </p:spPr>
      </p:pic>
      <p:pic>
        <p:nvPicPr>
          <p:cNvPr id="12" name="Picture 7"/>
          <p:cNvPicPr>
            <a:picLocks noChangeAspect="1" noChangeArrowheads="1"/>
          </p:cNvPicPr>
          <p:nvPr/>
        </p:nvPicPr>
        <p:blipFill>
          <a:blip r:embed="rId3" cstate="print"/>
          <a:srcRect/>
          <a:stretch>
            <a:fillRect/>
          </a:stretch>
        </p:blipFill>
        <p:spPr bwMode="auto">
          <a:xfrm>
            <a:off x="4446493" y="3438525"/>
            <a:ext cx="3733800" cy="2352675"/>
          </a:xfrm>
          <a:prstGeom prst="rect">
            <a:avLst/>
          </a:prstGeom>
          <a:noFill/>
          <a:ln w="9525" algn="ctr">
            <a:noFill/>
            <a:miter lim="800000"/>
            <a:headEnd/>
            <a:tailEnd/>
          </a:ln>
        </p:spPr>
      </p:pic>
      <p:sp>
        <p:nvSpPr>
          <p:cNvPr id="14" name="Freeform 8"/>
          <p:cNvSpPr>
            <a:spLocks/>
          </p:cNvSpPr>
          <p:nvPr/>
        </p:nvSpPr>
        <p:spPr bwMode="auto">
          <a:xfrm rot="13176035">
            <a:off x="2973293" y="3200400"/>
            <a:ext cx="1555750" cy="473075"/>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rgbClr val="FF99CC"/>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提升域的功能级别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en-US" altLang="zh-CN"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53</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443316" y="1400922"/>
            <a:ext cx="3200400" cy="2016125"/>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2052916" y="3594847"/>
            <a:ext cx="3048000" cy="898525"/>
          </a:xfrm>
          <a:prstGeom prst="rect">
            <a:avLst/>
          </a:prstGeom>
          <a:noFill/>
          <a:ln w="9525" algn="ctr">
            <a:noFill/>
            <a:miter lim="800000"/>
            <a:headEnd/>
            <a:tailEnd/>
          </a:ln>
        </p:spPr>
      </p:pic>
      <p:pic>
        <p:nvPicPr>
          <p:cNvPr id="9" name="Picture 8"/>
          <p:cNvPicPr>
            <a:picLocks noChangeAspect="1" noChangeArrowheads="1"/>
          </p:cNvPicPr>
          <p:nvPr/>
        </p:nvPicPr>
        <p:blipFill>
          <a:blip r:embed="rId4" cstate="print"/>
          <a:srcRect/>
          <a:stretch>
            <a:fillRect/>
          </a:stretch>
        </p:blipFill>
        <p:spPr bwMode="auto">
          <a:xfrm>
            <a:off x="757516" y="4585447"/>
            <a:ext cx="4800600" cy="871538"/>
          </a:xfrm>
          <a:prstGeom prst="rect">
            <a:avLst/>
          </a:prstGeom>
          <a:noFill/>
          <a:ln w="9525" algn="ctr">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5558116" y="2832847"/>
            <a:ext cx="3405188" cy="3505200"/>
          </a:xfrm>
          <a:prstGeom prst="rect">
            <a:avLst/>
          </a:prstGeom>
          <a:noFill/>
          <a:ln w="9525" algn="ctr">
            <a:noFill/>
            <a:miter lim="800000"/>
            <a:headEnd/>
            <a:tailEnd/>
          </a:ln>
        </p:spPr>
      </p:pic>
      <p:sp>
        <p:nvSpPr>
          <p:cNvPr id="11" name="Freeform 10"/>
          <p:cNvSpPr>
            <a:spLocks/>
          </p:cNvSpPr>
          <p:nvPr/>
        </p:nvSpPr>
        <p:spPr bwMode="auto">
          <a:xfrm rot="4090990" flipH="1" flipV="1">
            <a:off x="2865717" y="3412284"/>
            <a:ext cx="419100" cy="250825"/>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
        <p:nvSpPr>
          <p:cNvPr id="12" name="Freeform 11"/>
          <p:cNvSpPr>
            <a:spLocks/>
          </p:cNvSpPr>
          <p:nvPr/>
        </p:nvSpPr>
        <p:spPr bwMode="auto">
          <a:xfrm rot="4090990" flipH="1" flipV="1">
            <a:off x="3035579" y="4440984"/>
            <a:ext cx="419100" cy="250825"/>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提升林的功能级别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1</a:t>
            </a:r>
            <a:r>
              <a:rPr lang="zh-CN" altLang="en-US" sz="2400" dirty="0" smtClean="0">
                <a:latin typeface="宋体" panose="02010600030101010101" pitchFamily="2" charset="-122"/>
              </a:rPr>
              <a:t>）打开“</a:t>
            </a:r>
            <a:r>
              <a:rPr lang="en-US" altLang="zh-CN" sz="2400" dirty="0" smtClean="0">
                <a:latin typeface="宋体" panose="02010600030101010101" pitchFamily="2" charset="-122"/>
              </a:rPr>
              <a:t>Active Directory </a:t>
            </a:r>
            <a:r>
              <a:rPr lang="zh-CN" altLang="en-US" sz="2400" dirty="0" smtClean="0">
                <a:latin typeface="宋体" panose="02010600030101010101" pitchFamily="2" charset="-122"/>
              </a:rPr>
              <a:t>域和信任关系”。 </a:t>
            </a:r>
          </a:p>
          <a:p>
            <a:pPr lvl="1">
              <a:lnSpc>
                <a:spcPct val="90000"/>
              </a:lnSpc>
            </a:pPr>
            <a:r>
              <a:rPr lang="en-US" altLang="zh-CN" sz="2400" dirty="0" smtClean="0">
                <a:latin typeface="宋体" panose="02010600030101010101" pitchFamily="2" charset="-122"/>
              </a:rPr>
              <a:t>2</a:t>
            </a:r>
            <a:r>
              <a:rPr lang="zh-CN" altLang="en-US" sz="2400" dirty="0" smtClean="0">
                <a:latin typeface="宋体" panose="02010600030101010101" pitchFamily="2" charset="-122"/>
              </a:rPr>
              <a:t>）在控制台树中，右键单击“</a:t>
            </a:r>
            <a:r>
              <a:rPr lang="en-US" altLang="zh-CN" sz="2400" dirty="0" smtClean="0">
                <a:latin typeface="宋体" panose="02010600030101010101" pitchFamily="2" charset="-122"/>
              </a:rPr>
              <a:t>Active Directory </a:t>
            </a:r>
            <a:r>
              <a:rPr lang="zh-CN" altLang="en-US" sz="2400" dirty="0" smtClean="0">
                <a:latin typeface="宋体" panose="02010600030101010101" pitchFamily="2" charset="-122"/>
              </a:rPr>
              <a:t>域和信任关系”节点，然后单击“提升林的功能级别”。 </a:t>
            </a:r>
          </a:p>
          <a:p>
            <a:pPr lvl="1">
              <a:lnSpc>
                <a:spcPct val="90000"/>
              </a:lnSpc>
            </a:pPr>
            <a:r>
              <a:rPr lang="en-US" altLang="zh-CN" sz="2400" dirty="0" smtClean="0">
                <a:latin typeface="宋体" panose="02010600030101010101" pitchFamily="2" charset="-122"/>
              </a:rPr>
              <a:t>3</a:t>
            </a:r>
            <a:r>
              <a:rPr lang="zh-CN" altLang="en-US" sz="2400" dirty="0" smtClean="0">
                <a:latin typeface="宋体" panose="02010600030101010101" pitchFamily="2" charset="-122"/>
              </a:rPr>
              <a:t>）在“选择可用的林功能级别”中单击“</a:t>
            </a:r>
            <a:r>
              <a:rPr lang="en-US" altLang="zh-CN" sz="2400" dirty="0" smtClean="0">
                <a:latin typeface="宋体" panose="02010600030101010101" pitchFamily="2" charset="-122"/>
              </a:rPr>
              <a:t>Windows Server 2003”</a:t>
            </a:r>
            <a:r>
              <a:rPr lang="zh-CN" altLang="en-US" sz="2400" dirty="0" smtClean="0">
                <a:latin typeface="宋体" panose="02010600030101010101" pitchFamily="2" charset="-122"/>
              </a:rPr>
              <a:t>，然后单击“提升” 。 </a:t>
            </a:r>
            <a:endParaRPr lang="en-US" altLang="zh-CN"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9.4 </a:t>
            </a:r>
            <a:r>
              <a:rPr lang="zh-CN" altLang="en-US" dirty="0" smtClean="0"/>
              <a:t>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endParaRPr lang="en-US" altLang="zh-CN"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55</a:t>
            </a:fld>
            <a:endParaRPr lang="zh-CN" altLang="en-US" dirty="0"/>
          </a:p>
        </p:txBody>
      </p:sp>
      <p:graphicFrame>
        <p:nvGraphicFramePr>
          <p:cNvPr id="5" name="Group 2"/>
          <p:cNvGraphicFramePr>
            <a:graphicFrameLocks/>
          </p:cNvGraphicFramePr>
          <p:nvPr/>
        </p:nvGraphicFramePr>
        <p:xfrm>
          <a:off x="1438831" y="1125070"/>
          <a:ext cx="8305800" cy="5029201"/>
        </p:xfrm>
        <a:graphic>
          <a:graphicData uri="http://schemas.openxmlformats.org/drawingml/2006/table">
            <a:tbl>
              <a:tblPr/>
              <a:tblGrid>
                <a:gridCol w="725488"/>
                <a:gridCol w="1190625"/>
                <a:gridCol w="958850"/>
                <a:gridCol w="5430837"/>
              </a:tblGrid>
              <a:tr h="920750">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charset="0"/>
                          <a:ea typeface="宋体" pitchFamily="2" charset="-122"/>
                        </a:rPr>
                        <a:t>信任</a:t>
                      </a:r>
                    </a:p>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charset="0"/>
                          <a:ea typeface="宋体" pitchFamily="2" charset="-122"/>
                        </a:rPr>
                        <a:t>类型</a:t>
                      </a:r>
                      <a:endParaRPr kumimoji="0" lang="zh-CN" altLang="en-US" sz="1800" b="0" i="0" u="none" strike="noStrike" cap="none" normalizeH="0" baseline="0" dirty="0" smtClean="0">
                        <a:ln>
                          <a:noFill/>
                        </a:ln>
                        <a:solidFill>
                          <a:schemeClr val="bg1"/>
                        </a:solidFill>
                        <a:effectLst/>
                        <a:latin typeface="Arial" charset="0"/>
                        <a:ea typeface="宋体" pitchFamily="2" charset="-122"/>
                      </a:endParaRP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传递性</a:t>
                      </a:r>
                      <a:endParaRPr kumimoji="0" lang="zh-CN" altLang="en-US" sz="1800" b="0" i="0" u="none" strike="noStrike" cap="none" normalizeH="0" baseline="0" smtClean="0">
                        <a:ln>
                          <a:noFill/>
                        </a:ln>
                        <a:solidFill>
                          <a:schemeClr val="bg1"/>
                        </a:solidFill>
                        <a:effectLst/>
                        <a:latin typeface="Arial" charset="0"/>
                        <a:ea typeface="宋体" pitchFamily="2" charset="-122"/>
                      </a:endParaRP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方向</a:t>
                      </a:r>
                      <a:endParaRPr kumimoji="0" lang="zh-CN" altLang="en-US" sz="1800" b="0" i="0" u="none" strike="noStrike" cap="none" normalizeH="0" baseline="0" smtClean="0">
                        <a:ln>
                          <a:noFill/>
                        </a:ln>
                        <a:solidFill>
                          <a:schemeClr val="bg1"/>
                        </a:solidFill>
                        <a:effectLst/>
                        <a:latin typeface="Arial" charset="0"/>
                        <a:ea typeface="宋体" pitchFamily="2" charset="-122"/>
                      </a:endParaRP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    </a:t>
                      </a:r>
                      <a:r>
                        <a:rPr kumimoji="0" lang="zh-CN" altLang="en-US" sz="1800" b="1" i="0" u="none" strike="noStrike" cap="none" normalizeH="0" baseline="0" smtClean="0">
                          <a:ln>
                            <a:noFill/>
                          </a:ln>
                          <a:solidFill>
                            <a:schemeClr val="bg1"/>
                          </a:solidFill>
                          <a:effectLst/>
                          <a:latin typeface="Arial" charset="0"/>
                          <a:ea typeface="宋体" pitchFamily="2" charset="-122"/>
                        </a:rPr>
                        <a:t>描述</a:t>
                      </a:r>
                      <a:endParaRPr kumimoji="0" lang="zh-CN" altLang="en-US" sz="1800" b="0" i="0" u="none" strike="noStrike" cap="none" normalizeH="0" baseline="0" smtClean="0">
                        <a:ln>
                          <a:noFill/>
                        </a:ln>
                        <a:solidFill>
                          <a:schemeClr val="bg1"/>
                        </a:solidFill>
                        <a:effectLst/>
                        <a:latin typeface="Arial" charset="0"/>
                        <a:ea typeface="宋体" pitchFamily="2" charset="-122"/>
                      </a:endParaRP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r>
              <a:tr h="1141413">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外</a:t>
                      </a:r>
                    </a:p>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部</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FF00"/>
                          </a:solidFill>
                          <a:effectLst/>
                          <a:latin typeface="Arial" charset="0"/>
                          <a:ea typeface="宋体" pitchFamily="2" charset="-122"/>
                        </a:rPr>
                        <a:t>不可传递</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单向或双向</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Arial" charset="0"/>
                          <a:ea typeface="宋体" pitchFamily="2" charset="-122"/>
                        </a:rPr>
                        <a:t>     </a:t>
                      </a:r>
                      <a:r>
                        <a:rPr kumimoji="0" lang="zh-CN" altLang="en-US" sz="1600" b="0" i="0" u="none" strike="noStrike" cap="none" normalizeH="0" baseline="0" smtClean="0">
                          <a:ln>
                            <a:noFill/>
                          </a:ln>
                          <a:solidFill>
                            <a:schemeClr val="bg1"/>
                          </a:solidFill>
                          <a:effectLst/>
                          <a:latin typeface="Arial" charset="0"/>
                          <a:ea typeface="宋体" pitchFamily="2" charset="-122"/>
                        </a:rPr>
                        <a:t>当用户需要访问 </a:t>
                      </a:r>
                      <a:r>
                        <a:rPr kumimoji="0" lang="en-US" altLang="zh-CN" sz="1600" b="1" i="0" u="none" strike="noStrike" cap="none" normalizeH="0" baseline="0" smtClean="0">
                          <a:ln>
                            <a:noFill/>
                          </a:ln>
                          <a:solidFill>
                            <a:srgbClr val="FFFF00"/>
                          </a:solidFill>
                          <a:effectLst/>
                          <a:latin typeface="Arial" charset="0"/>
                          <a:ea typeface="宋体" pitchFamily="2" charset="-122"/>
                        </a:rPr>
                        <a:t>Windows NT 4.0 </a:t>
                      </a:r>
                      <a:r>
                        <a:rPr kumimoji="0" lang="zh-CN" altLang="en-US" sz="1600" b="1" i="0" u="none" strike="noStrike" cap="none" normalizeH="0" baseline="0" smtClean="0">
                          <a:ln>
                            <a:noFill/>
                          </a:ln>
                          <a:solidFill>
                            <a:srgbClr val="FFFF00"/>
                          </a:solidFill>
                          <a:effectLst/>
                          <a:latin typeface="Arial" charset="0"/>
                          <a:ea typeface="宋体" pitchFamily="2" charset="-122"/>
                        </a:rPr>
                        <a:t>域</a:t>
                      </a:r>
                      <a:r>
                        <a:rPr kumimoji="0" lang="zh-CN" altLang="en-US" sz="1600" b="0" i="0" u="none" strike="noStrike" cap="none" normalizeH="0" baseline="0" smtClean="0">
                          <a:ln>
                            <a:noFill/>
                          </a:ln>
                          <a:solidFill>
                            <a:schemeClr val="bg1"/>
                          </a:solidFill>
                          <a:effectLst/>
                          <a:latin typeface="Arial" charset="0"/>
                          <a:ea typeface="宋体" pitchFamily="2" charset="-122"/>
                        </a:rPr>
                        <a:t>或</a:t>
                      </a:r>
                      <a:r>
                        <a:rPr kumimoji="0" lang="zh-CN" altLang="en-US" sz="1600" b="1" i="0" u="none" strike="noStrike" cap="none" normalizeH="0" baseline="0" smtClean="0">
                          <a:ln>
                            <a:noFill/>
                          </a:ln>
                          <a:solidFill>
                            <a:srgbClr val="FFFF00"/>
                          </a:solidFill>
                          <a:effectLst/>
                          <a:latin typeface="Arial" charset="0"/>
                          <a:ea typeface="宋体" pitchFamily="2" charset="-122"/>
                        </a:rPr>
                        <a:t>某个单独林内的域上的资源</a:t>
                      </a:r>
                      <a:r>
                        <a:rPr kumimoji="0" lang="zh-CN" altLang="en-US" sz="1600" b="0" i="0" u="none" strike="noStrike" cap="none" normalizeH="0" baseline="0" smtClean="0">
                          <a:ln>
                            <a:noFill/>
                          </a:ln>
                          <a:solidFill>
                            <a:schemeClr val="bg1"/>
                          </a:solidFill>
                          <a:effectLst/>
                          <a:latin typeface="Arial" charset="0"/>
                          <a:ea typeface="宋体" pitchFamily="2" charset="-122"/>
                        </a:rPr>
                        <a:t>时，使用外部信任。这种机制有助于提供与 </a:t>
                      </a:r>
                      <a:r>
                        <a:rPr kumimoji="0" lang="en-US" altLang="zh-CN" sz="1600" b="0" i="0" u="none" strike="noStrike" cap="none" normalizeH="0" baseline="0" smtClean="0">
                          <a:ln>
                            <a:noFill/>
                          </a:ln>
                          <a:solidFill>
                            <a:schemeClr val="bg1"/>
                          </a:solidFill>
                          <a:effectLst/>
                          <a:latin typeface="Arial" charset="0"/>
                          <a:ea typeface="宋体" pitchFamily="2" charset="-122"/>
                        </a:rPr>
                        <a:t>Windows NT </a:t>
                      </a:r>
                      <a:r>
                        <a:rPr kumimoji="0" lang="zh-CN" altLang="en-US" sz="1600" b="0" i="0" u="none" strike="noStrike" cap="none" normalizeH="0" baseline="0" smtClean="0">
                          <a:ln>
                            <a:noFill/>
                          </a:ln>
                          <a:solidFill>
                            <a:schemeClr val="bg1"/>
                          </a:solidFill>
                          <a:effectLst/>
                          <a:latin typeface="Arial" charset="0"/>
                          <a:ea typeface="宋体" pitchFamily="2" charset="-122"/>
                        </a:rPr>
                        <a:t>环境的向后兼容性以及与未通过林信任连接的其他林中的域之间的通信。</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r>
              <a:tr h="947738">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快</a:t>
                      </a:r>
                    </a:p>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捷</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可传递</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单向或双向</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Arial" charset="0"/>
                          <a:ea typeface="宋体" pitchFamily="2" charset="-122"/>
                        </a:rPr>
                        <a:t>     </a:t>
                      </a:r>
                      <a:r>
                        <a:rPr kumimoji="0" lang="zh-CN" altLang="en-US" sz="1600" b="0" i="0" u="none" strike="noStrike" cap="none" normalizeH="0" baseline="0" smtClean="0">
                          <a:ln>
                            <a:noFill/>
                          </a:ln>
                          <a:solidFill>
                            <a:schemeClr val="bg1"/>
                          </a:solidFill>
                          <a:effectLst/>
                          <a:latin typeface="Arial" charset="0"/>
                          <a:ea typeface="宋体" pitchFamily="2" charset="-122"/>
                        </a:rPr>
                        <a:t>当用户在 </a:t>
                      </a:r>
                      <a:r>
                        <a:rPr kumimoji="0" lang="en-US" altLang="zh-CN" sz="1600" b="0" i="0" u="none" strike="noStrike" cap="none" normalizeH="0" baseline="0" smtClean="0">
                          <a:ln>
                            <a:noFill/>
                          </a:ln>
                          <a:solidFill>
                            <a:schemeClr val="bg1"/>
                          </a:solidFill>
                          <a:effectLst/>
                          <a:latin typeface="Arial" charset="0"/>
                          <a:ea typeface="宋体" pitchFamily="2" charset="-122"/>
                        </a:rPr>
                        <a:t>Windows Server 2003 </a:t>
                      </a:r>
                      <a:r>
                        <a:rPr kumimoji="0" lang="zh-CN" altLang="en-US" sz="1600" b="1" i="0" u="none" strike="noStrike" cap="none" normalizeH="0" baseline="0" smtClean="0">
                          <a:ln>
                            <a:noFill/>
                          </a:ln>
                          <a:solidFill>
                            <a:srgbClr val="FFFF00"/>
                          </a:solidFill>
                          <a:effectLst/>
                          <a:latin typeface="Arial" charset="0"/>
                          <a:ea typeface="宋体" pitchFamily="2" charset="-122"/>
                        </a:rPr>
                        <a:t>林内的两个域之间</a:t>
                      </a:r>
                      <a:r>
                        <a:rPr kumimoji="0" lang="zh-CN" altLang="en-US" sz="1600" b="0" i="0" u="none" strike="noStrike" cap="none" normalizeH="0" baseline="0" smtClean="0">
                          <a:ln>
                            <a:noFill/>
                          </a:ln>
                          <a:solidFill>
                            <a:schemeClr val="bg1"/>
                          </a:solidFill>
                          <a:effectLst/>
                          <a:latin typeface="Arial" charset="0"/>
                          <a:ea typeface="宋体" pitchFamily="2" charset="-122"/>
                        </a:rPr>
                        <a:t>访问资源时，使用快捷信任以缩短用户登录时间。当两个域被两个域树分隔开时，这是很有用的。</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r>
              <a:tr h="1139825">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领</a:t>
                      </a:r>
                    </a:p>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域</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可传递或</a:t>
                      </a:r>
                    </a:p>
                    <a:p>
                      <a:pPr marL="279400" marR="0" lvl="0" indent="-27940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bg1"/>
                        </a:solidFill>
                        <a:effectLst/>
                        <a:latin typeface="Arial" charset="0"/>
                        <a:ea typeface="宋体" pitchFamily="2" charset="-122"/>
                      </a:endParaRPr>
                    </a:p>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FF00"/>
                          </a:solidFill>
                          <a:effectLst/>
                          <a:latin typeface="Arial" charset="0"/>
                          <a:ea typeface="宋体" pitchFamily="2" charset="-122"/>
                        </a:rPr>
                        <a:t>不可传递</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单向或双向</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Arial" charset="0"/>
                          <a:ea typeface="宋体" pitchFamily="2" charset="-122"/>
                        </a:rPr>
                        <a:t>    </a:t>
                      </a:r>
                      <a:r>
                        <a:rPr kumimoji="0" lang="zh-CN" altLang="en-US" sz="1600" b="0" i="0" u="none" strike="noStrike" cap="none" normalizeH="0" baseline="0" smtClean="0">
                          <a:ln>
                            <a:noFill/>
                          </a:ln>
                          <a:solidFill>
                            <a:schemeClr val="bg1"/>
                          </a:solidFill>
                          <a:effectLst/>
                          <a:latin typeface="Arial" charset="0"/>
                          <a:ea typeface="宋体" pitchFamily="2" charset="-122"/>
                        </a:rPr>
                        <a:t>使用领域信任以建立</a:t>
                      </a:r>
                      <a:r>
                        <a:rPr kumimoji="0" lang="zh-CN" altLang="en-US" sz="1600" b="1" i="0" u="none" strike="noStrike" cap="none" normalizeH="0" baseline="0" smtClean="0">
                          <a:ln>
                            <a:noFill/>
                          </a:ln>
                          <a:solidFill>
                            <a:srgbClr val="FFFF00"/>
                          </a:solidFill>
                          <a:effectLst/>
                          <a:latin typeface="Arial" charset="0"/>
                          <a:ea typeface="宋体" pitchFamily="2" charset="-122"/>
                        </a:rPr>
                        <a:t>非 </a:t>
                      </a:r>
                      <a:r>
                        <a:rPr kumimoji="0" lang="en-US" altLang="zh-CN" sz="1600" b="1" i="0" u="none" strike="noStrike" cap="none" normalizeH="0" baseline="0" smtClean="0">
                          <a:ln>
                            <a:noFill/>
                          </a:ln>
                          <a:solidFill>
                            <a:srgbClr val="FFFF00"/>
                          </a:solidFill>
                          <a:effectLst/>
                          <a:latin typeface="Arial" charset="0"/>
                          <a:ea typeface="宋体" pitchFamily="2" charset="-122"/>
                        </a:rPr>
                        <a:t>Windows </a:t>
                      </a:r>
                      <a:r>
                        <a:rPr kumimoji="0" lang="zh-CN" altLang="en-US" sz="1600" b="1" i="0" u="none" strike="noStrike" cap="none" normalizeH="0" baseline="0" smtClean="0">
                          <a:ln>
                            <a:noFill/>
                          </a:ln>
                          <a:solidFill>
                            <a:srgbClr val="FFFF00"/>
                          </a:solidFill>
                          <a:effectLst/>
                          <a:latin typeface="Arial" charset="0"/>
                          <a:ea typeface="宋体" pitchFamily="2" charset="-122"/>
                        </a:rPr>
                        <a:t>的 </a:t>
                      </a:r>
                      <a:r>
                        <a:rPr kumimoji="0" lang="en-US" altLang="zh-CN" sz="1600" b="1" i="0" u="none" strike="noStrike" cap="none" normalizeH="0" baseline="0" smtClean="0">
                          <a:ln>
                            <a:noFill/>
                          </a:ln>
                          <a:solidFill>
                            <a:srgbClr val="FFFF00"/>
                          </a:solidFill>
                          <a:effectLst/>
                          <a:latin typeface="Arial" charset="0"/>
                          <a:ea typeface="宋体" pitchFamily="2" charset="-122"/>
                        </a:rPr>
                        <a:t>Kerberos </a:t>
                      </a:r>
                      <a:r>
                        <a:rPr kumimoji="0" lang="zh-CN" altLang="en-US" sz="1600" b="1" i="0" u="none" strike="noStrike" cap="none" normalizeH="0" baseline="0" smtClean="0">
                          <a:ln>
                            <a:noFill/>
                          </a:ln>
                          <a:solidFill>
                            <a:srgbClr val="FFFF00"/>
                          </a:solidFill>
                          <a:effectLst/>
                          <a:latin typeface="Arial" charset="0"/>
                          <a:ea typeface="宋体" pitchFamily="2" charset="-122"/>
                        </a:rPr>
                        <a:t>领域和 </a:t>
                      </a:r>
                      <a:r>
                        <a:rPr kumimoji="0" lang="en-US" altLang="zh-CN" sz="1600" b="1" i="0" u="none" strike="noStrike" cap="none" normalizeH="0" baseline="0" smtClean="0">
                          <a:ln>
                            <a:noFill/>
                          </a:ln>
                          <a:solidFill>
                            <a:srgbClr val="FFFF00"/>
                          </a:solidFill>
                          <a:effectLst/>
                          <a:latin typeface="Arial" charset="0"/>
                          <a:ea typeface="宋体" pitchFamily="2" charset="-122"/>
                        </a:rPr>
                        <a:t>Windows Server 2003 </a:t>
                      </a:r>
                      <a:r>
                        <a:rPr kumimoji="0" lang="zh-CN" altLang="en-US" sz="1600" b="1" i="0" u="none" strike="noStrike" cap="none" normalizeH="0" baseline="0" smtClean="0">
                          <a:ln>
                            <a:noFill/>
                          </a:ln>
                          <a:solidFill>
                            <a:srgbClr val="FFFF00"/>
                          </a:solidFill>
                          <a:effectLst/>
                          <a:latin typeface="Arial" charset="0"/>
                          <a:ea typeface="宋体" pitchFamily="2" charset="-122"/>
                        </a:rPr>
                        <a:t>域之间</a:t>
                      </a:r>
                      <a:r>
                        <a:rPr kumimoji="0" lang="zh-CN" altLang="en-US" sz="1600" b="0" i="0" u="none" strike="noStrike" cap="none" normalizeH="0" baseline="0" smtClean="0">
                          <a:ln>
                            <a:noFill/>
                          </a:ln>
                          <a:solidFill>
                            <a:schemeClr val="bg1"/>
                          </a:solidFill>
                          <a:effectLst/>
                          <a:latin typeface="Arial" charset="0"/>
                          <a:ea typeface="宋体" pitchFamily="2" charset="-122"/>
                        </a:rPr>
                        <a:t>的信任关系。这可提供 </a:t>
                      </a:r>
                      <a:r>
                        <a:rPr kumimoji="0" lang="en-US" altLang="zh-CN" sz="1600" b="0" i="0" u="none" strike="noStrike" cap="none" normalizeH="0" baseline="0" smtClean="0">
                          <a:ln>
                            <a:noFill/>
                          </a:ln>
                          <a:solidFill>
                            <a:schemeClr val="bg1"/>
                          </a:solidFill>
                          <a:effectLst/>
                          <a:latin typeface="Arial" charset="0"/>
                          <a:ea typeface="宋体" pitchFamily="2" charset="-122"/>
                        </a:rPr>
                        <a:t>Windows Server 2003 </a:t>
                      </a:r>
                      <a:r>
                        <a:rPr kumimoji="0" lang="zh-CN" altLang="en-US" sz="1600" b="0" i="0" u="none" strike="noStrike" cap="none" normalizeH="0" baseline="0" smtClean="0">
                          <a:ln>
                            <a:noFill/>
                          </a:ln>
                          <a:solidFill>
                            <a:schemeClr val="bg1"/>
                          </a:solidFill>
                          <a:effectLst/>
                          <a:latin typeface="Arial" charset="0"/>
                          <a:ea typeface="宋体" pitchFamily="2" charset="-122"/>
                        </a:rPr>
                        <a:t>域和 </a:t>
                      </a:r>
                      <a:r>
                        <a:rPr kumimoji="0" lang="en-US" altLang="zh-CN" sz="1600" b="0" i="0" u="none" strike="noStrike" cap="none" normalizeH="0" baseline="0" smtClean="0">
                          <a:ln>
                            <a:noFill/>
                          </a:ln>
                          <a:solidFill>
                            <a:schemeClr val="bg1"/>
                          </a:solidFill>
                          <a:effectLst/>
                          <a:latin typeface="Arial" charset="0"/>
                          <a:ea typeface="宋体" pitchFamily="2" charset="-122"/>
                        </a:rPr>
                        <a:t>Kerberos V5 </a:t>
                      </a:r>
                      <a:r>
                        <a:rPr kumimoji="0" lang="zh-CN" altLang="en-US" sz="1600" b="0" i="0" u="none" strike="noStrike" cap="none" normalizeH="0" baseline="0" smtClean="0">
                          <a:ln>
                            <a:noFill/>
                          </a:ln>
                          <a:solidFill>
                            <a:schemeClr val="bg1"/>
                          </a:solidFill>
                          <a:effectLst/>
                          <a:latin typeface="Arial" charset="0"/>
                          <a:ea typeface="宋体" pitchFamily="2" charset="-122"/>
                        </a:rPr>
                        <a:t>实现中使用的任何领域之间的互操作性。</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r>
              <a:tr h="879475">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林</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可传递</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bg1"/>
                          </a:solidFill>
                          <a:effectLst/>
                          <a:latin typeface="Arial" charset="0"/>
                          <a:ea typeface="宋体" pitchFamily="2" charset="-122"/>
                        </a:rPr>
                        <a:t>单向或双向</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c>
                  <a:txBody>
                    <a:bodyPr/>
                    <a:lstStyle/>
                    <a:p>
                      <a:pPr marL="279400" marR="0" lvl="0" indent="-2794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Arial" charset="0"/>
                          <a:ea typeface="宋体" pitchFamily="2" charset="-122"/>
                        </a:rPr>
                        <a:t>     </a:t>
                      </a:r>
                      <a:r>
                        <a:rPr kumimoji="0" lang="zh-CN" altLang="en-US" sz="1600" b="0" i="0" u="none" strike="noStrike" cap="none" normalizeH="0" baseline="0" dirty="0" smtClean="0">
                          <a:ln>
                            <a:noFill/>
                          </a:ln>
                          <a:solidFill>
                            <a:schemeClr val="bg1"/>
                          </a:solidFill>
                          <a:effectLst/>
                          <a:latin typeface="Arial" charset="0"/>
                          <a:ea typeface="宋体" pitchFamily="2" charset="-122"/>
                        </a:rPr>
                        <a:t>使用林信任</a:t>
                      </a:r>
                      <a:r>
                        <a:rPr kumimoji="0" lang="zh-CN" altLang="en-US" sz="1600" b="1" i="0" u="none" strike="noStrike" cap="none" normalizeH="0" baseline="0" dirty="0" smtClean="0">
                          <a:ln>
                            <a:noFill/>
                          </a:ln>
                          <a:solidFill>
                            <a:srgbClr val="FFFF00"/>
                          </a:solidFill>
                          <a:effectLst/>
                          <a:latin typeface="Arial" charset="0"/>
                          <a:ea typeface="宋体" pitchFamily="2" charset="-122"/>
                        </a:rPr>
                        <a:t>在两个林之间</a:t>
                      </a:r>
                      <a:r>
                        <a:rPr kumimoji="0" lang="zh-CN" altLang="en-US" sz="1600" b="0" i="0" u="none" strike="noStrike" cap="none" normalizeH="0" baseline="0" dirty="0" smtClean="0">
                          <a:ln>
                            <a:noFill/>
                          </a:ln>
                          <a:solidFill>
                            <a:schemeClr val="bg1"/>
                          </a:solidFill>
                          <a:effectLst/>
                          <a:latin typeface="Arial" charset="0"/>
                          <a:ea typeface="宋体" pitchFamily="2" charset="-122"/>
                        </a:rPr>
                        <a:t>共享资源。如果林信任是双向的，则它将允许任意一个林中的身份验证请求有效地到达另一个林中。</a:t>
                      </a:r>
                    </a:p>
                  </a:txBody>
                  <a:tcPr anchor="ctr"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00B0F0"/>
                    </a:solidFill>
                  </a:tcPr>
                </a:tc>
              </a:tr>
            </a:tbl>
          </a:graphicData>
        </a:graphic>
      </p:graphicFrame>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快捷信任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快捷信任是当管理员需要优化身份验证过程时，可以使用的单向或双向可传递信任。</a:t>
            </a:r>
          </a:p>
          <a:p>
            <a:pPr lvl="1">
              <a:lnSpc>
                <a:spcPct val="90000"/>
              </a:lnSpc>
            </a:pPr>
            <a:r>
              <a:rPr lang="zh-CN" altLang="en-US" sz="2400" dirty="0" smtClean="0">
                <a:latin typeface="宋体" panose="02010600030101010101" pitchFamily="2" charset="-122"/>
              </a:rPr>
              <a:t>身份验证请求必须首先通过域树之间的信任路径，在复杂的林中，这是很花时间的，而快捷信任可以缩短该时间。</a:t>
            </a:r>
          </a:p>
          <a:p>
            <a:pPr lvl="1">
              <a:lnSpc>
                <a:spcPct val="90000"/>
              </a:lnSpc>
            </a:pPr>
            <a:r>
              <a:rPr lang="zh-CN" altLang="en-US" sz="2400" dirty="0" smtClean="0">
                <a:latin typeface="宋体" panose="02010600030101010101" pitchFamily="2" charset="-122"/>
              </a:rPr>
              <a:t>注：信任路径是为了传递任何两个域之间的身份验证请求而必须遍历的一系列的域信任关系。</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56</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5486400" y="3499316"/>
            <a:ext cx="5410200" cy="2767013"/>
          </a:xfrm>
          <a:prstGeom prst="rect">
            <a:avLst/>
          </a:prstGeom>
          <a:noFill/>
          <a:ln w="9525">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57</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398491" y="1251137"/>
            <a:ext cx="3829050" cy="3952875"/>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132291" y="2003612"/>
            <a:ext cx="4038600" cy="3067050"/>
          </a:xfrm>
          <a:prstGeom prst="rect">
            <a:avLst/>
          </a:prstGeom>
          <a:noFill/>
          <a:ln w="9525" algn="ctr">
            <a:noFill/>
            <a:miter lim="800000"/>
            <a:headEnd/>
            <a:tailEnd/>
          </a:ln>
        </p:spPr>
      </p:pic>
      <p:sp>
        <p:nvSpPr>
          <p:cNvPr id="9" name="Freeform 6"/>
          <p:cNvSpPr>
            <a:spLocks/>
          </p:cNvSpPr>
          <p:nvPr/>
        </p:nvSpPr>
        <p:spPr bwMode="auto">
          <a:xfrm rot="9636931">
            <a:off x="2465291" y="4086412"/>
            <a:ext cx="2947988" cy="2794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要创建林信任，应将两个林中的林功能级别都设置为 </a:t>
            </a:r>
            <a:r>
              <a:rPr lang="en-US" altLang="zh-CN" sz="2400" dirty="0" smtClean="0">
                <a:latin typeface="宋体" panose="02010600030101010101" pitchFamily="2" charset="-122"/>
              </a:rPr>
              <a:t>Windows Server 2003</a:t>
            </a:r>
            <a:r>
              <a:rPr lang="zh-CN" altLang="en-US" sz="2400" dirty="0" smtClean="0">
                <a:latin typeface="宋体" panose="02010600030101010101" pitchFamily="2" charset="-122"/>
              </a:rPr>
              <a:t>。</a:t>
            </a:r>
          </a:p>
          <a:p>
            <a:pPr lvl="1">
              <a:lnSpc>
                <a:spcPct val="90000"/>
              </a:lnSpc>
            </a:pPr>
            <a:r>
              <a:rPr lang="zh-CN" altLang="en-US" sz="2400" dirty="0" smtClean="0">
                <a:latin typeface="宋体" panose="02010600030101010101" pitchFamily="2" charset="-122"/>
              </a:rPr>
              <a:t>只能在一个 </a:t>
            </a:r>
            <a:r>
              <a:rPr lang="en-US" altLang="zh-CN" sz="2400" dirty="0" smtClean="0">
                <a:latin typeface="宋体" panose="02010600030101010101" pitchFamily="2" charset="-122"/>
              </a:rPr>
              <a:t>Windows Server 2003 </a:t>
            </a:r>
            <a:r>
              <a:rPr lang="zh-CN" altLang="en-US" sz="2400" dirty="0" smtClean="0">
                <a:latin typeface="宋体" panose="02010600030101010101" pitchFamily="2" charset="-122"/>
              </a:rPr>
              <a:t>林中的林根域和另一个 </a:t>
            </a:r>
            <a:r>
              <a:rPr lang="en-US" altLang="zh-CN" sz="2400" dirty="0" smtClean="0">
                <a:latin typeface="宋体" panose="02010600030101010101" pitchFamily="2" charset="-122"/>
              </a:rPr>
              <a:t>Windows Server 2003 </a:t>
            </a:r>
            <a:r>
              <a:rPr lang="zh-CN" altLang="en-US" sz="2400" dirty="0" smtClean="0">
                <a:latin typeface="宋体" panose="02010600030101010101" pitchFamily="2" charset="-122"/>
              </a:rPr>
              <a:t>林中的林根域之间创建林信任。</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58</a:t>
            </a:fld>
            <a:endParaRPr lang="zh-CN" altLang="en-US" dirty="0"/>
          </a:p>
        </p:txBody>
      </p:sp>
      <p:pic>
        <p:nvPicPr>
          <p:cNvPr id="10" name="Picture 5"/>
          <p:cNvPicPr>
            <a:picLocks noChangeAspect="1" noChangeArrowheads="1"/>
          </p:cNvPicPr>
          <p:nvPr/>
        </p:nvPicPr>
        <p:blipFill>
          <a:blip r:embed="rId2" cstate="print"/>
          <a:srcRect/>
          <a:stretch>
            <a:fillRect/>
          </a:stretch>
        </p:blipFill>
        <p:spPr bwMode="auto">
          <a:xfrm>
            <a:off x="1416420" y="1257112"/>
            <a:ext cx="3851275" cy="2925763"/>
          </a:xfrm>
          <a:prstGeom prst="rect">
            <a:avLst/>
          </a:prstGeom>
          <a:noFill/>
          <a:ln w="9525">
            <a:noFill/>
            <a:miter lim="800000"/>
            <a:headEnd/>
            <a:tailEnd/>
          </a:ln>
        </p:spPr>
      </p:pic>
      <p:pic>
        <p:nvPicPr>
          <p:cNvPr id="11" name="Picture 6"/>
          <p:cNvPicPr>
            <a:picLocks noChangeAspect="1" noChangeArrowheads="1"/>
          </p:cNvPicPr>
          <p:nvPr/>
        </p:nvPicPr>
        <p:blipFill>
          <a:blip r:embed="rId3" cstate="print"/>
          <a:srcRect/>
          <a:stretch>
            <a:fillRect/>
          </a:stretch>
        </p:blipFill>
        <p:spPr bwMode="auto">
          <a:xfrm>
            <a:off x="5302620" y="1790512"/>
            <a:ext cx="3832225" cy="2911475"/>
          </a:xfrm>
          <a:prstGeom prst="rect">
            <a:avLst/>
          </a:prstGeom>
          <a:noFill/>
          <a:ln w="9525">
            <a:noFill/>
            <a:miter lim="800000"/>
            <a:headEnd/>
            <a:tailEnd/>
          </a:ln>
        </p:spPr>
      </p:pic>
      <p:sp>
        <p:nvSpPr>
          <p:cNvPr id="12" name="Freeform 7"/>
          <p:cNvSpPr>
            <a:spLocks/>
          </p:cNvSpPr>
          <p:nvPr/>
        </p:nvSpPr>
        <p:spPr bwMode="auto">
          <a:xfrm rot="11363449">
            <a:off x="4083420" y="4152712"/>
            <a:ext cx="1295400" cy="357188"/>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
        <p:nvSpPr>
          <p:cNvPr id="13" name="Rectangle 8"/>
          <p:cNvSpPr>
            <a:spLocks noChangeArrowheads="1"/>
          </p:cNvSpPr>
          <p:nvPr/>
        </p:nvSpPr>
        <p:spPr bwMode="auto">
          <a:xfrm>
            <a:off x="5455020" y="3711387"/>
            <a:ext cx="3648075" cy="631825"/>
          </a:xfrm>
          <a:prstGeom prst="rect">
            <a:avLst/>
          </a:prstGeom>
          <a:noFill/>
          <a:ln w="9525" algn="ctr">
            <a:noFill/>
            <a:miter lim="800000"/>
            <a:headEnd/>
            <a:tailEnd/>
          </a:ln>
          <a:effectLst/>
        </p:spPr>
        <p:txBody>
          <a:bodyPr wrap="none" lIns="158700" tIns="79350" rIns="158700" bIns="119025">
            <a:spAutoFit/>
          </a:bodyPr>
          <a:lstStyle/>
          <a:p>
            <a:pPr eaLnBrk="0" hangingPunct="0">
              <a:defRPr/>
            </a:pPr>
            <a:r>
              <a:rPr lang="zh-CN" altLang="en-US" sz="1400" b="1" dirty="0">
                <a:solidFill>
                  <a:schemeClr val="tx2">
                    <a:lumMod val="60000"/>
                    <a:lumOff val="40000"/>
                  </a:schemeClr>
                </a:solidFill>
                <a:ea typeface="宋体" pitchFamily="2" charset="-122"/>
              </a:rPr>
              <a:t>注：只有两个林中的</a:t>
            </a:r>
            <a:r>
              <a:rPr lang="zh-CN" altLang="en-US" sz="1400" b="1" dirty="0">
                <a:solidFill>
                  <a:srgbClr val="0000CC"/>
                </a:solidFill>
                <a:ea typeface="宋体" pitchFamily="2" charset="-122"/>
              </a:rPr>
              <a:t>林功能级别</a:t>
            </a:r>
            <a:r>
              <a:rPr lang="zh-CN" altLang="en-US" sz="1400" b="1" dirty="0">
                <a:solidFill>
                  <a:schemeClr val="tx2">
                    <a:lumMod val="60000"/>
                    <a:lumOff val="40000"/>
                  </a:schemeClr>
                </a:solidFill>
                <a:ea typeface="宋体" pitchFamily="2" charset="-122"/>
              </a:rPr>
              <a:t>都设置为</a:t>
            </a:r>
          </a:p>
          <a:p>
            <a:pPr eaLnBrk="0" hangingPunct="0">
              <a:defRPr/>
            </a:pPr>
            <a:r>
              <a:rPr lang="zh-CN" altLang="en-US" sz="1400" b="1" dirty="0">
                <a:solidFill>
                  <a:schemeClr val="tx2">
                    <a:lumMod val="60000"/>
                    <a:lumOff val="40000"/>
                  </a:schemeClr>
                </a:solidFill>
                <a:ea typeface="宋体" pitchFamily="2" charset="-122"/>
              </a:rPr>
              <a:t> </a:t>
            </a:r>
            <a:r>
              <a:rPr lang="en-US" altLang="zh-CN" sz="1400" b="1" dirty="0">
                <a:solidFill>
                  <a:schemeClr val="tx2">
                    <a:lumMod val="60000"/>
                    <a:lumOff val="40000"/>
                  </a:schemeClr>
                </a:solidFill>
                <a:ea typeface="宋体" pitchFamily="2" charset="-122"/>
              </a:rPr>
              <a:t>Windows Server 2003</a:t>
            </a:r>
            <a:r>
              <a:rPr lang="zh-CN" altLang="en-US" sz="1400" b="1" dirty="0">
                <a:solidFill>
                  <a:schemeClr val="tx2">
                    <a:lumMod val="60000"/>
                    <a:lumOff val="40000"/>
                  </a:schemeClr>
                </a:solidFill>
                <a:ea typeface="宋体" pitchFamily="2" charset="-122"/>
              </a:rPr>
              <a:t>时才能看到此界面。</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59</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398491" y="1259540"/>
            <a:ext cx="4114800" cy="312420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208491" y="3545540"/>
            <a:ext cx="4029075" cy="3059113"/>
          </a:xfrm>
          <a:prstGeom prst="rect">
            <a:avLst/>
          </a:prstGeom>
          <a:noFill/>
          <a:ln w="9525">
            <a:noFill/>
            <a:miter lim="800000"/>
            <a:headEnd/>
            <a:tailEnd/>
          </a:ln>
        </p:spPr>
      </p:pic>
      <p:sp>
        <p:nvSpPr>
          <p:cNvPr id="9" name="Freeform 6"/>
          <p:cNvSpPr>
            <a:spLocks/>
          </p:cNvSpPr>
          <p:nvPr/>
        </p:nvSpPr>
        <p:spPr bwMode="auto">
          <a:xfrm rot="13402042">
            <a:off x="4065491" y="4467878"/>
            <a:ext cx="1143000" cy="601662"/>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DNS</a:t>
            </a:r>
            <a:r>
              <a:rPr lang="zh-CN" altLang="en-US" dirty="0" smtClean="0"/>
              <a:t>域名空间</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名称服务器</a:t>
            </a:r>
          </a:p>
          <a:p>
            <a:pPr lvl="2">
              <a:lnSpc>
                <a:spcPct val="90000"/>
              </a:lnSpc>
              <a:buFont typeface="宋体" pitchFamily="2" charset="-122"/>
              <a:buChar char="–"/>
            </a:pP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名称服务器管理区域数据库文件，保存一个或多个区域的数据</a:t>
            </a:r>
          </a:p>
          <a:p>
            <a:pPr lvl="2">
              <a:lnSpc>
                <a:spcPct val="90000"/>
              </a:lnSpc>
              <a:buFont typeface="宋体" pitchFamily="2" charset="-122"/>
              <a:buChar char="–"/>
            </a:pPr>
            <a:r>
              <a:rPr lang="zh-CN" altLang="en-US" sz="2200" dirty="0" smtClean="0">
                <a:latin typeface="宋体" panose="02010600030101010101" pitchFamily="2" charset="-122"/>
              </a:rPr>
              <a:t>主区域数据库文件</a:t>
            </a:r>
          </a:p>
          <a:p>
            <a:pPr lvl="2">
              <a:lnSpc>
                <a:spcPct val="90000"/>
              </a:lnSpc>
              <a:buFont typeface="宋体" pitchFamily="2" charset="-122"/>
              <a:buChar char="–"/>
            </a:pPr>
            <a:r>
              <a:rPr lang="zh-CN" altLang="en-US" sz="2200" dirty="0" smtClean="0">
                <a:latin typeface="宋体" panose="02010600030101010101" pitchFamily="2" charset="-122"/>
              </a:rPr>
              <a:t>多个辅助名称服务器作为主服务器的主区域数据库文件的后备</a:t>
            </a:r>
          </a:p>
          <a:p>
            <a:pPr lvl="1">
              <a:lnSpc>
                <a:spcPct val="90000"/>
              </a:lnSpc>
            </a:pPr>
            <a:r>
              <a:rPr lang="zh-CN" altLang="en-US" sz="2400" dirty="0" smtClean="0">
                <a:latin typeface="宋体" panose="02010600030101010101" pitchFamily="2" charset="-122"/>
              </a:rPr>
              <a:t>主机</a:t>
            </a:r>
            <a:r>
              <a:rPr lang="en-US" altLang="zh-CN" sz="2400" dirty="0" smtClean="0">
                <a:latin typeface="宋体" panose="02010600030101010101" pitchFamily="2" charset="-122"/>
              </a:rPr>
              <a:t>(Host)</a:t>
            </a:r>
            <a:endParaRPr lang="en-US" altLang="zh-CN" sz="2200" dirty="0" smtClean="0">
              <a:latin typeface="宋体" panose="02010600030101010101" pitchFamily="2" charset="-122"/>
            </a:endParaRPr>
          </a:p>
          <a:p>
            <a:pPr lvl="2">
              <a:lnSpc>
                <a:spcPct val="90000"/>
              </a:lnSpc>
              <a:buFont typeface="宋体" pitchFamily="2" charset="-122"/>
              <a:buChar char="–"/>
            </a:pPr>
            <a:r>
              <a:rPr lang="zh-CN" altLang="en-US" sz="2200" dirty="0" smtClean="0">
                <a:latin typeface="宋体" panose="02010600030101010101" pitchFamily="2" charset="-122"/>
              </a:rPr>
              <a:t>代表名称的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树中的叶节点而且表示特定资源的名称</a:t>
            </a:r>
          </a:p>
          <a:p>
            <a:pPr lvl="2">
              <a:lnSpc>
                <a:spcPct val="90000"/>
              </a:lnSpc>
              <a:buFont typeface="宋体" pitchFamily="2" charset="-122"/>
              <a:buChar char="–"/>
            </a:pPr>
            <a:r>
              <a:rPr lang="zh-CN" altLang="en-US" sz="2200" dirty="0" smtClean="0">
                <a:latin typeface="宋体" panose="02010600030101010101" pitchFamily="2" charset="-122"/>
              </a:rPr>
              <a:t>在主机资源记录中，特定主机位置标识为：</a:t>
            </a:r>
          </a:p>
          <a:p>
            <a:pPr lvl="2">
              <a:lnSpc>
                <a:spcPct val="90000"/>
              </a:lnSpc>
              <a:buNone/>
            </a:pPr>
            <a:r>
              <a:rPr lang="zh-CN" altLang="en-US" sz="2200" dirty="0" smtClean="0">
                <a:latin typeface="宋体" panose="02010600030101010101" pitchFamily="2" charset="-122"/>
              </a:rPr>
              <a:t>    </a:t>
            </a:r>
            <a:r>
              <a:rPr lang="en-US" altLang="zh-CN" sz="2200" dirty="0" smtClean="0">
                <a:latin typeface="宋体" panose="02010600030101010101" pitchFamily="2" charset="-122"/>
              </a:rPr>
              <a:t>Host-a.example.microsoft.com</a:t>
            </a:r>
          </a:p>
          <a:p>
            <a:pPr lvl="1">
              <a:lnSpc>
                <a:spcPct val="90000"/>
              </a:lnSpc>
            </a:pPr>
            <a:r>
              <a:rPr lang="zh-CN" altLang="en-US" sz="2400" dirty="0" smtClean="0">
                <a:latin typeface="宋体" panose="02010600030101010101" pitchFamily="2" charset="-122"/>
              </a:rPr>
              <a:t>域命名规则</a:t>
            </a:r>
          </a:p>
          <a:p>
            <a:pPr lvl="2">
              <a:lnSpc>
                <a:spcPct val="90000"/>
              </a:lnSpc>
              <a:buFont typeface="宋体" pitchFamily="2" charset="-122"/>
              <a:buChar char="–"/>
            </a:pPr>
            <a:r>
              <a:rPr lang="zh-CN" altLang="en-US" sz="2200" dirty="0" smtClean="0">
                <a:latin typeface="宋体" panose="02010600030101010101" pitchFamily="2" charset="-122"/>
              </a:rPr>
              <a:t>限定域的级数，使用唯一的名称，使用简单的名字，避免长域名</a:t>
            </a:r>
          </a:p>
          <a:p>
            <a:pPr lvl="2">
              <a:lnSpc>
                <a:spcPct val="90000"/>
              </a:lnSpc>
              <a:buFont typeface="宋体" pitchFamily="2" charset="-122"/>
              <a:buChar char="–"/>
            </a:pPr>
            <a:r>
              <a:rPr lang="zh-CN" altLang="en-US" sz="2200" dirty="0" smtClean="0">
                <a:latin typeface="宋体" panose="02010600030101010101" pitchFamily="2" charset="-122"/>
              </a:rPr>
              <a:t>使用标准的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字符和</a:t>
            </a:r>
            <a:r>
              <a:rPr lang="en-US" altLang="zh-CN" sz="2200" dirty="0" smtClean="0">
                <a:latin typeface="宋体" panose="02010600030101010101" pitchFamily="2" charset="-122"/>
              </a:rPr>
              <a:t>Unicode</a:t>
            </a:r>
            <a:r>
              <a:rPr lang="zh-CN" altLang="en-US" sz="2200" dirty="0" smtClean="0">
                <a:latin typeface="宋体" panose="02010600030101010101" pitchFamily="2" charset="-122"/>
              </a:rPr>
              <a:t>字符</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60</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394008" y="1229471"/>
            <a:ext cx="4419600" cy="3355975"/>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051608" y="3210671"/>
            <a:ext cx="4419600" cy="3355975"/>
          </a:xfrm>
          <a:prstGeom prst="rect">
            <a:avLst/>
          </a:prstGeom>
          <a:noFill/>
          <a:ln w="9525">
            <a:noFill/>
            <a:miter lim="800000"/>
            <a:headEnd/>
            <a:tailEnd/>
          </a:ln>
        </p:spPr>
      </p:pic>
      <p:sp>
        <p:nvSpPr>
          <p:cNvPr id="9" name="Freeform 6"/>
          <p:cNvSpPr>
            <a:spLocks/>
          </p:cNvSpPr>
          <p:nvPr/>
        </p:nvSpPr>
        <p:spPr bwMode="auto">
          <a:xfrm rot="13402042">
            <a:off x="4349933" y="4661646"/>
            <a:ext cx="838200" cy="3810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61</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416420" y="1232646"/>
            <a:ext cx="4114800" cy="312420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226420" y="3391646"/>
            <a:ext cx="4181475" cy="3175000"/>
          </a:xfrm>
          <a:prstGeom prst="rect">
            <a:avLst/>
          </a:prstGeom>
          <a:noFill/>
          <a:ln w="9525">
            <a:noFill/>
            <a:miter lim="800000"/>
            <a:headEnd/>
            <a:tailEnd/>
          </a:ln>
        </p:spPr>
      </p:pic>
      <p:sp>
        <p:nvSpPr>
          <p:cNvPr id="9" name="Freeform 6"/>
          <p:cNvSpPr>
            <a:spLocks/>
          </p:cNvSpPr>
          <p:nvPr/>
        </p:nvSpPr>
        <p:spPr bwMode="auto">
          <a:xfrm rot="13402042">
            <a:off x="4165970" y="4433046"/>
            <a:ext cx="1066800" cy="5334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62</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416420" y="1259540"/>
            <a:ext cx="4267200" cy="3240088"/>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150220" y="3475690"/>
            <a:ext cx="4181475" cy="3175000"/>
          </a:xfrm>
          <a:prstGeom prst="rect">
            <a:avLst/>
          </a:prstGeom>
          <a:noFill/>
          <a:ln w="9525">
            <a:noFill/>
            <a:miter lim="800000"/>
            <a:headEnd/>
            <a:tailEnd/>
          </a:ln>
        </p:spPr>
      </p:pic>
      <p:sp>
        <p:nvSpPr>
          <p:cNvPr id="9" name="Freeform 6"/>
          <p:cNvSpPr>
            <a:spLocks/>
          </p:cNvSpPr>
          <p:nvPr/>
        </p:nvSpPr>
        <p:spPr bwMode="auto">
          <a:xfrm rot="13402042">
            <a:off x="4318370" y="4612340"/>
            <a:ext cx="984250" cy="4572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63</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420902" y="1261968"/>
            <a:ext cx="4492625" cy="3413125"/>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078502" y="3166968"/>
            <a:ext cx="4495800" cy="3413125"/>
          </a:xfrm>
          <a:prstGeom prst="rect">
            <a:avLst/>
          </a:prstGeom>
          <a:noFill/>
          <a:ln w="9525">
            <a:noFill/>
            <a:miter lim="800000"/>
            <a:headEnd/>
            <a:tailEnd/>
          </a:ln>
        </p:spPr>
      </p:pic>
      <p:sp>
        <p:nvSpPr>
          <p:cNvPr id="9" name="Freeform 6"/>
          <p:cNvSpPr>
            <a:spLocks/>
          </p:cNvSpPr>
          <p:nvPr/>
        </p:nvSpPr>
        <p:spPr bwMode="auto">
          <a:xfrm rot="13402042">
            <a:off x="4399052" y="4751293"/>
            <a:ext cx="984250" cy="4572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64</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402973" y="1259540"/>
            <a:ext cx="4311650" cy="3275013"/>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5776536" y="2935940"/>
            <a:ext cx="3551237" cy="3657600"/>
          </a:xfrm>
          <a:prstGeom prst="rect">
            <a:avLst/>
          </a:prstGeom>
          <a:noFill/>
          <a:ln w="9525">
            <a:noFill/>
            <a:miter lim="800000"/>
            <a:headEnd/>
            <a:tailEnd/>
          </a:ln>
        </p:spPr>
      </p:pic>
      <p:sp>
        <p:nvSpPr>
          <p:cNvPr id="9" name="Freeform 6"/>
          <p:cNvSpPr>
            <a:spLocks/>
          </p:cNvSpPr>
          <p:nvPr/>
        </p:nvSpPr>
        <p:spPr bwMode="auto">
          <a:xfrm rot="13402042">
            <a:off x="4327148" y="4682190"/>
            <a:ext cx="1371600" cy="762000"/>
          </a:xfrm>
          <a:custGeom>
            <a:avLst/>
            <a:gdLst/>
            <a:ahLst/>
            <a:cxnLst>
              <a:cxn ang="0">
                <a:pos x="115" y="20"/>
              </a:cxn>
              <a:cxn ang="0">
                <a:pos x="0" y="428"/>
              </a:cxn>
              <a:cxn ang="0">
                <a:pos x="384" y="449"/>
              </a:cxn>
              <a:cxn ang="0">
                <a:pos x="299" y="314"/>
              </a:cxn>
              <a:cxn ang="0">
                <a:pos x="700" y="177"/>
              </a:cxn>
              <a:cxn ang="0">
                <a:pos x="1498" y="374"/>
              </a:cxn>
              <a:cxn ang="0">
                <a:pos x="750" y="28"/>
              </a:cxn>
              <a:cxn ang="0">
                <a:pos x="181" y="140"/>
              </a:cxn>
              <a:cxn ang="0">
                <a:pos x="115" y="20"/>
              </a:cxn>
            </a:cxnLst>
            <a:rect l="0" t="0" r="r" b="b"/>
            <a:pathLst>
              <a:path w="1498" h="449">
                <a:moveTo>
                  <a:pt x="115" y="20"/>
                </a:moveTo>
                <a:cubicBezTo>
                  <a:pt x="60" y="168"/>
                  <a:pt x="24" y="254"/>
                  <a:pt x="0" y="428"/>
                </a:cubicBezTo>
                <a:cubicBezTo>
                  <a:pt x="144" y="432"/>
                  <a:pt x="292" y="434"/>
                  <a:pt x="384" y="449"/>
                </a:cubicBezTo>
                <a:cubicBezTo>
                  <a:pt x="319" y="351"/>
                  <a:pt x="324" y="365"/>
                  <a:pt x="299" y="314"/>
                </a:cubicBezTo>
                <a:cubicBezTo>
                  <a:pt x="353" y="290"/>
                  <a:pt x="517" y="191"/>
                  <a:pt x="700" y="177"/>
                </a:cubicBezTo>
                <a:cubicBezTo>
                  <a:pt x="1004" y="191"/>
                  <a:pt x="1210" y="272"/>
                  <a:pt x="1498" y="374"/>
                </a:cubicBezTo>
                <a:cubicBezTo>
                  <a:pt x="1188" y="156"/>
                  <a:pt x="990" y="64"/>
                  <a:pt x="750" y="28"/>
                </a:cubicBezTo>
                <a:cubicBezTo>
                  <a:pt x="460" y="0"/>
                  <a:pt x="296" y="92"/>
                  <a:pt x="181" y="140"/>
                </a:cubicBezTo>
                <a:cubicBezTo>
                  <a:pt x="146" y="72"/>
                  <a:pt x="168" y="114"/>
                  <a:pt x="115" y="20"/>
                </a:cubicBezTo>
                <a:close/>
              </a:path>
            </a:pathLst>
          </a:custGeom>
          <a:solidFill>
            <a:schemeClr val="tx2">
              <a:lumMod val="60000"/>
              <a:lumOff val="40000"/>
            </a:schemeClr>
          </a:solidFill>
          <a:ln w="6350" cap="flat" cmpd="sng">
            <a:solidFill>
              <a:srgbClr val="800080"/>
            </a:solidFill>
            <a:prstDash val="solid"/>
            <a:round/>
            <a:headEnd type="none" w="med" len="med"/>
            <a:tailEnd type="none" w="med" len="med"/>
          </a:ln>
          <a:effectLst>
            <a:outerShdw dist="63500" dir="5400000" algn="ctr" rotWithShape="0">
              <a:srgbClr val="C0C0C0"/>
            </a:outerShdw>
          </a:effectLst>
        </p:spPr>
        <p:txBody>
          <a:bodyPr tIns="27432" bIns="27432" anchor="ctr">
            <a:spAutoFit/>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创建林信任</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65</a:t>
            </a:fld>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1411946" y="1259542"/>
            <a:ext cx="3848100" cy="3962400"/>
          </a:xfrm>
          <a:prstGeom prst="rect">
            <a:avLst/>
          </a:prstGeom>
          <a:noFill/>
          <a:ln w="9525">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 AD</a:t>
            </a:r>
            <a:r>
              <a:rPr lang="zh-CN" altLang="en-US" dirty="0" smtClean="0"/>
              <a:t>物理结构</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活动目录物理结构</a:t>
            </a:r>
            <a:r>
              <a:rPr lang="en-US" altLang="zh-CN" sz="2400" dirty="0" smtClean="0">
                <a:latin typeface="宋体" panose="02010600030101010101" pitchFamily="2" charset="-122"/>
              </a:rPr>
              <a:t>-</a:t>
            </a:r>
            <a:r>
              <a:rPr lang="zh-CN" altLang="en-US" sz="2400" dirty="0" smtClean="0">
                <a:latin typeface="宋体" panose="02010600030101010101" pitchFamily="2" charset="-122"/>
              </a:rPr>
              <a:t>站点与域控制器</a:t>
            </a: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安装活动目录</a:t>
            </a:r>
          </a:p>
          <a:p>
            <a:pPr lvl="1">
              <a:lnSpc>
                <a:spcPct val="90000"/>
              </a:lnSpc>
            </a:pPr>
            <a:r>
              <a:rPr lang="zh-CN" altLang="en-US" sz="2400" dirty="0" smtClean="0">
                <a:latin typeface="宋体" panose="02010600030101010101" pitchFamily="2" charset="-122"/>
              </a:rPr>
              <a:t>卸载活动目录</a:t>
            </a:r>
          </a:p>
          <a:p>
            <a:pPr lvl="1">
              <a:lnSpc>
                <a:spcPct val="90000"/>
              </a:lnSpc>
            </a:pPr>
            <a:r>
              <a:rPr lang="zh-CN" altLang="en-US" sz="2400" dirty="0" smtClean="0">
                <a:latin typeface="宋体" panose="02010600030101010101" pitchFamily="2" charset="-122"/>
              </a:rPr>
              <a:t>活动目录命名策略</a:t>
            </a:r>
          </a:p>
          <a:p>
            <a:pPr lvl="1">
              <a:lnSpc>
                <a:spcPct val="90000"/>
              </a:lnSpc>
            </a:pPr>
            <a:r>
              <a:rPr lang="zh-CN" altLang="en-US" sz="2400" dirty="0" smtClean="0">
                <a:latin typeface="宋体" panose="02010600030101010101" pitchFamily="2" charset="-122"/>
              </a:rPr>
              <a:t>活动目录</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部署策略</a:t>
            </a:r>
          </a:p>
          <a:p>
            <a:pPr lvl="1">
              <a:lnSpc>
                <a:spcPct val="90000"/>
              </a:lnSpc>
            </a:pPr>
            <a:r>
              <a:rPr lang="zh-CN" altLang="en-US" sz="2400" dirty="0" smtClean="0">
                <a:latin typeface="宋体" panose="02010600030101010101" pitchFamily="2" charset="-122"/>
              </a:rPr>
              <a:t>站点与目录信息复制</a:t>
            </a:r>
          </a:p>
          <a:p>
            <a:pPr lvl="1">
              <a:lnSpc>
                <a:spcPct val="90000"/>
              </a:lnSpc>
            </a:pPr>
            <a:r>
              <a:rPr lang="zh-CN" altLang="en-US" sz="2400" dirty="0" smtClean="0">
                <a:latin typeface="宋体" panose="02010600030101010101" pitchFamily="2" charset="-122"/>
              </a:rPr>
              <a:t>站点的建立与管理</a:t>
            </a:r>
          </a:p>
          <a:p>
            <a:pPr lvl="1">
              <a:lnSpc>
                <a:spcPct val="90000"/>
              </a:lnSpc>
            </a:pPr>
            <a:r>
              <a:rPr lang="zh-CN" altLang="en-US" sz="2400" dirty="0" smtClean="0">
                <a:latin typeface="宋体" panose="02010600030101010101" pitchFamily="2" charset="-122"/>
              </a:rPr>
              <a:t>资源的发布</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29" y="195532"/>
            <a:ext cx="7120653" cy="692989"/>
          </a:xfrm>
        </p:spPr>
        <p:txBody>
          <a:bodyPr>
            <a:normAutofit/>
          </a:bodyPr>
          <a:lstStyle/>
          <a:p>
            <a:pPr eaLnBrk="1" hangingPunct="1"/>
            <a:r>
              <a:rPr lang="en-US" altLang="zh-CN" dirty="0" smtClean="0"/>
              <a:t>9.5.1 AD</a:t>
            </a:r>
            <a:r>
              <a:rPr lang="zh-CN" altLang="en-US" dirty="0" smtClean="0"/>
              <a:t>物理结构</a:t>
            </a:r>
            <a:r>
              <a:rPr lang="en-US" altLang="zh-CN" dirty="0" smtClean="0"/>
              <a:t>-</a:t>
            </a:r>
            <a:r>
              <a:rPr lang="zh-CN" altLang="en-US" dirty="0" smtClean="0"/>
              <a:t>站点与域控制器</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逻辑结构侧重于网络资源的管理，而物理结构则侧重于网络的配置和优化。活动目录的物理结构主要着眼于活动目录信息的复制和用户登录网络时的性能优化。物理结构的两个重要概念是站点和 域控制器。</a:t>
            </a:r>
          </a:p>
          <a:p>
            <a:pPr lvl="1">
              <a:lnSpc>
                <a:spcPct val="90000"/>
              </a:lnSpc>
            </a:pP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站点是由一个或多个</a:t>
            </a:r>
            <a:r>
              <a:rPr lang="en-US" altLang="zh-CN" sz="2400" dirty="0" smtClean="0">
                <a:latin typeface="宋体" panose="02010600030101010101" pitchFamily="2" charset="-122"/>
              </a:rPr>
              <a:t>IP</a:t>
            </a:r>
            <a:r>
              <a:rPr lang="zh-CN" altLang="en-US" sz="2400" dirty="0" smtClean="0">
                <a:latin typeface="宋体" panose="02010600030101010101" pitchFamily="2" charset="-122"/>
              </a:rPr>
              <a:t>子网组成，这些子网通过高速网络设备连接在一起 </a:t>
            </a:r>
          </a:p>
          <a:p>
            <a:pPr lvl="1">
              <a:lnSpc>
                <a:spcPct val="90000"/>
              </a:lnSpc>
              <a:buNone/>
            </a:pPr>
            <a:r>
              <a:rPr lang="zh-CN" altLang="en-US" sz="2400" dirty="0" smtClean="0">
                <a:latin typeface="宋体" panose="02010600030101010101" pitchFamily="2" charset="-122"/>
              </a:rPr>
              <a:t>    活动目录中的站点与域是两个完全独立的概念，一个站点中可以有多个域，多个站点也可以位于同一域中。</a:t>
            </a:r>
          </a:p>
          <a:p>
            <a:pPr lvl="1">
              <a:lnSpc>
                <a:spcPct val="90000"/>
              </a:lnSpc>
            </a:pPr>
            <a:r>
              <a:rPr lang="zh-CN" altLang="en-US" sz="2400" dirty="0" smtClean="0">
                <a:latin typeface="宋体" panose="02010600030101010101" pitchFamily="2" charset="-122"/>
              </a:rPr>
              <a:t>活动目录站点和服务可以通过使用站点提高大多数配置目录服务的效率 </a:t>
            </a:r>
          </a:p>
          <a:p>
            <a:pPr lvl="1">
              <a:lnSpc>
                <a:spcPct val="90000"/>
              </a:lnSpc>
            </a:pPr>
            <a:r>
              <a:rPr lang="zh-CN" altLang="en-US" sz="2400" dirty="0" smtClean="0">
                <a:latin typeface="宋体" panose="02010600030101010101" pitchFamily="2" charset="-122"/>
              </a:rPr>
              <a:t>域控制器是站点的全权服务器。</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938776" cy="692989"/>
          </a:xfrm>
        </p:spPr>
        <p:txBody>
          <a:bodyPr>
            <a:normAutofit/>
          </a:bodyPr>
          <a:lstStyle/>
          <a:p>
            <a:pPr eaLnBrk="1" hangingPunct="1"/>
            <a:r>
              <a:rPr lang="en-US" altLang="zh-CN" dirty="0" smtClean="0"/>
              <a:t>9.5AD</a:t>
            </a:r>
            <a:r>
              <a:rPr lang="zh-CN" altLang="en-US" dirty="0" smtClean="0"/>
              <a:t>物理结构</a:t>
            </a:r>
            <a:r>
              <a:rPr lang="en-US" altLang="zh-CN" dirty="0" smtClean="0"/>
              <a:t>-</a:t>
            </a:r>
            <a:r>
              <a:rPr lang="zh-CN" altLang="en-US" dirty="0" smtClean="0"/>
              <a:t>站点构成与作用</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站点是根据其在子网或一组已连接好子网中的位置指定的。</a:t>
            </a:r>
          </a:p>
          <a:p>
            <a:pPr lvl="1">
              <a:lnSpc>
                <a:spcPct val="90000"/>
              </a:lnSpc>
            </a:pPr>
            <a:r>
              <a:rPr lang="zh-CN" altLang="en-US" sz="2400" dirty="0" smtClean="0">
                <a:latin typeface="宋体" panose="02010600030101010101" pitchFamily="2" charset="-122"/>
              </a:rPr>
              <a:t>子网提供一种表示网络分组的简单方法，这与邮政编码将地址分组类似。将子网格式化成可方便发送有关网络与目录连接物理信息的形式。</a:t>
            </a:r>
          </a:p>
          <a:p>
            <a:pPr lvl="1">
              <a:lnSpc>
                <a:spcPct val="90000"/>
              </a:lnSpc>
              <a:buNone/>
            </a:pPr>
            <a:r>
              <a:rPr lang="zh-CN" altLang="en-US" sz="2400" dirty="0" smtClean="0">
                <a:latin typeface="宋体" panose="02010600030101010101" pitchFamily="2" charset="-122"/>
              </a:rPr>
              <a:t>  将计算机置于一个或多个连接好的子网中充分体现了站点所有计算机必须连接良好这一标准，原因是同一子网中计算机的连接情况通常优于网络中任意选取的计算机。</a:t>
            </a:r>
          </a:p>
          <a:p>
            <a:pPr lvl="1">
              <a:lnSpc>
                <a:spcPct val="90000"/>
              </a:lnSpc>
            </a:pPr>
            <a:r>
              <a:rPr lang="zh-CN" altLang="en-US" sz="2400" dirty="0" smtClean="0">
                <a:latin typeface="宋体" panose="02010600030101010101" pitchFamily="2" charset="-122"/>
              </a:rPr>
              <a:t>验证。当客户使用域帐户登录时，登录机制首先搜索与客户处于同一站点内的域控制器。使用客户站点内的域控制器首先可以使网络传输本地化，这就提高了验证过程的效率。</a:t>
            </a:r>
          </a:p>
          <a:p>
            <a:pPr lvl="1">
              <a:lnSpc>
                <a:spcPct val="90000"/>
              </a:lnSpc>
            </a:pPr>
            <a:r>
              <a:rPr lang="zh-CN" altLang="en-US" sz="2400" dirty="0" smtClean="0">
                <a:latin typeface="宋体" panose="02010600030101010101" pitchFamily="2" charset="-122"/>
              </a:rPr>
              <a:t>复制。活动目录信息将在站点内部和之间进行复制。活动目录在站点内部复制信息的频率高于站点间的复制频率。这样做可以平衡对最新目录信息需求和可用网络带宽带来的限制。</a:t>
            </a:r>
          </a:p>
          <a:p>
            <a:pPr lvl="1">
              <a:lnSpc>
                <a:spcPct val="90000"/>
              </a:lnSpc>
            </a:pPr>
            <a:endParaRPr lang="zh-CN" altLang="en-US" sz="2400" dirty="0" smtClean="0">
              <a:latin typeface="宋体" panose="02010600030101010101" pitchFamily="2" charset="-122"/>
            </a:endParaRP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9.5AD</a:t>
            </a:r>
            <a:r>
              <a:rPr lang="zh-CN" altLang="en-US" dirty="0" smtClean="0"/>
              <a:t>物理结构</a:t>
            </a:r>
            <a:r>
              <a:rPr lang="en-US" altLang="zh-CN" dirty="0" smtClean="0"/>
              <a:t>-</a:t>
            </a:r>
            <a:r>
              <a:rPr lang="zh-CN" altLang="en-US" dirty="0" smtClean="0"/>
              <a:t>域控制器</a:t>
            </a:r>
            <a:r>
              <a:rPr lang="en-US" altLang="zh-CN" dirty="0" smtClean="0"/>
              <a:t>DC</a:t>
            </a:r>
            <a:endParaRPr lang="zh-CN" altLang="en-US" dirty="0" smtClean="0"/>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域控制器是指运行</a:t>
            </a:r>
            <a:r>
              <a:rPr lang="en-US" altLang="zh-CN" sz="2400" dirty="0" smtClean="0">
                <a:latin typeface="宋体" panose="02010600030101010101" pitchFamily="2" charset="-122"/>
              </a:rPr>
              <a:t>WIN2KServer</a:t>
            </a:r>
            <a:r>
              <a:rPr lang="zh-CN" altLang="en-US" sz="2400" dirty="0" smtClean="0">
                <a:latin typeface="宋体" panose="02010600030101010101" pitchFamily="2" charset="-122"/>
              </a:rPr>
              <a:t>版本的服务器，它保存了活动目录信息的副本。域控制器管理目录信息的变化，并把这些变化复制到同一个域中的其他域控制器上，使各域控制器上的目录信息处于同步。域控制器也负责用户的登录过程以及其他与域有关的操作，比如身份鉴定、目录信息查找等，一个域可以有多个域控制器。</a:t>
            </a:r>
            <a:endParaRPr lang="en-US" altLang="zh-CN"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69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DNS</a:t>
            </a:r>
            <a:r>
              <a:rPr lang="zh-CN" altLang="en-US" dirty="0" smtClean="0"/>
              <a:t>域名空间</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区域</a:t>
            </a:r>
            <a:r>
              <a:rPr lang="en-US" altLang="zh-CN" sz="2400" dirty="0" smtClean="0">
                <a:latin typeface="宋体" panose="02010600030101010101" pitchFamily="2" charset="-122"/>
              </a:rPr>
              <a:t>(Zone)</a:t>
            </a:r>
          </a:p>
          <a:p>
            <a:pPr lvl="2">
              <a:lnSpc>
                <a:spcPct val="90000"/>
              </a:lnSpc>
              <a:buFont typeface="宋体" pitchFamily="2" charset="-122"/>
              <a:buChar char="–"/>
            </a:pPr>
            <a:r>
              <a:rPr lang="zh-CN" altLang="en-US" sz="2200" dirty="0" smtClean="0">
                <a:latin typeface="宋体" panose="02010600030101010101" pitchFamily="2" charset="-122"/>
              </a:rPr>
              <a:t>将</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名称空间分成几个区域，存储一个或多个</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域的名称信息。</a:t>
            </a:r>
          </a:p>
          <a:p>
            <a:pPr lvl="2">
              <a:lnSpc>
                <a:spcPct val="90000"/>
              </a:lnSpc>
              <a:buFont typeface="宋体" pitchFamily="2" charset="-122"/>
              <a:buChar char="–"/>
            </a:pPr>
            <a:r>
              <a:rPr lang="zh-CN" altLang="en-US" sz="2200" dirty="0" smtClean="0">
                <a:latin typeface="宋体" panose="02010600030101010101" pitchFamily="2" charset="-122"/>
              </a:rPr>
              <a:t>指域名称空间树状结构的一部分，它让用户能够将域名空间分区为较小的区段，便于管理。</a:t>
            </a:r>
          </a:p>
          <a:p>
            <a:pPr lvl="2">
              <a:lnSpc>
                <a:spcPct val="90000"/>
              </a:lnSpc>
              <a:buFont typeface="宋体" pitchFamily="2" charset="-122"/>
              <a:buChar char="–"/>
            </a:pPr>
            <a:r>
              <a:rPr lang="zh-CN" altLang="en-US" sz="2200" dirty="0" smtClean="0">
                <a:latin typeface="宋体" panose="02010600030101010101" pitchFamily="2" charset="-122"/>
              </a:rPr>
              <a:t>在这个区域内的主机数据，必须存储在</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服务器内。</a:t>
            </a:r>
          </a:p>
          <a:p>
            <a:pPr lvl="2">
              <a:lnSpc>
                <a:spcPct val="90000"/>
              </a:lnSpc>
              <a:buFont typeface="宋体" pitchFamily="2" charset="-122"/>
              <a:buChar char="–"/>
            </a:pPr>
            <a:r>
              <a:rPr lang="zh-CN" altLang="en-US" sz="2200" dirty="0" smtClean="0">
                <a:latin typeface="宋体" panose="02010600030101010101" pitchFamily="2" charset="-122"/>
              </a:rPr>
              <a:t>一个区域包含的范围必须是在域名称空间中连续的区域。</a:t>
            </a:r>
          </a:p>
          <a:p>
            <a:pPr lvl="1">
              <a:lnSpc>
                <a:spcPct val="90000"/>
              </a:lnSpc>
            </a:pPr>
            <a:endParaRPr lang="en-US" altLang="zh-CN" sz="24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区域传送</a:t>
            </a:r>
          </a:p>
          <a:p>
            <a:pPr lvl="2">
              <a:lnSpc>
                <a:spcPct val="90000"/>
              </a:lnSpc>
              <a:buFont typeface="宋体" pitchFamily="2" charset="-122"/>
              <a:buChar char="–"/>
            </a:pPr>
            <a:r>
              <a:rPr lang="zh-CN" altLang="en-US" sz="2200" dirty="0" smtClean="0">
                <a:latin typeface="宋体" panose="02010600030101010101" pitchFamily="2" charset="-122"/>
              </a:rPr>
              <a:t>通过区域传送来复制和同步提供区域服务的每个服务器上使用所有区域的副本</a:t>
            </a:r>
          </a:p>
          <a:p>
            <a:pPr lvl="2">
              <a:lnSpc>
                <a:spcPct val="90000"/>
              </a:lnSpc>
              <a:buFont typeface="宋体" pitchFamily="2" charset="-122"/>
              <a:buChar char="–"/>
            </a:pPr>
            <a:r>
              <a:rPr lang="zh-CN" altLang="en-US" sz="2200" dirty="0" smtClean="0">
                <a:latin typeface="宋体" panose="02010600030101010101" pitchFamily="2" charset="-122"/>
              </a:rPr>
              <a:t>完全区域传送</a:t>
            </a:r>
            <a:r>
              <a:rPr lang="en-US" altLang="zh-CN" sz="2200" dirty="0" smtClean="0">
                <a:latin typeface="宋体" panose="02010600030101010101" pitchFamily="2" charset="-122"/>
              </a:rPr>
              <a:t>AXFR</a:t>
            </a:r>
          </a:p>
          <a:p>
            <a:pPr lvl="2">
              <a:lnSpc>
                <a:spcPct val="90000"/>
              </a:lnSpc>
              <a:buFont typeface="宋体" pitchFamily="2" charset="-122"/>
              <a:buChar char="–"/>
            </a:pPr>
            <a:r>
              <a:rPr lang="zh-CN" altLang="en-US" sz="2200" dirty="0" smtClean="0">
                <a:latin typeface="宋体" panose="02010600030101010101" pitchFamily="2" charset="-122"/>
              </a:rPr>
              <a:t>增量区域传送</a:t>
            </a:r>
            <a:r>
              <a:rPr lang="en-US" altLang="zh-CN" sz="2200" dirty="0" smtClean="0">
                <a:latin typeface="宋体" panose="02010600030101010101" pitchFamily="2" charset="-122"/>
              </a:rPr>
              <a:t>IXFR</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9.5AD</a:t>
            </a:r>
            <a:r>
              <a:rPr lang="zh-CN" altLang="en-US" dirty="0" smtClean="0"/>
              <a:t>物理结构</a:t>
            </a:r>
            <a:r>
              <a:rPr lang="en-US" altLang="zh-CN" dirty="0" smtClean="0"/>
              <a:t>-</a:t>
            </a:r>
            <a:r>
              <a:rPr lang="zh-CN" altLang="en-US" dirty="0" smtClean="0"/>
              <a:t>特定域控制器</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全局目录</a:t>
            </a:r>
            <a:endParaRPr lang="en-US" altLang="zh-CN" sz="2400" dirty="0" smtClean="0">
              <a:latin typeface="宋体" panose="02010600030101010101" pitchFamily="2" charset="-122"/>
            </a:endParaRPr>
          </a:p>
          <a:p>
            <a:pPr lvl="2">
              <a:lnSpc>
                <a:spcPct val="90000"/>
              </a:lnSpc>
            </a:pPr>
            <a:r>
              <a:rPr lang="en-US" altLang="zh-CN" sz="2200" dirty="0" smtClean="0">
                <a:latin typeface="宋体" panose="02010600030101010101" pitchFamily="2" charset="-122"/>
              </a:rPr>
              <a:t>	</a:t>
            </a:r>
            <a:r>
              <a:rPr lang="zh-CN" altLang="en-US" sz="2200" dirty="0" smtClean="0">
                <a:latin typeface="宋体" panose="02010600030101010101" pitchFamily="2" charset="-122"/>
              </a:rPr>
              <a:t>尽管活动目录支持多主机复制方案，然而由于复制引起的通信流量以及网络潜在的冲突，变化的传播并不一定能够顺利进行。因此有必要在域控制器中指定全局目录服务器以及操作主机。 </a:t>
            </a:r>
          </a:p>
          <a:p>
            <a:pPr lvl="2">
              <a:lnSpc>
                <a:spcPct val="90000"/>
              </a:lnSpc>
            </a:pPr>
            <a:r>
              <a:rPr lang="zh-CN" altLang="en-US" sz="2200" dirty="0" smtClean="0">
                <a:latin typeface="宋体" panose="02010600030101010101" pitchFamily="2" charset="-122"/>
              </a:rPr>
              <a:t>全局目录是一个信息仓库，包含活动目录中所有对象的一部分属性，往往是在查询过程中访问最为频繁的属性 </a:t>
            </a:r>
          </a:p>
          <a:p>
            <a:pPr lvl="2">
              <a:lnSpc>
                <a:spcPct val="90000"/>
              </a:lnSpc>
            </a:pPr>
            <a:r>
              <a:rPr lang="zh-CN" altLang="en-US" sz="2200" dirty="0" smtClean="0">
                <a:latin typeface="宋体" panose="02010600030101010101" pitchFamily="2" charset="-122"/>
              </a:rPr>
              <a:t>全局目录服务器是一个域控制器，它保存了全局目录的一份副本，并执行对全局目录的查询操作 </a:t>
            </a:r>
          </a:p>
          <a:p>
            <a:pPr lvl="2">
              <a:lnSpc>
                <a:spcPct val="90000"/>
              </a:lnSpc>
              <a:buNone/>
            </a:pPr>
            <a:r>
              <a:rPr lang="zh-CN" altLang="en-US" sz="2200" dirty="0" smtClean="0">
                <a:latin typeface="宋体" panose="02010600030101010101" pitchFamily="2" charset="-122"/>
              </a:rPr>
              <a:t>  全局目录服务器包含森林中所有域中对象的信息</a:t>
            </a:r>
          </a:p>
          <a:p>
            <a:pPr lvl="1">
              <a:lnSpc>
                <a:spcPct val="90000"/>
              </a:lnSpc>
            </a:pPr>
            <a:r>
              <a:rPr lang="zh-CN" altLang="en-US" sz="2400" dirty="0" smtClean="0">
                <a:latin typeface="宋体" panose="02010600030101010101" pitchFamily="2" charset="-122"/>
              </a:rPr>
              <a:t>全局目录的作用</a:t>
            </a:r>
            <a:r>
              <a:rPr lang="en-US" altLang="zh-CN" sz="2400" dirty="0" smtClean="0">
                <a:latin typeface="宋体" panose="02010600030101010101" pitchFamily="2" charset="-122"/>
              </a:rPr>
              <a:t>	</a:t>
            </a:r>
          </a:p>
          <a:p>
            <a:pPr lvl="2">
              <a:lnSpc>
                <a:spcPct val="90000"/>
              </a:lnSpc>
            </a:pPr>
            <a:r>
              <a:rPr lang="zh-CN" altLang="en-US" sz="2200" dirty="0" smtClean="0">
                <a:latin typeface="宋体" panose="02010600030101010101" pitchFamily="2" charset="-122"/>
              </a:rPr>
              <a:t>登录开始，为域控制器提供通用的组成员信息</a:t>
            </a:r>
            <a:endParaRPr lang="zh-CN" altLang="en-US" sz="1800" dirty="0" smtClean="0">
              <a:latin typeface="宋体" panose="02010600030101010101" pitchFamily="2" charset="-122"/>
            </a:endParaRPr>
          </a:p>
          <a:p>
            <a:pPr lvl="2">
              <a:lnSpc>
                <a:spcPct val="90000"/>
              </a:lnSpc>
            </a:pPr>
            <a:r>
              <a:rPr lang="zh-CN" altLang="en-US" sz="2200" dirty="0" smtClean="0">
                <a:latin typeface="宋体" panose="02010600030101010101" pitchFamily="2" charset="-122"/>
              </a:rPr>
              <a:t>用户在整个森林中找到目录信息</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9.5AD</a:t>
            </a:r>
            <a:r>
              <a:rPr lang="zh-CN" altLang="en-US" dirty="0" smtClean="0"/>
              <a:t>物理结构</a:t>
            </a:r>
            <a:r>
              <a:rPr lang="en-US" altLang="zh-CN" dirty="0" smtClean="0"/>
              <a:t>-</a:t>
            </a:r>
            <a:r>
              <a:rPr lang="zh-CN" altLang="en-US" dirty="0" smtClean="0"/>
              <a:t>特定域控制器</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操作主控服务器</a:t>
            </a:r>
          </a:p>
          <a:p>
            <a:pPr lvl="2">
              <a:lnSpc>
                <a:spcPct val="90000"/>
              </a:lnSpc>
            </a:pPr>
            <a:r>
              <a:rPr lang="zh-CN" altLang="en-US" sz="2200" dirty="0" smtClean="0">
                <a:latin typeface="宋体" panose="02010600030101010101" pitchFamily="2" charset="-122"/>
              </a:rPr>
              <a:t>是在活动目录域中被分配了一个或多个特殊角色的域控制器</a:t>
            </a:r>
          </a:p>
          <a:p>
            <a:pPr lvl="2">
              <a:lnSpc>
                <a:spcPct val="90000"/>
              </a:lnSpc>
            </a:pPr>
            <a:r>
              <a:rPr lang="zh-CN" altLang="en-US" sz="2200" dirty="0" smtClean="0">
                <a:latin typeface="宋体" panose="02010600030101010101" pitchFamily="2" charset="-122"/>
              </a:rPr>
              <a:t>每个活动目录森林中有如下五种操作主控服务器，同一时刻只能有一台域控制器担任该角色。</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71</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9.5AD</a:t>
            </a:r>
            <a:r>
              <a:rPr lang="zh-CN" altLang="en-US" dirty="0" smtClean="0"/>
              <a:t>物理结构</a:t>
            </a:r>
            <a:r>
              <a:rPr lang="en-US" altLang="zh-CN" dirty="0" smtClean="0"/>
              <a:t>-</a:t>
            </a:r>
            <a:r>
              <a:rPr lang="zh-CN" altLang="en-US" dirty="0" smtClean="0"/>
              <a:t>特定域控制器</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模版主控服务器</a:t>
            </a:r>
            <a:r>
              <a:rPr lang="en-US" altLang="zh-CN" sz="2400" dirty="0" smtClean="0">
                <a:latin typeface="宋体" panose="02010600030101010101" pitchFamily="2" charset="-122"/>
              </a:rPr>
              <a:t>	</a:t>
            </a:r>
            <a:r>
              <a:rPr lang="zh-CN" altLang="en-US" sz="2000" dirty="0" smtClean="0">
                <a:latin typeface="宋体" panose="02010600030101010101" pitchFamily="2" charset="-122"/>
              </a:rPr>
              <a:t>控制对模板的所有更新和修改</a:t>
            </a:r>
          </a:p>
          <a:p>
            <a:pPr lvl="3">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整个森林中只有一台</a:t>
            </a:r>
          </a:p>
          <a:p>
            <a:pPr lvl="1">
              <a:lnSpc>
                <a:spcPct val="90000"/>
              </a:lnSpc>
            </a:pPr>
            <a:r>
              <a:rPr lang="zh-CN" altLang="en-US" sz="2400" dirty="0" smtClean="0">
                <a:latin typeface="宋体" panose="02010600030101010101" pitchFamily="2" charset="-122"/>
              </a:rPr>
              <a:t>域名主控服务器</a:t>
            </a:r>
            <a:r>
              <a:rPr lang="en-US" altLang="zh-CN" sz="2400" dirty="0" smtClean="0">
                <a:latin typeface="宋体" panose="02010600030101010101" pitchFamily="2" charset="-122"/>
              </a:rPr>
              <a:t>	</a:t>
            </a:r>
            <a:r>
              <a:rPr lang="zh-CN" altLang="en-US" sz="2000" dirty="0" smtClean="0">
                <a:latin typeface="宋体" panose="02010600030101010101" pitchFamily="2" charset="-122"/>
              </a:rPr>
              <a:t>控制森林域的添加与删除</a:t>
            </a:r>
          </a:p>
          <a:p>
            <a:pPr lvl="3">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整个森林只有一台</a:t>
            </a:r>
          </a:p>
          <a:p>
            <a:pPr lvl="1">
              <a:lnSpc>
                <a:spcPct val="90000"/>
              </a:lnSpc>
            </a:pPr>
            <a:r>
              <a:rPr lang="zh-CN" altLang="en-US" sz="2400" dirty="0" smtClean="0">
                <a:latin typeface="宋体" panose="02010600030101010101" pitchFamily="2" charset="-122"/>
              </a:rPr>
              <a:t>相关标识符</a:t>
            </a:r>
            <a:r>
              <a:rPr lang="en-US" altLang="zh-CN" sz="2400" dirty="0" smtClean="0">
                <a:latin typeface="宋体" panose="02010600030101010101" pitchFamily="2" charset="-122"/>
              </a:rPr>
              <a:t>RID</a:t>
            </a:r>
            <a:r>
              <a:rPr lang="zh-CN" altLang="en-US" sz="2400" dirty="0" smtClean="0">
                <a:latin typeface="宋体" panose="02010600030101010101" pitchFamily="2" charset="-122"/>
              </a:rPr>
              <a:t>主控服务器</a:t>
            </a:r>
            <a:r>
              <a:rPr lang="en-US" altLang="zh-CN" sz="2400" dirty="0" smtClean="0">
                <a:latin typeface="宋体" panose="02010600030101010101" pitchFamily="2" charset="-122"/>
              </a:rPr>
              <a:t>	</a:t>
            </a:r>
            <a:r>
              <a:rPr lang="zh-CN" altLang="en-US" sz="2000" dirty="0" smtClean="0">
                <a:latin typeface="宋体" panose="02010600030101010101" pitchFamily="2" charset="-122"/>
              </a:rPr>
              <a:t>为域中每个不同的域控制器分配</a:t>
            </a:r>
            <a:r>
              <a:rPr lang="en-US" altLang="zh-CN" sz="2000" dirty="0" smtClean="0">
                <a:latin typeface="宋体" panose="02010600030101010101" pitchFamily="2" charset="-122"/>
              </a:rPr>
              <a:t>RID</a:t>
            </a:r>
            <a:r>
              <a:rPr lang="zh-CN" altLang="en-US" sz="2000" dirty="0" smtClean="0">
                <a:latin typeface="宋体" panose="02010600030101010101" pitchFamily="2" charset="-122"/>
              </a:rPr>
              <a:t>序列</a:t>
            </a:r>
          </a:p>
          <a:p>
            <a:pPr lvl="3">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森林中只有一台</a:t>
            </a:r>
          </a:p>
          <a:p>
            <a:pPr lvl="1">
              <a:lnSpc>
                <a:spcPct val="90000"/>
              </a:lnSpc>
            </a:pPr>
            <a:r>
              <a:rPr lang="zh-CN" altLang="en-US" sz="2400" dirty="0" smtClean="0">
                <a:latin typeface="宋体" panose="02010600030101010101" pitchFamily="2" charset="-122"/>
              </a:rPr>
              <a:t>主域控制器</a:t>
            </a:r>
            <a:r>
              <a:rPr lang="en-US" altLang="zh-CN" sz="2400" dirty="0" smtClean="0">
                <a:latin typeface="宋体" panose="02010600030101010101" pitchFamily="2" charset="-122"/>
              </a:rPr>
              <a:t>PDC</a:t>
            </a:r>
            <a:r>
              <a:rPr lang="zh-CN" altLang="en-US" sz="2400" dirty="0" smtClean="0">
                <a:latin typeface="宋体" panose="02010600030101010101" pitchFamily="2" charset="-122"/>
              </a:rPr>
              <a:t>仿真器</a:t>
            </a:r>
            <a:r>
              <a:rPr lang="en-US" altLang="zh-CN" sz="2400" dirty="0" smtClean="0">
                <a:latin typeface="宋体" panose="02010600030101010101" pitchFamily="2" charset="-122"/>
              </a:rPr>
              <a:t>		</a:t>
            </a:r>
            <a:r>
              <a:rPr lang="zh-CN" altLang="en-US" sz="2000" dirty="0" smtClean="0">
                <a:latin typeface="宋体" panose="02010600030101010101" pitchFamily="2" charset="-122"/>
              </a:rPr>
              <a:t>森林中的每个域有一台</a:t>
            </a:r>
          </a:p>
          <a:p>
            <a:pPr lvl="3">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负责口令改变的优先复制</a:t>
            </a:r>
          </a:p>
          <a:p>
            <a:pPr lvl="3">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控制登录过程中域控制器之间暂时的验证不同步</a:t>
            </a:r>
          </a:p>
          <a:p>
            <a:pPr lvl="1">
              <a:lnSpc>
                <a:spcPct val="90000"/>
              </a:lnSpc>
            </a:pPr>
            <a:r>
              <a:rPr lang="zh-CN" altLang="en-US" sz="2400" dirty="0" smtClean="0">
                <a:latin typeface="宋体" panose="02010600030101010101" pitchFamily="2" charset="-122"/>
              </a:rPr>
              <a:t>基础结构主控服务器</a:t>
            </a:r>
            <a:r>
              <a:rPr lang="en-US" altLang="zh-CN" sz="2400" dirty="0" smtClean="0">
                <a:latin typeface="宋体" panose="02010600030101010101" pitchFamily="2" charset="-122"/>
              </a:rPr>
              <a:t>		</a:t>
            </a:r>
            <a:r>
              <a:rPr lang="zh-CN" altLang="en-US" sz="2000" dirty="0" smtClean="0">
                <a:latin typeface="宋体" panose="02010600030101010101" pitchFamily="2" charset="-122"/>
              </a:rPr>
              <a:t>每个域有一台</a:t>
            </a:r>
          </a:p>
          <a:p>
            <a:pPr lvl="3">
              <a:lnSpc>
                <a:spcPct val="90000"/>
              </a:lnSpc>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当组成员改变时更新组到用户的引用</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72</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9.5AD</a:t>
            </a:r>
            <a:r>
              <a:rPr lang="zh-CN" altLang="en-US" dirty="0" smtClean="0"/>
              <a:t>与体系结构</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安全子系统</a:t>
            </a:r>
          </a:p>
          <a:p>
            <a:pPr lvl="2">
              <a:lnSpc>
                <a:spcPct val="90000"/>
              </a:lnSpc>
            </a:pPr>
            <a:r>
              <a:rPr lang="en-US" altLang="zh-CN" sz="2200" dirty="0" smtClean="0">
                <a:latin typeface="宋体" panose="02010600030101010101" pitchFamily="2" charset="-122"/>
              </a:rPr>
              <a:t>AD</a:t>
            </a:r>
            <a:r>
              <a:rPr lang="zh-CN" altLang="en-US" sz="2200" dirty="0" smtClean="0">
                <a:latin typeface="宋体" panose="02010600030101010101" pitchFamily="2" charset="-122"/>
              </a:rPr>
              <a:t>是安全子系统组件</a:t>
            </a:r>
          </a:p>
          <a:p>
            <a:pPr lvl="2">
              <a:lnSpc>
                <a:spcPct val="90000"/>
              </a:lnSpc>
            </a:pPr>
            <a:r>
              <a:rPr lang="zh-CN" altLang="en-US" sz="2200" dirty="0" smtClean="0">
                <a:latin typeface="宋体" panose="02010600030101010101" pitchFamily="2" charset="-122"/>
              </a:rPr>
              <a:t>与活动目录的关系</a:t>
            </a:r>
          </a:p>
          <a:p>
            <a:pPr lvl="3">
              <a:lnSpc>
                <a:spcPct val="90000"/>
              </a:lnSpc>
              <a:buNone/>
            </a:pPr>
            <a:r>
              <a:rPr lang="zh-CN" altLang="en-US" sz="2000" dirty="0" smtClean="0">
                <a:latin typeface="宋体" panose="02010600030101010101" pitchFamily="2" charset="-122"/>
              </a:rPr>
              <a:t>作为安全策略和帐户信息的一个目录服务仓库</a:t>
            </a:r>
          </a:p>
          <a:p>
            <a:pPr lvl="3">
              <a:lnSpc>
                <a:spcPct val="90000"/>
              </a:lnSpc>
              <a:buNone/>
            </a:pPr>
            <a:r>
              <a:rPr lang="zh-CN" altLang="en-US" sz="2000" dirty="0" smtClean="0">
                <a:latin typeface="宋体" panose="02010600030101010101" pitchFamily="2" charset="-122"/>
              </a:rPr>
              <a:t>实现所有对象的安全模型</a:t>
            </a:r>
          </a:p>
          <a:p>
            <a:pPr lvl="3">
              <a:lnSpc>
                <a:spcPct val="90000"/>
              </a:lnSpc>
              <a:buNone/>
            </a:pPr>
            <a:r>
              <a:rPr lang="zh-CN" altLang="en-US" sz="2000" dirty="0" smtClean="0">
                <a:latin typeface="宋体" panose="02010600030101010101" pitchFamily="2" charset="-122"/>
              </a:rPr>
              <a:t>认证活动目录的访问</a:t>
            </a:r>
          </a:p>
          <a:p>
            <a:pPr lvl="3">
              <a:lnSpc>
                <a:spcPct val="90000"/>
              </a:lnSpc>
              <a:buNone/>
            </a:pPr>
            <a:r>
              <a:rPr lang="zh-CN" altLang="en-US" sz="2000" dirty="0" smtClean="0">
                <a:latin typeface="宋体" panose="02010600030101010101" pitchFamily="2" charset="-122"/>
              </a:rPr>
              <a:t>存储活动目录的信任信息</a:t>
            </a:r>
            <a:endParaRPr lang="en-US" altLang="zh-CN" sz="20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本地安全权限</a:t>
            </a:r>
          </a:p>
          <a:p>
            <a:pPr lvl="2">
              <a:lnSpc>
                <a:spcPct val="90000"/>
              </a:lnSpc>
            </a:pPr>
            <a:r>
              <a:rPr lang="zh-CN" altLang="en-US" sz="2200" dirty="0" smtClean="0">
                <a:latin typeface="宋体" panose="02010600030101010101" pitchFamily="2" charset="-122"/>
              </a:rPr>
              <a:t>产生令牌</a:t>
            </a:r>
          </a:p>
          <a:p>
            <a:pPr lvl="2">
              <a:lnSpc>
                <a:spcPct val="90000"/>
              </a:lnSpc>
            </a:pPr>
            <a:r>
              <a:rPr lang="zh-CN" altLang="en-US" sz="2200" dirty="0" smtClean="0">
                <a:latin typeface="宋体" panose="02010600030101010101" pitchFamily="2" charset="-122"/>
              </a:rPr>
              <a:t>管理本地安全策略</a:t>
            </a:r>
          </a:p>
          <a:p>
            <a:pPr lvl="2">
              <a:lnSpc>
                <a:spcPct val="90000"/>
              </a:lnSpc>
            </a:pPr>
            <a:r>
              <a:rPr lang="zh-CN" altLang="en-US" sz="2200" dirty="0" smtClean="0">
                <a:latin typeface="宋体" panose="02010600030101010101" pitchFamily="2" charset="-122"/>
              </a:rPr>
              <a:t>提供用户互证服务</a:t>
            </a:r>
          </a:p>
          <a:p>
            <a:pPr lvl="2">
              <a:lnSpc>
                <a:spcPct val="90000"/>
              </a:lnSpc>
            </a:pPr>
            <a:r>
              <a:rPr lang="zh-CN" altLang="en-US" sz="2200" dirty="0" smtClean="0">
                <a:latin typeface="宋体" panose="02010600030101010101" pitchFamily="2" charset="-122"/>
              </a:rPr>
              <a:t>管理审核策略和设置</a:t>
            </a:r>
          </a:p>
          <a:p>
            <a:pPr lvl="1">
              <a:lnSpc>
                <a:spcPct val="90000"/>
              </a:lnSpc>
            </a:pPr>
            <a:endParaRPr lang="zh-CN" altLang="en-US" sz="2400" dirty="0" smtClean="0">
              <a:latin typeface="宋体" panose="02010600030101010101" pitchFamily="2" charset="-122"/>
            </a:endParaRPr>
          </a:p>
          <a:p>
            <a:pPr lvl="1">
              <a:lnSpc>
                <a:spcPct val="90000"/>
              </a:lnSpc>
            </a:pPr>
            <a:endParaRPr lang="zh-CN" altLang="en-US" sz="20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73</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9.5AD</a:t>
            </a:r>
            <a:r>
              <a:rPr lang="zh-CN" altLang="en-US" dirty="0" smtClean="0"/>
              <a:t>与体系结构</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目录服务模块</a:t>
            </a:r>
          </a:p>
          <a:p>
            <a:pPr lvl="1">
              <a:lnSpc>
                <a:spcPct val="90000"/>
              </a:lnSpc>
            </a:pPr>
            <a:r>
              <a:rPr lang="zh-CN" altLang="en-US" sz="2400" dirty="0" smtClean="0">
                <a:latin typeface="宋体" panose="02010600030101010101" pitchFamily="2" charset="-122"/>
              </a:rPr>
              <a:t>三个层次和界面代理</a:t>
            </a:r>
          </a:p>
          <a:p>
            <a:pPr lvl="2">
              <a:lnSpc>
                <a:spcPct val="90000"/>
              </a:lnSpc>
            </a:pPr>
            <a:r>
              <a:rPr lang="zh-CN" altLang="en-US" sz="2200" dirty="0" smtClean="0">
                <a:latin typeface="宋体" panose="02010600030101010101" pitchFamily="2" charset="-122"/>
              </a:rPr>
              <a:t>目录系统代理程序</a:t>
            </a:r>
          </a:p>
          <a:p>
            <a:pPr lvl="3">
              <a:lnSpc>
                <a:spcPct val="90000"/>
              </a:lnSpc>
              <a:buNone/>
            </a:pPr>
            <a:r>
              <a:rPr lang="zh-CN" altLang="en-US" sz="2000" dirty="0" smtClean="0">
                <a:latin typeface="宋体" panose="02010600030101010101" pitchFamily="2" charset="-122"/>
              </a:rPr>
              <a:t>执行所有的目录服务语义</a:t>
            </a:r>
          </a:p>
          <a:p>
            <a:pPr lvl="3">
              <a:lnSpc>
                <a:spcPct val="90000"/>
              </a:lnSpc>
              <a:buNone/>
            </a:pPr>
            <a:r>
              <a:rPr lang="zh-CN" altLang="en-US" sz="2000" dirty="0" smtClean="0">
                <a:latin typeface="宋体" panose="02010600030101010101" pitchFamily="2" charset="-122"/>
              </a:rPr>
              <a:t>处理事务，执行架构，支持复制</a:t>
            </a:r>
          </a:p>
          <a:p>
            <a:pPr lvl="3">
              <a:lnSpc>
                <a:spcPct val="90000"/>
              </a:lnSpc>
              <a:buNone/>
            </a:pPr>
            <a:r>
              <a:rPr lang="zh-CN" altLang="en-US" sz="2000" dirty="0" smtClean="0">
                <a:latin typeface="宋体" panose="02010600030101010101" pitchFamily="2" charset="-122"/>
              </a:rPr>
              <a:t>提供全局目录服务器逻辑</a:t>
            </a:r>
          </a:p>
          <a:p>
            <a:pPr lvl="3">
              <a:lnSpc>
                <a:spcPct val="90000"/>
              </a:lnSpc>
              <a:buNone/>
            </a:pPr>
            <a:r>
              <a:rPr lang="zh-CN" altLang="en-US" sz="2000" dirty="0" smtClean="0">
                <a:latin typeface="宋体" panose="02010600030101010101" pitchFamily="2" charset="-122"/>
              </a:rPr>
              <a:t>传播安全描述符</a:t>
            </a:r>
          </a:p>
          <a:p>
            <a:pPr lvl="2">
              <a:lnSpc>
                <a:spcPct val="90000"/>
              </a:lnSpc>
            </a:pPr>
            <a:r>
              <a:rPr lang="zh-CN" altLang="en-US" sz="2200" dirty="0" smtClean="0">
                <a:latin typeface="宋体" panose="02010600030101010101" pitchFamily="2" charset="-122"/>
              </a:rPr>
              <a:t>数据库层</a:t>
            </a:r>
          </a:p>
          <a:p>
            <a:pPr lvl="2">
              <a:lnSpc>
                <a:spcPct val="90000"/>
              </a:lnSpc>
            </a:pPr>
            <a:r>
              <a:rPr lang="zh-CN" altLang="en-US" sz="2200" dirty="0" smtClean="0">
                <a:latin typeface="宋体" panose="02010600030101010101" pitchFamily="2" charset="-122"/>
              </a:rPr>
              <a:t>可扩展的存储引擎</a:t>
            </a:r>
          </a:p>
          <a:p>
            <a:pPr lvl="3">
              <a:lnSpc>
                <a:spcPct val="90000"/>
              </a:lnSpc>
              <a:buNone/>
            </a:pPr>
            <a:r>
              <a:rPr lang="zh-CN" altLang="en-US" sz="2000" dirty="0" smtClean="0">
                <a:latin typeface="宋体" panose="02010600030101010101" pitchFamily="2" charset="-122"/>
              </a:rPr>
              <a:t>存储所有活动目录对象</a:t>
            </a:r>
          </a:p>
          <a:p>
            <a:pPr lvl="3">
              <a:lnSpc>
                <a:spcPct val="90000"/>
              </a:lnSpc>
              <a:buNone/>
            </a:pPr>
            <a:r>
              <a:rPr lang="zh-CN" altLang="en-US" sz="2000" dirty="0" smtClean="0">
                <a:latin typeface="宋体" panose="02010600030101010101" pitchFamily="2" charset="-122"/>
              </a:rPr>
              <a:t>动态分配存储空间</a:t>
            </a:r>
          </a:p>
          <a:p>
            <a:pPr lvl="3">
              <a:lnSpc>
                <a:spcPct val="90000"/>
              </a:lnSpc>
              <a:buNone/>
            </a:pPr>
            <a:r>
              <a:rPr lang="zh-CN" altLang="en-US" sz="2000" dirty="0" smtClean="0">
                <a:latin typeface="宋体" panose="02010600030101010101" pitchFamily="2" charset="-122"/>
              </a:rPr>
              <a:t>存储多值属性和特征</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74</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9.5.2</a:t>
            </a:r>
            <a:r>
              <a:rPr lang="en-US" altLang="zh-CN" baseline="0" dirty="0" smtClean="0"/>
              <a:t> </a:t>
            </a:r>
            <a:r>
              <a:rPr lang="zh-CN" altLang="en-US" dirty="0" smtClean="0"/>
              <a:t>安装活动目录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活动目录的规划</a:t>
            </a:r>
          </a:p>
          <a:p>
            <a:pPr lvl="1">
              <a:lnSpc>
                <a:spcPct val="90000"/>
              </a:lnSpc>
            </a:pPr>
            <a:r>
              <a:rPr lang="zh-CN" altLang="en-US" sz="2400" dirty="0" smtClean="0">
                <a:latin typeface="宋体" panose="02010600030101010101" pitchFamily="2" charset="-122"/>
              </a:rPr>
              <a:t>安装活动目录</a:t>
            </a:r>
          </a:p>
          <a:p>
            <a:pPr lvl="1">
              <a:lnSpc>
                <a:spcPct val="90000"/>
              </a:lnSpc>
            </a:pPr>
            <a:r>
              <a:rPr lang="zh-CN" altLang="en-US" sz="2400" dirty="0" smtClean="0">
                <a:latin typeface="宋体" panose="02010600030101010101" pitchFamily="2" charset="-122"/>
              </a:rPr>
              <a:t>检验安装结果</a:t>
            </a:r>
          </a:p>
          <a:p>
            <a:pPr lvl="1">
              <a:lnSpc>
                <a:spcPct val="90000"/>
              </a:lnSpc>
            </a:pPr>
            <a:r>
              <a:rPr lang="zh-CN" altLang="en-US" sz="2400" dirty="0" smtClean="0">
                <a:latin typeface="宋体" panose="02010600030101010101" pitchFamily="2" charset="-122"/>
              </a:rPr>
              <a:t>删除活动目录</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一、规划</a:t>
            </a:r>
            <a:r>
              <a:rPr lang="en-US" altLang="zh-CN" sz="2400" dirty="0" smtClean="0">
                <a:latin typeface="宋体" panose="02010600030101010101" pitchFamily="2" charset="-122"/>
              </a:rPr>
              <a:t>DNS </a:t>
            </a:r>
          </a:p>
          <a:p>
            <a:pPr lvl="2">
              <a:lnSpc>
                <a:spcPct val="90000"/>
              </a:lnSpc>
            </a:pPr>
            <a:r>
              <a:rPr lang="zh-CN" altLang="en-US" sz="2200" dirty="0" smtClean="0">
                <a:latin typeface="宋体" panose="02010600030101010101" pitchFamily="2" charset="-122"/>
              </a:rPr>
              <a:t>选择</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名称用于</a:t>
            </a:r>
            <a:r>
              <a:rPr lang="en-US" altLang="zh-CN" sz="2200" dirty="0" smtClean="0">
                <a:latin typeface="宋体" panose="02010600030101010101" pitchFamily="2" charset="-122"/>
              </a:rPr>
              <a:t>Active Directory</a:t>
            </a:r>
            <a:r>
              <a:rPr lang="zh-CN" altLang="en-US" sz="2200" dirty="0" smtClean="0">
                <a:latin typeface="宋体" panose="02010600030101010101" pitchFamily="2" charset="-122"/>
              </a:rPr>
              <a:t>域时，以单位保留在</a:t>
            </a:r>
            <a:r>
              <a:rPr lang="en-US" altLang="zh-CN" sz="2200" dirty="0" smtClean="0">
                <a:latin typeface="宋体" panose="02010600030101010101" pitchFamily="2" charset="-122"/>
              </a:rPr>
              <a:t>Internet</a:t>
            </a:r>
            <a:r>
              <a:rPr lang="zh-CN" altLang="en-US" sz="2200" dirty="0" smtClean="0">
                <a:latin typeface="宋体" panose="02010600030101010101" pitchFamily="2" charset="-122"/>
              </a:rPr>
              <a:t>上使用的已注册</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域名后缀开始，并将该名称和单位中使用的地理名称或部门名称结合起来，组成</a:t>
            </a:r>
            <a:r>
              <a:rPr lang="en-US" altLang="zh-CN" sz="2200" dirty="0" smtClean="0">
                <a:latin typeface="宋体" panose="02010600030101010101" pitchFamily="2" charset="-122"/>
              </a:rPr>
              <a:t>Active Directory</a:t>
            </a:r>
            <a:r>
              <a:rPr lang="zh-CN" altLang="en-US" sz="2200" dirty="0" smtClean="0">
                <a:latin typeface="宋体" panose="02010600030101010101" pitchFamily="2" charset="-122"/>
              </a:rPr>
              <a:t>域的全名。</a:t>
            </a:r>
          </a:p>
          <a:p>
            <a:pPr lvl="1">
              <a:lnSpc>
                <a:spcPct val="90000"/>
              </a:lnSpc>
            </a:pPr>
            <a:r>
              <a:rPr lang="zh-CN" altLang="en-US" sz="2400" dirty="0" smtClean="0">
                <a:latin typeface="宋体" panose="02010600030101010101" pitchFamily="2" charset="-122"/>
              </a:rPr>
              <a:t>二、规划域结构 </a:t>
            </a:r>
          </a:p>
          <a:p>
            <a:pPr lvl="2">
              <a:lnSpc>
                <a:spcPct val="90000"/>
              </a:lnSpc>
            </a:pPr>
            <a:r>
              <a:rPr lang="zh-CN" altLang="en-US" sz="2200" dirty="0" smtClean="0">
                <a:latin typeface="宋体" panose="02010600030101010101" pitchFamily="2" charset="-122"/>
              </a:rPr>
              <a:t>从单域开始，只有在单域模式不能满足要求时，才增加其他的域。一个域可跨越多个站点并且包含数百万个对象。 </a:t>
            </a:r>
          </a:p>
          <a:p>
            <a:pPr lvl="2">
              <a:lnSpc>
                <a:spcPct val="90000"/>
              </a:lnSpc>
            </a:pPr>
            <a:r>
              <a:rPr lang="zh-CN" altLang="en-US" sz="2200" dirty="0" smtClean="0">
                <a:latin typeface="宋体" panose="02010600030101010101" pitchFamily="2" charset="-122"/>
              </a:rPr>
              <a:t>下列情形下才建议创建多个域：</a:t>
            </a:r>
          </a:p>
          <a:p>
            <a:pPr lvl="3">
              <a:lnSpc>
                <a:spcPct val="90000"/>
              </a:lnSpc>
              <a:buNone/>
            </a:pPr>
            <a:r>
              <a:rPr lang="en-US" altLang="zh-CN" sz="2000" dirty="0" smtClean="0">
                <a:latin typeface="宋体" panose="02010600030101010101" pitchFamily="2" charset="-122"/>
              </a:rPr>
              <a:t>1</a:t>
            </a:r>
            <a:r>
              <a:rPr lang="zh-CN" altLang="en-US" sz="2000" dirty="0" smtClean="0">
                <a:latin typeface="宋体" panose="02010600030101010101" pitchFamily="2" charset="-122"/>
              </a:rPr>
              <a:t>．部门之间不同的密码要求。</a:t>
            </a:r>
          </a:p>
          <a:p>
            <a:pPr lvl="3">
              <a:lnSpc>
                <a:spcPct val="90000"/>
              </a:lnSpc>
              <a:buNone/>
            </a:pPr>
            <a:r>
              <a:rPr lang="en-US" altLang="zh-CN" sz="2000" dirty="0" smtClean="0">
                <a:latin typeface="宋体" panose="02010600030101010101" pitchFamily="2" charset="-122"/>
              </a:rPr>
              <a:t>2</a:t>
            </a:r>
            <a:r>
              <a:rPr lang="zh-CN" altLang="en-US" sz="2000" dirty="0" smtClean="0">
                <a:latin typeface="宋体" panose="02010600030101010101" pitchFamily="2" charset="-122"/>
              </a:rPr>
              <a:t>．大量的对象。</a:t>
            </a:r>
          </a:p>
          <a:p>
            <a:pPr lvl="3">
              <a:lnSpc>
                <a:spcPct val="90000"/>
              </a:lnSpc>
              <a:buNone/>
            </a:pPr>
            <a:r>
              <a:rPr lang="en-US" altLang="zh-CN" sz="2000" dirty="0" smtClean="0">
                <a:latin typeface="宋体" panose="02010600030101010101" pitchFamily="2" charset="-122"/>
              </a:rPr>
              <a:t>3</a:t>
            </a:r>
            <a:r>
              <a:rPr lang="zh-CN" altLang="en-US" sz="2000" dirty="0" smtClean="0">
                <a:latin typeface="宋体" panose="02010600030101010101" pitchFamily="2" charset="-122"/>
              </a:rPr>
              <a:t>．不同的</a:t>
            </a:r>
            <a:r>
              <a:rPr lang="en-US" altLang="zh-CN" sz="2000" dirty="0" smtClean="0">
                <a:latin typeface="宋体" panose="02010600030101010101" pitchFamily="2" charset="-122"/>
              </a:rPr>
              <a:t>Internet</a:t>
            </a:r>
            <a:r>
              <a:rPr lang="zh-CN" altLang="en-US" sz="2000" dirty="0" smtClean="0">
                <a:latin typeface="宋体" panose="02010600030101010101" pitchFamily="2" charset="-122"/>
              </a:rPr>
              <a:t>域名。</a:t>
            </a:r>
          </a:p>
          <a:p>
            <a:pPr lvl="3">
              <a:lnSpc>
                <a:spcPct val="90000"/>
              </a:lnSpc>
              <a:buNone/>
            </a:pPr>
            <a:r>
              <a:rPr lang="en-US" altLang="zh-CN" sz="2000" dirty="0" smtClean="0">
                <a:latin typeface="宋体" panose="02010600030101010101" pitchFamily="2" charset="-122"/>
              </a:rPr>
              <a:t>4</a:t>
            </a:r>
            <a:r>
              <a:rPr lang="zh-CN" altLang="en-US" sz="2000" dirty="0" smtClean="0">
                <a:latin typeface="宋体" panose="02010600030101010101" pitchFamily="2" charset="-122"/>
              </a:rPr>
              <a:t>．对复制进行更多的控制。</a:t>
            </a:r>
          </a:p>
          <a:p>
            <a:pPr lvl="3">
              <a:lnSpc>
                <a:spcPct val="90000"/>
              </a:lnSpc>
              <a:buNone/>
            </a:pPr>
            <a:r>
              <a:rPr lang="en-US" altLang="zh-CN" sz="2000" dirty="0" smtClean="0">
                <a:latin typeface="宋体" panose="02010600030101010101" pitchFamily="2" charset="-122"/>
              </a:rPr>
              <a:t>5</a:t>
            </a:r>
            <a:r>
              <a:rPr lang="zh-CN" altLang="en-US" sz="2000" dirty="0" smtClean="0">
                <a:latin typeface="宋体" panose="02010600030101010101" pitchFamily="2" charset="-122"/>
              </a:rPr>
              <a:t>．分散的网络管理。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三、规划组织单位结构 </a:t>
            </a:r>
          </a:p>
          <a:p>
            <a:pPr lvl="2">
              <a:lnSpc>
                <a:spcPct val="90000"/>
              </a:lnSpc>
            </a:pPr>
            <a:r>
              <a:rPr lang="zh-CN" altLang="en-US" sz="2200" dirty="0" smtClean="0">
                <a:latin typeface="宋体" panose="02010600030101010101" pitchFamily="2" charset="-122"/>
              </a:rPr>
              <a:t>组织单位可包含用户、组、计算机、打印机、共享文件夹以及其他组织单位。 </a:t>
            </a:r>
          </a:p>
          <a:p>
            <a:pPr lvl="2">
              <a:lnSpc>
                <a:spcPct val="90000"/>
              </a:lnSpc>
              <a:buNone/>
            </a:pPr>
            <a:r>
              <a:rPr lang="zh-CN" altLang="en-US" sz="2200" dirty="0" smtClean="0">
                <a:latin typeface="宋体" panose="02010600030101010101" pitchFamily="2" charset="-122"/>
              </a:rPr>
              <a:t>  通常创建的组织单位应能反映部门的职能或商务结构。 </a:t>
            </a:r>
          </a:p>
          <a:p>
            <a:pPr lvl="2">
              <a:lnSpc>
                <a:spcPct val="90000"/>
              </a:lnSpc>
            </a:pPr>
            <a:r>
              <a:rPr lang="zh-CN" altLang="en-US" sz="2200" dirty="0" smtClean="0">
                <a:latin typeface="宋体" panose="02010600030101010101" pitchFamily="2" charset="-122"/>
              </a:rPr>
              <a:t>每个域都可以实现自己的组织单位层次结构。 </a:t>
            </a:r>
          </a:p>
          <a:p>
            <a:pPr lvl="1">
              <a:lnSpc>
                <a:spcPct val="90000"/>
              </a:lnSpc>
            </a:pPr>
            <a:r>
              <a:rPr lang="zh-CN" altLang="en-US" sz="2400" dirty="0" smtClean="0">
                <a:latin typeface="宋体" panose="02010600030101010101" pitchFamily="2" charset="-122"/>
              </a:rPr>
              <a:t>四、规划委派模式、域间信任关系 </a:t>
            </a:r>
          </a:p>
          <a:p>
            <a:pPr lvl="2">
              <a:lnSpc>
                <a:spcPct val="90000"/>
              </a:lnSpc>
            </a:pPr>
            <a:r>
              <a:rPr lang="zh-CN" altLang="en-US" sz="2200" dirty="0" smtClean="0">
                <a:latin typeface="宋体" panose="02010600030101010101" pitchFamily="2" charset="-122"/>
              </a:rPr>
              <a:t>将部分组织单位子树的权利派给其他用户或组。通过基于 </a:t>
            </a:r>
            <a:r>
              <a:rPr lang="en-US" altLang="zh-CN" sz="2200" dirty="0" smtClean="0">
                <a:latin typeface="宋体" panose="02010600030101010101" pitchFamily="2" charset="-122"/>
              </a:rPr>
              <a:t>Kerberos V5 </a:t>
            </a:r>
            <a:r>
              <a:rPr lang="zh-CN" altLang="en-US" sz="2200" dirty="0" smtClean="0">
                <a:latin typeface="宋体" panose="02010600030101010101" pitchFamily="2" charset="-122"/>
              </a:rPr>
              <a:t>安全协议的双向、可传递信任关系启用域之间的帐户验证。在域树中创建域时，相邻域（父域和子域）之间自动建立信任关系。在域林中，在树林根域和添加到树林的每个域树的根域之间自动建立信任关系。如果这些信任关系是可传递的，则可以在域树或域林中的任何域之间进行用户和计算机的身份验证。</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还要注意以下几点：</a:t>
            </a:r>
          </a:p>
          <a:p>
            <a:pPr lvl="2">
              <a:lnSpc>
                <a:spcPct val="90000"/>
              </a:lnSpc>
            </a:pPr>
            <a:r>
              <a:rPr lang="zh-CN" altLang="en-US" sz="2200" dirty="0" smtClean="0">
                <a:latin typeface="宋体" panose="02010600030101010101" pitchFamily="2" charset="-122"/>
              </a:rPr>
              <a:t>使用的域越少越好，因为在</a:t>
            </a:r>
            <a:r>
              <a:rPr lang="en-US" altLang="zh-CN" sz="2200" dirty="0" smtClean="0">
                <a:latin typeface="宋体" panose="02010600030101010101" pitchFamily="2" charset="-122"/>
              </a:rPr>
              <a:t>Windows 2000</a:t>
            </a:r>
            <a:r>
              <a:rPr lang="zh-CN" altLang="en-US" sz="2200" dirty="0" smtClean="0">
                <a:latin typeface="宋体" panose="02010600030101010101" pitchFamily="2" charset="-122"/>
              </a:rPr>
              <a:t>中单个域的容量已被大大扩展了。</a:t>
            </a:r>
          </a:p>
          <a:p>
            <a:pPr lvl="2">
              <a:lnSpc>
                <a:spcPct val="90000"/>
              </a:lnSpc>
            </a:pPr>
            <a:r>
              <a:rPr lang="zh-CN" altLang="en-US" sz="2200" dirty="0" smtClean="0">
                <a:latin typeface="宋体" panose="02010600030101010101" pitchFamily="2" charset="-122"/>
              </a:rPr>
              <a:t>限制组织单位的层次，以提高在</a:t>
            </a:r>
            <a:r>
              <a:rPr lang="en-US" altLang="zh-CN" sz="2200" dirty="0" smtClean="0">
                <a:latin typeface="宋体" panose="02010600030101010101" pitchFamily="2" charset="-122"/>
              </a:rPr>
              <a:t>Active Directory</a:t>
            </a:r>
            <a:r>
              <a:rPr lang="zh-CN" altLang="en-US" sz="2200" dirty="0" smtClean="0">
                <a:latin typeface="宋体" panose="02010600030101010101" pitchFamily="2" charset="-122"/>
              </a:rPr>
              <a:t>搜索对象的运行效率。</a:t>
            </a:r>
          </a:p>
          <a:p>
            <a:pPr lvl="2">
              <a:lnSpc>
                <a:spcPct val="90000"/>
              </a:lnSpc>
            </a:pPr>
            <a:r>
              <a:rPr lang="zh-CN" altLang="en-US" sz="2200" dirty="0" smtClean="0">
                <a:latin typeface="宋体" panose="02010600030101010101" pitchFamily="2" charset="-122"/>
              </a:rPr>
              <a:t>限制组织单位中的对象个数，有利于高效的查找特定资源。</a:t>
            </a:r>
          </a:p>
          <a:p>
            <a:pPr lvl="2">
              <a:lnSpc>
                <a:spcPct val="90000"/>
              </a:lnSpc>
            </a:pPr>
            <a:r>
              <a:rPr lang="zh-CN" altLang="en-US" sz="2200" dirty="0" smtClean="0">
                <a:latin typeface="宋体" panose="02010600030101010101" pitchFamily="2" charset="-122"/>
              </a:rPr>
              <a:t>可以将管理权限分配到组织单位级，这样既提高了管理效率，又降低了管理员的负荷。</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安装活动目录具体步骤：</a:t>
            </a:r>
          </a:p>
          <a:p>
            <a:pPr lvl="1">
              <a:lnSpc>
                <a:spcPct val="90000"/>
              </a:lnSpc>
            </a:pPr>
            <a:r>
              <a:rPr lang="zh-CN" altLang="en-US" sz="2400" dirty="0" smtClean="0">
                <a:latin typeface="宋体" panose="02010600030101010101" pitchFamily="2" charset="-122"/>
              </a:rPr>
              <a:t>启动</a:t>
            </a:r>
            <a:r>
              <a:rPr lang="en-US" altLang="zh-CN" sz="2400" dirty="0" smtClean="0">
                <a:latin typeface="宋体" panose="02010600030101010101" pitchFamily="2" charset="-122"/>
              </a:rPr>
              <a:t>Windows 2000 Server</a:t>
            </a:r>
            <a:r>
              <a:rPr lang="zh-CN" altLang="en-US" sz="2400" dirty="0" smtClean="0">
                <a:latin typeface="宋体" panose="02010600030101010101" pitchFamily="2" charset="-122"/>
              </a:rPr>
              <a:t>系统自动打开“</a:t>
            </a:r>
            <a:r>
              <a:rPr lang="en-US" altLang="zh-CN" sz="2400" dirty="0" smtClean="0">
                <a:latin typeface="宋体" panose="02010600030101010101" pitchFamily="2" charset="-122"/>
              </a:rPr>
              <a:t>Windows 2000</a:t>
            </a:r>
            <a:r>
              <a:rPr lang="zh-CN" altLang="en-US" sz="2400" dirty="0" smtClean="0">
                <a:latin typeface="宋体" panose="02010600030101010101" pitchFamily="2" charset="-122"/>
              </a:rPr>
              <a:t>配置服务器”窗口，或者选择“开始”</a:t>
            </a:r>
            <a:r>
              <a:rPr lang="en-US" altLang="zh-CN" sz="2400" dirty="0" smtClean="0">
                <a:latin typeface="宋体" panose="02010600030101010101" pitchFamily="2" charset="-122"/>
              </a:rPr>
              <a:t>/“</a:t>
            </a:r>
            <a:r>
              <a:rPr lang="zh-CN" altLang="en-US" sz="2400" dirty="0" smtClean="0">
                <a:latin typeface="宋体" panose="02010600030101010101" pitchFamily="2" charset="-122"/>
              </a:rPr>
              <a:t>程序”</a:t>
            </a:r>
            <a:r>
              <a:rPr lang="en-US" altLang="zh-CN" sz="2400" dirty="0" smtClean="0">
                <a:latin typeface="宋体" panose="02010600030101010101" pitchFamily="2" charset="-122"/>
              </a:rPr>
              <a:t>/“</a:t>
            </a:r>
            <a:r>
              <a:rPr lang="zh-CN" altLang="en-US" sz="2400" dirty="0" smtClean="0">
                <a:latin typeface="宋体" panose="02010600030101010101" pitchFamily="2" charset="-122"/>
              </a:rPr>
              <a:t>管理工具”</a:t>
            </a:r>
            <a:r>
              <a:rPr lang="en-US" altLang="zh-CN" sz="2400" dirty="0" smtClean="0">
                <a:latin typeface="宋体" panose="02010600030101010101" pitchFamily="2" charset="-122"/>
              </a:rPr>
              <a:t>/“</a:t>
            </a:r>
            <a:r>
              <a:rPr lang="zh-CN" altLang="en-US" sz="2400" dirty="0" smtClean="0">
                <a:latin typeface="宋体" panose="02010600030101010101" pitchFamily="2" charset="-122"/>
              </a:rPr>
              <a:t>配置服务器”，</a:t>
            </a:r>
            <a:endParaRPr lang="en-US" altLang="zh-CN" sz="2400" dirty="0" smtClean="0">
              <a:latin typeface="宋体" panose="02010600030101010101" pitchFamily="2" charset="-122"/>
            </a:endParaRPr>
          </a:p>
          <a:p>
            <a:pPr lvl="1">
              <a:lnSpc>
                <a:spcPct val="90000"/>
              </a:lnSpc>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打开如图所示配置服务器窗口。</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79</a:t>
            </a:fld>
            <a:endParaRPr lang="zh-CN" altLang="en-US" dirty="0"/>
          </a:p>
        </p:txBody>
      </p:sp>
      <p:pic>
        <p:nvPicPr>
          <p:cNvPr id="5" name="Picture 5"/>
          <p:cNvPicPr>
            <a:picLocks noChangeAspect="1" noChangeArrowheads="1"/>
          </p:cNvPicPr>
          <p:nvPr/>
        </p:nvPicPr>
        <p:blipFill>
          <a:blip r:embed="rId2" cstate="print"/>
          <a:srcRect/>
          <a:stretch>
            <a:fillRect/>
          </a:stretch>
        </p:blipFill>
        <p:spPr bwMode="auto">
          <a:xfrm>
            <a:off x="6477000" y="2816225"/>
            <a:ext cx="5715000" cy="4041775"/>
          </a:xfrm>
          <a:prstGeom prst="rect">
            <a:avLst/>
          </a:prstGeom>
          <a:noFill/>
          <a:ln w="9525">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DNS</a:t>
            </a:r>
            <a:r>
              <a:rPr lang="zh-CN" altLang="en-US" dirty="0" smtClean="0"/>
              <a:t>域名空间</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通知</a:t>
            </a:r>
            <a:r>
              <a:rPr lang="en-US" altLang="zh-CN" sz="2400" dirty="0" smtClean="0">
                <a:latin typeface="宋体" panose="02010600030101010101" pitchFamily="2" charset="-122"/>
              </a:rPr>
              <a:t>(Notice)</a:t>
            </a:r>
            <a:endParaRPr lang="zh-CN" altLang="en-US" sz="2400" dirty="0" smtClean="0">
              <a:latin typeface="宋体" panose="02010600030101010101" pitchFamily="2" charset="-122"/>
            </a:endParaRPr>
          </a:p>
          <a:p>
            <a:pPr lvl="2">
              <a:lnSpc>
                <a:spcPct val="90000"/>
              </a:lnSpc>
              <a:buFont typeface="宋体" pitchFamily="2" charset="-122"/>
              <a:buChar char="–"/>
            </a:pPr>
            <a:r>
              <a:rPr lang="zh-CN" altLang="en-US" sz="2200" dirty="0" smtClean="0">
                <a:latin typeface="宋体" panose="02010600030101010101" pitchFamily="2" charset="-122"/>
              </a:rPr>
              <a:t>是原始</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协议规范的更新，当该规范在区域发生变化时允许向辅助服务器发出通知。通知后可以实施区域传送。</a:t>
            </a:r>
          </a:p>
          <a:p>
            <a:pPr lvl="2">
              <a:lnSpc>
                <a:spcPct val="90000"/>
              </a:lnSpc>
              <a:buFont typeface="宋体" pitchFamily="2" charset="-122"/>
              <a:buChar char="–"/>
            </a:pPr>
            <a:r>
              <a:rPr lang="zh-CN" altLang="en-US" sz="2200" dirty="0" smtClean="0">
                <a:latin typeface="宋体" panose="02010600030101010101" pitchFamily="2" charset="-122"/>
              </a:rPr>
              <a:t>仅仅用于通知区域辅助服务器。对于和活动目录集成的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区域的复制，不需要</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通知。</a:t>
            </a:r>
            <a:endParaRPr lang="en-US" altLang="zh-CN" sz="2200" dirty="0" smtClean="0">
              <a:latin typeface="宋体" panose="02010600030101010101" pitchFamily="2" charset="-122"/>
            </a:endParaRPr>
          </a:p>
          <a:p>
            <a:pPr lvl="1">
              <a:lnSpc>
                <a:spcPct val="90000"/>
              </a:lnSpc>
            </a:pPr>
            <a:r>
              <a:rPr lang="zh-CN" altLang="en-US" sz="2400" dirty="0" smtClean="0">
                <a:latin typeface="宋体" panose="02010600030101010101" pitchFamily="2" charset="-122"/>
              </a:rPr>
              <a:t>域名服务的作用</a:t>
            </a:r>
          </a:p>
          <a:p>
            <a:pPr lvl="2">
              <a:lnSpc>
                <a:spcPct val="90000"/>
              </a:lnSpc>
              <a:buFont typeface="宋体" pitchFamily="2" charset="-122"/>
              <a:buChar char="–"/>
            </a:pPr>
            <a:r>
              <a:rPr lang="en-US" altLang="zh-CN" sz="2200" dirty="0" smtClean="0">
                <a:latin typeface="宋体" panose="02010600030101010101" pitchFamily="2" charset="-122"/>
              </a:rPr>
              <a:t>Win2K</a:t>
            </a:r>
            <a:r>
              <a:rPr lang="zh-CN" altLang="en-US" sz="2200" dirty="0" smtClean="0">
                <a:latin typeface="宋体" panose="02010600030101010101" pitchFamily="2" charset="-122"/>
              </a:rPr>
              <a:t>中</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是网络操作系统中的名称服务：将计算机名转换为</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地址的数据库，将</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与活动目录集成。</a:t>
            </a:r>
          </a:p>
          <a:p>
            <a:pPr lvl="2">
              <a:lnSpc>
                <a:spcPct val="90000"/>
              </a:lnSpc>
              <a:buFont typeface="宋体" pitchFamily="2" charset="-122"/>
              <a:buChar char="–"/>
            </a:pPr>
            <a:r>
              <a:rPr lang="en-US" altLang="zh-CN" sz="2200" dirty="0" smtClean="0">
                <a:latin typeface="宋体" panose="02010600030101010101" pitchFamily="2" charset="-122"/>
              </a:rPr>
              <a:t>NT</a:t>
            </a:r>
            <a:r>
              <a:rPr lang="zh-CN" altLang="en-US" sz="2200" dirty="0" smtClean="0">
                <a:latin typeface="宋体" panose="02010600030101010101" pitchFamily="2" charset="-122"/>
              </a:rPr>
              <a:t>中使用</a:t>
            </a:r>
            <a:r>
              <a:rPr lang="en-US" altLang="zh-CN" sz="2200" dirty="0" smtClean="0">
                <a:latin typeface="宋体" panose="02010600030101010101" pitchFamily="2" charset="-122"/>
              </a:rPr>
              <a:t>WINS</a:t>
            </a:r>
            <a:r>
              <a:rPr lang="zh-CN" altLang="en-US" sz="2200" dirty="0" smtClean="0">
                <a:latin typeface="宋体" panose="02010600030101010101" pitchFamily="2" charset="-122"/>
              </a:rPr>
              <a:t>作为名称解析方法：主机的唯一标识信息是</a:t>
            </a:r>
            <a:r>
              <a:rPr lang="en-US" altLang="zh-CN" sz="2200" dirty="0" smtClean="0">
                <a:latin typeface="宋体" panose="02010600030101010101" pitchFamily="2" charset="-122"/>
              </a:rPr>
              <a:t>NetBIOS</a:t>
            </a:r>
            <a:r>
              <a:rPr lang="zh-CN" altLang="en-US" sz="2200" dirty="0" smtClean="0">
                <a:latin typeface="宋体" panose="02010600030101010101" pitchFamily="2" charset="-122"/>
              </a:rPr>
              <a:t>名，</a:t>
            </a:r>
            <a:r>
              <a:rPr lang="en-US" altLang="zh-CN" sz="2200" dirty="0" smtClean="0">
                <a:latin typeface="宋体" panose="02010600030101010101" pitchFamily="2" charset="-122"/>
              </a:rPr>
              <a:t>WINS</a:t>
            </a:r>
            <a:r>
              <a:rPr lang="zh-CN" altLang="en-US" sz="2200" dirty="0" smtClean="0">
                <a:latin typeface="宋体" panose="02010600030101010101" pitchFamily="2" charset="-122"/>
              </a:rPr>
              <a:t>支持动态更新，但没有得到因特网的广泛应用。</a:t>
            </a:r>
            <a:endParaRPr lang="en-US" altLang="zh-CN" sz="2200" dirty="0" smtClean="0">
              <a:latin typeface="宋体" panose="02010600030101010101" pitchFamily="2" charset="-122"/>
            </a:endParaRPr>
          </a:p>
          <a:p>
            <a:pPr lvl="1">
              <a:lnSpc>
                <a:spcPct val="90000"/>
              </a:lnSpc>
            </a:pPr>
            <a:r>
              <a:rPr lang="en-US" altLang="zh-CN" sz="2400" dirty="0" smtClean="0">
                <a:latin typeface="宋体" panose="02010600030101010101" pitchFamily="2" charset="-122"/>
              </a:rPr>
              <a:t>Win2K</a:t>
            </a:r>
            <a:r>
              <a:rPr lang="zh-CN" altLang="en-US" sz="2400" dirty="0" smtClean="0">
                <a:latin typeface="宋体" panose="02010600030101010101" pitchFamily="2" charset="-122"/>
              </a:rPr>
              <a:t>域名服务新特性</a:t>
            </a:r>
          </a:p>
          <a:p>
            <a:pPr lvl="2">
              <a:lnSpc>
                <a:spcPct val="90000"/>
              </a:lnSpc>
              <a:buNone/>
            </a:pPr>
            <a:r>
              <a:rPr lang="zh-CN" altLang="en-US" sz="2200" dirty="0" smtClean="0">
                <a:latin typeface="宋体" panose="02010600030101010101" pitchFamily="2" charset="-122"/>
              </a:rPr>
              <a:t>  新的服务资源记录</a:t>
            </a:r>
            <a:r>
              <a:rPr lang="en-US" altLang="zh-CN" sz="2200" dirty="0" smtClean="0">
                <a:latin typeface="宋体" panose="02010600030101010101" pitchFamily="2" charset="-122"/>
              </a:rPr>
              <a:t>(SRV Record)</a:t>
            </a:r>
            <a:r>
              <a:rPr lang="zh-CN" altLang="en-US" sz="2200" dirty="0" smtClean="0">
                <a:latin typeface="宋体" panose="02010600030101010101" pitchFamily="2" charset="-122"/>
              </a:rPr>
              <a:t>；增量区域传送</a:t>
            </a:r>
            <a:r>
              <a:rPr lang="en-US" altLang="zh-CN" sz="2200" dirty="0" smtClean="0">
                <a:latin typeface="宋体" panose="02010600030101010101" pitchFamily="2" charset="-122"/>
              </a:rPr>
              <a:t>IXFR</a:t>
            </a:r>
            <a:r>
              <a:rPr lang="zh-CN" altLang="en-US" sz="2200" dirty="0" smtClean="0">
                <a:latin typeface="宋体" panose="02010600030101010101" pitchFamily="2" charset="-122"/>
              </a:rPr>
              <a:t>；活动目录与目录服务的结合；对动态更新的支持。</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在左边的列表中单击“</a:t>
            </a:r>
            <a:r>
              <a:rPr lang="en-US" altLang="zh-CN" sz="2400" dirty="0" smtClean="0">
                <a:latin typeface="宋体" panose="02010600030101010101" pitchFamily="2" charset="-122"/>
              </a:rPr>
              <a:t>Active Directory”</a:t>
            </a:r>
            <a:r>
              <a:rPr lang="zh-CN" altLang="en-US" sz="2400" dirty="0" smtClean="0">
                <a:latin typeface="宋体" panose="02010600030101010101" pitchFamily="2" charset="-122"/>
              </a:rPr>
              <a:t>超级链接，并拖动右边的滚动条到窗口底部，如图所示。</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80</a:t>
            </a:fld>
            <a:endParaRPr lang="zh-CN" altLang="en-US" dirty="0"/>
          </a:p>
        </p:txBody>
      </p:sp>
      <p:pic>
        <p:nvPicPr>
          <p:cNvPr id="6" name="Picture 6"/>
          <p:cNvPicPr>
            <a:picLocks noChangeAspect="1" noChangeArrowheads="1"/>
          </p:cNvPicPr>
          <p:nvPr/>
        </p:nvPicPr>
        <p:blipFill>
          <a:blip r:embed="rId2" cstate="print"/>
          <a:srcRect/>
          <a:stretch>
            <a:fillRect/>
          </a:stretch>
        </p:blipFill>
        <p:spPr bwMode="auto">
          <a:xfrm>
            <a:off x="6019800" y="2493963"/>
            <a:ext cx="6172200" cy="4364037"/>
          </a:xfrm>
          <a:prstGeom prst="rect">
            <a:avLst/>
          </a:prstGeom>
          <a:noFill/>
          <a:ln w="9525">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81</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284754" y="1223682"/>
            <a:ext cx="3305175" cy="1600200"/>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5275729" y="3331882"/>
            <a:ext cx="3952875" cy="2844800"/>
          </a:xfrm>
          <a:prstGeom prst="rect">
            <a:avLst/>
          </a:prstGeom>
          <a:noFill/>
          <a:ln w="9525" algn="ctr">
            <a:noFill/>
            <a:miter lim="800000"/>
            <a:headEnd/>
            <a:tailEnd/>
          </a:ln>
        </p:spPr>
      </p:pic>
      <p:pic>
        <p:nvPicPr>
          <p:cNvPr id="9" name="Picture 8"/>
          <p:cNvPicPr>
            <a:picLocks noChangeAspect="1" noChangeArrowheads="1"/>
          </p:cNvPicPr>
          <p:nvPr/>
        </p:nvPicPr>
        <p:blipFill>
          <a:blip r:embed="rId4" cstate="print"/>
          <a:srcRect/>
          <a:stretch>
            <a:fillRect/>
          </a:stretch>
        </p:blipFill>
        <p:spPr bwMode="auto">
          <a:xfrm>
            <a:off x="4589929" y="2017432"/>
            <a:ext cx="4876800" cy="1263650"/>
          </a:xfrm>
          <a:prstGeom prst="rect">
            <a:avLst/>
          </a:prstGeom>
          <a:noFill/>
          <a:ln w="9525" algn="ctr">
            <a:noFill/>
            <a:miter lim="800000"/>
            <a:headEnd/>
            <a:tailEnd/>
          </a:ln>
        </p:spPr>
      </p:pic>
      <p:sp>
        <p:nvSpPr>
          <p:cNvPr id="10" name="Freeform 9"/>
          <p:cNvSpPr>
            <a:spLocks/>
          </p:cNvSpPr>
          <p:nvPr/>
        </p:nvSpPr>
        <p:spPr bwMode="auto">
          <a:xfrm rot="9297308" flipV="1">
            <a:off x="2524592" y="2215870"/>
            <a:ext cx="2514600" cy="1447800"/>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
        <p:nvSpPr>
          <p:cNvPr id="11" name="Freeform 10"/>
          <p:cNvSpPr>
            <a:spLocks/>
          </p:cNvSpPr>
          <p:nvPr/>
        </p:nvSpPr>
        <p:spPr bwMode="auto">
          <a:xfrm rot="4968097" flipH="1" flipV="1">
            <a:off x="6838623" y="2937388"/>
            <a:ext cx="533400" cy="611188"/>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
        <p:nvSpPr>
          <p:cNvPr id="12" name="Rectangle 11"/>
          <p:cNvSpPr>
            <a:spLocks noChangeArrowheads="1"/>
          </p:cNvSpPr>
          <p:nvPr/>
        </p:nvSpPr>
        <p:spPr bwMode="auto">
          <a:xfrm>
            <a:off x="1541929" y="4044670"/>
            <a:ext cx="3962400" cy="1308100"/>
          </a:xfrm>
          <a:prstGeom prst="rect">
            <a:avLst/>
          </a:prstGeom>
          <a:noFill/>
          <a:ln w="9525" algn="ctr">
            <a:noFill/>
            <a:miter lim="800000"/>
            <a:headEnd/>
            <a:tailEnd/>
          </a:ln>
          <a:effectLst/>
        </p:spPr>
        <p:txBody>
          <a:bodyPr lIns="158700" tIns="79350" rIns="158700" bIns="119025">
            <a:spAutoFit/>
          </a:bodyPr>
          <a:lstStyle/>
          <a:p>
            <a:pPr eaLnBrk="0" hangingPunct="0">
              <a:defRPr/>
            </a:pPr>
            <a:r>
              <a:rPr lang="zh-CN" altLang="en-US" b="1" dirty="0">
                <a:solidFill>
                  <a:schemeClr val="tx2">
                    <a:lumMod val="60000"/>
                    <a:lumOff val="40000"/>
                  </a:schemeClr>
                </a:solidFill>
                <a:ea typeface="宋体" pitchFamily="2" charset="-122"/>
              </a:rPr>
              <a:t>安装活动目录的服务器的系统分区</a:t>
            </a:r>
            <a:r>
              <a:rPr lang="zh-CN" altLang="en-US" b="1" dirty="0">
                <a:solidFill>
                  <a:srgbClr val="0000CC"/>
                </a:solidFill>
                <a:ea typeface="宋体" pitchFamily="2" charset="-122"/>
              </a:rPr>
              <a:t>（一般为</a:t>
            </a:r>
            <a:r>
              <a:rPr lang="en-US" altLang="zh-CN" b="1" dirty="0">
                <a:solidFill>
                  <a:srgbClr val="0000CC"/>
                </a:solidFill>
                <a:ea typeface="宋体" pitchFamily="2" charset="-122"/>
              </a:rPr>
              <a:t>C</a:t>
            </a:r>
            <a:r>
              <a:rPr lang="zh-CN" altLang="en-US" b="1" dirty="0">
                <a:solidFill>
                  <a:srgbClr val="0000CC"/>
                </a:solidFill>
                <a:ea typeface="宋体" pitchFamily="2" charset="-122"/>
              </a:rPr>
              <a:t>分区）</a:t>
            </a:r>
            <a:r>
              <a:rPr lang="zh-CN" altLang="en-US" b="1" dirty="0">
                <a:solidFill>
                  <a:schemeClr val="tx2">
                    <a:lumMod val="60000"/>
                    <a:lumOff val="40000"/>
                  </a:schemeClr>
                </a:solidFill>
                <a:ea typeface="宋体" pitchFamily="2" charset="-122"/>
              </a:rPr>
              <a:t>的文件系统必须是</a:t>
            </a:r>
            <a:r>
              <a:rPr lang="en-US" altLang="zh-CN" b="1" dirty="0">
                <a:solidFill>
                  <a:schemeClr val="tx2">
                    <a:lumMod val="60000"/>
                    <a:lumOff val="40000"/>
                  </a:schemeClr>
                </a:solidFill>
                <a:ea typeface="宋体" pitchFamily="2" charset="-122"/>
              </a:rPr>
              <a:t>NTFS</a:t>
            </a:r>
            <a:r>
              <a:rPr lang="zh-CN" altLang="en-US" b="1" dirty="0">
                <a:solidFill>
                  <a:schemeClr val="tx2">
                    <a:lumMod val="60000"/>
                    <a:lumOff val="40000"/>
                  </a:schemeClr>
                </a:solidFill>
                <a:ea typeface="宋体" pitchFamily="2" charset="-122"/>
              </a:rPr>
              <a:t>。</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82</a:t>
            </a:fld>
            <a:endParaRPr lang="zh-CN" altLang="en-US" dirty="0"/>
          </a:p>
        </p:txBody>
      </p:sp>
      <p:pic>
        <p:nvPicPr>
          <p:cNvPr id="13" name="Picture 6"/>
          <p:cNvPicPr>
            <a:picLocks noChangeAspect="1" noChangeArrowheads="1"/>
          </p:cNvPicPr>
          <p:nvPr/>
        </p:nvPicPr>
        <p:blipFill>
          <a:blip r:embed="rId2" cstate="print"/>
          <a:srcRect/>
          <a:stretch>
            <a:fillRect/>
          </a:stretch>
        </p:blipFill>
        <p:spPr bwMode="auto">
          <a:xfrm>
            <a:off x="1250577" y="959224"/>
            <a:ext cx="4572000" cy="3290888"/>
          </a:xfrm>
          <a:prstGeom prst="rect">
            <a:avLst/>
          </a:prstGeom>
          <a:noFill/>
          <a:ln w="9525" algn="ctr">
            <a:noFill/>
            <a:miter lim="800000"/>
            <a:headEnd/>
            <a:tailEnd/>
          </a:ln>
        </p:spPr>
      </p:pic>
      <p:pic>
        <p:nvPicPr>
          <p:cNvPr id="14" name="Picture 7"/>
          <p:cNvPicPr>
            <a:picLocks noChangeAspect="1" noChangeArrowheads="1"/>
          </p:cNvPicPr>
          <p:nvPr/>
        </p:nvPicPr>
        <p:blipFill>
          <a:blip r:embed="rId3" cstate="print"/>
          <a:srcRect/>
          <a:stretch>
            <a:fillRect/>
          </a:stretch>
        </p:blipFill>
        <p:spPr bwMode="auto">
          <a:xfrm>
            <a:off x="4908177" y="3230937"/>
            <a:ext cx="4572000" cy="3290887"/>
          </a:xfrm>
          <a:prstGeom prst="rect">
            <a:avLst/>
          </a:prstGeom>
          <a:noFill/>
          <a:ln w="9525" algn="ctr">
            <a:noFill/>
            <a:miter lim="800000"/>
            <a:headEnd/>
            <a:tailEnd/>
          </a:ln>
        </p:spPr>
      </p:pic>
      <p:sp>
        <p:nvSpPr>
          <p:cNvPr id="15" name="Freeform 8"/>
          <p:cNvSpPr>
            <a:spLocks/>
          </p:cNvSpPr>
          <p:nvPr/>
        </p:nvSpPr>
        <p:spPr bwMode="auto">
          <a:xfrm rot="10500032" flipV="1">
            <a:off x="4516065" y="4097712"/>
            <a:ext cx="461962" cy="909637"/>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83</a:t>
            </a:fld>
            <a:endParaRPr lang="zh-CN" altLang="en-US" dirty="0"/>
          </a:p>
        </p:txBody>
      </p:sp>
      <p:pic>
        <p:nvPicPr>
          <p:cNvPr id="5" name="Picture 5"/>
          <p:cNvPicPr>
            <a:picLocks noChangeAspect="1" noChangeArrowheads="1"/>
          </p:cNvPicPr>
          <p:nvPr/>
        </p:nvPicPr>
        <p:blipFill>
          <a:blip r:embed="rId2" cstate="print"/>
          <a:srcRect/>
          <a:stretch>
            <a:fillRect/>
          </a:stretch>
        </p:blipFill>
        <p:spPr bwMode="auto">
          <a:xfrm>
            <a:off x="1290914" y="977152"/>
            <a:ext cx="4486275" cy="3228975"/>
          </a:xfrm>
          <a:prstGeom prst="rect">
            <a:avLst/>
          </a:prstGeom>
          <a:noFill/>
          <a:ln w="9525" algn="ctr">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5024714" y="3412377"/>
            <a:ext cx="4343400" cy="3127375"/>
          </a:xfrm>
          <a:prstGeom prst="rect">
            <a:avLst/>
          </a:prstGeom>
          <a:noFill/>
          <a:ln w="9525" algn="ctr">
            <a:noFill/>
            <a:miter lim="800000"/>
            <a:headEnd/>
            <a:tailEnd/>
          </a:ln>
        </p:spPr>
      </p:pic>
      <p:sp>
        <p:nvSpPr>
          <p:cNvPr id="9" name="Freeform 9"/>
          <p:cNvSpPr>
            <a:spLocks/>
          </p:cNvSpPr>
          <p:nvPr/>
        </p:nvSpPr>
        <p:spPr bwMode="auto">
          <a:xfrm rot="11295344" flipV="1">
            <a:off x="4415114" y="4101352"/>
            <a:ext cx="690563" cy="1062038"/>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84</a:t>
            </a:fld>
            <a:endParaRPr lang="zh-CN" altLang="en-US" dirty="0"/>
          </a:p>
        </p:txBody>
      </p:sp>
      <p:pic>
        <p:nvPicPr>
          <p:cNvPr id="5" name="Picture 5"/>
          <p:cNvPicPr>
            <a:picLocks noChangeAspect="1" noChangeArrowheads="1"/>
          </p:cNvPicPr>
          <p:nvPr/>
        </p:nvPicPr>
        <p:blipFill>
          <a:blip r:embed="rId2" cstate="print"/>
          <a:srcRect/>
          <a:stretch>
            <a:fillRect/>
          </a:stretch>
        </p:blipFill>
        <p:spPr bwMode="auto">
          <a:xfrm>
            <a:off x="0" y="797859"/>
            <a:ext cx="4572000" cy="3290888"/>
          </a:xfrm>
          <a:prstGeom prst="rect">
            <a:avLst/>
          </a:prstGeom>
          <a:noFill/>
          <a:ln w="9525" algn="ctr">
            <a:noFill/>
            <a:miter lim="800000"/>
            <a:headEnd/>
            <a:tailEnd/>
          </a:ln>
        </p:spPr>
      </p:pic>
      <p:sp>
        <p:nvSpPr>
          <p:cNvPr id="6" name="Freeform 7"/>
          <p:cNvSpPr>
            <a:spLocks/>
          </p:cNvSpPr>
          <p:nvPr/>
        </p:nvSpPr>
        <p:spPr bwMode="auto">
          <a:xfrm rot="10500032" flipV="1">
            <a:off x="3155010" y="3886826"/>
            <a:ext cx="1138628" cy="574516"/>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grpSp>
        <p:nvGrpSpPr>
          <p:cNvPr id="9" name="Group 6"/>
          <p:cNvGrpSpPr>
            <a:grpSpLocks/>
          </p:cNvGrpSpPr>
          <p:nvPr/>
        </p:nvGrpSpPr>
        <p:grpSpPr bwMode="auto">
          <a:xfrm>
            <a:off x="4322763" y="1011237"/>
            <a:ext cx="4897437" cy="3448050"/>
            <a:chOff x="336" y="576"/>
            <a:chExt cx="3085" cy="2172"/>
          </a:xfrm>
        </p:grpSpPr>
        <p:pic>
          <p:nvPicPr>
            <p:cNvPr id="10" name="Picture 7"/>
            <p:cNvPicPr>
              <a:picLocks noChangeAspect="1" noChangeArrowheads="1"/>
            </p:cNvPicPr>
            <p:nvPr/>
          </p:nvPicPr>
          <p:blipFill>
            <a:blip r:embed="rId3" cstate="print"/>
            <a:srcRect/>
            <a:stretch>
              <a:fillRect/>
            </a:stretch>
          </p:blipFill>
          <p:spPr bwMode="auto">
            <a:xfrm>
              <a:off x="336" y="576"/>
              <a:ext cx="3018" cy="2172"/>
            </a:xfrm>
            <a:prstGeom prst="rect">
              <a:avLst/>
            </a:prstGeom>
            <a:noFill/>
            <a:ln w="9525" algn="ctr">
              <a:noFill/>
              <a:miter lim="800000"/>
              <a:headEnd/>
              <a:tailEnd/>
            </a:ln>
          </p:spPr>
        </p:pic>
        <p:sp>
          <p:nvSpPr>
            <p:cNvPr id="11" name="Rectangle 8"/>
            <p:cNvSpPr>
              <a:spLocks noChangeArrowheads="1"/>
            </p:cNvSpPr>
            <p:nvPr/>
          </p:nvSpPr>
          <p:spPr bwMode="auto">
            <a:xfrm>
              <a:off x="480" y="2194"/>
              <a:ext cx="2941" cy="298"/>
            </a:xfrm>
            <a:prstGeom prst="rect">
              <a:avLst/>
            </a:prstGeom>
            <a:noFill/>
            <a:ln w="9525" algn="ctr">
              <a:noFill/>
              <a:miter lim="800000"/>
              <a:headEnd/>
              <a:tailEnd/>
            </a:ln>
          </p:spPr>
          <p:txBody>
            <a:bodyPr wrap="none" lIns="158700" tIns="79350" rIns="158700" bIns="119025">
              <a:spAutoFit/>
            </a:bodyPr>
            <a:lstStyle/>
            <a:p>
              <a:pPr algn="ctr" eaLnBrk="0" hangingPunct="0"/>
              <a:r>
                <a:rPr lang="zh-CN" altLang="en-US" sz="1800" b="1">
                  <a:solidFill>
                    <a:schemeClr val="accent2"/>
                  </a:solidFill>
                </a:rPr>
                <a:t>建议存放在</a:t>
              </a:r>
              <a:r>
                <a:rPr lang="en-US" altLang="zh-CN" sz="1800" b="1">
                  <a:solidFill>
                    <a:schemeClr val="accent2"/>
                  </a:solidFill>
                </a:rPr>
                <a:t>NTFS</a:t>
              </a:r>
              <a:r>
                <a:rPr lang="zh-CN" altLang="en-US" sz="1800" b="1">
                  <a:solidFill>
                    <a:schemeClr val="accent2"/>
                  </a:solidFill>
                </a:rPr>
                <a:t>分区</a:t>
              </a:r>
              <a:r>
                <a:rPr lang="en-US" altLang="zh-CN" sz="1800" b="1">
                  <a:solidFill>
                    <a:schemeClr val="accent2"/>
                  </a:solidFill>
                </a:rPr>
                <a:t>/</a:t>
              </a:r>
              <a:r>
                <a:rPr lang="zh-CN" altLang="en-US" sz="1800" b="1">
                  <a:solidFill>
                    <a:schemeClr val="accent2"/>
                  </a:solidFill>
                </a:rPr>
                <a:t>至少</a:t>
              </a:r>
              <a:r>
                <a:rPr lang="en-US" altLang="zh-CN" sz="1800" b="1">
                  <a:solidFill>
                    <a:schemeClr val="accent2"/>
                  </a:solidFill>
                </a:rPr>
                <a:t>250MB</a:t>
              </a:r>
              <a:r>
                <a:rPr lang="zh-CN" altLang="en-US" sz="1800" b="1">
                  <a:solidFill>
                    <a:schemeClr val="accent2"/>
                  </a:solidFill>
                </a:rPr>
                <a:t>剩余空间</a:t>
              </a:r>
            </a:p>
          </p:txBody>
        </p:sp>
      </p:grpSp>
      <p:pic>
        <p:nvPicPr>
          <p:cNvPr id="12" name="Picture 9"/>
          <p:cNvPicPr>
            <a:picLocks noChangeAspect="1" noChangeArrowheads="1"/>
          </p:cNvPicPr>
          <p:nvPr/>
        </p:nvPicPr>
        <p:blipFill>
          <a:blip r:embed="rId4" cstate="print"/>
          <a:srcRect/>
          <a:stretch>
            <a:fillRect/>
          </a:stretch>
        </p:blipFill>
        <p:spPr bwMode="auto">
          <a:xfrm>
            <a:off x="8196263" y="3983037"/>
            <a:ext cx="3995737" cy="2874963"/>
          </a:xfrm>
          <a:prstGeom prst="rect">
            <a:avLst/>
          </a:prstGeom>
          <a:noFill/>
          <a:ln w="9525" algn="ctr">
            <a:noFill/>
            <a:miter lim="800000"/>
            <a:headEnd/>
            <a:tailEnd/>
          </a:ln>
        </p:spPr>
      </p:pic>
      <p:sp>
        <p:nvSpPr>
          <p:cNvPr id="13" name="Freeform 10"/>
          <p:cNvSpPr>
            <a:spLocks/>
          </p:cNvSpPr>
          <p:nvPr/>
        </p:nvSpPr>
        <p:spPr bwMode="auto">
          <a:xfrm rot="10500032" flipV="1">
            <a:off x="7767638" y="4292600"/>
            <a:ext cx="461962" cy="909637"/>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85</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281950" y="977152"/>
            <a:ext cx="4572000" cy="3290888"/>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5015750" y="3567952"/>
            <a:ext cx="4343400" cy="3125788"/>
          </a:xfrm>
          <a:prstGeom prst="rect">
            <a:avLst/>
          </a:prstGeom>
          <a:noFill/>
          <a:ln w="9525" algn="ctr">
            <a:noFill/>
            <a:miter lim="800000"/>
            <a:headEnd/>
            <a:tailEnd/>
          </a:ln>
        </p:spPr>
      </p:pic>
      <p:sp>
        <p:nvSpPr>
          <p:cNvPr id="9" name="Freeform 8"/>
          <p:cNvSpPr>
            <a:spLocks/>
          </p:cNvSpPr>
          <p:nvPr/>
        </p:nvSpPr>
        <p:spPr bwMode="auto">
          <a:xfrm rot="10500032" flipV="1">
            <a:off x="4553788" y="4101352"/>
            <a:ext cx="461962" cy="909638"/>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86</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340224" y="999565"/>
            <a:ext cx="4572000" cy="3290888"/>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5074024" y="3403040"/>
            <a:ext cx="4495800" cy="3235325"/>
          </a:xfrm>
          <a:prstGeom prst="rect">
            <a:avLst/>
          </a:prstGeom>
          <a:noFill/>
          <a:ln w="9525" algn="ctr">
            <a:noFill/>
            <a:miter lim="800000"/>
            <a:headEnd/>
            <a:tailEnd/>
          </a:ln>
        </p:spPr>
      </p:pic>
      <p:sp>
        <p:nvSpPr>
          <p:cNvPr id="9" name="Freeform 8"/>
          <p:cNvSpPr>
            <a:spLocks/>
          </p:cNvSpPr>
          <p:nvPr/>
        </p:nvSpPr>
        <p:spPr bwMode="auto">
          <a:xfrm rot="10500032" flipV="1">
            <a:off x="4616824" y="4138053"/>
            <a:ext cx="461963" cy="909637"/>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87</a:t>
            </a:fld>
            <a:endParaRPr lang="zh-CN" altLang="en-US" dirty="0"/>
          </a:p>
        </p:txBody>
      </p:sp>
      <p:pic>
        <p:nvPicPr>
          <p:cNvPr id="5" name="Picture 8"/>
          <p:cNvPicPr>
            <a:picLocks noChangeAspect="1" noChangeArrowheads="1"/>
          </p:cNvPicPr>
          <p:nvPr/>
        </p:nvPicPr>
        <p:blipFill>
          <a:blip r:embed="rId2" cstate="print"/>
          <a:srcRect/>
          <a:stretch>
            <a:fillRect/>
          </a:stretch>
        </p:blipFill>
        <p:spPr bwMode="auto">
          <a:xfrm>
            <a:off x="1367118" y="1419225"/>
            <a:ext cx="3733800" cy="2178050"/>
          </a:xfrm>
          <a:prstGeom prst="rect">
            <a:avLst/>
          </a:prstGeom>
          <a:noFill/>
          <a:ln w="9525" algn="ctr">
            <a:noFill/>
            <a:miter lim="800000"/>
            <a:headEnd/>
            <a:tailEnd/>
          </a:ln>
        </p:spPr>
      </p:pic>
      <p:pic>
        <p:nvPicPr>
          <p:cNvPr id="6" name="Picture 9"/>
          <p:cNvPicPr>
            <a:picLocks noChangeAspect="1" noChangeArrowheads="1"/>
          </p:cNvPicPr>
          <p:nvPr/>
        </p:nvPicPr>
        <p:blipFill>
          <a:blip r:embed="rId3" cstate="print"/>
          <a:srcRect/>
          <a:stretch>
            <a:fillRect/>
          </a:stretch>
        </p:blipFill>
        <p:spPr bwMode="auto">
          <a:xfrm>
            <a:off x="3529293" y="1952625"/>
            <a:ext cx="3781425" cy="2206625"/>
          </a:xfrm>
          <a:prstGeom prst="rect">
            <a:avLst/>
          </a:prstGeom>
          <a:noFill/>
          <a:ln w="9525" algn="ctr">
            <a:noFill/>
            <a:miter lim="800000"/>
            <a:headEnd/>
            <a:tailEnd/>
          </a:ln>
        </p:spPr>
      </p:pic>
      <p:pic>
        <p:nvPicPr>
          <p:cNvPr id="9" name="Picture 10"/>
          <p:cNvPicPr>
            <a:picLocks noChangeAspect="1" noChangeArrowheads="1"/>
          </p:cNvPicPr>
          <p:nvPr/>
        </p:nvPicPr>
        <p:blipFill>
          <a:blip r:embed="rId4" cstate="print"/>
          <a:srcRect/>
          <a:stretch>
            <a:fillRect/>
          </a:stretch>
        </p:blipFill>
        <p:spPr bwMode="auto">
          <a:xfrm>
            <a:off x="5710518" y="2486025"/>
            <a:ext cx="3705225" cy="2162175"/>
          </a:xfrm>
          <a:prstGeom prst="rect">
            <a:avLst/>
          </a:prstGeom>
          <a:noFill/>
          <a:ln w="9525" algn="ctr">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88</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461807" y="1219200"/>
            <a:ext cx="4791075" cy="3448050"/>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5414682" y="4838700"/>
            <a:ext cx="3429000" cy="1257300"/>
          </a:xfrm>
          <a:prstGeom prst="rect">
            <a:avLst/>
          </a:prstGeom>
          <a:noFill/>
          <a:ln w="9525" algn="ctr">
            <a:noFill/>
            <a:miter lim="800000"/>
            <a:headEnd/>
            <a:tailEnd/>
          </a:ln>
        </p:spPr>
      </p:pic>
      <p:sp>
        <p:nvSpPr>
          <p:cNvPr id="9" name="Freeform 8"/>
          <p:cNvSpPr>
            <a:spLocks/>
          </p:cNvSpPr>
          <p:nvPr/>
        </p:nvSpPr>
        <p:spPr bwMode="auto">
          <a:xfrm rot="10500032" flipV="1">
            <a:off x="4952720" y="4500563"/>
            <a:ext cx="461962" cy="909637"/>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安装活动目录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89</a:t>
            </a:fld>
            <a:endParaRPr lang="zh-CN" altLang="en-US" dirty="0"/>
          </a:p>
        </p:txBody>
      </p:sp>
      <p:pic>
        <p:nvPicPr>
          <p:cNvPr id="5" name="Picture 5"/>
          <p:cNvPicPr>
            <a:picLocks noChangeAspect="1" noChangeArrowheads="1"/>
          </p:cNvPicPr>
          <p:nvPr/>
        </p:nvPicPr>
        <p:blipFill>
          <a:blip r:embed="rId2" cstate="print"/>
          <a:srcRect/>
          <a:stretch>
            <a:fillRect/>
          </a:stretch>
        </p:blipFill>
        <p:spPr bwMode="auto">
          <a:xfrm>
            <a:off x="1322291" y="990600"/>
            <a:ext cx="2162175" cy="213360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3532091" y="2416175"/>
            <a:ext cx="5791200" cy="4060825"/>
          </a:xfrm>
          <a:prstGeom prst="rect">
            <a:avLst/>
          </a:prstGeom>
          <a:noFill/>
          <a:ln w="9525" algn="ctr">
            <a:noFill/>
            <a:miter lim="800000"/>
            <a:headEnd/>
            <a:tailEnd/>
          </a:ln>
        </p:spPr>
      </p:pic>
      <p:sp>
        <p:nvSpPr>
          <p:cNvPr id="9" name="AutoShape 7"/>
          <p:cNvSpPr>
            <a:spLocks noChangeArrowheads="1"/>
          </p:cNvSpPr>
          <p:nvPr/>
        </p:nvSpPr>
        <p:spPr bwMode="auto">
          <a:xfrm flipH="1">
            <a:off x="7494491" y="3362325"/>
            <a:ext cx="1676400" cy="523875"/>
          </a:xfrm>
          <a:prstGeom prst="rightArrow">
            <a:avLst>
              <a:gd name="adj1" fmla="val 56972"/>
              <a:gd name="adj2" fmla="val 61467"/>
            </a:avLst>
          </a:prstGeom>
          <a:gradFill rotWithShape="0">
            <a:gsLst>
              <a:gs pos="0">
                <a:srgbClr val="D60093"/>
              </a:gs>
              <a:gs pos="100000">
                <a:srgbClr val="D60093">
                  <a:gamma/>
                  <a:tint val="33333"/>
                  <a:invGamma/>
                </a:srgbClr>
              </a:gs>
            </a:gsLst>
            <a:lin ang="18900000" scaled="1"/>
          </a:gradFill>
          <a:ln w="12700" cap="rnd">
            <a:solidFill>
              <a:srgbClr val="000000"/>
            </a:solidFill>
            <a:miter lim="800000"/>
            <a:headEnd/>
            <a:tailEnd/>
          </a:ln>
          <a:effectLst>
            <a:outerShdw dist="71842" dir="2700000" algn="ctr" rotWithShape="0">
              <a:srgbClr val="808080"/>
            </a:outerShdw>
          </a:effectLst>
        </p:spPr>
        <p:txBody>
          <a:bodyPr/>
          <a:lstStyle/>
          <a:p>
            <a:pPr algn="ctr" eaLnBrk="0" hangingPunct="0">
              <a:defRPr/>
            </a:pPr>
            <a:r>
              <a:rPr lang="zh-CN" altLang="en-US" sz="1600" b="1">
                <a:solidFill>
                  <a:schemeClr val="bg1"/>
                </a:solidFill>
                <a:effectLst>
                  <a:outerShdw blurRad="38100" dist="38100" dir="2700000" algn="tl">
                    <a:srgbClr val="000000"/>
                  </a:outerShdw>
                </a:effectLst>
                <a:ea typeface="宋体" pitchFamily="2" charset="-122"/>
              </a:rPr>
              <a:t>三个管理工具</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zh-CN" altLang="en-US" dirty="0" smtClean="0"/>
              <a:t>解析域名</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正向搜索</a:t>
            </a:r>
          </a:p>
          <a:p>
            <a:pPr lvl="2">
              <a:lnSpc>
                <a:spcPct val="90000"/>
              </a:lnSpc>
              <a:buNone/>
            </a:pPr>
            <a:r>
              <a:rPr lang="zh-CN" altLang="en-US" sz="2200" dirty="0" smtClean="0">
                <a:latin typeface="宋体" panose="02010600030101010101" pitchFamily="2" charset="-122"/>
              </a:rPr>
              <a:t>基于存储在地址</a:t>
            </a:r>
            <a:r>
              <a:rPr lang="en-US" altLang="zh-CN" sz="2200" dirty="0" smtClean="0">
                <a:latin typeface="宋体" panose="02010600030101010101" pitchFamily="2" charset="-122"/>
              </a:rPr>
              <a:t>(A)</a:t>
            </a:r>
            <a:r>
              <a:rPr lang="zh-CN" altLang="en-US" sz="2200" dirty="0" smtClean="0">
                <a:latin typeface="宋体" panose="02010600030101010101" pitchFamily="2" charset="-122"/>
              </a:rPr>
              <a:t>资源记录中的另一台计算机的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名称的搜索，是通过</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服务器解析名称，将</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地址作为应答的资源数据。</a:t>
            </a:r>
          </a:p>
          <a:p>
            <a:pPr lvl="2">
              <a:lnSpc>
                <a:spcPct val="90000"/>
              </a:lnSpc>
              <a:buNone/>
            </a:pPr>
            <a:r>
              <a:rPr lang="zh-CN" altLang="en-US" sz="2200" dirty="0" smtClean="0">
                <a:latin typeface="宋体" panose="02010600030101010101" pitchFamily="2" charset="-122"/>
              </a:rPr>
              <a:t>本地解析。</a:t>
            </a:r>
          </a:p>
          <a:p>
            <a:pPr lvl="2">
              <a:lnSpc>
                <a:spcPct val="90000"/>
              </a:lnSpc>
              <a:buNone/>
            </a:pPr>
            <a:r>
              <a:rPr lang="zh-CN" altLang="en-US" sz="2200" dirty="0" smtClean="0">
                <a:latin typeface="宋体" panose="02010600030101010101" pitchFamily="2" charset="-122"/>
              </a:rPr>
              <a:t>查询</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服务器解析。</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a:t>
            </a:fld>
            <a:endParaRPr lang="zh-CN" altLang="en-US" dirty="0"/>
          </a:p>
        </p:txBody>
      </p:sp>
      <p:sp>
        <p:nvSpPr>
          <p:cNvPr id="6" name="Rectangle 4"/>
          <p:cNvSpPr>
            <a:spLocks noChangeArrowheads="1"/>
          </p:cNvSpPr>
          <p:nvPr/>
        </p:nvSpPr>
        <p:spPr bwMode="auto">
          <a:xfrm>
            <a:off x="533400" y="3733800"/>
            <a:ext cx="7924800" cy="2743200"/>
          </a:xfrm>
          <a:prstGeom prst="rect">
            <a:avLst/>
          </a:prstGeom>
          <a:solidFill>
            <a:schemeClr val="folHlink">
              <a:alpha val="50195"/>
            </a:schemeClr>
          </a:solidFill>
          <a:ln w="9525">
            <a:solidFill>
              <a:schemeClr val="tx1"/>
            </a:solidFill>
            <a:prstDash val="sysDot"/>
            <a:miter lim="800000"/>
            <a:headEnd/>
            <a:tailEnd/>
          </a:ln>
        </p:spPr>
        <p:txBody>
          <a:bodyPr wrap="none" anchor="ctr"/>
          <a:lstStyle/>
          <a:p>
            <a:endParaRPr lang="zh-CN" altLang="en-US"/>
          </a:p>
        </p:txBody>
      </p:sp>
      <p:sp>
        <p:nvSpPr>
          <p:cNvPr id="9" name="Text Box 5"/>
          <p:cNvSpPr txBox="1">
            <a:spLocks noChangeArrowheads="1"/>
          </p:cNvSpPr>
          <p:nvPr/>
        </p:nvSpPr>
        <p:spPr bwMode="auto">
          <a:xfrm>
            <a:off x="838200" y="3890963"/>
            <a:ext cx="2057400" cy="346075"/>
          </a:xfrm>
          <a:prstGeom prst="rect">
            <a:avLst/>
          </a:prstGeom>
          <a:solidFill>
            <a:schemeClr val="bg1"/>
          </a:solidFill>
          <a:ln w="9525">
            <a:solidFill>
              <a:schemeClr val="tx1"/>
            </a:solidFill>
            <a:miter lim="800000"/>
            <a:headEnd/>
            <a:tailEnd/>
          </a:ln>
          <a:effectLst/>
        </p:spPr>
        <p:txBody>
          <a:bodyPr>
            <a:spAutoFit/>
          </a:bodyPr>
          <a:lstStyle/>
          <a:p>
            <a:pPr>
              <a:spcBef>
                <a:spcPct val="50000"/>
              </a:spcBef>
              <a:defRPr/>
            </a:pPr>
            <a:r>
              <a:rPr lang="en-US" altLang="zh-CN" sz="1600">
                <a:effectLst>
                  <a:outerShdw blurRad="38100" dist="38100" dir="2700000" algn="tl">
                    <a:srgbClr val="C0C0C0"/>
                  </a:outerShdw>
                </a:effectLst>
                <a:ea typeface="宋体" pitchFamily="2" charset="-122"/>
              </a:rPr>
              <a:t>DNS</a:t>
            </a:r>
            <a:r>
              <a:rPr lang="zh-CN" altLang="en-US" sz="1600">
                <a:effectLst>
                  <a:outerShdw blurRad="38100" dist="38100" dir="2700000" algn="tl">
                    <a:srgbClr val="C0C0C0"/>
                  </a:outerShdw>
                </a:effectLst>
                <a:ea typeface="宋体" pitchFamily="2" charset="-122"/>
              </a:rPr>
              <a:t>客户机（解析器）</a:t>
            </a:r>
          </a:p>
        </p:txBody>
      </p:sp>
      <p:sp>
        <p:nvSpPr>
          <p:cNvPr id="10" name="Text Box 6"/>
          <p:cNvSpPr txBox="1">
            <a:spLocks noChangeArrowheads="1"/>
          </p:cNvSpPr>
          <p:nvPr/>
        </p:nvSpPr>
        <p:spPr bwMode="auto">
          <a:xfrm>
            <a:off x="3429000" y="3886200"/>
            <a:ext cx="2286000" cy="346075"/>
          </a:xfrm>
          <a:prstGeom prst="rect">
            <a:avLst/>
          </a:prstGeom>
          <a:solidFill>
            <a:schemeClr val="bg1"/>
          </a:solidFill>
          <a:ln w="9525">
            <a:solidFill>
              <a:schemeClr val="tx1"/>
            </a:solidFill>
            <a:miter lim="800000"/>
            <a:headEnd/>
            <a:tailEnd/>
          </a:ln>
          <a:effectLst/>
        </p:spPr>
        <p:txBody>
          <a:bodyPr>
            <a:spAutoFit/>
          </a:bodyPr>
          <a:lstStyle/>
          <a:p>
            <a:pPr algn="ctr">
              <a:spcBef>
                <a:spcPct val="50000"/>
              </a:spcBef>
              <a:defRPr/>
            </a:pPr>
            <a:r>
              <a:rPr lang="zh-CN" altLang="en-US" sz="1600">
                <a:effectLst>
                  <a:outerShdw blurRad="38100" dist="38100" dir="2700000" algn="tl">
                    <a:srgbClr val="C0C0C0"/>
                  </a:outerShdw>
                </a:effectLst>
                <a:ea typeface="宋体" pitchFamily="2" charset="-122"/>
              </a:rPr>
              <a:t>客户机到服务器的查询</a:t>
            </a:r>
          </a:p>
        </p:txBody>
      </p:sp>
      <p:sp>
        <p:nvSpPr>
          <p:cNvPr id="11" name="Text Box 7"/>
          <p:cNvSpPr txBox="1">
            <a:spLocks noChangeArrowheads="1"/>
          </p:cNvSpPr>
          <p:nvPr/>
        </p:nvSpPr>
        <p:spPr bwMode="auto">
          <a:xfrm>
            <a:off x="6172200" y="3886200"/>
            <a:ext cx="2286000" cy="346075"/>
          </a:xfrm>
          <a:prstGeom prst="rect">
            <a:avLst/>
          </a:prstGeom>
          <a:solidFill>
            <a:schemeClr val="bg1"/>
          </a:solidFill>
          <a:ln w="9525">
            <a:solidFill>
              <a:schemeClr val="tx1"/>
            </a:solidFill>
            <a:miter lim="800000"/>
            <a:headEnd/>
            <a:tailEnd/>
          </a:ln>
          <a:effectLst/>
        </p:spPr>
        <p:txBody>
          <a:bodyPr>
            <a:spAutoFit/>
          </a:bodyPr>
          <a:lstStyle/>
          <a:p>
            <a:pPr algn="ctr">
              <a:spcBef>
                <a:spcPct val="50000"/>
              </a:spcBef>
              <a:defRPr/>
            </a:pPr>
            <a:r>
              <a:rPr lang="zh-CN" altLang="en-US" sz="1600">
                <a:effectLst>
                  <a:outerShdw blurRad="38100" dist="38100" dir="2700000" algn="tl">
                    <a:srgbClr val="C0C0C0"/>
                  </a:outerShdw>
                </a:effectLst>
                <a:ea typeface="宋体" pitchFamily="2" charset="-122"/>
              </a:rPr>
              <a:t>服务器到服务器的查询</a:t>
            </a:r>
          </a:p>
        </p:txBody>
      </p:sp>
      <p:sp>
        <p:nvSpPr>
          <p:cNvPr id="12" name="Line 8"/>
          <p:cNvSpPr>
            <a:spLocks noChangeShapeType="1"/>
          </p:cNvSpPr>
          <p:nvPr/>
        </p:nvSpPr>
        <p:spPr bwMode="auto">
          <a:xfrm>
            <a:off x="3200400" y="3886200"/>
            <a:ext cx="0" cy="2362200"/>
          </a:xfrm>
          <a:prstGeom prst="line">
            <a:avLst/>
          </a:prstGeom>
          <a:noFill/>
          <a:ln w="9525">
            <a:solidFill>
              <a:schemeClr val="tx1"/>
            </a:solidFill>
            <a:prstDash val="dash"/>
            <a:round/>
            <a:headEnd/>
            <a:tailEnd/>
          </a:ln>
        </p:spPr>
        <p:txBody>
          <a:bodyPr/>
          <a:lstStyle/>
          <a:p>
            <a:endParaRPr lang="zh-CN" altLang="en-US"/>
          </a:p>
        </p:txBody>
      </p:sp>
      <p:sp>
        <p:nvSpPr>
          <p:cNvPr id="13" name="Line 9"/>
          <p:cNvSpPr>
            <a:spLocks noChangeShapeType="1"/>
          </p:cNvSpPr>
          <p:nvPr/>
        </p:nvSpPr>
        <p:spPr bwMode="auto">
          <a:xfrm>
            <a:off x="5943600" y="3886200"/>
            <a:ext cx="0" cy="2362200"/>
          </a:xfrm>
          <a:prstGeom prst="line">
            <a:avLst/>
          </a:prstGeom>
          <a:noFill/>
          <a:ln w="9525">
            <a:solidFill>
              <a:schemeClr val="tx1"/>
            </a:solidFill>
            <a:prstDash val="dash"/>
            <a:round/>
            <a:headEnd/>
            <a:tailEnd/>
          </a:ln>
        </p:spPr>
        <p:txBody>
          <a:bodyPr/>
          <a:lstStyle/>
          <a:p>
            <a:endParaRPr lang="zh-CN" altLang="en-US"/>
          </a:p>
        </p:txBody>
      </p:sp>
      <p:grpSp>
        <p:nvGrpSpPr>
          <p:cNvPr id="14" name="Group 12"/>
          <p:cNvGrpSpPr>
            <a:grpSpLocks/>
          </p:cNvGrpSpPr>
          <p:nvPr/>
        </p:nvGrpSpPr>
        <p:grpSpPr bwMode="auto">
          <a:xfrm>
            <a:off x="685800" y="5029200"/>
            <a:ext cx="1143000" cy="633413"/>
            <a:chOff x="432" y="3312"/>
            <a:chExt cx="864" cy="399"/>
          </a:xfrm>
        </p:grpSpPr>
        <p:sp>
          <p:nvSpPr>
            <p:cNvPr id="15" name="Text Box 10"/>
            <p:cNvSpPr txBox="1">
              <a:spLocks noChangeArrowheads="1"/>
            </p:cNvSpPr>
            <p:nvPr/>
          </p:nvSpPr>
          <p:spPr bwMode="auto">
            <a:xfrm>
              <a:off x="432" y="3312"/>
              <a:ext cx="864" cy="399"/>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US" altLang="zh-CN" sz="1400"/>
                <a:t>Web</a:t>
              </a:r>
              <a:r>
                <a:rPr lang="zh-CN" altLang="en-US" sz="1400"/>
                <a:t>浏览器</a:t>
              </a:r>
            </a:p>
            <a:p>
              <a:pPr>
                <a:spcBef>
                  <a:spcPct val="50000"/>
                </a:spcBef>
              </a:pPr>
              <a:r>
                <a:rPr lang="en-US" altLang="zh-CN" sz="1400"/>
                <a:t>URL</a:t>
              </a:r>
            </a:p>
          </p:txBody>
        </p:sp>
        <p:sp>
          <p:nvSpPr>
            <p:cNvPr id="16" name="Line 11"/>
            <p:cNvSpPr>
              <a:spLocks noChangeShapeType="1"/>
            </p:cNvSpPr>
            <p:nvPr/>
          </p:nvSpPr>
          <p:spPr bwMode="auto">
            <a:xfrm>
              <a:off x="432" y="3504"/>
              <a:ext cx="864" cy="0"/>
            </a:xfrm>
            <a:prstGeom prst="line">
              <a:avLst/>
            </a:prstGeom>
            <a:noFill/>
            <a:ln w="9525">
              <a:solidFill>
                <a:schemeClr val="tx1"/>
              </a:solidFill>
              <a:round/>
              <a:headEnd/>
              <a:tailEnd/>
            </a:ln>
          </p:spPr>
          <p:txBody>
            <a:bodyPr/>
            <a:lstStyle/>
            <a:p>
              <a:endParaRPr lang="zh-CN" altLang="en-US"/>
            </a:p>
          </p:txBody>
        </p:sp>
      </p:grpSp>
      <p:sp>
        <p:nvSpPr>
          <p:cNvPr id="17" name="AutoShape 13"/>
          <p:cNvSpPr>
            <a:spLocks noChangeArrowheads="1"/>
          </p:cNvSpPr>
          <p:nvPr/>
        </p:nvSpPr>
        <p:spPr bwMode="auto">
          <a:xfrm>
            <a:off x="2424113" y="5181600"/>
            <a:ext cx="533400" cy="304800"/>
          </a:xfrm>
          <a:prstGeom prst="flowChartMagneticDisk">
            <a:avLst/>
          </a:prstGeom>
          <a:solidFill>
            <a:schemeClr val="folHlink"/>
          </a:solidFill>
          <a:ln w="9525">
            <a:solidFill>
              <a:schemeClr val="tx1"/>
            </a:solidFill>
            <a:round/>
            <a:headEnd/>
            <a:tailEnd/>
          </a:ln>
        </p:spPr>
        <p:txBody>
          <a:bodyPr wrap="none" anchor="ctr"/>
          <a:lstStyle/>
          <a:p>
            <a:endParaRPr lang="zh-CN" altLang="en-US"/>
          </a:p>
        </p:txBody>
      </p:sp>
      <p:sp>
        <p:nvSpPr>
          <p:cNvPr id="18" name="AutoShape 14"/>
          <p:cNvSpPr>
            <a:spLocks noChangeArrowheads="1"/>
          </p:cNvSpPr>
          <p:nvPr/>
        </p:nvSpPr>
        <p:spPr bwMode="auto">
          <a:xfrm>
            <a:off x="4648200" y="5715000"/>
            <a:ext cx="533400" cy="304800"/>
          </a:xfrm>
          <a:prstGeom prst="flowChartMagneticDisk">
            <a:avLst/>
          </a:prstGeom>
          <a:solidFill>
            <a:schemeClr val="folHlink"/>
          </a:solidFill>
          <a:ln w="9525">
            <a:solidFill>
              <a:schemeClr val="tx1"/>
            </a:solidFill>
            <a:round/>
            <a:headEnd/>
            <a:tailEnd/>
          </a:ln>
        </p:spPr>
        <p:txBody>
          <a:bodyPr wrap="none" anchor="ctr"/>
          <a:lstStyle/>
          <a:p>
            <a:endParaRPr lang="zh-CN" altLang="en-US"/>
          </a:p>
        </p:txBody>
      </p:sp>
      <p:grpSp>
        <p:nvGrpSpPr>
          <p:cNvPr id="19" name="Group 18"/>
          <p:cNvGrpSpPr>
            <a:grpSpLocks/>
          </p:cNvGrpSpPr>
          <p:nvPr/>
        </p:nvGrpSpPr>
        <p:grpSpPr bwMode="auto">
          <a:xfrm>
            <a:off x="4648200" y="4724400"/>
            <a:ext cx="609600" cy="290513"/>
            <a:chOff x="2976" y="3072"/>
            <a:chExt cx="384" cy="183"/>
          </a:xfrm>
        </p:grpSpPr>
        <p:sp>
          <p:nvSpPr>
            <p:cNvPr id="20" name="AutoShape 17"/>
            <p:cNvSpPr>
              <a:spLocks noChangeArrowheads="1"/>
            </p:cNvSpPr>
            <p:nvPr/>
          </p:nvSpPr>
          <p:spPr bwMode="auto">
            <a:xfrm>
              <a:off x="2976" y="3072"/>
              <a:ext cx="288" cy="96"/>
            </a:xfrm>
            <a:prstGeom prst="flowChartMagneticDisk">
              <a:avLst/>
            </a:prstGeom>
            <a:solidFill>
              <a:schemeClr val="folHlink"/>
            </a:solidFill>
            <a:ln w="9525">
              <a:solidFill>
                <a:schemeClr val="tx1"/>
              </a:solidFill>
              <a:round/>
              <a:headEnd/>
              <a:tailEnd/>
            </a:ln>
          </p:spPr>
          <p:txBody>
            <a:bodyPr wrap="none" anchor="ctr"/>
            <a:lstStyle/>
            <a:p>
              <a:endParaRPr lang="zh-CN" altLang="en-US"/>
            </a:p>
          </p:txBody>
        </p:sp>
        <p:sp>
          <p:nvSpPr>
            <p:cNvPr id="21" name="AutoShape 16"/>
            <p:cNvSpPr>
              <a:spLocks noChangeArrowheads="1"/>
            </p:cNvSpPr>
            <p:nvPr/>
          </p:nvSpPr>
          <p:spPr bwMode="auto">
            <a:xfrm>
              <a:off x="3024" y="3117"/>
              <a:ext cx="288" cy="96"/>
            </a:xfrm>
            <a:prstGeom prst="flowChartMagneticDisk">
              <a:avLst/>
            </a:prstGeom>
            <a:solidFill>
              <a:schemeClr val="folHlink"/>
            </a:solidFill>
            <a:ln w="9525">
              <a:solidFill>
                <a:schemeClr val="tx1"/>
              </a:solidFill>
              <a:round/>
              <a:headEnd/>
              <a:tailEnd/>
            </a:ln>
          </p:spPr>
          <p:txBody>
            <a:bodyPr wrap="none" anchor="ctr"/>
            <a:lstStyle/>
            <a:p>
              <a:endParaRPr lang="zh-CN" altLang="en-US"/>
            </a:p>
          </p:txBody>
        </p:sp>
        <p:sp>
          <p:nvSpPr>
            <p:cNvPr id="22" name="AutoShape 15"/>
            <p:cNvSpPr>
              <a:spLocks noChangeArrowheads="1"/>
            </p:cNvSpPr>
            <p:nvPr/>
          </p:nvSpPr>
          <p:spPr bwMode="auto">
            <a:xfrm>
              <a:off x="3072" y="3159"/>
              <a:ext cx="288" cy="96"/>
            </a:xfrm>
            <a:prstGeom prst="flowChartMagneticDisk">
              <a:avLst/>
            </a:prstGeom>
            <a:solidFill>
              <a:schemeClr val="folHlink"/>
            </a:solidFill>
            <a:ln w="9525">
              <a:solidFill>
                <a:schemeClr val="tx1"/>
              </a:solidFill>
              <a:round/>
              <a:headEnd/>
              <a:tailEnd/>
            </a:ln>
          </p:spPr>
          <p:txBody>
            <a:bodyPr wrap="none" anchor="ctr"/>
            <a:lstStyle/>
            <a:p>
              <a:endParaRPr lang="zh-CN" altLang="en-US"/>
            </a:p>
          </p:txBody>
        </p:sp>
      </p:grpSp>
      <p:sp>
        <p:nvSpPr>
          <p:cNvPr id="23" name="AutoShape 19"/>
          <p:cNvSpPr>
            <a:spLocks noChangeArrowheads="1"/>
          </p:cNvSpPr>
          <p:nvPr/>
        </p:nvSpPr>
        <p:spPr bwMode="auto">
          <a:xfrm>
            <a:off x="2514600" y="5791200"/>
            <a:ext cx="381000" cy="228600"/>
          </a:xfrm>
          <a:prstGeom prst="flowChartMultidocument">
            <a:avLst/>
          </a:prstGeom>
          <a:solidFill>
            <a:schemeClr val="bg2">
              <a:alpha val="50195"/>
            </a:schemeClr>
          </a:solidFill>
          <a:ln w="9525">
            <a:solidFill>
              <a:schemeClr val="tx1"/>
            </a:solidFill>
            <a:miter lim="800000"/>
            <a:headEnd/>
            <a:tailEnd/>
          </a:ln>
        </p:spPr>
        <p:txBody>
          <a:bodyPr wrap="none" anchor="ctr"/>
          <a:lstStyle/>
          <a:p>
            <a:endParaRPr lang="zh-CN" altLang="en-US"/>
          </a:p>
        </p:txBody>
      </p:sp>
      <p:sp>
        <p:nvSpPr>
          <p:cNvPr id="24" name="AutoShape 20"/>
          <p:cNvSpPr>
            <a:spLocks noChangeArrowheads="1"/>
          </p:cNvSpPr>
          <p:nvPr/>
        </p:nvSpPr>
        <p:spPr bwMode="auto">
          <a:xfrm>
            <a:off x="3657600" y="5029200"/>
            <a:ext cx="228600" cy="609600"/>
          </a:xfrm>
          <a:prstGeom prst="cub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sp>
        <p:nvSpPr>
          <p:cNvPr id="25" name="AutoShape 22"/>
          <p:cNvSpPr>
            <a:spLocks noChangeArrowheads="1"/>
          </p:cNvSpPr>
          <p:nvPr/>
        </p:nvSpPr>
        <p:spPr bwMode="auto">
          <a:xfrm>
            <a:off x="7010400" y="4724400"/>
            <a:ext cx="228600" cy="609600"/>
          </a:xfrm>
          <a:prstGeom prst="cub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sp>
        <p:nvSpPr>
          <p:cNvPr id="26" name="AutoShape 23"/>
          <p:cNvSpPr>
            <a:spLocks noChangeArrowheads="1"/>
          </p:cNvSpPr>
          <p:nvPr/>
        </p:nvSpPr>
        <p:spPr bwMode="auto">
          <a:xfrm>
            <a:off x="7010400" y="5486400"/>
            <a:ext cx="228600" cy="609600"/>
          </a:xfrm>
          <a:prstGeom prst="cub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sp>
        <p:nvSpPr>
          <p:cNvPr id="27" name="AutoShape 24"/>
          <p:cNvSpPr>
            <a:spLocks noChangeArrowheads="1"/>
          </p:cNvSpPr>
          <p:nvPr/>
        </p:nvSpPr>
        <p:spPr bwMode="auto">
          <a:xfrm>
            <a:off x="7467600" y="5105400"/>
            <a:ext cx="228600" cy="609600"/>
          </a:xfrm>
          <a:prstGeom prst="cub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sp>
        <p:nvSpPr>
          <p:cNvPr id="28" name="Line 25"/>
          <p:cNvSpPr>
            <a:spLocks noChangeShapeType="1"/>
          </p:cNvSpPr>
          <p:nvPr/>
        </p:nvSpPr>
        <p:spPr bwMode="auto">
          <a:xfrm>
            <a:off x="1828800" y="5257800"/>
            <a:ext cx="533400" cy="0"/>
          </a:xfrm>
          <a:prstGeom prst="line">
            <a:avLst/>
          </a:prstGeom>
          <a:noFill/>
          <a:ln w="9525">
            <a:solidFill>
              <a:schemeClr val="tx1"/>
            </a:solidFill>
            <a:round/>
            <a:headEnd/>
            <a:tailEnd type="triangle" w="med" len="med"/>
          </a:ln>
        </p:spPr>
        <p:txBody>
          <a:bodyPr/>
          <a:lstStyle/>
          <a:p>
            <a:endParaRPr lang="zh-CN" altLang="en-US"/>
          </a:p>
        </p:txBody>
      </p:sp>
      <p:sp>
        <p:nvSpPr>
          <p:cNvPr id="29" name="Line 26"/>
          <p:cNvSpPr>
            <a:spLocks noChangeShapeType="1"/>
          </p:cNvSpPr>
          <p:nvPr/>
        </p:nvSpPr>
        <p:spPr bwMode="auto">
          <a:xfrm>
            <a:off x="3048000" y="5257800"/>
            <a:ext cx="533400" cy="0"/>
          </a:xfrm>
          <a:prstGeom prst="line">
            <a:avLst/>
          </a:prstGeom>
          <a:noFill/>
          <a:ln w="9525">
            <a:solidFill>
              <a:schemeClr val="tx1"/>
            </a:solidFill>
            <a:round/>
            <a:headEnd/>
            <a:tailEnd type="triangle" w="med" len="med"/>
          </a:ln>
        </p:spPr>
        <p:txBody>
          <a:bodyPr/>
          <a:lstStyle/>
          <a:p>
            <a:endParaRPr lang="zh-CN" altLang="en-US"/>
          </a:p>
        </p:txBody>
      </p:sp>
      <p:sp>
        <p:nvSpPr>
          <p:cNvPr id="30" name="Line 27"/>
          <p:cNvSpPr>
            <a:spLocks noChangeShapeType="1"/>
          </p:cNvSpPr>
          <p:nvPr/>
        </p:nvSpPr>
        <p:spPr bwMode="auto">
          <a:xfrm>
            <a:off x="3962400" y="5257800"/>
            <a:ext cx="2895600" cy="0"/>
          </a:xfrm>
          <a:prstGeom prst="line">
            <a:avLst/>
          </a:prstGeom>
          <a:noFill/>
          <a:ln w="9525">
            <a:solidFill>
              <a:schemeClr val="tx1"/>
            </a:solidFill>
            <a:round/>
            <a:headEnd/>
            <a:tailEnd type="triangle" w="med" len="med"/>
          </a:ln>
        </p:spPr>
        <p:txBody>
          <a:bodyPr/>
          <a:lstStyle/>
          <a:p>
            <a:endParaRPr lang="zh-CN" altLang="en-US"/>
          </a:p>
        </p:txBody>
      </p:sp>
      <p:sp>
        <p:nvSpPr>
          <p:cNvPr id="31" name="Line 28"/>
          <p:cNvSpPr>
            <a:spLocks noChangeShapeType="1"/>
          </p:cNvSpPr>
          <p:nvPr/>
        </p:nvSpPr>
        <p:spPr bwMode="auto">
          <a:xfrm flipV="1">
            <a:off x="3962400" y="4876800"/>
            <a:ext cx="685800" cy="152400"/>
          </a:xfrm>
          <a:prstGeom prst="line">
            <a:avLst/>
          </a:prstGeom>
          <a:noFill/>
          <a:ln w="9525">
            <a:solidFill>
              <a:schemeClr val="tx1"/>
            </a:solidFill>
            <a:round/>
            <a:headEnd/>
            <a:tailEnd type="triangle" w="med" len="med"/>
          </a:ln>
        </p:spPr>
        <p:txBody>
          <a:bodyPr/>
          <a:lstStyle/>
          <a:p>
            <a:endParaRPr lang="zh-CN" altLang="en-US"/>
          </a:p>
        </p:txBody>
      </p:sp>
      <p:sp>
        <p:nvSpPr>
          <p:cNvPr id="32" name="Line 29"/>
          <p:cNvSpPr>
            <a:spLocks noChangeShapeType="1"/>
          </p:cNvSpPr>
          <p:nvPr/>
        </p:nvSpPr>
        <p:spPr bwMode="auto">
          <a:xfrm>
            <a:off x="3976688" y="5581650"/>
            <a:ext cx="609600" cy="228600"/>
          </a:xfrm>
          <a:prstGeom prst="line">
            <a:avLst/>
          </a:prstGeom>
          <a:noFill/>
          <a:ln w="9525">
            <a:solidFill>
              <a:schemeClr val="tx1"/>
            </a:solidFill>
            <a:round/>
            <a:headEnd/>
            <a:tailEnd type="triangle" w="med" len="med"/>
          </a:ln>
        </p:spPr>
        <p:txBody>
          <a:bodyPr/>
          <a:lstStyle/>
          <a:p>
            <a:endParaRPr lang="zh-CN" altLang="en-US"/>
          </a:p>
        </p:txBody>
      </p:sp>
      <p:sp>
        <p:nvSpPr>
          <p:cNvPr id="33" name="Line 30"/>
          <p:cNvSpPr>
            <a:spLocks noChangeShapeType="1"/>
          </p:cNvSpPr>
          <p:nvPr/>
        </p:nvSpPr>
        <p:spPr bwMode="auto">
          <a:xfrm flipH="1">
            <a:off x="3019425" y="5362575"/>
            <a:ext cx="533400" cy="0"/>
          </a:xfrm>
          <a:prstGeom prst="line">
            <a:avLst/>
          </a:prstGeom>
          <a:noFill/>
          <a:ln w="9525">
            <a:solidFill>
              <a:schemeClr val="tx1"/>
            </a:solidFill>
            <a:round/>
            <a:headEnd/>
            <a:tailEnd type="triangle" w="med" len="med"/>
          </a:ln>
        </p:spPr>
        <p:txBody>
          <a:bodyPr/>
          <a:lstStyle/>
          <a:p>
            <a:endParaRPr lang="zh-CN" altLang="en-US"/>
          </a:p>
        </p:txBody>
      </p:sp>
      <p:sp>
        <p:nvSpPr>
          <p:cNvPr id="34" name="Line 31"/>
          <p:cNvSpPr>
            <a:spLocks noChangeShapeType="1"/>
          </p:cNvSpPr>
          <p:nvPr/>
        </p:nvSpPr>
        <p:spPr bwMode="auto">
          <a:xfrm flipH="1">
            <a:off x="1828800" y="5376863"/>
            <a:ext cx="533400" cy="0"/>
          </a:xfrm>
          <a:prstGeom prst="line">
            <a:avLst/>
          </a:prstGeom>
          <a:noFill/>
          <a:ln w="9525">
            <a:solidFill>
              <a:schemeClr val="tx1"/>
            </a:solidFill>
            <a:round/>
            <a:headEnd/>
            <a:tailEnd type="triangle" w="med" len="med"/>
          </a:ln>
        </p:spPr>
        <p:txBody>
          <a:bodyPr/>
          <a:lstStyle/>
          <a:p>
            <a:endParaRPr lang="zh-CN" altLang="en-US"/>
          </a:p>
        </p:txBody>
      </p:sp>
      <p:sp>
        <p:nvSpPr>
          <p:cNvPr id="35" name="Line 33"/>
          <p:cNvSpPr>
            <a:spLocks noChangeShapeType="1"/>
          </p:cNvSpPr>
          <p:nvPr/>
        </p:nvSpPr>
        <p:spPr bwMode="auto">
          <a:xfrm flipH="1">
            <a:off x="3948113" y="5348288"/>
            <a:ext cx="2895600" cy="0"/>
          </a:xfrm>
          <a:prstGeom prst="line">
            <a:avLst/>
          </a:prstGeom>
          <a:noFill/>
          <a:ln w="9525">
            <a:solidFill>
              <a:schemeClr val="tx1"/>
            </a:solidFill>
            <a:round/>
            <a:headEnd/>
            <a:tailEnd type="triangle" w="med" len="med"/>
          </a:ln>
        </p:spPr>
        <p:txBody>
          <a:bodyPr/>
          <a:lstStyle/>
          <a:p>
            <a:endParaRPr lang="zh-CN" altLang="en-US"/>
          </a:p>
        </p:txBody>
      </p:sp>
      <p:sp>
        <p:nvSpPr>
          <p:cNvPr id="36" name="Line 34"/>
          <p:cNvSpPr>
            <a:spLocks noChangeShapeType="1"/>
          </p:cNvSpPr>
          <p:nvPr/>
        </p:nvSpPr>
        <p:spPr bwMode="auto">
          <a:xfrm flipH="1" flipV="1">
            <a:off x="3933825" y="5657850"/>
            <a:ext cx="609600" cy="228600"/>
          </a:xfrm>
          <a:prstGeom prst="line">
            <a:avLst/>
          </a:prstGeom>
          <a:noFill/>
          <a:ln w="9525">
            <a:solidFill>
              <a:schemeClr val="tx1"/>
            </a:solidFill>
            <a:round/>
            <a:headEnd/>
            <a:tailEnd type="triangle" w="med" len="med"/>
          </a:ln>
        </p:spPr>
        <p:txBody>
          <a:bodyPr/>
          <a:lstStyle/>
          <a:p>
            <a:endParaRPr lang="zh-CN" altLang="en-US"/>
          </a:p>
        </p:txBody>
      </p:sp>
      <p:sp>
        <p:nvSpPr>
          <p:cNvPr id="37" name="Line 35"/>
          <p:cNvSpPr>
            <a:spLocks noChangeShapeType="1"/>
          </p:cNvSpPr>
          <p:nvPr/>
        </p:nvSpPr>
        <p:spPr bwMode="auto">
          <a:xfrm flipH="1">
            <a:off x="3976688" y="4967288"/>
            <a:ext cx="609600" cy="152400"/>
          </a:xfrm>
          <a:prstGeom prst="line">
            <a:avLst/>
          </a:prstGeom>
          <a:noFill/>
          <a:ln w="9525">
            <a:solidFill>
              <a:schemeClr val="tx1"/>
            </a:solidFill>
            <a:round/>
            <a:headEnd/>
            <a:tailEnd type="triangle" w="med" len="med"/>
          </a:ln>
        </p:spPr>
        <p:txBody>
          <a:bodyPr/>
          <a:lstStyle/>
          <a:p>
            <a:endParaRPr lang="zh-CN" altLang="en-US"/>
          </a:p>
        </p:txBody>
      </p:sp>
      <p:sp>
        <p:nvSpPr>
          <p:cNvPr id="38" name="Line 36"/>
          <p:cNvSpPr>
            <a:spLocks noChangeShapeType="1"/>
          </p:cNvSpPr>
          <p:nvPr/>
        </p:nvSpPr>
        <p:spPr bwMode="auto">
          <a:xfrm flipV="1">
            <a:off x="2667000" y="5486400"/>
            <a:ext cx="0" cy="304800"/>
          </a:xfrm>
          <a:prstGeom prst="line">
            <a:avLst/>
          </a:prstGeom>
          <a:noFill/>
          <a:ln w="9525">
            <a:solidFill>
              <a:schemeClr val="tx1"/>
            </a:solidFill>
            <a:prstDash val="dashDot"/>
            <a:round/>
            <a:headEnd/>
            <a:tailEnd type="triangle" w="med" len="med"/>
          </a:ln>
        </p:spPr>
        <p:txBody>
          <a:bodyPr/>
          <a:lstStyle/>
          <a:p>
            <a:endParaRPr lang="zh-CN" altLang="en-US"/>
          </a:p>
        </p:txBody>
      </p:sp>
      <p:sp>
        <p:nvSpPr>
          <p:cNvPr id="39" name="AutoShape 37"/>
          <p:cNvSpPr>
            <a:spLocks noChangeArrowheads="1"/>
          </p:cNvSpPr>
          <p:nvPr/>
        </p:nvSpPr>
        <p:spPr bwMode="auto">
          <a:xfrm>
            <a:off x="5562600" y="4495800"/>
            <a:ext cx="304800" cy="228600"/>
          </a:xfrm>
          <a:prstGeom prst="flowChartMultidocument">
            <a:avLst/>
          </a:prstGeom>
          <a:solidFill>
            <a:schemeClr val="folHlink"/>
          </a:solidFill>
          <a:ln w="9525">
            <a:solidFill>
              <a:schemeClr val="tx1"/>
            </a:solidFill>
            <a:miter lim="800000"/>
            <a:headEnd/>
            <a:tailEnd/>
          </a:ln>
        </p:spPr>
        <p:txBody>
          <a:bodyPr wrap="none" anchor="ctr"/>
          <a:lstStyle/>
          <a:p>
            <a:endParaRPr lang="zh-CN" altLang="en-US"/>
          </a:p>
        </p:txBody>
      </p:sp>
      <p:sp>
        <p:nvSpPr>
          <p:cNvPr id="40" name="Line 38"/>
          <p:cNvSpPr>
            <a:spLocks noChangeShapeType="1"/>
          </p:cNvSpPr>
          <p:nvPr/>
        </p:nvSpPr>
        <p:spPr bwMode="auto">
          <a:xfrm>
            <a:off x="5715000" y="4710113"/>
            <a:ext cx="0" cy="533400"/>
          </a:xfrm>
          <a:prstGeom prst="line">
            <a:avLst/>
          </a:prstGeom>
          <a:noFill/>
          <a:ln w="9525">
            <a:solidFill>
              <a:schemeClr val="tx1"/>
            </a:solidFill>
            <a:prstDash val="dashDot"/>
            <a:round/>
            <a:headEnd/>
            <a:tailEnd type="triangle" w="med" len="med"/>
          </a:ln>
        </p:spPr>
        <p:txBody>
          <a:bodyPr/>
          <a:lstStyle/>
          <a:p>
            <a:endParaRPr lang="zh-CN" altLang="en-US"/>
          </a:p>
        </p:txBody>
      </p:sp>
      <p:sp>
        <p:nvSpPr>
          <p:cNvPr id="41" name="Text Box 39"/>
          <p:cNvSpPr txBox="1">
            <a:spLocks noChangeArrowheads="1"/>
          </p:cNvSpPr>
          <p:nvPr/>
        </p:nvSpPr>
        <p:spPr bwMode="auto">
          <a:xfrm>
            <a:off x="2209800" y="4451350"/>
            <a:ext cx="838200" cy="738664"/>
          </a:xfrm>
          <a:prstGeom prst="rect">
            <a:avLst/>
          </a:prstGeom>
          <a:noFill/>
          <a:ln w="9525">
            <a:noFill/>
            <a:miter lim="800000"/>
            <a:headEnd/>
            <a:tailEnd/>
          </a:ln>
        </p:spPr>
        <p:txBody>
          <a:bodyPr>
            <a:spAutoFit/>
          </a:bodyPr>
          <a:lstStyle/>
          <a:p>
            <a:pPr algn="ctr">
              <a:spcBef>
                <a:spcPct val="50000"/>
              </a:spcBef>
            </a:pPr>
            <a:r>
              <a:rPr lang="en-US" altLang="zh-CN" sz="1400" dirty="0" smtClean="0"/>
              <a:t> DNS   </a:t>
            </a:r>
            <a:r>
              <a:rPr lang="zh-CN" altLang="en-US" sz="1400" dirty="0"/>
              <a:t>解析器缓存</a:t>
            </a:r>
          </a:p>
        </p:txBody>
      </p:sp>
      <p:sp>
        <p:nvSpPr>
          <p:cNvPr id="42" name="Text Box 40"/>
          <p:cNvSpPr txBox="1">
            <a:spLocks noChangeArrowheads="1"/>
          </p:cNvSpPr>
          <p:nvPr/>
        </p:nvSpPr>
        <p:spPr bwMode="auto">
          <a:xfrm>
            <a:off x="2133600" y="6019800"/>
            <a:ext cx="1295400" cy="304800"/>
          </a:xfrm>
          <a:prstGeom prst="rect">
            <a:avLst/>
          </a:prstGeom>
          <a:noFill/>
          <a:ln w="9525">
            <a:noFill/>
            <a:miter lim="800000"/>
            <a:headEnd/>
            <a:tailEnd/>
          </a:ln>
        </p:spPr>
        <p:txBody>
          <a:bodyPr>
            <a:spAutoFit/>
          </a:bodyPr>
          <a:lstStyle/>
          <a:p>
            <a:pPr algn="ctr">
              <a:spcBef>
                <a:spcPct val="50000"/>
              </a:spcBef>
            </a:pPr>
            <a:r>
              <a:rPr lang="en-US" altLang="zh-CN" sz="1400"/>
              <a:t>Hosts</a:t>
            </a:r>
            <a:r>
              <a:rPr lang="zh-CN" altLang="en-US" sz="1400"/>
              <a:t>文件</a:t>
            </a:r>
          </a:p>
        </p:txBody>
      </p:sp>
      <p:sp>
        <p:nvSpPr>
          <p:cNvPr id="43" name="Text Box 41"/>
          <p:cNvSpPr txBox="1">
            <a:spLocks noChangeArrowheads="1"/>
          </p:cNvSpPr>
          <p:nvPr/>
        </p:nvSpPr>
        <p:spPr bwMode="auto">
          <a:xfrm>
            <a:off x="3124200" y="4511675"/>
            <a:ext cx="838200" cy="523220"/>
          </a:xfrm>
          <a:prstGeom prst="rect">
            <a:avLst/>
          </a:prstGeom>
          <a:noFill/>
          <a:ln w="9525">
            <a:noFill/>
            <a:miter lim="800000"/>
            <a:headEnd/>
            <a:tailEnd/>
          </a:ln>
        </p:spPr>
        <p:txBody>
          <a:bodyPr>
            <a:spAutoFit/>
          </a:bodyPr>
          <a:lstStyle/>
          <a:p>
            <a:pPr algn="ctr">
              <a:spcBef>
                <a:spcPct val="50000"/>
              </a:spcBef>
            </a:pPr>
            <a:r>
              <a:rPr lang="en-US" altLang="zh-CN" sz="1400" dirty="0" smtClean="0"/>
              <a:t> DNS   </a:t>
            </a:r>
            <a:r>
              <a:rPr lang="zh-CN" altLang="en-US" sz="1400" dirty="0"/>
              <a:t>服务器</a:t>
            </a:r>
          </a:p>
        </p:txBody>
      </p:sp>
      <p:sp>
        <p:nvSpPr>
          <p:cNvPr id="44" name="Text Box 42"/>
          <p:cNvSpPr txBox="1">
            <a:spLocks noChangeArrowheads="1"/>
          </p:cNvSpPr>
          <p:nvPr/>
        </p:nvSpPr>
        <p:spPr bwMode="auto">
          <a:xfrm>
            <a:off x="4191000" y="4495800"/>
            <a:ext cx="838200" cy="304800"/>
          </a:xfrm>
          <a:prstGeom prst="rect">
            <a:avLst/>
          </a:prstGeom>
          <a:noFill/>
          <a:ln w="9525">
            <a:noFill/>
            <a:miter lim="800000"/>
            <a:headEnd/>
            <a:tailEnd/>
          </a:ln>
        </p:spPr>
        <p:txBody>
          <a:bodyPr>
            <a:spAutoFit/>
          </a:bodyPr>
          <a:lstStyle/>
          <a:p>
            <a:pPr algn="ctr">
              <a:spcBef>
                <a:spcPct val="50000"/>
              </a:spcBef>
            </a:pPr>
            <a:r>
              <a:rPr lang="zh-CN" altLang="en-US" sz="1400" dirty="0"/>
              <a:t>区域</a:t>
            </a:r>
          </a:p>
        </p:txBody>
      </p:sp>
      <p:sp>
        <p:nvSpPr>
          <p:cNvPr id="45" name="Text Box 43"/>
          <p:cNvSpPr txBox="1">
            <a:spLocks noChangeArrowheads="1"/>
          </p:cNvSpPr>
          <p:nvPr/>
        </p:nvSpPr>
        <p:spPr bwMode="auto">
          <a:xfrm>
            <a:off x="4876800" y="4191000"/>
            <a:ext cx="1219200" cy="304800"/>
          </a:xfrm>
          <a:prstGeom prst="rect">
            <a:avLst/>
          </a:prstGeom>
          <a:noFill/>
          <a:ln w="9525">
            <a:noFill/>
            <a:miter lim="800000"/>
            <a:headEnd/>
            <a:tailEnd/>
          </a:ln>
        </p:spPr>
        <p:txBody>
          <a:bodyPr>
            <a:spAutoFit/>
          </a:bodyPr>
          <a:lstStyle/>
          <a:p>
            <a:pPr algn="ctr">
              <a:spcBef>
                <a:spcPct val="50000"/>
              </a:spcBef>
            </a:pPr>
            <a:r>
              <a:rPr lang="zh-CN" altLang="en-US" sz="1400"/>
              <a:t>根提示文件</a:t>
            </a:r>
          </a:p>
        </p:txBody>
      </p:sp>
      <p:sp>
        <p:nvSpPr>
          <p:cNvPr id="46" name="Text Box 44"/>
          <p:cNvSpPr txBox="1">
            <a:spLocks noChangeArrowheads="1"/>
          </p:cNvSpPr>
          <p:nvPr/>
        </p:nvSpPr>
        <p:spPr bwMode="auto">
          <a:xfrm>
            <a:off x="5105400" y="5638800"/>
            <a:ext cx="838200" cy="738664"/>
          </a:xfrm>
          <a:prstGeom prst="rect">
            <a:avLst/>
          </a:prstGeom>
          <a:noFill/>
          <a:ln w="9525">
            <a:noFill/>
            <a:miter lim="800000"/>
            <a:headEnd/>
            <a:tailEnd/>
          </a:ln>
        </p:spPr>
        <p:txBody>
          <a:bodyPr>
            <a:spAutoFit/>
          </a:bodyPr>
          <a:lstStyle/>
          <a:p>
            <a:pPr algn="ctr">
              <a:spcBef>
                <a:spcPct val="50000"/>
              </a:spcBef>
            </a:pPr>
            <a:r>
              <a:rPr lang="en-US" altLang="zh-CN" sz="1400" dirty="0" smtClean="0"/>
              <a:t> DNS   </a:t>
            </a:r>
            <a:r>
              <a:rPr lang="zh-CN" altLang="en-US" sz="1400" dirty="0"/>
              <a:t>服务器缓存</a:t>
            </a:r>
          </a:p>
        </p:txBody>
      </p:sp>
      <p:sp>
        <p:nvSpPr>
          <p:cNvPr id="47" name="Text Box 45"/>
          <p:cNvSpPr txBox="1">
            <a:spLocks noChangeArrowheads="1"/>
          </p:cNvSpPr>
          <p:nvPr/>
        </p:nvSpPr>
        <p:spPr bwMode="auto">
          <a:xfrm>
            <a:off x="6553200" y="4419600"/>
            <a:ext cx="1447800" cy="304800"/>
          </a:xfrm>
          <a:prstGeom prst="rect">
            <a:avLst/>
          </a:prstGeom>
          <a:noFill/>
          <a:ln w="9525">
            <a:noFill/>
            <a:miter lim="800000"/>
            <a:headEnd/>
            <a:tailEnd/>
          </a:ln>
        </p:spPr>
        <p:txBody>
          <a:bodyPr>
            <a:spAutoFit/>
          </a:bodyPr>
          <a:lstStyle/>
          <a:p>
            <a:pPr algn="ctr">
              <a:spcBef>
                <a:spcPct val="50000"/>
              </a:spcBef>
            </a:pPr>
            <a:r>
              <a:rPr lang="zh-CN" altLang="en-US" sz="1400"/>
              <a:t>其他</a:t>
            </a:r>
            <a:r>
              <a:rPr lang="en-US" altLang="zh-CN" sz="1400"/>
              <a:t>DNS</a:t>
            </a:r>
            <a:r>
              <a:rPr lang="zh-CN" altLang="en-US" sz="1400"/>
              <a:t>服务器</a:t>
            </a: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7182646" cy="692989"/>
          </a:xfrm>
        </p:spPr>
        <p:txBody>
          <a:bodyPr>
            <a:normAutofit/>
          </a:bodyPr>
          <a:lstStyle/>
          <a:p>
            <a:pPr eaLnBrk="1" hangingPunct="1"/>
            <a:r>
              <a:rPr lang="en-US" altLang="zh-CN" dirty="0" smtClean="0"/>
              <a:t>9.5</a:t>
            </a:r>
            <a:r>
              <a:rPr lang="en-US" altLang="zh-CN" baseline="0" dirty="0" smtClean="0"/>
              <a:t> </a:t>
            </a:r>
            <a:r>
              <a:rPr lang="zh-CN" altLang="en-US" dirty="0" smtClean="0"/>
              <a:t>安装活动目录</a:t>
            </a:r>
            <a:r>
              <a:rPr lang="en-US" altLang="zh-CN" dirty="0" smtClean="0"/>
              <a:t>-</a:t>
            </a:r>
            <a:r>
              <a:rPr lang="zh-CN" altLang="en-US" dirty="0" smtClean="0"/>
              <a:t>检验安装结果</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在安装完成后，可以通过以下方法检验</a:t>
            </a:r>
            <a:r>
              <a:rPr lang="en-US" altLang="zh-CN" sz="2400" dirty="0" smtClean="0">
                <a:latin typeface="宋体" panose="02010600030101010101" pitchFamily="2" charset="-122"/>
              </a:rPr>
              <a:t>Active Directory</a:t>
            </a:r>
            <a:r>
              <a:rPr lang="zh-CN" altLang="en-US" sz="2400" dirty="0" smtClean="0">
                <a:latin typeface="宋体" panose="02010600030101010101" pitchFamily="2" charset="-122"/>
              </a:rPr>
              <a:t>安装是否正确，在安装过程中一项最重要的工作是在</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数据库中添加服务记录（</a:t>
            </a:r>
            <a:r>
              <a:rPr lang="en-US" altLang="zh-CN" sz="2400" dirty="0" smtClean="0">
                <a:latin typeface="宋体" panose="02010600030101010101" pitchFamily="2" charset="-122"/>
              </a:rPr>
              <a:t>SRV</a:t>
            </a:r>
            <a:r>
              <a:rPr lang="zh-CN" altLang="en-US" sz="2400" dirty="0" smtClean="0">
                <a:latin typeface="宋体" panose="02010600030101010101" pitchFamily="2" charset="-122"/>
              </a:rPr>
              <a:t>记录），下面介绍一下如何检查安装结果。</a:t>
            </a:r>
          </a:p>
          <a:p>
            <a:pPr lvl="1">
              <a:lnSpc>
                <a:spcPct val="90000"/>
              </a:lnSpc>
            </a:pPr>
            <a:r>
              <a:rPr lang="en-US" altLang="zh-CN" sz="2400" dirty="0" smtClean="0">
                <a:latin typeface="宋体" panose="02010600030101010101" pitchFamily="2" charset="-122"/>
              </a:rPr>
              <a:t>1</a:t>
            </a:r>
            <a:r>
              <a:rPr lang="zh-CN" altLang="en-US" sz="2400" dirty="0" smtClean="0">
                <a:latin typeface="宋体" panose="02010600030101010101" pitchFamily="2" charset="-122"/>
              </a:rPr>
              <a:t>．检查</a:t>
            </a:r>
            <a:r>
              <a:rPr lang="en-US" altLang="zh-CN" sz="2400" dirty="0" smtClean="0">
                <a:latin typeface="宋体" panose="02010600030101010101" pitchFamily="2" charset="-122"/>
              </a:rPr>
              <a:t>DNS</a:t>
            </a:r>
            <a:r>
              <a:rPr lang="zh-CN" altLang="en-US" sz="2400" dirty="0" smtClean="0">
                <a:latin typeface="宋体" panose="02010600030101010101" pitchFamily="2" charset="-122"/>
              </a:rPr>
              <a:t>文件的</a:t>
            </a:r>
            <a:r>
              <a:rPr lang="en-US" altLang="zh-CN" sz="2400" dirty="0" smtClean="0">
                <a:latin typeface="宋体" panose="02010600030101010101" pitchFamily="2" charset="-122"/>
              </a:rPr>
              <a:t>SRV</a:t>
            </a:r>
            <a:r>
              <a:rPr lang="zh-CN" altLang="en-US" sz="2400" dirty="0" smtClean="0">
                <a:latin typeface="宋体" panose="02010600030101010101" pitchFamily="2" charset="-122"/>
              </a:rPr>
              <a:t>记录。</a:t>
            </a:r>
          </a:p>
          <a:p>
            <a:pPr lvl="2">
              <a:lnSpc>
                <a:spcPct val="90000"/>
              </a:lnSpc>
              <a:buNone/>
            </a:pPr>
            <a:r>
              <a:rPr lang="zh-CN" altLang="en-US" sz="2200" dirty="0" smtClean="0">
                <a:latin typeface="宋体" panose="02010600030101010101" pitchFamily="2" charset="-122"/>
              </a:rPr>
              <a:t>用文本编辑器打开</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systemroot</a:t>
            </a:r>
            <a:r>
              <a:rPr lang="en-US" altLang="zh-CN" sz="2200" dirty="0" smtClean="0">
                <a:latin typeface="宋体" panose="02010600030101010101" pitchFamily="2" charset="-122"/>
              </a:rPr>
              <a:t>%/system32/</a:t>
            </a:r>
            <a:r>
              <a:rPr lang="en-US" altLang="zh-CN" sz="2200" dirty="0" err="1" smtClean="0">
                <a:latin typeface="宋体" panose="02010600030101010101" pitchFamily="2" charset="-122"/>
              </a:rPr>
              <a:t>config</a:t>
            </a:r>
            <a:r>
              <a:rPr lang="en-US" altLang="zh-CN" sz="2200" dirty="0" smtClean="0">
                <a:latin typeface="宋体" panose="02010600030101010101" pitchFamily="2" charset="-122"/>
              </a:rPr>
              <a:t>/</a:t>
            </a:r>
            <a:r>
              <a:rPr lang="zh-CN" altLang="en-US" sz="2200" dirty="0" smtClean="0">
                <a:latin typeface="宋体" panose="02010600030101010101" pitchFamily="2" charset="-122"/>
              </a:rPr>
              <a:t>中的</a:t>
            </a:r>
            <a:r>
              <a:rPr lang="en-US" altLang="zh-CN" sz="2200" dirty="0" smtClean="0">
                <a:latin typeface="宋体" panose="02010600030101010101" pitchFamily="2" charset="-122"/>
              </a:rPr>
              <a:t>Netlogon.dns</a:t>
            </a:r>
            <a:r>
              <a:rPr lang="zh-CN" altLang="en-US" sz="2200" dirty="0" smtClean="0">
                <a:latin typeface="宋体" panose="02010600030101010101" pitchFamily="2" charset="-122"/>
              </a:rPr>
              <a:t>文件，察看</a:t>
            </a:r>
            <a:r>
              <a:rPr lang="en-US" altLang="zh-CN" sz="2200" dirty="0" smtClean="0">
                <a:latin typeface="宋体" panose="02010600030101010101" pitchFamily="2" charset="-122"/>
              </a:rPr>
              <a:t>LDAP</a:t>
            </a:r>
            <a:r>
              <a:rPr lang="zh-CN" altLang="en-US" sz="2200" dirty="0" smtClean="0">
                <a:latin typeface="宋体" panose="02010600030101010101" pitchFamily="2" charset="-122"/>
              </a:rPr>
              <a:t>服务记录，在本例中为</a:t>
            </a:r>
            <a:r>
              <a:rPr lang="en-US" altLang="zh-CN" sz="2200" dirty="0" smtClean="0">
                <a:latin typeface="宋体" panose="02010600030101010101" pitchFamily="2" charset="-122"/>
              </a:rPr>
              <a:t>_ldap._tcp.wgzx.edu.cn.600 IN 0 100 389 apple.wgzx.edu.cn</a:t>
            </a:r>
            <a:r>
              <a:rPr lang="zh-CN" altLang="en-US" sz="2200" dirty="0" smtClean="0">
                <a:latin typeface="宋体" panose="02010600030101010101" pitchFamily="2" charset="-122"/>
              </a:rPr>
              <a:t>。</a:t>
            </a:r>
          </a:p>
          <a:p>
            <a:pPr lvl="1">
              <a:lnSpc>
                <a:spcPct val="90000"/>
              </a:lnSpc>
            </a:pPr>
            <a:r>
              <a:rPr lang="en-US" altLang="zh-CN" sz="2400" dirty="0" smtClean="0">
                <a:latin typeface="宋体" panose="02010600030101010101" pitchFamily="2" charset="-122"/>
              </a:rPr>
              <a:t>2</a:t>
            </a:r>
            <a:r>
              <a:rPr lang="zh-CN" altLang="en-US" sz="2400" dirty="0" smtClean="0">
                <a:latin typeface="宋体" panose="02010600030101010101" pitchFamily="2" charset="-122"/>
              </a:rPr>
              <a:t>．验证</a:t>
            </a:r>
            <a:r>
              <a:rPr lang="en-US" altLang="zh-CN" sz="2400" dirty="0" smtClean="0">
                <a:latin typeface="宋体" panose="02010600030101010101" pitchFamily="2" charset="-122"/>
              </a:rPr>
              <a:t>SRV</a:t>
            </a:r>
            <a:r>
              <a:rPr lang="zh-CN" altLang="en-US" sz="2400" dirty="0" smtClean="0">
                <a:latin typeface="宋体" panose="02010600030101010101" pitchFamily="2" charset="-122"/>
              </a:rPr>
              <a:t>记录在</a:t>
            </a:r>
            <a:r>
              <a:rPr lang="en-US" altLang="zh-CN" sz="2400" dirty="0" smtClean="0">
                <a:latin typeface="宋体" panose="02010600030101010101" pitchFamily="2" charset="-122"/>
              </a:rPr>
              <a:t>NSLOOKUP</a:t>
            </a:r>
            <a:r>
              <a:rPr lang="zh-CN" altLang="en-US" sz="2400" dirty="0" smtClean="0">
                <a:latin typeface="宋体" panose="02010600030101010101" pitchFamily="2" charset="-122"/>
              </a:rPr>
              <a:t>命令工具中运行是否正常。</a:t>
            </a:r>
          </a:p>
          <a:p>
            <a:pPr lvl="2">
              <a:lnSpc>
                <a:spcPct val="90000"/>
              </a:lnSpc>
              <a:buNone/>
            </a:pPr>
            <a:r>
              <a:rPr lang="zh-CN" altLang="en-US" sz="2200" dirty="0" smtClean="0">
                <a:latin typeface="宋体" panose="02010600030101010101" pitchFamily="2" charset="-122"/>
              </a:rPr>
              <a:t>（</a:t>
            </a:r>
            <a:r>
              <a:rPr lang="en-US" altLang="zh-CN" sz="2200" dirty="0" smtClean="0">
                <a:latin typeface="宋体" panose="02010600030101010101" pitchFamily="2" charset="-122"/>
              </a:rPr>
              <a:t>1</a:t>
            </a:r>
            <a:r>
              <a:rPr lang="zh-CN" altLang="en-US" sz="2200" dirty="0" smtClean="0">
                <a:latin typeface="宋体" panose="02010600030101010101" pitchFamily="2" charset="-122"/>
              </a:rPr>
              <a:t>）在命令提示行下，输入</a:t>
            </a:r>
            <a:r>
              <a:rPr lang="en-US" altLang="zh-CN" sz="2200" dirty="0" smtClean="0">
                <a:latin typeface="宋体" panose="02010600030101010101" pitchFamily="2" charset="-122"/>
              </a:rPr>
              <a:t>NSLOOKUP</a:t>
            </a:r>
            <a:r>
              <a:rPr lang="zh-CN" altLang="en-US" sz="2200" dirty="0" smtClean="0">
                <a:latin typeface="宋体" panose="02010600030101010101" pitchFamily="2" charset="-122"/>
              </a:rPr>
              <a:t>；</a:t>
            </a:r>
          </a:p>
          <a:p>
            <a:pPr lvl="2">
              <a:lnSpc>
                <a:spcPct val="90000"/>
              </a:lnSpc>
              <a:buNone/>
            </a:pPr>
            <a:r>
              <a:rPr lang="zh-CN" altLang="en-US" sz="2200" dirty="0" smtClean="0">
                <a:latin typeface="宋体" panose="02010600030101010101" pitchFamily="2" charset="-122"/>
              </a:rPr>
              <a:t>（</a:t>
            </a:r>
            <a:r>
              <a:rPr lang="en-US" altLang="zh-CN" sz="2200" dirty="0" smtClean="0">
                <a:latin typeface="宋体" panose="02010600030101010101" pitchFamily="2" charset="-122"/>
              </a:rPr>
              <a:t>2</a:t>
            </a:r>
            <a:r>
              <a:rPr lang="zh-CN" altLang="en-US" sz="2200" dirty="0" smtClean="0">
                <a:latin typeface="宋体" panose="02010600030101010101" pitchFamily="2" charset="-122"/>
              </a:rPr>
              <a:t>）输入</a:t>
            </a:r>
            <a:r>
              <a:rPr lang="en-US" altLang="zh-CN" sz="2200" dirty="0" smtClean="0">
                <a:latin typeface="宋体" panose="02010600030101010101" pitchFamily="2" charset="-122"/>
              </a:rPr>
              <a:t>set type=</a:t>
            </a:r>
            <a:r>
              <a:rPr lang="en-US" altLang="zh-CN" sz="2200" dirty="0" err="1" smtClean="0">
                <a:latin typeface="宋体" panose="02010600030101010101" pitchFamily="2" charset="-122"/>
              </a:rPr>
              <a:t>srv</a:t>
            </a:r>
            <a:r>
              <a:rPr lang="zh-CN" altLang="en-US" sz="2200" dirty="0" smtClean="0">
                <a:latin typeface="宋体" panose="02010600030101010101" pitchFamily="2" charset="-122"/>
              </a:rPr>
              <a:t>；</a:t>
            </a:r>
          </a:p>
          <a:p>
            <a:pPr lvl="2">
              <a:lnSpc>
                <a:spcPct val="90000"/>
              </a:lnSpc>
              <a:buNone/>
            </a:pPr>
            <a:r>
              <a:rPr lang="zh-CN" altLang="en-US" sz="2200" dirty="0" smtClean="0">
                <a:latin typeface="宋体" panose="02010600030101010101" pitchFamily="2" charset="-122"/>
              </a:rPr>
              <a:t>（</a:t>
            </a:r>
            <a:r>
              <a:rPr lang="en-US" altLang="zh-CN" sz="2200" dirty="0" smtClean="0">
                <a:latin typeface="宋体" panose="02010600030101010101" pitchFamily="2" charset="-122"/>
              </a:rPr>
              <a:t>3</a:t>
            </a:r>
            <a:r>
              <a:rPr lang="zh-CN" altLang="en-US" sz="2200" dirty="0" smtClean="0">
                <a:latin typeface="宋体" panose="02010600030101010101" pitchFamily="2" charset="-122"/>
              </a:rPr>
              <a:t>）输入</a:t>
            </a:r>
            <a:r>
              <a:rPr lang="en-US" altLang="zh-CN" sz="2200" dirty="0" smtClean="0">
                <a:latin typeface="宋体" panose="02010600030101010101" pitchFamily="2" charset="-122"/>
              </a:rPr>
              <a:t>_</a:t>
            </a:r>
            <a:r>
              <a:rPr lang="en-US" altLang="zh-CN" sz="2200" dirty="0" err="1" smtClean="0">
                <a:latin typeface="宋体" panose="02010600030101010101" pitchFamily="2" charset="-122"/>
              </a:rPr>
              <a:t>ldap._tcp.wgzx.edu.cn</a:t>
            </a:r>
            <a:r>
              <a:rPr lang="zh-CN" altLang="en-US" sz="2200" dirty="0" smtClean="0">
                <a:latin typeface="宋体" panose="02010600030101010101" pitchFamily="2" charset="-122"/>
              </a:rPr>
              <a:t>。</a:t>
            </a:r>
          </a:p>
          <a:p>
            <a:pPr lvl="2">
              <a:lnSpc>
                <a:spcPct val="90000"/>
              </a:lnSpc>
              <a:buNone/>
            </a:pPr>
            <a:r>
              <a:rPr lang="zh-CN" altLang="en-US" sz="2200" dirty="0" smtClean="0">
                <a:latin typeface="宋体" panose="02010600030101010101" pitchFamily="2" charset="-122"/>
              </a:rPr>
              <a:t>如果返回了服务器名和</a:t>
            </a:r>
            <a:r>
              <a:rPr lang="en-US" altLang="zh-CN" sz="2200" dirty="0" smtClean="0">
                <a:latin typeface="宋体" panose="02010600030101010101" pitchFamily="2" charset="-122"/>
              </a:rPr>
              <a:t>IP</a:t>
            </a:r>
            <a:r>
              <a:rPr lang="zh-CN" altLang="en-US" sz="2200" dirty="0" smtClean="0">
                <a:latin typeface="宋体" panose="02010600030101010101" pitchFamily="2" charset="-122"/>
              </a:rPr>
              <a:t>地址，说明</a:t>
            </a:r>
            <a:r>
              <a:rPr lang="en-US" altLang="zh-CN" sz="2200" dirty="0" smtClean="0">
                <a:latin typeface="宋体" panose="02010600030101010101" pitchFamily="2" charset="-122"/>
              </a:rPr>
              <a:t>SRV</a:t>
            </a:r>
            <a:r>
              <a:rPr lang="zh-CN" altLang="en-US" sz="2200" dirty="0" smtClean="0">
                <a:latin typeface="宋体" panose="02010600030101010101" pitchFamily="2" charset="-122"/>
              </a:rPr>
              <a:t>记录工作正常。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90</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9.5.3 </a:t>
            </a:r>
            <a:r>
              <a:rPr lang="zh-CN" altLang="en-US" dirty="0" smtClean="0"/>
              <a:t>卸载活动目录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91</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353668" y="1371600"/>
            <a:ext cx="3305175" cy="1600200"/>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4249268" y="2971800"/>
            <a:ext cx="4791075" cy="3448050"/>
          </a:xfrm>
          <a:prstGeom prst="rect">
            <a:avLst/>
          </a:prstGeom>
          <a:noFill/>
          <a:ln w="9525" algn="ctr">
            <a:noFill/>
            <a:miter lim="800000"/>
            <a:headEnd/>
            <a:tailEnd/>
          </a:ln>
        </p:spPr>
      </p:pic>
      <p:sp>
        <p:nvSpPr>
          <p:cNvPr id="9" name="Freeform 8"/>
          <p:cNvSpPr>
            <a:spLocks/>
          </p:cNvSpPr>
          <p:nvPr/>
        </p:nvSpPr>
        <p:spPr bwMode="auto">
          <a:xfrm rot="10500032" flipV="1">
            <a:off x="2725268" y="2751138"/>
            <a:ext cx="1524000" cy="2049462"/>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卸载活动目录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92</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1447800" y="1447800"/>
            <a:ext cx="6086475" cy="1085850"/>
          </a:xfrm>
          <a:prstGeom prst="rect">
            <a:avLst/>
          </a:prstGeom>
          <a:noFill/>
          <a:ln w="9525" algn="ctr">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2209800" y="2590800"/>
            <a:ext cx="4791075" cy="3448050"/>
          </a:xfrm>
          <a:prstGeom prst="rect">
            <a:avLst/>
          </a:prstGeom>
          <a:noFill/>
          <a:ln w="9525" algn="ctr">
            <a:noFill/>
            <a:miter lim="800000"/>
            <a:headEnd/>
            <a:tailEnd/>
          </a:ln>
        </p:spPr>
      </p:pic>
      <p:sp>
        <p:nvSpPr>
          <p:cNvPr id="9" name="Freeform 8"/>
          <p:cNvSpPr>
            <a:spLocks/>
          </p:cNvSpPr>
          <p:nvPr/>
        </p:nvSpPr>
        <p:spPr bwMode="auto">
          <a:xfrm rot="5220736" flipH="1" flipV="1">
            <a:off x="4507707" y="2350293"/>
            <a:ext cx="762000" cy="481013"/>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卸载活动目录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93</a:t>
            </a:fld>
            <a:endParaRPr lang="zh-CN" altLang="en-US" dirty="0"/>
          </a:p>
        </p:txBody>
      </p:sp>
      <p:pic>
        <p:nvPicPr>
          <p:cNvPr id="5" name="Picture 5"/>
          <p:cNvPicPr>
            <a:picLocks noChangeAspect="1" noChangeArrowheads="1"/>
          </p:cNvPicPr>
          <p:nvPr/>
        </p:nvPicPr>
        <p:blipFill>
          <a:blip r:embed="rId2" cstate="print"/>
          <a:srcRect/>
          <a:stretch>
            <a:fillRect/>
          </a:stretch>
        </p:blipFill>
        <p:spPr bwMode="auto">
          <a:xfrm>
            <a:off x="1371597" y="1089211"/>
            <a:ext cx="4343400" cy="3125788"/>
          </a:xfrm>
          <a:prstGeom prst="rect">
            <a:avLst/>
          </a:prstGeom>
          <a:noFill/>
          <a:ln w="9525" algn="ctr">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4886322" y="3379974"/>
            <a:ext cx="4333875" cy="3119437"/>
          </a:xfrm>
          <a:prstGeom prst="rect">
            <a:avLst/>
          </a:prstGeom>
          <a:noFill/>
          <a:ln w="9525" algn="ctr">
            <a:noFill/>
            <a:miter lim="800000"/>
            <a:headEnd/>
            <a:tailEnd/>
          </a:ln>
        </p:spPr>
      </p:pic>
      <p:sp>
        <p:nvSpPr>
          <p:cNvPr id="9" name="Freeform 8"/>
          <p:cNvSpPr>
            <a:spLocks/>
          </p:cNvSpPr>
          <p:nvPr/>
        </p:nvSpPr>
        <p:spPr bwMode="auto">
          <a:xfrm rot="10394893" flipV="1">
            <a:off x="4494210" y="4061011"/>
            <a:ext cx="533400" cy="1066800"/>
          </a:xfrm>
          <a:custGeom>
            <a:avLst/>
            <a:gdLst/>
            <a:ahLst/>
            <a:cxnLst>
              <a:cxn ang="0">
                <a:pos x="1159" y="50"/>
              </a:cxn>
              <a:cxn ang="0">
                <a:pos x="1192" y="122"/>
              </a:cxn>
              <a:cxn ang="0">
                <a:pos x="1210" y="191"/>
              </a:cxn>
              <a:cxn ang="0">
                <a:pos x="1213" y="257"/>
              </a:cxn>
              <a:cxn ang="0">
                <a:pos x="1204" y="320"/>
              </a:cxn>
              <a:cxn ang="0">
                <a:pos x="1173" y="399"/>
              </a:cxn>
              <a:cxn ang="0">
                <a:pos x="1138" y="454"/>
              </a:cxn>
              <a:cxn ang="0">
                <a:pos x="1094" y="506"/>
              </a:cxn>
              <a:cxn ang="0">
                <a:pos x="1042" y="556"/>
              </a:cxn>
              <a:cxn ang="0">
                <a:pos x="983" y="602"/>
              </a:cxn>
              <a:cxn ang="0">
                <a:pos x="895" y="659"/>
              </a:cxn>
              <a:cxn ang="0">
                <a:pos x="824" y="699"/>
              </a:cxn>
              <a:cxn ang="0">
                <a:pos x="749" y="735"/>
              </a:cxn>
              <a:cxn ang="0">
                <a:pos x="673" y="769"/>
              </a:cxn>
              <a:cxn ang="0">
                <a:pos x="596" y="799"/>
              </a:cxn>
              <a:cxn ang="0">
                <a:pos x="493" y="836"/>
              </a:cxn>
              <a:cxn ang="0">
                <a:pos x="418" y="860"/>
              </a:cxn>
              <a:cxn ang="0">
                <a:pos x="345" y="881"/>
              </a:cxn>
              <a:cxn ang="0">
                <a:pos x="277" y="900"/>
              </a:cxn>
              <a:cxn ang="0">
                <a:pos x="213" y="915"/>
              </a:cxn>
              <a:cxn ang="0">
                <a:pos x="0" y="1021"/>
              </a:cxn>
              <a:cxn ang="0">
                <a:pos x="199" y="1035"/>
              </a:cxn>
              <a:cxn ang="0">
                <a:pos x="237" y="1025"/>
              </a:cxn>
              <a:cxn ang="0">
                <a:pos x="279" y="1013"/>
              </a:cxn>
              <a:cxn ang="0">
                <a:pos x="339" y="996"/>
              </a:cxn>
              <a:cxn ang="0">
                <a:pos x="407" y="974"/>
              </a:cxn>
              <a:cxn ang="0">
                <a:pos x="470" y="953"/>
              </a:cxn>
              <a:cxn ang="0">
                <a:pos x="551" y="925"/>
              </a:cxn>
              <a:cxn ang="0">
                <a:pos x="620" y="898"/>
              </a:cxn>
              <a:cxn ang="0">
                <a:pos x="706" y="863"/>
              </a:cxn>
              <a:cxn ang="0">
                <a:pos x="778" y="830"/>
              </a:cxn>
              <a:cxn ang="0">
                <a:pos x="862" y="787"/>
              </a:cxn>
              <a:cxn ang="0">
                <a:pos x="944" y="742"/>
              </a:cxn>
              <a:cxn ang="0">
                <a:pos x="1009" y="700"/>
              </a:cxn>
              <a:cxn ang="0">
                <a:pos x="1080" y="647"/>
              </a:cxn>
              <a:cxn ang="0">
                <a:pos x="1134" y="600"/>
              </a:cxn>
              <a:cxn ang="0">
                <a:pos x="1188" y="539"/>
              </a:cxn>
              <a:cxn ang="0">
                <a:pos x="1225" y="487"/>
              </a:cxn>
              <a:cxn ang="0">
                <a:pos x="1257" y="419"/>
              </a:cxn>
              <a:cxn ang="0">
                <a:pos x="1274" y="349"/>
              </a:cxn>
              <a:cxn ang="0">
                <a:pos x="1275" y="287"/>
              </a:cxn>
              <a:cxn ang="0">
                <a:pos x="1260" y="210"/>
              </a:cxn>
              <a:cxn ang="0">
                <a:pos x="1231" y="143"/>
              </a:cxn>
              <a:cxn ang="0">
                <a:pos x="1178" y="58"/>
              </a:cxn>
            </a:cxnLst>
            <a:rect l="0" t="0" r="r" b="b"/>
            <a:pathLst>
              <a:path w="1277" h="1094">
                <a:moveTo>
                  <a:pt x="1129" y="0"/>
                </a:moveTo>
                <a:lnTo>
                  <a:pt x="1145" y="25"/>
                </a:lnTo>
                <a:lnTo>
                  <a:pt x="1159" y="50"/>
                </a:lnTo>
                <a:lnTo>
                  <a:pt x="1172" y="75"/>
                </a:lnTo>
                <a:lnTo>
                  <a:pt x="1183" y="99"/>
                </a:lnTo>
                <a:lnTo>
                  <a:pt x="1192" y="122"/>
                </a:lnTo>
                <a:lnTo>
                  <a:pt x="1200" y="146"/>
                </a:lnTo>
                <a:lnTo>
                  <a:pt x="1206" y="169"/>
                </a:lnTo>
                <a:lnTo>
                  <a:pt x="1210" y="191"/>
                </a:lnTo>
                <a:lnTo>
                  <a:pt x="1212" y="214"/>
                </a:lnTo>
                <a:lnTo>
                  <a:pt x="1214" y="236"/>
                </a:lnTo>
                <a:lnTo>
                  <a:pt x="1213" y="257"/>
                </a:lnTo>
                <a:lnTo>
                  <a:pt x="1212" y="279"/>
                </a:lnTo>
                <a:lnTo>
                  <a:pt x="1208" y="299"/>
                </a:lnTo>
                <a:lnTo>
                  <a:pt x="1204" y="320"/>
                </a:lnTo>
                <a:lnTo>
                  <a:pt x="1191" y="360"/>
                </a:lnTo>
                <a:lnTo>
                  <a:pt x="1182" y="380"/>
                </a:lnTo>
                <a:lnTo>
                  <a:pt x="1173" y="399"/>
                </a:lnTo>
                <a:lnTo>
                  <a:pt x="1163" y="417"/>
                </a:lnTo>
                <a:lnTo>
                  <a:pt x="1151" y="436"/>
                </a:lnTo>
                <a:lnTo>
                  <a:pt x="1138" y="454"/>
                </a:lnTo>
                <a:lnTo>
                  <a:pt x="1124" y="472"/>
                </a:lnTo>
                <a:lnTo>
                  <a:pt x="1110" y="490"/>
                </a:lnTo>
                <a:lnTo>
                  <a:pt x="1094" y="506"/>
                </a:lnTo>
                <a:lnTo>
                  <a:pt x="1077" y="523"/>
                </a:lnTo>
                <a:lnTo>
                  <a:pt x="1060" y="540"/>
                </a:lnTo>
                <a:lnTo>
                  <a:pt x="1042" y="556"/>
                </a:lnTo>
                <a:lnTo>
                  <a:pt x="1023" y="572"/>
                </a:lnTo>
                <a:lnTo>
                  <a:pt x="1003" y="587"/>
                </a:lnTo>
                <a:lnTo>
                  <a:pt x="983" y="602"/>
                </a:lnTo>
                <a:lnTo>
                  <a:pt x="940" y="631"/>
                </a:lnTo>
                <a:lnTo>
                  <a:pt x="918" y="646"/>
                </a:lnTo>
                <a:lnTo>
                  <a:pt x="895" y="659"/>
                </a:lnTo>
                <a:lnTo>
                  <a:pt x="872" y="673"/>
                </a:lnTo>
                <a:lnTo>
                  <a:pt x="848" y="686"/>
                </a:lnTo>
                <a:lnTo>
                  <a:pt x="824" y="699"/>
                </a:lnTo>
                <a:lnTo>
                  <a:pt x="799" y="711"/>
                </a:lnTo>
                <a:lnTo>
                  <a:pt x="775" y="723"/>
                </a:lnTo>
                <a:lnTo>
                  <a:pt x="749" y="735"/>
                </a:lnTo>
                <a:lnTo>
                  <a:pt x="724" y="747"/>
                </a:lnTo>
                <a:lnTo>
                  <a:pt x="699" y="758"/>
                </a:lnTo>
                <a:lnTo>
                  <a:pt x="673" y="769"/>
                </a:lnTo>
                <a:lnTo>
                  <a:pt x="647" y="779"/>
                </a:lnTo>
                <a:lnTo>
                  <a:pt x="622" y="789"/>
                </a:lnTo>
                <a:lnTo>
                  <a:pt x="596" y="799"/>
                </a:lnTo>
                <a:lnTo>
                  <a:pt x="544" y="818"/>
                </a:lnTo>
                <a:lnTo>
                  <a:pt x="519" y="827"/>
                </a:lnTo>
                <a:lnTo>
                  <a:pt x="493" y="836"/>
                </a:lnTo>
                <a:lnTo>
                  <a:pt x="468" y="844"/>
                </a:lnTo>
                <a:lnTo>
                  <a:pt x="443" y="852"/>
                </a:lnTo>
                <a:lnTo>
                  <a:pt x="418" y="860"/>
                </a:lnTo>
                <a:lnTo>
                  <a:pt x="393" y="867"/>
                </a:lnTo>
                <a:lnTo>
                  <a:pt x="369" y="874"/>
                </a:lnTo>
                <a:lnTo>
                  <a:pt x="345" y="881"/>
                </a:lnTo>
                <a:lnTo>
                  <a:pt x="322" y="887"/>
                </a:lnTo>
                <a:lnTo>
                  <a:pt x="299" y="893"/>
                </a:lnTo>
                <a:lnTo>
                  <a:pt x="277" y="900"/>
                </a:lnTo>
                <a:lnTo>
                  <a:pt x="255" y="905"/>
                </a:lnTo>
                <a:lnTo>
                  <a:pt x="233" y="910"/>
                </a:lnTo>
                <a:lnTo>
                  <a:pt x="213" y="915"/>
                </a:lnTo>
                <a:lnTo>
                  <a:pt x="174" y="924"/>
                </a:lnTo>
                <a:lnTo>
                  <a:pt x="170" y="867"/>
                </a:lnTo>
                <a:lnTo>
                  <a:pt x="0" y="1021"/>
                </a:lnTo>
                <a:lnTo>
                  <a:pt x="194" y="1093"/>
                </a:lnTo>
                <a:lnTo>
                  <a:pt x="194" y="1037"/>
                </a:lnTo>
                <a:lnTo>
                  <a:pt x="199" y="1035"/>
                </a:lnTo>
                <a:lnTo>
                  <a:pt x="210" y="1033"/>
                </a:lnTo>
                <a:lnTo>
                  <a:pt x="223" y="1029"/>
                </a:lnTo>
                <a:lnTo>
                  <a:pt x="237" y="1025"/>
                </a:lnTo>
                <a:lnTo>
                  <a:pt x="253" y="1021"/>
                </a:lnTo>
                <a:lnTo>
                  <a:pt x="270" y="1016"/>
                </a:lnTo>
                <a:lnTo>
                  <a:pt x="279" y="1013"/>
                </a:lnTo>
                <a:lnTo>
                  <a:pt x="298" y="1008"/>
                </a:lnTo>
                <a:lnTo>
                  <a:pt x="318" y="1002"/>
                </a:lnTo>
                <a:lnTo>
                  <a:pt x="339" y="996"/>
                </a:lnTo>
                <a:lnTo>
                  <a:pt x="361" y="989"/>
                </a:lnTo>
                <a:lnTo>
                  <a:pt x="384" y="982"/>
                </a:lnTo>
                <a:lnTo>
                  <a:pt x="407" y="974"/>
                </a:lnTo>
                <a:lnTo>
                  <a:pt x="420" y="970"/>
                </a:lnTo>
                <a:lnTo>
                  <a:pt x="445" y="962"/>
                </a:lnTo>
                <a:lnTo>
                  <a:pt x="470" y="953"/>
                </a:lnTo>
                <a:lnTo>
                  <a:pt x="496" y="944"/>
                </a:lnTo>
                <a:lnTo>
                  <a:pt x="523" y="935"/>
                </a:lnTo>
                <a:lnTo>
                  <a:pt x="551" y="925"/>
                </a:lnTo>
                <a:lnTo>
                  <a:pt x="578" y="914"/>
                </a:lnTo>
                <a:lnTo>
                  <a:pt x="592" y="909"/>
                </a:lnTo>
                <a:lnTo>
                  <a:pt x="620" y="898"/>
                </a:lnTo>
                <a:lnTo>
                  <a:pt x="649" y="887"/>
                </a:lnTo>
                <a:lnTo>
                  <a:pt x="677" y="875"/>
                </a:lnTo>
                <a:lnTo>
                  <a:pt x="706" y="863"/>
                </a:lnTo>
                <a:lnTo>
                  <a:pt x="735" y="850"/>
                </a:lnTo>
                <a:lnTo>
                  <a:pt x="763" y="837"/>
                </a:lnTo>
                <a:lnTo>
                  <a:pt x="778" y="830"/>
                </a:lnTo>
                <a:lnTo>
                  <a:pt x="806" y="816"/>
                </a:lnTo>
                <a:lnTo>
                  <a:pt x="834" y="803"/>
                </a:lnTo>
                <a:lnTo>
                  <a:pt x="862" y="787"/>
                </a:lnTo>
                <a:lnTo>
                  <a:pt x="890" y="773"/>
                </a:lnTo>
                <a:lnTo>
                  <a:pt x="918" y="758"/>
                </a:lnTo>
                <a:lnTo>
                  <a:pt x="944" y="742"/>
                </a:lnTo>
                <a:lnTo>
                  <a:pt x="957" y="734"/>
                </a:lnTo>
                <a:lnTo>
                  <a:pt x="983" y="717"/>
                </a:lnTo>
                <a:lnTo>
                  <a:pt x="1009" y="700"/>
                </a:lnTo>
                <a:lnTo>
                  <a:pt x="1033" y="682"/>
                </a:lnTo>
                <a:lnTo>
                  <a:pt x="1057" y="665"/>
                </a:lnTo>
                <a:lnTo>
                  <a:pt x="1080" y="647"/>
                </a:lnTo>
                <a:lnTo>
                  <a:pt x="1102" y="629"/>
                </a:lnTo>
                <a:lnTo>
                  <a:pt x="1113" y="619"/>
                </a:lnTo>
                <a:lnTo>
                  <a:pt x="1134" y="600"/>
                </a:lnTo>
                <a:lnTo>
                  <a:pt x="1153" y="580"/>
                </a:lnTo>
                <a:lnTo>
                  <a:pt x="1171" y="560"/>
                </a:lnTo>
                <a:lnTo>
                  <a:pt x="1188" y="539"/>
                </a:lnTo>
                <a:lnTo>
                  <a:pt x="1204" y="519"/>
                </a:lnTo>
                <a:lnTo>
                  <a:pt x="1218" y="498"/>
                </a:lnTo>
                <a:lnTo>
                  <a:pt x="1225" y="487"/>
                </a:lnTo>
                <a:lnTo>
                  <a:pt x="1237" y="465"/>
                </a:lnTo>
                <a:lnTo>
                  <a:pt x="1248" y="443"/>
                </a:lnTo>
                <a:lnTo>
                  <a:pt x="1257" y="419"/>
                </a:lnTo>
                <a:lnTo>
                  <a:pt x="1265" y="397"/>
                </a:lnTo>
                <a:lnTo>
                  <a:pt x="1270" y="373"/>
                </a:lnTo>
                <a:lnTo>
                  <a:pt x="1274" y="349"/>
                </a:lnTo>
                <a:lnTo>
                  <a:pt x="1275" y="337"/>
                </a:lnTo>
                <a:lnTo>
                  <a:pt x="1276" y="312"/>
                </a:lnTo>
                <a:lnTo>
                  <a:pt x="1275" y="287"/>
                </a:lnTo>
                <a:lnTo>
                  <a:pt x="1272" y="262"/>
                </a:lnTo>
                <a:lnTo>
                  <a:pt x="1267" y="236"/>
                </a:lnTo>
                <a:lnTo>
                  <a:pt x="1260" y="210"/>
                </a:lnTo>
                <a:lnTo>
                  <a:pt x="1250" y="183"/>
                </a:lnTo>
                <a:lnTo>
                  <a:pt x="1245" y="170"/>
                </a:lnTo>
                <a:lnTo>
                  <a:pt x="1231" y="143"/>
                </a:lnTo>
                <a:lnTo>
                  <a:pt x="1216" y="115"/>
                </a:lnTo>
                <a:lnTo>
                  <a:pt x="1198" y="87"/>
                </a:lnTo>
                <a:lnTo>
                  <a:pt x="1178" y="58"/>
                </a:lnTo>
                <a:lnTo>
                  <a:pt x="1155" y="30"/>
                </a:lnTo>
                <a:lnTo>
                  <a:pt x="1129" y="0"/>
                </a:lnTo>
              </a:path>
            </a:pathLst>
          </a:custGeom>
          <a:gradFill rotWithShape="0">
            <a:gsLst>
              <a:gs pos="0">
                <a:srgbClr val="D60093">
                  <a:gamma/>
                  <a:tint val="33333"/>
                  <a:invGamma/>
                </a:srgbClr>
              </a:gs>
              <a:gs pos="100000">
                <a:srgbClr val="D60093"/>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ea typeface="宋体" pitchFamily="2" charset="-122"/>
            </a:endParaRPr>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zh-CN" altLang="en-US" dirty="0" smtClean="0"/>
              <a:t>卸载活动目录</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94</a:t>
            </a:fld>
            <a:endParaRPr lang="zh-CN" altLang="en-US" dirty="0"/>
          </a:p>
        </p:txBody>
      </p:sp>
      <p:pic>
        <p:nvPicPr>
          <p:cNvPr id="5" name="Picture 6"/>
          <p:cNvPicPr>
            <a:picLocks noChangeAspect="1" noChangeArrowheads="1"/>
          </p:cNvPicPr>
          <p:nvPr/>
        </p:nvPicPr>
        <p:blipFill>
          <a:blip r:embed="rId2" cstate="print"/>
          <a:srcRect/>
          <a:stretch>
            <a:fillRect/>
          </a:stretch>
        </p:blipFill>
        <p:spPr bwMode="auto">
          <a:xfrm>
            <a:off x="2176463" y="1704975"/>
            <a:ext cx="4791075" cy="3448050"/>
          </a:xfrm>
          <a:prstGeom prst="rect">
            <a:avLst/>
          </a:prstGeom>
          <a:noFill/>
          <a:ln w="9525" algn="ctr">
            <a:noFill/>
            <a:miter lim="800000"/>
            <a:headEnd/>
            <a:tailEnd/>
          </a:ln>
        </p:spPr>
      </p:pic>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9.5.4 </a:t>
            </a:r>
            <a:r>
              <a:rPr lang="zh-CN" altLang="en-US" dirty="0" smtClean="0"/>
              <a:t>活动目录命名策略</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命名规范</a:t>
            </a:r>
          </a:p>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和活动目录</a:t>
            </a:r>
          </a:p>
          <a:p>
            <a:pPr lvl="1">
              <a:lnSpc>
                <a:spcPct val="90000"/>
              </a:lnSpc>
            </a:pPr>
            <a:r>
              <a:rPr lang="zh-CN" altLang="en-US" sz="2400" dirty="0" smtClean="0">
                <a:latin typeface="宋体" panose="02010600030101010101" pitchFamily="2" charset="-122"/>
              </a:rPr>
              <a:t>定位活动目录对象</a:t>
            </a:r>
          </a:p>
          <a:p>
            <a:pPr lvl="1">
              <a:lnSpc>
                <a:spcPct val="90000"/>
              </a:lnSpc>
            </a:pPr>
            <a:r>
              <a:rPr lang="zh-CN" altLang="en-US" sz="2400" dirty="0" smtClean="0">
                <a:latin typeface="宋体" panose="02010600030101010101" pitchFamily="2" charset="-122"/>
              </a:rPr>
              <a:t>规划活动目录域名</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95</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命名策略</a:t>
            </a:r>
            <a:r>
              <a:rPr lang="en-US" altLang="zh-CN" dirty="0" smtClean="0"/>
              <a:t>-</a:t>
            </a:r>
            <a:r>
              <a:rPr lang="zh-CN" altLang="en-US" dirty="0" smtClean="0"/>
              <a:t>命名规范</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命名要求</a:t>
            </a:r>
          </a:p>
          <a:p>
            <a:pPr lvl="2">
              <a:lnSpc>
                <a:spcPct val="90000"/>
              </a:lnSpc>
            </a:pPr>
            <a:r>
              <a:rPr lang="zh-CN" altLang="en-US" sz="2200" dirty="0" smtClean="0">
                <a:latin typeface="宋体" panose="02010600030101010101" pitchFamily="2" charset="-122"/>
              </a:rPr>
              <a:t>活动目录中的每个对象有一个唯一的完全合法的名字</a:t>
            </a:r>
          </a:p>
          <a:p>
            <a:pPr lvl="2">
              <a:lnSpc>
                <a:spcPct val="90000"/>
              </a:lnSpc>
            </a:pPr>
            <a:r>
              <a:rPr lang="zh-CN" altLang="en-US" sz="2200" dirty="0" smtClean="0">
                <a:latin typeface="宋体" panose="02010600030101010101" pitchFamily="2" charset="-122"/>
              </a:rPr>
              <a:t>有标识每个对象所在域的方法</a:t>
            </a:r>
          </a:p>
          <a:p>
            <a:pPr lvl="2">
              <a:lnSpc>
                <a:spcPct val="90000"/>
              </a:lnSpc>
            </a:pPr>
            <a:r>
              <a:rPr lang="zh-CN" altLang="en-US" sz="2200" dirty="0" smtClean="0">
                <a:latin typeface="宋体" panose="02010600030101010101" pitchFamily="2" charset="-122"/>
              </a:rPr>
              <a:t>每个唯一的名字被解析为它所代表的对象</a:t>
            </a:r>
          </a:p>
          <a:p>
            <a:pPr lvl="2">
              <a:lnSpc>
                <a:spcPct val="90000"/>
              </a:lnSpc>
            </a:pPr>
            <a:r>
              <a:rPr lang="zh-CN" altLang="en-US" sz="2200" dirty="0" smtClean="0">
                <a:latin typeface="宋体" panose="02010600030101010101" pitchFamily="2" charset="-122"/>
              </a:rPr>
              <a:t>客户能够查询活动目录获取有关对象的信息</a:t>
            </a:r>
          </a:p>
          <a:p>
            <a:pPr lvl="1">
              <a:lnSpc>
                <a:spcPct val="90000"/>
              </a:lnSpc>
            </a:pPr>
            <a:r>
              <a:rPr lang="zh-CN" altLang="en-US" sz="2400" dirty="0" smtClean="0">
                <a:latin typeface="宋体" panose="02010600030101010101" pitchFamily="2" charset="-122"/>
              </a:rPr>
              <a:t>命名遵循以下标准</a:t>
            </a:r>
          </a:p>
          <a:p>
            <a:pPr lvl="2">
              <a:lnSpc>
                <a:spcPct val="90000"/>
              </a:lnSpc>
            </a:pPr>
            <a:r>
              <a:rPr lang="zh-CN" altLang="en-US" sz="2200" dirty="0" smtClean="0">
                <a:latin typeface="宋体" panose="02010600030101010101" pitchFamily="2" charset="-122"/>
              </a:rPr>
              <a:t>域名系统</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工业标准</a:t>
            </a:r>
          </a:p>
          <a:p>
            <a:pPr lvl="2">
              <a:lnSpc>
                <a:spcPct val="90000"/>
              </a:lnSpc>
            </a:pPr>
            <a:r>
              <a:rPr lang="zh-CN" altLang="en-US" sz="2200" dirty="0" smtClean="0">
                <a:latin typeface="宋体" panose="02010600030101010101" pitchFamily="2" charset="-122"/>
              </a:rPr>
              <a:t>轻量级目录访问协议</a:t>
            </a:r>
            <a:r>
              <a:rPr lang="en-US" altLang="zh-CN" sz="2200" dirty="0" smtClean="0">
                <a:latin typeface="宋体" panose="02010600030101010101" pitchFamily="2" charset="-122"/>
              </a:rPr>
              <a:t>LDAP</a:t>
            </a:r>
            <a:r>
              <a:rPr lang="zh-CN" altLang="en-US" sz="2200" dirty="0" smtClean="0">
                <a:latin typeface="宋体" panose="02010600030101010101" pitchFamily="2" charset="-122"/>
              </a:rPr>
              <a:t> </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96</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命名策略</a:t>
            </a:r>
            <a:r>
              <a:rPr lang="en-US" altLang="zh-CN" dirty="0" smtClean="0"/>
              <a:t>-</a:t>
            </a:r>
            <a:r>
              <a:rPr lang="zh-CN" altLang="en-US" dirty="0" smtClean="0"/>
              <a:t>命名规范</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LDAP</a:t>
            </a:r>
            <a:r>
              <a:rPr lang="zh-CN" altLang="en-US" sz="2400" dirty="0" smtClean="0">
                <a:latin typeface="宋体" panose="02010600030101010101" pitchFamily="2" charset="-122"/>
              </a:rPr>
              <a:t>可识别名</a:t>
            </a:r>
          </a:p>
          <a:p>
            <a:pPr lvl="2">
              <a:lnSpc>
                <a:spcPct val="90000"/>
              </a:lnSpc>
            </a:pPr>
            <a:r>
              <a:rPr lang="en-US" altLang="zh-CN" sz="2200" dirty="0" smtClean="0">
                <a:latin typeface="宋体" panose="02010600030101010101" pitchFamily="2" charset="-122"/>
              </a:rPr>
              <a:t>DC=</a:t>
            </a:r>
            <a:r>
              <a:rPr lang="en-US" altLang="zh-CN" sz="2200" dirty="0" err="1" smtClean="0">
                <a:latin typeface="宋体" panose="02010600030101010101" pitchFamily="2" charset="-122"/>
              </a:rPr>
              <a:t>com,DC</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contoso,CN</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users,CN</a:t>
            </a:r>
            <a:r>
              <a:rPr lang="en-US" altLang="zh-CN" sz="2200" dirty="0" smtClean="0">
                <a:latin typeface="宋体" panose="02010600030101010101" pitchFamily="2" charset="-122"/>
              </a:rPr>
              <a:t>=Jams Smith</a:t>
            </a:r>
          </a:p>
          <a:p>
            <a:pPr lvl="1">
              <a:lnSpc>
                <a:spcPct val="90000"/>
              </a:lnSpc>
            </a:pPr>
            <a:r>
              <a:rPr lang="en-US" altLang="zh-CN" sz="2400" dirty="0" smtClean="0">
                <a:latin typeface="宋体" panose="02010600030101010101" pitchFamily="2" charset="-122"/>
              </a:rPr>
              <a:t>LDAP</a:t>
            </a:r>
            <a:r>
              <a:rPr lang="zh-CN" altLang="en-US" sz="2400" dirty="0" smtClean="0">
                <a:latin typeface="宋体" panose="02010600030101010101" pitchFamily="2" charset="-122"/>
              </a:rPr>
              <a:t>相对识别名：识别名中对象属性的部分</a:t>
            </a:r>
          </a:p>
          <a:p>
            <a:pPr lvl="2">
              <a:lnSpc>
                <a:spcPct val="90000"/>
              </a:lnSpc>
            </a:pPr>
            <a:r>
              <a:rPr lang="en-US" altLang="zh-CN" sz="2200" dirty="0" smtClean="0">
                <a:latin typeface="宋体" panose="02010600030101010101" pitchFamily="2" charset="-122"/>
              </a:rPr>
              <a:t>Jams Smith</a:t>
            </a:r>
          </a:p>
          <a:p>
            <a:pPr lvl="1">
              <a:lnSpc>
                <a:spcPct val="90000"/>
              </a:lnSpc>
            </a:pPr>
            <a:r>
              <a:rPr lang="zh-CN" altLang="en-US" sz="2400" dirty="0" smtClean="0">
                <a:latin typeface="宋体" panose="02010600030101010101" pitchFamily="2" charset="-122"/>
              </a:rPr>
              <a:t>用户主体名</a:t>
            </a:r>
          </a:p>
          <a:p>
            <a:pPr lvl="2">
              <a:lnSpc>
                <a:spcPct val="90000"/>
              </a:lnSpc>
            </a:pPr>
            <a:r>
              <a:rPr lang="zh-CN" altLang="en-US" sz="2200" dirty="0" smtClean="0">
                <a:latin typeface="宋体" panose="02010600030101010101" pitchFamily="2" charset="-122"/>
              </a:rPr>
              <a:t>由用户的登陆名和用户对象所在域的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名组成</a:t>
            </a:r>
          </a:p>
          <a:p>
            <a:pPr lvl="1">
              <a:lnSpc>
                <a:spcPct val="90000"/>
              </a:lnSpc>
            </a:pPr>
            <a:r>
              <a:rPr lang="en-US" altLang="zh-CN" sz="2400" dirty="0" smtClean="0">
                <a:latin typeface="宋体" panose="02010600030101010101" pitchFamily="2" charset="-122"/>
              </a:rPr>
              <a:t>NetBIOS</a:t>
            </a:r>
            <a:r>
              <a:rPr lang="zh-CN" altLang="en-US" sz="2400" dirty="0" smtClean="0">
                <a:latin typeface="宋体" panose="02010600030101010101" pitchFamily="2" charset="-122"/>
              </a:rPr>
              <a:t>名</a:t>
            </a:r>
          </a:p>
          <a:p>
            <a:pPr lvl="1">
              <a:lnSpc>
                <a:spcPct val="90000"/>
              </a:lnSpc>
            </a:pPr>
            <a:r>
              <a:rPr lang="zh-CN" altLang="en-US" sz="2400" dirty="0" smtClean="0">
                <a:latin typeface="宋体" panose="02010600030101010101" pitchFamily="2" charset="-122"/>
              </a:rPr>
              <a:t>全局唯一标识符</a:t>
            </a:r>
            <a:r>
              <a:rPr lang="en-US" altLang="zh-CN" sz="2400" dirty="0" smtClean="0">
                <a:latin typeface="宋体" panose="02010600030101010101" pitchFamily="2" charset="-122"/>
              </a:rPr>
              <a:t>GUID</a:t>
            </a:r>
          </a:p>
          <a:p>
            <a:pPr lvl="1">
              <a:lnSpc>
                <a:spcPct val="90000"/>
              </a:lnSpc>
            </a:pPr>
            <a:r>
              <a:rPr lang="zh-CN" altLang="en-US" sz="2400" dirty="0" smtClean="0">
                <a:latin typeface="宋体" panose="02010600030101010101" pitchFamily="2" charset="-122"/>
              </a:rPr>
              <a:t>名字的唯一性</a:t>
            </a:r>
            <a:endParaRPr lang="zh-CN" altLang="en-US" sz="22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97</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pPr eaLnBrk="1" hangingPunct="1"/>
            <a:r>
              <a:rPr lang="en-US" altLang="zh-CN" dirty="0" smtClean="0"/>
              <a:t>DNS</a:t>
            </a:r>
            <a:r>
              <a:rPr lang="zh-CN" altLang="en-US" dirty="0" smtClean="0"/>
              <a:t>与活动目录的区别</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en-US" altLang="zh-CN" sz="2400" dirty="0" smtClean="0">
                <a:latin typeface="宋体" panose="02010600030101010101" pitchFamily="2" charset="-122"/>
              </a:rPr>
              <a:t>DNS</a:t>
            </a:r>
            <a:r>
              <a:rPr lang="zh-CN" altLang="en-US" sz="2400" dirty="0" smtClean="0">
                <a:latin typeface="宋体" panose="02010600030101010101" pitchFamily="2" charset="-122"/>
              </a:rPr>
              <a:t>与活动目录的区别</a:t>
            </a:r>
            <a:endParaRPr lang="en-US" altLang="zh-CN" sz="2400" dirty="0" smtClean="0">
              <a:latin typeface="宋体" panose="02010600030101010101" pitchFamily="2" charset="-122"/>
            </a:endParaRPr>
          </a:p>
          <a:p>
            <a:pPr lvl="2">
              <a:lnSpc>
                <a:spcPct val="90000"/>
              </a:lnSpc>
            </a:pPr>
            <a:r>
              <a:rPr lang="zh-CN" altLang="en-US" sz="2200" dirty="0" smtClean="0">
                <a:latin typeface="宋体" panose="02010600030101010101" pitchFamily="2" charset="-122"/>
              </a:rPr>
              <a:t>活动目录与</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逻辑结构有共同之处，共享公共的域名</a:t>
            </a:r>
          </a:p>
          <a:p>
            <a:pPr lvl="2">
              <a:lnSpc>
                <a:spcPct val="90000"/>
              </a:lnSpc>
            </a:pPr>
            <a:r>
              <a:rPr lang="zh-CN" altLang="en-US" sz="2200" dirty="0" smtClean="0">
                <a:latin typeface="宋体" panose="02010600030101010101" pitchFamily="2" charset="-122"/>
              </a:rPr>
              <a:t>活动目录和</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域名是对等的，每个活动目录域要求一个对应的</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域；每个</a:t>
            </a:r>
            <a:r>
              <a:rPr lang="en-US" altLang="zh-CN" sz="2200" dirty="0" smtClean="0">
                <a:latin typeface="宋体" panose="02010600030101010101" pitchFamily="2" charset="-122"/>
              </a:rPr>
              <a:t>DNS</a:t>
            </a:r>
            <a:r>
              <a:rPr lang="zh-CN" altLang="en-US" sz="2200" dirty="0" smtClean="0">
                <a:latin typeface="宋体" panose="02010600030101010101" pitchFamily="2" charset="-122"/>
              </a:rPr>
              <a:t>域并不要求一个对应的活动目录域</a:t>
            </a:r>
          </a:p>
          <a:p>
            <a:pPr lvl="2">
              <a:lnSpc>
                <a:spcPct val="90000"/>
              </a:lnSpc>
            </a:pPr>
            <a:r>
              <a:rPr lang="en-US" altLang="zh-CN" sz="2200" dirty="0" smtClean="0">
                <a:latin typeface="宋体" panose="02010600030101010101" pitchFamily="2" charset="-122"/>
              </a:rPr>
              <a:t>DNS</a:t>
            </a:r>
            <a:r>
              <a:rPr lang="zh-CN" altLang="en-US" sz="2200" dirty="0" smtClean="0">
                <a:latin typeface="宋体" panose="02010600030101010101" pitchFamily="2" charset="-122"/>
              </a:rPr>
              <a:t>服务器用来存储和管理区域数据库文件中的资源记录</a:t>
            </a:r>
          </a:p>
          <a:p>
            <a:pPr lvl="2">
              <a:lnSpc>
                <a:spcPct val="90000"/>
              </a:lnSpc>
            </a:pPr>
            <a:r>
              <a:rPr lang="zh-CN" altLang="en-US" sz="2200" dirty="0" smtClean="0">
                <a:latin typeface="宋体" panose="02010600030101010101" pitchFamily="2" charset="-122"/>
              </a:rPr>
              <a:t>活动目录用来存储和管理域对象，所有对象存储在活动目录数据库中</a:t>
            </a:r>
          </a:p>
          <a:p>
            <a:pPr lvl="1">
              <a:lnSpc>
                <a:spcPct val="90000"/>
              </a:lnSpc>
            </a:pPr>
            <a:r>
              <a:rPr lang="zh-CN" altLang="en-US" sz="2400" dirty="0" smtClean="0">
                <a:latin typeface="宋体" panose="02010600030101010101" pitchFamily="2" charset="-122"/>
              </a:rPr>
              <a:t>定位活动目录对象</a:t>
            </a:r>
            <a:endParaRPr lang="en-US" altLang="zh-CN" sz="2400" dirty="0" smtClean="0">
              <a:latin typeface="宋体" panose="02010600030101010101" pitchFamily="2" charset="-122"/>
            </a:endParaRPr>
          </a:p>
          <a:p>
            <a:pPr lvl="2">
              <a:lnSpc>
                <a:spcPct val="90000"/>
              </a:lnSpc>
            </a:pPr>
            <a:r>
              <a:rPr lang="zh-CN" altLang="en-US" sz="2200" dirty="0" smtClean="0">
                <a:latin typeface="宋体" panose="02010600030101010101" pitchFamily="2" charset="-122"/>
              </a:rPr>
              <a:t>在活动目录中查找对象</a:t>
            </a:r>
          </a:p>
          <a:p>
            <a:pPr lvl="2">
              <a:lnSpc>
                <a:spcPct val="90000"/>
              </a:lnSpc>
              <a:buNone/>
            </a:pPr>
            <a:r>
              <a:rPr lang="zh-CN" altLang="en-US" sz="2200" dirty="0" smtClean="0">
                <a:latin typeface="宋体" panose="02010600030101010101" pitchFamily="2" charset="-122"/>
              </a:rPr>
              <a:t>服务解析</a:t>
            </a:r>
          </a:p>
          <a:p>
            <a:pPr lvl="2">
              <a:lnSpc>
                <a:spcPct val="90000"/>
              </a:lnSpc>
              <a:buNone/>
            </a:pPr>
            <a:r>
              <a:rPr lang="zh-CN" altLang="en-US" sz="2200" dirty="0" smtClean="0">
                <a:latin typeface="宋体" panose="02010600030101010101" pitchFamily="2" charset="-122"/>
              </a:rPr>
              <a:t>活动目录中的对象解析</a:t>
            </a:r>
          </a:p>
          <a:p>
            <a:pPr lvl="1">
              <a:lnSpc>
                <a:spcPct val="90000"/>
              </a:lnSpc>
            </a:pPr>
            <a:endParaRPr lang="zh-CN" altLang="en-US" sz="2400" dirty="0" smtClean="0">
              <a:latin typeface="宋体" panose="02010600030101010101" pitchFamily="2" charset="-122"/>
            </a:endParaRP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98</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49530" y="195532"/>
            <a:ext cx="6454682" cy="692989"/>
          </a:xfrm>
        </p:spPr>
        <p:txBody>
          <a:bodyPr>
            <a:normAutofit/>
          </a:bodyPr>
          <a:lstStyle/>
          <a:p>
            <a:r>
              <a:rPr lang="zh-CN" altLang="en-US" dirty="0" smtClean="0"/>
              <a:t>规划活动目录域名</a:t>
            </a:r>
          </a:p>
        </p:txBody>
      </p:sp>
      <p:sp>
        <p:nvSpPr>
          <p:cNvPr id="8" name="Rectangle 3"/>
          <p:cNvSpPr txBox="1">
            <a:spLocks noChangeArrowheads="1"/>
          </p:cNvSpPr>
          <p:nvPr/>
        </p:nvSpPr>
        <p:spPr>
          <a:xfrm>
            <a:off x="468313" y="1530444"/>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smtClean="0">
                <a:latin typeface="宋体" panose="02010600030101010101" pitchFamily="2" charset="-122"/>
              </a:rPr>
              <a:t>确定活动目录范围</a:t>
            </a:r>
          </a:p>
          <a:p>
            <a:pPr lvl="2">
              <a:lnSpc>
                <a:spcPct val="90000"/>
              </a:lnSpc>
            </a:pPr>
            <a:r>
              <a:rPr lang="zh-CN" altLang="en-US" sz="2200" dirty="0" smtClean="0">
                <a:latin typeface="宋体" panose="02010600030101010101" pitchFamily="2" charset="-122"/>
              </a:rPr>
              <a:t>内部组织</a:t>
            </a:r>
          </a:p>
          <a:p>
            <a:pPr lvl="2">
              <a:lnSpc>
                <a:spcPct val="90000"/>
              </a:lnSpc>
            </a:pPr>
            <a:r>
              <a:rPr lang="zh-CN" altLang="en-US" sz="2200" dirty="0" smtClean="0">
                <a:latin typeface="宋体" panose="02010600030101010101" pitchFamily="2" charset="-122"/>
              </a:rPr>
              <a:t>外部环境</a:t>
            </a:r>
          </a:p>
          <a:p>
            <a:pPr lvl="2">
              <a:lnSpc>
                <a:spcPct val="90000"/>
              </a:lnSpc>
            </a:pPr>
            <a:r>
              <a:rPr lang="zh-CN" altLang="en-US" sz="2200" dirty="0" smtClean="0">
                <a:latin typeface="宋体" panose="02010600030101010101" pitchFamily="2" charset="-122"/>
              </a:rPr>
              <a:t>根域名需要经过</a:t>
            </a:r>
            <a:r>
              <a:rPr lang="en-US" altLang="zh-CN" sz="2200" dirty="0" err="1" smtClean="0">
                <a:latin typeface="宋体" panose="02010600030101010101" pitchFamily="2" charset="-122"/>
              </a:rPr>
              <a:t>InterNIC</a:t>
            </a:r>
            <a:r>
              <a:rPr lang="zh-CN" altLang="en-US" sz="2200" dirty="0" smtClean="0">
                <a:latin typeface="宋体" panose="02010600030101010101" pitchFamily="2" charset="-122"/>
              </a:rPr>
              <a:t>注册</a:t>
            </a:r>
          </a:p>
          <a:p>
            <a:pPr lvl="1">
              <a:lnSpc>
                <a:spcPct val="90000"/>
              </a:lnSpc>
            </a:pPr>
            <a:r>
              <a:rPr lang="zh-CN" altLang="en-US" sz="2400" dirty="0" smtClean="0">
                <a:latin typeface="宋体" panose="02010600030101010101" pitchFamily="2" charset="-122"/>
              </a:rPr>
              <a:t>设计命名层次结构</a:t>
            </a:r>
          </a:p>
          <a:p>
            <a:pPr lvl="2">
              <a:lnSpc>
                <a:spcPct val="90000"/>
              </a:lnSpc>
            </a:pPr>
            <a:r>
              <a:rPr lang="zh-CN" altLang="en-US" sz="2200" dirty="0" smtClean="0">
                <a:latin typeface="宋体" panose="02010600030101010101" pitchFamily="2" charset="-122"/>
              </a:rPr>
              <a:t>创建根域</a:t>
            </a:r>
          </a:p>
          <a:p>
            <a:pPr lvl="2">
              <a:lnSpc>
                <a:spcPct val="90000"/>
              </a:lnSpc>
            </a:pPr>
            <a:r>
              <a:rPr lang="zh-CN" altLang="en-US" sz="2200" dirty="0" smtClean="0">
                <a:latin typeface="宋体" panose="02010600030101010101" pitchFamily="2" charset="-122"/>
              </a:rPr>
              <a:t>创建域目录树</a:t>
            </a:r>
          </a:p>
        </p:txBody>
      </p:sp>
      <p:sp>
        <p:nvSpPr>
          <p:cNvPr id="7" name="灯片编号占位符 6"/>
          <p:cNvSpPr>
            <a:spLocks noGrp="1"/>
          </p:cNvSpPr>
          <p:nvPr>
            <p:ph type="sldNum" sz="quarter" idx="12"/>
          </p:nvPr>
        </p:nvSpPr>
        <p:spPr/>
        <p:txBody>
          <a:bodyPr/>
          <a:lstStyle/>
          <a:p>
            <a:fld id="{A528B85E-0ADA-4FF3-9787-7ECCAB905DEE}" type="slidenum">
              <a:rPr lang="zh-CN" altLang="en-US" sz="1000" smtClean="0"/>
              <a:pPr/>
              <a:t>99</a:t>
            </a:fld>
            <a:endParaRPr lang="zh-CN" altLang="en-US" dirty="0"/>
          </a:p>
        </p:txBody>
      </p:sp>
    </p:spTree>
    <p:extLst>
      <p:ext uri="{BB962C8B-B14F-4D97-AF65-F5344CB8AC3E}">
        <p14:creationId xmlns:p14="http://schemas.microsoft.com/office/powerpoint/2010/main" xmlns="" val="1570418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4445</TotalTime>
  <Words>10285</Words>
  <Application>Microsoft Office PowerPoint</Application>
  <PresentationFormat>自定义</PresentationFormat>
  <Paragraphs>1435</Paragraphs>
  <Slides>167</Slides>
  <Notes>1</Notes>
  <HiddenSlides>0</HiddenSlides>
  <MMClips>0</MMClips>
  <ScaleCrop>false</ScaleCrop>
  <HeadingPairs>
    <vt:vector size="4" baseType="variant">
      <vt:variant>
        <vt:lpstr>主题</vt:lpstr>
      </vt:variant>
      <vt:variant>
        <vt:i4>1</vt:i4>
      </vt:variant>
      <vt:variant>
        <vt:lpstr>幻灯片标题</vt:lpstr>
      </vt:variant>
      <vt:variant>
        <vt:i4>167</vt:i4>
      </vt:variant>
    </vt:vector>
  </HeadingPairs>
  <TitlesOfParts>
    <vt:vector size="168" baseType="lpstr">
      <vt:lpstr>平面</vt:lpstr>
      <vt:lpstr>Windows原理与应用</vt:lpstr>
      <vt:lpstr>内容提要</vt:lpstr>
      <vt:lpstr>9.1DNS域名系统</vt:lpstr>
      <vt:lpstr>9.1DNS域名系统</vt:lpstr>
      <vt:lpstr>DNS域名空间</vt:lpstr>
      <vt:lpstr>DNS域名空间</vt:lpstr>
      <vt:lpstr>DNS域名空间</vt:lpstr>
      <vt:lpstr>DNS域名空间</vt:lpstr>
      <vt:lpstr>解析域名</vt:lpstr>
      <vt:lpstr>解析域名</vt:lpstr>
      <vt:lpstr>解析域名</vt:lpstr>
      <vt:lpstr>9.2 DNS服务器配置-安装</vt:lpstr>
      <vt:lpstr>幻灯片 13</vt:lpstr>
      <vt:lpstr>幻灯片 14</vt:lpstr>
      <vt:lpstr>幻灯片 15</vt:lpstr>
      <vt:lpstr>9.2 DNS服务器配置</vt:lpstr>
      <vt:lpstr>幻灯片 17</vt:lpstr>
      <vt:lpstr>幻灯片 18</vt:lpstr>
      <vt:lpstr>9.3 AD基本概念</vt:lpstr>
      <vt:lpstr>9.3 AD基本概念</vt:lpstr>
      <vt:lpstr> AD灵活查询</vt:lpstr>
      <vt:lpstr> AD单点管理</vt:lpstr>
      <vt:lpstr> AD逻辑结构</vt:lpstr>
      <vt:lpstr> AD逻辑结构-核心结构-域</vt:lpstr>
      <vt:lpstr> AD逻辑结构-OU</vt:lpstr>
      <vt:lpstr> AD逻辑结构-树-连续空间</vt:lpstr>
      <vt:lpstr> AD逻辑结构-林-不连续空间</vt:lpstr>
      <vt:lpstr> AD逻辑结构-根域</vt:lpstr>
      <vt:lpstr> AD物理结构-域控制器</vt:lpstr>
      <vt:lpstr> AD物理结构-站点</vt:lpstr>
      <vt:lpstr> AD基本概念-对象</vt:lpstr>
      <vt:lpstr> AD基本概念-LDAP</vt:lpstr>
      <vt:lpstr> AD基本概念-全局目录</vt:lpstr>
      <vt:lpstr> AD基本概念-NTDS设置对象</vt:lpstr>
      <vt:lpstr> AD基本概念-KDC验证</vt:lpstr>
      <vt:lpstr> AD基本概念-多主复制</vt:lpstr>
      <vt:lpstr> AD基本概念-架构</vt:lpstr>
      <vt:lpstr> 活动目录支持技术</vt:lpstr>
      <vt:lpstr> AD名词术语</vt:lpstr>
      <vt:lpstr> AD名词术语</vt:lpstr>
      <vt:lpstr> AD名词术语</vt:lpstr>
      <vt:lpstr> 活动目录意义</vt:lpstr>
      <vt:lpstr>9.4 AD逻辑结构</vt:lpstr>
      <vt:lpstr>9.4 AD逻辑结构</vt:lpstr>
      <vt:lpstr>9.4 AD逻辑结构-域</vt:lpstr>
      <vt:lpstr>9.4 AD逻辑结构-信任关系</vt:lpstr>
      <vt:lpstr>9.4 AD逻辑结构-双向可传递</vt:lpstr>
      <vt:lpstr>9.4 AD逻辑结构-传递与不传递</vt:lpstr>
      <vt:lpstr>9.4 AD逻辑结构-OU组织单元</vt:lpstr>
      <vt:lpstr>9.4 提升域和林的功能级别</vt:lpstr>
      <vt:lpstr>提升域的功能级别</vt:lpstr>
      <vt:lpstr>提升域的功能级别</vt:lpstr>
      <vt:lpstr>提升域的功能级别</vt:lpstr>
      <vt:lpstr>提升林的功能级别</vt:lpstr>
      <vt:lpstr>9.4 信任</vt:lpstr>
      <vt:lpstr>快捷信任</vt:lpstr>
      <vt:lpstr>创建林信任</vt:lpstr>
      <vt:lpstr>创建林信任</vt:lpstr>
      <vt:lpstr>创建林信任</vt:lpstr>
      <vt:lpstr>创建林信任</vt:lpstr>
      <vt:lpstr>创建林信任</vt:lpstr>
      <vt:lpstr>创建林信任</vt:lpstr>
      <vt:lpstr>创建林信任</vt:lpstr>
      <vt:lpstr>创建林信任</vt:lpstr>
      <vt:lpstr>创建林信任</vt:lpstr>
      <vt:lpstr>9.5 AD物理结构</vt:lpstr>
      <vt:lpstr>9.5.1 AD物理结构-站点与域控制器</vt:lpstr>
      <vt:lpstr>9.5AD物理结构-站点构成与作用</vt:lpstr>
      <vt:lpstr>9.5AD物理结构-域控制器DC</vt:lpstr>
      <vt:lpstr>9.5AD物理结构-特定域控制器</vt:lpstr>
      <vt:lpstr>9.5AD物理结构-特定域控制器</vt:lpstr>
      <vt:lpstr>9.5AD物理结构-特定域控制器</vt:lpstr>
      <vt:lpstr>9.5AD与体系结构</vt:lpstr>
      <vt:lpstr>9.5AD与体系结构</vt:lpstr>
      <vt:lpstr>9.5.2 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安装活动目录</vt:lpstr>
      <vt:lpstr>9.5 安装活动目录-检验安装结果</vt:lpstr>
      <vt:lpstr>9.5.3 卸载活动目录</vt:lpstr>
      <vt:lpstr>卸载活动目录</vt:lpstr>
      <vt:lpstr>卸载活动目录</vt:lpstr>
      <vt:lpstr>卸载活动目录</vt:lpstr>
      <vt:lpstr>9.5.4 活动目录命名策略</vt:lpstr>
      <vt:lpstr>命名策略-命名规范</vt:lpstr>
      <vt:lpstr>命名策略-命名规范</vt:lpstr>
      <vt:lpstr>DNS与活动目录的区别</vt:lpstr>
      <vt:lpstr>规划活动目录域名</vt:lpstr>
      <vt:lpstr>规划活动目录域名</vt:lpstr>
      <vt:lpstr>9.5.5 活动目录DNS部署策略</vt:lpstr>
      <vt:lpstr>活动目录DNS部署策略</vt:lpstr>
      <vt:lpstr>活动目录DNS部署策略</vt:lpstr>
      <vt:lpstr>活动目录DNS部署策略</vt:lpstr>
      <vt:lpstr>活动目录DNS部署策略</vt:lpstr>
      <vt:lpstr>9.5.6 站点与目录信息复制</vt:lpstr>
      <vt:lpstr>站点与目录信息复制-站点</vt:lpstr>
      <vt:lpstr>站点与目录信息复制-站点组成</vt:lpstr>
      <vt:lpstr>站点与目录信息复制-站点成员</vt:lpstr>
      <vt:lpstr>活动目录复制</vt:lpstr>
      <vt:lpstr>复制组件及其相互关系</vt:lpstr>
      <vt:lpstr>复制组件及其相互关系</vt:lpstr>
      <vt:lpstr>站点间复制</vt:lpstr>
      <vt:lpstr>站点间复制</vt:lpstr>
      <vt:lpstr>站点间复制</vt:lpstr>
      <vt:lpstr>站点内复制</vt:lpstr>
      <vt:lpstr>目录信息与复制</vt:lpstr>
      <vt:lpstr>目录信息与复制</vt:lpstr>
      <vt:lpstr>复制和域的调整</vt:lpstr>
      <vt:lpstr>复制协议和选择</vt:lpstr>
      <vt:lpstr>站点链接</vt:lpstr>
      <vt:lpstr>站点链接</vt:lpstr>
      <vt:lpstr>站点链接属性</vt:lpstr>
      <vt:lpstr>站点链接属性</vt:lpstr>
      <vt:lpstr>站点链接桥</vt:lpstr>
      <vt:lpstr>站点间移动服务器对象</vt:lpstr>
      <vt:lpstr>站点间移动服务器对象</vt:lpstr>
      <vt:lpstr>新建站点</vt:lpstr>
      <vt:lpstr>新建站点</vt:lpstr>
      <vt:lpstr>新建子网</vt:lpstr>
      <vt:lpstr>新建子网</vt:lpstr>
      <vt:lpstr>设置“站点间”复制计划</vt:lpstr>
      <vt:lpstr>设置“站点间”复制计划</vt:lpstr>
      <vt:lpstr>9.6 管理活动目录</vt:lpstr>
      <vt:lpstr>创建和管理活动目录对象</vt:lpstr>
      <vt:lpstr>组织单元OU</vt:lpstr>
      <vt:lpstr>用户账户</vt:lpstr>
      <vt:lpstr>用户账户的类型</vt:lpstr>
      <vt:lpstr>计算机账户</vt:lpstr>
      <vt:lpstr>对象移动</vt:lpstr>
      <vt:lpstr>定位对象</vt:lpstr>
      <vt:lpstr>管理组</vt:lpstr>
      <vt:lpstr>组与组织单位的区别</vt:lpstr>
      <vt:lpstr>组的类型</vt:lpstr>
      <vt:lpstr>域的模式</vt:lpstr>
      <vt:lpstr>组作用域</vt:lpstr>
      <vt:lpstr>组作用域</vt:lpstr>
      <vt:lpstr>组的使用准则</vt:lpstr>
      <vt:lpstr>全局组与本地域组的配合使用</vt:lpstr>
      <vt:lpstr>全局组与通用组的配合使用</vt:lpstr>
      <vt:lpstr>修改组</vt:lpstr>
      <vt:lpstr>管理组-域组</vt:lpstr>
      <vt:lpstr>管理组-本地组</vt:lpstr>
      <vt:lpstr>管理组-内置的域组</vt:lpstr>
      <vt:lpstr>管理组-内置的全局组</vt:lpstr>
      <vt:lpstr>管理组-内置的本地组</vt:lpstr>
      <vt:lpstr>管理组-内置的系统组</vt:lpstr>
      <vt:lpstr>控制活动目录对象访问</vt:lpstr>
      <vt:lpstr>活动目录权限</vt:lpstr>
      <vt:lpstr>多权限、允许和拒绝权限</vt:lpstr>
      <vt:lpstr>标准权限和特殊权限</vt:lpstr>
      <vt:lpstr>使用权限继承</vt:lpstr>
      <vt:lpstr>改变对象所有权</vt:lpstr>
      <vt:lpstr>全局目录添加对象属性</vt:lpstr>
      <vt:lpstr>活动目录对象委派控制</vt:lpstr>
      <vt:lpstr>活动目录对象委派控制</vt:lpstr>
      <vt:lpstr>上机练习作业</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user</cp:lastModifiedBy>
  <cp:revision>258</cp:revision>
  <dcterms:created xsi:type="dcterms:W3CDTF">2014-12-05T07:09:50Z</dcterms:created>
  <dcterms:modified xsi:type="dcterms:W3CDTF">2020-10-22T14:26:21Z</dcterms:modified>
</cp:coreProperties>
</file>