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2" r:id="rId2"/>
  </p:sldMasterIdLst>
  <p:notesMasterIdLst>
    <p:notesMasterId r:id="rId56"/>
  </p:notesMasterIdLst>
  <p:sldIdLst>
    <p:sldId id="256" r:id="rId3"/>
    <p:sldId id="376" r:id="rId4"/>
    <p:sldId id="316" r:id="rId5"/>
    <p:sldId id="317" r:id="rId6"/>
    <p:sldId id="320" r:id="rId7"/>
    <p:sldId id="322" r:id="rId8"/>
    <p:sldId id="321" r:id="rId9"/>
    <p:sldId id="323" r:id="rId10"/>
    <p:sldId id="324" r:id="rId11"/>
    <p:sldId id="325" r:id="rId12"/>
    <p:sldId id="326" r:id="rId13"/>
    <p:sldId id="373" r:id="rId14"/>
    <p:sldId id="436" r:id="rId15"/>
    <p:sldId id="374" r:id="rId16"/>
    <p:sldId id="456" r:id="rId17"/>
    <p:sldId id="327" r:id="rId18"/>
    <p:sldId id="328" r:id="rId19"/>
    <p:sldId id="318" r:id="rId20"/>
    <p:sldId id="375" r:id="rId21"/>
    <p:sldId id="457" r:id="rId22"/>
    <p:sldId id="329" r:id="rId23"/>
    <p:sldId id="330" r:id="rId24"/>
    <p:sldId id="343" r:id="rId25"/>
    <p:sldId id="344" r:id="rId26"/>
    <p:sldId id="345" r:id="rId27"/>
    <p:sldId id="346" r:id="rId28"/>
    <p:sldId id="347" r:id="rId29"/>
    <p:sldId id="458" r:id="rId30"/>
    <p:sldId id="348" r:id="rId31"/>
    <p:sldId id="349" r:id="rId32"/>
    <p:sldId id="357" r:id="rId33"/>
    <p:sldId id="358" r:id="rId34"/>
    <p:sldId id="359" r:id="rId35"/>
    <p:sldId id="360" r:id="rId36"/>
    <p:sldId id="460" r:id="rId37"/>
    <p:sldId id="461" r:id="rId38"/>
    <p:sldId id="350" r:id="rId39"/>
    <p:sldId id="351" r:id="rId40"/>
    <p:sldId id="352" r:id="rId41"/>
    <p:sldId id="355" r:id="rId42"/>
    <p:sldId id="353" r:id="rId43"/>
    <p:sldId id="354" r:id="rId44"/>
    <p:sldId id="459" r:id="rId45"/>
    <p:sldId id="363" r:id="rId46"/>
    <p:sldId id="364" r:id="rId47"/>
    <p:sldId id="365" r:id="rId48"/>
    <p:sldId id="366" r:id="rId49"/>
    <p:sldId id="367" r:id="rId50"/>
    <p:sldId id="368" r:id="rId51"/>
    <p:sldId id="370" r:id="rId52"/>
    <p:sldId id="372" r:id="rId53"/>
    <p:sldId id="455" r:id="rId54"/>
    <p:sldId id="371" r:id="rId5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31" autoAdjust="0"/>
    <p:restoredTop sz="84916" autoAdjust="0"/>
  </p:normalViewPr>
  <p:slideViewPr>
    <p:cSldViewPr snapToGrid="0">
      <p:cViewPr varScale="1">
        <p:scale>
          <a:sx n="142" d="100"/>
          <a:sy n="142" d="100"/>
        </p:scale>
        <p:origin x="3438" y="114"/>
      </p:cViewPr>
      <p:guideLst/>
    </p:cSldViewPr>
  </p:slideViewPr>
  <p:notesTextViewPr>
    <p:cViewPr>
      <p:scale>
        <a:sx n="125" d="100"/>
        <a:sy n="125" d="100"/>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6.5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6.1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6.2 DLL</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6.3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chemeClr val="tx1">
                  <a:lumMod val="75000"/>
                  <a:lumOff val="25000"/>
                </a:schemeClr>
              </a:solidFill>
              <a:latin typeface="微软雅黑" panose="020B0503020204020204" pitchFamily="34" charset="-122"/>
              <a:ea typeface="微软雅黑" panose="020B0503020204020204" pitchFamily="34" charset="-122"/>
            </a:rPr>
            <a:t>6.4 </a:t>
          </a:r>
          <a:r>
            <a:rPr lang="zh-CN" altLang="en-US" sz="2800" kern="1200" dirty="0">
              <a:solidFill>
                <a:schemeClr val="tx1">
                  <a:lumMod val="75000"/>
                  <a:lumOff val="25000"/>
                </a:schemeClr>
              </a:solidFill>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6.5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2022/11/3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dotnet/framework/interop/default-marshaling-behavior#default-marshaling-for-value-type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2551948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25</a:t>
            </a:fld>
            <a:endParaRPr lang="zh-CN" altLang="en-US"/>
          </a:p>
        </p:txBody>
      </p:sp>
    </p:spTree>
    <p:extLst>
      <p:ext uri="{BB962C8B-B14F-4D97-AF65-F5344CB8AC3E}">
        <p14:creationId xmlns:p14="http://schemas.microsoft.com/office/powerpoint/2010/main" val="362101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2663729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159064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packing/unpacking of parameters and return values across the COM apartments is called Marshalling(</a:t>
            </a:r>
            <a:r>
              <a:rPr lang="zh-CN" altLang="en-US" dirty="0"/>
              <a:t>封送</a:t>
            </a:r>
            <a:r>
              <a:rPr lang="en-US" altLang="zh-CN" dirty="0"/>
              <a:t>).</a:t>
            </a:r>
          </a:p>
          <a:p>
            <a:r>
              <a:rPr lang="en-US" altLang="zh-CN" dirty="0"/>
              <a:t>https://docs.microsoft.com/en-us/dotnet/framework/interop/consuming-unmanaged-dll-functions</a:t>
            </a:r>
          </a:p>
          <a:p>
            <a:r>
              <a:rPr lang="en-US" altLang="zh-CN" dirty="0"/>
              <a:t>platform invoke(</a:t>
            </a:r>
            <a:r>
              <a:rPr lang="zh-CN" altLang="en-US" dirty="0"/>
              <a:t>平台调用</a:t>
            </a:r>
            <a:r>
              <a:rPr lang="en-US" altLang="zh-CN" dirty="0"/>
              <a:t>):</a:t>
            </a:r>
          </a:p>
          <a:p>
            <a:r>
              <a:rPr lang="zh-CN" altLang="en-US" sz="1200" b="0" i="0" kern="1200" dirty="0">
                <a:solidFill>
                  <a:schemeClr val="tx1"/>
                </a:solidFill>
                <a:effectLst/>
                <a:latin typeface="+mn-lt"/>
                <a:ea typeface="+mn-ea"/>
                <a:cs typeface="+mn-cs"/>
              </a:rPr>
              <a:t>平台调用调用非托管函数时，将执行以下操作序列：</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定位包含函数的 </a:t>
            </a:r>
            <a:r>
              <a:rPr lang="en-US" altLang="zh-CN" sz="1200" b="0" i="0" kern="1200" dirty="0">
                <a:solidFill>
                  <a:schemeClr val="tx1"/>
                </a:solidFill>
                <a:effectLst/>
                <a:latin typeface="+mn-lt"/>
                <a:ea typeface="+mn-ea"/>
                <a:cs typeface="+mn-cs"/>
              </a:rPr>
              <a:t>DLL</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将 </a:t>
            </a:r>
            <a:r>
              <a:rPr lang="en-US" altLang="zh-CN" sz="1200" b="0" i="0" kern="1200" dirty="0">
                <a:solidFill>
                  <a:schemeClr val="tx1"/>
                </a:solidFill>
                <a:effectLst/>
                <a:latin typeface="+mn-lt"/>
                <a:ea typeface="+mn-ea"/>
                <a:cs typeface="+mn-cs"/>
              </a:rPr>
              <a:t>DLL </a:t>
            </a:r>
            <a:r>
              <a:rPr lang="zh-CN" altLang="en-US" sz="1200" b="0" i="0" kern="1200" dirty="0">
                <a:solidFill>
                  <a:schemeClr val="tx1"/>
                </a:solidFill>
                <a:effectLst/>
                <a:latin typeface="+mn-lt"/>
                <a:ea typeface="+mn-ea"/>
                <a:cs typeface="+mn-cs"/>
              </a:rPr>
              <a:t>加载到内存中。</a:t>
            </a: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在内存中定位函数的地址并将其参数推送到堆栈上，从而根据需要封送</a:t>
            </a:r>
            <a:r>
              <a:rPr lang="en-US" altLang="zh-CN" sz="1200" b="0" i="0" kern="1200" dirty="0">
                <a:solidFill>
                  <a:schemeClr val="tx1"/>
                </a:solidFill>
                <a:effectLst/>
                <a:latin typeface="+mn-lt"/>
                <a:ea typeface="+mn-ea"/>
                <a:cs typeface="+mn-cs"/>
              </a:rPr>
              <a:t>(marshaling)</a:t>
            </a:r>
            <a:r>
              <a:rPr lang="zh-CN" altLang="en-US" sz="1200" b="0" i="0" kern="1200" dirty="0">
                <a:solidFill>
                  <a:schemeClr val="tx1"/>
                </a:solidFill>
                <a:effectLst/>
                <a:latin typeface="+mn-lt"/>
                <a:ea typeface="+mn-ea"/>
                <a:cs typeface="+mn-cs"/>
              </a:rPr>
              <a:t>数据。</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将控制转移到非托管函数。</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3867714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en-US" altLang="zh-CN" dirty="0" err="1"/>
              <a:t>DllImport</a:t>
            </a:r>
            <a:r>
              <a:rPr lang="en-US" altLang="zh-CN" dirty="0"/>
              <a:t>("XORDll.dll",</a:t>
            </a:r>
          </a:p>
          <a:p>
            <a:r>
              <a:rPr lang="en-US" altLang="zh-CN" dirty="0"/>
              <a:t>            </a:t>
            </a:r>
            <a:r>
              <a:rPr lang="en-US" altLang="zh-CN" dirty="0" err="1"/>
              <a:t>EntryPoint</a:t>
            </a:r>
            <a:r>
              <a:rPr lang="en-US" altLang="zh-CN" dirty="0"/>
              <a:t> = "</a:t>
            </a:r>
            <a:r>
              <a:rPr lang="en-US" altLang="zh-CN" dirty="0" err="1"/>
              <a:t>OutEncrypt</a:t>
            </a:r>
            <a:r>
              <a:rPr lang="en-US" altLang="zh-CN" dirty="0"/>
              <a:t>",</a:t>
            </a:r>
          </a:p>
          <a:p>
            <a:r>
              <a:rPr lang="en-US" altLang="zh-CN" dirty="0"/>
              <a:t>            </a:t>
            </a:r>
            <a:r>
              <a:rPr lang="en-US" altLang="zh-CN" dirty="0" err="1"/>
              <a:t>CharSet</a:t>
            </a:r>
            <a:r>
              <a:rPr lang="en-US" altLang="zh-CN" dirty="0"/>
              <a:t> = </a:t>
            </a:r>
            <a:r>
              <a:rPr lang="en-US" altLang="zh-CN" dirty="0" err="1"/>
              <a:t>CharSet.Ansi</a:t>
            </a:r>
            <a:r>
              <a:rPr lang="en-US" altLang="zh-CN" dirty="0"/>
              <a:t>,</a:t>
            </a:r>
          </a:p>
          <a:p>
            <a:r>
              <a:rPr lang="en-US" altLang="zh-CN" dirty="0"/>
              <a:t>            </a:t>
            </a:r>
            <a:r>
              <a:rPr lang="en-US" altLang="zh-CN" dirty="0" err="1"/>
              <a:t>CallingConvention</a:t>
            </a:r>
            <a:r>
              <a:rPr lang="en-US" altLang="zh-CN" dirty="0"/>
              <a:t> = </a:t>
            </a:r>
            <a:r>
              <a:rPr lang="en-US" altLang="zh-CN" dirty="0" err="1"/>
              <a:t>CallingConvention.StdCall</a:t>
            </a:r>
            <a:r>
              <a:rPr lang="en-US" altLang="zh-CN" dirty="0"/>
              <a:t>)  </a:t>
            </a:r>
          </a:p>
          <a:p>
            <a:r>
              <a:rPr lang="en-US" altLang="zh-CN" dirty="0"/>
              <a:t>         ]</a:t>
            </a: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37</a:t>
            </a:fld>
            <a:endParaRPr lang="zh-CN" altLang="en-US"/>
          </a:p>
        </p:txBody>
      </p:sp>
    </p:spTree>
    <p:extLst>
      <p:ext uri="{BB962C8B-B14F-4D97-AF65-F5344CB8AC3E}">
        <p14:creationId xmlns:p14="http://schemas.microsoft.com/office/powerpoint/2010/main" val="4182220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https://docs.microsoft.com/en-us/dotnet/framework/interop/blittable-and-non-blittable-types?redirectedfrom=MSDN</a:t>
            </a:r>
          </a:p>
          <a:p>
            <a:endParaRPr lang="en-US" altLang="zh-CN" dirty="0"/>
          </a:p>
          <a:p>
            <a:r>
              <a:rPr lang="en-US" altLang="zh-CN" sz="1200" b="0" i="0" kern="1200" dirty="0">
                <a:solidFill>
                  <a:schemeClr val="tx1"/>
                </a:solidFill>
                <a:effectLst/>
                <a:latin typeface="+mn-lt"/>
                <a:ea typeface="+mn-ea"/>
                <a:cs typeface="+mn-cs"/>
              </a:rPr>
              <a:t>Most data types have a common representation in both managed and unmanaged memory and do not require special handling by the interop </a:t>
            </a:r>
            <a:r>
              <a:rPr lang="en-US" altLang="zh-CN" sz="1200" b="0" i="0" kern="1200" dirty="0" err="1">
                <a:solidFill>
                  <a:schemeClr val="tx1"/>
                </a:solidFill>
                <a:effectLst/>
                <a:latin typeface="+mn-lt"/>
                <a:ea typeface="+mn-ea"/>
                <a:cs typeface="+mn-cs"/>
              </a:rPr>
              <a:t>marshaler</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封送器</a:t>
            </a:r>
            <a:r>
              <a:rPr lang="en-US" altLang="zh-CN" sz="1200" b="0" i="0" kern="1200" dirty="0">
                <a:solidFill>
                  <a:schemeClr val="tx1"/>
                </a:solidFill>
                <a:effectLst/>
                <a:latin typeface="+mn-lt"/>
                <a:ea typeface="+mn-ea"/>
                <a:cs typeface="+mn-cs"/>
              </a:rPr>
              <a:t>). These types are called </a:t>
            </a:r>
            <a:r>
              <a:rPr lang="en-US" altLang="zh-CN" sz="1200" b="1" i="0" kern="1200" dirty="0">
                <a:solidFill>
                  <a:schemeClr val="tx1"/>
                </a:solidFill>
                <a:effectLst/>
                <a:latin typeface="+mn-lt"/>
                <a:ea typeface="+mn-ea"/>
                <a:cs typeface="+mn-cs"/>
              </a:rPr>
              <a:t>blittable</a:t>
            </a:r>
            <a:r>
              <a:rPr lang="en-US" altLang="zh-CN" sz="1200" b="0" i="0" kern="1200" dirty="0">
                <a:solidFill>
                  <a:schemeClr val="tx1"/>
                </a:solidFill>
                <a:effectLst/>
                <a:latin typeface="+mn-lt"/>
                <a:ea typeface="+mn-ea"/>
                <a:cs typeface="+mn-cs"/>
              </a:rPr>
              <a:t> types because they do not require conversion when they are passed between managed and unmanaged code.</a:t>
            </a:r>
            <a:endParaRPr lang="en-US" altLang="zh-CN" dirty="0"/>
          </a:p>
          <a:p>
            <a:endParaRPr lang="en-US" altLang="zh-CN" dirty="0"/>
          </a:p>
          <a:p>
            <a:pPr algn="l"/>
            <a:r>
              <a:rPr lang="en-US" altLang="zh-CN" b="0" i="0" dirty="0">
                <a:solidFill>
                  <a:srgbClr val="E3E3E3"/>
                </a:solidFill>
                <a:effectLst/>
                <a:latin typeface="Segoe UI" panose="020B0502040204020203" pitchFamily="34" charset="0"/>
              </a:rPr>
              <a:t>The following complex types are also blittable types:</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One-dimensional arrays of blittable types, such as an array of integers. However, a type that contains a variable array of blittable types is not itself blittable.</a:t>
            </a:r>
          </a:p>
          <a:p>
            <a:pPr algn="l">
              <a:buFont typeface="Arial" panose="020B0604020202020204" pitchFamily="34" charset="0"/>
              <a:buChar char="•"/>
            </a:pPr>
            <a:r>
              <a:rPr lang="en-US" altLang="zh-CN" b="0" i="0" dirty="0">
                <a:solidFill>
                  <a:srgbClr val="E3E3E3"/>
                </a:solidFill>
                <a:effectLst/>
                <a:latin typeface="Segoe UI" panose="020B0502040204020203" pitchFamily="34" charset="0"/>
              </a:rPr>
              <a:t> Formatted value types that contain only blittable types (and classes if they are marshaled as formatted types). For more information about formatted value types, see </a:t>
            </a:r>
            <a:r>
              <a:rPr lang="en-US" altLang="zh-CN" b="0" i="0" u="none" strike="noStrike" dirty="0">
                <a:solidFill>
                  <a:srgbClr val="E3E3E3"/>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Default marshaling for value types</a:t>
            </a:r>
            <a:r>
              <a:rPr lang="en-US" altLang="zh-CN" b="0" i="0" dirty="0">
                <a:solidFill>
                  <a:srgbClr val="E3E3E3"/>
                </a:solidFill>
                <a:effectLst/>
                <a:latin typeface="Segoe UI" panose="020B0502040204020203" pitchFamily="34" charset="0"/>
              </a:rPr>
              <a:t>.</a:t>
            </a:r>
          </a:p>
          <a:p>
            <a:pPr algn="l">
              <a:buFont typeface="Arial" panose="020B0604020202020204" pitchFamily="34" charset="0"/>
              <a:buChar char="•"/>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b="0" i="0" dirty="0">
                <a:solidFill>
                  <a:srgbClr val="E3E3E3"/>
                </a:solidFill>
                <a:effectLst/>
                <a:latin typeface="Segoe UI" panose="020B0502040204020203" pitchFamily="34" charset="0"/>
              </a:rPr>
              <a:t>https://gamedevelopment.tutsplus.com/articles/gamedev-glossary-what-is-blitting--gamedev-2247</a:t>
            </a:r>
          </a:p>
          <a:p>
            <a:pPr algn="l">
              <a:buFont typeface="Arial" panose="020B0604020202020204" pitchFamily="34" charset="0"/>
              <a:buNone/>
            </a:pPr>
            <a:r>
              <a:rPr lang="en-US" altLang="zh-CN" b="0" i="0" dirty="0" err="1">
                <a:solidFill>
                  <a:srgbClr val="E3E3E3"/>
                </a:solidFill>
                <a:effectLst/>
                <a:latin typeface="Segoe UI" panose="020B0502040204020203" pitchFamily="34" charset="0"/>
              </a:rPr>
              <a:t>blit</a:t>
            </a:r>
            <a:r>
              <a:rPr lang="en-US" altLang="zh-CN" b="0" i="0" dirty="0">
                <a:solidFill>
                  <a:srgbClr val="E3E3E3"/>
                </a:solidFill>
                <a:effectLst/>
                <a:latin typeface="Segoe UI" panose="020B0502040204020203" pitchFamily="34" charset="0"/>
              </a:rPr>
              <a:t>: </a:t>
            </a:r>
            <a:r>
              <a:rPr lang="zh-CN" altLang="en-US" b="0" i="0" dirty="0">
                <a:solidFill>
                  <a:srgbClr val="E3E3E3"/>
                </a:solidFill>
                <a:effectLst/>
                <a:latin typeface="Segoe UI" panose="020B0502040204020203" pitchFamily="34" charset="0"/>
              </a:rPr>
              <a:t>位块传送</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r>
              <a:rPr lang="en-US" altLang="zh-CN" sz="1200" b="0" i="0" kern="1200" dirty="0">
                <a:solidFill>
                  <a:schemeClr val="tx1"/>
                </a:solidFill>
                <a:effectLst/>
                <a:latin typeface="+mn-lt"/>
                <a:ea typeface="+mn-ea"/>
                <a:cs typeface="+mn-cs"/>
              </a:rPr>
              <a:t>To "</a:t>
            </a:r>
            <a:r>
              <a:rPr lang="en-US" altLang="zh-CN" sz="1200" b="0" i="0" kern="1200" dirty="0" err="1">
                <a:solidFill>
                  <a:schemeClr val="tx1"/>
                </a:solidFill>
                <a:effectLst/>
                <a:latin typeface="+mn-lt"/>
                <a:ea typeface="+mn-ea"/>
                <a:cs typeface="+mn-cs"/>
              </a:rPr>
              <a:t>blit</a:t>
            </a:r>
            <a:r>
              <a:rPr lang="en-US" altLang="zh-CN" sz="1200" b="0" i="0" kern="1200" dirty="0">
                <a:solidFill>
                  <a:schemeClr val="tx1"/>
                </a:solidFill>
                <a:effectLst/>
                <a:latin typeface="+mn-lt"/>
                <a:ea typeface="+mn-ea"/>
                <a:cs typeface="+mn-cs"/>
              </a:rPr>
              <a:t>" is to copy bits from one part of a computer's graphical memory to another part. This technique deals directly with the pixels of an image, and draws them directly to the screen, which makes it a very fast rendering technique that's often perfect for fast-paced 2D action games.</a:t>
            </a: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pPr algn="l">
              <a:buFont typeface="Arial" panose="020B0604020202020204" pitchFamily="34" charset="0"/>
              <a:buNone/>
            </a:pPr>
            <a:endParaRPr lang="en-US" altLang="zh-CN" b="0" i="0" dirty="0">
              <a:solidFill>
                <a:srgbClr val="E3E3E3"/>
              </a:solidFill>
              <a:effectLst/>
              <a:latin typeface="Segoe UI" panose="020B0502040204020203" pitchFamily="34" charset="0"/>
            </a:endParaRP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40</a:t>
            </a:fld>
            <a:endParaRPr lang="zh-CN" altLang="en-US"/>
          </a:p>
        </p:txBody>
      </p:sp>
    </p:spTree>
    <p:extLst>
      <p:ext uri="{BB962C8B-B14F-4D97-AF65-F5344CB8AC3E}">
        <p14:creationId xmlns:p14="http://schemas.microsoft.com/office/powerpoint/2010/main" val="3267480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42</a:t>
            </a:fld>
            <a:endParaRPr lang="zh-CN" altLang="en-US"/>
          </a:p>
        </p:txBody>
      </p:sp>
    </p:spTree>
    <p:extLst>
      <p:ext uri="{BB962C8B-B14F-4D97-AF65-F5344CB8AC3E}">
        <p14:creationId xmlns:p14="http://schemas.microsoft.com/office/powerpoint/2010/main" val="4191685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51</a:t>
            </a:fld>
            <a:endParaRPr lang="zh-CN" altLang="en-US"/>
          </a:p>
        </p:txBody>
      </p:sp>
    </p:spTree>
    <p:extLst>
      <p:ext uri="{BB962C8B-B14F-4D97-AF65-F5344CB8AC3E}">
        <p14:creationId xmlns:p14="http://schemas.microsoft.com/office/powerpoint/2010/main" val="3676616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53</a:t>
            </a:fld>
            <a:endParaRPr lang="zh-CN" altLang="en-US"/>
          </a:p>
        </p:txBody>
      </p:sp>
    </p:spTree>
    <p:extLst>
      <p:ext uri="{BB962C8B-B14F-4D97-AF65-F5344CB8AC3E}">
        <p14:creationId xmlns:p14="http://schemas.microsoft.com/office/powerpoint/2010/main" val="2275318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46015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Developer PowerShell for VS 2022</a:t>
            </a:r>
          </a:p>
          <a:p>
            <a:r>
              <a:rPr lang="en-US" altLang="zh-CN" sz="1200" dirty="0"/>
              <a:t>D:\teaching\principleWindows\gitRepos\wpfTest\Dll</a:t>
            </a:r>
          </a:p>
          <a:p>
            <a:r>
              <a:rPr lang="en-US" altLang="zh-CN" sz="1200" dirty="0"/>
              <a:t>dumpbin -exports ChineseConverter.dll</a:t>
            </a:r>
          </a:p>
          <a:p>
            <a:r>
              <a:rPr lang="en-US" altLang="zh-CN" sz="1200"/>
              <a:t>C:\Windows\System32&gt;dumpbin -exports msfeeds.dll</a:t>
            </a:r>
            <a:endParaRPr lang="en-US" altLang="zh-CN" sz="1200" dirty="0"/>
          </a:p>
          <a:p>
            <a:endParaRPr lang="en-US" altLang="zh-CN" sz="1200" dirty="0"/>
          </a:p>
          <a:p>
            <a:r>
              <a:rPr lang="en-US" altLang="zh-CN" sz="1200" dirty="0" err="1"/>
              <a:t>wsl</a:t>
            </a:r>
            <a:endParaRPr lang="en-US" altLang="zh-CN" sz="1200" dirty="0"/>
          </a:p>
          <a:p>
            <a:r>
              <a:rPr lang="en-US" altLang="zh-CN" dirty="0" err="1"/>
              <a:t>objdump</a:t>
            </a:r>
            <a:r>
              <a:rPr lang="en-US" altLang="zh-CN" dirty="0"/>
              <a:t> -T /lib/libmpathcmd.so</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146856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1. Static libraries (.lib and .a files): At link time, a copy of the entire library is put into the final application so that the functions within the library are always available to the calling application</a:t>
            </a:r>
          </a:p>
          <a:p>
            <a:pPr fontAlgn="base"/>
            <a:r>
              <a:rPr lang="en-US" altLang="zh-CN" sz="1200" b="0" i="0" kern="1200" dirty="0">
                <a:solidFill>
                  <a:schemeClr val="tx1"/>
                </a:solidFill>
                <a:effectLst/>
                <a:latin typeface="+mn-lt"/>
                <a:ea typeface="+mn-ea"/>
                <a:cs typeface="+mn-cs"/>
              </a:rPr>
              <a:t>2. Shared objects (.</a:t>
            </a:r>
            <a:r>
              <a:rPr lang="en-US" altLang="zh-CN" sz="1200" b="0" i="0" kern="1200" dirty="0" err="1">
                <a:solidFill>
                  <a:schemeClr val="tx1"/>
                </a:solidFill>
                <a:effectLst/>
                <a:latin typeface="+mn-lt"/>
                <a:ea typeface="+mn-ea"/>
                <a:cs typeface="+mn-cs"/>
              </a:rPr>
              <a:t>dll</a:t>
            </a:r>
            <a:r>
              <a:rPr lang="en-US" altLang="zh-CN" sz="1200" b="0" i="0" kern="1200" dirty="0">
                <a:solidFill>
                  <a:schemeClr val="tx1"/>
                </a:solidFill>
                <a:effectLst/>
                <a:latin typeface="+mn-lt"/>
                <a:ea typeface="+mn-ea"/>
                <a:cs typeface="+mn-cs"/>
              </a:rPr>
              <a:t> and .so files): At link time, the object is just verified against its API via the corresponding header (.h) file. The library isn't actually used until runtime, where it is needed.</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106170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10</a:t>
            </a:fld>
            <a:endParaRPr lang="zh-CN" altLang="en-US"/>
          </a:p>
        </p:txBody>
      </p:sp>
    </p:spTree>
    <p:extLst>
      <p:ext uri="{BB962C8B-B14F-4D97-AF65-F5344CB8AC3E}">
        <p14:creationId xmlns:p14="http://schemas.microsoft.com/office/powerpoint/2010/main" val="2873204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439677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 is adapted from Stanford CS111, Spring 2021</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344287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IL: Intermediate Language</a:t>
            </a:r>
          </a:p>
          <a:p>
            <a:r>
              <a:rPr lang="en-US" altLang="zh-CN" dirty="0"/>
              <a:t>MSIL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185041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https://www.cnblogs.com/wangliu/p/3876672.html</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t>23</a:t>
            </a:fld>
            <a:endParaRPr lang="zh-CN" altLang="en-US"/>
          </a:p>
        </p:txBody>
      </p:sp>
    </p:spTree>
    <p:extLst>
      <p:ext uri="{BB962C8B-B14F-4D97-AF65-F5344CB8AC3E}">
        <p14:creationId xmlns:p14="http://schemas.microsoft.com/office/powerpoint/2010/main" val="2788496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57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endParaRPr lang="zh-CN" altLang="en-US" dirty="0"/>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62111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98457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2790498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Date Placeholder 2"/>
          <p:cNvSpPr>
            <a:spLocks noGrp="1"/>
          </p:cNvSpPr>
          <p:nvPr>
            <p:ph type="dt" sz="half" idx="10"/>
          </p:nvPr>
        </p:nvSpPr>
        <p:spPr/>
        <p:txBody>
          <a:bodyPr/>
          <a:lstStyle/>
          <a:p>
            <a:pPr>
              <a:defRPr/>
            </a:pPr>
            <a:r>
              <a:rPr lang="en-US"/>
              <a:t>December 5, 2017</a:t>
            </a:r>
          </a:p>
        </p:txBody>
      </p:sp>
      <p:sp>
        <p:nvSpPr>
          <p:cNvPr id="4" name="Footer Placeholder 3"/>
          <p:cNvSpPr>
            <a:spLocks noGrp="1"/>
          </p:cNvSpPr>
          <p:nvPr>
            <p:ph type="ftr" sz="quarter" idx="11"/>
          </p:nvPr>
        </p:nvSpPr>
        <p:spPr/>
        <p:txBody>
          <a:bodyPr/>
          <a:lstStyle/>
          <a:p>
            <a:pPr>
              <a:defRPr/>
            </a:pPr>
            <a:r>
              <a:rPr lang="fr-FR"/>
              <a:t>CS 111 Lecture Notes: Linkers</a:t>
            </a:r>
            <a:endParaRPr lang="en-US"/>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a:t>
            </a:fld>
            <a:endParaRPr lang="en-US"/>
          </a:p>
        </p:txBody>
      </p:sp>
    </p:spTree>
    <p:extLst>
      <p:ext uri="{BB962C8B-B14F-4D97-AF65-F5344CB8AC3E}">
        <p14:creationId xmlns:p14="http://schemas.microsoft.com/office/powerpoint/2010/main" val="387761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3"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
        <p:nvSpPr>
          <p:cNvPr id="4" name="TextBox 11">
            <a:extLst>
              <a:ext uri="{FF2B5EF4-FFF2-40B4-BE49-F238E27FC236}">
                <a16:creationId xmlns:a16="http://schemas.microsoft.com/office/drawing/2014/main" id="{F7183C19-0ABE-4C90-88D6-BB15F8BDB756}"/>
              </a:ext>
            </a:extLst>
          </p:cNvPr>
          <p:cNvSpPr txBox="1"/>
          <p:nvPr userDrawn="1"/>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10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1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799" b="0">
                <a:solidFill>
                  <a:schemeClr val="tx1"/>
                </a:solidFill>
              </a:defRPr>
            </a:lvl1pPr>
            <a:lvl2pPr>
              <a:lnSpc>
                <a:spcPct val="100000"/>
              </a:lnSpc>
              <a:spcAft>
                <a:spcPts val="0"/>
              </a:spcAft>
              <a:defRPr sz="2399">
                <a:solidFill>
                  <a:schemeClr val="tx1"/>
                </a:solidFill>
              </a:defRPr>
            </a:lvl2pPr>
            <a:lvl3pPr>
              <a:lnSpc>
                <a:spcPct val="100000"/>
              </a:lnSpc>
              <a:spcAft>
                <a:spcPts val="0"/>
              </a:spcAft>
              <a:defRPr sz="1999">
                <a:solidFill>
                  <a:schemeClr val="tx1"/>
                </a:solidFill>
              </a:defRPr>
            </a:lvl3pPr>
            <a:lvl4pPr>
              <a:lnSpc>
                <a:spcPct val="100000"/>
              </a:lnSpc>
              <a:spcAft>
                <a:spcPts val="0"/>
              </a:spcAft>
              <a:defRPr sz="1799">
                <a:solidFill>
                  <a:schemeClr val="tx1"/>
                </a:solidFill>
              </a:defRPr>
            </a:lvl4pPr>
            <a:lvl5pPr>
              <a:lnSpc>
                <a:spcPct val="100000"/>
              </a:lnSpc>
              <a:spcAft>
                <a:spcPts val="0"/>
              </a:spcAft>
              <a:defRPr sz="179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2019</a:t>
            </a:r>
          </a:p>
        </p:txBody>
      </p:sp>
    </p:spTree>
    <p:extLst>
      <p:ext uri="{BB962C8B-B14F-4D97-AF65-F5344CB8AC3E}">
        <p14:creationId xmlns:p14="http://schemas.microsoft.com/office/powerpoint/2010/main" val="3952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87223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Rectangle 6">
            <a:extLst>
              <a:ext uri="{FF2B5EF4-FFF2-40B4-BE49-F238E27FC236}">
                <a16:creationId xmlns:a16="http://schemas.microsoft.com/office/drawing/2014/main" id="{C2CD7502-13D8-4223-B0B8-EEAB76592D77}"/>
              </a:ext>
            </a:extLst>
          </p:cNvPr>
          <p:cNvSpPr>
            <a:spLocks noChangeArrowheads="1"/>
          </p:cNvSpPr>
          <p:nvPr userDrawn="1"/>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3" b="1" dirty="0">
                <a:solidFill>
                  <a:srgbClr val="1C4885"/>
                </a:solidFill>
                <a:latin typeface="微软雅黑" panose="020B0503020204020204" pitchFamily="34" charset="-122"/>
                <a:ea typeface="微软雅黑" panose="020B0503020204020204" pitchFamily="34" charset="-122"/>
              </a:rPr>
              <a:t>6.1 </a:t>
            </a:r>
            <a:r>
              <a:rPr lang="zh-CN" altLang="en-US" sz="2133"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3"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9674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481"/>
            <a:ext cx="220506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6.2 DLL</a:t>
            </a:r>
            <a:r>
              <a:rPr lang="zh-CN" altLang="en-US" sz="1600" b="1" dirty="0">
                <a:solidFill>
                  <a:srgbClr val="1C4885"/>
                </a:solidFill>
                <a:latin typeface="微软雅黑" panose="020B0503020204020204" pitchFamily="34" charset="-122"/>
                <a:ea typeface="微软雅黑" panose="020B0503020204020204" pitchFamily="34" charset="-122"/>
              </a:rPr>
              <a:t>地狱</a:t>
            </a: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32049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53930"/>
            <a:ext cx="3204657"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6.3 </a:t>
            </a:r>
            <a:r>
              <a:rPr lang="zh-CN" altLang="en-US" sz="1600" b="1" dirty="0">
                <a:solidFill>
                  <a:srgbClr val="1C4885"/>
                </a:solidFill>
                <a:latin typeface="微软雅黑" panose="020B0503020204020204" pitchFamily="34" charset="-122"/>
                <a:ea typeface="微软雅黑" panose="020B0503020204020204" pitchFamily="34" charset="-122"/>
              </a:rPr>
              <a:t>动态链接库原理</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62260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6.4 </a:t>
            </a:r>
            <a:r>
              <a:rPr kumimoji="0" lang="zh-CN" altLang="en-US"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托管与非托管</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72807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53481"/>
            <a:ext cx="2080114" cy="24622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6.5 </a:t>
            </a:r>
            <a:r>
              <a:rPr lang="zh-CN" altLang="en-US" sz="1600" b="1" dirty="0">
                <a:solidFill>
                  <a:srgbClr val="1C4885"/>
                </a:solidFill>
                <a:latin typeface="微软雅黑" panose="020B0503020204020204" pitchFamily="34" charset="-122"/>
                <a:ea typeface="微软雅黑" panose="020B0503020204020204" pitchFamily="34" charset="-122"/>
              </a:rPr>
              <a:t>程序示例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37246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399"/>
            </a:p>
          </p:txBody>
        </p:sp>
      </p:grpSp>
    </p:spTree>
    <p:extLst>
      <p:ext uri="{BB962C8B-B14F-4D97-AF65-F5344CB8AC3E}">
        <p14:creationId xmlns:p14="http://schemas.microsoft.com/office/powerpoint/2010/main" val="1617288783"/>
      </p:ext>
    </p:extLst>
  </p:cSld>
  <p:clrMap bg1="lt1" tx1="dk1" bg2="lt2" tx2="dk2" accent1="accent1" accent2="accent2" accent3="accent3" accent4="accent4" accent5="accent5" accent6="accent6" hlink="hlink" folHlink="folHlink"/>
  <p:sldLayoutIdLst>
    <p:sldLayoutId id="2147483678" r:id="rId1"/>
    <p:sldLayoutId id="2147483680" r:id="rId2"/>
    <p:sldLayoutId id="2147483682" r:id="rId3"/>
    <p:sldLayoutId id="2147483683" r:id="rId4"/>
  </p:sldLayoutIdLst>
  <p:txStyles>
    <p:titleStyle>
      <a:lvl1pPr algn="l" defTabSz="914103" rtl="0" eaLnBrk="1" latinLnBrk="0" hangingPunct="1">
        <a:lnSpc>
          <a:spcPct val="90000"/>
        </a:lnSpc>
        <a:spcBef>
          <a:spcPct val="0"/>
        </a:spcBef>
        <a:buNone/>
        <a:defRPr sz="43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103" rtl="0" eaLnBrk="1" latinLnBrk="0" hangingPunct="1">
        <a:defRPr sz="1799" kern="1200">
          <a:solidFill>
            <a:schemeClr val="tx1"/>
          </a:solidFill>
          <a:latin typeface="+mn-lt"/>
          <a:ea typeface="+mn-ea"/>
          <a:cs typeface="+mn-cs"/>
        </a:defRPr>
      </a:lvl1pPr>
      <a:lvl2pPr marL="457051" algn="l" defTabSz="914103" rtl="0" eaLnBrk="1" latinLnBrk="0" hangingPunct="1">
        <a:defRPr sz="1799" kern="1200">
          <a:solidFill>
            <a:schemeClr val="tx1"/>
          </a:solidFill>
          <a:latin typeface="+mn-lt"/>
          <a:ea typeface="+mn-ea"/>
          <a:cs typeface="+mn-cs"/>
        </a:defRPr>
      </a:lvl2pPr>
      <a:lvl3pPr marL="914103" algn="l" defTabSz="914103" rtl="0" eaLnBrk="1" latinLnBrk="0" hangingPunct="1">
        <a:defRPr sz="1799" kern="1200">
          <a:solidFill>
            <a:schemeClr val="tx1"/>
          </a:solidFill>
          <a:latin typeface="+mn-lt"/>
          <a:ea typeface="+mn-ea"/>
          <a:cs typeface="+mn-cs"/>
        </a:defRPr>
      </a:lvl3pPr>
      <a:lvl4pPr marL="1371154" algn="l" defTabSz="914103" rtl="0" eaLnBrk="1" latinLnBrk="0" hangingPunct="1">
        <a:defRPr sz="1799" kern="1200">
          <a:solidFill>
            <a:schemeClr val="tx1"/>
          </a:solidFill>
          <a:latin typeface="+mn-lt"/>
          <a:ea typeface="+mn-ea"/>
          <a:cs typeface="+mn-cs"/>
        </a:defRPr>
      </a:lvl4pPr>
      <a:lvl5pPr marL="1828206" algn="l" defTabSz="914103" rtl="0" eaLnBrk="1" latinLnBrk="0" hangingPunct="1">
        <a:defRPr sz="1799" kern="1200">
          <a:solidFill>
            <a:schemeClr val="tx1"/>
          </a:solidFill>
          <a:latin typeface="+mn-lt"/>
          <a:ea typeface="+mn-ea"/>
          <a:cs typeface="+mn-cs"/>
        </a:defRPr>
      </a:lvl5pPr>
      <a:lvl6pPr marL="2285257" algn="l" defTabSz="914103" rtl="0" eaLnBrk="1" latinLnBrk="0" hangingPunct="1">
        <a:defRPr sz="1799" kern="1200">
          <a:solidFill>
            <a:schemeClr val="tx1"/>
          </a:solidFill>
          <a:latin typeface="+mn-lt"/>
          <a:ea typeface="+mn-ea"/>
          <a:cs typeface="+mn-cs"/>
        </a:defRPr>
      </a:lvl6pPr>
      <a:lvl7pPr marL="2742308" algn="l" defTabSz="914103" rtl="0" eaLnBrk="1" latinLnBrk="0" hangingPunct="1">
        <a:defRPr sz="1799" kern="1200">
          <a:solidFill>
            <a:schemeClr val="tx1"/>
          </a:solidFill>
          <a:latin typeface="+mn-lt"/>
          <a:ea typeface="+mn-ea"/>
          <a:cs typeface="+mn-cs"/>
        </a:defRPr>
      </a:lvl7pPr>
      <a:lvl8pPr marL="3200206" algn="l" defTabSz="914103" rtl="0" eaLnBrk="1" latinLnBrk="0" hangingPunct="1">
        <a:defRPr sz="1799" kern="1200">
          <a:solidFill>
            <a:schemeClr val="tx1"/>
          </a:solidFill>
          <a:latin typeface="+mn-lt"/>
          <a:ea typeface="+mn-ea"/>
          <a:cs typeface="+mn-cs"/>
        </a:defRPr>
      </a:lvl8pPr>
      <a:lvl9pPr marL="3657258" algn="l" defTabSz="914103"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dirty="0"/>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2022</a:t>
            </a:r>
          </a:p>
        </p:txBody>
      </p:sp>
      <p:sp>
        <p:nvSpPr>
          <p:cNvPr id="3" name="灯片编号占位符 4"/>
          <p:cNvSpPr>
            <a:spLocks noGrp="1"/>
          </p:cNvSpPr>
          <p:nvPr/>
        </p:nvSpPr>
        <p:spPr>
          <a:xfrm>
            <a:off x="9610539" y="660858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43"/>
              <a:ext cx="1406" cy="29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ctr"/>
              <a:r>
                <a:rPr lang="en-US" altLang="zh-CN" sz="1600" b="1" dirty="0">
                  <a:solidFill>
                    <a:srgbClr val="1C4885"/>
                  </a:solidFill>
                  <a:latin typeface="微软雅黑" panose="020B0503020204020204" pitchFamily="34" charset="-122"/>
                  <a:ea typeface="微软雅黑" panose="020B0503020204020204" pitchFamily="34" charset="-122"/>
                </a:rPr>
                <a:t>DLL</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6</a:t>
              </a:r>
            </a:p>
          </p:txBody>
        </p:sp>
      </p:grpSp>
      <p:cxnSp>
        <p:nvCxnSpPr>
          <p:cNvPr id="9" name="直接连接符 8">
            <a:extLst>
              <a:ext uri="{FF2B5EF4-FFF2-40B4-BE49-F238E27FC236}">
                <a16:creationId xmlns:a16="http://schemas.microsoft.com/office/drawing/2014/main" id="{B70D04D1-CB67-44EF-A465-B07C43822361}"/>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26191748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txStyles>
    <p:titleStyle>
      <a:lvl1pPr algn="ctr"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6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CD1F7783-019A-4A47-92FB-76CA2BD48A64}"/>
              </a:ext>
            </a:extLst>
          </p:cNvPr>
          <p:cNvSpPr/>
          <p:nvPr/>
        </p:nvSpPr>
        <p:spPr>
          <a:xfrm>
            <a:off x="2507033" y="173503"/>
            <a:ext cx="7366748" cy="307777"/>
          </a:xfrm>
          <a:prstGeom prst="rect">
            <a:avLst/>
          </a:prstGeom>
        </p:spPr>
        <p:txBody>
          <a:bodyPr wrap="square">
            <a:spAutoFit/>
          </a:bodyPr>
          <a:lstStyle/>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p:txBody>
      </p:sp>
      <p:sp>
        <p:nvSpPr>
          <p:cNvPr id="6" name="副标题 2">
            <a:extLst>
              <a:ext uri="{FF2B5EF4-FFF2-40B4-BE49-F238E27FC236}">
                <a16:creationId xmlns:a16="http://schemas.microsoft.com/office/drawing/2014/main" id="{608C43EB-A394-4D92-96C5-19E60B0CEE8D}"/>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dirty="0">
                <a:solidFill>
                  <a:schemeClr val="accent1">
                    <a:lumMod val="75000"/>
                  </a:schemeClr>
                </a:solidFill>
                <a:latin typeface="Arial" panose="020B0604020202020204" pitchFamily="34" charset="0"/>
                <a:cs typeface="Arial" panose="020B0604020202020204" pitchFamily="34" charset="0"/>
              </a:rPr>
              <a:t>https://gitee.com/principlewindows/win-principle-2022</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静态链接与动态链接二者优点及不足</a:t>
            </a:r>
          </a:p>
        </p:txBody>
      </p:sp>
      <p:sp>
        <p:nvSpPr>
          <p:cNvPr id="2" name="内容占位符 1"/>
          <p:cNvSpPr>
            <a:spLocks noGrp="1"/>
          </p:cNvSpPr>
          <p:nvPr>
            <p:ph type="body" sz="quarter" idx="10"/>
          </p:nvPr>
        </p:nvSpPr>
        <p:spPr>
          <a:xfrm>
            <a:off x="1825746" y="1600972"/>
            <a:ext cx="8540508" cy="4772922"/>
          </a:xfrm>
          <a:prstGeom prst="rect">
            <a:avLst/>
          </a:prstGeo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1600" dirty="0"/>
              <a:t>(1)     代码装载速度快，执行速度略比动态链接库快； </a:t>
            </a:r>
          </a:p>
          <a:p>
            <a:pPr marL="0">
              <a:lnSpc>
                <a:spcPct val="150000"/>
              </a:lnSpc>
              <a:buNone/>
            </a:pPr>
            <a:r>
              <a:rPr lang="zh-CN" altLang="en-US" sz="1600" dirty="0"/>
              <a:t>(2)     只需保证在开发者的计算机中有正确的.LIB文件，在以二进制形式发布程序时不需考虑在用户的计算机上.LIB文件是否存在及版本问题，可避免DLL地狱等问题。</a:t>
            </a:r>
            <a:endParaRPr lang="en-US" altLang="zh-CN" sz="1600" dirty="0"/>
          </a:p>
          <a:p>
            <a:pPr marL="0">
              <a:lnSpc>
                <a:spcPct val="150000"/>
              </a:lnSpc>
              <a:buNone/>
            </a:pPr>
            <a:r>
              <a:rPr lang="zh-CN" altLang="en-US" sz="2400" b="1" dirty="0"/>
              <a:t>  动态链接库的优点： </a:t>
            </a:r>
          </a:p>
          <a:p>
            <a:pPr marL="0">
              <a:lnSpc>
                <a:spcPct val="150000"/>
              </a:lnSpc>
              <a:buNone/>
            </a:pPr>
            <a:r>
              <a:rPr lang="zh-CN" altLang="en-US" sz="1600" dirty="0"/>
              <a:t>(1)     更加节省内存并减少页面交换； </a:t>
            </a:r>
          </a:p>
          <a:p>
            <a:pPr marL="0">
              <a:lnSpc>
                <a:spcPct val="150000"/>
              </a:lnSpc>
              <a:buNone/>
            </a:pPr>
            <a:r>
              <a:rPr lang="zh-CN" altLang="en-US" sz="16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1600" dirty="0"/>
              <a:t>(3)     不同编程语言编写的程序只要按照函数调用约定就可以调用同一个DLL函数。</a:t>
            </a:r>
          </a:p>
        </p:txBody>
      </p:sp>
    </p:spTree>
    <p:extLst>
      <p:ext uri="{BB962C8B-B14F-4D97-AF65-F5344CB8AC3E}">
        <p14:creationId xmlns:p14="http://schemas.microsoft.com/office/powerpoint/2010/main" val="24330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298F2C-2D10-4985-BE4B-6FFB858E894C}"/>
              </a:ext>
            </a:extLst>
          </p:cNvPr>
          <p:cNvSpPr>
            <a:spLocks noGrp="1"/>
          </p:cNvSpPr>
          <p:nvPr>
            <p:ph type="title" idx="4294967295"/>
          </p:nvPr>
        </p:nvSpPr>
        <p:spPr/>
        <p:txBody>
          <a:bodyPr/>
          <a:lstStyle/>
          <a:p>
            <a:r>
              <a:rPr lang="zh-CN" altLang="en-US" dirty="0"/>
              <a:t>静态链接与动态链接二者优点及不足</a:t>
            </a:r>
          </a:p>
        </p:txBody>
      </p:sp>
      <p:sp>
        <p:nvSpPr>
          <p:cNvPr id="2" name="内容占位符 1"/>
          <p:cNvSpPr>
            <a:spLocks noGrp="1"/>
          </p:cNvSpPr>
          <p:nvPr>
            <p:ph type="body" sz="quarter" idx="10"/>
          </p:nvPr>
        </p:nvSpPr>
        <p:spPr>
          <a:xfrm>
            <a:off x="1876479" y="1695109"/>
            <a:ext cx="8439041" cy="4213865"/>
          </a:xfrm>
          <a:prstGeom prst="rect">
            <a:avLst/>
          </a:prstGeo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extLst>
      <p:ext uri="{BB962C8B-B14F-4D97-AF65-F5344CB8AC3E}">
        <p14:creationId xmlns:p14="http://schemas.microsoft.com/office/powerpoint/2010/main" val="38628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817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272151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272151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272151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272151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272151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272151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208607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171236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320588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332408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272151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358125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406727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113463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526825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5181025"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208607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582592"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582591"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582591"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582591"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905946"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8469161"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628310"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10229296"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10214358"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8386638"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5253161" y="99237"/>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extLst>
      <p:ext uri="{BB962C8B-B14F-4D97-AF65-F5344CB8AC3E}">
        <p14:creationId xmlns:p14="http://schemas.microsoft.com/office/powerpoint/2010/main" val="396710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E06A-7785-4464-AC8B-FA8F01483317}"/>
              </a:ext>
            </a:extLst>
          </p:cNvPr>
          <p:cNvSpPr>
            <a:spLocks noGrp="1"/>
          </p:cNvSpPr>
          <p:nvPr>
            <p:ph type="title" idx="4294967295"/>
          </p:nvPr>
        </p:nvSpPr>
        <p:spPr>
          <a:xfrm>
            <a:off x="838200" y="365129"/>
            <a:ext cx="10515600" cy="706618"/>
          </a:xfrm>
        </p:spPr>
        <p:txBody>
          <a:bodyPr/>
          <a:lstStyle/>
          <a:p>
            <a:r>
              <a:rPr lang="en-US" dirty="0"/>
              <a:t>Creating a Process</a:t>
            </a:r>
          </a:p>
        </p:txBody>
      </p:sp>
      <p:grpSp>
        <p:nvGrpSpPr>
          <p:cNvPr id="6" name="Group 40">
            <a:extLst>
              <a:ext uri="{FF2B5EF4-FFF2-40B4-BE49-F238E27FC236}">
                <a16:creationId xmlns:a16="http://schemas.microsoft.com/office/drawing/2014/main" id="{19235440-408F-4442-9C19-616880C1964F}"/>
              </a:ext>
            </a:extLst>
          </p:cNvPr>
          <p:cNvGrpSpPr>
            <a:grpSpLocks/>
          </p:cNvGrpSpPr>
          <p:nvPr/>
        </p:nvGrpSpPr>
        <p:grpSpPr bwMode="auto">
          <a:xfrm>
            <a:off x="5669280" y="1965962"/>
            <a:ext cx="487680" cy="592667"/>
            <a:chOff x="4992" y="3408"/>
            <a:chExt cx="240" cy="280"/>
          </a:xfrm>
        </p:grpSpPr>
        <p:sp>
          <p:nvSpPr>
            <p:cNvPr id="36" name="Rectangle 41">
              <a:extLst>
                <a:ext uri="{FF2B5EF4-FFF2-40B4-BE49-F238E27FC236}">
                  <a16:creationId xmlns:a16="http://schemas.microsoft.com/office/drawing/2014/main" id="{4B18AEAE-FDE5-4355-853F-B6B302BF820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7" name="Text Box 42">
              <a:extLst>
                <a:ext uri="{FF2B5EF4-FFF2-40B4-BE49-F238E27FC236}">
                  <a16:creationId xmlns:a16="http://schemas.microsoft.com/office/drawing/2014/main" id="{5A6AB988-C5E4-47BC-8E9B-88EA454F87F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7" name="Group 43">
            <a:extLst>
              <a:ext uri="{FF2B5EF4-FFF2-40B4-BE49-F238E27FC236}">
                <a16:creationId xmlns:a16="http://schemas.microsoft.com/office/drawing/2014/main" id="{9787233E-9817-4EB1-9A83-8823EA971FDC}"/>
              </a:ext>
            </a:extLst>
          </p:cNvPr>
          <p:cNvGrpSpPr>
            <a:grpSpLocks/>
          </p:cNvGrpSpPr>
          <p:nvPr/>
        </p:nvGrpSpPr>
        <p:grpSpPr bwMode="auto">
          <a:xfrm>
            <a:off x="3352800" y="1965960"/>
            <a:ext cx="487680" cy="508000"/>
            <a:chOff x="1440" y="1632"/>
            <a:chExt cx="192" cy="200"/>
          </a:xfrm>
        </p:grpSpPr>
        <p:sp>
          <p:nvSpPr>
            <p:cNvPr id="30" name="AutoShape 44">
              <a:extLst>
                <a:ext uri="{FF2B5EF4-FFF2-40B4-BE49-F238E27FC236}">
                  <a16:creationId xmlns:a16="http://schemas.microsoft.com/office/drawing/2014/main" id="{C343F1C3-E7F9-4E33-A985-DDEF71F54ED7}"/>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31" name="Line 45">
              <a:extLst>
                <a:ext uri="{FF2B5EF4-FFF2-40B4-BE49-F238E27FC236}">
                  <a16:creationId xmlns:a16="http://schemas.microsoft.com/office/drawing/2014/main" id="{A691CE9A-83A0-4AD8-9126-04984DFDBDD6}"/>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32" name="Line 46">
              <a:extLst>
                <a:ext uri="{FF2B5EF4-FFF2-40B4-BE49-F238E27FC236}">
                  <a16:creationId xmlns:a16="http://schemas.microsoft.com/office/drawing/2014/main" id="{F8AA657C-9D3B-40DE-BE34-3C529B05CB05}"/>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3" name="Line 47">
              <a:extLst>
                <a:ext uri="{FF2B5EF4-FFF2-40B4-BE49-F238E27FC236}">
                  <a16:creationId xmlns:a16="http://schemas.microsoft.com/office/drawing/2014/main" id="{64B3278E-411A-4BE4-BA7F-BCCAE179F12B}"/>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4" name="Line 48">
              <a:extLst>
                <a:ext uri="{FF2B5EF4-FFF2-40B4-BE49-F238E27FC236}">
                  <a16:creationId xmlns:a16="http://schemas.microsoft.com/office/drawing/2014/main" id="{643445C3-17B1-4CB7-ACAD-B2B3702389D3}"/>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35" name="Line 49">
              <a:extLst>
                <a:ext uri="{FF2B5EF4-FFF2-40B4-BE49-F238E27FC236}">
                  <a16:creationId xmlns:a16="http://schemas.microsoft.com/office/drawing/2014/main" id="{7C2A8D92-89C9-4C05-B3FA-40755ABB08D9}"/>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8" name="Group 57">
            <a:extLst>
              <a:ext uri="{FF2B5EF4-FFF2-40B4-BE49-F238E27FC236}">
                <a16:creationId xmlns:a16="http://schemas.microsoft.com/office/drawing/2014/main" id="{54AC63CD-29DE-4735-9A5C-EDC59603B739}"/>
              </a:ext>
            </a:extLst>
          </p:cNvPr>
          <p:cNvGrpSpPr>
            <a:grpSpLocks/>
          </p:cNvGrpSpPr>
          <p:nvPr/>
        </p:nvGrpSpPr>
        <p:grpSpPr bwMode="auto">
          <a:xfrm>
            <a:off x="1036320" y="1965965"/>
            <a:ext cx="487680" cy="508001"/>
            <a:chOff x="1104" y="1968"/>
            <a:chExt cx="230" cy="240"/>
          </a:xfrm>
        </p:grpSpPr>
        <p:sp>
          <p:nvSpPr>
            <p:cNvPr id="24" name="AutoShape 51">
              <a:extLst>
                <a:ext uri="{FF2B5EF4-FFF2-40B4-BE49-F238E27FC236}">
                  <a16:creationId xmlns:a16="http://schemas.microsoft.com/office/drawing/2014/main" id="{52DE0DF9-27B5-45B6-BA22-6B4BABC924D8}"/>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25" name="Line 52">
              <a:extLst>
                <a:ext uri="{FF2B5EF4-FFF2-40B4-BE49-F238E27FC236}">
                  <a16:creationId xmlns:a16="http://schemas.microsoft.com/office/drawing/2014/main" id="{6BB189A2-DE92-4448-A3D3-7881824C622D}"/>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26" name="Line 53">
              <a:extLst>
                <a:ext uri="{FF2B5EF4-FFF2-40B4-BE49-F238E27FC236}">
                  <a16:creationId xmlns:a16="http://schemas.microsoft.com/office/drawing/2014/main" id="{E7251903-E474-4F03-A3D0-71966EFCF50B}"/>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7" name="Line 54">
              <a:extLst>
                <a:ext uri="{FF2B5EF4-FFF2-40B4-BE49-F238E27FC236}">
                  <a16:creationId xmlns:a16="http://schemas.microsoft.com/office/drawing/2014/main" id="{5856A26B-8987-4800-B411-ECEC482DD92B}"/>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8" name="Line 55">
              <a:extLst>
                <a:ext uri="{FF2B5EF4-FFF2-40B4-BE49-F238E27FC236}">
                  <a16:creationId xmlns:a16="http://schemas.microsoft.com/office/drawing/2014/main" id="{27262BC5-C337-41EA-816E-54C94CDB4F9D}"/>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29" name="Line 56">
              <a:extLst>
                <a:ext uri="{FF2B5EF4-FFF2-40B4-BE49-F238E27FC236}">
                  <a16:creationId xmlns:a16="http://schemas.microsoft.com/office/drawing/2014/main" id="{5EAF8166-E83B-401D-B0F9-166749F55446}"/>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9" name="Group 58">
            <a:extLst>
              <a:ext uri="{FF2B5EF4-FFF2-40B4-BE49-F238E27FC236}">
                <a16:creationId xmlns:a16="http://schemas.microsoft.com/office/drawing/2014/main" id="{3ACB2570-9AC6-4686-B71A-F61B45493425}"/>
              </a:ext>
            </a:extLst>
          </p:cNvPr>
          <p:cNvGrpSpPr>
            <a:grpSpLocks/>
          </p:cNvGrpSpPr>
          <p:nvPr/>
        </p:nvGrpSpPr>
        <p:grpSpPr bwMode="auto">
          <a:xfrm>
            <a:off x="2163019" y="1996335"/>
            <a:ext cx="550763" cy="548851"/>
            <a:chOff x="624" y="2592"/>
            <a:chExt cx="288" cy="287"/>
          </a:xfrm>
        </p:grpSpPr>
        <p:sp>
          <p:nvSpPr>
            <p:cNvPr id="22" name="Freeform 59">
              <a:extLst>
                <a:ext uri="{FF2B5EF4-FFF2-40B4-BE49-F238E27FC236}">
                  <a16:creationId xmlns:a16="http://schemas.microsoft.com/office/drawing/2014/main" id="{0C3EACE6-D6A7-46DC-BA86-4FAFF9808B45}"/>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3" name="Arc 60">
              <a:extLst>
                <a:ext uri="{FF2B5EF4-FFF2-40B4-BE49-F238E27FC236}">
                  <a16:creationId xmlns:a16="http://schemas.microsoft.com/office/drawing/2014/main" id="{22CC971E-E00F-4923-AD50-1C5D74777C8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1" name="Line 111">
            <a:extLst>
              <a:ext uri="{FF2B5EF4-FFF2-40B4-BE49-F238E27FC236}">
                <a16:creationId xmlns:a16="http://schemas.microsoft.com/office/drawing/2014/main" id="{00880AF6-390F-4C42-800F-53CA2CE819D7}"/>
              </a:ext>
            </a:extLst>
          </p:cNvPr>
          <p:cNvSpPr>
            <a:spLocks noChangeShapeType="1"/>
          </p:cNvSpPr>
          <p:nvPr/>
        </p:nvSpPr>
        <p:spPr bwMode="auto">
          <a:xfrm>
            <a:off x="163014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5" name="Text Box 115">
            <a:extLst>
              <a:ext uri="{FF2B5EF4-FFF2-40B4-BE49-F238E27FC236}">
                <a16:creationId xmlns:a16="http://schemas.microsoft.com/office/drawing/2014/main" id="{452AB9EA-C221-48C1-9B8C-5C2A75F896A7}"/>
              </a:ext>
            </a:extLst>
          </p:cNvPr>
          <p:cNvSpPr txBox="1">
            <a:spLocks noChangeArrowheads="1"/>
          </p:cNvSpPr>
          <p:nvPr/>
        </p:nvSpPr>
        <p:spPr bwMode="auto">
          <a:xfrm>
            <a:off x="2133600" y="251417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 name="Text Box 116">
            <a:extLst>
              <a:ext uri="{FF2B5EF4-FFF2-40B4-BE49-F238E27FC236}">
                <a16:creationId xmlns:a16="http://schemas.microsoft.com/office/drawing/2014/main" id="{4D57C600-E2AF-4640-8D10-87ADDE17D9A2}"/>
              </a:ext>
            </a:extLst>
          </p:cNvPr>
          <p:cNvSpPr txBox="1">
            <a:spLocks noChangeArrowheads="1"/>
          </p:cNvSpPr>
          <p:nvPr/>
        </p:nvSpPr>
        <p:spPr bwMode="auto">
          <a:xfrm>
            <a:off x="9144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x.c</a:t>
            </a:r>
            <a:endParaRPr lang="en-US" sz="1867" dirty="0"/>
          </a:p>
        </p:txBody>
      </p:sp>
      <p:sp>
        <p:nvSpPr>
          <p:cNvPr id="17" name="Text Box 117">
            <a:extLst>
              <a:ext uri="{FF2B5EF4-FFF2-40B4-BE49-F238E27FC236}">
                <a16:creationId xmlns:a16="http://schemas.microsoft.com/office/drawing/2014/main" id="{AEEB24AB-851F-40BB-9CD5-7E97C792824A}"/>
              </a:ext>
            </a:extLst>
          </p:cNvPr>
          <p:cNvSpPr txBox="1">
            <a:spLocks noChangeArrowheads="1"/>
          </p:cNvSpPr>
          <p:nvPr/>
        </p:nvSpPr>
        <p:spPr bwMode="auto">
          <a:xfrm>
            <a:off x="3251200" y="251417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x.s</a:t>
            </a:r>
          </a:p>
        </p:txBody>
      </p:sp>
      <p:sp>
        <p:nvSpPr>
          <p:cNvPr id="18" name="Text Box 118">
            <a:extLst>
              <a:ext uri="{FF2B5EF4-FFF2-40B4-BE49-F238E27FC236}">
                <a16:creationId xmlns:a16="http://schemas.microsoft.com/office/drawing/2014/main" id="{DECA40A7-2FFD-43C7-9D5A-2BFCDD741682}"/>
              </a:ext>
            </a:extLst>
          </p:cNvPr>
          <p:cNvSpPr txBox="1">
            <a:spLocks noChangeArrowheads="1"/>
          </p:cNvSpPr>
          <p:nvPr/>
        </p:nvSpPr>
        <p:spPr bwMode="auto">
          <a:xfrm>
            <a:off x="4453467" y="251417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9" name="Text Box 119">
            <a:extLst>
              <a:ext uri="{FF2B5EF4-FFF2-40B4-BE49-F238E27FC236}">
                <a16:creationId xmlns:a16="http://schemas.microsoft.com/office/drawing/2014/main" id="{FFE6DE3B-7585-47EA-92A7-8227F20EDD4E}"/>
              </a:ext>
            </a:extLst>
          </p:cNvPr>
          <p:cNvSpPr txBox="1">
            <a:spLocks noChangeArrowheads="1"/>
          </p:cNvSpPr>
          <p:nvPr/>
        </p:nvSpPr>
        <p:spPr bwMode="auto">
          <a:xfrm>
            <a:off x="5571067" y="251417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x.o</a:t>
            </a:r>
            <a:endParaRPr lang="en-US" sz="1867" dirty="0"/>
          </a:p>
        </p:txBody>
      </p:sp>
      <p:sp>
        <p:nvSpPr>
          <p:cNvPr id="107" name="Freeform 191">
            <a:extLst>
              <a:ext uri="{FF2B5EF4-FFF2-40B4-BE49-F238E27FC236}">
                <a16:creationId xmlns:a16="http://schemas.microsoft.com/office/drawing/2014/main" id="{F8AF51EE-68AA-46BF-95BD-DC242B1E8304}"/>
              </a:ext>
            </a:extLst>
          </p:cNvPr>
          <p:cNvSpPr>
            <a:spLocks/>
          </p:cNvSpPr>
          <p:nvPr/>
        </p:nvSpPr>
        <p:spPr bwMode="auto">
          <a:xfrm>
            <a:off x="6299200" y="2270760"/>
            <a:ext cx="812800" cy="109728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08" name="Freeform 192">
            <a:extLst>
              <a:ext uri="{FF2B5EF4-FFF2-40B4-BE49-F238E27FC236}">
                <a16:creationId xmlns:a16="http://schemas.microsoft.com/office/drawing/2014/main" id="{B3645567-4BD5-4284-8691-6094340396EE}"/>
              </a:ext>
            </a:extLst>
          </p:cNvPr>
          <p:cNvSpPr>
            <a:spLocks/>
          </p:cNvSpPr>
          <p:nvPr/>
        </p:nvSpPr>
        <p:spPr bwMode="auto">
          <a:xfrm flipV="1">
            <a:off x="6299200" y="4424384"/>
            <a:ext cx="812800" cy="812800"/>
          </a:xfrm>
          <a:custGeom>
            <a:avLst/>
            <a:gdLst>
              <a:gd name="T0" fmla="*/ 0 w 673"/>
              <a:gd name="T1" fmla="*/ 1 h 577"/>
              <a:gd name="T2" fmla="*/ 672 w 673"/>
              <a:gd name="T3" fmla="*/ 577 h 577"/>
            </a:gdLst>
            <a:ahLst/>
            <a:cxnLst>
              <a:cxn ang="0">
                <a:pos x="T0" y="T1"/>
              </a:cxn>
              <a:cxn ang="0">
                <a:pos x="T2" y="T3"/>
              </a:cxn>
            </a:cxnLst>
            <a:rect l="0" t="0" r="r" b="b"/>
            <a:pathLst>
              <a:path w="673" h="577">
                <a:moveTo>
                  <a:pt x="0" y="1"/>
                </a:moveTo>
                <a:cubicBezTo>
                  <a:pt x="325" y="0"/>
                  <a:pt x="673" y="166"/>
                  <a:pt x="672" y="577"/>
                </a:cubicBezTo>
              </a:path>
            </a:pathLst>
          </a:custGeom>
          <a:noFill/>
          <a:ln w="19050" cap="flat" cmpd="sng">
            <a:solidFill>
              <a:schemeClr val="tx1"/>
            </a:solidFill>
            <a:prstDash val="solid"/>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09" name="Group 197">
            <a:extLst>
              <a:ext uri="{FF2B5EF4-FFF2-40B4-BE49-F238E27FC236}">
                <a16:creationId xmlns:a16="http://schemas.microsoft.com/office/drawing/2014/main" id="{259767D2-61BA-4E07-9C90-694ADECF7463}"/>
              </a:ext>
            </a:extLst>
          </p:cNvPr>
          <p:cNvGrpSpPr>
            <a:grpSpLocks/>
          </p:cNvGrpSpPr>
          <p:nvPr/>
        </p:nvGrpSpPr>
        <p:grpSpPr bwMode="auto">
          <a:xfrm>
            <a:off x="7985760" y="3429002"/>
            <a:ext cx="487680" cy="592667"/>
            <a:chOff x="3840" y="3024"/>
            <a:chExt cx="240" cy="280"/>
          </a:xfrm>
        </p:grpSpPr>
        <p:sp>
          <p:nvSpPr>
            <p:cNvPr id="110" name="Rectangle 195">
              <a:extLst>
                <a:ext uri="{FF2B5EF4-FFF2-40B4-BE49-F238E27FC236}">
                  <a16:creationId xmlns:a16="http://schemas.microsoft.com/office/drawing/2014/main" id="{A38C5F67-2BB5-4B71-8F74-FF2378B77ABA}"/>
                </a:ext>
              </a:extLst>
            </p:cNvPr>
            <p:cNvSpPr>
              <a:spLocks noChangeArrowheads="1"/>
            </p:cNvSpPr>
            <p:nvPr/>
          </p:nvSpPr>
          <p:spPr bwMode="auto">
            <a:xfrm>
              <a:off x="3840" y="3024"/>
              <a:ext cx="240" cy="136"/>
            </a:xfrm>
            <a:prstGeom prst="rect">
              <a:avLst/>
            </a:prstGeom>
            <a:gradFill rotWithShape="1">
              <a:gsLst>
                <a:gs pos="0">
                  <a:srgbClr val="FFBBC8">
                    <a:gamma/>
                    <a:tint val="5882"/>
                    <a:invGamma/>
                  </a:srgbClr>
                </a:gs>
                <a:gs pos="100000">
                  <a:srgbClr val="FFBBC8"/>
                </a:gs>
              </a:gsLst>
              <a:lin ang="2700000" scaled="1"/>
            </a:gra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11" name="Text Box 196">
              <a:extLst>
                <a:ext uri="{FF2B5EF4-FFF2-40B4-BE49-F238E27FC236}">
                  <a16:creationId xmlns:a16="http://schemas.microsoft.com/office/drawing/2014/main" id="{2E807494-BDC2-4FA2-B72C-2D617D6FBCA1}"/>
                </a:ext>
              </a:extLst>
            </p:cNvPr>
            <p:cNvSpPr txBox="1">
              <a:spLocks noChangeArrowheads="1"/>
            </p:cNvSpPr>
            <p:nvPr/>
          </p:nvSpPr>
          <p:spPr bwMode="auto">
            <a:xfrm>
              <a:off x="3867" y="3042"/>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sp>
        <p:nvSpPr>
          <p:cNvPr id="115" name="Text Box 235">
            <a:extLst>
              <a:ext uri="{FF2B5EF4-FFF2-40B4-BE49-F238E27FC236}">
                <a16:creationId xmlns:a16="http://schemas.microsoft.com/office/drawing/2014/main" id="{FBA61ADB-553E-4C06-837B-23E4C7CF0347}"/>
              </a:ext>
            </a:extLst>
          </p:cNvPr>
          <p:cNvSpPr txBox="1">
            <a:spLocks noChangeArrowheads="1"/>
          </p:cNvSpPr>
          <p:nvPr/>
        </p:nvSpPr>
        <p:spPr bwMode="auto">
          <a:xfrm>
            <a:off x="1005180" y="1173481"/>
            <a:ext cx="661720"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Source</a:t>
            </a:r>
            <a:br>
              <a:rPr lang="en-US" sz="1867" dirty="0">
                <a:solidFill>
                  <a:schemeClr val="accent6">
                    <a:lumMod val="75000"/>
                  </a:schemeClr>
                </a:solidFill>
              </a:rPr>
            </a:br>
            <a:r>
              <a:rPr lang="en-US" sz="1867" dirty="0">
                <a:solidFill>
                  <a:schemeClr val="accent6">
                    <a:lumMod val="75000"/>
                  </a:schemeClr>
                </a:solidFill>
              </a:rPr>
              <a:t>Code</a:t>
            </a:r>
          </a:p>
        </p:txBody>
      </p:sp>
      <p:sp>
        <p:nvSpPr>
          <p:cNvPr id="116" name="Text Box 236">
            <a:extLst>
              <a:ext uri="{FF2B5EF4-FFF2-40B4-BE49-F238E27FC236}">
                <a16:creationId xmlns:a16="http://schemas.microsoft.com/office/drawing/2014/main" id="{A951EA47-BE3A-4B05-944F-76D2FCD5460E}"/>
              </a:ext>
            </a:extLst>
          </p:cNvPr>
          <p:cNvSpPr txBox="1">
            <a:spLocks noChangeArrowheads="1"/>
          </p:cNvSpPr>
          <p:nvPr/>
        </p:nvSpPr>
        <p:spPr bwMode="auto">
          <a:xfrm>
            <a:off x="3150170" y="1173481"/>
            <a:ext cx="921726"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Assembly</a:t>
            </a:r>
          </a:p>
          <a:p>
            <a:pPr algn="ctr">
              <a:lnSpc>
                <a:spcPct val="90000"/>
              </a:lnSpc>
            </a:pPr>
            <a:r>
              <a:rPr lang="en-US" sz="1867" dirty="0">
                <a:solidFill>
                  <a:schemeClr val="accent6">
                    <a:lumMod val="75000"/>
                  </a:schemeClr>
                </a:solidFill>
              </a:rPr>
              <a:t>Code</a:t>
            </a:r>
          </a:p>
        </p:txBody>
      </p:sp>
      <p:sp>
        <p:nvSpPr>
          <p:cNvPr id="117" name="Text Box 237">
            <a:extLst>
              <a:ext uri="{FF2B5EF4-FFF2-40B4-BE49-F238E27FC236}">
                <a16:creationId xmlns:a16="http://schemas.microsoft.com/office/drawing/2014/main" id="{1B921AE1-2141-43CB-B398-20356728170F}"/>
              </a:ext>
            </a:extLst>
          </p:cNvPr>
          <p:cNvSpPr txBox="1">
            <a:spLocks noChangeArrowheads="1"/>
          </p:cNvSpPr>
          <p:nvPr/>
        </p:nvSpPr>
        <p:spPr bwMode="auto">
          <a:xfrm>
            <a:off x="5623000" y="1173481"/>
            <a:ext cx="641201" cy="517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accent6">
                    <a:lumMod val="75000"/>
                  </a:schemeClr>
                </a:solidFill>
              </a:rPr>
              <a:t>Object</a:t>
            </a:r>
          </a:p>
          <a:p>
            <a:pPr algn="ctr">
              <a:lnSpc>
                <a:spcPct val="90000"/>
              </a:lnSpc>
            </a:pPr>
            <a:r>
              <a:rPr lang="en-US" sz="1867" dirty="0">
                <a:solidFill>
                  <a:schemeClr val="accent6">
                    <a:lumMod val="75000"/>
                  </a:schemeClr>
                </a:solidFill>
              </a:rPr>
              <a:t>File</a:t>
            </a:r>
          </a:p>
        </p:txBody>
      </p:sp>
      <p:sp>
        <p:nvSpPr>
          <p:cNvPr id="118" name="Text Box 238">
            <a:extLst>
              <a:ext uri="{FF2B5EF4-FFF2-40B4-BE49-F238E27FC236}">
                <a16:creationId xmlns:a16="http://schemas.microsoft.com/office/drawing/2014/main" id="{29639382-9EAC-4EEB-AED7-127770F3AB35}"/>
              </a:ext>
            </a:extLst>
          </p:cNvPr>
          <p:cNvSpPr txBox="1">
            <a:spLocks noChangeArrowheads="1"/>
          </p:cNvSpPr>
          <p:nvPr/>
        </p:nvSpPr>
        <p:spPr bwMode="auto">
          <a:xfrm>
            <a:off x="7437121" y="1173481"/>
            <a:ext cx="1584113"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accent6">
                    <a:lumMod val="75000"/>
                  </a:schemeClr>
                </a:solidFill>
              </a:rPr>
              <a:t>Executable</a:t>
            </a:r>
          </a:p>
        </p:txBody>
      </p:sp>
      <p:sp>
        <p:nvSpPr>
          <p:cNvPr id="119" name="Text Box 239">
            <a:extLst>
              <a:ext uri="{FF2B5EF4-FFF2-40B4-BE49-F238E27FC236}">
                <a16:creationId xmlns:a16="http://schemas.microsoft.com/office/drawing/2014/main" id="{4B7C4661-AC56-4496-A7DA-EC73E15199AB}"/>
              </a:ext>
            </a:extLst>
          </p:cNvPr>
          <p:cNvSpPr txBox="1">
            <a:spLocks noChangeArrowheads="1"/>
          </p:cNvSpPr>
          <p:nvPr/>
        </p:nvSpPr>
        <p:spPr bwMode="auto">
          <a:xfrm>
            <a:off x="7802880" y="3977218"/>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err="1"/>
              <a:t>a.out</a:t>
            </a:r>
            <a:endParaRPr lang="en-US" sz="1867" dirty="0"/>
          </a:p>
        </p:txBody>
      </p:sp>
      <p:sp>
        <p:nvSpPr>
          <p:cNvPr id="120" name="Text Box 241">
            <a:extLst>
              <a:ext uri="{FF2B5EF4-FFF2-40B4-BE49-F238E27FC236}">
                <a16:creationId xmlns:a16="http://schemas.microsoft.com/office/drawing/2014/main" id="{2CEF8942-23A0-4842-BF7F-7C09D0C0E565}"/>
              </a:ext>
            </a:extLst>
          </p:cNvPr>
          <p:cNvSpPr txBox="1">
            <a:spLocks noChangeArrowheads="1"/>
          </p:cNvSpPr>
          <p:nvPr/>
        </p:nvSpPr>
        <p:spPr bwMode="auto">
          <a:xfrm>
            <a:off x="2024667" y="6050281"/>
            <a:ext cx="881652"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Compiler</a:t>
            </a:r>
          </a:p>
        </p:txBody>
      </p:sp>
      <p:sp>
        <p:nvSpPr>
          <p:cNvPr id="121" name="Text Box 242">
            <a:extLst>
              <a:ext uri="{FF2B5EF4-FFF2-40B4-BE49-F238E27FC236}">
                <a16:creationId xmlns:a16="http://schemas.microsoft.com/office/drawing/2014/main" id="{F0E5A347-4F6E-491C-8DC6-E3CE8FD5CF85}"/>
              </a:ext>
            </a:extLst>
          </p:cNvPr>
          <p:cNvSpPr txBox="1">
            <a:spLocks noChangeArrowheads="1"/>
          </p:cNvSpPr>
          <p:nvPr/>
        </p:nvSpPr>
        <p:spPr bwMode="auto">
          <a:xfrm>
            <a:off x="3989493" y="6050281"/>
            <a:ext cx="1584960"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Assembler</a:t>
            </a:r>
          </a:p>
        </p:txBody>
      </p:sp>
      <p:sp>
        <p:nvSpPr>
          <p:cNvPr id="122" name="Text Box 243">
            <a:extLst>
              <a:ext uri="{FF2B5EF4-FFF2-40B4-BE49-F238E27FC236}">
                <a16:creationId xmlns:a16="http://schemas.microsoft.com/office/drawing/2014/main" id="{692E6DD2-9EB2-4F93-99C1-601899235DC2}"/>
              </a:ext>
            </a:extLst>
          </p:cNvPr>
          <p:cNvSpPr txBox="1">
            <a:spLocks noChangeArrowheads="1"/>
          </p:cNvSpPr>
          <p:nvPr/>
        </p:nvSpPr>
        <p:spPr bwMode="auto">
          <a:xfrm>
            <a:off x="6809933" y="6050281"/>
            <a:ext cx="583814"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lnSpc>
                <a:spcPct val="90000"/>
              </a:lnSpc>
            </a:pPr>
            <a:r>
              <a:rPr lang="en-US" sz="1867" dirty="0">
                <a:solidFill>
                  <a:schemeClr val="tx2"/>
                </a:solidFill>
              </a:rPr>
              <a:t>Linker</a:t>
            </a:r>
          </a:p>
        </p:txBody>
      </p:sp>
      <p:sp>
        <p:nvSpPr>
          <p:cNvPr id="123" name="Text Box 244">
            <a:extLst>
              <a:ext uri="{FF2B5EF4-FFF2-40B4-BE49-F238E27FC236}">
                <a16:creationId xmlns:a16="http://schemas.microsoft.com/office/drawing/2014/main" id="{D90FE53E-605B-4AEA-8154-55A4E244E5D7}"/>
              </a:ext>
            </a:extLst>
          </p:cNvPr>
          <p:cNvSpPr txBox="1">
            <a:spLocks noChangeArrowheads="1"/>
          </p:cNvSpPr>
          <p:nvPr/>
        </p:nvSpPr>
        <p:spPr bwMode="auto">
          <a:xfrm>
            <a:off x="9049173" y="6050281"/>
            <a:ext cx="1009227" cy="25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lnSpc>
                <a:spcPct val="90000"/>
              </a:lnSpc>
            </a:pPr>
            <a:r>
              <a:rPr lang="en-US" sz="1867" dirty="0">
                <a:solidFill>
                  <a:schemeClr val="tx2"/>
                </a:solidFill>
              </a:rPr>
              <a:t>Loader</a:t>
            </a:r>
          </a:p>
        </p:txBody>
      </p:sp>
      <p:sp>
        <p:nvSpPr>
          <p:cNvPr id="124" name="Text Box 246">
            <a:extLst>
              <a:ext uri="{FF2B5EF4-FFF2-40B4-BE49-F238E27FC236}">
                <a16:creationId xmlns:a16="http://schemas.microsoft.com/office/drawing/2014/main" id="{1BDF3C0C-6A49-4E68-B672-62ADCE587554}"/>
              </a:ext>
            </a:extLst>
          </p:cNvPr>
          <p:cNvSpPr txBox="1">
            <a:spLocks noChangeArrowheads="1"/>
          </p:cNvSpPr>
          <p:nvPr/>
        </p:nvSpPr>
        <p:spPr bwMode="auto">
          <a:xfrm>
            <a:off x="6790267" y="397721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ld</a:t>
            </a:r>
            <a:endParaRPr lang="en-US" sz="1867" dirty="0"/>
          </a:p>
        </p:txBody>
      </p:sp>
      <p:sp>
        <p:nvSpPr>
          <p:cNvPr id="125" name="AutoShape 248">
            <a:extLst>
              <a:ext uri="{FF2B5EF4-FFF2-40B4-BE49-F238E27FC236}">
                <a16:creationId xmlns:a16="http://schemas.microsoft.com/office/drawing/2014/main" id="{7109EFB4-7FC4-4FE2-AF1E-FD9E31FE9E6A}"/>
              </a:ext>
            </a:extLst>
          </p:cNvPr>
          <p:cNvSpPr>
            <a:spLocks noChangeArrowheads="1"/>
          </p:cNvSpPr>
          <p:nvPr/>
        </p:nvSpPr>
        <p:spPr bwMode="auto">
          <a:xfrm>
            <a:off x="9144000" y="3459480"/>
            <a:ext cx="792480" cy="548640"/>
          </a:xfrm>
          <a:prstGeom prst="roundRect">
            <a:avLst>
              <a:gd name="adj" fmla="val 16667"/>
            </a:avLst>
          </a:prstGeom>
          <a:solidFill>
            <a:srgbClr val="B7CBF0"/>
          </a:solidFill>
          <a:ln w="12700">
            <a:solidFill>
              <a:schemeClr val="tx1"/>
            </a:solidFill>
            <a:round/>
            <a:headEnd/>
            <a:tailEnd/>
          </a:ln>
          <a:effectLst/>
        </p:spPr>
        <p:txBody>
          <a:bodyPr wrap="none" anchor="ctr"/>
          <a:lstStyle/>
          <a:p>
            <a:pPr algn="ctr"/>
            <a:r>
              <a:rPr lang="en-US" sz="1867"/>
              <a:t>OS</a:t>
            </a:r>
          </a:p>
        </p:txBody>
      </p:sp>
      <p:grpSp>
        <p:nvGrpSpPr>
          <p:cNvPr id="127" name="Group 12">
            <a:extLst>
              <a:ext uri="{FF2B5EF4-FFF2-40B4-BE49-F238E27FC236}">
                <a16:creationId xmlns:a16="http://schemas.microsoft.com/office/drawing/2014/main" id="{F4CD18D9-6526-4836-937D-58E5880C9DB8}"/>
              </a:ext>
            </a:extLst>
          </p:cNvPr>
          <p:cNvGrpSpPr>
            <a:grpSpLocks/>
          </p:cNvGrpSpPr>
          <p:nvPr/>
        </p:nvGrpSpPr>
        <p:grpSpPr bwMode="auto">
          <a:xfrm>
            <a:off x="10353963" y="2706340"/>
            <a:ext cx="1431636" cy="2192669"/>
            <a:chOff x="1727" y="704"/>
            <a:chExt cx="465" cy="696"/>
          </a:xfrm>
        </p:grpSpPr>
        <p:sp>
          <p:nvSpPr>
            <p:cNvPr id="128" name="Rectangle 3">
              <a:extLst>
                <a:ext uri="{FF2B5EF4-FFF2-40B4-BE49-F238E27FC236}">
                  <a16:creationId xmlns:a16="http://schemas.microsoft.com/office/drawing/2014/main" id="{2DE4A221-BCE2-4612-AA7A-2C321770FB92}"/>
                </a:ext>
              </a:extLst>
            </p:cNvPr>
            <p:cNvSpPr>
              <a:spLocks noChangeArrowheads="1"/>
            </p:cNvSpPr>
            <p:nvPr/>
          </p:nvSpPr>
          <p:spPr bwMode="auto">
            <a:xfrm>
              <a:off x="1807" y="730"/>
              <a:ext cx="385" cy="656"/>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29" name="Rectangle 4">
              <a:extLst>
                <a:ext uri="{FF2B5EF4-FFF2-40B4-BE49-F238E27FC236}">
                  <a16:creationId xmlns:a16="http://schemas.microsoft.com/office/drawing/2014/main" id="{731EFFBA-EF2A-446F-B0B3-75E9007B182A}"/>
                </a:ext>
              </a:extLst>
            </p:cNvPr>
            <p:cNvSpPr>
              <a:spLocks noChangeArrowheads="1"/>
            </p:cNvSpPr>
            <p:nvPr/>
          </p:nvSpPr>
          <p:spPr bwMode="auto">
            <a:xfrm>
              <a:off x="1807" y="1198"/>
              <a:ext cx="385" cy="188"/>
            </a:xfrm>
            <a:prstGeom prst="rect">
              <a:avLst/>
            </a:prstGeom>
            <a:solidFill>
              <a:srgbClr val="B7CBF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Code</a:t>
              </a:r>
            </a:p>
          </p:txBody>
        </p:sp>
        <p:sp>
          <p:nvSpPr>
            <p:cNvPr id="130" name="Text Box 5">
              <a:extLst>
                <a:ext uri="{FF2B5EF4-FFF2-40B4-BE49-F238E27FC236}">
                  <a16:creationId xmlns:a16="http://schemas.microsoft.com/office/drawing/2014/main" id="{3B154FF7-D670-4F49-B989-E1A235B72AEB}"/>
                </a:ext>
              </a:extLst>
            </p:cNvPr>
            <p:cNvSpPr txBox="1">
              <a:spLocks noChangeArrowheads="1"/>
            </p:cNvSpPr>
            <p:nvPr/>
          </p:nvSpPr>
          <p:spPr bwMode="auto">
            <a:xfrm>
              <a:off x="1730" y="1296"/>
              <a:ext cx="45"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t>0</a:t>
              </a:r>
            </a:p>
          </p:txBody>
        </p:sp>
        <p:sp>
          <p:nvSpPr>
            <p:cNvPr id="131" name="Text Box 6">
              <a:extLst>
                <a:ext uri="{FF2B5EF4-FFF2-40B4-BE49-F238E27FC236}">
                  <a16:creationId xmlns:a16="http://schemas.microsoft.com/office/drawing/2014/main" id="{28A946A4-1D4F-4955-A812-6B293414A299}"/>
                </a:ext>
              </a:extLst>
            </p:cNvPr>
            <p:cNvSpPr txBox="1">
              <a:spLocks noChangeArrowheads="1"/>
            </p:cNvSpPr>
            <p:nvPr/>
          </p:nvSpPr>
          <p:spPr bwMode="auto">
            <a:xfrm>
              <a:off x="1727" y="704"/>
              <a:ext cx="74"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2133" b="1" dirty="0">
                  <a:cs typeface="Arial" charset="0"/>
                </a:rPr>
                <a:t>∞</a:t>
              </a:r>
            </a:p>
          </p:txBody>
        </p:sp>
        <p:sp>
          <p:nvSpPr>
            <p:cNvPr id="132" name="Rectangle 7">
              <a:extLst>
                <a:ext uri="{FF2B5EF4-FFF2-40B4-BE49-F238E27FC236}">
                  <a16:creationId xmlns:a16="http://schemas.microsoft.com/office/drawing/2014/main" id="{DB16B3FE-3063-4209-B278-10998C3F118A}"/>
                </a:ext>
              </a:extLst>
            </p:cNvPr>
            <p:cNvSpPr>
              <a:spLocks noChangeArrowheads="1"/>
            </p:cNvSpPr>
            <p:nvPr/>
          </p:nvSpPr>
          <p:spPr bwMode="auto">
            <a:xfrm>
              <a:off x="1807" y="1053"/>
              <a:ext cx="385" cy="145"/>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Data</a:t>
              </a:r>
            </a:p>
          </p:txBody>
        </p:sp>
        <p:sp>
          <p:nvSpPr>
            <p:cNvPr id="133" name="Rectangle 8">
              <a:extLst>
                <a:ext uri="{FF2B5EF4-FFF2-40B4-BE49-F238E27FC236}">
                  <a16:creationId xmlns:a16="http://schemas.microsoft.com/office/drawing/2014/main" id="{3D30C5B6-7C10-4430-B515-67986F9DD229}"/>
                </a:ext>
              </a:extLst>
            </p:cNvPr>
            <p:cNvSpPr>
              <a:spLocks noChangeArrowheads="1"/>
            </p:cNvSpPr>
            <p:nvPr/>
          </p:nvSpPr>
          <p:spPr bwMode="auto">
            <a:xfrm>
              <a:off x="1807" y="730"/>
              <a:ext cx="385" cy="114"/>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133" b="1" dirty="0"/>
                <a:t>Stack</a:t>
              </a:r>
            </a:p>
          </p:txBody>
        </p:sp>
        <p:sp>
          <p:nvSpPr>
            <p:cNvPr id="134" name="AutoShape 9">
              <a:extLst>
                <a:ext uri="{FF2B5EF4-FFF2-40B4-BE49-F238E27FC236}">
                  <a16:creationId xmlns:a16="http://schemas.microsoft.com/office/drawing/2014/main" id="{B6F88368-92CC-47A7-AE45-CAD88DFCC50B}"/>
                </a:ext>
              </a:extLst>
            </p:cNvPr>
            <p:cNvSpPr>
              <a:spLocks noChangeArrowheads="1"/>
            </p:cNvSpPr>
            <p:nvPr/>
          </p:nvSpPr>
          <p:spPr bwMode="auto">
            <a:xfrm>
              <a:off x="1974" y="844"/>
              <a:ext cx="52" cy="52"/>
            </a:xfrm>
            <a:prstGeom prst="downArrow">
              <a:avLst>
                <a:gd name="adj1" fmla="val 56250"/>
                <a:gd name="adj2" fmla="val 46181"/>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sp>
          <p:nvSpPr>
            <p:cNvPr id="135" name="AutoShape 10">
              <a:extLst>
                <a:ext uri="{FF2B5EF4-FFF2-40B4-BE49-F238E27FC236}">
                  <a16:creationId xmlns:a16="http://schemas.microsoft.com/office/drawing/2014/main" id="{6D94806B-63C9-4091-B23B-D01B3BEEAB93}"/>
                </a:ext>
              </a:extLst>
            </p:cNvPr>
            <p:cNvSpPr>
              <a:spLocks noChangeArrowheads="1"/>
            </p:cNvSpPr>
            <p:nvPr/>
          </p:nvSpPr>
          <p:spPr bwMode="auto">
            <a:xfrm flipV="1">
              <a:off x="1974" y="1001"/>
              <a:ext cx="52" cy="52"/>
            </a:xfrm>
            <a:prstGeom prst="downArrow">
              <a:avLst>
                <a:gd name="adj1" fmla="val 56250"/>
                <a:gd name="adj2" fmla="val 46181"/>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36" name="Group 58">
            <a:extLst>
              <a:ext uri="{FF2B5EF4-FFF2-40B4-BE49-F238E27FC236}">
                <a16:creationId xmlns:a16="http://schemas.microsoft.com/office/drawing/2014/main" id="{7457188D-13AC-4E30-B0AA-C2AFD5D3C65A}"/>
              </a:ext>
            </a:extLst>
          </p:cNvPr>
          <p:cNvGrpSpPr>
            <a:grpSpLocks/>
          </p:cNvGrpSpPr>
          <p:nvPr/>
        </p:nvGrpSpPr>
        <p:grpSpPr bwMode="auto">
          <a:xfrm>
            <a:off x="4479499" y="1996335"/>
            <a:ext cx="550763" cy="548851"/>
            <a:chOff x="624" y="2592"/>
            <a:chExt cx="288" cy="287"/>
          </a:xfrm>
        </p:grpSpPr>
        <p:sp>
          <p:nvSpPr>
            <p:cNvPr id="137" name="Freeform 59">
              <a:extLst>
                <a:ext uri="{FF2B5EF4-FFF2-40B4-BE49-F238E27FC236}">
                  <a16:creationId xmlns:a16="http://schemas.microsoft.com/office/drawing/2014/main" id="{5F9253E3-1200-4F8E-92F2-DD61EBB30EB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38" name="Arc 60">
              <a:extLst>
                <a:ext uri="{FF2B5EF4-FFF2-40B4-BE49-F238E27FC236}">
                  <a16:creationId xmlns:a16="http://schemas.microsoft.com/office/drawing/2014/main" id="{A7A08043-32C0-4D68-8C40-6D5C91A49A62}"/>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39" name="Line 111">
            <a:extLst>
              <a:ext uri="{FF2B5EF4-FFF2-40B4-BE49-F238E27FC236}">
                <a16:creationId xmlns:a16="http://schemas.microsoft.com/office/drawing/2014/main" id="{AFE8870C-C5D6-4265-BDE5-23A0A3676129}"/>
              </a:ext>
            </a:extLst>
          </p:cNvPr>
          <p:cNvSpPr>
            <a:spLocks noChangeShapeType="1"/>
          </p:cNvSpPr>
          <p:nvPr/>
        </p:nvSpPr>
        <p:spPr bwMode="auto">
          <a:xfrm>
            <a:off x="281993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0" name="Line 111">
            <a:extLst>
              <a:ext uri="{FF2B5EF4-FFF2-40B4-BE49-F238E27FC236}">
                <a16:creationId xmlns:a16="http://schemas.microsoft.com/office/drawing/2014/main" id="{2BE17AB0-2D4B-45A8-8739-001B55A29612}"/>
              </a:ext>
            </a:extLst>
          </p:cNvPr>
          <p:cNvSpPr>
            <a:spLocks noChangeShapeType="1"/>
          </p:cNvSpPr>
          <p:nvPr/>
        </p:nvSpPr>
        <p:spPr bwMode="auto">
          <a:xfrm>
            <a:off x="3946629"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1" name="Line 111">
            <a:extLst>
              <a:ext uri="{FF2B5EF4-FFF2-40B4-BE49-F238E27FC236}">
                <a16:creationId xmlns:a16="http://schemas.microsoft.com/office/drawing/2014/main" id="{EDF5A5B0-A260-4946-95FC-6718C0C8DB16}"/>
              </a:ext>
            </a:extLst>
          </p:cNvPr>
          <p:cNvSpPr>
            <a:spLocks noChangeShapeType="1"/>
          </p:cNvSpPr>
          <p:nvPr/>
        </p:nvSpPr>
        <p:spPr bwMode="auto">
          <a:xfrm>
            <a:off x="5136411" y="227076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43" name="Group 58">
            <a:extLst>
              <a:ext uri="{FF2B5EF4-FFF2-40B4-BE49-F238E27FC236}">
                <a16:creationId xmlns:a16="http://schemas.microsoft.com/office/drawing/2014/main" id="{07F9064F-09D1-41DE-BD45-04B2CB442ACB}"/>
              </a:ext>
            </a:extLst>
          </p:cNvPr>
          <p:cNvGrpSpPr>
            <a:grpSpLocks/>
          </p:cNvGrpSpPr>
          <p:nvPr/>
        </p:nvGrpSpPr>
        <p:grpSpPr bwMode="auto">
          <a:xfrm>
            <a:off x="6825397" y="3459375"/>
            <a:ext cx="550763" cy="548851"/>
            <a:chOff x="624" y="2592"/>
            <a:chExt cx="288" cy="287"/>
          </a:xfrm>
        </p:grpSpPr>
        <p:sp>
          <p:nvSpPr>
            <p:cNvPr id="144" name="Freeform 59">
              <a:extLst>
                <a:ext uri="{FF2B5EF4-FFF2-40B4-BE49-F238E27FC236}">
                  <a16:creationId xmlns:a16="http://schemas.microsoft.com/office/drawing/2014/main" id="{6F3B6284-F4C2-441B-AAD3-F5AEA535E2E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45" name="Arc 60">
              <a:extLst>
                <a:ext uri="{FF2B5EF4-FFF2-40B4-BE49-F238E27FC236}">
                  <a16:creationId xmlns:a16="http://schemas.microsoft.com/office/drawing/2014/main" id="{315AE3DE-1A69-42B8-925F-B94F85CC405B}"/>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grpSp>
        <p:nvGrpSpPr>
          <p:cNvPr id="146" name="Group 40">
            <a:extLst>
              <a:ext uri="{FF2B5EF4-FFF2-40B4-BE49-F238E27FC236}">
                <a16:creationId xmlns:a16="http://schemas.microsoft.com/office/drawing/2014/main" id="{4494ADC9-F8D4-4055-B57F-88E168CFB39D}"/>
              </a:ext>
            </a:extLst>
          </p:cNvPr>
          <p:cNvGrpSpPr>
            <a:grpSpLocks/>
          </p:cNvGrpSpPr>
          <p:nvPr/>
        </p:nvGrpSpPr>
        <p:grpSpPr bwMode="auto">
          <a:xfrm>
            <a:off x="5669280" y="3429002"/>
            <a:ext cx="487680" cy="592667"/>
            <a:chOff x="4992" y="3408"/>
            <a:chExt cx="240" cy="280"/>
          </a:xfrm>
        </p:grpSpPr>
        <p:sp>
          <p:nvSpPr>
            <p:cNvPr id="147" name="Rectangle 41">
              <a:extLst>
                <a:ext uri="{FF2B5EF4-FFF2-40B4-BE49-F238E27FC236}">
                  <a16:creationId xmlns:a16="http://schemas.microsoft.com/office/drawing/2014/main" id="{5CC9B121-D27D-442F-9DE2-0B3E48588349}"/>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48" name="Text Box 42">
              <a:extLst>
                <a:ext uri="{FF2B5EF4-FFF2-40B4-BE49-F238E27FC236}">
                  <a16:creationId xmlns:a16="http://schemas.microsoft.com/office/drawing/2014/main" id="{03AC05CF-0329-4212-8D51-60C10A322489}"/>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49" name="Group 43">
            <a:extLst>
              <a:ext uri="{FF2B5EF4-FFF2-40B4-BE49-F238E27FC236}">
                <a16:creationId xmlns:a16="http://schemas.microsoft.com/office/drawing/2014/main" id="{0A3D9692-15EE-40D6-BDDF-E85DEBB7D0A9}"/>
              </a:ext>
            </a:extLst>
          </p:cNvPr>
          <p:cNvGrpSpPr>
            <a:grpSpLocks/>
          </p:cNvGrpSpPr>
          <p:nvPr/>
        </p:nvGrpSpPr>
        <p:grpSpPr bwMode="auto">
          <a:xfrm>
            <a:off x="3352800" y="3429000"/>
            <a:ext cx="487680" cy="508000"/>
            <a:chOff x="1440" y="1632"/>
            <a:chExt cx="192" cy="200"/>
          </a:xfrm>
        </p:grpSpPr>
        <p:sp>
          <p:nvSpPr>
            <p:cNvPr id="150" name="AutoShape 44">
              <a:extLst>
                <a:ext uri="{FF2B5EF4-FFF2-40B4-BE49-F238E27FC236}">
                  <a16:creationId xmlns:a16="http://schemas.microsoft.com/office/drawing/2014/main" id="{EDAEC8BE-1FCF-4DAB-8EAC-F37CD74F178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1" name="Line 45">
              <a:extLst>
                <a:ext uri="{FF2B5EF4-FFF2-40B4-BE49-F238E27FC236}">
                  <a16:creationId xmlns:a16="http://schemas.microsoft.com/office/drawing/2014/main" id="{25BD3BBB-8C8B-499C-9AD5-79C2E8DBDF82}"/>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2" name="Line 46">
              <a:extLst>
                <a:ext uri="{FF2B5EF4-FFF2-40B4-BE49-F238E27FC236}">
                  <a16:creationId xmlns:a16="http://schemas.microsoft.com/office/drawing/2014/main" id="{18A25135-CDA6-4C0E-852E-2F542E6F2D72}"/>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3" name="Line 47">
              <a:extLst>
                <a:ext uri="{FF2B5EF4-FFF2-40B4-BE49-F238E27FC236}">
                  <a16:creationId xmlns:a16="http://schemas.microsoft.com/office/drawing/2014/main" id="{88B2A79F-9EE7-4312-8F71-33008A8311AE}"/>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4" name="Line 48">
              <a:extLst>
                <a:ext uri="{FF2B5EF4-FFF2-40B4-BE49-F238E27FC236}">
                  <a16:creationId xmlns:a16="http://schemas.microsoft.com/office/drawing/2014/main" id="{029D7209-DEA0-48A0-952E-4F8874A54C5D}"/>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55" name="Line 49">
              <a:extLst>
                <a:ext uri="{FF2B5EF4-FFF2-40B4-BE49-F238E27FC236}">
                  <a16:creationId xmlns:a16="http://schemas.microsoft.com/office/drawing/2014/main" id="{A01D29E9-3473-4310-A9CD-F514AF794824}"/>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56" name="Group 57">
            <a:extLst>
              <a:ext uri="{FF2B5EF4-FFF2-40B4-BE49-F238E27FC236}">
                <a16:creationId xmlns:a16="http://schemas.microsoft.com/office/drawing/2014/main" id="{C49A1295-CCE3-4384-B805-9BA82291C687}"/>
              </a:ext>
            </a:extLst>
          </p:cNvPr>
          <p:cNvGrpSpPr>
            <a:grpSpLocks/>
          </p:cNvGrpSpPr>
          <p:nvPr/>
        </p:nvGrpSpPr>
        <p:grpSpPr bwMode="auto">
          <a:xfrm>
            <a:off x="1036320" y="3429005"/>
            <a:ext cx="487680" cy="508001"/>
            <a:chOff x="1104" y="1968"/>
            <a:chExt cx="230" cy="240"/>
          </a:xfrm>
        </p:grpSpPr>
        <p:sp>
          <p:nvSpPr>
            <p:cNvPr id="157" name="AutoShape 51">
              <a:extLst>
                <a:ext uri="{FF2B5EF4-FFF2-40B4-BE49-F238E27FC236}">
                  <a16:creationId xmlns:a16="http://schemas.microsoft.com/office/drawing/2014/main" id="{B9C30078-4796-4F4C-AE86-2AA655D6611A}"/>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58" name="Line 52">
              <a:extLst>
                <a:ext uri="{FF2B5EF4-FFF2-40B4-BE49-F238E27FC236}">
                  <a16:creationId xmlns:a16="http://schemas.microsoft.com/office/drawing/2014/main" id="{A5368C46-78FA-4443-B39F-C130337FE9F3}"/>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59" name="Line 53">
              <a:extLst>
                <a:ext uri="{FF2B5EF4-FFF2-40B4-BE49-F238E27FC236}">
                  <a16:creationId xmlns:a16="http://schemas.microsoft.com/office/drawing/2014/main" id="{7E9F3F30-37E4-4436-A082-A23A769076A0}"/>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0" name="Line 54">
              <a:extLst>
                <a:ext uri="{FF2B5EF4-FFF2-40B4-BE49-F238E27FC236}">
                  <a16:creationId xmlns:a16="http://schemas.microsoft.com/office/drawing/2014/main" id="{46BBF239-0605-45D6-AE86-9978AEF4BDF6}"/>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1" name="Line 55">
              <a:extLst>
                <a:ext uri="{FF2B5EF4-FFF2-40B4-BE49-F238E27FC236}">
                  <a16:creationId xmlns:a16="http://schemas.microsoft.com/office/drawing/2014/main" id="{440721A5-5400-4DAB-8C35-5B6BA489108B}"/>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62" name="Line 56">
              <a:extLst>
                <a:ext uri="{FF2B5EF4-FFF2-40B4-BE49-F238E27FC236}">
                  <a16:creationId xmlns:a16="http://schemas.microsoft.com/office/drawing/2014/main" id="{852722F8-2C2E-4BAC-B352-FEF7080347B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63" name="Group 58">
            <a:extLst>
              <a:ext uri="{FF2B5EF4-FFF2-40B4-BE49-F238E27FC236}">
                <a16:creationId xmlns:a16="http://schemas.microsoft.com/office/drawing/2014/main" id="{0458B070-0088-40E7-8489-D926A8F8CE05}"/>
              </a:ext>
            </a:extLst>
          </p:cNvPr>
          <p:cNvGrpSpPr>
            <a:grpSpLocks/>
          </p:cNvGrpSpPr>
          <p:nvPr/>
        </p:nvGrpSpPr>
        <p:grpSpPr bwMode="auto">
          <a:xfrm>
            <a:off x="2163019" y="3459375"/>
            <a:ext cx="550763" cy="548851"/>
            <a:chOff x="624" y="2592"/>
            <a:chExt cx="288" cy="287"/>
          </a:xfrm>
        </p:grpSpPr>
        <p:sp>
          <p:nvSpPr>
            <p:cNvPr id="164" name="Freeform 59">
              <a:extLst>
                <a:ext uri="{FF2B5EF4-FFF2-40B4-BE49-F238E27FC236}">
                  <a16:creationId xmlns:a16="http://schemas.microsoft.com/office/drawing/2014/main" id="{9DB4EA63-E220-4BCF-A6F6-6B70B2DB5254}"/>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65" name="Arc 60">
              <a:extLst>
                <a:ext uri="{FF2B5EF4-FFF2-40B4-BE49-F238E27FC236}">
                  <a16:creationId xmlns:a16="http://schemas.microsoft.com/office/drawing/2014/main" id="{1DD770D6-1AFB-414A-A1A5-8A7AF8894080}"/>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66" name="Line 111">
            <a:extLst>
              <a:ext uri="{FF2B5EF4-FFF2-40B4-BE49-F238E27FC236}">
                <a16:creationId xmlns:a16="http://schemas.microsoft.com/office/drawing/2014/main" id="{A6A3A868-EC57-4F29-8B45-88CA6CA09CD5}"/>
              </a:ext>
            </a:extLst>
          </p:cNvPr>
          <p:cNvSpPr>
            <a:spLocks noChangeShapeType="1"/>
          </p:cNvSpPr>
          <p:nvPr/>
        </p:nvSpPr>
        <p:spPr bwMode="auto">
          <a:xfrm>
            <a:off x="163014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67" name="Text Box 115">
            <a:extLst>
              <a:ext uri="{FF2B5EF4-FFF2-40B4-BE49-F238E27FC236}">
                <a16:creationId xmlns:a16="http://schemas.microsoft.com/office/drawing/2014/main" id="{72F0DBFF-E7BC-4BE9-B3E7-05209A3B16A5}"/>
              </a:ext>
            </a:extLst>
          </p:cNvPr>
          <p:cNvSpPr txBox="1">
            <a:spLocks noChangeArrowheads="1"/>
          </p:cNvSpPr>
          <p:nvPr/>
        </p:nvSpPr>
        <p:spPr bwMode="auto">
          <a:xfrm>
            <a:off x="2133600" y="3977217"/>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168" name="Text Box 116">
            <a:extLst>
              <a:ext uri="{FF2B5EF4-FFF2-40B4-BE49-F238E27FC236}">
                <a16:creationId xmlns:a16="http://schemas.microsoft.com/office/drawing/2014/main" id="{408CED79-8061-4FE0-B8D5-CDAEC5377B15}"/>
              </a:ext>
            </a:extLst>
          </p:cNvPr>
          <p:cNvSpPr txBox="1">
            <a:spLocks noChangeArrowheads="1"/>
          </p:cNvSpPr>
          <p:nvPr/>
        </p:nvSpPr>
        <p:spPr bwMode="auto">
          <a:xfrm>
            <a:off x="9144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y.c</a:t>
            </a:r>
            <a:endParaRPr lang="en-US" sz="1867" dirty="0"/>
          </a:p>
        </p:txBody>
      </p:sp>
      <p:sp>
        <p:nvSpPr>
          <p:cNvPr id="169" name="Text Box 117">
            <a:extLst>
              <a:ext uri="{FF2B5EF4-FFF2-40B4-BE49-F238E27FC236}">
                <a16:creationId xmlns:a16="http://schemas.microsoft.com/office/drawing/2014/main" id="{D1C1E973-32E1-4ED8-86F3-F1FFA0366EB3}"/>
              </a:ext>
            </a:extLst>
          </p:cNvPr>
          <p:cNvSpPr txBox="1">
            <a:spLocks noChangeArrowheads="1"/>
          </p:cNvSpPr>
          <p:nvPr/>
        </p:nvSpPr>
        <p:spPr bwMode="auto">
          <a:xfrm>
            <a:off x="3251200" y="3977217"/>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y.s</a:t>
            </a:r>
            <a:endParaRPr lang="en-US" sz="1867" dirty="0"/>
          </a:p>
        </p:txBody>
      </p:sp>
      <p:sp>
        <p:nvSpPr>
          <p:cNvPr id="170" name="Text Box 118">
            <a:extLst>
              <a:ext uri="{FF2B5EF4-FFF2-40B4-BE49-F238E27FC236}">
                <a16:creationId xmlns:a16="http://schemas.microsoft.com/office/drawing/2014/main" id="{4298ADBE-AC3D-4A84-AC4C-2E7F4ABB3F81}"/>
              </a:ext>
            </a:extLst>
          </p:cNvPr>
          <p:cNvSpPr txBox="1">
            <a:spLocks noChangeArrowheads="1"/>
          </p:cNvSpPr>
          <p:nvPr/>
        </p:nvSpPr>
        <p:spPr bwMode="auto">
          <a:xfrm>
            <a:off x="4453467" y="3977217"/>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171" name="Text Box 119">
            <a:extLst>
              <a:ext uri="{FF2B5EF4-FFF2-40B4-BE49-F238E27FC236}">
                <a16:creationId xmlns:a16="http://schemas.microsoft.com/office/drawing/2014/main" id="{61D25146-D3BB-4BF4-9087-2D01807950CB}"/>
              </a:ext>
            </a:extLst>
          </p:cNvPr>
          <p:cNvSpPr txBox="1">
            <a:spLocks noChangeArrowheads="1"/>
          </p:cNvSpPr>
          <p:nvPr/>
        </p:nvSpPr>
        <p:spPr bwMode="auto">
          <a:xfrm>
            <a:off x="5571067" y="3977217"/>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y.o</a:t>
            </a:r>
            <a:endParaRPr lang="en-US" sz="1867" dirty="0"/>
          </a:p>
        </p:txBody>
      </p:sp>
      <p:grpSp>
        <p:nvGrpSpPr>
          <p:cNvPr id="172" name="Group 58">
            <a:extLst>
              <a:ext uri="{FF2B5EF4-FFF2-40B4-BE49-F238E27FC236}">
                <a16:creationId xmlns:a16="http://schemas.microsoft.com/office/drawing/2014/main" id="{5E716E86-BB35-425E-9228-67E14F8CCFCC}"/>
              </a:ext>
            </a:extLst>
          </p:cNvPr>
          <p:cNvGrpSpPr>
            <a:grpSpLocks/>
          </p:cNvGrpSpPr>
          <p:nvPr/>
        </p:nvGrpSpPr>
        <p:grpSpPr bwMode="auto">
          <a:xfrm>
            <a:off x="4479499" y="3459375"/>
            <a:ext cx="550763" cy="548851"/>
            <a:chOff x="624" y="2592"/>
            <a:chExt cx="288" cy="287"/>
          </a:xfrm>
        </p:grpSpPr>
        <p:sp>
          <p:nvSpPr>
            <p:cNvPr id="173" name="Freeform 59">
              <a:extLst>
                <a:ext uri="{FF2B5EF4-FFF2-40B4-BE49-F238E27FC236}">
                  <a16:creationId xmlns:a16="http://schemas.microsoft.com/office/drawing/2014/main" id="{9E8BECE6-FE10-4F83-9EF9-904195037711}"/>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74" name="Arc 60">
              <a:extLst>
                <a:ext uri="{FF2B5EF4-FFF2-40B4-BE49-F238E27FC236}">
                  <a16:creationId xmlns:a16="http://schemas.microsoft.com/office/drawing/2014/main" id="{2E1FB197-461B-44E7-A304-BF8C4A1A9FA4}"/>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75" name="Line 111">
            <a:extLst>
              <a:ext uri="{FF2B5EF4-FFF2-40B4-BE49-F238E27FC236}">
                <a16:creationId xmlns:a16="http://schemas.microsoft.com/office/drawing/2014/main" id="{47822BAF-CDAC-46DD-929F-47724554E97A}"/>
              </a:ext>
            </a:extLst>
          </p:cNvPr>
          <p:cNvSpPr>
            <a:spLocks noChangeShapeType="1"/>
          </p:cNvSpPr>
          <p:nvPr/>
        </p:nvSpPr>
        <p:spPr bwMode="auto">
          <a:xfrm>
            <a:off x="281993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6" name="Line 111">
            <a:extLst>
              <a:ext uri="{FF2B5EF4-FFF2-40B4-BE49-F238E27FC236}">
                <a16:creationId xmlns:a16="http://schemas.microsoft.com/office/drawing/2014/main" id="{6E42741E-DD14-427B-B3DF-2253B2D9A8D9}"/>
              </a:ext>
            </a:extLst>
          </p:cNvPr>
          <p:cNvSpPr>
            <a:spLocks noChangeShapeType="1"/>
          </p:cNvSpPr>
          <p:nvPr/>
        </p:nvSpPr>
        <p:spPr bwMode="auto">
          <a:xfrm>
            <a:off x="394662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7" name="Line 111">
            <a:extLst>
              <a:ext uri="{FF2B5EF4-FFF2-40B4-BE49-F238E27FC236}">
                <a16:creationId xmlns:a16="http://schemas.microsoft.com/office/drawing/2014/main" id="{E015E8E1-5719-4384-8DA3-B6B12E6C3076}"/>
              </a:ext>
            </a:extLst>
          </p:cNvPr>
          <p:cNvSpPr>
            <a:spLocks noChangeShapeType="1"/>
          </p:cNvSpPr>
          <p:nvPr/>
        </p:nvSpPr>
        <p:spPr bwMode="auto">
          <a:xfrm>
            <a:off x="5136411"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78" name="Line 111">
            <a:extLst>
              <a:ext uri="{FF2B5EF4-FFF2-40B4-BE49-F238E27FC236}">
                <a16:creationId xmlns:a16="http://schemas.microsoft.com/office/drawing/2014/main" id="{07D707CF-27A7-4F23-8D56-A54518C8FE5E}"/>
              </a:ext>
            </a:extLst>
          </p:cNvPr>
          <p:cNvSpPr>
            <a:spLocks noChangeShapeType="1"/>
          </p:cNvSpPr>
          <p:nvPr/>
        </p:nvSpPr>
        <p:spPr bwMode="auto">
          <a:xfrm>
            <a:off x="627888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grpSp>
        <p:nvGrpSpPr>
          <p:cNvPr id="179" name="Group 40">
            <a:extLst>
              <a:ext uri="{FF2B5EF4-FFF2-40B4-BE49-F238E27FC236}">
                <a16:creationId xmlns:a16="http://schemas.microsoft.com/office/drawing/2014/main" id="{1A2A537E-91A9-41FA-A363-9E22C0B6F62F}"/>
              </a:ext>
            </a:extLst>
          </p:cNvPr>
          <p:cNvGrpSpPr>
            <a:grpSpLocks/>
          </p:cNvGrpSpPr>
          <p:nvPr/>
        </p:nvGrpSpPr>
        <p:grpSpPr bwMode="auto">
          <a:xfrm>
            <a:off x="5669280" y="4892042"/>
            <a:ext cx="487680" cy="592667"/>
            <a:chOff x="4992" y="3408"/>
            <a:chExt cx="240" cy="280"/>
          </a:xfrm>
        </p:grpSpPr>
        <p:sp>
          <p:nvSpPr>
            <p:cNvPr id="180" name="Rectangle 41">
              <a:extLst>
                <a:ext uri="{FF2B5EF4-FFF2-40B4-BE49-F238E27FC236}">
                  <a16:creationId xmlns:a16="http://schemas.microsoft.com/office/drawing/2014/main" id="{6A42DBCB-CDF0-45CF-B930-F93E1C8CDDFB}"/>
                </a:ext>
              </a:extLst>
            </p:cNvPr>
            <p:cNvSpPr>
              <a:spLocks noChangeArrowheads="1"/>
            </p:cNvSpPr>
            <p:nvPr/>
          </p:nvSpPr>
          <p:spPr bwMode="auto">
            <a:xfrm>
              <a:off x="4992" y="3408"/>
              <a:ext cx="240" cy="136"/>
            </a:xfrm>
            <a:prstGeom prst="rect">
              <a:avLst/>
            </a:prstGeom>
            <a:gradFill rotWithShape="1">
              <a:gsLst>
                <a:gs pos="0">
                  <a:srgbClr val="B8F19B">
                    <a:gamma/>
                    <a:tint val="20000"/>
                    <a:invGamma/>
                  </a:srgbClr>
                </a:gs>
                <a:gs pos="100000">
                  <a:srgbClr val="B8F19B"/>
                </a:gs>
              </a:gsLst>
              <a:lin ang="2700000" scaled="1"/>
            </a:gradFill>
            <a:ln w="12700">
              <a:solidFill>
                <a:srgbClr val="52C11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1" name="Text Box 42">
              <a:extLst>
                <a:ext uri="{FF2B5EF4-FFF2-40B4-BE49-F238E27FC236}">
                  <a16:creationId xmlns:a16="http://schemas.microsoft.com/office/drawing/2014/main" id="{3ACBBB1B-E982-4AED-83D6-835340F94032}"/>
                </a:ext>
              </a:extLst>
            </p:cNvPr>
            <p:cNvSpPr txBox="1">
              <a:spLocks noChangeArrowheads="1"/>
            </p:cNvSpPr>
            <p:nvPr/>
          </p:nvSpPr>
          <p:spPr bwMode="auto">
            <a:xfrm>
              <a:off x="5019" y="3426"/>
              <a:ext cx="185" cy="262"/>
            </a:xfrm>
            <a:prstGeom prst="rect">
              <a:avLst/>
            </a:prstGeom>
            <a:noFill/>
            <a:ln>
              <a:noFill/>
            </a:ln>
            <a:effectLst/>
            <a:extLst>
              <a:ext uri="{909E8E84-426E-40DD-AFC4-6F175D3DCCD1}">
                <a14:hiddenFill xmlns:a14="http://schemas.microsoft.com/office/drawing/2010/main">
                  <a:solidFill>
                    <a:srgbClr val="D9CCF2"/>
                  </a:solidFill>
                </a14:hiddenFill>
              </a:ext>
              <a:ext uri="{91240B29-F687-4F45-9708-019B960494DF}">
                <a14:hiddenLine xmlns:a14="http://schemas.microsoft.com/office/drawing/2010/main" w="9525">
                  <a:solidFill>
                    <a:srgbClr val="A95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90000"/>
                </a:lnSpc>
              </a:pPr>
              <a:r>
                <a:rPr lang="en-US" sz="667" dirty="0"/>
                <a:t>101010101010101010101010101010101010101010101010</a:t>
              </a:r>
            </a:p>
          </p:txBody>
        </p:sp>
      </p:grpSp>
      <p:grpSp>
        <p:nvGrpSpPr>
          <p:cNvPr id="182" name="Group 43">
            <a:extLst>
              <a:ext uri="{FF2B5EF4-FFF2-40B4-BE49-F238E27FC236}">
                <a16:creationId xmlns:a16="http://schemas.microsoft.com/office/drawing/2014/main" id="{8B4FB420-E2CF-4546-AAF1-5A036250C1CA}"/>
              </a:ext>
            </a:extLst>
          </p:cNvPr>
          <p:cNvGrpSpPr>
            <a:grpSpLocks/>
          </p:cNvGrpSpPr>
          <p:nvPr/>
        </p:nvGrpSpPr>
        <p:grpSpPr bwMode="auto">
          <a:xfrm>
            <a:off x="3352800" y="4892040"/>
            <a:ext cx="487680" cy="508000"/>
            <a:chOff x="1440" y="1632"/>
            <a:chExt cx="192" cy="200"/>
          </a:xfrm>
        </p:grpSpPr>
        <p:sp>
          <p:nvSpPr>
            <p:cNvPr id="183" name="AutoShape 44">
              <a:extLst>
                <a:ext uri="{FF2B5EF4-FFF2-40B4-BE49-F238E27FC236}">
                  <a16:creationId xmlns:a16="http://schemas.microsoft.com/office/drawing/2014/main" id="{938FFA2A-F180-4773-94BA-144C449D51BE}"/>
                </a:ext>
              </a:extLst>
            </p:cNvPr>
            <p:cNvSpPr>
              <a:spLocks noChangeAspect="1" noChangeArrowheads="1"/>
            </p:cNvSpPr>
            <p:nvPr/>
          </p:nvSpPr>
          <p:spPr bwMode="auto">
            <a:xfrm flipV="1">
              <a:off x="1440" y="1632"/>
              <a:ext cx="192" cy="160"/>
            </a:xfrm>
            <a:prstGeom prst="foldedCorner">
              <a:avLst>
                <a:gd name="adj" fmla="val 29690"/>
              </a:avLst>
            </a:prstGeom>
            <a:gradFill rotWithShape="1">
              <a:gsLst>
                <a:gs pos="0">
                  <a:srgbClr val="BFCEFF">
                    <a:gamma/>
                    <a:tint val="5882"/>
                    <a:invGamma/>
                  </a:srgbClr>
                </a:gs>
                <a:gs pos="100000">
                  <a:srgbClr val="BFCEFF"/>
                </a:gs>
              </a:gsLst>
              <a:lin ang="2700000" scaled="1"/>
            </a:gradFill>
            <a:ln w="12700">
              <a:solidFill>
                <a:srgbClr val="33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84" name="Line 45">
              <a:extLst>
                <a:ext uri="{FF2B5EF4-FFF2-40B4-BE49-F238E27FC236}">
                  <a16:creationId xmlns:a16="http://schemas.microsoft.com/office/drawing/2014/main" id="{D1AA2DC7-4743-4E91-9466-A392CD543158}"/>
                </a:ext>
              </a:extLst>
            </p:cNvPr>
            <p:cNvSpPr>
              <a:spLocks noChangeAspect="1" noChangeShapeType="1"/>
            </p:cNvSpPr>
            <p:nvPr/>
          </p:nvSpPr>
          <p:spPr bwMode="auto">
            <a:xfrm>
              <a:off x="1459" y="1672"/>
              <a:ext cx="125"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85" name="Line 46">
              <a:extLst>
                <a:ext uri="{FF2B5EF4-FFF2-40B4-BE49-F238E27FC236}">
                  <a16:creationId xmlns:a16="http://schemas.microsoft.com/office/drawing/2014/main" id="{4225426B-700B-4E10-A6BF-74CB66BE7241}"/>
                </a:ext>
              </a:extLst>
            </p:cNvPr>
            <p:cNvSpPr>
              <a:spLocks noChangeAspect="1" noChangeShapeType="1"/>
            </p:cNvSpPr>
            <p:nvPr/>
          </p:nvSpPr>
          <p:spPr bwMode="auto">
            <a:xfrm>
              <a:off x="1459" y="171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6" name="Line 47">
              <a:extLst>
                <a:ext uri="{FF2B5EF4-FFF2-40B4-BE49-F238E27FC236}">
                  <a16:creationId xmlns:a16="http://schemas.microsoft.com/office/drawing/2014/main" id="{2C25EE72-0C9A-40F0-A178-2993F7D70C13}"/>
                </a:ext>
              </a:extLst>
            </p:cNvPr>
            <p:cNvSpPr>
              <a:spLocks noChangeAspect="1" noChangeShapeType="1"/>
            </p:cNvSpPr>
            <p:nvPr/>
          </p:nvSpPr>
          <p:spPr bwMode="auto">
            <a:xfrm>
              <a:off x="1459" y="175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7" name="Line 48">
              <a:extLst>
                <a:ext uri="{FF2B5EF4-FFF2-40B4-BE49-F238E27FC236}">
                  <a16:creationId xmlns:a16="http://schemas.microsoft.com/office/drawing/2014/main" id="{26607C98-6F9B-4E6F-B5C6-021D27795C7C}"/>
                </a:ext>
              </a:extLst>
            </p:cNvPr>
            <p:cNvSpPr>
              <a:spLocks noChangeAspect="1" noChangeShapeType="1"/>
            </p:cNvSpPr>
            <p:nvPr/>
          </p:nvSpPr>
          <p:spPr bwMode="auto">
            <a:xfrm>
              <a:off x="1459" y="179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88" name="Line 49">
              <a:extLst>
                <a:ext uri="{FF2B5EF4-FFF2-40B4-BE49-F238E27FC236}">
                  <a16:creationId xmlns:a16="http://schemas.microsoft.com/office/drawing/2014/main" id="{B86278B3-9297-4E13-9CF2-D3F2CE0C04E2}"/>
                </a:ext>
              </a:extLst>
            </p:cNvPr>
            <p:cNvSpPr>
              <a:spLocks noChangeAspect="1" noChangeShapeType="1"/>
            </p:cNvSpPr>
            <p:nvPr/>
          </p:nvSpPr>
          <p:spPr bwMode="auto">
            <a:xfrm>
              <a:off x="1459" y="1832"/>
              <a:ext cx="154" cy="0"/>
            </a:xfrm>
            <a:prstGeom prst="line">
              <a:avLst/>
            </a:prstGeom>
            <a:noFill/>
            <a:ln w="127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89" name="Group 57">
            <a:extLst>
              <a:ext uri="{FF2B5EF4-FFF2-40B4-BE49-F238E27FC236}">
                <a16:creationId xmlns:a16="http://schemas.microsoft.com/office/drawing/2014/main" id="{B68F4256-A05F-4A16-8F23-8E77A97FE4B8}"/>
              </a:ext>
            </a:extLst>
          </p:cNvPr>
          <p:cNvGrpSpPr>
            <a:grpSpLocks/>
          </p:cNvGrpSpPr>
          <p:nvPr/>
        </p:nvGrpSpPr>
        <p:grpSpPr bwMode="auto">
          <a:xfrm>
            <a:off x="1036320" y="4892045"/>
            <a:ext cx="487680" cy="508001"/>
            <a:chOff x="1104" y="1968"/>
            <a:chExt cx="230" cy="240"/>
          </a:xfrm>
        </p:grpSpPr>
        <p:sp>
          <p:nvSpPr>
            <p:cNvPr id="190" name="AutoShape 51">
              <a:extLst>
                <a:ext uri="{FF2B5EF4-FFF2-40B4-BE49-F238E27FC236}">
                  <a16:creationId xmlns:a16="http://schemas.microsoft.com/office/drawing/2014/main" id="{F610F496-A16D-4141-B77B-682177F0DA0B}"/>
                </a:ext>
              </a:extLst>
            </p:cNvPr>
            <p:cNvSpPr>
              <a:spLocks noChangeAspect="1" noChangeArrowheads="1"/>
            </p:cNvSpPr>
            <p:nvPr/>
          </p:nvSpPr>
          <p:spPr bwMode="auto">
            <a:xfrm flipV="1">
              <a:off x="1104" y="1968"/>
              <a:ext cx="230" cy="192"/>
            </a:xfrm>
            <a:prstGeom prst="foldedCorner">
              <a:avLst>
                <a:gd name="adj" fmla="val 29690"/>
              </a:avLst>
            </a:prstGeom>
            <a:gradFill rotWithShape="1">
              <a:gsLst>
                <a:gs pos="0">
                  <a:srgbClr val="FFE0B3">
                    <a:gamma/>
                    <a:tint val="5882"/>
                    <a:invGamma/>
                  </a:srgbClr>
                </a:gs>
                <a:gs pos="100000">
                  <a:srgbClr val="FFE0B3"/>
                </a:gs>
              </a:gsLst>
              <a:lin ang="2700000" scaled="1"/>
            </a:gradFill>
            <a:ln w="12700">
              <a:solidFill>
                <a:srgbClr val="FFA21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en-US" sz="1867"/>
            </a:p>
          </p:txBody>
        </p:sp>
        <p:sp>
          <p:nvSpPr>
            <p:cNvPr id="191" name="Line 52">
              <a:extLst>
                <a:ext uri="{FF2B5EF4-FFF2-40B4-BE49-F238E27FC236}">
                  <a16:creationId xmlns:a16="http://schemas.microsoft.com/office/drawing/2014/main" id="{0974863F-2ED2-4E0B-B26C-F1B3EAB1AFE8}"/>
                </a:ext>
              </a:extLst>
            </p:cNvPr>
            <p:cNvSpPr>
              <a:spLocks noChangeAspect="1" noChangeShapeType="1"/>
            </p:cNvSpPr>
            <p:nvPr/>
          </p:nvSpPr>
          <p:spPr bwMode="auto">
            <a:xfrm>
              <a:off x="1127" y="2016"/>
              <a:ext cx="150"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sp>
          <p:nvSpPr>
            <p:cNvPr id="192" name="Line 53">
              <a:extLst>
                <a:ext uri="{FF2B5EF4-FFF2-40B4-BE49-F238E27FC236}">
                  <a16:creationId xmlns:a16="http://schemas.microsoft.com/office/drawing/2014/main" id="{C7326821-F550-44AE-A321-99E530255361}"/>
                </a:ext>
              </a:extLst>
            </p:cNvPr>
            <p:cNvSpPr>
              <a:spLocks noChangeAspect="1" noChangeShapeType="1"/>
            </p:cNvSpPr>
            <p:nvPr/>
          </p:nvSpPr>
          <p:spPr bwMode="auto">
            <a:xfrm>
              <a:off x="1127" y="2064"/>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3" name="Line 54">
              <a:extLst>
                <a:ext uri="{FF2B5EF4-FFF2-40B4-BE49-F238E27FC236}">
                  <a16:creationId xmlns:a16="http://schemas.microsoft.com/office/drawing/2014/main" id="{081EB0BC-7804-4B8B-B8E6-2A5234357065}"/>
                </a:ext>
              </a:extLst>
            </p:cNvPr>
            <p:cNvSpPr>
              <a:spLocks noChangeAspect="1" noChangeShapeType="1"/>
            </p:cNvSpPr>
            <p:nvPr/>
          </p:nvSpPr>
          <p:spPr bwMode="auto">
            <a:xfrm>
              <a:off x="1127" y="2112"/>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4" name="Line 55">
              <a:extLst>
                <a:ext uri="{FF2B5EF4-FFF2-40B4-BE49-F238E27FC236}">
                  <a16:creationId xmlns:a16="http://schemas.microsoft.com/office/drawing/2014/main" id="{6BB1D004-D236-4A41-A9E7-B0C63A4FD6D6}"/>
                </a:ext>
              </a:extLst>
            </p:cNvPr>
            <p:cNvSpPr>
              <a:spLocks noChangeAspect="1" noChangeShapeType="1"/>
            </p:cNvSpPr>
            <p:nvPr/>
          </p:nvSpPr>
          <p:spPr bwMode="auto">
            <a:xfrm>
              <a:off x="1127" y="2160"/>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sz="1867"/>
            </a:p>
          </p:txBody>
        </p:sp>
        <p:sp>
          <p:nvSpPr>
            <p:cNvPr id="195" name="Line 56">
              <a:extLst>
                <a:ext uri="{FF2B5EF4-FFF2-40B4-BE49-F238E27FC236}">
                  <a16:creationId xmlns:a16="http://schemas.microsoft.com/office/drawing/2014/main" id="{7F285BF4-C199-4F81-8A33-60679F178008}"/>
                </a:ext>
              </a:extLst>
            </p:cNvPr>
            <p:cNvSpPr>
              <a:spLocks noChangeAspect="1" noChangeShapeType="1"/>
            </p:cNvSpPr>
            <p:nvPr/>
          </p:nvSpPr>
          <p:spPr bwMode="auto">
            <a:xfrm>
              <a:off x="1127" y="2208"/>
              <a:ext cx="184" cy="0"/>
            </a:xfrm>
            <a:prstGeom prst="line">
              <a:avLst/>
            </a:prstGeom>
            <a:noFill/>
            <a:ln w="12700">
              <a:solidFill>
                <a:srgbClr val="FFA21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sz="1867"/>
            </a:p>
          </p:txBody>
        </p:sp>
      </p:grpSp>
      <p:grpSp>
        <p:nvGrpSpPr>
          <p:cNvPr id="196" name="Group 58">
            <a:extLst>
              <a:ext uri="{FF2B5EF4-FFF2-40B4-BE49-F238E27FC236}">
                <a16:creationId xmlns:a16="http://schemas.microsoft.com/office/drawing/2014/main" id="{A413029F-3DE3-43DF-9511-1E3EE6B3A0CD}"/>
              </a:ext>
            </a:extLst>
          </p:cNvPr>
          <p:cNvGrpSpPr>
            <a:grpSpLocks/>
          </p:cNvGrpSpPr>
          <p:nvPr/>
        </p:nvGrpSpPr>
        <p:grpSpPr bwMode="auto">
          <a:xfrm>
            <a:off x="2163019" y="4922415"/>
            <a:ext cx="550763" cy="548851"/>
            <a:chOff x="624" y="2592"/>
            <a:chExt cx="288" cy="287"/>
          </a:xfrm>
        </p:grpSpPr>
        <p:sp>
          <p:nvSpPr>
            <p:cNvPr id="197" name="Freeform 59">
              <a:extLst>
                <a:ext uri="{FF2B5EF4-FFF2-40B4-BE49-F238E27FC236}">
                  <a16:creationId xmlns:a16="http://schemas.microsoft.com/office/drawing/2014/main" id="{5642E06F-F49F-44ED-A325-E4394FB2A430}"/>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198" name="Arc 60">
              <a:extLst>
                <a:ext uri="{FF2B5EF4-FFF2-40B4-BE49-F238E27FC236}">
                  <a16:creationId xmlns:a16="http://schemas.microsoft.com/office/drawing/2014/main" id="{E6A52B79-1E90-4D85-B9AB-8B13E4ED5C7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199" name="Line 111">
            <a:extLst>
              <a:ext uri="{FF2B5EF4-FFF2-40B4-BE49-F238E27FC236}">
                <a16:creationId xmlns:a16="http://schemas.microsoft.com/office/drawing/2014/main" id="{0E365453-67A5-4991-9F44-FDBF8AD47B7B}"/>
              </a:ext>
            </a:extLst>
          </p:cNvPr>
          <p:cNvSpPr>
            <a:spLocks noChangeShapeType="1"/>
          </p:cNvSpPr>
          <p:nvPr/>
        </p:nvSpPr>
        <p:spPr bwMode="auto">
          <a:xfrm>
            <a:off x="163014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0" name="Text Box 115">
            <a:extLst>
              <a:ext uri="{FF2B5EF4-FFF2-40B4-BE49-F238E27FC236}">
                <a16:creationId xmlns:a16="http://schemas.microsoft.com/office/drawing/2014/main" id="{9FD3AE82-03D8-45D3-987B-D6ED2BD7F2D7}"/>
              </a:ext>
            </a:extLst>
          </p:cNvPr>
          <p:cNvSpPr txBox="1">
            <a:spLocks noChangeArrowheads="1"/>
          </p:cNvSpPr>
          <p:nvPr/>
        </p:nvSpPr>
        <p:spPr bwMode="auto">
          <a:xfrm>
            <a:off x="2133600" y="5440258"/>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gcc</a:t>
            </a:r>
            <a:endParaRPr lang="en-US" sz="1867" dirty="0"/>
          </a:p>
        </p:txBody>
      </p:sp>
      <p:sp>
        <p:nvSpPr>
          <p:cNvPr id="201" name="Text Box 116">
            <a:extLst>
              <a:ext uri="{FF2B5EF4-FFF2-40B4-BE49-F238E27FC236}">
                <a16:creationId xmlns:a16="http://schemas.microsoft.com/office/drawing/2014/main" id="{26A50666-9764-4007-99B6-5E3048D52DDE}"/>
              </a:ext>
            </a:extLst>
          </p:cNvPr>
          <p:cNvSpPr txBox="1">
            <a:spLocks noChangeArrowheads="1"/>
          </p:cNvSpPr>
          <p:nvPr/>
        </p:nvSpPr>
        <p:spPr bwMode="auto">
          <a:xfrm>
            <a:off x="9144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z.c</a:t>
            </a:r>
            <a:endParaRPr lang="en-US" sz="1867" dirty="0"/>
          </a:p>
        </p:txBody>
      </p:sp>
      <p:sp>
        <p:nvSpPr>
          <p:cNvPr id="202" name="Text Box 117">
            <a:extLst>
              <a:ext uri="{FF2B5EF4-FFF2-40B4-BE49-F238E27FC236}">
                <a16:creationId xmlns:a16="http://schemas.microsoft.com/office/drawing/2014/main" id="{64168818-9D27-4335-9318-81F9EFAF320F}"/>
              </a:ext>
            </a:extLst>
          </p:cNvPr>
          <p:cNvSpPr txBox="1">
            <a:spLocks noChangeArrowheads="1"/>
          </p:cNvSpPr>
          <p:nvPr/>
        </p:nvSpPr>
        <p:spPr bwMode="auto">
          <a:xfrm>
            <a:off x="3251200" y="5440258"/>
            <a:ext cx="7112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z.s</a:t>
            </a:r>
            <a:endParaRPr lang="en-US" sz="1867" dirty="0"/>
          </a:p>
        </p:txBody>
      </p:sp>
      <p:sp>
        <p:nvSpPr>
          <p:cNvPr id="203" name="Text Box 118">
            <a:extLst>
              <a:ext uri="{FF2B5EF4-FFF2-40B4-BE49-F238E27FC236}">
                <a16:creationId xmlns:a16="http://schemas.microsoft.com/office/drawing/2014/main" id="{BAFF6F66-00FF-454B-B3C4-BE32A58F6BA2}"/>
              </a:ext>
            </a:extLst>
          </p:cNvPr>
          <p:cNvSpPr txBox="1">
            <a:spLocks noChangeArrowheads="1"/>
          </p:cNvSpPr>
          <p:nvPr/>
        </p:nvSpPr>
        <p:spPr bwMode="auto">
          <a:xfrm>
            <a:off x="4453467" y="5440258"/>
            <a:ext cx="6265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a:t>as</a:t>
            </a:r>
          </a:p>
        </p:txBody>
      </p:sp>
      <p:sp>
        <p:nvSpPr>
          <p:cNvPr id="204" name="Text Box 119">
            <a:extLst>
              <a:ext uri="{FF2B5EF4-FFF2-40B4-BE49-F238E27FC236}">
                <a16:creationId xmlns:a16="http://schemas.microsoft.com/office/drawing/2014/main" id="{05BBC82A-7892-4112-B8FA-C373C7988C7D}"/>
              </a:ext>
            </a:extLst>
          </p:cNvPr>
          <p:cNvSpPr txBox="1">
            <a:spLocks noChangeArrowheads="1"/>
          </p:cNvSpPr>
          <p:nvPr/>
        </p:nvSpPr>
        <p:spPr bwMode="auto">
          <a:xfrm>
            <a:off x="5571067" y="5440258"/>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err="1"/>
              <a:t>z.o</a:t>
            </a:r>
            <a:endParaRPr lang="en-US" sz="1867" dirty="0"/>
          </a:p>
        </p:txBody>
      </p:sp>
      <p:grpSp>
        <p:nvGrpSpPr>
          <p:cNvPr id="205" name="Group 58">
            <a:extLst>
              <a:ext uri="{FF2B5EF4-FFF2-40B4-BE49-F238E27FC236}">
                <a16:creationId xmlns:a16="http://schemas.microsoft.com/office/drawing/2014/main" id="{41D84F1D-0F85-494A-894B-A8FDF68A7C91}"/>
              </a:ext>
            </a:extLst>
          </p:cNvPr>
          <p:cNvGrpSpPr>
            <a:grpSpLocks/>
          </p:cNvGrpSpPr>
          <p:nvPr/>
        </p:nvGrpSpPr>
        <p:grpSpPr bwMode="auto">
          <a:xfrm>
            <a:off x="4479499" y="4922415"/>
            <a:ext cx="550763" cy="548851"/>
            <a:chOff x="624" y="2592"/>
            <a:chExt cx="288" cy="287"/>
          </a:xfrm>
        </p:grpSpPr>
        <p:sp>
          <p:nvSpPr>
            <p:cNvPr id="206" name="Freeform 59">
              <a:extLst>
                <a:ext uri="{FF2B5EF4-FFF2-40B4-BE49-F238E27FC236}">
                  <a16:creationId xmlns:a16="http://schemas.microsoft.com/office/drawing/2014/main" id="{8BA53488-FEEC-4F27-9195-6B9DD2E8A6EA}"/>
                </a:ext>
              </a:extLst>
            </p:cNvPr>
            <p:cNvSpPr>
              <a:spLocks/>
            </p:cNvSpPr>
            <p:nvPr/>
          </p:nvSpPr>
          <p:spPr bwMode="auto">
            <a:xfrm>
              <a:off x="624" y="2592"/>
              <a:ext cx="288" cy="287"/>
            </a:xfrm>
            <a:custGeom>
              <a:avLst/>
              <a:gdLst>
                <a:gd name="T0" fmla="*/ 495 w 1185"/>
                <a:gd name="T1" fmla="*/ 13 h 1180"/>
                <a:gd name="T2" fmla="*/ 687 w 1185"/>
                <a:gd name="T3" fmla="*/ 13 h 1180"/>
                <a:gd name="T4" fmla="*/ 687 w 1185"/>
                <a:gd name="T5" fmla="*/ 205 h 1180"/>
                <a:gd name="T6" fmla="*/ 789 w 1185"/>
                <a:gd name="T7" fmla="*/ 253 h 1180"/>
                <a:gd name="T8" fmla="*/ 926 w 1185"/>
                <a:gd name="T9" fmla="*/ 118 h 1180"/>
                <a:gd name="T10" fmla="*/ 1064 w 1185"/>
                <a:gd name="T11" fmla="*/ 255 h 1180"/>
                <a:gd name="T12" fmla="*/ 926 w 1185"/>
                <a:gd name="T13" fmla="*/ 390 h 1180"/>
                <a:gd name="T14" fmla="*/ 975 w 1185"/>
                <a:gd name="T15" fmla="*/ 493 h 1180"/>
                <a:gd name="T16" fmla="*/ 1167 w 1185"/>
                <a:gd name="T17" fmla="*/ 493 h 1180"/>
                <a:gd name="T18" fmla="*/ 1167 w 1185"/>
                <a:gd name="T19" fmla="*/ 685 h 1180"/>
                <a:gd name="T20" fmla="*/ 975 w 1185"/>
                <a:gd name="T21" fmla="*/ 685 h 1180"/>
                <a:gd name="T22" fmla="*/ 927 w 1185"/>
                <a:gd name="T23" fmla="*/ 790 h 1180"/>
                <a:gd name="T24" fmla="*/ 1064 w 1185"/>
                <a:gd name="T25" fmla="*/ 924 h 1180"/>
                <a:gd name="T26" fmla="*/ 927 w 1185"/>
                <a:gd name="T27" fmla="*/ 1060 h 1180"/>
                <a:gd name="T28" fmla="*/ 791 w 1185"/>
                <a:gd name="T29" fmla="*/ 927 h 1180"/>
                <a:gd name="T30" fmla="*/ 687 w 1185"/>
                <a:gd name="T31" fmla="*/ 973 h 1180"/>
                <a:gd name="T32" fmla="*/ 687 w 1185"/>
                <a:gd name="T33" fmla="*/ 1165 h 1180"/>
                <a:gd name="T34" fmla="*/ 495 w 1185"/>
                <a:gd name="T35" fmla="*/ 1165 h 1180"/>
                <a:gd name="T36" fmla="*/ 495 w 1185"/>
                <a:gd name="T37" fmla="*/ 973 h 1180"/>
                <a:gd name="T38" fmla="*/ 390 w 1185"/>
                <a:gd name="T39" fmla="*/ 925 h 1180"/>
                <a:gd name="T40" fmla="*/ 254 w 1185"/>
                <a:gd name="T41" fmla="*/ 1062 h 1180"/>
                <a:gd name="T42" fmla="*/ 119 w 1185"/>
                <a:gd name="T43" fmla="*/ 927 h 1180"/>
                <a:gd name="T44" fmla="*/ 257 w 1185"/>
                <a:gd name="T45" fmla="*/ 789 h 1180"/>
                <a:gd name="T46" fmla="*/ 207 w 1185"/>
                <a:gd name="T47" fmla="*/ 685 h 1180"/>
                <a:gd name="T48" fmla="*/ 15 w 1185"/>
                <a:gd name="T49" fmla="*/ 685 h 1180"/>
                <a:gd name="T50" fmla="*/ 15 w 1185"/>
                <a:gd name="T51" fmla="*/ 493 h 1180"/>
                <a:gd name="T52" fmla="*/ 207 w 1185"/>
                <a:gd name="T53" fmla="*/ 493 h 1180"/>
                <a:gd name="T54" fmla="*/ 255 w 1185"/>
                <a:gd name="T55" fmla="*/ 388 h 1180"/>
                <a:gd name="T56" fmla="*/ 119 w 1185"/>
                <a:gd name="T57" fmla="*/ 252 h 1180"/>
                <a:gd name="T58" fmla="*/ 255 w 1185"/>
                <a:gd name="T59" fmla="*/ 115 h 1180"/>
                <a:gd name="T60" fmla="*/ 393 w 1185"/>
                <a:gd name="T61" fmla="*/ 253 h 1180"/>
                <a:gd name="T62" fmla="*/ 495 w 1185"/>
                <a:gd name="T63" fmla="*/ 205 h 1180"/>
                <a:gd name="T64" fmla="*/ 495 w 1185"/>
                <a:gd name="T65" fmla="*/ 13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5" h="1180">
                  <a:moveTo>
                    <a:pt x="495" y="13"/>
                  </a:moveTo>
                  <a:cubicBezTo>
                    <a:pt x="591" y="0"/>
                    <a:pt x="687" y="13"/>
                    <a:pt x="687" y="13"/>
                  </a:cubicBezTo>
                  <a:cubicBezTo>
                    <a:pt x="687" y="13"/>
                    <a:pt x="687" y="109"/>
                    <a:pt x="687" y="205"/>
                  </a:cubicBezTo>
                  <a:cubicBezTo>
                    <a:pt x="738" y="211"/>
                    <a:pt x="789" y="253"/>
                    <a:pt x="789" y="253"/>
                  </a:cubicBezTo>
                  <a:cubicBezTo>
                    <a:pt x="789" y="253"/>
                    <a:pt x="857" y="185"/>
                    <a:pt x="926" y="118"/>
                  </a:cubicBezTo>
                  <a:cubicBezTo>
                    <a:pt x="1013" y="178"/>
                    <a:pt x="1064" y="255"/>
                    <a:pt x="1064" y="255"/>
                  </a:cubicBezTo>
                  <a:cubicBezTo>
                    <a:pt x="1064" y="255"/>
                    <a:pt x="995" y="322"/>
                    <a:pt x="926" y="390"/>
                  </a:cubicBezTo>
                  <a:cubicBezTo>
                    <a:pt x="963" y="430"/>
                    <a:pt x="975" y="493"/>
                    <a:pt x="975" y="493"/>
                  </a:cubicBezTo>
                  <a:cubicBezTo>
                    <a:pt x="975" y="493"/>
                    <a:pt x="1071" y="493"/>
                    <a:pt x="1167" y="493"/>
                  </a:cubicBezTo>
                  <a:cubicBezTo>
                    <a:pt x="1185" y="586"/>
                    <a:pt x="1167" y="685"/>
                    <a:pt x="1167" y="685"/>
                  </a:cubicBezTo>
                  <a:cubicBezTo>
                    <a:pt x="1167" y="685"/>
                    <a:pt x="1071" y="685"/>
                    <a:pt x="975" y="685"/>
                  </a:cubicBezTo>
                  <a:cubicBezTo>
                    <a:pt x="971" y="739"/>
                    <a:pt x="927" y="790"/>
                    <a:pt x="927" y="790"/>
                  </a:cubicBezTo>
                  <a:lnTo>
                    <a:pt x="1064" y="924"/>
                  </a:lnTo>
                  <a:cubicBezTo>
                    <a:pt x="1064" y="924"/>
                    <a:pt x="1005" y="1002"/>
                    <a:pt x="927" y="1060"/>
                  </a:cubicBezTo>
                  <a:cubicBezTo>
                    <a:pt x="859" y="993"/>
                    <a:pt x="791" y="927"/>
                    <a:pt x="791" y="927"/>
                  </a:cubicBezTo>
                  <a:cubicBezTo>
                    <a:pt x="791" y="927"/>
                    <a:pt x="744" y="966"/>
                    <a:pt x="687" y="973"/>
                  </a:cubicBezTo>
                  <a:cubicBezTo>
                    <a:pt x="687" y="1069"/>
                    <a:pt x="687" y="1165"/>
                    <a:pt x="687" y="1165"/>
                  </a:cubicBezTo>
                  <a:cubicBezTo>
                    <a:pt x="687" y="1165"/>
                    <a:pt x="591" y="1180"/>
                    <a:pt x="495" y="1165"/>
                  </a:cubicBezTo>
                  <a:cubicBezTo>
                    <a:pt x="495" y="1165"/>
                    <a:pt x="495" y="1069"/>
                    <a:pt x="495" y="973"/>
                  </a:cubicBezTo>
                  <a:cubicBezTo>
                    <a:pt x="441" y="967"/>
                    <a:pt x="390" y="925"/>
                    <a:pt x="390" y="925"/>
                  </a:cubicBezTo>
                  <a:cubicBezTo>
                    <a:pt x="390" y="925"/>
                    <a:pt x="322" y="993"/>
                    <a:pt x="254" y="1062"/>
                  </a:cubicBezTo>
                  <a:cubicBezTo>
                    <a:pt x="177" y="1003"/>
                    <a:pt x="119" y="927"/>
                    <a:pt x="119" y="927"/>
                  </a:cubicBezTo>
                  <a:lnTo>
                    <a:pt x="257" y="789"/>
                  </a:lnTo>
                  <a:cubicBezTo>
                    <a:pt x="257" y="789"/>
                    <a:pt x="215" y="741"/>
                    <a:pt x="207" y="685"/>
                  </a:cubicBezTo>
                  <a:cubicBezTo>
                    <a:pt x="111" y="685"/>
                    <a:pt x="15" y="685"/>
                    <a:pt x="15" y="685"/>
                  </a:cubicBezTo>
                  <a:cubicBezTo>
                    <a:pt x="0" y="589"/>
                    <a:pt x="15" y="493"/>
                    <a:pt x="15" y="493"/>
                  </a:cubicBezTo>
                  <a:cubicBezTo>
                    <a:pt x="15" y="493"/>
                    <a:pt x="111" y="493"/>
                    <a:pt x="207" y="493"/>
                  </a:cubicBezTo>
                  <a:cubicBezTo>
                    <a:pt x="212" y="441"/>
                    <a:pt x="255" y="388"/>
                    <a:pt x="255" y="388"/>
                  </a:cubicBezTo>
                  <a:cubicBezTo>
                    <a:pt x="255" y="388"/>
                    <a:pt x="187" y="320"/>
                    <a:pt x="119" y="252"/>
                  </a:cubicBezTo>
                  <a:cubicBezTo>
                    <a:pt x="179" y="172"/>
                    <a:pt x="255" y="115"/>
                    <a:pt x="255" y="115"/>
                  </a:cubicBezTo>
                  <a:lnTo>
                    <a:pt x="393" y="253"/>
                  </a:lnTo>
                  <a:cubicBezTo>
                    <a:pt x="393" y="253"/>
                    <a:pt x="441" y="210"/>
                    <a:pt x="495" y="205"/>
                  </a:cubicBezTo>
                  <a:cubicBezTo>
                    <a:pt x="495" y="109"/>
                    <a:pt x="495" y="109"/>
                    <a:pt x="495" y="13"/>
                  </a:cubicBezTo>
                  <a:close/>
                </a:path>
              </a:pathLst>
            </a:custGeom>
            <a:solidFill>
              <a:srgbClr val="444488"/>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sz="1867"/>
            </a:p>
          </p:txBody>
        </p:sp>
        <p:sp>
          <p:nvSpPr>
            <p:cNvPr id="207" name="Arc 60">
              <a:extLst>
                <a:ext uri="{FF2B5EF4-FFF2-40B4-BE49-F238E27FC236}">
                  <a16:creationId xmlns:a16="http://schemas.microsoft.com/office/drawing/2014/main" id="{D14A228E-01D8-4812-9C46-926EA5BA370F}"/>
                </a:ext>
              </a:extLst>
            </p:cNvPr>
            <p:cNvSpPr>
              <a:spLocks noChangeAspect="1"/>
            </p:cNvSpPr>
            <p:nvPr/>
          </p:nvSpPr>
          <p:spPr bwMode="auto">
            <a:xfrm rot="11580677">
              <a:off x="706" y="2673"/>
              <a:ext cx="122" cy="127"/>
            </a:xfrm>
            <a:custGeom>
              <a:avLst/>
              <a:gdLst>
                <a:gd name="G0" fmla="+- 19920 0 0"/>
                <a:gd name="G1" fmla="+- 21600 0 0"/>
                <a:gd name="G2" fmla="+- 21600 0 0"/>
                <a:gd name="T0" fmla="*/ 19920 w 41520"/>
                <a:gd name="T1" fmla="*/ 0 h 43200"/>
                <a:gd name="T2" fmla="*/ 0 w 41520"/>
                <a:gd name="T3" fmla="*/ 29951 h 43200"/>
                <a:gd name="T4" fmla="*/ 19920 w 41520"/>
                <a:gd name="T5" fmla="*/ 21600 h 43200"/>
              </a:gdLst>
              <a:ahLst/>
              <a:cxnLst>
                <a:cxn ang="0">
                  <a:pos x="T0" y="T1"/>
                </a:cxn>
                <a:cxn ang="0">
                  <a:pos x="T2" y="T3"/>
                </a:cxn>
                <a:cxn ang="0">
                  <a:pos x="T4" y="T5"/>
                </a:cxn>
              </a:cxnLst>
              <a:rect l="0" t="0" r="r" b="b"/>
              <a:pathLst>
                <a:path w="41520" h="43200" fill="none" extrusionOk="0">
                  <a:moveTo>
                    <a:pt x="19919" y="0"/>
                  </a:moveTo>
                  <a:cubicBezTo>
                    <a:pt x="31849" y="0"/>
                    <a:pt x="41520" y="9670"/>
                    <a:pt x="41520" y="21600"/>
                  </a:cubicBezTo>
                  <a:cubicBezTo>
                    <a:pt x="41520" y="33529"/>
                    <a:pt x="31849" y="43200"/>
                    <a:pt x="19920" y="43200"/>
                  </a:cubicBezTo>
                  <a:cubicBezTo>
                    <a:pt x="11217" y="43200"/>
                    <a:pt x="3364" y="37977"/>
                    <a:pt x="-1" y="29951"/>
                  </a:cubicBezTo>
                </a:path>
                <a:path w="41520" h="43200" stroke="0" extrusionOk="0">
                  <a:moveTo>
                    <a:pt x="19919" y="0"/>
                  </a:moveTo>
                  <a:cubicBezTo>
                    <a:pt x="31849" y="0"/>
                    <a:pt x="41520" y="9670"/>
                    <a:pt x="41520" y="21600"/>
                  </a:cubicBezTo>
                  <a:cubicBezTo>
                    <a:pt x="41520" y="33529"/>
                    <a:pt x="31849" y="43200"/>
                    <a:pt x="19920" y="43200"/>
                  </a:cubicBezTo>
                  <a:cubicBezTo>
                    <a:pt x="11217" y="43200"/>
                    <a:pt x="3364" y="37977"/>
                    <a:pt x="-1" y="29951"/>
                  </a:cubicBezTo>
                  <a:lnTo>
                    <a:pt x="19920" y="21600"/>
                  </a:lnTo>
                  <a:close/>
                </a:path>
              </a:pathLst>
            </a:custGeom>
            <a:noFill/>
            <a:ln w="15875">
              <a:solidFill>
                <a:schemeClr val="bg1"/>
              </a:solidFill>
              <a:round/>
              <a:headEn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67"/>
            </a:p>
          </p:txBody>
        </p:sp>
      </p:grpSp>
      <p:sp>
        <p:nvSpPr>
          <p:cNvPr id="208" name="Line 111">
            <a:extLst>
              <a:ext uri="{FF2B5EF4-FFF2-40B4-BE49-F238E27FC236}">
                <a16:creationId xmlns:a16="http://schemas.microsoft.com/office/drawing/2014/main" id="{7CA4E828-717B-4989-A9BD-F6AB1A648308}"/>
              </a:ext>
            </a:extLst>
          </p:cNvPr>
          <p:cNvSpPr>
            <a:spLocks noChangeShapeType="1"/>
          </p:cNvSpPr>
          <p:nvPr/>
        </p:nvSpPr>
        <p:spPr bwMode="auto">
          <a:xfrm>
            <a:off x="281993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09" name="Line 111">
            <a:extLst>
              <a:ext uri="{FF2B5EF4-FFF2-40B4-BE49-F238E27FC236}">
                <a16:creationId xmlns:a16="http://schemas.microsoft.com/office/drawing/2014/main" id="{4319AAFF-65D2-4695-BCD8-1018685FAB27}"/>
              </a:ext>
            </a:extLst>
          </p:cNvPr>
          <p:cNvSpPr>
            <a:spLocks noChangeShapeType="1"/>
          </p:cNvSpPr>
          <p:nvPr/>
        </p:nvSpPr>
        <p:spPr bwMode="auto">
          <a:xfrm>
            <a:off x="3946629"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0" name="Line 111">
            <a:extLst>
              <a:ext uri="{FF2B5EF4-FFF2-40B4-BE49-F238E27FC236}">
                <a16:creationId xmlns:a16="http://schemas.microsoft.com/office/drawing/2014/main" id="{C33F3F7D-9E12-4215-B2F8-24BBA96C8EC2}"/>
              </a:ext>
            </a:extLst>
          </p:cNvPr>
          <p:cNvSpPr>
            <a:spLocks noChangeShapeType="1"/>
          </p:cNvSpPr>
          <p:nvPr/>
        </p:nvSpPr>
        <p:spPr bwMode="auto">
          <a:xfrm>
            <a:off x="5136411" y="519684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4" name="Line 111">
            <a:extLst>
              <a:ext uri="{FF2B5EF4-FFF2-40B4-BE49-F238E27FC236}">
                <a16:creationId xmlns:a16="http://schemas.microsoft.com/office/drawing/2014/main" id="{3C0499EA-5C82-49FC-9DFE-0EC52FCEA91A}"/>
              </a:ext>
            </a:extLst>
          </p:cNvPr>
          <p:cNvSpPr>
            <a:spLocks noChangeShapeType="1"/>
          </p:cNvSpPr>
          <p:nvPr/>
        </p:nvSpPr>
        <p:spPr bwMode="auto">
          <a:xfrm>
            <a:off x="7482309"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5" name="Line 111">
            <a:extLst>
              <a:ext uri="{FF2B5EF4-FFF2-40B4-BE49-F238E27FC236}">
                <a16:creationId xmlns:a16="http://schemas.microsoft.com/office/drawing/2014/main" id="{B7E1AD72-E508-4F49-9245-7DDF09076FF7}"/>
              </a:ext>
            </a:extLst>
          </p:cNvPr>
          <p:cNvSpPr>
            <a:spLocks noChangeShapeType="1"/>
          </p:cNvSpPr>
          <p:nvPr/>
        </p:nvSpPr>
        <p:spPr bwMode="auto">
          <a:xfrm>
            <a:off x="859536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216" name="Line 111">
            <a:extLst>
              <a:ext uri="{FF2B5EF4-FFF2-40B4-BE49-F238E27FC236}">
                <a16:creationId xmlns:a16="http://schemas.microsoft.com/office/drawing/2014/main" id="{E4F2B675-EF00-4E91-957C-80A6994B0C6D}"/>
              </a:ext>
            </a:extLst>
          </p:cNvPr>
          <p:cNvSpPr>
            <a:spLocks noChangeShapeType="1"/>
          </p:cNvSpPr>
          <p:nvPr/>
        </p:nvSpPr>
        <p:spPr bwMode="auto">
          <a:xfrm>
            <a:off x="10058400" y="3733800"/>
            <a:ext cx="426720" cy="0"/>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67"/>
          </a:p>
        </p:txBody>
      </p:sp>
      <p:sp>
        <p:nvSpPr>
          <p:cNvPr id="142" name="Text Box 246">
            <a:extLst>
              <a:ext uri="{FF2B5EF4-FFF2-40B4-BE49-F238E27FC236}">
                <a16:creationId xmlns:a16="http://schemas.microsoft.com/office/drawing/2014/main" id="{A6672F23-F765-4C70-AAE9-8B9B9AF9FB5D}"/>
              </a:ext>
            </a:extLst>
          </p:cNvPr>
          <p:cNvSpPr txBox="1">
            <a:spLocks noChangeArrowheads="1"/>
          </p:cNvSpPr>
          <p:nvPr/>
        </p:nvSpPr>
        <p:spPr bwMode="auto">
          <a:xfrm>
            <a:off x="6790267" y="4253742"/>
            <a:ext cx="62653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altLang="zh-CN" dirty="0">
                <a:solidFill>
                  <a:schemeClr val="accent6">
                    <a:lumMod val="75000"/>
                  </a:schemeClr>
                </a:solidFill>
              </a:rPr>
              <a:t>link</a:t>
            </a:r>
            <a:endParaRPr lang="en-US" sz="1867" dirty="0">
              <a:solidFill>
                <a:schemeClr val="accent6">
                  <a:lumMod val="75000"/>
                </a:schemeClr>
              </a:solidFill>
            </a:endParaRPr>
          </a:p>
        </p:txBody>
      </p:sp>
      <p:sp>
        <p:nvSpPr>
          <p:cNvPr id="211" name="Text Box 115">
            <a:extLst>
              <a:ext uri="{FF2B5EF4-FFF2-40B4-BE49-F238E27FC236}">
                <a16:creationId xmlns:a16="http://schemas.microsoft.com/office/drawing/2014/main" id="{088A60DF-293F-4973-996B-9DAD408DE4D4}"/>
              </a:ext>
            </a:extLst>
          </p:cNvPr>
          <p:cNvSpPr txBox="1">
            <a:spLocks noChangeArrowheads="1"/>
          </p:cNvSpPr>
          <p:nvPr/>
        </p:nvSpPr>
        <p:spPr bwMode="auto">
          <a:xfrm>
            <a:off x="2144829" y="4260064"/>
            <a:ext cx="60960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c</a:t>
            </a:r>
            <a:r>
              <a:rPr lang="en-US" altLang="zh-CN" sz="1867" dirty="0">
                <a:solidFill>
                  <a:schemeClr val="accent6">
                    <a:lumMod val="75000"/>
                  </a:schemeClr>
                </a:solidFill>
              </a:rPr>
              <a:t>l</a:t>
            </a:r>
            <a:endParaRPr lang="en-US" sz="1867" dirty="0">
              <a:solidFill>
                <a:schemeClr val="accent6">
                  <a:lumMod val="75000"/>
                </a:schemeClr>
              </a:solidFill>
            </a:endParaRPr>
          </a:p>
        </p:txBody>
      </p:sp>
      <p:sp>
        <p:nvSpPr>
          <p:cNvPr id="212" name="Text Box 119">
            <a:extLst>
              <a:ext uri="{FF2B5EF4-FFF2-40B4-BE49-F238E27FC236}">
                <a16:creationId xmlns:a16="http://schemas.microsoft.com/office/drawing/2014/main" id="{C8296CE7-455F-4D14-91A8-40D83388D2A5}"/>
              </a:ext>
            </a:extLst>
          </p:cNvPr>
          <p:cNvSpPr txBox="1">
            <a:spLocks noChangeArrowheads="1"/>
          </p:cNvSpPr>
          <p:nvPr/>
        </p:nvSpPr>
        <p:spPr bwMode="auto">
          <a:xfrm>
            <a:off x="5571067" y="4246319"/>
            <a:ext cx="728133"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en-US" sz="1867" dirty="0">
                <a:solidFill>
                  <a:schemeClr val="accent6">
                    <a:lumMod val="75000"/>
                  </a:schemeClr>
                </a:solidFill>
              </a:rPr>
              <a:t>y.o</a:t>
            </a:r>
            <a:r>
              <a:rPr lang="en-US" altLang="zh-CN" sz="1867" dirty="0">
                <a:solidFill>
                  <a:schemeClr val="accent6">
                    <a:lumMod val="75000"/>
                  </a:schemeClr>
                </a:solidFill>
              </a:rPr>
              <a:t>bj</a:t>
            </a:r>
            <a:endParaRPr lang="en-US" sz="1867" dirty="0">
              <a:solidFill>
                <a:schemeClr val="accent6">
                  <a:lumMod val="75000"/>
                </a:schemeClr>
              </a:solidFill>
            </a:endParaRPr>
          </a:p>
        </p:txBody>
      </p:sp>
      <p:sp>
        <p:nvSpPr>
          <p:cNvPr id="213" name="Text Box 239">
            <a:extLst>
              <a:ext uri="{FF2B5EF4-FFF2-40B4-BE49-F238E27FC236}">
                <a16:creationId xmlns:a16="http://schemas.microsoft.com/office/drawing/2014/main" id="{59D855DF-135C-4BF9-BF94-BD6EB28B6252}"/>
              </a:ext>
            </a:extLst>
          </p:cNvPr>
          <p:cNvSpPr txBox="1">
            <a:spLocks noChangeArrowheads="1"/>
          </p:cNvSpPr>
          <p:nvPr/>
        </p:nvSpPr>
        <p:spPr bwMode="auto">
          <a:xfrm>
            <a:off x="7823697" y="4260063"/>
            <a:ext cx="833120" cy="28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ctr"/>
            <a:r>
              <a:rPr lang="en-US" sz="1867" dirty="0">
                <a:solidFill>
                  <a:schemeClr val="accent6">
                    <a:lumMod val="75000"/>
                  </a:schemeClr>
                </a:solidFill>
              </a:rPr>
              <a:t>a.</a:t>
            </a:r>
            <a:r>
              <a:rPr lang="en-US" altLang="zh-CN" sz="1867" dirty="0">
                <a:solidFill>
                  <a:schemeClr val="accent6">
                    <a:lumMod val="75000"/>
                  </a:schemeClr>
                </a:solidFill>
              </a:rPr>
              <a:t>exe</a:t>
            </a:r>
            <a:endParaRPr lang="en-US" sz="1867" dirty="0">
              <a:solidFill>
                <a:schemeClr val="accent6">
                  <a:lumMod val="75000"/>
                </a:schemeClr>
              </a:solidFill>
            </a:endParaRPr>
          </a:p>
        </p:txBody>
      </p:sp>
    </p:spTree>
    <p:extLst>
      <p:ext uri="{BB962C8B-B14F-4D97-AF65-F5344CB8AC3E}">
        <p14:creationId xmlns:p14="http://schemas.microsoft.com/office/powerpoint/2010/main" val="26752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3628334" y="2183177"/>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5651096" y="3079105"/>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974697" y="3079105"/>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7327495" y="3079105"/>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8509749" y="3647186"/>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4799044" y="4797068"/>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extLst>
      <p:ext uri="{BB962C8B-B14F-4D97-AF65-F5344CB8AC3E}">
        <p14:creationId xmlns:p14="http://schemas.microsoft.com/office/powerpoint/2010/main" val="238984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0679790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2504618"/>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6.2 DLL</a:t>
              </a:r>
              <a:r>
                <a:rPr lang="zh-CN" altLang="en-US" sz="2800" dirty="0">
                  <a:solidFill>
                    <a:srgbClr val="FF0000"/>
                  </a:solidFill>
                  <a:latin typeface="微软雅黑" panose="020B0503020204020204" pitchFamily="34" charset="-122"/>
                  <a:ea typeface="微软雅黑" panose="020B0503020204020204" pitchFamily="34" charset="-122"/>
                </a:rPr>
                <a:t>地狱</a:t>
              </a:r>
            </a:p>
          </p:txBody>
        </p:sp>
      </p:grpSp>
    </p:spTree>
    <p:extLst>
      <p:ext uri="{BB962C8B-B14F-4D97-AF65-F5344CB8AC3E}">
        <p14:creationId xmlns:p14="http://schemas.microsoft.com/office/powerpoint/2010/main" val="340480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body" sz="quarter" idx="10"/>
          </p:nvPr>
        </p:nvSpPr>
        <p:spPr>
          <a:prstGeom prst="rect">
            <a:avLst/>
          </a:prstGeo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extLst>
      <p:ext uri="{BB962C8B-B14F-4D97-AF65-F5344CB8AC3E}">
        <p14:creationId xmlns:p14="http://schemas.microsoft.com/office/powerpoint/2010/main" val="1738649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850B3-EC74-49D1-B94F-BB5B1CDFD64A}"/>
              </a:ext>
            </a:extLst>
          </p:cNvPr>
          <p:cNvSpPr>
            <a:spLocks noGrp="1"/>
          </p:cNvSpPr>
          <p:nvPr>
            <p:ph type="title" idx="4294967295"/>
          </p:nvPr>
        </p:nvSpPr>
        <p:spPr/>
        <p:txBody>
          <a:bodyPr/>
          <a:lstStyle/>
          <a:p>
            <a:endParaRPr lang="zh-CN" altLang="en-US"/>
          </a:p>
        </p:txBody>
      </p:sp>
      <p:sp>
        <p:nvSpPr>
          <p:cNvPr id="3" name="内容占位符 2"/>
          <p:cNvSpPr>
            <a:spLocks noGrp="1"/>
          </p:cNvSpPr>
          <p:nvPr>
            <p:ph type="body" sz="quarter" idx="10"/>
          </p:nvPr>
        </p:nvSpPr>
        <p:spPr>
          <a:prstGeom prst="rect">
            <a:avLst/>
          </a:prstGeo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extLst>
      <p:ext uri="{BB962C8B-B14F-4D97-AF65-F5344CB8AC3E}">
        <p14:creationId xmlns:p14="http://schemas.microsoft.com/office/powerpoint/2010/main" val="2932928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51D1EB-0A02-4D42-B4A0-F03EF570612D}"/>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extLst>
      <p:ext uri="{BB962C8B-B14F-4D97-AF65-F5344CB8AC3E}">
        <p14:creationId xmlns:p14="http://schemas.microsoft.com/office/powerpoint/2010/main" val="338549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sz="1800" dirty="0"/>
              <a:t>示例：有效管理动态链接库是大型软件项目的工作目标之一</a:t>
            </a:r>
          </a:p>
        </p:txBody>
      </p:sp>
      <p:sp>
        <p:nvSpPr>
          <p:cNvPr id="3" name="文本占位符 2">
            <a:extLst>
              <a:ext uri="{FF2B5EF4-FFF2-40B4-BE49-F238E27FC236}">
                <a16:creationId xmlns:a16="http://schemas.microsoft.com/office/drawing/2014/main" id="{E161445E-5F6F-431D-A469-33D6C773D05B}"/>
              </a:ext>
            </a:extLst>
          </p:cNvPr>
          <p:cNvSpPr>
            <a:spLocks noGrp="1"/>
          </p:cNvSpPr>
          <p:nvPr>
            <p:ph type="body" sz="quarter" idx="10"/>
          </p:nvPr>
        </p:nvSpPr>
        <p:spPr/>
        <p:txBody>
          <a:bodyPr/>
          <a:lstStyle/>
          <a:p>
            <a:endParaRPr lang="zh-CN" altLang="en-US"/>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872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9946" y="603478"/>
            <a:ext cx="4638745"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瀑布式开发</a:t>
            </a:r>
            <a:r>
              <a:rPr lang="en-US" altLang="zh-CN" sz="2800" dirty="0">
                <a:solidFill>
                  <a:srgbClr val="002060"/>
                </a:solidFill>
                <a:latin typeface="微软雅黑" panose="020B0503020204020204" pitchFamily="34" charset="-122"/>
                <a:ea typeface="微软雅黑" panose="020B0503020204020204" pitchFamily="34" charset="-122"/>
              </a:rPr>
              <a:t>(Waterfall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5" name="矩形 4"/>
          <p:cNvSpPr/>
          <p:nvPr/>
        </p:nvSpPr>
        <p:spPr>
          <a:xfrm>
            <a:off x="1789961" y="1195471"/>
            <a:ext cx="7331103" cy="369332"/>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需求评审、概要设计、详细设计、开发、单元测试、集成测试、上线</a:t>
            </a:r>
          </a:p>
        </p:txBody>
      </p:sp>
      <p:sp>
        <p:nvSpPr>
          <p:cNvPr id="6" name="矩形 5"/>
          <p:cNvSpPr/>
          <p:nvPr/>
        </p:nvSpPr>
        <p:spPr>
          <a:xfrm>
            <a:off x="799947" y="1812083"/>
            <a:ext cx="4424060" cy="523220"/>
          </a:xfrm>
          <a:prstGeom prst="rect">
            <a:avLst/>
          </a:prstGeom>
        </p:spPr>
        <p:txBody>
          <a:bodyPr wrap="square">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敏捷开发</a:t>
            </a:r>
            <a:r>
              <a:rPr lang="en-US" altLang="zh-CN" sz="2800" dirty="0">
                <a:solidFill>
                  <a:srgbClr val="002060"/>
                </a:solidFill>
                <a:latin typeface="微软雅黑" panose="020B0503020204020204" pitchFamily="34" charset="-122"/>
                <a:ea typeface="微软雅黑" panose="020B0503020204020204" pitchFamily="34" charset="-122"/>
              </a:rPr>
              <a:t>(Agile Dev)</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7" name="矩形 6"/>
          <p:cNvSpPr/>
          <p:nvPr/>
        </p:nvSpPr>
        <p:spPr>
          <a:xfrm>
            <a:off x="1789960" y="2351199"/>
            <a:ext cx="8196877" cy="1138773"/>
          </a:xfrm>
          <a:prstGeom prst="rect">
            <a:avLst/>
          </a:prstGeom>
        </p:spPr>
        <p:txBody>
          <a:bodyPr wrap="square">
            <a:spAutoFit/>
          </a:bodyPr>
          <a:lstStyle/>
          <a:p>
            <a:r>
              <a:rPr lang="zh-CN" altLang="en-US" sz="1800" dirty="0">
                <a:solidFill>
                  <a:srgbClr val="002060"/>
                </a:solidFill>
                <a:latin typeface="微软雅黑" panose="020B0503020204020204" pitchFamily="34" charset="-122"/>
                <a:ea typeface="微软雅黑" panose="020B0503020204020204" pitchFamily="34" charset="-122"/>
              </a:rPr>
              <a:t>以用户需求为核心</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采用迭代</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时间周期</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、增量</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循序渐进，功能模块</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的方式开发软件</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zh-CN" altLang="en-US" sz="1800" dirty="0">
                <a:solidFill>
                  <a:srgbClr val="002060"/>
                </a:solidFill>
                <a:latin typeface="微软雅黑" panose="020B0503020204020204" pitchFamily="34" charset="-122"/>
                <a:ea typeface="微软雅黑" panose="020B0503020204020204" pitchFamily="34" charset="-122"/>
              </a:rPr>
              <a:t>快速覆盖、响应市场需求</a:t>
            </a:r>
            <a:endParaRPr lang="en-US" altLang="zh-CN" sz="1800" dirty="0">
              <a:solidFill>
                <a:srgbClr val="002060"/>
              </a:solidFill>
              <a:latin typeface="微软雅黑" panose="020B0503020204020204" pitchFamily="34" charset="-122"/>
              <a:ea typeface="微软雅黑" panose="020B0503020204020204" pitchFamily="34" charset="-122"/>
            </a:endParaRPr>
          </a:p>
          <a:p>
            <a:r>
              <a:rPr lang="en-US" altLang="zh-CN" dirty="0">
                <a:solidFill>
                  <a:srgbClr val="002060"/>
                </a:solidFill>
                <a:latin typeface="微软雅黑" panose="020B0503020204020204" pitchFamily="34" charset="-122"/>
                <a:ea typeface="微软雅黑" panose="020B0503020204020204" pitchFamily="34" charset="-122"/>
              </a:rPr>
              <a:t>https://docs.microsoft.com/en-us/azure/devops/learn/agile/what-is-agile-development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8" name="矩形 7"/>
          <p:cNvSpPr/>
          <p:nvPr/>
        </p:nvSpPr>
        <p:spPr>
          <a:xfrm>
            <a:off x="793319" y="3817126"/>
            <a:ext cx="8247314" cy="523220"/>
          </a:xfrm>
          <a:prstGeom prst="rect">
            <a:avLst/>
          </a:prstGeom>
        </p:spPr>
        <p:txBody>
          <a:bodyPr wrap="square">
            <a:spAutoFit/>
          </a:bodyPr>
          <a:lstStyle/>
          <a:p>
            <a:r>
              <a:rPr lang="en-US" altLang="zh-CN" sz="2800" dirty="0">
                <a:solidFill>
                  <a:srgbClr val="002060"/>
                </a:solidFill>
                <a:latin typeface="微软雅黑" panose="020B0503020204020204" pitchFamily="34" charset="-122"/>
                <a:ea typeface="微软雅黑" panose="020B0503020204020204" pitchFamily="34" charset="-122"/>
              </a:rPr>
              <a:t>WINDOWS</a:t>
            </a:r>
            <a:r>
              <a:rPr lang="zh-CN" altLang="en-US" sz="2800" dirty="0">
                <a:solidFill>
                  <a:srgbClr val="002060"/>
                </a:solidFill>
                <a:latin typeface="微软雅黑" panose="020B0503020204020204" pitchFamily="34" charset="-122"/>
                <a:ea typeface="微软雅黑" panose="020B0503020204020204" pitchFamily="34" charset="-122"/>
              </a:rPr>
              <a:t>敏捷开发工具 </a:t>
            </a:r>
            <a:r>
              <a:rPr lang="en-US" altLang="zh-CN" sz="2800" dirty="0">
                <a:solidFill>
                  <a:srgbClr val="002060"/>
                </a:solidFill>
                <a:latin typeface="微软雅黑" panose="020B0503020204020204" pitchFamily="34" charset="-122"/>
                <a:ea typeface="微软雅黑" panose="020B0503020204020204" pitchFamily="34" charset="-122"/>
              </a:rPr>
              <a:t>Azure DevOps Server</a:t>
            </a:r>
            <a:endParaRPr lang="zh-CN" altLang="en-US" sz="2800" dirty="0">
              <a:solidFill>
                <a:srgbClr val="002060"/>
              </a:solidFill>
              <a:latin typeface="微软雅黑" panose="020B0503020204020204" pitchFamily="34" charset="-122"/>
              <a:ea typeface="微软雅黑" panose="020B0503020204020204" pitchFamily="34" charset="-122"/>
            </a:endParaRPr>
          </a:p>
        </p:txBody>
      </p:sp>
      <p:sp>
        <p:nvSpPr>
          <p:cNvPr id="9" name="矩形 8"/>
          <p:cNvSpPr/>
          <p:nvPr/>
        </p:nvSpPr>
        <p:spPr>
          <a:xfrm>
            <a:off x="1783333" y="4340346"/>
            <a:ext cx="7257300" cy="2339102"/>
          </a:xfrm>
          <a:prstGeom prst="rect">
            <a:avLst/>
          </a:prstGeom>
        </p:spPr>
        <p:txBody>
          <a:bodyPr wrap="square">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Previously known as Team Foundation Server (TFS), Azure DevOps Server is a set of collaborative software development tools, hosted on-premises. Azure DevOps Server integrates with your existing IDE or editor, enabling your cross-functional team to work effectively on projects of all sizes. </a:t>
            </a:r>
          </a:p>
          <a:p>
            <a:r>
              <a:rPr lang="en-US" altLang="zh-CN" dirty="0">
                <a:solidFill>
                  <a:srgbClr val="002060"/>
                </a:solidFill>
                <a:latin typeface="Consolas" panose="020B0609020204030204" pitchFamily="49" charset="0"/>
                <a:ea typeface="微软雅黑" panose="020B0503020204020204" pitchFamily="34" charset="-122"/>
              </a:rPr>
              <a:t>https://azure.microsoft.com/en-us/services/devops/server/?cdn=disable</a:t>
            </a:r>
          </a:p>
          <a:p>
            <a:r>
              <a:rPr lang="en-US" altLang="zh-CN" dirty="0">
                <a:solidFill>
                  <a:srgbClr val="002060"/>
                </a:solidFill>
                <a:latin typeface="Consolas" panose="020B0609020204030204" pitchFamily="49" charset="0"/>
                <a:ea typeface="微软雅黑" panose="020B0503020204020204" pitchFamily="34" charset="-122"/>
              </a:rPr>
              <a:t>https://azure.microsoft.com/en-us/resources/videos/agile-at-microsoft/</a:t>
            </a:r>
          </a:p>
          <a:p>
            <a:r>
              <a:rPr lang="en-US" altLang="zh-CN" sz="2800" dirty="0">
                <a:solidFill>
                  <a:srgbClr val="002060"/>
                </a:solidFill>
                <a:latin typeface="Arial" panose="020B0604020202020204" pitchFamily="34" charset="0"/>
                <a:ea typeface="微软雅黑" panose="020B0503020204020204" pitchFamily="34" charset="-122"/>
                <a:cs typeface="Arial" panose="020B0604020202020204" pitchFamily="34" charset="0"/>
              </a:rPr>
              <a:t>Culture eats strategy for breakfast</a:t>
            </a:r>
            <a:endParaRPr lang="zh-CN" altLang="en-US" sz="2800" dirty="0">
              <a:solidFill>
                <a:srgbClr val="002060"/>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矩形 1"/>
          <p:cNvSpPr/>
          <p:nvPr/>
        </p:nvSpPr>
        <p:spPr>
          <a:xfrm>
            <a:off x="2980980" y="90862"/>
            <a:ext cx="4657044" cy="307777"/>
          </a:xfrm>
          <a:prstGeom prst="rect">
            <a:avLst/>
          </a:prstGeom>
        </p:spPr>
        <p:txBody>
          <a:bodyPr wrap="none">
            <a:spAutoFit/>
          </a:bodyPr>
          <a:lstStyle/>
          <a:p>
            <a:r>
              <a:rPr lang="en-US" altLang="zh-CN" dirty="0">
                <a:solidFill>
                  <a:srgbClr val="7030A0"/>
                </a:solidFill>
                <a:latin typeface="Consolas" panose="020B0609020204030204" pitchFamily="49" charset="0"/>
              </a:rPr>
              <a:t>https://developer.microsoft.com/en-us/windows</a:t>
            </a:r>
            <a:endParaRPr lang="zh-CN" altLang="en-US" dirty="0">
              <a:solidFill>
                <a:srgbClr val="7030A0"/>
              </a:solidFill>
              <a:latin typeface="Consolas" panose="020B0609020204030204" pitchFamily="49" charset="0"/>
            </a:endParaRPr>
          </a:p>
        </p:txBody>
      </p:sp>
      <p:sp>
        <p:nvSpPr>
          <p:cNvPr id="10" name="文本框 9"/>
          <p:cNvSpPr txBox="1"/>
          <p:nvPr/>
        </p:nvSpPr>
        <p:spPr>
          <a:xfrm>
            <a:off x="7370859" y="1893216"/>
            <a:ext cx="2210463" cy="276999"/>
          </a:xfrm>
          <a:prstGeom prst="rect">
            <a:avLst/>
          </a:prstGeom>
          <a:noFill/>
        </p:spPr>
        <p:txBody>
          <a:bodyPr wrap="square" rtlCol="0">
            <a:spAutoFit/>
          </a:bodyPr>
          <a:lstStyle/>
          <a:p>
            <a:pPr algn="ctr"/>
            <a:r>
              <a:rPr lang="en-US" altLang="zh-CN" sz="1200" dirty="0">
                <a:solidFill>
                  <a:srgbClr val="7030A0"/>
                </a:solidFill>
                <a:latin typeface="Arial" panose="020B0604020202020204" pitchFamily="34" charset="0"/>
                <a:ea typeface="微软雅黑" panose="020B0503020204020204" pitchFamily="34" charset="-122"/>
                <a:cs typeface="Arial" panose="020B0604020202020204" pitchFamily="34" charset="0"/>
              </a:rPr>
              <a:t>Agile is a team sport</a:t>
            </a:r>
            <a:endParaRPr lang="zh-CN" altLang="en-US" sz="1200" dirty="0">
              <a:solidFill>
                <a:srgbClr val="7030A0"/>
              </a:solidFill>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954539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4181222257"/>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3593847"/>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6.3 </a:t>
              </a:r>
              <a:r>
                <a:rPr lang="zh-CN" altLang="en-US" sz="2800" dirty="0">
                  <a:solidFill>
                    <a:srgbClr val="FF0000"/>
                  </a:solidFill>
                  <a:latin typeface="微软雅黑" panose="020B0503020204020204" pitchFamily="34" charset="-122"/>
                  <a:ea typeface="微软雅黑" panose="020B0503020204020204" pitchFamily="34" charset="-122"/>
                </a:rPr>
                <a:t>动态链接库原理</a:t>
              </a:r>
            </a:p>
          </p:txBody>
        </p:sp>
      </p:grpSp>
    </p:spTree>
    <p:extLst>
      <p:ext uri="{BB962C8B-B14F-4D97-AF65-F5344CB8AC3E}">
        <p14:creationId xmlns:p14="http://schemas.microsoft.com/office/powerpoint/2010/main" val="9063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zh-CN" altLang="en-US" dirty="0"/>
              <a:t>基本原理</a:t>
            </a:r>
          </a:p>
        </p:txBody>
      </p:sp>
      <p:sp>
        <p:nvSpPr>
          <p:cNvPr id="2" name="内容占位符 1"/>
          <p:cNvSpPr>
            <a:spLocks noGrp="1"/>
          </p:cNvSpPr>
          <p:nvPr>
            <p:ph type="body" sz="quarter" idx="10"/>
          </p:nvPr>
        </p:nvSpPr>
        <p:spPr>
          <a:prstGeom prst="rect">
            <a:avLst/>
          </a:prstGeo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extLst>
      <p:ext uri="{BB962C8B-B14F-4D97-AF65-F5344CB8AC3E}">
        <p14:creationId xmlns:p14="http://schemas.microsoft.com/office/powerpoint/2010/main" val="2106154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type="body" sz="quarter" idx="10"/>
          </p:nvPr>
        </p:nvSpPr>
        <p:spPr>
          <a:xfrm>
            <a:off x="838200" y="1690691"/>
            <a:ext cx="9489141" cy="4213865"/>
          </a:xfrm>
          <a:prstGeom prst="rect">
            <a:avLst/>
          </a:prstGeo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a:graphicFrameLocks/>
          </p:cNvGraphicFramePr>
          <p:nvPr>
            <p:extLst>
              <p:ext uri="{D42A27DB-BD31-4B8C-83A1-F6EECF244321}">
                <p14:modId xmlns:p14="http://schemas.microsoft.com/office/powerpoint/2010/main" val="3455548416"/>
              </p:ext>
            </p:extLst>
          </p:nvPr>
        </p:nvGraphicFramePr>
        <p:xfrm>
          <a:off x="4309782" y="3193677"/>
          <a:ext cx="7210813" cy="3495209"/>
        </p:xfrm>
        <a:graphic>
          <a:graphicData uri="http://schemas.openxmlformats.org/drawingml/2006/table">
            <a:tbl>
              <a:tblPr/>
              <a:tblGrid>
                <a:gridCol w="2124636">
                  <a:extLst>
                    <a:ext uri="{9D8B030D-6E8A-4147-A177-3AD203B41FA5}">
                      <a16:colId xmlns:a16="http://schemas.microsoft.com/office/drawing/2014/main" val="20000"/>
                    </a:ext>
                  </a:extLst>
                </a:gridCol>
                <a:gridCol w="5086177">
                  <a:extLst>
                    <a:ext uri="{9D8B030D-6E8A-4147-A177-3AD203B41FA5}">
                      <a16:colId xmlns:a16="http://schemas.microsoft.com/office/drawing/2014/main" val="20001"/>
                    </a:ext>
                  </a:extLst>
                </a:gridCol>
              </a:tblGrid>
              <a:tr h="65742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856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0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729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sv-SE" altLang="zh-CN"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0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9616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type="body" sz="quarter" idx="10"/>
          </p:nvPr>
        </p:nvSpPr>
        <p:spPr>
          <a:xfrm>
            <a:off x="1422783" y="1863203"/>
            <a:ext cx="3399841" cy="4213865"/>
          </a:xfrm>
          <a:prstGeom prst="rect">
            <a:avLst/>
          </a:prstGeom>
        </p:spPr>
        <p:txBody>
          <a:bodyPr>
            <a:noAutofit/>
          </a:bodyPr>
          <a:lstStyle/>
          <a:p>
            <a:pPr marL="0" indent="0" eaLnBrk="1" hangingPunct="1">
              <a:buNone/>
            </a:pPr>
            <a:r>
              <a:rPr lang="en-US" altLang="zh-CN" sz="4000" dirty="0"/>
              <a:t>a) </a:t>
            </a:r>
            <a:r>
              <a:rPr lang="zh-CN" altLang="en-US" sz="4000" dirty="0"/>
              <a:t>传值</a:t>
            </a:r>
          </a:p>
          <a:p>
            <a:pPr marL="0" indent="0" eaLnBrk="1" hangingPunct="1">
              <a:buNone/>
            </a:pPr>
            <a:r>
              <a:rPr lang="en-US" altLang="zh-CN" sz="4000" dirty="0"/>
              <a:t>b) ref </a:t>
            </a:r>
          </a:p>
          <a:p>
            <a:pPr marL="0" indent="0" eaLnBrk="1" hangingPunct="1">
              <a:buNone/>
            </a:pPr>
            <a:r>
              <a:rPr lang="en-US" altLang="zh-CN" sz="4000" dirty="0"/>
              <a:t>c) out</a:t>
            </a:r>
          </a:p>
        </p:txBody>
      </p:sp>
      <p:grpSp>
        <p:nvGrpSpPr>
          <p:cNvPr id="9" name="组合 8"/>
          <p:cNvGrpSpPr/>
          <p:nvPr/>
        </p:nvGrpSpPr>
        <p:grpSpPr>
          <a:xfrm>
            <a:off x="4979680" y="13732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37802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dirty="0"/>
              <a:t>函数参数</a:t>
            </a:r>
            <a:r>
              <a:rPr lang="en-US" altLang="zh-CN" dirty="0"/>
              <a:t>out</a:t>
            </a:r>
            <a:r>
              <a:rPr lang="zh-CN" altLang="en-US" dirty="0"/>
              <a:t>方式</a:t>
            </a:r>
          </a:p>
        </p:txBody>
      </p:sp>
      <p:sp>
        <p:nvSpPr>
          <p:cNvPr id="3" name="文本占位符 2">
            <a:extLst>
              <a:ext uri="{FF2B5EF4-FFF2-40B4-BE49-F238E27FC236}">
                <a16:creationId xmlns:a16="http://schemas.microsoft.com/office/drawing/2014/main" id="{D7D5ACEE-D372-4D0B-B62A-74DB7609C818}"/>
              </a:ext>
            </a:extLst>
          </p:cNvPr>
          <p:cNvSpPr>
            <a:spLocks noGrp="1"/>
          </p:cNvSpPr>
          <p:nvPr>
            <p:ph type="body" sz="quarter" idx="10"/>
          </p:nvPr>
        </p:nvSpPr>
        <p:spPr/>
        <p:txBody>
          <a:bodyPr/>
          <a:lstStyle/>
          <a:p>
            <a:endParaRPr lang="zh-CN" altLang="en-US" dirty="0"/>
          </a:p>
        </p:txBody>
      </p:sp>
      <p:sp>
        <p:nvSpPr>
          <p:cNvPr id="2" name="Rectangle 1"/>
          <p:cNvSpPr>
            <a:spLocks noChangeArrowheads="1"/>
          </p:cNvSpPr>
          <p:nvPr/>
        </p:nvSpPr>
        <p:spPr bwMode="auto">
          <a:xfrm>
            <a:off x="3107894" y="2796266"/>
            <a:ext cx="712985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int WINAPI GetWindowText( _In_   HWND hWnd,</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_Out_  LPTSTR lpString, </a:t>
            </a:r>
            <a:endParaRPr kumimoji="0" lang="en-US" altLang="zh-CN" sz="3200" b="0" i="0" u="none" strike="noStrike" cap="none" normalizeH="0" baseline="0" dirty="0">
              <a:ln>
                <a:noFill/>
              </a:ln>
              <a:solidFill>
                <a:srgbClr val="00206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200" b="0" i="0" u="none" strike="noStrike" cap="none" normalizeH="0" baseline="0" dirty="0">
                <a:ln>
                  <a:noFill/>
                </a:ln>
                <a:solidFill>
                  <a:srgbClr val="002060"/>
                </a:solidFill>
                <a:effectLst/>
                <a:latin typeface="Consolas" panose="020B0609020204030204" pitchFamily="49" charset="0"/>
              </a:rPr>
              <a:t>_In_   int nMaxCount ); </a:t>
            </a:r>
          </a:p>
        </p:txBody>
      </p:sp>
    </p:spTree>
    <p:extLst>
      <p:ext uri="{BB962C8B-B14F-4D97-AF65-F5344CB8AC3E}">
        <p14:creationId xmlns:p14="http://schemas.microsoft.com/office/powerpoint/2010/main" val="29796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type="body" sz="quarter" idx="10"/>
          </p:nvPr>
        </p:nvSpPr>
        <p:spPr>
          <a:prstGeom prst="rect">
            <a:avLst/>
          </a:prstGeo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extLst>
      <p:ext uri="{BB962C8B-B14F-4D97-AF65-F5344CB8AC3E}">
        <p14:creationId xmlns:p14="http://schemas.microsoft.com/office/powerpoint/2010/main" val="2597167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type="body" sz="quarter" idx="10"/>
          </p:nvPr>
        </p:nvSpPr>
        <p:spPr>
          <a:prstGeom prst="rect">
            <a:avLst/>
          </a:prstGeo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extLst>
      <p:ext uri="{BB962C8B-B14F-4D97-AF65-F5344CB8AC3E}">
        <p14:creationId xmlns:p14="http://schemas.microsoft.com/office/powerpoint/2010/main" val="2428324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7776377" y="847725"/>
            <a:ext cx="4152900" cy="5162550"/>
          </a:xfrm>
          <a:prstGeom prst="rect">
            <a:avLst/>
          </a:prstGeom>
        </p:spPr>
      </p:pic>
      <p:sp>
        <p:nvSpPr>
          <p:cNvPr id="17411" name="Rectangle 2"/>
          <p:cNvSpPr>
            <a:spLocks noGrp="1" noChangeArrowheads="1"/>
          </p:cNvSpPr>
          <p:nvPr>
            <p:ph type="title" idx="4294967295"/>
          </p:nvPr>
        </p:nvSpPr>
        <p:spPr>
          <a:xfrm>
            <a:off x="838200" y="365129"/>
            <a:ext cx="10515600" cy="804766"/>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type="body" sz="quarter" idx="10"/>
          </p:nvPr>
        </p:nvSpPr>
        <p:spPr>
          <a:xfrm>
            <a:off x="1291532" y="1486685"/>
            <a:ext cx="8439041" cy="4213865"/>
          </a:xfrm>
          <a:prstGeom prst="rect">
            <a:avLst/>
          </a:prstGeom>
        </p:spPr>
        <p:txBody>
          <a:bodyPr>
            <a:normAutofit lnSpcReduction="10000"/>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extLst>
      <p:ext uri="{BB962C8B-B14F-4D97-AF65-F5344CB8AC3E}">
        <p14:creationId xmlns:p14="http://schemas.microsoft.com/office/powerpoint/2010/main" val="3442295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525745339"/>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4689794"/>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6.4 </a:t>
              </a:r>
              <a:r>
                <a:rPr lang="zh-CN" altLang="en-US" sz="2800" dirty="0">
                  <a:solidFill>
                    <a:srgbClr val="FF0000"/>
                  </a:solidFill>
                  <a:latin typeface="微软雅黑" panose="020B0503020204020204" pitchFamily="34" charset="-122"/>
                  <a:ea typeface="微软雅黑" panose="020B0503020204020204" pitchFamily="34" charset="-122"/>
                </a:rPr>
                <a:t>托管与非托管</a:t>
              </a:r>
            </a:p>
          </p:txBody>
        </p:sp>
      </p:grpSp>
    </p:spTree>
    <p:extLst>
      <p:ext uri="{BB962C8B-B14F-4D97-AF65-F5344CB8AC3E}">
        <p14:creationId xmlns:p14="http://schemas.microsoft.com/office/powerpoint/2010/main" val="159086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dirty="0"/>
              <a:t>托管与非托管</a:t>
            </a:r>
          </a:p>
        </p:txBody>
      </p:sp>
      <p:sp>
        <p:nvSpPr>
          <p:cNvPr id="19460"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051"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051"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extLst>
      <p:ext uri="{BB962C8B-B14F-4D97-AF65-F5344CB8AC3E}">
        <p14:creationId xmlns:p14="http://schemas.microsoft.com/office/powerpoint/2010/main" val="102224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641766460"/>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1415390"/>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solidFill>
                    <a:srgbClr val="FF0000"/>
                  </a:solidFill>
                  <a:latin typeface="微软雅黑" panose="020B0503020204020204" pitchFamily="34" charset="-122"/>
                  <a:ea typeface="微软雅黑" panose="020B0503020204020204" pitchFamily="34" charset="-122"/>
                </a:rPr>
                <a:t>6.1 </a:t>
              </a:r>
              <a:r>
                <a:rPr lang="zh-CN" altLang="en-US" sz="2800" kern="1200" dirty="0">
                  <a:solidFill>
                    <a:srgbClr val="FF0000"/>
                  </a:solidFill>
                  <a:latin typeface="微软雅黑" panose="020B0503020204020204" pitchFamily="34" charset="-122"/>
                  <a:ea typeface="微软雅黑" panose="020B0503020204020204" pitchFamily="34" charset="-122"/>
                </a:rPr>
                <a:t>静态链接与动态链接</a:t>
              </a:r>
            </a:p>
          </p:txBody>
        </p:sp>
      </p:grpSp>
    </p:spTree>
    <p:extLst>
      <p:ext uri="{BB962C8B-B14F-4D97-AF65-F5344CB8AC3E}">
        <p14:creationId xmlns:p14="http://schemas.microsoft.com/office/powerpoint/2010/main" val="257071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p:txBody>
          <a:bodyPr/>
          <a:lstStyle/>
          <a:p>
            <a:pPr eaLnBrk="1" hangingPunct="1"/>
            <a:r>
              <a:rPr lang="zh-CN" altLang="en-US" dirty="0"/>
              <a:t>托管与非托管区别</a:t>
            </a:r>
          </a:p>
        </p:txBody>
      </p:sp>
      <p:sp>
        <p:nvSpPr>
          <p:cNvPr id="22532"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extLst>
      <p:ext uri="{BB962C8B-B14F-4D97-AF65-F5344CB8AC3E}">
        <p14:creationId xmlns:p14="http://schemas.microsoft.com/office/powerpoint/2010/main" val="2873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359523" y="0"/>
            <a:ext cx="5257800" cy="725087"/>
          </a:xfrm>
        </p:spPr>
        <p:txBody>
          <a:bodyPr/>
          <a:lstStyle/>
          <a:p>
            <a:pPr eaLnBrk="1" hangingPunct="1"/>
            <a:r>
              <a:rPr lang="zh-CN" altLang="en-US" dirty="0"/>
              <a:t>调用托管的动态链接库</a:t>
            </a:r>
          </a:p>
        </p:txBody>
      </p:sp>
      <p:sp>
        <p:nvSpPr>
          <p:cNvPr id="2" name="文本占位符 1">
            <a:extLst>
              <a:ext uri="{FF2B5EF4-FFF2-40B4-BE49-F238E27FC236}">
                <a16:creationId xmlns:a16="http://schemas.microsoft.com/office/drawing/2014/main" id="{C7A4022E-F86E-45A0-A9B0-7CC7D666371B}"/>
              </a:ext>
            </a:extLst>
          </p:cNvPr>
          <p:cNvSpPr>
            <a:spLocks noGrp="1"/>
          </p:cNvSpPr>
          <p:nvPr>
            <p:ph type="body" sz="quarter" idx="10"/>
          </p:nvPr>
        </p:nvSpPr>
        <p:spPr>
          <a:xfrm>
            <a:off x="851110" y="725087"/>
            <a:ext cx="3589751" cy="4213865"/>
          </a:xfrm>
        </p:spPr>
        <p:txBody>
          <a:bodyPr/>
          <a:lstStyle/>
          <a:p>
            <a:r>
              <a:rPr lang="zh-CN" altLang="en-US" dirty="0"/>
              <a:t> 使用</a:t>
            </a:r>
            <a:r>
              <a:rPr lang="en-US" altLang="zh-CN" dirty="0"/>
              <a:t>C#</a:t>
            </a:r>
            <a:r>
              <a:rPr lang="zh-CN" altLang="en-US" dirty="0"/>
              <a:t>创建类库</a:t>
            </a:r>
            <a:r>
              <a:rPr lang="en-US" altLang="zh-CN" dirty="0"/>
              <a:t>(DLL)</a:t>
            </a:r>
          </a:p>
          <a:p>
            <a:endParaRPr lang="zh-CN" altLang="en-US" dirty="0"/>
          </a:p>
        </p:txBody>
      </p:sp>
      <p:pic>
        <p:nvPicPr>
          <p:cNvPr id="3" name="图片 2">
            <a:extLst>
              <a:ext uri="{FF2B5EF4-FFF2-40B4-BE49-F238E27FC236}">
                <a16:creationId xmlns:a16="http://schemas.microsoft.com/office/drawing/2014/main" id="{356509C8-CBDB-4C6D-B2D4-59639D61D228}"/>
              </a:ext>
            </a:extLst>
          </p:cNvPr>
          <p:cNvPicPr>
            <a:picLocks noChangeAspect="1"/>
          </p:cNvPicPr>
          <p:nvPr/>
        </p:nvPicPr>
        <p:blipFill>
          <a:blip r:embed="rId2"/>
          <a:stretch>
            <a:fillRect/>
          </a:stretch>
        </p:blipFill>
        <p:spPr>
          <a:xfrm>
            <a:off x="4605617" y="725087"/>
            <a:ext cx="6520119" cy="5997999"/>
          </a:xfrm>
          <a:prstGeom prst="rect">
            <a:avLst/>
          </a:prstGeom>
        </p:spPr>
      </p:pic>
    </p:spTree>
    <p:extLst>
      <p:ext uri="{BB962C8B-B14F-4D97-AF65-F5344CB8AC3E}">
        <p14:creationId xmlns:p14="http://schemas.microsoft.com/office/powerpoint/2010/main" val="40527823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65128"/>
            <a:ext cx="10515600" cy="906827"/>
          </a:xfrm>
        </p:spPr>
        <p:txBody>
          <a:bodyPr/>
          <a:lstStyle/>
          <a:p>
            <a:pPr eaLnBrk="1" hangingPunct="1"/>
            <a:r>
              <a:rPr lang="zh-CN" altLang="en-US" dirty="0"/>
              <a:t>调用托管的动态链接库</a:t>
            </a:r>
          </a:p>
        </p:txBody>
      </p:sp>
      <p:sp>
        <p:nvSpPr>
          <p:cNvPr id="30724" name="Rectangle 3"/>
          <p:cNvSpPr>
            <a:spLocks noGrp="1" noChangeArrowheads="1"/>
          </p:cNvSpPr>
          <p:nvPr>
            <p:ph type="body" sz="quarter" idx="10"/>
          </p:nvPr>
        </p:nvSpPr>
        <p:spPr>
          <a:xfrm>
            <a:off x="1876479" y="1244728"/>
            <a:ext cx="8439041" cy="1054809"/>
          </a:xfrm>
          <a:prstGeom prst="rect">
            <a:avLst/>
          </a:prstGeom>
        </p:spPr>
        <p:txBody>
          <a:bodyPr>
            <a:normAutofit/>
          </a:bodyPr>
          <a:lstStyle/>
          <a:p>
            <a:r>
              <a:rPr lang="zh-CN" altLang="en-US" sz="3200" dirty="0"/>
              <a:t>应用反射机制，可以得到托管</a:t>
            </a:r>
            <a:r>
              <a:rPr lang="en-US" altLang="zh-CN" sz="3200" dirty="0" err="1"/>
              <a:t>dll</a:t>
            </a:r>
            <a:r>
              <a:rPr lang="zh-CN" altLang="en-US" sz="3200" dirty="0"/>
              <a:t>文件中的类方法和属性</a:t>
            </a:r>
            <a:endParaRPr lang="zh-CN" altLang="en-US" sz="2800" dirty="0"/>
          </a:p>
        </p:txBody>
      </p:sp>
      <p:grpSp>
        <p:nvGrpSpPr>
          <p:cNvPr id="5" name="组合 4">
            <a:extLst>
              <a:ext uri="{FF2B5EF4-FFF2-40B4-BE49-F238E27FC236}">
                <a16:creationId xmlns:a16="http://schemas.microsoft.com/office/drawing/2014/main" id="{2B9AEE25-0486-41BE-9C0A-73FB3DA62833}"/>
              </a:ext>
            </a:extLst>
          </p:cNvPr>
          <p:cNvGrpSpPr/>
          <p:nvPr/>
        </p:nvGrpSpPr>
        <p:grpSpPr>
          <a:xfrm>
            <a:off x="1494049" y="3761348"/>
            <a:ext cx="1921504" cy="1477328"/>
            <a:chOff x="2005037" y="4064427"/>
            <a:chExt cx="1921504" cy="1477328"/>
          </a:xfrm>
        </p:grpSpPr>
        <p:sp>
          <p:nvSpPr>
            <p:cNvPr id="2" name="矩形 1">
              <a:extLst>
                <a:ext uri="{FF2B5EF4-FFF2-40B4-BE49-F238E27FC236}">
                  <a16:creationId xmlns:a16="http://schemas.microsoft.com/office/drawing/2014/main" id="{434E1F2A-F171-4A80-9AFE-207D172602F1}"/>
                </a:ext>
              </a:extLst>
            </p:cNvPr>
            <p:cNvSpPr/>
            <p:nvPr/>
          </p:nvSpPr>
          <p:spPr>
            <a:xfrm>
              <a:off x="2005037" y="4064427"/>
              <a:ext cx="1921504" cy="1477328"/>
            </a:xfrm>
            <a:prstGeom prst="rect">
              <a:avLst/>
            </a:prstGeom>
            <a:ln w="25400">
              <a:solidFill>
                <a:schemeClr val="bg2">
                  <a:lumMod val="25000"/>
                </a:schemeClr>
              </a:solidFill>
            </a:ln>
          </p:spPr>
          <p:txBody>
            <a:bodyPr rtlCol="0" anchor="t" anchorCtr="0">
              <a:spAutoFit/>
            </a:bodyPr>
            <a:lstStyle/>
            <a:p>
              <a:pPr algn="ctr"/>
              <a:r>
                <a:rPr lang="en-US" altLang="zh-CN" sz="1800" b="0" dirty="0"/>
                <a:t>DLL</a:t>
              </a:r>
            </a:p>
            <a:p>
              <a:pPr algn="ctr"/>
              <a:endParaRPr lang="en-US" altLang="zh-CN" sz="1800" dirty="0"/>
            </a:p>
            <a:p>
              <a:pPr algn="ctr"/>
              <a:endParaRPr lang="en-US" altLang="zh-CN" sz="1800" b="0" dirty="0"/>
            </a:p>
            <a:p>
              <a:pPr algn="ctr"/>
              <a:endParaRPr lang="en-US" altLang="zh-CN" sz="1800" b="0" dirty="0"/>
            </a:p>
            <a:p>
              <a:pPr algn="ctr"/>
              <a:endParaRPr lang="zh-CN" altLang="en-US" sz="1800" b="0" dirty="0"/>
            </a:p>
          </p:txBody>
        </p:sp>
        <p:sp>
          <p:nvSpPr>
            <p:cNvPr id="3" name="矩形 2">
              <a:extLst>
                <a:ext uri="{FF2B5EF4-FFF2-40B4-BE49-F238E27FC236}">
                  <a16:creationId xmlns:a16="http://schemas.microsoft.com/office/drawing/2014/main" id="{88654D95-2D05-42B7-A0E7-FBAA517B2298}"/>
                </a:ext>
              </a:extLst>
            </p:cNvPr>
            <p:cNvSpPr/>
            <p:nvPr/>
          </p:nvSpPr>
          <p:spPr>
            <a:xfrm>
              <a:off x="2384203" y="4623849"/>
              <a:ext cx="1163171" cy="646331"/>
            </a:xfrm>
            <a:prstGeom prst="rect">
              <a:avLst/>
            </a:prstGeom>
            <a:solidFill>
              <a:schemeClr val="accent6">
                <a:lumMod val="50000"/>
              </a:schemeClr>
            </a:solidFill>
            <a:ln w="15875">
              <a:noFill/>
            </a:ln>
          </p:spPr>
          <p:txBody>
            <a:bodyPr rtlCol="0" anchor="ctr">
              <a:spAutoFit/>
            </a:bodyPr>
            <a:lstStyle/>
            <a:p>
              <a:pPr algn="ctr"/>
              <a:r>
                <a:rPr lang="en-US" altLang="zh-CN" sz="1800" b="0" dirty="0">
                  <a:solidFill>
                    <a:schemeClr val="accent3">
                      <a:lumMod val="20000"/>
                      <a:lumOff val="80000"/>
                    </a:schemeClr>
                  </a:solidFill>
                </a:rPr>
                <a:t>DLL function</a:t>
              </a:r>
              <a:endParaRPr lang="zh-CN" altLang="en-US" sz="1800" b="0" dirty="0">
                <a:solidFill>
                  <a:schemeClr val="accent3">
                    <a:lumMod val="20000"/>
                    <a:lumOff val="80000"/>
                  </a:schemeClr>
                </a:solidFill>
              </a:endParaRPr>
            </a:p>
          </p:txBody>
        </p:sp>
      </p:grpSp>
      <p:sp>
        <p:nvSpPr>
          <p:cNvPr id="7" name="矩形: 剪去单角 6">
            <a:extLst>
              <a:ext uri="{FF2B5EF4-FFF2-40B4-BE49-F238E27FC236}">
                <a16:creationId xmlns:a16="http://schemas.microsoft.com/office/drawing/2014/main" id="{968027DE-A8A8-4D7F-9BAE-89A93525514A}"/>
              </a:ext>
            </a:extLst>
          </p:cNvPr>
          <p:cNvSpPr/>
          <p:nvPr/>
        </p:nvSpPr>
        <p:spPr>
          <a:xfrm>
            <a:off x="9851702" y="3718486"/>
            <a:ext cx="1174886" cy="1563053"/>
          </a:xfrm>
          <a:prstGeom prst="snip1Rect">
            <a:avLst/>
          </a:prstGeom>
          <a:ln w="12700">
            <a:solidFill>
              <a:schemeClr val="bg2">
                <a:lumMod val="25000"/>
              </a:schemeClr>
            </a:solidFill>
          </a:ln>
        </p:spPr>
        <p:txBody>
          <a:bodyPr wrap="square" rtlCol="0" anchor="ctr">
            <a:spAutoFit/>
          </a:bodyPr>
          <a:lstStyle/>
          <a:p>
            <a:pPr algn="ctr"/>
            <a:endParaRPr lang="en-US" altLang="zh-CN" sz="1800" b="0" dirty="0"/>
          </a:p>
          <a:p>
            <a:pPr algn="ctr"/>
            <a:r>
              <a:rPr lang="en-US" altLang="zh-CN" sz="1800" b="0" dirty="0"/>
              <a:t>Managed source</a:t>
            </a:r>
            <a:r>
              <a:rPr lang="zh-CN" altLang="en-US" sz="1800" dirty="0"/>
              <a:t> </a:t>
            </a:r>
            <a:r>
              <a:rPr lang="en-US" altLang="zh-CN" sz="1800" dirty="0"/>
              <a:t>code</a:t>
            </a:r>
          </a:p>
          <a:p>
            <a:pPr algn="ctr"/>
            <a:endParaRPr lang="en-US" altLang="zh-CN" sz="1800" b="0" dirty="0"/>
          </a:p>
        </p:txBody>
      </p:sp>
      <p:grpSp>
        <p:nvGrpSpPr>
          <p:cNvPr id="13" name="组合 12">
            <a:extLst>
              <a:ext uri="{FF2B5EF4-FFF2-40B4-BE49-F238E27FC236}">
                <a16:creationId xmlns:a16="http://schemas.microsoft.com/office/drawing/2014/main" id="{7EE9EA18-7F38-47A1-9B61-4C26F1478E54}"/>
              </a:ext>
            </a:extLst>
          </p:cNvPr>
          <p:cNvGrpSpPr/>
          <p:nvPr/>
        </p:nvGrpSpPr>
        <p:grpSpPr>
          <a:xfrm>
            <a:off x="5346631" y="3207352"/>
            <a:ext cx="1921504" cy="2585323"/>
            <a:chOff x="5346631" y="3207352"/>
            <a:chExt cx="1921504" cy="2585323"/>
          </a:xfrm>
        </p:grpSpPr>
        <p:sp>
          <p:nvSpPr>
            <p:cNvPr id="6" name="矩形 5">
              <a:extLst>
                <a:ext uri="{FF2B5EF4-FFF2-40B4-BE49-F238E27FC236}">
                  <a16:creationId xmlns:a16="http://schemas.microsoft.com/office/drawing/2014/main" id="{93CA49BD-6CE9-4FF5-A364-70A71E1CF3BF}"/>
                </a:ext>
              </a:extLst>
            </p:cNvPr>
            <p:cNvSpPr/>
            <p:nvPr/>
          </p:nvSpPr>
          <p:spPr>
            <a:xfrm>
              <a:off x="5346631" y="3207352"/>
              <a:ext cx="1921504" cy="2585323"/>
            </a:xfrm>
            <a:prstGeom prst="rect">
              <a:avLst/>
            </a:prstGeom>
            <a:ln w="25400">
              <a:solidFill>
                <a:schemeClr val="bg2">
                  <a:lumMod val="25000"/>
                </a:schemeClr>
              </a:solidFill>
            </a:ln>
          </p:spPr>
          <p:txBody>
            <a:bodyPr rtlCol="0" anchor="t" anchorCtr="0">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endParaRPr lang="en-US" altLang="zh-CN" sz="1800" b="0" dirty="0"/>
            </a:p>
            <a:p>
              <a:pPr algn="ctr"/>
              <a:r>
                <a:rPr lang="en-US" altLang="zh-CN" sz="1800" dirty="0"/>
                <a:t>Common Language Runtime</a:t>
              </a:r>
              <a:endParaRPr lang="zh-CN" altLang="en-US" sz="1800" b="0" dirty="0"/>
            </a:p>
          </p:txBody>
        </p:sp>
        <p:grpSp>
          <p:nvGrpSpPr>
            <p:cNvPr id="11" name="组合 10">
              <a:extLst>
                <a:ext uri="{FF2B5EF4-FFF2-40B4-BE49-F238E27FC236}">
                  <a16:creationId xmlns:a16="http://schemas.microsoft.com/office/drawing/2014/main" id="{851C91FA-0D2B-455B-A58B-CB85DC163232}"/>
                </a:ext>
              </a:extLst>
            </p:cNvPr>
            <p:cNvGrpSpPr/>
            <p:nvPr/>
          </p:nvGrpSpPr>
          <p:grpSpPr>
            <a:xfrm>
              <a:off x="5717243" y="3429000"/>
              <a:ext cx="1204937" cy="1577340"/>
              <a:chOff x="8068234" y="3898745"/>
              <a:chExt cx="1204937" cy="1577340"/>
            </a:xfrm>
          </p:grpSpPr>
          <p:sp>
            <p:nvSpPr>
              <p:cNvPr id="10" name="矩形: 剪去单角 9">
                <a:extLst>
                  <a:ext uri="{FF2B5EF4-FFF2-40B4-BE49-F238E27FC236}">
                    <a16:creationId xmlns:a16="http://schemas.microsoft.com/office/drawing/2014/main" id="{61003774-312D-410E-BAD0-13B3F0081AA0}"/>
                  </a:ext>
                </a:extLst>
              </p:cNvPr>
              <p:cNvSpPr/>
              <p:nvPr/>
            </p:nvSpPr>
            <p:spPr>
              <a:xfrm>
                <a:off x="8068234" y="3898745"/>
                <a:ext cx="1204937" cy="1577340"/>
              </a:xfrm>
              <a:prstGeom prst="snip1Rect">
                <a:avLst/>
              </a:prstGeom>
              <a:solidFill>
                <a:schemeClr val="bg2">
                  <a:lumMod val="90000"/>
                </a:schemeClr>
              </a:solidFill>
              <a:ln w="12700">
                <a:solidFill>
                  <a:schemeClr val="bg2">
                    <a:lumMod val="25000"/>
                  </a:schemeClr>
                </a:solidFill>
              </a:ln>
            </p:spPr>
            <p:txBody>
              <a:bodyPr rtlCol="0" anchor="b" anchorCtr="1">
                <a:spAutoFit/>
              </a:bodyPr>
              <a:lstStyle/>
              <a:p>
                <a:pPr algn="ctr"/>
                <a:endParaRPr lang="en-US" altLang="zh-CN" sz="1800" b="0" dirty="0"/>
              </a:p>
              <a:p>
                <a:pPr algn="ctr"/>
                <a:endParaRPr lang="en-US" altLang="zh-CN" sz="1800" dirty="0"/>
              </a:p>
              <a:p>
                <a:pPr algn="ctr"/>
                <a:endParaRPr lang="en-US" altLang="zh-CN" sz="1800" b="0" dirty="0"/>
              </a:p>
              <a:p>
                <a:pPr algn="ctr"/>
                <a:endParaRPr lang="en-US" altLang="zh-CN" sz="1800" b="0" dirty="0"/>
              </a:p>
              <a:p>
                <a:pPr algn="ctr"/>
                <a:r>
                  <a:rPr lang="en-US" altLang="zh-CN" sz="1800" b="0" dirty="0"/>
                  <a:t>Assembly</a:t>
                </a:r>
              </a:p>
            </p:txBody>
          </p:sp>
          <p:grpSp>
            <p:nvGrpSpPr>
              <p:cNvPr id="9" name="组合 8">
                <a:extLst>
                  <a:ext uri="{FF2B5EF4-FFF2-40B4-BE49-F238E27FC236}">
                    <a16:creationId xmlns:a16="http://schemas.microsoft.com/office/drawing/2014/main" id="{260EFEBF-E5AB-4136-9C46-8B0443B55E77}"/>
                  </a:ext>
                </a:extLst>
              </p:cNvPr>
              <p:cNvGrpSpPr/>
              <p:nvPr/>
            </p:nvGrpSpPr>
            <p:grpSpPr>
              <a:xfrm>
                <a:off x="8149628" y="4402917"/>
                <a:ext cx="1042147" cy="679324"/>
                <a:chOff x="8124469" y="5792675"/>
                <a:chExt cx="1042147" cy="679324"/>
              </a:xfrm>
            </p:grpSpPr>
            <p:sp>
              <p:nvSpPr>
                <p:cNvPr id="8" name="文本框 7">
                  <a:extLst>
                    <a:ext uri="{FF2B5EF4-FFF2-40B4-BE49-F238E27FC236}">
                      <a16:creationId xmlns:a16="http://schemas.microsoft.com/office/drawing/2014/main" id="{B11D9A4F-03D0-4CA5-9444-2524EF08A4E1}"/>
                    </a:ext>
                  </a:extLst>
                </p:cNvPr>
                <p:cNvSpPr txBox="1"/>
                <p:nvPr/>
              </p:nvSpPr>
              <p:spPr>
                <a:xfrm>
                  <a:off x="8124469" y="5792675"/>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Metadata</a:t>
                  </a:r>
                </a:p>
              </p:txBody>
            </p:sp>
            <p:sp>
              <p:nvSpPr>
                <p:cNvPr id="12" name="文本框 11">
                  <a:extLst>
                    <a:ext uri="{FF2B5EF4-FFF2-40B4-BE49-F238E27FC236}">
                      <a16:creationId xmlns:a16="http://schemas.microsoft.com/office/drawing/2014/main" id="{49E46D4B-E30B-4C3F-848B-F53D8D19D9E2}"/>
                    </a:ext>
                  </a:extLst>
                </p:cNvPr>
                <p:cNvSpPr txBox="1"/>
                <p:nvPr/>
              </p:nvSpPr>
              <p:spPr>
                <a:xfrm>
                  <a:off x="8124469" y="6195000"/>
                  <a:ext cx="1042147" cy="276999"/>
                </a:xfrm>
                <a:prstGeom prst="rect">
                  <a:avLst/>
                </a:prstGeom>
                <a:solidFill>
                  <a:schemeClr val="bg1">
                    <a:lumMod val="95000"/>
                  </a:schemeClr>
                </a:solidFill>
                <a:ln>
                  <a:solidFill>
                    <a:schemeClr val="bg2">
                      <a:lumMod val="25000"/>
                    </a:schemeClr>
                  </a:solidFill>
                </a:ln>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IL Code</a:t>
                  </a:r>
                </a:p>
              </p:txBody>
            </p:sp>
          </p:grpSp>
        </p:grpSp>
      </p:grpSp>
      <p:sp>
        <p:nvSpPr>
          <p:cNvPr id="14" name="六边形 13">
            <a:extLst>
              <a:ext uri="{FF2B5EF4-FFF2-40B4-BE49-F238E27FC236}">
                <a16:creationId xmlns:a16="http://schemas.microsoft.com/office/drawing/2014/main" id="{C5D0B5D6-7306-4711-8E5E-0D096B954D2F}"/>
              </a:ext>
            </a:extLst>
          </p:cNvPr>
          <p:cNvSpPr/>
          <p:nvPr/>
        </p:nvSpPr>
        <p:spPr>
          <a:xfrm>
            <a:off x="7913594" y="4263554"/>
            <a:ext cx="1445559" cy="472916"/>
          </a:xfrm>
          <a:prstGeom prst="hexagon">
            <a:avLst/>
          </a:prstGeom>
          <a:ln w="12700">
            <a:solidFill>
              <a:schemeClr val="bg2">
                <a:lumMod val="25000"/>
              </a:schemeClr>
            </a:solidFill>
          </a:ln>
        </p:spPr>
        <p:txBody>
          <a:bodyPr rtlCol="0" anchor="ctr">
            <a:spAutoFit/>
          </a:bodyPr>
          <a:lstStyle/>
          <a:p>
            <a:pPr algn="ctr"/>
            <a:r>
              <a:rPr lang="en-US" altLang="zh-CN" sz="1800" b="0" dirty="0"/>
              <a:t>Compiler</a:t>
            </a:r>
            <a:endParaRPr lang="zh-CN" altLang="en-US" sz="1800" b="0" dirty="0"/>
          </a:p>
        </p:txBody>
      </p:sp>
      <p:cxnSp>
        <p:nvCxnSpPr>
          <p:cNvPr id="25" name="直接连接符 24">
            <a:extLst>
              <a:ext uri="{FF2B5EF4-FFF2-40B4-BE49-F238E27FC236}">
                <a16:creationId xmlns:a16="http://schemas.microsoft.com/office/drawing/2014/main" id="{54B79A01-B5BA-455A-8ABD-158713E54966}"/>
              </a:ext>
            </a:extLst>
          </p:cNvPr>
          <p:cNvCxnSpPr>
            <a:cxnSpLocks/>
          </p:cNvCxnSpPr>
          <p:nvPr/>
        </p:nvCxnSpPr>
        <p:spPr>
          <a:xfrm>
            <a:off x="3765176" y="2238935"/>
            <a:ext cx="0" cy="3220571"/>
          </a:xfrm>
          <a:prstGeom prst="line">
            <a:avLst/>
          </a:prstGeom>
          <a:solidFill>
            <a:schemeClr val="accent1"/>
          </a:solidFill>
          <a:ln w="38100" cap="flat" cmpd="sng" algn="ctr">
            <a:solidFill>
              <a:schemeClr val="tx2">
                <a:lumMod val="40000"/>
                <a:lumOff val="60000"/>
              </a:schemeClr>
            </a:solidFill>
            <a:prstDash val="solid"/>
            <a:round/>
            <a:headEnd type="none" w="med" len="med"/>
            <a:tailEnd type="none" w="med" len="med"/>
          </a:ln>
        </p:spPr>
      </p:cxnSp>
      <p:cxnSp>
        <p:nvCxnSpPr>
          <p:cNvPr id="16" name="直接箭头连接符 15">
            <a:extLst>
              <a:ext uri="{FF2B5EF4-FFF2-40B4-BE49-F238E27FC236}">
                <a16:creationId xmlns:a16="http://schemas.microsoft.com/office/drawing/2014/main" id="{8CA29691-FC09-4842-8FA6-635666B96D2D}"/>
              </a:ext>
            </a:extLst>
          </p:cNvPr>
          <p:cNvCxnSpPr>
            <a:cxnSpLocks/>
            <a:endCxn id="2" idx="3"/>
          </p:cNvCxnSpPr>
          <p:nvPr/>
        </p:nvCxnSpPr>
        <p:spPr>
          <a:xfrm flipH="1">
            <a:off x="3415553" y="4500012"/>
            <a:ext cx="2301688"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19" name="直接箭头连接符 18">
            <a:extLst>
              <a:ext uri="{FF2B5EF4-FFF2-40B4-BE49-F238E27FC236}">
                <a16:creationId xmlns:a16="http://schemas.microsoft.com/office/drawing/2014/main" id="{CD777F28-96C4-4591-AE62-B183BB1A61F6}"/>
              </a:ext>
            </a:extLst>
          </p:cNvPr>
          <p:cNvCxnSpPr>
            <a:stCxn id="14" idx="3"/>
          </p:cNvCxnSpPr>
          <p:nvPr/>
        </p:nvCxnSpPr>
        <p:spPr>
          <a:xfrm flipH="1">
            <a:off x="6922180" y="4500012"/>
            <a:ext cx="991414" cy="0"/>
          </a:xfrm>
          <a:prstGeom prst="straightConnector1">
            <a:avLst/>
          </a:prstGeom>
          <a:solidFill>
            <a:schemeClr val="accent1"/>
          </a:solidFill>
          <a:ln w="25400" cap="flat" cmpd="sng" algn="ctr">
            <a:solidFill>
              <a:srgbClr val="1C4885"/>
            </a:solidFill>
            <a:prstDash val="solid"/>
            <a:round/>
            <a:headEnd type="none" w="med" len="med"/>
            <a:tailEnd type="triangle"/>
          </a:ln>
        </p:spPr>
      </p:cxnSp>
      <p:cxnSp>
        <p:nvCxnSpPr>
          <p:cNvPr id="23" name="直接连接符 22">
            <a:extLst>
              <a:ext uri="{FF2B5EF4-FFF2-40B4-BE49-F238E27FC236}">
                <a16:creationId xmlns:a16="http://schemas.microsoft.com/office/drawing/2014/main" id="{8206F20E-A902-452A-A105-90BE1938C81D}"/>
              </a:ext>
            </a:extLst>
          </p:cNvPr>
          <p:cNvCxnSpPr>
            <a:cxnSpLocks/>
            <a:stCxn id="7" idx="2"/>
            <a:endCxn id="14" idx="0"/>
          </p:cNvCxnSpPr>
          <p:nvPr/>
        </p:nvCxnSpPr>
        <p:spPr>
          <a:xfrm flipH="1" flipV="1">
            <a:off x="9359153" y="4500012"/>
            <a:ext cx="492549" cy="1"/>
          </a:xfrm>
          <a:prstGeom prst="line">
            <a:avLst/>
          </a:prstGeom>
          <a:solidFill>
            <a:schemeClr val="accent1"/>
          </a:solidFill>
          <a:ln w="25400" cap="flat" cmpd="sng" algn="ctr">
            <a:solidFill>
              <a:srgbClr val="1C4885"/>
            </a:solidFill>
            <a:prstDash val="solid"/>
            <a:round/>
            <a:headEnd type="none" w="med" len="med"/>
            <a:tailEnd type="none" w="med" len="med"/>
          </a:ln>
        </p:spPr>
      </p:cxnSp>
      <p:sp>
        <p:nvSpPr>
          <p:cNvPr id="26" name="文本框 25">
            <a:extLst>
              <a:ext uri="{FF2B5EF4-FFF2-40B4-BE49-F238E27FC236}">
                <a16:creationId xmlns:a16="http://schemas.microsoft.com/office/drawing/2014/main" id="{18CAF643-8B90-4C21-A0FE-E8FD6969FEE3}"/>
              </a:ext>
            </a:extLst>
          </p:cNvPr>
          <p:cNvSpPr txBox="1"/>
          <p:nvPr/>
        </p:nvSpPr>
        <p:spPr>
          <a:xfrm>
            <a:off x="2856788" y="5603342"/>
            <a:ext cx="1816776"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Standard </a:t>
            </a:r>
          </a:p>
          <a:p>
            <a:pPr algn="ctr"/>
            <a:r>
              <a:rPr lang="en-US" altLang="zh-CN" sz="1200" dirty="0">
                <a:solidFill>
                  <a:srgbClr val="002060"/>
                </a:solidFill>
                <a:latin typeface="微软雅黑" panose="020B0503020204020204" pitchFamily="34" charset="-122"/>
                <a:ea typeface="微软雅黑" panose="020B0503020204020204" pitchFamily="34" charset="-122"/>
              </a:rPr>
              <a:t>marshaling service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26EEAB7D-9CCD-45D1-B76D-578577E13DDF}"/>
              </a:ext>
            </a:extLst>
          </p:cNvPr>
          <p:cNvSpPr txBox="1"/>
          <p:nvPr/>
        </p:nvSpPr>
        <p:spPr>
          <a:xfrm>
            <a:off x="4143621" y="4274805"/>
            <a:ext cx="886080" cy="461665"/>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Platform </a:t>
            </a:r>
          </a:p>
          <a:p>
            <a:pPr algn="ctr"/>
            <a:r>
              <a:rPr lang="en-US" altLang="zh-CN" sz="1200" dirty="0">
                <a:solidFill>
                  <a:srgbClr val="002060"/>
                </a:solidFill>
                <a:latin typeface="微软雅黑" panose="020B0503020204020204" pitchFamily="34" charset="-122"/>
                <a:ea typeface="微软雅黑" panose="020B0503020204020204" pitchFamily="34" charset="-122"/>
              </a:rPr>
              <a:t>invoke</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29C2AB9D-4C83-41FB-A2D8-8F60F907F859}"/>
              </a:ext>
            </a:extLst>
          </p:cNvPr>
          <p:cNvSpPr txBox="1"/>
          <p:nvPr/>
        </p:nvSpPr>
        <p:spPr>
          <a:xfrm>
            <a:off x="155313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Unmanaged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2BACDB32-051F-4F40-841E-5DFD035786BD}"/>
              </a:ext>
            </a:extLst>
          </p:cNvPr>
          <p:cNvSpPr txBox="1"/>
          <p:nvPr/>
        </p:nvSpPr>
        <p:spPr>
          <a:xfrm>
            <a:off x="4122345" y="2447365"/>
            <a:ext cx="1687596" cy="400110"/>
          </a:xfrm>
          <a:prstGeom prst="rect">
            <a:avLst/>
          </a:prstGeom>
          <a:noFill/>
        </p:spPr>
        <p:txBody>
          <a:bodyPr wrap="square" rtlCol="0">
            <a:spAutoFit/>
          </a:bodyPr>
          <a:lstStyle/>
          <a:p>
            <a:pPr algn="ctr"/>
            <a:r>
              <a:rPr lang="en-US" altLang="zh-CN" sz="2000" dirty="0">
                <a:solidFill>
                  <a:srgbClr val="002060"/>
                </a:solidFill>
                <a:latin typeface="微软雅黑" panose="020B0503020204020204" pitchFamily="34" charset="-122"/>
                <a:ea typeface="微软雅黑" panose="020B0503020204020204" pitchFamily="34" charset="-122"/>
              </a:rPr>
              <a:t>Managed</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8956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p:txBody>
          <a:bodyPr/>
          <a:lstStyle/>
          <a:p>
            <a:pPr eaLnBrk="1" hangingPunct="1"/>
            <a:r>
              <a:rPr lang="zh-CN" altLang="en-US" dirty="0"/>
              <a:t>反射</a:t>
            </a:r>
          </a:p>
        </p:txBody>
      </p:sp>
      <p:sp>
        <p:nvSpPr>
          <p:cNvPr id="25604" name="Rectangle 3"/>
          <p:cNvSpPr>
            <a:spLocks noGrp="1" noChangeArrowheads="1"/>
          </p:cNvSpPr>
          <p:nvPr>
            <p:ph type="body" sz="quarter" idx="10"/>
          </p:nvPr>
        </p:nvSpPr>
        <p:spPr>
          <a:prstGeom prst="rect">
            <a:avLst/>
          </a:prstGeo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Tree>
    <p:extLst>
      <p:ext uri="{BB962C8B-B14F-4D97-AF65-F5344CB8AC3E}">
        <p14:creationId xmlns:p14="http://schemas.microsoft.com/office/powerpoint/2010/main" val="2225251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a:t>Assembly </a:t>
            </a:r>
            <a:r>
              <a:rPr lang="zh-CN" altLang="en-US" sz="2400" dirty="0"/>
              <a:t>定义和加载程序集，加载在程序集清单中列出的模块，以及从此程序集中查找类型并创建该类型的实例。</a:t>
            </a:r>
          </a:p>
          <a:p>
            <a:r>
              <a:rPr lang="zh-CN" altLang="en-US" sz="2400" dirty="0"/>
              <a:t>使用 </a:t>
            </a:r>
            <a:r>
              <a:rPr lang="en-US" altLang="zh-CN" sz="2400" dirty="0"/>
              <a:t>Module </a:t>
            </a:r>
            <a:r>
              <a:rPr lang="zh-CN" altLang="en-US" sz="2400" dirty="0"/>
              <a:t>发现以下信息：包含模块的程序集以及模块中的类等。还可以获取在模块上定义的所有全局方法或其他特定的非全局方法。</a:t>
            </a:r>
          </a:p>
          <a:p>
            <a:r>
              <a:rPr lang="zh-CN" altLang="en-US" sz="2400" dirty="0"/>
              <a:t>使用 </a:t>
            </a:r>
            <a:r>
              <a:rPr lang="en-US" altLang="zh-CN" sz="2400" dirty="0" err="1"/>
              <a:t>ConstructorInfo</a:t>
            </a:r>
            <a:r>
              <a:rPr lang="en-US" altLang="zh-CN" sz="2400" dirty="0"/>
              <a:t> </a:t>
            </a:r>
            <a:r>
              <a:rPr lang="zh-CN" altLang="en-US" sz="2400" dirty="0"/>
              <a:t>发现以下信息：构造函数的名称、参数、访问修饰符（如 </a:t>
            </a:r>
            <a:r>
              <a:rPr lang="en-US" altLang="zh-CN" sz="2400" b="1" dirty="0"/>
              <a:t>public</a:t>
            </a:r>
            <a:r>
              <a:rPr lang="en-US" altLang="zh-CN" sz="2400" dirty="0"/>
              <a:t> </a:t>
            </a:r>
            <a:r>
              <a:rPr lang="zh-CN" altLang="en-US" sz="2400" dirty="0"/>
              <a:t>或 </a:t>
            </a:r>
            <a:r>
              <a:rPr lang="en-US" altLang="zh-CN" sz="2400" b="1" dirty="0"/>
              <a:t>private</a:t>
            </a:r>
            <a:r>
              <a:rPr lang="zh-CN" altLang="en-US" sz="2400" dirty="0"/>
              <a:t>）和实现详细信息（如 </a:t>
            </a:r>
            <a:r>
              <a:rPr lang="en-US" altLang="zh-CN" sz="2400" b="1" dirty="0"/>
              <a:t>abstract</a:t>
            </a:r>
            <a:r>
              <a:rPr lang="en-US" altLang="zh-CN" sz="2400" dirty="0"/>
              <a:t> </a:t>
            </a:r>
            <a:r>
              <a:rPr lang="zh-CN" altLang="en-US" sz="2400" dirty="0"/>
              <a:t>或 </a:t>
            </a:r>
            <a:r>
              <a:rPr lang="en-US" altLang="zh-CN" sz="2400" b="1" dirty="0"/>
              <a:t>virtual</a:t>
            </a:r>
            <a:r>
              <a:rPr lang="zh-CN" altLang="en-US" sz="2400" dirty="0"/>
              <a:t>）等。</a:t>
            </a:r>
          </a:p>
          <a:p>
            <a:r>
              <a:rPr lang="zh-CN" altLang="en-US" sz="2400" dirty="0"/>
              <a:t>使用 </a:t>
            </a:r>
            <a:r>
              <a:rPr lang="en-US" altLang="zh-CN" sz="2400" dirty="0"/>
              <a:t>Type </a:t>
            </a:r>
            <a:r>
              <a:rPr lang="zh-CN" altLang="en-US" sz="2400" dirty="0"/>
              <a:t>的 </a:t>
            </a:r>
            <a:r>
              <a:rPr lang="en-US" altLang="zh-CN" sz="2400" dirty="0" err="1"/>
              <a:t>GetConstructors</a:t>
            </a:r>
            <a:r>
              <a:rPr lang="en-US" altLang="zh-CN" sz="2400" dirty="0"/>
              <a:t> </a:t>
            </a:r>
            <a:r>
              <a:rPr lang="zh-CN" altLang="en-US" sz="2400" dirty="0"/>
              <a:t>或 </a:t>
            </a:r>
            <a:r>
              <a:rPr lang="en-US" altLang="zh-CN" sz="2400" dirty="0" err="1"/>
              <a:t>GetConstructor</a:t>
            </a:r>
            <a:r>
              <a:rPr lang="en-US" altLang="zh-CN" sz="2400" dirty="0"/>
              <a:t> </a:t>
            </a:r>
            <a:r>
              <a:rPr lang="zh-CN" altLang="en-US" sz="2400" dirty="0"/>
              <a:t>方法来调用特定的构造函数。</a:t>
            </a:r>
          </a:p>
          <a:p>
            <a:endParaRPr lang="zh-CN" altLang="en-US" sz="2400" dirty="0"/>
          </a:p>
        </p:txBody>
      </p:sp>
    </p:spTree>
    <p:extLst>
      <p:ext uri="{BB962C8B-B14F-4D97-AF65-F5344CB8AC3E}">
        <p14:creationId xmlns:p14="http://schemas.microsoft.com/office/powerpoint/2010/main" val="245037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MethodInfo</a:t>
            </a:r>
            <a:r>
              <a:rPr lang="en-US" altLang="zh-CN" sz="2400" dirty="0"/>
              <a:t> </a:t>
            </a:r>
            <a:r>
              <a:rPr lang="zh-CN" altLang="en-US" sz="2400" dirty="0"/>
              <a:t>发现以下信息：方法的名称、返回类型、参数、访问修饰符（如 </a:t>
            </a:r>
            <a:r>
              <a:rPr lang="en-US" altLang="zh-CN" sz="2400" dirty="0">
                <a:solidFill>
                  <a:schemeClr val="accent6">
                    <a:lumMod val="75000"/>
                  </a:schemeClr>
                </a:solidFill>
                <a:latin typeface="Consolas" panose="020B0609020204030204" pitchFamily="49" charset="0"/>
              </a:rPr>
              <a:t>public</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private</a:t>
            </a:r>
            <a:r>
              <a:rPr lang="zh-CN" altLang="en-US" sz="2400" dirty="0"/>
              <a:t>）和实现详细信息（如 </a:t>
            </a:r>
            <a:r>
              <a:rPr lang="en-US" altLang="zh-CN" sz="2400" dirty="0">
                <a:solidFill>
                  <a:schemeClr val="accent6">
                    <a:lumMod val="75000"/>
                  </a:schemeClr>
                </a:solidFill>
                <a:latin typeface="Consolas" panose="020B0609020204030204" pitchFamily="49" charset="0"/>
              </a:rPr>
              <a:t>abstract</a:t>
            </a:r>
            <a:r>
              <a:rPr lang="en-US" altLang="zh-CN" sz="2400" dirty="0"/>
              <a:t> </a:t>
            </a:r>
            <a:r>
              <a:rPr lang="zh-CN" altLang="en-US" sz="2400" dirty="0"/>
              <a:t>或 </a:t>
            </a:r>
            <a:r>
              <a:rPr lang="en-US" altLang="zh-CN" sz="2400" dirty="0">
                <a:solidFill>
                  <a:schemeClr val="accent6">
                    <a:lumMod val="75000"/>
                  </a:schemeClr>
                </a:solidFill>
                <a:latin typeface="Consolas" panose="020B0609020204030204" pitchFamily="49" charset="0"/>
              </a:rPr>
              <a:t>virtual</a:t>
            </a:r>
            <a:r>
              <a:rPr lang="zh-CN" altLang="en-US" sz="2400" dirty="0"/>
              <a:t>）等。</a:t>
            </a:r>
            <a:endParaRPr lang="en-US" altLang="zh-CN" sz="2400" dirty="0"/>
          </a:p>
          <a:p>
            <a:r>
              <a:rPr lang="zh-CN" altLang="en-US" sz="2400" dirty="0"/>
              <a:t>使用 </a:t>
            </a:r>
            <a:r>
              <a:rPr lang="en-US" altLang="zh-CN" sz="2400" dirty="0"/>
              <a:t>Type </a:t>
            </a:r>
            <a:r>
              <a:rPr lang="zh-CN" altLang="en-US" sz="2400" dirty="0"/>
              <a:t>的 </a:t>
            </a:r>
            <a:r>
              <a:rPr lang="en-US" altLang="zh-CN" sz="2400" dirty="0" err="1"/>
              <a:t>GetMethods</a:t>
            </a:r>
            <a:r>
              <a:rPr lang="en-US" altLang="zh-CN" sz="2400" dirty="0"/>
              <a:t> </a:t>
            </a:r>
            <a:r>
              <a:rPr lang="zh-CN" altLang="en-US" sz="2400" dirty="0"/>
              <a:t>或 </a:t>
            </a:r>
            <a:r>
              <a:rPr lang="en-US" altLang="zh-CN" sz="2400" dirty="0" err="1"/>
              <a:t>GetMethod</a:t>
            </a:r>
            <a:r>
              <a:rPr lang="en-US" altLang="zh-CN" sz="2400" dirty="0"/>
              <a:t> </a:t>
            </a:r>
            <a:r>
              <a:rPr lang="zh-CN" altLang="en-US" sz="2400" dirty="0"/>
              <a:t>方法来调用特定的方法。</a:t>
            </a:r>
          </a:p>
          <a:p>
            <a:r>
              <a:rPr lang="zh-CN" altLang="en-US" sz="2400" dirty="0"/>
              <a:t>使用 </a:t>
            </a:r>
            <a:r>
              <a:rPr lang="en-US" altLang="zh-CN" sz="2400" dirty="0" err="1"/>
              <a:t>FieldInfo</a:t>
            </a:r>
            <a:r>
              <a:rPr lang="en-US" altLang="zh-CN" sz="2400" dirty="0"/>
              <a:t> </a:t>
            </a:r>
            <a:r>
              <a:rPr lang="zh-CN" altLang="en-US" sz="2400" dirty="0"/>
              <a:t>发现以下信息：字段的名称、访问修饰符和实现详细信息（如 </a:t>
            </a:r>
            <a:r>
              <a:rPr lang="en-US" altLang="zh-CN" sz="2400" dirty="0">
                <a:solidFill>
                  <a:schemeClr val="accent6">
                    <a:lumMod val="75000"/>
                  </a:schemeClr>
                </a:solidFill>
                <a:latin typeface="Consolas" panose="020B0609020204030204" pitchFamily="49" charset="0"/>
              </a:rPr>
              <a:t>static</a:t>
            </a:r>
            <a:r>
              <a:rPr lang="zh-CN" altLang="en-US" sz="2400" dirty="0"/>
              <a:t>）等；并获取或设置字段值。</a:t>
            </a:r>
          </a:p>
          <a:p>
            <a:r>
              <a:rPr lang="zh-CN" altLang="en-US" sz="2400" dirty="0"/>
              <a:t>使用 </a:t>
            </a:r>
            <a:r>
              <a:rPr lang="en-US" altLang="zh-CN" sz="2400" dirty="0" err="1"/>
              <a:t>EventInfo</a:t>
            </a:r>
            <a:r>
              <a:rPr lang="en-US" altLang="zh-CN" sz="2400" dirty="0"/>
              <a:t> </a:t>
            </a:r>
            <a:r>
              <a:rPr lang="zh-CN" altLang="en-US" sz="2400" dirty="0"/>
              <a:t>发现以下信息：事件的名称、事件处理程序数据类型、自定义属性、声明类型和反射类型等；并添加或移除事件处理程序。</a:t>
            </a:r>
          </a:p>
          <a:p>
            <a:endParaRPr lang="zh-CN" altLang="en-US" sz="2400" dirty="0"/>
          </a:p>
        </p:txBody>
      </p:sp>
    </p:spTree>
    <p:extLst>
      <p:ext uri="{BB962C8B-B14F-4D97-AF65-F5344CB8AC3E}">
        <p14:creationId xmlns:p14="http://schemas.microsoft.com/office/powerpoint/2010/main" val="3593582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p:txBody>
          <a:bodyPr/>
          <a:lstStyle/>
          <a:p>
            <a:pPr eaLnBrk="1" hangingPunct="1"/>
            <a:r>
              <a:rPr lang="zh-CN" altLang="en-US" dirty="0"/>
              <a:t>反射的用途</a:t>
            </a:r>
          </a:p>
        </p:txBody>
      </p:sp>
      <p:sp>
        <p:nvSpPr>
          <p:cNvPr id="2" name="文本占位符 1">
            <a:extLst>
              <a:ext uri="{FF2B5EF4-FFF2-40B4-BE49-F238E27FC236}">
                <a16:creationId xmlns:a16="http://schemas.microsoft.com/office/drawing/2014/main" id="{453B04B8-8AB1-48CF-8E3D-C8859E7882DC}"/>
              </a:ext>
            </a:extLst>
          </p:cNvPr>
          <p:cNvSpPr>
            <a:spLocks noGrp="1"/>
          </p:cNvSpPr>
          <p:nvPr>
            <p:ph type="body" sz="quarter" idx="10"/>
          </p:nvPr>
        </p:nvSpPr>
        <p:spPr>
          <a:xfrm>
            <a:off x="1896036" y="1808650"/>
            <a:ext cx="8688426" cy="3832391"/>
          </a:xfrm>
        </p:spPr>
        <p:txBody>
          <a:bodyPr/>
          <a:lstStyle/>
          <a:p>
            <a:r>
              <a:rPr lang="zh-CN" altLang="en-US" sz="2400" dirty="0"/>
              <a:t>使用 </a:t>
            </a:r>
            <a:r>
              <a:rPr lang="en-US" altLang="zh-CN" sz="2400" dirty="0" err="1"/>
              <a:t>PropertyInfo</a:t>
            </a:r>
            <a:r>
              <a:rPr lang="en-US" altLang="zh-CN" sz="2400" dirty="0"/>
              <a:t> </a:t>
            </a:r>
            <a:r>
              <a:rPr lang="zh-CN" altLang="en-US" sz="2400" dirty="0"/>
              <a:t>发现以下信息：属性的名称、数据类型、声明类型、反射类型和只读或可写状态等；并获取或设置属性值。</a:t>
            </a:r>
          </a:p>
          <a:p>
            <a:r>
              <a:rPr lang="zh-CN" altLang="en-US" sz="2400" dirty="0"/>
              <a:t>使用 </a:t>
            </a:r>
            <a:r>
              <a:rPr lang="en-US" altLang="zh-CN" sz="2400" dirty="0" err="1"/>
              <a:t>ParameterInfo</a:t>
            </a:r>
            <a:r>
              <a:rPr lang="en-US" altLang="zh-CN" sz="2400" dirty="0"/>
              <a:t> </a:t>
            </a:r>
            <a:r>
              <a:rPr lang="zh-CN" altLang="en-US" sz="2400" dirty="0"/>
              <a:t>发现以下信息：参数的名称、数据类型、参数是输入参数还是输出参数，以及参数在方法签名中的位置等。</a:t>
            </a:r>
          </a:p>
          <a:p>
            <a:endParaRPr lang="zh-CN" altLang="en-US" sz="2400" dirty="0"/>
          </a:p>
        </p:txBody>
      </p:sp>
    </p:spTree>
    <p:extLst>
      <p:ext uri="{BB962C8B-B14F-4D97-AF65-F5344CB8AC3E}">
        <p14:creationId xmlns:p14="http://schemas.microsoft.com/office/powerpoint/2010/main" val="4167854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extLst>
      <p:ext uri="{BB962C8B-B14F-4D97-AF65-F5344CB8AC3E}">
        <p14:creationId xmlns:p14="http://schemas.microsoft.com/office/powerpoint/2010/main" val="2429862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type="body" sz="quarter" idx="10"/>
          </p:nvPr>
        </p:nvSpPr>
        <p:spPr>
          <a:prstGeom prst="rect">
            <a:avLst/>
          </a:prstGeom>
        </p:spPr>
        <p:txBody>
          <a:bodyPr>
            <a:normAutofit fontScale="92500" lnSpcReduction="10000"/>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控制调用函数的字符集，</a:t>
            </a:r>
            <a:r>
              <a:rPr lang="en-US" altLang="zh-CN" sz="3100" dirty="0" err="1"/>
              <a:t>CharSet.Ansi</a:t>
            </a:r>
            <a:r>
              <a:rPr lang="en-US" altLang="zh-CN" sz="3100" dirty="0"/>
              <a:t>,</a:t>
            </a:r>
          </a:p>
          <a:p>
            <a:pPr lvl="1"/>
            <a:r>
              <a:rPr lang="en-US" altLang="zh-CN" sz="3100" dirty="0" err="1"/>
              <a:t>CallingConvention</a:t>
            </a:r>
            <a:r>
              <a:rPr lang="zh-CN" altLang="en-US" sz="3100" dirty="0"/>
              <a:t>指示向非托管实现传递方法</a:t>
            </a:r>
            <a:r>
              <a:rPr lang="zh-CN" altLang="en-US" sz="3100"/>
              <a:t>参数，</a:t>
            </a:r>
            <a:r>
              <a:rPr lang="en-US" altLang="zh-CN" sz="3100"/>
              <a:t>CallingConvention.StdCall</a:t>
            </a:r>
            <a:endParaRPr lang="zh-CN" altLang="en-US" sz="3100" dirty="0"/>
          </a:p>
          <a:p>
            <a:pPr marL="457200" lvl="1" indent="0">
              <a:buNone/>
            </a:pPr>
            <a:endParaRPr lang="zh-CN" altLang="en-US" sz="3100" dirty="0"/>
          </a:p>
          <a:p>
            <a:pPr eaLnBrk="1" hangingPunct="1"/>
            <a:endParaRPr lang="en-US" altLang="zh-CN" sz="2400" dirty="0"/>
          </a:p>
        </p:txBody>
      </p:sp>
    </p:spTree>
    <p:extLst>
      <p:ext uri="{BB962C8B-B14F-4D97-AF65-F5344CB8AC3E}">
        <p14:creationId xmlns:p14="http://schemas.microsoft.com/office/powerpoint/2010/main" val="2350294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type="body" sz="quarter" idx="10"/>
          </p:nvPr>
        </p:nvSpPr>
        <p:spPr>
          <a:prstGeom prst="rect">
            <a:avLst/>
          </a:prstGeom>
        </p:spPr>
        <p:txBody>
          <a:bodyPr>
            <a:normAutofit fontScale="700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extLst>
      <p:ext uri="{BB962C8B-B14F-4D97-AF65-F5344CB8AC3E}">
        <p14:creationId xmlns:p14="http://schemas.microsoft.com/office/powerpoint/2010/main" val="2368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pPr eaLnBrk="1" hangingPunct="1"/>
            <a:r>
              <a:rPr lang="zh-CN" altLang="en-US" dirty="0"/>
              <a:t>分别编译与链接</a:t>
            </a:r>
          </a:p>
        </p:txBody>
      </p:sp>
      <p:sp>
        <p:nvSpPr>
          <p:cNvPr id="2" name="文本占位符 1">
            <a:extLst>
              <a:ext uri="{FF2B5EF4-FFF2-40B4-BE49-F238E27FC236}">
                <a16:creationId xmlns:a16="http://schemas.microsoft.com/office/drawing/2014/main" id="{63DA8016-C156-4EFE-816D-9AA40FC553ED}"/>
              </a:ext>
            </a:extLst>
          </p:cNvPr>
          <p:cNvSpPr>
            <a:spLocks noGrp="1"/>
          </p:cNvSpPr>
          <p:nvPr>
            <p:ph type="body" sz="quarter" idx="10"/>
          </p:nvPr>
        </p:nvSpPr>
        <p:spPr/>
        <p:txBody>
          <a:bodyPr/>
          <a:lstStyle/>
          <a:p>
            <a:r>
              <a:rPr lang="zh-CN" altLang="en-US" dirty="0"/>
              <a:t> 大多数高级语言都支持分别编译（</a:t>
            </a:r>
            <a:r>
              <a:rPr lang="en-US" altLang="zh-CN" dirty="0"/>
              <a:t>separate compiling</a:t>
            </a:r>
            <a:r>
              <a:rPr lang="zh-CN" altLang="en-US" dirty="0"/>
              <a:t>）</a:t>
            </a:r>
          </a:p>
          <a:p>
            <a:r>
              <a:rPr lang="zh-CN" altLang="en-US" dirty="0"/>
              <a:t> 程序员可以显式地把程序划分为独立的模块或文件，然后由编译器（</a:t>
            </a:r>
            <a:r>
              <a:rPr lang="en-US" altLang="zh-CN" dirty="0"/>
              <a:t>compiler</a:t>
            </a:r>
            <a:r>
              <a:rPr lang="zh-CN" altLang="en-US" dirty="0"/>
              <a:t>）对每个独立部分分别进行编译</a:t>
            </a:r>
          </a:p>
          <a:p>
            <a:r>
              <a:rPr lang="zh-CN" altLang="en-US" dirty="0"/>
              <a:t> 编译后，由链接器（</a:t>
            </a:r>
            <a:r>
              <a:rPr lang="en-US" altLang="zh-CN" dirty="0"/>
              <a:t>Linker</a:t>
            </a:r>
            <a:r>
              <a:rPr lang="zh-CN" altLang="en-US" dirty="0"/>
              <a:t>）把独立编译单元链接（</a:t>
            </a:r>
            <a:r>
              <a:rPr lang="en-US" altLang="zh-CN" dirty="0"/>
              <a:t>Linking</a:t>
            </a:r>
            <a:r>
              <a:rPr lang="zh-CN" altLang="en-US" dirty="0"/>
              <a:t>）到一起</a:t>
            </a:r>
          </a:p>
          <a:p>
            <a:r>
              <a:rPr lang="zh-CN" altLang="en-US" dirty="0"/>
              <a:t> 链接方式有两种：静态链接、动态链接</a:t>
            </a:r>
          </a:p>
          <a:p>
            <a:endParaRPr lang="zh-CN" altLang="en-US" dirty="0"/>
          </a:p>
          <a:p>
            <a:endParaRPr lang="zh-CN" altLang="en-US" dirty="0"/>
          </a:p>
        </p:txBody>
      </p:sp>
    </p:spTree>
    <p:extLst>
      <p:ext uri="{BB962C8B-B14F-4D97-AF65-F5344CB8AC3E}">
        <p14:creationId xmlns:p14="http://schemas.microsoft.com/office/powerpoint/2010/main" val="157041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2744078645"/>
              </p:ext>
            </p:extLst>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2000" kern="0">
                          <a:effectLst/>
                        </a:rPr>
                        <a:t>, 64 bits on 64-bit OS.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altLang="zh-CN" sz="2000" kern="0" dirty="0">
                          <a:effectLst/>
                        </a:rPr>
                        <a:t>c</a:t>
                      </a:r>
                      <a:r>
                        <a:rPr lang="en-US" sz="2000" kern="0" dirty="0">
                          <a:effectLst/>
                        </a:rPr>
                        <a:t>onst char*</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dirty="0" err="1">
                          <a:effectLst/>
                        </a:rPr>
                        <a:t>System.String</a:t>
                      </a:r>
                      <a:r>
                        <a:rPr lang="en-US" sz="2000" kern="0" dirty="0">
                          <a:effectLst/>
                        </a:rPr>
                        <a:t>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const </a:t>
                      </a:r>
                      <a:r>
                        <a:rPr lang="en-US" sz="2000" kern="0" dirty="0" err="1">
                          <a:effectLst/>
                        </a:rPr>
                        <a:t>wchar_t</a:t>
                      </a:r>
                      <a:r>
                        <a:rPr lang="en-US" sz="2000" kern="0" dirty="0">
                          <a:effectLst/>
                        </a:rPr>
                        <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dirty="0">
                          <a:effectLst/>
                        </a:rPr>
                        <a:t>float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416326"/>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519318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Tree>
    <p:extLst>
      <p:ext uri="{BB962C8B-B14F-4D97-AF65-F5344CB8AC3E}">
        <p14:creationId xmlns:p14="http://schemas.microsoft.com/office/powerpoint/2010/main" val="3681193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510B93A-8DE4-458E-BCA9-D168A5865D81}"/>
              </a:ext>
            </a:extLst>
          </p:cNvPr>
          <p:cNvSpPr/>
          <p:nvPr/>
        </p:nvSpPr>
        <p:spPr>
          <a:xfrm>
            <a:off x="9453759" y="1285452"/>
            <a:ext cx="1398446" cy="307777"/>
          </a:xfrm>
          <a:prstGeom prst="rect">
            <a:avLst/>
          </a:prstGeom>
        </p:spPr>
        <p:txBody>
          <a:bodyPr wrap="square">
            <a:spAutoFit/>
          </a:bodyPr>
          <a:lstStyle/>
          <a:p>
            <a:r>
              <a:rPr lang="en-US" altLang="zh-CN" dirty="0" err="1">
                <a:solidFill>
                  <a:schemeClr val="accent2">
                    <a:lumMod val="75000"/>
                  </a:schemeClr>
                </a:solidFill>
                <a:latin typeface="Consolas" panose="020B0609020204030204" pitchFamily="49" charset="0"/>
              </a:rPr>
              <a:t>MarshalAs</a:t>
            </a:r>
            <a:endParaRPr lang="zh-CN" altLang="en-US"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135046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257037171"/>
              </p:ext>
            </p:extLst>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grpSp>
        <p:nvGrpSpPr>
          <p:cNvPr id="6" name="组合 5">
            <a:extLst>
              <a:ext uri="{FF2B5EF4-FFF2-40B4-BE49-F238E27FC236}">
                <a16:creationId xmlns:a16="http://schemas.microsoft.com/office/drawing/2014/main" id="{280B8E77-5E85-41B1-AC35-2329DEC9444C}"/>
              </a:ext>
            </a:extLst>
          </p:cNvPr>
          <p:cNvGrpSpPr/>
          <p:nvPr/>
        </p:nvGrpSpPr>
        <p:grpSpPr>
          <a:xfrm>
            <a:off x="4103361" y="5785746"/>
            <a:ext cx="4724864" cy="843760"/>
            <a:chOff x="1401037" y="1723"/>
            <a:chExt cx="4724864" cy="843760"/>
          </a:xfrm>
        </p:grpSpPr>
        <p:sp>
          <p:nvSpPr>
            <p:cNvPr id="7" name="箭头: 五边形 6">
              <a:extLst>
                <a:ext uri="{FF2B5EF4-FFF2-40B4-BE49-F238E27FC236}">
                  <a16:creationId xmlns:a16="http://schemas.microsoft.com/office/drawing/2014/main" id="{82BE3F89-74F5-40D9-B47A-DC09A64168E5}"/>
                </a:ext>
              </a:extLst>
            </p:cNvPr>
            <p:cNvSpPr/>
            <p:nvPr/>
          </p:nvSpPr>
          <p:spPr>
            <a:xfrm rot="10800000">
              <a:off x="1401037" y="1723"/>
              <a:ext cx="4724864" cy="843760"/>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DBED9BFB-2C92-43B9-B976-32E68B2402D3}"/>
                </a:ext>
              </a:extLst>
            </p:cNvPr>
            <p:cNvSpPr txBox="1"/>
            <p:nvPr/>
          </p:nvSpPr>
          <p:spPr>
            <a:xfrm rot="21600000">
              <a:off x="1611977" y="1723"/>
              <a:ext cx="4513924" cy="84376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72075" tIns="106680" rIns="199136" bIns="106680" numCol="1" spcCol="1270" anchor="ctr" anchorCtr="0">
              <a:noAutofit/>
            </a:bodyPr>
            <a:lstStyle/>
            <a:p>
              <a:pPr lvl="0" defTabSz="1244600">
                <a:lnSpc>
                  <a:spcPct val="90000"/>
                </a:lnSpc>
                <a:spcBef>
                  <a:spcPct val="0"/>
                </a:spcBef>
                <a:spcAft>
                  <a:spcPct val="35000"/>
                </a:spcAft>
              </a:pPr>
              <a:r>
                <a:rPr lang="en-US" altLang="zh-CN" sz="2800" dirty="0">
                  <a:solidFill>
                    <a:srgbClr val="FF0000"/>
                  </a:solidFill>
                  <a:latin typeface="微软雅黑" panose="020B0503020204020204" pitchFamily="34" charset="-122"/>
                  <a:ea typeface="微软雅黑" panose="020B0503020204020204" pitchFamily="34" charset="-122"/>
                </a:rPr>
                <a:t>6.5 </a:t>
              </a:r>
              <a:r>
                <a:rPr lang="zh-CN" altLang="en-US" sz="2800" dirty="0">
                  <a:solidFill>
                    <a:srgbClr val="FF0000"/>
                  </a:solidFill>
                  <a:latin typeface="微软雅黑" panose="020B0503020204020204" pitchFamily="34" charset="-122"/>
                  <a:ea typeface="微软雅黑" panose="020B0503020204020204" pitchFamily="34" charset="-122"/>
                </a:rPr>
                <a:t>程序示例</a:t>
              </a:r>
            </a:p>
          </p:txBody>
        </p:sp>
      </p:grpSp>
    </p:spTree>
    <p:extLst>
      <p:ext uri="{BB962C8B-B14F-4D97-AF65-F5344CB8AC3E}">
        <p14:creationId xmlns:p14="http://schemas.microsoft.com/office/powerpoint/2010/main" val="199567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
                                        <p:tgtEl>
                                          <p:spTgt spid="4">
                                            <p:graphicEl>
                                              <a:dgm id="{9D48952A-8DE3-45EB-8CB6-5152C3B3C507}"/>
                                            </p:graphicEl>
                                          </p:spTgt>
                                        </p:tgtEl>
                                      </p:cBhvr>
                                    </p:animEffect>
                                    <p:anim calcmode="lin" valueType="num">
                                      <p:cBhvr>
                                        <p:cTn id="41" dur="1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
                                        <p:tgtEl>
                                          <p:spTgt spid="4">
                                            <p:graphicEl>
                                              <a:dgm id="{4A90FFE2-DE88-4B0D-886D-0593F18265A5}"/>
                                            </p:graphicEl>
                                          </p:spTgt>
                                        </p:tgtEl>
                                      </p:cBhvr>
                                    </p:animEffect>
                                    <p:anim calcmode="lin" valueType="num">
                                      <p:cBhvr>
                                        <p:cTn id="46" dur="1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
                                        <p:tgtEl>
                                          <p:spTgt spid="4">
                                            <p:graphicEl>
                                              <a:dgm id="{FBC026BE-7CB9-4486-AAD6-ED1AA59A4D6B}"/>
                                            </p:graphicEl>
                                          </p:spTgt>
                                        </p:tgtEl>
                                      </p:cBhvr>
                                    </p:animEffect>
                                    <p:anim calcmode="lin" valueType="num">
                                      <p:cBhvr>
                                        <p:cTn id="52"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
                                        <p:tgtEl>
                                          <p:spTgt spid="4">
                                            <p:graphicEl>
                                              <a:dgm id="{E8B453A4-10D1-497E-82A0-9CF5B372D781}"/>
                                            </p:graphicEl>
                                          </p:spTgt>
                                        </p:tgtEl>
                                      </p:cBhvr>
                                    </p:animEffect>
                                    <p:anim calcmode="lin" valueType="num">
                                      <p:cBhvr>
                                        <p:cTn id="57"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838200" y="304613"/>
            <a:ext cx="10515600" cy="677848"/>
          </a:xfrm>
        </p:spPr>
        <p:txBody>
          <a:bodyPr/>
          <a:lstStyle/>
          <a:p>
            <a:pPr eaLnBrk="1" hangingPunct="1"/>
            <a:r>
              <a:rPr lang="zh-CN" altLang="en-US" dirty="0"/>
              <a:t>调用非托管的动态链接库</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chemeClr val="tx2">
                    <a:lumMod val="75000"/>
                  </a:schemeClr>
                </a:solidFill>
                <a:latin typeface="微软雅黑" panose="020B0503020204020204" pitchFamily="34" charset="-122"/>
                <a:ea typeface="微软雅黑" panose="020B0503020204020204" pitchFamily="34" charset="-122"/>
              </a:rPr>
              <a:t>使用</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C++</a:t>
            </a:r>
            <a:r>
              <a:rPr lang="zh-CN" altLang="en-US" sz="2800" dirty="0">
                <a:solidFill>
                  <a:schemeClr val="tx2">
                    <a:lumMod val="75000"/>
                  </a:schemeClr>
                </a:solidFill>
                <a:latin typeface="微软雅黑" panose="020B0503020204020204" pitchFamily="34" charset="-122"/>
                <a:ea typeface="微软雅黑" panose="020B0503020204020204" pitchFamily="34" charset="-122"/>
              </a:rPr>
              <a:t>创建类库</a:t>
            </a:r>
            <a:r>
              <a:rPr lang="en-US" altLang="zh-CN" sz="2800" dirty="0">
                <a:solidFill>
                  <a:schemeClr val="tx2">
                    <a:lumMod val="75000"/>
                  </a:schemeClr>
                </a:solidFill>
                <a:latin typeface="微软雅黑" panose="020B0503020204020204" pitchFamily="34" charset="-122"/>
                <a:ea typeface="微软雅黑" panose="020B0503020204020204" pitchFamily="34" charset="-122"/>
              </a:rPr>
              <a:t>(DLL)</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6" y="1508365"/>
            <a:ext cx="5597580"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3217" y="1508192"/>
            <a:ext cx="6026950"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4694" y="1508192"/>
            <a:ext cx="6037306" cy="5553850"/>
          </a:xfrm>
          <a:prstGeom prst="rect">
            <a:avLst/>
          </a:prstGeom>
        </p:spPr>
      </p:pic>
    </p:spTree>
    <p:extLst>
      <p:ext uri="{BB962C8B-B14F-4D97-AF65-F5344CB8AC3E}">
        <p14:creationId xmlns:p14="http://schemas.microsoft.com/office/powerpoint/2010/main" val="14682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20753F0-5E74-452E-A789-E83443C0EC09}"/>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添加头文件</a:t>
            </a:r>
            <a:r>
              <a:rPr lang="en-US" altLang="zh-CN" sz="2800" dirty="0">
                <a:latin typeface="微软雅黑" panose="020B0503020204020204" pitchFamily="34" charset="-122"/>
                <a:ea typeface="微软雅黑" panose="020B0503020204020204" pitchFamily="34" charset="-122"/>
              </a:rPr>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p:blipFill>
        <p:spPr>
          <a:xfrm>
            <a:off x="51255" y="1237811"/>
            <a:ext cx="6173061" cy="3400899"/>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p:blipFill>
        <p:spPr>
          <a:xfrm>
            <a:off x="1304482" y="1847278"/>
            <a:ext cx="6428729" cy="391438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rcRect/>
          <a:stretch/>
        </p:blipFill>
        <p:spPr>
          <a:xfrm>
            <a:off x="2940448" y="2833758"/>
            <a:ext cx="7601630" cy="3919739"/>
          </a:xfrm>
          <a:prstGeom prst="rect">
            <a:avLst/>
          </a:prstGeom>
        </p:spPr>
      </p:pic>
    </p:spTree>
    <p:extLst>
      <p:ext uri="{BB962C8B-B14F-4D97-AF65-F5344CB8AC3E}">
        <p14:creationId xmlns:p14="http://schemas.microsoft.com/office/powerpoint/2010/main" val="263232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B5C4D4C-B054-4270-8F89-46CF1BBA1D54}"/>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162831" y="1276273"/>
            <a:ext cx="9754960" cy="5010849"/>
          </a:xfrm>
          <a:prstGeom prst="rect">
            <a:avLst/>
          </a:prstGeom>
        </p:spPr>
      </p:pic>
    </p:spTree>
    <p:extLst>
      <p:ext uri="{BB962C8B-B14F-4D97-AF65-F5344CB8AC3E}">
        <p14:creationId xmlns:p14="http://schemas.microsoft.com/office/powerpoint/2010/main" val="3091740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8027B5-0732-4569-ADC3-5796791D9AB1}"/>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p:blipFill>
        <p:spPr>
          <a:xfrm>
            <a:off x="117884" y="939644"/>
            <a:ext cx="9097645" cy="5544323"/>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p:blipFill>
        <p:spPr>
          <a:xfrm>
            <a:off x="1597341" y="1847151"/>
            <a:ext cx="9754960" cy="5010849"/>
          </a:xfrm>
          <a:prstGeom prst="rect">
            <a:avLst/>
          </a:prstGeom>
        </p:spPr>
      </p:pic>
    </p:spTree>
    <p:extLst>
      <p:ext uri="{BB962C8B-B14F-4D97-AF65-F5344CB8AC3E}">
        <p14:creationId xmlns:p14="http://schemas.microsoft.com/office/powerpoint/2010/main" val="92054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D62E4-E5F0-46E1-852F-8092FB7431D0}"/>
              </a:ext>
            </a:extLst>
          </p:cNvPr>
          <p:cNvSpPr>
            <a:spLocks noGrp="1"/>
          </p:cNvSpPr>
          <p:nvPr>
            <p:ph type="title" idx="4294967295"/>
          </p:nvPr>
        </p:nvSpPr>
        <p:spPr>
          <a:xfrm>
            <a:off x="838200" y="365129"/>
            <a:ext cx="10515600" cy="865278"/>
          </a:xfrm>
        </p:spPr>
        <p:txBody>
          <a:bodyPr/>
          <a:lstStyle/>
          <a:p>
            <a:r>
              <a:rPr lang="zh-CN" altLang="en-US" dirty="0"/>
              <a:t>编译生成</a:t>
            </a:r>
            <a:r>
              <a:rPr lang="en-US" altLang="zh-CN" dirty="0" err="1"/>
              <a:t>dll</a:t>
            </a:r>
            <a:r>
              <a:rPr lang="zh-CN" altLang="en-US" dirty="0"/>
              <a:t>文件</a:t>
            </a:r>
          </a:p>
        </p:txBody>
      </p:sp>
      <p:sp>
        <p:nvSpPr>
          <p:cNvPr id="30724" name="Rectangle 3"/>
          <p:cNvSpPr>
            <a:spLocks noGrp="1" noChangeArrowheads="1"/>
          </p:cNvSpPr>
          <p:nvPr>
            <p:ph type="body" sz="quarter" idx="10"/>
          </p:nvPr>
        </p:nvSpPr>
        <p:spPr>
          <a:xfrm>
            <a:off x="686414" y="1322067"/>
            <a:ext cx="8439041" cy="4213865"/>
          </a:xfrm>
          <a:prstGeom prst="rect">
            <a:avLst/>
          </a:prstGeo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p:blipFill>
        <p:spPr>
          <a:xfrm>
            <a:off x="3734198" y="2570201"/>
            <a:ext cx="7502556" cy="4017867"/>
          </a:xfrm>
          <a:prstGeom prst="rect">
            <a:avLst/>
          </a:prstGeom>
        </p:spPr>
      </p:pic>
    </p:spTree>
    <p:extLst>
      <p:ext uri="{BB962C8B-B14F-4D97-AF65-F5344CB8AC3E}">
        <p14:creationId xmlns:p14="http://schemas.microsoft.com/office/powerpoint/2010/main" val="3009275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6C4556-E06C-4B89-BFBB-DB5EC37DB058}"/>
              </a:ext>
            </a:extLst>
          </p:cNvPr>
          <p:cNvSpPr>
            <a:spLocks noGrp="1"/>
          </p:cNvSpPr>
          <p:nvPr>
            <p:ph type="title" idx="4294967295"/>
          </p:nvPr>
        </p:nvSpPr>
        <p:spPr/>
        <p:txBody>
          <a:bodyPr/>
          <a:lstStyle/>
          <a:p>
            <a:endParaRPr lang="zh-CN" altLang="en-US"/>
          </a:p>
        </p:txBody>
      </p:sp>
      <p:sp>
        <p:nvSpPr>
          <p:cNvPr id="30724" name="Rectangle 3"/>
          <p:cNvSpPr>
            <a:spLocks noGrp="1" noChangeArrowheads="1"/>
          </p:cNvSpPr>
          <p:nvPr>
            <p:ph type="body" sz="quarter" idx="10"/>
          </p:nvPr>
        </p:nvSpPr>
        <p:spPr>
          <a:xfrm>
            <a:off x="316621" y="1322067"/>
            <a:ext cx="3999885" cy="4213865"/>
          </a:xfrm>
          <a:prstGeom prst="rect">
            <a:avLst/>
          </a:prstGeom>
        </p:spPr>
        <p:txBody>
          <a:bodyPr>
            <a:normAutofit/>
          </a:bodyPr>
          <a:lstStyle/>
          <a:p>
            <a:r>
              <a:rPr lang="zh-CN" altLang="en-US" sz="1600" dirty="0"/>
              <a:t> 使用</a:t>
            </a:r>
            <a:r>
              <a:rPr lang="en-US" altLang="zh-CN" sz="1600" dirty="0" err="1"/>
              <a:t>dll</a:t>
            </a:r>
            <a:r>
              <a:rPr lang="zh-CN" altLang="en-US" sz="1600" dirty="0"/>
              <a:t>函数查看器查看导出函数和参数是否正确</a:t>
            </a:r>
          </a:p>
          <a:p>
            <a:r>
              <a:rPr lang="zh-CN" altLang="en-US" sz="1600" dirty="0"/>
              <a:t> 也可使用</a:t>
            </a:r>
            <a:r>
              <a:rPr lang="en-US" altLang="zh-CN" sz="1600" dirty="0"/>
              <a:t>dumpbin -exports xx.dll</a:t>
            </a:r>
          </a:p>
          <a:p>
            <a:endParaRPr lang="en-US" altLang="zh-CN" sz="1600" dirty="0"/>
          </a:p>
          <a:p>
            <a:endParaRPr lang="en-US" altLang="zh-CN" sz="1600" dirty="0"/>
          </a:p>
          <a:p>
            <a:endParaRPr lang="zh-CN" altLang="en-US" sz="1600" dirty="0"/>
          </a:p>
          <a:p>
            <a:pPr eaLnBrk="1" hangingPunct="1"/>
            <a:endParaRPr lang="zh-CN" altLang="en-US" sz="16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941" y="555360"/>
            <a:ext cx="7287642" cy="6115904"/>
          </a:xfrm>
          <a:prstGeom prst="rect">
            <a:avLst/>
          </a:prstGeom>
        </p:spPr>
      </p:pic>
    </p:spTree>
    <p:extLst>
      <p:ext uri="{BB962C8B-B14F-4D97-AF65-F5344CB8AC3E}">
        <p14:creationId xmlns:p14="http://schemas.microsoft.com/office/powerpoint/2010/main" val="1424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838200" y="365128"/>
            <a:ext cx="10515600" cy="804766"/>
          </a:xfrm>
        </p:spPr>
        <p:txBody>
          <a:bodyPr>
            <a:normAutofit/>
          </a:bodyPr>
          <a:lstStyle/>
          <a:p>
            <a:r>
              <a:rPr lang="zh-CN" altLang="en-US" dirty="0"/>
              <a:t>链接方式</a:t>
            </a:r>
          </a:p>
        </p:txBody>
      </p:sp>
      <p:sp>
        <p:nvSpPr>
          <p:cNvPr id="2" name="内容占位符 1"/>
          <p:cNvSpPr>
            <a:spLocks noGrp="1"/>
          </p:cNvSpPr>
          <p:nvPr>
            <p:ph type="body" sz="quarter" idx="10"/>
          </p:nvPr>
        </p:nvSpPr>
        <p:spPr>
          <a:xfrm>
            <a:off x="639349" y="1690691"/>
            <a:ext cx="8060897" cy="4213865"/>
          </a:xfrm>
          <a:prstGeom prst="rect">
            <a:avLst/>
          </a:prstGeo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
        <p:nvSpPr>
          <p:cNvPr id="3" name="文本框 2">
            <a:extLst>
              <a:ext uri="{FF2B5EF4-FFF2-40B4-BE49-F238E27FC236}">
                <a16:creationId xmlns:a16="http://schemas.microsoft.com/office/drawing/2014/main" id="{78C28F9C-DA34-4BB7-84ED-CF3F517A07C6}"/>
              </a:ext>
            </a:extLst>
          </p:cNvPr>
          <p:cNvSpPr txBox="1"/>
          <p:nvPr/>
        </p:nvSpPr>
        <p:spPr>
          <a:xfrm>
            <a:off x="9291918" y="2608729"/>
            <a:ext cx="1969994" cy="461665"/>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.a in Linux</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33DD680-2B7B-4266-A429-EF7AEF9F7D66}"/>
              </a:ext>
            </a:extLst>
          </p:cNvPr>
          <p:cNvSpPr txBox="1"/>
          <p:nvPr/>
        </p:nvSpPr>
        <p:spPr>
          <a:xfrm>
            <a:off x="9291917" y="4390464"/>
            <a:ext cx="2413748" cy="1200329"/>
          </a:xfrm>
          <a:prstGeom prst="rect">
            <a:avLst/>
          </a:prstGeom>
          <a:noFill/>
        </p:spPr>
        <p:txBody>
          <a:bodyPr wrap="square" rtlCol="0">
            <a:spAutoFit/>
          </a:bodyPr>
          <a:lstStyle/>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.so in Linux</a:t>
            </a:r>
          </a:p>
          <a:p>
            <a:endParaRPr lang="en-US" altLang="zh-CN" sz="2400" dirty="0">
              <a:solidFill>
                <a:schemeClr val="accent6">
                  <a:lumMod val="75000"/>
                </a:schemeClr>
              </a:solidFill>
              <a:latin typeface="微软雅黑" panose="020B0503020204020204" pitchFamily="34" charset="-122"/>
              <a:ea typeface="微软雅黑" panose="020B0503020204020204" pitchFamily="34" charset="-122"/>
            </a:endParaRPr>
          </a:p>
          <a:p>
            <a:r>
              <a:rPr lang="en-US" altLang="zh-CN" sz="2400" dirty="0">
                <a:solidFill>
                  <a:schemeClr val="accent6">
                    <a:lumMod val="75000"/>
                  </a:schemeClr>
                </a:solidFill>
                <a:latin typeface="微软雅黑" panose="020B0503020204020204" pitchFamily="34" charset="-122"/>
                <a:ea typeface="微软雅黑" panose="020B0503020204020204" pitchFamily="34" charset="-122"/>
              </a:rPr>
              <a:t>shared objects</a:t>
            </a:r>
            <a:endParaRPr lang="zh-CN" altLang="en-US" sz="2400"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0541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29745" y="1083952"/>
            <a:ext cx="9846370" cy="569386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altLang="zh-CN" dirty="0">
                <a:solidFill>
                  <a:srgbClr val="008000"/>
                </a:solidFill>
                <a:latin typeface="Consolas" panose="020B0609020204030204" pitchFamily="49" charset="0"/>
              </a:rPr>
              <a:t>// &lt;1&gt; </a:t>
            </a:r>
            <a:r>
              <a:rPr lang="zh-CN" altLang="en-US" dirty="0">
                <a:solidFill>
                  <a:srgbClr val="008000"/>
                </a:solidFill>
                <a:latin typeface="Consolas" panose="020B0609020204030204" pitchFamily="49" charset="0"/>
              </a:rPr>
              <a:t>采用</a:t>
            </a:r>
            <a:r>
              <a:rPr lang="en-US" altLang="zh-CN" dirty="0" err="1">
                <a:solidFill>
                  <a:srgbClr val="008000"/>
                </a:solidFill>
                <a:latin typeface="Consolas" panose="020B0609020204030204" pitchFamily="49" charset="0"/>
              </a:rPr>
              <a:t>DllImport</a:t>
            </a:r>
            <a:r>
              <a:rPr lang="zh-CN" altLang="en-US" dirty="0">
                <a:solidFill>
                  <a:srgbClr val="008000"/>
                </a:solidFill>
                <a:latin typeface="Consolas" panose="020B0609020204030204" pitchFamily="49" charset="0"/>
              </a:rPr>
              <a:t>动态加载动态链接库文件中的函数</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8000"/>
                </a:solidFill>
                <a:latin typeface="Consolas" panose="020B0609020204030204" pitchFamily="49" charset="0"/>
              </a:rPr>
              <a:t>// &lt;2&gt; </a:t>
            </a:r>
            <a:r>
              <a:rPr lang="zh-CN" altLang="en-US" dirty="0">
                <a:solidFill>
                  <a:srgbClr val="008000"/>
                </a:solidFill>
                <a:latin typeface="Consolas" panose="020B0609020204030204" pitchFamily="49" charset="0"/>
              </a:rPr>
              <a:t>重新声明</a:t>
            </a:r>
            <a:endParaRPr lang="en-US" altLang="zh-CN"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pPr lvl="2"/>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pPr lvl="2"/>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en-US" altLang="zh-CN" dirty="0">
                <a:solidFill>
                  <a:srgbClr val="000000"/>
                </a:solidFill>
                <a:latin typeface="Consolas" panose="020B0609020204030204" pitchFamily="49" charset="0"/>
                <a:ea typeface="新宋体" panose="02010609030101010101" pitchFamily="49" charset="-122"/>
              </a:rPr>
              <a:t>}</a:t>
            </a:r>
          </a:p>
          <a:p>
            <a:endParaRPr lang="en-US" altLang="zh-CN" dirty="0">
              <a:solidFill>
                <a:srgbClr val="000000"/>
              </a:solidFill>
              <a:latin typeface="Consolas" panose="020B0609020204030204" pitchFamily="49" charset="0"/>
              <a:ea typeface="新宋体" panose="02010609030101010101" pitchFamily="49" charset="-122"/>
            </a:endParaRPr>
          </a:p>
          <a:p>
            <a:r>
              <a:rPr lang="en-US" altLang="zh-CN" dirty="0">
                <a:solidFill>
                  <a:srgbClr val="0000FF"/>
                </a:solidFill>
                <a:latin typeface="Consolas" panose="020B0609020204030204" pitchFamily="49" charset="0"/>
              </a:rPr>
              <a:t>private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void</a:t>
            </a:r>
            <a:r>
              <a:rPr lang="en-US" altLang="zh-CN" dirty="0">
                <a:solidFill>
                  <a:srgbClr val="000000"/>
                </a:solidFill>
                <a:latin typeface="Consolas" panose="020B0609020204030204" pitchFamily="49" charset="0"/>
              </a:rPr>
              <a:t> btn1_Click_1(</a:t>
            </a:r>
            <a:r>
              <a:rPr lang="en-US" altLang="zh-CN" dirty="0">
                <a:solidFill>
                  <a:srgbClr val="0000FF"/>
                </a:solidFill>
                <a:latin typeface="Consolas" panose="020B0609020204030204" pitchFamily="49" charset="0"/>
              </a:rPr>
              <a:t>object</a:t>
            </a:r>
            <a:r>
              <a:rPr lang="en-US" altLang="zh-CN" dirty="0">
                <a:solidFill>
                  <a:srgbClr val="000000"/>
                </a:solidFill>
                <a:latin typeface="Consolas" panose="020B0609020204030204" pitchFamily="49" charset="0"/>
              </a:rPr>
              <a:t> sender, </a:t>
            </a:r>
            <a:r>
              <a:rPr lang="en-US" altLang="zh-CN" dirty="0" err="1">
                <a:solidFill>
                  <a:srgbClr val="000000"/>
                </a:solidFill>
                <a:latin typeface="Consolas" panose="020B0609020204030204" pitchFamily="49" charset="0"/>
              </a:rPr>
              <a:t>RoutedEventArgs</a:t>
            </a:r>
            <a:r>
              <a:rPr lang="en-US" altLang="zh-CN" dirty="0">
                <a:solidFill>
                  <a:srgbClr val="000000"/>
                </a:solidFill>
                <a:latin typeface="Consolas" panose="020B0609020204030204" pitchFamily="49" charset="0"/>
              </a:rPr>
              <a:t> e)</a:t>
            </a:r>
          </a:p>
          <a:p>
            <a:r>
              <a:rPr lang="en-US" altLang="zh-CN" dirty="0">
                <a:solidFill>
                  <a:srgbClr val="000000"/>
                </a:solidFill>
                <a:latin typeface="Consolas" panose="020B0609020204030204" pitchFamily="49" charset="0"/>
              </a:rPr>
              <a:t>{</a:t>
            </a:r>
          </a:p>
          <a:p>
            <a:pPr lvl="1"/>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strText1 = textBox1.Text.Trim();</a:t>
            </a:r>
          </a:p>
          <a:p>
            <a:r>
              <a:rPr lang="en-US" altLang="zh-CN" dirty="0">
                <a:solidFill>
                  <a:srgbClr val="0000FF"/>
                </a:solidFill>
                <a:latin typeface="Consolas" panose="020B0609020204030204" pitchFamily="49" charset="0"/>
              </a:rPr>
              <a:t>	string</a:t>
            </a:r>
            <a:r>
              <a:rPr lang="en-US" altLang="zh-CN" dirty="0">
                <a:solidFill>
                  <a:srgbClr val="000000"/>
                </a:solidFill>
                <a:latin typeface="Consolas" panose="020B0609020204030204" pitchFamily="49" charset="0"/>
              </a:rPr>
              <a:t> strText2 = textBox2.Text.Trim();</a:t>
            </a:r>
          </a:p>
          <a:p>
            <a:pPr lvl="2"/>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非托管动态链接库</a:t>
            </a:r>
            <a:r>
              <a:rPr lang="en-US" altLang="zh-CN" dirty="0">
                <a:solidFill>
                  <a:srgbClr val="008000"/>
                </a:solidFill>
                <a:latin typeface="Consolas" panose="020B0609020204030204" pitchFamily="49" charset="0"/>
              </a:rPr>
              <a:t>DLL</a:t>
            </a:r>
            <a:r>
              <a:rPr lang="zh-CN" altLang="en-US" dirty="0">
                <a:solidFill>
                  <a:srgbClr val="008000"/>
                </a:solidFill>
                <a:latin typeface="Consolas" panose="020B0609020204030204" pitchFamily="49" charset="0"/>
              </a:rPr>
              <a:t>的调用过程</a:t>
            </a:r>
            <a:r>
              <a:rPr lang="en-US" altLang="zh-CN" dirty="0">
                <a:solidFill>
                  <a:srgbClr val="008000"/>
                </a:solidFill>
                <a:latin typeface="Consolas" panose="020B0609020204030204" pitchFamily="49" charset="0"/>
              </a:rPr>
              <a:t>:</a:t>
            </a:r>
            <a:endParaRPr lang="zh-CN" altLang="en-US" dirty="0">
              <a:solidFill>
                <a:srgbClr val="000000"/>
              </a:solidFill>
              <a:latin typeface="Consolas" panose="020B0609020204030204" pitchFamily="49" charset="0"/>
            </a:endParaRPr>
          </a:p>
          <a:p>
            <a:pPr lvl="2"/>
            <a:r>
              <a:rPr lang="en-US" altLang="zh-CN" dirty="0">
                <a:solidFill>
                  <a:srgbClr val="008000"/>
                </a:solidFill>
                <a:latin typeface="Consolas" panose="020B0609020204030204" pitchFamily="49" charset="0"/>
              </a:rPr>
              <a:t>// &lt;3&gt; </a:t>
            </a:r>
            <a:r>
              <a:rPr lang="zh-CN" altLang="en-US" dirty="0">
                <a:solidFill>
                  <a:srgbClr val="008000"/>
                </a:solidFill>
                <a:latin typeface="Consolas" panose="020B0609020204030204" pitchFamily="49" charset="0"/>
              </a:rPr>
              <a:t>在程序中调用重新声明的函数</a:t>
            </a:r>
            <a:endParaRPr lang="zh-CN" altLang="en-US" dirty="0">
              <a:solidFill>
                <a:srgbClr val="000000"/>
              </a:solidFill>
              <a:latin typeface="Consolas" panose="020B0609020204030204" pitchFamily="49" charset="0"/>
            </a:endParaRPr>
          </a:p>
          <a:p>
            <a:pPr lvl="2"/>
            <a:r>
              <a:rPr lang="en-US" altLang="zh-CN" dirty="0">
                <a:solidFill>
                  <a:srgbClr val="0000FF"/>
                </a:solidFill>
                <a:latin typeface="Consolas" panose="020B0609020204030204" pitchFamily="49" charset="0"/>
              </a:rPr>
              <a:t>int</a:t>
            </a:r>
            <a:r>
              <a:rPr lang="en-US" altLang="zh-CN" dirty="0">
                <a:solidFill>
                  <a:srgbClr val="000000"/>
                </a:solidFill>
                <a:latin typeface="Consolas" panose="020B0609020204030204" pitchFamily="49" charset="0"/>
              </a:rPr>
              <a:t> ret = </a:t>
            </a:r>
            <a:r>
              <a:rPr lang="en-US" altLang="zh-CN" dirty="0" err="1">
                <a:solidFill>
                  <a:srgbClr val="000000"/>
                </a:solidFill>
                <a:latin typeface="Consolas" panose="020B0609020204030204" pitchFamily="49" charset="0"/>
              </a:rPr>
              <a:t>DllTest.testAdd</a:t>
            </a:r>
            <a:r>
              <a:rPr lang="en-US" altLang="zh-CN" dirty="0">
                <a:solidFill>
                  <a:srgbClr val="000000"/>
                </a:solidFill>
                <a:latin typeface="Consolas" panose="020B0609020204030204" pitchFamily="49" charset="0"/>
              </a:rPr>
              <a:t>(</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(strText1), </a:t>
            </a:r>
            <a:r>
              <a:rPr lang="en-US" altLang="zh-CN" dirty="0" err="1">
                <a:solidFill>
                  <a:srgbClr val="0000FF"/>
                </a:solidFill>
                <a:latin typeface="Consolas" panose="020B0609020204030204" pitchFamily="49" charset="0"/>
              </a:rPr>
              <a:t>int</a:t>
            </a:r>
            <a:r>
              <a:rPr lang="en-US" altLang="zh-CN" dirty="0" err="1">
                <a:solidFill>
                  <a:srgbClr val="000000"/>
                </a:solidFill>
                <a:latin typeface="Consolas" panose="020B0609020204030204" pitchFamily="49" charset="0"/>
              </a:rPr>
              <a:t>.Parse</a:t>
            </a:r>
            <a:r>
              <a:rPr lang="en-US" altLang="zh-CN" dirty="0">
                <a:solidFill>
                  <a:srgbClr val="000000"/>
                </a:solidFill>
                <a:latin typeface="Consolas" panose="020B0609020204030204" pitchFamily="49" charset="0"/>
              </a:rPr>
              <a:t>(strText2));</a:t>
            </a:r>
          </a:p>
          <a:p>
            <a:r>
              <a:rPr lang="en-US" altLang="zh-CN" dirty="0">
                <a:solidFill>
                  <a:srgbClr val="000000"/>
                </a:solidFill>
                <a:latin typeface="Consolas" panose="020B0609020204030204" pitchFamily="49" charset="0"/>
              </a:rPr>
              <a:t>            textBox3.Text = </a:t>
            </a:r>
            <a:r>
              <a:rPr lang="en-US" altLang="zh-CN" dirty="0" err="1">
                <a:solidFill>
                  <a:srgbClr val="000000"/>
                </a:solidFill>
                <a:latin typeface="Consolas" panose="020B0609020204030204" pitchFamily="49" charset="0"/>
              </a:rPr>
              <a:t>String.Concat</a:t>
            </a:r>
            <a:r>
              <a:rPr lang="en-US" altLang="zh-CN" dirty="0">
                <a:solidFill>
                  <a:srgbClr val="000000"/>
                </a:solidFill>
                <a:latin typeface="Consolas" panose="020B0609020204030204" pitchFamily="49" charset="0"/>
              </a:rPr>
              <a:t>(ret);</a:t>
            </a: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a typeface="新宋体" panose="02010609030101010101" pitchFamily="49" charset="-122"/>
            </a:endParaRPr>
          </a:p>
          <a:p>
            <a:endParaRPr lang="zh-CN" altLang="en-US" dirty="0">
              <a:latin typeface="Consolas" panose="020B0609020204030204" pitchFamily="49" charset="0"/>
            </a:endParaRPr>
          </a:p>
        </p:txBody>
      </p:sp>
      <p:sp>
        <p:nvSpPr>
          <p:cNvPr id="6" name="标题 5">
            <a:extLst>
              <a:ext uri="{FF2B5EF4-FFF2-40B4-BE49-F238E27FC236}">
                <a16:creationId xmlns:a16="http://schemas.microsoft.com/office/drawing/2014/main" id="{F6414BC2-342B-49AD-9900-0D489E90949B}"/>
              </a:ext>
            </a:extLst>
          </p:cNvPr>
          <p:cNvSpPr>
            <a:spLocks noGrp="1"/>
          </p:cNvSpPr>
          <p:nvPr>
            <p:ph type="title" idx="4294967295"/>
          </p:nvPr>
        </p:nvSpPr>
        <p:spPr>
          <a:xfrm>
            <a:off x="838200" y="365128"/>
            <a:ext cx="10515600" cy="662989"/>
          </a:xfrm>
        </p:spPr>
        <p:txBody>
          <a:bodyPr/>
          <a:lstStyle/>
          <a:p>
            <a:r>
              <a:rPr lang="en-US" altLang="zh-CN" sz="3600" b="1" dirty="0"/>
              <a:t>C# </a:t>
            </a:r>
            <a:r>
              <a:rPr lang="zh-CN" altLang="en-US" sz="3600" b="1" dirty="0"/>
              <a:t>项目中定义</a:t>
            </a:r>
            <a:r>
              <a:rPr lang="en-US" altLang="zh-CN" sz="3600" b="1" dirty="0" err="1"/>
              <a:t>DllImport</a:t>
            </a:r>
            <a:endParaRPr lang="zh-CN" altLang="en-US" dirty="0"/>
          </a:p>
        </p:txBody>
      </p:sp>
      <p:sp>
        <p:nvSpPr>
          <p:cNvPr id="5" name="文本占位符 4">
            <a:extLst>
              <a:ext uri="{FF2B5EF4-FFF2-40B4-BE49-F238E27FC236}">
                <a16:creationId xmlns:a16="http://schemas.microsoft.com/office/drawing/2014/main" id="{E37B0571-B672-49FC-BC20-7A95794B60EE}"/>
              </a:ext>
            </a:extLst>
          </p:cNvPr>
          <p:cNvSpPr>
            <a:spLocks noGrp="1"/>
          </p:cNvSpPr>
          <p:nvPr>
            <p:ph type="body" sz="quarter" idx="10"/>
          </p:nvPr>
        </p:nvSpPr>
        <p:spPr>
          <a:xfrm>
            <a:off x="7223312" y="4078813"/>
            <a:ext cx="4380141" cy="1889312"/>
          </a:xfrm>
        </p:spPr>
        <p:txBody>
          <a:bodyPr/>
          <a:lstStyle/>
          <a:p>
            <a:pPr marL="0" indent="0">
              <a:buNone/>
            </a:pPr>
            <a:r>
              <a:rPr lang="en-US" altLang="zh-CN" dirty="0"/>
              <a:t>&lt;1&gt; </a:t>
            </a:r>
            <a:r>
              <a:rPr lang="zh-CN" altLang="en-US" dirty="0"/>
              <a:t>采用</a:t>
            </a:r>
            <a:r>
              <a:rPr lang="en-US" altLang="zh-CN" dirty="0" err="1"/>
              <a:t>DllImport</a:t>
            </a:r>
            <a:r>
              <a:rPr lang="zh-CN" altLang="en-US" dirty="0"/>
              <a:t>动态加载动态链接库文件中的函数</a:t>
            </a:r>
            <a:endParaRPr lang="en-US" altLang="zh-CN" dirty="0"/>
          </a:p>
          <a:p>
            <a:pPr marL="0" indent="0">
              <a:buNone/>
            </a:pPr>
            <a:r>
              <a:rPr lang="en-US" altLang="zh-CN" dirty="0"/>
              <a:t>&lt;2&gt; </a:t>
            </a:r>
            <a:r>
              <a:rPr lang="zh-CN" altLang="en-US" dirty="0"/>
              <a:t>重新声明</a:t>
            </a:r>
            <a:endParaRPr lang="en-US" altLang="zh-CN" dirty="0"/>
          </a:p>
          <a:p>
            <a:pPr marL="0" indent="0">
              <a:buNone/>
            </a:pPr>
            <a:r>
              <a:rPr lang="en-US" altLang="zh-CN" dirty="0"/>
              <a:t>&lt;3&gt; </a:t>
            </a:r>
            <a:r>
              <a:rPr lang="zh-CN" altLang="en-US" dirty="0"/>
              <a:t>在程序中调用重新声明的函数</a:t>
            </a:r>
          </a:p>
        </p:txBody>
      </p:sp>
    </p:spTree>
    <p:extLst>
      <p:ext uri="{BB962C8B-B14F-4D97-AF65-F5344CB8AC3E}">
        <p14:creationId xmlns:p14="http://schemas.microsoft.com/office/powerpoint/2010/main" val="107234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6412E0C-A8CA-4CDB-B12C-06407F07DEA2}"/>
              </a:ext>
            </a:extLst>
          </p:cNvPr>
          <p:cNvSpPr>
            <a:spLocks noGrp="1"/>
          </p:cNvSpPr>
          <p:nvPr>
            <p:ph type="title" idx="4294967295"/>
          </p:nvPr>
        </p:nvSpPr>
        <p:spPr/>
        <p:txBody>
          <a:bodyPr/>
          <a:lstStyle/>
          <a:p>
            <a:r>
              <a:rPr lang="en-US" altLang="zh-CN" dirty="0"/>
              <a:t>C#</a:t>
            </a:r>
            <a:r>
              <a:rPr lang="zh-CN" altLang="en-US" dirty="0"/>
              <a:t>项目中调试</a:t>
            </a:r>
            <a:r>
              <a:rPr lang="en-US" altLang="zh-CN" dirty="0" err="1"/>
              <a:t>c++</a:t>
            </a:r>
            <a:r>
              <a:rPr lang="zh-CN" altLang="en-US" dirty="0"/>
              <a:t>项目</a:t>
            </a:r>
          </a:p>
        </p:txBody>
      </p:sp>
      <p:sp>
        <p:nvSpPr>
          <p:cNvPr id="30724" name="Rectangle 3"/>
          <p:cNvSpPr>
            <a:spLocks noGrp="1" noChangeArrowheads="1"/>
          </p:cNvSpPr>
          <p:nvPr>
            <p:ph type="body" sz="quarter" idx="10"/>
          </p:nvPr>
        </p:nvSpPr>
        <p:spPr>
          <a:prstGeom prst="rect">
            <a:avLst/>
          </a:prstGeo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2" name="文本框 1"/>
          <p:cNvSpPr txBox="1"/>
          <p:nvPr/>
        </p:nvSpPr>
        <p:spPr>
          <a:xfrm>
            <a:off x="416859" y="1808241"/>
            <a:ext cx="5472953" cy="1200329"/>
          </a:xfrm>
          <a:prstGeom prst="rect">
            <a:avLst/>
          </a:prstGeom>
          <a:noFill/>
        </p:spPr>
        <p:txBody>
          <a:bodyPr wrap="square" rtlCol="0">
            <a:spAutoFit/>
          </a:bodyPr>
          <a:lstStyle/>
          <a:p>
            <a:r>
              <a:rPr lang="en-US" altLang="zh-CN" sz="1800" dirty="0">
                <a:solidFill>
                  <a:srgbClr val="002060"/>
                </a:solidFill>
                <a:latin typeface="微软雅黑" panose="020B0503020204020204" pitchFamily="34" charset="-122"/>
                <a:ea typeface="微软雅黑" panose="020B0503020204020204" pitchFamily="34" charset="-122"/>
              </a:rPr>
              <a:t>1. </a:t>
            </a:r>
            <a:r>
              <a:rPr lang="zh-CN" altLang="en-US" sz="1800" dirty="0">
                <a:solidFill>
                  <a:srgbClr val="002060"/>
                </a:solidFill>
                <a:latin typeface="微软雅黑" panose="020B0503020204020204" pitchFamily="34" charset="-122"/>
                <a:ea typeface="微软雅黑" panose="020B0503020204020204" pitchFamily="34" charset="-122"/>
              </a:rPr>
              <a:t>需在</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工程右键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属性</a:t>
            </a:r>
            <a:r>
              <a:rPr lang="en-US" altLang="zh-CN" sz="1800" dirty="0">
                <a:solidFill>
                  <a:srgbClr val="002060"/>
                </a:solidFill>
                <a:latin typeface="微软雅黑" panose="020B0503020204020204" pitchFamily="34" charset="-122"/>
                <a:ea typeface="微软雅黑" panose="020B0503020204020204" pitchFamily="34" charset="-122"/>
              </a:rPr>
              <a:t>】-&gt;【</a:t>
            </a:r>
            <a:r>
              <a:rPr lang="zh-CN" altLang="en-US" sz="1800" dirty="0">
                <a:solidFill>
                  <a:srgbClr val="002060"/>
                </a:solidFill>
                <a:latin typeface="微软雅黑" panose="020B0503020204020204" pitchFamily="34" charset="-122"/>
                <a:ea typeface="微软雅黑" panose="020B0503020204020204" pitchFamily="34" charset="-122"/>
              </a:rPr>
              <a:t>调试</a:t>
            </a:r>
            <a:r>
              <a:rPr lang="en-US" altLang="zh-CN" sz="1800" dirty="0">
                <a:solidFill>
                  <a:srgbClr val="002060"/>
                </a:solidFill>
                <a:latin typeface="微软雅黑" panose="020B0503020204020204" pitchFamily="34" charset="-122"/>
                <a:ea typeface="微软雅黑" panose="020B0503020204020204" pitchFamily="34" charset="-122"/>
              </a:rPr>
              <a:t>】-&gt;【</a:t>
            </a:r>
            <a:r>
              <a:rPr lang="zh-CN" altLang="en-US" sz="1800" dirty="0">
                <a:solidFill>
                  <a:srgbClr val="002060"/>
                </a:solidFill>
                <a:latin typeface="微软雅黑" panose="020B0503020204020204" pitchFamily="34" charset="-122"/>
                <a:ea typeface="微软雅黑" panose="020B0503020204020204" pitchFamily="34" charset="-122"/>
              </a:rPr>
              <a:t>启动调试器</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中选中</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启动本机代码调试</a:t>
            </a:r>
            <a:r>
              <a:rPr lang="en-US" altLang="zh-CN" sz="1800" dirty="0">
                <a:solidFill>
                  <a:srgbClr val="002060"/>
                </a:solidFill>
                <a:latin typeface="微软雅黑" panose="020B0503020204020204" pitchFamily="34" charset="-122"/>
                <a:ea typeface="微软雅黑" panose="020B0503020204020204" pitchFamily="34" charset="-122"/>
              </a:rPr>
              <a:t>】</a:t>
            </a:r>
          </a:p>
          <a:p>
            <a:r>
              <a:rPr lang="en-US" altLang="zh-CN" sz="1800" dirty="0">
                <a:solidFill>
                  <a:srgbClr val="002060"/>
                </a:solidFill>
                <a:latin typeface="微软雅黑" panose="020B0503020204020204" pitchFamily="34" charset="-122"/>
                <a:ea typeface="微软雅黑" panose="020B0503020204020204" pitchFamily="34" charset="-122"/>
              </a:rPr>
              <a:t>2. </a:t>
            </a:r>
            <a:r>
              <a:rPr lang="zh-CN" altLang="en-US" sz="1800" dirty="0">
                <a:solidFill>
                  <a:srgbClr val="002060"/>
                </a:solidFill>
                <a:latin typeface="微软雅黑" panose="020B0503020204020204" pitchFamily="34" charset="-122"/>
                <a:ea typeface="微软雅黑" panose="020B0503020204020204" pitchFamily="34" charset="-122"/>
              </a:rPr>
              <a:t>在</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模式下运行</a:t>
            </a:r>
            <a:r>
              <a:rPr lang="en-US" altLang="zh-CN" sz="1800" dirty="0">
                <a:solidFill>
                  <a:srgbClr val="002060"/>
                </a:solidFill>
                <a:latin typeface="微软雅黑" panose="020B0503020204020204" pitchFamily="34" charset="-122"/>
                <a:ea typeface="微软雅黑" panose="020B0503020204020204" pitchFamily="34" charset="-122"/>
              </a:rPr>
              <a:t>C#</a:t>
            </a:r>
            <a:r>
              <a:rPr lang="zh-CN" altLang="en-US" sz="1800"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p:blipFill>
        <p:spPr>
          <a:xfrm>
            <a:off x="6182566" y="1808241"/>
            <a:ext cx="5731755" cy="4084466"/>
          </a:xfrm>
          <a:prstGeom prst="rect">
            <a:avLst/>
          </a:prstGeom>
        </p:spPr>
      </p:pic>
    </p:spTree>
    <p:extLst>
      <p:ext uri="{BB962C8B-B14F-4D97-AF65-F5344CB8AC3E}">
        <p14:creationId xmlns:p14="http://schemas.microsoft.com/office/powerpoint/2010/main" val="265051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p:txBody>
          <a:bodyPr/>
          <a:lstStyle/>
          <a:p>
            <a:r>
              <a:rPr lang="zh-CN" altLang="en-US" dirty="0"/>
              <a:t>上机练习作业</a:t>
            </a:r>
          </a:p>
        </p:txBody>
      </p:sp>
      <p:sp>
        <p:nvSpPr>
          <p:cNvPr id="3" name="内容占位符 2"/>
          <p:cNvSpPr>
            <a:spLocks noGrp="1"/>
          </p:cNvSpPr>
          <p:nvPr>
            <p:ph type="body" sz="quarter" idx="10"/>
          </p:nvPr>
        </p:nvSpPr>
        <p:spPr>
          <a:prstGeom prst="rect">
            <a:avLst/>
          </a:prstGeo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extLst>
      <p:ext uri="{BB962C8B-B14F-4D97-AF65-F5344CB8AC3E}">
        <p14:creationId xmlns:p14="http://schemas.microsoft.com/office/powerpoint/2010/main" val="418600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1CE94BF-931F-4AB8-B59F-A6EBC39CC497}"/>
              </a:ext>
            </a:extLst>
          </p:cNvPr>
          <p:cNvSpPr>
            <a:spLocks noGrp="1"/>
          </p:cNvSpPr>
          <p:nvPr>
            <p:ph type="title" idx="4294967295"/>
          </p:nvPr>
        </p:nvSpPr>
        <p:spPr/>
        <p:txBody>
          <a:bodyPr/>
          <a:lstStyle/>
          <a:p>
            <a:endParaRPr lang="zh-CN" altLang="en-US"/>
          </a:p>
        </p:txBody>
      </p:sp>
      <p:sp>
        <p:nvSpPr>
          <p:cNvPr id="2" name="内容占位符 1"/>
          <p:cNvSpPr>
            <a:spLocks noGrp="1"/>
          </p:cNvSpPr>
          <p:nvPr>
            <p:ph type="body" sz="quarter" idx="10"/>
          </p:nvPr>
        </p:nvSpPr>
        <p:spPr>
          <a:prstGeom prst="rect">
            <a:avLst/>
          </a:prstGeo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extLst>
      <p:ext uri="{BB962C8B-B14F-4D97-AF65-F5344CB8AC3E}">
        <p14:creationId xmlns:p14="http://schemas.microsoft.com/office/powerpoint/2010/main" val="186933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动态链接方式</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extLst>
      <p:ext uri="{BB962C8B-B14F-4D97-AF65-F5344CB8AC3E}">
        <p14:creationId xmlns:p14="http://schemas.microsoft.com/office/powerpoint/2010/main" val="297925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载入时动态链接</a:t>
            </a:r>
          </a:p>
        </p:txBody>
      </p:sp>
      <p:sp>
        <p:nvSpPr>
          <p:cNvPr id="2" name="内容占位符 1"/>
          <p:cNvSpPr>
            <a:spLocks noGrp="1"/>
          </p:cNvSpPr>
          <p:nvPr>
            <p:ph type="body" sz="quarter" idx="10"/>
          </p:nvPr>
        </p:nvSpPr>
        <p:spPr>
          <a:prstGeom prst="rect">
            <a:avLst/>
          </a:prstGeo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a:t>
            </a:r>
            <a:r>
              <a:rPr lang="en-US" altLang="zh-CN" sz="2400">
                <a:solidFill>
                  <a:srgbClr val="C00000"/>
                </a:solidFill>
              </a:rPr>
              <a:t>Import Library)</a:t>
            </a:r>
            <a:r>
              <a:rPr lang="zh-CN" altLang="en-US" sz="2400"/>
              <a:t>链接到</a:t>
            </a:r>
            <a:r>
              <a:rPr lang="zh-CN" altLang="en-US" sz="2400" dirty="0"/>
              <a:t>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Tree>
    <p:extLst>
      <p:ext uri="{BB962C8B-B14F-4D97-AF65-F5344CB8AC3E}">
        <p14:creationId xmlns:p14="http://schemas.microsoft.com/office/powerpoint/2010/main" val="168245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p:txBody>
          <a:bodyPr>
            <a:normAutofit/>
          </a:bodyPr>
          <a:lstStyle/>
          <a:p>
            <a:r>
              <a:rPr lang="zh-CN" altLang="en-US" dirty="0"/>
              <a:t>运行时动态链接</a:t>
            </a:r>
          </a:p>
        </p:txBody>
      </p:sp>
      <p:sp>
        <p:nvSpPr>
          <p:cNvPr id="2" name="内容占位符 1"/>
          <p:cNvSpPr>
            <a:spLocks noGrp="1"/>
          </p:cNvSpPr>
          <p:nvPr>
            <p:ph type="body" sz="quarter" idx="10"/>
          </p:nvPr>
        </p:nvSpPr>
        <p:spPr>
          <a:prstGeom prst="rect">
            <a:avLst/>
          </a:prstGeo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extLst>
      <p:ext uri="{BB962C8B-B14F-4D97-AF65-F5344CB8AC3E}">
        <p14:creationId xmlns:p14="http://schemas.microsoft.com/office/powerpoint/2010/main" val="521103802"/>
      </p:ext>
    </p:extLst>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黄橙色">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7480</TotalTime>
  <Words>4676</Words>
  <Application>Microsoft Office PowerPoint</Application>
  <PresentationFormat>宽屏</PresentationFormat>
  <Paragraphs>582</Paragraphs>
  <Slides>53</Slides>
  <Notes>18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53</vt:i4>
      </vt:variant>
    </vt:vector>
  </HeadingPairs>
  <TitlesOfParts>
    <vt:vector size="64" baseType="lpstr">
      <vt:lpstr>微软雅黑</vt:lpstr>
      <vt:lpstr>Arial</vt:lpstr>
      <vt:lpstr>Arial Black</vt:lpstr>
      <vt:lpstr>Calibri</vt:lpstr>
      <vt:lpstr>Calibri Light</vt:lpstr>
      <vt:lpstr>Consolas</vt:lpstr>
      <vt:lpstr>Segoe UI</vt:lpstr>
      <vt:lpstr>Wingdings</vt:lpstr>
      <vt:lpstr>Wingdings 3</vt:lpstr>
      <vt:lpstr>自定义设计方案</vt:lpstr>
      <vt:lpstr>1_simple</vt:lpstr>
      <vt:lpstr>PowerPoint 演示文稿</vt:lpstr>
      <vt:lpstr>PowerPoint 演示文稿</vt:lpstr>
      <vt:lpstr>内容提要</vt:lpstr>
      <vt:lpstr>分别编译与链接</vt:lpstr>
      <vt:lpstr>链接方式</vt:lpstr>
      <vt:lpstr>PowerPoint 演示文稿</vt:lpstr>
      <vt:lpstr>动态链接方式</vt:lpstr>
      <vt:lpstr>载入时动态链接</vt:lpstr>
      <vt:lpstr>运行时动态链接</vt:lpstr>
      <vt:lpstr>静态链接与动态链接二者优点及不足</vt:lpstr>
      <vt:lpstr>静态链接与动态链接二者优点及不足</vt:lpstr>
      <vt:lpstr>PowerPoint 演示文稿</vt:lpstr>
      <vt:lpstr>Creating a Process</vt:lpstr>
      <vt:lpstr>C# 托管程序集</vt:lpstr>
      <vt:lpstr>内容提要</vt:lpstr>
      <vt:lpstr>什么是DLL地狱？</vt:lpstr>
      <vt:lpstr>PowerPoint 演示文稿</vt:lpstr>
      <vt:lpstr>PowerPoint 演示文稿</vt:lpstr>
      <vt:lpstr>示例：有效管理动态链接库是大型软件项目的工作目标之一</vt:lpstr>
      <vt:lpstr>内容提要</vt:lpstr>
      <vt:lpstr>基本原理</vt:lpstr>
      <vt:lpstr>Windows中主要的dll</vt:lpstr>
      <vt:lpstr>C#的函数参数(3种)：</vt:lpstr>
      <vt:lpstr>函数参数out方式</vt:lpstr>
      <vt:lpstr>dll 的引用计数</vt:lpstr>
      <vt:lpstr>windows的虚地址映射</vt:lpstr>
      <vt:lpstr>DLL文件的定位</vt:lpstr>
      <vt:lpstr>内容提要</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内容提要</vt:lpstr>
      <vt:lpstr>调用非托管的动态链接库</vt:lpstr>
      <vt:lpstr>PowerPoint 演示文稿</vt:lpstr>
      <vt:lpstr>PowerPoint 演示文稿</vt:lpstr>
      <vt:lpstr>PowerPoint 演示文稿</vt:lpstr>
      <vt:lpstr>编译生成dll文件</vt:lpstr>
      <vt:lpstr>PowerPoint 演示文稿</vt:lpstr>
      <vt:lpstr>C# 项目中定义DllImport</vt:lpstr>
      <vt:lpstr>C#项目中调试c++项目</vt:lpstr>
      <vt:lpstr>THANK YOU !</vt:lpstr>
      <vt:lpstr>上机练习作业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357</cp:revision>
  <dcterms:created xsi:type="dcterms:W3CDTF">2014-12-05T07:09:50Z</dcterms:created>
  <dcterms:modified xsi:type="dcterms:W3CDTF">2022-11-03T09:08:43Z</dcterms:modified>
</cp:coreProperties>
</file>