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4" r:id="rId3"/>
  </p:sldMasterIdLst>
  <p:notesMasterIdLst>
    <p:notesMasterId r:id="rId42"/>
  </p:notesMasterIdLst>
  <p:sldIdLst>
    <p:sldId id="256" r:id="rId4"/>
    <p:sldId id="522" r:id="rId5"/>
    <p:sldId id="316" r:id="rId6"/>
    <p:sldId id="458" r:id="rId7"/>
    <p:sldId id="523" r:id="rId8"/>
    <p:sldId id="524" r:id="rId9"/>
    <p:sldId id="525" r:id="rId10"/>
    <p:sldId id="526" r:id="rId11"/>
    <p:sldId id="459" r:id="rId12"/>
    <p:sldId id="531" r:id="rId13"/>
    <p:sldId id="532" r:id="rId14"/>
    <p:sldId id="533" r:id="rId15"/>
    <p:sldId id="527" r:id="rId16"/>
    <p:sldId id="528" r:id="rId17"/>
    <p:sldId id="461" r:id="rId18"/>
    <p:sldId id="529" r:id="rId19"/>
    <p:sldId id="530" r:id="rId20"/>
    <p:sldId id="534" r:id="rId21"/>
    <p:sldId id="535" r:id="rId22"/>
    <p:sldId id="540" r:id="rId23"/>
    <p:sldId id="536" r:id="rId24"/>
    <p:sldId id="538" r:id="rId25"/>
    <p:sldId id="539" r:id="rId26"/>
    <p:sldId id="541" r:id="rId27"/>
    <p:sldId id="542" r:id="rId28"/>
    <p:sldId id="543" r:id="rId29"/>
    <p:sldId id="545" r:id="rId30"/>
    <p:sldId id="546" r:id="rId31"/>
    <p:sldId id="547" r:id="rId32"/>
    <p:sldId id="548" r:id="rId33"/>
    <p:sldId id="549" r:id="rId34"/>
    <p:sldId id="550" r:id="rId35"/>
    <p:sldId id="551" r:id="rId36"/>
    <p:sldId id="553" r:id="rId37"/>
    <p:sldId id="554" r:id="rId38"/>
    <p:sldId id="555" r:id="rId39"/>
    <p:sldId id="556" r:id="rId40"/>
    <p:sldId id="455" r:id="rId41"/>
  </p:sldIdLst>
  <p:sldSz cx="12192000" cy="685800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1F3"/>
    <a:srgbClr val="CC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200" autoAdjust="0"/>
  </p:normalViewPr>
  <p:slideViewPr>
    <p:cSldViewPr snapToGrid="0">
      <p:cViewPr varScale="1">
        <p:scale>
          <a:sx n="136" d="100"/>
          <a:sy n="136" d="100"/>
        </p:scale>
        <p:origin x="351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43720-2B40-4681-B6AA-424E0E901AAB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5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5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5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90FFE2-DE88-4B0D-886D-0593F18265A5}" type="pres">
      <dgm:prSet presAssocID="{19643720-2B40-4681-B6AA-424E0E901AAB}" presName="txShp" presStyleLbl="node1" presStyleIdx="3" presStyleCnt="5">
        <dgm:presLayoutVars>
          <dgm:bulletEnabled val="1"/>
        </dgm:presLayoutVars>
      </dgm:prSet>
      <dgm:spPr/>
    </dgm:pt>
    <dgm:pt modelId="{2ECABCC0-01EF-4DF3-B19F-75988E1767AF}" type="pres">
      <dgm:prSet presAssocID="{1397822D-B5D6-4C7A-B9A1-9207CFE945C4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4" presStyleCnt="5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4" destOrd="0" parTransId="{79EA5891-947D-4CC5-AAFA-54016DE94000}" sibTransId="{3DC04ADC-2FB1-4B13-B56E-DEE2D2C4CAB8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  <dgm:cxn modelId="{ADEA9839-9EF5-4D4C-9670-29289CDD39AC}" type="presParOf" srcId="{DDE2EFAC-FD0A-43B9-9885-8F584F8B2687}" destId="{2ECABCC0-01EF-4DF3-B19F-75988E1767AF}" srcOrd="7" destOrd="0" presId="urn:microsoft.com/office/officeart/2005/8/layout/vList3"/>
    <dgm:cxn modelId="{3AAD1D96-979A-4E61-9276-429CA939D6AE}" type="presParOf" srcId="{DDE2EFAC-FD0A-43B9-9885-8F584F8B2687}" destId="{ACDE7258-5FFC-4C2B-9049-1CB2AA5605C9}" srcOrd="8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43720-2B40-4681-B6AA-424E0E901AAB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5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5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5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90FFE2-DE88-4B0D-886D-0593F18265A5}" type="pres">
      <dgm:prSet presAssocID="{19643720-2B40-4681-B6AA-424E0E901AAB}" presName="txShp" presStyleLbl="node1" presStyleIdx="3" presStyleCnt="5">
        <dgm:presLayoutVars>
          <dgm:bulletEnabled val="1"/>
        </dgm:presLayoutVars>
      </dgm:prSet>
      <dgm:spPr/>
    </dgm:pt>
    <dgm:pt modelId="{2ECABCC0-01EF-4DF3-B19F-75988E1767AF}" type="pres">
      <dgm:prSet presAssocID="{1397822D-B5D6-4C7A-B9A1-9207CFE945C4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4" presStyleCnt="5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4" destOrd="0" parTransId="{79EA5891-947D-4CC5-AAFA-54016DE94000}" sibTransId="{3DC04ADC-2FB1-4B13-B56E-DEE2D2C4CAB8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  <dgm:cxn modelId="{ADEA9839-9EF5-4D4C-9670-29289CDD39AC}" type="presParOf" srcId="{DDE2EFAC-FD0A-43B9-9885-8F584F8B2687}" destId="{2ECABCC0-01EF-4DF3-B19F-75988E1767AF}" srcOrd="7" destOrd="0" presId="urn:microsoft.com/office/officeart/2005/8/layout/vList3"/>
    <dgm:cxn modelId="{3AAD1D96-979A-4E61-9276-429CA939D6AE}" type="presParOf" srcId="{DDE2EFAC-FD0A-43B9-9885-8F584F8B2687}" destId="{ACDE7258-5FFC-4C2B-9049-1CB2AA5605C9}" srcOrd="8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608876" y="1949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949"/>
        <a:ext cx="5339168" cy="843687"/>
      </dsp:txXfrm>
    </dsp:sp>
    <dsp:sp modelId="{083CB889-864A-48B4-A20B-3444EFBE5EE6}">
      <dsp:nvSpPr>
        <dsp:cNvPr id="0" name=""/>
        <dsp:cNvSpPr/>
      </dsp:nvSpPr>
      <dsp:spPr>
        <a:xfrm>
          <a:off x="1187033" y="1949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608876" y="109748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kern="12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097483"/>
        <a:ext cx="5339168" cy="843687"/>
      </dsp:txXfrm>
    </dsp:sp>
    <dsp:sp modelId="{BDA2664F-D760-4676-988D-9DECE8C71CCC}">
      <dsp:nvSpPr>
        <dsp:cNvPr id="0" name=""/>
        <dsp:cNvSpPr/>
      </dsp:nvSpPr>
      <dsp:spPr>
        <a:xfrm>
          <a:off x="1187033" y="109748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608876" y="219301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2193018"/>
        <a:ext cx="5339168" cy="843687"/>
      </dsp:txXfrm>
    </dsp:sp>
    <dsp:sp modelId="{7FE62E54-E85F-4DBB-997F-689B5CDFD62D}">
      <dsp:nvSpPr>
        <dsp:cNvPr id="0" name=""/>
        <dsp:cNvSpPr/>
      </dsp:nvSpPr>
      <dsp:spPr>
        <a:xfrm>
          <a:off x="1187033" y="219301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608876" y="328855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3288553"/>
        <a:ext cx="5339168" cy="843687"/>
      </dsp:txXfrm>
    </dsp:sp>
    <dsp:sp modelId="{9D48952A-8DE3-45EB-8CB6-5152C3B3C507}">
      <dsp:nvSpPr>
        <dsp:cNvPr id="0" name=""/>
        <dsp:cNvSpPr/>
      </dsp:nvSpPr>
      <dsp:spPr>
        <a:xfrm>
          <a:off x="1187033" y="328855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608876" y="438408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4384088"/>
        <a:ext cx="5339168" cy="843687"/>
      </dsp:txXfrm>
    </dsp:sp>
    <dsp:sp modelId="{FBC026BE-7CB9-4486-AAD6-ED1AA59A4D6B}">
      <dsp:nvSpPr>
        <dsp:cNvPr id="0" name=""/>
        <dsp:cNvSpPr/>
      </dsp:nvSpPr>
      <dsp:spPr>
        <a:xfrm>
          <a:off x="1187033" y="438408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608876" y="1949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949"/>
        <a:ext cx="5339168" cy="843687"/>
      </dsp:txXfrm>
    </dsp:sp>
    <dsp:sp modelId="{083CB889-864A-48B4-A20B-3444EFBE5EE6}">
      <dsp:nvSpPr>
        <dsp:cNvPr id="0" name=""/>
        <dsp:cNvSpPr/>
      </dsp:nvSpPr>
      <dsp:spPr>
        <a:xfrm>
          <a:off x="1187033" y="1949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608876" y="109748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kern="12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097483"/>
        <a:ext cx="5339168" cy="843687"/>
      </dsp:txXfrm>
    </dsp:sp>
    <dsp:sp modelId="{BDA2664F-D760-4676-988D-9DECE8C71CCC}">
      <dsp:nvSpPr>
        <dsp:cNvPr id="0" name=""/>
        <dsp:cNvSpPr/>
      </dsp:nvSpPr>
      <dsp:spPr>
        <a:xfrm>
          <a:off x="1187033" y="109748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608876" y="219301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2193018"/>
        <a:ext cx="5339168" cy="843687"/>
      </dsp:txXfrm>
    </dsp:sp>
    <dsp:sp modelId="{7FE62E54-E85F-4DBB-997F-689B5CDFD62D}">
      <dsp:nvSpPr>
        <dsp:cNvPr id="0" name=""/>
        <dsp:cNvSpPr/>
      </dsp:nvSpPr>
      <dsp:spPr>
        <a:xfrm>
          <a:off x="1187033" y="219301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608876" y="328855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3288553"/>
        <a:ext cx="5339168" cy="843687"/>
      </dsp:txXfrm>
    </dsp:sp>
    <dsp:sp modelId="{9D48952A-8DE3-45EB-8CB6-5152C3B3C507}">
      <dsp:nvSpPr>
        <dsp:cNvPr id="0" name=""/>
        <dsp:cNvSpPr/>
      </dsp:nvSpPr>
      <dsp:spPr>
        <a:xfrm>
          <a:off x="1187033" y="328855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608876" y="438408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4384088"/>
        <a:ext cx="5339168" cy="843687"/>
      </dsp:txXfrm>
    </dsp:sp>
    <dsp:sp modelId="{FBC026BE-7CB9-4486-AAD6-ED1AA59A4D6B}">
      <dsp:nvSpPr>
        <dsp:cNvPr id="0" name=""/>
        <dsp:cNvSpPr/>
      </dsp:nvSpPr>
      <dsp:spPr>
        <a:xfrm>
          <a:off x="1187033" y="438408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44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50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62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84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2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110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90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08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32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57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In general, fibers do not provide advantages over a well-designed multithreaded application. However, using fibers can make it easier to port applications that were designed to schedule their own threads.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9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488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218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031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coroutine TS is the base of the </a:t>
            </a:r>
            <a:r>
              <a:rPr lang="en-US" altLang="zh-CN" dirty="0" err="1"/>
              <a:t>cppcoro</a:t>
            </a:r>
            <a:r>
              <a:rPr lang="en-US" altLang="zh-CN" dirty="0"/>
              <a:t> library from Lewis Baker. TS stands for technical specifications and is the preliminary version of the coroutines framework we get with C++20. Lewis ported the </a:t>
            </a:r>
            <a:r>
              <a:rPr lang="en-US" altLang="zh-CN" dirty="0" err="1"/>
              <a:t>cppcoro</a:t>
            </a:r>
            <a:r>
              <a:rPr lang="en-US" altLang="zh-CN" dirty="0"/>
              <a:t> library from the coroutines TS framework to the coroutines framework we get with C++20.</a:t>
            </a:r>
          </a:p>
          <a:p>
            <a:endParaRPr lang="en-US" altLang="zh-CN" dirty="0"/>
          </a:p>
          <a:p>
            <a:r>
              <a:rPr lang="en-US" altLang="zh-CN" dirty="0"/>
              <a:t>fibers are switched by an internal scheduler while coroutines use no internal scheduler</a:t>
            </a:r>
          </a:p>
          <a:p>
            <a:endParaRPr lang="en-US" altLang="zh-CN" dirty="0"/>
          </a:p>
          <a:p>
            <a:r>
              <a:rPr lang="en-US" altLang="zh-CN" dirty="0"/>
              <a:t>In the book Linux System Programming, 2nd Edition, the difference between coroutines and fiber is explained as follows:</a:t>
            </a:r>
          </a:p>
          <a:p>
            <a:r>
              <a:rPr lang="en-US" altLang="zh-CN" dirty="0"/>
              <a:t>Coroutines and fibers provide a unit of execution even lighter in weight than the thread (with the former being their name when they are a programming language construct, and the latter when they are a system construct).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25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https://www.cnblogs.com/pointer-smq/p/8780895.html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75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Scope-Bound Resource Management: 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作用域界定资源管理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3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60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07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6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3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</a:t>
            </a:r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RAII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5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5" y="260336"/>
            <a:ext cx="11137511" cy="720679"/>
          </a:xfrm>
        </p:spPr>
        <p:txBody>
          <a:bodyPr>
            <a:normAutofit/>
          </a:bodyPr>
          <a:lstStyle>
            <a:lvl1pPr>
              <a:defRPr sz="23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5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9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050" dirty="0">
              <a:solidFill>
                <a:schemeClr val="accent2"/>
              </a:solidFill>
            </a:endParaRPr>
          </a:p>
          <a:p>
            <a:pPr lvl="0"/>
            <a:r>
              <a:rPr lang="en-US" altLang="zh-CN" sz="105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85376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8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89B6C0B1-0B78-465D-8DA6-CB996CE56540}"/>
              </a:ext>
            </a:extLst>
          </p:cNvPr>
          <p:cNvSpPr/>
          <p:nvPr/>
        </p:nvSpPr>
        <p:spPr>
          <a:xfrm>
            <a:off x="2924944" y="1187016"/>
            <a:ext cx="1045029" cy="127788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4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171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797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1" y="28859"/>
            <a:ext cx="1881332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Introduction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6C56A055-60B0-4769-9978-1C7918C135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63A9C-C322-4DE9-9121-9EFADE59F4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019752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362"/>
            <a:ext cx="220506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Registry Editor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0F02876-9BAB-47C6-87D8-830B3A6A5D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BBA90-23E7-4F47-8E42-9CB967E6E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517715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320465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Structure of the Registry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24F2331C-0BA2-4D3B-9E73-39DB8727E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DE47B-FC1B-45EE-AC47-3AF4937A47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319306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41811"/>
            <a:ext cx="2682142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5.4 Back up and Restore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7028DCFD-69CE-44E2-884E-1D1F081D00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AF093-B8F6-4FFA-9AF9-F59459E8D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807416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1" y="41362"/>
            <a:ext cx="208011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Registry Hives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91BB0631-5BB0-46D0-B4C1-11AF3E4DBD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E3CD3-DF84-4FCD-A1FF-9284DA8F2E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8462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3"/>
            <a:ext cx="2198249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67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3454555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86839887-4526-4F25-8F2A-C8E17305B4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F7453-B84C-41FC-A56E-6D8F77078D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1830356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160871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C5D4F38-B9F1-4C24-99F7-D733533EFA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D8D02-0826-495C-972C-A8ED760C25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82618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D5F00-3B3F-4B5F-93D6-ABAC3B1879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7B56B8BE-6D2B-4DA2-AE2D-D5FEAD44AF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591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96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4"/>
            <a:ext cx="2571961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x.4 XAML Islands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66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5"/>
            <a:ext cx="3210336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x.5 Fibers / Coroutine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75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F0A08C6D-CA89-457F-88D7-56281A3E4E44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2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5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9679" y="3104762"/>
            <a:ext cx="5836854" cy="1476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PRINCIPLE OF WINDOWS</a:t>
            </a:r>
          </a:p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ITS APPLICATIONS</a:t>
            </a:r>
            <a:endParaRPr lang="zh-CN" altLang="en-US" sz="3600" b="0" dirty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18091" y="6135492"/>
            <a:ext cx="3430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…stay still…think far beyond…</a:t>
            </a:r>
          </a:p>
        </p:txBody>
      </p:sp>
    </p:spTree>
    <p:extLst>
      <p:ext uri="{BB962C8B-B14F-4D97-AF65-F5344CB8AC3E}">
        <p14:creationId xmlns:p14="http://schemas.microsoft.com/office/powerpoint/2010/main" val="224793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4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333" dirty="0"/>
              <a:t>FALL 2022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8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333"/>
              <a:t>‹#›</a:t>
            </a:fld>
            <a:endParaRPr lang="en-US" sz="1333"/>
          </a:p>
        </p:txBody>
      </p:sp>
      <p:grpSp>
        <p:nvGrpSpPr>
          <p:cNvPr id="28" name="组合 27"/>
          <p:cNvGrpSpPr/>
          <p:nvPr/>
        </p:nvGrpSpPr>
        <p:grpSpPr>
          <a:xfrm>
            <a:off x="8174091" y="54985"/>
            <a:ext cx="3999656" cy="343637"/>
            <a:chOff x="3226" y="3776"/>
            <a:chExt cx="3023" cy="40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3582" y="3783"/>
              <a:ext cx="2667" cy="38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l"/>
              <a:r>
                <a:rPr lang="en-US" altLang="zh-CN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r>
                <a:rPr lang="zh-CN" altLang="en-US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编程实战进阶</a:t>
              </a: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3226" y="3776"/>
              <a:ext cx="356" cy="40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86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4" r:id="rId6"/>
    <p:sldLayoutId id="214748369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0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1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1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2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526" indent="-228526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charset="0"/>
        <a:buChar char=""/>
        <a:defRPr sz="2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577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宋体" panose="02010600030101010101" pitchFamily="2" charset="-122"/>
        <a:buChar char="–"/>
        <a:defRPr sz="2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2629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charset="0"/>
        <a:buChar char="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599680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6731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3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0834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8732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5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3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111793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68557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395" indent="-171395" algn="l" defTabSz="68557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6972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99760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548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9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50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000" dirty="0"/>
              <a:t>FALL 2020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28" name="组合 27"/>
          <p:cNvGrpSpPr/>
          <p:nvPr/>
        </p:nvGrpSpPr>
        <p:grpSpPr>
          <a:xfrm>
            <a:off x="10135803" y="20976"/>
            <a:ext cx="2007395" cy="284393"/>
            <a:chOff x="1268" y="3828"/>
            <a:chExt cx="2331" cy="33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193" y="3828"/>
              <a:ext cx="1406" cy="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just"/>
              <a:r>
                <a:rPr lang="en-US" altLang="zh-CN" sz="16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  <a:endPara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1268" y="3828"/>
              <a:ext cx="925" cy="33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17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78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5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3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1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395" indent="-171395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Wingdings" panose="05000000000000000000" pitchFamily="2" charset="2"/>
        <a:buChar char="p"/>
        <a:defRPr sz="20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Ø"/>
        <a:defRPr sz="1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56972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微软雅黑" panose="020B0503020204020204" pitchFamily="34" charset="-122"/>
        <a:buChar char="–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199760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ü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42548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885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126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549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51" y="1458323"/>
            <a:ext cx="8126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编程实战进阶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A2070897-BE86-4E85-8D35-9C2EBFAAC343}"/>
              </a:ext>
            </a:extLst>
          </p:cNvPr>
          <p:cNvSpPr txBox="1">
            <a:spLocks/>
          </p:cNvSpPr>
          <p:nvPr/>
        </p:nvSpPr>
        <p:spPr>
          <a:xfrm>
            <a:off x="114624" y="4928340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None/>
            </a:pP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jichengwhu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163 . com</a:t>
            </a:r>
            <a:endParaRPr lang="en-US" altLang="zh-CN" sz="2400" b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https://gitee.com/principlewindows/</a:t>
            </a: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979055"/>
            <a:ext cx="10204648" cy="519083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600" kern="0" dirty="0"/>
              <a:t>RAII resource wrappers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800" kern="0" dirty="0"/>
              <a:t>The resource wrappers library is usable by any user-mode C++ code through relative inclusion of </a:t>
            </a:r>
            <a:r>
              <a:rPr lang="en-US" altLang="zh-CN" sz="2800" kern="0" dirty="0" err="1"/>
              <a:t>Resource.h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en-US" altLang="zh-CN" sz="2800" kern="0" dirty="0"/>
              <a:t>Note that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defines wrappers only for types that have been defined </a:t>
            </a:r>
            <a:r>
              <a:rPr lang="en-US" altLang="zh-CN" sz="2800" kern="0" dirty="0">
                <a:solidFill>
                  <a:srgbClr val="FF0000"/>
                </a:solidFill>
              </a:rPr>
              <a:t>prior to </a:t>
            </a:r>
            <a:r>
              <a:rPr lang="en-US" altLang="zh-CN" sz="2800" kern="0" dirty="0"/>
              <a:t>the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r>
              <a:rPr lang="en-US" altLang="zh-CN" sz="2800" kern="0" dirty="0"/>
              <a:t> It is safe to include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multiple times. Each time will define wrappers for any new types defined after the previous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  <a:endParaRPr lang="zh-CN" altLang="en-US" sz="28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D7127D-F06B-47E8-AC2D-4772E042E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2799506"/>
            <a:ext cx="5828145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4205281"/>
            <a:ext cx="5828145" cy="6155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</a:t>
            </a:r>
            <a:r>
              <a:rPr lang="zh-CN" altLang="zh-CN" sz="20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lang="zh-CN" altLang="zh-CN" sz="20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WinINet.h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1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78" y="1158459"/>
            <a:ext cx="4096209" cy="4924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Construct a new pointer with a resource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wil::unique_handle </a:t>
            </a: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Retrieve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ptr.get(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Check validity of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ptr.is_valid(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492" y="1172801"/>
            <a:ext cx="6747163" cy="443198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and replace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Detach resource from the pointer without freeing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ptr.release(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out parameter use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Note: Also frees any currently-held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&amp;ptr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ptr.put(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in-out parameter use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ptr.addressof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Swap resources between smart pointers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ptr.swap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ptr2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91" y="1032868"/>
            <a:ext cx="11037454" cy="523220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m_hMainWnd.get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OnNCCreate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2B91AF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noexcept</a:t>
            </a: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cs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CREATESTRUCT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that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DesktopWindow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*&gt;(cs-&gt;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lpCreateParams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that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 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( !that-&gt;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E771F3"/>
                </a:solidFill>
                <a:latin typeface="Consolas" panose="020B0609020204030204" pitchFamily="49" charset="0"/>
              </a:rPr>
              <a:t>SetWindowLongPtr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GWLP_USERDATA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LONG_PTR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&gt;(that)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C57A3CC8-9E31-461F-8924-CCA96E4543C9}"/>
              </a:ext>
            </a:extLst>
          </p:cNvPr>
          <p:cNvSpPr/>
          <p:nvPr/>
        </p:nvSpPr>
        <p:spPr>
          <a:xfrm>
            <a:off x="147782" y="105294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D7B6E5F-1931-4192-823E-F25B35D646F2}"/>
              </a:ext>
            </a:extLst>
          </p:cNvPr>
          <p:cNvSpPr/>
          <p:nvPr/>
        </p:nvSpPr>
        <p:spPr>
          <a:xfrm>
            <a:off x="147781" y="2225964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B55F05E1-71B5-46DA-B229-2053F2E8B8FD}"/>
              </a:ext>
            </a:extLst>
          </p:cNvPr>
          <p:cNvSpPr/>
          <p:nvPr/>
        </p:nvSpPr>
        <p:spPr>
          <a:xfrm>
            <a:off x="147781" y="498763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88A5F766-AF8F-4D7D-A36F-F474E1329504}"/>
              </a:ext>
            </a:extLst>
          </p:cNvPr>
          <p:cNvSpPr/>
          <p:nvPr/>
        </p:nvSpPr>
        <p:spPr>
          <a:xfrm>
            <a:off x="147781" y="4710545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A83B50B3-465C-437B-B485-EAF266756F7B}"/>
              </a:ext>
            </a:extLst>
          </p:cNvPr>
          <p:cNvSpPr/>
          <p:nvPr/>
        </p:nvSpPr>
        <p:spPr>
          <a:xfrm>
            <a:off x="11771744" y="3140363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63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5"/>
            <a:ext cx="8790898" cy="31647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4100" dirty="0"/>
              <a:t>a set of utilities for power users to tune and streamline their Windows experience for greater productivity</a:t>
            </a:r>
          </a:p>
          <a:p>
            <a:pPr marL="0" indent="0">
              <a:buNone/>
            </a:pPr>
            <a:endParaRPr lang="zh-CN" altLang="en-US" sz="3600" dirty="0"/>
          </a:p>
          <a:p>
            <a:pPr lvl="1"/>
            <a:r>
              <a:rPr lang="en-US" altLang="zh-CN" sz="2600" dirty="0" err="1"/>
              <a:t>PowerToys</a:t>
            </a:r>
            <a:r>
              <a:rPr lang="zh-CN" altLang="en-US" sz="2600" dirty="0"/>
              <a:t>是一组由微软首先在</a:t>
            </a:r>
            <a:r>
              <a:rPr lang="en-US" altLang="zh-CN" sz="2600" dirty="0"/>
              <a:t>Windows 95</a:t>
            </a:r>
            <a:r>
              <a:rPr lang="zh-CN" altLang="en-US" sz="2600" dirty="0"/>
              <a:t>中引入的实用型程序</a:t>
            </a:r>
            <a:endParaRPr lang="en-US" altLang="zh-CN" sz="2600" dirty="0"/>
          </a:p>
          <a:p>
            <a:pPr lvl="1"/>
            <a:r>
              <a:rPr lang="en-US" altLang="zh-CN" sz="2600" dirty="0"/>
              <a:t>Windows XP</a:t>
            </a:r>
            <a:r>
              <a:rPr lang="zh-CN" altLang="en-US" sz="2600" dirty="0"/>
              <a:t>发布后推出了</a:t>
            </a:r>
            <a:r>
              <a:rPr lang="en-US" altLang="zh-CN" sz="2600" dirty="0" err="1"/>
              <a:t>PowerToys</a:t>
            </a:r>
            <a:r>
              <a:rPr lang="zh-CN" altLang="en-US" sz="2600" dirty="0"/>
              <a:t>第二版，但自那之后便不再更新</a:t>
            </a:r>
            <a:endParaRPr lang="en-US" altLang="zh-CN" sz="2600" dirty="0"/>
          </a:p>
          <a:p>
            <a:pPr lvl="1"/>
            <a:r>
              <a:rPr lang="en-US" altLang="zh-CN" sz="2600" dirty="0"/>
              <a:t>17</a:t>
            </a:r>
            <a:r>
              <a:rPr lang="zh-CN" altLang="en-US" sz="2600" dirty="0"/>
              <a:t>年之后，微软正在考虑向</a:t>
            </a:r>
            <a:r>
              <a:rPr lang="en-US" altLang="zh-CN" sz="2600" dirty="0"/>
              <a:t>Windows 10</a:t>
            </a:r>
            <a:r>
              <a:rPr lang="zh-CN" altLang="en-US" sz="2600" dirty="0"/>
              <a:t>用户推出</a:t>
            </a:r>
            <a:r>
              <a:rPr lang="en-US" altLang="zh-CN" sz="2600" dirty="0" err="1"/>
              <a:t>PowerToys</a:t>
            </a:r>
            <a:r>
              <a:rPr lang="en-US" altLang="zh-CN" sz="2600" dirty="0"/>
              <a:t> 3</a:t>
            </a:r>
          </a:p>
          <a:p>
            <a:pPr lvl="2"/>
            <a:r>
              <a:rPr lang="zh-CN" altLang="en-US" sz="2400" dirty="0"/>
              <a:t> </a:t>
            </a:r>
            <a:r>
              <a:rPr lang="en-US" altLang="zh-CN" sz="2400" dirty="0" err="1"/>
              <a:t>PowerToys</a:t>
            </a:r>
            <a:r>
              <a:rPr lang="en-US" altLang="zh-CN" sz="2400" dirty="0"/>
              <a:t> 3</a:t>
            </a:r>
            <a:r>
              <a:rPr lang="zh-CN" altLang="en-US" sz="2400" dirty="0"/>
              <a:t>工具是开源的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FancyZones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Windows key shortcut guide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3228788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218819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981005"/>
            <a:ext cx="8790898" cy="31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4100" kern="0" dirty="0"/>
              <a:t>a set of utilities for power users to tune and streamline their Windows experience for greater productivity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是一组由微软首先在</a:t>
            </a:r>
            <a:r>
              <a:rPr lang="en-US" altLang="zh-CN" sz="2600" kern="0" dirty="0"/>
              <a:t>Windows 95</a:t>
            </a:r>
            <a:r>
              <a:rPr lang="zh-CN" altLang="en-US" sz="2600" kern="0" dirty="0"/>
              <a:t>中引入的实用型程序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Windows XP</a:t>
            </a:r>
            <a:r>
              <a:rPr lang="zh-CN" altLang="en-US" sz="2600" kern="0" dirty="0"/>
              <a:t>发布后推出了</a:t>
            </a:r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第二版，但自那之后便不再更新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17</a:t>
            </a:r>
            <a:r>
              <a:rPr lang="zh-CN" altLang="en-US" sz="2600" kern="0" dirty="0"/>
              <a:t>年之后，微软正在考虑向</a:t>
            </a:r>
            <a:r>
              <a:rPr lang="en-US" altLang="zh-CN" sz="2600" kern="0" dirty="0"/>
              <a:t>Windows 10</a:t>
            </a:r>
            <a:r>
              <a:rPr lang="zh-CN" altLang="en-US" sz="2600" kern="0" dirty="0"/>
              <a:t>用户推出</a:t>
            </a:r>
            <a:r>
              <a:rPr lang="en-US" altLang="zh-CN" sz="2600" kern="0" dirty="0" err="1"/>
              <a:t>PowerToys</a:t>
            </a:r>
            <a:r>
              <a:rPr lang="en-US" altLang="zh-CN" sz="2600" kern="0" dirty="0"/>
              <a:t> 3</a:t>
            </a:r>
          </a:p>
          <a:p>
            <a:pPr lvl="2" defTabSz="914400"/>
            <a:r>
              <a:rPr lang="zh-CN" altLang="en-US" sz="2400" kern="0" dirty="0"/>
              <a:t> </a:t>
            </a:r>
            <a:r>
              <a:rPr lang="en-US" altLang="zh-CN" sz="2400" kern="0" dirty="0" err="1"/>
              <a:t>PowerToys</a:t>
            </a:r>
            <a:r>
              <a:rPr lang="en-US" altLang="zh-CN" sz="2400" kern="0" dirty="0"/>
              <a:t> 3</a:t>
            </a:r>
            <a:r>
              <a:rPr lang="zh-CN" altLang="en-US" sz="2400" kern="0" dirty="0"/>
              <a:t>工具是开源的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：</a:t>
            </a:r>
            <a:r>
              <a:rPr lang="en-US" altLang="zh-CN" sz="2400" kern="0" dirty="0" err="1"/>
              <a:t>FancyZones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：</a:t>
            </a:r>
            <a:r>
              <a:rPr lang="en-US" altLang="zh-CN" sz="2400" kern="0" dirty="0"/>
              <a:t>Windows key shortcut guide</a:t>
            </a:r>
            <a:endParaRPr lang="zh-CN" altLang="en-US" sz="2400" kern="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985C91-4BB1-47CE-8742-6E68D3CFE6B4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BBB462-5DC1-4BE1-BDEE-20B84889134C}"/>
              </a:ext>
            </a:extLst>
          </p:cNvPr>
          <p:cNvSpPr/>
          <p:nvPr/>
        </p:nvSpPr>
        <p:spPr>
          <a:xfrm>
            <a:off x="2958353" y="5275585"/>
            <a:ext cx="7862047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Prerequisites to Build the Installer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Visual Studio 2019 Extension.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build tools from https://wixtoolset.org/releases/</a:t>
            </a:r>
            <a:endParaRPr lang="zh-CN" altLang="en-US" sz="16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1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76109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 descr="Fancy Zones Picker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5" y="1090652"/>
            <a:ext cx="5378822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0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571" y="1090652"/>
            <a:ext cx="5356769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4989" y="268941"/>
            <a:ext cx="6284257" cy="1003581"/>
          </a:xfrm>
        </p:spPr>
        <p:txBody>
          <a:bodyPr/>
          <a:lstStyle/>
          <a:p>
            <a:pPr algn="ctr"/>
            <a:r>
              <a:rPr lang="en-US" altLang="zh-CN" sz="2800" dirty="0"/>
              <a:t>Windows key shortcut guide</a:t>
            </a:r>
            <a:r>
              <a:rPr lang="zh-CN" altLang="en-US" sz="2800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92590" y="6067097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Windows</a:t>
            </a:r>
            <a:r>
              <a:rPr lang="zh-CN" altLang="en-US" sz="2400" dirty="0"/>
              <a:t>键长按</a:t>
            </a:r>
            <a:r>
              <a:rPr lang="en-US" altLang="zh-CN" sz="2400" dirty="0"/>
              <a:t>900ms</a:t>
            </a:r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712" y="1185766"/>
            <a:ext cx="10003894" cy="470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1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842165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B24AF5-30B7-46FF-9A1C-38EC2F591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278" y="995251"/>
            <a:ext cx="8790898" cy="215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ker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/>
            <a:r>
              <a:rPr lang="en-US" altLang="zh-CN" sz="2000" kern="0"/>
              <a:t>Not best-practices or requirements</a:t>
            </a:r>
          </a:p>
          <a:p>
            <a:pPr lvl="2" defTabSz="914400"/>
            <a:r>
              <a:rPr lang="zh-CN" altLang="en-US" sz="1800" kern="0"/>
              <a:t> </a:t>
            </a:r>
            <a:r>
              <a:rPr lang="en-US" altLang="zh-CN" sz="1800" kern="0"/>
              <a:t>deleting arrays with delete[]……</a:t>
            </a:r>
            <a:endParaRPr lang="zh-CN" altLang="en-US" sz="1800" kern="0"/>
          </a:p>
          <a:p>
            <a:pPr lvl="1" defTabSz="914400"/>
            <a:r>
              <a:rPr lang="en-US" altLang="zh-CN" sz="2000" kern="0"/>
              <a:t>typography</a:t>
            </a:r>
            <a:endParaRPr lang="zh-CN" altLang="en-US" sz="2400" kern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FEE0576-9C0A-4229-BB51-37D4BF536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4426527" cy="727494"/>
          </a:xfrm>
        </p:spPr>
        <p:txBody>
          <a:bodyPr>
            <a:normAutofit/>
          </a:bodyPr>
          <a:lstStyle/>
          <a:p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5278" y="995251"/>
            <a:ext cx="8790898" cy="2156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/>
              <a:t>Not best-practices or requirements</a:t>
            </a:r>
          </a:p>
          <a:p>
            <a:pPr lvl="2"/>
            <a:r>
              <a:rPr lang="zh-CN" altLang="en-US" sz="1800" dirty="0"/>
              <a:t> </a:t>
            </a:r>
            <a:r>
              <a:rPr lang="en-US" altLang="zh-CN" sz="1800" dirty="0"/>
              <a:t>deleting arrays with delete[]……</a:t>
            </a:r>
            <a:endParaRPr lang="zh-CN" altLang="en-US" sz="1800" dirty="0"/>
          </a:p>
          <a:p>
            <a:pPr lvl="1"/>
            <a:r>
              <a:rPr lang="en-US" altLang="zh-CN" sz="2000" dirty="0"/>
              <a:t>typography</a:t>
            </a:r>
            <a:endParaRPr lang="zh-CN" alt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3A814-BE44-47A3-890B-E028E701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DD90A5A-4305-4586-B287-8975DC0D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77788"/>
            <a:ext cx="8359775" cy="9001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Windows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Coding Skills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144A547-6732-417E-83AA-9A8C91926265}"/>
              </a:ext>
            </a:extLst>
          </p:cNvPr>
          <p:cNvSpPr txBox="1">
            <a:spLocks/>
          </p:cNvSpPr>
          <p:nvPr/>
        </p:nvSpPr>
        <p:spPr>
          <a:xfrm>
            <a:off x="1694771" y="5334000"/>
            <a:ext cx="6075783" cy="164417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surf in the programming ocean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seek the endless technique waves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 shimmering spoondrift forms a coding life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70BCE9-5716-4105-A995-F80E58734241}"/>
              </a:ext>
            </a:extLst>
          </p:cNvPr>
          <p:cNvSpPr txBox="1"/>
          <p:nvPr/>
        </p:nvSpPr>
        <p:spPr>
          <a:xfrm>
            <a:off x="7950" y="1458323"/>
            <a:ext cx="94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APPROACHING TO ADVANCED LEVEL 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80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877653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Codes formatted in columns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67" y="2724380"/>
            <a:ext cx="7731781" cy="27084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  = 1; 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myLongerVar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= 200;  // comment 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arrayOfMyStruct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[] =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// Name,                 timeout,   valid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 string",             1000,      true    },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{"Another string",       2000,      false   },   // Comment 2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{"Yet another string",   11111000,  false   },   // Comment 3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{NULL,                   5,         true    },   // Comment 4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3436660" y="2113083"/>
            <a:ext cx="6414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seems to be a lot easier for us to read...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11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03499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enumeration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99" y="1650901"/>
            <a:ext cx="4096209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obsolete in C++11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namespace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330" y="1650901"/>
            <a:ext cx="6345381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Scoped enumeration (declared with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class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struct)</a:t>
            </a: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 (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B7FEC2-9A9B-4912-BCB2-808521CDE903}"/>
              </a:ext>
            </a:extLst>
          </p:cNvPr>
          <p:cNvSpPr txBox="1">
            <a:spLocks noChangeArrowheads="1"/>
          </p:cNvSpPr>
          <p:nvPr/>
        </p:nvSpPr>
        <p:spPr>
          <a:xfrm>
            <a:off x="5366330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scoped enumeration</a:t>
            </a:r>
          </a:p>
        </p:txBody>
      </p:sp>
    </p:spTree>
    <p:extLst>
      <p:ext uri="{BB962C8B-B14F-4D97-AF65-F5344CB8AC3E}">
        <p14:creationId xmlns:p14="http://schemas.microsoft.com/office/powerpoint/2010/main" val="1552221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99790" y="785091"/>
            <a:ext cx="7098027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Curiously Recurring Template Pattern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1403927"/>
            <a:ext cx="6414536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pass a class as a template parameter to its base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 };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2888836"/>
            <a:ext cx="6414536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Within the base class, it can get ahold of the derived instance,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complete with the derived type, simply by casting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(either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dynamic_cast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work)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call_foo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Derived&amp; self = *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&lt;Derived*&gt;(this);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self.foo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foo()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&lt;&lt; "foo()\n";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7342909" y="3909413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effect, </a:t>
            </a:r>
            <a:r>
              <a:rPr lang="en-US" altLang="zh-CN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call_foo</a:t>
            </a: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injected into the derived class with full access to the derived class's members.</a:t>
            </a:r>
            <a:endParaRPr lang="zh-CN" altLang="en-US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7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Pointer-to-Implementation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53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Compile-time polymorphism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72B494-B6B1-4598-9F54-471F7A47F73F}"/>
              </a:ext>
            </a:extLst>
          </p:cNvPr>
          <p:cNvSpPr/>
          <p:nvPr/>
        </p:nvSpPr>
        <p:spPr>
          <a:xfrm>
            <a:off x="4815558" y="475165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 to runtime polymorphism</a:t>
            </a:r>
            <a:endParaRPr lang="zh-CN" altLang="en-US" sz="1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B51E7-6E37-4D36-B533-51C2C5144FF2}"/>
              </a:ext>
            </a:extLst>
          </p:cNvPr>
          <p:cNvSpPr/>
          <p:nvPr/>
        </p:nvSpPr>
        <p:spPr>
          <a:xfrm>
            <a:off x="5468264" y="327511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171717"/>
                </a:solidFill>
                <a:latin typeface="Segoe UI" panose="020B0502040204020203" pitchFamily="34" charset="0"/>
              </a:rPr>
              <a:t>XAML Islands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01F1E2-D434-4B0F-AF2F-13475805F2B4}"/>
              </a:ext>
            </a:extLst>
          </p:cNvPr>
          <p:cNvSpPr/>
          <p:nvPr/>
        </p:nvSpPr>
        <p:spPr>
          <a:xfrm>
            <a:off x="5468264" y="327511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171717"/>
                </a:solidFill>
                <a:latin typeface="Segoe UI" panose="020B0502040204020203" pitchFamily="34" charset="0"/>
              </a:rPr>
              <a:t>XAML Islands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13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x.4 XAML Islands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29" y="1981006"/>
            <a:ext cx="8982517" cy="36318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600" dirty="0"/>
              <a:t>Starting in Windows 10, version 1903, non-UWP desktop apps (including C++ Win32, WPF, and Windows Forms apps) can use the UWP XAML hosting API to host UWP controls in any UI element that is associated with a window handle (HWND)</a:t>
            </a:r>
            <a:endParaRPr lang="zh-CN" altLang="en-US" sz="3600" dirty="0"/>
          </a:p>
          <a:p>
            <a:pPr lvl="1"/>
            <a:endParaRPr lang="en-US" altLang="zh-CN" sz="3300" dirty="0"/>
          </a:p>
          <a:p>
            <a:pPr lvl="1"/>
            <a:r>
              <a:rPr lang="en-US" altLang="zh-CN" sz="3300" dirty="0"/>
              <a:t>enables non-UWP desktop apps to use the UI features that are only available via UWP controls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host UWP controls that use the Fluent Design System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support Windows Ink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1134208" y="6123819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https://docs.microsoft.com/en-us/windows/apps/desktop/modernize/using-the-xaml-hosting-api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748AA7-DED5-47AE-A37C-0B6BB15450C0}"/>
              </a:ext>
            </a:extLst>
          </p:cNvPr>
          <p:cNvSpPr/>
          <p:nvPr/>
        </p:nvSpPr>
        <p:spPr>
          <a:xfrm>
            <a:off x="5005599" y="1245137"/>
            <a:ext cx="399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UWP XAML hosting API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502891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x.4 XAML Islands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" y="63145"/>
            <a:ext cx="247937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x.4 XAML Islands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5559FD-3B33-405F-875C-C2769F06D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29" y="1981006"/>
            <a:ext cx="8982517" cy="36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/>
              <a:t>Starting in Windows 10, version 1903, non-UWP desktop apps (including C++ Win32, WPF, and Windows Forms apps) can use the UWP XAML hosting API to host UWP controls in any UI element that is associated with a window handle (HWND)</a:t>
            </a:r>
            <a:endParaRPr lang="zh-CN" altLang="en-US" sz="3600" kern="0"/>
          </a:p>
          <a:p>
            <a:pPr lvl="1" defTabSz="914400"/>
            <a:endParaRPr lang="en-US" altLang="zh-CN" sz="3300" kern="0"/>
          </a:p>
          <a:p>
            <a:pPr lvl="1" defTabSz="914400"/>
            <a:r>
              <a:rPr lang="en-US" altLang="zh-CN" sz="3300" kern="0"/>
              <a:t>enables non-UWP desktop apps to use the UI features that are only available via UWP controls</a:t>
            </a:r>
          </a:p>
          <a:p>
            <a:pPr lvl="2" defTabSz="914400"/>
            <a:r>
              <a:rPr lang="en-US" altLang="zh-CN" sz="2900" kern="0">
                <a:latin typeface="Arial" panose="020B0604020202020204" pitchFamily="34" charset="0"/>
                <a:cs typeface="Arial" panose="020B0604020202020204" pitchFamily="34" charset="0"/>
              </a:rPr>
              <a:t>host UWP controls that use the Fluent Design System</a:t>
            </a:r>
          </a:p>
          <a:p>
            <a:pPr lvl="2" defTabSz="914400"/>
            <a:r>
              <a:rPr lang="en-US" altLang="zh-CN" sz="2900" kern="0">
                <a:latin typeface="Arial" panose="020B0604020202020204" pitchFamily="34" charset="0"/>
                <a:cs typeface="Arial" panose="020B0604020202020204" pitchFamily="34" charset="0"/>
              </a:rPr>
              <a:t>support Windows Ink</a:t>
            </a:r>
            <a:endParaRPr lang="en-US" altLang="zh-CN" sz="29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8086ED-C649-47CB-8396-70B9CB1339D3}"/>
              </a:ext>
            </a:extLst>
          </p:cNvPr>
          <p:cNvSpPr/>
          <p:nvPr/>
        </p:nvSpPr>
        <p:spPr>
          <a:xfrm>
            <a:off x="1134208" y="6123819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https://docs.microsoft.com/en-us/windows/apps/desktop/modernize/using-the-xaml-hosting-api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DCE06A-1579-4C7D-8649-EB8E5461D62C}"/>
              </a:ext>
            </a:extLst>
          </p:cNvPr>
          <p:cNvSpPr/>
          <p:nvPr/>
        </p:nvSpPr>
        <p:spPr>
          <a:xfrm>
            <a:off x="5005599" y="1245137"/>
            <a:ext cx="399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UWP XAML hosting API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9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28491" y="656570"/>
            <a:ext cx="4396154" cy="72707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Prerequisites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14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4100" kern="0" dirty="0">
                <a:latin typeface="Arial" panose="020B0604020202020204" pitchFamily="34" charset="0"/>
                <a:cs typeface="Arial" panose="020B0604020202020204" pitchFamily="34" charset="0"/>
              </a:rPr>
              <a:t>XAML Islands require Windows 10, version 1903 (or later) and the corresponding build of the Windows SDK. To use XAML Islands in your C++ Win32 app, you must first set up your project.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Support for C++/WinRT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install the </a:t>
            </a:r>
            <a:r>
              <a:rPr lang="en-US" altLang="zh-CN" sz="2600" kern="0" dirty="0" err="1">
                <a:latin typeface="Arial" panose="020B0604020202020204" pitchFamily="34" charset="0"/>
                <a:cs typeface="Arial" panose="020B0604020202020204" pitchFamily="34" charset="0"/>
              </a:rPr>
              <a:t>Microsoft.Windows.CppWinRT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NuGet package in the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Configure your project for app deployment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Microsoft.Toolkit.Win32.UI.SDK package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Additional requirements for custom UWP controls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for a custom UWP control, additional instructions will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3196692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127" y="656570"/>
            <a:ext cx="6022731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Architecture of the API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14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00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base level is the UI element in your app where you want to host the XAML Island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must have a window handle (HWND)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2</a:t>
            </a:r>
            <a:r>
              <a:rPr lang="en-US" altLang="zh-CN" sz="3800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provides the infrastructure for hosting the XAML Island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Your code is responsible for creating this object and attaching it to the parent UI element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 automatically creates a native child window to host your UWP control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access its handle (HWND) if necessary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top level is the hosted UWP control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any UWP control provided by the Windows SDK as well as custom user controls</a:t>
            </a:r>
          </a:p>
        </p:txBody>
      </p:sp>
      <p:pic>
        <p:nvPicPr>
          <p:cNvPr id="6" name="Picture 3" descr="352a9af8bd5e6e9d62783a6cd2991f09.png">
            <a:extLst>
              <a:ext uri="{FF2B5EF4-FFF2-40B4-BE49-F238E27FC236}">
                <a16:creationId xmlns:a16="http://schemas.microsoft.com/office/drawing/2014/main" id="{7D6A1917-D4DE-4EFB-994A-99F6D9D9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77" y="1383645"/>
            <a:ext cx="7280031" cy="52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8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Host a standard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850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Windows 10, version 1903 SDK (version 10.0.18362) or a later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Retarget solution, select the 10.0.18362.0 or later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Microsoft.Windows.CppWinRT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NuGet package</a:t>
            </a:r>
          </a:p>
          <a:p>
            <a:pPr lvl="2" defTabSz="914400"/>
            <a:endParaRPr lang="en-US" altLang="zh-C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Microsoft.Toolkit.Win32.UI.SDK NuGet package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In the NuGet Package Manager window, make sure that Include </a:t>
            </a:r>
            <a:r>
              <a:rPr lang="en-US" altLang="zh-CN" sz="2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prerelease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is selected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install version v6.0.0-preview7 (or later) 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0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7713895"/>
              </p:ext>
            </p:extLst>
          </p:nvPr>
        </p:nvGraphicFramePr>
        <p:xfrm>
          <a:off x="2698362" y="1415390"/>
          <a:ext cx="8346000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/>
              <a:t>内容提要 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5707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Host a custom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051" lvl="1" indent="0" defTabSz="914400">
              <a:buNone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what you need:</a:t>
            </a: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configure the project to meet the prerequisites for hosting XAML Islands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reference to the project of custom control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access to an instance of the Microsoft.Toolkit.Win32.UI.XamlHost.XamlApplication class</a:t>
            </a:r>
          </a:p>
          <a:p>
            <a:pPr lvl="2" defTabSz="914400"/>
            <a:endParaRPr lang="en-US" altLang="zh-C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92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Host a custom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4924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051" lvl="1" indent="0" defTabSz="914400">
              <a:buNone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general steps:</a:t>
            </a: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a Blank UWP project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 the solution that contains C++ Win32 desktop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the project that contains the source code for the custom UWP XAML control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typically a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 the UWP app project, add a reference to the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In your C++ Win32 project, add a reference to the UWP app project and the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Assign an instance of the custom control to host to the Content property of 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 in your code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D0E5D8-A895-4346-A590-952AB0392244}"/>
              </a:ext>
            </a:extLst>
          </p:cNvPr>
          <p:cNvSpPr/>
          <p:nvPr/>
        </p:nvSpPr>
        <p:spPr>
          <a:xfrm>
            <a:off x="1837593" y="6264496"/>
            <a:ext cx="9126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https://github.com/marb2000/XamlIslands/tree/master/1903_Samples/CppWinRT_Win32_App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8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2698362" y="1415390"/>
          <a:ext cx="8346000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/>
              <a:t>内容提要 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14288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8" y="608426"/>
            <a:ext cx="4050555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x.5 Fibers / Coroutine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4208" y="1446431"/>
            <a:ext cx="9704949" cy="49121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600" dirty="0"/>
              <a:t>A fiber is a unit of execution that must be manually scheduled by the application. Fibers run in the context of the threads that schedule them. Each thread can schedule multiple fibers.</a:t>
            </a:r>
            <a:endParaRPr lang="en-US" altLang="zh-CN" sz="3300" dirty="0"/>
          </a:p>
          <a:p>
            <a:pPr lvl="1"/>
            <a:r>
              <a:rPr lang="en-US" altLang="zh-CN" sz="3300" dirty="0"/>
              <a:t>assumes the ID of the thread that runs it</a:t>
            </a:r>
          </a:p>
          <a:p>
            <a:pPr lvl="1"/>
            <a:r>
              <a:rPr lang="en-US" altLang="zh-CN" sz="3300" dirty="0"/>
              <a:t>state info maintained for a fiber: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a subset of its register – typically preserved across </a:t>
            </a:r>
            <a:r>
              <a:rPr lang="en-US" altLang="zh-CN" sz="29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 call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fiber data – provided during fiber creation</a:t>
            </a:r>
          </a:p>
          <a:p>
            <a:pPr lvl="1"/>
            <a:r>
              <a:rPr lang="en-US" altLang="zh-CN" sz="3300" dirty="0">
                <a:latin typeface="Arial" panose="020B0604020202020204" pitchFamily="34" charset="0"/>
                <a:cs typeface="Arial" panose="020B0604020202020204" pitchFamily="34" charset="0"/>
              </a:rPr>
              <a:t>not preemptively scheduled: system schedules threads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switching to it from another fiber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Be4 scheduling the first fiber, call </a:t>
            </a:r>
            <a:r>
              <a:rPr lang="en-US" altLang="zh-CN" sz="2900" dirty="0" err="1">
                <a:latin typeface="Arial" panose="020B0604020202020204" pitchFamily="34" charset="0"/>
                <a:cs typeface="Arial" panose="020B0604020202020204" pitchFamily="34" charset="0"/>
              </a:rPr>
              <a:t>ConvertThreadToFiber</a:t>
            </a: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 to create an area in which to save fiber state info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107267" y="313248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https://docs.microsoft.com/en-us/windows/win32/procthread/using-fibers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748AA7-DED5-47AE-A37C-0B6BB15450C0}"/>
              </a:ext>
            </a:extLst>
          </p:cNvPr>
          <p:cNvSpPr/>
          <p:nvPr/>
        </p:nvSpPr>
        <p:spPr>
          <a:xfrm>
            <a:off x="4978366" y="710563"/>
            <a:ext cx="1986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纤程 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协程</a:t>
            </a:r>
          </a:p>
        </p:txBody>
      </p:sp>
    </p:spTree>
    <p:extLst>
      <p:ext uri="{BB962C8B-B14F-4D97-AF65-F5344CB8AC3E}">
        <p14:creationId xmlns:p14="http://schemas.microsoft.com/office/powerpoint/2010/main" val="292209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9736" y="759656"/>
            <a:ext cx="9952160" cy="5957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5.1 Fiber functions</a:t>
            </a:r>
          </a:p>
          <a:p>
            <a:pPr lvl="1"/>
            <a:r>
              <a:rPr lang="en-US" altLang="zh-CN" sz="3200" dirty="0" err="1"/>
              <a:t>CreateFiber</a:t>
            </a:r>
            <a:r>
              <a:rPr lang="en-US" altLang="zh-CN" sz="3200" dirty="0"/>
              <a:t>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stack size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starting address – fiber function(takes fiber data as para and does not return a value)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the fiber data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SwitchToFiber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execute fiber created with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CreateFiber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the address maybe created by a diff thread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must use proper synchronization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GetFiberData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 retrieve the fiber data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GetCurrentFiber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 retrieve the fiber address</a:t>
            </a:r>
          </a:p>
          <a:p>
            <a:pPr lvl="2"/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7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9736" y="759656"/>
            <a:ext cx="9952160" cy="59576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5.2 FLS (Fiber Local Storage)</a:t>
            </a:r>
          </a:p>
          <a:p>
            <a:pPr lvl="1"/>
            <a:r>
              <a:rPr lang="en-US" altLang="zh-CN" sz="3200" dirty="0"/>
              <a:t>A fiber can use FLS to create one for each: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If no fiber switching occurs, FLS acts exactly the same as thread local storage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FLS functions(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FlsAlloc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FlsFree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FlsGetValue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FlsSetValue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) manipulate the FLS associated with the current thread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FLS switched if the fiber switched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DeleteFiber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clean up data associated with a fiber (the stack, a subset of registers, and the fiber data)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its thread calls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ExitThread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and terminates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if selected fiber of a thread is deleted by a fiber running in another thread, the thread with the deleted fiber is likely to terminated abnormally because the fiber stack has been freed</a:t>
            </a:r>
          </a:p>
        </p:txBody>
      </p:sp>
    </p:spTree>
    <p:extLst>
      <p:ext uri="{BB962C8B-B14F-4D97-AF65-F5344CB8AC3E}">
        <p14:creationId xmlns:p14="http://schemas.microsoft.com/office/powerpoint/2010/main" val="93904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9736" y="759656"/>
            <a:ext cx="9952160" cy="5957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5.3 Coroutine</a:t>
            </a:r>
          </a:p>
          <a:p>
            <a:pPr lvl="1"/>
            <a:r>
              <a:rPr lang="en-US" altLang="zh-CN" sz="3200" dirty="0"/>
              <a:t>functions that can invoke each other but do not share a stack: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flexibly suspend their execution at any point to enter a different coroutine</a:t>
            </a:r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Coroutines are the base for cooperative tasks, event loops, infinite data streams, or pipelines:</a:t>
            </a:r>
          </a:p>
          <a:p>
            <a:pPr lvl="2"/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FB31CC-67A6-4149-9936-8FA7C941B316}"/>
              </a:ext>
            </a:extLst>
          </p:cNvPr>
          <p:cNvSpPr/>
          <p:nvPr/>
        </p:nvSpPr>
        <p:spPr>
          <a:xfrm>
            <a:off x="5296907" y="4142937"/>
            <a:ext cx="3389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https://lewissbaker.github.io/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85BA0E-8279-47DA-BE03-18A9F101C78E}"/>
              </a:ext>
            </a:extLst>
          </p:cNvPr>
          <p:cNvSpPr/>
          <p:nvPr/>
        </p:nvSpPr>
        <p:spPr>
          <a:xfrm>
            <a:off x="5296907" y="4667812"/>
            <a:ext cx="6895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https://www.scs.stanford.edu/~dm/blog/c++-coroutines.html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4AD536-58AD-40A8-AF3C-260FC1595FA2}"/>
              </a:ext>
            </a:extLst>
          </p:cNvPr>
          <p:cNvSpPr/>
          <p:nvPr/>
        </p:nvSpPr>
        <p:spPr>
          <a:xfrm>
            <a:off x="330591" y="5361501"/>
            <a:ext cx="11795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Kenny Kerr: From Algorithms to Coroutines in C++</a:t>
            </a:r>
          </a:p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https://docs.microsoft.com/en-us/archive/msdn-magazine/2017/october/c-from-algorithms-to-coroutines-in-c</a:t>
            </a:r>
          </a:p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Kenny Kerr: Effective Async with Coroutines and C++/WinRT</a:t>
            </a:r>
          </a:p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https://docs.microsoft.com/en-us/archive/msdn-magazine/2018/june/c-effective-async-with-coroutines-and-c-winrt</a:t>
            </a:r>
            <a:endParaRPr lang="zh-CN" altLang="en-US" sz="18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B8DA73-BF51-417F-B5A6-0EA47AE4D413}"/>
              </a:ext>
            </a:extLst>
          </p:cNvPr>
          <p:cNvSpPr/>
          <p:nvPr/>
        </p:nvSpPr>
        <p:spPr>
          <a:xfrm>
            <a:off x="402887" y="4298480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internal scheduler</a:t>
            </a: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5926" y="759656"/>
            <a:ext cx="10535970" cy="59576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A coroutine is a </a:t>
            </a:r>
            <a:r>
              <a:rPr lang="en-US" altLang="zh-CN" sz="3600" dirty="0" err="1"/>
              <a:t>suspendable</a:t>
            </a:r>
            <a:r>
              <a:rPr lang="en-US" altLang="zh-CN" sz="3600" dirty="0"/>
              <a:t> (a.k.a. resumable) function</a:t>
            </a:r>
          </a:p>
          <a:p>
            <a:pPr lvl="1"/>
            <a:r>
              <a:rPr lang="en-US" altLang="zh-CN" sz="3200" dirty="0"/>
              <a:t>remember where it was suspended</a:t>
            </a:r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later be resumed at that point</a:t>
            </a:r>
          </a:p>
          <a:p>
            <a:pPr lvl="2"/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3200" dirty="0">
                <a:cs typeface="+mn-cs"/>
              </a:rPr>
              <a:t>A currently executed coroutine might figure that it needs to wait for something to be available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744F34-5227-4510-8EF8-95D59E318224}"/>
              </a:ext>
            </a:extLst>
          </p:cNvPr>
          <p:cNvSpPr/>
          <p:nvPr/>
        </p:nvSpPr>
        <p:spPr>
          <a:xfrm>
            <a:off x="6179397" y="5898289"/>
            <a:ext cx="570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Coroutine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是可以中断并恢复执行的 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subroutine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3857B8-854E-4B3D-8E45-70D9E05714E3}"/>
              </a:ext>
            </a:extLst>
          </p:cNvPr>
          <p:cNvSpPr/>
          <p:nvPr/>
        </p:nvSpPr>
        <p:spPr>
          <a:xfrm>
            <a:off x="942927" y="5462638"/>
            <a:ext cx="18694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用户态“线程</a:t>
            </a:r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没有上下文切换</a:t>
            </a:r>
            <a:endParaRPr lang="en-US" altLang="zh-CN" sz="18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能够被阻塞</a:t>
            </a:r>
          </a:p>
        </p:txBody>
      </p:sp>
    </p:spTree>
    <p:extLst>
      <p:ext uri="{BB962C8B-B14F-4D97-AF65-F5344CB8AC3E}">
        <p14:creationId xmlns:p14="http://schemas.microsoft.com/office/powerpoint/2010/main" val="2883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39471" y="3571243"/>
            <a:ext cx="7140272" cy="718868"/>
          </a:xfrm>
        </p:spPr>
        <p:txBody>
          <a:bodyPr>
            <a:noAutofit/>
          </a:bodyPr>
          <a:lstStyle/>
          <a:p>
            <a:pPr lvl="0"/>
            <a:r>
              <a:rPr lang="en-US" altLang="zh-CN" sz="6000" dirty="0">
                <a:latin typeface="Arial Black" panose="020B0A04020102020204" pitchFamily="34" charset="0"/>
              </a:rPr>
              <a:t>THANK YOU !</a:t>
            </a:r>
            <a:endParaRPr lang="zh-CN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6783" y="1276242"/>
            <a:ext cx="8429975" cy="195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104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4DE2FF-9C57-4F4D-9833-E3AEDEA0023B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RAII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FC8095-75A0-481A-906A-D86EC35678EF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300" kern="0" dirty="0"/>
              <a:t>RAII </a:t>
            </a:r>
            <a:r>
              <a:rPr lang="zh-CN" altLang="en-US" sz="3300" kern="0" dirty="0"/>
              <a:t>例子</a:t>
            </a:r>
            <a:endParaRPr lang="en-US" altLang="zh-CN" sz="33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D2A247-AE3E-4719-8513-1F6BFD0EBE27}"/>
              </a:ext>
            </a:extLst>
          </p:cNvPr>
          <p:cNvSpPr/>
          <p:nvPr/>
        </p:nvSpPr>
        <p:spPr>
          <a:xfrm>
            <a:off x="1465384" y="2094090"/>
            <a:ext cx="9771185" cy="3754874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m;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bad() 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  // acquire the mutex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// if f() throws an exception,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// early return,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m.unlock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// if bad() reaches this statement,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good()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(m); // RAII class: mutex acquisition is initialization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      // if f() throws an exception,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      // early return,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                                      // if good() returns normally, the mutex is released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41CFB4-3CFB-42AD-AAF0-E359476E07BC}"/>
              </a:ext>
            </a:extLst>
          </p:cNvPr>
          <p:cNvSpPr/>
          <p:nvPr/>
        </p:nvSpPr>
        <p:spPr>
          <a:xfrm>
            <a:off x="6636111" y="1507085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将所请求资源的生命周期绑定到一个对象的生存期</a:t>
            </a:r>
          </a:p>
        </p:txBody>
      </p:sp>
    </p:spTree>
    <p:extLst>
      <p:ext uri="{BB962C8B-B14F-4D97-AF65-F5344CB8AC3E}">
        <p14:creationId xmlns:p14="http://schemas.microsoft.com/office/powerpoint/2010/main" val="46020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3600" kern="0" dirty="0"/>
              <a:t>使用</a:t>
            </a:r>
            <a:r>
              <a:rPr lang="en-US" altLang="zh-CN" sz="3600" kern="0" dirty="0"/>
              <a:t>RAII</a:t>
            </a:r>
            <a:r>
              <a:rPr lang="zh-CN" altLang="en-US" sz="3600" kern="0" dirty="0"/>
              <a:t>的好处</a:t>
            </a:r>
            <a:r>
              <a:rPr lang="en-US" altLang="zh-CN" sz="3600" kern="0" dirty="0"/>
              <a:t>: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dirty="0"/>
              <a:t>不需要显式地释放资源</a:t>
            </a:r>
            <a:endParaRPr lang="en-US" altLang="zh-CN" sz="28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zh-CN" altLang="en-US" sz="2800" dirty="0"/>
              <a:t>对象所需的资源在其生命期内始终保持有效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A04B8F-3FC4-4572-9398-A55B17B796F9}"/>
              </a:ext>
            </a:extLst>
          </p:cNvPr>
          <p:cNvSpPr/>
          <p:nvPr/>
        </p:nvSpPr>
        <p:spPr>
          <a:xfrm>
            <a:off x="2320954" y="5222603"/>
            <a:ext cx="755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7030A0"/>
                </a:solidFill>
              </a:rPr>
              <a:t>RAII,java</a:t>
            </a:r>
            <a:r>
              <a:rPr lang="en-US" altLang="zh-CN" sz="1800" dirty="0">
                <a:solidFill>
                  <a:srgbClr val="7030A0"/>
                </a:solidFill>
              </a:rPr>
              <a:t> &amp; C#: https://blog.csdn.net/u014053368/article/details/22595289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RAII SUMMARIZATION:</a:t>
            </a:r>
            <a:endParaRPr lang="zh-CN" altLang="en-US" sz="3600" kern="0" dirty="0"/>
          </a:p>
          <a:p>
            <a:pPr lvl="1" defTabSz="914400"/>
            <a:r>
              <a:rPr lang="en-US" altLang="zh-CN" sz="2800" dirty="0"/>
              <a:t>encapsulate each resource into a class, where</a:t>
            </a:r>
            <a:endParaRPr lang="en-US" altLang="zh-CN" sz="2800" kern="0" dirty="0"/>
          </a:p>
          <a:p>
            <a:pPr lvl="2" defTabSz="914400"/>
            <a:r>
              <a:rPr lang="en-US" altLang="zh-CN" sz="2400" dirty="0"/>
              <a:t> </a:t>
            </a:r>
            <a:r>
              <a:rPr lang="en-US" altLang="zh-CN" sz="1800" dirty="0"/>
              <a:t>the constructor acquires the resource and establishes all class invariants or throws an exception if that cannot be done</a:t>
            </a:r>
          </a:p>
          <a:p>
            <a:pPr lvl="2" defTabSz="914400"/>
            <a:r>
              <a:rPr lang="en-US" altLang="zh-CN" sz="1800" dirty="0"/>
              <a:t> the destructor releases the resource and never throws exceptions</a:t>
            </a:r>
            <a:endParaRPr lang="zh-CN" altLang="en-US" sz="1800" kern="0" dirty="0"/>
          </a:p>
          <a:p>
            <a:pPr lvl="1" defTabSz="914400"/>
            <a:r>
              <a:rPr lang="en-US" altLang="zh-CN" sz="2800" dirty="0"/>
              <a:t>always use the resource via an instance of a RAII-class that either</a:t>
            </a:r>
            <a:endParaRPr lang="en-US" altLang="zh-CN" sz="2800" kern="0" dirty="0"/>
          </a:p>
          <a:p>
            <a:pPr lvl="2" defTabSz="914400"/>
            <a:r>
              <a:rPr lang="en-US" altLang="zh-CN" sz="1800" dirty="0"/>
              <a:t> has automatic storage duration or temporary lifetime itself, or</a:t>
            </a:r>
          </a:p>
          <a:p>
            <a:pPr lvl="2" defTabSz="914400"/>
            <a:r>
              <a:rPr lang="en-US" altLang="zh-CN" sz="1800" dirty="0"/>
              <a:t> has lifetime that is bounded by the lifetime of an automatic or temporary object</a:t>
            </a:r>
            <a:endParaRPr lang="en-US" altLang="zh-CN" sz="18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BD001D-2478-4927-9038-F73ECADD37A4}"/>
              </a:ext>
            </a:extLst>
          </p:cNvPr>
          <p:cNvSpPr/>
          <p:nvPr/>
        </p:nvSpPr>
        <p:spPr>
          <a:xfrm>
            <a:off x="1784563" y="5310507"/>
            <a:ext cx="8622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name for such technique is Scope-Bound Resource Management (SBRM)</a:t>
            </a: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5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1450731"/>
            <a:ext cx="10698364" cy="333783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VS2022 Community </a:t>
            </a:r>
            <a:r>
              <a:rPr lang="zh-CN" altLang="en-US" sz="3600" kern="0" dirty="0"/>
              <a:t>使用微软的 </a:t>
            </a:r>
            <a:r>
              <a:rPr lang="en-US" altLang="zh-CN" sz="3600" kern="0" dirty="0"/>
              <a:t>RAII </a:t>
            </a:r>
            <a:r>
              <a:rPr lang="zh-CN" altLang="en-US" sz="3600" kern="0" dirty="0"/>
              <a:t>实现</a:t>
            </a:r>
            <a:endParaRPr lang="en-US" altLang="zh-CN" sz="36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kern="0" dirty="0"/>
              <a:t>打开项目的</a:t>
            </a:r>
            <a:r>
              <a:rPr lang="en-US" altLang="zh-CN" sz="2800" kern="0" dirty="0"/>
              <a:t>NuGet</a:t>
            </a:r>
            <a:r>
              <a:rPr lang="zh-CN" altLang="en-US" sz="2800" kern="0" dirty="0"/>
              <a:t>管理器</a:t>
            </a:r>
            <a:endParaRPr lang="en-US" altLang="zh-CN" sz="28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右击需要安装的项目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选择</a:t>
            </a:r>
            <a:r>
              <a:rPr lang="en-US" altLang="zh-CN" sz="2400" kern="0" dirty="0"/>
              <a:t>manage NuGet packages …</a:t>
            </a:r>
            <a:endParaRPr lang="zh-CN" altLang="en-US" sz="2400" kern="0" dirty="0"/>
          </a:p>
          <a:p>
            <a:pPr lvl="1" defTabSz="914400"/>
            <a:r>
              <a:rPr lang="zh-CN" altLang="en-US" sz="2800" kern="0" dirty="0"/>
              <a:t>安装</a:t>
            </a:r>
            <a:r>
              <a:rPr lang="en-US" altLang="zh-CN" sz="2800" kern="0" dirty="0"/>
              <a:t>WIL</a:t>
            </a:r>
          </a:p>
          <a:p>
            <a:pPr lvl="2" defTabSz="914400"/>
            <a:r>
              <a:rPr lang="zh-CN" altLang="en-US" sz="2400" kern="0" dirty="0"/>
              <a:t> 在</a:t>
            </a:r>
            <a:r>
              <a:rPr lang="en-US" altLang="zh-CN" sz="2400" kern="0" dirty="0"/>
              <a:t>NuGet</a:t>
            </a:r>
            <a:r>
              <a:rPr lang="zh-CN" altLang="en-US" sz="2400" kern="0" dirty="0"/>
              <a:t>管理器中搜索</a:t>
            </a:r>
            <a:r>
              <a:rPr lang="en-US" altLang="zh-CN" sz="2400" kern="0" dirty="0" err="1"/>
              <a:t>Microsoft.Windows.ImplementationLibrary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安装最新版本的</a:t>
            </a:r>
            <a:r>
              <a:rPr lang="en-US" altLang="zh-CN" sz="2400" kern="0" dirty="0"/>
              <a:t>WIL(Latest stable 1.0.220914.1, Thursday, September 15, 2022)</a:t>
            </a:r>
          </a:p>
          <a:p>
            <a:pPr lvl="1" defTabSz="914400"/>
            <a:r>
              <a:rPr lang="en-US" altLang="zh-CN" sz="2800" kern="0" dirty="0"/>
              <a:t> </a:t>
            </a:r>
            <a:r>
              <a:rPr lang="zh-CN" altLang="en-US" sz="2800" kern="0" dirty="0"/>
              <a:t>在需要使用的地方添加头文件 </a:t>
            </a:r>
            <a:r>
              <a:rPr lang="en-US" altLang="zh-CN" sz="2800" kern="0" dirty="0"/>
              <a:t>#include &lt;</a:t>
            </a:r>
            <a:r>
              <a:rPr lang="en-US" altLang="zh-CN" sz="2800" kern="0" dirty="0" err="1"/>
              <a:t>wil</a:t>
            </a:r>
            <a:r>
              <a:rPr lang="en-US" altLang="zh-CN" sz="2800" kern="0" dirty="0"/>
              <a:t>/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&gt;</a:t>
            </a:r>
            <a:endParaRPr lang="zh-CN" altLang="en-US" sz="2800" kern="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C0AD52C-AA4F-4AE7-A1F6-D06AAA8A6D34}"/>
              </a:ext>
            </a:extLst>
          </p:cNvPr>
          <p:cNvGrpSpPr/>
          <p:nvPr/>
        </p:nvGrpSpPr>
        <p:grpSpPr>
          <a:xfrm>
            <a:off x="5650518" y="4624754"/>
            <a:ext cx="6456485" cy="1266175"/>
            <a:chOff x="5527429" y="4624754"/>
            <a:chExt cx="6456485" cy="126617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A156F6-095C-4C43-9B34-DD6CBBEA6C58}"/>
                </a:ext>
              </a:extLst>
            </p:cNvPr>
            <p:cNvSpPr/>
            <p:nvPr/>
          </p:nvSpPr>
          <p:spPr>
            <a:xfrm>
              <a:off x="5527429" y="4967599"/>
              <a:ext cx="6456485" cy="92333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Smart pointers and auto-releasing resource wrappers to let you manage Windows API HANDLEs, HWNDs, and other resources and resource handles with RAII semantics.</a:t>
              </a:r>
              <a:endPara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7EC760F-1019-4551-9183-07C514F577CC}"/>
                </a:ext>
              </a:extLst>
            </p:cNvPr>
            <p:cNvCxnSpPr>
              <a:stCxn id="2" idx="0"/>
            </p:cNvCxnSpPr>
            <p:nvPr/>
          </p:nvCxnSpPr>
          <p:spPr>
            <a:xfrm flipH="1" flipV="1">
              <a:off x="8755671" y="4624754"/>
              <a:ext cx="1" cy="3428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EC0D9A-C9A2-4ED2-A0BE-483939C038D5}"/>
              </a:ext>
            </a:extLst>
          </p:cNvPr>
          <p:cNvSpPr/>
          <p:nvPr/>
        </p:nvSpPr>
        <p:spPr>
          <a:xfrm>
            <a:off x="8630897" y="1367181"/>
            <a:ext cx="3561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RAII resource wrappers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348A2B-B3AA-42F6-803E-C6E5976FDCCA}"/>
              </a:ext>
            </a:extLst>
          </p:cNvPr>
          <p:cNvSpPr/>
          <p:nvPr/>
        </p:nvSpPr>
        <p:spPr>
          <a:xfrm>
            <a:off x="7416590" y="1826029"/>
            <a:ext cx="4775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82129"/>
      </p:ext>
    </p:extLst>
  </p:cSld>
  <p:clrMapOvr>
    <a:masterClrMapping/>
  </p:clrMapOvr>
</p:sld>
</file>

<file path=ppt/theme/theme1.xml><?xml version="1.0" encoding="utf-8"?>
<a:theme xmlns:a="http://schemas.openxmlformats.org/drawingml/2006/main" name="2_蓝色互联网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200" b="0" i="0" u="none" strike="noStrike" cap="none" normalizeH="0" baseline="0" smtClean="0">
            <a:ln>
              <a:noFill/>
            </a:ln>
            <a:solidFill>
              <a:srgbClr val="00206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梅园">
      <a:dk1>
        <a:sysClr val="windowText" lastClr="000000"/>
      </a:dk1>
      <a:lt1>
        <a:srgbClr val="51388A"/>
      </a:lt1>
      <a:dk2>
        <a:srgbClr val="BBD6E4"/>
      </a:dk2>
      <a:lt2>
        <a:srgbClr val="6E4EB6"/>
      </a:lt2>
      <a:accent1>
        <a:srgbClr val="6E4EB6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FFFF00"/>
      </a:accent6>
      <a:hlink>
        <a:srgbClr val="FAC96A"/>
      </a:hlink>
      <a:folHlink>
        <a:srgbClr val="FCDB9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impl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1800" b="0" dirty="0"/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chapter7_D</Template>
  <TotalTime>10281</TotalTime>
  <Words>3896</Words>
  <Application>Microsoft Office PowerPoint</Application>
  <PresentationFormat>宽屏</PresentationFormat>
  <Paragraphs>527</Paragraphs>
  <Slides>38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 Unicode MS</vt:lpstr>
      <vt:lpstr>宋体</vt:lpstr>
      <vt:lpstr>微软雅黑</vt:lpstr>
      <vt:lpstr>Arial</vt:lpstr>
      <vt:lpstr>Arial Black</vt:lpstr>
      <vt:lpstr>Calibri</vt:lpstr>
      <vt:lpstr>Calibri Light</vt:lpstr>
      <vt:lpstr>Consolas</vt:lpstr>
      <vt:lpstr>Segoe UI</vt:lpstr>
      <vt:lpstr>Wingdings</vt:lpstr>
      <vt:lpstr>Wingdings 3</vt:lpstr>
      <vt:lpstr>2_蓝色互联网</vt:lpstr>
      <vt:lpstr>1_自定义设计方案</vt:lpstr>
      <vt:lpstr>1_simple</vt:lpstr>
      <vt:lpstr>PowerPoint 演示文稿</vt:lpstr>
      <vt:lpstr>Windows Coding Skills</vt:lpstr>
      <vt:lpstr>内容提要 </vt:lpstr>
      <vt:lpstr>x.1 RAII</vt:lpstr>
      <vt:lpstr>x.1 RAII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x.2 PowerToys</vt:lpstr>
      <vt:lpstr>x.2 PowerToys</vt:lpstr>
      <vt:lpstr>FancyZones的功能</vt:lpstr>
      <vt:lpstr>FancyZones的功能</vt:lpstr>
      <vt:lpstr>Windows key shortcut guide的功能</vt:lpstr>
      <vt:lpstr>x.3 coding style</vt:lpstr>
      <vt:lpstr>x.3 coding style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x.4 XAML Islands</vt:lpstr>
      <vt:lpstr>x.4 XAML Islands</vt:lpstr>
      <vt:lpstr>1. Prerequisites</vt:lpstr>
      <vt:lpstr>2. Architecture of the API</vt:lpstr>
      <vt:lpstr>3. Host a standard UWP control</vt:lpstr>
      <vt:lpstr>4. Host a custom UWP control</vt:lpstr>
      <vt:lpstr>4. Host a custom UWP control</vt:lpstr>
      <vt:lpstr>内容提要 </vt:lpstr>
      <vt:lpstr>x.5 Fibers / Coroutine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602</cp:revision>
  <dcterms:created xsi:type="dcterms:W3CDTF">2014-12-05T07:09:50Z</dcterms:created>
  <dcterms:modified xsi:type="dcterms:W3CDTF">2022-09-16T02:29:16Z</dcterms:modified>
</cp:coreProperties>
</file>