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79"/>
  </p:notesMasterIdLst>
  <p:handoutMasterIdLst>
    <p:handoutMasterId r:id="rId80"/>
  </p:handoutMasterIdLst>
  <p:sldIdLst>
    <p:sldId id="503" r:id="rId3"/>
    <p:sldId id="558" r:id="rId4"/>
    <p:sldId id="562" r:id="rId5"/>
    <p:sldId id="504" r:id="rId6"/>
    <p:sldId id="565" r:id="rId7"/>
    <p:sldId id="378" r:id="rId8"/>
    <p:sldId id="564" r:id="rId9"/>
    <p:sldId id="507" r:id="rId10"/>
    <p:sldId id="520" r:id="rId11"/>
    <p:sldId id="567" r:id="rId12"/>
    <p:sldId id="506" r:id="rId13"/>
    <p:sldId id="510" r:id="rId14"/>
    <p:sldId id="511" r:id="rId15"/>
    <p:sldId id="512" r:id="rId16"/>
    <p:sldId id="513" r:id="rId17"/>
    <p:sldId id="566" r:id="rId18"/>
    <p:sldId id="508" r:id="rId19"/>
    <p:sldId id="509" r:id="rId20"/>
    <p:sldId id="515" r:id="rId21"/>
    <p:sldId id="516" r:id="rId22"/>
    <p:sldId id="569" r:id="rId23"/>
    <p:sldId id="563" r:id="rId24"/>
    <p:sldId id="517" r:id="rId25"/>
    <p:sldId id="518" r:id="rId26"/>
    <p:sldId id="519" r:id="rId27"/>
    <p:sldId id="568" r:id="rId28"/>
    <p:sldId id="521" r:id="rId29"/>
    <p:sldId id="522" r:id="rId30"/>
    <p:sldId id="523" r:id="rId31"/>
    <p:sldId id="524" r:id="rId32"/>
    <p:sldId id="525" r:id="rId33"/>
    <p:sldId id="559" r:id="rId34"/>
    <p:sldId id="570" r:id="rId35"/>
    <p:sldId id="526" r:id="rId36"/>
    <p:sldId id="571" r:id="rId37"/>
    <p:sldId id="527" r:id="rId38"/>
    <p:sldId id="528" r:id="rId39"/>
    <p:sldId id="529" r:id="rId40"/>
    <p:sldId id="530" r:id="rId41"/>
    <p:sldId id="531" r:id="rId42"/>
    <p:sldId id="532" r:id="rId43"/>
    <p:sldId id="572" r:id="rId44"/>
    <p:sldId id="574" r:id="rId45"/>
    <p:sldId id="575" r:id="rId46"/>
    <p:sldId id="533" r:id="rId47"/>
    <p:sldId id="534" r:id="rId48"/>
    <p:sldId id="535" r:id="rId49"/>
    <p:sldId id="536" r:id="rId50"/>
    <p:sldId id="576" r:id="rId51"/>
    <p:sldId id="537" r:id="rId52"/>
    <p:sldId id="538" r:id="rId53"/>
    <p:sldId id="539" r:id="rId54"/>
    <p:sldId id="577" r:id="rId55"/>
    <p:sldId id="540" r:id="rId56"/>
    <p:sldId id="541" r:id="rId57"/>
    <p:sldId id="542" r:id="rId58"/>
    <p:sldId id="543" r:id="rId59"/>
    <p:sldId id="544" r:id="rId60"/>
    <p:sldId id="573" r:id="rId61"/>
    <p:sldId id="578" r:id="rId62"/>
    <p:sldId id="579" r:id="rId63"/>
    <p:sldId id="545" r:id="rId64"/>
    <p:sldId id="547" r:id="rId65"/>
    <p:sldId id="581" r:id="rId66"/>
    <p:sldId id="546" r:id="rId67"/>
    <p:sldId id="548" r:id="rId68"/>
    <p:sldId id="582" r:id="rId69"/>
    <p:sldId id="549" r:id="rId70"/>
    <p:sldId id="550" r:id="rId71"/>
    <p:sldId id="551" r:id="rId72"/>
    <p:sldId id="552" r:id="rId73"/>
    <p:sldId id="553" r:id="rId74"/>
    <p:sldId id="580" r:id="rId75"/>
    <p:sldId id="554" r:id="rId76"/>
    <p:sldId id="555" r:id="rId77"/>
    <p:sldId id="455" r:id="rId78"/>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80" autoAdjust="0"/>
  </p:normalViewPr>
  <p:slideViewPr>
    <p:cSldViewPr snapToGrid="0">
      <p:cViewPr>
        <p:scale>
          <a:sx n="125" d="100"/>
          <a:sy n="125" d="100"/>
        </p:scale>
        <p:origin x="3348" y="312"/>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127" d="100"/>
          <a:sy n="127" d="100"/>
        </p:scale>
        <p:origin x="7548" y="1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a:t>
          </a:r>
          <a:r>
            <a:rPr lang="zh-CN" altLang="en-US" sz="2800" dirty="0">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solidFill>
                <a:schemeClr val="bg2">
                  <a:lumMod val="25000"/>
                </a:schemeClr>
              </a:solidFill>
              <a:latin typeface="微软雅黑" panose="020B0503020204020204" pitchFamily="34" charset="-122"/>
              <a:ea typeface="微软雅黑" panose="020B0503020204020204" pitchFamily="34" charset="-122"/>
            </a:rPr>
            <a:t>3.4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线程间同步模式</a:t>
          </a:r>
          <a:r>
            <a:rPr lang="en-US" altLang="zh-CN" sz="2800" dirty="0">
              <a:solidFill>
                <a:schemeClr val="bg2">
                  <a:lumMod val="25000"/>
                </a:schemeClr>
              </a:solidFill>
              <a:latin typeface="微软雅黑" panose="020B0503020204020204" pitchFamily="34" charset="-122"/>
              <a:ea typeface="微软雅黑" panose="020B0503020204020204" pitchFamily="34" charset="-122"/>
            </a:rPr>
            <a:t>/</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通信机制</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a:latin typeface="微软雅黑" panose="020B0503020204020204" pitchFamily="34" charset="-122"/>
              <a:ea typeface="微软雅黑" panose="020B0503020204020204" pitchFamily="34" charset="-122"/>
            </a:rPr>
            <a:t>工作状态</a:t>
          </a:r>
        </a:p>
      </dgm:t>
    </dgm:pt>
    <dgm:pt modelId="{72AF20CC-F3A1-4E7C-9F4F-6605263E6D60}" type="parTrans" cxnId="{6DE0D236-3689-4D5F-A722-DBD7953E0791}">
      <dgm:prSet/>
      <dgm:spPr/>
      <dgm:t>
        <a:bodyPr/>
        <a:lstStyle/>
        <a:p>
          <a:endParaRPr lang="zh-CN" altLang="en-US">
            <a:latin typeface="微软雅黑" panose="020B0503020204020204" pitchFamily="34" charset="-122"/>
            <a:ea typeface="微软雅黑" panose="020B0503020204020204" pitchFamily="34" charset="-122"/>
          </a:endParaRPr>
        </a:p>
      </dgm:t>
    </dgm:pt>
    <dgm:pt modelId="{8F4334BF-631C-4B1D-83E9-DA7E848A0381}" type="sibTrans" cxnId="{6DE0D236-3689-4D5F-A722-DBD7953E0791}">
      <dgm:prSet/>
      <dgm:spPr/>
      <dgm:t>
        <a:bodyPr/>
        <a:lstStyle/>
        <a:p>
          <a:endParaRPr lang="zh-CN" altLang="en-US">
            <a:latin typeface="微软雅黑" panose="020B0503020204020204" pitchFamily="34" charset="-122"/>
            <a:ea typeface="微软雅黑" panose="020B0503020204020204" pitchFamily="34" charset="-122"/>
          </a:endParaRPr>
        </a:p>
      </dgm:t>
    </dgm:pt>
    <dgm:pt modelId="{AA83504C-390B-40F4-8F1D-A98EC43A72EE}">
      <dgm:prSet phldrT="[文本]"/>
      <dgm:spPr/>
      <dgm:t>
        <a:bodyPr/>
        <a:lstStyle/>
        <a:p>
          <a:r>
            <a:rPr lang="zh-CN" altLang="en-US" dirty="0">
              <a:latin typeface="微软雅黑" panose="020B0503020204020204" pitchFamily="34" charset="-122"/>
              <a:ea typeface="微软雅黑" panose="020B0503020204020204" pitchFamily="34" charset="-122"/>
            </a:rPr>
            <a:t>下次循环</a:t>
          </a:r>
        </a:p>
      </dgm:t>
    </dgm:pt>
    <dgm:pt modelId="{4FCDF2A7-D4B4-41A7-9F0D-5A626979DEA7}" type="parTrans" cxnId="{EECBA701-9AE9-42F4-8CF0-D5E8508BF979}">
      <dgm:prSet/>
      <dgm:spPr/>
      <dgm:t>
        <a:bodyPr/>
        <a:lstStyle/>
        <a:p>
          <a:endParaRPr lang="zh-CN" altLang="en-US">
            <a:latin typeface="微软雅黑" panose="020B0503020204020204" pitchFamily="34" charset="-122"/>
            <a:ea typeface="微软雅黑" panose="020B0503020204020204" pitchFamily="34" charset="-122"/>
          </a:endParaRPr>
        </a:p>
      </dgm:t>
    </dgm:pt>
    <dgm:pt modelId="{712285A4-5032-4AC1-9EA2-FD43ADDEDC25}" type="sibTrans" cxnId="{EECBA701-9AE9-42F4-8CF0-D5E8508BF979}">
      <dgm:prSet/>
      <dgm:spPr/>
      <dgm:t>
        <a:bodyPr/>
        <a:lstStyle/>
        <a:p>
          <a:endParaRPr lang="zh-CN" altLang="en-US">
            <a:latin typeface="微软雅黑" panose="020B0503020204020204" pitchFamily="34" charset="-122"/>
            <a:ea typeface="微软雅黑" panose="020B0503020204020204" pitchFamily="34" charset="-122"/>
          </a:endParaRPr>
        </a:p>
      </dgm:t>
    </dgm:pt>
    <dgm:pt modelId="{804EAF5C-334B-4853-A083-81D6DFC4A7AA}">
      <dgm:prSet phldrT="[文本]"/>
      <dgm:spPr>
        <a:solidFill>
          <a:srgbClr val="00B0F0"/>
        </a:solidFill>
      </dgm:spPr>
      <dgm:t>
        <a:bodyPr/>
        <a:lstStyle/>
        <a:p>
          <a:r>
            <a:rPr lang="zh-CN" altLang="en-US" dirty="0">
              <a:latin typeface="微软雅黑" panose="020B0503020204020204" pitchFamily="34" charset="-122"/>
              <a:ea typeface="微软雅黑" panose="020B0503020204020204" pitchFamily="34" charset="-122"/>
            </a:rPr>
            <a:t>检查事件状态</a:t>
          </a:r>
        </a:p>
      </dgm:t>
    </dgm:pt>
    <dgm:pt modelId="{8ACCCA41-5EBD-4DE7-BD4D-C88D18110C28}" type="parTrans" cxnId="{DEAF2F0C-9B51-442F-B4C5-2D00E8B21E34}">
      <dgm:prSet/>
      <dgm:spPr/>
      <dgm:t>
        <a:bodyPr/>
        <a:lstStyle/>
        <a:p>
          <a:endParaRPr lang="zh-CN" altLang="en-US">
            <a:latin typeface="微软雅黑" panose="020B0503020204020204" pitchFamily="34" charset="-122"/>
            <a:ea typeface="微软雅黑" panose="020B0503020204020204" pitchFamily="34" charset="-122"/>
          </a:endParaRPr>
        </a:p>
      </dgm:t>
    </dgm:pt>
    <dgm:pt modelId="{B4F7F840-0381-4287-BAF3-85E0DE3846AE}" type="sibTrans" cxnId="{DEAF2F0C-9B51-442F-B4C5-2D00E8B21E34}">
      <dgm:prSet/>
      <dgm:spPr/>
      <dgm:t>
        <a:bodyPr/>
        <a:lstStyle/>
        <a:p>
          <a:endParaRPr lang="zh-CN" altLang="en-US">
            <a:latin typeface="微软雅黑" panose="020B0503020204020204" pitchFamily="34" charset="-122"/>
            <a:ea typeface="微软雅黑" panose="020B0503020204020204" pitchFamily="34" charset="-122"/>
          </a:endParaRPr>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pt>
    <dgm:pt modelId="{22AEF590-8552-44BC-B360-71A3E1C6D334}" type="pres">
      <dgm:prSet presAssocID="{5DC0E78D-28E0-4699-93B6-9DB7647E1854}" presName="wedge2" presStyleLbl="node1" presStyleIdx="1" presStyleCnt="3"/>
      <dgm:spPr/>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pt>
    <dgm:pt modelId="{CC36D92F-DDD5-4390-8A3C-1855B2B0C1F7}" type="pres">
      <dgm:prSet presAssocID="{5DC0E78D-28E0-4699-93B6-9DB7647E1854}" presName="wedge3" presStyleLbl="node1" presStyleIdx="2" presStyleCnt="3"/>
      <dgm:spPr/>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EECBA701-9AE9-42F4-8CF0-D5E8508BF979}" srcId="{5DC0E78D-28E0-4699-93B6-9DB7647E1854}" destId="{AA83504C-390B-40F4-8F1D-A98EC43A72EE}" srcOrd="1" destOrd="0" parTransId="{4FCDF2A7-D4B4-41A7-9F0D-5A626979DEA7}" sibTransId="{712285A4-5032-4AC1-9EA2-FD43ADDEDC25}"/>
    <dgm:cxn modelId="{8942F40A-E456-49CF-8B00-B710765FA629}" type="presOf" srcId="{2077979E-BA4B-4ACC-84CE-2B8A66B6AC0E}" destId="{372B60BB-B9B1-453A-B6D2-4AD02F1B6DB9}" srcOrd="0" destOrd="0" presId="urn:microsoft.com/office/officeart/2005/8/layout/cycle8"/>
    <dgm:cxn modelId="{DEAF2F0C-9B51-442F-B4C5-2D00E8B21E34}" srcId="{5DC0E78D-28E0-4699-93B6-9DB7647E1854}" destId="{804EAF5C-334B-4853-A083-81D6DFC4A7AA}" srcOrd="2" destOrd="0" parTransId="{8ACCCA41-5EBD-4DE7-BD4D-C88D18110C28}" sibTransId="{B4F7F840-0381-4287-BAF3-85E0DE3846AE}"/>
    <dgm:cxn modelId="{BE0CC416-3B20-47D4-8653-EBE3C28DFD95}" type="presOf" srcId="{804EAF5C-334B-4853-A083-81D6DFC4A7AA}" destId="{4EC544E8-8E3E-4313-AE56-79C16955FCBD}" srcOrd="1" destOrd="0" presId="urn:microsoft.com/office/officeart/2005/8/layout/cycle8"/>
    <dgm:cxn modelId="{6DE0D236-3689-4D5F-A722-DBD7953E0791}" srcId="{5DC0E78D-28E0-4699-93B6-9DB7647E1854}" destId="{2077979E-BA4B-4ACC-84CE-2B8A66B6AC0E}" srcOrd="0" destOrd="0" parTransId="{72AF20CC-F3A1-4E7C-9F4F-6605263E6D60}" sibTransId="{8F4334BF-631C-4B1D-83E9-DA7E848A0381}"/>
    <dgm:cxn modelId="{2D8A583E-4DB6-43E5-A9DF-A906EB68552C}" type="presOf" srcId="{5DC0E78D-28E0-4699-93B6-9DB7647E1854}" destId="{18E35946-6EEA-4261-A6F7-56D8CF6082FC}" srcOrd="0" destOrd="0" presId="urn:microsoft.com/office/officeart/2005/8/layout/cycle8"/>
    <dgm:cxn modelId="{54E5DF4E-E8F4-45FF-B5FC-B457FBE9A132}" type="presOf" srcId="{2077979E-BA4B-4ACC-84CE-2B8A66B6AC0E}" destId="{F4BB2644-9219-44B1-8179-DDEE079EB24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启动</a:t>
          </a: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终止</a:t>
          </a: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pt>
    <dgm:pt modelId="{36FD0B06-7B79-4D50-8EC7-A006FC688913}" type="pres">
      <dgm:prSet presAssocID="{EC4A2E55-09B3-44D7-A4A4-854C795151E1}" presName="sibTrans" presStyleLbl="sibTrans2D1" presStyleIdx="0" presStyleCnt="3" custScaleX="86649" custScaleY="57234" custLinFactNeighborX="4250" custLinFactNeighborY="-1824"/>
      <dgm:spPr/>
    </dgm:pt>
    <dgm:pt modelId="{DF6106E8-7529-4A57-8121-C74CCF7FD4E9}" type="pres">
      <dgm:prSet presAssocID="{EC4A2E55-09B3-44D7-A4A4-854C795151E1}" presName="connectorText" presStyleLbl="sibTrans2D1" presStyleIdx="0" presStyleCnt="3"/>
      <dgm:spPr/>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pt>
    <dgm:pt modelId="{1F7098CE-B47F-4989-AF56-0E25F89605F2}" type="pres">
      <dgm:prSet presAssocID="{729BFD9C-2A87-4FD1-8A1A-CE52398ACD83}" presName="sibTrans" presStyleLbl="sibTrans2D1" presStyleIdx="1" presStyleCnt="3" custScaleY="64672"/>
      <dgm:spPr/>
    </dgm:pt>
    <dgm:pt modelId="{DD86A46A-D4CA-4BAB-94EE-AC1F42B597E4}" type="pres">
      <dgm:prSet presAssocID="{729BFD9C-2A87-4FD1-8A1A-CE52398ACD83}" presName="connectorText" presStyleLbl="sibTrans2D1" presStyleIdx="1" presStyleCnt="3"/>
      <dgm:spPr/>
    </dgm:pt>
    <dgm:pt modelId="{ED9DD029-43E4-44D3-BA08-4674E2CACDA9}" type="pres">
      <dgm:prSet presAssocID="{491220EE-E7EB-454A-9CAF-0C028A8A6C2B}" presName="node" presStyleLbl="node1" presStyleIdx="2" presStyleCnt="4" custScaleY="27998">
        <dgm:presLayoutVars>
          <dgm:bulletEnabled val="1"/>
        </dgm:presLayoutVars>
      </dgm:prSet>
      <dgm:spPr/>
    </dgm:pt>
    <dgm:pt modelId="{EEDAF2B5-7177-4703-A1E1-BCD89D999513}" type="pres">
      <dgm:prSet presAssocID="{BBF8CF33-56B7-409F-8484-7B4230E94345}" presName="sibTrans" presStyleLbl="sibTrans2D1" presStyleIdx="2" presStyleCnt="3" custScaleX="104357" custScaleY="57234"/>
      <dgm:spPr/>
    </dgm:pt>
    <dgm:pt modelId="{AA2DC951-843A-4B76-A442-153B8115A812}" type="pres">
      <dgm:prSet presAssocID="{BBF8CF33-56B7-409F-8484-7B4230E94345}" presName="connectorText" presStyleLbl="sibTrans2D1" presStyleIdx="2" presStyleCnt="3"/>
      <dgm:spPr/>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pt>
  </dgm:ptLst>
  <dgm:cxnLst>
    <dgm:cxn modelId="{33451003-3F60-4C62-802A-8D561D6A9945}" srcId="{03C113FF-9EAA-49C8-AD61-99F781E45E18}" destId="{491220EE-E7EB-454A-9CAF-0C028A8A6C2B}" srcOrd="2" destOrd="0" parTransId="{575345AD-B18E-4DC4-A21A-17779B84B8B7}" sibTransId="{BBF8CF33-56B7-409F-8484-7B4230E94345}"/>
    <dgm:cxn modelId="{9D62075E-F1E1-4853-9A93-FEC7BB04F9C4}" type="presOf" srcId="{EC4A2E55-09B3-44D7-A4A4-854C795151E1}" destId="{36FD0B06-7B79-4D50-8EC7-A006FC688913}" srcOrd="0" destOrd="0" presId="urn:microsoft.com/office/officeart/2005/8/layout/process2"/>
    <dgm:cxn modelId="{4EFACF5F-8133-4772-BC69-CBF39E0B9538}" type="presOf" srcId="{BBF8CF33-56B7-409F-8484-7B4230E94345}" destId="{AA2DC951-843A-4B76-A442-153B8115A812}" srcOrd="1" destOrd="0" presId="urn:microsoft.com/office/officeart/2005/8/layout/process2"/>
    <dgm:cxn modelId="{21B26565-127E-45CC-9642-B216F91321C3}" type="presOf" srcId="{BBF8CF33-56B7-409F-8484-7B4230E94345}" destId="{EEDAF2B5-7177-4703-A1E1-BCD89D999513}" srcOrd="0"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43070177-EE00-4AE3-9A30-CCFFF260646C}" type="presOf" srcId="{0DD61A6A-B2C3-4FE8-A478-E9C3B703EF4E}" destId="{281EFCEA-D0C2-4FC3-A058-D498CE8B12D7}"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AB86C97F-C856-4C05-88D6-05AB6F7619C3}" type="presOf" srcId="{729BFD9C-2A87-4FD1-8A1A-CE52398ACD83}" destId="{DD86A46A-D4CA-4BAB-94EE-AC1F42B597E4}" srcOrd="1"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B97B9593-B9DF-4279-8B53-8B593E637395}" type="presOf" srcId="{E6792327-6DE9-42A6-9FFA-EE7B71D6A762}" destId="{35DE3392-AF2E-4230-958A-C61C1859777A}" srcOrd="0"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113DC9E9-C217-4BCB-B759-8111BCC79EEC}" type="presOf" srcId="{5E3E744F-AB33-48F8-80F4-A60AD1AB98D5}" destId="{88D0CF2D-347E-40A9-9CEA-055B977A0A3E}"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a:latin typeface="微软雅黑" panose="020B0503020204020204" pitchFamily="34" charset="-122"/>
              <a:ea typeface="微软雅黑" panose="020B0503020204020204" pitchFamily="34" charset="-122"/>
            </a:rPr>
            <a:t>无须等待</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未获得目标结果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9D46F03E-661A-4D84-90E8-EBB71A0B94D8}" type="presOf" srcId="{4BF9719D-C7B9-4EE1-9773-8875E41B52EE}" destId="{F728A8D7-C43C-4E9E-B4E9-FFE073E7F7E3}"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DB66ED4E-A54E-4DDB-A790-31FE5141FDD4}" type="presOf" srcId="{A6E66D1E-CE84-4688-B2B7-6E5C5BC35885}" destId="{82F5DB5B-117B-4401-B266-E6607DEF6C62}" srcOrd="0" destOrd="0" presId="urn:microsoft.com/office/officeart/2005/8/layout/chevron2"/>
    <dgm:cxn modelId="{BF6F1971-7514-4DAA-9476-B93C6415C240}" type="presOf" srcId="{7C40AAD4-28C9-4FAA-AC33-5D6BF012F1C6}" destId="{EA4C2F12-E732-49C6-BD39-57F323D38646}" srcOrd="0" destOrd="0" presId="urn:microsoft.com/office/officeart/2005/8/layout/chevron2"/>
    <dgm:cxn modelId="{5AF1847B-8E9A-47A3-91F8-58792AA32EC7}" type="presOf" srcId="{C7D1E38D-1F04-4583-A4D3-4D34A1D1DE14}" destId="{AFD0026B-3F9F-4FC2-B508-1811B535D3A9}"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90DB3D85-8522-4153-91F4-9ADAA94FB138}" type="presOf" srcId="{AE21507F-2C0C-4D81-AA98-BF10E0455395}" destId="{D9640698-1616-4BFF-8611-81E20260326E}" srcOrd="0" destOrd="0" presId="urn:microsoft.com/office/officeart/2005/8/layout/chevron2"/>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EFF8E0B9-8974-40ED-972B-D3F512BD50F4}" type="presOf" srcId="{255FBACF-0C9A-4800-863C-4708D190B2BF}" destId="{57F03222-225E-448A-9EF8-601B56BDD9F5}"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a:latin typeface="微软雅黑" panose="020B0503020204020204" pitchFamily="34" charset="-122"/>
              <a:ea typeface="微软雅黑" panose="020B0503020204020204" pitchFamily="34" charset="-122"/>
            </a:rPr>
            <a:t>耗时等待过程</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pt>
    <dgm:pt modelId="{D9640698-1616-4BFF-8611-81E20260326E}" type="pres">
      <dgm:prSet presAssocID="{C7D1E38D-1F04-4583-A4D3-4D34A1D1DE14}" presName="descendantText" presStyleLbl="alignAcc1" presStyleIdx="1" presStyleCnt="3">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pt>
    <dgm:pt modelId="{82F5DB5B-117B-4401-B266-E6607DEF6C62}" type="pres">
      <dgm:prSet presAssocID="{7C40AAD4-28C9-4FAA-AC33-5D6BF012F1C6}" presName="descendantText" presStyleLbl="alignAcc1" presStyleIdx="2" presStyleCnt="3">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402FBC2D-1D22-4352-864A-4457CBDF4BCF}" type="presOf" srcId="{A6E66D1E-CE84-4688-B2B7-6E5C5BC35885}" destId="{82F5DB5B-117B-4401-B266-E6607DEF6C62}"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7AFDC2E-398F-43C0-9381-CC5E03C0E60B}" type="presOf" srcId="{C7D1E38D-1F04-4583-A4D3-4D34A1D1DE14}" destId="{AFD0026B-3F9F-4FC2-B508-1811B535D3A9}" srcOrd="0" destOrd="0" presId="urn:microsoft.com/office/officeart/2005/8/layout/chevron2"/>
    <dgm:cxn modelId="{E2CEDD61-CB66-4D09-93A2-15F16CA01F74}" type="presOf" srcId="{AE21507F-2C0C-4D81-AA98-BF10E0455395}" destId="{D9640698-1616-4BFF-8611-81E20260326E}"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9B43D748-2B8A-4DFB-99B1-0EB2A5446F36}" type="presOf" srcId="{255FBACF-0C9A-4800-863C-4708D190B2BF}" destId="{57F03222-225E-448A-9EF8-601B56BDD9F5}"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4801B0D9-9827-4623-B5D3-686F06F933D3}" type="presOf" srcId="{7C40AAD4-28C9-4FAA-AC33-5D6BF012F1C6}" destId="{EA4C2F12-E732-49C6-BD39-57F323D38646}"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pt>
    <dgm:pt modelId="{40636E10-83BD-42E8-AC12-39D7FF63BE0C}" type="pres">
      <dgm:prSet presAssocID="{21F83EC7-2BB0-4989-8A7A-31525327E098}" presName="Space" presStyleCnt="0">
        <dgm:presLayoutVars>
          <dgm:chMax val="0"/>
          <dgm:chPref val="0"/>
        </dgm:presLayoutVars>
      </dgm:prSet>
      <dgm:spPr/>
    </dgm:pt>
  </dgm:ptLst>
  <dgm:cxnLst>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1EE91A59-FB18-4ADB-A6B0-630CC7CC51B5}" srcId="{4E035C26-180C-465D-8AC2-C0F5ECEB01EF}" destId="{9189FB4C-A1E8-49B5-A35F-0C2BE71E61AA}" srcOrd="0" destOrd="0" parTransId="{041784D4-573A-4905-A9D7-4CAC7B9E749D}" sibTransId="{75658C29-6638-4977-A6AC-55956F9A8EA8}"/>
    <dgm:cxn modelId="{4C2A3EDD-7E9F-4B64-AFC3-5A9C2AF016FC}" type="presOf" srcId="{4E035C26-180C-465D-8AC2-C0F5ECEB01EF}" destId="{975CD59D-FF3F-4DC4-9B0B-DF6741DAAAB6}" srcOrd="0" destOrd="0" presId="urn:microsoft.com/office/officeart/2008/layout/AlternatingPictureCircles"/>
    <dgm:cxn modelId="{7C4B1EF3-80EE-4C05-8A32-AE5F164A89A9}" type="presOf" srcId="{21F83EC7-2BB0-4989-8A7A-31525327E098}" destId="{5433A438-AD0B-43ED-BD59-CEF71F8B86B3}" srcOrd="0" destOrd="0" presId="urn:microsoft.com/office/officeart/2008/layout/AlternatingPictureCircles"/>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a:t>循环</a:t>
          </a:r>
          <a:r>
            <a:rPr lang="en-US" altLang="zh-CN" dirty="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a:t>循环</a:t>
          </a:r>
          <a:r>
            <a:rPr lang="en-US" altLang="zh-CN" dirty="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pt>
    <dgm:pt modelId="{AE02A1A3-BD64-4662-8876-43CDECA315AB}" type="pres">
      <dgm:prSet presAssocID="{19B27A23-3607-4F65-A632-5F29F721FCE2}" presName="gear1srcNode" presStyleLbl="node1" presStyleIdx="0" presStyleCnt="2"/>
      <dgm:spPr/>
    </dgm:pt>
    <dgm:pt modelId="{97239862-579D-474F-8AE9-9281A8DFEA0D}" type="pres">
      <dgm:prSet presAssocID="{19B27A23-3607-4F65-A632-5F29F721FCE2}" presName="gear1dstNode" presStyleLbl="node1" presStyleIdx="0" presStyleCnt="2"/>
      <dgm:spPr/>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pt>
    <dgm:pt modelId="{D77DFD45-229B-430F-9655-0EE6E4567167}" type="pres">
      <dgm:prSet presAssocID="{BD69B39C-624B-406B-B814-ABAD4B771A87}" presName="gear2srcNode" presStyleLbl="node1" presStyleIdx="1" presStyleCnt="2"/>
      <dgm:spPr/>
    </dgm:pt>
    <dgm:pt modelId="{67C10E77-7AEB-4EAC-917D-3C5744F1EA02}" type="pres">
      <dgm:prSet presAssocID="{BD69B39C-624B-406B-B814-ABAD4B771A87}" presName="gear2dstNode" presStyleLbl="node1" presStyleIdx="1" presStyleCnt="2"/>
      <dgm:spPr/>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pt>
  </dgm:ptLst>
  <dgm:cxnLst>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85D31879-807B-41F1-B48D-A5085DA7EF94}" type="presOf" srcId="{26666A21-9CC8-4DFA-9828-8CCD0F4200E5}" destId="{4A5E1D54-30A3-4C0D-AFAB-B26CBC97236C}" srcOrd="0" destOrd="0" presId="urn:microsoft.com/office/officeart/2005/8/layout/gear1"/>
    <dgm:cxn modelId="{79C0A579-6854-4EB8-8E2A-6938041B853B}" type="presOf" srcId="{4CD39099-EECC-461A-A6E1-444B06896677}" destId="{8EECDA56-5047-425B-8A41-9786DE3C43D8}"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93C2BAAB-64D7-4FFE-9384-7A965D5E9FAE}" srcId="{4CD39099-EECC-461A-A6E1-444B06896677}" destId="{19B27A23-3607-4F65-A632-5F29F721FCE2}" srcOrd="0" destOrd="0" parTransId="{CA0D2B31-323D-4679-9B3B-CE08511454E2}" sibTransId="{7F749A85-B48B-4C97-B1C6-A14DDC97EF5D}"/>
    <dgm:cxn modelId="{4D6033E2-C93F-472E-837A-60208C59CAB7}" type="presOf" srcId="{BD69B39C-624B-406B-B814-ABAD4B771A87}" destId="{AF903290-5817-414C-868F-21A1549BA3B3}" srcOrd="0" destOrd="0" presId="urn:microsoft.com/office/officeart/2005/8/layout/gear1"/>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a:t>
          </a:r>
          <a:r>
            <a:rPr lang="zh-CN" altLang="en-US" sz="2800" kern="1200" dirty="0">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3.4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线程间同步模式</a:t>
          </a: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通信机制</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工作状态</a:t>
          </a:r>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下次循环</a:t>
          </a:r>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检查事件状态</a:t>
          </a:r>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启动</a:t>
          </a: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终止</a:t>
          </a:r>
        </a:p>
      </dsp:txBody>
      <dsp:txXfrm>
        <a:off x="14344" y="4759922"/>
        <a:ext cx="1510646" cy="46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调用</a:t>
          </a:r>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运行</a:t>
          </a:r>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无须等待</a:t>
          </a: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返回</a:t>
          </a:r>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未获得目标结果</a:t>
          </a:r>
        </a:p>
      </dsp:txBody>
      <dsp:txXfrm rot="-5400000">
        <a:off x="614301" y="1359183"/>
        <a:ext cx="2380857" cy="5147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调用</a:t>
          </a: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运行</a:t>
          </a: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耗时等待过程</a:t>
          </a: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返回</a:t>
          </a: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获得目标结果</a:t>
          </a:r>
        </a:p>
      </dsp:txBody>
      <dsp:txXfrm rot="-5400000">
        <a:off x="649233" y="1465490"/>
        <a:ext cx="2344343" cy="544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327924" y="2080598"/>
        <a:ext cx="623932" cy="6239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2A7763E-4FBC-47D6-8EC8-AB8AF84228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B275621-8C4D-4BE3-AFE3-36DE5F4F8C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04B0EB-370A-44F5-9C21-7063865FAAED}" type="datetimeFigureOut">
              <a:rPr lang="zh-CN" altLang="en-US" smtClean="0"/>
              <a:t>2022/10/13</a:t>
            </a:fld>
            <a:endParaRPr lang="zh-CN" altLang="en-US"/>
          </a:p>
        </p:txBody>
      </p:sp>
      <p:sp>
        <p:nvSpPr>
          <p:cNvPr id="4" name="页脚占位符 3">
            <a:extLst>
              <a:ext uri="{FF2B5EF4-FFF2-40B4-BE49-F238E27FC236}">
                <a16:creationId xmlns:a16="http://schemas.microsoft.com/office/drawing/2014/main" id="{12D48701-7165-4ACA-BC29-C3310FE61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19A382F-2901-4577-9FA4-98ADA9396D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4D6E9B-A3AD-45B0-B59C-F95D2E52EE20}" type="slidenum">
              <a:rPr lang="zh-CN" altLang="en-US" smtClean="0"/>
              <a:t>‹#›</a:t>
            </a:fld>
            <a:endParaRPr lang="zh-CN" altLang="en-US"/>
          </a:p>
        </p:txBody>
      </p:sp>
    </p:spTree>
    <p:extLst>
      <p:ext uri="{BB962C8B-B14F-4D97-AF65-F5344CB8AC3E}">
        <p14:creationId xmlns:p14="http://schemas.microsoft.com/office/powerpoint/2010/main" val="99081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7820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634357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1592590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3043983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Thread.Join</a:t>
            </a:r>
            <a:r>
              <a:rPr lang="en-US" altLang="zh-CN" dirty="0"/>
              <a:t> ( ) MSDN</a:t>
            </a:r>
            <a:r>
              <a:rPr lang="zh-CN" altLang="en-US" dirty="0"/>
              <a:t>的解释：阻塞调用线程，直到某个线程终止时为止。首先明确几个问题：</a:t>
            </a:r>
          </a:p>
          <a:p>
            <a:r>
              <a:rPr lang="en-US" altLang="zh-CN" dirty="0"/>
              <a:t>1</a:t>
            </a:r>
            <a:r>
              <a:rPr lang="zh-CN" altLang="en-US" dirty="0"/>
              <a:t>、一个进程由一个或者多个线程组成，线程之间有可能会存在一定的先后关系和互斥关系。多线程编程，首先就是要想办法划分线程，减少线程之间的先后关系和互斥关系，这样才能保证线程之间的独立性，各自工作，不受影响。</a:t>
            </a:r>
            <a:r>
              <a:rPr lang="en-US" altLang="zh-CN" dirty="0"/>
              <a:t>Google</a:t>
            </a:r>
            <a:r>
              <a:rPr lang="zh-CN" altLang="en-US" dirty="0"/>
              <a:t>的</a:t>
            </a:r>
            <a:r>
              <a:rPr lang="en-US" altLang="zh-CN" dirty="0"/>
              <a:t>MapReduce</a:t>
            </a:r>
            <a:r>
              <a:rPr lang="zh-CN" altLang="en-US" dirty="0"/>
              <a:t>核心思想就是尽量减少线程之间的先后关系和互斥关系。</a:t>
            </a:r>
          </a:p>
          <a:p>
            <a:r>
              <a:rPr lang="en-US" altLang="zh-CN" dirty="0"/>
              <a:t>2</a:t>
            </a:r>
            <a:r>
              <a:rPr lang="zh-CN" altLang="en-US" dirty="0"/>
              <a:t>、无论如何地想办法，线程之间还是会存在一定的先后关系和互斥关系，这时候可以使用</a:t>
            </a:r>
            <a:r>
              <a:rPr lang="en-US" altLang="zh-CN" dirty="0" err="1"/>
              <a:t>Thread.Join</a:t>
            </a:r>
            <a:r>
              <a:rPr lang="zh-CN" altLang="en-US" dirty="0"/>
              <a:t>方法。</a:t>
            </a:r>
          </a:p>
          <a:p>
            <a:r>
              <a:rPr lang="en-US" altLang="zh-CN" dirty="0"/>
              <a:t>3</a:t>
            </a:r>
            <a:r>
              <a:rPr lang="zh-CN" altLang="en-US" dirty="0"/>
              <a:t>、一个线程在执行的过程中，可能调用另一个线程，前者可以称为调用线程，后者成为被调用线程。</a:t>
            </a:r>
          </a:p>
          <a:p>
            <a:r>
              <a:rPr lang="en-US" altLang="zh-CN" dirty="0"/>
              <a:t>4</a:t>
            </a:r>
            <a:r>
              <a:rPr lang="zh-CN" altLang="en-US" dirty="0"/>
              <a:t>、</a:t>
            </a:r>
            <a:r>
              <a:rPr lang="en-US" altLang="zh-CN" dirty="0" err="1"/>
              <a:t>Thread.Join</a:t>
            </a:r>
            <a:r>
              <a:rPr lang="zh-CN" altLang="en-US" dirty="0"/>
              <a:t>方法的使用场景：调用线程挂起，等待被调用线程执行完毕后，继续执行。</a:t>
            </a:r>
          </a:p>
          <a:p>
            <a:r>
              <a:rPr lang="en-US" altLang="zh-CN" dirty="0"/>
              <a:t>5</a:t>
            </a:r>
            <a:r>
              <a:rPr lang="zh-CN" altLang="en-US" dirty="0"/>
              <a:t>、被调用线程执行</a:t>
            </a:r>
            <a:r>
              <a:rPr lang="en-US" altLang="zh-CN" dirty="0"/>
              <a:t>Join</a:t>
            </a:r>
            <a:r>
              <a:rPr lang="zh-CN" altLang="en-US" dirty="0"/>
              <a:t>方法，告诉调用线程，你先暂停，我执行完了，你再执行。从而保证了先后关系。</a:t>
            </a:r>
          </a:p>
          <a:p>
            <a:r>
              <a:rPr lang="en-US" altLang="zh-CN" dirty="0"/>
              <a:t>6</a:t>
            </a:r>
            <a:r>
              <a:rPr lang="zh-CN" altLang="en-US" dirty="0"/>
              <a:t>、考虑一种有意思的情况：在当前线程内调用</a:t>
            </a:r>
            <a:r>
              <a:rPr lang="en-US" altLang="zh-CN" dirty="0" err="1"/>
              <a:t>Thread.CurrentThread.Join</a:t>
            </a:r>
            <a:r>
              <a:rPr lang="en-US" altLang="zh-CN" dirty="0"/>
              <a:t>() </a:t>
            </a:r>
            <a:r>
              <a:rPr lang="zh-CN" altLang="en-US" dirty="0"/>
              <a:t>会出现什么情况？分析：假设当前线程为</a:t>
            </a:r>
            <a:r>
              <a:rPr lang="en-US" altLang="zh-CN" dirty="0"/>
              <a:t>A</a:t>
            </a:r>
            <a:r>
              <a:rPr lang="zh-CN" altLang="en-US" dirty="0"/>
              <a:t>，此时调用线程为</a:t>
            </a:r>
            <a:r>
              <a:rPr lang="en-US" altLang="zh-CN" dirty="0"/>
              <a:t>A</a:t>
            </a:r>
            <a:r>
              <a:rPr lang="zh-CN" altLang="en-US" dirty="0"/>
              <a:t>，被调用线程也为</a:t>
            </a:r>
            <a:r>
              <a:rPr lang="en-US" altLang="zh-CN" dirty="0"/>
              <a:t>A</a:t>
            </a:r>
            <a:r>
              <a:rPr lang="zh-CN" altLang="en-US" dirty="0"/>
              <a:t>，由于调用线程</a:t>
            </a:r>
            <a:r>
              <a:rPr lang="en-US" altLang="zh-CN" dirty="0"/>
              <a:t>A</a:t>
            </a:r>
            <a:r>
              <a:rPr lang="zh-CN" altLang="en-US" dirty="0"/>
              <a:t>暂停，被调用线程</a:t>
            </a:r>
            <a:r>
              <a:rPr lang="en-US" altLang="zh-CN" dirty="0"/>
              <a:t>A</a:t>
            </a:r>
            <a:r>
              <a:rPr lang="zh-CN" altLang="en-US" dirty="0"/>
              <a:t>（也就是调用线程</a:t>
            </a:r>
            <a:r>
              <a:rPr lang="en-US" altLang="zh-CN" dirty="0"/>
              <a:t>A</a:t>
            </a:r>
            <a:r>
              <a:rPr lang="zh-CN" altLang="en-US" dirty="0"/>
              <a:t>）永远不会执行完毕，造成死锁。</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20801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3932356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托管代码、托管数据和托管类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3518468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4007573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1369017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3402137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27383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3763200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AMD </a:t>
            </a:r>
            <a:r>
              <a:rPr lang="en-US" altLang="zh-CN" b="0" i="0" dirty="0" err="1">
                <a:solidFill>
                  <a:srgbClr val="666666"/>
                </a:solidFill>
                <a:effectLst/>
                <a:latin typeface="Arial" panose="020B0604020202020204" pitchFamily="34" charset="0"/>
              </a:rPr>
              <a:t>Threadripper</a:t>
            </a:r>
            <a:r>
              <a:rPr lang="en-US" altLang="zh-CN" b="0" i="0" dirty="0">
                <a:solidFill>
                  <a:srgbClr val="666666"/>
                </a:solidFill>
                <a:effectLst/>
                <a:latin typeface="Arial" panose="020B0604020202020204" pitchFamily="34" charset="0"/>
              </a:rPr>
              <a:t> PRO 5995WX</a:t>
            </a:r>
            <a:r>
              <a:rPr lang="zh-CN" altLang="en-US" b="0" dirty="0"/>
              <a:t>，</a:t>
            </a:r>
            <a:r>
              <a:rPr lang="en-US" altLang="zh-CN" b="0" dirty="0"/>
              <a:t>64</a:t>
            </a:r>
            <a:r>
              <a:rPr lang="zh-CN" altLang="en-US" b="0" dirty="0"/>
              <a:t>核</a:t>
            </a:r>
            <a:r>
              <a:rPr lang="en-US" altLang="zh-CN" b="0" dirty="0"/>
              <a:t>128</a:t>
            </a:r>
            <a:r>
              <a:rPr lang="zh-CN" altLang="en-US" b="0" dirty="0"/>
              <a:t>线程，</a:t>
            </a:r>
            <a:r>
              <a:rPr lang="en-US" altLang="zh-CN" b="0" dirty="0"/>
              <a:t>7nm</a:t>
            </a:r>
            <a:r>
              <a:rPr lang="zh-CN" altLang="en-US" b="0" dirty="0"/>
              <a:t>工艺，基础频率</a:t>
            </a:r>
            <a:r>
              <a:rPr lang="en-US" altLang="zh-CN" b="0" dirty="0"/>
              <a:t>2.7GHz</a:t>
            </a:r>
            <a:r>
              <a:rPr lang="zh-CN" altLang="en-US" b="0" dirty="0"/>
              <a:t>，最高</a:t>
            </a:r>
            <a:r>
              <a:rPr lang="en-US" altLang="zh-CN" b="0" dirty="0"/>
              <a:t>4.5G</a:t>
            </a:r>
            <a:endParaRPr lang="zh-CN" altLang="en-US" b="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776087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FB (front bus) </a:t>
            </a:r>
            <a:r>
              <a:rPr lang="zh-CN" altLang="en-US" dirty="0"/>
              <a:t>属于</a:t>
            </a:r>
            <a:r>
              <a:rPr lang="en-US" altLang="zh-CN" sz="1200" b="1" i="0" kern="1200" dirty="0">
                <a:solidFill>
                  <a:schemeClr val="tx1"/>
                </a:solidFill>
                <a:effectLst/>
                <a:latin typeface="+mn-lt"/>
                <a:ea typeface="+mn-ea"/>
                <a:cs typeface="+mn-cs"/>
              </a:rPr>
              <a:t>NUMA</a:t>
            </a:r>
            <a:r>
              <a:rPr lang="zh-CN" altLang="en-US" sz="1200" b="0" i="0" kern="1200" dirty="0">
                <a:solidFill>
                  <a:schemeClr val="tx1"/>
                </a:solidFill>
                <a:effectLst/>
                <a:latin typeface="+mn-lt"/>
                <a:ea typeface="+mn-ea"/>
                <a:cs typeface="+mn-cs"/>
              </a:rPr>
              <a:t>架构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28</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29</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1668098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6959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t>Invoke</a:t>
            </a:r>
            <a:r>
              <a:rPr lang="zh-CN" altLang="en-US" sz="1800" dirty="0"/>
              <a:t>方法会顺着控件树向上搜索，直到找到创建控件的那个线程（通常是主线程），然后进入那个线程改变控件的外观，确保不发生线程冲突。</a:t>
            </a:r>
            <a:endParaRPr lang="en-US" altLang="zh-CN" sz="1800" dirty="0"/>
          </a:p>
          <a:p>
            <a:r>
              <a:rPr lang="en-US" altLang="zh-CN" sz="1800" dirty="0"/>
              <a:t>C# </a:t>
            </a:r>
            <a:r>
              <a:rPr lang="zh-CN" altLang="en-US" sz="1800" dirty="0"/>
              <a:t>通过</a:t>
            </a:r>
            <a:r>
              <a:rPr lang="en-US" altLang="zh-CN" sz="1800" dirty="0" err="1"/>
              <a:t>PostMessage</a:t>
            </a:r>
            <a:r>
              <a:rPr lang="zh-CN" altLang="en-US" sz="1800" dirty="0"/>
              <a:t>完成</a:t>
            </a:r>
            <a:r>
              <a:rPr lang="en-US" altLang="zh-CN" sz="1800" dirty="0"/>
              <a:t>UI</a:t>
            </a:r>
            <a:r>
              <a:rPr lang="zh-CN" altLang="en-US" sz="1800" dirty="0"/>
              <a:t>的更新</a:t>
            </a:r>
            <a:r>
              <a:rPr lang="en-US" altLang="zh-CN" sz="1800" dirty="0"/>
              <a:t>:  https://www.cnblogs.com/stonecastle/p/3142084.html</a:t>
            </a:r>
            <a:endParaRPr lang="zh-CN" altLang="en-US" sz="18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3567416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31615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resource contention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392080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C3_SY1.xaml.cs line376</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264776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9516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a:t>
            </a:fld>
            <a:endParaRPr lang="zh-CN" altLang="en-US" sz="1200" b="0" dirty="0"/>
          </a:p>
        </p:txBody>
      </p:sp>
    </p:spTree>
    <p:extLst>
      <p:ext uri="{BB962C8B-B14F-4D97-AF65-F5344CB8AC3E}">
        <p14:creationId xmlns:p14="http://schemas.microsoft.com/office/powerpoint/2010/main" val="41364804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43</a:t>
            </a:fld>
            <a:endParaRPr lang="zh-CN" altLang="en-US" sz="1200" b="0" dirty="0"/>
          </a:p>
        </p:txBody>
      </p:sp>
    </p:spTree>
    <p:extLst>
      <p:ext uri="{BB962C8B-B14F-4D97-AF65-F5344CB8AC3E}">
        <p14:creationId xmlns:p14="http://schemas.microsoft.com/office/powerpoint/2010/main" val="3976122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35714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参见 </a:t>
            </a:r>
            <a:r>
              <a:rPr lang="en-US" altLang="zh-CN" sz="1200" b="0" i="0" kern="1200" dirty="0">
                <a:solidFill>
                  <a:schemeClr val="tx1"/>
                </a:solidFill>
                <a:effectLst/>
                <a:latin typeface="+mn-lt"/>
                <a:ea typeface="+mn-ea"/>
                <a:cs typeface="+mn-cs"/>
              </a:rPr>
              <a:t>https://blog.csdn.net/weixin_41049188/article/details/100109624</a:t>
            </a:r>
          </a:p>
          <a:p>
            <a:r>
              <a:rPr lang="en-US" altLang="zh-CN" sz="1200" b="0" i="0" kern="1200" dirty="0" err="1">
                <a:solidFill>
                  <a:schemeClr val="tx1"/>
                </a:solidFill>
                <a:effectLst/>
                <a:latin typeface="+mn-lt"/>
                <a:ea typeface="+mn-ea"/>
                <a:cs typeface="+mn-cs"/>
              </a:rPr>
              <a:t>WaitHandle</a:t>
            </a:r>
            <a:r>
              <a:rPr lang="zh-CN" altLang="en-US" sz="1200" b="0" i="0" kern="1200" dirty="0">
                <a:solidFill>
                  <a:schemeClr val="tx1"/>
                </a:solidFill>
                <a:effectLst/>
                <a:latin typeface="+mn-lt"/>
                <a:ea typeface="+mn-ea"/>
                <a:cs typeface="+mn-cs"/>
              </a:rPr>
              <a:t>：是一个抽象类，我们一般不直接用，而是用它的派生类：</a:t>
            </a:r>
          </a:p>
          <a:p>
            <a:r>
              <a:rPr lang="en-US" altLang="zh-CN" sz="1200" b="1" i="0" kern="1200" dirty="0">
                <a:solidFill>
                  <a:schemeClr val="tx1"/>
                </a:solidFill>
                <a:effectLst/>
                <a:latin typeface="+mn-lt"/>
                <a:ea typeface="+mn-ea"/>
                <a:cs typeface="+mn-cs"/>
              </a:rPr>
              <a:t>1. </a:t>
            </a:r>
            <a:r>
              <a:rPr lang="en-US" altLang="zh-CN" sz="1200" b="1" i="0" kern="1200" dirty="0" err="1">
                <a:solidFill>
                  <a:schemeClr val="tx1"/>
                </a:solidFill>
                <a:effectLst/>
                <a:latin typeface="+mn-lt"/>
                <a:ea typeface="+mn-ea"/>
                <a:cs typeface="+mn-cs"/>
              </a:rPr>
              <a:t>AutoResetEvent</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EventWaitHandle</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en-US" altLang="zh-CN" sz="1200" b="1" i="0" kern="1200" dirty="0" err="1">
                <a:solidFill>
                  <a:schemeClr val="tx1"/>
                </a:solidFill>
                <a:effectLst/>
                <a:latin typeface="+mn-lt"/>
                <a:ea typeface="+mn-ea"/>
                <a:cs typeface="+mn-cs"/>
              </a:rPr>
              <a:t>ManualResetEvent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Mutex</a:t>
            </a:r>
          </a:p>
          <a:p>
            <a:r>
              <a:rPr lang="en-US" altLang="zh-CN" sz="1200" b="0" i="0" kern="1200" dirty="0">
                <a:solidFill>
                  <a:schemeClr val="tx1"/>
                </a:solidFill>
                <a:effectLst/>
                <a:latin typeface="+mn-lt"/>
                <a:ea typeface="+mn-ea"/>
                <a:cs typeface="+mn-cs"/>
              </a:rPr>
              <a:t>5. Semaphore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46</a:t>
            </a:fld>
            <a:endParaRPr lang="zh-CN" altLang="en-US"/>
          </a:p>
        </p:txBody>
      </p:sp>
    </p:spTree>
    <p:extLst>
      <p:ext uri="{BB962C8B-B14F-4D97-AF65-F5344CB8AC3E}">
        <p14:creationId xmlns:p14="http://schemas.microsoft.com/office/powerpoint/2010/main" val="1513445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foreach</a:t>
            </a:r>
            <a:r>
              <a:rPr lang="en-US" altLang="zh-CN" dirty="0"/>
              <a:t> (</a:t>
            </a:r>
            <a:r>
              <a:rPr lang="en-US" altLang="zh-CN" dirty="0" err="1"/>
              <a:t>ParameterInfo</a:t>
            </a:r>
            <a:r>
              <a:rPr lang="en-US" altLang="zh-CN" dirty="0"/>
              <a:t> </a:t>
            </a:r>
            <a:r>
              <a:rPr lang="en-US" altLang="zh-CN" dirty="0" err="1"/>
              <a:t>parInfo</a:t>
            </a:r>
            <a:r>
              <a:rPr lang="en-US" altLang="zh-CN" dirty="0"/>
              <a:t> </a:t>
            </a:r>
            <a:r>
              <a:rPr lang="en-US" altLang="zh-CN" sz="1200" kern="1200" dirty="0">
                <a:solidFill>
                  <a:schemeClr val="tx1"/>
                </a:solidFill>
                <a:effectLst/>
                <a:latin typeface="+mn-lt"/>
                <a:ea typeface="+mn-ea"/>
                <a:cs typeface="+mn-cs"/>
              </a:rPr>
              <a:t>in </a:t>
            </a:r>
            <a:r>
              <a:rPr lang="en-US" altLang="zh-CN" sz="1200" kern="1200" dirty="0" err="1">
                <a:solidFill>
                  <a:schemeClr val="tx1"/>
                </a:solidFill>
                <a:effectLst/>
                <a:latin typeface="+mn-lt"/>
                <a:ea typeface="+mn-ea"/>
                <a:cs typeface="+mn-cs"/>
              </a:rPr>
              <a:t>method.GetParameters</a:t>
            </a:r>
            <a:r>
              <a:rPr lang="en-US" altLang="zh-CN" sz="1200" kern="1200" dirty="0">
                <a:solidFill>
                  <a:schemeClr val="tx1"/>
                </a:solidFill>
                <a:effectLst/>
                <a:latin typeface="+mn-lt"/>
                <a:ea typeface="+mn-ea"/>
                <a:cs typeface="+mn-cs"/>
              </a:rPr>
              <a:t>()) {</a:t>
            </a:r>
          </a:p>
          <a:p>
            <a:r>
              <a:rPr lang="en-US" altLang="zh-CN" dirty="0"/>
              <a:t>    if (</a:t>
            </a:r>
            <a:r>
              <a:rPr lang="en-US" altLang="zh-CN" dirty="0" err="1"/>
              <a:t>parInfo.IsOut</a:t>
            </a:r>
            <a:r>
              <a:rPr lang="en-US" altLang="zh-CN" dirty="0"/>
              <a:t>)  { …</a:t>
            </a:r>
            <a:r>
              <a:rPr lang="zh-CN" altLang="en-US" dirty="0"/>
              <a:t> </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4210248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29817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https://blog.csdn.net/u013986317/article/details/87909603</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2061582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74573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17469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36818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23032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2086965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4022368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415813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65</a:t>
            </a:fld>
            <a:endParaRPr lang="zh-CN" altLang="en-US"/>
          </a:p>
        </p:txBody>
      </p:sp>
    </p:spTree>
    <p:extLst>
      <p:ext uri="{BB962C8B-B14F-4D97-AF65-F5344CB8AC3E}">
        <p14:creationId xmlns:p14="http://schemas.microsoft.com/office/powerpoint/2010/main" val="14359033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42577369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370778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2584541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6B7014-1CA7-42FF-9E69-87C27AE33F47}" type="slidenum">
              <a:rPr lang="zh-CN" altLang="en-US" smtClean="0"/>
              <a:t>75</a:t>
            </a:fld>
            <a:endParaRPr lang="zh-CN" altLang="en-US"/>
          </a:p>
        </p:txBody>
      </p:sp>
    </p:spTree>
    <p:extLst>
      <p:ext uri="{BB962C8B-B14F-4D97-AF65-F5344CB8AC3E}">
        <p14:creationId xmlns:p14="http://schemas.microsoft.com/office/powerpoint/2010/main" val="3296746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871022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1176022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776516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1585627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a:t>
            </a:r>
            <a:r>
              <a:rPr lang="zh-CN" altLang="en-US" dirty="0"/>
              <a:t>表达式来自于</a:t>
            </a:r>
            <a:r>
              <a:rPr lang="en-US" altLang="zh-CN" dirty="0"/>
              <a:t>FP</a:t>
            </a:r>
            <a:r>
              <a:rPr lang="zh-CN" altLang="en-US" dirty="0"/>
              <a:t>（</a:t>
            </a:r>
            <a:r>
              <a:rPr lang="en-US" altLang="zh-CN" sz="1200" b="0" i="0" kern="1200" dirty="0">
                <a:solidFill>
                  <a:schemeClr val="tx1"/>
                </a:solidFill>
                <a:effectLst/>
                <a:latin typeface="+mn-lt"/>
                <a:ea typeface="+mn-ea"/>
                <a:cs typeface="+mn-cs"/>
              </a:rPr>
              <a:t>Functional Programming</a:t>
            </a:r>
            <a:r>
              <a:rPr lang="zh-CN" altLang="en-US" dirty="0"/>
              <a:t>），是一种</a:t>
            </a:r>
            <a:r>
              <a:rPr lang="en-US" altLang="zh-CN" dirty="0"/>
              <a:t>"</a:t>
            </a:r>
            <a:r>
              <a:rPr lang="zh-CN" altLang="en-US" dirty="0"/>
              <a:t>编程范式</a:t>
            </a:r>
            <a:r>
              <a:rPr lang="en-US" altLang="zh-CN" dirty="0"/>
              <a:t>"</a:t>
            </a:r>
            <a:r>
              <a:rPr lang="zh-CN" altLang="en-US" dirty="0"/>
              <a:t>（</a:t>
            </a:r>
            <a:r>
              <a:rPr lang="en-US" altLang="zh-CN" dirty="0"/>
              <a:t>programming paradigm</a:t>
            </a:r>
            <a:r>
              <a:rPr lang="zh-CN" altLang="en-US" dirty="0"/>
              <a:t>），也就是如何编写程序的方法论。属于</a:t>
            </a:r>
            <a:r>
              <a:rPr lang="en-US" altLang="zh-CN" dirty="0"/>
              <a:t>"</a:t>
            </a:r>
            <a:r>
              <a:rPr lang="zh-CN" altLang="en-US" dirty="0"/>
              <a:t>结构化编程</a:t>
            </a:r>
            <a:r>
              <a:rPr lang="en-US" altLang="zh-CN" dirty="0"/>
              <a:t>"</a:t>
            </a:r>
            <a:r>
              <a:rPr lang="zh-CN" altLang="en-US" dirty="0"/>
              <a:t>的一种，主要思想是把运算过程尽量写成一系列嵌套的函数调用。</a:t>
            </a:r>
            <a:endParaRPr lang="en-US" altLang="zh-CN" dirty="0"/>
          </a:p>
          <a:p>
            <a:r>
              <a:rPr lang="zh-CN" altLang="en-US" dirty="0"/>
              <a:t>函数式编程（</a:t>
            </a:r>
            <a:r>
              <a:rPr lang="en-US" altLang="zh-CN" sz="1200" b="0" i="0" kern="1200" dirty="0">
                <a:solidFill>
                  <a:schemeClr val="tx1"/>
                </a:solidFill>
                <a:effectLst/>
                <a:latin typeface="+mn-lt"/>
                <a:ea typeface="+mn-ea"/>
                <a:cs typeface="+mn-cs"/>
              </a:rPr>
              <a:t>Functional Programming</a:t>
            </a:r>
            <a:r>
              <a:rPr lang="zh-CN" altLang="en-US" dirty="0"/>
              <a:t>）：函数与其他数据类型一样，处于平等地位，可以赋值给其他变量，也可以作为参数，传入另一个函数，或者作为别的函数的返回值。</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32068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占位符 1">
            <a:extLst>
              <a:ext uri="{FF2B5EF4-FFF2-40B4-BE49-F238E27FC236}">
                <a16:creationId xmlns:a16="http://schemas.microsoft.com/office/drawing/2014/main" id="{F5739616-9E66-4854-9A55-B541E8B13735}"/>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8" name="文本占位符 2">
            <a:extLst>
              <a:ext uri="{FF2B5EF4-FFF2-40B4-BE49-F238E27FC236}">
                <a16:creationId xmlns:a16="http://schemas.microsoft.com/office/drawing/2014/main" id="{8349880B-97F3-425F-9C9C-7700C7C9D07F}"/>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505102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362"/>
            <a:ext cx="285252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4.5 </a:t>
            </a:r>
            <a:r>
              <a:rPr lang="zh-CN" altLang="en-US" sz="1600" b="1" dirty="0">
                <a:solidFill>
                  <a:srgbClr val="1C4885"/>
                </a:solidFill>
                <a:latin typeface="微软雅黑" panose="020B0503020204020204" pitchFamily="34" charset="-122"/>
                <a:ea typeface="微软雅黑" panose="020B0503020204020204" pitchFamily="34" charset="-122"/>
              </a:rPr>
              <a:t>支持文件系统的存储设备</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5" name="标题占位符 1">
            <a:extLst>
              <a:ext uri="{FF2B5EF4-FFF2-40B4-BE49-F238E27FC236}">
                <a16:creationId xmlns:a16="http://schemas.microsoft.com/office/drawing/2014/main" id="{3CE37C73-0DFA-4AA5-8F6D-45CDED3FEB72}"/>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AA9DF823-6A31-4043-BB82-A7EB1FC820F5}"/>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355641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566711" y="618241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p>
        </p:txBody>
      </p:sp>
      <p:sp>
        <p:nvSpPr>
          <p:cNvPr id="4" name="TextBox 11">
            <a:extLst>
              <a:ext uri="{FF2B5EF4-FFF2-40B4-BE49-F238E27FC236}">
                <a16:creationId xmlns:a16="http://schemas.microsoft.com/office/drawing/2014/main" id="{8C955D78-85C9-4D65-AC47-3C9CD164A83C}"/>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
        <p:nvSpPr>
          <p:cNvPr id="3" name="标题占位符 1">
            <a:extLst>
              <a:ext uri="{FF2B5EF4-FFF2-40B4-BE49-F238E27FC236}">
                <a16:creationId xmlns:a16="http://schemas.microsoft.com/office/drawing/2014/main" id="{6132BD86-EE97-4F12-8CB9-B8C2A21E4921}"/>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D8C6C167-AFBD-40EF-B61A-68389289A3DA}"/>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1377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
        <p:nvSpPr>
          <p:cNvPr id="3" name="标题占位符 1">
            <a:extLst>
              <a:ext uri="{FF2B5EF4-FFF2-40B4-BE49-F238E27FC236}">
                <a16:creationId xmlns:a16="http://schemas.microsoft.com/office/drawing/2014/main" id="{A8FEBC50-9A2A-443A-9D65-31B23A7FD986}"/>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7147CC17-BEF7-407F-9D6A-C544F80ECA12}"/>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11684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
        <p:nvSpPr>
          <p:cNvPr id="3" name="标题占位符 1">
            <a:extLst>
              <a:ext uri="{FF2B5EF4-FFF2-40B4-BE49-F238E27FC236}">
                <a16:creationId xmlns:a16="http://schemas.microsoft.com/office/drawing/2014/main" id="{1A30F763-0287-4A14-A1E5-F4AB1ED55946}"/>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C591D13D-965E-46D4-9696-77E879C12524}"/>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5562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
        <p:nvSpPr>
          <p:cNvPr id="3" name="标题占位符 1">
            <a:extLst>
              <a:ext uri="{FF2B5EF4-FFF2-40B4-BE49-F238E27FC236}">
                <a16:creationId xmlns:a16="http://schemas.microsoft.com/office/drawing/2014/main" id="{34056F45-4388-4421-A352-486FA0F6B620}"/>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9FC8BD35-5CCF-4CC2-BE6C-1D89A637C850}"/>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14732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
        <p:nvSpPr>
          <p:cNvPr id="3" name="标题占位符 1">
            <a:extLst>
              <a:ext uri="{FF2B5EF4-FFF2-40B4-BE49-F238E27FC236}">
                <a16:creationId xmlns:a16="http://schemas.microsoft.com/office/drawing/2014/main" id="{9C97F13B-C5BD-4F1E-ACE5-A4EBD86BD4AE}"/>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A95591A7-04FB-42D1-94FC-726C2065CEF3}"/>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28117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灯片编号占位符 4"/>
          <p:cNvSpPr>
            <a:spLocks noGrp="1"/>
          </p:cNvSpPr>
          <p:nvPr/>
        </p:nvSpPr>
        <p:spPr>
          <a:xfrm>
            <a:off x="24549"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 线程通信与同步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cxnSp>
        <p:nvCxnSpPr>
          <p:cNvPr id="9" name="直接连接符 8">
            <a:extLst>
              <a:ext uri="{FF2B5EF4-FFF2-40B4-BE49-F238E27FC236}">
                <a16:creationId xmlns:a16="http://schemas.microsoft.com/office/drawing/2014/main" id="{99CD123B-6F77-4440-BDC9-536524A110BA}"/>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副标题 2">
            <a:extLst>
              <a:ext uri="{FF2B5EF4-FFF2-40B4-BE49-F238E27FC236}">
                <a16:creationId xmlns:a16="http://schemas.microsoft.com/office/drawing/2014/main" id="{25DB50E5-2294-4A31-9065-95056BFD280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2826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83893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创建与启动</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1939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a:bodyPr>
          <a:lstStyle/>
          <a:p>
            <a:pPr eaLnBrk="1" hangingPunct="1"/>
            <a:r>
              <a:rPr lang="zh-CN" altLang="en-US" dirty="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新创建线程</a:t>
            </a:r>
            <a:r>
              <a:rPr lang="en-US" altLang="zh-CN" sz="2800" dirty="0">
                <a:latin typeface="微软雅黑" panose="020B0503020204020204" pitchFamily="34" charset="-122"/>
                <a:ea typeface="微软雅黑" panose="020B0503020204020204" pitchFamily="34" charset="-122"/>
              </a:rPr>
              <a:t>handle</a:t>
            </a:r>
            <a:r>
              <a:rPr lang="zh-CN" altLang="en-US" sz="2800" dirty="0">
                <a:latin typeface="微软雅黑" panose="020B0503020204020204" pitchFamily="34" charset="-122"/>
                <a:ea typeface="微软雅黑" panose="020B0503020204020204" pitchFamily="34" charset="-122"/>
              </a:rPr>
              <a:t>和线程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线程进入调度准备执行</a:t>
            </a:r>
          </a:p>
        </p:txBody>
      </p:sp>
      <p:sp>
        <p:nvSpPr>
          <p:cNvPr id="4" name="文本框 3">
            <a:extLst>
              <a:ext uri="{FF2B5EF4-FFF2-40B4-BE49-F238E27FC236}">
                <a16:creationId xmlns:a16="http://schemas.microsoft.com/office/drawing/2014/main" id="{A4A10C0F-2B9D-4E02-8DF1-3B188F095796}"/>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191651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线程的创建与启动代码</a:t>
            </a:r>
            <a:r>
              <a:rPr lang="en-US" altLang="zh-CN" dirty="0"/>
              <a:t>-</a:t>
            </a:r>
            <a:r>
              <a:rPr lang="en-US" altLang="zh-CN" dirty="0" err="1"/>
              <a:t>c#</a:t>
            </a:r>
            <a:endParaRPr lang="zh-CN" altLang="en-US" dirty="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线程执行代码的编写   </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void </a:t>
            </a:r>
            <a:r>
              <a:rPr lang="en-US" altLang="zh-CN" sz="2400" dirty="0" err="1">
                <a:latin typeface="Consolas" panose="020B0609020204030204" pitchFamily="49" charset="0"/>
                <a:ea typeface="微软雅黑" panose="020B0503020204020204" pitchFamily="34" charset="-122"/>
              </a:rPr>
              <a:t>workThread</a:t>
            </a:r>
            <a:r>
              <a:rPr lang="en-US" altLang="zh-CN" sz="2400" dirty="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a:latin typeface="微软雅黑" panose="020B0503020204020204" pitchFamily="34" charset="-122"/>
                <a:ea typeface="微软雅黑" panose="020B0503020204020204" pitchFamily="34" charset="-122"/>
              </a:rPr>
              <a:t>设定函数名为线程入口</a:t>
            </a:r>
            <a:endParaRPr lang="en-US" altLang="zh-CN" sz="2400" dirty="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线程委托对象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委托的实质是函数指针或叫函数地址</a:t>
            </a:r>
            <a:r>
              <a:rPr lang="en-US" altLang="zh-CN" sz="2400" dirty="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a:latin typeface="Consolas" panose="020B0609020204030204" pitchFamily="49" charset="0"/>
              </a:rPr>
              <a:t>Thread thread1=new Thread(s);</a:t>
            </a:r>
            <a:endParaRPr lang="zh-CN" altLang="en-US" sz="2500" dirty="0">
              <a:latin typeface="Consolas" panose="020B0609020204030204" pitchFamily="49" charset="0"/>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设定线程优先级等属性</a:t>
            </a:r>
          </a:p>
          <a:p>
            <a:r>
              <a:rPr lang="zh-CN" altLang="en-US" sz="2400" dirty="0">
                <a:latin typeface="微软雅黑" panose="020B0503020204020204" pitchFamily="34" charset="-122"/>
                <a:ea typeface="微软雅黑" panose="020B0503020204020204" pitchFamily="34" charset="-122"/>
              </a:rPr>
              <a:t>线程启动           </a:t>
            </a:r>
            <a:r>
              <a:rPr lang="en-US" altLang="zh-CN" sz="2500" dirty="0">
                <a:latin typeface="Consolas" panose="020B0609020204030204" pitchFamily="49" charset="0"/>
                <a:ea typeface="微软雅黑" panose="020B0503020204020204" pitchFamily="34" charset="-122"/>
              </a:rPr>
              <a:t>thread1.Start();</a:t>
            </a:r>
            <a:endParaRPr lang="zh-CN" altLang="en-US" sz="2500" dirty="0">
              <a:latin typeface="Consolas" panose="020B0609020204030204" pitchFamily="49" charset="0"/>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线程参数传递    </a:t>
            </a:r>
            <a:r>
              <a:rPr lang="en-US" altLang="zh-CN" sz="2500" dirty="0">
                <a:latin typeface="Consolas" panose="020B0609020204030204" pitchFamily="49" charset="0"/>
                <a:ea typeface="微软雅黑" panose="020B0503020204020204" pitchFamily="34" charset="-122"/>
              </a:rPr>
              <a:t>thread1.Start(</a:t>
            </a:r>
            <a:r>
              <a:rPr lang="en-US" altLang="zh-CN" sz="2500" dirty="0" err="1">
                <a:latin typeface="Consolas" panose="020B0609020204030204" pitchFamily="49" charset="0"/>
                <a:ea typeface="微软雅黑" panose="020B0503020204020204" pitchFamily="34" charset="-122"/>
              </a:rPr>
              <a:t>paraObject</a:t>
            </a:r>
            <a:r>
              <a:rPr lang="en-US" altLang="zh-CN" sz="2500" dirty="0">
                <a:latin typeface="Consolas" panose="020B0609020204030204" pitchFamily="49" charset="0"/>
                <a:ea typeface="微软雅黑" panose="020B0503020204020204" pitchFamily="34" charset="-122"/>
              </a:rPr>
              <a:t>);</a:t>
            </a:r>
            <a:endParaRPr lang="zh-CN" altLang="en-US" sz="2500" dirty="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4455284" y="1793188"/>
            <a:ext cx="7669227" cy="4347850"/>
          </a:xfrm>
          <a:prstGeom prst="rect">
            <a:avLst/>
          </a:prstGeom>
        </p:spPr>
      </p:pic>
      <p:sp>
        <p:nvSpPr>
          <p:cNvPr id="5" name="矩形 4">
            <a:extLst>
              <a:ext uri="{FF2B5EF4-FFF2-40B4-BE49-F238E27FC236}">
                <a16:creationId xmlns:a16="http://schemas.microsoft.com/office/drawing/2014/main" id="{9D7F4EBF-0923-4B44-814C-85C10FFA3047}"/>
              </a:ext>
            </a:extLst>
          </p:cNvPr>
          <p:cNvSpPr/>
          <p:nvPr/>
        </p:nvSpPr>
        <p:spPr>
          <a:xfrm>
            <a:off x="4309607" y="2740840"/>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BC4B88AB-278F-4196-A4E9-4D4D86D0F77D}"/>
              </a:ext>
            </a:extLst>
          </p:cNvPr>
          <p:cNvSpPr/>
          <p:nvPr/>
        </p:nvSpPr>
        <p:spPr>
          <a:xfrm>
            <a:off x="10915651" y="2927758"/>
            <a:ext cx="1042987"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2FD7C96-9D4C-4D04-96D2-2D8EC4303CD2}"/>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22295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680915" y="521111"/>
            <a:ext cx="6830170" cy="674688"/>
          </a:xfrm>
        </p:spPr>
        <p:txBody>
          <a:bodyPr>
            <a:normAutofit/>
          </a:bodyPr>
          <a:lstStyle/>
          <a:p>
            <a:pPr eaLnBrk="1" hangingPunct="1"/>
            <a:r>
              <a:rPr lang="zh-CN" altLang="en-US" sz="3200" dirty="0"/>
              <a:t>线程的创建与启动代码</a:t>
            </a:r>
            <a:r>
              <a:rPr lang="en-US" altLang="zh-CN" sz="3200" dirty="0"/>
              <a:t>-</a:t>
            </a:r>
            <a:r>
              <a:rPr lang="en-US" altLang="zh-CN" sz="3200" dirty="0" err="1"/>
              <a:t>c#</a:t>
            </a:r>
            <a:endParaRPr lang="zh-CN" altLang="en-US" sz="3200" dirty="0"/>
          </a:p>
        </p:txBody>
      </p:sp>
      <p:sp>
        <p:nvSpPr>
          <p:cNvPr id="11268" name="Rectangle 3"/>
          <p:cNvSpPr>
            <a:spLocks noGrp="1" noChangeArrowheads="1"/>
          </p:cNvSpPr>
          <p:nvPr>
            <p:ph type="body" idx="4294967295"/>
          </p:nvPr>
        </p:nvSpPr>
        <p:spPr>
          <a:xfrm>
            <a:off x="834886" y="1088646"/>
            <a:ext cx="9855200" cy="2340911"/>
          </a:xfrm>
        </p:spPr>
        <p:txBody>
          <a:bodyPr>
            <a:noAutofit/>
          </a:bodyPr>
          <a:lstStyle/>
          <a:p>
            <a:pPr>
              <a:lnSpc>
                <a:spcPct val="125000"/>
              </a:lnSpc>
            </a:pPr>
            <a:r>
              <a:rPr lang="en-US" altLang="zh-CN" sz="1800" dirty="0"/>
              <a:t>C#</a:t>
            </a:r>
            <a:r>
              <a:rPr lang="zh-CN" altLang="en-US" sz="1800" dirty="0"/>
              <a:t>的</a:t>
            </a:r>
            <a:r>
              <a:rPr lang="en-US" altLang="zh-CN" sz="1800" dirty="0" err="1"/>
              <a:t>System.Threading</a:t>
            </a:r>
            <a:r>
              <a:rPr lang="zh-CN" altLang="en-US" sz="1800" dirty="0"/>
              <a:t>命名空间下的</a:t>
            </a:r>
            <a:r>
              <a:rPr lang="en-US" altLang="zh-CN" sz="1800" dirty="0"/>
              <a:t>Thread</a:t>
            </a:r>
            <a:r>
              <a:rPr lang="zh-CN" altLang="en-US" sz="1800" dirty="0"/>
              <a:t>类和</a:t>
            </a:r>
            <a:r>
              <a:rPr lang="en-US" altLang="zh-CN" sz="1800" dirty="0" err="1"/>
              <a:t>ThreadStart</a:t>
            </a:r>
            <a:r>
              <a:rPr lang="zh-CN" altLang="en-US" sz="1800" dirty="0"/>
              <a:t>类用于完成的线程创建和管理</a:t>
            </a:r>
            <a:endParaRPr lang="en-US" altLang="zh-CN" sz="1800" dirty="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类创建线程时，只需要提供线程入口，线程入口告诉程序让这个线程做什么</a:t>
            </a:r>
            <a:endParaRPr lang="en-US" altLang="zh-CN" sz="1800" dirty="0"/>
          </a:p>
          <a:p>
            <a:pPr lvl="1">
              <a:lnSpc>
                <a:spcPct val="125000"/>
              </a:lnSpc>
            </a:pPr>
            <a:r>
              <a:rPr lang="zh-CN" altLang="en-US" sz="1400" dirty="0"/>
              <a:t>通过实例化一个</a:t>
            </a:r>
            <a:r>
              <a:rPr lang="en-US" altLang="zh-CN" sz="1400" dirty="0"/>
              <a:t>Thread</a:t>
            </a:r>
            <a:r>
              <a:rPr lang="zh-CN" altLang="en-US" sz="1400" dirty="0"/>
              <a:t>类的对象就可以创建一个线程</a:t>
            </a:r>
            <a:endParaRPr lang="en-US" altLang="zh-CN" sz="1400" dirty="0"/>
          </a:p>
          <a:p>
            <a:pPr lvl="1">
              <a:lnSpc>
                <a:spcPct val="125000"/>
              </a:lnSpc>
            </a:pPr>
            <a:r>
              <a:rPr lang="zh-CN" altLang="en-US" sz="1400" dirty="0"/>
              <a:t>创建新的</a:t>
            </a:r>
            <a:r>
              <a:rPr lang="en-US" altLang="zh-CN" sz="1400" dirty="0"/>
              <a:t>Thread</a:t>
            </a:r>
            <a:r>
              <a:rPr lang="zh-CN" altLang="en-US" sz="1400" dirty="0"/>
              <a:t>对象时，将创建新的托管线程</a:t>
            </a:r>
            <a:endParaRPr lang="en-US" altLang="zh-CN" sz="1400" dirty="0"/>
          </a:p>
          <a:p>
            <a:pPr lvl="1">
              <a:lnSpc>
                <a:spcPct val="125000"/>
              </a:lnSpc>
            </a:pPr>
            <a:r>
              <a:rPr lang="en-US" altLang="zh-CN" sz="1400" dirty="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创建无参数方法的托管线程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thread1=new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thread1.Start();                                                         </a:t>
            </a: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定义无参方法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static void method() {                                                </a:t>
            </a:r>
          </a:p>
          <a:p>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这是无参的静态方法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p>
          <a:p>
            <a:endParaRPr lang="en-US" altLang="zh-CN" sz="1600" dirty="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class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public void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这是一个实例方法</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r>
              <a:rPr lang="en-US" altLang="zh-CN" sz="1600" dirty="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 new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thread2 = 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test.MyThread</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thread2.Start();                                 </a:t>
            </a:r>
          </a:p>
        </p:txBody>
      </p:sp>
      <p:sp>
        <p:nvSpPr>
          <p:cNvPr id="6" name="文本框 5">
            <a:extLst>
              <a:ext uri="{FF2B5EF4-FFF2-40B4-BE49-F238E27FC236}">
                <a16:creationId xmlns:a16="http://schemas.microsoft.com/office/drawing/2014/main" id="{2B9DB584-FD3B-4A35-A8E4-0D91A65845F3}"/>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15249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还可以通过匿名委托或</a:t>
            </a:r>
            <a:r>
              <a:rPr lang="en-US" altLang="zh-CN" sz="2800" dirty="0">
                <a:latin typeface="微软雅黑" panose="020B0503020204020204" pitchFamily="34" charset="-122"/>
                <a:ea typeface="微软雅黑" panose="020B0503020204020204" pitchFamily="34" charset="-122"/>
              </a:rPr>
              <a:t>Lambda</a:t>
            </a:r>
            <a:r>
              <a:rPr lang="zh-CN" altLang="en-US" sz="2800" dirty="0">
                <a:latin typeface="微软雅黑" panose="020B0503020204020204" pitchFamily="34" charset="-122"/>
                <a:ea typeface="微软雅黑" panose="020B0503020204020204" pitchFamily="34" charset="-122"/>
              </a:rPr>
              <a:t>表达式来创建线程</a:t>
            </a: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a:solidFill>
                  <a:schemeClr val="bg1"/>
                </a:solidFill>
              </a:rPr>
              <a:t>// 通过匿名委托创建</a:t>
            </a:r>
          </a:p>
          <a:p>
            <a:r>
              <a:rPr lang="zh-CN" altLang="en-US" dirty="0">
                <a:solidFill>
                  <a:schemeClr val="bg1"/>
                </a:solidFill>
              </a:rPr>
              <a:t>Thread thread1 = new Thread(delegate() { Console.WriteLine("我是通过匿名委托创建的线程"); });</a:t>
            </a:r>
          </a:p>
          <a:p>
            <a:r>
              <a:rPr lang="zh-CN" altLang="en-US" dirty="0">
                <a:solidFill>
                  <a:schemeClr val="bg1"/>
                </a:solidFill>
              </a:rPr>
              <a:t>thread1.Start();</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 通过Lambda表达式创建</a:t>
            </a:r>
          </a:p>
          <a:p>
            <a:r>
              <a:rPr lang="zh-CN" altLang="en-US" dirty="0">
                <a:solidFill>
                  <a:schemeClr val="bg1"/>
                </a:solidFill>
              </a:rPr>
              <a:t>Thread thread2 = new Thread(() =&gt; Console.WriteLine("我是通过Lambda表达式创建的委托"));</a:t>
            </a:r>
          </a:p>
          <a:p>
            <a:r>
              <a:rPr lang="zh-CN" altLang="en-US" dirty="0">
                <a:solidFill>
                  <a:schemeClr val="bg1"/>
                </a:solidFill>
              </a:rPr>
              <a:t>thread2.Start();</a:t>
            </a:r>
          </a:p>
        </p:txBody>
      </p:sp>
      <p:sp>
        <p:nvSpPr>
          <p:cNvPr id="5" name="文本框 4">
            <a:extLst>
              <a:ext uri="{FF2B5EF4-FFF2-40B4-BE49-F238E27FC236}">
                <a16:creationId xmlns:a16="http://schemas.microsoft.com/office/drawing/2014/main" id="{7B9F961B-C763-4848-A798-C6637AD3E5F3}"/>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185776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new </a:t>
            </a:r>
            <a:r>
              <a:rPr lang="en-US" altLang="zh-CN" dirty="0">
                <a:solidFill>
                  <a:srgbClr val="00B0F0"/>
                </a:solidFill>
              </a:rPr>
              <a:t>Thread</a:t>
            </a:r>
            <a:r>
              <a:rPr lang="en-US" altLang="zh-CN" dirty="0">
                <a:solidFill>
                  <a:schemeClr val="bg1"/>
                </a:solidFill>
              </a:rPr>
              <a:t>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a:solidFill>
                  <a:srgbClr val="00B050"/>
                </a:solidFill>
              </a:rPr>
              <a:t>// </a:t>
            </a:r>
            <a:r>
              <a:rPr lang="zh-CN" altLang="en-US" dirty="0">
                <a:solidFill>
                  <a:srgbClr val="00B050"/>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创建有参的方法，方法里面的参数类型必须是</a:t>
            </a:r>
            <a:r>
              <a:rPr lang="en-US" altLang="zh-CN" dirty="0">
                <a:solidFill>
                  <a:srgbClr val="00B050"/>
                </a:solidFill>
              </a:rPr>
              <a:t>Object</a:t>
            </a:r>
            <a:r>
              <a:rPr lang="zh-CN" altLang="en-US" dirty="0">
                <a:solidFill>
                  <a:srgbClr val="00B050"/>
                </a:solidFill>
              </a:rPr>
              <a:t>类型</a:t>
            </a:r>
          </a:p>
          <a:p>
            <a:r>
              <a:rPr lang="en-US" altLang="zh-CN" dirty="0">
                <a:solidFill>
                  <a:schemeClr val="bg1"/>
                </a:solidFill>
              </a:rPr>
              <a:t>       </a:t>
            </a:r>
            <a:r>
              <a:rPr lang="en-US" altLang="zh-CN" dirty="0">
                <a:solidFill>
                  <a:srgbClr val="00B0F0"/>
                </a:solidFill>
              </a:rPr>
              <a:t>static</a:t>
            </a:r>
            <a:r>
              <a:rPr lang="en-US" altLang="zh-CN" dirty="0">
                <a:solidFill>
                  <a:schemeClr val="bg1"/>
                </a:solidFill>
              </a:rPr>
              <a:t>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
        <p:nvSpPr>
          <p:cNvPr id="5" name="文本框 4">
            <a:extLst>
              <a:ext uri="{FF2B5EF4-FFF2-40B4-BE49-F238E27FC236}">
                <a16:creationId xmlns:a16="http://schemas.microsoft.com/office/drawing/2014/main" id="{ADE43926-FCC8-40AC-AA20-BA85F8AE7DEB}"/>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209924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350903"/>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终止与结束</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8560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线程正常结束</a:t>
            </a:r>
          </a:p>
          <a:p>
            <a:pPr lvl="1" eaLnBrk="1" hangingPunct="1"/>
            <a:r>
              <a:rPr lang="zh-CN" altLang="en-US" sz="2000" dirty="0">
                <a:latin typeface="微软雅黑" panose="020B0503020204020204" pitchFamily="34" charset="-122"/>
                <a:ea typeface="微软雅黑" panose="020B0503020204020204" pitchFamily="34" charset="-122"/>
              </a:rPr>
              <a:t>自动消亡，</a:t>
            </a:r>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清理</a:t>
            </a:r>
          </a:p>
          <a:p>
            <a:pPr eaLnBrk="1" hangingPunct="1"/>
            <a:r>
              <a:rPr lang="zh-CN" altLang="en-US" sz="2400" dirty="0">
                <a:latin typeface="微软雅黑" panose="020B0503020204020204" pitchFamily="34" charset="-122"/>
                <a:ea typeface="微软雅黑" panose="020B0503020204020204" pitchFamily="34" charset="-122"/>
              </a:rPr>
              <a:t> 线程非正常结束，被</a:t>
            </a:r>
            <a:r>
              <a:rPr lang="en-US" altLang="zh-CN" sz="2400" dirty="0">
                <a:latin typeface="微软雅黑" panose="020B0503020204020204" pitchFamily="34" charset="-122"/>
                <a:ea typeface="微软雅黑" panose="020B0503020204020204" pitchFamily="34" charset="-122"/>
              </a:rPr>
              <a:t>KILL</a:t>
            </a:r>
          </a:p>
          <a:p>
            <a:pPr lvl="1" eaLnBrk="1" hangingPunct="1"/>
            <a:r>
              <a:rPr lang="en-US" altLang="zh-CN" sz="2000" dirty="0">
                <a:latin typeface="微软雅黑" panose="020B0503020204020204" pitchFamily="34" charset="-122"/>
                <a:ea typeface="微软雅黑" panose="020B0503020204020204" pitchFamily="34" charset="-122"/>
              </a:rPr>
              <a:t>OS </a:t>
            </a:r>
            <a:r>
              <a:rPr lang="zh-CN" altLang="en-US" sz="2000" dirty="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a:latin typeface="微软雅黑" panose="020B0503020204020204" pitchFamily="34" charset="-122"/>
                <a:ea typeface="微软雅黑" panose="020B0503020204020204" pitchFamily="34" charset="-122"/>
              </a:rPr>
              <a:t> 控制线程正常终止的方法</a:t>
            </a:r>
          </a:p>
          <a:p>
            <a:pPr lvl="1" eaLnBrk="1" hangingPunct="1"/>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低级事件对象</a:t>
            </a:r>
            <a:r>
              <a:rPr lang="en-US" altLang="zh-CN" sz="2000" dirty="0" err="1">
                <a:latin typeface="微软雅黑" panose="020B0503020204020204" pitchFamily="34" charset="-122"/>
                <a:ea typeface="微软雅黑" panose="020B0503020204020204" pitchFamily="34" charset="-122"/>
              </a:rPr>
              <a:t>ManualResetEvent</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C++ </a:t>
            </a:r>
            <a:r>
              <a:rPr lang="zh-CN" altLang="en-US" sz="2000" dirty="0"/>
              <a:t>中 </a:t>
            </a:r>
            <a:r>
              <a:rPr lang="en-US" altLang="zh-CN" sz="2000" dirty="0" err="1"/>
              <a:t>hThread</a:t>
            </a:r>
            <a:r>
              <a:rPr lang="en-US" altLang="zh-CN" sz="2000" dirty="0"/>
              <a:t> =</a:t>
            </a:r>
            <a:r>
              <a:rPr lang="zh-CN" altLang="en-US" sz="2000" dirty="0"/>
              <a:t> </a:t>
            </a:r>
            <a:r>
              <a:rPr lang="en-US" altLang="zh-CN" sz="2000" dirty="0" err="1"/>
              <a:t>CreateThread</a:t>
            </a:r>
            <a:r>
              <a:rPr lang="en-US" altLang="zh-CN" sz="2000" dirty="0"/>
              <a:t>(NULL, 0, (LPTHREAD_START_ROUTINE)</a:t>
            </a:r>
            <a:r>
              <a:rPr lang="zh-CN" altLang="en-US" sz="2000" dirty="0"/>
              <a:t> </a:t>
            </a:r>
            <a:r>
              <a:rPr lang="en-US" altLang="zh-CN" sz="2000" dirty="0" err="1"/>
              <a:t>lpFunc</a:t>
            </a:r>
            <a:r>
              <a:rPr lang="en-US" altLang="zh-CN" sz="2000" dirty="0"/>
              <a:t>, 0, 0, 0)</a:t>
            </a:r>
            <a:r>
              <a:rPr lang="zh-CN" altLang="en-US" sz="2000" dirty="0"/>
              <a:t>的</a:t>
            </a:r>
            <a:r>
              <a:rPr lang="en-US" altLang="zh-CN" sz="2000" dirty="0" err="1"/>
              <a:t>lpFunc</a:t>
            </a:r>
            <a:r>
              <a:rPr lang="en-US" altLang="zh-CN" sz="2000" dirty="0"/>
              <a:t> </a:t>
            </a:r>
            <a:r>
              <a:rPr lang="zh-CN" altLang="en-US" sz="2000" dirty="0"/>
              <a:t>正常退出后调用 </a:t>
            </a:r>
            <a:r>
              <a:rPr lang="en-US" altLang="zh-CN" sz="2000" dirty="0" err="1"/>
              <a:t>CloseHandle</a:t>
            </a:r>
            <a:r>
              <a:rPr lang="en-US" altLang="zh-CN" sz="2000" dirty="0"/>
              <a:t> (</a:t>
            </a:r>
            <a:r>
              <a:rPr lang="en-US" altLang="zh-CN" sz="2000" dirty="0" err="1"/>
              <a:t>hThread</a:t>
            </a:r>
            <a:r>
              <a:rPr lang="en-US" altLang="zh-CN" sz="2000" dirty="0"/>
              <a:t>)</a:t>
            </a:r>
            <a:r>
              <a:rPr lang="zh-CN" altLang="en-US" sz="2000" dirty="0"/>
              <a:t> 来关闭线程对象</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39ABEA72-4C61-4FEF-9F94-2803905E64A6}"/>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190937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内存无法回收－内存泄漏</a:t>
            </a:r>
          </a:p>
          <a:p>
            <a:pPr eaLnBrk="1" hangingPunct="1"/>
            <a:r>
              <a:rPr lang="zh-CN" altLang="en-US" sz="3200" dirty="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a:latin typeface="微软雅黑" panose="020B0503020204020204" pitchFamily="34" charset="-122"/>
                <a:ea typeface="微软雅黑" panose="020B0503020204020204" pitchFamily="34" charset="-122"/>
              </a:rPr>
              <a:t>文件句柄未回收－被占用</a:t>
            </a:r>
          </a:p>
          <a:p>
            <a:pPr eaLnBrk="1" hangingPunct="1"/>
            <a:r>
              <a:rPr lang="zh-CN" altLang="en-US" sz="3200" dirty="0">
                <a:latin typeface="微软雅黑" panose="020B0503020204020204" pitchFamily="34" charset="-122"/>
                <a:ea typeface="微软雅黑" panose="020B0503020204020204" pitchFamily="34" charset="-122"/>
              </a:rPr>
              <a:t>共享资源的占用</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网络端口，管道，</a:t>
            </a:r>
            <a:r>
              <a:rPr lang="en-US" altLang="zh-CN" sz="3200" dirty="0">
                <a:latin typeface="微软雅黑" panose="020B0503020204020204" pitchFamily="34" charset="-122"/>
                <a:ea typeface="微软雅黑" panose="020B0503020204020204" pitchFamily="34" charset="-122"/>
              </a:rPr>
              <a:t>DLL)</a:t>
            </a:r>
          </a:p>
        </p:txBody>
      </p:sp>
      <p:sp>
        <p:nvSpPr>
          <p:cNvPr id="4" name="文本框 3">
            <a:extLst>
              <a:ext uri="{FF2B5EF4-FFF2-40B4-BE49-F238E27FC236}">
                <a16:creationId xmlns:a16="http://schemas.microsoft.com/office/drawing/2014/main" id="{8FB0514D-9CCA-4143-90DC-5DCF282DE32D}"/>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2429372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a:t>Thread</a:t>
            </a:r>
            <a:r>
              <a:rPr lang="zh-CN" altLang="en-US" dirty="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Thread.</a:t>
            </a:r>
            <a:r>
              <a:rPr lang="en-US" altLang="zh-CN" sz="3200"/>
              <a:t> 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Thread.</a:t>
            </a:r>
            <a:r>
              <a:rPr lang="en-US" altLang="zh-CN" sz="3200" dirty="0"/>
              <a:t> 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p:blipFill>
        <p:spPr>
          <a:xfrm>
            <a:off x="6135928" y="649210"/>
            <a:ext cx="5966254" cy="3382397"/>
          </a:xfrm>
          <a:prstGeom prst="rect">
            <a:avLst/>
          </a:prstGeom>
        </p:spPr>
      </p:pic>
      <p:sp>
        <p:nvSpPr>
          <p:cNvPr id="7" name="矩形 6">
            <a:extLst>
              <a:ext uri="{FF2B5EF4-FFF2-40B4-BE49-F238E27FC236}">
                <a16:creationId xmlns:a16="http://schemas.microsoft.com/office/drawing/2014/main" id="{0C5ACC4F-B42C-44B0-A7B0-C1B20C37E58D}"/>
              </a:ext>
            </a:extLst>
          </p:cNvPr>
          <p:cNvSpPr/>
          <p:nvPr/>
        </p:nvSpPr>
        <p:spPr>
          <a:xfrm>
            <a:off x="5896776" y="1376883"/>
            <a:ext cx="1419181" cy="2149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4747CD30-EC96-43CD-9029-5F5F10855714}"/>
              </a:ext>
            </a:extLst>
          </p:cNvPr>
          <p:cNvSpPr/>
          <p:nvPr/>
        </p:nvSpPr>
        <p:spPr>
          <a:xfrm>
            <a:off x="11059195" y="2028145"/>
            <a:ext cx="1042987" cy="2149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6741CEC-778B-4B82-8EFE-3503EA70E8BE}"/>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8626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参考阅读">
            <a:extLst>
              <a:ext uri="{FF2B5EF4-FFF2-40B4-BE49-F238E27FC236}">
                <a16:creationId xmlns:a16="http://schemas.microsoft.com/office/drawing/2014/main" id="{360F1BEF-7AE3-4C7E-B852-CBF8076213FD}"/>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线程编程进阶参考阅读材料：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https://www.codeproject.com/Articles/1092727/Asynchronous-Multicast-Callbacks-with-Inter-Thread</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31725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7030A0"/>
                </a:solidFill>
                <a:latin typeface="微软雅黑" panose="020B0503020204020204" pitchFamily="34" charset="-122"/>
                <a:ea typeface="微软雅黑" panose="020B0503020204020204" pitchFamily="34" charset="-122"/>
              </a:rPr>
              <a:t>丢失资源</a:t>
            </a:r>
          </a:p>
        </p:txBody>
      </p:sp>
      <p:sp>
        <p:nvSpPr>
          <p:cNvPr id="7" name="文本框 6">
            <a:extLst>
              <a:ext uri="{FF2B5EF4-FFF2-40B4-BE49-F238E27FC236}">
                <a16:creationId xmlns:a16="http://schemas.microsoft.com/office/drawing/2014/main" id="{63C740E4-22C4-4528-8495-F55B6B5AA08C}"/>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998881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86288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线程的其它属性</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0716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线程的其它操作 </a:t>
            </a:r>
            <a:r>
              <a:rPr lang="en-US" altLang="zh-CN" sz="3600" dirty="0"/>
              <a:t>- </a:t>
            </a:r>
            <a:r>
              <a:rPr lang="en-US" altLang="zh-CN" sz="3600" dirty="0" err="1"/>
              <a:t>c#</a:t>
            </a:r>
            <a:br>
              <a:rPr lang="en-US" altLang="zh-CN" sz="3600" dirty="0"/>
            </a:br>
            <a:r>
              <a:rPr lang="en-US" altLang="zh-CN" sz="3600" dirty="0" err="1"/>
              <a:t>System.Threading.Thread</a:t>
            </a:r>
            <a:r>
              <a:rPr lang="zh-CN" altLang="en-US" sz="3600" dirty="0"/>
              <a:t>的方法</a:t>
            </a:r>
          </a:p>
        </p:txBody>
      </p:sp>
      <p:graphicFrame>
        <p:nvGraphicFramePr>
          <p:cNvPr id="2" name="表格 1">
            <a:extLst>
              <a:ext uri="{FF2B5EF4-FFF2-40B4-BE49-F238E27FC236}">
                <a16:creationId xmlns:a16="http://schemas.microsoft.com/office/drawing/2014/main" id="{A322B6A9-7217-4898-9C35-D18387AE985C}"/>
              </a:ext>
            </a:extLst>
          </p:cNvPr>
          <p:cNvGraphicFramePr>
            <a:graphicFrameLocks noGrp="1"/>
          </p:cNvGraphicFramePr>
          <p:nvPr>
            <p:extLst>
              <p:ext uri="{D42A27DB-BD31-4B8C-83A1-F6EECF244321}">
                <p14:modId xmlns:p14="http://schemas.microsoft.com/office/powerpoint/2010/main" val="357061659"/>
              </p:ext>
            </p:extLst>
          </p:nvPr>
        </p:nvGraphicFramePr>
        <p:xfrm>
          <a:off x="2032000" y="2340264"/>
          <a:ext cx="8128000" cy="3757930"/>
        </p:xfrm>
        <a:graphic>
          <a:graphicData uri="http://schemas.openxmlformats.org/drawingml/2006/table">
            <a:tbl>
              <a:tblPr firstRow="1" bandRow="1">
                <a:tableStyleId>{5C22544A-7EE6-4342-B048-85BDC9FD1C3A}</a:tableStyleId>
              </a:tblPr>
              <a:tblGrid>
                <a:gridCol w="1987107">
                  <a:extLst>
                    <a:ext uri="{9D8B030D-6E8A-4147-A177-3AD203B41FA5}">
                      <a16:colId xmlns:a16="http://schemas.microsoft.com/office/drawing/2014/main" val="3731844217"/>
                    </a:ext>
                  </a:extLst>
                </a:gridCol>
                <a:gridCol w="6140893">
                  <a:extLst>
                    <a:ext uri="{9D8B030D-6E8A-4147-A177-3AD203B41FA5}">
                      <a16:colId xmlns:a16="http://schemas.microsoft.com/office/drawing/2014/main" val="368092980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方法名称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541963757"/>
                  </a:ext>
                </a:extLst>
              </a:tr>
              <a:tr h="370840">
                <a:tc>
                  <a:txBody>
                    <a:bodyPr/>
                    <a:lstStyle/>
                    <a:p>
                      <a:r>
                        <a:rPr lang="en-US" altLang="zh-CN" dirty="0">
                          <a:latin typeface="微软雅黑" panose="020B0503020204020204" pitchFamily="34" charset="-122"/>
                          <a:ea typeface="微软雅黑" panose="020B0503020204020204" pitchFamily="34" charset="-122"/>
                        </a:rPr>
                        <a:t>Abort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终止本线程</a:t>
                      </a:r>
                    </a:p>
                  </a:txBody>
                  <a:tcPr/>
                </a:tc>
                <a:extLst>
                  <a:ext uri="{0D108BD9-81ED-4DB2-BD59-A6C34878D82A}">
                    <a16:rowId xmlns:a16="http://schemas.microsoft.com/office/drawing/2014/main" val="3313006458"/>
                  </a:ext>
                </a:extLst>
              </a:tr>
              <a:tr h="370840">
                <a:tc>
                  <a:txBody>
                    <a:bodyPr/>
                    <a:lstStyle/>
                    <a:p>
                      <a:r>
                        <a:rPr lang="en-US" altLang="zh-CN" dirty="0" err="1">
                          <a:latin typeface="微软雅黑" panose="020B0503020204020204" pitchFamily="34" charset="-122"/>
                          <a:ea typeface="微软雅黑" panose="020B0503020204020204" pitchFamily="34" charset="-122"/>
                        </a:rPr>
                        <a:t>GetDomain</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p>
                  </a:txBody>
                  <a:tcPr/>
                </a:tc>
                <a:extLst>
                  <a:ext uri="{0D108BD9-81ED-4DB2-BD59-A6C34878D82A}">
                    <a16:rowId xmlns:a16="http://schemas.microsoft.com/office/drawing/2014/main" val="1922458421"/>
                  </a:ext>
                </a:extLst>
              </a:tr>
              <a:tr h="370840">
                <a:tc>
                  <a:txBody>
                    <a:bodyPr/>
                    <a:lstStyle/>
                    <a:p>
                      <a:r>
                        <a:rPr lang="en-US" altLang="zh-CN" dirty="0" err="1">
                          <a:latin typeface="微软雅黑" panose="020B0503020204020204" pitchFamily="34" charset="-122"/>
                          <a:ea typeface="微软雅黑" panose="020B0503020204020204" pitchFamily="34" charset="-122"/>
                        </a:rPr>
                        <a:t>GetDomainId</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r>
                        <a:rPr lang="en-US" altLang="zh-CN" dirty="0">
                          <a:latin typeface="微软雅黑" panose="020B0503020204020204" pitchFamily="34" charset="-122"/>
                          <a:ea typeface="微软雅黑" panose="020B0503020204020204" pitchFamily="34" charset="-122"/>
                        </a:rPr>
                        <a:t>Id</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22047173"/>
                  </a:ext>
                </a:extLst>
              </a:tr>
              <a:tr h="370840">
                <a:tc>
                  <a:txBody>
                    <a:bodyPr/>
                    <a:lstStyle/>
                    <a:p>
                      <a:r>
                        <a:rPr lang="en-US" altLang="zh-CN" dirty="0">
                          <a:latin typeface="微软雅黑" panose="020B0503020204020204" pitchFamily="34" charset="-122"/>
                          <a:ea typeface="微软雅黑" panose="020B0503020204020204" pitchFamily="34" charset="-122"/>
                        </a:rPr>
                        <a:t>Interrupt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中断处于 </a:t>
                      </a:r>
                      <a:r>
                        <a:rPr lang="en-US" altLang="zh-CN" dirty="0" err="1">
                          <a:latin typeface="微软雅黑" panose="020B0503020204020204" pitchFamily="34" charset="-122"/>
                          <a:ea typeface="微软雅黑" panose="020B0503020204020204" pitchFamily="34" charset="-122"/>
                        </a:rPr>
                        <a:t>WaitSleepJoin</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线程状态的线程</a:t>
                      </a:r>
                    </a:p>
                  </a:txBody>
                  <a:tcPr/>
                </a:tc>
                <a:extLst>
                  <a:ext uri="{0D108BD9-81ED-4DB2-BD59-A6C34878D82A}">
                    <a16:rowId xmlns:a16="http://schemas.microsoft.com/office/drawing/2014/main" val="4179266855"/>
                  </a:ext>
                </a:extLst>
              </a:tr>
              <a:tr h="370840">
                <a:tc>
                  <a:txBody>
                    <a:bodyPr/>
                    <a:lstStyle/>
                    <a:p>
                      <a:r>
                        <a:rPr lang="en-US" altLang="zh-CN" dirty="0">
                          <a:latin typeface="微软雅黑" panose="020B0503020204020204" pitchFamily="34" charset="-122"/>
                          <a:ea typeface="微软雅黑" panose="020B0503020204020204" pitchFamily="34" charset="-122"/>
                        </a:rPr>
                        <a:t>Join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已重载。阻塞调用线程，直到某个线程终止时为止</a:t>
                      </a:r>
                    </a:p>
                  </a:txBody>
                  <a:tcPr/>
                </a:tc>
                <a:extLst>
                  <a:ext uri="{0D108BD9-81ED-4DB2-BD59-A6C34878D82A}">
                    <a16:rowId xmlns:a16="http://schemas.microsoft.com/office/drawing/2014/main" val="1555504635"/>
                  </a:ext>
                </a:extLst>
              </a:tr>
              <a:tr h="370840">
                <a:tc>
                  <a:txBody>
                    <a:bodyPr/>
                    <a:lstStyle/>
                    <a:p>
                      <a:r>
                        <a:rPr lang="en-US" altLang="zh-CN" dirty="0">
                          <a:latin typeface="微软雅黑" panose="020B0503020204020204" pitchFamily="34" charset="-122"/>
                          <a:ea typeface="微软雅黑" panose="020B0503020204020204" pitchFamily="34" charset="-122"/>
                        </a:rPr>
                        <a:t>Resume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继续运行已挂起的线程</a:t>
                      </a:r>
                    </a:p>
                  </a:txBody>
                  <a:tcPr/>
                </a:tc>
                <a:extLst>
                  <a:ext uri="{0D108BD9-81ED-4DB2-BD59-A6C34878D82A}">
                    <a16:rowId xmlns:a16="http://schemas.microsoft.com/office/drawing/2014/main" val="2332820234"/>
                  </a:ext>
                </a:extLst>
              </a:tr>
              <a:tr h="370840">
                <a:tc>
                  <a:txBody>
                    <a:bodyPr/>
                    <a:lstStyle/>
                    <a:p>
                      <a:r>
                        <a:rPr lang="en-US" altLang="zh-CN" dirty="0">
                          <a:latin typeface="微软雅黑" panose="020B0503020204020204" pitchFamily="34" charset="-122"/>
                          <a:ea typeface="微软雅黑" panose="020B0503020204020204" pitchFamily="34" charset="-122"/>
                        </a:rPr>
                        <a:t>Start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执行本线程</a:t>
                      </a:r>
                    </a:p>
                  </a:txBody>
                  <a:tcPr/>
                </a:tc>
                <a:extLst>
                  <a:ext uri="{0D108BD9-81ED-4DB2-BD59-A6C34878D82A}">
                    <a16:rowId xmlns:a16="http://schemas.microsoft.com/office/drawing/2014/main" val="3527511794"/>
                  </a:ext>
                </a:extLst>
              </a:tr>
              <a:tr h="370840">
                <a:tc>
                  <a:txBody>
                    <a:bodyPr/>
                    <a:lstStyle/>
                    <a:p>
                      <a:r>
                        <a:rPr lang="en-US" altLang="zh-CN" dirty="0">
                          <a:latin typeface="微软雅黑" panose="020B0503020204020204" pitchFamily="34" charset="-122"/>
                          <a:ea typeface="微软雅黑" panose="020B0503020204020204" pitchFamily="34" charset="-122"/>
                        </a:rPr>
                        <a:t>Suspend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挂起当前线程，如果当前线程已属于挂起状态则不起作用</a:t>
                      </a:r>
                    </a:p>
                  </a:txBody>
                  <a:tcPr/>
                </a:tc>
                <a:extLst>
                  <a:ext uri="{0D108BD9-81ED-4DB2-BD59-A6C34878D82A}">
                    <a16:rowId xmlns:a16="http://schemas.microsoft.com/office/drawing/2014/main" val="2937154791"/>
                  </a:ext>
                </a:extLst>
              </a:tr>
              <a:tr h="370840">
                <a:tc>
                  <a:txBody>
                    <a:bodyPr/>
                    <a:lstStyle/>
                    <a:p>
                      <a:r>
                        <a:rPr lang="en-US" altLang="zh-CN" dirty="0">
                          <a:latin typeface="微软雅黑" panose="020B0503020204020204" pitchFamily="34" charset="-122"/>
                          <a:ea typeface="微软雅黑" panose="020B0503020204020204" pitchFamily="34" charset="-122"/>
                        </a:rPr>
                        <a:t>Sleep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把正在运行的线程挂起一段时间</a:t>
                      </a:r>
                    </a:p>
                  </a:txBody>
                  <a:tcPr/>
                </a:tc>
                <a:extLst>
                  <a:ext uri="{0D108BD9-81ED-4DB2-BD59-A6C34878D82A}">
                    <a16:rowId xmlns:a16="http://schemas.microsoft.com/office/drawing/2014/main" val="3187346368"/>
                  </a:ext>
                </a:extLst>
              </a:tr>
            </a:tbl>
          </a:graphicData>
        </a:graphic>
      </p:graphicFrame>
      <p:sp>
        <p:nvSpPr>
          <p:cNvPr id="3" name="矩形 2">
            <a:extLst>
              <a:ext uri="{FF2B5EF4-FFF2-40B4-BE49-F238E27FC236}">
                <a16:creationId xmlns:a16="http://schemas.microsoft.com/office/drawing/2014/main" id="{ECE0E194-F6C8-476A-8909-D8776BA473F4}"/>
              </a:ext>
            </a:extLst>
          </p:cNvPr>
          <p:cNvSpPr/>
          <p:nvPr/>
        </p:nvSpPr>
        <p:spPr>
          <a:xfrm>
            <a:off x="1219199" y="6258015"/>
            <a:ext cx="10412819" cy="369332"/>
          </a:xfrm>
          <a:prstGeom prst="rect">
            <a:avLst/>
          </a:prstGeom>
        </p:spPr>
        <p:txBody>
          <a:bodyPr wrap="square">
            <a:spAutoFit/>
          </a:bodyPr>
          <a:lstStyle/>
          <a:p>
            <a:r>
              <a:rPr lang="en-US" altLang="zh-CN" sz="1800" dirty="0">
                <a:latin typeface="Consolas" panose="020B0609020204030204" pitchFamily="49" charset="0"/>
              </a:rPr>
              <a:t>https://docs.microsoft.com/en-us/dotnet/api/system.threading.thread </a:t>
            </a:r>
            <a:r>
              <a:rPr lang="zh-CN" altLang="en-US" sz="1800" dirty="0">
                <a:latin typeface="微软雅黑" panose="020B0503020204020204" pitchFamily="34" charset="-122"/>
                <a:ea typeface="微软雅黑" panose="020B0503020204020204" pitchFamily="34" charset="-122"/>
              </a:rPr>
              <a:t>选取</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C#</a:t>
            </a:r>
            <a:endParaRPr lang="zh-CN" altLang="en-US" sz="1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ADDFBF8-D79B-4361-91D2-0C2AEBF7A9F5}"/>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3551985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a:t>线程的常用属性</a:t>
            </a:r>
          </a:p>
        </p:txBody>
      </p:sp>
      <p:graphicFrame>
        <p:nvGraphicFramePr>
          <p:cNvPr id="2" name="表格 1">
            <a:extLst>
              <a:ext uri="{FF2B5EF4-FFF2-40B4-BE49-F238E27FC236}">
                <a16:creationId xmlns:a16="http://schemas.microsoft.com/office/drawing/2014/main" id="{5EDC230E-77CE-41ED-9C75-8F7EDCA95591}"/>
              </a:ext>
            </a:extLst>
          </p:cNvPr>
          <p:cNvGraphicFramePr>
            <a:graphicFrameLocks noGrp="1"/>
          </p:cNvGraphicFramePr>
          <p:nvPr>
            <p:extLst>
              <p:ext uri="{D42A27DB-BD31-4B8C-83A1-F6EECF244321}">
                <p14:modId xmlns:p14="http://schemas.microsoft.com/office/powerpoint/2010/main" val="641247093"/>
              </p:ext>
            </p:extLst>
          </p:nvPr>
        </p:nvGraphicFramePr>
        <p:xfrm>
          <a:off x="1886687" y="1649523"/>
          <a:ext cx="8418625" cy="4418076"/>
        </p:xfrm>
        <a:graphic>
          <a:graphicData uri="http://schemas.openxmlformats.org/drawingml/2006/table">
            <a:tbl>
              <a:tblPr firstRow="1" bandRow="1">
                <a:tableStyleId>{5C22544A-7EE6-4342-B048-85BDC9FD1C3A}</a:tableStyleId>
              </a:tblPr>
              <a:tblGrid>
                <a:gridCol w="2526064">
                  <a:extLst>
                    <a:ext uri="{9D8B030D-6E8A-4147-A177-3AD203B41FA5}">
                      <a16:colId xmlns:a16="http://schemas.microsoft.com/office/drawing/2014/main" val="3335242699"/>
                    </a:ext>
                  </a:extLst>
                </a:gridCol>
                <a:gridCol w="5892561">
                  <a:extLst>
                    <a:ext uri="{9D8B030D-6E8A-4147-A177-3AD203B41FA5}">
                      <a16:colId xmlns:a16="http://schemas.microsoft.com/office/drawing/2014/main" val="347361505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属性名称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197438488"/>
                  </a:ext>
                </a:extLst>
              </a:tr>
              <a:tr h="370840">
                <a:tc>
                  <a:txBody>
                    <a:bodyPr/>
                    <a:lstStyle/>
                    <a:p>
                      <a:r>
                        <a:rPr lang="en-US" altLang="zh-CN" b="0" dirty="0" err="1">
                          <a:latin typeface="微软雅黑" panose="020B0503020204020204" pitchFamily="34" charset="-122"/>
                          <a:ea typeface="微软雅黑" panose="020B0503020204020204" pitchFamily="34" charset="-122"/>
                        </a:rPr>
                        <a:t>CurrentContext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获取线程正在其中执行的当前上下文</a:t>
                      </a:r>
                    </a:p>
                  </a:txBody>
                  <a:tcPr/>
                </a:tc>
                <a:extLst>
                  <a:ext uri="{0D108BD9-81ED-4DB2-BD59-A6C34878D82A}">
                    <a16:rowId xmlns:a16="http://schemas.microsoft.com/office/drawing/2014/main" val="613715097"/>
                  </a:ext>
                </a:extLst>
              </a:tr>
              <a:tr h="370840">
                <a:tc>
                  <a:txBody>
                    <a:bodyPr/>
                    <a:lstStyle/>
                    <a:p>
                      <a:r>
                        <a:rPr lang="en-US" altLang="zh-CN" b="0" dirty="0" err="1">
                          <a:latin typeface="微软雅黑" panose="020B0503020204020204" pitchFamily="34" charset="-122"/>
                          <a:ea typeface="微软雅黑" panose="020B0503020204020204" pitchFamily="34" charset="-122"/>
                        </a:rPr>
                        <a:t>CurrentThread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获取当前正在运行的线程</a:t>
                      </a:r>
                    </a:p>
                  </a:txBody>
                  <a:tcPr/>
                </a:tc>
                <a:extLst>
                  <a:ext uri="{0D108BD9-81ED-4DB2-BD59-A6C34878D82A}">
                    <a16:rowId xmlns:a16="http://schemas.microsoft.com/office/drawing/2014/main" val="131415144"/>
                  </a:ext>
                </a:extLst>
              </a:tr>
              <a:tr h="370840">
                <a:tc>
                  <a:txBody>
                    <a:bodyPr/>
                    <a:lstStyle/>
                    <a:p>
                      <a:r>
                        <a:rPr lang="en-US" altLang="zh-CN" b="0" dirty="0" err="1">
                          <a:latin typeface="微软雅黑" panose="020B0503020204020204" pitchFamily="34" charset="-122"/>
                          <a:ea typeface="微软雅黑" panose="020B0503020204020204" pitchFamily="34" charset="-122"/>
                        </a:rPr>
                        <a:t>ExecutionContext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a:t>
                      </a:r>
                      <a:r>
                        <a:rPr lang="en-US" altLang="zh-CN" b="0" dirty="0" err="1">
                          <a:latin typeface="微软雅黑" panose="020B0503020204020204" pitchFamily="34" charset="-122"/>
                          <a:ea typeface="微软雅黑" panose="020B0503020204020204" pitchFamily="34" charset="-122"/>
                        </a:rPr>
                        <a:t>ExecutionContext</a:t>
                      </a:r>
                      <a:r>
                        <a:rPr lang="zh-CN" altLang="en-US" b="0" dirty="0">
                          <a:latin typeface="微软雅黑" panose="020B0503020204020204" pitchFamily="34" charset="-122"/>
                          <a:ea typeface="微软雅黑" panose="020B0503020204020204" pitchFamily="34" charset="-122"/>
                        </a:rPr>
                        <a:t>对象，该对象包含有关当前线程的各种上下文的信息</a:t>
                      </a:r>
                    </a:p>
                  </a:txBody>
                  <a:tcPr/>
                </a:tc>
                <a:extLst>
                  <a:ext uri="{0D108BD9-81ED-4DB2-BD59-A6C34878D82A}">
                    <a16:rowId xmlns:a16="http://schemas.microsoft.com/office/drawing/2014/main" val="1337599727"/>
                  </a:ext>
                </a:extLst>
              </a:tr>
              <a:tr h="370840">
                <a:tc>
                  <a:txBody>
                    <a:bodyPr/>
                    <a:lstStyle/>
                    <a:p>
                      <a:r>
                        <a:rPr lang="en-US" altLang="zh-CN" b="0" dirty="0" err="1">
                          <a:latin typeface="微软雅黑" panose="020B0503020204020204" pitchFamily="34" charset="-122"/>
                          <a:ea typeface="微软雅黑" panose="020B0503020204020204" pitchFamily="34" charset="-122"/>
                        </a:rPr>
                        <a:t>IsAlive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获取一个值，该值指示当前线程的执行状态</a:t>
                      </a:r>
                    </a:p>
                  </a:txBody>
                  <a:tcPr/>
                </a:tc>
                <a:extLst>
                  <a:ext uri="{0D108BD9-81ED-4DB2-BD59-A6C34878D82A}">
                    <a16:rowId xmlns:a16="http://schemas.microsoft.com/office/drawing/2014/main" val="496540248"/>
                  </a:ext>
                </a:extLst>
              </a:tr>
              <a:tr h="370840">
                <a:tc>
                  <a:txBody>
                    <a:bodyPr/>
                    <a:lstStyle/>
                    <a:p>
                      <a:r>
                        <a:rPr lang="en-US" altLang="zh-CN" b="0" dirty="0" err="1">
                          <a:latin typeface="微软雅黑" panose="020B0503020204020204" pitchFamily="34" charset="-122"/>
                          <a:ea typeface="微软雅黑" panose="020B0503020204020204" pitchFamily="34" charset="-122"/>
                        </a:rPr>
                        <a:t>IsBackground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获取或设置一个值，该值指示某个线程是否为后台线程</a:t>
                      </a:r>
                    </a:p>
                  </a:txBody>
                  <a:tcPr/>
                </a:tc>
                <a:extLst>
                  <a:ext uri="{0D108BD9-81ED-4DB2-BD59-A6C34878D82A}">
                    <a16:rowId xmlns:a16="http://schemas.microsoft.com/office/drawing/2014/main" val="3441002146"/>
                  </a:ext>
                </a:extLst>
              </a:tr>
              <a:tr h="370840">
                <a:tc>
                  <a:txBody>
                    <a:bodyPr/>
                    <a:lstStyle/>
                    <a:p>
                      <a:r>
                        <a:rPr lang="en-US" altLang="zh-CN" b="0" dirty="0" err="1">
                          <a:latin typeface="微软雅黑" panose="020B0503020204020204" pitchFamily="34" charset="-122"/>
                          <a:ea typeface="微软雅黑" panose="020B0503020204020204" pitchFamily="34" charset="-122"/>
                        </a:rPr>
                        <a:t>IsThreadPoolThread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获取一个值，该值指示线程是否属于托管线程池</a:t>
                      </a:r>
                    </a:p>
                  </a:txBody>
                  <a:tcPr/>
                </a:tc>
                <a:extLst>
                  <a:ext uri="{0D108BD9-81ED-4DB2-BD59-A6C34878D82A}">
                    <a16:rowId xmlns:a16="http://schemas.microsoft.com/office/drawing/2014/main" val="139721547"/>
                  </a:ext>
                </a:extLst>
              </a:tr>
              <a:tr h="370840">
                <a:tc>
                  <a:txBody>
                    <a:bodyPr/>
                    <a:lstStyle/>
                    <a:p>
                      <a:r>
                        <a:rPr lang="en-US" altLang="zh-CN" b="0" dirty="0" err="1">
                          <a:latin typeface="微软雅黑" panose="020B0503020204020204" pitchFamily="34" charset="-122"/>
                          <a:ea typeface="微软雅黑" panose="020B0503020204020204" pitchFamily="34" charset="-122"/>
                        </a:rPr>
                        <a:t>ManagedThreadId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获取当前托管线程的唯一标识符</a:t>
                      </a:r>
                    </a:p>
                  </a:txBody>
                  <a:tcPr/>
                </a:tc>
                <a:extLst>
                  <a:ext uri="{0D108BD9-81ED-4DB2-BD59-A6C34878D82A}">
                    <a16:rowId xmlns:a16="http://schemas.microsoft.com/office/drawing/2014/main" val="3186558174"/>
                  </a:ext>
                </a:extLst>
              </a:tr>
              <a:tr h="370840">
                <a:tc>
                  <a:txBody>
                    <a:bodyPr/>
                    <a:lstStyle/>
                    <a:p>
                      <a:r>
                        <a:rPr lang="en-US" altLang="zh-CN" b="0" dirty="0">
                          <a:latin typeface="微软雅黑" panose="020B0503020204020204" pitchFamily="34" charset="-122"/>
                          <a:ea typeface="微软雅黑" panose="020B0503020204020204" pitchFamily="34" charset="-122"/>
                        </a:rPr>
                        <a:t>Name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获取或设置线程的名称</a:t>
                      </a:r>
                    </a:p>
                  </a:txBody>
                  <a:tcPr/>
                </a:tc>
                <a:extLst>
                  <a:ext uri="{0D108BD9-81ED-4DB2-BD59-A6C34878D82A}">
                    <a16:rowId xmlns:a16="http://schemas.microsoft.com/office/drawing/2014/main" val="171765863"/>
                  </a:ext>
                </a:extLst>
              </a:tr>
              <a:tr h="370840">
                <a:tc>
                  <a:txBody>
                    <a:bodyPr/>
                    <a:lstStyle/>
                    <a:p>
                      <a:r>
                        <a:rPr lang="en-US" altLang="zh-CN" b="0" dirty="0">
                          <a:latin typeface="微软雅黑" panose="020B0503020204020204" pitchFamily="34" charset="-122"/>
                          <a:ea typeface="微软雅黑" panose="020B0503020204020204" pitchFamily="34" charset="-122"/>
                        </a:rPr>
                        <a:t>Priority</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获取或设置一个值，该值指示线程的调度优先级</a:t>
                      </a:r>
                    </a:p>
                  </a:txBody>
                  <a:tcPr/>
                </a:tc>
                <a:extLst>
                  <a:ext uri="{0D108BD9-81ED-4DB2-BD59-A6C34878D82A}">
                    <a16:rowId xmlns:a16="http://schemas.microsoft.com/office/drawing/2014/main" val="1077941533"/>
                  </a:ext>
                </a:extLst>
              </a:tr>
              <a:tr h="370840">
                <a:tc>
                  <a:txBody>
                    <a:bodyPr/>
                    <a:lstStyle/>
                    <a:p>
                      <a:r>
                        <a:rPr lang="en-US" altLang="zh-CN" b="0" dirty="0" err="1">
                          <a:latin typeface="微软雅黑" panose="020B0503020204020204" pitchFamily="34" charset="-122"/>
                          <a:ea typeface="微软雅黑" panose="020B0503020204020204" pitchFamily="34" charset="-122"/>
                        </a:rPr>
                        <a:t>ThreadState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获取一个值，该值包含当前线程的状态</a:t>
                      </a:r>
                    </a:p>
                  </a:txBody>
                  <a:tcPr/>
                </a:tc>
                <a:extLst>
                  <a:ext uri="{0D108BD9-81ED-4DB2-BD59-A6C34878D82A}">
                    <a16:rowId xmlns:a16="http://schemas.microsoft.com/office/drawing/2014/main" val="3604783540"/>
                  </a:ext>
                </a:extLst>
              </a:tr>
            </a:tbl>
          </a:graphicData>
        </a:graphic>
      </p:graphicFrame>
      <p:sp>
        <p:nvSpPr>
          <p:cNvPr id="4" name="文本框 3">
            <a:extLst>
              <a:ext uri="{FF2B5EF4-FFF2-40B4-BE49-F238E27FC236}">
                <a16:creationId xmlns:a16="http://schemas.microsoft.com/office/drawing/2014/main" id="{EF81CC70-1FB5-483C-8387-E33D361F4DC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2196151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前台线程：只有所有的前台线程都结束，应用程序才能结束。默认情况下创建的线程都是前台线程</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后台线程：只要所有的前台线程结束，后台线程自动结束。</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且必须在调用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方法之前设置线程的类型，否则一旦线程运行，将无法改变其类型</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而前台线程一般用于处理需要长时间等待的任务，如在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6162365" y="2056549"/>
            <a:ext cx="5954237" cy="3375585"/>
          </a:xfrm>
          <a:prstGeom prst="rect">
            <a:avLst/>
          </a:prstGeom>
        </p:spPr>
      </p:pic>
      <p:sp>
        <p:nvSpPr>
          <p:cNvPr id="5" name="矩形 4">
            <a:extLst>
              <a:ext uri="{FF2B5EF4-FFF2-40B4-BE49-F238E27FC236}">
                <a16:creationId xmlns:a16="http://schemas.microsoft.com/office/drawing/2014/main" id="{2C4CD2B7-3D78-44C7-832B-B874FC5113BE}"/>
              </a:ext>
            </a:extLst>
          </p:cNvPr>
          <p:cNvSpPr/>
          <p:nvPr/>
        </p:nvSpPr>
        <p:spPr>
          <a:xfrm>
            <a:off x="6029637" y="2769415"/>
            <a:ext cx="1121258"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C42DE91-B912-4042-A98A-C140FB6CCB7A}"/>
              </a:ext>
            </a:extLst>
          </p:cNvPr>
          <p:cNvSpPr/>
          <p:nvPr/>
        </p:nvSpPr>
        <p:spPr>
          <a:xfrm>
            <a:off x="11158538" y="3120639"/>
            <a:ext cx="857250" cy="308361"/>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755BB0A-692E-4277-BFBD-77F397CE5B2F}"/>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2898970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 windows</a:t>
            </a:r>
            <a:r>
              <a:rPr lang="zh-CN" altLang="en-US" sz="2000" dirty="0">
                <a:latin typeface="微软雅黑" panose="020B0503020204020204" pitchFamily="34" charset="-122"/>
                <a:ea typeface="微软雅黑" panose="020B0503020204020204" pitchFamily="34" charset="-122"/>
              </a:rPr>
              <a:t>中的线程按照优先级进行调度</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a:latin typeface="微软雅黑" panose="020B0503020204020204" pitchFamily="34" charset="-122"/>
                <a:ea typeface="微软雅黑" panose="020B0503020204020204" pitchFamily="34" charset="-122"/>
              </a:rPr>
              <a:t> 具有最高优先权的线程一直被执行</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相同优先级的线程 按时间片轮转执行，时间片在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系统中通常</a:t>
            </a:r>
            <a:r>
              <a:rPr lang="en-US" altLang="zh-CN" sz="2000" dirty="0">
                <a:latin typeface="微软雅黑" panose="020B0503020204020204" pitchFamily="34" charset="-122"/>
                <a:ea typeface="微软雅黑" panose="020B0503020204020204" pitchFamily="34" charset="-122"/>
              </a:rPr>
              <a:t>20ms</a:t>
            </a:r>
          </a:p>
          <a:p>
            <a:pPr>
              <a:lnSpc>
                <a:spcPct val="125000"/>
              </a:lnSpc>
            </a:pPr>
            <a:r>
              <a:rPr lang="zh-CN" altLang="en-US" sz="2000" dirty="0">
                <a:latin typeface="微软雅黑" panose="020B0503020204020204" pitchFamily="34" charset="-122"/>
                <a:ea typeface="微软雅黑" panose="020B0503020204020204" pitchFamily="34" charset="-122"/>
              </a:rPr>
              <a:t> 当更高优先级的线程就绪时，高优先的线程会抢占执行低优先级的线程</a:t>
            </a:r>
          </a:p>
        </p:txBody>
      </p:sp>
      <p:graphicFrame>
        <p:nvGraphicFramePr>
          <p:cNvPr id="4" name="表格 3">
            <a:extLst>
              <a:ext uri="{FF2B5EF4-FFF2-40B4-BE49-F238E27FC236}">
                <a16:creationId xmlns:a16="http://schemas.microsoft.com/office/drawing/2014/main" id="{FE201E4A-38A1-4384-BBC4-C93D53E39F85}"/>
              </a:ext>
            </a:extLst>
          </p:cNvPr>
          <p:cNvGraphicFramePr>
            <a:graphicFrameLocks noGrp="1"/>
          </p:cNvGraphicFramePr>
          <p:nvPr>
            <p:extLst>
              <p:ext uri="{D42A27DB-BD31-4B8C-83A1-F6EECF244321}">
                <p14:modId xmlns:p14="http://schemas.microsoft.com/office/powerpoint/2010/main" val="2841579706"/>
              </p:ext>
            </p:extLst>
          </p:nvPr>
        </p:nvGraphicFramePr>
        <p:xfrm>
          <a:off x="1845874" y="3080093"/>
          <a:ext cx="8500252" cy="3107817"/>
        </p:xfrm>
        <a:graphic>
          <a:graphicData uri="http://schemas.openxmlformats.org/drawingml/2006/table">
            <a:tbl>
              <a:tblPr firstRow="1" bandRow="1">
                <a:tableStyleId>{5C22544A-7EE6-4342-B048-85BDC9FD1C3A}</a:tableStyleId>
              </a:tblPr>
              <a:tblGrid>
                <a:gridCol w="2071936">
                  <a:extLst>
                    <a:ext uri="{9D8B030D-6E8A-4147-A177-3AD203B41FA5}">
                      <a16:colId xmlns:a16="http://schemas.microsoft.com/office/drawing/2014/main" val="3154505206"/>
                    </a:ext>
                  </a:extLst>
                </a:gridCol>
                <a:gridCol w="6428316">
                  <a:extLst>
                    <a:ext uri="{9D8B030D-6E8A-4147-A177-3AD203B41FA5}">
                      <a16:colId xmlns:a16="http://schemas.microsoft.com/office/drawing/2014/main" val="194025266"/>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成员名称</a:t>
                      </a:r>
                    </a:p>
                  </a:txBody>
                  <a:tcPr/>
                </a:tc>
                <a:tc>
                  <a:txBody>
                    <a:bodyPr/>
                    <a:lstStyle/>
                    <a:p>
                      <a:pPr algn="ctr"/>
                      <a:r>
                        <a:rPr lang="zh-CN" altLang="en-US"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999031553"/>
                  </a:ext>
                </a:extLst>
              </a:tr>
              <a:tr h="370840">
                <a:tc>
                  <a:txBody>
                    <a:bodyPr/>
                    <a:lstStyle/>
                    <a:p>
                      <a:r>
                        <a:rPr lang="en-US" altLang="zh-CN" dirty="0">
                          <a:latin typeface="微软雅黑" panose="020B0503020204020204" pitchFamily="34" charset="-122"/>
                          <a:ea typeface="微软雅黑" panose="020B0503020204020204" pitchFamily="34" charset="-122"/>
                        </a:rPr>
                        <a:t>Lowest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安排在具有任何其它优先级的线程之后</a:t>
                      </a:r>
                    </a:p>
                  </a:txBody>
                  <a:tcPr/>
                </a:tc>
                <a:extLst>
                  <a:ext uri="{0D108BD9-81ED-4DB2-BD59-A6C34878D82A}">
                    <a16:rowId xmlns:a16="http://schemas.microsoft.com/office/drawing/2014/main" val="3232363943"/>
                  </a:ext>
                </a:extLst>
              </a:tr>
              <a:tr h="370840">
                <a:tc>
                  <a:txBody>
                    <a:bodyPr/>
                    <a:lstStyle/>
                    <a:p>
                      <a:r>
                        <a:rPr lang="en-US" altLang="zh-CN" dirty="0" err="1">
                          <a:latin typeface="微软雅黑" panose="020B0503020204020204" pitchFamily="34" charset="-122"/>
                          <a:ea typeface="微软雅黑" panose="020B0503020204020204" pitchFamily="34" charset="-122"/>
                        </a:rPr>
                        <a:t>BelowNormal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Lowest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640876962"/>
                  </a:ext>
                </a:extLst>
              </a:tr>
              <a:tr h="370840">
                <a:tc>
                  <a:txBody>
                    <a:bodyPr/>
                    <a:lstStyle/>
                    <a:p>
                      <a:r>
                        <a:rPr lang="en-US" altLang="zh-CN" dirty="0">
                          <a:latin typeface="微软雅黑" panose="020B0503020204020204" pitchFamily="34" charset="-122"/>
                          <a:ea typeface="微软雅黑" panose="020B0503020204020204" pitchFamily="34" charset="-122"/>
                        </a:rPr>
                        <a:t>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默认选择。可以将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err="1">
                          <a:latin typeface="微软雅黑" panose="020B0503020204020204" pitchFamily="34" charset="-122"/>
                          <a:ea typeface="微软雅黑" panose="020B0503020204020204" pitchFamily="34" charset="-122"/>
                        </a:rPr>
                        <a:t>AboveNormaI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err="1">
                          <a:latin typeface="微软雅黑" panose="020B0503020204020204" pitchFamily="34" charset="-122"/>
                          <a:ea typeface="微软雅黑" panose="020B0503020204020204" pitchFamily="34" charset="-122"/>
                        </a:rPr>
                        <a:t>BelowNormal</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3867001458"/>
                  </a:ext>
                </a:extLst>
              </a:tr>
              <a:tr h="370840">
                <a:tc>
                  <a:txBody>
                    <a:bodyPr/>
                    <a:lstStyle/>
                    <a:p>
                      <a:r>
                        <a:rPr lang="en-US" altLang="zh-CN" dirty="0" err="1">
                          <a:latin typeface="微软雅黑" panose="020B0503020204020204" pitchFamily="34" charset="-122"/>
                          <a:ea typeface="微软雅黑" panose="020B0503020204020204" pitchFamily="34" charset="-122"/>
                        </a:rPr>
                        <a:t>AboveNormal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Highest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96866061"/>
                  </a:ext>
                </a:extLst>
              </a:tr>
              <a:tr h="370840">
                <a:tc>
                  <a:txBody>
                    <a:bodyPr/>
                    <a:lstStyle/>
                    <a:p>
                      <a:r>
                        <a:rPr lang="en-US" altLang="zh-CN" dirty="0">
                          <a:latin typeface="微软雅黑" panose="020B0503020204020204" pitchFamily="34" charset="-122"/>
                          <a:ea typeface="微软雅黑" panose="020B0503020204020204" pitchFamily="34" charset="-122"/>
                        </a:rPr>
                        <a:t>Highest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安排在具有任何其它优先级的线程之前</a:t>
                      </a:r>
                    </a:p>
                  </a:txBody>
                  <a:tcPr/>
                </a:tc>
                <a:extLst>
                  <a:ext uri="{0D108BD9-81ED-4DB2-BD59-A6C34878D82A}">
                    <a16:rowId xmlns:a16="http://schemas.microsoft.com/office/drawing/2014/main" val="1747788523"/>
                  </a:ext>
                </a:extLst>
              </a:tr>
            </a:tbl>
          </a:graphicData>
        </a:graphic>
      </p:graphicFrame>
      <p:sp>
        <p:nvSpPr>
          <p:cNvPr id="5" name="文本框 4">
            <a:extLst>
              <a:ext uri="{FF2B5EF4-FFF2-40B4-BE49-F238E27FC236}">
                <a16:creationId xmlns:a16="http://schemas.microsoft.com/office/drawing/2014/main" id="{D69E709F-E5F2-4459-8DED-A89C4E3B710C}"/>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2706382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3372477"/>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开发与应用</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03250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normAutofit/>
          </a:bodyPr>
          <a:lstStyle/>
          <a:p>
            <a:pPr algn="ctr" eaLnBrk="1" hangingPunct="1"/>
            <a:r>
              <a:rPr lang="zh-CN" altLang="en-US" dirty="0"/>
              <a:t>多线程</a:t>
            </a:r>
          </a:p>
        </p:txBody>
      </p:sp>
      <p:sp>
        <p:nvSpPr>
          <p:cNvPr id="15364" name="Rectangle 3"/>
          <p:cNvSpPr>
            <a:spLocks noGrp="1" noChangeArrowheads="1"/>
          </p:cNvSpPr>
          <p:nvPr>
            <p:ph type="body" idx="4294967295"/>
          </p:nvPr>
        </p:nvSpPr>
        <p:spPr>
          <a:xfrm>
            <a:off x="838200" y="1261835"/>
            <a:ext cx="10834688" cy="5345113"/>
          </a:xfrm>
        </p:spPr>
        <p:txBody>
          <a:bodyPr>
            <a:normAutofit fontScale="925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运行速度太快，硬件处理速度跟不上，所以操作系统进行分时间片管理</a:t>
            </a:r>
            <a:endParaRPr lang="en-US" altLang="zh-CN" sz="2800" dirty="0"/>
          </a:p>
          <a:p>
            <a:pPr lvl="1">
              <a:lnSpc>
                <a:spcPct val="125000"/>
              </a:lnSpc>
              <a:spcBef>
                <a:spcPts val="600"/>
              </a:spcBef>
            </a:pPr>
            <a:r>
              <a:rPr lang="zh-CN" altLang="en-US" sz="2200" dirty="0"/>
              <a:t>从宏观角度来说是多线程并发的，因</a:t>
            </a:r>
            <a:r>
              <a:rPr lang="en-US" altLang="zh-CN" sz="2200" dirty="0"/>
              <a:t>CPU</a:t>
            </a:r>
            <a:r>
              <a:rPr lang="zh-CN" altLang="en-US" sz="2200" dirty="0"/>
              <a:t>速度太快，看起来是同时执行不同操作</a:t>
            </a:r>
            <a:endParaRPr lang="en-US" altLang="zh-CN" sz="2200" dirty="0"/>
          </a:p>
          <a:p>
            <a:pPr lvl="1">
              <a:lnSpc>
                <a:spcPct val="125000"/>
              </a:lnSpc>
              <a:spcBef>
                <a:spcPts val="600"/>
              </a:spcBef>
            </a:pPr>
            <a:r>
              <a:rPr lang="zh-CN" altLang="en-US" sz="2200" dirty="0"/>
              <a:t>从微观角度来讲，同一时刻通常只能有一个线程在一个核上处理</a:t>
            </a:r>
          </a:p>
          <a:p>
            <a:pPr marL="0" indent="0">
              <a:buNone/>
            </a:pPr>
            <a:r>
              <a:rPr lang="en-US" altLang="zh-CN" sz="2800" dirty="0"/>
              <a:t>2</a:t>
            </a:r>
            <a:r>
              <a:rPr lang="zh-CN" altLang="en-US" sz="2800" dirty="0"/>
              <a:t>、目前电脑都是多核的，一个核在同一时刻运行一个线程，超线程技术处理两个线程，目前最常见的</a:t>
            </a:r>
            <a:r>
              <a:rPr lang="en-US" altLang="zh-CN" sz="2800" dirty="0"/>
              <a:t>CPU</a:t>
            </a:r>
            <a:r>
              <a:rPr lang="zh-CN" altLang="en-US" sz="2800" dirty="0"/>
              <a:t>是</a:t>
            </a:r>
            <a:r>
              <a:rPr lang="en-US" altLang="zh-CN" sz="2800" dirty="0"/>
              <a:t>16</a:t>
            </a:r>
            <a:r>
              <a:rPr lang="zh-CN" altLang="en-US" sz="2800" dirty="0"/>
              <a:t>核</a:t>
            </a:r>
            <a:r>
              <a:rPr lang="en-US" altLang="zh-CN" sz="2800" dirty="0"/>
              <a:t>32</a:t>
            </a:r>
            <a:r>
              <a:rPr lang="zh-CN" altLang="en-US" sz="2800" dirty="0"/>
              <a:t>线程，最高</a:t>
            </a:r>
            <a:r>
              <a:rPr lang="en-US" altLang="zh-CN" sz="2800" dirty="0"/>
              <a:t> 5995WX</a:t>
            </a:r>
          </a:p>
          <a:p>
            <a:pPr marL="0" indent="0">
              <a:buNone/>
            </a:pPr>
            <a:endParaRPr lang="en-US" altLang="zh-CN" sz="2800" dirty="0"/>
          </a:p>
          <a:p>
            <a:pPr marL="0" indent="0">
              <a:buNone/>
            </a:pPr>
            <a:r>
              <a:rPr lang="zh-CN" altLang="en-US" sz="2800" dirty="0"/>
              <a:t>多线程的优点：</a:t>
            </a:r>
            <a:endParaRPr lang="en-US" altLang="zh-CN" sz="2800" dirty="0"/>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线程机制使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程序具有异步执行能力以充分发挥机器计算能力，程序还可以利用其他计算机的处理能力</a:t>
            </a: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合理的线程分工使得数据计算与用户交互得到均衡</a:t>
            </a:r>
          </a:p>
          <a:p>
            <a:pPr lvl="1"/>
            <a:endParaRPr lang="en-US" altLang="zh-CN" sz="2600" dirty="0"/>
          </a:p>
          <a:p>
            <a:endParaRPr lang="en-US" altLang="zh-CN" sz="2800" dirty="0"/>
          </a:p>
          <a:p>
            <a:endParaRPr lang="zh-CN" altLang="en-US" sz="2800" dirty="0"/>
          </a:p>
        </p:txBody>
      </p:sp>
      <p:sp>
        <p:nvSpPr>
          <p:cNvPr id="2" name="文本框 1">
            <a:extLst>
              <a:ext uri="{FF2B5EF4-FFF2-40B4-BE49-F238E27FC236}">
                <a16:creationId xmlns:a16="http://schemas.microsoft.com/office/drawing/2014/main" id="{B192C42C-4307-4AF7-AF50-975A4FDCE3EC}"/>
              </a:ext>
            </a:extLst>
          </p:cNvPr>
          <p:cNvSpPr txBox="1"/>
          <p:nvPr/>
        </p:nvSpPr>
        <p:spPr>
          <a:xfrm>
            <a:off x="51304" y="3565060"/>
            <a:ext cx="3824010" cy="369332"/>
          </a:xfrm>
          <a:prstGeom prst="rect">
            <a:avLst/>
          </a:prstGeom>
          <a:noFill/>
        </p:spPr>
        <p:txBody>
          <a:bodyPr wrap="square" rtlCol="0">
            <a:spAutoFit/>
          </a:bodyPr>
          <a:lstStyle/>
          <a:p>
            <a:pPr algn="ctr"/>
            <a:r>
              <a:rPr lang="en-US" altLang="zh-CN" sz="1800" dirty="0">
                <a:solidFill>
                  <a:srgbClr val="7030A0"/>
                </a:solidFill>
                <a:latin typeface="Consolas" panose="020B0609020204030204" pitchFamily="49" charset="0"/>
                <a:ea typeface="微软雅黑" panose="020B0503020204020204" pitchFamily="34" charset="-122"/>
              </a:rPr>
              <a:t>GPU?  CUDA?  </a:t>
            </a:r>
            <a:r>
              <a:rPr lang="en-US" altLang="zh-CN" sz="1800" dirty="0" err="1">
                <a:solidFill>
                  <a:srgbClr val="7030A0"/>
                </a:solidFill>
                <a:latin typeface="Consolas" panose="020B0609020204030204" pitchFamily="49" charset="0"/>
                <a:ea typeface="微软雅黑" panose="020B0503020204020204" pitchFamily="34" charset="-122"/>
              </a:rPr>
              <a:t>cudnn</a:t>
            </a:r>
            <a:r>
              <a:rPr lang="en-US" altLang="zh-CN" sz="1800" dirty="0">
                <a:solidFill>
                  <a:srgbClr val="7030A0"/>
                </a:solidFill>
                <a:latin typeface="Consolas" panose="020B0609020204030204" pitchFamily="49" charset="0"/>
                <a:ea typeface="微软雅黑" panose="020B0503020204020204" pitchFamily="34" charset="-122"/>
              </a:rPr>
              <a:t>?  </a:t>
            </a:r>
            <a:r>
              <a:rPr lang="en-US" altLang="zh-CN" sz="1800" dirty="0" err="1">
                <a:solidFill>
                  <a:srgbClr val="7030A0"/>
                </a:solidFill>
                <a:latin typeface="Consolas" panose="020B0609020204030204" pitchFamily="49" charset="0"/>
                <a:ea typeface="微软雅黑" panose="020B0503020204020204" pitchFamily="34" charset="-122"/>
              </a:rPr>
              <a:t>libcu</a:t>
            </a:r>
            <a:r>
              <a:rPr lang="en-US" altLang="zh-CN" sz="1800" dirty="0">
                <a:solidFill>
                  <a:srgbClr val="7030A0"/>
                </a:solidFill>
                <a:latin typeface="Consolas" panose="020B0609020204030204" pitchFamily="49" charset="0"/>
                <a:ea typeface="微软雅黑" panose="020B0503020204020204" pitchFamily="34" charset="-122"/>
              </a:rPr>
              <a:t>++</a:t>
            </a:r>
            <a:endParaRPr lang="zh-CN" altLang="en-US" sz="1800" dirty="0">
              <a:solidFill>
                <a:srgbClr val="7030A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C36925CF-6157-4C1E-99F4-8BAB86D61DED}"/>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2396508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a:t>线程的并行</a:t>
            </a:r>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
        <p:nvSpPr>
          <p:cNvPr id="4" name="文本框 3">
            <a:extLst>
              <a:ext uri="{FF2B5EF4-FFF2-40B4-BE49-F238E27FC236}">
                <a16:creationId xmlns:a16="http://schemas.microsoft.com/office/drawing/2014/main" id="{B1F1B0A7-A4F9-4901-B593-FF73F6E577A2}"/>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4048757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a:t>线程的并发</a:t>
            </a:r>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机器采用时间片轮转算法轮流执行线程，形成并发执行</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线程可以很好平衡程序响应与数据处理，还能通过网络利用其它处理机资源</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线程同步控制非常复杂，调试困难</a:t>
            </a:r>
          </a:p>
        </p:txBody>
      </p:sp>
      <p:sp>
        <p:nvSpPr>
          <p:cNvPr id="17" name="文本框 16">
            <a:extLst>
              <a:ext uri="{FF2B5EF4-FFF2-40B4-BE49-F238E27FC236}">
                <a16:creationId xmlns:a16="http://schemas.microsoft.com/office/drawing/2014/main" id="{1580F7AF-8269-4DF7-9C8E-2E370AA35DD7}"/>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33817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DD2ADD-D496-41E3-B599-C79A56D8F399}"/>
              </a:ext>
            </a:extLst>
          </p:cNvPr>
          <p:cNvSpPr txBox="1"/>
          <p:nvPr/>
        </p:nvSpPr>
        <p:spPr>
          <a:xfrm>
            <a:off x="350653" y="5526435"/>
            <a:ext cx="6121585" cy="707886"/>
          </a:xfrm>
          <a:prstGeom prst="rect">
            <a:avLst/>
          </a:prstGeom>
          <a:noFill/>
        </p:spPr>
        <p:txBody>
          <a:bodyPr wrap="square" rtlCol="0">
            <a:spAutoFit/>
          </a:bodyPr>
          <a:lstStyle/>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实验课时间：</a:t>
            </a:r>
            <a:endParaRPr lang="en-US" altLang="zh-CN" sz="2000" dirty="0">
              <a:solidFill>
                <a:schemeClr val="accent6">
                  <a:lumMod val="50000"/>
                </a:schemeClr>
              </a:solidFill>
              <a:latin typeface="微软雅黑" panose="020B0503020204020204" pitchFamily="34" charset="-122"/>
              <a:ea typeface="微软雅黑" panose="020B0503020204020204" pitchFamily="34" charset="-122"/>
            </a:endParaRPr>
          </a:p>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  第</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5</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周周</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下午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14:00-17:00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计算机学院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B302</a:t>
            </a:r>
          </a:p>
        </p:txBody>
      </p:sp>
    </p:spTree>
    <p:extLst>
      <p:ext uri="{BB962C8B-B14F-4D97-AF65-F5344CB8AC3E}">
        <p14:creationId xmlns:p14="http://schemas.microsoft.com/office/powerpoint/2010/main" val="2556543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线程应用场合</a:t>
            </a:r>
          </a:p>
        </p:txBody>
      </p:sp>
      <p:sp>
        <p:nvSpPr>
          <p:cNvPr id="25604" name="Rectangle 3"/>
          <p:cNvSpPr>
            <a:spLocks noGrp="1" noChangeArrowheads="1"/>
          </p:cNvSpPr>
          <p:nvPr>
            <p:ph idx="9"/>
          </p:nvPr>
        </p:nvSpPr>
        <p:spPr>
          <a:xfrm>
            <a:off x="2986088" y="1964531"/>
            <a:ext cx="8367711" cy="4498742"/>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有不同优先级的任务</a:t>
            </a:r>
          </a:p>
          <a:p>
            <a:pPr marL="514350" indent="-514350" eaLnBrk="1" hangingPunct="1">
              <a:lnSpc>
                <a:spcPct val="90000"/>
              </a:lnSpc>
              <a:buAutoNum type="arabicPeriod" startAt="5"/>
            </a:pPr>
            <a:r>
              <a:rPr lang="zh-CN" altLang="en-US" sz="2800" dirty="0">
                <a:latin typeface="微软雅黑" panose="020B0503020204020204" pitchFamily="34" charset="-122"/>
                <a:ea typeface="微软雅黑" panose="020B0503020204020204" pitchFamily="34" charset="-122"/>
              </a:rPr>
              <a:t>用户响应效能与数据运算均衡</a:t>
            </a:r>
            <a:endParaRPr lang="en-US" altLang="zh-CN" sz="2800" dirty="0">
              <a:latin typeface="微软雅黑" panose="020B0503020204020204" pitchFamily="34" charset="-122"/>
              <a:ea typeface="微软雅黑" panose="020B0503020204020204" pitchFamily="34" charset="-122"/>
            </a:endParaRPr>
          </a:p>
          <a:p>
            <a:pPr marL="514350" indent="-514350" eaLnBrk="1" hangingPunct="1">
              <a:lnSpc>
                <a:spcPct val="90000"/>
              </a:lnSpc>
              <a:buAutoNum type="arabicPeriod" startAt="5"/>
            </a:pPr>
            <a:r>
              <a:rPr lang="zh-CN" altLang="en-US" sz="2800" dirty="0"/>
              <a:t>机器学习</a:t>
            </a:r>
            <a:endParaRPr lang="zh-CN" altLang="en-US"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DB5D53B1-B7FB-427C-8F30-731166780227}"/>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2558226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normAutofit/>
          </a:bodyPr>
          <a:lstStyle/>
          <a:p>
            <a:pPr eaLnBrk="1" hangingPunct="1"/>
            <a:r>
              <a:rPr lang="zh-CN" altLang="en-US" dirty="0"/>
              <a:t>线程缺点</a:t>
            </a:r>
          </a:p>
        </p:txBody>
      </p:sp>
      <p:sp>
        <p:nvSpPr>
          <p:cNvPr id="26628" name="Rectangle 3"/>
          <p:cNvSpPr>
            <a:spLocks noGrp="1" noChangeArrowheads="1"/>
          </p:cNvSpPr>
          <p:nvPr>
            <p:ph idx="9"/>
          </p:nvPr>
        </p:nvSpPr>
        <p:spPr/>
        <p:txBody>
          <a:bodyPr>
            <a:norm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线程控制代码非常复杂，并可能产生许多</a:t>
            </a:r>
            <a:r>
              <a:rPr lang="en-US" altLang="zh-CN" sz="2800" dirty="0">
                <a:latin typeface="微软雅黑" panose="020B0503020204020204" pitchFamily="34" charset="-122"/>
                <a:ea typeface="微软雅黑" panose="020B0503020204020204" pitchFamily="34" charset="-122"/>
              </a:rPr>
              <a:t>bug</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线程的非正常终结会造成资源浪费影响系统的运行性能</a:t>
            </a:r>
          </a:p>
        </p:txBody>
      </p:sp>
      <p:sp>
        <p:nvSpPr>
          <p:cNvPr id="4" name="文本框 3">
            <a:extLst>
              <a:ext uri="{FF2B5EF4-FFF2-40B4-BE49-F238E27FC236}">
                <a16:creationId xmlns:a16="http://schemas.microsoft.com/office/drawing/2014/main" id="{C95C26E5-D35C-4FEC-876D-BD8271BF64F1}"/>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1896319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normAutofit/>
          </a:bodyPr>
          <a:lstStyle/>
          <a:p>
            <a:pPr eaLnBrk="1" hangingPunct="1"/>
            <a:r>
              <a:rPr lang="en-US" altLang="zh-CN" dirty="0"/>
              <a:t>Cache</a:t>
            </a:r>
            <a:r>
              <a:rPr lang="zh-CN" altLang="en-US" dirty="0"/>
              <a:t>与提升多线程效率</a:t>
            </a:r>
          </a:p>
        </p:txBody>
      </p:sp>
      <p:sp>
        <p:nvSpPr>
          <p:cNvPr id="26628" name="Rectangle 3"/>
          <p:cNvSpPr>
            <a:spLocks noGrp="1" noChangeArrowheads="1"/>
          </p:cNvSpPr>
          <p:nvPr>
            <p:ph idx="9"/>
          </p:nvPr>
        </p:nvSpPr>
        <p:spPr/>
        <p:txBody>
          <a:bodyPr>
            <a:normAutofit lnSpcReduction="10000"/>
          </a:bodyPr>
          <a:lstStyle/>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https://www.pcmag.com/encyclopedia/term/cache-line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https://open-cas.github.io/cache_line.html</a:t>
            </a: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https://software.intel.com/content/www/us/en/develop/articles/coding-for-performance-data-alignment-and-structures.html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https://stackoverflow.com/questions/14707803/line-size-of-l1-and-l2-caches</a:t>
            </a:r>
          </a:p>
          <a:p>
            <a:pPr>
              <a:lnSpc>
                <a:spcPct val="125000"/>
              </a:lnSpc>
            </a:pPr>
            <a:r>
              <a:rPr lang="en-US" altLang="zh-CN" sz="2000" dirty="0"/>
              <a:t> https://community.intel.com/t5/Intel-oneAPI-Threading-Building/cache-size/td-p/903871</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https://blog.csdn.net/weixin_43618070/article/details/89206134</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p:txBody>
      </p:sp>
      <p:sp>
        <p:nvSpPr>
          <p:cNvPr id="4" name="文本框 3">
            <a:extLst>
              <a:ext uri="{FF2B5EF4-FFF2-40B4-BE49-F238E27FC236}">
                <a16:creationId xmlns:a16="http://schemas.microsoft.com/office/drawing/2014/main" id="{B327E38C-2166-424C-A29C-89229958508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1987470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633171978"/>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25920" y="2515539"/>
            <a:ext cx="5725336" cy="863466"/>
            <a:chOff x="1583817" y="2683"/>
            <a:chExt cx="5698143"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725214" y="7641"/>
              <a:ext cx="5556746"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3.2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线程跨域访问</a:t>
              </a:r>
            </a:p>
          </p:txBody>
        </p:sp>
      </p:grpSp>
    </p:spTree>
    <p:extLst>
      <p:ext uri="{BB962C8B-B14F-4D97-AF65-F5344CB8AC3E}">
        <p14:creationId xmlns:p14="http://schemas.microsoft.com/office/powerpoint/2010/main" val="35183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a:t>3.2 </a:t>
            </a:r>
            <a:r>
              <a:rPr lang="zh-CN" altLang="en-US" dirty="0"/>
              <a:t>线程跨域访问</a:t>
            </a:r>
          </a:p>
        </p:txBody>
      </p:sp>
      <p:sp>
        <p:nvSpPr>
          <p:cNvPr id="2" name="矩形 1"/>
          <p:cNvSpPr/>
          <p:nvPr/>
        </p:nvSpPr>
        <p:spPr>
          <a:xfrm>
            <a:off x="279672"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界面中的控件（</a:t>
            </a:r>
            <a:r>
              <a:rPr lang="en-US" altLang="zh-CN" dirty="0">
                <a:solidFill>
                  <a:srgbClr val="002060"/>
                </a:solidFill>
                <a:latin typeface="微软雅黑" panose="020B0503020204020204" pitchFamily="34" charset="-122"/>
                <a:ea typeface="微软雅黑" panose="020B0503020204020204" pitchFamily="34" charset="-122"/>
              </a:rPr>
              <a:t>textBox1</a:t>
            </a:r>
            <a:r>
              <a:rPr lang="zh-CN" altLang="en-US" dirty="0">
                <a:solidFill>
                  <a:srgbClr val="002060"/>
                </a:solidFill>
                <a:latin typeface="微软雅黑" panose="020B0503020204020204" pitchFamily="34" charset="-122"/>
                <a:ea typeface="微软雅黑" panose="020B0503020204020204" pitchFamily="34" charset="-122"/>
              </a:rPr>
              <a:t>等）是由主线程创建的，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窗体的控件；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安全标准的前提下，实现从一个线程成功地访问另一个线程创建的控件，要使用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的方法回调机制，也是建立在委托基础上的，下面给出它的典型实现过程</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定义、声明回调</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初始化回调方法</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触发对象操作</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33523" y="3368802"/>
            <a:ext cx="5466471" cy="1169551"/>
          </a:xfrm>
          <a:prstGeom prst="rect">
            <a:avLst/>
          </a:prstGeom>
          <a:solidFill>
            <a:schemeClr val="tx1"/>
          </a:solidFill>
        </p:spPr>
        <p:txBody>
          <a:bodyPr wrap="square" rtlCol="0">
            <a:spAutoFit/>
          </a:bodyPr>
          <a:lstStyle/>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定义回调 </a:t>
            </a:r>
            <a:endParaRPr lang="en-US" altLang="zh-CN" dirty="0">
              <a:solidFill>
                <a:schemeClr val="bg1"/>
              </a:solidFill>
              <a:latin typeface="Consolas" panose="020B0609020204030204" pitchFamily="49" charset="0"/>
            </a:endParaRPr>
          </a:p>
          <a:p>
            <a:pPr lvl="1"/>
            <a:r>
              <a:rPr lang="en-US" altLang="zh-CN" dirty="0">
                <a:solidFill>
                  <a:schemeClr val="bg1"/>
                </a:solidFill>
                <a:latin typeface="Consolas" panose="020B0609020204030204" pitchFamily="49" charset="0"/>
              </a:rPr>
              <a:t>private delegate void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(Type para); </a:t>
            </a:r>
          </a:p>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声明回调 </a:t>
            </a:r>
            <a:endParaRPr lang="en-US" altLang="zh-CN" dirty="0">
              <a:solidFill>
                <a:schemeClr val="bg1"/>
              </a:solidFill>
              <a:latin typeface="Consolas" panose="020B0609020204030204" pitchFamily="49" charset="0"/>
            </a:endParaRPr>
          </a:p>
          <a:p>
            <a:pPr lvl="1"/>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2433522" y="4634811"/>
            <a:ext cx="5466471" cy="523220"/>
          </a:xfrm>
          <a:prstGeom prst="rect">
            <a:avLst/>
          </a:prstGeom>
          <a:solidFill>
            <a:schemeClr val="tx1"/>
          </a:solidFill>
        </p:spPr>
        <p:txBody>
          <a:bodyPr wrap="square" rtlCol="0">
            <a:spAutoFit/>
          </a:bodyPr>
          <a:lstStyle/>
          <a:p>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=new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2433522" y="5612557"/>
            <a:ext cx="5466471" cy="523220"/>
          </a:xfrm>
          <a:prstGeom prst="rect">
            <a:avLst/>
          </a:prstGeom>
          <a:solidFill>
            <a:schemeClr val="tx1"/>
          </a:solidFill>
        </p:spPr>
        <p:txBody>
          <a:bodyPr wrap="square" rtlCol="0">
            <a:spAutoFit/>
          </a:bodyPr>
          <a:lstStyle/>
          <a:p>
            <a:r>
              <a:rPr lang="zh-CN" altLang="en-US" dirty="0">
                <a:solidFill>
                  <a:schemeClr val="bg1"/>
                </a:solidFill>
                <a:latin typeface="Consolas" panose="020B0609020204030204" pitchFamily="49" charset="0"/>
              </a:rPr>
              <a:t>控件</a:t>
            </a:r>
            <a:r>
              <a:rPr lang="en-US" altLang="zh-CN" dirty="0" err="1">
                <a:solidFill>
                  <a:schemeClr val="bg1"/>
                </a:solidFill>
                <a:latin typeface="Consolas" panose="020B0609020204030204" pitchFamily="49" charset="0"/>
              </a:rPr>
              <a:t>obj.Invoke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或控件</a:t>
            </a:r>
            <a:r>
              <a:rPr lang="en-US" altLang="zh-CN" dirty="0" err="1">
                <a:solidFill>
                  <a:schemeClr val="bg1"/>
                </a:solidFill>
                <a:latin typeface="Consolas" panose="020B0609020204030204" pitchFamily="49" charset="0"/>
              </a:rPr>
              <a:t>obj.Dispatcher.Invoke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6" name="矩形 5">
            <a:extLst>
              <a:ext uri="{FF2B5EF4-FFF2-40B4-BE49-F238E27FC236}">
                <a16:creationId xmlns:a16="http://schemas.microsoft.com/office/drawing/2014/main" id="{C70CE0A7-BD91-4AA0-88ED-DB5E5357B666}"/>
              </a:ext>
            </a:extLst>
          </p:cNvPr>
          <p:cNvSpPr/>
          <p:nvPr/>
        </p:nvSpPr>
        <p:spPr>
          <a:xfrm>
            <a:off x="4891436" y="6132090"/>
            <a:ext cx="6167779" cy="338554"/>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a:t>
            </a:r>
            <a:r>
              <a:rPr lang="zh-CN" altLang="en-US" sz="1600" dirty="0">
                <a:solidFill>
                  <a:srgbClr val="002060"/>
                </a:solidFill>
                <a:latin typeface="微软雅黑" panose="020B0503020204020204" pitchFamily="34" charset="-122"/>
                <a:ea typeface="微软雅黑" panose="020B0503020204020204" pitchFamily="34" charset="-122"/>
              </a:rPr>
              <a:t>方法会顺着控件树向上搜索，直到找到创建控件的那个线程</a:t>
            </a:r>
          </a:p>
        </p:txBody>
      </p:sp>
      <p:sp>
        <p:nvSpPr>
          <p:cNvPr id="8" name="矩形 7">
            <a:extLst>
              <a:ext uri="{FF2B5EF4-FFF2-40B4-BE49-F238E27FC236}">
                <a16:creationId xmlns:a16="http://schemas.microsoft.com/office/drawing/2014/main" id="{F823DBC5-A4E9-4917-8F3B-3E8A6334FC0E}"/>
              </a:ext>
            </a:extLst>
          </p:cNvPr>
          <p:cNvSpPr/>
          <p:nvPr/>
        </p:nvSpPr>
        <p:spPr>
          <a:xfrm>
            <a:off x="5979502" y="1967603"/>
            <a:ext cx="5505546" cy="338554"/>
          </a:xfrm>
          <a:prstGeom prst="rect">
            <a:avLst/>
          </a:prstGeom>
        </p:spPr>
        <p:txBody>
          <a:bodyPr wrap="non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防止一个线程在重画控件，另一个线程修改控件上的文字</a:t>
            </a:r>
          </a:p>
        </p:txBody>
      </p:sp>
      <p:sp>
        <p:nvSpPr>
          <p:cNvPr id="7" name="矩形 6">
            <a:extLst>
              <a:ext uri="{FF2B5EF4-FFF2-40B4-BE49-F238E27FC236}">
                <a16:creationId xmlns:a16="http://schemas.microsoft.com/office/drawing/2014/main" id="{D7F115A9-E0B3-4B96-9328-64771A580018}"/>
              </a:ext>
            </a:extLst>
          </p:cNvPr>
          <p:cNvSpPr/>
          <p:nvPr/>
        </p:nvSpPr>
        <p:spPr>
          <a:xfrm>
            <a:off x="7918971" y="5385176"/>
            <a:ext cx="4114140" cy="584775"/>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a:solidFill>
                  <a:srgbClr val="002060"/>
                </a:solidFill>
                <a:latin typeface="微软雅黑" panose="020B0503020204020204" pitchFamily="34" charset="-122"/>
                <a:ea typeface="微软雅黑" panose="020B0503020204020204" pitchFamily="34" charset="-122"/>
              </a:rPr>
              <a:t>C++</a:t>
            </a:r>
            <a:r>
              <a:rPr lang="zh-CN" altLang="en-US" sz="1600" dirty="0">
                <a:solidFill>
                  <a:srgbClr val="002060"/>
                </a:solidFill>
                <a:latin typeface="微软雅黑" panose="020B0503020204020204" pitchFamily="34" charset="-122"/>
                <a:ea typeface="微软雅黑" panose="020B0503020204020204" pitchFamily="34" charset="-122"/>
              </a:rPr>
              <a:t>中的</a:t>
            </a:r>
            <a:r>
              <a:rPr lang="en-US" altLang="zh-CN" sz="1600" dirty="0" err="1">
                <a:solidFill>
                  <a:srgbClr val="002060"/>
                </a:solidFill>
                <a:latin typeface="微软雅黑" panose="020B0503020204020204" pitchFamily="34" charset="-122"/>
                <a:ea typeface="微软雅黑" panose="020B0503020204020204" pitchFamily="34" charset="-122"/>
              </a:rPr>
              <a:t>SendMessage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同步</a:t>
            </a:r>
            <a:endParaRPr lang="en-US" altLang="zh-CN" sz="1600" dirty="0">
              <a:solidFill>
                <a:srgbClr val="002060"/>
              </a:solidFill>
              <a:latin typeface="微软雅黑" panose="020B0503020204020204" pitchFamily="34" charset="-122"/>
              <a:ea typeface="微软雅黑" panose="020B0503020204020204" pitchFamily="34" charset="-122"/>
            </a:endParaRPr>
          </a:p>
          <a:p>
            <a:r>
              <a:rPr lang="en-US" altLang="zh-CN" sz="1600" dirty="0" err="1">
                <a:solidFill>
                  <a:srgbClr val="002060"/>
                </a:solidFill>
                <a:latin typeface="微软雅黑" panose="020B0503020204020204" pitchFamily="34" charset="-122"/>
                <a:ea typeface="微软雅黑" panose="020B0503020204020204" pitchFamily="34" charset="-122"/>
              </a:rPr>
              <a:t>BeginInvoke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err="1">
                <a:solidFill>
                  <a:srgbClr val="002060"/>
                </a:solidFill>
                <a:latin typeface="微软雅黑" panose="020B0503020204020204" pitchFamily="34" charset="-122"/>
                <a:ea typeface="微软雅黑" panose="020B0503020204020204" pitchFamily="34" charset="-122"/>
              </a:rPr>
              <a:t>PostMessage</a:t>
            </a:r>
            <a:r>
              <a:rPr lang="zh-CN" altLang="en-US" sz="1600" dirty="0">
                <a:solidFill>
                  <a:srgbClr val="002060"/>
                </a:solidFill>
                <a:latin typeface="微软雅黑" panose="020B0503020204020204" pitchFamily="34" charset="-122"/>
                <a:ea typeface="微软雅黑" panose="020B0503020204020204" pitchFamily="34" charset="-122"/>
              </a:rPr>
              <a:t> 异步</a:t>
            </a:r>
          </a:p>
        </p:txBody>
      </p:sp>
    </p:spTree>
    <p:extLst>
      <p:ext uri="{BB962C8B-B14F-4D97-AF65-F5344CB8AC3E}">
        <p14:creationId xmlns:p14="http://schemas.microsoft.com/office/powerpoint/2010/main" val="2388351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396726127"/>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25920" y="3608540"/>
            <a:ext cx="5725336" cy="863466"/>
            <a:chOff x="1583817" y="2683"/>
            <a:chExt cx="5698143"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725214" y="7641"/>
              <a:ext cx="5556746"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3.3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a:t>
              </a:r>
              <a:r>
                <a:rPr lang="zh-CN" altLang="en-US" sz="2800" dirty="0">
                  <a:solidFill>
                    <a:srgbClr val="FFC000"/>
                  </a:solidFill>
                  <a:latin typeface="微软雅黑" panose="020B0503020204020204" pitchFamily="34" charset="-122"/>
                  <a:ea typeface="微软雅黑" panose="020B0503020204020204" pitchFamily="34" charset="-122"/>
                </a:rPr>
                <a:t>同步与异步</a:t>
              </a:r>
              <a:endPar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278557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idx="4294967295"/>
          </p:nvPr>
        </p:nvSpPr>
        <p:spPr>
          <a:xfrm>
            <a:off x="60894" y="1297756"/>
            <a:ext cx="5681599" cy="716783"/>
          </a:xfrm>
        </p:spPr>
        <p:txBody>
          <a:bodyPr>
            <a:normAutofit/>
          </a:bodyPr>
          <a:lstStyle/>
          <a:p>
            <a:pPr lvl="0"/>
            <a:r>
              <a:rPr lang="en-US" altLang="zh-CN" dirty="0"/>
              <a:t>3.3 </a:t>
            </a:r>
            <a:r>
              <a:rPr lang="zh-CN" altLang="en-US" dirty="0"/>
              <a:t>线程同步与异步调用</a:t>
            </a:r>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无期限</a:t>
            </a: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异步调用</a:t>
            </a: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同步调用</a:t>
            </a: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a:t>同步运行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同步运行</a:t>
            </a: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异步运行</a:t>
            </a: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阻塞</a:t>
            </a:r>
          </a:p>
        </p:txBody>
      </p:sp>
    </p:spTree>
    <p:extLst>
      <p:ext uri="{BB962C8B-B14F-4D97-AF65-F5344CB8AC3E}">
        <p14:creationId xmlns:p14="http://schemas.microsoft.com/office/powerpoint/2010/main" val="2458901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533000"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007734"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a:bodyPr>
          <a:lstStyle/>
          <a:p>
            <a:r>
              <a:rPr lang="zh-CN" altLang="en-US" dirty="0"/>
              <a:t>线程的异步执行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5364495"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3953606"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246904"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46712"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294398" y="5485327"/>
            <a:ext cx="8579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868232" y="5485327"/>
            <a:ext cx="87876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p:blipFill>
        <p:spPr>
          <a:xfrm>
            <a:off x="5473913" y="693075"/>
            <a:ext cx="6622671" cy="3754534"/>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线程的异步与同步实例</a:t>
            </a: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同步方法执行是有序的，异步方法执行是无序的</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异步方法无序包括启动无序和结束无序</a:t>
            </a:r>
          </a:p>
          <a:p>
            <a:r>
              <a:rPr lang="zh-CN" altLang="en-US" sz="1800" dirty="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    结束无序是因为虽然线程执行的是同样的操作，但是每个线程的耗时是不同的，所以结束的时候不一定是先启动的线程就先结束</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3. </a:t>
            </a:r>
            <a:r>
              <a:rPr lang="zh-CN" altLang="en-US" sz="1800" dirty="0">
                <a:solidFill>
                  <a:srgbClr val="002060"/>
                </a:solidFill>
                <a:latin typeface="微软雅黑" panose="020B0503020204020204" pitchFamily="34" charset="-122"/>
                <a:ea typeface="微软雅黑" panose="020B0503020204020204" pitchFamily="34" charset="-122"/>
              </a:rPr>
              <a:t>同步方法由于主线程忙于计算，所以会卡住界面</a:t>
            </a:r>
          </a:p>
          <a:p>
            <a:r>
              <a:rPr lang="en-US" altLang="zh-CN" sz="1800" dirty="0">
                <a:solidFill>
                  <a:srgbClr val="002060"/>
                </a:solidFill>
                <a:latin typeface="微软雅黑" panose="020B0503020204020204" pitchFamily="34" charset="-122"/>
                <a:ea typeface="微软雅黑" panose="020B0503020204020204" pitchFamily="34" charset="-122"/>
              </a:rPr>
              <a:t>4. </a:t>
            </a:r>
            <a:r>
              <a:rPr lang="zh-CN" altLang="en-US" sz="1800" dirty="0">
                <a:solidFill>
                  <a:srgbClr val="002060"/>
                </a:solidFill>
                <a:latin typeface="微软雅黑" panose="020B0503020204020204" pitchFamily="34" charset="-122"/>
                <a:ea typeface="微软雅黑" panose="020B0503020204020204" pitchFamily="34" charset="-122"/>
              </a:rPr>
              <a:t>异步方法由于主线程执行完了，其他计算任务交给子线程去执行，所以不会卡住界面，用户体验性好</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5. </a:t>
            </a:r>
            <a:r>
              <a:rPr lang="zh-CN" altLang="en-US" sz="1800" dirty="0">
                <a:solidFill>
                  <a:srgbClr val="002060"/>
                </a:solidFill>
                <a:latin typeface="微软雅黑" panose="020B0503020204020204" pitchFamily="34" charset="-122"/>
                <a:ea typeface="微软雅黑" panose="020B0503020204020204" pitchFamily="34" charset="-122"/>
              </a:rPr>
              <a:t>同步方法由于只有一个线程在计算，所以执行速度慢</a:t>
            </a:r>
          </a:p>
          <a:p>
            <a:r>
              <a:rPr lang="en-US" altLang="zh-CN" sz="1800" dirty="0">
                <a:solidFill>
                  <a:srgbClr val="002060"/>
                </a:solidFill>
                <a:latin typeface="微软雅黑" panose="020B0503020204020204" pitchFamily="34" charset="-122"/>
                <a:ea typeface="微软雅黑" panose="020B0503020204020204" pitchFamily="34" charset="-122"/>
              </a:rPr>
              <a:t>6. </a:t>
            </a:r>
            <a:r>
              <a:rPr lang="zh-CN" altLang="en-US" sz="1800" dirty="0">
                <a:solidFill>
                  <a:srgbClr val="002060"/>
                </a:solidFill>
                <a:latin typeface="微软雅黑" panose="020B0503020204020204" pitchFamily="34" charset="-122"/>
                <a:ea typeface="微软雅黑" panose="020B0503020204020204" pitchFamily="34" charset="-122"/>
              </a:rPr>
              <a:t>异步方法由多个线程并行运行，所以执行速度快，但并不是线性增长的（资源争用 </a:t>
            </a:r>
            <a:r>
              <a:rPr lang="en-US" altLang="zh-CN" sz="1800" dirty="0">
                <a:solidFill>
                  <a:srgbClr val="002060"/>
                </a:solidFill>
                <a:latin typeface="微软雅黑" panose="020B0503020204020204" pitchFamily="34" charset="-122"/>
                <a:ea typeface="微软雅黑" panose="020B0503020204020204" pitchFamily="34" charset="-122"/>
              </a:rPr>
              <a:t>resource contention</a:t>
            </a:r>
            <a:r>
              <a:rPr lang="zh-CN" altLang="en-US" sz="1800" dirty="0">
                <a:solidFill>
                  <a:srgbClr val="002060"/>
                </a:solidFill>
                <a:latin typeface="微软雅黑" panose="020B0503020204020204" pitchFamily="34" charset="-122"/>
                <a:ea typeface="微软雅黑" panose="020B0503020204020204" pitchFamily="34" charset="-122"/>
              </a:rPr>
              <a:t>）。多线程也不是越多越好，只有多个独立的任务同时运行，才能加快速度</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11" name="矩形 10">
            <a:extLst>
              <a:ext uri="{FF2B5EF4-FFF2-40B4-BE49-F238E27FC236}">
                <a16:creationId xmlns:a16="http://schemas.microsoft.com/office/drawing/2014/main" id="{F2B790E2-B627-44D2-8EAD-71F889E29D5B}"/>
              </a:ext>
            </a:extLst>
          </p:cNvPr>
          <p:cNvSpPr/>
          <p:nvPr/>
        </p:nvSpPr>
        <p:spPr>
          <a:xfrm>
            <a:off x="5252582" y="1500238"/>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DF180F80-33FC-43E9-883A-A2E78E90E412}"/>
              </a:ext>
            </a:extLst>
          </p:cNvPr>
          <p:cNvSpPr/>
          <p:nvPr/>
        </p:nvSpPr>
        <p:spPr>
          <a:xfrm>
            <a:off x="11053597" y="2421731"/>
            <a:ext cx="1042987" cy="378619"/>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764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4679675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47352" y="1422535"/>
            <a:ext cx="5675330" cy="856322"/>
            <a:chOff x="1583817" y="2683"/>
            <a:chExt cx="5698143" cy="594281"/>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732387" y="2683"/>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800" kern="1200" dirty="0">
                  <a:solidFill>
                    <a:srgbClr val="FFC000"/>
                  </a:solidFill>
                  <a:latin typeface="微软雅黑" panose="020B0503020204020204" pitchFamily="34" charset="-122"/>
                  <a:ea typeface="微软雅黑" panose="020B0503020204020204" pitchFamily="34" charset="-122"/>
                </a:rPr>
                <a:t>  3.1 </a:t>
              </a:r>
              <a:r>
                <a:rPr lang="zh-CN" altLang="en-US" sz="2800" kern="1200" dirty="0">
                  <a:solidFill>
                    <a:srgbClr val="FFC000"/>
                  </a:solidFill>
                  <a:latin typeface="微软雅黑" panose="020B0503020204020204" pitchFamily="34" charset="-122"/>
                  <a:ea typeface="微软雅黑" panose="020B0503020204020204" pitchFamily="34" charset="-122"/>
                </a:rPr>
                <a:t>线程及其创建过程</a:t>
              </a: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sz="1400" dirty="0">
                <a:solidFill>
                  <a:srgbClr val="008000"/>
                </a:solidFill>
                <a:latin typeface="微软雅黑" panose="020B0503020204020204" pitchFamily="34" charset="-122"/>
                <a:ea typeface="微软雅黑" panose="020B0503020204020204" pitchFamily="34" charset="-122"/>
              </a:rPr>
              <a:t>// </a:t>
            </a:r>
            <a:r>
              <a:rPr lang="zh-CN" altLang="en-US" sz="1400" dirty="0">
                <a:solidFill>
                  <a:srgbClr val="008000"/>
                </a:solidFill>
                <a:latin typeface="微软雅黑" panose="020B0503020204020204" pitchFamily="34" charset="-122"/>
                <a:ea typeface="微软雅黑" panose="020B0503020204020204" pitchFamily="34" charset="-122"/>
              </a:rPr>
              <a:t>定义一个回调</a:t>
            </a:r>
            <a:endParaRPr lang="en-US" altLang="zh-CN" sz="1400" dirty="0">
              <a:solidFill>
                <a:srgbClr val="008000"/>
              </a:solidFill>
              <a:latin typeface="微软雅黑" panose="020B0503020204020204" pitchFamily="34" charset="-122"/>
              <a:ea typeface="微软雅黑" panose="020B0503020204020204" pitchFamily="34" charset="-122"/>
            </a:endParaRPr>
          </a:p>
          <a:p>
            <a:r>
              <a:rPr lang="en-US" altLang="zh-CN" dirty="0" err="1">
                <a:solidFill>
                  <a:srgbClr val="2B91AF"/>
                </a:solidFill>
                <a:latin typeface="Consolas" panose="020B0609020204030204" pitchFamily="49" charset="0"/>
                <a:ea typeface="新宋体" panose="02010609030101010101" pitchFamily="49" charset="-122"/>
              </a:rPr>
              <a:t>AsyncCallback</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rgbClr val="2B91AF"/>
                </a:solidFill>
                <a:latin typeface="Consolas" panose="020B0609020204030204" pitchFamily="49" charset="0"/>
                <a:ea typeface="新宋体" panose="02010609030101010101" pitchFamily="49" charset="-122"/>
              </a:rPr>
              <a:t>Console</a:t>
            </a:r>
            <a:r>
              <a:rPr lang="en-US" altLang="zh-CN" dirty="0" err="1">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sz="1400" dirty="0">
                <a:solidFill>
                  <a:srgbClr val="008000"/>
                </a:solidFill>
                <a:latin typeface="微软雅黑" panose="020B0503020204020204" pitchFamily="34" charset="-122"/>
                <a:ea typeface="微软雅黑" panose="020B0503020204020204" pitchFamily="34" charset="-122"/>
              </a:rPr>
              <a:t>// </a:t>
            </a:r>
            <a:r>
              <a:rPr lang="zh-CN" altLang="en-US" sz="1400" dirty="0">
                <a:solidFill>
                  <a:srgbClr val="008000"/>
                </a:solidFill>
                <a:latin typeface="微软雅黑" panose="020B0503020204020204" pitchFamily="34" charset="-122"/>
                <a:ea typeface="微软雅黑" panose="020B0503020204020204" pitchFamily="34" charset="-122"/>
              </a:rPr>
              <a:t>异步调用回调</a:t>
            </a:r>
            <a:endParaRPr lang="zh-CN" altLang="en-US" dirty="0">
              <a:solidFill>
                <a:schemeClr val="bg1"/>
              </a:solidFill>
              <a:latin typeface="微软雅黑" panose="020B0503020204020204" pitchFamily="34" charset="-122"/>
              <a:ea typeface="微软雅黑" panose="020B0503020204020204" pitchFamily="34" charset="-122"/>
            </a:endParaRPr>
          </a:p>
          <a:p>
            <a:r>
              <a:rPr lang="en-US" altLang="zh-CN" sz="1400" dirty="0">
                <a:solidFill>
                  <a:srgbClr val="0000FF"/>
                </a:solidFill>
                <a:latin typeface="Cascadia Mono" panose="020B0609020000020004" pitchFamily="49" charset="0"/>
              </a:rPr>
              <a:t>for</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6144632" y="588682"/>
            <a:ext cx="5996629" cy="3399618"/>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
        <p:nvSpPr>
          <p:cNvPr id="13" name="矩形 12">
            <a:extLst>
              <a:ext uri="{FF2B5EF4-FFF2-40B4-BE49-F238E27FC236}">
                <a16:creationId xmlns:a16="http://schemas.microsoft.com/office/drawing/2014/main" id="{09B3995D-1770-4EAA-98C0-E37FED86E577}"/>
              </a:ext>
            </a:extLst>
          </p:cNvPr>
          <p:cNvSpPr/>
          <p:nvPr/>
        </p:nvSpPr>
        <p:spPr>
          <a:xfrm>
            <a:off x="6096000" y="1295524"/>
            <a:ext cx="1006769"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96ADE963-E306-443B-B279-E143A2CAC663}"/>
              </a:ext>
            </a:extLst>
          </p:cNvPr>
          <p:cNvSpPr/>
          <p:nvPr/>
        </p:nvSpPr>
        <p:spPr>
          <a:xfrm>
            <a:off x="11187112" y="2507453"/>
            <a:ext cx="902328" cy="18573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13D6597-BFF2-4B1A-A147-71B6472F35AF}"/>
              </a:ext>
            </a:extLst>
          </p:cNvPr>
          <p:cNvSpPr txBox="1"/>
          <p:nvPr/>
        </p:nvSpPr>
        <p:spPr>
          <a:xfrm>
            <a:off x="107989" y="3042940"/>
            <a:ext cx="2920961" cy="307777"/>
          </a:xfrm>
          <a:prstGeom prst="rect">
            <a:avLst/>
          </a:prstGeom>
          <a:noFill/>
        </p:spPr>
        <p:txBody>
          <a:bodyPr wrap="square">
            <a:spAutoFit/>
          </a:bodyPr>
          <a:lstStyle/>
          <a:p>
            <a:r>
              <a:rPr lang="en-US" altLang="zh-CN" dirty="0">
                <a:solidFill>
                  <a:schemeClr val="accent5">
                    <a:lumMod val="50000"/>
                  </a:schemeClr>
                </a:solidFill>
                <a:latin typeface="Consolas" panose="020B0609020204030204" pitchFamily="49" charset="0"/>
              </a:rPr>
              <a:t>C3_SY1.xaml.cs __line__376</a:t>
            </a:r>
          </a:p>
        </p:txBody>
      </p:sp>
    </p:spTree>
    <p:extLst>
      <p:ext uri="{BB962C8B-B14F-4D97-AF65-F5344CB8AC3E}">
        <p14:creationId xmlns:p14="http://schemas.microsoft.com/office/powerpoint/2010/main" val="3709385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耗时任务</a:t>
            </a:r>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即时刷新响应</a:t>
            </a:r>
          </a:p>
        </p:txBody>
      </p:sp>
    </p:spTree>
    <p:extLst>
      <p:ext uri="{BB962C8B-B14F-4D97-AF65-F5344CB8AC3E}">
        <p14:creationId xmlns:p14="http://schemas.microsoft.com/office/powerpoint/2010/main" val="1544314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750722186"/>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140180" y="4694398"/>
            <a:ext cx="5911077" cy="863466"/>
            <a:chOff x="1583817" y="2683"/>
            <a:chExt cx="5698144"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669535" y="7641"/>
              <a:ext cx="5612426"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3.4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线程间同步模式</a:t>
              </a: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通信机制</a:t>
              </a:r>
            </a:p>
          </p:txBody>
        </p:sp>
      </p:grpSp>
    </p:spTree>
    <p:extLst>
      <p:ext uri="{BB962C8B-B14F-4D97-AF65-F5344CB8AC3E}">
        <p14:creationId xmlns:p14="http://schemas.microsoft.com/office/powerpoint/2010/main" val="34420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4093369"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xfrm>
            <a:off x="838200" y="531777"/>
            <a:ext cx="10515600" cy="623258"/>
          </a:xfrm>
          <a:prstGeom prst="rect">
            <a:avLst/>
          </a:prstGeom>
          <a:noFill/>
        </p:spPr>
        <p:txBody>
          <a:bodyPr wrap="square" rtlCol="0">
            <a:spAutoFit/>
          </a:bodyPr>
          <a:lstStyle/>
          <a:p>
            <a:r>
              <a:rPr lang="en-US" altLang="zh-CN" sz="4000" dirty="0"/>
              <a:t>3.4 </a:t>
            </a:r>
            <a:r>
              <a:rPr lang="zh-CN" altLang="en-US" sz="4000" dirty="0"/>
              <a:t>线程间同步模式</a:t>
            </a:r>
            <a:r>
              <a:rPr lang="en-US" altLang="zh-CN" sz="4000" dirty="0"/>
              <a:t>/</a:t>
            </a:r>
            <a:r>
              <a:rPr lang="zh-CN" altLang="en-US" sz="4000" dirty="0"/>
              <a:t>通信机制</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F6E9D5A8-5C4E-460E-B7FE-B52F79437D38}"/>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9983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同步模式</a:t>
            </a:r>
          </a:p>
          <a:p>
            <a:r>
              <a:rPr lang="zh-CN" altLang="en-US" dirty="0"/>
              <a:t> 低级事件对象</a:t>
            </a:r>
            <a:endParaRPr lang="en-US" altLang="zh-CN" dirty="0"/>
          </a:p>
          <a:p>
            <a:r>
              <a:rPr lang="en-US" altLang="zh-CN" dirty="0"/>
              <a:t> </a:t>
            </a:r>
            <a:r>
              <a:rPr lang="zh-CN" altLang="en-US" dirty="0"/>
              <a:t>线程间同步通信</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32934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同步模式</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2323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4203615"/>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2348862"/>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3054369"/>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2321847"/>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1556264"/>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2516200"/>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p:txBody>
          <a:bodyPr>
            <a:normAutofit/>
          </a:bodyPr>
          <a:lstStyle/>
          <a:p>
            <a:r>
              <a:rPr lang="zh-CN" altLang="en-US" dirty="0"/>
              <a:t>线程间同步模式</a:t>
            </a:r>
          </a:p>
        </p:txBody>
      </p:sp>
      <p:sp>
        <p:nvSpPr>
          <p:cNvPr id="21" name="圆角矩形 20"/>
          <p:cNvSpPr/>
          <p:nvPr/>
        </p:nvSpPr>
        <p:spPr>
          <a:xfrm>
            <a:off x="7065123" y="1992979"/>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9020705" y="256294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385559" y="5115038"/>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600327" y="2205680"/>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8251857" y="2449522"/>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053857" y="43108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405055" y="248961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385489" y="3780959"/>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3173002"/>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405055" y="3091491"/>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689217" y="3764825"/>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4310827"/>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405055" y="19929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DefWndProc</a:t>
            </a:r>
            <a:endParaRPr lang="zh-CN" altLang="en-US" dirty="0"/>
          </a:p>
        </p:txBody>
      </p:sp>
      <p:sp>
        <p:nvSpPr>
          <p:cNvPr id="38" name="文本框 37"/>
          <p:cNvSpPr txBox="1"/>
          <p:nvPr/>
        </p:nvSpPr>
        <p:spPr>
          <a:xfrm>
            <a:off x="5900801" y="1582737"/>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3194882" y="375210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42" name="圆角矩形 41"/>
          <p:cNvSpPr/>
          <p:nvPr/>
        </p:nvSpPr>
        <p:spPr>
          <a:xfrm>
            <a:off x="3718386" y="4803366"/>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43" name="文本框 42"/>
          <p:cNvSpPr txBox="1"/>
          <p:nvPr/>
        </p:nvSpPr>
        <p:spPr>
          <a:xfrm>
            <a:off x="3683269" y="4290852"/>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底层事件循环</a:t>
            </a:r>
          </a:p>
        </p:txBody>
      </p:sp>
      <p:sp>
        <p:nvSpPr>
          <p:cNvPr id="3" name="矩形 2"/>
          <p:cNvSpPr/>
          <p:nvPr/>
        </p:nvSpPr>
        <p:spPr>
          <a:xfrm>
            <a:off x="3924832" y="5880475"/>
            <a:ext cx="4514184" cy="523220"/>
          </a:xfrm>
          <a:prstGeom prst="rect">
            <a:avLst/>
          </a:prstGeom>
        </p:spPr>
        <p:txBody>
          <a:bodyPr wrap="none">
            <a:spAutoFit/>
          </a:bodyPr>
          <a:lstStyle/>
          <a:p>
            <a:r>
              <a:rPr lang="zh-CN" altLang="en-US" dirty="0">
                <a:solidFill>
                  <a:srgbClr val="002060"/>
                </a:solidFill>
                <a:latin typeface="微软雅黑" panose="020B0503020204020204" pitchFamily="34" charset="-122"/>
                <a:ea typeface="微软雅黑" panose="020B0503020204020204" pitchFamily="34" charset="-122"/>
              </a:rPr>
              <a:t>工作线程可以很容易用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来发消息</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窗体线程可以发送</a:t>
            </a:r>
            <a:r>
              <a:rPr lang="en-US" altLang="zh-CN" dirty="0" err="1">
                <a:solidFill>
                  <a:srgbClr val="002060"/>
                </a:solidFill>
                <a:latin typeface="微软雅黑" panose="020B0503020204020204" pitchFamily="34" charset="-122"/>
                <a:ea typeface="微软雅黑" panose="020B0503020204020204" pitchFamily="34" charset="-122"/>
              </a:rPr>
              <a:t>ManualResetEvent</a:t>
            </a:r>
            <a:r>
              <a:rPr lang="zh-CN" altLang="en-US" dirty="0">
                <a:solidFill>
                  <a:srgbClr val="002060"/>
                </a:solidFill>
                <a:latin typeface="微软雅黑" panose="020B0503020204020204" pitchFamily="34" charset="-122"/>
                <a:ea typeface="微软雅黑" panose="020B0503020204020204" pitchFamily="34" charset="-122"/>
              </a:rPr>
              <a:t>事件给工作线程</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A9A4531C-C432-4077-854E-72A9A1C75B29}"/>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24414493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3267792"/>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p:txBody>
          <a:bodyPr>
            <a:no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1967597"/>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2636545"/>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3479591"/>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3456752"/>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4231411"/>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4231411"/>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2495426"/>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4305608"/>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2495426"/>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3164374"/>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3496266"/>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4204585"/>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3459489"/>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文本框 23">
            <a:extLst>
              <a:ext uri="{FF2B5EF4-FFF2-40B4-BE49-F238E27FC236}">
                <a16:creationId xmlns:a16="http://schemas.microsoft.com/office/drawing/2014/main" id="{0A02937E-78EB-4E44-96B6-50ED217F5513}"/>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3159266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p:txBody>
          <a:bodyPr/>
          <a:lstStyle/>
          <a:p>
            <a:pPr eaLnBrk="1" hangingPunct="1"/>
            <a:r>
              <a:rPr lang="zh-CN" altLang="en-US" dirty="0"/>
              <a:t>线程如何接收消息</a:t>
            </a:r>
            <a:r>
              <a:rPr lang="en-US" altLang="zh-CN" dirty="0"/>
              <a:t>?</a:t>
            </a:r>
          </a:p>
        </p:txBody>
      </p:sp>
      <p:sp>
        <p:nvSpPr>
          <p:cNvPr id="53252" name="Rectangle 3"/>
          <p:cNvSpPr>
            <a:spLocks noGrp="1" noChangeArrowheads="1"/>
          </p:cNvSpPr>
          <p:nvPr>
            <p:ph idx="9"/>
          </p:nvPr>
        </p:nvSpPr>
        <p:spPr/>
        <p:txBody>
          <a:bodyPr>
            <a:normAutofit/>
          </a:bodyPr>
          <a:lstStyle/>
          <a:p>
            <a:pPr marL="0" indent="0" eaLnBrk="1" hangingPunct="1">
              <a:lnSpc>
                <a:spcPct val="125000"/>
              </a:lnSpc>
              <a:spcBef>
                <a:spcPts val="600"/>
              </a:spcBef>
              <a:buNone/>
            </a:pPr>
            <a:r>
              <a:rPr lang="zh-CN" altLang="en-US" sz="2400" dirty="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忙检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，因为太耗</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，要使用</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这样的方法，以最低的代价耗费</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资源。</a:t>
            </a:r>
          </a:p>
        </p:txBody>
      </p:sp>
      <p:sp>
        <p:nvSpPr>
          <p:cNvPr id="5" name="椭圆 4"/>
          <p:cNvSpPr/>
          <p:nvPr/>
        </p:nvSpPr>
        <p:spPr>
          <a:xfrm>
            <a:off x="7254526" y="4957916"/>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4671066" y="3464607"/>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3781902" y="3933973"/>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8479046" y="5079567"/>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0" name="圆角矩形 9"/>
          <p:cNvSpPr/>
          <p:nvPr/>
        </p:nvSpPr>
        <p:spPr>
          <a:xfrm>
            <a:off x="4287831" y="3321425"/>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4" name="圆角矩形 13"/>
          <p:cNvSpPr/>
          <p:nvPr/>
        </p:nvSpPr>
        <p:spPr>
          <a:xfrm>
            <a:off x="6199459" y="4089789"/>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15" name="燕尾形箭头 14"/>
          <p:cNvSpPr/>
          <p:nvPr/>
        </p:nvSpPr>
        <p:spPr>
          <a:xfrm rot="2188156">
            <a:off x="6598692" y="4586038"/>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611325" y="5020632"/>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18" name="圆角矩形 17"/>
          <p:cNvSpPr/>
          <p:nvPr/>
        </p:nvSpPr>
        <p:spPr>
          <a:xfrm>
            <a:off x="3920106" y="460216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19" name="圆角矩形 18"/>
          <p:cNvSpPr/>
          <p:nvPr/>
        </p:nvSpPr>
        <p:spPr>
          <a:xfrm>
            <a:off x="5111351" y="5531157"/>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20" name="文本框 19"/>
          <p:cNvSpPr txBox="1"/>
          <p:nvPr/>
        </p:nvSpPr>
        <p:spPr>
          <a:xfrm>
            <a:off x="5588671" y="5194736"/>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sp>
        <p:nvSpPr>
          <p:cNvPr id="21" name="圆角矩形 20"/>
          <p:cNvSpPr/>
          <p:nvPr/>
        </p:nvSpPr>
        <p:spPr>
          <a:xfrm>
            <a:off x="640689" y="1139003"/>
            <a:ext cx="11010396"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5B8BC43-FEEB-4D73-A18B-C88A449B36FA}"/>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1496455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p:txBody>
          <a:bodyPr>
            <a:normAutofit/>
          </a:bodyPr>
          <a:lstStyle/>
          <a:p>
            <a:pPr eaLnBrk="1" hangingPunct="1"/>
            <a:r>
              <a:rPr lang="zh-CN" altLang="en-US" dirty="0"/>
              <a:t>工作线程响应前打发时间的两种方式</a:t>
            </a:r>
            <a:endParaRPr lang="en-US" altLang="zh-CN" dirty="0"/>
          </a:p>
        </p:txBody>
      </p:sp>
      <p:sp>
        <p:nvSpPr>
          <p:cNvPr id="53252" name="Rectangle 3"/>
          <p:cNvSpPr>
            <a:spLocks noGrp="1" noChangeArrowheads="1"/>
          </p:cNvSpPr>
          <p:nvPr>
            <p:ph idx="9"/>
          </p:nvPr>
        </p:nvSpPr>
        <p:spPr/>
        <p:txBody>
          <a:bodyPr>
            <a:normAutofit/>
          </a:body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 采用 </a:t>
            </a:r>
            <a:r>
              <a:rPr lang="en-US" altLang="zh-CN" sz="2400" dirty="0" err="1">
                <a:latin typeface="微软雅黑" panose="020B0503020204020204" pitchFamily="34" charset="-122"/>
                <a:ea typeface="微软雅黑" panose="020B0503020204020204" pitchFamily="34" charset="-122"/>
              </a:rPr>
              <a:t>IsOut</a:t>
            </a:r>
            <a:r>
              <a:rPr lang="en-US" altLang="zh-CN" sz="2400" dirty="0">
                <a:latin typeface="微软雅黑" panose="020B0503020204020204" pitchFamily="34" charset="-122"/>
                <a:ea typeface="微软雅黑" panose="020B0503020204020204" pitchFamily="34" charset="-122"/>
              </a:rPr>
              <a:t> + Sleep </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endParaRPr lang="en-US" altLang="zh-CN" sz="2400" dirty="0"/>
          </a:p>
          <a:p>
            <a:pPr eaLnBrk="1" hangingPunct="1">
              <a:lnSpc>
                <a:spcPct val="125000"/>
              </a:lnSpc>
              <a:spcBef>
                <a:spcPts val="600"/>
              </a:spcBef>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ManualResetEvent.WaitOne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事件对象可实现并发执行中的前趋控制。当线程调用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方法时，如果等待对象状态没有激活，则调用线程暂停。对象被激活则线程继续执行</a:t>
            </a:r>
          </a:p>
          <a:p>
            <a:pPr eaLnBrk="1" hangingPunct="1">
              <a:lnSpc>
                <a:spcPct val="125000"/>
              </a:lnSpc>
              <a:spcBef>
                <a:spcPts val="600"/>
              </a:spcBef>
            </a:pP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A6008EF-4501-4268-973F-165CDF866BD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1659867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同步模式</a:t>
            </a:r>
          </a:p>
          <a:p>
            <a:r>
              <a:rPr lang="zh-CN" altLang="en-US" dirty="0"/>
              <a:t> 低级事件对象</a:t>
            </a:r>
            <a:endParaRPr lang="en-US" altLang="zh-CN" dirty="0"/>
          </a:p>
          <a:p>
            <a:r>
              <a:rPr lang="en-US" altLang="zh-CN" dirty="0"/>
              <a:t> </a:t>
            </a:r>
            <a:r>
              <a:rPr lang="zh-CN" altLang="en-US" dirty="0"/>
              <a:t>线程间同步通信</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838938"/>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zh-CN" altLang="en-US"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 低级事件对象</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6267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3636169"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prstGeom prst="rect">
            <a:avLst/>
          </a:prstGeom>
          <a:noFill/>
        </p:spPr>
        <p:txBody>
          <a:bodyPr wrap="square" rtlCol="0">
            <a:spAutoFit/>
          </a:bodyPr>
          <a:lstStyle/>
          <a:p>
            <a:r>
              <a:rPr lang="en-US" altLang="zh-CN" sz="4000" dirty="0"/>
              <a:t>3.1 </a:t>
            </a:r>
            <a:r>
              <a:rPr lang="zh-CN" altLang="en-US" sz="4000" dirty="0"/>
              <a:t>线程及其创建过程</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151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p:txBody>
          <a:bodyPr/>
          <a:lstStyle/>
          <a:p>
            <a:pPr eaLnBrk="1" hangingPunct="1"/>
            <a:r>
              <a:rPr lang="zh-CN" altLang="en-US" dirty="0"/>
              <a:t>低级事件对象</a:t>
            </a:r>
          </a:p>
        </p:txBody>
      </p:sp>
      <p:sp>
        <p:nvSpPr>
          <p:cNvPr id="54276" name="Rectangle 3"/>
          <p:cNvSpPr>
            <a:spLocks noGrp="1" noChangeArrowheads="1"/>
          </p:cNvSpPr>
          <p:nvPr>
            <p:ph idx="9"/>
          </p:nvPr>
        </p:nvSpPr>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事件对象声明</a:t>
            </a:r>
          </a:p>
          <a:p>
            <a:pPr lvl="1" eaLnBrk="1" hangingPunct="1"/>
            <a:r>
              <a:rPr lang="en-US" altLang="zh-CN" sz="2400" noProof="1">
                <a:latin typeface="微软雅黑" panose="020B0503020204020204" pitchFamily="34" charset="-122"/>
                <a:ea typeface="微软雅黑" panose="020B0503020204020204" pitchFamily="34" charset="-122"/>
              </a:rPr>
              <a:t>public static ManualResetEvent User_Terminate_listen;</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a:latin typeface="微软雅黑" panose="020B0503020204020204" pitchFamily="34" charset="-122"/>
                <a:ea typeface="微软雅黑" panose="020B0503020204020204" pitchFamily="34" charset="-122"/>
              </a:rPr>
              <a:t> User_Terminate_listen.WaitOne(); </a:t>
            </a:r>
          </a:p>
          <a:p>
            <a:pPr eaLnBrk="1" hangingPunct="1"/>
            <a:r>
              <a:rPr lang="zh-CN" altLang="en-US" sz="2400" dirty="0">
                <a:latin typeface="微软雅黑" panose="020B0503020204020204" pitchFamily="34" charset="-122"/>
                <a:ea typeface="微软雅黑" panose="020B0503020204020204" pitchFamily="34" charset="-122"/>
              </a:rPr>
              <a:t> 代表最小的信息量</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1bit</a:t>
            </a:r>
            <a:r>
              <a:rPr lang="en-US" altLang="zh-CN" sz="2400" dirty="0">
                <a:latin typeface="微软雅黑" panose="020B0503020204020204" pitchFamily="34" charset="-122"/>
                <a:ea typeface="微软雅黑" panose="020B0503020204020204" pitchFamily="34" charset="-122"/>
              </a:rPr>
              <a:t>)</a:t>
            </a:r>
          </a:p>
        </p:txBody>
      </p:sp>
      <p:sp>
        <p:nvSpPr>
          <p:cNvPr id="5" name="圆角矩形 4"/>
          <p:cNvSpPr/>
          <p:nvPr/>
        </p:nvSpPr>
        <p:spPr>
          <a:xfrm>
            <a:off x="2809072" y="4909998"/>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Set</a:t>
            </a:r>
            <a:r>
              <a:rPr lang="zh-CN" altLang="en-US" sz="3200" dirty="0">
                <a:latin typeface="微软雅黑" panose="020B0503020204020204" pitchFamily="34" charset="-122"/>
                <a:ea typeface="微软雅黑" panose="020B0503020204020204" pitchFamily="34" charset="-122"/>
              </a:rPr>
              <a:t>设置为有效</a:t>
            </a:r>
          </a:p>
        </p:txBody>
      </p:sp>
      <p:sp>
        <p:nvSpPr>
          <p:cNvPr id="7" name="圆角矩形 6"/>
          <p:cNvSpPr/>
          <p:nvPr/>
        </p:nvSpPr>
        <p:spPr>
          <a:xfrm>
            <a:off x="6746071" y="4909998"/>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Reset</a:t>
            </a:r>
            <a:r>
              <a:rPr lang="zh-CN" altLang="en-US" sz="320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3799775"/>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5F464DD-F1D1-44FC-A71B-4A05B9A491BE}"/>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a:t>
            </a:r>
          </a:p>
        </p:txBody>
      </p:sp>
    </p:spTree>
    <p:extLst>
      <p:ext uri="{BB962C8B-B14F-4D97-AF65-F5344CB8AC3E}">
        <p14:creationId xmlns:p14="http://schemas.microsoft.com/office/powerpoint/2010/main" val="912985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下箭头 18"/>
          <p:cNvSpPr/>
          <p:nvPr/>
        </p:nvSpPr>
        <p:spPr>
          <a:xfrm rot="16200000">
            <a:off x="4813316" y="388592"/>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13800"/>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836514"/>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676259"/>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848833"/>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825565"/>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白等（</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p>
        </p:txBody>
      </p:sp>
      <p:sp>
        <p:nvSpPr>
          <p:cNvPr id="25" name="圆角矩形 24"/>
          <p:cNvSpPr/>
          <p:nvPr/>
        </p:nvSpPr>
        <p:spPr>
          <a:xfrm>
            <a:off x="8101254" y="4560100"/>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6" name="椭圆 25"/>
          <p:cNvSpPr/>
          <p:nvPr/>
        </p:nvSpPr>
        <p:spPr>
          <a:xfrm>
            <a:off x="3625184" y="3408849"/>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155978"/>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825564"/>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9" name="圆角矩形 28"/>
          <p:cNvSpPr/>
          <p:nvPr/>
        </p:nvSpPr>
        <p:spPr>
          <a:xfrm>
            <a:off x="6289479" y="1776474"/>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30" name="圆角矩形 29"/>
          <p:cNvSpPr/>
          <p:nvPr/>
        </p:nvSpPr>
        <p:spPr>
          <a:xfrm>
            <a:off x="4617308" y="1779658"/>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成功（</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a:t>
            </a:r>
          </a:p>
        </p:txBody>
      </p:sp>
      <p:sp>
        <p:nvSpPr>
          <p:cNvPr id="31" name="左大括号 30"/>
          <p:cNvSpPr/>
          <p:nvPr/>
        </p:nvSpPr>
        <p:spPr>
          <a:xfrm rot="16200000">
            <a:off x="5687168" y="1907871"/>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579498"/>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540018"/>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省下的时间</a:t>
            </a:r>
          </a:p>
        </p:txBody>
      </p:sp>
      <p:sp>
        <p:nvSpPr>
          <p:cNvPr id="34" name="圆角矩形 33"/>
          <p:cNvSpPr/>
          <p:nvPr/>
        </p:nvSpPr>
        <p:spPr>
          <a:xfrm>
            <a:off x="5127681" y="5184919"/>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毫无反应</a:t>
            </a:r>
          </a:p>
        </p:txBody>
      </p:sp>
      <p:sp>
        <p:nvSpPr>
          <p:cNvPr id="35" name="圆角右箭头 34"/>
          <p:cNvSpPr/>
          <p:nvPr/>
        </p:nvSpPr>
        <p:spPr>
          <a:xfrm rot="16200000" flipV="1">
            <a:off x="3062201" y="2469239"/>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144639"/>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872518"/>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事件有效</a:t>
            </a:r>
          </a:p>
        </p:txBody>
      </p:sp>
      <p:sp>
        <p:nvSpPr>
          <p:cNvPr id="38" name="右箭头 37"/>
          <p:cNvSpPr/>
          <p:nvPr/>
        </p:nvSpPr>
        <p:spPr>
          <a:xfrm>
            <a:off x="2641886" y="1424655"/>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889252"/>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开始</a:t>
            </a:r>
          </a:p>
        </p:txBody>
      </p:sp>
      <p:sp>
        <p:nvSpPr>
          <p:cNvPr id="39" name="文本框 38">
            <a:extLst>
              <a:ext uri="{FF2B5EF4-FFF2-40B4-BE49-F238E27FC236}">
                <a16:creationId xmlns:a16="http://schemas.microsoft.com/office/drawing/2014/main" id="{081901F2-C6C6-4480-9214-70814CC27681}"/>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a:t>
            </a:r>
          </a:p>
        </p:txBody>
      </p:sp>
      <p:sp>
        <p:nvSpPr>
          <p:cNvPr id="4" name="标题 3">
            <a:extLst>
              <a:ext uri="{FF2B5EF4-FFF2-40B4-BE49-F238E27FC236}">
                <a16:creationId xmlns:a16="http://schemas.microsoft.com/office/drawing/2014/main" id="{EEB0D228-0721-4F8C-A875-59F9FE1E5654}"/>
              </a:ext>
            </a:extLst>
          </p:cNvPr>
          <p:cNvSpPr>
            <a:spLocks noGrp="1"/>
          </p:cNvSpPr>
          <p:nvPr>
            <p:ph type="title" idx="4294967295"/>
          </p:nvPr>
        </p:nvSpPr>
        <p:spPr/>
        <p:txBody>
          <a:bodyPr/>
          <a:lstStyle/>
          <a:p>
            <a:r>
              <a:rPr lang="en-US" altLang="zh-CN" dirty="0" err="1"/>
              <a:t>WaitOne</a:t>
            </a:r>
            <a:r>
              <a:rPr lang="zh-CN" altLang="en-US" dirty="0"/>
              <a:t>与</a:t>
            </a:r>
            <a:r>
              <a:rPr lang="en-US" altLang="zh-CN" dirty="0"/>
              <a:t>Sleep</a:t>
            </a:r>
            <a:r>
              <a:rPr lang="zh-CN" altLang="en-US" dirty="0"/>
              <a:t>比较</a:t>
            </a:r>
          </a:p>
        </p:txBody>
      </p:sp>
    </p:spTree>
    <p:extLst>
      <p:ext uri="{BB962C8B-B14F-4D97-AF65-F5344CB8AC3E}">
        <p14:creationId xmlns:p14="http://schemas.microsoft.com/office/powerpoint/2010/main" val="3968777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p:txBody>
          <a:bodyPr>
            <a:normAutofit/>
          </a:bodyPr>
          <a:lstStyle/>
          <a:p>
            <a:pPr eaLnBrk="1" hangingPunct="1"/>
            <a:r>
              <a:rPr lang="zh-CN" altLang="en-US" dirty="0"/>
              <a:t>工作线程运行逻辑</a:t>
            </a:r>
          </a:p>
        </p:txBody>
      </p:sp>
      <p:sp>
        <p:nvSpPr>
          <p:cNvPr id="8" name="圆角矩形 7"/>
          <p:cNvSpPr/>
          <p:nvPr/>
        </p:nvSpPr>
        <p:spPr>
          <a:xfrm>
            <a:off x="1680173" y="2861372"/>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3647469" y="3559793"/>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0 </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a:t>
            </a:r>
          </a:p>
          <a:p>
            <a:pPr algn="ct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B</a:t>
            </a:r>
          </a:p>
          <a:p>
            <a:pPr algn="ct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6799897" y="4030527"/>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事件有效</a:t>
            </a:r>
          </a:p>
        </p:txBody>
      </p:sp>
      <p:sp>
        <p:nvSpPr>
          <p:cNvPr id="12" name="燕尾形箭头 11"/>
          <p:cNvSpPr/>
          <p:nvPr/>
        </p:nvSpPr>
        <p:spPr>
          <a:xfrm rot="10800000" flipH="1">
            <a:off x="5928965" y="4145380"/>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680173" y="4968001"/>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a:latin typeface="微软雅黑" panose="020B0503020204020204" pitchFamily="34" charset="-122"/>
                <a:ea typeface="微软雅黑" panose="020B0503020204020204" pitchFamily="34" charset="-122"/>
              </a:rPr>
              <a:t>Wait</a:t>
            </a:r>
            <a:r>
              <a:rPr lang="zh-CN" altLang="en-US" sz="3200" dirty="0">
                <a:latin typeface="微软雅黑" panose="020B0503020204020204" pitchFamily="34" charset="-122"/>
                <a:ea typeface="微软雅黑" panose="020B0503020204020204" pitchFamily="34" charset="-122"/>
              </a:rPr>
              <a:t>Ｏ</a:t>
            </a:r>
            <a:r>
              <a:rPr lang="en-US" altLang="zh-CN" sz="3200" dirty="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3630378" y="5579359"/>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true</a:t>
            </a:r>
          </a:p>
          <a:p>
            <a:r>
              <a:rPr lang="en-US" altLang="zh-CN" sz="2800" dirty="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6814771" y="4968001"/>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当前事件有效</a:t>
            </a:r>
          </a:p>
        </p:txBody>
      </p:sp>
      <p:sp>
        <p:nvSpPr>
          <p:cNvPr id="19" name="燕尾形箭头 18"/>
          <p:cNvSpPr/>
          <p:nvPr/>
        </p:nvSpPr>
        <p:spPr>
          <a:xfrm rot="10800000" flipH="1">
            <a:off x="5928966" y="5059203"/>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3630379" y="2027426"/>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数组名</a:t>
            </a:r>
          </a:p>
        </p:txBody>
      </p:sp>
      <p:sp>
        <p:nvSpPr>
          <p:cNvPr id="4" name="云形标注 3"/>
          <p:cNvSpPr/>
          <p:nvPr/>
        </p:nvSpPr>
        <p:spPr>
          <a:xfrm>
            <a:off x="6065905" y="1407322"/>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1680173" y="132900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WaitAll</a:t>
            </a:r>
            <a:r>
              <a:rPr lang="en-US" altLang="zh-CN" sz="3200" dirty="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BC850DF7-C417-44D3-B0A7-62C5C1445C56}"/>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a:t>
            </a:r>
          </a:p>
        </p:txBody>
      </p:sp>
    </p:spTree>
    <p:extLst>
      <p:ext uri="{BB962C8B-B14F-4D97-AF65-F5344CB8AC3E}">
        <p14:creationId xmlns:p14="http://schemas.microsoft.com/office/powerpoint/2010/main" val="473269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同步模式</a:t>
            </a:r>
          </a:p>
          <a:p>
            <a:r>
              <a:rPr lang="zh-CN" altLang="en-US" dirty="0"/>
              <a:t> 低级事件对象</a:t>
            </a:r>
            <a:endParaRPr lang="en-US" altLang="zh-CN" dirty="0"/>
          </a:p>
          <a:p>
            <a:r>
              <a:rPr lang="en-US" altLang="zh-CN" dirty="0"/>
              <a:t> </a:t>
            </a:r>
            <a:r>
              <a:rPr lang="zh-CN" altLang="en-US" dirty="0"/>
              <a:t>线程间同步通信</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350922"/>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线程间同步通信</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51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785812" y="1340362"/>
            <a:ext cx="10567988" cy="2552981"/>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p:txBody>
          <a:bodyPr>
            <a:normAutofit/>
          </a:bodyPr>
          <a:lstStyle/>
          <a:p>
            <a:pPr eaLnBrk="1" hangingPunct="1"/>
            <a:r>
              <a:rPr lang="zh-CN" altLang="en-US" dirty="0"/>
              <a:t>工作线程间的通信</a:t>
            </a:r>
          </a:p>
        </p:txBody>
      </p:sp>
      <p:sp>
        <p:nvSpPr>
          <p:cNvPr id="57348" name="Rectangle 3"/>
          <p:cNvSpPr>
            <a:spLocks noGrp="1" noChangeArrowheads="1"/>
          </p:cNvSpPr>
          <p:nvPr>
            <p:ph idx="9"/>
          </p:nvPr>
        </p:nvSpPr>
        <p:spPr/>
        <p:txBody>
          <a:bodyPr>
            <a:normAutofit/>
          </a:bodyPr>
          <a:lstStyle/>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方法等待当前事件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有效</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WaitAny</a:t>
            </a:r>
            <a:r>
              <a:rPr lang="zh-CN" altLang="en-US" sz="2400" dirty="0">
                <a:latin typeface="微软雅黑" panose="020B0503020204020204" pitchFamily="34" charset="-122"/>
                <a:ea typeface="微软雅黑" panose="020B0503020204020204" pitchFamily="34" charset="-122"/>
              </a:rPr>
              <a:t>方法等待事件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数组中任一事件有效，对应“或”关系实现同步</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WaitAll</a:t>
            </a:r>
            <a:r>
              <a:rPr lang="zh-CN" altLang="en-US" sz="2400" dirty="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8AEAA22-CE18-45AD-A7C3-2EC1C3A42DBD}"/>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1720877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p:txBody>
          <a:bodyPr>
            <a:normAutofit/>
          </a:bodyPr>
          <a:lstStyle/>
          <a:p>
            <a:pPr eaLnBrk="1" hangingPunct="1"/>
            <a:r>
              <a:rPr lang="en-US" altLang="zh-CN" dirty="0" err="1"/>
              <a:t>ManualResetEvent.WaitOne</a:t>
            </a:r>
            <a:r>
              <a:rPr lang="zh-CN" altLang="en-US" dirty="0"/>
              <a:t>要点</a:t>
            </a:r>
          </a:p>
        </p:txBody>
      </p:sp>
      <p:sp>
        <p:nvSpPr>
          <p:cNvPr id="60420" name="Rectangle 3"/>
          <p:cNvSpPr>
            <a:spLocks noGrp="1" noChangeArrowheads="1"/>
          </p:cNvSpPr>
          <p:nvPr>
            <p:ph idx="9"/>
          </p:nvPr>
        </p:nvSpPr>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一是时间效果上阻止线程继续</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二是在获得信号状态后返回值为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a:latin typeface="微软雅黑" panose="020B0503020204020204" pitchFamily="34" charset="-122"/>
                <a:ea typeface="微软雅黑" panose="020B0503020204020204" pitchFamily="34" charset="-122"/>
              </a:rPr>
              <a:t>false</a:t>
            </a:r>
          </a:p>
          <a:p>
            <a:pPr>
              <a:lnSpc>
                <a:spcPct val="150000"/>
              </a:lnSpc>
            </a:pPr>
            <a:r>
              <a:rPr lang="zh-CN" altLang="en-US" sz="2400" dirty="0">
                <a:latin typeface="微软雅黑" panose="020B0503020204020204" pitchFamily="34" charset="-122"/>
                <a:ea typeface="微软雅黑" panose="020B0503020204020204" pitchFamily="34" charset="-122"/>
              </a:rPr>
              <a:t>三是获得信号状态将不再继续未等待完的时间。</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a:latin typeface="微软雅黑" panose="020B0503020204020204" pitchFamily="34" charset="-122"/>
                <a:ea typeface="微软雅黑" panose="020B0503020204020204" pitchFamily="34" charset="-122"/>
              </a:rPr>
              <a:t>true</a:t>
            </a:r>
          </a:p>
          <a:p>
            <a:pPr>
              <a:lnSpc>
                <a:spcPct val="150000"/>
              </a:lnSpc>
            </a:pPr>
            <a:r>
              <a:rPr lang="en-US" altLang="zh-CN" sz="2400" dirty="0">
                <a:latin typeface="微软雅黑" panose="020B0503020204020204" pitchFamily="34" charset="-122"/>
                <a:ea typeface="微软雅黑" panose="020B0503020204020204" pitchFamily="34" charset="-122"/>
              </a:rPr>
              <a:t>ManualResetEvent</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要可靠，它可将信号传给多个线程，而线程会重置</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的状态，即中断信号的传递。</a:t>
            </a:r>
            <a:endParaRPr lang="zh-CN" altLang="zh-CN"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725722" y="1326533"/>
            <a:ext cx="10747141"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3B46988-D8C6-4F24-8C7A-DDEEEEFA7E9B}"/>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3812047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p:txBody>
          <a:bodyPr/>
          <a:lstStyle/>
          <a:p>
            <a:pPr eaLnBrk="1" hangingPunct="1"/>
            <a:r>
              <a:rPr lang="zh-CN" altLang="en-US" dirty="0"/>
              <a:t>具有与关系的同步方式</a:t>
            </a:r>
          </a:p>
        </p:txBody>
      </p:sp>
      <p:sp>
        <p:nvSpPr>
          <p:cNvPr id="58372" name="Rectangle 3"/>
          <p:cNvSpPr>
            <a:spLocks noGrp="1" noChangeArrowheads="1"/>
          </p:cNvSpPr>
          <p:nvPr>
            <p:ph idx="9"/>
          </p:nvPr>
        </p:nvSpPr>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ManualResetEvent.WaitAll</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当所有事件状态同时激活时</a:t>
            </a:r>
          </a:p>
        </p:txBody>
      </p:sp>
      <p:pic>
        <p:nvPicPr>
          <p:cNvPr id="6" name="Picture 2">
            <a:extLst>
              <a:ext uri="{FF2B5EF4-FFF2-40B4-BE49-F238E27FC236}">
                <a16:creationId xmlns:a16="http://schemas.microsoft.com/office/drawing/2014/main" id="{65497F67-B060-475B-AA05-6DFB911858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08895" y="2650328"/>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F338F98-74DD-4187-B5F2-17652CE2A7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2650328"/>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67B286E2-C242-4417-BFDF-1830730DD2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0149" y="2650328"/>
            <a:ext cx="1162049" cy="25717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7E7FE91-2403-4543-9717-CD6ACC751A09}"/>
              </a:ext>
            </a:extLst>
          </p:cNvPr>
          <p:cNvSpPr txBox="1"/>
          <p:nvPr/>
        </p:nvSpPr>
        <p:spPr>
          <a:xfrm>
            <a:off x="3308895" y="5501626"/>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A</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9657C7C-6D1D-4ABA-907C-622E036704B6}"/>
              </a:ext>
            </a:extLst>
          </p:cNvPr>
          <p:cNvSpPr txBox="1"/>
          <p:nvPr/>
        </p:nvSpPr>
        <p:spPr>
          <a:xfrm>
            <a:off x="5360149" y="5501626"/>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B</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93A71BF-3509-4D4E-9E05-4AE31C4F78A1}"/>
              </a:ext>
            </a:extLst>
          </p:cNvPr>
          <p:cNvSpPr txBox="1"/>
          <p:nvPr/>
        </p:nvSpPr>
        <p:spPr>
          <a:xfrm>
            <a:off x="7411403" y="5502363"/>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C</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0D8CC40A-E4C1-4896-B1AA-CEF5972A7D31}"/>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1429842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p:txBody>
          <a:bodyPr/>
          <a:lstStyle/>
          <a:p>
            <a:pPr eaLnBrk="1" hangingPunct="1"/>
            <a:r>
              <a:rPr lang="zh-CN" altLang="en-US" dirty="0"/>
              <a:t>具有或关系的同步方式</a:t>
            </a:r>
          </a:p>
        </p:txBody>
      </p:sp>
      <p:sp>
        <p:nvSpPr>
          <p:cNvPr id="59396" name="Rectangle 3"/>
          <p:cNvSpPr>
            <a:spLocks noGrp="1" noChangeArrowheads="1"/>
          </p:cNvSpPr>
          <p:nvPr>
            <p:ph idx="9"/>
          </p:nvPr>
        </p:nvSpPr>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ManualResetEvent.WaitAny</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当任一事件状态激活时</a:t>
            </a:r>
          </a:p>
        </p:txBody>
      </p:sp>
      <p:pic>
        <p:nvPicPr>
          <p:cNvPr id="5" name="Picture 2">
            <a:extLst>
              <a:ext uri="{FF2B5EF4-FFF2-40B4-BE49-F238E27FC236}">
                <a16:creationId xmlns:a16="http://schemas.microsoft.com/office/drawing/2014/main" id="{48FE31F4-B929-4594-AE7C-FC7E75287A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2871784"/>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0FFE88E-0EB6-4E0D-92A6-DFB734B453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08895" y="2959296"/>
            <a:ext cx="1162049" cy="2396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97606F7-B577-4AFB-8150-B494C85AE8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60149" y="2959296"/>
            <a:ext cx="1162049" cy="23967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0683600-EFBC-4F08-A02D-33B010A20875}"/>
              </a:ext>
            </a:extLst>
          </p:cNvPr>
          <p:cNvSpPr txBox="1"/>
          <p:nvPr/>
        </p:nvSpPr>
        <p:spPr>
          <a:xfrm>
            <a:off x="3308895" y="572308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甲门</a:t>
            </a:r>
          </a:p>
        </p:txBody>
      </p:sp>
      <p:sp>
        <p:nvSpPr>
          <p:cNvPr id="9" name="文本框 8">
            <a:extLst>
              <a:ext uri="{FF2B5EF4-FFF2-40B4-BE49-F238E27FC236}">
                <a16:creationId xmlns:a16="http://schemas.microsoft.com/office/drawing/2014/main" id="{4E724228-EB60-48F5-A5F0-E985DD307A22}"/>
              </a:ext>
            </a:extLst>
          </p:cNvPr>
          <p:cNvSpPr txBox="1"/>
          <p:nvPr/>
        </p:nvSpPr>
        <p:spPr>
          <a:xfrm>
            <a:off x="5360149" y="572308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乙门</a:t>
            </a:r>
          </a:p>
        </p:txBody>
      </p:sp>
      <p:sp>
        <p:nvSpPr>
          <p:cNvPr id="10" name="文本框 9">
            <a:extLst>
              <a:ext uri="{FF2B5EF4-FFF2-40B4-BE49-F238E27FC236}">
                <a16:creationId xmlns:a16="http://schemas.microsoft.com/office/drawing/2014/main" id="{D4E151FC-3F4C-48EC-BFF1-A4D997454914}"/>
              </a:ext>
            </a:extLst>
          </p:cNvPr>
          <p:cNvSpPr txBox="1"/>
          <p:nvPr/>
        </p:nvSpPr>
        <p:spPr>
          <a:xfrm>
            <a:off x="7411403" y="5723819"/>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丙门</a:t>
            </a:r>
          </a:p>
        </p:txBody>
      </p:sp>
      <p:sp>
        <p:nvSpPr>
          <p:cNvPr id="11" name="文本框 10">
            <a:extLst>
              <a:ext uri="{FF2B5EF4-FFF2-40B4-BE49-F238E27FC236}">
                <a16:creationId xmlns:a16="http://schemas.microsoft.com/office/drawing/2014/main" id="{B7925E9F-2C75-42ED-87BF-B24388D19AD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3697090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1360" y="3633293"/>
            <a:ext cx="2192320" cy="523220"/>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窗体线程发起抓屏事件；</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工作线程抓屏，并保存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p:blipFill>
        <p:spPr>
          <a:xfrm>
            <a:off x="2936700" y="1353373"/>
            <a:ext cx="9010650" cy="5108331"/>
          </a:xfrm>
          <a:prstGeom prst="rect">
            <a:avLst/>
          </a:prstGeom>
        </p:spPr>
      </p:pic>
      <p:sp>
        <p:nvSpPr>
          <p:cNvPr id="5" name="矩形 4">
            <a:extLst>
              <a:ext uri="{FF2B5EF4-FFF2-40B4-BE49-F238E27FC236}">
                <a16:creationId xmlns:a16="http://schemas.microsoft.com/office/drawing/2014/main" id="{B80F01EA-4F54-42D4-A557-D16DCB8CDC8A}"/>
              </a:ext>
            </a:extLst>
          </p:cNvPr>
          <p:cNvSpPr/>
          <p:nvPr/>
        </p:nvSpPr>
        <p:spPr>
          <a:xfrm>
            <a:off x="2922412" y="2790851"/>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81E5120-89E8-49CD-B529-ADF001572BA1}"/>
              </a:ext>
            </a:extLst>
          </p:cNvPr>
          <p:cNvSpPr/>
          <p:nvPr/>
        </p:nvSpPr>
        <p:spPr>
          <a:xfrm>
            <a:off x="10587037" y="2443166"/>
            <a:ext cx="1150143" cy="157162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5D73E82-F963-46C5-B778-071CE0D5BB5F}"/>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
        <p:nvSpPr>
          <p:cNvPr id="8" name="标题 7">
            <a:extLst>
              <a:ext uri="{FF2B5EF4-FFF2-40B4-BE49-F238E27FC236}">
                <a16:creationId xmlns:a16="http://schemas.microsoft.com/office/drawing/2014/main" id="{A7886B1A-691D-456E-BF70-FC48086695EC}"/>
              </a:ext>
            </a:extLst>
          </p:cNvPr>
          <p:cNvSpPr>
            <a:spLocks noGrp="1"/>
          </p:cNvSpPr>
          <p:nvPr>
            <p:ph type="title" idx="4294967295"/>
          </p:nvPr>
        </p:nvSpPr>
        <p:spPr/>
        <p:txBody>
          <a:bodyPr/>
          <a:lstStyle/>
          <a:p>
            <a:r>
              <a:rPr lang="zh-CN" altLang="en-US" dirty="0"/>
              <a:t>使用事件的抓屏程序</a:t>
            </a:r>
          </a:p>
        </p:txBody>
      </p:sp>
    </p:spTree>
    <p:extLst>
      <p:ext uri="{BB962C8B-B14F-4D97-AF65-F5344CB8AC3E}">
        <p14:creationId xmlns:p14="http://schemas.microsoft.com/office/powerpoint/2010/main" val="17335610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0396794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36256" y="5781654"/>
            <a:ext cx="5715000" cy="863466"/>
            <a:chOff x="1583817" y="2683"/>
            <a:chExt cx="5698143"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669536" y="7641"/>
              <a:ext cx="5479747"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3.5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线程的同步与死锁</a:t>
              </a:r>
            </a:p>
          </p:txBody>
        </p:sp>
      </p:grpSp>
    </p:spTree>
    <p:extLst>
      <p:ext uri="{BB962C8B-B14F-4D97-AF65-F5344CB8AC3E}">
        <p14:creationId xmlns:p14="http://schemas.microsoft.com/office/powerpoint/2010/main" val="110717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32934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 </a:t>
            </a:r>
            <a:r>
              <a:rPr lang="zh-CN" altLang="en-US" sz="2800" kern="0" noProof="0" dirty="0">
                <a:solidFill>
                  <a:schemeClr val="accent2">
                    <a:lumMod val="75000"/>
                  </a:schemeClr>
                </a:solidFill>
                <a:latin typeface="微软雅黑" panose="020B0503020204020204" pitchFamily="34" charset="-122"/>
                <a:ea typeface="微软雅黑" panose="020B0503020204020204" pitchFamily="34" charset="-122"/>
              </a:rPr>
              <a:t>综述</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7526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4093369"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1200" cap="none" spc="0"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xfrm>
            <a:off x="838200" y="531777"/>
            <a:ext cx="10515600" cy="623258"/>
          </a:xfrm>
          <a:prstGeom prst="rect">
            <a:avLst/>
          </a:prstGeom>
          <a:noFill/>
        </p:spPr>
        <p:txBody>
          <a:bodyPr wrap="square" rtlCol="0">
            <a:spAutoFit/>
          </a:bodyPr>
          <a:lstStyle/>
          <a:p>
            <a:r>
              <a:rPr lang="en-US" altLang="zh-CN" sz="4000" dirty="0"/>
              <a:t>3.5 </a:t>
            </a:r>
            <a:r>
              <a:rPr lang="zh-CN" altLang="en-US" sz="4000" dirty="0"/>
              <a:t>线程的同步与死锁</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4" name="内容占位符 3">
            <a:extLst>
              <a:ext uri="{FF2B5EF4-FFF2-40B4-BE49-F238E27FC236}">
                <a16:creationId xmlns:a16="http://schemas.microsoft.com/office/drawing/2014/main" id="{2DE56F5F-61D0-4169-B4A4-73B2320DBB0A}"/>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352147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32935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资源争用与死锁</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9058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normAutofit/>
          </a:bodyPr>
          <a:lstStyle/>
          <a:p>
            <a:pPr eaLnBrk="1" hangingPunct="1"/>
            <a:r>
              <a:rPr lang="zh-CN" altLang="en-US" dirty="0"/>
              <a:t>线程同步与死锁</a:t>
            </a:r>
          </a:p>
        </p:txBody>
      </p:sp>
      <p:sp>
        <p:nvSpPr>
          <p:cNvPr id="30724" name="Rectangle 3"/>
          <p:cNvSpPr>
            <a:spLocks noGrp="1" noChangeArrowheads="1"/>
          </p:cNvSpPr>
          <p:nvPr>
            <p:ph idx="9"/>
          </p:nvPr>
        </p:nvSpPr>
        <p:spPr/>
        <p:txBody>
          <a:bodyPr>
            <a:normAutofit/>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777240" y="1340363"/>
            <a:ext cx="10629900" cy="330783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E5FEBF2-2A8E-4DC0-B874-98C4ACA9B792}"/>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.5.1</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资源争用与死锁</a:t>
            </a:r>
          </a:p>
        </p:txBody>
      </p:sp>
    </p:spTree>
    <p:extLst>
      <p:ext uri="{BB962C8B-B14F-4D97-AF65-F5344CB8AC3E}">
        <p14:creationId xmlns:p14="http://schemas.microsoft.com/office/powerpoint/2010/main" val="25847528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3869675" y="1314657"/>
            <a:ext cx="4977517" cy="727075"/>
          </a:xfrm>
        </p:spPr>
        <p:txBody>
          <a:bodyPr>
            <a:normAutofit/>
          </a:bodyPr>
          <a:lstStyle/>
          <a:p>
            <a:pPr eaLnBrk="1" hangingPunct="1"/>
            <a:r>
              <a:rPr lang="zh-CN" altLang="en-US" dirty="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由多个线程访问的单个应用程序域的资源（如全局、静态和实例字段）</a:t>
            </a:r>
          </a:p>
        </p:txBody>
      </p:sp>
      <p:sp>
        <p:nvSpPr>
          <p:cNvPr id="7" name="文本框 6">
            <a:extLst>
              <a:ext uri="{FF2B5EF4-FFF2-40B4-BE49-F238E27FC236}">
                <a16:creationId xmlns:a16="http://schemas.microsoft.com/office/drawing/2014/main" id="{ED7B1AAD-C1C4-4863-8EFB-12570E25B53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.5.1</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资源争用与死锁</a:t>
            </a:r>
          </a:p>
        </p:txBody>
      </p:sp>
    </p:spTree>
    <p:extLst>
      <p:ext uri="{BB962C8B-B14F-4D97-AF65-F5344CB8AC3E}">
        <p14:creationId xmlns:p14="http://schemas.microsoft.com/office/powerpoint/2010/main" val="36025576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84051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资源同步访问控制</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1922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p:txBody>
          <a:bodyPr>
            <a:normAutofit/>
          </a:bodyPr>
          <a:lstStyle/>
          <a:p>
            <a:pPr eaLnBrk="1" hangingPunct="1"/>
            <a:r>
              <a:rPr lang="zh-CN" altLang="en-US" dirty="0"/>
              <a:t>同步资源访问控制</a:t>
            </a:r>
          </a:p>
        </p:txBody>
      </p:sp>
      <p:pic>
        <p:nvPicPr>
          <p:cNvPr id="3" name="图片 2">
            <a:extLst>
              <a:ext uri="{FF2B5EF4-FFF2-40B4-BE49-F238E27FC236}">
                <a16:creationId xmlns:a16="http://schemas.microsoft.com/office/drawing/2014/main" id="{1D719792-942B-44B8-AA4D-742B307F4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143" y="3770049"/>
            <a:ext cx="6285714" cy="1476190"/>
          </a:xfrm>
          <a:prstGeom prst="rect">
            <a:avLst/>
          </a:prstGeom>
        </p:spPr>
      </p:pic>
      <p:pic>
        <p:nvPicPr>
          <p:cNvPr id="5" name="图片 4">
            <a:extLst>
              <a:ext uri="{FF2B5EF4-FFF2-40B4-BE49-F238E27FC236}">
                <a16:creationId xmlns:a16="http://schemas.microsoft.com/office/drawing/2014/main" id="{569A0B3D-B3F4-4567-81E0-C6C7809B54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0937" y="2112335"/>
            <a:ext cx="491814" cy="1088442"/>
          </a:xfrm>
          <a:prstGeom prst="rect">
            <a:avLst/>
          </a:prstGeom>
        </p:spPr>
      </p:pic>
      <p:pic>
        <p:nvPicPr>
          <p:cNvPr id="7" name="图片 6">
            <a:extLst>
              <a:ext uri="{FF2B5EF4-FFF2-40B4-BE49-F238E27FC236}">
                <a16:creationId xmlns:a16="http://schemas.microsoft.com/office/drawing/2014/main" id="{2D88A6EE-6F13-4FBE-A5F0-121ED3C1A6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0937" y="2112335"/>
            <a:ext cx="491814" cy="1014366"/>
          </a:xfrm>
          <a:prstGeom prst="rect">
            <a:avLst/>
          </a:prstGeom>
        </p:spPr>
      </p:pic>
      <p:sp>
        <p:nvSpPr>
          <p:cNvPr id="10" name="文本框 9">
            <a:extLst>
              <a:ext uri="{FF2B5EF4-FFF2-40B4-BE49-F238E27FC236}">
                <a16:creationId xmlns:a16="http://schemas.microsoft.com/office/drawing/2014/main" id="{D6F1AE05-6ED1-4C30-A23F-19C4290675B0}"/>
              </a:ext>
            </a:extLst>
          </p:cNvPr>
          <p:cNvSpPr txBox="1"/>
          <p:nvPr/>
        </p:nvSpPr>
        <p:spPr>
          <a:xfrm>
            <a:off x="4483770"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生产者</a:t>
            </a:r>
          </a:p>
        </p:txBody>
      </p:sp>
      <p:sp>
        <p:nvSpPr>
          <p:cNvPr id="11" name="文本框 10">
            <a:extLst>
              <a:ext uri="{FF2B5EF4-FFF2-40B4-BE49-F238E27FC236}">
                <a16:creationId xmlns:a16="http://schemas.microsoft.com/office/drawing/2014/main" id="{F4E372E5-BEE7-4FA6-828C-28E4540C6213}"/>
              </a:ext>
            </a:extLst>
          </p:cNvPr>
          <p:cNvSpPr txBox="1"/>
          <p:nvPr/>
        </p:nvSpPr>
        <p:spPr>
          <a:xfrm>
            <a:off x="6472751"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消费者</a:t>
            </a:r>
          </a:p>
        </p:txBody>
      </p:sp>
      <p:sp>
        <p:nvSpPr>
          <p:cNvPr id="12" name="文本框 11">
            <a:extLst>
              <a:ext uri="{FF2B5EF4-FFF2-40B4-BE49-F238E27FC236}">
                <a16:creationId xmlns:a16="http://schemas.microsoft.com/office/drawing/2014/main" id="{DFD20D9C-5864-462E-B7FA-5AD67B6C45E0}"/>
              </a:ext>
            </a:extLst>
          </p:cNvPr>
          <p:cNvSpPr txBox="1"/>
          <p:nvPr/>
        </p:nvSpPr>
        <p:spPr>
          <a:xfrm>
            <a:off x="5645819" y="165012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同步信号</a:t>
            </a:r>
          </a:p>
        </p:txBody>
      </p:sp>
      <p:sp>
        <p:nvSpPr>
          <p:cNvPr id="13" name="文本框 12">
            <a:extLst>
              <a:ext uri="{FF2B5EF4-FFF2-40B4-BE49-F238E27FC236}">
                <a16:creationId xmlns:a16="http://schemas.microsoft.com/office/drawing/2014/main" id="{CC33A7C2-6C10-40AE-8EFA-4F2DC4BDC73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资源同步访问控制</a:t>
            </a:r>
          </a:p>
        </p:txBody>
      </p:sp>
    </p:spTree>
    <p:extLst>
      <p:ext uri="{BB962C8B-B14F-4D97-AF65-F5344CB8AC3E}">
        <p14:creationId xmlns:p14="http://schemas.microsoft.com/office/powerpoint/2010/main" val="39586095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p:txBody>
          <a:bodyPr/>
          <a:lstStyle/>
          <a:p>
            <a:pPr eaLnBrk="1" hangingPunct="1"/>
            <a:r>
              <a:rPr lang="zh-CN" altLang="en-US" dirty="0"/>
              <a:t>同步控制类</a:t>
            </a:r>
          </a:p>
        </p:txBody>
      </p:sp>
      <p:sp>
        <p:nvSpPr>
          <p:cNvPr id="2" name="内容占位符 1">
            <a:extLst>
              <a:ext uri="{FF2B5EF4-FFF2-40B4-BE49-F238E27FC236}">
                <a16:creationId xmlns:a16="http://schemas.microsoft.com/office/drawing/2014/main" id="{B90A3036-C2A1-4BF3-B66E-1E0515BCD9B1}"/>
              </a:ext>
            </a:extLst>
          </p:cNvPr>
          <p:cNvSpPr>
            <a:spLocks noGrp="1"/>
          </p:cNvSpPr>
          <p:nvPr>
            <p:ph idx="9"/>
          </p:nvPr>
        </p:nvSpPr>
        <p:spPr/>
        <p:txBody>
          <a:bodyPr/>
          <a:lstStyle/>
          <a:p>
            <a:endParaRPr lang="zh-CN" altLang="en-US"/>
          </a:p>
        </p:txBody>
      </p:sp>
      <p:pic>
        <p:nvPicPr>
          <p:cNvPr id="33796" name="Picture 4" descr="ORY$_V5CW3_`QBQKR7Z[E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594EAC7E-CD5A-43BE-A458-96EE04627B89}"/>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资源同步访问控制</a:t>
            </a:r>
          </a:p>
        </p:txBody>
      </p:sp>
    </p:spTree>
    <p:extLst>
      <p:ext uri="{BB962C8B-B14F-4D97-AF65-F5344CB8AC3E}">
        <p14:creationId xmlns:p14="http://schemas.microsoft.com/office/powerpoint/2010/main" val="3187159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351691"/>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互斥量及使用</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65024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a:t>互斥量</a:t>
            </a:r>
            <a:r>
              <a:rPr lang="en-US" altLang="zh-CN" dirty="0" err="1"/>
              <a:t>Mutex</a:t>
            </a:r>
            <a:r>
              <a:rPr lang="zh-CN" altLang="en-US" dirty="0"/>
              <a:t>介绍</a:t>
            </a:r>
            <a:endParaRPr lang="en-US" altLang="zh-CN" dirty="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p>
        </p:txBody>
      </p:sp>
      <p:sp>
        <p:nvSpPr>
          <p:cNvPr id="4" name="文本框 3">
            <a:extLst>
              <a:ext uri="{FF2B5EF4-FFF2-40B4-BE49-F238E27FC236}">
                <a16:creationId xmlns:a16="http://schemas.microsoft.com/office/drawing/2014/main" id="{DE5BB117-9D53-4BCD-9613-11DB5000AE3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9598249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a:t>互斥量的使用</a:t>
            </a:r>
            <a:endParaRPr lang="en-US" altLang="zh-CN" dirty="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a:latin typeface="微软雅黑" panose="020B0503020204020204" pitchFamily="34" charset="-122"/>
                <a:ea typeface="微软雅黑" panose="020B0503020204020204" pitchFamily="34" charset="-122"/>
              </a:rPr>
              <a:t>互斥量的创建</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ReleaseMutex</a:t>
            </a:r>
            <a:r>
              <a:rPr lang="zh-CN" altLang="en-US" sz="2400" dirty="0">
                <a:latin typeface="微软雅黑" panose="020B0503020204020204" pitchFamily="34" charset="-122"/>
                <a:ea typeface="微软雅黑" panose="020B0503020204020204" pitchFamily="34" charset="-122"/>
              </a:rPr>
              <a:t>方法</a:t>
            </a:r>
          </a:p>
        </p:txBody>
      </p:sp>
      <p:sp>
        <p:nvSpPr>
          <p:cNvPr id="4" name="文本框 3">
            <a:extLst>
              <a:ext uri="{FF2B5EF4-FFF2-40B4-BE49-F238E27FC236}">
                <a16:creationId xmlns:a16="http://schemas.microsoft.com/office/drawing/2014/main" id="{6E24AB39-789E-4860-801C-7A0E58E5F46A}"/>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208580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38200" y="488437"/>
            <a:ext cx="10515600" cy="709938"/>
          </a:xfrm>
        </p:spPr>
        <p:txBody>
          <a:bodyPr/>
          <a:lstStyle/>
          <a:p>
            <a:pPr eaLnBrk="1" hangingPunct="1"/>
            <a:r>
              <a:rPr lang="zh-CN" altLang="en-US" dirty="0"/>
              <a:t>进程与线程</a:t>
            </a:r>
          </a:p>
        </p:txBody>
      </p:sp>
      <p:sp>
        <p:nvSpPr>
          <p:cNvPr id="12292" name="Rectangle 3"/>
          <p:cNvSpPr>
            <a:spLocks noGrp="1" noChangeArrowheads="1"/>
          </p:cNvSpPr>
          <p:nvPr>
            <p:ph type="body" idx="4294967295"/>
          </p:nvPr>
        </p:nvSpPr>
        <p:spPr>
          <a:xfrm>
            <a:off x="2546350" y="2255838"/>
            <a:ext cx="7099300" cy="2078037"/>
          </a:xfrm>
        </p:spPr>
        <p:txBody>
          <a:bodyPr>
            <a:normAutofit/>
          </a:bodyPr>
          <a:lstStyle/>
          <a:p>
            <a:pPr eaLnBrk="1" hangingPunct="1"/>
            <a:r>
              <a:rPr lang="zh-CN" altLang="en-US" sz="2000" dirty="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进程中的线程也具有线程控制块，包含内容有所属进程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，创建和退出时间，线程启动地址等</a:t>
            </a:r>
          </a:p>
        </p:txBody>
      </p:sp>
      <p:sp>
        <p:nvSpPr>
          <p:cNvPr id="4" name="文本框 3">
            <a:extLst>
              <a:ext uri="{FF2B5EF4-FFF2-40B4-BE49-F238E27FC236}">
                <a16:creationId xmlns:a16="http://schemas.microsoft.com/office/drawing/2014/main" id="{2D35CB96-E0BC-460F-A955-5DE1D849EC0C}"/>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综述</a:t>
            </a:r>
          </a:p>
        </p:txBody>
      </p:sp>
    </p:spTree>
    <p:extLst>
      <p:ext uri="{BB962C8B-B14F-4D97-AF65-F5344CB8AC3E}">
        <p14:creationId xmlns:p14="http://schemas.microsoft.com/office/powerpoint/2010/main" val="31740617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线程可调用多次的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方法重复对其所有，使用 </a:t>
            </a:r>
            <a:r>
              <a:rPr lang="en-US" altLang="zh-CN" sz="2400" dirty="0" err="1">
                <a:latin typeface="微软雅黑" panose="020B0503020204020204" pitchFamily="34" charset="-122"/>
                <a:ea typeface="微软雅黑" panose="020B0503020204020204" pitchFamily="34" charset="-122"/>
              </a:rPr>
              <a:t>ReleaseMutex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方法释放对互斥量所属权，而每一个成功的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方法对应一次 </a:t>
            </a:r>
            <a:r>
              <a:rPr lang="en-US" altLang="zh-CN" sz="2400" dirty="0" err="1">
                <a:latin typeface="微软雅黑" panose="020B0503020204020204" pitchFamily="34" charset="-122"/>
                <a:ea typeface="微软雅黑" panose="020B0503020204020204" pitchFamily="34" charset="-122"/>
              </a:rPr>
              <a:t>ReleaseMutex</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方法不仅等待互斥量的状态，还使线程拥有它</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互斥量最好不要使用</a:t>
            </a:r>
            <a:r>
              <a:rPr lang="en-US" altLang="zh-CN" sz="2400" dirty="0" err="1">
                <a:latin typeface="微软雅黑" panose="020B0503020204020204" pitchFamily="34" charset="-122"/>
                <a:ea typeface="微软雅黑" panose="020B0503020204020204" pitchFamily="34" charset="-122"/>
              </a:rPr>
              <a:t>WaitAny,WaitAll</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9942C17-E634-476E-B3BC-55F3F2AC7355}"/>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7001046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线程运行终止 </a:t>
            </a:r>
            <a:r>
              <a:rPr lang="en-US" altLang="zh-CN" sz="2000" dirty="0" err="1">
                <a:latin typeface="微软雅黑" panose="020B0503020204020204" pitchFamily="34" charset="-122"/>
                <a:ea typeface="微软雅黑" panose="020B0503020204020204" pitchFamily="34" charset="-122"/>
              </a:rPr>
              <a:t>mutex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a:latin typeface="微软雅黑" panose="020B0503020204020204" pitchFamily="34" charset="-122"/>
                <a:ea typeface="微软雅黑" panose="020B0503020204020204" pitchFamily="34" charset="-122"/>
              </a:rPr>
              <a:t>AbandonedMutexException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758FEE47-822B-4324-A45E-56249A7CD45A}"/>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34214981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a:latin typeface="微软雅黑" panose="020B0503020204020204" pitchFamily="34" charset="-122"/>
                <a:ea typeface="微软雅黑" panose="020B0503020204020204" pitchFamily="34" charset="-122"/>
              </a:rPr>
              <a:t>Mutex</a:t>
            </a:r>
            <a:r>
              <a:rPr lang="zh-CN" altLang="en-US" sz="2800" dirty="0">
                <a:latin typeface="微软雅黑" panose="020B0503020204020204" pitchFamily="34" charset="-122"/>
                <a:ea typeface="微软雅黑" panose="020B0503020204020204" pitchFamily="34" charset="-122"/>
              </a:rPr>
              <a:t>类</a:t>
            </a:r>
            <a:endParaRPr lang="en-US" altLang="zh-CN" sz="2800" dirty="0">
              <a:latin typeface="微软雅黑" panose="020B0503020204020204" pitchFamily="34" charset="-122"/>
              <a:ea typeface="微软雅黑" panose="020B0503020204020204" pitchFamily="34" charset="-122"/>
            </a:endParaRPr>
          </a:p>
          <a:p>
            <a:pPr lvl="1"/>
            <a:r>
              <a:rPr lang="en-US" altLang="zh-CN" sz="2800" dirty="0" err="1">
                <a:latin typeface="微软雅黑" panose="020B0503020204020204" pitchFamily="34" charset="-122"/>
                <a:ea typeface="微软雅黑" panose="020B0503020204020204" pitchFamily="34" charset="-122"/>
              </a:rPr>
              <a:t>releaseMutex</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D08DECF5-77B1-426C-90FA-21DA84FE67FF}"/>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25446120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86286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低级事件对象的使用</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997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p:txBody>
          <a:bodyPr>
            <a:normAutofit/>
          </a:bodyPr>
          <a:lstStyle/>
          <a:p>
            <a:r>
              <a:rPr lang="en-US" altLang="zh-CN" dirty="0" err="1">
                <a:latin typeface="微软雅黑" panose="020B0503020204020204" pitchFamily="34" charset="-122"/>
                <a:ea typeface="微软雅黑" panose="020B0503020204020204" pitchFamily="34" charset="-122"/>
              </a:rPr>
              <a:t>ManualResetEvent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的使用</a:t>
            </a:r>
            <a:endParaRPr lang="zh-CN" altLang="en-US" dirty="0"/>
          </a:p>
        </p:txBody>
      </p:sp>
      <p:graphicFrame>
        <p:nvGraphicFramePr>
          <p:cNvPr id="4" name="图示 3"/>
          <p:cNvGraphicFramePr/>
          <p:nvPr>
            <p:extLst>
              <p:ext uri="{D42A27DB-BD31-4B8C-83A1-F6EECF244321}">
                <p14:modId xmlns:p14="http://schemas.microsoft.com/office/powerpoint/2010/main" val="146133436"/>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文件</a:t>
            </a: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剪切板</a:t>
            </a: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无名管道</a:t>
            </a: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事件对象</a:t>
            </a:r>
          </a:p>
        </p:txBody>
      </p:sp>
      <p:sp>
        <p:nvSpPr>
          <p:cNvPr id="12" name="文本框 11">
            <a:extLst>
              <a:ext uri="{FF2B5EF4-FFF2-40B4-BE49-F238E27FC236}">
                <a16:creationId xmlns:a16="http://schemas.microsoft.com/office/drawing/2014/main" id="{55F14744-DF1C-4183-9E35-88375E20E61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低级事件对象的使用</a:t>
            </a:r>
          </a:p>
        </p:txBody>
      </p:sp>
    </p:spTree>
    <p:extLst>
      <p:ext uri="{BB962C8B-B14F-4D97-AF65-F5344CB8AC3E}">
        <p14:creationId xmlns:p14="http://schemas.microsoft.com/office/powerpoint/2010/main" val="3947526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1188058" y="826302"/>
            <a:ext cx="3956437" cy="1325563"/>
          </a:xfrm>
        </p:spPr>
        <p:txBody>
          <a:bodyPr/>
          <a:lstStyle/>
          <a:p>
            <a:r>
              <a:rPr lang="zh-CN" altLang="en-US" dirty="0"/>
              <a:t>上机练习作业</a:t>
            </a:r>
          </a:p>
        </p:txBody>
      </p:sp>
      <p:sp>
        <p:nvSpPr>
          <p:cNvPr id="357379" name="Rectangle 3"/>
          <p:cNvSpPr>
            <a:spLocks noGrp="1" noChangeArrowheads="1"/>
          </p:cNvSpPr>
          <p:nvPr>
            <p:ph type="body" idx="4294967295"/>
          </p:nvPr>
        </p:nvSpPr>
        <p:spPr>
          <a:xfrm>
            <a:off x="2483362" y="2864503"/>
            <a:ext cx="7368400" cy="2308387"/>
          </a:xfrm>
        </p:spPr>
        <p:txBody>
          <a:bodyPr>
            <a:normAutofit/>
          </a:bodyPr>
          <a:lstStyle/>
          <a:p>
            <a:r>
              <a:rPr lang="zh-CN" altLang="en-US" sz="2400" dirty="0"/>
              <a:t> 采用信号量机制实现消费者与生产者的线程同步</a:t>
            </a:r>
            <a:endParaRPr lang="en-US" altLang="zh-CN" sz="2400" dirty="0"/>
          </a:p>
          <a:p>
            <a:pPr lvl="1"/>
            <a:r>
              <a:rPr lang="en-US" altLang="zh-CN" sz="2200" dirty="0"/>
              <a:t>1</a:t>
            </a:r>
            <a:r>
              <a:rPr lang="zh-CN" altLang="en-US" sz="2200" dirty="0"/>
              <a:t>个生产者，</a:t>
            </a:r>
            <a:r>
              <a:rPr lang="en-US" altLang="zh-CN" sz="2200" dirty="0"/>
              <a:t>1</a:t>
            </a:r>
            <a:r>
              <a:rPr lang="zh-CN" altLang="en-US" sz="2200" dirty="0"/>
              <a:t>个消费者</a:t>
            </a:r>
            <a:endParaRPr lang="en-US" altLang="zh-CN" sz="2200" dirty="0"/>
          </a:p>
          <a:p>
            <a:pPr lvl="1"/>
            <a:r>
              <a:rPr lang="en-US" altLang="zh-CN" sz="2200" dirty="0"/>
              <a:t>1</a:t>
            </a:r>
            <a:r>
              <a:rPr lang="zh-CN" altLang="en-US" sz="2200" dirty="0"/>
              <a:t>个生产者，多个消费者</a:t>
            </a:r>
            <a:endParaRPr lang="en-US" altLang="zh-CN" sz="2200" dirty="0"/>
          </a:p>
          <a:p>
            <a:pPr lvl="1"/>
            <a:r>
              <a:rPr lang="zh-CN" altLang="en-US" sz="2200" dirty="0"/>
              <a:t>多个生产者，</a:t>
            </a:r>
            <a:r>
              <a:rPr lang="en-US" altLang="zh-CN" sz="2200" dirty="0"/>
              <a:t>1</a:t>
            </a:r>
            <a:r>
              <a:rPr lang="zh-CN" altLang="en-US" sz="2200" dirty="0"/>
              <a:t>个消费者</a:t>
            </a:r>
            <a:endParaRPr lang="en-US" altLang="zh-CN" sz="2200" dirty="0"/>
          </a:p>
          <a:p>
            <a:pPr lvl="1"/>
            <a:r>
              <a:rPr lang="zh-CN" altLang="en-US" sz="2200" dirty="0"/>
              <a:t>多个生产者，多个消费者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772632" y="3522256"/>
            <a:ext cx="7140575" cy="717550"/>
          </a:xfrm>
        </p:spPr>
        <p:txBody>
          <a:bodyPr>
            <a:noAutofit/>
          </a:bodyPr>
          <a:lstStyle/>
          <a:p>
            <a:pPr lvl="0"/>
            <a:r>
              <a:rPr lang="en-US" altLang="zh-CN" sz="6000" dirty="0">
                <a:solidFill>
                  <a:schemeClr val="accent1">
                    <a:lumMod val="75000"/>
                  </a:schemeClr>
                </a:solidFill>
                <a:latin typeface="Arial Black" panose="020B0A04020102020204" pitchFamily="34" charset="0"/>
              </a:rPr>
              <a:t>THANK YOU !</a:t>
            </a:r>
            <a:endParaRPr lang="zh-CN" altLang="en-US" sz="6000" dirty="0">
              <a:solidFill>
                <a:schemeClr val="accent1">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AA762CD7-8BFC-44BB-9293-CDD56910DD1E}"/>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综述</a:t>
            </a:r>
          </a:p>
        </p:txBody>
      </p:sp>
    </p:spTree>
    <p:extLst>
      <p:ext uri="{BB962C8B-B14F-4D97-AF65-F5344CB8AC3E}">
        <p14:creationId xmlns:p14="http://schemas.microsoft.com/office/powerpoint/2010/main" val="2978853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线程处于创始中</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只能由一个线程处于待命状态，离执行状态最近</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线程同步需要等待</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接转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准备执行，但是它的内核堆栈不在内存，需要内存页面调入，调入后进入就绪状态</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线程执行完</a:t>
            </a: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
        <p:nvSpPr>
          <p:cNvPr id="5" name="文本框 4">
            <a:extLst>
              <a:ext uri="{FF2B5EF4-FFF2-40B4-BE49-F238E27FC236}">
                <a16:creationId xmlns:a16="http://schemas.microsoft.com/office/drawing/2014/main" id="{B6CD1603-7BBF-4B96-A169-4D75CF54E20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综述</a:t>
            </a:r>
          </a:p>
        </p:txBody>
      </p:sp>
    </p:spTree>
    <p:extLst>
      <p:ext uri="{BB962C8B-B14F-4D97-AF65-F5344CB8AC3E}">
        <p14:creationId xmlns:p14="http://schemas.microsoft.com/office/powerpoint/2010/main" val="3082633897"/>
      </p:ext>
    </p:extLst>
  </p:cSld>
  <p:clrMapOvr>
    <a:masterClrMapping/>
  </p:clrMapOvr>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11445</TotalTime>
  <Words>4953</Words>
  <Application>Microsoft Office PowerPoint</Application>
  <PresentationFormat>宽屏</PresentationFormat>
  <Paragraphs>706</Paragraphs>
  <Slides>76</Slides>
  <Notes>46</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76</vt:i4>
      </vt:variant>
    </vt:vector>
  </HeadingPairs>
  <TitlesOfParts>
    <vt:vector size="91" baseType="lpstr">
      <vt:lpstr>等线</vt:lpstr>
      <vt:lpstr>华文彩云</vt:lpstr>
      <vt:lpstr>宋体</vt:lpstr>
      <vt:lpstr>微软雅黑</vt:lpstr>
      <vt:lpstr>Arial</vt:lpstr>
      <vt:lpstr>Arial Black</vt:lpstr>
      <vt:lpstr>Calibri</vt:lpstr>
      <vt:lpstr>Calibri Light</vt:lpstr>
      <vt:lpstr>Cascadia Mono</vt:lpstr>
      <vt:lpstr>Consolas</vt:lpstr>
      <vt:lpstr>Tahoma</vt:lpstr>
      <vt:lpstr>Wingdings</vt:lpstr>
      <vt:lpstr>Wingdings 3</vt:lpstr>
      <vt:lpstr>自定义设计方案</vt:lpstr>
      <vt:lpstr>3_蓝色互联网</vt:lpstr>
      <vt:lpstr>PowerPoint 演示文稿</vt:lpstr>
      <vt:lpstr>PowerPoint 演示文稿</vt:lpstr>
      <vt:lpstr>PowerPoint 演示文稿</vt:lpstr>
      <vt:lpstr>内容提要 -线程间通信与同步</vt:lpstr>
      <vt:lpstr>3.1 线程及其创建过程</vt:lpstr>
      <vt:lpstr>Agenda</vt:lpstr>
      <vt:lpstr>进程与线程</vt:lpstr>
      <vt:lpstr>线程的生命期</vt:lpstr>
      <vt:lpstr>线程状态</vt:lpstr>
      <vt:lpstr>Agenda</vt:lpstr>
      <vt:lpstr>线程创建过程</vt:lpstr>
      <vt:lpstr>线程的创建与启动代码-c#</vt:lpstr>
      <vt:lpstr>线程的创建与启动代码-c#</vt:lpstr>
      <vt:lpstr>线程的创建与启动代码-c#</vt:lpstr>
      <vt:lpstr>线程的创建与启动代码-c#</vt:lpstr>
      <vt:lpstr>Agenda</vt:lpstr>
      <vt:lpstr>工作线程的结束</vt:lpstr>
      <vt:lpstr>线程非正常结束的后果</vt:lpstr>
      <vt:lpstr>Thread方法</vt:lpstr>
      <vt:lpstr>PowerPoint 演示文稿</vt:lpstr>
      <vt:lpstr>Agenda</vt:lpstr>
      <vt:lpstr>线程的其它操作 - c# System.Threading.Thread的方法</vt:lpstr>
      <vt:lpstr>线程的常用属性</vt:lpstr>
      <vt:lpstr>前台线程与后台线程</vt:lpstr>
      <vt:lpstr>线程的优先级与线程调度</vt:lpstr>
      <vt:lpstr>Agenda</vt:lpstr>
      <vt:lpstr>多线程</vt:lpstr>
      <vt:lpstr>线程的并行</vt:lpstr>
      <vt:lpstr>线程的并发</vt:lpstr>
      <vt:lpstr>线程应用场合</vt:lpstr>
      <vt:lpstr>线程缺点</vt:lpstr>
      <vt:lpstr>Cache与提升多线程效率</vt:lpstr>
      <vt:lpstr>内容提要 -线程间通信与同步</vt:lpstr>
      <vt:lpstr>3.2 线程跨域访问</vt:lpstr>
      <vt:lpstr>内容提要 -线程间通信与同步</vt:lpstr>
      <vt:lpstr>3.3 线程同步与异步调用</vt:lpstr>
      <vt:lpstr>同步运行</vt:lpstr>
      <vt:lpstr>线程的异步执行</vt:lpstr>
      <vt:lpstr>PowerPoint 演示文稿</vt:lpstr>
      <vt:lpstr>PowerPoint 演示文稿</vt:lpstr>
      <vt:lpstr>PowerPoint 演示文稿</vt:lpstr>
      <vt:lpstr>内容提要 -线程间通信与同步</vt:lpstr>
      <vt:lpstr>3.4 线程间同步模式/通信机制</vt:lpstr>
      <vt:lpstr>Agenda</vt:lpstr>
      <vt:lpstr>线程间同步模式</vt:lpstr>
      <vt:lpstr>WaitHandle类继承关系 </vt:lpstr>
      <vt:lpstr>线程如何接收消息?</vt:lpstr>
      <vt:lpstr>工作线程响应前打发时间的两种方式</vt:lpstr>
      <vt:lpstr>Agenda</vt:lpstr>
      <vt:lpstr>低级事件对象</vt:lpstr>
      <vt:lpstr>WaitOne与Sleep比较</vt:lpstr>
      <vt:lpstr>工作线程运行逻辑</vt:lpstr>
      <vt:lpstr>Agenda</vt:lpstr>
      <vt:lpstr>工作线程间的通信</vt:lpstr>
      <vt:lpstr>ManualResetEvent.WaitOne要点</vt:lpstr>
      <vt:lpstr>具有与关系的同步方式</vt:lpstr>
      <vt:lpstr>具有或关系的同步方式</vt:lpstr>
      <vt:lpstr>使用事件的抓屏程序</vt:lpstr>
      <vt:lpstr>内容提要 -线程间通信与同步</vt:lpstr>
      <vt:lpstr>3.5 线程的同步与死锁</vt:lpstr>
      <vt:lpstr>Agenda</vt:lpstr>
      <vt:lpstr>线程同步与死锁</vt:lpstr>
      <vt:lpstr>需要同步的资源</vt:lpstr>
      <vt:lpstr>Agenda</vt:lpstr>
      <vt:lpstr>同步资源访问控制</vt:lpstr>
      <vt:lpstr>同步控制类</vt:lpstr>
      <vt:lpstr>Agenda</vt:lpstr>
      <vt:lpstr>互斥量Mutex介绍</vt:lpstr>
      <vt:lpstr>互斥量的使用</vt:lpstr>
      <vt:lpstr>互斥量的使用</vt:lpstr>
      <vt:lpstr>互斥量的使用</vt:lpstr>
      <vt:lpstr>互斥量的使用</vt:lpstr>
      <vt:lpstr>Agenda</vt:lpstr>
      <vt:lpstr>ManualResetEvent 的使用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521</cp:revision>
  <dcterms:created xsi:type="dcterms:W3CDTF">2014-12-05T07:09:50Z</dcterms:created>
  <dcterms:modified xsi:type="dcterms:W3CDTF">2022-10-13T10:22:10Z</dcterms:modified>
</cp:coreProperties>
</file>