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04" r:id="rId2"/>
  </p:sldMasterIdLst>
  <p:notesMasterIdLst>
    <p:notesMasterId r:id="rId41"/>
  </p:notesMasterIdLst>
  <p:sldIdLst>
    <p:sldId id="256" r:id="rId3"/>
    <p:sldId id="504" r:id="rId4"/>
    <p:sldId id="317" r:id="rId5"/>
    <p:sldId id="366" r:id="rId6"/>
    <p:sldId id="511" r:id="rId7"/>
    <p:sldId id="345" r:id="rId8"/>
    <p:sldId id="347" r:id="rId9"/>
    <p:sldId id="346" r:id="rId10"/>
    <p:sldId id="348" r:id="rId11"/>
    <p:sldId id="349" r:id="rId12"/>
    <p:sldId id="350" r:id="rId13"/>
    <p:sldId id="351" r:id="rId14"/>
    <p:sldId id="508" r:id="rId15"/>
    <p:sldId id="512"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513" r:id="rId29"/>
    <p:sldId id="364" r:id="rId30"/>
    <p:sldId id="506" r:id="rId31"/>
    <p:sldId id="507" r:id="rId32"/>
    <p:sldId id="514" r:id="rId33"/>
    <p:sldId id="505" r:id="rId34"/>
    <p:sldId id="515" r:id="rId35"/>
    <p:sldId id="365" r:id="rId36"/>
    <p:sldId id="509" r:id="rId37"/>
    <p:sldId id="510" r:id="rId38"/>
    <p:sldId id="455" r:id="rId39"/>
    <p:sldId id="343" r:id="rId40"/>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7" autoAdjust="0"/>
    <p:restoredTop sz="78720" autoAdjust="0"/>
  </p:normalViewPr>
  <p:slideViewPr>
    <p:cSldViewPr snapToGrid="0">
      <p:cViewPr varScale="1">
        <p:scale>
          <a:sx n="131" d="100"/>
          <a:sy n="131" d="100"/>
        </p:scale>
        <p:origin x="3588" y="132"/>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709499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1733447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https://support.microsoft.com/en-us/help/322756/how-to-back-up-and-restore-the-registry-in-windows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867420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2146497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1537333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1936138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a:t>
            </a:r>
          </a:p>
          <a:p>
            <a:endParaRPr lang="en-US" altLang="zh-CN" dirty="0"/>
          </a:p>
          <a:p>
            <a:r>
              <a:rPr lang="en-US" altLang="zh-CN" dirty="0"/>
              <a:t>A hive is a logical group of keys, subkeys, and values in the registry that has a set of supporting files loaded into memory when the operating system is started or a user logs in.</a:t>
            </a:r>
          </a:p>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692336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35</a:t>
            </a:fld>
            <a:endParaRPr lang="zh-CN" altLang="en-US"/>
          </a:p>
        </p:txBody>
      </p:sp>
    </p:spTree>
    <p:extLst>
      <p:ext uri="{BB962C8B-B14F-4D97-AF65-F5344CB8AC3E}">
        <p14:creationId xmlns:p14="http://schemas.microsoft.com/office/powerpoint/2010/main" val="3762025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36</a:t>
            </a:fld>
            <a:endParaRPr lang="zh-CN" altLang="en-US"/>
          </a:p>
        </p:txBody>
      </p:sp>
    </p:spTree>
    <p:extLst>
      <p:ext uri="{BB962C8B-B14F-4D97-AF65-F5344CB8AC3E}">
        <p14:creationId xmlns:p14="http://schemas.microsoft.com/office/powerpoint/2010/main" val="3407143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38</a:t>
            </a:fld>
            <a:endParaRPr lang="zh-CN" altLang="en-US"/>
          </a:p>
        </p:txBody>
      </p:sp>
    </p:spTree>
    <p:extLst>
      <p:ext uri="{BB962C8B-B14F-4D97-AF65-F5344CB8AC3E}">
        <p14:creationId xmlns:p14="http://schemas.microsoft.com/office/powerpoint/2010/main" val="197254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53691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6344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https://docs.microsoft.com/en-us/dotnet/framework/interop/registration-free-com-interop</a:t>
            </a:r>
          </a:p>
          <a:p>
            <a:r>
              <a:rPr lang="en-US" altLang="zh-CN" dirty="0"/>
              <a:t>https://docs.microsoft.com/en-us/windows/win32/sbscs/application-manifests</a:t>
            </a:r>
          </a:p>
          <a:p>
            <a:r>
              <a:rPr lang="en-US" altLang="zh-CN" dirty="0"/>
              <a:t>https://blogs.windows.com/windowsdeveloper/2019/04/30/enhancing-non-packaged-desktop-apps-using-windows-runtime-components/</a:t>
            </a:r>
          </a:p>
          <a:p>
            <a:r>
              <a:rPr lang="en-US" altLang="zh-CN" dirty="0"/>
              <a:t>https://docs.microsoft.com/en-us/dotnet/api/microsoft.win32.registryhive</a:t>
            </a:r>
          </a:p>
          <a:p>
            <a:r>
              <a:rPr lang="en-US" altLang="zh-CN"/>
              <a:t>http://www.winwin7.com/JC/5990.html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82311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394695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https://support.microsoft.com/en-us/help/305097/how-to-view-the-system-registry-by-using-64-bit-versions-of-windows</a:t>
            </a:r>
          </a:p>
          <a:p>
            <a:endParaRPr lang="en-US" altLang="zh-CN" dirty="0"/>
          </a:p>
          <a:p>
            <a:r>
              <a:rPr lang="en-US" altLang="zh-CN" dirty="0"/>
              <a:t>You must close the 64-bit version of Registry Editor before you can open the 32-bit version (and vice versa) unless you start the second instance of Registry Editor with the -m switch. For example, if the 64-bit version of Registry Editor is already running, type %</a:t>
            </a:r>
            <a:r>
              <a:rPr lang="en-US" altLang="zh-CN" dirty="0" err="1"/>
              <a:t>systemroot</a:t>
            </a:r>
            <a:r>
              <a:rPr lang="en-US" altLang="zh-CN" dirty="0"/>
              <a:t>%\syswow64\regedit -m in step 2 to start the 32-bit version of Registry Editor.</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3781416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https://docs.microsoft.com/en-us/windows/win32/sysinfo/registry-element-size-limits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18149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2622129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176814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50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5.4 Back up and Restore</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16440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41362"/>
            <a:ext cx="208011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5.5 Registry Hives</a:t>
            </a: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024414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dirty="0"/>
              <a:t>单击此处编辑母版标题样式</a:t>
            </a:r>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91525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18738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109469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2320" y="613549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终不为大故能成其大</a:t>
            </a:r>
          </a:p>
        </p:txBody>
      </p:sp>
    </p:spTree>
    <p:extLst>
      <p:ext uri="{BB962C8B-B14F-4D97-AF65-F5344CB8AC3E}">
        <p14:creationId xmlns:p14="http://schemas.microsoft.com/office/powerpoint/2010/main" val="218158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15420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64519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矩形: 剪去单角 4">
            <a:extLst>
              <a:ext uri="{FF2B5EF4-FFF2-40B4-BE49-F238E27FC236}">
                <a16:creationId xmlns:a16="http://schemas.microsoft.com/office/drawing/2014/main" id="{89B6C0B1-0B78-465D-8DA6-CB996CE56540}"/>
              </a:ext>
            </a:extLst>
          </p:cNvPr>
          <p:cNvSpPr/>
          <p:nvPr userDrawn="1"/>
        </p:nvSpPr>
        <p:spPr>
          <a:xfrm>
            <a:off x="2924944" y="1187016"/>
            <a:ext cx="1045029" cy="127788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417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3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28859"/>
            <a:ext cx="188133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5.1 Introduction</a:t>
            </a:r>
          </a:p>
        </p:txBody>
      </p:sp>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85833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220506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5.2 Registry Editor</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6638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320465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5.3 </a:t>
            </a: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Structure of the Registry</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44100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8"/>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289279958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14" r:id="rId6"/>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9154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2022</a:t>
            </a:r>
          </a:p>
        </p:txBody>
      </p:sp>
      <p:sp>
        <p:nvSpPr>
          <p:cNvPr id="3" name="灯片编号占位符 4"/>
          <p:cNvSpPr>
            <a:spLocks noGrp="1"/>
          </p:cNvSpPr>
          <p:nvPr/>
        </p:nvSpPr>
        <p:spPr>
          <a:xfrm>
            <a:off x="9610539" y="659154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28"/>
              <a:ext cx="1406"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en-US" altLang="zh-CN" sz="1600" b="1" dirty="0">
                  <a:solidFill>
                    <a:srgbClr val="1C4885"/>
                  </a:solidFill>
                  <a:latin typeface="微软雅黑" panose="020B0503020204020204" pitchFamily="34" charset="-122"/>
                  <a:ea typeface="微软雅黑" panose="020B0503020204020204" pitchFamily="34" charset="-122"/>
                </a:rPr>
                <a:t>REGISTRY</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5</a:t>
              </a:r>
            </a:p>
          </p:txBody>
        </p:sp>
      </p:grpSp>
      <p:cxnSp>
        <p:nvCxnSpPr>
          <p:cNvPr id="9" name="直接连接符 8">
            <a:extLst>
              <a:ext uri="{FF2B5EF4-FFF2-40B4-BE49-F238E27FC236}">
                <a16:creationId xmlns:a16="http://schemas.microsoft.com/office/drawing/2014/main" id="{ADEA7CBE-88DC-485A-A03C-3F1C4407AAA9}"/>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57746527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A03B583-BC55-46E9-8A11-46E69A56E24D}"/>
              </a:ext>
            </a:extLst>
          </p:cNvPr>
          <p:cNvSpPr txBox="1"/>
          <p:nvPr/>
        </p:nvSpPr>
        <p:spPr>
          <a:xfrm>
            <a:off x="95010" y="1591717"/>
            <a:ext cx="8126236" cy="903645"/>
          </a:xfrm>
          <a:prstGeom prst="rect">
            <a:avLst/>
          </a:prstGeom>
          <a:noFill/>
        </p:spPr>
        <p:txBody>
          <a:bodyPr wrap="square" rtlCol="0">
            <a:spAutoFit/>
          </a:bodyPr>
          <a:lstStyle/>
          <a:p>
            <a:r>
              <a:rPr lang="en-US" altLang="zh-CN" sz="4800" b="0" dirty="0">
                <a:solidFill>
                  <a:schemeClr val="accent1">
                    <a:lumMod val="75000"/>
                  </a:schemeClr>
                </a:solidFill>
                <a:latin typeface="微软雅黑" panose="020B0503020204020204" pitchFamily="34" charset="-122"/>
                <a:ea typeface="微软雅黑" panose="020B0503020204020204" pitchFamily="34" charset="-122"/>
              </a:rPr>
              <a:t>5 WINDOWS REGISTRY</a:t>
            </a:r>
            <a:endParaRPr lang="zh-CN" altLang="en-US" sz="48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副标题 2">
            <a:extLst>
              <a:ext uri="{FF2B5EF4-FFF2-40B4-BE49-F238E27FC236}">
                <a16:creationId xmlns:a16="http://schemas.microsoft.com/office/drawing/2014/main" id="{25CD0581-99DE-4D5A-AF53-420F47D3F067}"/>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b="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
        <p:nvSpPr>
          <p:cNvPr id="5" name="文本框 4">
            <a:extLst>
              <a:ext uri="{FF2B5EF4-FFF2-40B4-BE49-F238E27FC236}">
                <a16:creationId xmlns:a16="http://schemas.microsoft.com/office/drawing/2014/main" id="{31AA42FC-70D3-4EDE-AD3F-4F9DA7F6A8F6}"/>
              </a:ext>
            </a:extLst>
          </p:cNvPr>
          <p:cNvSpPr txBox="1"/>
          <p:nvPr/>
        </p:nvSpPr>
        <p:spPr>
          <a:xfrm>
            <a:off x="172526" y="460749"/>
            <a:ext cx="8818418" cy="52322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实验报告务请按课程教学网站模板撰写！</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注册表编辑器</a:t>
            </a:r>
            <a:r>
              <a:rPr lang="en-US" altLang="zh-CN">
                <a:latin typeface="Times New Roman" panose="02020603050405020304" pitchFamily="18" charset="0"/>
              </a:rPr>
              <a:t>REGEDT32</a:t>
            </a:r>
            <a:r>
              <a:rPr lang="en-US" altLang="zh-CN"/>
              <a:t> </a:t>
            </a:r>
            <a:endParaRPr lang="zh-CN" altLang="en-US"/>
          </a:p>
        </p:txBody>
      </p:sp>
      <p:sp>
        <p:nvSpPr>
          <p:cNvPr id="10243"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 REGEDT32</a:t>
            </a:r>
            <a:r>
              <a:rPr lang="zh-CN" altLang="en-US" sz="2400" dirty="0">
                <a:latin typeface="宋体" panose="02010600030101010101" pitchFamily="2" charset="-122"/>
              </a:rPr>
              <a:t>的窗口结构</a:t>
            </a:r>
            <a:r>
              <a:rPr lang="zh-CN" altLang="en-US" sz="2400" dirty="0"/>
              <a:t> </a:t>
            </a:r>
          </a:p>
        </p:txBody>
      </p:sp>
      <p:sp>
        <p:nvSpPr>
          <p:cNvPr id="10244" name="Rectangle 5"/>
          <p:cNvSpPr>
            <a:spLocks noChangeArrowheads="1"/>
          </p:cNvSpPr>
          <p:nvPr/>
        </p:nvSpPr>
        <p:spPr bwMode="auto">
          <a:xfrm>
            <a:off x="3767138" y="19050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0245" name="Picture 4" descr="09_R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568" y="2366666"/>
            <a:ext cx="6646862"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248219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altLang="zh-CN" sz="2800">
                <a:latin typeface="Times New Roman" panose="02020603050405020304" pitchFamily="18" charset="0"/>
              </a:rPr>
              <a:t>REGEDT32</a:t>
            </a:r>
            <a:r>
              <a:rPr lang="zh-CN" altLang="en-US" sz="2800">
                <a:latin typeface="宋体" panose="02010600030101010101" pitchFamily="2" charset="-122"/>
              </a:rPr>
              <a:t>与</a:t>
            </a:r>
            <a:r>
              <a:rPr lang="en-US" altLang="zh-CN" sz="2800">
                <a:latin typeface="Times New Roman" panose="02020603050405020304" pitchFamily="18" charset="0"/>
              </a:rPr>
              <a:t>REGEDIT</a:t>
            </a:r>
            <a:r>
              <a:rPr lang="zh-CN" altLang="en-US" sz="2800">
                <a:latin typeface="宋体" panose="02010600030101010101" pitchFamily="2" charset="-122"/>
              </a:rPr>
              <a:t>窗口的主要差别</a:t>
            </a:r>
            <a:r>
              <a:rPr lang="zh-CN" altLang="en-US" sz="2800"/>
              <a:t> </a:t>
            </a:r>
          </a:p>
        </p:txBody>
      </p:sp>
      <p:sp>
        <p:nvSpPr>
          <p:cNvPr id="11267"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 不是一个单一的窗口，而是五个根键各有一个窗口 </a:t>
            </a:r>
          </a:p>
          <a:p>
            <a:pPr eaLnBrk="1" hangingPunct="1">
              <a:lnSpc>
                <a:spcPct val="90000"/>
              </a:lnSpc>
            </a:pPr>
            <a:r>
              <a:rPr lang="zh-CN" altLang="en-US" sz="2400" dirty="0"/>
              <a:t> 可以将五个独立窗口中的任意一个最大化，最小化，或重新调整大小，但不能单独关闭其中之一 </a:t>
            </a:r>
          </a:p>
          <a:p>
            <a:pPr eaLnBrk="1" hangingPunct="1">
              <a:lnSpc>
                <a:spcPct val="90000"/>
              </a:lnSpc>
            </a:pPr>
            <a:r>
              <a:rPr lang="zh-CN" altLang="en-US" sz="2400" dirty="0"/>
              <a:t> 没有“</a:t>
            </a:r>
            <a:r>
              <a:rPr lang="en-US" altLang="zh-CN" sz="2400" dirty="0"/>
              <a:t>Favorites”</a:t>
            </a:r>
            <a:r>
              <a:rPr lang="zh-CN" altLang="en-US" sz="2400" dirty="0"/>
              <a:t>菜单 </a:t>
            </a:r>
          </a:p>
          <a:p>
            <a:pPr eaLnBrk="1" hangingPunct="1">
              <a:lnSpc>
                <a:spcPct val="90000"/>
              </a:lnSpc>
            </a:pPr>
            <a:r>
              <a:rPr lang="zh-CN" altLang="en-US" sz="2400" dirty="0"/>
              <a:t> 在</a:t>
            </a:r>
            <a:r>
              <a:rPr lang="en-US" altLang="zh-CN" sz="2400" dirty="0"/>
              <a:t>REGEDT32</a:t>
            </a:r>
            <a:r>
              <a:rPr lang="zh-CN" altLang="en-US" sz="2400" dirty="0"/>
              <a:t>中见不到状态栏 </a:t>
            </a:r>
          </a:p>
          <a:p>
            <a:pPr eaLnBrk="1" hangingPunct="1">
              <a:lnSpc>
                <a:spcPct val="90000"/>
              </a:lnSpc>
            </a:pPr>
            <a:r>
              <a:rPr lang="en-US" altLang="zh-CN" sz="2400" dirty="0"/>
              <a:t> REGEDT32</a:t>
            </a:r>
            <a:r>
              <a:rPr lang="zh-CN" altLang="en-US" sz="2400" dirty="0"/>
              <a:t>不支持右击 </a:t>
            </a:r>
          </a:p>
        </p:txBody>
      </p:sp>
    </p:spTree>
    <p:extLst>
      <p:ext uri="{BB962C8B-B14F-4D97-AF65-F5344CB8AC3E}">
        <p14:creationId xmlns:p14="http://schemas.microsoft.com/office/powerpoint/2010/main" val="250543488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345B7-B027-4509-B48C-EF51EE55E882}"/>
              </a:ext>
            </a:extLst>
          </p:cNvPr>
          <p:cNvSpPr>
            <a:spLocks noGrp="1"/>
          </p:cNvSpPr>
          <p:nvPr>
            <p:ph type="title" idx="4294967295"/>
          </p:nvPr>
        </p:nvSpPr>
        <p:spPr/>
        <p:txBody>
          <a:bodyPr/>
          <a:lstStyle/>
          <a:p>
            <a:endParaRPr lang="zh-CN" altLang="en-US"/>
          </a:p>
        </p:txBody>
      </p:sp>
      <p:sp>
        <p:nvSpPr>
          <p:cNvPr id="12290"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REGEDT32</a:t>
            </a:r>
            <a:r>
              <a:rPr lang="zh-CN" altLang="en-US" sz="2400" dirty="0">
                <a:latin typeface="宋体" panose="02010600030101010101" pitchFamily="2" charset="-122"/>
              </a:rPr>
              <a:t>用符号显示值类型</a:t>
            </a:r>
            <a:r>
              <a:rPr lang="zh-CN" altLang="en-US" sz="2400" dirty="0"/>
              <a:t> </a:t>
            </a:r>
          </a:p>
          <a:p>
            <a:pPr lvl="1" algn="just" eaLnBrk="1" hangingPunct="1"/>
            <a:r>
              <a:rPr lang="en-US" altLang="zh-CN" sz="2400" dirty="0">
                <a:latin typeface="Times New Roman" panose="02020603050405020304" pitchFamily="18" charset="0"/>
              </a:rPr>
              <a:t>REG_SZ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REG_BINARY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二进制</a:t>
            </a:r>
            <a:r>
              <a:rPr lang="zh-CN" altLang="en-US" sz="2400" dirty="0">
                <a:latin typeface="Times New Roman" panose="02020603050405020304" pitchFamily="18" charset="0"/>
              </a:rPr>
              <a:t>(</a:t>
            </a:r>
            <a:r>
              <a:rPr lang="en-US" altLang="zh-CN" sz="2400" dirty="0">
                <a:latin typeface="Times New Roman" panose="02020603050405020304" pitchFamily="18" charset="0"/>
              </a:rPr>
              <a:t>binary)”</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REG_DWORD      </a:t>
            </a:r>
            <a:r>
              <a:rPr lang="zh-CN" altLang="en-US" sz="2400" dirty="0">
                <a:latin typeface="宋体" panose="02010600030101010101" pitchFamily="2" charset="-122"/>
              </a:rPr>
              <a:t>表示</a:t>
            </a:r>
            <a:r>
              <a:rPr lang="zh-CN" altLang="en-US" sz="2400" dirty="0">
                <a:latin typeface="Times New Roman" panose="02020603050405020304" pitchFamily="18" charset="0"/>
              </a:rPr>
              <a:t> “</a:t>
            </a:r>
            <a:r>
              <a:rPr lang="en-US" altLang="zh-CN" sz="2400" dirty="0">
                <a:latin typeface="Times New Roman" panose="02020603050405020304" pitchFamily="18" charset="0"/>
              </a:rPr>
              <a:t>DWORD”</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REG_MULTI_SZ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多字符串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multi-string)”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REG_EXPAND_SZ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可扩展字符串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expandable string)”</a:t>
            </a:r>
            <a:r>
              <a:rPr lang="en-US" altLang="zh-CN" sz="2400" dirty="0">
                <a:latin typeface="宋体" panose="02010600030101010101" pitchFamily="2" charset="-122"/>
              </a:rPr>
              <a:t>，</a:t>
            </a:r>
            <a:r>
              <a:rPr lang="zh-CN" altLang="en-US" sz="2400" dirty="0">
                <a:latin typeface="宋体" panose="02010600030101010101" pitchFamily="2" charset="-122"/>
              </a:rPr>
              <a:t>包含一个可扩展变量的</a:t>
            </a:r>
            <a:r>
              <a:rPr lang="zh-CN" altLang="en-US" sz="2400" dirty="0">
                <a:latin typeface="Times New Roman" panose="02020603050405020304" pitchFamily="18" charset="0"/>
              </a:rPr>
              <a:t> </a:t>
            </a:r>
            <a:r>
              <a:rPr lang="zh-CN" altLang="en-US" sz="2400" dirty="0">
                <a:latin typeface="宋体" panose="02010600030101010101" pitchFamily="2" charset="-122"/>
              </a:rPr>
              <a:t>字符串。</a:t>
            </a:r>
            <a:endParaRPr lang="zh-CN" altLang="en-US" sz="2400" dirty="0">
              <a:latin typeface="Times New Roman" panose="02020603050405020304" pitchFamily="18" charset="0"/>
            </a:endParaRPr>
          </a:p>
          <a:p>
            <a:pPr lvl="1" eaLnBrk="1" hangingPunct="1"/>
            <a:endParaRPr lang="zh-CN" altLang="en-US" sz="2400" dirty="0"/>
          </a:p>
        </p:txBody>
      </p:sp>
    </p:spTree>
    <p:extLst>
      <p:ext uri="{BB962C8B-B14F-4D97-AF65-F5344CB8AC3E}">
        <p14:creationId xmlns:p14="http://schemas.microsoft.com/office/powerpoint/2010/main" val="4141703473"/>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85790-2A59-4171-9F49-B13AB27DE47F}"/>
              </a:ext>
            </a:extLst>
          </p:cNvPr>
          <p:cNvSpPr>
            <a:spLocks noGrp="1"/>
          </p:cNvSpPr>
          <p:nvPr>
            <p:ph type="title" idx="4294967295"/>
          </p:nvPr>
        </p:nvSpPr>
        <p:spPr>
          <a:xfrm>
            <a:off x="838200" y="365128"/>
            <a:ext cx="10515600" cy="1325563"/>
          </a:xfrm>
        </p:spPr>
        <p:txBody>
          <a:bodyPr/>
          <a:lstStyle/>
          <a:p>
            <a:r>
              <a:rPr lang="en-US" altLang="zh-CN" dirty="0"/>
              <a:t>Registry Element Size Limits</a:t>
            </a:r>
            <a:endParaRPr lang="zh-CN" altLang="en-US" dirty="0"/>
          </a:p>
        </p:txBody>
      </p:sp>
      <p:graphicFrame>
        <p:nvGraphicFramePr>
          <p:cNvPr id="4" name="表格 3">
            <a:extLst>
              <a:ext uri="{FF2B5EF4-FFF2-40B4-BE49-F238E27FC236}">
                <a16:creationId xmlns:a16="http://schemas.microsoft.com/office/drawing/2014/main" id="{04217D2C-042E-454E-93D0-7632A64E9B7E}"/>
              </a:ext>
            </a:extLst>
          </p:cNvPr>
          <p:cNvGraphicFramePr>
            <a:graphicFrameLocks noGrp="1"/>
          </p:cNvGraphicFramePr>
          <p:nvPr>
            <p:extLst>
              <p:ext uri="{D42A27DB-BD31-4B8C-83A1-F6EECF244321}">
                <p14:modId xmlns:p14="http://schemas.microsoft.com/office/powerpoint/2010/main" val="3048962417"/>
              </p:ext>
            </p:extLst>
          </p:nvPr>
        </p:nvGraphicFramePr>
        <p:xfrm>
          <a:off x="1616531" y="2446814"/>
          <a:ext cx="8958938" cy="2682240"/>
        </p:xfrm>
        <a:graphic>
          <a:graphicData uri="http://schemas.openxmlformats.org/drawingml/2006/table">
            <a:tbl>
              <a:tblPr/>
              <a:tblGrid>
                <a:gridCol w="2556326">
                  <a:extLst>
                    <a:ext uri="{9D8B030D-6E8A-4147-A177-3AD203B41FA5}">
                      <a16:colId xmlns:a16="http://schemas.microsoft.com/office/drawing/2014/main" val="1979409470"/>
                    </a:ext>
                  </a:extLst>
                </a:gridCol>
                <a:gridCol w="6402612">
                  <a:extLst>
                    <a:ext uri="{9D8B030D-6E8A-4147-A177-3AD203B41FA5}">
                      <a16:colId xmlns:a16="http://schemas.microsoft.com/office/drawing/2014/main" val="3719934194"/>
                    </a:ext>
                  </a:extLst>
                </a:gridCol>
              </a:tblGrid>
              <a:tr h="0">
                <a:tc gridSpan="2">
                  <a:txBody>
                    <a:bodyPr/>
                    <a:lstStyle/>
                    <a:p>
                      <a:pPr algn="ctr"/>
                      <a:r>
                        <a:rPr lang="en-US" dirty="0"/>
                        <a:t>REGISTRY ELEMENT SIZE LIMITS</a:t>
                      </a:r>
                    </a:p>
                  </a:txBody>
                  <a:tcPr anchor="ctr">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226546650"/>
                  </a:ext>
                </a:extLst>
              </a:tr>
              <a:tr h="0">
                <a:tc>
                  <a:txBody>
                    <a:bodyPr/>
                    <a:lstStyle/>
                    <a:p>
                      <a:pPr algn="l" fontAlgn="t"/>
                      <a:r>
                        <a:rPr lang="en-US">
                          <a:effectLst/>
                        </a:rPr>
                        <a:t>Registry Element</a:t>
                      </a:r>
                    </a:p>
                  </a:txBody>
                  <a:tcPr>
                    <a:lnL w="12700" cap="flat" cmpd="sng" algn="ctr">
                      <a:solidFill>
                        <a:srgbClr val="307C93"/>
                      </a:solidFill>
                      <a:prstDash val="solid"/>
                      <a:round/>
                      <a:headEnd type="none" w="med" len="med"/>
                      <a:tailEnd type="none" w="med" len="med"/>
                    </a:lnL>
                    <a:lnR w="12700" cap="flat" cmpd="sng" algn="ctr">
                      <a:solidFill>
                        <a:srgbClr val="507D93"/>
                      </a:solidFill>
                      <a:prstDash val="solid"/>
                      <a:round/>
                      <a:headEnd type="none" w="med" len="med"/>
                      <a:tailEnd type="none" w="med" len="med"/>
                    </a:lnR>
                    <a:lnB w="9525" cap="flat" cmpd="sng" algn="ctr">
                      <a:solidFill>
                        <a:schemeClr val="bg1"/>
                      </a:solidFill>
                      <a:prstDash val="solid"/>
                      <a:round/>
                      <a:headEnd type="none" w="med" len="med"/>
                      <a:tailEnd type="none" w="med" len="med"/>
                    </a:lnB>
                  </a:tcPr>
                </a:tc>
                <a:tc>
                  <a:txBody>
                    <a:bodyPr/>
                    <a:lstStyle/>
                    <a:p>
                      <a:pPr algn="l" fontAlgn="t"/>
                      <a:r>
                        <a:rPr lang="en-US" dirty="0">
                          <a:effectLst/>
                        </a:rPr>
                        <a:t>Size Limit</a:t>
                      </a:r>
                    </a:p>
                  </a:txBody>
                  <a:tcPr>
                    <a:lnL w="12700" cap="flat" cmpd="sng" algn="ctr">
                      <a:solidFill>
                        <a:srgbClr val="507D93"/>
                      </a:solidFill>
                      <a:prstDash val="solid"/>
                      <a:round/>
                      <a:headEnd type="none" w="med" len="med"/>
                      <a:tailEnd type="none" w="med" len="med"/>
                    </a:lnL>
                    <a:lnR w="12700" cap="flat" cmpd="sng" algn="ctr">
                      <a:solidFill>
                        <a:srgbClr val="507D93"/>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5439167"/>
                  </a:ext>
                </a:extLst>
              </a:tr>
              <a:tr h="0">
                <a:tc>
                  <a:txBody>
                    <a:bodyPr/>
                    <a:lstStyle/>
                    <a:p>
                      <a:pPr algn="l" fontAlgn="t"/>
                      <a:r>
                        <a:rPr lang="en-US">
                          <a:effectLst/>
                        </a:rPr>
                        <a:t>Key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255 characters. The key name includes the absolute path of the key in the registry, always starting at a base key, for example, HKEY_LOCAL_MACHINE.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5709631"/>
                  </a:ext>
                </a:extLst>
              </a:tr>
              <a:tr h="0">
                <a:tc>
                  <a:txBody>
                    <a:bodyPr/>
                    <a:lstStyle/>
                    <a:p>
                      <a:pPr algn="l" fontAlgn="t"/>
                      <a:r>
                        <a:rPr lang="en-US">
                          <a:effectLst/>
                        </a:rPr>
                        <a:t>Value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16,383 characters </a:t>
                      </a:r>
                      <a:r>
                        <a:rPr lang="en-US" b="1" dirty="0">
                          <a:effectLst/>
                        </a:rPr>
                        <a:t>Windows 2000:</a:t>
                      </a:r>
                      <a:r>
                        <a:rPr lang="en-US" dirty="0">
                          <a:effectLst/>
                        </a:rPr>
                        <a:t> 260 ANSI characters or 16,383 Unicode characters.</a:t>
                      </a:r>
                      <a:br>
                        <a:rPr lang="en-US" dirty="0">
                          <a:effectLst/>
                        </a:rPr>
                      </a:b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6609041"/>
                  </a:ext>
                </a:extLst>
              </a:tr>
              <a:tr h="0">
                <a:tc>
                  <a:txBody>
                    <a:bodyPr/>
                    <a:lstStyle/>
                    <a:p>
                      <a:pPr algn="l" fontAlgn="t"/>
                      <a:r>
                        <a:rPr lang="en-US">
                          <a:effectLst/>
                        </a:rPr>
                        <a:t>Value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Available memory (latest format)1 MB (standard format)</a:t>
                      </a:r>
                      <a:br>
                        <a:rPr lang="en-US">
                          <a:effectLst/>
                        </a:rPr>
                      </a:b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1448552"/>
                  </a:ext>
                </a:extLst>
              </a:tr>
              <a:tr h="0">
                <a:tc>
                  <a:txBody>
                    <a:bodyPr/>
                    <a:lstStyle/>
                    <a:p>
                      <a:pPr algn="l" fontAlgn="t"/>
                      <a:r>
                        <a:rPr lang="en-US" dirty="0">
                          <a:effectLst/>
                        </a:rPr>
                        <a:t>Tree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A registry tree can be 512 levels deep. You can create up to 32 levels at a time through a single registry API call.</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77814820"/>
                  </a:ext>
                </a:extLst>
              </a:tr>
            </a:tbl>
          </a:graphicData>
        </a:graphic>
      </p:graphicFrame>
      <p:sp>
        <p:nvSpPr>
          <p:cNvPr id="5" name="Rectangle 1">
            <a:extLst>
              <a:ext uri="{FF2B5EF4-FFF2-40B4-BE49-F238E27FC236}">
                <a16:creationId xmlns:a16="http://schemas.microsoft.com/office/drawing/2014/main" id="{81862E2E-CECB-429A-BEA0-6A95A29F78CC}"/>
              </a:ext>
            </a:extLst>
          </p:cNvPr>
          <p:cNvSpPr>
            <a:spLocks noChangeArrowheads="1"/>
          </p:cNvSpPr>
          <p:nvPr/>
        </p:nvSpPr>
        <p:spPr bwMode="auto">
          <a:xfrm>
            <a:off x="1616531" y="1822585"/>
            <a:ext cx="8958938" cy="338554"/>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The following table identifies the size limits for the various registry elements.</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Rectangle 1">
            <a:extLst>
              <a:ext uri="{FF2B5EF4-FFF2-40B4-BE49-F238E27FC236}">
                <a16:creationId xmlns:a16="http://schemas.microsoft.com/office/drawing/2014/main" id="{5F6C547A-2DA6-45A3-9E02-687302786847}"/>
              </a:ext>
            </a:extLst>
          </p:cNvPr>
          <p:cNvSpPr>
            <a:spLocks noChangeArrowheads="1"/>
          </p:cNvSpPr>
          <p:nvPr/>
        </p:nvSpPr>
        <p:spPr bwMode="auto">
          <a:xfrm>
            <a:off x="1616531" y="5393360"/>
            <a:ext cx="8958938" cy="584775"/>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Long values (more than 2,048 bytes) should be stored in a file, and the location of the file should be stored in the registry. This helps the registry perform efficiently.</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477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59567624"/>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3463796"/>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5.3 Structure of the Registry</a:t>
              </a:r>
            </a:p>
          </p:txBody>
        </p:sp>
      </p:grpSp>
    </p:spTree>
    <p:extLst>
      <p:ext uri="{BB962C8B-B14F-4D97-AF65-F5344CB8AC3E}">
        <p14:creationId xmlns:p14="http://schemas.microsoft.com/office/powerpoint/2010/main" val="211329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2_r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786" y="2446455"/>
            <a:ext cx="7210425"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占位符 1">
            <a:extLst>
              <a:ext uri="{FF2B5EF4-FFF2-40B4-BE49-F238E27FC236}">
                <a16:creationId xmlns:a16="http://schemas.microsoft.com/office/drawing/2014/main" id="{8146508D-2FA3-45BD-AFD6-B9F079423279}"/>
              </a:ext>
            </a:extLst>
          </p:cNvPr>
          <p:cNvSpPr>
            <a:spLocks noGrp="1"/>
          </p:cNvSpPr>
          <p:nvPr>
            <p:ph type="body" sz="quarter" idx="10"/>
          </p:nvPr>
        </p:nvSpPr>
        <p:spPr/>
        <p:txBody>
          <a:bodyPr/>
          <a:lstStyle/>
          <a:p>
            <a:r>
              <a:rPr lang="zh-CN" altLang="en-US" dirty="0"/>
              <a:t>注册表的基本组织结构 </a:t>
            </a:r>
          </a:p>
          <a:p>
            <a:endParaRPr lang="zh-CN" altLang="en-US" dirty="0"/>
          </a:p>
        </p:txBody>
      </p:sp>
      <p:sp>
        <p:nvSpPr>
          <p:cNvPr id="3" name="标题 2">
            <a:extLst>
              <a:ext uri="{FF2B5EF4-FFF2-40B4-BE49-F238E27FC236}">
                <a16:creationId xmlns:a16="http://schemas.microsoft.com/office/drawing/2014/main" id="{E5CD407A-2EA3-4C52-A7DF-6E124EC1E1C6}"/>
              </a:ext>
            </a:extLst>
          </p:cNvPr>
          <p:cNvSpPr>
            <a:spLocks noGrp="1"/>
          </p:cNvSpPr>
          <p:nvPr>
            <p:ph type="title" idx="4294967295"/>
          </p:nvPr>
        </p:nvSpPr>
        <p:spPr/>
        <p:txBody>
          <a:bodyPr/>
          <a:lstStyle/>
          <a:p>
            <a:r>
              <a:rPr lang="zh-CN" altLang="en-US" dirty="0"/>
              <a:t>注册表的逻辑结构和内容</a:t>
            </a:r>
          </a:p>
        </p:txBody>
      </p:sp>
    </p:spTree>
    <p:extLst>
      <p:ext uri="{BB962C8B-B14F-4D97-AF65-F5344CB8AC3E}">
        <p14:creationId xmlns:p14="http://schemas.microsoft.com/office/powerpoint/2010/main" val="3819579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zh-CN" altLang="en-US">
                <a:latin typeface="宋体" panose="02010600030101010101" pitchFamily="2" charset="-122"/>
              </a:rPr>
              <a:t>注册表分支</a:t>
            </a:r>
            <a:r>
              <a:rPr lang="zh-CN" altLang="en-US"/>
              <a:t> </a:t>
            </a:r>
          </a:p>
        </p:txBody>
      </p:sp>
      <p:grpSp>
        <p:nvGrpSpPr>
          <p:cNvPr id="14340" name="Group 58"/>
          <p:cNvGrpSpPr>
            <a:grpSpLocks/>
          </p:cNvGrpSpPr>
          <p:nvPr/>
        </p:nvGrpSpPr>
        <p:grpSpPr bwMode="auto">
          <a:xfrm>
            <a:off x="2178969" y="1448882"/>
            <a:ext cx="7859463" cy="4861938"/>
            <a:chOff x="43" y="0"/>
            <a:chExt cx="3582" cy="2496"/>
          </a:xfrm>
        </p:grpSpPr>
        <p:sp>
          <p:nvSpPr>
            <p:cNvPr id="14394" name="Rectangle 4"/>
            <p:cNvSpPr>
              <a:spLocks noChangeArrowheads="1"/>
            </p:cNvSpPr>
            <p:nvPr/>
          </p:nvSpPr>
          <p:spPr bwMode="auto">
            <a:xfrm>
              <a:off x="43" y="0"/>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分支名称</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92" name="Rectangle 5"/>
            <p:cNvSpPr>
              <a:spLocks noChangeArrowheads="1"/>
            </p:cNvSpPr>
            <p:nvPr/>
          </p:nvSpPr>
          <p:spPr bwMode="auto">
            <a:xfrm>
              <a:off x="1474" y="0"/>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指向</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90" name="Rectangle 6"/>
            <p:cNvSpPr>
              <a:spLocks noChangeArrowheads="1"/>
            </p:cNvSpPr>
            <p:nvPr/>
          </p:nvSpPr>
          <p:spPr bwMode="auto">
            <a:xfrm>
              <a:off x="3072" y="0"/>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缩写</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8" name="Rectangle 7"/>
            <p:cNvSpPr>
              <a:spLocks noChangeArrowheads="1"/>
            </p:cNvSpPr>
            <p:nvPr/>
          </p:nvSpPr>
          <p:spPr bwMode="auto">
            <a:xfrm>
              <a:off x="43" y="384"/>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HKEY_LOCAL_MACHINE</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6" name="Rectangle 8"/>
            <p:cNvSpPr>
              <a:spLocks noChangeArrowheads="1"/>
            </p:cNvSpPr>
            <p:nvPr/>
          </p:nvSpPr>
          <p:spPr bwMode="auto">
            <a:xfrm>
              <a:off x="1474" y="384"/>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4" name="Rectangle 9"/>
            <p:cNvSpPr>
              <a:spLocks noChangeArrowheads="1"/>
            </p:cNvSpPr>
            <p:nvPr/>
          </p:nvSpPr>
          <p:spPr bwMode="auto">
            <a:xfrm>
              <a:off x="3072" y="384"/>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HKLM</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2" name="Rectangle 10"/>
            <p:cNvSpPr>
              <a:spLocks noChangeArrowheads="1"/>
            </p:cNvSpPr>
            <p:nvPr/>
          </p:nvSpPr>
          <p:spPr bwMode="auto">
            <a:xfrm>
              <a:off x="43" y="76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HKEY_CURRENT_CONFIG</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0" name="Rectangle 11"/>
            <p:cNvSpPr>
              <a:spLocks noChangeArrowheads="1"/>
            </p:cNvSpPr>
            <p:nvPr/>
          </p:nvSpPr>
          <p:spPr bwMode="auto">
            <a:xfrm>
              <a:off x="1474" y="76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HKLM\SYSTEM\</a:t>
              </a:r>
              <a:r>
                <a:rPr kumimoji="0" lang="en-US" altLang="zh-CN" sz="1600" b="1" dirty="0" err="1">
                  <a:solidFill>
                    <a:schemeClr val="bg2">
                      <a:lumMod val="25000"/>
                    </a:schemeClr>
                  </a:solidFill>
                  <a:latin typeface="微软雅黑" panose="020B0503020204020204" pitchFamily="34" charset="-122"/>
                  <a:ea typeface="微软雅黑" panose="020B0503020204020204" pitchFamily="34" charset="-122"/>
                </a:rPr>
                <a:t>CurrentControlSet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a:t>
              </a:r>
            </a:p>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Hardware Profiles\Current</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8" name="Rectangle 12"/>
            <p:cNvSpPr>
              <a:spLocks noChangeArrowheads="1"/>
            </p:cNvSpPr>
            <p:nvPr/>
          </p:nvSpPr>
          <p:spPr bwMode="auto">
            <a:xfrm>
              <a:off x="3072" y="76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HKCC</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6" name="Rectangle 13"/>
            <p:cNvSpPr>
              <a:spLocks noChangeArrowheads="1"/>
            </p:cNvSpPr>
            <p:nvPr/>
          </p:nvSpPr>
          <p:spPr bwMode="auto">
            <a:xfrm>
              <a:off x="43" y="124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HKEY_CLASSES_ROOT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4" name="Rectangle 14"/>
            <p:cNvSpPr>
              <a:spLocks noChangeArrowheads="1"/>
            </p:cNvSpPr>
            <p:nvPr/>
          </p:nvSpPr>
          <p:spPr bwMode="auto">
            <a:xfrm>
              <a:off x="1474" y="124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HKLM\SOFTWARE\Classes</a:t>
              </a:r>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HKCU\SOFTWARE\Classes</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2" name="Rectangle 15"/>
            <p:cNvSpPr>
              <a:spLocks noChangeArrowheads="1"/>
            </p:cNvSpPr>
            <p:nvPr/>
          </p:nvSpPr>
          <p:spPr bwMode="auto">
            <a:xfrm>
              <a:off x="3072" y="124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0" name="Rectangle 16"/>
            <p:cNvSpPr>
              <a:spLocks noChangeArrowheads="1"/>
            </p:cNvSpPr>
            <p:nvPr/>
          </p:nvSpPr>
          <p:spPr bwMode="auto">
            <a:xfrm>
              <a:off x="43" y="1728"/>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8" name="Rectangle 17"/>
            <p:cNvSpPr>
              <a:spLocks noChangeArrowheads="1"/>
            </p:cNvSpPr>
            <p:nvPr/>
          </p:nvSpPr>
          <p:spPr bwMode="auto">
            <a:xfrm>
              <a:off x="1474" y="1728"/>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6" name="Rectangle 18"/>
            <p:cNvSpPr>
              <a:spLocks noChangeArrowheads="1"/>
            </p:cNvSpPr>
            <p:nvPr/>
          </p:nvSpPr>
          <p:spPr bwMode="auto">
            <a:xfrm>
              <a:off x="3072" y="1728"/>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4" name="Rectangle 19"/>
            <p:cNvSpPr>
              <a:spLocks noChangeArrowheads="1"/>
            </p:cNvSpPr>
            <p:nvPr/>
          </p:nvSpPr>
          <p:spPr bwMode="auto">
            <a:xfrm>
              <a:off x="43" y="2112"/>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HKEY_CURRENT_USER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2" name="Rectangle 20"/>
            <p:cNvSpPr>
              <a:spLocks noChangeArrowheads="1"/>
            </p:cNvSpPr>
            <p:nvPr/>
          </p:nvSpPr>
          <p:spPr bwMode="auto">
            <a:xfrm>
              <a:off x="1474" y="2112"/>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HKU\&lt;Security ID&gt;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0" name="Rectangle 21"/>
            <p:cNvSpPr>
              <a:spLocks noChangeArrowheads="1"/>
            </p:cNvSpPr>
            <p:nvPr/>
          </p:nvSpPr>
          <p:spPr bwMode="auto">
            <a:xfrm>
              <a:off x="3072" y="2112"/>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2795979"/>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zh-CN" altLang="en-US" sz="3200">
                <a:latin typeface="宋体" panose="02010600030101010101" pitchFamily="2" charset="-122"/>
              </a:rPr>
              <a:t>注册表分支结构的详细关系图</a:t>
            </a:r>
            <a:r>
              <a:rPr lang="zh-CN" altLang="en-US" sz="3200"/>
              <a:t> </a:t>
            </a:r>
          </a:p>
        </p:txBody>
      </p:sp>
      <p:sp>
        <p:nvSpPr>
          <p:cNvPr id="2" name="文本占位符 1">
            <a:extLst>
              <a:ext uri="{FF2B5EF4-FFF2-40B4-BE49-F238E27FC236}">
                <a16:creationId xmlns:a16="http://schemas.microsoft.com/office/drawing/2014/main" id="{82317445-FE6C-4DD5-8055-FDEFF17EF583}"/>
              </a:ext>
            </a:extLst>
          </p:cNvPr>
          <p:cNvSpPr>
            <a:spLocks noGrp="1"/>
          </p:cNvSpPr>
          <p:nvPr>
            <p:ph type="body" sz="quarter" idx="10"/>
          </p:nvPr>
        </p:nvSpPr>
        <p:spPr/>
        <p:txBody>
          <a:bodyPr/>
          <a:lstStyle/>
          <a:p>
            <a:endParaRPr lang="zh-CN" altLang="en-US"/>
          </a:p>
        </p:txBody>
      </p:sp>
      <p:sp>
        <p:nvSpPr>
          <p:cNvPr id="15363" name="Rectangle 5"/>
          <p:cNvSpPr>
            <a:spLocks noChangeArrowheads="1"/>
          </p:cNvSpPr>
          <p:nvPr/>
        </p:nvSpPr>
        <p:spPr bwMode="auto">
          <a:xfrm>
            <a:off x="3457575" y="21336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5364" name="Picture 4" desc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1795237"/>
            <a:ext cx="788035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8132456"/>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r>
              <a:rPr lang="zh-CN" altLang="en-US"/>
              <a:t> </a:t>
            </a:r>
          </a:p>
        </p:txBody>
      </p:sp>
      <p:sp>
        <p:nvSpPr>
          <p:cNvPr id="16387" name="Rectangle 3"/>
          <p:cNvSpPr>
            <a:spLocks noGrp="1" noChangeArrowheads="1"/>
          </p:cNvSpPr>
          <p:nvPr>
            <p:ph type="body" sz="quarter" idx="10"/>
          </p:nvPr>
        </p:nvSpPr>
        <p:spPr/>
        <p:txBody>
          <a:bodyPr/>
          <a:lstStyle/>
          <a:p>
            <a:pPr eaLnBrk="1" hangingPunct="1">
              <a:lnSpc>
                <a:spcPct val="90000"/>
              </a:lnSpc>
            </a:pPr>
            <a:r>
              <a:rPr lang="en-US" altLang="zh-CN" dirty="0"/>
              <a:t>Windows 2000</a:t>
            </a:r>
            <a:r>
              <a:rPr lang="zh-CN" altLang="en-US" dirty="0"/>
              <a:t>注册表使用三种类型的值：字符串、二进制及</a:t>
            </a:r>
            <a:r>
              <a:rPr lang="en-US" altLang="zh-CN" dirty="0"/>
              <a:t>DWORD(</a:t>
            </a:r>
            <a:r>
              <a:rPr lang="zh-CN" altLang="en-US" dirty="0"/>
              <a:t>双字) </a:t>
            </a:r>
          </a:p>
          <a:p>
            <a:pPr eaLnBrk="1" hangingPunct="1">
              <a:lnSpc>
                <a:spcPct val="90000"/>
              </a:lnSpc>
            </a:pPr>
            <a:r>
              <a:rPr lang="zh-CN" altLang="en-US" dirty="0"/>
              <a:t>在注册表编辑器里，值类型是使用前缀</a:t>
            </a:r>
            <a:r>
              <a:rPr lang="en-US" altLang="zh-CN" dirty="0"/>
              <a:t>REG</a:t>
            </a:r>
            <a:r>
              <a:rPr lang="zh-CN" altLang="en-US" dirty="0"/>
              <a:t>的“匈牙利语式”符号，例如</a:t>
            </a:r>
            <a:r>
              <a:rPr lang="en-US" altLang="zh-CN" dirty="0"/>
              <a:t>REG_BINARY </a:t>
            </a:r>
            <a:endParaRPr lang="zh-CN" altLang="en-US" dirty="0"/>
          </a:p>
        </p:txBody>
      </p:sp>
    </p:spTree>
    <p:extLst>
      <p:ext uri="{BB962C8B-B14F-4D97-AF65-F5344CB8AC3E}">
        <p14:creationId xmlns:p14="http://schemas.microsoft.com/office/powerpoint/2010/main" val="31997756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p>
        </p:txBody>
      </p:sp>
      <p:sp>
        <p:nvSpPr>
          <p:cNvPr id="17411"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字符串</a:t>
            </a:r>
            <a:r>
              <a:rPr lang="en-US" altLang="zh-CN" sz="2400" dirty="0"/>
              <a:t>REG_SZ </a:t>
            </a:r>
            <a:r>
              <a:rPr lang="zh-CN" altLang="en-US" sz="2400" dirty="0"/>
              <a:t> </a:t>
            </a:r>
          </a:p>
          <a:p>
            <a:pPr lvl="1" eaLnBrk="1" hangingPunct="1">
              <a:lnSpc>
                <a:spcPct val="90000"/>
              </a:lnSpc>
            </a:pPr>
            <a:r>
              <a:rPr lang="zh-CN" altLang="en-US" sz="2400" dirty="0"/>
              <a:t>扩展字符串 </a:t>
            </a:r>
            <a:r>
              <a:rPr lang="en-US" altLang="zh-CN" sz="2400" dirty="0"/>
              <a:t>REG_EXPAND_SZ，</a:t>
            </a:r>
            <a:r>
              <a:rPr lang="zh-CN" altLang="en-US" sz="2400" dirty="0"/>
              <a:t>允许用户创建含有一个系统变量的字符串 </a:t>
            </a:r>
          </a:p>
          <a:p>
            <a:pPr lvl="1" eaLnBrk="1" hangingPunct="1">
              <a:lnSpc>
                <a:spcPct val="90000"/>
              </a:lnSpc>
            </a:pPr>
            <a:r>
              <a:rPr lang="zh-CN" altLang="en-US" sz="2400" dirty="0"/>
              <a:t>多重字符串，</a:t>
            </a:r>
            <a:r>
              <a:rPr lang="en-US" altLang="zh-CN" sz="2400" dirty="0"/>
              <a:t>REG_MULTI_SZ，</a:t>
            </a:r>
            <a:r>
              <a:rPr lang="zh-CN" altLang="en-US" sz="2400" dirty="0"/>
              <a:t>是字符串类型的另一个变体，是注册表把几个字符串集合成为一个值 </a:t>
            </a:r>
          </a:p>
          <a:p>
            <a:pPr eaLnBrk="1" hangingPunct="1">
              <a:lnSpc>
                <a:spcPct val="90000"/>
              </a:lnSpc>
            </a:pPr>
            <a:r>
              <a:rPr lang="zh-CN" altLang="en-US" sz="2400" dirty="0"/>
              <a:t> 二进制 </a:t>
            </a:r>
            <a:r>
              <a:rPr lang="en-US" altLang="zh-CN" sz="2400" dirty="0"/>
              <a:t>REG_BINARY </a:t>
            </a:r>
          </a:p>
          <a:p>
            <a:pPr eaLnBrk="1" hangingPunct="1">
              <a:lnSpc>
                <a:spcPct val="90000"/>
              </a:lnSpc>
            </a:pPr>
            <a:r>
              <a:rPr lang="zh-CN" altLang="en-US" sz="2400" dirty="0"/>
              <a:t> </a:t>
            </a:r>
            <a:r>
              <a:rPr lang="en-US" altLang="zh-CN" sz="2400" dirty="0"/>
              <a:t>DWORD</a:t>
            </a:r>
            <a:r>
              <a:rPr lang="zh-CN" altLang="en-US" sz="2400" dirty="0"/>
              <a:t>值 </a:t>
            </a:r>
            <a:r>
              <a:rPr lang="en-US" altLang="zh-CN" sz="2400" dirty="0"/>
              <a:t>REG_DWORD ，</a:t>
            </a:r>
            <a:r>
              <a:rPr lang="zh-CN" altLang="en-US" sz="2400" dirty="0"/>
              <a:t>是一种特殊的二进制值，即四个字节的二进制值   </a:t>
            </a:r>
          </a:p>
        </p:txBody>
      </p:sp>
    </p:spTree>
    <p:extLst>
      <p:ext uri="{BB962C8B-B14F-4D97-AF65-F5344CB8AC3E}">
        <p14:creationId xmlns:p14="http://schemas.microsoft.com/office/powerpoint/2010/main" val="118835267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11870247"/>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9214" y="1722085"/>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a:solidFill>
                    <a:srgbClr val="FF0000"/>
                  </a:solidFill>
                  <a:latin typeface="微软雅黑" panose="020B0503020204020204" pitchFamily="34" charset="-122"/>
                  <a:ea typeface="微软雅黑" panose="020B0503020204020204" pitchFamily="34" charset="-122"/>
                </a:rPr>
                <a:t>5.1 Introduction to Windows Registry</a:t>
              </a:r>
              <a:endParaRPr lang="zh-CN" altLang="en-US" sz="2000" b="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altLang="zh-CN" sz="4000" dirty="0"/>
              <a:t>HKEY_LOCAL_MACHINE</a:t>
            </a:r>
            <a:endParaRPr lang="zh-CN" altLang="en-US" sz="4000" dirty="0"/>
          </a:p>
        </p:txBody>
      </p:sp>
      <p:sp>
        <p:nvSpPr>
          <p:cNvPr id="18435"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HKEY_LOCAL_MACHINE(HKLM)</a:t>
            </a:r>
          </a:p>
          <a:p>
            <a:pPr lvl="1" eaLnBrk="1" hangingPunct="1"/>
            <a:r>
              <a:rPr lang="zh-CN" altLang="en-US" sz="2400" dirty="0">
                <a:solidFill>
                  <a:schemeClr val="bg2">
                    <a:lumMod val="25000"/>
                  </a:schemeClr>
                </a:solidFill>
              </a:rPr>
              <a:t>子目录树中的设置内容是关于本地计算机系统的信息，包括硬件和操作系统数据，如总线类型、系统内存、设备驱动程序和启动控制数据。这些信息只与本地的用户有关，而与其他用户无关。</a:t>
            </a:r>
          </a:p>
          <a:p>
            <a:pPr lvl="1" algn="just" eaLnBrk="1" hangingPunct="1"/>
            <a:r>
              <a:rPr lang="zh-CN" altLang="en-US" sz="2400" dirty="0">
                <a:solidFill>
                  <a:schemeClr val="bg2">
                    <a:lumMod val="25000"/>
                  </a:schemeClr>
                </a:solidFill>
              </a:rPr>
              <a:t>包含五个子项。注意不能使用注册表编辑器修改</a:t>
            </a:r>
            <a:r>
              <a:rPr lang="en-US" altLang="zh-CN" sz="2400" dirty="0">
                <a:solidFill>
                  <a:schemeClr val="bg2">
                    <a:lumMod val="25000"/>
                  </a:schemeClr>
                </a:solidFill>
                <a:cs typeface="Arial" panose="020B0604020202020204" pitchFamily="34" charset="0"/>
              </a:rPr>
              <a:t>HKEY_LOCAL_MACHINE</a:t>
            </a:r>
            <a:r>
              <a:rPr lang="zh-CN" altLang="en-US" sz="2400" dirty="0">
                <a:solidFill>
                  <a:schemeClr val="bg2">
                    <a:lumMod val="25000"/>
                  </a:schemeClr>
                </a:solidFill>
              </a:rPr>
              <a:t>子目录树中的</a:t>
            </a:r>
            <a:r>
              <a:rPr lang="en-US" altLang="zh-CN" sz="2400" dirty="0">
                <a:solidFill>
                  <a:schemeClr val="bg2">
                    <a:lumMod val="25000"/>
                  </a:schemeClr>
                </a:solidFill>
                <a:cs typeface="Arial" panose="020B0604020202020204" pitchFamily="34" charset="0"/>
              </a:rPr>
              <a:t>SAM</a:t>
            </a:r>
            <a:r>
              <a:rPr lang="zh-CN" altLang="en-US" sz="2400" dirty="0">
                <a:solidFill>
                  <a:schemeClr val="bg2">
                    <a:lumMod val="25000"/>
                  </a:schemeClr>
                </a:solidFill>
              </a:rPr>
              <a:t>子项和</a:t>
            </a:r>
            <a:r>
              <a:rPr lang="en-US" altLang="zh-CN" sz="2400" dirty="0">
                <a:solidFill>
                  <a:schemeClr val="bg2">
                    <a:lumMod val="25000"/>
                  </a:schemeClr>
                </a:solidFill>
                <a:cs typeface="Arial" panose="020B0604020202020204" pitchFamily="34" charset="0"/>
              </a:rPr>
              <a:t>SECURITY</a:t>
            </a:r>
            <a:r>
              <a:rPr lang="zh-CN" altLang="en-US" sz="2400" dirty="0">
                <a:solidFill>
                  <a:schemeClr val="bg2">
                    <a:lumMod val="25000"/>
                  </a:schemeClr>
                </a:solidFill>
              </a:rPr>
              <a:t>子项，这些子项对应的是</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计算机管理器</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等系统功能。</a:t>
            </a:r>
          </a:p>
        </p:txBody>
      </p:sp>
    </p:spTree>
    <p:extLst>
      <p:ext uri="{BB962C8B-B14F-4D97-AF65-F5344CB8AC3E}">
        <p14:creationId xmlns:p14="http://schemas.microsoft.com/office/powerpoint/2010/main" val="107187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idx="4294967295"/>
          </p:nvPr>
        </p:nvSpPr>
        <p:spPr>
          <a:noFill/>
        </p:spPr>
        <p:txBody>
          <a:bodyPr/>
          <a:lstStyle/>
          <a:p>
            <a:r>
              <a:rPr lang="en-US" altLang="zh-CN" sz="4000" dirty="0"/>
              <a:t>HKEY_LOCAL_MACHINE</a:t>
            </a:r>
            <a:endParaRPr lang="zh-CN" altLang="en-US" sz="4000" dirty="0"/>
          </a:p>
        </p:txBody>
      </p:sp>
      <p:sp>
        <p:nvSpPr>
          <p:cNvPr id="19458" name="Rectangle 3"/>
          <p:cNvSpPr>
            <a:spLocks noGrp="1" noChangeArrowheads="1"/>
          </p:cNvSpPr>
          <p:nvPr>
            <p:ph type="body" sz="quarter" idx="10"/>
          </p:nvPr>
        </p:nvSpPr>
        <p:spPr/>
        <p:txBody>
          <a:bodyPr>
            <a:normAutofit/>
          </a:bodyPr>
          <a:lstStyle/>
          <a:p>
            <a:pPr eaLnBrk="1" hangingPunct="1">
              <a:lnSpc>
                <a:spcPct val="90000"/>
              </a:lnSpc>
            </a:pPr>
            <a:r>
              <a:rPr lang="en-US" altLang="zh-CN" sz="2800" dirty="0">
                <a:solidFill>
                  <a:schemeClr val="bg2">
                    <a:lumMod val="25000"/>
                  </a:schemeClr>
                </a:solidFill>
                <a:cs typeface="Arial" panose="020B0604020202020204" pitchFamily="34" charset="0"/>
              </a:rPr>
              <a:t>HKEY_LOCAL_MACHINE\HARDWARE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保存了</a:t>
            </a:r>
            <a:r>
              <a:rPr lang="en-US" altLang="zh-CN" sz="2400" dirty="0">
                <a:solidFill>
                  <a:schemeClr val="bg2">
                    <a:lumMod val="25000"/>
                  </a:schemeClr>
                </a:solidFill>
                <a:cs typeface="Arial" panose="020B0604020202020204" pitchFamily="34" charset="0"/>
              </a:rPr>
              <a:t>Windows 2000 </a:t>
            </a:r>
            <a:r>
              <a:rPr lang="zh-CN" altLang="en-US" sz="2400" dirty="0">
                <a:solidFill>
                  <a:schemeClr val="bg2">
                    <a:lumMod val="25000"/>
                  </a:schemeClr>
                </a:solidFill>
              </a:rPr>
              <a:t>系统中的所有硬件信息，系统和应用程序都是通过该项的设置与具体的硬件进行沟通。</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HEKY_LOCAL_MACHINE\SOFTWARE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包含系统中软件的设置信息。由于用户安装的软件不同，该项中的设置信息也会不同。</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HEKY_LOCAL_MACHINE\SYSTEM</a:t>
            </a:r>
            <a:endParaRPr lang="en-US" altLang="zh-CN" sz="2800" dirty="0">
              <a:solidFill>
                <a:schemeClr val="bg2">
                  <a:lumMod val="25000"/>
                </a:schemeClr>
              </a:solidFill>
            </a:endParaRPr>
          </a:p>
          <a:p>
            <a:pPr lvl="1" eaLnBrk="1" hangingPunct="1">
              <a:lnSpc>
                <a:spcPct val="90000"/>
              </a:lnSpc>
            </a:pPr>
            <a:r>
              <a:rPr lang="zh-CN" altLang="en-US" sz="2400" dirty="0">
                <a:solidFill>
                  <a:schemeClr val="bg2">
                    <a:lumMod val="25000"/>
                  </a:schemeClr>
                </a:solidFill>
              </a:rPr>
              <a:t>包含系统启动需要的详细信息，包含设备的驱动程序及其配置信息、控制数据、系统分区及其他驱动器的设置信息，以及系统不能启动时，如何恢复正确配置信息。 </a:t>
            </a:r>
          </a:p>
        </p:txBody>
      </p:sp>
    </p:spTree>
    <p:extLst>
      <p:ext uri="{BB962C8B-B14F-4D97-AF65-F5344CB8AC3E}">
        <p14:creationId xmlns:p14="http://schemas.microsoft.com/office/powerpoint/2010/main" val="4224516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CF354-EF04-42A5-B395-ED1CF871E99A}"/>
              </a:ext>
            </a:extLst>
          </p:cNvPr>
          <p:cNvSpPr>
            <a:spLocks noGrp="1"/>
          </p:cNvSpPr>
          <p:nvPr>
            <p:ph type="title" idx="4294967295"/>
          </p:nvPr>
        </p:nvSpPr>
        <p:spPr/>
        <p:txBody>
          <a:bodyPr/>
          <a:lstStyle/>
          <a:p>
            <a:r>
              <a:rPr lang="en-US" altLang="zh-CN" dirty="0"/>
              <a:t>HKEY_CURRENT_CONFIG </a:t>
            </a:r>
            <a:endParaRPr lang="zh-CN" altLang="en-US" dirty="0"/>
          </a:p>
        </p:txBody>
      </p:sp>
      <p:sp>
        <p:nvSpPr>
          <p:cNvPr id="20482"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子目录树是用来控制系统硬件配置信息的，它包含系统不同的硬件配置信息之间的差异。如果在系统中设置了多个不同的正确的配置文件，则系统在启动时会让用户选择要使用的配置文件。</a:t>
            </a:r>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控制项代表的就是用户或用户选择的硬件配置文件，但是它只列出用户选择的配置文件与其它配置文件不同的地方。 </a:t>
            </a:r>
          </a:p>
        </p:txBody>
      </p:sp>
    </p:spTree>
    <p:extLst>
      <p:ext uri="{BB962C8B-B14F-4D97-AF65-F5344CB8AC3E}">
        <p14:creationId xmlns:p14="http://schemas.microsoft.com/office/powerpoint/2010/main" val="36759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B10C4-5303-4146-A591-04AC656D5933}"/>
              </a:ext>
            </a:extLst>
          </p:cNvPr>
          <p:cNvSpPr>
            <a:spLocks noGrp="1"/>
          </p:cNvSpPr>
          <p:nvPr>
            <p:ph type="title" idx="4294967295"/>
          </p:nvPr>
        </p:nvSpPr>
        <p:spPr/>
        <p:txBody>
          <a:bodyPr/>
          <a:lstStyle/>
          <a:p>
            <a:r>
              <a:rPr lang="en-US" altLang="zh-CN" dirty="0"/>
              <a:t>HKEY_CLASSES_ROOT </a:t>
            </a:r>
            <a:endParaRPr lang="zh-CN" altLang="en-US" dirty="0"/>
          </a:p>
        </p:txBody>
      </p:sp>
      <p:sp>
        <p:nvSpPr>
          <p:cNvPr id="21506" name="Rectangle 3"/>
          <p:cNvSpPr>
            <a:spLocks noGrp="1" noChangeArrowheads="1"/>
          </p:cNvSpPr>
          <p:nvPr>
            <p:ph type="body" sz="quarter" idx="10"/>
          </p:nvPr>
        </p:nvSpPr>
        <p:spPr/>
        <p:txBody>
          <a:bodyPr>
            <a:normAutofit/>
          </a:bodyPr>
          <a:lstStyle/>
          <a:p>
            <a:pPr eaLnBrk="1" hangingPunct="1">
              <a:lnSpc>
                <a:spcPct val="90000"/>
              </a:lnSpc>
            </a:pPr>
            <a:r>
              <a:rPr lang="zh-CN" altLang="en-US" sz="2800" dirty="0">
                <a:solidFill>
                  <a:schemeClr val="bg2">
                    <a:lumMod val="25000"/>
                  </a:schemeClr>
                </a:solidFill>
              </a:rPr>
              <a:t>为了加强对系统数据类型的管理，</a:t>
            </a:r>
            <a:r>
              <a:rPr lang="en-US" altLang="zh-CN" sz="2800" dirty="0">
                <a:solidFill>
                  <a:schemeClr val="bg2">
                    <a:lumMod val="25000"/>
                  </a:schemeClr>
                </a:solidFill>
                <a:cs typeface="Arial" panose="020B0604020202020204" pitchFamily="34" charset="0"/>
              </a:rPr>
              <a:t>Windows </a:t>
            </a:r>
            <a:r>
              <a:rPr lang="zh-CN" altLang="en-US" sz="2800" dirty="0">
                <a:solidFill>
                  <a:schemeClr val="bg2">
                    <a:lumMod val="25000"/>
                  </a:schemeClr>
                </a:solidFill>
              </a:rPr>
              <a:t>在注册表中组织了</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子目录树，它包含了对数据文件类型的定义；每一种在系统中注册过的文件类型，都会在此建立一个子项。在每一个子项中定义的数据文档的扩展名、扩展名的说明性文字、在文件列表窗口中显示的图标以及与数据文档关联的应用程序和应用程序对数据文档的操作方式。如果用户要动手注册新的数据文档，可以在</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中创建相应的子项。 </a:t>
            </a:r>
          </a:p>
        </p:txBody>
      </p:sp>
    </p:spTree>
    <p:extLst>
      <p:ext uri="{BB962C8B-B14F-4D97-AF65-F5344CB8AC3E}">
        <p14:creationId xmlns:p14="http://schemas.microsoft.com/office/powerpoint/2010/main" val="136783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85E7F-50A5-4731-9938-E29DB49BB8CB}"/>
              </a:ext>
            </a:extLst>
          </p:cNvPr>
          <p:cNvSpPr>
            <a:spLocks noGrp="1"/>
          </p:cNvSpPr>
          <p:nvPr>
            <p:ph type="title" idx="4294967295"/>
          </p:nvPr>
        </p:nvSpPr>
        <p:spPr/>
        <p:txBody>
          <a:bodyPr/>
          <a:lstStyle/>
          <a:p>
            <a:r>
              <a:rPr lang="en-US" altLang="zh-CN" dirty="0"/>
              <a:t>HKEY_USERS</a:t>
            </a:r>
            <a:endParaRPr lang="zh-CN" altLang="en-US" dirty="0"/>
          </a:p>
        </p:txBody>
      </p:sp>
      <p:sp>
        <p:nvSpPr>
          <p:cNvPr id="22530" name="Rectangle 3"/>
          <p:cNvSpPr>
            <a:spLocks noGrp="1" noChangeArrowheads="1"/>
          </p:cNvSpPr>
          <p:nvPr>
            <p:ph type="body" sz="quarter" idx="10"/>
          </p:nvPr>
        </p:nvSpPr>
        <p:spPr/>
        <p:txBody>
          <a:bodyPr/>
          <a:lstStyle/>
          <a:p>
            <a:pPr eaLnBrk="1" hangingPunct="1"/>
            <a:r>
              <a:rPr lang="en-US" altLang="zh-CN" sz="2400" dirty="0">
                <a:solidFill>
                  <a:schemeClr val="bg2">
                    <a:lumMod val="25000"/>
                  </a:schemeClr>
                </a:solidFill>
                <a:cs typeface="Arial" panose="020B0604020202020204" pitchFamily="34" charset="0"/>
              </a:rPr>
              <a:t>HKEY_USERS</a:t>
            </a:r>
            <a:r>
              <a:rPr lang="zh-CN" altLang="en-US" dirty="0">
                <a:solidFill>
                  <a:schemeClr val="bg2">
                    <a:lumMod val="25000"/>
                  </a:schemeClr>
                </a:solidFill>
              </a:rPr>
              <a:t>子目录树是用来控制用户配置文件的，它包含所有用户的配置文件的内容。每个用户都会在</a:t>
            </a:r>
            <a:r>
              <a:rPr lang="en-US" altLang="zh-CN" dirty="0">
                <a:solidFill>
                  <a:schemeClr val="bg2">
                    <a:lumMod val="25000"/>
                  </a:schemeClr>
                </a:solidFill>
                <a:cs typeface="Arial" panose="020B0604020202020204" pitchFamily="34" charset="0"/>
              </a:rPr>
              <a:t>HKEY_USERS</a:t>
            </a:r>
            <a:r>
              <a:rPr lang="zh-CN" altLang="en-US" dirty="0">
                <a:solidFill>
                  <a:schemeClr val="bg2">
                    <a:lumMod val="25000"/>
                  </a:schemeClr>
                </a:solidFill>
              </a:rPr>
              <a:t>项中有一个子项，该子项的内容和</a:t>
            </a:r>
            <a:r>
              <a:rPr lang="en-US" altLang="zh-CN" dirty="0">
                <a:solidFill>
                  <a:schemeClr val="bg2">
                    <a:lumMod val="25000"/>
                  </a:schemeClr>
                </a:solidFill>
                <a:cs typeface="Arial" panose="020B0604020202020204" pitchFamily="34" charset="0"/>
              </a:rPr>
              <a:t>HKEY_CURRENT_USER</a:t>
            </a:r>
            <a:r>
              <a:rPr lang="zh-CN" altLang="en-US" dirty="0">
                <a:solidFill>
                  <a:schemeClr val="bg2">
                    <a:lumMod val="25000"/>
                  </a:schemeClr>
                </a:solidFill>
              </a:rPr>
              <a:t>项的内容相似，具体功能也相同，只是使用子项的用户不同。 </a:t>
            </a:r>
          </a:p>
        </p:txBody>
      </p:sp>
    </p:spTree>
    <p:extLst>
      <p:ext uri="{BB962C8B-B14F-4D97-AF65-F5344CB8AC3E}">
        <p14:creationId xmlns:p14="http://schemas.microsoft.com/office/powerpoint/2010/main" val="3955844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30FF2-08E4-478A-BBD3-B2338C6A3322}"/>
              </a:ext>
            </a:extLst>
          </p:cNvPr>
          <p:cNvSpPr>
            <a:spLocks noGrp="1"/>
          </p:cNvSpPr>
          <p:nvPr>
            <p:ph type="title" idx="4294967295"/>
          </p:nvPr>
        </p:nvSpPr>
        <p:spPr/>
        <p:txBody>
          <a:bodyPr/>
          <a:lstStyle/>
          <a:p>
            <a:r>
              <a:rPr lang="en-US" altLang="zh-CN" dirty="0"/>
              <a:t>HKEY_CURRENT_USER</a:t>
            </a:r>
            <a:endParaRPr lang="zh-CN" altLang="en-US" dirty="0"/>
          </a:p>
        </p:txBody>
      </p:sp>
      <p:sp>
        <p:nvSpPr>
          <p:cNvPr id="23554" name="Rectangle 3"/>
          <p:cNvSpPr>
            <a:spLocks noGrp="1" noChangeArrowheads="1"/>
          </p:cNvSpPr>
          <p:nvPr>
            <p:ph type="body" sz="quarter" idx="10"/>
          </p:nvPr>
        </p:nvSpPr>
        <p:spPr/>
        <p:txBody>
          <a:bodyPr>
            <a:normAutofit/>
          </a:bodyPr>
          <a:lstStyle/>
          <a:p>
            <a:pPr eaLnBrk="1" hangingPunct="1">
              <a:lnSpc>
                <a:spcPct val="90000"/>
              </a:lnSpc>
            </a:pPr>
            <a:r>
              <a:rPr lang="en-US" altLang="zh-CN" sz="2400" dirty="0">
                <a:solidFill>
                  <a:schemeClr val="bg2">
                    <a:lumMod val="25000"/>
                  </a:schemeClr>
                </a:solidFill>
                <a:cs typeface="Arial" panose="020B0604020202020204" pitchFamily="34" charset="0"/>
              </a:rPr>
              <a:t>HKEY_CURRENT_USER</a:t>
            </a:r>
            <a:r>
              <a:rPr lang="zh-CN" altLang="en-US" sz="2400" dirty="0">
                <a:solidFill>
                  <a:schemeClr val="bg2">
                    <a:lumMod val="25000"/>
                  </a:schemeClr>
                </a:solidFill>
              </a:rPr>
              <a:t>子目录树是</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注册表最重要的部分之一，它包含</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系统、系统的集成部分以及应用软件的配置信息，主要是针对系统的声音、时间、控制面板的功能（如桌面、鼠标、配色方案、屏幕保护程序）、键盘等建立的配置信息以及安装软件时由安装程序建立的项和值 </a:t>
            </a:r>
          </a:p>
        </p:txBody>
      </p:sp>
    </p:spTree>
    <p:extLst>
      <p:ext uri="{BB962C8B-B14F-4D97-AF65-F5344CB8AC3E}">
        <p14:creationId xmlns:p14="http://schemas.microsoft.com/office/powerpoint/2010/main" val="3278831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C18B6-117D-4E8D-9B44-9FB9CFA31694}"/>
              </a:ext>
            </a:extLst>
          </p:cNvPr>
          <p:cNvSpPr>
            <a:spLocks noGrp="1"/>
          </p:cNvSpPr>
          <p:nvPr>
            <p:ph type="title" idx="4294967295"/>
          </p:nvPr>
        </p:nvSpPr>
        <p:spPr/>
        <p:txBody>
          <a:bodyPr/>
          <a:lstStyle/>
          <a:p>
            <a:r>
              <a:rPr lang="en-US" altLang="zh-CN" dirty="0"/>
              <a:t>HKEY_CURRENT_USER</a:t>
            </a:r>
            <a:r>
              <a:rPr lang="zh-CN" altLang="en-US" dirty="0"/>
              <a:t>常用项</a:t>
            </a:r>
          </a:p>
        </p:txBody>
      </p:sp>
      <p:sp>
        <p:nvSpPr>
          <p:cNvPr id="24578"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HKEY_CURRENT_USER\</a:t>
            </a:r>
            <a:r>
              <a:rPr lang="en-US" altLang="zh-CN" sz="2800" dirty="0" err="1">
                <a:solidFill>
                  <a:schemeClr val="bg2">
                    <a:lumMod val="25000"/>
                  </a:schemeClr>
                </a:solidFill>
                <a:cs typeface="Arial" panose="020B0604020202020204" pitchFamily="34" charset="0"/>
              </a:rPr>
              <a:t>AppEvents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HKEY_CURRENT_USER\Console</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HKEY_CURRENT_USER\Control Panel</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HKEY_CURRENT_USER\Environment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HKEY_CURRENT_USER\Printers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HKEY_CURRENT_USER\Keyboard Layout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HKEY_CURRENT_USER\software</a:t>
            </a:r>
            <a:r>
              <a:rPr lang="en-US" altLang="zh-CN" sz="2800" dirty="0">
                <a:solidFill>
                  <a:schemeClr val="bg2">
                    <a:lumMod val="25000"/>
                  </a:schemeClr>
                </a:solidFill>
              </a:rPr>
              <a:t> </a:t>
            </a:r>
            <a:endParaRPr lang="zh-CN" altLang="en-US" sz="2800" dirty="0">
              <a:solidFill>
                <a:schemeClr val="bg2">
                  <a:lumMod val="25000"/>
                </a:schemeClr>
              </a:solidFill>
            </a:endParaRPr>
          </a:p>
        </p:txBody>
      </p:sp>
    </p:spTree>
    <p:extLst>
      <p:ext uri="{BB962C8B-B14F-4D97-AF65-F5344CB8AC3E}">
        <p14:creationId xmlns:p14="http://schemas.microsoft.com/office/powerpoint/2010/main" val="1058152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3935895"/>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4291109"/>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5.4 Backup and Restore</a:t>
              </a:r>
            </a:p>
          </p:txBody>
        </p:sp>
      </p:grpSp>
    </p:spTree>
    <p:extLst>
      <p:ext uri="{BB962C8B-B14F-4D97-AF65-F5344CB8AC3E}">
        <p14:creationId xmlns:p14="http://schemas.microsoft.com/office/powerpoint/2010/main" val="84492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备份方法</a:t>
            </a:r>
            <a:endParaRPr lang="en-US" altLang="zh-CN" sz="2400" dirty="0">
              <a:solidFill>
                <a:schemeClr val="bg2">
                  <a:lumMod val="25000"/>
                </a:schemeClr>
              </a:solidFill>
              <a:latin typeface="Arial" panose="020B0604020202020204" pitchFamily="34" charset="0"/>
              <a:cs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菜单工具进行备份。</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工具备份。</a:t>
            </a:r>
            <a:r>
              <a:rPr lang="en-US" altLang="zh-CN" sz="2400" dirty="0">
                <a:solidFill>
                  <a:schemeClr val="bg2">
                    <a:lumMod val="25000"/>
                  </a:schemeClr>
                </a:solidFill>
                <a:latin typeface="Arial" panose="020B0604020202020204" pitchFamily="34" charset="0"/>
              </a:rPr>
              <a:t>export</a:t>
            </a:r>
          </a:p>
          <a:p>
            <a:pPr lvl="1" algn="just"/>
            <a:r>
              <a:rPr lang="zh-CN" altLang="en-US" sz="2400" dirty="0">
                <a:solidFill>
                  <a:schemeClr val="bg2">
                    <a:lumMod val="25000"/>
                  </a:schemeClr>
                </a:solidFill>
                <a:latin typeface="Arial" panose="020B0604020202020204" pitchFamily="34" charset="0"/>
              </a:rPr>
              <a:t> 利用磁盘管理工具备份。</a:t>
            </a:r>
            <a:endParaRPr lang="en-US" altLang="zh-CN" sz="2400" dirty="0">
              <a:solidFill>
                <a:schemeClr val="bg2">
                  <a:lumMod val="25000"/>
                </a:schemeClr>
              </a:solidFill>
              <a:latin typeface="Arial" panose="020B0604020202020204" pitchFamily="34" charset="0"/>
            </a:endParaRPr>
          </a:p>
          <a:p>
            <a:pPr algn="just"/>
            <a:r>
              <a:rPr lang="zh-CN" altLang="en-US" sz="2400" dirty="0">
                <a:solidFill>
                  <a:schemeClr val="bg2">
                    <a:lumMod val="25000"/>
                  </a:schemeClr>
                </a:solidFill>
                <a:latin typeface="Arial" panose="020B0604020202020204" pitchFamily="34" charset="0"/>
              </a:rPr>
              <a:t> 恢复方法</a:t>
            </a:r>
            <a:endParaRPr lang="en-US" altLang="zh-CN" sz="2400" dirty="0">
              <a:solidFill>
                <a:schemeClr val="bg2">
                  <a:lumMod val="25000"/>
                </a:schemeClr>
              </a:solidFill>
              <a:latin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菜单工具进行恢复。</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工具恢复。</a:t>
            </a:r>
            <a:r>
              <a:rPr lang="en-US" altLang="zh-CN" sz="2400" dirty="0">
                <a:solidFill>
                  <a:schemeClr val="bg2">
                    <a:lumMod val="25000"/>
                  </a:schemeClr>
                </a:solidFill>
                <a:latin typeface="Arial" panose="020B0604020202020204" pitchFamily="34" charset="0"/>
              </a:rPr>
              <a:t>import</a:t>
            </a:r>
          </a:p>
          <a:p>
            <a:pPr lvl="1" algn="just"/>
            <a:r>
              <a:rPr lang="zh-CN" altLang="en-US" sz="2400" dirty="0">
                <a:solidFill>
                  <a:schemeClr val="bg2">
                    <a:lumMod val="25000"/>
                  </a:schemeClr>
                </a:solidFill>
                <a:latin typeface="Arial" panose="020B0604020202020204" pitchFamily="34" charset="0"/>
              </a:rPr>
              <a:t> 利用磁盘管理工具恢复。</a:t>
            </a:r>
            <a:endParaRPr lang="en-US" altLang="zh-CN" sz="2400" dirty="0">
              <a:solidFill>
                <a:schemeClr val="bg2">
                  <a:lumMod val="25000"/>
                </a:schemeClr>
              </a:solidFill>
              <a:latin typeface="Arial" panose="020B0604020202020204" pitchFamily="34" charset="0"/>
            </a:endParaRP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注册表的备份与恢复</a:t>
            </a:r>
          </a:p>
        </p:txBody>
      </p:sp>
    </p:spTree>
    <p:extLst>
      <p:ext uri="{BB962C8B-B14F-4D97-AF65-F5344CB8AC3E}">
        <p14:creationId xmlns:p14="http://schemas.microsoft.com/office/powerpoint/2010/main" val="1061048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Back up the registry manually</a:t>
            </a:r>
          </a:p>
          <a:p>
            <a:pPr lvl="1"/>
            <a:r>
              <a:rPr lang="en-US" altLang="zh-CN" sz="1800" dirty="0">
                <a:solidFill>
                  <a:schemeClr val="bg2">
                    <a:lumMod val="25000"/>
                  </a:schemeClr>
                </a:solidFill>
                <a:latin typeface="Arial" panose="020B0604020202020204" pitchFamily="34" charset="0"/>
              </a:rPr>
              <a:t> From the Start menu, type regedit.exe in the search box,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locate and click the registry key or subkey that you want to back up.</a:t>
            </a:r>
          </a:p>
          <a:p>
            <a:pPr lvl="1"/>
            <a:r>
              <a:rPr lang="en-US" altLang="zh-CN" sz="1800" dirty="0">
                <a:solidFill>
                  <a:schemeClr val="bg2">
                    <a:lumMod val="25000"/>
                  </a:schemeClr>
                </a:solidFill>
                <a:latin typeface="Arial" panose="020B0604020202020204" pitchFamily="34" charset="0"/>
              </a:rPr>
              <a:t> Click File &gt; Export.</a:t>
            </a:r>
          </a:p>
          <a:p>
            <a:pPr lvl="1"/>
            <a:r>
              <a:rPr lang="en-US" altLang="zh-CN" sz="1800" dirty="0">
                <a:solidFill>
                  <a:schemeClr val="bg2">
                    <a:lumMod val="25000"/>
                  </a:schemeClr>
                </a:solidFill>
                <a:latin typeface="Arial" panose="020B0604020202020204" pitchFamily="34" charset="0"/>
              </a:rPr>
              <a:t> In the Export Registry File dialog box, select the location to which you want to save the backup copy, and then type a name for the backup file in the File name field.</a:t>
            </a:r>
          </a:p>
          <a:p>
            <a:pPr lvl="1"/>
            <a:r>
              <a:rPr lang="en-US" altLang="zh-CN" sz="1800" dirty="0">
                <a:solidFill>
                  <a:schemeClr val="bg2">
                    <a:lumMod val="25000"/>
                  </a:schemeClr>
                </a:solidFill>
                <a:latin typeface="Arial" panose="020B0604020202020204" pitchFamily="34" charset="0"/>
              </a:rPr>
              <a:t> Click Save.</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Create a system restore point</a:t>
            </a:r>
          </a:p>
          <a:p>
            <a:pPr lvl="1"/>
            <a:r>
              <a:rPr lang="en-US" altLang="zh-CN" sz="1800" dirty="0">
                <a:solidFill>
                  <a:schemeClr val="bg2">
                    <a:lumMod val="25000"/>
                  </a:schemeClr>
                </a:solidFill>
                <a:latin typeface="Arial" panose="020B0604020202020204" pitchFamily="34" charset="0"/>
              </a:rPr>
              <a:t> From the Start menu,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Create, and then follow the steps to create a restore point.</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a:t>
            </a:r>
          </a:p>
        </p:txBody>
      </p:sp>
    </p:spTree>
    <p:extLst>
      <p:ext uri="{BB962C8B-B14F-4D97-AF65-F5344CB8AC3E}">
        <p14:creationId xmlns:p14="http://schemas.microsoft.com/office/powerpoint/2010/main" val="271269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163F3C4-A970-4B1A-85F0-B931B932E976}"/>
              </a:ext>
            </a:extLst>
          </p:cNvPr>
          <p:cNvSpPr>
            <a:spLocks noGrp="1"/>
          </p:cNvSpPr>
          <p:nvPr>
            <p:ph type="body" sz="quarter" idx="10"/>
          </p:nvPr>
        </p:nvSpPr>
        <p:spPr>
          <a:xfrm>
            <a:off x="1876479" y="1589314"/>
            <a:ext cx="8439041" cy="4727239"/>
          </a:xfrm>
        </p:spPr>
        <p:txBody>
          <a:bodyPr/>
          <a:lstStyle/>
          <a:p>
            <a:pPr marL="0" indent="0">
              <a:buNone/>
            </a:pPr>
            <a:r>
              <a:rPr lang="en-US" altLang="zh-CN" sz="2000" dirty="0"/>
              <a:t>The registry is a </a:t>
            </a:r>
            <a:r>
              <a:rPr lang="en-US" altLang="zh-CN" sz="2000" dirty="0">
                <a:solidFill>
                  <a:srgbClr val="7030A0"/>
                </a:solidFill>
              </a:rPr>
              <a:t>system-defined database </a:t>
            </a:r>
            <a:r>
              <a:rPr lang="en-US" altLang="zh-CN" sz="2000" dirty="0"/>
              <a:t>in which </a:t>
            </a:r>
            <a:r>
              <a:rPr lang="en-US" altLang="zh-CN" sz="2000" dirty="0">
                <a:solidFill>
                  <a:srgbClr val="FF0000"/>
                </a:solidFill>
              </a:rPr>
              <a:t>applications</a:t>
            </a:r>
            <a:r>
              <a:rPr lang="en-US" altLang="zh-CN" sz="2000" dirty="0"/>
              <a:t> and </a:t>
            </a:r>
            <a:r>
              <a:rPr lang="en-US" altLang="zh-CN" sz="2000" dirty="0">
                <a:solidFill>
                  <a:srgbClr val="FF0000"/>
                </a:solidFill>
              </a:rPr>
              <a:t>system components </a:t>
            </a:r>
            <a:r>
              <a:rPr lang="en-US" altLang="zh-CN" sz="2000" dirty="0"/>
              <a:t>store and retrieve configuration data.</a:t>
            </a:r>
          </a:p>
          <a:p>
            <a:pPr marL="0" indent="0">
              <a:buNone/>
            </a:pPr>
            <a:endParaRPr lang="en-US" altLang="zh-CN" sz="2000" dirty="0"/>
          </a:p>
          <a:p>
            <a:r>
              <a:rPr lang="zh-CN" altLang="en-US" sz="2000" dirty="0"/>
              <a:t> 注册表是 </a:t>
            </a:r>
            <a:r>
              <a:rPr lang="en-US" altLang="zh-CN" sz="2000" dirty="0"/>
              <a:t>Windows </a:t>
            </a:r>
            <a:r>
              <a:rPr lang="zh-CN" altLang="en-US" sz="2000" dirty="0"/>
              <a:t>的一个内部数据库，一个巨大的树状分层数据库。</a:t>
            </a:r>
            <a:endParaRPr lang="en-US" altLang="zh-CN" sz="2000" dirty="0"/>
          </a:p>
          <a:p>
            <a:endParaRPr lang="en-US" altLang="zh-CN" sz="2000" dirty="0"/>
          </a:p>
          <a:p>
            <a:pPr marL="171395" lvl="1">
              <a:spcBef>
                <a:spcPts val="750"/>
              </a:spcBef>
              <a:buFont typeface="Wingdings" panose="05000000000000000000" pitchFamily="2" charset="2"/>
              <a:buChar char="p"/>
            </a:pPr>
            <a:r>
              <a:rPr lang="zh-CN" altLang="en-US" sz="2000" dirty="0">
                <a:cs typeface="+mn-cs"/>
              </a:rPr>
              <a:t> 容纳了应用程序和计算机系统的全部配置信息、系统和应用程序的初始化信息、应用程序和文档文件的关联关系、硬件设备的说明、状态和属性以及各种状态信息和数据。</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注册表中存放着各种参数，直接控制着</a:t>
            </a:r>
            <a:r>
              <a:rPr lang="en-US" altLang="zh-CN" sz="2000" dirty="0">
                <a:cs typeface="+mn-cs"/>
              </a:rPr>
              <a:t>Windows</a:t>
            </a:r>
            <a:r>
              <a:rPr lang="zh-CN" altLang="en-US" sz="2000" dirty="0">
                <a:cs typeface="+mn-cs"/>
              </a:rPr>
              <a:t>的启动、硬件驱动程序的装载以及一些</a:t>
            </a:r>
            <a:r>
              <a:rPr lang="en-US" altLang="zh-CN" sz="2000" dirty="0">
                <a:cs typeface="+mn-cs"/>
              </a:rPr>
              <a:t>Windows</a:t>
            </a:r>
            <a:r>
              <a:rPr lang="zh-CN" altLang="en-US" sz="2000" dirty="0">
                <a:cs typeface="+mn-cs"/>
              </a:rPr>
              <a:t>应用程序的运行，从而在整个</a:t>
            </a:r>
            <a:r>
              <a:rPr lang="en-US" altLang="zh-CN" sz="2000" dirty="0">
                <a:cs typeface="+mn-cs"/>
              </a:rPr>
              <a:t>Windows</a:t>
            </a:r>
            <a:r>
              <a:rPr lang="zh-CN" altLang="en-US" sz="2000" dirty="0">
                <a:cs typeface="+mn-cs"/>
              </a:rPr>
              <a:t>系统中起着核心作用。</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注册表在</a:t>
            </a:r>
            <a:r>
              <a:rPr lang="en-US" altLang="zh-CN" sz="2000" dirty="0">
                <a:cs typeface="+mn-cs"/>
              </a:rPr>
              <a:t>Windows </a:t>
            </a:r>
            <a:r>
              <a:rPr lang="zh-CN" altLang="en-US" sz="2000" dirty="0">
                <a:cs typeface="+mn-cs"/>
              </a:rPr>
              <a:t>中起到中介的作用，负责系统同软件、硬件、用户之间的沟通 </a:t>
            </a:r>
          </a:p>
          <a:p>
            <a:pPr marL="457200" lvl="1" indent="0">
              <a:buNone/>
            </a:pPr>
            <a:r>
              <a:rPr lang="zh-CN" altLang="en-US" sz="2000" dirty="0"/>
              <a:t> </a:t>
            </a:r>
          </a:p>
          <a:p>
            <a:endParaRPr lang="zh-CN" altLang="en-US" sz="2000" dirty="0"/>
          </a:p>
        </p:txBody>
      </p:sp>
      <p:sp>
        <p:nvSpPr>
          <p:cNvPr id="18435" name="Rectangle 2"/>
          <p:cNvSpPr>
            <a:spLocks noGrp="1" noRot="1" noChangeArrowheads="1"/>
          </p:cNvSpPr>
          <p:nvPr>
            <p:ph type="title" idx="4294967295"/>
          </p:nvPr>
        </p:nvSpPr>
        <p:spPr/>
        <p:txBody>
          <a:bodyPr>
            <a:normAutofit/>
          </a:bodyPr>
          <a:lstStyle/>
          <a:p>
            <a:pPr eaLnBrk="1" hangingPunct="1"/>
            <a:r>
              <a:rPr lang="zh-CN" altLang="en-US" dirty="0"/>
              <a:t>概 述</a:t>
            </a:r>
          </a:p>
        </p:txBody>
      </p:sp>
    </p:spTree>
    <p:extLst>
      <p:ext uri="{BB962C8B-B14F-4D97-AF65-F5344CB8AC3E}">
        <p14:creationId xmlns:p14="http://schemas.microsoft.com/office/powerpoint/2010/main" val="1570418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Restore a manual back up</a:t>
            </a:r>
          </a:p>
          <a:p>
            <a:pPr lvl="1"/>
            <a:r>
              <a:rPr lang="en-US" altLang="zh-CN" sz="1800" dirty="0">
                <a:solidFill>
                  <a:schemeClr val="bg2">
                    <a:lumMod val="25000"/>
                  </a:schemeClr>
                </a:solidFill>
                <a:latin typeface="Arial" panose="020B0604020202020204" pitchFamily="34" charset="0"/>
              </a:rPr>
              <a:t> From the Start menu, type regedit.exe,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click File &gt; Import.</a:t>
            </a:r>
          </a:p>
          <a:p>
            <a:pPr lvl="1"/>
            <a:r>
              <a:rPr lang="en-US" altLang="zh-CN" sz="1800" dirty="0">
                <a:solidFill>
                  <a:schemeClr val="bg2">
                    <a:lumMod val="25000"/>
                  </a:schemeClr>
                </a:solidFill>
                <a:latin typeface="Arial" panose="020B0604020202020204" pitchFamily="34" charset="0"/>
              </a:rPr>
              <a:t> In the Import Registry File dialog box, select the location to which you saved the backup copy, select the backup file, and then click Open.</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Restore from a restore point</a:t>
            </a:r>
          </a:p>
          <a:p>
            <a:pPr lvl="1"/>
            <a:r>
              <a:rPr lang="en-US" altLang="zh-CN" sz="1800" dirty="0">
                <a:solidFill>
                  <a:schemeClr val="bg2">
                    <a:lumMod val="25000"/>
                  </a:schemeClr>
                </a:solidFill>
                <a:latin typeface="Arial" panose="020B0604020202020204" pitchFamily="34" charset="0"/>
              </a:rPr>
              <a:t> From Start,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System Restore.</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注册表的恢复</a:t>
            </a:r>
          </a:p>
        </p:txBody>
      </p:sp>
    </p:spTree>
    <p:extLst>
      <p:ext uri="{BB962C8B-B14F-4D97-AF65-F5344CB8AC3E}">
        <p14:creationId xmlns:p14="http://schemas.microsoft.com/office/powerpoint/2010/main" val="4159529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58524059"/>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5154708"/>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5.5 Registry Hives</a:t>
              </a:r>
            </a:p>
          </p:txBody>
        </p:sp>
      </p:grpSp>
    </p:spTree>
    <p:extLst>
      <p:ext uri="{BB962C8B-B14F-4D97-AF65-F5344CB8AC3E}">
        <p14:creationId xmlns:p14="http://schemas.microsoft.com/office/powerpoint/2010/main" val="83530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030514" y="791028"/>
            <a:ext cx="9993085" cy="1349829"/>
          </a:xfrm>
        </p:spPr>
        <p:txBody>
          <a:bodyPr/>
          <a:lstStyle/>
          <a:p>
            <a:pPr marL="0" lvl="1" indent="0">
              <a:spcBef>
                <a:spcPts val="750"/>
              </a:spcBef>
              <a:buNone/>
            </a:pPr>
            <a:r>
              <a:rPr lang="en-US" altLang="zh-CN" sz="2800" dirty="0">
                <a:solidFill>
                  <a:schemeClr val="bg2">
                    <a:lumMod val="25000"/>
                  </a:schemeClr>
                </a:solidFill>
                <a:latin typeface="Arial" panose="020B0604020202020204" pitchFamily="34" charset="0"/>
                <a:cs typeface="Arial" panose="020B0604020202020204" pitchFamily="34" charset="0"/>
              </a:rPr>
              <a:t>A hive is a logical group of keys, subkeys, and values in the registry that has a set of supporting files loaded into memory when the operating system is started or a user logs in.</a:t>
            </a:r>
            <a:endParaRPr lang="zh-CN" altLang="en-US" dirty="0">
              <a:solidFill>
                <a:schemeClr val="bg2">
                  <a:lumMod val="25000"/>
                </a:schemeClr>
              </a:solidFill>
            </a:endParaRPr>
          </a:p>
        </p:txBody>
      </p:sp>
      <p:pic>
        <p:nvPicPr>
          <p:cNvPr id="5" name="图片 4">
            <a:extLst>
              <a:ext uri="{FF2B5EF4-FFF2-40B4-BE49-F238E27FC236}">
                <a16:creationId xmlns:a16="http://schemas.microsoft.com/office/drawing/2014/main" id="{902EE223-BE89-4F0B-81FB-11DDF921941C}"/>
              </a:ext>
            </a:extLst>
          </p:cNvPr>
          <p:cNvPicPr>
            <a:picLocks noChangeAspect="1"/>
          </p:cNvPicPr>
          <p:nvPr/>
        </p:nvPicPr>
        <p:blipFill>
          <a:blip r:embed="rId3"/>
          <a:stretch>
            <a:fillRect/>
          </a:stretch>
        </p:blipFill>
        <p:spPr>
          <a:xfrm>
            <a:off x="2315029" y="2130437"/>
            <a:ext cx="6696982" cy="4462212"/>
          </a:xfrm>
          <a:prstGeom prst="rect">
            <a:avLst/>
          </a:prstGeom>
        </p:spPr>
      </p:pic>
      <p:sp>
        <p:nvSpPr>
          <p:cNvPr id="6" name="右大括号 5">
            <a:extLst>
              <a:ext uri="{FF2B5EF4-FFF2-40B4-BE49-F238E27FC236}">
                <a16:creationId xmlns:a16="http://schemas.microsoft.com/office/drawing/2014/main" id="{CEAD67BF-07A1-43CF-9C7B-39DBFFB31190}"/>
              </a:ext>
            </a:extLst>
          </p:cNvPr>
          <p:cNvSpPr/>
          <p:nvPr/>
        </p:nvSpPr>
        <p:spPr>
          <a:xfrm>
            <a:off x="3766458" y="2866572"/>
            <a:ext cx="166914" cy="384628"/>
          </a:xfrm>
          <a:prstGeom prst="rightBrace">
            <a:avLst/>
          </a:prstGeom>
          <a:noFill/>
          <a:ln w="15875" cap="flat" cmpd="sng" algn="ctr">
            <a:solidFill>
              <a:schemeClr val="bg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F1E92976-0B15-45FE-8CF0-7079BA7D8416}"/>
              </a:ext>
            </a:extLst>
          </p:cNvPr>
          <p:cNvSpPr txBox="1"/>
          <p:nvPr/>
        </p:nvSpPr>
        <p:spPr>
          <a:xfrm>
            <a:off x="3904343" y="2823454"/>
            <a:ext cx="856342"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Hives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右大括号 9">
            <a:extLst>
              <a:ext uri="{FF2B5EF4-FFF2-40B4-BE49-F238E27FC236}">
                <a16:creationId xmlns:a16="http://schemas.microsoft.com/office/drawing/2014/main" id="{67827D67-D4F5-4821-8FF2-5AA315356ACA}"/>
              </a:ext>
            </a:extLst>
          </p:cNvPr>
          <p:cNvSpPr/>
          <p:nvPr/>
        </p:nvSpPr>
        <p:spPr>
          <a:xfrm>
            <a:off x="3766458" y="5551715"/>
            <a:ext cx="166914" cy="384628"/>
          </a:xfrm>
          <a:prstGeom prst="rightBrace">
            <a:avLst/>
          </a:prstGeom>
          <a:noFill/>
          <a:ln w="15875" cap="flat" cmpd="sng" algn="ctr">
            <a:solidFill>
              <a:schemeClr val="bg2">
                <a:lumMod val="75000"/>
              </a:schemeClr>
            </a:solidFill>
            <a:prstDash val="solid"/>
            <a:round/>
            <a:headEnd type="none" w="med" len="med"/>
            <a:tailEnd type="none" w="med" len="med"/>
          </a:ln>
        </p:spPr>
        <p:txBody>
          <a:bodyPr rtlCol="0" anchor="ctr"/>
          <a:lstStyle/>
          <a:p>
            <a:pPr algn="ctr"/>
            <a:endParaRPr lang="zh-CN" altLang="en-US"/>
          </a:p>
        </p:txBody>
      </p:sp>
      <p:sp>
        <p:nvSpPr>
          <p:cNvPr id="11" name="文本框 10">
            <a:extLst>
              <a:ext uri="{FF2B5EF4-FFF2-40B4-BE49-F238E27FC236}">
                <a16:creationId xmlns:a16="http://schemas.microsoft.com/office/drawing/2014/main" id="{80FB7422-F681-4EA7-9B99-B9166073F510}"/>
              </a:ext>
            </a:extLst>
          </p:cNvPr>
          <p:cNvSpPr txBox="1"/>
          <p:nvPr/>
        </p:nvSpPr>
        <p:spPr>
          <a:xfrm>
            <a:off x="3933371" y="5530156"/>
            <a:ext cx="2082800"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Keys &amp; subkeys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a:extLst>
              <a:ext uri="{FF2B5EF4-FFF2-40B4-BE49-F238E27FC236}">
                <a16:creationId xmlns:a16="http://schemas.microsoft.com/office/drawing/2014/main" id="{D9E11F4E-1359-4ACC-A13B-BC71FD03A245}"/>
              </a:ext>
            </a:extLst>
          </p:cNvPr>
          <p:cNvSpPr txBox="1"/>
          <p:nvPr/>
        </p:nvSpPr>
        <p:spPr>
          <a:xfrm>
            <a:off x="6016171" y="3832197"/>
            <a:ext cx="998537"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values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a:extLst>
              <a:ext uri="{FF2B5EF4-FFF2-40B4-BE49-F238E27FC236}">
                <a16:creationId xmlns:a16="http://schemas.microsoft.com/office/drawing/2014/main" id="{9BB57A30-0D5B-4C42-875B-1BB73809EF77}"/>
              </a:ext>
            </a:extLst>
          </p:cNvPr>
          <p:cNvSpPr txBox="1"/>
          <p:nvPr/>
        </p:nvSpPr>
        <p:spPr>
          <a:xfrm>
            <a:off x="3436258" y="3933797"/>
            <a:ext cx="1458685" cy="427746"/>
          </a:xfrm>
          <a:prstGeom prst="rect">
            <a:avLst/>
          </a:prstGeom>
          <a:noFill/>
        </p:spPr>
        <p:txBody>
          <a:bodyPr wrap="square" rtlCol="0">
            <a:spAutoFit/>
          </a:bodyPr>
          <a:lstStyle/>
          <a:p>
            <a:pPr algn="l"/>
            <a:r>
              <a:rPr lang="en-US" altLang="zh-CN" sz="2000" b="0" dirty="0">
                <a:solidFill>
                  <a:srgbClr val="00B050"/>
                </a:solidFill>
                <a:latin typeface="Arial" panose="020B0604020202020204" pitchFamily="34" charset="0"/>
                <a:ea typeface="微软雅黑" panose="020B0503020204020204" pitchFamily="34" charset="-122"/>
                <a:cs typeface="Arial" panose="020B0604020202020204" pitchFamily="34" charset="0"/>
              </a:rPr>
              <a:t>Left pane</a:t>
            </a:r>
            <a:endParaRPr lang="zh-CN" altLang="en-US" sz="2000" b="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55E9BEA7-8D1E-4701-A7AB-B50BC14D47E9}"/>
              </a:ext>
            </a:extLst>
          </p:cNvPr>
          <p:cNvSpPr txBox="1"/>
          <p:nvPr/>
        </p:nvSpPr>
        <p:spPr>
          <a:xfrm>
            <a:off x="7053037" y="4978826"/>
            <a:ext cx="1458685" cy="427746"/>
          </a:xfrm>
          <a:prstGeom prst="rect">
            <a:avLst/>
          </a:prstGeom>
          <a:noFill/>
        </p:spPr>
        <p:txBody>
          <a:bodyPr wrap="square" rtlCol="0">
            <a:spAutoFit/>
          </a:bodyPr>
          <a:lstStyle/>
          <a:p>
            <a:pPr algn="l"/>
            <a:r>
              <a:rPr lang="en-US" altLang="zh-CN" sz="2000" b="0" dirty="0">
                <a:solidFill>
                  <a:srgbClr val="00B050"/>
                </a:solidFill>
                <a:latin typeface="Arial" panose="020B0604020202020204" pitchFamily="34" charset="0"/>
                <a:ea typeface="微软雅黑" panose="020B0503020204020204" pitchFamily="34" charset="-122"/>
                <a:cs typeface="Arial" panose="020B0604020202020204" pitchFamily="34" charset="0"/>
              </a:rPr>
              <a:t>Right pane</a:t>
            </a:r>
            <a:endParaRPr lang="zh-CN" altLang="en-US" sz="2000" b="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E082B403-30DC-46A9-9B47-8407F77CD3FD}"/>
              </a:ext>
            </a:extLst>
          </p:cNvPr>
          <p:cNvSpPr txBox="1"/>
          <p:nvPr/>
        </p:nvSpPr>
        <p:spPr>
          <a:xfrm>
            <a:off x="9448801" y="4147670"/>
            <a:ext cx="2169886" cy="799706"/>
          </a:xfrm>
          <a:prstGeom prst="rect">
            <a:avLst/>
          </a:prstGeom>
          <a:noFill/>
        </p:spPr>
        <p:txBody>
          <a:bodyPr wrap="square" rtlCol="0">
            <a:spAutoFit/>
          </a:bodyPr>
          <a:lstStyle/>
          <a:p>
            <a:pPr algn="l"/>
            <a:r>
              <a:rPr lang="zh-CN" altLang="en-US" sz="2000" b="0" dirty="0">
                <a:solidFill>
                  <a:srgbClr val="002060"/>
                </a:solidFill>
                <a:latin typeface="微软雅黑" panose="020B0503020204020204" pitchFamily="34" charset="-122"/>
                <a:ea typeface="微软雅黑" panose="020B0503020204020204" pitchFamily="34" charset="-122"/>
              </a:rPr>
              <a:t>一些人将 </a:t>
            </a:r>
            <a:r>
              <a:rPr lang="en-US" altLang="zh-CN" sz="2000" b="0" dirty="0">
                <a:solidFill>
                  <a:srgbClr val="002060"/>
                </a:solidFill>
                <a:latin typeface="微软雅黑" panose="020B0503020204020204" pitchFamily="34" charset="-122"/>
                <a:ea typeface="微软雅黑" panose="020B0503020204020204" pitchFamily="34" charset="-122"/>
              </a:rPr>
              <a:t>hives </a:t>
            </a:r>
            <a:r>
              <a:rPr lang="zh-CN" altLang="en-US" sz="2000" b="0" dirty="0">
                <a:solidFill>
                  <a:srgbClr val="002060"/>
                </a:solidFill>
                <a:latin typeface="微软雅黑" panose="020B0503020204020204" pitchFamily="34" charset="-122"/>
                <a:ea typeface="微软雅黑" panose="020B0503020204020204" pitchFamily="34" charset="-122"/>
              </a:rPr>
              <a:t>称作 </a:t>
            </a:r>
            <a:r>
              <a:rPr lang="en-US" altLang="zh-CN" sz="2000" b="0" dirty="0">
                <a:solidFill>
                  <a:srgbClr val="002060"/>
                </a:solidFill>
                <a:latin typeface="微软雅黑" panose="020B0503020204020204" pitchFamily="34" charset="-122"/>
                <a:ea typeface="微软雅黑" panose="020B0503020204020204" pitchFamily="34" charset="-122"/>
              </a:rPr>
              <a:t>root keys</a:t>
            </a:r>
            <a:endParaRPr lang="zh-CN" altLang="en-US" sz="2000" b="0" dirty="0">
              <a:solidFill>
                <a:srgbClr val="00206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5360BE53-56D4-435D-9230-C0958E01F862}"/>
              </a:ext>
            </a:extLst>
          </p:cNvPr>
          <p:cNvSpPr/>
          <p:nvPr/>
        </p:nvSpPr>
        <p:spPr>
          <a:xfrm>
            <a:off x="9518081" y="2009561"/>
            <a:ext cx="2031325" cy="700769"/>
          </a:xfrm>
          <a:prstGeom prst="rect">
            <a:avLst/>
          </a:prstGeom>
        </p:spPr>
        <p:txBody>
          <a:bodyPr wrap="none">
            <a:spAutoFit/>
          </a:bodyPr>
          <a:lstStyle/>
          <a:p>
            <a:r>
              <a:rPr lang="zh-CN" altLang="en-US" b="0" dirty="0">
                <a:solidFill>
                  <a:schemeClr val="bg2">
                    <a:lumMod val="50000"/>
                  </a:schemeClr>
                </a:solidFill>
                <a:latin typeface="微软雅黑" panose="020B0503020204020204" pitchFamily="34" charset="-122"/>
                <a:ea typeface="微软雅黑" panose="020B0503020204020204" pitchFamily="34" charset="-122"/>
              </a:rPr>
              <a:t>配置单元</a:t>
            </a:r>
          </a:p>
        </p:txBody>
      </p:sp>
    </p:spTree>
    <p:extLst>
      <p:ext uri="{BB962C8B-B14F-4D97-AF65-F5344CB8AC3E}">
        <p14:creationId xmlns:p14="http://schemas.microsoft.com/office/powerpoint/2010/main" val="112493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567543" y="1805145"/>
            <a:ext cx="9993085" cy="4213865"/>
          </a:xfrm>
        </p:spPr>
        <p:txBody>
          <a:bodyPr/>
          <a:lstStyle/>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大多数注册表文件都存放在</a:t>
            </a:r>
            <a:r>
              <a:rPr lang="en-US" altLang="zh-CN" sz="2800" dirty="0">
                <a:solidFill>
                  <a:schemeClr val="bg2">
                    <a:lumMod val="25000"/>
                  </a:schemeClr>
                </a:solidFill>
                <a:latin typeface="Arial" panose="020B0604020202020204" pitchFamily="34" charset="0"/>
                <a:cs typeface="Arial" panose="020B0604020202020204" pitchFamily="34" charset="0"/>
              </a:rPr>
              <a:t>%</a:t>
            </a:r>
            <a:r>
              <a:rPr lang="en-US" altLang="zh-CN" sz="2800" dirty="0" err="1">
                <a:solidFill>
                  <a:schemeClr val="bg2">
                    <a:lumMod val="25000"/>
                  </a:schemeClr>
                </a:solidFill>
                <a:latin typeface="Arial" panose="020B0604020202020204" pitchFamily="34" charset="0"/>
                <a:cs typeface="Arial" panose="020B0604020202020204" pitchFamily="34" charset="0"/>
              </a:rPr>
              <a:t>SystemRoot</a:t>
            </a:r>
            <a:r>
              <a:rPr lang="en-US" altLang="zh-CN" sz="2800" dirty="0">
                <a:solidFill>
                  <a:schemeClr val="bg2">
                    <a:lumMod val="25000"/>
                  </a:schemeClr>
                </a:solidFill>
                <a:latin typeface="Arial" panose="020B0604020202020204" pitchFamily="34" charset="0"/>
                <a:cs typeface="Arial" panose="020B0604020202020204" pitchFamily="34" charset="0"/>
              </a:rPr>
              <a:t>%\System32\Config </a:t>
            </a:r>
            <a:r>
              <a:rPr lang="zh-CN" altLang="en-US" sz="2800" dirty="0">
                <a:solidFill>
                  <a:schemeClr val="bg2">
                    <a:lumMod val="25000"/>
                  </a:schemeClr>
                </a:solidFill>
                <a:latin typeface="Arial" panose="020B0604020202020204" pitchFamily="34" charset="0"/>
                <a:cs typeface="Arial" panose="020B0604020202020204" pitchFamily="34" charset="0"/>
              </a:rPr>
              <a:t>文件夹</a:t>
            </a:r>
          </a:p>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.LOG</a:t>
            </a:r>
            <a:r>
              <a:rPr lang="zh-CN" altLang="en-US" sz="2800" dirty="0">
                <a:solidFill>
                  <a:schemeClr val="bg2">
                    <a:lumMod val="25000"/>
                  </a:schemeClr>
                </a:solidFill>
                <a:latin typeface="Arial" panose="020B0604020202020204" pitchFamily="34" charset="0"/>
                <a:cs typeface="Arial" panose="020B0604020202020204" pitchFamily="34" charset="0"/>
              </a:rPr>
              <a:t>文件，日志文件，保存运行时更新信息。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Default</a:t>
            </a:r>
            <a:r>
              <a:rPr lang="zh-CN" altLang="en-US" sz="2800" dirty="0">
                <a:solidFill>
                  <a:schemeClr val="bg2">
                    <a:lumMod val="25000"/>
                  </a:schemeClr>
                </a:solidFill>
                <a:latin typeface="Arial" panose="020B0604020202020204" pitchFamily="34" charset="0"/>
                <a:cs typeface="Arial" panose="020B0604020202020204" pitchFamily="34" charset="0"/>
              </a:rPr>
              <a:t>文件，登录网络前所用缺省用户配置文件。 </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Sam</a:t>
            </a: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(Security Account Manager,</a:t>
            </a:r>
            <a:r>
              <a:rPr lang="zh-CN" altLang="en-US" sz="2800" dirty="0">
                <a:solidFill>
                  <a:schemeClr val="bg2">
                    <a:lumMod val="25000"/>
                  </a:schemeClr>
                </a:solidFill>
                <a:latin typeface="Arial" panose="020B0604020202020204" pitchFamily="34" charset="0"/>
                <a:cs typeface="Arial" panose="020B0604020202020204" pitchFamily="34" charset="0"/>
              </a:rPr>
              <a:t>安全帐目管理器</a:t>
            </a:r>
            <a:r>
              <a:rPr lang="en-US" altLang="zh-CN" sz="2800" dirty="0">
                <a:solidFill>
                  <a:schemeClr val="bg2">
                    <a:lumMod val="25000"/>
                  </a:schemeClr>
                </a:solidFill>
                <a:latin typeface="Arial" panose="020B0604020202020204" pitchFamily="34" charset="0"/>
                <a:cs typeface="Arial" panose="020B0604020202020204" pitchFamily="34" charset="0"/>
              </a:rPr>
              <a:t>)</a:t>
            </a: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Security</a:t>
            </a:r>
            <a:r>
              <a:rPr lang="zh-CN" altLang="en-US" sz="2800" dirty="0">
                <a:solidFill>
                  <a:schemeClr val="bg2">
                    <a:lumMod val="25000"/>
                  </a:schemeClr>
                </a:solidFill>
                <a:latin typeface="Arial" panose="020B0604020202020204" pitchFamily="34" charset="0"/>
                <a:cs typeface="Arial" panose="020B0604020202020204" pitchFamily="34" charset="0"/>
              </a:rPr>
              <a:t>文件，含有与安全有关的内容。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Software</a:t>
            </a:r>
            <a:r>
              <a:rPr lang="zh-CN" altLang="en-US" sz="2800" dirty="0">
                <a:solidFill>
                  <a:schemeClr val="bg2">
                    <a:lumMod val="25000"/>
                  </a:schemeClr>
                </a:solidFill>
                <a:latin typeface="Arial" panose="020B0604020202020204" pitchFamily="34" charset="0"/>
                <a:cs typeface="Arial" panose="020B0604020202020204" pitchFamily="34" charset="0"/>
              </a:rPr>
              <a:t>文件，安装软件内容。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System</a:t>
            </a:r>
            <a:r>
              <a:rPr lang="zh-CN" altLang="en-US" sz="2800" dirty="0">
                <a:solidFill>
                  <a:schemeClr val="bg2">
                    <a:lumMod val="25000"/>
                  </a:schemeClr>
                </a:solidFill>
                <a:latin typeface="Arial" panose="020B0604020202020204" pitchFamily="34" charset="0"/>
                <a:cs typeface="Arial" panose="020B0604020202020204" pitchFamily="34" charset="0"/>
              </a:rPr>
              <a:t>文件，包含的主要是硬件配置的信息。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Documents and Settings\</a:t>
            </a:r>
            <a:r>
              <a:rPr lang="en-US" altLang="zh-CN" sz="2800" dirty="0" err="1">
                <a:solidFill>
                  <a:schemeClr val="bg2">
                    <a:lumMod val="25000"/>
                  </a:schemeClr>
                </a:solidFill>
                <a:latin typeface="Arial" panose="020B0604020202020204" pitchFamily="34" charset="0"/>
                <a:cs typeface="Arial" panose="020B0604020202020204" pitchFamily="34" charset="0"/>
              </a:rPr>
              <a:t>UserName</a:t>
            </a:r>
            <a:r>
              <a:rPr lang="en-US" altLang="zh-CN" sz="2800" dirty="0">
                <a:solidFill>
                  <a:schemeClr val="bg2">
                    <a:lumMod val="25000"/>
                  </a:schemeClr>
                </a:solidFill>
                <a:latin typeface="Arial" panose="020B0604020202020204" pitchFamily="34" charset="0"/>
                <a:cs typeface="Arial" panose="020B0604020202020204" pitchFamily="34" charset="0"/>
              </a:rPr>
              <a:t>\NTUSER.DAT</a:t>
            </a: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spTree>
    <p:extLst>
      <p:ext uri="{BB962C8B-B14F-4D97-AF65-F5344CB8AC3E}">
        <p14:creationId xmlns:p14="http://schemas.microsoft.com/office/powerpoint/2010/main" val="1882545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124857" y="1863203"/>
            <a:ext cx="9666514" cy="4213865"/>
          </a:xfrm>
        </p:spPr>
        <p:txBody>
          <a:bodyPr/>
          <a:lstStyle/>
          <a:p>
            <a:pPr marL="0" indent="0">
              <a:buNone/>
            </a:pPr>
            <a:r>
              <a:rPr lang="en-US" altLang="zh-CN" sz="2800" dirty="0">
                <a:solidFill>
                  <a:schemeClr val="bg2">
                    <a:lumMod val="25000"/>
                  </a:schemeClr>
                </a:solidFill>
                <a:latin typeface="Arial" panose="020B0604020202020204" pitchFamily="34" charset="0"/>
                <a:cs typeface="Arial" panose="020B0604020202020204" pitchFamily="34" charset="0"/>
              </a:rPr>
              <a:t>Each time a new user logs on to a computer, a new registry hive is created for that user with a separate file for the user profile. This is called the user profile hive.</a:t>
            </a:r>
          </a:p>
          <a:p>
            <a:r>
              <a:rPr lang="en-US" altLang="zh-CN" sz="2800" dirty="0">
                <a:solidFill>
                  <a:schemeClr val="bg2">
                    <a:lumMod val="25000"/>
                  </a:schemeClr>
                </a:solidFill>
                <a:latin typeface="Arial" panose="020B0604020202020204" pitchFamily="34" charset="0"/>
                <a:cs typeface="Arial" panose="020B0604020202020204" pitchFamily="34" charset="0"/>
              </a:rPr>
              <a:t> A user's hive contains specific registry information pertaining to the user's application settings, desktop, environment, network connections, and printers</a:t>
            </a:r>
          </a:p>
          <a:p>
            <a:r>
              <a:rPr lang="en-US" altLang="zh-CN" sz="2800" dirty="0">
                <a:solidFill>
                  <a:schemeClr val="bg2">
                    <a:lumMod val="25000"/>
                  </a:schemeClr>
                </a:solidFill>
                <a:latin typeface="Arial" panose="020B0604020202020204" pitchFamily="34" charset="0"/>
                <a:cs typeface="Arial" panose="020B0604020202020204" pitchFamily="34" charset="0"/>
              </a:rPr>
              <a:t> User profile hives are located under the HKEY_USERS key.</a:t>
            </a:r>
          </a:p>
          <a:p>
            <a:pPr lvl="1"/>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en-US" altLang="zh-CN" dirty="0"/>
              <a:t>User Profile Hive</a:t>
            </a:r>
            <a:endParaRPr lang="zh-CN" altLang="en-US" dirty="0"/>
          </a:p>
        </p:txBody>
      </p:sp>
    </p:spTree>
    <p:extLst>
      <p:ext uri="{BB962C8B-B14F-4D97-AF65-F5344CB8AC3E}">
        <p14:creationId xmlns:p14="http://schemas.microsoft.com/office/powerpoint/2010/main" val="4120625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8" name="表格 7">
            <a:extLst>
              <a:ext uri="{FF2B5EF4-FFF2-40B4-BE49-F238E27FC236}">
                <a16:creationId xmlns:a16="http://schemas.microsoft.com/office/drawing/2014/main" id="{FEB688A0-DD87-41B7-91DE-75FEBFA9A48C}"/>
              </a:ext>
            </a:extLst>
          </p:cNvPr>
          <p:cNvGraphicFramePr>
            <a:graphicFrameLocks noGrp="1"/>
          </p:cNvGraphicFramePr>
          <p:nvPr>
            <p:extLst>
              <p:ext uri="{D42A27DB-BD31-4B8C-83A1-F6EECF244321}">
                <p14:modId xmlns:p14="http://schemas.microsoft.com/office/powerpoint/2010/main" val="851330551"/>
              </p:ext>
            </p:extLst>
          </p:nvPr>
        </p:nvGraphicFramePr>
        <p:xfrm>
          <a:off x="2350157" y="2185592"/>
          <a:ext cx="7491685" cy="4494280"/>
        </p:xfrm>
        <a:graphic>
          <a:graphicData uri="http://schemas.openxmlformats.org/drawingml/2006/table">
            <a:tbl>
              <a:tblPr/>
              <a:tblGrid>
                <a:gridCol w="1106374">
                  <a:extLst>
                    <a:ext uri="{9D8B030D-6E8A-4147-A177-3AD203B41FA5}">
                      <a16:colId xmlns:a16="http://schemas.microsoft.com/office/drawing/2014/main" val="196384847"/>
                    </a:ext>
                  </a:extLst>
                </a:gridCol>
                <a:gridCol w="6385311">
                  <a:extLst>
                    <a:ext uri="{9D8B030D-6E8A-4147-A177-3AD203B41FA5}">
                      <a16:colId xmlns:a16="http://schemas.microsoft.com/office/drawing/2014/main" val="1287952183"/>
                    </a:ext>
                  </a:extLst>
                </a:gridCol>
              </a:tblGrid>
              <a:tr h="244849">
                <a:tc>
                  <a:txBody>
                    <a:bodyPr/>
                    <a:lstStyle/>
                    <a:p>
                      <a:pPr algn="l" fontAlgn="t"/>
                      <a:r>
                        <a:rPr lang="en-US" sz="1800" dirty="0">
                          <a:effectLst/>
                        </a:rPr>
                        <a:t>Extension</a:t>
                      </a:r>
                    </a:p>
                  </a:txBody>
                  <a:tcPr marL="75895" marR="75895" marT="37948" marB="37948">
                    <a:lnL w="12700" cap="flat" cmpd="sng" algn="ctr">
                      <a:solidFill>
                        <a:srgbClr val="007F7E"/>
                      </a:solidFill>
                      <a:prstDash val="solid"/>
                      <a:round/>
                      <a:headEnd type="none" w="med" len="med"/>
                      <a:tailEnd type="none" w="med" len="med"/>
                    </a:lnL>
                    <a:lnR w="12700" cap="flat" cmpd="sng" algn="ctr">
                      <a:solidFill>
                        <a:srgbClr val="A07D7E"/>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sz="1800" dirty="0">
                          <a:effectLst/>
                        </a:rPr>
                        <a:t>Description</a:t>
                      </a:r>
                    </a:p>
                  </a:txBody>
                  <a:tcPr marL="75895" marR="75895" marT="37948" marB="37948">
                    <a:lnL w="12700" cap="flat" cmpd="sng" algn="ctr">
                      <a:solidFill>
                        <a:srgbClr val="A07D7E"/>
                      </a:solidFill>
                      <a:prstDash val="solid"/>
                      <a:round/>
                      <a:headEnd type="none" w="med" len="med"/>
                      <a:tailEnd type="none" w="med" len="med"/>
                    </a:lnL>
                    <a:lnR w="12700" cap="flat" cmpd="sng" algn="ctr">
                      <a:solidFill>
                        <a:srgbClr val="A07D7E"/>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833631152"/>
                  </a:ext>
                </a:extLst>
              </a:tr>
              <a:tr h="247335">
                <a:tc>
                  <a:txBody>
                    <a:bodyPr/>
                    <a:lstStyle/>
                    <a:p>
                      <a:pPr algn="l" fontAlgn="t"/>
                      <a:r>
                        <a:rPr lang="en-US" sz="1800" dirty="0">
                          <a:effectLst/>
                        </a:rPr>
                        <a:t>none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complete copy of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42570693"/>
                  </a:ext>
                </a:extLst>
              </a:tr>
              <a:tr h="552260">
                <a:tc>
                  <a:txBody>
                    <a:bodyPr/>
                    <a:lstStyle/>
                    <a:p>
                      <a:pPr algn="l" fontAlgn="t"/>
                      <a:r>
                        <a:rPr lang="en-US" sz="1800" dirty="0">
                          <a:effectLst/>
                        </a:rPr>
                        <a:t>.alt</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the critical </a:t>
                      </a:r>
                      <a:r>
                        <a:rPr lang="en-US" sz="1800" b="1" dirty="0">
                          <a:effectLst/>
                        </a:rPr>
                        <a:t>HKEY_LOCAL_MACHINE\System</a:t>
                      </a:r>
                      <a:r>
                        <a:rPr lang="en-US" sz="1800" dirty="0">
                          <a:effectLst/>
                        </a:rPr>
                        <a:t> hive. Only the System key has an .alt file.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39130878"/>
                  </a:ext>
                </a:extLst>
              </a:tr>
              <a:tr h="402341">
                <a:tc>
                  <a:txBody>
                    <a:bodyPr/>
                    <a:lstStyle/>
                    <a:p>
                      <a:pPr algn="l" fontAlgn="t"/>
                      <a:r>
                        <a:rPr lang="en-US" sz="1800" dirty="0">
                          <a:effectLst/>
                        </a:rPr>
                        <a:t>.log</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transaction log of changes to the keys and value entries in the hive.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5524864"/>
                  </a:ext>
                </a:extLst>
              </a:tr>
              <a:tr h="1975223">
                <a:tc>
                  <a:txBody>
                    <a:bodyPr/>
                    <a:lstStyle/>
                    <a:p>
                      <a:pPr algn="l" fontAlgn="t"/>
                      <a:r>
                        <a:rPr lang="en-US" sz="1800">
                          <a:effectLst/>
                        </a:rPr>
                        <a:t>.sav</a:t>
                      </a:r>
                      <a:br>
                        <a:rPr lang="en-US" sz="1800">
                          <a:effectLst/>
                        </a:rPr>
                      </a:br>
                      <a:endParaRPr lang="en-US" sz="1800">
                        <a:effectLst/>
                      </a:endParaRP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a hive.</a:t>
                      </a:r>
                      <a:br>
                        <a:rPr lang="en-US" sz="1800" dirty="0">
                          <a:effectLst/>
                        </a:rPr>
                      </a:br>
                      <a:r>
                        <a:rPr lang="en-US" sz="1800" b="1" dirty="0">
                          <a:effectLst/>
                        </a:rPr>
                        <a:t>Windows Server 2003 and Windows XP/2000:</a:t>
                      </a:r>
                      <a:r>
                        <a:rPr lang="en-US" sz="1800" dirty="0">
                          <a:effectLst/>
                        </a:rPr>
                        <a:t> Copies of the hive files as they looked at the end of the text-mode stage in Setup. Setup has two stages: text mode and graphics mode. The hive is copied to a .sav file after the text-mode stage of setup to protect it from errors that might occur if the graphics-mode stage of setup fails. If setup fails during the graphics-mode stage, only the graphics-mode stage is repeated when the computer is restarted; the .sav file is used to restore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0827318"/>
                  </a:ext>
                </a:extLst>
              </a:tr>
            </a:tbl>
          </a:graphicData>
        </a:graphic>
      </p:graphicFrame>
      <p:sp>
        <p:nvSpPr>
          <p:cNvPr id="10" name="矩形 9">
            <a:extLst>
              <a:ext uri="{FF2B5EF4-FFF2-40B4-BE49-F238E27FC236}">
                <a16:creationId xmlns:a16="http://schemas.microsoft.com/office/drawing/2014/main" id="{DF9150F8-4B91-4511-8264-AC282B92DC7D}"/>
              </a:ext>
            </a:extLst>
          </p:cNvPr>
          <p:cNvSpPr/>
          <p:nvPr/>
        </p:nvSpPr>
        <p:spPr>
          <a:xfrm>
            <a:off x="671284" y="1532166"/>
            <a:ext cx="10849429" cy="394210"/>
          </a:xfrm>
          <a:prstGeom prst="rect">
            <a:avLst/>
          </a:prstGeom>
        </p:spPr>
        <p:txBody>
          <a:bodyPr wrap="square">
            <a:spAutoFit/>
          </a:bodyPr>
          <a:lstStyle/>
          <a:p>
            <a:r>
              <a:rPr lang="en-US" altLang="zh-CN" sz="1800" dirty="0">
                <a:solidFill>
                  <a:schemeClr val="bg2">
                    <a:lumMod val="25000"/>
                  </a:schemeClr>
                </a:solidFill>
                <a:latin typeface="Arial" panose="020B0604020202020204" pitchFamily="34" charset="0"/>
                <a:cs typeface="Arial" panose="020B0604020202020204" pitchFamily="34" charset="0"/>
              </a:rPr>
              <a:t>The following table lists extensions along with a description of the data in the file</a:t>
            </a:r>
            <a:endParaRPr lang="zh-CN" altLang="en-US" sz="18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617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2" name="表格 1">
            <a:extLst>
              <a:ext uri="{FF2B5EF4-FFF2-40B4-BE49-F238E27FC236}">
                <a16:creationId xmlns:a16="http://schemas.microsoft.com/office/drawing/2014/main" id="{1A1482D3-97EE-4CFB-9828-0F1F02CBA81F}"/>
              </a:ext>
            </a:extLst>
          </p:cNvPr>
          <p:cNvGraphicFramePr>
            <a:graphicFrameLocks noGrp="1"/>
          </p:cNvGraphicFramePr>
          <p:nvPr>
            <p:extLst>
              <p:ext uri="{D42A27DB-BD31-4B8C-83A1-F6EECF244321}">
                <p14:modId xmlns:p14="http://schemas.microsoft.com/office/powerpoint/2010/main" val="2832347531"/>
              </p:ext>
            </p:extLst>
          </p:nvPr>
        </p:nvGraphicFramePr>
        <p:xfrm>
          <a:off x="2256065" y="2596015"/>
          <a:ext cx="7679869" cy="2438400"/>
        </p:xfrm>
        <a:graphic>
          <a:graphicData uri="http://schemas.openxmlformats.org/drawingml/2006/table">
            <a:tbl>
              <a:tblPr/>
              <a:tblGrid>
                <a:gridCol w="2956547">
                  <a:extLst>
                    <a:ext uri="{9D8B030D-6E8A-4147-A177-3AD203B41FA5}">
                      <a16:colId xmlns:a16="http://schemas.microsoft.com/office/drawing/2014/main" val="3928977769"/>
                    </a:ext>
                  </a:extLst>
                </a:gridCol>
                <a:gridCol w="4723322">
                  <a:extLst>
                    <a:ext uri="{9D8B030D-6E8A-4147-A177-3AD203B41FA5}">
                      <a16:colId xmlns:a16="http://schemas.microsoft.com/office/drawing/2014/main" val="650414704"/>
                    </a:ext>
                  </a:extLst>
                </a:gridCol>
              </a:tblGrid>
              <a:tr h="0">
                <a:tc>
                  <a:txBody>
                    <a:bodyPr/>
                    <a:lstStyle/>
                    <a:p>
                      <a:pPr algn="l" fontAlgn="t"/>
                      <a:r>
                        <a:rPr lang="en-US" dirty="0">
                          <a:effectLst/>
                        </a:rPr>
                        <a:t>Registry hive</a:t>
                      </a:r>
                    </a:p>
                  </a:txBody>
                  <a:tcPr>
                    <a:lnL w="12700" cap="flat" cmpd="sng" algn="ctr">
                      <a:solidFill>
                        <a:srgbClr val="F004CE"/>
                      </a:solidFill>
                      <a:prstDash val="solid"/>
                      <a:round/>
                      <a:headEnd type="none" w="med" len="med"/>
                      <a:tailEnd type="none" w="med" len="med"/>
                    </a:lnL>
                    <a:lnR w="12700" cap="flat" cmpd="sng" algn="ctr">
                      <a:solidFill>
                        <a:srgbClr val="40AC36"/>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dirty="0">
                          <a:effectLst/>
                        </a:rPr>
                        <a:t>Supporting files</a:t>
                      </a:r>
                    </a:p>
                  </a:txBody>
                  <a:tcPr>
                    <a:lnL w="12700" cap="flat" cmpd="sng" algn="ctr">
                      <a:solidFill>
                        <a:srgbClr val="40AC36"/>
                      </a:solidFill>
                      <a:prstDash val="solid"/>
                      <a:round/>
                      <a:headEnd type="none" w="med" len="med"/>
                      <a:tailEnd type="none" w="med" len="med"/>
                    </a:lnL>
                    <a:lnR w="12700" cap="flat" cmpd="sng" algn="ctr">
                      <a:solidFill>
                        <a:srgbClr val="40AC36"/>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3088427397"/>
                  </a:ext>
                </a:extLst>
              </a:tr>
              <a:tr h="0">
                <a:tc>
                  <a:txBody>
                    <a:bodyPr/>
                    <a:lstStyle/>
                    <a:p>
                      <a:pPr algn="l" fontAlgn="t"/>
                      <a:r>
                        <a:rPr lang="en-US" b="1">
                          <a:effectLst/>
                        </a:rPr>
                        <a:t>HKEY_CURRENT_CONFIG</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23720806"/>
                  </a:ext>
                </a:extLst>
              </a:tr>
              <a:tr h="0">
                <a:tc>
                  <a:txBody>
                    <a:bodyPr/>
                    <a:lstStyle/>
                    <a:p>
                      <a:pPr algn="l" fontAlgn="t"/>
                      <a:r>
                        <a:rPr lang="en-US" b="1">
                          <a:effectLst/>
                        </a:rPr>
                        <a:t>HKEY_CURRENT_USER</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Ntuser.dat, Ntuser.dat.log</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50457917"/>
                  </a:ext>
                </a:extLst>
              </a:tr>
              <a:tr h="0">
                <a:tc>
                  <a:txBody>
                    <a:bodyPr/>
                    <a:lstStyle/>
                    <a:p>
                      <a:pPr algn="l" fontAlgn="t"/>
                      <a:r>
                        <a:rPr lang="en-US" b="1">
                          <a:effectLst/>
                        </a:rPr>
                        <a:t>HKEY_LOCAL_MACHINE\SAM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Sam, Sam.log, </a:t>
                      </a:r>
                      <a:r>
                        <a:rPr lang="en-US" dirty="0" err="1">
                          <a:effectLst/>
                        </a:rPr>
                        <a:t>Sam.sav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64067916"/>
                  </a:ext>
                </a:extLst>
              </a:tr>
              <a:tr h="0">
                <a:tc>
                  <a:txBody>
                    <a:bodyPr/>
                    <a:lstStyle/>
                    <a:p>
                      <a:pPr algn="l" fontAlgn="t"/>
                      <a:r>
                        <a:rPr lang="en-US" b="1">
                          <a:effectLst/>
                        </a:rPr>
                        <a:t>HKEY_LOCAL_MACHINE\Security</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Security, Security.log, Security.sav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21309966"/>
                  </a:ext>
                </a:extLst>
              </a:tr>
              <a:tr h="0">
                <a:tc>
                  <a:txBody>
                    <a:bodyPr/>
                    <a:lstStyle/>
                    <a:p>
                      <a:pPr algn="l" fontAlgn="t"/>
                      <a:r>
                        <a:rPr lang="en-US" b="1">
                          <a:effectLst/>
                        </a:rPr>
                        <a:t>HKEY_LOCAL_MACHINE\Software</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Software, Software.log, Software.sav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652289"/>
                  </a:ext>
                </a:extLst>
              </a:tr>
              <a:tr h="0">
                <a:tc>
                  <a:txBody>
                    <a:bodyPr/>
                    <a:lstStyle/>
                    <a:p>
                      <a:pPr algn="l" fontAlgn="t"/>
                      <a:r>
                        <a:rPr lang="en-US" b="1">
                          <a:effectLst/>
                        </a:rPr>
                        <a:t>HKEY_LOCAL_MACHINE\System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2962651"/>
                  </a:ext>
                </a:extLst>
              </a:tr>
              <a:tr h="0">
                <a:tc>
                  <a:txBody>
                    <a:bodyPr/>
                    <a:lstStyle/>
                    <a:p>
                      <a:pPr algn="l" fontAlgn="t"/>
                      <a:r>
                        <a:rPr lang="en-US" b="1">
                          <a:effectLst/>
                        </a:rPr>
                        <a:t>HKEY_USERS\.DEFAULT</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Default, Default.log, </a:t>
                      </a:r>
                      <a:r>
                        <a:rPr lang="en-US" dirty="0" err="1">
                          <a:effectLst/>
                        </a:rPr>
                        <a:t>Default.sav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1548663"/>
                  </a:ext>
                </a:extLst>
              </a:tr>
            </a:tbl>
          </a:graphicData>
        </a:graphic>
      </p:graphicFrame>
      <p:sp>
        <p:nvSpPr>
          <p:cNvPr id="5" name="矩形 4">
            <a:extLst>
              <a:ext uri="{FF2B5EF4-FFF2-40B4-BE49-F238E27FC236}">
                <a16:creationId xmlns:a16="http://schemas.microsoft.com/office/drawing/2014/main" id="{7BFDD053-8775-4462-95EC-ACDD1AA1CD07}"/>
              </a:ext>
            </a:extLst>
          </p:cNvPr>
          <p:cNvSpPr/>
          <p:nvPr/>
        </p:nvSpPr>
        <p:spPr>
          <a:xfrm>
            <a:off x="1719943" y="1939062"/>
            <a:ext cx="8752114" cy="427746"/>
          </a:xfrm>
          <a:prstGeom prst="rect">
            <a:avLst/>
          </a:prstGeom>
        </p:spPr>
        <p:txBody>
          <a:bodyPr wrap="square">
            <a:spAutoFit/>
          </a:bodyPr>
          <a:lstStyle/>
          <a:p>
            <a:r>
              <a:rPr lang="en-US" altLang="zh-CN" sz="2000" dirty="0">
                <a:solidFill>
                  <a:schemeClr val="bg2">
                    <a:lumMod val="25000"/>
                  </a:schemeClr>
                </a:solidFill>
                <a:latin typeface="Arial" panose="020B0604020202020204" pitchFamily="34" charset="0"/>
                <a:cs typeface="Arial" panose="020B0604020202020204" pitchFamily="34" charset="0"/>
              </a:rPr>
              <a:t>The following table lists the standard hives and their supporting files</a:t>
            </a:r>
            <a:endParaRPr lang="zh-CN" altLang="en-US" sz="20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4552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normAutofit/>
          </a:bodyPr>
          <a:lstStyle/>
          <a:p>
            <a:r>
              <a:rPr lang="zh-CN" altLang="en-US" sz="2400" dirty="0"/>
              <a:t> 使用</a:t>
            </a:r>
            <a:r>
              <a:rPr lang="en-US" altLang="zh-CN" sz="2400" dirty="0"/>
              <a:t>windows API</a:t>
            </a:r>
            <a:r>
              <a:rPr lang="zh-CN" altLang="en-US" sz="2400" dirty="0"/>
              <a:t>实现对注册表的操作</a:t>
            </a:r>
            <a:endParaRPr lang="en-US" altLang="zh-CN" sz="2400" dirty="0"/>
          </a:p>
          <a:p>
            <a:pPr lvl="1"/>
            <a:r>
              <a:rPr lang="zh-CN" altLang="en-US" sz="2200" dirty="0"/>
              <a:t> 创建键与子健</a:t>
            </a:r>
            <a:endParaRPr lang="en-US" altLang="zh-CN" sz="2200" dirty="0"/>
          </a:p>
          <a:p>
            <a:pPr lvl="1"/>
            <a:r>
              <a:rPr lang="zh-CN" altLang="en-US" sz="2200" dirty="0"/>
              <a:t> 删除键</a:t>
            </a:r>
            <a:endParaRPr lang="en-US" altLang="zh-CN" sz="2200" dirty="0"/>
          </a:p>
          <a:p>
            <a:pPr lvl="1"/>
            <a:r>
              <a:rPr lang="zh-CN" altLang="en-US" sz="2200" dirty="0"/>
              <a:t> 修改键值</a:t>
            </a:r>
            <a:endParaRPr lang="en-US" altLang="zh-CN" sz="2200" dirty="0"/>
          </a:p>
          <a:p>
            <a:pPr lvl="1"/>
            <a:r>
              <a:rPr lang="zh-CN" altLang="en-US" sz="2200" dirty="0"/>
              <a:t> 读取键值</a:t>
            </a:r>
          </a:p>
        </p:txBody>
      </p:sp>
      <p:sp>
        <p:nvSpPr>
          <p:cNvPr id="2" name="标题 1"/>
          <p:cNvSpPr>
            <a:spLocks noGrp="1"/>
          </p:cNvSpPr>
          <p:nvPr>
            <p:ph type="title" idx="4294967295"/>
          </p:nvPr>
        </p:nvSpPr>
        <p:spPr/>
        <p:txBody>
          <a:bodyPr/>
          <a:lstStyle/>
          <a:p>
            <a:r>
              <a:rPr lang="zh-CN" altLang="en-US" dirty="0"/>
              <a:t>上机练习作业</a:t>
            </a:r>
          </a:p>
        </p:txBody>
      </p:sp>
    </p:spTree>
    <p:extLst>
      <p:ext uri="{BB962C8B-B14F-4D97-AF65-F5344CB8AC3E}">
        <p14:creationId xmlns:p14="http://schemas.microsoft.com/office/powerpoint/2010/main" val="309736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5452BDFE-EDC6-49AC-AA4F-7DEEB6698D88}"/>
              </a:ext>
            </a:extLst>
          </p:cNvPr>
          <p:cNvSpPr>
            <a:spLocks noGrp="1"/>
          </p:cNvSpPr>
          <p:nvPr>
            <p:ph type="body" sz="quarter" idx="10"/>
          </p:nvPr>
        </p:nvSpPr>
        <p:spPr>
          <a:xfrm>
            <a:off x="1943100" y="1136222"/>
            <a:ext cx="8305799" cy="5199263"/>
          </a:xfrm>
        </p:spPr>
        <p:txBody>
          <a:bodyPr/>
          <a:lstStyle/>
          <a:p>
            <a:pPr marL="0" indent="0">
              <a:buNone/>
            </a:pPr>
            <a:r>
              <a:rPr lang="en-US" altLang="zh-CN" sz="1600" dirty="0">
                <a:solidFill>
                  <a:schemeClr val="bg2">
                    <a:lumMod val="25000"/>
                  </a:schemeClr>
                </a:solidFill>
              </a:rPr>
              <a:t>Window </a:t>
            </a:r>
            <a:r>
              <a:rPr lang="zh-CN" altLang="en-US" sz="1600" dirty="0">
                <a:solidFill>
                  <a:schemeClr val="bg2">
                    <a:lumMod val="25000"/>
                  </a:schemeClr>
                </a:solidFill>
              </a:rPr>
              <a:t>使用注册表初衷：</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一致性好：所有 </a:t>
            </a:r>
            <a:r>
              <a:rPr lang="en-US" altLang="zh-CN" sz="1400" dirty="0">
                <a:solidFill>
                  <a:schemeClr val="bg2">
                    <a:lumMod val="25000"/>
                  </a:schemeClr>
                </a:solidFill>
              </a:rPr>
              <a:t>Windows </a:t>
            </a:r>
            <a:r>
              <a:rPr lang="zh-CN" altLang="en-US" sz="1400" dirty="0">
                <a:solidFill>
                  <a:schemeClr val="bg2">
                    <a:lumMod val="25000"/>
                  </a:schemeClr>
                </a:solidFill>
              </a:rPr>
              <a:t>应用程序采用一致的配置，相比</a:t>
            </a:r>
            <a:r>
              <a:rPr lang="en-US" altLang="zh-CN" sz="1400" dirty="0">
                <a:solidFill>
                  <a:schemeClr val="bg2">
                    <a:lumMod val="25000"/>
                  </a:schemeClr>
                </a:solidFill>
              </a:rPr>
              <a:t> </a:t>
            </a:r>
            <a:r>
              <a:rPr lang="en-US" altLang="zh-CN" sz="1400" dirty="0" err="1">
                <a:solidFill>
                  <a:schemeClr val="bg2">
                    <a:lumMod val="25000"/>
                  </a:schemeClr>
                </a:solidFill>
              </a:rPr>
              <a:t>ini</a:t>
            </a:r>
            <a:r>
              <a:rPr lang="en-US" altLang="zh-CN" sz="1400" dirty="0">
                <a:solidFill>
                  <a:schemeClr val="bg2">
                    <a:lumMod val="25000"/>
                  </a:schemeClr>
                </a:solidFill>
              </a:rPr>
              <a:t> </a:t>
            </a:r>
            <a:r>
              <a:rPr lang="zh-CN" altLang="en-US" sz="1400" dirty="0">
                <a:solidFill>
                  <a:schemeClr val="bg2">
                    <a:lumMod val="25000"/>
                  </a:schemeClr>
                </a:solidFill>
              </a:rPr>
              <a:t>等文本配置文件中自定义的各种配置结构（键值对、</a:t>
            </a:r>
            <a:r>
              <a:rPr lang="en-US" altLang="zh-CN" sz="1400" dirty="0">
                <a:solidFill>
                  <a:schemeClr val="bg2">
                    <a:lumMod val="25000"/>
                  </a:schemeClr>
                </a:solidFill>
              </a:rPr>
              <a:t>XML</a:t>
            </a:r>
            <a:r>
              <a:rPr lang="zh-CN" altLang="en-US" sz="1400" dirty="0">
                <a:solidFill>
                  <a:schemeClr val="bg2">
                    <a:lumMod val="25000"/>
                  </a:schemeClr>
                </a:solidFill>
              </a:rPr>
              <a:t>、</a:t>
            </a:r>
            <a:r>
              <a:rPr lang="en-US" altLang="zh-CN" sz="1400" dirty="0">
                <a:solidFill>
                  <a:schemeClr val="bg2">
                    <a:lumMod val="25000"/>
                  </a:schemeClr>
                </a:solidFill>
              </a:rPr>
              <a:t>Json</a:t>
            </a:r>
            <a:r>
              <a:rPr lang="zh-CN" altLang="en-US" sz="1400" dirty="0">
                <a:solidFill>
                  <a:schemeClr val="bg2">
                    <a:lumMod val="25000"/>
                  </a:schemeClr>
                </a:solidFill>
              </a:rPr>
              <a:t>）在</a:t>
            </a:r>
            <a:r>
              <a:rPr lang="en-US" altLang="zh-CN" sz="1400" dirty="0">
                <a:solidFill>
                  <a:schemeClr val="bg2">
                    <a:lumMod val="25000"/>
                  </a:schemeClr>
                </a:solidFill>
              </a:rPr>
              <a:t>MFC</a:t>
            </a:r>
            <a:r>
              <a:rPr lang="zh-CN" altLang="en-US" sz="1400" dirty="0">
                <a:solidFill>
                  <a:schemeClr val="bg2">
                    <a:lumMod val="25000"/>
                  </a:schemeClr>
                </a:solidFill>
              </a:rPr>
              <a:t>中能进行一致的访问</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访问速度快：注册表以二进制树形结构存储，访问速度比文本解析快</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保护版权：商业软件的验证信息隐藏在注册表中，二进制存储方式增加了破解难度，保护了版权</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zh-CN" altLang="en-US" sz="1600" dirty="0">
                <a:solidFill>
                  <a:schemeClr val="bg2">
                    <a:lumMod val="25000"/>
                  </a:schemeClr>
                </a:solidFill>
              </a:rPr>
              <a:t>缺陷</a:t>
            </a:r>
            <a:r>
              <a:rPr lang="en-US" altLang="zh-CN" sz="1600" dirty="0">
                <a:solidFill>
                  <a:schemeClr val="bg2">
                    <a:lumMod val="25000"/>
                  </a:schemeClr>
                </a:solidFill>
              </a:rPr>
              <a:t>(Gnome </a:t>
            </a:r>
            <a:r>
              <a:rPr lang="zh-CN" altLang="en-US" sz="1600" dirty="0">
                <a:solidFill>
                  <a:schemeClr val="bg2">
                    <a:lumMod val="25000"/>
                  </a:schemeClr>
                </a:solidFill>
              </a:rPr>
              <a:t>下 </a:t>
            </a:r>
            <a:r>
              <a:rPr lang="en-US" altLang="zh-CN" sz="1600" dirty="0" err="1">
                <a:solidFill>
                  <a:schemeClr val="bg2">
                    <a:lumMod val="25000"/>
                  </a:schemeClr>
                </a:solidFill>
              </a:rPr>
              <a:t>Dconf</a:t>
            </a:r>
            <a:r>
              <a:rPr lang="en-US" altLang="zh-CN" sz="1600" dirty="0">
                <a:solidFill>
                  <a:schemeClr val="bg2">
                    <a:lumMod val="25000"/>
                  </a:schemeClr>
                </a:solidFill>
              </a:rPr>
              <a:t> </a:t>
            </a:r>
            <a:r>
              <a:rPr lang="zh-CN" altLang="en-US" sz="1600" dirty="0">
                <a:solidFill>
                  <a:schemeClr val="bg2">
                    <a:lumMod val="25000"/>
                  </a:schemeClr>
                </a:solidFill>
              </a:rPr>
              <a:t>有类似问题</a:t>
            </a:r>
            <a:r>
              <a:rPr lang="en-US" altLang="zh-CN" sz="1600" dirty="0">
                <a:solidFill>
                  <a:schemeClr val="bg2">
                    <a:lumMod val="25000"/>
                  </a:schemeClr>
                </a:solidFill>
              </a:rPr>
              <a:t>)</a:t>
            </a:r>
            <a:r>
              <a:rPr lang="zh-CN" altLang="en-US" sz="1600" dirty="0">
                <a:solidFill>
                  <a:schemeClr val="bg2">
                    <a:lumMod val="25000"/>
                  </a:schemeClr>
                </a:solidFill>
              </a:rPr>
              <a:t>：</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迁移困难，造成对 </a:t>
            </a:r>
            <a:r>
              <a:rPr lang="en-US" altLang="zh-CN" sz="1400" dirty="0">
                <a:solidFill>
                  <a:schemeClr val="bg2">
                    <a:lumMod val="25000"/>
                  </a:schemeClr>
                </a:solidFill>
              </a:rPr>
              <a:t>Windows </a:t>
            </a:r>
            <a:r>
              <a:rPr lang="zh-CN" altLang="en-US" sz="1400" dirty="0">
                <a:solidFill>
                  <a:schemeClr val="bg2">
                    <a:lumMod val="25000"/>
                  </a:schemeClr>
                </a:solidFill>
              </a:rPr>
              <a:t>上软件的迁移困难，重装系统导致软件也必须重装</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备份麻烦，</a:t>
            </a:r>
            <a:r>
              <a:rPr lang="en-US" altLang="zh-CN" sz="1400" dirty="0">
                <a:solidFill>
                  <a:schemeClr val="bg2">
                    <a:lumMod val="25000"/>
                  </a:schemeClr>
                </a:solidFill>
              </a:rPr>
              <a:t>Linux </a:t>
            </a:r>
            <a:r>
              <a:rPr lang="zh-CN" altLang="en-US" sz="1400" dirty="0">
                <a:solidFill>
                  <a:schemeClr val="bg2">
                    <a:lumMod val="25000"/>
                  </a:schemeClr>
                </a:solidFill>
              </a:rPr>
              <a:t>下只需备份 </a:t>
            </a:r>
            <a:r>
              <a:rPr lang="en-US" altLang="zh-CN" sz="1400" dirty="0">
                <a:solidFill>
                  <a:schemeClr val="bg2">
                    <a:lumMod val="25000"/>
                  </a:schemeClr>
                </a:solidFill>
              </a:rPr>
              <a:t>/</a:t>
            </a:r>
            <a:r>
              <a:rPr lang="en-US" altLang="zh-CN" sz="1400" dirty="0" err="1">
                <a:solidFill>
                  <a:schemeClr val="bg2">
                    <a:lumMod val="25000"/>
                  </a:schemeClr>
                </a:solidFill>
              </a:rPr>
              <a:t>etc</a:t>
            </a:r>
            <a:r>
              <a:rPr lang="en-US" altLang="zh-CN" sz="1400" dirty="0">
                <a:solidFill>
                  <a:schemeClr val="bg2">
                    <a:lumMod val="25000"/>
                  </a:schemeClr>
                </a:solidFill>
              </a:rPr>
              <a:t> </a:t>
            </a:r>
            <a:r>
              <a:rPr lang="zh-CN" altLang="en-US" sz="1400" dirty="0">
                <a:solidFill>
                  <a:schemeClr val="bg2">
                    <a:lumMod val="25000"/>
                  </a:schemeClr>
                </a:solidFill>
              </a:rPr>
              <a:t>和 </a:t>
            </a:r>
            <a:r>
              <a:rPr lang="en-US" altLang="zh-CN" sz="1400" dirty="0">
                <a:solidFill>
                  <a:schemeClr val="bg2">
                    <a:lumMod val="25000"/>
                  </a:schemeClr>
                </a:solidFill>
              </a:rPr>
              <a:t>/home </a:t>
            </a:r>
            <a:r>
              <a:rPr lang="zh-CN" altLang="en-US" sz="1400" dirty="0">
                <a:solidFill>
                  <a:schemeClr val="bg2">
                    <a:lumMod val="25000"/>
                  </a:schemeClr>
                </a:solidFill>
              </a:rPr>
              <a:t>基本解决问题</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删除软件会有注册表遗留，要使用专门软件清理注册表</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病毒攻击的对象之一，造成无法修复的损伤（“熊猫烧香”病毒）</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en-US" altLang="zh-CN" sz="1600" dirty="0">
                <a:solidFill>
                  <a:schemeClr val="bg2">
                    <a:lumMod val="25000"/>
                  </a:schemeClr>
                </a:solidFill>
              </a:rPr>
              <a:t>Windows </a:t>
            </a:r>
            <a:r>
              <a:rPr lang="zh-CN" altLang="en-US" sz="1600" dirty="0">
                <a:solidFill>
                  <a:schemeClr val="bg2">
                    <a:lumMod val="25000"/>
                  </a:schemeClr>
                </a:solidFill>
              </a:rPr>
              <a:t>平台下注册表发展趋势：</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硬件等全局资源的放在注册表中方便管理</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应用程序对注册表的依赖逐渐减弱，采用领域的社区习惯用法方便开放、迁移</a:t>
            </a:r>
            <a:endParaRPr lang="en-US" altLang="zh-CN" sz="1400" dirty="0">
              <a:solidFill>
                <a:schemeClr val="bg2">
                  <a:lumMod val="25000"/>
                </a:schemeClr>
              </a:solidFill>
            </a:endParaRPr>
          </a:p>
          <a:p>
            <a:pPr marL="742950" lvl="1" indent="-285750"/>
            <a:r>
              <a:rPr lang="zh-CN" altLang="en-US" sz="1200" dirty="0">
                <a:solidFill>
                  <a:schemeClr val="bg2">
                    <a:lumMod val="25000"/>
                  </a:schemeClr>
                </a:solidFill>
              </a:rPr>
              <a:t>新一代 </a:t>
            </a:r>
            <a:r>
              <a:rPr lang="en-US" altLang="zh-CN" sz="1200" dirty="0">
                <a:solidFill>
                  <a:schemeClr val="bg2">
                    <a:lumMod val="25000"/>
                  </a:schemeClr>
                </a:solidFill>
              </a:rPr>
              <a:t>VS </a:t>
            </a:r>
            <a:r>
              <a:rPr lang="zh-CN" altLang="en-US" sz="1200" dirty="0">
                <a:solidFill>
                  <a:schemeClr val="bg2">
                    <a:lumMod val="25000"/>
                  </a:schemeClr>
                </a:solidFill>
              </a:rPr>
              <a:t>的配置文件夹 </a:t>
            </a:r>
            <a:r>
              <a:rPr lang="en-US" altLang="zh-CN" sz="1200" dirty="0">
                <a:solidFill>
                  <a:schemeClr val="bg2">
                    <a:lumMod val="25000"/>
                  </a:schemeClr>
                </a:solidFill>
              </a:rPr>
              <a:t>.vs/ </a:t>
            </a:r>
            <a:r>
              <a:rPr lang="zh-CN" altLang="en-US" sz="1200" dirty="0">
                <a:solidFill>
                  <a:schemeClr val="bg2">
                    <a:lumMod val="25000"/>
                  </a:schemeClr>
                </a:solidFill>
              </a:rPr>
              <a:t>大量使用 </a:t>
            </a:r>
            <a:r>
              <a:rPr lang="en-US" altLang="zh-CN" sz="1200" dirty="0">
                <a:solidFill>
                  <a:schemeClr val="bg2">
                    <a:lumMod val="25000"/>
                  </a:schemeClr>
                </a:solidFill>
              </a:rPr>
              <a:t>.json</a:t>
            </a:r>
            <a:r>
              <a:rPr lang="zh-CN" altLang="en-US" sz="1200" dirty="0">
                <a:solidFill>
                  <a:schemeClr val="bg2">
                    <a:lumMod val="25000"/>
                  </a:schemeClr>
                </a:solidFill>
              </a:rPr>
              <a:t>，方便快速恢复用户工作区现场</a:t>
            </a:r>
            <a:endParaRPr lang="en-US" altLang="zh-CN" sz="1200" dirty="0">
              <a:solidFill>
                <a:schemeClr val="bg2">
                  <a:lumMod val="25000"/>
                </a:schemeClr>
              </a:solidFill>
            </a:endParaRPr>
          </a:p>
          <a:p>
            <a:pPr marL="742950" lvl="1" indent="-285750"/>
            <a:r>
              <a:rPr lang="en-US" altLang="zh-CN" sz="1200" dirty="0">
                <a:solidFill>
                  <a:schemeClr val="bg2">
                    <a:lumMod val="25000"/>
                  </a:schemeClr>
                </a:solidFill>
              </a:rPr>
              <a:t>C# </a:t>
            </a:r>
            <a:r>
              <a:rPr lang="zh-CN" altLang="en-US" sz="1200" dirty="0">
                <a:solidFill>
                  <a:schemeClr val="bg2">
                    <a:lumMod val="25000"/>
                  </a:schemeClr>
                </a:solidFill>
              </a:rPr>
              <a:t>的 </a:t>
            </a:r>
            <a:r>
              <a:rPr lang="en-US" altLang="zh-CN" sz="1200" dirty="0" err="1">
                <a:solidFill>
                  <a:schemeClr val="bg2">
                    <a:lumMod val="25000"/>
                  </a:schemeClr>
                </a:solidFill>
              </a:rPr>
              <a:t>app.config</a:t>
            </a:r>
            <a:r>
              <a:rPr lang="en-US" altLang="zh-CN" sz="1200" dirty="0">
                <a:solidFill>
                  <a:schemeClr val="bg2">
                    <a:lumMod val="25000"/>
                  </a:schemeClr>
                </a:solidFill>
              </a:rPr>
              <a:t> </a:t>
            </a:r>
            <a:r>
              <a:rPr lang="zh-CN" altLang="en-US" sz="1200" dirty="0">
                <a:solidFill>
                  <a:schemeClr val="bg2">
                    <a:lumMod val="25000"/>
                  </a:schemeClr>
                </a:solidFill>
              </a:rPr>
              <a:t>使用的是 </a:t>
            </a:r>
            <a:r>
              <a:rPr lang="en-US" altLang="zh-CN" sz="1200" dirty="0">
                <a:solidFill>
                  <a:schemeClr val="bg2">
                    <a:lumMod val="25000"/>
                  </a:schemeClr>
                </a:solidFill>
              </a:rPr>
              <a:t>XML</a:t>
            </a:r>
          </a:p>
          <a:p>
            <a:pPr marL="742950" lvl="1" indent="-285750"/>
            <a:r>
              <a:rPr lang="en-US" altLang="zh-CN" sz="1200" dirty="0">
                <a:solidFill>
                  <a:schemeClr val="bg2">
                    <a:lumMod val="25000"/>
                  </a:schemeClr>
                </a:solidFill>
              </a:rPr>
              <a:t>Registration-Free COM Interop</a:t>
            </a:r>
            <a:r>
              <a:rPr lang="zh-CN" altLang="en-US" sz="1200" dirty="0">
                <a:solidFill>
                  <a:schemeClr val="bg2">
                    <a:lumMod val="25000"/>
                  </a:schemeClr>
                </a:solidFill>
              </a:rPr>
              <a:t>：</a:t>
            </a:r>
            <a:r>
              <a:rPr lang="en-US" altLang="zh-CN" sz="1200" dirty="0">
                <a:solidFill>
                  <a:schemeClr val="bg2">
                    <a:lumMod val="25000"/>
                  </a:schemeClr>
                </a:solidFill>
              </a:rPr>
              <a:t>application and component manifests.</a:t>
            </a:r>
            <a:r>
              <a:rPr lang="zh-CN" altLang="en-US" sz="1200" dirty="0">
                <a:solidFill>
                  <a:schemeClr val="bg2">
                    <a:lumMod val="25000"/>
                  </a:schemeClr>
                </a:solidFill>
              </a:rPr>
              <a:t> </a:t>
            </a:r>
            <a:r>
              <a:rPr lang="en-US" altLang="zh-CN" sz="1200" dirty="0">
                <a:solidFill>
                  <a:schemeClr val="bg2">
                    <a:lumMod val="25000"/>
                  </a:schemeClr>
                </a:solidFill>
              </a:rPr>
              <a:t>A component manifest, created by a component developer, contains information otherwise located in the Windows registry.</a:t>
            </a:r>
            <a:endParaRPr lang="zh-CN" altLang="en-US" sz="1200" dirty="0">
              <a:solidFill>
                <a:schemeClr val="bg2">
                  <a:lumMod val="25000"/>
                </a:schemeClr>
              </a:solidFill>
            </a:endParaRPr>
          </a:p>
          <a:p>
            <a:endParaRPr lang="zh-CN" altLang="en-US" dirty="0"/>
          </a:p>
        </p:txBody>
      </p:sp>
    </p:spTree>
    <p:extLst>
      <p:ext uri="{BB962C8B-B14F-4D97-AF65-F5344CB8AC3E}">
        <p14:creationId xmlns:p14="http://schemas.microsoft.com/office/powerpoint/2010/main" val="330474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5727363"/>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9214" y="2592939"/>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5.2 Registry Editor</a:t>
              </a:r>
            </a:p>
          </p:txBody>
        </p:sp>
      </p:grpSp>
    </p:spTree>
    <p:extLst>
      <p:ext uri="{BB962C8B-B14F-4D97-AF65-F5344CB8AC3E}">
        <p14:creationId xmlns:p14="http://schemas.microsoft.com/office/powerpoint/2010/main" val="36668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C8AFA-3C2A-4518-9909-45F8BFECA012}"/>
              </a:ext>
            </a:extLst>
          </p:cNvPr>
          <p:cNvSpPr>
            <a:spLocks noGrp="1"/>
          </p:cNvSpPr>
          <p:nvPr>
            <p:ph type="title" idx="4294967295"/>
          </p:nvPr>
        </p:nvSpPr>
        <p:spPr/>
        <p:txBody>
          <a:bodyPr/>
          <a:lstStyle/>
          <a:p>
            <a:r>
              <a:rPr lang="zh-CN" altLang="en-US" dirty="0"/>
              <a:t>注册表的编辑</a:t>
            </a:r>
          </a:p>
        </p:txBody>
      </p:sp>
      <p:sp>
        <p:nvSpPr>
          <p:cNvPr id="8195" name="Rectangle 3"/>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400" dirty="0"/>
              <a:t>The registry in 64-bit versions of Windows is divided into 32-bit and 64-bit keys</a:t>
            </a:r>
          </a:p>
          <a:p>
            <a:r>
              <a:rPr lang="en-US" altLang="zh-CN" sz="2400" dirty="0"/>
              <a:t> Many of the 32-bit keys have the same names as their 64-bit counterparts, and vice versa</a:t>
            </a:r>
          </a:p>
          <a:p>
            <a:r>
              <a:rPr lang="en-US" altLang="zh-CN" sz="2400" dirty="0"/>
              <a:t> The default 64-bit version of Registry Editor (Regedit.exe) that is included with 64-bit versions of Windows displays both 64-bit keys and 32-bit keys</a:t>
            </a:r>
          </a:p>
          <a:p>
            <a:r>
              <a:rPr lang="en-US" altLang="zh-CN" sz="2400" dirty="0"/>
              <a:t> To open the 32-bit version of Registry Editor, follow these steps:</a:t>
            </a:r>
            <a:r>
              <a:rPr lang="zh-CN" altLang="en-US" sz="2400" dirty="0"/>
              <a:t> </a:t>
            </a:r>
          </a:p>
          <a:p>
            <a:pPr lvl="1"/>
            <a:r>
              <a:rPr lang="en-US" altLang="zh-CN" sz="2400" dirty="0"/>
              <a:t> Click Start, and then click Run</a:t>
            </a:r>
          </a:p>
          <a:p>
            <a:pPr lvl="1"/>
            <a:r>
              <a:rPr lang="en-US" altLang="zh-CN" sz="2400" dirty="0"/>
              <a:t> In the Open box, type %</a:t>
            </a:r>
            <a:r>
              <a:rPr lang="en-US" altLang="zh-CN" sz="2400" dirty="0" err="1"/>
              <a:t>systemroot</a:t>
            </a:r>
            <a:r>
              <a:rPr lang="en-US" altLang="zh-CN" sz="2400" dirty="0"/>
              <a:t>%\syswow64\regedit, and then click OK.</a:t>
            </a:r>
            <a:r>
              <a:rPr lang="zh-CN" altLang="en-US" sz="2400" dirty="0"/>
              <a:t> </a:t>
            </a:r>
          </a:p>
        </p:txBody>
      </p:sp>
    </p:spTree>
    <p:extLst>
      <p:ext uri="{BB962C8B-B14F-4D97-AF65-F5344CB8AC3E}">
        <p14:creationId xmlns:p14="http://schemas.microsoft.com/office/powerpoint/2010/main" val="105146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altLang="zh-CN" dirty="0">
                <a:latin typeface="Times New Roman" panose="02020603050405020304" pitchFamily="18" charset="0"/>
              </a:rPr>
              <a:t>REGEDIT </a:t>
            </a:r>
            <a:r>
              <a:rPr lang="zh-CN" altLang="en-US" dirty="0">
                <a:latin typeface="宋体" panose="02010600030101010101" pitchFamily="2" charset="-122"/>
              </a:rPr>
              <a:t>概述</a:t>
            </a:r>
            <a:r>
              <a:rPr lang="zh-CN" altLang="en-US" dirty="0"/>
              <a:t> </a:t>
            </a:r>
          </a:p>
        </p:txBody>
      </p:sp>
      <p:sp>
        <p:nvSpPr>
          <p:cNvPr id="8195" name="Rectangle 3"/>
          <p:cNvSpPr>
            <a:spLocks noGrp="1" noChangeArrowheads="1"/>
          </p:cNvSpPr>
          <p:nvPr>
            <p:ph type="body" sz="quarter" idx="10"/>
          </p:nvPr>
        </p:nvSpPr>
        <p:spPr/>
        <p:txBody>
          <a:bodyPr>
            <a:normAutofit/>
          </a:bodyPr>
          <a:lstStyle/>
          <a:p>
            <a:pPr eaLnBrk="1" hangingPunct="1"/>
            <a:r>
              <a:rPr lang="zh-CN" altLang="en-US" sz="2400" dirty="0">
                <a:latin typeface="宋体" panose="02010600030101010101" pitchFamily="2" charset="-122"/>
              </a:rPr>
              <a:t> 优点</a:t>
            </a:r>
            <a:r>
              <a:rPr lang="zh-CN" altLang="en-US" sz="2400" dirty="0"/>
              <a:t> </a:t>
            </a:r>
          </a:p>
          <a:p>
            <a:pPr eaLnBrk="1" hangingPunct="1"/>
            <a:r>
              <a:rPr lang="zh-CN" altLang="en-US" sz="2400" dirty="0"/>
              <a:t> 不足</a:t>
            </a:r>
          </a:p>
          <a:p>
            <a:pPr lvl="1" eaLnBrk="1" hangingPunct="1"/>
            <a:r>
              <a:rPr lang="zh-CN" altLang="en-US" sz="2400" dirty="0">
                <a:latin typeface="宋体" panose="02010600030101010101" pitchFamily="2" charset="-122"/>
              </a:rPr>
              <a:t> 安全</a:t>
            </a:r>
            <a:r>
              <a:rPr lang="zh-CN" altLang="en-US" sz="2400" dirty="0"/>
              <a:t> </a:t>
            </a:r>
          </a:p>
          <a:p>
            <a:pPr lvl="1" eaLnBrk="1" hangingPunct="1"/>
            <a:r>
              <a:rPr lang="zh-CN" altLang="en-US" sz="2400" dirty="0">
                <a:latin typeface="宋体" panose="02010600030101010101" pitchFamily="2" charset="-122"/>
              </a:rPr>
              <a:t> 特殊数据类型</a:t>
            </a:r>
            <a:r>
              <a:rPr lang="zh-CN" altLang="en-US" sz="2400" dirty="0"/>
              <a:t> </a:t>
            </a:r>
          </a:p>
          <a:p>
            <a:pPr eaLnBrk="1" hangingPunct="1"/>
            <a:endParaRPr lang="zh-CN" altLang="en-US" sz="2400" dirty="0"/>
          </a:p>
        </p:txBody>
      </p:sp>
    </p:spTree>
    <p:extLst>
      <p:ext uri="{BB962C8B-B14F-4D97-AF65-F5344CB8AC3E}">
        <p14:creationId xmlns:p14="http://schemas.microsoft.com/office/powerpoint/2010/main" val="4040420205"/>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A0FD880-A6D3-4089-A47A-75BB16AAB621}"/>
              </a:ext>
            </a:extLst>
          </p:cNvPr>
          <p:cNvSpPr>
            <a:spLocks noGrp="1"/>
          </p:cNvSpPr>
          <p:nvPr>
            <p:ph type="title" idx="4294967295"/>
          </p:nvPr>
        </p:nvSpPr>
        <p:spPr>
          <a:xfrm>
            <a:off x="838200" y="365128"/>
            <a:ext cx="10515600" cy="1325563"/>
          </a:xfrm>
        </p:spPr>
        <p:txBody>
          <a:bodyPr/>
          <a:lstStyle/>
          <a:p>
            <a:r>
              <a:rPr lang="zh-CN" altLang="en-US" dirty="0"/>
              <a:t>两个注册表编辑器的比较</a:t>
            </a:r>
          </a:p>
        </p:txBody>
      </p:sp>
      <p:sp>
        <p:nvSpPr>
          <p:cNvPr id="16" name="Rectangle 3">
            <a:extLst>
              <a:ext uri="{FF2B5EF4-FFF2-40B4-BE49-F238E27FC236}">
                <a16:creationId xmlns:a16="http://schemas.microsoft.com/office/drawing/2014/main" id="{42F7B0E4-F30A-4D2A-909D-42D64D4EC7A2}"/>
              </a:ext>
            </a:extLst>
          </p:cNvPr>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000" dirty="0"/>
              <a:t>To enable 64-bit/32-bit program interoperability through COM and other mechanisms, WOW64 uses a "Registry Reflector" that mirrors certain registry keys and values between the 64-bit and 32-bit registry views. The reflector is "intelligent", in that is only reflects COM activation data.</a:t>
            </a:r>
          </a:p>
          <a:p>
            <a:r>
              <a:rPr lang="en-US" altLang="zh-CN" sz="2000" dirty="0"/>
              <a:t> The WOW64 Registry reflector may modify the contents of keys and values during the reflection process to adjust path names, and so on. Because of this, the 32-bit and 64-bit contents may differ. For example, pathnames that contain the system32 registry entry are written as SysWOW64 in the 32-bit section of the registry. The following keys are reflected:</a:t>
            </a:r>
            <a:r>
              <a:rPr lang="zh-CN" altLang="en-US" sz="2000" dirty="0"/>
              <a:t> </a:t>
            </a:r>
          </a:p>
          <a:p>
            <a:pPr lvl="1"/>
            <a:r>
              <a:rPr lang="en-US" altLang="zh-CN" sz="1600" dirty="0"/>
              <a:t>HKEY_LOCAL_MACHINE\Software\Classes</a:t>
            </a:r>
          </a:p>
          <a:p>
            <a:pPr lvl="1"/>
            <a:r>
              <a:rPr lang="en-US" altLang="zh-CN" sz="1600" dirty="0"/>
              <a:t>HKEY_LOCAL_MACHINE\Software\COM3</a:t>
            </a:r>
          </a:p>
          <a:p>
            <a:pPr lvl="1"/>
            <a:r>
              <a:rPr lang="en-US" altLang="zh-CN" sz="1600" dirty="0"/>
              <a:t>HKEY_LOCAL_MACHINE\Software\Ole</a:t>
            </a:r>
          </a:p>
          <a:p>
            <a:pPr lvl="1"/>
            <a:r>
              <a:rPr lang="en-US" altLang="zh-CN" sz="1600" dirty="0"/>
              <a:t>HKEY_LOCAL_MACHINE\Software\</a:t>
            </a:r>
            <a:r>
              <a:rPr lang="en-US" altLang="zh-CN" sz="1600" dirty="0" err="1"/>
              <a:t>EventSystem</a:t>
            </a:r>
            <a:endParaRPr lang="en-US" altLang="zh-CN" sz="1600" dirty="0"/>
          </a:p>
          <a:p>
            <a:pPr lvl="1"/>
            <a:r>
              <a:rPr lang="en-US" altLang="zh-CN" sz="1600" dirty="0"/>
              <a:t>HKEY_LOCAL_MACHINE\Software\RPC</a:t>
            </a:r>
            <a:endParaRPr lang="zh-CN" altLang="en-US" sz="1600" dirty="0"/>
          </a:p>
        </p:txBody>
      </p:sp>
    </p:spTree>
    <p:extLst>
      <p:ext uri="{BB962C8B-B14F-4D97-AF65-F5344CB8AC3E}">
        <p14:creationId xmlns:p14="http://schemas.microsoft.com/office/powerpoint/2010/main" val="293407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en-US" altLang="zh-CN">
                <a:latin typeface="Times New Roman" panose="02020603050405020304" pitchFamily="18" charset="0"/>
              </a:rPr>
              <a:t>REGEDIT</a:t>
            </a:r>
            <a:r>
              <a:rPr lang="zh-CN" altLang="en-US">
                <a:latin typeface="宋体" panose="02010600030101010101" pitchFamily="2" charset="-122"/>
              </a:rPr>
              <a:t>的图形模式</a:t>
            </a:r>
            <a:r>
              <a:rPr lang="zh-CN" altLang="en-US"/>
              <a:t> </a:t>
            </a:r>
          </a:p>
        </p:txBody>
      </p:sp>
      <p:sp>
        <p:nvSpPr>
          <p:cNvPr id="9219" name="Rectangle 5"/>
          <p:cNvSpPr>
            <a:spLocks noChangeArrowheads="1"/>
          </p:cNvSpPr>
          <p:nvPr/>
        </p:nvSpPr>
        <p:spPr bwMode="auto">
          <a:xfrm>
            <a:off x="3943350" y="2214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3" name="图片 2">
            <a:extLst>
              <a:ext uri="{FF2B5EF4-FFF2-40B4-BE49-F238E27FC236}">
                <a16:creationId xmlns:a16="http://schemas.microsoft.com/office/drawing/2014/main" id="{7018A264-974F-4822-9B3C-EA9299F01289}"/>
              </a:ext>
            </a:extLst>
          </p:cNvPr>
          <p:cNvPicPr>
            <a:picLocks noChangeAspect="1"/>
          </p:cNvPicPr>
          <p:nvPr/>
        </p:nvPicPr>
        <p:blipFill>
          <a:blip r:embed="rId2"/>
          <a:stretch>
            <a:fillRect/>
          </a:stretch>
        </p:blipFill>
        <p:spPr>
          <a:xfrm>
            <a:off x="2844799" y="1501550"/>
            <a:ext cx="5371845" cy="4646884"/>
          </a:xfrm>
          <a:prstGeom prst="rect">
            <a:avLst/>
          </a:prstGeom>
        </p:spPr>
      </p:pic>
    </p:spTree>
    <p:extLst>
      <p:ext uri="{BB962C8B-B14F-4D97-AF65-F5344CB8AC3E}">
        <p14:creationId xmlns:p14="http://schemas.microsoft.com/office/powerpoint/2010/main" val="752015700"/>
      </p:ext>
    </p:extLst>
  </p:cSld>
  <p:clrMapOvr>
    <a:masterClrMapping/>
  </p:clrMapOvr>
  <p:transition>
    <p:wipe dir="r"/>
  </p:transition>
</p:sld>
</file>

<file path=ppt/theme/theme1.xml><?xml version="1.0" encoding="utf-8"?>
<a:theme xmlns:a="http://schemas.openxmlformats.org/drawingml/2006/main" name="1_自定义设计方案">
  <a:themeElements>
    <a:clrScheme name="梅园">
      <a:dk1>
        <a:sysClr val="windowText" lastClr="000000"/>
      </a:dk1>
      <a:lt1>
        <a:srgbClr val="51388A"/>
      </a:lt1>
      <a:dk2>
        <a:srgbClr val="BBD6E4"/>
      </a:dk2>
      <a:lt2>
        <a:srgbClr val="6E4EB6"/>
      </a:lt2>
      <a:accent1>
        <a:srgbClr val="6E4EB6"/>
      </a:accent1>
      <a:accent2>
        <a:srgbClr val="FA731A"/>
      </a:accent2>
      <a:accent3>
        <a:srgbClr val="AB9281"/>
      </a:accent3>
      <a:accent4>
        <a:srgbClr val="A18CD0"/>
      </a:accent4>
      <a:accent5>
        <a:srgbClr val="8EBBD2"/>
      </a:accent5>
      <a:accent6>
        <a:srgbClr val="FFFF00"/>
      </a:accent6>
      <a:hlink>
        <a:srgbClr val="FAC96A"/>
      </a:hlink>
      <a:folHlink>
        <a:srgbClr val="FCDB9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principleWindows_4</Template>
  <TotalTime>3772</TotalTime>
  <Words>3257</Words>
  <Application>Microsoft Office PowerPoint</Application>
  <PresentationFormat>宽屏</PresentationFormat>
  <Paragraphs>303</Paragraphs>
  <Slides>38</Slides>
  <Notes>18</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38</vt:i4>
      </vt:variant>
    </vt:vector>
  </HeadingPairs>
  <TitlesOfParts>
    <vt:vector size="49" baseType="lpstr">
      <vt:lpstr>宋体</vt:lpstr>
      <vt:lpstr>微软雅黑</vt:lpstr>
      <vt:lpstr>Arial</vt:lpstr>
      <vt:lpstr>Arial Black</vt:lpstr>
      <vt:lpstr>Calibri</vt:lpstr>
      <vt:lpstr>Calibri Light</vt:lpstr>
      <vt:lpstr>Times New Roman</vt:lpstr>
      <vt:lpstr>Wingdings</vt:lpstr>
      <vt:lpstr>Wingdings 3</vt:lpstr>
      <vt:lpstr>1_自定义设计方案</vt:lpstr>
      <vt:lpstr>1_simple</vt:lpstr>
      <vt:lpstr>PowerPoint 演示文稿</vt:lpstr>
      <vt:lpstr>outlines</vt:lpstr>
      <vt:lpstr>概 述</vt:lpstr>
      <vt:lpstr>PowerPoint 演示文稿</vt:lpstr>
      <vt:lpstr>outlines</vt:lpstr>
      <vt:lpstr>注册表的编辑</vt:lpstr>
      <vt:lpstr>REGEDIT 概述 </vt:lpstr>
      <vt:lpstr>两个注册表编辑器的比较</vt:lpstr>
      <vt:lpstr> REGEDIT的图形模式 </vt:lpstr>
      <vt:lpstr>注册表编辑器REGEDT32 </vt:lpstr>
      <vt:lpstr>REGEDT32与REGEDIT窗口的主要差别 </vt:lpstr>
      <vt:lpstr>PowerPoint 演示文稿</vt:lpstr>
      <vt:lpstr>Registry Element Size Limits</vt:lpstr>
      <vt:lpstr>outlines</vt:lpstr>
      <vt:lpstr>注册表的逻辑结构和内容</vt:lpstr>
      <vt:lpstr> 注册表分支 </vt:lpstr>
      <vt:lpstr>注册表分支结构的详细关系图 </vt:lpstr>
      <vt:lpstr>注册表中的值 </vt:lpstr>
      <vt:lpstr>注册表中的值</vt:lpstr>
      <vt:lpstr>HKEY_LOCAL_MACHINE</vt:lpstr>
      <vt:lpstr>HKEY_LOCAL_MACHINE</vt:lpstr>
      <vt:lpstr>HKEY_CURRENT_CONFIG </vt:lpstr>
      <vt:lpstr>HKEY_CLASSES_ROOT </vt:lpstr>
      <vt:lpstr>HKEY_USERS</vt:lpstr>
      <vt:lpstr>HKEY_CURRENT_USER</vt:lpstr>
      <vt:lpstr>HKEY_CURRENT_USER常用项</vt:lpstr>
      <vt:lpstr>outlines</vt:lpstr>
      <vt:lpstr>注册表的备份与恢复</vt:lpstr>
      <vt:lpstr>注册表的备份</vt:lpstr>
      <vt:lpstr>注册表的恢复</vt:lpstr>
      <vt:lpstr>outlines</vt:lpstr>
      <vt:lpstr>PowerPoint 演示文稿</vt:lpstr>
      <vt:lpstr>注册表文件组成</vt:lpstr>
      <vt:lpstr>User Profile Hive</vt:lpstr>
      <vt:lpstr>注册表文件组成</vt:lpstr>
      <vt:lpstr>注册表文件组成</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266</cp:revision>
  <dcterms:created xsi:type="dcterms:W3CDTF">2014-12-05T07:09:50Z</dcterms:created>
  <dcterms:modified xsi:type="dcterms:W3CDTF">2022-10-09T02:55:22Z</dcterms:modified>
</cp:coreProperties>
</file>