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66" r:id="rId96"/>
    <p:sldId id="454"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80" autoAdjust="0"/>
  </p:normalViewPr>
  <p:slideViewPr>
    <p:cSldViewPr snapToGrid="0">
      <p:cViewPr varScale="1">
        <p:scale>
          <a:sx n="144" d="100"/>
          <a:sy n="144" d="100"/>
        </p:scale>
        <p:origin x="3186" y="12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endParaRPr lang="en-US" altLang="zh-CN" dirty="0"/>
          </a:p>
          <a:p>
            <a:r>
              <a:rPr lang="en-US" altLang="zh-CN" dirty="0"/>
              <a:t>2022</a:t>
            </a:r>
            <a:r>
              <a:rPr lang="zh-CN" altLang="en-US" dirty="0"/>
              <a:t>年度未增加新内容。</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28872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dirty="0"/>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p>
          <a:p>
            <a:endParaRPr lang="en-US" altLang="zh-CN" dirty="0"/>
          </a:p>
          <a:p>
            <a:r>
              <a:rPr lang="en-US" altLang="zh-CN" sz="1200" b="0" i="0" kern="1200" dirty="0">
                <a:solidFill>
                  <a:schemeClr val="tx1"/>
                </a:solidFill>
                <a:effectLst/>
                <a:latin typeface="+mn-lt"/>
                <a:ea typeface="+mn-ea"/>
                <a:cs typeface="+mn-cs"/>
              </a:rPr>
              <a:t>Object Linking and Embedding</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58584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4126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16082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https://docs.microsoft.com/en-us/dotnet/framework/tools/regasm-exe-assembly-registration-tool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4492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 </a:t>
            </a:r>
            <a:r>
              <a:rPr lang="en-US" altLang="zh-CN" dirty="0"/>
              <a:t>x86 </a:t>
            </a:r>
            <a:r>
              <a:rPr lang="zh-CN" altLang="en-US" dirty="0"/>
              <a:t>下生成的 </a:t>
            </a:r>
            <a:r>
              <a:rPr lang="en-US" altLang="zh-CN" dirty="0"/>
              <a:t>COM </a:t>
            </a:r>
            <a:r>
              <a:rPr lang="zh-CN" altLang="en-US" dirty="0"/>
              <a:t>如果在 </a:t>
            </a:r>
            <a:r>
              <a:rPr lang="en-US" altLang="zh-CN" dirty="0"/>
              <a:t>x64 </a:t>
            </a:r>
            <a:r>
              <a:rPr lang="zh-CN" altLang="en-US" dirty="0"/>
              <a:t>下使用会报错，需要在 </a:t>
            </a:r>
            <a:r>
              <a:rPr lang="en-US" altLang="zh-CN" dirty="0"/>
              <a:t>x64 </a:t>
            </a:r>
            <a:r>
              <a:rPr lang="zh-CN" altLang="en-US" dirty="0"/>
              <a:t>下重新生成，并使用不同的 </a:t>
            </a:r>
            <a:r>
              <a:rPr lang="en-US" altLang="zh-CN" dirty="0"/>
              <a:t>GUID</a:t>
            </a:r>
            <a:r>
              <a:rPr lang="zh-CN" altLang="en-US" dirty="0"/>
              <a:t> 且需要再次注册！</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69580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cxnSp>
        <p:nvCxnSpPr>
          <p:cNvPr id="9" name="直接连接符 8">
            <a:extLst>
              <a:ext uri="{FF2B5EF4-FFF2-40B4-BE49-F238E27FC236}">
                <a16:creationId xmlns:a16="http://schemas.microsoft.com/office/drawing/2014/main" id="{1A86AAFB-0975-4140-9B67-0D8C0D14A72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A4%9A%E9%87%8D%E7%BB%A7%E6%89%BF"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86608" y="2250496"/>
            <a:ext cx="7402513" cy="4190101"/>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https://gitee.com/principlewindows/wpfTest</a:t>
            </a:r>
            <a:endParaRPr lang="zh-CN" altLang="en-US" dirty="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914EDA1-ECB6-4335-91A2-856798F6A0A4}"/>
              </a:ext>
            </a:extLst>
          </p:cNvPr>
          <p:cNvSpPr/>
          <p:nvPr/>
        </p:nvSpPr>
        <p:spPr>
          <a:xfrm>
            <a:off x="5142592" y="6440597"/>
            <a:ext cx="6594836" cy="307777"/>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注意：不同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platform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下生成的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必须使用不同的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GUID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生成后加以注册</a:t>
            </a: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https://docs.microsoft.com/en-us/windows/win32/com/component-object-model--com--portal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solidFill>
                  <a:schemeClr val="bg2">
                    <a:lumMod val="10000"/>
                  </a:schemeClr>
                </a:solidFill>
              </a:rPr>
              <a:t>使用 </a:t>
            </a:r>
            <a:r>
              <a:rPr lang="en-US" altLang="zh-CN" dirty="0" err="1">
                <a:solidFill>
                  <a:schemeClr val="bg2">
                    <a:lumMod val="10000"/>
                  </a:schemeClr>
                </a:solidFill>
              </a:rPr>
              <a:t>TypeText</a:t>
            </a:r>
            <a:r>
              <a:rPr lang="en-US" altLang="zh-CN" dirty="0">
                <a:solidFill>
                  <a:schemeClr val="bg2">
                    <a:lumMod val="10000"/>
                  </a:schemeClr>
                </a:solidFill>
              </a:rPr>
              <a:t> </a:t>
            </a:r>
            <a:r>
              <a:rPr lang="zh-CN" altLang="en-US" dirty="0">
                <a:solidFill>
                  <a:schemeClr val="bg2">
                    <a:lumMod val="10000"/>
                  </a:schemeClr>
                </a:solidFill>
              </a:rPr>
              <a:t>插入文本</a:t>
            </a:r>
          </a:p>
        </p:txBody>
      </p:sp>
      <p:sp>
        <p:nvSpPr>
          <p:cNvPr id="4" name="Text Box 4">
            <a:extLst>
              <a:ext uri="{FF2B5EF4-FFF2-40B4-BE49-F238E27FC236}">
                <a16:creationId xmlns:a16="http://schemas.microsoft.com/office/drawing/2014/main" id="{F6424A04-8AA4-4882-8EEF-0DDFF5D8D234}"/>
              </a:ext>
            </a:extLst>
          </p:cNvPr>
          <p:cNvSpPr txBox="1">
            <a:spLocks noChangeArrowheads="1"/>
          </p:cNvSpPr>
          <p:nvPr/>
        </p:nvSpPr>
        <p:spPr bwMode="auto">
          <a:xfrm>
            <a:off x="1548744" y="1407468"/>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声明一个 </a:t>
            </a:r>
            <a:r>
              <a:rPr lang="en-US" altLang="zh-CN" sz="2000" b="1" dirty="0">
                <a:solidFill>
                  <a:schemeClr val="bg2">
                    <a:lumMod val="10000"/>
                  </a:schemeClr>
                </a:solidFill>
                <a:latin typeface="Consolas" panose="020B0609020204030204" pitchFamily="49" charset="0"/>
                <a:ea typeface="微软雅黑" panose="020B0503020204020204" pitchFamily="34" charset="-122"/>
              </a:rPr>
              <a:t>Selection</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对象变量</a:t>
            </a:r>
          </a:p>
        </p:txBody>
      </p:sp>
      <p:sp>
        <p:nvSpPr>
          <p:cNvPr id="5" name="Rectangle 3">
            <a:extLst>
              <a:ext uri="{FF2B5EF4-FFF2-40B4-BE49-F238E27FC236}">
                <a16:creationId xmlns:a16="http://schemas.microsoft.com/office/drawing/2014/main" id="{7DEA08B6-70DA-4563-B2FF-581EA6814E9F}"/>
              </a:ext>
            </a:extLst>
          </p:cNvPr>
          <p:cNvSpPr txBox="1">
            <a:spLocks noChangeArrowheads="1"/>
          </p:cNvSpPr>
          <p:nvPr/>
        </p:nvSpPr>
        <p:spPr bwMode="auto">
          <a:xfrm>
            <a:off x="1549177" y="1860262"/>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MsWord.</a:t>
            </a:r>
            <a:r>
              <a:rPr lang="en-US" altLang="zh-CN" sz="2000" dirty="0" err="1">
                <a:solidFill>
                  <a:srgbClr val="92D050"/>
                </a:solidFill>
                <a:latin typeface="Consolas" panose="020B0609020204030204" pitchFamily="49" charset="0"/>
              </a:rPr>
              <a:t>Selection</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oWordApplic.Selection</a:t>
            </a:r>
            <a:r>
              <a:rPr lang="en-US" altLang="zh-CN" sz="2000" dirty="0">
                <a:solidFill>
                  <a:schemeClr val="bg1"/>
                </a:solidFill>
                <a:latin typeface="Consolas" panose="020B0609020204030204" pitchFamily="49" charset="0"/>
              </a:rPr>
              <a:t>;</a:t>
            </a:r>
            <a:endParaRPr lang="en-US" altLang="zh-CN" sz="2000" kern="0" dirty="0">
              <a:solidFill>
                <a:schemeClr val="bg1"/>
              </a:solidFill>
              <a:latin typeface="Consolas" panose="020B0609020204030204" pitchFamily="49" charset="0"/>
            </a:endParaRPr>
          </a:p>
        </p:txBody>
      </p:sp>
      <p:sp>
        <p:nvSpPr>
          <p:cNvPr id="6" name="Text Box 4">
            <a:extLst>
              <a:ext uri="{FF2B5EF4-FFF2-40B4-BE49-F238E27FC236}">
                <a16:creationId xmlns:a16="http://schemas.microsoft.com/office/drawing/2014/main" id="{4E87EDE4-496D-4BE2-847E-8C9D794D1FF7}"/>
              </a:ext>
            </a:extLst>
          </p:cNvPr>
          <p:cNvSpPr txBox="1">
            <a:spLocks noChangeArrowheads="1"/>
          </p:cNvSpPr>
          <p:nvPr/>
        </p:nvSpPr>
        <p:spPr bwMode="auto">
          <a:xfrm>
            <a:off x="1548743" y="2429812"/>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如果 </a:t>
            </a:r>
            <a:r>
              <a:rPr lang="en-US" altLang="zh-CN" sz="2000" dirty="0">
                <a:solidFill>
                  <a:schemeClr val="bg2">
                    <a:lumMod val="10000"/>
                  </a:schemeClr>
                </a:solidFill>
                <a:latin typeface="Consolas" panose="020B0609020204030204" pitchFamily="49" charset="0"/>
                <a:ea typeface="微软雅黑" panose="020B0503020204020204" pitchFamily="34" charset="-122"/>
              </a:rPr>
              <a:t>Overtype</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选项是打开的，则将其关闭</a:t>
            </a:r>
          </a:p>
        </p:txBody>
      </p:sp>
      <p:sp>
        <p:nvSpPr>
          <p:cNvPr id="7" name="Rectangle 3">
            <a:extLst>
              <a:ext uri="{FF2B5EF4-FFF2-40B4-BE49-F238E27FC236}">
                <a16:creationId xmlns:a16="http://schemas.microsoft.com/office/drawing/2014/main" id="{1CA2EA72-E844-4319-A673-227684E7DA44}"/>
              </a:ext>
            </a:extLst>
          </p:cNvPr>
          <p:cNvSpPr txBox="1">
            <a:spLocks noChangeArrowheads="1"/>
          </p:cNvSpPr>
          <p:nvPr/>
        </p:nvSpPr>
        <p:spPr bwMode="auto">
          <a:xfrm>
            <a:off x="1548742" y="2882605"/>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oWordApplic.Options.Overtype</a:t>
            </a:r>
            <a:r>
              <a:rPr lang="en-US" altLang="zh-CN" sz="2000" dirty="0">
                <a:solidFill>
                  <a:schemeClr val="bg1"/>
                </a:solidFill>
                <a:latin typeface="Consolas" panose="020B0609020204030204" pitchFamily="49" charset="0"/>
              </a:rPr>
              <a:t> = </a:t>
            </a:r>
            <a:r>
              <a:rPr lang="en-US" altLang="zh-CN" sz="2000" dirty="0">
                <a:solidFill>
                  <a:srgbClr val="00B0F0"/>
                </a:solidFill>
                <a:latin typeface="Consolas" panose="020B0609020204030204" pitchFamily="49" charset="0"/>
              </a:rPr>
              <a:t>false</a:t>
            </a:r>
            <a:r>
              <a:rPr lang="en-US" altLang="zh-CN" sz="2000" dirty="0">
                <a:solidFill>
                  <a:schemeClr val="bg1"/>
                </a:solidFill>
                <a:latin typeface="Consolas" panose="020B0609020204030204" pitchFamily="49" charset="0"/>
              </a:rPr>
              <a:t>;	</a:t>
            </a:r>
            <a:r>
              <a:rPr lang="en-US" altLang="zh-CN" sz="2000" dirty="0">
                <a:solidFill>
                  <a:srgbClr val="00B050"/>
                </a:solidFill>
                <a:latin typeface="Consolas" panose="020B0609020204030204" pitchFamily="49" charset="0"/>
              </a:rPr>
              <a:t>//overtype </a:t>
            </a:r>
            <a:r>
              <a:rPr lang="zh-CN" altLang="en-US" sz="2000" dirty="0">
                <a:solidFill>
                  <a:srgbClr val="00B050"/>
                </a:solidFill>
                <a:latin typeface="Consolas" panose="020B0609020204030204" pitchFamily="49" charset="0"/>
              </a:rPr>
              <a:t>改写模式</a:t>
            </a:r>
            <a:endParaRPr lang="en-US" altLang="zh-CN" sz="2000" kern="0" dirty="0">
              <a:solidFill>
                <a:srgbClr val="00B050"/>
              </a:solidFill>
              <a:latin typeface="Consolas" panose="020B0609020204030204" pitchFamily="49" charset="0"/>
            </a:endParaRPr>
          </a:p>
        </p:txBody>
      </p:sp>
      <p:sp>
        <p:nvSpPr>
          <p:cNvPr id="8" name="Text Box 4">
            <a:extLst>
              <a:ext uri="{FF2B5EF4-FFF2-40B4-BE49-F238E27FC236}">
                <a16:creationId xmlns:a16="http://schemas.microsoft.com/office/drawing/2014/main" id="{2357DE2D-100B-4D42-B3B3-F0D336359018}"/>
              </a:ext>
            </a:extLst>
          </p:cNvPr>
          <p:cNvSpPr txBox="1">
            <a:spLocks noChangeArrowheads="1"/>
          </p:cNvSpPr>
          <p:nvPr/>
        </p:nvSpPr>
        <p:spPr bwMode="auto">
          <a:xfrm>
            <a:off x="1548743" y="3465319"/>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测试当前选择是否是插入点</a:t>
            </a:r>
          </a:p>
        </p:txBody>
      </p:sp>
      <p:sp>
        <p:nvSpPr>
          <p:cNvPr id="9" name="Rectangle 3">
            <a:extLst>
              <a:ext uri="{FF2B5EF4-FFF2-40B4-BE49-F238E27FC236}">
                <a16:creationId xmlns:a16="http://schemas.microsoft.com/office/drawing/2014/main" id="{74712276-BB8F-4723-A8C3-C264349E02A3}"/>
              </a:ext>
            </a:extLst>
          </p:cNvPr>
          <p:cNvSpPr txBox="1">
            <a:spLocks noChangeArrowheads="1"/>
          </p:cNvSpPr>
          <p:nvPr/>
        </p:nvSpPr>
        <p:spPr bwMode="auto">
          <a:xfrm>
            <a:off x="1548741" y="4028079"/>
            <a:ext cx="9052997" cy="2061295"/>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a:solidFill>
                  <a:schemeClr val="bg1"/>
                </a:solidFill>
                <a:latin typeface="Consolas" panose="020B0609020204030204" pitchFamily="49" charset="0"/>
              </a:rPr>
              <a:t>if (</a:t>
            </a:r>
            <a:r>
              <a:rPr lang="en-US" altLang="zh-CN" sz="2000" dirty="0" err="1">
                <a:solidFill>
                  <a:schemeClr val="bg1"/>
                </a:solidFill>
                <a:latin typeface="Consolas" panose="020B0609020204030204" pitchFamily="49" charset="0"/>
              </a:rPr>
              <a:t>currentSelection.Type</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Word.</a:t>
            </a:r>
            <a:r>
              <a:rPr lang="en-US" altLang="zh-CN" sz="2000" dirty="0" err="1">
                <a:solidFill>
                  <a:srgbClr val="92D050"/>
                </a:solidFill>
                <a:latin typeface="Consolas" panose="020B0609020204030204" pitchFamily="49" charset="0"/>
              </a:rPr>
              <a:t>WdSelectionType</a:t>
            </a:r>
            <a:r>
              <a:rPr lang="en-US" altLang="zh-CN" sz="2000" dirty="0" err="1">
                <a:solidFill>
                  <a:schemeClr val="bg1"/>
                </a:solidFill>
                <a:latin typeface="Consolas" panose="020B0609020204030204" pitchFamily="49" charset="0"/>
              </a:rPr>
              <a:t>.wdSelectionIP</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currentSelection.TypeText</a:t>
            </a:r>
            <a:r>
              <a:rPr lang="en-US" altLang="zh-CN" sz="2000" dirty="0">
                <a:solidFill>
                  <a:schemeClr val="bg1"/>
                </a:solidFill>
                <a:latin typeface="Consolas" panose="020B0609020204030204" pitchFamily="49" charset="0"/>
              </a:rPr>
              <a:t>(</a:t>
            </a:r>
            <a:r>
              <a:rPr lang="en-US" altLang="zh-CN" sz="2000" dirty="0">
                <a:solidFill>
                  <a:schemeClr val="accent1">
                    <a:lumMod val="60000"/>
                    <a:lumOff val="40000"/>
                  </a:schemeClr>
                </a:solidFill>
                <a:latin typeface="Consolas" panose="020B0609020204030204" pitchFamily="49" charset="0"/>
              </a:rPr>
              <a:t>"Inserting at insertion point."</a:t>
            </a:r>
            <a:r>
              <a:rPr lang="en-US" altLang="zh-CN" sz="2000" dirty="0">
                <a:solidFill>
                  <a:schemeClr val="bg1"/>
                </a:solidFill>
                <a:latin typeface="Consolas" panose="020B0609020204030204" pitchFamily="49" charset="0"/>
              </a:rPr>
              <a:t>);</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currentSelection.TypeParagraph</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rgbClr val="00B0F0"/>
                </a:solidFill>
                <a:latin typeface="Consolas" panose="020B0609020204030204" pitchFamily="49" charset="0"/>
                <a:ea typeface="微软雅黑" panose="020B0503020204020204" pitchFamily="34" charset="-122"/>
              </a:rPr>
              <a:t>else</a:t>
            </a: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F0"/>
                </a:solidFill>
                <a:latin typeface="Consolas" panose="020B0609020204030204" pitchFamily="49" charset="0"/>
                <a:ea typeface="微软雅黑" panose="020B0503020204020204" pitchFamily="34" charset="-122"/>
              </a:rPr>
              <a:t>if</a:t>
            </a: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a:t>
            </a:r>
            <a:r>
              <a:rPr lang="en-US" altLang="zh-CN" sz="1800" dirty="0" err="1">
                <a:solidFill>
                  <a:srgbClr val="92D050"/>
                </a:solidFill>
                <a:latin typeface="Consolas" panose="020B0609020204030204" pitchFamily="49" charset="0"/>
                <a:ea typeface="微软雅黑" panose="020B0503020204020204" pitchFamily="34" charset="-122"/>
              </a:rPr>
              <a:t>WdSelectionType</a:t>
            </a:r>
            <a:r>
              <a:rPr lang="en-US" altLang="zh-CN" sz="1800" dirty="0" err="1">
                <a:solidFill>
                  <a:schemeClr val="bg1"/>
                </a:solidFill>
                <a:latin typeface="Consolas" panose="020B0609020204030204" pitchFamily="49" charset="0"/>
                <a:ea typeface="微软雅黑" panose="020B0503020204020204" pitchFamily="34" charset="-122"/>
              </a:rPr>
              <a:t>.wdSelectionNormal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50"/>
                </a:solidFill>
                <a:latin typeface="Consolas" panose="020B0609020204030204" pitchFamily="49" charset="0"/>
                <a:ea typeface="微软雅黑" panose="020B0503020204020204" pitchFamily="34" charset="-122"/>
              </a:rPr>
              <a:t>//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a:t>
            </a:r>
            <a:r>
              <a:rPr lang="en-US" altLang="zh-CN" sz="1800" dirty="0">
                <a:solidFill>
                  <a:schemeClr val="accent1">
                    <a:lumMod val="60000"/>
                    <a:lumOff val="40000"/>
                  </a:schemeClr>
                </a:solidFill>
                <a:latin typeface="Consolas" panose="020B0609020204030204" pitchFamily="49" charset="0"/>
                <a:ea typeface="微软雅黑" panose="020B0503020204020204" pitchFamily="34" charset="-122"/>
              </a:rPr>
              <a:t>"Inserting before a text block."</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947589"/>
            <a:ext cx="5627822" cy="318555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3"/>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748906"/>
            <a:ext cx="8438146" cy="4776309"/>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a:xfrm>
            <a:off x="838200" y="1825626"/>
            <a:ext cx="10515600" cy="3157191"/>
          </a:xfrm>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
        <p:nvSpPr>
          <p:cNvPr id="4" name="矩形 3">
            <a:extLst>
              <a:ext uri="{FF2B5EF4-FFF2-40B4-BE49-F238E27FC236}">
                <a16:creationId xmlns:a16="http://schemas.microsoft.com/office/drawing/2014/main" id="{40278708-DC72-4BFD-9D8F-C69220D6C6A9}"/>
              </a:ext>
            </a:extLst>
          </p:cNvPr>
          <p:cNvSpPr/>
          <p:nvPr/>
        </p:nvSpPr>
        <p:spPr>
          <a:xfrm>
            <a:off x="838200" y="5243059"/>
            <a:ext cx="10830339" cy="400110"/>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https://docs.microsoft.com/en-us/azure/cloud-services-extended-support/</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5" name="矩形 4">
            <a:extLst>
              <a:ext uri="{FF2B5EF4-FFF2-40B4-BE49-F238E27FC236}">
                <a16:creationId xmlns:a16="http://schemas.microsoft.com/office/drawing/2014/main" id="{8AF57964-7DE0-425B-A234-4AA5CC49FA1F}"/>
              </a:ext>
            </a:extLst>
          </p:cNvPr>
          <p:cNvSpPr/>
          <p:nvPr/>
        </p:nvSpPr>
        <p:spPr>
          <a:xfrm>
            <a:off x="838200" y="5823021"/>
            <a:ext cx="10340009" cy="707886"/>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Visual Studio 2022 makes it quick and easy to build modern, cloud-based applications with Azure. </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6" name="矩形 5">
            <a:extLst>
              <a:ext uri="{FF2B5EF4-FFF2-40B4-BE49-F238E27FC236}">
                <a16:creationId xmlns:a16="http://schemas.microsoft.com/office/drawing/2014/main" id="{3F978095-A4A4-450C-8152-4EDCC4A8F355}"/>
              </a:ext>
            </a:extLst>
          </p:cNvPr>
          <p:cNvSpPr/>
          <p:nvPr/>
        </p:nvSpPr>
        <p:spPr>
          <a:xfrm>
            <a:off x="523461" y="1404730"/>
            <a:ext cx="11092069" cy="3717235"/>
          </a:xfrm>
          <a:prstGeom prst="rect">
            <a:avLst/>
          </a:prstGeom>
          <a:solidFill>
            <a:schemeClr val="tx2">
              <a:lumMod val="20000"/>
              <a:lumOff val="80000"/>
              <a:alpha val="71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defTabSz="914400" eaLnBrk="0" fontAlgn="base" hangingPunct="0">
              <a:spcBef>
                <a:spcPct val="0"/>
              </a:spcBef>
              <a:spcAft>
                <a:spcPct val="0"/>
              </a:spcAft>
            </a:pPr>
            <a:r>
              <a:rPr lang="en-US" altLang="zh-CN" sz="2000" dirty="0">
                <a:solidFill>
                  <a:srgbClr val="FF0000"/>
                </a:solidFill>
                <a:latin typeface="微软雅黑" panose="020B0503020204020204" pitchFamily="34" charset="-122"/>
                <a:ea typeface="微软雅黑" panose="020B0503020204020204" pitchFamily="34" charset="-122"/>
              </a:rPr>
              <a:t>deprecated</a:t>
            </a:r>
            <a:endPar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F4F53EFC-24B7-4647-B095-6DCF9FA9E8B8}"/>
              </a:ext>
            </a:extLst>
          </p:cNvPr>
          <p:cNvSpPr/>
          <p:nvPr/>
        </p:nvSpPr>
        <p:spPr>
          <a:xfrm>
            <a:off x="9044095" y="6402982"/>
            <a:ext cx="2089033" cy="307777"/>
          </a:xfrm>
          <a:prstGeom prst="rect">
            <a:avLst/>
          </a:prstGeom>
        </p:spPr>
        <p:txBody>
          <a:bodyPr wrap="none">
            <a:spAutoFit/>
          </a:bodyPr>
          <a:lstStyle/>
          <a:p>
            <a:r>
              <a:rPr lang="en-US" altLang="zh-CN" dirty="0" err="1">
                <a:solidFill>
                  <a:schemeClr val="accent2">
                    <a:lumMod val="50000"/>
                  </a:schemeClr>
                </a:solidFill>
                <a:latin typeface="Cascadia Mono" panose="020B0609020000020004" pitchFamily="49" charset="0"/>
                <a:cs typeface="Cascadia Mono" panose="020B0609020000020004" pitchFamily="49" charset="0"/>
              </a:rPr>
              <a:t>cascadia</a:t>
            </a:r>
            <a:r>
              <a:rPr lang="en-US" altLang="zh-CN" dirty="0">
                <a:solidFill>
                  <a:schemeClr val="accent2">
                    <a:lumMod val="50000"/>
                  </a:schemeClr>
                </a:solidFill>
                <a:latin typeface="Cascadia Mono" panose="020B0609020000020004" pitchFamily="49" charset="0"/>
                <a:cs typeface="Cascadia Mono" panose="020B0609020000020004" pitchFamily="49" charset="0"/>
              </a:rPr>
              <a:t> mono font</a:t>
            </a:r>
            <a:endParaRPr lang="zh-CN" altLang="en-US" dirty="0">
              <a:solidFill>
                <a:schemeClr val="accent2">
                  <a:lumMod val="50000"/>
                </a:schemeClr>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8294</TotalTime>
  <Words>6749</Words>
  <Application>Microsoft Office PowerPoint</Application>
  <PresentationFormat>宽屏</PresentationFormat>
  <Paragraphs>713</Paragraphs>
  <Slides>95</Slides>
  <Notes>22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95</vt:i4>
      </vt:variant>
    </vt:vector>
  </HeadingPairs>
  <TitlesOfParts>
    <vt:vector size="107" baseType="lpstr">
      <vt:lpstr>微软雅黑</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414</cp:revision>
  <dcterms:created xsi:type="dcterms:W3CDTF">2014-12-05T07:09:50Z</dcterms:created>
  <dcterms:modified xsi:type="dcterms:W3CDTF">2022-10-09T02:53:10Z</dcterms:modified>
</cp:coreProperties>
</file>