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98"/>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467" r:id="rId16"/>
    <p:sldId id="389" r:id="rId17"/>
    <p:sldId id="390" r:id="rId18"/>
    <p:sldId id="391" r:id="rId19"/>
    <p:sldId id="392" r:id="rId20"/>
    <p:sldId id="393" r:id="rId21"/>
    <p:sldId id="468" r:id="rId22"/>
    <p:sldId id="394" r:id="rId23"/>
    <p:sldId id="395" r:id="rId24"/>
    <p:sldId id="396" r:id="rId25"/>
    <p:sldId id="397" r:id="rId26"/>
    <p:sldId id="398" r:id="rId27"/>
    <p:sldId id="399" r:id="rId28"/>
    <p:sldId id="400" r:id="rId29"/>
    <p:sldId id="401" r:id="rId30"/>
    <p:sldId id="402" r:id="rId31"/>
    <p:sldId id="469" r:id="rId32"/>
    <p:sldId id="403" r:id="rId33"/>
    <p:sldId id="404" r:id="rId34"/>
    <p:sldId id="405" r:id="rId35"/>
    <p:sldId id="456"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7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71" r:id="rId86"/>
    <p:sldId id="457" r:id="rId87"/>
    <p:sldId id="464" r:id="rId88"/>
    <p:sldId id="458" r:id="rId89"/>
    <p:sldId id="459" r:id="rId90"/>
    <p:sldId id="460" r:id="rId91"/>
    <p:sldId id="461" r:id="rId92"/>
    <p:sldId id="462" r:id="rId93"/>
    <p:sldId id="463" r:id="rId94"/>
    <p:sldId id="465" r:id="rId95"/>
    <p:sldId id="466" r:id="rId96"/>
    <p:sldId id="454" r:id="rId9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80" autoAdjust="0"/>
  </p:normalViewPr>
  <p:slideViewPr>
    <p:cSldViewPr snapToGrid="0">
      <p:cViewPr varScale="1">
        <p:scale>
          <a:sx n="144" d="100"/>
          <a:sy n="144" d="100"/>
        </p:scale>
        <p:origin x="3186" y="10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371C82-E9C3-4EC0-AC30-5A3D41F30E56}">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7.6 </a:t>
          </a:r>
          <a:r>
            <a:rPr lang="zh-CN" altLang="en-US" sz="2800" dirty="0">
              <a:latin typeface="微软雅黑" panose="020B0503020204020204" pitchFamily="34" charset="-122"/>
              <a:ea typeface="微软雅黑" panose="020B0503020204020204" pitchFamily="34" charset="-122"/>
            </a:rPr>
            <a:t>相关技术发展及变迁</a:t>
          </a:r>
        </a:p>
      </dgm:t>
    </dgm:pt>
    <dgm:pt modelId="{8D8E0BB0-2011-4895-8984-5E790EBED49C}" type="parTrans" cxnId="{0ED0A762-E48F-468C-824C-C699CAD4267D}">
      <dgm:prSet/>
      <dgm:spPr/>
      <dgm:t>
        <a:bodyPr/>
        <a:lstStyle/>
        <a:p>
          <a:endParaRPr lang="zh-CN" altLang="en-US"/>
        </a:p>
      </dgm:t>
    </dgm:pt>
    <dgm:pt modelId="{4CD4FBC1-4DD2-4CA9-BB3C-C018A31E38CC}" type="sibTrans" cxnId="{0ED0A762-E48F-468C-824C-C699CAD4267D}">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6">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6">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6">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6">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6">
        <dgm:presLayoutVars>
          <dgm:bulletEnabled val="1"/>
        </dgm:presLayoutVars>
      </dgm:prSet>
      <dgm:spPr/>
    </dgm:pt>
    <dgm:pt modelId="{3C91C277-2588-4F97-A473-CC655BABB78F}" type="pres">
      <dgm:prSet presAssocID="{3DC04ADC-2FB1-4B13-B56E-DEE2D2C4CAB8}" presName="spacing" presStyleCnt="0"/>
      <dgm:spPr/>
    </dgm:pt>
    <dgm:pt modelId="{52A09C89-8489-4F27-9E9D-A6281AE9769C}" type="pres">
      <dgm:prSet presAssocID="{5F371C82-E9C3-4EC0-AC30-5A3D41F30E56}" presName="composite" presStyleCnt="0"/>
      <dgm:spPr/>
    </dgm:pt>
    <dgm:pt modelId="{563DA248-6C78-40F1-BD96-BE92C299E962}" type="pres">
      <dgm:prSet presAssocID="{5F371C82-E9C3-4EC0-AC30-5A3D41F30E56}" presName="imgShp" presStyleLbl="fgImgPlace1" presStyleIdx="5"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CDDE00D-2FC4-4893-8899-29DB78F1008C}" type="pres">
      <dgm:prSet presAssocID="{5F371C82-E9C3-4EC0-AC30-5A3D41F30E56}" presName="txShp" presStyleLbl="node1" presStyleIdx="5" presStyleCnt="6">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0ED0A762-E48F-468C-824C-C699CAD4267D}" srcId="{C0DAA090-DC2F-4A5B-84CF-FE23997C0F8D}" destId="{5F371C82-E9C3-4EC0-AC30-5A3D41F30E56}" srcOrd="5" destOrd="0" parTransId="{8D8E0BB0-2011-4895-8984-5E790EBED49C}" sibTransId="{4CD4FBC1-4DD2-4CA9-BB3C-C018A31E38CC}"/>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C290FDD-27B1-46F8-87BB-0143AD19BDEC}" type="presOf" srcId="{5F371C82-E9C3-4EC0-AC30-5A3D41F30E56}" destId="{4CDDE00D-2FC4-4893-8899-29DB78F1008C}"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EAC65DCE-7206-4DF1-89BE-8EE1D874D241}" type="presParOf" srcId="{DDE2EFAC-FD0A-43B9-9885-8F584F8B2687}" destId="{3C91C277-2588-4F97-A473-CC655BABB78F}" srcOrd="9" destOrd="0" presId="urn:microsoft.com/office/officeart/2005/8/layout/vList3"/>
    <dgm:cxn modelId="{B3B7D349-A9D8-4868-9908-F82F8077304D}" type="presParOf" srcId="{DDE2EFAC-FD0A-43B9-9885-8F584F8B2687}" destId="{52A09C89-8489-4F27-9E9D-A6281AE9769C}" srcOrd="10" destOrd="0" presId="urn:microsoft.com/office/officeart/2005/8/layout/vList3"/>
    <dgm:cxn modelId="{02DEF2DE-FB76-4D37-8C56-F455085E1C9C}" type="presParOf" srcId="{52A09C89-8489-4F27-9E9D-A6281AE9769C}" destId="{563DA248-6C78-40F1-BD96-BE92C299E962}" srcOrd="0" destOrd="0" presId="urn:microsoft.com/office/officeart/2005/8/layout/vList3"/>
    <dgm:cxn modelId="{0291A0E0-1D77-4081-B706-37024DB97154}" type="presParOf" srcId="{52A09C89-8489-4F27-9E9D-A6281AE9769C}" destId="{4CDDE00D-2FC4-4893-8899-29DB78F1008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72358" y="1419"/>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7.1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原理与技术简介</a:t>
          </a:r>
        </a:p>
      </dsp:txBody>
      <dsp:txXfrm rot="10800000">
        <a:off x="1746761" y="1419"/>
        <a:ext cx="5375687" cy="697612"/>
      </dsp:txXfrm>
    </dsp:sp>
    <dsp:sp modelId="{083CB889-864A-48B4-A20B-3444EFBE5EE6}">
      <dsp:nvSpPr>
        <dsp:cNvPr id="0" name=""/>
        <dsp:cNvSpPr/>
      </dsp:nvSpPr>
      <dsp:spPr>
        <a:xfrm>
          <a:off x="1223551" y="1419"/>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72358" y="907274"/>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7.2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创建与调用实例</a:t>
          </a:r>
        </a:p>
      </dsp:txBody>
      <dsp:txXfrm rot="10800000">
        <a:off x="1746761" y="907274"/>
        <a:ext cx="5375687" cy="697612"/>
      </dsp:txXfrm>
    </dsp:sp>
    <dsp:sp modelId="{BDA2664F-D760-4676-988D-9DECE8C71CCC}">
      <dsp:nvSpPr>
        <dsp:cNvPr id="0" name=""/>
        <dsp:cNvSpPr/>
      </dsp:nvSpPr>
      <dsp:spPr>
        <a:xfrm>
          <a:off x="1223551" y="907274"/>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72358" y="181312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7.3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技术与</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OFFICE</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1813128"/>
        <a:ext cx="5375687" cy="697612"/>
      </dsp:txXfrm>
    </dsp:sp>
    <dsp:sp modelId="{7FE62E54-E85F-4DBB-997F-689B5CDFD62D}">
      <dsp:nvSpPr>
        <dsp:cNvPr id="0" name=""/>
        <dsp:cNvSpPr/>
      </dsp:nvSpPr>
      <dsp:spPr>
        <a:xfrm>
          <a:off x="1223551" y="181312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72358" y="271898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7.4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WORD</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2718983"/>
        <a:ext cx="5375687" cy="697612"/>
      </dsp:txXfrm>
    </dsp:sp>
    <dsp:sp modelId="{9D48952A-8DE3-45EB-8CB6-5152C3B3C507}">
      <dsp:nvSpPr>
        <dsp:cNvPr id="0" name=""/>
        <dsp:cNvSpPr/>
      </dsp:nvSpPr>
      <dsp:spPr>
        <a:xfrm>
          <a:off x="1223551" y="2718983"/>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572358" y="3624838"/>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7.5 COM</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技术操作</a:t>
          </a: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EXCEL</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对象</a:t>
          </a:r>
        </a:p>
      </dsp:txBody>
      <dsp:txXfrm rot="10800000">
        <a:off x="1746761" y="3624838"/>
        <a:ext cx="5375687" cy="697612"/>
      </dsp:txXfrm>
    </dsp:sp>
    <dsp:sp modelId="{FBC026BE-7CB9-4486-AAD6-ED1AA59A4D6B}">
      <dsp:nvSpPr>
        <dsp:cNvPr id="0" name=""/>
        <dsp:cNvSpPr/>
      </dsp:nvSpPr>
      <dsp:spPr>
        <a:xfrm>
          <a:off x="1223551" y="3624838"/>
          <a:ext cx="697612" cy="6976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DDE00D-2FC4-4893-8899-29DB78F1008C}">
      <dsp:nvSpPr>
        <dsp:cNvPr id="0" name=""/>
        <dsp:cNvSpPr/>
      </dsp:nvSpPr>
      <dsp:spPr>
        <a:xfrm rot="10800000">
          <a:off x="1572358" y="4530693"/>
          <a:ext cx="5550090" cy="6976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7.6 </a:t>
          </a:r>
          <a:r>
            <a:rPr lang="zh-CN" altLang="en-US" sz="2800" kern="1200" dirty="0">
              <a:latin typeface="微软雅黑" panose="020B0503020204020204" pitchFamily="34" charset="-122"/>
              <a:ea typeface="微软雅黑" panose="020B0503020204020204" pitchFamily="34" charset="-122"/>
            </a:rPr>
            <a:t>相关技术发展及变迁</a:t>
          </a:r>
        </a:p>
      </dsp:txBody>
      <dsp:txXfrm rot="10800000">
        <a:off x="1746761" y="4530693"/>
        <a:ext cx="5375687" cy="697612"/>
      </dsp:txXfrm>
    </dsp:sp>
    <dsp:sp modelId="{563DA248-6C78-40F1-BD96-BE92C299E962}">
      <dsp:nvSpPr>
        <dsp:cNvPr id="0" name=""/>
        <dsp:cNvSpPr/>
      </dsp:nvSpPr>
      <dsp:spPr>
        <a:xfrm>
          <a:off x="1223551" y="4530693"/>
          <a:ext cx="697612" cy="69761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本章的内容稍微少了一点，大概</a:t>
            </a:r>
            <a:r>
              <a:rPr lang="en-US" altLang="zh-CN" dirty="0"/>
              <a:t>2</a:t>
            </a:r>
            <a:r>
              <a:rPr lang="zh-CN" altLang="en-US" dirty="0"/>
              <a:t>个小时就可以讲完。下次教学丰富一下本章内容。</a:t>
            </a:r>
            <a:endParaRPr lang="en-US" altLang="zh-CN" dirty="0"/>
          </a:p>
          <a:p>
            <a:endParaRPr lang="en-US" altLang="zh-CN" dirty="0"/>
          </a:p>
          <a:p>
            <a:r>
              <a:rPr lang="en-US" altLang="zh-CN" dirty="0"/>
              <a:t>2020</a:t>
            </a:r>
            <a:r>
              <a:rPr lang="zh-CN" altLang="en-US" dirty="0"/>
              <a:t>年度教学增加</a:t>
            </a:r>
            <a:r>
              <a:rPr lang="en-US" altLang="zh-CN" dirty="0"/>
              <a:t>COM</a:t>
            </a:r>
            <a:r>
              <a:rPr lang="zh-CN" altLang="en-US" dirty="0"/>
              <a:t>后续技术的简介，特别是目前流行的相关技术。</a:t>
            </a:r>
            <a:endParaRPr lang="en-US" altLang="zh-CN" dirty="0"/>
          </a:p>
          <a:p>
            <a:r>
              <a:rPr lang="en-US" altLang="zh-CN" dirty="0"/>
              <a:t>2021</a:t>
            </a:r>
            <a:r>
              <a:rPr lang="zh-CN" altLang="en-US" dirty="0"/>
              <a:t>年度未增加新内容。</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48296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288723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71</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82</a:t>
            </a:fld>
            <a:endParaRPr lang="zh-CN" altLang="en-US"/>
          </a:p>
        </p:txBody>
      </p:sp>
    </p:spTree>
    <p:extLst>
      <p:ext uri="{BB962C8B-B14F-4D97-AF65-F5344CB8AC3E}">
        <p14:creationId xmlns:p14="http://schemas.microsoft.com/office/powerpoint/2010/main" val="395940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85</a:t>
            </a:fld>
            <a:endParaRPr lang="zh-CN" altLang="en-US"/>
          </a:p>
        </p:txBody>
      </p:sp>
    </p:spTree>
    <p:extLst>
      <p:ext uri="{BB962C8B-B14F-4D97-AF65-F5344CB8AC3E}">
        <p14:creationId xmlns:p14="http://schemas.microsoft.com/office/powerpoint/2010/main" val="8262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https://docs.microsoft.com/en-us/openspecs/windows_protocols/ms-dcom/86b9cf84-df2e-4f0b-ac22-1b957627e1ca</a:t>
            </a:r>
          </a:p>
          <a:p>
            <a:r>
              <a:rPr lang="en-US" altLang="zh-CN" dirty="0"/>
              <a:t>https://docs.microsoft.com/en-us/previous-versions/windows/it-pro/windows-2000-server/cc958799(v=technet.10)?redirectedfrom=MSDN</a:t>
            </a:r>
          </a:p>
          <a:p>
            <a:r>
              <a:rPr lang="en-US" altLang="zh-CN" dirty="0"/>
              <a:t>https://docs.microsoft.com/en-us/openspecs/windows_protocols/ms-dcom/ba4c4d80-ef81-49b4-848f-9714d72b5c01#gt_ef2ebebc-1760-407a-9ace-af48f9050e02</a:t>
            </a:r>
          </a:p>
          <a:p>
            <a:r>
              <a:rPr lang="en-US" altLang="zh-CN" dirty="0"/>
              <a:t>https://docs.microsoft.com/en-us/windows/win32/midl/com-dcom-and-type-libraries</a:t>
            </a:r>
          </a:p>
          <a:p>
            <a:r>
              <a:rPr lang="en-US" altLang="zh-CN" dirty="0"/>
              <a:t>https://docs.microsoft.com/en-us/windows/win32/com/component-object-model--com--portal</a:t>
            </a:r>
          </a:p>
          <a:p>
            <a:r>
              <a:rPr lang="en-US" altLang="zh-CN" dirty="0"/>
              <a:t>https://techcommunity.microsoft.com/t5/ask-the-performance-team/com-and-dcom-for-administrators/ba-p/372405</a:t>
            </a:r>
          </a:p>
          <a:p>
            <a:r>
              <a:rPr lang="en-US" altLang="zh-CN" dirty="0"/>
              <a:t>https://docs.microsoft.com/en-us/windows/security/threat-protection/security-policy-settings/dcom-machine-access-restrictions-in-security-descriptor-definition-language-sddl-syntax</a:t>
            </a:r>
          </a:p>
          <a:p>
            <a:r>
              <a:rPr lang="en-US" altLang="zh-CN" dirty="0"/>
              <a:t>https://docs.microsoft.com/en-us/openspecs/windows_protocols/ms-dcom/4a893f3d-bd29-48cd-9f43-d9777a4415b0</a:t>
            </a:r>
          </a:p>
          <a:p>
            <a:r>
              <a:rPr lang="en-US" altLang="zh-CN" dirty="0"/>
              <a:t>https://javadepend.com/Blog/?p=950</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86</a:t>
            </a:fld>
            <a:endParaRPr lang="zh-CN" altLang="en-US"/>
          </a:p>
        </p:txBody>
      </p:sp>
    </p:spTree>
    <p:extLst>
      <p:ext uri="{BB962C8B-B14F-4D97-AF65-F5344CB8AC3E}">
        <p14:creationId xmlns:p14="http://schemas.microsoft.com/office/powerpoint/2010/main" val="131698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https://www.omg.org/spec/;jsessionid=1C4871C0D67B8C17B46369C55F52E670</a:t>
            </a:r>
          </a:p>
          <a:p>
            <a:r>
              <a:rPr lang="en-US" altLang="zh-CN" dirty="0"/>
              <a:t>https://www.corba.org/history_of_corba.htm</a:t>
            </a:r>
          </a:p>
          <a:p>
            <a:r>
              <a:rPr lang="en-US" altLang="zh-CN" dirty="0"/>
              <a:t>https://www.corba.org/faq.htm</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87</a:t>
            </a:fld>
            <a:endParaRPr lang="zh-CN" altLang="en-US"/>
          </a:p>
        </p:txBody>
      </p:sp>
    </p:spTree>
    <p:extLst>
      <p:ext uri="{BB962C8B-B14F-4D97-AF65-F5344CB8AC3E}">
        <p14:creationId xmlns:p14="http://schemas.microsoft.com/office/powerpoint/2010/main" val="119700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https://docs.microsoft.com/en-us/windows/win32/rpc/rpc-start-page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89</a:t>
            </a:fld>
            <a:endParaRPr lang="zh-CN" altLang="en-US"/>
          </a:p>
        </p:txBody>
      </p:sp>
    </p:spTree>
    <p:extLst>
      <p:ext uri="{BB962C8B-B14F-4D97-AF65-F5344CB8AC3E}">
        <p14:creationId xmlns:p14="http://schemas.microsoft.com/office/powerpoint/2010/main" val="28013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https://docs.microsoft.com/en-us/windows/win32/com/microsoft-rpc</a:t>
            </a:r>
          </a:p>
          <a:p>
            <a:r>
              <a:rPr lang="en-US" altLang="zh-CN" dirty="0"/>
              <a:t>https://docs.microsoft.com/en-us/windows/win32/rpc/rpc-start-page</a:t>
            </a:r>
          </a:p>
          <a:p>
            <a:r>
              <a:rPr lang="en-US" altLang="zh-CN" dirty="0"/>
              <a:t>https://docs.microsoft.com/en-us/windows/win32/rpc/the-programming-model</a:t>
            </a:r>
          </a:p>
          <a:p>
            <a:r>
              <a:rPr lang="en-US" altLang="zh-CN" dirty="0"/>
              <a:t>https://docs.microsoft.com/en-us/windows/win32/rpc/microsoft-rpc-components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90</a:t>
            </a:fld>
            <a:endParaRPr lang="zh-CN" altLang="en-US"/>
          </a:p>
        </p:txBody>
      </p:sp>
    </p:spTree>
    <p:extLst>
      <p:ext uri="{BB962C8B-B14F-4D97-AF65-F5344CB8AC3E}">
        <p14:creationId xmlns:p14="http://schemas.microsoft.com/office/powerpoint/2010/main" val="24216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 (Common Object Model)</a:t>
            </a:r>
            <a:r>
              <a:rPr lang="zh-CN" altLang="en-US" dirty="0"/>
              <a:t>有时被称为公共对象模型，微软官方则称之为组件对象模型</a:t>
            </a:r>
            <a:r>
              <a:rPr lang="en-US" altLang="zh-CN" dirty="0"/>
              <a:t>(Component Object Model)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642211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https://dotnet.microsoft.com/apps/aspnet/apis</a:t>
            </a:r>
          </a:p>
          <a:p>
            <a:r>
              <a:rPr lang="en-US" altLang="zh-CN" dirty="0"/>
              <a:t>https://answers.microsoft.com/en-us/windows/forum/windows_other-winapps/dcom-support-from-microsoft-and-end-of-life/d8887853-d2bc-4ce0-9760-d2d589d8faac?auth=1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91</a:t>
            </a:fld>
            <a:endParaRPr lang="zh-CN" altLang="en-US"/>
          </a:p>
        </p:txBody>
      </p:sp>
    </p:spTree>
    <p:extLst>
      <p:ext uri="{BB962C8B-B14F-4D97-AF65-F5344CB8AC3E}">
        <p14:creationId xmlns:p14="http://schemas.microsoft.com/office/powerpoint/2010/main" val="39613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https://devblogs.microsoft.com/aspnet/grpc-web-for-net-now-available/</a:t>
            </a:r>
          </a:p>
          <a:p>
            <a:r>
              <a:rPr lang="en-US" altLang="zh-CN" dirty="0"/>
              <a:t>https://docs.microsoft.com/en-us/dotnet/architecture/grpc-for-wcf-developers/grpc-overview</a:t>
            </a:r>
          </a:p>
          <a:p>
            <a:r>
              <a:rPr lang="en-US" altLang="zh-CN" dirty="0"/>
              <a:t>https://docs.microsoft.com/en-us/aspnet/core/grpc/comparison?view=aspnetcore-3.1</a:t>
            </a:r>
          </a:p>
          <a:p>
            <a:r>
              <a:rPr lang="en-US" altLang="zh-CN" dirty="0"/>
              <a:t>https://blog.dreamfactory.com/grpc-vs-rest-how-does-grpc-compare-with-traditional-rest-apis/</a:t>
            </a:r>
          </a:p>
          <a:p>
            <a:r>
              <a:rPr lang="en-US" altLang="zh-CN" dirty="0"/>
              <a:t>https://code.tutsplus.com/tutorials/rest-vs-grpc-battle-of-the-apis--cms-30711</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92</a:t>
            </a:fld>
            <a:endParaRPr lang="zh-CN" altLang="en-US"/>
          </a:p>
        </p:txBody>
      </p:sp>
    </p:spTree>
    <p:extLst>
      <p:ext uri="{BB962C8B-B14F-4D97-AF65-F5344CB8AC3E}">
        <p14:creationId xmlns:p14="http://schemas.microsoft.com/office/powerpoint/2010/main" val="3692765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High Performance Remote Object Service Engine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93</a:t>
            </a:fld>
            <a:endParaRPr lang="zh-CN" altLang="en-US"/>
          </a:p>
        </p:txBody>
      </p:sp>
    </p:spTree>
    <p:extLst>
      <p:ext uri="{BB962C8B-B14F-4D97-AF65-F5344CB8AC3E}">
        <p14:creationId xmlns:p14="http://schemas.microsoft.com/office/powerpoint/2010/main" val="16212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en-US" altLang="zh-CN" dirty="0"/>
          </a:p>
          <a:p>
            <a:r>
              <a:rPr lang="zh-CN" altLang="en-US" dirty="0"/>
              <a:t>历史知识：</a:t>
            </a:r>
            <a:endParaRPr lang="en-US" altLang="zh-CN" dirty="0"/>
          </a:p>
          <a:p>
            <a:r>
              <a:rPr lang="en-US" altLang="zh-CN" dirty="0"/>
              <a:t>COM is dead, Long live COM.</a:t>
            </a:r>
            <a:r>
              <a:rPr lang="zh-CN" altLang="en-US" dirty="0"/>
              <a:t> </a:t>
            </a:r>
            <a:r>
              <a:rPr lang="en-US" altLang="zh-CN" dirty="0" err="1"/>
              <a:t>CoderGears</a:t>
            </a:r>
            <a:r>
              <a:rPr lang="en-US" altLang="zh-CN" dirty="0"/>
              <a:t> Team, November 30, 2014. https://javadepend.com/Blog/?p=950</a:t>
            </a:r>
          </a:p>
          <a:p>
            <a:endParaRPr lang="en-US" altLang="zh-CN" dirty="0"/>
          </a:p>
          <a:p>
            <a:r>
              <a:rPr lang="en-US" altLang="zh-CN" sz="1200" b="0" i="0" kern="1200" dirty="0">
                <a:solidFill>
                  <a:schemeClr val="tx1"/>
                </a:solidFill>
                <a:effectLst/>
                <a:latin typeface="+mn-lt"/>
                <a:ea typeface="+mn-ea"/>
                <a:cs typeface="+mn-cs"/>
              </a:rPr>
              <a:t>Object Linking and Embedding</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58584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4126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16082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https://learn.microsoft.com/en-us/dotnet/framework/tools/regasm-exe-assembly-registration-tool</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449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 </a:t>
            </a:r>
            <a:r>
              <a:rPr lang="en-US" altLang="zh-CN" dirty="0"/>
              <a:t>x86 </a:t>
            </a:r>
            <a:r>
              <a:rPr lang="zh-CN" altLang="en-US" dirty="0"/>
              <a:t>下生成的 </a:t>
            </a:r>
            <a:r>
              <a:rPr lang="en-US" altLang="zh-CN" dirty="0"/>
              <a:t>COM </a:t>
            </a:r>
            <a:r>
              <a:rPr lang="zh-CN" altLang="en-US" dirty="0"/>
              <a:t>如果在 </a:t>
            </a:r>
            <a:r>
              <a:rPr lang="en-US" altLang="zh-CN" dirty="0"/>
              <a:t>x64 </a:t>
            </a:r>
            <a:r>
              <a:rPr lang="zh-CN" altLang="en-US" dirty="0"/>
              <a:t>下使用会报错，需要在 </a:t>
            </a:r>
            <a:r>
              <a:rPr lang="en-US" altLang="zh-CN" dirty="0"/>
              <a:t>x64 </a:t>
            </a:r>
            <a:r>
              <a:rPr lang="zh-CN" altLang="en-US" dirty="0"/>
              <a:t>下重新生成，并使用不同的 </a:t>
            </a:r>
            <a:r>
              <a:rPr lang="en-US" altLang="zh-CN" dirty="0"/>
              <a:t>GUID</a:t>
            </a:r>
            <a:r>
              <a:rPr lang="zh-CN" altLang="en-US" dirty="0"/>
              <a:t> 且需要再次注册！</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69580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25009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7.6 </a:t>
            </a:r>
            <a:r>
              <a:rPr lang="zh-CN" altLang="en-US" sz="2133" b="1" dirty="0">
                <a:solidFill>
                  <a:srgbClr val="1C4885"/>
                </a:solidFill>
                <a:latin typeface="微软雅黑" panose="020B0503020204020204" pitchFamily="34" charset="-122"/>
                <a:ea typeface="微软雅黑" panose="020B0503020204020204" pitchFamily="34" charset="-122"/>
              </a:rPr>
              <a:t>相关技术发展及变迁</a:t>
            </a:r>
          </a:p>
        </p:txBody>
      </p:sp>
      <p:sp>
        <p:nvSpPr>
          <p:cNvPr id="3" name="标题占位符 1">
            <a:extLst>
              <a:ext uri="{FF2B5EF4-FFF2-40B4-BE49-F238E27FC236}">
                <a16:creationId xmlns:a16="http://schemas.microsoft.com/office/drawing/2014/main" id="{F5C87A3D-7C2F-44D9-8A64-0E2790BA588D}"/>
              </a:ext>
            </a:extLst>
          </p:cNvPr>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68141960-4D5D-4DE5-B797-539DFC77702A}"/>
              </a:ext>
            </a:extLst>
          </p:cNvPr>
          <p:cNvSpPr>
            <a:spLocks noGrp="1" noChangeArrowheads="1"/>
          </p:cNvSpPr>
          <p:nvPr>
            <p:ph idx="9" hasCustomPrompt="1"/>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lvl1pPr>
              <a:defRPr/>
            </a:lvl1pPr>
            <a:lvl2pPr>
              <a:defRPr/>
            </a:lvl2pPr>
            <a:lvl3pPr>
              <a:defRPr/>
            </a:lvl3pPr>
            <a:lvl4pPr>
              <a:defRPr/>
            </a:lvl4pPr>
            <a:lvl5pPr>
              <a:defRPr/>
            </a:lvl5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159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
        <p:nvSpPr>
          <p:cNvPr id="4" name="TextBox 11">
            <a:extLst>
              <a:ext uri="{FF2B5EF4-FFF2-40B4-BE49-F238E27FC236}">
                <a16:creationId xmlns:a16="http://schemas.microsoft.com/office/drawing/2014/main" id="{873EA1EB-6B5E-498E-B135-722B43989518}"/>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7.5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7</a:t>
              </a:r>
            </a:p>
          </p:txBody>
        </p:sp>
      </p:grpSp>
      <p:cxnSp>
        <p:nvCxnSpPr>
          <p:cNvPr id="9" name="直接连接符 8">
            <a:extLst>
              <a:ext uri="{FF2B5EF4-FFF2-40B4-BE49-F238E27FC236}">
                <a16:creationId xmlns:a16="http://schemas.microsoft.com/office/drawing/2014/main" id="{1A86AAFB-0975-4140-9B67-0D8C0D14A72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5" r:id="rId6"/>
    <p:sldLayoutId id="2147483694"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5%A4%9A%E9%87%8D%E7%BB%A7%E6%89%BF"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7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C6F78D49-857F-4541-AAE3-18ADB20B8D2C}"/>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a:prstGeom prst="rect">
            <a:avLst/>
          </a:prstGeo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6" y="1709530"/>
            <a:ext cx="9010711" cy="4770783"/>
          </a:xfrm>
          <a:prstGeom prst="rect">
            <a:avLst/>
          </a:prstGeo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a:prstGeom prst="rect">
            <a:avLst/>
          </a:prstGeo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a:prstGeom prst="rect">
            <a:avLst/>
          </a:prstGeo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8885011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231403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7.2 COM</a:t>
              </a:r>
              <a:r>
                <a:rPr lang="zh-CN" altLang="en-US" sz="2800" dirty="0">
                  <a:solidFill>
                    <a:srgbClr val="FF0000"/>
                  </a:solidFill>
                  <a:latin typeface="微软雅黑" panose="020B0503020204020204" pitchFamily="34" charset="-122"/>
                  <a:ea typeface="微软雅黑" panose="020B0503020204020204" pitchFamily="34" charset="-122"/>
                </a:rPr>
                <a:t>创建与调用实例</a:t>
              </a:r>
            </a:p>
          </p:txBody>
        </p:sp>
      </p:grpSp>
    </p:spTree>
    <p:extLst>
      <p:ext uri="{BB962C8B-B14F-4D97-AF65-F5344CB8AC3E}">
        <p14:creationId xmlns:p14="http://schemas.microsoft.com/office/powerpoint/2010/main" val="36166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186608" y="2250496"/>
            <a:ext cx="7402513" cy="4190101"/>
          </a:xfrm>
          <a:prstGeom prst="rect">
            <a:avLst/>
          </a:prstGeom>
        </p:spPr>
      </p:pic>
      <p:sp>
        <p:nvSpPr>
          <p:cNvPr id="3" name="矩形 2">
            <a:extLst>
              <a:ext uri="{FF2B5EF4-FFF2-40B4-BE49-F238E27FC236}">
                <a16:creationId xmlns:a16="http://schemas.microsoft.com/office/drawing/2014/main" id="{C1B5B611-78F8-49B8-920A-295474F58CAC}"/>
              </a:ext>
            </a:extLst>
          </p:cNvPr>
          <p:cNvSpPr/>
          <p:nvPr/>
        </p:nvSpPr>
        <p:spPr>
          <a:xfrm>
            <a:off x="791309" y="1670166"/>
            <a:ext cx="4941276" cy="307777"/>
          </a:xfrm>
          <a:prstGeom prst="rect">
            <a:avLst/>
          </a:prstGeom>
        </p:spPr>
        <p:txBody>
          <a:bodyPr wrap="square">
            <a:spAutoFit/>
          </a:bodyPr>
          <a:lstStyle/>
          <a:p>
            <a:r>
              <a:rPr lang="en-US" altLang="zh-CN" dirty="0">
                <a:solidFill>
                  <a:srgbClr val="FF0000"/>
                </a:solidFill>
                <a:latin typeface="Arial" panose="020B0604020202020204" pitchFamily="34" charset="0"/>
                <a:cs typeface="Arial" panose="020B0604020202020204" pitchFamily="34" charset="0"/>
              </a:rPr>
              <a:t>https://gitee.com/principlewindows/wpfTest</a:t>
            </a:r>
            <a:endParaRPr lang="zh-CN" altLang="en-US" dirty="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914EDA1-ECB6-4335-91A2-856798F6A0A4}"/>
              </a:ext>
            </a:extLst>
          </p:cNvPr>
          <p:cNvSpPr/>
          <p:nvPr/>
        </p:nvSpPr>
        <p:spPr>
          <a:xfrm>
            <a:off x="5142592" y="6440597"/>
            <a:ext cx="6594836" cy="307777"/>
          </a:xfrm>
          <a:prstGeom prst="rect">
            <a:avLst/>
          </a:prstGeom>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注意：不同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platform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下生成的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COM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必须使用不同的 </a:t>
            </a:r>
            <a:r>
              <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GUID </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生成后加以注册</a:t>
            </a:r>
          </a:p>
        </p:txBody>
      </p:sp>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7409955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1415390"/>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7.1 COM</a:t>
              </a:r>
              <a:r>
                <a:rPr lang="zh-CN" altLang="en-US" sz="2800" kern="1200" dirty="0">
                  <a:solidFill>
                    <a:srgbClr val="FF0000"/>
                  </a:solidFill>
                  <a:latin typeface="微软雅黑" panose="020B0503020204020204" pitchFamily="34" charset="-122"/>
                  <a:ea typeface="微软雅黑" panose="020B0503020204020204" pitchFamily="34" charset="-122"/>
                </a:rPr>
                <a:t>原理与技术简介</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64183250"/>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3236315"/>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7.3 COM</a:t>
              </a:r>
              <a:r>
                <a:rPr lang="zh-CN" altLang="en-US" sz="2800" dirty="0">
                  <a:solidFill>
                    <a:srgbClr val="FF0000"/>
                  </a:solidFill>
                  <a:latin typeface="微软雅黑" panose="020B0503020204020204" pitchFamily="34" charset="-122"/>
                  <a:ea typeface="微软雅黑" panose="020B0503020204020204" pitchFamily="34" charset="-122"/>
                </a:rPr>
                <a:t>技术与</a:t>
              </a:r>
              <a:r>
                <a:rPr lang="en-US" altLang="zh-CN" sz="2800" dirty="0">
                  <a:solidFill>
                    <a:srgbClr val="FF0000"/>
                  </a:solidFill>
                  <a:latin typeface="微软雅黑" panose="020B0503020204020204" pitchFamily="34" charset="-122"/>
                  <a:ea typeface="微软雅黑" panose="020B0503020204020204" pitchFamily="34" charset="-122"/>
                </a:rPr>
                <a:t>OFFICE</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3323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https://timgsa.baidu.com/timg?image&amp;quality=80&amp;size=b9999_10000&amp;sec=1568430804050&amp;di=58a2f1a1241b7885eeea8ddec6920e4c&amp;imgtype=0&amp;src=http%3A%2F%2Fdingyue.ws.126.net%2FRKzdbIkNGpBHsYnRoHbEEI2XReLGGUm3rqxZ6LsSmDJ9W15532544901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147" y="5380991"/>
            <a:ext cx="2288517"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timgsa.baidu.com/timg?image&amp;quality=80&amp;size=b9999_10000&amp;sec=1568430345393&amp;di=7ade82bf6790b2ef4df840fd7867a5b5&amp;imgtype=0&amp;src=http%3A%2F%2Fwx4.sinaimg.cn%2Flarge%2F70f3e795gy1g3h4ryd323j20fa08ltb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782" y="5380991"/>
            <a:ext cx="2414951" cy="13567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timgsa.baidu.com/timg?image&amp;quality=80&amp;size=b9999_10000&amp;sec=1568430296063&amp;di=2d1023ac7d676ac01b452395cb0404a7&amp;imgtype=0&amp;src=http%3A%2F%2Fmedia.zenfs.com%2Fzh-Hant-HK%2FNews%2FUnwire.hk%2Foffice_201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0594" y="4553517"/>
            <a:ext cx="2030922" cy="11431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imgsa.baidu.com/timg?image&amp;quality=80&amp;size=b9999_10000&amp;sec=1568430204154&amp;di=5732c6397cfb3842dcb2a12090b24b32&amp;imgtype=0&amp;src=http%3A%2F%2Fwww.bjjyhx.cn%2Fupload%2Fimages%2F20171017_10031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589" y="4449557"/>
            <a:ext cx="2391878" cy="23918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68430143528&amp;di=277b9fe5a0a0c31cbd0ace899ffa41a9&amp;imgtype=0&amp;src=http%3A%2F%2Fs2.sinaimg.cn%2Fmw690%2F001vf9YFgy6SCioTDWxd1%26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0593" y="2961869"/>
            <a:ext cx="2030923" cy="15013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68430102344&amp;di=541a4f9f1c18b1717c3cd1b1a649da8c&amp;imgtype=0&amp;src=http%3A%2F%2Fwww.285868.com%2Fuploadfile%2F2017%2F1113%2F2017111311284811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89" y="2856434"/>
            <a:ext cx="2391878" cy="1505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68430034342&amp;di=4b3d82b3e1f705a4718c5063e050e4d3&amp;imgtype=0&amp;src=http%3A%2F%2Fwww.officezhushou.com%2Fuploads%2Fallimg%2F1408%2F1-140S110415910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00593" y="1742562"/>
            <a:ext cx="2030923" cy="11225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568429837862&amp;di=6154eb6e433dcdc278d96753cf35d956&amp;imgtype=0&amp;src=http%3A%2F%2Fwww.cool80.com%2Fimg.cool80%2Fi%2Flogo%2Fsoftware%2FOfficex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589" y="419660"/>
            <a:ext cx="2391878" cy="2349470"/>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1882141"/>
            <a:ext cx="7410615" cy="3498850"/>
          </a:xfrm>
          <a:prstGeom prst="rect">
            <a:avLst/>
          </a:prstGeo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
        <p:nvSpPr>
          <p:cNvPr id="12" name="Text Box 5">
            <a:extLst>
              <a:ext uri="{FF2B5EF4-FFF2-40B4-BE49-F238E27FC236}">
                <a16:creationId xmlns:a16="http://schemas.microsoft.com/office/drawing/2014/main" id="{F0576FC9-CEE8-4A76-8FD4-FEEB28476190}"/>
              </a:ext>
            </a:extLst>
          </p:cNvPr>
          <p:cNvSpPr txBox="1">
            <a:spLocks noChangeArrowheads="1"/>
          </p:cNvSpPr>
          <p:nvPr/>
        </p:nvSpPr>
        <p:spPr bwMode="auto">
          <a:xfrm>
            <a:off x="3397432" y="4893881"/>
            <a:ext cx="5937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0000"/>
                </a:solidFill>
                <a:latin typeface="微软雅黑" panose="020B0503020204020204" pitchFamily="34" charset="-122"/>
                <a:ea typeface="微软雅黑" panose="020B0503020204020204" pitchFamily="34" charset="-122"/>
              </a:rPr>
              <a:t>能否在</a:t>
            </a:r>
            <a:r>
              <a:rPr lang="en-US" altLang="zh-CN" sz="1800" dirty="0">
                <a:solidFill>
                  <a:srgbClr val="FF0000"/>
                </a:solidFill>
                <a:latin typeface="微软雅黑" panose="020B0503020204020204" pitchFamily="34" charset="-122"/>
                <a:ea typeface="微软雅黑" panose="020B0503020204020204" pitchFamily="34" charset="-122"/>
              </a:rPr>
              <a:t>VS2019 Community</a:t>
            </a:r>
            <a:r>
              <a:rPr lang="zh-CN" altLang="en-US" sz="1800" dirty="0">
                <a:solidFill>
                  <a:srgbClr val="FF0000"/>
                </a:solidFill>
                <a:latin typeface="微软雅黑" panose="020B0503020204020204" pitchFamily="34" charset="-122"/>
                <a:ea typeface="微软雅黑" panose="020B0503020204020204" pitchFamily="34" charset="-122"/>
              </a:rPr>
              <a:t>中调用</a:t>
            </a:r>
            <a:r>
              <a:rPr lang="en-US" altLang="zh-CN" sz="1800" dirty="0">
                <a:solidFill>
                  <a:srgbClr val="FF0000"/>
                </a:solidFill>
                <a:latin typeface="微软雅黑" panose="020B0503020204020204" pitchFamily="34" charset="-122"/>
                <a:ea typeface="微软雅黑" panose="020B0503020204020204" pitchFamily="34" charset="-122"/>
              </a:rPr>
              <a:t>Office2019</a:t>
            </a:r>
            <a:r>
              <a:rPr lang="zh-CN" altLang="en-US" sz="1800" dirty="0">
                <a:solidFill>
                  <a:srgbClr val="FF0000"/>
                </a:solidFill>
                <a:latin typeface="微软雅黑" panose="020B0503020204020204" pitchFamily="34" charset="-122"/>
                <a:ea typeface="微软雅黑" panose="020B0503020204020204" pitchFamily="34" charset="-122"/>
              </a:rPr>
              <a:t>的对象 ？</a:t>
            </a:r>
          </a:p>
        </p:txBody>
      </p:sp>
    </p:spTree>
    <p:extLst>
      <p:ext uri="{BB962C8B-B14F-4D97-AF65-F5344CB8AC3E}">
        <p14:creationId xmlns:p14="http://schemas.microsoft.com/office/powerpoint/2010/main" val="403076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a:prstGeom prst="rect">
            <a:avLst/>
          </a:prstGeo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a:prstGeom prst="rect">
            <a:avLst/>
          </a:prstGeo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a:prstGeom prst="rect">
            <a:avLst/>
          </a:prstGeo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a:prstGeom prst="rect">
            <a:avLst/>
          </a:prstGeo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a:prstGeom prst="rect">
            <a:avLst/>
          </a:prstGeo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a:prstGeom prst="rect">
            <a:avLst/>
          </a:prstGeo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a:prstGeom prst="rect">
            <a:avLst/>
          </a:prstGeo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a:prstGeom prst="rect">
            <a:avLst/>
          </a:prstGeo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2321781" y="1039578"/>
            <a:ext cx="6901731" cy="720725"/>
          </a:xfrm>
        </p:spPr>
        <p:txBody>
          <a:bodyPr/>
          <a:lstStyle/>
          <a:p>
            <a:pPr eaLnBrk="1" hangingPunct="1"/>
            <a:r>
              <a:rPr lang="en-US" altLang="zh-CN" dirty="0"/>
              <a:t>COM - brief introduction</a:t>
            </a:r>
            <a:endParaRPr lang="zh-CN" altLang="en-US" dirty="0"/>
          </a:p>
        </p:txBody>
      </p:sp>
      <p:sp>
        <p:nvSpPr>
          <p:cNvPr id="6148" name="Rectangle 3"/>
          <p:cNvSpPr>
            <a:spLocks noGrp="1" noChangeArrowheads="1"/>
          </p:cNvSpPr>
          <p:nvPr>
            <p:ph type="body" idx="4294967295"/>
          </p:nvPr>
        </p:nvSpPr>
        <p:spPr>
          <a:xfrm>
            <a:off x="1049571" y="2146852"/>
            <a:ext cx="10455965" cy="3307743"/>
          </a:xfrm>
          <a:prstGeom prst="rect">
            <a:avLst/>
          </a:prstGeom>
        </p:spPr>
        <p:txBody>
          <a:bodyPr>
            <a:normAutofit fontScale="85000" lnSpcReduction="10000"/>
          </a:bodyPr>
          <a:lstStyle/>
          <a:p>
            <a:pPr>
              <a:buFont typeface="Wingdings" panose="05000000000000000000" pitchFamily="2" charset="2"/>
              <a:buChar char="p"/>
            </a:pPr>
            <a:r>
              <a:rPr lang="en-US" altLang="zh-CN" sz="2800" dirty="0">
                <a:solidFill>
                  <a:srgbClr val="002060"/>
                </a:solidFill>
              </a:rPr>
              <a:t>   </a:t>
            </a:r>
            <a:r>
              <a:rPr lang="en-US" altLang="zh-CN" sz="2800" dirty="0"/>
              <a:t>Component Object Model (COM) </a:t>
            </a:r>
            <a:r>
              <a:rPr lang="zh-CN" altLang="en-US" sz="2800" dirty="0"/>
              <a:t>组件对象模型</a:t>
            </a:r>
            <a:endParaRPr lang="en-US" altLang="zh-CN" sz="2800" dirty="0">
              <a:solidFill>
                <a:srgbClr val="002060"/>
              </a:solidFill>
            </a:endParaRPr>
          </a:p>
          <a:p>
            <a:pPr>
              <a:buFont typeface="Wingdings" panose="05000000000000000000" pitchFamily="2" charset="2"/>
              <a:buChar char="p"/>
            </a:pPr>
            <a:r>
              <a:rPr lang="en-US" altLang="zh-CN" sz="2800" dirty="0"/>
              <a:t>   </a:t>
            </a:r>
            <a:r>
              <a:rPr lang="en-US" altLang="zh-CN" sz="2800" dirty="0">
                <a:solidFill>
                  <a:srgbClr val="002060"/>
                </a:solidFill>
              </a:rPr>
              <a:t>COM </a:t>
            </a:r>
            <a:r>
              <a:rPr lang="en-US" altLang="zh-CN" sz="2800" dirty="0"/>
              <a:t>is a binary-interface standard for software components introduced by Microsoft in 1993</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endParaRPr lang="en-US" altLang="zh-CN" sz="2800" dirty="0">
              <a:solidFill>
                <a:srgbClr val="002060"/>
              </a:solidFill>
            </a:endParaRPr>
          </a:p>
          <a:p>
            <a:pPr>
              <a:buFont typeface="Wingdings" panose="05000000000000000000" pitchFamily="2" charset="2"/>
              <a:buChar char="p"/>
            </a:pPr>
            <a:r>
              <a:rPr lang="en-US" altLang="zh-CN" sz="2800" dirty="0"/>
              <a:t>   enable IPC object creation via different programming languages</a:t>
            </a:r>
            <a:r>
              <a:rPr lang="en-US" altLang="zh-CN" sz="2800" dirty="0">
                <a:solidFill>
                  <a:srgbClr val="002060"/>
                </a:solidFill>
              </a:rPr>
              <a:t>  </a:t>
            </a:r>
            <a:r>
              <a:rPr lang="zh-CN" altLang="en-US" sz="2800" dirty="0">
                <a:solidFill>
                  <a:srgbClr val="002060"/>
                </a:solidFill>
              </a:rPr>
              <a:t> </a:t>
            </a:r>
          </a:p>
        </p:txBody>
      </p:sp>
      <p:sp>
        <p:nvSpPr>
          <p:cNvPr id="2" name="矩形 1"/>
          <p:cNvSpPr/>
          <p:nvPr/>
        </p:nvSpPr>
        <p:spPr>
          <a:xfrm>
            <a:off x="1429279" y="5510387"/>
            <a:ext cx="9696547" cy="923330"/>
          </a:xfrm>
          <a:prstGeom prst="rect">
            <a:avLst/>
          </a:prstGeom>
        </p:spPr>
        <p:txBody>
          <a:bodyPr wrap="square">
            <a:spAutoFit/>
          </a:bodyPr>
          <a:lstStyle/>
          <a:p>
            <a:r>
              <a:rPr lang="zh-CN" altLang="en-US" sz="1800" dirty="0">
                <a:solidFill>
                  <a:srgbClr val="7030A0"/>
                </a:solidFill>
                <a:latin typeface="Arial" panose="020B0604020202020204" pitchFamily="34" charset="0"/>
                <a:cs typeface="Arial" panose="020B0604020202020204" pitchFamily="34" charset="0"/>
              </a:rPr>
              <a:t>推荐阅读材料：</a:t>
            </a:r>
            <a:endParaRPr lang="en-US" altLang="zh-CN" sz="1800" dirty="0">
              <a:solidFill>
                <a:srgbClr val="7030A0"/>
              </a:solidFill>
              <a:latin typeface="Arial" panose="020B0604020202020204" pitchFamily="34" charset="0"/>
              <a:cs typeface="Arial" panose="020B0604020202020204" pitchFamily="34" charset="0"/>
            </a:endParaRPr>
          </a:p>
          <a:p>
            <a:r>
              <a:rPr lang="en-US" altLang="zh-CN" sz="1800" dirty="0">
                <a:solidFill>
                  <a:srgbClr val="7030A0"/>
                </a:solidFill>
                <a:latin typeface="Arial" panose="020B0604020202020204" pitchFamily="34" charset="0"/>
                <a:cs typeface="Arial" panose="020B0604020202020204" pitchFamily="34" charset="0"/>
              </a:rPr>
              <a:t>https://en.wikipedia.org/wiki/Inter-process_communication</a:t>
            </a:r>
          </a:p>
          <a:p>
            <a:r>
              <a:rPr lang="en-US" altLang="zh-CN" sz="1800" dirty="0">
                <a:solidFill>
                  <a:srgbClr val="7030A0"/>
                </a:solidFill>
                <a:latin typeface="Arial" panose="020B0604020202020204" pitchFamily="34" charset="0"/>
                <a:cs typeface="Arial" panose="020B0604020202020204" pitchFamily="34" charset="0"/>
              </a:rPr>
              <a:t>https://learn.microsoft.com/en-us/windows/win32/com/component-object-model--com--portal</a:t>
            </a:r>
            <a:endParaRPr lang="zh-CN" altLang="en-US" sz="18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942709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4134951"/>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7.4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WORD</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1068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a:prstGeom prst="rect">
            <a:avLst/>
          </a:prstGeo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0E250B-B7C2-45E3-8C53-18CDC4FC4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3" y="3160934"/>
            <a:ext cx="6837702" cy="3418851"/>
          </a:xfrm>
          <a:prstGeom prst="rect">
            <a:avLst/>
          </a:prstGeom>
        </p:spPr>
      </p:pic>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73" y="1512951"/>
            <a:ext cx="6088104" cy="5153025"/>
          </a:xfrm>
          <a:prstGeom prst="rect">
            <a:avLst/>
          </a:prstGeom>
        </p:spPr>
      </p:pic>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en-US" altLang="zh-CN" sz="3600" dirty="0"/>
              <a:t>C++</a:t>
            </a:r>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461" y="1291390"/>
            <a:ext cx="6721708" cy="4651474"/>
          </a:xfrm>
          <a:prstGeom prst="rect">
            <a:avLst/>
          </a:prstGeom>
        </p:spPr>
      </p:pic>
      <p:sp>
        <p:nvSpPr>
          <p:cNvPr id="4" name="矩形 3">
            <a:extLst>
              <a:ext uri="{FF2B5EF4-FFF2-40B4-BE49-F238E27FC236}">
                <a16:creationId xmlns:a16="http://schemas.microsoft.com/office/drawing/2014/main" id="{17B7FE83-00D9-44F1-B92F-CF91BE729D55}"/>
              </a:ext>
            </a:extLst>
          </p:cNvPr>
          <p:cNvSpPr/>
          <p:nvPr/>
        </p:nvSpPr>
        <p:spPr>
          <a:xfrm>
            <a:off x="115693" y="6108482"/>
            <a:ext cx="12007516" cy="307777"/>
          </a:xfrm>
          <a:prstGeom prst="rect">
            <a:avLst/>
          </a:prstGeom>
        </p:spPr>
        <p:txBody>
          <a:bodyPr wrap="square">
            <a:spAutoFit/>
          </a:bodyPr>
          <a:lstStyle/>
          <a:p>
            <a:r>
              <a:rPr lang="en-US" altLang="zh-CN" dirty="0">
                <a:solidFill>
                  <a:srgbClr val="7030A0"/>
                </a:solidFill>
              </a:rPr>
              <a:t>https://docs.microsoft.com/en-us/cpp/dotnet/walkthrough-compiling-a-cpp-program-that-targets-the-clr-in-visual-studio?redirectedfrom=MSDN&amp;view=vs-2019</a:t>
            </a:r>
            <a:endParaRPr lang="zh-CN" altLang="en-US" dirty="0">
              <a:solidFill>
                <a:srgbClr val="7030A0"/>
              </a:solidFill>
            </a:endParaRPr>
          </a:p>
        </p:txBody>
      </p:sp>
    </p:spTree>
    <p:extLst>
      <p:ext uri="{BB962C8B-B14F-4D97-AF65-F5344CB8AC3E}">
        <p14:creationId xmlns:p14="http://schemas.microsoft.com/office/powerpoint/2010/main" val="37737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a:prstGeom prst="rect">
            <a:avLst/>
          </a:prstGeo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473323"/>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197460"/>
            <a:ext cx="8596313" cy="5505490"/>
          </a:xfrm>
          <a:prstGeom prst="rect">
            <a:avLst/>
          </a:prstGeo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endParaRPr lang="en-US" altLang="zh-CN" sz="1600" dirty="0"/>
          </a:p>
          <a:p>
            <a:pPr lvl="1">
              <a:buFont typeface="Wingdings" panose="05000000000000000000" pitchFamily="2" charset="2"/>
              <a:buChar char="Ø"/>
            </a:pPr>
            <a:endParaRPr lang="en-US" altLang="zh-CN" sz="1600" dirty="0"/>
          </a:p>
          <a:p>
            <a:pPr marL="228526" lvl="1">
              <a:spcBef>
                <a:spcPts val="1000"/>
              </a:spcBef>
              <a:buFont typeface="Wingdings" panose="05000000000000000000" pitchFamily="2" charset="2"/>
              <a:buChar char="p"/>
            </a:pPr>
            <a:r>
              <a:rPr lang="en-US" altLang="zh-CN" sz="2000" dirty="0">
                <a:cs typeface="+mn-cs"/>
              </a:rPr>
              <a:t>   COM allows reuse of objects with no knowledge of their internal implementation </a:t>
            </a:r>
          </a:p>
          <a:p>
            <a:pPr lvl="1">
              <a:buFont typeface="Wingdings" panose="05000000000000000000" pitchFamily="2" charset="2"/>
              <a:buChar char="Ø"/>
            </a:pPr>
            <a:r>
              <a:rPr lang="en-US" altLang="zh-CN" sz="1600" dirty="0"/>
              <a:t> it forces component implementers to provide well-defined </a:t>
            </a:r>
            <a:r>
              <a:rPr lang="en-US" altLang="zh-CN" sz="1600" b="1" dirty="0">
                <a:solidFill>
                  <a:srgbClr val="7030A0"/>
                </a:solidFill>
              </a:rPr>
              <a:t>interfaces</a:t>
            </a:r>
            <a:r>
              <a:rPr lang="en-US" altLang="zh-CN" sz="1600" dirty="0"/>
              <a:t> that are separated from the implementation</a:t>
            </a:r>
            <a:endParaRPr lang="zh-CN" altLang="en-US" sz="1600" dirty="0"/>
          </a:p>
        </p:txBody>
      </p:sp>
      <p:sp>
        <p:nvSpPr>
          <p:cNvPr id="2" name="矩形 1"/>
          <p:cNvSpPr/>
          <p:nvPr/>
        </p:nvSpPr>
        <p:spPr>
          <a:xfrm>
            <a:off x="10488723" y="1442397"/>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1742924"/>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043451"/>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2343978"/>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
        <p:nvSpPr>
          <p:cNvPr id="8" name="矩形 7"/>
          <p:cNvSpPr/>
          <p:nvPr/>
        </p:nvSpPr>
        <p:spPr>
          <a:xfrm>
            <a:off x="10585319" y="5428329"/>
            <a:ext cx="1289905" cy="400110"/>
          </a:xfrm>
          <a:prstGeom prst="rect">
            <a:avLst/>
          </a:prstGeom>
          <a:noFill/>
        </p:spPr>
        <p:txBody>
          <a:bodyPr wrap="none" lIns="91440" tIns="45720" rIns="91440" bIns="45720">
            <a:spAutoFit/>
          </a:bodyPr>
          <a:lstStyle/>
          <a:p>
            <a:pPr algn="ctr"/>
            <a:r>
              <a:rPr lang="en-US" altLang="zh-CN" sz="2000" b="1" dirty="0" err="1">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iterfaces</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a:prstGeom prst="rect">
            <a:avLst/>
          </a:prstGeo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a:prstGeom prst="rect">
            <a:avLst/>
          </a:prstGeo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prstGeom prst="rect">
            <a:avLst/>
          </a:prstGeo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a:prstGeom prst="rect">
            <a:avLst/>
          </a:prstGeo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a:prstGeom prst="rect">
            <a:avLst/>
          </a:prstGeo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solidFill>
                  <a:schemeClr val="bg2">
                    <a:lumMod val="10000"/>
                  </a:schemeClr>
                </a:solidFill>
              </a:rPr>
              <a:t>使用 </a:t>
            </a:r>
            <a:r>
              <a:rPr lang="en-US" altLang="zh-CN" dirty="0" err="1">
                <a:solidFill>
                  <a:schemeClr val="bg2">
                    <a:lumMod val="10000"/>
                  </a:schemeClr>
                </a:solidFill>
              </a:rPr>
              <a:t>TypeText</a:t>
            </a:r>
            <a:r>
              <a:rPr lang="en-US" altLang="zh-CN" dirty="0">
                <a:solidFill>
                  <a:schemeClr val="bg2">
                    <a:lumMod val="10000"/>
                  </a:schemeClr>
                </a:solidFill>
              </a:rPr>
              <a:t> </a:t>
            </a:r>
            <a:r>
              <a:rPr lang="zh-CN" altLang="en-US" dirty="0">
                <a:solidFill>
                  <a:schemeClr val="bg2">
                    <a:lumMod val="10000"/>
                  </a:schemeClr>
                </a:solidFill>
              </a:rPr>
              <a:t>插入文本</a:t>
            </a:r>
          </a:p>
        </p:txBody>
      </p:sp>
      <p:sp>
        <p:nvSpPr>
          <p:cNvPr id="4" name="Text Box 4">
            <a:extLst>
              <a:ext uri="{FF2B5EF4-FFF2-40B4-BE49-F238E27FC236}">
                <a16:creationId xmlns:a16="http://schemas.microsoft.com/office/drawing/2014/main" id="{F6424A04-8AA4-4882-8EEF-0DDFF5D8D234}"/>
              </a:ext>
            </a:extLst>
          </p:cNvPr>
          <p:cNvSpPr txBox="1">
            <a:spLocks noChangeArrowheads="1"/>
          </p:cNvSpPr>
          <p:nvPr/>
        </p:nvSpPr>
        <p:spPr bwMode="auto">
          <a:xfrm>
            <a:off x="1548744" y="1407468"/>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声明一个 </a:t>
            </a:r>
            <a:r>
              <a:rPr lang="en-US" altLang="zh-CN" sz="2000" b="1" dirty="0">
                <a:solidFill>
                  <a:schemeClr val="bg2">
                    <a:lumMod val="10000"/>
                  </a:schemeClr>
                </a:solidFill>
                <a:latin typeface="Consolas" panose="020B0609020204030204" pitchFamily="49" charset="0"/>
                <a:ea typeface="微软雅黑" panose="020B0503020204020204" pitchFamily="34" charset="-122"/>
              </a:rPr>
              <a:t>Selection</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对象变量</a:t>
            </a:r>
          </a:p>
        </p:txBody>
      </p:sp>
      <p:sp>
        <p:nvSpPr>
          <p:cNvPr id="5" name="Rectangle 3">
            <a:extLst>
              <a:ext uri="{FF2B5EF4-FFF2-40B4-BE49-F238E27FC236}">
                <a16:creationId xmlns:a16="http://schemas.microsoft.com/office/drawing/2014/main" id="{7DEA08B6-70DA-4563-B2FF-581EA6814E9F}"/>
              </a:ext>
            </a:extLst>
          </p:cNvPr>
          <p:cNvSpPr txBox="1">
            <a:spLocks noChangeArrowheads="1"/>
          </p:cNvSpPr>
          <p:nvPr/>
        </p:nvSpPr>
        <p:spPr bwMode="auto">
          <a:xfrm>
            <a:off x="1549177" y="1860262"/>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MsWord.</a:t>
            </a:r>
            <a:r>
              <a:rPr lang="en-US" altLang="zh-CN" sz="2000" dirty="0" err="1">
                <a:solidFill>
                  <a:srgbClr val="92D050"/>
                </a:solidFill>
                <a:latin typeface="Consolas" panose="020B0609020204030204" pitchFamily="49" charset="0"/>
              </a:rPr>
              <a:t>Selection</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oWordApplic.Selection</a:t>
            </a:r>
            <a:r>
              <a:rPr lang="en-US" altLang="zh-CN" sz="2000" dirty="0">
                <a:solidFill>
                  <a:schemeClr val="bg1"/>
                </a:solidFill>
                <a:latin typeface="Consolas" panose="020B0609020204030204" pitchFamily="49" charset="0"/>
              </a:rPr>
              <a:t>;</a:t>
            </a:r>
            <a:endParaRPr lang="en-US" altLang="zh-CN" sz="2000" kern="0" dirty="0">
              <a:solidFill>
                <a:schemeClr val="bg1"/>
              </a:solidFill>
              <a:latin typeface="Consolas" panose="020B0609020204030204" pitchFamily="49" charset="0"/>
            </a:endParaRPr>
          </a:p>
        </p:txBody>
      </p:sp>
      <p:sp>
        <p:nvSpPr>
          <p:cNvPr id="6" name="Text Box 4">
            <a:extLst>
              <a:ext uri="{FF2B5EF4-FFF2-40B4-BE49-F238E27FC236}">
                <a16:creationId xmlns:a16="http://schemas.microsoft.com/office/drawing/2014/main" id="{4E87EDE4-496D-4BE2-847E-8C9D794D1FF7}"/>
              </a:ext>
            </a:extLst>
          </p:cNvPr>
          <p:cNvSpPr txBox="1">
            <a:spLocks noChangeArrowheads="1"/>
          </p:cNvSpPr>
          <p:nvPr/>
        </p:nvSpPr>
        <p:spPr bwMode="auto">
          <a:xfrm>
            <a:off x="1548743" y="2429812"/>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如果 </a:t>
            </a:r>
            <a:r>
              <a:rPr lang="en-US" altLang="zh-CN" sz="2000" dirty="0">
                <a:solidFill>
                  <a:schemeClr val="bg2">
                    <a:lumMod val="10000"/>
                  </a:schemeClr>
                </a:solidFill>
                <a:latin typeface="Consolas" panose="020B0609020204030204" pitchFamily="49" charset="0"/>
                <a:ea typeface="微软雅黑" panose="020B0503020204020204" pitchFamily="34" charset="-122"/>
              </a:rPr>
              <a:t>Overtype</a:t>
            </a:r>
            <a:r>
              <a:rPr lang="en-US" altLang="zh-CN" sz="2000" dirty="0">
                <a:solidFill>
                  <a:schemeClr val="bg2">
                    <a:lumMod val="10000"/>
                  </a:schemeClr>
                </a:solidFill>
                <a:latin typeface="微软雅黑" panose="020B0503020204020204" pitchFamily="34" charset="-122"/>
                <a:ea typeface="微软雅黑" panose="020B0503020204020204" pitchFamily="34" charset="-122"/>
              </a:rPr>
              <a:t> </a:t>
            </a:r>
            <a:r>
              <a:rPr lang="zh-CN" altLang="en-US" sz="2000" dirty="0">
                <a:solidFill>
                  <a:schemeClr val="bg2">
                    <a:lumMod val="10000"/>
                  </a:schemeClr>
                </a:solidFill>
                <a:latin typeface="微软雅黑" panose="020B0503020204020204" pitchFamily="34" charset="-122"/>
                <a:ea typeface="微软雅黑" panose="020B0503020204020204" pitchFamily="34" charset="-122"/>
              </a:rPr>
              <a:t>选项是打开的，则将其关闭</a:t>
            </a:r>
          </a:p>
        </p:txBody>
      </p:sp>
      <p:sp>
        <p:nvSpPr>
          <p:cNvPr id="7" name="Rectangle 3">
            <a:extLst>
              <a:ext uri="{FF2B5EF4-FFF2-40B4-BE49-F238E27FC236}">
                <a16:creationId xmlns:a16="http://schemas.microsoft.com/office/drawing/2014/main" id="{1CA2EA72-E844-4319-A673-227684E7DA44}"/>
              </a:ext>
            </a:extLst>
          </p:cNvPr>
          <p:cNvSpPr txBox="1">
            <a:spLocks noChangeArrowheads="1"/>
          </p:cNvSpPr>
          <p:nvPr/>
        </p:nvSpPr>
        <p:spPr bwMode="auto">
          <a:xfrm>
            <a:off x="1548742" y="2882605"/>
            <a:ext cx="9052997" cy="400110"/>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err="1">
                <a:solidFill>
                  <a:schemeClr val="bg1"/>
                </a:solidFill>
                <a:latin typeface="Consolas" panose="020B0609020204030204" pitchFamily="49" charset="0"/>
              </a:rPr>
              <a:t>oWordApplic.Options.Overtype</a:t>
            </a:r>
            <a:r>
              <a:rPr lang="en-US" altLang="zh-CN" sz="2000" dirty="0">
                <a:solidFill>
                  <a:schemeClr val="bg1"/>
                </a:solidFill>
                <a:latin typeface="Consolas" panose="020B0609020204030204" pitchFamily="49" charset="0"/>
              </a:rPr>
              <a:t> = </a:t>
            </a:r>
            <a:r>
              <a:rPr lang="en-US" altLang="zh-CN" sz="2000" dirty="0">
                <a:solidFill>
                  <a:srgbClr val="00B0F0"/>
                </a:solidFill>
                <a:latin typeface="Consolas" panose="020B0609020204030204" pitchFamily="49" charset="0"/>
              </a:rPr>
              <a:t>false</a:t>
            </a:r>
            <a:r>
              <a:rPr lang="en-US" altLang="zh-CN" sz="2000" dirty="0">
                <a:solidFill>
                  <a:schemeClr val="bg1"/>
                </a:solidFill>
                <a:latin typeface="Consolas" panose="020B0609020204030204" pitchFamily="49" charset="0"/>
              </a:rPr>
              <a:t>;	</a:t>
            </a:r>
            <a:r>
              <a:rPr lang="en-US" altLang="zh-CN" sz="2000" dirty="0">
                <a:solidFill>
                  <a:srgbClr val="00B050"/>
                </a:solidFill>
                <a:latin typeface="Consolas" panose="020B0609020204030204" pitchFamily="49" charset="0"/>
              </a:rPr>
              <a:t>//overtype </a:t>
            </a:r>
            <a:r>
              <a:rPr lang="zh-CN" altLang="en-US" sz="2000" dirty="0">
                <a:solidFill>
                  <a:srgbClr val="00B050"/>
                </a:solidFill>
                <a:latin typeface="Consolas" panose="020B0609020204030204" pitchFamily="49" charset="0"/>
              </a:rPr>
              <a:t>改写模式</a:t>
            </a:r>
            <a:endParaRPr lang="en-US" altLang="zh-CN" sz="2000" kern="0" dirty="0">
              <a:solidFill>
                <a:srgbClr val="00B050"/>
              </a:solidFill>
              <a:latin typeface="Consolas" panose="020B0609020204030204" pitchFamily="49" charset="0"/>
            </a:endParaRPr>
          </a:p>
        </p:txBody>
      </p:sp>
      <p:sp>
        <p:nvSpPr>
          <p:cNvPr id="8" name="Text Box 4">
            <a:extLst>
              <a:ext uri="{FF2B5EF4-FFF2-40B4-BE49-F238E27FC236}">
                <a16:creationId xmlns:a16="http://schemas.microsoft.com/office/drawing/2014/main" id="{2357DE2D-100B-4D42-B3B3-F0D336359018}"/>
              </a:ext>
            </a:extLst>
          </p:cNvPr>
          <p:cNvSpPr txBox="1">
            <a:spLocks noChangeArrowheads="1"/>
          </p:cNvSpPr>
          <p:nvPr/>
        </p:nvSpPr>
        <p:spPr bwMode="auto">
          <a:xfrm>
            <a:off x="1548743" y="3465319"/>
            <a:ext cx="7119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None/>
            </a:pPr>
            <a:r>
              <a:rPr lang="zh-CN" altLang="en-US" sz="2000" dirty="0">
                <a:solidFill>
                  <a:schemeClr val="bg2">
                    <a:lumMod val="10000"/>
                  </a:schemeClr>
                </a:solidFill>
                <a:latin typeface="微软雅黑" panose="020B0503020204020204" pitchFamily="34" charset="-122"/>
                <a:ea typeface="微软雅黑" panose="020B0503020204020204" pitchFamily="34" charset="-122"/>
              </a:rPr>
              <a:t>测试当前选择是否是插入点</a:t>
            </a:r>
          </a:p>
        </p:txBody>
      </p:sp>
      <p:sp>
        <p:nvSpPr>
          <p:cNvPr id="9" name="Rectangle 3">
            <a:extLst>
              <a:ext uri="{FF2B5EF4-FFF2-40B4-BE49-F238E27FC236}">
                <a16:creationId xmlns:a16="http://schemas.microsoft.com/office/drawing/2014/main" id="{74712276-BB8F-4723-A8C3-C264349E02A3}"/>
              </a:ext>
            </a:extLst>
          </p:cNvPr>
          <p:cNvSpPr txBox="1">
            <a:spLocks noChangeArrowheads="1"/>
          </p:cNvSpPr>
          <p:nvPr/>
        </p:nvSpPr>
        <p:spPr bwMode="auto">
          <a:xfrm>
            <a:off x="1548741" y="4028079"/>
            <a:ext cx="9052997" cy="2061295"/>
          </a:xfrm>
          <a:prstGeom prst="rect">
            <a:avLst/>
          </a:prstGeom>
          <a:solidFill>
            <a:schemeClr val="tx1"/>
          </a:solidFill>
          <a:ln>
            <a:noFill/>
          </a:ln>
        </p:spPr>
        <p:txBody>
          <a:bodyPr vert="horz" wrap="square" lIns="68589" tIns="34295" rIns="68589" bIns="34295" numCol="1" anchor="t" anchorCtr="0" compatLnSpc="1">
            <a:noAutofit/>
          </a:bodyPr>
          <a:lst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marL="0" indent="0" defTabSz="914400">
              <a:buNone/>
            </a:pPr>
            <a:r>
              <a:rPr lang="en-US" altLang="zh-CN" sz="2000" dirty="0">
                <a:solidFill>
                  <a:schemeClr val="bg1"/>
                </a:solidFill>
                <a:latin typeface="Consolas" panose="020B0609020204030204" pitchFamily="49" charset="0"/>
              </a:rPr>
              <a:t>if (</a:t>
            </a:r>
            <a:r>
              <a:rPr lang="en-US" altLang="zh-CN" sz="2000" dirty="0" err="1">
                <a:solidFill>
                  <a:schemeClr val="bg1"/>
                </a:solidFill>
                <a:latin typeface="Consolas" panose="020B0609020204030204" pitchFamily="49" charset="0"/>
              </a:rPr>
              <a:t>currentSelection.Type</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Word.</a:t>
            </a:r>
            <a:r>
              <a:rPr lang="en-US" altLang="zh-CN" sz="2000" dirty="0" err="1">
                <a:solidFill>
                  <a:srgbClr val="92D050"/>
                </a:solidFill>
                <a:latin typeface="Consolas" panose="020B0609020204030204" pitchFamily="49" charset="0"/>
              </a:rPr>
              <a:t>WdSelectionType</a:t>
            </a:r>
            <a:r>
              <a:rPr lang="en-US" altLang="zh-CN" sz="2000" dirty="0" err="1">
                <a:solidFill>
                  <a:schemeClr val="bg1"/>
                </a:solidFill>
                <a:latin typeface="Consolas" panose="020B0609020204030204" pitchFamily="49" charset="0"/>
              </a:rPr>
              <a:t>.wdSelectionIP</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currentSelection.TypeText</a:t>
            </a:r>
            <a:r>
              <a:rPr lang="en-US" altLang="zh-CN" sz="2000" dirty="0">
                <a:solidFill>
                  <a:schemeClr val="bg1"/>
                </a:solidFill>
                <a:latin typeface="Consolas" panose="020B0609020204030204" pitchFamily="49" charset="0"/>
              </a:rPr>
              <a:t>(</a:t>
            </a:r>
            <a:r>
              <a:rPr lang="en-US" altLang="zh-CN" sz="2000" dirty="0">
                <a:solidFill>
                  <a:schemeClr val="accent1">
                    <a:lumMod val="60000"/>
                    <a:lumOff val="40000"/>
                  </a:schemeClr>
                </a:solidFill>
                <a:latin typeface="Consolas" panose="020B0609020204030204" pitchFamily="49" charset="0"/>
              </a:rPr>
              <a:t>"Inserting at insertion point."</a:t>
            </a:r>
            <a:r>
              <a:rPr lang="en-US" altLang="zh-CN" sz="2000" dirty="0">
                <a:solidFill>
                  <a:schemeClr val="bg1"/>
                </a:solidFill>
                <a:latin typeface="Consolas" panose="020B0609020204030204" pitchFamily="49" charset="0"/>
              </a:rPr>
              <a:t>);</a:t>
            </a:r>
          </a:p>
          <a:p>
            <a:pPr marL="0" indent="0" defTabSz="914400">
              <a:buNone/>
            </a:pP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currentSelection.TypeParagraph</a:t>
            </a:r>
            <a:r>
              <a:rPr lang="en-US" altLang="zh-CN" sz="2000" dirty="0">
                <a:solidFill>
                  <a:schemeClr val="bg1"/>
                </a:solidFill>
                <a:latin typeface="Consolas" panose="020B0609020204030204" pitchFamily="49" charset="0"/>
              </a:rPr>
              <a:t>(); </a:t>
            </a:r>
          </a:p>
          <a:p>
            <a:pPr marL="0" indent="0" defTabSz="914400">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1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rgbClr val="00B0F0"/>
                </a:solidFill>
                <a:latin typeface="Consolas" panose="020B0609020204030204" pitchFamily="49" charset="0"/>
                <a:ea typeface="微软雅黑" panose="020B0503020204020204" pitchFamily="34" charset="-122"/>
              </a:rPr>
              <a:t>else</a:t>
            </a: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F0"/>
                </a:solidFill>
                <a:latin typeface="Consolas" panose="020B0609020204030204" pitchFamily="49" charset="0"/>
                <a:ea typeface="微软雅黑" panose="020B0503020204020204" pitchFamily="34" charset="-122"/>
              </a:rPr>
              <a:t>if</a:t>
            </a: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a:t>
            </a:r>
            <a:r>
              <a:rPr lang="en-US" altLang="zh-CN" sz="1800" dirty="0" err="1">
                <a:solidFill>
                  <a:srgbClr val="92D050"/>
                </a:solidFill>
                <a:latin typeface="Consolas" panose="020B0609020204030204" pitchFamily="49" charset="0"/>
                <a:ea typeface="微软雅黑" panose="020B0503020204020204" pitchFamily="34" charset="-122"/>
              </a:rPr>
              <a:t>WdSelectionType</a:t>
            </a:r>
            <a:r>
              <a:rPr lang="en-US" altLang="zh-CN" sz="1800" dirty="0" err="1">
                <a:solidFill>
                  <a:schemeClr val="bg1"/>
                </a:solidFill>
                <a:latin typeface="Consolas" panose="020B0609020204030204" pitchFamily="49" charset="0"/>
                <a:ea typeface="微软雅黑" panose="020B0503020204020204" pitchFamily="34" charset="-122"/>
              </a:rPr>
              <a:t>.wdSelectionNormal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a:solidFill>
                  <a:srgbClr val="00B050"/>
                </a:solidFill>
                <a:latin typeface="Consolas" panose="020B0609020204030204" pitchFamily="49" charset="0"/>
                <a:ea typeface="微软雅黑" panose="020B0503020204020204" pitchFamily="34" charset="-122"/>
              </a:rPr>
              <a:t>//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a:t>
            </a:r>
            <a:r>
              <a:rPr lang="en-US" altLang="zh-CN" sz="1800" dirty="0">
                <a:solidFill>
                  <a:schemeClr val="accent1">
                    <a:lumMod val="60000"/>
                    <a:lumOff val="40000"/>
                  </a:schemeClr>
                </a:solidFill>
                <a:latin typeface="Consolas" panose="020B0609020204030204" pitchFamily="49" charset="0"/>
                <a:ea typeface="微软雅黑" panose="020B0503020204020204" pitchFamily="34" charset="-122"/>
              </a:rPr>
              <a:t>"Inserting before a text block."</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a:prstGeom prst="rect">
            <a:avLst/>
          </a:prstGeo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a:prstGeom prst="rect">
            <a:avLst/>
          </a:prstGeo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a:prstGeom prst="rect">
            <a:avLst/>
          </a:prstGeo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a:prstGeom prst="rect">
            <a:avLst/>
          </a:prstGeo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a:prstGeom prst="rect">
            <a:avLst/>
          </a:prstGeo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a:prstGeom prst="rect">
            <a:avLst/>
          </a:prstGeo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a:prstGeom prst="rect">
            <a:avLst/>
          </a:prstGeo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a:prstGeom prst="rect">
            <a:avLst/>
          </a:prstGeo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a:prstGeom prst="rect">
            <a:avLst/>
          </a:prstGeo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a:prstGeom prst="rect">
            <a:avLst/>
          </a:prstGeo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a:prstGeom prst="rect">
            <a:avLst/>
          </a:prstGeo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a:prstGeom prst="rect">
            <a:avLst/>
          </a:prstGeo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947589"/>
            <a:ext cx="5627822" cy="318555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a:prstGeom prst="rect">
            <a:avLst/>
          </a:prstGeo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5714502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049353"/>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7.5 COM</a:t>
              </a:r>
              <a:r>
                <a:rPr lang="zh-CN" altLang="en-US" sz="2800" dirty="0">
                  <a:solidFill>
                    <a:srgbClr val="FF0000"/>
                  </a:solidFill>
                  <a:latin typeface="微软雅黑" panose="020B0503020204020204" pitchFamily="34" charset="-122"/>
                  <a:ea typeface="微软雅黑" panose="020B0503020204020204" pitchFamily="34" charset="-122"/>
                </a:rPr>
                <a:t>技术操作</a:t>
              </a:r>
              <a:r>
                <a:rPr lang="en-US" altLang="zh-CN" sz="2800" dirty="0">
                  <a:solidFill>
                    <a:srgbClr val="FF0000"/>
                  </a:solidFill>
                  <a:latin typeface="微软雅黑" panose="020B0503020204020204" pitchFamily="34" charset="-122"/>
                  <a:ea typeface="微软雅黑" panose="020B0503020204020204" pitchFamily="34" charset="-122"/>
                </a:rPr>
                <a:t>EXCEL</a:t>
              </a:r>
              <a:r>
                <a:rPr lang="zh-CN" altLang="en-US" sz="2800" dirty="0">
                  <a:solidFill>
                    <a:srgbClr val="FF0000"/>
                  </a:solidFill>
                  <a:latin typeface="微软雅黑" panose="020B0503020204020204" pitchFamily="34" charset="-122"/>
                  <a:ea typeface="微软雅黑" panose="020B0503020204020204" pitchFamily="34" charset="-122"/>
                </a:rPr>
                <a:t>对象</a:t>
              </a:r>
            </a:p>
          </p:txBody>
        </p:sp>
      </p:grpSp>
    </p:spTree>
    <p:extLst>
      <p:ext uri="{BB962C8B-B14F-4D97-AF65-F5344CB8AC3E}">
        <p14:creationId xmlns:p14="http://schemas.microsoft.com/office/powerpoint/2010/main" val="212028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a:prstGeom prst="rect">
            <a:avLst/>
          </a:prstGeo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a:prstGeom prst="rect">
            <a:avLst/>
          </a:prstGeo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a:prstGeom prst="rect">
            <a:avLst/>
          </a:prstGeo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902227" y="1162960"/>
            <a:ext cx="5057030" cy="720725"/>
          </a:xfrm>
        </p:spPr>
        <p:txBody>
          <a:bodyPr/>
          <a:lstStyle/>
          <a:p>
            <a:pPr eaLnBrk="1" hangingPunct="1"/>
            <a:r>
              <a:rPr lang="en-US" altLang="zh-CN" dirty="0"/>
              <a:t>What is interface </a:t>
            </a:r>
            <a:r>
              <a:rPr lang="zh-CN" altLang="en-US" dirty="0"/>
              <a:t>？</a:t>
            </a:r>
          </a:p>
        </p:txBody>
      </p:sp>
      <p:sp>
        <p:nvSpPr>
          <p:cNvPr id="7172" name="Rectangle 3"/>
          <p:cNvSpPr>
            <a:spLocks noGrp="1" noChangeArrowheads="1"/>
          </p:cNvSpPr>
          <p:nvPr>
            <p:ph type="body" idx="4294967295"/>
          </p:nvPr>
        </p:nvSpPr>
        <p:spPr>
          <a:xfrm>
            <a:off x="970059" y="2427137"/>
            <a:ext cx="10791825" cy="3616325"/>
          </a:xfrm>
          <a:prstGeom prst="rect">
            <a:avLst/>
          </a:prstGeo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a:prstGeom prst="rect">
            <a:avLst/>
          </a:prstGeo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a:prstGeom prst="rect">
            <a:avLst/>
          </a:prstGeo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a:prstGeom prst="rect">
            <a:avLst/>
          </a:prstGeo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a:prstGeom prst="rect">
            <a:avLst/>
          </a:prstGeo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a:prstGeom prst="rect">
            <a:avLst/>
          </a:prstGeo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a:prstGeom prst="rect">
            <a:avLst/>
          </a:prstGeo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a:prstGeom prst="rect">
            <a:avLst/>
          </a:prstGeo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a:prstGeom prst="rect">
            <a:avLst/>
          </a:prstGeo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a:prstGeom prst="rect">
            <a:avLst/>
          </a:prstGeo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3"/>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509954" y="749028"/>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1848013"/>
            <a:ext cx="8305220" cy="443673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a:prstGeom prst="rect">
            <a:avLst/>
          </a:prstGeo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748906"/>
            <a:ext cx="8438146" cy="4776309"/>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a:prstGeom prst="rect">
            <a:avLst/>
          </a:prstGeo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84298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grpSp>
        <p:nvGrpSpPr>
          <p:cNvPr id="6" name="组合 5">
            <a:extLst>
              <a:ext uri="{FF2B5EF4-FFF2-40B4-BE49-F238E27FC236}">
                <a16:creationId xmlns:a16="http://schemas.microsoft.com/office/drawing/2014/main" id="{5AB4D6C6-14F8-4453-BDA0-4C4568B488A4}"/>
              </a:ext>
            </a:extLst>
          </p:cNvPr>
          <p:cNvGrpSpPr/>
          <p:nvPr/>
        </p:nvGrpSpPr>
        <p:grpSpPr>
          <a:xfrm>
            <a:off x="4274769" y="5940114"/>
            <a:ext cx="5550090" cy="697612"/>
            <a:chOff x="1572358" y="1419"/>
            <a:chExt cx="5550090" cy="697612"/>
          </a:xfrm>
        </p:grpSpPr>
        <p:sp>
          <p:nvSpPr>
            <p:cNvPr id="7" name="箭头: 五边形 6">
              <a:extLst>
                <a:ext uri="{FF2B5EF4-FFF2-40B4-BE49-F238E27FC236}">
                  <a16:creationId xmlns:a16="http://schemas.microsoft.com/office/drawing/2014/main" id="{882D69BA-E63E-4592-A4B6-35CBCB167C50}"/>
                </a:ext>
              </a:extLst>
            </p:cNvPr>
            <p:cNvSpPr/>
            <p:nvPr/>
          </p:nvSpPr>
          <p:spPr>
            <a:xfrm rot="10800000">
              <a:off x="1572358" y="1419"/>
              <a:ext cx="5550090" cy="69761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FDB19C43-8AA7-4563-933C-A0A897742B57}"/>
                </a:ext>
              </a:extLst>
            </p:cNvPr>
            <p:cNvSpPr txBox="1"/>
            <p:nvPr/>
          </p:nvSpPr>
          <p:spPr>
            <a:xfrm rot="21600000">
              <a:off x="1746761" y="1419"/>
              <a:ext cx="5375687" cy="697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7628"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7.6 </a:t>
              </a:r>
              <a:r>
                <a:rPr lang="zh-CN" altLang="en-US" sz="2800" dirty="0">
                  <a:solidFill>
                    <a:srgbClr val="FF0000"/>
                  </a:solidFill>
                  <a:latin typeface="微软雅黑" panose="020B0503020204020204" pitchFamily="34" charset="-122"/>
                  <a:ea typeface="微软雅黑" panose="020B0503020204020204" pitchFamily="34" charset="-122"/>
                </a:rPr>
                <a:t>相关技术发展及变迁</a:t>
              </a:r>
            </a:p>
          </p:txBody>
        </p:sp>
      </p:grpSp>
    </p:spTree>
    <p:extLst>
      <p:ext uri="{BB962C8B-B14F-4D97-AF65-F5344CB8AC3E}">
        <p14:creationId xmlns:p14="http://schemas.microsoft.com/office/powerpoint/2010/main" val="21958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90"/>
                            </p:stCondLst>
                            <p:childTnLst>
                              <p:par>
                                <p:cTn id="65" presetID="42" presetClass="entr" presetSubtype="0" fill="hold" grpId="0" nodeType="afterEffect">
                                  <p:stCondLst>
                                    <p:cond delay="0"/>
                                  </p:stCondLst>
                                  <p:childTnLst>
                                    <p:set>
                                      <p:cBhvr>
                                        <p:cTn id="66" dur="1" fill="hold">
                                          <p:stCondLst>
                                            <p:cond delay="0"/>
                                          </p:stCondLst>
                                        </p:cTn>
                                        <p:tgtEl>
                                          <p:spTgt spid="4">
                                            <p:graphicEl>
                                              <a:dgm id="{563DA248-6C78-40F1-BD96-BE92C299E962}"/>
                                            </p:graphicEl>
                                          </p:spTgt>
                                        </p:tgtEl>
                                        <p:attrNameLst>
                                          <p:attrName>style.visibility</p:attrName>
                                        </p:attrNameLst>
                                      </p:cBhvr>
                                      <p:to>
                                        <p:strVal val="visible"/>
                                      </p:to>
                                    </p:set>
                                    <p:animEffect transition="in" filter="fade">
                                      <p:cBhvr>
                                        <p:cTn id="67" dur="10"/>
                                        <p:tgtEl>
                                          <p:spTgt spid="4">
                                            <p:graphicEl>
                                              <a:dgm id="{563DA248-6C78-40F1-BD96-BE92C299E962}"/>
                                            </p:graphicEl>
                                          </p:spTgt>
                                        </p:tgtEl>
                                      </p:cBhvr>
                                    </p:animEffect>
                                    <p:anim calcmode="lin" valueType="num">
                                      <p:cBhvr>
                                        <p:cTn id="68" dur="10" fill="hold"/>
                                        <p:tgtEl>
                                          <p:spTgt spid="4">
                                            <p:graphicEl>
                                              <a:dgm id="{563DA248-6C78-40F1-BD96-BE92C299E962}"/>
                                            </p:graphicEl>
                                          </p:spTgt>
                                        </p:tgtEl>
                                        <p:attrNameLst>
                                          <p:attrName>ppt_x</p:attrName>
                                        </p:attrNameLst>
                                      </p:cBhvr>
                                      <p:tavLst>
                                        <p:tav tm="0">
                                          <p:val>
                                            <p:strVal val="#ppt_x"/>
                                          </p:val>
                                        </p:tav>
                                        <p:tav tm="100000">
                                          <p:val>
                                            <p:strVal val="#ppt_x"/>
                                          </p:val>
                                        </p:tav>
                                      </p:tavLst>
                                    </p:anim>
                                    <p:anim calcmode="lin" valueType="num">
                                      <p:cBhvr>
                                        <p:cTn id="69" dur="10" fill="hold"/>
                                        <p:tgtEl>
                                          <p:spTgt spid="4">
                                            <p:graphicEl>
                                              <a:dgm id="{563DA248-6C78-40F1-BD96-BE92C299E962}"/>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600"/>
                            </p:stCondLst>
                            <p:childTnLst>
                              <p:par>
                                <p:cTn id="71" presetID="42" presetClass="entr" presetSubtype="0" fill="hold" grpId="0" nodeType="afterEffect">
                                  <p:stCondLst>
                                    <p:cond delay="0"/>
                                  </p:stCondLst>
                                  <p:childTnLst>
                                    <p:set>
                                      <p:cBhvr>
                                        <p:cTn id="72" dur="1" fill="hold">
                                          <p:stCondLst>
                                            <p:cond delay="0"/>
                                          </p:stCondLst>
                                        </p:cTn>
                                        <p:tgtEl>
                                          <p:spTgt spid="4">
                                            <p:graphicEl>
                                              <a:dgm id="{4CDDE00D-2FC4-4893-8899-29DB78F1008C}"/>
                                            </p:graphicEl>
                                          </p:spTgt>
                                        </p:tgtEl>
                                        <p:attrNameLst>
                                          <p:attrName>style.visibility</p:attrName>
                                        </p:attrNameLst>
                                      </p:cBhvr>
                                      <p:to>
                                        <p:strVal val="visible"/>
                                      </p:to>
                                    </p:set>
                                    <p:animEffect transition="in" filter="fade">
                                      <p:cBhvr>
                                        <p:cTn id="73" dur="10"/>
                                        <p:tgtEl>
                                          <p:spTgt spid="4">
                                            <p:graphicEl>
                                              <a:dgm id="{4CDDE00D-2FC4-4893-8899-29DB78F1008C}"/>
                                            </p:graphicEl>
                                          </p:spTgt>
                                        </p:tgtEl>
                                      </p:cBhvr>
                                    </p:animEffect>
                                    <p:anim calcmode="lin" valueType="num">
                                      <p:cBhvr>
                                        <p:cTn id="74" dur="10" fill="hold"/>
                                        <p:tgtEl>
                                          <p:spTgt spid="4">
                                            <p:graphicEl>
                                              <a:dgm id="{4CDDE00D-2FC4-4893-8899-29DB78F1008C}"/>
                                            </p:graphicEl>
                                          </p:spTgt>
                                        </p:tgtEl>
                                        <p:attrNameLst>
                                          <p:attrName>ppt_x</p:attrName>
                                        </p:attrNameLst>
                                      </p:cBhvr>
                                      <p:tavLst>
                                        <p:tav tm="0">
                                          <p:val>
                                            <p:strVal val="#ppt_x"/>
                                          </p:val>
                                        </p:tav>
                                        <p:tav tm="100000">
                                          <p:val>
                                            <p:strVal val="#ppt_x"/>
                                          </p:val>
                                        </p:tav>
                                      </p:tavLst>
                                    </p:anim>
                                    <p:anim calcmode="lin" valueType="num">
                                      <p:cBhvr>
                                        <p:cTn id="75" dur="10" fill="hold"/>
                                        <p:tgtEl>
                                          <p:spTgt spid="4">
                                            <p:graphicEl>
                                              <a:dgm id="{4CDDE00D-2FC4-4893-8899-29DB78F1008C}"/>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zh-CN" altLang="en-US" dirty="0"/>
              <a:t>云计算的时代如何在云上使用</a:t>
            </a:r>
            <a:r>
              <a:rPr lang="en-US" altLang="zh-CN" dirty="0"/>
              <a:t>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a:xfrm>
            <a:off x="838200" y="1825626"/>
            <a:ext cx="10515600" cy="3157191"/>
          </a:xfrm>
        </p:spPr>
        <p:txBody>
          <a:bodyPr/>
          <a:lstStyle/>
          <a:p>
            <a:r>
              <a:rPr lang="en-US" altLang="zh-CN" dirty="0"/>
              <a:t> </a:t>
            </a:r>
            <a:r>
              <a:rPr lang="zh-CN" altLang="en-US" dirty="0"/>
              <a:t>如何在 </a:t>
            </a:r>
            <a:r>
              <a:rPr lang="en-US" altLang="zh-CN" dirty="0"/>
              <a:t>azure </a:t>
            </a:r>
            <a:r>
              <a:rPr lang="zh-CN" altLang="en-US" dirty="0"/>
              <a:t>上注册 </a:t>
            </a:r>
            <a:r>
              <a:rPr lang="en-US" altLang="zh-CN" dirty="0"/>
              <a:t>COM </a:t>
            </a:r>
            <a:r>
              <a:rPr lang="zh-CN" altLang="en-US" dirty="0"/>
              <a:t>组件</a:t>
            </a:r>
            <a:r>
              <a:rPr lang="en-US" altLang="zh-CN" dirty="0"/>
              <a:t> </a:t>
            </a:r>
          </a:p>
          <a:p>
            <a:pPr lvl="1"/>
            <a:r>
              <a:rPr lang="en-US" altLang="zh-CN" b="1" dirty="0"/>
              <a:t>How to configure and run startup tasks for a cloud service</a:t>
            </a:r>
          </a:p>
          <a:p>
            <a:pPr lvl="1"/>
            <a:r>
              <a:rPr lang="en-US" altLang="zh-CN" b="1" dirty="0"/>
              <a:t>https://docs.microsoft.com/en-us/azure/cloud-services/cloud-services-startup-tasks</a:t>
            </a:r>
          </a:p>
          <a:p>
            <a:pPr lvl="1"/>
            <a:r>
              <a:rPr lang="en-US" altLang="zh-CN" b="1" dirty="0"/>
              <a:t>You can use startup tasks to perform operations before a role starts. Operations that you might want to perform include </a:t>
            </a:r>
            <a:r>
              <a:rPr lang="en-US" altLang="zh-CN" b="1" dirty="0">
                <a:solidFill>
                  <a:srgbClr val="FF0000"/>
                </a:solidFill>
              </a:rPr>
              <a:t>installing a component</a:t>
            </a:r>
            <a:r>
              <a:rPr lang="en-US" altLang="zh-CN" b="1" dirty="0"/>
              <a:t>, </a:t>
            </a:r>
            <a:r>
              <a:rPr lang="en-US" altLang="zh-CN" b="1" dirty="0">
                <a:solidFill>
                  <a:srgbClr val="FF0000"/>
                </a:solidFill>
              </a:rPr>
              <a:t>registering COM components</a:t>
            </a:r>
            <a:r>
              <a:rPr lang="en-US" altLang="zh-CN" b="1" dirty="0"/>
              <a:t>, </a:t>
            </a:r>
            <a:r>
              <a:rPr lang="en-US" altLang="zh-CN" b="1" dirty="0">
                <a:solidFill>
                  <a:srgbClr val="FF0000"/>
                </a:solidFill>
              </a:rPr>
              <a:t>setting registry keys</a:t>
            </a:r>
            <a:r>
              <a:rPr lang="en-US" altLang="zh-CN" b="1" dirty="0"/>
              <a:t>, or starting a long running process.</a:t>
            </a:r>
          </a:p>
          <a:p>
            <a:r>
              <a:rPr lang="en-US" altLang="zh-CN" dirty="0"/>
              <a:t> Environment variables</a:t>
            </a:r>
            <a:endParaRPr lang="zh-CN" altLang="en-US" dirty="0"/>
          </a:p>
        </p:txBody>
      </p:sp>
      <p:sp>
        <p:nvSpPr>
          <p:cNvPr id="4" name="矩形 3">
            <a:extLst>
              <a:ext uri="{FF2B5EF4-FFF2-40B4-BE49-F238E27FC236}">
                <a16:creationId xmlns:a16="http://schemas.microsoft.com/office/drawing/2014/main" id="{40278708-DC72-4BFD-9D8F-C69220D6C6A9}"/>
              </a:ext>
            </a:extLst>
          </p:cNvPr>
          <p:cNvSpPr/>
          <p:nvPr/>
        </p:nvSpPr>
        <p:spPr>
          <a:xfrm>
            <a:off x="838200" y="5243059"/>
            <a:ext cx="10830339" cy="400110"/>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https://docs.microsoft.com/en-us/azure/cloud-services-extended-support/</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5" name="矩形 4">
            <a:extLst>
              <a:ext uri="{FF2B5EF4-FFF2-40B4-BE49-F238E27FC236}">
                <a16:creationId xmlns:a16="http://schemas.microsoft.com/office/drawing/2014/main" id="{8AF57964-7DE0-425B-A234-4AA5CC49FA1F}"/>
              </a:ext>
            </a:extLst>
          </p:cNvPr>
          <p:cNvSpPr/>
          <p:nvPr/>
        </p:nvSpPr>
        <p:spPr>
          <a:xfrm>
            <a:off x="838200" y="5823021"/>
            <a:ext cx="10340009" cy="707886"/>
          </a:xfrm>
          <a:prstGeom prst="rect">
            <a:avLst/>
          </a:prstGeom>
        </p:spPr>
        <p:txBody>
          <a:bodyPr wrap="square">
            <a:spAutoFit/>
          </a:bodyPr>
          <a:lstStyle/>
          <a:p>
            <a:r>
              <a:rPr lang="en-US" altLang="zh-CN" sz="2000" dirty="0">
                <a:solidFill>
                  <a:schemeClr val="accent2">
                    <a:lumMod val="50000"/>
                  </a:schemeClr>
                </a:solidFill>
                <a:latin typeface="Cascadia Mono" panose="020B0609020000020004" pitchFamily="49" charset="0"/>
                <a:cs typeface="Cascadia Mono" panose="020B0609020000020004" pitchFamily="49" charset="0"/>
              </a:rPr>
              <a:t>Visual Studio 2022 makes it quick and easy to build modern, cloud-based applications with Azure. </a:t>
            </a:r>
            <a:endParaRPr lang="zh-CN" altLang="en-US" sz="2000" dirty="0">
              <a:solidFill>
                <a:schemeClr val="accent2">
                  <a:lumMod val="50000"/>
                </a:schemeClr>
              </a:solidFill>
              <a:latin typeface="Cascadia Mono" panose="020B0609020000020004" pitchFamily="49" charset="0"/>
              <a:cs typeface="Cascadia Mono" panose="020B0609020000020004" pitchFamily="49" charset="0"/>
            </a:endParaRPr>
          </a:p>
        </p:txBody>
      </p:sp>
      <p:sp>
        <p:nvSpPr>
          <p:cNvPr id="6" name="矩形 5">
            <a:extLst>
              <a:ext uri="{FF2B5EF4-FFF2-40B4-BE49-F238E27FC236}">
                <a16:creationId xmlns:a16="http://schemas.microsoft.com/office/drawing/2014/main" id="{3F978095-A4A4-450C-8152-4EDCC4A8F355}"/>
              </a:ext>
            </a:extLst>
          </p:cNvPr>
          <p:cNvSpPr/>
          <p:nvPr/>
        </p:nvSpPr>
        <p:spPr>
          <a:xfrm>
            <a:off x="523461" y="1404730"/>
            <a:ext cx="11092069" cy="3717235"/>
          </a:xfrm>
          <a:prstGeom prst="rect">
            <a:avLst/>
          </a:prstGeom>
          <a:solidFill>
            <a:schemeClr val="tx2">
              <a:lumMod val="20000"/>
              <a:lumOff val="80000"/>
              <a:alpha val="71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deprecated</a:t>
            </a:r>
            <a:endParaRPr kumimoji="0" lang="zh-CN" altLang="en-US"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4F53EFC-24B7-4647-B095-6DCF9FA9E8B8}"/>
              </a:ext>
            </a:extLst>
          </p:cNvPr>
          <p:cNvSpPr/>
          <p:nvPr/>
        </p:nvSpPr>
        <p:spPr>
          <a:xfrm>
            <a:off x="9044095" y="6402982"/>
            <a:ext cx="2089033" cy="307777"/>
          </a:xfrm>
          <a:prstGeom prst="rect">
            <a:avLst/>
          </a:prstGeom>
        </p:spPr>
        <p:txBody>
          <a:bodyPr wrap="none">
            <a:spAutoFit/>
          </a:bodyPr>
          <a:lstStyle/>
          <a:p>
            <a:r>
              <a:rPr lang="en-US" altLang="zh-CN" dirty="0" err="1">
                <a:solidFill>
                  <a:schemeClr val="accent2">
                    <a:lumMod val="50000"/>
                  </a:schemeClr>
                </a:solidFill>
                <a:latin typeface="Cascadia Mono" panose="020B0609020000020004" pitchFamily="49" charset="0"/>
                <a:cs typeface="Cascadia Mono" panose="020B0609020000020004" pitchFamily="49" charset="0"/>
              </a:rPr>
              <a:t>cascadia</a:t>
            </a:r>
            <a:r>
              <a:rPr lang="en-US" altLang="zh-CN" dirty="0">
                <a:solidFill>
                  <a:schemeClr val="accent2">
                    <a:lumMod val="50000"/>
                  </a:schemeClr>
                </a:solidFill>
                <a:latin typeface="Cascadia Mono" panose="020B0609020000020004" pitchFamily="49" charset="0"/>
                <a:cs typeface="Cascadia Mono" panose="020B0609020000020004" pitchFamily="49" charset="0"/>
              </a:rPr>
              <a:t> mono font</a:t>
            </a:r>
            <a:endParaRPr lang="zh-CN" altLang="en-US" dirty="0">
              <a:solidFill>
                <a:schemeClr val="accent2">
                  <a:lumMod val="50000"/>
                </a:schemeClr>
              </a:solidFill>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071200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8862B-78CC-4927-AAB8-F71A50DD97BA}"/>
              </a:ext>
            </a:extLst>
          </p:cNvPr>
          <p:cNvSpPr>
            <a:spLocks noGrp="1"/>
          </p:cNvSpPr>
          <p:nvPr>
            <p:ph type="title" idx="4294967295"/>
          </p:nvPr>
        </p:nvSpPr>
        <p:spPr/>
        <p:txBody>
          <a:bodyPr/>
          <a:lstStyle/>
          <a:p>
            <a:r>
              <a:rPr lang="en-US" altLang="zh-CN" dirty="0"/>
              <a:t>DCOM</a:t>
            </a:r>
            <a:endParaRPr lang="zh-CN" altLang="en-US" dirty="0"/>
          </a:p>
        </p:txBody>
      </p:sp>
      <p:sp>
        <p:nvSpPr>
          <p:cNvPr id="3" name="内容占位符 2">
            <a:extLst>
              <a:ext uri="{FF2B5EF4-FFF2-40B4-BE49-F238E27FC236}">
                <a16:creationId xmlns:a16="http://schemas.microsoft.com/office/drawing/2014/main" id="{DBC8D779-90F2-4521-96EA-6DF3FFAD1A42}"/>
              </a:ext>
            </a:extLst>
          </p:cNvPr>
          <p:cNvSpPr>
            <a:spLocks noGrp="1"/>
          </p:cNvSpPr>
          <p:nvPr>
            <p:ph idx="9"/>
          </p:nvPr>
        </p:nvSpPr>
        <p:spPr/>
        <p:txBody>
          <a:bodyPr/>
          <a:lstStyle/>
          <a:p>
            <a:r>
              <a:rPr lang="en-US" altLang="zh-CN" dirty="0"/>
              <a:t> The DCOM Remote Protocol extends the Component Object Model (COM) over a network by providing facilities for creating and activating objects, and for managing object references, object lifetimes, and object interface queries. </a:t>
            </a:r>
          </a:p>
          <a:p>
            <a:r>
              <a:rPr lang="en-US" altLang="zh-CN" dirty="0"/>
              <a:t> The DCOM Remote Protocol is built on top of </a:t>
            </a:r>
            <a:r>
              <a:rPr lang="en-US" altLang="zh-CN" dirty="0">
                <a:solidFill>
                  <a:srgbClr val="FF0000"/>
                </a:solidFill>
              </a:rPr>
              <a:t>R</a:t>
            </a:r>
            <a:r>
              <a:rPr lang="en-US" altLang="zh-CN" dirty="0"/>
              <a:t>emote </a:t>
            </a:r>
            <a:r>
              <a:rPr lang="en-US" altLang="zh-CN" dirty="0">
                <a:solidFill>
                  <a:srgbClr val="FF0000"/>
                </a:solidFill>
              </a:rPr>
              <a:t>P</a:t>
            </a:r>
            <a:r>
              <a:rPr lang="en-US" altLang="zh-CN" dirty="0"/>
              <a:t>rocedure </a:t>
            </a:r>
            <a:r>
              <a:rPr lang="en-US" altLang="zh-CN" dirty="0">
                <a:solidFill>
                  <a:srgbClr val="FF0000"/>
                </a:solidFill>
              </a:rPr>
              <a:t>C</a:t>
            </a:r>
            <a:r>
              <a:rPr lang="en-US" altLang="zh-CN" dirty="0"/>
              <a:t>all Protocol Extensions</a:t>
            </a:r>
            <a:endParaRPr lang="zh-CN" altLang="en-US" dirty="0"/>
          </a:p>
        </p:txBody>
      </p:sp>
      <p:pic>
        <p:nvPicPr>
          <p:cNvPr id="1026" name="Picture 2" descr="DCOM protocol stack">
            <a:extLst>
              <a:ext uri="{FF2B5EF4-FFF2-40B4-BE49-F238E27FC236}">
                <a16:creationId xmlns:a16="http://schemas.microsoft.com/office/drawing/2014/main" id="{CD589202-897D-4C59-8C1D-66C6DE6B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7" y="4338639"/>
            <a:ext cx="36671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12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Both solve the problem of "object oriented communication between computers.“</a:t>
            </a:r>
          </a:p>
          <a:p>
            <a:r>
              <a:rPr lang="en-US" altLang="zh-CN" dirty="0"/>
              <a:t> Strengths of CORBA:</a:t>
            </a:r>
          </a:p>
          <a:p>
            <a:pPr lvl="1"/>
            <a:r>
              <a:rPr lang="en-US" altLang="zh-CN" dirty="0"/>
              <a:t>Cross-platform and multi-vendor. Very strong support in Unix and mainframe systems.</a:t>
            </a:r>
          </a:p>
          <a:p>
            <a:pPr lvl="1"/>
            <a:r>
              <a:rPr lang="en-US" altLang="zh-CN" dirty="0"/>
              <a:t>Is an industry standard.</a:t>
            </a:r>
          </a:p>
          <a:p>
            <a:pPr lvl="1"/>
            <a:r>
              <a:rPr lang="en-US" altLang="zh-CN" dirty="0"/>
              <a:t>Some really excellent implementations are available for free.</a:t>
            </a:r>
          </a:p>
          <a:p>
            <a:pPr lvl="1"/>
            <a:r>
              <a:rPr lang="en-US" altLang="zh-CN" dirty="0"/>
              <a:t>Many free versions are </a:t>
            </a:r>
            <a:r>
              <a:rPr lang="en-US" altLang="zh-CN" dirty="0" err="1"/>
              <a:t>OpenSource</a:t>
            </a:r>
            <a:endParaRPr lang="en-US" altLang="zh-CN" dirty="0"/>
          </a:p>
          <a:p>
            <a:pPr lvl="1"/>
            <a:r>
              <a:rPr lang="en-US" altLang="zh-CN" dirty="0"/>
              <a:t>A wider range of programming language bindings.</a:t>
            </a:r>
          </a:p>
          <a:p>
            <a:pPr lvl="1"/>
            <a:r>
              <a:rPr lang="en-US" altLang="zh-CN" dirty="0"/>
              <a:t>Simpler programming interface.</a:t>
            </a:r>
          </a:p>
          <a:p>
            <a:pPr lvl="1"/>
            <a:r>
              <a:rPr lang="en-US" altLang="zh-CN" dirty="0"/>
              <a:t>ALL objects/interfaces can be called dynamically at run time through a data-driven interface: CORBA DII (</a:t>
            </a:r>
            <a:r>
              <a:rPr lang="en-US" altLang="zh-CN" dirty="0" err="1"/>
              <a:t>DynamicInvocationInterface</a:t>
            </a:r>
            <a:r>
              <a:rPr lang="en-US" altLang="zh-CN" dirty="0"/>
              <a:t>).</a:t>
            </a:r>
          </a:p>
          <a:p>
            <a:pPr lvl="1"/>
            <a:r>
              <a:rPr lang="en-US" altLang="zh-CN" dirty="0"/>
              <a:t>Multiple inheritance in interfaces. (COM has single inheritance between interfaces, but discourages its use, favoring multiple interfaces instead.)</a:t>
            </a:r>
            <a:endParaRPr lang="zh-CN" altLang="en-US" dirty="0"/>
          </a:p>
        </p:txBody>
      </p:sp>
    </p:spTree>
    <p:extLst>
      <p:ext uri="{BB962C8B-B14F-4D97-AF65-F5344CB8AC3E}">
        <p14:creationId xmlns:p14="http://schemas.microsoft.com/office/powerpoint/2010/main" val="102626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3888802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COM</a:t>
            </a:r>
            <a:r>
              <a:rPr lang="zh-CN" altLang="en-US" dirty="0"/>
              <a:t> </a:t>
            </a:r>
            <a:r>
              <a:rPr lang="en-US" altLang="zh-CN" dirty="0"/>
              <a:t>vs</a:t>
            </a:r>
            <a:r>
              <a:rPr lang="zh-CN" altLang="en-US" dirty="0"/>
              <a:t> </a:t>
            </a:r>
            <a:r>
              <a:rPr lang="en-US" altLang="zh-CN" dirty="0"/>
              <a:t>OMG's</a:t>
            </a:r>
            <a:r>
              <a:rPr lang="zh-CN" altLang="en-US" dirty="0"/>
              <a:t> </a:t>
            </a:r>
            <a:r>
              <a:rPr lang="en-US" altLang="zh-CN" dirty="0"/>
              <a:t>CORBA</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p:txBody>
          <a:bodyPr/>
          <a:lstStyle/>
          <a:p>
            <a:r>
              <a:rPr lang="en-US" altLang="zh-CN" dirty="0"/>
              <a:t> Strengths of COM:</a:t>
            </a:r>
          </a:p>
          <a:p>
            <a:pPr lvl="1"/>
            <a:r>
              <a:rPr lang="en-US" altLang="zh-CN" sz="1600" dirty="0"/>
              <a:t>Strong versioning support of interfaces; one can "easily" support upward and/or backward compatible interfaces on an object.</a:t>
            </a:r>
          </a:p>
          <a:p>
            <a:pPr lvl="1"/>
            <a:r>
              <a:rPr lang="en-US" altLang="zh-CN" sz="1600" dirty="0"/>
              <a:t>Good support for fine-grained objects, with in-process activation and no &gt;requirement&lt; for persistence support. (Yes, CORBA can do in-process activation -- but with limitations.)</a:t>
            </a:r>
          </a:p>
          <a:p>
            <a:pPr lvl="1"/>
            <a:r>
              <a:rPr lang="en-US" altLang="zh-CN" sz="1600" dirty="0"/>
              <a:t>Separation of "class" from "interface" -- each object/class/instance will normally support multiple interfaces, and it's easy to switch between them.</a:t>
            </a:r>
          </a:p>
          <a:p>
            <a:pPr lvl="1"/>
            <a:r>
              <a:rPr lang="en-US" altLang="zh-CN" sz="1600" dirty="0"/>
              <a:t>Price: Comes with Windows -- and so is perceived as being "free" on that platform.</a:t>
            </a:r>
          </a:p>
          <a:p>
            <a:pPr lvl="1"/>
            <a:r>
              <a:rPr lang="en-US" altLang="zh-CN" sz="1600" dirty="0"/>
              <a:t>Tool support (like within VB, VC++, J++) -- but only with </a:t>
            </a:r>
            <a:r>
              <a:rPr lang="en-US" altLang="zh-CN" sz="1600" dirty="0" err="1"/>
              <a:t>MicroSoft</a:t>
            </a:r>
            <a:r>
              <a:rPr lang="en-US" altLang="zh-CN" sz="1600" dirty="0"/>
              <a:t> tools on the Windows platform. (Untrue: some non-Microsoft tools, such as Python also have tool support for COM on the Windows platform -- </a:t>
            </a:r>
            <a:r>
              <a:rPr lang="en-US" altLang="zh-CN" sz="1600" dirty="0" err="1"/>
              <a:t>AlexMartelli</a:t>
            </a:r>
            <a:r>
              <a:rPr lang="en-US" altLang="zh-CN" sz="1600" dirty="0"/>
              <a:t>)</a:t>
            </a:r>
          </a:p>
          <a:p>
            <a:pPr lvl="1"/>
            <a:r>
              <a:rPr lang="en-US" altLang="zh-CN" sz="1600" dirty="0"/>
              <a:t>More flexible pointers; CORBA object references can only be to whole objects (as in Java), whereas COM pointers can point into the middle of structures (as in C++).</a:t>
            </a:r>
          </a:p>
          <a:p>
            <a:pPr lvl="1"/>
            <a:r>
              <a:rPr lang="en-US" altLang="zh-CN" sz="1600" dirty="0"/>
              <a:t>Strong definition of object identity: COM has a clearly-defined way to determine if two different interface pointers really refer to the same object; even if the two interfaces aren't related to each other in any way by inheritance. (Query </a:t>
            </a:r>
            <a:r>
              <a:rPr lang="en-US" altLang="zh-CN" sz="1600" dirty="0" err="1"/>
              <a:t>IUnknown</a:t>
            </a:r>
            <a:r>
              <a:rPr lang="en-US" altLang="zh-CN" sz="1600" dirty="0"/>
              <a:t> &amp; compare pointers.)</a:t>
            </a:r>
          </a:p>
        </p:txBody>
      </p:sp>
    </p:spTree>
    <p:extLst>
      <p:ext uri="{BB962C8B-B14F-4D97-AF65-F5344CB8AC3E}">
        <p14:creationId xmlns:p14="http://schemas.microsoft.com/office/powerpoint/2010/main" val="40319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a:prstGeom prst="rect">
            <a:avLst/>
          </a:prstGeo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Microsoft's</a:t>
            </a:r>
            <a:r>
              <a:rPr lang="zh-CN" altLang="en-US" dirty="0"/>
              <a:t> </a:t>
            </a:r>
            <a:r>
              <a:rPr lang="en-US" altLang="zh-CN" dirty="0"/>
              <a:t>RPC</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Microsoft's implementation of RPC is compatible with the Open Software Foundation (OSF) Distributed Computing Environment (DCE) RPC.</a:t>
            </a:r>
          </a:p>
          <a:p>
            <a:r>
              <a:rPr lang="en-US" altLang="zh-CN" dirty="0"/>
              <a:t> Microsoft Remote Procedure Call (RPC) defines a powerful technology for creating distributed client/server programs. The RPC run-time stubs and libraries manage most of the processes relating to network protocols and communication.</a:t>
            </a:r>
          </a:p>
          <a:p>
            <a:pPr lvl="1"/>
            <a:r>
              <a:rPr lang="en-US" altLang="zh-CN" dirty="0"/>
              <a:t>You can configure RPC to use one or more transports, one or more name services, and one or more security servers. </a:t>
            </a:r>
          </a:p>
          <a:p>
            <a:pPr lvl="1"/>
            <a:r>
              <a:rPr lang="en-US" altLang="zh-CN" dirty="0"/>
              <a:t>Because Microsoft RPC is designed to work with multiple providers, you can choose the providers that work best for your network. </a:t>
            </a:r>
          </a:p>
          <a:p>
            <a:pPr lvl="1"/>
            <a:r>
              <a:rPr lang="en-US" altLang="zh-CN" dirty="0"/>
              <a:t> In addition to the RPC run-time libraries, Microsoft RPC includes the Interface Definition Language (IDL) and its compiler.</a:t>
            </a:r>
          </a:p>
          <a:p>
            <a:pPr lvl="1"/>
            <a:r>
              <a:rPr lang="en-US" altLang="zh-CN" dirty="0"/>
              <a:t>Although the IDL file is a standard part of RPC, Microsoft has enhanced it to extend its functionality to </a:t>
            </a:r>
            <a:r>
              <a:rPr lang="en-US" altLang="zh-CN" dirty="0">
                <a:solidFill>
                  <a:srgbClr val="FF0000"/>
                </a:solidFill>
              </a:rPr>
              <a:t>support custom COM interfaces</a:t>
            </a:r>
            <a:r>
              <a:rPr lang="en-US" altLang="zh-CN" dirty="0"/>
              <a:t>. </a:t>
            </a:r>
          </a:p>
        </p:txBody>
      </p:sp>
    </p:spTree>
    <p:extLst>
      <p:ext uri="{BB962C8B-B14F-4D97-AF65-F5344CB8AC3E}">
        <p14:creationId xmlns:p14="http://schemas.microsoft.com/office/powerpoint/2010/main" val="20038409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a:t>web API with ASP.NET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https://docs.microsoft.com/en-us/aspnet/core/web-api/?view=aspnetcore-3.1</a:t>
            </a:r>
          </a:p>
          <a:p>
            <a:r>
              <a:rPr lang="en-US" altLang="zh-CN" dirty="0"/>
              <a:t> ASP.NET Core supports creating RESTful services, also known as web APIs, using C#. To handle requests, a web API uses controllers. Controllers in a web API are classes that derive from </a:t>
            </a:r>
            <a:r>
              <a:rPr lang="en-US" altLang="zh-CN" dirty="0" err="1"/>
              <a:t>ControllerBase</a:t>
            </a:r>
            <a:r>
              <a:rPr lang="en-US" altLang="zh-CN" dirty="0"/>
              <a:t>. This article shows how to use controllers for handling web API requests.</a:t>
            </a:r>
          </a:p>
          <a:p>
            <a:r>
              <a:rPr lang="en-US" altLang="zh-CN" dirty="0"/>
              <a:t> https://docs.microsoft.com/en-us/aspnet/core/tutorials/first-web-api?view=aspnetcore-3.1&amp;tabs=visual-studio</a:t>
            </a:r>
          </a:p>
          <a:p>
            <a:endParaRPr lang="en-US" altLang="zh-CN" dirty="0"/>
          </a:p>
        </p:txBody>
      </p:sp>
    </p:spTree>
    <p:extLst>
      <p:ext uri="{BB962C8B-B14F-4D97-AF65-F5344CB8AC3E}">
        <p14:creationId xmlns:p14="http://schemas.microsoft.com/office/powerpoint/2010/main" val="41921982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on .NET Core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https://docs.microsoft.com/en-us/aspnet/core/grpc/?view=aspnetcore-3.1</a:t>
            </a:r>
          </a:p>
          <a:p>
            <a:r>
              <a:rPr lang="en-US" altLang="zh-CN" dirty="0"/>
              <a:t> The main benefits of </a:t>
            </a:r>
            <a:r>
              <a:rPr lang="en-US" altLang="zh-CN" dirty="0" err="1"/>
              <a:t>gRPC</a:t>
            </a:r>
            <a:r>
              <a:rPr lang="en-US" altLang="zh-CN" dirty="0"/>
              <a:t> are:</a:t>
            </a:r>
          </a:p>
          <a:p>
            <a:pPr lvl="1"/>
            <a:r>
              <a:rPr lang="en-US" altLang="zh-CN" dirty="0"/>
              <a:t>Modern, high-performance, lightweight RPC framework.</a:t>
            </a:r>
          </a:p>
          <a:p>
            <a:pPr lvl="1"/>
            <a:r>
              <a:rPr lang="en-US" altLang="zh-CN" dirty="0"/>
              <a:t>Contract-first API development, using Protocol Buffers by default, allowing for language agnostic implementations.</a:t>
            </a:r>
          </a:p>
          <a:p>
            <a:pPr lvl="1"/>
            <a:r>
              <a:rPr lang="en-US" altLang="zh-CN" dirty="0"/>
              <a:t>Tooling available for many languages to generate strongly-typed servers and clients.</a:t>
            </a:r>
          </a:p>
          <a:p>
            <a:pPr lvl="1"/>
            <a:r>
              <a:rPr lang="en-US" altLang="zh-CN" dirty="0"/>
              <a:t>Supports client, server, and bi-directional streaming calls.</a:t>
            </a:r>
          </a:p>
          <a:p>
            <a:pPr lvl="1"/>
            <a:r>
              <a:rPr lang="en-US" altLang="zh-CN" dirty="0"/>
              <a:t>Reduced network usage with </a:t>
            </a:r>
            <a:r>
              <a:rPr lang="en-US" altLang="zh-CN" dirty="0" err="1"/>
              <a:t>Protobuf</a:t>
            </a:r>
            <a:r>
              <a:rPr lang="en-US" altLang="zh-CN" dirty="0"/>
              <a:t> binary serialization.</a:t>
            </a:r>
          </a:p>
          <a:p>
            <a:r>
              <a:rPr lang="en-US" altLang="zh-CN" dirty="0"/>
              <a:t> These benefits make </a:t>
            </a:r>
            <a:r>
              <a:rPr lang="en-US" altLang="zh-CN" dirty="0" err="1"/>
              <a:t>gRPC</a:t>
            </a:r>
            <a:r>
              <a:rPr lang="en-US" altLang="zh-CN" dirty="0"/>
              <a:t> ideal for:</a:t>
            </a:r>
          </a:p>
          <a:p>
            <a:pPr lvl="1"/>
            <a:r>
              <a:rPr lang="en-US" altLang="zh-CN" dirty="0"/>
              <a:t>Lightweight </a:t>
            </a:r>
            <a:r>
              <a:rPr lang="en-US" altLang="zh-CN" dirty="0">
                <a:solidFill>
                  <a:srgbClr val="FF0000"/>
                </a:solidFill>
              </a:rPr>
              <a:t>microservices</a:t>
            </a:r>
            <a:r>
              <a:rPr lang="en-US" altLang="zh-CN" dirty="0"/>
              <a:t> where efficiency is critical.</a:t>
            </a:r>
          </a:p>
          <a:p>
            <a:pPr lvl="1"/>
            <a:r>
              <a:rPr lang="en-US" altLang="zh-CN" dirty="0"/>
              <a:t>Polyglot systems where </a:t>
            </a:r>
            <a:r>
              <a:rPr lang="en-US" altLang="zh-CN" dirty="0">
                <a:solidFill>
                  <a:srgbClr val="FF0000"/>
                </a:solidFill>
              </a:rPr>
              <a:t>multiple languages </a:t>
            </a:r>
            <a:r>
              <a:rPr lang="en-US" altLang="zh-CN" dirty="0"/>
              <a:t>are required for development.</a:t>
            </a:r>
          </a:p>
          <a:p>
            <a:pPr lvl="1"/>
            <a:r>
              <a:rPr lang="en-US" altLang="zh-CN" dirty="0"/>
              <a:t>Point-to-point </a:t>
            </a:r>
            <a:r>
              <a:rPr lang="en-US" altLang="zh-CN" dirty="0">
                <a:solidFill>
                  <a:srgbClr val="FF0000"/>
                </a:solidFill>
              </a:rPr>
              <a:t>real-time services </a:t>
            </a:r>
            <a:r>
              <a:rPr lang="en-US" altLang="zh-CN" dirty="0"/>
              <a:t>that need to handle streaming requests or responses.</a:t>
            </a:r>
          </a:p>
        </p:txBody>
      </p:sp>
      <p:sp>
        <p:nvSpPr>
          <p:cNvPr id="4" name="矩形 3">
            <a:extLst>
              <a:ext uri="{FF2B5EF4-FFF2-40B4-BE49-F238E27FC236}">
                <a16:creationId xmlns:a16="http://schemas.microsoft.com/office/drawing/2014/main" id="{3FDCA945-A961-46D5-89E0-4CF3F8C6F656}"/>
              </a:ext>
            </a:extLst>
          </p:cNvPr>
          <p:cNvSpPr/>
          <p:nvPr/>
        </p:nvSpPr>
        <p:spPr>
          <a:xfrm>
            <a:off x="7638049" y="1450380"/>
            <a:ext cx="3616246" cy="307777"/>
          </a:xfrm>
          <a:prstGeom prst="rect">
            <a:avLst/>
          </a:prstGeom>
        </p:spPr>
        <p:txBody>
          <a:bodyPr wrap="none">
            <a:spAutoFit/>
          </a:bodyPr>
          <a:lstStyle/>
          <a:p>
            <a:r>
              <a:rPr lang="en-US" altLang="zh-CN" dirty="0">
                <a:solidFill>
                  <a:srgbClr val="FF0000"/>
                </a:solidFill>
              </a:rPr>
              <a:t>https://developingdane.com/service-compare/</a:t>
            </a:r>
            <a:endParaRPr lang="zh-CN" altLang="en-US" dirty="0">
              <a:solidFill>
                <a:srgbClr val="FF0000"/>
              </a:solidFill>
            </a:endParaRPr>
          </a:p>
        </p:txBody>
      </p:sp>
    </p:spTree>
    <p:extLst>
      <p:ext uri="{BB962C8B-B14F-4D97-AF65-F5344CB8AC3E}">
        <p14:creationId xmlns:p14="http://schemas.microsoft.com/office/powerpoint/2010/main" val="3883836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8DC9-90E2-4841-8870-379B3C9248C4}"/>
              </a:ext>
            </a:extLst>
          </p:cNvPr>
          <p:cNvSpPr>
            <a:spLocks noGrp="1"/>
          </p:cNvSpPr>
          <p:nvPr>
            <p:ph type="title" idx="4294967295"/>
          </p:nvPr>
        </p:nvSpPr>
        <p:spPr>
          <a:xfrm>
            <a:off x="838200" y="365126"/>
            <a:ext cx="10515600" cy="1325563"/>
          </a:xfrm>
        </p:spPr>
        <p:txBody>
          <a:bodyPr/>
          <a:lstStyle/>
          <a:p>
            <a:r>
              <a:rPr lang="en-US" altLang="zh-CN" dirty="0" err="1"/>
              <a:t>gRPC</a:t>
            </a:r>
            <a:r>
              <a:rPr lang="en-US" altLang="zh-CN" dirty="0"/>
              <a:t>, </a:t>
            </a:r>
            <a:r>
              <a:rPr lang="en-US" altLang="zh-CN" dirty="0" err="1"/>
              <a:t>softC</a:t>
            </a:r>
            <a:r>
              <a:rPr lang="en-US" altLang="zh-CN" dirty="0"/>
              <a:t> ICE, </a:t>
            </a:r>
            <a:r>
              <a:rPr lang="en-US" altLang="zh-CN" dirty="0" err="1"/>
              <a:t>HProse</a:t>
            </a:r>
            <a:endParaRPr lang="zh-CN" altLang="en-US" dirty="0"/>
          </a:p>
        </p:txBody>
      </p:sp>
      <p:sp>
        <p:nvSpPr>
          <p:cNvPr id="3" name="内容占位符 2">
            <a:extLst>
              <a:ext uri="{FF2B5EF4-FFF2-40B4-BE49-F238E27FC236}">
                <a16:creationId xmlns:a16="http://schemas.microsoft.com/office/drawing/2014/main" id="{2710C8CC-F157-4A5F-8CEF-95776F3CAFD4}"/>
              </a:ext>
            </a:extLst>
          </p:cNvPr>
          <p:cNvSpPr>
            <a:spLocks noGrp="1"/>
          </p:cNvSpPr>
          <p:nvPr>
            <p:ph idx="9"/>
          </p:nvPr>
        </p:nvSpPr>
        <p:spPr>
          <a:xfrm>
            <a:off x="622738" y="1825626"/>
            <a:ext cx="11193517" cy="4819540"/>
          </a:xfrm>
        </p:spPr>
        <p:txBody>
          <a:bodyPr/>
          <a:lstStyle/>
          <a:p>
            <a:r>
              <a:rPr lang="en-US" altLang="zh-CN" dirty="0"/>
              <a:t> https://blog.csdn.net/weixin_43943747/article/details/108943324</a:t>
            </a:r>
          </a:p>
          <a:p>
            <a:r>
              <a:rPr lang="en-US" altLang="zh-CN" dirty="0"/>
              <a:t> http://www.blogjava.net/paulwong/archive/2015/11/13/428186.html</a:t>
            </a:r>
          </a:p>
          <a:p>
            <a:pPr lvl="1"/>
            <a:r>
              <a:rPr lang="en-US" altLang="zh-CN" dirty="0"/>
              <a:t>ICE </a:t>
            </a:r>
            <a:r>
              <a:rPr lang="zh-CN" altLang="en-US" dirty="0"/>
              <a:t>几乎暴击吊打各竞争对手</a:t>
            </a:r>
            <a:endParaRPr lang="en-US" altLang="zh-CN" dirty="0"/>
          </a:p>
          <a:p>
            <a:pPr lvl="1"/>
            <a:r>
              <a:rPr lang="en-US" altLang="zh-CN" dirty="0"/>
              <a:t>ICE </a:t>
            </a:r>
            <a:r>
              <a:rPr lang="zh-CN" altLang="en-US" dirty="0"/>
              <a:t>被迫开源但小众，市场逐步被 </a:t>
            </a:r>
            <a:r>
              <a:rPr lang="en-US" altLang="zh-CN" dirty="0" err="1"/>
              <a:t>gRPC</a:t>
            </a:r>
            <a:r>
              <a:rPr lang="en-US" altLang="zh-CN" dirty="0"/>
              <a:t> </a:t>
            </a:r>
            <a:r>
              <a:rPr lang="zh-CN" altLang="en-US" dirty="0"/>
              <a:t>蚕食</a:t>
            </a:r>
            <a:endParaRPr lang="en-US" altLang="zh-CN" dirty="0"/>
          </a:p>
          <a:p>
            <a:r>
              <a:rPr lang="en-US" altLang="zh-CN" dirty="0"/>
              <a:t> ICE </a:t>
            </a:r>
            <a:r>
              <a:rPr lang="zh-CN" altLang="en-US" dirty="0"/>
              <a:t>支持实时访问</a:t>
            </a:r>
            <a:endParaRPr lang="en-US" altLang="zh-CN" dirty="0"/>
          </a:p>
          <a:p>
            <a:r>
              <a:rPr lang="en-US" altLang="zh-CN" dirty="0"/>
              <a:t> </a:t>
            </a:r>
            <a:r>
              <a:rPr lang="zh-CN" altLang="en-US" dirty="0"/>
              <a:t>国产 </a:t>
            </a:r>
            <a:r>
              <a:rPr lang="en-US" altLang="zh-CN" dirty="0" err="1"/>
              <a:t>HProse</a:t>
            </a:r>
            <a:r>
              <a:rPr lang="en-US" altLang="zh-CN" dirty="0"/>
              <a:t> </a:t>
            </a:r>
            <a:r>
              <a:rPr lang="zh-CN" altLang="en-US" dirty="0"/>
              <a:t>好用易用发展势头凶猛，需遵从国际标准化组织规范才能走向世界，如果封闭不能与国际上其它迅猛发展的技术互操作则与开放的时代潮流不符</a:t>
            </a:r>
            <a:endParaRPr lang="en-US" altLang="zh-CN" dirty="0"/>
          </a:p>
        </p:txBody>
      </p:sp>
    </p:spTree>
    <p:extLst>
      <p:ext uri="{BB962C8B-B14F-4D97-AF65-F5344CB8AC3E}">
        <p14:creationId xmlns:p14="http://schemas.microsoft.com/office/powerpoint/2010/main" val="3993122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799939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339850" y="1171575"/>
            <a:ext cx="10852150" cy="5686425"/>
          </a:xfrm>
          <a:prstGeom prst="rect">
            <a:avLst/>
          </a:prstGeo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8454</TotalTime>
  <Words>6749</Words>
  <Application>Microsoft Office PowerPoint</Application>
  <PresentationFormat>宽屏</PresentationFormat>
  <Paragraphs>713</Paragraphs>
  <Slides>95</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95</vt:i4>
      </vt:variant>
    </vt:vector>
  </HeadingPairs>
  <TitlesOfParts>
    <vt:vector size="107" baseType="lpstr">
      <vt:lpstr>微软雅黑</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outlines</vt:lpstr>
      <vt:lpstr>COM - brief introduction</vt:lpstr>
      <vt:lpstr>COM方法</vt:lpstr>
      <vt:lpstr>COM组件是什么？</vt:lpstr>
      <vt:lpstr>COM组件不是什么？</vt:lpstr>
      <vt:lpstr>What is interface ？</vt:lpstr>
      <vt:lpstr>接口是如何实现的？</vt:lpstr>
      <vt:lpstr>COM是DLL吗？</vt:lpstr>
      <vt:lpstr>COM与DLL区别</vt:lpstr>
      <vt:lpstr>ActiveX、OLE、COM之间的关系</vt:lpstr>
      <vt:lpstr>COM和ActiveX区别</vt:lpstr>
      <vt:lpstr>COM的注册</vt:lpstr>
      <vt:lpstr>outlines</vt:lpstr>
      <vt:lpstr>COM实例-接口定义</vt:lpstr>
      <vt:lpstr>COM实例-接口实现1</vt:lpstr>
      <vt:lpstr>COM实例-接口实现2</vt:lpstr>
      <vt:lpstr>COM实例-创建com接口对象</vt:lpstr>
      <vt:lpstr>COM实例-调用COM对象</vt:lpstr>
      <vt:lpstr>outlines</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outlines</vt:lpstr>
      <vt:lpstr>COM操作Word流程与实例 </vt:lpstr>
      <vt:lpstr>安装office产品</vt:lpstr>
      <vt:lpstr>程序添加word对象引用</vt:lpstr>
      <vt:lpstr>C++程序添加word对象引用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outlines</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outlines</vt:lpstr>
      <vt:lpstr>云计算的时代如何在云上使用COM</vt:lpstr>
      <vt:lpstr>DCOM</vt:lpstr>
      <vt:lpstr>Microsoft's COM vs OMG's CORBA</vt:lpstr>
      <vt:lpstr>Microsoft's COM vs OMG's CORBA</vt:lpstr>
      <vt:lpstr>Microsoft's COM vs OMG's CORBA</vt:lpstr>
      <vt:lpstr>Microsoft's RPC</vt:lpstr>
      <vt:lpstr>web API with ASP.NET Core</vt:lpstr>
      <vt:lpstr>gRPC on .NET Core</vt:lpstr>
      <vt:lpstr>gRPC, softC ICE, HProse</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418</cp:revision>
  <dcterms:created xsi:type="dcterms:W3CDTF">2014-12-05T07:09:50Z</dcterms:created>
  <dcterms:modified xsi:type="dcterms:W3CDTF">2022-11-06T04:13:08Z</dcterms:modified>
</cp:coreProperties>
</file>