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 id="2147483696" r:id="rId3"/>
    <p:sldMasterId id="2147483705" r:id="rId4"/>
  </p:sldMasterIdLst>
  <p:notesMasterIdLst>
    <p:notesMasterId r:id="rId84"/>
  </p:notesMasterIdLst>
  <p:sldIdLst>
    <p:sldId id="557" r:id="rId5"/>
    <p:sldId id="398" r:id="rId6"/>
    <p:sldId id="316" r:id="rId7"/>
    <p:sldId id="560" r:id="rId8"/>
    <p:sldId id="339" r:id="rId9"/>
    <p:sldId id="338" r:id="rId10"/>
    <p:sldId id="2008" r:id="rId11"/>
    <p:sldId id="2009" r:id="rId12"/>
    <p:sldId id="2010" r:id="rId13"/>
    <p:sldId id="456" r:id="rId14"/>
    <p:sldId id="457" r:id="rId15"/>
    <p:sldId id="570" r:id="rId16"/>
    <p:sldId id="571" r:id="rId17"/>
    <p:sldId id="569" r:id="rId18"/>
    <p:sldId id="458" r:id="rId19"/>
    <p:sldId id="459" r:id="rId20"/>
    <p:sldId id="460" r:id="rId21"/>
    <p:sldId id="461" r:id="rId22"/>
    <p:sldId id="465" r:id="rId23"/>
    <p:sldId id="462" r:id="rId24"/>
    <p:sldId id="463" r:id="rId25"/>
    <p:sldId id="572" r:id="rId26"/>
    <p:sldId id="464" r:id="rId27"/>
    <p:sldId id="415" r:id="rId28"/>
    <p:sldId id="416" r:id="rId29"/>
    <p:sldId id="417" r:id="rId30"/>
    <p:sldId id="428" r:id="rId31"/>
    <p:sldId id="466" r:id="rId32"/>
    <p:sldId id="387" r:id="rId33"/>
    <p:sldId id="388" r:id="rId34"/>
    <p:sldId id="389" r:id="rId35"/>
    <p:sldId id="467" r:id="rId36"/>
    <p:sldId id="468" r:id="rId37"/>
    <p:sldId id="559" r:id="rId38"/>
    <p:sldId id="558" r:id="rId39"/>
    <p:sldId id="561" r:id="rId40"/>
    <p:sldId id="562" r:id="rId41"/>
    <p:sldId id="469" r:id="rId42"/>
    <p:sldId id="470" r:id="rId43"/>
    <p:sldId id="471" r:id="rId44"/>
    <p:sldId id="2001" r:id="rId45"/>
    <p:sldId id="2007" r:id="rId46"/>
    <p:sldId id="472" r:id="rId47"/>
    <p:sldId id="473" r:id="rId48"/>
    <p:sldId id="573" r:id="rId49"/>
    <p:sldId id="563" r:id="rId50"/>
    <p:sldId id="564" r:id="rId51"/>
    <p:sldId id="474" r:id="rId52"/>
    <p:sldId id="475" r:id="rId53"/>
    <p:sldId id="476" r:id="rId54"/>
    <p:sldId id="477" r:id="rId55"/>
    <p:sldId id="478" r:id="rId56"/>
    <p:sldId id="479" r:id="rId57"/>
    <p:sldId id="480" r:id="rId58"/>
    <p:sldId id="565" r:id="rId59"/>
    <p:sldId id="566" r:id="rId60"/>
    <p:sldId id="481" r:id="rId61"/>
    <p:sldId id="482" r:id="rId62"/>
    <p:sldId id="483" r:id="rId63"/>
    <p:sldId id="484" r:id="rId64"/>
    <p:sldId id="485" r:id="rId65"/>
    <p:sldId id="486" r:id="rId66"/>
    <p:sldId id="487" r:id="rId67"/>
    <p:sldId id="488" r:id="rId68"/>
    <p:sldId id="489" r:id="rId69"/>
    <p:sldId id="490" r:id="rId70"/>
    <p:sldId id="491" r:id="rId71"/>
    <p:sldId id="492" r:id="rId72"/>
    <p:sldId id="493" r:id="rId73"/>
    <p:sldId id="494" r:id="rId74"/>
    <p:sldId id="495" r:id="rId75"/>
    <p:sldId id="567" r:id="rId76"/>
    <p:sldId id="568" r:id="rId77"/>
    <p:sldId id="496" r:id="rId78"/>
    <p:sldId id="497" r:id="rId79"/>
    <p:sldId id="498" r:id="rId80"/>
    <p:sldId id="499" r:id="rId81"/>
    <p:sldId id="500" r:id="rId82"/>
    <p:sldId id="455" r:id="rId83"/>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7" autoAdjust="0"/>
    <p:restoredTop sz="68269" autoAdjust="0"/>
  </p:normalViewPr>
  <p:slideViewPr>
    <p:cSldViewPr snapToGrid="0">
      <p:cViewPr varScale="1">
        <p:scale>
          <a:sx n="114" d="100"/>
          <a:sy n="114" d="100"/>
        </p:scale>
        <p:origin x="4278" y="102"/>
      </p:cViewPr>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notesMaster" Target="notesMasters/notes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10.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ata7.xml.rels><?xml version="1.0" encoding="UTF-8" standalone="yes"?>
<Relationships xmlns="http://schemas.openxmlformats.org/package/2006/relationships"><Relationship Id="rId1" Type="http://schemas.openxmlformats.org/officeDocument/2006/relationships/image" Target="../media/image2.png"/></Relationships>
</file>

<file path=ppt/diagrams/_rels/data8.xml.rels><?xml version="1.0" encoding="UTF-8" standalone="yes"?>
<Relationships xmlns="http://schemas.openxmlformats.org/package/2006/relationships"><Relationship Id="rId1" Type="http://schemas.openxmlformats.org/officeDocument/2006/relationships/image" Target="../media/image2.png"/></Relationships>
</file>

<file path=ppt/diagrams/_rels/data9.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7.xml.rels><?xml version="1.0" encoding="UTF-8" standalone="yes"?>
<Relationships xmlns="http://schemas.openxmlformats.org/package/2006/relationships"><Relationship Id="rId1" Type="http://schemas.openxmlformats.org/officeDocument/2006/relationships/image" Target="../media/image2.png"/></Relationships>
</file>

<file path=ppt/diagrams/_rels/drawing8.xml.rels><?xml version="1.0" encoding="UTF-8" standalone="yes"?>
<Relationships xmlns="http://schemas.openxmlformats.org/package/2006/relationships"><Relationship Id="rId1" Type="http://schemas.openxmlformats.org/officeDocument/2006/relationships/image" Target="../media/image2.png"/></Relationships>
</file>

<file path=ppt/diagrams/_rels/drawing9.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2.1 </a:t>
          </a:r>
          <a:r>
            <a:rPr lang="zh-CN" altLang="en-US" sz="2800" dirty="0">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2.5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2.1 </a:t>
          </a:r>
          <a:r>
            <a:rPr lang="zh-CN" altLang="en-US" sz="2800" dirty="0">
              <a:solidFill>
                <a:srgbClr val="FFFF00"/>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2.2 </a:t>
          </a:r>
          <a:r>
            <a:rPr lang="zh-CN" altLang="en-US" sz="2800" dirty="0">
              <a:solidFill>
                <a:srgbClr val="FFFF00"/>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2.3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bg1">
                  <a:lumMod val="95000"/>
                </a:schemeClr>
              </a:solidFill>
              <a:latin typeface="微软雅黑" panose="020B0503020204020204" pitchFamily="34" charset="-122"/>
              <a:ea typeface="微软雅黑" panose="020B0503020204020204" pitchFamily="34" charset="-122"/>
            </a:rPr>
            <a:t>2.4 </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进程间通信</a:t>
          </a:r>
          <a:r>
            <a:rPr lang="en-US" altLang="en-US" sz="28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2.4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2.1 </a:t>
          </a:r>
          <a:r>
            <a:rPr lang="zh-CN" altLang="en-US" sz="2800" kern="1200" dirty="0">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2.5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2.1 </a:t>
          </a:r>
          <a:r>
            <a:rPr lang="zh-CN" altLang="en-US" sz="2800" kern="1200" dirty="0">
              <a:solidFill>
                <a:srgbClr val="FFFF00"/>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2.2 </a:t>
          </a:r>
          <a:r>
            <a:rPr lang="zh-CN" altLang="en-US" sz="2800" kern="1200" dirty="0">
              <a:solidFill>
                <a:srgbClr val="FFFF00"/>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2.3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1">
                  <a:lumMod val="95000"/>
                </a:schemeClr>
              </a:solidFill>
              <a:latin typeface="微软雅黑" panose="020B0503020204020204" pitchFamily="34" charset="-122"/>
              <a:ea typeface="微软雅黑" panose="020B0503020204020204" pitchFamily="34" charset="-122"/>
            </a:rPr>
            <a:t>2.4 </a:t>
          </a:r>
          <a:r>
            <a:rPr lang="zh-CN" altLang="en-US" sz="2800" kern="1200" dirty="0">
              <a:solidFill>
                <a:schemeClr val="bg1">
                  <a:lumMod val="95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800" kern="1200" dirty="0">
              <a:solidFill>
                <a:schemeClr val="bg1">
                  <a:lumMod val="95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2.4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2023/10/13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windows/apps/design/signature-experiences/design-principl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98157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Material of this section is from Stanford</a:t>
            </a:r>
          </a:p>
          <a:p>
            <a:r>
              <a:rPr lang="en-US" altLang="zh-CN" dirty="0"/>
              <a:t>CS110(Principles of Computer Systems)</a:t>
            </a:r>
          </a:p>
          <a:p>
            <a:r>
              <a:rPr lang="en-US" altLang="zh-CN" dirty="0"/>
              <a:t>CS140(Operating Systems)</a:t>
            </a:r>
          </a:p>
          <a:p>
            <a:endParaRPr lang="en-US" altLang="zh-CN" dirty="0"/>
          </a:p>
          <a:p>
            <a:r>
              <a:rPr lang="en-US" altLang="zh-CN" dirty="0"/>
              <a:t>https://guyonbits.com/from-rodata-to-rwdata-introduction-to-memory-mapping-and-ld-scripts/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2878292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14</a:t>
            </a:fld>
            <a:endParaRPr lang="zh-CN" altLang="en-US"/>
          </a:p>
        </p:txBody>
      </p:sp>
    </p:spTree>
    <p:extLst>
      <p:ext uri="{BB962C8B-B14F-4D97-AF65-F5344CB8AC3E}">
        <p14:creationId xmlns:p14="http://schemas.microsoft.com/office/powerpoint/2010/main" val="2242492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https://docs.microsoft.com/en-us/windows-hardware/drivers/debugger/finding-the-process-id</a:t>
            </a:r>
          </a:p>
          <a:p>
            <a:r>
              <a:rPr lang="en-US" altLang="zh-CN" dirty="0"/>
              <a:t>https://www.howtogeek.com/411569/what-is-system-idle-process-and-why-is-it-using-so-much-cpu/</a:t>
            </a:r>
          </a:p>
          <a:p>
            <a:r>
              <a:rPr lang="en-US" altLang="zh-CN" dirty="0"/>
              <a:t>https://www.tecmint.com/linux-process-management/</a:t>
            </a:r>
          </a:p>
          <a:p>
            <a:r>
              <a:rPr lang="en-US" altLang="zh-CN" dirty="0"/>
              <a:t>https://www.technewstoday.com/system-idle-process-high-cpu-use/</a:t>
            </a:r>
          </a:p>
          <a:p>
            <a:endParaRPr lang="en-US" altLang="zh-CN" dirty="0"/>
          </a:p>
          <a:p>
            <a:r>
              <a:rPr lang="en-US" altLang="zh-CN" dirty="0"/>
              <a:t>https://learn.microsoft.com/en-us/windows/wsl/compare-versions</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465696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https://www.geeksforgeeks.org/difference-between-concurrency-and-parallelism/</a:t>
            </a:r>
          </a:p>
          <a:p>
            <a:endParaRPr lang="en-US" altLang="zh-CN" dirty="0"/>
          </a:p>
          <a:p>
            <a:r>
              <a:rPr lang="en-US" altLang="zh-CN" dirty="0"/>
              <a:t>interleave vs simultaneous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17</a:t>
            </a:fld>
            <a:endParaRPr lang="zh-CN" altLang="en-US"/>
          </a:p>
        </p:txBody>
      </p:sp>
    </p:spTree>
    <p:extLst>
      <p:ext uri="{BB962C8B-B14F-4D97-AF65-F5344CB8AC3E}">
        <p14:creationId xmlns:p14="http://schemas.microsoft.com/office/powerpoint/2010/main" val="45375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Linux, Fork &amp; exec are direct calls to the kernel </a:t>
            </a:r>
          </a:p>
          <a:p>
            <a:r>
              <a:rPr lang="en-US" altLang="zh-CN" dirty="0"/>
              <a:t>In Windows </a:t>
            </a:r>
            <a:r>
              <a:rPr lang="en-US" altLang="zh-CN" dirty="0" err="1"/>
              <a:t>createprocess</a:t>
            </a:r>
            <a:r>
              <a:rPr lang="en-US" altLang="zh-CN" dirty="0"/>
              <a:t> goes through window API to access kernel</a:t>
            </a:r>
          </a:p>
          <a:p>
            <a:r>
              <a:rPr lang="en-US" altLang="zh-CN" dirty="0"/>
              <a:t>Linux method of creating process is more robust than Windows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18</a:t>
            </a:fld>
            <a:endParaRPr lang="zh-CN" altLang="en-US"/>
          </a:p>
        </p:txBody>
      </p:sp>
    </p:spTree>
    <p:extLst>
      <p:ext uri="{BB962C8B-B14F-4D97-AF65-F5344CB8AC3E}">
        <p14:creationId xmlns:p14="http://schemas.microsoft.com/office/powerpoint/2010/main" val="69419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VAD</a:t>
            </a:r>
            <a:r>
              <a:rPr lang="zh-CN" altLang="en-US" dirty="0"/>
              <a:t>（</a:t>
            </a:r>
            <a:r>
              <a:rPr lang="en-US" altLang="zh-CN" dirty="0"/>
              <a:t>virtual address descriptors</a:t>
            </a:r>
            <a:r>
              <a:rPr lang="zh-CN" altLang="en-US" dirty="0"/>
              <a:t>）树定义了用户地址空间内存区的状况</a:t>
            </a:r>
            <a:endParaRPr lang="en-US" altLang="zh-CN" dirty="0"/>
          </a:p>
          <a:p>
            <a:r>
              <a:rPr lang="en-US" altLang="zh-CN" dirty="0"/>
              <a:t>https://docs.microsoft.com/en-us/windows-hardware/drivers/gettingstarted/virtual-address-spaces</a:t>
            </a:r>
          </a:p>
          <a:p>
            <a:r>
              <a:rPr lang="en-US" altLang="zh-CN" dirty="0"/>
              <a:t>Access token</a:t>
            </a:r>
            <a:r>
              <a:rPr lang="zh-CN" altLang="en-US" dirty="0"/>
              <a:t>访问令牌是用来描述进程或线程安全上下文的对象，令牌所包含的信息是与该</a:t>
            </a:r>
            <a:r>
              <a:rPr lang="en-US" altLang="zh-CN" dirty="0"/>
              <a:t>user</a:t>
            </a:r>
            <a:r>
              <a:rPr lang="zh-CN" altLang="en-US" dirty="0"/>
              <a:t>账户相关的进程或线程的身份和权限信息</a:t>
            </a:r>
            <a:endParaRPr lang="en-US" altLang="zh-CN" dirty="0"/>
          </a:p>
          <a:p>
            <a:endParaRPr lang="en-US" altLang="zh-CN" dirty="0"/>
          </a:p>
          <a:p>
            <a:r>
              <a:rPr lang="en-US" altLang="zh-CN" sz="1200" b="0" i="0" kern="1200" dirty="0">
                <a:solidFill>
                  <a:schemeClr val="tx1"/>
                </a:solidFill>
                <a:effectLst/>
                <a:latin typeface="+mn-lt"/>
                <a:ea typeface="+mn-ea"/>
                <a:cs typeface="+mn-cs"/>
              </a:rPr>
              <a:t>Mark Russinovich and David Solomon,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Microsoft Windows Internals, 7th Edition, </a:t>
            </a:r>
            <a:r>
              <a:rPr lang="en-US" altLang="zh-CN" sz="1200" b="0" i="0" u="none" strike="noStrike" kern="1200" dirty="0">
                <a:solidFill>
                  <a:schemeClr val="tx1"/>
                </a:solidFill>
                <a:effectLst/>
                <a:latin typeface="+mn-lt"/>
                <a:ea typeface="+mn-ea"/>
                <a:cs typeface="+mn-cs"/>
              </a:rPr>
              <a:t>Pearson, 2017</a:t>
            </a:r>
          </a:p>
          <a:p>
            <a:endParaRPr lang="en-US" altLang="zh-CN" sz="1200" b="0" i="0" u="none" strike="noStrike" kern="1200" dirty="0">
              <a:solidFill>
                <a:schemeClr val="tx1"/>
              </a:solidFill>
              <a:effectLst/>
              <a:latin typeface="+mn-lt"/>
              <a:ea typeface="+mn-ea"/>
              <a:cs typeface="+mn-cs"/>
            </a:endParaRPr>
          </a:p>
          <a:p>
            <a:r>
              <a:rPr lang="en-US" altLang="zh-CN" dirty="0"/>
              <a:t>https://docs.microsoft.com/en-us/windows-hardware/drivers/debugger/-vad</a:t>
            </a:r>
          </a:p>
          <a:p>
            <a:r>
              <a:rPr lang="en-US" altLang="zh-CN" dirty="0"/>
              <a:t>https://techcommunity.microsoft.com/t5/ask-the-performance-team/windows-architecture-the-basics/ba-p/372345</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20</a:t>
            </a:fld>
            <a:endParaRPr lang="zh-CN" altLang="en-US"/>
          </a:p>
        </p:txBody>
      </p:sp>
    </p:spTree>
    <p:extLst>
      <p:ext uri="{BB962C8B-B14F-4D97-AF65-F5344CB8AC3E}">
        <p14:creationId xmlns:p14="http://schemas.microsoft.com/office/powerpoint/2010/main" val="2435357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9F52C5D-9955-47A2-9EA6-38FEB66EF379}"/>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E6218432-9C5A-4AD0-9E05-B77965972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42EA566-EA1E-431B-9110-DD679A87E3A9}"/>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1C1B7D9C-8A76-4C14-A850-8C9DC9F5D5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F878B3E-8479-4A7F-B924-0DB8314B2376}"/>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2282D934-92EA-49D5-A68F-69E0FE5307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EC96916-1BAE-4A4E-BF94-2604763DB99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7FEBB5C8-282F-4906-80B9-C81D701613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Windows 11 design principles - Windows apps | Microsoft Docs</a:t>
            </a:r>
            <a:endParaRPr lang="en-US" altLang="zh-CN" dirty="0"/>
          </a:p>
          <a:p>
            <a:r>
              <a:rPr lang="en-US" altLang="zh-CN" dirty="0"/>
              <a:t>https://docs.microsoft.com/en-us/windows/apps/design/signature-experiences/design-principles</a:t>
            </a:r>
          </a:p>
          <a:p>
            <a:endParaRPr lang="en-US" altLang="zh-CN" dirty="0"/>
          </a:p>
          <a:p>
            <a:r>
              <a:rPr lang="en-US" altLang="zh-CN" dirty="0"/>
              <a:t>MVC (model, view, control)</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2</a:t>
            </a:fld>
            <a:endParaRPr lang="zh-CN" altLang="en-US" sz="1200" b="0" dirty="0"/>
          </a:p>
        </p:txBody>
      </p:sp>
    </p:spTree>
    <p:extLst>
      <p:ext uri="{BB962C8B-B14F-4D97-AF65-F5344CB8AC3E}">
        <p14:creationId xmlns:p14="http://schemas.microsoft.com/office/powerpoint/2010/main" val="1821566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a:extLst>
              <a:ext uri="{FF2B5EF4-FFF2-40B4-BE49-F238E27FC236}">
                <a16:creationId xmlns:a16="http://schemas.microsoft.com/office/drawing/2014/main" id="{17EA80DE-157D-4913-B49D-F08C1F2616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A9971D8-29B2-4338-A903-FF72461D0EF2}"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126978" name="Rectangle 2">
            <a:extLst>
              <a:ext uri="{FF2B5EF4-FFF2-40B4-BE49-F238E27FC236}">
                <a16:creationId xmlns:a16="http://schemas.microsoft.com/office/drawing/2014/main" id="{FB926353-CAE7-40B8-B2A6-F88A37F3D497}"/>
              </a:ext>
            </a:extLst>
          </p:cNvPr>
          <p:cNvSpPr>
            <a:spLocks noGrp="1" noRot="1" noChangeAspect="1" noChangeArrowheads="1" noTextEdit="1"/>
          </p:cNvSpPr>
          <p:nvPr>
            <p:ph type="sldImg"/>
          </p:nvPr>
        </p:nvSpPr>
        <p:spPr>
          <a:ln/>
        </p:spPr>
      </p:sp>
      <p:sp>
        <p:nvSpPr>
          <p:cNvPr id="126979" name="Rectangle 3">
            <a:extLst>
              <a:ext uri="{FF2B5EF4-FFF2-40B4-BE49-F238E27FC236}">
                <a16:creationId xmlns:a16="http://schemas.microsoft.com/office/drawing/2014/main" id="{A2FB92D0-74BA-43BE-9B30-26BAE29E09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a:extLst>
              <a:ext uri="{FF2B5EF4-FFF2-40B4-BE49-F238E27FC236}">
                <a16:creationId xmlns:a16="http://schemas.microsoft.com/office/drawing/2014/main" id="{80248470-19E8-4DEB-AE27-54E7219ABD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DFDC3E3-D8FF-49B1-974F-CBB24DC561A1}"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
        <p:nvSpPr>
          <p:cNvPr id="129026" name="Rectangle 2">
            <a:extLst>
              <a:ext uri="{FF2B5EF4-FFF2-40B4-BE49-F238E27FC236}">
                <a16:creationId xmlns:a16="http://schemas.microsoft.com/office/drawing/2014/main" id="{DB52E38F-5D82-4414-95C5-DE69D6525792}"/>
              </a:ext>
            </a:extLst>
          </p:cNvPr>
          <p:cNvSpPr>
            <a:spLocks noGrp="1" noRot="1" noChangeAspect="1" noChangeArrowheads="1" noTextEdit="1"/>
          </p:cNvSpPr>
          <p:nvPr>
            <p:ph type="sldImg"/>
          </p:nvPr>
        </p:nvSpPr>
        <p:spPr>
          <a:ln/>
        </p:spPr>
      </p:sp>
      <p:sp>
        <p:nvSpPr>
          <p:cNvPr id="129027" name="Rectangle 3">
            <a:extLst>
              <a:ext uri="{FF2B5EF4-FFF2-40B4-BE49-F238E27FC236}">
                <a16:creationId xmlns:a16="http://schemas.microsoft.com/office/drawing/2014/main" id="{2163D386-83B7-41FA-83A2-87538462C6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a:extLst>
              <a:ext uri="{FF2B5EF4-FFF2-40B4-BE49-F238E27FC236}">
                <a16:creationId xmlns:a16="http://schemas.microsoft.com/office/drawing/2014/main" id="{BF407A34-B615-4DE0-85CB-34FB6AE512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7FC5B38-C0FA-4C28-B996-544AC3FF5135}"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131074" name="Rectangle 2">
            <a:extLst>
              <a:ext uri="{FF2B5EF4-FFF2-40B4-BE49-F238E27FC236}">
                <a16:creationId xmlns:a16="http://schemas.microsoft.com/office/drawing/2014/main" id="{F0D7ABFF-2A43-4D5F-BE5E-3C54B01E3604}"/>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C062B3D9-5ADE-4677-B982-DCD77D5F0D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VC++</a:t>
            </a:r>
            <a:r>
              <a:rPr lang="zh-CN" altLang="en-US" dirty="0"/>
              <a:t>中 </a:t>
            </a:r>
            <a:r>
              <a:rPr lang="en-US" altLang="zh-CN" dirty="0"/>
              <a:t>system</a:t>
            </a:r>
            <a:r>
              <a:rPr lang="zh-CN" altLang="en-US" dirty="0"/>
              <a:t>（）</a:t>
            </a:r>
            <a:r>
              <a:rPr lang="en-US" altLang="zh-CN" dirty="0"/>
              <a:t>, </a:t>
            </a:r>
            <a:r>
              <a:rPr lang="en-US" altLang="zh-CN" dirty="0" err="1"/>
              <a:t>WinExec</a:t>
            </a:r>
            <a:r>
              <a:rPr lang="zh-CN" altLang="en-US" dirty="0"/>
              <a:t>（）</a:t>
            </a:r>
            <a:r>
              <a:rPr lang="en-US" altLang="zh-CN" dirty="0"/>
              <a:t>, </a:t>
            </a:r>
            <a:r>
              <a:rPr lang="en-US" altLang="zh-CN" dirty="0" err="1"/>
              <a:t>ShellExecute</a:t>
            </a:r>
            <a:r>
              <a:rPr lang="zh-CN" altLang="en-US" dirty="0"/>
              <a:t>（）</a:t>
            </a:r>
            <a:r>
              <a:rPr lang="en-US" altLang="zh-CN" dirty="0"/>
              <a:t>,</a:t>
            </a:r>
            <a:r>
              <a:rPr lang="en-US" altLang="zh-CN" dirty="0" err="1"/>
              <a:t>CreateProcess</a:t>
            </a:r>
            <a:r>
              <a:rPr lang="zh-CN" altLang="en-US" dirty="0"/>
              <a:t>（）</a:t>
            </a:r>
            <a:endParaRPr lang="en-US" altLang="zh-CN" dirty="0"/>
          </a:p>
          <a:p>
            <a:r>
              <a:rPr lang="en-US" altLang="zh-CN" dirty="0"/>
              <a:t>Win32 </a:t>
            </a:r>
            <a:r>
              <a:rPr lang="en-US" altLang="zh-CN" dirty="0" err="1"/>
              <a:t>CreateProcess</a:t>
            </a:r>
            <a:r>
              <a:rPr lang="en-US" altLang="zh-CN" dirty="0"/>
              <a:t> (), </a:t>
            </a:r>
            <a:r>
              <a:rPr lang="en-US" altLang="zh-CN" dirty="0" err="1"/>
              <a:t>WinExec</a:t>
            </a:r>
            <a:r>
              <a:rPr lang="zh-CN" altLang="en-US" dirty="0"/>
              <a:t>（）</a:t>
            </a:r>
            <a:r>
              <a:rPr lang="en-US" altLang="zh-CN" dirty="0"/>
              <a:t>, </a:t>
            </a:r>
            <a:r>
              <a:rPr lang="en-US" altLang="zh-CN" dirty="0" err="1"/>
              <a:t>ShellExecute</a:t>
            </a:r>
            <a:r>
              <a:rPr lang="zh-CN" altLang="en-US" dirty="0"/>
              <a:t>（）</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2240923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33</a:t>
            </a:fld>
            <a:endParaRPr lang="zh-CN" altLang="en-US"/>
          </a:p>
        </p:txBody>
      </p:sp>
    </p:spTree>
    <p:extLst>
      <p:ext uri="{BB962C8B-B14F-4D97-AF65-F5344CB8AC3E}">
        <p14:creationId xmlns:p14="http://schemas.microsoft.com/office/powerpoint/2010/main" val="1846972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pip</a:t>
            </a:r>
            <a:br>
              <a:rPr lang="en-US" altLang="zh-CN" dirty="0"/>
            </a:br>
            <a:r>
              <a:rPr lang="en-US" altLang="zh-CN" dirty="0"/>
              <a:t>apt-get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2326384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ELF</a:t>
            </a:r>
            <a:r>
              <a:rPr lang="zh-CN" altLang="en-US" dirty="0"/>
              <a:t>文件（</a:t>
            </a:r>
            <a:r>
              <a:rPr lang="en-US" altLang="zh-CN" dirty="0"/>
              <a:t>Executable Linkable Format</a:t>
            </a:r>
            <a:r>
              <a:rPr lang="zh-CN" altLang="en-US" dirty="0"/>
              <a:t>）是一种文件存储格式。</a:t>
            </a:r>
            <a:r>
              <a:rPr lang="en-US" altLang="zh-CN" dirty="0"/>
              <a:t>Linux</a:t>
            </a:r>
            <a:r>
              <a:rPr lang="zh-CN" altLang="en-US" dirty="0"/>
              <a:t>下的目标文件和可执行文件都按照该格式进行存储</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35</a:t>
            </a:fld>
            <a:endParaRPr lang="zh-CN" altLang="en-US"/>
          </a:p>
        </p:txBody>
      </p:sp>
    </p:spTree>
    <p:extLst>
      <p:ext uri="{BB962C8B-B14F-4D97-AF65-F5344CB8AC3E}">
        <p14:creationId xmlns:p14="http://schemas.microsoft.com/office/powerpoint/2010/main" val="1851360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segment: </a:t>
            </a:r>
            <a:r>
              <a:rPr lang="zh-CN" altLang="en-US" dirty="0"/>
              <a:t>报文段</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a:ea typeface="微软雅黑"/>
                <a:cs typeface="+mn-cs"/>
              </a:rPr>
              <a:t>第 </a:t>
            </a:r>
            <a:fld id="{CE884005-AAD7-43DA-8323-709AF992FEE5}" type="slidenum">
              <a:rPr kumimoji="0" lang="zh-CN" altLang="en-US" sz="1200" b="0" i="0" u="none" strike="noStrike" kern="1200" cap="none" spc="0" normalizeH="0" baseline="0" noProof="0" smtClean="0">
                <a:ln>
                  <a:noFill/>
                </a:ln>
                <a:solidFill>
                  <a:prstClr val="black"/>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r>
              <a:rPr kumimoji="0" lang="zh-CN" altLang="en-US" sz="1200" b="0" i="0" u="none" strike="noStrike" kern="1200" cap="none" spc="0" normalizeH="0" baseline="0" noProof="0">
                <a:ln>
                  <a:noFill/>
                </a:ln>
                <a:solidFill>
                  <a:prstClr val="black"/>
                </a:solidFill>
                <a:effectLst/>
                <a:uLnTx/>
                <a:uFillTx/>
                <a:latin typeface="Arial"/>
                <a:ea typeface="微软雅黑"/>
                <a:cs typeface="+mn-cs"/>
              </a:rPr>
              <a:t> 页</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spTree>
    <p:extLst>
      <p:ext uri="{BB962C8B-B14F-4D97-AF65-F5344CB8AC3E}">
        <p14:creationId xmlns:p14="http://schemas.microsoft.com/office/powerpoint/2010/main" val="3407203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https://learn.microsoft.com/en-us/microsoft-edge/progressive-web-apps-chromium/how-to/notifications-badges</a:t>
            </a:r>
          </a:p>
          <a:p>
            <a:endParaRPr lang="en-US" altLang="zh-CN" dirty="0"/>
          </a:p>
          <a:p>
            <a:r>
              <a:rPr lang="en-US" altLang="zh-CN" dirty="0"/>
              <a:t>https://learn.microsoft.com/en-us/windows/apps/windows-app-sdk/notifications/push-notifications/push-quickstart</a:t>
            </a:r>
          </a:p>
          <a:p>
            <a:endParaRPr lang="en-US" altLang="zh-CN" dirty="0"/>
          </a:p>
          <a:p>
            <a:r>
              <a:rPr lang="en-US" altLang="zh-CN" dirty="0"/>
              <a:t>https://learn.microsoft.com/en-us/windows/apps/design/shell/tiles-and-notifications/windows-push-notification-services--wns--overview</a:t>
            </a:r>
          </a:p>
          <a:p>
            <a:endParaRPr lang="en-US" altLang="zh-CN" dirty="0"/>
          </a:p>
          <a:p>
            <a:r>
              <a:rPr lang="en-US" altLang="zh-CN" dirty="0"/>
              <a:t>https://learn.microsoft.com/en-us/windows/uwp/communication/interprocess-communication</a:t>
            </a:r>
          </a:p>
          <a:p>
            <a:endParaRPr lang="en-US" altLang="zh-CN" dirty="0"/>
          </a:p>
          <a:p>
            <a:r>
              <a:rPr lang="en-US" altLang="zh-CN" dirty="0"/>
              <a:t>https://learn.microsoft.com/en-us/windows/apps/windows-app-sdk/notifications/app-notifications/app-notifications-quickstart?tabs=cs</a:t>
            </a:r>
          </a:p>
          <a:p>
            <a:endParaRPr lang="en-US" altLang="zh-CN" dirty="0"/>
          </a:p>
          <a:p>
            <a:r>
              <a:rPr lang="en-US" altLang="zh-CN" dirty="0"/>
              <a:t>https://learn.microsoft.com/en-us/windows/win32/ipc/interprocess-communications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44</a:t>
            </a:fld>
            <a:endParaRPr lang="zh-CN" altLang="en-US"/>
          </a:p>
        </p:txBody>
      </p:sp>
    </p:spTree>
    <p:extLst>
      <p:ext uri="{BB962C8B-B14F-4D97-AF65-F5344CB8AC3E}">
        <p14:creationId xmlns:p14="http://schemas.microsoft.com/office/powerpoint/2010/main" val="3614866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45</a:t>
            </a:fld>
            <a:endParaRPr lang="zh-CN" altLang="en-US"/>
          </a:p>
        </p:txBody>
      </p:sp>
    </p:spTree>
    <p:extLst>
      <p:ext uri="{BB962C8B-B14F-4D97-AF65-F5344CB8AC3E}">
        <p14:creationId xmlns:p14="http://schemas.microsoft.com/office/powerpoint/2010/main" val="3801186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0C4C221-F747-40A7-821E-7741410E3C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24D0AF-00B4-4D42-AA4F-68EE85D4490D}"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047306FA-5A86-4023-B788-AE74AED71C0F}"/>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97D5C52F-A4F1-4766-804E-B88479FE07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52</a:t>
            </a:fld>
            <a:endParaRPr lang="zh-CN" altLang="en-US"/>
          </a:p>
        </p:txBody>
      </p:sp>
    </p:spTree>
    <p:extLst>
      <p:ext uri="{BB962C8B-B14F-4D97-AF65-F5344CB8AC3E}">
        <p14:creationId xmlns:p14="http://schemas.microsoft.com/office/powerpoint/2010/main" val="32423168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53</a:t>
            </a:fld>
            <a:endParaRPr lang="zh-CN" altLang="en-US"/>
          </a:p>
        </p:txBody>
      </p:sp>
    </p:spTree>
    <p:extLst>
      <p:ext uri="{BB962C8B-B14F-4D97-AF65-F5344CB8AC3E}">
        <p14:creationId xmlns:p14="http://schemas.microsoft.com/office/powerpoint/2010/main" val="25991368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https://docs.microsoft.com/en-us/powershell/module/microsoft.powershell.core/about/about_redirection</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62</a:t>
            </a:fld>
            <a:endParaRPr lang="zh-CN" altLang="en-US"/>
          </a:p>
        </p:txBody>
      </p:sp>
    </p:spTree>
    <p:extLst>
      <p:ext uri="{BB962C8B-B14F-4D97-AF65-F5344CB8AC3E}">
        <p14:creationId xmlns:p14="http://schemas.microsoft.com/office/powerpoint/2010/main" val="42521255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77</a:t>
            </a:fld>
            <a:endParaRPr lang="zh-CN" altLang="en-US"/>
          </a:p>
        </p:txBody>
      </p:sp>
    </p:spTree>
    <p:extLst>
      <p:ext uri="{BB962C8B-B14F-4D97-AF65-F5344CB8AC3E}">
        <p14:creationId xmlns:p14="http://schemas.microsoft.com/office/powerpoint/2010/main" val="27510572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78</a:t>
            </a:fld>
            <a:endParaRPr lang="zh-CN" altLang="en-US"/>
          </a:p>
        </p:txBody>
      </p:sp>
    </p:spTree>
    <p:extLst>
      <p:ext uri="{BB962C8B-B14F-4D97-AF65-F5344CB8AC3E}">
        <p14:creationId xmlns:p14="http://schemas.microsoft.com/office/powerpoint/2010/main" val="2659550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CB93005F-2E1F-42A9-B850-695F2FCAA1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991771B-CF54-4F74-9F02-4C7431F3251A}"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05C32C7C-F341-449B-9221-7FF62725AEED}"/>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22164C5E-CE33-41AF-9267-195A2F843B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0C4C221-F747-40A7-821E-7741410E3C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24D0AF-00B4-4D42-AA4F-68EE85D4490D}"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047306FA-5A86-4023-B788-AE74AED71C0F}"/>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97D5C52F-A4F1-4766-804E-B88479FE07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Portable Operating System Interface</a:t>
            </a:r>
            <a:r>
              <a:rPr lang="zh-CN" altLang="en-US" sz="1200" b="0" i="0" kern="1200" dirty="0">
                <a:solidFill>
                  <a:schemeClr val="tx1"/>
                </a:solidFill>
                <a:effectLst/>
                <a:latin typeface="+mn-lt"/>
                <a:ea typeface="+mn-ea"/>
                <a:cs typeface="+mn-cs"/>
              </a:rPr>
              <a:t>（可移植操作系统接口）</a:t>
            </a:r>
            <a:r>
              <a:rPr lang="en-US" altLang="zh-CN" sz="1200" b="0" i="0" kern="1200" dirty="0">
                <a:solidFill>
                  <a:schemeClr val="tx1"/>
                </a:solidFill>
                <a:effectLst/>
                <a:latin typeface="+mn-lt"/>
                <a:ea typeface="+mn-ea"/>
                <a:cs typeface="+mn-cs"/>
              </a:rPr>
              <a:t>of Unix</a:t>
            </a:r>
            <a:r>
              <a:rPr lang="en-US" altLang="en-US" dirty="0">
                <a:latin typeface="Times New Roman" panose="02020603050405020304" pitchFamily="18" charset="0"/>
              </a:rPr>
              <a:t>，</a:t>
            </a:r>
            <a:r>
              <a:rPr lang="zh-CN" altLang="en-US" dirty="0">
                <a:latin typeface="Times New Roman" panose="02020603050405020304" pitchFamily="18" charset="0"/>
              </a:rPr>
              <a:t>是</a:t>
            </a:r>
            <a:r>
              <a:rPr lang="zh-CN" altLang="en-US" sz="1200" b="0" i="0" kern="1200" dirty="0">
                <a:solidFill>
                  <a:schemeClr val="tx1"/>
                </a:solidFill>
                <a:effectLst/>
                <a:latin typeface="+mn-lt"/>
                <a:ea typeface="+mn-ea"/>
                <a:cs typeface="+mn-cs"/>
              </a:rPr>
              <a:t>由</a:t>
            </a:r>
            <a:r>
              <a:rPr lang="en-US" altLang="zh-CN" sz="1200" b="0" i="0" kern="1200" dirty="0">
                <a:solidFill>
                  <a:schemeClr val="tx1"/>
                </a:solidFill>
                <a:effectLst/>
                <a:latin typeface="+mn-lt"/>
                <a:ea typeface="+mn-ea"/>
                <a:cs typeface="+mn-cs"/>
              </a:rPr>
              <a:t>IEEE</a:t>
            </a:r>
            <a:r>
              <a:rPr lang="zh-CN" altLang="en-US" sz="1200" b="0" i="0" kern="1200" dirty="0">
                <a:solidFill>
                  <a:schemeClr val="tx1"/>
                </a:solidFill>
                <a:effectLst/>
                <a:latin typeface="+mn-lt"/>
                <a:ea typeface="+mn-ea"/>
                <a:cs typeface="+mn-cs"/>
              </a:rPr>
              <a:t>计算机学会制订的一系列</a:t>
            </a:r>
            <a:r>
              <a:rPr lang="zh-CN" altLang="en-US" dirty="0">
                <a:latin typeface="Times New Roman" panose="02020603050405020304" pitchFamily="18" charset="0"/>
              </a:rPr>
              <a:t>操作系统接口标准。</a:t>
            </a:r>
            <a:endParaRPr lang="en-US" altLang="zh-CN" dirty="0">
              <a:latin typeface="Times New Roman" panose="02020603050405020304" pitchFamily="18" charset="0"/>
            </a:endParaRPr>
          </a:p>
          <a:p>
            <a:r>
              <a:rPr lang="zh-CN" altLang="en-US" dirty="0">
                <a:latin typeface="Times New Roman" panose="02020603050405020304" pitchFamily="18" charset="0"/>
              </a:rPr>
              <a:t>它定义了编写可移植程序的规则和技术</a:t>
            </a:r>
            <a:r>
              <a:rPr lang="zh-CN" altLang="en-US" sz="1200" b="0" i="0" kern="1200" dirty="0">
                <a:solidFill>
                  <a:schemeClr val="tx1"/>
                </a:solidFill>
                <a:effectLst/>
                <a:latin typeface="+mn-lt"/>
                <a:ea typeface="+mn-ea"/>
                <a:cs typeface="+mn-cs"/>
              </a:rPr>
              <a:t>，用于维护操作系统之间的兼容性</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marL="171450" indent="-171450">
              <a:buFontTx/>
              <a:buChar char="-"/>
            </a:pPr>
            <a:r>
              <a:rPr lang="zh-CN" altLang="en-US" dirty="0">
                <a:latin typeface="Times New Roman" panose="02020603050405020304" pitchFamily="18" charset="0"/>
              </a:rPr>
              <a:t>代码级兼容</a:t>
            </a:r>
            <a:endParaRPr lang="en-US" altLang="zh-CN" dirty="0">
              <a:latin typeface="Times New Roman" panose="02020603050405020304" pitchFamily="18" charset="0"/>
            </a:endParaRPr>
          </a:p>
          <a:p>
            <a:pPr marL="171450" indent="-171450">
              <a:buFontTx/>
              <a:buChar char="-"/>
            </a:pPr>
            <a:r>
              <a:rPr lang="zh-CN" altLang="en-US" dirty="0">
                <a:latin typeface="Times New Roman" panose="02020603050405020304" pitchFamily="18" charset="0"/>
              </a:rPr>
              <a:t>命令行 </a:t>
            </a:r>
            <a:r>
              <a:rPr lang="en-US" altLang="zh-CN" dirty="0">
                <a:latin typeface="Times New Roman" panose="02020603050405020304" pitchFamily="18" charset="0"/>
              </a:rPr>
              <a:t>shell </a:t>
            </a:r>
            <a:r>
              <a:rPr lang="zh-CN" altLang="en-US" dirty="0">
                <a:latin typeface="Times New Roman" panose="02020603050405020304" pitchFamily="18" charset="0"/>
              </a:rPr>
              <a:t>操作兼容</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847480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0C4C221-F747-40A7-821E-7741410E3C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24D0AF-00B4-4D42-AA4F-68EE85D4490D}"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047306FA-5A86-4023-B788-AE74AED71C0F}"/>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97D5C52F-A4F1-4766-804E-B88479FE07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015658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0C4C221-F747-40A7-821E-7741410E3C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24D0AF-00B4-4D42-AA4F-68EE85D4490D}"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047306FA-5A86-4023-B788-AE74AED71C0F}"/>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97D5C52F-A4F1-4766-804E-B88479FE07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https://learn.microsoft.com/en-us/training/modules/explore-windows-architecture/3-examine-windows-client-architecture</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298889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text: </a:t>
            </a:r>
            <a:r>
              <a:rPr lang="zh-CN" altLang="en-US" dirty="0"/>
              <a:t>代码段</a:t>
            </a:r>
            <a:endParaRPr lang="en-US" altLang="zh-CN" dirty="0"/>
          </a:p>
          <a:p>
            <a:endParaRPr lang="en-US" altLang="zh-CN" dirty="0"/>
          </a:p>
          <a:p>
            <a:r>
              <a:rPr lang="en-US" altLang="zh-CN" dirty="0"/>
              <a:t>https://www.softwaretestinghelp.com/linux-vs-windows/</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10</a:t>
            </a:fld>
            <a:endParaRPr lang="zh-CN" altLang="en-US"/>
          </a:p>
        </p:txBody>
      </p:sp>
    </p:spTree>
    <p:extLst>
      <p:ext uri="{BB962C8B-B14F-4D97-AF65-F5344CB8AC3E}">
        <p14:creationId xmlns:p14="http://schemas.microsoft.com/office/powerpoint/2010/main" val="3518177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Material of this section is from Stanford</a:t>
            </a:r>
          </a:p>
          <a:p>
            <a:r>
              <a:rPr lang="en-US" altLang="zh-CN" dirty="0"/>
              <a:t>CS110(Principles of Computer Systems)</a:t>
            </a:r>
          </a:p>
          <a:p>
            <a:r>
              <a:rPr lang="en-US" altLang="zh-CN" dirty="0"/>
              <a:t>CS140(Operating Systems)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1457301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2023/10/13</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3709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1 </a:t>
            </a:r>
            <a:r>
              <a:rPr lang="zh-CN" altLang="en-US" sz="2133" b="1" dirty="0">
                <a:solidFill>
                  <a:srgbClr val="1C4885"/>
                </a:solidFill>
                <a:latin typeface="微软雅黑" panose="020B0503020204020204" pitchFamily="34" charset="-122"/>
                <a:ea typeface="微软雅黑" panose="020B0503020204020204" pitchFamily="34" charset="-122"/>
              </a:rPr>
              <a:t>线程及其创建过程</a:t>
            </a:r>
          </a:p>
        </p:txBody>
      </p:sp>
    </p:spTree>
    <p:extLst>
      <p:ext uri="{BB962C8B-B14F-4D97-AF65-F5344CB8AC3E}">
        <p14:creationId xmlns:p14="http://schemas.microsoft.com/office/powerpoint/2010/main" val="3137707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 </a:t>
            </a:r>
            <a:r>
              <a:rPr lang="zh-CN" altLang="en-US" sz="2133" b="1" dirty="0">
                <a:solidFill>
                  <a:srgbClr val="1C4885"/>
                </a:solidFill>
                <a:latin typeface="微软雅黑" panose="020B0503020204020204" pitchFamily="34" charset="-122"/>
                <a:ea typeface="微软雅黑" panose="020B0503020204020204" pitchFamily="34" charset="-122"/>
              </a:rPr>
              <a:t>线程跨域访问</a:t>
            </a:r>
          </a:p>
        </p:txBody>
      </p:sp>
    </p:spTree>
    <p:extLst>
      <p:ext uri="{BB962C8B-B14F-4D97-AF65-F5344CB8AC3E}">
        <p14:creationId xmlns:p14="http://schemas.microsoft.com/office/powerpoint/2010/main" val="3116848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 </a:t>
            </a:r>
            <a:r>
              <a:rPr lang="zh-CN" altLang="en-US" sz="2133" b="1" dirty="0">
                <a:solidFill>
                  <a:srgbClr val="1C4885"/>
                </a:solidFill>
                <a:latin typeface="微软雅黑" panose="020B0503020204020204" pitchFamily="34" charset="-122"/>
                <a:ea typeface="微软雅黑" panose="020B0503020204020204" pitchFamily="34" charset="-122"/>
              </a:rPr>
              <a:t>线程同步与异步</a:t>
            </a:r>
          </a:p>
        </p:txBody>
      </p:sp>
    </p:spTree>
    <p:extLst>
      <p:ext uri="{BB962C8B-B14F-4D97-AF65-F5344CB8AC3E}">
        <p14:creationId xmlns:p14="http://schemas.microsoft.com/office/powerpoint/2010/main" val="1155627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4 </a:t>
            </a:r>
            <a:r>
              <a:rPr lang="zh-CN" altLang="en-US" sz="2133" b="1" dirty="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通信机制</a:t>
            </a:r>
          </a:p>
        </p:txBody>
      </p:sp>
    </p:spTree>
    <p:extLst>
      <p:ext uri="{BB962C8B-B14F-4D97-AF65-F5344CB8AC3E}">
        <p14:creationId xmlns:p14="http://schemas.microsoft.com/office/powerpoint/2010/main" val="3147324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 </a:t>
            </a:r>
            <a:r>
              <a:rPr lang="zh-CN" altLang="en-US" sz="2133" b="1" dirty="0">
                <a:solidFill>
                  <a:srgbClr val="1C4885"/>
                </a:solidFill>
                <a:latin typeface="微软雅黑" panose="020B0503020204020204" pitchFamily="34" charset="-122"/>
                <a:ea typeface="微软雅黑" panose="020B0503020204020204" pitchFamily="34" charset="-122"/>
              </a:rPr>
              <a:t>线程的同步与死锁</a:t>
            </a:r>
          </a:p>
        </p:txBody>
      </p:sp>
    </p:spTree>
    <p:extLst>
      <p:ext uri="{BB962C8B-B14F-4D97-AF65-F5344CB8AC3E}">
        <p14:creationId xmlns:p14="http://schemas.microsoft.com/office/powerpoint/2010/main" val="4281172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2023/10/13</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0510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487193" y="6188090"/>
            <a:ext cx="2961972" cy="338554"/>
          </a:xfrm>
          <a:prstGeom prst="rect">
            <a:avLst/>
          </a:prstGeom>
          <a:noFill/>
        </p:spPr>
        <p:txBody>
          <a:bodyPr wrap="square" rtlCol="0">
            <a:spAutoFit/>
          </a:bodyPr>
          <a:lstStyle/>
          <a:p>
            <a:pPr algn="ctr"/>
            <a:r>
              <a:rPr lang="zh-CN" altLang="en-US" sz="1600" dirty="0">
                <a:solidFill>
                  <a:schemeClr val="accent2">
                    <a:lumMod val="60000"/>
                    <a:lumOff val="40000"/>
                  </a:schemeClr>
                </a:solidFill>
                <a:latin typeface="微软雅黑" panose="020B0503020204020204" pitchFamily="34" charset="-122"/>
                <a:ea typeface="微软雅黑" panose="020B0503020204020204" pitchFamily="34" charset="-122"/>
              </a:rPr>
              <a:t>致虚极  守静笃</a:t>
            </a:r>
          </a:p>
        </p:txBody>
      </p:sp>
      <p:sp>
        <p:nvSpPr>
          <p:cNvPr id="4" name="TextBox 11">
            <a:extLst>
              <a:ext uri="{FF2B5EF4-FFF2-40B4-BE49-F238E27FC236}">
                <a16:creationId xmlns:a16="http://schemas.microsoft.com/office/drawing/2014/main" id="{9D52477A-5F71-40E8-BF6D-074DA46DB9D2}"/>
              </a:ext>
            </a:extLst>
          </p:cNvPr>
          <p:cNvSpPr txBox="1"/>
          <p:nvPr userDrawn="1"/>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1_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FF"/>
                </a:solidFill>
              </a:defRPr>
            </a:lvl1pPr>
            <a:lvl2pPr>
              <a:lnSpc>
                <a:spcPct val="100000"/>
              </a:lnSpc>
              <a:spcAft>
                <a:spcPts val="0"/>
              </a:spcAft>
              <a:defRPr sz="2400">
                <a:solidFill>
                  <a:srgbClr val="0000FF"/>
                </a:solidFill>
              </a:defRPr>
            </a:lvl2pPr>
            <a:lvl3pPr>
              <a:lnSpc>
                <a:spcPct val="100000"/>
              </a:lnSpc>
              <a:spcAft>
                <a:spcPts val="0"/>
              </a:spcAft>
              <a:defRPr sz="2000">
                <a:solidFill>
                  <a:srgbClr val="0000FF"/>
                </a:solidFill>
              </a:defRPr>
            </a:lvl3pPr>
            <a:lvl4pPr>
              <a:lnSpc>
                <a:spcPct val="100000"/>
              </a:lnSpc>
              <a:spcAft>
                <a:spcPts val="0"/>
              </a:spcAft>
              <a:defRPr sz="1800">
                <a:solidFill>
                  <a:srgbClr val="0000FF"/>
                </a:solidFill>
              </a:defRPr>
            </a:lvl4pPr>
            <a:lvl5pPr>
              <a:lnSpc>
                <a:spcPct val="100000"/>
              </a:lnSpc>
              <a:spcAft>
                <a:spcPts val="0"/>
              </a:spcAft>
              <a:defRPr sz="1800">
                <a:solidFill>
                  <a:srgbClr val="0000FF"/>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558474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FF"/>
                </a:solidFill>
              </a:defRPr>
            </a:lvl1pPr>
            <a:lvl2pPr>
              <a:lnSpc>
                <a:spcPct val="100000"/>
              </a:lnSpc>
              <a:spcAft>
                <a:spcPts val="0"/>
              </a:spcAft>
              <a:defRPr sz="2400">
                <a:solidFill>
                  <a:srgbClr val="0000FF"/>
                </a:solidFill>
              </a:defRPr>
            </a:lvl2pPr>
            <a:lvl3pPr>
              <a:lnSpc>
                <a:spcPct val="100000"/>
              </a:lnSpc>
              <a:spcAft>
                <a:spcPts val="0"/>
              </a:spcAft>
              <a:defRPr sz="2000">
                <a:solidFill>
                  <a:srgbClr val="0000FF"/>
                </a:solidFill>
              </a:defRPr>
            </a:lvl3pPr>
            <a:lvl4pPr>
              <a:lnSpc>
                <a:spcPct val="100000"/>
              </a:lnSpc>
              <a:spcAft>
                <a:spcPts val="0"/>
              </a:spcAft>
              <a:defRPr sz="1800">
                <a:solidFill>
                  <a:srgbClr val="0000FF"/>
                </a:solidFill>
              </a:defRPr>
            </a:lvl4pPr>
            <a:lvl5pPr>
              <a:lnSpc>
                <a:spcPct val="100000"/>
              </a:lnSpc>
              <a:spcAft>
                <a:spcPts val="0"/>
              </a:spcAft>
              <a:defRPr sz="1800">
                <a:solidFill>
                  <a:srgbClr val="0000FF"/>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2747658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11200" y="16002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94400" y="16002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7853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2-BAR">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6084774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1" y="1844825"/>
            <a:ext cx="5469467"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0"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5"/>
            <a:ext cx="5471584"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a:p>
            <a:pPr lvl="0"/>
            <a:endParaRPr lang="zh-CN" altLang="en-US" dirty="0"/>
          </a:p>
        </p:txBody>
      </p:sp>
    </p:spTree>
    <p:extLst>
      <p:ext uri="{BB962C8B-B14F-4D97-AF65-F5344CB8AC3E}">
        <p14:creationId xmlns:p14="http://schemas.microsoft.com/office/powerpoint/2010/main" val="17150048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TEXT-TITL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1"/>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2" y="1125538"/>
            <a:ext cx="6898217" cy="5183187"/>
          </a:xfrm>
          <a:ln>
            <a:solidFill>
              <a:schemeClr val="tx2"/>
            </a:solidFill>
          </a:ln>
        </p:spPr>
        <p:txBody>
          <a:bodyPr>
            <a:normAutofit/>
          </a:bodyPr>
          <a:lstStyle>
            <a:lvl1pPr>
              <a:defRPr sz="2800">
                <a:solidFill>
                  <a:srgbClr val="0000FF"/>
                </a:solidFill>
              </a:defRPr>
            </a:lvl1pPr>
            <a:lvl2pPr>
              <a:defRPr sz="2400">
                <a:solidFill>
                  <a:srgbClr val="0000FF"/>
                </a:solidFill>
              </a:defRPr>
            </a:lvl2pPr>
            <a:lvl3pPr>
              <a:defRPr sz="2000">
                <a:solidFill>
                  <a:srgbClr val="0000FF"/>
                </a:solidFill>
              </a:defRPr>
            </a:lvl3pPr>
            <a:lvl4pPr>
              <a:defRPr sz="1800">
                <a:solidFill>
                  <a:srgbClr val="0000FF"/>
                </a:solidFill>
              </a:defRPr>
            </a:lvl4pPr>
            <a:lvl5pPr>
              <a:defRPr sz="1800">
                <a:solidFill>
                  <a:srgbClr val="0000FF"/>
                </a:solidFill>
              </a:defRPr>
            </a:lvl5pPr>
            <a:lvl6pPr>
              <a:defRPr sz="2000"/>
            </a:lvl6pPr>
            <a:lvl7pPr>
              <a:defRPr sz="2000"/>
            </a:lvl7pPr>
            <a:lvl8pPr>
              <a:defRPr sz="2000"/>
            </a:lvl8pPr>
            <a:lvl9pPr>
              <a:defRPr sz="20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1" y="1125538"/>
            <a:ext cx="4093633" cy="5183187"/>
          </a:xfrm>
        </p:spPr>
        <p:txBody>
          <a:bodyPr>
            <a:normAutofit/>
          </a:bodyPr>
          <a:lstStyle>
            <a:lvl1pPr marL="0" indent="0">
              <a:buNone/>
              <a:defRPr sz="1800">
                <a:solidFill>
                  <a:srgbClr val="0000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Add title here</a:t>
            </a:r>
            <a:endParaRPr lang="zh-CN" altLang="en-US" dirty="0"/>
          </a:p>
        </p:txBody>
      </p:sp>
    </p:spTree>
    <p:extLst>
      <p:ext uri="{BB962C8B-B14F-4D97-AF65-F5344CB8AC3E}">
        <p14:creationId xmlns:p14="http://schemas.microsoft.com/office/powerpoint/2010/main" val="3983375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27050" y="1125538"/>
            <a:ext cx="11137900"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14" name="标题 1"/>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solidFill>
                  <a:srgbClr val="000099"/>
                </a:solidFill>
                <a:latin typeface="Comic Sans MS" panose="030F0702030302020204" pitchFamily="66" charset="0"/>
              </a:rPr>
              <a:t>Add title here</a:t>
            </a:r>
            <a:endParaRPr lang="zh-CN" altLang="en-US" sz="3200" dirty="0">
              <a:solidFill>
                <a:srgbClr val="000099"/>
              </a:solidFill>
              <a:latin typeface="Comic Sans MS" panose="030F0702030302020204" pitchFamily="66" charset="0"/>
            </a:endParaRPr>
          </a:p>
        </p:txBody>
      </p:sp>
    </p:spTree>
    <p:extLst>
      <p:ext uri="{BB962C8B-B14F-4D97-AF65-F5344CB8AC3E}">
        <p14:creationId xmlns:p14="http://schemas.microsoft.com/office/powerpoint/2010/main" val="34200378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SINGLE">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1" y="1125538"/>
            <a:ext cx="12191999"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14" name="标题 1"/>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solidFill>
                  <a:srgbClr val="000099"/>
                </a:solidFill>
              </a:rPr>
              <a:t>Add title here</a:t>
            </a:r>
            <a:endParaRPr lang="zh-CN" altLang="en-US" sz="3200" dirty="0">
              <a:solidFill>
                <a:srgbClr val="000099"/>
              </a:solidFill>
            </a:endParaRPr>
          </a:p>
        </p:txBody>
      </p:sp>
    </p:spTree>
    <p:extLst>
      <p:ext uri="{BB962C8B-B14F-4D97-AF65-F5344CB8AC3E}">
        <p14:creationId xmlns:p14="http://schemas.microsoft.com/office/powerpoint/2010/main" val="4263070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9561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11884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2212779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8030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88761"/>
            <a:ext cx="3243091" cy="27699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1800" b="1" dirty="0">
                <a:solidFill>
                  <a:srgbClr val="1C4885"/>
                </a:solidFill>
                <a:latin typeface="微软雅黑" panose="020B0503020204020204" pitchFamily="34" charset="-122"/>
                <a:ea typeface="微软雅黑" panose="020B0503020204020204" pitchFamily="34" charset="-122"/>
              </a:rPr>
              <a:t>2.1 Program</a:t>
            </a:r>
            <a:r>
              <a:rPr lang="zh-CN" altLang="en-US" sz="1800" b="1" dirty="0">
                <a:solidFill>
                  <a:srgbClr val="1C4885"/>
                </a:solidFill>
                <a:latin typeface="微软雅黑" panose="020B0503020204020204" pitchFamily="34" charset="-122"/>
                <a:ea typeface="微软雅黑" panose="020B0503020204020204" pitchFamily="34" charset="-122"/>
              </a:rPr>
              <a:t> </a:t>
            </a:r>
            <a:r>
              <a:rPr lang="en-US" altLang="zh-CN" sz="1800" b="1" dirty="0">
                <a:solidFill>
                  <a:srgbClr val="1C4885"/>
                </a:solidFill>
                <a:latin typeface="微软雅黑" panose="020B0503020204020204" pitchFamily="34" charset="-122"/>
                <a:ea typeface="微软雅黑" panose="020B0503020204020204" pitchFamily="34" charset="-122"/>
              </a:rPr>
              <a:t>and Process</a:t>
            </a:r>
            <a:endParaRPr lang="zh-CN" altLang="en-US" sz="1800"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2.2 </a:t>
            </a:r>
            <a:r>
              <a:rPr lang="zh-CN" altLang="en-US" sz="2133" b="1" dirty="0">
                <a:solidFill>
                  <a:srgbClr val="1C4885"/>
                </a:solidFill>
                <a:latin typeface="微软雅黑" panose="020B0503020204020204" pitchFamily="34" charset="-122"/>
                <a:ea typeface="微软雅黑" panose="020B0503020204020204" pitchFamily="34" charset="-122"/>
              </a:rPr>
              <a:t>进程间通信机制简介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2.3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消息机制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2.4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重定向机制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2.5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管道</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4.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745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2023</a:t>
            </a:r>
          </a:p>
        </p:txBody>
      </p:sp>
      <p:sp>
        <p:nvSpPr>
          <p:cNvPr id="3" name="灯片编号占位符 4"/>
          <p:cNvSpPr>
            <a:spLocks noGrp="1"/>
          </p:cNvSpPr>
          <p:nvPr/>
        </p:nvSpPr>
        <p:spPr>
          <a:xfrm>
            <a:off x="9610538" y="65745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704034" y="55021"/>
            <a:ext cx="3446061" cy="343641"/>
            <a:chOff x="2995" y="3776"/>
            <a:chExt cx="3254" cy="406"/>
          </a:xfrm>
        </p:grpSpPr>
        <p:sp>
          <p:nvSpPr>
            <p:cNvPr id="26" name="Rectangle 6"/>
            <p:cNvSpPr>
              <a:spLocks noChangeArrowheads="1"/>
            </p:cNvSpPr>
            <p:nvPr/>
          </p:nvSpPr>
          <p:spPr bwMode="auto">
            <a:xfrm>
              <a:off x="3574" y="3786"/>
              <a:ext cx="267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程序进程与进程间通信</a:t>
              </a:r>
            </a:p>
          </p:txBody>
        </p:sp>
        <p:sp>
          <p:nvSpPr>
            <p:cNvPr id="27" name="矩形 29"/>
            <p:cNvSpPr>
              <a:spLocks noChangeArrowheads="1"/>
            </p:cNvSpPr>
            <p:nvPr/>
          </p:nvSpPr>
          <p:spPr bwMode="auto">
            <a:xfrm>
              <a:off x="2995"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2</a:t>
              </a:r>
            </a:p>
          </p:txBody>
        </p:sp>
      </p:grpSp>
      <p:cxnSp>
        <p:nvCxnSpPr>
          <p:cNvPr id="9" name="直接连接符 8">
            <a:extLst>
              <a:ext uri="{FF2B5EF4-FFF2-40B4-BE49-F238E27FC236}">
                <a16:creationId xmlns:a16="http://schemas.microsoft.com/office/drawing/2014/main" id="{42C17E69-C6E4-472A-A439-22A890D74BC7}"/>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 id="2147483704" r:id="rId8"/>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8018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2022</a:t>
            </a:r>
          </a:p>
        </p:txBody>
      </p:sp>
      <p:sp>
        <p:nvSpPr>
          <p:cNvPr id="3" name="灯片编号占位符 4"/>
          <p:cNvSpPr>
            <a:spLocks noGrp="1"/>
          </p:cNvSpPr>
          <p:nvPr/>
        </p:nvSpPr>
        <p:spPr>
          <a:xfrm>
            <a:off x="9610538" y="658018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线程间通信与同步</a:t>
              </a: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4B</a:t>
              </a:r>
            </a:p>
          </p:txBody>
        </p:sp>
      </p:grpSp>
      <p:cxnSp>
        <p:nvCxnSpPr>
          <p:cNvPr id="9" name="直接连接符 8">
            <a:extLst>
              <a:ext uri="{FF2B5EF4-FFF2-40B4-BE49-F238E27FC236}">
                <a16:creationId xmlns:a16="http://schemas.microsoft.com/office/drawing/2014/main" id="{D50E50A6-0ED0-47E9-8440-D9FD36BFA970}"/>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23" name="直接连接符 22"/>
          <p:cNvCxnSpPr/>
          <p:nvPr userDrawn="1"/>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527052"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2" y="1196752"/>
            <a:ext cx="11137899" cy="5111972"/>
          </a:xfrm>
          <a:prstGeom prst="rect">
            <a:avLst/>
          </a:prstGeom>
        </p:spPr>
        <p:txBody>
          <a:bodyPr vert="horz" lIns="91440" tIns="45720" rIns="91440" bIns="45720" rtlCol="0">
            <a:normAutofit/>
          </a:bodyPr>
          <a:lstStyle/>
          <a:p>
            <a:pPr lvl="0"/>
            <a:r>
              <a:rPr lang="en-US" altLang="zh-CN" dirty="0"/>
              <a:t>Add text here</a:t>
            </a:r>
            <a:endParaRPr lang="zh-CN" altLang="en-US" dirty="0"/>
          </a:p>
          <a:p>
            <a:pPr lvl="1"/>
            <a:r>
              <a:rPr lang="en-US" altLang="zh-CN" dirty="0"/>
              <a:t>Add text here</a:t>
            </a:r>
          </a:p>
          <a:p>
            <a:pPr lvl="2"/>
            <a:r>
              <a:rPr lang="en-US" altLang="zh-CN" dirty="0"/>
              <a:t>Add text here</a:t>
            </a:r>
          </a:p>
        </p:txBody>
      </p:sp>
      <p:cxnSp>
        <p:nvCxnSpPr>
          <p:cNvPr id="26" name="直接连接符 25"/>
          <p:cNvCxnSpPr/>
          <p:nvPr userDrawn="1"/>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日期占位符 1"/>
          <p:cNvSpPr/>
          <p:nvPr userDrawn="1"/>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2022</a:t>
            </a:r>
          </a:p>
        </p:txBody>
      </p:sp>
      <p:sp>
        <p:nvSpPr>
          <p:cNvPr id="10" name="灯片编号占位符 5"/>
          <p:cNvSpPr txBox="1">
            <a:spLocks/>
          </p:cNvSpPr>
          <p:nvPr userDrawn="1"/>
        </p:nvSpPr>
        <p:spPr>
          <a:xfrm>
            <a:off x="9827585"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Tree>
    <p:extLst>
      <p:ext uri="{BB962C8B-B14F-4D97-AF65-F5344CB8AC3E}">
        <p14:creationId xmlns:p14="http://schemas.microsoft.com/office/powerpoint/2010/main" val="185946107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hf hdr="0" dt="0"/>
  <p:txStyles>
    <p:titleStyle>
      <a:lvl1pPr algn="l" defTabSz="914400" rtl="0" eaLnBrk="1" latinLnBrk="0" hangingPunct="1">
        <a:spcBef>
          <a:spcPct val="0"/>
        </a:spcBef>
        <a:buNone/>
        <a:defRPr sz="3200" b="1" kern="1200" baseline="0">
          <a:solidFill>
            <a:srgbClr val="000099"/>
          </a:solidFill>
          <a:latin typeface="Comic Sans MS" panose="030F0702030302020204" pitchFamily="66" charset="0"/>
          <a:ea typeface="微软雅黑" panose="020B0503020204020204" pitchFamily="34" charset="-122"/>
          <a:cs typeface="+mj-cs"/>
        </a:defRPr>
      </a:lvl1pPr>
    </p:titleStyle>
    <p:body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Comic Sans MS" panose="030F0702030302020204" pitchFamily="66" charset="0"/>
          <a:ea typeface="微软雅黑" panose="020B0503020204020204" pitchFamily="34" charset="-122"/>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Comic Sans MS" panose="030F0702030302020204" pitchFamily="66" charset="0"/>
          <a:ea typeface="微软雅黑" panose="020B0503020204020204" pitchFamily="34" charset="-122"/>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Comic Sans MS" panose="030F0702030302020204" pitchFamily="66" charset="0"/>
          <a:ea typeface="微软雅黑" panose="020B0503020204020204" pitchFamily="34" charset="-122"/>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40.pn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39.png"/><Relationship Id="rId2" Type="http://schemas.openxmlformats.org/officeDocument/2006/relationships/notesSlide" Target="../notesSlides/notesSlide27.xml"/><Relationship Id="rId16" Type="http://schemas.openxmlformats.org/officeDocument/2006/relationships/image" Target="../media/image30.png"/><Relationship Id="rId20" Type="http://schemas.openxmlformats.org/officeDocument/2006/relationships/image" Target="../media/image34.png"/><Relationship Id="rId29" Type="http://schemas.openxmlformats.org/officeDocument/2006/relationships/image" Target="../media/image43.png"/><Relationship Id="rId1" Type="http://schemas.openxmlformats.org/officeDocument/2006/relationships/slideLayout" Target="../slideLayouts/slideLayout22.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38.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28" Type="http://schemas.openxmlformats.org/officeDocument/2006/relationships/image" Target="../media/image42.pn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png"/><Relationship Id="rId27" Type="http://schemas.openxmlformats.org/officeDocument/2006/relationships/image" Target="../media/image41.png"/></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8.xml"/><Relationship Id="rId4" Type="http://schemas.openxmlformats.org/officeDocument/2006/relationships/image" Target="../media/image4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www.whu/" TargetMode="Externa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180" y="1591717"/>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程序进程与进程间通信</a:t>
            </a:r>
          </a:p>
        </p:txBody>
      </p:sp>
      <p:sp>
        <p:nvSpPr>
          <p:cNvPr id="5" name="副标题 2">
            <a:extLst>
              <a:ext uri="{FF2B5EF4-FFF2-40B4-BE49-F238E27FC236}">
                <a16:creationId xmlns:a16="http://schemas.microsoft.com/office/drawing/2014/main" id="{458F46AF-BFC8-4AA0-A93B-FF30BA3A988F}"/>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https://gitee.com/principlewindows/win-principle-2022</a:t>
            </a:r>
          </a:p>
        </p:txBody>
      </p:sp>
    </p:spTree>
    <p:extLst>
      <p:ext uri="{BB962C8B-B14F-4D97-AF65-F5344CB8AC3E}">
        <p14:creationId xmlns:p14="http://schemas.microsoft.com/office/powerpoint/2010/main" val="3457492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95076" y="373077"/>
            <a:ext cx="10515600" cy="1325563"/>
          </a:xfrm>
        </p:spPr>
        <p:txBody>
          <a:bodyPr/>
          <a:lstStyle/>
          <a:p>
            <a:r>
              <a:rPr lang="en-US" altLang="zh-CN" dirty="0"/>
              <a:t>2.1 Program and Process</a:t>
            </a:r>
            <a:endParaRPr lang="zh-CN" altLang="en-US" dirty="0"/>
          </a:p>
        </p:txBody>
      </p:sp>
      <p:sp>
        <p:nvSpPr>
          <p:cNvPr id="6148" name="Text Box 4"/>
          <p:cNvSpPr txBox="1">
            <a:spLocks noChangeArrowheads="1"/>
          </p:cNvSpPr>
          <p:nvPr/>
        </p:nvSpPr>
        <p:spPr bwMode="auto">
          <a:xfrm>
            <a:off x="605283" y="2218772"/>
            <a:ext cx="5702214" cy="273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25000"/>
              </a:lnSpc>
            </a:pPr>
            <a:r>
              <a:rPr lang="en-US" altLang="zh-CN" sz="2400" dirty="0">
                <a:solidFill>
                  <a:srgbClr val="002060"/>
                </a:solidFill>
              </a:rPr>
              <a:t>    </a:t>
            </a:r>
            <a:r>
              <a:rPr lang="zh-CN" altLang="en-US" sz="2800" dirty="0">
                <a:solidFill>
                  <a:srgbClr val="002060"/>
                </a:solidFill>
                <a:latin typeface="微软雅黑" panose="020B0503020204020204" pitchFamily="34" charset="-122"/>
                <a:ea typeface="微软雅黑" panose="020B0503020204020204" pitchFamily="34" charset="-122"/>
              </a:rPr>
              <a:t>进程是执行中的程序</a:t>
            </a: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创建一个进程后，操作系统就将程序的一个副本装入计算机内存中，然后启动一个线程执行该程序</a:t>
            </a:r>
          </a:p>
        </p:txBody>
      </p:sp>
      <p:sp>
        <p:nvSpPr>
          <p:cNvPr id="2" name="矩形 1">
            <a:extLst>
              <a:ext uri="{FF2B5EF4-FFF2-40B4-BE49-F238E27FC236}">
                <a16:creationId xmlns:a16="http://schemas.microsoft.com/office/drawing/2014/main" id="{07516928-E5A0-49DC-9FCB-972284C41B5C}"/>
              </a:ext>
            </a:extLst>
          </p:cNvPr>
          <p:cNvSpPr/>
          <p:nvPr/>
        </p:nvSpPr>
        <p:spPr>
          <a:xfrm>
            <a:off x="1191942" y="5694851"/>
            <a:ext cx="5206482" cy="584775"/>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rPr>
              <a:t>Linux </a:t>
            </a:r>
            <a:r>
              <a:rPr lang="zh-CN" altLang="en-US" sz="1800" dirty="0">
                <a:latin typeface="微软雅黑" panose="020B0503020204020204" pitchFamily="34" charset="-122"/>
                <a:ea typeface="微软雅黑" panose="020B0503020204020204" pitchFamily="34" charset="-122"/>
              </a:rPr>
              <a:t>进程在内核眼中是什么样子的</a:t>
            </a:r>
            <a:endParaRPr lang="en-US" altLang="zh-CN" sz="1800" dirty="0">
              <a:latin typeface="微软雅黑" panose="020B0503020204020204" pitchFamily="34" charset="-122"/>
              <a:ea typeface="微软雅黑" panose="020B0503020204020204" pitchFamily="34" charset="-122"/>
            </a:endParaRPr>
          </a:p>
          <a:p>
            <a:r>
              <a:rPr lang="en-US" altLang="zh-CN" dirty="0"/>
              <a:t>http://news.eeworld.com.cn/mp/rrgeek/a84417.jspx</a:t>
            </a:r>
            <a:endParaRPr lang="zh-CN" altLang="en-US" dirty="0"/>
          </a:p>
        </p:txBody>
      </p:sp>
      <p:sp>
        <p:nvSpPr>
          <p:cNvPr id="3" name="矩形 2">
            <a:extLst>
              <a:ext uri="{FF2B5EF4-FFF2-40B4-BE49-F238E27FC236}">
                <a16:creationId xmlns:a16="http://schemas.microsoft.com/office/drawing/2014/main" id="{25BB2B97-98DB-414F-B880-4DF5162FEC75}"/>
              </a:ext>
            </a:extLst>
          </p:cNvPr>
          <p:cNvSpPr/>
          <p:nvPr/>
        </p:nvSpPr>
        <p:spPr>
          <a:xfrm>
            <a:off x="994316" y="1910995"/>
            <a:ext cx="5404108" cy="369332"/>
          </a:xfrm>
          <a:prstGeom prst="rect">
            <a:avLst/>
          </a:prstGeom>
        </p:spPr>
        <p:txBody>
          <a:bodyPr wrap="none">
            <a:spAutoFit/>
          </a:bodyPr>
          <a:lstStyle/>
          <a:p>
            <a:r>
              <a:rPr lang="en-US" altLang="zh-CN" sz="1800" dirty="0">
                <a:solidFill>
                  <a:schemeClr val="accent1">
                    <a:lumMod val="50000"/>
                  </a:schemeClr>
                </a:solidFill>
                <a:latin typeface="Arial" panose="020B0604020202020204" pitchFamily="34" charset="0"/>
                <a:cs typeface="Arial" panose="020B0604020202020204" pitchFamily="34" charset="0"/>
              </a:rPr>
              <a:t>A process is an instance of a program in execution.</a:t>
            </a:r>
            <a:endParaRPr lang="zh-CN" altLang="en-US" sz="1800" dirty="0">
              <a:solidFill>
                <a:schemeClr val="accent1">
                  <a:lumMod val="50000"/>
                </a:schemeClr>
              </a:solidFill>
              <a:latin typeface="Arial" panose="020B0604020202020204" pitchFamily="34" charset="0"/>
              <a:cs typeface="Arial" panose="020B0604020202020204" pitchFamily="34" charset="0"/>
            </a:endParaRPr>
          </a:p>
        </p:txBody>
      </p:sp>
      <p:graphicFrame>
        <p:nvGraphicFramePr>
          <p:cNvPr id="4" name="表格 3">
            <a:extLst>
              <a:ext uri="{FF2B5EF4-FFF2-40B4-BE49-F238E27FC236}">
                <a16:creationId xmlns:a16="http://schemas.microsoft.com/office/drawing/2014/main" id="{FAF39ACF-C787-4D24-8907-7D649CB7DAAF}"/>
              </a:ext>
            </a:extLst>
          </p:cNvPr>
          <p:cNvGraphicFramePr>
            <a:graphicFrameLocks noGrp="1"/>
          </p:cNvGraphicFramePr>
          <p:nvPr>
            <p:extLst>
              <p:ext uri="{D42A27DB-BD31-4B8C-83A1-F6EECF244321}">
                <p14:modId xmlns:p14="http://schemas.microsoft.com/office/powerpoint/2010/main" val="2518472487"/>
              </p:ext>
            </p:extLst>
          </p:nvPr>
        </p:nvGraphicFramePr>
        <p:xfrm>
          <a:off x="6307497" y="3380396"/>
          <a:ext cx="5544644" cy="3435286"/>
        </p:xfrm>
        <a:graphic>
          <a:graphicData uri="http://schemas.openxmlformats.org/drawingml/2006/table">
            <a:tbl>
              <a:tblPr/>
              <a:tblGrid>
                <a:gridCol w="323461">
                  <a:extLst>
                    <a:ext uri="{9D8B030D-6E8A-4147-A177-3AD203B41FA5}">
                      <a16:colId xmlns:a16="http://schemas.microsoft.com/office/drawing/2014/main" val="955227947"/>
                    </a:ext>
                  </a:extLst>
                </a:gridCol>
                <a:gridCol w="5221183">
                  <a:extLst>
                    <a:ext uri="{9D8B030D-6E8A-4147-A177-3AD203B41FA5}">
                      <a16:colId xmlns:a16="http://schemas.microsoft.com/office/drawing/2014/main" val="3632887493"/>
                    </a:ext>
                  </a:extLst>
                </a:gridCol>
              </a:tblGrid>
              <a:tr h="411794">
                <a:tc>
                  <a:txBody>
                    <a:bodyPr/>
                    <a:lstStyle/>
                    <a:p>
                      <a:pPr algn="ctr" fontAlgn="t"/>
                      <a:endParaRPr lang="en-US" sz="1600" dirty="0">
                        <a:solidFill>
                          <a:schemeClr val="tx1">
                            <a:lumMod val="95000"/>
                            <a:lumOff val="5000"/>
                          </a:schemeClr>
                        </a:solidFill>
                        <a:effectLst/>
                      </a:endParaRP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dirty="0">
                          <a:solidFill>
                            <a:schemeClr val="tx1">
                              <a:lumMod val="95000"/>
                              <a:lumOff val="5000"/>
                            </a:schemeClr>
                          </a:solidFill>
                          <a:effectLst/>
                        </a:rPr>
                        <a:t>Component &amp; Description</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435856975"/>
                  </a:ext>
                </a:extLst>
              </a:tr>
              <a:tr h="866926">
                <a:tc>
                  <a:txBody>
                    <a:bodyPr/>
                    <a:lstStyle/>
                    <a:p>
                      <a:pPr algn="ctr" fontAlgn="t"/>
                      <a:r>
                        <a:rPr lang="en-US" altLang="zh-CN" sz="1600">
                          <a:solidFill>
                            <a:schemeClr val="tx1">
                              <a:lumMod val="95000"/>
                              <a:lumOff val="5000"/>
                            </a:schemeClr>
                          </a:solidFill>
                          <a:effectLst/>
                        </a:rPr>
                        <a:t>1</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Stack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The process Stack contains the temporary data such as method/function parameters, return address and local variables.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76832781"/>
                  </a:ext>
                </a:extLst>
              </a:tr>
              <a:tr h="667542">
                <a:tc>
                  <a:txBody>
                    <a:bodyPr/>
                    <a:lstStyle/>
                    <a:p>
                      <a:pPr algn="ctr" fontAlgn="t"/>
                      <a:r>
                        <a:rPr lang="en-US" altLang="zh-CN" sz="1600" dirty="0">
                          <a:solidFill>
                            <a:schemeClr val="tx1">
                              <a:lumMod val="95000"/>
                              <a:lumOff val="5000"/>
                            </a:schemeClr>
                          </a:solidFill>
                          <a:effectLst/>
                        </a:rPr>
                        <a:t>2</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Heap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is dynamically allocated memory to a process during its run time.</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42227963"/>
                  </a:ext>
                </a:extLst>
              </a:tr>
              <a:tr h="866926">
                <a:tc>
                  <a:txBody>
                    <a:bodyPr/>
                    <a:lstStyle/>
                    <a:p>
                      <a:pPr algn="ctr" fontAlgn="t"/>
                      <a:r>
                        <a:rPr lang="en-US" altLang="zh-CN" sz="1600" dirty="0">
                          <a:solidFill>
                            <a:schemeClr val="tx1">
                              <a:lumMod val="95000"/>
                              <a:lumOff val="5000"/>
                            </a:schemeClr>
                          </a:solidFill>
                          <a:effectLst/>
                        </a:rPr>
                        <a:t>3</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Text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includes the current activity represented by the value of Program Counter and the contents of the processor's registers.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42230189"/>
                  </a:ext>
                </a:extLst>
              </a:tr>
              <a:tr h="622098">
                <a:tc>
                  <a:txBody>
                    <a:bodyPr/>
                    <a:lstStyle/>
                    <a:p>
                      <a:pPr algn="ctr" fontAlgn="t"/>
                      <a:r>
                        <a:rPr lang="en-US" altLang="zh-CN" sz="1600" dirty="0">
                          <a:solidFill>
                            <a:schemeClr val="tx1">
                              <a:lumMod val="95000"/>
                              <a:lumOff val="5000"/>
                            </a:schemeClr>
                          </a:solidFill>
                          <a:effectLst/>
                        </a:rPr>
                        <a:t>4</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Data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section contains the global and static variables.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16305915"/>
                  </a:ext>
                </a:extLst>
              </a:tr>
            </a:tbl>
          </a:graphicData>
        </a:graphic>
      </p:graphicFrame>
      <p:pic>
        <p:nvPicPr>
          <p:cNvPr id="1028" name="Picture 4">
            <a:extLst>
              <a:ext uri="{FF2B5EF4-FFF2-40B4-BE49-F238E27FC236}">
                <a16:creationId xmlns:a16="http://schemas.microsoft.com/office/drawing/2014/main" id="{B5579000-0D82-48F8-AE13-294DFE6713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17410" y="524400"/>
            <a:ext cx="2180355" cy="2904600"/>
          </a:xfrm>
          <a:prstGeom prst="rect">
            <a:avLst/>
          </a:prstGeom>
          <a:noFill/>
          <a:effectLst>
            <a:reflection stA="0" endPos="650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4F362CF-2BA4-4FFF-B85C-8E3B6BFB87A6}"/>
              </a:ext>
            </a:extLst>
          </p:cNvPr>
          <p:cNvSpPr txBox="1"/>
          <p:nvPr/>
        </p:nvSpPr>
        <p:spPr>
          <a:xfrm>
            <a:off x="7613780" y="2401018"/>
            <a:ext cx="1777328"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process in memory</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61FA23B0-BF6A-45DC-B019-4EB792D1C264}"/>
              </a:ext>
            </a:extLst>
          </p:cNvPr>
          <p:cNvSpPr/>
          <p:nvPr/>
        </p:nvSpPr>
        <p:spPr>
          <a:xfrm>
            <a:off x="994316" y="1541054"/>
            <a:ext cx="2291205" cy="307777"/>
          </a:xfrm>
          <a:prstGeom prst="rect">
            <a:avLst/>
          </a:prstGeom>
        </p:spPr>
        <p:txBody>
          <a:bodyPr wrap="none">
            <a:spAutoFit/>
          </a:bodyPr>
          <a:lstStyle/>
          <a:p>
            <a:r>
              <a:rPr lang="zh-CN" altLang="en-US" dirty="0"/>
              <a:t>https://www.infoworld.com/</a:t>
            </a:r>
          </a:p>
        </p:txBody>
      </p:sp>
    </p:spTree>
    <p:extLst>
      <p:ext uri="{BB962C8B-B14F-4D97-AF65-F5344CB8AC3E}">
        <p14:creationId xmlns:p14="http://schemas.microsoft.com/office/powerpoint/2010/main" val="1117715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94172" y="718813"/>
            <a:ext cx="6462137" cy="735012"/>
          </a:xfrm>
        </p:spPr>
        <p:txBody>
          <a:bodyPr/>
          <a:lstStyle/>
          <a:p>
            <a:pPr eaLnBrk="1" hangingPunct="1"/>
            <a:r>
              <a:rPr lang="en-US" altLang="zh-CN" sz="3200" dirty="0"/>
              <a:t>2.1.1 Process Address Space</a:t>
            </a:r>
            <a:endParaRPr lang="zh-CN" altLang="en-US" sz="3200" dirty="0"/>
          </a:p>
        </p:txBody>
      </p:sp>
      <p:sp>
        <p:nvSpPr>
          <p:cNvPr id="7172" name="Rectangle 3"/>
          <p:cNvSpPr>
            <a:spLocks noGrp="1" noChangeArrowheads="1"/>
          </p:cNvSpPr>
          <p:nvPr>
            <p:ph type="body" idx="4294967295"/>
          </p:nvPr>
        </p:nvSpPr>
        <p:spPr>
          <a:xfrm>
            <a:off x="260929" y="1629747"/>
            <a:ext cx="7514581" cy="3893940"/>
          </a:xfrm>
        </p:spPr>
        <p:txBody>
          <a:bodyPr>
            <a:normAutofit/>
          </a:bodyPr>
          <a:lstStyle/>
          <a:p>
            <a:pPr eaLnBrk="1" hangingPunct="1">
              <a:lnSpc>
                <a:spcPct val="125000"/>
              </a:lnSpc>
            </a:pPr>
            <a:r>
              <a:rPr lang="en-US" altLang="zh-CN" sz="2000" dirty="0">
                <a:latin typeface="微软雅黑" panose="020B0503020204020204" pitchFamily="34" charset="-122"/>
                <a:ea typeface="微软雅黑" panose="020B0503020204020204" pitchFamily="34" charset="-122"/>
              </a:rPr>
              <a:t>Each process operates as if it owns all of main memory</a:t>
            </a:r>
          </a:p>
          <a:p>
            <a:pPr eaLnBrk="1" hangingPunct="1">
              <a:lnSpc>
                <a:spcPct val="125000"/>
              </a:lnSpc>
            </a:pPr>
            <a:r>
              <a:rPr lang="en-US" altLang="zh-CN" sz="2000" dirty="0">
                <a:latin typeface="微软雅黑" panose="020B0503020204020204" pitchFamily="34" charset="-122"/>
                <a:ea typeface="微软雅黑" panose="020B0503020204020204" pitchFamily="34" charset="-122"/>
              </a:rPr>
              <a:t>The diagram on the right presents a 64-bit process’s general memory playground that stretches from address 0 up through and including 2</a:t>
            </a:r>
            <a:r>
              <a:rPr lang="en-US" altLang="zh-CN" sz="2000" baseline="30000" dirty="0">
                <a:latin typeface="微软雅黑" panose="020B0503020204020204" pitchFamily="34" charset="-122"/>
                <a:ea typeface="微软雅黑" panose="020B0503020204020204" pitchFamily="34" charset="-122"/>
              </a:rPr>
              <a:t>64</a:t>
            </a:r>
            <a:r>
              <a:rPr lang="en-US" altLang="zh-CN" sz="2000" dirty="0">
                <a:latin typeface="微软雅黑" panose="020B0503020204020204" pitchFamily="34" charset="-122"/>
                <a:ea typeface="微软雅黑" panose="020B0503020204020204" pitchFamily="34" charset="-122"/>
              </a:rPr>
              <a:t> - 1</a:t>
            </a:r>
          </a:p>
          <a:p>
            <a:pPr>
              <a:lnSpc>
                <a:spcPct val="125000"/>
              </a:lnSpc>
            </a:pPr>
            <a:r>
              <a:rPr lang="en-US" altLang="zh-CN" sz="2000" dirty="0">
                <a:latin typeface="微软雅黑" panose="020B0503020204020204" pitchFamily="34" charset="-122"/>
                <a:ea typeface="微软雅黑" panose="020B0503020204020204" pitchFamily="34" charset="-122"/>
              </a:rPr>
              <a:t>No process actually uses </a:t>
            </a:r>
            <a:r>
              <a:rPr lang="en-US" altLang="zh-CN" sz="2000" dirty="0"/>
              <a:t>all  2</a:t>
            </a:r>
            <a:r>
              <a:rPr lang="en-US" altLang="zh-CN" sz="2000" baseline="30000" dirty="0"/>
              <a:t>64</a:t>
            </a:r>
            <a:r>
              <a:rPr lang="en-US" altLang="zh-CN" sz="2000" dirty="0">
                <a:latin typeface="微软雅黑" panose="020B0503020204020204" pitchFamily="34" charset="-122"/>
                <a:ea typeface="微软雅黑" panose="020B0503020204020204" pitchFamily="34" charset="-122"/>
              </a:rPr>
              <a:t> bytes of its address space</a:t>
            </a:r>
          </a:p>
          <a:p>
            <a:pPr eaLnBrk="1" hangingPunct="1">
              <a:lnSpc>
                <a:spcPct val="125000"/>
              </a:lnSpc>
            </a:pPr>
            <a:r>
              <a:rPr lang="en-US" altLang="zh-CN" sz="2000" dirty="0">
                <a:latin typeface="微软雅黑" panose="020B0503020204020204" pitchFamily="34" charset="-122"/>
                <a:ea typeface="微软雅黑" panose="020B0503020204020204" pitchFamily="34" charset="-122"/>
              </a:rPr>
              <a:t>The OS </a:t>
            </a:r>
            <a:r>
              <a:rPr lang="en-US" altLang="zh-CN" sz="2000" i="1" dirty="0">
                <a:solidFill>
                  <a:schemeClr val="accent2">
                    <a:lumMod val="75000"/>
                  </a:schemeClr>
                </a:solidFill>
                <a:latin typeface="微软雅黑" panose="020B0503020204020204" pitchFamily="34" charset="-122"/>
                <a:ea typeface="微软雅黑" panose="020B0503020204020204" pitchFamily="34" charset="-122"/>
              </a:rPr>
              <a:t>virtualizes</a:t>
            </a:r>
            <a:r>
              <a:rPr lang="en-US" altLang="zh-CN" sz="2000" dirty="0">
                <a:latin typeface="微软雅黑" panose="020B0503020204020204" pitchFamily="34" charset="-122"/>
                <a:ea typeface="微软雅黑" panose="020B0503020204020204" pitchFamily="34" charset="-122"/>
              </a:rPr>
              <a:t> memory: each process thinks it  as the complete system memory (but obviously it doesn</a:t>
            </a:r>
            <a:r>
              <a:rPr lang="en-US" altLang="zh-CN" sz="2000" dirty="0">
                <a:latin typeface="Arial" panose="020B0604020202020204" pitchFamily="34" charset="0"/>
                <a:cs typeface="Arial" panose="020B0604020202020204" pitchFamily="34" charset="0"/>
              </a:rPr>
              <a:t>’</a:t>
            </a:r>
            <a:r>
              <a:rPr lang="en-US" altLang="zh-CN" sz="2000" dirty="0">
                <a:latin typeface="微软雅黑" panose="020B0503020204020204" pitchFamily="34" charset="-122"/>
                <a:ea typeface="微软雅黑" panose="020B0503020204020204" pitchFamily="34" charset="-122"/>
              </a:rPr>
              <a:t>t)</a:t>
            </a:r>
            <a:endParaRPr lang="zh-CN" altLang="en-US" sz="20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7766AE7D-DD83-4AA4-8F5F-2588D015D671}"/>
              </a:ext>
            </a:extLst>
          </p:cNvPr>
          <p:cNvSpPr/>
          <p:nvPr/>
        </p:nvSpPr>
        <p:spPr>
          <a:xfrm>
            <a:off x="7993224" y="1132114"/>
            <a:ext cx="1723054" cy="5200262"/>
          </a:xfrm>
          <a:prstGeom prst="rect">
            <a:avLst/>
          </a:prstGeom>
          <a:solidFill>
            <a:schemeClr val="accent5">
              <a:lumMod val="75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77424FB-04D7-444C-84B3-583B7160B971}"/>
              </a:ext>
            </a:extLst>
          </p:cNvPr>
          <p:cNvSpPr txBox="1"/>
          <p:nvPr/>
        </p:nvSpPr>
        <p:spPr>
          <a:xfrm>
            <a:off x="9859347" y="1119688"/>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0xFFFFFFFFFFFFFFFF</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0A318F27-C7AD-4A26-84E7-320CD0890EA6}"/>
              </a:ext>
            </a:extLst>
          </p:cNvPr>
          <p:cNvSpPr txBox="1"/>
          <p:nvPr/>
        </p:nvSpPr>
        <p:spPr>
          <a:xfrm>
            <a:off x="9859347" y="6120882"/>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0x0000000000000000</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756640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94172" y="718813"/>
            <a:ext cx="7755983" cy="735012"/>
          </a:xfrm>
        </p:spPr>
        <p:txBody>
          <a:bodyPr/>
          <a:lstStyle/>
          <a:p>
            <a:pPr eaLnBrk="1" hangingPunct="1"/>
            <a:r>
              <a:rPr lang="en-US" altLang="zh-CN" sz="3200" dirty="0"/>
              <a:t>2.1.2 Memory Regions in a Process</a:t>
            </a:r>
            <a:endParaRPr lang="zh-CN" altLang="en-US" sz="3200" dirty="0"/>
          </a:p>
        </p:txBody>
      </p:sp>
      <p:sp>
        <p:nvSpPr>
          <p:cNvPr id="7172" name="Rectangle 3"/>
          <p:cNvSpPr>
            <a:spLocks noGrp="1" noChangeArrowheads="1"/>
          </p:cNvSpPr>
          <p:nvPr>
            <p:ph type="body" idx="4294967295"/>
          </p:nvPr>
        </p:nvSpPr>
        <p:spPr>
          <a:xfrm>
            <a:off x="260928" y="1629746"/>
            <a:ext cx="8249981" cy="4330539"/>
          </a:xfrm>
        </p:spPr>
        <p:txBody>
          <a:bodyPr>
            <a:normAutofit/>
          </a:bodyPr>
          <a:lstStyle/>
          <a:p>
            <a:pPr eaLnBrk="1" hangingPunct="1">
              <a:lnSpc>
                <a:spcPct val="125000"/>
              </a:lnSpc>
            </a:pPr>
            <a:r>
              <a:rPr lang="en-US" altLang="zh-CN" sz="2000" dirty="0">
                <a:latin typeface="Arial" panose="020B0604020202020204" pitchFamily="34" charset="0"/>
                <a:cs typeface="Arial" panose="020B0604020202020204" pitchFamily="34" charset="0"/>
              </a:rPr>
              <a:t>Most of a process’s memory isn’t used: valid regions are defined by </a:t>
            </a:r>
            <a:r>
              <a:rPr lang="en-US" altLang="zh-CN" sz="2000" i="1" dirty="0">
                <a:solidFill>
                  <a:schemeClr val="accent2">
                    <a:lumMod val="75000"/>
                  </a:schemeClr>
                </a:solidFill>
                <a:latin typeface="Arial" panose="020B0604020202020204" pitchFamily="34" charset="0"/>
                <a:cs typeface="Arial" panose="020B0604020202020204" pitchFamily="34" charset="0"/>
              </a:rPr>
              <a:t>segments</a:t>
            </a:r>
          </a:p>
          <a:p>
            <a:pPr lvl="1">
              <a:lnSpc>
                <a:spcPct val="125000"/>
              </a:lnSpc>
            </a:pPr>
            <a:r>
              <a:rPr lang="en-US" altLang="zh-CN" sz="1600" dirty="0">
                <a:latin typeface="Arial" panose="020B0604020202020204" pitchFamily="34" charset="0"/>
                <a:cs typeface="Arial" panose="020B0604020202020204" pitchFamily="34" charset="0"/>
              </a:rPr>
              <a:t>Quick quiz: what’s a SEGV(segmentation violation)?</a:t>
            </a:r>
          </a:p>
          <a:p>
            <a:pPr eaLnBrk="1" hangingPunct="1">
              <a:lnSpc>
                <a:spcPct val="125000"/>
              </a:lnSpc>
            </a:pPr>
            <a:r>
              <a:rPr lang="en-US" altLang="zh-CN" sz="2000" dirty="0">
                <a:latin typeface="Arial" panose="020B0604020202020204" pitchFamily="34" charset="0"/>
                <a:cs typeface="Arial" panose="020B0604020202020204" pitchFamily="34" charset="0"/>
              </a:rPr>
              <a:t>Some segments you know quite well: stack, heap, BSS, data, </a:t>
            </a:r>
            <a:r>
              <a:rPr lang="en-US" altLang="zh-CN" sz="2000" dirty="0" err="1">
                <a:latin typeface="Arial" panose="020B0604020202020204" pitchFamily="34" charset="0"/>
                <a:cs typeface="Arial" panose="020B0604020202020204" pitchFamily="34" charset="0"/>
              </a:rPr>
              <a:t>rodata</a:t>
            </a:r>
            <a:r>
              <a:rPr lang="en-US" altLang="zh-CN" sz="2000" dirty="0">
                <a:latin typeface="Arial" panose="020B0604020202020204" pitchFamily="34" charset="0"/>
                <a:cs typeface="Arial" panose="020B0604020202020204" pitchFamily="34" charset="0"/>
              </a:rPr>
              <a:t>, and code</a:t>
            </a:r>
          </a:p>
          <a:p>
            <a:pPr lvl="1">
              <a:lnSpc>
                <a:spcPct val="125000"/>
              </a:lnSpc>
            </a:pPr>
            <a:r>
              <a:rPr lang="en-US" altLang="zh-CN" sz="1600" dirty="0">
                <a:latin typeface="Arial" panose="020B0604020202020204" pitchFamily="34" charset="0"/>
                <a:cs typeface="Arial" panose="020B0604020202020204" pitchFamily="34" charset="0"/>
              </a:rPr>
              <a:t>Quick quiz: differences between </a:t>
            </a:r>
            <a:r>
              <a:rPr lang="en-US" altLang="zh-CN" sz="1600" dirty="0" err="1">
                <a:latin typeface="Arial" panose="020B0604020202020204" pitchFamily="34" charset="0"/>
                <a:cs typeface="Arial" panose="020B0604020202020204" pitchFamily="34" charset="0"/>
              </a:rPr>
              <a:t>bss</a:t>
            </a:r>
            <a:r>
              <a:rPr lang="en-US" altLang="zh-CN" sz="1600" dirty="0">
                <a:latin typeface="Arial" panose="020B0604020202020204" pitchFamily="34" charset="0"/>
                <a:cs typeface="Arial" panose="020B0604020202020204" pitchFamily="34" charset="0"/>
              </a:rPr>
              <a:t>, data, and </a:t>
            </a:r>
            <a:r>
              <a:rPr lang="en-US" altLang="zh-CN" sz="1600" dirty="0" err="1">
                <a:latin typeface="Arial" panose="020B0604020202020204" pitchFamily="34" charset="0"/>
                <a:cs typeface="Arial" panose="020B0604020202020204" pitchFamily="34" charset="0"/>
              </a:rPr>
              <a:t>rodata</a:t>
            </a:r>
            <a:r>
              <a:rPr lang="en-US" altLang="zh-CN" sz="1600" dirty="0">
                <a:latin typeface="Arial" panose="020B0604020202020204" pitchFamily="34" charset="0"/>
                <a:cs typeface="Arial" panose="020B0604020202020204" pitchFamily="34" charset="0"/>
              </a:rPr>
              <a:t>?</a:t>
            </a:r>
          </a:p>
          <a:p>
            <a:pPr>
              <a:lnSpc>
                <a:spcPct val="125000"/>
              </a:lnSpc>
            </a:pPr>
            <a:r>
              <a:rPr lang="en-US" altLang="zh-CN" sz="2000" dirty="0">
                <a:latin typeface="Arial" panose="020B0604020202020204" pitchFamily="34" charset="0"/>
                <a:cs typeface="Arial" panose="020B0604020202020204" pitchFamily="34" charset="0"/>
              </a:rPr>
              <a:t>Code is usually not read in through read: instead, it’s memory mapped</a:t>
            </a:r>
          </a:p>
          <a:p>
            <a:pPr eaLnBrk="1" hangingPunct="1">
              <a:lnSpc>
                <a:spcPct val="125000"/>
              </a:lnSpc>
            </a:pPr>
            <a:r>
              <a:rPr lang="en-US" altLang="zh-CN" sz="2000" dirty="0">
                <a:latin typeface="Arial" panose="020B0604020202020204" pitchFamily="34" charset="0"/>
                <a:cs typeface="Arial" panose="020B0604020202020204" pitchFamily="34" charset="0"/>
              </a:rPr>
              <a:t>A memory mapped file acts like the whole file is read into a segment of memory, but it a single copy can be shared across many processes</a:t>
            </a:r>
            <a:endParaRPr lang="zh-CN" altLang="en-US" sz="2000" dirty="0">
              <a:latin typeface="Arial" panose="020B0604020202020204" pitchFamily="34" charset="0"/>
              <a:cs typeface="Arial" panose="020B0604020202020204" pitchFamily="34" charset="0"/>
            </a:endParaRPr>
          </a:p>
        </p:txBody>
      </p:sp>
      <p:sp>
        <p:nvSpPr>
          <p:cNvPr id="2" name="矩形 1">
            <a:extLst>
              <a:ext uri="{FF2B5EF4-FFF2-40B4-BE49-F238E27FC236}">
                <a16:creationId xmlns:a16="http://schemas.microsoft.com/office/drawing/2014/main" id="{7766AE7D-DD83-4AA4-8F5F-2588D015D671}"/>
              </a:ext>
            </a:extLst>
          </p:cNvPr>
          <p:cNvSpPr/>
          <p:nvPr/>
        </p:nvSpPr>
        <p:spPr>
          <a:xfrm>
            <a:off x="8653978" y="1132114"/>
            <a:ext cx="1723054" cy="5200262"/>
          </a:xfrm>
          <a:prstGeom prst="rect">
            <a:avLst/>
          </a:prstGeom>
          <a:solidFill>
            <a:schemeClr val="accent5">
              <a:lumMod val="75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77424FB-04D7-444C-84B3-583B7160B971}"/>
              </a:ext>
            </a:extLst>
          </p:cNvPr>
          <p:cNvSpPr txBox="1"/>
          <p:nvPr/>
        </p:nvSpPr>
        <p:spPr>
          <a:xfrm>
            <a:off x="10520101" y="1119688"/>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0xFFFFFFFFFFFFFFFF</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0A318F27-C7AD-4A26-84E7-320CD0890EA6}"/>
              </a:ext>
            </a:extLst>
          </p:cNvPr>
          <p:cNvSpPr txBox="1"/>
          <p:nvPr/>
        </p:nvSpPr>
        <p:spPr>
          <a:xfrm>
            <a:off x="10520101" y="6120882"/>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0x0000000000000000</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4" name="矩形 3">
            <a:extLst>
              <a:ext uri="{FF2B5EF4-FFF2-40B4-BE49-F238E27FC236}">
                <a16:creationId xmlns:a16="http://schemas.microsoft.com/office/drawing/2014/main" id="{5D9A2BC5-D407-4FE9-9512-AC25E209DC6E}"/>
              </a:ext>
            </a:extLst>
          </p:cNvPr>
          <p:cNvSpPr/>
          <p:nvPr/>
        </p:nvSpPr>
        <p:spPr>
          <a:xfrm>
            <a:off x="8653978" y="2329384"/>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user stack</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8D899A94-5C2E-4F21-B0A8-5809A8B58897}"/>
              </a:ext>
            </a:extLst>
          </p:cNvPr>
          <p:cNvSpPr/>
          <p:nvPr/>
        </p:nvSpPr>
        <p:spPr>
          <a:xfrm>
            <a:off x="8653978" y="3000575"/>
            <a:ext cx="1723054" cy="715846"/>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shared libraries</a:t>
            </a: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 (</a:t>
            </a:r>
            <a:r>
              <a:rPr lang="en-US" altLang="zh-CN" sz="1200" dirty="0" err="1">
                <a:solidFill>
                  <a:srgbClr val="002060"/>
                </a:solidFill>
                <a:latin typeface="微软雅黑" panose="020B0503020204020204" pitchFamily="34" charset="-122"/>
                <a:ea typeface="微软雅黑" panose="020B0503020204020204" pitchFamily="34" charset="-122"/>
              </a:rPr>
              <a:t>mmapped</a:t>
            </a:r>
            <a:r>
              <a:rPr lang="en-US" altLang="zh-CN" sz="1200" dirty="0">
                <a:solidFill>
                  <a:srgbClr val="002060"/>
                </a:solidFill>
                <a:latin typeface="微软雅黑" panose="020B0503020204020204" pitchFamily="34" charset="-122"/>
                <a:ea typeface="微软雅黑" panose="020B0503020204020204" pitchFamily="34" charset="-122"/>
              </a:rPr>
              <a:t> regions)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63EE5FB8-85E7-4323-8A86-088E71D6F8CC}"/>
              </a:ext>
            </a:extLst>
          </p:cNvPr>
          <p:cNvSpPr/>
          <p:nvPr/>
        </p:nvSpPr>
        <p:spPr>
          <a:xfrm>
            <a:off x="8653978" y="3953773"/>
            <a:ext cx="1723054" cy="551482"/>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heap</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628499C7-B4C0-4916-9E60-D5C6BE75F463}"/>
              </a:ext>
            </a:extLst>
          </p:cNvPr>
          <p:cNvSpPr/>
          <p:nvPr/>
        </p:nvSpPr>
        <p:spPr>
          <a:xfrm>
            <a:off x="8653978" y="4505255"/>
            <a:ext cx="1723054" cy="249452"/>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uinitialized</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data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bss</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C228E5A5-D702-4E08-B0C2-5709EBCC9241}"/>
              </a:ext>
            </a:extLst>
          </p:cNvPr>
          <p:cNvSpPr/>
          <p:nvPr/>
        </p:nvSpPr>
        <p:spPr>
          <a:xfrm>
            <a:off x="8653978" y="4742607"/>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initialized data</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242D67E2-F8DA-4BE2-865A-A8D71809E41C}"/>
              </a:ext>
            </a:extLst>
          </p:cNvPr>
          <p:cNvSpPr/>
          <p:nvPr/>
        </p:nvSpPr>
        <p:spPr>
          <a:xfrm>
            <a:off x="8653978" y="5566493"/>
            <a:ext cx="1723054" cy="270724"/>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rodata</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647E4B22-EAF4-47E3-9378-BAB721CDC92F}"/>
              </a:ext>
            </a:extLst>
          </p:cNvPr>
          <p:cNvSpPr/>
          <p:nvPr/>
        </p:nvSpPr>
        <p:spPr>
          <a:xfrm>
            <a:off x="8653978" y="5837217"/>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code (text)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 name="右大括号 4">
            <a:extLst>
              <a:ext uri="{FF2B5EF4-FFF2-40B4-BE49-F238E27FC236}">
                <a16:creationId xmlns:a16="http://schemas.microsoft.com/office/drawing/2014/main" id="{048C3400-AE1D-457D-BAF6-D61C0C6B9EE2}"/>
              </a:ext>
            </a:extLst>
          </p:cNvPr>
          <p:cNvSpPr/>
          <p:nvPr/>
        </p:nvSpPr>
        <p:spPr>
          <a:xfrm>
            <a:off x="10520101" y="2329384"/>
            <a:ext cx="232442" cy="2175871"/>
          </a:xfrm>
          <a:prstGeom prst="rightBrace">
            <a:avLst>
              <a:gd name="adj1" fmla="val 48816"/>
              <a:gd name="adj2" fmla="val 50000"/>
            </a:avLst>
          </a:prstGeom>
          <a:noFill/>
          <a:ln w="15875" cap="flat" cmpd="sng" algn="ctr">
            <a:solidFill>
              <a:srgbClr val="1C4885"/>
            </a:solidFill>
            <a:prstDash val="solid"/>
            <a:round/>
            <a:headEnd type="none" w="med" len="med"/>
            <a:tailEnd type="none" w="med" len="med"/>
          </a:ln>
        </p:spPr>
        <p:txBody>
          <a:bodyPr rtlCol="0" anchor="ctr"/>
          <a:lstStyle/>
          <a:p>
            <a:pPr algn="ctr"/>
            <a:endParaRPr lang="zh-CN" altLang="en-US"/>
          </a:p>
        </p:txBody>
      </p:sp>
      <p:sp>
        <p:nvSpPr>
          <p:cNvPr id="15" name="右大括号 14">
            <a:extLst>
              <a:ext uri="{FF2B5EF4-FFF2-40B4-BE49-F238E27FC236}">
                <a16:creationId xmlns:a16="http://schemas.microsoft.com/office/drawing/2014/main" id="{D5AFDDA2-0191-4B66-B33D-1E88665B71EE}"/>
              </a:ext>
            </a:extLst>
          </p:cNvPr>
          <p:cNvSpPr/>
          <p:nvPr/>
        </p:nvSpPr>
        <p:spPr>
          <a:xfrm>
            <a:off x="10520101" y="4505255"/>
            <a:ext cx="232442" cy="1732429"/>
          </a:xfrm>
          <a:prstGeom prst="rightBrace">
            <a:avLst>
              <a:gd name="adj1" fmla="val 48816"/>
              <a:gd name="adj2" fmla="val 50000"/>
            </a:avLst>
          </a:prstGeom>
          <a:noFill/>
          <a:ln w="15875" cap="flat" cmpd="sng" algn="ctr">
            <a:solidFill>
              <a:schemeClr val="accent2">
                <a:lumMod val="75000"/>
              </a:schemeClr>
            </a:solidFill>
            <a:prstDash val="solid"/>
            <a:round/>
            <a:headEnd type="none" w="med" len="med"/>
            <a:tailEnd type="none" w="med" len="med"/>
          </a:ln>
        </p:spPr>
        <p:txBody>
          <a:bodyPr rtlCol="0" anchor="ctr"/>
          <a:lstStyle/>
          <a:p>
            <a:pPr algn="ctr"/>
            <a:endParaRPr lang="zh-CN" altLang="en-US"/>
          </a:p>
        </p:txBody>
      </p:sp>
      <p:sp>
        <p:nvSpPr>
          <p:cNvPr id="7" name="文本框 6">
            <a:extLst>
              <a:ext uri="{FF2B5EF4-FFF2-40B4-BE49-F238E27FC236}">
                <a16:creationId xmlns:a16="http://schemas.microsoft.com/office/drawing/2014/main" id="{8B40656E-A8D3-477F-B4E6-FD4EDB261718}"/>
              </a:ext>
            </a:extLst>
          </p:cNvPr>
          <p:cNvSpPr txBox="1"/>
          <p:nvPr/>
        </p:nvSpPr>
        <p:spPr>
          <a:xfrm>
            <a:off x="10752543" y="3278819"/>
            <a:ext cx="1101285" cy="276999"/>
          </a:xfrm>
          <a:prstGeom prst="rect">
            <a:avLst/>
          </a:prstGeom>
          <a:noFill/>
        </p:spPr>
        <p:txBody>
          <a:bodyPr wrap="square" rtlCol="0">
            <a:spAutoFit/>
          </a:bodyPr>
          <a:lstStyle/>
          <a:p>
            <a:r>
              <a:rPr lang="en-US" altLang="zh-CN" sz="1200" dirty="0">
                <a:solidFill>
                  <a:srgbClr val="002060"/>
                </a:solidFill>
                <a:latin typeface="微软雅黑" panose="020B0503020204020204" pitchFamily="34" charset="-122"/>
                <a:ea typeface="微软雅黑" panose="020B0503020204020204" pitchFamily="34" charset="-122"/>
              </a:rPr>
              <a:t>dynamic</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FF9298CD-CBA3-4F88-9734-0A3E272D4066}"/>
              </a:ext>
            </a:extLst>
          </p:cNvPr>
          <p:cNvSpPr txBox="1"/>
          <p:nvPr/>
        </p:nvSpPr>
        <p:spPr>
          <a:xfrm>
            <a:off x="10752542" y="5280315"/>
            <a:ext cx="1101285" cy="276999"/>
          </a:xfrm>
          <a:prstGeom prst="rect">
            <a:avLst/>
          </a:prstGeom>
          <a:noFill/>
        </p:spPr>
        <p:txBody>
          <a:bodyPr wrap="square" rtlCol="0">
            <a:spAutoFit/>
          </a:bodyPr>
          <a:lstStyle/>
          <a:p>
            <a:r>
              <a:rPr lang="en-US" altLang="zh-CN" sz="1200" dirty="0">
                <a:solidFill>
                  <a:srgbClr val="002060"/>
                </a:solidFill>
                <a:latin typeface="微软雅黑" panose="020B0503020204020204" pitchFamily="34" charset="-122"/>
                <a:ea typeface="微软雅黑" panose="020B0503020204020204" pitchFamily="34" charset="-122"/>
              </a:rPr>
              <a:t>static</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9670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5F0918BC-EE47-4B64-B75C-97D41C08DCAD}"/>
              </a:ext>
            </a:extLst>
          </p:cNvPr>
          <p:cNvSpPr>
            <a:spLocks noGrp="1" noChangeArrowheads="1"/>
          </p:cNvSpPr>
          <p:nvPr>
            <p:ph type="title"/>
          </p:nvPr>
        </p:nvSpPr>
        <p:spPr>
          <a:xfrm>
            <a:off x="493910" y="1010681"/>
            <a:ext cx="9860947" cy="576263"/>
          </a:xfrm>
        </p:spPr>
        <p:txBody>
          <a:bodyPr/>
          <a:lstStyle/>
          <a:p>
            <a:r>
              <a:rPr lang="en-US" altLang="en-US" dirty="0"/>
              <a:t>Memory Layout of a C Program</a:t>
            </a:r>
          </a:p>
        </p:txBody>
      </p:sp>
      <p:pic>
        <p:nvPicPr>
          <p:cNvPr id="17411" name="Picture 1">
            <a:extLst>
              <a:ext uri="{FF2B5EF4-FFF2-40B4-BE49-F238E27FC236}">
                <a16:creationId xmlns:a16="http://schemas.microsoft.com/office/drawing/2014/main" id="{E58EFC16-5ABF-4B34-B546-50AB9FB8184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6406" y="2135640"/>
            <a:ext cx="7227888"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527282" y="774797"/>
            <a:ext cx="5738347" cy="735012"/>
          </a:xfrm>
        </p:spPr>
        <p:txBody>
          <a:bodyPr/>
          <a:lstStyle/>
          <a:p>
            <a:pPr eaLnBrk="1" hangingPunct="1"/>
            <a:r>
              <a:rPr lang="en-US" altLang="zh-CN" sz="3200" dirty="0"/>
              <a:t>2.1.3 </a:t>
            </a:r>
            <a:r>
              <a:rPr lang="zh-CN" altLang="en-US" sz="3200" dirty="0"/>
              <a:t>操作系统中的进程</a:t>
            </a:r>
          </a:p>
        </p:txBody>
      </p:sp>
      <p:sp>
        <p:nvSpPr>
          <p:cNvPr id="7172" name="Rectangle 3"/>
          <p:cNvSpPr>
            <a:spLocks noGrp="1" noChangeArrowheads="1"/>
          </p:cNvSpPr>
          <p:nvPr>
            <p:ph type="body" idx="4294967295"/>
          </p:nvPr>
        </p:nvSpPr>
        <p:spPr>
          <a:xfrm>
            <a:off x="2095949" y="1944523"/>
            <a:ext cx="8212137" cy="3548062"/>
          </a:xfrm>
        </p:spPr>
        <p:txBody>
          <a:bodyPr>
            <a:noAutofit/>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操作系统中的进程与用户进程</a:t>
            </a:r>
            <a:r>
              <a:rPr lang="zh-CN" altLang="en-US" sz="2800" dirty="0">
                <a:solidFill>
                  <a:schemeClr val="accent2">
                    <a:lumMod val="75000"/>
                  </a:schemeClr>
                </a:solidFill>
                <a:latin typeface="微软雅黑" panose="020B0503020204020204" pitchFamily="34" charset="-122"/>
                <a:ea typeface="微软雅黑" panose="020B0503020204020204" pitchFamily="34" charset="-122"/>
              </a:rPr>
              <a:t>并发</a:t>
            </a:r>
            <a:r>
              <a:rPr lang="zh-CN" altLang="en-US" sz="2800" dirty="0">
                <a:latin typeface="微软雅黑" panose="020B0503020204020204" pitchFamily="34" charset="-122"/>
                <a:ea typeface="微软雅黑" panose="020B0503020204020204" pitchFamily="34" charset="-122"/>
              </a:rPr>
              <a:t>运行，用户进程是由操作系统创建和调用的</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用户进程</a:t>
            </a:r>
            <a:r>
              <a:rPr lang="zh-CN" altLang="en-US" sz="2800" dirty="0"/>
              <a:t>亦</a:t>
            </a:r>
            <a:r>
              <a:rPr lang="zh-CN" altLang="en-US" sz="2800" dirty="0">
                <a:latin typeface="微软雅黑" panose="020B0503020204020204" pitchFamily="34" charset="-122"/>
                <a:ea typeface="微软雅黑" panose="020B0503020204020204" pitchFamily="34" charset="-122"/>
              </a:rPr>
              <a:t>可以创建和调用别的进程</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被创建进程与创建者构成父子关系</a:t>
            </a:r>
          </a:p>
        </p:txBody>
      </p:sp>
    </p:spTree>
    <p:extLst>
      <p:ext uri="{BB962C8B-B14F-4D97-AF65-F5344CB8AC3E}">
        <p14:creationId xmlns:p14="http://schemas.microsoft.com/office/powerpoint/2010/main" val="2239885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447189" y="694143"/>
            <a:ext cx="5119304" cy="5969567"/>
          </a:xfrm>
          <a:noFill/>
        </p:spPr>
        <p:txBody>
          <a:bodyPr>
            <a:normAutofit fontScale="700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进程</a:t>
            </a:r>
          </a:p>
          <a:p>
            <a:pPr marL="0" indent="0">
              <a:lnSpc>
                <a:spcPct val="125000"/>
              </a:lnSpc>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是一个多任务的系统，它能够同时运行多个程序，其中的每一个正在运行的程序就称为一个“进程”</a:t>
            </a: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1100" dirty="0">
              <a:latin typeface="微软雅黑" panose="020B0503020204020204" pitchFamily="34" charset="-122"/>
              <a:ea typeface="微软雅黑" panose="020B0503020204020204" pitchFamily="34" charset="-122"/>
            </a:endParaRPr>
          </a:p>
          <a:p>
            <a:pPr marL="0" indent="0">
              <a:lnSpc>
                <a:spcPct val="125000"/>
              </a:lnSpc>
              <a:buNone/>
            </a:pPr>
            <a:r>
              <a:rPr lang="en-US" altLang="zh-CN" sz="2400" dirty="0"/>
              <a:t>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可以通过任务管理器查看</a:t>
            </a:r>
            <a:r>
              <a:rPr lang="en-US" altLang="zh-CN" sz="2400" dirty="0"/>
              <a:t>Windows</a:t>
            </a:r>
            <a:r>
              <a:rPr lang="zh-CN" altLang="en-US" sz="2400" dirty="0">
                <a:latin typeface="微软雅黑" panose="020B0503020204020204" pitchFamily="34" charset="-122"/>
                <a:ea typeface="微软雅黑" panose="020B0503020204020204" pitchFamily="34" charset="-122"/>
              </a:rPr>
              <a:t>系统中当前运行的程序和进程</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en-US" altLang="zh-CN" sz="2000" dirty="0"/>
              <a:t>Windows: </a:t>
            </a:r>
          </a:p>
          <a:p>
            <a:pPr lvl="2">
              <a:lnSpc>
                <a:spcPct val="125000"/>
              </a:lnSpc>
            </a:pPr>
            <a:r>
              <a:rPr lang="en-US" altLang="zh-CN" sz="1600" dirty="0" err="1"/>
              <a:t>Ctrl+Shift+Esc</a:t>
            </a:r>
            <a:endParaRPr lang="en-US" altLang="zh-CN" sz="1600" dirty="0"/>
          </a:p>
          <a:p>
            <a:pPr lvl="2">
              <a:lnSpc>
                <a:spcPct val="125000"/>
              </a:lnSpc>
            </a:pPr>
            <a:r>
              <a:rPr lang="en-US" altLang="zh-CN" sz="1600" dirty="0"/>
              <a:t>Click on “More Details” at the bottom of the Task Manager</a:t>
            </a:r>
          </a:p>
          <a:p>
            <a:pPr lvl="2">
              <a:lnSpc>
                <a:spcPct val="125000"/>
              </a:lnSpc>
            </a:pPr>
            <a:r>
              <a:rPr lang="en-US" altLang="zh-CN" sz="1600" dirty="0"/>
              <a:t>Click on the “Details” tab at the top of the Task Manager</a:t>
            </a:r>
          </a:p>
          <a:p>
            <a:pPr lvl="2">
              <a:lnSpc>
                <a:spcPct val="125000"/>
              </a:lnSpc>
            </a:pPr>
            <a:r>
              <a:rPr lang="en-US" altLang="zh-CN" sz="1600" dirty="0"/>
              <a:t>https://download.sysinternals.com/files/Coreinfo.zip</a:t>
            </a:r>
          </a:p>
          <a:p>
            <a:pPr lvl="1">
              <a:lnSpc>
                <a:spcPct val="125000"/>
              </a:lnSpc>
            </a:pPr>
            <a:r>
              <a:rPr lang="en-US" altLang="zh-CN" sz="2000" dirty="0">
                <a:latin typeface="微软雅黑" panose="020B0503020204020204" pitchFamily="34" charset="-122"/>
                <a:ea typeface="微软雅黑" panose="020B0503020204020204" pitchFamily="34" charset="-122"/>
              </a:rPr>
              <a:t>WSL: </a:t>
            </a:r>
          </a:p>
          <a:p>
            <a:pPr lvl="2">
              <a:lnSpc>
                <a:spcPct val="125000"/>
              </a:lnSpc>
            </a:pPr>
            <a:r>
              <a:rPr lang="en-US" altLang="zh-CN" sz="1600" dirty="0" err="1"/>
              <a:t>Win+R</a:t>
            </a:r>
            <a:r>
              <a:rPr lang="en-US" altLang="zh-CN" sz="1600" dirty="0"/>
              <a:t>: </a:t>
            </a:r>
            <a:r>
              <a:rPr lang="en-US" altLang="zh-CN" sz="1600" dirty="0" err="1"/>
              <a:t>wsl</a:t>
            </a:r>
            <a:endParaRPr lang="en-US" altLang="zh-CN" sz="1600" dirty="0"/>
          </a:p>
          <a:p>
            <a:pPr lvl="2">
              <a:lnSpc>
                <a:spcPct val="125000"/>
              </a:lnSpc>
            </a:pPr>
            <a:r>
              <a:rPr lang="en-US" altLang="zh-CN" sz="1600" dirty="0" err="1">
                <a:latin typeface="微软雅黑" panose="020B0503020204020204" pitchFamily="34" charset="-122"/>
                <a:ea typeface="微软雅黑" panose="020B0503020204020204" pitchFamily="34" charset="-122"/>
              </a:rPr>
              <a:t>ps</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ef</a:t>
            </a:r>
            <a:r>
              <a:rPr lang="en-US" altLang="zh-CN" sz="1600" dirty="0">
                <a:latin typeface="微软雅黑" panose="020B0503020204020204" pitchFamily="34" charset="-122"/>
                <a:ea typeface="微软雅黑" panose="020B0503020204020204" pitchFamily="34" charset="-122"/>
              </a:rPr>
              <a:t> </a:t>
            </a:r>
          </a:p>
          <a:p>
            <a:pPr lvl="2">
              <a:lnSpc>
                <a:spcPct val="125000"/>
              </a:lnSpc>
            </a:pPr>
            <a:r>
              <a:rPr lang="en-US" altLang="zh-CN" sz="1600" dirty="0"/>
              <a:t>top</a:t>
            </a:r>
            <a:endParaRPr lang="en-US" altLang="zh-CN" sz="16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11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进程可以理解为一个程序的基本边界。是应用程序的一个运行例程，是应用程序的一次动态执行过程</a:t>
            </a:r>
            <a:endParaRPr lang="zh-CN" altLang="en-US" sz="2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47615FD7-63A7-4D9D-91B9-A6C44B98482A}"/>
              </a:ext>
            </a:extLst>
          </p:cNvPr>
          <p:cNvPicPr>
            <a:picLocks noChangeAspect="1"/>
          </p:cNvPicPr>
          <p:nvPr/>
        </p:nvPicPr>
        <p:blipFill>
          <a:blip r:embed="rId3"/>
          <a:stretch>
            <a:fillRect/>
          </a:stretch>
        </p:blipFill>
        <p:spPr>
          <a:xfrm>
            <a:off x="5727518" y="557958"/>
            <a:ext cx="6164131" cy="5969567"/>
          </a:xfrm>
          <a:prstGeom prst="rect">
            <a:avLst/>
          </a:prstGeom>
        </p:spPr>
      </p:pic>
      <p:sp>
        <p:nvSpPr>
          <p:cNvPr id="6" name="文本框 5">
            <a:extLst>
              <a:ext uri="{FF2B5EF4-FFF2-40B4-BE49-F238E27FC236}">
                <a16:creationId xmlns:a16="http://schemas.microsoft.com/office/drawing/2014/main" id="{4570824F-F4E1-47C6-B3A6-4513CCC0BD73}"/>
              </a:ext>
            </a:extLst>
          </p:cNvPr>
          <p:cNvSpPr txBox="1"/>
          <p:nvPr/>
        </p:nvSpPr>
        <p:spPr>
          <a:xfrm>
            <a:off x="1901757" y="4418111"/>
            <a:ext cx="3720830" cy="307777"/>
          </a:xfrm>
          <a:prstGeom prst="rect">
            <a:avLst/>
          </a:prstGeom>
          <a:noFill/>
        </p:spPr>
        <p:txBody>
          <a:bodyPr wrap="square">
            <a:spAutoFit/>
          </a:bodyPr>
          <a:lstStyle/>
          <a:p>
            <a:r>
              <a:rPr lang="en-US" altLang="zh-CN" dirty="0">
                <a:solidFill>
                  <a:schemeClr val="accent2">
                    <a:lumMod val="75000"/>
                  </a:schemeClr>
                </a:solidFill>
              </a:rPr>
              <a:t>https://github.com/zodiacon/WindowsInternals</a:t>
            </a:r>
            <a:endParaRPr lang="zh-CN" altLang="en-US" dirty="0">
              <a:solidFill>
                <a:schemeClr val="accent2">
                  <a:lumMod val="75000"/>
                </a:schemeClr>
              </a:solidFill>
            </a:endParaRPr>
          </a:p>
        </p:txBody>
      </p:sp>
    </p:spTree>
    <p:extLst>
      <p:ext uri="{BB962C8B-B14F-4D97-AF65-F5344CB8AC3E}">
        <p14:creationId xmlns:p14="http://schemas.microsoft.com/office/powerpoint/2010/main" val="885406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333954" y="1024778"/>
            <a:ext cx="4725988" cy="5440363"/>
          </a:xfrm>
          <a:noFill/>
        </p:spPr>
        <p:txBody>
          <a:bodyPr>
            <a:normAutofit fontScale="700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线程</a:t>
            </a:r>
          </a:p>
          <a:p>
            <a:pPr marL="0" indent="0" eaLnBrk="1" hangingPunct="1">
              <a:lnSpc>
                <a:spcPct val="125000"/>
              </a:lnSpc>
              <a:buNone/>
            </a:pPr>
            <a:r>
              <a:rPr lang="zh-CN" altLang="en-US" sz="2400" dirty="0">
                <a:latin typeface="微软雅黑" panose="020B0503020204020204" pitchFamily="34" charset="-122"/>
                <a:ea typeface="微软雅黑" panose="020B0503020204020204" pitchFamily="34" charset="-122"/>
              </a:rPr>
              <a:t>    对于同一个进程，可以分成若干个独立的执行流，这样的流被称为“线程”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线程是操作系统分配处理器时间的基本单位，可以独立占用</a:t>
            </a:r>
            <a:r>
              <a:rPr lang="zh-CN" altLang="en-US" sz="2400" dirty="0">
                <a:solidFill>
                  <a:srgbClr val="FF0000"/>
                </a:solidFill>
                <a:latin typeface="微软雅黑" panose="020B0503020204020204" pitchFamily="34" charset="-122"/>
                <a:ea typeface="微软雅黑" panose="020B0503020204020204" pitchFamily="34" charset="-122"/>
              </a:rPr>
              <a:t>处理器的时间片</a:t>
            </a:r>
            <a:endParaRPr lang="en-US" altLang="zh-CN" sz="2400" dirty="0">
              <a:solidFill>
                <a:srgbClr val="FF0000"/>
              </a:solidFill>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同一进程中的线程可以共享进程的资源和内存空间</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每一个进程至少包含一个线程。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在</a:t>
            </a:r>
            <a:r>
              <a:rPr lang="en-US" altLang="zh-CN" sz="2400" dirty="0"/>
              <a:t>.NET</a:t>
            </a:r>
            <a:r>
              <a:rPr lang="zh-CN" altLang="en-US" sz="2400" dirty="0"/>
              <a:t>应用程序中，都是以</a:t>
            </a:r>
            <a:r>
              <a:rPr lang="en-US" altLang="zh-CN" sz="2400" dirty="0"/>
              <a:t>Main( )</a:t>
            </a:r>
            <a:r>
              <a:rPr lang="zh-CN" altLang="en-US" sz="2400" dirty="0"/>
              <a:t>方法作为入口的，当调用此方法时系统就会自动创建一个主线程</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6074439" y="1696644"/>
            <a:ext cx="5261664" cy="4464639"/>
          </a:xfrm>
          <a:prstGeom prst="rect">
            <a:avLst/>
          </a:prstGeom>
        </p:spPr>
      </p:pic>
      <p:sp>
        <p:nvSpPr>
          <p:cNvPr id="5" name="文本框 4">
            <a:extLst>
              <a:ext uri="{FF2B5EF4-FFF2-40B4-BE49-F238E27FC236}">
                <a16:creationId xmlns:a16="http://schemas.microsoft.com/office/drawing/2014/main" id="{F67C1CC4-3718-4B68-921B-74E5885BF622}"/>
              </a:ext>
            </a:extLst>
          </p:cNvPr>
          <p:cNvSpPr txBox="1"/>
          <p:nvPr/>
        </p:nvSpPr>
        <p:spPr>
          <a:xfrm>
            <a:off x="7694644" y="1150722"/>
            <a:ext cx="2394858" cy="461665"/>
          </a:xfrm>
          <a:prstGeom prst="rect">
            <a:avLst/>
          </a:prstGeom>
          <a:noFill/>
        </p:spPr>
        <p:txBody>
          <a:bodyPr wrap="square" rtlCol="0">
            <a:spAutoFit/>
          </a:bodyPr>
          <a:lstStyle/>
          <a:p>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process in memory while</a:t>
            </a:r>
          </a:p>
          <a:p>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threads in CPU kernels</a:t>
            </a:r>
            <a:endParaRPr lang="zh-CN" altLang="en-US" sz="1200" dirty="0">
              <a:solidFill>
                <a:schemeClr val="accent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086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993913" y="489309"/>
            <a:ext cx="8217820" cy="1114425"/>
          </a:xfrm>
        </p:spPr>
        <p:txBody>
          <a:bodyPr>
            <a:normAutofit/>
          </a:bodyPr>
          <a:lstStyle/>
          <a:p>
            <a:pPr eaLnBrk="1" hangingPunct="1"/>
            <a:r>
              <a:rPr lang="zh-CN" altLang="en-US" dirty="0"/>
              <a:t>并发与并行</a:t>
            </a:r>
            <a:r>
              <a:rPr lang="zh-CN" altLang="en-US" sz="2800" dirty="0"/>
              <a:t>（</a:t>
            </a:r>
            <a:r>
              <a:rPr lang="en-US" altLang="zh-CN" sz="2800" dirty="0"/>
              <a:t>concurrency &amp; parallelism</a:t>
            </a:r>
            <a:r>
              <a:rPr lang="zh-CN" altLang="en-US" sz="2800" dirty="0"/>
              <a:t>）</a:t>
            </a:r>
          </a:p>
        </p:txBody>
      </p:sp>
      <p:sp>
        <p:nvSpPr>
          <p:cNvPr id="9220" name="Rectangle 3"/>
          <p:cNvSpPr>
            <a:spLocks noGrp="1" noChangeArrowheads="1"/>
          </p:cNvSpPr>
          <p:nvPr>
            <p:ph type="body" idx="4294967295"/>
          </p:nvPr>
        </p:nvSpPr>
        <p:spPr>
          <a:xfrm>
            <a:off x="1828800" y="1722576"/>
            <a:ext cx="7988300" cy="4591050"/>
          </a:xfrm>
        </p:spPr>
        <p:txBody>
          <a:bodyPr>
            <a:normAutofit fontScale="85000" lnSpcReduction="10000"/>
          </a:bodyPr>
          <a:lstStyle/>
          <a:p>
            <a:pPr>
              <a:lnSpc>
                <a:spcPct val="135000"/>
              </a:lnSpc>
            </a:pPr>
            <a:r>
              <a:rPr lang="zh-CN" altLang="en-US" sz="2400" dirty="0">
                <a:latin typeface="微软雅黑" panose="020B0503020204020204" pitchFamily="34" charset="-122"/>
                <a:ea typeface="微软雅黑" panose="020B0503020204020204" pitchFamily="34" charset="-122"/>
              </a:rPr>
              <a:t>  进程和线程技术是实现系统或</a:t>
            </a:r>
            <a:r>
              <a:rPr lang="zh-CN" altLang="en-US" sz="2400" dirty="0"/>
              <a:t>应用程序并行性的重要</a:t>
            </a:r>
            <a:r>
              <a:rPr lang="zh-CN" altLang="en-US" sz="2400" dirty="0">
                <a:latin typeface="微软雅黑" panose="020B0503020204020204" pitchFamily="34" charset="-122"/>
                <a:ea typeface="微软雅黑" panose="020B0503020204020204" pitchFamily="34" charset="-122"/>
              </a:rPr>
              <a:t>基础 </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并发</a:t>
            </a:r>
            <a:r>
              <a:rPr lang="zh-CN" altLang="en-US" sz="2400" dirty="0">
                <a:latin typeface="微软雅黑" panose="020B0503020204020204" pitchFamily="34" charset="-122"/>
                <a:ea typeface="微软雅黑" panose="020B0503020204020204" pitchFamily="34" charset="-122"/>
              </a:rPr>
              <a:t>”指系统或应用程序在某一时间段内同时处理多个事务的过程</a:t>
            </a:r>
            <a:endParaRPr lang="en-US" altLang="zh-CN" sz="2400" dirty="0">
              <a:latin typeface="微软雅黑" panose="020B0503020204020204" pitchFamily="34" charset="-122"/>
              <a:ea typeface="微软雅黑" panose="020B0503020204020204" pitchFamily="34" charset="-122"/>
            </a:endParaRPr>
          </a:p>
          <a:p>
            <a:pPr lvl="1">
              <a:lnSpc>
                <a:spcPct val="135000"/>
              </a:lnSpc>
            </a:pPr>
            <a:r>
              <a:rPr lang="zh-CN" altLang="en-US" sz="2000" dirty="0">
                <a:latin typeface="微软雅黑" panose="020B0503020204020204" pitchFamily="34" charset="-122"/>
                <a:ea typeface="微软雅黑" panose="020B0503020204020204" pitchFamily="34" charset="-122"/>
              </a:rPr>
              <a:t>对于单核单处理器的计算机系统，由于单个</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在任何时刻只能执行一个线程，所以这种计算机系统的并发，实际上是通过操作系统在各个正在执行的线程之间切换</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，以分时处理的方式实现表面形式上的并发，只是因为其切换的速度快且处理能力强时，用户直观感觉不到而已</a:t>
            </a:r>
            <a:endParaRPr lang="en-US" altLang="zh-CN" sz="20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  对于多处理器或多核的计算机系统，其多个</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之间或多个核之间既有相互协作，又有独立分工，它们在各自执行一个相应线程时可以互不影响同时进行，实现</a:t>
            </a:r>
            <a:r>
              <a:rPr lang="zh-CN" altLang="en-US" sz="2400" dirty="0">
                <a:solidFill>
                  <a:srgbClr val="FF0000"/>
                </a:solidFill>
                <a:latin typeface="微软雅黑" panose="020B0503020204020204" pitchFamily="34" charset="-122"/>
                <a:ea typeface="微软雅黑" panose="020B0503020204020204" pitchFamily="34" charset="-122"/>
              </a:rPr>
              <a:t>并行</a:t>
            </a:r>
            <a:r>
              <a:rPr lang="zh-CN" altLang="en-US" sz="2400" dirty="0">
                <a:latin typeface="微软雅黑" panose="020B0503020204020204" pitchFamily="34" charset="-122"/>
                <a:ea typeface="微软雅黑" panose="020B0503020204020204" pitchFamily="34" charset="-122"/>
              </a:rPr>
              <a:t>处理</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en-US" altLang="zh-CN" sz="2400" dirty="0"/>
              <a:t>  </a:t>
            </a:r>
            <a:r>
              <a:rPr lang="zh-CN" altLang="en-US" sz="2400" dirty="0"/>
              <a:t>除了</a:t>
            </a:r>
            <a:r>
              <a:rPr lang="en-US" altLang="zh-CN" sz="2400" dirty="0"/>
              <a:t>CPU</a:t>
            </a:r>
            <a:r>
              <a:rPr lang="zh-CN" altLang="en-US" sz="2400" dirty="0"/>
              <a:t>之外，</a:t>
            </a:r>
            <a:r>
              <a:rPr lang="en-US" altLang="zh-CN" sz="2400" dirty="0"/>
              <a:t>GPU</a:t>
            </a:r>
            <a:r>
              <a:rPr lang="zh-CN" altLang="en-US" sz="2400" dirty="0"/>
              <a:t>也是多核系统，通常其并行计算能力非常强</a:t>
            </a:r>
            <a:endParaRPr lang="zh-CN" altLang="en-US"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AB4D25EB-1ED7-4573-8641-4654960613BF}"/>
              </a:ext>
            </a:extLst>
          </p:cNvPr>
          <p:cNvSpPr/>
          <p:nvPr/>
        </p:nvSpPr>
        <p:spPr>
          <a:xfrm>
            <a:off x="9702870" y="3429000"/>
            <a:ext cx="2103771"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并发：交替</a:t>
            </a:r>
            <a:r>
              <a:rPr lang="zh-CN" altLang="en-US" sz="1800" dirty="0">
                <a:solidFill>
                  <a:srgbClr val="7030A0"/>
                </a:solidFill>
                <a:latin typeface="微软雅黑" panose="020B0503020204020204" pitchFamily="34" charset="-122"/>
                <a:ea typeface="微软雅黑" panose="020B0503020204020204" pitchFamily="34" charset="-122"/>
              </a:rPr>
              <a:t>做多个</a:t>
            </a:r>
          </a:p>
        </p:txBody>
      </p:sp>
      <p:sp>
        <p:nvSpPr>
          <p:cNvPr id="3" name="矩形 2">
            <a:extLst>
              <a:ext uri="{FF2B5EF4-FFF2-40B4-BE49-F238E27FC236}">
                <a16:creationId xmlns:a16="http://schemas.microsoft.com/office/drawing/2014/main" id="{53AA577B-844A-4614-90CB-C4C4A744293B}"/>
              </a:ext>
            </a:extLst>
          </p:cNvPr>
          <p:cNvSpPr/>
          <p:nvPr/>
        </p:nvSpPr>
        <p:spPr>
          <a:xfrm>
            <a:off x="9673361" y="5011975"/>
            <a:ext cx="2425506"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并行：同时</a:t>
            </a:r>
            <a:r>
              <a:rPr lang="zh-CN" altLang="en-US" sz="1800" dirty="0">
                <a:solidFill>
                  <a:srgbClr val="7030A0"/>
                </a:solidFill>
                <a:latin typeface="微软雅黑" panose="020B0503020204020204" pitchFamily="34" charset="-122"/>
                <a:ea typeface="微软雅黑" panose="020B0503020204020204" pitchFamily="34" charset="-122"/>
              </a:rPr>
              <a:t>做多</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一个</a:t>
            </a:r>
          </a:p>
        </p:txBody>
      </p:sp>
      <p:sp>
        <p:nvSpPr>
          <p:cNvPr id="5" name="标注: 左右箭头 4">
            <a:extLst>
              <a:ext uri="{FF2B5EF4-FFF2-40B4-BE49-F238E27FC236}">
                <a16:creationId xmlns:a16="http://schemas.microsoft.com/office/drawing/2014/main" id="{53F6E663-81D4-48D0-BA04-221536884629}"/>
              </a:ext>
            </a:extLst>
          </p:cNvPr>
          <p:cNvSpPr/>
          <p:nvPr/>
        </p:nvSpPr>
        <p:spPr>
          <a:xfrm rot="16200000">
            <a:off x="10420911" y="3274598"/>
            <a:ext cx="989424" cy="2366488"/>
          </a:xfrm>
          <a:prstGeom prst="leftRightArrowCallout">
            <a:avLst>
              <a:gd name="adj1" fmla="val 22240"/>
              <a:gd name="adj2" fmla="val 25000"/>
              <a:gd name="adj3" fmla="val 11136"/>
              <a:gd name="adj4" fmla="val 28809"/>
            </a:avLst>
          </a:prstGeom>
          <a:noFill/>
          <a:ln w="12700" cap="flat" cmpd="sng" algn="ctr">
            <a:solidFill>
              <a:srgbClr val="002060"/>
            </a:solidFill>
            <a:prstDash val="solid"/>
            <a:round/>
            <a:headEnd type="none" w="med" len="med"/>
            <a:tailEnd type="none" w="med" len="med"/>
          </a:ln>
        </p:spPr>
        <p:txBody>
          <a:bodyPr vert="eaVert" wrap="none" lIns="0" tIns="0" rIns="0" bIns="0" numCol="1" rtlCol="0" anchor="ctr" anchorCtr="0" compatLnSpc="1"/>
          <a:lstStyle/>
          <a:p>
            <a:pPr algn="ctr" defTabSz="914400" eaLnBrk="0" fontAlgn="base" hangingPunct="0">
              <a:spcBef>
                <a:spcPct val="0"/>
              </a:spcBef>
              <a:spcAft>
                <a:spcPct val="0"/>
              </a:spcAft>
            </a:pPr>
            <a:endParaRPr lang="en-US" altLang="zh-CN" sz="1600" dirty="0">
              <a:solidFill>
                <a:schemeClr val="bg2">
                  <a:lumMod val="10000"/>
                </a:schemeClr>
              </a:solidFill>
            </a:endParaRPr>
          </a:p>
          <a:p>
            <a:pPr algn="ctr" defTabSz="914400" eaLnBrk="0" fontAlgn="base" hangingPunct="0">
              <a:spcBef>
                <a:spcPct val="0"/>
              </a:spcBef>
              <a:spcAft>
                <a:spcPct val="0"/>
              </a:spcAft>
            </a:pPr>
            <a:r>
              <a:rPr lang="en-US" altLang="zh-CN" sz="1600" dirty="0">
                <a:solidFill>
                  <a:schemeClr val="bg2">
                    <a:lumMod val="10000"/>
                  </a:schemeClr>
                </a:solidFill>
              </a:rPr>
              <a:t>interleave vs simultaneous</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6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1301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7265984" y="3133485"/>
            <a:ext cx="1679726" cy="795337"/>
          </a:xfrm>
        </p:spPr>
        <p:txBody>
          <a:bodyPr/>
          <a:lstStyle/>
          <a:p>
            <a:pPr eaLnBrk="1" hangingPunct="1"/>
            <a:r>
              <a:rPr lang="zh-CN" altLang="en-US" sz="2400" dirty="0"/>
              <a:t>程序与线程</a:t>
            </a:r>
          </a:p>
        </p:txBody>
      </p:sp>
      <p:sp>
        <p:nvSpPr>
          <p:cNvPr id="3" name="下箭头 2"/>
          <p:cNvSpPr/>
          <p:nvPr/>
        </p:nvSpPr>
        <p:spPr>
          <a:xfrm>
            <a:off x="1842589" y="2539259"/>
            <a:ext cx="1080120" cy="3096344"/>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1751546" y="1953272"/>
            <a:ext cx="4895991" cy="22639"/>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1779351" y="1971746"/>
            <a:ext cx="0" cy="4231370"/>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下箭头 14"/>
          <p:cNvSpPr/>
          <p:nvPr/>
        </p:nvSpPr>
        <p:spPr>
          <a:xfrm>
            <a:off x="3183768" y="2768933"/>
            <a:ext cx="1080120" cy="286666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6" name="下箭头 15"/>
          <p:cNvSpPr/>
          <p:nvPr/>
        </p:nvSpPr>
        <p:spPr>
          <a:xfrm>
            <a:off x="4545434" y="3047963"/>
            <a:ext cx="1080120" cy="258763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C1</a:t>
            </a:r>
            <a:endParaRPr lang="zh-CN" altLang="en-US" sz="2000" dirty="0">
              <a:latin typeface="微软雅黑" panose="020B0503020204020204" pitchFamily="34" charset="-122"/>
              <a:ea typeface="微软雅黑" panose="020B0503020204020204" pitchFamily="34" charset="-122"/>
            </a:endParaRPr>
          </a:p>
        </p:txBody>
      </p:sp>
      <p:sp>
        <p:nvSpPr>
          <p:cNvPr id="17" name="下箭头 16"/>
          <p:cNvSpPr/>
          <p:nvPr/>
        </p:nvSpPr>
        <p:spPr>
          <a:xfrm>
            <a:off x="5905709" y="3066437"/>
            <a:ext cx="1080120" cy="2569165"/>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C2</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7166379" y="461276"/>
            <a:ext cx="1728192" cy="2403922"/>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7382403" y="695347"/>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7382403" y="1199403"/>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7382403" y="1703459"/>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476477" y="2332611"/>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源程序</a:t>
            </a:r>
          </a:p>
        </p:txBody>
      </p:sp>
      <p:sp>
        <p:nvSpPr>
          <p:cNvPr id="29" name="任意多边形 28"/>
          <p:cNvSpPr/>
          <p:nvPr/>
        </p:nvSpPr>
        <p:spPr>
          <a:xfrm>
            <a:off x="2366924" y="954240"/>
            <a:ext cx="5015480" cy="1588004"/>
          </a:xfrm>
          <a:custGeom>
            <a:avLst/>
            <a:gdLst>
              <a:gd name="connsiteX0" fmla="*/ 5421745 w 5421745"/>
              <a:gd name="connsiteY0" fmla="*/ 27049 h 2132940"/>
              <a:gd name="connsiteX1" fmla="*/ 2382981 w 5421745"/>
              <a:gd name="connsiteY1" fmla="*/ 294903 h 2132940"/>
              <a:gd name="connsiteX2" fmla="*/ 0 w 5421745"/>
              <a:gd name="connsiteY2" fmla="*/ 2132940 h 2132940"/>
              <a:gd name="connsiteX0" fmla="*/ 5449454 w 5449454"/>
              <a:gd name="connsiteY0" fmla="*/ 27715 h 2152079"/>
              <a:gd name="connsiteX1" fmla="*/ 2410690 w 5449454"/>
              <a:gd name="connsiteY1" fmla="*/ 295569 h 2152079"/>
              <a:gd name="connsiteX2" fmla="*/ 0 w 5449454"/>
              <a:gd name="connsiteY2" fmla="*/ 2152079 h 2152079"/>
              <a:gd name="connsiteX0" fmla="*/ 5449454 w 5449454"/>
              <a:gd name="connsiteY0" fmla="*/ 27715 h 2152079"/>
              <a:gd name="connsiteX1" fmla="*/ 2410690 w 5449454"/>
              <a:gd name="connsiteY1" fmla="*/ 295569 h 2152079"/>
              <a:gd name="connsiteX2" fmla="*/ 0 w 5449454"/>
              <a:gd name="connsiteY2" fmla="*/ 2152079 h 2152079"/>
            </a:gdLst>
            <a:ahLst/>
            <a:cxnLst>
              <a:cxn ang="0">
                <a:pos x="connsiteX0" y="connsiteY0"/>
              </a:cxn>
              <a:cxn ang="0">
                <a:pos x="connsiteX1" y="connsiteY1"/>
              </a:cxn>
              <a:cxn ang="0">
                <a:pos x="connsiteX2" y="connsiteY2"/>
              </a:cxn>
            </a:cxnLst>
            <a:rect l="l" t="t" r="r" b="b"/>
            <a:pathLst>
              <a:path w="5449454" h="2152079">
                <a:moveTo>
                  <a:pt x="5449454" y="27715"/>
                </a:moveTo>
                <a:cubicBezTo>
                  <a:pt x="4381884" y="-13849"/>
                  <a:pt x="3318932" y="-58492"/>
                  <a:pt x="2410690" y="295569"/>
                </a:cubicBezTo>
                <a:cubicBezTo>
                  <a:pt x="1502448" y="649630"/>
                  <a:pt x="508768" y="1260769"/>
                  <a:pt x="0" y="2152079"/>
                </a:cubicBezTo>
              </a:path>
            </a:pathLst>
          </a:custGeom>
          <a:ln>
            <a:headEnd type="oval"/>
            <a:tailEnd type="triangl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0" name="任意多边形 29"/>
          <p:cNvSpPr/>
          <p:nvPr/>
        </p:nvSpPr>
        <p:spPr>
          <a:xfrm>
            <a:off x="3727938" y="1444567"/>
            <a:ext cx="3654465" cy="1308876"/>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33" name="任意多边形 32"/>
          <p:cNvSpPr/>
          <p:nvPr/>
        </p:nvSpPr>
        <p:spPr>
          <a:xfrm>
            <a:off x="5082949" y="1891186"/>
            <a:ext cx="2287820" cy="1159761"/>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4" name="任意多边形 33"/>
          <p:cNvSpPr/>
          <p:nvPr/>
        </p:nvSpPr>
        <p:spPr>
          <a:xfrm>
            <a:off x="6424128" y="1971745"/>
            <a:ext cx="958275" cy="1127524"/>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2" name="圆角矩形 31"/>
          <p:cNvSpPr/>
          <p:nvPr/>
        </p:nvSpPr>
        <p:spPr>
          <a:xfrm>
            <a:off x="3359696" y="618477"/>
            <a:ext cx="1476082" cy="33576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cxnSp>
        <p:nvCxnSpPr>
          <p:cNvPr id="39" name="直接箭头连接符 38"/>
          <p:cNvCxnSpPr/>
          <p:nvPr/>
        </p:nvCxnSpPr>
        <p:spPr>
          <a:xfrm>
            <a:off x="3935760" y="1066080"/>
            <a:ext cx="54966" cy="266646"/>
          </a:xfrm>
          <a:prstGeom prst="straightConnector1">
            <a:avLst/>
          </a:prstGeom>
          <a:ln w="158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左大括号 39"/>
          <p:cNvSpPr/>
          <p:nvPr/>
        </p:nvSpPr>
        <p:spPr>
          <a:xfrm rot="16200000">
            <a:off x="4218880" y="3485586"/>
            <a:ext cx="423495" cy="4880779"/>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9040772" y="498484"/>
            <a:ext cx="238594"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41" name="圆角矩形 40"/>
          <p:cNvSpPr/>
          <p:nvPr/>
        </p:nvSpPr>
        <p:spPr>
          <a:xfrm>
            <a:off x="9510730" y="966869"/>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串行排列</a:t>
            </a:r>
          </a:p>
        </p:txBody>
      </p:sp>
      <p:sp>
        <p:nvSpPr>
          <p:cNvPr id="42" name="流程图: 可选过程 41"/>
          <p:cNvSpPr/>
          <p:nvPr/>
        </p:nvSpPr>
        <p:spPr>
          <a:xfrm>
            <a:off x="3637341" y="6386417"/>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并发执行</a:t>
            </a:r>
          </a:p>
        </p:txBody>
      </p:sp>
      <p:sp>
        <p:nvSpPr>
          <p:cNvPr id="26" name="圆角矩形 25"/>
          <p:cNvSpPr/>
          <p:nvPr/>
        </p:nvSpPr>
        <p:spPr>
          <a:xfrm>
            <a:off x="714003" y="2563443"/>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latin typeface="微软雅黑" panose="020B0503020204020204" pitchFamily="34" charset="-122"/>
                <a:ea typeface="微软雅黑" panose="020B0503020204020204" pitchFamily="34" charset="-122"/>
              </a:rPr>
              <a:t>时间</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7207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2673302" y="1444779"/>
            <a:ext cx="4062020" cy="4962553"/>
          </a:xfrm>
          <a:prstGeom prst="roundRect">
            <a:avLst>
              <a:gd name="adj" fmla="val 6537"/>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219" name="Rectangle 2"/>
          <p:cNvSpPr>
            <a:spLocks noGrp="1" noChangeArrowheads="1"/>
          </p:cNvSpPr>
          <p:nvPr>
            <p:ph type="title" idx="4294967295"/>
          </p:nvPr>
        </p:nvSpPr>
        <p:spPr>
          <a:xfrm>
            <a:off x="7673488" y="4155924"/>
            <a:ext cx="2427287" cy="588962"/>
          </a:xfrm>
        </p:spPr>
        <p:txBody>
          <a:bodyPr/>
          <a:lstStyle/>
          <a:p>
            <a:pPr eaLnBrk="1" hangingPunct="1"/>
            <a:r>
              <a:rPr lang="zh-CN" altLang="en-US" sz="3200" dirty="0">
                <a:latin typeface="微软雅黑" panose="020B0503020204020204" pitchFamily="34" charset="-122"/>
                <a:ea typeface="微软雅黑" panose="020B0503020204020204" pitchFamily="34" charset="-122"/>
              </a:rPr>
              <a:t>程序与线程</a:t>
            </a:r>
          </a:p>
        </p:txBody>
      </p:sp>
      <p:sp>
        <p:nvSpPr>
          <p:cNvPr id="3" name="下箭头 2"/>
          <p:cNvSpPr/>
          <p:nvPr/>
        </p:nvSpPr>
        <p:spPr>
          <a:xfrm>
            <a:off x="2928583" y="3573248"/>
            <a:ext cx="877262" cy="1909528"/>
          </a:xfrm>
          <a:prstGeom prst="downArrow">
            <a:avLst/>
          </a:prstGeom>
          <a:solidFill>
            <a:schemeClr val="tx2">
              <a:lumMod val="40000"/>
              <a:lumOff val="60000"/>
            </a:schemeClr>
          </a:solidFill>
          <a:ln w="254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5" name="下箭头 14"/>
          <p:cNvSpPr/>
          <p:nvPr/>
        </p:nvSpPr>
        <p:spPr>
          <a:xfrm>
            <a:off x="4055130" y="3742309"/>
            <a:ext cx="926559" cy="1760891"/>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B1</a:t>
            </a:r>
            <a:endParaRPr lang="zh-CN" altLang="en-US" dirty="0">
              <a:latin typeface="微软雅黑" panose="020B0503020204020204" pitchFamily="34" charset="-122"/>
              <a:ea typeface="微软雅黑" panose="020B0503020204020204" pitchFamily="34" charset="-122"/>
            </a:endParaRPr>
          </a:p>
        </p:txBody>
      </p:sp>
      <p:sp>
        <p:nvSpPr>
          <p:cNvPr id="17" name="下箭头 16"/>
          <p:cNvSpPr/>
          <p:nvPr/>
        </p:nvSpPr>
        <p:spPr>
          <a:xfrm>
            <a:off x="5257304" y="3742309"/>
            <a:ext cx="961566" cy="1760892"/>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B2</a:t>
            </a:r>
            <a:endParaRPr lang="zh-CN" altLang="en-US" dirty="0">
              <a:latin typeface="微软雅黑" panose="020B0503020204020204" pitchFamily="34" charset="-122"/>
              <a:ea typeface="微软雅黑" panose="020B0503020204020204" pitchFamily="34" charset="-122"/>
            </a:endParaRPr>
          </a:p>
        </p:txBody>
      </p:sp>
      <p:sp>
        <p:nvSpPr>
          <p:cNvPr id="6" name="圆角矩形 5"/>
          <p:cNvSpPr/>
          <p:nvPr/>
        </p:nvSpPr>
        <p:spPr>
          <a:xfrm>
            <a:off x="6837163" y="1444780"/>
            <a:ext cx="1544916" cy="1944685"/>
          </a:xfrm>
          <a:prstGeom prst="roundRect">
            <a:avLst>
              <a:gd name="adj" fmla="val 11905"/>
            </a:avLst>
          </a:prstGeom>
          <a:solidFill>
            <a:schemeClr val="accent2">
              <a:lumMod val="60000"/>
              <a:lumOff val="40000"/>
            </a:schemeClr>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6953228" y="162931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6952205" y="211159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6952205" y="2601072"/>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122405" y="3077097"/>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源程序</a:t>
            </a:r>
          </a:p>
        </p:txBody>
      </p:sp>
      <p:sp>
        <p:nvSpPr>
          <p:cNvPr id="32" name="圆角矩形 31"/>
          <p:cNvSpPr/>
          <p:nvPr/>
        </p:nvSpPr>
        <p:spPr>
          <a:xfrm>
            <a:off x="3084853" y="3062803"/>
            <a:ext cx="2994772" cy="446262"/>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sp>
        <p:nvSpPr>
          <p:cNvPr id="40" name="左大括号 39"/>
          <p:cNvSpPr/>
          <p:nvPr/>
        </p:nvSpPr>
        <p:spPr>
          <a:xfrm rot="16200000">
            <a:off x="4300713" y="3952209"/>
            <a:ext cx="423495" cy="3270453"/>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8502637" y="1408118"/>
            <a:ext cx="191217" cy="1981346"/>
          </a:xfrm>
          <a:prstGeom prst="leftBrace">
            <a:avLst>
              <a:gd name="adj1" fmla="val 124468"/>
              <a:gd name="adj2" fmla="val 50000"/>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圆角矩形 40"/>
          <p:cNvSpPr/>
          <p:nvPr/>
        </p:nvSpPr>
        <p:spPr>
          <a:xfrm>
            <a:off x="8887132" y="1629311"/>
            <a:ext cx="437319"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串行存储</a:t>
            </a:r>
          </a:p>
        </p:txBody>
      </p:sp>
      <p:sp>
        <p:nvSpPr>
          <p:cNvPr id="42" name="流程图: 可选过程 41"/>
          <p:cNvSpPr/>
          <p:nvPr/>
        </p:nvSpPr>
        <p:spPr>
          <a:xfrm>
            <a:off x="3719173" y="5917462"/>
            <a:ext cx="1611583"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并行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发运行</a:t>
            </a:r>
          </a:p>
        </p:txBody>
      </p:sp>
      <p:sp>
        <p:nvSpPr>
          <p:cNvPr id="2" name="直角上箭头 1"/>
          <p:cNvSpPr/>
          <p:nvPr/>
        </p:nvSpPr>
        <p:spPr>
          <a:xfrm flipH="1" flipV="1">
            <a:off x="3229118" y="1880375"/>
            <a:ext cx="3718892" cy="1061391"/>
          </a:xfrm>
          <a:prstGeom prst="bentUpArrow">
            <a:avLst>
              <a:gd name="adj1" fmla="val 12782"/>
              <a:gd name="adj2" fmla="val 14091"/>
              <a:gd name="adj3" fmla="val 13688"/>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上箭头 25"/>
          <p:cNvSpPr/>
          <p:nvPr/>
        </p:nvSpPr>
        <p:spPr>
          <a:xfrm flipH="1" flipV="1">
            <a:off x="4391216" y="2245323"/>
            <a:ext cx="2570490" cy="769211"/>
          </a:xfrm>
          <a:prstGeom prst="bentUpArrow">
            <a:avLst>
              <a:gd name="adj1" fmla="val 16782"/>
              <a:gd name="adj2" fmla="val 15544"/>
              <a:gd name="adj3" fmla="val 18456"/>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下箭头 3"/>
          <p:cNvSpPr/>
          <p:nvPr/>
        </p:nvSpPr>
        <p:spPr>
          <a:xfrm>
            <a:off x="5612299" y="2381620"/>
            <a:ext cx="322484" cy="641336"/>
          </a:xfrm>
          <a:prstGeom prst="downArrow">
            <a:avLst>
              <a:gd name="adj1" fmla="val 42730"/>
              <a:gd name="adj2" fmla="val 50000"/>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6181467" y="1613837"/>
            <a:ext cx="410363" cy="1594465"/>
          </a:xfrm>
          <a:prstGeom prst="roundRect">
            <a:avLst/>
          </a:prstGeom>
          <a:solidFill>
            <a:schemeClr val="tx2">
              <a:lumMod val="20000"/>
              <a:lumOff val="80000"/>
            </a:schemeClr>
          </a:soli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0"/>
                <a:solidFill>
                  <a:schemeClr val="tx1"/>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rPr>
              <a:t>进程描述块</a:t>
            </a:r>
          </a:p>
        </p:txBody>
      </p:sp>
    </p:spTree>
    <p:extLst>
      <p:ext uri="{BB962C8B-B14F-4D97-AF65-F5344CB8AC3E}">
        <p14:creationId xmlns:p14="http://schemas.microsoft.com/office/powerpoint/2010/main" val="1685854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圆角矩形 185345"/>
          <p:cNvSpPr/>
          <p:nvPr/>
        </p:nvSpPr>
        <p:spPr>
          <a:xfrm>
            <a:off x="2927350" y="1054101"/>
            <a:ext cx="6083300" cy="1008063"/>
          </a:xfrm>
          <a:prstGeom prst="roundRect">
            <a:avLst>
              <a:gd name="adj" fmla="val 50000"/>
            </a:avLst>
          </a:prstGeom>
          <a:gradFill rotWithShape="1">
            <a:gsLst>
              <a:gs pos="0">
                <a:schemeClr val="accent1"/>
              </a:gs>
              <a:gs pos="50000">
                <a:schemeClr val="accent1">
                  <a:gamma/>
                  <a:tint val="24314"/>
                  <a:invGamma/>
                </a:schemeClr>
              </a:gs>
              <a:gs pos="100000">
                <a:schemeClr val="accent1"/>
              </a:gs>
            </a:gsLst>
            <a:lin ang="0" scaled="1"/>
            <a:tileRect/>
          </a:gradFill>
          <a:ln w="19050">
            <a:noFill/>
          </a:ln>
        </p:spPr>
        <p:txBody>
          <a:bodyPr wrap="none" anchor="ctr"/>
          <a:lstStyle/>
          <a:p>
            <a:pPr>
              <a:spcBef>
                <a:spcPct val="0"/>
              </a:spcBef>
              <a:spcAft>
                <a:spcPct val="0"/>
              </a:spcAft>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             WINDOWS</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进程基本概念</a:t>
            </a:r>
          </a:p>
        </p:txBody>
      </p:sp>
      <p:sp>
        <p:nvSpPr>
          <p:cNvPr id="185347" name="圆角矩形 185346"/>
          <p:cNvSpPr/>
          <p:nvPr/>
        </p:nvSpPr>
        <p:spPr>
          <a:xfrm>
            <a:off x="3286820" y="5375276"/>
            <a:ext cx="6553596" cy="1008063"/>
          </a:xfrm>
          <a:prstGeom prst="roundRect">
            <a:avLst>
              <a:gd name="adj" fmla="val 50000"/>
            </a:avLst>
          </a:prstGeom>
          <a:gradFill rotWithShape="1">
            <a:gsLst>
              <a:gs pos="0">
                <a:schemeClr val="bg2"/>
              </a:gs>
              <a:gs pos="50000">
                <a:schemeClr val="accent2">
                  <a:gamma/>
                  <a:tint val="24314"/>
                  <a:invGamma/>
                </a:schemeClr>
              </a:gs>
              <a:gs pos="100000">
                <a:schemeClr val="accent2"/>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6">
                    <a:lumMod val="75000"/>
                  </a:schemeClr>
                </a:solidFill>
                <a:latin typeface="微软雅黑" panose="020B0503020204020204" pitchFamily="34" charset="-122"/>
                <a:ea typeface="微软雅黑" panose="020B0503020204020204" pitchFamily="34" charset="-122"/>
                <a:cs typeface="微软雅黑 Light" panose="020B0502040204020203" charset="-122"/>
              </a:rPr>
              <a:t>           </a:t>
            </a:r>
            <a:r>
              <a:rPr lang="zh-CN" altLang="en-US" sz="2800" dirty="0">
                <a:solidFill>
                  <a:schemeClr val="accent6">
                    <a:lumMod val="75000"/>
                  </a:schemeClr>
                </a:solidFill>
                <a:latin typeface="微软雅黑" panose="020B0503020204020204" pitchFamily="34" charset="-122"/>
                <a:ea typeface="微软雅黑" panose="020B0503020204020204" pitchFamily="34" charset="-122"/>
                <a:cs typeface="微软雅黑 Light" panose="020B0502040204020203" charset="-122"/>
              </a:rPr>
              <a:t>与其它操作系统进程的差异</a:t>
            </a:r>
          </a:p>
        </p:txBody>
      </p:sp>
      <p:sp>
        <p:nvSpPr>
          <p:cNvPr id="185348" name="圆角矩形 185347"/>
          <p:cNvSpPr/>
          <p:nvPr/>
        </p:nvSpPr>
        <p:spPr>
          <a:xfrm>
            <a:off x="4151312" y="2493963"/>
            <a:ext cx="6337301" cy="1008062"/>
          </a:xfrm>
          <a:prstGeom prst="roundRect">
            <a:avLst>
              <a:gd name="adj" fmla="val 50000"/>
            </a:avLst>
          </a:prstGeom>
          <a:gradFill rotWithShape="1">
            <a:gsLst>
              <a:gs pos="0">
                <a:schemeClr val="accent3"/>
              </a:gs>
              <a:gs pos="50000">
                <a:schemeClr val="hlink">
                  <a:gamma/>
                  <a:tint val="24314"/>
                  <a:invGamma/>
                </a:schemeClr>
              </a:gs>
              <a:gs pos="100000">
                <a:schemeClr val="hlink"/>
              </a:gs>
            </a:gsLst>
            <a:lin ang="0" scaled="1"/>
            <a:tileRect/>
          </a:gradFill>
          <a:ln w="19050">
            <a:noFill/>
          </a:ln>
        </p:spPr>
        <p:txBody>
          <a:bodyPr anchor="ctr"/>
          <a:lstStyle/>
          <a:p>
            <a:pPr algn="l">
              <a:lnSpc>
                <a:spcPct val="100000"/>
              </a:lnSpc>
              <a:spcBef>
                <a:spcPct val="0"/>
              </a:spcBef>
              <a:spcAft>
                <a:spcPct val="0"/>
              </a:spcAft>
              <a:buClr>
                <a:schemeClr val="bg1"/>
              </a:buClr>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rPr>
              <a:t>各种不同的通信机制及异同</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5349" name="圆角矩形 185348"/>
          <p:cNvSpPr/>
          <p:nvPr/>
        </p:nvSpPr>
        <p:spPr>
          <a:xfrm>
            <a:off x="4405312" y="4006851"/>
            <a:ext cx="6155183" cy="1008063"/>
          </a:xfrm>
          <a:prstGeom prst="roundRect">
            <a:avLst>
              <a:gd name="adj" fmla="val 50000"/>
            </a:avLst>
          </a:prstGeom>
          <a:gradFill rotWithShape="1">
            <a:gsLst>
              <a:gs pos="0">
                <a:schemeClr val="accent5"/>
              </a:gs>
              <a:gs pos="50000">
                <a:schemeClr val="folHlink">
                  <a:gamma/>
                  <a:tint val="24314"/>
                  <a:invGamma/>
                </a:schemeClr>
              </a:gs>
              <a:gs pos="100000">
                <a:schemeClr val="folHlink"/>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            WINDOWS</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进程间通信机制</a:t>
            </a:r>
          </a:p>
        </p:txBody>
      </p:sp>
      <p:sp>
        <p:nvSpPr>
          <p:cNvPr id="185350" name="矩形 185349"/>
          <p:cNvSpPr/>
          <p:nvPr/>
        </p:nvSpPr>
        <p:spPr>
          <a:xfrm>
            <a:off x="4601927" y="-25398"/>
            <a:ext cx="3923382" cy="792163"/>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3600" b="1" u="none" kern="1200" baseline="0">
                <a:solidFill>
                  <a:srgbClr val="0000FF"/>
                </a:solidFill>
                <a:latin typeface="Times New Roman" panose="02020603050405020304" pitchFamily="18" charset="0"/>
                <a:ea typeface="宋体" panose="02010600030101010101" pitchFamily="2" charset="-122"/>
              </a:defRPr>
            </a:lvl1pPr>
          </a:lstStyle>
          <a:p>
            <a:pPr>
              <a:buClr>
                <a:srgbClr val="FF0066"/>
              </a:buClr>
            </a:pP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本章要求</a:t>
            </a:r>
          </a:p>
        </p:txBody>
      </p:sp>
      <p:grpSp>
        <p:nvGrpSpPr>
          <p:cNvPr id="185351" name="组合 185350"/>
          <p:cNvGrpSpPr/>
          <p:nvPr/>
        </p:nvGrpSpPr>
        <p:grpSpPr>
          <a:xfrm>
            <a:off x="4152900" y="2133600"/>
            <a:ext cx="1512888" cy="1511300"/>
            <a:chOff x="657" y="800"/>
            <a:chExt cx="953" cy="952"/>
          </a:xfrm>
        </p:grpSpPr>
        <p:grpSp>
          <p:nvGrpSpPr>
            <p:cNvPr id="185352" name="组合 185351"/>
            <p:cNvGrpSpPr/>
            <p:nvPr/>
          </p:nvGrpSpPr>
          <p:grpSpPr>
            <a:xfrm>
              <a:off x="657" y="800"/>
              <a:ext cx="953" cy="952"/>
              <a:chOff x="2200" y="1570"/>
              <a:chExt cx="1496" cy="1496"/>
            </a:xfrm>
          </p:grpSpPr>
          <p:sp>
            <p:nvSpPr>
              <p:cNvPr id="185353" name="椭圆 185352"/>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54" name="椭圆 185353"/>
              <p:cNvSpPr/>
              <p:nvPr/>
            </p:nvSpPr>
            <p:spPr>
              <a:xfrm>
                <a:off x="2200" y="1570"/>
                <a:ext cx="1496" cy="1496"/>
              </a:xfrm>
              <a:prstGeom prst="ellipse">
                <a:avLst/>
              </a:prstGeom>
              <a:gradFill rotWithShape="1">
                <a:gsLst>
                  <a:gs pos="0">
                    <a:schemeClr val="hlink">
                      <a:gamma/>
                      <a:tint val="69804"/>
                      <a:invGamma/>
                    </a:schemeClr>
                  </a:gs>
                  <a:gs pos="100000">
                    <a:schemeClr val="hlink"/>
                  </a:gs>
                </a:gsLst>
                <a:lin ang="2700000" scaled="1"/>
                <a:tileRect/>
              </a:gradFill>
              <a:ln w="38100">
                <a:noFill/>
              </a:ln>
            </p:spPr>
            <p:txBody>
              <a:bodyPr/>
              <a:lstStyle/>
              <a:p>
                <a:endParaRPr lang="zh-CN" altLang="en-US"/>
              </a:p>
            </p:txBody>
          </p:sp>
          <p:sp>
            <p:nvSpPr>
              <p:cNvPr id="185355" name="椭圆 185354"/>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56" name="椭圆 185355"/>
              <p:cNvSpPr/>
              <p:nvPr/>
            </p:nvSpPr>
            <p:spPr>
              <a:xfrm>
                <a:off x="2298" y="1668"/>
                <a:ext cx="1300" cy="1300"/>
              </a:xfrm>
              <a:prstGeom prst="ellipse">
                <a:avLst/>
              </a:prstGeom>
              <a:gradFill rotWithShape="1">
                <a:gsLst>
                  <a:gs pos="0">
                    <a:schemeClr val="hlink"/>
                  </a:gs>
                  <a:gs pos="100000">
                    <a:schemeClr val="hlink">
                      <a:gamma/>
                      <a:shade val="48627"/>
                      <a:invGamma/>
                    </a:schemeClr>
                  </a:gs>
                </a:gsLst>
                <a:lin ang="2700000" scaled="1"/>
                <a:tileRect/>
              </a:gradFill>
              <a:ln w="38100">
                <a:noFill/>
              </a:ln>
            </p:spPr>
            <p:txBody>
              <a:bodyPr/>
              <a:lstStyle/>
              <a:p>
                <a:endParaRPr lang="zh-CN" altLang="en-US"/>
              </a:p>
            </p:txBody>
          </p:sp>
          <p:sp>
            <p:nvSpPr>
              <p:cNvPr id="185357" name="椭圆 185356"/>
              <p:cNvSpPr/>
              <p:nvPr/>
            </p:nvSpPr>
            <p:spPr>
              <a:xfrm>
                <a:off x="2363" y="1733"/>
                <a:ext cx="1170" cy="1170"/>
              </a:xfrm>
              <a:prstGeom prst="ellipse">
                <a:avLst/>
              </a:prstGeom>
              <a:gradFill rotWithShape="1">
                <a:gsLst>
                  <a:gs pos="0">
                    <a:schemeClr val="hlink">
                      <a:gamma/>
                      <a:shade val="46275"/>
                      <a:invGamma/>
                    </a:schemeClr>
                  </a:gs>
                  <a:gs pos="100000">
                    <a:schemeClr val="hlink"/>
                  </a:gs>
                </a:gsLst>
                <a:lin ang="5400000" scaled="1"/>
                <a:tileRect/>
              </a:gradFill>
              <a:ln w="38100">
                <a:noFill/>
              </a:ln>
            </p:spPr>
            <p:txBody>
              <a:bodyPr/>
              <a:lstStyle/>
              <a:p>
                <a:endParaRPr lang="zh-CN" altLang="en-US"/>
              </a:p>
            </p:txBody>
          </p:sp>
        </p:grpSp>
        <p:sp>
          <p:nvSpPr>
            <p:cNvPr id="185358" name="矩形 185357"/>
            <p:cNvSpPr/>
            <p:nvPr/>
          </p:nvSpPr>
          <p:spPr>
            <a:xfrm>
              <a:off x="901" y="1131"/>
              <a:ext cx="450" cy="327"/>
            </a:xfrm>
            <a:prstGeom prst="rect">
              <a:avLst/>
            </a:prstGeom>
            <a:noFill/>
            <a:ln w="9525">
              <a:noFill/>
            </a:ln>
          </p:spPr>
          <p:txBody>
            <a:bodyPr wrap="none" lIns="0" rIns="0" anchor="t">
              <a:spAutoFit/>
            </a:bodyPr>
            <a:lstStyle/>
            <a:p>
              <a:pPr>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掌握</a:t>
              </a:r>
            </a:p>
          </p:txBody>
        </p:sp>
      </p:grpSp>
      <p:grpSp>
        <p:nvGrpSpPr>
          <p:cNvPr id="185359" name="组合 185358"/>
          <p:cNvGrpSpPr/>
          <p:nvPr/>
        </p:nvGrpSpPr>
        <p:grpSpPr>
          <a:xfrm>
            <a:off x="4260850" y="3717925"/>
            <a:ext cx="1512888" cy="1511300"/>
            <a:chOff x="975" y="2298"/>
            <a:chExt cx="953" cy="952"/>
          </a:xfrm>
        </p:grpSpPr>
        <p:grpSp>
          <p:nvGrpSpPr>
            <p:cNvPr id="185360" name="组合 185359"/>
            <p:cNvGrpSpPr/>
            <p:nvPr/>
          </p:nvGrpSpPr>
          <p:grpSpPr>
            <a:xfrm>
              <a:off x="975" y="2298"/>
              <a:ext cx="953" cy="952"/>
              <a:chOff x="2200" y="1570"/>
              <a:chExt cx="1496" cy="1496"/>
            </a:xfrm>
          </p:grpSpPr>
          <p:sp>
            <p:nvSpPr>
              <p:cNvPr id="185361" name="椭圆 185360"/>
              <p:cNvSpPr/>
              <p:nvPr/>
            </p:nvSpPr>
            <p:spPr>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tileRect/>
              </a:gradFill>
              <a:ln w="38100">
                <a:noFill/>
              </a:ln>
            </p:spPr>
            <p:txBody>
              <a:bodyPr/>
              <a:lstStyle/>
              <a:p>
                <a:endParaRPr lang="zh-CN" altLang="en-US"/>
              </a:p>
            </p:txBody>
          </p:sp>
          <p:sp>
            <p:nvSpPr>
              <p:cNvPr id="185362" name="椭圆 185361"/>
              <p:cNvSpPr/>
              <p:nvPr/>
            </p:nvSpPr>
            <p:spPr>
              <a:xfrm>
                <a:off x="2200" y="1570"/>
                <a:ext cx="1496" cy="1496"/>
              </a:xfrm>
              <a:prstGeom prst="ellipse">
                <a:avLst/>
              </a:prstGeom>
              <a:gradFill rotWithShape="1">
                <a:gsLst>
                  <a:gs pos="0">
                    <a:schemeClr val="folHlink">
                      <a:gamma/>
                      <a:tint val="66667"/>
                      <a:invGamma/>
                    </a:schemeClr>
                  </a:gs>
                  <a:gs pos="100000">
                    <a:schemeClr val="folHlink"/>
                  </a:gs>
                </a:gsLst>
                <a:lin ang="2700000" scaled="1"/>
                <a:tileRect/>
              </a:gradFill>
              <a:ln w="38100">
                <a:noFill/>
              </a:ln>
            </p:spPr>
            <p:txBody>
              <a:bodyPr/>
              <a:lstStyle/>
              <a:p>
                <a:endParaRPr lang="zh-CN" altLang="en-US"/>
              </a:p>
            </p:txBody>
          </p:sp>
          <p:sp>
            <p:nvSpPr>
              <p:cNvPr id="185363" name="椭圆 185362"/>
              <p:cNvSpPr/>
              <p:nvPr/>
            </p:nvSpPr>
            <p:spPr>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tileRect/>
              </a:gradFill>
              <a:ln w="38100">
                <a:noFill/>
              </a:ln>
            </p:spPr>
            <p:txBody>
              <a:bodyPr/>
              <a:lstStyle/>
              <a:p>
                <a:endParaRPr lang="zh-CN" altLang="en-US"/>
              </a:p>
            </p:txBody>
          </p:sp>
          <p:sp>
            <p:nvSpPr>
              <p:cNvPr id="185364" name="椭圆 185363"/>
              <p:cNvSpPr/>
              <p:nvPr/>
            </p:nvSpPr>
            <p:spPr>
              <a:xfrm>
                <a:off x="2298" y="1668"/>
                <a:ext cx="1300" cy="1300"/>
              </a:xfrm>
              <a:prstGeom prst="ellipse">
                <a:avLst/>
              </a:prstGeom>
              <a:gradFill rotWithShape="1">
                <a:gsLst>
                  <a:gs pos="0">
                    <a:schemeClr val="folHlink"/>
                  </a:gs>
                  <a:gs pos="100000">
                    <a:schemeClr val="folHlink">
                      <a:gamma/>
                      <a:shade val="48627"/>
                      <a:invGamma/>
                    </a:schemeClr>
                  </a:gs>
                </a:gsLst>
                <a:lin ang="2700000" scaled="1"/>
                <a:tileRect/>
              </a:gradFill>
              <a:ln w="38100">
                <a:noFill/>
              </a:ln>
            </p:spPr>
            <p:txBody>
              <a:bodyPr/>
              <a:lstStyle/>
              <a:p>
                <a:endParaRPr lang="zh-CN" altLang="en-US"/>
              </a:p>
            </p:txBody>
          </p:sp>
          <p:sp>
            <p:nvSpPr>
              <p:cNvPr id="185365" name="椭圆 185364"/>
              <p:cNvSpPr/>
              <p:nvPr/>
            </p:nvSpPr>
            <p:spPr>
              <a:xfrm>
                <a:off x="2363" y="1733"/>
                <a:ext cx="1170" cy="1170"/>
              </a:xfrm>
              <a:prstGeom prst="ellipse">
                <a:avLst/>
              </a:prstGeom>
              <a:gradFill rotWithShape="1">
                <a:gsLst>
                  <a:gs pos="0">
                    <a:schemeClr val="folHlink">
                      <a:gamma/>
                      <a:shade val="46275"/>
                      <a:invGamma/>
                    </a:schemeClr>
                  </a:gs>
                  <a:gs pos="100000">
                    <a:schemeClr val="folHlink"/>
                  </a:gs>
                </a:gsLst>
                <a:lin ang="5400000" scaled="1"/>
                <a:tileRect/>
              </a:gradFill>
              <a:ln w="38100">
                <a:noFill/>
              </a:ln>
            </p:spPr>
            <p:txBody>
              <a:bodyPr/>
              <a:lstStyle/>
              <a:p>
                <a:endParaRPr lang="zh-CN" altLang="en-US"/>
              </a:p>
            </p:txBody>
          </p:sp>
        </p:grpSp>
        <p:sp>
          <p:nvSpPr>
            <p:cNvPr id="185366" name="矩形 185365"/>
            <p:cNvSpPr/>
            <p:nvPr/>
          </p:nvSpPr>
          <p:spPr>
            <a:xfrm>
              <a:off x="1174" y="2601"/>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熟悉</a:t>
              </a:r>
            </a:p>
          </p:txBody>
        </p:sp>
      </p:grpSp>
      <p:grpSp>
        <p:nvGrpSpPr>
          <p:cNvPr id="185367" name="组合 185366"/>
          <p:cNvGrpSpPr/>
          <p:nvPr/>
        </p:nvGrpSpPr>
        <p:grpSpPr>
          <a:xfrm>
            <a:off x="2927350" y="5086350"/>
            <a:ext cx="1512888" cy="1511300"/>
            <a:chOff x="1611" y="2750"/>
            <a:chExt cx="953" cy="952"/>
          </a:xfrm>
        </p:grpSpPr>
        <p:grpSp>
          <p:nvGrpSpPr>
            <p:cNvPr id="185368" name="组合 185367"/>
            <p:cNvGrpSpPr/>
            <p:nvPr/>
          </p:nvGrpSpPr>
          <p:grpSpPr>
            <a:xfrm>
              <a:off x="1611" y="2750"/>
              <a:ext cx="953" cy="952"/>
              <a:chOff x="2200" y="1570"/>
              <a:chExt cx="1496" cy="1496"/>
            </a:xfrm>
          </p:grpSpPr>
          <p:sp>
            <p:nvSpPr>
              <p:cNvPr id="185369" name="椭圆 185368"/>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70" name="椭圆 185369"/>
              <p:cNvSpPr/>
              <p:nvPr/>
            </p:nvSpPr>
            <p:spPr>
              <a:xfrm>
                <a:off x="2200" y="1570"/>
                <a:ext cx="1496" cy="1496"/>
              </a:xfrm>
              <a:prstGeom prst="ellipse">
                <a:avLst/>
              </a:prstGeom>
              <a:gradFill rotWithShape="1">
                <a:gsLst>
                  <a:gs pos="0">
                    <a:schemeClr val="accent2">
                      <a:gamma/>
                      <a:tint val="69804"/>
                      <a:invGamma/>
                    </a:schemeClr>
                  </a:gs>
                  <a:gs pos="100000">
                    <a:schemeClr val="accent2"/>
                  </a:gs>
                </a:gsLst>
                <a:lin ang="2700000" scaled="1"/>
                <a:tileRect/>
              </a:gradFill>
              <a:ln w="38100">
                <a:noFill/>
              </a:ln>
            </p:spPr>
            <p:txBody>
              <a:bodyPr/>
              <a:lstStyle/>
              <a:p>
                <a:endParaRPr lang="zh-CN" altLang="en-US"/>
              </a:p>
            </p:txBody>
          </p:sp>
          <p:sp>
            <p:nvSpPr>
              <p:cNvPr id="185371" name="椭圆 185370"/>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72" name="椭圆 185371"/>
              <p:cNvSpPr/>
              <p:nvPr/>
            </p:nvSpPr>
            <p:spPr>
              <a:xfrm>
                <a:off x="2298" y="1668"/>
                <a:ext cx="1300" cy="1300"/>
              </a:xfrm>
              <a:prstGeom prst="ellipse">
                <a:avLst/>
              </a:prstGeom>
              <a:gradFill rotWithShape="1">
                <a:gsLst>
                  <a:gs pos="0">
                    <a:schemeClr val="accent2"/>
                  </a:gs>
                  <a:gs pos="100000">
                    <a:schemeClr val="accent2">
                      <a:gamma/>
                      <a:shade val="48627"/>
                      <a:invGamma/>
                    </a:schemeClr>
                  </a:gs>
                </a:gsLst>
                <a:lin ang="2700000" scaled="1"/>
                <a:tileRect/>
              </a:gradFill>
              <a:ln w="38100">
                <a:noFill/>
              </a:ln>
            </p:spPr>
            <p:txBody>
              <a:bodyPr/>
              <a:lstStyle/>
              <a:p>
                <a:endParaRPr lang="zh-CN" altLang="en-US"/>
              </a:p>
            </p:txBody>
          </p:sp>
          <p:sp>
            <p:nvSpPr>
              <p:cNvPr id="185373" name="椭圆 185372"/>
              <p:cNvSpPr/>
              <p:nvPr/>
            </p:nvSpPr>
            <p:spPr>
              <a:xfrm>
                <a:off x="2363" y="1733"/>
                <a:ext cx="1170" cy="1170"/>
              </a:xfrm>
              <a:prstGeom prst="ellipse">
                <a:avLst/>
              </a:prstGeom>
              <a:gradFill rotWithShape="1">
                <a:gsLst>
                  <a:gs pos="0">
                    <a:schemeClr val="accent2">
                      <a:gamma/>
                      <a:shade val="46275"/>
                      <a:invGamma/>
                    </a:schemeClr>
                  </a:gs>
                  <a:gs pos="100000">
                    <a:schemeClr val="accent2"/>
                  </a:gs>
                </a:gsLst>
                <a:lin ang="5400000" scaled="1"/>
                <a:tileRect/>
              </a:gradFill>
              <a:ln w="38100">
                <a:noFill/>
              </a:ln>
            </p:spPr>
            <p:txBody>
              <a:bodyPr/>
              <a:lstStyle/>
              <a:p>
                <a:endParaRPr lang="zh-CN" altLang="en-US"/>
              </a:p>
            </p:txBody>
          </p:sp>
        </p:grpSp>
        <p:sp>
          <p:nvSpPr>
            <p:cNvPr id="185374" name="矩形 185373"/>
            <p:cNvSpPr/>
            <p:nvPr/>
          </p:nvSpPr>
          <p:spPr>
            <a:xfrm>
              <a:off x="1822" y="3055"/>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了解</a:t>
              </a:r>
            </a:p>
          </p:txBody>
        </p:sp>
      </p:grpSp>
      <p:grpSp>
        <p:nvGrpSpPr>
          <p:cNvPr id="185375" name="组合 185374"/>
          <p:cNvGrpSpPr/>
          <p:nvPr/>
        </p:nvGrpSpPr>
        <p:grpSpPr>
          <a:xfrm>
            <a:off x="2855914" y="838200"/>
            <a:ext cx="1512887" cy="1511300"/>
            <a:chOff x="999" y="3249"/>
            <a:chExt cx="953" cy="952"/>
          </a:xfrm>
        </p:grpSpPr>
        <p:grpSp>
          <p:nvGrpSpPr>
            <p:cNvPr id="185376" name="组合 185375"/>
            <p:cNvGrpSpPr/>
            <p:nvPr/>
          </p:nvGrpSpPr>
          <p:grpSpPr>
            <a:xfrm>
              <a:off x="999" y="3249"/>
              <a:ext cx="953" cy="952"/>
              <a:chOff x="2200" y="1570"/>
              <a:chExt cx="1496" cy="1496"/>
            </a:xfrm>
          </p:grpSpPr>
          <p:sp>
            <p:nvSpPr>
              <p:cNvPr id="185377" name="椭圆 185376"/>
              <p:cNvSpPr/>
              <p:nvPr/>
            </p:nvSpPr>
            <p:spPr>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tileRect/>
              </a:gradFill>
              <a:ln w="38100">
                <a:noFill/>
              </a:ln>
            </p:spPr>
            <p:txBody>
              <a:bodyPr/>
              <a:lstStyle/>
              <a:p>
                <a:endParaRPr lang="zh-CN" altLang="en-US"/>
              </a:p>
            </p:txBody>
          </p:sp>
          <p:sp>
            <p:nvSpPr>
              <p:cNvPr id="185378" name="椭圆 185377"/>
              <p:cNvSpPr/>
              <p:nvPr/>
            </p:nvSpPr>
            <p:spPr>
              <a:xfrm>
                <a:off x="2200" y="1570"/>
                <a:ext cx="1496" cy="1496"/>
              </a:xfrm>
              <a:prstGeom prst="ellipse">
                <a:avLst/>
              </a:prstGeom>
              <a:gradFill rotWithShape="1">
                <a:gsLst>
                  <a:gs pos="0">
                    <a:schemeClr val="accent1">
                      <a:gamma/>
                      <a:tint val="57255"/>
                      <a:invGamma/>
                    </a:schemeClr>
                  </a:gs>
                  <a:gs pos="100000">
                    <a:schemeClr val="accent1"/>
                  </a:gs>
                </a:gsLst>
                <a:lin ang="2700000" scaled="1"/>
                <a:tileRect/>
              </a:gradFill>
              <a:ln w="38100">
                <a:noFill/>
              </a:ln>
            </p:spPr>
            <p:txBody>
              <a:bodyPr/>
              <a:lstStyle/>
              <a:p>
                <a:endParaRPr lang="zh-CN" altLang="en-US"/>
              </a:p>
            </p:txBody>
          </p:sp>
          <p:sp>
            <p:nvSpPr>
              <p:cNvPr id="185379" name="椭圆 185378"/>
              <p:cNvSpPr/>
              <p:nvPr/>
            </p:nvSpPr>
            <p:spPr>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tileRect/>
              </a:gradFill>
              <a:ln w="38100">
                <a:noFill/>
              </a:ln>
            </p:spPr>
            <p:txBody>
              <a:bodyPr/>
              <a:lstStyle/>
              <a:p>
                <a:endParaRPr lang="zh-CN" altLang="en-US"/>
              </a:p>
            </p:txBody>
          </p:sp>
          <p:sp>
            <p:nvSpPr>
              <p:cNvPr id="185380" name="椭圆 185379"/>
              <p:cNvSpPr/>
              <p:nvPr/>
            </p:nvSpPr>
            <p:spPr>
              <a:xfrm>
                <a:off x="2298" y="1668"/>
                <a:ext cx="1300" cy="1300"/>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sp>
            <p:nvSpPr>
              <p:cNvPr id="185381" name="椭圆 185380"/>
              <p:cNvSpPr/>
              <p:nvPr/>
            </p:nvSpPr>
            <p:spPr>
              <a:xfrm>
                <a:off x="2363" y="1733"/>
                <a:ext cx="1170" cy="1170"/>
              </a:xfrm>
              <a:prstGeom prst="ellipse">
                <a:avLst/>
              </a:prstGeom>
              <a:gradFill rotWithShape="1">
                <a:gsLst>
                  <a:gs pos="0">
                    <a:schemeClr val="accent1">
                      <a:gamma/>
                      <a:shade val="46275"/>
                      <a:invGamma/>
                    </a:schemeClr>
                  </a:gs>
                  <a:gs pos="100000">
                    <a:schemeClr val="accent1"/>
                  </a:gs>
                </a:gsLst>
                <a:lin ang="5400000" scaled="1"/>
                <a:tileRect/>
              </a:gradFill>
              <a:ln w="38100">
                <a:noFill/>
              </a:ln>
            </p:spPr>
            <p:txBody>
              <a:bodyPr/>
              <a:lstStyle/>
              <a:p>
                <a:endParaRPr lang="zh-CN" altLang="en-US"/>
              </a:p>
            </p:txBody>
          </p:sp>
        </p:grpSp>
        <p:sp>
          <p:nvSpPr>
            <p:cNvPr id="185382" name="矩形 185381"/>
            <p:cNvSpPr/>
            <p:nvPr/>
          </p:nvSpPr>
          <p:spPr>
            <a:xfrm>
              <a:off x="1202" y="3554"/>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理解</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5375"/>
                                        </p:tgtEl>
                                        <p:attrNameLst>
                                          <p:attrName>style.visibility</p:attrName>
                                        </p:attrNameLst>
                                      </p:cBhvr>
                                      <p:to>
                                        <p:strVal val="visible"/>
                                      </p:to>
                                    </p:set>
                                    <p:anim calcmode="lin" valueType="num">
                                      <p:cBhvr>
                                        <p:cTn id="7" dur="50" fill="hold"/>
                                        <p:tgtEl>
                                          <p:spTgt spid="185375"/>
                                        </p:tgtEl>
                                        <p:attrNameLst>
                                          <p:attrName>ppt_w</p:attrName>
                                        </p:attrNameLst>
                                      </p:cBhvr>
                                      <p:tavLst>
                                        <p:tav tm="0">
                                          <p:val>
                                            <p:fltVal val="0"/>
                                          </p:val>
                                        </p:tav>
                                        <p:tav tm="100000">
                                          <p:val>
                                            <p:strVal val="#ppt_w"/>
                                          </p:val>
                                        </p:tav>
                                      </p:tavLst>
                                    </p:anim>
                                    <p:anim calcmode="lin" valueType="num">
                                      <p:cBhvr>
                                        <p:cTn id="8" dur="50" fill="hold"/>
                                        <p:tgtEl>
                                          <p:spTgt spid="185375"/>
                                        </p:tgtEl>
                                        <p:attrNameLst>
                                          <p:attrName>ppt_h</p:attrName>
                                        </p:attrNameLst>
                                      </p:cBhvr>
                                      <p:tavLst>
                                        <p:tav tm="0">
                                          <p:val>
                                            <p:fltVal val="0"/>
                                          </p:val>
                                        </p:tav>
                                        <p:tav tm="100000">
                                          <p:val>
                                            <p:strVal val="#ppt_h"/>
                                          </p:val>
                                        </p:tav>
                                      </p:tavLst>
                                    </p:anim>
                                    <p:animEffect transition="in" filter="fade">
                                      <p:cBhvr>
                                        <p:cTn id="9" dur="50"/>
                                        <p:tgtEl>
                                          <p:spTgt spid="185375"/>
                                        </p:tgtEl>
                                      </p:cBhvr>
                                    </p:animEffect>
                                  </p:childTnLst>
                                </p:cTn>
                              </p:par>
                            </p:childTnLst>
                          </p:cTn>
                        </p:par>
                        <p:par>
                          <p:cTn id="10" fill="hold">
                            <p:stCondLst>
                              <p:cond delay="50"/>
                            </p:stCondLst>
                            <p:childTnLst>
                              <p:par>
                                <p:cTn id="11" presetID="53" presetClass="entr" presetSubtype="16" fill="hold" grpId="0" nodeType="afterEffect">
                                  <p:stCondLst>
                                    <p:cond delay="0"/>
                                  </p:stCondLst>
                                  <p:childTnLst>
                                    <p:set>
                                      <p:cBhvr>
                                        <p:cTn id="12" dur="1" fill="hold">
                                          <p:stCondLst>
                                            <p:cond delay="0"/>
                                          </p:stCondLst>
                                        </p:cTn>
                                        <p:tgtEl>
                                          <p:spTgt spid="185346"/>
                                        </p:tgtEl>
                                        <p:attrNameLst>
                                          <p:attrName>style.visibility</p:attrName>
                                        </p:attrNameLst>
                                      </p:cBhvr>
                                      <p:to>
                                        <p:strVal val="visible"/>
                                      </p:to>
                                    </p:set>
                                    <p:anim calcmode="lin" valueType="num">
                                      <p:cBhvr>
                                        <p:cTn id="13" dur="50" fill="hold"/>
                                        <p:tgtEl>
                                          <p:spTgt spid="185346"/>
                                        </p:tgtEl>
                                        <p:attrNameLst>
                                          <p:attrName>ppt_w</p:attrName>
                                        </p:attrNameLst>
                                      </p:cBhvr>
                                      <p:tavLst>
                                        <p:tav tm="0">
                                          <p:val>
                                            <p:fltVal val="0"/>
                                          </p:val>
                                        </p:tav>
                                        <p:tav tm="100000">
                                          <p:val>
                                            <p:strVal val="#ppt_w"/>
                                          </p:val>
                                        </p:tav>
                                      </p:tavLst>
                                    </p:anim>
                                    <p:anim calcmode="lin" valueType="num">
                                      <p:cBhvr>
                                        <p:cTn id="14" dur="50" fill="hold"/>
                                        <p:tgtEl>
                                          <p:spTgt spid="185346"/>
                                        </p:tgtEl>
                                        <p:attrNameLst>
                                          <p:attrName>ppt_h</p:attrName>
                                        </p:attrNameLst>
                                      </p:cBhvr>
                                      <p:tavLst>
                                        <p:tav tm="0">
                                          <p:val>
                                            <p:fltVal val="0"/>
                                          </p:val>
                                        </p:tav>
                                        <p:tav tm="100000">
                                          <p:val>
                                            <p:strVal val="#ppt_h"/>
                                          </p:val>
                                        </p:tav>
                                      </p:tavLst>
                                    </p:anim>
                                    <p:animEffect transition="in" filter="fade">
                                      <p:cBhvr>
                                        <p:cTn id="15" dur="50"/>
                                        <p:tgtEl>
                                          <p:spTgt spid="185346"/>
                                        </p:tgtEl>
                                      </p:cBhvr>
                                    </p:animEffect>
                                  </p:childTnLst>
                                </p:cTn>
                              </p:par>
                              <p:par>
                                <p:cTn id="16" presetID="53" presetClass="entr" presetSubtype="16" fill="hold" nodeType="withEffect">
                                  <p:stCondLst>
                                    <p:cond delay="0"/>
                                  </p:stCondLst>
                                  <p:childTnLst>
                                    <p:set>
                                      <p:cBhvr>
                                        <p:cTn id="17" dur="1" fill="hold">
                                          <p:stCondLst>
                                            <p:cond delay="0"/>
                                          </p:stCondLst>
                                        </p:cTn>
                                        <p:tgtEl>
                                          <p:spTgt spid="185351"/>
                                        </p:tgtEl>
                                        <p:attrNameLst>
                                          <p:attrName>style.visibility</p:attrName>
                                        </p:attrNameLst>
                                      </p:cBhvr>
                                      <p:to>
                                        <p:strVal val="visible"/>
                                      </p:to>
                                    </p:set>
                                    <p:anim calcmode="lin" valueType="num">
                                      <p:cBhvr>
                                        <p:cTn id="18" dur="50" fill="hold"/>
                                        <p:tgtEl>
                                          <p:spTgt spid="185351"/>
                                        </p:tgtEl>
                                        <p:attrNameLst>
                                          <p:attrName>ppt_w</p:attrName>
                                        </p:attrNameLst>
                                      </p:cBhvr>
                                      <p:tavLst>
                                        <p:tav tm="0">
                                          <p:val>
                                            <p:fltVal val="0"/>
                                          </p:val>
                                        </p:tav>
                                        <p:tav tm="100000">
                                          <p:val>
                                            <p:strVal val="#ppt_w"/>
                                          </p:val>
                                        </p:tav>
                                      </p:tavLst>
                                    </p:anim>
                                    <p:anim calcmode="lin" valueType="num">
                                      <p:cBhvr>
                                        <p:cTn id="19" dur="50" fill="hold"/>
                                        <p:tgtEl>
                                          <p:spTgt spid="185351"/>
                                        </p:tgtEl>
                                        <p:attrNameLst>
                                          <p:attrName>ppt_h</p:attrName>
                                        </p:attrNameLst>
                                      </p:cBhvr>
                                      <p:tavLst>
                                        <p:tav tm="0">
                                          <p:val>
                                            <p:fltVal val="0"/>
                                          </p:val>
                                        </p:tav>
                                        <p:tav tm="100000">
                                          <p:val>
                                            <p:strVal val="#ppt_h"/>
                                          </p:val>
                                        </p:tav>
                                      </p:tavLst>
                                    </p:anim>
                                    <p:animEffect transition="in" filter="fade">
                                      <p:cBhvr>
                                        <p:cTn id="20" dur="50"/>
                                        <p:tgtEl>
                                          <p:spTgt spid="185351"/>
                                        </p:tgtEl>
                                      </p:cBhvr>
                                    </p:animEffect>
                                  </p:childTnLst>
                                </p:cTn>
                              </p:par>
                            </p:childTnLst>
                          </p:cTn>
                        </p:par>
                        <p:par>
                          <p:cTn id="21" fill="hold">
                            <p:stCondLst>
                              <p:cond delay="100"/>
                            </p:stCondLst>
                            <p:childTnLst>
                              <p:par>
                                <p:cTn id="22" presetID="53" presetClass="entr" presetSubtype="16" fill="hold" grpId="0" nodeType="afterEffect">
                                  <p:stCondLst>
                                    <p:cond delay="0"/>
                                  </p:stCondLst>
                                  <p:childTnLst>
                                    <p:set>
                                      <p:cBhvr>
                                        <p:cTn id="23" dur="1" fill="hold">
                                          <p:stCondLst>
                                            <p:cond delay="0"/>
                                          </p:stCondLst>
                                        </p:cTn>
                                        <p:tgtEl>
                                          <p:spTgt spid="185348"/>
                                        </p:tgtEl>
                                        <p:attrNameLst>
                                          <p:attrName>style.visibility</p:attrName>
                                        </p:attrNameLst>
                                      </p:cBhvr>
                                      <p:to>
                                        <p:strVal val="visible"/>
                                      </p:to>
                                    </p:set>
                                    <p:anim calcmode="lin" valueType="num">
                                      <p:cBhvr>
                                        <p:cTn id="24" dur="50" fill="hold"/>
                                        <p:tgtEl>
                                          <p:spTgt spid="185348"/>
                                        </p:tgtEl>
                                        <p:attrNameLst>
                                          <p:attrName>ppt_w</p:attrName>
                                        </p:attrNameLst>
                                      </p:cBhvr>
                                      <p:tavLst>
                                        <p:tav tm="0">
                                          <p:val>
                                            <p:fltVal val="0"/>
                                          </p:val>
                                        </p:tav>
                                        <p:tav tm="100000">
                                          <p:val>
                                            <p:strVal val="#ppt_w"/>
                                          </p:val>
                                        </p:tav>
                                      </p:tavLst>
                                    </p:anim>
                                    <p:anim calcmode="lin" valueType="num">
                                      <p:cBhvr>
                                        <p:cTn id="25" dur="50" fill="hold"/>
                                        <p:tgtEl>
                                          <p:spTgt spid="185348"/>
                                        </p:tgtEl>
                                        <p:attrNameLst>
                                          <p:attrName>ppt_h</p:attrName>
                                        </p:attrNameLst>
                                      </p:cBhvr>
                                      <p:tavLst>
                                        <p:tav tm="0">
                                          <p:val>
                                            <p:fltVal val="0"/>
                                          </p:val>
                                        </p:tav>
                                        <p:tav tm="100000">
                                          <p:val>
                                            <p:strVal val="#ppt_h"/>
                                          </p:val>
                                        </p:tav>
                                      </p:tavLst>
                                    </p:anim>
                                    <p:animEffect transition="in" filter="fade">
                                      <p:cBhvr>
                                        <p:cTn id="26" dur="50"/>
                                        <p:tgtEl>
                                          <p:spTgt spid="185348"/>
                                        </p:tgtEl>
                                      </p:cBhvr>
                                    </p:animEffect>
                                  </p:childTnLst>
                                </p:cTn>
                              </p:par>
                              <p:par>
                                <p:cTn id="27" presetID="53" presetClass="entr" presetSubtype="16" fill="hold" nodeType="withEffect">
                                  <p:stCondLst>
                                    <p:cond delay="0"/>
                                  </p:stCondLst>
                                  <p:childTnLst>
                                    <p:set>
                                      <p:cBhvr>
                                        <p:cTn id="28" dur="1" fill="hold">
                                          <p:stCondLst>
                                            <p:cond delay="0"/>
                                          </p:stCondLst>
                                        </p:cTn>
                                        <p:tgtEl>
                                          <p:spTgt spid="185359"/>
                                        </p:tgtEl>
                                        <p:attrNameLst>
                                          <p:attrName>style.visibility</p:attrName>
                                        </p:attrNameLst>
                                      </p:cBhvr>
                                      <p:to>
                                        <p:strVal val="visible"/>
                                      </p:to>
                                    </p:set>
                                    <p:anim calcmode="lin" valueType="num">
                                      <p:cBhvr>
                                        <p:cTn id="29" dur="50" fill="hold"/>
                                        <p:tgtEl>
                                          <p:spTgt spid="185359"/>
                                        </p:tgtEl>
                                        <p:attrNameLst>
                                          <p:attrName>ppt_w</p:attrName>
                                        </p:attrNameLst>
                                      </p:cBhvr>
                                      <p:tavLst>
                                        <p:tav tm="0">
                                          <p:val>
                                            <p:fltVal val="0"/>
                                          </p:val>
                                        </p:tav>
                                        <p:tav tm="100000">
                                          <p:val>
                                            <p:strVal val="#ppt_w"/>
                                          </p:val>
                                        </p:tav>
                                      </p:tavLst>
                                    </p:anim>
                                    <p:anim calcmode="lin" valueType="num">
                                      <p:cBhvr>
                                        <p:cTn id="30" dur="50" fill="hold"/>
                                        <p:tgtEl>
                                          <p:spTgt spid="185359"/>
                                        </p:tgtEl>
                                        <p:attrNameLst>
                                          <p:attrName>ppt_h</p:attrName>
                                        </p:attrNameLst>
                                      </p:cBhvr>
                                      <p:tavLst>
                                        <p:tav tm="0">
                                          <p:val>
                                            <p:fltVal val="0"/>
                                          </p:val>
                                        </p:tav>
                                        <p:tav tm="100000">
                                          <p:val>
                                            <p:strVal val="#ppt_h"/>
                                          </p:val>
                                        </p:tav>
                                      </p:tavLst>
                                    </p:anim>
                                    <p:animEffect transition="in" filter="fade">
                                      <p:cBhvr>
                                        <p:cTn id="31" dur="50"/>
                                        <p:tgtEl>
                                          <p:spTgt spid="185359"/>
                                        </p:tgtEl>
                                      </p:cBhvr>
                                    </p:animEffect>
                                  </p:childTnLst>
                                </p:cTn>
                              </p:par>
                            </p:childTnLst>
                          </p:cTn>
                        </p:par>
                        <p:par>
                          <p:cTn id="32" fill="hold">
                            <p:stCondLst>
                              <p:cond delay="150"/>
                            </p:stCondLst>
                            <p:childTnLst>
                              <p:par>
                                <p:cTn id="33" presetID="53" presetClass="entr" presetSubtype="16" fill="hold" grpId="0" nodeType="afterEffect">
                                  <p:stCondLst>
                                    <p:cond delay="0"/>
                                  </p:stCondLst>
                                  <p:childTnLst>
                                    <p:set>
                                      <p:cBhvr>
                                        <p:cTn id="34" dur="1" fill="hold">
                                          <p:stCondLst>
                                            <p:cond delay="0"/>
                                          </p:stCondLst>
                                        </p:cTn>
                                        <p:tgtEl>
                                          <p:spTgt spid="185349"/>
                                        </p:tgtEl>
                                        <p:attrNameLst>
                                          <p:attrName>style.visibility</p:attrName>
                                        </p:attrNameLst>
                                      </p:cBhvr>
                                      <p:to>
                                        <p:strVal val="visible"/>
                                      </p:to>
                                    </p:set>
                                    <p:anim calcmode="lin" valueType="num">
                                      <p:cBhvr>
                                        <p:cTn id="35" dur="50" fill="hold"/>
                                        <p:tgtEl>
                                          <p:spTgt spid="185349"/>
                                        </p:tgtEl>
                                        <p:attrNameLst>
                                          <p:attrName>ppt_w</p:attrName>
                                        </p:attrNameLst>
                                      </p:cBhvr>
                                      <p:tavLst>
                                        <p:tav tm="0">
                                          <p:val>
                                            <p:fltVal val="0"/>
                                          </p:val>
                                        </p:tav>
                                        <p:tav tm="100000">
                                          <p:val>
                                            <p:strVal val="#ppt_w"/>
                                          </p:val>
                                        </p:tav>
                                      </p:tavLst>
                                    </p:anim>
                                    <p:anim calcmode="lin" valueType="num">
                                      <p:cBhvr>
                                        <p:cTn id="36" dur="50" fill="hold"/>
                                        <p:tgtEl>
                                          <p:spTgt spid="185349"/>
                                        </p:tgtEl>
                                        <p:attrNameLst>
                                          <p:attrName>ppt_h</p:attrName>
                                        </p:attrNameLst>
                                      </p:cBhvr>
                                      <p:tavLst>
                                        <p:tav tm="0">
                                          <p:val>
                                            <p:fltVal val="0"/>
                                          </p:val>
                                        </p:tav>
                                        <p:tav tm="100000">
                                          <p:val>
                                            <p:strVal val="#ppt_h"/>
                                          </p:val>
                                        </p:tav>
                                      </p:tavLst>
                                    </p:anim>
                                    <p:animEffect transition="in" filter="fade">
                                      <p:cBhvr>
                                        <p:cTn id="37" dur="50"/>
                                        <p:tgtEl>
                                          <p:spTgt spid="185349"/>
                                        </p:tgtEl>
                                      </p:cBhvr>
                                    </p:animEffect>
                                  </p:childTnLst>
                                </p:cTn>
                              </p:par>
                              <p:par>
                                <p:cTn id="38" presetID="53" presetClass="entr" presetSubtype="16" fill="hold" nodeType="withEffect">
                                  <p:stCondLst>
                                    <p:cond delay="0"/>
                                  </p:stCondLst>
                                  <p:childTnLst>
                                    <p:set>
                                      <p:cBhvr>
                                        <p:cTn id="39" dur="1" fill="hold">
                                          <p:stCondLst>
                                            <p:cond delay="0"/>
                                          </p:stCondLst>
                                        </p:cTn>
                                        <p:tgtEl>
                                          <p:spTgt spid="185367"/>
                                        </p:tgtEl>
                                        <p:attrNameLst>
                                          <p:attrName>style.visibility</p:attrName>
                                        </p:attrNameLst>
                                      </p:cBhvr>
                                      <p:to>
                                        <p:strVal val="visible"/>
                                      </p:to>
                                    </p:set>
                                    <p:anim calcmode="lin" valueType="num">
                                      <p:cBhvr>
                                        <p:cTn id="40" dur="50" fill="hold"/>
                                        <p:tgtEl>
                                          <p:spTgt spid="185367"/>
                                        </p:tgtEl>
                                        <p:attrNameLst>
                                          <p:attrName>ppt_w</p:attrName>
                                        </p:attrNameLst>
                                      </p:cBhvr>
                                      <p:tavLst>
                                        <p:tav tm="0">
                                          <p:val>
                                            <p:fltVal val="0"/>
                                          </p:val>
                                        </p:tav>
                                        <p:tav tm="100000">
                                          <p:val>
                                            <p:strVal val="#ppt_w"/>
                                          </p:val>
                                        </p:tav>
                                      </p:tavLst>
                                    </p:anim>
                                    <p:anim calcmode="lin" valueType="num">
                                      <p:cBhvr>
                                        <p:cTn id="41" dur="50" fill="hold"/>
                                        <p:tgtEl>
                                          <p:spTgt spid="185367"/>
                                        </p:tgtEl>
                                        <p:attrNameLst>
                                          <p:attrName>ppt_h</p:attrName>
                                        </p:attrNameLst>
                                      </p:cBhvr>
                                      <p:tavLst>
                                        <p:tav tm="0">
                                          <p:val>
                                            <p:fltVal val="0"/>
                                          </p:val>
                                        </p:tav>
                                        <p:tav tm="100000">
                                          <p:val>
                                            <p:strVal val="#ppt_h"/>
                                          </p:val>
                                        </p:tav>
                                      </p:tavLst>
                                    </p:anim>
                                    <p:animEffect transition="in" filter="fade">
                                      <p:cBhvr>
                                        <p:cTn id="42" dur="50"/>
                                        <p:tgtEl>
                                          <p:spTgt spid="185367"/>
                                        </p:tgtEl>
                                      </p:cBhvr>
                                    </p:animEffect>
                                  </p:childTnLst>
                                </p:cTn>
                              </p:par>
                            </p:childTnLst>
                          </p:cTn>
                        </p:par>
                        <p:par>
                          <p:cTn id="43" fill="hold">
                            <p:stCondLst>
                              <p:cond delay="200"/>
                            </p:stCondLst>
                            <p:childTnLst>
                              <p:par>
                                <p:cTn id="44" presetID="53" presetClass="entr" presetSubtype="16" fill="hold" grpId="0" nodeType="afterEffect">
                                  <p:stCondLst>
                                    <p:cond delay="0"/>
                                  </p:stCondLst>
                                  <p:childTnLst>
                                    <p:set>
                                      <p:cBhvr>
                                        <p:cTn id="45" dur="1" fill="hold">
                                          <p:stCondLst>
                                            <p:cond delay="0"/>
                                          </p:stCondLst>
                                        </p:cTn>
                                        <p:tgtEl>
                                          <p:spTgt spid="185347"/>
                                        </p:tgtEl>
                                        <p:attrNameLst>
                                          <p:attrName>style.visibility</p:attrName>
                                        </p:attrNameLst>
                                      </p:cBhvr>
                                      <p:to>
                                        <p:strVal val="visible"/>
                                      </p:to>
                                    </p:set>
                                    <p:anim calcmode="lin" valueType="num">
                                      <p:cBhvr>
                                        <p:cTn id="46" dur="50" fill="hold"/>
                                        <p:tgtEl>
                                          <p:spTgt spid="185347"/>
                                        </p:tgtEl>
                                        <p:attrNameLst>
                                          <p:attrName>ppt_w</p:attrName>
                                        </p:attrNameLst>
                                      </p:cBhvr>
                                      <p:tavLst>
                                        <p:tav tm="0">
                                          <p:val>
                                            <p:fltVal val="0"/>
                                          </p:val>
                                        </p:tav>
                                        <p:tav tm="100000">
                                          <p:val>
                                            <p:strVal val="#ppt_w"/>
                                          </p:val>
                                        </p:tav>
                                      </p:tavLst>
                                    </p:anim>
                                    <p:anim calcmode="lin" valueType="num">
                                      <p:cBhvr>
                                        <p:cTn id="47" dur="50" fill="hold"/>
                                        <p:tgtEl>
                                          <p:spTgt spid="185347"/>
                                        </p:tgtEl>
                                        <p:attrNameLst>
                                          <p:attrName>ppt_h</p:attrName>
                                        </p:attrNameLst>
                                      </p:cBhvr>
                                      <p:tavLst>
                                        <p:tav tm="0">
                                          <p:val>
                                            <p:fltVal val="0"/>
                                          </p:val>
                                        </p:tav>
                                        <p:tav tm="100000">
                                          <p:val>
                                            <p:strVal val="#ppt_h"/>
                                          </p:val>
                                        </p:tav>
                                      </p:tavLst>
                                    </p:anim>
                                    <p:animEffect transition="in" filter="fade">
                                      <p:cBhvr>
                                        <p:cTn id="48" dur="5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47" grpId="0" animBg="1"/>
      <p:bldP spid="185348" grpId="0" animBg="1"/>
      <p:bldP spid="1853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31"/>
          <p:cNvSpPr/>
          <p:nvPr/>
        </p:nvSpPr>
        <p:spPr>
          <a:xfrm>
            <a:off x="6176366" y="1911624"/>
            <a:ext cx="2581645" cy="90161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5118056" y="4408022"/>
            <a:ext cx="3373800" cy="102452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5639984" y="2868095"/>
            <a:ext cx="1358529" cy="1466588"/>
          </a:xfrm>
          <a:prstGeom prst="roundRect">
            <a:avLst>
              <a:gd name="adj" fmla="val 8253"/>
            </a:avLst>
          </a:prstGeom>
          <a:solidFill>
            <a:schemeClr val="accent3">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八边形 3"/>
          <p:cNvSpPr/>
          <p:nvPr/>
        </p:nvSpPr>
        <p:spPr>
          <a:xfrm>
            <a:off x="4033862" y="2222175"/>
            <a:ext cx="1242204" cy="483080"/>
          </a:xfrm>
          <a:prstGeom prst="oc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进程对象</a:t>
            </a:r>
          </a:p>
        </p:txBody>
      </p:sp>
      <p:sp>
        <p:nvSpPr>
          <p:cNvPr id="5" name="矩形 4"/>
          <p:cNvSpPr/>
          <p:nvPr/>
        </p:nvSpPr>
        <p:spPr>
          <a:xfrm>
            <a:off x="4521614" y="1911624"/>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6" name="平行四边形 5"/>
          <p:cNvSpPr/>
          <p:nvPr/>
        </p:nvSpPr>
        <p:spPr>
          <a:xfrm>
            <a:off x="6282183" y="2291187"/>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7" name="文本框 6"/>
          <p:cNvSpPr txBox="1"/>
          <p:nvPr/>
        </p:nvSpPr>
        <p:spPr>
          <a:xfrm>
            <a:off x="6684106" y="1900468"/>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虚地址描述符</a:t>
            </a:r>
          </a:p>
        </p:txBody>
      </p:sp>
      <p:sp>
        <p:nvSpPr>
          <p:cNvPr id="9" name="平行四边形 8"/>
          <p:cNvSpPr/>
          <p:nvPr/>
        </p:nvSpPr>
        <p:spPr>
          <a:xfrm>
            <a:off x="7086028" y="2291187"/>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0" name="平行四边形 9"/>
          <p:cNvSpPr/>
          <p:nvPr/>
        </p:nvSpPr>
        <p:spPr>
          <a:xfrm>
            <a:off x="7887491" y="2291187"/>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1" name="文本框 10"/>
          <p:cNvSpPr txBox="1"/>
          <p:nvPr/>
        </p:nvSpPr>
        <p:spPr>
          <a:xfrm>
            <a:off x="5869269" y="2834734"/>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句柄表</a:t>
            </a:r>
          </a:p>
        </p:txBody>
      </p:sp>
      <p:sp>
        <p:nvSpPr>
          <p:cNvPr id="8" name="对角圆角矩形 7"/>
          <p:cNvSpPr/>
          <p:nvPr/>
        </p:nvSpPr>
        <p:spPr>
          <a:xfrm>
            <a:off x="5759145" y="3165966"/>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5759145" y="3560325"/>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对角圆角矩形 13"/>
          <p:cNvSpPr/>
          <p:nvPr/>
        </p:nvSpPr>
        <p:spPr>
          <a:xfrm>
            <a:off x="5759145" y="3981572"/>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80910" y="3107462"/>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6" name="椭圆 15"/>
          <p:cNvSpPr/>
          <p:nvPr/>
        </p:nvSpPr>
        <p:spPr>
          <a:xfrm>
            <a:off x="7380909" y="3512976"/>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5" name="流程图: 离页连接符 14"/>
          <p:cNvSpPr/>
          <p:nvPr/>
        </p:nvSpPr>
        <p:spPr>
          <a:xfrm rot="16200000">
            <a:off x="5109470" y="4622117"/>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236154" y="4591924"/>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19" name="流程图: 离页连接符 18"/>
          <p:cNvSpPr/>
          <p:nvPr/>
        </p:nvSpPr>
        <p:spPr>
          <a:xfrm rot="16200000">
            <a:off x="5815696" y="4622117"/>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5942380" y="4591924"/>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1" name="流程图: 离页连接符 20"/>
          <p:cNvSpPr/>
          <p:nvPr/>
        </p:nvSpPr>
        <p:spPr>
          <a:xfrm rot="16200000">
            <a:off x="6467999" y="4622118"/>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圆角右箭头 17"/>
          <p:cNvSpPr/>
          <p:nvPr/>
        </p:nvSpPr>
        <p:spPr>
          <a:xfrm flipV="1">
            <a:off x="4546556" y="2743355"/>
            <a:ext cx="571500" cy="230289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右箭头 22"/>
          <p:cNvSpPr/>
          <p:nvPr/>
        </p:nvSpPr>
        <p:spPr>
          <a:xfrm rot="2528888">
            <a:off x="5149008" y="2771114"/>
            <a:ext cx="666314" cy="245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5329849" y="2338535"/>
            <a:ext cx="914294" cy="26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a:stCxn id="8" idx="0"/>
            <a:endCxn id="12" idx="2"/>
          </p:cNvCxnSpPr>
          <p:nvPr/>
        </p:nvCxnSpPr>
        <p:spPr>
          <a:xfrm flipV="1">
            <a:off x="6863326" y="3297243"/>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863326" y="3716515"/>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836752" y="4977433"/>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22" name="文本框 21"/>
          <p:cNvSpPr txBox="1"/>
          <p:nvPr/>
        </p:nvSpPr>
        <p:spPr>
          <a:xfrm>
            <a:off x="6594683" y="4591925"/>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9" name="Rectangle 2"/>
          <p:cNvSpPr>
            <a:spLocks noGrp="1" noChangeArrowheads="1"/>
          </p:cNvSpPr>
          <p:nvPr>
            <p:ph type="title" idx="4294967295"/>
          </p:nvPr>
        </p:nvSpPr>
        <p:spPr>
          <a:xfrm>
            <a:off x="1026807" y="638390"/>
            <a:ext cx="4732338" cy="1114425"/>
          </a:xfrm>
        </p:spPr>
        <p:txBody>
          <a:bodyPr>
            <a:normAutofit fontScale="90000"/>
          </a:bodyPr>
          <a:lstStyle/>
          <a:p>
            <a:pPr eaLnBrk="1" hangingPunct="1"/>
            <a:r>
              <a:rPr lang="en-US" altLang="zh-CN" dirty="0"/>
              <a:t>2.1.4 </a:t>
            </a:r>
            <a:r>
              <a:rPr lang="zh-CN" altLang="en-US" dirty="0"/>
              <a:t>进程对象结构</a:t>
            </a:r>
          </a:p>
        </p:txBody>
      </p:sp>
      <p:sp>
        <p:nvSpPr>
          <p:cNvPr id="33" name="文本框 32">
            <a:extLst>
              <a:ext uri="{FF2B5EF4-FFF2-40B4-BE49-F238E27FC236}">
                <a16:creationId xmlns:a16="http://schemas.microsoft.com/office/drawing/2014/main" id="{890833E6-66AF-4887-BE4A-FBA22BD98584}"/>
              </a:ext>
            </a:extLst>
          </p:cNvPr>
          <p:cNvSpPr txBox="1"/>
          <p:nvPr/>
        </p:nvSpPr>
        <p:spPr>
          <a:xfrm>
            <a:off x="4173971" y="5913266"/>
            <a:ext cx="5144921" cy="307777"/>
          </a:xfrm>
          <a:prstGeom prst="rect">
            <a:avLst/>
          </a:prstGeom>
          <a:noFill/>
        </p:spPr>
        <p:txBody>
          <a:bodyPr wrap="square">
            <a:spAutoFit/>
          </a:bodyPr>
          <a:lstStyle/>
          <a:p>
            <a:r>
              <a:rPr lang="en-US" altLang="zh-CN" dirty="0">
                <a:solidFill>
                  <a:schemeClr val="accent2">
                    <a:lumMod val="75000"/>
                  </a:schemeClr>
                </a:solidFill>
              </a:rPr>
              <a:t>from </a:t>
            </a:r>
            <a:r>
              <a:rPr lang="en-US" altLang="zh-CN" dirty="0">
                <a:solidFill>
                  <a:schemeClr val="accent1">
                    <a:lumMod val="50000"/>
                  </a:schemeClr>
                </a:solidFill>
              </a:rPr>
              <a:t>Microsoft Windows Internals, 7th Edition, Pearson, 2017</a:t>
            </a:r>
            <a:endParaRPr lang="zh-CN" altLang="en-US" dirty="0">
              <a:solidFill>
                <a:schemeClr val="accent1">
                  <a:lumMod val="50000"/>
                </a:schemeClr>
              </a:solidFill>
            </a:endParaRPr>
          </a:p>
        </p:txBody>
      </p:sp>
      <p:sp>
        <p:nvSpPr>
          <p:cNvPr id="34" name="文本框 33">
            <a:extLst>
              <a:ext uri="{FF2B5EF4-FFF2-40B4-BE49-F238E27FC236}">
                <a16:creationId xmlns:a16="http://schemas.microsoft.com/office/drawing/2014/main" id="{70604D83-68A6-49B2-AB63-E69F6938C4E0}"/>
              </a:ext>
            </a:extLst>
          </p:cNvPr>
          <p:cNvSpPr txBox="1"/>
          <p:nvPr/>
        </p:nvSpPr>
        <p:spPr>
          <a:xfrm>
            <a:off x="4568583" y="6201522"/>
            <a:ext cx="3720830" cy="307777"/>
          </a:xfrm>
          <a:prstGeom prst="rect">
            <a:avLst/>
          </a:prstGeom>
          <a:noFill/>
        </p:spPr>
        <p:txBody>
          <a:bodyPr wrap="square">
            <a:spAutoFit/>
          </a:bodyPr>
          <a:lstStyle/>
          <a:p>
            <a:r>
              <a:rPr lang="en-US" altLang="zh-CN" dirty="0">
                <a:solidFill>
                  <a:schemeClr val="accent2">
                    <a:lumMod val="75000"/>
                  </a:schemeClr>
                </a:solidFill>
              </a:rPr>
              <a:t>https://github.com/zodiacon/WindowsInternals</a:t>
            </a:r>
            <a:endParaRPr lang="zh-CN" altLang="en-US" dirty="0">
              <a:solidFill>
                <a:schemeClr val="accent2">
                  <a:lumMod val="75000"/>
                </a:schemeClr>
              </a:solidFill>
            </a:endParaRPr>
          </a:p>
        </p:txBody>
      </p:sp>
    </p:spTree>
    <p:extLst>
      <p:ext uri="{BB962C8B-B14F-4D97-AF65-F5344CB8AC3E}">
        <p14:creationId xmlns:p14="http://schemas.microsoft.com/office/powerpoint/2010/main" val="2151603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319420" y="402023"/>
            <a:ext cx="5988050" cy="889000"/>
          </a:xfrm>
        </p:spPr>
        <p:txBody>
          <a:bodyPr>
            <a:normAutofit/>
          </a:bodyPr>
          <a:lstStyle/>
          <a:p>
            <a:pPr algn="ctr" eaLnBrk="1" hangingPunct="1"/>
            <a:r>
              <a:rPr lang="zh-CN" altLang="en-US" dirty="0"/>
              <a:t>进程对象数据结构</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532" y="1291023"/>
            <a:ext cx="6981824" cy="5457825"/>
          </a:xfrm>
          <a:prstGeom prst="rect">
            <a:avLst/>
          </a:prstGeom>
        </p:spPr>
      </p:pic>
      <p:sp>
        <p:nvSpPr>
          <p:cNvPr id="3" name="矩形 2">
            <a:extLst>
              <a:ext uri="{FF2B5EF4-FFF2-40B4-BE49-F238E27FC236}">
                <a16:creationId xmlns:a16="http://schemas.microsoft.com/office/drawing/2014/main" id="{ADC4D8E4-50EA-4E85-82B6-DA4F40287C71}"/>
              </a:ext>
            </a:extLst>
          </p:cNvPr>
          <p:cNvSpPr/>
          <p:nvPr/>
        </p:nvSpPr>
        <p:spPr>
          <a:xfrm>
            <a:off x="7306713" y="1362422"/>
            <a:ext cx="1789849" cy="307777"/>
          </a:xfrm>
          <a:prstGeom prst="rect">
            <a:avLst/>
          </a:prstGeom>
        </p:spPr>
        <p:txBody>
          <a:bodyPr wrap="none">
            <a:spAutoFit/>
          </a:bodyPr>
          <a:lstStyle/>
          <a:p>
            <a:r>
              <a:rPr lang="en-US" altLang="zh-CN" dirty="0"/>
              <a:t>Process Control Block </a:t>
            </a:r>
            <a:endParaRPr lang="zh-CN" altLang="en-US" dirty="0"/>
          </a:p>
        </p:txBody>
      </p:sp>
    </p:spTree>
    <p:extLst>
      <p:ext uri="{BB962C8B-B14F-4D97-AF65-F5344CB8AC3E}">
        <p14:creationId xmlns:p14="http://schemas.microsoft.com/office/powerpoint/2010/main" val="200181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49B161E-EAED-4DCF-B609-D8AB274D0369}"/>
              </a:ext>
            </a:extLst>
          </p:cNvPr>
          <p:cNvSpPr>
            <a:spLocks noGrp="1" noChangeArrowheads="1"/>
          </p:cNvSpPr>
          <p:nvPr>
            <p:ph type="title" idx="4294967295"/>
          </p:nvPr>
        </p:nvSpPr>
        <p:spPr>
          <a:xfrm>
            <a:off x="567328" y="809695"/>
            <a:ext cx="9224093" cy="576263"/>
          </a:xfrm>
        </p:spPr>
        <p:txBody>
          <a:bodyPr/>
          <a:lstStyle/>
          <a:p>
            <a:r>
              <a:rPr lang="en-US" altLang="en-US" dirty="0"/>
              <a:t>Process Representation in Linux</a:t>
            </a:r>
          </a:p>
        </p:txBody>
      </p:sp>
      <p:sp>
        <p:nvSpPr>
          <p:cNvPr id="26627" name="Content Placeholder 2">
            <a:extLst>
              <a:ext uri="{FF2B5EF4-FFF2-40B4-BE49-F238E27FC236}">
                <a16:creationId xmlns:a16="http://schemas.microsoft.com/office/drawing/2014/main" id="{1363C44F-7AD0-4380-824D-C4E77F3B346A}"/>
              </a:ext>
            </a:extLst>
          </p:cNvPr>
          <p:cNvSpPr>
            <a:spLocks noGrp="1" noChangeArrowheads="1"/>
          </p:cNvSpPr>
          <p:nvPr>
            <p:ph idx="4294967295"/>
          </p:nvPr>
        </p:nvSpPr>
        <p:spPr>
          <a:xfrm>
            <a:off x="740864" y="1825626"/>
            <a:ext cx="10515600" cy="4351338"/>
          </a:xfrm>
        </p:spPr>
        <p:txBody>
          <a:bodyPr/>
          <a:lstStyle/>
          <a:p>
            <a:pPr>
              <a:buFont typeface="Monotype Sorts" pitchFamily="-84" charset="2"/>
              <a:buNone/>
            </a:pPr>
            <a:r>
              <a:rPr lang="en-US" altLang="en-US" dirty="0"/>
              <a:t>Represented by the C structure </a:t>
            </a:r>
            <a:r>
              <a:rPr lang="en-US" altLang="en-US" dirty="0" err="1">
                <a:latin typeface="Courier New" panose="02070309020205020404" pitchFamily="49" charset="0"/>
              </a:rPr>
              <a:t>task_struct</a:t>
            </a:r>
            <a:endParaRPr lang="en-US" altLang="en-US" dirty="0">
              <a:latin typeface="Courier New" panose="02070309020205020404" pitchFamily="49" charset="0"/>
            </a:endParaRPr>
          </a:p>
          <a:p>
            <a:pPr>
              <a:buFont typeface="Monotype Sorts" pitchFamily="-84" charset="2"/>
              <a:buNone/>
            </a:pPr>
            <a:br>
              <a:rPr lang="en-US" altLang="en-US" dirty="0">
                <a:latin typeface="Courier New" panose="02070309020205020404" pitchFamily="49" charset="0"/>
              </a:rPr>
            </a:br>
            <a:r>
              <a:rPr lang="en-US" altLang="en-US" sz="1600" dirty="0" err="1">
                <a:latin typeface="Courier New" panose="02070309020205020404" pitchFamily="49" charset="0"/>
              </a:rPr>
              <a:t>pid</a:t>
            </a:r>
            <a:r>
              <a:rPr lang="en-US" altLang="en-US" sz="1600" dirty="0">
                <a:latin typeface="Courier New" panose="02070309020205020404" pitchFamily="49" charset="0"/>
              </a:rPr>
              <a:t> </a:t>
            </a:r>
            <a:r>
              <a:rPr lang="en-US" altLang="en-US" sz="1600" dirty="0" err="1">
                <a:latin typeface="Courier New" panose="02070309020205020404" pitchFamily="49" charset="0"/>
              </a:rPr>
              <a:t>t_pid</a:t>
            </a:r>
            <a:r>
              <a:rPr lang="en-US" altLang="en-US" sz="1600" dirty="0">
                <a:latin typeface="Courier New" panose="02070309020205020404" pitchFamily="49" charset="0"/>
              </a:rPr>
              <a:t>; 			/* process identifier */ </a:t>
            </a:r>
            <a:br>
              <a:rPr lang="en-US" altLang="en-US" sz="1600" dirty="0">
                <a:latin typeface="Courier New" panose="02070309020205020404" pitchFamily="49" charset="0"/>
              </a:rPr>
            </a:br>
            <a:r>
              <a:rPr lang="en-US" altLang="en-US" sz="1600" dirty="0">
                <a:latin typeface="Courier New" panose="02070309020205020404" pitchFamily="49" charset="0"/>
              </a:rPr>
              <a:t>long state; 			/* state of the process */ </a:t>
            </a:r>
            <a:br>
              <a:rPr lang="en-US" altLang="en-US" sz="1600" dirty="0">
                <a:latin typeface="Courier New" panose="02070309020205020404" pitchFamily="49" charset="0"/>
              </a:rPr>
            </a:br>
            <a:r>
              <a:rPr lang="en-US" altLang="en-US" sz="1600" dirty="0">
                <a:latin typeface="Courier New" panose="02070309020205020404" pitchFamily="49" charset="0"/>
              </a:rPr>
              <a:t>unsigned int </a:t>
            </a:r>
            <a:r>
              <a:rPr lang="en-US" altLang="en-US" sz="1600" dirty="0" err="1">
                <a:latin typeface="Courier New" panose="02070309020205020404" pitchFamily="49" charset="0"/>
              </a:rPr>
              <a:t>time_slice</a:t>
            </a:r>
            <a:r>
              <a:rPr lang="en-US" altLang="en-US" sz="1600" dirty="0">
                <a:latin typeface="Courier New" panose="02070309020205020404" pitchFamily="49" charset="0"/>
              </a:rPr>
              <a:t> 	/* scheduling information */ </a:t>
            </a:r>
            <a:br>
              <a:rPr lang="en-US" altLang="en-US" sz="1600" dirty="0">
                <a:latin typeface="Courier New" panose="02070309020205020404" pitchFamily="49" charset="0"/>
              </a:rPr>
            </a:br>
            <a:r>
              <a:rPr lang="en-US" altLang="en-US" sz="1600" dirty="0">
                <a:latin typeface="Courier New" panose="02070309020205020404" pitchFamily="49" charset="0"/>
              </a:rPr>
              <a:t>struct </a:t>
            </a:r>
            <a:r>
              <a:rPr lang="en-US" altLang="en-US" sz="1600" dirty="0" err="1">
                <a:latin typeface="Courier New" panose="02070309020205020404" pitchFamily="49" charset="0"/>
              </a:rPr>
              <a:t>task_struct</a:t>
            </a:r>
            <a:r>
              <a:rPr lang="en-US" altLang="en-US" sz="1600" dirty="0">
                <a:latin typeface="Courier New" panose="02070309020205020404" pitchFamily="49" charset="0"/>
              </a:rPr>
              <a:t> *parent;/* this process</a:t>
            </a:r>
            <a:r>
              <a:rPr lang="ja-JP" altLang="en-US" sz="1600" dirty="0">
                <a:latin typeface="Courier New" panose="02070309020205020404" pitchFamily="49" charset="0"/>
              </a:rPr>
              <a:t>’</a:t>
            </a:r>
            <a:r>
              <a:rPr lang="en-US" altLang="ja-JP" sz="1600" dirty="0">
                <a:latin typeface="Courier New" panose="02070309020205020404" pitchFamily="49" charset="0"/>
              </a:rPr>
              <a:t>s parent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list_head</a:t>
            </a:r>
            <a:r>
              <a:rPr lang="en-US" altLang="ja-JP" sz="1600" dirty="0">
                <a:latin typeface="Courier New" panose="02070309020205020404" pitchFamily="49" charset="0"/>
              </a:rPr>
              <a:t> children; /* this process</a:t>
            </a:r>
            <a:r>
              <a:rPr lang="ja-JP" altLang="en-US" sz="1600" dirty="0">
                <a:latin typeface="Courier New" panose="02070309020205020404" pitchFamily="49" charset="0"/>
              </a:rPr>
              <a:t>’</a:t>
            </a:r>
            <a:r>
              <a:rPr lang="en-US" altLang="ja-JP" sz="1600" dirty="0">
                <a:latin typeface="Courier New" panose="02070309020205020404" pitchFamily="49" charset="0"/>
              </a:rPr>
              <a:t>s children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files_struct</a:t>
            </a:r>
            <a:r>
              <a:rPr lang="en-US" altLang="ja-JP" sz="1600" dirty="0">
                <a:latin typeface="Courier New" panose="02070309020205020404" pitchFamily="49" charset="0"/>
              </a:rPr>
              <a:t> *files;/* list of open files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mm_struct</a:t>
            </a:r>
            <a:r>
              <a:rPr lang="en-US" altLang="ja-JP" sz="1600" dirty="0">
                <a:latin typeface="Courier New" panose="02070309020205020404" pitchFamily="49" charset="0"/>
              </a:rPr>
              <a:t> *mm; 	/* address space of this process */</a:t>
            </a:r>
            <a:endParaRPr lang="en-US" altLang="en-US" sz="1600" dirty="0">
              <a:latin typeface="Courier New" panose="02070309020205020404" pitchFamily="49" charset="0"/>
            </a:endParaRPr>
          </a:p>
        </p:txBody>
      </p:sp>
      <p:pic>
        <p:nvPicPr>
          <p:cNvPr id="26628" name="Picture 1">
            <a:extLst>
              <a:ext uri="{FF2B5EF4-FFF2-40B4-BE49-F238E27FC236}">
                <a16:creationId xmlns:a16="http://schemas.microsoft.com/office/drawing/2014/main" id="{93AD06B9-FDEF-4097-849B-AE5BDEF25F0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6689" y="4533683"/>
            <a:ext cx="5625568" cy="193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519377" y="422925"/>
            <a:ext cx="5991225" cy="1114425"/>
          </a:xfrm>
        </p:spPr>
        <p:txBody>
          <a:bodyPr>
            <a:normAutofit fontScale="90000"/>
          </a:bodyPr>
          <a:lstStyle/>
          <a:p>
            <a:pPr algn="ctr" eaLnBrk="1" hangingPunct="1"/>
            <a:r>
              <a:rPr lang="zh-CN" altLang="en-US" sz="6000" dirty="0"/>
              <a:t>线程对象数据结构</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6914" y="1434341"/>
            <a:ext cx="7296150" cy="5324474"/>
          </a:xfrm>
          <a:prstGeom prst="rect">
            <a:avLst/>
          </a:prstGeom>
        </p:spPr>
      </p:pic>
    </p:spTree>
    <p:extLst>
      <p:ext uri="{BB962C8B-B14F-4D97-AF65-F5344CB8AC3E}">
        <p14:creationId xmlns:p14="http://schemas.microsoft.com/office/powerpoint/2010/main" val="188504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890CFA9-9E5C-4419-8C0A-3AE15BC75848}"/>
              </a:ext>
            </a:extLst>
          </p:cNvPr>
          <p:cNvSpPr>
            <a:spLocks noGrp="1" noChangeArrowheads="1"/>
          </p:cNvSpPr>
          <p:nvPr>
            <p:ph type="title" idx="4294967295"/>
          </p:nvPr>
        </p:nvSpPr>
        <p:spPr>
          <a:xfrm>
            <a:off x="1041215" y="993775"/>
            <a:ext cx="6251575" cy="576262"/>
          </a:xfrm>
        </p:spPr>
        <p:txBody>
          <a:bodyPr/>
          <a:lstStyle/>
          <a:p>
            <a:pPr eaLnBrk="1" hangingPunct="1"/>
            <a:r>
              <a:rPr lang="en-US" altLang="en-US" dirty="0"/>
              <a:t>2.1.5 Process State</a:t>
            </a:r>
          </a:p>
        </p:txBody>
      </p:sp>
      <p:sp>
        <p:nvSpPr>
          <p:cNvPr id="18435" name="Rectangle 3">
            <a:extLst>
              <a:ext uri="{FF2B5EF4-FFF2-40B4-BE49-F238E27FC236}">
                <a16:creationId xmlns:a16="http://schemas.microsoft.com/office/drawing/2014/main" id="{024CBB90-3DD4-48C6-830E-D5B680DA86BE}"/>
              </a:ext>
            </a:extLst>
          </p:cNvPr>
          <p:cNvSpPr>
            <a:spLocks noGrp="1" noChangeArrowheads="1"/>
          </p:cNvSpPr>
          <p:nvPr>
            <p:ph type="body" idx="4294967295"/>
          </p:nvPr>
        </p:nvSpPr>
        <p:spPr>
          <a:xfrm>
            <a:off x="1414984" y="2033588"/>
            <a:ext cx="10245285" cy="3254375"/>
          </a:xfrm>
        </p:spPr>
        <p:txBody>
          <a:bodyPr/>
          <a:lstStyle/>
          <a:p>
            <a:r>
              <a:rPr lang="en-US" altLang="en-US" dirty="0"/>
              <a:t> As a process executes, it changes </a:t>
            </a:r>
            <a:r>
              <a:rPr lang="en-US" altLang="en-US" b="1" dirty="0">
                <a:solidFill>
                  <a:srgbClr val="006699"/>
                </a:solidFill>
                <a:latin typeface="+mj-lt"/>
              </a:rPr>
              <a:t>state</a:t>
            </a:r>
          </a:p>
          <a:p>
            <a:pPr lvl="1"/>
            <a:r>
              <a:rPr lang="en-US" altLang="en-US" b="1" dirty="0"/>
              <a:t>New</a:t>
            </a:r>
            <a:r>
              <a:rPr lang="en-US" altLang="en-US" dirty="0"/>
              <a:t>:  The process is being created</a:t>
            </a:r>
          </a:p>
          <a:p>
            <a:pPr lvl="1"/>
            <a:r>
              <a:rPr lang="en-US" altLang="en-US" b="1" dirty="0"/>
              <a:t>Running</a:t>
            </a:r>
            <a:r>
              <a:rPr lang="en-US" altLang="en-US" dirty="0"/>
              <a:t>:  Instructions are being executed</a:t>
            </a:r>
          </a:p>
          <a:p>
            <a:pPr lvl="1"/>
            <a:r>
              <a:rPr lang="en-US" altLang="en-US" b="1" dirty="0"/>
              <a:t>Waiting</a:t>
            </a:r>
            <a:r>
              <a:rPr lang="en-US" altLang="en-US" dirty="0"/>
              <a:t>:  The process is waiting for some event to occur</a:t>
            </a:r>
          </a:p>
          <a:p>
            <a:pPr lvl="1"/>
            <a:r>
              <a:rPr lang="en-US" altLang="en-US" b="1" dirty="0"/>
              <a:t>Ready</a:t>
            </a:r>
            <a:r>
              <a:rPr lang="en-US" altLang="en-US" dirty="0"/>
              <a:t>:  The process is waiting to be assigned to a processor</a:t>
            </a:r>
          </a:p>
          <a:p>
            <a:pPr lvl="1"/>
            <a:r>
              <a:rPr lang="en-US" altLang="en-US" b="1" dirty="0"/>
              <a:t>Terminated</a:t>
            </a:r>
            <a:r>
              <a:rPr lang="en-US" altLang="en-US" dirty="0"/>
              <a:t>:  The process has finished execution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3351C7C-1AE3-4532-A2F7-C7EB33BCDB3F}"/>
              </a:ext>
            </a:extLst>
          </p:cNvPr>
          <p:cNvSpPr>
            <a:spLocks noGrp="1" noChangeArrowheads="1"/>
          </p:cNvSpPr>
          <p:nvPr>
            <p:ph type="title" idx="4294967295"/>
          </p:nvPr>
        </p:nvSpPr>
        <p:spPr>
          <a:xfrm>
            <a:off x="2502943" y="1069581"/>
            <a:ext cx="7947025" cy="576263"/>
          </a:xfrm>
        </p:spPr>
        <p:txBody>
          <a:bodyPr/>
          <a:lstStyle/>
          <a:p>
            <a:pPr eaLnBrk="1" hangingPunct="1"/>
            <a:r>
              <a:rPr lang="en-US" altLang="en-US" dirty="0"/>
              <a:t>Diagram of Process State</a:t>
            </a:r>
          </a:p>
        </p:txBody>
      </p:sp>
      <p:pic>
        <p:nvPicPr>
          <p:cNvPr id="20483" name="Picture 1">
            <a:extLst>
              <a:ext uri="{FF2B5EF4-FFF2-40B4-BE49-F238E27FC236}">
                <a16:creationId xmlns:a16="http://schemas.microsoft.com/office/drawing/2014/main" id="{C48543A4-67CA-450C-8237-41432A1A6BF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7914" y="2238375"/>
            <a:ext cx="5591175"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C14ED24-AEFF-4F38-8076-4F8FF58C3F94}"/>
              </a:ext>
            </a:extLst>
          </p:cNvPr>
          <p:cNvSpPr>
            <a:spLocks noGrp="1" noChangeArrowheads="1"/>
          </p:cNvSpPr>
          <p:nvPr>
            <p:ph type="title" idx="4294967295"/>
          </p:nvPr>
        </p:nvSpPr>
        <p:spPr>
          <a:xfrm>
            <a:off x="1252276" y="774363"/>
            <a:ext cx="10125441" cy="576263"/>
          </a:xfrm>
        </p:spPr>
        <p:txBody>
          <a:bodyPr/>
          <a:lstStyle/>
          <a:p>
            <a:pPr eaLnBrk="1" hangingPunct="1"/>
            <a:r>
              <a:rPr lang="en-US" altLang="en-US" dirty="0"/>
              <a:t>Process Control Block (PCB)</a:t>
            </a:r>
          </a:p>
        </p:txBody>
      </p:sp>
      <p:sp>
        <p:nvSpPr>
          <p:cNvPr id="22531" name="Rectangle 3">
            <a:extLst>
              <a:ext uri="{FF2B5EF4-FFF2-40B4-BE49-F238E27FC236}">
                <a16:creationId xmlns:a16="http://schemas.microsoft.com/office/drawing/2014/main" id="{DEEAF946-6112-4200-8913-ED1F42CE1EF2}"/>
              </a:ext>
            </a:extLst>
          </p:cNvPr>
          <p:cNvSpPr>
            <a:spLocks noGrp="1" noChangeArrowheads="1"/>
          </p:cNvSpPr>
          <p:nvPr>
            <p:ph type="body" idx="4294967295"/>
          </p:nvPr>
        </p:nvSpPr>
        <p:spPr>
          <a:xfrm>
            <a:off x="1034540" y="2020141"/>
            <a:ext cx="5616575" cy="4418013"/>
          </a:xfrm>
        </p:spPr>
        <p:txBody>
          <a:bodyPr/>
          <a:lstStyle/>
          <a:p>
            <a:r>
              <a:rPr lang="en-US" altLang="en-US" sz="1700" dirty="0"/>
              <a:t>Process state – running, waiting, etc.</a:t>
            </a:r>
          </a:p>
          <a:p>
            <a:r>
              <a:rPr lang="en-US" altLang="en-US" sz="1700" dirty="0"/>
              <a:t>Program counter – location of instruction to next execute</a:t>
            </a:r>
          </a:p>
          <a:p>
            <a:r>
              <a:rPr lang="en-US" altLang="en-US" sz="1700" dirty="0"/>
              <a:t>CPU registers – contents of all process-centric registers</a:t>
            </a:r>
          </a:p>
          <a:p>
            <a:r>
              <a:rPr lang="en-US" altLang="en-US" sz="1700" dirty="0"/>
              <a:t>CPU scheduling information- priorities, scheduling queue pointers</a:t>
            </a:r>
          </a:p>
          <a:p>
            <a:r>
              <a:rPr lang="en-US" altLang="en-US" sz="1700" dirty="0"/>
              <a:t>Memory-management information – memory allocated to the process</a:t>
            </a:r>
          </a:p>
          <a:p>
            <a:r>
              <a:rPr lang="en-US" altLang="en-US" sz="1700" dirty="0"/>
              <a:t>Accounting information – CPU used, clock time elapsed since start, time limits</a:t>
            </a:r>
          </a:p>
          <a:p>
            <a:r>
              <a:rPr lang="en-US" altLang="en-US" sz="1700" dirty="0"/>
              <a:t>I/O status information – I/O devices allocated to process, list of open files</a:t>
            </a:r>
          </a:p>
          <a:p>
            <a:endParaRPr lang="en-US" altLang="en-US" dirty="0"/>
          </a:p>
        </p:txBody>
      </p:sp>
      <p:pic>
        <p:nvPicPr>
          <p:cNvPr id="22532" name="Picture 1">
            <a:extLst>
              <a:ext uri="{FF2B5EF4-FFF2-40B4-BE49-F238E27FC236}">
                <a16:creationId xmlns:a16="http://schemas.microsoft.com/office/drawing/2014/main" id="{4C1B42D7-9239-4535-8C25-EF8AF0D9262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7729" y="2121126"/>
            <a:ext cx="18542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57519650-4D5E-45C9-BCF6-B2C0554D33E2}"/>
              </a:ext>
            </a:extLst>
          </p:cNvPr>
          <p:cNvSpPr txBox="1"/>
          <p:nvPr/>
        </p:nvSpPr>
        <p:spPr>
          <a:xfrm>
            <a:off x="1986466" y="1400690"/>
            <a:ext cx="6874095" cy="569387"/>
          </a:xfrm>
          <a:prstGeom prst="rect">
            <a:avLst/>
          </a:prstGeom>
          <a:noFill/>
        </p:spPr>
        <p:txBody>
          <a:bodyPr wrap="square" rtlCol="0">
            <a:spAutoFit/>
          </a:bodyPr>
          <a:lstStyle/>
          <a:p>
            <a:r>
              <a:rPr lang="en-US" altLang="en-US" sz="1700" dirty="0"/>
              <a:t>Information associated with each process(also called </a:t>
            </a:r>
            <a:r>
              <a:rPr kumimoji="1" lang="en-US" altLang="en-US" b="1" dirty="0">
                <a:solidFill>
                  <a:srgbClr val="006699"/>
                </a:solidFill>
                <a:latin typeface="+mj-lt"/>
              </a:rPr>
              <a:t>task</a:t>
            </a:r>
            <a:r>
              <a:rPr lang="en-US" altLang="en-US" sz="1700" b="1" dirty="0">
                <a:solidFill>
                  <a:srgbClr val="3366FF"/>
                </a:solidFill>
              </a:rPr>
              <a:t> </a:t>
            </a:r>
            <a:r>
              <a:rPr kumimoji="1" lang="en-US" altLang="en-US" b="1" dirty="0">
                <a:solidFill>
                  <a:srgbClr val="006699"/>
                </a:solidFill>
                <a:latin typeface="+mj-lt"/>
              </a:rPr>
              <a:t>control</a:t>
            </a:r>
            <a:r>
              <a:rPr lang="en-US" altLang="en-US" sz="1700" b="1" dirty="0">
                <a:solidFill>
                  <a:srgbClr val="3366FF"/>
                </a:solidFill>
              </a:rPr>
              <a:t> </a:t>
            </a:r>
            <a:r>
              <a:rPr kumimoji="1" lang="en-US" altLang="en-US" b="1" dirty="0">
                <a:solidFill>
                  <a:srgbClr val="006699"/>
                </a:solidFill>
                <a:latin typeface="+mj-lt"/>
              </a:rPr>
              <a:t>block</a:t>
            </a:r>
            <a:r>
              <a:rPr lang="en-US" altLang="en-US" sz="1700" dirty="0"/>
              <a:t>)</a:t>
            </a:r>
          </a:p>
          <a:p>
            <a:pPr>
              <a:buFont typeface="Monotype Sorts" pitchFamily="-84" charset="2"/>
              <a:buNone/>
            </a:pPr>
            <a:r>
              <a:rPr lang="en-US" alt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D9C18A1-E10D-464E-ADF5-DBECC2503EA1}"/>
              </a:ext>
            </a:extLst>
          </p:cNvPr>
          <p:cNvSpPr>
            <a:spLocks noGrp="1" noChangeArrowheads="1"/>
          </p:cNvSpPr>
          <p:nvPr>
            <p:ph type="title" idx="4294967295"/>
          </p:nvPr>
        </p:nvSpPr>
        <p:spPr>
          <a:xfrm>
            <a:off x="407141" y="1118539"/>
            <a:ext cx="8229600" cy="576262"/>
          </a:xfrm>
        </p:spPr>
        <p:txBody>
          <a:bodyPr/>
          <a:lstStyle/>
          <a:p>
            <a:pPr eaLnBrk="1" hangingPunct="1"/>
            <a:r>
              <a:rPr lang="en-US" altLang="en-US" sz="3600" dirty="0"/>
              <a:t>2.1.6 Operations on Processes</a:t>
            </a:r>
          </a:p>
        </p:txBody>
      </p:sp>
      <p:sp>
        <p:nvSpPr>
          <p:cNvPr id="39939" name="Rectangle 3">
            <a:extLst>
              <a:ext uri="{FF2B5EF4-FFF2-40B4-BE49-F238E27FC236}">
                <a16:creationId xmlns:a16="http://schemas.microsoft.com/office/drawing/2014/main" id="{1EED5598-4581-4F9D-8CEF-0D1A5A5544B9}"/>
              </a:ext>
            </a:extLst>
          </p:cNvPr>
          <p:cNvSpPr>
            <a:spLocks noGrp="1" noChangeArrowheads="1"/>
          </p:cNvSpPr>
          <p:nvPr>
            <p:ph type="body" idx="4294967295"/>
          </p:nvPr>
        </p:nvSpPr>
        <p:spPr>
          <a:xfrm>
            <a:off x="2222592" y="2478828"/>
            <a:ext cx="7381875" cy="2102105"/>
          </a:xfrm>
        </p:spPr>
        <p:txBody>
          <a:bodyPr/>
          <a:lstStyle/>
          <a:p>
            <a:r>
              <a:rPr lang="en-US" altLang="en-US" dirty="0"/>
              <a:t>System must provide mechanisms for:</a:t>
            </a:r>
          </a:p>
          <a:p>
            <a:pPr lvl="1"/>
            <a:r>
              <a:rPr lang="en-US" altLang="en-US" dirty="0"/>
              <a:t> Process creation</a:t>
            </a:r>
          </a:p>
          <a:p>
            <a:pPr lvl="1"/>
            <a:r>
              <a:rPr lang="en-US" altLang="en-US" dirty="0"/>
              <a:t> Process termination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49923" y="898277"/>
            <a:ext cx="5542059" cy="692150"/>
          </a:xfrm>
        </p:spPr>
        <p:txBody>
          <a:bodyPr/>
          <a:lstStyle/>
          <a:p>
            <a:pPr algn="ctr"/>
            <a:r>
              <a:rPr lang="zh-CN" altLang="en-US" dirty="0"/>
              <a:t>进程的创建过程</a:t>
            </a:r>
          </a:p>
        </p:txBody>
      </p:sp>
      <p:sp>
        <p:nvSpPr>
          <p:cNvPr id="10244" name="Rectangle 3"/>
          <p:cNvSpPr>
            <a:spLocks noGrp="1" noChangeArrowheads="1"/>
          </p:cNvSpPr>
          <p:nvPr>
            <p:ph type="body" idx="4294967295"/>
          </p:nvPr>
        </p:nvSpPr>
        <p:spPr>
          <a:xfrm>
            <a:off x="2456952" y="1962386"/>
            <a:ext cx="8128000" cy="4114800"/>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打开文件映像（</a:t>
            </a:r>
            <a:r>
              <a:rPr lang="en-US" altLang="zh-CN" sz="2800" dirty="0">
                <a:latin typeface="微软雅黑" panose="020B0503020204020204" pitchFamily="34" charset="-122"/>
                <a:ea typeface="微软雅黑" panose="020B0503020204020204" pitchFamily="34" charset="-122"/>
              </a:rPr>
              <a:t>.exe</a:t>
            </a:r>
            <a:r>
              <a:rPr lang="zh-CN" altLang="en-US" sz="2800" dirty="0">
                <a:latin typeface="微软雅黑" panose="020B0503020204020204" pitchFamily="34" charset="-122"/>
                <a:ea typeface="微软雅黑" panose="020B0503020204020204" pitchFamily="34" charset="-122"/>
              </a:rPr>
              <a:t>）</a:t>
            </a:r>
          </a:p>
          <a:p>
            <a:pPr marL="0" indent="0" eaLnBrk="1" hangingPunct="1">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创建</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进程对象</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创建初始线程对象，包括上下文，堆栈</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通知内核系统为进程运行作准备</a:t>
            </a:r>
          </a:p>
          <a:p>
            <a:pPr marL="0" indent="0" eaLnBrk="1" hangingPunct="1">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执行初始线程</a:t>
            </a:r>
          </a:p>
          <a:p>
            <a:pPr marL="0" indent="0" eaLnBrk="1" hangingPunct="1">
              <a:buNone/>
            </a:pPr>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导入需要的</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，初始化地址空间，由程序入口地址开始执行进程</a:t>
            </a:r>
          </a:p>
        </p:txBody>
      </p:sp>
    </p:spTree>
    <p:extLst>
      <p:ext uri="{BB962C8B-B14F-4D97-AF65-F5344CB8AC3E}">
        <p14:creationId xmlns:p14="http://schemas.microsoft.com/office/powerpoint/2010/main" val="21823024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a:extLst>
              <a:ext uri="{FF2B5EF4-FFF2-40B4-BE49-F238E27FC236}">
                <a16:creationId xmlns:a16="http://schemas.microsoft.com/office/drawing/2014/main" id="{A906F5FA-60D1-45DA-8E21-3093C1AA2502}"/>
              </a:ext>
            </a:extLst>
          </p:cNvPr>
          <p:cNvSpPr>
            <a:spLocks noGrp="1" noChangeArrowheads="1"/>
          </p:cNvSpPr>
          <p:nvPr>
            <p:ph type="title" idx="4294967295"/>
          </p:nvPr>
        </p:nvSpPr>
        <p:spPr>
          <a:xfrm>
            <a:off x="1021192" y="981145"/>
            <a:ext cx="4885698" cy="1147102"/>
          </a:xfrm>
        </p:spPr>
        <p:txBody>
          <a:bodyPr>
            <a:normAutofit/>
          </a:bodyPr>
          <a:lstStyle/>
          <a:p>
            <a:pPr eaLnBrk="1" hangingPunct="1"/>
            <a:r>
              <a:rPr lang="en-US" altLang="en-US" sz="2800" dirty="0"/>
              <a:t>Programmer Interface — </a:t>
            </a:r>
            <a:br>
              <a:rPr lang="en-US" altLang="en-US" sz="2800" dirty="0"/>
            </a:br>
            <a:r>
              <a:rPr lang="en-US" altLang="en-US" sz="2800" dirty="0"/>
              <a:t>Process Management</a:t>
            </a:r>
          </a:p>
        </p:txBody>
      </p:sp>
      <p:sp>
        <p:nvSpPr>
          <p:cNvPr id="125954" name="Rectangle 3">
            <a:extLst>
              <a:ext uri="{FF2B5EF4-FFF2-40B4-BE49-F238E27FC236}">
                <a16:creationId xmlns:a16="http://schemas.microsoft.com/office/drawing/2014/main" id="{8AAED0C6-5107-42A2-92C5-00A81EA88F2C}"/>
              </a:ext>
            </a:extLst>
          </p:cNvPr>
          <p:cNvSpPr>
            <a:spLocks noGrp="1" noChangeArrowheads="1"/>
          </p:cNvSpPr>
          <p:nvPr>
            <p:ph type="body" idx="4294967295"/>
          </p:nvPr>
        </p:nvSpPr>
        <p:spPr>
          <a:xfrm>
            <a:off x="1101285" y="2309361"/>
            <a:ext cx="10556759" cy="4318754"/>
          </a:xfrm>
        </p:spPr>
        <p:txBody>
          <a:bodyPr/>
          <a:lstStyle/>
          <a:p>
            <a:r>
              <a:rPr lang="en-US" altLang="en-US" sz="2400" dirty="0"/>
              <a:t>Process is started via the </a:t>
            </a:r>
            <a:r>
              <a:rPr lang="en-US" altLang="en-US" sz="2400" dirty="0" err="1">
                <a:latin typeface="Courier"/>
              </a:rPr>
              <a:t>CreateProcess</a:t>
            </a:r>
            <a:r>
              <a:rPr lang="en-US" altLang="en-US" sz="2400" dirty="0"/>
              <a:t> routine which loads any dynamic link libraries that are used by the process, and creates a </a:t>
            </a:r>
            <a:r>
              <a:rPr lang="en-US" altLang="en-US" sz="2400" i="1" dirty="0"/>
              <a:t>primary thread</a:t>
            </a:r>
            <a:endParaRPr lang="en-US" altLang="en-US" sz="2400" dirty="0"/>
          </a:p>
          <a:p>
            <a:r>
              <a:rPr lang="en-US" altLang="en-US" sz="2400" dirty="0"/>
              <a:t>Additional threads can be created by the </a:t>
            </a:r>
            <a:r>
              <a:rPr lang="en-US" altLang="en-US" sz="2400" dirty="0" err="1">
                <a:latin typeface="Courier"/>
              </a:rPr>
              <a:t>CreateThread</a:t>
            </a:r>
            <a:r>
              <a:rPr lang="en-US" altLang="en-US" sz="2400" dirty="0"/>
              <a:t> function</a:t>
            </a:r>
          </a:p>
          <a:p>
            <a:r>
              <a:rPr lang="en-US" altLang="en-US" sz="2400" dirty="0"/>
              <a:t>Every dynamic link library or executable file that is loaded into the address space of a process is identified by an </a:t>
            </a:r>
            <a:r>
              <a:rPr lang="en-US" altLang="en-US" sz="2400" i="1" dirty="0"/>
              <a:t>instance handle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560666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a:extLst>
              <a:ext uri="{FF2B5EF4-FFF2-40B4-BE49-F238E27FC236}">
                <a16:creationId xmlns:a16="http://schemas.microsoft.com/office/drawing/2014/main" id="{9EAE9E8B-F303-4703-A7A7-6A9B3F383ABA}"/>
              </a:ext>
            </a:extLst>
          </p:cNvPr>
          <p:cNvSpPr>
            <a:spLocks noGrp="1" noChangeArrowheads="1"/>
          </p:cNvSpPr>
          <p:nvPr>
            <p:ph type="title" idx="4294967295"/>
          </p:nvPr>
        </p:nvSpPr>
        <p:spPr>
          <a:xfrm>
            <a:off x="1041215" y="560700"/>
            <a:ext cx="10596806" cy="576263"/>
          </a:xfrm>
        </p:spPr>
        <p:txBody>
          <a:bodyPr/>
          <a:lstStyle/>
          <a:p>
            <a:pPr eaLnBrk="1" hangingPunct="1"/>
            <a:r>
              <a:rPr lang="en-US" altLang="en-US" dirty="0"/>
              <a:t>Process Management (Cont.)</a:t>
            </a:r>
          </a:p>
        </p:txBody>
      </p:sp>
      <p:sp>
        <p:nvSpPr>
          <p:cNvPr id="61443" name="Rectangle 3">
            <a:extLst>
              <a:ext uri="{FF2B5EF4-FFF2-40B4-BE49-F238E27FC236}">
                <a16:creationId xmlns:a16="http://schemas.microsoft.com/office/drawing/2014/main" id="{5AB26B8D-2604-7A42-A8FE-A2D250012C7E}"/>
              </a:ext>
            </a:extLst>
          </p:cNvPr>
          <p:cNvSpPr>
            <a:spLocks noGrp="1" noChangeArrowheads="1"/>
          </p:cNvSpPr>
          <p:nvPr>
            <p:ph type="body" idx="4294967295"/>
          </p:nvPr>
        </p:nvSpPr>
        <p:spPr>
          <a:xfrm>
            <a:off x="820958" y="1328215"/>
            <a:ext cx="10685799" cy="4969085"/>
          </a:xfrm>
        </p:spPr>
        <p:txBody>
          <a:bodyPr/>
          <a:lstStyle/>
          <a:p>
            <a:pPr>
              <a:defRPr/>
            </a:pPr>
            <a:r>
              <a:rPr lang="en-US" altLang="en-US" sz="2400" dirty="0"/>
              <a:t>Scheduling in Win32 utilizes four priority classes:</a:t>
            </a:r>
          </a:p>
          <a:p>
            <a:pPr marL="800100" lvl="1" indent="-342900">
              <a:buClr>
                <a:schemeClr val="tx1"/>
              </a:buClr>
              <a:buFont typeface="+mj-lt"/>
              <a:buAutoNum type="arabicPeriod"/>
              <a:defRPr/>
            </a:pPr>
            <a:r>
              <a:rPr lang="en-US" altLang="en-US" sz="1800" dirty="0">
                <a:latin typeface="Courier"/>
              </a:rPr>
              <a:t>IDLE_PRIORITY_CLASS</a:t>
            </a:r>
            <a:r>
              <a:rPr lang="en-US" altLang="en-US" sz="1800" dirty="0"/>
              <a:t> (priority level 4)</a:t>
            </a:r>
          </a:p>
          <a:p>
            <a:pPr marL="800100" lvl="1" indent="-342900">
              <a:buClr>
                <a:schemeClr val="tx1"/>
              </a:buClr>
              <a:buFont typeface="+mj-lt"/>
              <a:buAutoNum type="arabicPeriod"/>
              <a:defRPr/>
            </a:pPr>
            <a:r>
              <a:rPr lang="en-US" altLang="en-US" sz="1800" dirty="0">
                <a:latin typeface="Courier"/>
              </a:rPr>
              <a:t>BELOW_NORMAL_PRIORITY CLASS </a:t>
            </a:r>
            <a:r>
              <a:rPr lang="en-US" altLang="en-US" sz="1800" dirty="0"/>
              <a:t>(NT priority level 6)</a:t>
            </a:r>
          </a:p>
          <a:p>
            <a:pPr marL="800100" lvl="1" indent="-342900">
              <a:buClr>
                <a:schemeClr val="tx1"/>
              </a:buClr>
              <a:buFont typeface="+mj-lt"/>
              <a:buAutoNum type="arabicPeriod"/>
              <a:defRPr/>
            </a:pPr>
            <a:r>
              <a:rPr lang="en-US" altLang="en-US" sz="1800" dirty="0">
                <a:latin typeface="Courier"/>
              </a:rPr>
              <a:t>NORMAL_PRIORITY_CLASS</a:t>
            </a:r>
            <a:r>
              <a:rPr lang="en-US" altLang="en-US" sz="1800" dirty="0"/>
              <a:t> (level 8 — typical for most processes</a:t>
            </a:r>
          </a:p>
          <a:p>
            <a:pPr marL="800100" lvl="1" indent="-342900">
              <a:buClr>
                <a:schemeClr val="tx1"/>
              </a:buClr>
              <a:buFont typeface="+mj-lt"/>
              <a:buAutoNum type="arabicPeriod"/>
              <a:defRPr/>
            </a:pPr>
            <a:r>
              <a:rPr lang="en-US" altLang="en-US" sz="1800" dirty="0">
                <a:latin typeface="Courier"/>
              </a:rPr>
              <a:t>ABOVE_NORMAL_PRIORITY_CLASS (</a:t>
            </a:r>
            <a:r>
              <a:rPr lang="en-US" altLang="en-US" sz="1800" dirty="0"/>
              <a:t>level 10</a:t>
            </a:r>
            <a:r>
              <a:rPr lang="en-US" altLang="en-US" sz="1800" dirty="0">
                <a:latin typeface="Courier"/>
              </a:rPr>
              <a:t>)</a:t>
            </a:r>
          </a:p>
          <a:p>
            <a:pPr marL="800100" lvl="1" indent="-342900">
              <a:buClr>
                <a:schemeClr val="tx1"/>
              </a:buClr>
              <a:buFont typeface="+mj-lt"/>
              <a:buAutoNum type="arabicPeriod"/>
              <a:defRPr/>
            </a:pPr>
            <a:r>
              <a:rPr lang="en-US" altLang="en-US" sz="1800" dirty="0">
                <a:latin typeface="Courier"/>
              </a:rPr>
              <a:t>HIGH_PRIORITY_CLASS</a:t>
            </a:r>
            <a:r>
              <a:rPr lang="en-US" altLang="en-US" sz="1800" dirty="0"/>
              <a:t> (level 13)</a:t>
            </a:r>
          </a:p>
          <a:p>
            <a:pPr marL="800100" lvl="1" indent="-342900">
              <a:buClr>
                <a:schemeClr val="tx1"/>
              </a:buClr>
              <a:buFont typeface="+mj-lt"/>
              <a:buAutoNum type="arabicPeriod"/>
              <a:defRPr/>
            </a:pPr>
            <a:r>
              <a:rPr lang="en-US" altLang="en-US" sz="1800" dirty="0">
                <a:latin typeface="Courier"/>
              </a:rPr>
              <a:t>REALTIME_PRIORITY_CLASS</a:t>
            </a:r>
            <a:r>
              <a:rPr lang="en-US" altLang="en-US" sz="1800" dirty="0"/>
              <a:t> (level 24)</a:t>
            </a:r>
          </a:p>
          <a:p>
            <a:pPr>
              <a:defRPr/>
            </a:pPr>
            <a:r>
              <a:rPr lang="en-US" altLang="en-US" sz="2400" dirty="0"/>
              <a:t>To provide performance levels needed for interactive programs, Windows has a special scheduling rule for processes in the </a:t>
            </a:r>
            <a:r>
              <a:rPr lang="en-US" altLang="en-US" sz="2400" dirty="0">
                <a:latin typeface="Courier"/>
              </a:rPr>
              <a:t>NORMAL_PRIORITY_CLASS</a:t>
            </a:r>
          </a:p>
          <a:p>
            <a:pPr lvl="1">
              <a:defRPr/>
            </a:pPr>
            <a:r>
              <a:rPr lang="en-US" altLang="en-US" sz="1800" dirty="0"/>
              <a:t>Distinguishes between the </a:t>
            </a:r>
            <a:r>
              <a:rPr lang="en-US" altLang="en-US" sz="1800" i="1" dirty="0"/>
              <a:t>foreground process</a:t>
            </a:r>
            <a:r>
              <a:rPr lang="en-US" altLang="en-US" sz="1800" dirty="0"/>
              <a:t> that is currently selected on the screen, and the </a:t>
            </a:r>
            <a:r>
              <a:rPr lang="en-US" altLang="en-US" sz="1800" i="1" dirty="0"/>
              <a:t>background processes</a:t>
            </a:r>
            <a:r>
              <a:rPr lang="en-US" altLang="en-US" sz="1800" dirty="0"/>
              <a:t> that are not currently selected</a:t>
            </a:r>
          </a:p>
          <a:p>
            <a:pPr lvl="1">
              <a:defRPr/>
            </a:pPr>
            <a:r>
              <a:rPr lang="en-US" altLang="en-US" sz="1800" dirty="0"/>
              <a:t>When a process moves into the foreground, increases the scheduling quantum by some factor, typically 3</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a:extLst>
              <a:ext uri="{FF2B5EF4-FFF2-40B4-BE49-F238E27FC236}">
                <a16:creationId xmlns:a16="http://schemas.microsoft.com/office/drawing/2014/main" id="{B8D17027-61A4-4494-ABBF-2177B7620137}"/>
              </a:ext>
            </a:extLst>
          </p:cNvPr>
          <p:cNvSpPr>
            <a:spLocks noGrp="1" noChangeArrowheads="1"/>
          </p:cNvSpPr>
          <p:nvPr>
            <p:ph type="title" idx="4294967295"/>
          </p:nvPr>
        </p:nvSpPr>
        <p:spPr>
          <a:xfrm>
            <a:off x="919748" y="534146"/>
            <a:ext cx="11023971" cy="1718547"/>
          </a:xfrm>
        </p:spPr>
        <p:txBody>
          <a:bodyPr/>
          <a:lstStyle/>
          <a:p>
            <a:pPr eaLnBrk="1" hangingPunct="1"/>
            <a:r>
              <a:rPr lang="en-US" altLang="en-US" dirty="0"/>
              <a:t>Process Management (Cont.)</a:t>
            </a:r>
          </a:p>
        </p:txBody>
      </p:sp>
      <p:sp>
        <p:nvSpPr>
          <p:cNvPr id="130050" name="Rectangle 3">
            <a:extLst>
              <a:ext uri="{FF2B5EF4-FFF2-40B4-BE49-F238E27FC236}">
                <a16:creationId xmlns:a16="http://schemas.microsoft.com/office/drawing/2014/main" id="{D6F95970-917E-4761-A6F0-7CBD93FE44AE}"/>
              </a:ext>
            </a:extLst>
          </p:cNvPr>
          <p:cNvSpPr>
            <a:spLocks noGrp="1" noChangeArrowheads="1"/>
          </p:cNvSpPr>
          <p:nvPr>
            <p:ph type="body" idx="4294967295"/>
          </p:nvPr>
        </p:nvSpPr>
        <p:spPr>
          <a:xfrm>
            <a:off x="1168029" y="2348122"/>
            <a:ext cx="10258633" cy="3632349"/>
          </a:xfrm>
        </p:spPr>
        <p:txBody>
          <a:bodyPr/>
          <a:lstStyle/>
          <a:p>
            <a:r>
              <a:rPr lang="en-US" altLang="en-US" sz="2400" dirty="0"/>
              <a:t>The kernel dynamically adjusts the priority of a thread depending on whether it is </a:t>
            </a:r>
            <a:r>
              <a:rPr lang="en-US" altLang="en-US" sz="2400" dirty="0">
                <a:solidFill>
                  <a:srgbClr val="FF0000"/>
                </a:solidFill>
              </a:rPr>
              <a:t>I/O-bound </a:t>
            </a:r>
            <a:r>
              <a:rPr lang="en-US" altLang="en-US" sz="2400" dirty="0"/>
              <a:t>or </a:t>
            </a:r>
            <a:r>
              <a:rPr lang="en-US" altLang="en-US" sz="2400" dirty="0">
                <a:solidFill>
                  <a:srgbClr val="FF0000"/>
                </a:solidFill>
              </a:rPr>
              <a:t>CPU-bound</a:t>
            </a:r>
          </a:p>
          <a:p>
            <a:r>
              <a:rPr lang="en-US" altLang="en-US" sz="2400" dirty="0"/>
              <a:t>To synchronize the concurrent access to shared objects by threads, the kernel provides synchronization objects, such as semaphores and mutexes</a:t>
            </a:r>
          </a:p>
          <a:p>
            <a:pPr lvl="1"/>
            <a:r>
              <a:rPr lang="en-US" altLang="en-US" sz="2000" dirty="0"/>
              <a:t>In addition, threads can synchronize by using the </a:t>
            </a:r>
            <a:r>
              <a:rPr lang="en-US" altLang="en-US" sz="2000" dirty="0" err="1">
                <a:latin typeface="Courier"/>
              </a:rPr>
              <a:t>WaitForSingleObject</a:t>
            </a:r>
            <a:r>
              <a:rPr lang="en-US" altLang="en-US" sz="2000" dirty="0"/>
              <a:t> or </a:t>
            </a:r>
            <a:r>
              <a:rPr lang="en-US" altLang="en-US" sz="2000" dirty="0" err="1">
                <a:latin typeface="Courier"/>
              </a:rPr>
              <a:t>WaitForMultipleObjects</a:t>
            </a:r>
            <a:r>
              <a:rPr lang="en-US" altLang="en-US" sz="2000" dirty="0"/>
              <a:t> functions</a:t>
            </a:r>
          </a:p>
          <a:p>
            <a:pPr lvl="1"/>
            <a:r>
              <a:rPr lang="en-US" altLang="en-US" sz="2000" dirty="0"/>
              <a:t>Another method of synchronization in the Win32 API is the critical section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421739" y="529378"/>
            <a:ext cx="6814268" cy="674688"/>
          </a:xfrm>
        </p:spPr>
        <p:txBody>
          <a:bodyPr>
            <a:normAutofit/>
          </a:bodyPr>
          <a:lstStyle/>
          <a:p>
            <a:pPr algn="ctr" eaLnBrk="1" hangingPunct="1"/>
            <a:r>
              <a:rPr lang="zh-CN" altLang="en-US" dirty="0"/>
              <a:t>进程的创建与启动代码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266122" y="1366878"/>
            <a:ext cx="8631238" cy="1817688"/>
          </a:xfrm>
        </p:spPr>
        <p:txBody>
          <a:bodyPr>
            <a:normAutofit/>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的</a:t>
            </a:r>
            <a:r>
              <a:rPr lang="en-US" altLang="zh-CN" sz="2800" dirty="0" err="1">
                <a:latin typeface="微软雅黑" panose="020B0503020204020204" pitchFamily="34" charset="-122"/>
                <a:ea typeface="微软雅黑" panose="020B0503020204020204" pitchFamily="34" charset="-122"/>
              </a:rPr>
              <a:t>System.Diagnostics</a:t>
            </a:r>
            <a:r>
              <a:rPr lang="zh-CN" altLang="en-US" sz="2800" dirty="0">
                <a:latin typeface="微软雅黑" panose="020B0503020204020204" pitchFamily="34" charset="-122"/>
                <a:ea typeface="微软雅黑" panose="020B0503020204020204" pitchFamily="34" charset="-122"/>
              </a:rPr>
              <a:t>命名空间下的</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类专门用于完成系统的进程管理任务，通过实例化一个</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类，就可以启动一个独立进程。</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6" name="矩形 5"/>
          <p:cNvSpPr/>
          <p:nvPr/>
        </p:nvSpPr>
        <p:spPr>
          <a:xfrm>
            <a:off x="2505795" y="3105652"/>
            <a:ext cx="6646155" cy="1600438"/>
          </a:xfrm>
          <a:prstGeom prst="rect">
            <a:avLst/>
          </a:prstGeom>
        </p:spPr>
        <p:txBody>
          <a:bodyPr wrap="square">
            <a:spAutoFit/>
          </a:bodyPr>
          <a:lstStyle/>
          <a:p>
            <a:r>
              <a:rPr lang="en-US" altLang="zh-CN" dirty="0">
                <a:solidFill>
                  <a:srgbClr val="000000"/>
                </a:solidFill>
                <a:latin typeface="Consolas" panose="020B0609020204030204" pitchFamily="49" charset="0"/>
                <a:ea typeface="新宋体" panose="02010609030101010101" pitchFamily="49" charset="-122"/>
              </a:rPr>
              <a:t>Process </a:t>
            </a:r>
            <a:r>
              <a:rPr lang="en-US" altLang="zh-CN" dirty="0" err="1">
                <a:solidFill>
                  <a:srgbClr val="000000"/>
                </a:solidFill>
                <a:latin typeface="Consolas" panose="020B0609020204030204" pitchFamily="49" charset="0"/>
                <a:ea typeface="新宋体" panose="02010609030101010101" pitchFamily="49" charset="-122"/>
              </a:rPr>
              <a:t>cmdP</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Process</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cmdP.StartInfo.FileName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"cmd.exe"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cmdP.StartInfo.CreateNoWindow</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cmdP.StartInfo.UseShellExecute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cmdP.StartInfo.RedirectStandardOutput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cmdP.StartInfo.RedirectStandardInput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solidFill>
                <a:srgbClr val="000000"/>
              </a:solidFill>
              <a:latin typeface="Consolas" panose="020B0609020204030204" pitchFamily="49" charset="0"/>
              <a:ea typeface="新宋体" panose="02010609030101010101" pitchFamily="49" charset="-122"/>
            </a:endParaRPr>
          </a:p>
        </p:txBody>
      </p:sp>
      <p:sp>
        <p:nvSpPr>
          <p:cNvPr id="8" name="Rectangle 3"/>
          <p:cNvSpPr txBox="1">
            <a:spLocks noChangeArrowheads="1"/>
          </p:cNvSpPr>
          <p:nvPr/>
        </p:nvSpPr>
        <p:spPr>
          <a:xfrm>
            <a:off x="2350127" y="4978319"/>
            <a:ext cx="9088960" cy="122085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pPr>
            <a:r>
              <a:rPr lang="en-US" altLang="zh-CN" sz="2800" dirty="0" err="1">
                <a:latin typeface="微软雅黑" panose="020B0503020204020204" pitchFamily="34" charset="-122"/>
                <a:ea typeface="微软雅黑" panose="020B0503020204020204" pitchFamily="34" charset="-122"/>
              </a:rPr>
              <a:t>ProcessStartInfo</a:t>
            </a:r>
            <a:r>
              <a:rPr lang="zh-CN" altLang="en-US" sz="2800" dirty="0">
                <a:latin typeface="微软雅黑" panose="020B0503020204020204" pitchFamily="34" charset="-122"/>
                <a:ea typeface="微软雅黑" panose="020B0503020204020204" pitchFamily="34" charset="-122"/>
              </a:rPr>
              <a:t>类，则可以为</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定制启动参数</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比如</a:t>
            </a:r>
            <a:r>
              <a:rPr lang="en-US" altLang="zh-CN" sz="2400" dirty="0" err="1">
                <a:latin typeface="微软雅黑" panose="020B0503020204020204" pitchFamily="34" charset="-122"/>
                <a:ea typeface="微软雅黑" panose="020B0503020204020204" pitchFamily="34" charset="-122"/>
              </a:rPr>
              <a:t>RedirectStandardInput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RedirectStandardOutput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RedirectStandardError</a:t>
            </a:r>
            <a:r>
              <a:rPr lang="zh-CN" altLang="en-US" sz="2400" dirty="0">
                <a:latin typeface="微软雅黑" panose="020B0503020204020204" pitchFamily="34" charset="-122"/>
                <a:ea typeface="微软雅黑" panose="020B0503020204020204" pitchFamily="34" charset="-122"/>
              </a:rPr>
              <a:t>，分别重定向了进程的输入、输出、错误流</a:t>
            </a:r>
          </a:p>
          <a:p>
            <a:pPr lvl="1">
              <a:lnSpc>
                <a:spcPct val="125000"/>
              </a:lnSpc>
            </a:pP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4263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016486" y="765191"/>
            <a:ext cx="5283988" cy="674688"/>
          </a:xfrm>
        </p:spPr>
        <p:txBody>
          <a:bodyPr>
            <a:normAutofit/>
          </a:bodyPr>
          <a:lstStyle/>
          <a:p>
            <a:pPr algn="ctr" eaLnBrk="1" hangingPunct="1"/>
            <a:r>
              <a:rPr lang="zh-CN" altLang="en-US" dirty="0"/>
              <a:t>进程的其它操作 </a:t>
            </a:r>
            <a:r>
              <a:rPr lang="en-US" altLang="zh-CN" dirty="0"/>
              <a:t>- </a:t>
            </a:r>
            <a:r>
              <a:rPr lang="en-US" altLang="zh-CN" dirty="0" err="1"/>
              <a:t>c#</a:t>
            </a:r>
            <a:endParaRPr lang="zh-CN" altLang="en-US" dirty="0"/>
          </a:p>
        </p:txBody>
      </p:sp>
      <p:sp>
        <p:nvSpPr>
          <p:cNvPr id="11268" name="Rectangle 3"/>
          <p:cNvSpPr>
            <a:spLocks noGrp="1" noChangeArrowheads="1"/>
          </p:cNvSpPr>
          <p:nvPr>
            <p:ph type="body" idx="4294967295"/>
          </p:nvPr>
        </p:nvSpPr>
        <p:spPr>
          <a:xfrm>
            <a:off x="1836069" y="1746166"/>
            <a:ext cx="3179763" cy="1125538"/>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打开应用程序</a:t>
            </a: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5432758" y="1878703"/>
            <a:ext cx="4032135" cy="954107"/>
          </a:xfrm>
          <a:prstGeom prst="rect">
            <a:avLst/>
          </a:prstGeom>
          <a:solidFill>
            <a:schemeClr val="tx1"/>
          </a:solidFill>
        </p:spPr>
        <p:txBody>
          <a:bodyPr wrap="square" rtlCol="0">
            <a:spAutoFit/>
          </a:bodyPr>
          <a:lstStyle/>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calc</a:t>
            </a:r>
            <a:r>
              <a:rPr lang="en-US" altLang="zh-CN" dirty="0">
                <a:solidFill>
                  <a:schemeClr val="bg1"/>
                </a:solidFill>
              </a:rPr>
              <a:t>"); 	</a:t>
            </a:r>
            <a:r>
              <a:rPr lang="en-US" altLang="zh-CN" dirty="0">
                <a:solidFill>
                  <a:srgbClr val="00CC00"/>
                </a:solidFill>
              </a:rPr>
              <a:t>// </a:t>
            </a:r>
            <a:r>
              <a:rPr lang="zh-CN" altLang="en-US" dirty="0">
                <a:solidFill>
                  <a:srgbClr val="00CC00"/>
                </a:solidFill>
              </a:rPr>
              <a:t>计算器</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mspaint</a:t>
            </a:r>
            <a:r>
              <a:rPr lang="en-US" altLang="zh-CN" dirty="0">
                <a:solidFill>
                  <a:schemeClr val="bg1"/>
                </a:solidFill>
              </a:rPr>
              <a:t>");	</a:t>
            </a:r>
            <a:r>
              <a:rPr lang="en-US" altLang="zh-CN" dirty="0">
                <a:solidFill>
                  <a:srgbClr val="00CC00"/>
                </a:solidFill>
              </a:rPr>
              <a:t>// </a:t>
            </a:r>
            <a:r>
              <a:rPr lang="zh-CN" altLang="en-US" dirty="0">
                <a:solidFill>
                  <a:srgbClr val="00CC00"/>
                </a:solidFill>
              </a:rPr>
              <a:t>画图工具</a:t>
            </a:r>
            <a:endParaRPr lang="en-US" altLang="zh-CN" dirty="0">
              <a:solidFill>
                <a:srgbClr val="00CC00"/>
              </a:solidFill>
            </a:endParaRPr>
          </a:p>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("notepad");	</a:t>
            </a:r>
            <a:r>
              <a:rPr lang="en-US" altLang="zh-CN" dirty="0">
                <a:solidFill>
                  <a:srgbClr val="00CC00"/>
                </a:solidFill>
              </a:rPr>
              <a:t>// </a:t>
            </a:r>
            <a:r>
              <a:rPr lang="zh-CN" altLang="en-US" dirty="0">
                <a:solidFill>
                  <a:srgbClr val="00CC00"/>
                </a:solidFill>
              </a:rPr>
              <a:t>记事本</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iexplore</a:t>
            </a:r>
            <a:r>
              <a:rPr lang="en-US" altLang="zh-CN" dirty="0">
                <a:solidFill>
                  <a:schemeClr val="bg1"/>
                </a:solidFill>
              </a:rPr>
              <a:t>","http://www.baidu.com");</a:t>
            </a:r>
            <a:endParaRPr lang="zh-CN" altLang="en-US" dirty="0">
              <a:solidFill>
                <a:schemeClr val="bg1"/>
              </a:solidFill>
            </a:endParaRPr>
          </a:p>
        </p:txBody>
      </p:sp>
      <p:sp>
        <p:nvSpPr>
          <p:cNvPr id="5" name="Rectangle 3"/>
          <p:cNvSpPr txBox="1">
            <a:spLocks noChangeArrowheads="1"/>
          </p:cNvSpPr>
          <p:nvPr/>
        </p:nvSpPr>
        <p:spPr>
          <a:xfrm>
            <a:off x="1835639" y="4293045"/>
            <a:ext cx="3180193" cy="11250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buClr>
                <a:srgbClr val="002060"/>
              </a:buClr>
              <a:buFont typeface="Wingdings" panose="05000000000000000000" pitchFamily="2" charset="2"/>
              <a:buChar char="Ø"/>
            </a:pPr>
            <a:r>
              <a:rPr lang="zh-CN" altLang="en-US" sz="2800" dirty="0">
                <a:solidFill>
                  <a:srgbClr val="002060"/>
                </a:solidFill>
                <a:latin typeface="微软雅黑" panose="020B0503020204020204" pitchFamily="34" charset="-122"/>
                <a:ea typeface="微软雅黑" panose="020B0503020204020204" pitchFamily="34" charset="-122"/>
              </a:rPr>
              <a:t>关闭应用程序</a:t>
            </a:r>
          </a:p>
          <a:p>
            <a:pPr>
              <a:lnSpc>
                <a:spcPct val="125000"/>
              </a:lnSpc>
              <a:buClr>
                <a:srgbClr val="002060"/>
              </a:buClr>
              <a:buFont typeface="Wingdings" panose="05000000000000000000" pitchFamily="2" charset="2"/>
              <a:buChar char="Ø"/>
            </a:pP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432758" y="4402459"/>
            <a:ext cx="4032135" cy="1600438"/>
          </a:xfrm>
          <a:prstGeom prst="rect">
            <a:avLst/>
          </a:prstGeom>
          <a:solidFill>
            <a:schemeClr val="tx1"/>
          </a:solidFill>
        </p:spPr>
        <p:txBody>
          <a:bodyPr wrap="square" rtlCol="0">
            <a:spAutoFit/>
          </a:bodyPr>
          <a:lstStyle/>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得到程序中所有正在运行的进程</a:t>
            </a:r>
          </a:p>
          <a:p>
            <a:r>
              <a:rPr lang="en-US" altLang="zh-CN" dirty="0">
                <a:solidFill>
                  <a:schemeClr val="bg1"/>
                </a:solidFill>
                <a:latin typeface="Consolas" panose="020B0609020204030204" pitchFamily="49" charset="0"/>
              </a:rPr>
              <a:t>Process[] proc = </a:t>
            </a:r>
            <a:r>
              <a:rPr lang="en-US" altLang="zh-CN" dirty="0" err="1">
                <a:solidFill>
                  <a:schemeClr val="bg1"/>
                </a:solidFill>
                <a:latin typeface="Consolas" panose="020B0609020204030204" pitchFamily="49" charset="0"/>
              </a:rPr>
              <a:t>Process.GetProcesses</a:t>
            </a:r>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foreach (var item in proc)</a:t>
            </a:r>
          </a:p>
          <a:p>
            <a:r>
              <a:rPr lang="en-US" altLang="zh-CN" dirty="0">
                <a:solidFill>
                  <a:schemeClr val="bg1"/>
                </a:solidFill>
                <a:latin typeface="Consolas" panose="020B0609020204030204" pitchFamily="49" charset="0"/>
              </a:rPr>
              <a:t>{</a:t>
            </a:r>
          </a:p>
          <a:p>
            <a:pPr lvl="1"/>
            <a:r>
              <a:rPr lang="en-US" altLang="zh-CN" dirty="0" err="1">
                <a:solidFill>
                  <a:schemeClr val="bg1"/>
                </a:solidFill>
                <a:latin typeface="Consolas" panose="020B0609020204030204" pitchFamily="49" charset="0"/>
              </a:rPr>
              <a:t>Console.WriteLine</a:t>
            </a:r>
            <a:r>
              <a:rPr lang="en-US" altLang="zh-CN" dirty="0">
                <a:solidFill>
                  <a:schemeClr val="bg1"/>
                </a:solidFill>
                <a:latin typeface="Consolas" panose="020B0609020204030204" pitchFamily="49" charset="0"/>
              </a:rPr>
              <a:t>(item);</a:t>
            </a:r>
          </a:p>
          <a:p>
            <a:pPr lvl="1"/>
            <a:r>
              <a:rPr lang="en-US" altLang="zh-CN" dirty="0" err="1">
                <a:solidFill>
                  <a:schemeClr val="bg1"/>
                </a:solidFill>
                <a:latin typeface="Consolas" panose="020B0609020204030204" pitchFamily="49" charset="0"/>
              </a:rPr>
              <a:t>item.Kill</a:t>
            </a:r>
            <a:r>
              <a:rPr lang="en-US" altLang="zh-CN" dirty="0">
                <a:solidFill>
                  <a:schemeClr val="bg1"/>
                </a:solidFill>
                <a:latin typeface="Consolas" panose="020B0609020204030204" pitchFamily="49" charset="0"/>
              </a:rPr>
              <a:t>(); </a:t>
            </a:r>
            <a:r>
              <a:rPr lang="en-US" altLang="zh-CN" dirty="0">
                <a:solidFill>
                  <a:srgbClr val="00CC00"/>
                </a:solidFill>
                <a:latin typeface="Consolas" panose="020B0609020204030204" pitchFamily="49" charset="0"/>
              </a:rPr>
              <a:t>//</a:t>
            </a:r>
            <a:r>
              <a:rPr lang="zh-CN" altLang="en-US" dirty="0">
                <a:solidFill>
                  <a:srgbClr val="00CC00"/>
                </a:solidFill>
                <a:latin typeface="Consolas" panose="020B0609020204030204" pitchFamily="49" charset="0"/>
              </a:rPr>
              <a:t>杀死进程 </a:t>
            </a:r>
          </a:p>
          <a:p>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909925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E8B74A-8704-474C-A16C-9A607D5849A0}"/>
              </a:ext>
            </a:extLst>
          </p:cNvPr>
          <p:cNvSpPr txBox="1">
            <a:spLocks noChangeArrowheads="1"/>
          </p:cNvSpPr>
          <p:nvPr/>
        </p:nvSpPr>
        <p:spPr bwMode="auto">
          <a:xfrm>
            <a:off x="1375577" y="774797"/>
            <a:ext cx="489005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600" kern="0" dirty="0"/>
              <a:t>工具实验</a:t>
            </a:r>
            <a:r>
              <a:rPr lang="en-US" altLang="zh-CN" sz="3600" kern="0" dirty="0"/>
              <a:t>(</a:t>
            </a:r>
            <a:r>
              <a:rPr lang="zh-CN" altLang="en-US" sz="3600" kern="0" dirty="0"/>
              <a:t>包管理工具</a:t>
            </a:r>
            <a:r>
              <a:rPr lang="en-US" altLang="zh-CN" sz="3600" kern="0" dirty="0"/>
              <a:t>)</a:t>
            </a:r>
            <a:r>
              <a:rPr lang="zh-CN" altLang="en-US" sz="3600" kern="0" dirty="0"/>
              <a:t>：</a:t>
            </a:r>
          </a:p>
        </p:txBody>
      </p:sp>
      <p:sp>
        <p:nvSpPr>
          <p:cNvPr id="3" name="Rectangle 3">
            <a:extLst>
              <a:ext uri="{FF2B5EF4-FFF2-40B4-BE49-F238E27FC236}">
                <a16:creationId xmlns:a16="http://schemas.microsoft.com/office/drawing/2014/main" id="{6EA3810D-4CA9-4ED6-AAD8-EBA77E6F05FD}"/>
              </a:ext>
            </a:extLst>
          </p:cNvPr>
          <p:cNvSpPr txBox="1">
            <a:spLocks noChangeArrowheads="1"/>
          </p:cNvSpPr>
          <p:nvPr/>
        </p:nvSpPr>
        <p:spPr bwMode="auto">
          <a:xfrm>
            <a:off x="2095949" y="1944522"/>
            <a:ext cx="9150549" cy="463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lnSpc>
                <a:spcPct val="125000"/>
              </a:lnSpc>
            </a:pPr>
            <a:r>
              <a:rPr lang="en-US" altLang="zh-CN" sz="3200" kern="0" dirty="0"/>
              <a:t>  </a:t>
            </a:r>
            <a:r>
              <a:rPr lang="en-US" altLang="zh-CN" sz="3200" kern="0" dirty="0" err="1"/>
              <a:t>winget</a:t>
            </a:r>
            <a:endParaRPr lang="en-US" altLang="zh-CN" sz="3200" kern="0" dirty="0"/>
          </a:p>
          <a:p>
            <a:pPr marL="0" indent="0" defTabSz="914400">
              <a:lnSpc>
                <a:spcPct val="125000"/>
              </a:lnSpc>
              <a:buNone/>
            </a:pPr>
            <a:r>
              <a:rPr lang="en-US" altLang="zh-CN" sz="1600" kern="0" dirty="0"/>
              <a:t>https://docs.microsoft.com/en-us/windows/package-manager/winget/</a:t>
            </a:r>
          </a:p>
          <a:p>
            <a:pPr marL="0" indent="0" defTabSz="914400">
              <a:lnSpc>
                <a:spcPct val="125000"/>
              </a:lnSpc>
              <a:buNone/>
            </a:pPr>
            <a:r>
              <a:rPr lang="en-US" altLang="zh-CN" sz="1600" kern="0" dirty="0"/>
              <a:t>https://github.com/microsoft/winget-cli/</a:t>
            </a:r>
          </a:p>
          <a:p>
            <a:pPr marL="0" indent="0" defTabSz="914400">
              <a:lnSpc>
                <a:spcPct val="125000"/>
              </a:lnSpc>
              <a:buNone/>
            </a:pPr>
            <a:endParaRPr lang="en-US" altLang="zh-CN" sz="1600" kern="0" dirty="0"/>
          </a:p>
          <a:p>
            <a:pPr defTabSz="914400">
              <a:lnSpc>
                <a:spcPct val="125000"/>
              </a:lnSpc>
            </a:pPr>
            <a:r>
              <a:rPr lang="zh-CN" altLang="en-US" sz="3200" kern="0" dirty="0"/>
              <a:t>  </a:t>
            </a:r>
            <a:r>
              <a:rPr lang="en-US" altLang="zh-CN" sz="3200" kern="0" dirty="0"/>
              <a:t>Scoop</a:t>
            </a:r>
            <a:r>
              <a:rPr lang="zh-CN" altLang="en-US" sz="3200" kern="0" dirty="0"/>
              <a:t> </a:t>
            </a:r>
            <a:r>
              <a:rPr lang="en-US" altLang="zh-CN" sz="3200" kern="0" dirty="0"/>
              <a:t>&amp;</a:t>
            </a:r>
            <a:r>
              <a:rPr lang="zh-CN" altLang="en-US" sz="3200" kern="0" dirty="0"/>
              <a:t> </a:t>
            </a:r>
            <a:r>
              <a:rPr lang="en-US" altLang="zh-CN" sz="3200" kern="0" dirty="0"/>
              <a:t>chocolatey </a:t>
            </a:r>
          </a:p>
          <a:p>
            <a:pPr marL="0" indent="0" defTabSz="914400">
              <a:lnSpc>
                <a:spcPct val="125000"/>
              </a:lnSpc>
              <a:buNone/>
            </a:pPr>
            <a:r>
              <a:rPr lang="en-US" altLang="zh-CN" sz="1600" kern="0" dirty="0"/>
              <a:t>https://github.com/principleWindows/scoop</a:t>
            </a:r>
          </a:p>
          <a:p>
            <a:pPr marL="0" indent="0" defTabSz="914400">
              <a:lnSpc>
                <a:spcPct val="125000"/>
              </a:lnSpc>
              <a:buNone/>
            </a:pPr>
            <a:r>
              <a:rPr lang="en-US" altLang="zh-CN" sz="1600" kern="0" dirty="0"/>
              <a:t>https://www.oschina.net/p/chocolatey?hmsr=aladdin1e1</a:t>
            </a:r>
            <a:endParaRPr lang="zh-CN" altLang="en-US" sz="1600" kern="0" dirty="0"/>
          </a:p>
        </p:txBody>
      </p:sp>
    </p:spTree>
    <p:extLst>
      <p:ext uri="{BB962C8B-B14F-4D97-AF65-F5344CB8AC3E}">
        <p14:creationId xmlns:p14="http://schemas.microsoft.com/office/powerpoint/2010/main" val="6527005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E8B74A-8704-474C-A16C-9A607D5849A0}"/>
              </a:ext>
            </a:extLst>
          </p:cNvPr>
          <p:cNvSpPr txBox="1">
            <a:spLocks noChangeArrowheads="1"/>
          </p:cNvSpPr>
          <p:nvPr/>
        </p:nvSpPr>
        <p:spPr bwMode="auto">
          <a:xfrm>
            <a:off x="1375577" y="774797"/>
            <a:ext cx="489005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600" kern="0" dirty="0"/>
              <a:t>工具实验：</a:t>
            </a:r>
          </a:p>
        </p:txBody>
      </p:sp>
      <p:sp>
        <p:nvSpPr>
          <p:cNvPr id="3" name="Rectangle 3">
            <a:extLst>
              <a:ext uri="{FF2B5EF4-FFF2-40B4-BE49-F238E27FC236}">
                <a16:creationId xmlns:a16="http://schemas.microsoft.com/office/drawing/2014/main" id="{6EA3810D-4CA9-4ED6-AAD8-EBA77E6F05FD}"/>
              </a:ext>
            </a:extLst>
          </p:cNvPr>
          <p:cNvSpPr txBox="1">
            <a:spLocks noChangeArrowheads="1"/>
          </p:cNvSpPr>
          <p:nvPr/>
        </p:nvSpPr>
        <p:spPr bwMode="auto">
          <a:xfrm>
            <a:off x="2095949" y="1944522"/>
            <a:ext cx="9150549" cy="463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lnSpc>
                <a:spcPct val="125000"/>
              </a:lnSpc>
            </a:pPr>
            <a:r>
              <a:rPr lang="zh-CN" altLang="en-US" sz="3200" kern="0" dirty="0"/>
              <a:t>  </a:t>
            </a:r>
            <a:r>
              <a:rPr lang="en-US" altLang="zh-CN" sz="3200" kern="0" dirty="0"/>
              <a:t>Pull Request</a:t>
            </a:r>
          </a:p>
          <a:p>
            <a:pPr defTabSz="914400">
              <a:lnSpc>
                <a:spcPct val="125000"/>
              </a:lnSpc>
            </a:pPr>
            <a:endParaRPr lang="en-US" altLang="zh-CN" sz="3200" kern="0" dirty="0"/>
          </a:p>
          <a:p>
            <a:pPr defTabSz="914400">
              <a:lnSpc>
                <a:spcPct val="125000"/>
              </a:lnSpc>
            </a:pPr>
            <a:r>
              <a:rPr lang="zh-CN" altLang="en-US" sz="3200" kern="0" dirty="0"/>
              <a:t>  </a:t>
            </a:r>
            <a:r>
              <a:rPr lang="en-US" altLang="zh-CN" sz="3200" kern="0" dirty="0"/>
              <a:t>DUMPBIN</a:t>
            </a:r>
          </a:p>
          <a:p>
            <a:pPr marL="0" indent="0" defTabSz="914400">
              <a:lnSpc>
                <a:spcPct val="125000"/>
              </a:lnSpc>
              <a:buNone/>
            </a:pPr>
            <a:r>
              <a:rPr lang="en-US" altLang="zh-CN" sz="1600" kern="0" dirty="0"/>
              <a:t>https://docs.microsoft.com/en-us/cpp/build/reference/dumpbin-reference?view=vs-2019</a:t>
            </a:r>
          </a:p>
          <a:p>
            <a:pPr marL="0" indent="0" defTabSz="914400">
              <a:lnSpc>
                <a:spcPct val="125000"/>
              </a:lnSpc>
              <a:buNone/>
            </a:pPr>
            <a:r>
              <a:rPr lang="en-US" altLang="zh-CN" sz="1600" kern="0" dirty="0"/>
              <a:t>https://www.cnblogs.com/zhaotianff/p/10637397.html</a:t>
            </a:r>
          </a:p>
          <a:p>
            <a:pPr defTabSz="914400">
              <a:lnSpc>
                <a:spcPct val="125000"/>
              </a:lnSpc>
            </a:pPr>
            <a:r>
              <a:rPr lang="zh-CN" altLang="en-US" sz="3200" kern="0" dirty="0"/>
              <a:t>  </a:t>
            </a:r>
            <a:r>
              <a:rPr lang="en-US" altLang="zh-CN" sz="3200" kern="0" dirty="0" err="1"/>
              <a:t>readelf</a:t>
            </a:r>
            <a:endParaRPr lang="en-US" altLang="zh-CN" sz="3200" kern="0" dirty="0"/>
          </a:p>
          <a:p>
            <a:pPr marL="0" indent="0" defTabSz="914400">
              <a:lnSpc>
                <a:spcPct val="125000"/>
              </a:lnSpc>
              <a:buNone/>
            </a:pPr>
            <a:r>
              <a:rPr lang="en-US" altLang="zh-CN" sz="1600" kern="0" dirty="0"/>
              <a:t>https://www.cnblogs.com/gatsby123/p/9750187.html</a:t>
            </a:r>
          </a:p>
          <a:p>
            <a:pPr marL="0" indent="0" defTabSz="914400">
              <a:lnSpc>
                <a:spcPct val="125000"/>
              </a:lnSpc>
              <a:buNone/>
            </a:pPr>
            <a:r>
              <a:rPr lang="en-US" altLang="zh-CN" sz="1600" kern="0" dirty="0" err="1"/>
              <a:t>objdump</a:t>
            </a:r>
            <a:r>
              <a:rPr lang="en-US" altLang="zh-CN" sz="1600" kern="0" dirty="0"/>
              <a:t>, nm</a:t>
            </a:r>
            <a:endParaRPr lang="zh-CN" altLang="en-US" sz="1600" kern="0" dirty="0"/>
          </a:p>
        </p:txBody>
      </p:sp>
    </p:spTree>
    <p:extLst>
      <p:ext uri="{BB962C8B-B14F-4D97-AF65-F5344CB8AC3E}">
        <p14:creationId xmlns:p14="http://schemas.microsoft.com/office/powerpoint/2010/main" val="1531025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35489162"/>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75898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59808856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3650785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498044" y="945954"/>
            <a:ext cx="5603461" cy="762000"/>
          </a:xfrm>
        </p:spPr>
        <p:txBody>
          <a:bodyPr>
            <a:normAutofit/>
          </a:bodyPr>
          <a:lstStyle/>
          <a:p>
            <a:pPr algn="ctr"/>
            <a:r>
              <a:rPr lang="en-US" altLang="zh-CN" dirty="0">
                <a:latin typeface="微软雅黑" panose="020B0503020204020204" pitchFamily="34" charset="-122"/>
                <a:ea typeface="微软雅黑" panose="020B0503020204020204" pitchFamily="34" charset="-122"/>
              </a:rPr>
              <a:t>2.2 </a:t>
            </a:r>
            <a:r>
              <a:rPr lang="zh-CN" altLang="en-US" dirty="0">
                <a:latin typeface="微软雅黑" panose="020B0503020204020204" pitchFamily="34" charset="-122"/>
                <a:ea typeface="微软雅黑" panose="020B0503020204020204" pitchFamily="34" charset="-122"/>
              </a:rPr>
              <a:t>进程间通信机制简介</a:t>
            </a:r>
            <a:endParaRPr lang="zh-CN" altLang="en-US" dirty="0"/>
          </a:p>
        </p:txBody>
      </p:sp>
      <p:sp>
        <p:nvSpPr>
          <p:cNvPr id="18436" name="Rectangle 3"/>
          <p:cNvSpPr>
            <a:spLocks noGrp="1" noChangeArrowheads="1"/>
          </p:cNvSpPr>
          <p:nvPr>
            <p:ph type="body" idx="1"/>
          </p:nvPr>
        </p:nvSpPr>
        <p:spPr>
          <a:xfrm>
            <a:off x="2130596" y="2277728"/>
            <a:ext cx="8742961" cy="2614672"/>
          </a:xfrm>
        </p:spPr>
        <p:txBody>
          <a:bodyPr>
            <a:normAutofit/>
          </a:bodyPr>
          <a:lstStyle/>
          <a:p>
            <a:pPr marL="0" indent="0" eaLnBrk="1" hangingPunct="1">
              <a:lnSpc>
                <a:spcPct val="125000"/>
              </a:lnSpc>
              <a:buNone/>
            </a:pPr>
            <a:r>
              <a:rPr lang="zh-CN" altLang="en-US" sz="2800" dirty="0">
                <a:latin typeface="微软雅黑" panose="020B0503020204020204" pitchFamily="34" charset="-122"/>
                <a:ea typeface="微软雅黑" panose="020B0503020204020204" pitchFamily="34" charset="-122"/>
              </a:rPr>
              <a:t>进程在运行时需要与其它进程通信</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buNone/>
            </a:pPr>
            <a:r>
              <a:rPr lang="en-US" altLang="zh-CN" sz="2800" dirty="0">
                <a:latin typeface="微软雅黑" panose="020B0503020204020204" pitchFamily="34" charset="-122"/>
                <a:ea typeface="微软雅黑" panose="020B0503020204020204" pitchFamily="34" charset="-122"/>
              </a:rPr>
              <a:t>WINDOWS </a:t>
            </a:r>
            <a:r>
              <a:rPr lang="zh-CN" altLang="en-US" sz="2800" dirty="0">
                <a:latin typeface="微软雅黑" panose="020B0503020204020204" pitchFamily="34" charset="-122"/>
                <a:ea typeface="微软雅黑" panose="020B0503020204020204" pitchFamily="34" charset="-122"/>
              </a:rPr>
              <a:t>进程间数据共享和通信的机制：</a:t>
            </a:r>
            <a:endParaRPr lang="en-US" altLang="zh-CN" sz="28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2400" dirty="0"/>
              <a:t> </a:t>
            </a:r>
            <a:r>
              <a:rPr lang="en-US" altLang="zh-CN" sz="2400" dirty="0"/>
              <a:t>IPC (</a:t>
            </a:r>
            <a:r>
              <a:rPr lang="en-US" altLang="zh-CN" sz="2400" dirty="0">
                <a:solidFill>
                  <a:srgbClr val="00CC00"/>
                </a:solidFill>
              </a:rPr>
              <a:t>I</a:t>
            </a:r>
            <a:r>
              <a:rPr lang="en-US" altLang="zh-CN" sz="2400" dirty="0"/>
              <a:t>nter-</a:t>
            </a:r>
            <a:r>
              <a:rPr lang="en-US" altLang="zh-CN" sz="2400" dirty="0">
                <a:solidFill>
                  <a:srgbClr val="00CC00"/>
                </a:solidFill>
              </a:rPr>
              <a:t>P</a:t>
            </a:r>
            <a:r>
              <a:rPr lang="en-US" altLang="zh-CN" sz="2400" dirty="0"/>
              <a:t>rocess </a:t>
            </a:r>
            <a:r>
              <a:rPr lang="en-US" altLang="zh-CN" sz="2400" dirty="0">
                <a:solidFill>
                  <a:srgbClr val="00CC00"/>
                </a:solidFill>
              </a:rPr>
              <a:t>C</a:t>
            </a:r>
            <a:r>
              <a:rPr lang="en-US" altLang="zh-CN" sz="2400" dirty="0"/>
              <a:t>ommunications)</a:t>
            </a:r>
          </a:p>
          <a:p>
            <a:pPr lvl="1">
              <a:lnSpc>
                <a:spcPct val="125000"/>
              </a:lnSpc>
              <a:buFont typeface="Wingdings" panose="05000000000000000000" pitchFamily="2" charset="2"/>
              <a:buChar char="Ø"/>
            </a:pPr>
            <a:r>
              <a:rPr lang="en-US" altLang="zh-CN" sz="2400" dirty="0"/>
              <a:t> IPC </a:t>
            </a:r>
            <a:r>
              <a:rPr lang="zh-CN" altLang="en-US" sz="2400" dirty="0"/>
              <a:t>经常使用</a:t>
            </a:r>
            <a:r>
              <a:rPr lang="en-US" altLang="zh-CN" sz="2400" dirty="0"/>
              <a:t>C/S</a:t>
            </a:r>
            <a:r>
              <a:rPr lang="zh-CN" altLang="en-US" sz="2400" dirty="0"/>
              <a:t>模式</a:t>
            </a:r>
          </a:p>
        </p:txBody>
      </p:sp>
    </p:spTree>
    <p:extLst>
      <p:ext uri="{BB962C8B-B14F-4D97-AF65-F5344CB8AC3E}">
        <p14:creationId xmlns:p14="http://schemas.microsoft.com/office/powerpoint/2010/main" val="2296290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186283" y="1024982"/>
            <a:ext cx="5562600" cy="795338"/>
          </a:xfrm>
        </p:spPr>
        <p:txBody>
          <a:bodyPr>
            <a:normAutofit/>
          </a:bodyPr>
          <a:lstStyle/>
          <a:p>
            <a:pPr algn="ctr"/>
            <a:r>
              <a:rPr lang="zh-CN" altLang="en-US" sz="3200" dirty="0"/>
              <a:t>通信目的及数据传输量考虑</a:t>
            </a:r>
          </a:p>
        </p:txBody>
      </p:sp>
      <p:sp>
        <p:nvSpPr>
          <p:cNvPr id="20484" name="Rectangle 3"/>
          <p:cNvSpPr>
            <a:spLocks noGrp="1" noChangeArrowheads="1"/>
          </p:cNvSpPr>
          <p:nvPr>
            <p:ph type="body" idx="4294967295"/>
          </p:nvPr>
        </p:nvSpPr>
        <p:spPr>
          <a:xfrm>
            <a:off x="2862470" y="2259635"/>
            <a:ext cx="8775700" cy="2600325"/>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高级通信（</a:t>
            </a:r>
            <a:r>
              <a:rPr lang="en-US" altLang="zh-CN" sz="2800" dirty="0">
                <a:latin typeface="微软雅黑" panose="020B0503020204020204" pitchFamily="34" charset="-122"/>
                <a:ea typeface="微软雅黑" panose="020B0503020204020204" pitchFamily="34" charset="-122"/>
              </a:rPr>
              <a:t>IPC</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传输的数据量大，超过几十个字节</a:t>
            </a:r>
            <a:endParaRPr lang="en-US" altLang="zh-CN" sz="26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低级通信（同步控制）</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传输的数据量小，少于数个字节，或仅是位单位</a:t>
            </a:r>
          </a:p>
        </p:txBody>
      </p:sp>
    </p:spTree>
    <p:extLst>
      <p:ext uri="{BB962C8B-B14F-4D97-AF65-F5344CB8AC3E}">
        <p14:creationId xmlns:p14="http://schemas.microsoft.com/office/powerpoint/2010/main" val="539063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60647611"/>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1946184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2350315" y="946813"/>
            <a:ext cx="7491369" cy="554037"/>
          </a:xfrm>
        </p:spPr>
        <p:txBody>
          <a:bodyPr>
            <a:normAutofit fontScale="90000"/>
          </a:bodyPr>
          <a:lstStyle/>
          <a:p>
            <a:pPr algn="ctr" eaLnBrk="1" hangingPunct="1"/>
            <a:r>
              <a:rPr lang="en-US" altLang="zh-CN" dirty="0">
                <a:solidFill>
                  <a:schemeClr val="accent4">
                    <a:lumMod val="50000"/>
                  </a:schemeClr>
                </a:solidFill>
              </a:rPr>
              <a:t>Win32</a:t>
            </a:r>
            <a:r>
              <a:rPr lang="en-US" altLang="zh-CN" dirty="0"/>
              <a:t> </a:t>
            </a:r>
            <a:r>
              <a:rPr lang="zh-CN" altLang="en-US" dirty="0"/>
              <a:t>进程间通信方法分类</a:t>
            </a:r>
          </a:p>
        </p:txBody>
      </p:sp>
      <p:sp>
        <p:nvSpPr>
          <p:cNvPr id="19460" name="Rectangle 3"/>
          <p:cNvSpPr>
            <a:spLocks noGrp="1" noChangeArrowheads="1"/>
          </p:cNvSpPr>
          <p:nvPr>
            <p:ph type="body" idx="4294967295"/>
          </p:nvPr>
        </p:nvSpPr>
        <p:spPr>
          <a:xfrm>
            <a:off x="2240681" y="2177064"/>
            <a:ext cx="8535987" cy="3944938"/>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共享内存（剪贴板、</a:t>
            </a:r>
            <a:r>
              <a:rPr lang="en-US" altLang="zh-CN" sz="2800" dirty="0">
                <a:latin typeface="微软雅黑" panose="020B0503020204020204" pitchFamily="34" charset="-122"/>
                <a:ea typeface="微软雅黑" panose="020B0503020204020204" pitchFamily="34" charset="-122"/>
              </a:rPr>
              <a:t>COM</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DDE</a:t>
            </a:r>
            <a:r>
              <a:rPr lang="zh-CN" altLang="en-US" sz="2800" dirty="0">
                <a:latin typeface="微软雅黑" panose="020B0503020204020204" pitchFamily="34" charset="-122"/>
                <a:ea typeface="微软雅黑" panose="020B0503020204020204" pitchFamily="34" charset="-122"/>
              </a:rPr>
              <a:t>、文件映射）</a:t>
            </a:r>
            <a:endParaRPr lang="en-US" altLang="zh-CN" sz="2800" dirty="0">
              <a:latin typeface="微软雅黑" panose="020B0503020204020204" pitchFamily="34" charset="-122"/>
              <a:ea typeface="微软雅黑" panose="020B0503020204020204" pitchFamily="34" charset="-122"/>
            </a:endParaRPr>
          </a:p>
          <a:p>
            <a:pPr marL="0" indent="0">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消息 </a:t>
            </a:r>
            <a:r>
              <a:rPr lang="en-US" altLang="zh-CN" sz="2800" dirty="0">
                <a:latin typeface="微软雅黑" panose="020B0503020204020204" pitchFamily="34" charset="-122"/>
                <a:ea typeface="微软雅黑" panose="020B0503020204020204" pitchFamily="34" charset="-122"/>
              </a:rPr>
              <a:t>WM_COPYDATA</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邮槽</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管道，分有名管道与无名管道、进程重定向</a:t>
            </a:r>
          </a:p>
          <a:p>
            <a:pPr marL="0" indent="0" eaLnBrk="1" hangingPunct="1">
              <a:buNone/>
            </a:pPr>
            <a:r>
              <a:rPr lang="en-US" altLang="zh-CN" sz="2800" dirty="0">
                <a:latin typeface="微软雅黑" panose="020B0503020204020204" pitchFamily="34" charset="-122"/>
                <a:ea typeface="微软雅黑" panose="020B0503020204020204" pitchFamily="34" charset="-122"/>
              </a:rPr>
              <a:t>5. Windows</a:t>
            </a:r>
            <a:r>
              <a:rPr lang="zh-CN" altLang="en-US" sz="2800" dirty="0">
                <a:latin typeface="微软雅黑" panose="020B0503020204020204" pitchFamily="34" charset="-122"/>
                <a:ea typeface="微软雅黑" panose="020B0503020204020204" pitchFamily="34" charset="-122"/>
              </a:rPr>
              <a:t>套接字</a:t>
            </a:r>
          </a:p>
          <a:p>
            <a:pPr marL="0" indent="0" eaLnBrk="1" hangingPunct="1">
              <a:buNone/>
            </a:pPr>
            <a:r>
              <a:rPr lang="en-US" altLang="zh-CN" sz="2800" dirty="0">
                <a:latin typeface="微软雅黑" panose="020B0503020204020204" pitchFamily="34" charset="-122"/>
                <a:ea typeface="微软雅黑" panose="020B0503020204020204" pitchFamily="34" charset="-122"/>
              </a:rPr>
              <a:t>6. NetBIOS</a:t>
            </a:r>
            <a:r>
              <a:rPr lang="zh-CN" altLang="en-US" sz="2800" dirty="0">
                <a:latin typeface="微软雅黑" panose="020B0503020204020204" pitchFamily="34" charset="-122"/>
                <a:ea typeface="微软雅黑" panose="020B0503020204020204" pitchFamily="34" charset="-122"/>
              </a:rPr>
              <a:t>特殊的网络应用</a:t>
            </a:r>
            <a:endParaRPr lang="en-US" altLang="zh-CN" sz="2800" dirty="0">
              <a:latin typeface="微软雅黑" panose="020B0503020204020204" pitchFamily="34" charset="-122"/>
              <a:ea typeface="微软雅黑" panose="020B0503020204020204" pitchFamily="34" charset="-122"/>
            </a:endParaRPr>
          </a:p>
          <a:p>
            <a:pPr marL="457051" lvl="1" indent="0">
              <a:buNone/>
            </a:pPr>
            <a:r>
              <a:rPr lang="zh-CN" altLang="en-US" sz="2000" dirty="0"/>
              <a:t>打印共享、文件共享、资源共享</a:t>
            </a:r>
            <a:endParaRPr lang="en-US" altLang="zh-CN" sz="2000" dirty="0">
              <a:latin typeface="微软雅黑" panose="020B0503020204020204" pitchFamily="34" charset="-122"/>
              <a:ea typeface="微软雅黑" panose="020B0503020204020204" pitchFamily="34" charset="-122"/>
            </a:endParaRPr>
          </a:p>
        </p:txBody>
      </p:sp>
      <p:sp>
        <p:nvSpPr>
          <p:cNvPr id="2" name="圆角矩形标注 1"/>
          <p:cNvSpPr/>
          <p:nvPr/>
        </p:nvSpPr>
        <p:spPr>
          <a:xfrm>
            <a:off x="3940150" y="3184827"/>
            <a:ext cx="4092489" cy="418743"/>
          </a:xfrm>
          <a:prstGeom prst="wedgeRoundRectCallout">
            <a:avLst>
              <a:gd name="adj1" fmla="val -56102"/>
              <a:gd name="adj2" fmla="val 2305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广播长度不超</a:t>
            </a:r>
            <a:r>
              <a:rPr lang="en-US" altLang="zh-CN" dirty="0"/>
              <a:t>400</a:t>
            </a:r>
            <a:r>
              <a:rPr lang="zh-CN" altLang="en-US" dirty="0"/>
              <a:t>字节，数据报会丢失</a:t>
            </a:r>
          </a:p>
        </p:txBody>
      </p:sp>
      <p:sp>
        <p:nvSpPr>
          <p:cNvPr id="7" name="圆角矩形标注 6"/>
          <p:cNvSpPr/>
          <p:nvPr/>
        </p:nvSpPr>
        <p:spPr>
          <a:xfrm>
            <a:off x="6683602" y="4401961"/>
            <a:ext cx="3091415" cy="418743"/>
          </a:xfrm>
          <a:prstGeom prst="wedgeRoundRectCallout">
            <a:avLst>
              <a:gd name="adj1" fmla="val -39386"/>
              <a:gd name="adj2" fmla="val -109176"/>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相对简单的接口，但不宜多进程通信</a:t>
            </a:r>
          </a:p>
        </p:txBody>
      </p:sp>
      <p:sp>
        <p:nvSpPr>
          <p:cNvPr id="3" name="文本框 2">
            <a:extLst>
              <a:ext uri="{FF2B5EF4-FFF2-40B4-BE49-F238E27FC236}">
                <a16:creationId xmlns:a16="http://schemas.microsoft.com/office/drawing/2014/main" id="{E1DDF187-CF17-4231-AEDB-D682DB6A8E32}"/>
              </a:ext>
            </a:extLst>
          </p:cNvPr>
          <p:cNvSpPr txBox="1"/>
          <p:nvPr/>
        </p:nvSpPr>
        <p:spPr>
          <a:xfrm>
            <a:off x="1544971" y="5798836"/>
            <a:ext cx="9102056" cy="646331"/>
          </a:xfrm>
          <a:prstGeom prst="rect">
            <a:avLst/>
          </a:prstGeom>
          <a:noFill/>
        </p:spPr>
        <p:txBody>
          <a:bodyPr wrap="square" rtlCol="0">
            <a:spAutoFit/>
          </a:bodyPr>
          <a:lstStyle/>
          <a:p>
            <a:r>
              <a:rPr kumimoji="0" lang="en-US" altLang="zh-CN" sz="1800" b="0" i="0" u="none" strike="noStrike" kern="0" cap="none" spc="0" normalizeH="0" baseline="0" noProof="0" dirty="0">
                <a:ln>
                  <a:noFill/>
                </a:ln>
                <a:solidFill>
                  <a:srgbClr val="002060"/>
                </a:solidFill>
                <a:effectLst/>
                <a:uLnTx/>
                <a:uFillTx/>
                <a:latin typeface="Arial" panose="020B0604020202020204" pitchFamily="34" charset="0"/>
                <a:ea typeface="微软雅黑" panose="020B0503020204020204" pitchFamily="34" charset="-122"/>
                <a:cs typeface="Arial" panose="020B0604020202020204" pitchFamily="34" charset="0"/>
              </a:rPr>
              <a:t>Quick quiz: 《</a:t>
            </a:r>
            <a:r>
              <a:rPr kumimoji="0" lang="zh-CN" altLang="en-US" sz="1800" b="0" i="0" u="none" strike="noStrike" kern="0" cap="none" spc="0" normalizeH="0" baseline="0" noProof="0" dirty="0">
                <a:ln>
                  <a:noFill/>
                </a:ln>
                <a:solidFill>
                  <a:srgbClr val="002060"/>
                </a:solidFill>
                <a:effectLst/>
                <a:uLnTx/>
                <a:uFillTx/>
                <a:latin typeface="Arial" panose="020B0604020202020204" pitchFamily="34" charset="0"/>
                <a:ea typeface="微软雅黑" panose="020B0503020204020204" pitchFamily="34" charset="-122"/>
                <a:cs typeface="Arial" panose="020B0604020202020204" pitchFamily="34" charset="0"/>
              </a:rPr>
              <a:t>计算机网络</a:t>
            </a:r>
            <a:r>
              <a:rPr kumimoji="0" lang="en-US" altLang="zh-CN" sz="1800" b="0" i="0" u="none" strike="noStrike" kern="0" cap="none" spc="0" normalizeH="0" baseline="0" noProof="0" dirty="0">
                <a:ln>
                  <a:noFill/>
                </a:ln>
                <a:solidFill>
                  <a:srgbClr val="002060"/>
                </a:solidFill>
                <a:effectLst/>
                <a:uLnTx/>
                <a:uFillTx/>
                <a:latin typeface="Arial" panose="020B0604020202020204" pitchFamily="34" charset="0"/>
                <a:ea typeface="微软雅黑" panose="020B0503020204020204" pitchFamily="34" charset="-122"/>
                <a:cs typeface="Arial" panose="020B0604020202020204" pitchFamily="34" charset="0"/>
              </a:rPr>
              <a:t>》</a:t>
            </a:r>
          </a:p>
          <a:p>
            <a:pPr algn="ctr"/>
            <a:r>
              <a:rPr kumimoji="0" lang="en-US" altLang="zh-CN" sz="1800" b="0" i="0" u="none" strike="noStrike" kern="0" cap="none" spc="0" normalizeH="0" baseline="0" noProof="0" dirty="0">
                <a:ln>
                  <a:noFill/>
                </a:ln>
                <a:solidFill>
                  <a:srgbClr val="002060"/>
                </a:solidFill>
                <a:effectLst/>
                <a:uLnTx/>
                <a:uFillTx/>
                <a:latin typeface="Arial" panose="020B0604020202020204" pitchFamily="34" charset="0"/>
                <a:ea typeface="微软雅黑" panose="020B0503020204020204" pitchFamily="34" charset="-122"/>
                <a:cs typeface="Arial" panose="020B0604020202020204" pitchFamily="34" charset="0"/>
              </a:rPr>
              <a:t>which layer provides logical communication service between application processes?</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1083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p:nvPr>
        </p:nvSpPr>
        <p:spPr>
          <a:xfrm>
            <a:off x="1828800" y="228600"/>
            <a:ext cx="8382000" cy="1143000"/>
          </a:xfrm>
        </p:spPr>
        <p:txBody>
          <a:bodyPr/>
          <a:lstStyle/>
          <a:p>
            <a:pPr>
              <a:defRPr/>
            </a:pPr>
            <a:r>
              <a:rPr lang="en-US" dirty="0">
                <a:solidFill>
                  <a:srgbClr val="000099"/>
                </a:solidFill>
                <a:ea typeface="ＭＳ Ｐゴシック" charset="0"/>
                <a:cs typeface="+mj-cs"/>
              </a:rPr>
              <a:t>Transport services and protocols</a:t>
            </a:r>
          </a:p>
        </p:txBody>
      </p:sp>
      <p:sp>
        <p:nvSpPr>
          <p:cNvPr id="4103" name="Rectangle 3"/>
          <p:cNvSpPr>
            <a:spLocks noGrp="1" noChangeArrowheads="1"/>
          </p:cNvSpPr>
          <p:nvPr>
            <p:ph type="body" sz="half" idx="1"/>
          </p:nvPr>
        </p:nvSpPr>
        <p:spPr>
          <a:xfrm>
            <a:off x="1219116" y="1511301"/>
            <a:ext cx="4829261" cy="5114925"/>
          </a:xfrm>
        </p:spPr>
        <p:txBody>
          <a:bodyPr>
            <a:normAutofit/>
          </a:bodyPr>
          <a:lstStyle/>
          <a:p>
            <a:pPr>
              <a:defRPr/>
            </a:pPr>
            <a:r>
              <a:rPr lang="en-US" sz="2400" dirty="0">
                <a:ea typeface="ＭＳ Ｐゴシック" charset="0"/>
              </a:rPr>
              <a:t>provide</a:t>
            </a:r>
            <a:r>
              <a:rPr lang="en-US" sz="2400" i="1" dirty="0">
                <a:solidFill>
                  <a:srgbClr val="FF0000"/>
                </a:solidFill>
                <a:ea typeface="ＭＳ Ｐゴシック" charset="0"/>
              </a:rPr>
              <a:t> </a:t>
            </a:r>
            <a:r>
              <a:rPr lang="en-US" sz="2400" i="1" dirty="0">
                <a:solidFill>
                  <a:srgbClr val="CC0000"/>
                </a:solidFill>
                <a:ea typeface="ＭＳ Ｐゴシック" charset="0"/>
              </a:rPr>
              <a:t>logical communication</a:t>
            </a:r>
            <a:r>
              <a:rPr lang="en-US" sz="2400" dirty="0">
                <a:ea typeface="ＭＳ Ｐゴシック" charset="0"/>
              </a:rPr>
              <a:t> between app processes running on different hosts</a:t>
            </a:r>
          </a:p>
          <a:p>
            <a:pPr>
              <a:defRPr/>
            </a:pPr>
            <a:r>
              <a:rPr lang="en-US" sz="2400" dirty="0">
                <a:ea typeface="ＭＳ Ｐゴシック" charset="0"/>
              </a:rPr>
              <a:t>transport protocols run in end systems </a:t>
            </a:r>
          </a:p>
          <a:p>
            <a:pPr lvl="1">
              <a:buSzPct val="70000"/>
              <a:buFont typeface="Comic Sans MS" panose="030F0702030302020204" pitchFamily="66" charset="0"/>
              <a:buChar char="–"/>
              <a:defRPr/>
            </a:pPr>
            <a:r>
              <a:rPr lang="en-US" sz="1800" dirty="0">
                <a:ea typeface="ＭＳ Ｐゴシック" charset="0"/>
              </a:rPr>
              <a:t>send side: breaks app messages into </a:t>
            </a:r>
            <a:r>
              <a:rPr lang="en-US" sz="1800" i="1" dirty="0">
                <a:solidFill>
                  <a:srgbClr val="CC0000"/>
                </a:solidFill>
                <a:ea typeface="ＭＳ Ｐゴシック" charset="0"/>
              </a:rPr>
              <a:t>segments</a:t>
            </a:r>
            <a:r>
              <a:rPr lang="en-US" sz="1800" dirty="0">
                <a:ea typeface="ＭＳ Ｐゴシック" charset="0"/>
              </a:rPr>
              <a:t>, passes to  network layer</a:t>
            </a:r>
          </a:p>
          <a:p>
            <a:pPr lvl="1">
              <a:buSzPct val="70000"/>
              <a:buFont typeface="Comic Sans MS" panose="030F0702030302020204" pitchFamily="66" charset="0"/>
              <a:buChar char="–"/>
              <a:defRPr/>
            </a:pPr>
            <a:r>
              <a:rPr lang="en-US" sz="1800" dirty="0" err="1">
                <a:ea typeface="ＭＳ Ｐゴシック" charset="0"/>
              </a:rPr>
              <a:t>rcv</a:t>
            </a:r>
            <a:r>
              <a:rPr lang="en-US" sz="1800" dirty="0">
                <a:ea typeface="ＭＳ Ｐゴシック" charset="0"/>
              </a:rPr>
              <a:t> side: reassembles segments into messages, passes to app layer</a:t>
            </a:r>
          </a:p>
          <a:p>
            <a:pPr>
              <a:defRPr/>
            </a:pPr>
            <a:r>
              <a:rPr lang="en-US" sz="2400" dirty="0">
                <a:ea typeface="ＭＳ Ｐゴシック" charset="0"/>
              </a:rPr>
              <a:t>Two transport protocols available to internet apps</a:t>
            </a:r>
          </a:p>
          <a:p>
            <a:pPr lvl="1">
              <a:buSzPct val="70000"/>
              <a:buFont typeface="Comic Sans MS" panose="030F0702030302020204" pitchFamily="66" charset="0"/>
              <a:buChar char="–"/>
              <a:defRPr/>
            </a:pPr>
            <a:r>
              <a:rPr lang="en-US" sz="1800" dirty="0">
                <a:ea typeface="ＭＳ Ｐゴシック" charset="0"/>
              </a:rPr>
              <a:t>TCP, UDP</a:t>
            </a:r>
          </a:p>
        </p:txBody>
      </p:sp>
      <p:sp>
        <p:nvSpPr>
          <p:cNvPr id="414" name="Rectangle 7"/>
          <p:cNvSpPr txBox="1">
            <a:spLocks noChangeArrowheads="1"/>
          </p:cNvSpPr>
          <p:nvPr/>
        </p:nvSpPr>
        <p:spPr>
          <a:xfrm>
            <a:off x="8976320" y="6624784"/>
            <a:ext cx="206767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FFF65C"/>
                </a:solidFill>
                <a:effectLst/>
                <a:uLnTx/>
                <a:uFillTx/>
                <a:latin typeface="Arial" panose="020B0604020202020204" pitchFamily="34" charset="0"/>
                <a:ea typeface="ＭＳ Ｐゴシック" charset="0"/>
                <a:cs typeface="+mn-cs"/>
              </a:rPr>
              <a:t>3.1 transport-layer </a:t>
            </a:r>
            <a:r>
              <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rPr>
              <a:t>services</a:t>
            </a:r>
            <a:endPar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5" name="Freeform 9">
            <a:extLst>
              <a:ext uri="{FF2B5EF4-FFF2-40B4-BE49-F238E27FC236}">
                <a16:creationId xmlns:a16="http://schemas.microsoft.com/office/drawing/2014/main" id="{806B0690-FC88-4303-9B6B-46672E520F62}"/>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16" name="Freeform 417">
            <a:extLst>
              <a:ext uri="{FF2B5EF4-FFF2-40B4-BE49-F238E27FC236}">
                <a16:creationId xmlns:a16="http://schemas.microsoft.com/office/drawing/2014/main" id="{E75F5617-4423-4CE9-BBCE-E85666DA354C}"/>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C4C4C"/>
              </a:solidFill>
              <a:effectLst/>
              <a:uLnTx/>
              <a:uFillTx/>
              <a:latin typeface="Arial"/>
              <a:ea typeface="微软雅黑"/>
              <a:cs typeface="+mn-cs"/>
            </a:endParaRPr>
          </a:p>
        </p:txBody>
      </p:sp>
      <p:grpSp>
        <p:nvGrpSpPr>
          <p:cNvPr id="417" name="Group 418">
            <a:extLst>
              <a:ext uri="{FF2B5EF4-FFF2-40B4-BE49-F238E27FC236}">
                <a16:creationId xmlns:a16="http://schemas.microsoft.com/office/drawing/2014/main" id="{48CC61D8-30BA-4812-8D2E-393E5F6E2918}"/>
              </a:ext>
            </a:extLst>
          </p:cNvPr>
          <p:cNvGrpSpPr>
            <a:grpSpLocks/>
          </p:cNvGrpSpPr>
          <p:nvPr/>
        </p:nvGrpSpPr>
        <p:grpSpPr bwMode="auto">
          <a:xfrm>
            <a:off x="7205350" y="3289251"/>
            <a:ext cx="1458912" cy="933450"/>
            <a:chOff x="2889" y="1631"/>
            <a:chExt cx="980" cy="743"/>
          </a:xfrm>
        </p:grpSpPr>
        <p:sp>
          <p:nvSpPr>
            <p:cNvPr id="418" name="Rectangle 419">
              <a:extLst>
                <a:ext uri="{FF2B5EF4-FFF2-40B4-BE49-F238E27FC236}">
                  <a16:creationId xmlns:a16="http://schemas.microsoft.com/office/drawing/2014/main" id="{397A60CE-ED4E-4AB0-B40B-EE68038A693D}"/>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420">
              <a:extLst>
                <a:ext uri="{FF2B5EF4-FFF2-40B4-BE49-F238E27FC236}">
                  <a16:creationId xmlns:a16="http://schemas.microsoft.com/office/drawing/2014/main" id="{CCD7ECB8-BC09-4244-B001-949002BE3CF2}"/>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Freeform 427">
            <a:extLst>
              <a:ext uri="{FF2B5EF4-FFF2-40B4-BE49-F238E27FC236}">
                <a16:creationId xmlns:a16="http://schemas.microsoft.com/office/drawing/2014/main" id="{7BFF547A-54D3-4C63-BFF6-66EB1EF477BB}"/>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21" name="Text Box 580">
            <a:extLst>
              <a:ext uri="{FF2B5EF4-FFF2-40B4-BE49-F238E27FC236}">
                <a16:creationId xmlns:a16="http://schemas.microsoft.com/office/drawing/2014/main" id="{970D00FD-75BE-48EC-9879-897924D258E7}"/>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4C4C4C"/>
                </a:solidFill>
                <a:effectLst/>
                <a:uLnTx/>
                <a:uFillTx/>
                <a:latin typeface="Arial"/>
                <a:ea typeface="MS PGothic" panose="020B0600070205080204" pitchFamily="34" charset="-128"/>
                <a:cs typeface="Arial" panose="020B0604020202020204" pitchFamily="34" charset="0"/>
              </a:rPr>
              <a:t>mobile network</a:t>
            </a:r>
          </a:p>
        </p:txBody>
      </p:sp>
      <p:sp>
        <p:nvSpPr>
          <p:cNvPr id="422" name="Text Box 580">
            <a:extLst>
              <a:ext uri="{FF2B5EF4-FFF2-40B4-BE49-F238E27FC236}">
                <a16:creationId xmlns:a16="http://schemas.microsoft.com/office/drawing/2014/main" id="{77B3E899-71B8-4BFE-9814-472BA948AE6D}"/>
              </a:ext>
            </a:extLst>
          </p:cNvPr>
          <p:cNvSpPr txBox="1">
            <a:spLocks noChangeArrowheads="1"/>
          </p:cNvSpPr>
          <p:nvPr/>
        </p:nvSpPr>
        <p:spPr bwMode="auto">
          <a:xfrm>
            <a:off x="7330835" y="4191922"/>
            <a:ext cx="1955646" cy="26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4C4C4C"/>
                </a:solidFill>
                <a:effectLst/>
                <a:uLnTx/>
                <a:uFillTx/>
                <a:latin typeface="Arial"/>
                <a:ea typeface="MS PGothic" panose="020B0600070205080204" pitchFamily="34" charset="-128"/>
                <a:cs typeface="Arial" panose="020B0604020202020204" pitchFamily="34" charset="0"/>
              </a:rPr>
              <a:t>home network</a:t>
            </a:r>
          </a:p>
        </p:txBody>
      </p:sp>
      <p:sp>
        <p:nvSpPr>
          <p:cNvPr id="423" name="Text Box 580">
            <a:extLst>
              <a:ext uri="{FF2B5EF4-FFF2-40B4-BE49-F238E27FC236}">
                <a16:creationId xmlns:a16="http://schemas.microsoft.com/office/drawing/2014/main" id="{F5043A2C-5C8E-4F59-8B2F-048E265519BB}"/>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4C4C4C"/>
                </a:solidFill>
                <a:effectLst/>
                <a:uLnTx/>
                <a:uFillTx/>
                <a:latin typeface="Arial"/>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4C4C4C"/>
                </a:solidFill>
                <a:effectLst/>
                <a:uLnTx/>
                <a:uFillTx/>
                <a:latin typeface="Arial"/>
                <a:ea typeface="MS PGothic" panose="020B0600070205080204" pitchFamily="34" charset="-128"/>
                <a:cs typeface="Arial" panose="020B0604020202020204" pitchFamily="34" charset="0"/>
              </a:rPr>
              <a:t>          network</a:t>
            </a:r>
          </a:p>
        </p:txBody>
      </p:sp>
      <p:sp>
        <p:nvSpPr>
          <p:cNvPr id="424" name="Freeform 19">
            <a:extLst>
              <a:ext uri="{FF2B5EF4-FFF2-40B4-BE49-F238E27FC236}">
                <a16:creationId xmlns:a16="http://schemas.microsoft.com/office/drawing/2014/main" id="{93E774A5-7707-42E5-9118-F140395C99EF}"/>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425" name="Group 20">
            <a:extLst>
              <a:ext uri="{FF2B5EF4-FFF2-40B4-BE49-F238E27FC236}">
                <a16:creationId xmlns:a16="http://schemas.microsoft.com/office/drawing/2014/main" id="{B7AB746B-F6C8-4838-98A8-ADE8CAE79C95}"/>
              </a:ext>
            </a:extLst>
          </p:cNvPr>
          <p:cNvGrpSpPr/>
          <p:nvPr/>
        </p:nvGrpSpPr>
        <p:grpSpPr>
          <a:xfrm>
            <a:off x="10837700" y="3928050"/>
            <a:ext cx="687393" cy="721548"/>
            <a:chOff x="5203089" y="1751190"/>
            <a:chExt cx="858331" cy="662414"/>
          </a:xfrm>
        </p:grpSpPr>
        <p:sp>
          <p:nvSpPr>
            <p:cNvPr id="426" name="Freeform 21">
              <a:extLst>
                <a:ext uri="{FF2B5EF4-FFF2-40B4-BE49-F238E27FC236}">
                  <a16:creationId xmlns:a16="http://schemas.microsoft.com/office/drawing/2014/main" id="{8C5FE306-2F6D-4E16-89D8-008785C00948}"/>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27" name="Freeform 22">
              <a:extLst>
                <a:ext uri="{FF2B5EF4-FFF2-40B4-BE49-F238E27FC236}">
                  <a16:creationId xmlns:a16="http://schemas.microsoft.com/office/drawing/2014/main" id="{BCABD4CF-D34C-4490-A0B4-D86D11D08165}"/>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cxnSp>
          <p:nvCxnSpPr>
            <p:cNvPr id="428" name="Straight Connector 23">
              <a:extLst>
                <a:ext uri="{FF2B5EF4-FFF2-40B4-BE49-F238E27FC236}">
                  <a16:creationId xmlns:a16="http://schemas.microsoft.com/office/drawing/2014/main" id="{113615D5-6E3F-4298-9A4B-822E8DFD8FF2}"/>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29" name="Straight Connector 24">
              <a:extLst>
                <a:ext uri="{FF2B5EF4-FFF2-40B4-BE49-F238E27FC236}">
                  <a16:creationId xmlns:a16="http://schemas.microsoft.com/office/drawing/2014/main" id="{61DA0DE9-12E7-416E-98C4-CF407C4A8C88}"/>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0" name="Straight Connector 25">
              <a:extLst>
                <a:ext uri="{FF2B5EF4-FFF2-40B4-BE49-F238E27FC236}">
                  <a16:creationId xmlns:a16="http://schemas.microsoft.com/office/drawing/2014/main" id="{CE7E0A12-75DF-4032-8E3A-67A4051765D6}"/>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1" name="Straight Connector 26">
              <a:extLst>
                <a:ext uri="{FF2B5EF4-FFF2-40B4-BE49-F238E27FC236}">
                  <a16:creationId xmlns:a16="http://schemas.microsoft.com/office/drawing/2014/main" id="{0805569D-680F-47D4-8C69-9B95D437D947}"/>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2" name="Straight Connector 27">
              <a:extLst>
                <a:ext uri="{FF2B5EF4-FFF2-40B4-BE49-F238E27FC236}">
                  <a16:creationId xmlns:a16="http://schemas.microsoft.com/office/drawing/2014/main" id="{DBAC5BC1-5913-4E75-8A6D-2DCEE9EF5D46}"/>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33" name="Straight Connector 28">
              <a:extLst>
                <a:ext uri="{FF2B5EF4-FFF2-40B4-BE49-F238E27FC236}">
                  <a16:creationId xmlns:a16="http://schemas.microsoft.com/office/drawing/2014/main" id="{D4EA37E3-DABF-4F8F-9109-193E31EBD93B}"/>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434" name="Group 29">
            <a:extLst>
              <a:ext uri="{FF2B5EF4-FFF2-40B4-BE49-F238E27FC236}">
                <a16:creationId xmlns:a16="http://schemas.microsoft.com/office/drawing/2014/main" id="{45E2D357-53D7-4FDA-9F33-2E98E00EE633}"/>
              </a:ext>
            </a:extLst>
          </p:cNvPr>
          <p:cNvGrpSpPr/>
          <p:nvPr/>
        </p:nvGrpSpPr>
        <p:grpSpPr>
          <a:xfrm>
            <a:off x="10771171" y="3194171"/>
            <a:ext cx="594613" cy="648336"/>
            <a:chOff x="5203089" y="1751190"/>
            <a:chExt cx="858331" cy="662414"/>
          </a:xfrm>
        </p:grpSpPr>
        <p:sp>
          <p:nvSpPr>
            <p:cNvPr id="435" name="Freeform 30">
              <a:extLst>
                <a:ext uri="{FF2B5EF4-FFF2-40B4-BE49-F238E27FC236}">
                  <a16:creationId xmlns:a16="http://schemas.microsoft.com/office/drawing/2014/main" id="{F4B8BAD5-2211-4DBA-BD53-1426A5A8419D}"/>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36" name="Freeform 31">
              <a:extLst>
                <a:ext uri="{FF2B5EF4-FFF2-40B4-BE49-F238E27FC236}">
                  <a16:creationId xmlns:a16="http://schemas.microsoft.com/office/drawing/2014/main" id="{367EE033-DB65-4202-B5F6-3F528D87BA43}"/>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cxnSp>
          <p:nvCxnSpPr>
            <p:cNvPr id="437" name="Straight Connector 32">
              <a:extLst>
                <a:ext uri="{FF2B5EF4-FFF2-40B4-BE49-F238E27FC236}">
                  <a16:creationId xmlns:a16="http://schemas.microsoft.com/office/drawing/2014/main" id="{F352D8A8-B3DA-4D6F-B5D4-90E559149995}"/>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8" name="Straight Connector 33">
              <a:extLst>
                <a:ext uri="{FF2B5EF4-FFF2-40B4-BE49-F238E27FC236}">
                  <a16:creationId xmlns:a16="http://schemas.microsoft.com/office/drawing/2014/main" id="{48E520A9-F989-47AD-8090-4864CEBF7DA0}"/>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9" name="Straight Connector 34">
              <a:extLst>
                <a:ext uri="{FF2B5EF4-FFF2-40B4-BE49-F238E27FC236}">
                  <a16:creationId xmlns:a16="http://schemas.microsoft.com/office/drawing/2014/main" id="{556A78E0-A83D-4F3B-9C78-1CD73F6727B2}"/>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0" name="Straight Connector 35">
              <a:extLst>
                <a:ext uri="{FF2B5EF4-FFF2-40B4-BE49-F238E27FC236}">
                  <a16:creationId xmlns:a16="http://schemas.microsoft.com/office/drawing/2014/main" id="{52D9A4D0-3F99-4905-822E-CB49FE324E3C}"/>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1" name="Straight Connector 36">
              <a:extLst>
                <a:ext uri="{FF2B5EF4-FFF2-40B4-BE49-F238E27FC236}">
                  <a16:creationId xmlns:a16="http://schemas.microsoft.com/office/drawing/2014/main" id="{13F29056-DF19-43A1-842E-E8082ECED10A}"/>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42" name="Straight Connector 37">
              <a:extLst>
                <a:ext uri="{FF2B5EF4-FFF2-40B4-BE49-F238E27FC236}">
                  <a16:creationId xmlns:a16="http://schemas.microsoft.com/office/drawing/2014/main" id="{E089204A-13C2-44AE-BBFA-DDFAC0FFF9F6}"/>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443" name="Freeform 38">
            <a:extLst>
              <a:ext uri="{FF2B5EF4-FFF2-40B4-BE49-F238E27FC236}">
                <a16:creationId xmlns:a16="http://schemas.microsoft.com/office/drawing/2014/main" id="{DE4963C9-545A-4FFB-8D7C-7DA7146FB954}"/>
              </a:ext>
            </a:extLst>
          </p:cNvPr>
          <p:cNvSpPr/>
          <p:nvPr/>
        </p:nvSpPr>
        <p:spPr>
          <a:xfrm>
            <a:off x="8693131" y="1756854"/>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44" name="TextBox 39">
            <a:extLst>
              <a:ext uri="{FF2B5EF4-FFF2-40B4-BE49-F238E27FC236}">
                <a16:creationId xmlns:a16="http://schemas.microsoft.com/office/drawing/2014/main" id="{82C47868-0E6F-4F7B-B163-8F8EEB99F2E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national or global ISP</a:t>
            </a:r>
          </a:p>
        </p:txBody>
      </p:sp>
      <p:sp>
        <p:nvSpPr>
          <p:cNvPr id="445" name="Rectangle 40">
            <a:extLst>
              <a:ext uri="{FF2B5EF4-FFF2-40B4-BE49-F238E27FC236}">
                <a16:creationId xmlns:a16="http://schemas.microsoft.com/office/drawing/2014/main" id="{EA290144-7D04-4CAB-8ADE-31E8711974DB}"/>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46" name="TextBox 41">
            <a:extLst>
              <a:ext uri="{FF2B5EF4-FFF2-40B4-BE49-F238E27FC236}">
                <a16:creationId xmlns:a16="http://schemas.microsoft.com/office/drawing/2014/main" id="{F5C325B3-3D15-4405-8D23-B3C7FC3F558C}"/>
              </a:ext>
            </a:extLst>
          </p:cNvPr>
          <p:cNvSpPr txBox="1"/>
          <p:nvPr/>
        </p:nvSpPr>
        <p:spPr>
          <a:xfrm>
            <a:off x="8766162" y="3447919"/>
            <a:ext cx="1040639" cy="48013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local or regional ISP</a:t>
            </a:r>
          </a:p>
        </p:txBody>
      </p:sp>
      <p:sp>
        <p:nvSpPr>
          <p:cNvPr id="447" name="TextBox 42">
            <a:extLst>
              <a:ext uri="{FF2B5EF4-FFF2-40B4-BE49-F238E27FC236}">
                <a16:creationId xmlns:a16="http://schemas.microsoft.com/office/drawing/2014/main" id="{8A8358C2-460C-4750-B5E4-A2982EC82AA1}"/>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4C4C4C"/>
                </a:solidFill>
                <a:effectLst/>
                <a:uLnTx/>
                <a:uFillTx/>
                <a:latin typeface="Arial"/>
                <a:ea typeface="微软雅黑"/>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4C4C4C"/>
                </a:solidFill>
                <a:effectLst/>
                <a:uLnTx/>
                <a:uFillTx/>
                <a:latin typeface="Arial"/>
                <a:ea typeface="微软雅黑"/>
                <a:cs typeface="+mn-cs"/>
              </a:rPr>
              <a:t>network</a:t>
            </a:r>
          </a:p>
        </p:txBody>
      </p:sp>
      <p:sp>
        <p:nvSpPr>
          <p:cNvPr id="448" name="TextBox 43">
            <a:extLst>
              <a:ext uri="{FF2B5EF4-FFF2-40B4-BE49-F238E27FC236}">
                <a16:creationId xmlns:a16="http://schemas.microsoft.com/office/drawing/2014/main" id="{D0BA7FF1-DB8F-4285-B786-F9C7A43D5303}"/>
              </a:ext>
            </a:extLst>
          </p:cNvPr>
          <p:cNvSpPr txBox="1"/>
          <p:nvPr/>
        </p:nvSpPr>
        <p:spPr>
          <a:xfrm>
            <a:off x="10063018" y="4228248"/>
            <a:ext cx="843051" cy="6740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content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provider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network</a:t>
            </a:r>
            <a:endParaRPr kumimoji="0" lang="en-US" sz="1000" b="0" i="0" u="none" strike="noStrike" kern="1200" cap="none" spc="0" normalizeH="0" baseline="0" noProof="0" dirty="0">
              <a:ln>
                <a:noFill/>
              </a:ln>
              <a:solidFill>
                <a:srgbClr val="4C4C4C"/>
              </a:solidFill>
              <a:effectLst/>
              <a:uLnTx/>
              <a:uFillTx/>
              <a:latin typeface="Arial"/>
              <a:ea typeface="微软雅黑"/>
              <a:cs typeface="+mn-cs"/>
            </a:endParaRPr>
          </a:p>
        </p:txBody>
      </p:sp>
      <p:cxnSp>
        <p:nvCxnSpPr>
          <p:cNvPr id="449" name="Straight Connector 44">
            <a:extLst>
              <a:ext uri="{FF2B5EF4-FFF2-40B4-BE49-F238E27FC236}">
                <a16:creationId xmlns:a16="http://schemas.microsoft.com/office/drawing/2014/main" id="{ADA19554-66CB-40A1-9D8A-8C3C78C54FD0}"/>
              </a:ext>
            </a:extLst>
          </p:cNvPr>
          <p:cNvCxnSpPr>
            <a:cxnSpLocks/>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 name="Straight Connector 45">
            <a:extLst>
              <a:ext uri="{FF2B5EF4-FFF2-40B4-BE49-F238E27FC236}">
                <a16:creationId xmlns:a16="http://schemas.microsoft.com/office/drawing/2014/main" id="{B0381E2C-162B-4229-BE32-96BA2D0DE7D2}"/>
              </a:ext>
            </a:extLst>
          </p:cNvPr>
          <p:cNvCxnSpPr>
            <a:cxnSpLocks/>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1" name="Straight Connector 46">
            <a:extLst>
              <a:ext uri="{FF2B5EF4-FFF2-40B4-BE49-F238E27FC236}">
                <a16:creationId xmlns:a16="http://schemas.microsoft.com/office/drawing/2014/main" id="{385DE19C-8C55-4364-8600-749990E0BBA1}"/>
              </a:ext>
            </a:extLst>
          </p:cNvPr>
          <p:cNvCxnSpPr>
            <a:cxnSpLocks/>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2" name="Straight Connector 47">
            <a:extLst>
              <a:ext uri="{FF2B5EF4-FFF2-40B4-BE49-F238E27FC236}">
                <a16:creationId xmlns:a16="http://schemas.microsoft.com/office/drawing/2014/main" id="{B150F32B-3DB1-42DD-9293-80E84890A2B0}"/>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3" name="Straight Connector 48">
            <a:extLst>
              <a:ext uri="{FF2B5EF4-FFF2-40B4-BE49-F238E27FC236}">
                <a16:creationId xmlns:a16="http://schemas.microsoft.com/office/drawing/2014/main" id="{1E21C036-EC88-456C-98E2-EAFD2DB209F4}"/>
              </a:ext>
            </a:extLst>
          </p:cNvPr>
          <p:cNvCxnSpPr>
            <a:cxnSpLocks/>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4" name="Straight Connector 49">
            <a:extLst>
              <a:ext uri="{FF2B5EF4-FFF2-40B4-BE49-F238E27FC236}">
                <a16:creationId xmlns:a16="http://schemas.microsoft.com/office/drawing/2014/main" id="{A1AACE47-A6F9-495E-89E3-9005249F13B0}"/>
              </a:ext>
            </a:extLst>
          </p:cNvPr>
          <p:cNvCxnSpPr>
            <a:cxnSpLocks/>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5" name="Straight Connector 50">
            <a:extLst>
              <a:ext uri="{FF2B5EF4-FFF2-40B4-BE49-F238E27FC236}">
                <a16:creationId xmlns:a16="http://schemas.microsoft.com/office/drawing/2014/main" id="{157216A4-52AE-45DB-AF70-EE8F32573098}"/>
              </a:ext>
            </a:extLst>
          </p:cNvPr>
          <p:cNvCxnSpPr>
            <a:cxnSpLocks/>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6" name="Straight Connector 51">
            <a:extLst>
              <a:ext uri="{FF2B5EF4-FFF2-40B4-BE49-F238E27FC236}">
                <a16:creationId xmlns:a16="http://schemas.microsoft.com/office/drawing/2014/main" id="{531FE8CE-2301-4095-B15C-F1E969058E41}"/>
              </a:ext>
            </a:extLst>
          </p:cNvPr>
          <p:cNvCxnSpPr>
            <a:cxnSpLocks/>
          </p:cNvCxnSpPr>
          <p:nvPr/>
        </p:nvCxnSpPr>
        <p:spPr>
          <a:xfrm flipH="1">
            <a:off x="9276868" y="3507672"/>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7" name="Straight Connector 52">
            <a:extLst>
              <a:ext uri="{FF2B5EF4-FFF2-40B4-BE49-F238E27FC236}">
                <a16:creationId xmlns:a16="http://schemas.microsoft.com/office/drawing/2014/main" id="{862954A9-BA8D-4371-BB20-7EAFAB053BEE}"/>
              </a:ext>
            </a:extLst>
          </p:cNvPr>
          <p:cNvCxnSpPr>
            <a:cxnSpLocks/>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8" name="Straight Connector 53">
            <a:extLst>
              <a:ext uri="{FF2B5EF4-FFF2-40B4-BE49-F238E27FC236}">
                <a16:creationId xmlns:a16="http://schemas.microsoft.com/office/drawing/2014/main" id="{F6A0ACEF-B35B-4C17-8B82-2373BB684108}"/>
              </a:ext>
            </a:extLst>
          </p:cNvPr>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9" name="Straight Connector 54">
            <a:extLst>
              <a:ext uri="{FF2B5EF4-FFF2-40B4-BE49-F238E27FC236}">
                <a16:creationId xmlns:a16="http://schemas.microsoft.com/office/drawing/2014/main" id="{C55B5338-3DB3-4E3C-BA87-6125BE3AB002}"/>
              </a:ext>
            </a:extLst>
          </p:cNvPr>
          <p:cNvCxnSpPr>
            <a:cxnSpLocks/>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60" name="Group 55">
            <a:extLst>
              <a:ext uri="{FF2B5EF4-FFF2-40B4-BE49-F238E27FC236}">
                <a16:creationId xmlns:a16="http://schemas.microsoft.com/office/drawing/2014/main" id="{1D202C02-E7B9-4EEA-BDA6-D61C467D8674}"/>
              </a:ext>
            </a:extLst>
          </p:cNvPr>
          <p:cNvGrpSpPr/>
          <p:nvPr/>
        </p:nvGrpSpPr>
        <p:grpSpPr>
          <a:xfrm>
            <a:off x="7562238" y="2127325"/>
            <a:ext cx="3578867" cy="3640283"/>
            <a:chOff x="7562238" y="2127325"/>
            <a:chExt cx="3578867" cy="3640283"/>
          </a:xfrm>
        </p:grpSpPr>
        <p:grpSp>
          <p:nvGrpSpPr>
            <p:cNvPr id="461" name="Group 56">
              <a:extLst>
                <a:ext uri="{FF2B5EF4-FFF2-40B4-BE49-F238E27FC236}">
                  <a16:creationId xmlns:a16="http://schemas.microsoft.com/office/drawing/2014/main" id="{EA89C807-3032-4330-BE2A-1479A4766DA9}"/>
                </a:ext>
              </a:extLst>
            </p:cNvPr>
            <p:cNvGrpSpPr/>
            <p:nvPr/>
          </p:nvGrpSpPr>
          <p:grpSpPr>
            <a:xfrm>
              <a:off x="7857253" y="2127325"/>
              <a:ext cx="3283852" cy="3640283"/>
              <a:chOff x="7881336" y="2104198"/>
              <a:chExt cx="3283852" cy="3640283"/>
            </a:xfrm>
          </p:grpSpPr>
          <p:sp>
            <p:nvSpPr>
              <p:cNvPr id="466" name="Line 428">
                <a:extLst>
                  <a:ext uri="{FF2B5EF4-FFF2-40B4-BE49-F238E27FC236}">
                    <a16:creationId xmlns:a16="http://schemas.microsoft.com/office/drawing/2014/main" id="{CE7311AF-BC8E-42CA-8582-641C3EE000EA}"/>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67" name="Line 430">
                <a:extLst>
                  <a:ext uri="{FF2B5EF4-FFF2-40B4-BE49-F238E27FC236}">
                    <a16:creationId xmlns:a16="http://schemas.microsoft.com/office/drawing/2014/main" id="{20C12068-ABC2-49B7-A00C-5232C22CFA15}"/>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68" name="Line 431">
                <a:extLst>
                  <a:ext uri="{FF2B5EF4-FFF2-40B4-BE49-F238E27FC236}">
                    <a16:creationId xmlns:a16="http://schemas.microsoft.com/office/drawing/2014/main" id="{828348E1-2A16-4447-886A-87DC338DCFA0}"/>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69" name="Line 432">
                <a:extLst>
                  <a:ext uri="{FF2B5EF4-FFF2-40B4-BE49-F238E27FC236}">
                    <a16:creationId xmlns:a16="http://schemas.microsoft.com/office/drawing/2014/main" id="{32C6BEAE-20CF-449B-8C5F-2ED97D901D59}"/>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0" name="Line 433">
                <a:extLst>
                  <a:ext uri="{FF2B5EF4-FFF2-40B4-BE49-F238E27FC236}">
                    <a16:creationId xmlns:a16="http://schemas.microsoft.com/office/drawing/2014/main" id="{04CC2743-350E-41B1-B1A3-C5045F3736F1}"/>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1" name="Line 435">
                <a:extLst>
                  <a:ext uri="{FF2B5EF4-FFF2-40B4-BE49-F238E27FC236}">
                    <a16:creationId xmlns:a16="http://schemas.microsoft.com/office/drawing/2014/main" id="{9C6326A9-DF38-44C7-9FC2-2BA84C95A2A5}"/>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C4C4C"/>
                  </a:solidFill>
                  <a:effectLst/>
                  <a:uLnTx/>
                  <a:uFillTx/>
                  <a:latin typeface="Arial"/>
                  <a:ea typeface="微软雅黑"/>
                  <a:cs typeface="+mn-cs"/>
                </a:endParaRPr>
              </a:p>
            </p:txBody>
          </p:sp>
          <p:sp>
            <p:nvSpPr>
              <p:cNvPr id="472" name="Line 436">
                <a:extLst>
                  <a:ext uri="{FF2B5EF4-FFF2-40B4-BE49-F238E27FC236}">
                    <a16:creationId xmlns:a16="http://schemas.microsoft.com/office/drawing/2014/main" id="{46E67449-39EF-41B0-B419-45EF4F639B5B}"/>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3" name="Line 439">
                <a:extLst>
                  <a:ext uri="{FF2B5EF4-FFF2-40B4-BE49-F238E27FC236}">
                    <a16:creationId xmlns:a16="http://schemas.microsoft.com/office/drawing/2014/main" id="{44223BC6-B3DA-4C49-A0E2-EBA6C8D12031}"/>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4" name="Line 440">
                <a:extLst>
                  <a:ext uri="{FF2B5EF4-FFF2-40B4-BE49-F238E27FC236}">
                    <a16:creationId xmlns:a16="http://schemas.microsoft.com/office/drawing/2014/main" id="{335AAA40-CAB8-44C4-8DA5-9C315C2A4C00}"/>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5" name="Line 441">
                <a:extLst>
                  <a:ext uri="{FF2B5EF4-FFF2-40B4-BE49-F238E27FC236}">
                    <a16:creationId xmlns:a16="http://schemas.microsoft.com/office/drawing/2014/main" id="{59E05BA1-289C-468F-9DC2-8E080593A7F7}"/>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6" name="Line 443">
                <a:extLst>
                  <a:ext uri="{FF2B5EF4-FFF2-40B4-BE49-F238E27FC236}">
                    <a16:creationId xmlns:a16="http://schemas.microsoft.com/office/drawing/2014/main" id="{5631804A-E0F4-4D7B-8917-0190E44E0086}"/>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7" name="Line 449">
                <a:extLst>
                  <a:ext uri="{FF2B5EF4-FFF2-40B4-BE49-F238E27FC236}">
                    <a16:creationId xmlns:a16="http://schemas.microsoft.com/office/drawing/2014/main" id="{A080B4C4-0533-42F1-9E2D-B043ABC29EA2}"/>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8" name="Line 428">
                <a:extLst>
                  <a:ext uri="{FF2B5EF4-FFF2-40B4-BE49-F238E27FC236}">
                    <a16:creationId xmlns:a16="http://schemas.microsoft.com/office/drawing/2014/main" id="{878E6E60-41AD-4552-ACDD-AFAE568B8A93}"/>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9" name="Line 440">
                <a:extLst>
                  <a:ext uri="{FF2B5EF4-FFF2-40B4-BE49-F238E27FC236}">
                    <a16:creationId xmlns:a16="http://schemas.microsoft.com/office/drawing/2014/main" id="{618EAB99-1E38-4BB7-84BA-0FD605F09A96}"/>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cxnSp>
            <p:nvCxnSpPr>
              <p:cNvPr id="480" name="Straight Connector 75">
                <a:extLst>
                  <a:ext uri="{FF2B5EF4-FFF2-40B4-BE49-F238E27FC236}">
                    <a16:creationId xmlns:a16="http://schemas.microsoft.com/office/drawing/2014/main" id="{00594A4E-DF3F-47C9-834D-EDD4B61C4426}"/>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1" name="Straight Connector 76">
                <a:extLst>
                  <a:ext uri="{FF2B5EF4-FFF2-40B4-BE49-F238E27FC236}">
                    <a16:creationId xmlns:a16="http://schemas.microsoft.com/office/drawing/2014/main" id="{38711021-151A-48AE-8EFB-BD5ED104B03D}"/>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2" name="Straight Connector 77">
                <a:extLst>
                  <a:ext uri="{FF2B5EF4-FFF2-40B4-BE49-F238E27FC236}">
                    <a16:creationId xmlns:a16="http://schemas.microsoft.com/office/drawing/2014/main" id="{1629C30A-9BA5-4C8B-BA0B-600F6497ADEF}"/>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3" name="Straight Connector 78">
                <a:extLst>
                  <a:ext uri="{FF2B5EF4-FFF2-40B4-BE49-F238E27FC236}">
                    <a16:creationId xmlns:a16="http://schemas.microsoft.com/office/drawing/2014/main" id="{0A85003E-B9EF-472B-A9DF-5431EF54DC92}"/>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4" name="Straight Connector 79">
                <a:extLst>
                  <a:ext uri="{FF2B5EF4-FFF2-40B4-BE49-F238E27FC236}">
                    <a16:creationId xmlns:a16="http://schemas.microsoft.com/office/drawing/2014/main" id="{8080A657-55A7-4B7D-A5DF-6BC56E39C05F}"/>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5" name="Straight Connector 80">
                <a:extLst>
                  <a:ext uri="{FF2B5EF4-FFF2-40B4-BE49-F238E27FC236}">
                    <a16:creationId xmlns:a16="http://schemas.microsoft.com/office/drawing/2014/main" id="{FCE49C96-E757-4573-8445-329703FC1670}"/>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6" name="Straight Connector 81">
                <a:extLst>
                  <a:ext uri="{FF2B5EF4-FFF2-40B4-BE49-F238E27FC236}">
                    <a16:creationId xmlns:a16="http://schemas.microsoft.com/office/drawing/2014/main" id="{DC45276D-F665-4F64-AB7A-F4A09B945BF3}"/>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7" name="Straight Connector 82">
                <a:extLst>
                  <a:ext uri="{FF2B5EF4-FFF2-40B4-BE49-F238E27FC236}">
                    <a16:creationId xmlns:a16="http://schemas.microsoft.com/office/drawing/2014/main" id="{95BC38F2-08EF-4223-9099-8A7CC39DF94C}"/>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88" name="Line 541">
                <a:extLst>
                  <a:ext uri="{FF2B5EF4-FFF2-40B4-BE49-F238E27FC236}">
                    <a16:creationId xmlns:a16="http://schemas.microsoft.com/office/drawing/2014/main" id="{FA60E433-34AF-4408-9E20-E2F8464443EC}"/>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89" name="Line 424">
                <a:extLst>
                  <a:ext uri="{FF2B5EF4-FFF2-40B4-BE49-F238E27FC236}">
                    <a16:creationId xmlns:a16="http://schemas.microsoft.com/office/drawing/2014/main" id="{F2904AEA-7604-4552-A399-B99911F7E2DC}"/>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pic>
          <p:nvPicPr>
            <p:cNvPr id="462" name="Picture 778" descr="antenna_radiation_stylized">
              <a:extLst>
                <a:ext uri="{FF2B5EF4-FFF2-40B4-BE49-F238E27FC236}">
                  <a16:creationId xmlns:a16="http://schemas.microsoft.com/office/drawing/2014/main" id="{E8AC8E36-3F88-4C30-801B-1506BD0D68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3" name="Picture 781" descr="antenna_radiation_stylized">
              <a:extLst>
                <a:ext uri="{FF2B5EF4-FFF2-40B4-BE49-F238E27FC236}">
                  <a16:creationId xmlns:a16="http://schemas.microsoft.com/office/drawing/2014/main" id="{058C21E1-BA33-4426-87B5-71BF5017C5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4" name="Picture 799" descr="cell_tower_radiation copy">
              <a:extLst>
                <a:ext uri="{FF2B5EF4-FFF2-40B4-BE49-F238E27FC236}">
                  <a16:creationId xmlns:a16="http://schemas.microsoft.com/office/drawing/2014/main" id="{09646D66-F386-48E8-82BA-E05A2B7E5C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5" name="Oval 800">
              <a:extLst>
                <a:ext uri="{FF2B5EF4-FFF2-40B4-BE49-F238E27FC236}">
                  <a16:creationId xmlns:a16="http://schemas.microsoft.com/office/drawing/2014/main" id="{75F22CC2-6D3D-4E8C-93B0-CC6A58BC9298}"/>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0" name="Line 426">
            <a:extLst>
              <a:ext uri="{FF2B5EF4-FFF2-40B4-BE49-F238E27FC236}">
                <a16:creationId xmlns:a16="http://schemas.microsoft.com/office/drawing/2014/main" id="{E439BA86-DDEB-4D76-B2E1-16AB8085FA8E}"/>
              </a:ext>
            </a:extLst>
          </p:cNvPr>
          <p:cNvSpPr>
            <a:spLocks noChangeShapeType="1"/>
          </p:cNvSpPr>
          <p:nvPr/>
        </p:nvSpPr>
        <p:spPr bwMode="auto">
          <a:xfrm>
            <a:off x="8207860" y="2700359"/>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491" name="Group 783">
            <a:extLst>
              <a:ext uri="{FF2B5EF4-FFF2-40B4-BE49-F238E27FC236}">
                <a16:creationId xmlns:a16="http://schemas.microsoft.com/office/drawing/2014/main" id="{DEB65C4A-34E5-4DB8-A29A-38244BDB9FA7}"/>
              </a:ext>
            </a:extLst>
          </p:cNvPr>
          <p:cNvGrpSpPr>
            <a:grpSpLocks/>
          </p:cNvGrpSpPr>
          <p:nvPr/>
        </p:nvGrpSpPr>
        <p:grpSpPr bwMode="auto">
          <a:xfrm>
            <a:off x="8050698" y="2309376"/>
            <a:ext cx="298450" cy="464008"/>
            <a:chOff x="3130" y="3288"/>
            <a:chExt cx="410" cy="742"/>
          </a:xfrm>
        </p:grpSpPr>
        <p:sp>
          <p:nvSpPr>
            <p:cNvPr id="492" name="Line 270">
              <a:extLst>
                <a:ext uri="{FF2B5EF4-FFF2-40B4-BE49-F238E27FC236}">
                  <a16:creationId xmlns:a16="http://schemas.microsoft.com/office/drawing/2014/main" id="{E8993348-1DC6-45FC-8792-22A1DDE53F5A}"/>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3" name="Line 271">
              <a:extLst>
                <a:ext uri="{FF2B5EF4-FFF2-40B4-BE49-F238E27FC236}">
                  <a16:creationId xmlns:a16="http://schemas.microsoft.com/office/drawing/2014/main" id="{9E2D702C-ECC4-46D2-989F-40F4E41C2DA1}"/>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4" name="Line 272">
              <a:extLst>
                <a:ext uri="{FF2B5EF4-FFF2-40B4-BE49-F238E27FC236}">
                  <a16:creationId xmlns:a16="http://schemas.microsoft.com/office/drawing/2014/main" id="{DD02A324-7CB6-4576-A38A-7C4528B340F9}"/>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5" name="Line 273">
              <a:extLst>
                <a:ext uri="{FF2B5EF4-FFF2-40B4-BE49-F238E27FC236}">
                  <a16:creationId xmlns:a16="http://schemas.microsoft.com/office/drawing/2014/main" id="{2FB9D6C0-AC01-4EC2-8D4B-54DFFC0A4537}"/>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6" name="Line 274">
              <a:extLst>
                <a:ext uri="{FF2B5EF4-FFF2-40B4-BE49-F238E27FC236}">
                  <a16:creationId xmlns:a16="http://schemas.microsoft.com/office/drawing/2014/main" id="{2662A8CE-3162-4727-AAAE-14F58B9E3922}"/>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7" name="Line 275">
              <a:extLst>
                <a:ext uri="{FF2B5EF4-FFF2-40B4-BE49-F238E27FC236}">
                  <a16:creationId xmlns:a16="http://schemas.microsoft.com/office/drawing/2014/main" id="{958D2E11-2E34-4A4C-A5A2-8E3E09A9F7FC}"/>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8" name="Line 276">
              <a:extLst>
                <a:ext uri="{FF2B5EF4-FFF2-40B4-BE49-F238E27FC236}">
                  <a16:creationId xmlns:a16="http://schemas.microsoft.com/office/drawing/2014/main" id="{83115ECA-53D5-4D9C-B2FE-127C2A18235E}"/>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9" name="Line 277">
              <a:extLst>
                <a:ext uri="{FF2B5EF4-FFF2-40B4-BE49-F238E27FC236}">
                  <a16:creationId xmlns:a16="http://schemas.microsoft.com/office/drawing/2014/main" id="{2711473B-790B-41B9-9A91-4993B1A230B8}"/>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0" name="Line 278">
              <a:extLst>
                <a:ext uri="{FF2B5EF4-FFF2-40B4-BE49-F238E27FC236}">
                  <a16:creationId xmlns:a16="http://schemas.microsoft.com/office/drawing/2014/main" id="{DDC8F2B4-3190-427D-AE70-20F34E510E9E}"/>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1" name="Line 279">
              <a:extLst>
                <a:ext uri="{FF2B5EF4-FFF2-40B4-BE49-F238E27FC236}">
                  <a16:creationId xmlns:a16="http://schemas.microsoft.com/office/drawing/2014/main" id="{7D57A972-AE8A-43C6-BD54-BB3FDF10941A}"/>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2" name="Line 280">
              <a:extLst>
                <a:ext uri="{FF2B5EF4-FFF2-40B4-BE49-F238E27FC236}">
                  <a16:creationId xmlns:a16="http://schemas.microsoft.com/office/drawing/2014/main" id="{1DCA261F-28AA-4727-9C7F-B00383EF77DA}"/>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3" name="Line 281">
              <a:extLst>
                <a:ext uri="{FF2B5EF4-FFF2-40B4-BE49-F238E27FC236}">
                  <a16:creationId xmlns:a16="http://schemas.microsoft.com/office/drawing/2014/main" id="{3757081D-6CF1-4795-ABCD-9509932BE17E}"/>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4" name="Line 282">
              <a:extLst>
                <a:ext uri="{FF2B5EF4-FFF2-40B4-BE49-F238E27FC236}">
                  <a16:creationId xmlns:a16="http://schemas.microsoft.com/office/drawing/2014/main" id="{69829B8F-4AA8-48D3-BA3A-C6156F8DFD80}"/>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5" name="Line 283">
              <a:extLst>
                <a:ext uri="{FF2B5EF4-FFF2-40B4-BE49-F238E27FC236}">
                  <a16:creationId xmlns:a16="http://schemas.microsoft.com/office/drawing/2014/main" id="{E72FCFFC-1A0C-4677-9E4C-4B0C232E6946}"/>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6" name="Line 284">
              <a:extLst>
                <a:ext uri="{FF2B5EF4-FFF2-40B4-BE49-F238E27FC236}">
                  <a16:creationId xmlns:a16="http://schemas.microsoft.com/office/drawing/2014/main" id="{79F331EC-1804-47D6-A9F0-1A95DDEA2183}"/>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pic>
        <p:nvPicPr>
          <p:cNvPr id="507" name="Picture 777" descr="access_point_stylized_small">
            <a:extLst>
              <a:ext uri="{FF2B5EF4-FFF2-40B4-BE49-F238E27FC236}">
                <a16:creationId xmlns:a16="http://schemas.microsoft.com/office/drawing/2014/main" id="{950A94F6-202C-45FB-8485-2597593B07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8" name="Picture 780" descr="access_point_stylized_small">
            <a:extLst>
              <a:ext uri="{FF2B5EF4-FFF2-40B4-BE49-F238E27FC236}">
                <a16:creationId xmlns:a16="http://schemas.microsoft.com/office/drawing/2014/main" id="{CDFDB642-2B1F-40EC-9540-783B222782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9" name="Group 104">
            <a:extLst>
              <a:ext uri="{FF2B5EF4-FFF2-40B4-BE49-F238E27FC236}">
                <a16:creationId xmlns:a16="http://schemas.microsoft.com/office/drawing/2014/main" id="{96BB89B6-D9A2-40A4-9C17-5A838429FCE9}"/>
              </a:ext>
            </a:extLst>
          </p:cNvPr>
          <p:cNvGrpSpPr/>
          <p:nvPr/>
        </p:nvGrpSpPr>
        <p:grpSpPr>
          <a:xfrm>
            <a:off x="9783558" y="4989983"/>
            <a:ext cx="393760" cy="218578"/>
            <a:chOff x="7493876" y="2774731"/>
            <a:chExt cx="1481958" cy="894622"/>
          </a:xfrm>
        </p:grpSpPr>
        <p:sp>
          <p:nvSpPr>
            <p:cNvPr id="510" name="Freeform 105">
              <a:extLst>
                <a:ext uri="{FF2B5EF4-FFF2-40B4-BE49-F238E27FC236}">
                  <a16:creationId xmlns:a16="http://schemas.microsoft.com/office/drawing/2014/main" id="{A1DDC4DA-A33C-4833-9EAB-20131DFB606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11" name="Oval 106">
              <a:extLst>
                <a:ext uri="{FF2B5EF4-FFF2-40B4-BE49-F238E27FC236}">
                  <a16:creationId xmlns:a16="http://schemas.microsoft.com/office/drawing/2014/main" id="{D1E4FEC9-440E-49AC-8943-815F21AC98C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12" name="Group 107">
              <a:extLst>
                <a:ext uri="{FF2B5EF4-FFF2-40B4-BE49-F238E27FC236}">
                  <a16:creationId xmlns:a16="http://schemas.microsoft.com/office/drawing/2014/main" id="{56A80734-E1AE-4490-BD80-1F2541CD8A48}"/>
                </a:ext>
              </a:extLst>
            </p:cNvPr>
            <p:cNvGrpSpPr/>
            <p:nvPr/>
          </p:nvGrpSpPr>
          <p:grpSpPr>
            <a:xfrm>
              <a:off x="7713663" y="2848339"/>
              <a:ext cx="1042107" cy="425543"/>
              <a:chOff x="7786941" y="2884917"/>
              <a:chExt cx="897649" cy="353919"/>
            </a:xfrm>
          </p:grpSpPr>
          <p:sp>
            <p:nvSpPr>
              <p:cNvPr id="513" name="Freeform 108">
                <a:extLst>
                  <a:ext uri="{FF2B5EF4-FFF2-40B4-BE49-F238E27FC236}">
                    <a16:creationId xmlns:a16="http://schemas.microsoft.com/office/drawing/2014/main" id="{4E61958D-4C87-459C-9B56-A105CF19199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14" name="Freeform 109">
                <a:extLst>
                  <a:ext uri="{FF2B5EF4-FFF2-40B4-BE49-F238E27FC236}">
                    <a16:creationId xmlns:a16="http://schemas.microsoft.com/office/drawing/2014/main" id="{A3C0B40D-3958-488D-AF9E-B26517D25C1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15" name="Freeform 110">
                <a:extLst>
                  <a:ext uri="{FF2B5EF4-FFF2-40B4-BE49-F238E27FC236}">
                    <a16:creationId xmlns:a16="http://schemas.microsoft.com/office/drawing/2014/main" id="{1BECAF78-94BB-4742-BE81-589CDA16843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16" name="Freeform 111">
                <a:extLst>
                  <a:ext uri="{FF2B5EF4-FFF2-40B4-BE49-F238E27FC236}">
                    <a16:creationId xmlns:a16="http://schemas.microsoft.com/office/drawing/2014/main" id="{6883881C-EBDE-4EB9-8211-15C95E1D7A8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17" name="Group 112">
            <a:extLst>
              <a:ext uri="{FF2B5EF4-FFF2-40B4-BE49-F238E27FC236}">
                <a16:creationId xmlns:a16="http://schemas.microsoft.com/office/drawing/2014/main" id="{6FEFDD09-5157-46E8-B8BE-8456C446D012}"/>
              </a:ext>
            </a:extLst>
          </p:cNvPr>
          <p:cNvGrpSpPr/>
          <p:nvPr/>
        </p:nvGrpSpPr>
        <p:grpSpPr>
          <a:xfrm>
            <a:off x="9849365" y="5339037"/>
            <a:ext cx="309740" cy="190838"/>
            <a:chOff x="3668110" y="2448910"/>
            <a:chExt cx="3794234" cy="2165130"/>
          </a:xfrm>
        </p:grpSpPr>
        <p:sp>
          <p:nvSpPr>
            <p:cNvPr id="518" name="Rectangle 113">
              <a:extLst>
                <a:ext uri="{FF2B5EF4-FFF2-40B4-BE49-F238E27FC236}">
                  <a16:creationId xmlns:a16="http://schemas.microsoft.com/office/drawing/2014/main" id="{B3AE5040-0394-40B0-AABE-6CB19C337264}"/>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19" name="Freeform 114">
              <a:extLst>
                <a:ext uri="{FF2B5EF4-FFF2-40B4-BE49-F238E27FC236}">
                  <a16:creationId xmlns:a16="http://schemas.microsoft.com/office/drawing/2014/main" id="{E9331E48-76BA-464C-B40A-811A15D18B4A}"/>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520" name="Group 115">
              <a:extLst>
                <a:ext uri="{FF2B5EF4-FFF2-40B4-BE49-F238E27FC236}">
                  <a16:creationId xmlns:a16="http://schemas.microsoft.com/office/drawing/2014/main" id="{2559F324-EF87-4174-9D7B-6DAE1B0DE557}"/>
                </a:ext>
              </a:extLst>
            </p:cNvPr>
            <p:cNvGrpSpPr/>
            <p:nvPr/>
          </p:nvGrpSpPr>
          <p:grpSpPr>
            <a:xfrm>
              <a:off x="3941378" y="2603243"/>
              <a:ext cx="3202061" cy="1066110"/>
              <a:chOff x="7939341" y="3037317"/>
              <a:chExt cx="897649" cy="353919"/>
            </a:xfrm>
          </p:grpSpPr>
          <p:sp>
            <p:nvSpPr>
              <p:cNvPr id="521" name="Freeform 116">
                <a:extLst>
                  <a:ext uri="{FF2B5EF4-FFF2-40B4-BE49-F238E27FC236}">
                    <a16:creationId xmlns:a16="http://schemas.microsoft.com/office/drawing/2014/main" id="{35FB36E0-16A5-4D68-994C-C9DD5AAE28FD}"/>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22" name="Freeform 117">
                <a:extLst>
                  <a:ext uri="{FF2B5EF4-FFF2-40B4-BE49-F238E27FC236}">
                    <a16:creationId xmlns:a16="http://schemas.microsoft.com/office/drawing/2014/main" id="{CCF1EC60-E1E2-42F4-8C18-8B91BA98F22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23" name="Freeform 118">
                <a:extLst>
                  <a:ext uri="{FF2B5EF4-FFF2-40B4-BE49-F238E27FC236}">
                    <a16:creationId xmlns:a16="http://schemas.microsoft.com/office/drawing/2014/main" id="{A0E50774-22EC-446C-9F96-5870B2B7C426}"/>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24" name="Freeform 119">
                <a:extLst>
                  <a:ext uri="{FF2B5EF4-FFF2-40B4-BE49-F238E27FC236}">
                    <a16:creationId xmlns:a16="http://schemas.microsoft.com/office/drawing/2014/main" id="{7B2C16BD-6334-411F-AA27-F9AA84872AC1}"/>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25" name="Group 120">
            <a:extLst>
              <a:ext uri="{FF2B5EF4-FFF2-40B4-BE49-F238E27FC236}">
                <a16:creationId xmlns:a16="http://schemas.microsoft.com/office/drawing/2014/main" id="{0146852C-393D-4151-B1C3-5561BAB93EC9}"/>
              </a:ext>
            </a:extLst>
          </p:cNvPr>
          <p:cNvGrpSpPr/>
          <p:nvPr/>
        </p:nvGrpSpPr>
        <p:grpSpPr>
          <a:xfrm>
            <a:off x="8676619" y="4967420"/>
            <a:ext cx="393760" cy="218578"/>
            <a:chOff x="7493876" y="2774731"/>
            <a:chExt cx="1481958" cy="894622"/>
          </a:xfrm>
        </p:grpSpPr>
        <p:sp>
          <p:nvSpPr>
            <p:cNvPr id="526" name="Freeform 121">
              <a:extLst>
                <a:ext uri="{FF2B5EF4-FFF2-40B4-BE49-F238E27FC236}">
                  <a16:creationId xmlns:a16="http://schemas.microsoft.com/office/drawing/2014/main" id="{53FBBE8A-C61B-48DE-A64A-97257817219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27" name="Oval 122">
              <a:extLst>
                <a:ext uri="{FF2B5EF4-FFF2-40B4-BE49-F238E27FC236}">
                  <a16:creationId xmlns:a16="http://schemas.microsoft.com/office/drawing/2014/main" id="{A72E8742-2A79-46A7-8A31-2008C95900F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28" name="Group 123">
              <a:extLst>
                <a:ext uri="{FF2B5EF4-FFF2-40B4-BE49-F238E27FC236}">
                  <a16:creationId xmlns:a16="http://schemas.microsoft.com/office/drawing/2014/main" id="{68876F22-D93C-494E-86E8-7B6EC76EDD20}"/>
                </a:ext>
              </a:extLst>
            </p:cNvPr>
            <p:cNvGrpSpPr/>
            <p:nvPr/>
          </p:nvGrpSpPr>
          <p:grpSpPr>
            <a:xfrm>
              <a:off x="7713663" y="2848339"/>
              <a:ext cx="1042107" cy="425543"/>
              <a:chOff x="7786941" y="2884917"/>
              <a:chExt cx="897649" cy="353919"/>
            </a:xfrm>
          </p:grpSpPr>
          <p:sp>
            <p:nvSpPr>
              <p:cNvPr id="529" name="Freeform 124">
                <a:extLst>
                  <a:ext uri="{FF2B5EF4-FFF2-40B4-BE49-F238E27FC236}">
                    <a16:creationId xmlns:a16="http://schemas.microsoft.com/office/drawing/2014/main" id="{EBE01457-CBFB-4530-9EAE-A4BD12BC107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0" name="Freeform 125">
                <a:extLst>
                  <a:ext uri="{FF2B5EF4-FFF2-40B4-BE49-F238E27FC236}">
                    <a16:creationId xmlns:a16="http://schemas.microsoft.com/office/drawing/2014/main" id="{EE82C6E1-C65A-46C4-8031-6F0BFFB2786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1" name="Freeform 126">
                <a:extLst>
                  <a:ext uri="{FF2B5EF4-FFF2-40B4-BE49-F238E27FC236}">
                    <a16:creationId xmlns:a16="http://schemas.microsoft.com/office/drawing/2014/main" id="{97C58AC3-0C25-4CD6-8484-90417F9E8E2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2" name="Freeform 127">
                <a:extLst>
                  <a:ext uri="{FF2B5EF4-FFF2-40B4-BE49-F238E27FC236}">
                    <a16:creationId xmlns:a16="http://schemas.microsoft.com/office/drawing/2014/main" id="{2F45FF90-0220-4584-BDA1-F326FB7287A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33" name="Group 128">
            <a:extLst>
              <a:ext uri="{FF2B5EF4-FFF2-40B4-BE49-F238E27FC236}">
                <a16:creationId xmlns:a16="http://schemas.microsoft.com/office/drawing/2014/main" id="{BB3369BA-E1BC-4CD0-B61D-1493768572D4}"/>
              </a:ext>
            </a:extLst>
          </p:cNvPr>
          <p:cNvGrpSpPr/>
          <p:nvPr/>
        </p:nvGrpSpPr>
        <p:grpSpPr>
          <a:xfrm>
            <a:off x="8311520" y="5194433"/>
            <a:ext cx="309740" cy="190838"/>
            <a:chOff x="3668110" y="2448910"/>
            <a:chExt cx="3794234" cy="2165130"/>
          </a:xfrm>
        </p:grpSpPr>
        <p:sp>
          <p:nvSpPr>
            <p:cNvPr id="534" name="Rectangle 129">
              <a:extLst>
                <a:ext uri="{FF2B5EF4-FFF2-40B4-BE49-F238E27FC236}">
                  <a16:creationId xmlns:a16="http://schemas.microsoft.com/office/drawing/2014/main" id="{1A219F12-4D12-45C9-BE04-8ACB8FFB6F2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5" name="Freeform 130">
              <a:extLst>
                <a:ext uri="{FF2B5EF4-FFF2-40B4-BE49-F238E27FC236}">
                  <a16:creationId xmlns:a16="http://schemas.microsoft.com/office/drawing/2014/main" id="{A10C824A-5049-4FB0-8318-D2BEEBDC31D1}"/>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536" name="Group 131">
              <a:extLst>
                <a:ext uri="{FF2B5EF4-FFF2-40B4-BE49-F238E27FC236}">
                  <a16:creationId xmlns:a16="http://schemas.microsoft.com/office/drawing/2014/main" id="{EFE76913-FF38-49D1-AFE2-40978FEB9C56}"/>
                </a:ext>
              </a:extLst>
            </p:cNvPr>
            <p:cNvGrpSpPr/>
            <p:nvPr/>
          </p:nvGrpSpPr>
          <p:grpSpPr>
            <a:xfrm>
              <a:off x="3941378" y="2603243"/>
              <a:ext cx="3202061" cy="1066110"/>
              <a:chOff x="7939341" y="3037317"/>
              <a:chExt cx="897649" cy="353919"/>
            </a:xfrm>
          </p:grpSpPr>
          <p:sp>
            <p:nvSpPr>
              <p:cNvPr id="537" name="Freeform 132">
                <a:extLst>
                  <a:ext uri="{FF2B5EF4-FFF2-40B4-BE49-F238E27FC236}">
                    <a16:creationId xmlns:a16="http://schemas.microsoft.com/office/drawing/2014/main" id="{D0F7CDCA-DC2B-4B0C-BA33-3A0CCA7AE7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8" name="Freeform 133">
                <a:extLst>
                  <a:ext uri="{FF2B5EF4-FFF2-40B4-BE49-F238E27FC236}">
                    <a16:creationId xmlns:a16="http://schemas.microsoft.com/office/drawing/2014/main" id="{DEE3233A-2361-47A0-AB32-CDE31C23BDCF}"/>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9" name="Freeform 134">
                <a:extLst>
                  <a:ext uri="{FF2B5EF4-FFF2-40B4-BE49-F238E27FC236}">
                    <a16:creationId xmlns:a16="http://schemas.microsoft.com/office/drawing/2014/main" id="{A5A55FE7-3207-42A7-93B0-EF08A47954C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40" name="Freeform 135">
                <a:extLst>
                  <a:ext uri="{FF2B5EF4-FFF2-40B4-BE49-F238E27FC236}">
                    <a16:creationId xmlns:a16="http://schemas.microsoft.com/office/drawing/2014/main" id="{79A9C481-B1C2-47B6-8438-39CB8370004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41" name="Group 136">
            <a:extLst>
              <a:ext uri="{FF2B5EF4-FFF2-40B4-BE49-F238E27FC236}">
                <a16:creationId xmlns:a16="http://schemas.microsoft.com/office/drawing/2014/main" id="{F61C8170-802A-4414-ACE5-DFD953475B85}"/>
              </a:ext>
            </a:extLst>
          </p:cNvPr>
          <p:cNvGrpSpPr/>
          <p:nvPr/>
        </p:nvGrpSpPr>
        <p:grpSpPr>
          <a:xfrm>
            <a:off x="8439827" y="2812309"/>
            <a:ext cx="353678" cy="168275"/>
            <a:chOff x="7493876" y="2774731"/>
            <a:chExt cx="1481958" cy="894622"/>
          </a:xfrm>
        </p:grpSpPr>
        <p:sp>
          <p:nvSpPr>
            <p:cNvPr id="542" name="Freeform 137">
              <a:extLst>
                <a:ext uri="{FF2B5EF4-FFF2-40B4-BE49-F238E27FC236}">
                  <a16:creationId xmlns:a16="http://schemas.microsoft.com/office/drawing/2014/main" id="{6C49ACD1-33EA-49FE-ACA8-B5B97F378EB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43" name="Oval 138">
              <a:extLst>
                <a:ext uri="{FF2B5EF4-FFF2-40B4-BE49-F238E27FC236}">
                  <a16:creationId xmlns:a16="http://schemas.microsoft.com/office/drawing/2014/main" id="{56E3560B-C8DF-43B2-AE76-0DEAA4ED831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44" name="Group 139">
              <a:extLst>
                <a:ext uri="{FF2B5EF4-FFF2-40B4-BE49-F238E27FC236}">
                  <a16:creationId xmlns:a16="http://schemas.microsoft.com/office/drawing/2014/main" id="{F43D4AA7-BC86-458D-965C-21E1A3B8B6D6}"/>
                </a:ext>
              </a:extLst>
            </p:cNvPr>
            <p:cNvGrpSpPr/>
            <p:nvPr/>
          </p:nvGrpSpPr>
          <p:grpSpPr>
            <a:xfrm>
              <a:off x="7713663" y="2848339"/>
              <a:ext cx="1042107" cy="425543"/>
              <a:chOff x="7786941" y="2884917"/>
              <a:chExt cx="897649" cy="353919"/>
            </a:xfrm>
          </p:grpSpPr>
          <p:sp>
            <p:nvSpPr>
              <p:cNvPr id="545" name="Freeform 140">
                <a:extLst>
                  <a:ext uri="{FF2B5EF4-FFF2-40B4-BE49-F238E27FC236}">
                    <a16:creationId xmlns:a16="http://schemas.microsoft.com/office/drawing/2014/main" id="{9C404BBA-0200-49D8-B631-5620E5FDBF3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46" name="Freeform 141">
                <a:extLst>
                  <a:ext uri="{FF2B5EF4-FFF2-40B4-BE49-F238E27FC236}">
                    <a16:creationId xmlns:a16="http://schemas.microsoft.com/office/drawing/2014/main" id="{0453E849-419D-49FF-B540-5BACEA42E67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47" name="Freeform 142">
                <a:extLst>
                  <a:ext uri="{FF2B5EF4-FFF2-40B4-BE49-F238E27FC236}">
                    <a16:creationId xmlns:a16="http://schemas.microsoft.com/office/drawing/2014/main" id="{EF51F472-142A-4E90-8453-49D8F5FB1FDD}"/>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48" name="Freeform 143">
                <a:extLst>
                  <a:ext uri="{FF2B5EF4-FFF2-40B4-BE49-F238E27FC236}">
                    <a16:creationId xmlns:a16="http://schemas.microsoft.com/office/drawing/2014/main" id="{55D1BDC3-8164-4B25-9132-AACF4D10D99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49" name="Group 144">
            <a:extLst>
              <a:ext uri="{FF2B5EF4-FFF2-40B4-BE49-F238E27FC236}">
                <a16:creationId xmlns:a16="http://schemas.microsoft.com/office/drawing/2014/main" id="{0BD4163A-C071-4B41-A380-833ABAB2ECF3}"/>
              </a:ext>
            </a:extLst>
          </p:cNvPr>
          <p:cNvGrpSpPr/>
          <p:nvPr/>
        </p:nvGrpSpPr>
        <p:grpSpPr>
          <a:xfrm>
            <a:off x="8050070" y="3965994"/>
            <a:ext cx="354986" cy="175668"/>
            <a:chOff x="7493876" y="2774731"/>
            <a:chExt cx="1481958" cy="894622"/>
          </a:xfrm>
        </p:grpSpPr>
        <p:sp>
          <p:nvSpPr>
            <p:cNvPr id="550" name="Freeform 145">
              <a:extLst>
                <a:ext uri="{FF2B5EF4-FFF2-40B4-BE49-F238E27FC236}">
                  <a16:creationId xmlns:a16="http://schemas.microsoft.com/office/drawing/2014/main" id="{5AD5F90C-C3C4-40FB-AED9-4BD34615D59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51" name="Oval 146">
              <a:extLst>
                <a:ext uri="{FF2B5EF4-FFF2-40B4-BE49-F238E27FC236}">
                  <a16:creationId xmlns:a16="http://schemas.microsoft.com/office/drawing/2014/main" id="{9D476198-AA62-4C75-AC65-49E173BB6E1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52" name="Group 147">
              <a:extLst>
                <a:ext uri="{FF2B5EF4-FFF2-40B4-BE49-F238E27FC236}">
                  <a16:creationId xmlns:a16="http://schemas.microsoft.com/office/drawing/2014/main" id="{43ED5730-5A4A-475D-9712-5998B44D91A4}"/>
                </a:ext>
              </a:extLst>
            </p:cNvPr>
            <p:cNvGrpSpPr/>
            <p:nvPr/>
          </p:nvGrpSpPr>
          <p:grpSpPr>
            <a:xfrm>
              <a:off x="7713663" y="2848339"/>
              <a:ext cx="1042107" cy="425543"/>
              <a:chOff x="7786941" y="2884917"/>
              <a:chExt cx="897649" cy="353919"/>
            </a:xfrm>
          </p:grpSpPr>
          <p:sp>
            <p:nvSpPr>
              <p:cNvPr id="553" name="Freeform 148">
                <a:extLst>
                  <a:ext uri="{FF2B5EF4-FFF2-40B4-BE49-F238E27FC236}">
                    <a16:creationId xmlns:a16="http://schemas.microsoft.com/office/drawing/2014/main" id="{D993F553-F5CE-42E9-A8D6-4DF8583267E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54" name="Freeform 149">
                <a:extLst>
                  <a:ext uri="{FF2B5EF4-FFF2-40B4-BE49-F238E27FC236}">
                    <a16:creationId xmlns:a16="http://schemas.microsoft.com/office/drawing/2014/main" id="{52B180E3-596C-4F32-95D9-5C8717583F6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55" name="Freeform 150">
                <a:extLst>
                  <a:ext uri="{FF2B5EF4-FFF2-40B4-BE49-F238E27FC236}">
                    <a16:creationId xmlns:a16="http://schemas.microsoft.com/office/drawing/2014/main" id="{5ACECFD5-DCF2-467B-B8E0-989F702290F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56" name="Freeform 151">
                <a:extLst>
                  <a:ext uri="{FF2B5EF4-FFF2-40B4-BE49-F238E27FC236}">
                    <a16:creationId xmlns:a16="http://schemas.microsoft.com/office/drawing/2014/main" id="{122A787F-670B-4642-ACA6-29D9EFD9B03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57" name="Group 152">
            <a:extLst>
              <a:ext uri="{FF2B5EF4-FFF2-40B4-BE49-F238E27FC236}">
                <a16:creationId xmlns:a16="http://schemas.microsoft.com/office/drawing/2014/main" id="{52DCE418-24EA-44EC-B930-33905511CE2B}"/>
              </a:ext>
            </a:extLst>
          </p:cNvPr>
          <p:cNvGrpSpPr/>
          <p:nvPr/>
        </p:nvGrpSpPr>
        <p:grpSpPr>
          <a:xfrm>
            <a:off x="10884085" y="3601365"/>
            <a:ext cx="170989" cy="97052"/>
            <a:chOff x="7493876" y="2774731"/>
            <a:chExt cx="1481958" cy="894622"/>
          </a:xfrm>
        </p:grpSpPr>
        <p:sp>
          <p:nvSpPr>
            <p:cNvPr id="558" name="Freeform 153">
              <a:extLst>
                <a:ext uri="{FF2B5EF4-FFF2-40B4-BE49-F238E27FC236}">
                  <a16:creationId xmlns:a16="http://schemas.microsoft.com/office/drawing/2014/main" id="{D487B11A-158E-4BAA-BC83-E60156F9010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59" name="Oval 154">
              <a:extLst>
                <a:ext uri="{FF2B5EF4-FFF2-40B4-BE49-F238E27FC236}">
                  <a16:creationId xmlns:a16="http://schemas.microsoft.com/office/drawing/2014/main" id="{899C8F8E-E55E-4A0D-A3D1-C411224F8910}"/>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60" name="Group 155">
              <a:extLst>
                <a:ext uri="{FF2B5EF4-FFF2-40B4-BE49-F238E27FC236}">
                  <a16:creationId xmlns:a16="http://schemas.microsoft.com/office/drawing/2014/main" id="{071F2AAD-1FFE-40AF-9CDB-D0947B6CD26C}"/>
                </a:ext>
              </a:extLst>
            </p:cNvPr>
            <p:cNvGrpSpPr/>
            <p:nvPr/>
          </p:nvGrpSpPr>
          <p:grpSpPr>
            <a:xfrm>
              <a:off x="7713663" y="2848339"/>
              <a:ext cx="1042107" cy="425543"/>
              <a:chOff x="7786941" y="2884917"/>
              <a:chExt cx="897649" cy="353919"/>
            </a:xfrm>
          </p:grpSpPr>
          <p:sp>
            <p:nvSpPr>
              <p:cNvPr id="561" name="Freeform 156">
                <a:extLst>
                  <a:ext uri="{FF2B5EF4-FFF2-40B4-BE49-F238E27FC236}">
                    <a16:creationId xmlns:a16="http://schemas.microsoft.com/office/drawing/2014/main" id="{233BB0F0-D3C8-43CF-ACC0-F75C7434A56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62" name="Freeform 157">
                <a:extLst>
                  <a:ext uri="{FF2B5EF4-FFF2-40B4-BE49-F238E27FC236}">
                    <a16:creationId xmlns:a16="http://schemas.microsoft.com/office/drawing/2014/main" id="{3AD46124-6033-4C14-9931-28EA6DA882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63" name="Freeform 158">
                <a:extLst>
                  <a:ext uri="{FF2B5EF4-FFF2-40B4-BE49-F238E27FC236}">
                    <a16:creationId xmlns:a16="http://schemas.microsoft.com/office/drawing/2014/main" id="{8865A333-CD32-4D2E-A25A-5A18D6BEE68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64" name="Freeform 159">
                <a:extLst>
                  <a:ext uri="{FF2B5EF4-FFF2-40B4-BE49-F238E27FC236}">
                    <a16:creationId xmlns:a16="http://schemas.microsoft.com/office/drawing/2014/main" id="{2308450C-7831-418B-BAFE-0C9F625DF47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65" name="Group 160">
            <a:extLst>
              <a:ext uri="{FF2B5EF4-FFF2-40B4-BE49-F238E27FC236}">
                <a16:creationId xmlns:a16="http://schemas.microsoft.com/office/drawing/2014/main" id="{F4B37DA7-E365-4D99-AB32-D473E7B21612}"/>
              </a:ext>
            </a:extLst>
          </p:cNvPr>
          <p:cNvGrpSpPr/>
          <p:nvPr/>
        </p:nvGrpSpPr>
        <p:grpSpPr>
          <a:xfrm>
            <a:off x="10410609" y="3496138"/>
            <a:ext cx="353678" cy="198344"/>
            <a:chOff x="7493876" y="2774731"/>
            <a:chExt cx="1481958" cy="894622"/>
          </a:xfrm>
        </p:grpSpPr>
        <p:sp>
          <p:nvSpPr>
            <p:cNvPr id="566" name="Freeform 161">
              <a:extLst>
                <a:ext uri="{FF2B5EF4-FFF2-40B4-BE49-F238E27FC236}">
                  <a16:creationId xmlns:a16="http://schemas.microsoft.com/office/drawing/2014/main" id="{31F3F050-B26C-4F3D-A9D7-D43F03F2188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67" name="Oval 162">
              <a:extLst>
                <a:ext uri="{FF2B5EF4-FFF2-40B4-BE49-F238E27FC236}">
                  <a16:creationId xmlns:a16="http://schemas.microsoft.com/office/drawing/2014/main" id="{5431E9CE-C8E9-4180-97D8-B1222748C7F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68" name="Group 163">
              <a:extLst>
                <a:ext uri="{FF2B5EF4-FFF2-40B4-BE49-F238E27FC236}">
                  <a16:creationId xmlns:a16="http://schemas.microsoft.com/office/drawing/2014/main" id="{08A816E4-05A7-47B0-8F43-9EAE161B7861}"/>
                </a:ext>
              </a:extLst>
            </p:cNvPr>
            <p:cNvGrpSpPr/>
            <p:nvPr/>
          </p:nvGrpSpPr>
          <p:grpSpPr>
            <a:xfrm>
              <a:off x="7713663" y="2848339"/>
              <a:ext cx="1042107" cy="425543"/>
              <a:chOff x="7786941" y="2884917"/>
              <a:chExt cx="897649" cy="353919"/>
            </a:xfrm>
          </p:grpSpPr>
          <p:sp>
            <p:nvSpPr>
              <p:cNvPr id="569" name="Freeform 164">
                <a:extLst>
                  <a:ext uri="{FF2B5EF4-FFF2-40B4-BE49-F238E27FC236}">
                    <a16:creationId xmlns:a16="http://schemas.microsoft.com/office/drawing/2014/main" id="{CD602102-587B-4685-BC6F-33F9CACBE7A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0" name="Freeform 165">
                <a:extLst>
                  <a:ext uri="{FF2B5EF4-FFF2-40B4-BE49-F238E27FC236}">
                    <a16:creationId xmlns:a16="http://schemas.microsoft.com/office/drawing/2014/main" id="{5329689E-C25A-444C-B967-ACB3DBDA501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1" name="Freeform 166">
                <a:extLst>
                  <a:ext uri="{FF2B5EF4-FFF2-40B4-BE49-F238E27FC236}">
                    <a16:creationId xmlns:a16="http://schemas.microsoft.com/office/drawing/2014/main" id="{E32B3314-9985-4A0E-9E32-535ADFB759E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2" name="Freeform 167">
                <a:extLst>
                  <a:ext uri="{FF2B5EF4-FFF2-40B4-BE49-F238E27FC236}">
                    <a16:creationId xmlns:a16="http://schemas.microsoft.com/office/drawing/2014/main" id="{CB706A09-3FAD-491D-BCD8-A1F95B5A495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73" name="Group 168">
            <a:extLst>
              <a:ext uri="{FF2B5EF4-FFF2-40B4-BE49-F238E27FC236}">
                <a16:creationId xmlns:a16="http://schemas.microsoft.com/office/drawing/2014/main" id="{77EFDB06-5789-43CA-A8F7-40AEA2FD0178}"/>
              </a:ext>
            </a:extLst>
          </p:cNvPr>
          <p:cNvGrpSpPr/>
          <p:nvPr/>
        </p:nvGrpSpPr>
        <p:grpSpPr>
          <a:xfrm>
            <a:off x="9948724" y="2202292"/>
            <a:ext cx="353678" cy="198344"/>
            <a:chOff x="7493876" y="2774731"/>
            <a:chExt cx="1481958" cy="894622"/>
          </a:xfrm>
        </p:grpSpPr>
        <p:sp>
          <p:nvSpPr>
            <p:cNvPr id="574" name="Freeform 169">
              <a:extLst>
                <a:ext uri="{FF2B5EF4-FFF2-40B4-BE49-F238E27FC236}">
                  <a16:creationId xmlns:a16="http://schemas.microsoft.com/office/drawing/2014/main" id="{F4CDD792-8561-4631-A8A7-FA5B8A6D6E5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75" name="Oval 170">
              <a:extLst>
                <a:ext uri="{FF2B5EF4-FFF2-40B4-BE49-F238E27FC236}">
                  <a16:creationId xmlns:a16="http://schemas.microsoft.com/office/drawing/2014/main" id="{57C419A4-9ABA-4AAD-A24C-76D5D6176D9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76" name="Group 171">
              <a:extLst>
                <a:ext uri="{FF2B5EF4-FFF2-40B4-BE49-F238E27FC236}">
                  <a16:creationId xmlns:a16="http://schemas.microsoft.com/office/drawing/2014/main" id="{EFA56E69-6F56-4B40-A427-D0603D11BCAE}"/>
                </a:ext>
              </a:extLst>
            </p:cNvPr>
            <p:cNvGrpSpPr/>
            <p:nvPr/>
          </p:nvGrpSpPr>
          <p:grpSpPr>
            <a:xfrm>
              <a:off x="7713663" y="2848339"/>
              <a:ext cx="1042107" cy="425543"/>
              <a:chOff x="7786941" y="2884917"/>
              <a:chExt cx="897649" cy="353919"/>
            </a:xfrm>
          </p:grpSpPr>
          <p:sp>
            <p:nvSpPr>
              <p:cNvPr id="577" name="Freeform 172">
                <a:extLst>
                  <a:ext uri="{FF2B5EF4-FFF2-40B4-BE49-F238E27FC236}">
                    <a16:creationId xmlns:a16="http://schemas.microsoft.com/office/drawing/2014/main" id="{6D8E6A8A-CF8F-494C-90BA-6D481BFFAF4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8" name="Freeform 173">
                <a:extLst>
                  <a:ext uri="{FF2B5EF4-FFF2-40B4-BE49-F238E27FC236}">
                    <a16:creationId xmlns:a16="http://schemas.microsoft.com/office/drawing/2014/main" id="{018675D0-071B-4381-A63C-F7CB7F9B25D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9" name="Freeform 174">
                <a:extLst>
                  <a:ext uri="{FF2B5EF4-FFF2-40B4-BE49-F238E27FC236}">
                    <a16:creationId xmlns:a16="http://schemas.microsoft.com/office/drawing/2014/main" id="{13337703-C3C7-4341-87E3-27192969998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80" name="Freeform 175">
                <a:extLst>
                  <a:ext uri="{FF2B5EF4-FFF2-40B4-BE49-F238E27FC236}">
                    <a16:creationId xmlns:a16="http://schemas.microsoft.com/office/drawing/2014/main" id="{B4A3CCA6-81B6-4052-8972-A62FF1019EF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81" name="Group 176">
            <a:extLst>
              <a:ext uri="{FF2B5EF4-FFF2-40B4-BE49-F238E27FC236}">
                <a16:creationId xmlns:a16="http://schemas.microsoft.com/office/drawing/2014/main" id="{3E83800D-CC51-4302-BAC4-7DB59B33E420}"/>
              </a:ext>
            </a:extLst>
          </p:cNvPr>
          <p:cNvGrpSpPr/>
          <p:nvPr/>
        </p:nvGrpSpPr>
        <p:grpSpPr>
          <a:xfrm>
            <a:off x="10527214" y="2613367"/>
            <a:ext cx="353678" cy="198344"/>
            <a:chOff x="7493876" y="2774731"/>
            <a:chExt cx="1481958" cy="894622"/>
          </a:xfrm>
        </p:grpSpPr>
        <p:sp>
          <p:nvSpPr>
            <p:cNvPr id="582" name="Freeform 177">
              <a:extLst>
                <a:ext uri="{FF2B5EF4-FFF2-40B4-BE49-F238E27FC236}">
                  <a16:creationId xmlns:a16="http://schemas.microsoft.com/office/drawing/2014/main" id="{375D8B48-B1B1-4B69-8ADD-1ED2F5766F5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83" name="Oval 178">
              <a:extLst>
                <a:ext uri="{FF2B5EF4-FFF2-40B4-BE49-F238E27FC236}">
                  <a16:creationId xmlns:a16="http://schemas.microsoft.com/office/drawing/2014/main" id="{DD76FD20-E6CF-49EE-BB9F-7167A628C46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84" name="Group 179">
              <a:extLst>
                <a:ext uri="{FF2B5EF4-FFF2-40B4-BE49-F238E27FC236}">
                  <a16:creationId xmlns:a16="http://schemas.microsoft.com/office/drawing/2014/main" id="{8B6B2DF2-1160-41E3-9104-87EC1C215478}"/>
                </a:ext>
              </a:extLst>
            </p:cNvPr>
            <p:cNvGrpSpPr/>
            <p:nvPr/>
          </p:nvGrpSpPr>
          <p:grpSpPr>
            <a:xfrm>
              <a:off x="7713663" y="2848339"/>
              <a:ext cx="1042107" cy="425543"/>
              <a:chOff x="7786941" y="2884917"/>
              <a:chExt cx="897649" cy="353919"/>
            </a:xfrm>
          </p:grpSpPr>
          <p:sp>
            <p:nvSpPr>
              <p:cNvPr id="585" name="Freeform 180">
                <a:extLst>
                  <a:ext uri="{FF2B5EF4-FFF2-40B4-BE49-F238E27FC236}">
                    <a16:creationId xmlns:a16="http://schemas.microsoft.com/office/drawing/2014/main" id="{C3F68814-4C88-4C7B-81AF-E39D868B21A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86" name="Freeform 181">
                <a:extLst>
                  <a:ext uri="{FF2B5EF4-FFF2-40B4-BE49-F238E27FC236}">
                    <a16:creationId xmlns:a16="http://schemas.microsoft.com/office/drawing/2014/main" id="{4A4DF3B9-7579-495F-B5AA-54C326E3695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87" name="Freeform 182">
                <a:extLst>
                  <a:ext uri="{FF2B5EF4-FFF2-40B4-BE49-F238E27FC236}">
                    <a16:creationId xmlns:a16="http://schemas.microsoft.com/office/drawing/2014/main" id="{9C181132-2229-46A2-A0AB-B13EE0E3DB5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88" name="Freeform 183">
                <a:extLst>
                  <a:ext uri="{FF2B5EF4-FFF2-40B4-BE49-F238E27FC236}">
                    <a16:creationId xmlns:a16="http://schemas.microsoft.com/office/drawing/2014/main" id="{3A680DC9-8672-4625-B402-AA346FE8ED5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89" name="Group 184">
            <a:extLst>
              <a:ext uri="{FF2B5EF4-FFF2-40B4-BE49-F238E27FC236}">
                <a16:creationId xmlns:a16="http://schemas.microsoft.com/office/drawing/2014/main" id="{B5E4EF66-64BC-48BB-96B7-7DB4FC533FBA}"/>
              </a:ext>
            </a:extLst>
          </p:cNvPr>
          <p:cNvGrpSpPr/>
          <p:nvPr/>
        </p:nvGrpSpPr>
        <p:grpSpPr>
          <a:xfrm>
            <a:off x="10643825" y="2107963"/>
            <a:ext cx="353678" cy="198344"/>
            <a:chOff x="7493876" y="2774731"/>
            <a:chExt cx="1481958" cy="894622"/>
          </a:xfrm>
        </p:grpSpPr>
        <p:sp>
          <p:nvSpPr>
            <p:cNvPr id="590" name="Freeform 185">
              <a:extLst>
                <a:ext uri="{FF2B5EF4-FFF2-40B4-BE49-F238E27FC236}">
                  <a16:creationId xmlns:a16="http://schemas.microsoft.com/office/drawing/2014/main" id="{4005F594-0B61-49EB-BD87-74F65F42528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91" name="Oval 186">
              <a:extLst>
                <a:ext uri="{FF2B5EF4-FFF2-40B4-BE49-F238E27FC236}">
                  <a16:creationId xmlns:a16="http://schemas.microsoft.com/office/drawing/2014/main" id="{A720B35B-4122-4A5B-91F9-E77A183EFD0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92" name="Group 187">
              <a:extLst>
                <a:ext uri="{FF2B5EF4-FFF2-40B4-BE49-F238E27FC236}">
                  <a16:creationId xmlns:a16="http://schemas.microsoft.com/office/drawing/2014/main" id="{9C1BE4F1-C9B3-41D4-8199-DBED74B8736C}"/>
                </a:ext>
              </a:extLst>
            </p:cNvPr>
            <p:cNvGrpSpPr/>
            <p:nvPr/>
          </p:nvGrpSpPr>
          <p:grpSpPr>
            <a:xfrm>
              <a:off x="7713663" y="2848339"/>
              <a:ext cx="1042107" cy="425543"/>
              <a:chOff x="7786941" y="2884917"/>
              <a:chExt cx="897649" cy="353919"/>
            </a:xfrm>
          </p:grpSpPr>
          <p:sp>
            <p:nvSpPr>
              <p:cNvPr id="593" name="Freeform 188">
                <a:extLst>
                  <a:ext uri="{FF2B5EF4-FFF2-40B4-BE49-F238E27FC236}">
                    <a16:creationId xmlns:a16="http://schemas.microsoft.com/office/drawing/2014/main" id="{CA321DB8-B336-4106-865F-4F089F9CDFC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94" name="Freeform 189">
                <a:extLst>
                  <a:ext uri="{FF2B5EF4-FFF2-40B4-BE49-F238E27FC236}">
                    <a16:creationId xmlns:a16="http://schemas.microsoft.com/office/drawing/2014/main" id="{258F6064-C1DB-49B4-A2C4-FC06FC59A04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95" name="Freeform 190">
                <a:extLst>
                  <a:ext uri="{FF2B5EF4-FFF2-40B4-BE49-F238E27FC236}">
                    <a16:creationId xmlns:a16="http://schemas.microsoft.com/office/drawing/2014/main" id="{7010DE1F-90CF-4E10-AB0E-84C0285151C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96" name="Freeform 191">
                <a:extLst>
                  <a:ext uri="{FF2B5EF4-FFF2-40B4-BE49-F238E27FC236}">
                    <a16:creationId xmlns:a16="http://schemas.microsoft.com/office/drawing/2014/main" id="{E8F33FAD-70BD-40C4-B89F-FFD39B63B8C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97" name="Group 192">
            <a:extLst>
              <a:ext uri="{FF2B5EF4-FFF2-40B4-BE49-F238E27FC236}">
                <a16:creationId xmlns:a16="http://schemas.microsoft.com/office/drawing/2014/main" id="{2D449D6F-F355-4B82-BF00-55348E19EB03}"/>
              </a:ext>
            </a:extLst>
          </p:cNvPr>
          <p:cNvGrpSpPr/>
          <p:nvPr/>
        </p:nvGrpSpPr>
        <p:grpSpPr>
          <a:xfrm>
            <a:off x="9098788" y="3956624"/>
            <a:ext cx="367224" cy="240304"/>
            <a:chOff x="7493876" y="2774731"/>
            <a:chExt cx="1481958" cy="894622"/>
          </a:xfrm>
        </p:grpSpPr>
        <p:sp>
          <p:nvSpPr>
            <p:cNvPr id="598" name="Freeform 193">
              <a:extLst>
                <a:ext uri="{FF2B5EF4-FFF2-40B4-BE49-F238E27FC236}">
                  <a16:creationId xmlns:a16="http://schemas.microsoft.com/office/drawing/2014/main" id="{2611C714-43F0-45B6-A0D0-CE0BBAADEF6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99" name="Oval 194">
              <a:extLst>
                <a:ext uri="{FF2B5EF4-FFF2-40B4-BE49-F238E27FC236}">
                  <a16:creationId xmlns:a16="http://schemas.microsoft.com/office/drawing/2014/main" id="{AB0FBC30-3D27-4317-BF06-85D82FB1D3C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00" name="Group 195">
              <a:extLst>
                <a:ext uri="{FF2B5EF4-FFF2-40B4-BE49-F238E27FC236}">
                  <a16:creationId xmlns:a16="http://schemas.microsoft.com/office/drawing/2014/main" id="{0874C253-B160-4F0E-8B1D-3D69114C5CD0}"/>
                </a:ext>
              </a:extLst>
            </p:cNvPr>
            <p:cNvGrpSpPr/>
            <p:nvPr/>
          </p:nvGrpSpPr>
          <p:grpSpPr>
            <a:xfrm>
              <a:off x="7713663" y="2848339"/>
              <a:ext cx="1042107" cy="425543"/>
              <a:chOff x="7786941" y="2884917"/>
              <a:chExt cx="897649" cy="353919"/>
            </a:xfrm>
          </p:grpSpPr>
          <p:sp>
            <p:nvSpPr>
              <p:cNvPr id="601" name="Freeform 196">
                <a:extLst>
                  <a:ext uri="{FF2B5EF4-FFF2-40B4-BE49-F238E27FC236}">
                    <a16:creationId xmlns:a16="http://schemas.microsoft.com/office/drawing/2014/main" id="{F15608A9-6E6C-465D-B984-7E87C316815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02" name="Freeform 197">
                <a:extLst>
                  <a:ext uri="{FF2B5EF4-FFF2-40B4-BE49-F238E27FC236}">
                    <a16:creationId xmlns:a16="http://schemas.microsoft.com/office/drawing/2014/main" id="{B4D933DE-9679-49B4-A815-6A5547F4D9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03" name="Freeform 198">
                <a:extLst>
                  <a:ext uri="{FF2B5EF4-FFF2-40B4-BE49-F238E27FC236}">
                    <a16:creationId xmlns:a16="http://schemas.microsoft.com/office/drawing/2014/main" id="{200F6C10-E2DE-4AD8-A503-F27E58A5CCF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04" name="Freeform 199">
                <a:extLst>
                  <a:ext uri="{FF2B5EF4-FFF2-40B4-BE49-F238E27FC236}">
                    <a16:creationId xmlns:a16="http://schemas.microsoft.com/office/drawing/2014/main" id="{40E24719-8C38-4DCC-A859-305816DD17C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05" name="Group 200">
            <a:extLst>
              <a:ext uri="{FF2B5EF4-FFF2-40B4-BE49-F238E27FC236}">
                <a16:creationId xmlns:a16="http://schemas.microsoft.com/office/drawing/2014/main" id="{E77790D8-426A-42BC-A4AD-285889602C8F}"/>
              </a:ext>
            </a:extLst>
          </p:cNvPr>
          <p:cNvGrpSpPr/>
          <p:nvPr/>
        </p:nvGrpSpPr>
        <p:grpSpPr>
          <a:xfrm>
            <a:off x="9980126" y="2661565"/>
            <a:ext cx="353678" cy="198344"/>
            <a:chOff x="7493876" y="2774731"/>
            <a:chExt cx="1481958" cy="894622"/>
          </a:xfrm>
        </p:grpSpPr>
        <p:sp>
          <p:nvSpPr>
            <p:cNvPr id="606" name="Freeform 201">
              <a:extLst>
                <a:ext uri="{FF2B5EF4-FFF2-40B4-BE49-F238E27FC236}">
                  <a16:creationId xmlns:a16="http://schemas.microsoft.com/office/drawing/2014/main" id="{D84C7679-141D-4914-84E7-30D4B33434E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07" name="Oval 202">
              <a:extLst>
                <a:ext uri="{FF2B5EF4-FFF2-40B4-BE49-F238E27FC236}">
                  <a16:creationId xmlns:a16="http://schemas.microsoft.com/office/drawing/2014/main" id="{F3734631-8BAE-4635-BB21-307F59BDB7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08" name="Group 203">
              <a:extLst>
                <a:ext uri="{FF2B5EF4-FFF2-40B4-BE49-F238E27FC236}">
                  <a16:creationId xmlns:a16="http://schemas.microsoft.com/office/drawing/2014/main" id="{547B0C3B-C1F3-476C-BC4A-CCFD4DCE8B79}"/>
                </a:ext>
              </a:extLst>
            </p:cNvPr>
            <p:cNvGrpSpPr/>
            <p:nvPr/>
          </p:nvGrpSpPr>
          <p:grpSpPr>
            <a:xfrm>
              <a:off x="7713663" y="2848339"/>
              <a:ext cx="1042107" cy="425543"/>
              <a:chOff x="7786941" y="2884917"/>
              <a:chExt cx="897649" cy="353919"/>
            </a:xfrm>
          </p:grpSpPr>
          <p:sp>
            <p:nvSpPr>
              <p:cNvPr id="609" name="Freeform 204">
                <a:extLst>
                  <a:ext uri="{FF2B5EF4-FFF2-40B4-BE49-F238E27FC236}">
                    <a16:creationId xmlns:a16="http://schemas.microsoft.com/office/drawing/2014/main" id="{4D738493-6322-404B-B2C8-574DE55ECCE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0" name="Freeform 205">
                <a:extLst>
                  <a:ext uri="{FF2B5EF4-FFF2-40B4-BE49-F238E27FC236}">
                    <a16:creationId xmlns:a16="http://schemas.microsoft.com/office/drawing/2014/main" id="{C520B894-AA3B-4EDE-946E-87014B09FEE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1" name="Freeform 206">
                <a:extLst>
                  <a:ext uri="{FF2B5EF4-FFF2-40B4-BE49-F238E27FC236}">
                    <a16:creationId xmlns:a16="http://schemas.microsoft.com/office/drawing/2014/main" id="{4E6744B4-2DEC-480F-97F0-5B65BDA0A21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2" name="Freeform 207">
                <a:extLst>
                  <a:ext uri="{FF2B5EF4-FFF2-40B4-BE49-F238E27FC236}">
                    <a16:creationId xmlns:a16="http://schemas.microsoft.com/office/drawing/2014/main" id="{566F4DA7-AFE3-47B8-8EEB-AECF69916E0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13" name="Group 208">
            <a:extLst>
              <a:ext uri="{FF2B5EF4-FFF2-40B4-BE49-F238E27FC236}">
                <a16:creationId xmlns:a16="http://schemas.microsoft.com/office/drawing/2014/main" id="{310E4B20-EF9C-4249-829D-00892AAF4291}"/>
              </a:ext>
            </a:extLst>
          </p:cNvPr>
          <p:cNvGrpSpPr/>
          <p:nvPr/>
        </p:nvGrpSpPr>
        <p:grpSpPr>
          <a:xfrm>
            <a:off x="9497138" y="3394032"/>
            <a:ext cx="367224" cy="240304"/>
            <a:chOff x="7493876" y="2774731"/>
            <a:chExt cx="1481958" cy="894622"/>
          </a:xfrm>
        </p:grpSpPr>
        <p:sp>
          <p:nvSpPr>
            <p:cNvPr id="614" name="Freeform 209">
              <a:extLst>
                <a:ext uri="{FF2B5EF4-FFF2-40B4-BE49-F238E27FC236}">
                  <a16:creationId xmlns:a16="http://schemas.microsoft.com/office/drawing/2014/main" id="{C0215B11-4A37-4601-89D5-312A1A69FFC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15" name="Oval 210">
              <a:extLst>
                <a:ext uri="{FF2B5EF4-FFF2-40B4-BE49-F238E27FC236}">
                  <a16:creationId xmlns:a16="http://schemas.microsoft.com/office/drawing/2014/main" id="{D39F4E47-0C6B-4E99-AE94-30F52008F2F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16" name="Group 211">
              <a:extLst>
                <a:ext uri="{FF2B5EF4-FFF2-40B4-BE49-F238E27FC236}">
                  <a16:creationId xmlns:a16="http://schemas.microsoft.com/office/drawing/2014/main" id="{0999AFC8-12DD-4F18-ADF9-0460F3B3EA32}"/>
                </a:ext>
              </a:extLst>
            </p:cNvPr>
            <p:cNvGrpSpPr/>
            <p:nvPr/>
          </p:nvGrpSpPr>
          <p:grpSpPr>
            <a:xfrm>
              <a:off x="7713663" y="2848339"/>
              <a:ext cx="1042107" cy="425543"/>
              <a:chOff x="7786941" y="2884917"/>
              <a:chExt cx="897649" cy="353919"/>
            </a:xfrm>
          </p:grpSpPr>
          <p:sp>
            <p:nvSpPr>
              <p:cNvPr id="617" name="Freeform 212">
                <a:extLst>
                  <a:ext uri="{FF2B5EF4-FFF2-40B4-BE49-F238E27FC236}">
                    <a16:creationId xmlns:a16="http://schemas.microsoft.com/office/drawing/2014/main" id="{12450890-6329-4297-B20F-14406C9D254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8" name="Freeform 213">
                <a:extLst>
                  <a:ext uri="{FF2B5EF4-FFF2-40B4-BE49-F238E27FC236}">
                    <a16:creationId xmlns:a16="http://schemas.microsoft.com/office/drawing/2014/main" id="{63518F75-EE84-447C-847C-A4FB2A561A6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9" name="Freeform 214">
                <a:extLst>
                  <a:ext uri="{FF2B5EF4-FFF2-40B4-BE49-F238E27FC236}">
                    <a16:creationId xmlns:a16="http://schemas.microsoft.com/office/drawing/2014/main" id="{946C0529-2459-4FF7-BD4C-CA0219B7460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20" name="Freeform 215">
                <a:extLst>
                  <a:ext uri="{FF2B5EF4-FFF2-40B4-BE49-F238E27FC236}">
                    <a16:creationId xmlns:a16="http://schemas.microsoft.com/office/drawing/2014/main" id="{F50F0F48-781D-4268-BD75-968399AF6E4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21" name="Group 216">
            <a:extLst>
              <a:ext uri="{FF2B5EF4-FFF2-40B4-BE49-F238E27FC236}">
                <a16:creationId xmlns:a16="http://schemas.microsoft.com/office/drawing/2014/main" id="{849D0D87-47CB-4E38-8147-4C7FAAF50F8C}"/>
              </a:ext>
            </a:extLst>
          </p:cNvPr>
          <p:cNvGrpSpPr/>
          <p:nvPr/>
        </p:nvGrpSpPr>
        <p:grpSpPr>
          <a:xfrm>
            <a:off x="9601554" y="3999763"/>
            <a:ext cx="367224" cy="240304"/>
            <a:chOff x="7493876" y="2774731"/>
            <a:chExt cx="1481958" cy="894622"/>
          </a:xfrm>
        </p:grpSpPr>
        <p:sp>
          <p:nvSpPr>
            <p:cNvPr id="622" name="Freeform 217">
              <a:extLst>
                <a:ext uri="{FF2B5EF4-FFF2-40B4-BE49-F238E27FC236}">
                  <a16:creationId xmlns:a16="http://schemas.microsoft.com/office/drawing/2014/main" id="{E4FF4542-98FC-4F65-ABBB-F57EF35EEDF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23" name="Oval 218">
              <a:extLst>
                <a:ext uri="{FF2B5EF4-FFF2-40B4-BE49-F238E27FC236}">
                  <a16:creationId xmlns:a16="http://schemas.microsoft.com/office/drawing/2014/main" id="{37BCD6DA-2CF6-40C3-8B12-5FE4DFD09FA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24" name="Group 219">
              <a:extLst>
                <a:ext uri="{FF2B5EF4-FFF2-40B4-BE49-F238E27FC236}">
                  <a16:creationId xmlns:a16="http://schemas.microsoft.com/office/drawing/2014/main" id="{644F589E-9D86-47BE-9399-C2E9EF6A9419}"/>
                </a:ext>
              </a:extLst>
            </p:cNvPr>
            <p:cNvGrpSpPr/>
            <p:nvPr/>
          </p:nvGrpSpPr>
          <p:grpSpPr>
            <a:xfrm>
              <a:off x="7713663" y="2848339"/>
              <a:ext cx="1042107" cy="425543"/>
              <a:chOff x="7786941" y="2884917"/>
              <a:chExt cx="897649" cy="353919"/>
            </a:xfrm>
          </p:grpSpPr>
          <p:sp>
            <p:nvSpPr>
              <p:cNvPr id="625" name="Freeform 220">
                <a:extLst>
                  <a:ext uri="{FF2B5EF4-FFF2-40B4-BE49-F238E27FC236}">
                    <a16:creationId xmlns:a16="http://schemas.microsoft.com/office/drawing/2014/main" id="{EDE921A9-F4E9-468C-A8AF-98D8CBC9BC7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26" name="Freeform 221">
                <a:extLst>
                  <a:ext uri="{FF2B5EF4-FFF2-40B4-BE49-F238E27FC236}">
                    <a16:creationId xmlns:a16="http://schemas.microsoft.com/office/drawing/2014/main" id="{F539B9C6-2E24-4A13-A16F-5F7621C8C29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27" name="Freeform 222">
                <a:extLst>
                  <a:ext uri="{FF2B5EF4-FFF2-40B4-BE49-F238E27FC236}">
                    <a16:creationId xmlns:a16="http://schemas.microsoft.com/office/drawing/2014/main" id="{6C242EDA-28D5-4BF4-814E-D18604E7AE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28" name="Freeform 223">
                <a:extLst>
                  <a:ext uri="{FF2B5EF4-FFF2-40B4-BE49-F238E27FC236}">
                    <a16:creationId xmlns:a16="http://schemas.microsoft.com/office/drawing/2014/main" id="{BC37D805-177F-47B2-BE51-A0DA2AFD9CF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29" name="Group 224">
            <a:extLst>
              <a:ext uri="{FF2B5EF4-FFF2-40B4-BE49-F238E27FC236}">
                <a16:creationId xmlns:a16="http://schemas.microsoft.com/office/drawing/2014/main" id="{A928F4F3-EB24-423C-A7F5-7808E7A2B4D1}"/>
              </a:ext>
            </a:extLst>
          </p:cNvPr>
          <p:cNvGrpSpPr/>
          <p:nvPr/>
        </p:nvGrpSpPr>
        <p:grpSpPr>
          <a:xfrm>
            <a:off x="10375259" y="3992325"/>
            <a:ext cx="353678" cy="198344"/>
            <a:chOff x="7493876" y="2774731"/>
            <a:chExt cx="1481958" cy="894622"/>
          </a:xfrm>
        </p:grpSpPr>
        <p:sp>
          <p:nvSpPr>
            <p:cNvPr id="630" name="Freeform 225">
              <a:extLst>
                <a:ext uri="{FF2B5EF4-FFF2-40B4-BE49-F238E27FC236}">
                  <a16:creationId xmlns:a16="http://schemas.microsoft.com/office/drawing/2014/main" id="{BC0FC8A3-7E72-44C1-89F4-476FF569574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31" name="Oval 226">
              <a:extLst>
                <a:ext uri="{FF2B5EF4-FFF2-40B4-BE49-F238E27FC236}">
                  <a16:creationId xmlns:a16="http://schemas.microsoft.com/office/drawing/2014/main" id="{549DE86D-726F-459A-913B-12D3218BBA8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32" name="Group 227">
              <a:extLst>
                <a:ext uri="{FF2B5EF4-FFF2-40B4-BE49-F238E27FC236}">
                  <a16:creationId xmlns:a16="http://schemas.microsoft.com/office/drawing/2014/main" id="{E4678D0B-E53B-481B-BFD9-2E09F45A0419}"/>
                </a:ext>
              </a:extLst>
            </p:cNvPr>
            <p:cNvGrpSpPr/>
            <p:nvPr/>
          </p:nvGrpSpPr>
          <p:grpSpPr>
            <a:xfrm>
              <a:off x="7713663" y="2848339"/>
              <a:ext cx="1042107" cy="425543"/>
              <a:chOff x="7786941" y="2884917"/>
              <a:chExt cx="897649" cy="353919"/>
            </a:xfrm>
          </p:grpSpPr>
          <p:sp>
            <p:nvSpPr>
              <p:cNvPr id="633" name="Freeform 228">
                <a:extLst>
                  <a:ext uri="{FF2B5EF4-FFF2-40B4-BE49-F238E27FC236}">
                    <a16:creationId xmlns:a16="http://schemas.microsoft.com/office/drawing/2014/main" id="{5546F118-E32F-4DDF-97AD-E116C9E6046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34" name="Freeform 229">
                <a:extLst>
                  <a:ext uri="{FF2B5EF4-FFF2-40B4-BE49-F238E27FC236}">
                    <a16:creationId xmlns:a16="http://schemas.microsoft.com/office/drawing/2014/main" id="{A5611F3A-AC48-414F-A989-C1558E618FA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35" name="Freeform 230">
                <a:extLst>
                  <a:ext uri="{FF2B5EF4-FFF2-40B4-BE49-F238E27FC236}">
                    <a16:creationId xmlns:a16="http://schemas.microsoft.com/office/drawing/2014/main" id="{E6539FA8-8706-49F3-8A5B-A332078C2C3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36" name="Freeform 231">
                <a:extLst>
                  <a:ext uri="{FF2B5EF4-FFF2-40B4-BE49-F238E27FC236}">
                    <a16:creationId xmlns:a16="http://schemas.microsoft.com/office/drawing/2014/main" id="{296BFA42-B773-4199-BF8C-AFCBF568A5B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37" name="Group 232">
            <a:extLst>
              <a:ext uri="{FF2B5EF4-FFF2-40B4-BE49-F238E27FC236}">
                <a16:creationId xmlns:a16="http://schemas.microsoft.com/office/drawing/2014/main" id="{D659C805-48F3-418B-8AD1-70B9C5D78EA3}"/>
              </a:ext>
            </a:extLst>
          </p:cNvPr>
          <p:cNvGrpSpPr/>
          <p:nvPr/>
        </p:nvGrpSpPr>
        <p:grpSpPr>
          <a:xfrm>
            <a:off x="9247893" y="4775686"/>
            <a:ext cx="393760" cy="218578"/>
            <a:chOff x="7493876" y="2774731"/>
            <a:chExt cx="1481958" cy="894622"/>
          </a:xfrm>
        </p:grpSpPr>
        <p:sp>
          <p:nvSpPr>
            <p:cNvPr id="638" name="Freeform 233">
              <a:extLst>
                <a:ext uri="{FF2B5EF4-FFF2-40B4-BE49-F238E27FC236}">
                  <a16:creationId xmlns:a16="http://schemas.microsoft.com/office/drawing/2014/main" id="{F3BFC1FA-B69A-4AEC-ACB3-47E1BDFDA08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39" name="Oval 234">
              <a:extLst>
                <a:ext uri="{FF2B5EF4-FFF2-40B4-BE49-F238E27FC236}">
                  <a16:creationId xmlns:a16="http://schemas.microsoft.com/office/drawing/2014/main" id="{69112B93-34C2-4FB2-9D5F-4EF3C3F5727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40" name="Group 235">
              <a:extLst>
                <a:ext uri="{FF2B5EF4-FFF2-40B4-BE49-F238E27FC236}">
                  <a16:creationId xmlns:a16="http://schemas.microsoft.com/office/drawing/2014/main" id="{8CF20749-0BFC-49B7-8AB4-7AD85C9DBB07}"/>
                </a:ext>
              </a:extLst>
            </p:cNvPr>
            <p:cNvGrpSpPr/>
            <p:nvPr/>
          </p:nvGrpSpPr>
          <p:grpSpPr>
            <a:xfrm>
              <a:off x="7713663" y="2848339"/>
              <a:ext cx="1042107" cy="425543"/>
              <a:chOff x="7786941" y="2884917"/>
              <a:chExt cx="897649" cy="353919"/>
            </a:xfrm>
          </p:grpSpPr>
          <p:sp>
            <p:nvSpPr>
              <p:cNvPr id="641" name="Freeform 236">
                <a:extLst>
                  <a:ext uri="{FF2B5EF4-FFF2-40B4-BE49-F238E27FC236}">
                    <a16:creationId xmlns:a16="http://schemas.microsoft.com/office/drawing/2014/main" id="{9DAF8000-E4ED-4AE3-9FD2-07DBE51F885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42" name="Freeform 237">
                <a:extLst>
                  <a:ext uri="{FF2B5EF4-FFF2-40B4-BE49-F238E27FC236}">
                    <a16:creationId xmlns:a16="http://schemas.microsoft.com/office/drawing/2014/main" id="{74D3027D-8145-45E7-8058-60CFA3667B7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43" name="Freeform 238">
                <a:extLst>
                  <a:ext uri="{FF2B5EF4-FFF2-40B4-BE49-F238E27FC236}">
                    <a16:creationId xmlns:a16="http://schemas.microsoft.com/office/drawing/2014/main" id="{6D71C933-F937-4AD9-B850-FDE8D128E61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44" name="Freeform 239">
                <a:extLst>
                  <a:ext uri="{FF2B5EF4-FFF2-40B4-BE49-F238E27FC236}">
                    <a16:creationId xmlns:a16="http://schemas.microsoft.com/office/drawing/2014/main" id="{86193119-07BE-4DEE-8B05-6C59CA6E9BE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45" name="Group 240">
            <a:extLst>
              <a:ext uri="{FF2B5EF4-FFF2-40B4-BE49-F238E27FC236}">
                <a16:creationId xmlns:a16="http://schemas.microsoft.com/office/drawing/2014/main" id="{2B0E6FAA-8BE4-4F58-8001-BEFA0319E874}"/>
              </a:ext>
            </a:extLst>
          </p:cNvPr>
          <p:cNvGrpSpPr/>
          <p:nvPr/>
        </p:nvGrpSpPr>
        <p:grpSpPr>
          <a:xfrm>
            <a:off x="10925982" y="4369125"/>
            <a:ext cx="228295" cy="120400"/>
            <a:chOff x="7493876" y="2774731"/>
            <a:chExt cx="1481958" cy="894622"/>
          </a:xfrm>
        </p:grpSpPr>
        <p:sp>
          <p:nvSpPr>
            <p:cNvPr id="646" name="Freeform 241">
              <a:extLst>
                <a:ext uri="{FF2B5EF4-FFF2-40B4-BE49-F238E27FC236}">
                  <a16:creationId xmlns:a16="http://schemas.microsoft.com/office/drawing/2014/main" id="{C55E92FD-FE44-48A0-84A9-E361FE130AB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47" name="Oval 242">
              <a:extLst>
                <a:ext uri="{FF2B5EF4-FFF2-40B4-BE49-F238E27FC236}">
                  <a16:creationId xmlns:a16="http://schemas.microsoft.com/office/drawing/2014/main" id="{6BB1A707-1BCB-4722-8D61-64E3618ADD48}"/>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48" name="Group 243">
              <a:extLst>
                <a:ext uri="{FF2B5EF4-FFF2-40B4-BE49-F238E27FC236}">
                  <a16:creationId xmlns:a16="http://schemas.microsoft.com/office/drawing/2014/main" id="{BFD42EB7-CA12-4179-9713-241C13DFB338}"/>
                </a:ext>
              </a:extLst>
            </p:cNvPr>
            <p:cNvGrpSpPr/>
            <p:nvPr/>
          </p:nvGrpSpPr>
          <p:grpSpPr>
            <a:xfrm>
              <a:off x="7713663" y="2848339"/>
              <a:ext cx="1042107" cy="425543"/>
              <a:chOff x="7786941" y="2884917"/>
              <a:chExt cx="897649" cy="353919"/>
            </a:xfrm>
          </p:grpSpPr>
          <p:sp>
            <p:nvSpPr>
              <p:cNvPr id="649" name="Freeform 244">
                <a:extLst>
                  <a:ext uri="{FF2B5EF4-FFF2-40B4-BE49-F238E27FC236}">
                    <a16:creationId xmlns:a16="http://schemas.microsoft.com/office/drawing/2014/main" id="{671A7C7A-803F-4800-BDF9-D8D85DBB742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50" name="Freeform 245">
                <a:extLst>
                  <a:ext uri="{FF2B5EF4-FFF2-40B4-BE49-F238E27FC236}">
                    <a16:creationId xmlns:a16="http://schemas.microsoft.com/office/drawing/2014/main" id="{29BDE289-9A56-459C-9B8E-F9FE2F2A41C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51" name="Freeform 246">
                <a:extLst>
                  <a:ext uri="{FF2B5EF4-FFF2-40B4-BE49-F238E27FC236}">
                    <a16:creationId xmlns:a16="http://schemas.microsoft.com/office/drawing/2014/main" id="{E66EC21B-D10F-4F3F-8BA8-978A84EFF3C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52" name="Freeform 247">
                <a:extLst>
                  <a:ext uri="{FF2B5EF4-FFF2-40B4-BE49-F238E27FC236}">
                    <a16:creationId xmlns:a16="http://schemas.microsoft.com/office/drawing/2014/main" id="{2211DC6B-74E6-4E5F-AD1B-18F2AECE8D2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53" name="Group 248">
            <a:extLst>
              <a:ext uri="{FF2B5EF4-FFF2-40B4-BE49-F238E27FC236}">
                <a16:creationId xmlns:a16="http://schemas.microsoft.com/office/drawing/2014/main" id="{C039F341-32D7-402B-9458-3E4A31C66C59}"/>
              </a:ext>
            </a:extLst>
          </p:cNvPr>
          <p:cNvGrpSpPr/>
          <p:nvPr/>
        </p:nvGrpSpPr>
        <p:grpSpPr>
          <a:xfrm>
            <a:off x="7439074" y="2356613"/>
            <a:ext cx="534987" cy="407988"/>
            <a:chOff x="7432700" y="2327293"/>
            <a:chExt cx="534987" cy="407988"/>
          </a:xfrm>
        </p:grpSpPr>
        <p:pic>
          <p:nvPicPr>
            <p:cNvPr id="654" name="Picture 1017" descr="antenna_stylized">
              <a:extLst>
                <a:ext uri="{FF2B5EF4-FFF2-40B4-BE49-F238E27FC236}">
                  <a16:creationId xmlns:a16="http://schemas.microsoft.com/office/drawing/2014/main" id="{BF6435CF-30CC-4BDA-BAC1-71D9FD03652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 name="Picture 1018" descr="laptop_keyboard">
              <a:extLst>
                <a:ext uri="{FF2B5EF4-FFF2-40B4-BE49-F238E27FC236}">
                  <a16:creationId xmlns:a16="http://schemas.microsoft.com/office/drawing/2014/main" id="{2FF9B94C-C7C1-4D84-9309-72ED0D6C4D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6" name="Freeform 1019">
              <a:extLst>
                <a:ext uri="{FF2B5EF4-FFF2-40B4-BE49-F238E27FC236}">
                  <a16:creationId xmlns:a16="http://schemas.microsoft.com/office/drawing/2014/main" id="{EAECBD59-CCDB-4E78-BDF5-54A3814AF91C}"/>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pic>
          <p:nvPicPr>
            <p:cNvPr id="657" name="Picture 1020" descr="screen">
              <a:extLst>
                <a:ext uri="{FF2B5EF4-FFF2-40B4-BE49-F238E27FC236}">
                  <a16:creationId xmlns:a16="http://schemas.microsoft.com/office/drawing/2014/main" id="{565D3E53-889F-4467-8A1E-657F6B829C9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8" name="Freeform 1021">
              <a:extLst>
                <a:ext uri="{FF2B5EF4-FFF2-40B4-BE49-F238E27FC236}">
                  <a16:creationId xmlns:a16="http://schemas.microsoft.com/office/drawing/2014/main" id="{7A1C6FAE-1AEC-4E43-B5AF-FE2338A266E3}"/>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59" name="Freeform 1022">
              <a:extLst>
                <a:ext uri="{FF2B5EF4-FFF2-40B4-BE49-F238E27FC236}">
                  <a16:creationId xmlns:a16="http://schemas.microsoft.com/office/drawing/2014/main" id="{2E229931-6623-451D-A508-3480F66561A0}"/>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0" name="Freeform 1023">
              <a:extLst>
                <a:ext uri="{FF2B5EF4-FFF2-40B4-BE49-F238E27FC236}">
                  <a16:creationId xmlns:a16="http://schemas.microsoft.com/office/drawing/2014/main" id="{44D479FE-9488-475D-9FD5-7FF3F955DB56}"/>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1" name="Freeform 1024">
              <a:extLst>
                <a:ext uri="{FF2B5EF4-FFF2-40B4-BE49-F238E27FC236}">
                  <a16:creationId xmlns:a16="http://schemas.microsoft.com/office/drawing/2014/main" id="{7DF844E5-570F-4012-BA25-6784CF639DEF}"/>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2" name="Freeform 1025">
              <a:extLst>
                <a:ext uri="{FF2B5EF4-FFF2-40B4-BE49-F238E27FC236}">
                  <a16:creationId xmlns:a16="http://schemas.microsoft.com/office/drawing/2014/main" id="{6F0C8758-24EC-4F4A-A6E6-3102EBE278EC}"/>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3" name="Freeform 1026">
              <a:extLst>
                <a:ext uri="{FF2B5EF4-FFF2-40B4-BE49-F238E27FC236}">
                  <a16:creationId xmlns:a16="http://schemas.microsoft.com/office/drawing/2014/main" id="{9B12E0CC-11A1-4ECC-818F-E41AAEDCFEEF}"/>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664" name="Group 1027">
              <a:extLst>
                <a:ext uri="{FF2B5EF4-FFF2-40B4-BE49-F238E27FC236}">
                  <a16:creationId xmlns:a16="http://schemas.microsoft.com/office/drawing/2014/main" id="{76A03740-8E27-4CD9-AE87-21B4EBAE611A}"/>
                </a:ext>
              </a:extLst>
            </p:cNvPr>
            <p:cNvGrpSpPr>
              <a:grpSpLocks/>
            </p:cNvGrpSpPr>
            <p:nvPr/>
          </p:nvGrpSpPr>
          <p:grpSpPr bwMode="auto">
            <a:xfrm>
              <a:off x="7594735" y="2642220"/>
              <a:ext cx="98740" cy="36846"/>
              <a:chOff x="1740" y="2642"/>
              <a:chExt cx="752" cy="327"/>
            </a:xfrm>
          </p:grpSpPr>
          <p:sp>
            <p:nvSpPr>
              <p:cNvPr id="671" name="Freeform 1028">
                <a:extLst>
                  <a:ext uri="{FF2B5EF4-FFF2-40B4-BE49-F238E27FC236}">
                    <a16:creationId xmlns:a16="http://schemas.microsoft.com/office/drawing/2014/main" id="{06E117E6-41EF-45FB-8834-7B00A643514F}"/>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2" name="Freeform 1029">
                <a:extLst>
                  <a:ext uri="{FF2B5EF4-FFF2-40B4-BE49-F238E27FC236}">
                    <a16:creationId xmlns:a16="http://schemas.microsoft.com/office/drawing/2014/main" id="{5A9C0506-A6DA-47EA-9A08-A4D4A7B5937C}"/>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3" name="Freeform 1030">
                <a:extLst>
                  <a:ext uri="{FF2B5EF4-FFF2-40B4-BE49-F238E27FC236}">
                    <a16:creationId xmlns:a16="http://schemas.microsoft.com/office/drawing/2014/main" id="{CEA57DCB-5E99-4FF4-8D81-FF60A803350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4" name="Freeform 1031">
                <a:extLst>
                  <a:ext uri="{FF2B5EF4-FFF2-40B4-BE49-F238E27FC236}">
                    <a16:creationId xmlns:a16="http://schemas.microsoft.com/office/drawing/2014/main" id="{1AF4E6C0-C385-4BEC-B1EA-320F6BDEE15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5" name="Freeform 1032">
                <a:extLst>
                  <a:ext uri="{FF2B5EF4-FFF2-40B4-BE49-F238E27FC236}">
                    <a16:creationId xmlns:a16="http://schemas.microsoft.com/office/drawing/2014/main" id="{B83F538C-20E8-4DAA-9C19-EAD003B3BBC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6" name="Freeform 1033">
                <a:extLst>
                  <a:ext uri="{FF2B5EF4-FFF2-40B4-BE49-F238E27FC236}">
                    <a16:creationId xmlns:a16="http://schemas.microsoft.com/office/drawing/2014/main" id="{EB96D35B-6CC4-46ED-8ADB-3B57FC7458C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665" name="Freeform 1034">
              <a:extLst>
                <a:ext uri="{FF2B5EF4-FFF2-40B4-BE49-F238E27FC236}">
                  <a16:creationId xmlns:a16="http://schemas.microsoft.com/office/drawing/2014/main" id="{253223A8-0966-4667-868F-4E3275D7AAF3}"/>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6" name="Freeform 1035">
              <a:extLst>
                <a:ext uri="{FF2B5EF4-FFF2-40B4-BE49-F238E27FC236}">
                  <a16:creationId xmlns:a16="http://schemas.microsoft.com/office/drawing/2014/main" id="{CDED2CE0-0BF2-4822-9B81-BD4AB6738DA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7" name="Freeform 1036">
              <a:extLst>
                <a:ext uri="{FF2B5EF4-FFF2-40B4-BE49-F238E27FC236}">
                  <a16:creationId xmlns:a16="http://schemas.microsoft.com/office/drawing/2014/main" id="{32F7EE11-963B-4CFC-8F35-829079E0727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8" name="Freeform 1037">
              <a:extLst>
                <a:ext uri="{FF2B5EF4-FFF2-40B4-BE49-F238E27FC236}">
                  <a16:creationId xmlns:a16="http://schemas.microsoft.com/office/drawing/2014/main" id="{6E9AC0FE-6ECC-4C34-96A2-8DE2E3BE4E6C}"/>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9" name="Freeform 1038">
              <a:extLst>
                <a:ext uri="{FF2B5EF4-FFF2-40B4-BE49-F238E27FC236}">
                  <a16:creationId xmlns:a16="http://schemas.microsoft.com/office/drawing/2014/main" id="{B0B56FE5-7088-4562-B359-B6BA3536A66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0" name="Freeform 1039">
              <a:extLst>
                <a:ext uri="{FF2B5EF4-FFF2-40B4-BE49-F238E27FC236}">
                  <a16:creationId xmlns:a16="http://schemas.microsoft.com/office/drawing/2014/main" id="{47B9B99A-D51F-4D4E-94DA-BEA284D50EB7}"/>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677" name="Group 272">
            <a:extLst>
              <a:ext uri="{FF2B5EF4-FFF2-40B4-BE49-F238E27FC236}">
                <a16:creationId xmlns:a16="http://schemas.microsoft.com/office/drawing/2014/main" id="{9260B160-2148-4EC9-838B-CBC02CCD471F}"/>
              </a:ext>
            </a:extLst>
          </p:cNvPr>
          <p:cNvGrpSpPr/>
          <p:nvPr/>
        </p:nvGrpSpPr>
        <p:grpSpPr>
          <a:xfrm>
            <a:off x="8637781" y="2319727"/>
            <a:ext cx="530702" cy="478009"/>
            <a:chOff x="8631407" y="2290407"/>
            <a:chExt cx="530702" cy="478009"/>
          </a:xfrm>
        </p:grpSpPr>
        <p:pic>
          <p:nvPicPr>
            <p:cNvPr id="678" name="Picture 568" descr="light2.png">
              <a:extLst>
                <a:ext uri="{FF2B5EF4-FFF2-40B4-BE49-F238E27FC236}">
                  <a16:creationId xmlns:a16="http://schemas.microsoft.com/office/drawing/2014/main" id="{9BA795B0-6EAB-4C80-AF6C-3FB2C2D2100E}"/>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9" name="Picture 1017" descr="antenna_stylized">
              <a:extLst>
                <a:ext uri="{FF2B5EF4-FFF2-40B4-BE49-F238E27FC236}">
                  <a16:creationId xmlns:a16="http://schemas.microsoft.com/office/drawing/2014/main" id="{33754880-7D2A-4C10-BE91-67F5E163EFF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80" name="Group 275">
            <a:extLst>
              <a:ext uri="{FF2B5EF4-FFF2-40B4-BE49-F238E27FC236}">
                <a16:creationId xmlns:a16="http://schemas.microsoft.com/office/drawing/2014/main" id="{0210ED14-6CC5-4D4B-BB16-3FD709B470C4}"/>
              </a:ext>
            </a:extLst>
          </p:cNvPr>
          <p:cNvGrpSpPr/>
          <p:nvPr/>
        </p:nvGrpSpPr>
        <p:grpSpPr>
          <a:xfrm>
            <a:off x="8499539" y="2059124"/>
            <a:ext cx="849312" cy="226109"/>
            <a:chOff x="8493165" y="2029804"/>
            <a:chExt cx="849312" cy="226109"/>
          </a:xfrm>
        </p:grpSpPr>
        <p:pic>
          <p:nvPicPr>
            <p:cNvPr id="681" name="Picture 603" descr="car_icon_small">
              <a:extLst>
                <a:ext uri="{FF2B5EF4-FFF2-40B4-BE49-F238E27FC236}">
                  <a16:creationId xmlns:a16="http://schemas.microsoft.com/office/drawing/2014/main" id="{F088C7BB-14D8-4C23-8AD1-4DECFD94BDF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2" name="Picture 1017" descr="antenna_stylized">
              <a:extLst>
                <a:ext uri="{FF2B5EF4-FFF2-40B4-BE49-F238E27FC236}">
                  <a16:creationId xmlns:a16="http://schemas.microsoft.com/office/drawing/2014/main" id="{ADB5B473-4492-4A53-81C4-6FF4D8D2259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83" name="Group 278">
            <a:extLst>
              <a:ext uri="{FF2B5EF4-FFF2-40B4-BE49-F238E27FC236}">
                <a16:creationId xmlns:a16="http://schemas.microsoft.com/office/drawing/2014/main" id="{B3DB13CA-3911-4C82-86E9-698A878CD1B3}"/>
              </a:ext>
            </a:extLst>
          </p:cNvPr>
          <p:cNvGrpSpPr/>
          <p:nvPr/>
        </p:nvGrpSpPr>
        <p:grpSpPr>
          <a:xfrm>
            <a:off x="7493518" y="3325424"/>
            <a:ext cx="857739" cy="583764"/>
            <a:chOff x="7487144" y="3296104"/>
            <a:chExt cx="857739" cy="583764"/>
          </a:xfrm>
        </p:grpSpPr>
        <p:grpSp>
          <p:nvGrpSpPr>
            <p:cNvPr id="684" name="Group 279">
              <a:extLst>
                <a:ext uri="{FF2B5EF4-FFF2-40B4-BE49-F238E27FC236}">
                  <a16:creationId xmlns:a16="http://schemas.microsoft.com/office/drawing/2014/main" id="{210BB7CE-D6BF-40C3-80D4-A95450FECF45}"/>
                </a:ext>
              </a:extLst>
            </p:cNvPr>
            <p:cNvGrpSpPr/>
            <p:nvPr/>
          </p:nvGrpSpPr>
          <p:grpSpPr>
            <a:xfrm>
              <a:off x="7487144" y="3389820"/>
              <a:ext cx="350807" cy="305517"/>
              <a:chOff x="7487144" y="3389820"/>
              <a:chExt cx="350807" cy="305517"/>
            </a:xfrm>
          </p:grpSpPr>
          <p:pic>
            <p:nvPicPr>
              <p:cNvPr id="691" name="Picture 1115" descr="antenna_stylized">
                <a:extLst>
                  <a:ext uri="{FF2B5EF4-FFF2-40B4-BE49-F238E27FC236}">
                    <a16:creationId xmlns:a16="http://schemas.microsoft.com/office/drawing/2014/main" id="{6145AE60-2AC4-4671-93F7-314F47D6E05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2" name="Picture 1116" descr="laptop_keyboard">
                <a:extLst>
                  <a:ext uri="{FF2B5EF4-FFF2-40B4-BE49-F238E27FC236}">
                    <a16:creationId xmlns:a16="http://schemas.microsoft.com/office/drawing/2014/main" id="{A466483B-D4B2-4797-B2E9-2E1EC9317ED7}"/>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3" name="Freeform 1117">
                <a:extLst>
                  <a:ext uri="{FF2B5EF4-FFF2-40B4-BE49-F238E27FC236}">
                    <a16:creationId xmlns:a16="http://schemas.microsoft.com/office/drawing/2014/main" id="{BC61792C-ED0D-46C3-B0E8-4B3181492019}"/>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pic>
            <p:nvPicPr>
              <p:cNvPr id="694" name="Picture 1118" descr="screen">
                <a:extLst>
                  <a:ext uri="{FF2B5EF4-FFF2-40B4-BE49-F238E27FC236}">
                    <a16:creationId xmlns:a16="http://schemas.microsoft.com/office/drawing/2014/main" id="{09F5B8B2-069B-4C90-A701-DC8722DCC8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5" name="Freeform 1119">
                <a:extLst>
                  <a:ext uri="{FF2B5EF4-FFF2-40B4-BE49-F238E27FC236}">
                    <a16:creationId xmlns:a16="http://schemas.microsoft.com/office/drawing/2014/main" id="{1E3053AF-ABEF-4098-9D81-69882ABB03E5}"/>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96" name="Freeform 1120">
                <a:extLst>
                  <a:ext uri="{FF2B5EF4-FFF2-40B4-BE49-F238E27FC236}">
                    <a16:creationId xmlns:a16="http://schemas.microsoft.com/office/drawing/2014/main" id="{167CD10A-CF0F-4641-9CD6-A6BC225070DC}"/>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97" name="Freeform 1121">
                <a:extLst>
                  <a:ext uri="{FF2B5EF4-FFF2-40B4-BE49-F238E27FC236}">
                    <a16:creationId xmlns:a16="http://schemas.microsoft.com/office/drawing/2014/main" id="{59028675-E623-45D1-B2E2-B7B151820E7B}"/>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98" name="Freeform 1122">
                <a:extLst>
                  <a:ext uri="{FF2B5EF4-FFF2-40B4-BE49-F238E27FC236}">
                    <a16:creationId xmlns:a16="http://schemas.microsoft.com/office/drawing/2014/main" id="{06D6D872-ADDD-480F-9EA7-D7D74EFC35F7}"/>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99" name="Freeform 1123">
                <a:extLst>
                  <a:ext uri="{FF2B5EF4-FFF2-40B4-BE49-F238E27FC236}">
                    <a16:creationId xmlns:a16="http://schemas.microsoft.com/office/drawing/2014/main" id="{C81336E1-DCDF-4D79-9EC1-B1A1138855F2}"/>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0" name="Freeform 1124">
                <a:extLst>
                  <a:ext uri="{FF2B5EF4-FFF2-40B4-BE49-F238E27FC236}">
                    <a16:creationId xmlns:a16="http://schemas.microsoft.com/office/drawing/2014/main" id="{A64A187A-5481-44C5-82A2-976A44EA0AF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701" name="Group 1125">
                <a:extLst>
                  <a:ext uri="{FF2B5EF4-FFF2-40B4-BE49-F238E27FC236}">
                    <a16:creationId xmlns:a16="http://schemas.microsoft.com/office/drawing/2014/main" id="{1655ACE0-FE16-40E5-A145-FE4F9C6CEB06}"/>
                  </a:ext>
                </a:extLst>
              </p:cNvPr>
              <p:cNvGrpSpPr>
                <a:grpSpLocks/>
              </p:cNvGrpSpPr>
              <p:nvPr/>
            </p:nvGrpSpPr>
            <p:grpSpPr bwMode="auto">
              <a:xfrm>
                <a:off x="7593395" y="3625649"/>
                <a:ext cx="64747" cy="27592"/>
                <a:chOff x="1740" y="2642"/>
                <a:chExt cx="752" cy="327"/>
              </a:xfrm>
            </p:grpSpPr>
            <p:sp>
              <p:nvSpPr>
                <p:cNvPr id="708" name="Freeform 1126">
                  <a:extLst>
                    <a:ext uri="{FF2B5EF4-FFF2-40B4-BE49-F238E27FC236}">
                      <a16:creationId xmlns:a16="http://schemas.microsoft.com/office/drawing/2014/main" id="{21C52E43-F1FC-474F-9C2B-F3BF35AB892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9" name="Freeform 1127">
                  <a:extLst>
                    <a:ext uri="{FF2B5EF4-FFF2-40B4-BE49-F238E27FC236}">
                      <a16:creationId xmlns:a16="http://schemas.microsoft.com/office/drawing/2014/main" id="{F5EE53D2-3505-40CA-BE20-5D27DA4CA4DC}"/>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10" name="Freeform 1128">
                  <a:extLst>
                    <a:ext uri="{FF2B5EF4-FFF2-40B4-BE49-F238E27FC236}">
                      <a16:creationId xmlns:a16="http://schemas.microsoft.com/office/drawing/2014/main" id="{9F2486D4-8486-4B06-9E92-7BA1FE6D430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11" name="Freeform 1129">
                  <a:extLst>
                    <a:ext uri="{FF2B5EF4-FFF2-40B4-BE49-F238E27FC236}">
                      <a16:creationId xmlns:a16="http://schemas.microsoft.com/office/drawing/2014/main" id="{CE69693E-B23D-4E81-BAC1-A2E3611D3D3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12" name="Freeform 1130">
                  <a:extLst>
                    <a:ext uri="{FF2B5EF4-FFF2-40B4-BE49-F238E27FC236}">
                      <a16:creationId xmlns:a16="http://schemas.microsoft.com/office/drawing/2014/main" id="{674FB253-1880-477B-B1C7-6E629CF0037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13" name="Freeform 1131">
                  <a:extLst>
                    <a:ext uri="{FF2B5EF4-FFF2-40B4-BE49-F238E27FC236}">
                      <a16:creationId xmlns:a16="http://schemas.microsoft.com/office/drawing/2014/main" id="{41F085FE-2BC4-4628-927E-7B4BF792343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702" name="Freeform 1132">
                <a:extLst>
                  <a:ext uri="{FF2B5EF4-FFF2-40B4-BE49-F238E27FC236}">
                    <a16:creationId xmlns:a16="http://schemas.microsoft.com/office/drawing/2014/main" id="{825F3855-8508-411D-BB8E-416A43261491}"/>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3" name="Freeform 1133">
                <a:extLst>
                  <a:ext uri="{FF2B5EF4-FFF2-40B4-BE49-F238E27FC236}">
                    <a16:creationId xmlns:a16="http://schemas.microsoft.com/office/drawing/2014/main" id="{C9BE8DCD-96A9-4594-95A0-67D446FDCDA1}"/>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4" name="Freeform 1134">
                <a:extLst>
                  <a:ext uri="{FF2B5EF4-FFF2-40B4-BE49-F238E27FC236}">
                    <a16:creationId xmlns:a16="http://schemas.microsoft.com/office/drawing/2014/main" id="{13F34E3D-885A-4D09-915C-3418D0B2EFE8}"/>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5" name="Freeform 1135">
                <a:extLst>
                  <a:ext uri="{FF2B5EF4-FFF2-40B4-BE49-F238E27FC236}">
                    <a16:creationId xmlns:a16="http://schemas.microsoft.com/office/drawing/2014/main" id="{A1A10CD9-074A-4201-AA24-B36D702184EF}"/>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6" name="Freeform 1136">
                <a:extLst>
                  <a:ext uri="{FF2B5EF4-FFF2-40B4-BE49-F238E27FC236}">
                    <a16:creationId xmlns:a16="http://schemas.microsoft.com/office/drawing/2014/main" id="{8FD3750E-61D4-4404-BFFD-CB0EB26E0F06}"/>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7" name="Freeform 1137">
                <a:extLst>
                  <a:ext uri="{FF2B5EF4-FFF2-40B4-BE49-F238E27FC236}">
                    <a16:creationId xmlns:a16="http://schemas.microsoft.com/office/drawing/2014/main" id="{A745D681-5755-48F3-8A04-08158E322F6C}"/>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685" name="Group 1139">
              <a:extLst>
                <a:ext uri="{FF2B5EF4-FFF2-40B4-BE49-F238E27FC236}">
                  <a16:creationId xmlns:a16="http://schemas.microsoft.com/office/drawing/2014/main" id="{B30E3CF0-C70C-4617-975D-A722659BB67A}"/>
                </a:ext>
              </a:extLst>
            </p:cNvPr>
            <p:cNvGrpSpPr>
              <a:grpSpLocks/>
            </p:cNvGrpSpPr>
            <p:nvPr/>
          </p:nvGrpSpPr>
          <p:grpSpPr bwMode="auto">
            <a:xfrm flipH="1">
              <a:off x="7985622" y="3537823"/>
              <a:ext cx="359261" cy="342045"/>
              <a:chOff x="2839" y="3501"/>
              <a:chExt cx="755" cy="803"/>
            </a:xfrm>
          </p:grpSpPr>
          <p:pic>
            <p:nvPicPr>
              <p:cNvPr id="689" name="Picture 1140" descr="desktop_computer_stylized_medium">
                <a:extLst>
                  <a:ext uri="{FF2B5EF4-FFF2-40B4-BE49-F238E27FC236}">
                    <a16:creationId xmlns:a16="http://schemas.microsoft.com/office/drawing/2014/main" id="{302F5E70-F197-440A-8C7F-63A376C9956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0" name="Freeform 1141">
                <a:extLst>
                  <a:ext uri="{FF2B5EF4-FFF2-40B4-BE49-F238E27FC236}">
                    <a16:creationId xmlns:a16="http://schemas.microsoft.com/office/drawing/2014/main" id="{9B752C76-B092-409F-B5ED-18E32E5F64B3}"/>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686" name="Group 281">
              <a:extLst>
                <a:ext uri="{FF2B5EF4-FFF2-40B4-BE49-F238E27FC236}">
                  <a16:creationId xmlns:a16="http://schemas.microsoft.com/office/drawing/2014/main" id="{9925E1D5-F06E-4728-9A68-E609E430F25A}"/>
                </a:ext>
              </a:extLst>
            </p:cNvPr>
            <p:cNvGrpSpPr/>
            <p:nvPr/>
          </p:nvGrpSpPr>
          <p:grpSpPr>
            <a:xfrm>
              <a:off x="7797061" y="3296104"/>
              <a:ext cx="347997" cy="396620"/>
              <a:chOff x="7797061" y="3296104"/>
              <a:chExt cx="347997" cy="396620"/>
            </a:xfrm>
          </p:grpSpPr>
          <p:pic>
            <p:nvPicPr>
              <p:cNvPr id="687" name="Picture 571" descr="fridge2.png">
                <a:extLst>
                  <a:ext uri="{FF2B5EF4-FFF2-40B4-BE49-F238E27FC236}">
                    <a16:creationId xmlns:a16="http://schemas.microsoft.com/office/drawing/2014/main" id="{80BEF154-AA64-40E5-B0AB-6520C6496DED}"/>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8" name="Picture 1115" descr="antenna_stylized">
                <a:extLst>
                  <a:ext uri="{FF2B5EF4-FFF2-40B4-BE49-F238E27FC236}">
                    <a16:creationId xmlns:a16="http://schemas.microsoft.com/office/drawing/2014/main" id="{522CB30E-5057-49C2-AE84-B114290AD5F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714" name="Group 309">
            <a:extLst>
              <a:ext uri="{FF2B5EF4-FFF2-40B4-BE49-F238E27FC236}">
                <a16:creationId xmlns:a16="http://schemas.microsoft.com/office/drawing/2014/main" id="{3BC99A18-82D1-4B8D-B3D3-AE33123862F2}"/>
              </a:ext>
            </a:extLst>
          </p:cNvPr>
          <p:cNvGrpSpPr/>
          <p:nvPr/>
        </p:nvGrpSpPr>
        <p:grpSpPr>
          <a:xfrm>
            <a:off x="11064947" y="3428485"/>
            <a:ext cx="518448" cy="1212242"/>
            <a:chOff x="11058573" y="3399165"/>
            <a:chExt cx="518448" cy="1212242"/>
          </a:xfrm>
        </p:grpSpPr>
        <p:grpSp>
          <p:nvGrpSpPr>
            <p:cNvPr id="715" name="Group 310">
              <a:extLst>
                <a:ext uri="{FF2B5EF4-FFF2-40B4-BE49-F238E27FC236}">
                  <a16:creationId xmlns:a16="http://schemas.microsoft.com/office/drawing/2014/main" id="{1F9BA1B9-7860-4D98-A801-D9AC2B0C3675}"/>
                </a:ext>
              </a:extLst>
            </p:cNvPr>
            <p:cNvGrpSpPr/>
            <p:nvPr/>
          </p:nvGrpSpPr>
          <p:grpSpPr>
            <a:xfrm>
              <a:off x="11087182" y="4159591"/>
              <a:ext cx="489839" cy="451816"/>
              <a:chOff x="5103720" y="2693365"/>
              <a:chExt cx="611650" cy="414788"/>
            </a:xfrm>
          </p:grpSpPr>
          <p:cxnSp>
            <p:nvCxnSpPr>
              <p:cNvPr id="722" name="Straight Connector 317">
                <a:extLst>
                  <a:ext uri="{FF2B5EF4-FFF2-40B4-BE49-F238E27FC236}">
                    <a16:creationId xmlns:a16="http://schemas.microsoft.com/office/drawing/2014/main" id="{1963B480-42A3-4715-A4F2-5A008FD52D18}"/>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723" name="Group 318">
                <a:extLst>
                  <a:ext uri="{FF2B5EF4-FFF2-40B4-BE49-F238E27FC236}">
                    <a16:creationId xmlns:a16="http://schemas.microsoft.com/office/drawing/2014/main" id="{1B64CB84-CCA6-442B-AD15-8B1D5DE0ADC2}"/>
                  </a:ext>
                </a:extLst>
              </p:cNvPr>
              <p:cNvGrpSpPr/>
              <p:nvPr/>
            </p:nvGrpSpPr>
            <p:grpSpPr>
              <a:xfrm>
                <a:off x="5275406" y="2693365"/>
                <a:ext cx="439964" cy="414788"/>
                <a:chOff x="5275406" y="2711455"/>
                <a:chExt cx="452949" cy="405518"/>
              </a:xfrm>
            </p:grpSpPr>
            <p:pic>
              <p:nvPicPr>
                <p:cNvPr id="724" name="Picture 319" descr="server_rack.png">
                  <a:extLst>
                    <a:ext uri="{FF2B5EF4-FFF2-40B4-BE49-F238E27FC236}">
                      <a16:creationId xmlns:a16="http://schemas.microsoft.com/office/drawing/2014/main" id="{D4B26CD9-5EE0-43F5-8C25-F41DB2CE95F8}"/>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725" name="Picture 320" descr="server_rack.png">
                  <a:extLst>
                    <a:ext uri="{FF2B5EF4-FFF2-40B4-BE49-F238E27FC236}">
                      <a16:creationId xmlns:a16="http://schemas.microsoft.com/office/drawing/2014/main" id="{B56631D4-FA4B-4CD4-BEB6-A1410FC6062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726" name="Picture 321" descr="server_rack.png">
                  <a:extLst>
                    <a:ext uri="{FF2B5EF4-FFF2-40B4-BE49-F238E27FC236}">
                      <a16:creationId xmlns:a16="http://schemas.microsoft.com/office/drawing/2014/main" id="{85214C8D-4FF8-4EB5-8C62-48D72BD0B496}"/>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716" name="Group 311">
              <a:extLst>
                <a:ext uri="{FF2B5EF4-FFF2-40B4-BE49-F238E27FC236}">
                  <a16:creationId xmlns:a16="http://schemas.microsoft.com/office/drawing/2014/main" id="{4E7A57CF-19EE-48CC-9386-D75DC0CC08A3}"/>
                </a:ext>
              </a:extLst>
            </p:cNvPr>
            <p:cNvGrpSpPr/>
            <p:nvPr/>
          </p:nvGrpSpPr>
          <p:grpSpPr>
            <a:xfrm>
              <a:off x="11058573" y="3399165"/>
              <a:ext cx="423724" cy="405973"/>
              <a:chOff x="5103720" y="2693365"/>
              <a:chExt cx="611650" cy="414788"/>
            </a:xfrm>
          </p:grpSpPr>
          <p:cxnSp>
            <p:nvCxnSpPr>
              <p:cNvPr id="717" name="Straight Connector 312">
                <a:extLst>
                  <a:ext uri="{FF2B5EF4-FFF2-40B4-BE49-F238E27FC236}">
                    <a16:creationId xmlns:a16="http://schemas.microsoft.com/office/drawing/2014/main" id="{144A6CE0-87DD-4D5B-9695-E78FA49A5581}"/>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718" name="Group 313">
                <a:extLst>
                  <a:ext uri="{FF2B5EF4-FFF2-40B4-BE49-F238E27FC236}">
                    <a16:creationId xmlns:a16="http://schemas.microsoft.com/office/drawing/2014/main" id="{5E4B01F9-5BB3-4D6C-A6A3-E2786D09CC1D}"/>
                  </a:ext>
                </a:extLst>
              </p:cNvPr>
              <p:cNvGrpSpPr/>
              <p:nvPr/>
            </p:nvGrpSpPr>
            <p:grpSpPr>
              <a:xfrm>
                <a:off x="5275406" y="2693365"/>
                <a:ext cx="439964" cy="414788"/>
                <a:chOff x="5275406" y="2711455"/>
                <a:chExt cx="452949" cy="405518"/>
              </a:xfrm>
            </p:grpSpPr>
            <p:pic>
              <p:nvPicPr>
                <p:cNvPr id="719" name="Picture 314" descr="server_rack.png">
                  <a:extLst>
                    <a:ext uri="{FF2B5EF4-FFF2-40B4-BE49-F238E27FC236}">
                      <a16:creationId xmlns:a16="http://schemas.microsoft.com/office/drawing/2014/main" id="{C40DFC8E-7D18-4611-AF21-B6D230999F0E}"/>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720" name="Picture 315" descr="server_rack.png">
                  <a:extLst>
                    <a:ext uri="{FF2B5EF4-FFF2-40B4-BE49-F238E27FC236}">
                      <a16:creationId xmlns:a16="http://schemas.microsoft.com/office/drawing/2014/main" id="{836F644D-0461-42C1-8722-552DDFB40204}"/>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721" name="Picture 316" descr="server_rack.png">
                  <a:extLst>
                    <a:ext uri="{FF2B5EF4-FFF2-40B4-BE49-F238E27FC236}">
                      <a16:creationId xmlns:a16="http://schemas.microsoft.com/office/drawing/2014/main" id="{63EC9D42-F326-49CF-B6BF-F019E4133034}"/>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727" name="Group 590">
            <a:extLst>
              <a:ext uri="{FF2B5EF4-FFF2-40B4-BE49-F238E27FC236}">
                <a16:creationId xmlns:a16="http://schemas.microsoft.com/office/drawing/2014/main" id="{107AD89A-6DF5-4818-A1A7-6D598A5D91FF}"/>
              </a:ext>
            </a:extLst>
          </p:cNvPr>
          <p:cNvGrpSpPr>
            <a:grpSpLocks/>
          </p:cNvGrpSpPr>
          <p:nvPr/>
        </p:nvGrpSpPr>
        <p:grpSpPr bwMode="auto">
          <a:xfrm flipH="1">
            <a:off x="7980855" y="4900161"/>
            <a:ext cx="345630" cy="320302"/>
            <a:chOff x="2839" y="3501"/>
            <a:chExt cx="755" cy="803"/>
          </a:xfrm>
        </p:grpSpPr>
        <p:pic>
          <p:nvPicPr>
            <p:cNvPr id="728" name="Picture 591" descr="desktop_computer_stylized_medium">
              <a:extLst>
                <a:ext uri="{FF2B5EF4-FFF2-40B4-BE49-F238E27FC236}">
                  <a16:creationId xmlns:a16="http://schemas.microsoft.com/office/drawing/2014/main" id="{D5696796-3C40-4156-A1B2-3F1E7189F0BB}"/>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9" name="Freeform 592">
              <a:extLst>
                <a:ext uri="{FF2B5EF4-FFF2-40B4-BE49-F238E27FC236}">
                  <a16:creationId xmlns:a16="http://schemas.microsoft.com/office/drawing/2014/main" id="{FE23B73E-E5BD-4074-9EF9-BB508D772482}"/>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730" name="Group 1064">
            <a:extLst>
              <a:ext uri="{FF2B5EF4-FFF2-40B4-BE49-F238E27FC236}">
                <a16:creationId xmlns:a16="http://schemas.microsoft.com/office/drawing/2014/main" id="{54604F26-7CE4-4DFF-8DB6-A4CE0EC541D0}"/>
              </a:ext>
            </a:extLst>
          </p:cNvPr>
          <p:cNvGrpSpPr>
            <a:grpSpLocks/>
          </p:cNvGrpSpPr>
          <p:nvPr/>
        </p:nvGrpSpPr>
        <p:grpSpPr bwMode="auto">
          <a:xfrm>
            <a:off x="9201681" y="5852809"/>
            <a:ext cx="310186" cy="307808"/>
            <a:chOff x="877" y="1008"/>
            <a:chExt cx="2747" cy="2591"/>
          </a:xfrm>
        </p:grpSpPr>
        <p:pic>
          <p:nvPicPr>
            <p:cNvPr id="731" name="Picture 1065" descr="antenna_stylized">
              <a:extLst>
                <a:ext uri="{FF2B5EF4-FFF2-40B4-BE49-F238E27FC236}">
                  <a16:creationId xmlns:a16="http://schemas.microsoft.com/office/drawing/2014/main" id="{58862003-5267-4300-B50B-651CFD35B649}"/>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2" name="Picture 1066" descr="laptop_keyboard">
              <a:extLst>
                <a:ext uri="{FF2B5EF4-FFF2-40B4-BE49-F238E27FC236}">
                  <a16:creationId xmlns:a16="http://schemas.microsoft.com/office/drawing/2014/main" id="{740553D8-F93A-4AED-9AA9-3225F2AFC5B5}"/>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3" name="Freeform 1067">
              <a:extLst>
                <a:ext uri="{FF2B5EF4-FFF2-40B4-BE49-F238E27FC236}">
                  <a16:creationId xmlns:a16="http://schemas.microsoft.com/office/drawing/2014/main" id="{DA96E632-9B09-4361-A80A-6AC4E914EB32}"/>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pic>
          <p:nvPicPr>
            <p:cNvPr id="734" name="Picture 1068" descr="screen">
              <a:extLst>
                <a:ext uri="{FF2B5EF4-FFF2-40B4-BE49-F238E27FC236}">
                  <a16:creationId xmlns:a16="http://schemas.microsoft.com/office/drawing/2014/main" id="{726333B3-B03D-4A3F-A034-3B2DAF07C1F4}"/>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5" name="Freeform 1069">
              <a:extLst>
                <a:ext uri="{FF2B5EF4-FFF2-40B4-BE49-F238E27FC236}">
                  <a16:creationId xmlns:a16="http://schemas.microsoft.com/office/drawing/2014/main" id="{D40DE1D7-BE95-4C40-A347-D7444E9C32DC}"/>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36" name="Freeform 1070">
              <a:extLst>
                <a:ext uri="{FF2B5EF4-FFF2-40B4-BE49-F238E27FC236}">
                  <a16:creationId xmlns:a16="http://schemas.microsoft.com/office/drawing/2014/main" id="{1323B643-ACC9-44B2-8669-56F09BC0809D}"/>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37" name="Freeform 1071">
              <a:extLst>
                <a:ext uri="{FF2B5EF4-FFF2-40B4-BE49-F238E27FC236}">
                  <a16:creationId xmlns:a16="http://schemas.microsoft.com/office/drawing/2014/main" id="{A895EDD4-9FF0-40C1-9975-119C155FA740}"/>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38" name="Freeform 1072">
              <a:extLst>
                <a:ext uri="{FF2B5EF4-FFF2-40B4-BE49-F238E27FC236}">
                  <a16:creationId xmlns:a16="http://schemas.microsoft.com/office/drawing/2014/main" id="{48640E4C-436F-4B95-AA9D-8E43D744F208}"/>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39" name="Freeform 1073">
              <a:extLst>
                <a:ext uri="{FF2B5EF4-FFF2-40B4-BE49-F238E27FC236}">
                  <a16:creationId xmlns:a16="http://schemas.microsoft.com/office/drawing/2014/main" id="{89B6BAA4-8DB2-4EBC-9681-95C0C128F232}"/>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0" name="Freeform 1074">
              <a:extLst>
                <a:ext uri="{FF2B5EF4-FFF2-40B4-BE49-F238E27FC236}">
                  <a16:creationId xmlns:a16="http://schemas.microsoft.com/office/drawing/2014/main" id="{ED9F5E92-6B07-43D2-8155-595C7C30C52E}"/>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741" name="Group 1075">
              <a:extLst>
                <a:ext uri="{FF2B5EF4-FFF2-40B4-BE49-F238E27FC236}">
                  <a16:creationId xmlns:a16="http://schemas.microsoft.com/office/drawing/2014/main" id="{56559EE0-53E5-47F5-86C7-DD9013903ECB}"/>
                </a:ext>
              </a:extLst>
            </p:cNvPr>
            <p:cNvGrpSpPr>
              <a:grpSpLocks/>
            </p:cNvGrpSpPr>
            <p:nvPr/>
          </p:nvGrpSpPr>
          <p:grpSpPr bwMode="auto">
            <a:xfrm>
              <a:off x="1709" y="3008"/>
              <a:ext cx="507" cy="234"/>
              <a:chOff x="1740" y="2642"/>
              <a:chExt cx="752" cy="327"/>
            </a:xfrm>
          </p:grpSpPr>
          <p:sp>
            <p:nvSpPr>
              <p:cNvPr id="748" name="Freeform 1076">
                <a:extLst>
                  <a:ext uri="{FF2B5EF4-FFF2-40B4-BE49-F238E27FC236}">
                    <a16:creationId xmlns:a16="http://schemas.microsoft.com/office/drawing/2014/main" id="{FE11EEBE-7FB5-4BE6-8EE9-17AB6A7C874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9" name="Freeform 1077">
                <a:extLst>
                  <a:ext uri="{FF2B5EF4-FFF2-40B4-BE49-F238E27FC236}">
                    <a16:creationId xmlns:a16="http://schemas.microsoft.com/office/drawing/2014/main" id="{2D31B98A-5486-4228-B29B-186859BE2A4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50" name="Freeform 1078">
                <a:extLst>
                  <a:ext uri="{FF2B5EF4-FFF2-40B4-BE49-F238E27FC236}">
                    <a16:creationId xmlns:a16="http://schemas.microsoft.com/office/drawing/2014/main" id="{389B403C-25EB-4FBA-9A7B-BF30DFB7216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51" name="Freeform 1079">
                <a:extLst>
                  <a:ext uri="{FF2B5EF4-FFF2-40B4-BE49-F238E27FC236}">
                    <a16:creationId xmlns:a16="http://schemas.microsoft.com/office/drawing/2014/main" id="{9B118DD2-025A-4D8D-884A-F5131503AF6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52" name="Freeform 1080">
                <a:extLst>
                  <a:ext uri="{FF2B5EF4-FFF2-40B4-BE49-F238E27FC236}">
                    <a16:creationId xmlns:a16="http://schemas.microsoft.com/office/drawing/2014/main" id="{035FA5FF-6BD9-4902-A19B-F50913174014}"/>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53" name="Freeform 1081">
                <a:extLst>
                  <a:ext uri="{FF2B5EF4-FFF2-40B4-BE49-F238E27FC236}">
                    <a16:creationId xmlns:a16="http://schemas.microsoft.com/office/drawing/2014/main" id="{2D044DBF-C1B6-4042-95D5-476DA3E1548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742" name="Freeform 1082">
              <a:extLst>
                <a:ext uri="{FF2B5EF4-FFF2-40B4-BE49-F238E27FC236}">
                  <a16:creationId xmlns:a16="http://schemas.microsoft.com/office/drawing/2014/main" id="{4960B679-C590-424F-AD21-CE2BEAD6F715}"/>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3" name="Freeform 1083">
              <a:extLst>
                <a:ext uri="{FF2B5EF4-FFF2-40B4-BE49-F238E27FC236}">
                  <a16:creationId xmlns:a16="http://schemas.microsoft.com/office/drawing/2014/main" id="{302B0FED-A136-4629-9A60-1F767C6318E7}"/>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4" name="Freeform 1084">
              <a:extLst>
                <a:ext uri="{FF2B5EF4-FFF2-40B4-BE49-F238E27FC236}">
                  <a16:creationId xmlns:a16="http://schemas.microsoft.com/office/drawing/2014/main" id="{AF83C41B-74F7-4060-B4A7-B003202BD1F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5" name="Freeform 1085">
              <a:extLst>
                <a:ext uri="{FF2B5EF4-FFF2-40B4-BE49-F238E27FC236}">
                  <a16:creationId xmlns:a16="http://schemas.microsoft.com/office/drawing/2014/main" id="{DDE94E9D-E839-4B34-95FE-3DEB96383F4A}"/>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6" name="Freeform 1086">
              <a:extLst>
                <a:ext uri="{FF2B5EF4-FFF2-40B4-BE49-F238E27FC236}">
                  <a16:creationId xmlns:a16="http://schemas.microsoft.com/office/drawing/2014/main" id="{5ED3DA10-541B-4D06-B562-2849A9306B4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7" name="Freeform 1087">
              <a:extLst>
                <a:ext uri="{FF2B5EF4-FFF2-40B4-BE49-F238E27FC236}">
                  <a16:creationId xmlns:a16="http://schemas.microsoft.com/office/drawing/2014/main" id="{2E7CF2E9-A9A4-4395-95F4-5177409E7AC2}"/>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754" name="Group 590">
            <a:extLst>
              <a:ext uri="{FF2B5EF4-FFF2-40B4-BE49-F238E27FC236}">
                <a16:creationId xmlns:a16="http://schemas.microsoft.com/office/drawing/2014/main" id="{F3266602-B789-4911-A99A-790DD81CF059}"/>
              </a:ext>
            </a:extLst>
          </p:cNvPr>
          <p:cNvGrpSpPr>
            <a:grpSpLocks/>
          </p:cNvGrpSpPr>
          <p:nvPr/>
        </p:nvGrpSpPr>
        <p:grpSpPr bwMode="auto">
          <a:xfrm flipH="1">
            <a:off x="8153909" y="5504657"/>
            <a:ext cx="345630" cy="320302"/>
            <a:chOff x="2839" y="3501"/>
            <a:chExt cx="755" cy="803"/>
          </a:xfrm>
        </p:grpSpPr>
        <p:pic>
          <p:nvPicPr>
            <p:cNvPr id="755" name="Picture 591" descr="desktop_computer_stylized_medium">
              <a:extLst>
                <a:ext uri="{FF2B5EF4-FFF2-40B4-BE49-F238E27FC236}">
                  <a16:creationId xmlns:a16="http://schemas.microsoft.com/office/drawing/2014/main" id="{5A5DCC2A-747A-4426-919B-C5A67D5C3D95}"/>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6" name="Freeform 592">
              <a:extLst>
                <a:ext uri="{FF2B5EF4-FFF2-40B4-BE49-F238E27FC236}">
                  <a16:creationId xmlns:a16="http://schemas.microsoft.com/office/drawing/2014/main" id="{9EA7EE06-D2BB-4E6B-A0CC-5DBC00CC5E1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757" name="Group 590">
            <a:extLst>
              <a:ext uri="{FF2B5EF4-FFF2-40B4-BE49-F238E27FC236}">
                <a16:creationId xmlns:a16="http://schemas.microsoft.com/office/drawing/2014/main" id="{243018E3-F604-4715-9B58-1AAF15310D90}"/>
              </a:ext>
            </a:extLst>
          </p:cNvPr>
          <p:cNvGrpSpPr>
            <a:grpSpLocks/>
          </p:cNvGrpSpPr>
          <p:nvPr/>
        </p:nvGrpSpPr>
        <p:grpSpPr bwMode="auto">
          <a:xfrm flipH="1">
            <a:off x="8552134" y="5526130"/>
            <a:ext cx="345630" cy="320302"/>
            <a:chOff x="2839" y="3501"/>
            <a:chExt cx="755" cy="803"/>
          </a:xfrm>
        </p:grpSpPr>
        <p:pic>
          <p:nvPicPr>
            <p:cNvPr id="758" name="Picture 591" descr="desktop_computer_stylized_medium">
              <a:extLst>
                <a:ext uri="{FF2B5EF4-FFF2-40B4-BE49-F238E27FC236}">
                  <a16:creationId xmlns:a16="http://schemas.microsoft.com/office/drawing/2014/main" id="{76069314-9F01-445D-B05C-1444BC41E81A}"/>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9" name="Freeform 592">
              <a:extLst>
                <a:ext uri="{FF2B5EF4-FFF2-40B4-BE49-F238E27FC236}">
                  <a16:creationId xmlns:a16="http://schemas.microsoft.com/office/drawing/2014/main" id="{3EC33AFC-5B7C-42F9-9EB3-CCBA6E8D847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760" name="Group 1064">
            <a:extLst>
              <a:ext uri="{FF2B5EF4-FFF2-40B4-BE49-F238E27FC236}">
                <a16:creationId xmlns:a16="http://schemas.microsoft.com/office/drawing/2014/main" id="{8620BA70-A40A-463D-B9A0-E0E888FA8682}"/>
              </a:ext>
            </a:extLst>
          </p:cNvPr>
          <p:cNvGrpSpPr>
            <a:grpSpLocks/>
          </p:cNvGrpSpPr>
          <p:nvPr/>
        </p:nvGrpSpPr>
        <p:grpSpPr bwMode="auto">
          <a:xfrm>
            <a:off x="9534746" y="5795138"/>
            <a:ext cx="319264" cy="253379"/>
            <a:chOff x="877" y="1008"/>
            <a:chExt cx="2747" cy="2591"/>
          </a:xfrm>
        </p:grpSpPr>
        <p:pic>
          <p:nvPicPr>
            <p:cNvPr id="761" name="Picture 1065" descr="antenna_stylized">
              <a:extLst>
                <a:ext uri="{FF2B5EF4-FFF2-40B4-BE49-F238E27FC236}">
                  <a16:creationId xmlns:a16="http://schemas.microsoft.com/office/drawing/2014/main" id="{7D8AB422-154E-4375-820F-6125090AFBD6}"/>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2" name="Picture 1066" descr="laptop_keyboard">
              <a:extLst>
                <a:ext uri="{FF2B5EF4-FFF2-40B4-BE49-F238E27FC236}">
                  <a16:creationId xmlns:a16="http://schemas.microsoft.com/office/drawing/2014/main" id="{9C7DC2C7-F8D6-4FD9-8EA0-3E663EF39DCC}"/>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3" name="Freeform 1067">
              <a:extLst>
                <a:ext uri="{FF2B5EF4-FFF2-40B4-BE49-F238E27FC236}">
                  <a16:creationId xmlns:a16="http://schemas.microsoft.com/office/drawing/2014/main" id="{527ED413-CD9F-4E36-88F5-1DE6E6C3458C}"/>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pic>
          <p:nvPicPr>
            <p:cNvPr id="764" name="Picture 1068" descr="screen">
              <a:extLst>
                <a:ext uri="{FF2B5EF4-FFF2-40B4-BE49-F238E27FC236}">
                  <a16:creationId xmlns:a16="http://schemas.microsoft.com/office/drawing/2014/main" id="{82B32C4A-4779-410A-B260-79C678F4F5FC}"/>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5" name="Freeform 1069">
              <a:extLst>
                <a:ext uri="{FF2B5EF4-FFF2-40B4-BE49-F238E27FC236}">
                  <a16:creationId xmlns:a16="http://schemas.microsoft.com/office/drawing/2014/main" id="{503ED95C-4341-4693-B48A-6C40E2DDC1E5}"/>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66" name="Freeform 1070">
              <a:extLst>
                <a:ext uri="{FF2B5EF4-FFF2-40B4-BE49-F238E27FC236}">
                  <a16:creationId xmlns:a16="http://schemas.microsoft.com/office/drawing/2014/main" id="{8330984D-5BD1-418E-8A5E-20398E6203E7}"/>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67" name="Freeform 1071">
              <a:extLst>
                <a:ext uri="{FF2B5EF4-FFF2-40B4-BE49-F238E27FC236}">
                  <a16:creationId xmlns:a16="http://schemas.microsoft.com/office/drawing/2014/main" id="{F47308E2-2758-48AF-865F-C5697765D522}"/>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68" name="Freeform 1072">
              <a:extLst>
                <a:ext uri="{FF2B5EF4-FFF2-40B4-BE49-F238E27FC236}">
                  <a16:creationId xmlns:a16="http://schemas.microsoft.com/office/drawing/2014/main" id="{EBAD4F4D-E8D5-40B6-A343-E19DF2DDCE57}"/>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69" name="Freeform 1073">
              <a:extLst>
                <a:ext uri="{FF2B5EF4-FFF2-40B4-BE49-F238E27FC236}">
                  <a16:creationId xmlns:a16="http://schemas.microsoft.com/office/drawing/2014/main" id="{7F3E8420-AE7B-4C3D-BDC4-758B0E693DBE}"/>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0" name="Freeform 1074">
              <a:extLst>
                <a:ext uri="{FF2B5EF4-FFF2-40B4-BE49-F238E27FC236}">
                  <a16:creationId xmlns:a16="http://schemas.microsoft.com/office/drawing/2014/main" id="{BF4D5F7B-4DFE-4986-B94A-AB98363B351C}"/>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771" name="Group 1075">
              <a:extLst>
                <a:ext uri="{FF2B5EF4-FFF2-40B4-BE49-F238E27FC236}">
                  <a16:creationId xmlns:a16="http://schemas.microsoft.com/office/drawing/2014/main" id="{9782BD42-AD43-4860-AD0D-3D7BB477094B}"/>
                </a:ext>
              </a:extLst>
            </p:cNvPr>
            <p:cNvGrpSpPr>
              <a:grpSpLocks/>
            </p:cNvGrpSpPr>
            <p:nvPr/>
          </p:nvGrpSpPr>
          <p:grpSpPr bwMode="auto">
            <a:xfrm>
              <a:off x="1709" y="3008"/>
              <a:ext cx="507" cy="234"/>
              <a:chOff x="1740" y="2642"/>
              <a:chExt cx="752" cy="327"/>
            </a:xfrm>
          </p:grpSpPr>
          <p:sp>
            <p:nvSpPr>
              <p:cNvPr id="778" name="Freeform 1076">
                <a:extLst>
                  <a:ext uri="{FF2B5EF4-FFF2-40B4-BE49-F238E27FC236}">
                    <a16:creationId xmlns:a16="http://schemas.microsoft.com/office/drawing/2014/main" id="{B4523B76-AA0E-4B08-A15A-4FD0B35FD86F}"/>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9" name="Freeform 1077">
                <a:extLst>
                  <a:ext uri="{FF2B5EF4-FFF2-40B4-BE49-F238E27FC236}">
                    <a16:creationId xmlns:a16="http://schemas.microsoft.com/office/drawing/2014/main" id="{B46BBF32-B490-4E6D-86BE-37CC7612C52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0" name="Freeform 1078">
                <a:extLst>
                  <a:ext uri="{FF2B5EF4-FFF2-40B4-BE49-F238E27FC236}">
                    <a16:creationId xmlns:a16="http://schemas.microsoft.com/office/drawing/2014/main" id="{825054F6-13FB-419B-9745-5492FF66259C}"/>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1" name="Freeform 1079">
                <a:extLst>
                  <a:ext uri="{FF2B5EF4-FFF2-40B4-BE49-F238E27FC236}">
                    <a16:creationId xmlns:a16="http://schemas.microsoft.com/office/drawing/2014/main" id="{CAB810B3-CD26-41F4-80E7-B457938F37A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2" name="Freeform 1080">
                <a:extLst>
                  <a:ext uri="{FF2B5EF4-FFF2-40B4-BE49-F238E27FC236}">
                    <a16:creationId xmlns:a16="http://schemas.microsoft.com/office/drawing/2014/main" id="{339CBC1A-8909-4065-9292-038F65FC056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3" name="Freeform 1081">
                <a:extLst>
                  <a:ext uri="{FF2B5EF4-FFF2-40B4-BE49-F238E27FC236}">
                    <a16:creationId xmlns:a16="http://schemas.microsoft.com/office/drawing/2014/main" id="{31B87B07-E24D-4725-942F-DDB542D1198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772" name="Freeform 1082">
              <a:extLst>
                <a:ext uri="{FF2B5EF4-FFF2-40B4-BE49-F238E27FC236}">
                  <a16:creationId xmlns:a16="http://schemas.microsoft.com/office/drawing/2014/main" id="{0ADCD8BC-DDA7-4248-AD41-1A152330B319}"/>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3" name="Freeform 1083">
              <a:extLst>
                <a:ext uri="{FF2B5EF4-FFF2-40B4-BE49-F238E27FC236}">
                  <a16:creationId xmlns:a16="http://schemas.microsoft.com/office/drawing/2014/main" id="{E643FEA0-6E56-4214-BA06-6C422F82F075}"/>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4" name="Freeform 1084">
              <a:extLst>
                <a:ext uri="{FF2B5EF4-FFF2-40B4-BE49-F238E27FC236}">
                  <a16:creationId xmlns:a16="http://schemas.microsoft.com/office/drawing/2014/main" id="{091EF9A0-B5C2-4E24-B590-F70C426378E3}"/>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5" name="Freeform 1085">
              <a:extLst>
                <a:ext uri="{FF2B5EF4-FFF2-40B4-BE49-F238E27FC236}">
                  <a16:creationId xmlns:a16="http://schemas.microsoft.com/office/drawing/2014/main" id="{37A6C0ED-EB54-4B99-94AF-394CCE4C3E7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6" name="Freeform 1086">
              <a:extLst>
                <a:ext uri="{FF2B5EF4-FFF2-40B4-BE49-F238E27FC236}">
                  <a16:creationId xmlns:a16="http://schemas.microsoft.com/office/drawing/2014/main" id="{52E93843-D9E1-43DC-BF7D-7477332A157B}"/>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7" name="Freeform 1087">
              <a:extLst>
                <a:ext uri="{FF2B5EF4-FFF2-40B4-BE49-F238E27FC236}">
                  <a16:creationId xmlns:a16="http://schemas.microsoft.com/office/drawing/2014/main" id="{175FC9F4-E4FD-487D-93FA-7B3B39FA6827}"/>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784" name="Freeform 984">
            <a:extLst>
              <a:ext uri="{FF2B5EF4-FFF2-40B4-BE49-F238E27FC236}">
                <a16:creationId xmlns:a16="http://schemas.microsoft.com/office/drawing/2014/main" id="{3E36CB23-298B-4CCF-B8CA-6EFA6884E17E}"/>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5" name="Freeform 986">
            <a:extLst>
              <a:ext uri="{FF2B5EF4-FFF2-40B4-BE49-F238E27FC236}">
                <a16:creationId xmlns:a16="http://schemas.microsoft.com/office/drawing/2014/main" id="{AAAEA9E8-7865-410F-A1D0-36E6F72BBC03}"/>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6" name="Freeform 987">
            <a:extLst>
              <a:ext uri="{FF2B5EF4-FFF2-40B4-BE49-F238E27FC236}">
                <a16:creationId xmlns:a16="http://schemas.microsoft.com/office/drawing/2014/main" id="{D88BD3B2-B358-4A91-A6B6-A4D36332507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7" name="Rectangle 988">
            <a:extLst>
              <a:ext uri="{FF2B5EF4-FFF2-40B4-BE49-F238E27FC236}">
                <a16:creationId xmlns:a16="http://schemas.microsoft.com/office/drawing/2014/main" id="{1A4F548F-7C4A-4C20-8114-4294282341C3}"/>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788" name="Group 989">
            <a:extLst>
              <a:ext uri="{FF2B5EF4-FFF2-40B4-BE49-F238E27FC236}">
                <a16:creationId xmlns:a16="http://schemas.microsoft.com/office/drawing/2014/main" id="{AED639FF-FFE6-4F73-9913-5F99E65E13C2}"/>
              </a:ext>
            </a:extLst>
          </p:cNvPr>
          <p:cNvGrpSpPr>
            <a:grpSpLocks/>
          </p:cNvGrpSpPr>
          <p:nvPr/>
        </p:nvGrpSpPr>
        <p:grpSpPr bwMode="auto">
          <a:xfrm>
            <a:off x="10091149" y="5671195"/>
            <a:ext cx="69903" cy="21117"/>
            <a:chOff x="614" y="2568"/>
            <a:chExt cx="725" cy="139"/>
          </a:xfrm>
        </p:grpSpPr>
        <p:sp>
          <p:nvSpPr>
            <p:cNvPr id="789" name="AutoShape 990">
              <a:extLst>
                <a:ext uri="{FF2B5EF4-FFF2-40B4-BE49-F238E27FC236}">
                  <a16:creationId xmlns:a16="http://schemas.microsoft.com/office/drawing/2014/main" id="{62D06AD4-26B7-43BC-9609-6F626E569035}"/>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90" name="AutoShape 991">
              <a:extLst>
                <a:ext uri="{FF2B5EF4-FFF2-40B4-BE49-F238E27FC236}">
                  <a16:creationId xmlns:a16="http://schemas.microsoft.com/office/drawing/2014/main" id="{76B832F4-5B43-4FD5-92B9-9C6EB5F7B7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791" name="Rectangle 992">
            <a:extLst>
              <a:ext uri="{FF2B5EF4-FFF2-40B4-BE49-F238E27FC236}">
                <a16:creationId xmlns:a16="http://schemas.microsoft.com/office/drawing/2014/main" id="{90FA8FF3-DDE3-469E-8C66-B0564CC8AE37}"/>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792" name="Group 993">
            <a:extLst>
              <a:ext uri="{FF2B5EF4-FFF2-40B4-BE49-F238E27FC236}">
                <a16:creationId xmlns:a16="http://schemas.microsoft.com/office/drawing/2014/main" id="{4F45D0FE-78B0-4691-A4AE-39813F5ADF0C}"/>
              </a:ext>
            </a:extLst>
          </p:cNvPr>
          <p:cNvGrpSpPr>
            <a:grpSpLocks/>
          </p:cNvGrpSpPr>
          <p:nvPr/>
        </p:nvGrpSpPr>
        <p:grpSpPr bwMode="auto">
          <a:xfrm>
            <a:off x="10090909" y="5718672"/>
            <a:ext cx="69903" cy="19515"/>
            <a:chOff x="614" y="2568"/>
            <a:chExt cx="725" cy="139"/>
          </a:xfrm>
        </p:grpSpPr>
        <p:sp>
          <p:nvSpPr>
            <p:cNvPr id="793" name="AutoShape 994">
              <a:extLst>
                <a:ext uri="{FF2B5EF4-FFF2-40B4-BE49-F238E27FC236}">
                  <a16:creationId xmlns:a16="http://schemas.microsoft.com/office/drawing/2014/main" id="{D83914C9-15CE-43A9-AECA-11A63EBDB3C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94" name="AutoShape 995">
              <a:extLst>
                <a:ext uri="{FF2B5EF4-FFF2-40B4-BE49-F238E27FC236}">
                  <a16:creationId xmlns:a16="http://schemas.microsoft.com/office/drawing/2014/main" id="{2AA2DE2B-F8E0-4E77-A3A3-DE64D019C9E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795" name="Rectangle 996">
            <a:extLst>
              <a:ext uri="{FF2B5EF4-FFF2-40B4-BE49-F238E27FC236}">
                <a16:creationId xmlns:a16="http://schemas.microsoft.com/office/drawing/2014/main" id="{EB98C763-EE80-4622-8B60-B38C71000B94}"/>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96" name="Rectangle 997">
            <a:extLst>
              <a:ext uri="{FF2B5EF4-FFF2-40B4-BE49-F238E27FC236}">
                <a16:creationId xmlns:a16="http://schemas.microsoft.com/office/drawing/2014/main" id="{82888CBC-4F57-4BF7-8281-7A3F37472BB3}"/>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797" name="Group 998">
            <a:extLst>
              <a:ext uri="{FF2B5EF4-FFF2-40B4-BE49-F238E27FC236}">
                <a16:creationId xmlns:a16="http://schemas.microsoft.com/office/drawing/2014/main" id="{CCB9A155-3873-42A7-9E86-20140F798C88}"/>
              </a:ext>
            </a:extLst>
          </p:cNvPr>
          <p:cNvGrpSpPr>
            <a:grpSpLocks/>
          </p:cNvGrpSpPr>
          <p:nvPr/>
        </p:nvGrpSpPr>
        <p:grpSpPr bwMode="auto">
          <a:xfrm>
            <a:off x="10089465" y="5810860"/>
            <a:ext cx="70024" cy="21991"/>
            <a:chOff x="614" y="2568"/>
            <a:chExt cx="725" cy="139"/>
          </a:xfrm>
        </p:grpSpPr>
        <p:sp>
          <p:nvSpPr>
            <p:cNvPr id="798" name="AutoShape 999">
              <a:extLst>
                <a:ext uri="{FF2B5EF4-FFF2-40B4-BE49-F238E27FC236}">
                  <a16:creationId xmlns:a16="http://schemas.microsoft.com/office/drawing/2014/main" id="{BFA784A4-952C-48EB-8DAA-F547392EF4F8}"/>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99" name="AutoShape 1000">
              <a:extLst>
                <a:ext uri="{FF2B5EF4-FFF2-40B4-BE49-F238E27FC236}">
                  <a16:creationId xmlns:a16="http://schemas.microsoft.com/office/drawing/2014/main" id="{5FF13927-02B2-4380-94A2-D34F63B5724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00" name="Freeform 1001">
            <a:extLst>
              <a:ext uri="{FF2B5EF4-FFF2-40B4-BE49-F238E27FC236}">
                <a16:creationId xmlns:a16="http://schemas.microsoft.com/office/drawing/2014/main" id="{1DD6E995-9824-417B-8148-0B3B92796E38}"/>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801" name="Group 1002">
            <a:extLst>
              <a:ext uri="{FF2B5EF4-FFF2-40B4-BE49-F238E27FC236}">
                <a16:creationId xmlns:a16="http://schemas.microsoft.com/office/drawing/2014/main" id="{40AD2ED5-34DF-4FB5-A8F0-0CC8814094D6}"/>
              </a:ext>
            </a:extLst>
          </p:cNvPr>
          <p:cNvGrpSpPr>
            <a:grpSpLocks/>
          </p:cNvGrpSpPr>
          <p:nvPr/>
        </p:nvGrpSpPr>
        <p:grpSpPr bwMode="auto">
          <a:xfrm>
            <a:off x="10089946" y="5767169"/>
            <a:ext cx="70024" cy="20243"/>
            <a:chOff x="614" y="2568"/>
            <a:chExt cx="725" cy="139"/>
          </a:xfrm>
        </p:grpSpPr>
        <p:sp>
          <p:nvSpPr>
            <p:cNvPr id="802" name="AutoShape 1003">
              <a:extLst>
                <a:ext uri="{FF2B5EF4-FFF2-40B4-BE49-F238E27FC236}">
                  <a16:creationId xmlns:a16="http://schemas.microsoft.com/office/drawing/2014/main" id="{964BF1D4-09F1-4779-89BE-F53FE47D0F41}"/>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03" name="AutoShape 1004">
              <a:extLst>
                <a:ext uri="{FF2B5EF4-FFF2-40B4-BE49-F238E27FC236}">
                  <a16:creationId xmlns:a16="http://schemas.microsoft.com/office/drawing/2014/main" id="{B4845876-AE85-4803-8C29-B9600CEA6CB2}"/>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04" name="Rectangle 1005">
            <a:extLst>
              <a:ext uri="{FF2B5EF4-FFF2-40B4-BE49-F238E27FC236}">
                <a16:creationId xmlns:a16="http://schemas.microsoft.com/office/drawing/2014/main" id="{DA10B780-E47D-428A-98DD-6BA36B36D223}"/>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05" name="Freeform 1006">
            <a:extLst>
              <a:ext uri="{FF2B5EF4-FFF2-40B4-BE49-F238E27FC236}">
                <a16:creationId xmlns:a16="http://schemas.microsoft.com/office/drawing/2014/main" id="{49AF624E-AEA7-4904-819B-DE89C8561429}"/>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06" name="Freeform 1007">
            <a:extLst>
              <a:ext uri="{FF2B5EF4-FFF2-40B4-BE49-F238E27FC236}">
                <a16:creationId xmlns:a16="http://schemas.microsoft.com/office/drawing/2014/main" id="{023A6F5E-F628-40BC-9430-DE7204D56A8F}"/>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07" name="Oval 1008">
            <a:extLst>
              <a:ext uri="{FF2B5EF4-FFF2-40B4-BE49-F238E27FC236}">
                <a16:creationId xmlns:a16="http://schemas.microsoft.com/office/drawing/2014/main" id="{A95BB563-96C2-4069-AA21-28DBDCD1E91E}"/>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08" name="Freeform 1009">
            <a:extLst>
              <a:ext uri="{FF2B5EF4-FFF2-40B4-BE49-F238E27FC236}">
                <a16:creationId xmlns:a16="http://schemas.microsoft.com/office/drawing/2014/main" id="{5B8B2407-A9B0-4280-AB22-73A012C07596}"/>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09" name="AutoShape 1010">
            <a:extLst>
              <a:ext uri="{FF2B5EF4-FFF2-40B4-BE49-F238E27FC236}">
                <a16:creationId xmlns:a16="http://schemas.microsoft.com/office/drawing/2014/main" id="{A932B914-7DB8-4A3E-AC35-E2ECD53C86C7}"/>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0" name="AutoShape 1011">
            <a:extLst>
              <a:ext uri="{FF2B5EF4-FFF2-40B4-BE49-F238E27FC236}">
                <a16:creationId xmlns:a16="http://schemas.microsoft.com/office/drawing/2014/main" id="{C8E0708D-EAFE-4F02-AFBE-630AB52D582B}"/>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1" name="Oval 1012">
            <a:extLst>
              <a:ext uri="{FF2B5EF4-FFF2-40B4-BE49-F238E27FC236}">
                <a16:creationId xmlns:a16="http://schemas.microsoft.com/office/drawing/2014/main" id="{97E147DD-F0C7-49D2-8284-2BC79D9CD7CF}"/>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2" name="Oval 1013">
            <a:extLst>
              <a:ext uri="{FF2B5EF4-FFF2-40B4-BE49-F238E27FC236}">
                <a16:creationId xmlns:a16="http://schemas.microsoft.com/office/drawing/2014/main" id="{6FE148E0-F894-410A-8D53-516931FB9721}"/>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3" name="Oval 1014">
            <a:extLst>
              <a:ext uri="{FF2B5EF4-FFF2-40B4-BE49-F238E27FC236}">
                <a16:creationId xmlns:a16="http://schemas.microsoft.com/office/drawing/2014/main" id="{52CC4258-A144-4CD3-9462-0BFA120F5193}"/>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4" name="Rectangle 1015">
            <a:extLst>
              <a:ext uri="{FF2B5EF4-FFF2-40B4-BE49-F238E27FC236}">
                <a16:creationId xmlns:a16="http://schemas.microsoft.com/office/drawing/2014/main" id="{C2459CF8-D85C-4CBD-8687-88F8195B19C8}"/>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815" name="Group 590">
            <a:extLst>
              <a:ext uri="{FF2B5EF4-FFF2-40B4-BE49-F238E27FC236}">
                <a16:creationId xmlns:a16="http://schemas.microsoft.com/office/drawing/2014/main" id="{33B0CF5D-D30F-4B87-9185-D51C8537E174}"/>
              </a:ext>
            </a:extLst>
          </p:cNvPr>
          <p:cNvGrpSpPr>
            <a:grpSpLocks/>
          </p:cNvGrpSpPr>
          <p:nvPr/>
        </p:nvGrpSpPr>
        <p:grpSpPr bwMode="auto">
          <a:xfrm flipH="1">
            <a:off x="7773981" y="5281060"/>
            <a:ext cx="345630" cy="320302"/>
            <a:chOff x="2839" y="3501"/>
            <a:chExt cx="755" cy="803"/>
          </a:xfrm>
        </p:grpSpPr>
        <p:pic>
          <p:nvPicPr>
            <p:cNvPr id="816" name="Picture 591" descr="desktop_computer_stylized_medium">
              <a:extLst>
                <a:ext uri="{FF2B5EF4-FFF2-40B4-BE49-F238E27FC236}">
                  <a16:creationId xmlns:a16="http://schemas.microsoft.com/office/drawing/2014/main" id="{0DAA0BC4-059B-45D0-99A4-56DB332C13DB}"/>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7" name="Freeform 592">
              <a:extLst>
                <a:ext uri="{FF2B5EF4-FFF2-40B4-BE49-F238E27FC236}">
                  <a16:creationId xmlns:a16="http://schemas.microsoft.com/office/drawing/2014/main" id="{1EE22A0C-2DD3-44A2-836E-8DF3EA32261B}"/>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413" name="Rectangle 443">
            <a:extLst>
              <a:ext uri="{FF2B5EF4-FFF2-40B4-BE49-F238E27FC236}">
                <a16:creationId xmlns:a16="http://schemas.microsoft.com/office/drawing/2014/main" id="{6E1A3CF8-195F-4549-975D-A518B8236AA8}"/>
              </a:ext>
            </a:extLst>
          </p:cNvPr>
          <p:cNvSpPr/>
          <p:nvPr/>
        </p:nvSpPr>
        <p:spPr>
          <a:xfrm>
            <a:off x="6801377" y="1411391"/>
            <a:ext cx="5359400" cy="4954628"/>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818" name="Group 652">
            <a:extLst>
              <a:ext uri="{FF2B5EF4-FFF2-40B4-BE49-F238E27FC236}">
                <a16:creationId xmlns:a16="http://schemas.microsoft.com/office/drawing/2014/main" id="{86BBAC04-F17F-4327-A656-500F529B6988}"/>
              </a:ext>
            </a:extLst>
          </p:cNvPr>
          <p:cNvGrpSpPr>
            <a:grpSpLocks/>
          </p:cNvGrpSpPr>
          <p:nvPr/>
        </p:nvGrpSpPr>
        <p:grpSpPr bwMode="auto">
          <a:xfrm>
            <a:off x="7750224" y="1859725"/>
            <a:ext cx="415925" cy="385763"/>
            <a:chOff x="2751" y="1851"/>
            <a:chExt cx="462" cy="478"/>
          </a:xfrm>
        </p:grpSpPr>
        <p:pic>
          <p:nvPicPr>
            <p:cNvPr id="819" name="Picture 653" descr="iphone_stylized_small">
              <a:extLst>
                <a:ext uri="{FF2B5EF4-FFF2-40B4-BE49-F238E27FC236}">
                  <a16:creationId xmlns:a16="http://schemas.microsoft.com/office/drawing/2014/main" id="{D8CB008B-1342-45FD-8419-D3D49CF8CC0E}"/>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 name="Picture 654" descr="antenna_radiation_stylized">
              <a:extLst>
                <a:ext uri="{FF2B5EF4-FFF2-40B4-BE49-F238E27FC236}">
                  <a16:creationId xmlns:a16="http://schemas.microsoft.com/office/drawing/2014/main" id="{28A14897-9222-4960-B41A-08A40CBC8B8E}"/>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1" name="Oval 448">
            <a:extLst>
              <a:ext uri="{FF2B5EF4-FFF2-40B4-BE49-F238E27FC236}">
                <a16:creationId xmlns:a16="http://schemas.microsoft.com/office/drawing/2014/main" id="{1E324AC2-0D1A-4E99-9874-1588D3AE81BB}"/>
              </a:ext>
            </a:extLst>
          </p:cNvPr>
          <p:cNvSpPr/>
          <p:nvPr/>
        </p:nvSpPr>
        <p:spPr>
          <a:xfrm>
            <a:off x="7680324" y="1814171"/>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22" name="Oval 449">
            <a:extLst>
              <a:ext uri="{FF2B5EF4-FFF2-40B4-BE49-F238E27FC236}">
                <a16:creationId xmlns:a16="http://schemas.microsoft.com/office/drawing/2014/main" id="{5C300A3D-ABC7-4655-A94B-A225C6C58C56}"/>
              </a:ext>
            </a:extLst>
          </p:cNvPr>
          <p:cNvSpPr/>
          <p:nvPr/>
        </p:nvSpPr>
        <p:spPr>
          <a:xfrm>
            <a:off x="9823450" y="5554772"/>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865" name="Group 950">
            <a:extLst>
              <a:ext uri="{FF2B5EF4-FFF2-40B4-BE49-F238E27FC236}">
                <a16:creationId xmlns:a16="http://schemas.microsoft.com/office/drawing/2014/main" id="{A9F2687A-346D-4592-82DF-5E067F921879}"/>
              </a:ext>
            </a:extLst>
          </p:cNvPr>
          <p:cNvGrpSpPr>
            <a:grpSpLocks/>
          </p:cNvGrpSpPr>
          <p:nvPr/>
        </p:nvGrpSpPr>
        <p:grpSpPr bwMode="auto">
          <a:xfrm>
            <a:off x="10002508" y="5616400"/>
            <a:ext cx="214974" cy="403920"/>
            <a:chOff x="4140" y="429"/>
            <a:chExt cx="1425" cy="2396"/>
          </a:xfrm>
        </p:grpSpPr>
        <p:sp>
          <p:nvSpPr>
            <p:cNvPr id="866" name="Freeform 951">
              <a:extLst>
                <a:ext uri="{FF2B5EF4-FFF2-40B4-BE49-F238E27FC236}">
                  <a16:creationId xmlns:a16="http://schemas.microsoft.com/office/drawing/2014/main" id="{6B4EC043-055F-4E2E-9806-AD58E6495DC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67" name="Rectangle 952">
              <a:extLst>
                <a:ext uri="{FF2B5EF4-FFF2-40B4-BE49-F238E27FC236}">
                  <a16:creationId xmlns:a16="http://schemas.microsoft.com/office/drawing/2014/main" id="{E1971AA3-D5B7-421A-B0F6-45B06DFC0E1C}"/>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68" name="Freeform 953">
              <a:extLst>
                <a:ext uri="{FF2B5EF4-FFF2-40B4-BE49-F238E27FC236}">
                  <a16:creationId xmlns:a16="http://schemas.microsoft.com/office/drawing/2014/main" id="{CE351251-E4AC-4400-9E10-0E3DD02441B0}"/>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69" name="Freeform 954">
              <a:extLst>
                <a:ext uri="{FF2B5EF4-FFF2-40B4-BE49-F238E27FC236}">
                  <a16:creationId xmlns:a16="http://schemas.microsoft.com/office/drawing/2014/main" id="{5EF57A0E-7B7E-4CC7-8D9F-A59E0987DC99}"/>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70" name="Rectangle 955">
              <a:extLst>
                <a:ext uri="{FF2B5EF4-FFF2-40B4-BE49-F238E27FC236}">
                  <a16:creationId xmlns:a16="http://schemas.microsoft.com/office/drawing/2014/main" id="{CFFF1F65-B027-43F4-971A-E2E544265A54}"/>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871" name="Group 956">
              <a:extLst>
                <a:ext uri="{FF2B5EF4-FFF2-40B4-BE49-F238E27FC236}">
                  <a16:creationId xmlns:a16="http://schemas.microsoft.com/office/drawing/2014/main" id="{5A74B493-C014-4A06-8431-E145B0FBBB69}"/>
                </a:ext>
              </a:extLst>
            </p:cNvPr>
            <p:cNvGrpSpPr>
              <a:grpSpLocks/>
            </p:cNvGrpSpPr>
            <p:nvPr/>
          </p:nvGrpSpPr>
          <p:grpSpPr bwMode="auto">
            <a:xfrm>
              <a:off x="4749" y="668"/>
              <a:ext cx="581" cy="145"/>
              <a:chOff x="614" y="2568"/>
              <a:chExt cx="725" cy="139"/>
            </a:xfrm>
          </p:grpSpPr>
          <p:sp>
            <p:nvSpPr>
              <p:cNvPr id="896" name="AutoShape 957">
                <a:extLst>
                  <a:ext uri="{FF2B5EF4-FFF2-40B4-BE49-F238E27FC236}">
                    <a16:creationId xmlns:a16="http://schemas.microsoft.com/office/drawing/2014/main" id="{ED5CE24F-0F28-487D-A800-09E732AE4ACD}"/>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97" name="AutoShape 958">
                <a:extLst>
                  <a:ext uri="{FF2B5EF4-FFF2-40B4-BE49-F238E27FC236}">
                    <a16:creationId xmlns:a16="http://schemas.microsoft.com/office/drawing/2014/main" id="{09AB5B25-3005-46BB-8787-80483C936112}"/>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72" name="Rectangle 959">
              <a:extLst>
                <a:ext uri="{FF2B5EF4-FFF2-40B4-BE49-F238E27FC236}">
                  <a16:creationId xmlns:a16="http://schemas.microsoft.com/office/drawing/2014/main" id="{8ED585E6-3343-496A-856D-4ACA93014BED}"/>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873" name="Group 960">
              <a:extLst>
                <a:ext uri="{FF2B5EF4-FFF2-40B4-BE49-F238E27FC236}">
                  <a16:creationId xmlns:a16="http://schemas.microsoft.com/office/drawing/2014/main" id="{F4DC67F7-5CC8-4C44-A0DF-BDA66E1257A3}"/>
                </a:ext>
              </a:extLst>
            </p:cNvPr>
            <p:cNvGrpSpPr>
              <a:grpSpLocks/>
            </p:cNvGrpSpPr>
            <p:nvPr/>
          </p:nvGrpSpPr>
          <p:grpSpPr bwMode="auto">
            <a:xfrm>
              <a:off x="4747" y="994"/>
              <a:ext cx="581" cy="134"/>
              <a:chOff x="614" y="2568"/>
              <a:chExt cx="725" cy="139"/>
            </a:xfrm>
          </p:grpSpPr>
          <p:sp>
            <p:nvSpPr>
              <p:cNvPr id="894" name="AutoShape 961">
                <a:extLst>
                  <a:ext uri="{FF2B5EF4-FFF2-40B4-BE49-F238E27FC236}">
                    <a16:creationId xmlns:a16="http://schemas.microsoft.com/office/drawing/2014/main" id="{5BAA6989-4303-4040-8E6D-04152A31DCC3}"/>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95" name="AutoShape 962">
                <a:extLst>
                  <a:ext uri="{FF2B5EF4-FFF2-40B4-BE49-F238E27FC236}">
                    <a16:creationId xmlns:a16="http://schemas.microsoft.com/office/drawing/2014/main" id="{15258043-A316-45C3-822D-8654F81617A2}"/>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74" name="Rectangle 963">
              <a:extLst>
                <a:ext uri="{FF2B5EF4-FFF2-40B4-BE49-F238E27FC236}">
                  <a16:creationId xmlns:a16="http://schemas.microsoft.com/office/drawing/2014/main" id="{3C832B5E-FAE4-4F67-90B1-E1D2D217F933}"/>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75" name="Rectangle 964">
              <a:extLst>
                <a:ext uri="{FF2B5EF4-FFF2-40B4-BE49-F238E27FC236}">
                  <a16:creationId xmlns:a16="http://schemas.microsoft.com/office/drawing/2014/main" id="{20984E6D-A6D4-4EF3-AEE8-C41E60A9E235}"/>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876" name="Group 965">
              <a:extLst>
                <a:ext uri="{FF2B5EF4-FFF2-40B4-BE49-F238E27FC236}">
                  <a16:creationId xmlns:a16="http://schemas.microsoft.com/office/drawing/2014/main" id="{B7F2AB47-56A9-436F-AD30-D308BC6248CE}"/>
                </a:ext>
              </a:extLst>
            </p:cNvPr>
            <p:cNvGrpSpPr>
              <a:grpSpLocks/>
            </p:cNvGrpSpPr>
            <p:nvPr/>
          </p:nvGrpSpPr>
          <p:grpSpPr bwMode="auto">
            <a:xfrm>
              <a:off x="4735" y="1627"/>
              <a:ext cx="582" cy="151"/>
              <a:chOff x="614" y="2568"/>
              <a:chExt cx="725" cy="139"/>
            </a:xfrm>
          </p:grpSpPr>
          <p:sp>
            <p:nvSpPr>
              <p:cNvPr id="892" name="AutoShape 966">
                <a:extLst>
                  <a:ext uri="{FF2B5EF4-FFF2-40B4-BE49-F238E27FC236}">
                    <a16:creationId xmlns:a16="http://schemas.microsoft.com/office/drawing/2014/main" id="{EDFC4842-CFA9-47E9-8636-4318E13DE277}"/>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93" name="AutoShape 967">
                <a:extLst>
                  <a:ext uri="{FF2B5EF4-FFF2-40B4-BE49-F238E27FC236}">
                    <a16:creationId xmlns:a16="http://schemas.microsoft.com/office/drawing/2014/main" id="{11268B34-091E-40FE-9E63-0C9229C35713}"/>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77" name="Freeform 968">
              <a:extLst>
                <a:ext uri="{FF2B5EF4-FFF2-40B4-BE49-F238E27FC236}">
                  <a16:creationId xmlns:a16="http://schemas.microsoft.com/office/drawing/2014/main" id="{CB42E891-95AC-4B9B-9642-21651E37E556}"/>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878" name="Group 969">
              <a:extLst>
                <a:ext uri="{FF2B5EF4-FFF2-40B4-BE49-F238E27FC236}">
                  <a16:creationId xmlns:a16="http://schemas.microsoft.com/office/drawing/2014/main" id="{1237EB57-CD90-4907-AF8E-B840AFD1955E}"/>
                </a:ext>
              </a:extLst>
            </p:cNvPr>
            <p:cNvGrpSpPr>
              <a:grpSpLocks/>
            </p:cNvGrpSpPr>
            <p:nvPr/>
          </p:nvGrpSpPr>
          <p:grpSpPr bwMode="auto">
            <a:xfrm>
              <a:off x="4739" y="1327"/>
              <a:ext cx="582" cy="139"/>
              <a:chOff x="614" y="2568"/>
              <a:chExt cx="725" cy="139"/>
            </a:xfrm>
          </p:grpSpPr>
          <p:sp>
            <p:nvSpPr>
              <p:cNvPr id="890" name="AutoShape 970">
                <a:extLst>
                  <a:ext uri="{FF2B5EF4-FFF2-40B4-BE49-F238E27FC236}">
                    <a16:creationId xmlns:a16="http://schemas.microsoft.com/office/drawing/2014/main" id="{93407FE1-99AA-4442-AA3C-57418834C3FD}"/>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91" name="AutoShape 971">
                <a:extLst>
                  <a:ext uri="{FF2B5EF4-FFF2-40B4-BE49-F238E27FC236}">
                    <a16:creationId xmlns:a16="http://schemas.microsoft.com/office/drawing/2014/main" id="{67F72EB8-7B17-4DD8-8544-23A0A403CF8F}"/>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79" name="Rectangle 972">
              <a:extLst>
                <a:ext uri="{FF2B5EF4-FFF2-40B4-BE49-F238E27FC236}">
                  <a16:creationId xmlns:a16="http://schemas.microsoft.com/office/drawing/2014/main" id="{C501FF18-276D-4B58-A509-3D0482AAC9B6}"/>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0" name="Freeform 973">
              <a:extLst>
                <a:ext uri="{FF2B5EF4-FFF2-40B4-BE49-F238E27FC236}">
                  <a16:creationId xmlns:a16="http://schemas.microsoft.com/office/drawing/2014/main" id="{C623874A-A374-4973-B398-7D00FA303B9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81" name="Freeform 974">
              <a:extLst>
                <a:ext uri="{FF2B5EF4-FFF2-40B4-BE49-F238E27FC236}">
                  <a16:creationId xmlns:a16="http://schemas.microsoft.com/office/drawing/2014/main" id="{307A0C57-6C14-4AA3-BD64-E7B5849DE83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82" name="Oval 975">
              <a:extLst>
                <a:ext uri="{FF2B5EF4-FFF2-40B4-BE49-F238E27FC236}">
                  <a16:creationId xmlns:a16="http://schemas.microsoft.com/office/drawing/2014/main" id="{42DD3A0A-7354-4718-BAF0-0D47B747A4A8}"/>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3" name="Freeform 976">
              <a:extLst>
                <a:ext uri="{FF2B5EF4-FFF2-40B4-BE49-F238E27FC236}">
                  <a16:creationId xmlns:a16="http://schemas.microsoft.com/office/drawing/2014/main" id="{55F2AC76-9709-41B3-B413-8A3A4FBA426F}"/>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84" name="AutoShape 977">
              <a:extLst>
                <a:ext uri="{FF2B5EF4-FFF2-40B4-BE49-F238E27FC236}">
                  <a16:creationId xmlns:a16="http://schemas.microsoft.com/office/drawing/2014/main" id="{79173373-21F8-4EC4-8801-232159CC12FC}"/>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5" name="AutoShape 978">
              <a:extLst>
                <a:ext uri="{FF2B5EF4-FFF2-40B4-BE49-F238E27FC236}">
                  <a16:creationId xmlns:a16="http://schemas.microsoft.com/office/drawing/2014/main" id="{225280C0-E887-472E-8ABF-58AAEBBF7C9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6" name="Oval 979">
              <a:extLst>
                <a:ext uri="{FF2B5EF4-FFF2-40B4-BE49-F238E27FC236}">
                  <a16:creationId xmlns:a16="http://schemas.microsoft.com/office/drawing/2014/main" id="{2A76E24F-4470-4EE5-8F74-C352157A3E19}"/>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7" name="Oval 980">
              <a:extLst>
                <a:ext uri="{FF2B5EF4-FFF2-40B4-BE49-F238E27FC236}">
                  <a16:creationId xmlns:a16="http://schemas.microsoft.com/office/drawing/2014/main" id="{5D1F1633-7F21-475B-AFB0-1A8391C70171}"/>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8" name="Oval 981">
              <a:extLst>
                <a:ext uri="{FF2B5EF4-FFF2-40B4-BE49-F238E27FC236}">
                  <a16:creationId xmlns:a16="http://schemas.microsoft.com/office/drawing/2014/main" id="{0F0B36F1-EC9D-446E-B641-7361257FE893}"/>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9" name="Rectangle 982">
              <a:extLst>
                <a:ext uri="{FF2B5EF4-FFF2-40B4-BE49-F238E27FC236}">
                  <a16:creationId xmlns:a16="http://schemas.microsoft.com/office/drawing/2014/main" id="{E1E56CD5-F171-432B-9A04-7818AE7B8A14}"/>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35485" name="Group 669"/>
          <p:cNvGrpSpPr>
            <a:grpSpLocks/>
          </p:cNvGrpSpPr>
          <p:nvPr/>
        </p:nvGrpSpPr>
        <p:grpSpPr bwMode="auto">
          <a:xfrm>
            <a:off x="8097701" y="1183110"/>
            <a:ext cx="1057275" cy="957263"/>
            <a:chOff x="-153" y="1680"/>
            <a:chExt cx="666" cy="603"/>
          </a:xfrm>
        </p:grpSpPr>
        <p:grpSp>
          <p:nvGrpSpPr>
            <p:cNvPr id="18455" name="Group 670"/>
            <p:cNvGrpSpPr>
              <a:grpSpLocks/>
            </p:cNvGrpSpPr>
            <p:nvPr/>
          </p:nvGrpSpPr>
          <p:grpSpPr bwMode="auto">
            <a:xfrm>
              <a:off x="0" y="1680"/>
              <a:ext cx="513" cy="538"/>
              <a:chOff x="4180" y="744"/>
              <a:chExt cx="513" cy="538"/>
            </a:xfrm>
          </p:grpSpPr>
          <p:sp>
            <p:nvSpPr>
              <p:cNvPr id="4122" name="Rectangle 671"/>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3" name="Rectangle 672"/>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4" name="Rectangle 673"/>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5" name="Text Box 674"/>
              <p:cNvSpPr txBox="1">
                <a:spLocks noChangeArrowheads="1"/>
              </p:cNvSpPr>
              <p:nvPr/>
            </p:nvSpPr>
            <p:spPr bwMode="auto">
              <a:xfrm>
                <a:off x="4180" y="744"/>
                <a:ext cx="513" cy="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65C"/>
                    </a:solidFill>
                    <a:effectLst/>
                    <a:uLnTx/>
                    <a:uFillTx/>
                    <a:latin typeface="Tahoma" charset="0"/>
                    <a:ea typeface="ＭＳ Ｐゴシック" charset="0"/>
                    <a:cs typeface="+mn-cs"/>
                  </a:rPr>
                  <a:t>transport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network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data link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physical</a:t>
                </a:r>
                <a:endParaRPr kumimoji="0" lang="en-US" sz="2400" b="0" i="0" u="none" strike="noStrike" kern="1200" cap="none" spc="0" normalizeH="0" baseline="0" noProof="0" dirty="0">
                  <a:ln>
                    <a:noFill/>
                  </a:ln>
                  <a:solidFill>
                    <a:srgbClr val="0000FF"/>
                  </a:solidFill>
                  <a:effectLst/>
                  <a:uLnTx/>
                  <a:uFillTx/>
                  <a:latin typeface="Tahoma" charset="0"/>
                  <a:ea typeface="ＭＳ Ｐゴシック" charset="0"/>
                  <a:cs typeface="+mn-cs"/>
                </a:endParaRPr>
              </a:p>
            </p:txBody>
          </p:sp>
          <p:sp>
            <p:nvSpPr>
              <p:cNvPr id="4126" name="Line 675"/>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7" name="Line 676"/>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8" name="Line 677"/>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grpSp>
        <p:sp>
          <p:nvSpPr>
            <p:cNvPr id="18456" name="Freeform 678"/>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35681" name="Group 865"/>
          <p:cNvGrpSpPr>
            <a:grpSpLocks/>
          </p:cNvGrpSpPr>
          <p:nvPr/>
        </p:nvGrpSpPr>
        <p:grpSpPr bwMode="auto">
          <a:xfrm>
            <a:off x="10390834" y="4743929"/>
            <a:ext cx="1033779" cy="957262"/>
            <a:chOff x="-153" y="1680"/>
            <a:chExt cx="666" cy="603"/>
          </a:xfrm>
        </p:grpSpPr>
        <p:grpSp>
          <p:nvGrpSpPr>
            <p:cNvPr id="18442" name="Group 866"/>
            <p:cNvGrpSpPr>
              <a:grpSpLocks/>
            </p:cNvGrpSpPr>
            <p:nvPr/>
          </p:nvGrpSpPr>
          <p:grpSpPr bwMode="auto">
            <a:xfrm>
              <a:off x="0" y="1680"/>
              <a:ext cx="513" cy="538"/>
              <a:chOff x="4180" y="744"/>
              <a:chExt cx="513" cy="538"/>
            </a:xfrm>
          </p:grpSpPr>
          <p:sp>
            <p:nvSpPr>
              <p:cNvPr id="4109" name="Rectangle 867"/>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0" name="Rectangle 868"/>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1" name="Rectangle 869"/>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2" name="Text Box 870"/>
              <p:cNvSpPr txBox="1">
                <a:spLocks noChangeArrowheads="1"/>
              </p:cNvSpPr>
              <p:nvPr/>
            </p:nvSpPr>
            <p:spPr bwMode="auto">
              <a:xfrm>
                <a:off x="4180" y="744"/>
                <a:ext cx="513" cy="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65C"/>
                    </a:solidFill>
                    <a:effectLst/>
                    <a:uLnTx/>
                    <a:uFillTx/>
                    <a:latin typeface="Tahoma" charset="0"/>
                    <a:ea typeface="ＭＳ Ｐゴシック" charset="0"/>
                    <a:cs typeface="+mn-cs"/>
                  </a:rPr>
                  <a:t>transport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network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data link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physical</a:t>
                </a:r>
                <a:endParaRPr kumimoji="0" lang="en-US" sz="2400" b="0" i="0" u="none" strike="noStrike" kern="1200" cap="none" spc="0" normalizeH="0" baseline="0" noProof="0" dirty="0">
                  <a:ln>
                    <a:noFill/>
                  </a:ln>
                  <a:solidFill>
                    <a:srgbClr val="0000FF"/>
                  </a:solidFill>
                  <a:effectLst/>
                  <a:uLnTx/>
                  <a:uFillTx/>
                  <a:latin typeface="Tahoma" charset="0"/>
                  <a:ea typeface="ＭＳ Ｐゴシック" charset="0"/>
                  <a:cs typeface="+mn-cs"/>
                </a:endParaRPr>
              </a:p>
            </p:txBody>
          </p:sp>
          <p:sp>
            <p:nvSpPr>
              <p:cNvPr id="4113" name="Line 871"/>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4" name="Line 872"/>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5" name="Line 873"/>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grpSp>
        <p:sp>
          <p:nvSpPr>
            <p:cNvPr id="18443" name="Freeform 874"/>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35114" name="Group 298"/>
          <p:cNvGrpSpPr>
            <a:grpSpLocks/>
          </p:cNvGrpSpPr>
          <p:nvPr/>
        </p:nvGrpSpPr>
        <p:grpSpPr bwMode="auto">
          <a:xfrm rot="3480058">
            <a:off x="8172592" y="3012124"/>
            <a:ext cx="4104262" cy="434975"/>
            <a:chOff x="2937" y="3579"/>
            <a:chExt cx="2382" cy="274"/>
          </a:xfrm>
        </p:grpSpPr>
        <p:sp>
          <p:nvSpPr>
            <p:cNvPr id="4116" name="Rectangle 295"/>
            <p:cNvSpPr>
              <a:spLocks noChangeArrowheads="1"/>
            </p:cNvSpPr>
            <p:nvPr/>
          </p:nvSpPr>
          <p:spPr bwMode="auto">
            <a:xfrm>
              <a:off x="3165" y="3631"/>
              <a:ext cx="1920" cy="174"/>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7" name="Text Box 293"/>
            <p:cNvSpPr txBox="1">
              <a:spLocks noChangeArrowheads="1"/>
            </p:cNvSpPr>
            <p:nvPr/>
          </p:nvSpPr>
          <p:spPr bwMode="auto">
            <a:xfrm>
              <a:off x="3384" y="3612"/>
              <a:ext cx="1583"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65C"/>
                  </a:solidFill>
                  <a:effectLst/>
                  <a:uLnTx/>
                  <a:uFillTx/>
                  <a:latin typeface="Tahoma" charset="0"/>
                  <a:ea typeface="ＭＳ Ｐゴシック" charset="0"/>
                  <a:cs typeface="+mn-cs"/>
                </a:rPr>
                <a:t>logical end-end transport</a:t>
              </a:r>
            </a:p>
          </p:txBody>
        </p:sp>
        <p:sp>
          <p:nvSpPr>
            <p:cNvPr id="18453" name="Freeform 296"/>
            <p:cNvSpPr>
              <a:spLocks/>
            </p:cNvSpPr>
            <p:nvPr/>
          </p:nvSpPr>
          <p:spPr bwMode="auto">
            <a:xfrm>
              <a:off x="2937" y="357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18454" name="Freeform 297"/>
            <p:cNvSpPr>
              <a:spLocks/>
            </p:cNvSpPr>
            <p:nvPr/>
          </p:nvSpPr>
          <p:spPr bwMode="auto">
            <a:xfrm flipH="1">
              <a:off x="5037" y="358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Tree>
    <p:extLst>
      <p:ext uri="{BB962C8B-B14F-4D97-AF65-F5344CB8AC3E}">
        <p14:creationId xmlns:p14="http://schemas.microsoft.com/office/powerpoint/2010/main" val="1591203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5485"/>
                                        </p:tgtEl>
                                        <p:attrNameLst>
                                          <p:attrName>style.visibility</p:attrName>
                                        </p:attrNameLst>
                                      </p:cBhvr>
                                      <p:to>
                                        <p:strVal val="visible"/>
                                      </p:to>
                                    </p:set>
                                    <p:animEffect transition="in" filter="wipe(left)">
                                      <p:cBhvr>
                                        <p:cTn id="7" dur="500"/>
                                        <p:tgtEl>
                                          <p:spTgt spid="3548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5114"/>
                                        </p:tgtEl>
                                        <p:attrNameLst>
                                          <p:attrName>style.visibility</p:attrName>
                                        </p:attrNameLst>
                                      </p:cBhvr>
                                      <p:to>
                                        <p:strVal val="visible"/>
                                      </p:to>
                                    </p:set>
                                    <p:animEffect transition="in" filter="wipe(left)">
                                      <p:cBhvr>
                                        <p:cTn id="11" dur="500"/>
                                        <p:tgtEl>
                                          <p:spTgt spid="351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5681"/>
                                        </p:tgtEl>
                                        <p:attrNameLst>
                                          <p:attrName>style.visibility</p:attrName>
                                        </p:attrNameLst>
                                      </p:cBhvr>
                                      <p:to>
                                        <p:strVal val="visible"/>
                                      </p:to>
                                    </p:set>
                                    <p:animEffect transition="in" filter="wipe(left)">
                                      <p:cBhvr>
                                        <p:cTn id="15" dur="500"/>
                                        <p:tgtEl>
                                          <p:spTgt spid="35681"/>
                                        </p:tgtEl>
                                      </p:cBhvr>
                                    </p:animEffect>
                                  </p:childTnLst>
                                </p:cTn>
                              </p:par>
                            </p:childTnLst>
                          </p:cTn>
                        </p:par>
                        <p:par>
                          <p:cTn id="16" fill="hold">
                            <p:stCondLst>
                              <p:cond delay="1500"/>
                            </p:stCondLst>
                            <p:childTnLst>
                              <p:par>
                                <p:cTn id="17" presetID="22" presetClass="exit" presetSubtype="8" fill="hold" nodeType="afterEffect">
                                  <p:stCondLst>
                                    <p:cond delay="0"/>
                                  </p:stCondLst>
                                  <p:childTnLst>
                                    <p:animEffect transition="out" filter="wipe(left)">
                                      <p:cBhvr>
                                        <p:cTn id="18" dur="500"/>
                                        <p:tgtEl>
                                          <p:spTgt spid="35114"/>
                                        </p:tgtEl>
                                      </p:cBhvr>
                                    </p:animEffect>
                                    <p:set>
                                      <p:cBhvr>
                                        <p:cTn id="19" dur="1" fill="hold">
                                          <p:stCondLst>
                                            <p:cond delay="499"/>
                                          </p:stCondLst>
                                        </p:cTn>
                                        <p:tgtEl>
                                          <p:spTgt spid="35114"/>
                                        </p:tgtEl>
                                        <p:attrNameLst>
                                          <p:attrName>style.visibility</p:attrName>
                                        </p:attrNameLst>
                                      </p:cBhvr>
                                      <p:to>
                                        <p:strVal val="hidden"/>
                                      </p:to>
                                    </p:se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5114"/>
                                        </p:tgtEl>
                                        <p:attrNameLst>
                                          <p:attrName>style.visibility</p:attrName>
                                        </p:attrNameLst>
                                      </p:cBhvr>
                                      <p:to>
                                        <p:strVal val="visible"/>
                                      </p:to>
                                    </p:set>
                                    <p:animEffect transition="in" filter="wipe(left)">
                                      <p:cBhvr>
                                        <p:cTn id="23" dur="500"/>
                                        <p:tgtEl>
                                          <p:spTgt spid="35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Freeform 296">
            <a:extLst>
              <a:ext uri="{FF2B5EF4-FFF2-40B4-BE49-F238E27FC236}">
                <a16:creationId xmlns:a16="http://schemas.microsoft.com/office/drawing/2014/main" id="{8A875805-6EEA-4A9A-BA98-8C8FB2DB1F2A}"/>
              </a:ext>
            </a:extLst>
          </p:cNvPr>
          <p:cNvSpPr>
            <a:spLocks/>
          </p:cNvSpPr>
          <p:nvPr/>
        </p:nvSpPr>
        <p:spPr bwMode="auto">
          <a:xfrm>
            <a:off x="4188604" y="5468038"/>
            <a:ext cx="2516673" cy="996914"/>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Calibri"/>
              <a:ea typeface="ＭＳ Ｐゴシック" panose="020B0600070205080204" pitchFamily="34" charset="-128"/>
              <a:cs typeface="Arial"/>
            </a:endParaRPr>
          </a:p>
        </p:txBody>
      </p:sp>
      <p:sp>
        <p:nvSpPr>
          <p:cNvPr id="22532" name="Freeform 157"/>
          <p:cNvSpPr>
            <a:spLocks/>
          </p:cNvSpPr>
          <p:nvPr/>
        </p:nvSpPr>
        <p:spPr bwMode="auto">
          <a:xfrm>
            <a:off x="4291013" y="3143250"/>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198" name="Rectangle 2"/>
          <p:cNvSpPr>
            <a:spLocks noGrp="1" noChangeArrowheads="1"/>
          </p:cNvSpPr>
          <p:nvPr>
            <p:ph type="title"/>
          </p:nvPr>
        </p:nvSpPr>
        <p:spPr>
          <a:xfrm>
            <a:off x="1817688" y="142875"/>
            <a:ext cx="7772400" cy="1143000"/>
          </a:xfrm>
        </p:spPr>
        <p:txBody>
          <a:bodyPr/>
          <a:lstStyle/>
          <a:p>
            <a:pPr>
              <a:defRPr/>
            </a:pPr>
            <a:r>
              <a:rPr lang="en-US" dirty="0">
                <a:solidFill>
                  <a:srgbClr val="000099"/>
                </a:solidFill>
                <a:ea typeface="ＭＳ Ｐゴシック" charset="0"/>
                <a:cs typeface="+mj-cs"/>
              </a:rPr>
              <a:t>Multiplexing/</a:t>
            </a:r>
            <a:r>
              <a:rPr lang="en-US" dirty="0" err="1">
                <a:solidFill>
                  <a:srgbClr val="000099"/>
                </a:solidFill>
                <a:ea typeface="ＭＳ Ｐゴシック" charset="0"/>
                <a:cs typeface="+mj-cs"/>
              </a:rPr>
              <a:t>demultiplexing</a:t>
            </a:r>
            <a:endParaRPr lang="en-US" dirty="0">
              <a:solidFill>
                <a:srgbClr val="000099"/>
              </a:solidFill>
              <a:ea typeface="ＭＳ Ｐゴシック" charset="0"/>
              <a:cs typeface="+mj-cs"/>
            </a:endParaRPr>
          </a:p>
        </p:txBody>
      </p:sp>
      <p:sp>
        <p:nvSpPr>
          <p:cNvPr id="8199" name="Text Box 37"/>
          <p:cNvSpPr txBox="1">
            <a:spLocks noChangeArrowheads="1"/>
          </p:cNvSpPr>
          <p:nvPr/>
        </p:nvSpPr>
        <p:spPr bwMode="auto">
          <a:xfrm>
            <a:off x="9531350" y="4068763"/>
            <a:ext cx="895350"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process</a:t>
            </a:r>
          </a:p>
        </p:txBody>
      </p:sp>
      <p:sp>
        <p:nvSpPr>
          <p:cNvPr id="8200" name="Text Box 38"/>
          <p:cNvSpPr txBox="1">
            <a:spLocks noChangeArrowheads="1"/>
          </p:cNvSpPr>
          <p:nvPr/>
        </p:nvSpPr>
        <p:spPr bwMode="auto">
          <a:xfrm>
            <a:off x="9505950" y="3667125"/>
            <a:ext cx="755650"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Tahoma" charset="0"/>
                <a:ea typeface="ＭＳ Ｐゴシック" charset="0"/>
                <a:cs typeface="+mn-cs"/>
              </a:rPr>
              <a:t>socket</a:t>
            </a:r>
          </a:p>
        </p:txBody>
      </p:sp>
      <p:grpSp>
        <p:nvGrpSpPr>
          <p:cNvPr id="362673" name="Group 177"/>
          <p:cNvGrpSpPr>
            <a:grpSpLocks/>
          </p:cNvGrpSpPr>
          <p:nvPr/>
        </p:nvGrpSpPr>
        <p:grpSpPr bwMode="auto">
          <a:xfrm>
            <a:off x="6475432" y="1652587"/>
            <a:ext cx="4676053" cy="1624013"/>
            <a:chOff x="3114" y="1041"/>
            <a:chExt cx="2399" cy="1023"/>
          </a:xfrm>
        </p:grpSpPr>
        <p:sp>
          <p:nvSpPr>
            <p:cNvPr id="8323" name="Rectangle 41"/>
            <p:cNvSpPr>
              <a:spLocks noChangeArrowheads="1"/>
            </p:cNvSpPr>
            <p:nvPr/>
          </p:nvSpPr>
          <p:spPr bwMode="auto">
            <a:xfrm>
              <a:off x="3114" y="1312"/>
              <a:ext cx="2399" cy="752"/>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use header info to deliver</a:t>
              </a: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received segments to correct </a:t>
              </a: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socket</a:t>
              </a:r>
            </a:p>
          </p:txBody>
        </p:sp>
        <p:grpSp>
          <p:nvGrpSpPr>
            <p:cNvPr id="22659" name="Group 42"/>
            <p:cNvGrpSpPr>
              <a:grpSpLocks/>
            </p:cNvGrpSpPr>
            <p:nvPr/>
          </p:nvGrpSpPr>
          <p:grpSpPr bwMode="auto">
            <a:xfrm>
              <a:off x="3188" y="1041"/>
              <a:ext cx="2059" cy="360"/>
              <a:chOff x="1136" y="3732"/>
              <a:chExt cx="1653" cy="360"/>
            </a:xfrm>
          </p:grpSpPr>
          <p:sp>
            <p:nvSpPr>
              <p:cNvPr id="8325" name="Rectangle 43"/>
              <p:cNvSpPr>
                <a:spLocks noChangeArrowheads="1"/>
              </p:cNvSpPr>
              <p:nvPr/>
            </p:nvSpPr>
            <p:spPr bwMode="auto">
              <a:xfrm>
                <a:off x="1422" y="3732"/>
                <a:ext cx="1002" cy="2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Comic Sans MS" panose="030F0702030302020204" pitchFamily="66" charset="0"/>
                  <a:ea typeface="ＭＳ Ｐゴシック" charset="0"/>
                  <a:cs typeface="+mn-cs"/>
                </a:endParaRPr>
              </a:p>
            </p:txBody>
          </p:sp>
          <p:sp>
            <p:nvSpPr>
              <p:cNvPr id="8326" name="Text Box 44"/>
              <p:cNvSpPr txBox="1">
                <a:spLocks noChangeArrowheads="1"/>
              </p:cNvSpPr>
              <p:nvPr/>
            </p:nvSpPr>
            <p:spPr bwMode="auto">
              <a:xfrm>
                <a:off x="1136" y="3801"/>
                <a:ext cx="1653" cy="291"/>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err="1">
                    <a:ln>
                      <a:noFill/>
                    </a:ln>
                    <a:solidFill>
                      <a:srgbClr val="CC0000"/>
                    </a:solidFill>
                    <a:effectLst/>
                    <a:uLnTx/>
                    <a:uFillTx/>
                    <a:latin typeface="Comic Sans MS" panose="030F0702030302020204" pitchFamily="66" charset="0"/>
                    <a:ea typeface="ＭＳ Ｐゴシック" charset="0"/>
                    <a:cs typeface="+mn-cs"/>
                  </a:rPr>
                  <a:t>demultiplexing</a:t>
                </a:r>
                <a:r>
                  <a:rPr kumimoji="0" lang="en-US" sz="2400" b="0" i="1" u="none" strike="noStrike" kern="1200" cap="none" spc="0" normalizeH="0" baseline="0" noProof="0" dirty="0">
                    <a:ln>
                      <a:noFill/>
                    </a:ln>
                    <a:solidFill>
                      <a:srgbClr val="CC0000"/>
                    </a:solidFill>
                    <a:effectLst/>
                    <a:uLnTx/>
                    <a:uFillTx/>
                    <a:latin typeface="Comic Sans MS" panose="030F0702030302020204" pitchFamily="66" charset="0"/>
                    <a:ea typeface="ＭＳ Ｐゴシック" charset="0"/>
                    <a:cs typeface="+mn-cs"/>
                  </a:rPr>
                  <a:t> at receiver:</a:t>
                </a:r>
              </a:p>
            </p:txBody>
          </p:sp>
        </p:grpSp>
      </p:grpSp>
      <p:grpSp>
        <p:nvGrpSpPr>
          <p:cNvPr id="362672" name="Group 176"/>
          <p:cNvGrpSpPr>
            <a:grpSpLocks/>
          </p:cNvGrpSpPr>
          <p:nvPr/>
        </p:nvGrpSpPr>
        <p:grpSpPr bwMode="auto">
          <a:xfrm>
            <a:off x="1693864" y="1335088"/>
            <a:ext cx="4435476" cy="1466850"/>
            <a:chOff x="259" y="841"/>
            <a:chExt cx="2642" cy="924"/>
          </a:xfrm>
        </p:grpSpPr>
        <p:sp>
          <p:nvSpPr>
            <p:cNvPr id="8318" name="Text Box 45"/>
            <p:cNvSpPr txBox="1">
              <a:spLocks noChangeArrowheads="1"/>
            </p:cNvSpPr>
            <p:nvPr/>
          </p:nvSpPr>
          <p:spPr bwMode="auto">
            <a:xfrm>
              <a:off x="264" y="1117"/>
              <a:ext cx="2637" cy="57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handle data from multiple</a:t>
              </a: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sockets, add transport header (later used for </a:t>
              </a:r>
              <a:r>
                <a:rPr kumimoji="0" lang="en-US" sz="2200" b="0" i="0" u="none" strike="noStrike" kern="1200" cap="none" spc="0" normalizeH="0" baseline="0" noProof="0" dirty="0" err="1">
                  <a:ln>
                    <a:noFill/>
                  </a:ln>
                  <a:solidFill>
                    <a:srgbClr val="000099"/>
                  </a:solidFill>
                  <a:effectLst/>
                  <a:uLnTx/>
                  <a:uFillTx/>
                  <a:latin typeface="Comic Sans MS" panose="030F0702030302020204" pitchFamily="66" charset="0"/>
                  <a:ea typeface="ＭＳ Ｐゴシック" charset="0"/>
                  <a:cs typeface="+mn-cs"/>
                </a:rPr>
                <a:t>demultiplexing</a:t>
              </a: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a:t>
              </a:r>
            </a:p>
          </p:txBody>
        </p:sp>
        <p:sp>
          <p:nvSpPr>
            <p:cNvPr id="8319" name="Rectangle 46"/>
            <p:cNvSpPr>
              <a:spLocks noChangeArrowheads="1"/>
            </p:cNvSpPr>
            <p:nvPr/>
          </p:nvSpPr>
          <p:spPr bwMode="auto">
            <a:xfrm>
              <a:off x="259" y="1009"/>
              <a:ext cx="2479" cy="756"/>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grpSp>
          <p:nvGrpSpPr>
            <p:cNvPr id="22655" name="Group 47"/>
            <p:cNvGrpSpPr>
              <a:grpSpLocks/>
            </p:cNvGrpSpPr>
            <p:nvPr/>
          </p:nvGrpSpPr>
          <p:grpSpPr bwMode="auto">
            <a:xfrm>
              <a:off x="332" y="841"/>
              <a:ext cx="2063" cy="291"/>
              <a:chOff x="1101" y="3681"/>
              <a:chExt cx="1981" cy="291"/>
            </a:xfrm>
          </p:grpSpPr>
          <p:sp>
            <p:nvSpPr>
              <p:cNvPr id="8321" name="Rectangle 48"/>
              <p:cNvSpPr>
                <a:spLocks noChangeArrowheads="1"/>
              </p:cNvSpPr>
              <p:nvPr/>
            </p:nvSpPr>
            <p:spPr bwMode="auto">
              <a:xfrm>
                <a:off x="1422" y="3732"/>
                <a:ext cx="1006" cy="2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8322" name="Text Box 49"/>
              <p:cNvSpPr txBox="1">
                <a:spLocks noChangeArrowheads="1"/>
              </p:cNvSpPr>
              <p:nvPr/>
            </p:nvSpPr>
            <p:spPr bwMode="auto">
              <a:xfrm>
                <a:off x="1101" y="3681"/>
                <a:ext cx="1981" cy="291"/>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C0000"/>
                    </a:solidFill>
                    <a:effectLst/>
                    <a:uLnTx/>
                    <a:uFillTx/>
                    <a:latin typeface="Comic Sans MS" panose="030F0702030302020204" pitchFamily="66" charset="0"/>
                    <a:ea typeface="ＭＳ Ｐゴシック" charset="0"/>
                    <a:cs typeface="+mn-cs"/>
                  </a:rPr>
                  <a:t>multiplexing at sender:</a:t>
                </a:r>
              </a:p>
            </p:txBody>
          </p:sp>
        </p:grpSp>
      </p:grpSp>
      <p:grpSp>
        <p:nvGrpSpPr>
          <p:cNvPr id="22538" name="Group 57"/>
          <p:cNvGrpSpPr>
            <a:grpSpLocks/>
          </p:cNvGrpSpPr>
          <p:nvPr/>
        </p:nvGrpSpPr>
        <p:grpSpPr bwMode="auto">
          <a:xfrm>
            <a:off x="9005888" y="3741739"/>
            <a:ext cx="533400" cy="206375"/>
            <a:chOff x="344" y="1846"/>
            <a:chExt cx="336" cy="130"/>
          </a:xfrm>
        </p:grpSpPr>
        <p:sp>
          <p:nvSpPr>
            <p:cNvPr id="8314" name="Rectangle 35"/>
            <p:cNvSpPr>
              <a:spLocks noChangeArrowheads="1"/>
            </p:cNvSpPr>
            <p:nvPr/>
          </p:nvSpPr>
          <p:spPr bwMode="auto">
            <a:xfrm>
              <a:off x="344" y="1846"/>
              <a:ext cx="336" cy="13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5" name="Rectangle 54"/>
            <p:cNvSpPr>
              <a:spLocks noChangeArrowheads="1"/>
            </p:cNvSpPr>
            <p:nvPr/>
          </p:nvSpPr>
          <p:spPr bwMode="auto">
            <a:xfrm>
              <a:off x="454" y="1863"/>
              <a:ext cx="110" cy="99"/>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6" name="Rectangle 55"/>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7" name="Rectangle 56"/>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22539" name="Rectangle 23"/>
          <p:cNvSpPr>
            <a:spLocks noChangeArrowheads="1"/>
          </p:cNvSpPr>
          <p:nvPr/>
        </p:nvSpPr>
        <p:spPr bwMode="auto">
          <a:xfrm>
            <a:off x="4838701" y="3194050"/>
            <a:ext cx="1497013"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40" name="Rectangle 24"/>
          <p:cNvSpPr>
            <a:spLocks noChangeArrowheads="1"/>
          </p:cNvSpPr>
          <p:nvPr/>
        </p:nvSpPr>
        <p:spPr bwMode="auto">
          <a:xfrm>
            <a:off x="4803775" y="3248026"/>
            <a:ext cx="1473200" cy="1979613"/>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41" name="Line 25"/>
          <p:cNvSpPr>
            <a:spLocks noChangeShapeType="1"/>
          </p:cNvSpPr>
          <p:nvPr/>
        </p:nvSpPr>
        <p:spPr bwMode="auto">
          <a:xfrm>
            <a:off x="4810125" y="4017964"/>
            <a:ext cx="146050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42" name="Text Box 26"/>
          <p:cNvSpPr txBox="1">
            <a:spLocks noChangeArrowheads="1"/>
          </p:cNvSpPr>
          <p:nvPr/>
        </p:nvSpPr>
        <p:spPr bwMode="auto">
          <a:xfrm>
            <a:off x="4881564" y="400050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transport</a:t>
            </a:r>
          </a:p>
        </p:txBody>
      </p:sp>
      <p:sp>
        <p:nvSpPr>
          <p:cNvPr id="22543" name="Line 27"/>
          <p:cNvSpPr>
            <a:spLocks noChangeShapeType="1"/>
          </p:cNvSpPr>
          <p:nvPr/>
        </p:nvSpPr>
        <p:spPr bwMode="auto">
          <a:xfrm>
            <a:off x="4811714" y="433546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44" name="Text Box 26"/>
          <p:cNvSpPr txBox="1">
            <a:spLocks noChangeArrowheads="1"/>
          </p:cNvSpPr>
          <p:nvPr/>
        </p:nvSpPr>
        <p:spPr bwMode="auto">
          <a:xfrm>
            <a:off x="4878389" y="321468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application</a:t>
            </a:r>
          </a:p>
        </p:txBody>
      </p:sp>
      <p:sp>
        <p:nvSpPr>
          <p:cNvPr id="22545" name="Text Box 26"/>
          <p:cNvSpPr txBox="1">
            <a:spLocks noChangeArrowheads="1"/>
          </p:cNvSpPr>
          <p:nvPr/>
        </p:nvSpPr>
        <p:spPr bwMode="auto">
          <a:xfrm>
            <a:off x="4875214" y="490537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physical</a:t>
            </a:r>
          </a:p>
        </p:txBody>
      </p:sp>
      <p:sp>
        <p:nvSpPr>
          <p:cNvPr id="22546" name="Text Box 26"/>
          <p:cNvSpPr txBox="1">
            <a:spLocks noChangeArrowheads="1"/>
          </p:cNvSpPr>
          <p:nvPr/>
        </p:nvSpPr>
        <p:spPr bwMode="auto">
          <a:xfrm>
            <a:off x="4875214" y="461962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link</a:t>
            </a:r>
          </a:p>
        </p:txBody>
      </p:sp>
      <p:sp>
        <p:nvSpPr>
          <p:cNvPr id="22547" name="Text Box 26"/>
          <p:cNvSpPr txBox="1">
            <a:spLocks noChangeArrowheads="1"/>
          </p:cNvSpPr>
          <p:nvPr/>
        </p:nvSpPr>
        <p:spPr bwMode="auto">
          <a:xfrm>
            <a:off x="4875214" y="432117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network</a:t>
            </a:r>
          </a:p>
        </p:txBody>
      </p:sp>
      <p:sp>
        <p:nvSpPr>
          <p:cNvPr id="8213" name="Oval 120"/>
          <p:cNvSpPr>
            <a:spLocks noChangeArrowheads="1"/>
          </p:cNvSpPr>
          <p:nvPr/>
        </p:nvSpPr>
        <p:spPr bwMode="auto">
          <a:xfrm>
            <a:off x="5575300" y="3589338"/>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rPr>
              <a:t>P2</a:t>
            </a:r>
          </a:p>
        </p:txBody>
      </p:sp>
      <p:sp>
        <p:nvSpPr>
          <p:cNvPr id="22549" name="Line 27"/>
          <p:cNvSpPr>
            <a:spLocks noChangeShapeType="1"/>
          </p:cNvSpPr>
          <p:nvPr/>
        </p:nvSpPr>
        <p:spPr bwMode="auto">
          <a:xfrm>
            <a:off x="4808539" y="464661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50" name="Line 27"/>
          <p:cNvSpPr>
            <a:spLocks noChangeShapeType="1"/>
          </p:cNvSpPr>
          <p:nvPr/>
        </p:nvSpPr>
        <p:spPr bwMode="auto">
          <a:xfrm>
            <a:off x="4805364" y="494506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16" name="Oval 128"/>
          <p:cNvSpPr>
            <a:spLocks noChangeArrowheads="1"/>
          </p:cNvSpPr>
          <p:nvPr/>
        </p:nvSpPr>
        <p:spPr bwMode="auto">
          <a:xfrm>
            <a:off x="4870450" y="3589338"/>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rPr>
              <a:t>P1</a:t>
            </a:r>
          </a:p>
        </p:txBody>
      </p:sp>
      <p:grpSp>
        <p:nvGrpSpPr>
          <p:cNvPr id="22552" name="Group 134"/>
          <p:cNvGrpSpPr>
            <a:grpSpLocks/>
          </p:cNvGrpSpPr>
          <p:nvPr/>
        </p:nvGrpSpPr>
        <p:grpSpPr bwMode="auto">
          <a:xfrm>
            <a:off x="5651500" y="3948113"/>
            <a:ext cx="412750" cy="158750"/>
            <a:chOff x="1383" y="2620"/>
            <a:chExt cx="260" cy="100"/>
          </a:xfrm>
        </p:grpSpPr>
        <p:sp>
          <p:nvSpPr>
            <p:cNvPr id="8310" name="Rectangle 130"/>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1" name="Rectangle 131"/>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2" name="Rectangle 132"/>
            <p:cNvSpPr>
              <a:spLocks noChangeArrowheads="1"/>
            </p:cNvSpPr>
            <p:nvPr/>
          </p:nvSpPr>
          <p:spPr bwMode="auto">
            <a:xfrm>
              <a:off x="1599" y="2678"/>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3" name="Rectangle 133"/>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grpSp>
        <p:nvGrpSpPr>
          <p:cNvPr id="22553" name="Group 135"/>
          <p:cNvGrpSpPr>
            <a:grpSpLocks/>
          </p:cNvGrpSpPr>
          <p:nvPr/>
        </p:nvGrpSpPr>
        <p:grpSpPr bwMode="auto">
          <a:xfrm>
            <a:off x="4949825" y="3940175"/>
            <a:ext cx="412750" cy="158750"/>
            <a:chOff x="1383" y="2620"/>
            <a:chExt cx="260" cy="100"/>
          </a:xfrm>
        </p:grpSpPr>
        <p:sp>
          <p:nvSpPr>
            <p:cNvPr id="8306" name="Rectangle 136"/>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7" name="Rectangle 137"/>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8" name="Rectangle 138"/>
            <p:cNvSpPr>
              <a:spLocks noChangeArrowheads="1"/>
            </p:cNvSpPr>
            <p:nvPr/>
          </p:nvSpPr>
          <p:spPr bwMode="auto">
            <a:xfrm>
              <a:off x="1599" y="2678"/>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9" name="Rectangle 139"/>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22556" name="Rectangle 23"/>
          <p:cNvSpPr>
            <a:spLocks noChangeArrowheads="1"/>
          </p:cNvSpPr>
          <p:nvPr/>
        </p:nvSpPr>
        <p:spPr bwMode="auto">
          <a:xfrm>
            <a:off x="7100889" y="3563938"/>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57" name="Rectangle 24"/>
          <p:cNvSpPr>
            <a:spLocks noChangeArrowheads="1"/>
          </p:cNvSpPr>
          <p:nvPr/>
        </p:nvSpPr>
        <p:spPr bwMode="auto">
          <a:xfrm>
            <a:off x="7062789" y="3617913"/>
            <a:ext cx="1273175" cy="1979612"/>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58" name="Line 25"/>
          <p:cNvSpPr>
            <a:spLocks noChangeShapeType="1"/>
          </p:cNvSpPr>
          <p:nvPr/>
        </p:nvSpPr>
        <p:spPr bwMode="auto">
          <a:xfrm>
            <a:off x="7072313" y="4378326"/>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59" name="Text Box 26"/>
          <p:cNvSpPr txBox="1">
            <a:spLocks noChangeArrowheads="1"/>
          </p:cNvSpPr>
          <p:nvPr/>
        </p:nvSpPr>
        <p:spPr bwMode="auto">
          <a:xfrm>
            <a:off x="7029451" y="4360864"/>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transport</a:t>
            </a:r>
          </a:p>
        </p:txBody>
      </p:sp>
      <p:sp>
        <p:nvSpPr>
          <p:cNvPr id="22560" name="Line 27"/>
          <p:cNvSpPr>
            <a:spLocks noChangeShapeType="1"/>
          </p:cNvSpPr>
          <p:nvPr/>
        </p:nvSpPr>
        <p:spPr bwMode="auto">
          <a:xfrm>
            <a:off x="7080250" y="469900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61" name="Line 28"/>
          <p:cNvSpPr>
            <a:spLocks noChangeShapeType="1"/>
          </p:cNvSpPr>
          <p:nvPr/>
        </p:nvSpPr>
        <p:spPr bwMode="auto">
          <a:xfrm>
            <a:off x="7065963" y="500856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62" name="Line 29"/>
          <p:cNvSpPr>
            <a:spLocks noChangeShapeType="1"/>
          </p:cNvSpPr>
          <p:nvPr/>
        </p:nvSpPr>
        <p:spPr bwMode="auto">
          <a:xfrm>
            <a:off x="7065963" y="529431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63" name="Text Box 26"/>
          <p:cNvSpPr txBox="1">
            <a:spLocks noChangeArrowheads="1"/>
          </p:cNvSpPr>
          <p:nvPr/>
        </p:nvSpPr>
        <p:spPr bwMode="auto">
          <a:xfrm>
            <a:off x="7064376" y="360838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application</a:t>
            </a:r>
          </a:p>
        </p:txBody>
      </p:sp>
      <p:sp>
        <p:nvSpPr>
          <p:cNvPr id="22564" name="Text Box 26"/>
          <p:cNvSpPr txBox="1">
            <a:spLocks noChangeArrowheads="1"/>
          </p:cNvSpPr>
          <p:nvPr/>
        </p:nvSpPr>
        <p:spPr bwMode="auto">
          <a:xfrm>
            <a:off x="7019926" y="526573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physical</a:t>
            </a:r>
          </a:p>
        </p:txBody>
      </p:sp>
      <p:sp>
        <p:nvSpPr>
          <p:cNvPr id="22565" name="Text Box 26"/>
          <p:cNvSpPr txBox="1">
            <a:spLocks noChangeArrowheads="1"/>
          </p:cNvSpPr>
          <p:nvPr/>
        </p:nvSpPr>
        <p:spPr bwMode="auto">
          <a:xfrm>
            <a:off x="7038976" y="497998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link</a:t>
            </a:r>
          </a:p>
        </p:txBody>
      </p:sp>
      <p:sp>
        <p:nvSpPr>
          <p:cNvPr id="22566" name="Text Box 26"/>
          <p:cNvSpPr txBox="1">
            <a:spLocks noChangeArrowheads="1"/>
          </p:cNvSpPr>
          <p:nvPr/>
        </p:nvSpPr>
        <p:spPr bwMode="auto">
          <a:xfrm>
            <a:off x="7029451" y="4684714"/>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network</a:t>
            </a:r>
          </a:p>
        </p:txBody>
      </p:sp>
      <p:sp>
        <p:nvSpPr>
          <p:cNvPr id="8232" name="Oval 101"/>
          <p:cNvSpPr>
            <a:spLocks noChangeArrowheads="1"/>
          </p:cNvSpPr>
          <p:nvPr/>
        </p:nvSpPr>
        <p:spPr bwMode="auto">
          <a:xfrm>
            <a:off x="7399339" y="3949700"/>
            <a:ext cx="598487"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rPr>
              <a:t>P4</a:t>
            </a:r>
          </a:p>
        </p:txBody>
      </p:sp>
      <p:sp>
        <p:nvSpPr>
          <p:cNvPr id="22568" name="Freeform 103"/>
          <p:cNvSpPr>
            <a:spLocks/>
          </p:cNvSpPr>
          <p:nvPr/>
        </p:nvSpPr>
        <p:spPr bwMode="auto">
          <a:xfrm>
            <a:off x="8348664" y="3595688"/>
            <a:ext cx="581025" cy="2038350"/>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69" name="Freeform 70"/>
          <p:cNvSpPr>
            <a:spLocks/>
          </p:cNvSpPr>
          <p:nvPr/>
        </p:nvSpPr>
        <p:spPr bwMode="auto">
          <a:xfrm>
            <a:off x="2159000" y="3616325"/>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0" name="Rectangle 23"/>
          <p:cNvSpPr>
            <a:spLocks noChangeArrowheads="1"/>
          </p:cNvSpPr>
          <p:nvPr/>
        </p:nvSpPr>
        <p:spPr bwMode="auto">
          <a:xfrm>
            <a:off x="2755900" y="3571875"/>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71" name="Rectangle 24"/>
          <p:cNvSpPr>
            <a:spLocks noChangeArrowheads="1"/>
          </p:cNvSpPr>
          <p:nvPr/>
        </p:nvSpPr>
        <p:spPr bwMode="auto">
          <a:xfrm>
            <a:off x="2717801" y="3625851"/>
            <a:ext cx="1273175" cy="1979613"/>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72" name="Line 25"/>
          <p:cNvSpPr>
            <a:spLocks noChangeShapeType="1"/>
          </p:cNvSpPr>
          <p:nvPr/>
        </p:nvSpPr>
        <p:spPr bwMode="auto">
          <a:xfrm>
            <a:off x="2727325" y="438626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3" name="Text Box 26"/>
          <p:cNvSpPr txBox="1">
            <a:spLocks noChangeArrowheads="1"/>
          </p:cNvSpPr>
          <p:nvPr/>
        </p:nvSpPr>
        <p:spPr bwMode="auto">
          <a:xfrm>
            <a:off x="2684464" y="436880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transport</a:t>
            </a:r>
          </a:p>
        </p:txBody>
      </p:sp>
      <p:sp>
        <p:nvSpPr>
          <p:cNvPr id="22574" name="Line 27"/>
          <p:cNvSpPr>
            <a:spLocks noChangeShapeType="1"/>
          </p:cNvSpPr>
          <p:nvPr/>
        </p:nvSpPr>
        <p:spPr bwMode="auto">
          <a:xfrm>
            <a:off x="2735263" y="4706939"/>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5" name="Line 28"/>
          <p:cNvSpPr>
            <a:spLocks noChangeShapeType="1"/>
          </p:cNvSpPr>
          <p:nvPr/>
        </p:nvSpPr>
        <p:spPr bwMode="auto">
          <a:xfrm>
            <a:off x="2720975" y="501650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6" name="Line 29"/>
          <p:cNvSpPr>
            <a:spLocks noChangeShapeType="1"/>
          </p:cNvSpPr>
          <p:nvPr/>
        </p:nvSpPr>
        <p:spPr bwMode="auto">
          <a:xfrm>
            <a:off x="2720975" y="530225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7" name="Text Box 26"/>
          <p:cNvSpPr txBox="1">
            <a:spLocks noChangeArrowheads="1"/>
          </p:cNvSpPr>
          <p:nvPr/>
        </p:nvSpPr>
        <p:spPr bwMode="auto">
          <a:xfrm>
            <a:off x="2719389" y="361632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application</a:t>
            </a:r>
          </a:p>
        </p:txBody>
      </p:sp>
      <p:sp>
        <p:nvSpPr>
          <p:cNvPr id="22578" name="Text Box 26"/>
          <p:cNvSpPr txBox="1">
            <a:spLocks noChangeArrowheads="1"/>
          </p:cNvSpPr>
          <p:nvPr/>
        </p:nvSpPr>
        <p:spPr bwMode="auto">
          <a:xfrm>
            <a:off x="2674939" y="527367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physical</a:t>
            </a:r>
          </a:p>
        </p:txBody>
      </p:sp>
      <p:sp>
        <p:nvSpPr>
          <p:cNvPr id="22579" name="Text Box 26"/>
          <p:cNvSpPr txBox="1">
            <a:spLocks noChangeArrowheads="1"/>
          </p:cNvSpPr>
          <p:nvPr/>
        </p:nvSpPr>
        <p:spPr bwMode="auto">
          <a:xfrm>
            <a:off x="2693989" y="498792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link</a:t>
            </a:r>
          </a:p>
        </p:txBody>
      </p:sp>
      <p:sp>
        <p:nvSpPr>
          <p:cNvPr id="22580" name="Text Box 26"/>
          <p:cNvSpPr txBox="1">
            <a:spLocks noChangeArrowheads="1"/>
          </p:cNvSpPr>
          <p:nvPr/>
        </p:nvSpPr>
        <p:spPr bwMode="auto">
          <a:xfrm>
            <a:off x="2684464" y="469265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network</a:t>
            </a:r>
          </a:p>
        </p:txBody>
      </p:sp>
      <p:sp>
        <p:nvSpPr>
          <p:cNvPr id="8246" name="Oval 23"/>
          <p:cNvSpPr>
            <a:spLocks noChangeArrowheads="1"/>
          </p:cNvSpPr>
          <p:nvPr/>
        </p:nvSpPr>
        <p:spPr bwMode="auto">
          <a:xfrm>
            <a:off x="3054350" y="3957638"/>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rPr>
              <a:t>P3</a:t>
            </a:r>
          </a:p>
        </p:txBody>
      </p:sp>
      <p:grpSp>
        <p:nvGrpSpPr>
          <p:cNvPr id="22582" name="Group 149"/>
          <p:cNvGrpSpPr>
            <a:grpSpLocks/>
          </p:cNvGrpSpPr>
          <p:nvPr/>
        </p:nvGrpSpPr>
        <p:grpSpPr bwMode="auto">
          <a:xfrm>
            <a:off x="3144838" y="4295775"/>
            <a:ext cx="412750" cy="158750"/>
            <a:chOff x="1287" y="2524"/>
            <a:chExt cx="260" cy="100"/>
          </a:xfrm>
        </p:grpSpPr>
        <p:sp>
          <p:nvSpPr>
            <p:cNvPr id="8302" name="Rectangle 73"/>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3" name="Rectangle 74"/>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4" name="Rectangle 75"/>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5" name="Rectangle 129"/>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grpSp>
        <p:nvGrpSpPr>
          <p:cNvPr id="22583" name="Group 150"/>
          <p:cNvGrpSpPr>
            <a:grpSpLocks/>
          </p:cNvGrpSpPr>
          <p:nvPr/>
        </p:nvGrpSpPr>
        <p:grpSpPr bwMode="auto">
          <a:xfrm>
            <a:off x="7485063" y="4294188"/>
            <a:ext cx="412750" cy="158750"/>
            <a:chOff x="1287" y="2524"/>
            <a:chExt cx="260" cy="100"/>
          </a:xfrm>
        </p:grpSpPr>
        <p:sp>
          <p:nvSpPr>
            <p:cNvPr id="8298" name="Rectangle 151"/>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99" name="Rectangle 152"/>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0" name="Rectangle 153"/>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1" name="Rectangle 154"/>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22584" name="Freeform 146"/>
          <p:cNvSpPr>
            <a:spLocks/>
          </p:cNvSpPr>
          <p:nvPr/>
        </p:nvSpPr>
        <p:spPr bwMode="auto">
          <a:xfrm>
            <a:off x="5532439" y="3995739"/>
            <a:ext cx="2173287" cy="1989137"/>
          </a:xfrm>
          <a:custGeom>
            <a:avLst/>
            <a:gdLst>
              <a:gd name="T0" fmla="*/ 2147483647 w 1369"/>
              <a:gd name="T1" fmla="*/ 2147483647 h 1253"/>
              <a:gd name="T2" fmla="*/ 2147483647 w 1369"/>
              <a:gd name="T3" fmla="*/ 2147483647 h 1253"/>
              <a:gd name="T4" fmla="*/ 2147483647 w 1369"/>
              <a:gd name="T5" fmla="*/ 2147483647 h 1253"/>
              <a:gd name="T6" fmla="*/ 0 w 1369"/>
              <a:gd name="T7" fmla="*/ 2147483647 h 1253"/>
              <a:gd name="T8" fmla="*/ 2147483647 w 1369"/>
              <a:gd name="T9" fmla="*/ 0 h 12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9" h="1253">
                <a:moveTo>
                  <a:pt x="1369" y="216"/>
                </a:moveTo>
                <a:lnTo>
                  <a:pt x="1362" y="1252"/>
                </a:lnTo>
                <a:lnTo>
                  <a:pt x="16" y="1253"/>
                </a:lnTo>
                <a:lnTo>
                  <a:pt x="0" y="121"/>
                </a:lnTo>
                <a:lnTo>
                  <a:pt x="191" y="0"/>
                </a:lnTo>
              </a:path>
            </a:pathLst>
          </a:custGeom>
          <a:noFill/>
          <a:ln w="19050"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85" name="Freeform 147"/>
          <p:cNvSpPr>
            <a:spLocks/>
          </p:cNvSpPr>
          <p:nvPr/>
        </p:nvSpPr>
        <p:spPr bwMode="auto">
          <a:xfrm>
            <a:off x="5651501" y="4027489"/>
            <a:ext cx="1984375" cy="1876425"/>
          </a:xfrm>
          <a:custGeom>
            <a:avLst/>
            <a:gdLst>
              <a:gd name="T0" fmla="*/ 2147483647 w 1250"/>
              <a:gd name="T1" fmla="*/ 2147483647 h 1182"/>
              <a:gd name="T2" fmla="*/ 2147483647 w 1250"/>
              <a:gd name="T3" fmla="*/ 2147483647 h 1182"/>
              <a:gd name="T4" fmla="*/ 2147483647 w 1250"/>
              <a:gd name="T5" fmla="*/ 2147483647 h 1182"/>
              <a:gd name="T6" fmla="*/ 0 w 1250"/>
              <a:gd name="T7" fmla="*/ 2147483647 h 1182"/>
              <a:gd name="T8" fmla="*/ 2147483647 w 1250"/>
              <a:gd name="T9" fmla="*/ 0 h 1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0" h="1182">
                <a:moveTo>
                  <a:pt x="1250" y="190"/>
                </a:moveTo>
                <a:lnTo>
                  <a:pt x="1244" y="1182"/>
                </a:lnTo>
                <a:lnTo>
                  <a:pt x="19" y="1181"/>
                </a:lnTo>
                <a:lnTo>
                  <a:pt x="0" y="155"/>
                </a:lnTo>
                <a:lnTo>
                  <a:pt x="171" y="0"/>
                </a:lnTo>
              </a:path>
            </a:pathLst>
          </a:custGeom>
          <a:noFill/>
          <a:ln w="19050" cap="flat" cmpd="sng">
            <a:solidFill>
              <a:srgbClr val="000099"/>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51" name="Oval 36"/>
          <p:cNvSpPr>
            <a:spLocks noChangeArrowheads="1"/>
          </p:cNvSpPr>
          <p:nvPr/>
        </p:nvSpPr>
        <p:spPr bwMode="auto">
          <a:xfrm>
            <a:off x="8991600" y="4106863"/>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endParaRPr>
          </a:p>
        </p:txBody>
      </p:sp>
      <p:grpSp>
        <p:nvGrpSpPr>
          <p:cNvPr id="362665" name="Group 169"/>
          <p:cNvGrpSpPr>
            <a:grpSpLocks/>
          </p:cNvGrpSpPr>
          <p:nvPr/>
        </p:nvGrpSpPr>
        <p:grpSpPr bwMode="auto">
          <a:xfrm>
            <a:off x="4486276" y="2854325"/>
            <a:ext cx="1292225" cy="1454150"/>
            <a:chOff x="1868" y="1796"/>
            <a:chExt cx="814" cy="916"/>
          </a:xfrm>
        </p:grpSpPr>
        <p:sp>
          <p:nvSpPr>
            <p:cNvPr id="8295" name="Oval 166"/>
            <p:cNvSpPr>
              <a:spLocks noChangeArrowheads="1"/>
            </p:cNvSpPr>
            <p:nvPr/>
          </p:nvSpPr>
          <p:spPr bwMode="auto">
            <a:xfrm>
              <a:off x="2318" y="2668"/>
              <a:ext cx="124" cy="44"/>
            </a:xfrm>
            <a:prstGeom prst="ellipse">
              <a:avLst/>
            </a:prstGeom>
            <a:noFill/>
            <a:ln w="28575">
              <a:solidFill>
                <a:srgbClr val="CC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96" name="Oval 167"/>
            <p:cNvSpPr>
              <a:spLocks noChangeArrowheads="1"/>
            </p:cNvSpPr>
            <p:nvPr/>
          </p:nvSpPr>
          <p:spPr bwMode="auto">
            <a:xfrm>
              <a:off x="2558" y="2668"/>
              <a:ext cx="124" cy="44"/>
            </a:xfrm>
            <a:prstGeom prst="ellipse">
              <a:avLst/>
            </a:prstGeom>
            <a:noFill/>
            <a:ln w="28575">
              <a:solidFill>
                <a:srgbClr val="CC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632" name="Freeform 168"/>
            <p:cNvSpPr>
              <a:spLocks/>
            </p:cNvSpPr>
            <p:nvPr/>
          </p:nvSpPr>
          <p:spPr bwMode="auto">
            <a:xfrm>
              <a:off x="1868" y="1796"/>
              <a:ext cx="434" cy="904"/>
            </a:xfrm>
            <a:custGeom>
              <a:avLst/>
              <a:gdLst>
                <a:gd name="T0" fmla="*/ 434 w 434"/>
                <a:gd name="T1" fmla="*/ 904 h 904"/>
                <a:gd name="T2" fmla="*/ 2 w 434"/>
                <a:gd name="T3" fmla="*/ 902 h 904"/>
                <a:gd name="T4" fmla="*/ 0 w 434"/>
                <a:gd name="T5" fmla="*/ 0 h 904"/>
                <a:gd name="T6" fmla="*/ 0 60000 65536"/>
                <a:gd name="T7" fmla="*/ 0 60000 65536"/>
                <a:gd name="T8" fmla="*/ 0 60000 65536"/>
              </a:gdLst>
              <a:ahLst/>
              <a:cxnLst>
                <a:cxn ang="T6">
                  <a:pos x="T0" y="T1"/>
                </a:cxn>
                <a:cxn ang="T7">
                  <a:pos x="T2" y="T3"/>
                </a:cxn>
                <a:cxn ang="T8">
                  <a:pos x="T4" y="T5"/>
                </a:cxn>
              </a:cxnLst>
              <a:rect l="0" t="0" r="r" b="b"/>
              <a:pathLst>
                <a:path w="434" h="904">
                  <a:moveTo>
                    <a:pt x="434" y="904"/>
                  </a:moveTo>
                  <a:lnTo>
                    <a:pt x="2" y="902"/>
                  </a:lnTo>
                  <a:lnTo>
                    <a:pt x="0" y="0"/>
                  </a:lnTo>
                </a:path>
              </a:pathLst>
            </a:custGeom>
            <a:noFill/>
            <a:ln w="19050" cap="flat" cmpd="sng">
              <a:solidFill>
                <a:srgbClr val="CC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grpSp>
        <p:nvGrpSpPr>
          <p:cNvPr id="362668" name="Group 172"/>
          <p:cNvGrpSpPr>
            <a:grpSpLocks/>
          </p:cNvGrpSpPr>
          <p:nvPr/>
        </p:nvGrpSpPr>
        <p:grpSpPr bwMode="auto">
          <a:xfrm>
            <a:off x="5394325" y="2809875"/>
            <a:ext cx="1047750" cy="1441450"/>
            <a:chOff x="2432" y="1758"/>
            <a:chExt cx="660" cy="908"/>
          </a:xfrm>
        </p:grpSpPr>
        <p:sp>
          <p:nvSpPr>
            <p:cNvPr id="8293" name="Oval 170"/>
            <p:cNvSpPr>
              <a:spLocks noChangeArrowheads="1"/>
            </p:cNvSpPr>
            <p:nvPr/>
          </p:nvSpPr>
          <p:spPr bwMode="auto">
            <a:xfrm>
              <a:off x="2432" y="2564"/>
              <a:ext cx="144" cy="102"/>
            </a:xfrm>
            <a:prstGeom prst="ellipse">
              <a:avLst/>
            </a:prstGeom>
            <a:noFill/>
            <a:ln w="28575">
              <a:solidFill>
                <a:srgbClr val="CC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629" name="Freeform 171"/>
            <p:cNvSpPr>
              <a:spLocks/>
            </p:cNvSpPr>
            <p:nvPr/>
          </p:nvSpPr>
          <p:spPr bwMode="auto">
            <a:xfrm>
              <a:off x="2506" y="1758"/>
              <a:ext cx="586" cy="810"/>
            </a:xfrm>
            <a:custGeom>
              <a:avLst/>
              <a:gdLst>
                <a:gd name="T0" fmla="*/ 0 w 586"/>
                <a:gd name="T1" fmla="*/ 810 h 810"/>
                <a:gd name="T2" fmla="*/ 2 w 586"/>
                <a:gd name="T3" fmla="*/ 808 h 810"/>
                <a:gd name="T4" fmla="*/ 2 w 586"/>
                <a:gd name="T5" fmla="*/ 170 h 810"/>
                <a:gd name="T6" fmla="*/ 586 w 586"/>
                <a:gd name="T7" fmla="*/ 0 h 8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6" h="810">
                  <a:moveTo>
                    <a:pt x="0" y="810"/>
                  </a:moveTo>
                  <a:lnTo>
                    <a:pt x="2" y="808"/>
                  </a:lnTo>
                  <a:lnTo>
                    <a:pt x="2" y="170"/>
                  </a:lnTo>
                  <a:lnTo>
                    <a:pt x="586" y="0"/>
                  </a:lnTo>
                </a:path>
              </a:pathLst>
            </a:custGeom>
            <a:noFill/>
            <a:ln w="12700" cap="flat" cmpd="sng">
              <a:solidFill>
                <a:srgbClr val="CC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grpSp>
        <p:nvGrpSpPr>
          <p:cNvPr id="22589" name="Group 179"/>
          <p:cNvGrpSpPr>
            <a:grpSpLocks/>
          </p:cNvGrpSpPr>
          <p:nvPr/>
        </p:nvGrpSpPr>
        <p:grpSpPr bwMode="auto">
          <a:xfrm>
            <a:off x="1693863" y="5126039"/>
            <a:ext cx="800100" cy="828675"/>
            <a:chOff x="-44" y="1473"/>
            <a:chExt cx="981" cy="1105"/>
          </a:xfrm>
        </p:grpSpPr>
        <p:pic>
          <p:nvPicPr>
            <p:cNvPr id="22626" name="Picture 18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27" name="Freeform 181"/>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grpSp>
        <p:nvGrpSpPr>
          <p:cNvPr id="22590" name="Group 182"/>
          <p:cNvGrpSpPr>
            <a:grpSpLocks/>
          </p:cNvGrpSpPr>
          <p:nvPr/>
        </p:nvGrpSpPr>
        <p:grpSpPr bwMode="auto">
          <a:xfrm flipH="1">
            <a:off x="8675689" y="5040314"/>
            <a:ext cx="788987" cy="782637"/>
            <a:chOff x="-44" y="1473"/>
            <a:chExt cx="981" cy="1105"/>
          </a:xfrm>
        </p:grpSpPr>
        <p:pic>
          <p:nvPicPr>
            <p:cNvPr id="22624" name="Picture 18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25" name="Freeform 184"/>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grpSp>
        <p:nvGrpSpPr>
          <p:cNvPr id="22591" name="Group 185"/>
          <p:cNvGrpSpPr>
            <a:grpSpLocks/>
          </p:cNvGrpSpPr>
          <p:nvPr/>
        </p:nvGrpSpPr>
        <p:grpSpPr bwMode="auto">
          <a:xfrm>
            <a:off x="4265614" y="4625975"/>
            <a:ext cx="358775" cy="704850"/>
            <a:chOff x="4140" y="429"/>
            <a:chExt cx="1425" cy="2396"/>
          </a:xfrm>
        </p:grpSpPr>
        <p:sp>
          <p:nvSpPr>
            <p:cNvPr id="22592" name="Freeform 186"/>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58" name="Rectangle 187"/>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594" name="Freeform 188"/>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95" name="Freeform 189"/>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61" name="Rectangle 190"/>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nvGrpSpPr>
            <p:cNvPr id="22597" name="Group 191"/>
            <p:cNvGrpSpPr>
              <a:grpSpLocks/>
            </p:cNvGrpSpPr>
            <p:nvPr/>
          </p:nvGrpSpPr>
          <p:grpSpPr bwMode="auto">
            <a:xfrm>
              <a:off x="4749" y="668"/>
              <a:ext cx="581" cy="145"/>
              <a:chOff x="614" y="2568"/>
              <a:chExt cx="725" cy="139"/>
            </a:xfrm>
          </p:grpSpPr>
          <p:sp>
            <p:nvSpPr>
              <p:cNvPr id="8287" name="AutoShape 192"/>
              <p:cNvSpPr>
                <a:spLocks noChangeArrowheads="1"/>
              </p:cNvSpPr>
              <p:nvPr/>
            </p:nvSpPr>
            <p:spPr bwMode="auto">
              <a:xfrm>
                <a:off x="617" y="2567"/>
                <a:ext cx="724"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8" name="AutoShape 193"/>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8263" name="Rectangle 194"/>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nvGrpSpPr>
            <p:cNvPr id="22599" name="Group 195"/>
            <p:cNvGrpSpPr>
              <a:grpSpLocks/>
            </p:cNvGrpSpPr>
            <p:nvPr/>
          </p:nvGrpSpPr>
          <p:grpSpPr bwMode="auto">
            <a:xfrm>
              <a:off x="4747" y="994"/>
              <a:ext cx="581" cy="134"/>
              <a:chOff x="614" y="2568"/>
              <a:chExt cx="725" cy="139"/>
            </a:xfrm>
          </p:grpSpPr>
          <p:sp>
            <p:nvSpPr>
              <p:cNvPr id="8285" name="AutoShape 196"/>
              <p:cNvSpPr>
                <a:spLocks noChangeArrowheads="1"/>
              </p:cNvSpPr>
              <p:nvPr/>
            </p:nvSpPr>
            <p:spPr bwMode="auto">
              <a:xfrm>
                <a:off x="612" y="2570"/>
                <a:ext cx="724" cy="162"/>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6" name="AutoShape 197"/>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8265" name="Rectangle 198"/>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66" name="Rectangle 199"/>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nvGrpSpPr>
            <p:cNvPr id="22602" name="Group 200"/>
            <p:cNvGrpSpPr>
              <a:grpSpLocks/>
            </p:cNvGrpSpPr>
            <p:nvPr/>
          </p:nvGrpSpPr>
          <p:grpSpPr bwMode="auto">
            <a:xfrm>
              <a:off x="4735" y="1627"/>
              <a:ext cx="582" cy="151"/>
              <a:chOff x="614" y="2568"/>
              <a:chExt cx="725" cy="139"/>
            </a:xfrm>
          </p:grpSpPr>
          <p:sp>
            <p:nvSpPr>
              <p:cNvPr id="8283" name="AutoShape 201"/>
              <p:cNvSpPr>
                <a:spLocks noChangeArrowheads="1"/>
              </p:cNvSpPr>
              <p:nvPr/>
            </p:nvSpPr>
            <p:spPr bwMode="auto">
              <a:xfrm>
                <a:off x="611" y="2568"/>
                <a:ext cx="730"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4" name="AutoShape 202"/>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22603" name="Freeform 203"/>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nvGrpSpPr>
            <p:cNvPr id="22604" name="Group 204"/>
            <p:cNvGrpSpPr>
              <a:grpSpLocks/>
            </p:cNvGrpSpPr>
            <p:nvPr/>
          </p:nvGrpSpPr>
          <p:grpSpPr bwMode="auto">
            <a:xfrm>
              <a:off x="4739" y="1327"/>
              <a:ext cx="582" cy="139"/>
              <a:chOff x="614" y="2568"/>
              <a:chExt cx="725" cy="139"/>
            </a:xfrm>
          </p:grpSpPr>
          <p:sp>
            <p:nvSpPr>
              <p:cNvPr id="8281" name="AutoShape 205"/>
              <p:cNvSpPr>
                <a:spLocks noChangeArrowheads="1"/>
              </p:cNvSpPr>
              <p:nvPr/>
            </p:nvSpPr>
            <p:spPr bwMode="auto">
              <a:xfrm>
                <a:off x="614" y="2566"/>
                <a:ext cx="723"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2" name="AutoShape 206"/>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8270" name="Rectangle 207"/>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606" name="Freeform 208"/>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607" name="Freeform 209"/>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73" name="Oval 210"/>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609" name="Freeform 211"/>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75" name="AutoShape 212"/>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76" name="AutoShape 213"/>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77" name="Oval 214"/>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78" name="Oval 215"/>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Arial" charset="0"/>
                <a:ea typeface="ＭＳ Ｐゴシック" charset="0"/>
                <a:cs typeface="Arial" charset="0"/>
              </a:endParaRPr>
            </a:p>
          </p:txBody>
        </p:sp>
        <p:sp>
          <p:nvSpPr>
            <p:cNvPr id="8279" name="Oval 216"/>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0" name="Rectangle 217"/>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135" name="Rectangle 7"/>
          <p:cNvSpPr txBox="1">
            <a:spLocks noChangeArrowheads="1"/>
          </p:cNvSpPr>
          <p:nvPr/>
        </p:nvSpPr>
        <p:spPr>
          <a:xfrm>
            <a:off x="9164912" y="6624784"/>
            <a:ext cx="259228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FFF65C"/>
                </a:solidFill>
                <a:effectLst/>
                <a:uLnTx/>
                <a:uFillTx/>
                <a:latin typeface="Arial" panose="020B0604020202020204" pitchFamily="34" charset="0"/>
                <a:ea typeface="ＭＳ Ｐゴシック" charset="0"/>
                <a:cs typeface="+mn-cs"/>
              </a:rPr>
              <a:t>3.2 multiplexing</a:t>
            </a:r>
            <a:r>
              <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rPr>
              <a:t> and </a:t>
            </a:r>
            <a:r>
              <a:rPr kumimoji="0" lang="en-US" altLang="zh-CN" sz="1200" b="0" i="0" u="none" strike="noStrike" kern="1200" cap="none" spc="0" normalizeH="0" baseline="0" noProof="0" dirty="0" err="1">
                <a:ln>
                  <a:noFill/>
                </a:ln>
                <a:solidFill>
                  <a:srgbClr val="FF0000"/>
                </a:solidFill>
                <a:effectLst/>
                <a:uLnTx/>
                <a:uFillTx/>
                <a:latin typeface="Arial" panose="020B0604020202020204" pitchFamily="34" charset="0"/>
                <a:ea typeface="ＭＳ Ｐゴシック" charset="0"/>
                <a:cs typeface="+mn-cs"/>
              </a:rPr>
              <a:t>demultiplexing</a:t>
            </a:r>
            <a:endPar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555" name="Freeform 142"/>
          <p:cNvSpPr>
            <a:spLocks/>
          </p:cNvSpPr>
          <p:nvPr/>
        </p:nvSpPr>
        <p:spPr bwMode="auto">
          <a:xfrm>
            <a:off x="3381375" y="4029076"/>
            <a:ext cx="1962150" cy="1897063"/>
          </a:xfrm>
          <a:custGeom>
            <a:avLst/>
            <a:gdLst>
              <a:gd name="T0" fmla="*/ 0 w 1236"/>
              <a:gd name="T1" fmla="*/ 2147483647 h 1195"/>
              <a:gd name="T2" fmla="*/ 2147483647 w 1236"/>
              <a:gd name="T3" fmla="*/ 2147483647 h 1195"/>
              <a:gd name="T4" fmla="*/ 2147483647 w 1236"/>
              <a:gd name="T5" fmla="*/ 2147483647 h 1195"/>
              <a:gd name="T6" fmla="*/ 2147483647 w 1236"/>
              <a:gd name="T7" fmla="*/ 2147483647 h 1195"/>
              <a:gd name="T8" fmla="*/ 2147483647 w 1236"/>
              <a:gd name="T9" fmla="*/ 0 h 11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6" h="1195">
                <a:moveTo>
                  <a:pt x="0" y="202"/>
                </a:moveTo>
                <a:lnTo>
                  <a:pt x="6" y="1194"/>
                </a:lnTo>
                <a:lnTo>
                  <a:pt x="1236" y="1195"/>
                </a:lnTo>
                <a:lnTo>
                  <a:pt x="1227" y="150"/>
                </a:lnTo>
                <a:lnTo>
                  <a:pt x="1069" y="0"/>
                </a:lnTo>
              </a:path>
            </a:pathLst>
          </a:custGeom>
          <a:noFill/>
          <a:ln w="19050" cap="flat" cmpd="sng">
            <a:solidFill>
              <a:srgbClr val="000099"/>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54" name="Freeform 141"/>
          <p:cNvSpPr>
            <a:spLocks/>
          </p:cNvSpPr>
          <p:nvPr/>
        </p:nvSpPr>
        <p:spPr bwMode="auto">
          <a:xfrm>
            <a:off x="3317875" y="4003675"/>
            <a:ext cx="2160588" cy="1989138"/>
          </a:xfrm>
          <a:custGeom>
            <a:avLst/>
            <a:gdLst>
              <a:gd name="T0" fmla="*/ 0 w 1361"/>
              <a:gd name="T1" fmla="*/ 2147483647 h 1253"/>
              <a:gd name="T2" fmla="*/ 2147483647 w 1361"/>
              <a:gd name="T3" fmla="*/ 2147483647 h 1253"/>
              <a:gd name="T4" fmla="*/ 2147483647 w 1361"/>
              <a:gd name="T5" fmla="*/ 2147483647 h 1253"/>
              <a:gd name="T6" fmla="*/ 2147483647 w 1361"/>
              <a:gd name="T7" fmla="*/ 2147483647 h 1253"/>
              <a:gd name="T8" fmla="*/ 2147483647 w 1361"/>
              <a:gd name="T9" fmla="*/ 2147483647 h 1253"/>
              <a:gd name="T10" fmla="*/ 2147483647 w 1361"/>
              <a:gd name="T11" fmla="*/ 0 h 12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61" h="1253">
                <a:moveTo>
                  <a:pt x="0" y="216"/>
                </a:moveTo>
                <a:lnTo>
                  <a:pt x="7" y="1252"/>
                </a:lnTo>
                <a:lnTo>
                  <a:pt x="1320" y="1253"/>
                </a:lnTo>
                <a:lnTo>
                  <a:pt x="1361" y="1252"/>
                </a:lnTo>
                <a:lnTo>
                  <a:pt x="1353" y="114"/>
                </a:lnTo>
                <a:lnTo>
                  <a:pt x="1178" y="0"/>
                </a:lnTo>
              </a:path>
            </a:pathLst>
          </a:custGeom>
          <a:noFill/>
          <a:ln w="19050"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Tree>
    <p:extLst>
      <p:ext uri="{BB962C8B-B14F-4D97-AF65-F5344CB8AC3E}">
        <p14:creationId xmlns:p14="http://schemas.microsoft.com/office/powerpoint/2010/main" val="1324586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26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26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2554"/>
                                        </p:tgtEl>
                                        <p:attrNameLst>
                                          <p:attrName>style.visibility</p:attrName>
                                        </p:attrNameLst>
                                      </p:cBhvr>
                                      <p:to>
                                        <p:strVal val="visible"/>
                                      </p:to>
                                    </p:set>
                                    <p:animEffect transition="in" filter="wipe(down)">
                                      <p:cBhvr>
                                        <p:cTn id="13" dur="500"/>
                                        <p:tgtEl>
                                          <p:spTgt spid="22554"/>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22584"/>
                                        </p:tgtEl>
                                        <p:attrNameLst>
                                          <p:attrName>style.visibility</p:attrName>
                                        </p:attrNameLst>
                                      </p:cBhvr>
                                      <p:to>
                                        <p:strVal val="visible"/>
                                      </p:to>
                                    </p:set>
                                    <p:animEffect transition="in" filter="wipe(down)">
                                      <p:cBhvr>
                                        <p:cTn id="17" dur="500"/>
                                        <p:tgtEl>
                                          <p:spTgt spid="22584"/>
                                        </p:tgtEl>
                                      </p:cBhvr>
                                    </p:animEffect>
                                  </p:childTnLst>
                                </p:cTn>
                              </p:par>
                              <p:par>
                                <p:cTn id="18" presetID="1" presetClass="entr" presetSubtype="0" fill="hold" nodeType="withEffect">
                                  <p:stCondLst>
                                    <p:cond delay="0"/>
                                  </p:stCondLst>
                                  <p:childTnLst>
                                    <p:set>
                                      <p:cBhvr>
                                        <p:cTn id="19" dur="1" fill="hold">
                                          <p:stCondLst>
                                            <p:cond delay="0"/>
                                          </p:stCondLst>
                                        </p:cTn>
                                        <p:tgtEl>
                                          <p:spTgt spid="362673"/>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0"/>
                                          </p:stCondLst>
                                        </p:cTn>
                                        <p:tgtEl>
                                          <p:spTgt spid="362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84" grpId="0" animBg="1"/>
      <p:bldP spid="2255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177141" y="786957"/>
            <a:ext cx="5080883" cy="795338"/>
          </a:xfrm>
        </p:spPr>
        <p:txBody>
          <a:bodyPr/>
          <a:lstStyle/>
          <a:p>
            <a:pPr algn="ctr" eaLnBrk="1" hangingPunct="1"/>
            <a:r>
              <a:rPr lang="en-US" altLang="zh-CN" dirty="0"/>
              <a:t>IPC</a:t>
            </a:r>
            <a:r>
              <a:rPr lang="zh-CN" altLang="en-US" dirty="0"/>
              <a:t>需要考虑内容</a:t>
            </a:r>
          </a:p>
        </p:txBody>
      </p:sp>
      <p:sp>
        <p:nvSpPr>
          <p:cNvPr id="20484" name="Rectangle 3"/>
          <p:cNvSpPr>
            <a:spLocks noGrp="1" noChangeArrowheads="1"/>
          </p:cNvSpPr>
          <p:nvPr>
            <p:ph type="body" idx="4294967295"/>
          </p:nvPr>
        </p:nvSpPr>
        <p:spPr>
          <a:xfrm>
            <a:off x="2329732" y="1758701"/>
            <a:ext cx="8775700" cy="4875213"/>
          </a:xfrm>
        </p:spPr>
        <p:txBody>
          <a:bodyPr>
            <a:normAutofit/>
          </a:bodyPr>
          <a:lstStyle/>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进程是否会通过网络与其它机器上的进程通信，仅使用本机通信机制是否满足应用需求；</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通信中的进程是否是处于不同的操作系统平台例如</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UNIX</a:t>
            </a:r>
            <a:r>
              <a:rPr lang="zh-CN" altLang="en-US" sz="2800" dirty="0">
                <a:latin typeface="微软雅黑" panose="020B0503020204020204" pitchFamily="34" charset="-122"/>
                <a:ea typeface="微软雅黑" panose="020B0503020204020204" pitchFamily="34" charset="-122"/>
              </a:rPr>
              <a:t>平台；</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有些进程通信机制是只用于图形化窗体界面的，而不适用于控制台程序；</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通信目的是用于同步控制还是数据的传送</a:t>
            </a:r>
            <a:r>
              <a:rPr lang="en-US" altLang="zh-CN" sz="2800" dirty="0">
                <a:latin typeface="微软雅黑" panose="020B0503020204020204" pitchFamily="34" charset="-122"/>
                <a:ea typeface="微软雅黑" panose="020B0503020204020204" pitchFamily="34" charset="-122"/>
              </a:rPr>
              <a:t>;</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数据传输量考虑；</a:t>
            </a:r>
          </a:p>
        </p:txBody>
      </p:sp>
    </p:spTree>
    <p:extLst>
      <p:ext uri="{BB962C8B-B14F-4D97-AF65-F5344CB8AC3E}">
        <p14:creationId xmlns:p14="http://schemas.microsoft.com/office/powerpoint/2010/main" val="9436724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11710" y="622067"/>
            <a:ext cx="6568580" cy="796925"/>
          </a:xfrm>
        </p:spPr>
        <p:txBody>
          <a:bodyPr/>
          <a:lstStyle/>
          <a:p>
            <a:pPr algn="ctr" eaLnBrk="1" hangingPunct="1"/>
            <a:r>
              <a:rPr lang="en-US" altLang="zh-CN" dirty="0">
                <a:solidFill>
                  <a:schemeClr val="accent4">
                    <a:lumMod val="50000"/>
                  </a:schemeClr>
                </a:solidFill>
              </a:rPr>
              <a:t>Win32</a:t>
            </a:r>
            <a:r>
              <a:rPr lang="en-US" altLang="zh-CN" dirty="0"/>
              <a:t> IPC </a:t>
            </a:r>
            <a:r>
              <a:rPr lang="zh-CN" altLang="en-US" dirty="0"/>
              <a:t>是否需要网络</a:t>
            </a:r>
          </a:p>
        </p:txBody>
      </p:sp>
      <p:sp>
        <p:nvSpPr>
          <p:cNvPr id="5" name="圆角矩形 4"/>
          <p:cNvSpPr/>
          <p:nvPr/>
        </p:nvSpPr>
        <p:spPr>
          <a:xfrm>
            <a:off x="3665572" y="1764619"/>
            <a:ext cx="2190542" cy="3720488"/>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3964120" y="230040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文件</a:t>
            </a:r>
          </a:p>
        </p:txBody>
      </p:sp>
      <p:sp>
        <p:nvSpPr>
          <p:cNvPr id="7" name="文本框 6"/>
          <p:cNvSpPr txBox="1"/>
          <p:nvPr/>
        </p:nvSpPr>
        <p:spPr>
          <a:xfrm>
            <a:off x="3718268" y="1811718"/>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仅适用本机内</a:t>
            </a:r>
          </a:p>
        </p:txBody>
      </p:sp>
      <p:sp>
        <p:nvSpPr>
          <p:cNvPr id="8" name="圆角矩形 7"/>
          <p:cNvSpPr/>
          <p:nvPr/>
        </p:nvSpPr>
        <p:spPr>
          <a:xfrm>
            <a:off x="3964120" y="277384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剪切板</a:t>
            </a:r>
          </a:p>
        </p:txBody>
      </p:sp>
      <p:sp>
        <p:nvSpPr>
          <p:cNvPr id="10" name="圆角矩形 9"/>
          <p:cNvSpPr/>
          <p:nvPr/>
        </p:nvSpPr>
        <p:spPr>
          <a:xfrm>
            <a:off x="6531026" y="1764619"/>
            <a:ext cx="2084022" cy="2540812"/>
          </a:xfrm>
          <a:prstGeom prst="roundRect">
            <a:avLst>
              <a:gd name="adj" fmla="val 7199"/>
            </a:avLst>
          </a:prstGeom>
          <a:solidFill>
            <a:schemeClr val="accent3">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6795058" y="2300405"/>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邮槽</a:t>
            </a:r>
          </a:p>
        </p:txBody>
      </p:sp>
      <p:sp>
        <p:nvSpPr>
          <p:cNvPr id="12" name="文本框 11"/>
          <p:cNvSpPr txBox="1"/>
          <p:nvPr/>
        </p:nvSpPr>
        <p:spPr>
          <a:xfrm>
            <a:off x="6583722" y="1811717"/>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采用网络连接</a:t>
            </a:r>
          </a:p>
        </p:txBody>
      </p:sp>
      <p:sp>
        <p:nvSpPr>
          <p:cNvPr id="13" name="圆角矩形 12"/>
          <p:cNvSpPr/>
          <p:nvPr/>
        </p:nvSpPr>
        <p:spPr>
          <a:xfrm>
            <a:off x="6795058" y="2749325"/>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套接字</a:t>
            </a:r>
          </a:p>
        </p:txBody>
      </p:sp>
      <p:sp>
        <p:nvSpPr>
          <p:cNvPr id="14" name="圆角矩形 13"/>
          <p:cNvSpPr/>
          <p:nvPr/>
        </p:nvSpPr>
        <p:spPr>
          <a:xfrm>
            <a:off x="3964120" y="322637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无名管道</a:t>
            </a:r>
          </a:p>
        </p:txBody>
      </p:sp>
      <p:sp>
        <p:nvSpPr>
          <p:cNvPr id="15" name="圆角矩形 14"/>
          <p:cNvSpPr/>
          <p:nvPr/>
        </p:nvSpPr>
        <p:spPr>
          <a:xfrm>
            <a:off x="6795058" y="322637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有名管道</a:t>
            </a:r>
          </a:p>
        </p:txBody>
      </p:sp>
      <p:sp>
        <p:nvSpPr>
          <p:cNvPr id="16" name="圆角矩形 15"/>
          <p:cNvSpPr/>
          <p:nvPr/>
        </p:nvSpPr>
        <p:spPr>
          <a:xfrm>
            <a:off x="6803227" y="370342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NetBios</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3964120" y="369682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事件对象</a:t>
            </a:r>
          </a:p>
        </p:txBody>
      </p:sp>
      <p:sp>
        <p:nvSpPr>
          <p:cNvPr id="18" name="圆角矩形 17"/>
          <p:cNvSpPr/>
          <p:nvPr/>
        </p:nvSpPr>
        <p:spPr>
          <a:xfrm>
            <a:off x="3998953" y="422805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消息队列</a:t>
            </a:r>
          </a:p>
        </p:txBody>
      </p:sp>
      <p:sp>
        <p:nvSpPr>
          <p:cNvPr id="19" name="圆角矩形 18"/>
          <p:cNvSpPr/>
          <p:nvPr/>
        </p:nvSpPr>
        <p:spPr>
          <a:xfrm>
            <a:off x="3998953" y="473139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进程重定向</a:t>
            </a:r>
          </a:p>
        </p:txBody>
      </p:sp>
      <p:sp>
        <p:nvSpPr>
          <p:cNvPr id="20" name="圆角矩形 15">
            <a:extLst>
              <a:ext uri="{FF2B5EF4-FFF2-40B4-BE49-F238E27FC236}">
                <a16:creationId xmlns:a16="http://schemas.microsoft.com/office/drawing/2014/main" id="{4B834BFF-CB47-4040-9E4F-C966C1FBFE1E}"/>
              </a:ext>
            </a:extLst>
          </p:cNvPr>
          <p:cNvSpPr/>
          <p:nvPr/>
        </p:nvSpPr>
        <p:spPr>
          <a:xfrm>
            <a:off x="6813014" y="4543727"/>
            <a:ext cx="1539620" cy="383772"/>
          </a:xfrm>
          <a:prstGeom prst="roundRect">
            <a:avLst/>
          </a:prstGeom>
          <a:solidFill>
            <a:schemeClr val="accent3">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DCOM</a:t>
            </a:r>
            <a:endParaRPr lang="zh-CN" altLang="en-US" dirty="0">
              <a:latin typeface="微软雅黑" panose="020B0503020204020204" pitchFamily="34" charset="-122"/>
              <a:ea typeface="微软雅黑" panose="020B0503020204020204" pitchFamily="34" charset="-122"/>
            </a:endParaRPr>
          </a:p>
        </p:txBody>
      </p:sp>
      <p:sp>
        <p:nvSpPr>
          <p:cNvPr id="21" name="圆角矩形 15">
            <a:extLst>
              <a:ext uri="{FF2B5EF4-FFF2-40B4-BE49-F238E27FC236}">
                <a16:creationId xmlns:a16="http://schemas.microsoft.com/office/drawing/2014/main" id="{7B2F9FDC-336A-4D82-98FD-46A8EFDBA836}"/>
              </a:ext>
            </a:extLst>
          </p:cNvPr>
          <p:cNvSpPr/>
          <p:nvPr/>
        </p:nvSpPr>
        <p:spPr>
          <a:xfrm>
            <a:off x="3998953" y="5660786"/>
            <a:ext cx="1539620" cy="383772"/>
          </a:xfrm>
          <a:prstGeom prst="roundRect">
            <a:avLst/>
          </a:prstGeom>
          <a:solidFill>
            <a:schemeClr val="accent3">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COM</a:t>
            </a:r>
            <a:endParaRPr lang="zh-CN" altLang="en-US" dirty="0">
              <a:latin typeface="微软雅黑" panose="020B0503020204020204" pitchFamily="34" charset="-122"/>
              <a:ea typeface="微软雅黑" panose="020B0503020204020204" pitchFamily="34" charset="-122"/>
            </a:endParaRPr>
          </a:p>
        </p:txBody>
      </p:sp>
      <p:sp>
        <p:nvSpPr>
          <p:cNvPr id="22" name="圆角矩形 15">
            <a:extLst>
              <a:ext uri="{FF2B5EF4-FFF2-40B4-BE49-F238E27FC236}">
                <a16:creationId xmlns:a16="http://schemas.microsoft.com/office/drawing/2014/main" id="{B2855016-81AA-453E-BC08-6B89FFDD79FC}"/>
              </a:ext>
            </a:extLst>
          </p:cNvPr>
          <p:cNvSpPr/>
          <p:nvPr/>
        </p:nvSpPr>
        <p:spPr>
          <a:xfrm>
            <a:off x="3740161" y="6270556"/>
            <a:ext cx="2057204" cy="383772"/>
          </a:xfrm>
          <a:prstGeom prst="roundRect">
            <a:avLst/>
          </a:prstGeom>
          <a:solidFill>
            <a:schemeClr val="accent3">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File Mapping</a:t>
            </a:r>
            <a:endParaRPr lang="zh-CN" altLang="en-US" dirty="0">
              <a:latin typeface="微软雅黑" panose="020B0503020204020204" pitchFamily="34" charset="-122"/>
              <a:ea typeface="微软雅黑" panose="020B0503020204020204" pitchFamily="34" charset="-122"/>
            </a:endParaRPr>
          </a:p>
        </p:txBody>
      </p:sp>
      <p:sp>
        <p:nvSpPr>
          <p:cNvPr id="23" name="圆角矩形 15">
            <a:extLst>
              <a:ext uri="{FF2B5EF4-FFF2-40B4-BE49-F238E27FC236}">
                <a16:creationId xmlns:a16="http://schemas.microsoft.com/office/drawing/2014/main" id="{DB6181D2-51BC-49DD-BB5E-4C86BFC08851}"/>
              </a:ext>
            </a:extLst>
          </p:cNvPr>
          <p:cNvSpPr/>
          <p:nvPr/>
        </p:nvSpPr>
        <p:spPr>
          <a:xfrm>
            <a:off x="6795058" y="5129569"/>
            <a:ext cx="1539620" cy="383772"/>
          </a:xfrm>
          <a:prstGeom prst="roundRect">
            <a:avLst/>
          </a:prstGeom>
          <a:solidFill>
            <a:schemeClr val="accent3">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RPC</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77964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006367" y="781060"/>
            <a:ext cx="8179266" cy="796925"/>
          </a:xfrm>
        </p:spPr>
        <p:txBody>
          <a:bodyPr/>
          <a:lstStyle/>
          <a:p>
            <a:pPr algn="ctr" eaLnBrk="1" hangingPunct="1"/>
            <a:r>
              <a:rPr lang="en-US" altLang="zh-CN" dirty="0"/>
              <a:t>IPC between UWP and Win32</a:t>
            </a:r>
            <a:endParaRPr lang="zh-CN" altLang="en-US" dirty="0"/>
          </a:p>
        </p:txBody>
      </p:sp>
      <p:sp>
        <p:nvSpPr>
          <p:cNvPr id="20" name="文本框 19">
            <a:extLst>
              <a:ext uri="{FF2B5EF4-FFF2-40B4-BE49-F238E27FC236}">
                <a16:creationId xmlns:a16="http://schemas.microsoft.com/office/drawing/2014/main" id="{37CBB772-2505-48E4-9111-A9698EE06B21}"/>
              </a:ext>
            </a:extLst>
          </p:cNvPr>
          <p:cNvSpPr txBox="1"/>
          <p:nvPr/>
        </p:nvSpPr>
        <p:spPr>
          <a:xfrm>
            <a:off x="1059285" y="3244334"/>
            <a:ext cx="10073429" cy="369332"/>
          </a:xfrm>
          <a:prstGeom prst="rect">
            <a:avLst/>
          </a:prstGeom>
          <a:noFill/>
        </p:spPr>
        <p:txBody>
          <a:bodyPr wrap="square">
            <a:spAutoFit/>
          </a:bodyPr>
          <a:lstStyle/>
          <a:p>
            <a:pPr algn="ctr"/>
            <a:r>
              <a:rPr lang="en-US" altLang="zh-CN" sz="1800" dirty="0">
                <a:solidFill>
                  <a:schemeClr val="accent5">
                    <a:lumMod val="50000"/>
                  </a:schemeClr>
                </a:solidFill>
              </a:rPr>
              <a:t>https://learn.microsoft.com/en-us/windows/uwp/communication/interprocess-communication</a:t>
            </a:r>
            <a:endParaRPr lang="zh-CN" altLang="en-US" sz="1800" dirty="0">
              <a:solidFill>
                <a:schemeClr val="accent5">
                  <a:lumMod val="50000"/>
                </a:schemeClr>
              </a:solidFill>
            </a:endParaRPr>
          </a:p>
        </p:txBody>
      </p:sp>
    </p:spTree>
    <p:extLst>
      <p:ext uri="{BB962C8B-B14F-4D97-AF65-F5344CB8AC3E}">
        <p14:creationId xmlns:p14="http://schemas.microsoft.com/office/powerpoint/2010/main" val="18787066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44305543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81447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99722710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59848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86075" y="1536333"/>
            <a:ext cx="6511925" cy="796925"/>
          </a:xfrm>
        </p:spPr>
        <p:txBody>
          <a:bodyPr>
            <a:normAutofit fontScale="90000"/>
          </a:bodyPr>
          <a:lstStyle/>
          <a:p>
            <a:pPr algn="ctr" eaLnBrk="1" hangingPunct="1"/>
            <a:r>
              <a:rPr lang="en-US" altLang="zh-CN" dirty="0"/>
              <a:t>2.3 </a:t>
            </a:r>
            <a:r>
              <a:rPr lang="zh-CN" altLang="en-US" dirty="0"/>
              <a:t>消息机制实现进程通讯</a:t>
            </a:r>
          </a:p>
        </p:txBody>
      </p:sp>
      <p:sp>
        <p:nvSpPr>
          <p:cNvPr id="2" name="矩形 1"/>
          <p:cNvSpPr/>
          <p:nvPr/>
        </p:nvSpPr>
        <p:spPr>
          <a:xfrm>
            <a:off x="89229" y="3166202"/>
            <a:ext cx="7818638"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或</a:t>
            </a:r>
            <a:endParaRPr lang="en-US" altLang="zh-CN" dirty="0">
              <a:solidFill>
                <a:srgbClr val="00CC00"/>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p:txBody>
      </p:sp>
      <p:sp>
        <p:nvSpPr>
          <p:cNvPr id="3" name="矩形 2"/>
          <p:cNvSpPr/>
          <p:nvPr/>
        </p:nvSpPr>
        <p:spPr>
          <a:xfrm>
            <a:off x="8079730" y="3166202"/>
            <a:ext cx="4002206"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ea typeface="新宋体" panose="02010609030101010101" pitchFamily="49" charset="-122"/>
              </a:rPr>
              <a:t>#region </a:t>
            </a:r>
            <a:r>
              <a:rPr lang="zh-CN" altLang="en-US" dirty="0">
                <a:solidFill>
                  <a:schemeClr val="bg1"/>
                </a:solidFill>
                <a:latin typeface="Consolas" panose="020B0609020204030204" pitchFamily="49" charset="0"/>
                <a:ea typeface="新宋体" panose="02010609030101010101" pitchFamily="49" charset="-122"/>
              </a:rPr>
              <a:t>定义结构体</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dwData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cbData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UnmanagedType</a:t>
            </a:r>
            <a:r>
              <a:rPr lang="en-US" altLang="zh-CN" dirty="0" err="1">
                <a:solidFill>
                  <a:schemeClr val="bg1"/>
                </a:solidFill>
                <a:latin typeface="Consolas" panose="020B0609020204030204" pitchFamily="49" charset="0"/>
                <a:ea typeface="新宋体" panose="02010609030101010101" pitchFamily="49" charset="-122"/>
              </a:rPr>
              <a:t>.LPStr</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lpData</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endregion</a:t>
            </a:r>
            <a:endParaRPr lang="en-US" altLang="zh-CN" dirty="0">
              <a:solidFill>
                <a:schemeClr val="bg1"/>
              </a:solidFill>
              <a:latin typeface="Consolas" panose="020B0609020204030204" pitchFamily="49" charset="0"/>
              <a:ea typeface="新宋体" panose="02010609030101010101" pitchFamily="49" charset="-122"/>
            </a:endParaRPr>
          </a:p>
          <a:p>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2710482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1339737" y="1246063"/>
            <a:ext cx="9828213" cy="796925"/>
          </a:xfrm>
        </p:spPr>
        <p:txBody>
          <a:bodyPr>
            <a:normAutofit/>
          </a:bodyPr>
          <a:lstStyle/>
          <a:p>
            <a:pPr algn="ctr" eaLnBrk="1" hangingPunct="1"/>
            <a:r>
              <a:rPr lang="zh-CN" altLang="en-US" sz="2800" dirty="0"/>
              <a:t>发送消息实现进程通讯：</a:t>
            </a:r>
            <a:r>
              <a:rPr lang="en-US" altLang="zh-CN" sz="2800" dirty="0" err="1">
                <a:latin typeface="Consolas" panose="020B0609020204030204" pitchFamily="49" charset="0"/>
              </a:rPr>
              <a:t>SendMessage</a:t>
            </a:r>
            <a:r>
              <a:rPr lang="en-US" altLang="zh-CN" sz="2800" dirty="0"/>
              <a:t> </a:t>
            </a:r>
            <a:r>
              <a:rPr lang="zh-CN" altLang="en-US" sz="2800" dirty="0"/>
              <a:t>？</a:t>
            </a:r>
            <a:r>
              <a:rPr lang="en-US" altLang="zh-CN" sz="2800" dirty="0" err="1">
                <a:latin typeface="Consolas" panose="020B0609020204030204" pitchFamily="49" charset="0"/>
              </a:rPr>
              <a:t>PostMessage</a:t>
            </a:r>
            <a:endParaRPr lang="zh-CN" altLang="en-US" sz="2800" dirty="0">
              <a:latin typeface="Consolas" panose="020B0609020204030204" pitchFamily="49" charset="0"/>
            </a:endParaRPr>
          </a:p>
        </p:txBody>
      </p:sp>
      <p:sp>
        <p:nvSpPr>
          <p:cNvPr id="5" name="文本框 4"/>
          <p:cNvSpPr txBox="1"/>
          <p:nvPr/>
        </p:nvSpPr>
        <p:spPr>
          <a:xfrm>
            <a:off x="1503081" y="2284995"/>
            <a:ext cx="9501521" cy="1407648"/>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err="1">
                <a:solidFill>
                  <a:srgbClr val="002060"/>
                </a:solidFill>
                <a:latin typeface="Consolas" panose="020B0609020204030204" pitchFamily="49" charset="0"/>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和</a:t>
            </a:r>
            <a:r>
              <a:rPr lang="en-US" altLang="zh-CN" dirty="0" err="1">
                <a:solidFill>
                  <a:srgbClr val="002060"/>
                </a:solidFill>
                <a:latin typeface="Consolas" panose="020B0609020204030204" pitchFamily="49" charset="0"/>
                <a:ea typeface="微软雅黑" panose="020B0503020204020204" pitchFamily="34" charset="-122"/>
              </a:rPr>
              <a:t>PostMessage</a:t>
            </a:r>
            <a:r>
              <a:rPr lang="zh-CN" altLang="en-US" dirty="0">
                <a:solidFill>
                  <a:srgbClr val="002060"/>
                </a:solidFill>
                <a:latin typeface="微软雅黑" panose="020B0503020204020204" pitchFamily="34" charset="-122"/>
                <a:ea typeface="微软雅黑" panose="020B0503020204020204" pitchFamily="34" charset="-122"/>
              </a:rPr>
              <a:t>，这两个函数虽然功能非常相似，都是负责向指定的窗口发送消息，</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但是</a:t>
            </a:r>
            <a:r>
              <a:rPr lang="en-US" altLang="zh-CN" dirty="0" err="1">
                <a:solidFill>
                  <a:srgbClr val="002060"/>
                </a:solidFill>
                <a:latin typeface="Consolas" panose="020B0609020204030204" pitchFamily="49" charset="0"/>
                <a:ea typeface="微软雅黑" panose="020B0503020204020204" pitchFamily="34" charset="-122"/>
              </a:rPr>
              <a:t>SendMessage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函数发出消息后一直等到接收方的消息响应函数处理完之后才能返回，并能够得到返回值，在此期间发送方程序将被阻塞，</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后面的语句不能被继续执行，即是说此方法是同步的</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而</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函数在发出消息后马上返回，其后语句能够被立即执行，但是无法获取接收方的消息处理返回值，</a:t>
            </a:r>
            <a:r>
              <a:rPr lang="zh-CN" altLang="en-US" b="1" dirty="0">
                <a:solidFill>
                  <a:srgbClr val="FF0000"/>
                </a:solidFill>
                <a:latin typeface="微软雅黑" panose="020B0503020204020204" pitchFamily="34" charset="-122"/>
                <a:ea typeface="微软雅黑" panose="020B0503020204020204" pitchFamily="34" charset="-122"/>
              </a:rPr>
              <a:t>即是说此方法是异步的</a:t>
            </a:r>
          </a:p>
          <a:p>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868341" y="4036254"/>
            <a:ext cx="6597391" cy="1815882"/>
          </a:xfrm>
          <a:prstGeom prst="rect">
            <a:avLst/>
          </a:prstGeom>
        </p:spPr>
        <p:txBody>
          <a:bodyPr wrap="square">
            <a:spAutoFit/>
          </a:bodyPr>
          <a:lstStyle/>
          <a:p>
            <a:pPr algn="just" latinLnBrk="1"/>
            <a:r>
              <a:rPr lang="zh-CN" altLang="en-US" b="1" dirty="0">
                <a:solidFill>
                  <a:srgbClr val="FF0000"/>
                </a:solidFill>
                <a:latin typeface="微软雅黑" panose="020B0503020204020204" pitchFamily="34" charset="-122"/>
                <a:ea typeface="微软雅黑" panose="020B0503020204020204" pitchFamily="34" charset="-122"/>
              </a:rPr>
              <a:t>只能由</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来发送，而不能使用</a:t>
            </a:r>
            <a:r>
              <a:rPr lang="en-US" altLang="zh-CN" b="1" dirty="0" err="1">
                <a:solidFill>
                  <a:srgbClr val="FF0000"/>
                </a:solidFill>
                <a:latin typeface="Consolas" panose="020B0609020204030204" pitchFamily="49" charset="0"/>
                <a:ea typeface="微软雅黑" panose="020B0503020204020204" pitchFamily="34" charset="-122"/>
              </a:rPr>
              <a:t>PostMessage</a:t>
            </a:r>
            <a:r>
              <a:rPr lang="en-US" altLang="zh-CN" b="1" dirty="0">
                <a:solidFill>
                  <a:srgbClr val="FF0000"/>
                </a:solidFill>
                <a:latin typeface="Consolas" panose="020B0609020204030204" pitchFamily="49" charset="0"/>
                <a:ea typeface="微软雅黑" panose="020B0503020204020204" pitchFamily="34" charset="-122"/>
              </a:rPr>
              <a:t>()</a:t>
            </a:r>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r>
              <a:rPr lang="zh-CN" altLang="en-US" dirty="0">
                <a:solidFill>
                  <a:srgbClr val="002060"/>
                </a:solidFill>
                <a:latin typeface="微软雅黑" panose="020B0503020204020204" pitchFamily="34" charset="-122"/>
                <a:ea typeface="微软雅黑" panose="020B0503020204020204" pitchFamily="34" charset="-122"/>
              </a:rPr>
              <a:t>因为系统必须管理用以传递数据的缓冲区的生命期，如果使用了</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，数据缓冲区会在接收方（线程）有机会处理该数据之前，就被系统清除和回收。此外如果</a:t>
            </a:r>
            <a:r>
              <a:rPr lang="en-US" altLang="zh-CN" dirty="0" err="1">
                <a:solidFill>
                  <a:srgbClr val="002060"/>
                </a:solidFill>
                <a:latin typeface="Consolas" panose="020B0609020204030204" pitchFamily="49" charset="0"/>
                <a:ea typeface="微软雅黑" panose="020B0503020204020204" pitchFamily="34" charset="-122"/>
              </a:rPr>
              <a:t>lpData</a:t>
            </a:r>
            <a:r>
              <a:rPr lang="zh-CN" altLang="en-US" dirty="0">
                <a:solidFill>
                  <a:srgbClr val="002060"/>
                </a:solidFill>
                <a:latin typeface="微软雅黑" panose="020B0503020204020204" pitchFamily="34" charset="-122"/>
                <a:ea typeface="微软雅黑" panose="020B0503020204020204" pitchFamily="34" charset="-122"/>
              </a:rPr>
              <a:t>指向一个带有指针或某一拥有虚函数的对象时，也要小心处理</a:t>
            </a:r>
          </a:p>
          <a:p>
            <a:pPr algn="just" latinLnBrk="1"/>
            <a:r>
              <a:rPr lang="zh-CN" altLang="en-US" dirty="0">
                <a:solidFill>
                  <a:srgbClr val="002060"/>
                </a:solidFill>
                <a:latin typeface="微软雅黑" panose="020B0503020204020204" pitchFamily="34" charset="-122"/>
                <a:ea typeface="微软雅黑" panose="020B0503020204020204" pitchFamily="34" charset="-122"/>
              </a:rPr>
              <a:t> </a:t>
            </a:r>
          </a:p>
          <a:p>
            <a:pPr algn="just" latinLnBrk="1"/>
            <a:r>
              <a:rPr lang="zh-CN" altLang="en-US" b="1" dirty="0">
                <a:solidFill>
                  <a:srgbClr val="FF0000"/>
                </a:solidFill>
                <a:latin typeface="微软雅黑" panose="020B0503020204020204" pitchFamily="34" charset="-122"/>
                <a:ea typeface="微软雅黑" panose="020B0503020204020204" pitchFamily="34" charset="-122"/>
              </a:rPr>
              <a:t>如果传入的句柄不是一个有效的窗口或当接收方进程意外终止时，</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Consolas" panose="020B0609020204030204" pitchFamily="49" charset="0"/>
                <a:ea typeface="微软雅黑" panose="020B0503020204020204" pitchFamily="34" charset="-122"/>
              </a:rPr>
              <a:t>会立即返回</a:t>
            </a:r>
            <a:r>
              <a:rPr lang="zh-CN" altLang="en-US" dirty="0">
                <a:solidFill>
                  <a:srgbClr val="002060"/>
                </a:solidFill>
                <a:latin typeface="微软雅黑" panose="020B0503020204020204" pitchFamily="34" charset="-122"/>
                <a:ea typeface="微软雅黑" panose="020B0503020204020204" pitchFamily="34" charset="-122"/>
              </a:rPr>
              <a:t>，因此发送方在这种情况下不会陷入一个无穷的等待状态中</a:t>
            </a:r>
            <a:endParaRPr lang="zh-CN" altLang="en-US" b="0" i="0" dirty="0">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0822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92942AA-C80C-4567-8710-8351AD47D055}"/>
              </a:ext>
            </a:extLst>
          </p:cNvPr>
          <p:cNvSpPr>
            <a:spLocks noGrp="1" noChangeArrowheads="1"/>
          </p:cNvSpPr>
          <p:nvPr>
            <p:ph type="title"/>
          </p:nvPr>
        </p:nvSpPr>
        <p:spPr>
          <a:xfrm>
            <a:off x="146841" y="161524"/>
            <a:ext cx="9343121" cy="576262"/>
          </a:xfrm>
        </p:spPr>
        <p:txBody>
          <a:bodyPr/>
          <a:lstStyle/>
          <a:p>
            <a:pPr eaLnBrk="1" hangingPunct="1"/>
            <a:r>
              <a:rPr lang="en-US" altLang="en-US" dirty="0"/>
              <a:t>Depiction of Windows 10 Architecture</a:t>
            </a:r>
          </a:p>
        </p:txBody>
      </p:sp>
      <p:pic>
        <p:nvPicPr>
          <p:cNvPr id="23554" name="Picture 2">
            <a:extLst>
              <a:ext uri="{FF2B5EF4-FFF2-40B4-BE49-F238E27FC236}">
                <a16:creationId xmlns:a16="http://schemas.microsoft.com/office/drawing/2014/main" id="{7430212B-8F63-4564-A8E4-AC02E5A18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617" y="903931"/>
            <a:ext cx="8397847" cy="5909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6B32A58C-847D-4A9C-9C8D-36D42C6CD5FC}"/>
              </a:ext>
            </a:extLst>
          </p:cNvPr>
          <p:cNvSpPr/>
          <p:nvPr/>
        </p:nvSpPr>
        <p:spPr>
          <a:xfrm>
            <a:off x="-9450" y="1628800"/>
            <a:ext cx="1817560" cy="497957"/>
          </a:xfrm>
          <a:prstGeom prst="rect">
            <a:avLst/>
          </a:prstGeom>
        </p:spPr>
        <p:txBody>
          <a:bodyPr wrap="square">
            <a:spAutoFit/>
          </a:bodyPr>
          <a:lstStyle/>
          <a:p>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Yale CS10</a:t>
            </a:r>
            <a:endParaRPr lang="zh-CN" altLang="en-US" sz="2400" b="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0A7CF664-6373-4D02-9E12-9B816360D7C3}"/>
              </a:ext>
            </a:extLst>
          </p:cNvPr>
          <p:cNvSpPr/>
          <p:nvPr/>
        </p:nvSpPr>
        <p:spPr>
          <a:xfrm>
            <a:off x="0" y="2147355"/>
            <a:ext cx="2330510" cy="394210"/>
          </a:xfrm>
          <a:prstGeom prst="rect">
            <a:avLst/>
          </a:prstGeom>
        </p:spPr>
        <p:txBody>
          <a:bodyPr wrap="none">
            <a:spAutoFit/>
          </a:bodyPr>
          <a:lstStyle/>
          <a:p>
            <a:r>
              <a:rPr lang="en-US" altLang="zh-CN" sz="1800" b="0" dirty="0">
                <a:latin typeface="Arial" panose="020B0604020202020204" pitchFamily="34" charset="0"/>
                <a:cs typeface="Arial" panose="020B0604020202020204" pitchFamily="34" charset="0"/>
              </a:rPr>
              <a:t>AVI SILBERSCHATZ</a:t>
            </a:r>
            <a:endParaRPr lang="zh-CN" altLang="en-US" sz="1800" b="0" dirty="0">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67579669-A7D5-4C40-9154-7FE32A21D0CD}"/>
              </a:ext>
            </a:extLst>
          </p:cNvPr>
          <p:cNvPicPr>
            <a:picLocks noChangeAspect="1"/>
          </p:cNvPicPr>
          <p:nvPr/>
        </p:nvPicPr>
        <p:blipFill>
          <a:blip r:embed="rId4"/>
          <a:stretch>
            <a:fillRect/>
          </a:stretch>
        </p:blipFill>
        <p:spPr>
          <a:xfrm>
            <a:off x="305296" y="2780928"/>
            <a:ext cx="1340886" cy="1743590"/>
          </a:xfrm>
          <a:prstGeom prst="rect">
            <a:avLst/>
          </a:prstGeom>
        </p:spPr>
      </p:pic>
      <p:sp>
        <p:nvSpPr>
          <p:cNvPr id="5" name="矩形 4">
            <a:extLst>
              <a:ext uri="{FF2B5EF4-FFF2-40B4-BE49-F238E27FC236}">
                <a16:creationId xmlns:a16="http://schemas.microsoft.com/office/drawing/2014/main" id="{AA872FE9-9DB6-4A55-AB04-884CFFB5CD4A}"/>
              </a:ext>
            </a:extLst>
          </p:cNvPr>
          <p:cNvSpPr/>
          <p:nvPr/>
        </p:nvSpPr>
        <p:spPr>
          <a:xfrm>
            <a:off x="4204905" y="819415"/>
            <a:ext cx="1428333" cy="341940"/>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DE983763-75E4-43DA-BCFC-FEB4DC62CA05}"/>
              </a:ext>
            </a:extLst>
          </p:cNvPr>
          <p:cNvSpPr/>
          <p:nvPr/>
        </p:nvSpPr>
        <p:spPr>
          <a:xfrm>
            <a:off x="8229600" y="819414"/>
            <a:ext cx="1428333" cy="809385"/>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2195FA95-FD41-4AC6-ADAC-D4BC95C9D5BB}"/>
              </a:ext>
            </a:extLst>
          </p:cNvPr>
          <p:cNvSpPr/>
          <p:nvPr/>
        </p:nvSpPr>
        <p:spPr>
          <a:xfrm>
            <a:off x="9489962" y="3852153"/>
            <a:ext cx="925119" cy="745787"/>
          </a:xfrm>
          <a:prstGeom prst="rect">
            <a:avLst/>
          </a:prstGeom>
          <a:noFill/>
          <a:ln w="12700" cap="flat" cmpd="sng" algn="ctr">
            <a:solidFill>
              <a:schemeClr val="accent2">
                <a:lumMod val="75000"/>
              </a:schemeClr>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3912" y="563535"/>
            <a:ext cx="9803911" cy="629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idx="4294967295"/>
          </p:nvPr>
        </p:nvSpPr>
        <p:spPr>
          <a:xfrm>
            <a:off x="3372716" y="540687"/>
            <a:ext cx="5046304" cy="469127"/>
          </a:xfrm>
        </p:spPr>
        <p:txBody>
          <a:bodyPr/>
          <a:lstStyle/>
          <a:p>
            <a:pPr algn="ctr" eaLnBrk="1" hangingPunct="1"/>
            <a:r>
              <a:rPr lang="zh-CN" altLang="en-US" sz="2400" dirty="0"/>
              <a:t>使用</a:t>
            </a:r>
            <a:r>
              <a:rPr lang="en-US" altLang="zh-CN" sz="2400" dirty="0"/>
              <a:t>spy++</a:t>
            </a:r>
            <a:r>
              <a:rPr lang="zh-CN" altLang="en-US" sz="2400" dirty="0"/>
              <a:t>查看窗体和进程</a:t>
            </a:r>
          </a:p>
        </p:txBody>
      </p:sp>
    </p:spTree>
    <p:extLst>
      <p:ext uri="{BB962C8B-B14F-4D97-AF65-F5344CB8AC3E}">
        <p14:creationId xmlns:p14="http://schemas.microsoft.com/office/powerpoint/2010/main" val="42391059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66692" y="571859"/>
            <a:ext cx="10515600" cy="1325563"/>
          </a:xfrm>
        </p:spPr>
        <p:txBody>
          <a:bodyPr/>
          <a:lstStyle/>
          <a:p>
            <a:r>
              <a:rPr lang="zh-CN" altLang="en-US" dirty="0"/>
              <a:t>消息机制实现进程通信实例</a:t>
            </a:r>
            <a:r>
              <a:rPr lang="en-US" altLang="zh-CN" dirty="0"/>
              <a:t>-</a:t>
            </a:r>
            <a:r>
              <a:rPr lang="en-US" altLang="zh-CN" dirty="0" err="1"/>
              <a:t>winform</a:t>
            </a:r>
            <a:endParaRPr lang="zh-CN" altLang="en-US" dirty="0"/>
          </a:p>
        </p:txBody>
      </p:sp>
      <p:sp>
        <p:nvSpPr>
          <p:cNvPr id="3" name="内容占位符 2"/>
          <p:cNvSpPr>
            <a:spLocks noGrp="1"/>
          </p:cNvSpPr>
          <p:nvPr>
            <p:ph idx="4294967295"/>
          </p:nvPr>
        </p:nvSpPr>
        <p:spPr>
          <a:xfrm>
            <a:off x="866692" y="2064165"/>
            <a:ext cx="10515600" cy="4351338"/>
          </a:xfrm>
        </p:spPr>
        <p:txBody>
          <a:bodyPr>
            <a:normAutofit/>
          </a:bodyPr>
          <a:lstStyle/>
          <a:p>
            <a:r>
              <a:rPr lang="zh-CN" altLang="en-US" dirty="0"/>
              <a:t>在</a:t>
            </a:r>
            <a:r>
              <a:rPr lang="en-US" altLang="zh-CN" dirty="0" err="1"/>
              <a:t>winform</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0x004A;</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application2</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中，通过重载函数</a:t>
            </a:r>
            <a:r>
              <a:rPr lang="en-US" altLang="zh-CN" dirty="0" err="1"/>
              <a:t>DefWndProc</a:t>
            </a:r>
            <a:r>
              <a:rPr lang="zh-CN" altLang="en-US" dirty="0"/>
              <a:t>实现对消息的接收和处理</a:t>
            </a:r>
            <a:endParaRPr lang="en-US" altLang="zh-CN" dirty="0"/>
          </a:p>
          <a:p>
            <a:pPr lvl="1"/>
            <a:r>
              <a:rPr lang="zh-CN" altLang="en-US" dirty="0"/>
              <a:t>参考</a:t>
            </a:r>
            <a:r>
              <a:rPr lang="en-US" altLang="zh-CN" dirty="0"/>
              <a:t>1 https://blog.csdn.net/feiren127/article/details/5459827</a:t>
            </a:r>
          </a:p>
          <a:p>
            <a:pPr lvl="1"/>
            <a:r>
              <a:rPr lang="zh-CN" altLang="en-US" dirty="0"/>
              <a:t>参考</a:t>
            </a:r>
            <a:r>
              <a:rPr lang="en-US" altLang="zh-CN" dirty="0"/>
              <a:t>2 https://www.cnblogs.com/MRRAOBX/articles/6626264.html</a:t>
            </a:r>
          </a:p>
          <a:p>
            <a:pPr lvl="1"/>
            <a:endParaRPr lang="zh-CN" altLang="en-US" dirty="0"/>
          </a:p>
        </p:txBody>
      </p:sp>
    </p:spTree>
    <p:extLst>
      <p:ext uri="{BB962C8B-B14F-4D97-AF65-F5344CB8AC3E}">
        <p14:creationId xmlns:p14="http://schemas.microsoft.com/office/powerpoint/2010/main" val="42014476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9999" y="1822447"/>
            <a:ext cx="7203674" cy="3323987"/>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protected override void </a:t>
            </a:r>
            <a:r>
              <a:rPr lang="en-US" altLang="zh-CN" dirty="0" err="1">
                <a:solidFill>
                  <a:schemeClr val="bg1"/>
                </a:solidFill>
                <a:latin typeface="Consolas" panose="020B0609020204030204" pitchFamily="49" charset="0"/>
              </a:rPr>
              <a:t>DefWndProc</a:t>
            </a:r>
            <a:r>
              <a:rPr lang="en-US" altLang="zh-CN" dirty="0">
                <a:solidFill>
                  <a:schemeClr val="bg1"/>
                </a:solidFill>
                <a:latin typeface="Consolas" panose="020B0609020204030204" pitchFamily="49" charset="0"/>
              </a:rPr>
              <a:t>(ref </a:t>
            </a:r>
            <a:r>
              <a:rPr lang="en-US" altLang="zh-CN" dirty="0" err="1">
                <a:solidFill>
                  <a:schemeClr val="bg1"/>
                </a:solidFill>
                <a:latin typeface="Consolas" panose="020B0609020204030204" pitchFamily="49" charset="0"/>
              </a:rPr>
              <a:t>System.Windows.Forms.Message</a:t>
            </a:r>
            <a:r>
              <a:rPr lang="en-US" altLang="zh-CN" dirty="0">
                <a:solidFill>
                  <a:schemeClr val="bg1"/>
                </a:solidFill>
                <a:latin typeface="Consolas" panose="020B0609020204030204" pitchFamily="49" charset="0"/>
              </a:rPr>
              <a:t>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switch(</a:t>
            </a:r>
            <a:r>
              <a:rPr lang="en-US" altLang="zh-CN" dirty="0" err="1">
                <a:solidFill>
                  <a:schemeClr val="bg1"/>
                </a:solidFill>
                <a:latin typeface="Consolas" panose="020B0609020204030204" pitchFamily="49" charset="0"/>
              </a:rPr>
              <a:t>m.Msg</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case WM_COPYDATA:</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COPYDATASTRUCT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 new COPYDATASTRUCT();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Type </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mystr.GetType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=(COPYDATASTRUCT)</a:t>
            </a:r>
            <a:r>
              <a:rPr lang="en-US" altLang="zh-CN" dirty="0" err="1">
                <a:solidFill>
                  <a:schemeClr val="bg1"/>
                </a:solidFill>
                <a:latin typeface="Consolas" panose="020B0609020204030204" pitchFamily="49" charset="0"/>
              </a:rPr>
              <a:t>m.GetLParam</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this.textBox1.Text =</a:t>
            </a:r>
            <a:r>
              <a:rPr lang="en-US" altLang="zh-CN" dirty="0" err="1">
                <a:solidFill>
                  <a:schemeClr val="bg1"/>
                </a:solidFill>
                <a:latin typeface="Consolas" panose="020B0609020204030204" pitchFamily="49" charset="0"/>
              </a:rPr>
              <a:t>mystr.lpData</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default: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base.DefWndProc</a:t>
            </a:r>
            <a:r>
              <a:rPr lang="en-US" altLang="zh-CN" dirty="0">
                <a:solidFill>
                  <a:schemeClr val="bg1"/>
                </a:solidFill>
                <a:latin typeface="Consolas" panose="020B0609020204030204" pitchFamily="49" charset="0"/>
              </a:rPr>
              <a:t>(ref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p>
          <a:p>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6435122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73426" y="977375"/>
            <a:ext cx="10515600" cy="1325563"/>
          </a:xfrm>
        </p:spPr>
        <p:txBody>
          <a:bodyPr/>
          <a:lstStyle/>
          <a:p>
            <a:r>
              <a:rPr lang="zh-CN" altLang="en-US" dirty="0"/>
              <a:t>消息机制实现进程通信实例</a:t>
            </a:r>
            <a:r>
              <a:rPr lang="en-US" altLang="zh-CN" dirty="0"/>
              <a:t>-</a:t>
            </a:r>
            <a:r>
              <a:rPr lang="en-US" altLang="zh-CN" dirty="0" err="1"/>
              <a:t>wpf</a:t>
            </a:r>
            <a:endParaRPr lang="zh-CN" altLang="en-US" dirty="0"/>
          </a:p>
        </p:txBody>
      </p:sp>
      <p:sp>
        <p:nvSpPr>
          <p:cNvPr id="3" name="内容占位符 2"/>
          <p:cNvSpPr>
            <a:spLocks noGrp="1"/>
          </p:cNvSpPr>
          <p:nvPr>
            <p:ph idx="4294967295"/>
          </p:nvPr>
        </p:nvSpPr>
        <p:spPr>
          <a:xfrm>
            <a:off x="1073426" y="2612804"/>
            <a:ext cx="10515600" cy="4351338"/>
          </a:xfrm>
        </p:spPr>
        <p:txBody>
          <a:bodyPr>
            <a:normAutofit/>
          </a:bodyPr>
          <a:lstStyle/>
          <a:p>
            <a:r>
              <a:rPr lang="zh-CN" altLang="en-US" dirty="0"/>
              <a:t>在</a:t>
            </a:r>
            <a:r>
              <a:rPr lang="en-US" altLang="zh-CN" dirty="0" err="1"/>
              <a:t>wpf</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0x004A;</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中，通过自定义窗体钩子程序截获消息，并进行处理</a:t>
            </a:r>
          </a:p>
        </p:txBody>
      </p:sp>
    </p:spTree>
    <p:extLst>
      <p:ext uri="{BB962C8B-B14F-4D97-AF65-F5344CB8AC3E}">
        <p14:creationId xmlns:p14="http://schemas.microsoft.com/office/powerpoint/2010/main" val="3648879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5406" y="829986"/>
            <a:ext cx="10807832" cy="5478423"/>
          </a:xfrm>
          <a:prstGeom prst="rect">
            <a:avLst/>
          </a:prstGeom>
          <a:solidFill>
            <a:schemeClr val="tx1"/>
          </a:solidFill>
        </p:spPr>
        <p:txBody>
          <a:bodyPr wrap="square">
            <a:spAutoFit/>
          </a:bodyPr>
          <a:lstStyle/>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页面加载时，添加消息处理钩子函数</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ChildPage_Loaded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sender,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RoutedEventArgs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e)</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wih</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this</a:t>
            </a:r>
            <a:r>
              <a:rPr lang="en-US" altLang="zh-CN" dirty="0" err="1">
                <a:solidFill>
                  <a:schemeClr val="bg1"/>
                </a:solidFill>
                <a:latin typeface="Consolas" panose="020B0609020204030204" pitchFamily="49" charset="0"/>
                <a:ea typeface="新宋体" panose="02010609030101010101" pitchFamily="49" charset="-122"/>
              </a:rPr>
              <a:t>.parentWindow</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err="1">
                <a:solidFill>
                  <a:schemeClr val="bg1"/>
                </a:solidFill>
                <a:latin typeface="Consolas" panose="020B0609020204030204" pitchFamily="49" charset="0"/>
                <a:ea typeface="新宋体" panose="02010609030101010101" pitchFamily="49" charset="-122"/>
              </a:rPr>
              <a:t>.FromHwnd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wih.Handle</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添加处理程序 </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hWndSource.AddHook</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钩子函数，处理所收到的消息</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bool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handled)</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switch</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case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WM_COPYDATA:</a:t>
            </a:r>
          </a:p>
          <a:p>
            <a:r>
              <a:rPr lang="en-US" altLang="zh-CN" dirty="0">
                <a:solidFill>
                  <a:srgbClr val="2B91AF"/>
                </a:solidFill>
                <a:latin typeface="Consolas" panose="020B0609020204030204" pitchFamily="49" charset="0"/>
                <a:ea typeface="新宋体" panose="02010609030101010101" pitchFamily="49" charset="-122"/>
              </a:rPr>
              <a:t>                        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Type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mytype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mystr.GetType</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MyKeyboardHookStruct</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t>
            </a:r>
            <a:r>
              <a:rPr lang="en-US" altLang="zh-CN" dirty="0" err="1">
                <a:solidFill>
                  <a:schemeClr val="bg1"/>
                </a:solidFill>
                <a:latin typeface="Consolas" panose="020B0609020204030204" pitchFamily="49" charset="0"/>
                <a:ea typeface="新宋体" panose="02010609030101010101" pitchFamily="49" charset="-122"/>
              </a:rPr>
              <a:t>.PtrToStructure</a:t>
            </a:r>
            <a:r>
              <a:rPr lang="en-US" altLang="zh-CN" dirty="0">
                <a:solidFill>
                  <a:schemeClr val="bg1"/>
                </a:solidFill>
                <a:latin typeface="Consolas" panose="020B0609020204030204" pitchFamily="49" charset="0"/>
                <a:ea typeface="新宋体" panose="02010609030101010101" pitchFamily="49" charset="-122"/>
              </a:rPr>
              <a:t> ( </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typeof</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showComment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MyKeyboardHookStruct.lpData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default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return</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1221572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70904740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96070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02588566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90756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3030942" y="2065263"/>
            <a:ext cx="5651240" cy="2876191"/>
          </a:xfrm>
        </p:spPr>
        <p:txBody>
          <a:bodyPr/>
          <a:lstStyle/>
          <a:p>
            <a:pPr marL="609600" indent="-609600"/>
            <a:r>
              <a:rPr lang="zh-CN" altLang="en-US" sz="3600" dirty="0"/>
              <a:t>概述</a:t>
            </a:r>
          </a:p>
          <a:p>
            <a:pPr marL="609600" indent="-609600"/>
            <a:r>
              <a:rPr lang="zh-CN" altLang="en-US" sz="3600" dirty="0"/>
              <a:t>进程重定向意义</a:t>
            </a:r>
          </a:p>
          <a:p>
            <a:pPr marL="609600" indent="-609600"/>
            <a:r>
              <a:rPr lang="zh-CN" altLang="en-US" sz="3600" dirty="0"/>
              <a:t>重定向回调函数</a:t>
            </a:r>
          </a:p>
          <a:p>
            <a:pPr marL="609600" indent="-609600"/>
            <a:r>
              <a:rPr lang="zh-CN" altLang="en-US" sz="3600" dirty="0"/>
              <a:t>一个重定向例子</a:t>
            </a:r>
          </a:p>
          <a:p>
            <a:pPr marL="609600" indent="-609600"/>
            <a:endParaRPr lang="en-US" altLang="zh-CN" sz="3600" dirty="0"/>
          </a:p>
        </p:txBody>
      </p:sp>
      <p:sp>
        <p:nvSpPr>
          <p:cNvPr id="5" name="Rectangle 2"/>
          <p:cNvSpPr txBox="1">
            <a:spLocks noChangeArrowheads="1"/>
          </p:cNvSpPr>
          <p:nvPr/>
        </p:nvSpPr>
        <p:spPr>
          <a:xfrm>
            <a:off x="2232355" y="875835"/>
            <a:ext cx="6791571" cy="796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solidFill>
                  <a:srgbClr val="002060"/>
                </a:solidFill>
                <a:latin typeface="微软雅黑" panose="020B0503020204020204" pitchFamily="34" charset="-122"/>
                <a:ea typeface="微软雅黑" panose="020B0503020204020204" pitchFamily="34" charset="-122"/>
              </a:rPr>
              <a:t>2.4 </a:t>
            </a:r>
            <a:r>
              <a:rPr lang="zh-CN" altLang="en-US" b="1" dirty="0">
                <a:solidFill>
                  <a:srgbClr val="002060"/>
                </a:solidFill>
                <a:latin typeface="微软雅黑" panose="020B0503020204020204" pitchFamily="34" charset="-122"/>
                <a:ea typeface="微软雅黑" panose="020B0503020204020204" pitchFamily="34" charset="-122"/>
              </a:rPr>
              <a:t>进程重定向实现进程通讯</a:t>
            </a:r>
          </a:p>
        </p:txBody>
      </p:sp>
    </p:spTree>
    <p:extLst>
      <p:ext uri="{BB962C8B-B14F-4D97-AF65-F5344CB8AC3E}">
        <p14:creationId xmlns:p14="http://schemas.microsoft.com/office/powerpoint/2010/main" val="31554159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idx="4294967295"/>
          </p:nvPr>
        </p:nvSpPr>
        <p:spPr>
          <a:xfrm>
            <a:off x="2351088" y="915555"/>
            <a:ext cx="4941455" cy="795338"/>
          </a:xfrm>
        </p:spPr>
        <p:txBody>
          <a:bodyPr/>
          <a:lstStyle/>
          <a:p>
            <a:r>
              <a:rPr lang="zh-CN" altLang="en-US" sz="3600" dirty="0"/>
              <a:t>进程重定向概述</a:t>
            </a:r>
          </a:p>
        </p:txBody>
      </p:sp>
      <p:sp>
        <p:nvSpPr>
          <p:cNvPr id="431107" name="Rectangle 3"/>
          <p:cNvSpPr>
            <a:spLocks noGrp="1" noChangeArrowheads="1"/>
          </p:cNvSpPr>
          <p:nvPr>
            <p:ph type="body" idx="4294967295"/>
          </p:nvPr>
        </p:nvSpPr>
        <p:spPr>
          <a:xfrm>
            <a:off x="3584575" y="1820575"/>
            <a:ext cx="7350125" cy="2252661"/>
          </a:xfrm>
        </p:spPr>
        <p:txBody>
          <a:bodyPr>
            <a:noAutofit/>
          </a:bodyPr>
          <a:lstStyle/>
          <a:p>
            <a:pPr marL="609600" indent="-609600"/>
            <a:r>
              <a:rPr lang="zh-CN" altLang="en-US" sz="3200" dirty="0"/>
              <a:t>控制台进程文件描述符</a:t>
            </a:r>
          </a:p>
          <a:p>
            <a:pPr marL="990600" lvl="1" indent="-533400"/>
            <a:r>
              <a:rPr lang="zh-CN" altLang="en-US" sz="2800" dirty="0"/>
              <a:t>标准输入</a:t>
            </a:r>
          </a:p>
          <a:p>
            <a:pPr marL="990600" lvl="1" indent="-533400"/>
            <a:r>
              <a:rPr lang="zh-CN" altLang="en-US" sz="2800" dirty="0"/>
              <a:t>标准输出</a:t>
            </a:r>
          </a:p>
          <a:p>
            <a:pPr marL="990600" lvl="1" indent="-533400"/>
            <a:r>
              <a:rPr lang="zh-CN" altLang="en-US" sz="2800" dirty="0"/>
              <a:t>标准错误输出</a:t>
            </a:r>
          </a:p>
        </p:txBody>
      </p:sp>
      <p:pic>
        <p:nvPicPr>
          <p:cNvPr id="431109" name="Picture 5" descr="2007532148356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4292601"/>
            <a:ext cx="7632700" cy="184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7838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AutoShape 7"/>
          <p:cNvSpPr>
            <a:spLocks noChangeArrowheads="1"/>
          </p:cNvSpPr>
          <p:nvPr/>
        </p:nvSpPr>
        <p:spPr bwMode="auto">
          <a:xfrm>
            <a:off x="6320992" y="3626717"/>
            <a:ext cx="1873250" cy="792163"/>
          </a:xfrm>
          <a:prstGeom prst="rightArrow">
            <a:avLst>
              <a:gd name="adj1" fmla="val 50000"/>
              <a:gd name="adj2" fmla="val 59118"/>
            </a:avLst>
          </a:prstGeom>
          <a:gradFill rotWithShape="1">
            <a:gsLst>
              <a:gs pos="0">
                <a:srgbClr val="FFCCCC"/>
              </a:gs>
              <a:gs pos="100000">
                <a:srgbClr val="FF6600"/>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标准错误</a:t>
            </a:r>
          </a:p>
        </p:txBody>
      </p:sp>
      <p:sp>
        <p:nvSpPr>
          <p:cNvPr id="443398" name="AutoShape 6"/>
          <p:cNvSpPr>
            <a:spLocks noChangeArrowheads="1"/>
          </p:cNvSpPr>
          <p:nvPr/>
        </p:nvSpPr>
        <p:spPr bwMode="auto">
          <a:xfrm>
            <a:off x="6394017" y="3121892"/>
            <a:ext cx="1657350" cy="792163"/>
          </a:xfrm>
          <a:prstGeom prst="rightArrow">
            <a:avLst>
              <a:gd name="adj1" fmla="val 50000"/>
              <a:gd name="adj2" fmla="val 52305"/>
            </a:avLst>
          </a:prstGeom>
          <a:gradFill rotWithShape="1">
            <a:gsLst>
              <a:gs pos="0">
                <a:schemeClr val="bg1"/>
              </a:gs>
              <a:gs pos="100000">
                <a:srgbClr val="33CCFF"/>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标准输出</a:t>
            </a:r>
          </a:p>
        </p:txBody>
      </p:sp>
      <p:sp>
        <p:nvSpPr>
          <p:cNvPr id="443396" name="Oval 4"/>
          <p:cNvSpPr>
            <a:spLocks noChangeArrowheads="1"/>
          </p:cNvSpPr>
          <p:nvPr/>
        </p:nvSpPr>
        <p:spPr bwMode="auto">
          <a:xfrm>
            <a:off x="4593793" y="2834555"/>
            <a:ext cx="2016125" cy="1584325"/>
          </a:xfrm>
          <a:prstGeom prst="ellipse">
            <a:avLst/>
          </a:prstGeom>
          <a:gradFill rotWithShape="1">
            <a:gsLst>
              <a:gs pos="0">
                <a:srgbClr val="51FD7E">
                  <a:alpha val="28999"/>
                </a:srgbClr>
              </a:gs>
              <a:gs pos="100000">
                <a:srgbClr val="51FD7E">
                  <a:gamma/>
                  <a:shade val="46275"/>
                  <a:invGamma/>
                </a:srgbClr>
              </a:gs>
            </a:gsLst>
            <a:lin ang="0" scaled="1"/>
          </a:gra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Arial" panose="020B0604020202020204" pitchFamily="34" charset="0"/>
              </a:rPr>
              <a:t>进程</a:t>
            </a:r>
          </a:p>
        </p:txBody>
      </p:sp>
      <p:sp>
        <p:nvSpPr>
          <p:cNvPr id="443397" name="AutoShape 5"/>
          <p:cNvSpPr>
            <a:spLocks noChangeArrowheads="1"/>
          </p:cNvSpPr>
          <p:nvPr/>
        </p:nvSpPr>
        <p:spPr bwMode="auto">
          <a:xfrm>
            <a:off x="3801629" y="3337791"/>
            <a:ext cx="1079500" cy="647700"/>
          </a:xfrm>
          <a:prstGeom prst="rightArrow">
            <a:avLst>
              <a:gd name="adj1" fmla="val 50000"/>
              <a:gd name="adj2" fmla="val 41667"/>
            </a:avLst>
          </a:prstGeom>
          <a:gradFill rotWithShape="1">
            <a:gsLst>
              <a:gs pos="0">
                <a:schemeClr val="bg1"/>
              </a:gs>
              <a:gs pos="100000">
                <a:srgbClr val="CCFF66"/>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标准输入</a:t>
            </a:r>
          </a:p>
        </p:txBody>
      </p:sp>
      <p:pic>
        <p:nvPicPr>
          <p:cNvPr id="4434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118" y="3194917"/>
            <a:ext cx="1150937" cy="944563"/>
          </a:xfrm>
          <a:prstGeom prst="rect">
            <a:avLst/>
          </a:prstGeom>
          <a:noFill/>
          <a:extLst>
            <a:ext uri="{909E8E84-426E-40DD-AFC4-6F175D3DCCD1}">
              <a14:hiddenFill xmlns:a14="http://schemas.microsoft.com/office/drawing/2010/main">
                <a:solidFill>
                  <a:srgbClr val="FFFFFF"/>
                </a:solidFill>
              </a14:hiddenFill>
            </a:ext>
          </a:extLst>
        </p:spPr>
      </p:pic>
      <p:pic>
        <p:nvPicPr>
          <p:cNvPr id="4434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442" y="2474191"/>
            <a:ext cx="7429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43402" name="Picture 10" descr="e99a303e38bf219a528aa2236fd6ccc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7668" y="3698154"/>
            <a:ext cx="1152525" cy="95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305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AB097C76-7216-42E7-B23F-6FDFC3C2AEC9}"/>
              </a:ext>
            </a:extLst>
          </p:cNvPr>
          <p:cNvSpPr>
            <a:spLocks noGrp="1" noChangeArrowheads="1"/>
          </p:cNvSpPr>
          <p:nvPr>
            <p:ph type="title"/>
          </p:nvPr>
        </p:nvSpPr>
        <p:spPr>
          <a:xfrm>
            <a:off x="1822581" y="548680"/>
            <a:ext cx="6649683" cy="576262"/>
          </a:xfrm>
        </p:spPr>
        <p:txBody>
          <a:bodyPr/>
          <a:lstStyle/>
          <a:p>
            <a:pPr eaLnBrk="1" hangingPunct="1"/>
            <a:r>
              <a:rPr lang="en-US" altLang="en-US" dirty="0"/>
              <a:t>Windows 10/11 Architecture</a:t>
            </a:r>
          </a:p>
        </p:txBody>
      </p:sp>
      <p:sp>
        <p:nvSpPr>
          <p:cNvPr id="21506" name="Rectangle 3">
            <a:extLst>
              <a:ext uri="{FF2B5EF4-FFF2-40B4-BE49-F238E27FC236}">
                <a16:creationId xmlns:a16="http://schemas.microsoft.com/office/drawing/2014/main" id="{5F5F4CFF-B49A-4AEC-A837-3C9322F3FE8F}"/>
              </a:ext>
            </a:extLst>
          </p:cNvPr>
          <p:cNvSpPr>
            <a:spLocks noGrp="1" noChangeArrowheads="1"/>
          </p:cNvSpPr>
          <p:nvPr>
            <p:ph type="body" idx="1"/>
          </p:nvPr>
        </p:nvSpPr>
        <p:spPr>
          <a:xfrm>
            <a:off x="1981200" y="1988840"/>
            <a:ext cx="8070981" cy="3705912"/>
          </a:xfrm>
        </p:spPr>
        <p:txBody>
          <a:bodyPr/>
          <a:lstStyle/>
          <a:p>
            <a:r>
              <a:rPr lang="en-US" altLang="en-US" dirty="0"/>
              <a:t> Layered system of module</a:t>
            </a:r>
          </a:p>
          <a:p>
            <a:r>
              <a:rPr lang="en-US" altLang="en-US" dirty="0"/>
              <a:t> Protected mode  —  </a:t>
            </a:r>
            <a:r>
              <a:rPr lang="en-US" altLang="en-US" b="1" dirty="0">
                <a:solidFill>
                  <a:srgbClr val="006699"/>
                </a:solidFill>
                <a:latin typeface="+mj-lt"/>
              </a:rPr>
              <a:t>hardware abstraction layer</a:t>
            </a:r>
            <a:r>
              <a:rPr lang="en-US" altLang="en-US" b="1" dirty="0">
                <a:solidFill>
                  <a:srgbClr val="3366FF"/>
                </a:solidFill>
              </a:rPr>
              <a:t> </a:t>
            </a:r>
            <a:r>
              <a:rPr lang="en-US" altLang="en-US" dirty="0"/>
              <a:t>(</a:t>
            </a:r>
            <a:r>
              <a:rPr lang="en-US" altLang="en-US" b="1" dirty="0">
                <a:solidFill>
                  <a:srgbClr val="006699"/>
                </a:solidFill>
                <a:latin typeface="+mj-lt"/>
              </a:rPr>
              <a:t>HAL</a:t>
            </a:r>
            <a:r>
              <a:rPr lang="en-US" altLang="en-US" dirty="0">
                <a:solidFill>
                  <a:srgbClr val="000000"/>
                </a:solidFill>
              </a:rPr>
              <a:t>)</a:t>
            </a:r>
            <a:r>
              <a:rPr lang="en-US" altLang="en-US" dirty="0"/>
              <a:t>, kernel, executive</a:t>
            </a:r>
          </a:p>
          <a:p>
            <a:r>
              <a:rPr lang="en-US" altLang="en-US" dirty="0"/>
              <a:t> User mode  — collection of subsystems</a:t>
            </a:r>
          </a:p>
          <a:p>
            <a:pPr lvl="1"/>
            <a:r>
              <a:rPr lang="en-US" altLang="en-US" dirty="0"/>
              <a:t>Environmental subsystems emulate different operating systems </a:t>
            </a:r>
          </a:p>
          <a:p>
            <a:pPr lvl="1"/>
            <a:r>
              <a:rPr lang="en-US" altLang="en-US" dirty="0"/>
              <a:t>Protection subsystems provide security functions</a:t>
            </a:r>
          </a:p>
        </p:txBody>
      </p:sp>
      <p:sp>
        <p:nvSpPr>
          <p:cNvPr id="5" name="文本框 4">
            <a:extLst>
              <a:ext uri="{FF2B5EF4-FFF2-40B4-BE49-F238E27FC236}">
                <a16:creationId xmlns:a16="http://schemas.microsoft.com/office/drawing/2014/main" id="{403608EE-00BD-41AF-B69A-8F3A0825D388}"/>
              </a:ext>
            </a:extLst>
          </p:cNvPr>
          <p:cNvSpPr txBox="1"/>
          <p:nvPr/>
        </p:nvSpPr>
        <p:spPr>
          <a:xfrm>
            <a:off x="2731850" y="5436273"/>
            <a:ext cx="7877783" cy="646331"/>
          </a:xfrm>
          <a:prstGeom prst="rect">
            <a:avLst/>
          </a:prstGeom>
          <a:noFill/>
        </p:spPr>
        <p:txBody>
          <a:bodyPr wrap="square">
            <a:spAutoFit/>
          </a:bodyPr>
          <a:lstStyle/>
          <a:p>
            <a:r>
              <a:rPr lang="en-US" altLang="zh-CN" sz="2000" dirty="0">
                <a:solidFill>
                  <a:schemeClr val="accent2">
                    <a:lumMod val="50000"/>
                  </a:schemeClr>
                </a:solidFill>
              </a:rPr>
              <a:t>Windows 11 is built on the same foundation as Windows 10. </a:t>
            </a:r>
          </a:p>
          <a:p>
            <a:r>
              <a:rPr lang="en-US" altLang="zh-CN" sz="1600" dirty="0">
                <a:solidFill>
                  <a:schemeClr val="accent2">
                    <a:lumMod val="50000"/>
                  </a:schemeClr>
                </a:solidFill>
              </a:rPr>
              <a:t>- from https://learn.microsoft.com/en-us/windows/whats-new/windows-11-overview</a:t>
            </a:r>
            <a:endParaRPr lang="zh-CN" altLang="en-US" sz="1600" dirty="0">
              <a:solidFill>
                <a:schemeClr val="accent2">
                  <a:lumMod val="50000"/>
                </a:schemeClr>
              </a:solidFill>
            </a:endParaRPr>
          </a:p>
        </p:txBody>
      </p:sp>
      <p:sp>
        <p:nvSpPr>
          <p:cNvPr id="6" name="文本框 5">
            <a:extLst>
              <a:ext uri="{FF2B5EF4-FFF2-40B4-BE49-F238E27FC236}">
                <a16:creationId xmlns:a16="http://schemas.microsoft.com/office/drawing/2014/main" id="{66FE5FE0-EDFF-448E-AEB3-557A1ADB9BC5}"/>
              </a:ext>
            </a:extLst>
          </p:cNvPr>
          <p:cNvSpPr txBox="1"/>
          <p:nvPr/>
        </p:nvSpPr>
        <p:spPr>
          <a:xfrm>
            <a:off x="6160851" y="1185489"/>
            <a:ext cx="5551251" cy="584775"/>
          </a:xfrm>
          <a:prstGeom prst="rect">
            <a:avLst/>
          </a:prstGeom>
          <a:noFill/>
        </p:spPr>
        <p:txBody>
          <a:bodyPr wrap="squar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泛读材料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https://dbj.org/architecture-of-windows-10/</a:t>
            </a:r>
          </a:p>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谈到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 Kenny Kerr </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也只知道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How </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不知道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Why</a:t>
            </a:r>
            <a:endParaRPr lang="zh-CN" altLang="en-US" sz="1600" dirty="0">
              <a:solidFill>
                <a:schemeClr val="accent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idx="4294967295"/>
          </p:nvPr>
        </p:nvSpPr>
        <p:spPr>
          <a:xfrm>
            <a:off x="0" y="365125"/>
            <a:ext cx="10515600" cy="1325563"/>
          </a:xfrm>
        </p:spPr>
        <p:txBody>
          <a:bodyPr/>
          <a:lstStyle/>
          <a:p>
            <a:r>
              <a:rPr lang="zh-CN" altLang="en-US"/>
              <a:t>进程重定向概述</a:t>
            </a:r>
          </a:p>
        </p:txBody>
      </p:sp>
      <p:sp>
        <p:nvSpPr>
          <p:cNvPr id="432131" name="Rectangle 3"/>
          <p:cNvSpPr>
            <a:spLocks noGrp="1" noChangeArrowheads="1"/>
          </p:cNvSpPr>
          <p:nvPr>
            <p:ph type="body" idx="4294967295"/>
          </p:nvPr>
        </p:nvSpPr>
        <p:spPr>
          <a:xfrm>
            <a:off x="3787920" y="2461058"/>
            <a:ext cx="7637462" cy="835025"/>
          </a:xfrm>
        </p:spPr>
        <p:txBody>
          <a:bodyPr/>
          <a:lstStyle/>
          <a:p>
            <a:pPr marL="609600" indent="-609600"/>
            <a:r>
              <a:rPr lang="zh-CN" altLang="en-US" sz="2800" dirty="0"/>
              <a:t>普通进程从键盘接收输入，输出到屏幕</a:t>
            </a:r>
          </a:p>
        </p:txBody>
      </p:sp>
      <p:pic>
        <p:nvPicPr>
          <p:cNvPr id="432133" name="Picture 5" descr="200753214833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1805" y="3526993"/>
            <a:ext cx="5257800" cy="256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5798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526472" y="823408"/>
            <a:ext cx="10515600" cy="1325563"/>
          </a:xfrm>
        </p:spPr>
        <p:txBody>
          <a:bodyPr/>
          <a:lstStyle/>
          <a:p>
            <a:r>
              <a:rPr lang="zh-CN" altLang="en-US" dirty="0"/>
              <a:t>进程重定向概述</a:t>
            </a:r>
          </a:p>
        </p:txBody>
      </p:sp>
      <p:sp>
        <p:nvSpPr>
          <p:cNvPr id="429059" name="Rectangle 3"/>
          <p:cNvSpPr>
            <a:spLocks noGrp="1" noChangeArrowheads="1"/>
          </p:cNvSpPr>
          <p:nvPr>
            <p:ph type="body" idx="4294967295"/>
          </p:nvPr>
        </p:nvSpPr>
        <p:spPr>
          <a:xfrm>
            <a:off x="2193998" y="2400445"/>
            <a:ext cx="8396288" cy="858837"/>
          </a:xfrm>
        </p:spPr>
        <p:txBody>
          <a:bodyPr>
            <a:normAutofit/>
          </a:bodyPr>
          <a:lstStyle/>
          <a:p>
            <a:pPr marL="609600" indent="-609600"/>
            <a:r>
              <a:rPr lang="zh-CN" altLang="en-US" sz="3200" dirty="0"/>
              <a:t>使用文件作为进程的输入称为输入重定向</a:t>
            </a:r>
          </a:p>
        </p:txBody>
      </p:sp>
      <p:pic>
        <p:nvPicPr>
          <p:cNvPr id="429060" name="Picture 4" descr="2007532148382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005" y="3510756"/>
            <a:ext cx="6264275" cy="250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5210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674254" y="826943"/>
            <a:ext cx="10515600" cy="1325563"/>
          </a:xfrm>
        </p:spPr>
        <p:txBody>
          <a:bodyPr/>
          <a:lstStyle/>
          <a:p>
            <a:r>
              <a:rPr lang="zh-CN" altLang="en-US" dirty="0"/>
              <a:t>进程重定向概述</a:t>
            </a:r>
          </a:p>
        </p:txBody>
      </p:sp>
      <p:sp>
        <p:nvSpPr>
          <p:cNvPr id="424963" name="Rectangle 3"/>
          <p:cNvSpPr>
            <a:spLocks noGrp="1" noChangeArrowheads="1"/>
          </p:cNvSpPr>
          <p:nvPr>
            <p:ph type="body" idx="4294967295"/>
          </p:nvPr>
        </p:nvSpPr>
        <p:spPr>
          <a:xfrm>
            <a:off x="2272145" y="2554720"/>
            <a:ext cx="8596313" cy="3879850"/>
          </a:xfrm>
        </p:spPr>
        <p:txBody>
          <a:bodyPr>
            <a:normAutofit/>
          </a:bodyPr>
          <a:lstStyle/>
          <a:p>
            <a:pPr marL="609600" indent="-609600"/>
            <a:r>
              <a:rPr lang="zh-CN" altLang="en-US" sz="3600" dirty="0"/>
              <a:t>使用重定向符方法</a:t>
            </a:r>
          </a:p>
          <a:p>
            <a:pPr marL="609600" indent="-609600"/>
            <a:r>
              <a:rPr lang="en-US" altLang="zh-CN" sz="3600" dirty="0" err="1"/>
              <a:t>dir</a:t>
            </a:r>
            <a:r>
              <a:rPr lang="en-US" altLang="zh-CN" sz="3600" dirty="0"/>
              <a:t> &gt; list.txt </a:t>
            </a:r>
          </a:p>
          <a:p>
            <a:pPr marL="609600" indent="-609600"/>
            <a:r>
              <a:rPr lang="en-US" altLang="zh-CN" sz="3600" dirty="0" err="1"/>
              <a:t>cmd</a:t>
            </a:r>
            <a:r>
              <a:rPr lang="en-US" altLang="zh-CN" sz="3600" dirty="0"/>
              <a:t> &gt;&gt; file</a:t>
            </a:r>
          </a:p>
          <a:p>
            <a:pPr marL="609600" indent="-609600"/>
            <a:r>
              <a:rPr lang="en-US" altLang="zh-CN" sz="3600" dirty="0" err="1"/>
              <a:t>cmd</a:t>
            </a:r>
            <a:r>
              <a:rPr lang="en-US" altLang="zh-CN" sz="3600" dirty="0"/>
              <a:t> &lt; file</a:t>
            </a:r>
          </a:p>
        </p:txBody>
      </p:sp>
    </p:spTree>
    <p:extLst>
      <p:ext uri="{BB962C8B-B14F-4D97-AF65-F5344CB8AC3E}">
        <p14:creationId xmlns:p14="http://schemas.microsoft.com/office/powerpoint/2010/main" val="12122314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idx="4294967295"/>
          </p:nvPr>
        </p:nvSpPr>
        <p:spPr>
          <a:xfrm>
            <a:off x="1754909" y="1210829"/>
            <a:ext cx="4433888" cy="798513"/>
          </a:xfrm>
        </p:spPr>
        <p:txBody>
          <a:bodyPr/>
          <a:lstStyle/>
          <a:p>
            <a:r>
              <a:rPr lang="zh-CN" altLang="en-US" dirty="0"/>
              <a:t>进程重定向意义</a:t>
            </a:r>
          </a:p>
        </p:txBody>
      </p:sp>
      <p:sp>
        <p:nvSpPr>
          <p:cNvPr id="420867" name="Rectangle 3"/>
          <p:cNvSpPr>
            <a:spLocks noGrp="1" noChangeArrowheads="1"/>
          </p:cNvSpPr>
          <p:nvPr>
            <p:ph type="body" idx="4294967295"/>
          </p:nvPr>
        </p:nvSpPr>
        <p:spPr>
          <a:xfrm>
            <a:off x="2807854" y="2582286"/>
            <a:ext cx="8596313" cy="3879850"/>
          </a:xfrm>
        </p:spPr>
        <p:txBody>
          <a:bodyPr>
            <a:normAutofit/>
          </a:bodyPr>
          <a:lstStyle/>
          <a:p>
            <a:pPr marL="609600" indent="-609600"/>
            <a:r>
              <a:rPr lang="zh-CN" altLang="en-US" sz="4000" dirty="0"/>
              <a:t>调用控制台进程</a:t>
            </a:r>
          </a:p>
          <a:p>
            <a:pPr marL="990600" lvl="1" indent="-533400"/>
            <a:r>
              <a:rPr lang="en-US" altLang="zh-CN" sz="3200" dirty="0"/>
              <a:t>Ping</a:t>
            </a:r>
            <a:r>
              <a:rPr lang="zh-CN" altLang="en-US" sz="3200" dirty="0"/>
              <a:t>远程主机</a:t>
            </a:r>
            <a:endParaRPr lang="en-US" altLang="zh-CN" sz="3200" dirty="0"/>
          </a:p>
          <a:p>
            <a:pPr marL="990600" lvl="1" indent="-533400"/>
            <a:r>
              <a:rPr lang="zh-CN" altLang="en-US" sz="3200" dirty="0"/>
              <a:t>获取</a:t>
            </a:r>
            <a:r>
              <a:rPr lang="en-US" altLang="zh-CN" sz="3200" dirty="0"/>
              <a:t>MAC</a:t>
            </a:r>
            <a:r>
              <a:rPr lang="zh-CN" altLang="en-US" sz="3200" dirty="0"/>
              <a:t>地址</a:t>
            </a:r>
            <a:r>
              <a:rPr lang="en-US" altLang="zh-CN" sz="3200" dirty="0"/>
              <a:t>getmac</a:t>
            </a:r>
          </a:p>
          <a:p>
            <a:pPr marL="990600" lvl="1" indent="-533400"/>
            <a:r>
              <a:rPr lang="zh-CN" altLang="en-US" sz="3200" dirty="0"/>
              <a:t>关机</a:t>
            </a:r>
            <a:r>
              <a:rPr lang="en-US" altLang="zh-CN" sz="3200" dirty="0"/>
              <a:t>shutdown</a:t>
            </a:r>
          </a:p>
          <a:p>
            <a:pPr marL="990600" lvl="1" indent="-533400"/>
            <a:r>
              <a:rPr lang="zh-CN" altLang="en-US" sz="3200" dirty="0"/>
              <a:t>服务管理</a:t>
            </a:r>
          </a:p>
        </p:txBody>
      </p:sp>
    </p:spTree>
    <p:extLst>
      <p:ext uri="{BB962C8B-B14F-4D97-AF65-F5344CB8AC3E}">
        <p14:creationId xmlns:p14="http://schemas.microsoft.com/office/powerpoint/2010/main" val="35726860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idx="4294967295"/>
          </p:nvPr>
        </p:nvSpPr>
        <p:spPr>
          <a:xfrm>
            <a:off x="1440873" y="1187162"/>
            <a:ext cx="10515600" cy="1325563"/>
          </a:xfrm>
        </p:spPr>
        <p:txBody>
          <a:bodyPr/>
          <a:lstStyle/>
          <a:p>
            <a:r>
              <a:rPr lang="zh-CN" altLang="en-US" dirty="0"/>
              <a:t>重定向应用程序示例</a:t>
            </a:r>
          </a:p>
        </p:txBody>
      </p:sp>
      <p:sp>
        <p:nvSpPr>
          <p:cNvPr id="400441" name="Rectangle 57"/>
          <p:cNvSpPr>
            <a:spLocks noGrp="1" noChangeArrowheads="1"/>
          </p:cNvSpPr>
          <p:nvPr>
            <p:ph type="body" idx="4294967295"/>
          </p:nvPr>
        </p:nvSpPr>
        <p:spPr>
          <a:xfrm>
            <a:off x="3897745" y="2965018"/>
            <a:ext cx="5934075" cy="2951162"/>
          </a:xfrm>
        </p:spPr>
        <p:txBody>
          <a:bodyPr>
            <a:noAutofit/>
          </a:bodyPr>
          <a:lstStyle/>
          <a:p>
            <a:r>
              <a:rPr lang="zh-CN" altLang="en-US" sz="3200" dirty="0"/>
              <a:t>  界面设计</a:t>
            </a:r>
          </a:p>
          <a:p>
            <a:r>
              <a:rPr lang="zh-CN" altLang="en-US" sz="3200" dirty="0"/>
              <a:t>  两种方式</a:t>
            </a:r>
          </a:p>
          <a:p>
            <a:r>
              <a:rPr lang="zh-CN" altLang="en-US" sz="3200" dirty="0"/>
              <a:t>  内核函数使用</a:t>
            </a:r>
          </a:p>
        </p:txBody>
      </p:sp>
    </p:spTree>
    <p:extLst>
      <p:ext uri="{BB962C8B-B14F-4D97-AF65-F5344CB8AC3E}">
        <p14:creationId xmlns:p14="http://schemas.microsoft.com/office/powerpoint/2010/main" val="40302372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3398712" y="1079976"/>
            <a:ext cx="8394185" cy="5778024"/>
          </a:xfrm>
          <a:prstGeom prst="rect">
            <a:avLst/>
          </a:prstGeom>
        </p:spPr>
      </p:pic>
      <p:sp>
        <p:nvSpPr>
          <p:cNvPr id="435202" name="Rectangle 2"/>
          <p:cNvSpPr>
            <a:spLocks noGrp="1" noChangeArrowheads="1"/>
          </p:cNvSpPr>
          <p:nvPr>
            <p:ph type="title" idx="4294967295"/>
          </p:nvPr>
        </p:nvSpPr>
        <p:spPr>
          <a:xfrm>
            <a:off x="-562022" y="2307360"/>
            <a:ext cx="4470400" cy="768350"/>
          </a:xfrm>
        </p:spPr>
        <p:txBody>
          <a:bodyPr/>
          <a:lstStyle/>
          <a:p>
            <a:pPr algn="ctr"/>
            <a:r>
              <a:rPr lang="zh-CN" altLang="en-US" sz="4000" b="1" dirty="0"/>
              <a:t>程序界面设计</a:t>
            </a:r>
          </a:p>
        </p:txBody>
      </p:sp>
      <p:sp>
        <p:nvSpPr>
          <p:cNvPr id="3" name="矩形 2">
            <a:extLst>
              <a:ext uri="{FF2B5EF4-FFF2-40B4-BE49-F238E27FC236}">
                <a16:creationId xmlns:a16="http://schemas.microsoft.com/office/drawing/2014/main" id="{7B6B52DB-8F1D-4948-B06A-BF19CAED762C}"/>
              </a:ext>
            </a:extLst>
          </p:cNvPr>
          <p:cNvSpPr/>
          <p:nvPr/>
        </p:nvSpPr>
        <p:spPr>
          <a:xfrm>
            <a:off x="3305262" y="2541864"/>
            <a:ext cx="1442907" cy="3858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6018B38F-0F21-4876-A8D2-B726C5546324}"/>
              </a:ext>
            </a:extLst>
          </p:cNvPr>
          <p:cNvSpPr/>
          <p:nvPr/>
        </p:nvSpPr>
        <p:spPr>
          <a:xfrm>
            <a:off x="10349990" y="2882763"/>
            <a:ext cx="1442907" cy="3858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97B7D1FD-1CC9-4F81-B1F1-6E0D91342420}"/>
              </a:ext>
            </a:extLst>
          </p:cNvPr>
          <p:cNvSpPr/>
          <p:nvPr/>
        </p:nvSpPr>
        <p:spPr>
          <a:xfrm>
            <a:off x="10349990" y="2421369"/>
            <a:ext cx="1442907" cy="3858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75304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idx="4294967295"/>
          </p:nvPr>
        </p:nvSpPr>
        <p:spPr>
          <a:xfrm>
            <a:off x="1265381" y="1122507"/>
            <a:ext cx="10515600" cy="1325563"/>
          </a:xfrm>
        </p:spPr>
        <p:txBody>
          <a:bodyPr/>
          <a:lstStyle/>
          <a:p>
            <a:r>
              <a:rPr lang="zh-CN" altLang="en-US" dirty="0"/>
              <a:t>重定向的两种方式</a:t>
            </a:r>
          </a:p>
        </p:txBody>
      </p:sp>
      <p:sp>
        <p:nvSpPr>
          <p:cNvPr id="425987" name="Rectangle 3"/>
          <p:cNvSpPr>
            <a:spLocks noGrp="1" noChangeArrowheads="1"/>
          </p:cNvSpPr>
          <p:nvPr>
            <p:ph type="body" idx="4294967295"/>
          </p:nvPr>
        </p:nvSpPr>
        <p:spPr>
          <a:xfrm>
            <a:off x="3140364" y="2923743"/>
            <a:ext cx="2376488" cy="1238250"/>
          </a:xfrm>
        </p:spPr>
        <p:txBody>
          <a:bodyPr>
            <a:noAutofit/>
          </a:bodyPr>
          <a:lstStyle/>
          <a:p>
            <a:r>
              <a:rPr lang="zh-CN" altLang="en-US" sz="2800" dirty="0">
                <a:latin typeface="微软雅黑" panose="020B0503020204020204" pitchFamily="34" charset="-122"/>
                <a:ea typeface="微软雅黑" panose="020B0503020204020204" pitchFamily="34" charset="-122"/>
              </a:rPr>
              <a:t>  同步 </a:t>
            </a:r>
          </a:p>
          <a:p>
            <a:r>
              <a:rPr lang="zh-CN" altLang="en-US" sz="2800" dirty="0">
                <a:latin typeface="微软雅黑" panose="020B0503020204020204" pitchFamily="34" charset="-122"/>
                <a:ea typeface="微软雅黑" panose="020B0503020204020204" pitchFamily="34" charset="-122"/>
              </a:rPr>
              <a:t>  异步方式</a:t>
            </a:r>
          </a:p>
        </p:txBody>
      </p:sp>
    </p:spTree>
    <p:extLst>
      <p:ext uri="{BB962C8B-B14F-4D97-AF65-F5344CB8AC3E}">
        <p14:creationId xmlns:p14="http://schemas.microsoft.com/office/powerpoint/2010/main" val="12070999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2438400" y="687834"/>
            <a:ext cx="4859338" cy="768350"/>
          </a:xfrm>
        </p:spPr>
        <p:txBody>
          <a:bodyPr/>
          <a:lstStyle/>
          <a:p>
            <a:r>
              <a:rPr lang="zh-CN" altLang="en-US" sz="4000" dirty="0"/>
              <a:t>重定向同步读写方式</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5893258" y="1974107"/>
            <a:ext cx="6031743" cy="3840479"/>
          </a:xfrm>
          <a:prstGeom prst="rect">
            <a:avLst/>
          </a:prstGeom>
        </p:spPr>
      </p:pic>
      <p:sp>
        <p:nvSpPr>
          <p:cNvPr id="428037" name="Text Box 5"/>
          <p:cNvSpPr txBox="1">
            <a:spLocks noChangeArrowheads="1"/>
          </p:cNvSpPr>
          <p:nvPr/>
        </p:nvSpPr>
        <p:spPr bwMode="auto">
          <a:xfrm>
            <a:off x="467063" y="1628825"/>
            <a:ext cx="5213301" cy="4185761"/>
          </a:xfrm>
          <a:prstGeom prst="rect">
            <a:avLst/>
          </a:prstGeom>
          <a:solidFill>
            <a:schemeClr val="tx1"/>
          </a:solidFill>
          <a:ln>
            <a:noFill/>
          </a:ln>
          <a:effectLst/>
        </p:spPr>
        <p:txBody>
          <a:bodyPr wrap="square">
            <a:spAutoFit/>
          </a:bodyPr>
          <a:lstStyle/>
          <a:p>
            <a:r>
              <a:rPr lang="en-US" altLang="zh-CN" noProof="1">
                <a:solidFill>
                  <a:schemeClr val="bg1"/>
                </a:solidFill>
                <a:latin typeface="Consolas" panose="020B0609020204030204" pitchFamily="49" charset="0"/>
              </a:rPr>
              <a:t>Process process = new Process();</a:t>
            </a:r>
          </a:p>
          <a:p>
            <a:r>
              <a:rPr lang="en-US" altLang="zh-CN" noProof="1">
                <a:solidFill>
                  <a:schemeClr val="bg1"/>
                </a:solidFill>
                <a:latin typeface="Consolas" panose="020B0609020204030204" pitchFamily="49" charset="0"/>
              </a:rPr>
              <a:t>process.StartInfo.FileName = "cmd.exe";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是否使用外壳程序   </a:t>
            </a:r>
          </a:p>
          <a:p>
            <a:r>
              <a:rPr lang="en-US" altLang="zh-CN" noProof="1">
                <a:solidFill>
                  <a:schemeClr val="bg1"/>
                </a:solidFill>
                <a:latin typeface="Consolas" panose="020B0609020204030204" pitchFamily="49" charset="0"/>
              </a:rPr>
              <a:t>process.StartInfo.UseShellExecute = false;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是否在新窗口中启动该进程的值   </a:t>
            </a:r>
          </a:p>
          <a:p>
            <a:r>
              <a:rPr lang="en-US" altLang="zh-CN" noProof="1">
                <a:solidFill>
                  <a:schemeClr val="bg1"/>
                </a:solidFill>
                <a:latin typeface="Consolas" panose="020B0609020204030204" pitchFamily="49" charset="0"/>
              </a:rPr>
              <a:t>process.StartInfo.CreateNoWindow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重定向输入流  </a:t>
            </a:r>
          </a:p>
          <a:p>
            <a:r>
              <a:rPr lang="en-US" altLang="zh-CN" noProof="1">
                <a:solidFill>
                  <a:schemeClr val="bg1"/>
                </a:solidFill>
                <a:latin typeface="Consolas" panose="020B0609020204030204" pitchFamily="49" charset="0"/>
              </a:rPr>
              <a:t>process.StartInfo.RedirectStandardInput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重定向输出流</a:t>
            </a:r>
          </a:p>
          <a:p>
            <a:r>
              <a:rPr lang="en-US" altLang="zh-CN" noProof="1">
                <a:solidFill>
                  <a:schemeClr val="bg1"/>
                </a:solidFill>
                <a:latin typeface="Consolas" panose="020B0609020204030204" pitchFamily="49" charset="0"/>
              </a:rPr>
              <a:t>process.StartInfo.RedirectStandardOutput = true;  </a:t>
            </a:r>
          </a:p>
          <a:p>
            <a:r>
              <a:rPr lang="en-US" altLang="zh-CN" noProof="1">
                <a:solidFill>
                  <a:schemeClr val="bg1"/>
                </a:solidFill>
                <a:latin typeface="Consolas" panose="020B0609020204030204" pitchFamily="49" charset="0"/>
              </a:rPr>
              <a:t>//</a:t>
            </a:r>
            <a:r>
              <a:rPr lang="zh-CN" altLang="en-US" noProof="1">
                <a:solidFill>
                  <a:schemeClr val="bg1"/>
                </a:solidFill>
                <a:latin typeface="Consolas" panose="020B0609020204030204" pitchFamily="49" charset="0"/>
              </a:rPr>
              <a:t>使</a:t>
            </a:r>
            <a:r>
              <a:rPr lang="en-US" altLang="zh-CN" noProof="1">
                <a:solidFill>
                  <a:schemeClr val="bg1"/>
                </a:solidFill>
                <a:latin typeface="Consolas" panose="020B0609020204030204" pitchFamily="49" charset="0"/>
              </a:rPr>
              <a:t>ping</a:t>
            </a:r>
            <a:r>
              <a:rPr lang="zh-CN" altLang="en-US" noProof="1">
                <a:solidFill>
                  <a:schemeClr val="bg1"/>
                </a:solidFill>
                <a:latin typeface="Consolas" panose="020B0609020204030204" pitchFamily="49" charset="0"/>
              </a:rPr>
              <a:t>命令执行九次 </a:t>
            </a:r>
          </a:p>
          <a:p>
            <a:r>
              <a:rPr lang="en-US" altLang="zh-CN" noProof="1">
                <a:solidFill>
                  <a:schemeClr val="bg1"/>
                </a:solidFill>
                <a:latin typeface="Consolas" panose="020B0609020204030204" pitchFamily="49" charset="0"/>
              </a:rPr>
              <a:t>string strCmd = "ping </a:t>
            </a:r>
            <a:r>
              <a:rPr lang="en-US" altLang="zh-CN" noProof="1">
                <a:solidFill>
                  <a:schemeClr val="accent2"/>
                </a:solidFill>
                <a:latin typeface="Consolas" panose="020B0609020204030204" pitchFamily="49" charset="0"/>
              </a:rPr>
              <a:t>www.whu.edu.cn</a:t>
            </a:r>
            <a:r>
              <a:rPr lang="en-US" altLang="zh-CN" noProof="1">
                <a:solidFill>
                  <a:schemeClr val="bg1"/>
                </a:solidFill>
                <a:latin typeface="Consolas" panose="020B0609020204030204" pitchFamily="49" charset="0"/>
              </a:rPr>
              <a:t> -n  9";</a:t>
            </a:r>
          </a:p>
          <a:p>
            <a:r>
              <a:rPr lang="en-US" altLang="zh-CN" noProof="1">
                <a:solidFill>
                  <a:schemeClr val="bg1"/>
                </a:solidFill>
                <a:latin typeface="Consolas" panose="020B0609020204030204" pitchFamily="49" charset="0"/>
              </a:rPr>
              <a:t>process.Start();</a:t>
            </a:r>
          </a:p>
          <a:p>
            <a:r>
              <a:rPr lang="en-US" altLang="zh-CN" noProof="1">
                <a:solidFill>
                  <a:schemeClr val="bg1"/>
                </a:solidFill>
                <a:latin typeface="Consolas" panose="020B0609020204030204" pitchFamily="49" charset="0"/>
              </a:rPr>
              <a:t>process.StandardInput.WriteLine(strCmd);</a:t>
            </a:r>
          </a:p>
          <a:p>
            <a:r>
              <a:rPr lang="en-US" altLang="zh-CN" noProof="1">
                <a:solidFill>
                  <a:schemeClr val="bg1"/>
                </a:solidFill>
                <a:latin typeface="Consolas" panose="020B0609020204030204" pitchFamily="49" charset="0"/>
              </a:rPr>
              <a:t>process.StandardInput.WriteLine("exit");</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获取输出信息   </a:t>
            </a:r>
          </a:p>
          <a:p>
            <a:r>
              <a:rPr lang="en-US" altLang="zh-CN" noProof="1">
                <a:solidFill>
                  <a:schemeClr val="bg1"/>
                </a:solidFill>
                <a:latin typeface="Consolas" panose="020B0609020204030204" pitchFamily="49" charset="0"/>
              </a:rPr>
              <a:t>textBox2.Text = process.StandardOutput.ReadToEnd(); </a:t>
            </a:r>
          </a:p>
          <a:p>
            <a:r>
              <a:rPr lang="en-US" altLang="zh-CN" noProof="1">
                <a:solidFill>
                  <a:schemeClr val="bg1"/>
                </a:solidFill>
                <a:latin typeface="Consolas" panose="020B0609020204030204" pitchFamily="49" charset="0"/>
              </a:rPr>
              <a:t>process.WaitForExit();  </a:t>
            </a:r>
          </a:p>
          <a:p>
            <a:r>
              <a:rPr lang="en-US" altLang="zh-CN" noProof="1">
                <a:solidFill>
                  <a:schemeClr val="bg1"/>
                </a:solidFill>
                <a:latin typeface="Consolas" panose="020B0609020204030204" pitchFamily="49" charset="0"/>
              </a:rPr>
              <a:t>process.Close(); </a:t>
            </a:r>
            <a:endParaRPr lang="en-US" altLang="zh-CN" dirty="0">
              <a:solidFill>
                <a:schemeClr val="bg1"/>
              </a:solidFill>
              <a:latin typeface="Consolas" panose="020B0609020204030204" pitchFamily="49" charset="0"/>
            </a:endParaRPr>
          </a:p>
        </p:txBody>
      </p:sp>
      <p:sp>
        <p:nvSpPr>
          <p:cNvPr id="3" name="矩形 2">
            <a:extLst>
              <a:ext uri="{FF2B5EF4-FFF2-40B4-BE49-F238E27FC236}">
                <a16:creationId xmlns:a16="http://schemas.microsoft.com/office/drawing/2014/main" id="{12757870-F844-49ED-9E91-57FF3A7E2A6C}"/>
              </a:ext>
            </a:extLst>
          </p:cNvPr>
          <p:cNvSpPr/>
          <p:nvPr/>
        </p:nvSpPr>
        <p:spPr>
          <a:xfrm>
            <a:off x="5813571" y="2743200"/>
            <a:ext cx="1031846" cy="243281"/>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69432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431635" y="1218715"/>
            <a:ext cx="5615709" cy="671513"/>
          </a:xfrm>
        </p:spPr>
        <p:txBody>
          <a:bodyPr/>
          <a:lstStyle/>
          <a:p>
            <a:r>
              <a:rPr lang="zh-CN" altLang="en-US" dirty="0"/>
              <a:t>重定向同步读写方式</a:t>
            </a:r>
          </a:p>
        </p:txBody>
      </p:sp>
      <p:sp>
        <p:nvSpPr>
          <p:cNvPr id="434179" name="Rectangle 3"/>
          <p:cNvSpPr>
            <a:spLocks noGrp="1" noChangeArrowheads="1"/>
          </p:cNvSpPr>
          <p:nvPr>
            <p:ph type="body" idx="4294967295"/>
          </p:nvPr>
        </p:nvSpPr>
        <p:spPr>
          <a:xfrm>
            <a:off x="2890982" y="2427574"/>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问题</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514436" y="3450695"/>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514436" y="4223390"/>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
        <p:nvSpPr>
          <p:cNvPr id="3" name="圆角矩形标注 2"/>
          <p:cNvSpPr/>
          <p:nvPr/>
        </p:nvSpPr>
        <p:spPr>
          <a:xfrm>
            <a:off x="3514436" y="5174674"/>
            <a:ext cx="6197600" cy="965200"/>
          </a:xfrm>
          <a:prstGeom prst="wedgeRoundRectCallout">
            <a:avLst>
              <a:gd name="adj1" fmla="val -24122"/>
              <a:gd name="adj2" fmla="val -777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特殊的</a:t>
            </a:r>
            <a:r>
              <a:rPr lang="en-US" altLang="zh-CN" sz="3200">
                <a:latin typeface="微软雅黑" panose="020B0503020204020204" pitchFamily="34" charset="-122"/>
                <a:ea typeface="微软雅黑" panose="020B0503020204020204" pitchFamily="34" charset="-122"/>
              </a:rPr>
              <a:t>BackGroundWorker</a:t>
            </a:r>
            <a:r>
              <a:rPr lang="zh-CN" altLang="en-US" sz="3200">
                <a:latin typeface="微软雅黑" panose="020B0503020204020204" pitchFamily="34" charset="-122"/>
                <a:ea typeface="微软雅黑" panose="020B0503020204020204" pitchFamily="34" charset="-122"/>
              </a:rPr>
              <a:t>控件</a:t>
            </a:r>
          </a:p>
        </p:txBody>
      </p:sp>
    </p:spTree>
    <p:extLst>
      <p:ext uri="{BB962C8B-B14F-4D97-AF65-F5344CB8AC3E}">
        <p14:creationId xmlns:p14="http://schemas.microsoft.com/office/powerpoint/2010/main" val="37999712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047172" y="1168834"/>
            <a:ext cx="9171709" cy="669925"/>
          </a:xfrm>
        </p:spPr>
        <p:txBody>
          <a:bodyPr/>
          <a:lstStyle/>
          <a:p>
            <a:r>
              <a:rPr lang="zh-CN" altLang="en-US" dirty="0">
                <a:latin typeface="微软雅黑" panose="020B0503020204020204" pitchFamily="34" charset="-122"/>
                <a:ea typeface="微软雅黑" panose="020B0503020204020204" pitchFamily="34" charset="-122"/>
              </a:rPr>
              <a:t>特殊的</a:t>
            </a:r>
            <a:r>
              <a:rPr lang="en-US" altLang="zh-CN" dirty="0" err="1">
                <a:latin typeface="Consolas" panose="020B0609020204030204" pitchFamily="49" charset="0"/>
              </a:rPr>
              <a:t>BackGroundWorker</a:t>
            </a:r>
            <a:r>
              <a:rPr lang="zh-CN" altLang="en-US" dirty="0">
                <a:latin typeface="微软雅黑" panose="020B0503020204020204" pitchFamily="34" charset="-122"/>
                <a:ea typeface="微软雅黑" panose="020B0503020204020204" pitchFamily="34" charset="-122"/>
              </a:rPr>
              <a:t>控件</a:t>
            </a:r>
          </a:p>
        </p:txBody>
      </p:sp>
      <p:sp>
        <p:nvSpPr>
          <p:cNvPr id="434179" name="Rectangle 3"/>
          <p:cNvSpPr>
            <a:spLocks noGrp="1" noChangeArrowheads="1"/>
          </p:cNvSpPr>
          <p:nvPr>
            <p:ph type="body" idx="4294967295"/>
          </p:nvPr>
        </p:nvSpPr>
        <p:spPr>
          <a:xfrm>
            <a:off x="2992581" y="3065896"/>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问题</a:t>
            </a:r>
            <a:r>
              <a:rPr lang="en-US" altLang="zh-CN" sz="280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980465" y="3838623"/>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980465" y="4611318"/>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
        <p:nvSpPr>
          <p:cNvPr id="8" name="文本框 7">
            <a:extLst>
              <a:ext uri="{FF2B5EF4-FFF2-40B4-BE49-F238E27FC236}">
                <a16:creationId xmlns:a16="http://schemas.microsoft.com/office/drawing/2014/main" id="{32900D99-E260-4828-8FF9-DE3F9F400A09}"/>
              </a:ext>
            </a:extLst>
          </p:cNvPr>
          <p:cNvSpPr txBox="1"/>
          <p:nvPr/>
        </p:nvSpPr>
        <p:spPr>
          <a:xfrm>
            <a:off x="592822" y="2137571"/>
            <a:ext cx="11006356" cy="400110"/>
          </a:xfrm>
          <a:prstGeom prst="rect">
            <a:avLst/>
          </a:prstGeom>
          <a:noFill/>
        </p:spPr>
        <p:txBody>
          <a:bodyPr wrap="square">
            <a:spAutoFit/>
          </a:bodyPr>
          <a:lstStyle/>
          <a:p>
            <a:pPr algn="ctr"/>
            <a:r>
              <a:rPr lang="en-US" altLang="zh-CN" sz="2000" dirty="0">
                <a:solidFill>
                  <a:schemeClr val="accent2">
                    <a:lumMod val="50000"/>
                  </a:schemeClr>
                </a:solidFill>
              </a:rPr>
              <a:t>https://learn.microsoft.com/en-us/dotnet/api/system.componentmodel.backgroundworker</a:t>
            </a:r>
            <a:endParaRPr lang="zh-CN" altLang="en-US" sz="2000" dirty="0">
              <a:solidFill>
                <a:schemeClr val="accent2">
                  <a:lumMod val="50000"/>
                </a:schemeClr>
              </a:solidFill>
            </a:endParaRPr>
          </a:p>
        </p:txBody>
      </p:sp>
    </p:spTree>
    <p:extLst>
      <p:ext uri="{BB962C8B-B14F-4D97-AF65-F5344CB8AC3E}">
        <p14:creationId xmlns:p14="http://schemas.microsoft.com/office/powerpoint/2010/main" val="356651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92942AA-C80C-4567-8710-8351AD47D055}"/>
              </a:ext>
            </a:extLst>
          </p:cNvPr>
          <p:cNvSpPr>
            <a:spLocks noGrp="1" noChangeArrowheads="1"/>
          </p:cNvSpPr>
          <p:nvPr>
            <p:ph type="title"/>
          </p:nvPr>
        </p:nvSpPr>
        <p:spPr>
          <a:xfrm>
            <a:off x="146841" y="161524"/>
            <a:ext cx="9343121" cy="576262"/>
          </a:xfrm>
        </p:spPr>
        <p:txBody>
          <a:bodyPr/>
          <a:lstStyle/>
          <a:p>
            <a:pPr eaLnBrk="1" hangingPunct="1"/>
            <a:r>
              <a:rPr lang="en-US" altLang="en-US" dirty="0"/>
              <a:t>Depiction of Windows 10 Architecture</a:t>
            </a:r>
          </a:p>
        </p:txBody>
      </p:sp>
      <p:pic>
        <p:nvPicPr>
          <p:cNvPr id="7" name="图片 6">
            <a:extLst>
              <a:ext uri="{FF2B5EF4-FFF2-40B4-BE49-F238E27FC236}">
                <a16:creationId xmlns:a16="http://schemas.microsoft.com/office/drawing/2014/main" id="{B6D2485C-2D4E-4E56-840C-6A5E03098DF1}"/>
              </a:ext>
            </a:extLst>
          </p:cNvPr>
          <p:cNvPicPr>
            <a:picLocks noChangeAspect="1"/>
          </p:cNvPicPr>
          <p:nvPr/>
        </p:nvPicPr>
        <p:blipFill>
          <a:blip r:embed="rId3"/>
          <a:stretch>
            <a:fillRect/>
          </a:stretch>
        </p:blipFill>
        <p:spPr>
          <a:xfrm>
            <a:off x="3426529" y="-16779"/>
            <a:ext cx="5390300" cy="6911215"/>
          </a:xfrm>
          <a:prstGeom prst="rect">
            <a:avLst/>
          </a:prstGeom>
        </p:spPr>
      </p:pic>
    </p:spTree>
    <p:extLst>
      <p:ext uri="{BB962C8B-B14F-4D97-AF65-F5344CB8AC3E}">
        <p14:creationId xmlns:p14="http://schemas.microsoft.com/office/powerpoint/2010/main" val="11279834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idx="4294967295"/>
          </p:nvPr>
        </p:nvSpPr>
        <p:spPr>
          <a:xfrm>
            <a:off x="489528" y="365124"/>
            <a:ext cx="10515600" cy="1325563"/>
          </a:xfrm>
        </p:spPr>
        <p:txBody>
          <a:bodyPr/>
          <a:lstStyle/>
          <a:p>
            <a:r>
              <a:rPr lang="zh-CN" altLang="en-US" dirty="0"/>
              <a:t>重定向异步读取方式</a:t>
            </a:r>
          </a:p>
        </p:txBody>
      </p:sp>
      <p:sp>
        <p:nvSpPr>
          <p:cNvPr id="427011" name="Rectangle 3"/>
          <p:cNvSpPr>
            <a:spLocks noGrp="1" noChangeArrowheads="1"/>
          </p:cNvSpPr>
          <p:nvPr>
            <p:ph type="body" idx="4294967295"/>
          </p:nvPr>
        </p:nvSpPr>
        <p:spPr>
          <a:xfrm>
            <a:off x="1293091" y="1819039"/>
            <a:ext cx="5772727" cy="1457902"/>
          </a:xfrm>
        </p:spPr>
        <p:txBody>
          <a:bodyPr/>
          <a:lstStyle/>
          <a:p>
            <a:r>
              <a:rPr lang="zh-CN" altLang="en-US" dirty="0">
                <a:latin typeface="微软雅黑" panose="020B0503020204020204" pitchFamily="34" charset="-122"/>
                <a:ea typeface="微软雅黑" panose="020B0503020204020204" pitchFamily="34" charset="-122"/>
              </a:rPr>
              <a:t> 回调函数编写与设置</a:t>
            </a:r>
          </a:p>
          <a:p>
            <a:r>
              <a:rPr lang="zh-CN" altLang="en-US" dirty="0">
                <a:latin typeface="微软雅黑" panose="020B0503020204020204" pitchFamily="34" charset="-122"/>
                <a:ea typeface="微软雅黑" panose="020B0503020204020204" pitchFamily="34" charset="-122"/>
              </a:rPr>
              <a:t> 窗体消息处理函数重载</a:t>
            </a:r>
          </a:p>
        </p:txBody>
      </p:sp>
      <p:sp>
        <p:nvSpPr>
          <p:cNvPr id="2" name="矩形 1"/>
          <p:cNvSpPr/>
          <p:nvPr/>
        </p:nvSpPr>
        <p:spPr>
          <a:xfrm>
            <a:off x="7272062" y="1944254"/>
            <a:ext cx="6096000" cy="5355312"/>
          </a:xfrm>
          <a:prstGeom prst="rect">
            <a:avLst/>
          </a:prstGeom>
        </p:spPr>
        <p:txBody>
          <a:bodyPr>
            <a:spAutoFit/>
          </a:bodyPr>
          <a:lstStyle/>
          <a:p>
            <a:r>
              <a:rPr lang="en-US" altLang="zh-CN" noProof="1"/>
              <a:t>Process process = new Process();</a:t>
            </a:r>
          </a:p>
          <a:p>
            <a:r>
              <a:rPr lang="en-US" altLang="zh-CN" noProof="1"/>
              <a:t>process.StartInfo.FileName = "cmd.exe";</a:t>
            </a:r>
          </a:p>
          <a:p>
            <a:r>
              <a:rPr lang="en-US" altLang="zh-CN" noProof="1"/>
              <a:t>// </a:t>
            </a:r>
            <a:r>
              <a:rPr lang="zh-CN" altLang="en-US" noProof="1"/>
              <a:t>是否使用外壳程序   </a:t>
            </a:r>
          </a:p>
          <a:p>
            <a:r>
              <a:rPr lang="en-US" altLang="zh-CN" noProof="1"/>
              <a:t>process.StartInfo.UseShellExecute = false;</a:t>
            </a:r>
          </a:p>
          <a:p>
            <a:r>
              <a:rPr lang="en-US" altLang="zh-CN" noProof="1"/>
              <a:t>// </a:t>
            </a:r>
            <a:r>
              <a:rPr lang="zh-CN" altLang="en-US" noProof="1"/>
              <a:t>是否在新窗口中启动该进程的值   </a:t>
            </a:r>
          </a:p>
          <a:p>
            <a:r>
              <a:rPr lang="en-US" altLang="zh-CN" noProof="1"/>
              <a:t>process.StartInfo.CreateNoWindow = true;</a:t>
            </a:r>
          </a:p>
          <a:p>
            <a:r>
              <a:rPr lang="en-US" altLang="zh-CN" noProof="1"/>
              <a:t>// </a:t>
            </a:r>
            <a:r>
              <a:rPr lang="zh-CN" altLang="en-US" noProof="1"/>
              <a:t>重定向输入流  </a:t>
            </a:r>
          </a:p>
          <a:p>
            <a:r>
              <a:rPr lang="en-US" altLang="zh-CN" noProof="1"/>
              <a:t>process.StartInfo.RedirectStandardInput = true;</a:t>
            </a:r>
          </a:p>
          <a:p>
            <a:r>
              <a:rPr lang="en-US" altLang="zh-CN" noProof="1"/>
              <a:t>// </a:t>
            </a:r>
            <a:r>
              <a:rPr lang="zh-CN" altLang="en-US" noProof="1"/>
              <a:t>重定向输出流</a:t>
            </a:r>
          </a:p>
          <a:p>
            <a:r>
              <a:rPr lang="en-US" altLang="zh-CN" noProof="1"/>
              <a:t>process.StartInfo.RedirectStandardOutput = true;  </a:t>
            </a:r>
          </a:p>
          <a:p>
            <a:r>
              <a:rPr lang="en-US" altLang="zh-CN" noProof="1"/>
              <a:t>//</a:t>
            </a:r>
            <a:r>
              <a:rPr lang="zh-CN" altLang="en-US" noProof="1"/>
              <a:t>使</a:t>
            </a:r>
            <a:r>
              <a:rPr lang="en-US" altLang="zh-CN" noProof="1"/>
              <a:t>ping</a:t>
            </a:r>
            <a:r>
              <a:rPr lang="zh-CN" altLang="en-US" noProof="1"/>
              <a:t>命令执行九次 </a:t>
            </a:r>
          </a:p>
          <a:p>
            <a:r>
              <a:rPr lang="en-US" altLang="zh-CN" noProof="1"/>
              <a:t>string strCmd = "ping </a:t>
            </a:r>
            <a:r>
              <a:rPr lang="en-US" altLang="zh-CN" noProof="1">
                <a:hlinkClick r:id="rId2"/>
              </a:rPr>
              <a:t>www.whu</a:t>
            </a:r>
            <a:r>
              <a:rPr lang="en-US" altLang="zh-CN" noProof="1"/>
              <a:t>.edu.cn -n  9";</a:t>
            </a:r>
          </a:p>
          <a:p>
            <a:r>
              <a:rPr lang="en-US" altLang="zh-CN" noProof="1"/>
              <a:t>process.Start();</a:t>
            </a:r>
          </a:p>
          <a:p>
            <a:r>
              <a:rPr lang="en-US" altLang="zh-CN" noProof="1"/>
              <a:t>process.StandardInput.WriteLine(strCmd);</a:t>
            </a:r>
          </a:p>
          <a:p>
            <a:r>
              <a:rPr lang="en-US" altLang="zh-CN" noProof="1"/>
              <a:t>process.StandardInput.WriteLine("exit");</a:t>
            </a:r>
          </a:p>
          <a:p>
            <a:endParaRPr lang="en-US" altLang="zh-CN" noProof="1"/>
          </a:p>
          <a:p>
            <a:r>
              <a:rPr lang="en-US" altLang="zh-CN" b="1" noProof="1">
                <a:solidFill>
                  <a:srgbClr val="FF0000"/>
                </a:solidFill>
              </a:rPr>
              <a:t>process</a:t>
            </a:r>
            <a:r>
              <a:rPr lang="en-US" altLang="zh-CN" b="1" dirty="0">
                <a:solidFill>
                  <a:srgbClr val="FF0000"/>
                </a:solidFill>
              </a:rPr>
              <a:t>.</a:t>
            </a:r>
            <a:r>
              <a:rPr lang="en-US" altLang="zh-CN" b="1" dirty="0" err="1">
                <a:solidFill>
                  <a:srgbClr val="FF0000"/>
                </a:solidFill>
              </a:rPr>
              <a:t>OutputDataReceived</a:t>
            </a:r>
            <a:r>
              <a:rPr lang="en-US" altLang="zh-CN" b="1" dirty="0">
                <a:solidFill>
                  <a:srgbClr val="FF0000"/>
                </a:solidFill>
              </a:rPr>
              <a:t> += new </a:t>
            </a:r>
            <a:r>
              <a:rPr lang="en-US" altLang="zh-CN" b="1" dirty="0" err="1">
                <a:solidFill>
                  <a:srgbClr val="FF0000"/>
                </a:solidFill>
              </a:rPr>
              <a:t>DataReceivedEventHandler</a:t>
            </a:r>
            <a:r>
              <a:rPr lang="en-US" altLang="zh-CN" b="1" dirty="0">
                <a:solidFill>
                  <a:srgbClr val="FF0000"/>
                </a:solidFill>
              </a:rPr>
              <a:t>(</a:t>
            </a:r>
            <a:r>
              <a:rPr lang="en-US" altLang="zh-CN" b="1" dirty="0" err="1">
                <a:solidFill>
                  <a:srgbClr val="FF0000"/>
                </a:solidFill>
              </a:rPr>
              <a:t>strOutputHandler</a:t>
            </a:r>
            <a:r>
              <a:rPr lang="en-US" altLang="zh-CN" b="1" dirty="0">
                <a:solidFill>
                  <a:srgbClr val="FF0000"/>
                </a:solidFill>
              </a:rPr>
              <a:t>);</a:t>
            </a:r>
          </a:p>
          <a:p>
            <a:r>
              <a:rPr lang="en-US" altLang="zh-CN" dirty="0"/>
              <a:t> </a:t>
            </a:r>
            <a:r>
              <a:rPr lang="en-US" altLang="zh-CN" noProof="1"/>
              <a:t>process</a:t>
            </a:r>
            <a:r>
              <a:rPr lang="en-US" altLang="zh-CN" dirty="0"/>
              <a:t>.Start();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p:blipFill>
        <p:spPr>
          <a:xfrm>
            <a:off x="1534048" y="3276941"/>
            <a:ext cx="5032194" cy="3463843"/>
          </a:xfrm>
          <a:prstGeom prst="rect">
            <a:avLst/>
          </a:prstGeom>
        </p:spPr>
      </p:pic>
    </p:spTree>
    <p:extLst>
      <p:ext uri="{BB962C8B-B14F-4D97-AF65-F5344CB8AC3E}">
        <p14:creationId xmlns:p14="http://schemas.microsoft.com/office/powerpoint/2010/main" val="23877987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63623" y="862950"/>
            <a:ext cx="8661862" cy="5693866"/>
          </a:xfrm>
          <a:prstGeom prst="rect">
            <a:avLst/>
          </a:prstGeom>
          <a:solidFill>
            <a:schemeClr val="tx1"/>
          </a:solidFill>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strOutputHandler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sendingProcess</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DataReceivedEventArgs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outLine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cmdOutput.AppendLine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1"/>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通过</a:t>
            </a:r>
            <a:r>
              <a:rPr lang="en-US" altLang="zh-CN" dirty="0" err="1">
                <a:solidFill>
                  <a:srgbClr val="008000"/>
                </a:solidFill>
                <a:latin typeface="Consolas" panose="020B0609020204030204" pitchFamily="49" charset="0"/>
                <a:ea typeface="新宋体" panose="02010609030101010101" pitchFamily="49" charset="-122"/>
              </a:rPr>
              <a:t>FindWindow</a:t>
            </a:r>
            <a:r>
              <a:rPr lang="en-US" altLang="zh-CN" dirty="0">
                <a:solidFill>
                  <a:srgbClr val="008000"/>
                </a:solidFill>
                <a:latin typeface="Consolas" panose="020B0609020204030204" pitchFamily="49" charset="0"/>
                <a:ea typeface="新宋体" panose="02010609030101010101" pitchFamily="49" charset="-122"/>
              </a:rPr>
              <a:t> API</a:t>
            </a:r>
            <a:r>
              <a:rPr lang="zh-CN" altLang="en-US" dirty="0">
                <a:solidFill>
                  <a:srgbClr val="008000"/>
                </a:solidFill>
                <a:latin typeface="Consolas" panose="020B0609020204030204" pitchFamily="49" charset="0"/>
                <a:ea typeface="新宋体" panose="02010609030101010101" pitchFamily="49" charset="-122"/>
              </a:rPr>
              <a:t>的方式找到目标进程句柄，然后发送消息</a:t>
            </a:r>
            <a:endParaRPr lang="zh-CN" altLang="en-US" dirty="0">
              <a:solidFill>
                <a:srgbClr val="000000"/>
              </a:solidFill>
              <a:latin typeface="Consolas" panose="020B0609020204030204" pitchFamily="49" charset="0"/>
              <a:ea typeface="新宋体" panose="02010609030101010101" pitchFamily="49" charset="-122"/>
            </a:endParaRPr>
          </a:p>
          <a:p>
            <a:pPr lvl="1"/>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chemeClr val="bg1"/>
                </a:solidFill>
                <a:latin typeface="Consolas" panose="020B0609020204030204" pitchFamily="49" charset="0"/>
                <a:ea typeface="新宋体" panose="02010609030101010101" pitchFamily="49" charset="-122"/>
              </a:rPr>
              <a:t>FindWindow</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wpfTest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err="1">
                <a:solidFill>
                  <a:schemeClr val="bg1"/>
                </a:solidFill>
                <a:latin typeface="Consolas" panose="020B0609020204030204" pitchFamily="49" charset="0"/>
                <a:ea typeface="新宋体" panose="02010609030101010101" pitchFamily="49" charset="-122"/>
              </a:rPr>
              <a:t>.Zero</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err="1">
                <a:solidFill>
                  <a:schemeClr val="bg1"/>
                </a:solidFill>
                <a:latin typeface="Consolas" panose="020B0609020204030204" pitchFamily="49" charset="0"/>
                <a:ea typeface="新宋体" panose="02010609030101010101" pitchFamily="49" charset="-122"/>
              </a:rPr>
              <a:t>mystr.dwData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chemeClr val="bg1"/>
                </a:solidFill>
                <a:latin typeface="Consolas" panose="020B0609020204030204" pitchFamily="49" charset="0"/>
                <a:ea typeface="新宋体" panose="02010609030101010101" pitchFamily="49" charset="-122"/>
              </a:rPr>
              <a:t>)0;</a:t>
            </a:r>
          </a:p>
          <a:p>
            <a:pPr lvl="2"/>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MyStringUtil.isEmpty</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0;</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p>
          <a:p>
            <a:pPr lvl="2"/>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0000FF"/>
                </a:solidFill>
                <a:latin typeface="Consolas" panose="020B0609020204030204" pitchFamily="49" charset="0"/>
                <a:ea typeface="新宋体" panose="02010609030101010101" pitchFamily="49" charset="-122"/>
              </a:rPr>
              <a:t>Else</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a:solidFill>
                  <a:srgbClr val="0000FF"/>
                </a:solidFill>
                <a:latin typeface="Consolas" panose="020B0609020204030204" pitchFamily="49" charset="0"/>
                <a:ea typeface="新宋体" panose="02010609030101010101" pitchFamily="49" charset="-122"/>
              </a:rPr>
              <a:t>byte</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sarr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System.Text.</a:t>
            </a:r>
            <a:r>
              <a:rPr lang="en-US" altLang="zh-CN" dirty="0" err="1">
                <a:solidFill>
                  <a:srgbClr val="2B91AF"/>
                </a:solidFill>
                <a:latin typeface="Consolas" panose="020B0609020204030204" pitchFamily="49" charset="0"/>
                <a:ea typeface="新宋体" panose="02010609030101010101" pitchFamily="49" charset="-122"/>
              </a:rPr>
              <a:t>Encoding</a:t>
            </a:r>
            <a:r>
              <a:rPr lang="en-US" altLang="zh-CN" dirty="0" err="1">
                <a:solidFill>
                  <a:schemeClr val="bg1"/>
                </a:solidFill>
                <a:latin typeface="Consolas" panose="020B0609020204030204" pitchFamily="49" charset="0"/>
                <a:ea typeface="新宋体" panose="02010609030101010101" pitchFamily="49" charset="-122"/>
              </a:rPr>
              <a:t>.Unicode.GetBytes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sarr.Length</a:t>
            </a:r>
            <a:r>
              <a:rPr lang="en-US" altLang="zh-CN" dirty="0">
                <a:solidFill>
                  <a:schemeClr val="bg1"/>
                </a:solidFill>
                <a:latin typeface="Consolas" panose="020B0609020204030204" pitchFamily="49" charset="0"/>
                <a:ea typeface="新宋体" panose="02010609030101010101" pitchFamily="49" charset="-122"/>
              </a:rPr>
              <a:t> + 1;</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2"/>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SendMessage</a:t>
            </a:r>
            <a:r>
              <a:rPr lang="en-US" altLang="zh-CN" dirty="0">
                <a:solidFill>
                  <a:schemeClr val="bg1"/>
                </a:solidFill>
                <a:latin typeface="Consolas" panose="020B0609020204030204" pitchFamily="49" charset="0"/>
                <a:ea typeface="新宋体" panose="02010609030101010101" pitchFamily="49" charset="-122"/>
              </a:rPr>
              <a:t>(WINDOW_HANDLER, WM_COPYDATA, 0,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1782177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56057488"/>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115679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4669471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8074160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2711517" y="1794331"/>
            <a:ext cx="6345381" cy="4445603"/>
          </a:xfrm>
        </p:spPr>
        <p:txBody>
          <a:bodyPr>
            <a:normAutofit fontScale="47500" lnSpcReduction="20000"/>
          </a:bodyPr>
          <a:lstStyle/>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管道机制是一种进程间通信 </a:t>
            </a:r>
            <a:r>
              <a:rPr lang="en-US" altLang="zh-CN" sz="4000" dirty="0">
                <a:latin typeface="微软雅黑" panose="020B0503020204020204" pitchFamily="34" charset="-122"/>
                <a:ea typeface="微软雅黑" panose="020B0503020204020204" pitchFamily="34" charset="-122"/>
              </a:rPr>
              <a:t>(IPC) </a:t>
            </a:r>
            <a:r>
              <a:rPr lang="zh-CN" altLang="en-US" sz="4000" dirty="0">
                <a:latin typeface="微软雅黑" panose="020B0503020204020204" pitchFamily="34" charset="-122"/>
                <a:ea typeface="微软雅黑" panose="020B0503020204020204" pitchFamily="34" charset="-122"/>
              </a:rPr>
              <a:t>方式</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latin typeface="微软雅黑" panose="020B0503020204020204" pitchFamily="34" charset="-122"/>
                <a:ea typeface="微软雅黑" panose="020B0503020204020204" pitchFamily="34" charset="-122"/>
              </a:rPr>
              <a:t> 操作系统创建管道对象</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发送进程向管道写入数据</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接收进程由管道中读出数据</a:t>
            </a:r>
            <a:endParaRPr lang="en-US" altLang="zh-CN" sz="36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管道可进行跨计算机的通信，可使用网络，也可使用文件等，它屏蔽低层实现机制提供给进程通信机制</a:t>
            </a: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p>
          <a:p>
            <a:pPr marL="0" indent="0">
              <a:lnSpc>
                <a:spcPct val="125000"/>
              </a:lnSpc>
              <a:buNone/>
            </a:pPr>
            <a:r>
              <a:rPr lang="zh-CN" altLang="en-US" sz="4000" dirty="0">
                <a:latin typeface="微软雅黑" panose="020B0503020204020204" pitchFamily="34" charset="-122"/>
                <a:ea typeface="微软雅黑" panose="020B0503020204020204" pitchFamily="34" charset="-122"/>
              </a:rPr>
              <a:t>有两种形式管道</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t>有名管道</a:t>
            </a:r>
            <a:endParaRPr lang="en-US" altLang="zh-CN" sz="3600" dirty="0"/>
          </a:p>
          <a:p>
            <a:pPr lvl="1">
              <a:lnSpc>
                <a:spcPct val="125000"/>
              </a:lnSpc>
              <a:buFont typeface="Wingdings" panose="05000000000000000000" pitchFamily="2" charset="2"/>
              <a:buChar char="Ø"/>
            </a:pPr>
            <a:r>
              <a:rPr lang="zh-CN" altLang="en-US" sz="3600" dirty="0"/>
              <a:t>无名管道</a:t>
            </a:r>
          </a:p>
          <a:p>
            <a:pPr marL="609600" indent="-609600"/>
            <a:endParaRPr lang="en-US" altLang="zh-CN" dirty="0"/>
          </a:p>
        </p:txBody>
      </p:sp>
      <p:sp>
        <p:nvSpPr>
          <p:cNvPr id="5" name="Rectangle 2"/>
          <p:cNvSpPr txBox="1">
            <a:spLocks noChangeArrowheads="1"/>
          </p:cNvSpPr>
          <p:nvPr/>
        </p:nvSpPr>
        <p:spPr>
          <a:xfrm>
            <a:off x="3321476" y="525623"/>
            <a:ext cx="5125464" cy="796506"/>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rgbClr val="7030A0"/>
                </a:solidFill>
                <a:latin typeface="微软雅黑" panose="020B0503020204020204" pitchFamily="34" charset="-122"/>
                <a:ea typeface="微软雅黑" panose="020B0503020204020204" pitchFamily="34" charset="-122"/>
              </a:rPr>
              <a:t>2.5 </a:t>
            </a:r>
            <a:r>
              <a:rPr lang="zh-CN" altLang="en-US" dirty="0">
                <a:solidFill>
                  <a:srgbClr val="7030A0"/>
                </a:solidFill>
                <a:latin typeface="微软雅黑" panose="020B0503020204020204" pitchFamily="34" charset="-122"/>
                <a:ea typeface="微软雅黑" panose="020B0503020204020204" pitchFamily="34" charset="-122"/>
              </a:rPr>
              <a:t>管道机制实现进程通讯</a:t>
            </a:r>
          </a:p>
        </p:txBody>
      </p:sp>
    </p:spTree>
    <p:extLst>
      <p:ext uri="{BB962C8B-B14F-4D97-AF65-F5344CB8AC3E}">
        <p14:creationId xmlns:p14="http://schemas.microsoft.com/office/powerpoint/2010/main" val="24228241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371273" y="1785938"/>
            <a:ext cx="2632364" cy="693737"/>
          </a:xfrm>
        </p:spPr>
        <p:txBody>
          <a:bodyPr/>
          <a:lstStyle/>
          <a:p>
            <a:r>
              <a:rPr lang="zh-CN" altLang="en-US" dirty="0"/>
              <a:t>管道类</a:t>
            </a:r>
          </a:p>
        </p:txBody>
      </p:sp>
      <p:sp>
        <p:nvSpPr>
          <p:cNvPr id="3" name="内容占位符 2"/>
          <p:cNvSpPr>
            <a:spLocks noGrp="1"/>
          </p:cNvSpPr>
          <p:nvPr>
            <p:ph idx="4294967295"/>
          </p:nvPr>
        </p:nvSpPr>
        <p:spPr>
          <a:xfrm>
            <a:off x="3805382" y="3163166"/>
            <a:ext cx="5481638" cy="2208213"/>
          </a:xfrm>
        </p:spPr>
        <p:txBody>
          <a:bodyPr>
            <a:normAutofit/>
          </a:bodyPr>
          <a:lstStyle/>
          <a:p>
            <a:r>
              <a:rPr lang="en-US" altLang="zh-CN" sz="2400" dirty="0" err="1">
                <a:latin typeface="微软雅黑" panose="020B0503020204020204" pitchFamily="34" charset="-122"/>
                <a:ea typeface="微软雅黑" panose="020B0503020204020204" pitchFamily="34" charset="-122"/>
              </a:rPr>
              <a:t>AnonymousPipeClientStream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AnonymousPipeServerStream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NamedPipeServerStream</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03298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52437" y="1569460"/>
            <a:ext cx="5089236" cy="796925"/>
          </a:xfrm>
        </p:spPr>
        <p:txBody>
          <a:bodyPr/>
          <a:lstStyle/>
          <a:p>
            <a:r>
              <a:rPr lang="zh-CN" altLang="en-US" dirty="0"/>
              <a:t>命名管道通信模式</a:t>
            </a:r>
          </a:p>
        </p:txBody>
      </p:sp>
      <p:sp>
        <p:nvSpPr>
          <p:cNvPr id="3" name="内容占位符 2"/>
          <p:cNvSpPr>
            <a:spLocks noGrp="1"/>
          </p:cNvSpPr>
          <p:nvPr>
            <p:ph idx="4294967295"/>
          </p:nvPr>
        </p:nvSpPr>
        <p:spPr>
          <a:xfrm>
            <a:off x="4414981" y="3114531"/>
            <a:ext cx="4137025" cy="1758950"/>
          </a:xfrm>
        </p:spPr>
        <p:txBody>
          <a:bodyPr>
            <a:normAutofit/>
          </a:bodyPr>
          <a:lstStyle/>
          <a:p>
            <a:r>
              <a:rPr lang="zh-CN" altLang="en-US" sz="2400" dirty="0">
                <a:latin typeface="微软雅黑" panose="020B0503020204020204" pitchFamily="34" charset="-122"/>
                <a:ea typeface="微软雅黑" panose="020B0503020204020204" pitchFamily="34" charset="-122"/>
              </a:rPr>
              <a:t> 字节模式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消息模式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管道通信程序示例</a:t>
            </a:r>
          </a:p>
        </p:txBody>
      </p:sp>
    </p:spTree>
    <p:extLst>
      <p:ext uri="{BB962C8B-B14F-4D97-AF65-F5344CB8AC3E}">
        <p14:creationId xmlns:p14="http://schemas.microsoft.com/office/powerpoint/2010/main" val="25464205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4136619" y="828368"/>
            <a:ext cx="1348125" cy="5849775"/>
          </a:xfrm>
          <a:prstGeom prst="roundRect">
            <a:avLst>
              <a:gd name="adj" fmla="val 5291"/>
            </a:avLst>
          </a:prstGeom>
          <a:solidFill>
            <a:srgbClr val="37BCFF"/>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4" name="圆角矩形 3"/>
          <p:cNvSpPr/>
          <p:nvPr/>
        </p:nvSpPr>
        <p:spPr>
          <a:xfrm>
            <a:off x="6033733" y="497948"/>
            <a:ext cx="1665495" cy="5949222"/>
          </a:xfrm>
          <a:prstGeom prst="roundRect">
            <a:avLst>
              <a:gd name="adj" fmla="val 5291"/>
            </a:avLst>
          </a:prstGeom>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0" name="圆角矩形 69"/>
          <p:cNvSpPr/>
          <p:nvPr/>
        </p:nvSpPr>
        <p:spPr>
          <a:xfrm>
            <a:off x="3742444" y="4819339"/>
            <a:ext cx="3704257" cy="1178125"/>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3634934" y="2064207"/>
            <a:ext cx="4586642" cy="1295796"/>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3742445" y="3631622"/>
            <a:ext cx="3731907" cy="1119881"/>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a:off x="7949257" y="3522596"/>
            <a:ext cx="1205802" cy="652223"/>
          </a:xfrm>
          <a:prstGeom prst="roundRect">
            <a:avLst/>
          </a:prstGeom>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其它连接</a:t>
            </a:r>
          </a:p>
        </p:txBody>
      </p:sp>
      <p:sp>
        <p:nvSpPr>
          <p:cNvPr id="5" name="文本框 4"/>
          <p:cNvSpPr txBox="1"/>
          <p:nvPr/>
        </p:nvSpPr>
        <p:spPr>
          <a:xfrm>
            <a:off x="6234890" y="530238"/>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管道服务端</a:t>
            </a:r>
          </a:p>
        </p:txBody>
      </p:sp>
      <p:sp>
        <p:nvSpPr>
          <p:cNvPr id="12" name="椭圆 11"/>
          <p:cNvSpPr/>
          <p:nvPr/>
        </p:nvSpPr>
        <p:spPr>
          <a:xfrm>
            <a:off x="5794230" y="847393"/>
            <a:ext cx="2220145" cy="373078"/>
          </a:xfrm>
          <a:prstGeom prst="ellipse">
            <a:avLst/>
          </a:prstGeom>
          <a:ln w="38100">
            <a:solidFill>
              <a:srgbClr val="092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创建服务端</a:t>
            </a:r>
          </a:p>
        </p:txBody>
      </p:sp>
      <p:sp>
        <p:nvSpPr>
          <p:cNvPr id="11" name="下箭头 10"/>
          <p:cNvSpPr/>
          <p:nvPr/>
        </p:nvSpPr>
        <p:spPr>
          <a:xfrm>
            <a:off x="6735196" y="1220354"/>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5816459" y="1471526"/>
            <a:ext cx="2245993" cy="321062"/>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WaitForConnection</a:t>
            </a:r>
            <a:endParaRPr lang="zh-CN" altLang="en-US"/>
          </a:p>
        </p:txBody>
      </p:sp>
      <p:sp>
        <p:nvSpPr>
          <p:cNvPr id="13" name="下箭头 12"/>
          <p:cNvSpPr/>
          <p:nvPr/>
        </p:nvSpPr>
        <p:spPr>
          <a:xfrm>
            <a:off x="6758717" y="1909792"/>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178218" y="838276"/>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客户端线程</a:t>
            </a:r>
          </a:p>
        </p:txBody>
      </p:sp>
      <p:sp>
        <p:nvSpPr>
          <p:cNvPr id="17" name="椭圆 16"/>
          <p:cNvSpPr/>
          <p:nvPr/>
        </p:nvSpPr>
        <p:spPr>
          <a:xfrm>
            <a:off x="3735427" y="1254136"/>
            <a:ext cx="1971070" cy="291450"/>
          </a:xfrm>
          <a:prstGeom prst="ellipse">
            <a:avLst/>
          </a:prstGeom>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创建客户端</a:t>
            </a:r>
          </a:p>
        </p:txBody>
      </p:sp>
      <p:sp>
        <p:nvSpPr>
          <p:cNvPr id="18" name="下箭头 17"/>
          <p:cNvSpPr/>
          <p:nvPr/>
        </p:nvSpPr>
        <p:spPr>
          <a:xfrm>
            <a:off x="4641908" y="1571228"/>
            <a:ext cx="299878" cy="65193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258979" y="2223160"/>
            <a:ext cx="1130878" cy="295037"/>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Connect</a:t>
            </a:r>
            <a:endParaRPr lang="zh-CN" altLang="en-US"/>
          </a:p>
        </p:txBody>
      </p:sp>
      <p:sp>
        <p:nvSpPr>
          <p:cNvPr id="22" name="下箭头 21"/>
          <p:cNvSpPr/>
          <p:nvPr/>
        </p:nvSpPr>
        <p:spPr>
          <a:xfrm>
            <a:off x="4699887" y="3488010"/>
            <a:ext cx="327195" cy="297053"/>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148976" y="3783294"/>
            <a:ext cx="1621729" cy="29809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Stream.Read</a:t>
            </a:r>
            <a:endParaRPr lang="zh-CN" altLang="en-US"/>
          </a:p>
        </p:txBody>
      </p:sp>
      <p:sp>
        <p:nvSpPr>
          <p:cNvPr id="24" name="下箭头 23"/>
          <p:cNvSpPr/>
          <p:nvPr/>
        </p:nvSpPr>
        <p:spPr>
          <a:xfrm>
            <a:off x="4709935" y="4100886"/>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148976" y="4402957"/>
            <a:ext cx="1788617" cy="28625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Stream.write</a:t>
            </a:r>
            <a:endParaRPr lang="zh-CN" altLang="en-US"/>
          </a:p>
        </p:txBody>
      </p:sp>
      <p:sp>
        <p:nvSpPr>
          <p:cNvPr id="41" name="右箭头 40"/>
          <p:cNvSpPr/>
          <p:nvPr/>
        </p:nvSpPr>
        <p:spPr>
          <a:xfrm>
            <a:off x="5546744" y="2252473"/>
            <a:ext cx="1160533" cy="266382"/>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下箭头 42"/>
          <p:cNvSpPr/>
          <p:nvPr/>
        </p:nvSpPr>
        <p:spPr>
          <a:xfrm>
            <a:off x="6735196" y="2309296"/>
            <a:ext cx="291173" cy="3136184"/>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6505642" y="5540719"/>
            <a:ext cx="879900" cy="25577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49" name="下箭头 48"/>
          <p:cNvSpPr/>
          <p:nvPr/>
        </p:nvSpPr>
        <p:spPr>
          <a:xfrm>
            <a:off x="4675475" y="4690069"/>
            <a:ext cx="327195" cy="295061"/>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302594" y="4985130"/>
            <a:ext cx="1229412" cy="29203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51" name="下箭头 50"/>
          <p:cNvSpPr/>
          <p:nvPr/>
        </p:nvSpPr>
        <p:spPr>
          <a:xfrm>
            <a:off x="4706957" y="5309844"/>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4325940" y="6106808"/>
            <a:ext cx="1075088" cy="255534"/>
          </a:xfrm>
          <a:prstGeom prst="roundRect">
            <a:avLst/>
          </a:prstGeom>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结束</a:t>
            </a:r>
          </a:p>
        </p:txBody>
      </p:sp>
      <p:sp>
        <p:nvSpPr>
          <p:cNvPr id="53" name="右箭头 52"/>
          <p:cNvSpPr/>
          <p:nvPr/>
        </p:nvSpPr>
        <p:spPr>
          <a:xfrm>
            <a:off x="6320140" y="3746332"/>
            <a:ext cx="406492" cy="323614"/>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53"/>
          <p:cNvSpPr/>
          <p:nvPr/>
        </p:nvSpPr>
        <p:spPr>
          <a:xfrm flipH="1">
            <a:off x="6271425" y="4226798"/>
            <a:ext cx="410855" cy="363281"/>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终止 55"/>
          <p:cNvSpPr/>
          <p:nvPr/>
        </p:nvSpPr>
        <p:spPr>
          <a:xfrm>
            <a:off x="4184237" y="2953213"/>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连接成功</a:t>
            </a:r>
          </a:p>
        </p:txBody>
      </p:sp>
      <p:sp>
        <p:nvSpPr>
          <p:cNvPr id="57" name="下箭头 56"/>
          <p:cNvSpPr/>
          <p:nvPr/>
        </p:nvSpPr>
        <p:spPr>
          <a:xfrm>
            <a:off x="4655112" y="2586033"/>
            <a:ext cx="270257" cy="308254"/>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右箭头 58"/>
          <p:cNvSpPr/>
          <p:nvPr/>
        </p:nvSpPr>
        <p:spPr>
          <a:xfrm flipH="1">
            <a:off x="7289397" y="2552912"/>
            <a:ext cx="835165" cy="318386"/>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右箭头 59"/>
          <p:cNvSpPr/>
          <p:nvPr/>
        </p:nvSpPr>
        <p:spPr>
          <a:xfrm rot="16200000" flipH="1" flipV="1">
            <a:off x="7756882" y="2658983"/>
            <a:ext cx="389603" cy="1120269"/>
          </a:xfrm>
          <a:prstGeom prst="bentArrow">
            <a:avLst>
              <a:gd name="adj1" fmla="val 38251"/>
              <a:gd name="adj2" fmla="val 44842"/>
              <a:gd name="adj3" fmla="val 25000"/>
              <a:gd name="adj4" fmla="val 46684"/>
            </a:avLst>
          </a:prstGeom>
          <a:solidFill>
            <a:schemeClr val="accent5">
              <a:lumMod val="60000"/>
              <a:lumOff val="40000"/>
            </a:schemeClr>
          </a:solid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流程图: 终止 61"/>
          <p:cNvSpPr/>
          <p:nvPr/>
        </p:nvSpPr>
        <p:spPr>
          <a:xfrm>
            <a:off x="4258480" y="5540719"/>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断开成功</a:t>
            </a:r>
          </a:p>
        </p:txBody>
      </p:sp>
      <p:sp>
        <p:nvSpPr>
          <p:cNvPr id="63" name="下箭头 62"/>
          <p:cNvSpPr/>
          <p:nvPr/>
        </p:nvSpPr>
        <p:spPr>
          <a:xfrm>
            <a:off x="4718683" y="5854125"/>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3773365" y="3648230"/>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数据传输</a:t>
            </a:r>
          </a:p>
        </p:txBody>
      </p:sp>
      <p:sp>
        <p:nvSpPr>
          <p:cNvPr id="69" name="文本框 68"/>
          <p:cNvSpPr txBox="1"/>
          <p:nvPr/>
        </p:nvSpPr>
        <p:spPr>
          <a:xfrm>
            <a:off x="3707395" y="2232377"/>
            <a:ext cx="461665" cy="1094135"/>
          </a:xfrm>
          <a:prstGeom prst="rect">
            <a:avLst/>
          </a:prstGeom>
          <a:noFill/>
        </p:spPr>
        <p:txBody>
          <a:bodyPr vert="eaVert" wrap="square" rtlCol="0">
            <a:spAutoFit/>
          </a:bodyPr>
          <a:lstStyle/>
          <a:p>
            <a:r>
              <a:rPr lang="zh-CN" altLang="en-US">
                <a:latin typeface="微软雅黑" panose="020B0503020204020204" pitchFamily="34" charset="-122"/>
                <a:ea typeface="微软雅黑" panose="020B0503020204020204" pitchFamily="34" charset="-122"/>
              </a:rPr>
              <a:t>建立连接</a:t>
            </a:r>
          </a:p>
        </p:txBody>
      </p:sp>
      <p:sp>
        <p:nvSpPr>
          <p:cNvPr id="71" name="文本框 70"/>
          <p:cNvSpPr txBox="1"/>
          <p:nvPr/>
        </p:nvSpPr>
        <p:spPr>
          <a:xfrm>
            <a:off x="3765976" y="4927598"/>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断开连接</a:t>
            </a:r>
          </a:p>
        </p:txBody>
      </p:sp>
      <p:sp>
        <p:nvSpPr>
          <p:cNvPr id="72" name="标题 1"/>
          <p:cNvSpPr>
            <a:spLocks noGrp="1"/>
          </p:cNvSpPr>
          <p:nvPr>
            <p:ph type="title" idx="4294967295"/>
          </p:nvPr>
        </p:nvSpPr>
        <p:spPr>
          <a:xfrm>
            <a:off x="8198800" y="5131145"/>
            <a:ext cx="3716109" cy="795337"/>
          </a:xfrm>
        </p:spPr>
        <p:txBody>
          <a:bodyPr/>
          <a:lstStyle/>
          <a:p>
            <a:r>
              <a:rPr lang="zh-CN" altLang="en-US" sz="3200" dirty="0"/>
              <a:t>命名管道通信模式</a:t>
            </a:r>
          </a:p>
        </p:txBody>
      </p:sp>
    </p:spTree>
    <p:extLst>
      <p:ext uri="{BB962C8B-B14F-4D97-AF65-F5344CB8AC3E}">
        <p14:creationId xmlns:p14="http://schemas.microsoft.com/office/powerpoint/2010/main" val="8351787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idx="4294967295"/>
          </p:nvPr>
        </p:nvSpPr>
        <p:spPr>
          <a:xfrm>
            <a:off x="692728" y="697634"/>
            <a:ext cx="10515600" cy="1325563"/>
          </a:xfrm>
        </p:spPr>
        <p:txBody>
          <a:bodyPr/>
          <a:lstStyle/>
          <a:p>
            <a:r>
              <a:rPr lang="zh-CN" altLang="en-US" dirty="0"/>
              <a:t>上机练习</a:t>
            </a:r>
          </a:p>
        </p:txBody>
      </p:sp>
      <p:sp>
        <p:nvSpPr>
          <p:cNvPr id="357379" name="Rectangle 3"/>
          <p:cNvSpPr>
            <a:spLocks noGrp="1" noChangeArrowheads="1"/>
          </p:cNvSpPr>
          <p:nvPr>
            <p:ph type="body" idx="4294967295"/>
          </p:nvPr>
        </p:nvSpPr>
        <p:spPr>
          <a:xfrm>
            <a:off x="692728" y="2380818"/>
            <a:ext cx="10515600" cy="3698875"/>
          </a:xfrm>
        </p:spPr>
        <p:txBody>
          <a:bodyPr>
            <a:normAutofit/>
          </a:bodyPr>
          <a:lstStyle/>
          <a:p>
            <a:r>
              <a:rPr lang="zh-CN" altLang="en-US" sz="2400" dirty="0"/>
              <a:t> 通过重定向机制实现进程间通信</a:t>
            </a:r>
            <a:endParaRPr lang="en-US" altLang="zh-CN" sz="2400" dirty="0"/>
          </a:p>
          <a:p>
            <a:pPr lvl="1"/>
            <a:r>
              <a:rPr lang="en-US" altLang="zh-CN" sz="2200" dirty="0"/>
              <a:t> </a:t>
            </a:r>
            <a:r>
              <a:rPr lang="zh-CN" altLang="en-US" sz="2200" dirty="0"/>
              <a:t>调用</a:t>
            </a:r>
            <a:r>
              <a:rPr lang="en-US" altLang="zh-CN" sz="2200" dirty="0"/>
              <a:t>getmac</a:t>
            </a:r>
            <a:r>
              <a:rPr lang="zh-CN" altLang="en-US" sz="2200" dirty="0"/>
              <a:t>获取网卡</a:t>
            </a:r>
            <a:r>
              <a:rPr lang="en-US" altLang="zh-CN" sz="2200" dirty="0"/>
              <a:t>mac</a:t>
            </a:r>
          </a:p>
          <a:p>
            <a:pPr lvl="1"/>
            <a:r>
              <a:rPr lang="en-US" altLang="zh-CN" sz="2200" dirty="0"/>
              <a:t> </a:t>
            </a:r>
            <a:r>
              <a:rPr lang="zh-CN" altLang="en-US" sz="2200" dirty="0"/>
              <a:t>调用</a:t>
            </a:r>
            <a:r>
              <a:rPr lang="en-US" altLang="zh-CN" sz="2200" dirty="0"/>
              <a:t>shutdown</a:t>
            </a:r>
            <a:r>
              <a:rPr lang="zh-CN" altLang="en-US" sz="2200" dirty="0"/>
              <a:t>命令关闭或重启电脑</a:t>
            </a:r>
            <a:endParaRPr lang="en-US" altLang="zh-CN" sz="2200" dirty="0"/>
          </a:p>
          <a:p>
            <a:pPr lvl="1"/>
            <a:r>
              <a:rPr lang="en-US" altLang="zh-CN" sz="2200" dirty="0"/>
              <a:t> </a:t>
            </a:r>
            <a:r>
              <a:rPr lang="en-US" altLang="zh-CN" sz="2200" dirty="0" err="1"/>
              <a:t>wpfTest</a:t>
            </a:r>
            <a:r>
              <a:rPr lang="en-US" altLang="zh-CN" sz="2200" dirty="0"/>
              <a:t> </a:t>
            </a:r>
            <a:r>
              <a:rPr lang="zh-CN" altLang="en-US" sz="2200" dirty="0"/>
              <a:t>的 </a:t>
            </a:r>
            <a:r>
              <a:rPr lang="en-US" altLang="zh-CN" sz="2200" dirty="0"/>
              <a:t>C2_SY1.xaml.cs </a:t>
            </a:r>
            <a:r>
              <a:rPr lang="zh-CN" altLang="en-US" sz="2200" dirty="0"/>
              <a:t>中使用 </a:t>
            </a:r>
            <a:r>
              <a:rPr lang="en-US" altLang="zh-CN" sz="2200" dirty="0" err="1"/>
              <a:t>BackgroundWorker</a:t>
            </a:r>
            <a:r>
              <a:rPr lang="en-US" altLang="zh-CN" sz="2200" dirty="0"/>
              <a:t> </a:t>
            </a:r>
            <a:r>
              <a:rPr lang="zh-CN" altLang="en-US" sz="2200" dirty="0"/>
              <a:t>解决界面锁死问题</a:t>
            </a:r>
            <a:r>
              <a:rPr lang="en-US" altLang="zh-CN" sz="2200" dirty="0"/>
              <a:t> </a:t>
            </a:r>
          </a:p>
          <a:p>
            <a:pPr lvl="1"/>
            <a:endParaRPr lang="en-US" altLang="zh-CN" sz="2200" dirty="0"/>
          </a:p>
          <a:p>
            <a:r>
              <a:rPr lang="zh-CN" altLang="en-US" sz="2400" dirty="0"/>
              <a:t> 通过管道机制实现进程间通信</a:t>
            </a:r>
            <a:endParaRPr lang="en-US" altLang="zh-CN" sz="2400" dirty="0"/>
          </a:p>
          <a:p>
            <a:pPr lvl="1"/>
            <a:r>
              <a:rPr lang="zh-CN" altLang="en-US" sz="2200" dirty="0"/>
              <a:t> 客户端向服务器端发送数据</a:t>
            </a:r>
            <a:endParaRPr lang="en-US" altLang="zh-CN" sz="2200" dirty="0"/>
          </a:p>
          <a:p>
            <a:pPr lvl="1"/>
            <a:r>
              <a:rPr lang="zh-CN" altLang="en-US" sz="2200" dirty="0"/>
              <a:t> 服务器显示数据</a:t>
            </a:r>
            <a:endParaRPr lang="en-US" altLang="zh-CN" sz="2200" dirty="0"/>
          </a:p>
        </p:txBody>
      </p:sp>
    </p:spTree>
    <p:extLst>
      <p:ext uri="{BB962C8B-B14F-4D97-AF65-F5344CB8AC3E}">
        <p14:creationId xmlns:p14="http://schemas.microsoft.com/office/powerpoint/2010/main" val="254079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92942AA-C80C-4567-8710-8351AD47D055}"/>
              </a:ext>
            </a:extLst>
          </p:cNvPr>
          <p:cNvSpPr>
            <a:spLocks noGrp="1" noChangeArrowheads="1"/>
          </p:cNvSpPr>
          <p:nvPr>
            <p:ph type="title"/>
          </p:nvPr>
        </p:nvSpPr>
        <p:spPr>
          <a:xfrm>
            <a:off x="146841" y="161524"/>
            <a:ext cx="9343121" cy="576262"/>
          </a:xfrm>
        </p:spPr>
        <p:txBody>
          <a:bodyPr/>
          <a:lstStyle/>
          <a:p>
            <a:pPr eaLnBrk="1" hangingPunct="1"/>
            <a:r>
              <a:rPr lang="en-US" altLang="en-US" dirty="0"/>
              <a:t>Linux Architecture</a:t>
            </a:r>
          </a:p>
        </p:txBody>
      </p:sp>
      <p:pic>
        <p:nvPicPr>
          <p:cNvPr id="2" name="图片 1">
            <a:extLst>
              <a:ext uri="{FF2B5EF4-FFF2-40B4-BE49-F238E27FC236}">
                <a16:creationId xmlns:a16="http://schemas.microsoft.com/office/drawing/2014/main" id="{F082A141-CE29-4675-AAC5-8D1088A60C39}"/>
              </a:ext>
            </a:extLst>
          </p:cNvPr>
          <p:cNvPicPr>
            <a:picLocks noChangeAspect="1"/>
          </p:cNvPicPr>
          <p:nvPr/>
        </p:nvPicPr>
        <p:blipFill>
          <a:blip r:embed="rId3"/>
          <a:stretch>
            <a:fillRect/>
          </a:stretch>
        </p:blipFill>
        <p:spPr>
          <a:xfrm>
            <a:off x="3043766" y="2030900"/>
            <a:ext cx="5630524" cy="4037770"/>
          </a:xfrm>
          <a:prstGeom prst="rect">
            <a:avLst/>
          </a:prstGeom>
        </p:spPr>
      </p:pic>
      <p:sp>
        <p:nvSpPr>
          <p:cNvPr id="5" name="文本框 4">
            <a:extLst>
              <a:ext uri="{FF2B5EF4-FFF2-40B4-BE49-F238E27FC236}">
                <a16:creationId xmlns:a16="http://schemas.microsoft.com/office/drawing/2014/main" id="{CFAA300E-4541-4EB9-A27E-430E886D20C2}"/>
              </a:ext>
            </a:extLst>
          </p:cNvPr>
          <p:cNvSpPr txBox="1"/>
          <p:nvPr/>
        </p:nvSpPr>
        <p:spPr>
          <a:xfrm>
            <a:off x="418086" y="881122"/>
            <a:ext cx="10881885" cy="830997"/>
          </a:xfrm>
          <a:prstGeom prst="rect">
            <a:avLst/>
          </a:prstGeom>
          <a:noFill/>
        </p:spPr>
        <p:txBody>
          <a:bodyPr wrap="squar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延申阅读</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a:t>
            </a:r>
          </a:p>
          <a:p>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https://github.com/LordNoteworthy/windows-internals/</a:t>
            </a:r>
          </a:p>
          <a:p>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blob/master/windows-internals-6th-ed/chapter-02-system-architecture.md</a:t>
            </a:r>
          </a:p>
        </p:txBody>
      </p:sp>
    </p:spTree>
    <p:extLst>
      <p:ext uri="{BB962C8B-B14F-4D97-AF65-F5344CB8AC3E}">
        <p14:creationId xmlns:p14="http://schemas.microsoft.com/office/powerpoint/2010/main" val="1973868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92942AA-C80C-4567-8710-8351AD47D055}"/>
              </a:ext>
            </a:extLst>
          </p:cNvPr>
          <p:cNvSpPr>
            <a:spLocks noGrp="1" noChangeArrowheads="1"/>
          </p:cNvSpPr>
          <p:nvPr>
            <p:ph type="title"/>
          </p:nvPr>
        </p:nvSpPr>
        <p:spPr>
          <a:xfrm>
            <a:off x="146841" y="161524"/>
            <a:ext cx="9343121" cy="576262"/>
          </a:xfrm>
        </p:spPr>
        <p:txBody>
          <a:bodyPr/>
          <a:lstStyle/>
          <a:p>
            <a:r>
              <a:rPr lang="en-US" altLang="en-US" dirty="0"/>
              <a:t>Windows client architecture</a:t>
            </a:r>
          </a:p>
        </p:txBody>
      </p:sp>
      <p:pic>
        <p:nvPicPr>
          <p:cNvPr id="6" name="图片 5">
            <a:extLst>
              <a:ext uri="{FF2B5EF4-FFF2-40B4-BE49-F238E27FC236}">
                <a16:creationId xmlns:a16="http://schemas.microsoft.com/office/drawing/2014/main" id="{D426F27A-56A8-4C71-86AB-78B97C5F46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3619" y="1038725"/>
            <a:ext cx="7704762" cy="5200000"/>
          </a:xfrm>
          <a:prstGeom prst="rect">
            <a:avLst/>
          </a:prstGeom>
        </p:spPr>
      </p:pic>
      <p:sp>
        <p:nvSpPr>
          <p:cNvPr id="3" name="矩形 2">
            <a:extLst>
              <a:ext uri="{FF2B5EF4-FFF2-40B4-BE49-F238E27FC236}">
                <a16:creationId xmlns:a16="http://schemas.microsoft.com/office/drawing/2014/main" id="{51C6B047-9798-4FB8-B9DC-9789C70B68E2}"/>
              </a:ext>
            </a:extLst>
          </p:cNvPr>
          <p:cNvSpPr/>
          <p:nvPr/>
        </p:nvSpPr>
        <p:spPr>
          <a:xfrm>
            <a:off x="1345034" y="6078369"/>
            <a:ext cx="9644544" cy="307777"/>
          </a:xfrm>
          <a:prstGeom prst="rect">
            <a:avLst/>
          </a:prstGeom>
        </p:spPr>
        <p:txBody>
          <a:bodyPr wrap="square">
            <a:spAutoFit/>
          </a:bodyPr>
          <a:lstStyle/>
          <a:p>
            <a:r>
              <a:rPr lang="en-US" altLang="zh-CN" dirty="0"/>
              <a:t>https://support.microsoft.com/en-us/windows/create-installation-media-for-windows-99a58364-8c02-206f-aa6f-40c3b507420d</a:t>
            </a:r>
            <a:endParaRPr lang="zh-CN" altLang="en-US" dirty="0"/>
          </a:p>
        </p:txBody>
      </p:sp>
    </p:spTree>
    <p:extLst>
      <p:ext uri="{BB962C8B-B14F-4D97-AF65-F5344CB8AC3E}">
        <p14:creationId xmlns:p14="http://schemas.microsoft.com/office/powerpoint/2010/main" val="416256168"/>
      </p:ext>
    </p:extLst>
  </p:cSld>
  <p:clrMapOvr>
    <a:masterClrMapping/>
  </p:clrMapOvr>
</p:sld>
</file>

<file path=ppt/theme/theme1.xml><?xml version="1.0" encoding="utf-8"?>
<a:theme xmlns:a="http://schemas.openxmlformats.org/drawingml/2006/main" name="自定义设计方案">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INPAGE">
  <a:themeElements>
    <a:clrScheme name="PPTSHOP-ORANGE">
      <a:dk1>
        <a:srgbClr val="4C4C4C"/>
      </a:dk1>
      <a:lt1>
        <a:srgbClr val="FFFFFF"/>
      </a:lt1>
      <a:dk2>
        <a:srgbClr val="777777"/>
      </a:dk2>
      <a:lt2>
        <a:srgbClr val="B2B2B2"/>
      </a:lt2>
      <a:accent1>
        <a:srgbClr val="E45327"/>
      </a:accent1>
      <a:accent2>
        <a:srgbClr val="FF6600"/>
      </a:accent2>
      <a:accent3>
        <a:srgbClr val="FFBA37"/>
      </a:accent3>
      <a:accent4>
        <a:srgbClr val="FFF65C"/>
      </a:accent4>
      <a:accent5>
        <a:srgbClr val="B2B2B2"/>
      </a:accent5>
      <a:accent6>
        <a:srgbClr val="16C6CC"/>
      </a:accent6>
      <a:hlink>
        <a:srgbClr val="373737"/>
      </a:hlink>
      <a:folHlink>
        <a:srgbClr val="6E6E6E"/>
      </a:folHlink>
    </a:clrScheme>
    <a:fontScheme name="PPTSHOP">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marL="0" marR="0" indent="0" algn="l" defTabSz="914400" rtl="0" eaLnBrk="0" fontAlgn="base" latinLnBrk="0" hangingPunct="0">
          <a:lnSpc>
            <a:spcPct val="100000"/>
          </a:lnSpc>
          <a:spcBef>
            <a:spcPct val="0"/>
          </a:spcBef>
          <a:spcAft>
            <a:spcPct val="0"/>
          </a:spcAft>
          <a:buClrTx/>
          <a:buSzTx/>
          <a:buFontTx/>
          <a:buNone/>
          <a:defRPr kumimoji="0" sz="4000" b="0" i="0" u="none" strike="noStrike" cap="none" normalizeH="0" baseline="0" smtClean="0">
            <a:ln>
              <a:noFill/>
            </a:ln>
            <a:solidFill>
              <a:schemeClr val="bg1"/>
            </a:solidFill>
            <a:effectLst/>
            <a:latin typeface="Stone Sans" pitchFamily="2" charset="0"/>
            <a:ea typeface="宋体" panose="02010600030101010101"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15272</TotalTime>
  <Words>5230</Words>
  <Application>Microsoft Office PowerPoint</Application>
  <PresentationFormat>宽屏</PresentationFormat>
  <Paragraphs>773</Paragraphs>
  <Slides>79</Slides>
  <Notes>34</Notes>
  <HiddenSlides>0</HiddenSlides>
  <MMClips>0</MMClips>
  <ScaleCrop>false</ScaleCrop>
  <HeadingPairs>
    <vt:vector size="6" baseType="variant">
      <vt:variant>
        <vt:lpstr>已用的字体</vt:lpstr>
      </vt:variant>
      <vt:variant>
        <vt:i4>19</vt:i4>
      </vt:variant>
      <vt:variant>
        <vt:lpstr>主题</vt:lpstr>
      </vt:variant>
      <vt:variant>
        <vt:i4>4</vt:i4>
      </vt:variant>
      <vt:variant>
        <vt:lpstr>幻灯片标题</vt:lpstr>
      </vt:variant>
      <vt:variant>
        <vt:i4>79</vt:i4>
      </vt:variant>
    </vt:vector>
  </HeadingPairs>
  <TitlesOfParts>
    <vt:vector size="102" baseType="lpstr">
      <vt:lpstr>Courier</vt:lpstr>
      <vt:lpstr>Monotype Sorts</vt:lpstr>
      <vt:lpstr>ＭＳ Ｐゴシック</vt:lpstr>
      <vt:lpstr>ＭＳ Ｐゴシック</vt:lpstr>
      <vt:lpstr>宋体</vt:lpstr>
      <vt:lpstr>微软雅黑</vt:lpstr>
      <vt:lpstr>微软雅黑 Light</vt:lpstr>
      <vt:lpstr>新宋体</vt:lpstr>
      <vt:lpstr>Arial</vt:lpstr>
      <vt:lpstr>Arial Black</vt:lpstr>
      <vt:lpstr>Calibri</vt:lpstr>
      <vt:lpstr>Calibri Light</vt:lpstr>
      <vt:lpstr>Comic Sans MS</vt:lpstr>
      <vt:lpstr>Consolas</vt:lpstr>
      <vt:lpstr>Courier New</vt:lpstr>
      <vt:lpstr>Tahoma</vt:lpstr>
      <vt:lpstr>Times New Roman</vt:lpstr>
      <vt:lpstr>Wingdings</vt:lpstr>
      <vt:lpstr>Wingdings 3</vt:lpstr>
      <vt:lpstr>自定义设计方案</vt:lpstr>
      <vt:lpstr>2_蓝色互联网</vt:lpstr>
      <vt:lpstr>3_蓝色互联网</vt:lpstr>
      <vt:lpstr>INPAGE</vt:lpstr>
      <vt:lpstr>PowerPoint 演示文稿</vt:lpstr>
      <vt:lpstr>PowerPoint 演示文稿</vt:lpstr>
      <vt:lpstr>内容提要 - 程序进程与进程间通信</vt:lpstr>
      <vt:lpstr>内容提要 - 程序进程与进程间通信</vt:lpstr>
      <vt:lpstr>Depiction of Windows 10 Architecture</vt:lpstr>
      <vt:lpstr>Windows 10/11 Architecture</vt:lpstr>
      <vt:lpstr>Depiction of Windows 10 Architecture</vt:lpstr>
      <vt:lpstr>Linux Architecture</vt:lpstr>
      <vt:lpstr>Windows client architecture</vt:lpstr>
      <vt:lpstr>2.1 Program and Process</vt:lpstr>
      <vt:lpstr>2.1.1 Process Address Space</vt:lpstr>
      <vt:lpstr>2.1.2 Memory Regions in a Process</vt:lpstr>
      <vt:lpstr>Memory Layout of a C Program</vt:lpstr>
      <vt:lpstr>2.1.3 操作系统中的进程</vt:lpstr>
      <vt:lpstr>PowerPoint 演示文稿</vt:lpstr>
      <vt:lpstr>PowerPoint 演示文稿</vt:lpstr>
      <vt:lpstr>并发与并行（concurrency &amp; parallelism）</vt:lpstr>
      <vt:lpstr>程序与线程</vt:lpstr>
      <vt:lpstr>程序与线程</vt:lpstr>
      <vt:lpstr>2.1.4 进程对象结构</vt:lpstr>
      <vt:lpstr>进程对象数据结构</vt:lpstr>
      <vt:lpstr>Process Representation in Linux</vt:lpstr>
      <vt:lpstr>线程对象数据结构</vt:lpstr>
      <vt:lpstr>2.1.5 Process State</vt:lpstr>
      <vt:lpstr>Diagram of Process State</vt:lpstr>
      <vt:lpstr>Process Control Block (PCB)</vt:lpstr>
      <vt:lpstr>2.1.6 Operations on Processes</vt:lpstr>
      <vt:lpstr>进程的创建过程</vt:lpstr>
      <vt:lpstr>Programmer Interface —  Process Management</vt:lpstr>
      <vt:lpstr>Process Management (Cont.)</vt:lpstr>
      <vt:lpstr>Process Management (Cont.)</vt:lpstr>
      <vt:lpstr>进程的创建与启动代码-c#</vt:lpstr>
      <vt:lpstr>进程的其它操作 - c#</vt:lpstr>
      <vt:lpstr>PowerPoint 演示文稿</vt:lpstr>
      <vt:lpstr>PowerPoint 演示文稿</vt:lpstr>
      <vt:lpstr>内容提要 - 程序进程与进程间通信</vt:lpstr>
      <vt:lpstr>内容提要 - 程序进程与进程间通信</vt:lpstr>
      <vt:lpstr>2.2 进程间通信机制简介</vt:lpstr>
      <vt:lpstr>通信目的及数据传输量考虑</vt:lpstr>
      <vt:lpstr>Win32 进程间通信方法分类</vt:lpstr>
      <vt:lpstr>Transport services and protocols</vt:lpstr>
      <vt:lpstr>Multiplexing/demultiplexing</vt:lpstr>
      <vt:lpstr>IPC需要考虑内容</vt:lpstr>
      <vt:lpstr>Win32 IPC 是否需要网络</vt:lpstr>
      <vt:lpstr>IPC between UWP and Win32</vt:lpstr>
      <vt:lpstr>内容提要 - 程序进程与进程间通信</vt:lpstr>
      <vt:lpstr>内容提要 - 程序进程与进程间通信</vt:lpstr>
      <vt:lpstr>2.3 消息机制实现进程通讯</vt:lpstr>
      <vt:lpstr>发送消息实现进程通讯：SendMessage ？PostMessage</vt:lpstr>
      <vt:lpstr>使用spy++查看窗体和进程</vt:lpstr>
      <vt:lpstr>消息机制实现进程通信实例-winform</vt:lpstr>
      <vt:lpstr>PowerPoint 演示文稿</vt:lpstr>
      <vt:lpstr>消息机制实现进程通信实例-wpf</vt:lpstr>
      <vt:lpstr>PowerPoint 演示文稿</vt:lpstr>
      <vt:lpstr>内容提要 - 程序进程与进程间通信</vt:lpstr>
      <vt:lpstr>内容提要 - 程序进程与进程间通信</vt:lpstr>
      <vt:lpstr>PowerPoint 演示文稿</vt:lpstr>
      <vt:lpstr>进程重定向概述</vt:lpstr>
      <vt:lpstr>PowerPoint 演示文稿</vt:lpstr>
      <vt:lpstr>进程重定向概述</vt:lpstr>
      <vt:lpstr>进程重定向概述</vt:lpstr>
      <vt:lpstr>进程重定向概述</vt:lpstr>
      <vt:lpstr>进程重定向意义</vt:lpstr>
      <vt:lpstr>重定向应用程序示例</vt:lpstr>
      <vt:lpstr>程序界面设计</vt:lpstr>
      <vt:lpstr>重定向的两种方式</vt:lpstr>
      <vt:lpstr>重定向同步读写方式</vt:lpstr>
      <vt:lpstr>重定向同步读写方式</vt:lpstr>
      <vt:lpstr>特殊的BackGroundWorker控件</vt:lpstr>
      <vt:lpstr>重定向异步读取方式</vt:lpstr>
      <vt:lpstr>PowerPoint 演示文稿</vt:lpstr>
      <vt:lpstr>内容提要 - 程序进程与进程间通信</vt:lpstr>
      <vt:lpstr>内容提要 - 程序进程与进程间通信</vt:lpstr>
      <vt:lpstr>PowerPoint 演示文稿</vt:lpstr>
      <vt:lpstr>管道类</vt:lpstr>
      <vt:lpstr>命名管道通信模式</vt:lpstr>
      <vt:lpstr>命名管道通信模式</vt:lpstr>
      <vt:lpstr>上机练习</vt:lpstr>
      <vt:lpstr>THANK YOU !</vt:lpstr>
    </vt:vector>
  </TitlesOfParts>
  <Company>Wuhan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 Jicheng</dc:creator>
  <cp:lastModifiedBy>Jicheng Hu</cp:lastModifiedBy>
  <cp:revision>2048</cp:revision>
  <dcterms:created xsi:type="dcterms:W3CDTF">2014-12-05T07:09:50Z</dcterms:created>
  <dcterms:modified xsi:type="dcterms:W3CDTF">2023-10-13T01:07:09Z</dcterms:modified>
</cp:coreProperties>
</file>