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8"/>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34" r:id="rId52"/>
    <p:sldId id="535" r:id="rId53"/>
    <p:sldId id="501" r:id="rId54"/>
    <p:sldId id="526" r:id="rId55"/>
    <p:sldId id="502" r:id="rId56"/>
    <p:sldId id="503" r:id="rId57"/>
    <p:sldId id="528" r:id="rId58"/>
    <p:sldId id="504" r:id="rId59"/>
    <p:sldId id="505" r:id="rId60"/>
    <p:sldId id="506" r:id="rId61"/>
    <p:sldId id="507" r:id="rId62"/>
    <p:sldId id="527" r:id="rId63"/>
    <p:sldId id="508" r:id="rId64"/>
    <p:sldId id="509" r:id="rId65"/>
    <p:sldId id="510" r:id="rId66"/>
    <p:sldId id="511" r:id="rId67"/>
    <p:sldId id="512" r:id="rId68"/>
    <p:sldId id="513" r:id="rId69"/>
    <p:sldId id="521" r:id="rId70"/>
    <p:sldId id="514" r:id="rId71"/>
    <p:sldId id="515" r:id="rId72"/>
    <p:sldId id="516" r:id="rId73"/>
    <p:sldId id="517" r:id="rId74"/>
    <p:sldId id="518" r:id="rId75"/>
    <p:sldId id="519" r:id="rId76"/>
    <p:sldId id="523" r:id="rId77"/>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138" d="100"/>
          <a:sy n="138" d="100"/>
        </p:scale>
        <p:origin x="345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08289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52</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56</a:t>
            </a:fld>
            <a:endParaRPr lang="zh-CN" altLang="en-US"/>
          </a:p>
        </p:txBody>
      </p:sp>
    </p:spTree>
    <p:extLst>
      <p:ext uri="{BB962C8B-B14F-4D97-AF65-F5344CB8AC3E}">
        <p14:creationId xmlns:p14="http://schemas.microsoft.com/office/powerpoint/2010/main" val="488510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https://learn.microsoft.com/en-us/windows/win32/api/winuser/nf-winuser-sendmessage?source=docs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57</a:t>
            </a:fld>
            <a:endParaRPr lang="zh-CN" altLang="en-US"/>
          </a:p>
        </p:txBody>
      </p:sp>
    </p:spTree>
    <p:extLst>
      <p:ext uri="{BB962C8B-B14F-4D97-AF65-F5344CB8AC3E}">
        <p14:creationId xmlns:p14="http://schemas.microsoft.com/office/powerpoint/2010/main" val="2050328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69</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70</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2023/11/22</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
        <p:nvSpPr>
          <p:cNvPr id="3" name="标题占位符 1">
            <a:extLst>
              <a:ext uri="{FF2B5EF4-FFF2-40B4-BE49-F238E27FC236}">
                <a16:creationId xmlns:a16="http://schemas.microsoft.com/office/drawing/2014/main" id="{34056F45-4388-4421-A352-486FA0F6B620}"/>
              </a:ext>
            </a:extLst>
          </p:cNvPr>
          <p:cNvSpPr>
            <a:spLocks noGrp="1" noChangeArrowheads="1"/>
          </p:cNvSpPr>
          <p:nvPr>
            <p:ph type="title" idx="4294967295"/>
          </p:nvPr>
        </p:nvSpPr>
        <p:spPr bwMode="auto">
          <a:xfrm>
            <a:off x="838200" y="488437"/>
            <a:ext cx="10515600" cy="7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4" name="文本占位符 2">
            <a:extLst>
              <a:ext uri="{FF2B5EF4-FFF2-40B4-BE49-F238E27FC236}">
                <a16:creationId xmlns:a16="http://schemas.microsoft.com/office/drawing/2014/main" id="{9FC8BD35-5CCF-4CC2-BE6C-1D89A637C850}"/>
              </a:ext>
            </a:extLst>
          </p:cNvPr>
          <p:cNvSpPr>
            <a:spLocks noGrp="1" noChangeArrowheads="1"/>
          </p:cNvSpPr>
          <p:nvPr>
            <p:ph idx="9"/>
          </p:nvPr>
        </p:nvSpPr>
        <p:spPr bwMode="auto">
          <a:xfrm>
            <a:off x="838200" y="1340363"/>
            <a:ext cx="10515600" cy="51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677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cxnSp>
        <p:nvCxnSpPr>
          <p:cNvPr id="9" name="直接连接符 8">
            <a:extLst>
              <a:ext uri="{FF2B5EF4-FFF2-40B4-BE49-F238E27FC236}">
                <a16:creationId xmlns:a16="http://schemas.microsoft.com/office/drawing/2014/main" id="{4F770DA6-9388-4421-9397-DD5AFFA8EA9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 id="2147483696" r:id="rId8"/>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1513540" y="2244473"/>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a:t>
            </a:r>
            <a:r>
              <a:rPr lang="zh-CN" altLang="en-US" sz="2400" dirty="0">
                <a:solidFill>
                  <a:srgbClr val="00B0F0"/>
                </a:solidFill>
                <a:latin typeface="微软雅黑" panose="020B0503020204020204" pitchFamily="34" charset="-122"/>
                <a:ea typeface="微软雅黑" panose="020B0503020204020204" pitchFamily="34" charset="-122"/>
              </a:rPr>
              <a:t>默认</a:t>
            </a:r>
            <a:r>
              <a:rPr lang="zh-CN" altLang="en-US" sz="2400" dirty="0">
                <a:latin typeface="微软雅黑" panose="020B0503020204020204" pitchFamily="34" charset="-122"/>
                <a:ea typeface="微软雅黑" panose="020B0503020204020204" pitchFamily="34" charset="-122"/>
              </a:rPr>
              <a:t>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1888331" y="2723670"/>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1639504"/>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1708150" y="2364220"/>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1522462" y="1523471"/>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a:t>
            </a:r>
            <a:r>
              <a:rPr lang="zh-CN" altLang="en-US" sz="2800" dirty="0">
                <a:solidFill>
                  <a:srgbClr val="00B0F0"/>
                </a:solidFill>
                <a:latin typeface="微软雅黑" panose="020B0503020204020204" pitchFamily="34" charset="-122"/>
                <a:ea typeface="微软雅黑" panose="020B0503020204020204" pitchFamily="34" charset="-122"/>
              </a:rPr>
              <a:t>默认</a:t>
            </a:r>
            <a:r>
              <a:rPr lang="zh-CN" altLang="en-US" sz="2800" dirty="0">
                <a:latin typeface="微软雅黑" panose="020B0503020204020204" pitchFamily="34" charset="-122"/>
                <a:ea typeface="微软雅黑" panose="020B0503020204020204" pitchFamily="34" charset="-122"/>
              </a:rPr>
              <a:t>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45 – 47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3267792"/>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0" y="365125"/>
            <a:ext cx="10515600" cy="1325563"/>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1967597"/>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2636545"/>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347959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3456752"/>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4231411"/>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4231411"/>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2495426"/>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4305608"/>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2495426"/>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3164374"/>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3496266"/>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4204585"/>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3459489"/>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0A02937E-78EB-4E44-96B6-50ED217F5513}"/>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315926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734292" y="164234"/>
            <a:ext cx="10515600" cy="1325563"/>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idx="4294967295"/>
          </p:nvPr>
        </p:nvSpPr>
        <p:spPr>
          <a:xfrm>
            <a:off x="872834" y="1339850"/>
            <a:ext cx="10515600" cy="5122863"/>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254526" y="495791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4671066" y="346460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3781902" y="393397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8479046" y="507956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287831" y="332142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199459" y="408978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6598692" y="458603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611325" y="502063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3920106" y="460216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111351" y="553115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5588671" y="519473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640689" y="1139003"/>
            <a:ext cx="11010396"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5B8BC43-FEEB-4D73-A18B-C88A449B36FA}"/>
              </a:ext>
            </a:extLst>
          </p:cNvPr>
          <p:cNvSpPr txBox="1"/>
          <p:nvPr/>
        </p:nvSpPr>
        <p:spPr>
          <a:xfrm>
            <a:off x="1523492" y="6591431"/>
            <a:ext cx="9145016" cy="276999"/>
          </a:xfrm>
          <a:prstGeom prst="rect">
            <a:avLst/>
          </a:prstGeom>
          <a:noFill/>
        </p:spPr>
        <p:txBody>
          <a:bodyPr wrap="square" rtlCol="0">
            <a:spAutoFit/>
          </a:bodyPr>
          <a:lstStyle/>
          <a:p>
            <a:pPr algn="ctr"/>
            <a:r>
              <a:rPr lang="en-US" altLang="zh-CN" sz="1200" dirty="0">
                <a:solidFill>
                  <a:schemeClr val="accent5">
                    <a:lumMod val="50000"/>
                  </a:schemeClr>
                </a:solidFill>
                <a:latin typeface="微软雅黑" panose="020B0503020204020204" pitchFamily="34" charset="-122"/>
                <a:ea typeface="微软雅黑" panose="020B0503020204020204" pitchFamily="34" charset="-122"/>
              </a:rPr>
              <a:t>3</a:t>
            </a:r>
            <a:r>
              <a:rPr lang="en-US" altLang="zh-CN" sz="1200" b="0" dirty="0">
                <a:solidFill>
                  <a:schemeClr val="accent5">
                    <a:lumMod val="50000"/>
                  </a:schemeClr>
                </a:solidFill>
                <a:latin typeface="微软雅黑" panose="020B0503020204020204" pitchFamily="34" charset="-122"/>
                <a:ea typeface="微软雅黑" panose="020B0503020204020204" pitchFamily="34" charset="-122"/>
              </a:rPr>
              <a:t>.4.1 </a:t>
            </a:r>
            <a:r>
              <a:rPr lang="zh-CN" altLang="en-US" sz="1200" b="0" dirty="0">
                <a:solidFill>
                  <a:schemeClr val="accent5">
                    <a:lumMod val="50000"/>
                  </a:schemeClr>
                </a:solidFill>
                <a:latin typeface="微软雅黑" panose="020B0503020204020204" pitchFamily="34" charset="-122"/>
                <a:ea typeface="微软雅黑" panose="020B0503020204020204" pitchFamily="34" charset="-122"/>
              </a:rPr>
              <a:t>同步模式</a:t>
            </a:r>
          </a:p>
        </p:txBody>
      </p:sp>
    </p:spTree>
    <p:extLst>
      <p:ext uri="{BB962C8B-B14F-4D97-AF65-F5344CB8AC3E}">
        <p14:creationId xmlns:p14="http://schemas.microsoft.com/office/powerpoint/2010/main" val="1496455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034489" y="757476"/>
            <a:ext cx="8123021" cy="787400"/>
          </a:xfrm>
        </p:spPr>
        <p:txBody>
          <a:bodyPr/>
          <a:lstStyle/>
          <a:p>
            <a:pPr eaLnBrk="1" hangingPunct="1"/>
            <a:r>
              <a:rPr lang="zh-CN" altLang="en-US" dirty="0"/>
              <a:t>重写窗体消息处理函数</a:t>
            </a:r>
          </a:p>
        </p:txBody>
      </p:sp>
      <p:sp>
        <p:nvSpPr>
          <p:cNvPr id="28676" name="Rectangle 3"/>
          <p:cNvSpPr>
            <a:spLocks noGrp="1" noChangeArrowheads="1"/>
          </p:cNvSpPr>
          <p:nvPr>
            <p:ph type="body" idx="4294967295"/>
          </p:nvPr>
        </p:nvSpPr>
        <p:spPr>
          <a:xfrm>
            <a:off x="1797842" y="1801781"/>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2706528" y="1154360"/>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D88BC42-E13E-4484-B427-B6179CB0C5C1}"/>
              </a:ext>
            </a:extLst>
          </p:cNvPr>
          <p:cNvSpPr/>
          <p:nvPr/>
        </p:nvSpPr>
        <p:spPr>
          <a:xfrm>
            <a:off x="1244872" y="4907631"/>
            <a:ext cx="10178200"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override/overload/overwrite, </a:t>
            </a:r>
            <a:r>
              <a:rPr lang="zh-CN" altLang="en-US" sz="3200" dirty="0">
                <a:solidFill>
                  <a:srgbClr val="7030A0"/>
                </a:solidFill>
                <a:latin typeface="Arial" panose="020B0604020202020204" pitchFamily="34" charset="0"/>
                <a:cs typeface="Arial" panose="020B0604020202020204" pitchFamily="34" charset="0"/>
              </a:rPr>
              <a:t>重写、重载、覆盖？</a:t>
            </a:r>
          </a:p>
        </p:txBody>
      </p:sp>
      <p:sp>
        <p:nvSpPr>
          <p:cNvPr id="7" name="文本框 6">
            <a:extLst>
              <a:ext uri="{FF2B5EF4-FFF2-40B4-BE49-F238E27FC236}">
                <a16:creationId xmlns:a16="http://schemas.microsoft.com/office/drawing/2014/main" id="{A5014E05-E7BF-4D1C-95E6-B8B4B225D789}"/>
              </a:ext>
            </a:extLst>
          </p:cNvPr>
          <p:cNvSpPr txBox="1"/>
          <p:nvPr/>
        </p:nvSpPr>
        <p:spPr>
          <a:xfrm>
            <a:off x="1244872" y="5555052"/>
            <a:ext cx="6175662" cy="369332"/>
          </a:xfrm>
          <a:prstGeom prst="rect">
            <a:avLst/>
          </a:prstGeom>
          <a:noFill/>
        </p:spPr>
        <p:txBody>
          <a:bodyPr wrap="square">
            <a:spAutoFit/>
          </a:bodyPr>
          <a:lstStyle/>
          <a:p>
            <a:r>
              <a:rPr lang="en-US" altLang="zh-CN" sz="1800" dirty="0">
                <a:solidFill>
                  <a:srgbClr val="00B0F0"/>
                </a:solidFill>
              </a:rPr>
              <a:t>https://www.programmerall.com/article/1047978716/</a:t>
            </a:r>
            <a:endParaRPr lang="zh-CN" altLang="en-US" sz="1800" dirty="0">
              <a:solidFill>
                <a:srgbClr val="00B0F0"/>
              </a:solidFill>
            </a:endParaRPr>
          </a:p>
        </p:txBody>
      </p:sp>
    </p:spTree>
    <p:extLst>
      <p:ext uri="{BB962C8B-B14F-4D97-AF65-F5344CB8AC3E}">
        <p14:creationId xmlns:p14="http://schemas.microsoft.com/office/powerpoint/2010/main" val="2559372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4101187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24689" y="778741"/>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1752600"/>
            <a:ext cx="8153400" cy="4359275"/>
          </a:xfrm>
        </p:spPr>
        <p:txBody>
          <a:bodyPr/>
          <a:lstStyle/>
          <a:p>
            <a:pPr marL="0" indent="0" eaLnBrk="1" hangingPunct="1">
              <a:buNone/>
            </a:pPr>
            <a:r>
              <a:rPr lang="en-US" altLang="zh-CN" sz="2400" dirty="0">
                <a:latin typeface="Consolas" panose="020B0609020204030204" pitchFamily="49" charset="0"/>
              </a:rPr>
              <a:t>#include </a:t>
            </a:r>
            <a:r>
              <a:rPr lang="en-US" altLang="zh-CN" sz="2400" dirty="0" err="1">
                <a:latin typeface="Consolas" panose="020B0609020204030204" pitchFamily="49" charset="0"/>
              </a:rPr>
              <a:t>winuser.h</a:t>
            </a:r>
            <a:endParaRPr lang="en-US" altLang="zh-CN" sz="2400" dirty="0">
              <a:latin typeface="Consolas" panose="020B0609020204030204" pitchFamily="49" charset="0"/>
            </a:endParaRPr>
          </a:p>
          <a:p>
            <a:pPr marL="0" indent="0" eaLnBrk="1" hangingPunct="1">
              <a:buNone/>
            </a:pP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LRESULT </a:t>
            </a:r>
            <a:r>
              <a:rPr lang="en-US" altLang="zh-CN" sz="2400" dirty="0" err="1">
                <a:latin typeface="Consolas" panose="020B0609020204030204" pitchFamily="49" charset="0"/>
              </a:rPr>
              <a:t>SendMessage</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HWND   </a:t>
            </a:r>
            <a:r>
              <a:rPr lang="en-US" altLang="zh-CN" sz="2400" dirty="0" err="1">
                <a:latin typeface="Consolas" panose="020B0609020204030204" pitchFamily="49" charset="0"/>
              </a:rPr>
              <a:t>hWnd</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UINT   Msg,</a:t>
            </a:r>
          </a:p>
          <a:p>
            <a:pPr marL="0" indent="0" eaLnBrk="1" hangingPunct="1">
              <a:buNone/>
            </a:pPr>
            <a:r>
              <a:rPr lang="en-US" altLang="zh-CN" sz="2400" dirty="0">
                <a:latin typeface="Consolas" panose="020B0609020204030204" pitchFamily="49" charset="0"/>
              </a:rPr>
              <a:t>  [in] WPARAM </a:t>
            </a:r>
            <a:r>
              <a:rPr lang="en-US" altLang="zh-CN" sz="2400" dirty="0" err="1">
                <a:latin typeface="Consolas" panose="020B0609020204030204" pitchFamily="49" charset="0"/>
              </a:rPr>
              <a:t>wParam</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LPARAM </a:t>
            </a:r>
            <a:r>
              <a:rPr lang="en-US" altLang="zh-CN" sz="2400" dirty="0" err="1">
                <a:latin typeface="Consolas" panose="020B0609020204030204" pitchFamily="49" charset="0"/>
              </a:rPr>
              <a:t>lParam</a:t>
            </a: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a:t>
            </a:r>
          </a:p>
        </p:txBody>
      </p:sp>
    </p:spTree>
    <p:extLst>
      <p:ext uri="{BB962C8B-B14F-4D97-AF65-F5344CB8AC3E}">
        <p14:creationId xmlns:p14="http://schemas.microsoft.com/office/powerpoint/2010/main" val="1126607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a:latin typeface="Consolas" panose="020B0609020204030204" pitchFamily="49" charset="0"/>
              </a:rPr>
              <a:t>public </a:t>
            </a:r>
            <a:r>
              <a:rPr lang="en-US" altLang="zh-CN" sz="1900" dirty="0">
                <a:latin typeface="Consolas" panose="020B0609020204030204" pitchFamily="49" charset="0"/>
              </a:rPr>
              <a:t>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9486</TotalTime>
  <Words>3958</Words>
  <Application>Microsoft Office PowerPoint</Application>
  <PresentationFormat>宽屏</PresentationFormat>
  <Paragraphs>696</Paragraphs>
  <Slides>75</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75</vt:i4>
      </vt:variant>
    </vt:vector>
  </HeadingPairs>
  <TitlesOfParts>
    <vt:vector size="89"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WaitHandle类继承关系 </vt:lpstr>
      <vt:lpstr>线程如何接收消息?</vt:lpstr>
      <vt:lpstr>重写窗体消息处理函数</vt:lpstr>
      <vt:lpstr>内容提要 </vt:lpstr>
      <vt:lpstr>8.4 窗体自定义消息处理</vt:lpstr>
      <vt:lpstr>自定义消息应用流程</vt:lpstr>
      <vt:lpstr>C# 调用 SendMessage</vt:lpstr>
      <vt:lpstr>C++ 调用 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538</cp:revision>
  <dcterms:created xsi:type="dcterms:W3CDTF">2014-12-05T07:09:50Z</dcterms:created>
  <dcterms:modified xsi:type="dcterms:W3CDTF">2023-11-22T01:49:30Z</dcterms:modified>
</cp:coreProperties>
</file>