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4"/>
  </p:notesMasterIdLst>
  <p:sldIdLst>
    <p:sldId id="557" r:id="rId5"/>
    <p:sldId id="398" r:id="rId6"/>
    <p:sldId id="316" r:id="rId7"/>
    <p:sldId id="560" r:id="rId8"/>
    <p:sldId id="339" r:id="rId9"/>
    <p:sldId id="338" r:id="rId10"/>
    <p:sldId id="2008" r:id="rId11"/>
    <p:sldId id="2009" r:id="rId12"/>
    <p:sldId id="2010" r:id="rId13"/>
    <p:sldId id="456" r:id="rId14"/>
    <p:sldId id="457" r:id="rId15"/>
    <p:sldId id="570" r:id="rId16"/>
    <p:sldId id="571" r:id="rId17"/>
    <p:sldId id="569" r:id="rId18"/>
    <p:sldId id="458" r:id="rId19"/>
    <p:sldId id="459" r:id="rId20"/>
    <p:sldId id="460" r:id="rId21"/>
    <p:sldId id="461" r:id="rId22"/>
    <p:sldId id="465" r:id="rId23"/>
    <p:sldId id="462" r:id="rId24"/>
    <p:sldId id="463" r:id="rId25"/>
    <p:sldId id="572" r:id="rId26"/>
    <p:sldId id="464" r:id="rId27"/>
    <p:sldId id="415" r:id="rId28"/>
    <p:sldId id="416" r:id="rId29"/>
    <p:sldId id="417" r:id="rId30"/>
    <p:sldId id="428" r:id="rId31"/>
    <p:sldId id="466" r:id="rId32"/>
    <p:sldId id="387" r:id="rId33"/>
    <p:sldId id="388" r:id="rId34"/>
    <p:sldId id="389" r:id="rId35"/>
    <p:sldId id="467" r:id="rId36"/>
    <p:sldId id="468" r:id="rId37"/>
    <p:sldId id="559" r:id="rId38"/>
    <p:sldId id="558" r:id="rId39"/>
    <p:sldId id="561" r:id="rId40"/>
    <p:sldId id="562" r:id="rId41"/>
    <p:sldId id="469" r:id="rId42"/>
    <p:sldId id="470" r:id="rId43"/>
    <p:sldId id="471" r:id="rId44"/>
    <p:sldId id="2001" r:id="rId45"/>
    <p:sldId id="2007" r:id="rId46"/>
    <p:sldId id="472" r:id="rId47"/>
    <p:sldId id="473" r:id="rId48"/>
    <p:sldId id="573" r:id="rId49"/>
    <p:sldId id="563" r:id="rId50"/>
    <p:sldId id="564" r:id="rId51"/>
    <p:sldId id="474" r:id="rId52"/>
    <p:sldId id="475" r:id="rId53"/>
    <p:sldId id="476" r:id="rId54"/>
    <p:sldId id="477" r:id="rId55"/>
    <p:sldId id="478" r:id="rId56"/>
    <p:sldId id="479" r:id="rId57"/>
    <p:sldId id="480" r:id="rId58"/>
    <p:sldId id="565" r:id="rId59"/>
    <p:sldId id="566"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567" r:id="rId76"/>
    <p:sldId id="568" r:id="rId77"/>
    <p:sldId id="496" r:id="rId78"/>
    <p:sldId id="497" r:id="rId79"/>
    <p:sldId id="498" r:id="rId80"/>
    <p:sldId id="499" r:id="rId81"/>
    <p:sldId id="500" r:id="rId82"/>
    <p:sldId id="455" r:id="rId8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68269" autoAdjust="0"/>
  </p:normalViewPr>
  <p:slideViewPr>
    <p:cSldViewPr snapToGrid="0">
      <p:cViewPr varScale="1">
        <p:scale>
          <a:sx n="114" d="100"/>
          <a:sy n="114" d="100"/>
        </p:scale>
        <p:origin x="4278" y="10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46569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https://www.geeksforgeeks.org/difference-between-concurrency-and-parallelism/</a:t>
            </a:r>
          </a:p>
          <a:p>
            <a:endParaRPr lang="en-US" altLang="zh-CN" dirty="0"/>
          </a:p>
          <a:p>
            <a:r>
              <a:rPr lang="en-US" altLang="zh-CN" dirty="0"/>
              <a:t>interleave vs simultaneous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4537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r>
              <a:rPr lang="en-US" altLang="zh-CN" dirty="0"/>
              <a:t>https://techcommunity.microsoft.com/t5/ask-the-performance-team/windows-architecture-the-basics/ba-p/372345</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44</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45</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70</a:t>
            </a:fld>
            <a:endParaRPr lang="zh-CN" altLang="en-US"/>
          </a:p>
        </p:txBody>
      </p:sp>
    </p:spTree>
    <p:extLst>
      <p:ext uri="{BB962C8B-B14F-4D97-AF65-F5344CB8AC3E}">
        <p14:creationId xmlns:p14="http://schemas.microsoft.com/office/powerpoint/2010/main" val="2232206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77</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78</a:t>
            </a:fld>
            <a:endParaRPr lang="zh-CN" altLang="en-US"/>
          </a:p>
        </p:txBody>
      </p:sp>
    </p:spTree>
    <p:extLst>
      <p:ext uri="{BB962C8B-B14F-4D97-AF65-F5344CB8AC3E}">
        <p14:creationId xmlns:p14="http://schemas.microsoft.com/office/powerpoint/2010/main" val="265955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Portable Operating System Interface</a:t>
            </a:r>
            <a:r>
              <a:rPr lang="zh-CN" altLang="en-US" sz="1200" b="0" i="0" kern="1200" dirty="0">
                <a:solidFill>
                  <a:schemeClr val="tx1"/>
                </a:solidFill>
                <a:effectLst/>
                <a:latin typeface="+mn-lt"/>
                <a:ea typeface="+mn-ea"/>
                <a:cs typeface="+mn-cs"/>
              </a:rPr>
              <a:t>（可移植操作系统接口）</a:t>
            </a:r>
            <a:r>
              <a:rPr lang="en-US" altLang="zh-CN" sz="1200" b="0" i="0" kern="1200" dirty="0">
                <a:solidFill>
                  <a:schemeClr val="tx1"/>
                </a:solidFill>
                <a:effectLst/>
                <a:latin typeface="+mn-lt"/>
                <a:ea typeface="+mn-ea"/>
                <a:cs typeface="+mn-cs"/>
              </a:rPr>
              <a:t>of Unix</a:t>
            </a:r>
            <a:r>
              <a:rPr lang="en-US" altLang="en-US" dirty="0">
                <a:latin typeface="Times New Roman" panose="02020603050405020304" pitchFamily="18" charset="0"/>
              </a:rPr>
              <a:t>，</a:t>
            </a:r>
            <a:r>
              <a:rPr lang="zh-CN" altLang="en-US" dirty="0">
                <a:latin typeface="Times New Roman" panose="02020603050405020304" pitchFamily="18" charset="0"/>
              </a:rPr>
              <a:t>是</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计算机学会制订的一系列</a:t>
            </a:r>
            <a:r>
              <a:rPr lang="zh-CN" altLang="en-US" dirty="0">
                <a:latin typeface="Times New Roman" panose="02020603050405020304" pitchFamily="18" charset="0"/>
              </a:rPr>
              <a:t>操作系统接口标准。</a:t>
            </a:r>
            <a:endParaRPr lang="en-US" altLang="zh-CN" dirty="0">
              <a:latin typeface="Times New Roman" panose="02020603050405020304" pitchFamily="18" charset="0"/>
            </a:endParaRPr>
          </a:p>
          <a:p>
            <a:r>
              <a:rPr lang="zh-CN" altLang="en-US" dirty="0">
                <a:latin typeface="Times New Roman" panose="02020603050405020304" pitchFamily="18" charset="0"/>
              </a:rPr>
              <a:t>它定义了编写可移植程序的规则和技术</a:t>
            </a:r>
            <a:r>
              <a:rPr lang="zh-CN" altLang="en-US" sz="1200" b="0" i="0" kern="1200" dirty="0">
                <a:solidFill>
                  <a:schemeClr val="tx1"/>
                </a:solidFill>
                <a:effectLst/>
                <a:latin typeface="+mn-lt"/>
                <a:ea typeface="+mn-ea"/>
                <a:cs typeface="+mn-cs"/>
              </a:rPr>
              <a:t>，用于维护操作系统之间的兼容性</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代码级兼容</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命令行 </a:t>
            </a:r>
            <a:r>
              <a:rPr lang="en-US" altLang="zh-CN" dirty="0">
                <a:latin typeface="Times New Roman" panose="02020603050405020304" pitchFamily="18" charset="0"/>
              </a:rPr>
              <a:t>shell </a:t>
            </a:r>
            <a:r>
              <a:rPr lang="zh-CN" altLang="en-US" dirty="0">
                <a:latin typeface="Times New Roman" panose="02020603050405020304" pitchFamily="18" charset="0"/>
              </a:rPr>
              <a:t>操作兼容</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4748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1565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https://learn.microsoft.com/en-us/training/modules/explore-windows-architecture/3-examine-windows-client-architecture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9888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cxnSp>
        <p:nvCxnSpPr>
          <p:cNvPr id="9" name="直接连接符 8">
            <a:extLst>
              <a:ext uri="{FF2B5EF4-FFF2-40B4-BE49-F238E27FC236}">
                <a16:creationId xmlns:a16="http://schemas.microsoft.com/office/drawing/2014/main" id="{42C17E69-C6E4-472A-A439-22A890D74BC7}"/>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cxnSp>
        <p:nvCxnSpPr>
          <p:cNvPr id="9" name="直接连接符 8">
            <a:extLst>
              <a:ext uri="{FF2B5EF4-FFF2-40B4-BE49-F238E27FC236}">
                <a16:creationId xmlns:a16="http://schemas.microsoft.com/office/drawing/2014/main" id="{D50E50A6-0ED0-47E9-8440-D9FD36BFA970}"/>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parallelism</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702870" y="3429000"/>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
        <p:nvSpPr>
          <p:cNvPr id="5" name="标注: 左右箭头 4">
            <a:extLst>
              <a:ext uri="{FF2B5EF4-FFF2-40B4-BE49-F238E27FC236}">
                <a16:creationId xmlns:a16="http://schemas.microsoft.com/office/drawing/2014/main" id="{53F6E663-81D4-48D0-BA04-221536884629}"/>
              </a:ext>
            </a:extLst>
          </p:cNvPr>
          <p:cNvSpPr/>
          <p:nvPr/>
        </p:nvSpPr>
        <p:spPr>
          <a:xfrm rot="16200000">
            <a:off x="10420911" y="3274598"/>
            <a:ext cx="989424" cy="2366488"/>
          </a:xfrm>
          <a:prstGeom prst="leftRightArrowCallout">
            <a:avLst>
              <a:gd name="adj1" fmla="val 22240"/>
              <a:gd name="adj2" fmla="val 25000"/>
              <a:gd name="adj3" fmla="val 11136"/>
              <a:gd name="adj4" fmla="val 28809"/>
            </a:avLst>
          </a:prstGeom>
          <a:noFill/>
          <a:ln w="12700" cap="flat" cmpd="sng" algn="ctr">
            <a:solidFill>
              <a:srgbClr val="002060"/>
            </a:solidFill>
            <a:prstDash val="solid"/>
            <a:round/>
            <a:headEnd type="none" w="med" len="med"/>
            <a:tailEnd type="none" w="med" len="med"/>
          </a:ln>
        </p:spPr>
        <p:txBody>
          <a:bodyPr vert="eaVert" wrap="none" lIns="0" tIns="0" rIns="0" bIns="0" numCol="1" rtlCol="0" anchor="ctr" anchorCtr="0" compatLnSpc="1"/>
          <a:lstStyle/>
          <a:p>
            <a:pPr algn="ctr" defTabSz="914400" eaLnBrk="0" fontAlgn="base" hangingPunct="0">
              <a:spcBef>
                <a:spcPct val="0"/>
              </a:spcBef>
              <a:spcAft>
                <a:spcPct val="0"/>
              </a:spcAft>
            </a:pPr>
            <a:endParaRPr lang="en-US" altLang="zh-CN" sz="1600" dirty="0">
              <a:solidFill>
                <a:schemeClr val="bg2">
                  <a:lumMod val="10000"/>
                </a:schemeClr>
              </a:solidFill>
            </a:endParaRPr>
          </a:p>
          <a:p>
            <a:pPr algn="ctr" defTabSz="914400" eaLnBrk="0" fontAlgn="base" hangingPunct="0">
              <a:spcBef>
                <a:spcPct val="0"/>
              </a:spcBef>
              <a:spcAft>
                <a:spcPct val="0"/>
              </a:spcAft>
            </a:pPr>
            <a:r>
              <a:rPr lang="en-US" altLang="zh-CN" sz="1600" dirty="0">
                <a:solidFill>
                  <a:schemeClr val="bg2">
                    <a:lumMod val="10000"/>
                  </a:schemeClr>
                </a:solidFill>
              </a:rPr>
              <a:t>interleave vs simultaneous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130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并发执行</a:t>
            </a: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
        <p:nvSpPr>
          <p:cNvPr id="3" name="矩形 2">
            <a:extLst>
              <a:ext uri="{FF2B5EF4-FFF2-40B4-BE49-F238E27FC236}">
                <a16:creationId xmlns:a16="http://schemas.microsoft.com/office/drawing/2014/main" id="{ADC4D8E4-50EA-4E85-82B6-DA4F40287C71}"/>
              </a:ext>
            </a:extLst>
          </p:cNvPr>
          <p:cNvSpPr/>
          <p:nvPr/>
        </p:nvSpPr>
        <p:spPr>
          <a:xfrm>
            <a:off x="7306713" y="1362422"/>
            <a:ext cx="1789849" cy="307777"/>
          </a:xfrm>
          <a:prstGeom prst="rect">
            <a:avLst/>
          </a:prstGeom>
        </p:spPr>
        <p:txBody>
          <a:bodyPr wrap="none">
            <a:spAutoFit/>
          </a:bodyPr>
          <a:lstStyle/>
          <a:p>
            <a:r>
              <a:rPr lang="en-US" altLang="zh-CN" dirty="0"/>
              <a:t>Process Control Block </a:t>
            </a:r>
            <a:endParaRPr lang="zh-CN" altLang="en-US" dirty="0"/>
          </a:p>
        </p:txBody>
      </p:sp>
    </p:spTree>
    <p:extLst>
      <p:ext uri="{BB962C8B-B14F-4D97-AF65-F5344CB8AC3E}">
        <p14:creationId xmlns:p14="http://schemas.microsoft.com/office/powerpoint/2010/main" val="20018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 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10/11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7" name="图片 6">
            <a:extLst>
              <a:ext uri="{FF2B5EF4-FFF2-40B4-BE49-F238E27FC236}">
                <a16:creationId xmlns:a16="http://schemas.microsoft.com/office/drawing/2014/main" id="{B6D2485C-2D4E-4E56-840C-6A5E03098DF1}"/>
              </a:ext>
            </a:extLst>
          </p:cNvPr>
          <p:cNvPicPr>
            <a:picLocks noChangeAspect="1"/>
          </p:cNvPicPr>
          <p:nvPr/>
        </p:nvPicPr>
        <p:blipFill>
          <a:blip r:embed="rId3"/>
          <a:stretch>
            <a:fillRect/>
          </a:stretch>
        </p:blipFill>
        <p:spPr>
          <a:xfrm>
            <a:off x="3426529" y="-16779"/>
            <a:ext cx="5390300" cy="6911215"/>
          </a:xfrm>
          <a:prstGeom prst="rect">
            <a:avLst/>
          </a:prstGeom>
        </p:spPr>
      </p:pic>
    </p:spTree>
    <p:extLst>
      <p:ext uri="{BB962C8B-B14F-4D97-AF65-F5344CB8AC3E}">
        <p14:creationId xmlns:p14="http://schemas.microsoft.com/office/powerpoint/2010/main" val="1127983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4185761"/>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www.whu.edu.cn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dirty="0"/>
              <a:t>上机练习</a:t>
            </a:r>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Linux Architecture</a:t>
            </a:r>
          </a:p>
        </p:txBody>
      </p:sp>
      <p:pic>
        <p:nvPicPr>
          <p:cNvPr id="2" name="图片 1">
            <a:extLst>
              <a:ext uri="{FF2B5EF4-FFF2-40B4-BE49-F238E27FC236}">
                <a16:creationId xmlns:a16="http://schemas.microsoft.com/office/drawing/2014/main" id="{F082A141-CE29-4675-AAC5-8D1088A60C39}"/>
              </a:ext>
            </a:extLst>
          </p:cNvPr>
          <p:cNvPicPr>
            <a:picLocks noChangeAspect="1"/>
          </p:cNvPicPr>
          <p:nvPr/>
        </p:nvPicPr>
        <p:blipFill>
          <a:blip r:embed="rId3"/>
          <a:stretch>
            <a:fillRect/>
          </a:stretch>
        </p:blipFill>
        <p:spPr>
          <a:xfrm>
            <a:off x="3043766" y="2030900"/>
            <a:ext cx="5630524" cy="4037770"/>
          </a:xfrm>
          <a:prstGeom prst="rect">
            <a:avLst/>
          </a:prstGeom>
        </p:spPr>
      </p:pic>
      <p:sp>
        <p:nvSpPr>
          <p:cNvPr id="5" name="文本框 4">
            <a:extLst>
              <a:ext uri="{FF2B5EF4-FFF2-40B4-BE49-F238E27FC236}">
                <a16:creationId xmlns:a16="http://schemas.microsoft.com/office/drawing/2014/main" id="{CFAA300E-4541-4EB9-A27E-430E886D20C2}"/>
              </a:ext>
            </a:extLst>
          </p:cNvPr>
          <p:cNvSpPr txBox="1"/>
          <p:nvPr/>
        </p:nvSpPr>
        <p:spPr>
          <a:xfrm>
            <a:off x="418086" y="881122"/>
            <a:ext cx="10881885" cy="830997"/>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延申阅读</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https://github.com/LordNoteworthy/windows-internals/</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blob/master/windows-internals-6th-ed/chapter-02-system-architecture.md</a:t>
            </a:r>
          </a:p>
        </p:txBody>
      </p:sp>
    </p:spTree>
    <p:extLst>
      <p:ext uri="{BB962C8B-B14F-4D97-AF65-F5344CB8AC3E}">
        <p14:creationId xmlns:p14="http://schemas.microsoft.com/office/powerpoint/2010/main" val="197386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r>
              <a:rPr lang="en-US" altLang="en-US" dirty="0"/>
              <a:t>Windows client architecture</a:t>
            </a:r>
          </a:p>
        </p:txBody>
      </p:sp>
      <p:pic>
        <p:nvPicPr>
          <p:cNvPr id="6" name="图片 5">
            <a:extLst>
              <a:ext uri="{FF2B5EF4-FFF2-40B4-BE49-F238E27FC236}">
                <a16:creationId xmlns:a16="http://schemas.microsoft.com/office/drawing/2014/main" id="{D426F27A-56A8-4C71-86AB-78B97C5F4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619" y="1038725"/>
            <a:ext cx="7704762" cy="5200000"/>
          </a:xfrm>
          <a:prstGeom prst="rect">
            <a:avLst/>
          </a:prstGeom>
        </p:spPr>
      </p:pic>
      <p:sp>
        <p:nvSpPr>
          <p:cNvPr id="3" name="矩形 2">
            <a:extLst>
              <a:ext uri="{FF2B5EF4-FFF2-40B4-BE49-F238E27FC236}">
                <a16:creationId xmlns:a16="http://schemas.microsoft.com/office/drawing/2014/main" id="{51C6B047-9798-4FB8-B9DC-9789C70B68E2}"/>
              </a:ext>
            </a:extLst>
          </p:cNvPr>
          <p:cNvSpPr/>
          <p:nvPr/>
        </p:nvSpPr>
        <p:spPr>
          <a:xfrm>
            <a:off x="1345034" y="6078369"/>
            <a:ext cx="9644544" cy="307777"/>
          </a:xfrm>
          <a:prstGeom prst="rect">
            <a:avLst/>
          </a:prstGeom>
        </p:spPr>
        <p:txBody>
          <a:bodyPr wrap="square">
            <a:spAutoFit/>
          </a:bodyPr>
          <a:lstStyle/>
          <a:p>
            <a:r>
              <a:rPr lang="en-US" altLang="zh-CN" dirty="0"/>
              <a:t>https://support.microsoft.com/en-us/windows/create-installation-media-for-windows-99a58364-8c02-206f-aa6f-40c3b507420d</a:t>
            </a:r>
            <a:endParaRPr lang="zh-CN" altLang="en-US" dirty="0"/>
          </a:p>
        </p:txBody>
      </p:sp>
    </p:spTree>
    <p:extLst>
      <p:ext uri="{BB962C8B-B14F-4D97-AF65-F5344CB8AC3E}">
        <p14:creationId xmlns:p14="http://schemas.microsoft.com/office/powerpoint/2010/main" val="416256168"/>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15403</TotalTime>
  <Words>5231</Words>
  <Application>Microsoft Office PowerPoint</Application>
  <PresentationFormat>宽屏</PresentationFormat>
  <Paragraphs>774</Paragraphs>
  <Slides>79</Slides>
  <Notes>35</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79</vt:i4>
      </vt:variant>
    </vt:vector>
  </HeadingPairs>
  <TitlesOfParts>
    <vt:vector size="102" baseType="lpstr">
      <vt:lpstr>Courier</vt:lpstr>
      <vt:lpstr>Monotype Sorts</vt:lpstr>
      <vt:lpstr>ＭＳ Ｐゴシック</vt:lpstr>
      <vt:lpstr>ＭＳ Ｐゴシック</vt:lpstr>
      <vt:lpstr>宋体</vt:lpstr>
      <vt:lpstr>微软雅黑</vt:lpstr>
      <vt:lpstr>微软雅黑 Light</vt:lpstr>
      <vt:lpstr>新宋体</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10/11 Architecture</vt:lpstr>
      <vt:lpstr>Depiction of Windows 10 Architecture</vt:lpstr>
      <vt:lpstr>Linux Architecture</vt:lpstr>
      <vt:lpstr>Windows client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parallelism）</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vt:lpstr>
      <vt:lpstr>THANK YOU !</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Jicheng</dc:creator>
  <cp:lastModifiedBy>Jicheng Hu</cp:lastModifiedBy>
  <cp:revision>2050</cp:revision>
  <dcterms:created xsi:type="dcterms:W3CDTF">2014-12-05T07:09:50Z</dcterms:created>
  <dcterms:modified xsi:type="dcterms:W3CDTF">2023-10-19T13:53:32Z</dcterms:modified>
</cp:coreProperties>
</file>