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6" r:id="rId2"/>
  </p:sldMasterIdLst>
  <p:notesMasterIdLst>
    <p:notesMasterId r:id="rId79"/>
  </p:notesMasterIdLst>
  <p:handoutMasterIdLst>
    <p:handoutMasterId r:id="rId80"/>
  </p:handoutMasterIdLst>
  <p:sldIdLst>
    <p:sldId id="503" r:id="rId3"/>
    <p:sldId id="558" r:id="rId4"/>
    <p:sldId id="562" r:id="rId5"/>
    <p:sldId id="504" r:id="rId6"/>
    <p:sldId id="565" r:id="rId7"/>
    <p:sldId id="378" r:id="rId8"/>
    <p:sldId id="564" r:id="rId9"/>
    <p:sldId id="507" r:id="rId10"/>
    <p:sldId id="520" r:id="rId11"/>
    <p:sldId id="567" r:id="rId12"/>
    <p:sldId id="506" r:id="rId13"/>
    <p:sldId id="510" r:id="rId14"/>
    <p:sldId id="511" r:id="rId15"/>
    <p:sldId id="512" r:id="rId16"/>
    <p:sldId id="513" r:id="rId17"/>
    <p:sldId id="566" r:id="rId18"/>
    <p:sldId id="508" r:id="rId19"/>
    <p:sldId id="509" r:id="rId20"/>
    <p:sldId id="515" r:id="rId21"/>
    <p:sldId id="516" r:id="rId22"/>
    <p:sldId id="569" r:id="rId23"/>
    <p:sldId id="563" r:id="rId24"/>
    <p:sldId id="517" r:id="rId25"/>
    <p:sldId id="518" r:id="rId26"/>
    <p:sldId id="519" r:id="rId27"/>
    <p:sldId id="568" r:id="rId28"/>
    <p:sldId id="521" r:id="rId29"/>
    <p:sldId id="522" r:id="rId30"/>
    <p:sldId id="523" r:id="rId31"/>
    <p:sldId id="524" r:id="rId32"/>
    <p:sldId id="525" r:id="rId33"/>
    <p:sldId id="559" r:id="rId34"/>
    <p:sldId id="570" r:id="rId35"/>
    <p:sldId id="526" r:id="rId36"/>
    <p:sldId id="571" r:id="rId37"/>
    <p:sldId id="527" r:id="rId38"/>
    <p:sldId id="528" r:id="rId39"/>
    <p:sldId id="529" r:id="rId40"/>
    <p:sldId id="530" r:id="rId41"/>
    <p:sldId id="531" r:id="rId42"/>
    <p:sldId id="532" r:id="rId43"/>
    <p:sldId id="572" r:id="rId44"/>
    <p:sldId id="574" r:id="rId45"/>
    <p:sldId id="575" r:id="rId46"/>
    <p:sldId id="533" r:id="rId47"/>
    <p:sldId id="534" r:id="rId48"/>
    <p:sldId id="535" r:id="rId49"/>
    <p:sldId id="536" r:id="rId50"/>
    <p:sldId id="576" r:id="rId51"/>
    <p:sldId id="537" r:id="rId52"/>
    <p:sldId id="538" r:id="rId53"/>
    <p:sldId id="539" r:id="rId54"/>
    <p:sldId id="577" r:id="rId55"/>
    <p:sldId id="540" r:id="rId56"/>
    <p:sldId id="541" r:id="rId57"/>
    <p:sldId id="542" r:id="rId58"/>
    <p:sldId id="543" r:id="rId59"/>
    <p:sldId id="544" r:id="rId60"/>
    <p:sldId id="573" r:id="rId61"/>
    <p:sldId id="578" r:id="rId62"/>
    <p:sldId id="579" r:id="rId63"/>
    <p:sldId id="545" r:id="rId64"/>
    <p:sldId id="547" r:id="rId65"/>
    <p:sldId id="581" r:id="rId66"/>
    <p:sldId id="546" r:id="rId67"/>
    <p:sldId id="548" r:id="rId68"/>
    <p:sldId id="582" r:id="rId69"/>
    <p:sldId id="549" r:id="rId70"/>
    <p:sldId id="550" r:id="rId71"/>
    <p:sldId id="551" r:id="rId72"/>
    <p:sldId id="552" r:id="rId73"/>
    <p:sldId id="553" r:id="rId74"/>
    <p:sldId id="580" r:id="rId75"/>
    <p:sldId id="554" r:id="rId76"/>
    <p:sldId id="555" r:id="rId77"/>
    <p:sldId id="455" r:id="rId78"/>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480" autoAdjust="0"/>
  </p:normalViewPr>
  <p:slideViewPr>
    <p:cSldViewPr snapToGrid="0">
      <p:cViewPr varScale="1">
        <p:scale>
          <a:sx n="135" d="100"/>
          <a:sy n="135" d="100"/>
        </p:scale>
        <p:origin x="3546" y="114"/>
      </p:cViewPr>
      <p:guideLst/>
    </p:cSldViewPr>
  </p:slid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127" d="100"/>
          <a:sy n="127" d="100"/>
        </p:scale>
        <p:origin x="7548" y="13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10.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9.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0.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9.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3.1 </a:t>
          </a:r>
          <a:r>
            <a:rPr lang="zh-CN" altLang="en-US" sz="2800" dirty="0">
              <a:latin typeface="微软雅黑" panose="020B0503020204020204" pitchFamily="34" charset="-122"/>
              <a:ea typeface="微软雅黑" panose="020B0503020204020204" pitchFamily="34" charset="-122"/>
            </a:rPr>
            <a:t>线程及其创建过程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3.2 </a:t>
          </a:r>
          <a:r>
            <a:rPr lang="zh-CN" altLang="zh-CN" sz="2800" dirty="0">
              <a:latin typeface="微软雅黑" panose="020B0503020204020204" pitchFamily="34" charset="-122"/>
              <a:ea typeface="微软雅黑" panose="020B0503020204020204" pitchFamily="34" charset="-122"/>
            </a:rPr>
            <a:t>线程跨域访问</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3.3 </a:t>
          </a:r>
          <a:r>
            <a:rPr lang="zh-CN" altLang="zh-CN" sz="2800" dirty="0">
              <a:latin typeface="微软雅黑" panose="020B0503020204020204" pitchFamily="34" charset="-122"/>
              <a:ea typeface="微软雅黑" panose="020B0503020204020204" pitchFamily="34" charset="-122"/>
            </a:rPr>
            <a:t>线程同步与异步</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r>
            <a:rPr lang="en-US" altLang="zh-CN" sz="2800" dirty="0">
              <a:latin typeface="微软雅黑" panose="020B0503020204020204" pitchFamily="34" charset="-122"/>
              <a:ea typeface="微软雅黑" panose="020B0503020204020204" pitchFamily="34" charset="-122"/>
            </a:rPr>
            <a:t>3.4 </a:t>
          </a:r>
          <a:r>
            <a:rPr lang="zh-CN" altLang="zh-CN" sz="2800" dirty="0">
              <a:latin typeface="微软雅黑" panose="020B0503020204020204" pitchFamily="34" charset="-122"/>
              <a:ea typeface="微软雅黑" panose="020B0503020204020204" pitchFamily="34" charset="-122"/>
            </a:rPr>
            <a:t>线程间同步模式</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通信机制</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3.5 </a:t>
          </a:r>
          <a:r>
            <a:rPr lang="zh-CN" altLang="zh-CN" sz="2800" dirty="0">
              <a:latin typeface="微软雅黑" panose="020B0503020204020204" pitchFamily="34" charset="-122"/>
              <a:ea typeface="微软雅黑" panose="020B0503020204020204" pitchFamily="34" charset="-122"/>
            </a:rPr>
            <a:t>线程的同步与死锁</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custScaleX="103600" custLinFactNeighborX="-1199">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bg2">
                  <a:lumMod val="25000"/>
                </a:schemeClr>
              </a:solidFill>
              <a:latin typeface="微软雅黑" panose="020B0503020204020204" pitchFamily="34" charset="-122"/>
              <a:ea typeface="微软雅黑" panose="020B0503020204020204" pitchFamily="34" charset="-122"/>
            </a:rPr>
            <a:t>3.1 </a:t>
          </a:r>
          <a:r>
            <a:rPr lang="zh-CN" altLang="en-US" sz="2800" dirty="0">
              <a:solidFill>
                <a:schemeClr val="bg2">
                  <a:lumMod val="25000"/>
                </a:schemeClr>
              </a:solidFill>
              <a:latin typeface="微软雅黑" panose="020B0503020204020204" pitchFamily="34" charset="-122"/>
              <a:ea typeface="微软雅黑" panose="020B0503020204020204" pitchFamily="34" charset="-122"/>
            </a:rPr>
            <a:t>线程及其创建过程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bg2">
                  <a:lumMod val="25000"/>
                </a:schemeClr>
              </a:solidFill>
              <a:latin typeface="微软雅黑" panose="020B0503020204020204" pitchFamily="34" charset="-122"/>
              <a:ea typeface="微软雅黑" panose="020B0503020204020204" pitchFamily="34" charset="-122"/>
            </a:rPr>
            <a:t>3.2 </a:t>
          </a:r>
          <a:r>
            <a:rPr lang="zh-CN" altLang="zh-CN" sz="2800" dirty="0">
              <a:solidFill>
                <a:schemeClr val="bg2">
                  <a:lumMod val="25000"/>
                </a:schemeClr>
              </a:solidFill>
              <a:latin typeface="微软雅黑" panose="020B0503020204020204" pitchFamily="34" charset="-122"/>
              <a:ea typeface="微软雅黑" panose="020B0503020204020204" pitchFamily="34" charset="-122"/>
            </a:rPr>
            <a:t>线程跨域访问</a:t>
          </a:r>
          <a:endParaRPr lang="zh-CN" altLang="en-US" sz="2800" dirty="0">
            <a:solidFill>
              <a:schemeClr val="bg2">
                <a:lumMod val="2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bg2">
                  <a:lumMod val="25000"/>
                </a:schemeClr>
              </a:solidFill>
              <a:latin typeface="微软雅黑" panose="020B0503020204020204" pitchFamily="34" charset="-122"/>
              <a:ea typeface="微软雅黑" panose="020B0503020204020204" pitchFamily="34" charset="-122"/>
            </a:rPr>
            <a:t>3.3 </a:t>
          </a:r>
          <a:r>
            <a:rPr lang="zh-CN" altLang="zh-CN" sz="2800" dirty="0">
              <a:solidFill>
                <a:schemeClr val="bg2">
                  <a:lumMod val="25000"/>
                </a:schemeClr>
              </a:solidFill>
              <a:latin typeface="微软雅黑" panose="020B0503020204020204" pitchFamily="34" charset="-122"/>
              <a:ea typeface="微软雅黑" panose="020B0503020204020204" pitchFamily="34" charset="-122"/>
            </a:rPr>
            <a:t>线程同步与异步</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r>
            <a:rPr lang="en-US" altLang="zh-CN" sz="2800" dirty="0">
              <a:solidFill>
                <a:schemeClr val="bg2">
                  <a:lumMod val="25000"/>
                </a:schemeClr>
              </a:solidFill>
              <a:latin typeface="微软雅黑" panose="020B0503020204020204" pitchFamily="34" charset="-122"/>
              <a:ea typeface="微软雅黑" panose="020B0503020204020204" pitchFamily="34" charset="-122"/>
            </a:rPr>
            <a:t>3.4 </a:t>
          </a:r>
          <a:r>
            <a:rPr lang="zh-CN" altLang="zh-CN" sz="2800" dirty="0">
              <a:solidFill>
                <a:schemeClr val="bg2">
                  <a:lumMod val="25000"/>
                </a:schemeClr>
              </a:solidFill>
              <a:latin typeface="微软雅黑" panose="020B0503020204020204" pitchFamily="34" charset="-122"/>
              <a:ea typeface="微软雅黑" panose="020B0503020204020204" pitchFamily="34" charset="-122"/>
            </a:rPr>
            <a:t>线程间同步模式</a:t>
          </a:r>
          <a:r>
            <a:rPr lang="en-US" altLang="zh-CN" sz="2800" dirty="0">
              <a:solidFill>
                <a:schemeClr val="bg2">
                  <a:lumMod val="25000"/>
                </a:schemeClr>
              </a:solidFill>
              <a:latin typeface="微软雅黑" panose="020B0503020204020204" pitchFamily="34" charset="-122"/>
              <a:ea typeface="微软雅黑" panose="020B0503020204020204" pitchFamily="34" charset="-122"/>
            </a:rPr>
            <a:t>/</a:t>
          </a:r>
          <a:r>
            <a:rPr lang="zh-CN" altLang="zh-CN" sz="2800" dirty="0">
              <a:solidFill>
                <a:schemeClr val="bg2">
                  <a:lumMod val="25000"/>
                </a:schemeClr>
              </a:solidFill>
              <a:latin typeface="微软雅黑" panose="020B0503020204020204" pitchFamily="34" charset="-122"/>
              <a:ea typeface="微软雅黑" panose="020B0503020204020204" pitchFamily="34" charset="-122"/>
            </a:rPr>
            <a:t>通信机制</a:t>
          </a:r>
          <a:endParaRPr lang="zh-CN" altLang="en-US" sz="2800" dirty="0">
            <a:solidFill>
              <a:schemeClr val="bg2">
                <a:lumMod val="25000"/>
              </a:schemeClr>
            </a:solidFill>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3.5 </a:t>
          </a:r>
          <a:r>
            <a:rPr lang="zh-CN" altLang="zh-CN" sz="2800" dirty="0">
              <a:latin typeface="微软雅黑" panose="020B0503020204020204" pitchFamily="34" charset="-122"/>
              <a:ea typeface="微软雅黑" panose="020B0503020204020204" pitchFamily="34" charset="-122"/>
            </a:rPr>
            <a:t>线程的同步与死锁</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custScaleX="103600" custLinFactNeighborX="-1199">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DC0E78D-28E0-4699-93B6-9DB7647E1854}" type="doc">
      <dgm:prSet loTypeId="urn:microsoft.com/office/officeart/2005/8/layout/cycle8" loCatId="cycle" qsTypeId="urn:microsoft.com/office/officeart/2005/8/quickstyle/simple1" qsCatId="simple" csTypeId="urn:microsoft.com/office/officeart/2005/8/colors/accent1_2" csCatId="accent1" phldr="1"/>
      <dgm:spPr/>
    </dgm:pt>
    <dgm:pt modelId="{2077979E-BA4B-4ACC-84CE-2B8A66B6AC0E}">
      <dgm:prSet phldrT="[文本]">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zh-CN" altLang="en-US" dirty="0">
              <a:latin typeface="微软雅黑" panose="020B0503020204020204" pitchFamily="34" charset="-122"/>
              <a:ea typeface="微软雅黑" panose="020B0503020204020204" pitchFamily="34" charset="-122"/>
            </a:rPr>
            <a:t>工作状态</a:t>
          </a:r>
        </a:p>
      </dgm:t>
    </dgm:pt>
    <dgm:pt modelId="{72AF20CC-F3A1-4E7C-9F4F-6605263E6D60}" type="parTrans" cxnId="{6DE0D236-3689-4D5F-A722-DBD7953E0791}">
      <dgm:prSet/>
      <dgm:spPr/>
      <dgm:t>
        <a:bodyPr/>
        <a:lstStyle/>
        <a:p>
          <a:endParaRPr lang="zh-CN" altLang="en-US">
            <a:latin typeface="微软雅黑" panose="020B0503020204020204" pitchFamily="34" charset="-122"/>
            <a:ea typeface="微软雅黑" panose="020B0503020204020204" pitchFamily="34" charset="-122"/>
          </a:endParaRPr>
        </a:p>
      </dgm:t>
    </dgm:pt>
    <dgm:pt modelId="{8F4334BF-631C-4B1D-83E9-DA7E848A0381}" type="sibTrans" cxnId="{6DE0D236-3689-4D5F-A722-DBD7953E0791}">
      <dgm:prSet/>
      <dgm:spPr/>
      <dgm:t>
        <a:bodyPr/>
        <a:lstStyle/>
        <a:p>
          <a:endParaRPr lang="zh-CN" altLang="en-US">
            <a:latin typeface="微软雅黑" panose="020B0503020204020204" pitchFamily="34" charset="-122"/>
            <a:ea typeface="微软雅黑" panose="020B0503020204020204" pitchFamily="34" charset="-122"/>
          </a:endParaRPr>
        </a:p>
      </dgm:t>
    </dgm:pt>
    <dgm:pt modelId="{AA83504C-390B-40F4-8F1D-A98EC43A72EE}">
      <dgm:prSet phldrT="[文本]"/>
      <dgm:spPr/>
      <dgm:t>
        <a:bodyPr/>
        <a:lstStyle/>
        <a:p>
          <a:r>
            <a:rPr lang="zh-CN" altLang="en-US" dirty="0">
              <a:latin typeface="微软雅黑" panose="020B0503020204020204" pitchFamily="34" charset="-122"/>
              <a:ea typeface="微软雅黑" panose="020B0503020204020204" pitchFamily="34" charset="-122"/>
            </a:rPr>
            <a:t>下次循环</a:t>
          </a:r>
        </a:p>
      </dgm:t>
    </dgm:pt>
    <dgm:pt modelId="{4FCDF2A7-D4B4-41A7-9F0D-5A626979DEA7}" type="parTrans" cxnId="{EECBA701-9AE9-42F4-8CF0-D5E8508BF979}">
      <dgm:prSet/>
      <dgm:spPr/>
      <dgm:t>
        <a:bodyPr/>
        <a:lstStyle/>
        <a:p>
          <a:endParaRPr lang="zh-CN" altLang="en-US">
            <a:latin typeface="微软雅黑" panose="020B0503020204020204" pitchFamily="34" charset="-122"/>
            <a:ea typeface="微软雅黑" panose="020B0503020204020204" pitchFamily="34" charset="-122"/>
          </a:endParaRPr>
        </a:p>
      </dgm:t>
    </dgm:pt>
    <dgm:pt modelId="{712285A4-5032-4AC1-9EA2-FD43ADDEDC25}" type="sibTrans" cxnId="{EECBA701-9AE9-42F4-8CF0-D5E8508BF979}">
      <dgm:prSet/>
      <dgm:spPr/>
      <dgm:t>
        <a:bodyPr/>
        <a:lstStyle/>
        <a:p>
          <a:endParaRPr lang="zh-CN" altLang="en-US">
            <a:latin typeface="微软雅黑" panose="020B0503020204020204" pitchFamily="34" charset="-122"/>
            <a:ea typeface="微软雅黑" panose="020B0503020204020204" pitchFamily="34" charset="-122"/>
          </a:endParaRPr>
        </a:p>
      </dgm:t>
    </dgm:pt>
    <dgm:pt modelId="{804EAF5C-334B-4853-A083-81D6DFC4A7AA}">
      <dgm:prSet phldrT="[文本]"/>
      <dgm:spPr>
        <a:solidFill>
          <a:srgbClr val="00B0F0"/>
        </a:solidFill>
      </dgm:spPr>
      <dgm:t>
        <a:bodyPr/>
        <a:lstStyle/>
        <a:p>
          <a:r>
            <a:rPr lang="zh-CN" altLang="en-US" dirty="0">
              <a:latin typeface="微软雅黑" panose="020B0503020204020204" pitchFamily="34" charset="-122"/>
              <a:ea typeface="微软雅黑" panose="020B0503020204020204" pitchFamily="34" charset="-122"/>
            </a:rPr>
            <a:t>检查事件状态</a:t>
          </a:r>
        </a:p>
      </dgm:t>
    </dgm:pt>
    <dgm:pt modelId="{8ACCCA41-5EBD-4DE7-BD4D-C88D18110C28}" type="parTrans" cxnId="{DEAF2F0C-9B51-442F-B4C5-2D00E8B21E34}">
      <dgm:prSet/>
      <dgm:spPr/>
      <dgm:t>
        <a:bodyPr/>
        <a:lstStyle/>
        <a:p>
          <a:endParaRPr lang="zh-CN" altLang="en-US">
            <a:latin typeface="微软雅黑" panose="020B0503020204020204" pitchFamily="34" charset="-122"/>
            <a:ea typeface="微软雅黑" panose="020B0503020204020204" pitchFamily="34" charset="-122"/>
          </a:endParaRPr>
        </a:p>
      </dgm:t>
    </dgm:pt>
    <dgm:pt modelId="{B4F7F840-0381-4287-BAF3-85E0DE3846AE}" type="sibTrans" cxnId="{DEAF2F0C-9B51-442F-B4C5-2D00E8B21E34}">
      <dgm:prSet/>
      <dgm:spPr/>
      <dgm:t>
        <a:bodyPr/>
        <a:lstStyle/>
        <a:p>
          <a:endParaRPr lang="zh-CN" altLang="en-US">
            <a:latin typeface="微软雅黑" panose="020B0503020204020204" pitchFamily="34" charset="-122"/>
            <a:ea typeface="微软雅黑" panose="020B0503020204020204" pitchFamily="34" charset="-122"/>
          </a:endParaRPr>
        </a:p>
      </dgm:t>
    </dgm:pt>
    <dgm:pt modelId="{18E35946-6EEA-4261-A6F7-56D8CF6082FC}" type="pres">
      <dgm:prSet presAssocID="{5DC0E78D-28E0-4699-93B6-9DB7647E1854}" presName="compositeShape" presStyleCnt="0">
        <dgm:presLayoutVars>
          <dgm:chMax val="7"/>
          <dgm:dir/>
          <dgm:resizeHandles val="exact"/>
        </dgm:presLayoutVars>
      </dgm:prSet>
      <dgm:spPr/>
    </dgm:pt>
    <dgm:pt modelId="{372B60BB-B9B1-453A-B6D2-4AD02F1B6DB9}" type="pres">
      <dgm:prSet presAssocID="{5DC0E78D-28E0-4699-93B6-9DB7647E1854}" presName="wedge1" presStyleLbl="node1" presStyleIdx="0" presStyleCnt="3"/>
      <dgm:spPr/>
    </dgm:pt>
    <dgm:pt modelId="{5EEC0F07-D06D-4A41-9E43-E293165B9E95}" type="pres">
      <dgm:prSet presAssocID="{5DC0E78D-28E0-4699-93B6-9DB7647E1854}" presName="dummy1a" presStyleCnt="0"/>
      <dgm:spPr/>
    </dgm:pt>
    <dgm:pt modelId="{0E276DCF-8642-4A0C-A442-E2AEDFB94E6B}" type="pres">
      <dgm:prSet presAssocID="{5DC0E78D-28E0-4699-93B6-9DB7647E1854}" presName="dummy1b" presStyleCnt="0"/>
      <dgm:spPr/>
    </dgm:pt>
    <dgm:pt modelId="{F4BB2644-9219-44B1-8179-DDEE079EB24D}" type="pres">
      <dgm:prSet presAssocID="{5DC0E78D-28E0-4699-93B6-9DB7647E1854}" presName="wedge1Tx" presStyleLbl="node1" presStyleIdx="0" presStyleCnt="3">
        <dgm:presLayoutVars>
          <dgm:chMax val="0"/>
          <dgm:chPref val="0"/>
          <dgm:bulletEnabled val="1"/>
        </dgm:presLayoutVars>
      </dgm:prSet>
      <dgm:spPr/>
    </dgm:pt>
    <dgm:pt modelId="{22AEF590-8552-44BC-B360-71A3E1C6D334}" type="pres">
      <dgm:prSet presAssocID="{5DC0E78D-28E0-4699-93B6-9DB7647E1854}" presName="wedge2" presStyleLbl="node1" presStyleIdx="1" presStyleCnt="3"/>
      <dgm:spPr/>
    </dgm:pt>
    <dgm:pt modelId="{CFBAB428-A1E6-43E1-AC25-EE1D6BD0139C}" type="pres">
      <dgm:prSet presAssocID="{5DC0E78D-28E0-4699-93B6-9DB7647E1854}" presName="dummy2a" presStyleCnt="0"/>
      <dgm:spPr/>
    </dgm:pt>
    <dgm:pt modelId="{3C9F1A28-BA88-49A6-9A02-E10CE721BDA2}" type="pres">
      <dgm:prSet presAssocID="{5DC0E78D-28E0-4699-93B6-9DB7647E1854}" presName="dummy2b" presStyleCnt="0"/>
      <dgm:spPr/>
    </dgm:pt>
    <dgm:pt modelId="{186CB542-A3E8-4E10-9CCD-D80534E3902A}" type="pres">
      <dgm:prSet presAssocID="{5DC0E78D-28E0-4699-93B6-9DB7647E1854}" presName="wedge2Tx" presStyleLbl="node1" presStyleIdx="1" presStyleCnt="3">
        <dgm:presLayoutVars>
          <dgm:chMax val="0"/>
          <dgm:chPref val="0"/>
          <dgm:bulletEnabled val="1"/>
        </dgm:presLayoutVars>
      </dgm:prSet>
      <dgm:spPr/>
    </dgm:pt>
    <dgm:pt modelId="{CC36D92F-DDD5-4390-8A3C-1855B2B0C1F7}" type="pres">
      <dgm:prSet presAssocID="{5DC0E78D-28E0-4699-93B6-9DB7647E1854}" presName="wedge3" presStyleLbl="node1" presStyleIdx="2" presStyleCnt="3"/>
      <dgm:spPr/>
    </dgm:pt>
    <dgm:pt modelId="{8E3FFA9F-5739-4094-89F3-7C87082B2148}" type="pres">
      <dgm:prSet presAssocID="{5DC0E78D-28E0-4699-93B6-9DB7647E1854}" presName="dummy3a" presStyleCnt="0"/>
      <dgm:spPr/>
    </dgm:pt>
    <dgm:pt modelId="{2206E480-7E4E-4101-860F-0A2711E8991D}" type="pres">
      <dgm:prSet presAssocID="{5DC0E78D-28E0-4699-93B6-9DB7647E1854}" presName="dummy3b" presStyleCnt="0"/>
      <dgm:spPr/>
    </dgm:pt>
    <dgm:pt modelId="{4EC544E8-8E3E-4313-AE56-79C16955FCBD}" type="pres">
      <dgm:prSet presAssocID="{5DC0E78D-28E0-4699-93B6-9DB7647E1854}" presName="wedge3Tx" presStyleLbl="node1" presStyleIdx="2" presStyleCnt="3">
        <dgm:presLayoutVars>
          <dgm:chMax val="0"/>
          <dgm:chPref val="0"/>
          <dgm:bulletEnabled val="1"/>
        </dgm:presLayoutVars>
      </dgm:prSet>
      <dgm:spPr/>
    </dgm:pt>
    <dgm:pt modelId="{14D2FA16-0A33-4138-96FB-2E9B8816A4A7}" type="pres">
      <dgm:prSet presAssocID="{8F4334BF-631C-4B1D-83E9-DA7E848A0381}" presName="arrowWedge1" presStyleLbl="fgSibTrans2D1" presStyleIdx="0" presStyleCnt="3"/>
      <dgm:spPr>
        <a:ln w="38100">
          <a:solidFill>
            <a:schemeClr val="tx1"/>
          </a:solidFill>
        </a:ln>
      </dgm:spPr>
    </dgm:pt>
    <dgm:pt modelId="{6880DB98-5777-41F2-8325-7270BB56EF94}" type="pres">
      <dgm:prSet presAssocID="{712285A4-5032-4AC1-9EA2-FD43ADDEDC25}" presName="arrowWedge2" presStyleLbl="fgSibTrans2D1" presStyleIdx="1" presStyleCnt="3"/>
      <dgm:spPr>
        <a:ln w="38100">
          <a:solidFill>
            <a:schemeClr val="tx1"/>
          </a:solidFill>
        </a:ln>
      </dgm:spPr>
    </dgm:pt>
    <dgm:pt modelId="{F34103FA-4063-4122-9082-5CB4C2CE52BA}" type="pres">
      <dgm:prSet presAssocID="{B4F7F840-0381-4287-BAF3-85E0DE3846AE}" presName="arrowWedge3" presStyleLbl="fgSibTrans2D1" presStyleIdx="2" presStyleCnt="3"/>
      <dgm:spPr>
        <a:ln w="28575">
          <a:solidFill>
            <a:schemeClr val="tx1"/>
          </a:solidFill>
        </a:ln>
      </dgm:spPr>
    </dgm:pt>
  </dgm:ptLst>
  <dgm:cxnLst>
    <dgm:cxn modelId="{EECBA701-9AE9-42F4-8CF0-D5E8508BF979}" srcId="{5DC0E78D-28E0-4699-93B6-9DB7647E1854}" destId="{AA83504C-390B-40F4-8F1D-A98EC43A72EE}" srcOrd="1" destOrd="0" parTransId="{4FCDF2A7-D4B4-41A7-9F0D-5A626979DEA7}" sibTransId="{712285A4-5032-4AC1-9EA2-FD43ADDEDC25}"/>
    <dgm:cxn modelId="{8942F40A-E456-49CF-8B00-B710765FA629}" type="presOf" srcId="{2077979E-BA4B-4ACC-84CE-2B8A66B6AC0E}" destId="{372B60BB-B9B1-453A-B6D2-4AD02F1B6DB9}" srcOrd="0" destOrd="0" presId="urn:microsoft.com/office/officeart/2005/8/layout/cycle8"/>
    <dgm:cxn modelId="{DEAF2F0C-9B51-442F-B4C5-2D00E8B21E34}" srcId="{5DC0E78D-28E0-4699-93B6-9DB7647E1854}" destId="{804EAF5C-334B-4853-A083-81D6DFC4A7AA}" srcOrd="2" destOrd="0" parTransId="{8ACCCA41-5EBD-4DE7-BD4D-C88D18110C28}" sibTransId="{B4F7F840-0381-4287-BAF3-85E0DE3846AE}"/>
    <dgm:cxn modelId="{BE0CC416-3B20-47D4-8653-EBE3C28DFD95}" type="presOf" srcId="{804EAF5C-334B-4853-A083-81D6DFC4A7AA}" destId="{4EC544E8-8E3E-4313-AE56-79C16955FCBD}" srcOrd="1" destOrd="0" presId="urn:microsoft.com/office/officeart/2005/8/layout/cycle8"/>
    <dgm:cxn modelId="{6DE0D236-3689-4D5F-A722-DBD7953E0791}" srcId="{5DC0E78D-28E0-4699-93B6-9DB7647E1854}" destId="{2077979E-BA4B-4ACC-84CE-2B8A66B6AC0E}" srcOrd="0" destOrd="0" parTransId="{72AF20CC-F3A1-4E7C-9F4F-6605263E6D60}" sibTransId="{8F4334BF-631C-4B1D-83E9-DA7E848A0381}"/>
    <dgm:cxn modelId="{2D8A583E-4DB6-43E5-A9DF-A906EB68552C}" type="presOf" srcId="{5DC0E78D-28E0-4699-93B6-9DB7647E1854}" destId="{18E35946-6EEA-4261-A6F7-56D8CF6082FC}" srcOrd="0" destOrd="0" presId="urn:microsoft.com/office/officeart/2005/8/layout/cycle8"/>
    <dgm:cxn modelId="{54E5DF4E-E8F4-45FF-B5FC-B457FBE9A132}" type="presOf" srcId="{2077979E-BA4B-4ACC-84CE-2B8A66B6AC0E}" destId="{F4BB2644-9219-44B1-8179-DDEE079EB24D}" srcOrd="1" destOrd="0" presId="urn:microsoft.com/office/officeart/2005/8/layout/cycle8"/>
    <dgm:cxn modelId="{421E80A1-45A9-446E-BEF0-4B11AA08B741}" type="presOf" srcId="{AA83504C-390B-40F4-8F1D-A98EC43A72EE}" destId="{186CB542-A3E8-4E10-9CCD-D80534E3902A}" srcOrd="1" destOrd="0" presId="urn:microsoft.com/office/officeart/2005/8/layout/cycle8"/>
    <dgm:cxn modelId="{3AACD3B5-B843-4B41-8218-C76169BA8E0B}" type="presOf" srcId="{804EAF5C-334B-4853-A083-81D6DFC4A7AA}" destId="{CC36D92F-DDD5-4390-8A3C-1855B2B0C1F7}" srcOrd="0" destOrd="0" presId="urn:microsoft.com/office/officeart/2005/8/layout/cycle8"/>
    <dgm:cxn modelId="{93E374EB-EADB-4D6E-AB7B-AB825797A8E1}" type="presOf" srcId="{AA83504C-390B-40F4-8F1D-A98EC43A72EE}" destId="{22AEF590-8552-44BC-B360-71A3E1C6D334}" srcOrd="0" destOrd="0" presId="urn:microsoft.com/office/officeart/2005/8/layout/cycle8"/>
    <dgm:cxn modelId="{C663CC3B-8C89-4422-84CE-B2B68E871E62}" type="presParOf" srcId="{18E35946-6EEA-4261-A6F7-56D8CF6082FC}" destId="{372B60BB-B9B1-453A-B6D2-4AD02F1B6DB9}" srcOrd="0" destOrd="0" presId="urn:microsoft.com/office/officeart/2005/8/layout/cycle8"/>
    <dgm:cxn modelId="{15A5EEDC-684F-41F8-AF6F-07A9E3188F29}" type="presParOf" srcId="{18E35946-6EEA-4261-A6F7-56D8CF6082FC}" destId="{5EEC0F07-D06D-4A41-9E43-E293165B9E95}" srcOrd="1" destOrd="0" presId="urn:microsoft.com/office/officeart/2005/8/layout/cycle8"/>
    <dgm:cxn modelId="{89BD4EE6-9C28-49A0-9B3B-0588BDCA78B2}" type="presParOf" srcId="{18E35946-6EEA-4261-A6F7-56D8CF6082FC}" destId="{0E276DCF-8642-4A0C-A442-E2AEDFB94E6B}" srcOrd="2" destOrd="0" presId="urn:microsoft.com/office/officeart/2005/8/layout/cycle8"/>
    <dgm:cxn modelId="{97B6E769-9B23-4889-A370-C77DDD39BC80}" type="presParOf" srcId="{18E35946-6EEA-4261-A6F7-56D8CF6082FC}" destId="{F4BB2644-9219-44B1-8179-DDEE079EB24D}" srcOrd="3" destOrd="0" presId="urn:microsoft.com/office/officeart/2005/8/layout/cycle8"/>
    <dgm:cxn modelId="{9B254C04-BF53-46B3-880C-6B8E2E9E9DD8}" type="presParOf" srcId="{18E35946-6EEA-4261-A6F7-56D8CF6082FC}" destId="{22AEF590-8552-44BC-B360-71A3E1C6D334}" srcOrd="4" destOrd="0" presId="urn:microsoft.com/office/officeart/2005/8/layout/cycle8"/>
    <dgm:cxn modelId="{48120EF7-D122-4FAD-B4BA-AA0384F4031B}" type="presParOf" srcId="{18E35946-6EEA-4261-A6F7-56D8CF6082FC}" destId="{CFBAB428-A1E6-43E1-AC25-EE1D6BD0139C}" srcOrd="5" destOrd="0" presId="urn:microsoft.com/office/officeart/2005/8/layout/cycle8"/>
    <dgm:cxn modelId="{7E238E0C-F0F4-4BF8-8FF0-81EC6A8EEF37}" type="presParOf" srcId="{18E35946-6EEA-4261-A6F7-56D8CF6082FC}" destId="{3C9F1A28-BA88-49A6-9A02-E10CE721BDA2}" srcOrd="6" destOrd="0" presId="urn:microsoft.com/office/officeart/2005/8/layout/cycle8"/>
    <dgm:cxn modelId="{83BDFB57-CD13-43BB-B3F0-8604FDA12FEF}" type="presParOf" srcId="{18E35946-6EEA-4261-A6F7-56D8CF6082FC}" destId="{186CB542-A3E8-4E10-9CCD-D80534E3902A}" srcOrd="7" destOrd="0" presId="urn:microsoft.com/office/officeart/2005/8/layout/cycle8"/>
    <dgm:cxn modelId="{DC79A7F9-2A8B-4E49-A107-DDCD983E4928}" type="presParOf" srcId="{18E35946-6EEA-4261-A6F7-56D8CF6082FC}" destId="{CC36D92F-DDD5-4390-8A3C-1855B2B0C1F7}" srcOrd="8" destOrd="0" presId="urn:microsoft.com/office/officeart/2005/8/layout/cycle8"/>
    <dgm:cxn modelId="{3D6F95B7-6532-4D6D-BDAF-0842A5E98699}" type="presParOf" srcId="{18E35946-6EEA-4261-A6F7-56D8CF6082FC}" destId="{8E3FFA9F-5739-4094-89F3-7C87082B2148}" srcOrd="9" destOrd="0" presId="urn:microsoft.com/office/officeart/2005/8/layout/cycle8"/>
    <dgm:cxn modelId="{1ED36954-D8C5-49B2-B21D-868F5BA38AA0}" type="presParOf" srcId="{18E35946-6EEA-4261-A6F7-56D8CF6082FC}" destId="{2206E480-7E4E-4101-860F-0A2711E8991D}" srcOrd="10" destOrd="0" presId="urn:microsoft.com/office/officeart/2005/8/layout/cycle8"/>
    <dgm:cxn modelId="{E79A3EA9-D293-4DC5-A1CD-E303B0D722CD}" type="presParOf" srcId="{18E35946-6EEA-4261-A6F7-56D8CF6082FC}" destId="{4EC544E8-8E3E-4313-AE56-79C16955FCBD}" srcOrd="11" destOrd="0" presId="urn:microsoft.com/office/officeart/2005/8/layout/cycle8"/>
    <dgm:cxn modelId="{509C4887-ADD8-4FCE-B324-63107676F023}" type="presParOf" srcId="{18E35946-6EEA-4261-A6F7-56D8CF6082FC}" destId="{14D2FA16-0A33-4138-96FB-2E9B8816A4A7}" srcOrd="12" destOrd="0" presId="urn:microsoft.com/office/officeart/2005/8/layout/cycle8"/>
    <dgm:cxn modelId="{750B4194-A4E2-4CFE-A217-48B190188BCE}" type="presParOf" srcId="{18E35946-6EEA-4261-A6F7-56D8CF6082FC}" destId="{6880DB98-5777-41F2-8325-7270BB56EF94}" srcOrd="13" destOrd="0" presId="urn:microsoft.com/office/officeart/2005/8/layout/cycle8"/>
    <dgm:cxn modelId="{FCE1033C-92A2-42C7-8D00-65260BAB5408}" type="presParOf" srcId="{18E35946-6EEA-4261-A6F7-56D8CF6082FC}" destId="{F34103FA-4063-4122-9082-5CB4C2CE52BA}"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C113FF-9EAA-49C8-AD61-99F781E45E18}" type="doc">
      <dgm:prSet loTypeId="urn:microsoft.com/office/officeart/2005/8/layout/process2" loCatId="process" qsTypeId="urn:microsoft.com/office/officeart/2005/8/quickstyle/simple1" qsCatId="simple" csTypeId="urn:microsoft.com/office/officeart/2005/8/colors/accent1_2" csCatId="accent1" phldr="1"/>
      <dgm:spPr/>
    </dgm:pt>
    <dgm:pt modelId="{E6792327-6DE9-42A6-9FFA-EE7B71D6A762}">
      <dgm:prSet phldrT="[文本]"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启动</a:t>
          </a:r>
        </a:p>
      </dgm:t>
    </dgm:pt>
    <dgm:pt modelId="{BA5E6761-1615-45A1-97FE-3BF022193265}" type="parTrans" cxnId="{2A07FDA4-DD56-401F-9D9B-65099BF4BCC8}">
      <dgm:prSet/>
      <dgm:spPr/>
      <dgm:t>
        <a:bodyPr/>
        <a:lstStyle/>
        <a:p>
          <a:endParaRPr lang="zh-CN" altLang="en-US"/>
        </a:p>
      </dgm:t>
    </dgm:pt>
    <dgm:pt modelId="{EC4A2E55-09B3-44D7-A4A4-854C795151E1}" type="sibTrans" cxnId="{2A07FDA4-DD56-401F-9D9B-65099BF4BCC8}">
      <dgm:prSet/>
      <dgm:spPr/>
      <dgm:t>
        <a:bodyPr/>
        <a:lstStyle/>
        <a:p>
          <a:endParaRPr lang="zh-CN" altLang="en-US"/>
        </a:p>
      </dgm:t>
    </dgm:pt>
    <dgm:pt modelId="{0DD61A6A-B2C3-4FE8-A478-E9C3B703EF4E}">
      <dgm:prSet phldrT="[文本]"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执行任务</a:t>
          </a:r>
          <a:endParaRPr lang="zh-CN" altLang="en-US" sz="2000">
            <a:solidFill>
              <a:srgbClr val="002060"/>
            </a:solidFill>
          </a:endParaRPr>
        </a:p>
      </dgm:t>
    </dgm:pt>
    <dgm:pt modelId="{A4921AE4-8A68-4AF3-AF62-42D30F59EDE2}" type="parTrans" cxnId="{92360987-D48C-4C76-BA75-7548C2693835}">
      <dgm:prSet/>
      <dgm:spPr/>
      <dgm:t>
        <a:bodyPr/>
        <a:lstStyle/>
        <a:p>
          <a:endParaRPr lang="zh-CN" altLang="en-US"/>
        </a:p>
      </dgm:t>
    </dgm:pt>
    <dgm:pt modelId="{729BFD9C-2A87-4FD1-8A1A-CE52398ACD83}" type="sibTrans" cxnId="{92360987-D48C-4C76-BA75-7548C2693835}">
      <dgm:prSet/>
      <dgm:spPr/>
      <dgm:t>
        <a:bodyPr/>
        <a:lstStyle/>
        <a:p>
          <a:endParaRPr lang="zh-CN" altLang="en-US"/>
        </a:p>
      </dgm:t>
    </dgm:pt>
    <dgm:pt modelId="{491220EE-E7EB-454A-9CAF-0C028A8A6C2B}">
      <dgm:prSet phldrT="[文本]"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暂停</a:t>
          </a:r>
          <a:endParaRPr lang="zh-CN" altLang="en-US" sz="2000">
            <a:solidFill>
              <a:srgbClr val="002060"/>
            </a:solidFill>
          </a:endParaRPr>
        </a:p>
      </dgm:t>
    </dgm:pt>
    <dgm:pt modelId="{575345AD-B18E-4DC4-A21A-17779B84B8B7}" type="parTrans" cxnId="{33451003-3F60-4C62-802A-8D561D6A9945}">
      <dgm:prSet/>
      <dgm:spPr/>
      <dgm:t>
        <a:bodyPr/>
        <a:lstStyle/>
        <a:p>
          <a:endParaRPr lang="zh-CN" altLang="en-US"/>
        </a:p>
      </dgm:t>
    </dgm:pt>
    <dgm:pt modelId="{BBF8CF33-56B7-409F-8484-7B4230E94345}" type="sibTrans" cxnId="{33451003-3F60-4C62-802A-8D561D6A9945}">
      <dgm:prSet/>
      <dgm:spPr/>
      <dgm:t>
        <a:bodyPr/>
        <a:lstStyle/>
        <a:p>
          <a:endParaRPr lang="zh-CN" altLang="en-US"/>
        </a:p>
      </dgm:t>
    </dgm:pt>
    <dgm:pt modelId="{5E3E744F-AB33-48F8-80F4-A60AD1AB98D5}">
      <dgm:prSet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终止</a:t>
          </a:r>
        </a:p>
      </dgm:t>
    </dgm:pt>
    <dgm:pt modelId="{0ADCD378-0CF2-4386-B037-D353ADFD1697}" type="parTrans" cxnId="{E0616C7F-DECE-4C05-AD0D-7E782AF16AB3}">
      <dgm:prSet/>
      <dgm:spPr/>
      <dgm:t>
        <a:bodyPr/>
        <a:lstStyle/>
        <a:p>
          <a:endParaRPr lang="zh-CN" altLang="en-US"/>
        </a:p>
      </dgm:t>
    </dgm:pt>
    <dgm:pt modelId="{C75D361D-AECF-4F59-9241-9212ECC10105}" type="sibTrans" cxnId="{E0616C7F-DECE-4C05-AD0D-7E782AF16AB3}">
      <dgm:prSet/>
      <dgm:spPr/>
      <dgm:t>
        <a:bodyPr/>
        <a:lstStyle/>
        <a:p>
          <a:endParaRPr lang="zh-CN" altLang="en-US"/>
        </a:p>
      </dgm:t>
    </dgm:pt>
    <dgm:pt modelId="{33E75A9A-D7C5-49AE-9D4C-A0556B69EC8E}" type="pres">
      <dgm:prSet presAssocID="{03C113FF-9EAA-49C8-AD61-99F781E45E18}" presName="linearFlow" presStyleCnt="0">
        <dgm:presLayoutVars>
          <dgm:resizeHandles val="exact"/>
        </dgm:presLayoutVars>
      </dgm:prSet>
      <dgm:spPr/>
    </dgm:pt>
    <dgm:pt modelId="{35DE3392-AF2E-4230-958A-C61C1859777A}" type="pres">
      <dgm:prSet presAssocID="{E6792327-6DE9-42A6-9FFA-EE7B71D6A762}" presName="node" presStyleLbl="node1" presStyleIdx="0" presStyleCnt="4" custScaleY="31376">
        <dgm:presLayoutVars>
          <dgm:bulletEnabled val="1"/>
        </dgm:presLayoutVars>
      </dgm:prSet>
      <dgm:spPr/>
    </dgm:pt>
    <dgm:pt modelId="{36FD0B06-7B79-4D50-8EC7-A006FC688913}" type="pres">
      <dgm:prSet presAssocID="{EC4A2E55-09B3-44D7-A4A4-854C795151E1}" presName="sibTrans" presStyleLbl="sibTrans2D1" presStyleIdx="0" presStyleCnt="3" custScaleX="86649" custScaleY="57234" custLinFactNeighborX="4250" custLinFactNeighborY="-1824"/>
      <dgm:spPr/>
    </dgm:pt>
    <dgm:pt modelId="{DF6106E8-7529-4A57-8121-C74CCF7FD4E9}" type="pres">
      <dgm:prSet presAssocID="{EC4A2E55-09B3-44D7-A4A4-854C795151E1}" presName="connectorText" presStyleLbl="sibTrans2D1" presStyleIdx="0" presStyleCnt="3"/>
      <dgm:spPr/>
    </dgm:pt>
    <dgm:pt modelId="{281EFCEA-D0C2-4FC3-A058-D498CE8B12D7}" type="pres">
      <dgm:prSet presAssocID="{0DD61A6A-B2C3-4FE8-A478-E9C3B703EF4E}" presName="node" presStyleLbl="node1" presStyleIdx="1" presStyleCnt="4" custScaleY="29210" custLinFactNeighborY="3244">
        <dgm:presLayoutVars>
          <dgm:bulletEnabled val="1"/>
        </dgm:presLayoutVars>
      </dgm:prSet>
      <dgm:spPr/>
    </dgm:pt>
    <dgm:pt modelId="{1F7098CE-B47F-4989-AF56-0E25F89605F2}" type="pres">
      <dgm:prSet presAssocID="{729BFD9C-2A87-4FD1-8A1A-CE52398ACD83}" presName="sibTrans" presStyleLbl="sibTrans2D1" presStyleIdx="1" presStyleCnt="3" custScaleY="64672"/>
      <dgm:spPr/>
    </dgm:pt>
    <dgm:pt modelId="{DD86A46A-D4CA-4BAB-94EE-AC1F42B597E4}" type="pres">
      <dgm:prSet presAssocID="{729BFD9C-2A87-4FD1-8A1A-CE52398ACD83}" presName="connectorText" presStyleLbl="sibTrans2D1" presStyleIdx="1" presStyleCnt="3"/>
      <dgm:spPr/>
    </dgm:pt>
    <dgm:pt modelId="{ED9DD029-43E4-44D3-BA08-4674E2CACDA9}" type="pres">
      <dgm:prSet presAssocID="{491220EE-E7EB-454A-9CAF-0C028A8A6C2B}" presName="node" presStyleLbl="node1" presStyleIdx="2" presStyleCnt="4" custScaleY="27998">
        <dgm:presLayoutVars>
          <dgm:bulletEnabled val="1"/>
        </dgm:presLayoutVars>
      </dgm:prSet>
      <dgm:spPr/>
    </dgm:pt>
    <dgm:pt modelId="{EEDAF2B5-7177-4703-A1E1-BCD89D999513}" type="pres">
      <dgm:prSet presAssocID="{BBF8CF33-56B7-409F-8484-7B4230E94345}" presName="sibTrans" presStyleLbl="sibTrans2D1" presStyleIdx="2" presStyleCnt="3" custScaleX="104357" custScaleY="57234"/>
      <dgm:spPr/>
    </dgm:pt>
    <dgm:pt modelId="{AA2DC951-843A-4B76-A442-153B8115A812}" type="pres">
      <dgm:prSet presAssocID="{BBF8CF33-56B7-409F-8484-7B4230E94345}" presName="connectorText" presStyleLbl="sibTrans2D1" presStyleIdx="2" presStyleCnt="3"/>
      <dgm:spPr/>
    </dgm:pt>
    <dgm:pt modelId="{88D0CF2D-347E-40A9-9CEA-055B977A0A3E}" type="pres">
      <dgm:prSet presAssocID="{5E3E744F-AB33-48F8-80F4-A60AD1AB98D5}" presName="node" presStyleLbl="node1" presStyleIdx="3" presStyleCnt="4" custScaleY="23754" custLinFactNeighborX="-2242" custLinFactNeighborY="-9903">
        <dgm:presLayoutVars>
          <dgm:bulletEnabled val="1"/>
        </dgm:presLayoutVars>
      </dgm:prSet>
      <dgm:spPr/>
    </dgm:pt>
  </dgm:ptLst>
  <dgm:cxnLst>
    <dgm:cxn modelId="{33451003-3F60-4C62-802A-8D561D6A9945}" srcId="{03C113FF-9EAA-49C8-AD61-99F781E45E18}" destId="{491220EE-E7EB-454A-9CAF-0C028A8A6C2B}" srcOrd="2" destOrd="0" parTransId="{575345AD-B18E-4DC4-A21A-17779B84B8B7}" sibTransId="{BBF8CF33-56B7-409F-8484-7B4230E94345}"/>
    <dgm:cxn modelId="{9D62075E-F1E1-4853-9A93-FEC7BB04F9C4}" type="presOf" srcId="{EC4A2E55-09B3-44D7-A4A4-854C795151E1}" destId="{36FD0B06-7B79-4D50-8EC7-A006FC688913}" srcOrd="0" destOrd="0" presId="urn:microsoft.com/office/officeart/2005/8/layout/process2"/>
    <dgm:cxn modelId="{4EFACF5F-8133-4772-BC69-CBF39E0B9538}" type="presOf" srcId="{BBF8CF33-56B7-409F-8484-7B4230E94345}" destId="{AA2DC951-843A-4B76-A442-153B8115A812}" srcOrd="1" destOrd="0" presId="urn:microsoft.com/office/officeart/2005/8/layout/process2"/>
    <dgm:cxn modelId="{21B26565-127E-45CC-9642-B216F91321C3}" type="presOf" srcId="{BBF8CF33-56B7-409F-8484-7B4230E94345}" destId="{EEDAF2B5-7177-4703-A1E1-BCD89D999513}" srcOrd="0" destOrd="0" presId="urn:microsoft.com/office/officeart/2005/8/layout/process2"/>
    <dgm:cxn modelId="{F28CCA4B-36EB-409D-9E6B-EFF6C1BAC1C0}" type="presOf" srcId="{03C113FF-9EAA-49C8-AD61-99F781E45E18}" destId="{33E75A9A-D7C5-49AE-9D4C-A0556B69EC8E}" srcOrd="0" destOrd="0" presId="urn:microsoft.com/office/officeart/2005/8/layout/process2"/>
    <dgm:cxn modelId="{DF54CB53-1703-4C68-8DEE-80F3BA933D15}" type="presOf" srcId="{EC4A2E55-09B3-44D7-A4A4-854C795151E1}" destId="{DF6106E8-7529-4A57-8121-C74CCF7FD4E9}" srcOrd="1" destOrd="0" presId="urn:microsoft.com/office/officeart/2005/8/layout/process2"/>
    <dgm:cxn modelId="{BCB50776-C77A-4F90-8D3E-DF583DFA4184}" type="presOf" srcId="{491220EE-E7EB-454A-9CAF-0C028A8A6C2B}" destId="{ED9DD029-43E4-44D3-BA08-4674E2CACDA9}" srcOrd="0" destOrd="0" presId="urn:microsoft.com/office/officeart/2005/8/layout/process2"/>
    <dgm:cxn modelId="{81BB6A56-B212-4A05-9394-C05BDF2DDE63}" type="presOf" srcId="{729BFD9C-2A87-4FD1-8A1A-CE52398ACD83}" destId="{1F7098CE-B47F-4989-AF56-0E25F89605F2}" srcOrd="0" destOrd="0" presId="urn:microsoft.com/office/officeart/2005/8/layout/process2"/>
    <dgm:cxn modelId="{43070177-EE00-4AE3-9A30-CCFFF260646C}" type="presOf" srcId="{0DD61A6A-B2C3-4FE8-A478-E9C3B703EF4E}" destId="{281EFCEA-D0C2-4FC3-A058-D498CE8B12D7}" srcOrd="0" destOrd="0" presId="urn:microsoft.com/office/officeart/2005/8/layout/process2"/>
    <dgm:cxn modelId="{E0616C7F-DECE-4C05-AD0D-7E782AF16AB3}" srcId="{03C113FF-9EAA-49C8-AD61-99F781E45E18}" destId="{5E3E744F-AB33-48F8-80F4-A60AD1AB98D5}" srcOrd="3" destOrd="0" parTransId="{0ADCD378-0CF2-4386-B037-D353ADFD1697}" sibTransId="{C75D361D-AECF-4F59-9241-9212ECC10105}"/>
    <dgm:cxn modelId="{AB86C97F-C856-4C05-88D6-05AB6F7619C3}" type="presOf" srcId="{729BFD9C-2A87-4FD1-8A1A-CE52398ACD83}" destId="{DD86A46A-D4CA-4BAB-94EE-AC1F42B597E4}" srcOrd="1" destOrd="0" presId="urn:microsoft.com/office/officeart/2005/8/layout/process2"/>
    <dgm:cxn modelId="{92360987-D48C-4C76-BA75-7548C2693835}" srcId="{03C113FF-9EAA-49C8-AD61-99F781E45E18}" destId="{0DD61A6A-B2C3-4FE8-A478-E9C3B703EF4E}" srcOrd="1" destOrd="0" parTransId="{A4921AE4-8A68-4AF3-AF62-42D30F59EDE2}" sibTransId="{729BFD9C-2A87-4FD1-8A1A-CE52398ACD83}"/>
    <dgm:cxn modelId="{B97B9593-B9DF-4279-8B53-8B593E637395}" type="presOf" srcId="{E6792327-6DE9-42A6-9FFA-EE7B71D6A762}" destId="{35DE3392-AF2E-4230-958A-C61C1859777A}" srcOrd="0" destOrd="0" presId="urn:microsoft.com/office/officeart/2005/8/layout/process2"/>
    <dgm:cxn modelId="{2A07FDA4-DD56-401F-9D9B-65099BF4BCC8}" srcId="{03C113FF-9EAA-49C8-AD61-99F781E45E18}" destId="{E6792327-6DE9-42A6-9FFA-EE7B71D6A762}" srcOrd="0" destOrd="0" parTransId="{BA5E6761-1615-45A1-97FE-3BF022193265}" sibTransId="{EC4A2E55-09B3-44D7-A4A4-854C795151E1}"/>
    <dgm:cxn modelId="{113DC9E9-C217-4BCB-B759-8111BCC79EEC}" type="presOf" srcId="{5E3E744F-AB33-48F8-80F4-A60AD1AB98D5}" destId="{88D0CF2D-347E-40A9-9CEA-055B977A0A3E}" srcOrd="0" destOrd="0" presId="urn:microsoft.com/office/officeart/2005/8/layout/process2"/>
    <dgm:cxn modelId="{D6B1138C-E0F8-49E9-9BDF-A202A561C886}" type="presParOf" srcId="{33E75A9A-D7C5-49AE-9D4C-A0556B69EC8E}" destId="{35DE3392-AF2E-4230-958A-C61C1859777A}" srcOrd="0" destOrd="0" presId="urn:microsoft.com/office/officeart/2005/8/layout/process2"/>
    <dgm:cxn modelId="{04F669EC-6352-4EFF-8E6E-7BF98BA82ECC}" type="presParOf" srcId="{33E75A9A-D7C5-49AE-9D4C-A0556B69EC8E}" destId="{36FD0B06-7B79-4D50-8EC7-A006FC688913}" srcOrd="1" destOrd="0" presId="urn:microsoft.com/office/officeart/2005/8/layout/process2"/>
    <dgm:cxn modelId="{67BC89CD-89A4-45A7-A740-B07A54387EBC}" type="presParOf" srcId="{36FD0B06-7B79-4D50-8EC7-A006FC688913}" destId="{DF6106E8-7529-4A57-8121-C74CCF7FD4E9}" srcOrd="0" destOrd="0" presId="urn:microsoft.com/office/officeart/2005/8/layout/process2"/>
    <dgm:cxn modelId="{14CE0CA1-3006-4EF9-87F8-8CB47693203D}" type="presParOf" srcId="{33E75A9A-D7C5-49AE-9D4C-A0556B69EC8E}" destId="{281EFCEA-D0C2-4FC3-A058-D498CE8B12D7}" srcOrd="2" destOrd="0" presId="urn:microsoft.com/office/officeart/2005/8/layout/process2"/>
    <dgm:cxn modelId="{148C602E-402D-483F-BB12-3A254A4E78FD}" type="presParOf" srcId="{33E75A9A-D7C5-49AE-9D4C-A0556B69EC8E}" destId="{1F7098CE-B47F-4989-AF56-0E25F89605F2}" srcOrd="3" destOrd="0" presId="urn:microsoft.com/office/officeart/2005/8/layout/process2"/>
    <dgm:cxn modelId="{1C0ED002-BD72-4A8C-8C93-7B64FC078BDE}" type="presParOf" srcId="{1F7098CE-B47F-4989-AF56-0E25F89605F2}" destId="{DD86A46A-D4CA-4BAB-94EE-AC1F42B597E4}" srcOrd="0" destOrd="0" presId="urn:microsoft.com/office/officeart/2005/8/layout/process2"/>
    <dgm:cxn modelId="{DD3525EC-FBCD-4D30-8D77-7C90329AF465}" type="presParOf" srcId="{33E75A9A-D7C5-49AE-9D4C-A0556B69EC8E}" destId="{ED9DD029-43E4-44D3-BA08-4674E2CACDA9}" srcOrd="4" destOrd="0" presId="urn:microsoft.com/office/officeart/2005/8/layout/process2"/>
    <dgm:cxn modelId="{4661896E-7F18-4432-B6FD-07ADFBA1F0D6}" type="presParOf" srcId="{33E75A9A-D7C5-49AE-9D4C-A0556B69EC8E}" destId="{EEDAF2B5-7177-4703-A1E1-BCD89D999513}" srcOrd="5" destOrd="0" presId="urn:microsoft.com/office/officeart/2005/8/layout/process2"/>
    <dgm:cxn modelId="{CD65EBCC-5BD2-4D38-95BD-9E8AB9EE2441}" type="presParOf" srcId="{EEDAF2B5-7177-4703-A1E1-BCD89D999513}" destId="{AA2DC951-843A-4B76-A442-153B8115A812}" srcOrd="0" destOrd="0" presId="urn:microsoft.com/office/officeart/2005/8/layout/process2"/>
    <dgm:cxn modelId="{F0B7542A-F673-4A6C-A9CB-84C35A98A5E4}" type="presParOf" srcId="{33E75A9A-D7C5-49AE-9D4C-A0556B69EC8E}" destId="{88D0CF2D-347E-40A9-9CEA-055B977A0A3E}"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bg2">
                  <a:lumMod val="25000"/>
                </a:schemeClr>
              </a:solidFill>
              <a:latin typeface="微软雅黑" panose="020B0503020204020204" pitchFamily="34" charset="-122"/>
              <a:ea typeface="微软雅黑" panose="020B0503020204020204" pitchFamily="34" charset="-122"/>
            </a:rPr>
            <a:t>3.1 </a:t>
          </a:r>
          <a:r>
            <a:rPr lang="zh-CN" altLang="en-US" sz="2800" dirty="0">
              <a:solidFill>
                <a:schemeClr val="bg2">
                  <a:lumMod val="25000"/>
                </a:schemeClr>
              </a:solidFill>
              <a:latin typeface="微软雅黑" panose="020B0503020204020204" pitchFamily="34" charset="-122"/>
              <a:ea typeface="微软雅黑" panose="020B0503020204020204" pitchFamily="34" charset="-122"/>
            </a:rPr>
            <a:t>线程及其创建过程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3.2 </a:t>
          </a:r>
          <a:r>
            <a:rPr lang="zh-CN" altLang="zh-CN" sz="2800" dirty="0">
              <a:latin typeface="微软雅黑" panose="020B0503020204020204" pitchFamily="34" charset="-122"/>
              <a:ea typeface="微软雅黑" panose="020B0503020204020204" pitchFamily="34" charset="-122"/>
            </a:rPr>
            <a:t>线程跨域访问</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3.3 </a:t>
          </a:r>
          <a:r>
            <a:rPr lang="zh-CN" altLang="zh-CN" sz="2800" dirty="0">
              <a:latin typeface="微软雅黑" panose="020B0503020204020204" pitchFamily="34" charset="-122"/>
              <a:ea typeface="微软雅黑" panose="020B0503020204020204" pitchFamily="34" charset="-122"/>
            </a:rPr>
            <a:t>线程同步与异步</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r>
            <a:rPr lang="en-US" altLang="zh-CN" sz="2800" dirty="0">
              <a:latin typeface="微软雅黑" panose="020B0503020204020204" pitchFamily="34" charset="-122"/>
              <a:ea typeface="微软雅黑" panose="020B0503020204020204" pitchFamily="34" charset="-122"/>
            </a:rPr>
            <a:t>3.4 </a:t>
          </a:r>
          <a:r>
            <a:rPr lang="zh-CN" altLang="zh-CN" sz="2800" dirty="0">
              <a:latin typeface="微软雅黑" panose="020B0503020204020204" pitchFamily="34" charset="-122"/>
              <a:ea typeface="微软雅黑" panose="020B0503020204020204" pitchFamily="34" charset="-122"/>
            </a:rPr>
            <a:t>线程间同步模式</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通信机制</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3.5 </a:t>
          </a:r>
          <a:r>
            <a:rPr lang="zh-CN" altLang="zh-CN" sz="2800" dirty="0">
              <a:latin typeface="微软雅黑" panose="020B0503020204020204" pitchFamily="34" charset="-122"/>
              <a:ea typeface="微软雅黑" panose="020B0503020204020204" pitchFamily="34" charset="-122"/>
            </a:rPr>
            <a:t>线程的同步与死锁</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custScaleX="103600" custLinFactNeighborX="-1199">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bg2">
                  <a:lumMod val="25000"/>
                </a:schemeClr>
              </a:solidFill>
              <a:latin typeface="微软雅黑" panose="020B0503020204020204" pitchFamily="34" charset="-122"/>
              <a:ea typeface="微软雅黑" panose="020B0503020204020204" pitchFamily="34" charset="-122"/>
            </a:rPr>
            <a:t>3.1 </a:t>
          </a:r>
          <a:r>
            <a:rPr lang="zh-CN" altLang="en-US" sz="2800" dirty="0">
              <a:solidFill>
                <a:schemeClr val="bg2">
                  <a:lumMod val="25000"/>
                </a:schemeClr>
              </a:solidFill>
              <a:latin typeface="微软雅黑" panose="020B0503020204020204" pitchFamily="34" charset="-122"/>
              <a:ea typeface="微软雅黑" panose="020B0503020204020204" pitchFamily="34" charset="-122"/>
            </a:rPr>
            <a:t>线程及其创建过程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bg2">
                  <a:lumMod val="25000"/>
                </a:schemeClr>
              </a:solidFill>
              <a:latin typeface="微软雅黑" panose="020B0503020204020204" pitchFamily="34" charset="-122"/>
              <a:ea typeface="微软雅黑" panose="020B0503020204020204" pitchFamily="34" charset="-122"/>
            </a:rPr>
            <a:t>3.2 </a:t>
          </a:r>
          <a:r>
            <a:rPr lang="zh-CN" altLang="zh-CN" sz="2800" dirty="0">
              <a:solidFill>
                <a:schemeClr val="bg2">
                  <a:lumMod val="25000"/>
                </a:schemeClr>
              </a:solidFill>
              <a:latin typeface="微软雅黑" panose="020B0503020204020204" pitchFamily="34" charset="-122"/>
              <a:ea typeface="微软雅黑" panose="020B0503020204020204" pitchFamily="34" charset="-122"/>
            </a:rPr>
            <a:t>线程跨域访问</a:t>
          </a:r>
          <a:endParaRPr lang="zh-CN" altLang="en-US" sz="2800" dirty="0">
            <a:solidFill>
              <a:schemeClr val="bg2">
                <a:lumMod val="2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3.3 </a:t>
          </a:r>
          <a:r>
            <a:rPr lang="zh-CN" altLang="zh-CN" sz="2800" dirty="0">
              <a:latin typeface="微软雅黑" panose="020B0503020204020204" pitchFamily="34" charset="-122"/>
              <a:ea typeface="微软雅黑" panose="020B0503020204020204" pitchFamily="34" charset="-122"/>
            </a:rPr>
            <a:t>线程同步与异步</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r>
            <a:rPr lang="en-US" altLang="zh-CN" sz="2800" dirty="0">
              <a:latin typeface="微软雅黑" panose="020B0503020204020204" pitchFamily="34" charset="-122"/>
              <a:ea typeface="微软雅黑" panose="020B0503020204020204" pitchFamily="34" charset="-122"/>
            </a:rPr>
            <a:t>3.4 </a:t>
          </a:r>
          <a:r>
            <a:rPr lang="zh-CN" altLang="zh-CN" sz="2800" dirty="0">
              <a:latin typeface="微软雅黑" panose="020B0503020204020204" pitchFamily="34" charset="-122"/>
              <a:ea typeface="微软雅黑" panose="020B0503020204020204" pitchFamily="34" charset="-122"/>
            </a:rPr>
            <a:t>线程间同步模式</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通信机制</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3.5 </a:t>
          </a:r>
          <a:r>
            <a:rPr lang="zh-CN" altLang="zh-CN" sz="2800" dirty="0">
              <a:latin typeface="微软雅黑" panose="020B0503020204020204" pitchFamily="34" charset="-122"/>
              <a:ea typeface="微软雅黑" panose="020B0503020204020204" pitchFamily="34" charset="-122"/>
            </a:rPr>
            <a:t>线程的同步与死锁</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custScaleX="103600" custLinFactNeighborX="-1199">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8EC7B0-B04B-43C7-8B2E-9DBC464AD28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4BF9719D-C7B9-4EE1-9773-8875E41B52EE}">
      <dgm:prSet phldrT="[文本]"/>
      <dgm:spPr/>
      <dgm:t>
        <a:bodyPr/>
        <a:lstStyle/>
        <a:p>
          <a:r>
            <a:rPr lang="zh-CN" altLang="en-US" dirty="0"/>
            <a:t>调用</a:t>
          </a:r>
        </a:p>
      </dgm:t>
    </dgm:pt>
    <dgm:pt modelId="{FD9DFE54-0373-4166-967F-A6E20497FE85}" type="parTrans" cxnId="{99A20FEC-FF5D-4DEF-9545-7A0F1E1D5406}">
      <dgm:prSet/>
      <dgm:spPr/>
      <dgm:t>
        <a:bodyPr/>
        <a:lstStyle/>
        <a:p>
          <a:endParaRPr lang="zh-CN" altLang="en-US"/>
        </a:p>
      </dgm:t>
    </dgm:pt>
    <dgm:pt modelId="{6DA3A363-6C33-46CC-9AF3-048F39568975}" type="sibTrans" cxnId="{99A20FEC-FF5D-4DEF-9545-7A0F1E1D5406}">
      <dgm:prSet/>
      <dgm:spPr/>
      <dgm:t>
        <a:bodyPr/>
        <a:lstStyle/>
        <a:p>
          <a:endParaRPr lang="zh-CN" altLang="en-US"/>
        </a:p>
      </dgm:t>
    </dgm:pt>
    <dgm:pt modelId="{255FBACF-0C9A-4800-863C-4708D190B2BF}">
      <dgm:prSet phldrT="[文本]" custT="1"/>
      <dgm:spPr/>
      <dgm:t>
        <a:bodyPr/>
        <a:lstStyle/>
        <a:p>
          <a:r>
            <a:rPr lang="zh-CN" altLang="en-US" sz="2000" dirty="0">
              <a:latin typeface="微软雅黑" panose="020B0503020204020204" pitchFamily="34" charset="-122"/>
              <a:ea typeface="微软雅黑" panose="020B0503020204020204" pitchFamily="34" charset="-122"/>
            </a:rPr>
            <a:t>指定系统方法</a:t>
          </a:r>
        </a:p>
      </dgm:t>
    </dgm:pt>
    <dgm:pt modelId="{5D6997ED-3065-4B56-B5DC-1784E5EF4400}" type="parTrans" cxnId="{78BBCF46-AB98-4C4B-BCCC-FDAF0102467B}">
      <dgm:prSet/>
      <dgm:spPr/>
      <dgm:t>
        <a:bodyPr/>
        <a:lstStyle/>
        <a:p>
          <a:endParaRPr lang="zh-CN" altLang="en-US"/>
        </a:p>
      </dgm:t>
    </dgm:pt>
    <dgm:pt modelId="{5C5E4823-4A37-40E4-BACE-FBA4738552B4}" type="sibTrans" cxnId="{78BBCF46-AB98-4C4B-BCCC-FDAF0102467B}">
      <dgm:prSet/>
      <dgm:spPr/>
      <dgm:t>
        <a:bodyPr/>
        <a:lstStyle/>
        <a:p>
          <a:endParaRPr lang="zh-CN" altLang="en-US"/>
        </a:p>
      </dgm:t>
    </dgm:pt>
    <dgm:pt modelId="{C7D1E38D-1F04-4583-A4D3-4D34A1D1DE14}">
      <dgm:prSet phldrT="[文本]"/>
      <dgm:spPr/>
      <dgm:t>
        <a:bodyPr/>
        <a:lstStyle/>
        <a:p>
          <a:r>
            <a:rPr lang="zh-CN" altLang="en-US" dirty="0"/>
            <a:t>运行</a:t>
          </a:r>
        </a:p>
      </dgm:t>
    </dgm:pt>
    <dgm:pt modelId="{24516768-91FD-45A5-A814-591FBF8EFB08}" type="parTrans" cxnId="{84EE0718-1980-488E-9323-8381970B127F}">
      <dgm:prSet/>
      <dgm:spPr/>
      <dgm:t>
        <a:bodyPr/>
        <a:lstStyle/>
        <a:p>
          <a:endParaRPr lang="zh-CN" altLang="en-US"/>
        </a:p>
      </dgm:t>
    </dgm:pt>
    <dgm:pt modelId="{B07A18A9-7A6E-479F-A74C-CB4D2AD17BFA}" type="sibTrans" cxnId="{84EE0718-1980-488E-9323-8381970B127F}">
      <dgm:prSet/>
      <dgm:spPr/>
      <dgm:t>
        <a:bodyPr/>
        <a:lstStyle/>
        <a:p>
          <a:endParaRPr lang="zh-CN" altLang="en-US"/>
        </a:p>
      </dgm:t>
    </dgm:pt>
    <dgm:pt modelId="{AE21507F-2C0C-4D81-AA98-BF10E0455395}">
      <dgm:prSet phldrT="[文本]" custT="1"/>
      <dgm:spPr/>
      <dgm:t>
        <a:bodyPr/>
        <a:lstStyle/>
        <a:p>
          <a:r>
            <a:rPr lang="zh-CN" altLang="en-US" sz="2000" dirty="0">
              <a:latin typeface="微软雅黑" panose="020B0503020204020204" pitchFamily="34" charset="-122"/>
              <a:ea typeface="微软雅黑" panose="020B0503020204020204" pitchFamily="34" charset="-122"/>
            </a:rPr>
            <a:t>无须等待</a:t>
          </a:r>
        </a:p>
      </dgm:t>
    </dgm:pt>
    <dgm:pt modelId="{D6C951DE-6BDF-4906-9424-AEFEE519D892}" type="parTrans" cxnId="{4A84F6B7-D3D2-4F96-AE74-2419CD19F1F9}">
      <dgm:prSet/>
      <dgm:spPr/>
      <dgm:t>
        <a:bodyPr/>
        <a:lstStyle/>
        <a:p>
          <a:endParaRPr lang="zh-CN" altLang="en-US"/>
        </a:p>
      </dgm:t>
    </dgm:pt>
    <dgm:pt modelId="{B1E9477F-456F-428E-80C2-3DB90C13FA25}" type="sibTrans" cxnId="{4A84F6B7-D3D2-4F96-AE74-2419CD19F1F9}">
      <dgm:prSet/>
      <dgm:spPr/>
      <dgm:t>
        <a:bodyPr/>
        <a:lstStyle/>
        <a:p>
          <a:endParaRPr lang="zh-CN" altLang="en-US"/>
        </a:p>
      </dgm:t>
    </dgm:pt>
    <dgm:pt modelId="{7C40AAD4-28C9-4FAA-AC33-5D6BF012F1C6}">
      <dgm:prSet phldrT="[文本]"/>
      <dgm:spPr/>
      <dgm:t>
        <a:bodyPr/>
        <a:lstStyle/>
        <a:p>
          <a:r>
            <a:rPr lang="zh-CN" altLang="en-US" dirty="0"/>
            <a:t>返回</a:t>
          </a:r>
        </a:p>
      </dgm:t>
    </dgm:pt>
    <dgm:pt modelId="{4C96B2AD-5819-41EA-AC01-171E570A20E1}" type="parTrans" cxnId="{3D7D2596-2A2B-4284-A4E7-108B66EDFDD3}">
      <dgm:prSet/>
      <dgm:spPr/>
      <dgm:t>
        <a:bodyPr/>
        <a:lstStyle/>
        <a:p>
          <a:endParaRPr lang="zh-CN" altLang="en-US"/>
        </a:p>
      </dgm:t>
    </dgm:pt>
    <dgm:pt modelId="{9BEBE25F-ABA8-4EF3-AB76-CE18A64E7F9A}" type="sibTrans" cxnId="{3D7D2596-2A2B-4284-A4E7-108B66EDFDD3}">
      <dgm:prSet/>
      <dgm:spPr/>
      <dgm:t>
        <a:bodyPr/>
        <a:lstStyle/>
        <a:p>
          <a:endParaRPr lang="zh-CN" altLang="en-US"/>
        </a:p>
      </dgm:t>
    </dgm:pt>
    <dgm:pt modelId="{A6E66D1E-CE84-4688-B2B7-6E5C5BC35885}">
      <dgm:prSet phldrT="[文本]" custT="1"/>
      <dgm:spPr/>
      <dgm:t>
        <a:bodyPr/>
        <a:lstStyle/>
        <a:p>
          <a:r>
            <a:rPr lang="zh-CN" altLang="en-US" sz="2000" dirty="0">
              <a:latin typeface="微软雅黑" panose="020B0503020204020204" pitchFamily="34" charset="-122"/>
              <a:ea typeface="微软雅黑" panose="020B0503020204020204" pitchFamily="34" charset="-122"/>
            </a:rPr>
            <a:t>未获得目标结果</a:t>
          </a:r>
        </a:p>
      </dgm:t>
    </dgm:pt>
    <dgm:pt modelId="{97E65532-4EA9-4D46-8F9B-42060369DD38}" type="parTrans" cxnId="{97D1F87F-AAFA-4F1F-93EB-172564A5849F}">
      <dgm:prSet/>
      <dgm:spPr/>
      <dgm:t>
        <a:bodyPr/>
        <a:lstStyle/>
        <a:p>
          <a:endParaRPr lang="zh-CN" altLang="en-US"/>
        </a:p>
      </dgm:t>
    </dgm:pt>
    <dgm:pt modelId="{E7DE2491-682D-485F-926B-3A5F25085B99}" type="sibTrans" cxnId="{97D1F87F-AAFA-4F1F-93EB-172564A5849F}">
      <dgm:prSet/>
      <dgm:spPr/>
      <dgm:t>
        <a:bodyPr/>
        <a:lstStyle/>
        <a:p>
          <a:endParaRPr lang="zh-CN" altLang="en-US"/>
        </a:p>
      </dgm:t>
    </dgm:pt>
    <dgm:pt modelId="{E9E8B1A8-0303-4002-BCFF-3EEE11942545}" type="pres">
      <dgm:prSet presAssocID="{BB8EC7B0-B04B-43C7-8B2E-9DBC464AD28C}" presName="linearFlow" presStyleCnt="0">
        <dgm:presLayoutVars>
          <dgm:dir/>
          <dgm:animLvl val="lvl"/>
          <dgm:resizeHandles val="exact"/>
        </dgm:presLayoutVars>
      </dgm:prSet>
      <dgm:spPr/>
    </dgm:pt>
    <dgm:pt modelId="{C148FEC4-9091-484A-845E-AD52FE7FA083}" type="pres">
      <dgm:prSet presAssocID="{4BF9719D-C7B9-4EE1-9773-8875E41B52EE}" presName="composite" presStyleCnt="0"/>
      <dgm:spPr/>
    </dgm:pt>
    <dgm:pt modelId="{F728A8D7-C43C-4E9E-B4E9-FFE073E7F7E3}" type="pres">
      <dgm:prSet presAssocID="{4BF9719D-C7B9-4EE1-9773-8875E41B52EE}" presName="parentText" presStyleLbl="alignNode1" presStyleIdx="0" presStyleCnt="3">
        <dgm:presLayoutVars>
          <dgm:chMax val="1"/>
          <dgm:bulletEnabled val="1"/>
        </dgm:presLayoutVars>
      </dgm:prSet>
      <dgm:spPr/>
    </dgm:pt>
    <dgm:pt modelId="{57F03222-225E-448A-9EF8-601B56BDD9F5}" type="pres">
      <dgm:prSet presAssocID="{4BF9719D-C7B9-4EE1-9773-8875E41B52EE}" presName="descendantText" presStyleLbl="alignAcc1" presStyleIdx="0" presStyleCnt="3">
        <dgm:presLayoutVars>
          <dgm:bulletEnabled val="1"/>
        </dgm:presLayoutVars>
      </dgm:prSet>
      <dgm:spPr/>
    </dgm:pt>
    <dgm:pt modelId="{8F582BE6-2D57-4AF1-B278-313A67F7DF60}" type="pres">
      <dgm:prSet presAssocID="{6DA3A363-6C33-46CC-9AF3-048F39568975}" presName="sp" presStyleCnt="0"/>
      <dgm:spPr/>
    </dgm:pt>
    <dgm:pt modelId="{036B6F98-9FF9-4C9E-AF13-7B355CE29D1E}" type="pres">
      <dgm:prSet presAssocID="{C7D1E38D-1F04-4583-A4D3-4D34A1D1DE14}" presName="composite" presStyleCnt="0"/>
      <dgm:spPr/>
    </dgm:pt>
    <dgm:pt modelId="{AFD0026B-3F9F-4FC2-B508-1811B535D3A9}" type="pres">
      <dgm:prSet presAssocID="{C7D1E38D-1F04-4583-A4D3-4D34A1D1DE14}" presName="parentText" presStyleLbl="alignNode1" presStyleIdx="1" presStyleCnt="3" custLinFactNeighborY="-7864">
        <dgm:presLayoutVars>
          <dgm:chMax val="1"/>
          <dgm:bulletEnabled val="1"/>
        </dgm:presLayoutVars>
      </dgm:prSet>
      <dgm:spPr/>
    </dgm:pt>
    <dgm:pt modelId="{D9640698-1616-4BFF-8611-81E20260326E}" type="pres">
      <dgm:prSet presAssocID="{C7D1E38D-1F04-4583-A4D3-4D34A1D1DE14}" presName="descendantText" presStyleLbl="alignAcc1" presStyleIdx="1" presStyleCnt="3" custLinFactNeighborY="-12096">
        <dgm:presLayoutVars>
          <dgm:bulletEnabled val="1"/>
        </dgm:presLayoutVars>
      </dgm:prSet>
      <dgm:spPr/>
    </dgm:pt>
    <dgm:pt modelId="{762CA839-0022-40FA-B30F-ADB63F902E07}" type="pres">
      <dgm:prSet presAssocID="{B07A18A9-7A6E-479F-A74C-CB4D2AD17BFA}" presName="sp" presStyleCnt="0"/>
      <dgm:spPr/>
    </dgm:pt>
    <dgm:pt modelId="{7EA8EE00-68BF-48EA-9A7C-7D1B2C6AE796}" type="pres">
      <dgm:prSet presAssocID="{7C40AAD4-28C9-4FAA-AC33-5D6BF012F1C6}" presName="composite" presStyleCnt="0"/>
      <dgm:spPr/>
    </dgm:pt>
    <dgm:pt modelId="{EA4C2F12-E732-49C6-BD39-57F323D38646}" type="pres">
      <dgm:prSet presAssocID="{7C40AAD4-28C9-4FAA-AC33-5D6BF012F1C6}" presName="parentText" presStyleLbl="alignNode1" presStyleIdx="2" presStyleCnt="3" custLinFactNeighborY="-17694">
        <dgm:presLayoutVars>
          <dgm:chMax val="1"/>
          <dgm:bulletEnabled val="1"/>
        </dgm:presLayoutVars>
      </dgm:prSet>
      <dgm:spPr/>
    </dgm:pt>
    <dgm:pt modelId="{82F5DB5B-117B-4401-B266-E6607DEF6C62}" type="pres">
      <dgm:prSet presAssocID="{7C40AAD4-28C9-4FAA-AC33-5D6BF012F1C6}" presName="descendantText" presStyleLbl="alignAcc1" presStyleIdx="2" presStyleCnt="3" custLinFactNeighborY="-27216">
        <dgm:presLayoutVars>
          <dgm:bulletEnabled val="1"/>
        </dgm:presLayoutVars>
      </dgm:prSet>
      <dgm:spPr/>
    </dgm:pt>
  </dgm:ptLst>
  <dgm:cxnLst>
    <dgm:cxn modelId="{84EE0718-1980-488E-9323-8381970B127F}" srcId="{BB8EC7B0-B04B-43C7-8B2E-9DBC464AD28C}" destId="{C7D1E38D-1F04-4583-A4D3-4D34A1D1DE14}" srcOrd="1" destOrd="0" parTransId="{24516768-91FD-45A5-A814-591FBF8EFB08}" sibTransId="{B07A18A9-7A6E-479F-A74C-CB4D2AD17BFA}"/>
    <dgm:cxn modelId="{9D46F03E-661A-4D84-90E8-EBB71A0B94D8}" type="presOf" srcId="{4BF9719D-C7B9-4EE1-9773-8875E41B52EE}" destId="{F728A8D7-C43C-4E9E-B4E9-FFE073E7F7E3}" srcOrd="0" destOrd="0" presId="urn:microsoft.com/office/officeart/2005/8/layout/chevron2"/>
    <dgm:cxn modelId="{78BBCF46-AB98-4C4B-BCCC-FDAF0102467B}" srcId="{4BF9719D-C7B9-4EE1-9773-8875E41B52EE}" destId="{255FBACF-0C9A-4800-863C-4708D190B2BF}" srcOrd="0" destOrd="0" parTransId="{5D6997ED-3065-4B56-B5DC-1784E5EF4400}" sibTransId="{5C5E4823-4A37-40E4-BACE-FBA4738552B4}"/>
    <dgm:cxn modelId="{DB66ED4E-A54E-4DDB-A790-31FE5141FDD4}" type="presOf" srcId="{A6E66D1E-CE84-4688-B2B7-6E5C5BC35885}" destId="{82F5DB5B-117B-4401-B266-E6607DEF6C62}" srcOrd="0" destOrd="0" presId="urn:microsoft.com/office/officeart/2005/8/layout/chevron2"/>
    <dgm:cxn modelId="{BF6F1971-7514-4DAA-9476-B93C6415C240}" type="presOf" srcId="{7C40AAD4-28C9-4FAA-AC33-5D6BF012F1C6}" destId="{EA4C2F12-E732-49C6-BD39-57F323D38646}" srcOrd="0" destOrd="0" presId="urn:microsoft.com/office/officeart/2005/8/layout/chevron2"/>
    <dgm:cxn modelId="{5AF1847B-8E9A-47A3-91F8-58792AA32EC7}" type="presOf" srcId="{C7D1E38D-1F04-4583-A4D3-4D34A1D1DE14}" destId="{AFD0026B-3F9F-4FC2-B508-1811B535D3A9}" srcOrd="0" destOrd="0" presId="urn:microsoft.com/office/officeart/2005/8/layout/chevron2"/>
    <dgm:cxn modelId="{97D1F87F-AAFA-4F1F-93EB-172564A5849F}" srcId="{7C40AAD4-28C9-4FAA-AC33-5D6BF012F1C6}" destId="{A6E66D1E-CE84-4688-B2B7-6E5C5BC35885}" srcOrd="0" destOrd="0" parTransId="{97E65532-4EA9-4D46-8F9B-42060369DD38}" sibTransId="{E7DE2491-682D-485F-926B-3A5F25085B99}"/>
    <dgm:cxn modelId="{90DB3D85-8522-4153-91F4-9ADAA94FB138}" type="presOf" srcId="{AE21507F-2C0C-4D81-AA98-BF10E0455395}" destId="{D9640698-1616-4BFF-8611-81E20260326E}" srcOrd="0" destOrd="0" presId="urn:microsoft.com/office/officeart/2005/8/layout/chevron2"/>
    <dgm:cxn modelId="{3D7D2596-2A2B-4284-A4E7-108B66EDFDD3}" srcId="{BB8EC7B0-B04B-43C7-8B2E-9DBC464AD28C}" destId="{7C40AAD4-28C9-4FAA-AC33-5D6BF012F1C6}" srcOrd="2" destOrd="0" parTransId="{4C96B2AD-5819-41EA-AC01-171E570A20E1}" sibTransId="{9BEBE25F-ABA8-4EF3-AB76-CE18A64E7F9A}"/>
    <dgm:cxn modelId="{4A84F6B7-D3D2-4F96-AE74-2419CD19F1F9}" srcId="{C7D1E38D-1F04-4583-A4D3-4D34A1D1DE14}" destId="{AE21507F-2C0C-4D81-AA98-BF10E0455395}" srcOrd="0" destOrd="0" parTransId="{D6C951DE-6BDF-4906-9424-AEFEE519D892}" sibTransId="{B1E9477F-456F-428E-80C2-3DB90C13FA25}"/>
    <dgm:cxn modelId="{EFF8E0B9-8974-40ED-972B-D3F512BD50F4}" type="presOf" srcId="{255FBACF-0C9A-4800-863C-4708D190B2BF}" destId="{57F03222-225E-448A-9EF8-601B56BDD9F5}" srcOrd="0" destOrd="0" presId="urn:microsoft.com/office/officeart/2005/8/layout/chevron2"/>
    <dgm:cxn modelId="{37C97DD4-B08E-4BCB-B06B-0A3EB927F95F}" type="presOf" srcId="{BB8EC7B0-B04B-43C7-8B2E-9DBC464AD28C}" destId="{E9E8B1A8-0303-4002-BCFF-3EEE11942545}" srcOrd="0" destOrd="0" presId="urn:microsoft.com/office/officeart/2005/8/layout/chevron2"/>
    <dgm:cxn modelId="{99A20FEC-FF5D-4DEF-9545-7A0F1E1D5406}" srcId="{BB8EC7B0-B04B-43C7-8B2E-9DBC464AD28C}" destId="{4BF9719D-C7B9-4EE1-9773-8875E41B52EE}" srcOrd="0" destOrd="0" parTransId="{FD9DFE54-0373-4166-967F-A6E20497FE85}" sibTransId="{6DA3A363-6C33-46CC-9AF3-048F39568975}"/>
    <dgm:cxn modelId="{31488075-C60A-47F2-9391-906B15B913B9}" type="presParOf" srcId="{E9E8B1A8-0303-4002-BCFF-3EEE11942545}" destId="{C148FEC4-9091-484A-845E-AD52FE7FA083}" srcOrd="0" destOrd="0" presId="urn:microsoft.com/office/officeart/2005/8/layout/chevron2"/>
    <dgm:cxn modelId="{7AADBDE2-D354-4428-9C85-5FD4E6CA0953}" type="presParOf" srcId="{C148FEC4-9091-484A-845E-AD52FE7FA083}" destId="{F728A8D7-C43C-4E9E-B4E9-FFE073E7F7E3}" srcOrd="0" destOrd="0" presId="urn:microsoft.com/office/officeart/2005/8/layout/chevron2"/>
    <dgm:cxn modelId="{FC4B443C-53E2-4978-BF28-053E546E240C}" type="presParOf" srcId="{C148FEC4-9091-484A-845E-AD52FE7FA083}" destId="{57F03222-225E-448A-9EF8-601B56BDD9F5}" srcOrd="1" destOrd="0" presId="urn:microsoft.com/office/officeart/2005/8/layout/chevron2"/>
    <dgm:cxn modelId="{222E87D7-9A67-4383-A9F7-F5795CB97032}" type="presParOf" srcId="{E9E8B1A8-0303-4002-BCFF-3EEE11942545}" destId="{8F582BE6-2D57-4AF1-B278-313A67F7DF60}" srcOrd="1" destOrd="0" presId="urn:microsoft.com/office/officeart/2005/8/layout/chevron2"/>
    <dgm:cxn modelId="{5AB60CCA-E434-452B-B0D0-AFB9C48B4261}" type="presParOf" srcId="{E9E8B1A8-0303-4002-BCFF-3EEE11942545}" destId="{036B6F98-9FF9-4C9E-AF13-7B355CE29D1E}" srcOrd="2" destOrd="0" presId="urn:microsoft.com/office/officeart/2005/8/layout/chevron2"/>
    <dgm:cxn modelId="{712A8D48-1E56-4B8E-984D-25F4985FBF70}" type="presParOf" srcId="{036B6F98-9FF9-4C9E-AF13-7B355CE29D1E}" destId="{AFD0026B-3F9F-4FC2-B508-1811B535D3A9}" srcOrd="0" destOrd="0" presId="urn:microsoft.com/office/officeart/2005/8/layout/chevron2"/>
    <dgm:cxn modelId="{83C21B2C-0072-41BE-A94A-8626B06E97B9}" type="presParOf" srcId="{036B6F98-9FF9-4C9E-AF13-7B355CE29D1E}" destId="{D9640698-1616-4BFF-8611-81E20260326E}" srcOrd="1" destOrd="0" presId="urn:microsoft.com/office/officeart/2005/8/layout/chevron2"/>
    <dgm:cxn modelId="{E32CBE7C-12E1-45B4-9E71-894D8C37C337}" type="presParOf" srcId="{E9E8B1A8-0303-4002-BCFF-3EEE11942545}" destId="{762CA839-0022-40FA-B30F-ADB63F902E07}" srcOrd="3" destOrd="0" presId="urn:microsoft.com/office/officeart/2005/8/layout/chevron2"/>
    <dgm:cxn modelId="{4708A8F7-B9FB-40D9-A5AC-C7B94D84BAC7}" type="presParOf" srcId="{E9E8B1A8-0303-4002-BCFF-3EEE11942545}" destId="{7EA8EE00-68BF-48EA-9A7C-7D1B2C6AE796}" srcOrd="4" destOrd="0" presId="urn:microsoft.com/office/officeart/2005/8/layout/chevron2"/>
    <dgm:cxn modelId="{E8FBA530-62E8-4D49-93AD-863BC26997A5}" type="presParOf" srcId="{7EA8EE00-68BF-48EA-9A7C-7D1B2C6AE796}" destId="{EA4C2F12-E732-49C6-BD39-57F323D38646}" srcOrd="0" destOrd="0" presId="urn:microsoft.com/office/officeart/2005/8/layout/chevron2"/>
    <dgm:cxn modelId="{1045EF3E-FCBB-4F8F-9693-5531C10F7590}" type="presParOf" srcId="{7EA8EE00-68BF-48EA-9A7C-7D1B2C6AE796}" destId="{82F5DB5B-117B-4401-B266-E6607DEF6C6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B8EC7B0-B04B-43C7-8B2E-9DBC464AD28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4BF9719D-C7B9-4EE1-9773-8875E41B52EE}">
      <dgm:prSet phldrT="[文本]" custT="1"/>
      <dgm:spPr>
        <a:ln>
          <a:solidFill>
            <a:srgbClr val="0070C0"/>
          </a:solidFill>
        </a:ln>
      </dgm:spPr>
      <dgm:t>
        <a:bodyPr/>
        <a:lstStyle/>
        <a:p>
          <a:r>
            <a:rPr lang="zh-CN" altLang="en-US" sz="1400" dirty="0">
              <a:latin typeface="微软雅黑" panose="020B0503020204020204" pitchFamily="34" charset="-122"/>
              <a:ea typeface="微软雅黑" panose="020B0503020204020204" pitchFamily="34" charset="-122"/>
            </a:rPr>
            <a:t>调用</a:t>
          </a:r>
        </a:p>
      </dgm:t>
    </dgm:pt>
    <dgm:pt modelId="{FD9DFE54-0373-4166-967F-A6E20497FE85}" type="parTrans" cxnId="{99A20FEC-FF5D-4DEF-9545-7A0F1E1D5406}">
      <dgm:prSet/>
      <dgm:spPr/>
      <dgm:t>
        <a:bodyPr/>
        <a:lstStyle/>
        <a:p>
          <a:endParaRPr lang="zh-CN" altLang="en-US"/>
        </a:p>
      </dgm:t>
    </dgm:pt>
    <dgm:pt modelId="{6DA3A363-6C33-46CC-9AF3-048F39568975}" type="sibTrans" cxnId="{99A20FEC-FF5D-4DEF-9545-7A0F1E1D5406}">
      <dgm:prSet/>
      <dgm:spPr/>
      <dgm:t>
        <a:bodyPr/>
        <a:lstStyle/>
        <a:p>
          <a:endParaRPr lang="zh-CN" altLang="en-US"/>
        </a:p>
      </dgm:t>
    </dgm:pt>
    <dgm:pt modelId="{255FBACF-0C9A-4800-863C-4708D190B2BF}">
      <dgm:prSet phldrT="[文本]" custT="1"/>
      <dgm:spPr/>
      <dgm:t>
        <a:bodyPr/>
        <a:lstStyle/>
        <a:p>
          <a:r>
            <a:rPr lang="zh-CN" altLang="en-US" sz="2000" dirty="0">
              <a:latin typeface="微软雅黑" panose="020B0503020204020204" pitchFamily="34" charset="-122"/>
              <a:ea typeface="微软雅黑" panose="020B0503020204020204" pitchFamily="34" charset="-122"/>
            </a:rPr>
            <a:t>指定系统方法</a:t>
          </a:r>
        </a:p>
      </dgm:t>
    </dgm:pt>
    <dgm:pt modelId="{5D6997ED-3065-4B56-B5DC-1784E5EF4400}" type="parTrans" cxnId="{78BBCF46-AB98-4C4B-BCCC-FDAF0102467B}">
      <dgm:prSet/>
      <dgm:spPr/>
      <dgm:t>
        <a:bodyPr/>
        <a:lstStyle/>
        <a:p>
          <a:endParaRPr lang="zh-CN" altLang="en-US"/>
        </a:p>
      </dgm:t>
    </dgm:pt>
    <dgm:pt modelId="{5C5E4823-4A37-40E4-BACE-FBA4738552B4}" type="sibTrans" cxnId="{78BBCF46-AB98-4C4B-BCCC-FDAF0102467B}">
      <dgm:prSet/>
      <dgm:spPr/>
      <dgm:t>
        <a:bodyPr/>
        <a:lstStyle/>
        <a:p>
          <a:endParaRPr lang="zh-CN" altLang="en-US"/>
        </a:p>
      </dgm:t>
    </dgm:pt>
    <dgm:pt modelId="{C7D1E38D-1F04-4583-A4D3-4D34A1D1DE14}">
      <dgm:prSet phldrT="[文本]" custT="1"/>
      <dgm:spPr>
        <a:solidFill>
          <a:schemeClr val="accent2">
            <a:lumMod val="75000"/>
          </a:schemeClr>
        </a:solidFill>
        <a:ln>
          <a:solidFill>
            <a:srgbClr val="0070C0"/>
          </a:solidFill>
        </a:ln>
      </dgm:spPr>
      <dgm:t>
        <a:bodyPr/>
        <a:lstStyle/>
        <a:p>
          <a:r>
            <a:rPr lang="zh-CN" altLang="en-US" sz="1400" dirty="0">
              <a:latin typeface="微软雅黑" panose="020B0503020204020204" pitchFamily="34" charset="-122"/>
              <a:ea typeface="微软雅黑" panose="020B0503020204020204" pitchFamily="34" charset="-122"/>
            </a:rPr>
            <a:t>运行</a:t>
          </a:r>
        </a:p>
      </dgm:t>
    </dgm:pt>
    <dgm:pt modelId="{24516768-91FD-45A5-A814-591FBF8EFB08}" type="parTrans" cxnId="{84EE0718-1980-488E-9323-8381970B127F}">
      <dgm:prSet/>
      <dgm:spPr/>
      <dgm:t>
        <a:bodyPr/>
        <a:lstStyle/>
        <a:p>
          <a:endParaRPr lang="zh-CN" altLang="en-US"/>
        </a:p>
      </dgm:t>
    </dgm:pt>
    <dgm:pt modelId="{B07A18A9-7A6E-479F-A74C-CB4D2AD17BFA}" type="sibTrans" cxnId="{84EE0718-1980-488E-9323-8381970B127F}">
      <dgm:prSet/>
      <dgm:spPr/>
      <dgm:t>
        <a:bodyPr/>
        <a:lstStyle/>
        <a:p>
          <a:endParaRPr lang="zh-CN" altLang="en-US"/>
        </a:p>
      </dgm:t>
    </dgm:pt>
    <dgm:pt modelId="{AE21507F-2C0C-4D81-AA98-BF10E0455395}">
      <dgm:prSet phldrT="[文本]" custT="1"/>
      <dgm:spPr>
        <a:solidFill>
          <a:schemeClr val="accent2">
            <a:lumMod val="60000"/>
            <a:lumOff val="40000"/>
            <a:alpha val="90000"/>
          </a:schemeClr>
        </a:solidFill>
      </dgm:spPr>
      <dgm:t>
        <a:bodyPr/>
        <a:lstStyle/>
        <a:p>
          <a:r>
            <a:rPr lang="zh-CN" altLang="en-US" sz="2000" dirty="0">
              <a:latin typeface="微软雅黑" panose="020B0503020204020204" pitchFamily="34" charset="-122"/>
              <a:ea typeface="微软雅黑" panose="020B0503020204020204" pitchFamily="34" charset="-122"/>
            </a:rPr>
            <a:t>耗时等待过程</a:t>
          </a:r>
        </a:p>
      </dgm:t>
    </dgm:pt>
    <dgm:pt modelId="{D6C951DE-6BDF-4906-9424-AEFEE519D892}" type="parTrans" cxnId="{4A84F6B7-D3D2-4F96-AE74-2419CD19F1F9}">
      <dgm:prSet/>
      <dgm:spPr/>
      <dgm:t>
        <a:bodyPr/>
        <a:lstStyle/>
        <a:p>
          <a:endParaRPr lang="zh-CN" altLang="en-US"/>
        </a:p>
      </dgm:t>
    </dgm:pt>
    <dgm:pt modelId="{B1E9477F-456F-428E-80C2-3DB90C13FA25}" type="sibTrans" cxnId="{4A84F6B7-D3D2-4F96-AE74-2419CD19F1F9}">
      <dgm:prSet/>
      <dgm:spPr/>
      <dgm:t>
        <a:bodyPr/>
        <a:lstStyle/>
        <a:p>
          <a:endParaRPr lang="zh-CN" altLang="en-US"/>
        </a:p>
      </dgm:t>
    </dgm:pt>
    <dgm:pt modelId="{7C40AAD4-28C9-4FAA-AC33-5D6BF012F1C6}">
      <dgm:prSet phldrT="[文本]" custT="1"/>
      <dgm:spPr>
        <a:solidFill>
          <a:srgbClr val="0070C0"/>
        </a:solidFill>
        <a:ln>
          <a:solidFill>
            <a:srgbClr val="0070C0"/>
          </a:solidFill>
        </a:ln>
      </dgm:spPr>
      <dgm:t>
        <a:bodyPr/>
        <a:lstStyle/>
        <a:p>
          <a:r>
            <a:rPr lang="zh-CN" altLang="en-US" sz="1400" dirty="0">
              <a:latin typeface="微软雅黑" panose="020B0503020204020204" pitchFamily="34" charset="-122"/>
              <a:ea typeface="微软雅黑" panose="020B0503020204020204" pitchFamily="34" charset="-122"/>
            </a:rPr>
            <a:t>返回</a:t>
          </a:r>
        </a:p>
      </dgm:t>
    </dgm:pt>
    <dgm:pt modelId="{4C96B2AD-5819-41EA-AC01-171E570A20E1}" type="parTrans" cxnId="{3D7D2596-2A2B-4284-A4E7-108B66EDFDD3}">
      <dgm:prSet/>
      <dgm:spPr/>
      <dgm:t>
        <a:bodyPr/>
        <a:lstStyle/>
        <a:p>
          <a:endParaRPr lang="zh-CN" altLang="en-US"/>
        </a:p>
      </dgm:t>
    </dgm:pt>
    <dgm:pt modelId="{9BEBE25F-ABA8-4EF3-AB76-CE18A64E7F9A}" type="sibTrans" cxnId="{3D7D2596-2A2B-4284-A4E7-108B66EDFDD3}">
      <dgm:prSet/>
      <dgm:spPr/>
      <dgm:t>
        <a:bodyPr/>
        <a:lstStyle/>
        <a:p>
          <a:endParaRPr lang="zh-CN" altLang="en-US"/>
        </a:p>
      </dgm:t>
    </dgm:pt>
    <dgm:pt modelId="{A6E66D1E-CE84-4688-B2B7-6E5C5BC35885}">
      <dgm:prSet phldrT="[文本]" custT="1"/>
      <dgm:spPr/>
      <dgm:t>
        <a:bodyPr/>
        <a:lstStyle/>
        <a:p>
          <a:r>
            <a:rPr lang="zh-CN" altLang="en-US" sz="2000" dirty="0">
              <a:latin typeface="微软雅黑" panose="020B0503020204020204" pitchFamily="34" charset="-122"/>
              <a:ea typeface="微软雅黑" panose="020B0503020204020204" pitchFamily="34" charset="-122"/>
            </a:rPr>
            <a:t>获得目标结果</a:t>
          </a:r>
        </a:p>
      </dgm:t>
    </dgm:pt>
    <dgm:pt modelId="{97E65532-4EA9-4D46-8F9B-42060369DD38}" type="parTrans" cxnId="{97D1F87F-AAFA-4F1F-93EB-172564A5849F}">
      <dgm:prSet/>
      <dgm:spPr/>
      <dgm:t>
        <a:bodyPr/>
        <a:lstStyle/>
        <a:p>
          <a:endParaRPr lang="zh-CN" altLang="en-US"/>
        </a:p>
      </dgm:t>
    </dgm:pt>
    <dgm:pt modelId="{E7DE2491-682D-485F-926B-3A5F25085B99}" type="sibTrans" cxnId="{97D1F87F-AAFA-4F1F-93EB-172564A5849F}">
      <dgm:prSet/>
      <dgm:spPr/>
      <dgm:t>
        <a:bodyPr/>
        <a:lstStyle/>
        <a:p>
          <a:endParaRPr lang="zh-CN" altLang="en-US"/>
        </a:p>
      </dgm:t>
    </dgm:pt>
    <dgm:pt modelId="{E9E8B1A8-0303-4002-BCFF-3EEE11942545}" type="pres">
      <dgm:prSet presAssocID="{BB8EC7B0-B04B-43C7-8B2E-9DBC464AD28C}" presName="linearFlow" presStyleCnt="0">
        <dgm:presLayoutVars>
          <dgm:dir/>
          <dgm:animLvl val="lvl"/>
          <dgm:resizeHandles val="exact"/>
        </dgm:presLayoutVars>
      </dgm:prSet>
      <dgm:spPr/>
    </dgm:pt>
    <dgm:pt modelId="{C148FEC4-9091-484A-845E-AD52FE7FA083}" type="pres">
      <dgm:prSet presAssocID="{4BF9719D-C7B9-4EE1-9773-8875E41B52EE}" presName="composite" presStyleCnt="0"/>
      <dgm:spPr/>
    </dgm:pt>
    <dgm:pt modelId="{F728A8D7-C43C-4E9E-B4E9-FFE073E7F7E3}" type="pres">
      <dgm:prSet presAssocID="{4BF9719D-C7B9-4EE1-9773-8875E41B52EE}" presName="parentText" presStyleLbl="alignNode1" presStyleIdx="0" presStyleCnt="3">
        <dgm:presLayoutVars>
          <dgm:chMax val="1"/>
          <dgm:bulletEnabled val="1"/>
        </dgm:presLayoutVars>
      </dgm:prSet>
      <dgm:spPr/>
    </dgm:pt>
    <dgm:pt modelId="{57F03222-225E-448A-9EF8-601B56BDD9F5}" type="pres">
      <dgm:prSet presAssocID="{4BF9719D-C7B9-4EE1-9773-8875E41B52EE}" presName="descendantText" presStyleLbl="alignAcc1" presStyleIdx="0" presStyleCnt="3">
        <dgm:presLayoutVars>
          <dgm:bulletEnabled val="1"/>
        </dgm:presLayoutVars>
      </dgm:prSet>
      <dgm:spPr/>
    </dgm:pt>
    <dgm:pt modelId="{8F582BE6-2D57-4AF1-B278-313A67F7DF60}" type="pres">
      <dgm:prSet presAssocID="{6DA3A363-6C33-46CC-9AF3-048F39568975}" presName="sp" presStyleCnt="0"/>
      <dgm:spPr/>
    </dgm:pt>
    <dgm:pt modelId="{036B6F98-9FF9-4C9E-AF13-7B355CE29D1E}" type="pres">
      <dgm:prSet presAssocID="{C7D1E38D-1F04-4583-A4D3-4D34A1D1DE14}" presName="composite" presStyleCnt="0"/>
      <dgm:spPr/>
    </dgm:pt>
    <dgm:pt modelId="{AFD0026B-3F9F-4FC2-B508-1811B535D3A9}" type="pres">
      <dgm:prSet presAssocID="{C7D1E38D-1F04-4583-A4D3-4D34A1D1DE14}" presName="parentText" presStyleLbl="alignNode1" presStyleIdx="1" presStyleCnt="3">
        <dgm:presLayoutVars>
          <dgm:chMax val="1"/>
          <dgm:bulletEnabled val="1"/>
        </dgm:presLayoutVars>
      </dgm:prSet>
      <dgm:spPr/>
    </dgm:pt>
    <dgm:pt modelId="{D9640698-1616-4BFF-8611-81E20260326E}" type="pres">
      <dgm:prSet presAssocID="{C7D1E38D-1F04-4583-A4D3-4D34A1D1DE14}" presName="descendantText" presStyleLbl="alignAcc1" presStyleIdx="1" presStyleCnt="3">
        <dgm:presLayoutVars>
          <dgm:bulletEnabled val="1"/>
        </dgm:presLayoutVars>
      </dgm:prSet>
      <dgm:spPr/>
    </dgm:pt>
    <dgm:pt modelId="{762CA839-0022-40FA-B30F-ADB63F902E07}" type="pres">
      <dgm:prSet presAssocID="{B07A18A9-7A6E-479F-A74C-CB4D2AD17BFA}" presName="sp" presStyleCnt="0"/>
      <dgm:spPr/>
    </dgm:pt>
    <dgm:pt modelId="{7EA8EE00-68BF-48EA-9A7C-7D1B2C6AE796}" type="pres">
      <dgm:prSet presAssocID="{7C40AAD4-28C9-4FAA-AC33-5D6BF012F1C6}" presName="composite" presStyleCnt="0"/>
      <dgm:spPr/>
    </dgm:pt>
    <dgm:pt modelId="{EA4C2F12-E732-49C6-BD39-57F323D38646}" type="pres">
      <dgm:prSet presAssocID="{7C40AAD4-28C9-4FAA-AC33-5D6BF012F1C6}" presName="parentText" presStyleLbl="alignNode1" presStyleIdx="2" presStyleCnt="3">
        <dgm:presLayoutVars>
          <dgm:chMax val="1"/>
          <dgm:bulletEnabled val="1"/>
        </dgm:presLayoutVars>
      </dgm:prSet>
      <dgm:spPr/>
    </dgm:pt>
    <dgm:pt modelId="{82F5DB5B-117B-4401-B266-E6607DEF6C62}" type="pres">
      <dgm:prSet presAssocID="{7C40AAD4-28C9-4FAA-AC33-5D6BF012F1C6}" presName="descendantText" presStyleLbl="alignAcc1" presStyleIdx="2" presStyleCnt="3">
        <dgm:presLayoutVars>
          <dgm:bulletEnabled val="1"/>
        </dgm:presLayoutVars>
      </dgm:prSet>
      <dgm:spPr/>
    </dgm:pt>
  </dgm:ptLst>
  <dgm:cxnLst>
    <dgm:cxn modelId="{84EE0718-1980-488E-9323-8381970B127F}" srcId="{BB8EC7B0-B04B-43C7-8B2E-9DBC464AD28C}" destId="{C7D1E38D-1F04-4583-A4D3-4D34A1D1DE14}" srcOrd="1" destOrd="0" parTransId="{24516768-91FD-45A5-A814-591FBF8EFB08}" sibTransId="{B07A18A9-7A6E-479F-A74C-CB4D2AD17BFA}"/>
    <dgm:cxn modelId="{402FBC2D-1D22-4352-864A-4457CBDF4BCF}" type="presOf" srcId="{A6E66D1E-CE84-4688-B2B7-6E5C5BC35885}" destId="{82F5DB5B-117B-4401-B266-E6607DEF6C62}" srcOrd="0" destOrd="0" presId="urn:microsoft.com/office/officeart/2005/8/layout/chevron2"/>
    <dgm:cxn modelId="{2E79392E-52BC-4D0D-AA3A-8E32DF06A962}" type="presOf" srcId="{BB8EC7B0-B04B-43C7-8B2E-9DBC464AD28C}" destId="{E9E8B1A8-0303-4002-BCFF-3EEE11942545}" srcOrd="0" destOrd="0" presId="urn:microsoft.com/office/officeart/2005/8/layout/chevron2"/>
    <dgm:cxn modelId="{47AFDC2E-398F-43C0-9381-CC5E03C0E60B}" type="presOf" srcId="{C7D1E38D-1F04-4583-A4D3-4D34A1D1DE14}" destId="{AFD0026B-3F9F-4FC2-B508-1811B535D3A9}" srcOrd="0" destOrd="0" presId="urn:microsoft.com/office/officeart/2005/8/layout/chevron2"/>
    <dgm:cxn modelId="{E2CEDD61-CB66-4D09-93A2-15F16CA01F74}" type="presOf" srcId="{AE21507F-2C0C-4D81-AA98-BF10E0455395}" destId="{D9640698-1616-4BFF-8611-81E20260326E}" srcOrd="0" destOrd="0" presId="urn:microsoft.com/office/officeart/2005/8/layout/chevron2"/>
    <dgm:cxn modelId="{78BBCF46-AB98-4C4B-BCCC-FDAF0102467B}" srcId="{4BF9719D-C7B9-4EE1-9773-8875E41B52EE}" destId="{255FBACF-0C9A-4800-863C-4708D190B2BF}" srcOrd="0" destOrd="0" parTransId="{5D6997ED-3065-4B56-B5DC-1784E5EF4400}" sibTransId="{5C5E4823-4A37-40E4-BACE-FBA4738552B4}"/>
    <dgm:cxn modelId="{9B43D748-2B8A-4DFB-99B1-0EB2A5446F36}" type="presOf" srcId="{255FBACF-0C9A-4800-863C-4708D190B2BF}" destId="{57F03222-225E-448A-9EF8-601B56BDD9F5}" srcOrd="0" destOrd="0" presId="urn:microsoft.com/office/officeart/2005/8/layout/chevron2"/>
    <dgm:cxn modelId="{DC4FCB49-9185-4E7B-B796-B02E2F0C1C3A}" type="presOf" srcId="{4BF9719D-C7B9-4EE1-9773-8875E41B52EE}" destId="{F728A8D7-C43C-4E9E-B4E9-FFE073E7F7E3}" srcOrd="0" destOrd="0" presId="urn:microsoft.com/office/officeart/2005/8/layout/chevron2"/>
    <dgm:cxn modelId="{97D1F87F-AAFA-4F1F-93EB-172564A5849F}" srcId="{7C40AAD4-28C9-4FAA-AC33-5D6BF012F1C6}" destId="{A6E66D1E-CE84-4688-B2B7-6E5C5BC35885}" srcOrd="0" destOrd="0" parTransId="{97E65532-4EA9-4D46-8F9B-42060369DD38}" sibTransId="{E7DE2491-682D-485F-926B-3A5F25085B99}"/>
    <dgm:cxn modelId="{3D7D2596-2A2B-4284-A4E7-108B66EDFDD3}" srcId="{BB8EC7B0-B04B-43C7-8B2E-9DBC464AD28C}" destId="{7C40AAD4-28C9-4FAA-AC33-5D6BF012F1C6}" srcOrd="2" destOrd="0" parTransId="{4C96B2AD-5819-41EA-AC01-171E570A20E1}" sibTransId="{9BEBE25F-ABA8-4EF3-AB76-CE18A64E7F9A}"/>
    <dgm:cxn modelId="{4A84F6B7-D3D2-4F96-AE74-2419CD19F1F9}" srcId="{C7D1E38D-1F04-4583-A4D3-4D34A1D1DE14}" destId="{AE21507F-2C0C-4D81-AA98-BF10E0455395}" srcOrd="0" destOrd="0" parTransId="{D6C951DE-6BDF-4906-9424-AEFEE519D892}" sibTransId="{B1E9477F-456F-428E-80C2-3DB90C13FA25}"/>
    <dgm:cxn modelId="{4801B0D9-9827-4623-B5D3-686F06F933D3}" type="presOf" srcId="{7C40AAD4-28C9-4FAA-AC33-5D6BF012F1C6}" destId="{EA4C2F12-E732-49C6-BD39-57F323D38646}" srcOrd="0" destOrd="0" presId="urn:microsoft.com/office/officeart/2005/8/layout/chevron2"/>
    <dgm:cxn modelId="{99A20FEC-FF5D-4DEF-9545-7A0F1E1D5406}" srcId="{BB8EC7B0-B04B-43C7-8B2E-9DBC464AD28C}" destId="{4BF9719D-C7B9-4EE1-9773-8875E41B52EE}" srcOrd="0" destOrd="0" parTransId="{FD9DFE54-0373-4166-967F-A6E20497FE85}" sibTransId="{6DA3A363-6C33-46CC-9AF3-048F39568975}"/>
    <dgm:cxn modelId="{8A935295-E1D8-45DD-B0D2-DE181BCEF300}" type="presParOf" srcId="{E9E8B1A8-0303-4002-BCFF-3EEE11942545}" destId="{C148FEC4-9091-484A-845E-AD52FE7FA083}" srcOrd="0" destOrd="0" presId="urn:microsoft.com/office/officeart/2005/8/layout/chevron2"/>
    <dgm:cxn modelId="{FEE3361E-FE32-4EAE-979C-82F29A4B25D4}" type="presParOf" srcId="{C148FEC4-9091-484A-845E-AD52FE7FA083}" destId="{F728A8D7-C43C-4E9E-B4E9-FFE073E7F7E3}" srcOrd="0" destOrd="0" presId="urn:microsoft.com/office/officeart/2005/8/layout/chevron2"/>
    <dgm:cxn modelId="{E1485E19-E340-4ACA-ACA3-B36C2FFCEB92}" type="presParOf" srcId="{C148FEC4-9091-484A-845E-AD52FE7FA083}" destId="{57F03222-225E-448A-9EF8-601B56BDD9F5}" srcOrd="1" destOrd="0" presId="urn:microsoft.com/office/officeart/2005/8/layout/chevron2"/>
    <dgm:cxn modelId="{C9058309-A06F-416B-924D-6793918EBC24}" type="presParOf" srcId="{E9E8B1A8-0303-4002-BCFF-3EEE11942545}" destId="{8F582BE6-2D57-4AF1-B278-313A67F7DF60}" srcOrd="1" destOrd="0" presId="urn:microsoft.com/office/officeart/2005/8/layout/chevron2"/>
    <dgm:cxn modelId="{D3C54043-1092-4B20-BEDE-D8FAC0D5AD06}" type="presParOf" srcId="{E9E8B1A8-0303-4002-BCFF-3EEE11942545}" destId="{036B6F98-9FF9-4C9E-AF13-7B355CE29D1E}" srcOrd="2" destOrd="0" presId="urn:microsoft.com/office/officeart/2005/8/layout/chevron2"/>
    <dgm:cxn modelId="{8477470E-AE48-461C-B177-705C70CFA52B}" type="presParOf" srcId="{036B6F98-9FF9-4C9E-AF13-7B355CE29D1E}" destId="{AFD0026B-3F9F-4FC2-B508-1811B535D3A9}" srcOrd="0" destOrd="0" presId="urn:microsoft.com/office/officeart/2005/8/layout/chevron2"/>
    <dgm:cxn modelId="{19EF3C57-638E-43B2-BFE7-5A67A2C3F8C0}" type="presParOf" srcId="{036B6F98-9FF9-4C9E-AF13-7B355CE29D1E}" destId="{D9640698-1616-4BFF-8611-81E20260326E}" srcOrd="1" destOrd="0" presId="urn:microsoft.com/office/officeart/2005/8/layout/chevron2"/>
    <dgm:cxn modelId="{A1976C37-82DB-499F-A300-9FEE061360D0}" type="presParOf" srcId="{E9E8B1A8-0303-4002-BCFF-3EEE11942545}" destId="{762CA839-0022-40FA-B30F-ADB63F902E07}" srcOrd="3" destOrd="0" presId="urn:microsoft.com/office/officeart/2005/8/layout/chevron2"/>
    <dgm:cxn modelId="{4AFAE086-C945-4B7D-A554-D3FACF50EDD7}" type="presParOf" srcId="{E9E8B1A8-0303-4002-BCFF-3EEE11942545}" destId="{7EA8EE00-68BF-48EA-9A7C-7D1B2C6AE796}" srcOrd="4" destOrd="0" presId="urn:microsoft.com/office/officeart/2005/8/layout/chevron2"/>
    <dgm:cxn modelId="{3A888E0D-1595-4106-B015-9C6E26350049}" type="presParOf" srcId="{7EA8EE00-68BF-48EA-9A7C-7D1B2C6AE796}" destId="{EA4C2F12-E732-49C6-BD39-57F323D38646}" srcOrd="0" destOrd="0" presId="urn:microsoft.com/office/officeart/2005/8/layout/chevron2"/>
    <dgm:cxn modelId="{1D696AA3-E6FA-4F9F-9E9C-414362AAF93C}" type="presParOf" srcId="{7EA8EE00-68BF-48EA-9A7C-7D1B2C6AE796}" destId="{82F5DB5B-117B-4401-B266-E6607DEF6C62}"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E035C26-180C-465D-8AC2-C0F5ECEB01EF}" type="doc">
      <dgm:prSet loTypeId="urn:microsoft.com/office/officeart/2008/layout/AlternatingPictureCircles" loCatId="picture" qsTypeId="urn:microsoft.com/office/officeart/2005/8/quickstyle/simple1" qsCatId="simple" csTypeId="urn:microsoft.com/office/officeart/2005/8/colors/accent1_2" csCatId="accent1" phldr="1"/>
      <dgm:spPr/>
      <dgm:t>
        <a:bodyPr/>
        <a:lstStyle/>
        <a:p>
          <a:endParaRPr lang="zh-CN" altLang="en-US"/>
        </a:p>
      </dgm:t>
    </dgm:pt>
    <dgm:pt modelId="{9189FB4C-A1E8-49B5-A35F-0C2BE71E61AA}">
      <dgm:prSet phldrT="[文本]"/>
      <dgm:spPr/>
      <dgm:t>
        <a:bodyPr/>
        <a:lstStyle/>
        <a:p>
          <a:r>
            <a:rPr lang="zh-CN" altLang="en-US" dirty="0">
              <a:latin typeface="微软雅黑" panose="020B0503020204020204" pitchFamily="34" charset="-122"/>
              <a:ea typeface="微软雅黑" panose="020B0503020204020204" pitchFamily="34" charset="-122"/>
            </a:rPr>
            <a:t>数据</a:t>
          </a:r>
        </a:p>
      </dgm:t>
    </dgm:pt>
    <dgm:pt modelId="{041784D4-573A-4905-A9D7-4CAC7B9E749D}" type="parTrans" cxnId="{1EE91A59-FB18-4ADB-A6B0-630CC7CC51B5}">
      <dgm:prSet/>
      <dgm:spPr/>
      <dgm:t>
        <a:bodyPr/>
        <a:lstStyle/>
        <a:p>
          <a:endParaRPr lang="zh-CN" altLang="en-US"/>
        </a:p>
      </dgm:t>
    </dgm:pt>
    <dgm:pt modelId="{75658C29-6638-4977-A6AC-55956F9A8EA8}" type="sibTrans" cxnId="{1EE91A59-FB18-4ADB-A6B0-630CC7CC51B5}">
      <dgm:prSet/>
      <dgm:spPr/>
      <dgm:t>
        <a:bodyPr/>
        <a:lstStyle/>
        <a:p>
          <a:endParaRPr lang="zh-CN" altLang="en-US"/>
        </a:p>
      </dgm:t>
    </dgm:pt>
    <dgm:pt modelId="{21F83EC7-2BB0-4989-8A7A-31525327E098}">
      <dgm:prSet phldrT="[文本]"/>
      <dgm:spPr/>
      <dgm:t>
        <a:bodyPr/>
        <a:lstStyle/>
        <a:p>
          <a:r>
            <a:rPr lang="zh-CN" altLang="en-US" dirty="0">
              <a:latin typeface="微软雅黑" panose="020B0503020204020204" pitchFamily="34" charset="-122"/>
              <a:ea typeface="微软雅黑" panose="020B0503020204020204" pitchFamily="34" charset="-122"/>
            </a:rPr>
            <a:t>数据</a:t>
          </a:r>
        </a:p>
      </dgm:t>
    </dgm:pt>
    <dgm:pt modelId="{C69ADFAD-6ADA-44DD-A2CA-9C91E82A5418}" type="parTrans" cxnId="{95D5306E-09CD-4603-8249-D4AB868F629A}">
      <dgm:prSet/>
      <dgm:spPr/>
      <dgm:t>
        <a:bodyPr/>
        <a:lstStyle/>
        <a:p>
          <a:endParaRPr lang="zh-CN" altLang="en-US"/>
        </a:p>
      </dgm:t>
    </dgm:pt>
    <dgm:pt modelId="{88D5C6C7-69CD-432D-8C0D-B980D77EFC47}" type="sibTrans" cxnId="{95D5306E-09CD-4603-8249-D4AB868F629A}">
      <dgm:prSet/>
      <dgm:spPr/>
      <dgm:t>
        <a:bodyPr/>
        <a:lstStyle/>
        <a:p>
          <a:endParaRPr lang="zh-CN" altLang="en-US"/>
        </a:p>
      </dgm:t>
    </dgm:pt>
    <dgm:pt modelId="{975CD59D-FF3F-4DC4-9B0B-DF6741DAAAB6}" type="pres">
      <dgm:prSet presAssocID="{4E035C26-180C-465D-8AC2-C0F5ECEB01EF}" presName="Name0" presStyleCnt="0">
        <dgm:presLayoutVars>
          <dgm:chMax/>
          <dgm:chPref/>
          <dgm:dir/>
        </dgm:presLayoutVars>
      </dgm:prSet>
      <dgm:spPr/>
    </dgm:pt>
    <dgm:pt modelId="{3B1D858C-069D-4D0F-A9CF-BD9AADD371EA}" type="pres">
      <dgm:prSet presAssocID="{9189FB4C-A1E8-49B5-A35F-0C2BE71E61AA}" presName="composite" presStyleCnt="0"/>
      <dgm:spPr/>
    </dgm:pt>
    <dgm:pt modelId="{5FC81B3C-640E-4287-90CF-B33C69CB0F69}" type="pres">
      <dgm:prSet presAssocID="{9189FB4C-A1E8-49B5-A35F-0C2BE71E61AA}" presName="Accent" presStyleLbl="alignNode1" presStyleIdx="0" presStyleCnt="3">
        <dgm:presLayoutVars>
          <dgm:chMax val="0"/>
          <dgm:chPref val="0"/>
        </dgm:presLayoutVars>
      </dgm:prSet>
      <dgm:spPr/>
    </dgm:pt>
    <dgm:pt modelId="{8A538B6A-3252-48D5-971F-479AEBD8CC48}" type="pres">
      <dgm:prSet presAssocID="{9189FB4C-A1E8-49B5-A35F-0C2BE71E61AA}" presName="Image" presStyleLbl="bgImgPlace1" presStyleIdx="0" presStyleCnt="2" custScaleX="69749" custScaleY="45652" custLinFactNeighborX="18669" custLinFactNeighborY="1648">
        <dgm:presLayoutVars>
          <dgm:chMax val="0"/>
          <dgm:chPref val="0"/>
          <dgm:bulletEnabled val="1"/>
        </dgm:presLayoutVars>
        <dgm:style>
          <a:lnRef idx="2">
            <a:schemeClr val="accent2"/>
          </a:lnRef>
          <a:fillRef idx="1">
            <a:schemeClr val="lt1"/>
          </a:fillRef>
          <a:effectRef idx="0">
            <a:schemeClr val="accent2"/>
          </a:effectRef>
          <a:fontRef idx="minor">
            <a:schemeClr val="dk1"/>
          </a:fontRef>
        </dgm:style>
      </dgm:prSet>
      <dgm:spPr>
        <a:prstGeom prst="roundRect">
          <a:avLst/>
        </a:prstGeom>
        <a:solidFill>
          <a:schemeClr val="bg1"/>
        </a:solidFill>
      </dgm:spPr>
    </dgm:pt>
    <dgm:pt modelId="{89DFA2FD-28B1-45C3-A3BF-AA5D91DAA24B}" type="pres">
      <dgm:prSet presAssocID="{9189FB4C-A1E8-49B5-A35F-0C2BE71E61AA}" presName="Parent" presStyleLbl="fgAccFollowNode1" presStyleIdx="0" presStyleCnt="2">
        <dgm:presLayoutVars>
          <dgm:chMax val="0"/>
          <dgm:chPref val="0"/>
          <dgm:bulletEnabled val="1"/>
        </dgm:presLayoutVars>
      </dgm:prSet>
      <dgm:spPr/>
    </dgm:pt>
    <dgm:pt modelId="{D796D12E-8038-4D70-8EED-FB0A10FA58D1}" type="pres">
      <dgm:prSet presAssocID="{9189FB4C-A1E8-49B5-A35F-0C2BE71E61AA}" presName="Space" presStyleCnt="0">
        <dgm:presLayoutVars>
          <dgm:chMax val="0"/>
          <dgm:chPref val="0"/>
        </dgm:presLayoutVars>
      </dgm:prSet>
      <dgm:spPr/>
    </dgm:pt>
    <dgm:pt modelId="{DEB81DAE-9874-451B-A28F-DE29F794D0F8}" type="pres">
      <dgm:prSet presAssocID="{75658C29-6638-4977-A6AC-55956F9A8EA8}" presName="ConnectorComposite" presStyleCnt="0"/>
      <dgm:spPr/>
    </dgm:pt>
    <dgm:pt modelId="{5B4798CC-F620-4370-8994-40FA23F924BC}" type="pres">
      <dgm:prSet presAssocID="{75658C29-6638-4977-A6AC-55956F9A8EA8}" presName="TopSpacing" presStyleCnt="0"/>
      <dgm:spPr/>
    </dgm:pt>
    <dgm:pt modelId="{5D7981C6-C437-4691-ADA8-465C7A5F40A6}" type="pres">
      <dgm:prSet presAssocID="{75658C29-6638-4977-A6AC-55956F9A8EA8}" presName="Connector" presStyleLbl="alignNode1" presStyleIdx="1" presStyleCnt="3" custLinFactX="169002" custLinFactNeighborX="200000" custLinFactNeighborY="-40349"/>
      <dgm:spPr/>
    </dgm:pt>
    <dgm:pt modelId="{EC70C341-3784-44B1-9CA8-F9F4C1812947}" type="pres">
      <dgm:prSet presAssocID="{75658C29-6638-4977-A6AC-55956F9A8EA8}" presName="BottomSpacing" presStyleCnt="0"/>
      <dgm:spPr/>
    </dgm:pt>
    <dgm:pt modelId="{48C36ADE-5D98-4C54-87A9-E779CCDD89CD}" type="pres">
      <dgm:prSet presAssocID="{21F83EC7-2BB0-4989-8A7A-31525327E098}" presName="composite" presStyleCnt="0"/>
      <dgm:spPr/>
    </dgm:pt>
    <dgm:pt modelId="{E519FD1C-210A-4C1A-82A0-D3C356EEE91B}" type="pres">
      <dgm:prSet presAssocID="{21F83EC7-2BB0-4989-8A7A-31525327E098}" presName="Accent" presStyleLbl="alignNode1" presStyleIdx="2" presStyleCnt="3" custLinFactNeighborX="-7586" custLinFactNeighborY="-2499">
        <dgm:presLayoutVars>
          <dgm:chMax val="0"/>
          <dgm:chPref val="0"/>
        </dgm:presLayoutVars>
      </dgm:prSet>
      <dgm:spPr/>
    </dgm:pt>
    <dgm:pt modelId="{77A11DDB-39C5-4C63-AF5F-33B1A0E26549}" type="pres">
      <dgm:prSet presAssocID="{21F83EC7-2BB0-4989-8A7A-31525327E098}" presName="Image" presStyleLbl="bgImgPlace1" presStyleIdx="1" presStyleCnt="2" custScaleX="60321" custScaleY="48515" custLinFactNeighborX="-17527" custLinFactNeighborY="-2686">
        <dgm:presLayoutVars>
          <dgm:chMax val="0"/>
          <dgm:chPref val="0"/>
          <dgm:bulletEnabled val="1"/>
        </dgm:presLayoutVars>
        <dgm:style>
          <a:lnRef idx="2">
            <a:schemeClr val="accent2"/>
          </a:lnRef>
          <a:fillRef idx="1">
            <a:schemeClr val="lt1"/>
          </a:fillRef>
          <a:effectRef idx="0">
            <a:schemeClr val="accent2"/>
          </a:effectRef>
          <a:fontRef idx="minor">
            <a:schemeClr val="dk1"/>
          </a:fontRef>
        </dgm:style>
      </dgm:prSet>
      <dgm:spPr>
        <a:prstGeom prst="roundRect">
          <a:avLst/>
        </a:prstGeom>
        <a:solidFill>
          <a:schemeClr val="bg1"/>
        </a:solidFill>
      </dgm:spPr>
    </dgm:pt>
    <dgm:pt modelId="{5433A438-AD0B-43ED-BD59-CEF71F8B86B3}" type="pres">
      <dgm:prSet presAssocID="{21F83EC7-2BB0-4989-8A7A-31525327E098}" presName="Parent" presStyleLbl="fgAccFollowNode1" presStyleIdx="1" presStyleCnt="2" custLinFactNeighborX="-7095" custLinFactNeighborY="-3204">
        <dgm:presLayoutVars>
          <dgm:chMax val="0"/>
          <dgm:chPref val="0"/>
          <dgm:bulletEnabled val="1"/>
        </dgm:presLayoutVars>
      </dgm:prSet>
      <dgm:spPr/>
    </dgm:pt>
    <dgm:pt modelId="{40636E10-83BD-42E8-AC12-39D7FF63BE0C}" type="pres">
      <dgm:prSet presAssocID="{21F83EC7-2BB0-4989-8A7A-31525327E098}" presName="Space" presStyleCnt="0">
        <dgm:presLayoutVars>
          <dgm:chMax val="0"/>
          <dgm:chPref val="0"/>
        </dgm:presLayoutVars>
      </dgm:prSet>
      <dgm:spPr/>
    </dgm:pt>
  </dgm:ptLst>
  <dgm:cxnLst>
    <dgm:cxn modelId="{561E7964-C5C6-45A0-A669-0CC8A4F17E17}" type="presOf" srcId="{9189FB4C-A1E8-49B5-A35F-0C2BE71E61AA}" destId="{89DFA2FD-28B1-45C3-A3BF-AA5D91DAA24B}" srcOrd="0" destOrd="0" presId="urn:microsoft.com/office/officeart/2008/layout/AlternatingPictureCircles"/>
    <dgm:cxn modelId="{95D5306E-09CD-4603-8249-D4AB868F629A}" srcId="{4E035C26-180C-465D-8AC2-C0F5ECEB01EF}" destId="{21F83EC7-2BB0-4989-8A7A-31525327E098}" srcOrd="1" destOrd="0" parTransId="{C69ADFAD-6ADA-44DD-A2CA-9C91E82A5418}" sibTransId="{88D5C6C7-69CD-432D-8C0D-B980D77EFC47}"/>
    <dgm:cxn modelId="{1EE91A59-FB18-4ADB-A6B0-630CC7CC51B5}" srcId="{4E035C26-180C-465D-8AC2-C0F5ECEB01EF}" destId="{9189FB4C-A1E8-49B5-A35F-0C2BE71E61AA}" srcOrd="0" destOrd="0" parTransId="{041784D4-573A-4905-A9D7-4CAC7B9E749D}" sibTransId="{75658C29-6638-4977-A6AC-55956F9A8EA8}"/>
    <dgm:cxn modelId="{4C2A3EDD-7E9F-4B64-AFC3-5A9C2AF016FC}" type="presOf" srcId="{4E035C26-180C-465D-8AC2-C0F5ECEB01EF}" destId="{975CD59D-FF3F-4DC4-9B0B-DF6741DAAAB6}" srcOrd="0" destOrd="0" presId="urn:microsoft.com/office/officeart/2008/layout/AlternatingPictureCircles"/>
    <dgm:cxn modelId="{7C4B1EF3-80EE-4C05-8A32-AE5F164A89A9}" type="presOf" srcId="{21F83EC7-2BB0-4989-8A7A-31525327E098}" destId="{5433A438-AD0B-43ED-BD59-CEF71F8B86B3}" srcOrd="0" destOrd="0" presId="urn:microsoft.com/office/officeart/2008/layout/AlternatingPictureCircles"/>
    <dgm:cxn modelId="{82D89641-D1F7-4EB8-AF38-22B849C549D1}" type="presParOf" srcId="{975CD59D-FF3F-4DC4-9B0B-DF6741DAAAB6}" destId="{3B1D858C-069D-4D0F-A9CF-BD9AADD371EA}" srcOrd="0" destOrd="0" presId="urn:microsoft.com/office/officeart/2008/layout/AlternatingPictureCircles"/>
    <dgm:cxn modelId="{F0FBEE01-6B80-41AA-A591-2B337AE70282}" type="presParOf" srcId="{3B1D858C-069D-4D0F-A9CF-BD9AADD371EA}" destId="{5FC81B3C-640E-4287-90CF-B33C69CB0F69}" srcOrd="0" destOrd="0" presId="urn:microsoft.com/office/officeart/2008/layout/AlternatingPictureCircles"/>
    <dgm:cxn modelId="{E0A28D3F-3147-4D3E-A1BA-8740CD943175}" type="presParOf" srcId="{3B1D858C-069D-4D0F-A9CF-BD9AADD371EA}" destId="{8A538B6A-3252-48D5-971F-479AEBD8CC48}" srcOrd="1" destOrd="0" presId="urn:microsoft.com/office/officeart/2008/layout/AlternatingPictureCircles"/>
    <dgm:cxn modelId="{2B46A19C-95DA-48B3-A3EF-2DBFFCBA844E}" type="presParOf" srcId="{3B1D858C-069D-4D0F-A9CF-BD9AADD371EA}" destId="{89DFA2FD-28B1-45C3-A3BF-AA5D91DAA24B}" srcOrd="2" destOrd="0" presId="urn:microsoft.com/office/officeart/2008/layout/AlternatingPictureCircles"/>
    <dgm:cxn modelId="{EC412F71-3587-48BC-9198-25314D58C6B3}" type="presParOf" srcId="{3B1D858C-069D-4D0F-A9CF-BD9AADD371EA}" destId="{D796D12E-8038-4D70-8EED-FB0A10FA58D1}" srcOrd="3" destOrd="0" presId="urn:microsoft.com/office/officeart/2008/layout/AlternatingPictureCircles"/>
    <dgm:cxn modelId="{AD80F278-77D2-4BD1-AA35-8EAF81A5E863}" type="presParOf" srcId="{975CD59D-FF3F-4DC4-9B0B-DF6741DAAAB6}" destId="{DEB81DAE-9874-451B-A28F-DE29F794D0F8}" srcOrd="1" destOrd="0" presId="urn:microsoft.com/office/officeart/2008/layout/AlternatingPictureCircles"/>
    <dgm:cxn modelId="{CC262E9A-2DEE-40FB-B73B-D22A501F07BD}" type="presParOf" srcId="{DEB81DAE-9874-451B-A28F-DE29F794D0F8}" destId="{5B4798CC-F620-4370-8994-40FA23F924BC}" srcOrd="0" destOrd="0" presId="urn:microsoft.com/office/officeart/2008/layout/AlternatingPictureCircles"/>
    <dgm:cxn modelId="{D0CB6C40-C820-41FF-8945-FC69A9DE7CDE}" type="presParOf" srcId="{DEB81DAE-9874-451B-A28F-DE29F794D0F8}" destId="{5D7981C6-C437-4691-ADA8-465C7A5F40A6}" srcOrd="1" destOrd="0" presId="urn:microsoft.com/office/officeart/2008/layout/AlternatingPictureCircles"/>
    <dgm:cxn modelId="{A2E053E2-66FB-4EC4-83F8-9FAFA2997877}" type="presParOf" srcId="{DEB81DAE-9874-451B-A28F-DE29F794D0F8}" destId="{EC70C341-3784-44B1-9CA8-F9F4C1812947}" srcOrd="2" destOrd="0" presId="urn:microsoft.com/office/officeart/2008/layout/AlternatingPictureCircles"/>
    <dgm:cxn modelId="{8496B6F5-C44A-4B91-A4E8-E54101B5EB28}" type="presParOf" srcId="{975CD59D-FF3F-4DC4-9B0B-DF6741DAAAB6}" destId="{48C36ADE-5D98-4C54-87A9-E779CCDD89CD}" srcOrd="2" destOrd="0" presId="urn:microsoft.com/office/officeart/2008/layout/AlternatingPictureCircles"/>
    <dgm:cxn modelId="{048EA9B3-AFF9-4A17-BF47-DB40557B582A}" type="presParOf" srcId="{48C36ADE-5D98-4C54-87A9-E779CCDD89CD}" destId="{E519FD1C-210A-4C1A-82A0-D3C356EEE91B}" srcOrd="0" destOrd="0" presId="urn:microsoft.com/office/officeart/2008/layout/AlternatingPictureCircles"/>
    <dgm:cxn modelId="{6760FF78-D64D-4046-9AB5-A580D302C2BA}" type="presParOf" srcId="{48C36ADE-5D98-4C54-87A9-E779CCDD89CD}" destId="{77A11DDB-39C5-4C63-AF5F-33B1A0E26549}" srcOrd="1" destOrd="0" presId="urn:microsoft.com/office/officeart/2008/layout/AlternatingPictureCircles"/>
    <dgm:cxn modelId="{D05F8A65-4C74-45EB-9ABE-5BD2016F2B81}" type="presParOf" srcId="{48C36ADE-5D98-4C54-87A9-E779CCDD89CD}" destId="{5433A438-AD0B-43ED-BD59-CEF71F8B86B3}" srcOrd="2" destOrd="0" presId="urn:microsoft.com/office/officeart/2008/layout/AlternatingPictureCircles"/>
    <dgm:cxn modelId="{F7090776-868D-4F2E-A756-B6D968437339}" type="presParOf" srcId="{48C36ADE-5D98-4C54-87A9-E779CCDD89CD}" destId="{40636E10-83BD-42E8-AC12-39D7FF63BE0C}" srcOrd="3" destOrd="0" presId="urn:microsoft.com/office/officeart/2008/layout/AlternatingPictureCircl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CD39099-EECC-461A-A6E1-444B06896677}" type="doc">
      <dgm:prSet loTypeId="urn:microsoft.com/office/officeart/2005/8/layout/gear1" loCatId="process" qsTypeId="urn:microsoft.com/office/officeart/2005/8/quickstyle/simple1" qsCatId="simple" csTypeId="urn:microsoft.com/office/officeart/2005/8/colors/accent1_2" csCatId="accent1" phldr="1"/>
      <dgm:spPr/>
    </dgm:pt>
    <dgm:pt modelId="{19B27A23-3607-4F65-A632-5F29F721FCE2}">
      <dgm:prSet phldrT="[文本]"/>
      <dgm:spPr>
        <a:effectLst>
          <a:glow rad="63500">
            <a:schemeClr val="accent2">
              <a:satMod val="175000"/>
              <a:alpha val="40000"/>
            </a:schemeClr>
          </a:glow>
        </a:effectLst>
      </dgm:spPr>
      <dgm:t>
        <a:bodyPr/>
        <a:lstStyle/>
        <a:p>
          <a:r>
            <a:rPr lang="zh-CN" altLang="en-US" dirty="0"/>
            <a:t>循环</a:t>
          </a:r>
          <a:r>
            <a:rPr lang="en-US" altLang="zh-CN" dirty="0"/>
            <a:t>A</a:t>
          </a:r>
          <a:endParaRPr lang="zh-CN" altLang="en-US" dirty="0"/>
        </a:p>
      </dgm:t>
    </dgm:pt>
    <dgm:pt modelId="{CA0D2B31-323D-4679-9B3B-CE08511454E2}" type="parTrans" cxnId="{93C2BAAB-64D7-4FFE-9384-7A965D5E9FAE}">
      <dgm:prSet/>
      <dgm:spPr/>
      <dgm:t>
        <a:bodyPr/>
        <a:lstStyle/>
        <a:p>
          <a:endParaRPr lang="zh-CN" altLang="en-US"/>
        </a:p>
      </dgm:t>
    </dgm:pt>
    <dgm:pt modelId="{7F749A85-B48B-4C97-B1C6-A14DDC97EF5D}" type="sibTrans" cxnId="{93C2BAAB-64D7-4FFE-9384-7A965D5E9FAE}">
      <dgm:prSet/>
      <dgm:spPr>
        <a:solidFill>
          <a:schemeClr val="accent1">
            <a:lumMod val="75000"/>
          </a:schemeClr>
        </a:solidFill>
      </dgm:spPr>
      <dgm:t>
        <a:bodyPr/>
        <a:lstStyle/>
        <a:p>
          <a:endParaRPr lang="zh-CN" altLang="en-US"/>
        </a:p>
      </dgm:t>
    </dgm:pt>
    <dgm:pt modelId="{BD69B39C-624B-406B-B814-ABAD4B771A87}">
      <dgm:prSet phldrT="[文本]"/>
      <dgm:spPr/>
      <dgm:t>
        <a:bodyPr/>
        <a:lstStyle/>
        <a:p>
          <a:r>
            <a:rPr lang="zh-CN" altLang="en-US" dirty="0"/>
            <a:t>循环</a:t>
          </a:r>
          <a:r>
            <a:rPr lang="en-US" altLang="zh-CN" dirty="0"/>
            <a:t>B</a:t>
          </a:r>
          <a:endParaRPr lang="zh-CN" altLang="en-US" dirty="0"/>
        </a:p>
      </dgm:t>
    </dgm:pt>
    <dgm:pt modelId="{BAA783D8-0A45-4057-AF6E-8E1AF64B1F64}" type="parTrans" cxnId="{B1447A4B-5CD9-438A-B722-EB483C710BE0}">
      <dgm:prSet/>
      <dgm:spPr/>
      <dgm:t>
        <a:bodyPr/>
        <a:lstStyle/>
        <a:p>
          <a:endParaRPr lang="zh-CN" altLang="en-US"/>
        </a:p>
      </dgm:t>
    </dgm:pt>
    <dgm:pt modelId="{26666A21-9CC8-4DFA-9828-8CCD0F4200E5}" type="sibTrans" cxnId="{B1447A4B-5CD9-438A-B722-EB483C710BE0}">
      <dgm:prSet/>
      <dgm:spPr>
        <a:solidFill>
          <a:schemeClr val="accent1">
            <a:lumMod val="75000"/>
          </a:schemeClr>
        </a:solidFill>
      </dgm:spPr>
      <dgm:t>
        <a:bodyPr/>
        <a:lstStyle/>
        <a:p>
          <a:endParaRPr lang="zh-CN" altLang="en-US"/>
        </a:p>
      </dgm:t>
    </dgm:pt>
    <dgm:pt modelId="{8EECDA56-5047-425B-8A41-9786DE3C43D8}" type="pres">
      <dgm:prSet presAssocID="{4CD39099-EECC-461A-A6E1-444B06896677}" presName="composite" presStyleCnt="0">
        <dgm:presLayoutVars>
          <dgm:chMax val="3"/>
          <dgm:animLvl val="lvl"/>
          <dgm:resizeHandles val="exact"/>
        </dgm:presLayoutVars>
      </dgm:prSet>
      <dgm:spPr/>
    </dgm:pt>
    <dgm:pt modelId="{6A762C57-16D1-471E-BCE7-1D3C08B0F08D}" type="pres">
      <dgm:prSet presAssocID="{19B27A23-3607-4F65-A632-5F29F721FCE2}" presName="gear1" presStyleLbl="node1" presStyleIdx="0" presStyleCnt="2" custLinFactNeighborX="-81088" custLinFactNeighborY="-16184">
        <dgm:presLayoutVars>
          <dgm:chMax val="1"/>
          <dgm:bulletEnabled val="1"/>
        </dgm:presLayoutVars>
      </dgm:prSet>
      <dgm:spPr/>
    </dgm:pt>
    <dgm:pt modelId="{AE02A1A3-BD64-4662-8876-43CDECA315AB}" type="pres">
      <dgm:prSet presAssocID="{19B27A23-3607-4F65-A632-5F29F721FCE2}" presName="gear1srcNode" presStyleLbl="node1" presStyleIdx="0" presStyleCnt="2"/>
      <dgm:spPr/>
    </dgm:pt>
    <dgm:pt modelId="{97239862-579D-474F-8AE9-9281A8DFEA0D}" type="pres">
      <dgm:prSet presAssocID="{19B27A23-3607-4F65-A632-5F29F721FCE2}" presName="gear1dstNode" presStyleLbl="node1" presStyleIdx="0" presStyleCnt="2"/>
      <dgm:spPr/>
    </dgm:pt>
    <dgm:pt modelId="{AF903290-5817-414C-868F-21A1549BA3B3}" type="pres">
      <dgm:prSet presAssocID="{BD69B39C-624B-406B-B814-ABAD4B771A87}" presName="gear2" presStyleLbl="node1" presStyleIdx="1" presStyleCnt="2" custScaleX="159395" custScaleY="150696" custLinFactX="19552" custLinFactNeighborX="100000" custLinFactNeighborY="15819">
        <dgm:presLayoutVars>
          <dgm:chMax val="1"/>
          <dgm:bulletEnabled val="1"/>
        </dgm:presLayoutVars>
      </dgm:prSet>
      <dgm:spPr/>
    </dgm:pt>
    <dgm:pt modelId="{D77DFD45-229B-430F-9655-0EE6E4567167}" type="pres">
      <dgm:prSet presAssocID="{BD69B39C-624B-406B-B814-ABAD4B771A87}" presName="gear2srcNode" presStyleLbl="node1" presStyleIdx="1" presStyleCnt="2"/>
      <dgm:spPr/>
    </dgm:pt>
    <dgm:pt modelId="{67C10E77-7AEB-4EAC-917D-3C5744F1EA02}" type="pres">
      <dgm:prSet presAssocID="{BD69B39C-624B-406B-B814-ABAD4B771A87}" presName="gear2dstNode" presStyleLbl="node1" presStyleIdx="1" presStyleCnt="2"/>
      <dgm:spPr/>
    </dgm:pt>
    <dgm:pt modelId="{8CC71B90-FFA0-4C13-B1CA-61C9068A66E2}" type="pres">
      <dgm:prSet presAssocID="{7F749A85-B48B-4C97-B1C6-A14DDC97EF5D}" presName="connector1" presStyleLbl="sibTrans2D1" presStyleIdx="0" presStyleCnt="2" custAng="13718403" custScaleX="124862" custScaleY="121301" custLinFactNeighborX="-75558" custLinFactNeighborY="-7406"/>
      <dgm:spPr/>
    </dgm:pt>
    <dgm:pt modelId="{4A5E1D54-30A3-4C0D-AFAB-B26CBC97236C}" type="pres">
      <dgm:prSet presAssocID="{26666A21-9CC8-4DFA-9828-8CCD0F4200E5}" presName="connector2" presStyleLbl="sibTrans2D1" presStyleIdx="1" presStyleCnt="2" custAng="6916097" custLinFactX="21903" custLinFactNeighborX="100000" custLinFactNeighborY="1595"/>
      <dgm:spPr/>
    </dgm:pt>
  </dgm:ptLst>
  <dgm:cxnLst>
    <dgm:cxn modelId="{8C064933-F98E-4AB9-8F50-42A667B880AD}" type="presOf" srcId="{19B27A23-3607-4F65-A632-5F29F721FCE2}" destId="{97239862-579D-474F-8AE9-9281A8DFEA0D}" srcOrd="2" destOrd="0" presId="urn:microsoft.com/office/officeart/2005/8/layout/gear1"/>
    <dgm:cxn modelId="{391C7E60-C271-47A4-B79A-D8C6F8847DA5}" type="presOf" srcId="{7F749A85-B48B-4C97-B1C6-A14DDC97EF5D}" destId="{8CC71B90-FFA0-4C13-B1CA-61C9068A66E2}" srcOrd="0" destOrd="0" presId="urn:microsoft.com/office/officeart/2005/8/layout/gear1"/>
    <dgm:cxn modelId="{2BA01949-2B8A-425E-8CEF-2C5120A78D24}" type="presOf" srcId="{19B27A23-3607-4F65-A632-5F29F721FCE2}" destId="{6A762C57-16D1-471E-BCE7-1D3C08B0F08D}" srcOrd="0" destOrd="0" presId="urn:microsoft.com/office/officeart/2005/8/layout/gear1"/>
    <dgm:cxn modelId="{B1447A4B-5CD9-438A-B722-EB483C710BE0}" srcId="{4CD39099-EECC-461A-A6E1-444B06896677}" destId="{BD69B39C-624B-406B-B814-ABAD4B771A87}" srcOrd="1" destOrd="0" parTransId="{BAA783D8-0A45-4057-AF6E-8E1AF64B1F64}" sibTransId="{26666A21-9CC8-4DFA-9828-8CCD0F4200E5}"/>
    <dgm:cxn modelId="{85D31879-807B-41F1-B48D-A5085DA7EF94}" type="presOf" srcId="{26666A21-9CC8-4DFA-9828-8CCD0F4200E5}" destId="{4A5E1D54-30A3-4C0D-AFAB-B26CBC97236C}" srcOrd="0" destOrd="0" presId="urn:microsoft.com/office/officeart/2005/8/layout/gear1"/>
    <dgm:cxn modelId="{79C0A579-6854-4EB8-8E2A-6938041B853B}" type="presOf" srcId="{4CD39099-EECC-461A-A6E1-444B06896677}" destId="{8EECDA56-5047-425B-8A41-9786DE3C43D8}" srcOrd="0" destOrd="0" presId="urn:microsoft.com/office/officeart/2005/8/layout/gear1"/>
    <dgm:cxn modelId="{06ED3C8C-0CD1-46BE-A908-4237D3832085}" type="presOf" srcId="{19B27A23-3607-4F65-A632-5F29F721FCE2}" destId="{AE02A1A3-BD64-4662-8876-43CDECA315AB}" srcOrd="1" destOrd="0" presId="urn:microsoft.com/office/officeart/2005/8/layout/gear1"/>
    <dgm:cxn modelId="{93C2BAAB-64D7-4FFE-9384-7A965D5E9FAE}" srcId="{4CD39099-EECC-461A-A6E1-444B06896677}" destId="{19B27A23-3607-4F65-A632-5F29F721FCE2}" srcOrd="0" destOrd="0" parTransId="{CA0D2B31-323D-4679-9B3B-CE08511454E2}" sibTransId="{7F749A85-B48B-4C97-B1C6-A14DDC97EF5D}"/>
    <dgm:cxn modelId="{4D6033E2-C93F-472E-837A-60208C59CAB7}" type="presOf" srcId="{BD69B39C-624B-406B-B814-ABAD4B771A87}" destId="{AF903290-5817-414C-868F-21A1549BA3B3}" srcOrd="0" destOrd="0" presId="urn:microsoft.com/office/officeart/2005/8/layout/gear1"/>
    <dgm:cxn modelId="{06B4FFEA-9F7F-45D5-AE1F-C814E80D1593}" type="presOf" srcId="{BD69B39C-624B-406B-B814-ABAD4B771A87}" destId="{67C10E77-7AEB-4EAC-917D-3C5744F1EA02}" srcOrd="2" destOrd="0" presId="urn:microsoft.com/office/officeart/2005/8/layout/gear1"/>
    <dgm:cxn modelId="{567484F1-738C-43AF-BED9-7EB0E25535AE}" type="presOf" srcId="{BD69B39C-624B-406B-B814-ABAD4B771A87}" destId="{D77DFD45-229B-430F-9655-0EE6E4567167}" srcOrd="1" destOrd="0" presId="urn:microsoft.com/office/officeart/2005/8/layout/gear1"/>
    <dgm:cxn modelId="{3E0FD530-53E5-4929-A7FB-C506593D4CED}" type="presParOf" srcId="{8EECDA56-5047-425B-8A41-9786DE3C43D8}" destId="{6A762C57-16D1-471E-BCE7-1D3C08B0F08D}" srcOrd="0" destOrd="0" presId="urn:microsoft.com/office/officeart/2005/8/layout/gear1"/>
    <dgm:cxn modelId="{EEF11353-06A6-4FC0-8151-FAF4C6B0BC70}" type="presParOf" srcId="{8EECDA56-5047-425B-8A41-9786DE3C43D8}" destId="{AE02A1A3-BD64-4662-8876-43CDECA315AB}" srcOrd="1" destOrd="0" presId="urn:microsoft.com/office/officeart/2005/8/layout/gear1"/>
    <dgm:cxn modelId="{BF1E056D-FE58-4044-AAC6-056F8E4B87D4}" type="presParOf" srcId="{8EECDA56-5047-425B-8A41-9786DE3C43D8}" destId="{97239862-579D-474F-8AE9-9281A8DFEA0D}" srcOrd="2" destOrd="0" presId="urn:microsoft.com/office/officeart/2005/8/layout/gear1"/>
    <dgm:cxn modelId="{B3F24BC5-B9A5-48B6-8FAC-A5EDBE903530}" type="presParOf" srcId="{8EECDA56-5047-425B-8A41-9786DE3C43D8}" destId="{AF903290-5817-414C-868F-21A1549BA3B3}" srcOrd="3" destOrd="0" presId="urn:microsoft.com/office/officeart/2005/8/layout/gear1"/>
    <dgm:cxn modelId="{A9F489EC-C4C9-48AB-A66A-29D33340E2ED}" type="presParOf" srcId="{8EECDA56-5047-425B-8A41-9786DE3C43D8}" destId="{D77DFD45-229B-430F-9655-0EE6E4567167}" srcOrd="4" destOrd="0" presId="urn:microsoft.com/office/officeart/2005/8/layout/gear1"/>
    <dgm:cxn modelId="{8E1F14A4-412C-4594-BD73-EBD17B02312C}" type="presParOf" srcId="{8EECDA56-5047-425B-8A41-9786DE3C43D8}" destId="{67C10E77-7AEB-4EAC-917D-3C5744F1EA02}" srcOrd="5" destOrd="0" presId="urn:microsoft.com/office/officeart/2005/8/layout/gear1"/>
    <dgm:cxn modelId="{8A13971E-195E-473A-8760-1ABBF22092F9}" type="presParOf" srcId="{8EECDA56-5047-425B-8A41-9786DE3C43D8}" destId="{8CC71B90-FFA0-4C13-B1CA-61C9068A66E2}" srcOrd="6" destOrd="0" presId="urn:microsoft.com/office/officeart/2005/8/layout/gear1"/>
    <dgm:cxn modelId="{4CBA620F-ECE6-4ED2-BD4A-5412D1E4F746}" type="presParOf" srcId="{8EECDA56-5047-425B-8A41-9786DE3C43D8}" destId="{4A5E1D54-30A3-4C0D-AFAB-B26CBC97236C}" srcOrd="7"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bg2">
                  <a:lumMod val="25000"/>
                </a:schemeClr>
              </a:solidFill>
              <a:latin typeface="微软雅黑" panose="020B0503020204020204" pitchFamily="34" charset="-122"/>
              <a:ea typeface="微软雅黑" panose="020B0503020204020204" pitchFamily="34" charset="-122"/>
            </a:rPr>
            <a:t>3.1 </a:t>
          </a:r>
          <a:r>
            <a:rPr lang="zh-CN" altLang="en-US" sz="2800" dirty="0">
              <a:solidFill>
                <a:schemeClr val="bg2">
                  <a:lumMod val="25000"/>
                </a:schemeClr>
              </a:solidFill>
              <a:latin typeface="微软雅黑" panose="020B0503020204020204" pitchFamily="34" charset="-122"/>
              <a:ea typeface="微软雅黑" panose="020B0503020204020204" pitchFamily="34" charset="-122"/>
            </a:rPr>
            <a:t>线程及其创建过程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bg2">
                  <a:lumMod val="25000"/>
                </a:schemeClr>
              </a:solidFill>
              <a:latin typeface="微软雅黑" panose="020B0503020204020204" pitchFamily="34" charset="-122"/>
              <a:ea typeface="微软雅黑" panose="020B0503020204020204" pitchFamily="34" charset="-122"/>
            </a:rPr>
            <a:t>3.2 </a:t>
          </a:r>
          <a:r>
            <a:rPr lang="zh-CN" altLang="zh-CN" sz="2800" dirty="0">
              <a:solidFill>
                <a:schemeClr val="bg2">
                  <a:lumMod val="25000"/>
                </a:schemeClr>
              </a:solidFill>
              <a:latin typeface="微软雅黑" panose="020B0503020204020204" pitchFamily="34" charset="-122"/>
              <a:ea typeface="微软雅黑" panose="020B0503020204020204" pitchFamily="34" charset="-122"/>
            </a:rPr>
            <a:t>线程跨域访问</a:t>
          </a:r>
          <a:endParaRPr lang="zh-CN" altLang="en-US" sz="2800" dirty="0">
            <a:solidFill>
              <a:schemeClr val="bg2">
                <a:lumMod val="2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bg2">
                  <a:lumMod val="25000"/>
                </a:schemeClr>
              </a:solidFill>
              <a:latin typeface="微软雅黑" panose="020B0503020204020204" pitchFamily="34" charset="-122"/>
              <a:ea typeface="微软雅黑" panose="020B0503020204020204" pitchFamily="34" charset="-122"/>
            </a:rPr>
            <a:t>3.3 </a:t>
          </a:r>
          <a:r>
            <a:rPr lang="zh-CN" altLang="zh-CN" sz="2800" dirty="0">
              <a:solidFill>
                <a:schemeClr val="bg2">
                  <a:lumMod val="25000"/>
                </a:schemeClr>
              </a:solidFill>
              <a:latin typeface="微软雅黑" panose="020B0503020204020204" pitchFamily="34" charset="-122"/>
              <a:ea typeface="微软雅黑" panose="020B0503020204020204" pitchFamily="34" charset="-122"/>
            </a:rPr>
            <a:t>线程同步与异步</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r>
            <a:rPr lang="en-US" altLang="zh-CN" sz="2800" dirty="0">
              <a:latin typeface="微软雅黑" panose="020B0503020204020204" pitchFamily="34" charset="-122"/>
              <a:ea typeface="微软雅黑" panose="020B0503020204020204" pitchFamily="34" charset="-122"/>
            </a:rPr>
            <a:t>3.4 </a:t>
          </a:r>
          <a:r>
            <a:rPr lang="zh-CN" altLang="zh-CN" sz="2800" dirty="0">
              <a:latin typeface="微软雅黑" panose="020B0503020204020204" pitchFamily="34" charset="-122"/>
              <a:ea typeface="微软雅黑" panose="020B0503020204020204" pitchFamily="34" charset="-122"/>
            </a:rPr>
            <a:t>线程间同步模式</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通信机制</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3.5 </a:t>
          </a:r>
          <a:r>
            <a:rPr lang="zh-CN" altLang="zh-CN" sz="2800" dirty="0">
              <a:latin typeface="微软雅黑" panose="020B0503020204020204" pitchFamily="34" charset="-122"/>
              <a:ea typeface="微软雅黑" panose="020B0503020204020204" pitchFamily="34" charset="-122"/>
            </a:rPr>
            <a:t>线程的同步与死锁</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custScaleX="103600" custLinFactNeighborX="-1199">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46188" y="1700"/>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3.1 </a:t>
          </a:r>
          <a:r>
            <a:rPr lang="zh-CN" altLang="en-US" sz="2800" kern="1200" dirty="0">
              <a:latin typeface="微软雅黑" panose="020B0503020204020204" pitchFamily="34" charset="-122"/>
              <a:ea typeface="微软雅黑" panose="020B0503020204020204" pitchFamily="34" charset="-122"/>
            </a:rPr>
            <a:t>线程及其创建过程</a:t>
          </a:r>
        </a:p>
      </dsp:txBody>
      <dsp:txXfrm rot="10800000">
        <a:off x="1857130" y="1700"/>
        <a:ext cx="5487201" cy="843768"/>
      </dsp:txXfrm>
    </dsp:sp>
    <dsp:sp modelId="{083CB889-864A-48B4-A20B-3444EFBE5EE6}">
      <dsp:nvSpPr>
        <dsp:cNvPr id="0" name=""/>
        <dsp:cNvSpPr/>
      </dsp:nvSpPr>
      <dsp:spPr>
        <a:xfrm>
          <a:off x="1224304" y="1700"/>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46188" y="1097339"/>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3.2 </a:t>
          </a:r>
          <a:r>
            <a:rPr lang="zh-CN" altLang="zh-CN" sz="2800" kern="1200" dirty="0">
              <a:latin typeface="微软雅黑" panose="020B0503020204020204" pitchFamily="34" charset="-122"/>
              <a:ea typeface="微软雅黑" panose="020B0503020204020204" pitchFamily="34" charset="-122"/>
            </a:rPr>
            <a:t>线程跨域访问</a:t>
          </a:r>
          <a:endParaRPr lang="zh-CN" altLang="en-US" sz="2800" kern="1200" dirty="0">
            <a:latin typeface="微软雅黑" panose="020B0503020204020204" pitchFamily="34" charset="-122"/>
            <a:ea typeface="微软雅黑" panose="020B0503020204020204" pitchFamily="34" charset="-122"/>
          </a:endParaRPr>
        </a:p>
      </dsp:txBody>
      <dsp:txXfrm rot="10800000">
        <a:off x="1857130" y="1097339"/>
        <a:ext cx="5487201" cy="843768"/>
      </dsp:txXfrm>
    </dsp:sp>
    <dsp:sp modelId="{BDA2664F-D760-4676-988D-9DECE8C71CCC}">
      <dsp:nvSpPr>
        <dsp:cNvPr id="0" name=""/>
        <dsp:cNvSpPr/>
      </dsp:nvSpPr>
      <dsp:spPr>
        <a:xfrm>
          <a:off x="1224304" y="1097339"/>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46188" y="2192978"/>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3.3 </a:t>
          </a:r>
          <a:r>
            <a:rPr lang="zh-CN" altLang="zh-CN" sz="2800" kern="1200" dirty="0">
              <a:latin typeface="微软雅黑" panose="020B0503020204020204" pitchFamily="34" charset="-122"/>
              <a:ea typeface="微软雅黑" panose="020B0503020204020204" pitchFamily="34" charset="-122"/>
            </a:rPr>
            <a:t>线程同步与异步</a:t>
          </a:r>
        </a:p>
      </dsp:txBody>
      <dsp:txXfrm rot="10800000">
        <a:off x="1857130" y="2192978"/>
        <a:ext cx="5487201" cy="843768"/>
      </dsp:txXfrm>
    </dsp:sp>
    <dsp:sp modelId="{7FE62E54-E85F-4DBB-997F-689B5CDFD62D}">
      <dsp:nvSpPr>
        <dsp:cNvPr id="0" name=""/>
        <dsp:cNvSpPr/>
      </dsp:nvSpPr>
      <dsp:spPr>
        <a:xfrm>
          <a:off x="1224304" y="2192978"/>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24018" y="3288617"/>
          <a:ext cx="5903276"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3.4 </a:t>
          </a:r>
          <a:r>
            <a:rPr lang="zh-CN" altLang="zh-CN" sz="2800" kern="1200" dirty="0">
              <a:latin typeface="微软雅黑" panose="020B0503020204020204" pitchFamily="34" charset="-122"/>
              <a:ea typeface="微软雅黑" panose="020B0503020204020204" pitchFamily="34" charset="-122"/>
            </a:rPr>
            <a:t>线程间同步模式</a:t>
          </a:r>
          <a:r>
            <a:rPr lang="en-US" altLang="zh-CN" sz="2800" kern="1200" dirty="0">
              <a:latin typeface="微软雅黑" panose="020B0503020204020204" pitchFamily="34" charset="-122"/>
              <a:ea typeface="微软雅黑" panose="020B0503020204020204" pitchFamily="34" charset="-122"/>
            </a:rPr>
            <a:t>/</a:t>
          </a:r>
          <a:r>
            <a:rPr lang="zh-CN" altLang="zh-CN" sz="2800" kern="1200" dirty="0">
              <a:latin typeface="微软雅黑" panose="020B0503020204020204" pitchFamily="34" charset="-122"/>
              <a:ea typeface="微软雅黑" panose="020B0503020204020204" pitchFamily="34" charset="-122"/>
            </a:rPr>
            <a:t>通信机制</a:t>
          </a:r>
          <a:endParaRPr lang="zh-CN" altLang="en-US" sz="2800" kern="1200" dirty="0">
            <a:latin typeface="微软雅黑" panose="020B0503020204020204" pitchFamily="34" charset="-122"/>
            <a:ea typeface="微软雅黑" panose="020B0503020204020204" pitchFamily="34" charset="-122"/>
          </a:endParaRPr>
        </a:p>
      </dsp:txBody>
      <dsp:txXfrm rot="10800000">
        <a:off x="1634960" y="3288617"/>
        <a:ext cx="5692334" cy="843768"/>
      </dsp:txXfrm>
    </dsp:sp>
    <dsp:sp modelId="{9D48952A-8DE3-45EB-8CB6-5152C3B3C507}">
      <dsp:nvSpPr>
        <dsp:cNvPr id="0" name=""/>
        <dsp:cNvSpPr/>
      </dsp:nvSpPr>
      <dsp:spPr>
        <a:xfrm>
          <a:off x="1173021" y="3288617"/>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46188" y="4384256"/>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3.5 </a:t>
          </a:r>
          <a:r>
            <a:rPr lang="zh-CN" altLang="zh-CN" sz="2800" kern="1200" dirty="0">
              <a:latin typeface="微软雅黑" panose="020B0503020204020204" pitchFamily="34" charset="-122"/>
              <a:ea typeface="微软雅黑" panose="020B0503020204020204" pitchFamily="34" charset="-122"/>
            </a:rPr>
            <a:t>线程的同步与死锁</a:t>
          </a:r>
        </a:p>
      </dsp:txBody>
      <dsp:txXfrm rot="10800000">
        <a:off x="1857130" y="4384256"/>
        <a:ext cx="5487201" cy="843768"/>
      </dsp:txXfrm>
    </dsp:sp>
    <dsp:sp modelId="{FBC026BE-7CB9-4486-AAD6-ED1AA59A4D6B}">
      <dsp:nvSpPr>
        <dsp:cNvPr id="0" name=""/>
        <dsp:cNvSpPr/>
      </dsp:nvSpPr>
      <dsp:spPr>
        <a:xfrm>
          <a:off x="1224304" y="4384256"/>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46188" y="1700"/>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2">
                  <a:lumMod val="25000"/>
                </a:schemeClr>
              </a:solidFill>
              <a:latin typeface="微软雅黑" panose="020B0503020204020204" pitchFamily="34" charset="-122"/>
              <a:ea typeface="微软雅黑" panose="020B0503020204020204" pitchFamily="34" charset="-122"/>
            </a:rPr>
            <a:t>3.1 </a:t>
          </a:r>
          <a:r>
            <a:rPr lang="zh-CN" altLang="en-US" sz="2800" kern="1200" dirty="0">
              <a:solidFill>
                <a:schemeClr val="bg2">
                  <a:lumMod val="25000"/>
                </a:schemeClr>
              </a:solidFill>
              <a:latin typeface="微软雅黑" panose="020B0503020204020204" pitchFamily="34" charset="-122"/>
              <a:ea typeface="微软雅黑" panose="020B0503020204020204" pitchFamily="34" charset="-122"/>
            </a:rPr>
            <a:t>线程及其创建过程</a:t>
          </a:r>
        </a:p>
      </dsp:txBody>
      <dsp:txXfrm rot="10800000">
        <a:off x="1857130" y="1700"/>
        <a:ext cx="5487201" cy="843768"/>
      </dsp:txXfrm>
    </dsp:sp>
    <dsp:sp modelId="{083CB889-864A-48B4-A20B-3444EFBE5EE6}">
      <dsp:nvSpPr>
        <dsp:cNvPr id="0" name=""/>
        <dsp:cNvSpPr/>
      </dsp:nvSpPr>
      <dsp:spPr>
        <a:xfrm>
          <a:off x="1224304" y="1700"/>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46188" y="1097339"/>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2">
                  <a:lumMod val="25000"/>
                </a:schemeClr>
              </a:solidFill>
              <a:latin typeface="微软雅黑" panose="020B0503020204020204" pitchFamily="34" charset="-122"/>
              <a:ea typeface="微软雅黑" panose="020B0503020204020204" pitchFamily="34" charset="-122"/>
            </a:rPr>
            <a:t>3.2 </a:t>
          </a:r>
          <a:r>
            <a:rPr lang="zh-CN" altLang="zh-CN" sz="2800" kern="1200" dirty="0">
              <a:solidFill>
                <a:schemeClr val="bg2">
                  <a:lumMod val="25000"/>
                </a:schemeClr>
              </a:solidFill>
              <a:latin typeface="微软雅黑" panose="020B0503020204020204" pitchFamily="34" charset="-122"/>
              <a:ea typeface="微软雅黑" panose="020B0503020204020204" pitchFamily="34" charset="-122"/>
            </a:rPr>
            <a:t>线程跨域访问</a:t>
          </a:r>
          <a:endParaRPr lang="zh-CN" altLang="en-US" sz="2800" kern="1200" dirty="0">
            <a:solidFill>
              <a:schemeClr val="bg2">
                <a:lumMod val="25000"/>
              </a:schemeClr>
            </a:solidFill>
            <a:latin typeface="微软雅黑" panose="020B0503020204020204" pitchFamily="34" charset="-122"/>
            <a:ea typeface="微软雅黑" panose="020B0503020204020204" pitchFamily="34" charset="-122"/>
          </a:endParaRPr>
        </a:p>
      </dsp:txBody>
      <dsp:txXfrm rot="10800000">
        <a:off x="1857130" y="1097339"/>
        <a:ext cx="5487201" cy="843768"/>
      </dsp:txXfrm>
    </dsp:sp>
    <dsp:sp modelId="{BDA2664F-D760-4676-988D-9DECE8C71CCC}">
      <dsp:nvSpPr>
        <dsp:cNvPr id="0" name=""/>
        <dsp:cNvSpPr/>
      </dsp:nvSpPr>
      <dsp:spPr>
        <a:xfrm>
          <a:off x="1224304" y="1097339"/>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46188" y="2192978"/>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2">
                  <a:lumMod val="25000"/>
                </a:schemeClr>
              </a:solidFill>
              <a:latin typeface="微软雅黑" panose="020B0503020204020204" pitchFamily="34" charset="-122"/>
              <a:ea typeface="微软雅黑" panose="020B0503020204020204" pitchFamily="34" charset="-122"/>
            </a:rPr>
            <a:t>3.3 </a:t>
          </a:r>
          <a:r>
            <a:rPr lang="zh-CN" altLang="zh-CN" sz="2800" kern="1200" dirty="0">
              <a:solidFill>
                <a:schemeClr val="bg2">
                  <a:lumMod val="25000"/>
                </a:schemeClr>
              </a:solidFill>
              <a:latin typeface="微软雅黑" panose="020B0503020204020204" pitchFamily="34" charset="-122"/>
              <a:ea typeface="微软雅黑" panose="020B0503020204020204" pitchFamily="34" charset="-122"/>
            </a:rPr>
            <a:t>线程同步与异步</a:t>
          </a:r>
        </a:p>
      </dsp:txBody>
      <dsp:txXfrm rot="10800000">
        <a:off x="1857130" y="2192978"/>
        <a:ext cx="5487201" cy="843768"/>
      </dsp:txXfrm>
    </dsp:sp>
    <dsp:sp modelId="{7FE62E54-E85F-4DBB-997F-689B5CDFD62D}">
      <dsp:nvSpPr>
        <dsp:cNvPr id="0" name=""/>
        <dsp:cNvSpPr/>
      </dsp:nvSpPr>
      <dsp:spPr>
        <a:xfrm>
          <a:off x="1224304" y="2192978"/>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24018" y="3288617"/>
          <a:ext cx="5903276"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solidFill>
                <a:schemeClr val="bg2">
                  <a:lumMod val="25000"/>
                </a:schemeClr>
              </a:solidFill>
              <a:latin typeface="微软雅黑" panose="020B0503020204020204" pitchFamily="34" charset="-122"/>
              <a:ea typeface="微软雅黑" panose="020B0503020204020204" pitchFamily="34" charset="-122"/>
            </a:rPr>
            <a:t>3.4 </a:t>
          </a:r>
          <a:r>
            <a:rPr lang="zh-CN" altLang="zh-CN" sz="2800" kern="1200" dirty="0">
              <a:solidFill>
                <a:schemeClr val="bg2">
                  <a:lumMod val="25000"/>
                </a:schemeClr>
              </a:solidFill>
              <a:latin typeface="微软雅黑" panose="020B0503020204020204" pitchFamily="34" charset="-122"/>
              <a:ea typeface="微软雅黑" panose="020B0503020204020204" pitchFamily="34" charset="-122"/>
            </a:rPr>
            <a:t>线程间同步模式</a:t>
          </a:r>
          <a:r>
            <a:rPr lang="en-US" altLang="zh-CN" sz="2800" kern="1200" dirty="0">
              <a:solidFill>
                <a:schemeClr val="bg2">
                  <a:lumMod val="25000"/>
                </a:schemeClr>
              </a:solidFill>
              <a:latin typeface="微软雅黑" panose="020B0503020204020204" pitchFamily="34" charset="-122"/>
              <a:ea typeface="微软雅黑" panose="020B0503020204020204" pitchFamily="34" charset="-122"/>
            </a:rPr>
            <a:t>/</a:t>
          </a:r>
          <a:r>
            <a:rPr lang="zh-CN" altLang="zh-CN" sz="2800" kern="1200" dirty="0">
              <a:solidFill>
                <a:schemeClr val="bg2">
                  <a:lumMod val="25000"/>
                </a:schemeClr>
              </a:solidFill>
              <a:latin typeface="微软雅黑" panose="020B0503020204020204" pitchFamily="34" charset="-122"/>
              <a:ea typeface="微软雅黑" panose="020B0503020204020204" pitchFamily="34" charset="-122"/>
            </a:rPr>
            <a:t>通信机制</a:t>
          </a:r>
          <a:endParaRPr lang="zh-CN" altLang="en-US" sz="2800" kern="1200" dirty="0">
            <a:solidFill>
              <a:schemeClr val="bg2">
                <a:lumMod val="25000"/>
              </a:schemeClr>
            </a:solidFill>
            <a:latin typeface="微软雅黑" panose="020B0503020204020204" pitchFamily="34" charset="-122"/>
            <a:ea typeface="微软雅黑" panose="020B0503020204020204" pitchFamily="34" charset="-122"/>
          </a:endParaRPr>
        </a:p>
      </dsp:txBody>
      <dsp:txXfrm rot="10800000">
        <a:off x="1634960" y="3288617"/>
        <a:ext cx="5692334" cy="843768"/>
      </dsp:txXfrm>
    </dsp:sp>
    <dsp:sp modelId="{9D48952A-8DE3-45EB-8CB6-5152C3B3C507}">
      <dsp:nvSpPr>
        <dsp:cNvPr id="0" name=""/>
        <dsp:cNvSpPr/>
      </dsp:nvSpPr>
      <dsp:spPr>
        <a:xfrm>
          <a:off x="1173021" y="3288617"/>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46188" y="4384256"/>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3.5 </a:t>
          </a:r>
          <a:r>
            <a:rPr lang="zh-CN" altLang="zh-CN" sz="2800" kern="1200" dirty="0">
              <a:latin typeface="微软雅黑" panose="020B0503020204020204" pitchFamily="34" charset="-122"/>
              <a:ea typeface="微软雅黑" panose="020B0503020204020204" pitchFamily="34" charset="-122"/>
            </a:rPr>
            <a:t>线程的同步与死锁</a:t>
          </a:r>
        </a:p>
      </dsp:txBody>
      <dsp:txXfrm rot="10800000">
        <a:off x="1857130" y="4384256"/>
        <a:ext cx="5487201" cy="843768"/>
      </dsp:txXfrm>
    </dsp:sp>
    <dsp:sp modelId="{FBC026BE-7CB9-4486-AAD6-ED1AA59A4D6B}">
      <dsp:nvSpPr>
        <dsp:cNvPr id="0" name=""/>
        <dsp:cNvSpPr/>
      </dsp:nvSpPr>
      <dsp:spPr>
        <a:xfrm>
          <a:off x="1224304" y="4384256"/>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B60BB-B9B1-453A-B6D2-4AD02F1B6DB9}">
      <dsp:nvSpPr>
        <dsp:cNvPr id="0" name=""/>
        <dsp:cNvSpPr/>
      </dsp:nvSpPr>
      <dsp:spPr>
        <a:xfrm>
          <a:off x="1178937" y="240069"/>
          <a:ext cx="3102441" cy="3102441"/>
        </a:xfrm>
        <a:prstGeom prst="pie">
          <a:avLst>
            <a:gd name="adj1" fmla="val 16200000"/>
            <a:gd name="adj2" fmla="val 180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latin typeface="微软雅黑" panose="020B0503020204020204" pitchFamily="34" charset="-122"/>
              <a:ea typeface="微软雅黑" panose="020B0503020204020204" pitchFamily="34" charset="-122"/>
            </a:rPr>
            <a:t>工作状态</a:t>
          </a:r>
        </a:p>
      </dsp:txBody>
      <dsp:txXfrm>
        <a:off x="2813997" y="897492"/>
        <a:ext cx="1108014" cy="923345"/>
      </dsp:txXfrm>
    </dsp:sp>
    <dsp:sp modelId="{22AEF590-8552-44BC-B360-71A3E1C6D334}">
      <dsp:nvSpPr>
        <dsp:cNvPr id="0" name=""/>
        <dsp:cNvSpPr/>
      </dsp:nvSpPr>
      <dsp:spPr>
        <a:xfrm>
          <a:off x="1115041" y="350871"/>
          <a:ext cx="3102441" cy="3102441"/>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latin typeface="微软雅黑" panose="020B0503020204020204" pitchFamily="34" charset="-122"/>
              <a:ea typeface="微软雅黑" panose="020B0503020204020204" pitchFamily="34" charset="-122"/>
            </a:rPr>
            <a:t>下次循环</a:t>
          </a:r>
        </a:p>
      </dsp:txBody>
      <dsp:txXfrm>
        <a:off x="1853718" y="2363765"/>
        <a:ext cx="1662022" cy="812544"/>
      </dsp:txXfrm>
    </dsp:sp>
    <dsp:sp modelId="{CC36D92F-DDD5-4390-8A3C-1855B2B0C1F7}">
      <dsp:nvSpPr>
        <dsp:cNvPr id="0" name=""/>
        <dsp:cNvSpPr/>
      </dsp:nvSpPr>
      <dsp:spPr>
        <a:xfrm>
          <a:off x="1051146" y="240069"/>
          <a:ext cx="3102441" cy="3102441"/>
        </a:xfrm>
        <a:prstGeom prst="pie">
          <a:avLst>
            <a:gd name="adj1" fmla="val 9000000"/>
            <a:gd name="adj2" fmla="val 1620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latin typeface="微软雅黑" panose="020B0503020204020204" pitchFamily="34" charset="-122"/>
              <a:ea typeface="微软雅黑" panose="020B0503020204020204" pitchFamily="34" charset="-122"/>
            </a:rPr>
            <a:t>检查事件状态</a:t>
          </a:r>
        </a:p>
      </dsp:txBody>
      <dsp:txXfrm>
        <a:off x="1410512" y="897492"/>
        <a:ext cx="1108014" cy="923345"/>
      </dsp:txXfrm>
    </dsp:sp>
    <dsp:sp modelId="{14D2FA16-0A33-4138-96FB-2E9B8816A4A7}">
      <dsp:nvSpPr>
        <dsp:cNvPr id="0" name=""/>
        <dsp:cNvSpPr/>
      </dsp:nvSpPr>
      <dsp:spPr>
        <a:xfrm>
          <a:off x="987137" y="48013"/>
          <a:ext cx="3486553" cy="3486553"/>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a:schemeClr val="lt1"/>
        </a:fontRef>
      </dsp:style>
    </dsp:sp>
    <dsp:sp modelId="{6880DB98-5777-41F2-8325-7270BB56EF94}">
      <dsp:nvSpPr>
        <dsp:cNvPr id="0" name=""/>
        <dsp:cNvSpPr/>
      </dsp:nvSpPr>
      <dsp:spPr>
        <a:xfrm>
          <a:off x="922985" y="158619"/>
          <a:ext cx="3486553" cy="3486553"/>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a:schemeClr val="lt1"/>
        </a:fontRef>
      </dsp:style>
    </dsp:sp>
    <dsp:sp modelId="{F34103FA-4063-4122-9082-5CB4C2CE52BA}">
      <dsp:nvSpPr>
        <dsp:cNvPr id="0" name=""/>
        <dsp:cNvSpPr/>
      </dsp:nvSpPr>
      <dsp:spPr>
        <a:xfrm>
          <a:off x="858834" y="48013"/>
          <a:ext cx="3486553" cy="3486553"/>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w="28575">
          <a:solidFill>
            <a:schemeClr val="tx1"/>
          </a:solid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DE3392-AF2E-4230-958A-C61C1859777A}">
      <dsp:nvSpPr>
        <dsp:cNvPr id="0" name=""/>
        <dsp:cNvSpPr/>
      </dsp:nvSpPr>
      <dsp:spPr>
        <a:xfrm>
          <a:off x="0" y="4976"/>
          <a:ext cx="1539334" cy="6468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启动</a:t>
          </a:r>
        </a:p>
      </dsp:txBody>
      <dsp:txXfrm>
        <a:off x="18947" y="23923"/>
        <a:ext cx="1501440" cy="608995"/>
      </dsp:txXfrm>
    </dsp:sp>
    <dsp:sp modelId="{36FD0B06-7B79-4D50-8EC7-A006FC688913}">
      <dsp:nvSpPr>
        <dsp:cNvPr id="0" name=""/>
        <dsp:cNvSpPr/>
      </dsp:nvSpPr>
      <dsp:spPr>
        <a:xfrm rot="5400000">
          <a:off x="452408" y="910729"/>
          <a:ext cx="703531" cy="5310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zh-CN" altLang="en-US" sz="3900" kern="1200"/>
        </a:p>
      </dsp:txBody>
      <dsp:txXfrm rot="-5400000">
        <a:off x="644872" y="824467"/>
        <a:ext cx="318603" cy="544230"/>
      </dsp:txXfrm>
    </dsp:sp>
    <dsp:sp modelId="{281EFCEA-D0C2-4FC3-A058-D498CE8B12D7}">
      <dsp:nvSpPr>
        <dsp:cNvPr id="0" name=""/>
        <dsp:cNvSpPr/>
      </dsp:nvSpPr>
      <dsp:spPr>
        <a:xfrm>
          <a:off x="0" y="1734443"/>
          <a:ext cx="1539334" cy="602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执行任务</a:t>
          </a:r>
          <a:endParaRPr lang="zh-CN" altLang="en-US" sz="2000" kern="1200">
            <a:solidFill>
              <a:srgbClr val="002060"/>
            </a:solidFill>
          </a:endParaRPr>
        </a:p>
      </dsp:txBody>
      <dsp:txXfrm>
        <a:off x="17639" y="1752082"/>
        <a:ext cx="1504056" cy="566954"/>
      </dsp:txXfrm>
    </dsp:sp>
    <dsp:sp modelId="{1F7098CE-B47F-4989-AF56-0E25F89605F2}">
      <dsp:nvSpPr>
        <dsp:cNvPr id="0" name=""/>
        <dsp:cNvSpPr/>
      </dsp:nvSpPr>
      <dsp:spPr>
        <a:xfrm rot="5400000">
          <a:off x="402482" y="2526247"/>
          <a:ext cx="734368" cy="600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zh-CN" altLang="en-US" sz="3900" kern="1200"/>
        </a:p>
      </dsp:txBody>
      <dsp:txXfrm rot="-5400000">
        <a:off x="589662" y="2459070"/>
        <a:ext cx="360008" cy="554364"/>
      </dsp:txXfrm>
    </dsp:sp>
    <dsp:sp modelId="{ED9DD029-43E4-44D3-BA08-4674E2CACDA9}">
      <dsp:nvSpPr>
        <dsp:cNvPr id="0" name=""/>
        <dsp:cNvSpPr/>
      </dsp:nvSpPr>
      <dsp:spPr>
        <a:xfrm>
          <a:off x="0" y="3315834"/>
          <a:ext cx="1539334" cy="577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暂停</a:t>
          </a:r>
          <a:endParaRPr lang="zh-CN" altLang="en-US" sz="2000" kern="1200">
            <a:solidFill>
              <a:srgbClr val="002060"/>
            </a:solidFill>
          </a:endParaRPr>
        </a:p>
      </dsp:txBody>
      <dsp:txXfrm>
        <a:off x="16907" y="3332741"/>
        <a:ext cx="1505520" cy="543430"/>
      </dsp:txXfrm>
    </dsp:sp>
    <dsp:sp modelId="{EEDAF2B5-7177-4703-A1E1-BCD89D999513}">
      <dsp:nvSpPr>
        <dsp:cNvPr id="0" name=""/>
        <dsp:cNvSpPr/>
      </dsp:nvSpPr>
      <dsp:spPr>
        <a:xfrm rot="5400000">
          <a:off x="436050" y="4053825"/>
          <a:ext cx="667232" cy="5310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rot="-5400000">
        <a:off x="610365" y="3985712"/>
        <a:ext cx="318603" cy="507931"/>
      </dsp:txXfrm>
    </dsp:sp>
    <dsp:sp modelId="{88D0CF2D-347E-40A9-9CEA-055B977A0A3E}">
      <dsp:nvSpPr>
        <dsp:cNvPr id="0" name=""/>
        <dsp:cNvSpPr/>
      </dsp:nvSpPr>
      <dsp:spPr>
        <a:xfrm>
          <a:off x="0" y="4745578"/>
          <a:ext cx="1539334" cy="4897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终止</a:t>
          </a:r>
        </a:p>
      </dsp:txBody>
      <dsp:txXfrm>
        <a:off x="14344" y="4759922"/>
        <a:ext cx="1510646" cy="4610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46188" y="1700"/>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2">
                  <a:lumMod val="25000"/>
                </a:schemeClr>
              </a:solidFill>
              <a:latin typeface="微软雅黑" panose="020B0503020204020204" pitchFamily="34" charset="-122"/>
              <a:ea typeface="微软雅黑" panose="020B0503020204020204" pitchFamily="34" charset="-122"/>
            </a:rPr>
            <a:t>3.1 </a:t>
          </a:r>
          <a:r>
            <a:rPr lang="zh-CN" altLang="en-US" sz="2800" kern="1200" dirty="0">
              <a:solidFill>
                <a:schemeClr val="bg2">
                  <a:lumMod val="25000"/>
                </a:schemeClr>
              </a:solidFill>
              <a:latin typeface="微软雅黑" panose="020B0503020204020204" pitchFamily="34" charset="-122"/>
              <a:ea typeface="微软雅黑" panose="020B0503020204020204" pitchFamily="34" charset="-122"/>
            </a:rPr>
            <a:t>线程及其创建过程</a:t>
          </a:r>
        </a:p>
      </dsp:txBody>
      <dsp:txXfrm rot="10800000">
        <a:off x="1857130" y="1700"/>
        <a:ext cx="5487201" cy="843768"/>
      </dsp:txXfrm>
    </dsp:sp>
    <dsp:sp modelId="{083CB889-864A-48B4-A20B-3444EFBE5EE6}">
      <dsp:nvSpPr>
        <dsp:cNvPr id="0" name=""/>
        <dsp:cNvSpPr/>
      </dsp:nvSpPr>
      <dsp:spPr>
        <a:xfrm>
          <a:off x="1224304" y="1700"/>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46188" y="1097339"/>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3.2 </a:t>
          </a:r>
          <a:r>
            <a:rPr lang="zh-CN" altLang="zh-CN" sz="2800" kern="1200" dirty="0">
              <a:latin typeface="微软雅黑" panose="020B0503020204020204" pitchFamily="34" charset="-122"/>
              <a:ea typeface="微软雅黑" panose="020B0503020204020204" pitchFamily="34" charset="-122"/>
            </a:rPr>
            <a:t>线程跨域访问</a:t>
          </a:r>
          <a:endParaRPr lang="zh-CN" altLang="en-US" sz="2800" kern="1200" dirty="0">
            <a:latin typeface="微软雅黑" panose="020B0503020204020204" pitchFamily="34" charset="-122"/>
            <a:ea typeface="微软雅黑" panose="020B0503020204020204" pitchFamily="34" charset="-122"/>
          </a:endParaRPr>
        </a:p>
      </dsp:txBody>
      <dsp:txXfrm rot="10800000">
        <a:off x="1857130" y="1097339"/>
        <a:ext cx="5487201" cy="843768"/>
      </dsp:txXfrm>
    </dsp:sp>
    <dsp:sp modelId="{BDA2664F-D760-4676-988D-9DECE8C71CCC}">
      <dsp:nvSpPr>
        <dsp:cNvPr id="0" name=""/>
        <dsp:cNvSpPr/>
      </dsp:nvSpPr>
      <dsp:spPr>
        <a:xfrm>
          <a:off x="1224304" y="1097339"/>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46188" y="2192978"/>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3.3 </a:t>
          </a:r>
          <a:r>
            <a:rPr lang="zh-CN" altLang="zh-CN" sz="2800" kern="1200" dirty="0">
              <a:latin typeface="微软雅黑" panose="020B0503020204020204" pitchFamily="34" charset="-122"/>
              <a:ea typeface="微软雅黑" panose="020B0503020204020204" pitchFamily="34" charset="-122"/>
            </a:rPr>
            <a:t>线程同步与异步</a:t>
          </a:r>
        </a:p>
      </dsp:txBody>
      <dsp:txXfrm rot="10800000">
        <a:off x="1857130" y="2192978"/>
        <a:ext cx="5487201" cy="843768"/>
      </dsp:txXfrm>
    </dsp:sp>
    <dsp:sp modelId="{7FE62E54-E85F-4DBB-997F-689B5CDFD62D}">
      <dsp:nvSpPr>
        <dsp:cNvPr id="0" name=""/>
        <dsp:cNvSpPr/>
      </dsp:nvSpPr>
      <dsp:spPr>
        <a:xfrm>
          <a:off x="1224304" y="2192978"/>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24018" y="3288617"/>
          <a:ext cx="5903276"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3.4 </a:t>
          </a:r>
          <a:r>
            <a:rPr lang="zh-CN" altLang="zh-CN" sz="2800" kern="1200" dirty="0">
              <a:latin typeface="微软雅黑" panose="020B0503020204020204" pitchFamily="34" charset="-122"/>
              <a:ea typeface="微软雅黑" panose="020B0503020204020204" pitchFamily="34" charset="-122"/>
            </a:rPr>
            <a:t>线程间同步模式</a:t>
          </a:r>
          <a:r>
            <a:rPr lang="en-US" altLang="zh-CN" sz="2800" kern="1200" dirty="0">
              <a:latin typeface="微软雅黑" panose="020B0503020204020204" pitchFamily="34" charset="-122"/>
              <a:ea typeface="微软雅黑" panose="020B0503020204020204" pitchFamily="34" charset="-122"/>
            </a:rPr>
            <a:t>/</a:t>
          </a:r>
          <a:r>
            <a:rPr lang="zh-CN" altLang="zh-CN" sz="2800" kern="1200" dirty="0">
              <a:latin typeface="微软雅黑" panose="020B0503020204020204" pitchFamily="34" charset="-122"/>
              <a:ea typeface="微软雅黑" panose="020B0503020204020204" pitchFamily="34" charset="-122"/>
            </a:rPr>
            <a:t>通信机制</a:t>
          </a:r>
          <a:endParaRPr lang="zh-CN" altLang="en-US" sz="2800" kern="1200" dirty="0">
            <a:latin typeface="微软雅黑" panose="020B0503020204020204" pitchFamily="34" charset="-122"/>
            <a:ea typeface="微软雅黑" panose="020B0503020204020204" pitchFamily="34" charset="-122"/>
          </a:endParaRPr>
        </a:p>
      </dsp:txBody>
      <dsp:txXfrm rot="10800000">
        <a:off x="1634960" y="3288617"/>
        <a:ext cx="5692334" cy="843768"/>
      </dsp:txXfrm>
    </dsp:sp>
    <dsp:sp modelId="{9D48952A-8DE3-45EB-8CB6-5152C3B3C507}">
      <dsp:nvSpPr>
        <dsp:cNvPr id="0" name=""/>
        <dsp:cNvSpPr/>
      </dsp:nvSpPr>
      <dsp:spPr>
        <a:xfrm>
          <a:off x="1173021" y="3288617"/>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46188" y="4384256"/>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3.5 </a:t>
          </a:r>
          <a:r>
            <a:rPr lang="zh-CN" altLang="zh-CN" sz="2800" kern="1200" dirty="0">
              <a:latin typeface="微软雅黑" panose="020B0503020204020204" pitchFamily="34" charset="-122"/>
              <a:ea typeface="微软雅黑" panose="020B0503020204020204" pitchFamily="34" charset="-122"/>
            </a:rPr>
            <a:t>线程的同步与死锁</a:t>
          </a:r>
        </a:p>
      </dsp:txBody>
      <dsp:txXfrm rot="10800000">
        <a:off x="1857130" y="4384256"/>
        <a:ext cx="5487201" cy="843768"/>
      </dsp:txXfrm>
    </dsp:sp>
    <dsp:sp modelId="{FBC026BE-7CB9-4486-AAD6-ED1AA59A4D6B}">
      <dsp:nvSpPr>
        <dsp:cNvPr id="0" name=""/>
        <dsp:cNvSpPr/>
      </dsp:nvSpPr>
      <dsp:spPr>
        <a:xfrm>
          <a:off x="1224304" y="4384256"/>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46188" y="1700"/>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2">
                  <a:lumMod val="25000"/>
                </a:schemeClr>
              </a:solidFill>
              <a:latin typeface="微软雅黑" panose="020B0503020204020204" pitchFamily="34" charset="-122"/>
              <a:ea typeface="微软雅黑" panose="020B0503020204020204" pitchFamily="34" charset="-122"/>
            </a:rPr>
            <a:t>3.1 </a:t>
          </a:r>
          <a:r>
            <a:rPr lang="zh-CN" altLang="en-US" sz="2800" kern="1200" dirty="0">
              <a:solidFill>
                <a:schemeClr val="bg2">
                  <a:lumMod val="25000"/>
                </a:schemeClr>
              </a:solidFill>
              <a:latin typeface="微软雅黑" panose="020B0503020204020204" pitchFamily="34" charset="-122"/>
              <a:ea typeface="微软雅黑" panose="020B0503020204020204" pitchFamily="34" charset="-122"/>
            </a:rPr>
            <a:t>线程及其创建过程</a:t>
          </a:r>
        </a:p>
      </dsp:txBody>
      <dsp:txXfrm rot="10800000">
        <a:off x="1857130" y="1700"/>
        <a:ext cx="5487201" cy="843768"/>
      </dsp:txXfrm>
    </dsp:sp>
    <dsp:sp modelId="{083CB889-864A-48B4-A20B-3444EFBE5EE6}">
      <dsp:nvSpPr>
        <dsp:cNvPr id="0" name=""/>
        <dsp:cNvSpPr/>
      </dsp:nvSpPr>
      <dsp:spPr>
        <a:xfrm>
          <a:off x="1224304" y="1700"/>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46188" y="1097339"/>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2">
                  <a:lumMod val="25000"/>
                </a:schemeClr>
              </a:solidFill>
              <a:latin typeface="微软雅黑" panose="020B0503020204020204" pitchFamily="34" charset="-122"/>
              <a:ea typeface="微软雅黑" panose="020B0503020204020204" pitchFamily="34" charset="-122"/>
            </a:rPr>
            <a:t>3.2 </a:t>
          </a:r>
          <a:r>
            <a:rPr lang="zh-CN" altLang="zh-CN" sz="2800" kern="1200" dirty="0">
              <a:solidFill>
                <a:schemeClr val="bg2">
                  <a:lumMod val="25000"/>
                </a:schemeClr>
              </a:solidFill>
              <a:latin typeface="微软雅黑" panose="020B0503020204020204" pitchFamily="34" charset="-122"/>
              <a:ea typeface="微软雅黑" panose="020B0503020204020204" pitchFamily="34" charset="-122"/>
            </a:rPr>
            <a:t>线程跨域访问</a:t>
          </a:r>
          <a:endParaRPr lang="zh-CN" altLang="en-US" sz="2800" kern="1200" dirty="0">
            <a:solidFill>
              <a:schemeClr val="bg2">
                <a:lumMod val="25000"/>
              </a:schemeClr>
            </a:solidFill>
            <a:latin typeface="微软雅黑" panose="020B0503020204020204" pitchFamily="34" charset="-122"/>
            <a:ea typeface="微软雅黑" panose="020B0503020204020204" pitchFamily="34" charset="-122"/>
          </a:endParaRPr>
        </a:p>
      </dsp:txBody>
      <dsp:txXfrm rot="10800000">
        <a:off x="1857130" y="1097339"/>
        <a:ext cx="5487201" cy="843768"/>
      </dsp:txXfrm>
    </dsp:sp>
    <dsp:sp modelId="{BDA2664F-D760-4676-988D-9DECE8C71CCC}">
      <dsp:nvSpPr>
        <dsp:cNvPr id="0" name=""/>
        <dsp:cNvSpPr/>
      </dsp:nvSpPr>
      <dsp:spPr>
        <a:xfrm>
          <a:off x="1224304" y="1097339"/>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46188" y="2192978"/>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3.3 </a:t>
          </a:r>
          <a:r>
            <a:rPr lang="zh-CN" altLang="zh-CN" sz="2800" kern="1200" dirty="0">
              <a:latin typeface="微软雅黑" panose="020B0503020204020204" pitchFamily="34" charset="-122"/>
              <a:ea typeface="微软雅黑" panose="020B0503020204020204" pitchFamily="34" charset="-122"/>
            </a:rPr>
            <a:t>线程同步与异步</a:t>
          </a:r>
        </a:p>
      </dsp:txBody>
      <dsp:txXfrm rot="10800000">
        <a:off x="1857130" y="2192978"/>
        <a:ext cx="5487201" cy="843768"/>
      </dsp:txXfrm>
    </dsp:sp>
    <dsp:sp modelId="{7FE62E54-E85F-4DBB-997F-689B5CDFD62D}">
      <dsp:nvSpPr>
        <dsp:cNvPr id="0" name=""/>
        <dsp:cNvSpPr/>
      </dsp:nvSpPr>
      <dsp:spPr>
        <a:xfrm>
          <a:off x="1224304" y="2192978"/>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24018" y="3288617"/>
          <a:ext cx="5903276"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3.4 </a:t>
          </a:r>
          <a:r>
            <a:rPr lang="zh-CN" altLang="zh-CN" sz="2800" kern="1200" dirty="0">
              <a:latin typeface="微软雅黑" panose="020B0503020204020204" pitchFamily="34" charset="-122"/>
              <a:ea typeface="微软雅黑" panose="020B0503020204020204" pitchFamily="34" charset="-122"/>
            </a:rPr>
            <a:t>线程间同步模式</a:t>
          </a:r>
          <a:r>
            <a:rPr lang="en-US" altLang="zh-CN" sz="2800" kern="1200" dirty="0">
              <a:latin typeface="微软雅黑" panose="020B0503020204020204" pitchFamily="34" charset="-122"/>
              <a:ea typeface="微软雅黑" panose="020B0503020204020204" pitchFamily="34" charset="-122"/>
            </a:rPr>
            <a:t>/</a:t>
          </a:r>
          <a:r>
            <a:rPr lang="zh-CN" altLang="zh-CN" sz="2800" kern="1200" dirty="0">
              <a:latin typeface="微软雅黑" panose="020B0503020204020204" pitchFamily="34" charset="-122"/>
              <a:ea typeface="微软雅黑" panose="020B0503020204020204" pitchFamily="34" charset="-122"/>
            </a:rPr>
            <a:t>通信机制</a:t>
          </a:r>
          <a:endParaRPr lang="zh-CN" altLang="en-US" sz="2800" kern="1200" dirty="0">
            <a:latin typeface="微软雅黑" panose="020B0503020204020204" pitchFamily="34" charset="-122"/>
            <a:ea typeface="微软雅黑" panose="020B0503020204020204" pitchFamily="34" charset="-122"/>
          </a:endParaRPr>
        </a:p>
      </dsp:txBody>
      <dsp:txXfrm rot="10800000">
        <a:off x="1634960" y="3288617"/>
        <a:ext cx="5692334" cy="843768"/>
      </dsp:txXfrm>
    </dsp:sp>
    <dsp:sp modelId="{9D48952A-8DE3-45EB-8CB6-5152C3B3C507}">
      <dsp:nvSpPr>
        <dsp:cNvPr id="0" name=""/>
        <dsp:cNvSpPr/>
      </dsp:nvSpPr>
      <dsp:spPr>
        <a:xfrm>
          <a:off x="1173021" y="3288617"/>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46188" y="4384256"/>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3.5 </a:t>
          </a:r>
          <a:r>
            <a:rPr lang="zh-CN" altLang="zh-CN" sz="2800" kern="1200" dirty="0">
              <a:latin typeface="微软雅黑" panose="020B0503020204020204" pitchFamily="34" charset="-122"/>
              <a:ea typeface="微软雅黑" panose="020B0503020204020204" pitchFamily="34" charset="-122"/>
            </a:rPr>
            <a:t>线程的同步与死锁</a:t>
          </a:r>
        </a:p>
      </dsp:txBody>
      <dsp:txXfrm rot="10800000">
        <a:off x="1857130" y="4384256"/>
        <a:ext cx="5487201" cy="843768"/>
      </dsp:txXfrm>
    </dsp:sp>
    <dsp:sp modelId="{FBC026BE-7CB9-4486-AAD6-ED1AA59A4D6B}">
      <dsp:nvSpPr>
        <dsp:cNvPr id="0" name=""/>
        <dsp:cNvSpPr/>
      </dsp:nvSpPr>
      <dsp:spPr>
        <a:xfrm>
          <a:off x="1224304" y="4384256"/>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8A8D7-C43C-4E9E-B4E9-FFE073E7F7E3}">
      <dsp:nvSpPr>
        <dsp:cNvPr id="0" name=""/>
        <dsp:cNvSpPr/>
      </dsp:nvSpPr>
      <dsp:spPr>
        <a:xfrm rot="5400000">
          <a:off x="-131636" y="132308"/>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调用</a:t>
          </a:r>
        </a:p>
      </dsp:txBody>
      <dsp:txXfrm rot="-5400000">
        <a:off x="1" y="307823"/>
        <a:ext cx="614301" cy="263273"/>
      </dsp:txXfrm>
    </dsp:sp>
    <dsp:sp modelId="{57F03222-225E-448A-9EF8-601B56BDD9F5}">
      <dsp:nvSpPr>
        <dsp:cNvPr id="0" name=""/>
        <dsp:cNvSpPr/>
      </dsp:nvSpPr>
      <dsp:spPr>
        <a:xfrm rot="5400000">
          <a:off x="1533441" y="-918467"/>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指定系统方法</a:t>
          </a:r>
        </a:p>
      </dsp:txBody>
      <dsp:txXfrm rot="-5400000">
        <a:off x="614301" y="28519"/>
        <a:ext cx="2380857" cy="514731"/>
      </dsp:txXfrm>
    </dsp:sp>
    <dsp:sp modelId="{AFD0026B-3F9F-4FC2-B508-1811B535D3A9}">
      <dsp:nvSpPr>
        <dsp:cNvPr id="0" name=""/>
        <dsp:cNvSpPr/>
      </dsp:nvSpPr>
      <dsp:spPr>
        <a:xfrm rot="5400000">
          <a:off x="-131636" y="806252"/>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运行</a:t>
          </a:r>
        </a:p>
      </dsp:txBody>
      <dsp:txXfrm rot="-5400000">
        <a:off x="1" y="981767"/>
        <a:ext cx="614301" cy="263273"/>
      </dsp:txXfrm>
    </dsp:sp>
    <dsp:sp modelId="{D9640698-1616-4BFF-8611-81E20260326E}">
      <dsp:nvSpPr>
        <dsp:cNvPr id="0" name=""/>
        <dsp:cNvSpPr/>
      </dsp:nvSpPr>
      <dsp:spPr>
        <a:xfrm rot="5400000">
          <a:off x="1533441" y="-244509"/>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无须等待</a:t>
          </a:r>
        </a:p>
      </dsp:txBody>
      <dsp:txXfrm rot="-5400000">
        <a:off x="614301" y="702477"/>
        <a:ext cx="2380857" cy="514731"/>
      </dsp:txXfrm>
    </dsp:sp>
    <dsp:sp modelId="{EA4C2F12-E732-49C6-BD39-57F323D38646}">
      <dsp:nvSpPr>
        <dsp:cNvPr id="0" name=""/>
        <dsp:cNvSpPr/>
      </dsp:nvSpPr>
      <dsp:spPr>
        <a:xfrm rot="5400000">
          <a:off x="-131636" y="1462942"/>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返回</a:t>
          </a:r>
        </a:p>
      </dsp:txBody>
      <dsp:txXfrm rot="-5400000">
        <a:off x="1" y="1638457"/>
        <a:ext cx="614301" cy="263273"/>
      </dsp:txXfrm>
    </dsp:sp>
    <dsp:sp modelId="{82F5DB5B-117B-4401-B266-E6607DEF6C62}">
      <dsp:nvSpPr>
        <dsp:cNvPr id="0" name=""/>
        <dsp:cNvSpPr/>
      </dsp:nvSpPr>
      <dsp:spPr>
        <a:xfrm rot="5400000">
          <a:off x="1533441" y="412197"/>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未获得目标结果</a:t>
          </a:r>
        </a:p>
      </dsp:txBody>
      <dsp:txXfrm rot="-5400000">
        <a:off x="614301" y="1359183"/>
        <a:ext cx="2380857" cy="5147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8A8D7-C43C-4E9E-B4E9-FFE073E7F7E3}">
      <dsp:nvSpPr>
        <dsp:cNvPr id="0" name=""/>
        <dsp:cNvSpPr/>
      </dsp:nvSpPr>
      <dsp:spPr>
        <a:xfrm rot="5400000">
          <a:off x="-139121" y="140416"/>
          <a:ext cx="927474" cy="649232"/>
        </a:xfrm>
        <a:prstGeom prst="chevron">
          <a:avLst/>
        </a:prstGeom>
        <a:solidFill>
          <a:schemeClr val="accent1">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调用</a:t>
          </a:r>
        </a:p>
      </dsp:txBody>
      <dsp:txXfrm rot="-5400000">
        <a:off x="0" y="325911"/>
        <a:ext cx="649232" cy="278242"/>
      </dsp:txXfrm>
    </dsp:sp>
    <dsp:sp modelId="{57F03222-225E-448A-9EF8-601B56BDD9F5}">
      <dsp:nvSpPr>
        <dsp:cNvPr id="0" name=""/>
        <dsp:cNvSpPr/>
      </dsp:nvSpPr>
      <dsp:spPr>
        <a:xfrm rot="5400000">
          <a:off x="1534530" y="-884003"/>
          <a:ext cx="603175" cy="237377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指定系统方法</a:t>
          </a:r>
        </a:p>
      </dsp:txBody>
      <dsp:txXfrm rot="-5400000">
        <a:off x="649232" y="30740"/>
        <a:ext cx="2344327" cy="544285"/>
      </dsp:txXfrm>
    </dsp:sp>
    <dsp:sp modelId="{AFD0026B-3F9F-4FC2-B508-1811B535D3A9}">
      <dsp:nvSpPr>
        <dsp:cNvPr id="0" name=""/>
        <dsp:cNvSpPr/>
      </dsp:nvSpPr>
      <dsp:spPr>
        <a:xfrm rot="5400000">
          <a:off x="-139121" y="857799"/>
          <a:ext cx="927474" cy="649232"/>
        </a:xfrm>
        <a:prstGeom prst="chevron">
          <a:avLst/>
        </a:prstGeom>
        <a:solidFill>
          <a:schemeClr val="accent2">
            <a:lumMod val="7500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运行</a:t>
          </a:r>
        </a:p>
      </dsp:txBody>
      <dsp:txXfrm rot="-5400000">
        <a:off x="0" y="1043294"/>
        <a:ext cx="649232" cy="278242"/>
      </dsp:txXfrm>
    </dsp:sp>
    <dsp:sp modelId="{D9640698-1616-4BFF-8611-81E20260326E}">
      <dsp:nvSpPr>
        <dsp:cNvPr id="0" name=""/>
        <dsp:cNvSpPr/>
      </dsp:nvSpPr>
      <dsp:spPr>
        <a:xfrm rot="5400000">
          <a:off x="1534689" y="-166778"/>
          <a:ext cx="602858" cy="2373772"/>
        </a:xfrm>
        <a:prstGeom prst="round2SameRect">
          <a:avLst/>
        </a:prstGeom>
        <a:solidFill>
          <a:schemeClr val="accent2">
            <a:lumMod val="60000"/>
            <a:lumOff val="4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耗时等待过程</a:t>
          </a:r>
        </a:p>
      </dsp:txBody>
      <dsp:txXfrm rot="-5400000">
        <a:off x="649233" y="748107"/>
        <a:ext cx="2344343" cy="544000"/>
      </dsp:txXfrm>
    </dsp:sp>
    <dsp:sp modelId="{EA4C2F12-E732-49C6-BD39-57F323D38646}">
      <dsp:nvSpPr>
        <dsp:cNvPr id="0" name=""/>
        <dsp:cNvSpPr/>
      </dsp:nvSpPr>
      <dsp:spPr>
        <a:xfrm rot="5400000">
          <a:off x="-139121" y="1575182"/>
          <a:ext cx="927474" cy="649232"/>
        </a:xfrm>
        <a:prstGeom prst="chevron">
          <a:avLst/>
        </a:prstGeom>
        <a:solidFill>
          <a:srgbClr val="0070C0"/>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返回</a:t>
          </a:r>
        </a:p>
      </dsp:txBody>
      <dsp:txXfrm rot="-5400000">
        <a:off x="0" y="1760677"/>
        <a:ext cx="649232" cy="278242"/>
      </dsp:txXfrm>
    </dsp:sp>
    <dsp:sp modelId="{82F5DB5B-117B-4401-B266-E6607DEF6C62}">
      <dsp:nvSpPr>
        <dsp:cNvPr id="0" name=""/>
        <dsp:cNvSpPr/>
      </dsp:nvSpPr>
      <dsp:spPr>
        <a:xfrm rot="5400000">
          <a:off x="1534689" y="550604"/>
          <a:ext cx="602858" cy="237377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获得目标结果</a:t>
          </a:r>
        </a:p>
      </dsp:txBody>
      <dsp:txXfrm rot="-5400000">
        <a:off x="649233" y="1465490"/>
        <a:ext cx="2344343" cy="544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C81B3C-640E-4287-90CF-B33C69CB0F69}">
      <dsp:nvSpPr>
        <dsp:cNvPr id="0" name=""/>
        <dsp:cNvSpPr/>
      </dsp:nvSpPr>
      <dsp:spPr>
        <a:xfrm>
          <a:off x="893592" y="161524"/>
          <a:ext cx="1131335" cy="1131317"/>
        </a:xfrm>
        <a:prstGeom prst="donut">
          <a:avLst>
            <a:gd name="adj" fmla="val 110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538B6A-3252-48D5-971F-479AEBD8CC48}">
      <dsp:nvSpPr>
        <dsp:cNvPr id="0" name=""/>
        <dsp:cNvSpPr/>
      </dsp:nvSpPr>
      <dsp:spPr>
        <a:xfrm>
          <a:off x="260809" y="504358"/>
          <a:ext cx="970424" cy="480308"/>
        </a:xfrm>
        <a:prstGeom prst="roundRect">
          <a:avLst/>
        </a:prstGeom>
        <a:solidFill>
          <a:schemeClr val="bg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89DFA2FD-28B1-45C3-A3BF-AA5D91DAA24B}">
      <dsp:nvSpPr>
        <dsp:cNvPr id="0" name=""/>
        <dsp:cNvSpPr/>
      </dsp:nvSpPr>
      <dsp:spPr>
        <a:xfrm>
          <a:off x="1018072" y="286002"/>
          <a:ext cx="882374" cy="882360"/>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数据</a:t>
          </a:r>
        </a:p>
      </dsp:txBody>
      <dsp:txXfrm>
        <a:off x="1147293" y="415221"/>
        <a:ext cx="623932" cy="623922"/>
      </dsp:txXfrm>
    </dsp:sp>
    <dsp:sp modelId="{5D7981C6-C437-4691-ADA8-465C7A5F40A6}">
      <dsp:nvSpPr>
        <dsp:cNvPr id="0" name=""/>
        <dsp:cNvSpPr/>
      </dsp:nvSpPr>
      <dsp:spPr>
        <a:xfrm>
          <a:off x="2282019" y="1370782"/>
          <a:ext cx="224932" cy="224932"/>
        </a:xfrm>
        <a:prstGeom prst="flowChartConnector">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19FD1C-210A-4C1A-82A0-D3C356EEE91B}">
      <dsp:nvSpPr>
        <dsp:cNvPr id="0" name=""/>
        <dsp:cNvSpPr/>
      </dsp:nvSpPr>
      <dsp:spPr>
        <a:xfrm>
          <a:off x="1051005" y="1826900"/>
          <a:ext cx="1131335" cy="1131317"/>
        </a:xfrm>
        <a:prstGeom prst="donut">
          <a:avLst>
            <a:gd name="adj" fmla="val 110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A11DDB-39C5-4C63-AF5F-33B1A0E26549}">
      <dsp:nvSpPr>
        <dsp:cNvPr id="0" name=""/>
        <dsp:cNvSpPr/>
      </dsp:nvSpPr>
      <dsp:spPr>
        <a:xfrm>
          <a:off x="2011997" y="2137346"/>
          <a:ext cx="839251" cy="510430"/>
        </a:xfrm>
        <a:prstGeom prst="roundRect">
          <a:avLst/>
        </a:prstGeom>
        <a:solidFill>
          <a:schemeClr val="bg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5433A438-AD0B-43ED-BD59-CEF71F8B86B3}">
      <dsp:nvSpPr>
        <dsp:cNvPr id="0" name=""/>
        <dsp:cNvSpPr/>
      </dsp:nvSpPr>
      <dsp:spPr>
        <a:xfrm>
          <a:off x="1198703" y="1951379"/>
          <a:ext cx="882374" cy="882360"/>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数据</a:t>
          </a:r>
        </a:p>
      </dsp:txBody>
      <dsp:txXfrm>
        <a:off x="1327924" y="2080598"/>
        <a:ext cx="623932" cy="62392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762C57-16D1-471E-BCE7-1D3C08B0F08D}">
      <dsp:nvSpPr>
        <dsp:cNvPr id="0" name=""/>
        <dsp:cNvSpPr/>
      </dsp:nvSpPr>
      <dsp:spPr>
        <a:xfrm>
          <a:off x="503017" y="862611"/>
          <a:ext cx="1817846" cy="1817846"/>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glow rad="63500">
            <a:schemeClr val="accent2">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循环</a:t>
          </a:r>
          <a:r>
            <a:rPr lang="en-US" altLang="zh-CN" sz="3000" kern="1200" dirty="0"/>
            <a:t>A</a:t>
          </a:r>
          <a:endParaRPr lang="zh-CN" altLang="en-US" sz="3000" kern="1200" dirty="0"/>
        </a:p>
      </dsp:txBody>
      <dsp:txXfrm>
        <a:off x="868485" y="1288433"/>
        <a:ext cx="1086910" cy="934410"/>
      </dsp:txXfrm>
    </dsp:sp>
    <dsp:sp modelId="{AF903290-5817-414C-868F-21A1549BA3B3}">
      <dsp:nvSpPr>
        <dsp:cNvPr id="0" name=""/>
        <dsp:cNvSpPr/>
      </dsp:nvSpPr>
      <dsp:spPr>
        <a:xfrm>
          <a:off x="2107356" y="601158"/>
          <a:ext cx="2107313" cy="1992306"/>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循环</a:t>
          </a:r>
          <a:r>
            <a:rPr lang="en-US" altLang="zh-CN" sz="3000" kern="1200" dirty="0"/>
            <a:t>B</a:t>
          </a:r>
          <a:endParaRPr lang="zh-CN" altLang="en-US" sz="3000" kern="1200" dirty="0"/>
        </a:p>
      </dsp:txBody>
      <dsp:txXfrm>
        <a:off x="2625643" y="1105758"/>
        <a:ext cx="1070739" cy="983106"/>
      </dsp:txXfrm>
    </dsp:sp>
    <dsp:sp modelId="{8CC71B90-FFA0-4C13-B1CA-61C9068A66E2}">
      <dsp:nvSpPr>
        <dsp:cNvPr id="0" name=""/>
        <dsp:cNvSpPr/>
      </dsp:nvSpPr>
      <dsp:spPr>
        <a:xfrm rot="13718403">
          <a:off x="71066" y="455648"/>
          <a:ext cx="2791852" cy="2712230"/>
        </a:xfrm>
        <a:prstGeom prst="circularArrow">
          <a:avLst>
            <a:gd name="adj1" fmla="val 4878"/>
            <a:gd name="adj2" fmla="val 312630"/>
            <a:gd name="adj3" fmla="val 3066856"/>
            <a:gd name="adj4" fmla="val 15327765"/>
            <a:gd name="adj5" fmla="val 5691"/>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4A5E1D54-30A3-4C0D-AFAB-B26CBC97236C}">
      <dsp:nvSpPr>
        <dsp:cNvPr id="0" name=""/>
        <dsp:cNvSpPr/>
      </dsp:nvSpPr>
      <dsp:spPr>
        <a:xfrm rot="6916097">
          <a:off x="2746169" y="465395"/>
          <a:ext cx="1690597" cy="1690597"/>
        </a:xfrm>
        <a:prstGeom prst="leftCircularArrow">
          <a:avLst>
            <a:gd name="adj1" fmla="val 6452"/>
            <a:gd name="adj2" fmla="val 429999"/>
            <a:gd name="adj3" fmla="val 10489124"/>
            <a:gd name="adj4" fmla="val 14837806"/>
            <a:gd name="adj5" fmla="val 7527"/>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46188" y="1700"/>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2">
                  <a:lumMod val="25000"/>
                </a:schemeClr>
              </a:solidFill>
              <a:latin typeface="微软雅黑" panose="020B0503020204020204" pitchFamily="34" charset="-122"/>
              <a:ea typeface="微软雅黑" panose="020B0503020204020204" pitchFamily="34" charset="-122"/>
            </a:rPr>
            <a:t>3.1 </a:t>
          </a:r>
          <a:r>
            <a:rPr lang="zh-CN" altLang="en-US" sz="2800" kern="1200" dirty="0">
              <a:solidFill>
                <a:schemeClr val="bg2">
                  <a:lumMod val="25000"/>
                </a:schemeClr>
              </a:solidFill>
              <a:latin typeface="微软雅黑" panose="020B0503020204020204" pitchFamily="34" charset="-122"/>
              <a:ea typeface="微软雅黑" panose="020B0503020204020204" pitchFamily="34" charset="-122"/>
            </a:rPr>
            <a:t>线程及其创建过程</a:t>
          </a:r>
        </a:p>
      </dsp:txBody>
      <dsp:txXfrm rot="10800000">
        <a:off x="1857130" y="1700"/>
        <a:ext cx="5487201" cy="843768"/>
      </dsp:txXfrm>
    </dsp:sp>
    <dsp:sp modelId="{083CB889-864A-48B4-A20B-3444EFBE5EE6}">
      <dsp:nvSpPr>
        <dsp:cNvPr id="0" name=""/>
        <dsp:cNvSpPr/>
      </dsp:nvSpPr>
      <dsp:spPr>
        <a:xfrm>
          <a:off x="1224304" y="1700"/>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46188" y="1097339"/>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2">
                  <a:lumMod val="25000"/>
                </a:schemeClr>
              </a:solidFill>
              <a:latin typeface="微软雅黑" panose="020B0503020204020204" pitchFamily="34" charset="-122"/>
              <a:ea typeface="微软雅黑" panose="020B0503020204020204" pitchFamily="34" charset="-122"/>
            </a:rPr>
            <a:t>3.2 </a:t>
          </a:r>
          <a:r>
            <a:rPr lang="zh-CN" altLang="zh-CN" sz="2800" kern="1200" dirty="0">
              <a:solidFill>
                <a:schemeClr val="bg2">
                  <a:lumMod val="25000"/>
                </a:schemeClr>
              </a:solidFill>
              <a:latin typeface="微软雅黑" panose="020B0503020204020204" pitchFamily="34" charset="-122"/>
              <a:ea typeface="微软雅黑" panose="020B0503020204020204" pitchFamily="34" charset="-122"/>
            </a:rPr>
            <a:t>线程跨域访问</a:t>
          </a:r>
          <a:endParaRPr lang="zh-CN" altLang="en-US" sz="2800" kern="1200" dirty="0">
            <a:solidFill>
              <a:schemeClr val="bg2">
                <a:lumMod val="25000"/>
              </a:schemeClr>
            </a:solidFill>
            <a:latin typeface="微软雅黑" panose="020B0503020204020204" pitchFamily="34" charset="-122"/>
            <a:ea typeface="微软雅黑" panose="020B0503020204020204" pitchFamily="34" charset="-122"/>
          </a:endParaRPr>
        </a:p>
      </dsp:txBody>
      <dsp:txXfrm rot="10800000">
        <a:off x="1857130" y="1097339"/>
        <a:ext cx="5487201" cy="843768"/>
      </dsp:txXfrm>
    </dsp:sp>
    <dsp:sp modelId="{BDA2664F-D760-4676-988D-9DECE8C71CCC}">
      <dsp:nvSpPr>
        <dsp:cNvPr id="0" name=""/>
        <dsp:cNvSpPr/>
      </dsp:nvSpPr>
      <dsp:spPr>
        <a:xfrm>
          <a:off x="1224304" y="1097339"/>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46188" y="2192978"/>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2">
                  <a:lumMod val="25000"/>
                </a:schemeClr>
              </a:solidFill>
              <a:latin typeface="微软雅黑" panose="020B0503020204020204" pitchFamily="34" charset="-122"/>
              <a:ea typeface="微软雅黑" panose="020B0503020204020204" pitchFamily="34" charset="-122"/>
            </a:rPr>
            <a:t>3.3 </a:t>
          </a:r>
          <a:r>
            <a:rPr lang="zh-CN" altLang="zh-CN" sz="2800" kern="1200" dirty="0">
              <a:solidFill>
                <a:schemeClr val="bg2">
                  <a:lumMod val="25000"/>
                </a:schemeClr>
              </a:solidFill>
              <a:latin typeface="微软雅黑" panose="020B0503020204020204" pitchFamily="34" charset="-122"/>
              <a:ea typeface="微软雅黑" panose="020B0503020204020204" pitchFamily="34" charset="-122"/>
            </a:rPr>
            <a:t>线程同步与异步</a:t>
          </a:r>
        </a:p>
      </dsp:txBody>
      <dsp:txXfrm rot="10800000">
        <a:off x="1857130" y="2192978"/>
        <a:ext cx="5487201" cy="843768"/>
      </dsp:txXfrm>
    </dsp:sp>
    <dsp:sp modelId="{7FE62E54-E85F-4DBB-997F-689B5CDFD62D}">
      <dsp:nvSpPr>
        <dsp:cNvPr id="0" name=""/>
        <dsp:cNvSpPr/>
      </dsp:nvSpPr>
      <dsp:spPr>
        <a:xfrm>
          <a:off x="1224304" y="2192978"/>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24018" y="3288617"/>
          <a:ext cx="5903276"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3.4 </a:t>
          </a:r>
          <a:r>
            <a:rPr lang="zh-CN" altLang="zh-CN" sz="2800" kern="1200" dirty="0">
              <a:latin typeface="微软雅黑" panose="020B0503020204020204" pitchFamily="34" charset="-122"/>
              <a:ea typeface="微软雅黑" panose="020B0503020204020204" pitchFamily="34" charset="-122"/>
            </a:rPr>
            <a:t>线程间同步模式</a:t>
          </a:r>
          <a:r>
            <a:rPr lang="en-US" altLang="zh-CN" sz="2800" kern="1200" dirty="0">
              <a:latin typeface="微软雅黑" panose="020B0503020204020204" pitchFamily="34" charset="-122"/>
              <a:ea typeface="微软雅黑" panose="020B0503020204020204" pitchFamily="34" charset="-122"/>
            </a:rPr>
            <a:t>/</a:t>
          </a:r>
          <a:r>
            <a:rPr lang="zh-CN" altLang="zh-CN" sz="2800" kern="1200" dirty="0">
              <a:latin typeface="微软雅黑" panose="020B0503020204020204" pitchFamily="34" charset="-122"/>
              <a:ea typeface="微软雅黑" panose="020B0503020204020204" pitchFamily="34" charset="-122"/>
            </a:rPr>
            <a:t>通信机制</a:t>
          </a:r>
          <a:endParaRPr lang="zh-CN" altLang="en-US" sz="2800" kern="1200" dirty="0">
            <a:latin typeface="微软雅黑" panose="020B0503020204020204" pitchFamily="34" charset="-122"/>
            <a:ea typeface="微软雅黑" panose="020B0503020204020204" pitchFamily="34" charset="-122"/>
          </a:endParaRPr>
        </a:p>
      </dsp:txBody>
      <dsp:txXfrm rot="10800000">
        <a:off x="1634960" y="3288617"/>
        <a:ext cx="5692334" cy="843768"/>
      </dsp:txXfrm>
    </dsp:sp>
    <dsp:sp modelId="{9D48952A-8DE3-45EB-8CB6-5152C3B3C507}">
      <dsp:nvSpPr>
        <dsp:cNvPr id="0" name=""/>
        <dsp:cNvSpPr/>
      </dsp:nvSpPr>
      <dsp:spPr>
        <a:xfrm>
          <a:off x="1173021" y="3288617"/>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46188" y="4384256"/>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3.5 </a:t>
          </a:r>
          <a:r>
            <a:rPr lang="zh-CN" altLang="zh-CN" sz="2800" kern="1200" dirty="0">
              <a:latin typeface="微软雅黑" panose="020B0503020204020204" pitchFamily="34" charset="-122"/>
              <a:ea typeface="微软雅黑" panose="020B0503020204020204" pitchFamily="34" charset="-122"/>
            </a:rPr>
            <a:t>线程的同步与死锁</a:t>
          </a:r>
        </a:p>
      </dsp:txBody>
      <dsp:txXfrm rot="10800000">
        <a:off x="1857130" y="4384256"/>
        <a:ext cx="5487201" cy="843768"/>
      </dsp:txXfrm>
    </dsp:sp>
    <dsp:sp modelId="{FBC026BE-7CB9-4486-AAD6-ED1AA59A4D6B}">
      <dsp:nvSpPr>
        <dsp:cNvPr id="0" name=""/>
        <dsp:cNvSpPr/>
      </dsp:nvSpPr>
      <dsp:spPr>
        <a:xfrm>
          <a:off x="1224304" y="4384256"/>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AlternatingPictureCircles">
  <dgm:title val=""/>
  <dgm:desc val=""/>
  <dgm:catLst>
    <dgm:cat type="picture" pri="17000"/>
    <dgm:cat type="pictureconvert" pri="1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3" destOrd="0"/>
      </dgm:cxnLst>
      <dgm:bg/>
      <dgm:whole/>
    </dgm:dataModel>
  </dgm:clrData>
  <dgm:layoutNode name="Name0">
    <dgm:varLst>
      <dgm:chMax/>
      <dgm:chPref/>
      <dgm:dir/>
    </dgm:varLst>
    <dgm:alg type="lin">
      <dgm:param type="linDir" val="fromT"/>
      <dgm:param type="fallback" val="2D"/>
      <dgm:param type="horzAlign" val="ctr"/>
      <dgm:param type="nodeVertAlign" val="t"/>
    </dgm:alg>
    <dgm:shape xmlns:r="http://schemas.openxmlformats.org/officeDocument/2006/relationships" r:blip="">
      <dgm:adjLst/>
    </dgm:shape>
    <dgm:choose name="Name1">
      <dgm:if name="Name2" axis="ch" ptType="node" func="cnt" op="gte" val="2">
        <dgm:constrLst>
          <dgm:constr type="primFontSz" for="des" ptType="node" op="equ" val="65"/>
          <dgm:constr type="w" for="ch" forName="composite" refType="h" refFor="ch" refForName="composite" fact="2.9499"/>
          <dgm:constr type="h" for="ch" forName="composite" refType="h"/>
          <dgm:constr type="h" for="ch" forName="ConnectorComposite" refType="w" refFor="ch" refForName="composite" op="equ" fact="0.1685"/>
          <dgm:constr type="w" for="ch" forName="ConnectorComposite" refType="h" refFor="ch" refForName="ConnectorComposite" op="equ"/>
        </dgm:constrLst>
      </dgm:if>
      <dgm:else name="Name3">
        <dgm:constrLst>
          <dgm:constr type="primFontSz" for="des" ptType="node" op="equ" val="65"/>
          <dgm:constr type="w" for="ch" forName="composite" refType="h" refFor="ch" refForName="composite" fact="1.9752"/>
          <dgm:constr type="h" for="ch" forName="composite" refType="h"/>
          <dgm:constr type="h" for="ch" forName="ConnectorComposite" refType="w" refFor="ch" refForName="composite" op="equ" fact="0.1685"/>
          <dgm:constr type="w" for="ch" forName="ConnectorComposite" refType="h" refFor="ch" refForName="ConnectorComposite" op="equ"/>
        </dgm:constrLst>
      </dgm:else>
    </dgm:choose>
    <dgm:forEach name="nodesForEach" axis="ch" ptType="node">
      <dgm:layoutNode name="composite">
        <dgm:alg type="composite"/>
        <dgm:shape xmlns:r="http://schemas.openxmlformats.org/officeDocument/2006/relationships" r:blip="">
          <dgm:adjLst/>
        </dgm:shape>
        <dgm:choose name="Name4">
          <dgm:if name="Name5" axis="precedSib" ptType="sibTrans" func="cnt" op="lte" val="0">
            <dgm:choose name="Name6">
              <dgm:if name="Name7" axis="followSib" ptType="sibTrans" func="cnt" op="lte" val="0">
                <dgm:choose name="Name8">
                  <dgm:if name="Name9" func="var" arg="dir" op="equ" val="norm">
                    <dgm:constrLst>
                      <dgm:constr type="l" for="ch" forName="Accent" refType="w" fact="0.4937"/>
                      <dgm:constr type="t" for="ch" forName="Accent" refType="h" fact="0"/>
                      <dgm:constr type="h" for="ch" forName="Accent" refType="w" refFor="ch" refForName="Accent"/>
                      <dgm:constr type="w" for="ch" forName="Accent" refType="w" fact="0.5063"/>
                      <dgm:constr type="l" for="ch" forName="Parent" refType="w" fact="0.5494"/>
                      <dgm:constr type="t" for="ch" forName="Parent" refType="h" fact="0.11"/>
                      <dgm:constr type="h" for="ch" forName="Parent" refType="w" refFor="ch" refForName="Parent"/>
                      <dgm:constr type="w" for="ch" forName="Parent" refType="w" fact="0.3949"/>
                      <dgm:constr type="l" for="ch" forName="Image" refType="w" fact="0"/>
                      <dgm:constr type="t" for="ch" forName="Image" refType="h" fact="0.035"/>
                      <dgm:constr type="h" for="ch" forName="Image" refType="h" fact="0.93"/>
                      <dgm:constr type="w" for="ch" forName="Image" refType="w" fact="0.6227"/>
                    </dgm:constrLst>
                  </dgm:if>
                  <dgm:else name="Name10">
                    <dgm:constrLst>
                      <dgm:constr type="l" for="ch" forName="Accent" refType="w" fact="0"/>
                      <dgm:constr type="t" for="ch" forName="Accent" refType="h" fact="0"/>
                      <dgm:constr type="h" for="ch" forName="Accent" refType="w" refFor="ch" refForName="Accent"/>
                      <dgm:constr type="w" for="ch" forName="Accent" refType="w" fact="0.5063"/>
                      <dgm:constr type="l" for="ch" forName="Parent" refType="w" fact="0.0557"/>
                      <dgm:constr type="t" for="ch" forName="Parent" refType="h" fact="0.11"/>
                      <dgm:constr type="h" for="ch" forName="Parent" refType="w" refFor="ch" refForName="Parent"/>
                      <dgm:constr type="w" for="ch" forName="Parent" refType="w" fact="0.3949"/>
                      <dgm:constr type="l" for="ch" forName="Image" refType="w" fact="0.3773"/>
                      <dgm:constr type="t" for="ch" forName="Image" refType="h" fact="0.035"/>
                      <dgm:constr type="h" for="ch" forName="Image" refType="h" fact="0.93"/>
                      <dgm:constr type="w" for="ch" forName="Image" refType="w" fact="0.6227"/>
                    </dgm:constrLst>
                  </dgm:else>
                </dgm:choose>
              </dgm:if>
              <dgm:else name="Name11">
                <dgm:choose name="Name12">
                  <dgm:if name="Name13" func="var" arg="dir" op="equ" val="norm">
                    <dgm:choose name="Name14">
                      <dgm:if name="Name1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1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17">
                    <dgm:choose name="Name18">
                      <dgm:if name="Name1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2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if>
          <dgm:else name="Name21">
            <dgm:choose name="Name22">
              <dgm:if name="Name23" func="var" arg="dir" op="equ" val="norm">
                <dgm:choose name="Name24">
                  <dgm:if name="Name2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2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27">
                <dgm:choose name="Name28">
                  <dgm:if name="Name2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3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layoutNode name="Accent" styleLbl="alignNode1">
          <dgm:varLst>
            <dgm:chMax val="0"/>
            <dgm:chPref val="0"/>
          </dgm:varLst>
          <dgm:alg type="sp"/>
          <dgm:shape xmlns:r="http://schemas.openxmlformats.org/officeDocument/2006/relationships" type="donut" r:blip="">
            <dgm:adjLst>
              <dgm:adj idx="1" val="0.1101"/>
            </dgm:adjLst>
          </dgm:shape>
          <dgm:presOf/>
        </dgm:layoutNode>
        <dgm:layoutNode name="Image" styleLbl="bgImgPlace1">
          <dgm:varLst>
            <dgm:chMax val="0"/>
            <dgm:chPref val="0"/>
            <dgm:bulletEnabled val="1"/>
          </dgm:varLst>
          <dgm:alg type="sp"/>
          <dgm:shape xmlns:r="http://schemas.openxmlformats.org/officeDocument/2006/relationships" type="rect" r:blip="" blipPhldr="1">
            <dgm:adjLst/>
          </dgm:shape>
          <dgm:presOf/>
        </dgm:layoutNode>
        <dgm:layoutNode name="Parent" styleLbl="fgAccFollowNode1">
          <dgm:varLst>
            <dgm:chMax val="0"/>
            <dgm:chPref val="0"/>
            <dgm:bulletEnabled val="1"/>
          </dgm:varLst>
          <dgm:alg type="tx">
            <dgm:param type="txAnchorVertCh" val="mid"/>
          </dgm:alg>
          <dgm:shape xmlns:r="http://schemas.openxmlformats.org/officeDocument/2006/relationships" type="ellipse"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Space">
          <dgm:varLst>
            <dgm:chMax val="0"/>
            <dgm:chPref val="0"/>
          </dgm:varLst>
          <dgm:alg type="sp"/>
          <dgm:shape xmlns:r="http://schemas.openxmlformats.org/officeDocument/2006/relationships" r:blip="">
            <dgm:adjLst/>
          </dgm:shape>
          <dgm:presOf/>
        </dgm:layoutNode>
      </dgm:layoutNode>
      <dgm:forEach name="Name31" axis="followSib" ptType="sibTrans" cnt="1">
        <dgm:layoutNode name="ConnectorComposite">
          <dgm:alg type="composite">
            <dgm:param type="ar" val=".4"/>
          </dgm:alg>
          <dgm:shape xmlns:r="http://schemas.openxmlformats.org/officeDocument/2006/relationships" r:blip="">
            <dgm:adjLst/>
          </dgm:shape>
          <dgm:constrLst>
            <dgm:constr type="l" for="ch" forName="TopSpacing" refType="w" fact="0"/>
            <dgm:constr type="t" for="ch" forName="TopSpacing" refType="h" fact="0"/>
            <dgm:constr type="h" for="ch" forName="TopSpacing" refType="h" fact="0.3"/>
            <dgm:constr type="w" for="ch" forName="TopSpacing" refType="w"/>
            <dgm:constr type="l" for="ch" forName="Connector" refType="w" fact="0"/>
            <dgm:constr type="t" for="ch" forName="Connector" refType="h" fact="0.3"/>
            <dgm:constr type="h" for="ch" forName="Connector" refType="h" fact="0.4"/>
            <dgm:constr type="w" for="ch" forName="Connector" refType="h" refFor="ch" refForName="Connector"/>
            <dgm:constr type="l" for="ch" forName="BottomSpacing" refType="w" fact="0"/>
            <dgm:constr type="t" for="ch" forName="BottomSpacing" refType="h" fact="0.7"/>
            <dgm:constr type="h" for="ch" forName="BottomSpacing" refType="h" fact="0.3"/>
            <dgm:constr type="w" for="ch" forName="BottomSpacing" refType="w"/>
          </dgm:constrLst>
          <dgm:layoutNode name="TopSpacing">
            <dgm:alg type="sp"/>
            <dgm:shape xmlns:r="http://schemas.openxmlformats.org/officeDocument/2006/relationships" r:blip="">
              <dgm:adjLst/>
            </dgm:shape>
          </dgm:layoutNode>
          <dgm:layoutNode name="Connector" styleLbl="alignNode1">
            <dgm:alg type="sp"/>
            <dgm:shape xmlns:r="http://schemas.openxmlformats.org/officeDocument/2006/relationships" type="flowChartConnector" r:blip="">
              <dgm:adjLst/>
            </dgm:shape>
            <dgm:presOf/>
          </dgm:layoutNode>
          <dgm:layoutNode name="BottomSpacing">
            <dgm:alg type="sp"/>
            <dgm:shape xmlns:r="http://schemas.openxmlformats.org/officeDocument/2006/relationships" r:blip="">
              <dgm:adjLst/>
            </dgm:shape>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2A7763E-4FBC-47D6-8EC8-AB8AF84228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B275621-8C4D-4BE3-AFE3-36DE5F4F8C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04B0EB-370A-44F5-9C21-7063865FAAED}" type="datetimeFigureOut">
              <a:rPr lang="zh-CN" altLang="en-US" smtClean="0"/>
              <a:t>2023/10/18</a:t>
            </a:fld>
            <a:endParaRPr lang="zh-CN" altLang="en-US"/>
          </a:p>
        </p:txBody>
      </p:sp>
      <p:sp>
        <p:nvSpPr>
          <p:cNvPr id="4" name="页脚占位符 3">
            <a:extLst>
              <a:ext uri="{FF2B5EF4-FFF2-40B4-BE49-F238E27FC236}">
                <a16:creationId xmlns:a16="http://schemas.microsoft.com/office/drawing/2014/main" id="{12D48701-7165-4ACA-BC29-C3310FE61B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819A382F-2901-4577-9FA4-98ADA9396DC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4D6E9B-A3AD-45B0-B59C-F95D2E52EE20}" type="slidenum">
              <a:rPr lang="zh-CN" altLang="en-US" smtClean="0"/>
              <a:t>‹#›</a:t>
            </a:fld>
            <a:endParaRPr lang="zh-CN" altLang="en-US"/>
          </a:p>
        </p:txBody>
      </p:sp>
    </p:spTree>
    <p:extLst>
      <p:ext uri="{BB962C8B-B14F-4D97-AF65-F5344CB8AC3E}">
        <p14:creationId xmlns:p14="http://schemas.microsoft.com/office/powerpoint/2010/main" val="99081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2023/10/18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78208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15</a:t>
            </a:fld>
            <a:endParaRPr lang="zh-CN" altLang="en-US"/>
          </a:p>
        </p:txBody>
      </p:sp>
    </p:spTree>
    <p:extLst>
      <p:ext uri="{BB962C8B-B14F-4D97-AF65-F5344CB8AC3E}">
        <p14:creationId xmlns:p14="http://schemas.microsoft.com/office/powerpoint/2010/main" val="634357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16</a:t>
            </a:fld>
            <a:endParaRPr lang="zh-CN" altLang="en-US"/>
          </a:p>
        </p:txBody>
      </p:sp>
    </p:spTree>
    <p:extLst>
      <p:ext uri="{BB962C8B-B14F-4D97-AF65-F5344CB8AC3E}">
        <p14:creationId xmlns:p14="http://schemas.microsoft.com/office/powerpoint/2010/main" val="1592590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17</a:t>
            </a:fld>
            <a:endParaRPr lang="zh-CN" altLang="en-US"/>
          </a:p>
        </p:txBody>
      </p:sp>
    </p:spTree>
    <p:extLst>
      <p:ext uri="{BB962C8B-B14F-4D97-AF65-F5344CB8AC3E}">
        <p14:creationId xmlns:p14="http://schemas.microsoft.com/office/powerpoint/2010/main" val="3043983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Thread.Join</a:t>
            </a:r>
            <a:r>
              <a:rPr lang="en-US" altLang="zh-CN" dirty="0"/>
              <a:t> ( ) MSDN</a:t>
            </a:r>
            <a:r>
              <a:rPr lang="zh-CN" altLang="en-US" dirty="0"/>
              <a:t>的解释：阻塞调用线程，直到某个线程终止时为止。首先明确几个问题：</a:t>
            </a:r>
          </a:p>
          <a:p>
            <a:r>
              <a:rPr lang="en-US" altLang="zh-CN" dirty="0"/>
              <a:t>1</a:t>
            </a:r>
            <a:r>
              <a:rPr lang="zh-CN" altLang="en-US" dirty="0"/>
              <a:t>、一个进程由一个或者多个线程组成，线程之间有可能会存在一定的先后关系和互斥关系。多线程编程，首先就是要想办法划分线程，减少线程之间的先后关系和互斥关系，这样才能保证线程之间的独立性，各自工作，不受影响。</a:t>
            </a:r>
            <a:r>
              <a:rPr lang="en-US" altLang="zh-CN" dirty="0"/>
              <a:t>Google</a:t>
            </a:r>
            <a:r>
              <a:rPr lang="zh-CN" altLang="en-US" dirty="0"/>
              <a:t>的</a:t>
            </a:r>
            <a:r>
              <a:rPr lang="en-US" altLang="zh-CN" dirty="0"/>
              <a:t>MapReduce</a:t>
            </a:r>
            <a:r>
              <a:rPr lang="zh-CN" altLang="en-US" dirty="0"/>
              <a:t>核心思想就是尽量减少线程之间的先后关系和互斥关系。</a:t>
            </a:r>
          </a:p>
          <a:p>
            <a:r>
              <a:rPr lang="en-US" altLang="zh-CN" dirty="0"/>
              <a:t>2</a:t>
            </a:r>
            <a:r>
              <a:rPr lang="zh-CN" altLang="en-US" dirty="0"/>
              <a:t>、无论如何地想办法，线程之间还是会存在一定的先后关系和互斥关系，这时候可以使用</a:t>
            </a:r>
            <a:r>
              <a:rPr lang="en-US" altLang="zh-CN" dirty="0" err="1"/>
              <a:t>Thread.Join</a:t>
            </a:r>
            <a:r>
              <a:rPr lang="zh-CN" altLang="en-US" dirty="0"/>
              <a:t>方法。</a:t>
            </a:r>
          </a:p>
          <a:p>
            <a:r>
              <a:rPr lang="en-US" altLang="zh-CN" dirty="0"/>
              <a:t>3</a:t>
            </a:r>
            <a:r>
              <a:rPr lang="zh-CN" altLang="en-US" dirty="0"/>
              <a:t>、一个线程在执行的过程中，可能调用另一个线程，前者可以称为调用线程，后者成为被调用线程。</a:t>
            </a:r>
          </a:p>
          <a:p>
            <a:r>
              <a:rPr lang="en-US" altLang="zh-CN" dirty="0"/>
              <a:t>4</a:t>
            </a:r>
            <a:r>
              <a:rPr lang="zh-CN" altLang="en-US" dirty="0"/>
              <a:t>、</a:t>
            </a:r>
            <a:r>
              <a:rPr lang="en-US" altLang="zh-CN" dirty="0" err="1"/>
              <a:t>Thread.Join</a:t>
            </a:r>
            <a:r>
              <a:rPr lang="zh-CN" altLang="en-US" dirty="0"/>
              <a:t>方法的使用场景：调用线程挂起，等待被调用线程执行完毕后，继续执行。</a:t>
            </a:r>
          </a:p>
          <a:p>
            <a:r>
              <a:rPr lang="en-US" altLang="zh-CN" dirty="0"/>
              <a:t>5</a:t>
            </a:r>
            <a:r>
              <a:rPr lang="zh-CN" altLang="en-US" dirty="0"/>
              <a:t>、被调用线程执行</a:t>
            </a:r>
            <a:r>
              <a:rPr lang="en-US" altLang="zh-CN" dirty="0"/>
              <a:t>Join</a:t>
            </a:r>
            <a:r>
              <a:rPr lang="zh-CN" altLang="en-US" dirty="0"/>
              <a:t>方法，告诉调用线程，你先暂停，我执行完了，你再执行。从而保证了先后关系。</a:t>
            </a:r>
          </a:p>
          <a:p>
            <a:r>
              <a:rPr lang="en-US" altLang="zh-CN" dirty="0"/>
              <a:t>6</a:t>
            </a:r>
            <a:r>
              <a:rPr lang="zh-CN" altLang="en-US" dirty="0"/>
              <a:t>、考虑一种有意思的情况：在当前线程内调用</a:t>
            </a:r>
            <a:r>
              <a:rPr lang="en-US" altLang="zh-CN" dirty="0" err="1"/>
              <a:t>Thread.CurrentThread.Join</a:t>
            </a:r>
            <a:r>
              <a:rPr lang="en-US" altLang="zh-CN" dirty="0"/>
              <a:t>() </a:t>
            </a:r>
            <a:r>
              <a:rPr lang="zh-CN" altLang="en-US" dirty="0"/>
              <a:t>会出现什么情况？分析：假设当前线程为</a:t>
            </a:r>
            <a:r>
              <a:rPr lang="en-US" altLang="zh-CN" dirty="0"/>
              <a:t>A</a:t>
            </a:r>
            <a:r>
              <a:rPr lang="zh-CN" altLang="en-US" dirty="0"/>
              <a:t>，此时调用线程为</a:t>
            </a:r>
            <a:r>
              <a:rPr lang="en-US" altLang="zh-CN" dirty="0"/>
              <a:t>A</a:t>
            </a:r>
            <a:r>
              <a:rPr lang="zh-CN" altLang="en-US" dirty="0"/>
              <a:t>，被调用线程也为</a:t>
            </a:r>
            <a:r>
              <a:rPr lang="en-US" altLang="zh-CN" dirty="0"/>
              <a:t>A</a:t>
            </a:r>
            <a:r>
              <a:rPr lang="zh-CN" altLang="en-US" dirty="0"/>
              <a:t>，由于调用线程</a:t>
            </a:r>
            <a:r>
              <a:rPr lang="en-US" altLang="zh-CN" dirty="0"/>
              <a:t>A</a:t>
            </a:r>
            <a:r>
              <a:rPr lang="zh-CN" altLang="en-US" dirty="0"/>
              <a:t>暂停，被调用线程</a:t>
            </a:r>
            <a:r>
              <a:rPr lang="en-US" altLang="zh-CN" dirty="0"/>
              <a:t>A</a:t>
            </a:r>
            <a:r>
              <a:rPr lang="zh-CN" altLang="en-US" dirty="0"/>
              <a:t>（也就是调用线程</a:t>
            </a:r>
            <a:r>
              <a:rPr lang="en-US" altLang="zh-CN" dirty="0"/>
              <a:t>A</a:t>
            </a:r>
            <a:r>
              <a:rPr lang="zh-CN" altLang="en-US" dirty="0"/>
              <a:t>）永远不会执行完毕，造成死锁。</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19</a:t>
            </a:fld>
            <a:endParaRPr lang="zh-CN" altLang="en-US"/>
          </a:p>
        </p:txBody>
      </p:sp>
    </p:spTree>
    <p:extLst>
      <p:ext uri="{BB962C8B-B14F-4D97-AF65-F5344CB8AC3E}">
        <p14:creationId xmlns:p14="http://schemas.microsoft.com/office/powerpoint/2010/main" val="20801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21</a:t>
            </a:fld>
            <a:endParaRPr lang="zh-CN" altLang="en-US"/>
          </a:p>
        </p:txBody>
      </p:sp>
    </p:spTree>
    <p:extLst>
      <p:ext uri="{BB962C8B-B14F-4D97-AF65-F5344CB8AC3E}">
        <p14:creationId xmlns:p14="http://schemas.microsoft.com/office/powerpoint/2010/main" val="3932356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托管代码、托管数据和托管类</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22</a:t>
            </a:fld>
            <a:endParaRPr lang="zh-CN" altLang="en-US"/>
          </a:p>
        </p:txBody>
      </p:sp>
    </p:spTree>
    <p:extLst>
      <p:ext uri="{BB962C8B-B14F-4D97-AF65-F5344CB8AC3E}">
        <p14:creationId xmlns:p14="http://schemas.microsoft.com/office/powerpoint/2010/main" val="3518468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23</a:t>
            </a:fld>
            <a:endParaRPr lang="zh-CN" altLang="en-US"/>
          </a:p>
        </p:txBody>
      </p:sp>
    </p:spTree>
    <p:extLst>
      <p:ext uri="{BB962C8B-B14F-4D97-AF65-F5344CB8AC3E}">
        <p14:creationId xmlns:p14="http://schemas.microsoft.com/office/powerpoint/2010/main" val="4007573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24</a:t>
            </a:fld>
            <a:endParaRPr lang="zh-CN" altLang="en-US"/>
          </a:p>
        </p:txBody>
      </p:sp>
    </p:spTree>
    <p:extLst>
      <p:ext uri="{BB962C8B-B14F-4D97-AF65-F5344CB8AC3E}">
        <p14:creationId xmlns:p14="http://schemas.microsoft.com/office/powerpoint/2010/main" val="1369017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25</a:t>
            </a:fld>
            <a:endParaRPr lang="zh-CN" altLang="en-US"/>
          </a:p>
        </p:txBody>
      </p:sp>
    </p:spTree>
    <p:extLst>
      <p:ext uri="{BB962C8B-B14F-4D97-AF65-F5344CB8AC3E}">
        <p14:creationId xmlns:p14="http://schemas.microsoft.com/office/powerpoint/2010/main" val="34021377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26</a:t>
            </a:fld>
            <a:endParaRPr lang="zh-CN" altLang="en-US"/>
          </a:p>
        </p:txBody>
      </p:sp>
    </p:spTree>
    <p:extLst>
      <p:ext uri="{BB962C8B-B14F-4D97-AF65-F5344CB8AC3E}">
        <p14:creationId xmlns:p14="http://schemas.microsoft.com/office/powerpoint/2010/main" val="1273831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3763200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AMD </a:t>
            </a:r>
            <a:r>
              <a:rPr lang="en-US" altLang="zh-CN" b="0" i="0" dirty="0" err="1">
                <a:solidFill>
                  <a:srgbClr val="666666"/>
                </a:solidFill>
                <a:effectLst/>
                <a:latin typeface="Arial" panose="020B0604020202020204" pitchFamily="34" charset="0"/>
              </a:rPr>
              <a:t>Threadripper</a:t>
            </a:r>
            <a:r>
              <a:rPr lang="en-US" altLang="zh-CN" b="0" i="0" dirty="0">
                <a:solidFill>
                  <a:srgbClr val="666666"/>
                </a:solidFill>
                <a:effectLst/>
                <a:latin typeface="Arial" panose="020B0604020202020204" pitchFamily="34" charset="0"/>
              </a:rPr>
              <a:t> PRO 5995WX</a:t>
            </a:r>
            <a:r>
              <a:rPr lang="zh-CN" altLang="en-US" b="0" dirty="0"/>
              <a:t>，</a:t>
            </a:r>
            <a:r>
              <a:rPr lang="en-US" altLang="zh-CN" b="0" dirty="0"/>
              <a:t>64</a:t>
            </a:r>
            <a:r>
              <a:rPr lang="zh-CN" altLang="en-US" b="0" dirty="0"/>
              <a:t>核</a:t>
            </a:r>
            <a:r>
              <a:rPr lang="en-US" altLang="zh-CN" b="0" dirty="0"/>
              <a:t>128</a:t>
            </a:r>
            <a:r>
              <a:rPr lang="zh-CN" altLang="en-US" b="0" dirty="0"/>
              <a:t>线程，</a:t>
            </a:r>
            <a:r>
              <a:rPr lang="en-US" altLang="zh-CN" b="0" dirty="0"/>
              <a:t>7nm</a:t>
            </a:r>
            <a:r>
              <a:rPr lang="zh-CN" altLang="en-US" b="0" dirty="0"/>
              <a:t>工艺，基础频率</a:t>
            </a:r>
            <a:r>
              <a:rPr lang="en-US" altLang="zh-CN" b="0" dirty="0"/>
              <a:t>2.7GHz</a:t>
            </a:r>
            <a:r>
              <a:rPr lang="zh-CN" altLang="en-US" b="0" dirty="0"/>
              <a:t>，最高</a:t>
            </a:r>
            <a:r>
              <a:rPr lang="en-US" altLang="zh-CN" b="0" dirty="0"/>
              <a:t>4.5G</a:t>
            </a:r>
            <a:endParaRPr lang="zh-CN" altLang="en-US" b="0"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27</a:t>
            </a:fld>
            <a:endParaRPr lang="zh-CN" altLang="en-US"/>
          </a:p>
        </p:txBody>
      </p:sp>
    </p:spTree>
    <p:extLst>
      <p:ext uri="{BB962C8B-B14F-4D97-AF65-F5344CB8AC3E}">
        <p14:creationId xmlns:p14="http://schemas.microsoft.com/office/powerpoint/2010/main" val="2776087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FB (front bus) </a:t>
            </a:r>
            <a:r>
              <a:rPr lang="zh-CN" altLang="en-US" dirty="0"/>
              <a:t>属于</a:t>
            </a:r>
            <a:r>
              <a:rPr lang="en-US" altLang="zh-CN" sz="1200" b="1" i="0" kern="1200" dirty="0">
                <a:solidFill>
                  <a:schemeClr val="tx1"/>
                </a:solidFill>
                <a:effectLst/>
                <a:latin typeface="+mn-lt"/>
                <a:ea typeface="+mn-ea"/>
                <a:cs typeface="+mn-cs"/>
              </a:rPr>
              <a:t>NUMA</a:t>
            </a:r>
            <a:r>
              <a:rPr lang="zh-CN" altLang="en-US" sz="1200" b="0" i="0" kern="1200" dirty="0">
                <a:solidFill>
                  <a:schemeClr val="tx1"/>
                </a:solidFill>
                <a:effectLst/>
                <a:latin typeface="+mn-lt"/>
                <a:ea typeface="+mn-ea"/>
                <a:cs typeface="+mn-cs"/>
              </a:rPr>
              <a:t>架构</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a:solidFill>
                  <a:schemeClr val="tx1"/>
                </a:solidFill>
                <a:effectLst/>
                <a:latin typeface="+mn-lt"/>
                <a:ea typeface="+mn-ea"/>
                <a:cs typeface="+mn-cs"/>
              </a:rPr>
              <a:t>http://www.cnblogs.com/diegodu/p/9340243.html</a:t>
            </a:r>
          </a:p>
        </p:txBody>
      </p:sp>
      <p:sp>
        <p:nvSpPr>
          <p:cNvPr id="4" name="灯片编号占位符 3"/>
          <p:cNvSpPr>
            <a:spLocks noGrp="1"/>
          </p:cNvSpPr>
          <p:nvPr>
            <p:ph type="sldNum" sz="quarter" idx="10"/>
          </p:nvPr>
        </p:nvSpPr>
        <p:spPr/>
        <p:txBody>
          <a:bodyPr/>
          <a:lstStyle/>
          <a:p>
            <a:pPr>
              <a:defRPr/>
            </a:pPr>
            <a:fld id="{2B4AFDB2-0EDC-4C9F-9F69-C798F77C05B1}" type="slidenum">
              <a:rPr lang="en-US" altLang="zh-CN" smtClean="0"/>
              <a:pPr>
                <a:defRPr/>
              </a:pPr>
              <a:t>28</a:t>
            </a:fld>
            <a:endParaRPr lang="en-US" altLang="zh-CN"/>
          </a:p>
        </p:txBody>
      </p:sp>
    </p:spTree>
    <p:extLst>
      <p:ext uri="{BB962C8B-B14F-4D97-AF65-F5344CB8AC3E}">
        <p14:creationId xmlns:p14="http://schemas.microsoft.com/office/powerpoint/2010/main" val="19205829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B4AFDB2-0EDC-4C9F-9F69-C798F77C05B1}" type="slidenum">
              <a:rPr lang="en-US" altLang="zh-CN" smtClean="0"/>
              <a:pPr>
                <a:defRPr/>
              </a:pPr>
              <a:t>29</a:t>
            </a:fld>
            <a:endParaRPr lang="en-US" altLang="zh-CN"/>
          </a:p>
        </p:txBody>
      </p:sp>
    </p:spTree>
    <p:extLst>
      <p:ext uri="{BB962C8B-B14F-4D97-AF65-F5344CB8AC3E}">
        <p14:creationId xmlns:p14="http://schemas.microsoft.com/office/powerpoint/2010/main" val="37322432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31</a:t>
            </a:fld>
            <a:endParaRPr lang="zh-CN" altLang="en-US"/>
          </a:p>
        </p:txBody>
      </p:sp>
    </p:spTree>
    <p:extLst>
      <p:ext uri="{BB962C8B-B14F-4D97-AF65-F5344CB8AC3E}">
        <p14:creationId xmlns:p14="http://schemas.microsoft.com/office/powerpoint/2010/main" val="16680988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F6B7014-1CA7-42FF-9E69-87C27AE33F4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06959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t>Invoke</a:t>
            </a:r>
            <a:r>
              <a:rPr lang="zh-CN" altLang="en-US" sz="1800" dirty="0"/>
              <a:t>方法会顺着控件树向上搜索，直到找到创建控件的那个线程（通常是主线程），然后进入那个线程改变控件的外观，确保不发生线程冲突。</a:t>
            </a:r>
            <a:endParaRPr lang="en-US" altLang="zh-CN" sz="1800" dirty="0"/>
          </a:p>
          <a:p>
            <a:r>
              <a:rPr lang="en-US" altLang="zh-CN" sz="1800" dirty="0"/>
              <a:t>C# </a:t>
            </a:r>
            <a:r>
              <a:rPr lang="zh-CN" altLang="en-US" sz="1800" dirty="0"/>
              <a:t>通过</a:t>
            </a:r>
            <a:r>
              <a:rPr lang="en-US" altLang="zh-CN" sz="1800" dirty="0" err="1"/>
              <a:t>PostMessage</a:t>
            </a:r>
            <a:r>
              <a:rPr lang="zh-CN" altLang="en-US" sz="1800" dirty="0"/>
              <a:t>完成</a:t>
            </a:r>
            <a:r>
              <a:rPr lang="en-US" altLang="zh-CN" sz="1800" dirty="0"/>
              <a:t>UI</a:t>
            </a:r>
            <a:r>
              <a:rPr lang="zh-CN" altLang="en-US" sz="1800" dirty="0"/>
              <a:t>的更新</a:t>
            </a:r>
            <a:r>
              <a:rPr lang="en-US" altLang="zh-CN" sz="1800" dirty="0"/>
              <a:t>:  https://www.cnblogs.com/stonecastle/p/3142084.html</a:t>
            </a:r>
            <a:endParaRPr lang="zh-CN" altLang="en-US" sz="1800"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34</a:t>
            </a:fld>
            <a:endParaRPr lang="zh-CN" altLang="en-US"/>
          </a:p>
        </p:txBody>
      </p:sp>
    </p:spTree>
    <p:extLst>
      <p:ext uri="{BB962C8B-B14F-4D97-AF65-F5344CB8AC3E}">
        <p14:creationId xmlns:p14="http://schemas.microsoft.com/office/powerpoint/2010/main" val="35674167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F6B7014-1CA7-42FF-9E69-87C27AE33F4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2316157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resource contention</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39</a:t>
            </a:fld>
            <a:endParaRPr lang="zh-CN" altLang="en-US"/>
          </a:p>
        </p:txBody>
      </p:sp>
    </p:spTree>
    <p:extLst>
      <p:ext uri="{BB962C8B-B14F-4D97-AF65-F5344CB8AC3E}">
        <p14:creationId xmlns:p14="http://schemas.microsoft.com/office/powerpoint/2010/main" val="3920809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C3_SY1.xaml.cs line376</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40</a:t>
            </a:fld>
            <a:endParaRPr lang="zh-CN" altLang="en-US"/>
          </a:p>
        </p:txBody>
      </p:sp>
    </p:spTree>
    <p:extLst>
      <p:ext uri="{BB962C8B-B14F-4D97-AF65-F5344CB8AC3E}">
        <p14:creationId xmlns:p14="http://schemas.microsoft.com/office/powerpoint/2010/main" val="2264776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F6B7014-1CA7-42FF-9E69-87C27AE33F4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42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79516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a:t>
            </a:fld>
            <a:endParaRPr lang="zh-CN" altLang="en-US" sz="1200" b="0" dirty="0"/>
          </a:p>
        </p:txBody>
      </p:sp>
    </p:spTree>
    <p:extLst>
      <p:ext uri="{BB962C8B-B14F-4D97-AF65-F5344CB8AC3E}">
        <p14:creationId xmlns:p14="http://schemas.microsoft.com/office/powerpoint/2010/main" val="41364804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43</a:t>
            </a:fld>
            <a:endParaRPr lang="zh-CN" altLang="en-US" sz="1200" b="0" dirty="0"/>
          </a:p>
        </p:txBody>
      </p:sp>
    </p:spTree>
    <p:extLst>
      <p:ext uri="{BB962C8B-B14F-4D97-AF65-F5344CB8AC3E}">
        <p14:creationId xmlns:p14="http://schemas.microsoft.com/office/powerpoint/2010/main" val="39761221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F6B7014-1CA7-42FF-9E69-87C27AE33F4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44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0357149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参见 </a:t>
            </a:r>
            <a:r>
              <a:rPr lang="en-US" altLang="zh-CN" sz="1200" b="0" i="0" kern="1200" dirty="0">
                <a:solidFill>
                  <a:schemeClr val="tx1"/>
                </a:solidFill>
                <a:effectLst/>
                <a:latin typeface="+mn-lt"/>
                <a:ea typeface="+mn-ea"/>
                <a:cs typeface="+mn-cs"/>
              </a:rPr>
              <a:t>https://blog.csdn.net/weixin_41049188/article/details/100109624</a:t>
            </a:r>
          </a:p>
          <a:p>
            <a:r>
              <a:rPr lang="en-US" altLang="zh-CN" sz="1200" b="0" i="0" kern="1200" dirty="0" err="1">
                <a:solidFill>
                  <a:schemeClr val="tx1"/>
                </a:solidFill>
                <a:effectLst/>
                <a:latin typeface="+mn-lt"/>
                <a:ea typeface="+mn-ea"/>
                <a:cs typeface="+mn-cs"/>
              </a:rPr>
              <a:t>WaitHandle</a:t>
            </a:r>
            <a:r>
              <a:rPr lang="zh-CN" altLang="en-US" sz="1200" b="0" i="0" kern="1200" dirty="0">
                <a:solidFill>
                  <a:schemeClr val="tx1"/>
                </a:solidFill>
                <a:effectLst/>
                <a:latin typeface="+mn-lt"/>
                <a:ea typeface="+mn-ea"/>
                <a:cs typeface="+mn-cs"/>
              </a:rPr>
              <a:t>：是一个抽象类，我们一般不直接用，而是用它的派生类：</a:t>
            </a:r>
          </a:p>
          <a:p>
            <a:r>
              <a:rPr lang="en-US" altLang="zh-CN" sz="1200" b="1" i="0" kern="1200" dirty="0">
                <a:solidFill>
                  <a:schemeClr val="tx1"/>
                </a:solidFill>
                <a:effectLst/>
                <a:latin typeface="+mn-lt"/>
                <a:ea typeface="+mn-ea"/>
                <a:cs typeface="+mn-cs"/>
              </a:rPr>
              <a:t>1. </a:t>
            </a:r>
            <a:r>
              <a:rPr lang="en-US" altLang="zh-CN" sz="1200" b="1" i="0" kern="1200" dirty="0" err="1">
                <a:solidFill>
                  <a:schemeClr val="tx1"/>
                </a:solidFill>
                <a:effectLst/>
                <a:latin typeface="+mn-lt"/>
                <a:ea typeface="+mn-ea"/>
                <a:cs typeface="+mn-cs"/>
              </a:rPr>
              <a:t>AutoResetEvent</a:t>
            </a:r>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2. </a:t>
            </a:r>
            <a:r>
              <a:rPr lang="en-US" altLang="zh-CN" sz="1200" b="1" i="0" kern="1200" dirty="0" err="1">
                <a:solidFill>
                  <a:schemeClr val="tx1"/>
                </a:solidFill>
                <a:effectLst/>
                <a:latin typeface="+mn-lt"/>
                <a:ea typeface="+mn-ea"/>
                <a:cs typeface="+mn-cs"/>
              </a:rPr>
              <a:t>EventWaitHandle</a:t>
            </a:r>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3. </a:t>
            </a:r>
            <a:r>
              <a:rPr lang="en-US" altLang="zh-CN" sz="1200" b="1" i="0" kern="1200" dirty="0" err="1">
                <a:solidFill>
                  <a:schemeClr val="tx1"/>
                </a:solidFill>
                <a:effectLst/>
                <a:latin typeface="+mn-lt"/>
                <a:ea typeface="+mn-ea"/>
                <a:cs typeface="+mn-cs"/>
              </a:rPr>
              <a:t>ManualResetEvent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4. Mutex</a:t>
            </a:r>
          </a:p>
          <a:p>
            <a:r>
              <a:rPr lang="en-US" altLang="zh-CN" sz="1200" b="0" i="0" kern="1200" dirty="0">
                <a:solidFill>
                  <a:schemeClr val="tx1"/>
                </a:solidFill>
                <a:effectLst/>
                <a:latin typeface="+mn-lt"/>
                <a:ea typeface="+mn-ea"/>
                <a:cs typeface="+mn-cs"/>
              </a:rPr>
              <a:t>5. Semaphore</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46</a:t>
            </a:fld>
            <a:endParaRPr lang="zh-CN" altLang="en-US"/>
          </a:p>
        </p:txBody>
      </p:sp>
    </p:spTree>
    <p:extLst>
      <p:ext uri="{BB962C8B-B14F-4D97-AF65-F5344CB8AC3E}">
        <p14:creationId xmlns:p14="http://schemas.microsoft.com/office/powerpoint/2010/main" val="15134453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foreach</a:t>
            </a:r>
            <a:r>
              <a:rPr lang="en-US" altLang="zh-CN" dirty="0"/>
              <a:t> (</a:t>
            </a:r>
            <a:r>
              <a:rPr lang="en-US" altLang="zh-CN" dirty="0" err="1"/>
              <a:t>ParameterInfo</a:t>
            </a:r>
            <a:r>
              <a:rPr lang="en-US" altLang="zh-CN" dirty="0"/>
              <a:t> </a:t>
            </a:r>
            <a:r>
              <a:rPr lang="en-US" altLang="zh-CN" dirty="0" err="1"/>
              <a:t>parInfo</a:t>
            </a:r>
            <a:r>
              <a:rPr lang="en-US" altLang="zh-CN" dirty="0"/>
              <a:t> </a:t>
            </a:r>
            <a:r>
              <a:rPr lang="en-US" altLang="zh-CN" sz="1200" kern="1200" dirty="0">
                <a:solidFill>
                  <a:schemeClr val="tx1"/>
                </a:solidFill>
                <a:effectLst/>
                <a:latin typeface="+mn-lt"/>
                <a:ea typeface="+mn-ea"/>
                <a:cs typeface="+mn-cs"/>
              </a:rPr>
              <a:t>in </a:t>
            </a:r>
            <a:r>
              <a:rPr lang="en-US" altLang="zh-CN" sz="1200" kern="1200" dirty="0" err="1">
                <a:solidFill>
                  <a:schemeClr val="tx1"/>
                </a:solidFill>
                <a:effectLst/>
                <a:latin typeface="+mn-lt"/>
                <a:ea typeface="+mn-ea"/>
                <a:cs typeface="+mn-cs"/>
              </a:rPr>
              <a:t>method.GetParameters</a:t>
            </a:r>
            <a:r>
              <a:rPr lang="en-US" altLang="zh-CN" sz="1200" kern="1200" dirty="0">
                <a:solidFill>
                  <a:schemeClr val="tx1"/>
                </a:solidFill>
                <a:effectLst/>
                <a:latin typeface="+mn-lt"/>
                <a:ea typeface="+mn-ea"/>
                <a:cs typeface="+mn-cs"/>
              </a:rPr>
              <a:t>()) {</a:t>
            </a:r>
          </a:p>
          <a:p>
            <a:r>
              <a:rPr lang="en-US" altLang="zh-CN" dirty="0"/>
              <a:t>    if (</a:t>
            </a:r>
            <a:r>
              <a:rPr lang="en-US" altLang="zh-CN" dirty="0" err="1"/>
              <a:t>parInfo.IsOut</a:t>
            </a:r>
            <a:r>
              <a:rPr lang="en-US" altLang="zh-CN" dirty="0"/>
              <a:t>)  { …</a:t>
            </a:r>
            <a:r>
              <a:rPr lang="zh-CN" altLang="en-US" dirty="0"/>
              <a:t> </a:t>
            </a:r>
            <a:r>
              <a:rPr lang="en-US" altLang="zh-CN" dirty="0"/>
              <a:t>}</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48</a:t>
            </a:fld>
            <a:endParaRPr lang="zh-CN" altLang="en-US"/>
          </a:p>
        </p:txBody>
      </p:sp>
    </p:spTree>
    <p:extLst>
      <p:ext uri="{BB962C8B-B14F-4D97-AF65-F5344CB8AC3E}">
        <p14:creationId xmlns:p14="http://schemas.microsoft.com/office/powerpoint/2010/main" val="42102486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F6B7014-1CA7-42FF-9E69-87C27AE33F4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49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229817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https://blog.csdn.net/u013986317/article/details/87909603</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50</a:t>
            </a:fld>
            <a:endParaRPr lang="zh-CN" altLang="en-US"/>
          </a:p>
        </p:txBody>
      </p:sp>
    </p:spTree>
    <p:extLst>
      <p:ext uri="{BB962C8B-B14F-4D97-AF65-F5344CB8AC3E}">
        <p14:creationId xmlns:p14="http://schemas.microsoft.com/office/powerpoint/2010/main" val="20615826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F6B7014-1CA7-42FF-9E69-87C27AE33F4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53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1745730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F6B7014-1CA7-42FF-9E69-87C27AE33F4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59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3174697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9A0DB2DC-4C9A-4742-B13C-FB6460FD3503}" type="slidenum">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60</a:t>
            </a:fld>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2368184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F6B7014-1CA7-42FF-9E69-87C27AE33F4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61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323032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a:t>
            </a:fld>
            <a:endParaRPr lang="zh-CN" altLang="en-US"/>
          </a:p>
        </p:txBody>
      </p:sp>
    </p:spTree>
    <p:extLst>
      <p:ext uri="{BB962C8B-B14F-4D97-AF65-F5344CB8AC3E}">
        <p14:creationId xmlns:p14="http://schemas.microsoft.com/office/powerpoint/2010/main" val="2086965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62</a:t>
            </a:fld>
            <a:endParaRPr lang="zh-CN" altLang="en-US"/>
          </a:p>
        </p:txBody>
      </p:sp>
    </p:spTree>
    <p:extLst>
      <p:ext uri="{BB962C8B-B14F-4D97-AF65-F5344CB8AC3E}">
        <p14:creationId xmlns:p14="http://schemas.microsoft.com/office/powerpoint/2010/main" val="40223681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F6B7014-1CA7-42FF-9E69-87C27AE33F4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64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0415813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65</a:t>
            </a:fld>
            <a:endParaRPr lang="zh-CN" altLang="en-US"/>
          </a:p>
        </p:txBody>
      </p:sp>
    </p:spTree>
    <p:extLst>
      <p:ext uri="{BB962C8B-B14F-4D97-AF65-F5344CB8AC3E}">
        <p14:creationId xmlns:p14="http://schemas.microsoft.com/office/powerpoint/2010/main" val="14359033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66</a:t>
            </a:fld>
            <a:endParaRPr lang="zh-CN" altLang="en-US"/>
          </a:p>
        </p:txBody>
      </p:sp>
    </p:spTree>
    <p:extLst>
      <p:ext uri="{BB962C8B-B14F-4D97-AF65-F5344CB8AC3E}">
        <p14:creationId xmlns:p14="http://schemas.microsoft.com/office/powerpoint/2010/main" val="42577369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F6B7014-1CA7-42FF-9E69-87C27AE33F4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67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7370778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F6B7014-1CA7-42FF-9E69-87C27AE33F4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73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2584541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F6B7014-1CA7-42FF-9E69-87C27AE33F47}" type="slidenum">
              <a:rPr lang="zh-CN" altLang="en-US" smtClean="0"/>
              <a:t>75</a:t>
            </a:fld>
            <a:endParaRPr lang="zh-CN" altLang="en-US"/>
          </a:p>
        </p:txBody>
      </p:sp>
    </p:spTree>
    <p:extLst>
      <p:ext uri="{BB962C8B-B14F-4D97-AF65-F5344CB8AC3E}">
        <p14:creationId xmlns:p14="http://schemas.microsoft.com/office/powerpoint/2010/main" val="3296746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a:t>
            </a:fld>
            <a:endParaRPr lang="zh-CN" altLang="en-US"/>
          </a:p>
        </p:txBody>
      </p:sp>
    </p:spTree>
    <p:extLst>
      <p:ext uri="{BB962C8B-B14F-4D97-AF65-F5344CB8AC3E}">
        <p14:creationId xmlns:p14="http://schemas.microsoft.com/office/powerpoint/2010/main" val="2871022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10</a:t>
            </a:fld>
            <a:endParaRPr lang="zh-CN" altLang="en-US"/>
          </a:p>
        </p:txBody>
      </p:sp>
    </p:spTree>
    <p:extLst>
      <p:ext uri="{BB962C8B-B14F-4D97-AF65-F5344CB8AC3E}">
        <p14:creationId xmlns:p14="http://schemas.microsoft.com/office/powerpoint/2010/main" val="1176022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2776516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1585627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Lambda</a:t>
            </a:r>
            <a:r>
              <a:rPr lang="zh-CN" altLang="en-US" dirty="0"/>
              <a:t>表达式来自于</a:t>
            </a:r>
            <a:r>
              <a:rPr lang="en-US" altLang="zh-CN" dirty="0"/>
              <a:t>FP</a:t>
            </a:r>
            <a:r>
              <a:rPr lang="zh-CN" altLang="en-US" dirty="0"/>
              <a:t>（</a:t>
            </a:r>
            <a:r>
              <a:rPr lang="en-US" altLang="zh-CN" sz="1200" b="0" i="0" kern="1200" dirty="0">
                <a:solidFill>
                  <a:schemeClr val="tx1"/>
                </a:solidFill>
                <a:effectLst/>
                <a:latin typeface="+mn-lt"/>
                <a:ea typeface="+mn-ea"/>
                <a:cs typeface="+mn-cs"/>
              </a:rPr>
              <a:t>Functional Programming</a:t>
            </a:r>
            <a:r>
              <a:rPr lang="zh-CN" altLang="en-US" dirty="0"/>
              <a:t>），是一种</a:t>
            </a:r>
            <a:r>
              <a:rPr lang="en-US" altLang="zh-CN" dirty="0"/>
              <a:t>"</a:t>
            </a:r>
            <a:r>
              <a:rPr lang="zh-CN" altLang="en-US" dirty="0"/>
              <a:t>编程范式</a:t>
            </a:r>
            <a:r>
              <a:rPr lang="en-US" altLang="zh-CN" dirty="0"/>
              <a:t>"</a:t>
            </a:r>
            <a:r>
              <a:rPr lang="zh-CN" altLang="en-US" dirty="0"/>
              <a:t>（</a:t>
            </a:r>
            <a:r>
              <a:rPr lang="en-US" altLang="zh-CN" dirty="0"/>
              <a:t>programming paradigm</a:t>
            </a:r>
            <a:r>
              <a:rPr lang="zh-CN" altLang="en-US" dirty="0"/>
              <a:t>），也就是如何编写程序的方法论。属于</a:t>
            </a:r>
            <a:r>
              <a:rPr lang="en-US" altLang="zh-CN" dirty="0"/>
              <a:t>"</a:t>
            </a:r>
            <a:r>
              <a:rPr lang="zh-CN" altLang="en-US" dirty="0"/>
              <a:t>结构化编程</a:t>
            </a:r>
            <a:r>
              <a:rPr lang="en-US" altLang="zh-CN" dirty="0"/>
              <a:t>"</a:t>
            </a:r>
            <a:r>
              <a:rPr lang="zh-CN" altLang="en-US" dirty="0"/>
              <a:t>的一种，主要思想是把运算过程尽量写成一系列嵌套的函数调用。</a:t>
            </a:r>
            <a:endParaRPr lang="en-US" altLang="zh-CN" dirty="0"/>
          </a:p>
          <a:p>
            <a:r>
              <a:rPr lang="zh-CN" altLang="en-US" dirty="0"/>
              <a:t>函数式编程（</a:t>
            </a:r>
            <a:r>
              <a:rPr lang="en-US" altLang="zh-CN" sz="1200" b="0" i="0" kern="1200" dirty="0">
                <a:solidFill>
                  <a:schemeClr val="tx1"/>
                </a:solidFill>
                <a:effectLst/>
                <a:latin typeface="+mn-lt"/>
                <a:ea typeface="+mn-ea"/>
                <a:cs typeface="+mn-cs"/>
              </a:rPr>
              <a:t>Functional Programming</a:t>
            </a:r>
            <a:r>
              <a:rPr lang="zh-CN" altLang="en-US" dirty="0"/>
              <a:t>）：函数与其他数据类型一样，处于平等地位，可以赋值给其他变量，也可以作为参数，传入另一个函数，或者作为别的函数的返回值。</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14</a:t>
            </a:fld>
            <a:endParaRPr lang="zh-CN" altLang="en-US"/>
          </a:p>
        </p:txBody>
      </p:sp>
    </p:spTree>
    <p:extLst>
      <p:ext uri="{BB962C8B-B14F-4D97-AF65-F5344CB8AC3E}">
        <p14:creationId xmlns:p14="http://schemas.microsoft.com/office/powerpoint/2010/main" val="2320680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352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标题占位符 1">
            <a:extLst>
              <a:ext uri="{FF2B5EF4-FFF2-40B4-BE49-F238E27FC236}">
                <a16:creationId xmlns:a16="http://schemas.microsoft.com/office/drawing/2014/main" id="{F5739616-9E66-4854-9A55-B541E8B13735}"/>
              </a:ext>
            </a:extLst>
          </p:cNvPr>
          <p:cNvSpPr>
            <a:spLocks noGrp="1" noChangeArrowheads="1"/>
          </p:cNvSpPr>
          <p:nvPr>
            <p:ph type="title" idx="4294967295"/>
          </p:nvPr>
        </p:nvSpPr>
        <p:spPr bwMode="auto">
          <a:xfrm>
            <a:off x="838200" y="488437"/>
            <a:ext cx="10515600" cy="70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8" name="文本占位符 2">
            <a:extLst>
              <a:ext uri="{FF2B5EF4-FFF2-40B4-BE49-F238E27FC236}">
                <a16:creationId xmlns:a16="http://schemas.microsoft.com/office/drawing/2014/main" id="{8349880B-97F3-425F-9C9C-7700C7C9D07F}"/>
              </a:ext>
            </a:extLst>
          </p:cNvPr>
          <p:cNvSpPr>
            <a:spLocks noGrp="1" noChangeArrowheads="1"/>
          </p:cNvSpPr>
          <p:nvPr>
            <p:ph idx="9"/>
          </p:nvPr>
        </p:nvSpPr>
        <p:spPr bwMode="auto">
          <a:xfrm>
            <a:off x="838200" y="1340363"/>
            <a:ext cx="10515600" cy="5122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505102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5">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41362"/>
            <a:ext cx="2852527"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4.5 </a:t>
            </a:r>
            <a:r>
              <a:rPr lang="zh-CN" altLang="en-US" sz="1600" b="1" dirty="0">
                <a:solidFill>
                  <a:srgbClr val="1C4885"/>
                </a:solidFill>
                <a:latin typeface="微软雅黑" panose="020B0503020204020204" pitchFamily="34" charset="-122"/>
                <a:ea typeface="微软雅黑" panose="020B0503020204020204" pitchFamily="34" charset="-122"/>
              </a:rPr>
              <a:t>支持文件系统的存储设备</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
        <p:nvSpPr>
          <p:cNvPr id="5" name="标题占位符 1">
            <a:extLst>
              <a:ext uri="{FF2B5EF4-FFF2-40B4-BE49-F238E27FC236}">
                <a16:creationId xmlns:a16="http://schemas.microsoft.com/office/drawing/2014/main" id="{3CE37C73-0DFA-4AA5-8F6D-45CDED3FEB72}"/>
              </a:ext>
            </a:extLst>
          </p:cNvPr>
          <p:cNvSpPr>
            <a:spLocks noGrp="1" noChangeArrowheads="1"/>
          </p:cNvSpPr>
          <p:nvPr>
            <p:ph type="title" idx="4294967295"/>
          </p:nvPr>
        </p:nvSpPr>
        <p:spPr bwMode="auto">
          <a:xfrm>
            <a:off x="838200" y="365128"/>
            <a:ext cx="10515600" cy="7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6" name="文本占位符 2">
            <a:extLst>
              <a:ext uri="{FF2B5EF4-FFF2-40B4-BE49-F238E27FC236}">
                <a16:creationId xmlns:a16="http://schemas.microsoft.com/office/drawing/2014/main" id="{AA9DF823-6A31-4043-BB82-A7EB1FC820F5}"/>
              </a:ext>
            </a:extLst>
          </p:cNvPr>
          <p:cNvSpPr>
            <a:spLocks noGrp="1" noChangeArrowheads="1"/>
          </p:cNvSpPr>
          <p:nvPr>
            <p:ph idx="9"/>
          </p:nvPr>
        </p:nvSpPr>
        <p:spPr bwMode="auto">
          <a:xfrm>
            <a:off x="838200" y="1334683"/>
            <a:ext cx="10515600" cy="515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 第三级</a:t>
            </a:r>
          </a:p>
        </p:txBody>
      </p:sp>
    </p:spTree>
    <p:extLst>
      <p:ext uri="{BB962C8B-B14F-4D97-AF65-F5344CB8AC3E}">
        <p14:creationId xmlns:p14="http://schemas.microsoft.com/office/powerpoint/2010/main" val="3556414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566711" y="6182410"/>
            <a:ext cx="2961972" cy="338554"/>
          </a:xfrm>
          <a:prstGeom prst="rect">
            <a:avLst/>
          </a:prstGeom>
          <a:noFill/>
        </p:spPr>
        <p:txBody>
          <a:bodyPr wrap="square" rtlCol="0">
            <a:spAutoFit/>
          </a:bodyPr>
          <a:lstStyle/>
          <a:p>
            <a:pPr algn="ctr"/>
            <a:r>
              <a:rPr lang="zh-CN" altLang="en-US" sz="1600" dirty="0">
                <a:solidFill>
                  <a:schemeClr val="accent2">
                    <a:lumMod val="60000"/>
                    <a:lumOff val="40000"/>
                  </a:schemeClr>
                </a:solidFill>
                <a:latin typeface="微软雅黑" panose="020B0503020204020204" pitchFamily="34" charset="-122"/>
                <a:ea typeface="微软雅黑" panose="020B0503020204020204" pitchFamily="34" charset="-122"/>
              </a:rPr>
              <a:t>格物穷理   知行合一</a:t>
            </a:r>
          </a:p>
        </p:txBody>
      </p:sp>
      <p:sp>
        <p:nvSpPr>
          <p:cNvPr id="4" name="TextBox 11">
            <a:extLst>
              <a:ext uri="{FF2B5EF4-FFF2-40B4-BE49-F238E27FC236}">
                <a16:creationId xmlns:a16="http://schemas.microsoft.com/office/drawing/2014/main" id="{8C955D78-85C9-4D65-AC47-3C9CD164A83C}"/>
              </a:ext>
            </a:extLst>
          </p:cNvPr>
          <p:cNvSpPr txBox="1"/>
          <p:nvPr userDrawn="1"/>
        </p:nvSpPr>
        <p:spPr>
          <a:xfrm>
            <a:off x="839416" y="3104762"/>
            <a:ext cx="6117380" cy="1476366"/>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1 </a:t>
            </a:r>
            <a:r>
              <a:rPr lang="zh-CN" altLang="en-US" sz="2133" b="1" dirty="0">
                <a:solidFill>
                  <a:srgbClr val="1C4885"/>
                </a:solidFill>
                <a:latin typeface="微软雅黑" panose="020B0503020204020204" pitchFamily="34" charset="-122"/>
                <a:ea typeface="微软雅黑" panose="020B0503020204020204" pitchFamily="34" charset="-122"/>
              </a:rPr>
              <a:t>线程及其创建过程</a:t>
            </a:r>
          </a:p>
        </p:txBody>
      </p:sp>
      <p:sp>
        <p:nvSpPr>
          <p:cNvPr id="3" name="标题占位符 1">
            <a:extLst>
              <a:ext uri="{FF2B5EF4-FFF2-40B4-BE49-F238E27FC236}">
                <a16:creationId xmlns:a16="http://schemas.microsoft.com/office/drawing/2014/main" id="{6132BD86-EE97-4F12-8CB9-B8C2A21E4921}"/>
              </a:ext>
            </a:extLst>
          </p:cNvPr>
          <p:cNvSpPr>
            <a:spLocks noGrp="1" noChangeArrowheads="1"/>
          </p:cNvSpPr>
          <p:nvPr>
            <p:ph type="title" idx="4294967295"/>
          </p:nvPr>
        </p:nvSpPr>
        <p:spPr bwMode="auto">
          <a:xfrm>
            <a:off x="838200" y="488437"/>
            <a:ext cx="10515600" cy="70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4" name="文本占位符 2">
            <a:extLst>
              <a:ext uri="{FF2B5EF4-FFF2-40B4-BE49-F238E27FC236}">
                <a16:creationId xmlns:a16="http://schemas.microsoft.com/office/drawing/2014/main" id="{D8C6C167-AFBD-40EF-B61A-68389289A3DA}"/>
              </a:ext>
            </a:extLst>
          </p:cNvPr>
          <p:cNvSpPr>
            <a:spLocks noGrp="1" noChangeArrowheads="1"/>
          </p:cNvSpPr>
          <p:nvPr>
            <p:ph idx="9"/>
          </p:nvPr>
        </p:nvSpPr>
        <p:spPr bwMode="auto">
          <a:xfrm>
            <a:off x="838200" y="1340363"/>
            <a:ext cx="10515600" cy="5122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137707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 </a:t>
            </a:r>
            <a:r>
              <a:rPr lang="zh-CN" altLang="en-US" sz="2133" b="1" dirty="0">
                <a:solidFill>
                  <a:srgbClr val="1C4885"/>
                </a:solidFill>
                <a:latin typeface="微软雅黑" panose="020B0503020204020204" pitchFamily="34" charset="-122"/>
                <a:ea typeface="微软雅黑" panose="020B0503020204020204" pitchFamily="34" charset="-122"/>
              </a:rPr>
              <a:t>线程跨域访问</a:t>
            </a:r>
          </a:p>
        </p:txBody>
      </p:sp>
      <p:sp>
        <p:nvSpPr>
          <p:cNvPr id="3" name="标题占位符 1">
            <a:extLst>
              <a:ext uri="{FF2B5EF4-FFF2-40B4-BE49-F238E27FC236}">
                <a16:creationId xmlns:a16="http://schemas.microsoft.com/office/drawing/2014/main" id="{A8FEBC50-9A2A-443A-9D65-31B23A7FD986}"/>
              </a:ext>
            </a:extLst>
          </p:cNvPr>
          <p:cNvSpPr>
            <a:spLocks noGrp="1" noChangeArrowheads="1"/>
          </p:cNvSpPr>
          <p:nvPr>
            <p:ph type="title" idx="4294967295"/>
          </p:nvPr>
        </p:nvSpPr>
        <p:spPr bwMode="auto">
          <a:xfrm>
            <a:off x="838200" y="488437"/>
            <a:ext cx="10515600" cy="70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4" name="文本占位符 2">
            <a:extLst>
              <a:ext uri="{FF2B5EF4-FFF2-40B4-BE49-F238E27FC236}">
                <a16:creationId xmlns:a16="http://schemas.microsoft.com/office/drawing/2014/main" id="{7147CC17-BEF7-407F-9D6A-C544F80ECA12}"/>
              </a:ext>
            </a:extLst>
          </p:cNvPr>
          <p:cNvSpPr>
            <a:spLocks noGrp="1" noChangeArrowheads="1"/>
          </p:cNvSpPr>
          <p:nvPr>
            <p:ph idx="9"/>
          </p:nvPr>
        </p:nvSpPr>
        <p:spPr bwMode="auto">
          <a:xfrm>
            <a:off x="838200" y="1340363"/>
            <a:ext cx="10515600" cy="5122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116848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 </a:t>
            </a:r>
            <a:r>
              <a:rPr lang="zh-CN" altLang="en-US" sz="2133" b="1" dirty="0">
                <a:solidFill>
                  <a:srgbClr val="1C4885"/>
                </a:solidFill>
                <a:latin typeface="微软雅黑" panose="020B0503020204020204" pitchFamily="34" charset="-122"/>
                <a:ea typeface="微软雅黑" panose="020B0503020204020204" pitchFamily="34" charset="-122"/>
              </a:rPr>
              <a:t>线程同步与异步</a:t>
            </a:r>
          </a:p>
        </p:txBody>
      </p:sp>
      <p:sp>
        <p:nvSpPr>
          <p:cNvPr id="3" name="标题占位符 1">
            <a:extLst>
              <a:ext uri="{FF2B5EF4-FFF2-40B4-BE49-F238E27FC236}">
                <a16:creationId xmlns:a16="http://schemas.microsoft.com/office/drawing/2014/main" id="{1A30F763-0287-4A14-A1E5-F4AB1ED55946}"/>
              </a:ext>
            </a:extLst>
          </p:cNvPr>
          <p:cNvSpPr>
            <a:spLocks noGrp="1" noChangeArrowheads="1"/>
          </p:cNvSpPr>
          <p:nvPr>
            <p:ph type="title" idx="4294967295"/>
          </p:nvPr>
        </p:nvSpPr>
        <p:spPr bwMode="auto">
          <a:xfrm>
            <a:off x="838200" y="488437"/>
            <a:ext cx="10515600" cy="70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4" name="文本占位符 2">
            <a:extLst>
              <a:ext uri="{FF2B5EF4-FFF2-40B4-BE49-F238E27FC236}">
                <a16:creationId xmlns:a16="http://schemas.microsoft.com/office/drawing/2014/main" id="{C591D13D-965E-46D4-9696-77E879C12524}"/>
              </a:ext>
            </a:extLst>
          </p:cNvPr>
          <p:cNvSpPr>
            <a:spLocks noGrp="1" noChangeArrowheads="1"/>
          </p:cNvSpPr>
          <p:nvPr>
            <p:ph idx="9"/>
          </p:nvPr>
        </p:nvSpPr>
        <p:spPr bwMode="auto">
          <a:xfrm>
            <a:off x="838200" y="1340363"/>
            <a:ext cx="10515600" cy="5122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155627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4 </a:t>
            </a:r>
            <a:r>
              <a:rPr lang="zh-CN" altLang="en-US" sz="2133" b="1" dirty="0">
                <a:solidFill>
                  <a:srgbClr val="1C4885"/>
                </a:solidFill>
                <a:latin typeface="微软雅黑" panose="020B0503020204020204" pitchFamily="34" charset="-122"/>
                <a:ea typeface="微软雅黑" panose="020B0503020204020204" pitchFamily="34" charset="-122"/>
              </a:rPr>
              <a:t>线程间同步模式</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通信机制</a:t>
            </a:r>
          </a:p>
        </p:txBody>
      </p:sp>
      <p:sp>
        <p:nvSpPr>
          <p:cNvPr id="3" name="标题占位符 1">
            <a:extLst>
              <a:ext uri="{FF2B5EF4-FFF2-40B4-BE49-F238E27FC236}">
                <a16:creationId xmlns:a16="http://schemas.microsoft.com/office/drawing/2014/main" id="{34056F45-4388-4421-A352-486FA0F6B620}"/>
              </a:ext>
            </a:extLst>
          </p:cNvPr>
          <p:cNvSpPr>
            <a:spLocks noGrp="1" noChangeArrowheads="1"/>
          </p:cNvSpPr>
          <p:nvPr>
            <p:ph type="title" idx="4294967295"/>
          </p:nvPr>
        </p:nvSpPr>
        <p:spPr bwMode="auto">
          <a:xfrm>
            <a:off x="838200" y="488437"/>
            <a:ext cx="10515600" cy="70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4" name="文本占位符 2">
            <a:extLst>
              <a:ext uri="{FF2B5EF4-FFF2-40B4-BE49-F238E27FC236}">
                <a16:creationId xmlns:a16="http://schemas.microsoft.com/office/drawing/2014/main" id="{9FC8BD35-5CCF-4CC2-BE6C-1D89A637C850}"/>
              </a:ext>
            </a:extLst>
          </p:cNvPr>
          <p:cNvSpPr>
            <a:spLocks noGrp="1" noChangeArrowheads="1"/>
          </p:cNvSpPr>
          <p:nvPr>
            <p:ph idx="9"/>
          </p:nvPr>
        </p:nvSpPr>
        <p:spPr bwMode="auto">
          <a:xfrm>
            <a:off x="838200" y="1340363"/>
            <a:ext cx="10515600" cy="5122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147324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5 </a:t>
            </a:r>
            <a:r>
              <a:rPr lang="zh-CN" altLang="en-US" sz="2133" b="1" dirty="0">
                <a:solidFill>
                  <a:srgbClr val="1C4885"/>
                </a:solidFill>
                <a:latin typeface="微软雅黑" panose="020B0503020204020204" pitchFamily="34" charset="-122"/>
                <a:ea typeface="微软雅黑" panose="020B0503020204020204" pitchFamily="34" charset="-122"/>
              </a:rPr>
              <a:t>线程的同步与死锁</a:t>
            </a:r>
          </a:p>
        </p:txBody>
      </p:sp>
      <p:sp>
        <p:nvSpPr>
          <p:cNvPr id="3" name="标题占位符 1">
            <a:extLst>
              <a:ext uri="{FF2B5EF4-FFF2-40B4-BE49-F238E27FC236}">
                <a16:creationId xmlns:a16="http://schemas.microsoft.com/office/drawing/2014/main" id="{9C97F13B-C5BD-4F1E-ACE5-A4EBD86BD4AE}"/>
              </a:ext>
            </a:extLst>
          </p:cNvPr>
          <p:cNvSpPr>
            <a:spLocks noGrp="1" noChangeArrowheads="1"/>
          </p:cNvSpPr>
          <p:nvPr>
            <p:ph type="title" idx="4294967295"/>
          </p:nvPr>
        </p:nvSpPr>
        <p:spPr bwMode="auto">
          <a:xfrm>
            <a:off x="838200" y="488437"/>
            <a:ext cx="10515600" cy="70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4" name="文本占位符 2">
            <a:extLst>
              <a:ext uri="{FF2B5EF4-FFF2-40B4-BE49-F238E27FC236}">
                <a16:creationId xmlns:a16="http://schemas.microsoft.com/office/drawing/2014/main" id="{A95591A7-04FB-42D1-94FC-726C2065CEF3}"/>
              </a:ext>
            </a:extLst>
          </p:cNvPr>
          <p:cNvSpPr>
            <a:spLocks noGrp="1" noChangeArrowheads="1"/>
          </p:cNvSpPr>
          <p:nvPr>
            <p:ph idx="9"/>
          </p:nvPr>
        </p:nvSpPr>
        <p:spPr bwMode="auto">
          <a:xfrm>
            <a:off x="838200" y="1340363"/>
            <a:ext cx="10515600" cy="5122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4281172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488437"/>
            <a:ext cx="10515600" cy="70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340363"/>
            <a:ext cx="10515600" cy="5122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p:txBody>
      </p:sp>
      <p:sp>
        <p:nvSpPr>
          <p:cNvPr id="2" name="灯片编号占位符 4"/>
          <p:cNvSpPr>
            <a:spLocks noGrp="1"/>
          </p:cNvSpPr>
          <p:nvPr/>
        </p:nvSpPr>
        <p:spPr>
          <a:xfrm>
            <a:off x="24549" y="65745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2023</a:t>
            </a:r>
          </a:p>
        </p:txBody>
      </p:sp>
      <p:sp>
        <p:nvSpPr>
          <p:cNvPr id="3" name="灯片编号占位符 4"/>
          <p:cNvSpPr>
            <a:spLocks noGrp="1"/>
          </p:cNvSpPr>
          <p:nvPr/>
        </p:nvSpPr>
        <p:spPr>
          <a:xfrm>
            <a:off x="9610538" y="65745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9252603" y="55021"/>
            <a:ext cx="2897489" cy="343641"/>
            <a:chOff x="3513" y="3776"/>
            <a:chExt cx="2736" cy="406"/>
          </a:xfrm>
        </p:grpSpPr>
        <p:sp>
          <p:nvSpPr>
            <p:cNvPr id="26" name="Rectangle 6"/>
            <p:cNvSpPr>
              <a:spLocks noChangeArrowheads="1"/>
            </p:cNvSpPr>
            <p:nvPr/>
          </p:nvSpPr>
          <p:spPr bwMode="auto">
            <a:xfrm>
              <a:off x="4088" y="3786"/>
              <a:ext cx="2161"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 线程通信与同步</a:t>
              </a:r>
            </a:p>
          </p:txBody>
        </p:sp>
        <p:sp>
          <p:nvSpPr>
            <p:cNvPr id="27" name="矩形 29"/>
            <p:cNvSpPr>
              <a:spLocks noChangeArrowheads="1"/>
            </p:cNvSpPr>
            <p:nvPr/>
          </p:nvSpPr>
          <p:spPr bwMode="auto">
            <a:xfrm>
              <a:off x="3513"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3</a:t>
              </a:r>
            </a:p>
          </p:txBody>
        </p:sp>
      </p:grpSp>
      <p:cxnSp>
        <p:nvCxnSpPr>
          <p:cNvPr id="9" name="直接连接符 8">
            <a:extLst>
              <a:ext uri="{FF2B5EF4-FFF2-40B4-BE49-F238E27FC236}">
                <a16:creationId xmlns:a16="http://schemas.microsoft.com/office/drawing/2014/main" id="{99CD123B-6F77-4440-BDC9-536524A110BA}"/>
              </a:ext>
            </a:extLst>
          </p:cNvPr>
          <p:cNvCxnSpPr>
            <a:cxnSpLocks/>
          </p:cNvCxnSpPr>
          <p:nvPr userDrawn="1"/>
        </p:nvCxnSpPr>
        <p:spPr>
          <a:xfrm>
            <a:off x="-24680" y="6597352"/>
            <a:ext cx="12216680" cy="0"/>
          </a:xfrm>
          <a:prstGeom prst="line">
            <a:avLst/>
          </a:prstGeom>
          <a:solidFill>
            <a:schemeClr val="accent1"/>
          </a:solidFill>
          <a:ln w="6350" cap="flat" cmpd="sng" algn="ctr">
            <a:solidFill>
              <a:schemeClr val="accent2">
                <a:lumMod val="50000"/>
              </a:schemeClr>
            </a:solidFill>
            <a:prstDash val="solid"/>
            <a:round/>
            <a:headEnd type="none" w="med" len="med"/>
            <a:tailEnd type="none" w="med" len="med"/>
          </a:ln>
        </p:spPr>
      </p:cxnSp>
    </p:spTree>
    <p:extLst>
      <p:ext uri="{BB962C8B-B14F-4D97-AF65-F5344CB8AC3E}">
        <p14:creationId xmlns:p14="http://schemas.microsoft.com/office/powerpoint/2010/main" val="26891344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Lst>
  <p:txStyles>
    <p:titleStyle>
      <a:lvl1pPr algn="ctr" rtl="0" eaLnBrk="1" fontAlgn="base" hangingPunct="1">
        <a:lnSpc>
          <a:spcPct val="90000"/>
        </a:lnSpc>
        <a:spcBef>
          <a:spcPct val="0"/>
        </a:spcBef>
        <a:spcAft>
          <a:spcPct val="0"/>
        </a:spcAft>
        <a:defRPr sz="32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8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11.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7.png"/><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7.xml"/><Relationship Id="rId1" Type="http://schemas.openxmlformats.org/officeDocument/2006/relationships/slideLayout" Target="../slideLayouts/slideLayout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9.xml"/><Relationship Id="rId5" Type="http://schemas.openxmlformats.org/officeDocument/2006/relationships/image" Target="../media/image14.png"/><Relationship Id="rId4" Type="http://schemas.openxmlformats.org/officeDocument/2006/relationships/image" Target="../media/image13.png"/></Relationships>
</file>

<file path=ppt/slides/_rels/slide6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9.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7719" y="1286916"/>
            <a:ext cx="8126236" cy="830997"/>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3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线程通信与同步</a:t>
            </a:r>
          </a:p>
        </p:txBody>
      </p:sp>
      <p:sp>
        <p:nvSpPr>
          <p:cNvPr id="6" name="副标题 2">
            <a:extLst>
              <a:ext uri="{FF2B5EF4-FFF2-40B4-BE49-F238E27FC236}">
                <a16:creationId xmlns:a16="http://schemas.microsoft.com/office/drawing/2014/main" id="{25DB50E5-2294-4A31-9065-95056BFD280D}"/>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https://gitee.com/principlewindows/win-principle-2022</a:t>
            </a:r>
          </a:p>
        </p:txBody>
      </p:sp>
    </p:spTree>
    <p:extLst>
      <p:ext uri="{BB962C8B-B14F-4D97-AF65-F5344CB8AC3E}">
        <p14:creationId xmlns:p14="http://schemas.microsoft.com/office/powerpoint/2010/main" val="228263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488437"/>
            <a:ext cx="10515600" cy="709938"/>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综述</a:t>
            </a:r>
          </a:p>
          <a:p>
            <a:r>
              <a:rPr lang="zh-CN" altLang="en-US" dirty="0"/>
              <a:t> 创建与启动</a:t>
            </a:r>
            <a:endParaRPr lang="en-US" altLang="zh-CN" dirty="0"/>
          </a:p>
          <a:p>
            <a:r>
              <a:rPr lang="en-US" altLang="zh-CN" dirty="0"/>
              <a:t> </a:t>
            </a:r>
            <a:r>
              <a:rPr lang="zh-CN" altLang="en-US" dirty="0"/>
              <a:t>终止与结束</a:t>
            </a:r>
            <a:endParaRPr lang="en-US" altLang="zh-CN" dirty="0"/>
          </a:p>
          <a:p>
            <a:r>
              <a:rPr lang="en-US" altLang="zh-CN" dirty="0"/>
              <a:t> </a:t>
            </a:r>
            <a:r>
              <a:rPr lang="zh-CN" altLang="en-US" dirty="0"/>
              <a:t>线程的其它属性</a:t>
            </a:r>
            <a:endParaRPr lang="en-US" altLang="zh-CN" dirty="0"/>
          </a:p>
          <a:p>
            <a:r>
              <a:rPr lang="en-US" altLang="zh-CN" dirty="0"/>
              <a:t> </a:t>
            </a:r>
            <a:r>
              <a:rPr lang="zh-CN" altLang="en-US" dirty="0"/>
              <a:t>开发与应用</a:t>
            </a:r>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1838934"/>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defTabSz="914400" fontAlgn="base">
              <a:lnSpc>
                <a:spcPct val="90000"/>
              </a:lnSpc>
              <a:spcBef>
                <a:spcPts val="750"/>
              </a:spcBef>
              <a:spcAft>
                <a:spcPct val="0"/>
              </a:spcAft>
              <a:buFont typeface="Wingdings" panose="05000000000000000000" charset="0"/>
              <a:buChar char=""/>
              <a:defRPr/>
            </a:pPr>
            <a:r>
              <a:rPr lang="zh-CN" altLang="en-US" sz="2800" kern="0" dirty="0">
                <a:solidFill>
                  <a:schemeClr val="accent2">
                    <a:lumMod val="75000"/>
                  </a:schemeClr>
                </a:solidFill>
                <a:latin typeface="微软雅黑" panose="020B0503020204020204" pitchFamily="34" charset="-122"/>
                <a:ea typeface="微软雅黑" panose="020B0503020204020204" pitchFamily="34" charset="-122"/>
              </a:rPr>
              <a:t> 创建与启动</a:t>
            </a:r>
            <a:endParaRPr kumimoji="0" lang="en-US" altLang="zh-CN" sz="2800" b="0"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71939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89044" y="938213"/>
            <a:ext cx="3371353" cy="796925"/>
          </a:xfrm>
        </p:spPr>
        <p:txBody>
          <a:bodyPr>
            <a:normAutofit/>
          </a:bodyPr>
          <a:lstStyle/>
          <a:p>
            <a:pPr eaLnBrk="1" hangingPunct="1"/>
            <a:r>
              <a:rPr lang="zh-CN" altLang="en-US" dirty="0"/>
              <a:t>线程创建过程</a:t>
            </a:r>
          </a:p>
        </p:txBody>
      </p:sp>
      <p:sp>
        <p:nvSpPr>
          <p:cNvPr id="15364" name="Rectangle 3"/>
          <p:cNvSpPr>
            <a:spLocks noGrp="1" noChangeArrowheads="1"/>
          </p:cNvSpPr>
          <p:nvPr>
            <p:ph type="body" idx="4294967295"/>
          </p:nvPr>
        </p:nvSpPr>
        <p:spPr>
          <a:xfrm>
            <a:off x="1789044" y="2227304"/>
            <a:ext cx="8734425" cy="3967163"/>
          </a:xfrm>
        </p:spPr>
        <p:txBody>
          <a:bodyPr>
            <a:normAutofit/>
          </a:bodyPr>
          <a:lstStyle/>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在进程的地址空间中为线程创建用户态堆栈</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初始化线程硬件上下文</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创建线程对象</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通知内核系统为线程运行准备</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新创建线程</a:t>
            </a:r>
            <a:r>
              <a:rPr lang="en-US" altLang="zh-CN" sz="2800" dirty="0">
                <a:latin typeface="微软雅黑" panose="020B0503020204020204" pitchFamily="34" charset="-122"/>
                <a:ea typeface="微软雅黑" panose="020B0503020204020204" pitchFamily="34" charset="-122"/>
              </a:rPr>
              <a:t>handle</a:t>
            </a:r>
            <a:r>
              <a:rPr lang="zh-CN" altLang="en-US" sz="2800" dirty="0">
                <a:latin typeface="微软雅黑" panose="020B0503020204020204" pitchFamily="34" charset="-122"/>
                <a:ea typeface="微软雅黑" panose="020B0503020204020204" pitchFamily="34" charset="-122"/>
              </a:rPr>
              <a:t>和线程</a:t>
            </a:r>
            <a:r>
              <a:rPr lang="en-US" altLang="zh-CN" sz="2800" dirty="0">
                <a:latin typeface="微软雅黑" panose="020B0503020204020204" pitchFamily="34" charset="-122"/>
                <a:ea typeface="微软雅黑" panose="020B0503020204020204" pitchFamily="34" charset="-122"/>
              </a:rPr>
              <a:t>ID</a:t>
            </a:r>
            <a:r>
              <a:rPr lang="zh-CN" altLang="en-US" sz="2800" dirty="0">
                <a:latin typeface="微软雅黑" panose="020B0503020204020204" pitchFamily="34" charset="-122"/>
                <a:ea typeface="微软雅黑" panose="020B0503020204020204" pitchFamily="34" charset="-122"/>
              </a:rPr>
              <a:t>值返回到调用者</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6.  </a:t>
            </a:r>
            <a:r>
              <a:rPr lang="zh-CN" altLang="en-US" sz="2800" dirty="0">
                <a:latin typeface="微软雅黑" panose="020B0503020204020204" pitchFamily="34" charset="-122"/>
                <a:ea typeface="微软雅黑" panose="020B0503020204020204" pitchFamily="34" charset="-122"/>
              </a:rPr>
              <a:t>线程进入调度准备执行</a:t>
            </a:r>
          </a:p>
        </p:txBody>
      </p:sp>
      <p:sp>
        <p:nvSpPr>
          <p:cNvPr id="4" name="文本框 3">
            <a:extLst>
              <a:ext uri="{FF2B5EF4-FFF2-40B4-BE49-F238E27FC236}">
                <a16:creationId xmlns:a16="http://schemas.microsoft.com/office/drawing/2014/main" id="{A4A10C0F-2B9D-4E02-8DF1-3B188F095796}"/>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.1.2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创建与启动</a:t>
            </a:r>
          </a:p>
        </p:txBody>
      </p:sp>
    </p:spTree>
    <p:extLst>
      <p:ext uri="{BB962C8B-B14F-4D97-AF65-F5344CB8AC3E}">
        <p14:creationId xmlns:p14="http://schemas.microsoft.com/office/powerpoint/2010/main" val="1916513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882595" y="710234"/>
            <a:ext cx="6854024" cy="674688"/>
          </a:xfrm>
        </p:spPr>
        <p:txBody>
          <a:bodyPr>
            <a:normAutofit/>
          </a:bodyPr>
          <a:lstStyle/>
          <a:p>
            <a:pPr eaLnBrk="1" hangingPunct="1"/>
            <a:r>
              <a:rPr lang="zh-CN" altLang="en-US" dirty="0"/>
              <a:t>线程的创建与启动代码</a:t>
            </a:r>
            <a:r>
              <a:rPr lang="en-US" altLang="zh-CN" dirty="0"/>
              <a:t>-</a:t>
            </a:r>
            <a:r>
              <a:rPr lang="en-US" altLang="zh-CN" dirty="0" err="1"/>
              <a:t>c#</a:t>
            </a:r>
            <a:endParaRPr lang="zh-CN" altLang="en-US" dirty="0"/>
          </a:p>
        </p:txBody>
      </p:sp>
      <p:sp>
        <p:nvSpPr>
          <p:cNvPr id="9" name="Rectangle 3"/>
          <p:cNvSpPr txBox="1">
            <a:spLocks noChangeArrowheads="1"/>
          </p:cNvSpPr>
          <p:nvPr/>
        </p:nvSpPr>
        <p:spPr>
          <a:xfrm>
            <a:off x="78720" y="1985521"/>
            <a:ext cx="4315509" cy="3519577"/>
          </a:xfrm>
          <a:prstGeom prst="rect">
            <a:avLst/>
          </a:prstGeom>
        </p:spPr>
        <p:txBody>
          <a:bodyPr vert="horz" lIns="91440" tIns="45720" rIns="91440" bIns="45720" rtlCol="0">
            <a:normAutofit fontScale="4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dirty="0">
                <a:latin typeface="微软雅黑" panose="020B0503020204020204" pitchFamily="34" charset="-122"/>
                <a:ea typeface="微软雅黑" panose="020B0503020204020204" pitchFamily="34" charset="-122"/>
              </a:rPr>
              <a:t>线程执行代码的编写   </a:t>
            </a:r>
            <a:endParaRPr lang="en-US"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Consolas" panose="020B0609020204030204" pitchFamily="49" charset="0"/>
                <a:ea typeface="微软雅黑" panose="020B0503020204020204" pitchFamily="34" charset="-122"/>
              </a:rPr>
              <a:t>	void </a:t>
            </a:r>
            <a:r>
              <a:rPr lang="en-US" altLang="zh-CN" sz="2400" dirty="0" err="1">
                <a:latin typeface="Consolas" panose="020B0609020204030204" pitchFamily="49" charset="0"/>
                <a:ea typeface="微软雅黑" panose="020B0503020204020204" pitchFamily="34" charset="-122"/>
              </a:rPr>
              <a:t>workThread</a:t>
            </a:r>
            <a:r>
              <a:rPr lang="en-US" altLang="zh-CN" sz="2400" dirty="0">
                <a:latin typeface="Consolas" panose="020B0609020204030204" pitchFamily="49" charset="0"/>
                <a:ea typeface="微软雅黑" panose="020B0503020204020204" pitchFamily="34" charset="-122"/>
              </a:rPr>
              <a:t>(){</a:t>
            </a:r>
          </a:p>
          <a:p>
            <a:pPr marL="0" indent="0">
              <a:buNone/>
            </a:pPr>
            <a:r>
              <a:rPr lang="en-US" altLang="zh-CN" sz="2300" dirty="0">
                <a:latin typeface="Consolas" panose="020B0609020204030204" pitchFamily="49" charset="0"/>
                <a:ea typeface="微软雅黑" panose="020B0503020204020204" pitchFamily="34" charset="-122"/>
              </a:rPr>
              <a:t>      }</a:t>
            </a:r>
            <a:r>
              <a:rPr lang="zh-CN" altLang="en-US" sz="2300" dirty="0">
                <a:latin typeface="Consolas" panose="020B0609020204030204" pitchFamily="49" charset="0"/>
                <a:ea typeface="微软雅黑" panose="020B0503020204020204" pitchFamily="34" charset="-122"/>
              </a:rPr>
              <a:t> </a:t>
            </a:r>
          </a:p>
          <a:p>
            <a:r>
              <a:rPr lang="zh-CN" altLang="en-US" sz="2400" dirty="0">
                <a:latin typeface="微软雅黑" panose="020B0503020204020204" pitchFamily="34" charset="-122"/>
                <a:ea typeface="微软雅黑" panose="020B0503020204020204" pitchFamily="34" charset="-122"/>
              </a:rPr>
              <a:t>设定函数名为线程入口</a:t>
            </a:r>
            <a:endParaRPr lang="en-US" altLang="zh-CN" sz="2400" dirty="0">
              <a:latin typeface="微软雅黑" panose="020B0503020204020204" pitchFamily="34" charset="-122"/>
              <a:ea typeface="微软雅黑" panose="020B0503020204020204" pitchFamily="34" charset="-122"/>
            </a:endParaRPr>
          </a:p>
          <a:p>
            <a:pPr marL="457200" lvl="1" indent="0">
              <a:buNone/>
            </a:pPr>
            <a:r>
              <a:rPr lang="en-US" altLang="zh-CN" sz="2500" dirty="0" err="1">
                <a:latin typeface="Consolas" panose="020B0609020204030204" pitchFamily="49" charset="0"/>
              </a:rPr>
              <a:t>ThreadStart</a:t>
            </a:r>
            <a:r>
              <a:rPr lang="en-US" altLang="zh-CN" sz="2500" dirty="0">
                <a:latin typeface="Consolas" panose="020B0609020204030204" pitchFamily="49" charset="0"/>
              </a:rPr>
              <a:t> s = new </a:t>
            </a:r>
            <a:r>
              <a:rPr lang="en-US" altLang="zh-CN" sz="2500" dirty="0" err="1">
                <a:latin typeface="Consolas" panose="020B0609020204030204" pitchFamily="49" charset="0"/>
              </a:rPr>
              <a:t>ThreadStart</a:t>
            </a:r>
            <a:r>
              <a:rPr lang="en-US" altLang="zh-CN" sz="2500" dirty="0">
                <a:latin typeface="Consolas" panose="020B0609020204030204" pitchFamily="49" charset="0"/>
              </a:rPr>
              <a:t>(</a:t>
            </a:r>
            <a:r>
              <a:rPr lang="en-US" altLang="zh-CN" sz="2500" dirty="0" err="1">
                <a:latin typeface="Consolas" panose="020B0609020204030204" pitchFamily="49" charset="0"/>
              </a:rPr>
              <a:t>workThread</a:t>
            </a:r>
            <a:r>
              <a:rPr lang="en-US" altLang="zh-CN" sz="2500" dirty="0">
                <a:latin typeface="Consolas" panose="020B0609020204030204" pitchFamily="49" charset="0"/>
              </a:rPr>
              <a:t>);</a:t>
            </a:r>
          </a:p>
          <a:p>
            <a:pPr marL="457200" lvl="1" indent="0">
              <a:buNone/>
            </a:pPr>
            <a:endParaRPr lang="zh-CN" altLang="en-US" sz="22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线程委托对象</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委托的实质是函数指针或叫函数地址</a:t>
            </a:r>
            <a:r>
              <a:rPr lang="en-US" altLang="zh-CN" sz="2400" dirty="0">
                <a:latin typeface="微软雅黑" panose="020B0503020204020204" pitchFamily="34" charset="-122"/>
                <a:ea typeface="微软雅黑" panose="020B0503020204020204" pitchFamily="34" charset="-122"/>
              </a:rPr>
              <a:t>) </a:t>
            </a:r>
          </a:p>
          <a:p>
            <a:pPr marL="0" indent="0">
              <a:buNone/>
            </a:pPr>
            <a:r>
              <a:rPr lang="en-US" altLang="zh-CN" sz="2500" dirty="0">
                <a:latin typeface="Consolas" panose="020B0609020204030204" pitchFamily="49" charset="0"/>
                <a:ea typeface="微软雅黑" panose="020B0503020204020204" pitchFamily="34" charset="-122"/>
              </a:rPr>
              <a:t>      </a:t>
            </a:r>
            <a:r>
              <a:rPr lang="en-US" altLang="zh-CN" sz="2500" dirty="0">
                <a:latin typeface="Consolas" panose="020B0609020204030204" pitchFamily="49" charset="0"/>
              </a:rPr>
              <a:t>Thread thread1=new Thread(s);</a:t>
            </a:r>
            <a:endParaRPr lang="zh-CN" altLang="en-US" sz="2500" dirty="0">
              <a:latin typeface="Consolas" panose="020B0609020204030204" pitchFamily="49" charset="0"/>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设定线程优先级等属性</a:t>
            </a:r>
          </a:p>
          <a:p>
            <a:r>
              <a:rPr lang="zh-CN" altLang="en-US" sz="2400" dirty="0">
                <a:latin typeface="微软雅黑" panose="020B0503020204020204" pitchFamily="34" charset="-122"/>
                <a:ea typeface="微软雅黑" panose="020B0503020204020204" pitchFamily="34" charset="-122"/>
              </a:rPr>
              <a:t>线程启动           </a:t>
            </a:r>
            <a:r>
              <a:rPr lang="en-US" altLang="zh-CN" sz="2500" dirty="0">
                <a:latin typeface="Consolas" panose="020B0609020204030204" pitchFamily="49" charset="0"/>
                <a:ea typeface="微软雅黑" panose="020B0503020204020204" pitchFamily="34" charset="-122"/>
              </a:rPr>
              <a:t>thread1.Start();</a:t>
            </a:r>
            <a:endParaRPr lang="zh-CN" altLang="en-US" sz="2500" dirty="0">
              <a:latin typeface="Consolas" panose="020B0609020204030204" pitchFamily="49" charset="0"/>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线程参数传递    </a:t>
            </a:r>
            <a:r>
              <a:rPr lang="en-US" altLang="zh-CN" sz="2500" dirty="0">
                <a:latin typeface="Consolas" panose="020B0609020204030204" pitchFamily="49" charset="0"/>
                <a:ea typeface="微软雅黑" panose="020B0503020204020204" pitchFamily="34" charset="-122"/>
              </a:rPr>
              <a:t>thread1.Start(</a:t>
            </a:r>
            <a:r>
              <a:rPr lang="en-US" altLang="zh-CN" sz="2500" dirty="0" err="1">
                <a:latin typeface="Consolas" panose="020B0609020204030204" pitchFamily="49" charset="0"/>
                <a:ea typeface="微软雅黑" panose="020B0503020204020204" pitchFamily="34" charset="-122"/>
              </a:rPr>
              <a:t>paraObject</a:t>
            </a:r>
            <a:r>
              <a:rPr lang="en-US" altLang="zh-CN" sz="2500" dirty="0">
                <a:latin typeface="Consolas" panose="020B0609020204030204" pitchFamily="49" charset="0"/>
                <a:ea typeface="微软雅黑" panose="020B0503020204020204" pitchFamily="34" charset="-122"/>
              </a:rPr>
              <a:t>);</a:t>
            </a:r>
            <a:endParaRPr lang="zh-CN" altLang="en-US" sz="2500" dirty="0">
              <a:latin typeface="Consolas" panose="020B0609020204030204" pitchFamily="49" charset="0"/>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p:blipFill>
        <p:spPr>
          <a:xfrm>
            <a:off x="4455284" y="1793188"/>
            <a:ext cx="7669227" cy="4347850"/>
          </a:xfrm>
          <a:prstGeom prst="rect">
            <a:avLst/>
          </a:prstGeom>
        </p:spPr>
      </p:pic>
      <p:sp>
        <p:nvSpPr>
          <p:cNvPr id="5" name="矩形 4">
            <a:extLst>
              <a:ext uri="{FF2B5EF4-FFF2-40B4-BE49-F238E27FC236}">
                <a16:creationId xmlns:a16="http://schemas.microsoft.com/office/drawing/2014/main" id="{9D7F4EBF-0923-4B44-814C-85C10FFA3047}"/>
              </a:ext>
            </a:extLst>
          </p:cNvPr>
          <p:cNvSpPr/>
          <p:nvPr/>
        </p:nvSpPr>
        <p:spPr>
          <a:xfrm>
            <a:off x="4309607" y="2740840"/>
            <a:ext cx="1419181" cy="244067"/>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BC4B88AB-278F-4196-A4E9-4D4D86D0F77D}"/>
              </a:ext>
            </a:extLst>
          </p:cNvPr>
          <p:cNvSpPr/>
          <p:nvPr/>
        </p:nvSpPr>
        <p:spPr>
          <a:xfrm>
            <a:off x="10915651" y="2927758"/>
            <a:ext cx="1042987" cy="244067"/>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E2FD7C96-9D4C-4D04-96D2-2D8EC4303CD2}"/>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.1.2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创建与启动</a:t>
            </a:r>
          </a:p>
        </p:txBody>
      </p:sp>
    </p:spTree>
    <p:extLst>
      <p:ext uri="{BB962C8B-B14F-4D97-AF65-F5344CB8AC3E}">
        <p14:creationId xmlns:p14="http://schemas.microsoft.com/office/powerpoint/2010/main" val="222958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680915" y="521111"/>
            <a:ext cx="6830170" cy="674688"/>
          </a:xfrm>
        </p:spPr>
        <p:txBody>
          <a:bodyPr>
            <a:normAutofit/>
          </a:bodyPr>
          <a:lstStyle/>
          <a:p>
            <a:pPr eaLnBrk="1" hangingPunct="1"/>
            <a:r>
              <a:rPr lang="zh-CN" altLang="en-US" sz="3200" dirty="0"/>
              <a:t>线程的创建与启动代码</a:t>
            </a:r>
            <a:r>
              <a:rPr lang="en-US" altLang="zh-CN" sz="3200" dirty="0"/>
              <a:t>-</a:t>
            </a:r>
            <a:r>
              <a:rPr lang="en-US" altLang="zh-CN" sz="3200" dirty="0" err="1"/>
              <a:t>c#</a:t>
            </a:r>
            <a:endParaRPr lang="zh-CN" altLang="en-US" sz="3200" dirty="0"/>
          </a:p>
        </p:txBody>
      </p:sp>
      <p:sp>
        <p:nvSpPr>
          <p:cNvPr id="11268" name="Rectangle 3"/>
          <p:cNvSpPr>
            <a:spLocks noGrp="1" noChangeArrowheads="1"/>
          </p:cNvSpPr>
          <p:nvPr>
            <p:ph type="body" idx="4294967295"/>
          </p:nvPr>
        </p:nvSpPr>
        <p:spPr>
          <a:xfrm>
            <a:off x="834886" y="1088646"/>
            <a:ext cx="9855200" cy="2340911"/>
          </a:xfrm>
        </p:spPr>
        <p:txBody>
          <a:bodyPr>
            <a:noAutofit/>
          </a:bodyPr>
          <a:lstStyle/>
          <a:p>
            <a:pPr>
              <a:lnSpc>
                <a:spcPct val="125000"/>
              </a:lnSpc>
            </a:pPr>
            <a:r>
              <a:rPr lang="en-US" altLang="zh-CN" sz="1800" dirty="0"/>
              <a:t>C#</a:t>
            </a:r>
            <a:r>
              <a:rPr lang="zh-CN" altLang="en-US" sz="1800" dirty="0"/>
              <a:t>的</a:t>
            </a:r>
            <a:r>
              <a:rPr lang="en-US" altLang="zh-CN" sz="1800" dirty="0" err="1"/>
              <a:t>System.Threading</a:t>
            </a:r>
            <a:r>
              <a:rPr lang="zh-CN" altLang="en-US" sz="1800" dirty="0"/>
              <a:t>命名空间下的</a:t>
            </a:r>
            <a:r>
              <a:rPr lang="en-US" altLang="zh-CN" sz="1800" dirty="0"/>
              <a:t>Thread</a:t>
            </a:r>
            <a:r>
              <a:rPr lang="zh-CN" altLang="en-US" sz="1800" dirty="0"/>
              <a:t>类和</a:t>
            </a:r>
            <a:r>
              <a:rPr lang="en-US" altLang="zh-CN" sz="1800" dirty="0" err="1"/>
              <a:t>ThreadStart</a:t>
            </a:r>
            <a:r>
              <a:rPr lang="zh-CN" altLang="en-US" sz="1800" dirty="0"/>
              <a:t>类用于完成的线程创建和管理</a:t>
            </a:r>
            <a:endParaRPr lang="en-US" altLang="zh-CN" sz="1800" dirty="0"/>
          </a:p>
          <a:p>
            <a:pPr>
              <a:lnSpc>
                <a:spcPct val="125000"/>
              </a:lnSpc>
            </a:pPr>
            <a:r>
              <a:rPr lang="zh-CN" altLang="en-US" sz="1800" dirty="0"/>
              <a:t>使用</a:t>
            </a:r>
            <a:r>
              <a:rPr lang="en-US" altLang="zh-CN" sz="1800" dirty="0"/>
              <a:t>Thread</a:t>
            </a:r>
            <a:r>
              <a:rPr lang="zh-CN" altLang="en-US" sz="1800" dirty="0"/>
              <a:t>类创建线程时，只需要提供线程入口，线程入口告诉程序让这个线程做什么</a:t>
            </a:r>
            <a:endParaRPr lang="en-US" altLang="zh-CN" sz="1800" dirty="0"/>
          </a:p>
          <a:p>
            <a:pPr lvl="1">
              <a:lnSpc>
                <a:spcPct val="125000"/>
              </a:lnSpc>
            </a:pPr>
            <a:r>
              <a:rPr lang="zh-CN" altLang="en-US" sz="1400" dirty="0"/>
              <a:t>通过实例化一个</a:t>
            </a:r>
            <a:r>
              <a:rPr lang="en-US" altLang="zh-CN" sz="1400" dirty="0"/>
              <a:t>Thread</a:t>
            </a:r>
            <a:r>
              <a:rPr lang="zh-CN" altLang="en-US" sz="1400" dirty="0"/>
              <a:t>类的对象就可以创建一个线程</a:t>
            </a:r>
            <a:endParaRPr lang="en-US" altLang="zh-CN" sz="1400" dirty="0"/>
          </a:p>
          <a:p>
            <a:pPr lvl="1">
              <a:lnSpc>
                <a:spcPct val="125000"/>
              </a:lnSpc>
            </a:pPr>
            <a:r>
              <a:rPr lang="zh-CN" altLang="en-US" sz="1400" dirty="0"/>
              <a:t>创建新的</a:t>
            </a:r>
            <a:r>
              <a:rPr lang="en-US" altLang="zh-CN" sz="1400" dirty="0"/>
              <a:t>Thread</a:t>
            </a:r>
            <a:r>
              <a:rPr lang="zh-CN" altLang="en-US" sz="1400" dirty="0"/>
              <a:t>对象时，将创建新的托管线程</a:t>
            </a:r>
            <a:endParaRPr lang="en-US" altLang="zh-CN" sz="1400" dirty="0"/>
          </a:p>
          <a:p>
            <a:pPr lvl="1">
              <a:lnSpc>
                <a:spcPct val="125000"/>
              </a:lnSpc>
            </a:pPr>
            <a:r>
              <a:rPr lang="en-US" altLang="zh-CN" sz="1400" dirty="0"/>
              <a:t>Thread</a:t>
            </a:r>
            <a:r>
              <a:rPr lang="zh-CN" altLang="en-US" sz="1400" dirty="0"/>
              <a:t>类接收一个</a:t>
            </a:r>
            <a:r>
              <a:rPr lang="en-US" altLang="zh-CN" sz="1400" dirty="0" err="1"/>
              <a:t>ThreadStart</a:t>
            </a:r>
            <a:r>
              <a:rPr lang="zh-CN" altLang="en-US" sz="1400" dirty="0"/>
              <a:t>委托或</a:t>
            </a:r>
            <a:r>
              <a:rPr lang="en-US" altLang="zh-CN" sz="1400" dirty="0" err="1"/>
              <a:t>ParameterizedThreadStart</a:t>
            </a:r>
            <a:r>
              <a:rPr lang="zh-CN" altLang="en-US" sz="1400" dirty="0"/>
              <a:t>委托的构造函数，该委托包装了调用</a:t>
            </a:r>
            <a:r>
              <a:rPr lang="en-US" altLang="zh-CN" sz="1400" dirty="0"/>
              <a:t>Start</a:t>
            </a:r>
            <a:r>
              <a:rPr lang="zh-CN" altLang="en-US" sz="1400" dirty="0"/>
              <a:t>方法时由新线程调用的方法</a:t>
            </a:r>
          </a:p>
        </p:txBody>
      </p:sp>
      <p:sp>
        <p:nvSpPr>
          <p:cNvPr id="7" name="矩形 6"/>
          <p:cNvSpPr/>
          <p:nvPr/>
        </p:nvSpPr>
        <p:spPr>
          <a:xfrm>
            <a:off x="318052" y="3285907"/>
            <a:ext cx="4778734" cy="3293209"/>
          </a:xfrm>
          <a:prstGeom prst="rect">
            <a:avLst/>
          </a:prstGeom>
          <a:solidFill>
            <a:schemeClr val="tx1"/>
          </a:solidFill>
        </p:spPr>
        <p:txBody>
          <a:bodyPr wrap="square">
            <a:spAutoFit/>
          </a:bodyPr>
          <a:lstStyle/>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创建无参数方法的托管线程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创建线程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 thread1=new Thread(new </a:t>
            </a:r>
            <a:r>
              <a:rPr lang="en-US" altLang="zh-CN" sz="1600" dirty="0" err="1">
                <a:solidFill>
                  <a:schemeClr val="bg1"/>
                </a:solidFill>
                <a:latin typeface="Consolas" panose="020B0609020204030204" pitchFamily="49" charset="0"/>
              </a:rPr>
              <a:t>ThreadStart</a:t>
            </a:r>
            <a:r>
              <a:rPr lang="en-US" altLang="zh-CN" sz="1600" dirty="0">
                <a:solidFill>
                  <a:schemeClr val="bg1"/>
                </a:solidFill>
                <a:latin typeface="Consolas" panose="020B0609020204030204" pitchFamily="49" charset="0"/>
              </a:rPr>
              <a:t>(method));</a:t>
            </a:r>
            <a:endParaRPr lang="zh-CN" altLang="en-US"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启动线程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thread1.Start();                                                         </a:t>
            </a: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定义无参方法</a:t>
            </a:r>
            <a:r>
              <a:rPr lang="en-US" altLang="zh-CN" sz="1600" dirty="0">
                <a:solidFill>
                  <a:schemeClr val="bg1"/>
                </a:solidFill>
                <a:latin typeface="Consolas" panose="020B0609020204030204" pitchFamily="49" charset="0"/>
              </a:rPr>
              <a:t> </a:t>
            </a:r>
          </a:p>
          <a:p>
            <a:r>
              <a:rPr lang="en-US" altLang="zh-CN" sz="1600" dirty="0">
                <a:solidFill>
                  <a:schemeClr val="bg1"/>
                </a:solidFill>
                <a:latin typeface="Consolas" panose="020B0609020204030204" pitchFamily="49" charset="0"/>
              </a:rPr>
              <a:t>static void method() {                                                </a:t>
            </a:r>
          </a:p>
          <a:p>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Console.WriteLine</a:t>
            </a:r>
            <a:r>
              <a:rPr lang="en-US" altLang="zh-CN" sz="1600" dirty="0">
                <a:solidFill>
                  <a:schemeClr val="bg1"/>
                </a:solidFill>
                <a:latin typeface="Consolas" panose="020B0609020204030204" pitchFamily="49" charset="0"/>
              </a:rPr>
              <a:t>("</a:t>
            </a:r>
            <a:r>
              <a:rPr lang="zh-CN" altLang="en-US" sz="1600" dirty="0">
                <a:solidFill>
                  <a:schemeClr val="bg1"/>
                </a:solidFill>
                <a:latin typeface="Consolas" panose="020B0609020204030204" pitchFamily="49" charset="0"/>
              </a:rPr>
              <a:t>这是无参的静态方法</a:t>
            </a:r>
            <a:r>
              <a:rPr lang="en-US" altLang="zh-CN" sz="1600" dirty="0">
                <a:solidFill>
                  <a:schemeClr val="bg1"/>
                </a:solidFill>
                <a:latin typeface="Consolas" panose="020B0609020204030204" pitchFamily="49" charset="0"/>
              </a:rPr>
              <a:t>"); </a:t>
            </a:r>
          </a:p>
          <a:p>
            <a:r>
              <a:rPr lang="en-US" altLang="zh-CN" sz="1600" dirty="0">
                <a:solidFill>
                  <a:schemeClr val="bg1"/>
                </a:solidFill>
                <a:latin typeface="Consolas" panose="020B0609020204030204" pitchFamily="49" charset="0"/>
              </a:rPr>
              <a:t>} </a:t>
            </a:r>
          </a:p>
          <a:p>
            <a:endParaRPr lang="en-US" altLang="zh-CN" sz="1600" dirty="0">
              <a:solidFill>
                <a:schemeClr val="bg1"/>
              </a:solidFill>
              <a:latin typeface="Consolas" panose="020B0609020204030204" pitchFamily="49" charset="0"/>
            </a:endParaRPr>
          </a:p>
          <a:p>
            <a:endParaRPr lang="en-US" altLang="zh-CN" sz="1600" dirty="0">
              <a:solidFill>
                <a:schemeClr val="bg1"/>
              </a:solidFill>
              <a:latin typeface="Consolas" panose="020B0609020204030204" pitchFamily="49" charset="0"/>
            </a:endParaRPr>
          </a:p>
        </p:txBody>
      </p:sp>
      <p:sp>
        <p:nvSpPr>
          <p:cNvPr id="2" name="矩形 1"/>
          <p:cNvSpPr/>
          <p:nvPr/>
        </p:nvSpPr>
        <p:spPr>
          <a:xfrm>
            <a:off x="5913093" y="3285906"/>
            <a:ext cx="5709038" cy="3293209"/>
          </a:xfrm>
          <a:prstGeom prst="rect">
            <a:avLst/>
          </a:prstGeom>
          <a:solidFill>
            <a:schemeClr val="tx1"/>
          </a:solidFill>
        </p:spPr>
        <p:txBody>
          <a:bodyPr wrap="square">
            <a:spAutoFit/>
          </a:bodyPr>
          <a:lstStyle/>
          <a:p>
            <a:r>
              <a:rPr lang="en-US" altLang="zh-CN" sz="1600" dirty="0">
                <a:solidFill>
                  <a:schemeClr val="bg1"/>
                </a:solidFill>
                <a:latin typeface="Consolas" panose="020B0609020204030204" pitchFamily="49" charset="0"/>
              </a:rPr>
              <a:t>class </a:t>
            </a:r>
            <a:r>
              <a:rPr lang="en-US" altLang="zh-CN" sz="1600" dirty="0" err="1">
                <a:solidFill>
                  <a:schemeClr val="bg1"/>
                </a:solidFill>
                <a:latin typeface="Consolas" panose="020B0609020204030204" pitchFamily="49" charset="0"/>
              </a:rPr>
              <a:t>ThreadTest</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public void </a:t>
            </a:r>
            <a:r>
              <a:rPr lang="en-US" altLang="zh-CN" sz="1600" dirty="0" err="1">
                <a:solidFill>
                  <a:schemeClr val="bg1"/>
                </a:solidFill>
                <a:latin typeface="Consolas" panose="020B0609020204030204" pitchFamily="49" charset="0"/>
              </a:rPr>
              <a:t>MyThread</a:t>
            </a:r>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Console.WriteLine</a:t>
            </a:r>
            <a:r>
              <a:rPr lang="en-US" altLang="zh-CN" sz="1600" dirty="0">
                <a:solidFill>
                  <a:schemeClr val="bg1"/>
                </a:solidFill>
                <a:latin typeface="Consolas" panose="020B0609020204030204" pitchFamily="49" charset="0"/>
              </a:rPr>
              <a:t>("</a:t>
            </a:r>
            <a:r>
              <a:rPr lang="zh-CN" altLang="en-US" sz="1600" dirty="0">
                <a:solidFill>
                  <a:schemeClr val="bg1"/>
                </a:solidFill>
                <a:latin typeface="Consolas" panose="020B0609020204030204" pitchFamily="49" charset="0"/>
              </a:rPr>
              <a:t>这是一个实例方法</a:t>
            </a:r>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a:t>
            </a:r>
          </a:p>
          <a:p>
            <a:r>
              <a:rPr lang="en-US" altLang="zh-CN" sz="1600" dirty="0">
                <a:solidFill>
                  <a:schemeClr val="bg1"/>
                </a:solidFill>
                <a:latin typeface="Consolas" panose="020B0609020204030204" pitchFamily="49" charset="0"/>
              </a:rPr>
              <a:t>}</a:t>
            </a:r>
          </a:p>
          <a:p>
            <a:r>
              <a:rPr lang="en-US" altLang="zh-CN" sz="1600" dirty="0" err="1">
                <a:solidFill>
                  <a:schemeClr val="bg1"/>
                </a:solidFill>
                <a:latin typeface="Consolas" panose="020B0609020204030204" pitchFamily="49" charset="0"/>
              </a:rPr>
              <a:t>ThreadTest</a:t>
            </a:r>
            <a:r>
              <a:rPr lang="en-US" altLang="zh-CN" sz="1600" dirty="0">
                <a:solidFill>
                  <a:schemeClr val="bg1"/>
                </a:solidFill>
                <a:latin typeface="Consolas" panose="020B0609020204030204" pitchFamily="49" charset="0"/>
              </a:rPr>
              <a:t> test= new </a:t>
            </a:r>
            <a:r>
              <a:rPr lang="en-US" altLang="zh-CN" sz="1600" dirty="0" err="1">
                <a:solidFill>
                  <a:schemeClr val="bg1"/>
                </a:solidFill>
                <a:latin typeface="Consolas" panose="020B0609020204030204" pitchFamily="49" charset="0"/>
              </a:rPr>
              <a:t>ThreadTest</a:t>
            </a:r>
            <a:r>
              <a:rPr lang="en-US" altLang="zh-CN" sz="1600" dirty="0">
                <a:solidFill>
                  <a:schemeClr val="bg1"/>
                </a:solidFill>
                <a:latin typeface="Consolas" panose="020B0609020204030204" pitchFamily="49" charset="0"/>
              </a:rPr>
              <a:t>();</a:t>
            </a:r>
            <a:endParaRPr lang="zh-CN" altLang="en-US"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创建线程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 thread2 = new Thread(new </a:t>
            </a:r>
            <a:r>
              <a:rPr lang="en-US" altLang="zh-CN" sz="1600" dirty="0" err="1">
                <a:solidFill>
                  <a:schemeClr val="bg1"/>
                </a:solidFill>
                <a:latin typeface="Consolas" panose="020B0609020204030204" pitchFamily="49" charset="0"/>
              </a:rPr>
              <a:t>ThreadStart</a:t>
            </a:r>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test.MyThread</a:t>
            </a:r>
            <a:r>
              <a:rPr lang="en-US" altLang="zh-CN" sz="1600" dirty="0">
                <a:solidFill>
                  <a:schemeClr val="bg1"/>
                </a:solidFill>
                <a:latin typeface="Consolas" panose="020B0609020204030204" pitchFamily="49" charset="0"/>
              </a:rPr>
              <a:t>()));</a:t>
            </a:r>
            <a:endParaRPr lang="zh-CN" altLang="en-US"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启动线程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thread2.Start();                                 </a:t>
            </a:r>
          </a:p>
        </p:txBody>
      </p:sp>
      <p:sp>
        <p:nvSpPr>
          <p:cNvPr id="6" name="文本框 5">
            <a:extLst>
              <a:ext uri="{FF2B5EF4-FFF2-40B4-BE49-F238E27FC236}">
                <a16:creationId xmlns:a16="http://schemas.microsoft.com/office/drawing/2014/main" id="{2B9DB584-FD3B-4A35-A8E4-0D91A65845F3}"/>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.1.2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创建与启动</a:t>
            </a:r>
          </a:p>
        </p:txBody>
      </p:sp>
    </p:spTree>
    <p:extLst>
      <p:ext uri="{BB962C8B-B14F-4D97-AF65-F5344CB8AC3E}">
        <p14:creationId xmlns:p14="http://schemas.microsoft.com/office/powerpoint/2010/main" val="152493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591438" y="678429"/>
            <a:ext cx="6933537" cy="674688"/>
          </a:xfrm>
        </p:spPr>
        <p:txBody>
          <a:bodyPr>
            <a:normAutofit/>
          </a:bodyPr>
          <a:lstStyle/>
          <a:p>
            <a:r>
              <a:rPr lang="zh-CN" altLang="en-US" dirty="0"/>
              <a:t>线程的创建与启动代码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288601" y="2464159"/>
            <a:ext cx="8631238" cy="1400175"/>
          </a:xfrm>
        </p:spPr>
        <p:txBody>
          <a:bodyPr>
            <a:normAutofit/>
          </a:bodyPr>
          <a:lstStyle/>
          <a:p>
            <a:pPr>
              <a:lnSpc>
                <a:spcPct val="125000"/>
              </a:lnSpc>
            </a:pPr>
            <a:r>
              <a:rPr lang="zh-CN" altLang="en-US" sz="2800" dirty="0">
                <a:latin typeface="微软雅黑" panose="020B0503020204020204" pitchFamily="34" charset="-122"/>
                <a:ea typeface="微软雅黑" panose="020B0503020204020204" pitchFamily="34" charset="-122"/>
              </a:rPr>
              <a:t>还可以通过匿名委托或</a:t>
            </a:r>
            <a:r>
              <a:rPr lang="en-US" altLang="zh-CN" sz="2800" dirty="0">
                <a:latin typeface="微软雅黑" panose="020B0503020204020204" pitchFamily="34" charset="-122"/>
                <a:ea typeface="微软雅黑" panose="020B0503020204020204" pitchFamily="34" charset="-122"/>
              </a:rPr>
              <a:t>Lambda</a:t>
            </a:r>
            <a:r>
              <a:rPr lang="zh-CN" altLang="en-US" sz="2800" dirty="0">
                <a:latin typeface="微软雅黑" panose="020B0503020204020204" pitchFamily="34" charset="-122"/>
                <a:ea typeface="微软雅黑" panose="020B0503020204020204" pitchFamily="34" charset="-122"/>
              </a:rPr>
              <a:t>表达式来创建线程</a:t>
            </a:r>
          </a:p>
        </p:txBody>
      </p:sp>
      <p:sp>
        <p:nvSpPr>
          <p:cNvPr id="2" name="矩形 1"/>
          <p:cNvSpPr/>
          <p:nvPr/>
        </p:nvSpPr>
        <p:spPr>
          <a:xfrm>
            <a:off x="2288601" y="4188263"/>
            <a:ext cx="7539212" cy="1600438"/>
          </a:xfrm>
          <a:prstGeom prst="rect">
            <a:avLst/>
          </a:prstGeom>
          <a:solidFill>
            <a:schemeClr val="tx1"/>
          </a:solidFill>
        </p:spPr>
        <p:txBody>
          <a:bodyPr wrap="square">
            <a:spAutoFit/>
          </a:bodyPr>
          <a:lstStyle/>
          <a:p>
            <a:r>
              <a:rPr lang="zh-CN" altLang="en-US" dirty="0">
                <a:solidFill>
                  <a:schemeClr val="bg1"/>
                </a:solidFill>
              </a:rPr>
              <a:t>// 通过匿名委托创建</a:t>
            </a:r>
          </a:p>
          <a:p>
            <a:r>
              <a:rPr lang="zh-CN" altLang="en-US" dirty="0">
                <a:solidFill>
                  <a:schemeClr val="bg1"/>
                </a:solidFill>
              </a:rPr>
              <a:t>Thread thread1 = new Thread(delegate() { Console.WriteLine("我是通过匿名委托创建的线程"); });</a:t>
            </a:r>
          </a:p>
          <a:p>
            <a:r>
              <a:rPr lang="zh-CN" altLang="en-US" dirty="0">
                <a:solidFill>
                  <a:schemeClr val="bg1"/>
                </a:solidFill>
              </a:rPr>
              <a:t>thread1.Start();</a:t>
            </a:r>
            <a:endParaRPr lang="en-US" altLang="zh-CN" dirty="0">
              <a:solidFill>
                <a:schemeClr val="bg1"/>
              </a:solidFill>
            </a:endParaRPr>
          </a:p>
          <a:p>
            <a:endParaRPr lang="zh-CN" altLang="en-US" dirty="0">
              <a:solidFill>
                <a:schemeClr val="bg1"/>
              </a:solidFill>
            </a:endParaRPr>
          </a:p>
          <a:p>
            <a:r>
              <a:rPr lang="zh-CN" altLang="en-US" dirty="0">
                <a:solidFill>
                  <a:schemeClr val="bg1"/>
                </a:solidFill>
              </a:rPr>
              <a:t>// 通过Lambda表达式创建</a:t>
            </a:r>
          </a:p>
          <a:p>
            <a:r>
              <a:rPr lang="zh-CN" altLang="en-US" dirty="0">
                <a:solidFill>
                  <a:schemeClr val="bg1"/>
                </a:solidFill>
              </a:rPr>
              <a:t>Thread thread2 = new Thread(() =&gt; Console.WriteLine("我是通过Lambda表达式创建的委托"));</a:t>
            </a:r>
          </a:p>
          <a:p>
            <a:r>
              <a:rPr lang="zh-CN" altLang="en-US" dirty="0">
                <a:solidFill>
                  <a:schemeClr val="bg1"/>
                </a:solidFill>
              </a:rPr>
              <a:t>thread2.Start();</a:t>
            </a:r>
          </a:p>
        </p:txBody>
      </p:sp>
      <p:sp>
        <p:nvSpPr>
          <p:cNvPr id="5" name="文本框 4">
            <a:extLst>
              <a:ext uri="{FF2B5EF4-FFF2-40B4-BE49-F238E27FC236}">
                <a16:creationId xmlns:a16="http://schemas.microsoft.com/office/drawing/2014/main" id="{7B9F961B-C763-4848-A798-C6637AD3E5F3}"/>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.1.2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创建与启动</a:t>
            </a:r>
          </a:p>
        </p:txBody>
      </p:sp>
    </p:spTree>
    <p:extLst>
      <p:ext uri="{BB962C8B-B14F-4D97-AF65-F5344CB8AC3E}">
        <p14:creationId xmlns:p14="http://schemas.microsoft.com/office/powerpoint/2010/main" val="1857763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305430" y="837454"/>
            <a:ext cx="6089650" cy="674688"/>
          </a:xfrm>
        </p:spPr>
        <p:txBody>
          <a:bodyPr>
            <a:normAutofit/>
          </a:bodyPr>
          <a:lstStyle/>
          <a:p>
            <a:r>
              <a:rPr lang="zh-CN" altLang="en-US" dirty="0"/>
              <a:t>线程的创建与启动代码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107096" y="2328987"/>
            <a:ext cx="8631238" cy="533483"/>
          </a:xfrm>
        </p:spPr>
        <p:txBody>
          <a:bodyPr>
            <a:normAutofit/>
          </a:bodyPr>
          <a:lstStyle/>
          <a:p>
            <a:pPr>
              <a:lnSpc>
                <a:spcPct val="125000"/>
              </a:lnSpc>
            </a:pPr>
            <a:r>
              <a:rPr lang="zh-CN" altLang="en-US" sz="2000" dirty="0"/>
              <a:t>还可以利用有参的委托</a:t>
            </a:r>
            <a:r>
              <a:rPr lang="en-US" altLang="zh-CN" sz="2000" dirty="0" err="1"/>
              <a:t>ParameterizedThreadStart</a:t>
            </a:r>
            <a:r>
              <a:rPr lang="zh-CN" altLang="en-US" sz="2000" dirty="0"/>
              <a:t>来创建线程</a:t>
            </a:r>
          </a:p>
        </p:txBody>
      </p:sp>
      <p:sp>
        <p:nvSpPr>
          <p:cNvPr id="2" name="矩形 1"/>
          <p:cNvSpPr/>
          <p:nvPr/>
        </p:nvSpPr>
        <p:spPr>
          <a:xfrm>
            <a:off x="2367543" y="2985693"/>
            <a:ext cx="5965424" cy="3539430"/>
          </a:xfrm>
          <a:prstGeom prst="rect">
            <a:avLst/>
          </a:prstGeom>
          <a:solidFill>
            <a:schemeClr val="tx1"/>
          </a:solidFill>
        </p:spPr>
        <p:txBody>
          <a:bodyPr wrap="square">
            <a:spAutoFit/>
          </a:bodyPr>
          <a:lstStyle/>
          <a:p>
            <a:r>
              <a:rPr lang="en-US" altLang="zh-CN" dirty="0">
                <a:solidFill>
                  <a:srgbClr val="00B0F0"/>
                </a:solidFill>
              </a:rPr>
              <a:t>class</a:t>
            </a:r>
            <a:r>
              <a:rPr lang="en-US" altLang="zh-CN" dirty="0">
                <a:solidFill>
                  <a:schemeClr val="bg1"/>
                </a:solidFill>
              </a:rPr>
              <a:t> Program</a:t>
            </a:r>
          </a:p>
          <a:p>
            <a:r>
              <a:rPr lang="en-US" altLang="zh-CN" dirty="0">
                <a:solidFill>
                  <a:schemeClr val="bg1"/>
                </a:solidFill>
              </a:rPr>
              <a:t>{</a:t>
            </a:r>
          </a:p>
          <a:p>
            <a:r>
              <a:rPr lang="en-US" altLang="zh-CN" dirty="0">
                <a:solidFill>
                  <a:schemeClr val="bg1"/>
                </a:solidFill>
              </a:rPr>
              <a:t>        static void Main(string[] </a:t>
            </a:r>
            <a:r>
              <a:rPr lang="en-US" altLang="zh-CN" dirty="0" err="1">
                <a:solidFill>
                  <a:schemeClr val="bg1"/>
                </a:solidFill>
              </a:rPr>
              <a:t>args</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a:solidFill>
                  <a:srgbClr val="00B050"/>
                </a:solidFill>
              </a:rPr>
              <a:t>// </a:t>
            </a:r>
            <a:r>
              <a:rPr lang="zh-CN" altLang="en-US" dirty="0">
                <a:solidFill>
                  <a:srgbClr val="00B050"/>
                </a:solidFill>
              </a:rPr>
              <a:t>通过</a:t>
            </a:r>
            <a:r>
              <a:rPr lang="en-US" altLang="zh-CN" dirty="0" err="1">
                <a:solidFill>
                  <a:srgbClr val="00B050"/>
                </a:solidFill>
              </a:rPr>
              <a:t>ParameterizedThreadStart</a:t>
            </a:r>
            <a:r>
              <a:rPr lang="zh-CN" altLang="en-US" dirty="0">
                <a:solidFill>
                  <a:srgbClr val="00B050"/>
                </a:solidFill>
              </a:rPr>
              <a:t>创建线程</a:t>
            </a:r>
          </a:p>
          <a:p>
            <a:r>
              <a:rPr lang="zh-CN" altLang="en-US" dirty="0">
                <a:solidFill>
                  <a:schemeClr val="bg1"/>
                </a:solidFill>
              </a:rPr>
              <a:t>            </a:t>
            </a:r>
            <a:r>
              <a:rPr lang="en-US" altLang="zh-CN" dirty="0">
                <a:solidFill>
                  <a:srgbClr val="00B0F0"/>
                </a:solidFill>
              </a:rPr>
              <a:t>Thread</a:t>
            </a:r>
            <a:r>
              <a:rPr lang="en-US" altLang="zh-CN" dirty="0">
                <a:solidFill>
                  <a:schemeClr val="bg1"/>
                </a:solidFill>
              </a:rPr>
              <a:t> </a:t>
            </a:r>
            <a:r>
              <a:rPr lang="en-US" altLang="zh-CN" dirty="0" err="1">
                <a:solidFill>
                  <a:schemeClr val="bg1"/>
                </a:solidFill>
              </a:rPr>
              <a:t>thread</a:t>
            </a:r>
            <a:r>
              <a:rPr lang="en-US" altLang="zh-CN" dirty="0">
                <a:solidFill>
                  <a:schemeClr val="bg1"/>
                </a:solidFill>
              </a:rPr>
              <a:t> = new </a:t>
            </a:r>
            <a:r>
              <a:rPr lang="en-US" altLang="zh-CN" dirty="0">
                <a:solidFill>
                  <a:srgbClr val="00B0F0"/>
                </a:solidFill>
              </a:rPr>
              <a:t>Thread</a:t>
            </a:r>
            <a:r>
              <a:rPr lang="en-US" altLang="zh-CN" dirty="0">
                <a:solidFill>
                  <a:schemeClr val="bg1"/>
                </a:solidFill>
              </a:rPr>
              <a:t> (new </a:t>
            </a:r>
            <a:r>
              <a:rPr lang="en-US" altLang="zh-CN" dirty="0" err="1">
                <a:solidFill>
                  <a:schemeClr val="bg1"/>
                </a:solidFill>
              </a:rPr>
              <a:t>ParameterizedThreadStart</a:t>
            </a:r>
            <a:r>
              <a:rPr lang="en-US" altLang="zh-CN" dirty="0">
                <a:solidFill>
                  <a:schemeClr val="bg1"/>
                </a:solidFill>
              </a:rPr>
              <a:t>(Thread1));</a:t>
            </a:r>
          </a:p>
          <a:p>
            <a:r>
              <a:rPr lang="en-US" altLang="zh-CN" dirty="0">
                <a:solidFill>
                  <a:schemeClr val="bg1"/>
                </a:solidFill>
              </a:rPr>
              <a:t>            </a:t>
            </a:r>
            <a:r>
              <a:rPr lang="en-US" altLang="zh-CN" dirty="0">
                <a:solidFill>
                  <a:srgbClr val="00B050"/>
                </a:solidFill>
              </a:rPr>
              <a:t>// </a:t>
            </a:r>
            <a:r>
              <a:rPr lang="zh-CN" altLang="en-US" dirty="0">
                <a:solidFill>
                  <a:srgbClr val="00B050"/>
                </a:solidFill>
              </a:rPr>
              <a:t>给方法传值</a:t>
            </a:r>
          </a:p>
          <a:p>
            <a:r>
              <a:rPr lang="zh-CN" altLang="en-US" dirty="0">
                <a:solidFill>
                  <a:schemeClr val="bg1"/>
                </a:solidFill>
              </a:rPr>
              <a:t>            </a:t>
            </a:r>
            <a:r>
              <a:rPr lang="en-US" altLang="zh-CN" dirty="0" err="1">
                <a:solidFill>
                  <a:schemeClr val="bg1"/>
                </a:solidFill>
              </a:rPr>
              <a:t>thread.Start</a:t>
            </a:r>
            <a:r>
              <a:rPr lang="en-US" altLang="zh-CN" dirty="0">
                <a:solidFill>
                  <a:schemeClr val="bg1"/>
                </a:solidFill>
              </a:rPr>
              <a:t>(</a:t>
            </a:r>
            <a:r>
              <a:rPr lang="en-US" altLang="zh-CN" dirty="0">
                <a:solidFill>
                  <a:srgbClr val="CC0000"/>
                </a:solidFill>
              </a:rPr>
              <a:t>"</a:t>
            </a:r>
            <a:r>
              <a:rPr lang="zh-CN" altLang="en-US" dirty="0">
                <a:solidFill>
                  <a:srgbClr val="CC0000"/>
                </a:solidFill>
              </a:rPr>
              <a:t>这是一个有参数的委托</a:t>
            </a:r>
            <a:r>
              <a:rPr lang="en-US" altLang="zh-CN" dirty="0">
                <a:solidFill>
                  <a:srgbClr val="CC0000"/>
                </a:solidFill>
              </a:rPr>
              <a:t>"</a:t>
            </a:r>
            <a:r>
              <a:rPr lang="en-US" altLang="zh-CN" dirty="0">
                <a:solidFill>
                  <a:schemeClr val="bg1"/>
                </a:solidFill>
              </a:rPr>
              <a:t>);</a:t>
            </a:r>
          </a:p>
          <a:p>
            <a:r>
              <a:rPr lang="en-US" altLang="zh-CN" dirty="0">
                <a:solidFill>
                  <a:schemeClr val="bg1"/>
                </a:solidFill>
              </a:rPr>
              <a:t>            </a:t>
            </a:r>
            <a:r>
              <a:rPr lang="en-US" altLang="zh-CN" dirty="0" err="1">
                <a:solidFill>
                  <a:schemeClr val="bg1"/>
                </a:solidFill>
              </a:rPr>
              <a:t>Console.ReadKey</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a:solidFill>
                  <a:srgbClr val="00B050"/>
                </a:solidFill>
              </a:rPr>
              <a:t>/// </a:t>
            </a:r>
            <a:r>
              <a:rPr lang="zh-CN" altLang="en-US" dirty="0">
                <a:solidFill>
                  <a:srgbClr val="00B050"/>
                </a:solidFill>
              </a:rPr>
              <a:t>创建有参的方法，方法里面的参数类型必须是</a:t>
            </a:r>
            <a:r>
              <a:rPr lang="en-US" altLang="zh-CN" dirty="0">
                <a:solidFill>
                  <a:srgbClr val="00B050"/>
                </a:solidFill>
              </a:rPr>
              <a:t>Object</a:t>
            </a:r>
            <a:r>
              <a:rPr lang="zh-CN" altLang="en-US" dirty="0">
                <a:solidFill>
                  <a:srgbClr val="00B050"/>
                </a:solidFill>
              </a:rPr>
              <a:t>类型</a:t>
            </a:r>
          </a:p>
          <a:p>
            <a:r>
              <a:rPr lang="en-US" altLang="zh-CN" dirty="0">
                <a:solidFill>
                  <a:schemeClr val="bg1"/>
                </a:solidFill>
              </a:rPr>
              <a:t>       </a:t>
            </a:r>
            <a:r>
              <a:rPr lang="en-US" altLang="zh-CN" dirty="0">
                <a:solidFill>
                  <a:srgbClr val="00B0F0"/>
                </a:solidFill>
              </a:rPr>
              <a:t>static</a:t>
            </a:r>
            <a:r>
              <a:rPr lang="en-US" altLang="zh-CN" dirty="0">
                <a:solidFill>
                  <a:schemeClr val="bg1"/>
                </a:solidFill>
              </a:rPr>
              <a:t> void Thread1(object </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err="1">
                <a:solidFill>
                  <a:schemeClr val="bg1"/>
                </a:solidFill>
              </a:rPr>
              <a:t>Console.WriteLine</a:t>
            </a:r>
            <a:r>
              <a:rPr lang="en-US" altLang="zh-CN" dirty="0">
                <a:solidFill>
                  <a:schemeClr val="bg1"/>
                </a:solidFill>
              </a:rPr>
              <a:t>(</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a:t>
            </a:r>
            <a:endParaRPr lang="zh-CN" altLang="en-US" dirty="0">
              <a:solidFill>
                <a:schemeClr val="bg1"/>
              </a:solidFill>
            </a:endParaRPr>
          </a:p>
        </p:txBody>
      </p:sp>
      <p:sp>
        <p:nvSpPr>
          <p:cNvPr id="5" name="文本框 4">
            <a:extLst>
              <a:ext uri="{FF2B5EF4-FFF2-40B4-BE49-F238E27FC236}">
                <a16:creationId xmlns:a16="http://schemas.microsoft.com/office/drawing/2014/main" id="{ADE43926-FCC8-40AC-AA20-BA85F8AE7DEB}"/>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.1.2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创建与启动</a:t>
            </a:r>
          </a:p>
        </p:txBody>
      </p:sp>
    </p:spTree>
    <p:extLst>
      <p:ext uri="{BB962C8B-B14F-4D97-AF65-F5344CB8AC3E}">
        <p14:creationId xmlns:p14="http://schemas.microsoft.com/office/powerpoint/2010/main" val="2099243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488437"/>
            <a:ext cx="10515600" cy="709938"/>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综述</a:t>
            </a:r>
          </a:p>
          <a:p>
            <a:r>
              <a:rPr lang="zh-CN" altLang="en-US" dirty="0"/>
              <a:t> 创建与启动</a:t>
            </a:r>
            <a:endParaRPr lang="en-US" altLang="zh-CN" dirty="0"/>
          </a:p>
          <a:p>
            <a:r>
              <a:rPr lang="en-US" altLang="zh-CN" dirty="0"/>
              <a:t> </a:t>
            </a:r>
            <a:r>
              <a:rPr lang="zh-CN" altLang="en-US" dirty="0"/>
              <a:t>终止与结束</a:t>
            </a:r>
            <a:endParaRPr lang="en-US" altLang="zh-CN" dirty="0"/>
          </a:p>
          <a:p>
            <a:r>
              <a:rPr lang="en-US" altLang="zh-CN" dirty="0"/>
              <a:t> </a:t>
            </a:r>
            <a:r>
              <a:rPr lang="zh-CN" altLang="en-US" dirty="0"/>
              <a:t>线程的其它属性</a:t>
            </a:r>
            <a:endParaRPr lang="en-US" altLang="zh-CN" dirty="0"/>
          </a:p>
          <a:p>
            <a:r>
              <a:rPr lang="en-US" altLang="zh-CN" dirty="0"/>
              <a:t> </a:t>
            </a:r>
            <a:r>
              <a:rPr lang="zh-CN" altLang="en-US" dirty="0"/>
              <a:t>开发与应用</a:t>
            </a:r>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2350903"/>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defTabSz="914400" fontAlgn="base">
              <a:lnSpc>
                <a:spcPct val="90000"/>
              </a:lnSpc>
              <a:spcBef>
                <a:spcPts val="750"/>
              </a:spcBef>
              <a:spcAft>
                <a:spcPct val="0"/>
              </a:spcAft>
              <a:buFont typeface="Wingdings" panose="05000000000000000000" charset="0"/>
              <a:buChar char=""/>
              <a:defRPr/>
            </a:pPr>
            <a:r>
              <a:rPr lang="zh-CN" altLang="en-US" sz="2800" kern="0" dirty="0">
                <a:solidFill>
                  <a:schemeClr val="accent2">
                    <a:lumMod val="75000"/>
                  </a:schemeClr>
                </a:solidFill>
                <a:latin typeface="微软雅黑" panose="020B0503020204020204" pitchFamily="34" charset="-122"/>
                <a:ea typeface="微软雅黑" panose="020B0503020204020204" pitchFamily="34" charset="-122"/>
              </a:rPr>
              <a:t> 终止与结束</a:t>
            </a:r>
            <a:endParaRPr kumimoji="0" lang="en-US" altLang="zh-CN" sz="2800" b="0"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08560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idx="4294967295"/>
          </p:nvPr>
        </p:nvSpPr>
        <p:spPr>
          <a:xfrm>
            <a:off x="254442" y="1308625"/>
            <a:ext cx="4333461" cy="762000"/>
          </a:xfrm>
        </p:spPr>
        <p:txBody>
          <a:bodyPr/>
          <a:lstStyle/>
          <a:p>
            <a:pPr eaLnBrk="1" hangingPunct="1"/>
            <a:r>
              <a:rPr lang="zh-CN" altLang="en-US" dirty="0"/>
              <a:t>工作线程的结束</a:t>
            </a:r>
          </a:p>
        </p:txBody>
      </p:sp>
      <p:sp>
        <p:nvSpPr>
          <p:cNvPr id="37892" name="Rectangle 3"/>
          <p:cNvSpPr>
            <a:spLocks noGrp="1" noChangeArrowheads="1"/>
          </p:cNvSpPr>
          <p:nvPr>
            <p:ph type="body" idx="4294967295"/>
          </p:nvPr>
        </p:nvSpPr>
        <p:spPr>
          <a:xfrm>
            <a:off x="4397071" y="2151615"/>
            <a:ext cx="6551613" cy="3687762"/>
          </a:xfr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 线程正常结束</a:t>
            </a:r>
          </a:p>
          <a:p>
            <a:pPr lvl="1" eaLnBrk="1" hangingPunct="1"/>
            <a:r>
              <a:rPr lang="zh-CN" altLang="en-US" sz="2000" dirty="0">
                <a:latin typeface="微软雅黑" panose="020B0503020204020204" pitchFamily="34" charset="-122"/>
                <a:ea typeface="微软雅黑" panose="020B0503020204020204" pitchFamily="34" charset="-122"/>
              </a:rPr>
              <a:t>自动消亡，</a:t>
            </a:r>
            <a:r>
              <a:rPr lang="en-US" altLang="zh-CN" sz="2000" dirty="0">
                <a:latin typeface="微软雅黑" panose="020B0503020204020204" pitchFamily="34" charset="-122"/>
                <a:ea typeface="微软雅黑" panose="020B0503020204020204" pitchFamily="34" charset="-122"/>
              </a:rPr>
              <a:t>OS</a:t>
            </a:r>
            <a:r>
              <a:rPr lang="zh-CN" altLang="en-US" sz="2000" dirty="0">
                <a:latin typeface="微软雅黑" panose="020B0503020204020204" pitchFamily="34" charset="-122"/>
                <a:ea typeface="微软雅黑" panose="020B0503020204020204" pitchFamily="34" charset="-122"/>
              </a:rPr>
              <a:t>清理</a:t>
            </a:r>
          </a:p>
          <a:p>
            <a:pPr eaLnBrk="1" hangingPunct="1"/>
            <a:r>
              <a:rPr lang="zh-CN" altLang="en-US" sz="2400" dirty="0">
                <a:latin typeface="微软雅黑" panose="020B0503020204020204" pitchFamily="34" charset="-122"/>
                <a:ea typeface="微软雅黑" panose="020B0503020204020204" pitchFamily="34" charset="-122"/>
              </a:rPr>
              <a:t> 线程非正常结束，被</a:t>
            </a:r>
            <a:r>
              <a:rPr lang="en-US" altLang="zh-CN" sz="2400" dirty="0">
                <a:latin typeface="微软雅黑" panose="020B0503020204020204" pitchFamily="34" charset="-122"/>
                <a:ea typeface="微软雅黑" panose="020B0503020204020204" pitchFamily="34" charset="-122"/>
              </a:rPr>
              <a:t>KILL</a:t>
            </a:r>
          </a:p>
          <a:p>
            <a:pPr lvl="1" eaLnBrk="1" hangingPunct="1"/>
            <a:r>
              <a:rPr lang="en-US" altLang="zh-CN" sz="2000" dirty="0">
                <a:latin typeface="微软雅黑" panose="020B0503020204020204" pitchFamily="34" charset="-122"/>
                <a:ea typeface="微软雅黑" panose="020B0503020204020204" pitchFamily="34" charset="-122"/>
              </a:rPr>
              <a:t>OS </a:t>
            </a:r>
            <a:r>
              <a:rPr lang="zh-CN" altLang="en-US" sz="2000" dirty="0">
                <a:latin typeface="微软雅黑" panose="020B0503020204020204" pitchFamily="34" charset="-122"/>
                <a:ea typeface="微软雅黑" panose="020B0503020204020204" pitchFamily="34" charset="-122"/>
              </a:rPr>
              <a:t>无法控制，造成系统损失或破坏</a:t>
            </a:r>
          </a:p>
          <a:p>
            <a:pPr eaLnBrk="1" hangingPunct="1"/>
            <a:r>
              <a:rPr lang="zh-CN" altLang="en-US" sz="2400" dirty="0">
                <a:latin typeface="微软雅黑" panose="020B0503020204020204" pitchFamily="34" charset="-122"/>
                <a:ea typeface="微软雅黑" panose="020B0503020204020204" pitchFamily="34" charset="-122"/>
              </a:rPr>
              <a:t> 控制线程正常终止的方法</a:t>
            </a:r>
          </a:p>
          <a:p>
            <a:pPr lvl="1" eaLnBrk="1" hangingPunct="1"/>
            <a:r>
              <a:rPr lang="en-US" altLang="zh-CN" sz="2000" dirty="0">
                <a:latin typeface="微软雅黑" panose="020B0503020204020204" pitchFamily="34" charset="-122"/>
                <a:ea typeface="微软雅黑" panose="020B0503020204020204" pitchFamily="34" charset="-122"/>
              </a:rPr>
              <a:t>C# </a:t>
            </a:r>
            <a:r>
              <a:rPr lang="zh-CN" altLang="en-US" sz="2000" dirty="0">
                <a:latin typeface="微软雅黑" panose="020B0503020204020204" pitchFamily="34" charset="-122"/>
                <a:ea typeface="微软雅黑" panose="020B0503020204020204" pitchFamily="34" charset="-122"/>
              </a:rPr>
              <a:t>低级事件对象</a:t>
            </a:r>
            <a:r>
              <a:rPr lang="en-US" altLang="zh-CN" sz="2000" dirty="0" err="1">
                <a:latin typeface="微软雅黑" panose="020B0503020204020204" pitchFamily="34" charset="-122"/>
                <a:ea typeface="微软雅黑" panose="020B0503020204020204" pitchFamily="34" charset="-122"/>
              </a:rPr>
              <a:t>ManualResetEvent</a:t>
            </a:r>
            <a:endParaRPr lang="en-US" altLang="zh-CN" sz="2000" dirty="0">
              <a:latin typeface="微软雅黑" panose="020B0503020204020204" pitchFamily="34" charset="-122"/>
              <a:ea typeface="微软雅黑" panose="020B0503020204020204" pitchFamily="34" charset="-122"/>
            </a:endParaRPr>
          </a:p>
          <a:p>
            <a:pPr lvl="1"/>
            <a:r>
              <a:rPr lang="en-US" altLang="zh-CN" sz="2000" dirty="0"/>
              <a:t>C++ </a:t>
            </a:r>
            <a:r>
              <a:rPr lang="zh-CN" altLang="en-US" sz="2000" dirty="0"/>
              <a:t>中 </a:t>
            </a:r>
            <a:r>
              <a:rPr lang="en-US" altLang="zh-CN" sz="2000" dirty="0" err="1"/>
              <a:t>hThread</a:t>
            </a:r>
            <a:r>
              <a:rPr lang="en-US" altLang="zh-CN" sz="2000" dirty="0"/>
              <a:t> =</a:t>
            </a:r>
            <a:r>
              <a:rPr lang="zh-CN" altLang="en-US" sz="2000" dirty="0"/>
              <a:t> </a:t>
            </a:r>
            <a:r>
              <a:rPr lang="en-US" altLang="zh-CN" sz="2000" dirty="0" err="1"/>
              <a:t>CreateThread</a:t>
            </a:r>
            <a:r>
              <a:rPr lang="en-US" altLang="zh-CN" sz="2000" dirty="0"/>
              <a:t>(NULL, 0, (LPTHREAD_START_ROUTINE)</a:t>
            </a:r>
            <a:r>
              <a:rPr lang="zh-CN" altLang="en-US" sz="2000" dirty="0"/>
              <a:t> </a:t>
            </a:r>
            <a:r>
              <a:rPr lang="en-US" altLang="zh-CN" sz="2000" dirty="0" err="1"/>
              <a:t>lpFunc</a:t>
            </a:r>
            <a:r>
              <a:rPr lang="en-US" altLang="zh-CN" sz="2000" dirty="0"/>
              <a:t>, 0, 0, 0)</a:t>
            </a:r>
            <a:r>
              <a:rPr lang="zh-CN" altLang="en-US" sz="2000" dirty="0"/>
              <a:t>的</a:t>
            </a:r>
            <a:r>
              <a:rPr lang="en-US" altLang="zh-CN" sz="2000" dirty="0" err="1"/>
              <a:t>lpFunc</a:t>
            </a:r>
            <a:r>
              <a:rPr lang="en-US" altLang="zh-CN" sz="2000" dirty="0"/>
              <a:t> </a:t>
            </a:r>
            <a:r>
              <a:rPr lang="zh-CN" altLang="en-US" sz="2000" dirty="0"/>
              <a:t>正常退出后调用 </a:t>
            </a:r>
            <a:r>
              <a:rPr lang="en-US" altLang="zh-CN" sz="2000" dirty="0" err="1"/>
              <a:t>CloseHandle</a:t>
            </a:r>
            <a:r>
              <a:rPr lang="en-US" altLang="zh-CN" sz="2000" dirty="0"/>
              <a:t> (</a:t>
            </a:r>
            <a:r>
              <a:rPr lang="en-US" altLang="zh-CN" sz="2000" dirty="0" err="1"/>
              <a:t>hThread</a:t>
            </a:r>
            <a:r>
              <a:rPr lang="en-US" altLang="zh-CN" sz="2000" dirty="0"/>
              <a:t>)</a:t>
            </a:r>
            <a:r>
              <a:rPr lang="zh-CN" altLang="en-US" sz="2000" dirty="0"/>
              <a:t> 来关闭线程对象</a:t>
            </a:r>
            <a:endParaRPr lang="en-US" altLang="zh-CN" sz="20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39ABEA72-4C61-4FEF-9F94-2803905E64A6}"/>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终止与结束</a:t>
            </a:r>
          </a:p>
        </p:txBody>
      </p:sp>
    </p:spTree>
    <p:extLst>
      <p:ext uri="{BB962C8B-B14F-4D97-AF65-F5344CB8AC3E}">
        <p14:creationId xmlns:p14="http://schemas.microsoft.com/office/powerpoint/2010/main" val="190937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1447138" y="1332479"/>
            <a:ext cx="5927725" cy="762000"/>
          </a:xfrm>
        </p:spPr>
        <p:txBody>
          <a:bodyPr/>
          <a:lstStyle/>
          <a:p>
            <a:pPr eaLnBrk="1" hangingPunct="1"/>
            <a:r>
              <a:rPr lang="zh-CN" altLang="en-US" dirty="0"/>
              <a:t>线程非正常结束的后果</a:t>
            </a:r>
          </a:p>
        </p:txBody>
      </p:sp>
      <p:sp>
        <p:nvSpPr>
          <p:cNvPr id="39940" name="Rectangle 3"/>
          <p:cNvSpPr>
            <a:spLocks noGrp="1" noChangeArrowheads="1"/>
          </p:cNvSpPr>
          <p:nvPr>
            <p:ph type="body" idx="4294967295"/>
          </p:nvPr>
        </p:nvSpPr>
        <p:spPr>
          <a:xfrm>
            <a:off x="2192585" y="2525327"/>
            <a:ext cx="8596313" cy="2686050"/>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内存无法回收－内存泄漏</a:t>
            </a:r>
          </a:p>
          <a:p>
            <a:pPr eaLnBrk="1" hangingPunct="1"/>
            <a:r>
              <a:rPr lang="zh-CN" altLang="en-US" sz="3200" dirty="0">
                <a:latin typeface="微软雅黑" panose="020B0503020204020204" pitchFamily="34" charset="-122"/>
                <a:ea typeface="微软雅黑" panose="020B0503020204020204" pitchFamily="34" charset="-122"/>
              </a:rPr>
              <a:t>文件缓冲没写入－文件被破坏</a:t>
            </a:r>
          </a:p>
          <a:p>
            <a:pPr eaLnBrk="1" hangingPunct="1"/>
            <a:r>
              <a:rPr lang="zh-CN" altLang="en-US" sz="3200" dirty="0">
                <a:latin typeface="微软雅黑" panose="020B0503020204020204" pitchFamily="34" charset="-122"/>
                <a:ea typeface="微软雅黑" panose="020B0503020204020204" pitchFamily="34" charset="-122"/>
              </a:rPr>
              <a:t>文件句柄未回收－被占用</a:t>
            </a:r>
          </a:p>
          <a:p>
            <a:pPr eaLnBrk="1" hangingPunct="1"/>
            <a:r>
              <a:rPr lang="zh-CN" altLang="en-US" sz="3200" dirty="0">
                <a:latin typeface="微软雅黑" panose="020B0503020204020204" pitchFamily="34" charset="-122"/>
                <a:ea typeface="微软雅黑" panose="020B0503020204020204" pitchFamily="34" charset="-122"/>
              </a:rPr>
              <a:t>共享资源的占用</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网络端口，管道，</a:t>
            </a:r>
            <a:r>
              <a:rPr lang="en-US" altLang="zh-CN" sz="3200" dirty="0">
                <a:latin typeface="微软雅黑" panose="020B0503020204020204" pitchFamily="34" charset="-122"/>
                <a:ea typeface="微软雅黑" panose="020B0503020204020204" pitchFamily="34" charset="-122"/>
              </a:rPr>
              <a:t>DLL)</a:t>
            </a:r>
          </a:p>
        </p:txBody>
      </p:sp>
      <p:sp>
        <p:nvSpPr>
          <p:cNvPr id="4" name="文本框 3">
            <a:extLst>
              <a:ext uri="{FF2B5EF4-FFF2-40B4-BE49-F238E27FC236}">
                <a16:creationId xmlns:a16="http://schemas.microsoft.com/office/drawing/2014/main" id="{8FB0514D-9CCA-4143-90DC-5DCF282DE32D}"/>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终止与结束</a:t>
            </a:r>
          </a:p>
        </p:txBody>
      </p:sp>
    </p:spTree>
    <p:extLst>
      <p:ext uri="{BB962C8B-B14F-4D97-AF65-F5344CB8AC3E}">
        <p14:creationId xmlns:p14="http://schemas.microsoft.com/office/powerpoint/2010/main" val="2429372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691762" y="465136"/>
            <a:ext cx="4770783" cy="727075"/>
          </a:xfrm>
        </p:spPr>
        <p:txBody>
          <a:bodyPr/>
          <a:lstStyle/>
          <a:p>
            <a:pPr eaLnBrk="1" hangingPunct="1"/>
            <a:r>
              <a:rPr lang="en-US" altLang="zh-CN" dirty="0"/>
              <a:t>Thread</a:t>
            </a:r>
            <a:r>
              <a:rPr lang="zh-CN" altLang="en-US" dirty="0"/>
              <a:t>方法</a:t>
            </a:r>
          </a:p>
        </p:txBody>
      </p:sp>
      <p:sp>
        <p:nvSpPr>
          <p:cNvPr id="3" name="爆炸形 1 2"/>
          <p:cNvSpPr/>
          <p:nvPr/>
        </p:nvSpPr>
        <p:spPr>
          <a:xfrm>
            <a:off x="942877" y="1126261"/>
            <a:ext cx="4887353" cy="2656936"/>
          </a:xfrm>
          <a:prstGeom prst="irregularSeal1">
            <a:avLst/>
          </a:prstGeom>
          <a:solidFill>
            <a:schemeClr val="accent5">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err="1">
                <a:latin typeface="微软雅黑" panose="020B0503020204020204" pitchFamily="34" charset="-122"/>
                <a:ea typeface="微软雅黑" panose="020B0503020204020204" pitchFamily="34" charset="-122"/>
              </a:rPr>
              <a:t>Thread.Sleep</a:t>
            </a:r>
            <a:endParaRPr lang="zh-CN" altLang="en-US" sz="3200" dirty="0">
              <a:latin typeface="微软雅黑" panose="020B0503020204020204" pitchFamily="34" charset="-122"/>
              <a:ea typeface="微软雅黑" panose="020B0503020204020204" pitchFamily="34" charset="-122"/>
            </a:endParaRPr>
          </a:p>
        </p:txBody>
      </p:sp>
      <p:sp>
        <p:nvSpPr>
          <p:cNvPr id="6" name="爆炸形 1 5"/>
          <p:cNvSpPr/>
          <p:nvPr/>
        </p:nvSpPr>
        <p:spPr>
          <a:xfrm>
            <a:off x="942877" y="4083626"/>
            <a:ext cx="5025376" cy="2656936"/>
          </a:xfrm>
          <a:prstGeom prst="irregularSeal1">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Thread.</a:t>
            </a:r>
            <a:r>
              <a:rPr lang="en-US" altLang="zh-CN" sz="3200"/>
              <a:t> Abort</a:t>
            </a:r>
            <a:endParaRPr lang="zh-CN" altLang="en-US" sz="3200">
              <a:latin typeface="微软雅黑" panose="020B0503020204020204" pitchFamily="34" charset="-122"/>
              <a:ea typeface="微软雅黑" panose="020B0503020204020204" pitchFamily="34" charset="-122"/>
            </a:endParaRPr>
          </a:p>
        </p:txBody>
      </p:sp>
      <p:sp>
        <p:nvSpPr>
          <p:cNvPr id="5" name="爆炸形 1 4"/>
          <p:cNvSpPr/>
          <p:nvPr/>
        </p:nvSpPr>
        <p:spPr>
          <a:xfrm>
            <a:off x="6606367" y="4083626"/>
            <a:ext cx="5025376" cy="2656936"/>
          </a:xfrm>
          <a:prstGeom prst="irregularSeal1">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Thread.</a:t>
            </a:r>
            <a:r>
              <a:rPr lang="en-US" altLang="zh-CN" sz="3200" dirty="0"/>
              <a:t> Join</a:t>
            </a:r>
            <a:endParaRPr lang="zh-CN" altLang="en-US" sz="32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rcRect/>
          <a:stretch/>
        </p:blipFill>
        <p:spPr>
          <a:xfrm>
            <a:off x="6135928" y="649210"/>
            <a:ext cx="5966254" cy="3382397"/>
          </a:xfrm>
          <a:prstGeom prst="rect">
            <a:avLst/>
          </a:prstGeom>
        </p:spPr>
      </p:pic>
      <p:sp>
        <p:nvSpPr>
          <p:cNvPr id="7" name="矩形 6">
            <a:extLst>
              <a:ext uri="{FF2B5EF4-FFF2-40B4-BE49-F238E27FC236}">
                <a16:creationId xmlns:a16="http://schemas.microsoft.com/office/drawing/2014/main" id="{0C5ACC4F-B42C-44B0-A7B0-C1B20C37E58D}"/>
              </a:ext>
            </a:extLst>
          </p:cNvPr>
          <p:cNvSpPr/>
          <p:nvPr/>
        </p:nvSpPr>
        <p:spPr>
          <a:xfrm>
            <a:off x="5896776" y="1376883"/>
            <a:ext cx="1419181" cy="214994"/>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4747CD30-EC96-43CD-9029-5F5F10855714}"/>
              </a:ext>
            </a:extLst>
          </p:cNvPr>
          <p:cNvSpPr/>
          <p:nvPr/>
        </p:nvSpPr>
        <p:spPr>
          <a:xfrm>
            <a:off x="11059195" y="2028145"/>
            <a:ext cx="1042987" cy="214994"/>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E6741CEC-778B-4B82-8EFE-3503EA70E8BE}"/>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终止与结束</a:t>
            </a:r>
          </a:p>
        </p:txBody>
      </p:sp>
    </p:spTree>
    <p:extLst>
      <p:ext uri="{BB962C8B-B14F-4D97-AF65-F5344CB8AC3E}">
        <p14:creationId xmlns:p14="http://schemas.microsoft.com/office/powerpoint/2010/main" val="86266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7719" y="1286916"/>
            <a:ext cx="8126236" cy="830997"/>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3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线程通信与同步</a:t>
            </a:r>
          </a:p>
        </p:txBody>
      </p:sp>
      <p:sp>
        <p:nvSpPr>
          <p:cNvPr id="6" name="参考阅读">
            <a:extLst>
              <a:ext uri="{FF2B5EF4-FFF2-40B4-BE49-F238E27FC236}">
                <a16:creationId xmlns:a16="http://schemas.microsoft.com/office/drawing/2014/main" id="{360F1BEF-7AE3-4C7E-B852-CBF8076213FD}"/>
              </a:ext>
            </a:extLst>
          </p:cNvPr>
          <p:cNvSpPr/>
          <p:nvPr/>
        </p:nvSpPr>
        <p:spPr>
          <a:xfrm>
            <a:off x="92367" y="6041727"/>
            <a:ext cx="12242889" cy="800219"/>
          </a:xfrm>
          <a:prstGeom prst="rect">
            <a:avLst/>
          </a:prstGeom>
        </p:spPr>
        <p:txBody>
          <a:bodyPr wrap="square">
            <a:spAutoFit/>
          </a:bodyPr>
          <a:lstStyle/>
          <a:p>
            <a:r>
              <a:rPr lang="en-US" altLang="zh-CN" sz="2800" dirty="0">
                <a:solidFill>
                  <a:schemeClr val="accent1">
                    <a:lumMod val="50000"/>
                  </a:schemeClr>
                </a:solidFill>
                <a:latin typeface="微软雅黑" panose="020B0503020204020204" pitchFamily="34" charset="-122"/>
                <a:ea typeface="微软雅黑" panose="020B0503020204020204" pitchFamily="34" charset="-122"/>
              </a:rPr>
              <a:t>C++ </a:t>
            </a:r>
            <a:r>
              <a:rPr lang="zh-CN" altLang="en-US" sz="2800" dirty="0">
                <a:solidFill>
                  <a:schemeClr val="accent1">
                    <a:lumMod val="50000"/>
                  </a:schemeClr>
                </a:solidFill>
                <a:latin typeface="微软雅黑" panose="020B0503020204020204" pitchFamily="34" charset="-122"/>
                <a:ea typeface="微软雅黑" panose="020B0503020204020204" pitchFamily="34" charset="-122"/>
              </a:rPr>
              <a:t>线程编程进阶参考阅读材料：</a:t>
            </a:r>
            <a:endParaRPr lang="en-US" altLang="zh-CN" sz="2800"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1800" dirty="0">
                <a:solidFill>
                  <a:schemeClr val="accent1">
                    <a:lumMod val="50000"/>
                  </a:schemeClr>
                </a:solidFill>
                <a:latin typeface="Consolas" panose="020B0609020204030204" pitchFamily="49" charset="0"/>
              </a:rPr>
              <a:t>https://www.codeproject.com/Articles/1092727/Asynchronous-Multicast-Callbacks-with-Inter-Thread</a:t>
            </a:r>
            <a:endParaRPr lang="zh-CN" altLang="en-US" sz="1800" dirty="0">
              <a:solidFill>
                <a:schemeClr val="accent1">
                  <a:lumMod val="50000"/>
                </a:schemeClr>
              </a:solidFill>
              <a:latin typeface="Consolas" panose="020B0609020204030204" pitchFamily="49" charset="0"/>
            </a:endParaRPr>
          </a:p>
        </p:txBody>
      </p:sp>
    </p:spTree>
    <p:extLst>
      <p:ext uri="{BB962C8B-B14F-4D97-AF65-F5344CB8AC3E}">
        <p14:creationId xmlns:p14="http://schemas.microsoft.com/office/powerpoint/2010/main" val="31725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4" descr="c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394" y="1896581"/>
            <a:ext cx="3635375" cy="263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5" descr="ca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6324" y="1968035"/>
            <a:ext cx="3708400" cy="268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Text Box 6"/>
          <p:cNvSpPr txBox="1">
            <a:spLocks noChangeArrowheads="1"/>
          </p:cNvSpPr>
          <p:nvPr/>
        </p:nvSpPr>
        <p:spPr bwMode="auto">
          <a:xfrm>
            <a:off x="4437271" y="908478"/>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800" dirty="0">
                <a:solidFill>
                  <a:srgbClr val="002060"/>
                </a:solidFill>
                <a:latin typeface="微软雅黑" panose="020B0503020204020204" pitchFamily="34" charset="-122"/>
                <a:ea typeface="微软雅黑" panose="020B0503020204020204" pitchFamily="34" charset="-122"/>
              </a:rPr>
              <a:t>杀死正在运行的线程</a:t>
            </a:r>
          </a:p>
        </p:txBody>
      </p:sp>
      <p:sp>
        <p:nvSpPr>
          <p:cNvPr id="38919" name="AutoShape 9"/>
          <p:cNvSpPr>
            <a:spLocks noChangeArrowheads="1"/>
          </p:cNvSpPr>
          <p:nvPr/>
        </p:nvSpPr>
        <p:spPr bwMode="auto">
          <a:xfrm>
            <a:off x="5265946" y="2915772"/>
            <a:ext cx="1727200" cy="792163"/>
          </a:xfrm>
          <a:prstGeom prst="notchedRightArrow">
            <a:avLst>
              <a:gd name="adj1" fmla="val 50000"/>
              <a:gd name="adj2" fmla="val 5450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 name="圆角矩形 7"/>
          <p:cNvSpPr/>
          <p:nvPr/>
        </p:nvSpPr>
        <p:spPr>
          <a:xfrm>
            <a:off x="4592956" y="5000822"/>
            <a:ext cx="3119214" cy="1083708"/>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rgbClr val="7030A0"/>
                </a:solidFill>
                <a:latin typeface="微软雅黑" panose="020B0503020204020204" pitchFamily="34" charset="-122"/>
                <a:ea typeface="微软雅黑" panose="020B0503020204020204" pitchFamily="34" charset="-122"/>
              </a:rPr>
              <a:t>丢失资源</a:t>
            </a:r>
          </a:p>
        </p:txBody>
      </p:sp>
      <p:sp>
        <p:nvSpPr>
          <p:cNvPr id="7" name="文本框 6">
            <a:extLst>
              <a:ext uri="{FF2B5EF4-FFF2-40B4-BE49-F238E27FC236}">
                <a16:creationId xmlns:a16="http://schemas.microsoft.com/office/drawing/2014/main" id="{63C740E4-22C4-4528-8495-F55B6B5AA08C}"/>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终止与结束</a:t>
            </a:r>
          </a:p>
        </p:txBody>
      </p:sp>
    </p:spTree>
    <p:extLst>
      <p:ext uri="{BB962C8B-B14F-4D97-AF65-F5344CB8AC3E}">
        <p14:creationId xmlns:p14="http://schemas.microsoft.com/office/powerpoint/2010/main" val="998881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488437"/>
            <a:ext cx="10515600" cy="709938"/>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综述</a:t>
            </a:r>
          </a:p>
          <a:p>
            <a:r>
              <a:rPr lang="zh-CN" altLang="en-US" dirty="0"/>
              <a:t> 创建与启动</a:t>
            </a:r>
            <a:endParaRPr lang="en-US" altLang="zh-CN" dirty="0"/>
          </a:p>
          <a:p>
            <a:r>
              <a:rPr lang="en-US" altLang="zh-CN" dirty="0"/>
              <a:t> </a:t>
            </a:r>
            <a:r>
              <a:rPr lang="zh-CN" altLang="en-US" dirty="0"/>
              <a:t>终止与结束</a:t>
            </a:r>
            <a:endParaRPr lang="en-US" altLang="zh-CN" dirty="0"/>
          </a:p>
          <a:p>
            <a:r>
              <a:rPr lang="en-US" altLang="zh-CN" dirty="0"/>
              <a:t> </a:t>
            </a:r>
            <a:r>
              <a:rPr lang="zh-CN" altLang="en-US" dirty="0"/>
              <a:t>线程的其它属性</a:t>
            </a:r>
            <a:endParaRPr lang="en-US" altLang="zh-CN" dirty="0"/>
          </a:p>
          <a:p>
            <a:r>
              <a:rPr lang="en-US" altLang="zh-CN" dirty="0"/>
              <a:t> </a:t>
            </a:r>
            <a:r>
              <a:rPr lang="zh-CN" altLang="en-US" dirty="0"/>
              <a:t>开发与应用</a:t>
            </a:r>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2862886"/>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defTabSz="914400" fontAlgn="base">
              <a:lnSpc>
                <a:spcPct val="90000"/>
              </a:lnSpc>
              <a:spcBef>
                <a:spcPts val="750"/>
              </a:spcBef>
              <a:spcAft>
                <a:spcPct val="0"/>
              </a:spcAft>
              <a:buFont typeface="Wingdings" panose="05000000000000000000" charset="0"/>
              <a:buChar char=""/>
              <a:defRPr/>
            </a:pPr>
            <a:r>
              <a:rPr lang="zh-CN" altLang="en-US" sz="2800" kern="0" dirty="0">
                <a:solidFill>
                  <a:schemeClr val="accent2">
                    <a:lumMod val="75000"/>
                  </a:schemeClr>
                </a:solidFill>
                <a:latin typeface="微软雅黑" panose="020B0503020204020204" pitchFamily="34" charset="-122"/>
                <a:ea typeface="微软雅黑" panose="020B0503020204020204" pitchFamily="34" charset="-122"/>
              </a:rPr>
              <a:t> 线程的其它属性</a:t>
            </a:r>
            <a:endParaRPr kumimoji="0" lang="en-US" altLang="zh-CN" sz="2800" b="0"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10716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775252" y="759806"/>
            <a:ext cx="11197140" cy="1235971"/>
          </a:xfrm>
        </p:spPr>
        <p:txBody>
          <a:bodyPr>
            <a:normAutofit/>
          </a:bodyPr>
          <a:lstStyle/>
          <a:p>
            <a:r>
              <a:rPr lang="zh-CN" altLang="en-US" sz="3600" dirty="0"/>
              <a:t>线程的其它操作 </a:t>
            </a:r>
            <a:r>
              <a:rPr lang="en-US" altLang="zh-CN" sz="3600" dirty="0"/>
              <a:t>- </a:t>
            </a:r>
            <a:r>
              <a:rPr lang="en-US" altLang="zh-CN" sz="3600" dirty="0" err="1"/>
              <a:t>c#</a:t>
            </a:r>
            <a:br>
              <a:rPr lang="en-US" altLang="zh-CN" sz="3600" dirty="0"/>
            </a:br>
            <a:r>
              <a:rPr lang="en-US" altLang="zh-CN" sz="3600" dirty="0" err="1"/>
              <a:t>System.Threading.Thread</a:t>
            </a:r>
            <a:r>
              <a:rPr lang="zh-CN" altLang="en-US" sz="3600" dirty="0"/>
              <a:t>的方法</a:t>
            </a:r>
          </a:p>
        </p:txBody>
      </p:sp>
      <p:graphicFrame>
        <p:nvGraphicFramePr>
          <p:cNvPr id="2" name="表格 1">
            <a:extLst>
              <a:ext uri="{FF2B5EF4-FFF2-40B4-BE49-F238E27FC236}">
                <a16:creationId xmlns:a16="http://schemas.microsoft.com/office/drawing/2014/main" id="{A322B6A9-7217-4898-9C35-D18387AE985C}"/>
              </a:ext>
            </a:extLst>
          </p:cNvPr>
          <p:cNvGraphicFramePr>
            <a:graphicFrameLocks noGrp="1"/>
          </p:cNvGraphicFramePr>
          <p:nvPr>
            <p:extLst>
              <p:ext uri="{D42A27DB-BD31-4B8C-83A1-F6EECF244321}">
                <p14:modId xmlns:p14="http://schemas.microsoft.com/office/powerpoint/2010/main" val="357061659"/>
              </p:ext>
            </p:extLst>
          </p:nvPr>
        </p:nvGraphicFramePr>
        <p:xfrm>
          <a:off x="2032000" y="2340264"/>
          <a:ext cx="8128000" cy="3757930"/>
        </p:xfrm>
        <a:graphic>
          <a:graphicData uri="http://schemas.openxmlformats.org/drawingml/2006/table">
            <a:tbl>
              <a:tblPr firstRow="1" bandRow="1">
                <a:tableStyleId>{5C22544A-7EE6-4342-B048-85BDC9FD1C3A}</a:tableStyleId>
              </a:tblPr>
              <a:tblGrid>
                <a:gridCol w="1987107">
                  <a:extLst>
                    <a:ext uri="{9D8B030D-6E8A-4147-A177-3AD203B41FA5}">
                      <a16:colId xmlns:a16="http://schemas.microsoft.com/office/drawing/2014/main" val="3731844217"/>
                    </a:ext>
                  </a:extLst>
                </a:gridCol>
                <a:gridCol w="6140893">
                  <a:extLst>
                    <a:ext uri="{9D8B030D-6E8A-4147-A177-3AD203B41FA5}">
                      <a16:colId xmlns:a16="http://schemas.microsoft.com/office/drawing/2014/main" val="3680929806"/>
                    </a:ext>
                  </a:extLst>
                </a:gridCol>
              </a:tblGrid>
              <a:tr h="370840">
                <a:tc>
                  <a:txBody>
                    <a:bodyPr/>
                    <a:lstStyle/>
                    <a:p>
                      <a:pPr algn="ctr"/>
                      <a:r>
                        <a:rPr lang="zh-CN" altLang="en-US" b="0" dirty="0">
                          <a:latin typeface="微软雅黑" panose="020B0503020204020204" pitchFamily="34" charset="-122"/>
                          <a:ea typeface="微软雅黑" panose="020B0503020204020204" pitchFamily="34" charset="-122"/>
                        </a:rPr>
                        <a:t>方法名称</a:t>
                      </a:r>
                    </a:p>
                  </a:txBody>
                  <a:tcPr/>
                </a:tc>
                <a:tc>
                  <a:txBody>
                    <a:bodyPr/>
                    <a:lstStyle/>
                    <a:p>
                      <a:pPr algn="ctr"/>
                      <a:r>
                        <a:rPr lang="zh-CN" altLang="en-US" b="0" dirty="0">
                          <a:latin typeface="微软雅黑" panose="020B0503020204020204" pitchFamily="34" charset="-122"/>
                          <a:ea typeface="微软雅黑" panose="020B0503020204020204" pitchFamily="34" charset="-122"/>
                        </a:rPr>
                        <a:t>说明</a:t>
                      </a:r>
                    </a:p>
                  </a:txBody>
                  <a:tcPr/>
                </a:tc>
                <a:extLst>
                  <a:ext uri="{0D108BD9-81ED-4DB2-BD59-A6C34878D82A}">
                    <a16:rowId xmlns:a16="http://schemas.microsoft.com/office/drawing/2014/main" val="2541963757"/>
                  </a:ext>
                </a:extLst>
              </a:tr>
              <a:tr h="370840">
                <a:tc>
                  <a:txBody>
                    <a:bodyPr/>
                    <a:lstStyle/>
                    <a:p>
                      <a:r>
                        <a:rPr lang="en-US" altLang="zh-CN" dirty="0">
                          <a:latin typeface="微软雅黑" panose="020B0503020204020204" pitchFamily="34" charset="-122"/>
                          <a:ea typeface="微软雅黑" panose="020B0503020204020204" pitchFamily="34" charset="-122"/>
                        </a:rPr>
                        <a:t>Abort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终止本线程</a:t>
                      </a:r>
                    </a:p>
                  </a:txBody>
                  <a:tcPr/>
                </a:tc>
                <a:extLst>
                  <a:ext uri="{0D108BD9-81ED-4DB2-BD59-A6C34878D82A}">
                    <a16:rowId xmlns:a16="http://schemas.microsoft.com/office/drawing/2014/main" val="3313006458"/>
                  </a:ext>
                </a:extLst>
              </a:tr>
              <a:tr h="370840">
                <a:tc>
                  <a:txBody>
                    <a:bodyPr/>
                    <a:lstStyle/>
                    <a:p>
                      <a:r>
                        <a:rPr lang="en-US" altLang="zh-CN" dirty="0" err="1">
                          <a:latin typeface="微软雅黑" panose="020B0503020204020204" pitchFamily="34" charset="-122"/>
                          <a:ea typeface="微软雅黑" panose="020B0503020204020204" pitchFamily="34" charset="-122"/>
                        </a:rPr>
                        <a:t>GetDomain</a:t>
                      </a:r>
                      <a:r>
                        <a:rPr lang="en-US" altLang="zh-CN" dirty="0">
                          <a:latin typeface="微软雅黑" panose="020B0503020204020204" pitchFamily="34" charset="-122"/>
                          <a:ea typeface="微软雅黑" panose="020B0503020204020204" pitchFamily="34" charset="-122"/>
                        </a:rPr>
                        <a: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返回当前线程正在其中运行的当前域</a:t>
                      </a:r>
                    </a:p>
                  </a:txBody>
                  <a:tcPr/>
                </a:tc>
                <a:extLst>
                  <a:ext uri="{0D108BD9-81ED-4DB2-BD59-A6C34878D82A}">
                    <a16:rowId xmlns:a16="http://schemas.microsoft.com/office/drawing/2014/main" val="1922458421"/>
                  </a:ext>
                </a:extLst>
              </a:tr>
              <a:tr h="370840">
                <a:tc>
                  <a:txBody>
                    <a:bodyPr/>
                    <a:lstStyle/>
                    <a:p>
                      <a:r>
                        <a:rPr lang="en-US" altLang="zh-CN" dirty="0" err="1">
                          <a:latin typeface="微软雅黑" panose="020B0503020204020204" pitchFamily="34" charset="-122"/>
                          <a:ea typeface="微软雅黑" panose="020B0503020204020204" pitchFamily="34" charset="-122"/>
                        </a:rPr>
                        <a:t>GetDomainId</a:t>
                      </a:r>
                      <a:r>
                        <a:rPr lang="en-US" altLang="zh-CN" dirty="0">
                          <a:latin typeface="微软雅黑" panose="020B0503020204020204" pitchFamily="34" charset="-122"/>
                          <a:ea typeface="微软雅黑" panose="020B0503020204020204" pitchFamily="34" charset="-122"/>
                        </a:rPr>
                        <a: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返回当前线程正在其中运行的当前域</a:t>
                      </a:r>
                      <a:r>
                        <a:rPr lang="en-US" altLang="zh-CN" dirty="0">
                          <a:latin typeface="微软雅黑" panose="020B0503020204020204" pitchFamily="34" charset="-122"/>
                          <a:ea typeface="微软雅黑" panose="020B0503020204020204" pitchFamily="34" charset="-122"/>
                        </a:rPr>
                        <a:t>Id</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922047173"/>
                  </a:ext>
                </a:extLst>
              </a:tr>
              <a:tr h="370840">
                <a:tc>
                  <a:txBody>
                    <a:bodyPr/>
                    <a:lstStyle/>
                    <a:p>
                      <a:r>
                        <a:rPr lang="en-US" altLang="zh-CN" dirty="0">
                          <a:latin typeface="微软雅黑" panose="020B0503020204020204" pitchFamily="34" charset="-122"/>
                          <a:ea typeface="微软雅黑" panose="020B0503020204020204" pitchFamily="34" charset="-122"/>
                        </a:rPr>
                        <a:t>Interrupt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中断处于 </a:t>
                      </a:r>
                      <a:r>
                        <a:rPr lang="en-US" altLang="zh-CN" dirty="0" err="1">
                          <a:latin typeface="微软雅黑" panose="020B0503020204020204" pitchFamily="34" charset="-122"/>
                          <a:ea typeface="微软雅黑" panose="020B0503020204020204" pitchFamily="34" charset="-122"/>
                        </a:rPr>
                        <a:t>WaitSleepJoin</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线程状态的线程</a:t>
                      </a:r>
                    </a:p>
                  </a:txBody>
                  <a:tcPr/>
                </a:tc>
                <a:extLst>
                  <a:ext uri="{0D108BD9-81ED-4DB2-BD59-A6C34878D82A}">
                    <a16:rowId xmlns:a16="http://schemas.microsoft.com/office/drawing/2014/main" val="4179266855"/>
                  </a:ext>
                </a:extLst>
              </a:tr>
              <a:tr h="370840">
                <a:tc>
                  <a:txBody>
                    <a:bodyPr/>
                    <a:lstStyle/>
                    <a:p>
                      <a:r>
                        <a:rPr lang="en-US" altLang="zh-CN" dirty="0">
                          <a:latin typeface="微软雅黑" panose="020B0503020204020204" pitchFamily="34" charset="-122"/>
                          <a:ea typeface="微软雅黑" panose="020B0503020204020204" pitchFamily="34" charset="-122"/>
                        </a:rPr>
                        <a:t>Join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已重载。阻塞调用线程，直到某个线程终止时为止</a:t>
                      </a:r>
                    </a:p>
                  </a:txBody>
                  <a:tcPr/>
                </a:tc>
                <a:extLst>
                  <a:ext uri="{0D108BD9-81ED-4DB2-BD59-A6C34878D82A}">
                    <a16:rowId xmlns:a16="http://schemas.microsoft.com/office/drawing/2014/main" val="1555504635"/>
                  </a:ext>
                </a:extLst>
              </a:tr>
              <a:tr h="370840">
                <a:tc>
                  <a:txBody>
                    <a:bodyPr/>
                    <a:lstStyle/>
                    <a:p>
                      <a:r>
                        <a:rPr lang="en-US" altLang="zh-CN" dirty="0">
                          <a:latin typeface="微软雅黑" panose="020B0503020204020204" pitchFamily="34" charset="-122"/>
                          <a:ea typeface="微软雅黑" panose="020B0503020204020204" pitchFamily="34" charset="-122"/>
                        </a:rPr>
                        <a:t>Resume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继续运行已挂起的线程</a:t>
                      </a:r>
                    </a:p>
                  </a:txBody>
                  <a:tcPr/>
                </a:tc>
                <a:extLst>
                  <a:ext uri="{0D108BD9-81ED-4DB2-BD59-A6C34878D82A}">
                    <a16:rowId xmlns:a16="http://schemas.microsoft.com/office/drawing/2014/main" val="2332820234"/>
                  </a:ext>
                </a:extLst>
              </a:tr>
              <a:tr h="370840">
                <a:tc>
                  <a:txBody>
                    <a:bodyPr/>
                    <a:lstStyle/>
                    <a:p>
                      <a:r>
                        <a:rPr lang="en-US" altLang="zh-CN" dirty="0">
                          <a:latin typeface="微软雅黑" panose="020B0503020204020204" pitchFamily="34" charset="-122"/>
                          <a:ea typeface="微软雅黑" panose="020B0503020204020204" pitchFamily="34" charset="-122"/>
                        </a:rPr>
                        <a:t>Start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执行本线程</a:t>
                      </a:r>
                    </a:p>
                  </a:txBody>
                  <a:tcPr/>
                </a:tc>
                <a:extLst>
                  <a:ext uri="{0D108BD9-81ED-4DB2-BD59-A6C34878D82A}">
                    <a16:rowId xmlns:a16="http://schemas.microsoft.com/office/drawing/2014/main" val="3527511794"/>
                  </a:ext>
                </a:extLst>
              </a:tr>
              <a:tr h="370840">
                <a:tc>
                  <a:txBody>
                    <a:bodyPr/>
                    <a:lstStyle/>
                    <a:p>
                      <a:r>
                        <a:rPr lang="en-US" altLang="zh-CN" dirty="0">
                          <a:latin typeface="微软雅黑" panose="020B0503020204020204" pitchFamily="34" charset="-122"/>
                          <a:ea typeface="微软雅黑" panose="020B0503020204020204" pitchFamily="34" charset="-122"/>
                        </a:rPr>
                        <a:t>Suspend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挂起当前线程，如果当前线程已属于挂起状态则不起作用</a:t>
                      </a:r>
                    </a:p>
                  </a:txBody>
                  <a:tcPr/>
                </a:tc>
                <a:extLst>
                  <a:ext uri="{0D108BD9-81ED-4DB2-BD59-A6C34878D82A}">
                    <a16:rowId xmlns:a16="http://schemas.microsoft.com/office/drawing/2014/main" val="2937154791"/>
                  </a:ext>
                </a:extLst>
              </a:tr>
              <a:tr h="370840">
                <a:tc>
                  <a:txBody>
                    <a:bodyPr/>
                    <a:lstStyle/>
                    <a:p>
                      <a:r>
                        <a:rPr lang="en-US" altLang="zh-CN" dirty="0">
                          <a:latin typeface="微软雅黑" panose="020B0503020204020204" pitchFamily="34" charset="-122"/>
                          <a:ea typeface="微软雅黑" panose="020B0503020204020204" pitchFamily="34" charset="-122"/>
                        </a:rPr>
                        <a:t>Sleep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把正在运行的线程挂起一段时间</a:t>
                      </a:r>
                    </a:p>
                  </a:txBody>
                  <a:tcPr/>
                </a:tc>
                <a:extLst>
                  <a:ext uri="{0D108BD9-81ED-4DB2-BD59-A6C34878D82A}">
                    <a16:rowId xmlns:a16="http://schemas.microsoft.com/office/drawing/2014/main" val="3187346368"/>
                  </a:ext>
                </a:extLst>
              </a:tr>
            </a:tbl>
          </a:graphicData>
        </a:graphic>
      </p:graphicFrame>
      <p:sp>
        <p:nvSpPr>
          <p:cNvPr id="3" name="矩形 2">
            <a:extLst>
              <a:ext uri="{FF2B5EF4-FFF2-40B4-BE49-F238E27FC236}">
                <a16:creationId xmlns:a16="http://schemas.microsoft.com/office/drawing/2014/main" id="{ECE0E194-F6C8-476A-8909-D8776BA473F4}"/>
              </a:ext>
            </a:extLst>
          </p:cNvPr>
          <p:cNvSpPr/>
          <p:nvPr/>
        </p:nvSpPr>
        <p:spPr>
          <a:xfrm>
            <a:off x="1219199" y="6258015"/>
            <a:ext cx="10412819" cy="369332"/>
          </a:xfrm>
          <a:prstGeom prst="rect">
            <a:avLst/>
          </a:prstGeom>
        </p:spPr>
        <p:txBody>
          <a:bodyPr wrap="square">
            <a:spAutoFit/>
          </a:bodyPr>
          <a:lstStyle/>
          <a:p>
            <a:r>
              <a:rPr lang="en-US" altLang="zh-CN" sz="1800" dirty="0">
                <a:latin typeface="Consolas" panose="020B0609020204030204" pitchFamily="49" charset="0"/>
              </a:rPr>
              <a:t>https://docs.microsoft.com/en-us/dotnet/api/system.threading.thread </a:t>
            </a:r>
            <a:r>
              <a:rPr lang="zh-CN" altLang="en-US" sz="1800" dirty="0">
                <a:latin typeface="微软雅黑" panose="020B0503020204020204" pitchFamily="34" charset="-122"/>
                <a:ea typeface="微软雅黑" panose="020B0503020204020204" pitchFamily="34" charset="-122"/>
              </a:rPr>
              <a:t>选取</a:t>
            </a:r>
            <a:r>
              <a:rPr lang="en-US" altLang="zh-CN" sz="1800" dirty="0">
                <a:latin typeface="微软雅黑" panose="020B0503020204020204" pitchFamily="34" charset="-122"/>
                <a:ea typeface="微软雅黑" panose="020B0503020204020204" pitchFamily="34" charset="-122"/>
              </a:rPr>
              <a:t>C++</a:t>
            </a:r>
            <a:r>
              <a:rPr lang="zh-CN" altLang="en-US" sz="1800" dirty="0">
                <a:latin typeface="微软雅黑" panose="020B0503020204020204" pitchFamily="34" charset="-122"/>
                <a:ea typeface="微软雅黑" panose="020B0503020204020204" pitchFamily="34" charset="-122"/>
              </a:rPr>
              <a:t>或</a:t>
            </a:r>
            <a:r>
              <a:rPr lang="en-US" altLang="zh-CN" sz="1800" dirty="0">
                <a:latin typeface="微软雅黑" panose="020B0503020204020204" pitchFamily="34" charset="-122"/>
                <a:ea typeface="微软雅黑" panose="020B0503020204020204" pitchFamily="34" charset="-122"/>
              </a:rPr>
              <a:t>C#</a:t>
            </a:r>
            <a:endParaRPr lang="zh-CN" altLang="en-US" sz="18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8ADDFBF8-D79B-4361-91D2-0C2AEBF7A9F5}"/>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.1.4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线程的其它属性</a:t>
            </a:r>
          </a:p>
        </p:txBody>
      </p:sp>
    </p:spTree>
    <p:extLst>
      <p:ext uri="{BB962C8B-B14F-4D97-AF65-F5344CB8AC3E}">
        <p14:creationId xmlns:p14="http://schemas.microsoft.com/office/powerpoint/2010/main" val="3551985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3556289" y="696196"/>
            <a:ext cx="5200153" cy="693737"/>
          </a:xfrm>
        </p:spPr>
        <p:txBody>
          <a:bodyPr>
            <a:normAutofit/>
          </a:bodyPr>
          <a:lstStyle/>
          <a:p>
            <a:pPr algn="ctr" eaLnBrk="1" hangingPunct="1"/>
            <a:r>
              <a:rPr lang="zh-CN" altLang="en-US" dirty="0"/>
              <a:t>线程的常用属性</a:t>
            </a:r>
          </a:p>
        </p:txBody>
      </p:sp>
      <p:graphicFrame>
        <p:nvGraphicFramePr>
          <p:cNvPr id="2" name="表格 1">
            <a:extLst>
              <a:ext uri="{FF2B5EF4-FFF2-40B4-BE49-F238E27FC236}">
                <a16:creationId xmlns:a16="http://schemas.microsoft.com/office/drawing/2014/main" id="{5EDC230E-77CE-41ED-9C75-8F7EDCA95591}"/>
              </a:ext>
            </a:extLst>
          </p:cNvPr>
          <p:cNvGraphicFramePr>
            <a:graphicFrameLocks noGrp="1"/>
          </p:cNvGraphicFramePr>
          <p:nvPr>
            <p:extLst>
              <p:ext uri="{D42A27DB-BD31-4B8C-83A1-F6EECF244321}">
                <p14:modId xmlns:p14="http://schemas.microsoft.com/office/powerpoint/2010/main" val="641247093"/>
              </p:ext>
            </p:extLst>
          </p:nvPr>
        </p:nvGraphicFramePr>
        <p:xfrm>
          <a:off x="1886687" y="1649523"/>
          <a:ext cx="8418625" cy="4418076"/>
        </p:xfrm>
        <a:graphic>
          <a:graphicData uri="http://schemas.openxmlformats.org/drawingml/2006/table">
            <a:tbl>
              <a:tblPr firstRow="1" bandRow="1">
                <a:tableStyleId>{5C22544A-7EE6-4342-B048-85BDC9FD1C3A}</a:tableStyleId>
              </a:tblPr>
              <a:tblGrid>
                <a:gridCol w="2526064">
                  <a:extLst>
                    <a:ext uri="{9D8B030D-6E8A-4147-A177-3AD203B41FA5}">
                      <a16:colId xmlns:a16="http://schemas.microsoft.com/office/drawing/2014/main" val="3335242699"/>
                    </a:ext>
                  </a:extLst>
                </a:gridCol>
                <a:gridCol w="5892561">
                  <a:extLst>
                    <a:ext uri="{9D8B030D-6E8A-4147-A177-3AD203B41FA5}">
                      <a16:colId xmlns:a16="http://schemas.microsoft.com/office/drawing/2014/main" val="3473615056"/>
                    </a:ext>
                  </a:extLst>
                </a:gridCol>
              </a:tblGrid>
              <a:tr h="370840">
                <a:tc>
                  <a:txBody>
                    <a:bodyPr/>
                    <a:lstStyle/>
                    <a:p>
                      <a:pPr algn="ctr"/>
                      <a:r>
                        <a:rPr lang="zh-CN" altLang="en-US" b="0" dirty="0">
                          <a:latin typeface="微软雅黑" panose="020B0503020204020204" pitchFamily="34" charset="-122"/>
                          <a:ea typeface="微软雅黑" panose="020B0503020204020204" pitchFamily="34" charset="-122"/>
                        </a:rPr>
                        <a:t>属性名称</a:t>
                      </a:r>
                    </a:p>
                  </a:txBody>
                  <a:tcPr/>
                </a:tc>
                <a:tc>
                  <a:txBody>
                    <a:bodyPr/>
                    <a:lstStyle/>
                    <a:p>
                      <a:pPr algn="ctr"/>
                      <a:r>
                        <a:rPr lang="zh-CN" altLang="en-US" b="0" dirty="0">
                          <a:latin typeface="微软雅黑" panose="020B0503020204020204" pitchFamily="34" charset="-122"/>
                          <a:ea typeface="微软雅黑" panose="020B0503020204020204" pitchFamily="34" charset="-122"/>
                        </a:rPr>
                        <a:t>说明</a:t>
                      </a:r>
                    </a:p>
                  </a:txBody>
                  <a:tcPr/>
                </a:tc>
                <a:extLst>
                  <a:ext uri="{0D108BD9-81ED-4DB2-BD59-A6C34878D82A}">
                    <a16:rowId xmlns:a16="http://schemas.microsoft.com/office/drawing/2014/main" val="197438488"/>
                  </a:ext>
                </a:extLst>
              </a:tr>
              <a:tr h="370840">
                <a:tc>
                  <a:txBody>
                    <a:bodyPr/>
                    <a:lstStyle/>
                    <a:p>
                      <a:r>
                        <a:rPr lang="en-US" altLang="zh-CN" b="0" dirty="0" err="1">
                          <a:latin typeface="微软雅黑" panose="020B0503020204020204" pitchFamily="34" charset="-122"/>
                          <a:ea typeface="微软雅黑" panose="020B0503020204020204" pitchFamily="34" charset="-122"/>
                        </a:rPr>
                        <a:t>CurrentContext</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获取线程正在其中执行的当前上下文</a:t>
                      </a:r>
                    </a:p>
                  </a:txBody>
                  <a:tcPr/>
                </a:tc>
                <a:extLst>
                  <a:ext uri="{0D108BD9-81ED-4DB2-BD59-A6C34878D82A}">
                    <a16:rowId xmlns:a16="http://schemas.microsoft.com/office/drawing/2014/main" val="613715097"/>
                  </a:ext>
                </a:extLst>
              </a:tr>
              <a:tr h="370840">
                <a:tc>
                  <a:txBody>
                    <a:bodyPr/>
                    <a:lstStyle/>
                    <a:p>
                      <a:r>
                        <a:rPr lang="en-US" altLang="zh-CN" b="0" dirty="0" err="1">
                          <a:latin typeface="微软雅黑" panose="020B0503020204020204" pitchFamily="34" charset="-122"/>
                          <a:ea typeface="微软雅黑" panose="020B0503020204020204" pitchFamily="34" charset="-122"/>
                        </a:rPr>
                        <a:t>CurrentThread</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获取当前正在运行的线程</a:t>
                      </a:r>
                    </a:p>
                  </a:txBody>
                  <a:tcPr/>
                </a:tc>
                <a:extLst>
                  <a:ext uri="{0D108BD9-81ED-4DB2-BD59-A6C34878D82A}">
                    <a16:rowId xmlns:a16="http://schemas.microsoft.com/office/drawing/2014/main" val="131415144"/>
                  </a:ext>
                </a:extLst>
              </a:tr>
              <a:tr h="370840">
                <a:tc>
                  <a:txBody>
                    <a:bodyPr/>
                    <a:lstStyle/>
                    <a:p>
                      <a:r>
                        <a:rPr lang="en-US" altLang="zh-CN" b="0" dirty="0" err="1">
                          <a:latin typeface="微软雅黑" panose="020B0503020204020204" pitchFamily="34" charset="-122"/>
                          <a:ea typeface="微软雅黑" panose="020B0503020204020204" pitchFamily="34" charset="-122"/>
                        </a:rPr>
                        <a:t>ExecutionContext</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获取一个</a:t>
                      </a:r>
                      <a:r>
                        <a:rPr lang="en-US" altLang="zh-CN" b="0" dirty="0" err="1">
                          <a:latin typeface="微软雅黑" panose="020B0503020204020204" pitchFamily="34" charset="-122"/>
                          <a:ea typeface="微软雅黑" panose="020B0503020204020204" pitchFamily="34" charset="-122"/>
                        </a:rPr>
                        <a:t>ExecutionContext</a:t>
                      </a:r>
                      <a:r>
                        <a:rPr lang="zh-CN" altLang="en-US" b="0" dirty="0">
                          <a:latin typeface="微软雅黑" panose="020B0503020204020204" pitchFamily="34" charset="-122"/>
                          <a:ea typeface="微软雅黑" panose="020B0503020204020204" pitchFamily="34" charset="-122"/>
                        </a:rPr>
                        <a:t>对象，该对象包含有关当前线程的各种上下文的信息</a:t>
                      </a:r>
                    </a:p>
                  </a:txBody>
                  <a:tcPr/>
                </a:tc>
                <a:extLst>
                  <a:ext uri="{0D108BD9-81ED-4DB2-BD59-A6C34878D82A}">
                    <a16:rowId xmlns:a16="http://schemas.microsoft.com/office/drawing/2014/main" val="1337599727"/>
                  </a:ext>
                </a:extLst>
              </a:tr>
              <a:tr h="370840">
                <a:tc>
                  <a:txBody>
                    <a:bodyPr/>
                    <a:lstStyle/>
                    <a:p>
                      <a:r>
                        <a:rPr lang="en-US" altLang="zh-CN" b="0" dirty="0" err="1">
                          <a:latin typeface="微软雅黑" panose="020B0503020204020204" pitchFamily="34" charset="-122"/>
                          <a:ea typeface="微软雅黑" panose="020B0503020204020204" pitchFamily="34" charset="-122"/>
                        </a:rPr>
                        <a:t>IsAlive</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获取一个值，该值指示当前线程的执行状态</a:t>
                      </a:r>
                    </a:p>
                  </a:txBody>
                  <a:tcPr/>
                </a:tc>
                <a:extLst>
                  <a:ext uri="{0D108BD9-81ED-4DB2-BD59-A6C34878D82A}">
                    <a16:rowId xmlns:a16="http://schemas.microsoft.com/office/drawing/2014/main" val="496540248"/>
                  </a:ext>
                </a:extLst>
              </a:tr>
              <a:tr h="370840">
                <a:tc>
                  <a:txBody>
                    <a:bodyPr/>
                    <a:lstStyle/>
                    <a:p>
                      <a:r>
                        <a:rPr lang="en-US" altLang="zh-CN" b="0" dirty="0" err="1">
                          <a:latin typeface="微软雅黑" panose="020B0503020204020204" pitchFamily="34" charset="-122"/>
                          <a:ea typeface="微软雅黑" panose="020B0503020204020204" pitchFamily="34" charset="-122"/>
                        </a:rPr>
                        <a:t>IsBackground</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获取或设置一个值，该值指示某个线程是否为后台线程</a:t>
                      </a:r>
                    </a:p>
                  </a:txBody>
                  <a:tcPr/>
                </a:tc>
                <a:extLst>
                  <a:ext uri="{0D108BD9-81ED-4DB2-BD59-A6C34878D82A}">
                    <a16:rowId xmlns:a16="http://schemas.microsoft.com/office/drawing/2014/main" val="3441002146"/>
                  </a:ext>
                </a:extLst>
              </a:tr>
              <a:tr h="370840">
                <a:tc>
                  <a:txBody>
                    <a:bodyPr/>
                    <a:lstStyle/>
                    <a:p>
                      <a:r>
                        <a:rPr lang="en-US" altLang="zh-CN" b="0" dirty="0" err="1">
                          <a:latin typeface="微软雅黑" panose="020B0503020204020204" pitchFamily="34" charset="-122"/>
                          <a:ea typeface="微软雅黑" panose="020B0503020204020204" pitchFamily="34" charset="-122"/>
                        </a:rPr>
                        <a:t>IsThreadPoolThread</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获取一个值，该值指示线程是否属于托管线程池</a:t>
                      </a:r>
                    </a:p>
                  </a:txBody>
                  <a:tcPr/>
                </a:tc>
                <a:extLst>
                  <a:ext uri="{0D108BD9-81ED-4DB2-BD59-A6C34878D82A}">
                    <a16:rowId xmlns:a16="http://schemas.microsoft.com/office/drawing/2014/main" val="139721547"/>
                  </a:ext>
                </a:extLst>
              </a:tr>
              <a:tr h="370840">
                <a:tc>
                  <a:txBody>
                    <a:bodyPr/>
                    <a:lstStyle/>
                    <a:p>
                      <a:r>
                        <a:rPr lang="en-US" altLang="zh-CN" b="0" dirty="0" err="1">
                          <a:latin typeface="微软雅黑" panose="020B0503020204020204" pitchFamily="34" charset="-122"/>
                          <a:ea typeface="微软雅黑" panose="020B0503020204020204" pitchFamily="34" charset="-122"/>
                        </a:rPr>
                        <a:t>ManagedThreadId</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获取当前托管线程的唯一标识符</a:t>
                      </a:r>
                    </a:p>
                  </a:txBody>
                  <a:tcPr/>
                </a:tc>
                <a:extLst>
                  <a:ext uri="{0D108BD9-81ED-4DB2-BD59-A6C34878D82A}">
                    <a16:rowId xmlns:a16="http://schemas.microsoft.com/office/drawing/2014/main" val="3186558174"/>
                  </a:ext>
                </a:extLst>
              </a:tr>
              <a:tr h="370840">
                <a:tc>
                  <a:txBody>
                    <a:bodyPr/>
                    <a:lstStyle/>
                    <a:p>
                      <a:r>
                        <a:rPr lang="en-US" altLang="zh-CN" b="0" dirty="0">
                          <a:latin typeface="微软雅黑" panose="020B0503020204020204" pitchFamily="34" charset="-122"/>
                          <a:ea typeface="微软雅黑" panose="020B0503020204020204" pitchFamily="34" charset="-122"/>
                        </a:rPr>
                        <a:t>Name</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获取或设置线程的名称</a:t>
                      </a:r>
                    </a:p>
                  </a:txBody>
                  <a:tcPr/>
                </a:tc>
                <a:extLst>
                  <a:ext uri="{0D108BD9-81ED-4DB2-BD59-A6C34878D82A}">
                    <a16:rowId xmlns:a16="http://schemas.microsoft.com/office/drawing/2014/main" val="171765863"/>
                  </a:ext>
                </a:extLst>
              </a:tr>
              <a:tr h="370840">
                <a:tc>
                  <a:txBody>
                    <a:bodyPr/>
                    <a:lstStyle/>
                    <a:p>
                      <a:r>
                        <a:rPr lang="en-US" altLang="zh-CN" b="0" dirty="0">
                          <a:latin typeface="微软雅黑" panose="020B0503020204020204" pitchFamily="34" charset="-122"/>
                          <a:ea typeface="微软雅黑" panose="020B0503020204020204" pitchFamily="34" charset="-122"/>
                        </a:rPr>
                        <a:t>Priority</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获取或设置一个值，该值指示线程的调度优先级</a:t>
                      </a:r>
                    </a:p>
                  </a:txBody>
                  <a:tcPr/>
                </a:tc>
                <a:extLst>
                  <a:ext uri="{0D108BD9-81ED-4DB2-BD59-A6C34878D82A}">
                    <a16:rowId xmlns:a16="http://schemas.microsoft.com/office/drawing/2014/main" val="1077941533"/>
                  </a:ext>
                </a:extLst>
              </a:tr>
              <a:tr h="370840">
                <a:tc>
                  <a:txBody>
                    <a:bodyPr/>
                    <a:lstStyle/>
                    <a:p>
                      <a:r>
                        <a:rPr lang="en-US" altLang="zh-CN" b="0" dirty="0" err="1">
                          <a:latin typeface="微软雅黑" panose="020B0503020204020204" pitchFamily="34" charset="-122"/>
                          <a:ea typeface="微软雅黑" panose="020B0503020204020204" pitchFamily="34" charset="-122"/>
                        </a:rPr>
                        <a:t>ThreadState</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获取一个值，该值包含当前线程的状态</a:t>
                      </a:r>
                    </a:p>
                  </a:txBody>
                  <a:tcPr/>
                </a:tc>
                <a:extLst>
                  <a:ext uri="{0D108BD9-81ED-4DB2-BD59-A6C34878D82A}">
                    <a16:rowId xmlns:a16="http://schemas.microsoft.com/office/drawing/2014/main" val="3604783540"/>
                  </a:ext>
                </a:extLst>
              </a:tr>
            </a:tbl>
          </a:graphicData>
        </a:graphic>
      </p:graphicFrame>
      <p:sp>
        <p:nvSpPr>
          <p:cNvPr id="4" name="文本框 3">
            <a:extLst>
              <a:ext uri="{FF2B5EF4-FFF2-40B4-BE49-F238E27FC236}">
                <a16:creationId xmlns:a16="http://schemas.microsoft.com/office/drawing/2014/main" id="{EF81CC70-1FB5-483C-8387-E33D361F4DC4}"/>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.1.4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线程的其它属性</a:t>
            </a:r>
          </a:p>
        </p:txBody>
      </p:sp>
    </p:spTree>
    <p:extLst>
      <p:ext uri="{BB962C8B-B14F-4D97-AF65-F5344CB8AC3E}">
        <p14:creationId xmlns:p14="http://schemas.microsoft.com/office/powerpoint/2010/main" val="2196151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04312" y="815465"/>
            <a:ext cx="6481763" cy="693737"/>
          </a:xfrm>
        </p:spPr>
        <p:txBody>
          <a:bodyPr>
            <a:normAutofit/>
          </a:bodyPr>
          <a:lstStyle/>
          <a:p>
            <a:pPr eaLnBrk="1" hangingPunct="1"/>
            <a:r>
              <a:rPr lang="zh-CN" altLang="en-US" dirty="0"/>
              <a:t>前台线程与后台线程</a:t>
            </a:r>
          </a:p>
        </p:txBody>
      </p:sp>
      <p:sp>
        <p:nvSpPr>
          <p:cNvPr id="2" name="矩形 1"/>
          <p:cNvSpPr/>
          <p:nvPr/>
        </p:nvSpPr>
        <p:spPr>
          <a:xfrm>
            <a:off x="104312" y="1887984"/>
            <a:ext cx="6096000" cy="4247317"/>
          </a:xfrm>
          <a:prstGeom prst="rect">
            <a:avLst/>
          </a:prstGeom>
        </p:spPr>
        <p:txBody>
          <a:bodyPr>
            <a:spAutoFit/>
          </a:bodyPr>
          <a:lstStyle/>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前台线程：只有所有的前台线程都结束，应用程序才能结束。默认情况下创建的线程都是前台线程</a:t>
            </a:r>
            <a:endParaRPr lang="en-US" altLang="zh-CN" sz="1800" dirty="0">
              <a:solidFill>
                <a:srgbClr val="002060"/>
              </a:solidFill>
              <a:latin typeface="微软雅黑" panose="020B0503020204020204" pitchFamily="34" charset="-122"/>
              <a:ea typeface="微软雅黑" panose="020B0503020204020204" pitchFamily="34" charset="-122"/>
            </a:endParaRPr>
          </a:p>
          <a:p>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后台线程：只要所有的前台线程结束，后台线程自动结束。</a:t>
            </a:r>
            <a:endParaRPr lang="en-US" altLang="zh-CN" sz="1800"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sz="1800" dirty="0">
                <a:solidFill>
                  <a:srgbClr val="002060"/>
                </a:solidFill>
                <a:latin typeface="微软雅黑" panose="020B0503020204020204" pitchFamily="34" charset="-122"/>
                <a:ea typeface="微软雅黑" panose="020B0503020204020204" pitchFamily="34" charset="-122"/>
              </a:rPr>
              <a:t>通过</a:t>
            </a:r>
            <a:r>
              <a:rPr lang="en-US" altLang="zh-CN" sz="1800" dirty="0" err="1">
                <a:solidFill>
                  <a:srgbClr val="002060"/>
                </a:solidFill>
                <a:latin typeface="微软雅黑" panose="020B0503020204020204" pitchFamily="34" charset="-122"/>
                <a:ea typeface="微软雅黑" panose="020B0503020204020204" pitchFamily="34" charset="-122"/>
              </a:rPr>
              <a:t>Thread.IsBackground</a:t>
            </a:r>
            <a:r>
              <a:rPr lang="zh-CN" altLang="en-US" sz="1800" dirty="0">
                <a:solidFill>
                  <a:srgbClr val="002060"/>
                </a:solidFill>
                <a:latin typeface="微软雅黑" panose="020B0503020204020204" pitchFamily="34" charset="-122"/>
                <a:ea typeface="微软雅黑" panose="020B0503020204020204" pitchFamily="34" charset="-122"/>
              </a:rPr>
              <a:t>设置后台线程。</a:t>
            </a:r>
            <a:endParaRPr lang="en-US" altLang="zh-CN" sz="1800"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sz="1800" dirty="0">
                <a:solidFill>
                  <a:srgbClr val="002060"/>
                </a:solidFill>
                <a:latin typeface="微软雅黑" panose="020B0503020204020204" pitchFamily="34" charset="-122"/>
                <a:ea typeface="微软雅黑" panose="020B0503020204020204" pitchFamily="34" charset="-122"/>
              </a:rPr>
              <a:t>且必须在调用</a:t>
            </a:r>
            <a:r>
              <a:rPr lang="en-US" altLang="zh-CN" sz="1800" dirty="0">
                <a:solidFill>
                  <a:srgbClr val="002060"/>
                </a:solidFill>
                <a:latin typeface="微软雅黑" panose="020B0503020204020204" pitchFamily="34" charset="-122"/>
                <a:ea typeface="微软雅黑" panose="020B0503020204020204" pitchFamily="34" charset="-122"/>
              </a:rPr>
              <a:t>Start</a:t>
            </a:r>
            <a:r>
              <a:rPr lang="zh-CN" altLang="en-US" sz="1800" dirty="0">
                <a:solidFill>
                  <a:srgbClr val="002060"/>
                </a:solidFill>
                <a:latin typeface="微软雅黑" panose="020B0503020204020204" pitchFamily="34" charset="-122"/>
                <a:ea typeface="微软雅黑" panose="020B0503020204020204" pitchFamily="34" charset="-122"/>
              </a:rPr>
              <a:t>方法之前设置线程的类型，否则一旦线程运行，将无法改变其类型</a:t>
            </a: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一般后台线程用于处理时间较短的任务，如在一个</a:t>
            </a:r>
            <a:r>
              <a:rPr lang="en-US" altLang="zh-CN" sz="1800" dirty="0">
                <a:solidFill>
                  <a:srgbClr val="002060"/>
                </a:solidFill>
                <a:latin typeface="微软雅黑" panose="020B0503020204020204" pitchFamily="34" charset="-122"/>
                <a:ea typeface="微软雅黑" panose="020B0503020204020204" pitchFamily="34" charset="-122"/>
              </a:rPr>
              <a:t>Web</a:t>
            </a:r>
            <a:r>
              <a:rPr lang="zh-CN" altLang="en-US" sz="1800" dirty="0">
                <a:solidFill>
                  <a:srgbClr val="002060"/>
                </a:solidFill>
                <a:latin typeface="微软雅黑" panose="020B0503020204020204" pitchFamily="34" charset="-122"/>
                <a:ea typeface="微软雅黑" panose="020B0503020204020204" pitchFamily="34" charset="-122"/>
              </a:rPr>
              <a:t>服务器中可以利用后台线程来处理客户端发过来的请求信息。</a:t>
            </a: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而前台线程一般用于处理需要长时间等待的任务，如在</a:t>
            </a:r>
            <a:r>
              <a:rPr lang="en-US" altLang="zh-CN" sz="1800" dirty="0">
                <a:solidFill>
                  <a:srgbClr val="002060"/>
                </a:solidFill>
                <a:latin typeface="微软雅黑" panose="020B0503020204020204" pitchFamily="34" charset="-122"/>
                <a:ea typeface="微软雅黑" panose="020B0503020204020204" pitchFamily="34" charset="-122"/>
              </a:rPr>
              <a:t>Web</a:t>
            </a:r>
            <a:r>
              <a:rPr lang="zh-CN" altLang="en-US" sz="1800" dirty="0">
                <a:solidFill>
                  <a:srgbClr val="002060"/>
                </a:solidFill>
                <a:latin typeface="微软雅黑" panose="020B0503020204020204" pitchFamily="34" charset="-122"/>
                <a:ea typeface="微软雅黑" panose="020B0503020204020204" pitchFamily="34" charset="-122"/>
              </a:rPr>
              <a:t>服务器中的监听客户端请求的程序，或是定时对某些系统资源进行扫描的程序</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p:blipFill>
        <p:spPr>
          <a:xfrm>
            <a:off x="6162365" y="2056549"/>
            <a:ext cx="5954237" cy="3375585"/>
          </a:xfrm>
          <a:prstGeom prst="rect">
            <a:avLst/>
          </a:prstGeom>
        </p:spPr>
      </p:pic>
      <p:sp>
        <p:nvSpPr>
          <p:cNvPr id="5" name="矩形 4">
            <a:extLst>
              <a:ext uri="{FF2B5EF4-FFF2-40B4-BE49-F238E27FC236}">
                <a16:creationId xmlns:a16="http://schemas.microsoft.com/office/drawing/2014/main" id="{2C4CD2B7-3D78-44C7-832B-B874FC5113BE}"/>
              </a:ext>
            </a:extLst>
          </p:cNvPr>
          <p:cNvSpPr/>
          <p:nvPr/>
        </p:nvSpPr>
        <p:spPr>
          <a:xfrm>
            <a:off x="6029637" y="2769415"/>
            <a:ext cx="1121258" cy="244067"/>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7C42DE91-B912-4042-A98A-C140FB6CCB7A}"/>
              </a:ext>
            </a:extLst>
          </p:cNvPr>
          <p:cNvSpPr/>
          <p:nvPr/>
        </p:nvSpPr>
        <p:spPr>
          <a:xfrm>
            <a:off x="11158538" y="3120639"/>
            <a:ext cx="857250" cy="308361"/>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C755BB0A-692E-4277-BFBD-77F397CE5B2F}"/>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.1.4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线程的其它属性</a:t>
            </a:r>
          </a:p>
        </p:txBody>
      </p:sp>
    </p:spTree>
    <p:extLst>
      <p:ext uri="{BB962C8B-B14F-4D97-AF65-F5344CB8AC3E}">
        <p14:creationId xmlns:p14="http://schemas.microsoft.com/office/powerpoint/2010/main" val="2898970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2872532" y="155507"/>
            <a:ext cx="6456459" cy="796925"/>
          </a:xfrm>
        </p:spPr>
        <p:txBody>
          <a:bodyPr>
            <a:normAutofit/>
          </a:bodyPr>
          <a:lstStyle/>
          <a:p>
            <a:pPr algn="ctr" eaLnBrk="1" hangingPunct="1"/>
            <a:r>
              <a:rPr lang="zh-CN" altLang="en-US" sz="3200" dirty="0"/>
              <a:t>线程的优先级与线程调度</a:t>
            </a:r>
          </a:p>
        </p:txBody>
      </p:sp>
      <p:sp>
        <p:nvSpPr>
          <p:cNvPr id="13316" name="Rectangle 3"/>
          <p:cNvSpPr>
            <a:spLocks noGrp="1" noChangeArrowheads="1"/>
          </p:cNvSpPr>
          <p:nvPr>
            <p:ph type="body" idx="4294967295"/>
          </p:nvPr>
        </p:nvSpPr>
        <p:spPr>
          <a:xfrm>
            <a:off x="1385043" y="815864"/>
            <a:ext cx="8857995" cy="2765425"/>
          </a:xfrm>
        </p:spPr>
        <p:txBody>
          <a:bodyPr>
            <a:normAutofit/>
          </a:bodyPr>
          <a:lstStyle/>
          <a:p>
            <a:pPr eaLnBrk="1" hangingPunct="1">
              <a:lnSpc>
                <a:spcPct val="125000"/>
              </a:lnSpc>
            </a:pPr>
            <a:r>
              <a:rPr lang="en-US" altLang="zh-CN" sz="2000" dirty="0">
                <a:latin typeface="微软雅黑" panose="020B0503020204020204" pitchFamily="34" charset="-122"/>
                <a:ea typeface="微软雅黑" panose="020B0503020204020204" pitchFamily="34" charset="-122"/>
              </a:rPr>
              <a:t> windows</a:t>
            </a:r>
            <a:r>
              <a:rPr lang="zh-CN" altLang="en-US" sz="2000" dirty="0">
                <a:latin typeface="微软雅黑" panose="020B0503020204020204" pitchFamily="34" charset="-122"/>
                <a:ea typeface="微软雅黑" panose="020B0503020204020204" pitchFamily="34" charset="-122"/>
              </a:rPr>
              <a:t>中的线程按照优先级进行调度</a:t>
            </a:r>
            <a:endParaRPr lang="en-US" altLang="zh-CN" sz="20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000" dirty="0">
                <a:latin typeface="微软雅黑" panose="020B0503020204020204" pitchFamily="34" charset="-122"/>
                <a:ea typeface="微软雅黑" panose="020B0503020204020204" pitchFamily="34" charset="-122"/>
              </a:rPr>
              <a:t> 具有最高优先权的线程一直被执行</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相同优先级的线程 按时间片轮转执行，时间片在</a:t>
            </a:r>
            <a:r>
              <a:rPr lang="en-US" altLang="zh-CN" sz="2000" dirty="0">
                <a:latin typeface="微软雅黑" panose="020B0503020204020204" pitchFamily="34" charset="-122"/>
                <a:ea typeface="微软雅黑" panose="020B0503020204020204" pitchFamily="34" charset="-122"/>
              </a:rPr>
              <a:t>windows</a:t>
            </a:r>
            <a:r>
              <a:rPr lang="zh-CN" altLang="en-US" sz="2000" dirty="0">
                <a:latin typeface="微软雅黑" panose="020B0503020204020204" pitchFamily="34" charset="-122"/>
                <a:ea typeface="微软雅黑" panose="020B0503020204020204" pitchFamily="34" charset="-122"/>
              </a:rPr>
              <a:t>系统中通常</a:t>
            </a:r>
            <a:r>
              <a:rPr lang="en-US" altLang="zh-CN" sz="2000" dirty="0">
                <a:latin typeface="微软雅黑" panose="020B0503020204020204" pitchFamily="34" charset="-122"/>
                <a:ea typeface="微软雅黑" panose="020B0503020204020204" pitchFamily="34" charset="-122"/>
              </a:rPr>
              <a:t>20ms</a:t>
            </a:r>
          </a:p>
          <a:p>
            <a:pPr>
              <a:lnSpc>
                <a:spcPct val="125000"/>
              </a:lnSpc>
            </a:pPr>
            <a:r>
              <a:rPr lang="zh-CN" altLang="en-US" sz="2000" dirty="0">
                <a:latin typeface="微软雅黑" panose="020B0503020204020204" pitchFamily="34" charset="-122"/>
                <a:ea typeface="微软雅黑" panose="020B0503020204020204" pitchFamily="34" charset="-122"/>
              </a:rPr>
              <a:t> 当更高优先级的线程就绪时，高优先的线程会抢占执行低优先级的线程</a:t>
            </a:r>
          </a:p>
        </p:txBody>
      </p:sp>
      <p:graphicFrame>
        <p:nvGraphicFramePr>
          <p:cNvPr id="4" name="表格 3">
            <a:extLst>
              <a:ext uri="{FF2B5EF4-FFF2-40B4-BE49-F238E27FC236}">
                <a16:creationId xmlns:a16="http://schemas.microsoft.com/office/drawing/2014/main" id="{FE201E4A-38A1-4384-BBC4-C93D53E39F85}"/>
              </a:ext>
            </a:extLst>
          </p:cNvPr>
          <p:cNvGraphicFramePr>
            <a:graphicFrameLocks noGrp="1"/>
          </p:cNvGraphicFramePr>
          <p:nvPr>
            <p:extLst>
              <p:ext uri="{D42A27DB-BD31-4B8C-83A1-F6EECF244321}">
                <p14:modId xmlns:p14="http://schemas.microsoft.com/office/powerpoint/2010/main" val="2841579706"/>
              </p:ext>
            </p:extLst>
          </p:nvPr>
        </p:nvGraphicFramePr>
        <p:xfrm>
          <a:off x="1845874" y="3080093"/>
          <a:ext cx="8500252" cy="3107817"/>
        </p:xfrm>
        <a:graphic>
          <a:graphicData uri="http://schemas.openxmlformats.org/drawingml/2006/table">
            <a:tbl>
              <a:tblPr firstRow="1" bandRow="1">
                <a:tableStyleId>{5C22544A-7EE6-4342-B048-85BDC9FD1C3A}</a:tableStyleId>
              </a:tblPr>
              <a:tblGrid>
                <a:gridCol w="2071936">
                  <a:extLst>
                    <a:ext uri="{9D8B030D-6E8A-4147-A177-3AD203B41FA5}">
                      <a16:colId xmlns:a16="http://schemas.microsoft.com/office/drawing/2014/main" val="3154505206"/>
                    </a:ext>
                  </a:extLst>
                </a:gridCol>
                <a:gridCol w="6428316">
                  <a:extLst>
                    <a:ext uri="{9D8B030D-6E8A-4147-A177-3AD203B41FA5}">
                      <a16:colId xmlns:a16="http://schemas.microsoft.com/office/drawing/2014/main" val="194025266"/>
                    </a:ext>
                  </a:extLst>
                </a:gridCol>
              </a:tblGrid>
              <a:tr h="370840">
                <a:tc>
                  <a:txBody>
                    <a:bodyPr/>
                    <a:lstStyle/>
                    <a:p>
                      <a:pPr algn="ctr"/>
                      <a:r>
                        <a:rPr lang="zh-CN" altLang="en-US" dirty="0">
                          <a:latin typeface="微软雅黑" panose="020B0503020204020204" pitchFamily="34" charset="-122"/>
                          <a:ea typeface="微软雅黑" panose="020B0503020204020204" pitchFamily="34" charset="-122"/>
                        </a:rPr>
                        <a:t>成员名称</a:t>
                      </a:r>
                    </a:p>
                  </a:txBody>
                  <a:tcPr/>
                </a:tc>
                <a:tc>
                  <a:txBody>
                    <a:bodyPr/>
                    <a:lstStyle/>
                    <a:p>
                      <a:pPr algn="ctr"/>
                      <a:r>
                        <a:rPr lang="zh-CN" altLang="en-US" dirty="0">
                          <a:latin typeface="微软雅黑" panose="020B0503020204020204" pitchFamily="34" charset="-122"/>
                          <a:ea typeface="微软雅黑" panose="020B0503020204020204" pitchFamily="34" charset="-122"/>
                        </a:rPr>
                        <a:t>说明</a:t>
                      </a:r>
                    </a:p>
                  </a:txBody>
                  <a:tcPr/>
                </a:tc>
                <a:extLst>
                  <a:ext uri="{0D108BD9-81ED-4DB2-BD59-A6C34878D82A}">
                    <a16:rowId xmlns:a16="http://schemas.microsoft.com/office/drawing/2014/main" val="2999031553"/>
                  </a:ext>
                </a:extLst>
              </a:tr>
              <a:tr h="370840">
                <a:tc>
                  <a:txBody>
                    <a:bodyPr/>
                    <a:lstStyle/>
                    <a:p>
                      <a:r>
                        <a:rPr lang="en-US" altLang="zh-CN" dirty="0">
                          <a:latin typeface="微软雅黑" panose="020B0503020204020204" pitchFamily="34" charset="-122"/>
                          <a:ea typeface="微软雅黑" panose="020B0503020204020204" pitchFamily="34" charset="-122"/>
                        </a:rPr>
                        <a:t>Lowest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安排在具有任何其它优先级的线程之后</a:t>
                      </a:r>
                    </a:p>
                  </a:txBody>
                  <a:tcPr/>
                </a:tc>
                <a:extLst>
                  <a:ext uri="{0D108BD9-81ED-4DB2-BD59-A6C34878D82A}">
                    <a16:rowId xmlns:a16="http://schemas.microsoft.com/office/drawing/2014/main" val="3232363943"/>
                  </a:ext>
                </a:extLst>
              </a:tr>
              <a:tr h="370840">
                <a:tc>
                  <a:txBody>
                    <a:bodyPr/>
                    <a:lstStyle/>
                    <a:p>
                      <a:r>
                        <a:rPr lang="en-US" altLang="zh-CN" dirty="0" err="1">
                          <a:latin typeface="微软雅黑" panose="020B0503020204020204" pitchFamily="34" charset="-122"/>
                          <a:ea typeface="微软雅黑" panose="020B0503020204020204" pitchFamily="34" charset="-122"/>
                        </a:rPr>
                        <a:t>BelowNormal</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 </a:t>
                      </a:r>
                      <a:r>
                        <a:rPr lang="en-US" altLang="zh-CN" dirty="0">
                          <a:latin typeface="微软雅黑" panose="020B0503020204020204" pitchFamily="34" charset="-122"/>
                          <a:ea typeface="微软雅黑" panose="020B0503020204020204" pitchFamily="34" charset="-122"/>
                        </a:rPr>
                        <a:t>Normal </a:t>
                      </a:r>
                      <a:r>
                        <a:rPr lang="zh-CN" altLang="en-US" dirty="0">
                          <a:latin typeface="微软雅黑" panose="020B0503020204020204" pitchFamily="34" charset="-122"/>
                          <a:ea typeface="微软雅黑" panose="020B0503020204020204" pitchFamily="34" charset="-122"/>
                        </a:rPr>
                        <a:t>优先级的线程之后，在具有 </a:t>
                      </a:r>
                      <a:r>
                        <a:rPr lang="en-US" altLang="zh-CN" dirty="0">
                          <a:latin typeface="微软雅黑" panose="020B0503020204020204" pitchFamily="34" charset="-122"/>
                          <a:ea typeface="微软雅黑" panose="020B0503020204020204" pitchFamily="34" charset="-122"/>
                        </a:rPr>
                        <a:t>Lowest </a:t>
                      </a:r>
                      <a:r>
                        <a:rPr lang="zh-CN" altLang="en-US" dirty="0">
                          <a:latin typeface="微软雅黑" panose="020B0503020204020204" pitchFamily="34" charset="-122"/>
                          <a:ea typeface="微软雅黑" panose="020B0503020204020204" pitchFamily="34" charset="-122"/>
                        </a:rPr>
                        <a:t>优先级的线程之前</a:t>
                      </a:r>
                    </a:p>
                  </a:txBody>
                  <a:tcPr/>
                </a:tc>
                <a:extLst>
                  <a:ext uri="{0D108BD9-81ED-4DB2-BD59-A6C34878D82A}">
                    <a16:rowId xmlns:a16="http://schemas.microsoft.com/office/drawing/2014/main" val="1640876962"/>
                  </a:ext>
                </a:extLst>
              </a:tr>
              <a:tr h="370840">
                <a:tc>
                  <a:txBody>
                    <a:bodyPr/>
                    <a:lstStyle/>
                    <a:p>
                      <a:r>
                        <a:rPr lang="en-US" altLang="zh-CN" dirty="0">
                          <a:latin typeface="微软雅黑" panose="020B0503020204020204" pitchFamily="34" charset="-122"/>
                          <a:ea typeface="微软雅黑" panose="020B0503020204020204" pitchFamily="34" charset="-122"/>
                        </a:rPr>
                        <a:t>Normal</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默认选择。可以将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 </a:t>
                      </a:r>
                      <a:r>
                        <a:rPr lang="en-US" altLang="zh-CN" dirty="0" err="1">
                          <a:latin typeface="微软雅黑" panose="020B0503020204020204" pitchFamily="34" charset="-122"/>
                          <a:ea typeface="微软雅黑" panose="020B0503020204020204" pitchFamily="34" charset="-122"/>
                        </a:rPr>
                        <a:t>AboveNormaI</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优先级的线程之后，在具有 </a:t>
                      </a:r>
                      <a:r>
                        <a:rPr lang="en-US" altLang="zh-CN" dirty="0" err="1">
                          <a:latin typeface="微软雅黑" panose="020B0503020204020204" pitchFamily="34" charset="-122"/>
                          <a:ea typeface="微软雅黑" panose="020B0503020204020204" pitchFamily="34" charset="-122"/>
                        </a:rPr>
                        <a:t>BelowNormal</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优先级的线程之前</a:t>
                      </a:r>
                    </a:p>
                  </a:txBody>
                  <a:tcPr/>
                </a:tc>
                <a:extLst>
                  <a:ext uri="{0D108BD9-81ED-4DB2-BD59-A6C34878D82A}">
                    <a16:rowId xmlns:a16="http://schemas.microsoft.com/office/drawing/2014/main" val="3867001458"/>
                  </a:ext>
                </a:extLst>
              </a:tr>
              <a:tr h="370840">
                <a:tc>
                  <a:txBody>
                    <a:bodyPr/>
                    <a:lstStyle/>
                    <a:p>
                      <a:r>
                        <a:rPr lang="en-US" altLang="zh-CN" dirty="0" err="1">
                          <a:latin typeface="微软雅黑" panose="020B0503020204020204" pitchFamily="34" charset="-122"/>
                          <a:ea typeface="微软雅黑" panose="020B0503020204020204" pitchFamily="34" charset="-122"/>
                        </a:rPr>
                        <a:t>AboveNormal</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 </a:t>
                      </a:r>
                      <a:r>
                        <a:rPr lang="en-US" altLang="zh-CN" dirty="0">
                          <a:latin typeface="微软雅黑" panose="020B0503020204020204" pitchFamily="34" charset="-122"/>
                          <a:ea typeface="微软雅黑" panose="020B0503020204020204" pitchFamily="34" charset="-122"/>
                        </a:rPr>
                        <a:t>Highest </a:t>
                      </a:r>
                      <a:r>
                        <a:rPr lang="zh-CN" altLang="en-US" dirty="0">
                          <a:latin typeface="微软雅黑" panose="020B0503020204020204" pitchFamily="34" charset="-122"/>
                          <a:ea typeface="微软雅黑" panose="020B0503020204020204" pitchFamily="34" charset="-122"/>
                        </a:rPr>
                        <a:t>优先级的线程之后，在具有 </a:t>
                      </a:r>
                      <a:r>
                        <a:rPr lang="en-US" altLang="zh-CN" dirty="0">
                          <a:latin typeface="微软雅黑" panose="020B0503020204020204" pitchFamily="34" charset="-122"/>
                          <a:ea typeface="微软雅黑" panose="020B0503020204020204" pitchFamily="34" charset="-122"/>
                        </a:rPr>
                        <a:t>Normal </a:t>
                      </a:r>
                      <a:r>
                        <a:rPr lang="zh-CN" altLang="en-US" dirty="0">
                          <a:latin typeface="微软雅黑" panose="020B0503020204020204" pitchFamily="34" charset="-122"/>
                          <a:ea typeface="微软雅黑" panose="020B0503020204020204" pitchFamily="34" charset="-122"/>
                        </a:rPr>
                        <a:t>优先级的线程之前</a:t>
                      </a:r>
                    </a:p>
                  </a:txBody>
                  <a:tcPr/>
                </a:tc>
                <a:extLst>
                  <a:ext uri="{0D108BD9-81ED-4DB2-BD59-A6C34878D82A}">
                    <a16:rowId xmlns:a16="http://schemas.microsoft.com/office/drawing/2014/main" val="196866061"/>
                  </a:ext>
                </a:extLst>
              </a:tr>
              <a:tr h="370840">
                <a:tc>
                  <a:txBody>
                    <a:bodyPr/>
                    <a:lstStyle/>
                    <a:p>
                      <a:r>
                        <a:rPr lang="en-US" altLang="zh-CN" dirty="0">
                          <a:latin typeface="微软雅黑" panose="020B0503020204020204" pitchFamily="34" charset="-122"/>
                          <a:ea typeface="微软雅黑" panose="020B0503020204020204" pitchFamily="34" charset="-122"/>
                        </a:rPr>
                        <a:t>Highest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安排在具有任何其它优先级的线程之前</a:t>
                      </a:r>
                    </a:p>
                  </a:txBody>
                  <a:tcPr/>
                </a:tc>
                <a:extLst>
                  <a:ext uri="{0D108BD9-81ED-4DB2-BD59-A6C34878D82A}">
                    <a16:rowId xmlns:a16="http://schemas.microsoft.com/office/drawing/2014/main" val="1747788523"/>
                  </a:ext>
                </a:extLst>
              </a:tr>
            </a:tbl>
          </a:graphicData>
        </a:graphic>
      </p:graphicFrame>
      <p:sp>
        <p:nvSpPr>
          <p:cNvPr id="5" name="文本框 4">
            <a:extLst>
              <a:ext uri="{FF2B5EF4-FFF2-40B4-BE49-F238E27FC236}">
                <a16:creationId xmlns:a16="http://schemas.microsoft.com/office/drawing/2014/main" id="{D69E709F-E5F2-4459-8DED-A89C4E3B710C}"/>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.1.4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线程的其它属性</a:t>
            </a:r>
          </a:p>
        </p:txBody>
      </p:sp>
    </p:spTree>
    <p:extLst>
      <p:ext uri="{BB962C8B-B14F-4D97-AF65-F5344CB8AC3E}">
        <p14:creationId xmlns:p14="http://schemas.microsoft.com/office/powerpoint/2010/main" val="2706382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488437"/>
            <a:ext cx="10515600" cy="709938"/>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综述</a:t>
            </a:r>
          </a:p>
          <a:p>
            <a:r>
              <a:rPr lang="zh-CN" altLang="en-US" dirty="0"/>
              <a:t> 创建与启动</a:t>
            </a:r>
            <a:endParaRPr lang="en-US" altLang="zh-CN" dirty="0"/>
          </a:p>
          <a:p>
            <a:r>
              <a:rPr lang="en-US" altLang="zh-CN" dirty="0"/>
              <a:t> </a:t>
            </a:r>
            <a:r>
              <a:rPr lang="zh-CN" altLang="en-US" dirty="0"/>
              <a:t>终止与结束</a:t>
            </a:r>
            <a:endParaRPr lang="en-US" altLang="zh-CN" dirty="0"/>
          </a:p>
          <a:p>
            <a:r>
              <a:rPr lang="en-US" altLang="zh-CN" dirty="0"/>
              <a:t> </a:t>
            </a:r>
            <a:r>
              <a:rPr lang="zh-CN" altLang="en-US" dirty="0"/>
              <a:t>线程的其它属性</a:t>
            </a:r>
            <a:endParaRPr lang="en-US" altLang="zh-CN" dirty="0"/>
          </a:p>
          <a:p>
            <a:r>
              <a:rPr lang="en-US" altLang="zh-CN" dirty="0"/>
              <a:t> </a:t>
            </a:r>
            <a:r>
              <a:rPr lang="zh-CN" altLang="en-US" dirty="0"/>
              <a:t>开发与应用</a:t>
            </a:r>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3372477"/>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defTabSz="914400" fontAlgn="base">
              <a:lnSpc>
                <a:spcPct val="90000"/>
              </a:lnSpc>
              <a:spcBef>
                <a:spcPts val="750"/>
              </a:spcBef>
              <a:spcAft>
                <a:spcPct val="0"/>
              </a:spcAft>
              <a:buFont typeface="Wingdings" panose="05000000000000000000" charset="0"/>
              <a:buChar char=""/>
              <a:defRPr/>
            </a:pPr>
            <a:r>
              <a:rPr lang="zh-CN" altLang="en-US" sz="2800" kern="0" dirty="0">
                <a:solidFill>
                  <a:schemeClr val="accent2">
                    <a:lumMod val="75000"/>
                  </a:schemeClr>
                </a:solidFill>
                <a:latin typeface="微软雅黑" panose="020B0503020204020204" pitchFamily="34" charset="-122"/>
                <a:ea typeface="微软雅黑" panose="020B0503020204020204" pitchFamily="34" charset="-122"/>
              </a:rPr>
              <a:t> 开发与应用</a:t>
            </a:r>
            <a:endParaRPr kumimoji="0" lang="en-US" altLang="zh-CN" sz="2800" b="0"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03250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p:txBody>
          <a:bodyPr>
            <a:normAutofit/>
          </a:bodyPr>
          <a:lstStyle/>
          <a:p>
            <a:pPr algn="ctr" eaLnBrk="1" hangingPunct="1"/>
            <a:r>
              <a:rPr lang="zh-CN" altLang="en-US" dirty="0"/>
              <a:t>多线程</a:t>
            </a:r>
          </a:p>
        </p:txBody>
      </p:sp>
      <p:sp>
        <p:nvSpPr>
          <p:cNvPr id="15364" name="Rectangle 3"/>
          <p:cNvSpPr>
            <a:spLocks noGrp="1" noChangeArrowheads="1"/>
          </p:cNvSpPr>
          <p:nvPr>
            <p:ph type="body" idx="4294967295"/>
          </p:nvPr>
        </p:nvSpPr>
        <p:spPr>
          <a:xfrm>
            <a:off x="838200" y="1261835"/>
            <a:ext cx="10834688" cy="5345113"/>
          </a:xfrm>
        </p:spPr>
        <p:txBody>
          <a:bodyPr>
            <a:normAutofit fontScale="92500" lnSpcReduction="10000"/>
          </a:bodyPr>
          <a:lstStyle/>
          <a:p>
            <a:pPr marL="0" indent="0">
              <a:buNone/>
            </a:pPr>
            <a:r>
              <a:rPr lang="en-US" altLang="zh-CN" sz="2800" dirty="0"/>
              <a:t>1</a:t>
            </a:r>
            <a:r>
              <a:rPr lang="zh-CN" altLang="en-US" sz="2800" dirty="0"/>
              <a:t>、</a:t>
            </a:r>
            <a:r>
              <a:rPr lang="en-US" altLang="zh-CN" sz="2800" dirty="0"/>
              <a:t>CPU</a:t>
            </a:r>
            <a:r>
              <a:rPr lang="zh-CN" altLang="en-US" sz="2800" dirty="0"/>
              <a:t>运行速度太快，硬件处理速度跟不上，所以操作系统进行分时间片管理</a:t>
            </a:r>
            <a:endParaRPr lang="en-US" altLang="zh-CN" sz="2800" dirty="0"/>
          </a:p>
          <a:p>
            <a:pPr lvl="1">
              <a:lnSpc>
                <a:spcPct val="125000"/>
              </a:lnSpc>
              <a:spcBef>
                <a:spcPts val="600"/>
              </a:spcBef>
            </a:pPr>
            <a:r>
              <a:rPr lang="zh-CN" altLang="en-US" sz="2200" dirty="0"/>
              <a:t>从宏观角度来说是多线程并发的，因</a:t>
            </a:r>
            <a:r>
              <a:rPr lang="en-US" altLang="zh-CN" sz="2200" dirty="0"/>
              <a:t>CPU</a:t>
            </a:r>
            <a:r>
              <a:rPr lang="zh-CN" altLang="en-US" sz="2200" dirty="0"/>
              <a:t>速度太快，看起来是同时执行不同操作</a:t>
            </a:r>
            <a:endParaRPr lang="en-US" altLang="zh-CN" sz="2200" dirty="0"/>
          </a:p>
          <a:p>
            <a:pPr lvl="1">
              <a:lnSpc>
                <a:spcPct val="125000"/>
              </a:lnSpc>
              <a:spcBef>
                <a:spcPts val="600"/>
              </a:spcBef>
            </a:pPr>
            <a:r>
              <a:rPr lang="zh-CN" altLang="en-US" sz="2200" dirty="0"/>
              <a:t>从微观角度来讲，同一时刻通常只能有一个线程在一个核上处理</a:t>
            </a:r>
          </a:p>
          <a:p>
            <a:pPr marL="0" indent="0">
              <a:buNone/>
            </a:pPr>
            <a:r>
              <a:rPr lang="en-US" altLang="zh-CN" sz="2800" dirty="0"/>
              <a:t>2</a:t>
            </a:r>
            <a:r>
              <a:rPr lang="zh-CN" altLang="en-US" sz="2800" dirty="0"/>
              <a:t>、目前电脑都是多核的，一个核在同一时刻运行一个线程，超线程技术处理两个线程，目前最常见的</a:t>
            </a:r>
            <a:r>
              <a:rPr lang="en-US" altLang="zh-CN" sz="2800" dirty="0"/>
              <a:t>CPU</a:t>
            </a:r>
            <a:r>
              <a:rPr lang="zh-CN" altLang="en-US" sz="2800" dirty="0"/>
              <a:t>是</a:t>
            </a:r>
            <a:r>
              <a:rPr lang="en-US" altLang="zh-CN" sz="2800" dirty="0"/>
              <a:t>16</a:t>
            </a:r>
            <a:r>
              <a:rPr lang="zh-CN" altLang="en-US" sz="2800" dirty="0"/>
              <a:t>核</a:t>
            </a:r>
            <a:r>
              <a:rPr lang="en-US" altLang="zh-CN" sz="2800" dirty="0"/>
              <a:t>32</a:t>
            </a:r>
            <a:r>
              <a:rPr lang="zh-CN" altLang="en-US" sz="2800" dirty="0"/>
              <a:t>线程，最高</a:t>
            </a:r>
            <a:r>
              <a:rPr lang="en-US" altLang="zh-CN" sz="2800" dirty="0"/>
              <a:t> 5995WX</a:t>
            </a:r>
          </a:p>
          <a:p>
            <a:pPr marL="0" indent="0">
              <a:buNone/>
            </a:pPr>
            <a:endParaRPr lang="en-US" altLang="zh-CN" sz="2800" dirty="0"/>
          </a:p>
          <a:p>
            <a:pPr marL="0" indent="0">
              <a:buNone/>
            </a:pPr>
            <a:r>
              <a:rPr lang="zh-CN" altLang="en-US" sz="2800" dirty="0"/>
              <a:t>多线程的优点：</a:t>
            </a:r>
            <a:endParaRPr lang="en-US" altLang="zh-CN" sz="2800" dirty="0"/>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线程机制使可以同时完成多个任务；可以使程序的响应速度更快；可以让占用大量处理时间的任务或当前没有进行处理的任务定期将处理时间让给别的任务；可以随时停止任务；可以设置每个任务的优先级以优化程序性能</a:t>
            </a:r>
            <a:endParaRPr lang="en-US" altLang="zh-CN" sz="22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程序具有异步执行能力以充分发挥机器计算能力，程序还可以利用其他计算机的处理能力</a:t>
            </a:r>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合理的线程分工使得数据计算与用户交互得到均衡</a:t>
            </a:r>
          </a:p>
          <a:p>
            <a:pPr lvl="1"/>
            <a:endParaRPr lang="en-US" altLang="zh-CN" sz="2600" dirty="0"/>
          </a:p>
          <a:p>
            <a:endParaRPr lang="en-US" altLang="zh-CN" sz="2800" dirty="0"/>
          </a:p>
          <a:p>
            <a:endParaRPr lang="zh-CN" altLang="en-US" sz="2800" dirty="0"/>
          </a:p>
        </p:txBody>
      </p:sp>
      <p:sp>
        <p:nvSpPr>
          <p:cNvPr id="2" name="文本框 1">
            <a:extLst>
              <a:ext uri="{FF2B5EF4-FFF2-40B4-BE49-F238E27FC236}">
                <a16:creationId xmlns:a16="http://schemas.microsoft.com/office/drawing/2014/main" id="{B192C42C-4307-4AF7-AF50-975A4FDCE3EC}"/>
              </a:ext>
            </a:extLst>
          </p:cNvPr>
          <p:cNvSpPr txBox="1"/>
          <p:nvPr/>
        </p:nvSpPr>
        <p:spPr>
          <a:xfrm>
            <a:off x="51304" y="3565060"/>
            <a:ext cx="3824010" cy="369332"/>
          </a:xfrm>
          <a:prstGeom prst="rect">
            <a:avLst/>
          </a:prstGeom>
          <a:noFill/>
        </p:spPr>
        <p:txBody>
          <a:bodyPr wrap="square" rtlCol="0">
            <a:spAutoFit/>
          </a:bodyPr>
          <a:lstStyle/>
          <a:p>
            <a:pPr algn="ctr"/>
            <a:r>
              <a:rPr lang="en-US" altLang="zh-CN" sz="1800" dirty="0">
                <a:solidFill>
                  <a:srgbClr val="7030A0"/>
                </a:solidFill>
                <a:latin typeface="Consolas" panose="020B0609020204030204" pitchFamily="49" charset="0"/>
                <a:ea typeface="微软雅黑" panose="020B0503020204020204" pitchFamily="34" charset="-122"/>
              </a:rPr>
              <a:t>GPU?  CUDA?  </a:t>
            </a:r>
            <a:r>
              <a:rPr lang="en-US" altLang="zh-CN" sz="1800" dirty="0" err="1">
                <a:solidFill>
                  <a:srgbClr val="7030A0"/>
                </a:solidFill>
                <a:latin typeface="Consolas" panose="020B0609020204030204" pitchFamily="49" charset="0"/>
                <a:ea typeface="微软雅黑" panose="020B0503020204020204" pitchFamily="34" charset="-122"/>
              </a:rPr>
              <a:t>cudnn</a:t>
            </a:r>
            <a:r>
              <a:rPr lang="en-US" altLang="zh-CN" sz="1800" dirty="0">
                <a:solidFill>
                  <a:srgbClr val="7030A0"/>
                </a:solidFill>
                <a:latin typeface="Consolas" panose="020B0609020204030204" pitchFamily="49" charset="0"/>
                <a:ea typeface="微软雅黑" panose="020B0503020204020204" pitchFamily="34" charset="-122"/>
              </a:rPr>
              <a:t>?  </a:t>
            </a:r>
            <a:r>
              <a:rPr lang="en-US" altLang="zh-CN" sz="1800" dirty="0" err="1">
                <a:solidFill>
                  <a:srgbClr val="7030A0"/>
                </a:solidFill>
                <a:latin typeface="Consolas" panose="020B0609020204030204" pitchFamily="49" charset="0"/>
                <a:ea typeface="微软雅黑" panose="020B0503020204020204" pitchFamily="34" charset="-122"/>
              </a:rPr>
              <a:t>libcu</a:t>
            </a:r>
            <a:r>
              <a:rPr lang="en-US" altLang="zh-CN" sz="1800" dirty="0">
                <a:solidFill>
                  <a:srgbClr val="7030A0"/>
                </a:solidFill>
                <a:latin typeface="Consolas" panose="020B0609020204030204" pitchFamily="49" charset="0"/>
                <a:ea typeface="微软雅黑" panose="020B0503020204020204" pitchFamily="34" charset="-122"/>
              </a:rPr>
              <a:t>++</a:t>
            </a:r>
            <a:endParaRPr lang="zh-CN" altLang="en-US" sz="1800" dirty="0">
              <a:solidFill>
                <a:srgbClr val="7030A0"/>
              </a:solidFill>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C36925CF-6157-4C1E-99F4-8BAB86D61DED}"/>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.1.5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开发与应用</a:t>
            </a:r>
          </a:p>
        </p:txBody>
      </p:sp>
    </p:spTree>
    <p:extLst>
      <p:ext uri="{BB962C8B-B14F-4D97-AF65-F5344CB8AC3E}">
        <p14:creationId xmlns:p14="http://schemas.microsoft.com/office/powerpoint/2010/main" val="2396508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4341823" y="612030"/>
            <a:ext cx="3514725" cy="682625"/>
          </a:xfrm>
        </p:spPr>
        <p:txBody>
          <a:bodyPr>
            <a:normAutofit/>
          </a:bodyPr>
          <a:lstStyle/>
          <a:p>
            <a:pPr algn="ctr"/>
            <a:r>
              <a:rPr lang="zh-CN" altLang="en-US" dirty="0"/>
              <a:t>线程的并行</a:t>
            </a:r>
          </a:p>
        </p:txBody>
      </p:sp>
      <p:pic>
        <p:nvPicPr>
          <p:cNvPr id="5" name="图片 4"/>
          <p:cNvPicPr>
            <a:picLocks noChangeAspect="1"/>
          </p:cNvPicPr>
          <p:nvPr/>
        </p:nvPicPr>
        <p:blipFill>
          <a:blip r:embed="rId3"/>
          <a:stretch>
            <a:fillRect/>
          </a:stretch>
        </p:blipFill>
        <p:spPr>
          <a:xfrm>
            <a:off x="508988" y="1582310"/>
            <a:ext cx="11180397" cy="4895201"/>
          </a:xfrm>
          <a:prstGeom prst="rect">
            <a:avLst/>
          </a:prstGeom>
        </p:spPr>
      </p:pic>
      <p:sp>
        <p:nvSpPr>
          <p:cNvPr id="4" name="文本框 3">
            <a:extLst>
              <a:ext uri="{FF2B5EF4-FFF2-40B4-BE49-F238E27FC236}">
                <a16:creationId xmlns:a16="http://schemas.microsoft.com/office/drawing/2014/main" id="{B1F1B0A7-A4F9-4901-B593-FF73F6E577A2}"/>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.1.5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开发与应用</a:t>
            </a:r>
          </a:p>
        </p:txBody>
      </p:sp>
    </p:spTree>
    <p:extLst>
      <p:ext uri="{BB962C8B-B14F-4D97-AF65-F5344CB8AC3E}">
        <p14:creationId xmlns:p14="http://schemas.microsoft.com/office/powerpoint/2010/main" val="4048757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7025637" y="2347905"/>
            <a:ext cx="4591490" cy="3336185"/>
          </a:xfrm>
          <a:prstGeom prst="ellipse">
            <a:avLst/>
          </a:prstGeom>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19" name="Rectangle 2"/>
          <p:cNvSpPr>
            <a:spLocks noGrp="1" noChangeArrowheads="1"/>
          </p:cNvSpPr>
          <p:nvPr>
            <p:ph type="title" idx="4294967295"/>
          </p:nvPr>
        </p:nvSpPr>
        <p:spPr>
          <a:xfrm>
            <a:off x="1043356" y="1319696"/>
            <a:ext cx="3884613" cy="681038"/>
          </a:xfrm>
        </p:spPr>
        <p:txBody>
          <a:bodyPr>
            <a:normAutofit/>
          </a:bodyPr>
          <a:lstStyle/>
          <a:p>
            <a:pPr eaLnBrk="1" hangingPunct="1"/>
            <a:r>
              <a:rPr lang="zh-CN" altLang="en-US" dirty="0"/>
              <a:t>线程的并发</a:t>
            </a:r>
          </a:p>
        </p:txBody>
      </p:sp>
      <p:sp>
        <p:nvSpPr>
          <p:cNvPr id="7" name="圆角矩形 6"/>
          <p:cNvSpPr/>
          <p:nvPr/>
        </p:nvSpPr>
        <p:spPr>
          <a:xfrm>
            <a:off x="8781317" y="2163421"/>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4" name="上箭头 3"/>
          <p:cNvSpPr/>
          <p:nvPr/>
        </p:nvSpPr>
        <p:spPr>
          <a:xfrm>
            <a:off x="9132851" y="2815541"/>
            <a:ext cx="252028" cy="984312"/>
          </a:xfrm>
          <a:prstGeom prst="upArrow">
            <a:avLst/>
          </a:prstGeom>
          <a:gradFill flip="none" rotWithShape="1">
            <a:gsLst>
              <a:gs pos="0">
                <a:schemeClr val="tx2">
                  <a:lumMod val="60000"/>
                  <a:lumOff val="40000"/>
                </a:schemeClr>
              </a:gs>
              <a:gs pos="50000">
                <a:schemeClr val="tx2">
                  <a:lumMod val="60000"/>
                  <a:lumOff val="40000"/>
                  <a:tint val="44500"/>
                  <a:satMod val="160000"/>
                </a:schemeClr>
              </a:gs>
              <a:gs pos="100000">
                <a:schemeClr val="tx2">
                  <a:lumMod val="75000"/>
                </a:schemeClr>
              </a:gs>
            </a:gsLst>
            <a:lin ang="18900000" scaled="1"/>
            <a:tileRect/>
          </a:gra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上箭头 15"/>
          <p:cNvSpPr/>
          <p:nvPr/>
        </p:nvSpPr>
        <p:spPr>
          <a:xfrm rot="2207692" flipH="1">
            <a:off x="10049583" y="3131350"/>
            <a:ext cx="245584" cy="855251"/>
          </a:xfrm>
          <a:prstGeom prst="upArrow">
            <a:avLst>
              <a:gd name="adj1" fmla="val 50000"/>
              <a:gd name="adj2" fmla="val 54005"/>
            </a:avLst>
          </a:prstGeom>
          <a:gradFill flip="none" rotWithShape="1">
            <a:gsLst>
              <a:gs pos="0">
                <a:schemeClr val="tx2">
                  <a:lumMod val="60000"/>
                  <a:lumOff val="40000"/>
                </a:schemeClr>
              </a:gs>
              <a:gs pos="50000">
                <a:schemeClr val="tx2">
                  <a:lumMod val="60000"/>
                  <a:lumOff val="40000"/>
                  <a:tint val="44500"/>
                  <a:satMod val="160000"/>
                </a:schemeClr>
              </a:gs>
              <a:gs pos="100000">
                <a:schemeClr val="tx2">
                  <a:lumMod val="75000"/>
                </a:schemeClr>
              </a:gs>
            </a:gsLst>
            <a:lin ang="18900000" scaled="1"/>
            <a:tileRect/>
          </a:gradFill>
          <a:ln>
            <a:solidFill>
              <a:schemeClr val="accent4">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环形箭头 5"/>
          <p:cNvSpPr/>
          <p:nvPr/>
        </p:nvSpPr>
        <p:spPr>
          <a:xfrm rot="330516">
            <a:off x="8837550" y="3094443"/>
            <a:ext cx="1459821" cy="1241797"/>
          </a:xfrm>
          <a:prstGeom prst="circularArrow">
            <a:avLst>
              <a:gd name="adj1" fmla="val 9956"/>
              <a:gd name="adj2" fmla="val 1147521"/>
              <a:gd name="adj3" fmla="val 18341935"/>
              <a:gd name="adj4" fmla="val 14822644"/>
              <a:gd name="adj5" fmla="val 14982"/>
            </a:avLst>
          </a:prstGeom>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矩形 17"/>
          <p:cNvSpPr/>
          <p:nvPr/>
        </p:nvSpPr>
        <p:spPr>
          <a:xfrm>
            <a:off x="8781317" y="3969569"/>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CPU</a:t>
            </a:r>
            <a:endParaRPr lang="zh-CN" altLang="en-US" dirty="0">
              <a:solidFill>
                <a:schemeClr val="accent2">
                  <a:lumMod val="50000"/>
                </a:schemeClr>
              </a:solidFill>
            </a:endParaRPr>
          </a:p>
        </p:txBody>
      </p:sp>
      <p:sp>
        <p:nvSpPr>
          <p:cNvPr id="19" name="圆角矩形 18"/>
          <p:cNvSpPr/>
          <p:nvPr/>
        </p:nvSpPr>
        <p:spPr>
          <a:xfrm>
            <a:off x="10472490" y="263065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0" name="圆角矩形 19"/>
          <p:cNvSpPr/>
          <p:nvPr/>
        </p:nvSpPr>
        <p:spPr>
          <a:xfrm>
            <a:off x="10837041" y="394815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1" name="圆角矩形 20"/>
          <p:cNvSpPr/>
          <p:nvPr/>
        </p:nvSpPr>
        <p:spPr>
          <a:xfrm>
            <a:off x="10446997" y="4972830"/>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2" name="圆角矩形 21"/>
          <p:cNvSpPr/>
          <p:nvPr/>
        </p:nvSpPr>
        <p:spPr>
          <a:xfrm>
            <a:off x="8781317" y="5468066"/>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3" name="圆角矩形 22"/>
          <p:cNvSpPr/>
          <p:nvPr/>
        </p:nvSpPr>
        <p:spPr>
          <a:xfrm>
            <a:off x="7025637" y="5036789"/>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4" name="圆角矩形 23"/>
          <p:cNvSpPr/>
          <p:nvPr/>
        </p:nvSpPr>
        <p:spPr>
          <a:xfrm>
            <a:off x="6512359" y="391628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5" name="圆角矩形 24"/>
          <p:cNvSpPr/>
          <p:nvPr/>
        </p:nvSpPr>
        <p:spPr>
          <a:xfrm>
            <a:off x="7090144" y="2675808"/>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3" name="矩形 2"/>
          <p:cNvSpPr/>
          <p:nvPr/>
        </p:nvSpPr>
        <p:spPr>
          <a:xfrm>
            <a:off x="1043356" y="2675808"/>
            <a:ext cx="4205480" cy="3477875"/>
          </a:xfrm>
          <a:prstGeom prst="rect">
            <a:avLst/>
          </a:prstGeom>
        </p:spPr>
        <p:txBody>
          <a:bodyPr wrap="square">
            <a:spAutoFit/>
          </a:bodyPr>
          <a:lstStyle/>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机器采用时间片轮转算法轮流执行线程，形成并发执行</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endParaRPr lang="zh-CN" altLang="en-US"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线程可以很好平衡程序响应与数据处理，还能通过网络利用其它处理机资源</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endParaRPr lang="zh-CN" altLang="en-US"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线程同步控制非常复杂，调试困难</a:t>
            </a:r>
          </a:p>
        </p:txBody>
      </p:sp>
      <p:sp>
        <p:nvSpPr>
          <p:cNvPr id="17" name="文本框 16">
            <a:extLst>
              <a:ext uri="{FF2B5EF4-FFF2-40B4-BE49-F238E27FC236}">
                <a16:creationId xmlns:a16="http://schemas.microsoft.com/office/drawing/2014/main" id="{1580F7AF-8269-4DF7-9C8E-2E370AA35DD7}"/>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.1.5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开发与应用</a:t>
            </a:r>
          </a:p>
        </p:txBody>
      </p:sp>
    </p:spTree>
    <p:extLst>
      <p:ext uri="{BB962C8B-B14F-4D97-AF65-F5344CB8AC3E}">
        <p14:creationId xmlns:p14="http://schemas.microsoft.com/office/powerpoint/2010/main" val="338178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4DD2ADD-D496-41E3-B599-C79A56D8F399}"/>
              </a:ext>
            </a:extLst>
          </p:cNvPr>
          <p:cNvSpPr txBox="1"/>
          <p:nvPr/>
        </p:nvSpPr>
        <p:spPr>
          <a:xfrm>
            <a:off x="350653" y="5526435"/>
            <a:ext cx="6121585" cy="707886"/>
          </a:xfrm>
          <a:prstGeom prst="rect">
            <a:avLst/>
          </a:prstGeom>
          <a:noFill/>
        </p:spPr>
        <p:txBody>
          <a:bodyPr wrap="square" rtlCol="0">
            <a:spAutoFit/>
          </a:bodyPr>
          <a:lstStyle/>
          <a:p>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实验课时间：</a:t>
            </a:r>
            <a:endParaRPr lang="en-US" altLang="zh-CN" sz="2000" dirty="0">
              <a:solidFill>
                <a:schemeClr val="accent6">
                  <a:lumMod val="50000"/>
                </a:schemeClr>
              </a:solidFill>
              <a:latin typeface="微软雅黑" panose="020B0503020204020204" pitchFamily="34" charset="-122"/>
              <a:ea typeface="微软雅黑" panose="020B0503020204020204" pitchFamily="34" charset="-122"/>
            </a:endParaRPr>
          </a:p>
          <a:p>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  第</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5</a:t>
            </a:r>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周周</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6</a:t>
            </a:r>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下午 </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14:00-17:00	 </a:t>
            </a:r>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计算机学院 </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B302</a:t>
            </a:r>
          </a:p>
        </p:txBody>
      </p:sp>
    </p:spTree>
    <p:extLst>
      <p:ext uri="{BB962C8B-B14F-4D97-AF65-F5344CB8AC3E}">
        <p14:creationId xmlns:p14="http://schemas.microsoft.com/office/powerpoint/2010/main" val="2556543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p:txBody>
          <a:bodyPr/>
          <a:lstStyle/>
          <a:p>
            <a:pPr eaLnBrk="1" hangingPunct="1"/>
            <a:r>
              <a:rPr lang="zh-CN" altLang="en-US" dirty="0"/>
              <a:t>线程应用场合</a:t>
            </a:r>
          </a:p>
        </p:txBody>
      </p:sp>
      <p:sp>
        <p:nvSpPr>
          <p:cNvPr id="25604" name="Rectangle 3"/>
          <p:cNvSpPr>
            <a:spLocks noGrp="1" noChangeArrowheads="1"/>
          </p:cNvSpPr>
          <p:nvPr>
            <p:ph idx="9"/>
          </p:nvPr>
        </p:nvSpPr>
        <p:spPr>
          <a:xfrm>
            <a:off x="2986088" y="1964531"/>
            <a:ext cx="8367711" cy="4498742"/>
          </a:xfrm>
        </p:spPr>
        <p:txBody>
          <a:bodyPr>
            <a:normAutofit/>
          </a:bodyPr>
          <a:lstStyle/>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网络通信程序</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与</a:t>
            </a:r>
            <a:r>
              <a:rPr lang="en-US" altLang="zh-CN" sz="2800" dirty="0">
                <a:latin typeface="微软雅黑" panose="020B0503020204020204" pitchFamily="34" charset="-122"/>
                <a:ea typeface="微软雅黑" panose="020B0503020204020204" pitchFamily="34" charset="-122"/>
              </a:rPr>
              <a:t>Web</a:t>
            </a:r>
            <a:r>
              <a:rPr lang="zh-CN" altLang="en-US" sz="2800" dirty="0">
                <a:latin typeface="微软雅黑" panose="020B0503020204020204" pitchFamily="34" charset="-122"/>
                <a:ea typeface="微软雅黑" panose="020B0503020204020204" pitchFamily="34" charset="-122"/>
              </a:rPr>
              <a:t>服务器和数据库操作</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执行占用大量时间的操作</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有不同优先级的任务</a:t>
            </a:r>
          </a:p>
          <a:p>
            <a:pPr marL="514350" indent="-514350" eaLnBrk="1" hangingPunct="1">
              <a:lnSpc>
                <a:spcPct val="90000"/>
              </a:lnSpc>
              <a:buAutoNum type="arabicPeriod" startAt="5"/>
            </a:pPr>
            <a:r>
              <a:rPr lang="zh-CN" altLang="en-US" sz="2800" dirty="0">
                <a:latin typeface="微软雅黑" panose="020B0503020204020204" pitchFamily="34" charset="-122"/>
                <a:ea typeface="微软雅黑" panose="020B0503020204020204" pitchFamily="34" charset="-122"/>
              </a:rPr>
              <a:t>用户响应效能与数据运算均衡</a:t>
            </a:r>
            <a:endParaRPr lang="en-US" altLang="zh-CN" sz="2800" dirty="0">
              <a:latin typeface="微软雅黑" panose="020B0503020204020204" pitchFamily="34" charset="-122"/>
              <a:ea typeface="微软雅黑" panose="020B0503020204020204" pitchFamily="34" charset="-122"/>
            </a:endParaRPr>
          </a:p>
          <a:p>
            <a:pPr marL="514350" indent="-514350" eaLnBrk="1" hangingPunct="1">
              <a:lnSpc>
                <a:spcPct val="90000"/>
              </a:lnSpc>
              <a:buAutoNum type="arabicPeriod" startAt="5"/>
            </a:pPr>
            <a:r>
              <a:rPr lang="zh-CN" altLang="en-US" sz="2800" dirty="0"/>
              <a:t>机器学习</a:t>
            </a:r>
            <a:endParaRPr lang="zh-CN" altLang="en-US" sz="28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DB5D53B1-B7FB-427C-8F30-731166780227}"/>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.1.5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开发与应用</a:t>
            </a:r>
          </a:p>
        </p:txBody>
      </p:sp>
    </p:spTree>
    <p:extLst>
      <p:ext uri="{BB962C8B-B14F-4D97-AF65-F5344CB8AC3E}">
        <p14:creationId xmlns:p14="http://schemas.microsoft.com/office/powerpoint/2010/main" val="2558226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p:txBody>
          <a:bodyPr>
            <a:normAutofit/>
          </a:bodyPr>
          <a:lstStyle/>
          <a:p>
            <a:pPr eaLnBrk="1" hangingPunct="1"/>
            <a:r>
              <a:rPr lang="zh-CN" altLang="en-US" dirty="0"/>
              <a:t>线程缺点</a:t>
            </a:r>
          </a:p>
        </p:txBody>
      </p:sp>
      <p:sp>
        <p:nvSpPr>
          <p:cNvPr id="26628" name="Rectangle 3"/>
          <p:cNvSpPr>
            <a:spLocks noGrp="1" noChangeArrowheads="1"/>
          </p:cNvSpPr>
          <p:nvPr>
            <p:ph idx="9"/>
          </p:nvPr>
        </p:nvSpPr>
        <p:spPr/>
        <p:txBody>
          <a:bodyPr>
            <a:normAutofit/>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线程上下文信息消耗计算机资源</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线程上下文切换过程，线程会带来资源特殊要求和潜在冲突。如果线程过多，系统管理线程的负担会加大，则其中大多数线程都不会产生明显的进度</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线程控制代码非常复杂，并可能产生许多</a:t>
            </a:r>
            <a:r>
              <a:rPr lang="en-US" altLang="zh-CN" sz="2800" dirty="0">
                <a:latin typeface="微软雅黑" panose="020B0503020204020204" pitchFamily="34" charset="-122"/>
                <a:ea typeface="微软雅黑" panose="020B0503020204020204" pitchFamily="34" charset="-122"/>
              </a:rPr>
              <a:t>bug</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线程的非正常终结会造成资源浪费影响系统的运行性能</a:t>
            </a:r>
          </a:p>
        </p:txBody>
      </p:sp>
      <p:sp>
        <p:nvSpPr>
          <p:cNvPr id="4" name="文本框 3">
            <a:extLst>
              <a:ext uri="{FF2B5EF4-FFF2-40B4-BE49-F238E27FC236}">
                <a16:creationId xmlns:a16="http://schemas.microsoft.com/office/drawing/2014/main" id="{C95C26E5-D35C-4FEC-876D-BD8271BF64F1}"/>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.1.5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开发与应用</a:t>
            </a:r>
          </a:p>
        </p:txBody>
      </p:sp>
    </p:spTree>
    <p:extLst>
      <p:ext uri="{BB962C8B-B14F-4D97-AF65-F5344CB8AC3E}">
        <p14:creationId xmlns:p14="http://schemas.microsoft.com/office/powerpoint/2010/main" val="18963199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p:txBody>
          <a:bodyPr>
            <a:normAutofit/>
          </a:bodyPr>
          <a:lstStyle/>
          <a:p>
            <a:pPr eaLnBrk="1" hangingPunct="1"/>
            <a:r>
              <a:rPr lang="en-US" altLang="zh-CN" dirty="0"/>
              <a:t>Cache</a:t>
            </a:r>
            <a:r>
              <a:rPr lang="zh-CN" altLang="en-US" dirty="0"/>
              <a:t>与提升多线程效率</a:t>
            </a:r>
          </a:p>
        </p:txBody>
      </p:sp>
      <p:sp>
        <p:nvSpPr>
          <p:cNvPr id="26628" name="Rectangle 3"/>
          <p:cNvSpPr>
            <a:spLocks noGrp="1" noChangeArrowheads="1"/>
          </p:cNvSpPr>
          <p:nvPr>
            <p:ph idx="9"/>
          </p:nvPr>
        </p:nvSpPr>
        <p:spPr/>
        <p:txBody>
          <a:bodyPr>
            <a:normAutofit lnSpcReduction="10000"/>
          </a:bodyPr>
          <a:lstStyle/>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t>https://www.pcmag.com/encyclopedia/term/cache</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t>https://www.pcmag.com/encyclopedia/term/cache-line</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en-US" altLang="zh-CN" sz="2000" dirty="0">
                <a:latin typeface="微软雅黑" panose="020B0503020204020204" pitchFamily="34" charset="-122"/>
                <a:ea typeface="微软雅黑" panose="020B0503020204020204" pitchFamily="34" charset="-122"/>
              </a:rPr>
              <a:t> https://open-cas.github.io/cache_line.html</a:t>
            </a:r>
          </a:p>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t>https://software.intel.com/content/www/us/en/develop/articles/coding-for-performance-data-alignment-and-structures.html</a:t>
            </a:r>
          </a:p>
          <a:p>
            <a:pPr>
              <a:lnSpc>
                <a:spcPct val="125000"/>
              </a:lnSpc>
            </a:pPr>
            <a:r>
              <a:rPr lang="en-US" altLang="zh-CN" sz="2000" dirty="0">
                <a:latin typeface="微软雅黑" panose="020B0503020204020204" pitchFamily="34" charset="-122"/>
                <a:ea typeface="微软雅黑" panose="020B0503020204020204" pitchFamily="34" charset="-122"/>
              </a:rPr>
              <a:t> </a:t>
            </a:r>
            <a:r>
              <a:rPr lang="en-US" altLang="zh-CN" sz="2000" dirty="0"/>
              <a:t>https://stackoverflow.com/questions/14707803/line-size-of-l1-and-l2-caches</a:t>
            </a:r>
          </a:p>
          <a:p>
            <a:pPr>
              <a:lnSpc>
                <a:spcPct val="125000"/>
              </a:lnSpc>
            </a:pPr>
            <a:r>
              <a:rPr lang="en-US" altLang="zh-CN" sz="2000" dirty="0"/>
              <a:t> https://community.intel.com/t5/Intel-oneAPI-Threading-Building/cache-size/td-p/903871</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t> https://www.cnblogs.com/gujiangtaoFuture/articles/11163844.html</a:t>
            </a:r>
          </a:p>
          <a:p>
            <a:pPr>
              <a:lnSpc>
                <a:spcPct val="125000"/>
              </a:lnSpc>
            </a:pPr>
            <a:r>
              <a:rPr lang="en-US" altLang="zh-CN" sz="2000" dirty="0">
                <a:latin typeface="微软雅黑" panose="020B0503020204020204" pitchFamily="34" charset="-122"/>
                <a:ea typeface="微软雅黑" panose="020B0503020204020204" pitchFamily="34" charset="-122"/>
              </a:rPr>
              <a:t> </a:t>
            </a:r>
            <a:r>
              <a:rPr lang="en-US" altLang="zh-CN" sz="2000" dirty="0"/>
              <a:t>https://blog.csdn.net/weixin_43618070/article/details/89206134</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t> https://www.cnblogs.com/gujiangtaoFuture/articles/11163844.html</a:t>
            </a:r>
          </a:p>
        </p:txBody>
      </p:sp>
      <p:sp>
        <p:nvSpPr>
          <p:cNvPr id="4" name="文本框 3">
            <a:extLst>
              <a:ext uri="{FF2B5EF4-FFF2-40B4-BE49-F238E27FC236}">
                <a16:creationId xmlns:a16="http://schemas.microsoft.com/office/drawing/2014/main" id="{B327E38C-2166-424C-A29C-892299585080}"/>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.1.5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开发与应用</a:t>
            </a:r>
          </a:p>
        </p:txBody>
      </p:sp>
    </p:spTree>
    <p:extLst>
      <p:ext uri="{BB962C8B-B14F-4D97-AF65-F5344CB8AC3E}">
        <p14:creationId xmlns:p14="http://schemas.microsoft.com/office/powerpoint/2010/main" val="19874707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633171978"/>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r>
              <a:rPr lang="zh-CN" altLang="en-US" dirty="0"/>
              <a:t>内容提要 </a:t>
            </a:r>
            <a:r>
              <a:rPr lang="en-US" altLang="zh-CN" sz="3100" dirty="0"/>
              <a:t>-</a:t>
            </a:r>
            <a:r>
              <a:rPr lang="zh-CN" altLang="en-US" sz="3100" dirty="0"/>
              <a:t>线程间通信与同步</a:t>
            </a:r>
          </a:p>
        </p:txBody>
      </p:sp>
      <p:grpSp>
        <p:nvGrpSpPr>
          <p:cNvPr id="6" name="组合 5">
            <a:extLst>
              <a:ext uri="{FF2B5EF4-FFF2-40B4-BE49-F238E27FC236}">
                <a16:creationId xmlns:a16="http://schemas.microsoft.com/office/drawing/2014/main" id="{6BEA75C6-099A-4731-A7F9-58382121F2E9}"/>
              </a:ext>
            </a:extLst>
          </p:cNvPr>
          <p:cNvGrpSpPr/>
          <p:nvPr/>
        </p:nvGrpSpPr>
        <p:grpSpPr>
          <a:xfrm>
            <a:off x="4325920" y="2515539"/>
            <a:ext cx="5725336" cy="863466"/>
            <a:chOff x="1583817" y="2683"/>
            <a:chExt cx="5698143" cy="599239"/>
          </a:xfrm>
        </p:grpSpPr>
        <p:sp>
          <p:nvSpPr>
            <p:cNvPr id="7" name="箭头: 五边形 6">
              <a:extLst>
                <a:ext uri="{FF2B5EF4-FFF2-40B4-BE49-F238E27FC236}">
                  <a16:creationId xmlns:a16="http://schemas.microsoft.com/office/drawing/2014/main" id="{41A28E4B-C676-4108-B060-DF3B8E8DFE3F}"/>
                </a:ext>
              </a:extLst>
            </p:cNvPr>
            <p:cNvSpPr/>
            <p:nvPr/>
          </p:nvSpPr>
          <p:spPr>
            <a:xfrm rot="10800000">
              <a:off x="1583817" y="2683"/>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74072D19-855E-4954-B6B8-7A4DE07DB8AA}"/>
                </a:ext>
              </a:extLst>
            </p:cNvPr>
            <p:cNvSpPr txBox="1"/>
            <p:nvPr/>
          </p:nvSpPr>
          <p:spPr>
            <a:xfrm>
              <a:off x="1725214" y="7641"/>
              <a:ext cx="5556746"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marR="0" lvl="0" indent="0" algn="l" defTabSz="889000" rtl="0" eaLnBrk="1" fontAlgn="auto" latinLnBrk="0" hangingPunct="1">
                <a:lnSpc>
                  <a:spcPct val="90000"/>
                </a:lnSpc>
                <a:spcBef>
                  <a:spcPct val="0"/>
                </a:spcBef>
                <a:spcAft>
                  <a:spcPct val="35000"/>
                </a:spcAft>
                <a:buClrTx/>
                <a:buSzTx/>
                <a:buFontTx/>
                <a:buNone/>
                <a:tabLst/>
                <a:defRPr/>
              </a:pPr>
              <a:r>
                <a:rPr kumimoji="0" lang="en-US" altLang="zh-CN" sz="2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  3.2 </a:t>
              </a:r>
              <a:r>
                <a:rPr kumimoji="0" lang="zh-CN" altLang="en-US" sz="2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线程跨域访问</a:t>
              </a:r>
            </a:p>
          </p:txBody>
        </p:sp>
      </p:grpSp>
    </p:spTree>
    <p:extLst>
      <p:ext uri="{BB962C8B-B14F-4D97-AF65-F5344CB8AC3E}">
        <p14:creationId xmlns:p14="http://schemas.microsoft.com/office/powerpoint/2010/main" val="35183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6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27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28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29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3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31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32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33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949620" y="514069"/>
            <a:ext cx="6481763" cy="693737"/>
          </a:xfrm>
        </p:spPr>
        <p:txBody>
          <a:bodyPr>
            <a:normAutofit/>
          </a:bodyPr>
          <a:lstStyle/>
          <a:p>
            <a:pPr algn="ctr" eaLnBrk="1" hangingPunct="1"/>
            <a:r>
              <a:rPr lang="en-US" altLang="zh-CN" dirty="0"/>
              <a:t>3.2 </a:t>
            </a:r>
            <a:r>
              <a:rPr lang="zh-CN" altLang="en-US" dirty="0"/>
              <a:t>线程跨域访问</a:t>
            </a:r>
          </a:p>
        </p:txBody>
      </p:sp>
      <p:sp>
        <p:nvSpPr>
          <p:cNvPr id="2" name="矩形 1"/>
          <p:cNvSpPr/>
          <p:nvPr/>
        </p:nvSpPr>
        <p:spPr>
          <a:xfrm>
            <a:off x="279672" y="1491803"/>
            <a:ext cx="6448517" cy="4185761"/>
          </a:xfrm>
          <a:prstGeom prst="rect">
            <a:avLst/>
          </a:prstGeom>
        </p:spPr>
        <p:txBody>
          <a:bodyPr wrap="square">
            <a:spAutoFit/>
          </a:bodyPr>
          <a:lstStyle/>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界面中的控件（</a:t>
            </a:r>
            <a:r>
              <a:rPr lang="en-US" altLang="zh-CN" dirty="0">
                <a:solidFill>
                  <a:srgbClr val="002060"/>
                </a:solidFill>
                <a:latin typeface="微软雅黑" panose="020B0503020204020204" pitchFamily="34" charset="-122"/>
                <a:ea typeface="微软雅黑" panose="020B0503020204020204" pitchFamily="34" charset="-122"/>
              </a:rPr>
              <a:t>textBox1</a:t>
            </a:r>
            <a:r>
              <a:rPr lang="zh-CN" altLang="en-US" dirty="0">
                <a:solidFill>
                  <a:srgbClr val="002060"/>
                </a:solidFill>
                <a:latin typeface="微软雅黑" panose="020B0503020204020204" pitchFamily="34" charset="-122"/>
                <a:ea typeface="微软雅黑" panose="020B0503020204020204" pitchFamily="34" charset="-122"/>
              </a:rPr>
              <a:t>等）是由主线程创建的，</a:t>
            </a:r>
            <a:r>
              <a:rPr lang="en-US" altLang="zh-CN" dirty="0">
                <a:solidFill>
                  <a:srgbClr val="002060"/>
                </a:solidFill>
                <a:latin typeface="微软雅黑" panose="020B0503020204020204" pitchFamily="34" charset="-122"/>
                <a:ea typeface="微软雅黑" panose="020B0503020204020204" pitchFamily="34" charset="-122"/>
              </a:rPr>
              <a:t>thread</a:t>
            </a:r>
            <a:r>
              <a:rPr lang="zh-CN" altLang="en-US" dirty="0">
                <a:solidFill>
                  <a:srgbClr val="002060"/>
                </a:solidFill>
                <a:latin typeface="微软雅黑" panose="020B0503020204020204" pitchFamily="34" charset="-122"/>
                <a:ea typeface="微软雅黑" panose="020B0503020204020204" pitchFamily="34" charset="-122"/>
              </a:rPr>
              <a:t>线程是另外创建的一个线程，在</a:t>
            </a:r>
            <a:r>
              <a:rPr lang="en-US" altLang="zh-CN" dirty="0">
                <a:solidFill>
                  <a:srgbClr val="002060"/>
                </a:solidFill>
                <a:latin typeface="微软雅黑" panose="020B0503020204020204" pitchFamily="34" charset="-122"/>
                <a:ea typeface="微软雅黑" panose="020B0503020204020204" pitchFamily="34" charset="-122"/>
              </a:rPr>
              <a:t>.NET</a:t>
            </a:r>
            <a:r>
              <a:rPr lang="zh-CN" altLang="en-US" dirty="0">
                <a:solidFill>
                  <a:srgbClr val="002060"/>
                </a:solidFill>
                <a:latin typeface="微软雅黑" panose="020B0503020204020204" pitchFamily="34" charset="-122"/>
                <a:ea typeface="微软雅黑" panose="020B0503020204020204" pitchFamily="34" charset="-122"/>
              </a:rPr>
              <a:t>上执行的是托管代码，</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强制要求这些代码必须是线程安全的，即不允许跨线程访问</a:t>
            </a:r>
            <a:r>
              <a:rPr lang="en-US" altLang="zh-CN" dirty="0">
                <a:solidFill>
                  <a:srgbClr val="002060"/>
                </a:solidFill>
                <a:latin typeface="微软雅黑" panose="020B0503020204020204" pitchFamily="34" charset="-122"/>
                <a:ea typeface="微软雅黑" panose="020B0503020204020204" pitchFamily="34" charset="-122"/>
              </a:rPr>
              <a:t>Windows</a:t>
            </a:r>
            <a:r>
              <a:rPr lang="zh-CN" altLang="en-US" dirty="0">
                <a:solidFill>
                  <a:srgbClr val="002060"/>
                </a:solidFill>
                <a:latin typeface="微软雅黑" panose="020B0503020204020204" pitchFamily="34" charset="-122"/>
                <a:ea typeface="微软雅黑" panose="020B0503020204020204" pitchFamily="34" charset="-122"/>
              </a:rPr>
              <a:t>窗体的控件；</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在遵守</a:t>
            </a:r>
            <a:r>
              <a:rPr lang="en-US" altLang="zh-CN" dirty="0">
                <a:solidFill>
                  <a:srgbClr val="002060"/>
                </a:solidFill>
                <a:latin typeface="微软雅黑" panose="020B0503020204020204" pitchFamily="34" charset="-122"/>
                <a:ea typeface="微软雅黑" panose="020B0503020204020204" pitchFamily="34" charset="-122"/>
              </a:rPr>
              <a:t>.NET</a:t>
            </a:r>
            <a:r>
              <a:rPr lang="zh-CN" altLang="en-US" dirty="0">
                <a:solidFill>
                  <a:srgbClr val="002060"/>
                </a:solidFill>
                <a:latin typeface="微软雅黑" panose="020B0503020204020204" pitchFamily="34" charset="-122"/>
                <a:ea typeface="微软雅黑" panose="020B0503020204020204" pitchFamily="34" charset="-122"/>
              </a:rPr>
              <a:t>安全标准的前提下，实现从一个线程成功地访问另一个线程创建的控件，要使用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的方法回调机制</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的方法回调机制，也是建立在委托基础上的，下面给出它的典型实现过程</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a:solidFill>
                  <a:srgbClr val="002060"/>
                </a:solidFill>
                <a:latin typeface="微软雅黑" panose="020B0503020204020204" pitchFamily="34" charset="-122"/>
                <a:ea typeface="微软雅黑" panose="020B0503020204020204" pitchFamily="34" charset="-122"/>
              </a:rPr>
              <a:t>定义、声明回调</a:t>
            </a: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a:solidFill>
                  <a:srgbClr val="002060"/>
                </a:solidFill>
                <a:latin typeface="微软雅黑" panose="020B0503020204020204" pitchFamily="34" charset="-122"/>
                <a:ea typeface="微软雅黑" panose="020B0503020204020204" pitchFamily="34" charset="-122"/>
              </a:rPr>
              <a:t>初始化回调方法</a:t>
            </a: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a:solidFill>
                  <a:srgbClr val="002060"/>
                </a:solidFill>
                <a:latin typeface="微软雅黑" panose="020B0503020204020204" pitchFamily="34" charset="-122"/>
                <a:ea typeface="微软雅黑" panose="020B0503020204020204" pitchFamily="34" charset="-122"/>
              </a:rPr>
              <a:t>触发对象操作</a:t>
            </a: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p"/>
            </a:pP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433523" y="3368802"/>
            <a:ext cx="5466471" cy="1169551"/>
          </a:xfrm>
          <a:prstGeom prst="rect">
            <a:avLst/>
          </a:prstGeom>
          <a:solidFill>
            <a:schemeClr val="tx1"/>
          </a:solidFill>
        </p:spPr>
        <p:txBody>
          <a:bodyPr wrap="square" rtlCol="0">
            <a:spAutoFit/>
          </a:bodyPr>
          <a:lstStyle/>
          <a:p>
            <a:pPr lvl="1"/>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定义回调 </a:t>
            </a:r>
            <a:endParaRPr lang="en-US" altLang="zh-CN" dirty="0">
              <a:solidFill>
                <a:schemeClr val="bg1"/>
              </a:solidFill>
              <a:latin typeface="Consolas" panose="020B0609020204030204" pitchFamily="49" charset="0"/>
            </a:endParaRPr>
          </a:p>
          <a:p>
            <a:pPr lvl="1"/>
            <a:r>
              <a:rPr lang="en-US" altLang="zh-CN" dirty="0">
                <a:solidFill>
                  <a:schemeClr val="bg1"/>
                </a:solidFill>
                <a:latin typeface="Consolas" panose="020B0609020204030204" pitchFamily="49" charset="0"/>
              </a:rPr>
              <a:t>private delegate void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(Type para); </a:t>
            </a:r>
          </a:p>
          <a:p>
            <a:pPr lvl="1"/>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声明回调 </a:t>
            </a:r>
            <a:endParaRPr lang="en-US" altLang="zh-CN" dirty="0">
              <a:solidFill>
                <a:schemeClr val="bg1"/>
              </a:solidFill>
              <a:latin typeface="Consolas" panose="020B0609020204030204" pitchFamily="49" charset="0"/>
            </a:endParaRPr>
          </a:p>
          <a:p>
            <a:pPr lvl="1"/>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a:t>
            </a:r>
          </a:p>
          <a:p>
            <a:endParaRPr lang="zh-CN" altLang="en-US" dirty="0">
              <a:solidFill>
                <a:schemeClr val="bg1"/>
              </a:solidFill>
              <a:latin typeface="Consolas" panose="020B0609020204030204" pitchFamily="49" charset="0"/>
            </a:endParaRPr>
          </a:p>
        </p:txBody>
      </p:sp>
      <p:sp>
        <p:nvSpPr>
          <p:cNvPr id="4" name="文本框 3"/>
          <p:cNvSpPr txBox="1"/>
          <p:nvPr/>
        </p:nvSpPr>
        <p:spPr>
          <a:xfrm>
            <a:off x="2433522" y="4634811"/>
            <a:ext cx="5466471" cy="523220"/>
          </a:xfrm>
          <a:prstGeom prst="rect">
            <a:avLst/>
          </a:prstGeom>
          <a:solidFill>
            <a:schemeClr val="tx1"/>
          </a:solidFill>
        </p:spPr>
        <p:txBody>
          <a:bodyPr wrap="square" rtlCol="0">
            <a:spAutoFit/>
          </a:bodyPr>
          <a:lstStyle/>
          <a:p>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=new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DoSomeMethod</a:t>
            </a:r>
            <a:r>
              <a:rPr lang="en-US" altLang="zh-CN" dirty="0">
                <a:solidFill>
                  <a:schemeClr val="bg1"/>
                </a:solidFill>
                <a:latin typeface="Consolas" panose="020B0609020204030204" pitchFamily="49" charset="0"/>
              </a:rPr>
              <a:t>);</a:t>
            </a:r>
          </a:p>
          <a:p>
            <a:r>
              <a:rPr lang="zh-CN" altLang="en-US" dirty="0">
                <a:solidFill>
                  <a:schemeClr val="bg1"/>
                </a:solidFill>
                <a:latin typeface="Consolas" panose="020B0609020204030204" pitchFamily="49" charset="0"/>
              </a:rPr>
              <a:t>或</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DoSomeMethod</a:t>
            </a:r>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
        <p:nvSpPr>
          <p:cNvPr id="5" name="文本框 4"/>
          <p:cNvSpPr txBox="1"/>
          <p:nvPr/>
        </p:nvSpPr>
        <p:spPr>
          <a:xfrm>
            <a:off x="2433522" y="5612557"/>
            <a:ext cx="5466471" cy="523220"/>
          </a:xfrm>
          <a:prstGeom prst="rect">
            <a:avLst/>
          </a:prstGeom>
          <a:solidFill>
            <a:schemeClr val="tx1"/>
          </a:solidFill>
        </p:spPr>
        <p:txBody>
          <a:bodyPr wrap="square" rtlCol="0">
            <a:spAutoFit/>
          </a:bodyPr>
          <a:lstStyle/>
          <a:p>
            <a:r>
              <a:rPr lang="zh-CN" altLang="en-US" dirty="0">
                <a:solidFill>
                  <a:schemeClr val="bg1"/>
                </a:solidFill>
                <a:latin typeface="Consolas" panose="020B0609020204030204" pitchFamily="49" charset="0"/>
              </a:rPr>
              <a:t>控件</a:t>
            </a:r>
            <a:r>
              <a:rPr lang="en-US" altLang="zh-CN" dirty="0" err="1">
                <a:solidFill>
                  <a:schemeClr val="bg1"/>
                </a:solidFill>
                <a:latin typeface="Consolas" panose="020B0609020204030204" pitchFamily="49" charset="0"/>
              </a:rPr>
              <a:t>obj.Invoke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doSomeCallBack,arg</a:t>
            </a:r>
            <a:r>
              <a:rPr lang="en-US" altLang="zh-CN" dirty="0">
                <a:solidFill>
                  <a:schemeClr val="bg1"/>
                </a:solidFill>
                <a:latin typeface="Consolas" panose="020B0609020204030204" pitchFamily="49" charset="0"/>
              </a:rPr>
              <a:t>);</a:t>
            </a:r>
          </a:p>
          <a:p>
            <a:r>
              <a:rPr lang="zh-CN" altLang="en-US" dirty="0">
                <a:solidFill>
                  <a:schemeClr val="bg1"/>
                </a:solidFill>
                <a:latin typeface="Consolas" panose="020B0609020204030204" pitchFamily="49" charset="0"/>
              </a:rPr>
              <a:t>或控件</a:t>
            </a:r>
            <a:r>
              <a:rPr lang="en-US" altLang="zh-CN" dirty="0" err="1">
                <a:solidFill>
                  <a:schemeClr val="bg1"/>
                </a:solidFill>
                <a:latin typeface="Consolas" panose="020B0609020204030204" pitchFamily="49" charset="0"/>
              </a:rPr>
              <a:t>obj.Dispatcher.Invoke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doSomeCallBack,arg</a:t>
            </a:r>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
        <p:nvSpPr>
          <p:cNvPr id="6" name="矩形 5">
            <a:extLst>
              <a:ext uri="{FF2B5EF4-FFF2-40B4-BE49-F238E27FC236}">
                <a16:creationId xmlns:a16="http://schemas.microsoft.com/office/drawing/2014/main" id="{C70CE0A7-BD91-4AA0-88ED-DB5E5357B666}"/>
              </a:ext>
            </a:extLst>
          </p:cNvPr>
          <p:cNvSpPr/>
          <p:nvPr/>
        </p:nvSpPr>
        <p:spPr>
          <a:xfrm>
            <a:off x="4891436" y="6132090"/>
            <a:ext cx="6167779" cy="338554"/>
          </a:xfrm>
          <a:prstGeom prst="rect">
            <a:avLst/>
          </a:prstGeom>
        </p:spPr>
        <p:txBody>
          <a:bodyPr wrap="none">
            <a:spAutoFit/>
          </a:bodyPr>
          <a:lstStyle/>
          <a:p>
            <a:r>
              <a:rPr lang="en-US" altLang="zh-CN" sz="1600" dirty="0">
                <a:solidFill>
                  <a:srgbClr val="002060"/>
                </a:solidFill>
                <a:latin typeface="微软雅黑" panose="020B0503020204020204" pitchFamily="34" charset="-122"/>
                <a:ea typeface="微软雅黑" panose="020B0503020204020204" pitchFamily="34" charset="-122"/>
              </a:rPr>
              <a:t>Invoke</a:t>
            </a:r>
            <a:r>
              <a:rPr lang="zh-CN" altLang="en-US" sz="1600" dirty="0">
                <a:solidFill>
                  <a:srgbClr val="002060"/>
                </a:solidFill>
                <a:latin typeface="微软雅黑" panose="020B0503020204020204" pitchFamily="34" charset="-122"/>
                <a:ea typeface="微软雅黑" panose="020B0503020204020204" pitchFamily="34" charset="-122"/>
              </a:rPr>
              <a:t>方法会顺着控件树向上搜索，直到找到创建控件的那个线程</a:t>
            </a:r>
          </a:p>
        </p:txBody>
      </p:sp>
      <p:sp>
        <p:nvSpPr>
          <p:cNvPr id="8" name="矩形 7">
            <a:extLst>
              <a:ext uri="{FF2B5EF4-FFF2-40B4-BE49-F238E27FC236}">
                <a16:creationId xmlns:a16="http://schemas.microsoft.com/office/drawing/2014/main" id="{F823DBC5-A4E9-4917-8F3B-3E8A6334FC0E}"/>
              </a:ext>
            </a:extLst>
          </p:cNvPr>
          <p:cNvSpPr/>
          <p:nvPr/>
        </p:nvSpPr>
        <p:spPr>
          <a:xfrm>
            <a:off x="5979502" y="1967603"/>
            <a:ext cx="5505546" cy="338554"/>
          </a:xfrm>
          <a:prstGeom prst="rect">
            <a:avLst/>
          </a:prstGeom>
        </p:spPr>
        <p:txBody>
          <a:bodyPr wrap="none">
            <a:spAutoFit/>
          </a:bodyPr>
          <a:lstStyle/>
          <a:p>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防止一个线程在重画控件，另一个线程修改控件上的文字</a:t>
            </a:r>
          </a:p>
        </p:txBody>
      </p:sp>
      <p:sp>
        <p:nvSpPr>
          <p:cNvPr id="7" name="矩形 6">
            <a:extLst>
              <a:ext uri="{FF2B5EF4-FFF2-40B4-BE49-F238E27FC236}">
                <a16:creationId xmlns:a16="http://schemas.microsoft.com/office/drawing/2014/main" id="{D7F115A9-E0B3-4B96-9328-64771A580018}"/>
              </a:ext>
            </a:extLst>
          </p:cNvPr>
          <p:cNvSpPr/>
          <p:nvPr/>
        </p:nvSpPr>
        <p:spPr>
          <a:xfrm>
            <a:off x="7918971" y="5385176"/>
            <a:ext cx="4114140" cy="584775"/>
          </a:xfrm>
          <a:prstGeom prst="rect">
            <a:avLst/>
          </a:prstGeom>
        </p:spPr>
        <p:txBody>
          <a:bodyPr wrap="none">
            <a:spAutoFit/>
          </a:bodyPr>
          <a:lstStyle/>
          <a:p>
            <a:r>
              <a:rPr lang="en-US" altLang="zh-CN" sz="1600" dirty="0">
                <a:solidFill>
                  <a:srgbClr val="002060"/>
                </a:solidFill>
                <a:latin typeface="微软雅黑" panose="020B0503020204020204" pitchFamily="34" charset="-122"/>
                <a:ea typeface="微软雅黑" panose="020B0503020204020204" pitchFamily="34" charset="-122"/>
              </a:rPr>
              <a:t>Invoke </a:t>
            </a:r>
            <a:r>
              <a:rPr lang="zh-CN" altLang="en-US" sz="1600" dirty="0">
                <a:solidFill>
                  <a:srgbClr val="002060"/>
                </a:solidFill>
                <a:latin typeface="微软雅黑" panose="020B0503020204020204" pitchFamily="34" charset="-122"/>
                <a:ea typeface="微软雅黑" panose="020B0503020204020204" pitchFamily="34" charset="-122"/>
              </a:rPr>
              <a:t>类似</a:t>
            </a:r>
            <a:r>
              <a:rPr lang="en-US" altLang="zh-CN" sz="1600" dirty="0">
                <a:solidFill>
                  <a:srgbClr val="002060"/>
                </a:solidFill>
                <a:latin typeface="微软雅黑" panose="020B0503020204020204" pitchFamily="34" charset="-122"/>
                <a:ea typeface="微软雅黑" panose="020B0503020204020204" pitchFamily="34" charset="-122"/>
              </a:rPr>
              <a:t>C++</a:t>
            </a:r>
            <a:r>
              <a:rPr lang="zh-CN" altLang="en-US" sz="1600" dirty="0">
                <a:solidFill>
                  <a:srgbClr val="002060"/>
                </a:solidFill>
                <a:latin typeface="微软雅黑" panose="020B0503020204020204" pitchFamily="34" charset="-122"/>
                <a:ea typeface="微软雅黑" panose="020B0503020204020204" pitchFamily="34" charset="-122"/>
              </a:rPr>
              <a:t>中的</a:t>
            </a:r>
            <a:r>
              <a:rPr lang="en-US" altLang="zh-CN" sz="1600" dirty="0" err="1">
                <a:solidFill>
                  <a:srgbClr val="002060"/>
                </a:solidFill>
                <a:latin typeface="微软雅黑" panose="020B0503020204020204" pitchFamily="34" charset="-122"/>
                <a:ea typeface="微软雅黑" panose="020B0503020204020204" pitchFamily="34" charset="-122"/>
              </a:rPr>
              <a:t>SendMessage</a:t>
            </a:r>
            <a:r>
              <a:rPr lang="en-US" altLang="zh-CN" sz="1600" dirty="0">
                <a:solidFill>
                  <a:srgbClr val="002060"/>
                </a:solidFill>
                <a:latin typeface="微软雅黑" panose="020B0503020204020204" pitchFamily="34" charset="-122"/>
                <a:ea typeface="微软雅黑" panose="020B0503020204020204" pitchFamily="34" charset="-122"/>
              </a:rPr>
              <a:t> </a:t>
            </a:r>
            <a:r>
              <a:rPr lang="zh-CN" altLang="en-US" sz="1600" dirty="0">
                <a:solidFill>
                  <a:srgbClr val="002060"/>
                </a:solidFill>
                <a:latin typeface="微软雅黑" panose="020B0503020204020204" pitchFamily="34" charset="-122"/>
                <a:ea typeface="微软雅黑" panose="020B0503020204020204" pitchFamily="34" charset="-122"/>
              </a:rPr>
              <a:t>同步</a:t>
            </a:r>
            <a:endParaRPr lang="en-US" altLang="zh-CN" sz="1600" dirty="0">
              <a:solidFill>
                <a:srgbClr val="002060"/>
              </a:solidFill>
              <a:latin typeface="微软雅黑" panose="020B0503020204020204" pitchFamily="34" charset="-122"/>
              <a:ea typeface="微软雅黑" panose="020B0503020204020204" pitchFamily="34" charset="-122"/>
            </a:endParaRPr>
          </a:p>
          <a:p>
            <a:r>
              <a:rPr lang="en-US" altLang="zh-CN" sz="1600" dirty="0" err="1">
                <a:solidFill>
                  <a:srgbClr val="002060"/>
                </a:solidFill>
                <a:latin typeface="微软雅黑" panose="020B0503020204020204" pitchFamily="34" charset="-122"/>
                <a:ea typeface="微软雅黑" panose="020B0503020204020204" pitchFamily="34" charset="-122"/>
              </a:rPr>
              <a:t>BeginInvoke</a:t>
            </a:r>
            <a:r>
              <a:rPr lang="en-US" altLang="zh-CN" sz="1600" dirty="0">
                <a:solidFill>
                  <a:srgbClr val="002060"/>
                </a:solidFill>
                <a:latin typeface="微软雅黑" panose="020B0503020204020204" pitchFamily="34" charset="-122"/>
                <a:ea typeface="微软雅黑" panose="020B0503020204020204" pitchFamily="34" charset="-122"/>
              </a:rPr>
              <a:t> </a:t>
            </a:r>
            <a:r>
              <a:rPr lang="zh-CN" altLang="en-US" sz="1600" dirty="0">
                <a:solidFill>
                  <a:srgbClr val="002060"/>
                </a:solidFill>
                <a:latin typeface="微软雅黑" panose="020B0503020204020204" pitchFamily="34" charset="-122"/>
                <a:ea typeface="微软雅黑" panose="020B0503020204020204" pitchFamily="34" charset="-122"/>
              </a:rPr>
              <a:t>类似</a:t>
            </a:r>
            <a:r>
              <a:rPr lang="en-US" altLang="zh-CN" sz="1600" dirty="0" err="1">
                <a:solidFill>
                  <a:srgbClr val="002060"/>
                </a:solidFill>
                <a:latin typeface="微软雅黑" panose="020B0503020204020204" pitchFamily="34" charset="-122"/>
                <a:ea typeface="微软雅黑" panose="020B0503020204020204" pitchFamily="34" charset="-122"/>
              </a:rPr>
              <a:t>PostMessage</a:t>
            </a:r>
            <a:r>
              <a:rPr lang="zh-CN" altLang="en-US" sz="1600" dirty="0">
                <a:solidFill>
                  <a:srgbClr val="002060"/>
                </a:solidFill>
                <a:latin typeface="微软雅黑" panose="020B0503020204020204" pitchFamily="34" charset="-122"/>
                <a:ea typeface="微软雅黑" panose="020B0503020204020204" pitchFamily="34" charset="-122"/>
              </a:rPr>
              <a:t> 异步</a:t>
            </a:r>
          </a:p>
        </p:txBody>
      </p:sp>
    </p:spTree>
    <p:extLst>
      <p:ext uri="{BB962C8B-B14F-4D97-AF65-F5344CB8AC3E}">
        <p14:creationId xmlns:p14="http://schemas.microsoft.com/office/powerpoint/2010/main" val="23883512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396726127"/>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r>
              <a:rPr lang="zh-CN" altLang="en-US" dirty="0"/>
              <a:t>内容提要 </a:t>
            </a:r>
            <a:r>
              <a:rPr lang="en-US" altLang="zh-CN" sz="3100" dirty="0"/>
              <a:t>-</a:t>
            </a:r>
            <a:r>
              <a:rPr lang="zh-CN" altLang="en-US" sz="3100" dirty="0"/>
              <a:t>线程间通信与同步</a:t>
            </a:r>
          </a:p>
        </p:txBody>
      </p:sp>
      <p:grpSp>
        <p:nvGrpSpPr>
          <p:cNvPr id="6" name="组合 5">
            <a:extLst>
              <a:ext uri="{FF2B5EF4-FFF2-40B4-BE49-F238E27FC236}">
                <a16:creationId xmlns:a16="http://schemas.microsoft.com/office/drawing/2014/main" id="{6BEA75C6-099A-4731-A7F9-58382121F2E9}"/>
              </a:ext>
            </a:extLst>
          </p:cNvPr>
          <p:cNvGrpSpPr/>
          <p:nvPr/>
        </p:nvGrpSpPr>
        <p:grpSpPr>
          <a:xfrm>
            <a:off x="4325920" y="3608540"/>
            <a:ext cx="5725336" cy="863466"/>
            <a:chOff x="1583817" y="2683"/>
            <a:chExt cx="5698143" cy="599239"/>
          </a:xfrm>
        </p:grpSpPr>
        <p:sp>
          <p:nvSpPr>
            <p:cNvPr id="7" name="箭头: 五边形 6">
              <a:extLst>
                <a:ext uri="{FF2B5EF4-FFF2-40B4-BE49-F238E27FC236}">
                  <a16:creationId xmlns:a16="http://schemas.microsoft.com/office/drawing/2014/main" id="{41A28E4B-C676-4108-B060-DF3B8E8DFE3F}"/>
                </a:ext>
              </a:extLst>
            </p:cNvPr>
            <p:cNvSpPr/>
            <p:nvPr/>
          </p:nvSpPr>
          <p:spPr>
            <a:xfrm rot="10800000">
              <a:off x="1583817" y="2683"/>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74072D19-855E-4954-B6B8-7A4DE07DB8AA}"/>
                </a:ext>
              </a:extLst>
            </p:cNvPr>
            <p:cNvSpPr txBox="1"/>
            <p:nvPr/>
          </p:nvSpPr>
          <p:spPr>
            <a:xfrm>
              <a:off x="1725214" y="7641"/>
              <a:ext cx="5556746"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marR="0" lvl="0" indent="0" algn="l" defTabSz="889000" rtl="0" eaLnBrk="1" fontAlgn="auto" latinLnBrk="0" hangingPunct="1">
                <a:lnSpc>
                  <a:spcPct val="90000"/>
                </a:lnSpc>
                <a:spcBef>
                  <a:spcPct val="0"/>
                </a:spcBef>
                <a:spcAft>
                  <a:spcPct val="35000"/>
                </a:spcAft>
                <a:buClrTx/>
                <a:buSzTx/>
                <a:buFontTx/>
                <a:buNone/>
                <a:tabLst/>
                <a:defRPr/>
              </a:pPr>
              <a:r>
                <a:rPr kumimoji="0" lang="en-US" altLang="zh-CN" sz="2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  3.3 </a:t>
              </a:r>
              <a:r>
                <a:rPr kumimoji="0" lang="zh-CN" altLang="en-US" sz="2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线程</a:t>
              </a:r>
              <a:r>
                <a:rPr lang="zh-CN" altLang="en-US" sz="2800" dirty="0">
                  <a:solidFill>
                    <a:srgbClr val="FFC000"/>
                  </a:solidFill>
                  <a:latin typeface="微软雅黑" panose="020B0503020204020204" pitchFamily="34" charset="-122"/>
                  <a:ea typeface="微软雅黑" panose="020B0503020204020204" pitchFamily="34" charset="-122"/>
                </a:rPr>
                <a:t>同步与异步</a:t>
              </a:r>
              <a:endParaRPr kumimoji="0" lang="zh-CN" altLang="en-US" sz="2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278557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6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27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28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29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3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31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32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33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6570190" y="2394699"/>
            <a:ext cx="3371267" cy="2873002"/>
          </a:xfrm>
          <a:prstGeom prst="roundRect">
            <a:avLst>
              <a:gd name="adj" fmla="val 707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idx="4294967295"/>
          </p:nvPr>
        </p:nvSpPr>
        <p:spPr>
          <a:xfrm>
            <a:off x="60894" y="1297756"/>
            <a:ext cx="5681599" cy="716783"/>
          </a:xfrm>
        </p:spPr>
        <p:txBody>
          <a:bodyPr>
            <a:normAutofit/>
          </a:bodyPr>
          <a:lstStyle/>
          <a:p>
            <a:pPr lvl="0"/>
            <a:r>
              <a:rPr lang="en-US" altLang="zh-CN" dirty="0"/>
              <a:t>3.3 </a:t>
            </a:r>
            <a:r>
              <a:rPr lang="zh-CN" altLang="en-US" dirty="0"/>
              <a:t>线程同步与异步调用</a:t>
            </a:r>
          </a:p>
        </p:txBody>
      </p:sp>
      <p:graphicFrame>
        <p:nvGraphicFramePr>
          <p:cNvPr id="8" name="图示 7"/>
          <p:cNvGraphicFramePr/>
          <p:nvPr>
            <p:extLst>
              <p:ext uri="{D42A27DB-BD31-4B8C-83A1-F6EECF244321}">
                <p14:modId xmlns:p14="http://schemas.microsoft.com/office/powerpoint/2010/main" val="2976650551"/>
              </p:ext>
            </p:extLst>
          </p:nvPr>
        </p:nvGraphicFramePr>
        <p:xfrm>
          <a:off x="6711417" y="2869308"/>
          <a:ext cx="3023005" cy="23648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圆角矩形 8"/>
          <p:cNvSpPr/>
          <p:nvPr/>
        </p:nvSpPr>
        <p:spPr>
          <a:xfrm>
            <a:off x="1687170" y="3683578"/>
            <a:ext cx="1036851" cy="50409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无期限</a:t>
            </a:r>
          </a:p>
        </p:txBody>
      </p:sp>
      <p:sp>
        <p:nvSpPr>
          <p:cNvPr id="11" name="文本框 10"/>
          <p:cNvSpPr txBox="1"/>
          <p:nvPr/>
        </p:nvSpPr>
        <p:spPr>
          <a:xfrm>
            <a:off x="7650529" y="2419335"/>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异步调用</a:t>
            </a:r>
          </a:p>
        </p:txBody>
      </p:sp>
      <p:sp>
        <p:nvSpPr>
          <p:cNvPr id="12" name="圆角矩形 11"/>
          <p:cNvSpPr/>
          <p:nvPr/>
        </p:nvSpPr>
        <p:spPr>
          <a:xfrm>
            <a:off x="2961472" y="2394699"/>
            <a:ext cx="3371267" cy="2892847"/>
          </a:xfrm>
          <a:prstGeom prst="roundRect">
            <a:avLst>
              <a:gd name="adj" fmla="val 707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图示 12"/>
          <p:cNvGraphicFramePr/>
          <p:nvPr>
            <p:extLst>
              <p:ext uri="{D42A27DB-BD31-4B8C-83A1-F6EECF244321}">
                <p14:modId xmlns:p14="http://schemas.microsoft.com/office/powerpoint/2010/main" val="2028978882"/>
              </p:ext>
            </p:extLst>
          </p:nvPr>
        </p:nvGraphicFramePr>
        <p:xfrm>
          <a:off x="3102699" y="2870956"/>
          <a:ext cx="3023005" cy="23648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文本框 13"/>
          <p:cNvSpPr txBox="1"/>
          <p:nvPr/>
        </p:nvSpPr>
        <p:spPr>
          <a:xfrm>
            <a:off x="4041811" y="2438237"/>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同步调用</a:t>
            </a:r>
          </a:p>
        </p:txBody>
      </p:sp>
      <p:sp>
        <p:nvSpPr>
          <p:cNvPr id="15" name="椭圆 14"/>
          <p:cNvSpPr/>
          <p:nvPr/>
        </p:nvSpPr>
        <p:spPr>
          <a:xfrm>
            <a:off x="2783798" y="3879552"/>
            <a:ext cx="117896" cy="112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97573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下箭头 6"/>
          <p:cNvSpPr/>
          <p:nvPr/>
        </p:nvSpPr>
        <p:spPr>
          <a:xfrm rot="10800000">
            <a:off x="5036364" y="1646218"/>
            <a:ext cx="1045029" cy="3729365"/>
          </a:xfrm>
          <a:prstGeom prst="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圆角矩形 5"/>
          <p:cNvSpPr/>
          <p:nvPr/>
        </p:nvSpPr>
        <p:spPr>
          <a:xfrm>
            <a:off x="5808130" y="2204837"/>
            <a:ext cx="1106393" cy="30882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圆角矩形 4"/>
          <p:cNvSpPr/>
          <p:nvPr/>
        </p:nvSpPr>
        <p:spPr>
          <a:xfrm>
            <a:off x="4225674" y="2204837"/>
            <a:ext cx="1088412" cy="30882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标题 1"/>
          <p:cNvSpPr>
            <a:spLocks noGrp="1"/>
          </p:cNvSpPr>
          <p:nvPr>
            <p:ph type="title" idx="4294967295"/>
          </p:nvPr>
        </p:nvSpPr>
        <p:spPr>
          <a:xfrm>
            <a:off x="228320" y="1168425"/>
            <a:ext cx="4556097" cy="696912"/>
          </a:xfrm>
        </p:spPr>
        <p:txBody>
          <a:bodyPr/>
          <a:lstStyle/>
          <a:p>
            <a:r>
              <a:rPr lang="zh-CN" altLang="en-US" dirty="0"/>
              <a:t>同步运行</a:t>
            </a:r>
          </a:p>
        </p:txBody>
      </p:sp>
      <p:graphicFrame>
        <p:nvGraphicFramePr>
          <p:cNvPr id="4" name="内容占位符 3"/>
          <p:cNvGraphicFramePr>
            <a:graphicFrameLocks noGrp="1"/>
          </p:cNvGraphicFramePr>
          <p:nvPr>
            <p:ph idx="4294967295"/>
            <p:extLst>
              <p:ext uri="{D42A27DB-BD31-4B8C-83A1-F6EECF244321}">
                <p14:modId xmlns:p14="http://schemas.microsoft.com/office/powerpoint/2010/main" val="3271064247"/>
              </p:ext>
            </p:extLst>
          </p:nvPr>
        </p:nvGraphicFramePr>
        <p:xfrm>
          <a:off x="3204376" y="2222749"/>
          <a:ext cx="3128963" cy="3148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文本框 9"/>
          <p:cNvSpPr txBox="1"/>
          <p:nvPr/>
        </p:nvSpPr>
        <p:spPr>
          <a:xfrm>
            <a:off x="5323959" y="4431556"/>
            <a:ext cx="635110" cy="307777"/>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流程</a:t>
            </a:r>
            <a:r>
              <a:rPr lang="en-US" altLang="zh-CN" dirty="0">
                <a:latin typeface="微软雅黑" panose="020B0503020204020204" pitchFamily="34" charset="-122"/>
                <a:ea typeface="微软雅黑" panose="020B0503020204020204" pitchFamily="34" charset="-122"/>
              </a:rPr>
              <a:t>x</a:t>
            </a:r>
            <a:endParaRPr lang="zh-CN" altLang="en-US"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3478780" y="2796850"/>
            <a:ext cx="643125" cy="307777"/>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流程</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5808130" y="2473198"/>
            <a:ext cx="1128835"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线程</a:t>
            </a:r>
            <a:r>
              <a:rPr lang="en-US" altLang="zh-CN" sz="2800" dirty="0">
                <a:latin typeface="微软雅黑" panose="020B0503020204020204" pitchFamily="34" charset="-122"/>
                <a:ea typeface="微软雅黑" panose="020B0503020204020204" pitchFamily="34" charset="-122"/>
              </a:rPr>
              <a:t>B</a:t>
            </a:r>
            <a:endParaRPr lang="zh-CN" altLang="en-US" sz="28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4203233" y="3535145"/>
            <a:ext cx="1156086"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线程</a:t>
            </a:r>
            <a:r>
              <a:rPr lang="en-US" altLang="zh-CN" sz="2800" dirty="0">
                <a:latin typeface="微软雅黑" panose="020B0503020204020204" pitchFamily="34" charset="-122"/>
                <a:ea typeface="微软雅黑" panose="020B0503020204020204" pitchFamily="34" charset="-122"/>
              </a:rPr>
              <a:t>A</a:t>
            </a:r>
            <a:endParaRPr lang="zh-CN" altLang="en-US" sz="2800"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7"/>
          <a:stretch>
            <a:fillRect/>
          </a:stretch>
        </p:blipFill>
        <p:spPr>
          <a:xfrm>
            <a:off x="7408567" y="2046226"/>
            <a:ext cx="3577177" cy="3246868"/>
          </a:xfrm>
          <a:prstGeom prst="rect">
            <a:avLst/>
          </a:prstGeom>
        </p:spPr>
      </p:pic>
      <p:sp>
        <p:nvSpPr>
          <p:cNvPr id="25" name="圆角矩形 24"/>
          <p:cNvSpPr/>
          <p:nvPr/>
        </p:nvSpPr>
        <p:spPr>
          <a:xfrm>
            <a:off x="4468043" y="5505010"/>
            <a:ext cx="2181669" cy="370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同步运行</a:t>
            </a:r>
          </a:p>
        </p:txBody>
      </p:sp>
      <p:sp>
        <p:nvSpPr>
          <p:cNvPr id="26" name="圆角矩形 25"/>
          <p:cNvSpPr/>
          <p:nvPr/>
        </p:nvSpPr>
        <p:spPr>
          <a:xfrm>
            <a:off x="7912338" y="5505010"/>
            <a:ext cx="2181669" cy="370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异步运行</a:t>
            </a:r>
          </a:p>
        </p:txBody>
      </p:sp>
      <p:sp>
        <p:nvSpPr>
          <p:cNvPr id="3" name="圆角矩形 2"/>
          <p:cNvSpPr/>
          <p:nvPr/>
        </p:nvSpPr>
        <p:spPr>
          <a:xfrm>
            <a:off x="6013866" y="3104627"/>
            <a:ext cx="427343" cy="11965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阻塞</a:t>
            </a:r>
          </a:p>
        </p:txBody>
      </p:sp>
    </p:spTree>
    <p:extLst>
      <p:ext uri="{BB962C8B-B14F-4D97-AF65-F5344CB8AC3E}">
        <p14:creationId xmlns:p14="http://schemas.microsoft.com/office/powerpoint/2010/main" val="24589016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5533000" y="2230035"/>
            <a:ext cx="1798783" cy="3898761"/>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3007734" y="2230035"/>
            <a:ext cx="2156698" cy="3898761"/>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779228" y="1351293"/>
            <a:ext cx="3859213" cy="706438"/>
          </a:xfrm>
        </p:spPr>
        <p:txBody>
          <a:bodyPr>
            <a:normAutofit/>
          </a:bodyPr>
          <a:lstStyle/>
          <a:p>
            <a:r>
              <a:rPr lang="zh-CN" altLang="en-US" dirty="0"/>
              <a:t>线程的异步执行</a:t>
            </a:r>
          </a:p>
        </p:txBody>
      </p:sp>
      <p:graphicFrame>
        <p:nvGraphicFramePr>
          <p:cNvPr id="4" name="内容占位符 3"/>
          <p:cNvGraphicFramePr>
            <a:graphicFrameLocks noGrp="1"/>
          </p:cNvGraphicFramePr>
          <p:nvPr>
            <p:ph idx="4294967295"/>
            <p:extLst>
              <p:ext uri="{D42A27DB-BD31-4B8C-83A1-F6EECF244321}">
                <p14:modId xmlns:p14="http://schemas.microsoft.com/office/powerpoint/2010/main" val="1575769121"/>
              </p:ext>
            </p:extLst>
          </p:nvPr>
        </p:nvGraphicFramePr>
        <p:xfrm>
          <a:off x="2846567" y="2591864"/>
          <a:ext cx="4284663" cy="330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直角上箭头 4"/>
          <p:cNvSpPr/>
          <p:nvPr/>
        </p:nvSpPr>
        <p:spPr>
          <a:xfrm rot="5400000">
            <a:off x="5364495" y="4972207"/>
            <a:ext cx="833566" cy="1026240"/>
          </a:xfrm>
          <a:prstGeom prst="bentUpArrow">
            <a:avLst>
              <a:gd name="adj1" fmla="val 20860"/>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上箭头 5"/>
          <p:cNvSpPr/>
          <p:nvPr/>
        </p:nvSpPr>
        <p:spPr>
          <a:xfrm flipV="1">
            <a:off x="3953606" y="2449425"/>
            <a:ext cx="1586786" cy="7548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246904" y="3244491"/>
            <a:ext cx="211016" cy="21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246712" y="4817277"/>
            <a:ext cx="211016" cy="21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294398" y="5485327"/>
            <a:ext cx="85792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3868232" y="5485327"/>
            <a:ext cx="87876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907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repeatCount="indefinite" fill="hold" grpId="0" nodeType="afterEffect">
                                  <p:stCondLst>
                                    <p:cond delay="0"/>
                                  </p:stCondLst>
                                  <p:endCondLst>
                                    <p:cond evt="onNext" delay="0">
                                      <p:tgtEl>
                                        <p:sldTgt/>
                                      </p:tgtEl>
                                    </p:cond>
                                  </p:endCondLst>
                                  <p:childTnLst>
                                    <p:set>
                                      <p:cBhvr>
                                        <p:cTn id="6" dur="1" fill="hold">
                                          <p:stCondLst>
                                            <p:cond delay="0"/>
                                          </p:stCondLst>
                                        </p:cTn>
                                        <p:tgtEl>
                                          <p:spTgt spid="4">
                                            <p:graphicEl>
                                              <a:dgm id="{6A762C57-16D1-471E-BCE7-1D3C08B0F08D}"/>
                                            </p:graphicEl>
                                          </p:spTgt>
                                        </p:tgtEl>
                                        <p:attrNameLst>
                                          <p:attrName>style.visibility</p:attrName>
                                        </p:attrNameLst>
                                      </p:cBhvr>
                                      <p:to>
                                        <p:strVal val="visible"/>
                                      </p:to>
                                    </p:set>
                                    <p:animEffect transition="in" filter="wheel(2)">
                                      <p:cBhvr>
                                        <p:cTn id="7" dur="3000"/>
                                        <p:tgtEl>
                                          <p:spTgt spid="4">
                                            <p:graphicEl>
                                              <a:dgm id="{6A762C57-16D1-471E-BCE7-1D3C08B0F08D}"/>
                                            </p:graphicEl>
                                          </p:spTgt>
                                        </p:tgtEl>
                                      </p:cBhvr>
                                    </p:animEffect>
                                  </p:childTnLst>
                                </p:cTn>
                              </p:par>
                              <p:par>
                                <p:cTn id="8" presetID="21" presetClass="entr" presetSubtype="1" repeatCount="indefinite" fill="hold" grpId="0" nodeType="withEffect">
                                  <p:stCondLst>
                                    <p:cond delay="0"/>
                                  </p:stCondLst>
                                  <p:endCondLst>
                                    <p:cond evt="onNext" delay="0">
                                      <p:tgtEl>
                                        <p:sldTgt/>
                                      </p:tgtEl>
                                    </p:cond>
                                  </p:endCondLst>
                                  <p:childTnLst>
                                    <p:set>
                                      <p:cBhvr>
                                        <p:cTn id="9" dur="1" fill="hold">
                                          <p:stCondLst>
                                            <p:cond delay="0"/>
                                          </p:stCondLst>
                                        </p:cTn>
                                        <p:tgtEl>
                                          <p:spTgt spid="4">
                                            <p:graphicEl>
                                              <a:dgm id="{8CC71B90-FFA0-4C13-B1CA-61C9068A66E2}"/>
                                            </p:graphicEl>
                                          </p:spTgt>
                                        </p:tgtEl>
                                        <p:attrNameLst>
                                          <p:attrName>style.visibility</p:attrName>
                                        </p:attrNameLst>
                                      </p:cBhvr>
                                      <p:to>
                                        <p:strVal val="visible"/>
                                      </p:to>
                                    </p:set>
                                    <p:animEffect transition="in" filter="wheel(1)">
                                      <p:cBhvr>
                                        <p:cTn id="10" dur="2000"/>
                                        <p:tgtEl>
                                          <p:spTgt spid="4">
                                            <p:graphicEl>
                                              <a:dgm id="{8CC71B90-FFA0-4C13-B1CA-61C9068A66E2}"/>
                                            </p:graphicEl>
                                          </p:spTgt>
                                        </p:tgtEl>
                                      </p:cBhvr>
                                    </p:animEffect>
                                  </p:childTnLst>
                                </p:cTn>
                              </p:par>
                              <p:par>
                                <p:cTn id="11" presetID="21" presetClass="entr" presetSubtype="3" repeatCount="indefinite" fill="hold" grpId="0" nodeType="withEffect">
                                  <p:stCondLst>
                                    <p:cond delay="0"/>
                                  </p:stCondLst>
                                  <p:endCondLst>
                                    <p:cond evt="onNext" delay="0">
                                      <p:tgtEl>
                                        <p:sldTgt/>
                                      </p:tgtEl>
                                    </p:cond>
                                  </p:endCondLst>
                                  <p:childTnLst>
                                    <p:set>
                                      <p:cBhvr>
                                        <p:cTn id="12" dur="1" fill="hold">
                                          <p:stCondLst>
                                            <p:cond delay="0"/>
                                          </p:stCondLst>
                                        </p:cTn>
                                        <p:tgtEl>
                                          <p:spTgt spid="4">
                                            <p:graphicEl>
                                              <a:dgm id="{AF903290-5817-414C-868F-21A1549BA3B3}"/>
                                            </p:graphicEl>
                                          </p:spTgt>
                                        </p:tgtEl>
                                        <p:attrNameLst>
                                          <p:attrName>style.visibility</p:attrName>
                                        </p:attrNameLst>
                                      </p:cBhvr>
                                      <p:to>
                                        <p:strVal val="visible"/>
                                      </p:to>
                                    </p:set>
                                    <p:animEffect transition="in" filter="wheel(3)">
                                      <p:cBhvr>
                                        <p:cTn id="13" dur="5000"/>
                                        <p:tgtEl>
                                          <p:spTgt spid="4">
                                            <p:graphicEl>
                                              <a:dgm id="{AF903290-5817-414C-868F-21A1549BA3B3}"/>
                                            </p:graphicEl>
                                          </p:spTgt>
                                        </p:tgtEl>
                                      </p:cBhvr>
                                    </p:animEffect>
                                  </p:childTnLst>
                                </p:cTn>
                              </p:par>
                              <p:par>
                                <p:cTn id="14" presetID="21" presetClass="entr" presetSubtype="1" repeatCount="indefinite" fill="hold" grpId="0" nodeType="withEffect">
                                  <p:stCondLst>
                                    <p:cond delay="0"/>
                                  </p:stCondLst>
                                  <p:endCondLst>
                                    <p:cond evt="onNext" delay="0">
                                      <p:tgtEl>
                                        <p:sldTgt/>
                                      </p:tgtEl>
                                    </p:cond>
                                  </p:endCondLst>
                                  <p:childTnLst>
                                    <p:set>
                                      <p:cBhvr>
                                        <p:cTn id="15" dur="1" fill="hold">
                                          <p:stCondLst>
                                            <p:cond delay="0"/>
                                          </p:stCondLst>
                                        </p:cTn>
                                        <p:tgtEl>
                                          <p:spTgt spid="4">
                                            <p:graphicEl>
                                              <a:dgm id="{4A5E1D54-30A3-4C0D-AFAB-B26CBC97236C}"/>
                                            </p:graphicEl>
                                          </p:spTgt>
                                        </p:tgtEl>
                                        <p:attrNameLst>
                                          <p:attrName>style.visibility</p:attrName>
                                        </p:attrNameLst>
                                      </p:cBhvr>
                                      <p:to>
                                        <p:strVal val="visible"/>
                                      </p:to>
                                    </p:set>
                                    <p:animEffect transition="in" filter="wheel(1)">
                                      <p:cBhvr>
                                        <p:cTn id="16" dur="2000"/>
                                        <p:tgtEl>
                                          <p:spTgt spid="4">
                                            <p:graphicEl>
                                              <a:dgm id="{4A5E1D54-30A3-4C0D-AFAB-B26CBC97236C}"/>
                                            </p:graphicEl>
                                          </p:spTgt>
                                        </p:tgtEl>
                                      </p:cBhvr>
                                    </p:animEffect>
                                  </p:childTnLst>
                                </p:cTn>
                              </p:par>
                              <p:par>
                                <p:cTn id="17" presetID="53" presetClass="entr" presetSubtype="16" repeatCount="indefinite" fill="hold" grpId="0" nodeType="withEffect">
                                  <p:stCondLst>
                                    <p:cond delay="1000"/>
                                  </p:stCondLst>
                                  <p:endCondLst>
                                    <p:cond evt="onNext" delay="0">
                                      <p:tgtEl>
                                        <p:sldTgt/>
                                      </p:tgtEl>
                                    </p:cond>
                                  </p:endCondLst>
                                  <p:childTnLst>
                                    <p:set>
                                      <p:cBhvr>
                                        <p:cTn id="18" dur="1" fill="hold">
                                          <p:stCondLst>
                                            <p:cond delay="0"/>
                                          </p:stCondLst>
                                        </p:cTn>
                                        <p:tgtEl>
                                          <p:spTgt spid="7"/>
                                        </p:tgtEl>
                                        <p:attrNameLst>
                                          <p:attrName>style.visibility</p:attrName>
                                        </p:attrNameLst>
                                      </p:cBhvr>
                                      <p:to>
                                        <p:strVal val="visible"/>
                                      </p:to>
                                    </p:set>
                                    <p:anim calcmode="lin" valueType="num">
                                      <p:cBhvr>
                                        <p:cTn id="19" dur="2000" fill="hold"/>
                                        <p:tgtEl>
                                          <p:spTgt spid="7"/>
                                        </p:tgtEl>
                                        <p:attrNameLst>
                                          <p:attrName>ppt_w</p:attrName>
                                        </p:attrNameLst>
                                      </p:cBhvr>
                                      <p:tavLst>
                                        <p:tav tm="0">
                                          <p:val>
                                            <p:fltVal val="0"/>
                                          </p:val>
                                        </p:tav>
                                        <p:tav tm="100000">
                                          <p:val>
                                            <p:strVal val="#ppt_w"/>
                                          </p:val>
                                        </p:tav>
                                      </p:tavLst>
                                    </p:anim>
                                    <p:anim calcmode="lin" valueType="num">
                                      <p:cBhvr>
                                        <p:cTn id="20" dur="2000" fill="hold"/>
                                        <p:tgtEl>
                                          <p:spTgt spid="7"/>
                                        </p:tgtEl>
                                        <p:attrNameLst>
                                          <p:attrName>ppt_h</p:attrName>
                                        </p:attrNameLst>
                                      </p:cBhvr>
                                      <p:tavLst>
                                        <p:tav tm="0">
                                          <p:val>
                                            <p:fltVal val="0"/>
                                          </p:val>
                                        </p:tav>
                                        <p:tav tm="100000">
                                          <p:val>
                                            <p:strVal val="#ppt_h"/>
                                          </p:val>
                                        </p:tav>
                                      </p:tavLst>
                                    </p:anim>
                                    <p:animEffect transition="in" filter="fade">
                                      <p:cBhvr>
                                        <p:cTn id="21" dur="2000"/>
                                        <p:tgtEl>
                                          <p:spTgt spid="7"/>
                                        </p:tgtEl>
                                      </p:cBhvr>
                                    </p:animEffect>
                                  </p:childTnLst>
                                </p:cTn>
                              </p:par>
                              <p:par>
                                <p:cTn id="22" presetID="53" presetClass="entr" presetSubtype="16" repeatCount="indefinite" fill="hold" grpId="0" nodeType="withEffect">
                                  <p:stCondLst>
                                    <p:cond delay="3000"/>
                                  </p:stCondLst>
                                  <p:endCondLst>
                                    <p:cond evt="onNext" delay="0">
                                      <p:tgtEl>
                                        <p:sldTgt/>
                                      </p:tgtEl>
                                    </p:cond>
                                  </p:endCondLst>
                                  <p:childTnLst>
                                    <p:set>
                                      <p:cBhvr>
                                        <p:cTn id="23" dur="1" fill="hold">
                                          <p:stCondLst>
                                            <p:cond delay="0"/>
                                          </p:stCondLst>
                                        </p:cTn>
                                        <p:tgtEl>
                                          <p:spTgt spid="8"/>
                                        </p:tgtEl>
                                        <p:attrNameLst>
                                          <p:attrName>style.visibility</p:attrName>
                                        </p:attrNameLst>
                                      </p:cBhvr>
                                      <p:to>
                                        <p:strVal val="visible"/>
                                      </p:to>
                                    </p:set>
                                    <p:anim calcmode="lin" valueType="num">
                                      <p:cBhvr>
                                        <p:cTn id="24" dur="3000" fill="hold"/>
                                        <p:tgtEl>
                                          <p:spTgt spid="8"/>
                                        </p:tgtEl>
                                        <p:attrNameLst>
                                          <p:attrName>ppt_w</p:attrName>
                                        </p:attrNameLst>
                                      </p:cBhvr>
                                      <p:tavLst>
                                        <p:tav tm="0">
                                          <p:val>
                                            <p:fltVal val="0"/>
                                          </p:val>
                                        </p:tav>
                                        <p:tav tm="100000">
                                          <p:val>
                                            <p:strVal val="#ppt_w"/>
                                          </p:val>
                                        </p:tav>
                                      </p:tavLst>
                                    </p:anim>
                                    <p:anim calcmode="lin" valueType="num">
                                      <p:cBhvr>
                                        <p:cTn id="25" dur="3000" fill="hold"/>
                                        <p:tgtEl>
                                          <p:spTgt spid="8"/>
                                        </p:tgtEl>
                                        <p:attrNameLst>
                                          <p:attrName>ppt_h</p:attrName>
                                        </p:attrNameLst>
                                      </p:cBhvr>
                                      <p:tavLst>
                                        <p:tav tm="0">
                                          <p:val>
                                            <p:fltVal val="0"/>
                                          </p:val>
                                        </p:tav>
                                        <p:tav tm="100000">
                                          <p:val>
                                            <p:strVal val="#ppt_h"/>
                                          </p:val>
                                        </p:tav>
                                      </p:tavLst>
                                    </p:anim>
                                    <p:animEffect transition="in" filter="fade">
                                      <p:cBhvr>
                                        <p:cTn id="26" dur="3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7"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rcRect/>
          <a:stretch/>
        </p:blipFill>
        <p:spPr>
          <a:xfrm>
            <a:off x="5473913" y="693075"/>
            <a:ext cx="6622671" cy="3754534"/>
          </a:xfrm>
          <a:prstGeom prst="rect">
            <a:avLst/>
          </a:prstGeom>
        </p:spPr>
      </p:pic>
      <p:sp>
        <p:nvSpPr>
          <p:cNvPr id="5" name="标题 1"/>
          <p:cNvSpPr txBox="1">
            <a:spLocks/>
          </p:cNvSpPr>
          <p:nvPr/>
        </p:nvSpPr>
        <p:spPr>
          <a:xfrm>
            <a:off x="240812" y="761260"/>
            <a:ext cx="5627252"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rgbClr val="002060"/>
                </a:solidFill>
                <a:latin typeface="微软雅黑" panose="020B0503020204020204" pitchFamily="34" charset="-122"/>
                <a:ea typeface="微软雅黑" panose="020B0503020204020204" pitchFamily="34" charset="-122"/>
              </a:rPr>
              <a:t>线程的异步与同步实例</a:t>
            </a:r>
          </a:p>
        </p:txBody>
      </p:sp>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240811" y="2104702"/>
            <a:ext cx="7535565" cy="4524315"/>
          </a:xfrm>
          <a:prstGeom prst="rect">
            <a:avLst/>
          </a:prstGeom>
        </p:spPr>
        <p:txBody>
          <a:bodyPr wrap="square">
            <a:spAutoFit/>
          </a:bodyPr>
          <a:lstStyle/>
          <a:p>
            <a:r>
              <a:rPr lang="en-US" altLang="zh-CN" sz="1800" dirty="0">
                <a:solidFill>
                  <a:srgbClr val="002060"/>
                </a:solidFill>
                <a:latin typeface="微软雅黑" panose="020B0503020204020204" pitchFamily="34" charset="-122"/>
                <a:ea typeface="微软雅黑" panose="020B0503020204020204" pitchFamily="34" charset="-122"/>
              </a:rPr>
              <a:t>1. </a:t>
            </a:r>
            <a:r>
              <a:rPr lang="zh-CN" altLang="en-US" sz="1800" dirty="0">
                <a:solidFill>
                  <a:srgbClr val="002060"/>
                </a:solidFill>
                <a:latin typeface="微软雅黑" panose="020B0503020204020204" pitchFamily="34" charset="-122"/>
                <a:ea typeface="微软雅黑" panose="020B0503020204020204" pitchFamily="34" charset="-122"/>
              </a:rPr>
              <a:t>同步方法执行是有序的，异步方法执行是无序的</a:t>
            </a: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微软雅黑" panose="020B0503020204020204" pitchFamily="34" charset="-122"/>
                <a:ea typeface="微软雅黑" panose="020B0503020204020204" pitchFamily="34" charset="-122"/>
              </a:rPr>
              <a:t>2. </a:t>
            </a:r>
            <a:r>
              <a:rPr lang="zh-CN" altLang="en-US" sz="1800" dirty="0">
                <a:solidFill>
                  <a:srgbClr val="002060"/>
                </a:solidFill>
                <a:latin typeface="微软雅黑" panose="020B0503020204020204" pitchFamily="34" charset="-122"/>
                <a:ea typeface="微软雅黑" panose="020B0503020204020204" pitchFamily="34" charset="-122"/>
              </a:rPr>
              <a:t>异步方法无序包括启动无序和结束无序</a:t>
            </a:r>
          </a:p>
          <a:p>
            <a:r>
              <a:rPr lang="zh-CN" altLang="en-US" sz="1800" dirty="0">
                <a:solidFill>
                  <a:srgbClr val="002060"/>
                </a:solidFill>
                <a:latin typeface="微软雅黑" panose="020B0503020204020204" pitchFamily="34" charset="-122"/>
                <a:ea typeface="微软雅黑" panose="020B0503020204020204" pitchFamily="34" charset="-122"/>
              </a:rPr>
              <a:t>    启动无序是因为同一时刻向操作系统申请线程，操作系统收到申请以后，返回执行的顺序是无序的，所以启动是无序的</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zh-CN" altLang="en-US" sz="1800" dirty="0">
                <a:solidFill>
                  <a:srgbClr val="002060"/>
                </a:solidFill>
                <a:latin typeface="微软雅黑" panose="020B0503020204020204" pitchFamily="34" charset="-122"/>
                <a:ea typeface="微软雅黑" panose="020B0503020204020204" pitchFamily="34" charset="-122"/>
              </a:rPr>
              <a:t>    结束无序是因为虽然线程执行的是同样的操作，但是每个线程的耗时是不同的，所以结束的时候不一定是先启动的线程就先结束</a:t>
            </a:r>
            <a:endParaRPr lang="en-US" altLang="zh-CN" sz="1800" dirty="0">
              <a:solidFill>
                <a:srgbClr val="002060"/>
              </a:solidFill>
              <a:latin typeface="微软雅黑" panose="020B0503020204020204" pitchFamily="34" charset="-122"/>
              <a:ea typeface="微软雅黑" panose="020B0503020204020204" pitchFamily="34" charset="-122"/>
            </a:endParaRP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微软雅黑" panose="020B0503020204020204" pitchFamily="34" charset="-122"/>
                <a:ea typeface="微软雅黑" panose="020B0503020204020204" pitchFamily="34" charset="-122"/>
              </a:rPr>
              <a:t>3. </a:t>
            </a:r>
            <a:r>
              <a:rPr lang="zh-CN" altLang="en-US" sz="1800" dirty="0">
                <a:solidFill>
                  <a:srgbClr val="002060"/>
                </a:solidFill>
                <a:latin typeface="微软雅黑" panose="020B0503020204020204" pitchFamily="34" charset="-122"/>
                <a:ea typeface="微软雅黑" panose="020B0503020204020204" pitchFamily="34" charset="-122"/>
              </a:rPr>
              <a:t>同步方法由于主线程忙于计算，所以会卡住界面</a:t>
            </a:r>
          </a:p>
          <a:p>
            <a:r>
              <a:rPr lang="en-US" altLang="zh-CN" sz="1800" dirty="0">
                <a:solidFill>
                  <a:srgbClr val="002060"/>
                </a:solidFill>
                <a:latin typeface="微软雅黑" panose="020B0503020204020204" pitchFamily="34" charset="-122"/>
                <a:ea typeface="微软雅黑" panose="020B0503020204020204" pitchFamily="34" charset="-122"/>
              </a:rPr>
              <a:t>4. </a:t>
            </a:r>
            <a:r>
              <a:rPr lang="zh-CN" altLang="en-US" sz="1800" dirty="0">
                <a:solidFill>
                  <a:srgbClr val="002060"/>
                </a:solidFill>
                <a:latin typeface="微软雅黑" panose="020B0503020204020204" pitchFamily="34" charset="-122"/>
                <a:ea typeface="微软雅黑" panose="020B0503020204020204" pitchFamily="34" charset="-122"/>
              </a:rPr>
              <a:t>异步方法由于主线程执行完了，其他计算任务交给子线程去执行，所以不会卡住界面，用户体验性好</a:t>
            </a: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微软雅黑" panose="020B0503020204020204" pitchFamily="34" charset="-122"/>
                <a:ea typeface="微软雅黑" panose="020B0503020204020204" pitchFamily="34" charset="-122"/>
              </a:rPr>
              <a:t>5. </a:t>
            </a:r>
            <a:r>
              <a:rPr lang="zh-CN" altLang="en-US" sz="1800" dirty="0">
                <a:solidFill>
                  <a:srgbClr val="002060"/>
                </a:solidFill>
                <a:latin typeface="微软雅黑" panose="020B0503020204020204" pitchFamily="34" charset="-122"/>
                <a:ea typeface="微软雅黑" panose="020B0503020204020204" pitchFamily="34" charset="-122"/>
              </a:rPr>
              <a:t>同步方法由于只有一个线程在计算，所以执行速度慢</a:t>
            </a:r>
          </a:p>
          <a:p>
            <a:r>
              <a:rPr lang="en-US" altLang="zh-CN" sz="1800" dirty="0">
                <a:solidFill>
                  <a:srgbClr val="002060"/>
                </a:solidFill>
                <a:latin typeface="微软雅黑" panose="020B0503020204020204" pitchFamily="34" charset="-122"/>
                <a:ea typeface="微软雅黑" panose="020B0503020204020204" pitchFamily="34" charset="-122"/>
              </a:rPr>
              <a:t>6. </a:t>
            </a:r>
            <a:r>
              <a:rPr lang="zh-CN" altLang="en-US" sz="1800" dirty="0">
                <a:solidFill>
                  <a:srgbClr val="002060"/>
                </a:solidFill>
                <a:latin typeface="微软雅黑" panose="020B0503020204020204" pitchFamily="34" charset="-122"/>
                <a:ea typeface="微软雅黑" panose="020B0503020204020204" pitchFamily="34" charset="-122"/>
              </a:rPr>
              <a:t>异步方法由多个线程并行运行，所以执行速度快，但并不是线性增长的（资源争用 </a:t>
            </a:r>
            <a:r>
              <a:rPr lang="en-US" altLang="zh-CN" sz="1800" dirty="0">
                <a:solidFill>
                  <a:srgbClr val="002060"/>
                </a:solidFill>
                <a:latin typeface="微软雅黑" panose="020B0503020204020204" pitchFamily="34" charset="-122"/>
                <a:ea typeface="微软雅黑" panose="020B0503020204020204" pitchFamily="34" charset="-122"/>
              </a:rPr>
              <a:t>resource contention</a:t>
            </a:r>
            <a:r>
              <a:rPr lang="zh-CN" altLang="en-US" sz="1800" dirty="0">
                <a:solidFill>
                  <a:srgbClr val="002060"/>
                </a:solidFill>
                <a:latin typeface="微软雅黑" panose="020B0503020204020204" pitchFamily="34" charset="-122"/>
                <a:ea typeface="微软雅黑" panose="020B0503020204020204" pitchFamily="34" charset="-122"/>
              </a:rPr>
              <a:t>）。多线程也不是越多越好，只有多个独立的任务同时运行，才能加快速度</a:t>
            </a:r>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
        <p:nvSpPr>
          <p:cNvPr id="11" name="矩形 10">
            <a:extLst>
              <a:ext uri="{FF2B5EF4-FFF2-40B4-BE49-F238E27FC236}">
                <a16:creationId xmlns:a16="http://schemas.microsoft.com/office/drawing/2014/main" id="{F2B790E2-B627-44D2-8EAD-71F889E29D5B}"/>
              </a:ext>
            </a:extLst>
          </p:cNvPr>
          <p:cNvSpPr/>
          <p:nvPr/>
        </p:nvSpPr>
        <p:spPr>
          <a:xfrm>
            <a:off x="5252582" y="1500238"/>
            <a:ext cx="1419181" cy="244067"/>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DF180F80-33FC-43E9-883A-A2E78E90E412}"/>
              </a:ext>
            </a:extLst>
          </p:cNvPr>
          <p:cNvSpPr/>
          <p:nvPr/>
        </p:nvSpPr>
        <p:spPr>
          <a:xfrm>
            <a:off x="11053597" y="2421731"/>
            <a:ext cx="1042987" cy="378619"/>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7645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146796754"/>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r>
              <a:rPr lang="zh-CN" altLang="en-US" dirty="0"/>
              <a:t>内容提要 </a:t>
            </a:r>
            <a:r>
              <a:rPr lang="en-US" altLang="zh-CN" sz="3100" dirty="0"/>
              <a:t>-</a:t>
            </a:r>
            <a:r>
              <a:rPr lang="zh-CN" altLang="en-US" sz="3100" dirty="0"/>
              <a:t>线程间通信与同步</a:t>
            </a:r>
          </a:p>
        </p:txBody>
      </p:sp>
      <p:grpSp>
        <p:nvGrpSpPr>
          <p:cNvPr id="6" name="组合 5">
            <a:extLst>
              <a:ext uri="{FF2B5EF4-FFF2-40B4-BE49-F238E27FC236}">
                <a16:creationId xmlns:a16="http://schemas.microsoft.com/office/drawing/2014/main" id="{6BEA75C6-099A-4731-A7F9-58382121F2E9}"/>
              </a:ext>
            </a:extLst>
          </p:cNvPr>
          <p:cNvGrpSpPr/>
          <p:nvPr/>
        </p:nvGrpSpPr>
        <p:grpSpPr>
          <a:xfrm>
            <a:off x="4347352" y="1422535"/>
            <a:ext cx="5675330" cy="856322"/>
            <a:chOff x="1583817" y="2683"/>
            <a:chExt cx="5698143" cy="594281"/>
          </a:xfrm>
        </p:grpSpPr>
        <p:sp>
          <p:nvSpPr>
            <p:cNvPr id="7" name="箭头: 五边形 6">
              <a:extLst>
                <a:ext uri="{FF2B5EF4-FFF2-40B4-BE49-F238E27FC236}">
                  <a16:creationId xmlns:a16="http://schemas.microsoft.com/office/drawing/2014/main" id="{41A28E4B-C676-4108-B060-DF3B8E8DFE3F}"/>
                </a:ext>
              </a:extLst>
            </p:cNvPr>
            <p:cNvSpPr/>
            <p:nvPr/>
          </p:nvSpPr>
          <p:spPr>
            <a:xfrm rot="10800000">
              <a:off x="1583817" y="2683"/>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74072D19-855E-4954-B6B8-7A4DE07DB8AA}"/>
                </a:ext>
              </a:extLst>
            </p:cNvPr>
            <p:cNvSpPr txBox="1"/>
            <p:nvPr/>
          </p:nvSpPr>
          <p:spPr>
            <a:xfrm>
              <a:off x="1732387" y="2683"/>
              <a:ext cx="5549573"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800" kern="1200" dirty="0">
                  <a:solidFill>
                    <a:srgbClr val="FFC000"/>
                  </a:solidFill>
                  <a:latin typeface="微软雅黑" panose="020B0503020204020204" pitchFamily="34" charset="-122"/>
                  <a:ea typeface="微软雅黑" panose="020B0503020204020204" pitchFamily="34" charset="-122"/>
                </a:rPr>
                <a:t>  3.1 </a:t>
              </a:r>
              <a:r>
                <a:rPr lang="zh-CN" altLang="en-US" sz="2800" kern="1200" dirty="0">
                  <a:solidFill>
                    <a:srgbClr val="FFC000"/>
                  </a:solidFill>
                  <a:latin typeface="微软雅黑" panose="020B0503020204020204" pitchFamily="34" charset="-122"/>
                  <a:ea typeface="微软雅黑" panose="020B0503020204020204" pitchFamily="34" charset="-122"/>
                </a:rPr>
                <a:t>线程及其创建过程</a:t>
              </a:r>
            </a:p>
          </p:txBody>
        </p:sp>
      </p:grpSp>
    </p:spTree>
    <p:extLst>
      <p:ext uri="{BB962C8B-B14F-4D97-AF65-F5344CB8AC3E}">
        <p14:creationId xmlns:p14="http://schemas.microsoft.com/office/powerpoint/2010/main" val="111123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6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27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28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29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3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31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32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33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433091" y="2025024"/>
            <a:ext cx="5386440" cy="830997"/>
          </a:xfrm>
          <a:prstGeom prst="rect">
            <a:avLst/>
          </a:prstGeom>
        </p:spPr>
        <p:txBody>
          <a:bodyPr wrap="square">
            <a:spAutoFit/>
          </a:bodyPr>
          <a:lstStyle/>
          <a:p>
            <a:r>
              <a:rPr lang="zh-CN" altLang="en-US" sz="2400" dirty="0">
                <a:solidFill>
                  <a:srgbClr val="002060"/>
                </a:solidFill>
                <a:latin typeface="微软雅黑" panose="020B0503020204020204" pitchFamily="34" charset="-122"/>
                <a:ea typeface="微软雅黑" panose="020B0503020204020204" pitchFamily="34" charset="-122"/>
              </a:rPr>
              <a:t>使用回调来解决异步线程的无序问题</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en-US" sz="2400" dirty="0">
                <a:solidFill>
                  <a:srgbClr val="002060"/>
                </a:solidFill>
                <a:latin typeface="微软雅黑" panose="020B0503020204020204" pitchFamily="34" charset="-122"/>
                <a:ea typeface="微软雅黑" panose="020B0503020204020204" pitchFamily="34" charset="-122"/>
              </a:rPr>
              <a:t>在</a:t>
            </a:r>
            <a:r>
              <a:rPr lang="en-US" altLang="zh-CN" sz="2400" dirty="0" err="1">
                <a:solidFill>
                  <a:srgbClr val="002060"/>
                </a:solidFill>
                <a:latin typeface="微软雅黑" panose="020B0503020204020204" pitchFamily="34" charset="-122"/>
                <a:ea typeface="微软雅黑" panose="020B0503020204020204" pitchFamily="34" charset="-122"/>
              </a:rPr>
              <a:t>BeginInvoke</a:t>
            </a:r>
            <a:r>
              <a:rPr lang="zh-CN" altLang="en-US" sz="2400" dirty="0">
                <a:solidFill>
                  <a:srgbClr val="002060"/>
                </a:solidFill>
                <a:latin typeface="微软雅黑" panose="020B0503020204020204" pitchFamily="34" charset="-122"/>
                <a:ea typeface="微软雅黑" panose="020B0503020204020204" pitchFamily="34" charset="-122"/>
              </a:rPr>
              <a:t>的参数中指定回调函数</a:t>
            </a:r>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
        <p:nvSpPr>
          <p:cNvPr id="2" name="矩形 1"/>
          <p:cNvSpPr/>
          <p:nvPr/>
        </p:nvSpPr>
        <p:spPr>
          <a:xfrm>
            <a:off x="107989" y="3387345"/>
            <a:ext cx="7398120" cy="3108543"/>
          </a:xfrm>
          <a:prstGeom prst="rect">
            <a:avLst/>
          </a:prstGeom>
          <a:solidFill>
            <a:schemeClr val="tx1"/>
          </a:solidFill>
        </p:spPr>
        <p:txBody>
          <a:bodyPr wrap="square">
            <a:spAutoFit/>
          </a:bodyPr>
          <a:lstStyle/>
          <a:p>
            <a:r>
              <a:rPr lang="en-US" altLang="zh-CN" sz="1400" dirty="0">
                <a:solidFill>
                  <a:srgbClr val="008000"/>
                </a:solidFill>
                <a:latin typeface="微软雅黑" panose="020B0503020204020204" pitchFamily="34" charset="-122"/>
                <a:ea typeface="微软雅黑" panose="020B0503020204020204" pitchFamily="34" charset="-122"/>
              </a:rPr>
              <a:t>// </a:t>
            </a:r>
            <a:r>
              <a:rPr lang="zh-CN" altLang="en-US" sz="1400" dirty="0">
                <a:solidFill>
                  <a:srgbClr val="008000"/>
                </a:solidFill>
                <a:latin typeface="微软雅黑" panose="020B0503020204020204" pitchFamily="34" charset="-122"/>
                <a:ea typeface="微软雅黑" panose="020B0503020204020204" pitchFamily="34" charset="-122"/>
              </a:rPr>
              <a:t>定义一个回调</a:t>
            </a:r>
            <a:endParaRPr lang="en-US" altLang="zh-CN" sz="1400" dirty="0">
              <a:solidFill>
                <a:srgbClr val="008000"/>
              </a:solidFill>
              <a:latin typeface="微软雅黑" panose="020B0503020204020204" pitchFamily="34" charset="-122"/>
              <a:ea typeface="微软雅黑" panose="020B0503020204020204" pitchFamily="34" charset="-122"/>
            </a:endParaRPr>
          </a:p>
          <a:p>
            <a:r>
              <a:rPr lang="en-US" altLang="zh-CN" dirty="0" err="1">
                <a:solidFill>
                  <a:srgbClr val="2B91AF"/>
                </a:solidFill>
                <a:latin typeface="Consolas" panose="020B0609020204030204" pitchFamily="49" charset="0"/>
                <a:ea typeface="新宋体" panose="02010609030101010101" pitchFamily="49" charset="-122"/>
              </a:rPr>
              <a:t>AsyncCallback</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callback = p =&gt;</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rgbClr val="2B91AF"/>
                </a:solidFill>
                <a:latin typeface="Consolas" panose="020B0609020204030204" pitchFamily="49" charset="0"/>
                <a:ea typeface="新宋体" panose="02010609030101010101" pitchFamily="49" charset="-122"/>
              </a:rPr>
              <a:t>Console</a:t>
            </a:r>
            <a:r>
              <a:rPr lang="en-US" altLang="zh-CN" dirty="0" err="1">
                <a:solidFill>
                  <a:schemeClr val="bg1"/>
                </a:solidFill>
                <a:latin typeface="Consolas" panose="020B0609020204030204" pitchFamily="49" charset="0"/>
                <a:ea typeface="新宋体" panose="02010609030101010101" pitchFamily="49" charset="-122"/>
              </a:rPr>
              <a:t>.WriteLine</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到这里计算已经完成了。</a:t>
            </a:r>
            <a:r>
              <a:rPr lang="en-US" altLang="zh-CN" dirty="0">
                <a:solidFill>
                  <a:srgbClr val="A31515"/>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Thread</a:t>
            </a:r>
            <a:r>
              <a:rPr lang="en-US" altLang="zh-CN" dirty="0" err="1">
                <a:solidFill>
                  <a:schemeClr val="bg1"/>
                </a:solidFill>
                <a:latin typeface="Consolas" panose="020B0609020204030204" pitchFamily="49" charset="0"/>
                <a:ea typeface="新宋体" panose="02010609030101010101" pitchFamily="49" charset="-122"/>
              </a:rPr>
              <a:t>.CurrentThread.ManagedThreadId.ToString</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"00"</a:t>
            </a:r>
            <a:r>
              <a:rPr lang="en-US" altLang="zh-CN" dirty="0">
                <a:solidFill>
                  <a:schemeClr val="bg1"/>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update(</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到这里计算已经完成了。</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Thread</a:t>
            </a:r>
            <a:r>
              <a:rPr lang="en-US" altLang="zh-CN" dirty="0" err="1">
                <a:solidFill>
                  <a:schemeClr val="bg1"/>
                </a:solidFill>
                <a:latin typeface="Consolas" panose="020B0609020204030204" pitchFamily="49" charset="0"/>
                <a:ea typeface="新宋体" panose="02010609030101010101" pitchFamily="49" charset="-122"/>
              </a:rPr>
              <a:t>.CurrentThread.ManagedThreadId.ToString</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"00"</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p>
          <a:p>
            <a:r>
              <a:rPr lang="en-US" altLang="zh-CN" sz="1400" dirty="0">
                <a:solidFill>
                  <a:srgbClr val="008000"/>
                </a:solidFill>
                <a:latin typeface="微软雅黑" panose="020B0503020204020204" pitchFamily="34" charset="-122"/>
                <a:ea typeface="微软雅黑" panose="020B0503020204020204" pitchFamily="34" charset="-122"/>
              </a:rPr>
              <a:t>// </a:t>
            </a:r>
            <a:r>
              <a:rPr lang="zh-CN" altLang="en-US" sz="1400" dirty="0">
                <a:solidFill>
                  <a:srgbClr val="008000"/>
                </a:solidFill>
                <a:latin typeface="微软雅黑" panose="020B0503020204020204" pitchFamily="34" charset="-122"/>
                <a:ea typeface="微软雅黑" panose="020B0503020204020204" pitchFamily="34" charset="-122"/>
              </a:rPr>
              <a:t>异步调用回调</a:t>
            </a:r>
            <a:endParaRPr lang="zh-CN" altLang="en-US" dirty="0">
              <a:solidFill>
                <a:schemeClr val="bg1"/>
              </a:solidFill>
              <a:latin typeface="微软雅黑" panose="020B0503020204020204" pitchFamily="34" charset="-122"/>
              <a:ea typeface="微软雅黑" panose="020B0503020204020204" pitchFamily="34" charset="-122"/>
            </a:endParaRPr>
          </a:p>
          <a:p>
            <a:r>
              <a:rPr lang="en-US" altLang="zh-CN" sz="1400" dirty="0">
                <a:solidFill>
                  <a:srgbClr val="0000FF"/>
                </a:solidFill>
                <a:latin typeface="Cascadia Mono" panose="020B0609020000020004" pitchFamily="49" charset="0"/>
              </a:rPr>
              <a:t>for</a:t>
            </a:r>
            <a:r>
              <a:rPr lang="nn-NO" altLang="zh-CN" dirty="0">
                <a:solidFill>
                  <a:srgbClr val="000000"/>
                </a:solidFill>
                <a:latin typeface="Consolas" panose="020B0609020204030204" pitchFamily="49" charset="0"/>
                <a:ea typeface="新宋体" panose="02010609030101010101" pitchFamily="49" charset="-122"/>
              </a:rPr>
              <a:t> </a:t>
            </a:r>
            <a:r>
              <a:rPr lang="nn-NO" altLang="zh-CN" dirty="0">
                <a:solidFill>
                  <a:schemeClr val="bg1"/>
                </a:solidFill>
                <a:latin typeface="Consolas" panose="020B0609020204030204" pitchFamily="49" charset="0"/>
                <a:ea typeface="新宋体" panose="02010609030101010101" pitchFamily="49" charset="-122"/>
              </a:rPr>
              <a:t>(</a:t>
            </a:r>
            <a:r>
              <a:rPr lang="nn-NO" altLang="zh-CN" dirty="0">
                <a:solidFill>
                  <a:srgbClr val="0000FF"/>
                </a:solidFill>
                <a:latin typeface="Consolas" panose="020B0609020204030204" pitchFamily="49" charset="0"/>
                <a:ea typeface="新宋体" panose="02010609030101010101" pitchFamily="49" charset="-122"/>
              </a:rPr>
              <a:t>int</a:t>
            </a:r>
            <a:r>
              <a:rPr lang="nn-NO" altLang="zh-CN" dirty="0">
                <a:solidFill>
                  <a:srgbClr val="000000"/>
                </a:solidFill>
                <a:latin typeface="Consolas" panose="020B0609020204030204" pitchFamily="49" charset="0"/>
                <a:ea typeface="新宋体" panose="02010609030101010101" pitchFamily="49" charset="-122"/>
              </a:rPr>
              <a:t> </a:t>
            </a:r>
            <a:r>
              <a:rPr lang="nn-NO" altLang="zh-CN" dirty="0">
                <a:solidFill>
                  <a:schemeClr val="bg1"/>
                </a:solidFill>
                <a:latin typeface="Consolas" panose="020B0609020204030204" pitchFamily="49" charset="0"/>
                <a:ea typeface="新宋体" panose="02010609030101010101" pitchFamily="49" charset="-122"/>
              </a:rPr>
              <a:t>i = 0; i &lt; 5; i++)</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name</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0000FF"/>
                </a:solidFill>
                <a:latin typeface="Consolas" panose="020B0609020204030204" pitchFamily="49" charset="0"/>
                <a:ea typeface="新宋体" panose="02010609030101010101" pitchFamily="49" charset="-122"/>
              </a:rPr>
              <a:t>string</a:t>
            </a:r>
            <a:r>
              <a:rPr lang="en-US" altLang="zh-CN" dirty="0" err="1">
                <a:solidFill>
                  <a:schemeClr val="bg1"/>
                </a:solidFill>
                <a:latin typeface="Consolas" panose="020B0609020204030204" pitchFamily="49" charset="0"/>
                <a:ea typeface="新宋体" panose="02010609030101010101" pitchFamily="49" charset="-122"/>
              </a:rPr>
              <a:t>.Format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btnSync_Click</a:t>
            </a:r>
            <a:r>
              <a:rPr lang="en-US" altLang="zh-CN" dirty="0">
                <a:solidFill>
                  <a:srgbClr val="A31515"/>
                </a:solidFill>
                <a:latin typeface="Consolas" panose="020B0609020204030204" pitchFamily="49" charset="0"/>
                <a:ea typeface="新宋体" panose="02010609030101010101" pitchFamily="49" charset="-122"/>
              </a:rPr>
              <a:t>_</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i</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asyncResult</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action.BeginInvoke</a:t>
            </a:r>
            <a:r>
              <a:rPr lang="en-US" altLang="zh-CN" dirty="0">
                <a:solidFill>
                  <a:schemeClr val="bg1"/>
                </a:solidFill>
                <a:latin typeface="Consolas" panose="020B0609020204030204" pitchFamily="49" charset="0"/>
                <a:ea typeface="新宋体" panose="02010609030101010101" pitchFamily="49" charset="-122"/>
              </a:rPr>
              <a:t>(name, callback, </a:t>
            </a:r>
            <a:r>
              <a:rPr lang="en-US" altLang="zh-CN" dirty="0">
                <a:solidFill>
                  <a:srgbClr val="0000FF"/>
                </a:solidFill>
                <a:latin typeface="Consolas" panose="020B0609020204030204" pitchFamily="49" charset="0"/>
                <a:ea typeface="新宋体" panose="02010609030101010101" pitchFamily="49" charset="-122"/>
              </a:rPr>
              <a:t>null</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p:blipFill>
        <p:spPr>
          <a:xfrm>
            <a:off x="6144632" y="588682"/>
            <a:ext cx="5996629" cy="3399618"/>
          </a:xfrm>
          <a:prstGeom prst="rect">
            <a:avLst/>
          </a:prstGeom>
        </p:spPr>
      </p:pic>
      <p:sp>
        <p:nvSpPr>
          <p:cNvPr id="5" name="标题 1"/>
          <p:cNvSpPr txBox="1">
            <a:spLocks/>
          </p:cNvSpPr>
          <p:nvPr/>
        </p:nvSpPr>
        <p:spPr>
          <a:xfrm>
            <a:off x="107989" y="646181"/>
            <a:ext cx="6491594"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rgbClr val="002060"/>
                </a:solidFill>
                <a:latin typeface="微软雅黑" panose="020B0503020204020204" pitchFamily="34" charset="-122"/>
                <a:ea typeface="微软雅黑" panose="020B0503020204020204" pitchFamily="34" charset="-122"/>
              </a:rPr>
              <a:t>如何解决线程的异步无序问题？</a:t>
            </a:r>
          </a:p>
        </p:txBody>
      </p:sp>
      <p:sp>
        <p:nvSpPr>
          <p:cNvPr id="13" name="矩形 12">
            <a:extLst>
              <a:ext uri="{FF2B5EF4-FFF2-40B4-BE49-F238E27FC236}">
                <a16:creationId xmlns:a16="http://schemas.microsoft.com/office/drawing/2014/main" id="{09B3995D-1770-4EAA-98C0-E37FED86E577}"/>
              </a:ext>
            </a:extLst>
          </p:cNvPr>
          <p:cNvSpPr/>
          <p:nvPr/>
        </p:nvSpPr>
        <p:spPr>
          <a:xfrm>
            <a:off x="6096000" y="1295524"/>
            <a:ext cx="1006769" cy="244067"/>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96ADE963-E306-443B-B279-E143A2CAC663}"/>
              </a:ext>
            </a:extLst>
          </p:cNvPr>
          <p:cNvSpPr/>
          <p:nvPr/>
        </p:nvSpPr>
        <p:spPr>
          <a:xfrm>
            <a:off x="11187112" y="2507453"/>
            <a:ext cx="902328" cy="185737"/>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713D6597-BFF2-4B1A-A147-71B6472F35AF}"/>
              </a:ext>
            </a:extLst>
          </p:cNvPr>
          <p:cNvSpPr txBox="1"/>
          <p:nvPr/>
        </p:nvSpPr>
        <p:spPr>
          <a:xfrm>
            <a:off x="107989" y="3042940"/>
            <a:ext cx="2920961" cy="307777"/>
          </a:xfrm>
          <a:prstGeom prst="rect">
            <a:avLst/>
          </a:prstGeom>
          <a:noFill/>
        </p:spPr>
        <p:txBody>
          <a:bodyPr wrap="square">
            <a:spAutoFit/>
          </a:bodyPr>
          <a:lstStyle/>
          <a:p>
            <a:r>
              <a:rPr lang="en-US" altLang="zh-CN" dirty="0">
                <a:solidFill>
                  <a:schemeClr val="accent5">
                    <a:lumMod val="50000"/>
                  </a:schemeClr>
                </a:solidFill>
                <a:latin typeface="Consolas" panose="020B0609020204030204" pitchFamily="49" charset="0"/>
              </a:rPr>
              <a:t>C3_SY1.xaml.cs __line__376</a:t>
            </a:r>
          </a:p>
        </p:txBody>
      </p:sp>
    </p:spTree>
    <p:extLst>
      <p:ext uri="{BB962C8B-B14F-4D97-AF65-F5344CB8AC3E}">
        <p14:creationId xmlns:p14="http://schemas.microsoft.com/office/powerpoint/2010/main" val="3709385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101224" y="1780127"/>
            <a:ext cx="2403989" cy="765151"/>
          </a:xfrm>
          <a:prstGeom prst="roundRect">
            <a:avLst/>
          </a:prstGeom>
          <a:solidFill>
            <a:srgbClr val="00B0F0"/>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工作线程</a:t>
            </a:r>
          </a:p>
        </p:txBody>
      </p:sp>
      <p:sp>
        <p:nvSpPr>
          <p:cNvPr id="12" name="对角圆角矩形 11"/>
          <p:cNvSpPr/>
          <p:nvPr/>
        </p:nvSpPr>
        <p:spPr>
          <a:xfrm>
            <a:off x="6804108" y="3359145"/>
            <a:ext cx="1296144" cy="504056"/>
          </a:xfrm>
          <a:prstGeom prst="round2DiagRect">
            <a:avLst/>
          </a:prstGeom>
          <a:solidFill>
            <a:schemeClr val="tx2">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输入</a:t>
            </a:r>
            <a:endParaRPr lang="zh-CN" altLang="en-US" sz="2400" dirty="0">
              <a:latin typeface="微软雅黑" panose="020B0503020204020204" pitchFamily="34" charset="-122"/>
              <a:ea typeface="微软雅黑" panose="020B0503020204020204" pitchFamily="34" charset="-122"/>
            </a:endParaRPr>
          </a:p>
        </p:txBody>
      </p:sp>
      <p:sp>
        <p:nvSpPr>
          <p:cNvPr id="43" name="左大括号 42"/>
          <p:cNvSpPr/>
          <p:nvPr/>
        </p:nvSpPr>
        <p:spPr>
          <a:xfrm>
            <a:off x="3544709" y="1851132"/>
            <a:ext cx="345026" cy="2409950"/>
          </a:xfrm>
          <a:prstGeom prst="leftBrace">
            <a:avLst>
              <a:gd name="adj1" fmla="val 124468"/>
              <a:gd name="adj2" fmla="val 50000"/>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28" name="圆角矩形 27"/>
          <p:cNvSpPr/>
          <p:nvPr/>
        </p:nvSpPr>
        <p:spPr>
          <a:xfrm>
            <a:off x="4101225" y="3665137"/>
            <a:ext cx="2403989" cy="765151"/>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UI</a:t>
            </a:r>
            <a:r>
              <a:rPr lang="zh-CN" altLang="en-US"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线程</a:t>
            </a:r>
          </a:p>
        </p:txBody>
      </p:sp>
      <p:sp>
        <p:nvSpPr>
          <p:cNvPr id="31" name="左大括号 30"/>
          <p:cNvSpPr/>
          <p:nvPr/>
        </p:nvSpPr>
        <p:spPr>
          <a:xfrm>
            <a:off x="6592618" y="3403767"/>
            <a:ext cx="124086" cy="1287889"/>
          </a:xfrm>
          <a:prstGeom prst="leftBrace">
            <a:avLst>
              <a:gd name="adj1" fmla="val 124468"/>
              <a:gd name="adj2" fmla="val 47042"/>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35" name="对角圆角矩形 34"/>
          <p:cNvSpPr/>
          <p:nvPr/>
        </p:nvSpPr>
        <p:spPr>
          <a:xfrm>
            <a:off x="6827912" y="4187600"/>
            <a:ext cx="1296144" cy="504056"/>
          </a:xfrm>
          <a:prstGeom prst="round2DiagRect">
            <a:avLst/>
          </a:prstGeom>
          <a:solidFill>
            <a:schemeClr val="tx2">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输出</a:t>
            </a:r>
            <a:endParaRPr lang="zh-CN" altLang="en-US" sz="2000" dirty="0">
              <a:latin typeface="微软雅黑" panose="020B0503020204020204" pitchFamily="34" charset="-122"/>
              <a:ea typeface="微软雅黑" panose="020B0503020204020204" pitchFamily="34" charset="-122"/>
            </a:endParaRPr>
          </a:p>
        </p:txBody>
      </p:sp>
      <p:sp>
        <p:nvSpPr>
          <p:cNvPr id="36" name="圆角矩形 35"/>
          <p:cNvSpPr/>
          <p:nvPr/>
        </p:nvSpPr>
        <p:spPr>
          <a:xfrm>
            <a:off x="6827912" y="5570397"/>
            <a:ext cx="3334019" cy="765151"/>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30</a:t>
            </a:r>
            <a:r>
              <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次</a:t>
            </a:r>
            <a:r>
              <a:rPr lang="en-US" altLang="zh-CN"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秒＝</a:t>
            </a:r>
            <a:r>
              <a:rPr lang="en-US" altLang="zh-CN"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33ms</a:t>
            </a:r>
            <a:endPar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圆角矩形标注 3"/>
          <p:cNvSpPr/>
          <p:nvPr/>
        </p:nvSpPr>
        <p:spPr>
          <a:xfrm>
            <a:off x="5111143" y="886901"/>
            <a:ext cx="2540000" cy="612648"/>
          </a:xfrm>
          <a:prstGeom prst="wedgeRoundRectCallout">
            <a:avLst>
              <a:gd name="adj1" fmla="val -15277"/>
              <a:gd name="adj2" fmla="val 87376"/>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耗时任务</a:t>
            </a:r>
          </a:p>
        </p:txBody>
      </p:sp>
      <p:sp>
        <p:nvSpPr>
          <p:cNvPr id="37" name="圆角矩形标注 36"/>
          <p:cNvSpPr/>
          <p:nvPr/>
        </p:nvSpPr>
        <p:spPr>
          <a:xfrm>
            <a:off x="3965213" y="5090601"/>
            <a:ext cx="2540000" cy="612648"/>
          </a:xfrm>
          <a:prstGeom prst="wedgeRoundRectCallout">
            <a:avLst>
              <a:gd name="adj1" fmla="val -21277"/>
              <a:gd name="adj2" fmla="val -148942"/>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即时刷新响应</a:t>
            </a:r>
          </a:p>
        </p:txBody>
      </p:sp>
    </p:spTree>
    <p:extLst>
      <p:ext uri="{BB962C8B-B14F-4D97-AF65-F5344CB8AC3E}">
        <p14:creationId xmlns:p14="http://schemas.microsoft.com/office/powerpoint/2010/main" val="15443147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750722186"/>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r>
              <a:rPr lang="zh-CN" altLang="en-US" dirty="0"/>
              <a:t>内容提要 </a:t>
            </a:r>
            <a:r>
              <a:rPr lang="en-US" altLang="zh-CN" sz="3100" dirty="0"/>
              <a:t>-</a:t>
            </a:r>
            <a:r>
              <a:rPr lang="zh-CN" altLang="en-US" sz="3100" dirty="0"/>
              <a:t>线程间通信与同步</a:t>
            </a:r>
          </a:p>
        </p:txBody>
      </p:sp>
      <p:grpSp>
        <p:nvGrpSpPr>
          <p:cNvPr id="6" name="组合 5">
            <a:extLst>
              <a:ext uri="{FF2B5EF4-FFF2-40B4-BE49-F238E27FC236}">
                <a16:creationId xmlns:a16="http://schemas.microsoft.com/office/drawing/2014/main" id="{6BEA75C6-099A-4731-A7F9-58382121F2E9}"/>
              </a:ext>
            </a:extLst>
          </p:cNvPr>
          <p:cNvGrpSpPr/>
          <p:nvPr/>
        </p:nvGrpSpPr>
        <p:grpSpPr>
          <a:xfrm>
            <a:off x="4140180" y="4694398"/>
            <a:ext cx="5911077" cy="863466"/>
            <a:chOff x="1583817" y="2683"/>
            <a:chExt cx="5698144" cy="599239"/>
          </a:xfrm>
        </p:grpSpPr>
        <p:sp>
          <p:nvSpPr>
            <p:cNvPr id="7" name="箭头: 五边形 6">
              <a:extLst>
                <a:ext uri="{FF2B5EF4-FFF2-40B4-BE49-F238E27FC236}">
                  <a16:creationId xmlns:a16="http://schemas.microsoft.com/office/drawing/2014/main" id="{41A28E4B-C676-4108-B060-DF3B8E8DFE3F}"/>
                </a:ext>
              </a:extLst>
            </p:cNvPr>
            <p:cNvSpPr/>
            <p:nvPr/>
          </p:nvSpPr>
          <p:spPr>
            <a:xfrm rot="10800000">
              <a:off x="1583817" y="2683"/>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74072D19-855E-4954-B6B8-7A4DE07DB8AA}"/>
                </a:ext>
              </a:extLst>
            </p:cNvPr>
            <p:cNvSpPr txBox="1"/>
            <p:nvPr/>
          </p:nvSpPr>
          <p:spPr>
            <a:xfrm>
              <a:off x="1669535" y="7641"/>
              <a:ext cx="5612426"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marR="0" lvl="0" indent="0" algn="l" defTabSz="889000" rtl="0" eaLnBrk="1" fontAlgn="auto" latinLnBrk="0" hangingPunct="1">
                <a:lnSpc>
                  <a:spcPct val="90000"/>
                </a:lnSpc>
                <a:spcBef>
                  <a:spcPct val="0"/>
                </a:spcBef>
                <a:spcAft>
                  <a:spcPct val="35000"/>
                </a:spcAft>
                <a:buClrTx/>
                <a:buSzTx/>
                <a:buFontTx/>
                <a:buNone/>
                <a:tabLst/>
                <a:defRPr/>
              </a:pPr>
              <a:r>
                <a:rPr kumimoji="0" lang="en-US" altLang="zh-CN" sz="2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    3.4 </a:t>
              </a:r>
              <a:r>
                <a:rPr kumimoji="0" lang="zh-CN" altLang="en-US" sz="2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线程间同步模式</a:t>
              </a:r>
              <a:r>
                <a:rPr kumimoji="0" lang="en-US" altLang="zh-CN" sz="2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通信机制</a:t>
              </a:r>
            </a:p>
          </p:txBody>
        </p:sp>
      </p:grpSp>
    </p:spTree>
    <p:extLst>
      <p:ext uri="{BB962C8B-B14F-4D97-AF65-F5344CB8AC3E}">
        <p14:creationId xmlns:p14="http://schemas.microsoft.com/office/powerpoint/2010/main" val="344206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6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27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28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29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3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31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32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33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219CCE0-C812-4F72-9D26-A675BD4385C9}"/>
              </a:ext>
            </a:extLst>
          </p:cNvPr>
          <p:cNvSpPr/>
          <p:nvPr/>
        </p:nvSpPr>
        <p:spPr>
          <a:xfrm>
            <a:off x="0" y="0"/>
            <a:ext cx="4093369" cy="432048"/>
          </a:xfrm>
          <a:prstGeom prst="rect">
            <a:avLst/>
          </a:prstGeom>
          <a:solidFill>
            <a:schemeClr val="accent5">
              <a:lumMod val="20000"/>
              <a:lumOff val="80000"/>
            </a:schemeClr>
          </a:solidFill>
          <a:ln w="12700" cap="flat" cmpd="sng" algn="ctr">
            <a:no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6" name="标题 5">
            <a:extLst>
              <a:ext uri="{FF2B5EF4-FFF2-40B4-BE49-F238E27FC236}">
                <a16:creationId xmlns:a16="http://schemas.microsoft.com/office/drawing/2014/main" id="{2E7A6288-F172-427D-B418-B758D2CE5504}"/>
              </a:ext>
            </a:extLst>
          </p:cNvPr>
          <p:cNvSpPr txBox="1">
            <a:spLocks noGrp="1"/>
          </p:cNvSpPr>
          <p:nvPr>
            <p:ph type="title" idx="4294967295"/>
          </p:nvPr>
        </p:nvSpPr>
        <p:spPr>
          <a:xfrm>
            <a:off x="838200" y="531777"/>
            <a:ext cx="10515600" cy="623258"/>
          </a:xfrm>
          <a:prstGeom prst="rect">
            <a:avLst/>
          </a:prstGeom>
          <a:noFill/>
        </p:spPr>
        <p:txBody>
          <a:bodyPr wrap="square" rtlCol="0">
            <a:spAutoFit/>
          </a:bodyPr>
          <a:lstStyle/>
          <a:p>
            <a:r>
              <a:rPr lang="en-US" altLang="zh-CN" sz="4000" dirty="0"/>
              <a:t>3.4 </a:t>
            </a:r>
            <a:r>
              <a:rPr lang="zh-CN" altLang="en-US" sz="4000" dirty="0"/>
              <a:t>线程间同步模式</a:t>
            </a:r>
            <a:r>
              <a:rPr lang="en-US" altLang="zh-CN" sz="4000" dirty="0"/>
              <a:t>/</a:t>
            </a:r>
            <a:r>
              <a:rPr lang="zh-CN" altLang="en-US" sz="4000" dirty="0"/>
              <a:t>通信机制</a:t>
            </a:r>
            <a:endParaRPr lang="en-US" altLang="zh-CN" sz="4000" dirty="0">
              <a:solidFill>
                <a:srgbClr val="002060"/>
              </a:solidFill>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F6E9D5A8-5C4E-460E-B7FE-B52F79437D38}"/>
              </a:ext>
            </a:extLst>
          </p:cNvPr>
          <p:cNvSpPr>
            <a:spLocks noGrp="1"/>
          </p:cNvSpPr>
          <p:nvPr>
            <p:ph idx="9"/>
          </p:nvPr>
        </p:nvSpPr>
        <p:spPr/>
        <p:txBody>
          <a:bodyPr/>
          <a:lstStyle/>
          <a:p>
            <a:endParaRPr lang="zh-CN" altLang="en-US"/>
          </a:p>
        </p:txBody>
      </p:sp>
    </p:spTree>
    <p:extLst>
      <p:ext uri="{BB962C8B-B14F-4D97-AF65-F5344CB8AC3E}">
        <p14:creationId xmlns:p14="http://schemas.microsoft.com/office/powerpoint/2010/main" val="9983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9" fill="hold" grpId="0"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0-ppt_w/2"/>
                                          </p:val>
                                        </p:tav>
                                      </p:tavLst>
                                    </p:anim>
                                    <p:anim calcmode="lin" valueType="num">
                                      <p:cBhvr additive="base">
                                        <p:cTn id="7" dur="500"/>
                                        <p:tgtEl>
                                          <p:spTgt spid="6"/>
                                        </p:tgtEl>
                                        <p:attrNameLst>
                                          <p:attrName>ppt_y</p:attrName>
                                        </p:attrNameLst>
                                      </p:cBhvr>
                                      <p:tavLst>
                                        <p:tav tm="0">
                                          <p:val>
                                            <p:strVal val="ppt_y"/>
                                          </p:val>
                                        </p:tav>
                                        <p:tav tm="100000">
                                          <p:val>
                                            <p:strVal val="0-ppt_h/2"/>
                                          </p:val>
                                        </p:tav>
                                      </p:tavLst>
                                    </p:anim>
                                    <p:set>
                                      <p:cBhvr>
                                        <p:cTn id="8" dur="1" fill="hold">
                                          <p:stCondLst>
                                            <p:cond delay="499"/>
                                          </p:stCondLst>
                                        </p:cTn>
                                        <p:tgtEl>
                                          <p:spTgt spid="6"/>
                                        </p:tgtEl>
                                        <p:attrNameLst>
                                          <p:attrName>style.visibility</p:attrName>
                                        </p:attrNameLst>
                                      </p:cBhvr>
                                      <p:to>
                                        <p:strVal val="hidden"/>
                                      </p:to>
                                    </p:set>
                                  </p:childTnLst>
                                </p:cTn>
                              </p:par>
                            </p:childTnLst>
                          </p:cTn>
                        </p:par>
                        <p:par>
                          <p:cTn id="9" fill="hold">
                            <p:stCondLst>
                              <p:cond delay="500"/>
                            </p:stCondLst>
                            <p:childTnLst>
                              <p:par>
                                <p:cTn id="10" presetID="1" presetClass="exit"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同步模式</a:t>
            </a:r>
          </a:p>
          <a:p>
            <a:r>
              <a:rPr lang="zh-CN" altLang="en-US" dirty="0"/>
              <a:t> 低级事件对象</a:t>
            </a:r>
            <a:endParaRPr lang="en-US" altLang="zh-CN" dirty="0"/>
          </a:p>
          <a:p>
            <a:r>
              <a:rPr lang="en-US" altLang="zh-CN" dirty="0"/>
              <a:t> </a:t>
            </a:r>
            <a:r>
              <a:rPr lang="zh-CN" altLang="en-US" dirty="0"/>
              <a:t>线程间同步通信</a:t>
            </a:r>
            <a:endParaRPr lang="en-US" altLang="zh-CN" dirty="0"/>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1329346"/>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marR="0" lvl="0" indent="-171395" algn="l" defTabSz="914400" rtl="0" eaLnBrk="1" fontAlgn="base" latinLnBrk="0" hangingPunct="1">
              <a:lnSpc>
                <a:spcPct val="90000"/>
              </a:lnSpc>
              <a:spcBef>
                <a:spcPts val="750"/>
              </a:spcBef>
              <a:spcAft>
                <a:spcPct val="0"/>
              </a:spcAft>
              <a:buClrTx/>
              <a:buSzTx/>
              <a:buFont typeface="Wingdings" panose="05000000000000000000" charset="0"/>
              <a:buChar char=""/>
              <a:tabLst/>
              <a:defRPr/>
            </a:pPr>
            <a:r>
              <a:rPr kumimoji="0" lang="en-US" altLang="zh-CN"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rPr>
              <a:t>同步模式</a:t>
            </a:r>
            <a:endParaRPr kumimoji="0" lang="en-US" altLang="zh-CN"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32323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5939193" y="4203615"/>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椭圆 7"/>
          <p:cNvSpPr/>
          <p:nvPr/>
        </p:nvSpPr>
        <p:spPr>
          <a:xfrm>
            <a:off x="3983562" y="2348862"/>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9" name="圆角矩形 38"/>
          <p:cNvSpPr/>
          <p:nvPr/>
        </p:nvSpPr>
        <p:spPr>
          <a:xfrm>
            <a:off x="3094398" y="3054369"/>
            <a:ext cx="3789097" cy="2228412"/>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496173" y="2321847"/>
            <a:ext cx="2377532" cy="1549119"/>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r="100000" b="100000"/>
            </a:path>
            <a:tileRect l="-100000" t="-100000"/>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283972" y="1556264"/>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953563" y="2516200"/>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p:txBody>
          <a:bodyPr>
            <a:normAutofit/>
          </a:bodyPr>
          <a:lstStyle/>
          <a:p>
            <a:r>
              <a:rPr lang="zh-CN" altLang="en-US" dirty="0"/>
              <a:t>线程间同步模式</a:t>
            </a:r>
          </a:p>
        </p:txBody>
      </p:sp>
      <p:sp>
        <p:nvSpPr>
          <p:cNvPr id="21" name="圆角矩形 20"/>
          <p:cNvSpPr/>
          <p:nvPr/>
        </p:nvSpPr>
        <p:spPr>
          <a:xfrm>
            <a:off x="7065123" y="1992979"/>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SendMessage</a:t>
            </a:r>
            <a:endParaRPr lang="zh-CN" altLang="en-US"/>
          </a:p>
        </p:txBody>
      </p:sp>
      <p:sp>
        <p:nvSpPr>
          <p:cNvPr id="16" name="圆角矩形 15"/>
          <p:cNvSpPr/>
          <p:nvPr/>
        </p:nvSpPr>
        <p:spPr>
          <a:xfrm>
            <a:off x="9020705" y="2562943"/>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7" name="圆角矩形 26"/>
          <p:cNvSpPr/>
          <p:nvPr/>
        </p:nvSpPr>
        <p:spPr>
          <a:xfrm>
            <a:off x="7385559" y="5115038"/>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8" name="圆角矩形 27"/>
          <p:cNvSpPr/>
          <p:nvPr/>
        </p:nvSpPr>
        <p:spPr>
          <a:xfrm>
            <a:off x="3600327" y="2205680"/>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17" name="圆角矩形 16"/>
          <p:cNvSpPr/>
          <p:nvPr/>
        </p:nvSpPr>
        <p:spPr>
          <a:xfrm>
            <a:off x="8251857" y="2449522"/>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29" name="圆角矩形 28"/>
          <p:cNvSpPr/>
          <p:nvPr/>
        </p:nvSpPr>
        <p:spPr>
          <a:xfrm>
            <a:off x="7053857" y="4310827"/>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0" name="圆角矩形 29"/>
          <p:cNvSpPr/>
          <p:nvPr/>
        </p:nvSpPr>
        <p:spPr>
          <a:xfrm>
            <a:off x="5405055" y="2489615"/>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1" name="燕尾形箭头 30"/>
          <p:cNvSpPr/>
          <p:nvPr/>
        </p:nvSpPr>
        <p:spPr>
          <a:xfrm rot="19044063">
            <a:off x="7385489" y="3780959"/>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8251857" y="3173002"/>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3" name="圆角矩形 32"/>
          <p:cNvSpPr/>
          <p:nvPr/>
        </p:nvSpPr>
        <p:spPr>
          <a:xfrm>
            <a:off x="5405055" y="3091491"/>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4" name="燕尾形箭头 33"/>
          <p:cNvSpPr/>
          <p:nvPr/>
        </p:nvSpPr>
        <p:spPr>
          <a:xfrm rot="3119833">
            <a:off x="5689217" y="3764825"/>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6382105" y="4310827"/>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6" name="圆角矩形 35"/>
          <p:cNvSpPr/>
          <p:nvPr/>
        </p:nvSpPr>
        <p:spPr>
          <a:xfrm>
            <a:off x="5405055" y="199297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DefWndProc</a:t>
            </a:r>
            <a:endParaRPr lang="zh-CN" altLang="en-US" dirty="0"/>
          </a:p>
        </p:txBody>
      </p:sp>
      <p:sp>
        <p:nvSpPr>
          <p:cNvPr id="38" name="文本框 37"/>
          <p:cNvSpPr txBox="1"/>
          <p:nvPr/>
        </p:nvSpPr>
        <p:spPr>
          <a:xfrm>
            <a:off x="5900801" y="1582737"/>
            <a:ext cx="2262158"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窗体自定义消息处理</a:t>
            </a:r>
          </a:p>
        </p:txBody>
      </p:sp>
      <p:sp>
        <p:nvSpPr>
          <p:cNvPr id="41" name="圆角矩形 40"/>
          <p:cNvSpPr/>
          <p:nvPr/>
        </p:nvSpPr>
        <p:spPr>
          <a:xfrm>
            <a:off x="3194882" y="3752103"/>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ManualResetEvent.Set</a:t>
            </a:r>
            <a:endParaRPr lang="zh-CN" altLang="en-US" dirty="0"/>
          </a:p>
        </p:txBody>
      </p:sp>
      <p:sp>
        <p:nvSpPr>
          <p:cNvPr id="42" name="圆角矩形 41"/>
          <p:cNvSpPr/>
          <p:nvPr/>
        </p:nvSpPr>
        <p:spPr>
          <a:xfrm>
            <a:off x="3718386" y="4803366"/>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While(</a:t>
            </a:r>
            <a:r>
              <a:rPr lang="en-US" altLang="zh-CN" dirty="0" err="1"/>
              <a:t>WaitHandle.WaitOne</a:t>
            </a:r>
            <a:r>
              <a:rPr lang="en-US" altLang="zh-CN" dirty="0"/>
              <a:t>)</a:t>
            </a:r>
            <a:endParaRPr lang="zh-CN" altLang="en-US" dirty="0"/>
          </a:p>
        </p:txBody>
      </p:sp>
      <p:sp>
        <p:nvSpPr>
          <p:cNvPr id="43" name="文本框 42"/>
          <p:cNvSpPr txBox="1"/>
          <p:nvPr/>
        </p:nvSpPr>
        <p:spPr>
          <a:xfrm>
            <a:off x="3683269" y="4290852"/>
            <a:ext cx="1581393"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底层事件循环</a:t>
            </a:r>
          </a:p>
        </p:txBody>
      </p:sp>
      <p:sp>
        <p:nvSpPr>
          <p:cNvPr id="3" name="矩形 2"/>
          <p:cNvSpPr/>
          <p:nvPr/>
        </p:nvSpPr>
        <p:spPr>
          <a:xfrm>
            <a:off x="3924832" y="5880475"/>
            <a:ext cx="4514184" cy="523220"/>
          </a:xfrm>
          <a:prstGeom prst="rect">
            <a:avLst/>
          </a:prstGeom>
        </p:spPr>
        <p:txBody>
          <a:bodyPr wrap="none">
            <a:spAutoFit/>
          </a:bodyPr>
          <a:lstStyle/>
          <a:p>
            <a:r>
              <a:rPr lang="zh-CN" altLang="en-US" dirty="0">
                <a:solidFill>
                  <a:srgbClr val="002060"/>
                </a:solidFill>
                <a:latin typeface="微软雅黑" panose="020B0503020204020204" pitchFamily="34" charset="-122"/>
                <a:ea typeface="微软雅黑" panose="020B0503020204020204" pitchFamily="34" charset="-122"/>
              </a:rPr>
              <a:t>工作线程可以很容易用</a:t>
            </a:r>
            <a:r>
              <a:rPr lang="en-US" altLang="zh-CN" dirty="0" err="1">
                <a:solidFill>
                  <a:srgbClr val="002060"/>
                </a:solidFill>
                <a:latin typeface="微软雅黑" panose="020B0503020204020204" pitchFamily="34" charset="-122"/>
                <a:ea typeface="微软雅黑" panose="020B0503020204020204" pitchFamily="34" charset="-122"/>
              </a:rPr>
              <a:t>SendMessage</a:t>
            </a:r>
            <a:r>
              <a:rPr lang="zh-CN" altLang="en-US" dirty="0">
                <a:solidFill>
                  <a:srgbClr val="002060"/>
                </a:solidFill>
                <a:latin typeface="微软雅黑" panose="020B0503020204020204" pitchFamily="34" charset="-122"/>
                <a:ea typeface="微软雅黑" panose="020B0503020204020204" pitchFamily="34" charset="-122"/>
              </a:rPr>
              <a:t>来发消息</a:t>
            </a:r>
            <a:endParaRPr lang="en-US" altLang="zh-CN" dirty="0">
              <a:solidFill>
                <a:srgbClr val="002060"/>
              </a:solidFill>
              <a:latin typeface="微软雅黑" panose="020B0503020204020204" pitchFamily="34" charset="-122"/>
              <a:ea typeface="微软雅黑" panose="020B0503020204020204" pitchFamily="34" charset="-122"/>
            </a:endParaRPr>
          </a:p>
          <a:p>
            <a:r>
              <a:rPr lang="zh-CN" altLang="en-US" dirty="0">
                <a:solidFill>
                  <a:srgbClr val="002060"/>
                </a:solidFill>
                <a:latin typeface="微软雅黑" panose="020B0503020204020204" pitchFamily="34" charset="-122"/>
                <a:ea typeface="微软雅黑" panose="020B0503020204020204" pitchFamily="34" charset="-122"/>
              </a:rPr>
              <a:t>窗体线程可以发送</a:t>
            </a:r>
            <a:r>
              <a:rPr lang="en-US" altLang="zh-CN" dirty="0" err="1">
                <a:solidFill>
                  <a:srgbClr val="002060"/>
                </a:solidFill>
                <a:latin typeface="微软雅黑" panose="020B0503020204020204" pitchFamily="34" charset="-122"/>
                <a:ea typeface="微软雅黑" panose="020B0503020204020204" pitchFamily="34" charset="-122"/>
              </a:rPr>
              <a:t>ManualResetEvent</a:t>
            </a:r>
            <a:r>
              <a:rPr lang="zh-CN" altLang="en-US" dirty="0">
                <a:solidFill>
                  <a:srgbClr val="002060"/>
                </a:solidFill>
                <a:latin typeface="微软雅黑" panose="020B0503020204020204" pitchFamily="34" charset="-122"/>
                <a:ea typeface="微软雅黑" panose="020B0503020204020204" pitchFamily="34" charset="-122"/>
              </a:rPr>
              <a:t>事件给工作线程</a:t>
            </a:r>
            <a:r>
              <a:rPr lang="en-US" altLang="zh-CN" dirty="0">
                <a:solidFill>
                  <a:srgbClr val="002060"/>
                </a:solidFill>
                <a:latin typeface="微软雅黑" panose="020B0503020204020204" pitchFamily="34" charset="-122"/>
                <a:ea typeface="微软雅黑" panose="020B0503020204020204" pitchFamily="34" charset="-122"/>
              </a:rPr>
              <a:t> </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A9A4531C-C432-4077-854E-72A9A1C75B29}"/>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.4.1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同步模式</a:t>
            </a:r>
          </a:p>
        </p:txBody>
      </p:sp>
    </p:spTree>
    <p:extLst>
      <p:ext uri="{BB962C8B-B14F-4D97-AF65-F5344CB8AC3E}">
        <p14:creationId xmlns:p14="http://schemas.microsoft.com/office/powerpoint/2010/main" val="24414493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21"/>
          <p:cNvSpPr/>
          <p:nvPr/>
        </p:nvSpPr>
        <p:spPr>
          <a:xfrm>
            <a:off x="1978271" y="3267792"/>
            <a:ext cx="8751348" cy="1569059"/>
          </a:xfrm>
          <a:prstGeom prst="roundRect">
            <a:avLst>
              <a:gd name="adj" fmla="val 12951"/>
            </a:avLst>
          </a:prstGeom>
          <a:solidFill>
            <a:schemeClr val="accent5">
              <a:lumMod val="60000"/>
              <a:lumOff val="40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2"/>
          <p:cNvSpPr>
            <a:spLocks noGrp="1" noChangeArrowheads="1"/>
          </p:cNvSpPr>
          <p:nvPr>
            <p:ph type="title" idx="4294967295"/>
          </p:nvPr>
        </p:nvSpPr>
        <p:spPr/>
        <p:txBody>
          <a:bodyPr>
            <a:noAutofit/>
          </a:bodyPr>
          <a:lstStyle/>
          <a:p>
            <a:r>
              <a:rPr lang="en-US" altLang="zh-CN" dirty="0">
                <a:solidFill>
                  <a:schemeClr val="accent5">
                    <a:lumMod val="50000"/>
                  </a:schemeClr>
                </a:solidFill>
                <a:latin typeface="微软雅黑" panose="020B0503020204020204" pitchFamily="34" charset="-122"/>
                <a:ea typeface="微软雅黑" panose="020B0503020204020204" pitchFamily="34" charset="-122"/>
              </a:rPr>
              <a:t>WaitHandle</a:t>
            </a:r>
            <a:r>
              <a:rPr lang="zh-CN" altLang="en-US" dirty="0">
                <a:solidFill>
                  <a:schemeClr val="accent5">
                    <a:lumMod val="50000"/>
                  </a:schemeClr>
                </a:solidFill>
                <a:latin typeface="微软雅黑" panose="020B0503020204020204" pitchFamily="34" charset="-122"/>
                <a:ea typeface="微软雅黑" panose="020B0503020204020204" pitchFamily="34" charset="-122"/>
              </a:rPr>
              <a:t>类继承关系</a:t>
            </a:r>
            <a:r>
              <a:rPr lang="en-US" altLang="zh-CN" dirty="0"/>
              <a:t> </a:t>
            </a:r>
          </a:p>
        </p:txBody>
      </p:sp>
      <p:sp>
        <p:nvSpPr>
          <p:cNvPr id="7" name="圆角矩形 6"/>
          <p:cNvSpPr/>
          <p:nvPr/>
        </p:nvSpPr>
        <p:spPr>
          <a:xfrm>
            <a:off x="4163342" y="1967597"/>
            <a:ext cx="2615014" cy="447982"/>
          </a:xfrm>
          <a:prstGeom prst="roundRect">
            <a:avLst/>
          </a:prstGeom>
          <a:solidFill>
            <a:schemeClr val="accent3">
              <a:lumMod val="75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WaitHandle</a:t>
            </a:r>
            <a:endParaRPr lang="zh-CN" altLang="en-US" sz="3200" dirty="0">
              <a:latin typeface="微软雅黑" panose="020B0503020204020204" pitchFamily="34" charset="-122"/>
              <a:ea typeface="微软雅黑" panose="020B0503020204020204" pitchFamily="34" charset="-122"/>
            </a:endParaRPr>
          </a:p>
        </p:txBody>
      </p:sp>
      <p:sp>
        <p:nvSpPr>
          <p:cNvPr id="8" name="圆角矩形 7"/>
          <p:cNvSpPr/>
          <p:nvPr/>
        </p:nvSpPr>
        <p:spPr>
          <a:xfrm>
            <a:off x="6010287" y="2636545"/>
            <a:ext cx="3631553" cy="447982"/>
          </a:xfrm>
          <a:prstGeom prst="roundRect">
            <a:avLst/>
          </a:prstGeom>
          <a:solidFill>
            <a:schemeClr val="accent2">
              <a:lumMod val="75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solidFill>
                  <a:schemeClr val="bg1"/>
                </a:solidFill>
              </a:rPr>
              <a:t>EventWaitHandle</a:t>
            </a:r>
            <a:r>
              <a:rPr lang="en-US" altLang="zh-CN" sz="3200" dirty="0"/>
              <a:t> </a:t>
            </a:r>
            <a:endParaRPr lang="zh-CN" altLang="en-US" sz="3200" dirty="0">
              <a:latin typeface="微软雅黑" panose="020B0503020204020204" pitchFamily="34" charset="-122"/>
              <a:ea typeface="微软雅黑" panose="020B0503020204020204" pitchFamily="34" charset="-122"/>
            </a:endParaRPr>
          </a:p>
        </p:txBody>
      </p:sp>
      <p:sp>
        <p:nvSpPr>
          <p:cNvPr id="9" name="圆角矩形 8"/>
          <p:cNvSpPr/>
          <p:nvPr/>
        </p:nvSpPr>
        <p:spPr>
          <a:xfrm>
            <a:off x="6668934" y="3479591"/>
            <a:ext cx="3945150" cy="447982"/>
          </a:xfrm>
          <a:prstGeom prst="roundRect">
            <a:avLst/>
          </a:prstGeom>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ManualResetEvent</a:t>
            </a:r>
            <a:endParaRPr lang="zh-CN" altLang="en-US" sz="3200" dirty="0">
              <a:latin typeface="微软雅黑" panose="020B0503020204020204" pitchFamily="34" charset="-122"/>
              <a:ea typeface="微软雅黑" panose="020B0503020204020204" pitchFamily="34" charset="-122"/>
            </a:endParaRPr>
          </a:p>
        </p:txBody>
      </p:sp>
      <p:sp>
        <p:nvSpPr>
          <p:cNvPr id="11" name="圆角矩形 10"/>
          <p:cNvSpPr/>
          <p:nvPr/>
        </p:nvSpPr>
        <p:spPr>
          <a:xfrm>
            <a:off x="2148010" y="3456752"/>
            <a:ext cx="2723893" cy="447982"/>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Semaphore</a:t>
            </a:r>
            <a:endParaRPr lang="zh-CN" altLang="en-US" sz="3200" dirty="0">
              <a:latin typeface="微软雅黑" panose="020B0503020204020204" pitchFamily="34" charset="-122"/>
              <a:ea typeface="微软雅黑" panose="020B0503020204020204" pitchFamily="34" charset="-122"/>
            </a:endParaRPr>
          </a:p>
        </p:txBody>
      </p:sp>
      <p:sp>
        <p:nvSpPr>
          <p:cNvPr id="12" name="圆角矩形 11"/>
          <p:cNvSpPr/>
          <p:nvPr/>
        </p:nvSpPr>
        <p:spPr>
          <a:xfrm>
            <a:off x="2148010" y="4231411"/>
            <a:ext cx="2723893" cy="447982"/>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Mutex</a:t>
            </a:r>
            <a:endParaRPr lang="zh-CN" altLang="en-US" sz="3200" dirty="0">
              <a:latin typeface="微软雅黑" panose="020B0503020204020204" pitchFamily="34" charset="-122"/>
              <a:ea typeface="微软雅黑" panose="020B0503020204020204" pitchFamily="34" charset="-122"/>
            </a:endParaRPr>
          </a:p>
        </p:txBody>
      </p:sp>
      <p:sp>
        <p:nvSpPr>
          <p:cNvPr id="13" name="圆角矩形 12"/>
          <p:cNvSpPr/>
          <p:nvPr/>
        </p:nvSpPr>
        <p:spPr>
          <a:xfrm>
            <a:off x="6668934" y="4231411"/>
            <a:ext cx="3945150" cy="447982"/>
          </a:xfrm>
          <a:prstGeom prst="roundRect">
            <a:avLst/>
          </a:prstGeom>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AutoResetEvent</a:t>
            </a:r>
            <a:endParaRPr lang="zh-CN" altLang="en-US" sz="3200" dirty="0">
              <a:latin typeface="微软雅黑" panose="020B0503020204020204" pitchFamily="34" charset="-122"/>
              <a:ea typeface="微软雅黑" panose="020B0503020204020204" pitchFamily="34" charset="-122"/>
            </a:endParaRPr>
          </a:p>
        </p:txBody>
      </p:sp>
      <p:sp>
        <p:nvSpPr>
          <p:cNvPr id="3" name="矩形 2"/>
          <p:cNvSpPr/>
          <p:nvPr/>
        </p:nvSpPr>
        <p:spPr>
          <a:xfrm>
            <a:off x="5180461" y="2495426"/>
            <a:ext cx="149529" cy="1965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右箭头 3"/>
          <p:cNvSpPr/>
          <p:nvPr/>
        </p:nvSpPr>
        <p:spPr>
          <a:xfrm flipH="1" flipV="1">
            <a:off x="4975363" y="4305608"/>
            <a:ext cx="358923" cy="393106"/>
          </a:xfrm>
          <a:prstGeom prst="bentArrow">
            <a:avLst>
              <a:gd name="adj1" fmla="val 39286"/>
              <a:gd name="adj2" fmla="val 38095"/>
              <a:gd name="adj3" fmla="val 3214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右箭头 17"/>
          <p:cNvSpPr/>
          <p:nvPr/>
        </p:nvSpPr>
        <p:spPr>
          <a:xfrm flipV="1">
            <a:off x="5578381" y="2495426"/>
            <a:ext cx="338185" cy="504634"/>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矩形 18"/>
          <p:cNvSpPr/>
          <p:nvPr/>
        </p:nvSpPr>
        <p:spPr>
          <a:xfrm>
            <a:off x="6279785" y="3164374"/>
            <a:ext cx="156908" cy="1236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右箭头 19"/>
          <p:cNvSpPr/>
          <p:nvPr/>
        </p:nvSpPr>
        <p:spPr>
          <a:xfrm flipV="1">
            <a:off x="6300817" y="3496266"/>
            <a:ext cx="338185" cy="393106"/>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圆角右箭头 20"/>
          <p:cNvSpPr/>
          <p:nvPr/>
        </p:nvSpPr>
        <p:spPr>
          <a:xfrm flipV="1">
            <a:off x="6284081" y="4204585"/>
            <a:ext cx="338185" cy="393106"/>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圆角右箭头 22"/>
          <p:cNvSpPr/>
          <p:nvPr/>
        </p:nvSpPr>
        <p:spPr>
          <a:xfrm flipH="1" flipV="1">
            <a:off x="4971067" y="3459489"/>
            <a:ext cx="358923" cy="393106"/>
          </a:xfrm>
          <a:prstGeom prst="bentArrow">
            <a:avLst>
              <a:gd name="adj1" fmla="val 39286"/>
              <a:gd name="adj2" fmla="val 38095"/>
              <a:gd name="adj3" fmla="val 3214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文本框 23">
            <a:extLst>
              <a:ext uri="{FF2B5EF4-FFF2-40B4-BE49-F238E27FC236}">
                <a16:creationId xmlns:a16="http://schemas.microsoft.com/office/drawing/2014/main" id="{0A02937E-78EB-4E44-96B6-50ED217F5513}"/>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.4.1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同步模式</a:t>
            </a:r>
          </a:p>
        </p:txBody>
      </p:sp>
    </p:spTree>
    <p:extLst>
      <p:ext uri="{BB962C8B-B14F-4D97-AF65-F5344CB8AC3E}">
        <p14:creationId xmlns:p14="http://schemas.microsoft.com/office/powerpoint/2010/main" val="31592666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idx="4294967295"/>
          </p:nvPr>
        </p:nvSpPr>
        <p:spPr/>
        <p:txBody>
          <a:bodyPr/>
          <a:lstStyle/>
          <a:p>
            <a:pPr eaLnBrk="1" hangingPunct="1"/>
            <a:r>
              <a:rPr lang="zh-CN" altLang="en-US" dirty="0"/>
              <a:t>线程如何接收消息</a:t>
            </a:r>
            <a:r>
              <a:rPr lang="en-US" altLang="zh-CN" dirty="0"/>
              <a:t>?</a:t>
            </a:r>
          </a:p>
        </p:txBody>
      </p:sp>
      <p:sp>
        <p:nvSpPr>
          <p:cNvPr id="53252" name="Rectangle 3"/>
          <p:cNvSpPr>
            <a:spLocks noGrp="1" noChangeArrowheads="1"/>
          </p:cNvSpPr>
          <p:nvPr>
            <p:ph idx="9"/>
          </p:nvPr>
        </p:nvSpPr>
        <p:spPr/>
        <p:txBody>
          <a:bodyPr>
            <a:normAutofit/>
          </a:bodyPr>
          <a:lstStyle/>
          <a:p>
            <a:pPr marL="0" indent="0" eaLnBrk="1" hangingPunct="1">
              <a:lnSpc>
                <a:spcPct val="125000"/>
              </a:lnSpc>
              <a:spcBef>
                <a:spcPts val="600"/>
              </a:spcBef>
              <a:buNone/>
            </a:pPr>
            <a:r>
              <a:rPr lang="zh-CN" altLang="en-US" sz="2400" dirty="0">
                <a:latin typeface="微软雅黑" panose="020B0503020204020204" pitchFamily="34" charset="-122"/>
                <a:ea typeface="微软雅黑" panose="020B0503020204020204" pitchFamily="34" charset="-122"/>
              </a:rPr>
              <a:t>工作线程没有消息队列，无法用窗体模式，线程因此显得是一个笨听众，接收方法是线程主动循环检查一些变量，但不能使用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忙检</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，因为太耗</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，要使用</a:t>
            </a:r>
            <a:r>
              <a:rPr lang="en-US" altLang="zh-CN" sz="2400" dirty="0" err="1">
                <a:latin typeface="微软雅黑" panose="020B0503020204020204" pitchFamily="34" charset="-122"/>
                <a:ea typeface="微软雅黑" panose="020B0503020204020204" pitchFamily="34" charset="-122"/>
              </a:rPr>
              <a:t>ManualResetEvent.WaitOne</a:t>
            </a:r>
            <a:r>
              <a:rPr lang="zh-CN" altLang="en-US" sz="2400" dirty="0">
                <a:latin typeface="微软雅黑" panose="020B0503020204020204" pitchFamily="34" charset="-122"/>
                <a:ea typeface="微软雅黑" panose="020B0503020204020204" pitchFamily="34" charset="-122"/>
              </a:rPr>
              <a:t>这样的方法，以最低的代价耗费</a:t>
            </a:r>
            <a:r>
              <a:rPr lang="en-US" altLang="zh-CN" sz="2400" dirty="0" err="1">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资源。</a:t>
            </a:r>
          </a:p>
        </p:txBody>
      </p:sp>
      <p:sp>
        <p:nvSpPr>
          <p:cNvPr id="5" name="椭圆 4"/>
          <p:cNvSpPr/>
          <p:nvPr/>
        </p:nvSpPr>
        <p:spPr>
          <a:xfrm>
            <a:off x="7254526" y="4957916"/>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 name="椭圆 5"/>
          <p:cNvSpPr/>
          <p:nvPr/>
        </p:nvSpPr>
        <p:spPr>
          <a:xfrm>
            <a:off x="4671066" y="3464607"/>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7" name="圆角矩形 6"/>
          <p:cNvSpPr/>
          <p:nvPr/>
        </p:nvSpPr>
        <p:spPr>
          <a:xfrm>
            <a:off x="3781902" y="3933973"/>
            <a:ext cx="4528221" cy="209976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8479046" y="5079567"/>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10" name="圆角矩形 9"/>
          <p:cNvSpPr/>
          <p:nvPr/>
        </p:nvSpPr>
        <p:spPr>
          <a:xfrm>
            <a:off x="4287831" y="3321425"/>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14" name="圆角矩形 13"/>
          <p:cNvSpPr/>
          <p:nvPr/>
        </p:nvSpPr>
        <p:spPr>
          <a:xfrm>
            <a:off x="6199459" y="4089789"/>
            <a:ext cx="433082" cy="425305"/>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发</a:t>
            </a:r>
          </a:p>
        </p:txBody>
      </p:sp>
      <p:sp>
        <p:nvSpPr>
          <p:cNvPr id="15" name="燕尾形箭头 14"/>
          <p:cNvSpPr/>
          <p:nvPr/>
        </p:nvSpPr>
        <p:spPr>
          <a:xfrm rot="2188156">
            <a:off x="6598692" y="4586038"/>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7611325" y="5020632"/>
            <a:ext cx="433082" cy="425305"/>
          </a:xfrm>
          <a:prstGeom prst="roundRect">
            <a:avLst/>
          </a:prstGeom>
          <a:ln w="38100">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18" name="圆角矩形 17"/>
          <p:cNvSpPr/>
          <p:nvPr/>
        </p:nvSpPr>
        <p:spPr>
          <a:xfrm>
            <a:off x="3920106" y="4602163"/>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ManualResetEvent.Set</a:t>
            </a:r>
            <a:endParaRPr lang="zh-CN" altLang="en-US" dirty="0"/>
          </a:p>
        </p:txBody>
      </p:sp>
      <p:sp>
        <p:nvSpPr>
          <p:cNvPr id="19" name="圆角矩形 18"/>
          <p:cNvSpPr/>
          <p:nvPr/>
        </p:nvSpPr>
        <p:spPr>
          <a:xfrm>
            <a:off x="5111351" y="5531157"/>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While(</a:t>
            </a:r>
            <a:r>
              <a:rPr lang="en-US" altLang="zh-CN" dirty="0" err="1"/>
              <a:t>WaitHandle.WaitOne</a:t>
            </a:r>
            <a:r>
              <a:rPr lang="en-US" altLang="zh-CN" dirty="0"/>
              <a:t>)</a:t>
            </a:r>
            <a:endParaRPr lang="zh-CN" altLang="en-US" dirty="0"/>
          </a:p>
        </p:txBody>
      </p:sp>
      <p:sp>
        <p:nvSpPr>
          <p:cNvPr id="20" name="文本框 19"/>
          <p:cNvSpPr txBox="1"/>
          <p:nvPr/>
        </p:nvSpPr>
        <p:spPr>
          <a:xfrm>
            <a:off x="5588671" y="5194736"/>
            <a:ext cx="158139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底层事件循环</a:t>
            </a:r>
          </a:p>
        </p:txBody>
      </p:sp>
      <p:sp>
        <p:nvSpPr>
          <p:cNvPr id="21" name="圆角矩形 20"/>
          <p:cNvSpPr/>
          <p:nvPr/>
        </p:nvSpPr>
        <p:spPr>
          <a:xfrm>
            <a:off x="640689" y="1139003"/>
            <a:ext cx="11010396" cy="200334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D5B8BC43-FEEB-4D73-A18B-C88A449B36FA}"/>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.4.1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同步模式</a:t>
            </a:r>
          </a:p>
        </p:txBody>
      </p:sp>
    </p:spTree>
    <p:extLst>
      <p:ext uri="{BB962C8B-B14F-4D97-AF65-F5344CB8AC3E}">
        <p14:creationId xmlns:p14="http://schemas.microsoft.com/office/powerpoint/2010/main" val="1496455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idx="4294967295"/>
          </p:nvPr>
        </p:nvSpPr>
        <p:spPr/>
        <p:txBody>
          <a:bodyPr>
            <a:normAutofit/>
          </a:bodyPr>
          <a:lstStyle/>
          <a:p>
            <a:pPr eaLnBrk="1" hangingPunct="1"/>
            <a:r>
              <a:rPr lang="zh-CN" altLang="en-US" dirty="0"/>
              <a:t>工作线程响应前打发时间的两种方式</a:t>
            </a:r>
            <a:endParaRPr lang="en-US" altLang="zh-CN" dirty="0"/>
          </a:p>
        </p:txBody>
      </p:sp>
      <p:sp>
        <p:nvSpPr>
          <p:cNvPr id="53252" name="Rectangle 3"/>
          <p:cNvSpPr>
            <a:spLocks noGrp="1" noChangeArrowheads="1"/>
          </p:cNvSpPr>
          <p:nvPr>
            <p:ph idx="9"/>
          </p:nvPr>
        </p:nvSpPr>
        <p:spPr/>
        <p:txBody>
          <a:bodyPr>
            <a:normAutofit/>
          </a:bodyPr>
          <a:lstStyle/>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 采用 </a:t>
            </a:r>
            <a:r>
              <a:rPr lang="en-US" altLang="zh-CN" sz="2400" dirty="0" err="1">
                <a:latin typeface="微软雅黑" panose="020B0503020204020204" pitchFamily="34" charset="-122"/>
                <a:ea typeface="微软雅黑" panose="020B0503020204020204" pitchFamily="34" charset="-122"/>
              </a:rPr>
              <a:t>IsOut</a:t>
            </a:r>
            <a:r>
              <a:rPr lang="en-US" altLang="zh-CN" sz="2400" dirty="0">
                <a:latin typeface="微软雅黑" panose="020B0503020204020204" pitchFamily="34" charset="-122"/>
                <a:ea typeface="微软雅黑" panose="020B0503020204020204" pitchFamily="34" charset="-122"/>
              </a:rPr>
              <a:t> + Sleep </a:t>
            </a:r>
            <a:r>
              <a:rPr lang="zh-CN" altLang="en-US" sz="2400" dirty="0">
                <a:latin typeface="微软雅黑" panose="020B0503020204020204" pitchFamily="34" charset="-122"/>
                <a:ea typeface="微软雅黑" panose="020B0503020204020204" pitchFamily="34" charset="-122"/>
              </a:rPr>
              <a:t>打发时间的方式</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endParaRPr lang="en-US" altLang="zh-CN" sz="2400" dirty="0"/>
          </a:p>
          <a:p>
            <a:pPr eaLnBrk="1" hangingPunct="1">
              <a:lnSpc>
                <a:spcPct val="125000"/>
              </a:lnSpc>
              <a:spcBef>
                <a:spcPts val="600"/>
              </a:spcBef>
            </a:pP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ManualResetEvent.WaitOne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打发时间的方式</a:t>
            </a:r>
            <a:endParaRPr lang="en-US" altLang="zh-CN" sz="24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事件对象可实现并发执行中的前趋控制。当线程调用</a:t>
            </a:r>
            <a:r>
              <a:rPr lang="en-US" altLang="zh-CN" sz="2200" dirty="0">
                <a:latin typeface="微软雅黑" panose="020B0503020204020204" pitchFamily="34" charset="-122"/>
                <a:ea typeface="微软雅黑" panose="020B0503020204020204" pitchFamily="34" charset="-122"/>
              </a:rPr>
              <a:t>Wait</a:t>
            </a:r>
            <a:r>
              <a:rPr lang="zh-CN" altLang="en-US" sz="2200" dirty="0">
                <a:latin typeface="微软雅黑" panose="020B0503020204020204" pitchFamily="34" charset="-122"/>
                <a:ea typeface="微软雅黑" panose="020B0503020204020204" pitchFamily="34" charset="-122"/>
              </a:rPr>
              <a:t>方法时，如果等待对象状态没有激活，则调用线程暂停。对象被激活则线程继续执行</a:t>
            </a:r>
          </a:p>
          <a:p>
            <a:pPr eaLnBrk="1" hangingPunct="1">
              <a:lnSpc>
                <a:spcPct val="125000"/>
              </a:lnSpc>
              <a:spcBef>
                <a:spcPts val="600"/>
              </a:spcBef>
            </a:pPr>
            <a:endParaRPr lang="en-US" altLang="zh-CN" sz="2400" dirty="0">
              <a:latin typeface="微软雅黑" panose="020B0503020204020204" pitchFamily="34" charset="-122"/>
              <a:ea typeface="微软雅黑" panose="020B0503020204020204" pitchFamily="34" charset="-122"/>
            </a:endParaRPr>
          </a:p>
          <a:p>
            <a:pPr lvl="1">
              <a:lnSpc>
                <a:spcPct val="125000"/>
              </a:lnSpc>
              <a:spcBef>
                <a:spcPts val="600"/>
              </a:spcBef>
            </a:pPr>
            <a:endParaRPr lang="zh-CN" altLang="en-US" sz="22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0A6008EF-4501-4268-973F-165CDF866BD0}"/>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.4.1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同步模式</a:t>
            </a:r>
          </a:p>
        </p:txBody>
      </p:sp>
    </p:spTree>
    <p:extLst>
      <p:ext uri="{BB962C8B-B14F-4D97-AF65-F5344CB8AC3E}">
        <p14:creationId xmlns:p14="http://schemas.microsoft.com/office/powerpoint/2010/main" val="16598672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488437"/>
            <a:ext cx="10515600" cy="709938"/>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同步模式</a:t>
            </a:r>
          </a:p>
          <a:p>
            <a:r>
              <a:rPr lang="zh-CN" altLang="en-US" dirty="0"/>
              <a:t> 低级事件对象</a:t>
            </a:r>
            <a:endParaRPr lang="en-US" altLang="zh-CN" dirty="0"/>
          </a:p>
          <a:p>
            <a:r>
              <a:rPr lang="en-US" altLang="zh-CN" dirty="0"/>
              <a:t> </a:t>
            </a:r>
            <a:r>
              <a:rPr lang="zh-CN" altLang="en-US" dirty="0"/>
              <a:t>线程间同步通信</a:t>
            </a:r>
            <a:endParaRPr lang="en-US" altLang="zh-CN" dirty="0"/>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1838938"/>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marR="0" lvl="0" indent="-171395" algn="l" defTabSz="914400" rtl="0" eaLnBrk="1" fontAlgn="base" latinLnBrk="0" hangingPunct="1">
              <a:lnSpc>
                <a:spcPct val="90000"/>
              </a:lnSpc>
              <a:spcBef>
                <a:spcPts val="750"/>
              </a:spcBef>
              <a:spcAft>
                <a:spcPct val="0"/>
              </a:spcAft>
              <a:buClrTx/>
              <a:buSzTx/>
              <a:buFont typeface="Wingdings" panose="05000000000000000000" charset="0"/>
              <a:buChar char=""/>
              <a:tabLst/>
              <a:defRPr/>
            </a:pPr>
            <a:r>
              <a:rPr kumimoji="0" lang="zh-CN" altLang="en-US"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rPr>
              <a:t> 低级事件对象</a:t>
            </a:r>
            <a:endParaRPr kumimoji="0" lang="en-US" altLang="zh-CN"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16267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219CCE0-C812-4F72-9D26-A675BD4385C9}"/>
              </a:ext>
            </a:extLst>
          </p:cNvPr>
          <p:cNvSpPr/>
          <p:nvPr/>
        </p:nvSpPr>
        <p:spPr>
          <a:xfrm>
            <a:off x="0" y="0"/>
            <a:ext cx="3636169" cy="432048"/>
          </a:xfrm>
          <a:prstGeom prst="rect">
            <a:avLst/>
          </a:prstGeom>
          <a:solidFill>
            <a:schemeClr val="accent5">
              <a:lumMod val="20000"/>
              <a:lumOff val="80000"/>
            </a:schemeClr>
          </a:solidFill>
          <a:ln w="12700" cap="flat" cmpd="sng" algn="ctr">
            <a:no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6" name="标题 5">
            <a:extLst>
              <a:ext uri="{FF2B5EF4-FFF2-40B4-BE49-F238E27FC236}">
                <a16:creationId xmlns:a16="http://schemas.microsoft.com/office/drawing/2014/main" id="{2E7A6288-F172-427D-B418-B758D2CE5504}"/>
              </a:ext>
            </a:extLst>
          </p:cNvPr>
          <p:cNvSpPr txBox="1">
            <a:spLocks noGrp="1"/>
          </p:cNvSpPr>
          <p:nvPr>
            <p:ph type="title" idx="4294967295"/>
          </p:nvPr>
        </p:nvSpPr>
        <p:spPr>
          <a:prstGeom prst="rect">
            <a:avLst/>
          </a:prstGeom>
          <a:noFill/>
        </p:spPr>
        <p:txBody>
          <a:bodyPr wrap="square" rtlCol="0">
            <a:spAutoFit/>
          </a:bodyPr>
          <a:lstStyle/>
          <a:p>
            <a:r>
              <a:rPr lang="en-US" altLang="zh-CN" sz="4000" dirty="0"/>
              <a:t>3.1 </a:t>
            </a:r>
            <a:r>
              <a:rPr lang="zh-CN" altLang="en-US" sz="4000" dirty="0"/>
              <a:t>线程及其创建过程</a:t>
            </a:r>
            <a:endParaRPr lang="en-US" altLang="zh-CN" sz="40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151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9" fill="hold" grpId="0"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0-ppt_w/2"/>
                                          </p:val>
                                        </p:tav>
                                      </p:tavLst>
                                    </p:anim>
                                    <p:anim calcmode="lin" valueType="num">
                                      <p:cBhvr additive="base">
                                        <p:cTn id="7" dur="500"/>
                                        <p:tgtEl>
                                          <p:spTgt spid="6"/>
                                        </p:tgtEl>
                                        <p:attrNameLst>
                                          <p:attrName>ppt_y</p:attrName>
                                        </p:attrNameLst>
                                      </p:cBhvr>
                                      <p:tavLst>
                                        <p:tav tm="0">
                                          <p:val>
                                            <p:strVal val="ppt_y"/>
                                          </p:val>
                                        </p:tav>
                                        <p:tav tm="100000">
                                          <p:val>
                                            <p:strVal val="0-ppt_h/2"/>
                                          </p:val>
                                        </p:tav>
                                      </p:tavLst>
                                    </p:anim>
                                    <p:set>
                                      <p:cBhvr>
                                        <p:cTn id="8" dur="1" fill="hold">
                                          <p:stCondLst>
                                            <p:cond delay="499"/>
                                          </p:stCondLst>
                                        </p:cTn>
                                        <p:tgtEl>
                                          <p:spTgt spid="6"/>
                                        </p:tgtEl>
                                        <p:attrNameLst>
                                          <p:attrName>style.visibility</p:attrName>
                                        </p:attrNameLst>
                                      </p:cBhvr>
                                      <p:to>
                                        <p:strVal val="hidden"/>
                                      </p:to>
                                    </p:set>
                                  </p:childTnLst>
                                </p:cTn>
                              </p:par>
                            </p:childTnLst>
                          </p:cTn>
                        </p:par>
                        <p:par>
                          <p:cTn id="9" fill="hold">
                            <p:stCondLst>
                              <p:cond delay="500"/>
                            </p:stCondLst>
                            <p:childTnLst>
                              <p:par>
                                <p:cTn id="10" presetID="1" presetClass="exit"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idx="4294967295"/>
          </p:nvPr>
        </p:nvSpPr>
        <p:spPr/>
        <p:txBody>
          <a:bodyPr/>
          <a:lstStyle/>
          <a:p>
            <a:pPr eaLnBrk="1" hangingPunct="1"/>
            <a:r>
              <a:rPr lang="zh-CN" altLang="en-US" dirty="0"/>
              <a:t>低级事件对象</a:t>
            </a:r>
          </a:p>
        </p:txBody>
      </p:sp>
      <p:sp>
        <p:nvSpPr>
          <p:cNvPr id="54276" name="Rectangle 3"/>
          <p:cNvSpPr>
            <a:spLocks noGrp="1" noChangeArrowheads="1"/>
          </p:cNvSpPr>
          <p:nvPr>
            <p:ph idx="9"/>
          </p:nvPr>
        </p:nvSpPr>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 事件对象声明</a:t>
            </a:r>
          </a:p>
          <a:p>
            <a:pPr lvl="1" eaLnBrk="1" hangingPunct="1"/>
            <a:r>
              <a:rPr lang="en-US" altLang="zh-CN" sz="2400" noProof="1">
                <a:latin typeface="微软雅黑" panose="020B0503020204020204" pitchFamily="34" charset="-122"/>
                <a:ea typeface="微软雅黑" panose="020B0503020204020204" pitchFamily="34" charset="-122"/>
              </a:rPr>
              <a:t>public static ManualResetEvent User_Terminate_listen;</a:t>
            </a:r>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 全局静态使得线程与窗体可以访问</a:t>
            </a:r>
          </a:p>
          <a:p>
            <a:pPr eaLnBrk="1" hangingPunct="1"/>
            <a:r>
              <a:rPr lang="en-US" altLang="zh-CN" sz="2400" noProof="1">
                <a:latin typeface="微软雅黑" panose="020B0503020204020204" pitchFamily="34" charset="-122"/>
                <a:ea typeface="微软雅黑" panose="020B0503020204020204" pitchFamily="34" charset="-122"/>
              </a:rPr>
              <a:t> User_Terminate_listen.WaitOne(); </a:t>
            </a:r>
          </a:p>
          <a:p>
            <a:pPr eaLnBrk="1" hangingPunct="1"/>
            <a:r>
              <a:rPr lang="zh-CN" altLang="en-US" sz="2400" dirty="0">
                <a:latin typeface="微软雅黑" panose="020B0503020204020204" pitchFamily="34" charset="-122"/>
                <a:ea typeface="微软雅黑" panose="020B0503020204020204" pitchFamily="34" charset="-122"/>
              </a:rPr>
              <a:t> 代表最小的信息量</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1bit</a:t>
            </a:r>
            <a:r>
              <a:rPr lang="en-US" altLang="zh-CN" sz="2400" dirty="0">
                <a:latin typeface="微软雅黑" panose="020B0503020204020204" pitchFamily="34" charset="-122"/>
                <a:ea typeface="微软雅黑" panose="020B0503020204020204" pitchFamily="34" charset="-122"/>
              </a:rPr>
              <a:t>)</a:t>
            </a:r>
          </a:p>
        </p:txBody>
      </p:sp>
      <p:sp>
        <p:nvSpPr>
          <p:cNvPr id="5" name="圆角矩形 4"/>
          <p:cNvSpPr/>
          <p:nvPr/>
        </p:nvSpPr>
        <p:spPr>
          <a:xfrm>
            <a:off x="2809072" y="4909998"/>
            <a:ext cx="3438297" cy="594760"/>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Set</a:t>
            </a:r>
            <a:r>
              <a:rPr lang="zh-CN" altLang="en-US" sz="3200" dirty="0">
                <a:latin typeface="微软雅黑" panose="020B0503020204020204" pitchFamily="34" charset="-122"/>
                <a:ea typeface="微软雅黑" panose="020B0503020204020204" pitchFamily="34" charset="-122"/>
              </a:rPr>
              <a:t>设置为有效</a:t>
            </a:r>
          </a:p>
        </p:txBody>
      </p:sp>
      <p:sp>
        <p:nvSpPr>
          <p:cNvPr id="7" name="圆角矩形 6"/>
          <p:cNvSpPr/>
          <p:nvPr/>
        </p:nvSpPr>
        <p:spPr>
          <a:xfrm>
            <a:off x="6746071" y="4909998"/>
            <a:ext cx="3438297" cy="594760"/>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Reset</a:t>
            </a:r>
            <a:r>
              <a:rPr lang="zh-CN" altLang="en-US" sz="3200">
                <a:latin typeface="微软雅黑" panose="020B0503020204020204" pitchFamily="34" charset="-122"/>
                <a:ea typeface="微软雅黑" panose="020B0503020204020204" pitchFamily="34" charset="-122"/>
              </a:rPr>
              <a:t>设置为无效</a:t>
            </a:r>
            <a:endParaRPr lang="zh-CN" altLang="en-US" sz="3200" dirty="0">
              <a:latin typeface="微软雅黑" panose="020B0503020204020204" pitchFamily="34" charset="-122"/>
              <a:ea typeface="微软雅黑" panose="020B0503020204020204" pitchFamily="34" charset="-122"/>
            </a:endParaRPr>
          </a:p>
        </p:txBody>
      </p:sp>
      <p:sp>
        <p:nvSpPr>
          <p:cNvPr id="8" name="圆角矩形 7"/>
          <p:cNvSpPr/>
          <p:nvPr/>
        </p:nvSpPr>
        <p:spPr>
          <a:xfrm>
            <a:off x="4564099" y="3799775"/>
            <a:ext cx="3969270" cy="594760"/>
          </a:xfrm>
          <a:prstGeom prst="roundRect">
            <a:avLst/>
          </a:prstGeom>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3200" noProof="1">
                <a:latin typeface="微软雅黑" panose="020B0503020204020204" pitchFamily="34" charset="-122"/>
                <a:ea typeface="微软雅黑" panose="020B0503020204020204" pitchFamily="34" charset="-122"/>
              </a:rPr>
              <a:t>ManualResetEvent</a:t>
            </a:r>
            <a:endParaRPr lang="zh-CN" altLang="en-US" sz="32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25F464DD-F1D1-44FC-A71B-4A05B9A491BE}"/>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.4.2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低级事件对象</a:t>
            </a:r>
          </a:p>
        </p:txBody>
      </p:sp>
    </p:spTree>
    <p:extLst>
      <p:ext uri="{BB962C8B-B14F-4D97-AF65-F5344CB8AC3E}">
        <p14:creationId xmlns:p14="http://schemas.microsoft.com/office/powerpoint/2010/main" val="9129858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下箭头 18"/>
          <p:cNvSpPr/>
          <p:nvPr/>
        </p:nvSpPr>
        <p:spPr>
          <a:xfrm rot="16200000">
            <a:off x="4813316" y="388592"/>
            <a:ext cx="1080120" cy="5328592"/>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200" dirty="0">
                <a:latin typeface="微软雅黑" panose="020B0503020204020204" pitchFamily="34" charset="-122"/>
                <a:ea typeface="微软雅黑" panose="020B0503020204020204" pitchFamily="34" charset="-122"/>
              </a:rPr>
              <a:t>   WaitOne(1000)</a:t>
            </a:r>
            <a:endParaRPr lang="zh-CN" altLang="en-US" sz="3200" dirty="0">
              <a:latin typeface="微软雅黑" panose="020B0503020204020204" pitchFamily="34" charset="-122"/>
              <a:ea typeface="微软雅黑" panose="020B0503020204020204" pitchFamily="34" charset="-122"/>
            </a:endParaRPr>
          </a:p>
        </p:txBody>
      </p:sp>
      <p:sp>
        <p:nvSpPr>
          <p:cNvPr id="20" name="下箭头 19"/>
          <p:cNvSpPr/>
          <p:nvPr/>
        </p:nvSpPr>
        <p:spPr>
          <a:xfrm rot="16200000">
            <a:off x="4803989" y="2113800"/>
            <a:ext cx="1080120" cy="534724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200" dirty="0">
                <a:latin typeface="微软雅黑" panose="020B0503020204020204" pitchFamily="34" charset="-122"/>
                <a:ea typeface="微软雅黑" panose="020B0503020204020204" pitchFamily="34" charset="-122"/>
              </a:rPr>
              <a:t>Sleep(1000)</a:t>
            </a:r>
          </a:p>
        </p:txBody>
      </p:sp>
      <p:cxnSp>
        <p:nvCxnSpPr>
          <p:cNvPr id="21" name="直接连接符 20"/>
          <p:cNvCxnSpPr/>
          <p:nvPr/>
        </p:nvCxnSpPr>
        <p:spPr>
          <a:xfrm>
            <a:off x="2579568" y="5836514"/>
            <a:ext cx="6301382" cy="72008"/>
          </a:xfrm>
          <a:prstGeom prst="line">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flipV="1">
            <a:off x="2585496" y="1676259"/>
            <a:ext cx="31576" cy="4160256"/>
          </a:xfrm>
          <a:prstGeom prst="straightConnector1">
            <a:avLst/>
          </a:prstGeom>
          <a:ln w="38100">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圆角右箭头 22"/>
          <p:cNvSpPr/>
          <p:nvPr/>
        </p:nvSpPr>
        <p:spPr>
          <a:xfrm>
            <a:off x="3625184" y="1848833"/>
            <a:ext cx="936104" cy="864096"/>
          </a:xfrm>
          <a:prstGeom prst="bentArrow">
            <a:avLst>
              <a:gd name="adj1" fmla="val 13242"/>
              <a:gd name="adj2" fmla="val 14845"/>
              <a:gd name="adj3" fmla="val 16449"/>
              <a:gd name="adj4" fmla="val 426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圆角矩形 23"/>
          <p:cNvSpPr/>
          <p:nvPr/>
        </p:nvSpPr>
        <p:spPr>
          <a:xfrm>
            <a:off x="8073693" y="2825565"/>
            <a:ext cx="1672171" cy="454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白等（</a:t>
            </a:r>
            <a:r>
              <a:rPr lang="en-US" altLang="zh-CN" sz="1600" dirty="0">
                <a:latin typeface="微软雅黑" panose="020B0503020204020204" pitchFamily="34" charset="-122"/>
                <a:ea typeface="微软雅黑" panose="020B0503020204020204" pitchFamily="34" charset="-122"/>
              </a:rPr>
              <a:t>FALSE</a:t>
            </a:r>
            <a:r>
              <a:rPr lang="zh-CN" altLang="en-US" sz="1600" dirty="0">
                <a:latin typeface="微软雅黑" panose="020B0503020204020204" pitchFamily="34" charset="-122"/>
                <a:ea typeface="微软雅黑" panose="020B0503020204020204" pitchFamily="34" charset="-122"/>
              </a:rPr>
              <a:t>）</a:t>
            </a:r>
          </a:p>
        </p:txBody>
      </p:sp>
      <p:sp>
        <p:nvSpPr>
          <p:cNvPr id="25" name="圆角矩形 24"/>
          <p:cNvSpPr/>
          <p:nvPr/>
        </p:nvSpPr>
        <p:spPr>
          <a:xfrm>
            <a:off x="8101254" y="4560100"/>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继续</a:t>
            </a:r>
          </a:p>
        </p:txBody>
      </p:sp>
      <p:sp>
        <p:nvSpPr>
          <p:cNvPr id="26" name="椭圆 25"/>
          <p:cNvSpPr/>
          <p:nvPr/>
        </p:nvSpPr>
        <p:spPr>
          <a:xfrm>
            <a:off x="3625184" y="3408849"/>
            <a:ext cx="216024" cy="1840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625184" y="5155978"/>
            <a:ext cx="216024" cy="1840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9745864" y="2825564"/>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继续</a:t>
            </a:r>
          </a:p>
        </p:txBody>
      </p:sp>
      <p:sp>
        <p:nvSpPr>
          <p:cNvPr id="29" name="圆角矩形 28"/>
          <p:cNvSpPr/>
          <p:nvPr/>
        </p:nvSpPr>
        <p:spPr>
          <a:xfrm>
            <a:off x="6289479" y="1776474"/>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继续</a:t>
            </a:r>
          </a:p>
        </p:txBody>
      </p:sp>
      <p:sp>
        <p:nvSpPr>
          <p:cNvPr id="30" name="圆角矩形 29"/>
          <p:cNvSpPr/>
          <p:nvPr/>
        </p:nvSpPr>
        <p:spPr>
          <a:xfrm>
            <a:off x="4617308" y="1779658"/>
            <a:ext cx="1672171" cy="454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成功（</a:t>
            </a:r>
            <a:r>
              <a:rPr lang="en-US" altLang="zh-CN" sz="1600" dirty="0">
                <a:latin typeface="微软雅黑" panose="020B0503020204020204" pitchFamily="34" charset="-122"/>
                <a:ea typeface="微软雅黑" panose="020B0503020204020204" pitchFamily="34" charset="-122"/>
              </a:rPr>
              <a:t>TRUE</a:t>
            </a:r>
            <a:r>
              <a:rPr lang="zh-CN" altLang="en-US" sz="1600" dirty="0">
                <a:latin typeface="微软雅黑" panose="020B0503020204020204" pitchFamily="34" charset="-122"/>
                <a:ea typeface="微软雅黑" panose="020B0503020204020204" pitchFamily="34" charset="-122"/>
              </a:rPr>
              <a:t>）</a:t>
            </a:r>
          </a:p>
        </p:txBody>
      </p:sp>
      <p:sp>
        <p:nvSpPr>
          <p:cNvPr id="31" name="左大括号 30"/>
          <p:cNvSpPr/>
          <p:nvPr/>
        </p:nvSpPr>
        <p:spPr>
          <a:xfrm rot="16200000">
            <a:off x="5687168" y="1907871"/>
            <a:ext cx="282727" cy="3992407"/>
          </a:xfrm>
          <a:prstGeom prst="leftBrace">
            <a:avLst>
              <a:gd name="adj1" fmla="val 65035"/>
              <a:gd name="adj2" fmla="val 49868"/>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左大括号 31"/>
          <p:cNvSpPr/>
          <p:nvPr/>
        </p:nvSpPr>
        <p:spPr>
          <a:xfrm rot="16200000">
            <a:off x="5671234" y="3579498"/>
            <a:ext cx="282727" cy="3992407"/>
          </a:xfrm>
          <a:prstGeom prst="leftBrace">
            <a:avLst>
              <a:gd name="adj1" fmla="val 65035"/>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圆角矩形 32"/>
          <p:cNvSpPr/>
          <p:nvPr/>
        </p:nvSpPr>
        <p:spPr>
          <a:xfrm>
            <a:off x="5149821" y="3540018"/>
            <a:ext cx="1357420" cy="2900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省下的时间</a:t>
            </a:r>
          </a:p>
        </p:txBody>
      </p:sp>
      <p:sp>
        <p:nvSpPr>
          <p:cNvPr id="34" name="圆角矩形 33"/>
          <p:cNvSpPr/>
          <p:nvPr/>
        </p:nvSpPr>
        <p:spPr>
          <a:xfrm>
            <a:off x="5127681" y="5184919"/>
            <a:ext cx="1297034" cy="31031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毫无反应</a:t>
            </a:r>
          </a:p>
        </p:txBody>
      </p:sp>
      <p:sp>
        <p:nvSpPr>
          <p:cNvPr id="35" name="圆角右箭头 34"/>
          <p:cNvSpPr/>
          <p:nvPr/>
        </p:nvSpPr>
        <p:spPr>
          <a:xfrm rot="16200000" flipV="1">
            <a:off x="3062201" y="2469239"/>
            <a:ext cx="504056" cy="103563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右箭头 35"/>
          <p:cNvSpPr/>
          <p:nvPr/>
        </p:nvSpPr>
        <p:spPr>
          <a:xfrm>
            <a:off x="2796409" y="4144639"/>
            <a:ext cx="5149255" cy="18147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上箭头标注 36"/>
          <p:cNvSpPr/>
          <p:nvPr/>
        </p:nvSpPr>
        <p:spPr>
          <a:xfrm>
            <a:off x="3108552" y="5872518"/>
            <a:ext cx="1249288" cy="640625"/>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事件有效</a:t>
            </a:r>
          </a:p>
        </p:txBody>
      </p:sp>
      <p:sp>
        <p:nvSpPr>
          <p:cNvPr id="38" name="右箭头 37"/>
          <p:cNvSpPr/>
          <p:nvPr/>
        </p:nvSpPr>
        <p:spPr>
          <a:xfrm>
            <a:off x="2641886" y="1424655"/>
            <a:ext cx="1199322" cy="20871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上箭头标注 1"/>
          <p:cNvSpPr/>
          <p:nvPr/>
        </p:nvSpPr>
        <p:spPr>
          <a:xfrm>
            <a:off x="2235520" y="5889252"/>
            <a:ext cx="688095" cy="62389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开始</a:t>
            </a:r>
          </a:p>
        </p:txBody>
      </p:sp>
      <p:sp>
        <p:nvSpPr>
          <p:cNvPr id="39" name="文本框 38">
            <a:extLst>
              <a:ext uri="{FF2B5EF4-FFF2-40B4-BE49-F238E27FC236}">
                <a16:creationId xmlns:a16="http://schemas.microsoft.com/office/drawing/2014/main" id="{081901F2-C6C6-4480-9214-70814CC27681}"/>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.4.2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低级事件对象</a:t>
            </a:r>
          </a:p>
        </p:txBody>
      </p:sp>
      <p:sp>
        <p:nvSpPr>
          <p:cNvPr id="4" name="标题 3">
            <a:extLst>
              <a:ext uri="{FF2B5EF4-FFF2-40B4-BE49-F238E27FC236}">
                <a16:creationId xmlns:a16="http://schemas.microsoft.com/office/drawing/2014/main" id="{EEB0D228-0721-4F8C-A875-59F9FE1E5654}"/>
              </a:ext>
            </a:extLst>
          </p:cNvPr>
          <p:cNvSpPr>
            <a:spLocks noGrp="1"/>
          </p:cNvSpPr>
          <p:nvPr>
            <p:ph type="title" idx="4294967295"/>
          </p:nvPr>
        </p:nvSpPr>
        <p:spPr/>
        <p:txBody>
          <a:bodyPr/>
          <a:lstStyle/>
          <a:p>
            <a:r>
              <a:rPr lang="en-US" altLang="zh-CN" dirty="0" err="1"/>
              <a:t>WaitOne</a:t>
            </a:r>
            <a:r>
              <a:rPr lang="zh-CN" altLang="en-US" dirty="0"/>
              <a:t>与</a:t>
            </a:r>
            <a:r>
              <a:rPr lang="en-US" altLang="zh-CN" dirty="0"/>
              <a:t>Sleep</a:t>
            </a:r>
            <a:r>
              <a:rPr lang="zh-CN" altLang="en-US" dirty="0"/>
              <a:t>比较</a:t>
            </a:r>
          </a:p>
        </p:txBody>
      </p:sp>
    </p:spTree>
    <p:extLst>
      <p:ext uri="{BB962C8B-B14F-4D97-AF65-F5344CB8AC3E}">
        <p14:creationId xmlns:p14="http://schemas.microsoft.com/office/powerpoint/2010/main" val="39687778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idx="4294967295"/>
          </p:nvPr>
        </p:nvSpPr>
        <p:spPr/>
        <p:txBody>
          <a:bodyPr>
            <a:normAutofit/>
          </a:bodyPr>
          <a:lstStyle/>
          <a:p>
            <a:pPr eaLnBrk="1" hangingPunct="1"/>
            <a:r>
              <a:rPr lang="zh-CN" altLang="en-US" dirty="0"/>
              <a:t>工作线程运行逻辑</a:t>
            </a:r>
          </a:p>
        </p:txBody>
      </p:sp>
      <p:sp>
        <p:nvSpPr>
          <p:cNvPr id="8" name="圆角矩形 7"/>
          <p:cNvSpPr/>
          <p:nvPr/>
        </p:nvSpPr>
        <p:spPr>
          <a:xfrm>
            <a:off x="1680173" y="2861372"/>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WaitAny(mrA,500)</a:t>
            </a:r>
            <a:endParaRPr lang="zh-CN" altLang="en-US" sz="3200" dirty="0">
              <a:latin typeface="微软雅黑" panose="020B0503020204020204" pitchFamily="34" charset="-122"/>
              <a:ea typeface="微软雅黑" panose="020B0503020204020204" pitchFamily="34" charset="-122"/>
            </a:endParaRPr>
          </a:p>
        </p:txBody>
      </p:sp>
      <p:sp>
        <p:nvSpPr>
          <p:cNvPr id="2" name="圆角矩形 1"/>
          <p:cNvSpPr/>
          <p:nvPr/>
        </p:nvSpPr>
        <p:spPr>
          <a:xfrm>
            <a:off x="3647469" y="3559793"/>
            <a:ext cx="1239139" cy="1270972"/>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0 </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a:t>
            </a:r>
          </a:p>
          <a:p>
            <a:pPr algn="ct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 B</a:t>
            </a:r>
          </a:p>
          <a:p>
            <a:pPr algn="ct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 C</a:t>
            </a:r>
            <a:endParaRPr lang="zh-CN" altLang="en-US" sz="2800" dirty="0">
              <a:latin typeface="微软雅黑" panose="020B0503020204020204" pitchFamily="34" charset="-122"/>
              <a:ea typeface="微软雅黑" panose="020B0503020204020204" pitchFamily="34" charset="-122"/>
            </a:endParaRPr>
          </a:p>
        </p:txBody>
      </p:sp>
      <p:sp>
        <p:nvSpPr>
          <p:cNvPr id="11" name="圆角矩形 10"/>
          <p:cNvSpPr/>
          <p:nvPr/>
        </p:nvSpPr>
        <p:spPr>
          <a:xfrm>
            <a:off x="6799897" y="4030527"/>
            <a:ext cx="3423142" cy="478606"/>
          </a:xfrm>
          <a:prstGeom prst="roundRect">
            <a:avLst/>
          </a:prstGeom>
          <a:solidFill>
            <a:srgbClr val="0070C0"/>
          </a:solidFill>
          <a:ln w="38100">
            <a:solidFill>
              <a:schemeClr val="accent2">
                <a:lumMod val="7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1</a:t>
            </a:r>
            <a:r>
              <a:rPr lang="zh-CN" altLang="en-US" sz="3200">
                <a:latin typeface="微软雅黑" panose="020B0503020204020204" pitchFamily="34" charset="-122"/>
                <a:ea typeface="微软雅黑" panose="020B0503020204020204" pitchFamily="34" charset="-122"/>
              </a:rPr>
              <a:t>表示</a:t>
            </a:r>
            <a:r>
              <a:rPr lang="en-US" altLang="zh-CN" sz="3200">
                <a:latin typeface="微软雅黑" panose="020B0503020204020204" pitchFamily="34" charset="-122"/>
                <a:ea typeface="微软雅黑" panose="020B0503020204020204" pitchFamily="34" charset="-122"/>
              </a:rPr>
              <a:t>B</a:t>
            </a:r>
            <a:r>
              <a:rPr lang="zh-CN" altLang="en-US" sz="3200" dirty="0">
                <a:latin typeface="微软雅黑" panose="020B0503020204020204" pitchFamily="34" charset="-122"/>
                <a:ea typeface="微软雅黑" panose="020B0503020204020204" pitchFamily="34" charset="-122"/>
              </a:rPr>
              <a:t>事件有效</a:t>
            </a:r>
          </a:p>
        </p:txBody>
      </p:sp>
      <p:sp>
        <p:nvSpPr>
          <p:cNvPr id="12" name="燕尾形箭头 11"/>
          <p:cNvSpPr/>
          <p:nvPr/>
        </p:nvSpPr>
        <p:spPr>
          <a:xfrm rot="10800000" flipH="1">
            <a:off x="5928965" y="4145380"/>
            <a:ext cx="689033"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1680173" y="4968001"/>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en-US" altLang="zh-CN" sz="3200" dirty="0">
                <a:latin typeface="微软雅黑" panose="020B0503020204020204" pitchFamily="34" charset="-122"/>
                <a:ea typeface="微软雅黑" panose="020B0503020204020204" pitchFamily="34" charset="-122"/>
              </a:rPr>
              <a:t>Wait</a:t>
            </a:r>
            <a:r>
              <a:rPr lang="zh-CN" altLang="en-US" sz="3200" dirty="0">
                <a:latin typeface="微软雅黑" panose="020B0503020204020204" pitchFamily="34" charset="-122"/>
                <a:ea typeface="微软雅黑" panose="020B0503020204020204" pitchFamily="34" charset="-122"/>
              </a:rPr>
              <a:t>Ｏ</a:t>
            </a:r>
            <a:r>
              <a:rPr lang="en-US" altLang="zh-CN" sz="3200" dirty="0">
                <a:latin typeface="微软雅黑" panose="020B0503020204020204" pitchFamily="34" charset="-122"/>
                <a:ea typeface="微软雅黑" panose="020B0503020204020204" pitchFamily="34" charset="-122"/>
              </a:rPr>
              <a:t>ne(500)</a:t>
            </a:r>
            <a:endParaRPr lang="zh-CN" altLang="en-US" sz="3200" dirty="0">
              <a:latin typeface="微软雅黑" panose="020B0503020204020204" pitchFamily="34" charset="-122"/>
              <a:ea typeface="微软雅黑" panose="020B0503020204020204" pitchFamily="34" charset="-122"/>
            </a:endParaRPr>
          </a:p>
        </p:txBody>
      </p:sp>
      <p:sp>
        <p:nvSpPr>
          <p:cNvPr id="17" name="圆角矩形 16"/>
          <p:cNvSpPr/>
          <p:nvPr/>
        </p:nvSpPr>
        <p:spPr>
          <a:xfrm>
            <a:off x="3630378" y="5579359"/>
            <a:ext cx="1256230" cy="963224"/>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latin typeface="微软雅黑" panose="020B0503020204020204" pitchFamily="34" charset="-122"/>
                <a:ea typeface="微软雅黑" panose="020B0503020204020204" pitchFamily="34" charset="-122"/>
              </a:rPr>
              <a:t>true</a:t>
            </a:r>
          </a:p>
          <a:p>
            <a:r>
              <a:rPr lang="en-US" altLang="zh-CN" sz="2800" dirty="0">
                <a:latin typeface="微软雅黑" panose="020B0503020204020204" pitchFamily="34" charset="-122"/>
                <a:ea typeface="微软雅黑" panose="020B0503020204020204" pitchFamily="34" charset="-122"/>
              </a:rPr>
              <a:t>false</a:t>
            </a:r>
            <a:endParaRPr lang="zh-CN" altLang="en-US" sz="2800" dirty="0">
              <a:latin typeface="微软雅黑" panose="020B0503020204020204" pitchFamily="34" charset="-122"/>
              <a:ea typeface="微软雅黑" panose="020B0503020204020204" pitchFamily="34" charset="-122"/>
            </a:endParaRPr>
          </a:p>
        </p:txBody>
      </p:sp>
      <p:sp>
        <p:nvSpPr>
          <p:cNvPr id="18" name="圆角矩形 17"/>
          <p:cNvSpPr/>
          <p:nvPr/>
        </p:nvSpPr>
        <p:spPr>
          <a:xfrm>
            <a:off x="6814771" y="4968001"/>
            <a:ext cx="3408267" cy="547554"/>
          </a:xfrm>
          <a:prstGeom prst="roundRect">
            <a:avLst/>
          </a:prstGeom>
          <a:solidFill>
            <a:srgbClr val="0070C0"/>
          </a:solidFill>
          <a:ln w="38100">
            <a:solidFill>
              <a:srgbClr val="002060"/>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当前事件有效</a:t>
            </a:r>
          </a:p>
        </p:txBody>
      </p:sp>
      <p:sp>
        <p:nvSpPr>
          <p:cNvPr id="19" name="燕尾形箭头 18"/>
          <p:cNvSpPr/>
          <p:nvPr/>
        </p:nvSpPr>
        <p:spPr>
          <a:xfrm rot="10800000" flipH="1">
            <a:off x="5928966" y="5059203"/>
            <a:ext cx="689033"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标注 2"/>
          <p:cNvSpPr/>
          <p:nvPr/>
        </p:nvSpPr>
        <p:spPr>
          <a:xfrm>
            <a:off x="3630379" y="2027426"/>
            <a:ext cx="1256230" cy="472096"/>
          </a:xfrm>
          <a:prstGeom prst="wedgeRoundRectCallout">
            <a:avLst>
              <a:gd name="adj1" fmla="val -22531"/>
              <a:gd name="adj2" fmla="val 73611"/>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数组名</a:t>
            </a:r>
          </a:p>
        </p:txBody>
      </p:sp>
      <p:sp>
        <p:nvSpPr>
          <p:cNvPr id="4" name="云形标注 3"/>
          <p:cNvSpPr/>
          <p:nvPr/>
        </p:nvSpPr>
        <p:spPr>
          <a:xfrm>
            <a:off x="6065905" y="1407322"/>
            <a:ext cx="5020734" cy="1371600"/>
          </a:xfrm>
          <a:prstGeom prst="cloudCallout">
            <a:avLst>
              <a:gd name="adj1" fmla="val -53248"/>
              <a:gd name="adj2" fmla="val 60649"/>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WaitHandle.TimeOut</a:t>
            </a:r>
            <a:endParaRPr lang="zh-CN" altLang="en-US" sz="2400">
              <a:latin typeface="微软雅黑" panose="020B0503020204020204" pitchFamily="34" charset="-122"/>
              <a:ea typeface="微软雅黑" panose="020B0503020204020204" pitchFamily="34" charset="-122"/>
            </a:endParaRPr>
          </a:p>
        </p:txBody>
      </p:sp>
      <p:sp>
        <p:nvSpPr>
          <p:cNvPr id="14" name="圆角矩形 13"/>
          <p:cNvSpPr/>
          <p:nvPr/>
        </p:nvSpPr>
        <p:spPr>
          <a:xfrm>
            <a:off x="1680173" y="1329005"/>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err="1">
                <a:latin typeface="微软雅黑" panose="020B0503020204020204" pitchFamily="34" charset="-122"/>
                <a:ea typeface="微软雅黑" panose="020B0503020204020204" pitchFamily="34" charset="-122"/>
              </a:rPr>
              <a:t>WaitAll</a:t>
            </a:r>
            <a:r>
              <a:rPr lang="en-US" altLang="zh-CN" sz="3200" dirty="0">
                <a:latin typeface="微软雅黑" panose="020B0503020204020204" pitchFamily="34" charset="-122"/>
                <a:ea typeface="微软雅黑" panose="020B0503020204020204" pitchFamily="34" charset="-122"/>
              </a:rPr>
              <a:t>(mrA,500)</a:t>
            </a:r>
            <a:endParaRPr lang="zh-CN" altLang="en-US" sz="32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BC850DF7-C417-44D3-B0A7-62C5C1445C56}"/>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.4.2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低级事件对象</a:t>
            </a:r>
          </a:p>
        </p:txBody>
      </p:sp>
    </p:spTree>
    <p:extLst>
      <p:ext uri="{BB962C8B-B14F-4D97-AF65-F5344CB8AC3E}">
        <p14:creationId xmlns:p14="http://schemas.microsoft.com/office/powerpoint/2010/main" val="4732699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488437"/>
            <a:ext cx="10515600" cy="709938"/>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同步模式</a:t>
            </a:r>
          </a:p>
          <a:p>
            <a:r>
              <a:rPr lang="zh-CN" altLang="en-US" dirty="0"/>
              <a:t> 低级事件对象</a:t>
            </a:r>
            <a:endParaRPr lang="en-US" altLang="zh-CN" dirty="0"/>
          </a:p>
          <a:p>
            <a:r>
              <a:rPr lang="en-US" altLang="zh-CN" dirty="0"/>
              <a:t> </a:t>
            </a:r>
            <a:r>
              <a:rPr lang="zh-CN" altLang="en-US" dirty="0"/>
              <a:t>线程间同步通信</a:t>
            </a:r>
            <a:endParaRPr lang="en-US" altLang="zh-CN" dirty="0"/>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2350922"/>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marR="0" lvl="0" indent="-171395" algn="l" defTabSz="914400" rtl="0" eaLnBrk="1" fontAlgn="base" latinLnBrk="0" hangingPunct="1">
              <a:lnSpc>
                <a:spcPct val="90000"/>
              </a:lnSpc>
              <a:spcBef>
                <a:spcPts val="750"/>
              </a:spcBef>
              <a:spcAft>
                <a:spcPct val="0"/>
              </a:spcAft>
              <a:buClrTx/>
              <a:buSzTx/>
              <a:buFont typeface="Wingdings" panose="05000000000000000000" charset="0"/>
              <a:buChar char=""/>
              <a:tabLst/>
              <a:defRPr/>
            </a:pPr>
            <a:r>
              <a:rPr kumimoji="0" lang="en-US" altLang="zh-CN"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rPr>
              <a:t>线程间同步通信</a:t>
            </a:r>
            <a:endParaRPr kumimoji="0" lang="en-US" altLang="zh-CN"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4515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785812" y="1340362"/>
            <a:ext cx="10567988" cy="2552981"/>
          </a:xfrm>
          <a:prstGeom prst="roundRect">
            <a:avLst>
              <a:gd name="adj" fmla="val 6960"/>
            </a:avLst>
          </a:prstGeom>
          <a:solidFill>
            <a:schemeClr val="accent5">
              <a:lumMod val="60000"/>
              <a:lumOff val="40000"/>
              <a:alpha val="13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2"/>
          <p:cNvSpPr>
            <a:spLocks noGrp="1" noChangeArrowheads="1"/>
          </p:cNvSpPr>
          <p:nvPr>
            <p:ph type="title" idx="4294967295"/>
          </p:nvPr>
        </p:nvSpPr>
        <p:spPr/>
        <p:txBody>
          <a:bodyPr>
            <a:normAutofit/>
          </a:bodyPr>
          <a:lstStyle/>
          <a:p>
            <a:pPr eaLnBrk="1" hangingPunct="1"/>
            <a:r>
              <a:rPr lang="zh-CN" altLang="en-US" dirty="0"/>
              <a:t>工作线程间的通信</a:t>
            </a:r>
          </a:p>
        </p:txBody>
      </p:sp>
      <p:sp>
        <p:nvSpPr>
          <p:cNvPr id="57348" name="Rectangle 3"/>
          <p:cNvSpPr>
            <a:spLocks noGrp="1" noChangeArrowheads="1"/>
          </p:cNvSpPr>
          <p:nvPr>
            <p:ph idx="9"/>
          </p:nvPr>
        </p:nvSpPr>
        <p:spPr/>
        <p:txBody>
          <a:bodyPr>
            <a:normAutofit/>
          </a:bodyPr>
          <a:lstStyle/>
          <a:p>
            <a:pPr eaLnBrk="1" hangingPunct="1">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WaitOne</a:t>
            </a:r>
            <a:r>
              <a:rPr lang="zh-CN" altLang="en-US" sz="2400" dirty="0">
                <a:latin typeface="微软雅黑" panose="020B0503020204020204" pitchFamily="34" charset="-122"/>
                <a:ea typeface="微软雅黑" panose="020B0503020204020204" pitchFamily="34" charset="-122"/>
              </a:rPr>
              <a:t>方法等待当前事件</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信号</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有效</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WaitAny</a:t>
            </a:r>
            <a:r>
              <a:rPr lang="zh-CN" altLang="en-US" sz="2400" dirty="0">
                <a:latin typeface="微软雅黑" panose="020B0503020204020204" pitchFamily="34" charset="-122"/>
                <a:ea typeface="微软雅黑" panose="020B0503020204020204" pitchFamily="34" charset="-122"/>
              </a:rPr>
              <a:t>方法等待事件</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信号</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数组中任一事件有效，对应“或”关系实现同步</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WaitAll</a:t>
            </a:r>
            <a:r>
              <a:rPr lang="zh-CN" altLang="en-US" sz="2400" dirty="0">
                <a:latin typeface="微软雅黑" panose="020B0503020204020204" pitchFamily="34" charset="-122"/>
                <a:ea typeface="微软雅黑" panose="020B0503020204020204" pitchFamily="34" charset="-122"/>
              </a:rPr>
              <a:t>方法等待事件（信号）数组中所有事件有效，对应“与”关系实现同步</a:t>
            </a:r>
            <a:endParaRPr lang="en-US" altLang="zh-CN" sz="24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8AEAA22-CE18-45AD-A7C3-2EC1C3A42DBD}"/>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线程同步通信</a:t>
            </a:r>
          </a:p>
        </p:txBody>
      </p:sp>
    </p:spTree>
    <p:extLst>
      <p:ext uri="{BB962C8B-B14F-4D97-AF65-F5344CB8AC3E}">
        <p14:creationId xmlns:p14="http://schemas.microsoft.com/office/powerpoint/2010/main" val="17208770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idx="4294967295"/>
          </p:nvPr>
        </p:nvSpPr>
        <p:spPr/>
        <p:txBody>
          <a:bodyPr>
            <a:normAutofit/>
          </a:bodyPr>
          <a:lstStyle/>
          <a:p>
            <a:pPr eaLnBrk="1" hangingPunct="1"/>
            <a:r>
              <a:rPr lang="en-US" altLang="zh-CN" dirty="0" err="1"/>
              <a:t>ManualResetEvent.WaitOne</a:t>
            </a:r>
            <a:r>
              <a:rPr lang="zh-CN" altLang="en-US" dirty="0"/>
              <a:t>要点</a:t>
            </a:r>
          </a:p>
        </p:txBody>
      </p:sp>
      <p:sp>
        <p:nvSpPr>
          <p:cNvPr id="60420" name="Rectangle 3"/>
          <p:cNvSpPr>
            <a:spLocks noGrp="1" noChangeArrowheads="1"/>
          </p:cNvSpPr>
          <p:nvPr>
            <p:ph idx="9"/>
          </p:nvPr>
        </p:nvSpPr>
        <p:spPr/>
        <p:txBody>
          <a:bodyPr>
            <a:noAutofit/>
          </a:bodyPr>
          <a:lstStyle/>
          <a:p>
            <a:pPr>
              <a:lnSpc>
                <a:spcPct val="150000"/>
              </a:lnSpc>
            </a:pPr>
            <a:r>
              <a:rPr lang="zh-CN" altLang="en-US" sz="2400" dirty="0">
                <a:latin typeface="微软雅黑" panose="020B0503020204020204" pitchFamily="34" charset="-122"/>
                <a:ea typeface="微软雅黑" panose="020B0503020204020204" pitchFamily="34" charset="-122"/>
              </a:rPr>
              <a:t>一是时间效果上阻止线程继续</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二是在获得信号状态后返回值为</a:t>
            </a:r>
            <a:r>
              <a:rPr lang="en-US" altLang="zh-CN" sz="2400" dirty="0">
                <a:latin typeface="微软雅黑" panose="020B0503020204020204" pitchFamily="34" charset="-122"/>
                <a:ea typeface="微软雅黑" panose="020B0503020204020204" pitchFamily="34" charset="-122"/>
              </a:rPr>
              <a:t>true</a:t>
            </a:r>
            <a:r>
              <a:rPr lang="zh-CN" altLang="en-US" sz="2400" dirty="0">
                <a:latin typeface="微软雅黑" panose="020B0503020204020204" pitchFamily="34" charset="-122"/>
                <a:ea typeface="微软雅黑" panose="020B0503020204020204" pitchFamily="34" charset="-122"/>
              </a:rPr>
              <a:t>，而超时未获得返回值为</a:t>
            </a:r>
            <a:r>
              <a:rPr lang="en-US" altLang="zh-CN" sz="2400" dirty="0">
                <a:latin typeface="微软雅黑" panose="020B0503020204020204" pitchFamily="34" charset="-122"/>
                <a:ea typeface="微软雅黑" panose="020B0503020204020204" pitchFamily="34" charset="-122"/>
              </a:rPr>
              <a:t>false</a:t>
            </a:r>
          </a:p>
          <a:p>
            <a:pPr>
              <a:lnSpc>
                <a:spcPct val="150000"/>
              </a:lnSpc>
            </a:pPr>
            <a:r>
              <a:rPr lang="zh-CN" altLang="en-US" sz="2400" dirty="0">
                <a:latin typeface="微软雅黑" panose="020B0503020204020204" pitchFamily="34" charset="-122"/>
                <a:ea typeface="微软雅黑" panose="020B0503020204020204" pitchFamily="34" charset="-122"/>
              </a:rPr>
              <a:t>三是获得信号状态将不再继续未等待完的时间。</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它的使命是完成信号传递，至于功能是启动操作还是终止操作，程序得到的状态都是信号的</a:t>
            </a:r>
            <a:r>
              <a:rPr lang="en-US" altLang="zh-CN" sz="2400" dirty="0">
                <a:latin typeface="微软雅黑" panose="020B0503020204020204" pitchFamily="34" charset="-122"/>
                <a:ea typeface="微软雅黑" panose="020B0503020204020204" pitchFamily="34" charset="-122"/>
              </a:rPr>
              <a:t>true</a:t>
            </a:r>
          </a:p>
          <a:p>
            <a:pPr>
              <a:lnSpc>
                <a:spcPct val="150000"/>
              </a:lnSpc>
            </a:pPr>
            <a:r>
              <a:rPr lang="en-US" altLang="zh-CN" sz="2400" dirty="0">
                <a:latin typeface="微软雅黑" panose="020B0503020204020204" pitchFamily="34" charset="-122"/>
                <a:ea typeface="微软雅黑" panose="020B0503020204020204" pitchFamily="34" charset="-122"/>
              </a:rPr>
              <a:t>ManualResetEvent</a:t>
            </a:r>
            <a:r>
              <a:rPr lang="zh-CN" altLang="en-US" sz="2400" dirty="0">
                <a:latin typeface="微软雅黑" panose="020B0503020204020204" pitchFamily="34" charset="-122"/>
                <a:ea typeface="微软雅黑" panose="020B0503020204020204" pitchFamily="34" charset="-122"/>
              </a:rPr>
              <a:t>比</a:t>
            </a:r>
            <a:r>
              <a:rPr lang="en-US" altLang="zh-CN" sz="2400" dirty="0">
                <a:latin typeface="微软雅黑" panose="020B0503020204020204" pitchFamily="34" charset="-122"/>
                <a:ea typeface="微软雅黑" panose="020B0503020204020204" pitchFamily="34" charset="-122"/>
              </a:rPr>
              <a:t>AutoResetEvent</a:t>
            </a:r>
            <a:r>
              <a:rPr lang="zh-CN" altLang="en-US" sz="2400" dirty="0">
                <a:latin typeface="微软雅黑" panose="020B0503020204020204" pitchFamily="34" charset="-122"/>
                <a:ea typeface="微软雅黑" panose="020B0503020204020204" pitchFamily="34" charset="-122"/>
              </a:rPr>
              <a:t>要可靠，它可将信号传给多个线程，而线程会重置</a:t>
            </a:r>
            <a:r>
              <a:rPr lang="en-US" altLang="zh-CN" sz="2400" dirty="0">
                <a:latin typeface="微软雅黑" panose="020B0503020204020204" pitchFamily="34" charset="-122"/>
                <a:ea typeface="微软雅黑" panose="020B0503020204020204" pitchFamily="34" charset="-122"/>
              </a:rPr>
              <a:t>AutoResetEvent</a:t>
            </a:r>
            <a:r>
              <a:rPr lang="zh-CN" altLang="en-US" sz="2400" dirty="0">
                <a:latin typeface="微软雅黑" panose="020B0503020204020204" pitchFamily="34" charset="-122"/>
                <a:ea typeface="微软雅黑" panose="020B0503020204020204" pitchFamily="34" charset="-122"/>
              </a:rPr>
              <a:t>的状态，即中断信号的传递。</a:t>
            </a:r>
            <a:endParaRPr lang="zh-CN" altLang="zh-CN" sz="2400" dirty="0">
              <a:latin typeface="微软雅黑" panose="020B0503020204020204" pitchFamily="34" charset="-122"/>
              <a:ea typeface="微软雅黑" panose="020B0503020204020204" pitchFamily="34" charset="-122"/>
            </a:endParaRPr>
          </a:p>
        </p:txBody>
      </p:sp>
      <p:sp>
        <p:nvSpPr>
          <p:cNvPr id="5" name="圆角矩形 4"/>
          <p:cNvSpPr/>
          <p:nvPr/>
        </p:nvSpPr>
        <p:spPr>
          <a:xfrm>
            <a:off x="725722" y="1326533"/>
            <a:ext cx="10747141" cy="4650974"/>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73B46988-D8C6-4F24-8C7A-DDEEEEFA7E9B}"/>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线程同步通信</a:t>
            </a:r>
          </a:p>
        </p:txBody>
      </p:sp>
    </p:spTree>
    <p:extLst>
      <p:ext uri="{BB962C8B-B14F-4D97-AF65-F5344CB8AC3E}">
        <p14:creationId xmlns:p14="http://schemas.microsoft.com/office/powerpoint/2010/main" val="38120474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idx="4294967295"/>
          </p:nvPr>
        </p:nvSpPr>
        <p:spPr/>
        <p:txBody>
          <a:bodyPr/>
          <a:lstStyle/>
          <a:p>
            <a:pPr eaLnBrk="1" hangingPunct="1"/>
            <a:r>
              <a:rPr lang="zh-CN" altLang="en-US" dirty="0"/>
              <a:t>具有与关系的同步方式</a:t>
            </a:r>
          </a:p>
        </p:txBody>
      </p:sp>
      <p:sp>
        <p:nvSpPr>
          <p:cNvPr id="58372" name="Rectangle 3"/>
          <p:cNvSpPr>
            <a:spLocks noGrp="1" noChangeArrowheads="1"/>
          </p:cNvSpPr>
          <p:nvPr>
            <p:ph idx="9"/>
          </p:nvPr>
        </p:nvSpPr>
        <p:spPr/>
        <p:txBody>
          <a:bodyPr>
            <a:normAutofit/>
          </a:bodyPr>
          <a:lstStyle/>
          <a:p>
            <a:pPr eaLnBrk="1" hangingPunct="1"/>
            <a:r>
              <a:rPr lang="en-US" altLang="zh-CN" sz="2000" dirty="0" err="1">
                <a:latin typeface="微软雅黑" panose="020B0503020204020204" pitchFamily="34" charset="-122"/>
                <a:ea typeface="微软雅黑" panose="020B0503020204020204" pitchFamily="34" charset="-122"/>
              </a:rPr>
              <a:t>ManualResetEvent.WaitAll</a:t>
            </a:r>
            <a:r>
              <a:rPr lang="zh-CN" altLang="en-US" sz="2000" dirty="0">
                <a:latin typeface="微软雅黑" panose="020B0503020204020204" pitchFamily="34" charset="-122"/>
                <a:ea typeface="微软雅黑" panose="020B0503020204020204" pitchFamily="34" charset="-122"/>
              </a:rPr>
              <a:t>方法</a:t>
            </a:r>
          </a:p>
          <a:p>
            <a:pPr lvl="1" eaLnBrk="1" hangingPunct="1"/>
            <a:r>
              <a:rPr lang="zh-CN" altLang="en-US" sz="2000" dirty="0">
                <a:latin typeface="微软雅黑" panose="020B0503020204020204" pitchFamily="34" charset="-122"/>
                <a:ea typeface="微软雅黑" panose="020B0503020204020204" pitchFamily="34" charset="-122"/>
              </a:rPr>
              <a:t>当所有事件状态同时激活时</a:t>
            </a:r>
          </a:p>
        </p:txBody>
      </p:sp>
      <p:pic>
        <p:nvPicPr>
          <p:cNvPr id="6" name="Picture 2">
            <a:extLst>
              <a:ext uri="{FF2B5EF4-FFF2-40B4-BE49-F238E27FC236}">
                <a16:creationId xmlns:a16="http://schemas.microsoft.com/office/drawing/2014/main" id="{65497F67-B060-475B-AA05-6DFB911858B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08895" y="2650328"/>
            <a:ext cx="1162049" cy="25717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3F338F98-74DD-4187-B5F2-17652CE2A73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11404" y="2650328"/>
            <a:ext cx="1162049" cy="25717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67B286E2-C242-4417-BFDF-1830730DD2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60149" y="2650328"/>
            <a:ext cx="1162049" cy="257175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87E7FE91-2403-4543-9717-CD6ACC751A09}"/>
              </a:ext>
            </a:extLst>
          </p:cNvPr>
          <p:cNvSpPr txBox="1"/>
          <p:nvPr/>
        </p:nvSpPr>
        <p:spPr>
          <a:xfrm>
            <a:off x="3308895" y="5501626"/>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路段</a:t>
            </a:r>
            <a:r>
              <a:rPr lang="en-US" altLang="zh-CN" sz="1800" dirty="0">
                <a:solidFill>
                  <a:srgbClr val="002060"/>
                </a:solidFill>
                <a:latin typeface="微软雅黑" panose="020B0503020204020204" pitchFamily="34" charset="-122"/>
                <a:ea typeface="微软雅黑" panose="020B0503020204020204" pitchFamily="34" charset="-122"/>
              </a:rPr>
              <a:t>A</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F9657C7C-6D1D-4ABA-907C-622E036704B6}"/>
              </a:ext>
            </a:extLst>
          </p:cNvPr>
          <p:cNvSpPr txBox="1"/>
          <p:nvPr/>
        </p:nvSpPr>
        <p:spPr>
          <a:xfrm>
            <a:off x="5360149" y="5501626"/>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路段</a:t>
            </a:r>
            <a:r>
              <a:rPr lang="en-US" altLang="zh-CN" sz="1800" dirty="0">
                <a:solidFill>
                  <a:srgbClr val="002060"/>
                </a:solidFill>
                <a:latin typeface="微软雅黑" panose="020B0503020204020204" pitchFamily="34" charset="-122"/>
                <a:ea typeface="微软雅黑" panose="020B0503020204020204" pitchFamily="34" charset="-122"/>
              </a:rPr>
              <a:t>B</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693A71BF-3509-4D4E-9E05-4AE31C4F78A1}"/>
              </a:ext>
            </a:extLst>
          </p:cNvPr>
          <p:cNvSpPr txBox="1"/>
          <p:nvPr/>
        </p:nvSpPr>
        <p:spPr>
          <a:xfrm>
            <a:off x="7411403" y="5502363"/>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路段</a:t>
            </a:r>
            <a:r>
              <a:rPr lang="en-US" altLang="zh-CN" sz="1800" dirty="0">
                <a:solidFill>
                  <a:srgbClr val="002060"/>
                </a:solidFill>
                <a:latin typeface="微软雅黑" panose="020B0503020204020204" pitchFamily="34" charset="-122"/>
                <a:ea typeface="微软雅黑" panose="020B0503020204020204" pitchFamily="34" charset="-122"/>
              </a:rPr>
              <a:t>C</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0D8CC40A-E4C1-4896-B1AA-CEF5972A7D31}"/>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线程同步通信</a:t>
            </a:r>
          </a:p>
        </p:txBody>
      </p:sp>
    </p:spTree>
    <p:extLst>
      <p:ext uri="{BB962C8B-B14F-4D97-AF65-F5344CB8AC3E}">
        <p14:creationId xmlns:p14="http://schemas.microsoft.com/office/powerpoint/2010/main" val="14298423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idx="4294967295"/>
          </p:nvPr>
        </p:nvSpPr>
        <p:spPr/>
        <p:txBody>
          <a:bodyPr/>
          <a:lstStyle/>
          <a:p>
            <a:pPr eaLnBrk="1" hangingPunct="1"/>
            <a:r>
              <a:rPr lang="zh-CN" altLang="en-US" dirty="0"/>
              <a:t>具有或关系的同步方式</a:t>
            </a:r>
          </a:p>
        </p:txBody>
      </p:sp>
      <p:sp>
        <p:nvSpPr>
          <p:cNvPr id="59396" name="Rectangle 3"/>
          <p:cNvSpPr>
            <a:spLocks noGrp="1" noChangeArrowheads="1"/>
          </p:cNvSpPr>
          <p:nvPr>
            <p:ph idx="9"/>
          </p:nvPr>
        </p:nvSpPr>
        <p:spPr/>
        <p:txBody>
          <a:bodyPr>
            <a:normAutofit/>
          </a:bodyPr>
          <a:lstStyle/>
          <a:p>
            <a:pPr eaLnBrk="1" hangingPunct="1"/>
            <a:r>
              <a:rPr lang="en-US" altLang="zh-CN" sz="2000" dirty="0" err="1">
                <a:latin typeface="微软雅黑" panose="020B0503020204020204" pitchFamily="34" charset="-122"/>
                <a:ea typeface="微软雅黑" panose="020B0503020204020204" pitchFamily="34" charset="-122"/>
              </a:rPr>
              <a:t>ManualResetEvent.WaitAny</a:t>
            </a:r>
            <a:r>
              <a:rPr lang="zh-CN" altLang="en-US" sz="2000" dirty="0">
                <a:latin typeface="微软雅黑" panose="020B0503020204020204" pitchFamily="34" charset="-122"/>
                <a:ea typeface="微软雅黑" panose="020B0503020204020204" pitchFamily="34" charset="-122"/>
              </a:rPr>
              <a:t>方法</a:t>
            </a:r>
          </a:p>
          <a:p>
            <a:pPr lvl="1" eaLnBrk="1" hangingPunct="1"/>
            <a:r>
              <a:rPr lang="zh-CN" altLang="en-US" sz="2000" dirty="0">
                <a:latin typeface="微软雅黑" panose="020B0503020204020204" pitchFamily="34" charset="-122"/>
                <a:ea typeface="微软雅黑" panose="020B0503020204020204" pitchFamily="34" charset="-122"/>
              </a:rPr>
              <a:t>当任一事件状态激活时</a:t>
            </a:r>
          </a:p>
        </p:txBody>
      </p:sp>
      <p:pic>
        <p:nvPicPr>
          <p:cNvPr id="5" name="Picture 2">
            <a:extLst>
              <a:ext uri="{FF2B5EF4-FFF2-40B4-BE49-F238E27FC236}">
                <a16:creationId xmlns:a16="http://schemas.microsoft.com/office/drawing/2014/main" id="{48FE31F4-B929-4594-AE7C-FC7E75287A4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11404" y="2871784"/>
            <a:ext cx="1162049" cy="25717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D0FFE88E-0EB6-4E0D-92A6-DFB734B4533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08895" y="2959296"/>
            <a:ext cx="1162049" cy="23967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E97606F7-B577-4AFB-8150-B494C85AE8C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60149" y="2959296"/>
            <a:ext cx="1162049" cy="2396725"/>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40683600-EFBC-4F08-A02D-33B010A20875}"/>
              </a:ext>
            </a:extLst>
          </p:cNvPr>
          <p:cNvSpPr txBox="1"/>
          <p:nvPr/>
        </p:nvSpPr>
        <p:spPr>
          <a:xfrm>
            <a:off x="3308895" y="5723082"/>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甲门</a:t>
            </a:r>
          </a:p>
        </p:txBody>
      </p:sp>
      <p:sp>
        <p:nvSpPr>
          <p:cNvPr id="9" name="文本框 8">
            <a:extLst>
              <a:ext uri="{FF2B5EF4-FFF2-40B4-BE49-F238E27FC236}">
                <a16:creationId xmlns:a16="http://schemas.microsoft.com/office/drawing/2014/main" id="{4E724228-EB60-48F5-A5F0-E985DD307A22}"/>
              </a:ext>
            </a:extLst>
          </p:cNvPr>
          <p:cNvSpPr txBox="1"/>
          <p:nvPr/>
        </p:nvSpPr>
        <p:spPr>
          <a:xfrm>
            <a:off x="5360149" y="5723082"/>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乙门</a:t>
            </a:r>
          </a:p>
        </p:txBody>
      </p:sp>
      <p:sp>
        <p:nvSpPr>
          <p:cNvPr id="10" name="文本框 9">
            <a:extLst>
              <a:ext uri="{FF2B5EF4-FFF2-40B4-BE49-F238E27FC236}">
                <a16:creationId xmlns:a16="http://schemas.microsoft.com/office/drawing/2014/main" id="{D4E151FC-3F4C-48EC-BFF1-A4D997454914}"/>
              </a:ext>
            </a:extLst>
          </p:cNvPr>
          <p:cNvSpPr txBox="1"/>
          <p:nvPr/>
        </p:nvSpPr>
        <p:spPr>
          <a:xfrm>
            <a:off x="7411403" y="5723819"/>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丙门</a:t>
            </a:r>
          </a:p>
        </p:txBody>
      </p:sp>
      <p:sp>
        <p:nvSpPr>
          <p:cNvPr id="11" name="文本框 10">
            <a:extLst>
              <a:ext uri="{FF2B5EF4-FFF2-40B4-BE49-F238E27FC236}">
                <a16:creationId xmlns:a16="http://schemas.microsoft.com/office/drawing/2014/main" id="{B7925E9F-2C75-42ED-87BF-B24388D19AD0}"/>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线程同步通信</a:t>
            </a:r>
          </a:p>
        </p:txBody>
      </p:sp>
    </p:spTree>
    <p:extLst>
      <p:ext uri="{BB962C8B-B14F-4D97-AF65-F5344CB8AC3E}">
        <p14:creationId xmlns:p14="http://schemas.microsoft.com/office/powerpoint/2010/main" val="36970903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1360" y="3633293"/>
            <a:ext cx="2192320" cy="523220"/>
          </a:xfrm>
          <a:prstGeom prst="rect">
            <a:avLst/>
          </a:prstGeom>
          <a:noFill/>
        </p:spPr>
        <p:txBody>
          <a:bodyPr wrap="square" rtlCol="0">
            <a:spAutoFit/>
          </a:bodyPr>
          <a:lstStyle/>
          <a:p>
            <a:r>
              <a:rPr lang="zh-CN" altLang="en-US" dirty="0">
                <a:solidFill>
                  <a:srgbClr val="002060"/>
                </a:solidFill>
                <a:latin typeface="微软雅黑" panose="020B0503020204020204" pitchFamily="34" charset="-122"/>
                <a:ea typeface="微软雅黑" panose="020B0503020204020204" pitchFamily="34" charset="-122"/>
              </a:rPr>
              <a:t>窗体线程发起抓屏事件；</a:t>
            </a:r>
            <a:endParaRPr lang="en-US" altLang="zh-CN" dirty="0">
              <a:solidFill>
                <a:srgbClr val="002060"/>
              </a:solidFill>
              <a:latin typeface="微软雅黑" panose="020B0503020204020204" pitchFamily="34" charset="-122"/>
              <a:ea typeface="微软雅黑" panose="020B0503020204020204" pitchFamily="34" charset="-122"/>
            </a:endParaRPr>
          </a:p>
          <a:p>
            <a:r>
              <a:rPr lang="zh-CN" altLang="en-US" dirty="0">
                <a:solidFill>
                  <a:srgbClr val="002060"/>
                </a:solidFill>
                <a:latin typeface="微软雅黑" panose="020B0503020204020204" pitchFamily="34" charset="-122"/>
                <a:ea typeface="微软雅黑" panose="020B0503020204020204" pitchFamily="34" charset="-122"/>
              </a:rPr>
              <a:t>工作线程抓屏，并保存</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rcRect/>
          <a:stretch/>
        </p:blipFill>
        <p:spPr>
          <a:xfrm>
            <a:off x="2936700" y="1353373"/>
            <a:ext cx="9010650" cy="5108331"/>
          </a:xfrm>
          <a:prstGeom prst="rect">
            <a:avLst/>
          </a:prstGeom>
        </p:spPr>
      </p:pic>
      <p:sp>
        <p:nvSpPr>
          <p:cNvPr id="5" name="矩形 4">
            <a:extLst>
              <a:ext uri="{FF2B5EF4-FFF2-40B4-BE49-F238E27FC236}">
                <a16:creationId xmlns:a16="http://schemas.microsoft.com/office/drawing/2014/main" id="{B80F01EA-4F54-42D4-A557-D16DCB8CDC8A}"/>
              </a:ext>
            </a:extLst>
          </p:cNvPr>
          <p:cNvSpPr/>
          <p:nvPr/>
        </p:nvSpPr>
        <p:spPr>
          <a:xfrm>
            <a:off x="2922412" y="2790851"/>
            <a:ext cx="1419181" cy="244067"/>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781E5120-89E8-49CD-B529-ADF001572BA1}"/>
              </a:ext>
            </a:extLst>
          </p:cNvPr>
          <p:cNvSpPr/>
          <p:nvPr/>
        </p:nvSpPr>
        <p:spPr>
          <a:xfrm>
            <a:off x="10587037" y="2443166"/>
            <a:ext cx="1150143" cy="1571625"/>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55D73E82-F963-46C5-B778-071CE0D5BB5F}"/>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线程同步通信</a:t>
            </a:r>
          </a:p>
        </p:txBody>
      </p:sp>
      <p:sp>
        <p:nvSpPr>
          <p:cNvPr id="8" name="标题 7">
            <a:extLst>
              <a:ext uri="{FF2B5EF4-FFF2-40B4-BE49-F238E27FC236}">
                <a16:creationId xmlns:a16="http://schemas.microsoft.com/office/drawing/2014/main" id="{A7886B1A-691D-456E-BF70-FC48086695EC}"/>
              </a:ext>
            </a:extLst>
          </p:cNvPr>
          <p:cNvSpPr>
            <a:spLocks noGrp="1"/>
          </p:cNvSpPr>
          <p:nvPr>
            <p:ph type="title" idx="4294967295"/>
          </p:nvPr>
        </p:nvSpPr>
        <p:spPr/>
        <p:txBody>
          <a:bodyPr/>
          <a:lstStyle/>
          <a:p>
            <a:r>
              <a:rPr lang="zh-CN" altLang="en-US" dirty="0"/>
              <a:t>使用事件的抓屏程序</a:t>
            </a:r>
          </a:p>
        </p:txBody>
      </p:sp>
    </p:spTree>
    <p:extLst>
      <p:ext uri="{BB962C8B-B14F-4D97-AF65-F5344CB8AC3E}">
        <p14:creationId xmlns:p14="http://schemas.microsoft.com/office/powerpoint/2010/main" val="17335610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503967944"/>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r>
              <a:rPr lang="zh-CN" altLang="en-US" dirty="0"/>
              <a:t>内容提要 </a:t>
            </a:r>
            <a:r>
              <a:rPr lang="en-US" altLang="zh-CN" sz="3100" dirty="0"/>
              <a:t>-</a:t>
            </a:r>
            <a:r>
              <a:rPr lang="zh-CN" altLang="en-US" sz="3100" dirty="0"/>
              <a:t>线程间通信与同步</a:t>
            </a:r>
          </a:p>
        </p:txBody>
      </p:sp>
      <p:grpSp>
        <p:nvGrpSpPr>
          <p:cNvPr id="6" name="组合 5">
            <a:extLst>
              <a:ext uri="{FF2B5EF4-FFF2-40B4-BE49-F238E27FC236}">
                <a16:creationId xmlns:a16="http://schemas.microsoft.com/office/drawing/2014/main" id="{6BEA75C6-099A-4731-A7F9-58382121F2E9}"/>
              </a:ext>
            </a:extLst>
          </p:cNvPr>
          <p:cNvGrpSpPr/>
          <p:nvPr/>
        </p:nvGrpSpPr>
        <p:grpSpPr>
          <a:xfrm>
            <a:off x="4336256" y="5781654"/>
            <a:ext cx="5715000" cy="863466"/>
            <a:chOff x="1583817" y="2683"/>
            <a:chExt cx="5698143" cy="599239"/>
          </a:xfrm>
        </p:grpSpPr>
        <p:sp>
          <p:nvSpPr>
            <p:cNvPr id="7" name="箭头: 五边形 6">
              <a:extLst>
                <a:ext uri="{FF2B5EF4-FFF2-40B4-BE49-F238E27FC236}">
                  <a16:creationId xmlns:a16="http://schemas.microsoft.com/office/drawing/2014/main" id="{41A28E4B-C676-4108-B060-DF3B8E8DFE3F}"/>
                </a:ext>
              </a:extLst>
            </p:cNvPr>
            <p:cNvSpPr/>
            <p:nvPr/>
          </p:nvSpPr>
          <p:spPr>
            <a:xfrm rot="10800000">
              <a:off x="1583817" y="2683"/>
              <a:ext cx="5698143" cy="594281"/>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74072D19-855E-4954-B6B8-7A4DE07DB8AA}"/>
                </a:ext>
              </a:extLst>
            </p:cNvPr>
            <p:cNvSpPr txBox="1"/>
            <p:nvPr/>
          </p:nvSpPr>
          <p:spPr>
            <a:xfrm>
              <a:off x="1669536" y="7641"/>
              <a:ext cx="5479747" cy="59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2062" tIns="76200" rIns="142240" bIns="76200" numCol="1" spcCol="1270" anchor="ctr" anchorCtr="0">
              <a:noAutofit/>
            </a:bodyPr>
            <a:lstStyle/>
            <a:p>
              <a:pPr marL="0" marR="0" lvl="0" indent="0" algn="l" defTabSz="889000" rtl="0" eaLnBrk="1" fontAlgn="auto" latinLnBrk="0" hangingPunct="1">
                <a:lnSpc>
                  <a:spcPct val="90000"/>
                </a:lnSpc>
                <a:spcBef>
                  <a:spcPct val="0"/>
                </a:spcBef>
                <a:spcAft>
                  <a:spcPct val="35000"/>
                </a:spcAft>
                <a:buClrTx/>
                <a:buSzTx/>
                <a:buFontTx/>
                <a:buNone/>
                <a:tabLst/>
                <a:defRPr/>
              </a:pPr>
              <a:r>
                <a:rPr kumimoji="0" lang="en-US" altLang="zh-CN" sz="2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   3.5 </a:t>
              </a:r>
              <a:r>
                <a:rPr kumimoji="0" lang="zh-CN" altLang="en-US" sz="2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线程的同步与死锁</a:t>
              </a:r>
            </a:p>
          </p:txBody>
        </p:sp>
      </p:grpSp>
    </p:spTree>
    <p:extLst>
      <p:ext uri="{BB962C8B-B14F-4D97-AF65-F5344CB8AC3E}">
        <p14:creationId xmlns:p14="http://schemas.microsoft.com/office/powerpoint/2010/main" val="110717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6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27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28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29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3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31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32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33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综述</a:t>
            </a:r>
          </a:p>
          <a:p>
            <a:r>
              <a:rPr lang="zh-CN" altLang="en-US" dirty="0"/>
              <a:t> 创建与启动</a:t>
            </a:r>
            <a:endParaRPr lang="en-US" altLang="zh-CN" dirty="0"/>
          </a:p>
          <a:p>
            <a:r>
              <a:rPr lang="en-US" altLang="zh-CN" dirty="0"/>
              <a:t> </a:t>
            </a:r>
            <a:r>
              <a:rPr lang="zh-CN" altLang="en-US" dirty="0"/>
              <a:t>终止与结束</a:t>
            </a:r>
            <a:endParaRPr lang="en-US" altLang="zh-CN" dirty="0"/>
          </a:p>
          <a:p>
            <a:r>
              <a:rPr lang="en-US" altLang="zh-CN" dirty="0"/>
              <a:t> </a:t>
            </a:r>
            <a:r>
              <a:rPr lang="zh-CN" altLang="en-US" dirty="0"/>
              <a:t>线程的其它属性</a:t>
            </a:r>
            <a:endParaRPr lang="en-US" altLang="zh-CN" dirty="0"/>
          </a:p>
          <a:p>
            <a:r>
              <a:rPr lang="en-US" altLang="zh-CN" dirty="0"/>
              <a:t> </a:t>
            </a:r>
            <a:r>
              <a:rPr lang="zh-CN" altLang="en-US" dirty="0"/>
              <a:t>开发与应用</a:t>
            </a:r>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1329344"/>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marR="0" lvl="0" indent="-171395" algn="l" defTabSz="914400" rtl="0" eaLnBrk="1" fontAlgn="base" latinLnBrk="0" hangingPunct="1">
              <a:lnSpc>
                <a:spcPct val="90000"/>
              </a:lnSpc>
              <a:spcBef>
                <a:spcPts val="750"/>
              </a:spcBef>
              <a:spcAft>
                <a:spcPct val="0"/>
              </a:spcAft>
              <a:buClrTx/>
              <a:buSzTx/>
              <a:buFont typeface="Wingdings" panose="05000000000000000000" charset="0"/>
              <a:buChar char=""/>
              <a:tabLst/>
              <a:defRPr/>
            </a:pPr>
            <a:r>
              <a:rPr kumimoji="0" lang="en-US" altLang="zh-CN" sz="2800" b="0"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 </a:t>
            </a:r>
            <a:r>
              <a:rPr lang="zh-CN" altLang="en-US" sz="2800" kern="0" noProof="0" dirty="0">
                <a:solidFill>
                  <a:schemeClr val="accent2">
                    <a:lumMod val="75000"/>
                  </a:schemeClr>
                </a:solidFill>
                <a:latin typeface="微软雅黑" panose="020B0503020204020204" pitchFamily="34" charset="-122"/>
                <a:ea typeface="微软雅黑" panose="020B0503020204020204" pitchFamily="34" charset="-122"/>
              </a:rPr>
              <a:t>综述</a:t>
            </a:r>
            <a:endParaRPr kumimoji="0" lang="en-US" altLang="zh-CN" sz="2800" b="0"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27526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219CCE0-C812-4F72-9D26-A675BD4385C9}"/>
              </a:ext>
            </a:extLst>
          </p:cNvPr>
          <p:cNvSpPr/>
          <p:nvPr/>
        </p:nvSpPr>
        <p:spPr>
          <a:xfrm>
            <a:off x="0" y="0"/>
            <a:ext cx="4093369" cy="432048"/>
          </a:xfrm>
          <a:prstGeom prst="rect">
            <a:avLst/>
          </a:prstGeom>
          <a:solidFill>
            <a:schemeClr val="accent5">
              <a:lumMod val="20000"/>
              <a:lumOff val="80000"/>
            </a:schemeClr>
          </a:solidFill>
          <a:ln w="12700" cap="flat" cmpd="sng" algn="ctr">
            <a:noFill/>
            <a:prstDash val="solid"/>
            <a:round/>
            <a:headEnd type="none" w="med" len="med"/>
            <a:tailEnd type="none" w="med" len="med"/>
          </a:ln>
        </p:spPr>
        <p:txBody>
          <a:bodyPr vert="horz" wrap="square" lIns="0" tIns="0" rIns="0" bIns="0" numCol="1" rtlCol="0" anchor="ctr" anchorCtr="0" compatLnSpc="1"/>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1200" cap="none" spc="0" normalizeH="0" baseline="0" noProof="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6" name="标题 5">
            <a:extLst>
              <a:ext uri="{FF2B5EF4-FFF2-40B4-BE49-F238E27FC236}">
                <a16:creationId xmlns:a16="http://schemas.microsoft.com/office/drawing/2014/main" id="{2E7A6288-F172-427D-B418-B758D2CE5504}"/>
              </a:ext>
            </a:extLst>
          </p:cNvPr>
          <p:cNvSpPr txBox="1">
            <a:spLocks noGrp="1"/>
          </p:cNvSpPr>
          <p:nvPr>
            <p:ph type="title" idx="4294967295"/>
          </p:nvPr>
        </p:nvSpPr>
        <p:spPr>
          <a:xfrm>
            <a:off x="838200" y="531777"/>
            <a:ext cx="10515600" cy="623258"/>
          </a:xfrm>
          <a:prstGeom prst="rect">
            <a:avLst/>
          </a:prstGeom>
          <a:noFill/>
        </p:spPr>
        <p:txBody>
          <a:bodyPr wrap="square" rtlCol="0">
            <a:spAutoFit/>
          </a:bodyPr>
          <a:lstStyle/>
          <a:p>
            <a:r>
              <a:rPr lang="en-US" altLang="zh-CN" sz="4000" dirty="0"/>
              <a:t>3.5 </a:t>
            </a:r>
            <a:r>
              <a:rPr lang="zh-CN" altLang="en-US" sz="4000" dirty="0"/>
              <a:t>线程的同步与死锁</a:t>
            </a:r>
            <a:endParaRPr lang="en-US" altLang="zh-CN" sz="4000" dirty="0">
              <a:solidFill>
                <a:srgbClr val="002060"/>
              </a:solidFill>
              <a:latin typeface="微软雅黑" panose="020B0503020204020204" pitchFamily="34" charset="-122"/>
              <a:ea typeface="微软雅黑" panose="020B0503020204020204" pitchFamily="34" charset="-122"/>
            </a:endParaRPr>
          </a:p>
        </p:txBody>
      </p:sp>
      <p:sp>
        <p:nvSpPr>
          <p:cNvPr id="4" name="内容占位符 3">
            <a:extLst>
              <a:ext uri="{FF2B5EF4-FFF2-40B4-BE49-F238E27FC236}">
                <a16:creationId xmlns:a16="http://schemas.microsoft.com/office/drawing/2014/main" id="{2DE56F5F-61D0-4169-B4A4-73B2320DBB0A}"/>
              </a:ext>
            </a:extLst>
          </p:cNvPr>
          <p:cNvSpPr>
            <a:spLocks noGrp="1"/>
          </p:cNvSpPr>
          <p:nvPr>
            <p:ph idx="9"/>
          </p:nvPr>
        </p:nvSpPr>
        <p:spPr/>
        <p:txBody>
          <a:bodyPr/>
          <a:lstStyle/>
          <a:p>
            <a:endParaRPr lang="zh-CN" altLang="en-US"/>
          </a:p>
        </p:txBody>
      </p:sp>
    </p:spTree>
    <p:extLst>
      <p:ext uri="{BB962C8B-B14F-4D97-AF65-F5344CB8AC3E}">
        <p14:creationId xmlns:p14="http://schemas.microsoft.com/office/powerpoint/2010/main" val="352147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9" fill="hold" grpId="0"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0-ppt_w/2"/>
                                          </p:val>
                                        </p:tav>
                                      </p:tavLst>
                                    </p:anim>
                                    <p:anim calcmode="lin" valueType="num">
                                      <p:cBhvr additive="base">
                                        <p:cTn id="7" dur="500"/>
                                        <p:tgtEl>
                                          <p:spTgt spid="6"/>
                                        </p:tgtEl>
                                        <p:attrNameLst>
                                          <p:attrName>ppt_y</p:attrName>
                                        </p:attrNameLst>
                                      </p:cBhvr>
                                      <p:tavLst>
                                        <p:tav tm="0">
                                          <p:val>
                                            <p:strVal val="ppt_y"/>
                                          </p:val>
                                        </p:tav>
                                        <p:tav tm="100000">
                                          <p:val>
                                            <p:strVal val="0-ppt_h/2"/>
                                          </p:val>
                                        </p:tav>
                                      </p:tavLst>
                                    </p:anim>
                                    <p:set>
                                      <p:cBhvr>
                                        <p:cTn id="8" dur="1" fill="hold">
                                          <p:stCondLst>
                                            <p:cond delay="499"/>
                                          </p:stCondLst>
                                        </p:cTn>
                                        <p:tgtEl>
                                          <p:spTgt spid="6"/>
                                        </p:tgtEl>
                                        <p:attrNameLst>
                                          <p:attrName>style.visibility</p:attrName>
                                        </p:attrNameLst>
                                      </p:cBhvr>
                                      <p:to>
                                        <p:strVal val="hidden"/>
                                      </p:to>
                                    </p:set>
                                  </p:childTnLst>
                                </p:cTn>
                              </p:par>
                            </p:childTnLst>
                          </p:cTn>
                        </p:par>
                        <p:par>
                          <p:cTn id="9" fill="hold">
                            <p:stCondLst>
                              <p:cond delay="500"/>
                            </p:stCondLst>
                            <p:childTnLst>
                              <p:par>
                                <p:cTn id="10" presetID="1" presetClass="exit"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资源争用与死锁</a:t>
            </a:r>
            <a:endParaRPr lang="en-US" altLang="zh-CN" dirty="0"/>
          </a:p>
          <a:p>
            <a:r>
              <a:rPr lang="zh-CN" altLang="en-US" dirty="0"/>
              <a:t> 资源同步访问控制</a:t>
            </a:r>
            <a:endParaRPr lang="en-US" altLang="zh-CN" dirty="0"/>
          </a:p>
          <a:p>
            <a:r>
              <a:rPr lang="en-US" altLang="zh-CN" dirty="0"/>
              <a:t> </a:t>
            </a:r>
            <a:r>
              <a:rPr lang="zh-CN" altLang="en-US" dirty="0"/>
              <a:t>互斥量及使用</a:t>
            </a:r>
            <a:endParaRPr lang="en-US" altLang="zh-CN" dirty="0"/>
          </a:p>
          <a:p>
            <a:r>
              <a:rPr lang="en-US" altLang="zh-CN" dirty="0"/>
              <a:t> </a:t>
            </a:r>
            <a:r>
              <a:rPr lang="zh-CN" altLang="en-US" dirty="0"/>
              <a:t>低级事件对象的使用</a:t>
            </a:r>
            <a:endParaRPr lang="en-US" altLang="zh-CN" dirty="0"/>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1329354"/>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defTabSz="914400" fontAlgn="base">
              <a:lnSpc>
                <a:spcPct val="90000"/>
              </a:lnSpc>
              <a:spcBef>
                <a:spcPts val="750"/>
              </a:spcBef>
              <a:spcAft>
                <a:spcPct val="0"/>
              </a:spcAft>
              <a:buFont typeface="Wingdings" panose="05000000000000000000" charset="0"/>
              <a:buChar char=""/>
              <a:defRPr/>
            </a:pPr>
            <a:r>
              <a:rPr lang="zh-CN" altLang="en-US" sz="2800" kern="0" dirty="0">
                <a:solidFill>
                  <a:srgbClr val="DD8047">
                    <a:lumMod val="75000"/>
                  </a:srgbClr>
                </a:solidFill>
                <a:latin typeface="微软雅黑" panose="020B0503020204020204" pitchFamily="34" charset="-122"/>
                <a:ea typeface="微软雅黑" panose="020B0503020204020204" pitchFamily="34" charset="-122"/>
              </a:rPr>
              <a:t> 资源争用与死锁</a:t>
            </a:r>
            <a:endParaRPr kumimoji="0" lang="en-US" altLang="zh-CN"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59058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p:txBody>
          <a:bodyPr>
            <a:normAutofit/>
          </a:bodyPr>
          <a:lstStyle/>
          <a:p>
            <a:pPr eaLnBrk="1" hangingPunct="1"/>
            <a:r>
              <a:rPr lang="zh-CN" altLang="en-US" dirty="0"/>
              <a:t>线程同步与死锁</a:t>
            </a:r>
          </a:p>
        </p:txBody>
      </p:sp>
      <p:sp>
        <p:nvSpPr>
          <p:cNvPr id="30724" name="Rectangle 3"/>
          <p:cNvSpPr>
            <a:spLocks noGrp="1" noChangeArrowheads="1"/>
          </p:cNvSpPr>
          <p:nvPr>
            <p:ph idx="9"/>
          </p:nvPr>
        </p:nvSpPr>
        <p:spPr/>
        <p:txBody>
          <a:bodyPr>
            <a:normAutofit/>
          </a:bodyPr>
          <a:lstStyle/>
          <a:p>
            <a:pPr marL="0" indent="0" eaLnBrk="1" hangingPunct="1">
              <a:lnSpc>
                <a:spcPct val="125000"/>
              </a:lnSpc>
              <a:spcBef>
                <a:spcPts val="600"/>
              </a:spcBef>
              <a:buNone/>
            </a:pPr>
            <a:r>
              <a:rPr lang="zh-CN" altLang="en-US" sz="2800" dirty="0">
                <a:latin typeface="微软雅黑" panose="020B0503020204020204" pitchFamily="34" charset="-122"/>
                <a:ea typeface="微软雅黑" panose="020B0503020204020204" pitchFamily="34" charset="-122"/>
              </a:rPr>
              <a:t>多个线程对共享资源访问会造成冲突。为了避免冲突，必须对共享资源进行同步或控制对共享资源的访问。如果在相同或不同的应用程序域中未能正确地使访问同步，则会导致出现一些问题，这些问题包括死锁和争用条件等，其中死锁是指两个线程都停止响应，并且都在等待对方完成；争用条件是指由于意外地出现对两个事件的执行时间的临界依赖性而发生反常的结果。</a:t>
            </a:r>
          </a:p>
        </p:txBody>
      </p:sp>
      <p:sp>
        <p:nvSpPr>
          <p:cNvPr id="5" name="圆角矩形 4"/>
          <p:cNvSpPr/>
          <p:nvPr/>
        </p:nvSpPr>
        <p:spPr>
          <a:xfrm>
            <a:off x="777240" y="1340363"/>
            <a:ext cx="10629900" cy="3307837"/>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0E5FEBF2-2A8E-4DC0-B874-98C4ACA9B792}"/>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.5.1</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资源争用与死锁</a:t>
            </a:r>
          </a:p>
        </p:txBody>
      </p:sp>
    </p:spTree>
    <p:extLst>
      <p:ext uri="{BB962C8B-B14F-4D97-AF65-F5344CB8AC3E}">
        <p14:creationId xmlns:p14="http://schemas.microsoft.com/office/powerpoint/2010/main" val="25847528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900436" y="2950530"/>
            <a:ext cx="8592309" cy="2426973"/>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71" name="Rectangle 2"/>
          <p:cNvSpPr>
            <a:spLocks noGrp="1" noChangeArrowheads="1"/>
          </p:cNvSpPr>
          <p:nvPr>
            <p:ph type="title" idx="4294967295"/>
          </p:nvPr>
        </p:nvSpPr>
        <p:spPr>
          <a:xfrm>
            <a:off x="3869675" y="1314657"/>
            <a:ext cx="4977517" cy="727075"/>
          </a:xfrm>
        </p:spPr>
        <p:txBody>
          <a:bodyPr>
            <a:normAutofit/>
          </a:bodyPr>
          <a:lstStyle/>
          <a:p>
            <a:pPr eaLnBrk="1" hangingPunct="1"/>
            <a:r>
              <a:rPr lang="zh-CN" altLang="en-US" dirty="0"/>
              <a:t>需要同步的资源</a:t>
            </a:r>
          </a:p>
        </p:txBody>
      </p:sp>
      <p:sp>
        <p:nvSpPr>
          <p:cNvPr id="32772" name="Rectangle 3"/>
          <p:cNvSpPr>
            <a:spLocks noGrp="1" noChangeArrowheads="1"/>
          </p:cNvSpPr>
          <p:nvPr>
            <p:ph type="body" idx="4294967295"/>
          </p:nvPr>
        </p:nvSpPr>
        <p:spPr>
          <a:xfrm>
            <a:off x="2115047" y="3041871"/>
            <a:ext cx="8486775" cy="2459038"/>
          </a:xfrm>
        </p:spPr>
        <p:txBody>
          <a:bodyPr>
            <a:normAutofit/>
          </a:bodyPr>
          <a:lstStyle/>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系统资源（如通信端口）</a:t>
            </a:r>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多个进程所共享的资源（如文件句柄）</a:t>
            </a:r>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由多个线程访问的单个应用程序域的资源（如全局、静态和实例字段）</a:t>
            </a:r>
          </a:p>
        </p:txBody>
      </p:sp>
      <p:sp>
        <p:nvSpPr>
          <p:cNvPr id="7" name="文本框 6">
            <a:extLst>
              <a:ext uri="{FF2B5EF4-FFF2-40B4-BE49-F238E27FC236}">
                <a16:creationId xmlns:a16="http://schemas.microsoft.com/office/drawing/2014/main" id="{ED7B1AAD-C1C4-4863-8EFB-12570E25B534}"/>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.5.1</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资源争用与死锁</a:t>
            </a:r>
          </a:p>
        </p:txBody>
      </p:sp>
    </p:spTree>
    <p:extLst>
      <p:ext uri="{BB962C8B-B14F-4D97-AF65-F5344CB8AC3E}">
        <p14:creationId xmlns:p14="http://schemas.microsoft.com/office/powerpoint/2010/main" val="36025576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488437"/>
            <a:ext cx="10515600" cy="709938"/>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资源争用与死锁</a:t>
            </a:r>
            <a:endParaRPr lang="en-US" altLang="zh-CN" dirty="0"/>
          </a:p>
          <a:p>
            <a:r>
              <a:rPr lang="zh-CN" altLang="en-US" dirty="0"/>
              <a:t> 资源同步访问控制</a:t>
            </a:r>
            <a:endParaRPr lang="en-US" altLang="zh-CN" dirty="0"/>
          </a:p>
          <a:p>
            <a:r>
              <a:rPr lang="en-US" altLang="zh-CN" dirty="0"/>
              <a:t> </a:t>
            </a:r>
            <a:r>
              <a:rPr lang="zh-CN" altLang="en-US" dirty="0"/>
              <a:t>互斥量及使用</a:t>
            </a:r>
            <a:endParaRPr lang="en-US" altLang="zh-CN" dirty="0"/>
          </a:p>
          <a:p>
            <a:r>
              <a:rPr lang="en-US" altLang="zh-CN" dirty="0"/>
              <a:t> </a:t>
            </a:r>
            <a:r>
              <a:rPr lang="zh-CN" altLang="en-US" dirty="0"/>
              <a:t>低级事件对象的使用</a:t>
            </a:r>
            <a:endParaRPr lang="en-US" altLang="zh-CN" dirty="0"/>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1840516"/>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defTabSz="914400" fontAlgn="base">
              <a:lnSpc>
                <a:spcPct val="90000"/>
              </a:lnSpc>
              <a:spcBef>
                <a:spcPts val="750"/>
              </a:spcBef>
              <a:spcAft>
                <a:spcPct val="0"/>
              </a:spcAft>
              <a:buFont typeface="Wingdings" panose="05000000000000000000" charset="0"/>
              <a:buChar char=""/>
              <a:defRPr/>
            </a:pPr>
            <a:r>
              <a:rPr lang="zh-CN" altLang="en-US" sz="2800" kern="0" dirty="0">
                <a:solidFill>
                  <a:srgbClr val="DD8047">
                    <a:lumMod val="75000"/>
                  </a:srgbClr>
                </a:solidFill>
                <a:latin typeface="微软雅黑" panose="020B0503020204020204" pitchFamily="34" charset="-122"/>
                <a:ea typeface="微软雅黑" panose="020B0503020204020204" pitchFamily="34" charset="-122"/>
              </a:rPr>
              <a:t> 资源同步访问控制</a:t>
            </a:r>
            <a:endParaRPr kumimoji="0" lang="en-US" altLang="zh-CN"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41922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p:txBody>
          <a:bodyPr>
            <a:normAutofit/>
          </a:bodyPr>
          <a:lstStyle/>
          <a:p>
            <a:pPr eaLnBrk="1" hangingPunct="1"/>
            <a:r>
              <a:rPr lang="zh-CN" altLang="en-US" dirty="0"/>
              <a:t>同步资源访问控制</a:t>
            </a:r>
          </a:p>
        </p:txBody>
      </p:sp>
      <p:pic>
        <p:nvPicPr>
          <p:cNvPr id="3" name="图片 2">
            <a:extLst>
              <a:ext uri="{FF2B5EF4-FFF2-40B4-BE49-F238E27FC236}">
                <a16:creationId xmlns:a16="http://schemas.microsoft.com/office/drawing/2014/main" id="{1D719792-942B-44B8-AA4D-742B307F46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3143" y="3770049"/>
            <a:ext cx="6285714" cy="1476190"/>
          </a:xfrm>
          <a:prstGeom prst="rect">
            <a:avLst/>
          </a:prstGeom>
        </p:spPr>
      </p:pic>
      <p:pic>
        <p:nvPicPr>
          <p:cNvPr id="5" name="图片 4">
            <a:extLst>
              <a:ext uri="{FF2B5EF4-FFF2-40B4-BE49-F238E27FC236}">
                <a16:creationId xmlns:a16="http://schemas.microsoft.com/office/drawing/2014/main" id="{569A0B3D-B3F4-4567-81E0-C6C7809B54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80937" y="2112335"/>
            <a:ext cx="491814" cy="1088442"/>
          </a:xfrm>
          <a:prstGeom prst="rect">
            <a:avLst/>
          </a:prstGeom>
        </p:spPr>
      </p:pic>
      <p:pic>
        <p:nvPicPr>
          <p:cNvPr id="7" name="图片 6">
            <a:extLst>
              <a:ext uri="{FF2B5EF4-FFF2-40B4-BE49-F238E27FC236}">
                <a16:creationId xmlns:a16="http://schemas.microsoft.com/office/drawing/2014/main" id="{2D88A6EE-6F13-4FBE-A5F0-121ED3C1A65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80937" y="2112335"/>
            <a:ext cx="491814" cy="1014366"/>
          </a:xfrm>
          <a:prstGeom prst="rect">
            <a:avLst/>
          </a:prstGeom>
        </p:spPr>
      </p:pic>
      <p:sp>
        <p:nvSpPr>
          <p:cNvPr id="10" name="文本框 9">
            <a:extLst>
              <a:ext uri="{FF2B5EF4-FFF2-40B4-BE49-F238E27FC236}">
                <a16:creationId xmlns:a16="http://schemas.microsoft.com/office/drawing/2014/main" id="{D6F1AE05-6ED1-4C30-A23F-19C4290675B0}"/>
              </a:ext>
            </a:extLst>
          </p:cNvPr>
          <p:cNvSpPr txBox="1"/>
          <p:nvPr/>
        </p:nvSpPr>
        <p:spPr>
          <a:xfrm>
            <a:off x="4483770" y="5630845"/>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生产者</a:t>
            </a:r>
          </a:p>
        </p:txBody>
      </p:sp>
      <p:sp>
        <p:nvSpPr>
          <p:cNvPr id="11" name="文本框 10">
            <a:extLst>
              <a:ext uri="{FF2B5EF4-FFF2-40B4-BE49-F238E27FC236}">
                <a16:creationId xmlns:a16="http://schemas.microsoft.com/office/drawing/2014/main" id="{F4E372E5-BEE7-4FA6-828C-28E4540C6213}"/>
              </a:ext>
            </a:extLst>
          </p:cNvPr>
          <p:cNvSpPr txBox="1"/>
          <p:nvPr/>
        </p:nvSpPr>
        <p:spPr>
          <a:xfrm>
            <a:off x="6472751" y="5630845"/>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消费者</a:t>
            </a:r>
          </a:p>
        </p:txBody>
      </p:sp>
      <p:sp>
        <p:nvSpPr>
          <p:cNvPr id="12" name="文本框 11">
            <a:extLst>
              <a:ext uri="{FF2B5EF4-FFF2-40B4-BE49-F238E27FC236}">
                <a16:creationId xmlns:a16="http://schemas.microsoft.com/office/drawing/2014/main" id="{DFD20D9C-5864-462E-B7FA-5AD67B6C45E0}"/>
              </a:ext>
            </a:extLst>
          </p:cNvPr>
          <p:cNvSpPr txBox="1"/>
          <p:nvPr/>
        </p:nvSpPr>
        <p:spPr>
          <a:xfrm>
            <a:off x="5645819" y="1650122"/>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同步信号</a:t>
            </a:r>
          </a:p>
        </p:txBody>
      </p:sp>
      <p:sp>
        <p:nvSpPr>
          <p:cNvPr id="13" name="文本框 12">
            <a:extLst>
              <a:ext uri="{FF2B5EF4-FFF2-40B4-BE49-F238E27FC236}">
                <a16:creationId xmlns:a16="http://schemas.microsoft.com/office/drawing/2014/main" id="{CC33A7C2-6C10-40AE-8EFA-4F2DC4BDC734}"/>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.5.2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资源同步访问控制</a:t>
            </a:r>
          </a:p>
        </p:txBody>
      </p:sp>
    </p:spTree>
    <p:extLst>
      <p:ext uri="{BB962C8B-B14F-4D97-AF65-F5344CB8AC3E}">
        <p14:creationId xmlns:p14="http://schemas.microsoft.com/office/powerpoint/2010/main" val="39586095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p:txBody>
          <a:bodyPr/>
          <a:lstStyle/>
          <a:p>
            <a:pPr eaLnBrk="1" hangingPunct="1"/>
            <a:r>
              <a:rPr lang="zh-CN" altLang="en-US" dirty="0"/>
              <a:t>同步控制类</a:t>
            </a:r>
          </a:p>
        </p:txBody>
      </p:sp>
      <p:sp>
        <p:nvSpPr>
          <p:cNvPr id="2" name="内容占位符 1">
            <a:extLst>
              <a:ext uri="{FF2B5EF4-FFF2-40B4-BE49-F238E27FC236}">
                <a16:creationId xmlns:a16="http://schemas.microsoft.com/office/drawing/2014/main" id="{B90A3036-C2A1-4BF3-B66E-1E0515BCD9B1}"/>
              </a:ext>
            </a:extLst>
          </p:cNvPr>
          <p:cNvSpPr>
            <a:spLocks noGrp="1"/>
          </p:cNvSpPr>
          <p:nvPr>
            <p:ph idx="9"/>
          </p:nvPr>
        </p:nvSpPr>
        <p:spPr/>
        <p:txBody>
          <a:bodyPr/>
          <a:lstStyle/>
          <a:p>
            <a:endParaRPr lang="zh-CN" altLang="en-US"/>
          </a:p>
        </p:txBody>
      </p:sp>
      <p:pic>
        <p:nvPicPr>
          <p:cNvPr id="33796" name="Picture 4" descr="ORY$_V5CW3_`QBQKR7Z[EP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734" y="2515839"/>
            <a:ext cx="7561262"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594EAC7E-CD5A-43BE-A458-96EE04627B89}"/>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.5.2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资源同步访问控制</a:t>
            </a:r>
          </a:p>
        </p:txBody>
      </p:sp>
    </p:spTree>
    <p:extLst>
      <p:ext uri="{BB962C8B-B14F-4D97-AF65-F5344CB8AC3E}">
        <p14:creationId xmlns:p14="http://schemas.microsoft.com/office/powerpoint/2010/main" val="31871598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488437"/>
            <a:ext cx="10515600" cy="709938"/>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资源争用与死锁</a:t>
            </a:r>
            <a:endParaRPr lang="en-US" altLang="zh-CN" dirty="0"/>
          </a:p>
          <a:p>
            <a:r>
              <a:rPr lang="zh-CN" altLang="en-US" dirty="0"/>
              <a:t> 资源同步访问控制</a:t>
            </a:r>
            <a:endParaRPr lang="en-US" altLang="zh-CN" dirty="0"/>
          </a:p>
          <a:p>
            <a:r>
              <a:rPr lang="en-US" altLang="zh-CN" dirty="0"/>
              <a:t> </a:t>
            </a:r>
            <a:r>
              <a:rPr lang="zh-CN" altLang="en-US" dirty="0"/>
              <a:t>互斥量及使用</a:t>
            </a:r>
            <a:endParaRPr lang="en-US" altLang="zh-CN" dirty="0"/>
          </a:p>
          <a:p>
            <a:r>
              <a:rPr lang="en-US" altLang="zh-CN" dirty="0"/>
              <a:t> </a:t>
            </a:r>
            <a:r>
              <a:rPr lang="zh-CN" altLang="en-US" dirty="0"/>
              <a:t>低级事件对象的使用</a:t>
            </a:r>
            <a:endParaRPr lang="en-US" altLang="zh-CN" dirty="0"/>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2351691"/>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defTabSz="914400" fontAlgn="base">
              <a:lnSpc>
                <a:spcPct val="90000"/>
              </a:lnSpc>
              <a:spcBef>
                <a:spcPts val="750"/>
              </a:spcBef>
              <a:spcAft>
                <a:spcPct val="0"/>
              </a:spcAft>
              <a:buFont typeface="Wingdings" panose="05000000000000000000" charset="0"/>
              <a:buChar char=""/>
              <a:defRPr/>
            </a:pPr>
            <a:r>
              <a:rPr lang="zh-CN" altLang="en-US" sz="2800" kern="0" dirty="0">
                <a:solidFill>
                  <a:srgbClr val="DD8047">
                    <a:lumMod val="75000"/>
                  </a:srgbClr>
                </a:solidFill>
                <a:latin typeface="微软雅黑" panose="020B0503020204020204" pitchFamily="34" charset="-122"/>
                <a:ea typeface="微软雅黑" panose="020B0503020204020204" pitchFamily="34" charset="-122"/>
              </a:rPr>
              <a:t> 互斥量及使用</a:t>
            </a:r>
            <a:endParaRPr kumimoji="0" lang="en-US" altLang="zh-CN"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65024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idx="4294967295"/>
          </p:nvPr>
        </p:nvSpPr>
        <p:spPr>
          <a:xfrm>
            <a:off x="254442" y="1208378"/>
            <a:ext cx="4937760" cy="727075"/>
          </a:xfrm>
        </p:spPr>
        <p:txBody>
          <a:bodyPr>
            <a:normAutofit/>
          </a:bodyPr>
          <a:lstStyle/>
          <a:p>
            <a:pPr marL="609600" indent="-609600"/>
            <a:r>
              <a:rPr lang="zh-CN" altLang="en-US" dirty="0"/>
              <a:t>互斥量</a:t>
            </a:r>
            <a:r>
              <a:rPr lang="en-US" altLang="zh-CN" dirty="0" err="1"/>
              <a:t>Mutex</a:t>
            </a:r>
            <a:r>
              <a:rPr lang="zh-CN" altLang="en-US" dirty="0"/>
              <a:t>介绍</a:t>
            </a:r>
            <a:endParaRPr lang="en-US" altLang="zh-CN" dirty="0"/>
          </a:p>
        </p:txBody>
      </p:sp>
      <p:sp>
        <p:nvSpPr>
          <p:cNvPr id="424963" name="Rectangle 3"/>
          <p:cNvSpPr>
            <a:spLocks noGrp="1" noChangeArrowheads="1"/>
          </p:cNvSpPr>
          <p:nvPr>
            <p:ph type="body" idx="4294967295"/>
          </p:nvPr>
        </p:nvSpPr>
        <p:spPr>
          <a:xfrm>
            <a:off x="1502797" y="3170597"/>
            <a:ext cx="8242300" cy="1616075"/>
          </a:xfrm>
        </p:spPr>
        <p:txBody>
          <a:bodyPr>
            <a:normAutofit/>
          </a:bodyPr>
          <a:lstStyle/>
          <a:p>
            <a:pPr>
              <a:lnSpc>
                <a:spcPct val="125000"/>
              </a:lnSpc>
              <a:spcBef>
                <a:spcPts val="600"/>
              </a:spcBef>
            </a:pPr>
            <a:r>
              <a:rPr lang="zh-CN" altLang="en-US" sz="2000" dirty="0">
                <a:latin typeface="微软雅黑" panose="020B0503020204020204" pitchFamily="34" charset="-122"/>
                <a:ea typeface="微软雅黑" panose="020B0503020204020204" pitchFamily="34" charset="-122"/>
              </a:rPr>
              <a:t>最多只能有一个线程可以获取并拥有它，它适合不同线程对同一共享资源互斥访问的应用场合，例如对全局变量，同一个文件或者是数据库同一个对象的访问等，设置程序先获得互斥量再访问共享资源。</a:t>
            </a:r>
          </a:p>
        </p:txBody>
      </p:sp>
      <p:sp>
        <p:nvSpPr>
          <p:cNvPr id="4" name="文本框 3">
            <a:extLst>
              <a:ext uri="{FF2B5EF4-FFF2-40B4-BE49-F238E27FC236}">
                <a16:creationId xmlns:a16="http://schemas.microsoft.com/office/drawing/2014/main" id="{DE5BB117-9D53-4BCD-9613-11DB5000AE30}"/>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.5.3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互斥量及使用</a:t>
            </a:r>
          </a:p>
        </p:txBody>
      </p:sp>
    </p:spTree>
    <p:extLst>
      <p:ext uri="{BB962C8B-B14F-4D97-AF65-F5344CB8AC3E}">
        <p14:creationId xmlns:p14="http://schemas.microsoft.com/office/powerpoint/2010/main" val="9598249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idx="4294967295"/>
          </p:nvPr>
        </p:nvSpPr>
        <p:spPr>
          <a:xfrm>
            <a:off x="1566407" y="1443618"/>
            <a:ext cx="4412974" cy="762000"/>
          </a:xfrm>
        </p:spPr>
        <p:txBody>
          <a:bodyPr/>
          <a:lstStyle/>
          <a:p>
            <a:pPr marL="609600" indent="-609600"/>
            <a:r>
              <a:rPr lang="zh-CN" altLang="en-US" dirty="0"/>
              <a:t>互斥量的使用</a:t>
            </a:r>
            <a:endParaRPr lang="en-US" altLang="zh-CN" dirty="0"/>
          </a:p>
        </p:txBody>
      </p:sp>
      <p:sp>
        <p:nvSpPr>
          <p:cNvPr id="429059" name="Rectangle 3"/>
          <p:cNvSpPr>
            <a:spLocks noGrp="1" noChangeArrowheads="1"/>
          </p:cNvSpPr>
          <p:nvPr>
            <p:ph type="body" idx="4294967295"/>
          </p:nvPr>
        </p:nvSpPr>
        <p:spPr>
          <a:xfrm>
            <a:off x="3203575" y="2801965"/>
            <a:ext cx="4310063" cy="1863725"/>
          </a:xfrm>
        </p:spPr>
        <p:txBody>
          <a:bodyPr>
            <a:normAutofit/>
          </a:bodyPr>
          <a:lstStyle/>
          <a:p>
            <a:r>
              <a:rPr lang="zh-CN" altLang="en-US" sz="2400" dirty="0">
                <a:latin typeface="微软雅黑" panose="020B0503020204020204" pitchFamily="34" charset="-122"/>
                <a:ea typeface="微软雅黑" panose="020B0503020204020204" pitchFamily="34" charset="-122"/>
              </a:rPr>
              <a:t>互斥量的创建</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WaitOne</a:t>
            </a:r>
            <a:r>
              <a:rPr lang="zh-CN" altLang="en-US" sz="2400" dirty="0">
                <a:latin typeface="微软雅黑" panose="020B0503020204020204" pitchFamily="34" charset="-122"/>
                <a:ea typeface="微软雅黑" panose="020B0503020204020204" pitchFamily="34" charset="-122"/>
              </a:rPr>
              <a:t>方法</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ReleaseMutex</a:t>
            </a:r>
            <a:r>
              <a:rPr lang="zh-CN" altLang="en-US" sz="2400" dirty="0">
                <a:latin typeface="微软雅黑" panose="020B0503020204020204" pitchFamily="34" charset="-122"/>
                <a:ea typeface="微软雅黑" panose="020B0503020204020204" pitchFamily="34" charset="-122"/>
              </a:rPr>
              <a:t>方法</a:t>
            </a:r>
          </a:p>
        </p:txBody>
      </p:sp>
      <p:sp>
        <p:nvSpPr>
          <p:cNvPr id="4" name="文本框 3">
            <a:extLst>
              <a:ext uri="{FF2B5EF4-FFF2-40B4-BE49-F238E27FC236}">
                <a16:creationId xmlns:a16="http://schemas.microsoft.com/office/drawing/2014/main" id="{6E24AB39-789E-4860-801C-7A0E58E5F46A}"/>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.5.3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互斥量及使用</a:t>
            </a:r>
          </a:p>
        </p:txBody>
      </p:sp>
    </p:spTree>
    <p:extLst>
      <p:ext uri="{BB962C8B-B14F-4D97-AF65-F5344CB8AC3E}">
        <p14:creationId xmlns:p14="http://schemas.microsoft.com/office/powerpoint/2010/main" val="2085806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838200" y="488437"/>
            <a:ext cx="10515600" cy="709938"/>
          </a:xfrm>
        </p:spPr>
        <p:txBody>
          <a:bodyPr/>
          <a:lstStyle/>
          <a:p>
            <a:pPr eaLnBrk="1" hangingPunct="1"/>
            <a:r>
              <a:rPr lang="zh-CN" altLang="en-US" dirty="0"/>
              <a:t>进程与线程</a:t>
            </a:r>
          </a:p>
        </p:txBody>
      </p:sp>
      <p:sp>
        <p:nvSpPr>
          <p:cNvPr id="12292" name="Rectangle 3"/>
          <p:cNvSpPr>
            <a:spLocks noGrp="1" noChangeArrowheads="1"/>
          </p:cNvSpPr>
          <p:nvPr>
            <p:ph type="body" idx="4294967295"/>
          </p:nvPr>
        </p:nvSpPr>
        <p:spPr>
          <a:xfrm>
            <a:off x="2546350" y="2255838"/>
            <a:ext cx="7099300" cy="2078037"/>
          </a:xfrm>
        </p:spPr>
        <p:txBody>
          <a:bodyPr>
            <a:normAutofit/>
          </a:bodyPr>
          <a:lstStyle/>
          <a:p>
            <a:pPr eaLnBrk="1" hangingPunct="1"/>
            <a:r>
              <a:rPr lang="zh-CN" altLang="en-US" sz="2000" dirty="0">
                <a:latin typeface="微软雅黑" panose="020B0503020204020204" pitchFamily="34" charset="-122"/>
                <a:ea typeface="微软雅黑" panose="020B0503020204020204" pitchFamily="34" charset="-122"/>
              </a:rPr>
              <a:t>  进程是计算机分配资源的单位，线程是运行调度单位</a:t>
            </a:r>
            <a:endParaRPr lang="en-US" altLang="zh-CN" sz="2000" dirty="0">
              <a:latin typeface="微软雅黑" panose="020B0503020204020204" pitchFamily="34" charset="-122"/>
              <a:ea typeface="微软雅黑" panose="020B0503020204020204" pitchFamily="34" charset="-122"/>
            </a:endParaRPr>
          </a:p>
          <a:p>
            <a:pPr eaLnBrk="1" hangingPunct="1"/>
            <a:endParaRPr lang="en-US" altLang="zh-CN"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进程中的线程也具有线程控制块，包含内容有所属进程</a:t>
            </a:r>
            <a:r>
              <a:rPr lang="en-US" altLang="zh-CN" sz="2000" dirty="0">
                <a:latin typeface="微软雅黑" panose="020B0503020204020204" pitchFamily="34" charset="-122"/>
                <a:ea typeface="微软雅黑" panose="020B0503020204020204" pitchFamily="34" charset="-122"/>
              </a:rPr>
              <a:t>ID</a:t>
            </a:r>
            <a:r>
              <a:rPr lang="zh-CN" altLang="en-US" sz="2000" dirty="0">
                <a:latin typeface="微软雅黑" panose="020B0503020204020204" pitchFamily="34" charset="-122"/>
                <a:ea typeface="微软雅黑" panose="020B0503020204020204" pitchFamily="34" charset="-122"/>
              </a:rPr>
              <a:t>，创建和退出时间，线程启动地址等</a:t>
            </a:r>
          </a:p>
        </p:txBody>
      </p:sp>
      <p:sp>
        <p:nvSpPr>
          <p:cNvPr id="4" name="文本框 3">
            <a:extLst>
              <a:ext uri="{FF2B5EF4-FFF2-40B4-BE49-F238E27FC236}">
                <a16:creationId xmlns:a16="http://schemas.microsoft.com/office/drawing/2014/main" id="{2D35CB96-E0BC-460F-A955-5DE1D849EC0C}"/>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.1.1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综述</a:t>
            </a:r>
          </a:p>
        </p:txBody>
      </p:sp>
    </p:spTree>
    <p:extLst>
      <p:ext uri="{BB962C8B-B14F-4D97-AF65-F5344CB8AC3E}">
        <p14:creationId xmlns:p14="http://schemas.microsoft.com/office/powerpoint/2010/main" val="31740617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1240404" y="1011127"/>
            <a:ext cx="4055165" cy="900112"/>
          </a:xfrm>
        </p:spPr>
        <p:txBody>
          <a:bodyPr/>
          <a:lstStyle/>
          <a:p>
            <a:r>
              <a:rPr lang="zh-CN" altLang="en-US" dirty="0"/>
              <a:t>互斥量的使用</a:t>
            </a:r>
            <a:endParaRPr lang="en-US" altLang="zh-CN" dirty="0"/>
          </a:p>
        </p:txBody>
      </p:sp>
      <p:sp>
        <p:nvSpPr>
          <p:cNvPr id="428035" name="Rectangle 3"/>
          <p:cNvSpPr>
            <a:spLocks noGrp="1" noChangeArrowheads="1"/>
          </p:cNvSpPr>
          <p:nvPr>
            <p:ph type="body" idx="4294967295"/>
          </p:nvPr>
        </p:nvSpPr>
        <p:spPr>
          <a:xfrm>
            <a:off x="1240404" y="2444157"/>
            <a:ext cx="8615363" cy="3036887"/>
          </a:xfrm>
        </p:spPr>
        <p:txBody>
          <a:bodyPr>
            <a:normAutofit/>
          </a:bodyPr>
          <a:lstStyle/>
          <a:p>
            <a:pPr>
              <a:lnSpc>
                <a:spcPct val="125000"/>
              </a:lnSpc>
              <a:spcBef>
                <a:spcPts val="600"/>
              </a:spcBef>
            </a:pPr>
            <a:r>
              <a:rPr lang="zh-CN" altLang="en-US" sz="2400" dirty="0">
                <a:latin typeface="微软雅黑" panose="020B0503020204020204" pitchFamily="34" charset="-122"/>
                <a:ea typeface="微软雅黑" panose="020B0503020204020204" pitchFamily="34" charset="-122"/>
              </a:rPr>
              <a:t>线程可调用多次的 </a:t>
            </a:r>
            <a:r>
              <a:rPr lang="en-US" altLang="zh-CN" sz="2400" dirty="0" err="1">
                <a:latin typeface="微软雅黑" panose="020B0503020204020204" pitchFamily="34" charset="-122"/>
                <a:ea typeface="微软雅黑" panose="020B0503020204020204" pitchFamily="34" charset="-122"/>
              </a:rPr>
              <a:t>WaitOne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方法重复对其所有，使用 </a:t>
            </a:r>
            <a:r>
              <a:rPr lang="en-US" altLang="zh-CN" sz="2400" dirty="0" err="1">
                <a:latin typeface="微软雅黑" panose="020B0503020204020204" pitchFamily="34" charset="-122"/>
                <a:ea typeface="微软雅黑" panose="020B0503020204020204" pitchFamily="34" charset="-122"/>
              </a:rPr>
              <a:t>ReleaseMutex</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方法释放对互斥量所属权，而每一个成功的 </a:t>
            </a:r>
            <a:r>
              <a:rPr lang="en-US" altLang="zh-CN" sz="2400" dirty="0" err="1">
                <a:latin typeface="微软雅黑" panose="020B0503020204020204" pitchFamily="34" charset="-122"/>
                <a:ea typeface="微软雅黑" panose="020B0503020204020204" pitchFamily="34" charset="-122"/>
              </a:rPr>
              <a:t>WaitOne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方法对应一次 </a:t>
            </a:r>
            <a:r>
              <a:rPr lang="en-US" altLang="zh-CN" sz="2400" dirty="0" err="1">
                <a:latin typeface="微软雅黑" panose="020B0503020204020204" pitchFamily="34" charset="-122"/>
                <a:ea typeface="微软雅黑" panose="020B0503020204020204" pitchFamily="34" charset="-122"/>
              </a:rPr>
              <a:t>ReleaseMutex</a:t>
            </a:r>
            <a:endParaRPr lang="en-US" altLang="zh-CN" sz="2400" dirty="0">
              <a:latin typeface="微软雅黑" panose="020B0503020204020204" pitchFamily="34" charset="-122"/>
              <a:ea typeface="微软雅黑" panose="020B0503020204020204" pitchFamily="34" charset="-122"/>
            </a:endParaRPr>
          </a:p>
          <a:p>
            <a:pPr>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WaitOne</a:t>
            </a:r>
            <a:r>
              <a:rPr lang="zh-CN" altLang="en-US" sz="2400" dirty="0">
                <a:latin typeface="微软雅黑" panose="020B0503020204020204" pitchFamily="34" charset="-122"/>
                <a:ea typeface="微软雅黑" panose="020B0503020204020204" pitchFamily="34" charset="-122"/>
              </a:rPr>
              <a:t>方法不仅等待互斥量的状态，还使线程拥有它</a:t>
            </a:r>
            <a:endParaRPr lang="en-US" altLang="zh-CN" sz="2400" dirty="0">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400" dirty="0">
                <a:latin typeface="微软雅黑" panose="020B0503020204020204" pitchFamily="34" charset="-122"/>
                <a:ea typeface="微软雅黑" panose="020B0503020204020204" pitchFamily="34" charset="-122"/>
              </a:rPr>
              <a:t>互斥量最好不要使用</a:t>
            </a:r>
            <a:r>
              <a:rPr lang="en-US" altLang="zh-CN" sz="2400" dirty="0" err="1">
                <a:latin typeface="微软雅黑" panose="020B0503020204020204" pitchFamily="34" charset="-122"/>
                <a:ea typeface="微软雅黑" panose="020B0503020204020204" pitchFamily="34" charset="-122"/>
              </a:rPr>
              <a:t>WaitAny,WaitAll</a:t>
            </a:r>
            <a:r>
              <a:rPr lang="zh-CN" altLang="en-US" sz="2400" dirty="0">
                <a:latin typeface="微软雅黑" panose="020B0503020204020204" pitchFamily="34" charset="-122"/>
                <a:ea typeface="微软雅黑" panose="020B0503020204020204" pitchFamily="34" charset="-122"/>
              </a:rPr>
              <a:t>方法</a:t>
            </a:r>
            <a:endParaRPr lang="en-US" altLang="zh-CN" sz="24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09942C17-E634-476E-B3BC-55F3F2AC7355}"/>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.5.3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互斥量及使用</a:t>
            </a:r>
          </a:p>
        </p:txBody>
      </p:sp>
    </p:spTree>
    <p:extLst>
      <p:ext uri="{BB962C8B-B14F-4D97-AF65-F5344CB8AC3E}">
        <p14:creationId xmlns:p14="http://schemas.microsoft.com/office/powerpoint/2010/main" val="7001046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1637969" y="1626498"/>
            <a:ext cx="4174435" cy="727075"/>
          </a:xfrm>
        </p:spPr>
        <p:txBody>
          <a:bodyPr/>
          <a:lstStyle/>
          <a:p>
            <a:r>
              <a:rPr lang="zh-CN" altLang="en-US" dirty="0"/>
              <a:t>互斥量的使用</a:t>
            </a:r>
            <a:endParaRPr lang="en-US" altLang="zh-CN" dirty="0"/>
          </a:p>
        </p:txBody>
      </p:sp>
      <p:sp>
        <p:nvSpPr>
          <p:cNvPr id="428035" name="Rectangle 3"/>
          <p:cNvSpPr>
            <a:spLocks noGrp="1" noChangeArrowheads="1"/>
          </p:cNvSpPr>
          <p:nvPr>
            <p:ph type="body" idx="4294967295"/>
          </p:nvPr>
        </p:nvSpPr>
        <p:spPr>
          <a:xfrm>
            <a:off x="1701579" y="3476073"/>
            <a:ext cx="8415338" cy="1079500"/>
          </a:xfrm>
        </p:spPr>
        <p:txBody>
          <a:bodyPr>
            <a:normAutofit/>
          </a:bodyPr>
          <a:lstStyle/>
          <a:p>
            <a:pPr>
              <a:lnSpc>
                <a:spcPct val="125000"/>
              </a:lnSpc>
              <a:spcBef>
                <a:spcPts val="600"/>
              </a:spcBef>
            </a:pPr>
            <a:r>
              <a:rPr lang="zh-CN" altLang="en-US" sz="2000" dirty="0">
                <a:latin typeface="微软雅黑" panose="020B0503020204020204" pitchFamily="34" charset="-122"/>
                <a:ea typeface="微软雅黑" panose="020B0503020204020204" pitchFamily="34" charset="-122"/>
              </a:rPr>
              <a:t>线程运行终止 </a:t>
            </a:r>
            <a:r>
              <a:rPr lang="en-US" altLang="zh-CN" sz="2000" dirty="0" err="1">
                <a:latin typeface="微软雅黑" panose="020B0503020204020204" pitchFamily="34" charset="-122"/>
                <a:ea typeface="微软雅黑" panose="020B0503020204020204" pitchFamily="34" charset="-122"/>
              </a:rPr>
              <a:t>mutex</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被放弃，互斥量仍可被其它线程取得所属权，但会获得 </a:t>
            </a:r>
            <a:r>
              <a:rPr lang="en-US" altLang="zh-CN" sz="2000" dirty="0" err="1">
                <a:latin typeface="微软雅黑" panose="020B0503020204020204" pitchFamily="34" charset="-122"/>
                <a:ea typeface="微软雅黑" panose="020B0503020204020204" pitchFamily="34" charset="-122"/>
              </a:rPr>
              <a:t>AbandonedMutexException</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异常</a:t>
            </a:r>
            <a:endParaRPr lang="en-US" altLang="zh-CN" sz="20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758FEE47-822B-4324-A45E-56249A7CD45A}"/>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.5.3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互斥量及使用</a:t>
            </a:r>
          </a:p>
        </p:txBody>
      </p:sp>
    </p:spTree>
    <p:extLst>
      <p:ext uri="{BB962C8B-B14F-4D97-AF65-F5344CB8AC3E}">
        <p14:creationId xmlns:p14="http://schemas.microsoft.com/office/powerpoint/2010/main" val="34214981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3299791" y="1769621"/>
            <a:ext cx="4993419" cy="727075"/>
          </a:xfrm>
        </p:spPr>
        <p:txBody>
          <a:bodyPr/>
          <a:lstStyle/>
          <a:p>
            <a:r>
              <a:rPr lang="zh-CN" altLang="en-US" dirty="0"/>
              <a:t>互斥量的使用</a:t>
            </a:r>
            <a:endParaRPr lang="en-US" altLang="zh-CN" dirty="0"/>
          </a:p>
        </p:txBody>
      </p:sp>
      <p:sp>
        <p:nvSpPr>
          <p:cNvPr id="428035" name="Rectangle 3"/>
          <p:cNvSpPr>
            <a:spLocks noGrp="1" noChangeArrowheads="1"/>
          </p:cNvSpPr>
          <p:nvPr>
            <p:ph type="body" idx="4294967295"/>
          </p:nvPr>
        </p:nvSpPr>
        <p:spPr>
          <a:xfrm>
            <a:off x="3379304" y="3293193"/>
            <a:ext cx="4475163" cy="1804988"/>
          </a:xfrm>
        </p:spPr>
        <p:txBody>
          <a:bodyPr>
            <a:normAutofit/>
          </a:bodyPr>
          <a:lstStyle/>
          <a:p>
            <a:r>
              <a:rPr lang="en-US" altLang="zh-CN" sz="2800" dirty="0" err="1">
                <a:latin typeface="微软雅黑" panose="020B0503020204020204" pitchFamily="34" charset="-122"/>
                <a:ea typeface="微软雅黑" panose="020B0503020204020204" pitchFamily="34" charset="-122"/>
              </a:rPr>
              <a:t>Mutex</a:t>
            </a:r>
            <a:r>
              <a:rPr lang="zh-CN" altLang="en-US" sz="2800" dirty="0">
                <a:latin typeface="微软雅黑" panose="020B0503020204020204" pitchFamily="34" charset="-122"/>
                <a:ea typeface="微软雅黑" panose="020B0503020204020204" pitchFamily="34" charset="-122"/>
              </a:rPr>
              <a:t>类</a:t>
            </a:r>
            <a:endParaRPr lang="en-US" altLang="zh-CN" sz="2800" dirty="0">
              <a:latin typeface="微软雅黑" panose="020B0503020204020204" pitchFamily="34" charset="-122"/>
              <a:ea typeface="微软雅黑" panose="020B0503020204020204" pitchFamily="34" charset="-122"/>
            </a:endParaRPr>
          </a:p>
          <a:p>
            <a:pPr lvl="1"/>
            <a:r>
              <a:rPr lang="en-US" altLang="zh-CN" sz="2800" dirty="0" err="1">
                <a:latin typeface="微软雅黑" panose="020B0503020204020204" pitchFamily="34" charset="-122"/>
                <a:ea typeface="微软雅黑" panose="020B0503020204020204" pitchFamily="34" charset="-122"/>
              </a:rPr>
              <a:t>releaseMutex</a:t>
            </a:r>
            <a:r>
              <a:rPr lang="zh-CN" altLang="en-US" sz="2800" dirty="0">
                <a:latin typeface="微软雅黑" panose="020B0503020204020204" pitchFamily="34" charset="-122"/>
                <a:ea typeface="微软雅黑" panose="020B0503020204020204" pitchFamily="34" charset="-122"/>
              </a:rPr>
              <a:t>方法</a:t>
            </a:r>
            <a:endParaRPr lang="en-US" altLang="zh-CN" sz="28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D08DECF5-77B1-426C-90FA-21DA84FE67FF}"/>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.5.3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互斥量及使用</a:t>
            </a:r>
          </a:p>
        </p:txBody>
      </p:sp>
    </p:spTree>
    <p:extLst>
      <p:ext uri="{BB962C8B-B14F-4D97-AF65-F5344CB8AC3E}">
        <p14:creationId xmlns:p14="http://schemas.microsoft.com/office/powerpoint/2010/main" val="25446120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DBFC4-4E5B-48D2-AB33-011F66D4C36D}"/>
              </a:ext>
            </a:extLst>
          </p:cNvPr>
          <p:cNvSpPr>
            <a:spLocks noGrp="1"/>
          </p:cNvSpPr>
          <p:nvPr>
            <p:ph type="title" idx="4294967295"/>
          </p:nvPr>
        </p:nvSpPr>
        <p:spPr>
          <a:xfrm>
            <a:off x="838200" y="488437"/>
            <a:ext cx="10515600" cy="709938"/>
          </a:xfrm>
        </p:spPr>
        <p:txBody>
          <a:bodyPr/>
          <a:lstStyle/>
          <a:p>
            <a:r>
              <a:rPr lang="en-US" altLang="zh-CN" dirty="0"/>
              <a:t>Agenda</a:t>
            </a:r>
            <a:endParaRPr lang="zh-CN" altLang="en-US" dirty="0"/>
          </a:p>
        </p:txBody>
      </p:sp>
      <p:sp>
        <p:nvSpPr>
          <p:cNvPr id="4" name="内容占位符 3">
            <a:extLst>
              <a:ext uri="{FF2B5EF4-FFF2-40B4-BE49-F238E27FC236}">
                <a16:creationId xmlns:a16="http://schemas.microsoft.com/office/drawing/2014/main" id="{F0444EE1-23BE-44CC-87A6-658B4E09B0F2}"/>
              </a:ext>
            </a:extLst>
          </p:cNvPr>
          <p:cNvSpPr>
            <a:spLocks noGrp="1"/>
          </p:cNvSpPr>
          <p:nvPr>
            <p:ph idx="9"/>
          </p:nvPr>
        </p:nvSpPr>
        <p:spPr/>
        <p:txBody>
          <a:bodyPr/>
          <a:lstStyle/>
          <a:p>
            <a:r>
              <a:rPr lang="zh-CN" altLang="en-US" dirty="0"/>
              <a:t> 资源争用与死锁</a:t>
            </a:r>
            <a:endParaRPr lang="en-US" altLang="zh-CN" dirty="0"/>
          </a:p>
          <a:p>
            <a:r>
              <a:rPr lang="zh-CN" altLang="en-US" dirty="0"/>
              <a:t> 资源同步访问控制</a:t>
            </a:r>
            <a:endParaRPr lang="en-US" altLang="zh-CN" dirty="0"/>
          </a:p>
          <a:p>
            <a:r>
              <a:rPr lang="en-US" altLang="zh-CN" dirty="0"/>
              <a:t> </a:t>
            </a:r>
            <a:r>
              <a:rPr lang="zh-CN" altLang="en-US" dirty="0"/>
              <a:t>互斥量及使用</a:t>
            </a:r>
            <a:endParaRPr lang="en-US" altLang="zh-CN" dirty="0"/>
          </a:p>
          <a:p>
            <a:r>
              <a:rPr lang="en-US" altLang="zh-CN" dirty="0"/>
              <a:t> </a:t>
            </a:r>
            <a:r>
              <a:rPr lang="zh-CN" altLang="en-US" dirty="0"/>
              <a:t>低级事件对象的使用</a:t>
            </a:r>
            <a:endParaRPr lang="en-US" altLang="zh-CN" dirty="0"/>
          </a:p>
          <a:p>
            <a:endParaRPr lang="zh-CN" altLang="en-US" dirty="0"/>
          </a:p>
        </p:txBody>
      </p:sp>
      <p:sp>
        <p:nvSpPr>
          <p:cNvPr id="6" name="文本框 5">
            <a:extLst>
              <a:ext uri="{FF2B5EF4-FFF2-40B4-BE49-F238E27FC236}">
                <a16:creationId xmlns:a16="http://schemas.microsoft.com/office/drawing/2014/main" id="{624F5025-7DFB-49EE-A87A-D3103E00277F}"/>
              </a:ext>
            </a:extLst>
          </p:cNvPr>
          <p:cNvSpPr txBox="1"/>
          <p:nvPr/>
        </p:nvSpPr>
        <p:spPr>
          <a:xfrm>
            <a:off x="816768" y="2862866"/>
            <a:ext cx="10515600" cy="480131"/>
          </a:xfrm>
          <a:prstGeom prst="rect">
            <a:avLst/>
          </a:prstGeom>
          <a:solidFill>
            <a:schemeClr val="accent6">
              <a:lumMod val="20000"/>
              <a:lumOff val="80000"/>
            </a:schemeClr>
          </a:solidFill>
          <a:ln>
            <a:solidFill>
              <a:schemeClr val="accent2">
                <a:lumMod val="50000"/>
              </a:schemeClr>
            </a:solidFill>
          </a:ln>
        </p:spPr>
        <p:txBody>
          <a:bodyPr wrap="square" rtlCol="0">
            <a:spAutoFit/>
          </a:bodyPr>
          <a:lstStyle/>
          <a:p>
            <a:pPr marL="171395" lvl="0" indent="-171395" defTabSz="914400" fontAlgn="base">
              <a:lnSpc>
                <a:spcPct val="90000"/>
              </a:lnSpc>
              <a:spcBef>
                <a:spcPts val="750"/>
              </a:spcBef>
              <a:spcAft>
                <a:spcPct val="0"/>
              </a:spcAft>
              <a:buFont typeface="Wingdings" panose="05000000000000000000" charset="0"/>
              <a:buChar char=""/>
              <a:defRPr/>
            </a:pPr>
            <a:r>
              <a:rPr lang="zh-CN" altLang="en-US" sz="2800" kern="0" dirty="0">
                <a:solidFill>
                  <a:srgbClr val="DD8047">
                    <a:lumMod val="75000"/>
                  </a:srgbClr>
                </a:solidFill>
                <a:latin typeface="微软雅黑" panose="020B0503020204020204" pitchFamily="34" charset="-122"/>
                <a:ea typeface="微软雅黑" panose="020B0503020204020204" pitchFamily="34" charset="-122"/>
              </a:rPr>
              <a:t> 低级事件对象的使用</a:t>
            </a:r>
            <a:endParaRPr kumimoji="0" lang="en-US" altLang="zh-CN" sz="2800" b="0" i="0" u="none" strike="noStrike" kern="0" cap="none" spc="0" normalizeH="0" baseline="0" noProof="0" dirty="0">
              <a:ln>
                <a:noFill/>
              </a:ln>
              <a:solidFill>
                <a:srgbClr val="DD8047">
                  <a:lumMod val="75000"/>
                </a:srgb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09971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1"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p:txBody>
          <a:bodyPr>
            <a:normAutofit/>
          </a:bodyPr>
          <a:lstStyle/>
          <a:p>
            <a:r>
              <a:rPr lang="en-US" altLang="zh-CN" dirty="0" err="1">
                <a:latin typeface="微软雅黑" panose="020B0503020204020204" pitchFamily="34" charset="-122"/>
                <a:ea typeface="微软雅黑" panose="020B0503020204020204" pitchFamily="34" charset="-122"/>
              </a:rPr>
              <a:t>ManualResetEvent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的使用</a:t>
            </a:r>
            <a:endParaRPr lang="zh-CN" altLang="en-US" dirty="0"/>
          </a:p>
        </p:txBody>
      </p:sp>
      <p:graphicFrame>
        <p:nvGraphicFramePr>
          <p:cNvPr id="4" name="图示 3"/>
          <p:cNvGraphicFramePr/>
          <p:nvPr>
            <p:extLst>
              <p:ext uri="{D42A27DB-BD31-4B8C-83A1-F6EECF244321}">
                <p14:modId xmlns:p14="http://schemas.microsoft.com/office/powerpoint/2010/main" val="146133436"/>
              </p:ext>
            </p:extLst>
          </p:nvPr>
        </p:nvGraphicFramePr>
        <p:xfrm>
          <a:off x="4613706" y="2392968"/>
          <a:ext cx="5332525" cy="3693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圆角矩形 5"/>
          <p:cNvSpPr/>
          <p:nvPr/>
        </p:nvSpPr>
        <p:spPr>
          <a:xfrm>
            <a:off x="2769888" y="3081970"/>
            <a:ext cx="2190542" cy="2540812"/>
          </a:xfrm>
          <a:prstGeom prst="roundRect">
            <a:avLst>
              <a:gd name="adj" fmla="val 7199"/>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3068436" y="36177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文件</a:t>
            </a:r>
          </a:p>
        </p:txBody>
      </p:sp>
      <p:sp>
        <p:nvSpPr>
          <p:cNvPr id="8" name="文本框 7"/>
          <p:cNvSpPr txBox="1"/>
          <p:nvPr/>
        </p:nvSpPr>
        <p:spPr>
          <a:xfrm>
            <a:off x="2822584" y="3129068"/>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仅适用本机内</a:t>
            </a:r>
          </a:p>
        </p:txBody>
      </p:sp>
      <p:sp>
        <p:nvSpPr>
          <p:cNvPr id="9" name="圆角矩形 8"/>
          <p:cNvSpPr/>
          <p:nvPr/>
        </p:nvSpPr>
        <p:spPr>
          <a:xfrm>
            <a:off x="3068436" y="409119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剪切板</a:t>
            </a:r>
          </a:p>
        </p:txBody>
      </p:sp>
      <p:sp>
        <p:nvSpPr>
          <p:cNvPr id="10" name="圆角矩形 9"/>
          <p:cNvSpPr/>
          <p:nvPr/>
        </p:nvSpPr>
        <p:spPr>
          <a:xfrm>
            <a:off x="3068436" y="454372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无名管道</a:t>
            </a:r>
          </a:p>
        </p:txBody>
      </p:sp>
      <p:sp>
        <p:nvSpPr>
          <p:cNvPr id="11" name="圆角矩形 10"/>
          <p:cNvSpPr/>
          <p:nvPr/>
        </p:nvSpPr>
        <p:spPr>
          <a:xfrm>
            <a:off x="3068436" y="501417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事件对象</a:t>
            </a:r>
          </a:p>
        </p:txBody>
      </p:sp>
      <p:sp>
        <p:nvSpPr>
          <p:cNvPr id="12" name="文本框 11">
            <a:extLst>
              <a:ext uri="{FF2B5EF4-FFF2-40B4-BE49-F238E27FC236}">
                <a16:creationId xmlns:a16="http://schemas.microsoft.com/office/drawing/2014/main" id="{55F14744-DF1C-4183-9E35-88375E20E614}"/>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.5.4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低级事件对象的使用</a:t>
            </a:r>
          </a:p>
        </p:txBody>
      </p:sp>
    </p:spTree>
    <p:extLst>
      <p:ext uri="{BB962C8B-B14F-4D97-AF65-F5344CB8AC3E}">
        <p14:creationId xmlns:p14="http://schemas.microsoft.com/office/powerpoint/2010/main" val="3947526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idx="4294967295"/>
          </p:nvPr>
        </p:nvSpPr>
        <p:spPr>
          <a:xfrm>
            <a:off x="1188058" y="826302"/>
            <a:ext cx="3956437" cy="1325563"/>
          </a:xfrm>
        </p:spPr>
        <p:txBody>
          <a:bodyPr/>
          <a:lstStyle/>
          <a:p>
            <a:r>
              <a:rPr lang="zh-CN" altLang="en-US" dirty="0"/>
              <a:t>上机练习作业</a:t>
            </a:r>
          </a:p>
        </p:txBody>
      </p:sp>
      <p:sp>
        <p:nvSpPr>
          <p:cNvPr id="357379" name="Rectangle 3"/>
          <p:cNvSpPr>
            <a:spLocks noGrp="1" noChangeArrowheads="1"/>
          </p:cNvSpPr>
          <p:nvPr>
            <p:ph type="body" idx="4294967295"/>
          </p:nvPr>
        </p:nvSpPr>
        <p:spPr>
          <a:xfrm>
            <a:off x="2483362" y="2864503"/>
            <a:ext cx="7368400" cy="2308387"/>
          </a:xfrm>
        </p:spPr>
        <p:txBody>
          <a:bodyPr>
            <a:normAutofit/>
          </a:bodyPr>
          <a:lstStyle/>
          <a:p>
            <a:r>
              <a:rPr lang="zh-CN" altLang="en-US" sz="2400" dirty="0"/>
              <a:t> 采用信号量机制实现消费者与生产者的线程同步</a:t>
            </a:r>
            <a:endParaRPr lang="en-US" altLang="zh-CN" sz="2400" dirty="0"/>
          </a:p>
          <a:p>
            <a:pPr lvl="1"/>
            <a:r>
              <a:rPr lang="en-US" altLang="zh-CN" sz="2200" dirty="0"/>
              <a:t>1</a:t>
            </a:r>
            <a:r>
              <a:rPr lang="zh-CN" altLang="en-US" sz="2200" dirty="0"/>
              <a:t>个生产者，</a:t>
            </a:r>
            <a:r>
              <a:rPr lang="en-US" altLang="zh-CN" sz="2200" dirty="0"/>
              <a:t>1</a:t>
            </a:r>
            <a:r>
              <a:rPr lang="zh-CN" altLang="en-US" sz="2200" dirty="0"/>
              <a:t>个消费者</a:t>
            </a:r>
            <a:endParaRPr lang="en-US" altLang="zh-CN" sz="2200" dirty="0"/>
          </a:p>
          <a:p>
            <a:pPr lvl="1"/>
            <a:r>
              <a:rPr lang="en-US" altLang="zh-CN" sz="2200" dirty="0"/>
              <a:t>1</a:t>
            </a:r>
            <a:r>
              <a:rPr lang="zh-CN" altLang="en-US" sz="2200" dirty="0"/>
              <a:t>个生产者，多个消费者</a:t>
            </a:r>
            <a:endParaRPr lang="en-US" altLang="zh-CN" sz="2200" dirty="0"/>
          </a:p>
          <a:p>
            <a:pPr lvl="1"/>
            <a:r>
              <a:rPr lang="zh-CN" altLang="en-US" sz="2200" dirty="0"/>
              <a:t>多个生产者，</a:t>
            </a:r>
            <a:r>
              <a:rPr lang="en-US" altLang="zh-CN" sz="2200" dirty="0"/>
              <a:t>1</a:t>
            </a:r>
            <a:r>
              <a:rPr lang="zh-CN" altLang="en-US" sz="2200" dirty="0"/>
              <a:t>个消费者</a:t>
            </a:r>
            <a:endParaRPr lang="en-US" altLang="zh-CN" sz="2200" dirty="0"/>
          </a:p>
          <a:p>
            <a:pPr lvl="1"/>
            <a:r>
              <a:rPr lang="zh-CN" altLang="en-US" sz="2200" dirty="0"/>
              <a:t>多个生产者，多个消费者</a:t>
            </a:r>
            <a:endParaRPr lang="en-US" altLang="zh-CN" sz="2200" dirty="0"/>
          </a:p>
          <a:p>
            <a:pPr lvl="1"/>
            <a:endParaRPr lang="zh-CN" altLang="en-US" sz="2200" dirty="0"/>
          </a:p>
        </p:txBody>
      </p:sp>
    </p:spTree>
    <p:extLst>
      <p:ext uri="{BB962C8B-B14F-4D97-AF65-F5344CB8AC3E}">
        <p14:creationId xmlns:p14="http://schemas.microsoft.com/office/powerpoint/2010/main" val="29798692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772632" y="3522256"/>
            <a:ext cx="7140575" cy="717550"/>
          </a:xfrm>
        </p:spPr>
        <p:txBody>
          <a:bodyPr>
            <a:noAutofit/>
          </a:bodyPr>
          <a:lstStyle/>
          <a:p>
            <a:pPr lvl="0"/>
            <a:r>
              <a:rPr lang="en-US" altLang="zh-CN" sz="6000" dirty="0">
                <a:solidFill>
                  <a:schemeClr val="accent1">
                    <a:lumMod val="75000"/>
                  </a:schemeClr>
                </a:solidFill>
                <a:latin typeface="Arial Black" panose="020B0A04020102020204" pitchFamily="34" charset="0"/>
              </a:rPr>
              <a:t>THANK YOU !</a:t>
            </a:r>
            <a:endParaRPr lang="zh-CN" altLang="en-US" sz="6000" dirty="0">
              <a:solidFill>
                <a:schemeClr val="accent1">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564542" y="1231250"/>
            <a:ext cx="4079019" cy="727075"/>
          </a:xfrm>
        </p:spPr>
        <p:txBody>
          <a:bodyPr/>
          <a:lstStyle/>
          <a:p>
            <a:pPr eaLnBrk="1" hangingPunct="1"/>
            <a:r>
              <a:rPr lang="zh-CN" altLang="en-US" dirty="0"/>
              <a:t>线程的生命期</a:t>
            </a:r>
          </a:p>
        </p:txBody>
      </p:sp>
      <p:graphicFrame>
        <p:nvGraphicFramePr>
          <p:cNvPr id="2" name="图示 1"/>
          <p:cNvGraphicFramePr/>
          <p:nvPr>
            <p:extLst>
              <p:ext uri="{D42A27DB-BD31-4B8C-83A1-F6EECF244321}">
                <p14:modId xmlns:p14="http://schemas.microsoft.com/office/powerpoint/2010/main" val="2618988747"/>
              </p:ext>
            </p:extLst>
          </p:nvPr>
        </p:nvGraphicFramePr>
        <p:xfrm>
          <a:off x="6312654" y="1231250"/>
          <a:ext cx="153933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a:extLst>
              <a:ext uri="{FF2B5EF4-FFF2-40B4-BE49-F238E27FC236}">
                <a16:creationId xmlns:a16="http://schemas.microsoft.com/office/drawing/2014/main" id="{AA762CD7-8BFC-44BB-9293-CDD56910DD1E}"/>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.1.1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综述</a:t>
            </a:r>
          </a:p>
        </p:txBody>
      </p:sp>
    </p:spTree>
    <p:extLst>
      <p:ext uri="{BB962C8B-B14F-4D97-AF65-F5344CB8AC3E}">
        <p14:creationId xmlns:p14="http://schemas.microsoft.com/office/powerpoint/2010/main" val="2978853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4420925" y="338387"/>
            <a:ext cx="3474720" cy="693737"/>
          </a:xfrm>
        </p:spPr>
        <p:txBody>
          <a:bodyPr/>
          <a:lstStyle/>
          <a:p>
            <a:pPr algn="ctr" eaLnBrk="1" hangingPunct="1"/>
            <a:r>
              <a:rPr lang="zh-CN" altLang="en-US" dirty="0"/>
              <a:t>线程状态</a:t>
            </a:r>
          </a:p>
        </p:txBody>
      </p:sp>
      <p:sp>
        <p:nvSpPr>
          <p:cNvPr id="16388" name="Rectangle 3"/>
          <p:cNvSpPr>
            <a:spLocks noGrp="1" noChangeArrowheads="1"/>
          </p:cNvSpPr>
          <p:nvPr>
            <p:ph type="body" idx="4294967295"/>
          </p:nvPr>
        </p:nvSpPr>
        <p:spPr>
          <a:xfrm>
            <a:off x="2170113" y="1302468"/>
            <a:ext cx="8343900" cy="4219575"/>
          </a:xfrm>
        </p:spPr>
        <p:txBody>
          <a:bodyPr>
            <a:noAutofit/>
          </a:bodyPr>
          <a:lstStyle/>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初始化</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线程处于创始中</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就绪</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等待由</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执行</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待命</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只能由一个线程处于待命状态，离执行状态最近</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4.  </a:t>
            </a:r>
            <a:r>
              <a:rPr lang="zh-CN" altLang="en-US" sz="2400" dirty="0">
                <a:latin typeface="微软雅黑" panose="020B0503020204020204" pitchFamily="34" charset="-122"/>
                <a:ea typeface="微软雅黑" panose="020B0503020204020204" pitchFamily="34" charset="-122"/>
              </a:rPr>
              <a:t>运行</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的当前时间片内执行</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5.  </a:t>
            </a:r>
            <a:r>
              <a:rPr lang="zh-CN" altLang="en-US" sz="2400" dirty="0">
                <a:latin typeface="微软雅黑" panose="020B0503020204020204" pitchFamily="34" charset="-122"/>
                <a:ea typeface="微软雅黑" panose="020B0503020204020204" pitchFamily="34" charset="-122"/>
              </a:rPr>
              <a:t>等待</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线程同步需要等待</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6.  </a:t>
            </a:r>
            <a:r>
              <a:rPr lang="zh-CN" altLang="en-US" sz="2400" dirty="0">
                <a:latin typeface="微软雅黑" panose="020B0503020204020204" pitchFamily="34" charset="-122"/>
                <a:ea typeface="微软雅黑" panose="020B0503020204020204" pitchFamily="34" charset="-122"/>
              </a:rPr>
              <a:t>接转</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准备执行，但是它的内核堆栈不在内存，需要内存页面调入，调入后进入就绪状态</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7.  </a:t>
            </a:r>
            <a:r>
              <a:rPr lang="zh-CN" altLang="en-US" sz="2400" dirty="0">
                <a:latin typeface="微软雅黑" panose="020B0503020204020204" pitchFamily="34" charset="-122"/>
                <a:ea typeface="微软雅黑" panose="020B0503020204020204" pitchFamily="34" charset="-122"/>
              </a:rPr>
              <a:t>终止</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线程执行完</a:t>
            </a:r>
          </a:p>
        </p:txBody>
      </p:sp>
      <p:sp>
        <p:nvSpPr>
          <p:cNvPr id="2" name="矩形 1"/>
          <p:cNvSpPr/>
          <p:nvPr/>
        </p:nvSpPr>
        <p:spPr>
          <a:xfrm>
            <a:off x="2805596" y="5641570"/>
            <a:ext cx="6433820" cy="523220"/>
          </a:xfrm>
          <a:prstGeom prst="rect">
            <a:avLst/>
          </a:prstGeom>
        </p:spPr>
        <p:txBody>
          <a:bodyPr wrap="square">
            <a:spAutoFit/>
          </a:bodyPr>
          <a:lstStyle/>
          <a:p>
            <a:r>
              <a:rPr lang="zh-CN" altLang="en-US" b="1" dirty="0">
                <a:solidFill>
                  <a:srgbClr val="002060"/>
                </a:solidFill>
                <a:latin typeface="微软雅黑" panose="020B0503020204020204" pitchFamily="34" charset="-122"/>
                <a:ea typeface="微软雅黑" panose="020B0503020204020204" pitchFamily="34" charset="-122"/>
              </a:rPr>
              <a:t>通过</a:t>
            </a:r>
            <a:r>
              <a:rPr lang="en-US" altLang="zh-CN" b="1" dirty="0" err="1">
                <a:solidFill>
                  <a:srgbClr val="002060"/>
                </a:solidFill>
                <a:latin typeface="微软雅黑" panose="020B0503020204020204" pitchFamily="34" charset="-122"/>
                <a:ea typeface="微软雅黑" panose="020B0503020204020204" pitchFamily="34" charset="-122"/>
              </a:rPr>
              <a:t>ThreadState</a:t>
            </a:r>
            <a:r>
              <a:rPr lang="zh-CN" altLang="en-US" b="1" dirty="0">
                <a:solidFill>
                  <a:srgbClr val="002060"/>
                </a:solidFill>
                <a:latin typeface="微软雅黑" panose="020B0503020204020204" pitchFamily="34" charset="-122"/>
                <a:ea typeface="微软雅黑" panose="020B0503020204020204" pitchFamily="34" charset="-122"/>
              </a:rPr>
              <a:t>可以检测线程是处于</a:t>
            </a:r>
            <a:r>
              <a:rPr lang="en-US" altLang="zh-CN" b="1" dirty="0" err="1">
                <a:solidFill>
                  <a:srgbClr val="002060"/>
                </a:solidFill>
                <a:latin typeface="微软雅黑" panose="020B0503020204020204" pitchFamily="34" charset="-122"/>
                <a:ea typeface="微软雅黑" panose="020B0503020204020204" pitchFamily="34" charset="-122"/>
              </a:rPr>
              <a:t>Unstarted</a:t>
            </a:r>
            <a:r>
              <a:rPr lang="zh-CN" altLang="en-US" b="1" dirty="0">
                <a:solidFill>
                  <a:srgbClr val="002060"/>
                </a:solidFill>
                <a:latin typeface="微软雅黑" panose="020B0503020204020204" pitchFamily="34" charset="-122"/>
                <a:ea typeface="微软雅黑" panose="020B0503020204020204" pitchFamily="34" charset="-122"/>
              </a:rPr>
              <a:t>、</a:t>
            </a:r>
            <a:r>
              <a:rPr lang="en-US" altLang="zh-CN" b="1" dirty="0">
                <a:solidFill>
                  <a:srgbClr val="002060"/>
                </a:solidFill>
                <a:latin typeface="微软雅黑" panose="020B0503020204020204" pitchFamily="34" charset="-122"/>
                <a:ea typeface="微软雅黑" panose="020B0503020204020204" pitchFamily="34" charset="-122"/>
              </a:rPr>
              <a:t>Sleeping</a:t>
            </a:r>
            <a:r>
              <a:rPr lang="zh-CN" altLang="en-US" b="1" dirty="0">
                <a:solidFill>
                  <a:srgbClr val="002060"/>
                </a:solidFill>
                <a:latin typeface="微软雅黑" panose="020B0503020204020204" pitchFamily="34" charset="-122"/>
                <a:ea typeface="微软雅黑" panose="020B0503020204020204" pitchFamily="34" charset="-122"/>
              </a:rPr>
              <a:t>、</a:t>
            </a:r>
            <a:r>
              <a:rPr lang="en-US" altLang="zh-CN" b="1" dirty="0">
                <a:solidFill>
                  <a:srgbClr val="002060"/>
                </a:solidFill>
                <a:latin typeface="微软雅黑" panose="020B0503020204020204" pitchFamily="34" charset="-122"/>
                <a:ea typeface="微软雅黑" panose="020B0503020204020204" pitchFamily="34" charset="-122"/>
              </a:rPr>
              <a:t>Running </a:t>
            </a:r>
            <a:r>
              <a:rPr lang="zh-CN" altLang="en-US" b="1" dirty="0">
                <a:solidFill>
                  <a:srgbClr val="002060"/>
                </a:solidFill>
                <a:latin typeface="微软雅黑" panose="020B0503020204020204" pitchFamily="34" charset="-122"/>
                <a:ea typeface="微软雅黑" panose="020B0503020204020204" pitchFamily="34" charset="-122"/>
              </a:rPr>
              <a:t>等等状态，它比 </a:t>
            </a:r>
            <a:r>
              <a:rPr lang="en-US" altLang="zh-CN" b="1" dirty="0" err="1">
                <a:solidFill>
                  <a:srgbClr val="002060"/>
                </a:solidFill>
                <a:latin typeface="微软雅黑" panose="020B0503020204020204" pitchFamily="34" charset="-122"/>
                <a:ea typeface="微软雅黑" panose="020B0503020204020204" pitchFamily="34" charset="-122"/>
              </a:rPr>
              <a:t>IsAlive</a:t>
            </a:r>
            <a:r>
              <a:rPr lang="en-US" altLang="zh-CN" b="1" dirty="0">
                <a:solidFill>
                  <a:srgbClr val="002060"/>
                </a:solidFill>
                <a:latin typeface="微软雅黑" panose="020B0503020204020204" pitchFamily="34" charset="-122"/>
                <a:ea typeface="微软雅黑" panose="020B0503020204020204" pitchFamily="34" charset="-122"/>
              </a:rPr>
              <a:t> </a:t>
            </a:r>
            <a:r>
              <a:rPr lang="zh-CN" altLang="en-US" b="1" dirty="0">
                <a:solidFill>
                  <a:srgbClr val="002060"/>
                </a:solidFill>
                <a:latin typeface="微软雅黑" panose="020B0503020204020204" pitchFamily="34" charset="-122"/>
                <a:ea typeface="微软雅黑" panose="020B0503020204020204" pitchFamily="34" charset="-122"/>
              </a:rPr>
              <a:t>属性能提供更多的特定信息</a:t>
            </a:r>
          </a:p>
        </p:txBody>
      </p:sp>
      <p:sp>
        <p:nvSpPr>
          <p:cNvPr id="5" name="文本框 4">
            <a:extLst>
              <a:ext uri="{FF2B5EF4-FFF2-40B4-BE49-F238E27FC236}">
                <a16:creationId xmlns:a16="http://schemas.microsoft.com/office/drawing/2014/main" id="{B6CD1603-7BBF-4B96-A169-4D75CF54E204}"/>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.1.1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综述</a:t>
            </a:r>
          </a:p>
        </p:txBody>
      </p:sp>
    </p:spTree>
    <p:extLst>
      <p:ext uri="{BB962C8B-B14F-4D97-AF65-F5344CB8AC3E}">
        <p14:creationId xmlns:p14="http://schemas.microsoft.com/office/powerpoint/2010/main" val="3082633897"/>
      </p:ext>
    </p:extLst>
  </p:cSld>
  <p:clrMapOvr>
    <a:masterClrMapping/>
  </p:clrMapOvr>
</p:sld>
</file>

<file path=ppt/theme/theme1.xml><?xml version="1.0" encoding="utf-8"?>
<a:theme xmlns:a="http://schemas.openxmlformats.org/drawingml/2006/main" name="自定义设计方案">
  <a:themeElements>
    <a:clrScheme name="紫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11445</TotalTime>
  <Words>5051</Words>
  <Application>Microsoft Office PowerPoint</Application>
  <PresentationFormat>宽屏</PresentationFormat>
  <Paragraphs>706</Paragraphs>
  <Slides>76</Slides>
  <Notes>46</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76</vt:i4>
      </vt:variant>
    </vt:vector>
  </HeadingPairs>
  <TitlesOfParts>
    <vt:vector size="92" baseType="lpstr">
      <vt:lpstr>等线</vt:lpstr>
      <vt:lpstr>华文彩云</vt:lpstr>
      <vt:lpstr>宋体</vt:lpstr>
      <vt:lpstr>微软雅黑</vt:lpstr>
      <vt:lpstr>新宋体</vt:lpstr>
      <vt:lpstr>Arial</vt:lpstr>
      <vt:lpstr>Arial Black</vt:lpstr>
      <vt:lpstr>Calibri</vt:lpstr>
      <vt:lpstr>Calibri Light</vt:lpstr>
      <vt:lpstr>Cascadia Mono</vt:lpstr>
      <vt:lpstr>Consolas</vt:lpstr>
      <vt:lpstr>Tahoma</vt:lpstr>
      <vt:lpstr>Wingdings</vt:lpstr>
      <vt:lpstr>Wingdings 3</vt:lpstr>
      <vt:lpstr>自定义设计方案</vt:lpstr>
      <vt:lpstr>3_蓝色互联网</vt:lpstr>
      <vt:lpstr>PowerPoint 演示文稿</vt:lpstr>
      <vt:lpstr>PowerPoint 演示文稿</vt:lpstr>
      <vt:lpstr>PowerPoint 演示文稿</vt:lpstr>
      <vt:lpstr>内容提要 -线程间通信与同步</vt:lpstr>
      <vt:lpstr>3.1 线程及其创建过程</vt:lpstr>
      <vt:lpstr>Agenda</vt:lpstr>
      <vt:lpstr>进程与线程</vt:lpstr>
      <vt:lpstr>线程的生命期</vt:lpstr>
      <vt:lpstr>线程状态</vt:lpstr>
      <vt:lpstr>Agenda</vt:lpstr>
      <vt:lpstr>线程创建过程</vt:lpstr>
      <vt:lpstr>线程的创建与启动代码-c#</vt:lpstr>
      <vt:lpstr>线程的创建与启动代码-c#</vt:lpstr>
      <vt:lpstr>线程的创建与启动代码-c#</vt:lpstr>
      <vt:lpstr>线程的创建与启动代码-c#</vt:lpstr>
      <vt:lpstr>Agenda</vt:lpstr>
      <vt:lpstr>工作线程的结束</vt:lpstr>
      <vt:lpstr>线程非正常结束的后果</vt:lpstr>
      <vt:lpstr>Thread方法</vt:lpstr>
      <vt:lpstr>PowerPoint 演示文稿</vt:lpstr>
      <vt:lpstr>Agenda</vt:lpstr>
      <vt:lpstr>线程的其它操作 - c# System.Threading.Thread的方法</vt:lpstr>
      <vt:lpstr>线程的常用属性</vt:lpstr>
      <vt:lpstr>前台线程与后台线程</vt:lpstr>
      <vt:lpstr>线程的优先级与线程调度</vt:lpstr>
      <vt:lpstr>Agenda</vt:lpstr>
      <vt:lpstr>多线程</vt:lpstr>
      <vt:lpstr>线程的并行</vt:lpstr>
      <vt:lpstr>线程的并发</vt:lpstr>
      <vt:lpstr>线程应用场合</vt:lpstr>
      <vt:lpstr>线程缺点</vt:lpstr>
      <vt:lpstr>Cache与提升多线程效率</vt:lpstr>
      <vt:lpstr>内容提要 -线程间通信与同步</vt:lpstr>
      <vt:lpstr>3.2 线程跨域访问</vt:lpstr>
      <vt:lpstr>内容提要 -线程间通信与同步</vt:lpstr>
      <vt:lpstr>3.3 线程同步与异步调用</vt:lpstr>
      <vt:lpstr>同步运行</vt:lpstr>
      <vt:lpstr>线程的异步执行</vt:lpstr>
      <vt:lpstr>PowerPoint 演示文稿</vt:lpstr>
      <vt:lpstr>PowerPoint 演示文稿</vt:lpstr>
      <vt:lpstr>PowerPoint 演示文稿</vt:lpstr>
      <vt:lpstr>内容提要 -线程间通信与同步</vt:lpstr>
      <vt:lpstr>3.4 线程间同步模式/通信机制</vt:lpstr>
      <vt:lpstr>Agenda</vt:lpstr>
      <vt:lpstr>线程间同步模式</vt:lpstr>
      <vt:lpstr>WaitHandle类继承关系 </vt:lpstr>
      <vt:lpstr>线程如何接收消息?</vt:lpstr>
      <vt:lpstr>工作线程响应前打发时间的两种方式</vt:lpstr>
      <vt:lpstr>Agenda</vt:lpstr>
      <vt:lpstr>低级事件对象</vt:lpstr>
      <vt:lpstr>WaitOne与Sleep比较</vt:lpstr>
      <vt:lpstr>工作线程运行逻辑</vt:lpstr>
      <vt:lpstr>Agenda</vt:lpstr>
      <vt:lpstr>工作线程间的通信</vt:lpstr>
      <vt:lpstr>ManualResetEvent.WaitOne要点</vt:lpstr>
      <vt:lpstr>具有与关系的同步方式</vt:lpstr>
      <vt:lpstr>具有或关系的同步方式</vt:lpstr>
      <vt:lpstr>使用事件的抓屏程序</vt:lpstr>
      <vt:lpstr>内容提要 -线程间通信与同步</vt:lpstr>
      <vt:lpstr>3.5 线程的同步与死锁</vt:lpstr>
      <vt:lpstr>Agenda</vt:lpstr>
      <vt:lpstr>线程同步与死锁</vt:lpstr>
      <vt:lpstr>需要同步的资源</vt:lpstr>
      <vt:lpstr>Agenda</vt:lpstr>
      <vt:lpstr>同步资源访问控制</vt:lpstr>
      <vt:lpstr>同步控制类</vt:lpstr>
      <vt:lpstr>Agenda</vt:lpstr>
      <vt:lpstr>互斥量Mutex介绍</vt:lpstr>
      <vt:lpstr>互斥量的使用</vt:lpstr>
      <vt:lpstr>互斥量的使用</vt:lpstr>
      <vt:lpstr>互斥量的使用</vt:lpstr>
      <vt:lpstr>互斥量的使用</vt:lpstr>
      <vt:lpstr>Agenda</vt:lpstr>
      <vt:lpstr>ManualResetEvent 的使用</vt:lpstr>
      <vt:lpstr>上机练习作业</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522</cp:revision>
  <dcterms:created xsi:type="dcterms:W3CDTF">2014-12-05T07:09:50Z</dcterms:created>
  <dcterms:modified xsi:type="dcterms:W3CDTF">2023-10-18T07:57:45Z</dcterms:modified>
</cp:coreProperties>
</file>