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Lst>
  <p:notesMasterIdLst>
    <p:notesMasterId r:id="rId98"/>
  </p:notesMasterIdLst>
  <p:sldIdLst>
    <p:sldId id="256" r:id="rId3"/>
    <p:sldId id="316" r:id="rId4"/>
    <p:sldId id="378" r:id="rId5"/>
    <p:sldId id="379" r:id="rId6"/>
    <p:sldId id="380" r:id="rId7"/>
    <p:sldId id="381" r:id="rId8"/>
    <p:sldId id="382" r:id="rId9"/>
    <p:sldId id="383" r:id="rId10"/>
    <p:sldId id="384" r:id="rId11"/>
    <p:sldId id="385" r:id="rId12"/>
    <p:sldId id="386" r:id="rId13"/>
    <p:sldId id="387" r:id="rId14"/>
    <p:sldId id="388" r:id="rId15"/>
    <p:sldId id="467" r:id="rId16"/>
    <p:sldId id="389" r:id="rId17"/>
    <p:sldId id="390" r:id="rId18"/>
    <p:sldId id="391" r:id="rId19"/>
    <p:sldId id="392" r:id="rId20"/>
    <p:sldId id="393" r:id="rId21"/>
    <p:sldId id="468" r:id="rId22"/>
    <p:sldId id="394" r:id="rId23"/>
    <p:sldId id="395" r:id="rId24"/>
    <p:sldId id="396" r:id="rId25"/>
    <p:sldId id="397" r:id="rId26"/>
    <p:sldId id="398" r:id="rId27"/>
    <p:sldId id="399" r:id="rId28"/>
    <p:sldId id="400" r:id="rId29"/>
    <p:sldId id="401" r:id="rId30"/>
    <p:sldId id="402" r:id="rId31"/>
    <p:sldId id="469" r:id="rId32"/>
    <p:sldId id="403" r:id="rId33"/>
    <p:sldId id="404" r:id="rId34"/>
    <p:sldId id="405" r:id="rId35"/>
    <p:sldId id="456" r:id="rId36"/>
    <p:sldId id="406" r:id="rId37"/>
    <p:sldId id="407" r:id="rId38"/>
    <p:sldId id="408" r:id="rId39"/>
    <p:sldId id="409" r:id="rId40"/>
    <p:sldId id="410" r:id="rId41"/>
    <p:sldId id="411" r:id="rId42"/>
    <p:sldId id="412" r:id="rId43"/>
    <p:sldId id="413" r:id="rId44"/>
    <p:sldId id="414" r:id="rId45"/>
    <p:sldId id="415" r:id="rId46"/>
    <p:sldId id="416" r:id="rId47"/>
    <p:sldId id="417" r:id="rId48"/>
    <p:sldId id="418" r:id="rId49"/>
    <p:sldId id="419" r:id="rId50"/>
    <p:sldId id="420" r:id="rId51"/>
    <p:sldId id="421" r:id="rId52"/>
    <p:sldId id="422" r:id="rId53"/>
    <p:sldId id="423" r:id="rId54"/>
    <p:sldId id="424" r:id="rId55"/>
    <p:sldId id="425" r:id="rId56"/>
    <p:sldId id="426" r:id="rId57"/>
    <p:sldId id="427" r:id="rId58"/>
    <p:sldId id="428" r:id="rId59"/>
    <p:sldId id="429" r:id="rId60"/>
    <p:sldId id="430" r:id="rId61"/>
    <p:sldId id="431" r:id="rId62"/>
    <p:sldId id="432" r:id="rId63"/>
    <p:sldId id="433" r:id="rId64"/>
    <p:sldId id="434" r:id="rId65"/>
    <p:sldId id="435" r:id="rId66"/>
    <p:sldId id="436" r:id="rId67"/>
    <p:sldId id="470" r:id="rId68"/>
    <p:sldId id="437" r:id="rId69"/>
    <p:sldId id="438" r:id="rId70"/>
    <p:sldId id="439" r:id="rId71"/>
    <p:sldId id="440" r:id="rId72"/>
    <p:sldId id="441" r:id="rId73"/>
    <p:sldId id="442" r:id="rId74"/>
    <p:sldId id="443" r:id="rId75"/>
    <p:sldId id="444" r:id="rId76"/>
    <p:sldId id="445" r:id="rId77"/>
    <p:sldId id="446" r:id="rId78"/>
    <p:sldId id="447" r:id="rId79"/>
    <p:sldId id="448" r:id="rId80"/>
    <p:sldId id="449" r:id="rId81"/>
    <p:sldId id="450" r:id="rId82"/>
    <p:sldId id="451" r:id="rId83"/>
    <p:sldId id="452" r:id="rId84"/>
    <p:sldId id="453" r:id="rId85"/>
    <p:sldId id="471" r:id="rId86"/>
    <p:sldId id="457" r:id="rId87"/>
    <p:sldId id="464" r:id="rId88"/>
    <p:sldId id="458" r:id="rId89"/>
    <p:sldId id="459" r:id="rId90"/>
    <p:sldId id="460" r:id="rId91"/>
    <p:sldId id="461" r:id="rId92"/>
    <p:sldId id="462" r:id="rId93"/>
    <p:sldId id="463" r:id="rId94"/>
    <p:sldId id="465" r:id="rId95"/>
    <p:sldId id="466" r:id="rId96"/>
    <p:sldId id="454" r:id="rId97"/>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080" autoAdjust="0"/>
  </p:normalViewPr>
  <p:slideViewPr>
    <p:cSldViewPr snapToGrid="0">
      <p:cViewPr varScale="1">
        <p:scale>
          <a:sx n="144" d="100"/>
          <a:sy n="144" d="100"/>
        </p:scale>
        <p:origin x="3186" y="126"/>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notesMaster" Target="notesMasters/notesMaster1.xml"/><Relationship Id="rId3" Type="http://schemas.openxmlformats.org/officeDocument/2006/relationships/slide" Target="slides/slid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ata6.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6.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7.2 COM</a:t>
          </a:r>
          <a:r>
            <a:rPr lang="zh-CN" altLang="en-US" sz="2800" dirty="0">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7.3 COM</a:t>
          </a:r>
          <a:r>
            <a:rPr lang="zh-CN" altLang="en-US" sz="2800" dirty="0">
              <a:latin typeface="微软雅黑" panose="020B0503020204020204" pitchFamily="34" charset="-122"/>
              <a:ea typeface="微软雅黑" panose="020B0503020204020204" pitchFamily="34" charset="-122"/>
            </a:rPr>
            <a:t>技术与</a:t>
          </a:r>
          <a:r>
            <a:rPr lang="en-US" altLang="zh-CN" sz="2800" dirty="0">
              <a:latin typeface="微软雅黑" panose="020B0503020204020204" pitchFamily="34" charset="-122"/>
              <a:ea typeface="微软雅黑" panose="020B0503020204020204" pitchFamily="34" charset="-122"/>
            </a:rPr>
            <a:t>OFFICE</a:t>
          </a:r>
          <a:r>
            <a:rPr lang="zh-CN" altLang="en-US" sz="2800" dirty="0">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7.1 COM</a:t>
          </a:r>
          <a:r>
            <a:rPr lang="zh-CN" altLang="en-US" sz="2800" dirty="0">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7.2 COM</a:t>
          </a:r>
          <a:r>
            <a:rPr lang="zh-CN" altLang="en-US" sz="2800" dirty="0">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7.3 COM</a:t>
          </a:r>
          <a:r>
            <a:rPr lang="zh-CN" altLang="en-US" sz="2800" dirty="0">
              <a:latin typeface="微软雅黑" panose="020B0503020204020204" pitchFamily="34" charset="-122"/>
              <a:ea typeface="微软雅黑" panose="020B0503020204020204" pitchFamily="34" charset="-122"/>
            </a:rPr>
            <a:t>技术与</a:t>
          </a:r>
          <a:r>
            <a:rPr lang="en-US" altLang="zh-CN" sz="2800" dirty="0">
              <a:latin typeface="微软雅黑" panose="020B0503020204020204" pitchFamily="34" charset="-122"/>
              <a:ea typeface="微软雅黑" panose="020B0503020204020204" pitchFamily="34" charset="-122"/>
            </a:rPr>
            <a:t>OFFICE</a:t>
          </a:r>
          <a:r>
            <a:rPr lang="zh-CN" altLang="en-US" sz="2800" dirty="0">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7.3 COM</a:t>
          </a:r>
          <a:r>
            <a:rPr lang="zh-CN" altLang="en-US" sz="2800" dirty="0">
              <a:latin typeface="微软雅黑" panose="020B0503020204020204" pitchFamily="34" charset="-122"/>
              <a:ea typeface="微软雅黑" panose="020B0503020204020204" pitchFamily="34" charset="-122"/>
            </a:rPr>
            <a:t>技术与</a:t>
          </a:r>
          <a:r>
            <a:rPr lang="en-US" altLang="zh-CN" sz="2800" dirty="0">
              <a:latin typeface="微软雅黑" panose="020B0503020204020204" pitchFamily="34" charset="-122"/>
              <a:ea typeface="微软雅黑" panose="020B0503020204020204" pitchFamily="34" charset="-122"/>
            </a:rPr>
            <a:t>OFFICE</a:t>
          </a:r>
          <a:r>
            <a:rPr lang="zh-CN" altLang="en-US" sz="2800" dirty="0">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7.4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WORD</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7.4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WORD</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7.5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EXCEL</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7.1 COM</a:t>
          </a:r>
          <a:r>
            <a:rPr lang="zh-CN" altLang="en-US" sz="2800" kern="1200" dirty="0">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7.2 COM</a:t>
          </a:r>
          <a:r>
            <a:rPr lang="zh-CN" altLang="en-US" sz="2800" kern="1200" dirty="0">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7.3 COM</a:t>
          </a:r>
          <a:r>
            <a:rPr lang="zh-CN" altLang="en-US" sz="2800" kern="1200" dirty="0">
              <a:latin typeface="微软雅黑" panose="020B0503020204020204" pitchFamily="34" charset="-122"/>
              <a:ea typeface="微软雅黑" panose="020B0503020204020204" pitchFamily="34" charset="-122"/>
            </a:rPr>
            <a:t>技术与</a:t>
          </a:r>
          <a:r>
            <a:rPr lang="en-US" altLang="zh-CN" sz="2800" kern="1200" dirty="0">
              <a:latin typeface="微软雅黑" panose="020B0503020204020204" pitchFamily="34" charset="-122"/>
              <a:ea typeface="微软雅黑" panose="020B0503020204020204" pitchFamily="34" charset="-122"/>
            </a:rPr>
            <a:t>OFFICE</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7.2 COM</a:t>
          </a:r>
          <a:r>
            <a:rPr lang="zh-CN" altLang="en-US" sz="2800" kern="1200" dirty="0">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7.3 COM</a:t>
          </a:r>
          <a:r>
            <a:rPr lang="zh-CN" altLang="en-US" sz="2800" kern="1200" dirty="0">
              <a:latin typeface="微软雅黑" panose="020B0503020204020204" pitchFamily="34" charset="-122"/>
              <a:ea typeface="微软雅黑" panose="020B0503020204020204" pitchFamily="34" charset="-122"/>
            </a:rPr>
            <a:t>技术与</a:t>
          </a:r>
          <a:r>
            <a:rPr lang="en-US" altLang="zh-CN" sz="2800" kern="1200" dirty="0">
              <a:latin typeface="微软雅黑" panose="020B0503020204020204" pitchFamily="34" charset="-122"/>
              <a:ea typeface="微软雅黑" panose="020B0503020204020204" pitchFamily="34" charset="-122"/>
            </a:rPr>
            <a:t>OFFICE</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7.3 COM</a:t>
          </a:r>
          <a:r>
            <a:rPr lang="zh-CN" altLang="en-US" sz="2800" kern="1200" dirty="0">
              <a:latin typeface="微软雅黑" panose="020B0503020204020204" pitchFamily="34" charset="-122"/>
              <a:ea typeface="微软雅黑" panose="020B0503020204020204" pitchFamily="34" charset="-122"/>
            </a:rPr>
            <a:t>技术与</a:t>
          </a:r>
          <a:r>
            <a:rPr lang="en-US" altLang="zh-CN" sz="2800" kern="1200" dirty="0">
              <a:latin typeface="微软雅黑" panose="020B0503020204020204" pitchFamily="34" charset="-122"/>
              <a:ea typeface="微软雅黑" panose="020B0503020204020204" pitchFamily="34" charset="-122"/>
            </a:rPr>
            <a:t>OFFICE</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7.4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WORD</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7.4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WORD</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7.5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EXCEL</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2023/10/18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aike.baidu.com/item/%E4%BA%8C%E8%BF%9B%E5%88%B6%E4%BB%A3%E7%A0%81"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baike.baidu.com/item/%E7%BB%84%E4%BB%B6%E5%AF%B9%E8%B1%A1%E6%A8%A1%E5%9E%8B"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本章的内容稍微少了一点，大概</a:t>
            </a:r>
            <a:r>
              <a:rPr lang="en-US" altLang="zh-CN" dirty="0"/>
              <a:t>2</a:t>
            </a:r>
            <a:r>
              <a:rPr lang="zh-CN" altLang="en-US" dirty="0"/>
              <a:t>个小时就可以讲完。下次教学丰富一下本章内容。</a:t>
            </a:r>
            <a:endParaRPr lang="en-US" altLang="zh-CN" dirty="0"/>
          </a:p>
          <a:p>
            <a:endParaRPr lang="en-US" altLang="zh-CN" dirty="0"/>
          </a:p>
          <a:p>
            <a:r>
              <a:rPr lang="en-US" altLang="zh-CN" dirty="0"/>
              <a:t>2020</a:t>
            </a:r>
            <a:r>
              <a:rPr lang="zh-CN" altLang="en-US" dirty="0"/>
              <a:t>年度教学增加</a:t>
            </a:r>
            <a:r>
              <a:rPr lang="en-US" altLang="zh-CN" dirty="0"/>
              <a:t>COM</a:t>
            </a:r>
            <a:r>
              <a:rPr lang="zh-CN" altLang="en-US" dirty="0"/>
              <a:t>后续技术的简介，特别是目前流行的相关技术。</a:t>
            </a:r>
            <a:endParaRPr lang="en-US" altLang="zh-CN" dirty="0"/>
          </a:p>
          <a:p>
            <a:r>
              <a:rPr lang="en-US" altLang="zh-CN" dirty="0"/>
              <a:t>2021</a:t>
            </a:r>
            <a:r>
              <a:rPr lang="zh-CN" altLang="en-US" dirty="0"/>
              <a:t>年度未增加新内容。</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1482961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sz="1200" dirty="0"/>
              <a:t>用户一般希望能够定制所用的应用程序，用更能满足他们需要的某个组件来替换原来程序。软件的可重用性将大大的得到增强。组件价构可以使得开发分布式应用程序的过程得以简化。 </a:t>
            </a:r>
          </a:p>
          <a:p>
            <a:r>
              <a:rPr lang="zh-CN" altLang="en-US" sz="1200" dirty="0"/>
              <a:t>例如用户用自己的规则流程使用</a:t>
            </a:r>
            <a:r>
              <a:rPr lang="en-US" altLang="zh-CN" sz="1200" dirty="0"/>
              <a:t>Word</a:t>
            </a:r>
            <a:r>
              <a:rPr lang="zh-CN" altLang="en-US" sz="1200" dirty="0"/>
              <a:t>软件</a:t>
            </a:r>
            <a:r>
              <a:rPr lang="en-US" altLang="zh-CN" sz="1200" dirty="0"/>
              <a:t>,</a:t>
            </a:r>
            <a:r>
              <a:rPr lang="zh-CN" altLang="en-US" sz="1200" dirty="0"/>
              <a:t>开发使用 </a:t>
            </a:r>
            <a:r>
              <a:rPr lang="en-US" altLang="zh-CN" sz="1200" dirty="0"/>
              <a:t>Microsoft Office Word </a:t>
            </a:r>
            <a:r>
              <a:rPr lang="zh-CN" altLang="en-US" sz="1200" dirty="0"/>
              <a:t>的解决方案，可以与 </a:t>
            </a:r>
            <a:r>
              <a:rPr lang="en-US" altLang="zh-CN" sz="1200" dirty="0"/>
              <a:t>Word </a:t>
            </a:r>
            <a:r>
              <a:rPr lang="zh-CN" altLang="en-US" sz="1200" dirty="0"/>
              <a:t>对象模型提供的对象进行交互。</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21</a:t>
            </a:fld>
            <a:endParaRPr lang="zh-CN" altLang="en-US"/>
          </a:p>
        </p:txBody>
      </p:sp>
    </p:spTree>
    <p:extLst>
      <p:ext uri="{BB962C8B-B14F-4D97-AF65-F5344CB8AC3E}">
        <p14:creationId xmlns:p14="http://schemas.microsoft.com/office/powerpoint/2010/main" val="1926635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26</a:t>
            </a:fld>
            <a:endParaRPr lang="zh-CN" altLang="en-US"/>
          </a:p>
        </p:txBody>
      </p:sp>
    </p:spTree>
    <p:extLst>
      <p:ext uri="{BB962C8B-B14F-4D97-AF65-F5344CB8AC3E}">
        <p14:creationId xmlns:p14="http://schemas.microsoft.com/office/powerpoint/2010/main" val="1071635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51</a:t>
            </a:fld>
            <a:endParaRPr lang="zh-CN" altLang="en-US"/>
          </a:p>
        </p:txBody>
      </p:sp>
    </p:spTree>
    <p:extLst>
      <p:ext uri="{BB962C8B-B14F-4D97-AF65-F5344CB8AC3E}">
        <p14:creationId xmlns:p14="http://schemas.microsoft.com/office/powerpoint/2010/main" val="2887238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71</a:t>
            </a:fld>
            <a:endParaRPr lang="zh-CN" altLang="en-US"/>
          </a:p>
        </p:txBody>
      </p:sp>
    </p:spTree>
    <p:extLst>
      <p:ext uri="{BB962C8B-B14F-4D97-AF65-F5344CB8AC3E}">
        <p14:creationId xmlns:p14="http://schemas.microsoft.com/office/powerpoint/2010/main" val="2841319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82</a:t>
            </a:fld>
            <a:endParaRPr lang="zh-CN" altLang="en-US"/>
          </a:p>
        </p:txBody>
      </p:sp>
    </p:spTree>
    <p:extLst>
      <p:ext uri="{BB962C8B-B14F-4D97-AF65-F5344CB8AC3E}">
        <p14:creationId xmlns:p14="http://schemas.microsoft.com/office/powerpoint/2010/main" val="3959400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85</a:t>
            </a:fld>
            <a:endParaRPr lang="zh-CN" altLang="en-US"/>
          </a:p>
        </p:txBody>
      </p:sp>
    </p:spTree>
    <p:extLst>
      <p:ext uri="{BB962C8B-B14F-4D97-AF65-F5344CB8AC3E}">
        <p14:creationId xmlns:p14="http://schemas.microsoft.com/office/powerpoint/2010/main" val="82622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https://docs.microsoft.com/en-us/openspecs/windows_protocols/ms-dcom/86b9cf84-df2e-4f0b-ac22-1b957627e1ca</a:t>
            </a:r>
          </a:p>
          <a:p>
            <a:r>
              <a:rPr lang="en-US" altLang="zh-CN" dirty="0"/>
              <a:t>https://docs.microsoft.com/en-us/previous-versions/windows/it-pro/windows-2000-server/cc958799(v=technet.10)?redirectedfrom=MSDN</a:t>
            </a:r>
          </a:p>
          <a:p>
            <a:r>
              <a:rPr lang="en-US" altLang="zh-CN" dirty="0"/>
              <a:t>https://docs.microsoft.com/en-us/openspecs/windows_protocols/ms-dcom/ba4c4d80-ef81-49b4-848f-9714d72b5c01#gt_ef2ebebc-1760-407a-9ace-af48f9050e02</a:t>
            </a:r>
          </a:p>
          <a:p>
            <a:r>
              <a:rPr lang="en-US" altLang="zh-CN" dirty="0"/>
              <a:t>https://docs.microsoft.com/en-us/windows/win32/midl/com-dcom-and-type-libraries</a:t>
            </a:r>
          </a:p>
          <a:p>
            <a:r>
              <a:rPr lang="en-US" altLang="zh-CN" dirty="0"/>
              <a:t>https://docs.microsoft.com/en-us/windows/win32/com/component-object-model--com--portal</a:t>
            </a:r>
          </a:p>
          <a:p>
            <a:r>
              <a:rPr lang="en-US" altLang="zh-CN" dirty="0"/>
              <a:t>https://techcommunity.microsoft.com/t5/ask-the-performance-team/com-and-dcom-for-administrators/ba-p/372405</a:t>
            </a:r>
          </a:p>
          <a:p>
            <a:r>
              <a:rPr lang="en-US" altLang="zh-CN" dirty="0"/>
              <a:t>https://docs.microsoft.com/en-us/windows/security/threat-protection/security-policy-settings/dcom-machine-access-restrictions-in-security-descriptor-definition-language-sddl-syntax</a:t>
            </a:r>
          </a:p>
          <a:p>
            <a:r>
              <a:rPr lang="en-US" altLang="zh-CN" dirty="0"/>
              <a:t>https://docs.microsoft.com/en-us/openspecs/windows_protocols/ms-dcom/4a893f3d-bd29-48cd-9f43-d9777a4415b0</a:t>
            </a:r>
          </a:p>
          <a:p>
            <a:r>
              <a:rPr lang="en-US" altLang="zh-CN" dirty="0"/>
              <a:t>https://javadepend.com/Blog/?p=950</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86</a:t>
            </a:fld>
            <a:endParaRPr lang="zh-CN" altLang="en-US"/>
          </a:p>
        </p:txBody>
      </p:sp>
    </p:spTree>
    <p:extLst>
      <p:ext uri="{BB962C8B-B14F-4D97-AF65-F5344CB8AC3E}">
        <p14:creationId xmlns:p14="http://schemas.microsoft.com/office/powerpoint/2010/main" val="1316980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https://www.omg.org/spec/;jsessionid=1C4871C0D67B8C17B46369C55F52E670</a:t>
            </a:r>
          </a:p>
          <a:p>
            <a:r>
              <a:rPr lang="en-US" altLang="zh-CN" dirty="0"/>
              <a:t>https://www.corba.org/history_of_corba.htm</a:t>
            </a:r>
          </a:p>
          <a:p>
            <a:r>
              <a:rPr lang="en-US" altLang="zh-CN" dirty="0"/>
              <a:t>https://www.corba.org/faq.htm</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87</a:t>
            </a:fld>
            <a:endParaRPr lang="zh-CN" altLang="en-US"/>
          </a:p>
        </p:txBody>
      </p:sp>
    </p:spTree>
    <p:extLst>
      <p:ext uri="{BB962C8B-B14F-4D97-AF65-F5344CB8AC3E}">
        <p14:creationId xmlns:p14="http://schemas.microsoft.com/office/powerpoint/2010/main" val="1197007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https://docs.microsoft.com/en-us/windows/win32/rpc/rpc-start-page</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89</a:t>
            </a:fld>
            <a:endParaRPr lang="zh-CN" altLang="en-US"/>
          </a:p>
        </p:txBody>
      </p:sp>
    </p:spTree>
    <p:extLst>
      <p:ext uri="{BB962C8B-B14F-4D97-AF65-F5344CB8AC3E}">
        <p14:creationId xmlns:p14="http://schemas.microsoft.com/office/powerpoint/2010/main" val="2801335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https://docs.microsoft.com/en-us/windows/win32/com/microsoft-rpc</a:t>
            </a:r>
          </a:p>
          <a:p>
            <a:r>
              <a:rPr lang="en-US" altLang="zh-CN" dirty="0"/>
              <a:t>https://docs.microsoft.com/en-us/windows/win32/rpc/rpc-start-page</a:t>
            </a:r>
          </a:p>
          <a:p>
            <a:r>
              <a:rPr lang="en-US" altLang="zh-CN" dirty="0"/>
              <a:t>https://docs.microsoft.com/en-us/windows/win32/rpc/the-programming-model</a:t>
            </a:r>
          </a:p>
          <a:p>
            <a:r>
              <a:rPr lang="en-US" altLang="zh-CN" dirty="0"/>
              <a:t>https://docs.microsoft.com/en-us/windows/win32/rpc/microsoft-rpc-components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90</a:t>
            </a:fld>
            <a:endParaRPr lang="zh-CN" altLang="en-US"/>
          </a:p>
        </p:txBody>
      </p:sp>
    </p:spTree>
    <p:extLst>
      <p:ext uri="{BB962C8B-B14F-4D97-AF65-F5344CB8AC3E}">
        <p14:creationId xmlns:p14="http://schemas.microsoft.com/office/powerpoint/2010/main" val="2421663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dirty="0"/>
              <a:t>COM (Common Object Model)</a:t>
            </a:r>
            <a:r>
              <a:rPr lang="zh-CN" altLang="en-US" dirty="0"/>
              <a:t>有时被称为公共对象模型，微软官方则称之为组件对象模型</a:t>
            </a:r>
            <a:r>
              <a:rPr lang="en-US" altLang="zh-CN" dirty="0"/>
              <a:t>(Component Object Model)</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a:t>
            </a:fld>
            <a:endParaRPr lang="zh-CN" altLang="en-US"/>
          </a:p>
        </p:txBody>
      </p:sp>
    </p:spTree>
    <p:extLst>
      <p:ext uri="{BB962C8B-B14F-4D97-AF65-F5344CB8AC3E}">
        <p14:creationId xmlns:p14="http://schemas.microsoft.com/office/powerpoint/2010/main" val="2642211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https://dotnet.microsoft.com/apps/aspnet/apis</a:t>
            </a:r>
          </a:p>
          <a:p>
            <a:r>
              <a:rPr lang="en-US" altLang="zh-CN" dirty="0"/>
              <a:t>https://answers.microsoft.com/en-us/windows/forum/windows_other-winapps/dcom-support-from-microsoft-and-end-of-life/d8887853-d2bc-4ce0-9760-d2d589d8faac?auth=1</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91</a:t>
            </a:fld>
            <a:endParaRPr lang="zh-CN" altLang="en-US"/>
          </a:p>
        </p:txBody>
      </p:sp>
    </p:spTree>
    <p:extLst>
      <p:ext uri="{BB962C8B-B14F-4D97-AF65-F5344CB8AC3E}">
        <p14:creationId xmlns:p14="http://schemas.microsoft.com/office/powerpoint/2010/main" val="39613125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https://devblogs.microsoft.com/aspnet/grpc-web-for-net-now-available/</a:t>
            </a:r>
          </a:p>
          <a:p>
            <a:r>
              <a:rPr lang="en-US" altLang="zh-CN" dirty="0"/>
              <a:t>https://docs.microsoft.com/en-us/dotnet/architecture/grpc-for-wcf-developers/grpc-overview</a:t>
            </a:r>
          </a:p>
          <a:p>
            <a:r>
              <a:rPr lang="en-US" altLang="zh-CN" dirty="0"/>
              <a:t>https://docs.microsoft.com/en-us/aspnet/core/grpc/comparison?view=aspnetcore-3.1</a:t>
            </a:r>
          </a:p>
          <a:p>
            <a:r>
              <a:rPr lang="en-US" altLang="zh-CN" dirty="0"/>
              <a:t>https://blog.dreamfactory.com/grpc-vs-rest-how-does-grpc-compare-with-traditional-rest-apis/</a:t>
            </a:r>
          </a:p>
          <a:p>
            <a:r>
              <a:rPr lang="en-US" altLang="zh-CN" dirty="0"/>
              <a:t>https://code.tutsplus.com/tutorials/rest-vs-grpc-battle-of-the-apis--cms-30711</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92</a:t>
            </a:fld>
            <a:endParaRPr lang="zh-CN" altLang="en-US"/>
          </a:p>
        </p:txBody>
      </p:sp>
    </p:spTree>
    <p:extLst>
      <p:ext uri="{BB962C8B-B14F-4D97-AF65-F5344CB8AC3E}">
        <p14:creationId xmlns:p14="http://schemas.microsoft.com/office/powerpoint/2010/main" val="36927652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High Performance Remote Object Service Engine</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93</a:t>
            </a:fld>
            <a:endParaRPr lang="zh-CN" altLang="en-US"/>
          </a:p>
        </p:txBody>
      </p:sp>
    </p:spTree>
    <p:extLst>
      <p:ext uri="{BB962C8B-B14F-4D97-AF65-F5344CB8AC3E}">
        <p14:creationId xmlns:p14="http://schemas.microsoft.com/office/powerpoint/2010/main" val="1621235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开发人员开始将单个的应用程序分隔成单独多个独立的部分，也即组件。这种做法的好处是可以随着技术的不断发展而用新的组件取代已有的组件。此时的应用程序可以随新组件不断取代旧的组件而渐趋完善。而且利用已有的组件，用户还可以快速的建立全新的应用。</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传统的做法是将应用程序分割成文件，模块或类，然后将它们编译并链接成一个单模应用程序。它与组件建立应用程序的过程（称为组件构架）有很大的不同。一个组件同一个微型应用程序类似，即都是已经编译链接好并可以使用的</a:t>
            </a:r>
            <a:r>
              <a:rPr lang="zh-CN" altLang="en-US" sz="1200" b="0" i="0" u="none" strike="noStrike" kern="1200" dirty="0">
                <a:solidFill>
                  <a:schemeClr val="tx1"/>
                </a:solidFill>
                <a:effectLst/>
                <a:latin typeface="+mn-lt"/>
                <a:ea typeface="+mn-ea"/>
                <a:cs typeface="+mn-cs"/>
                <a:hlinkClick r:id="rId3"/>
              </a:rPr>
              <a:t>二进制代码</a:t>
            </a:r>
            <a:r>
              <a:rPr lang="zh-CN" altLang="en-US" sz="1200" b="0" i="0" kern="1200" dirty="0">
                <a:solidFill>
                  <a:schemeClr val="tx1"/>
                </a:solidFill>
                <a:effectLst/>
                <a:latin typeface="+mn-lt"/>
                <a:ea typeface="+mn-ea"/>
                <a:cs typeface="+mn-cs"/>
              </a:rPr>
              <a:t>，应用程序就是由多个这样的组件打包而得到的。单模应用程序只有一个二进制代码模块。自定义组件可以在运行时刻同其他的组件连接起来以构成某个应用程序。在需要对应用程序进行修改或改进时，只需要将构成此应用程序的组件中的某个用新的版本替换掉即可。</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，即</a:t>
            </a:r>
            <a:r>
              <a:rPr lang="zh-CN" altLang="en-US" sz="1200" b="0" i="0" u="none" strike="noStrike" kern="1200" dirty="0">
                <a:solidFill>
                  <a:schemeClr val="tx1"/>
                </a:solidFill>
                <a:effectLst/>
                <a:latin typeface="+mn-lt"/>
                <a:ea typeface="+mn-ea"/>
                <a:cs typeface="+mn-cs"/>
                <a:hlinkClick r:id="rId4"/>
              </a:rPr>
              <a:t>组件对象模型</a:t>
            </a:r>
            <a:r>
              <a:rPr lang="zh-CN" altLang="en-US" sz="1200" b="0" i="0" kern="1200" dirty="0">
                <a:solidFill>
                  <a:schemeClr val="tx1"/>
                </a:solidFill>
                <a:effectLst/>
                <a:latin typeface="+mn-lt"/>
                <a:ea typeface="+mn-ea"/>
                <a:cs typeface="+mn-cs"/>
              </a:rPr>
              <a:t>，是关于如何建立组件以及如何通过组件建立应用程序的一个规范，说明了如何可动态交替更新组件。</a:t>
            </a:r>
          </a:p>
          <a:p>
            <a:endParaRPr lang="en-US" altLang="zh-CN" dirty="0"/>
          </a:p>
          <a:p>
            <a:r>
              <a:rPr lang="zh-CN" altLang="en-US" dirty="0"/>
              <a:t>历史知识：</a:t>
            </a:r>
            <a:endParaRPr lang="en-US" altLang="zh-CN" dirty="0"/>
          </a:p>
          <a:p>
            <a:r>
              <a:rPr lang="en-US" altLang="zh-CN" dirty="0"/>
              <a:t>COM is dead, Long live COM.</a:t>
            </a:r>
            <a:r>
              <a:rPr lang="zh-CN" altLang="en-US" dirty="0"/>
              <a:t> </a:t>
            </a:r>
            <a:r>
              <a:rPr lang="en-US" altLang="zh-CN" dirty="0" err="1"/>
              <a:t>CoderGears</a:t>
            </a:r>
            <a:r>
              <a:rPr lang="en-US" altLang="zh-CN" dirty="0"/>
              <a:t> Team, November 30, 2014. https://javadepend.com/Blog/?p=950</a:t>
            </a:r>
          </a:p>
          <a:p>
            <a:endParaRPr lang="en-US" altLang="zh-CN" dirty="0"/>
          </a:p>
          <a:p>
            <a:r>
              <a:rPr lang="en-US" altLang="zh-CN" sz="1200" b="0" i="0" kern="1200" dirty="0">
                <a:solidFill>
                  <a:schemeClr val="tx1"/>
                </a:solidFill>
                <a:effectLst/>
                <a:latin typeface="+mn-lt"/>
                <a:ea typeface="+mn-ea"/>
                <a:cs typeface="+mn-cs"/>
              </a:rPr>
              <a:t>Object Linking and Embedding</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2448363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7</a:t>
            </a:fld>
            <a:endParaRPr lang="zh-CN" altLang="en-US"/>
          </a:p>
        </p:txBody>
      </p:sp>
    </p:spTree>
    <p:extLst>
      <p:ext uri="{BB962C8B-B14F-4D97-AF65-F5344CB8AC3E}">
        <p14:creationId xmlns:p14="http://schemas.microsoft.com/office/powerpoint/2010/main" val="2585846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a:t>
            </a:fld>
            <a:endParaRPr lang="zh-CN" altLang="en-US"/>
          </a:p>
        </p:txBody>
      </p:sp>
    </p:spTree>
    <p:extLst>
      <p:ext uri="{BB962C8B-B14F-4D97-AF65-F5344CB8AC3E}">
        <p14:creationId xmlns:p14="http://schemas.microsoft.com/office/powerpoint/2010/main" val="341268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a:t>
            </a:fld>
            <a:endParaRPr lang="zh-CN" altLang="en-US"/>
          </a:p>
        </p:txBody>
      </p:sp>
    </p:spTree>
    <p:extLst>
      <p:ext uri="{BB962C8B-B14F-4D97-AF65-F5344CB8AC3E}">
        <p14:creationId xmlns:p14="http://schemas.microsoft.com/office/powerpoint/2010/main" val="1608278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既然</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是最早出现的，那么就从</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说起，自从</a:t>
            </a:r>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操作系统流行以来，“剪贴板”（ </a:t>
            </a:r>
            <a:r>
              <a:rPr lang="en-US" altLang="zh-CN" sz="1200" b="0" i="0" kern="1200" dirty="0">
                <a:solidFill>
                  <a:schemeClr val="tx1"/>
                </a:solidFill>
                <a:effectLst/>
                <a:latin typeface="+mn-lt"/>
                <a:ea typeface="+mn-ea"/>
                <a:cs typeface="+mn-cs"/>
              </a:rPr>
              <a:t>Clipboard</a:t>
            </a:r>
            <a:r>
              <a:rPr lang="zh-CN" altLang="en-US" sz="1200" b="0" i="0" kern="1200" dirty="0">
                <a:solidFill>
                  <a:schemeClr val="tx1"/>
                </a:solidFill>
                <a:effectLst/>
                <a:latin typeface="+mn-lt"/>
                <a:ea typeface="+mn-ea"/>
                <a:cs typeface="+mn-cs"/>
              </a:rPr>
              <a:t>）首先解决了不同程序间的通信问题（由剪贴板作为数据交换中心，进行复制、粘贴的操作），但是剪贴板传递的都是“死”数据，应用程序开发者得自行编写、解析数据格式的代码，于是动态数据交换（</a:t>
            </a:r>
            <a:r>
              <a:rPr lang="en-US" altLang="zh-CN" sz="1200" b="0" i="0" kern="1200" dirty="0">
                <a:solidFill>
                  <a:schemeClr val="tx1"/>
                </a:solidFill>
                <a:effectLst/>
                <a:latin typeface="+mn-lt"/>
                <a:ea typeface="+mn-ea"/>
                <a:cs typeface="+mn-cs"/>
              </a:rPr>
              <a:t>Dynamic Data Exchange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DDE</a:t>
            </a:r>
            <a:r>
              <a:rPr lang="zh-CN" altLang="en-US" sz="1200" b="0" i="0" kern="1200" dirty="0">
                <a:solidFill>
                  <a:schemeClr val="tx1"/>
                </a:solidFill>
                <a:effectLst/>
                <a:latin typeface="+mn-lt"/>
                <a:ea typeface="+mn-ea"/>
                <a:cs typeface="+mn-cs"/>
              </a:rPr>
              <a:t>）的通信协定应运而生，它可以让应用程序之间自动获取彼此的最新数据，但是，解决彼此之间的“数据格式”转换仍然是程序员沉重的负担。对象的链接与嵌入（</a:t>
            </a:r>
            <a:r>
              <a:rPr lang="en-US" altLang="zh-CN" sz="1200" b="0" i="0" kern="1200" dirty="0">
                <a:solidFill>
                  <a:schemeClr val="tx1"/>
                </a:solidFill>
                <a:effectLst/>
                <a:latin typeface="+mn-lt"/>
                <a:ea typeface="+mn-ea"/>
                <a:cs typeface="+mn-cs"/>
              </a:rPr>
              <a:t>Object Linking and Embedded</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）的诞生把原来应用程序的数据交换提高到“对象交换”，这样程序间不但获得数据也同样获得彼此的应用程序对象，并且可以直接使用彼此的数据内容，其实</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Microsoft</a:t>
            </a:r>
            <a:r>
              <a:rPr lang="zh-CN" altLang="en-US" sz="1200" b="0" i="0" kern="1200" dirty="0">
                <a:solidFill>
                  <a:schemeClr val="tx1"/>
                </a:solidFill>
                <a:effectLst/>
                <a:latin typeface="+mn-lt"/>
                <a:ea typeface="+mn-ea"/>
                <a:cs typeface="+mn-cs"/>
              </a:rPr>
              <a:t>的复合文档技术，它的最初版本只是瞄准复合文档，但在后续版本</a:t>
            </a:r>
            <a:r>
              <a:rPr lang="en-US" altLang="zh-CN" sz="1200" b="0" i="0" kern="1200" dirty="0">
                <a:solidFill>
                  <a:schemeClr val="tx1"/>
                </a:solidFill>
                <a:effectLst/>
                <a:latin typeface="+mn-lt"/>
                <a:ea typeface="+mn-ea"/>
                <a:cs typeface="+mn-cs"/>
              </a:rPr>
              <a:t>OLE2</a:t>
            </a:r>
            <a:r>
              <a:rPr lang="zh-CN" altLang="en-US" sz="1200" b="0" i="0" kern="1200" dirty="0">
                <a:solidFill>
                  <a:schemeClr val="tx1"/>
                </a:solidFill>
                <a:effectLst/>
                <a:latin typeface="+mn-lt"/>
                <a:ea typeface="+mn-ea"/>
                <a:cs typeface="+mn-cs"/>
              </a:rPr>
              <a:t>中，导入了</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。由此可见，</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是应</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的需求而诞生的，所以虽然</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的基础，但</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的产生却在</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之前</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2074048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https://learn.microsoft.com/en-us/dotnet/framework/tools/regasm-exe-assembly-registration-tool</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13</a:t>
            </a:fld>
            <a:endParaRPr lang="zh-CN" altLang="en-US"/>
          </a:p>
        </p:txBody>
      </p:sp>
    </p:spTree>
    <p:extLst>
      <p:ext uri="{BB962C8B-B14F-4D97-AF65-F5344CB8AC3E}">
        <p14:creationId xmlns:p14="http://schemas.microsoft.com/office/powerpoint/2010/main" val="4044929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 </a:t>
            </a:r>
            <a:r>
              <a:rPr lang="en-US" altLang="zh-CN" dirty="0"/>
              <a:t>x86 </a:t>
            </a:r>
            <a:r>
              <a:rPr lang="zh-CN" altLang="en-US" dirty="0"/>
              <a:t>下生成的 </a:t>
            </a:r>
            <a:r>
              <a:rPr lang="en-US" altLang="zh-CN" dirty="0"/>
              <a:t>COM </a:t>
            </a:r>
            <a:r>
              <a:rPr lang="zh-CN" altLang="en-US" dirty="0"/>
              <a:t>如果在 </a:t>
            </a:r>
            <a:r>
              <a:rPr lang="en-US" altLang="zh-CN" dirty="0"/>
              <a:t>x64 </a:t>
            </a:r>
            <a:r>
              <a:rPr lang="zh-CN" altLang="en-US" dirty="0"/>
              <a:t>下使用会报错，需要在 </a:t>
            </a:r>
            <a:r>
              <a:rPr lang="en-US" altLang="zh-CN" dirty="0"/>
              <a:t>x64 </a:t>
            </a:r>
            <a:r>
              <a:rPr lang="zh-CN" altLang="en-US" dirty="0"/>
              <a:t>下重新生成，并使用不同的 </a:t>
            </a:r>
            <a:r>
              <a:rPr lang="en-US" altLang="zh-CN" dirty="0"/>
              <a:t>GUID</a:t>
            </a:r>
            <a:r>
              <a:rPr lang="zh-CN" altLang="en-US" dirty="0"/>
              <a:t> 且需要再次注册！</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19</a:t>
            </a:fld>
            <a:endParaRPr lang="zh-CN" altLang="en-US"/>
          </a:p>
        </p:txBody>
      </p:sp>
    </p:spTree>
    <p:extLst>
      <p:ext uri="{BB962C8B-B14F-4D97-AF65-F5344CB8AC3E}">
        <p14:creationId xmlns:p14="http://schemas.microsoft.com/office/powerpoint/2010/main" val="695802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6">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25009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7.6 </a:t>
            </a:r>
            <a:r>
              <a:rPr lang="zh-CN" altLang="en-US" sz="2133" b="1" dirty="0">
                <a:solidFill>
                  <a:srgbClr val="1C4885"/>
                </a:solidFill>
                <a:latin typeface="微软雅黑" panose="020B0503020204020204" pitchFamily="34" charset="-122"/>
                <a:ea typeface="微软雅黑" panose="020B0503020204020204" pitchFamily="34" charset="-122"/>
              </a:rPr>
              <a:t>相关技术发展及变迁</a:t>
            </a:r>
          </a:p>
        </p:txBody>
      </p:sp>
      <p:sp>
        <p:nvSpPr>
          <p:cNvPr id="3" name="标题占位符 1">
            <a:extLst>
              <a:ext uri="{FF2B5EF4-FFF2-40B4-BE49-F238E27FC236}">
                <a16:creationId xmlns:a16="http://schemas.microsoft.com/office/drawing/2014/main" id="{F5C87A3D-7C2F-44D9-8A64-0E2790BA588D}"/>
              </a:ext>
            </a:extLst>
          </p:cNvPr>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4" name="文本占位符 2">
            <a:extLst>
              <a:ext uri="{FF2B5EF4-FFF2-40B4-BE49-F238E27FC236}">
                <a16:creationId xmlns:a16="http://schemas.microsoft.com/office/drawing/2014/main" id="{68141960-4D5D-4DE5-B797-539DFC77702A}"/>
              </a:ext>
            </a:extLst>
          </p:cNvPr>
          <p:cNvSpPr>
            <a:spLocks noGrp="1" noChangeArrowheads="1"/>
          </p:cNvSpPr>
          <p:nvPr>
            <p:ph idx="9" hasCustomPrompt="1"/>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lvl1pPr>
              <a:defRPr/>
            </a:lvl1pPr>
            <a:lvl2pPr>
              <a:defRPr/>
            </a:lvl2pPr>
            <a:lvl3pPr>
              <a:defRPr/>
            </a:lvl3pPr>
            <a:lvl4pPr>
              <a:defRPr/>
            </a:lvl4pPr>
            <a:lvl5pPr>
              <a:defRPr/>
            </a:lvl5pPr>
          </a:lstStyle>
          <a:p>
            <a:pPr lvl="0"/>
            <a:r>
              <a:rPr lang="zh-CN" altLang="en-US" dirty="0"/>
              <a:t> 单击此处编辑母版文本样式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215940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图难于易 为大于小</a:t>
            </a:r>
          </a:p>
        </p:txBody>
      </p:sp>
      <p:sp>
        <p:nvSpPr>
          <p:cNvPr id="4" name="TextBox 11">
            <a:extLst>
              <a:ext uri="{FF2B5EF4-FFF2-40B4-BE49-F238E27FC236}">
                <a16:creationId xmlns:a16="http://schemas.microsoft.com/office/drawing/2014/main" id="{873EA1EB-6B5E-498E-B135-722B43989518}"/>
              </a:ext>
            </a:extLst>
          </p:cNvPr>
          <p:cNvSpPr txBox="1"/>
          <p:nvPr userDrawn="1"/>
        </p:nvSpPr>
        <p:spPr>
          <a:xfrm>
            <a:off x="979679" y="3104762"/>
            <a:ext cx="5836854" cy="1476366"/>
          </a:xfrm>
          <a:prstGeom prst="rect">
            <a:avLst/>
          </a:prstGeom>
          <a:noFill/>
        </p:spPr>
        <p:txBody>
          <a:bodyPr wrap="none" rtlCol="0">
            <a:spAutoFit/>
          </a:bodyPr>
          <a:lstStyle/>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7.1 COM</a:t>
            </a:r>
            <a:r>
              <a:rPr lang="zh-CN" altLang="en-US" sz="2133" b="1" dirty="0">
                <a:solidFill>
                  <a:srgbClr val="1C4885"/>
                </a:solidFill>
                <a:latin typeface="微软雅黑" panose="020B0503020204020204" pitchFamily="34" charset="-122"/>
                <a:ea typeface="微软雅黑" panose="020B0503020204020204" pitchFamily="34" charset="-122"/>
              </a:rPr>
              <a:t>原理与技术简介</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7.2 COM</a:t>
            </a:r>
            <a:r>
              <a:rPr lang="zh-CN" altLang="en-US" sz="2133" b="1" dirty="0">
                <a:solidFill>
                  <a:srgbClr val="1C4885"/>
                </a:solidFill>
                <a:latin typeface="微软雅黑" panose="020B0503020204020204" pitchFamily="34" charset="-122"/>
                <a:ea typeface="微软雅黑" panose="020B0503020204020204" pitchFamily="34" charset="-122"/>
              </a:rPr>
              <a:t>创建与调用实例</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7.3 COM</a:t>
            </a:r>
            <a:r>
              <a:rPr lang="zh-CN" altLang="en-US" sz="2133" b="1" dirty="0">
                <a:solidFill>
                  <a:srgbClr val="1C4885"/>
                </a:solidFill>
                <a:latin typeface="微软雅黑" panose="020B0503020204020204" pitchFamily="34" charset="-122"/>
                <a:ea typeface="微软雅黑" panose="020B0503020204020204" pitchFamily="34" charset="-122"/>
              </a:rPr>
              <a:t>技术与</a:t>
            </a:r>
            <a:r>
              <a:rPr lang="en-US" altLang="zh-CN" sz="2133" b="1" dirty="0">
                <a:solidFill>
                  <a:srgbClr val="1C4885"/>
                </a:solidFill>
                <a:latin typeface="微软雅黑" panose="020B0503020204020204" pitchFamily="34" charset="-122"/>
                <a:ea typeface="微软雅黑" panose="020B0503020204020204" pitchFamily="34" charset="-122"/>
              </a:rPr>
              <a:t>OFFICE</a:t>
            </a:r>
            <a:r>
              <a:rPr lang="zh-CN" altLang="en-US" sz="2133" b="1" dirty="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7.4 COM</a:t>
            </a:r>
            <a:r>
              <a:rPr lang="zh-CN" altLang="en-US" sz="2133" b="1" dirty="0">
                <a:solidFill>
                  <a:srgbClr val="1C4885"/>
                </a:solidFill>
                <a:latin typeface="微软雅黑" panose="020B0503020204020204" pitchFamily="34" charset="-122"/>
                <a:ea typeface="微软雅黑" panose="020B0503020204020204" pitchFamily="34" charset="-122"/>
              </a:rPr>
              <a:t>技术操作</a:t>
            </a:r>
            <a:r>
              <a:rPr lang="en-US" altLang="zh-CN" sz="2133" b="1" dirty="0">
                <a:solidFill>
                  <a:srgbClr val="1C4885"/>
                </a:solidFill>
                <a:latin typeface="微软雅黑" panose="020B0503020204020204" pitchFamily="34" charset="-122"/>
                <a:ea typeface="微软雅黑" panose="020B0503020204020204" pitchFamily="34" charset="-122"/>
              </a:rPr>
              <a:t>WORD</a:t>
            </a:r>
            <a:r>
              <a:rPr lang="zh-CN" altLang="en-US" sz="2133" b="1" dirty="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7.5 COM</a:t>
            </a:r>
            <a:r>
              <a:rPr lang="zh-CN" altLang="en-US" sz="2133" b="1" dirty="0">
                <a:solidFill>
                  <a:srgbClr val="1C4885"/>
                </a:solidFill>
                <a:latin typeface="微软雅黑" panose="020B0503020204020204" pitchFamily="34" charset="-122"/>
                <a:ea typeface="微软雅黑" panose="020B0503020204020204" pitchFamily="34" charset="-122"/>
              </a:rPr>
              <a:t>技术操作</a:t>
            </a:r>
            <a:r>
              <a:rPr lang="en-US" altLang="zh-CN" sz="2133" b="1" dirty="0">
                <a:solidFill>
                  <a:srgbClr val="1C4885"/>
                </a:solidFill>
                <a:latin typeface="微软雅黑" panose="020B0503020204020204" pitchFamily="34" charset="-122"/>
                <a:ea typeface="微软雅黑" panose="020B0503020204020204" pitchFamily="34" charset="-122"/>
              </a:rPr>
              <a:t>EXCEL</a:t>
            </a:r>
            <a:r>
              <a:rPr lang="zh-CN" altLang="en-US" sz="2133" b="1" dirty="0">
                <a:solidFill>
                  <a:srgbClr val="1C4885"/>
                </a:solidFill>
                <a:latin typeface="微软雅黑" panose="020B0503020204020204" pitchFamily="34" charset="-122"/>
                <a:ea typeface="微软雅黑" panose="020B0503020204020204" pitchFamily="34" charset="-122"/>
              </a:rPr>
              <a:t>对象</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49" y="658586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2023</a:t>
            </a:r>
          </a:p>
        </p:txBody>
      </p:sp>
      <p:sp>
        <p:nvSpPr>
          <p:cNvPr id="3" name="灯片编号占位符 4"/>
          <p:cNvSpPr>
            <a:spLocks noGrp="1"/>
          </p:cNvSpPr>
          <p:nvPr/>
        </p:nvSpPr>
        <p:spPr>
          <a:xfrm>
            <a:off x="9610538" y="658586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987698" y="55021"/>
            <a:ext cx="3191167" cy="343641"/>
            <a:chOff x="1268" y="3776"/>
            <a:chExt cx="4981" cy="406"/>
          </a:xfrm>
        </p:grpSpPr>
        <p:sp>
          <p:nvSpPr>
            <p:cNvPr id="26" name="Rectangle 6"/>
            <p:cNvSpPr>
              <a:spLocks noChangeArrowheads="1"/>
            </p:cNvSpPr>
            <p:nvPr/>
          </p:nvSpPr>
          <p:spPr bwMode="auto">
            <a:xfrm>
              <a:off x="2844" y="3786"/>
              <a:ext cx="340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COM</a:t>
              </a:r>
              <a:r>
                <a:rPr lang="zh-CN" altLang="en-US" sz="2133" b="1" dirty="0">
                  <a:solidFill>
                    <a:srgbClr val="1C4885"/>
                  </a:solidFill>
                  <a:latin typeface="微软雅黑" panose="020B0503020204020204" pitchFamily="34" charset="-122"/>
                  <a:ea typeface="微软雅黑" panose="020B0503020204020204" pitchFamily="34" charset="-122"/>
                </a:rPr>
                <a:t>原理与技术</a:t>
              </a:r>
            </a:p>
          </p:txBody>
        </p:sp>
        <p:sp>
          <p:nvSpPr>
            <p:cNvPr id="27"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7</a:t>
              </a:r>
            </a:p>
          </p:txBody>
        </p:sp>
      </p:grpSp>
      <p:cxnSp>
        <p:nvCxnSpPr>
          <p:cNvPr id="9" name="直接连接符 8">
            <a:extLst>
              <a:ext uri="{FF2B5EF4-FFF2-40B4-BE49-F238E27FC236}">
                <a16:creationId xmlns:a16="http://schemas.microsoft.com/office/drawing/2014/main" id="{1A86AAFB-0975-4140-9B67-0D8C0D14A729}"/>
              </a:ext>
            </a:extLst>
          </p:cNvPr>
          <p:cNvCxnSpPr>
            <a:cxnSpLocks/>
          </p:cNvCxnSpPr>
          <p:nvPr userDrawn="1"/>
        </p:nvCxnSpPr>
        <p:spPr>
          <a:xfrm>
            <a:off x="-24680" y="6597352"/>
            <a:ext cx="12216680" cy="0"/>
          </a:xfrm>
          <a:prstGeom prst="line">
            <a:avLst/>
          </a:prstGeom>
          <a:solidFill>
            <a:schemeClr val="accent1"/>
          </a:solidFill>
          <a:ln w="6350" cap="flat" cmpd="sng" algn="ctr">
            <a:solidFill>
              <a:schemeClr val="accent2">
                <a:lumMod val="50000"/>
              </a:schemeClr>
            </a:solidFill>
            <a:prstDash val="solid"/>
            <a:round/>
            <a:headEnd type="none" w="med" len="med"/>
            <a:tailEnd type="none" w="med" len="med"/>
          </a:ln>
        </p:spPr>
      </p:cxn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5" r:id="rId6"/>
    <p:sldLayoutId id="2147483694" r:id="rId7"/>
  </p:sldLayoutIdLst>
  <p:txStyles>
    <p:titleStyle>
      <a:lvl1pPr algn="ctr" rtl="0" eaLnBrk="1" fontAlgn="base" hangingPunct="1">
        <a:lnSpc>
          <a:spcPct val="90000"/>
        </a:lnSpc>
        <a:spcBef>
          <a:spcPct val="0"/>
        </a:spcBef>
        <a:spcAft>
          <a:spcPct val="0"/>
        </a:spcAft>
        <a:defRPr sz="3200">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pitchFamily="2" charset="2"/>
        <a:buChar char="p"/>
        <a:defRPr sz="24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Wingdings" panose="05000000000000000000" pitchFamily="2" charset="2"/>
        <a:buChar char="Ø"/>
        <a:defRPr sz="2000">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微软雅黑" panose="020B0503020204020204" pitchFamily="34" charset="-122"/>
        <a:buChar char="–"/>
        <a:defRPr sz="1800">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Wingdings" panose="05000000000000000000" pitchFamily="2" charset="2"/>
        <a:buChar char="ü"/>
        <a:defRPr sz="1600">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400">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jpeg"/></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baike.baidu.com/item/%E8%BD%AF%E4%BB%B6%E7%BB%84%E4%BB%B6"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s://baike.baidu.com/item/%E7%BB%93%E6%9E%84%E5%8C%96%E7%BC%96%E7%A8%8B" TargetMode="External"/><Relationship Id="rId5" Type="http://schemas.openxmlformats.org/officeDocument/2006/relationships/hyperlink" Target="https://baike.baidu.com/item/Microsoft%20Windows" TargetMode="External"/><Relationship Id="rId4" Type="http://schemas.openxmlformats.org/officeDocument/2006/relationships/hyperlink" Target="https://baike.baidu.com/item/%E9%9D%A2%E5%90%91%E5%AF%B9%E8%B1%A1"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s://baike.baidu.com/item/%E5%8A%A8%E6%80%81%E9%93%BE%E6%8E%A5" TargetMode="Externa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baike.baidu.com/item/%E5%A4%9A%E9%87%8D%E7%BB%A7%E6%89%BF"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1660" y="978011"/>
            <a:ext cx="8126236" cy="1200329"/>
          </a:xfrm>
          <a:prstGeom prst="rect">
            <a:avLst/>
          </a:prstGeom>
          <a:noFill/>
        </p:spPr>
        <p:txBody>
          <a:bodyPr wrap="square" rtlCol="0">
            <a:spAutoFit/>
          </a:bodyPr>
          <a:lstStyle/>
          <a:p>
            <a:r>
              <a:rPr lang="en-US" altLang="zh-CN" sz="7200" dirty="0">
                <a:solidFill>
                  <a:schemeClr val="accent1">
                    <a:lumMod val="75000"/>
                  </a:schemeClr>
                </a:solidFill>
                <a:latin typeface="微软雅黑" panose="020B0503020204020204" pitchFamily="34" charset="-122"/>
                <a:ea typeface="微软雅黑" panose="020B0503020204020204" pitchFamily="34" charset="-122"/>
              </a:rPr>
              <a:t>7  COM</a:t>
            </a:r>
            <a:r>
              <a:rPr lang="zh-CN" altLang="en-US" sz="7200" dirty="0">
                <a:solidFill>
                  <a:schemeClr val="accent1">
                    <a:lumMod val="75000"/>
                  </a:schemeClr>
                </a:solidFill>
                <a:latin typeface="微软雅黑" panose="020B0503020204020204" pitchFamily="34" charset="-122"/>
                <a:ea typeface="微软雅黑" panose="020B0503020204020204" pitchFamily="34" charset="-122"/>
              </a:rPr>
              <a:t>原理与技术</a:t>
            </a:r>
            <a:endParaRPr lang="zh-CN" altLang="en-US" sz="7200" dirty="0">
              <a:latin typeface="微软雅黑" panose="020B0503020204020204" pitchFamily="34" charset="-122"/>
              <a:ea typeface="微软雅黑" panose="020B0503020204020204" pitchFamily="34" charset="-122"/>
            </a:endParaRPr>
          </a:p>
        </p:txBody>
      </p:sp>
      <p:sp>
        <p:nvSpPr>
          <p:cNvPr id="5" name="副标题 2">
            <a:extLst>
              <a:ext uri="{FF2B5EF4-FFF2-40B4-BE49-F238E27FC236}">
                <a16:creationId xmlns:a16="http://schemas.microsoft.com/office/drawing/2014/main" id="{C6F78D49-857F-4541-AAE3-18ADB20B8D2C}"/>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jichengwhu</a:t>
            </a:r>
            <a:r>
              <a:rPr lang="en-US" altLang="zh-CN" sz="2400" dirty="0">
                <a:solidFill>
                  <a:schemeClr val="accent1">
                    <a:lumMod val="75000"/>
                  </a:schemeClr>
                </a:solidFill>
                <a:latin typeface="Arial" panose="020B0604020202020204" pitchFamily="34" charset="0"/>
                <a:cs typeface="Arial" panose="020B0604020202020204" pitchFamily="34" charset="0"/>
              </a:rPr>
              <a:t> @ 163 . com</a:t>
            </a:r>
          </a:p>
          <a:p>
            <a:pPr marL="0" indent="0" algn="r">
              <a:buNone/>
            </a:pPr>
            <a:r>
              <a:rPr lang="en-US" altLang="zh-CN" sz="2000" dirty="0">
                <a:solidFill>
                  <a:schemeClr val="accent1">
                    <a:lumMod val="75000"/>
                  </a:schemeClr>
                </a:solidFill>
                <a:latin typeface="Arial" panose="020B0604020202020204" pitchFamily="34" charset="0"/>
                <a:cs typeface="Arial" panose="020B0604020202020204" pitchFamily="34" charset="0"/>
              </a:rPr>
              <a:t>https://gitee.com/principlewindows/win-principle-2022</a:t>
            </a: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546281" y="435279"/>
            <a:ext cx="5287617" cy="720725"/>
          </a:xfrm>
        </p:spPr>
        <p:txBody>
          <a:bodyPr/>
          <a:lstStyle/>
          <a:p>
            <a:pPr eaLnBrk="1" hangingPunct="1"/>
            <a:r>
              <a:rPr lang="en-US" altLang="zh-CN" dirty="0"/>
              <a:t>COM</a:t>
            </a:r>
            <a:r>
              <a:rPr lang="zh-CN" altLang="en-US" dirty="0"/>
              <a:t>与</a:t>
            </a:r>
            <a:r>
              <a:rPr lang="en-US" altLang="zh-CN" dirty="0"/>
              <a:t>DLL</a:t>
            </a:r>
            <a:r>
              <a:rPr lang="zh-CN" altLang="en-US" dirty="0"/>
              <a:t>区别</a:t>
            </a:r>
          </a:p>
        </p:txBody>
      </p:sp>
      <p:sp>
        <p:nvSpPr>
          <p:cNvPr id="7172" name="Rectangle 3"/>
          <p:cNvSpPr>
            <a:spLocks noGrp="1" noChangeArrowheads="1"/>
          </p:cNvSpPr>
          <p:nvPr>
            <p:ph type="body" idx="4294967295"/>
          </p:nvPr>
        </p:nvSpPr>
        <p:spPr>
          <a:xfrm>
            <a:off x="1065475" y="1311070"/>
            <a:ext cx="10392355" cy="5427662"/>
          </a:xfrm>
          <a:prstGeom prst="rect">
            <a:avLst/>
          </a:prstGeom>
        </p:spPr>
        <p:txBody>
          <a:bodyPr>
            <a:noAutofit/>
          </a:bodyPr>
          <a:lstStyle/>
          <a:p>
            <a:pPr>
              <a:buFont typeface="Wingdings" panose="05000000000000000000" pitchFamily="2" charset="2"/>
              <a:buChar char="p"/>
            </a:pPr>
            <a:r>
              <a:rPr lang="en-US" altLang="zh-CN" sz="2400" dirty="0"/>
              <a:t>  DLL</a:t>
            </a:r>
            <a:r>
              <a:rPr lang="zh-CN" altLang="en-US" sz="2400" dirty="0"/>
              <a:t>是以</a:t>
            </a:r>
            <a:r>
              <a:rPr lang="zh-CN" altLang="en-US" sz="2400" b="1" dirty="0"/>
              <a:t>函数集合</a:t>
            </a:r>
            <a:r>
              <a:rPr lang="zh-CN" altLang="en-US" sz="2400" dirty="0"/>
              <a:t>的方式来调用的，是编程语言相关的，如：</a:t>
            </a:r>
            <a:r>
              <a:rPr lang="en-US" altLang="zh-CN" sz="2400" dirty="0"/>
              <a:t>VC</a:t>
            </a:r>
            <a:r>
              <a:rPr lang="zh-CN" altLang="en-US" sz="2400" dirty="0"/>
              <a:t>必须加上</a:t>
            </a:r>
            <a:r>
              <a:rPr lang="en-US" altLang="zh-CN" sz="2400" dirty="0"/>
              <a:t>extern “C“</a:t>
            </a:r>
            <a:r>
              <a:rPr lang="zh-CN" altLang="en-US" sz="2400" dirty="0"/>
              <a:t>；</a:t>
            </a:r>
            <a:endParaRPr lang="en-US" altLang="zh-CN" sz="2400" dirty="0"/>
          </a:p>
          <a:p>
            <a:pPr>
              <a:buFont typeface="Wingdings" panose="05000000000000000000" pitchFamily="2" charset="2"/>
              <a:buChar char="p"/>
            </a:pPr>
            <a:r>
              <a:rPr lang="en-US" altLang="zh-CN" sz="2400" dirty="0"/>
              <a:t>  DLL</a:t>
            </a:r>
            <a:r>
              <a:rPr lang="zh-CN" altLang="en-US" sz="2400" dirty="0"/>
              <a:t>是基于名字导入的，名字就是符号，</a:t>
            </a:r>
            <a:r>
              <a:rPr lang="en-US" altLang="zh-CN" sz="2400" dirty="0"/>
              <a:t>DLL</a:t>
            </a:r>
            <a:r>
              <a:rPr lang="zh-CN" altLang="en-US" sz="2400" dirty="0"/>
              <a:t>有符号表</a:t>
            </a:r>
            <a:endParaRPr lang="en-US" altLang="zh-CN" sz="2400" dirty="0"/>
          </a:p>
          <a:p>
            <a:pPr>
              <a:buFont typeface="Wingdings" panose="05000000000000000000" pitchFamily="2" charset="2"/>
              <a:buChar char="p"/>
            </a:pPr>
            <a:r>
              <a:rPr lang="zh-CN" altLang="en-US" sz="2400" dirty="0"/>
              <a:t>  而</a:t>
            </a:r>
            <a:r>
              <a:rPr lang="en-US" altLang="zh-CN" sz="2400" dirty="0"/>
              <a:t>COM</a:t>
            </a:r>
            <a:r>
              <a:rPr lang="zh-CN" altLang="en-US" sz="2400" dirty="0"/>
              <a:t>是</a:t>
            </a:r>
            <a:r>
              <a:rPr lang="zh-CN" altLang="en-US" sz="2400" b="1" dirty="0"/>
              <a:t>以</a:t>
            </a:r>
            <a:r>
              <a:rPr lang="en-US" altLang="zh-CN" sz="2400" b="1" dirty="0"/>
              <a:t>interface</a:t>
            </a:r>
            <a:r>
              <a:rPr lang="zh-CN" altLang="en-US" sz="2400" b="1" dirty="0"/>
              <a:t>的方式</a:t>
            </a:r>
            <a:r>
              <a:rPr lang="zh-CN" altLang="en-US" sz="2400" dirty="0"/>
              <a:t>提供给用户使用的是一种二进制的调用规范</a:t>
            </a:r>
            <a:r>
              <a:rPr lang="en-US" altLang="zh-CN" sz="2400" dirty="0"/>
              <a:t>,</a:t>
            </a:r>
            <a:r>
              <a:rPr lang="zh-CN" altLang="en-US" sz="2400" dirty="0"/>
              <a:t>是</a:t>
            </a:r>
            <a:r>
              <a:rPr lang="zh-CN" altLang="en-US" sz="2400" b="1" dirty="0"/>
              <a:t>与编程语言无关</a:t>
            </a:r>
            <a:endParaRPr lang="en-US" altLang="zh-CN" sz="2400" dirty="0"/>
          </a:p>
          <a:p>
            <a:pPr>
              <a:buFont typeface="Wingdings" panose="05000000000000000000" pitchFamily="2" charset="2"/>
              <a:buChar char="p"/>
            </a:pPr>
            <a:endParaRPr lang="en-US" altLang="zh-CN" sz="2400" dirty="0"/>
          </a:p>
          <a:p>
            <a:pPr latinLnBrk="1">
              <a:buFont typeface="Wingdings" panose="05000000000000000000" pitchFamily="2" charset="2"/>
              <a:buChar char="p"/>
            </a:pPr>
            <a:r>
              <a:rPr lang="en-US" altLang="zh-CN" sz="2400" dirty="0"/>
              <a:t>  DLL</a:t>
            </a:r>
            <a:r>
              <a:rPr lang="zh-CN" altLang="en-US" sz="2400" b="1" dirty="0"/>
              <a:t>只有</a:t>
            </a:r>
            <a:r>
              <a:rPr lang="en-US" altLang="zh-CN" sz="2400" b="1" dirty="0"/>
              <a:t>DLL</a:t>
            </a:r>
            <a:r>
              <a:rPr lang="zh-CN" altLang="en-US" sz="2400" b="1" dirty="0"/>
              <a:t>一种形势</a:t>
            </a:r>
            <a:r>
              <a:rPr lang="en-US" altLang="zh-CN" sz="2400" dirty="0"/>
              <a:t>,</a:t>
            </a:r>
            <a:r>
              <a:rPr lang="zh-CN" altLang="en-US" sz="2400" dirty="0"/>
              <a:t>　里面可任意定义函数无限制</a:t>
            </a:r>
            <a:r>
              <a:rPr lang="en-US" altLang="zh-CN" sz="2400" dirty="0"/>
              <a:t>,</a:t>
            </a:r>
            <a:r>
              <a:rPr lang="zh-CN" altLang="en-US" sz="2400" dirty="0"/>
              <a:t>　只能运行在本机上</a:t>
            </a:r>
            <a:endParaRPr lang="en-US" altLang="zh-CN" sz="2400" dirty="0"/>
          </a:p>
          <a:p>
            <a:pPr latinLnBrk="1">
              <a:buFont typeface="Wingdings" panose="05000000000000000000" pitchFamily="2" charset="2"/>
              <a:buChar char="p"/>
            </a:pPr>
            <a:r>
              <a:rPr lang="en-US" altLang="zh-CN" sz="2400" dirty="0"/>
              <a:t>  COM</a:t>
            </a:r>
            <a:r>
              <a:rPr lang="zh-CN" altLang="en-US" sz="2400" dirty="0"/>
              <a:t>有</a:t>
            </a:r>
            <a:r>
              <a:rPr lang="en-US" altLang="zh-CN" sz="2400" b="1" dirty="0"/>
              <a:t>DLL</a:t>
            </a:r>
            <a:r>
              <a:rPr lang="zh-CN" altLang="en-US" sz="2400" b="1" dirty="0"/>
              <a:t>和</a:t>
            </a:r>
            <a:r>
              <a:rPr lang="en-US" altLang="zh-CN" sz="2400" b="1" dirty="0"/>
              <a:t>EXE</a:t>
            </a:r>
            <a:r>
              <a:rPr lang="zh-CN" altLang="en-US" sz="2400" dirty="0"/>
              <a:t>两种存在形势，</a:t>
            </a:r>
            <a:r>
              <a:rPr lang="en-US" altLang="zh-CN" sz="2400" dirty="0"/>
              <a:t>DCOM</a:t>
            </a:r>
            <a:r>
              <a:rPr lang="zh-CN" altLang="en-US" sz="2400" dirty="0"/>
              <a:t>可以</a:t>
            </a:r>
            <a:r>
              <a:rPr lang="en-US" altLang="zh-CN" sz="2400" dirty="0"/>
              <a:t>RPC</a:t>
            </a:r>
            <a:endParaRPr lang="zh-CN" altLang="en-US" sz="2400" dirty="0"/>
          </a:p>
          <a:p>
            <a:pPr>
              <a:buFont typeface="Wingdings" panose="05000000000000000000" pitchFamily="2" charset="2"/>
              <a:buChar char="p"/>
            </a:pPr>
            <a:endParaRPr lang="en-US" altLang="zh-CN" sz="2400" dirty="0"/>
          </a:p>
          <a:p>
            <a:pPr>
              <a:buFont typeface="Wingdings" panose="05000000000000000000" pitchFamily="2" charset="2"/>
              <a:buChar char="p"/>
            </a:pPr>
            <a:r>
              <a:rPr lang="en-US" altLang="zh-CN" sz="2400" dirty="0"/>
              <a:t>  COM</a:t>
            </a:r>
            <a:r>
              <a:rPr lang="zh-CN" altLang="en-US" sz="2400" dirty="0"/>
              <a:t>所在的</a:t>
            </a:r>
            <a:r>
              <a:rPr lang="en-US" altLang="zh-CN" sz="2400" dirty="0"/>
              <a:t>DLL</a:t>
            </a:r>
            <a:r>
              <a:rPr lang="zh-CN" altLang="en-US" sz="2400" dirty="0"/>
              <a:t>中必须导出四个函数</a:t>
            </a:r>
            <a:r>
              <a:rPr lang="en-US" altLang="zh-CN" sz="2400" dirty="0"/>
              <a:t>:</a:t>
            </a:r>
          </a:p>
          <a:p>
            <a:pPr marL="457051" lvl="1" indent="0">
              <a:buNone/>
            </a:pPr>
            <a:r>
              <a:rPr lang="en-US" altLang="zh-CN" sz="2400" dirty="0"/>
              <a:t>1. </a:t>
            </a:r>
            <a:r>
              <a:rPr lang="en-US" altLang="zh-CN" sz="2400" dirty="0" err="1"/>
              <a:t>dllgetobjectclass</a:t>
            </a:r>
            <a:r>
              <a:rPr lang="en-US" altLang="zh-CN" sz="2400" dirty="0"/>
              <a:t>		2. </a:t>
            </a:r>
            <a:r>
              <a:rPr lang="en-US" altLang="zh-CN" sz="2400" dirty="0" err="1"/>
              <a:t>dllregisterserver</a:t>
            </a:r>
            <a:endParaRPr lang="en-US" altLang="zh-CN" sz="2400" dirty="0"/>
          </a:p>
          <a:p>
            <a:pPr marL="457051" lvl="1" indent="0">
              <a:buNone/>
            </a:pPr>
            <a:r>
              <a:rPr lang="en-US" altLang="zh-CN" sz="2400" dirty="0"/>
              <a:t>3. </a:t>
            </a:r>
            <a:r>
              <a:rPr lang="en-US" altLang="zh-CN" sz="2400" dirty="0" err="1"/>
              <a:t>dllunregisterserver</a:t>
            </a:r>
            <a:r>
              <a:rPr lang="en-US" altLang="zh-CN" sz="2400" dirty="0"/>
              <a:t>		4. </a:t>
            </a:r>
            <a:r>
              <a:rPr lang="en-US" altLang="zh-CN" sz="2400" dirty="0" err="1"/>
              <a:t>dllunloadnow</a:t>
            </a:r>
            <a:endParaRPr lang="en-US" altLang="zh-CN" sz="2400" dirty="0"/>
          </a:p>
          <a:p>
            <a:pPr>
              <a:buFont typeface="Wingdings" panose="05000000000000000000" pitchFamily="2" charset="2"/>
              <a:buChar char="p"/>
            </a:pPr>
            <a:r>
              <a:rPr lang="en-US" altLang="zh-CN" sz="2400" dirty="0"/>
              <a:t>  COM</a:t>
            </a:r>
            <a:r>
              <a:rPr lang="zh-CN" altLang="en-US" sz="2400" dirty="0"/>
              <a:t>载体：</a:t>
            </a:r>
            <a:r>
              <a:rPr lang="en-US" altLang="zh-CN" sz="2400" dirty="0"/>
              <a:t>DLL</a:t>
            </a:r>
            <a:r>
              <a:rPr lang="zh-CN" altLang="en-US" sz="2400" dirty="0"/>
              <a:t>、</a:t>
            </a:r>
            <a:r>
              <a:rPr lang="en-US" altLang="zh-CN" sz="2400" dirty="0"/>
              <a:t>EXE</a:t>
            </a:r>
            <a:r>
              <a:rPr lang="zh-CN" altLang="en-US" sz="2400" dirty="0"/>
              <a:t>（不常用）、</a:t>
            </a:r>
            <a:r>
              <a:rPr lang="en-US" altLang="zh-CN" sz="2400" dirty="0"/>
              <a:t>OCX(</a:t>
            </a:r>
            <a:r>
              <a:rPr lang="zh-CN" altLang="en-US" sz="2400" dirty="0"/>
              <a:t>用于</a:t>
            </a:r>
            <a:r>
              <a:rPr lang="en-US" altLang="zh-CN" sz="2400" dirty="0" err="1"/>
              <a:t>activeX</a:t>
            </a:r>
            <a:r>
              <a:rPr lang="zh-CN" altLang="en-US" sz="2400" dirty="0"/>
              <a:t>控件</a:t>
            </a:r>
            <a:r>
              <a:rPr lang="en-US" altLang="zh-CN" sz="2400" dirty="0"/>
              <a:t>)</a:t>
            </a:r>
            <a:endParaRPr lang="zh-CN" altLang="en-US" sz="2400" dirty="0"/>
          </a:p>
        </p:txBody>
      </p:sp>
      <p:sp>
        <p:nvSpPr>
          <p:cNvPr id="4" name="矩形 3"/>
          <p:cNvSpPr/>
          <p:nvPr/>
        </p:nvSpPr>
        <p:spPr>
          <a:xfrm>
            <a:off x="9787935" y="5658605"/>
            <a:ext cx="1181735" cy="400110"/>
          </a:xfrm>
          <a:prstGeom prst="rect">
            <a:avLst/>
          </a:prstGeom>
          <a:noFill/>
        </p:spPr>
        <p:txBody>
          <a:bodyPr wrap="non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C/S</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架构</a:t>
            </a:r>
          </a:p>
        </p:txBody>
      </p:sp>
    </p:spTree>
    <p:extLst>
      <p:ext uri="{BB962C8B-B14F-4D97-AF65-F5344CB8AC3E}">
        <p14:creationId xmlns:p14="http://schemas.microsoft.com/office/powerpoint/2010/main" val="898869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1892410" y="307450"/>
            <a:ext cx="9551988" cy="1320800"/>
          </a:xfrm>
        </p:spPr>
        <p:txBody>
          <a:bodyPr/>
          <a:lstStyle/>
          <a:p>
            <a:pPr latinLnBrk="1"/>
            <a:r>
              <a:rPr lang="en-US" altLang="zh-CN" b="1" dirty="0"/>
              <a:t>ActiveX</a:t>
            </a:r>
            <a:r>
              <a:rPr lang="zh-CN" altLang="en-US" b="1" dirty="0"/>
              <a:t>、</a:t>
            </a:r>
            <a:r>
              <a:rPr lang="en-US" altLang="zh-CN" b="1" dirty="0"/>
              <a:t>OLE</a:t>
            </a:r>
            <a:r>
              <a:rPr lang="zh-CN" altLang="en-US" b="1" dirty="0"/>
              <a:t>、</a:t>
            </a:r>
            <a:r>
              <a:rPr lang="en-US" altLang="zh-CN" b="1" dirty="0"/>
              <a:t>COM</a:t>
            </a:r>
            <a:r>
              <a:rPr lang="zh-CN" altLang="en-US" b="1" dirty="0"/>
              <a:t>之间的关系</a:t>
            </a:r>
          </a:p>
        </p:txBody>
      </p:sp>
      <p:sp>
        <p:nvSpPr>
          <p:cNvPr id="7172" name="Rectangle 3"/>
          <p:cNvSpPr>
            <a:spLocks noGrp="1" noChangeArrowheads="1"/>
          </p:cNvSpPr>
          <p:nvPr>
            <p:ph type="body" idx="4294967295"/>
          </p:nvPr>
        </p:nvSpPr>
        <p:spPr>
          <a:xfrm>
            <a:off x="1264256" y="1709530"/>
            <a:ext cx="9010711" cy="4770783"/>
          </a:xfrm>
          <a:prstGeom prst="rect">
            <a:avLst/>
          </a:prstGeom>
        </p:spPr>
        <p:txBody>
          <a:bodyPr>
            <a:normAutofit fontScale="62500" lnSpcReduction="20000"/>
          </a:bodyPr>
          <a:lstStyle/>
          <a:p>
            <a:pPr>
              <a:lnSpc>
                <a:spcPct val="120000"/>
              </a:lnSpc>
              <a:buFont typeface="Wingdings" panose="05000000000000000000" pitchFamily="2" charset="2"/>
              <a:buChar char="p"/>
            </a:pPr>
            <a:r>
              <a:rPr lang="zh-CN" altLang="en-US" sz="2900" dirty="0"/>
              <a:t>  从时间的角度讲，</a:t>
            </a:r>
            <a:r>
              <a:rPr lang="en-US" altLang="zh-CN" sz="2900" dirty="0"/>
              <a:t>OLE</a:t>
            </a:r>
            <a:r>
              <a:rPr lang="zh-CN" altLang="en-US" sz="2900" dirty="0"/>
              <a:t>是最早出现的，然后是</a:t>
            </a:r>
            <a:r>
              <a:rPr lang="en-US" altLang="zh-CN" sz="2900" dirty="0"/>
              <a:t>COM</a:t>
            </a:r>
            <a:r>
              <a:rPr lang="zh-CN" altLang="en-US" sz="2900" dirty="0"/>
              <a:t>和</a:t>
            </a:r>
            <a:r>
              <a:rPr lang="en-US" altLang="zh-CN" sz="2900" dirty="0"/>
              <a:t>ActiveX</a:t>
            </a:r>
          </a:p>
          <a:p>
            <a:pPr>
              <a:lnSpc>
                <a:spcPct val="120000"/>
              </a:lnSpc>
              <a:buFont typeface="Wingdings" panose="05000000000000000000" pitchFamily="2" charset="2"/>
              <a:buChar char="p"/>
            </a:pPr>
            <a:r>
              <a:rPr lang="zh-CN" altLang="en-US" sz="2900" dirty="0"/>
              <a:t>  从体系结构角度讲，</a:t>
            </a:r>
            <a:r>
              <a:rPr lang="en-US" altLang="zh-CN" sz="2900" dirty="0"/>
              <a:t>OLE</a:t>
            </a:r>
            <a:r>
              <a:rPr lang="zh-CN" altLang="en-US" sz="2900" dirty="0"/>
              <a:t>和 </a:t>
            </a:r>
            <a:r>
              <a:rPr lang="en-US" altLang="zh-CN" sz="2900" dirty="0"/>
              <a:t>ActiveX</a:t>
            </a:r>
            <a:r>
              <a:rPr lang="zh-CN" altLang="en-US" sz="2900" dirty="0"/>
              <a:t>是建立在 </a:t>
            </a:r>
            <a:r>
              <a:rPr lang="en-US" altLang="zh-CN" sz="2900" dirty="0"/>
              <a:t>COM</a:t>
            </a:r>
            <a:r>
              <a:rPr lang="zh-CN" altLang="en-US" sz="2900" dirty="0"/>
              <a:t>之上的，所以</a:t>
            </a:r>
            <a:r>
              <a:rPr lang="en-US" altLang="zh-CN" sz="2900" dirty="0"/>
              <a:t>COM</a:t>
            </a:r>
            <a:r>
              <a:rPr lang="zh-CN" altLang="en-US" sz="2900" dirty="0"/>
              <a:t>是基础</a:t>
            </a:r>
            <a:endParaRPr lang="en-US" altLang="zh-CN" sz="2900" dirty="0"/>
          </a:p>
          <a:p>
            <a:pPr>
              <a:lnSpc>
                <a:spcPct val="120000"/>
              </a:lnSpc>
              <a:buFont typeface="Wingdings" panose="05000000000000000000" pitchFamily="2" charset="2"/>
              <a:buChar char="p"/>
            </a:pPr>
            <a:r>
              <a:rPr lang="zh-CN" altLang="en-US" sz="2900" dirty="0"/>
              <a:t>  从名称角度讲，</a:t>
            </a:r>
            <a:r>
              <a:rPr lang="en-US" altLang="zh-CN" sz="2900" dirty="0"/>
              <a:t>OLE</a:t>
            </a:r>
            <a:r>
              <a:rPr lang="zh-CN" altLang="en-US" sz="2900" dirty="0"/>
              <a:t>、</a:t>
            </a:r>
            <a:r>
              <a:rPr lang="en-US" altLang="zh-CN" sz="2900" dirty="0"/>
              <a:t>ActiveX</a:t>
            </a:r>
            <a:r>
              <a:rPr lang="zh-CN" altLang="en-US" sz="2900" dirty="0"/>
              <a:t>是两个商标名称，而</a:t>
            </a:r>
            <a:r>
              <a:rPr lang="en-US" altLang="zh-CN" sz="2900" dirty="0"/>
              <a:t>COM</a:t>
            </a:r>
            <a:r>
              <a:rPr lang="zh-CN" altLang="en-US" sz="2900" dirty="0"/>
              <a:t>则是一个纯技术名词，这也是大家更多的听说 </a:t>
            </a:r>
            <a:r>
              <a:rPr lang="en-US" altLang="zh-CN" sz="2900" dirty="0"/>
              <a:t>ActiveX</a:t>
            </a:r>
            <a:r>
              <a:rPr lang="zh-CN" altLang="en-US" sz="2900" dirty="0"/>
              <a:t>和</a:t>
            </a:r>
            <a:r>
              <a:rPr lang="en-US" altLang="zh-CN" sz="2900" dirty="0"/>
              <a:t>OLE</a:t>
            </a:r>
            <a:r>
              <a:rPr lang="zh-CN" altLang="en-US" sz="2900" dirty="0"/>
              <a:t>的原因</a:t>
            </a:r>
            <a:endParaRPr lang="en-US" altLang="zh-CN" sz="2900" dirty="0"/>
          </a:p>
          <a:p>
            <a:pPr lvl="1">
              <a:lnSpc>
                <a:spcPct val="120000"/>
              </a:lnSpc>
              <a:buFont typeface="Wingdings" panose="05000000000000000000" pitchFamily="2" charset="2"/>
              <a:buChar char="Ø"/>
            </a:pPr>
            <a:r>
              <a:rPr lang="en-US" altLang="zh-CN" dirty="0"/>
              <a:t>COM</a:t>
            </a:r>
            <a:r>
              <a:rPr lang="zh-CN" altLang="en-US" dirty="0"/>
              <a:t>是应</a:t>
            </a:r>
            <a:r>
              <a:rPr lang="en-US" altLang="zh-CN" dirty="0"/>
              <a:t>OLE</a:t>
            </a:r>
            <a:r>
              <a:rPr lang="zh-CN" altLang="en-US" dirty="0"/>
              <a:t>的动态数据交换需求，而产生的</a:t>
            </a:r>
            <a:endParaRPr lang="en-US" altLang="zh-CN" dirty="0"/>
          </a:p>
          <a:p>
            <a:pPr lvl="1">
              <a:lnSpc>
                <a:spcPct val="120000"/>
              </a:lnSpc>
              <a:buFont typeface="Wingdings" panose="05000000000000000000" pitchFamily="2" charset="2"/>
              <a:buChar char="Ø"/>
            </a:pPr>
            <a:r>
              <a:rPr lang="en-US" altLang="zh-CN" dirty="0"/>
              <a:t>COM</a:t>
            </a:r>
            <a:r>
              <a:rPr lang="zh-CN" altLang="en-US" dirty="0"/>
              <a:t>应用于</a:t>
            </a:r>
            <a:r>
              <a:rPr lang="en-US" altLang="zh-CN" dirty="0"/>
              <a:t>OLE2</a:t>
            </a:r>
          </a:p>
          <a:p>
            <a:pPr lvl="1">
              <a:lnSpc>
                <a:spcPct val="120000"/>
              </a:lnSpc>
              <a:buFont typeface="Wingdings" panose="05000000000000000000" pitchFamily="2" charset="2"/>
              <a:buChar char="Ø"/>
            </a:pPr>
            <a:r>
              <a:rPr lang="en-US" altLang="zh-CN" dirty="0"/>
              <a:t>ActiveX</a:t>
            </a:r>
            <a:r>
              <a:rPr lang="zh-CN" altLang="en-US" dirty="0"/>
              <a:t>是指宽松定义的、基于</a:t>
            </a:r>
            <a:r>
              <a:rPr lang="en-US" altLang="zh-CN" dirty="0"/>
              <a:t>COM</a:t>
            </a:r>
            <a:r>
              <a:rPr lang="zh-CN" altLang="en-US" dirty="0"/>
              <a:t>的技术集合</a:t>
            </a:r>
            <a:endParaRPr lang="en-US" altLang="zh-CN" dirty="0"/>
          </a:p>
          <a:p>
            <a:pPr lvl="1">
              <a:lnSpc>
                <a:spcPct val="120000"/>
              </a:lnSpc>
              <a:buFont typeface="Wingdings" panose="05000000000000000000" pitchFamily="2" charset="2"/>
              <a:buChar char="Ø"/>
            </a:pPr>
            <a:r>
              <a:rPr lang="en-US" altLang="zh-CN" dirty="0"/>
              <a:t>ActiveX</a:t>
            </a:r>
            <a:r>
              <a:rPr lang="zh-CN" altLang="en-US" dirty="0"/>
              <a:t>、</a:t>
            </a:r>
            <a:r>
              <a:rPr lang="en-US" altLang="zh-CN" dirty="0"/>
              <a:t>OLE</a:t>
            </a:r>
            <a:r>
              <a:rPr lang="zh-CN" altLang="en-US" dirty="0"/>
              <a:t>和</a:t>
            </a:r>
            <a:r>
              <a:rPr lang="en-US" altLang="zh-CN" dirty="0"/>
              <a:t>COM</a:t>
            </a:r>
            <a:r>
              <a:rPr lang="zh-CN" altLang="en-US" dirty="0"/>
              <a:t>都是微软的一些技术标准。</a:t>
            </a:r>
            <a:r>
              <a:rPr lang="en-US" altLang="zh-CN" dirty="0"/>
              <a:t>Ole</a:t>
            </a:r>
            <a:r>
              <a:rPr lang="zh-CN" altLang="en-US" dirty="0"/>
              <a:t>比较老后来发展成</a:t>
            </a:r>
            <a:r>
              <a:rPr lang="en-US" altLang="zh-CN" dirty="0"/>
              <a:t>ActiveX</a:t>
            </a:r>
            <a:r>
              <a:rPr lang="zh-CN" altLang="en-US" dirty="0"/>
              <a:t>，再后来发展成为</a:t>
            </a:r>
            <a:r>
              <a:rPr lang="en-US" altLang="zh-CN" dirty="0"/>
              <a:t>COM </a:t>
            </a:r>
            <a:r>
              <a:rPr lang="zh-CN" altLang="en-US" dirty="0"/>
              <a:t>（</a:t>
            </a:r>
            <a:r>
              <a:rPr lang="en-US" altLang="zh-CN" dirty="0"/>
              <a:t>OCX</a:t>
            </a:r>
            <a:r>
              <a:rPr lang="zh-CN" altLang="en-US" dirty="0"/>
              <a:t>，</a:t>
            </a:r>
            <a:r>
              <a:rPr lang="en-US" altLang="zh-CN" dirty="0"/>
              <a:t>DLL</a:t>
            </a:r>
            <a:r>
              <a:rPr lang="zh-CN" altLang="en-US" dirty="0"/>
              <a:t>是扩展名） 。</a:t>
            </a:r>
            <a:r>
              <a:rPr lang="en-US" altLang="zh-CN" b="1" dirty="0">
                <a:solidFill>
                  <a:schemeClr val="accent5"/>
                </a:solidFill>
              </a:rPr>
              <a:t>ActiveX</a:t>
            </a:r>
            <a:r>
              <a:rPr lang="zh-CN" altLang="en-US" b="1" dirty="0">
                <a:solidFill>
                  <a:schemeClr val="accent5"/>
                </a:solidFill>
              </a:rPr>
              <a:t>有两种扩展名</a:t>
            </a:r>
            <a:r>
              <a:rPr lang="en-US" altLang="zh-CN" b="1" dirty="0">
                <a:solidFill>
                  <a:schemeClr val="accent5"/>
                </a:solidFill>
              </a:rPr>
              <a:t>OCX</a:t>
            </a:r>
            <a:r>
              <a:rPr lang="zh-CN" altLang="en-US" b="1" dirty="0">
                <a:solidFill>
                  <a:schemeClr val="accent5"/>
                </a:solidFill>
              </a:rPr>
              <a:t>和</a:t>
            </a:r>
            <a:r>
              <a:rPr lang="en-US" altLang="zh-CN" b="1" dirty="0">
                <a:solidFill>
                  <a:schemeClr val="accent5"/>
                </a:solidFill>
              </a:rPr>
              <a:t>DLL</a:t>
            </a:r>
          </a:p>
          <a:p>
            <a:pPr lvl="1">
              <a:lnSpc>
                <a:spcPct val="120000"/>
              </a:lnSpc>
              <a:buFont typeface="Wingdings" panose="05000000000000000000" pitchFamily="2" charset="2"/>
              <a:buChar char="Ø"/>
            </a:pPr>
            <a:r>
              <a:rPr lang="en-US" altLang="zh-CN" dirty="0"/>
              <a:t>COM</a:t>
            </a:r>
            <a:r>
              <a:rPr lang="zh-CN" altLang="en-US" dirty="0"/>
              <a:t>的前景 </a:t>
            </a:r>
            <a:r>
              <a:rPr lang="en-US" altLang="zh-CN" dirty="0"/>
              <a:t>— </a:t>
            </a:r>
            <a:r>
              <a:rPr lang="zh-CN" altLang="en-US" dirty="0"/>
              <a:t> </a:t>
            </a:r>
            <a:r>
              <a:rPr lang="en-US" altLang="zh-CN" dirty="0"/>
              <a:t>DCOM</a:t>
            </a:r>
            <a:r>
              <a:rPr lang="zh-CN" altLang="en-US" dirty="0"/>
              <a:t>一种比较理想的应用程序模式就是Ｗ</a:t>
            </a:r>
            <a:r>
              <a:rPr lang="en-US" altLang="zh-CN" dirty="0"/>
              <a:t>EB</a:t>
            </a:r>
            <a:r>
              <a:rPr lang="zh-CN" altLang="en-US" dirty="0"/>
              <a:t>化</a:t>
            </a:r>
            <a:endParaRPr lang="en-US" altLang="zh-CN" dirty="0"/>
          </a:p>
          <a:p>
            <a:pPr>
              <a:lnSpc>
                <a:spcPct val="120000"/>
              </a:lnSpc>
              <a:buFont typeface="Wingdings" panose="05000000000000000000" pitchFamily="2" charset="2"/>
              <a:buChar char="p"/>
            </a:pPr>
            <a:r>
              <a:rPr lang="zh-CN" altLang="en-US" sz="2900" dirty="0"/>
              <a:t>  可以把</a:t>
            </a:r>
            <a:r>
              <a:rPr lang="en-US" altLang="zh-CN" sz="2900" dirty="0"/>
              <a:t>COM</a:t>
            </a:r>
            <a:r>
              <a:rPr lang="zh-CN" altLang="en-US" sz="2900" dirty="0"/>
              <a:t>看作是某种（软件）打包技术，即把它看作是软件的不同部分，按照一定的面向对象的形式，组合成可以交互的过程和支持库。</a:t>
            </a:r>
            <a:r>
              <a:rPr lang="en-US" altLang="zh-CN" sz="2900" dirty="0"/>
              <a:t>COM</a:t>
            </a:r>
            <a:r>
              <a:rPr lang="zh-CN" altLang="en-US" sz="2900" dirty="0"/>
              <a:t>对象可以用</a:t>
            </a:r>
            <a:r>
              <a:rPr lang="en-US" altLang="zh-CN" sz="2900" dirty="0"/>
              <a:t>C++</a:t>
            </a:r>
            <a:r>
              <a:rPr lang="zh-CN" altLang="en-US" sz="2900" dirty="0"/>
              <a:t>、</a:t>
            </a:r>
            <a:r>
              <a:rPr lang="en-US" altLang="zh-CN" sz="2900" dirty="0"/>
              <a:t>Java</a:t>
            </a:r>
            <a:r>
              <a:rPr lang="zh-CN" altLang="en-US" sz="2900" dirty="0"/>
              <a:t>和</a:t>
            </a:r>
            <a:r>
              <a:rPr lang="en-US" altLang="zh-CN" sz="2900" dirty="0"/>
              <a:t>VB</a:t>
            </a:r>
            <a:r>
              <a:rPr lang="zh-CN" altLang="en-US" sz="2900" dirty="0"/>
              <a:t>等任意一种语言编写，并可以用</a:t>
            </a:r>
            <a:r>
              <a:rPr lang="en-US" altLang="zh-CN" sz="2900" dirty="0"/>
              <a:t>DLL</a:t>
            </a:r>
            <a:r>
              <a:rPr lang="zh-CN" altLang="en-US" sz="2900" dirty="0"/>
              <a:t>或作为不同过程工作的执行文件的形式来实现。使用</a:t>
            </a:r>
            <a:r>
              <a:rPr lang="en-US" altLang="zh-CN" sz="2900" dirty="0"/>
              <a:t>COM</a:t>
            </a:r>
            <a:r>
              <a:rPr lang="zh-CN" altLang="en-US" sz="2900" dirty="0"/>
              <a:t>对象浏览器，无需关心对象是用什么语言写的，也无须关心它是以</a:t>
            </a:r>
            <a:r>
              <a:rPr lang="en-US" altLang="zh-CN" sz="2900" dirty="0"/>
              <a:t>DLL</a:t>
            </a:r>
            <a:r>
              <a:rPr lang="zh-CN" altLang="en-US" sz="2900" dirty="0"/>
              <a:t>还是以另外的过程来执行的</a:t>
            </a:r>
            <a:endParaRPr lang="en-US" altLang="zh-CN" sz="2900" dirty="0"/>
          </a:p>
          <a:p>
            <a:pPr>
              <a:buFont typeface="Wingdings" panose="05000000000000000000" pitchFamily="2" charset="2"/>
              <a:buChar char="p"/>
            </a:pPr>
            <a:endParaRPr lang="en-US" altLang="zh-CN" dirty="0"/>
          </a:p>
          <a:p>
            <a:pPr>
              <a:buFont typeface="Wingdings" panose="05000000000000000000" pitchFamily="2" charset="2"/>
              <a:buChar char="p"/>
            </a:pPr>
            <a:endParaRPr lang="zh-CN" altLang="en-US" sz="2400" dirty="0"/>
          </a:p>
        </p:txBody>
      </p:sp>
      <p:sp>
        <p:nvSpPr>
          <p:cNvPr id="4" name="矩形 3"/>
          <p:cNvSpPr/>
          <p:nvPr/>
        </p:nvSpPr>
        <p:spPr>
          <a:xfrm>
            <a:off x="7855881" y="4460426"/>
            <a:ext cx="3235160" cy="400110"/>
          </a:xfrm>
          <a:prstGeom prst="rect">
            <a:avLst/>
          </a:prstGeom>
          <a:noFill/>
        </p:spPr>
        <p:txBody>
          <a:bodyPr wrap="squar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SOAP</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UDDI</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RPC</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943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79304" y="1357769"/>
            <a:ext cx="5573864" cy="720725"/>
          </a:xfrm>
        </p:spPr>
        <p:txBody>
          <a:bodyPr/>
          <a:lstStyle/>
          <a:p>
            <a:pPr eaLnBrk="1" hangingPunct="1"/>
            <a:r>
              <a:rPr lang="en-US" altLang="zh-CN" dirty="0"/>
              <a:t>COM</a:t>
            </a:r>
            <a:r>
              <a:rPr lang="zh-CN" altLang="en-US" dirty="0"/>
              <a:t>和</a:t>
            </a:r>
            <a:r>
              <a:rPr lang="en-US" altLang="zh-CN" dirty="0"/>
              <a:t>ActiveX</a:t>
            </a:r>
            <a:r>
              <a:rPr lang="zh-CN" altLang="en-US" dirty="0"/>
              <a:t>区别</a:t>
            </a:r>
          </a:p>
        </p:txBody>
      </p:sp>
      <p:sp>
        <p:nvSpPr>
          <p:cNvPr id="7172" name="Rectangle 3"/>
          <p:cNvSpPr>
            <a:spLocks noGrp="1" noChangeArrowheads="1"/>
          </p:cNvSpPr>
          <p:nvPr>
            <p:ph type="body" idx="4294967295"/>
          </p:nvPr>
        </p:nvSpPr>
        <p:spPr>
          <a:xfrm>
            <a:off x="2258171" y="2417331"/>
            <a:ext cx="7935402" cy="4114800"/>
          </a:xfrm>
          <a:prstGeom prst="rect">
            <a:avLst/>
          </a:prstGeom>
        </p:spPr>
        <p:txBody>
          <a:bodyPr>
            <a:normAutofit/>
          </a:bodyPr>
          <a:lstStyle/>
          <a:p>
            <a:pPr latinLnBrk="1">
              <a:buFont typeface="Wingdings" panose="05000000000000000000" pitchFamily="2" charset="2"/>
              <a:buChar char="p"/>
            </a:pPr>
            <a:r>
              <a:rPr lang="zh-CN" altLang="en-US" dirty="0"/>
              <a:t>  两者没有质的区别，前者主要用于</a:t>
            </a:r>
            <a:r>
              <a:rPr lang="zh-CN" altLang="en-US" b="1" dirty="0"/>
              <a:t>服务器端</a:t>
            </a:r>
            <a:r>
              <a:rPr lang="zh-CN" altLang="en-US" dirty="0"/>
              <a:t>，后者用于</a:t>
            </a:r>
            <a:r>
              <a:rPr lang="zh-CN" altLang="en-US" b="1" dirty="0"/>
              <a:t>客户端</a:t>
            </a:r>
            <a:endParaRPr lang="en-US" altLang="zh-CN" dirty="0"/>
          </a:p>
          <a:p>
            <a:pPr latinLnBrk="1">
              <a:buFont typeface="Wingdings" panose="05000000000000000000" pitchFamily="2" charset="2"/>
              <a:buChar char="p"/>
            </a:pPr>
            <a:r>
              <a:rPr lang="zh-CN" altLang="en-US" dirty="0"/>
              <a:t>  前者绝没有</a:t>
            </a:r>
            <a:r>
              <a:rPr lang="zh-CN" altLang="en-US" b="1" dirty="0"/>
              <a:t>界面</a:t>
            </a:r>
            <a:r>
              <a:rPr lang="zh-CN" altLang="en-US" dirty="0"/>
              <a:t>而后者</a:t>
            </a:r>
            <a:r>
              <a:rPr lang="zh-CN" altLang="en-US" b="1" dirty="0"/>
              <a:t>可以有界面</a:t>
            </a:r>
            <a:endParaRPr lang="en-US" altLang="zh-CN" b="1" dirty="0"/>
          </a:p>
          <a:p>
            <a:pPr latinLnBrk="1">
              <a:buFont typeface="Wingdings" panose="05000000000000000000" pitchFamily="2" charset="2"/>
              <a:buChar char="p"/>
            </a:pPr>
            <a:endParaRPr lang="zh-CN" altLang="en-US" dirty="0"/>
          </a:p>
          <a:p>
            <a:pPr latinLnBrk="1">
              <a:buFont typeface="Wingdings" panose="05000000000000000000" pitchFamily="2" charset="2"/>
              <a:buChar char="p"/>
            </a:pPr>
            <a:r>
              <a:rPr lang="en-US" altLang="zh-CN" b="1" dirty="0"/>
              <a:t>  ActiveX</a:t>
            </a:r>
            <a:r>
              <a:rPr lang="zh-CN" altLang="en-US" b="1" dirty="0"/>
              <a:t>的作用：</a:t>
            </a:r>
            <a:r>
              <a:rPr lang="zh-CN" altLang="en-US" dirty="0"/>
              <a:t>可轻松方便的在 </a:t>
            </a:r>
            <a:r>
              <a:rPr lang="en-US" altLang="zh-CN" dirty="0"/>
              <a:t>Web</a:t>
            </a:r>
            <a:r>
              <a:rPr lang="zh-CN" altLang="en-US" dirty="0"/>
              <a:t>页中</a:t>
            </a:r>
            <a:r>
              <a:rPr lang="zh-CN" altLang="en-US" b="1" dirty="0"/>
              <a:t>插入多媒体效果、 交互</a:t>
            </a:r>
            <a:r>
              <a:rPr lang="zh-CN" altLang="en-US" dirty="0"/>
              <a:t>式对象、以及复杂程序， </a:t>
            </a:r>
            <a:r>
              <a:rPr lang="en-US" altLang="zh-CN" dirty="0"/>
              <a:t>ActiveX</a:t>
            </a:r>
            <a:r>
              <a:rPr lang="zh-CN" altLang="en-US" dirty="0"/>
              <a:t>插件安装的一个前提是必须经过</a:t>
            </a:r>
            <a:r>
              <a:rPr lang="zh-CN" altLang="en-US" b="1" dirty="0"/>
              <a:t>用户</a:t>
            </a:r>
            <a:r>
              <a:rPr lang="zh-CN" altLang="en-US" dirty="0"/>
              <a:t>的同意及确认</a:t>
            </a:r>
          </a:p>
        </p:txBody>
      </p:sp>
    </p:spTree>
    <p:extLst>
      <p:ext uri="{BB962C8B-B14F-4D97-AF65-F5344CB8AC3E}">
        <p14:creationId xmlns:p14="http://schemas.microsoft.com/office/powerpoint/2010/main" val="2263120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4421268" y="833410"/>
            <a:ext cx="3617843" cy="720725"/>
          </a:xfrm>
        </p:spPr>
        <p:txBody>
          <a:bodyPr/>
          <a:lstStyle/>
          <a:p>
            <a:pPr eaLnBrk="1" hangingPunct="1"/>
            <a:r>
              <a:rPr lang="en-US" altLang="zh-CN" dirty="0"/>
              <a:t>COM</a:t>
            </a:r>
            <a:r>
              <a:rPr lang="zh-CN" altLang="en-US" dirty="0"/>
              <a:t>的注册</a:t>
            </a:r>
          </a:p>
        </p:txBody>
      </p:sp>
      <p:sp>
        <p:nvSpPr>
          <p:cNvPr id="7172" name="Rectangle 3"/>
          <p:cNvSpPr>
            <a:spLocks noGrp="1" noChangeArrowheads="1"/>
          </p:cNvSpPr>
          <p:nvPr>
            <p:ph type="body" idx="4294967295"/>
          </p:nvPr>
        </p:nvSpPr>
        <p:spPr>
          <a:xfrm>
            <a:off x="2426178" y="1995571"/>
            <a:ext cx="9106299" cy="4452526"/>
          </a:xfrm>
          <a:prstGeom prst="rect">
            <a:avLst/>
          </a:prstGeom>
        </p:spPr>
        <p:txBody>
          <a:bodyPr>
            <a:normAutofit/>
          </a:bodyPr>
          <a:lstStyle/>
          <a:p>
            <a:pPr eaLnBrk="1" hangingPunct="1">
              <a:buFont typeface="Wingdings" panose="05000000000000000000" pitchFamily="2" charset="2"/>
              <a:buChar char="p"/>
            </a:pPr>
            <a:r>
              <a:rPr lang="zh-CN" altLang="en-US" sz="2200" dirty="0"/>
              <a:t>  动态链接库</a:t>
            </a:r>
            <a:r>
              <a:rPr lang="en-US" altLang="zh-CN" sz="2200" dirty="0"/>
              <a:t>(DLL)</a:t>
            </a:r>
            <a:r>
              <a:rPr lang="zh-CN" altLang="en-US" sz="2200" dirty="0"/>
              <a:t>不需要在系统中注册，动态加载就能被调用</a:t>
            </a:r>
            <a:endParaRPr lang="en-US" altLang="zh-CN" sz="2200" dirty="0"/>
          </a:p>
          <a:p>
            <a:pPr eaLnBrk="1" hangingPunct="1">
              <a:buFont typeface="Wingdings" panose="05000000000000000000" pitchFamily="2" charset="2"/>
              <a:buChar char="p"/>
            </a:pPr>
            <a:r>
              <a:rPr lang="en-US" altLang="zh-CN" sz="2200" dirty="0"/>
              <a:t>  ActiveX</a:t>
            </a:r>
            <a:r>
              <a:rPr lang="zh-CN" altLang="en-US" sz="2200" dirty="0"/>
              <a:t>不注册不能被系统识别并使用</a:t>
            </a:r>
            <a:endParaRPr lang="en-US" altLang="zh-CN" sz="2200" dirty="0"/>
          </a:p>
          <a:p>
            <a:pPr lvl="1"/>
            <a:r>
              <a:rPr lang="en-US" altLang="zh-CN" sz="1800" dirty="0"/>
              <a:t> Windows</a:t>
            </a:r>
            <a:r>
              <a:rPr lang="zh-CN" altLang="en-US" sz="1800" dirty="0"/>
              <a:t>自带的</a:t>
            </a:r>
            <a:r>
              <a:rPr lang="en-US" altLang="zh-CN" sz="1800" dirty="0"/>
              <a:t>ActiveX</a:t>
            </a:r>
            <a:r>
              <a:rPr lang="zh-CN" altLang="en-US" sz="1800" dirty="0"/>
              <a:t>注册与反注册工具</a:t>
            </a:r>
            <a:r>
              <a:rPr lang="en-US" altLang="zh-CN" sz="1800" dirty="0"/>
              <a:t>regsvr32.exe</a:t>
            </a:r>
          </a:p>
          <a:p>
            <a:pPr lvl="1"/>
            <a:r>
              <a:rPr lang="zh-CN" altLang="en-US" sz="1800" dirty="0"/>
              <a:t> 注册 </a:t>
            </a:r>
            <a:r>
              <a:rPr lang="en-US" altLang="zh-CN" sz="1800" dirty="0"/>
              <a:t>regsvr32 /s </a:t>
            </a:r>
            <a:r>
              <a:rPr lang="en-US" altLang="zh-CN" sz="1800" dirty="0" err="1"/>
              <a:t>DLLName</a:t>
            </a:r>
            <a:r>
              <a:rPr lang="en-US" altLang="zh-CN" sz="1800" dirty="0"/>
              <a:t>(ActiveX</a:t>
            </a:r>
            <a:r>
              <a:rPr lang="zh-CN" altLang="en-US" sz="1800" dirty="0"/>
              <a:t>控件文件名</a:t>
            </a:r>
            <a:r>
              <a:rPr lang="en-US" altLang="zh-CN" sz="1800" dirty="0"/>
              <a:t>)</a:t>
            </a:r>
          </a:p>
          <a:p>
            <a:pPr lvl="1"/>
            <a:r>
              <a:rPr lang="zh-CN" altLang="en-US" sz="1800" dirty="0"/>
              <a:t> 反注册</a:t>
            </a:r>
            <a:r>
              <a:rPr lang="en-US" altLang="zh-CN" sz="1800" dirty="0"/>
              <a:t>regsvr32 /u </a:t>
            </a:r>
            <a:r>
              <a:rPr lang="en-US" altLang="zh-CN" sz="1800" dirty="0" err="1"/>
              <a:t>DLLName</a:t>
            </a:r>
            <a:r>
              <a:rPr lang="en-US" altLang="zh-CN" sz="1800" dirty="0"/>
              <a:t>(ActiveX</a:t>
            </a:r>
            <a:r>
              <a:rPr lang="zh-CN" altLang="en-US" sz="1800" dirty="0"/>
              <a:t>控件文件名</a:t>
            </a:r>
            <a:r>
              <a:rPr lang="en-US" altLang="zh-CN" sz="1800" dirty="0"/>
              <a:t>)</a:t>
            </a:r>
          </a:p>
          <a:p>
            <a:pPr>
              <a:buFont typeface="Wingdings" panose="05000000000000000000" pitchFamily="2" charset="2"/>
              <a:buChar char="p"/>
            </a:pPr>
            <a:r>
              <a:rPr lang="en-US" altLang="zh-CN" sz="2200" dirty="0"/>
              <a:t>  COM</a:t>
            </a:r>
            <a:r>
              <a:rPr lang="zh-CN" altLang="en-US" sz="2200" dirty="0"/>
              <a:t>不注册不能被系统使用</a:t>
            </a:r>
            <a:endParaRPr lang="en-US" altLang="zh-CN" sz="2200" dirty="0"/>
          </a:p>
          <a:p>
            <a:pPr lvl="1"/>
            <a:r>
              <a:rPr lang="en-US" altLang="zh-CN" sz="1800" dirty="0"/>
              <a:t> 32</a:t>
            </a:r>
            <a:r>
              <a:rPr lang="zh-CN" altLang="en-US" sz="1800" dirty="0"/>
              <a:t>位系统下 </a:t>
            </a:r>
            <a:r>
              <a:rPr lang="en-US" altLang="zh-CN" sz="1800" dirty="0"/>
              <a:t>%</a:t>
            </a:r>
            <a:r>
              <a:rPr lang="en-US" altLang="zh-CN" sz="1800" dirty="0" err="1"/>
              <a:t>systemroot</a:t>
            </a:r>
            <a:r>
              <a:rPr lang="en-US" altLang="zh-CN" sz="1800" dirty="0"/>
              <a:t>%\System32\regsvr32.exe</a:t>
            </a:r>
          </a:p>
          <a:p>
            <a:pPr lvl="1"/>
            <a:r>
              <a:rPr lang="en-US" altLang="zh-CN" sz="1800" dirty="0"/>
              <a:t> 64</a:t>
            </a:r>
            <a:r>
              <a:rPr lang="zh-CN" altLang="en-US" sz="1800" dirty="0"/>
              <a:t>位系统下 </a:t>
            </a:r>
            <a:r>
              <a:rPr lang="en-US" altLang="zh-CN" sz="1800" dirty="0"/>
              <a:t>%</a:t>
            </a:r>
            <a:r>
              <a:rPr lang="en-US" altLang="zh-CN" sz="1800" dirty="0" err="1"/>
              <a:t>systemroot</a:t>
            </a:r>
            <a:r>
              <a:rPr lang="en-US" altLang="zh-CN" sz="1800" dirty="0"/>
              <a:t>%\SysWoW64\regsvr32.exe</a:t>
            </a:r>
          </a:p>
          <a:p>
            <a:pPr lvl="1"/>
            <a:r>
              <a:rPr lang="zh-CN" altLang="en-US" sz="1800" dirty="0"/>
              <a:t> 一般要将</a:t>
            </a:r>
            <a:r>
              <a:rPr lang="en-US" altLang="zh-CN" sz="1800" dirty="0" err="1"/>
              <a:t>dll</a:t>
            </a:r>
            <a:r>
              <a:rPr lang="en-US" altLang="zh-CN" sz="1800" dirty="0"/>
              <a:t>/exe</a:t>
            </a:r>
            <a:r>
              <a:rPr lang="zh-CN" altLang="en-US" sz="1800" dirty="0"/>
              <a:t>文件拷贝至系统目录</a:t>
            </a:r>
            <a:r>
              <a:rPr lang="en-US" altLang="zh-CN" sz="1800" dirty="0"/>
              <a:t>System32/SysWoW64</a:t>
            </a:r>
          </a:p>
          <a:p>
            <a:pPr lvl="1"/>
            <a:endParaRPr lang="en-US" altLang="zh-CN" sz="2200" dirty="0"/>
          </a:p>
          <a:p>
            <a:pPr lvl="1"/>
            <a:r>
              <a:rPr lang="en-US" altLang="zh-CN" sz="1800" dirty="0"/>
              <a:t> .NET</a:t>
            </a:r>
            <a:r>
              <a:rPr lang="zh-CN" altLang="en-US" sz="1800" dirty="0"/>
              <a:t>环境包含</a:t>
            </a:r>
            <a:r>
              <a:rPr lang="en-US" altLang="zh-CN" sz="1800" dirty="0" err="1"/>
              <a:t>Regasm</a:t>
            </a:r>
            <a:endParaRPr lang="en-US" altLang="zh-CN" sz="1800" dirty="0"/>
          </a:p>
          <a:p>
            <a:pPr lvl="1"/>
            <a:r>
              <a:rPr lang="en-US" altLang="zh-CN" sz="1800" dirty="0"/>
              <a:t> </a:t>
            </a:r>
            <a:r>
              <a:rPr lang="en-US" altLang="zh-CN" sz="1800" dirty="0" err="1"/>
              <a:t>Regasm</a:t>
            </a:r>
            <a:r>
              <a:rPr lang="en-US" altLang="zh-CN" sz="1800" dirty="0"/>
              <a:t> </a:t>
            </a:r>
            <a:r>
              <a:rPr lang="en-US" altLang="zh-CN" sz="1800" dirty="0" err="1"/>
              <a:t>DLLName</a:t>
            </a:r>
            <a:r>
              <a:rPr lang="en-US" altLang="zh-CN" sz="1800" dirty="0"/>
              <a:t>(COM</a:t>
            </a:r>
            <a:r>
              <a:rPr lang="zh-CN" altLang="en-US" sz="1800" dirty="0"/>
              <a:t>文件名</a:t>
            </a:r>
            <a:r>
              <a:rPr lang="en-US" altLang="zh-CN" sz="1800" dirty="0"/>
              <a:t>)</a:t>
            </a:r>
            <a:endParaRPr lang="zh-CN" altLang="en-US" sz="2200" dirty="0"/>
          </a:p>
        </p:txBody>
      </p:sp>
    </p:spTree>
    <p:extLst>
      <p:ext uri="{BB962C8B-B14F-4D97-AF65-F5344CB8AC3E}">
        <p14:creationId xmlns:p14="http://schemas.microsoft.com/office/powerpoint/2010/main" val="1226642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988850117"/>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2314030"/>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7.2 COM</a:t>
              </a:r>
              <a:r>
                <a:rPr lang="zh-CN" altLang="en-US" sz="2800" dirty="0">
                  <a:solidFill>
                    <a:srgbClr val="FF0000"/>
                  </a:solidFill>
                  <a:latin typeface="微软雅黑" panose="020B0503020204020204" pitchFamily="34" charset="-122"/>
                  <a:ea typeface="微软雅黑" panose="020B0503020204020204" pitchFamily="34" charset="-122"/>
                </a:rPr>
                <a:t>创建与调用实例</a:t>
              </a:r>
            </a:p>
          </p:txBody>
        </p:sp>
      </p:grpSp>
    </p:spTree>
    <p:extLst>
      <p:ext uri="{BB962C8B-B14F-4D97-AF65-F5344CB8AC3E}">
        <p14:creationId xmlns:p14="http://schemas.microsoft.com/office/powerpoint/2010/main" val="3616658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27286" y="950307"/>
            <a:ext cx="5526157" cy="720725"/>
          </a:xfrm>
        </p:spPr>
        <p:txBody>
          <a:bodyPr/>
          <a:lstStyle/>
          <a:p>
            <a:pPr eaLnBrk="1" hangingPunct="1"/>
            <a:r>
              <a:rPr lang="en-US" altLang="zh-CN" sz="3600" dirty="0"/>
              <a:t>COM</a:t>
            </a:r>
            <a:r>
              <a:rPr lang="zh-CN" altLang="en-US" sz="3600" dirty="0"/>
              <a:t>实例</a:t>
            </a:r>
            <a:r>
              <a:rPr lang="en-US" altLang="zh-CN" sz="3600" dirty="0"/>
              <a:t>-</a:t>
            </a:r>
            <a:r>
              <a:rPr lang="zh-CN" altLang="en-US" sz="3600" dirty="0"/>
              <a:t>接口定义</a:t>
            </a:r>
          </a:p>
        </p:txBody>
      </p:sp>
      <p:sp>
        <p:nvSpPr>
          <p:cNvPr id="2" name="矩形 1"/>
          <p:cNvSpPr/>
          <p:nvPr/>
        </p:nvSpPr>
        <p:spPr>
          <a:xfrm>
            <a:off x="725212" y="2317750"/>
            <a:ext cx="6495395" cy="3416320"/>
          </a:xfrm>
          <a:prstGeom prst="rect">
            <a:avLst/>
          </a:prstGeom>
        </p:spPr>
        <p:txBody>
          <a:bodyPr wrap="square">
            <a:spAutoFit/>
          </a:bodyPr>
          <a:lstStyle/>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Guid</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a:solidFill>
                  <a:srgbClr val="A31515"/>
                </a:solidFill>
                <a:latin typeface="Consolas" panose="020B0609020204030204" pitchFamily="49" charset="0"/>
                <a:ea typeface="新宋体" panose="02010609030101010101" pitchFamily="49" charset="-122"/>
              </a:rPr>
              <a:t>"EA727553-9D78-48EC-87C5-9BD506C91BF3"</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ComVisible</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a:solidFill>
                  <a:srgbClr val="0000FF"/>
                </a:solidFill>
                <a:latin typeface="Consolas" panose="020B0609020204030204" pitchFamily="49" charset="0"/>
                <a:ea typeface="新宋体" panose="02010609030101010101" pitchFamily="49" charset="-122"/>
              </a:rPr>
              <a:t>true</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public</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interface</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ITransaction</a:t>
            </a:r>
            <a:endParaRPr lang="en-US" altLang="zh-CN" sz="1800" dirty="0">
              <a:solidFill>
                <a:srgbClr val="000000"/>
              </a:solidFill>
              <a:latin typeface="Consolas" panose="020B0609020204030204" pitchFamily="49" charset="0"/>
              <a:ea typeface="新宋体" panose="02010609030101010101" pitchFamily="49" charset="-122"/>
            </a:endParaRP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Connect(</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connectString</a:t>
            </a:r>
            <a:r>
              <a:rPr lang="en-US" altLang="zh-CN" sz="1800" dirty="0">
                <a:solidFill>
                  <a:srgbClr val="000000"/>
                </a:solidFill>
                <a:latin typeface="Consolas" panose="020B0609020204030204" pitchFamily="49" charset="0"/>
                <a:ea typeface="新宋体" panose="02010609030101010101" pitchFamily="49" charset="-122"/>
              </a:rPr>
              <a: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Disconnect();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GetVersion</a:t>
            </a:r>
            <a:r>
              <a:rPr lang="en-US" altLang="zh-CN" sz="1800" dirty="0">
                <a:solidFill>
                  <a:srgbClr val="000000"/>
                </a:solidFill>
                <a:latin typeface="Consolas" panose="020B0609020204030204" pitchFamily="49" charset="0"/>
                <a:ea typeface="新宋体" panose="02010609030101010101" pitchFamily="49" charset="-122"/>
              </a:rPr>
              <a: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FF"/>
                </a:solidFill>
                <a:latin typeface="Consolas" panose="020B0609020204030204" pitchFamily="49" charset="0"/>
                <a:ea typeface="新宋体" panose="02010609030101010101" pitchFamily="49" charset="-122"/>
              </a:rPr>
              <a:t>        </a:t>
            </a:r>
            <a:r>
              <a:rPr lang="en-US" altLang="zh-CN" sz="1800" dirty="0" err="1">
                <a:solidFill>
                  <a:srgbClr val="0000FF"/>
                </a:solidFill>
                <a:latin typeface="Consolas" panose="020B0609020204030204" pitchFamily="49" charset="0"/>
                <a:ea typeface="新宋体" panose="02010609030101010101" pitchFamily="49" charset="-122"/>
              </a:rPr>
              <a:t>int</a:t>
            </a:r>
            <a:r>
              <a:rPr lang="en-US" altLang="zh-CN" sz="1800" dirty="0">
                <a:solidFill>
                  <a:srgbClr val="000000"/>
                </a:solidFill>
                <a:latin typeface="Consolas" panose="020B0609020204030204" pitchFamily="49" charset="0"/>
                <a:ea typeface="新宋体" panose="02010609030101010101" pitchFamily="49" charset="-122"/>
              </a:rPr>
              <a:t> Record(</a:t>
            </a:r>
            <a:r>
              <a:rPr lang="en-US" altLang="zh-CN" sz="1800" dirty="0">
                <a:solidFill>
                  <a:srgbClr val="2B91AF"/>
                </a:solidFill>
                <a:latin typeface="Consolas" panose="020B0609020204030204" pitchFamily="49" charset="0"/>
                <a:ea typeface="新宋体" panose="02010609030101010101" pitchFamily="49" charset="-122"/>
              </a:rPr>
              <a:t>Invoice</a:t>
            </a:r>
            <a:r>
              <a:rPr lang="en-US" altLang="zh-CN" sz="1800" dirty="0">
                <a:solidFill>
                  <a:srgbClr val="000000"/>
                </a:solidFill>
                <a:latin typeface="Consolas" panose="020B0609020204030204" pitchFamily="49" charset="0"/>
                <a:ea typeface="新宋体" panose="02010609030101010101" pitchFamily="49" charset="-122"/>
              </a:rPr>
              <a:t> invoice);</a:t>
            </a: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endParaRPr lang="zh-CN" altLang="en-US" sz="1800" dirty="0">
              <a:latin typeface="Consolas" panose="020B0609020204030204" pitchFamily="49"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8391" y="2317750"/>
            <a:ext cx="3220028" cy="3409950"/>
          </a:xfrm>
          <a:prstGeom prst="rect">
            <a:avLst/>
          </a:prstGeom>
        </p:spPr>
      </p:pic>
      <p:sp>
        <p:nvSpPr>
          <p:cNvPr id="4" name="文本框 3"/>
          <p:cNvSpPr txBox="1"/>
          <p:nvPr/>
        </p:nvSpPr>
        <p:spPr>
          <a:xfrm>
            <a:off x="7520150" y="1962309"/>
            <a:ext cx="3258043"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Tools =&gt; Create GUID</a:t>
            </a:r>
            <a:endParaRPr lang="zh-CN" altLang="en-US" sz="1200" dirty="0">
              <a:solidFill>
                <a:srgbClr val="002060"/>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467601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37280" y="436033"/>
            <a:ext cx="5931673" cy="720725"/>
          </a:xfrm>
        </p:spPr>
        <p:txBody>
          <a:bodyPr/>
          <a:lstStyle/>
          <a:p>
            <a:pPr algn="ctr" eaLnBrk="1" hangingPunct="1"/>
            <a:r>
              <a:rPr lang="en-US" altLang="zh-CN" sz="3600" dirty="0"/>
              <a:t>COM</a:t>
            </a:r>
            <a:r>
              <a:rPr lang="zh-CN" altLang="en-US" sz="3600" dirty="0"/>
              <a:t>实例</a:t>
            </a:r>
            <a:r>
              <a:rPr lang="en-US" altLang="zh-CN" sz="3600" dirty="0"/>
              <a:t>-</a:t>
            </a:r>
            <a:r>
              <a:rPr lang="zh-CN" altLang="en-US" sz="3600" dirty="0"/>
              <a:t>接口实现</a:t>
            </a:r>
            <a:r>
              <a:rPr lang="en-US" altLang="zh-CN" sz="3600" dirty="0"/>
              <a:t>1</a:t>
            </a:r>
            <a:endParaRPr lang="zh-CN" altLang="en-US" sz="3600" dirty="0"/>
          </a:p>
        </p:txBody>
      </p:sp>
      <p:sp>
        <p:nvSpPr>
          <p:cNvPr id="3" name="矩形 2"/>
          <p:cNvSpPr/>
          <p:nvPr/>
        </p:nvSpPr>
        <p:spPr>
          <a:xfrm>
            <a:off x="3042033" y="1156758"/>
            <a:ext cx="6722165" cy="5755422"/>
          </a:xfrm>
          <a:prstGeom prst="rect">
            <a:avLst/>
          </a:prstGeom>
        </p:spPr>
        <p:txBody>
          <a:bodyPr wrap="square">
            <a:spAutoFit/>
          </a:bodyPr>
          <a:lstStyle/>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"A17E5617-CC14-4E3F-B686-A6D2D813BE1A"</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t>
            </a:r>
            <a:r>
              <a:rPr lang="zh-CN" altLang="en-US" sz="1600" dirty="0">
                <a:solidFill>
                  <a:srgbClr val="A31515"/>
                </a:solidFill>
                <a:latin typeface="Consolas" panose="020B0609020204030204" pitchFamily="49" charset="0"/>
                <a:ea typeface="新宋体" panose="02010609030101010101" pitchFamily="49" charset="-122"/>
              </a:rPr>
              <a:t>模拟事务记录</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Sim</a:t>
            </a:r>
            <a:r>
              <a:rPr lang="en-US" altLang="zh-CN" sz="1600" dirty="0" err="1">
                <a:solidFill>
                  <a:srgbClr val="2B91AF"/>
                </a:solidFill>
                <a:latin typeface="Consolas" panose="020B0609020204030204" pitchFamily="49" charset="0"/>
                <a:ea typeface="新宋体" panose="02010609030101010101" pitchFamily="49" charset="-122"/>
              </a:rPr>
              <a:t>Transaction</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r>
              <a:rPr lang="zh-CN" altLang="en-US" sz="1600" dirty="0">
                <a:solidFill>
                  <a:srgbClr val="000000"/>
                </a:solidFill>
                <a:latin typeface="Consolas" panose="020B0609020204030204" pitchFamily="49" charset="0"/>
                <a:ea typeface="新宋体" panose="02010609030101010101" pitchFamily="49" charset="-122"/>
              </a:rPr>
              <a:t>            </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0;</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r>
              <a:rPr lang="zh-CN" altLang="en-US" sz="1600" dirty="0">
                <a:solidFill>
                  <a:srgbClr val="000000"/>
                </a:solidFill>
                <a:latin typeface="Consolas" panose="020B0609020204030204" pitchFamily="49" charset="0"/>
                <a:ea typeface="新宋体" panose="02010609030101010101" pitchFamily="49" charset="-122"/>
              </a:rPr>
              <a:t>        </a:t>
            </a:r>
          </a:p>
          <a:p>
            <a:r>
              <a:rPr lang="en-US" altLang="zh-CN" sz="1600" dirty="0">
                <a:solidFill>
                  <a:srgbClr val="000000"/>
                </a:solidFill>
                <a:latin typeface="Consolas" panose="020B0609020204030204" pitchFamily="49" charset="0"/>
                <a:ea typeface="新宋体" panose="02010609030101010101" pitchFamily="49" charset="-122"/>
              </a:rPr>
              <a:t>    }</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3695351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0" y="2855217"/>
            <a:ext cx="4603531" cy="720725"/>
          </a:xfrm>
        </p:spPr>
        <p:txBody>
          <a:bodyPr/>
          <a:lstStyle/>
          <a:p>
            <a:pPr eaLnBrk="1" hangingPunct="1"/>
            <a:r>
              <a:rPr lang="en-US" altLang="zh-CN" sz="3600" dirty="0"/>
              <a:t>COM</a:t>
            </a:r>
            <a:r>
              <a:rPr lang="zh-CN" altLang="en-US" sz="3600" dirty="0"/>
              <a:t>实例</a:t>
            </a:r>
            <a:r>
              <a:rPr lang="en-US" altLang="zh-CN" sz="3600" dirty="0"/>
              <a:t>-</a:t>
            </a:r>
            <a:r>
              <a:rPr lang="zh-CN" altLang="en-US" sz="3600" dirty="0"/>
              <a:t>接口实现</a:t>
            </a:r>
            <a:r>
              <a:rPr lang="en-US" altLang="zh-CN" sz="3600" dirty="0"/>
              <a:t>2</a:t>
            </a:r>
            <a:endParaRPr lang="zh-CN" altLang="en-US" sz="3600" dirty="0"/>
          </a:p>
        </p:txBody>
      </p:sp>
      <p:sp>
        <p:nvSpPr>
          <p:cNvPr id="4" name="矩形 3"/>
          <p:cNvSpPr/>
          <p:nvPr/>
        </p:nvSpPr>
        <p:spPr>
          <a:xfrm>
            <a:off x="4467057" y="695341"/>
            <a:ext cx="7509484" cy="6247864"/>
          </a:xfrm>
          <a:prstGeom prst="rect">
            <a:avLst/>
          </a:prstGeom>
        </p:spPr>
        <p:txBody>
          <a:bodyPr wrap="square">
            <a:spAutoFit/>
          </a:bodyPr>
          <a:lstStyle/>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"E1DA7FB0-7F12-4E36-8E15-A10D7953A5DE"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"UA</a:t>
            </a:r>
            <a:r>
              <a:rPr lang="zh-CN" altLang="en-US" sz="1600" dirty="0">
                <a:solidFill>
                  <a:srgbClr val="A31515"/>
                </a:solidFill>
                <a:latin typeface="Consolas" panose="020B0609020204030204" pitchFamily="49" charset="0"/>
                <a:ea typeface="新宋体" panose="02010609030101010101" pitchFamily="49" charset="-122"/>
              </a:rPr>
              <a:t>事务记录器</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UA</a:t>
            </a:r>
            <a:r>
              <a:rPr lang="en-US" altLang="zh-CN" sz="1600" dirty="0" err="1">
                <a:solidFill>
                  <a:srgbClr val="2B91AF"/>
                </a:solidFill>
                <a:latin typeface="Consolas" panose="020B0609020204030204" pitchFamily="49" charset="0"/>
                <a:ea typeface="新宋体" panose="02010609030101010101" pitchFamily="49" charset="-122"/>
              </a:rPr>
              <a:t>Transaction</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private</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FF"/>
                </a:solidFill>
                <a:latin typeface="Consolas" panose="020B0609020204030204" pitchFamily="49" charset="0"/>
                <a:ea typeface="新宋体" panose="02010609030101010101" pitchFamily="49" charset="-122"/>
              </a:rPr>
              <a:t>        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FF"/>
                </a:solidFill>
                <a:latin typeface="Consolas" panose="020B0609020204030204" pitchFamily="49" charset="0"/>
                <a:ea typeface="新宋体" panose="02010609030101010101" pitchFamily="49" charset="-122"/>
              </a:rPr>
              <a:t>        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//insert into database;</a:t>
            </a:r>
          </a:p>
          <a:p>
            <a:r>
              <a:rPr lang="en-US" altLang="zh-CN" sz="1600" dirty="0">
                <a:solidFill>
                  <a:srgbClr val="000000"/>
                </a:solidFill>
                <a:latin typeface="Consolas" panose="020B0609020204030204" pitchFamily="49" charset="0"/>
                <a:ea typeface="新宋体" panose="02010609030101010101" pitchFamily="49" charset="-122"/>
              </a:rPr>
              <a:t>           ……</a:t>
            </a:r>
            <a:endParaRPr lang="zh-CN" altLang="en-US"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5" name="矩形 4"/>
          <p:cNvSpPr/>
          <p:nvPr/>
        </p:nvSpPr>
        <p:spPr>
          <a:xfrm>
            <a:off x="615949" y="3819273"/>
            <a:ext cx="3235160" cy="400110"/>
          </a:xfrm>
          <a:prstGeom prst="rect">
            <a:avLst/>
          </a:prstGeom>
          <a:noFill/>
        </p:spPr>
        <p:txBody>
          <a:bodyPr wrap="squar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User Agent </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事务记录</a:t>
            </a:r>
          </a:p>
        </p:txBody>
      </p:sp>
    </p:spTree>
    <p:extLst>
      <p:ext uri="{BB962C8B-B14F-4D97-AF65-F5344CB8AC3E}">
        <p14:creationId xmlns:p14="http://schemas.microsoft.com/office/powerpoint/2010/main" val="1731645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393755" y="923951"/>
            <a:ext cx="7680412" cy="819150"/>
          </a:xfrm>
        </p:spPr>
        <p:txBody>
          <a:bodyPr/>
          <a:lstStyle/>
          <a:p>
            <a:pPr eaLnBrk="1" hangingPunct="1"/>
            <a:r>
              <a:rPr lang="en-US" altLang="zh-CN" sz="3600" dirty="0"/>
              <a:t>COM</a:t>
            </a:r>
            <a:r>
              <a:rPr lang="zh-CN" altLang="en-US" sz="3600" dirty="0"/>
              <a:t>实例</a:t>
            </a:r>
            <a:r>
              <a:rPr lang="en-US" altLang="zh-CN" sz="3600" dirty="0"/>
              <a:t>-</a:t>
            </a:r>
            <a:r>
              <a:rPr lang="zh-CN" altLang="en-US" sz="3600" dirty="0"/>
              <a:t>创建</a:t>
            </a:r>
            <a:r>
              <a:rPr lang="en-US" altLang="zh-CN" sz="3600" dirty="0"/>
              <a:t>com</a:t>
            </a:r>
            <a:r>
              <a:rPr lang="zh-CN" altLang="en-US" sz="3600" dirty="0"/>
              <a:t>接口对象</a:t>
            </a:r>
          </a:p>
        </p:txBody>
      </p:sp>
      <p:sp>
        <p:nvSpPr>
          <p:cNvPr id="2" name="矩形 1"/>
          <p:cNvSpPr/>
          <p:nvPr/>
        </p:nvSpPr>
        <p:spPr>
          <a:xfrm>
            <a:off x="2583096" y="1872020"/>
            <a:ext cx="8873682" cy="4278094"/>
          </a:xfrm>
          <a:prstGeom prst="rect">
            <a:avLst/>
          </a:prstGeom>
        </p:spPr>
        <p:txBody>
          <a:bodyPr wrap="square">
            <a:spAutoFit/>
          </a:bodyPr>
          <a:lstStyle/>
          <a:p>
            <a:pPr lvl="1"/>
            <a:r>
              <a:rPr lang="en-US" altLang="zh-CN" sz="1600" dirty="0">
                <a:solidFill>
                  <a:srgbClr val="002060"/>
                </a:solidFill>
                <a:latin typeface="Consolas" panose="020B0609020204030204" pitchFamily="49" charset="0"/>
              </a:rPr>
              <a:t>public static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CreateTransaction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 null;</a:t>
            </a:r>
          </a:p>
          <a:p>
            <a:pPr lvl="2"/>
            <a:r>
              <a:rPr lang="en-US" altLang="zh-CN" sz="1600" dirty="0">
                <a:solidFill>
                  <a:srgbClr val="002060"/>
                </a:solidFill>
                <a:latin typeface="Consolas" panose="020B0609020204030204" pitchFamily="49" charset="0"/>
              </a:rPr>
              <a:t>try</a:t>
            </a:r>
          </a:p>
          <a:p>
            <a:pPr lvl="2"/>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().transaction;</a:t>
            </a:r>
          </a:p>
          <a:p>
            <a:pPr lvl="1"/>
            <a:r>
              <a:rPr lang="en-US" altLang="zh-CN" sz="1600" dirty="0">
                <a:solidFill>
                  <a:srgbClr val="002060"/>
                </a:solidFill>
                <a:latin typeface="Consolas" panose="020B0609020204030204" pitchFamily="49" charset="0"/>
              </a:rPr>
              <a:t>		Type </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Type.GetTypeFromCLSID</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object transaction = </a:t>
            </a:r>
            <a:r>
              <a:rPr lang="en-US" altLang="zh-CN" sz="1600" dirty="0" err="1">
                <a:solidFill>
                  <a:srgbClr val="002060"/>
                </a:solidFill>
                <a:latin typeface="Consolas" panose="020B0609020204030204" pitchFamily="49" charset="0"/>
              </a:rPr>
              <a:t>Activator.CreateInstance</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 transaction as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iTransaction.Connect</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transactionString</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p>
          <a:p>
            <a:pPr lvl="1"/>
            <a:r>
              <a:rPr lang="en-US" altLang="zh-CN" sz="1600" dirty="0">
                <a:solidFill>
                  <a:srgbClr val="002060"/>
                </a:solidFill>
                <a:latin typeface="Consolas" panose="020B0609020204030204" pitchFamily="49" charset="0"/>
              </a:rPr>
              <a:t>	catch (Exception ex)</a:t>
            </a:r>
          </a:p>
          <a:p>
            <a:pPr lvl="1"/>
            <a:r>
              <a:rPr lang="en-US" altLang="zh-CN" sz="1600" dirty="0">
                <a:solidFill>
                  <a:srgbClr val="002060"/>
                </a:solidFill>
                <a:latin typeface="Consolas" panose="020B0609020204030204" pitchFamily="49" charset="0"/>
              </a:rPr>
              <a:t>	{}</a:t>
            </a:r>
          </a:p>
          <a:p>
            <a:endParaRPr lang="en-US" altLang="zh-CN" sz="1600" dirty="0">
              <a:solidFill>
                <a:srgbClr val="002060"/>
              </a:solidFill>
              <a:latin typeface="Consolas" panose="020B0609020204030204" pitchFamily="49" charset="0"/>
            </a:endParaRPr>
          </a:p>
          <a:p>
            <a:r>
              <a:rPr lang="en-US" altLang="zh-CN" sz="1600" dirty="0">
                <a:solidFill>
                  <a:srgbClr val="002060"/>
                </a:solidFill>
                <a:latin typeface="Consolas" panose="020B0609020204030204" pitchFamily="49" charset="0"/>
              </a:rPr>
              <a:t>	return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a:t>
            </a:r>
          </a:p>
          <a:p>
            <a:endParaRPr lang="zh-CN" altLang="en-US" sz="1600" dirty="0">
              <a:solidFill>
                <a:srgbClr val="002060"/>
              </a:solidFill>
              <a:latin typeface="Consolas" panose="020B0609020204030204" pitchFamily="49" charset="0"/>
            </a:endParaRPr>
          </a:p>
        </p:txBody>
      </p:sp>
    </p:spTree>
    <p:extLst>
      <p:ext uri="{BB962C8B-B14F-4D97-AF65-F5344CB8AC3E}">
        <p14:creationId xmlns:p14="http://schemas.microsoft.com/office/powerpoint/2010/main" val="926781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09777" y="949441"/>
            <a:ext cx="7156174" cy="720725"/>
          </a:xfrm>
        </p:spPr>
        <p:txBody>
          <a:bodyPr/>
          <a:lstStyle/>
          <a:p>
            <a:pPr algn="ctr"/>
            <a:r>
              <a:rPr lang="en-US" altLang="zh-CN" sz="3600" dirty="0"/>
              <a:t>COM</a:t>
            </a:r>
            <a:r>
              <a:rPr lang="zh-CN" altLang="en-US" sz="3600" dirty="0"/>
              <a:t>实例</a:t>
            </a:r>
            <a:r>
              <a:rPr lang="en-US" altLang="zh-CN" sz="3600" dirty="0"/>
              <a:t>-</a:t>
            </a:r>
            <a:r>
              <a:rPr lang="zh-CN" altLang="en-US" sz="3600" dirty="0"/>
              <a:t>调用</a:t>
            </a:r>
            <a:r>
              <a:rPr lang="en-US" altLang="zh-CN" sz="3600" dirty="0"/>
              <a:t>COM</a:t>
            </a:r>
            <a:r>
              <a:rPr lang="zh-CN" altLang="en-US" sz="3600" dirty="0"/>
              <a:t>对象</a:t>
            </a:r>
          </a:p>
        </p:txBody>
      </p:sp>
      <p:pic>
        <p:nvPicPr>
          <p:cNvPr id="4" name="内容占位符 3"/>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2186608" y="2250496"/>
            <a:ext cx="7402513" cy="4190101"/>
          </a:xfrm>
          <a:prstGeom prst="rect">
            <a:avLst/>
          </a:prstGeom>
        </p:spPr>
      </p:pic>
      <p:sp>
        <p:nvSpPr>
          <p:cNvPr id="3" name="矩形 2">
            <a:extLst>
              <a:ext uri="{FF2B5EF4-FFF2-40B4-BE49-F238E27FC236}">
                <a16:creationId xmlns:a16="http://schemas.microsoft.com/office/drawing/2014/main" id="{C1B5B611-78F8-49B8-920A-295474F58CAC}"/>
              </a:ext>
            </a:extLst>
          </p:cNvPr>
          <p:cNvSpPr/>
          <p:nvPr/>
        </p:nvSpPr>
        <p:spPr>
          <a:xfrm>
            <a:off x="791309" y="1670166"/>
            <a:ext cx="4941276" cy="307777"/>
          </a:xfrm>
          <a:prstGeom prst="rect">
            <a:avLst/>
          </a:prstGeom>
        </p:spPr>
        <p:txBody>
          <a:bodyPr wrap="square">
            <a:spAutoFit/>
          </a:bodyPr>
          <a:lstStyle/>
          <a:p>
            <a:r>
              <a:rPr lang="en-US" altLang="zh-CN" dirty="0">
                <a:solidFill>
                  <a:srgbClr val="FF0000"/>
                </a:solidFill>
                <a:latin typeface="Arial" panose="020B0604020202020204" pitchFamily="34" charset="0"/>
                <a:cs typeface="Arial" panose="020B0604020202020204" pitchFamily="34" charset="0"/>
              </a:rPr>
              <a:t>https://gitee.com/principlewindows/wpfTest</a:t>
            </a:r>
            <a:endParaRPr lang="zh-CN" altLang="en-US" dirty="0">
              <a:solidFill>
                <a:srgbClr val="FF0000"/>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6914EDA1-ECB6-4335-91A2-856798F6A0A4}"/>
              </a:ext>
            </a:extLst>
          </p:cNvPr>
          <p:cNvSpPr/>
          <p:nvPr/>
        </p:nvSpPr>
        <p:spPr>
          <a:xfrm>
            <a:off x="5142592" y="6440597"/>
            <a:ext cx="6594836" cy="307777"/>
          </a:xfrm>
          <a:prstGeom prst="rect">
            <a:avLst/>
          </a:prstGeom>
        </p:spPr>
        <p:txBody>
          <a:bodyPr wrap="square">
            <a:spAutoFit/>
          </a:bodyPr>
          <a:lstStyle/>
          <a:p>
            <a:r>
              <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注意：不同 </a:t>
            </a:r>
            <a:r>
              <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platform </a:t>
            </a:r>
            <a:r>
              <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下生成的 </a:t>
            </a:r>
            <a:r>
              <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COM </a:t>
            </a:r>
            <a:r>
              <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必须使用不同的 </a:t>
            </a:r>
            <a:r>
              <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GUID </a:t>
            </a:r>
            <a:r>
              <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生成后加以注册</a:t>
            </a:r>
          </a:p>
        </p:txBody>
      </p:sp>
    </p:spTree>
    <p:extLst>
      <p:ext uri="{BB962C8B-B14F-4D97-AF65-F5344CB8AC3E}">
        <p14:creationId xmlns:p14="http://schemas.microsoft.com/office/powerpoint/2010/main" val="2888823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174099553"/>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1415390"/>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0000"/>
                  </a:solidFill>
                  <a:latin typeface="微软雅黑" panose="020B0503020204020204" pitchFamily="34" charset="-122"/>
                  <a:ea typeface="微软雅黑" panose="020B0503020204020204" pitchFamily="34" charset="-122"/>
                </a:rPr>
                <a:t>7.1 COM</a:t>
              </a:r>
              <a:r>
                <a:rPr lang="zh-CN" altLang="en-US" sz="2800" kern="1200" dirty="0">
                  <a:solidFill>
                    <a:srgbClr val="FF0000"/>
                  </a:solidFill>
                  <a:latin typeface="微软雅黑" panose="020B0503020204020204" pitchFamily="34" charset="-122"/>
                  <a:ea typeface="微软雅黑" panose="020B0503020204020204" pitchFamily="34" charset="-122"/>
                </a:rPr>
                <a:t>原理与技术简介</a:t>
              </a:r>
            </a:p>
          </p:txBody>
        </p:sp>
      </p:gr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564183250"/>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3236315"/>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7.3 COM</a:t>
              </a:r>
              <a:r>
                <a:rPr lang="zh-CN" altLang="en-US" sz="2800" dirty="0">
                  <a:solidFill>
                    <a:srgbClr val="FF0000"/>
                  </a:solidFill>
                  <a:latin typeface="微软雅黑" panose="020B0503020204020204" pitchFamily="34" charset="-122"/>
                  <a:ea typeface="微软雅黑" panose="020B0503020204020204" pitchFamily="34" charset="-122"/>
                </a:rPr>
                <a:t>技术与</a:t>
              </a:r>
              <a:r>
                <a:rPr lang="en-US" altLang="zh-CN" sz="2800" dirty="0">
                  <a:solidFill>
                    <a:srgbClr val="FF0000"/>
                  </a:solidFill>
                  <a:latin typeface="微软雅黑" panose="020B0503020204020204" pitchFamily="34" charset="-122"/>
                  <a:ea typeface="微软雅黑" panose="020B0503020204020204" pitchFamily="34" charset="-122"/>
                </a:rPr>
                <a:t>OFFICE</a:t>
              </a:r>
              <a:r>
                <a:rPr lang="zh-CN" altLang="en-US" sz="2800" dirty="0">
                  <a:solidFill>
                    <a:srgbClr val="FF0000"/>
                  </a:solidFill>
                  <a:latin typeface="微软雅黑" panose="020B0503020204020204" pitchFamily="34" charset="-122"/>
                  <a:ea typeface="微软雅黑" panose="020B0503020204020204" pitchFamily="34" charset="-122"/>
                </a:rPr>
                <a:t>对象</a:t>
              </a:r>
            </a:p>
          </p:txBody>
        </p:sp>
      </p:grpSp>
    </p:spTree>
    <p:extLst>
      <p:ext uri="{BB962C8B-B14F-4D97-AF65-F5344CB8AC3E}">
        <p14:creationId xmlns:p14="http://schemas.microsoft.com/office/powerpoint/2010/main" val="133234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 name="Picture 20" descr="https://timgsa.baidu.com/timg?image&amp;quality=80&amp;size=b9999_10000&amp;sec=1568430804050&amp;di=58a2f1a1241b7885eeea8ddec6920e4c&amp;imgtype=0&amp;src=http%3A%2F%2Fdingyue.ws.126.net%2FRKzdbIkNGpBHsYnRoHbEEI2XReLGGUm3rqxZ6LsSmDJ9W155325449018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83147" y="5380991"/>
            <a:ext cx="2288517" cy="135676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s://timgsa.baidu.com/timg?image&amp;quality=80&amp;size=b9999_10000&amp;sec=1568430345393&amp;di=7ade82bf6790b2ef4df840fd7867a5b5&amp;imgtype=0&amp;src=http%3A%2F%2Fwx4.sinaimg.cn%2Flarge%2F70f3e795gy1g3h4ryd323j20fa08ltb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3782" y="5380991"/>
            <a:ext cx="2414951" cy="135676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timgsa.baidu.com/timg?image&amp;quality=80&amp;size=b9999_10000&amp;sec=1568430296063&amp;di=2d1023ac7d676ac01b452395cb0404a7&amp;imgtype=0&amp;src=http%3A%2F%2Fmedia.zenfs.com%2Fzh-Hant-HK%2FNews%2FUnwire.hk%2Foffice_2016.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00594" y="4553517"/>
            <a:ext cx="2030922" cy="114311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timgsa.baidu.com/timg?image&amp;quality=80&amp;size=b9999_10000&amp;sec=1568430204154&amp;di=5732c6397cfb3842dcb2a12090b24b32&amp;imgtype=0&amp;src=http%3A%2F%2Fwww.bjjyhx.cn%2Fupload%2Fimages%2F20171017_10031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1589" y="4449557"/>
            <a:ext cx="2391878" cy="239187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timgsa.baidu.com/timg?image&amp;quality=80&amp;size=b9999_10000&amp;sec=1568430143528&amp;di=277b9fe5a0a0c31cbd0ace899ffa41a9&amp;imgtype=0&amp;src=http%3A%2F%2Fs2.sinaimg.cn%2Fmw690%2F001vf9YFgy6SCioTDWxd1%2669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00593" y="2961869"/>
            <a:ext cx="2030923" cy="150131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timgsa.baidu.com/timg?image&amp;quality=80&amp;size=b9999_10000&amp;sec=1568430102344&amp;di=541a4f9f1c18b1717c3cd1b1a649da8c&amp;imgtype=0&amp;src=http%3A%2F%2Fwww.285868.com%2Fuploadfile%2F2017%2F1113%2F2017111311284811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589" y="2856434"/>
            <a:ext cx="2391878" cy="150581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timgsa.baidu.com/timg?image&amp;quality=80&amp;size=b9999_10000&amp;sec=1568430034342&amp;di=4b3d82b3e1f705a4718c5063e050e4d3&amp;imgtype=0&amp;src=http%3A%2F%2Fwww.officezhushou.com%2Fuploads%2Fallimg%2F1408%2F1-140S1104159104.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500593" y="1742562"/>
            <a:ext cx="2030923" cy="112254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timgsa.baidu.com/timg?image&amp;quality=80&amp;size=b9999_10000&amp;sec=1568429837862&amp;di=6154eb6e433dcdc278d96753cf35d956&amp;imgtype=0&amp;src=http%3A%2F%2Fwww.cool80.com%2Fimg.cool80%2Fi%2Flogo%2Fsoftware%2FOfficexp.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589" y="419660"/>
            <a:ext cx="2391878" cy="2349470"/>
          </a:xfrm>
          <a:prstGeom prst="rect">
            <a:avLst/>
          </a:prstGeom>
          <a:noFill/>
          <a:extLst>
            <a:ext uri="{909E8E84-426E-40DD-AFC4-6F175D3DCCD1}">
              <a14:hiddenFill xmlns:a14="http://schemas.microsoft.com/office/drawing/2010/main">
                <a:solidFill>
                  <a:srgbClr val="FFFFFF"/>
                </a:solidFill>
              </a14:hiddenFill>
            </a:ext>
          </a:extLst>
        </p:spPr>
      </p:pic>
      <p:sp>
        <p:nvSpPr>
          <p:cNvPr id="9219" name="Rectangle 2"/>
          <p:cNvSpPr>
            <a:spLocks noGrp="1" noChangeArrowheads="1"/>
          </p:cNvSpPr>
          <p:nvPr>
            <p:ph type="title" idx="4294967295"/>
          </p:nvPr>
        </p:nvSpPr>
        <p:spPr>
          <a:xfrm>
            <a:off x="2721539" y="925859"/>
            <a:ext cx="7347005" cy="720725"/>
          </a:xfrm>
        </p:spPr>
        <p:txBody>
          <a:bodyPr/>
          <a:lstStyle/>
          <a:p>
            <a:pPr algn="ctr" eaLnBrk="1" hangingPunct="1"/>
            <a:r>
              <a:rPr lang="en-US" altLang="zh-CN" sz="3600" dirty="0"/>
              <a:t>COM</a:t>
            </a:r>
            <a:r>
              <a:rPr lang="zh-CN" altLang="en-US" sz="3600" dirty="0"/>
              <a:t>技术与</a:t>
            </a:r>
            <a:r>
              <a:rPr lang="en-US" altLang="zh-CN" sz="3600" dirty="0"/>
              <a:t>Office</a:t>
            </a:r>
            <a:r>
              <a:rPr lang="zh-CN" altLang="en-US" sz="3600" dirty="0"/>
              <a:t>对象简介</a:t>
            </a:r>
          </a:p>
        </p:txBody>
      </p:sp>
      <p:sp>
        <p:nvSpPr>
          <p:cNvPr id="9220" name="Rectangle 3"/>
          <p:cNvSpPr>
            <a:spLocks noGrp="1" noChangeArrowheads="1"/>
          </p:cNvSpPr>
          <p:nvPr>
            <p:ph type="body" idx="4294967295"/>
          </p:nvPr>
        </p:nvSpPr>
        <p:spPr>
          <a:xfrm>
            <a:off x="3232048" y="1882141"/>
            <a:ext cx="7410615" cy="3498850"/>
          </a:xfrm>
          <a:prstGeom prst="rect">
            <a:avLst/>
          </a:prstGeom>
        </p:spPr>
        <p:txBody>
          <a:bodyPr>
            <a:normAutofit/>
          </a:bodyPr>
          <a:lstStyle/>
          <a:p>
            <a:pPr>
              <a:buFont typeface="Wingdings" panose="05000000000000000000" pitchFamily="2" charset="2"/>
              <a:buChar char="p"/>
            </a:pPr>
            <a:r>
              <a:rPr lang="en-US" altLang="zh-CN" sz="2800" dirty="0"/>
              <a:t>  Office2003</a:t>
            </a:r>
            <a:r>
              <a:rPr lang="zh-CN" altLang="en-US" sz="2800" dirty="0"/>
              <a:t>对应的</a:t>
            </a:r>
            <a:r>
              <a:rPr lang="en-US" altLang="zh-CN" sz="2800" dirty="0"/>
              <a:t>office11</a:t>
            </a:r>
          </a:p>
          <a:p>
            <a:pPr>
              <a:buFont typeface="Wingdings" panose="05000000000000000000" pitchFamily="2" charset="2"/>
              <a:buChar char="p"/>
            </a:pPr>
            <a:r>
              <a:rPr lang="en-US" altLang="zh-CN" sz="2800" dirty="0"/>
              <a:t>  Office2007</a:t>
            </a:r>
            <a:r>
              <a:rPr lang="zh-CN" altLang="en-US" sz="2800" dirty="0"/>
              <a:t>对应的</a:t>
            </a:r>
            <a:r>
              <a:rPr lang="en-US" altLang="zh-CN" sz="2800" dirty="0"/>
              <a:t>office12</a:t>
            </a:r>
          </a:p>
          <a:p>
            <a:pPr>
              <a:buFont typeface="Wingdings" panose="05000000000000000000" pitchFamily="2" charset="2"/>
              <a:buChar char="p"/>
            </a:pPr>
            <a:r>
              <a:rPr lang="en-US" altLang="zh-CN" sz="2800" dirty="0"/>
              <a:t>  Office2010</a:t>
            </a:r>
            <a:r>
              <a:rPr lang="zh-CN" altLang="en-US" sz="2800" dirty="0"/>
              <a:t>对应的</a:t>
            </a:r>
            <a:r>
              <a:rPr lang="en-US" altLang="zh-CN" sz="2800" dirty="0"/>
              <a:t>office14</a:t>
            </a:r>
          </a:p>
          <a:p>
            <a:pPr>
              <a:buFont typeface="Wingdings" panose="05000000000000000000" pitchFamily="2" charset="2"/>
              <a:buChar char="p"/>
            </a:pPr>
            <a:r>
              <a:rPr lang="en-US" altLang="zh-CN" sz="2800" dirty="0"/>
              <a:t>  Office2013</a:t>
            </a:r>
            <a:r>
              <a:rPr lang="zh-CN" altLang="en-US" sz="2800" dirty="0"/>
              <a:t>对应的</a:t>
            </a:r>
            <a:r>
              <a:rPr lang="en-US" altLang="zh-CN" sz="2800" dirty="0"/>
              <a:t>office15</a:t>
            </a:r>
          </a:p>
          <a:p>
            <a:pPr>
              <a:buFont typeface="Wingdings" panose="05000000000000000000" pitchFamily="2" charset="2"/>
              <a:buChar char="p"/>
            </a:pPr>
            <a:r>
              <a:rPr lang="en-US" altLang="zh-CN" sz="2800" dirty="0"/>
              <a:t>  Office2016</a:t>
            </a:r>
            <a:r>
              <a:rPr lang="zh-CN" altLang="en-US" sz="2800" dirty="0"/>
              <a:t>对应的</a:t>
            </a:r>
            <a:r>
              <a:rPr lang="en-US" altLang="zh-CN" sz="2800" dirty="0"/>
              <a:t>office16</a:t>
            </a:r>
          </a:p>
          <a:p>
            <a:pPr>
              <a:buFont typeface="Wingdings" panose="05000000000000000000" pitchFamily="2" charset="2"/>
              <a:buChar char="p"/>
            </a:pPr>
            <a:r>
              <a:rPr lang="zh-CN" altLang="en-US" sz="2800" dirty="0"/>
              <a:t>  不具备跨平台特性</a:t>
            </a:r>
          </a:p>
        </p:txBody>
      </p:sp>
      <p:sp>
        <p:nvSpPr>
          <p:cNvPr id="12" name="Text Box 5">
            <a:extLst>
              <a:ext uri="{FF2B5EF4-FFF2-40B4-BE49-F238E27FC236}">
                <a16:creationId xmlns:a16="http://schemas.microsoft.com/office/drawing/2014/main" id="{F0576FC9-CEE8-4A76-8FD4-FEEB28476190}"/>
              </a:ext>
            </a:extLst>
          </p:cNvPr>
          <p:cNvSpPr txBox="1">
            <a:spLocks noChangeArrowheads="1"/>
          </p:cNvSpPr>
          <p:nvPr/>
        </p:nvSpPr>
        <p:spPr bwMode="auto">
          <a:xfrm>
            <a:off x="3397432" y="4893881"/>
            <a:ext cx="59377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dirty="0">
                <a:solidFill>
                  <a:srgbClr val="FF0000"/>
                </a:solidFill>
                <a:latin typeface="微软雅黑" panose="020B0503020204020204" pitchFamily="34" charset="-122"/>
                <a:ea typeface="微软雅黑" panose="020B0503020204020204" pitchFamily="34" charset="-122"/>
              </a:rPr>
              <a:t>能否在</a:t>
            </a:r>
            <a:r>
              <a:rPr lang="en-US" altLang="zh-CN" sz="1800" dirty="0">
                <a:solidFill>
                  <a:srgbClr val="FF0000"/>
                </a:solidFill>
                <a:latin typeface="微软雅黑" panose="020B0503020204020204" pitchFamily="34" charset="-122"/>
                <a:ea typeface="微软雅黑" panose="020B0503020204020204" pitchFamily="34" charset="-122"/>
              </a:rPr>
              <a:t>VS2019 Community</a:t>
            </a:r>
            <a:r>
              <a:rPr lang="zh-CN" altLang="en-US" sz="1800" dirty="0">
                <a:solidFill>
                  <a:srgbClr val="FF0000"/>
                </a:solidFill>
                <a:latin typeface="微软雅黑" panose="020B0503020204020204" pitchFamily="34" charset="-122"/>
                <a:ea typeface="微软雅黑" panose="020B0503020204020204" pitchFamily="34" charset="-122"/>
              </a:rPr>
              <a:t>中调用</a:t>
            </a:r>
            <a:r>
              <a:rPr lang="en-US" altLang="zh-CN" sz="1800" dirty="0">
                <a:solidFill>
                  <a:srgbClr val="FF0000"/>
                </a:solidFill>
                <a:latin typeface="微软雅黑" panose="020B0503020204020204" pitchFamily="34" charset="-122"/>
                <a:ea typeface="微软雅黑" panose="020B0503020204020204" pitchFamily="34" charset="-122"/>
              </a:rPr>
              <a:t>Office2019</a:t>
            </a:r>
            <a:r>
              <a:rPr lang="zh-CN" altLang="en-US" sz="1800" dirty="0">
                <a:solidFill>
                  <a:srgbClr val="FF0000"/>
                </a:solidFill>
                <a:latin typeface="微软雅黑" panose="020B0503020204020204" pitchFamily="34" charset="-122"/>
                <a:ea typeface="微软雅黑" panose="020B0503020204020204" pitchFamily="34" charset="-122"/>
              </a:rPr>
              <a:t>的对象 ？</a:t>
            </a:r>
          </a:p>
        </p:txBody>
      </p:sp>
    </p:spTree>
    <p:extLst>
      <p:ext uri="{BB962C8B-B14F-4D97-AF65-F5344CB8AC3E}">
        <p14:creationId xmlns:p14="http://schemas.microsoft.com/office/powerpoint/2010/main" val="4030763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68917" y="410662"/>
            <a:ext cx="5152445" cy="803275"/>
          </a:xfrm>
        </p:spPr>
        <p:txBody>
          <a:bodyPr/>
          <a:lstStyle/>
          <a:p>
            <a:pPr eaLnBrk="1" hangingPunct="1"/>
            <a:r>
              <a:rPr lang="en-US" altLang="zh-CN" dirty="0"/>
              <a:t>Word</a:t>
            </a:r>
            <a:r>
              <a:rPr lang="zh-CN" altLang="en-US" dirty="0"/>
              <a:t>对象模型概述</a:t>
            </a:r>
          </a:p>
        </p:txBody>
      </p:sp>
      <p:sp>
        <p:nvSpPr>
          <p:cNvPr id="10244" name="Rectangle 3"/>
          <p:cNvSpPr>
            <a:spLocks noGrp="1" noChangeArrowheads="1"/>
          </p:cNvSpPr>
          <p:nvPr>
            <p:ph type="body" idx="4294967295"/>
          </p:nvPr>
        </p:nvSpPr>
        <p:spPr>
          <a:xfrm>
            <a:off x="1779058" y="1417936"/>
            <a:ext cx="3860800" cy="4483889"/>
          </a:xfrm>
          <a:prstGeom prst="rect">
            <a:avLst/>
          </a:prstGeom>
        </p:spPr>
        <p:txBody>
          <a:bodyPr>
            <a:normAutofit/>
          </a:bodyPr>
          <a:lstStyle/>
          <a:p>
            <a:pPr eaLnBrk="1" hangingPunct="1">
              <a:buFont typeface="Wingdings" panose="05000000000000000000" pitchFamily="2" charset="2"/>
              <a:buChar char="p"/>
            </a:pPr>
            <a:r>
              <a:rPr lang="en-US" altLang="zh-CN" sz="3200" dirty="0"/>
              <a:t>  Application</a:t>
            </a:r>
            <a:r>
              <a:rPr lang="zh-CN" altLang="en-US" sz="3200" dirty="0"/>
              <a:t>对象</a:t>
            </a:r>
          </a:p>
          <a:p>
            <a:pPr eaLnBrk="1" hangingPunct="1">
              <a:buFont typeface="Wingdings" panose="05000000000000000000" pitchFamily="2" charset="2"/>
              <a:buChar char="p"/>
            </a:pPr>
            <a:r>
              <a:rPr lang="en-US" altLang="zh-CN" sz="3200" dirty="0"/>
              <a:t>  Document</a:t>
            </a:r>
            <a:r>
              <a:rPr lang="zh-CN" altLang="en-US" sz="3200" dirty="0"/>
              <a:t>对象</a:t>
            </a:r>
          </a:p>
          <a:p>
            <a:pPr eaLnBrk="1" hangingPunct="1">
              <a:buFont typeface="Wingdings" panose="05000000000000000000" pitchFamily="2" charset="2"/>
              <a:buChar char="p"/>
            </a:pPr>
            <a:r>
              <a:rPr lang="en-US" altLang="zh-CN" sz="3200" dirty="0"/>
              <a:t>  Selection</a:t>
            </a:r>
            <a:r>
              <a:rPr lang="zh-CN" altLang="en-US" sz="3200" dirty="0"/>
              <a:t>对象</a:t>
            </a:r>
          </a:p>
          <a:p>
            <a:pPr eaLnBrk="1" hangingPunct="1">
              <a:buFont typeface="Wingdings" panose="05000000000000000000" pitchFamily="2" charset="2"/>
              <a:buChar char="p"/>
            </a:pPr>
            <a:r>
              <a:rPr lang="en-US" altLang="zh-CN" sz="3200" dirty="0"/>
              <a:t>  Section</a:t>
            </a:r>
            <a:r>
              <a:rPr lang="zh-CN" altLang="en-US" sz="3200" dirty="0"/>
              <a:t>对象</a:t>
            </a:r>
            <a:endParaRPr lang="en-US" altLang="zh-CN" sz="3200" dirty="0"/>
          </a:p>
          <a:p>
            <a:pPr eaLnBrk="1" hangingPunct="1">
              <a:buFont typeface="Wingdings" panose="05000000000000000000" pitchFamily="2" charset="2"/>
              <a:buChar char="p"/>
            </a:pPr>
            <a:r>
              <a:rPr lang="en-US" altLang="zh-CN" sz="3200" dirty="0"/>
              <a:t>  Paragraph </a:t>
            </a:r>
            <a:r>
              <a:rPr lang="zh-CN" altLang="en-US" sz="3200" dirty="0"/>
              <a:t>对象</a:t>
            </a:r>
          </a:p>
          <a:p>
            <a:pPr eaLnBrk="1" hangingPunct="1">
              <a:buFont typeface="Wingdings" panose="05000000000000000000" pitchFamily="2" charset="2"/>
              <a:buChar char="p"/>
            </a:pPr>
            <a:r>
              <a:rPr lang="en-US" altLang="zh-CN" sz="3200" dirty="0"/>
              <a:t>  Range</a:t>
            </a:r>
            <a:r>
              <a:rPr lang="zh-CN" altLang="en-US" sz="3200" dirty="0"/>
              <a:t>对象</a:t>
            </a:r>
            <a:endParaRPr lang="en-US" altLang="zh-CN" sz="3200" dirty="0"/>
          </a:p>
          <a:p>
            <a:pPr eaLnBrk="1" hangingPunct="1">
              <a:buFont typeface="Wingdings" panose="05000000000000000000" pitchFamily="2" charset="2"/>
              <a:buChar char="p"/>
            </a:pPr>
            <a:r>
              <a:rPr lang="en-US" altLang="zh-CN" sz="3200" dirty="0"/>
              <a:t>  Table</a:t>
            </a:r>
            <a:r>
              <a:rPr lang="zh-CN" altLang="en-US" sz="3200" dirty="0"/>
              <a:t>对象</a:t>
            </a:r>
          </a:p>
          <a:p>
            <a:pPr eaLnBrk="1" hangingPunct="1">
              <a:buFont typeface="Wingdings" panose="05000000000000000000" pitchFamily="2" charset="2"/>
              <a:buChar char="p"/>
            </a:pPr>
            <a:r>
              <a:rPr lang="en-US" altLang="zh-CN" sz="3200" dirty="0"/>
              <a:t>  Bookmark</a:t>
            </a:r>
            <a:r>
              <a:rPr lang="zh-CN" altLang="en-US" sz="3200" dirty="0"/>
              <a:t>对象</a:t>
            </a:r>
            <a:r>
              <a:rPr lang="en-US" altLang="zh-CN" sz="3200" dirty="0"/>
              <a:t>  </a:t>
            </a:r>
            <a:endParaRPr lang="zh-CN" altLang="en-US" sz="3200" dirty="0"/>
          </a:p>
        </p:txBody>
      </p:sp>
      <p:pic>
        <p:nvPicPr>
          <p:cNvPr id="10245" name="Picture 4" descr="COM-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5148" y="1580650"/>
            <a:ext cx="20669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5"/>
          <p:cNvSpPr txBox="1">
            <a:spLocks noChangeArrowheads="1"/>
          </p:cNvSpPr>
          <p:nvPr/>
        </p:nvSpPr>
        <p:spPr bwMode="auto">
          <a:xfrm>
            <a:off x="3709458" y="6312988"/>
            <a:ext cx="429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dirty="0">
                <a:latin typeface="微软雅黑" panose="020B0503020204020204" pitchFamily="34" charset="-122"/>
                <a:ea typeface="微软雅黑" panose="020B0503020204020204" pitchFamily="34" charset="-122"/>
              </a:rPr>
              <a:t>可以通过多种方式来访问相同类型的对象</a:t>
            </a:r>
          </a:p>
        </p:txBody>
      </p:sp>
    </p:spTree>
    <p:extLst>
      <p:ext uri="{BB962C8B-B14F-4D97-AF65-F5344CB8AC3E}">
        <p14:creationId xmlns:p14="http://schemas.microsoft.com/office/powerpoint/2010/main" val="989784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563213" y="1217828"/>
            <a:ext cx="5287617" cy="969962"/>
          </a:xfrm>
        </p:spPr>
        <p:txBody>
          <a:bodyPr/>
          <a:lstStyle/>
          <a:p>
            <a:pPr eaLnBrk="1" hangingPunct="1"/>
            <a:r>
              <a:rPr lang="en-US" altLang="zh-CN" dirty="0"/>
              <a:t>Application</a:t>
            </a:r>
            <a:r>
              <a:rPr lang="zh-CN" altLang="en-US" dirty="0"/>
              <a:t>对象</a:t>
            </a:r>
          </a:p>
        </p:txBody>
      </p:sp>
      <p:sp>
        <p:nvSpPr>
          <p:cNvPr id="11268" name="Rectangle 3"/>
          <p:cNvSpPr>
            <a:spLocks noGrp="1" noChangeArrowheads="1"/>
          </p:cNvSpPr>
          <p:nvPr>
            <p:ph type="body" idx="4294967295"/>
          </p:nvPr>
        </p:nvSpPr>
        <p:spPr>
          <a:xfrm>
            <a:off x="1485866" y="2680429"/>
            <a:ext cx="9304338" cy="2217738"/>
          </a:xfrm>
          <a:prstGeom prst="rect">
            <a:avLst/>
          </a:prstGeom>
        </p:spPr>
        <p:txBody>
          <a:bodyPr>
            <a:normAutofit/>
          </a:bodyPr>
          <a:lstStyle/>
          <a:p>
            <a:pPr eaLnBrk="1" hangingPunct="1">
              <a:buFont typeface="Wingdings" panose="05000000000000000000" pitchFamily="2" charset="2"/>
              <a:buChar char="p"/>
            </a:pPr>
            <a:r>
              <a:rPr lang="en-US" altLang="zh-CN" sz="3200" dirty="0"/>
              <a:t>  Application </a:t>
            </a:r>
            <a:r>
              <a:rPr lang="zh-CN" altLang="en-US" sz="3200" dirty="0"/>
              <a:t>对象表示整个</a:t>
            </a:r>
            <a:r>
              <a:rPr lang="en-US" altLang="zh-CN" sz="3200" dirty="0"/>
              <a:t>word</a:t>
            </a:r>
            <a:r>
              <a:rPr lang="zh-CN" altLang="en-US" sz="3200" dirty="0"/>
              <a:t>应用程序的进程，例：</a:t>
            </a:r>
            <a:r>
              <a:rPr lang="en-US" altLang="zh-CN" sz="3200" dirty="0"/>
              <a:t>winword.exe</a:t>
            </a:r>
            <a:endParaRPr lang="zh-CN" altLang="en-US" sz="3200" dirty="0"/>
          </a:p>
          <a:p>
            <a:pPr eaLnBrk="1" hangingPunct="1">
              <a:buFont typeface="Wingdings" panose="05000000000000000000" pitchFamily="2" charset="2"/>
              <a:buChar char="p"/>
            </a:pPr>
            <a:r>
              <a:rPr lang="zh-CN" altLang="en-US" sz="3200" dirty="0"/>
              <a:t>  使用该对象的属性和方法来控制 </a:t>
            </a:r>
            <a:r>
              <a:rPr lang="en-US" altLang="zh-CN" sz="3200" dirty="0"/>
              <a:t>Word </a:t>
            </a:r>
            <a:r>
              <a:rPr lang="zh-CN" altLang="en-US" sz="3200" dirty="0"/>
              <a:t>环境。 </a:t>
            </a:r>
          </a:p>
          <a:p>
            <a:pPr eaLnBrk="1" hangingPunct="1">
              <a:buFont typeface="Wingdings" panose="05000000000000000000" pitchFamily="2" charset="2"/>
              <a:buChar char="p"/>
            </a:pPr>
            <a:endParaRPr lang="zh-CN" altLang="en-US" sz="3200" dirty="0"/>
          </a:p>
          <a:p>
            <a:pPr eaLnBrk="1" hangingPunct="1">
              <a:buFont typeface="Wingdings" panose="05000000000000000000" pitchFamily="2" charset="2"/>
              <a:buChar char="p"/>
            </a:pPr>
            <a:endParaRPr lang="en-US" altLang="zh-CN" sz="3200" dirty="0"/>
          </a:p>
        </p:txBody>
      </p:sp>
    </p:spTree>
    <p:extLst>
      <p:ext uri="{BB962C8B-B14F-4D97-AF65-F5344CB8AC3E}">
        <p14:creationId xmlns:p14="http://schemas.microsoft.com/office/powerpoint/2010/main" val="2367408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2223555" y="1626333"/>
            <a:ext cx="4929809" cy="830263"/>
          </a:xfrm>
        </p:spPr>
        <p:txBody>
          <a:bodyPr/>
          <a:lstStyle/>
          <a:p>
            <a:pPr eaLnBrk="1" hangingPunct="1"/>
            <a:r>
              <a:rPr lang="en-US" altLang="zh-CN" sz="3200" dirty="0"/>
              <a:t> Document </a:t>
            </a:r>
            <a:r>
              <a:rPr lang="zh-CN" altLang="en-US" sz="3200" dirty="0"/>
              <a:t>对象</a:t>
            </a:r>
          </a:p>
        </p:txBody>
      </p:sp>
      <p:sp>
        <p:nvSpPr>
          <p:cNvPr id="12292" name="Rectangle 3"/>
          <p:cNvSpPr>
            <a:spLocks noGrp="1" noChangeArrowheads="1"/>
          </p:cNvSpPr>
          <p:nvPr>
            <p:ph type="body" idx="4294967295"/>
          </p:nvPr>
        </p:nvSpPr>
        <p:spPr>
          <a:xfrm>
            <a:off x="2361537" y="2739653"/>
            <a:ext cx="7758113" cy="1135062"/>
          </a:xfrm>
          <a:prstGeom prst="rect">
            <a:avLst/>
          </a:prstGeom>
        </p:spPr>
        <p:txBody>
          <a:bodyPr/>
          <a:lstStyle/>
          <a:p>
            <a:pPr eaLnBrk="1" hangingPunct="1"/>
            <a:r>
              <a:rPr lang="en-US" altLang="zh-CN" sz="2800" dirty="0"/>
              <a:t>  </a:t>
            </a:r>
            <a:r>
              <a:rPr lang="en-US" altLang="zh-CN" sz="2800" dirty="0" err="1"/>
              <a:t>Microsoft.Office.Interop.</a:t>
            </a:r>
            <a:r>
              <a:rPr lang="en-US" altLang="zh-CN" sz="2800" dirty="0" err="1">
                <a:solidFill>
                  <a:srgbClr val="FF0000"/>
                </a:solidFill>
              </a:rPr>
              <a:t>Word</a:t>
            </a:r>
            <a:r>
              <a:rPr lang="en-US" altLang="zh-CN" sz="2800" dirty="0" err="1"/>
              <a:t>.Document</a:t>
            </a:r>
            <a:r>
              <a:rPr lang="en-US" altLang="zh-CN" sz="2800" dirty="0"/>
              <a:t> </a:t>
            </a:r>
          </a:p>
          <a:p>
            <a:pPr eaLnBrk="1" hangingPunct="1"/>
            <a:r>
              <a:rPr lang="zh-CN" altLang="en-US" sz="2800" dirty="0"/>
              <a:t>  代表一个文档</a:t>
            </a:r>
          </a:p>
          <a:p>
            <a:pPr eaLnBrk="1" hangingPunct="1"/>
            <a:endParaRPr lang="en-US" altLang="zh-CN" sz="2800" dirty="0"/>
          </a:p>
        </p:txBody>
      </p:sp>
    </p:spTree>
    <p:extLst>
      <p:ext uri="{BB962C8B-B14F-4D97-AF65-F5344CB8AC3E}">
        <p14:creationId xmlns:p14="http://schemas.microsoft.com/office/powerpoint/2010/main" val="2214926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228339" y="1285766"/>
            <a:ext cx="4277802" cy="795338"/>
          </a:xfrm>
        </p:spPr>
        <p:txBody>
          <a:bodyPr/>
          <a:lstStyle/>
          <a:p>
            <a:pPr eaLnBrk="1" hangingPunct="1"/>
            <a:r>
              <a:rPr lang="en-US" altLang="zh-CN" sz="3200" dirty="0"/>
              <a:t>Selection</a:t>
            </a:r>
            <a:r>
              <a:rPr lang="zh-CN" altLang="en-US" sz="3200" dirty="0"/>
              <a:t>对象</a:t>
            </a:r>
          </a:p>
        </p:txBody>
      </p:sp>
      <p:sp>
        <p:nvSpPr>
          <p:cNvPr id="13316" name="Rectangle 3"/>
          <p:cNvSpPr>
            <a:spLocks noGrp="1" noChangeArrowheads="1"/>
          </p:cNvSpPr>
          <p:nvPr>
            <p:ph type="body" idx="4294967295"/>
          </p:nvPr>
        </p:nvSpPr>
        <p:spPr>
          <a:xfrm>
            <a:off x="2602613" y="2461806"/>
            <a:ext cx="8296275" cy="2654104"/>
          </a:xfrm>
          <a:prstGeom prst="rect">
            <a:avLst/>
          </a:prstGeom>
        </p:spPr>
        <p:txBody>
          <a:bodyPr>
            <a:normAutofit/>
          </a:bodyPr>
          <a:lstStyle/>
          <a:p>
            <a:pPr eaLnBrk="1" hangingPunct="1">
              <a:buFont typeface="Wingdings" panose="05000000000000000000" pitchFamily="2" charset="2"/>
              <a:buChar char="p"/>
            </a:pPr>
            <a:r>
              <a:rPr lang="en-US" altLang="zh-CN" sz="2800" dirty="0"/>
              <a:t>  </a:t>
            </a:r>
            <a:r>
              <a:rPr lang="zh-CN" altLang="en-US" sz="2800" dirty="0"/>
              <a:t>表示当前选择的区域</a:t>
            </a:r>
            <a:endParaRPr lang="en-US" altLang="zh-CN" sz="2800" dirty="0"/>
          </a:p>
          <a:p>
            <a:pPr lvl="1"/>
            <a:r>
              <a:rPr lang="zh-CN" altLang="en-US" sz="2000" dirty="0"/>
              <a:t>  在 </a:t>
            </a:r>
            <a:r>
              <a:rPr lang="en-US" altLang="zh-CN" sz="2000" dirty="0"/>
              <a:t>Word </a:t>
            </a:r>
            <a:r>
              <a:rPr lang="zh-CN" altLang="en-US" sz="2000" dirty="0"/>
              <a:t>用户界面中执行某项操作（例如，对文本进行加粗）时，应首先选择或突出显示文本，然后应用格式设置</a:t>
            </a:r>
            <a:endParaRPr lang="en-US" altLang="zh-CN" sz="2000" dirty="0"/>
          </a:p>
          <a:p>
            <a:pPr eaLnBrk="1" hangingPunct="1">
              <a:buFont typeface="Wingdings" panose="05000000000000000000" pitchFamily="2" charset="2"/>
              <a:buChar char="p"/>
            </a:pPr>
            <a:r>
              <a:rPr lang="en-US" altLang="zh-CN" sz="2800" dirty="0"/>
              <a:t>  Selection </a:t>
            </a:r>
            <a:r>
              <a:rPr lang="zh-CN" altLang="en-US" sz="2800" dirty="0"/>
              <a:t>对象始终存在于文档中</a:t>
            </a:r>
            <a:endParaRPr lang="en-US" altLang="zh-CN" sz="2800" dirty="0"/>
          </a:p>
          <a:p>
            <a:pPr lvl="1"/>
            <a:r>
              <a:rPr lang="zh-CN" altLang="en-US" sz="2000" dirty="0"/>
              <a:t>  如果当前未选中任何对象，则它表示插入点</a:t>
            </a:r>
            <a:endParaRPr lang="en-US" altLang="zh-CN" sz="2000" dirty="0"/>
          </a:p>
          <a:p>
            <a:pPr lvl="1"/>
            <a:r>
              <a:rPr lang="en-US" altLang="zh-CN" sz="2000" dirty="0"/>
              <a:t>  </a:t>
            </a:r>
            <a:r>
              <a:rPr lang="zh-CN" altLang="en-US" sz="2000" dirty="0"/>
              <a:t>也可以是不连续的多个文本块</a:t>
            </a:r>
          </a:p>
        </p:txBody>
      </p:sp>
    </p:spTree>
    <p:extLst>
      <p:ext uri="{BB962C8B-B14F-4D97-AF65-F5344CB8AC3E}">
        <p14:creationId xmlns:p14="http://schemas.microsoft.com/office/powerpoint/2010/main" val="2124792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2563268" y="1525840"/>
            <a:ext cx="4929809" cy="727075"/>
          </a:xfrm>
        </p:spPr>
        <p:txBody>
          <a:bodyPr/>
          <a:lstStyle/>
          <a:p>
            <a:pPr eaLnBrk="1" hangingPunct="1"/>
            <a:r>
              <a:rPr lang="en-US" altLang="zh-CN" sz="3200" dirty="0"/>
              <a:t>Paragraph </a:t>
            </a:r>
            <a:r>
              <a:rPr lang="zh-CN" altLang="en-US" sz="3200" dirty="0"/>
              <a:t>对象</a:t>
            </a:r>
          </a:p>
        </p:txBody>
      </p:sp>
      <p:sp>
        <p:nvSpPr>
          <p:cNvPr id="14340" name="Rectangle 3"/>
          <p:cNvSpPr>
            <a:spLocks noGrp="1" noChangeArrowheads="1"/>
          </p:cNvSpPr>
          <p:nvPr>
            <p:ph type="body" idx="4294967295"/>
          </p:nvPr>
        </p:nvSpPr>
        <p:spPr>
          <a:xfrm>
            <a:off x="2563268" y="2581105"/>
            <a:ext cx="7380288" cy="695325"/>
          </a:xfrm>
          <a:prstGeom prst="rect">
            <a:avLst/>
          </a:prstGeom>
        </p:spPr>
        <p:txBody>
          <a:bodyPr>
            <a:normAutofit/>
          </a:bodyPr>
          <a:lstStyle/>
          <a:p>
            <a:pPr eaLnBrk="1" hangingPunct="1"/>
            <a:r>
              <a:rPr lang="en-US" altLang="zh-CN" sz="2000" dirty="0"/>
              <a:t>  </a:t>
            </a:r>
            <a:r>
              <a:rPr lang="zh-CN" altLang="en-US" sz="2000" dirty="0"/>
              <a:t>单个文本段落</a:t>
            </a:r>
          </a:p>
        </p:txBody>
      </p:sp>
    </p:spTree>
    <p:extLst>
      <p:ext uri="{BB962C8B-B14F-4D97-AF65-F5344CB8AC3E}">
        <p14:creationId xmlns:p14="http://schemas.microsoft.com/office/powerpoint/2010/main" val="2574353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2015382" y="1456675"/>
            <a:ext cx="4786685" cy="658812"/>
          </a:xfrm>
        </p:spPr>
        <p:txBody>
          <a:bodyPr/>
          <a:lstStyle/>
          <a:p>
            <a:pPr eaLnBrk="1" hangingPunct="1"/>
            <a:r>
              <a:rPr lang="en-US" altLang="zh-CN" sz="3200" dirty="0"/>
              <a:t>Range</a:t>
            </a:r>
            <a:r>
              <a:rPr lang="zh-CN" altLang="en-US" sz="3200" dirty="0"/>
              <a:t>对象</a:t>
            </a:r>
          </a:p>
        </p:txBody>
      </p:sp>
      <p:sp>
        <p:nvSpPr>
          <p:cNvPr id="15364" name="Rectangle 3"/>
          <p:cNvSpPr>
            <a:spLocks noGrp="1" noChangeArrowheads="1"/>
          </p:cNvSpPr>
          <p:nvPr>
            <p:ph type="body" idx="4294967295"/>
          </p:nvPr>
        </p:nvSpPr>
        <p:spPr>
          <a:xfrm>
            <a:off x="2015382" y="2541435"/>
            <a:ext cx="8882063" cy="3421062"/>
          </a:xfrm>
          <a:prstGeom prst="rect">
            <a:avLst/>
          </a:prstGeom>
        </p:spPr>
        <p:txBody>
          <a:bodyPr>
            <a:normAutofit/>
          </a:bodyPr>
          <a:lstStyle/>
          <a:p>
            <a:pPr eaLnBrk="1" hangingPunct="1">
              <a:buFont typeface="Wingdings" panose="05000000000000000000" pitchFamily="2" charset="2"/>
              <a:buChar char="p"/>
            </a:pPr>
            <a:r>
              <a:rPr lang="en-US" altLang="zh-CN" sz="2000" dirty="0"/>
              <a:t>  </a:t>
            </a:r>
            <a:r>
              <a:rPr lang="zh-CN" altLang="en-US" sz="2000" dirty="0"/>
              <a:t>文档中的一个连续的区域，由一个起始字符位置和一个结束字符位置定义</a:t>
            </a:r>
            <a:endParaRPr lang="en-US" altLang="zh-CN" sz="2000" dirty="0"/>
          </a:p>
          <a:p>
            <a:pPr eaLnBrk="1" hangingPunct="1">
              <a:buFont typeface="Wingdings" panose="05000000000000000000" pitchFamily="2" charset="2"/>
              <a:buChar char="p"/>
            </a:pPr>
            <a:r>
              <a:rPr lang="zh-CN" altLang="en-US" sz="2000" dirty="0"/>
              <a:t>  通过</a:t>
            </a:r>
            <a:r>
              <a:rPr lang="en-US" altLang="zh-CN" sz="2000" dirty="0"/>
              <a:t>Range</a:t>
            </a:r>
            <a:r>
              <a:rPr lang="zh-CN" altLang="en-US" sz="2000" dirty="0"/>
              <a:t>对象设置段落格式</a:t>
            </a:r>
          </a:p>
        </p:txBody>
      </p:sp>
    </p:spTree>
    <p:extLst>
      <p:ext uri="{BB962C8B-B14F-4D97-AF65-F5344CB8AC3E}">
        <p14:creationId xmlns:p14="http://schemas.microsoft.com/office/powerpoint/2010/main" val="2979933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606163" y="1703165"/>
            <a:ext cx="4838700" cy="658812"/>
          </a:xfrm>
        </p:spPr>
        <p:txBody>
          <a:bodyPr/>
          <a:lstStyle/>
          <a:p>
            <a:pPr eaLnBrk="1" hangingPunct="1"/>
            <a:r>
              <a:rPr lang="en-US" altLang="zh-CN" sz="3200" dirty="0"/>
              <a:t>Section</a:t>
            </a:r>
            <a:r>
              <a:rPr lang="zh-CN" altLang="en-US" sz="3200" dirty="0"/>
              <a:t>对象</a:t>
            </a:r>
          </a:p>
        </p:txBody>
      </p:sp>
      <p:sp>
        <p:nvSpPr>
          <p:cNvPr id="15364" name="Rectangle 3"/>
          <p:cNvSpPr>
            <a:spLocks noGrp="1" noChangeArrowheads="1"/>
          </p:cNvSpPr>
          <p:nvPr>
            <p:ph type="body" idx="4294967295"/>
          </p:nvPr>
        </p:nvSpPr>
        <p:spPr>
          <a:xfrm>
            <a:off x="1606163" y="2811573"/>
            <a:ext cx="9231921" cy="2522537"/>
          </a:xfrm>
          <a:prstGeom prst="rect">
            <a:avLst/>
          </a:prstGeom>
        </p:spPr>
        <p:txBody>
          <a:bodyPr>
            <a:normAutofit/>
          </a:bodyPr>
          <a:lstStyle/>
          <a:p>
            <a:pPr eaLnBrk="1" hangingPunct="1">
              <a:buFont typeface="Wingdings" panose="05000000000000000000" pitchFamily="2" charset="2"/>
              <a:buChar char="p"/>
            </a:pPr>
            <a:r>
              <a:rPr lang="en-US" altLang="zh-CN" sz="2000" dirty="0"/>
              <a:t>  section</a:t>
            </a:r>
            <a:r>
              <a:rPr lang="zh-CN" altLang="en-US" sz="2000" dirty="0"/>
              <a:t>指节，它将</a:t>
            </a:r>
            <a:r>
              <a:rPr lang="en-US" altLang="zh-CN" sz="2000" dirty="0"/>
              <a:t>word</a:t>
            </a:r>
            <a:r>
              <a:rPr lang="zh-CN" altLang="en-US" sz="2000" dirty="0"/>
              <a:t>文档划分为不同的部分，每部分可以有其独立的页眉、页脚，页码，页面设置（纸张大小）</a:t>
            </a:r>
            <a:endParaRPr lang="en-US" altLang="zh-CN" sz="2000" dirty="0"/>
          </a:p>
          <a:p>
            <a:pPr eaLnBrk="1" hangingPunct="1">
              <a:buFont typeface="Wingdings" panose="05000000000000000000" pitchFamily="2" charset="2"/>
              <a:buChar char="p"/>
            </a:pPr>
            <a:r>
              <a:rPr lang="en-US" altLang="zh-CN" sz="2000" dirty="0"/>
              <a:t>  </a:t>
            </a:r>
            <a:r>
              <a:rPr lang="zh-CN" altLang="en-US" sz="2000" dirty="0"/>
              <a:t>节对象是不可视对象，打印时不会显示</a:t>
            </a:r>
          </a:p>
        </p:txBody>
      </p:sp>
    </p:spTree>
    <p:extLst>
      <p:ext uri="{BB962C8B-B14F-4D97-AF65-F5344CB8AC3E}">
        <p14:creationId xmlns:p14="http://schemas.microsoft.com/office/powerpoint/2010/main" val="2126475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2110180" y="925071"/>
            <a:ext cx="5287617" cy="830262"/>
          </a:xfrm>
        </p:spPr>
        <p:txBody>
          <a:bodyPr/>
          <a:lstStyle/>
          <a:p>
            <a:pPr eaLnBrk="1" hangingPunct="1"/>
            <a:r>
              <a:rPr lang="en-US" altLang="zh-CN" sz="3200" dirty="0"/>
              <a:t>Bookmark</a:t>
            </a:r>
            <a:r>
              <a:rPr lang="zh-CN" altLang="en-US" sz="3200" dirty="0"/>
              <a:t>对象</a:t>
            </a:r>
          </a:p>
        </p:txBody>
      </p:sp>
      <p:sp>
        <p:nvSpPr>
          <p:cNvPr id="16388" name="Rectangle 3"/>
          <p:cNvSpPr>
            <a:spLocks noGrp="1" noChangeArrowheads="1"/>
          </p:cNvSpPr>
          <p:nvPr>
            <p:ph type="body" idx="4294967295"/>
          </p:nvPr>
        </p:nvSpPr>
        <p:spPr>
          <a:xfrm>
            <a:off x="2110180" y="1970293"/>
            <a:ext cx="8255000" cy="4321175"/>
          </a:xfrm>
          <a:prstGeom prst="rect">
            <a:avLst/>
          </a:prstGeom>
        </p:spPr>
        <p:txBody>
          <a:bodyPr/>
          <a:lstStyle/>
          <a:p>
            <a:pPr eaLnBrk="1" hangingPunct="1">
              <a:lnSpc>
                <a:spcPct val="80000"/>
              </a:lnSpc>
              <a:buFont typeface="Wingdings" panose="05000000000000000000" pitchFamily="2" charset="2"/>
              <a:buChar char="p"/>
            </a:pPr>
            <a:r>
              <a:rPr lang="zh-CN" altLang="en-US" sz="2000" dirty="0"/>
              <a:t>  书签用于在文档中标记一个位置，或者用作文档中的文本容器</a:t>
            </a:r>
            <a:endParaRPr lang="en-US" altLang="zh-CN" sz="2000" dirty="0"/>
          </a:p>
          <a:p>
            <a:pPr eaLnBrk="1" hangingPunct="1">
              <a:lnSpc>
                <a:spcPct val="80000"/>
              </a:lnSpc>
              <a:buFont typeface="Wingdings" panose="05000000000000000000" pitchFamily="2" charset="2"/>
              <a:buChar char="p"/>
            </a:pPr>
            <a:r>
              <a:rPr lang="en-US" altLang="zh-CN" sz="2000" dirty="0"/>
              <a:t>  </a:t>
            </a:r>
            <a:r>
              <a:rPr lang="en-US" altLang="zh-CN" sz="2000" dirty="0" err="1"/>
              <a:t>Microsoft.Office.Interop.Word.Bookmark</a:t>
            </a:r>
            <a:r>
              <a:rPr lang="en-US" altLang="zh-CN" sz="2000" dirty="0"/>
              <a:t> </a:t>
            </a:r>
            <a:r>
              <a:rPr lang="zh-CN" altLang="en-US" sz="2000" dirty="0"/>
              <a:t>对象可以小到只有一个插入点，也可以大到整篇文档</a:t>
            </a:r>
          </a:p>
          <a:p>
            <a:pPr eaLnBrk="1" hangingPunct="1">
              <a:lnSpc>
                <a:spcPct val="80000"/>
              </a:lnSpc>
              <a:buFont typeface="Wingdings" panose="05000000000000000000" pitchFamily="2" charset="2"/>
              <a:buChar char="p"/>
            </a:pPr>
            <a:r>
              <a:rPr lang="zh-CN" altLang="en-US" sz="2000" dirty="0"/>
              <a:t>  可以在设计时命名书签</a:t>
            </a:r>
          </a:p>
          <a:p>
            <a:pPr eaLnBrk="1" hangingPunct="1">
              <a:lnSpc>
                <a:spcPct val="80000"/>
              </a:lnSpc>
              <a:buFont typeface="Wingdings" panose="05000000000000000000" pitchFamily="2" charset="2"/>
              <a:buChar char="p"/>
            </a:pPr>
            <a:r>
              <a:rPr lang="en-US" altLang="zh-CN" sz="2000" dirty="0"/>
              <a:t>  Bookmark </a:t>
            </a:r>
            <a:r>
              <a:rPr lang="zh-CN" altLang="en-US" sz="2000" dirty="0"/>
              <a:t>对象随文档一起保存，因此当代码停止运行或文档关闭时，它不会被删除</a:t>
            </a:r>
          </a:p>
          <a:p>
            <a:pPr eaLnBrk="1" hangingPunct="1">
              <a:lnSpc>
                <a:spcPct val="80000"/>
              </a:lnSpc>
              <a:buFont typeface="Wingdings" panose="05000000000000000000" pitchFamily="2" charset="2"/>
              <a:buChar char="p"/>
            </a:pPr>
            <a:r>
              <a:rPr lang="zh-CN" altLang="en-US" sz="2000" dirty="0"/>
              <a:t>  书签编辑时可以隐藏或可见，只要将 </a:t>
            </a:r>
            <a:r>
              <a:rPr lang="en-US" altLang="zh-CN" sz="2000" dirty="0"/>
              <a:t>View </a:t>
            </a:r>
            <a:r>
              <a:rPr lang="zh-CN" altLang="en-US" sz="2000" dirty="0"/>
              <a:t>对象的 </a:t>
            </a:r>
            <a:r>
              <a:rPr lang="en-US" altLang="zh-CN" sz="2000" dirty="0" err="1"/>
              <a:t>ShowBookmarks</a:t>
            </a:r>
            <a:r>
              <a:rPr lang="en-US" altLang="zh-CN" sz="2000" dirty="0"/>
              <a:t> </a:t>
            </a:r>
            <a:r>
              <a:rPr lang="zh-CN" altLang="en-US" sz="2000" dirty="0"/>
              <a:t>属性设置为 </a:t>
            </a:r>
            <a:r>
              <a:rPr lang="en-US" altLang="zh-CN" sz="2000" dirty="0"/>
              <a:t>True </a:t>
            </a:r>
            <a:r>
              <a:rPr lang="zh-CN" altLang="en-US" sz="2000" dirty="0"/>
              <a:t>或 </a:t>
            </a:r>
            <a:r>
              <a:rPr lang="en-US" altLang="zh-CN" sz="2000" dirty="0"/>
              <a:t>False</a:t>
            </a:r>
            <a:endParaRPr lang="zh-CN" altLang="en-US" sz="2000" dirty="0"/>
          </a:p>
        </p:txBody>
      </p:sp>
    </p:spTree>
    <p:extLst>
      <p:ext uri="{BB962C8B-B14F-4D97-AF65-F5344CB8AC3E}">
        <p14:creationId xmlns:p14="http://schemas.microsoft.com/office/powerpoint/2010/main" val="3080290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2321781" y="1039578"/>
            <a:ext cx="6901731" cy="720725"/>
          </a:xfrm>
        </p:spPr>
        <p:txBody>
          <a:bodyPr/>
          <a:lstStyle/>
          <a:p>
            <a:pPr eaLnBrk="1" hangingPunct="1"/>
            <a:r>
              <a:rPr lang="en-US" altLang="zh-CN" dirty="0"/>
              <a:t>COM - brief introduction</a:t>
            </a:r>
            <a:endParaRPr lang="zh-CN" altLang="en-US" dirty="0"/>
          </a:p>
        </p:txBody>
      </p:sp>
      <p:sp>
        <p:nvSpPr>
          <p:cNvPr id="6148" name="Rectangle 3"/>
          <p:cNvSpPr>
            <a:spLocks noGrp="1" noChangeArrowheads="1"/>
          </p:cNvSpPr>
          <p:nvPr>
            <p:ph type="body" idx="4294967295"/>
          </p:nvPr>
        </p:nvSpPr>
        <p:spPr>
          <a:xfrm>
            <a:off x="1049571" y="2146852"/>
            <a:ext cx="10455965" cy="3307743"/>
          </a:xfrm>
          <a:prstGeom prst="rect">
            <a:avLst/>
          </a:prstGeom>
        </p:spPr>
        <p:txBody>
          <a:bodyPr>
            <a:normAutofit fontScale="85000" lnSpcReduction="10000"/>
          </a:bodyPr>
          <a:lstStyle/>
          <a:p>
            <a:pPr>
              <a:buFont typeface="Wingdings" panose="05000000000000000000" pitchFamily="2" charset="2"/>
              <a:buChar char="p"/>
            </a:pPr>
            <a:r>
              <a:rPr lang="en-US" altLang="zh-CN" sz="2800" dirty="0">
                <a:solidFill>
                  <a:srgbClr val="002060"/>
                </a:solidFill>
              </a:rPr>
              <a:t>   </a:t>
            </a:r>
            <a:r>
              <a:rPr lang="en-US" altLang="zh-CN" sz="2800" dirty="0"/>
              <a:t>Component Object Model (COM) </a:t>
            </a:r>
            <a:r>
              <a:rPr lang="zh-CN" altLang="en-US" sz="2800" dirty="0"/>
              <a:t>组件对象模型</a:t>
            </a:r>
            <a:endParaRPr lang="en-US" altLang="zh-CN" sz="2800" dirty="0">
              <a:solidFill>
                <a:srgbClr val="002060"/>
              </a:solidFill>
            </a:endParaRPr>
          </a:p>
          <a:p>
            <a:pPr>
              <a:buFont typeface="Wingdings" panose="05000000000000000000" pitchFamily="2" charset="2"/>
              <a:buChar char="p"/>
            </a:pPr>
            <a:r>
              <a:rPr lang="en-US" altLang="zh-CN" sz="2800" dirty="0"/>
              <a:t>   </a:t>
            </a:r>
            <a:r>
              <a:rPr lang="en-US" altLang="zh-CN" sz="2800" dirty="0">
                <a:solidFill>
                  <a:srgbClr val="002060"/>
                </a:solidFill>
              </a:rPr>
              <a:t>COM </a:t>
            </a:r>
            <a:r>
              <a:rPr lang="en-US" altLang="zh-CN" sz="2800" dirty="0"/>
              <a:t>is a binary-interface standard for software components introduced by Microsoft in 1993</a:t>
            </a:r>
            <a:endParaRPr lang="zh-CN" altLang="en-US" sz="2800" dirty="0">
              <a:solidFill>
                <a:srgbClr val="002060"/>
              </a:solidFill>
            </a:endParaRPr>
          </a:p>
          <a:p>
            <a:pPr eaLnBrk="1" hangingPunct="1">
              <a:buFont typeface="Wingdings" panose="05000000000000000000" pitchFamily="2" charset="2"/>
              <a:buChar char="p"/>
            </a:pPr>
            <a:r>
              <a:rPr lang="zh-CN" altLang="en-US" sz="2800" dirty="0">
                <a:solidFill>
                  <a:srgbClr val="002060"/>
                </a:solidFill>
              </a:rPr>
              <a:t>   遵循</a:t>
            </a:r>
            <a:r>
              <a:rPr lang="en-US" altLang="zh-CN" sz="2800" dirty="0">
                <a:solidFill>
                  <a:srgbClr val="002060"/>
                </a:solidFill>
              </a:rPr>
              <a:t>COM</a:t>
            </a:r>
            <a:r>
              <a:rPr lang="zh-CN" altLang="en-US" sz="2800" dirty="0">
                <a:solidFill>
                  <a:srgbClr val="002060"/>
                </a:solidFill>
              </a:rPr>
              <a:t>规范</a:t>
            </a:r>
          </a:p>
          <a:p>
            <a:pPr eaLnBrk="1" hangingPunct="1">
              <a:buFont typeface="Wingdings" panose="05000000000000000000" pitchFamily="2" charset="2"/>
              <a:buChar char="p"/>
            </a:pPr>
            <a:r>
              <a:rPr lang="en-US" altLang="zh-CN" sz="2800" dirty="0">
                <a:solidFill>
                  <a:srgbClr val="002060"/>
                </a:solidFill>
              </a:rPr>
              <a:t>   COM</a:t>
            </a:r>
            <a:r>
              <a:rPr lang="zh-CN" altLang="en-US" sz="2800" dirty="0">
                <a:solidFill>
                  <a:srgbClr val="002060"/>
                </a:solidFill>
              </a:rPr>
              <a:t>组件隐藏（封装）其内部实现细节</a:t>
            </a:r>
            <a:endParaRPr lang="en-US" altLang="zh-CN" sz="2800" dirty="0">
              <a:solidFill>
                <a:srgbClr val="002060"/>
              </a:solidFill>
            </a:endParaRPr>
          </a:p>
          <a:p>
            <a:pPr>
              <a:buFont typeface="Wingdings" panose="05000000000000000000" pitchFamily="2" charset="2"/>
              <a:buChar char="p"/>
            </a:pPr>
            <a:r>
              <a:rPr lang="en-US" altLang="zh-CN" sz="2800" dirty="0"/>
              <a:t>   COM</a:t>
            </a:r>
            <a:r>
              <a:rPr lang="zh-CN" altLang="en-US" sz="2800" dirty="0"/>
              <a:t>提供接口调用</a:t>
            </a:r>
            <a:endParaRPr lang="zh-CN" altLang="en-US" sz="2800" dirty="0">
              <a:solidFill>
                <a:srgbClr val="002060"/>
              </a:solidFill>
            </a:endParaRPr>
          </a:p>
          <a:p>
            <a:pPr eaLnBrk="1" hangingPunct="1">
              <a:buFont typeface="Wingdings" panose="05000000000000000000" pitchFamily="2" charset="2"/>
              <a:buChar char="p"/>
            </a:pPr>
            <a:r>
              <a:rPr lang="zh-CN" altLang="en-US" sz="2800" dirty="0">
                <a:solidFill>
                  <a:srgbClr val="002060"/>
                </a:solidFill>
              </a:rPr>
              <a:t>   在运行时刻同其他组件连接起来构成应用程序</a:t>
            </a:r>
            <a:endParaRPr lang="en-US" altLang="zh-CN" sz="2800" dirty="0">
              <a:solidFill>
                <a:srgbClr val="002060"/>
              </a:solidFill>
            </a:endParaRPr>
          </a:p>
          <a:p>
            <a:pPr>
              <a:buFont typeface="Wingdings" panose="05000000000000000000" pitchFamily="2" charset="2"/>
              <a:buChar char="p"/>
            </a:pPr>
            <a:r>
              <a:rPr lang="en-US" altLang="zh-CN" sz="2800" dirty="0"/>
              <a:t>   enable IPC object creation via different programming languages</a:t>
            </a:r>
            <a:r>
              <a:rPr lang="en-US" altLang="zh-CN" sz="2800" dirty="0">
                <a:solidFill>
                  <a:srgbClr val="002060"/>
                </a:solidFill>
              </a:rPr>
              <a:t>  </a:t>
            </a:r>
            <a:r>
              <a:rPr lang="zh-CN" altLang="en-US" sz="2800" dirty="0">
                <a:solidFill>
                  <a:srgbClr val="002060"/>
                </a:solidFill>
              </a:rPr>
              <a:t> </a:t>
            </a:r>
          </a:p>
        </p:txBody>
      </p:sp>
      <p:sp>
        <p:nvSpPr>
          <p:cNvPr id="2" name="矩形 1"/>
          <p:cNvSpPr/>
          <p:nvPr/>
        </p:nvSpPr>
        <p:spPr>
          <a:xfrm>
            <a:off x="1429279" y="5510387"/>
            <a:ext cx="9696547" cy="923330"/>
          </a:xfrm>
          <a:prstGeom prst="rect">
            <a:avLst/>
          </a:prstGeom>
        </p:spPr>
        <p:txBody>
          <a:bodyPr wrap="square">
            <a:spAutoFit/>
          </a:bodyPr>
          <a:lstStyle/>
          <a:p>
            <a:r>
              <a:rPr lang="zh-CN" altLang="en-US" sz="1800" dirty="0">
                <a:solidFill>
                  <a:srgbClr val="7030A0"/>
                </a:solidFill>
                <a:latin typeface="Arial" panose="020B0604020202020204" pitchFamily="34" charset="0"/>
                <a:cs typeface="Arial" panose="020B0604020202020204" pitchFamily="34" charset="0"/>
              </a:rPr>
              <a:t>推荐阅读材料：</a:t>
            </a:r>
            <a:endParaRPr lang="en-US" altLang="zh-CN" sz="1800" dirty="0">
              <a:solidFill>
                <a:srgbClr val="7030A0"/>
              </a:solidFill>
              <a:latin typeface="Arial" panose="020B0604020202020204" pitchFamily="34" charset="0"/>
              <a:cs typeface="Arial" panose="020B0604020202020204" pitchFamily="34" charset="0"/>
            </a:endParaRPr>
          </a:p>
          <a:p>
            <a:r>
              <a:rPr lang="en-US" altLang="zh-CN" sz="1800" dirty="0">
                <a:solidFill>
                  <a:srgbClr val="7030A0"/>
                </a:solidFill>
                <a:latin typeface="Arial" panose="020B0604020202020204" pitchFamily="34" charset="0"/>
                <a:cs typeface="Arial" panose="020B0604020202020204" pitchFamily="34" charset="0"/>
              </a:rPr>
              <a:t>https://en.wikipedia.org/wiki/Inter-process_communication</a:t>
            </a:r>
          </a:p>
          <a:p>
            <a:r>
              <a:rPr lang="en-US" altLang="zh-CN" sz="1800" dirty="0">
                <a:solidFill>
                  <a:srgbClr val="7030A0"/>
                </a:solidFill>
                <a:latin typeface="Arial" panose="020B0604020202020204" pitchFamily="34" charset="0"/>
                <a:cs typeface="Arial" panose="020B0604020202020204" pitchFamily="34" charset="0"/>
              </a:rPr>
              <a:t>https://learn.microsoft.com/en-us/windows/win32/com/component-object-model--com--portal</a:t>
            </a:r>
            <a:endParaRPr lang="zh-CN" altLang="en-US" sz="1800"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3541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9427099"/>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4134951"/>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7.4 COM</a:t>
              </a:r>
              <a:r>
                <a:rPr lang="zh-CN" altLang="en-US" sz="2800" dirty="0">
                  <a:solidFill>
                    <a:srgbClr val="FF0000"/>
                  </a:solidFill>
                  <a:latin typeface="微软雅黑" panose="020B0503020204020204" pitchFamily="34" charset="-122"/>
                  <a:ea typeface="微软雅黑" panose="020B0503020204020204" pitchFamily="34" charset="-122"/>
                </a:rPr>
                <a:t>技术操作</a:t>
              </a:r>
              <a:r>
                <a:rPr lang="en-US" altLang="zh-CN" sz="2800" dirty="0">
                  <a:solidFill>
                    <a:srgbClr val="FF0000"/>
                  </a:solidFill>
                  <a:latin typeface="微软雅黑" panose="020B0503020204020204" pitchFamily="34" charset="-122"/>
                  <a:ea typeface="微软雅黑" panose="020B0503020204020204" pitchFamily="34" charset="-122"/>
                </a:rPr>
                <a:t>WORD</a:t>
              </a:r>
              <a:r>
                <a:rPr lang="zh-CN" altLang="en-US" sz="2800" dirty="0">
                  <a:solidFill>
                    <a:srgbClr val="FF0000"/>
                  </a:solidFill>
                  <a:latin typeface="微软雅黑" panose="020B0503020204020204" pitchFamily="34" charset="-122"/>
                  <a:ea typeface="微软雅黑" panose="020B0503020204020204" pitchFamily="34" charset="-122"/>
                </a:rPr>
                <a:t>对象</a:t>
              </a:r>
            </a:p>
          </p:txBody>
        </p:sp>
      </p:grpSp>
    </p:spTree>
    <p:extLst>
      <p:ext uri="{BB962C8B-B14F-4D97-AF65-F5344CB8AC3E}">
        <p14:creationId xmlns:p14="http://schemas.microsoft.com/office/powerpoint/2010/main" val="10689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2035534" y="832241"/>
            <a:ext cx="8706678" cy="757238"/>
          </a:xfrm>
        </p:spPr>
        <p:txBody>
          <a:bodyPr>
            <a:normAutofit/>
          </a:bodyPr>
          <a:lstStyle/>
          <a:p>
            <a:pPr eaLnBrk="1" hangingPunct="1"/>
            <a:r>
              <a:rPr lang="en-US" altLang="zh-CN" sz="3200" dirty="0"/>
              <a:t>COM</a:t>
            </a:r>
            <a:r>
              <a:rPr lang="zh-CN" altLang="en-US" sz="3200" dirty="0"/>
              <a:t>操作</a:t>
            </a:r>
            <a:r>
              <a:rPr lang="en-US" altLang="zh-CN" sz="3200" dirty="0"/>
              <a:t>Word</a:t>
            </a:r>
            <a:r>
              <a:rPr lang="zh-CN" altLang="en-US" sz="3200" dirty="0"/>
              <a:t>流程与实例 </a:t>
            </a:r>
          </a:p>
        </p:txBody>
      </p:sp>
      <p:sp>
        <p:nvSpPr>
          <p:cNvPr id="17412" name="Rectangle 6"/>
          <p:cNvSpPr>
            <a:spLocks noGrp="1" noChangeArrowheads="1"/>
          </p:cNvSpPr>
          <p:nvPr>
            <p:ph type="body" idx="4294967295"/>
          </p:nvPr>
        </p:nvSpPr>
        <p:spPr>
          <a:xfrm>
            <a:off x="2035534" y="1965257"/>
            <a:ext cx="9470003" cy="3881437"/>
          </a:xfrm>
          <a:prstGeom prst="rect">
            <a:avLst/>
          </a:prstGeom>
        </p:spPr>
        <p:txBody>
          <a:bodyPr>
            <a:normAutofit/>
          </a:bodyPr>
          <a:lstStyle/>
          <a:p>
            <a:pPr eaLnBrk="1" hangingPunct="1">
              <a:buFont typeface="Wingdings" panose="05000000000000000000" pitchFamily="2" charset="2"/>
              <a:buChar char="p"/>
            </a:pPr>
            <a:r>
              <a:rPr lang="zh-CN" altLang="en-US" sz="2800" dirty="0"/>
              <a:t>  安装</a:t>
            </a:r>
            <a:r>
              <a:rPr lang="en-US" altLang="zh-CN" sz="2800" dirty="0"/>
              <a:t>office</a:t>
            </a:r>
            <a:r>
              <a:rPr lang="zh-CN" altLang="en-US" sz="2800" dirty="0"/>
              <a:t>产品</a:t>
            </a:r>
          </a:p>
          <a:p>
            <a:pPr>
              <a:buFont typeface="Wingdings" panose="05000000000000000000" pitchFamily="2" charset="2"/>
              <a:buChar char="p"/>
            </a:pPr>
            <a:r>
              <a:rPr lang="zh-CN" altLang="en-US" sz="2800" dirty="0"/>
              <a:t>  用户程序中添加引用：</a:t>
            </a:r>
            <a:r>
              <a:rPr lang="en-US" altLang="zh-CN" sz="2800" dirty="0"/>
              <a:t>COM</a:t>
            </a:r>
            <a:r>
              <a:rPr lang="zh-CN" altLang="en-US" sz="2800" dirty="0"/>
              <a:t>对象库</a:t>
            </a:r>
          </a:p>
          <a:p>
            <a:pPr>
              <a:buFont typeface="Wingdings" panose="05000000000000000000" pitchFamily="2" charset="2"/>
              <a:buChar char="p"/>
            </a:pPr>
            <a:r>
              <a:rPr lang="en-US" altLang="zh-CN" sz="3000" dirty="0"/>
              <a:t>  using </a:t>
            </a:r>
            <a:r>
              <a:rPr lang="en-US" altLang="zh-CN" sz="3000" dirty="0" err="1"/>
              <a:t>MsWord</a:t>
            </a:r>
            <a:r>
              <a:rPr lang="en-US" altLang="zh-CN" sz="3000" dirty="0"/>
              <a:t> = </a:t>
            </a:r>
            <a:r>
              <a:rPr lang="en-US" altLang="zh-CN" sz="3000" dirty="0" err="1"/>
              <a:t>Microsoft.Office.Interop.Word</a:t>
            </a:r>
            <a:r>
              <a:rPr lang="en-US" altLang="zh-CN" sz="3000" dirty="0"/>
              <a:t>;</a:t>
            </a:r>
          </a:p>
          <a:p>
            <a:pPr eaLnBrk="1" hangingPunct="1">
              <a:buFont typeface="Wingdings" panose="05000000000000000000" pitchFamily="2" charset="2"/>
              <a:buChar char="p"/>
            </a:pPr>
            <a:r>
              <a:rPr lang="zh-CN" altLang="en-US" sz="2800" dirty="0"/>
              <a:t>  程序中使用</a:t>
            </a:r>
            <a:r>
              <a:rPr lang="en-US" altLang="zh-CN" sz="2800" dirty="0"/>
              <a:t>COM</a:t>
            </a:r>
            <a:r>
              <a:rPr lang="zh-CN" altLang="en-US" sz="2800" dirty="0"/>
              <a:t>对象操作（</a:t>
            </a:r>
            <a:r>
              <a:rPr lang="en-US" altLang="zh-CN" sz="2800" dirty="0"/>
              <a:t> word </a:t>
            </a:r>
            <a:r>
              <a:rPr lang="zh-CN" altLang="en-US" sz="2800" dirty="0"/>
              <a:t>数据）</a:t>
            </a:r>
            <a:endParaRPr lang="en-US" altLang="zh-CN" sz="2800" dirty="0"/>
          </a:p>
          <a:p>
            <a:pPr eaLnBrk="1" hangingPunct="1">
              <a:buFont typeface="Wingdings" panose="05000000000000000000" pitchFamily="2" charset="2"/>
              <a:buChar char="p"/>
            </a:pPr>
            <a:r>
              <a:rPr lang="zh-CN" altLang="en-US" sz="2800" dirty="0"/>
              <a:t>  关闭</a:t>
            </a:r>
            <a:r>
              <a:rPr lang="en-US" altLang="zh-CN" sz="2800" dirty="0"/>
              <a:t>COM</a:t>
            </a:r>
            <a:r>
              <a:rPr lang="zh-CN" altLang="en-US" sz="2800" dirty="0"/>
              <a:t>组件</a:t>
            </a:r>
          </a:p>
        </p:txBody>
      </p:sp>
    </p:spTree>
    <p:extLst>
      <p:ext uri="{BB962C8B-B14F-4D97-AF65-F5344CB8AC3E}">
        <p14:creationId xmlns:p14="http://schemas.microsoft.com/office/powerpoint/2010/main" val="2163082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7340" y="1626939"/>
            <a:ext cx="8196726" cy="5119742"/>
          </a:xfrm>
          <a:prstGeom prst="rect">
            <a:avLst/>
          </a:prstGeom>
        </p:spPr>
      </p:pic>
      <p:sp>
        <p:nvSpPr>
          <p:cNvPr id="18435" name="Rectangle 2"/>
          <p:cNvSpPr>
            <a:spLocks noGrp="1" noChangeArrowheads="1"/>
          </p:cNvSpPr>
          <p:nvPr>
            <p:ph type="title" idx="4294967295"/>
          </p:nvPr>
        </p:nvSpPr>
        <p:spPr>
          <a:xfrm>
            <a:off x="4007458" y="659958"/>
            <a:ext cx="4954588" cy="715963"/>
          </a:xfrm>
        </p:spPr>
        <p:txBody>
          <a:bodyPr/>
          <a:lstStyle/>
          <a:p>
            <a:pPr eaLnBrk="1" hangingPunct="1"/>
            <a:r>
              <a:rPr lang="zh-CN" altLang="en-US"/>
              <a:t>安装</a:t>
            </a:r>
            <a:r>
              <a:rPr lang="en-US" altLang="zh-CN"/>
              <a:t>office</a:t>
            </a:r>
            <a:r>
              <a:rPr lang="zh-CN" altLang="en-US"/>
              <a:t>产品</a:t>
            </a:r>
          </a:p>
        </p:txBody>
      </p:sp>
    </p:spTree>
    <p:extLst>
      <p:ext uri="{BB962C8B-B14F-4D97-AF65-F5344CB8AC3E}">
        <p14:creationId xmlns:p14="http://schemas.microsoft.com/office/powerpoint/2010/main" val="16582280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50E250B-B7C2-45E3-8C53-18CDC4FC4E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023" y="3160934"/>
            <a:ext cx="6837702" cy="3418851"/>
          </a:xfrm>
          <a:prstGeom prst="rect">
            <a:avLst/>
          </a:prstGeom>
        </p:spPr>
      </p:pic>
      <p:sp>
        <p:nvSpPr>
          <p:cNvPr id="18435" name="Rectangle 2"/>
          <p:cNvSpPr>
            <a:spLocks noGrp="1" noChangeArrowheads="1"/>
          </p:cNvSpPr>
          <p:nvPr>
            <p:ph type="title" idx="4294967295"/>
          </p:nvPr>
        </p:nvSpPr>
        <p:spPr>
          <a:xfrm>
            <a:off x="3123524" y="409810"/>
            <a:ext cx="7169543" cy="715962"/>
          </a:xfrm>
        </p:spPr>
        <p:txBody>
          <a:bodyPr/>
          <a:lstStyle/>
          <a:p>
            <a:pPr eaLnBrk="1" hangingPunct="1"/>
            <a:r>
              <a:rPr lang="zh-CN" altLang="en-US" sz="3600" dirty="0"/>
              <a:t>程序添加</a:t>
            </a:r>
            <a:r>
              <a:rPr lang="en-US" altLang="zh-CN" sz="3600" dirty="0"/>
              <a:t>word</a:t>
            </a:r>
            <a:r>
              <a:rPr lang="zh-CN" altLang="en-US" sz="3600" dirty="0"/>
              <a:t>对象引用</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852" y="1125772"/>
            <a:ext cx="5860374" cy="407032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3673" y="1512951"/>
            <a:ext cx="6088104" cy="5153025"/>
          </a:xfrm>
          <a:prstGeom prst="rect">
            <a:avLst/>
          </a:prstGeom>
        </p:spPr>
      </p:pic>
    </p:spTree>
    <p:extLst>
      <p:ext uri="{BB962C8B-B14F-4D97-AF65-F5344CB8AC3E}">
        <p14:creationId xmlns:p14="http://schemas.microsoft.com/office/powerpoint/2010/main" val="83519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3123524" y="409810"/>
            <a:ext cx="7169543" cy="715962"/>
          </a:xfrm>
        </p:spPr>
        <p:txBody>
          <a:bodyPr/>
          <a:lstStyle/>
          <a:p>
            <a:pPr eaLnBrk="1" hangingPunct="1"/>
            <a:r>
              <a:rPr lang="en-US" altLang="zh-CN" sz="3600" dirty="0"/>
              <a:t>C++</a:t>
            </a:r>
            <a:r>
              <a:rPr lang="zh-CN" altLang="en-US" sz="3600" dirty="0"/>
              <a:t>程序添加</a:t>
            </a:r>
            <a:r>
              <a:rPr lang="en-US" altLang="zh-CN" sz="3600" dirty="0"/>
              <a:t>word</a:t>
            </a:r>
            <a:r>
              <a:rPr lang="zh-CN" altLang="en-US" sz="3600" dirty="0"/>
              <a:t>对象引用</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9461" y="1291390"/>
            <a:ext cx="6721708" cy="4651474"/>
          </a:xfrm>
          <a:prstGeom prst="rect">
            <a:avLst/>
          </a:prstGeom>
        </p:spPr>
      </p:pic>
      <p:sp>
        <p:nvSpPr>
          <p:cNvPr id="4" name="矩形 3">
            <a:extLst>
              <a:ext uri="{FF2B5EF4-FFF2-40B4-BE49-F238E27FC236}">
                <a16:creationId xmlns:a16="http://schemas.microsoft.com/office/drawing/2014/main" id="{17B7FE83-00D9-44F1-B92F-CF91BE729D55}"/>
              </a:ext>
            </a:extLst>
          </p:cNvPr>
          <p:cNvSpPr/>
          <p:nvPr/>
        </p:nvSpPr>
        <p:spPr>
          <a:xfrm>
            <a:off x="115693" y="6108482"/>
            <a:ext cx="12007516" cy="307777"/>
          </a:xfrm>
          <a:prstGeom prst="rect">
            <a:avLst/>
          </a:prstGeom>
        </p:spPr>
        <p:txBody>
          <a:bodyPr wrap="square">
            <a:spAutoFit/>
          </a:bodyPr>
          <a:lstStyle/>
          <a:p>
            <a:r>
              <a:rPr lang="en-US" altLang="zh-CN" dirty="0">
                <a:solidFill>
                  <a:srgbClr val="7030A0"/>
                </a:solidFill>
              </a:rPr>
              <a:t>https://docs.microsoft.com/en-us/cpp/dotnet/walkthrough-compiling-a-cpp-program-that-targets-the-clr-in-visual-studio?redirectedfrom=MSDN&amp;view=vs-2019</a:t>
            </a:r>
            <a:endParaRPr lang="zh-CN" altLang="en-US" dirty="0">
              <a:solidFill>
                <a:srgbClr val="7030A0"/>
              </a:solidFill>
            </a:endParaRPr>
          </a:p>
        </p:txBody>
      </p:sp>
    </p:spTree>
    <p:extLst>
      <p:ext uri="{BB962C8B-B14F-4D97-AF65-F5344CB8AC3E}">
        <p14:creationId xmlns:p14="http://schemas.microsoft.com/office/powerpoint/2010/main" val="377374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133162" y="752509"/>
            <a:ext cx="8153400" cy="5981700"/>
          </a:xfrm>
          <a:prstGeom prst="rect">
            <a:avLst/>
          </a:prstGeom>
        </p:spPr>
      </p:pic>
    </p:spTree>
    <p:extLst>
      <p:ext uri="{BB962C8B-B14F-4D97-AF65-F5344CB8AC3E}">
        <p14:creationId xmlns:p14="http://schemas.microsoft.com/office/powerpoint/2010/main" val="2729654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3677955" y="1013867"/>
            <a:ext cx="6093303" cy="677862"/>
          </a:xfrm>
        </p:spPr>
        <p:txBody>
          <a:bodyPr/>
          <a:lstStyle/>
          <a:p>
            <a:pPr eaLnBrk="1" hangingPunct="1"/>
            <a:r>
              <a:rPr lang="en-US" altLang="zh-CN" sz="3600" dirty="0"/>
              <a:t>COM</a:t>
            </a:r>
            <a:r>
              <a:rPr lang="zh-CN" altLang="en-US" sz="3600" dirty="0"/>
              <a:t>产品版本区别</a:t>
            </a:r>
          </a:p>
        </p:txBody>
      </p:sp>
      <p:pic>
        <p:nvPicPr>
          <p:cNvPr id="2" name="图片 1"/>
          <p:cNvPicPr>
            <a:picLocks noChangeAspect="1"/>
          </p:cNvPicPr>
          <p:nvPr/>
        </p:nvPicPr>
        <p:blipFill>
          <a:blip r:embed="rId2"/>
          <a:stretch>
            <a:fillRect/>
          </a:stretch>
        </p:blipFill>
        <p:spPr>
          <a:xfrm>
            <a:off x="2808483" y="2468131"/>
            <a:ext cx="6962775" cy="2114550"/>
          </a:xfrm>
          <a:prstGeom prst="rect">
            <a:avLst/>
          </a:prstGeom>
        </p:spPr>
      </p:pic>
    </p:spTree>
    <p:extLst>
      <p:ext uri="{BB962C8B-B14F-4D97-AF65-F5344CB8AC3E}">
        <p14:creationId xmlns:p14="http://schemas.microsoft.com/office/powerpoint/2010/main" val="20446818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70420" y="527727"/>
            <a:ext cx="7195930" cy="828675"/>
          </a:xfrm>
        </p:spPr>
        <p:txBody>
          <a:bodyPr/>
          <a:lstStyle/>
          <a:p>
            <a:pPr eaLnBrk="1" hangingPunct="1"/>
            <a:r>
              <a:rPr lang="zh-CN" altLang="en-US" dirty="0"/>
              <a:t>程序添加</a:t>
            </a:r>
            <a:r>
              <a:rPr lang="en-US" altLang="zh-CN" dirty="0"/>
              <a:t>word</a:t>
            </a:r>
            <a:r>
              <a:rPr lang="zh-CN" altLang="en-US" dirty="0"/>
              <a:t>命名空间</a:t>
            </a:r>
          </a:p>
        </p:txBody>
      </p:sp>
      <p:sp>
        <p:nvSpPr>
          <p:cNvPr id="20484" name="Text Box 5"/>
          <p:cNvSpPr txBox="1">
            <a:spLocks noChangeArrowheads="1"/>
          </p:cNvSpPr>
          <p:nvPr/>
        </p:nvSpPr>
        <p:spPr bwMode="auto">
          <a:xfrm>
            <a:off x="747423" y="1812217"/>
            <a:ext cx="109078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000" dirty="0"/>
              <a:t>using </a:t>
            </a:r>
            <a:r>
              <a:rPr lang="en-US" altLang="zh-CN" sz="4000" dirty="0" err="1"/>
              <a:t>MsWord</a:t>
            </a:r>
            <a:r>
              <a:rPr lang="en-US" altLang="zh-CN" sz="4000" dirty="0"/>
              <a:t> = </a:t>
            </a:r>
            <a:r>
              <a:rPr lang="en-US" altLang="zh-CN" sz="4000" dirty="0" err="1"/>
              <a:t>Microsoft.Office.Interop.Word</a:t>
            </a:r>
            <a:r>
              <a:rPr lang="en-US" altLang="zh-CN" sz="4000" dirty="0"/>
              <a:t>;</a:t>
            </a:r>
          </a:p>
        </p:txBody>
      </p:sp>
      <p:pic>
        <p:nvPicPr>
          <p:cNvPr id="2" name="图片 1"/>
          <p:cNvPicPr>
            <a:picLocks noChangeAspect="1"/>
          </p:cNvPicPr>
          <p:nvPr/>
        </p:nvPicPr>
        <p:blipFill>
          <a:blip r:embed="rId2"/>
          <a:stretch>
            <a:fillRect/>
          </a:stretch>
        </p:blipFill>
        <p:spPr>
          <a:xfrm>
            <a:off x="2614612" y="3174807"/>
            <a:ext cx="6962775" cy="2114550"/>
          </a:xfrm>
          <a:prstGeom prst="rect">
            <a:avLst/>
          </a:prstGeom>
        </p:spPr>
      </p:pic>
    </p:spTree>
    <p:extLst>
      <p:ext uri="{BB962C8B-B14F-4D97-AF65-F5344CB8AC3E}">
        <p14:creationId xmlns:p14="http://schemas.microsoft.com/office/powerpoint/2010/main" val="15343498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a:xfrm>
            <a:off x="2170706" y="699603"/>
            <a:ext cx="6805613" cy="984250"/>
          </a:xfrm>
        </p:spPr>
        <p:txBody>
          <a:bodyPr/>
          <a:lstStyle/>
          <a:p>
            <a:pPr eaLnBrk="1" hangingPunct="1"/>
            <a:r>
              <a:rPr lang="en-US" altLang="zh-CN" sz="3600" dirty="0"/>
              <a:t>COM</a:t>
            </a:r>
            <a:r>
              <a:rPr lang="zh-CN" altLang="en-US" sz="3600" dirty="0"/>
              <a:t>中对象方法使用特色</a:t>
            </a:r>
          </a:p>
        </p:txBody>
      </p:sp>
      <p:sp>
        <p:nvSpPr>
          <p:cNvPr id="5" name="Rectangle 6"/>
          <p:cNvSpPr txBox="1">
            <a:spLocks noChangeArrowheads="1"/>
          </p:cNvSpPr>
          <p:nvPr/>
        </p:nvSpPr>
        <p:spPr>
          <a:xfrm>
            <a:off x="2170706" y="1809977"/>
            <a:ext cx="9436131" cy="40645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p"/>
            </a:pPr>
            <a:r>
              <a:rPr lang="zh-CN" altLang="en-US" sz="2400" dirty="0">
                <a:solidFill>
                  <a:srgbClr val="002060"/>
                </a:solidFill>
                <a:latin typeface="微软雅黑" panose="020B0503020204020204" pitchFamily="34" charset="-122"/>
                <a:ea typeface="微软雅黑" panose="020B0503020204020204" pitchFamily="34" charset="-122"/>
              </a:rPr>
              <a:t>接口方法在不同</a:t>
            </a:r>
            <a:r>
              <a:rPr lang="en-US" altLang="zh-CN" sz="2400" dirty="0">
                <a:solidFill>
                  <a:srgbClr val="002060"/>
                </a:solidFill>
                <a:latin typeface="微软雅黑" panose="020B0503020204020204" pitchFamily="34" charset="-122"/>
                <a:ea typeface="微软雅黑" panose="020B0503020204020204" pitchFamily="34" charset="-122"/>
              </a:rPr>
              <a:t>Office</a:t>
            </a:r>
            <a:r>
              <a:rPr lang="zh-CN" altLang="en-US" sz="2400" dirty="0">
                <a:solidFill>
                  <a:srgbClr val="002060"/>
                </a:solidFill>
                <a:latin typeface="微软雅黑" panose="020B0503020204020204" pitchFamily="34" charset="-122"/>
                <a:ea typeface="微软雅黑" panose="020B0503020204020204" pitchFamily="34" charset="-122"/>
              </a:rPr>
              <a:t>版本中有变化</a:t>
            </a: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接口是桥梁，方法的实现来自</a:t>
            </a:r>
            <a:r>
              <a:rPr lang="en-US" altLang="zh-CN" sz="2400" dirty="0">
                <a:solidFill>
                  <a:srgbClr val="002060"/>
                </a:solidFill>
                <a:latin typeface="微软雅黑" panose="020B0503020204020204" pitchFamily="34" charset="-122"/>
                <a:ea typeface="微软雅黑" panose="020B0503020204020204" pitchFamily="34" charset="-122"/>
              </a:rPr>
              <a:t>Office</a:t>
            </a:r>
            <a:r>
              <a:rPr lang="zh-CN" altLang="en-US" sz="2400" dirty="0">
                <a:solidFill>
                  <a:srgbClr val="002060"/>
                </a:solidFill>
                <a:latin typeface="微软雅黑" panose="020B0503020204020204" pitchFamily="34" charset="-122"/>
                <a:ea typeface="微软雅黑" panose="020B0503020204020204" pitchFamily="34" charset="-122"/>
              </a:rPr>
              <a:t>产品</a:t>
            </a: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.NET</a:t>
            </a:r>
            <a:r>
              <a:rPr lang="zh-CN" altLang="en-US" sz="2400" dirty="0">
                <a:solidFill>
                  <a:srgbClr val="002060"/>
                </a:solidFill>
                <a:latin typeface="微软雅黑" panose="020B0503020204020204" pitchFamily="34" charset="-122"/>
                <a:ea typeface="微软雅黑" panose="020B0503020204020204" pitchFamily="34" charset="-122"/>
              </a:rPr>
              <a:t>平台垃圾回收机制不处理</a:t>
            </a: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对象</a:t>
            </a:r>
            <a:endParaRPr lang="en-US" altLang="zh-CN" sz="2400" dirty="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方法参数采用引用方式</a:t>
            </a:r>
            <a:endParaRPr lang="en-US" altLang="zh-CN" sz="2400" dirty="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中变量类型统一为</a:t>
            </a:r>
            <a:r>
              <a:rPr lang="en-US" altLang="zh-CN" sz="2400" dirty="0">
                <a:solidFill>
                  <a:srgbClr val="002060"/>
                </a:solidFill>
                <a:latin typeface="微软雅黑" panose="020B0503020204020204" pitchFamily="34" charset="-122"/>
                <a:ea typeface="微软雅黑" panose="020B0503020204020204" pitchFamily="34" charset="-122"/>
              </a:rPr>
              <a:t>object</a:t>
            </a:r>
          </a:p>
          <a:p>
            <a:pPr>
              <a:buFont typeface="Wingdings" panose="05000000000000000000" pitchFamily="2" charset="2"/>
              <a:buChar char="p"/>
            </a:pPr>
            <a:r>
              <a:rPr lang="zh-CN" altLang="en-US" sz="2400" dirty="0">
                <a:solidFill>
                  <a:srgbClr val="002060"/>
                </a:solidFill>
                <a:latin typeface="微软雅黑" panose="020B0503020204020204" pitchFamily="34" charset="-122"/>
                <a:ea typeface="微软雅黑" panose="020B0503020204020204" pitchFamily="34" charset="-122"/>
              </a:rPr>
              <a:t>参数缺省值指定为</a:t>
            </a:r>
            <a:br>
              <a:rPr lang="en-US" altLang="zh-CN" sz="2400" dirty="0">
                <a:solidFill>
                  <a:srgbClr val="002060"/>
                </a:solidFill>
                <a:latin typeface="微软雅黑" panose="020B0503020204020204" pitchFamily="34" charset="-122"/>
                <a:ea typeface="微软雅黑" panose="020B0503020204020204" pitchFamily="34" charset="-122"/>
              </a:rPr>
            </a:br>
            <a:r>
              <a:rPr lang="en-US" altLang="en-US" sz="2400" dirty="0">
                <a:solidFill>
                  <a:srgbClr val="002060"/>
                </a:solidFill>
                <a:latin typeface="微软雅黑" panose="020B0503020204020204" pitchFamily="34" charset="-122"/>
                <a:ea typeface="微软雅黑" panose="020B0503020204020204" pitchFamily="34" charset="-122"/>
              </a:rPr>
              <a:t>object missing = </a:t>
            </a:r>
            <a:r>
              <a:rPr lang="en-US" altLang="en-US" sz="2400" dirty="0" err="1">
                <a:solidFill>
                  <a:srgbClr val="002060"/>
                </a:solidFill>
                <a:latin typeface="微软雅黑" panose="020B0503020204020204" pitchFamily="34" charset="-122"/>
                <a:ea typeface="微软雅黑" panose="020B0503020204020204" pitchFamily="34" charset="-122"/>
              </a:rPr>
              <a:t>System.Reflection.Missing.Value</a:t>
            </a:r>
            <a:r>
              <a:rPr lang="en-US" altLang="en-US" sz="2400" dirty="0">
                <a:solidFill>
                  <a:srgbClr val="002060"/>
                </a:solidFill>
                <a:latin typeface="微软雅黑" panose="020B0503020204020204" pitchFamily="34" charset="-122"/>
                <a:ea typeface="微软雅黑" panose="020B0503020204020204" pitchFamily="34" charset="-122"/>
              </a:rPr>
              <a:t>;</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10943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3832803" y="513546"/>
            <a:ext cx="6583680" cy="727075"/>
          </a:xfrm>
        </p:spPr>
        <p:txBody>
          <a:bodyPr/>
          <a:lstStyle/>
          <a:p>
            <a:pPr eaLnBrk="1" hangingPunct="1"/>
            <a:r>
              <a:rPr lang="en-US" altLang="zh-CN" sz="3600" dirty="0"/>
              <a:t>Word</a:t>
            </a:r>
            <a:r>
              <a:rPr lang="zh-CN" altLang="en-US" sz="3600" dirty="0"/>
              <a:t>对象操作方法</a:t>
            </a:r>
          </a:p>
        </p:txBody>
      </p:sp>
      <p:sp>
        <p:nvSpPr>
          <p:cNvPr id="23556" name="Rectangle 3"/>
          <p:cNvSpPr>
            <a:spLocks noGrp="1" noChangeArrowheads="1"/>
          </p:cNvSpPr>
          <p:nvPr>
            <p:ph type="body" idx="4294967295"/>
          </p:nvPr>
        </p:nvSpPr>
        <p:spPr>
          <a:xfrm>
            <a:off x="644055" y="1558443"/>
            <a:ext cx="3384550" cy="4589462"/>
          </a:xfrm>
          <a:prstGeom prst="rect">
            <a:avLst/>
          </a:prstGeom>
        </p:spPr>
        <p:txBody>
          <a:bodyPr>
            <a:noAutofit/>
          </a:bodyPr>
          <a:lstStyle/>
          <a:p>
            <a:pPr eaLnBrk="1" hangingPunct="1"/>
            <a:r>
              <a:rPr lang="zh-CN" altLang="en-US" sz="3200" dirty="0"/>
              <a:t>创建文档</a:t>
            </a:r>
            <a:endParaRPr lang="en-US" altLang="zh-CN" sz="3200" dirty="0"/>
          </a:p>
          <a:p>
            <a:pPr eaLnBrk="1" hangingPunct="1"/>
            <a:r>
              <a:rPr lang="zh-CN" altLang="en-US" sz="3200" dirty="0"/>
              <a:t>保存文档</a:t>
            </a:r>
            <a:endParaRPr lang="en-US" altLang="zh-CN" sz="3200" dirty="0"/>
          </a:p>
          <a:p>
            <a:pPr eaLnBrk="1" hangingPunct="1"/>
            <a:r>
              <a:rPr lang="zh-CN" altLang="en-US" sz="3200" dirty="0"/>
              <a:t>打开文档</a:t>
            </a:r>
            <a:endParaRPr lang="en-US" altLang="zh-CN" sz="3200" dirty="0"/>
          </a:p>
          <a:p>
            <a:pPr eaLnBrk="1" hangingPunct="1"/>
            <a:r>
              <a:rPr lang="zh-CN" altLang="en-US" sz="3200" dirty="0"/>
              <a:t>设置标题</a:t>
            </a:r>
            <a:endParaRPr lang="en-US" altLang="zh-CN" sz="3200" dirty="0"/>
          </a:p>
          <a:p>
            <a:pPr eaLnBrk="1" hangingPunct="1"/>
            <a:r>
              <a:rPr lang="zh-CN" altLang="en-US" sz="3200" dirty="0"/>
              <a:t>设置文本格式</a:t>
            </a:r>
            <a:endParaRPr lang="en-US" altLang="zh-CN" sz="3200" dirty="0"/>
          </a:p>
          <a:p>
            <a:pPr eaLnBrk="1" hangingPunct="1"/>
            <a:r>
              <a:rPr lang="zh-CN" altLang="en-US" sz="3200" dirty="0"/>
              <a:t>插入表格</a:t>
            </a:r>
            <a:endParaRPr lang="en-US" altLang="zh-CN" sz="3200" dirty="0"/>
          </a:p>
          <a:p>
            <a:pPr eaLnBrk="1" hangingPunct="1"/>
            <a:r>
              <a:rPr lang="zh-CN" altLang="en-US" sz="3200" dirty="0"/>
              <a:t>插入图片</a:t>
            </a:r>
          </a:p>
        </p:txBody>
      </p:sp>
      <p:sp>
        <p:nvSpPr>
          <p:cNvPr id="6" name="Rectangle 3"/>
          <p:cNvSpPr txBox="1">
            <a:spLocks noChangeArrowheads="1"/>
          </p:cNvSpPr>
          <p:nvPr/>
        </p:nvSpPr>
        <p:spPr>
          <a:xfrm>
            <a:off x="4598835" y="1432768"/>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a:t>插入段落</a:t>
            </a:r>
            <a:endParaRPr lang="en-US" altLang="zh-CN" sz="3200" dirty="0"/>
          </a:p>
          <a:p>
            <a:r>
              <a:rPr lang="zh-CN" altLang="en-US" sz="3200" dirty="0"/>
              <a:t>插入小节</a:t>
            </a:r>
            <a:endParaRPr lang="en-US" altLang="zh-CN" sz="3200" dirty="0"/>
          </a:p>
          <a:p>
            <a:r>
              <a:rPr lang="zh-CN" altLang="en-US" sz="3200" dirty="0"/>
              <a:t>页眉页脚</a:t>
            </a:r>
            <a:endParaRPr lang="en-US" altLang="zh-CN" sz="3200" dirty="0"/>
          </a:p>
          <a:p>
            <a:r>
              <a:rPr lang="zh-CN" altLang="en-US" sz="3200" dirty="0"/>
              <a:t>插入目录</a:t>
            </a:r>
            <a:endParaRPr lang="en-US" altLang="zh-CN" sz="3200" dirty="0"/>
          </a:p>
          <a:p>
            <a:r>
              <a:rPr lang="zh-CN" altLang="en-US" sz="3200" dirty="0"/>
              <a:t>文档数据更新</a:t>
            </a:r>
            <a:endParaRPr lang="en-US" altLang="zh-CN" sz="3200" dirty="0"/>
          </a:p>
          <a:p>
            <a:r>
              <a:rPr lang="zh-CN" altLang="en-US" sz="3200" dirty="0"/>
              <a:t>搜索和替换</a:t>
            </a:r>
            <a:endParaRPr lang="en-US" altLang="zh-CN" sz="3200" dirty="0"/>
          </a:p>
          <a:p>
            <a:r>
              <a:rPr lang="zh-CN" altLang="en-US" sz="3200" dirty="0"/>
              <a:t>段落格式</a:t>
            </a:r>
            <a:endParaRPr lang="en-US" altLang="zh-CN" sz="3200" dirty="0"/>
          </a:p>
        </p:txBody>
      </p:sp>
      <p:sp>
        <p:nvSpPr>
          <p:cNvPr id="7" name="Rectangle 3"/>
          <p:cNvSpPr txBox="1">
            <a:spLocks noChangeArrowheads="1"/>
          </p:cNvSpPr>
          <p:nvPr/>
        </p:nvSpPr>
        <p:spPr>
          <a:xfrm>
            <a:off x="8553615" y="1558653"/>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a:t>设置标题格式</a:t>
            </a:r>
            <a:endParaRPr lang="en-US" altLang="zh-CN" sz="3200" dirty="0"/>
          </a:p>
          <a:p>
            <a:r>
              <a:rPr lang="zh-CN" altLang="en-US" sz="3200" dirty="0"/>
              <a:t>设置页码格式</a:t>
            </a:r>
            <a:endParaRPr lang="en-US" altLang="zh-CN" sz="3200" dirty="0"/>
          </a:p>
          <a:p>
            <a:r>
              <a:rPr lang="zh-CN" altLang="en-US" sz="3200" dirty="0"/>
              <a:t>表格单元格设置</a:t>
            </a:r>
            <a:endParaRPr lang="en-US" altLang="zh-CN" sz="3200" dirty="0"/>
          </a:p>
          <a:p>
            <a:endParaRPr lang="en-US" altLang="zh-CN" sz="3200" dirty="0"/>
          </a:p>
        </p:txBody>
      </p:sp>
    </p:spTree>
    <p:extLst>
      <p:ext uri="{BB962C8B-B14F-4D97-AF65-F5344CB8AC3E}">
        <p14:creationId xmlns:p14="http://schemas.microsoft.com/office/powerpoint/2010/main" val="2118859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158532" y="473323"/>
            <a:ext cx="3784821" cy="720725"/>
          </a:xfrm>
        </p:spPr>
        <p:txBody>
          <a:bodyPr/>
          <a:lstStyle/>
          <a:p>
            <a:pPr eaLnBrk="1" hangingPunct="1"/>
            <a:r>
              <a:rPr lang="en-US" altLang="zh-CN" dirty="0"/>
              <a:t>COM</a:t>
            </a:r>
            <a:r>
              <a:rPr lang="zh-CN" altLang="en-US" dirty="0"/>
              <a:t>方法</a:t>
            </a:r>
          </a:p>
        </p:txBody>
      </p:sp>
      <p:sp>
        <p:nvSpPr>
          <p:cNvPr id="6148" name="Rectangle 3"/>
          <p:cNvSpPr>
            <a:spLocks noGrp="1" noChangeArrowheads="1"/>
          </p:cNvSpPr>
          <p:nvPr>
            <p:ph type="body" idx="4294967295"/>
          </p:nvPr>
        </p:nvSpPr>
        <p:spPr>
          <a:xfrm>
            <a:off x="1892410" y="1197460"/>
            <a:ext cx="8596313" cy="5505490"/>
          </a:xfrm>
          <a:prstGeom prst="rect">
            <a:avLst/>
          </a:prstGeom>
        </p:spPr>
        <p:txBody>
          <a:bodyPr>
            <a:noAutofit/>
          </a:bodyPr>
          <a:lstStyle/>
          <a:p>
            <a:pPr>
              <a:buFont typeface="Wingdings" panose="05000000000000000000" pitchFamily="2" charset="2"/>
              <a:buChar char="p"/>
            </a:pPr>
            <a:r>
              <a:rPr lang="en-US" altLang="zh-CN" sz="2000" dirty="0"/>
              <a:t>   COM</a:t>
            </a:r>
            <a:r>
              <a:rPr lang="zh-CN" altLang="en-US" sz="2000" dirty="0"/>
              <a:t>是开发</a:t>
            </a:r>
            <a:r>
              <a:rPr lang="zh-CN" altLang="en-US" sz="2000" dirty="0">
                <a:hlinkClick r:id="rId3"/>
              </a:rPr>
              <a:t>软件组件</a:t>
            </a:r>
            <a:r>
              <a:rPr lang="zh-CN" altLang="en-US" sz="2000" dirty="0"/>
              <a:t>的一种方法</a:t>
            </a:r>
            <a:endParaRPr lang="en-US" altLang="zh-CN" sz="2000" dirty="0"/>
          </a:p>
          <a:p>
            <a:pPr lvl="1">
              <a:buFont typeface="Wingdings" panose="05000000000000000000" pitchFamily="2" charset="2"/>
              <a:buChar char="Ø"/>
            </a:pPr>
            <a:r>
              <a:rPr lang="zh-CN" altLang="en-US" sz="1600" dirty="0"/>
              <a:t> 组件是一些模块化的二进制可执行程序，为应用程序、操作系统或其它组件提供服务</a:t>
            </a:r>
            <a:endParaRPr lang="en-US" altLang="zh-CN" sz="1600" dirty="0"/>
          </a:p>
          <a:p>
            <a:pPr lvl="1">
              <a:buFont typeface="Wingdings" panose="05000000000000000000" pitchFamily="2" charset="2"/>
              <a:buChar char="Ø"/>
            </a:pPr>
            <a:r>
              <a:rPr lang="zh-CN" altLang="en-US" sz="1600" dirty="0"/>
              <a:t> 开发</a:t>
            </a:r>
            <a:r>
              <a:rPr lang="en-US" altLang="zh-CN" sz="1600" dirty="0"/>
              <a:t>COM</a:t>
            </a:r>
            <a:r>
              <a:rPr lang="zh-CN" altLang="en-US" sz="1600" dirty="0"/>
              <a:t>组件如同开发动态的、</a:t>
            </a:r>
            <a:r>
              <a:rPr lang="zh-CN" altLang="en-US" sz="1600" dirty="0">
                <a:hlinkClick r:id="rId4"/>
              </a:rPr>
              <a:t>面向对象</a:t>
            </a:r>
            <a:r>
              <a:rPr lang="zh-CN" altLang="en-US" sz="1600" dirty="0"/>
              <a:t>的</a:t>
            </a:r>
            <a:r>
              <a:rPr lang="en-US" altLang="zh-CN" sz="1600" dirty="0"/>
              <a:t>API</a:t>
            </a:r>
          </a:p>
          <a:p>
            <a:pPr lvl="1">
              <a:buFont typeface="Wingdings" panose="05000000000000000000" pitchFamily="2" charset="2"/>
              <a:buChar char="Ø"/>
            </a:pPr>
            <a:r>
              <a:rPr lang="en-US" altLang="zh-CN" sz="1600" dirty="0"/>
              <a:t> </a:t>
            </a:r>
            <a:r>
              <a:rPr lang="zh-CN" altLang="en-US" sz="1600" dirty="0"/>
              <a:t>多个</a:t>
            </a:r>
            <a:r>
              <a:rPr lang="en-US" altLang="zh-CN" sz="1600" dirty="0"/>
              <a:t>COM</a:t>
            </a:r>
            <a:r>
              <a:rPr lang="zh-CN" altLang="en-US" sz="1600" dirty="0"/>
              <a:t>对象可以连接起来形成应用程序或组件系统</a:t>
            </a:r>
            <a:endParaRPr lang="en-US" altLang="zh-CN" sz="1600" dirty="0"/>
          </a:p>
          <a:p>
            <a:pPr lvl="1">
              <a:buFont typeface="Wingdings" panose="05000000000000000000" pitchFamily="2" charset="2"/>
              <a:buChar char="Ø"/>
            </a:pPr>
            <a:r>
              <a:rPr lang="zh-CN" altLang="en-US" sz="1600" dirty="0"/>
              <a:t> 组件在运行时能够在不被重新链接或编译应用程序的情况下被卸下或替换</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a:t>   Microsoft</a:t>
            </a:r>
            <a:r>
              <a:rPr lang="zh-CN" altLang="en-US" sz="2000" dirty="0"/>
              <a:t>的许多技术都是基于</a:t>
            </a:r>
            <a:r>
              <a:rPr lang="en-US" altLang="zh-CN" sz="2000" dirty="0"/>
              <a:t>COM</a:t>
            </a:r>
          </a:p>
          <a:p>
            <a:pPr lvl="1">
              <a:buFont typeface="Wingdings" panose="05000000000000000000" pitchFamily="2" charset="2"/>
              <a:buChar char="Ø"/>
            </a:pPr>
            <a:r>
              <a:rPr lang="en-US" altLang="zh-CN" sz="1600" dirty="0"/>
              <a:t> ActiveX</a:t>
            </a:r>
            <a:r>
              <a:rPr lang="zh-CN" altLang="en-US" sz="1600" dirty="0"/>
              <a:t>、</a:t>
            </a:r>
            <a:r>
              <a:rPr lang="en-US" altLang="zh-CN" sz="1600" dirty="0"/>
              <a:t>DirectX</a:t>
            </a:r>
            <a:r>
              <a:rPr lang="zh-CN" altLang="en-US" sz="1600" dirty="0"/>
              <a:t>及</a:t>
            </a:r>
            <a:r>
              <a:rPr lang="en-US" altLang="zh-CN" sz="1600" dirty="0"/>
              <a:t>OLE</a:t>
            </a:r>
            <a:r>
              <a:rPr lang="zh-CN" altLang="en-US" sz="1600" dirty="0"/>
              <a:t>等</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a:t>   COM</a:t>
            </a:r>
            <a:r>
              <a:rPr lang="zh-CN" altLang="en-US" sz="2000" dirty="0"/>
              <a:t>所含的概念并不止是在</a:t>
            </a:r>
            <a:r>
              <a:rPr lang="en-US" altLang="zh-CN" sz="2000" dirty="0">
                <a:hlinkClick r:id="rId5"/>
              </a:rPr>
              <a:t>Microsoft Windows</a:t>
            </a:r>
            <a:r>
              <a:rPr lang="zh-CN" altLang="en-US" sz="2000" dirty="0"/>
              <a:t>操作系统下才有效</a:t>
            </a:r>
            <a:endParaRPr lang="en-US" altLang="zh-CN" sz="2000" dirty="0"/>
          </a:p>
          <a:p>
            <a:pPr lvl="1">
              <a:buFont typeface="Wingdings" panose="05000000000000000000" pitchFamily="2" charset="2"/>
              <a:buChar char="Ø"/>
            </a:pPr>
            <a:r>
              <a:rPr lang="en-US" altLang="zh-CN" sz="1600" dirty="0"/>
              <a:t> COM</a:t>
            </a:r>
            <a:r>
              <a:rPr lang="zh-CN" altLang="en-US" sz="1600" dirty="0"/>
              <a:t>并不是一个大的</a:t>
            </a:r>
            <a:r>
              <a:rPr lang="en-US" altLang="zh-CN" sz="1600" dirty="0"/>
              <a:t>API</a:t>
            </a:r>
            <a:r>
              <a:rPr lang="zh-CN" altLang="en-US" sz="1600" dirty="0"/>
              <a:t>，而是一种编程方法，如同</a:t>
            </a:r>
            <a:r>
              <a:rPr lang="zh-CN" altLang="en-US" sz="1600" dirty="0">
                <a:hlinkClick r:id="rId6"/>
              </a:rPr>
              <a:t>结构化编程</a:t>
            </a:r>
            <a:r>
              <a:rPr lang="zh-CN" altLang="en-US" sz="1600" dirty="0"/>
              <a:t>及面向对象编程方法</a:t>
            </a:r>
            <a:endParaRPr lang="en-US" altLang="zh-CN" sz="1600" dirty="0"/>
          </a:p>
          <a:p>
            <a:pPr lvl="1">
              <a:buFont typeface="Wingdings" panose="05000000000000000000" pitchFamily="2" charset="2"/>
              <a:buChar char="Ø"/>
            </a:pPr>
            <a:r>
              <a:rPr lang="zh-CN" altLang="en-US" sz="1600" dirty="0"/>
              <a:t> 在任何一种操作系统中，开发人员均可以遵循“</a:t>
            </a:r>
            <a:r>
              <a:rPr lang="en-US" altLang="zh-CN" sz="1600" dirty="0"/>
              <a:t>COM</a:t>
            </a:r>
            <a:r>
              <a:rPr lang="zh-CN" altLang="en-US" sz="1600" dirty="0"/>
              <a:t>方法”即组件的思想</a:t>
            </a:r>
            <a:endParaRPr lang="en-US" altLang="zh-CN" sz="1600" dirty="0"/>
          </a:p>
          <a:p>
            <a:pPr lvl="1">
              <a:buFont typeface="Wingdings" panose="05000000000000000000" pitchFamily="2" charset="2"/>
              <a:buChar char="Ø"/>
            </a:pPr>
            <a:endParaRPr lang="en-US" altLang="zh-CN" sz="1600" dirty="0"/>
          </a:p>
          <a:p>
            <a:pPr marL="228526" lvl="1">
              <a:spcBef>
                <a:spcPts val="1000"/>
              </a:spcBef>
              <a:buFont typeface="Wingdings" panose="05000000000000000000" pitchFamily="2" charset="2"/>
              <a:buChar char="p"/>
            </a:pPr>
            <a:r>
              <a:rPr lang="en-US" altLang="zh-CN" sz="2000" dirty="0">
                <a:cs typeface="+mn-cs"/>
              </a:rPr>
              <a:t>   COM allows reuse of objects with no knowledge of their internal implementation </a:t>
            </a:r>
          </a:p>
          <a:p>
            <a:pPr lvl="1">
              <a:buFont typeface="Wingdings" panose="05000000000000000000" pitchFamily="2" charset="2"/>
              <a:buChar char="Ø"/>
            </a:pPr>
            <a:r>
              <a:rPr lang="en-US" altLang="zh-CN" sz="1600" dirty="0"/>
              <a:t> it forces component implementers to provide well-defined </a:t>
            </a:r>
            <a:r>
              <a:rPr lang="en-US" altLang="zh-CN" sz="1600" b="1" dirty="0">
                <a:solidFill>
                  <a:srgbClr val="7030A0"/>
                </a:solidFill>
              </a:rPr>
              <a:t>interfaces</a:t>
            </a:r>
            <a:r>
              <a:rPr lang="en-US" altLang="zh-CN" sz="1600" dirty="0"/>
              <a:t> that are separated from the implementation</a:t>
            </a:r>
            <a:endParaRPr lang="zh-CN" altLang="en-US" sz="1600" dirty="0"/>
          </a:p>
        </p:txBody>
      </p:sp>
      <p:sp>
        <p:nvSpPr>
          <p:cNvPr id="2" name="矩形 1"/>
          <p:cNvSpPr/>
          <p:nvPr/>
        </p:nvSpPr>
        <p:spPr>
          <a:xfrm>
            <a:off x="10488723" y="1442397"/>
            <a:ext cx="1475083"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模块化服务</a:t>
            </a:r>
          </a:p>
        </p:txBody>
      </p:sp>
      <p:sp>
        <p:nvSpPr>
          <p:cNvPr id="5" name="矩形 4"/>
          <p:cNvSpPr/>
          <p:nvPr/>
        </p:nvSpPr>
        <p:spPr>
          <a:xfrm>
            <a:off x="10488723" y="1742924"/>
            <a:ext cx="1374094"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动态、</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OO</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
        <p:nvSpPr>
          <p:cNvPr id="6" name="矩形 5"/>
          <p:cNvSpPr/>
          <p:nvPr/>
        </p:nvSpPr>
        <p:spPr>
          <a:xfrm>
            <a:off x="10488723" y="2043451"/>
            <a:ext cx="1210588"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组合能力</a:t>
            </a:r>
          </a:p>
        </p:txBody>
      </p:sp>
      <p:sp>
        <p:nvSpPr>
          <p:cNvPr id="7" name="矩形 6"/>
          <p:cNvSpPr/>
          <p:nvPr/>
        </p:nvSpPr>
        <p:spPr>
          <a:xfrm>
            <a:off x="10488723" y="2343978"/>
            <a:ext cx="1467068"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运行时装配</a:t>
            </a:r>
          </a:p>
        </p:txBody>
      </p:sp>
      <p:sp>
        <p:nvSpPr>
          <p:cNvPr id="8" name="矩形 7"/>
          <p:cNvSpPr/>
          <p:nvPr/>
        </p:nvSpPr>
        <p:spPr>
          <a:xfrm>
            <a:off x="10585319" y="5428329"/>
            <a:ext cx="1289905" cy="400110"/>
          </a:xfrm>
          <a:prstGeom prst="rect">
            <a:avLst/>
          </a:prstGeom>
          <a:noFill/>
        </p:spPr>
        <p:txBody>
          <a:bodyPr wrap="none" lIns="91440" tIns="45720" rIns="91440" bIns="45720">
            <a:spAutoFit/>
          </a:bodyPr>
          <a:lstStyle/>
          <a:p>
            <a:pPr algn="ctr"/>
            <a:r>
              <a:rPr lang="en-US" altLang="zh-CN" sz="2000" b="1" dirty="0" err="1">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iterfaces</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85681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3247079" y="1065212"/>
            <a:ext cx="7021002" cy="728662"/>
          </a:xfrm>
        </p:spPr>
        <p:txBody>
          <a:bodyPr/>
          <a:lstStyle/>
          <a:p>
            <a:pPr eaLnBrk="1" hangingPunct="1"/>
            <a:r>
              <a:rPr lang="en-US" altLang="zh-CN" sz="3600" dirty="0"/>
              <a:t>word</a:t>
            </a:r>
            <a:r>
              <a:rPr lang="zh-CN" altLang="en-US" sz="3600" dirty="0"/>
              <a:t>任务</a:t>
            </a:r>
            <a:r>
              <a:rPr lang="en-US" altLang="zh-CN" sz="3600" dirty="0"/>
              <a:t>-</a:t>
            </a:r>
            <a:r>
              <a:rPr lang="zh-CN" altLang="en-US" sz="3600" dirty="0"/>
              <a:t>新建文档</a:t>
            </a:r>
          </a:p>
        </p:txBody>
      </p:sp>
      <p:sp>
        <p:nvSpPr>
          <p:cNvPr id="24580" name="Rectangle 3"/>
          <p:cNvSpPr>
            <a:spLocks noGrp="1" noChangeArrowheads="1"/>
          </p:cNvSpPr>
          <p:nvPr>
            <p:ph type="body" idx="4294967295"/>
          </p:nvPr>
        </p:nvSpPr>
        <p:spPr>
          <a:xfrm>
            <a:off x="1435987" y="2529424"/>
            <a:ext cx="10643187" cy="1798637"/>
          </a:xfrm>
          <a:prstGeom prst="rect">
            <a:avLst/>
          </a:prstGeom>
        </p:spPr>
        <p:txBody>
          <a:bodyPr>
            <a:normAutofit/>
          </a:bodyPr>
          <a:lstStyle/>
          <a:p>
            <a:pPr eaLnBrk="1" hangingPunct="1"/>
            <a:r>
              <a:rPr lang="en-US" altLang="zh-CN" sz="1800" dirty="0" err="1">
                <a:latin typeface="Consolas" panose="020B0609020204030204" pitchFamily="49" charset="0"/>
              </a:rPr>
              <a:t>Application.Documents.Add</a:t>
            </a:r>
            <a:r>
              <a:rPr lang="en-US" altLang="zh-CN" sz="1800" dirty="0">
                <a:latin typeface="Consolas" panose="020B0609020204030204" pitchFamily="49" charset="0"/>
              </a:rPr>
              <a:t>(ref missing, ref missing, ref missing, ref missing);</a:t>
            </a:r>
          </a:p>
          <a:p>
            <a:pPr eaLnBrk="1" hangingPunct="1"/>
            <a:r>
              <a:rPr lang="zh-CN" altLang="en-US" sz="1800" dirty="0">
                <a:latin typeface="Consolas" panose="020B0609020204030204" pitchFamily="49" charset="0"/>
              </a:rPr>
              <a:t>默认以</a:t>
            </a:r>
            <a:r>
              <a:rPr lang="en-US" altLang="zh-CN" sz="1800" dirty="0">
                <a:latin typeface="Consolas" panose="020B0609020204030204" pitchFamily="49" charset="0"/>
              </a:rPr>
              <a:t>Normal.dot </a:t>
            </a:r>
            <a:r>
              <a:rPr lang="zh-CN" altLang="en-US" sz="1800" dirty="0">
                <a:latin typeface="Consolas" panose="020B0609020204030204" pitchFamily="49" charset="0"/>
              </a:rPr>
              <a:t>为模板</a:t>
            </a:r>
          </a:p>
        </p:txBody>
      </p:sp>
    </p:spTree>
    <p:extLst>
      <p:ext uri="{BB962C8B-B14F-4D97-AF65-F5344CB8AC3E}">
        <p14:creationId xmlns:p14="http://schemas.microsoft.com/office/powerpoint/2010/main" val="11035242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3164961" y="1312747"/>
            <a:ext cx="5629523" cy="758825"/>
          </a:xfrm>
        </p:spPr>
        <p:txBody>
          <a:bodyPr/>
          <a:lstStyle/>
          <a:p>
            <a:pPr eaLnBrk="1" hangingPunct="1"/>
            <a:r>
              <a:rPr lang="zh-CN" altLang="en-US" sz="3600" dirty="0"/>
              <a:t>创建一个</a:t>
            </a:r>
            <a:r>
              <a:rPr lang="en-US" altLang="zh-CN" sz="3600" dirty="0"/>
              <a:t>word</a:t>
            </a:r>
            <a:r>
              <a:rPr lang="zh-CN" altLang="en-US" sz="3600" dirty="0"/>
              <a:t>文档</a:t>
            </a:r>
          </a:p>
        </p:txBody>
      </p:sp>
      <p:sp>
        <p:nvSpPr>
          <p:cNvPr id="25604" name="Text Box 3"/>
          <p:cNvSpPr txBox="1">
            <a:spLocks noChangeArrowheads="1"/>
          </p:cNvSpPr>
          <p:nvPr/>
        </p:nvSpPr>
        <p:spPr bwMode="auto">
          <a:xfrm>
            <a:off x="1143001" y="2534748"/>
            <a:ext cx="10848371" cy="2197525"/>
          </a:xfrm>
          <a:prstGeom prst="rect">
            <a:avLst/>
          </a:prstGeom>
          <a:solidFill>
            <a:schemeClr val="tx1"/>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None/>
            </a:pPr>
            <a:r>
              <a:rPr lang="en-US" altLang="zh-CN" sz="1800" dirty="0" err="1">
                <a:solidFill>
                  <a:schemeClr val="bg1"/>
                </a:solidFill>
                <a:latin typeface="Consolas" panose="020B0609020204030204" pitchFamily="49" charset="0"/>
              </a:rPr>
              <a:t>MsWord.Application</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oWordApplic</a:t>
            </a:r>
            <a:r>
              <a:rPr lang="en-US" altLang="zh-CN" sz="1800" dirty="0">
                <a:solidFill>
                  <a:schemeClr val="bg1"/>
                </a:solidFill>
                <a:latin typeface="Consolas" panose="020B0609020204030204" pitchFamily="49" charset="0"/>
              </a:rPr>
              <a:t>;</a:t>
            </a:r>
            <a:r>
              <a:rPr lang="en-US" altLang="zh-CN" sz="1800" dirty="0">
                <a:solidFill>
                  <a:srgbClr val="000000"/>
                </a:solidFill>
                <a:latin typeface="Consolas" panose="020B0609020204030204" pitchFamily="49" charset="0"/>
              </a:rPr>
              <a:t>	</a:t>
            </a:r>
            <a:r>
              <a:rPr lang="en-US" altLang="zh-CN" sz="1800" dirty="0">
                <a:solidFill>
                  <a:srgbClr val="008000"/>
                </a:solidFill>
                <a:latin typeface="Consolas" panose="020B0609020204030204" pitchFamily="49" charset="0"/>
              </a:rPr>
              <a:t>// a reference to </a:t>
            </a:r>
            <a:r>
              <a:rPr lang="en-US" altLang="zh-CN" sz="1800" dirty="0" err="1">
                <a:solidFill>
                  <a:srgbClr val="008000"/>
                </a:solidFill>
                <a:latin typeface="Consolas" panose="020B0609020204030204" pitchFamily="49" charset="0"/>
              </a:rPr>
              <a:t>Wordapplication</a:t>
            </a:r>
            <a:endParaRPr lang="en-US" altLang="zh-CN" sz="1800" dirty="0">
              <a:solidFill>
                <a:srgbClr val="008000"/>
              </a:solidFill>
              <a:latin typeface="Consolas" panose="020B0609020204030204" pitchFamily="49" charset="0"/>
            </a:endParaRPr>
          </a:p>
          <a:p>
            <a:pPr>
              <a:buNone/>
            </a:pPr>
            <a:r>
              <a:rPr lang="en-US" altLang="zh-CN" sz="1800" dirty="0" err="1">
                <a:solidFill>
                  <a:schemeClr val="bg1"/>
                </a:solidFill>
                <a:latin typeface="Consolas" panose="020B0609020204030204" pitchFamily="49" charset="0"/>
              </a:rPr>
              <a:t>MsWord.Document</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oDoc</a:t>
            </a:r>
            <a:r>
              <a:rPr lang="en-US" altLang="zh-CN" sz="1800" dirty="0">
                <a:solidFill>
                  <a:schemeClr val="bg1"/>
                </a:solidFill>
                <a:latin typeface="Consolas" panose="020B0609020204030204" pitchFamily="49" charset="0"/>
              </a:rPr>
              <a:t>;	</a:t>
            </a:r>
            <a:r>
              <a:rPr lang="en-US" altLang="zh-CN" sz="1800" dirty="0">
                <a:solidFill>
                  <a:srgbClr val="000000"/>
                </a:solidFill>
                <a:latin typeface="Consolas" panose="020B0609020204030204" pitchFamily="49" charset="0"/>
              </a:rPr>
              <a:t>		</a:t>
            </a:r>
            <a:r>
              <a:rPr lang="en-US" altLang="zh-CN" sz="1800" dirty="0">
                <a:solidFill>
                  <a:srgbClr val="008000"/>
                </a:solidFill>
                <a:latin typeface="Consolas" panose="020B0609020204030204" pitchFamily="49" charset="0"/>
              </a:rPr>
              <a:t>// a reference to </a:t>
            </a:r>
            <a:r>
              <a:rPr lang="en-US" altLang="zh-CN" sz="1800" dirty="0" err="1">
                <a:solidFill>
                  <a:srgbClr val="008000"/>
                </a:solidFill>
                <a:latin typeface="Consolas" panose="020B0609020204030204" pitchFamily="49" charset="0"/>
              </a:rPr>
              <a:t>thedocument</a:t>
            </a:r>
            <a:endParaRPr lang="en-US" altLang="zh-CN" sz="1800" dirty="0">
              <a:latin typeface="Consolas" panose="020B0609020204030204" pitchFamily="49" charset="0"/>
            </a:endParaRPr>
          </a:p>
          <a:p>
            <a:pPr>
              <a:buNone/>
            </a:pPr>
            <a:endParaRPr lang="en-US" altLang="zh-CN" sz="1800" dirty="0">
              <a:latin typeface="Consolas" panose="020B0609020204030204" pitchFamily="49" charset="0"/>
            </a:endParaRPr>
          </a:p>
          <a:p>
            <a:pPr>
              <a:buNone/>
            </a:pPr>
            <a:endParaRPr lang="en-US" altLang="zh-CN" sz="1800" dirty="0">
              <a:latin typeface="Consolas" panose="020B0609020204030204" pitchFamily="49" charset="0"/>
            </a:endParaRPr>
          </a:p>
          <a:p>
            <a:pPr eaLnBrk="1" hangingPunct="1">
              <a:spcBef>
                <a:spcPct val="0"/>
              </a:spcBef>
              <a:buClrTx/>
              <a:buSzTx/>
              <a:buFontTx/>
              <a:buNone/>
            </a:pPr>
            <a:r>
              <a:rPr lang="en-US" altLang="zh-CN" sz="1800" dirty="0" err="1">
                <a:solidFill>
                  <a:schemeClr val="bg1"/>
                </a:solidFill>
                <a:latin typeface="Consolas" panose="020B0609020204030204" pitchFamily="49" charset="0"/>
              </a:rPr>
              <a:t>oDoc</a:t>
            </a:r>
            <a:r>
              <a:rPr lang="en-US" altLang="zh-CN" sz="1800" dirty="0">
                <a:solidFill>
                  <a:schemeClr val="bg1"/>
                </a:solidFill>
                <a:latin typeface="Consolas" panose="020B0609020204030204" pitchFamily="49" charset="0"/>
              </a:rPr>
              <a:t> = </a:t>
            </a:r>
            <a:r>
              <a:rPr lang="en-US" altLang="zh-CN" sz="1800" dirty="0" err="1">
                <a:solidFill>
                  <a:schemeClr val="bg1"/>
                </a:solidFill>
                <a:latin typeface="Consolas" panose="020B0609020204030204" pitchFamily="49" charset="0"/>
              </a:rPr>
              <a:t>oWordApplic.Documents.Add</a:t>
            </a:r>
            <a:r>
              <a:rPr lang="en-US" altLang="zh-CN" sz="1800" dirty="0">
                <a:solidFill>
                  <a:schemeClr val="bg1"/>
                </a:solidFill>
                <a:latin typeface="Consolas" panose="020B0609020204030204" pitchFamily="49" charset="0"/>
              </a:rPr>
              <a:t>(ref missing, ref missing, ref missing, ref missing);</a:t>
            </a:r>
          </a:p>
          <a:p>
            <a:pPr eaLnBrk="1" hangingPunct="1">
              <a:spcBef>
                <a:spcPct val="0"/>
              </a:spcBef>
              <a:buClrTx/>
              <a:buSzTx/>
              <a:buFontTx/>
              <a:buNone/>
            </a:pPr>
            <a:r>
              <a:rPr lang="en-US" altLang="zh-CN" sz="1800" dirty="0" err="1">
                <a:solidFill>
                  <a:schemeClr val="bg1"/>
                </a:solidFill>
                <a:latin typeface="Consolas" panose="020B0609020204030204" pitchFamily="49" charset="0"/>
              </a:rPr>
              <a:t>oDoc.Activate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endParaRPr lang="en-US" altLang="zh-CN" sz="1800" dirty="0">
              <a:latin typeface="Consolas" panose="020B0609020204030204" pitchFamily="49" charset="0"/>
            </a:endParaRPr>
          </a:p>
        </p:txBody>
      </p:sp>
    </p:spTree>
    <p:extLst>
      <p:ext uri="{BB962C8B-B14F-4D97-AF65-F5344CB8AC3E}">
        <p14:creationId xmlns:p14="http://schemas.microsoft.com/office/powerpoint/2010/main" val="5682639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2592125" y="1081198"/>
            <a:ext cx="6805613" cy="984250"/>
          </a:xfrm>
        </p:spPr>
        <p:txBody>
          <a:bodyPr/>
          <a:lstStyle/>
          <a:p>
            <a:pPr eaLnBrk="1" hangingPunct="1"/>
            <a:r>
              <a:rPr lang="zh-CN" altLang="en-US" sz="3600" dirty="0"/>
              <a:t>以给定文件名保存</a:t>
            </a:r>
            <a:r>
              <a:rPr lang="en-US" altLang="zh-CN" sz="3600" dirty="0"/>
              <a:t>word</a:t>
            </a:r>
            <a:r>
              <a:rPr lang="zh-CN" altLang="en-US" sz="3600" dirty="0"/>
              <a:t>文档</a:t>
            </a:r>
          </a:p>
        </p:txBody>
      </p:sp>
      <p:sp>
        <p:nvSpPr>
          <p:cNvPr id="26628" name="Text Box 3"/>
          <p:cNvSpPr txBox="1">
            <a:spLocks noChangeArrowheads="1"/>
          </p:cNvSpPr>
          <p:nvPr/>
        </p:nvSpPr>
        <p:spPr bwMode="auto">
          <a:xfrm>
            <a:off x="1886675" y="2752891"/>
            <a:ext cx="8738885" cy="707886"/>
          </a:xfrm>
          <a:prstGeom prst="rect">
            <a:avLst/>
          </a:prstGeom>
          <a:solidFill>
            <a:schemeClr val="tx1"/>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chemeClr val="bg1"/>
                </a:solidFill>
                <a:latin typeface="Consolas" panose="020B0609020204030204" pitchFamily="49" charset="0"/>
              </a:rPr>
              <a:t>object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 = @"C:\Test\NewDocument.doc";</a:t>
            </a:r>
          </a:p>
          <a:p>
            <a:pPr eaLnBrk="1" hangingPunct="1">
              <a:spcBef>
                <a:spcPct val="0"/>
              </a:spcBef>
              <a:buClrTx/>
              <a:buSzTx/>
              <a:buFontTx/>
              <a:buNone/>
            </a:pPr>
            <a:r>
              <a:rPr lang="en-US" altLang="zh-CN" sz="2000" dirty="0" err="1">
                <a:solidFill>
                  <a:schemeClr val="bg1"/>
                </a:solidFill>
                <a:latin typeface="Consolas" panose="020B0609020204030204" pitchFamily="49" charset="0"/>
              </a:rPr>
              <a:t>this.Application.Documents.get_Item</a:t>
            </a:r>
            <a:r>
              <a:rPr lang="en-US" altLang="zh-CN" sz="2000" dirty="0">
                <a:solidFill>
                  <a:schemeClr val="bg1"/>
                </a:solidFill>
                <a:latin typeface="Consolas" panose="020B0609020204030204" pitchFamily="49" charset="0"/>
              </a:rPr>
              <a:t>(ref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).Save(); </a:t>
            </a:r>
          </a:p>
        </p:txBody>
      </p:sp>
    </p:spTree>
    <p:extLst>
      <p:ext uri="{BB962C8B-B14F-4D97-AF65-F5344CB8AC3E}">
        <p14:creationId xmlns:p14="http://schemas.microsoft.com/office/powerpoint/2010/main" val="12132701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3363402" y="766266"/>
            <a:ext cx="5573864" cy="792162"/>
          </a:xfrm>
        </p:spPr>
        <p:txBody>
          <a:bodyPr/>
          <a:lstStyle/>
          <a:p>
            <a:pPr eaLnBrk="1" hangingPunct="1"/>
            <a:r>
              <a:rPr lang="zh-CN" altLang="en-US"/>
              <a:t>打开一个</a:t>
            </a:r>
            <a:r>
              <a:rPr lang="en-US" altLang="zh-CN"/>
              <a:t>word</a:t>
            </a:r>
            <a:r>
              <a:rPr lang="zh-CN" altLang="en-US"/>
              <a:t>文档</a:t>
            </a:r>
          </a:p>
        </p:txBody>
      </p:sp>
      <p:sp>
        <p:nvSpPr>
          <p:cNvPr id="27652" name="Text Box 3"/>
          <p:cNvSpPr txBox="1">
            <a:spLocks noChangeArrowheads="1"/>
          </p:cNvSpPr>
          <p:nvPr/>
        </p:nvSpPr>
        <p:spPr bwMode="auto">
          <a:xfrm>
            <a:off x="1497406" y="1925215"/>
            <a:ext cx="9427686" cy="1477328"/>
          </a:xfrm>
          <a:prstGeom prst="rect">
            <a:avLst/>
          </a:prstGeom>
          <a:solidFill>
            <a:schemeClr val="tx1"/>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object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 = @"C:\Test\NewDocument.doc"; </a:t>
            </a:r>
          </a:p>
          <a:p>
            <a:pPr eaLnBrk="1" hangingPunct="1">
              <a:spcBef>
                <a:spcPct val="0"/>
              </a:spcBef>
              <a:buClrTx/>
              <a:buSzTx/>
              <a:buFontTx/>
              <a:buNone/>
            </a:pPr>
            <a:r>
              <a:rPr lang="en-US" altLang="zh-CN" sz="1800" dirty="0" err="1">
                <a:solidFill>
                  <a:schemeClr val="bg1"/>
                </a:solidFill>
                <a:latin typeface="Consolas" panose="020B0609020204030204" pitchFamily="49" charset="0"/>
              </a:rPr>
              <a:t>this.Application.Documents.Open</a:t>
            </a:r>
            <a:r>
              <a:rPr lang="en-US" altLang="zh-CN" sz="1800" dirty="0">
                <a:solidFill>
                  <a:schemeClr val="bg1"/>
                </a:solidFill>
                <a:latin typeface="Consolas" panose="020B0609020204030204" pitchFamily="49" charset="0"/>
              </a:rPr>
              <a:t>(ref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p:txBody>
      </p:sp>
      <p:sp>
        <p:nvSpPr>
          <p:cNvPr id="27653" name="文本框 1"/>
          <p:cNvSpPr txBox="1">
            <a:spLocks noChangeArrowheads="1"/>
          </p:cNvSpPr>
          <p:nvPr/>
        </p:nvSpPr>
        <p:spPr bwMode="auto">
          <a:xfrm>
            <a:off x="2124472" y="5079790"/>
            <a:ext cx="8186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在编程过程中，利用反射机制来获得参数的简单说明信息。</a:t>
            </a:r>
          </a:p>
        </p:txBody>
      </p:sp>
    </p:spTree>
    <p:extLst>
      <p:ext uri="{BB962C8B-B14F-4D97-AF65-F5344CB8AC3E}">
        <p14:creationId xmlns:p14="http://schemas.microsoft.com/office/powerpoint/2010/main" val="3274453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2608981" y="1207140"/>
            <a:ext cx="7943353" cy="762000"/>
          </a:xfrm>
        </p:spPr>
        <p:txBody>
          <a:bodyPr/>
          <a:lstStyle/>
          <a:p>
            <a:pPr eaLnBrk="1" hangingPunct="1"/>
            <a:r>
              <a:rPr lang="zh-CN" altLang="en-US" sz="3600" dirty="0"/>
              <a:t>在 </a:t>
            </a:r>
            <a:r>
              <a:rPr lang="en-US" altLang="zh-CN" sz="3600" dirty="0"/>
              <a:t>Word </a:t>
            </a:r>
            <a:r>
              <a:rPr lang="zh-CN" altLang="en-US" sz="3600" dirty="0"/>
              <a:t>文档中插入文本</a:t>
            </a:r>
          </a:p>
        </p:txBody>
      </p:sp>
      <p:sp>
        <p:nvSpPr>
          <p:cNvPr id="29700" name="Rectangle 3"/>
          <p:cNvSpPr>
            <a:spLocks noGrp="1" noChangeArrowheads="1"/>
          </p:cNvSpPr>
          <p:nvPr>
            <p:ph type="body" idx="4294967295"/>
          </p:nvPr>
        </p:nvSpPr>
        <p:spPr>
          <a:xfrm>
            <a:off x="2608981" y="2543849"/>
            <a:ext cx="8596313" cy="2513578"/>
          </a:xfrm>
          <a:prstGeom prst="rect">
            <a:avLst/>
          </a:prstGeom>
        </p:spPr>
        <p:txBody>
          <a:bodyPr>
            <a:normAutofit/>
          </a:bodyPr>
          <a:lstStyle/>
          <a:p>
            <a:pPr eaLnBrk="1" hangingPunct="1">
              <a:buFont typeface="Wingdings" panose="05000000000000000000" pitchFamily="2" charset="2"/>
              <a:buChar char="p"/>
            </a:pPr>
            <a:r>
              <a:rPr lang="zh-CN" altLang="en-US" sz="3200" dirty="0"/>
              <a:t> 使用</a:t>
            </a:r>
            <a:r>
              <a:rPr lang="en-US" altLang="zh-CN" sz="3200" dirty="0"/>
              <a:t>Range</a:t>
            </a:r>
          </a:p>
          <a:p>
            <a:pPr eaLnBrk="1" hangingPunct="1">
              <a:buFont typeface="Wingdings" panose="05000000000000000000" pitchFamily="2" charset="2"/>
              <a:buChar char="p"/>
            </a:pPr>
            <a:r>
              <a:rPr lang="zh-CN" altLang="en-US" sz="3200" dirty="0"/>
              <a:t> 使用替换方法</a:t>
            </a:r>
          </a:p>
          <a:p>
            <a:pPr eaLnBrk="1" hangingPunct="1">
              <a:buFont typeface="Wingdings" panose="05000000000000000000" pitchFamily="2" charset="2"/>
              <a:buChar char="p"/>
            </a:pPr>
            <a:r>
              <a:rPr lang="zh-CN" altLang="en-US" sz="3200" dirty="0"/>
              <a:t> 使用</a:t>
            </a:r>
            <a:r>
              <a:rPr lang="en-US" altLang="zh-CN" sz="3200" dirty="0"/>
              <a:t>Selection</a:t>
            </a:r>
            <a:r>
              <a:rPr lang="zh-CN" altLang="en-US" sz="3200" dirty="0"/>
              <a:t>对象的</a:t>
            </a:r>
            <a:r>
              <a:rPr lang="en-US" altLang="zh-CN" sz="3200" dirty="0" err="1"/>
              <a:t>TypeText</a:t>
            </a:r>
            <a:r>
              <a:rPr lang="zh-CN" altLang="en-US" sz="3200" dirty="0"/>
              <a:t>方法</a:t>
            </a:r>
          </a:p>
        </p:txBody>
      </p:sp>
    </p:spTree>
    <p:extLst>
      <p:ext uri="{BB962C8B-B14F-4D97-AF65-F5344CB8AC3E}">
        <p14:creationId xmlns:p14="http://schemas.microsoft.com/office/powerpoint/2010/main" val="1703337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3116911" y="1289362"/>
            <a:ext cx="6376946" cy="762000"/>
          </a:xfrm>
        </p:spPr>
        <p:txBody>
          <a:bodyPr/>
          <a:lstStyle/>
          <a:p>
            <a:pPr eaLnBrk="1" hangingPunct="1"/>
            <a:r>
              <a:rPr lang="en-US" altLang="zh-CN" sz="3600" dirty="0"/>
              <a:t>word</a:t>
            </a:r>
            <a:r>
              <a:rPr lang="zh-CN" altLang="en-US" sz="3600" dirty="0"/>
              <a:t>任务</a:t>
            </a:r>
            <a:r>
              <a:rPr lang="en-US" altLang="zh-CN" sz="3600" dirty="0"/>
              <a:t>-</a:t>
            </a:r>
            <a:r>
              <a:rPr lang="zh-CN" altLang="en-US" sz="3600" dirty="0"/>
              <a:t>定义</a:t>
            </a:r>
            <a:r>
              <a:rPr lang="en-US" altLang="zh-CN" sz="3600" dirty="0"/>
              <a:t>Range</a:t>
            </a:r>
          </a:p>
        </p:txBody>
      </p:sp>
      <p:sp>
        <p:nvSpPr>
          <p:cNvPr id="30724" name="Rectangle 3"/>
          <p:cNvSpPr>
            <a:spLocks noGrp="1" noChangeArrowheads="1"/>
          </p:cNvSpPr>
          <p:nvPr>
            <p:ph type="body" idx="4294967295"/>
          </p:nvPr>
        </p:nvSpPr>
        <p:spPr>
          <a:xfrm>
            <a:off x="2521757" y="2611998"/>
            <a:ext cx="7134307" cy="1895994"/>
          </a:xfrm>
          <a:prstGeom prst="rect">
            <a:avLst/>
          </a:prstGeom>
          <a:solidFill>
            <a:schemeClr val="tx1"/>
          </a:solidFill>
        </p:spPr>
        <p:txBody>
          <a:bodyPr>
            <a:noAutofit/>
          </a:bodyPr>
          <a:lstStyle/>
          <a:p>
            <a:pPr marL="0" indent="0" eaLnBrk="1" hangingPunct="1">
              <a:buNone/>
            </a:pPr>
            <a:r>
              <a:rPr lang="en-US" altLang="zh-CN" sz="2000" dirty="0">
                <a:solidFill>
                  <a:schemeClr val="bg1"/>
                </a:solidFill>
                <a:latin typeface="Consolas" panose="020B0609020204030204" pitchFamily="49" charset="0"/>
              </a:rPr>
              <a:t>object start	= 0; </a:t>
            </a:r>
          </a:p>
          <a:p>
            <a:pPr marL="0" indent="0" eaLnBrk="1" hangingPunct="1">
              <a:buNone/>
            </a:pPr>
            <a:r>
              <a:rPr lang="en-US" altLang="zh-CN" sz="2000" dirty="0">
                <a:solidFill>
                  <a:schemeClr val="bg1"/>
                </a:solidFill>
                <a:latin typeface="Consolas" panose="020B0609020204030204" pitchFamily="49" charset="0"/>
              </a:rPr>
              <a:t>object end	= 7; </a:t>
            </a:r>
          </a:p>
          <a:p>
            <a:pPr marL="0" indent="0" eaLnBrk="1" hangingPunct="1">
              <a:buNone/>
            </a:pPr>
            <a:r>
              <a:rPr lang="en-US" altLang="zh-CN" sz="2000" dirty="0" err="1">
                <a:solidFill>
                  <a:schemeClr val="bg1"/>
                </a:solidFill>
                <a:latin typeface="Consolas" panose="020B0609020204030204" pitchFamily="49" charset="0"/>
              </a:rPr>
              <a:t>Word.Range</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rng</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this.Range</a:t>
            </a:r>
            <a:r>
              <a:rPr lang="en-US" altLang="zh-CN" sz="2000" dirty="0">
                <a:solidFill>
                  <a:schemeClr val="bg1"/>
                </a:solidFill>
                <a:latin typeface="Consolas" panose="020B0609020204030204" pitchFamily="49" charset="0"/>
              </a:rPr>
              <a:t>(ref start, ref end); </a:t>
            </a:r>
          </a:p>
          <a:p>
            <a:pPr marL="0" indent="0" eaLnBrk="1" hangingPunct="1">
              <a:buNone/>
            </a:pPr>
            <a:r>
              <a:rPr lang="en-US" altLang="zh-CN" sz="2000" dirty="0" err="1">
                <a:solidFill>
                  <a:schemeClr val="bg1"/>
                </a:solidFill>
                <a:latin typeface="Consolas" panose="020B0609020204030204" pitchFamily="49" charset="0"/>
              </a:rPr>
              <a:t>rng.Select</a:t>
            </a:r>
            <a:r>
              <a:rPr lang="en-US" altLang="zh-CN" sz="2000"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19294885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2597691" y="1521846"/>
            <a:ext cx="7633252" cy="727075"/>
          </a:xfrm>
        </p:spPr>
        <p:txBody>
          <a:bodyPr/>
          <a:lstStyle/>
          <a:p>
            <a:pPr eaLnBrk="1" hangingPunct="1"/>
            <a:r>
              <a:rPr lang="en-US" altLang="en-US" sz="3600" dirty="0"/>
              <a:t>在 Word </a:t>
            </a:r>
            <a:r>
              <a:rPr lang="en-US" altLang="en-US" sz="3600" dirty="0" err="1"/>
              <a:t>文档中插入文本</a:t>
            </a:r>
            <a:endParaRPr lang="zh-CN" altLang="en-US" sz="3600" dirty="0"/>
          </a:p>
        </p:txBody>
      </p:sp>
      <p:sp>
        <p:nvSpPr>
          <p:cNvPr id="31748" name="Rectangle 3"/>
          <p:cNvSpPr>
            <a:spLocks noGrp="1" noChangeArrowheads="1"/>
          </p:cNvSpPr>
          <p:nvPr>
            <p:ph type="body" idx="4294967295"/>
          </p:nvPr>
        </p:nvSpPr>
        <p:spPr>
          <a:xfrm>
            <a:off x="2597691" y="2696948"/>
            <a:ext cx="7281009" cy="1783612"/>
          </a:xfrm>
          <a:prstGeom prst="rect">
            <a:avLst/>
          </a:prstGeom>
          <a:solidFill>
            <a:schemeClr val="tx1"/>
          </a:solidFill>
        </p:spPr>
        <p:txBody>
          <a:bodyPr>
            <a:noAutofit/>
          </a:bodyPr>
          <a:lstStyle/>
          <a:p>
            <a:pPr marL="0" indent="0" eaLnBrk="1" hangingPunct="1">
              <a:buNone/>
            </a:pPr>
            <a:r>
              <a:rPr lang="en-US" altLang="zh-CN" sz="2000" dirty="0">
                <a:solidFill>
                  <a:schemeClr val="bg1"/>
                </a:solidFill>
                <a:latin typeface="Consolas" panose="020B0609020204030204" pitchFamily="49" charset="0"/>
              </a:rPr>
              <a:t>object start	= 0; </a:t>
            </a:r>
          </a:p>
          <a:p>
            <a:pPr marL="0" indent="0" eaLnBrk="1" hangingPunct="1">
              <a:buNone/>
            </a:pPr>
            <a:r>
              <a:rPr lang="en-US" altLang="zh-CN" sz="2000" dirty="0">
                <a:solidFill>
                  <a:schemeClr val="bg1"/>
                </a:solidFill>
                <a:latin typeface="Consolas" panose="020B0609020204030204" pitchFamily="49" charset="0"/>
              </a:rPr>
              <a:t>object end	= 0;  </a:t>
            </a:r>
          </a:p>
          <a:p>
            <a:pPr marL="0" indent="0" eaLnBrk="1" hangingPunct="1">
              <a:buNone/>
            </a:pPr>
            <a:r>
              <a:rPr lang="en-US" altLang="zh-CN" sz="2000" dirty="0" err="1">
                <a:solidFill>
                  <a:schemeClr val="bg1"/>
                </a:solidFill>
                <a:latin typeface="Consolas" panose="020B0609020204030204" pitchFamily="49" charset="0"/>
              </a:rPr>
              <a:t>Word.Range</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rng</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this.Range</a:t>
            </a:r>
            <a:r>
              <a:rPr lang="en-US" altLang="zh-CN" sz="2000" dirty="0">
                <a:solidFill>
                  <a:schemeClr val="bg1"/>
                </a:solidFill>
                <a:latin typeface="Consolas" panose="020B0609020204030204" pitchFamily="49" charset="0"/>
              </a:rPr>
              <a:t>(ref start, ref end); </a:t>
            </a:r>
          </a:p>
          <a:p>
            <a:pPr marL="0" indent="0" eaLnBrk="1" hangingPunct="1">
              <a:buNone/>
            </a:pPr>
            <a:r>
              <a:rPr lang="en-US" altLang="zh-CN" sz="2000" dirty="0" err="1">
                <a:solidFill>
                  <a:schemeClr val="bg1"/>
                </a:solidFill>
                <a:latin typeface="Consolas" panose="020B0609020204030204" pitchFamily="49" charset="0"/>
              </a:rPr>
              <a:t>rng.Text</a:t>
            </a:r>
            <a:r>
              <a:rPr lang="en-US" altLang="zh-CN" sz="2000" dirty="0">
                <a:solidFill>
                  <a:schemeClr val="bg1"/>
                </a:solidFill>
                <a:latin typeface="Consolas" panose="020B0609020204030204" pitchFamily="49" charset="0"/>
              </a:rPr>
              <a:t> = "New Text"; </a:t>
            </a:r>
          </a:p>
        </p:txBody>
      </p:sp>
    </p:spTree>
    <p:extLst>
      <p:ext uri="{BB962C8B-B14F-4D97-AF65-F5344CB8AC3E}">
        <p14:creationId xmlns:p14="http://schemas.microsoft.com/office/powerpoint/2010/main" val="16911380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a:xfrm>
            <a:off x="1582310" y="982045"/>
            <a:ext cx="9255318" cy="831850"/>
          </a:xfrm>
        </p:spPr>
        <p:txBody>
          <a:bodyPr/>
          <a:lstStyle/>
          <a:p>
            <a:pPr eaLnBrk="1" hangingPunct="1"/>
            <a:r>
              <a:rPr lang="en-US" altLang="zh-CN" dirty="0"/>
              <a:t>word</a:t>
            </a:r>
            <a:r>
              <a:rPr lang="zh-CN" altLang="en-US" dirty="0"/>
              <a:t>任务</a:t>
            </a:r>
            <a:r>
              <a:rPr lang="en-US" altLang="zh-CN" dirty="0"/>
              <a:t>-</a:t>
            </a:r>
            <a:r>
              <a:rPr lang="zh-CN" altLang="en-US" dirty="0"/>
              <a:t>在文档中搜索和替换文本</a:t>
            </a:r>
          </a:p>
        </p:txBody>
      </p:sp>
      <p:sp>
        <p:nvSpPr>
          <p:cNvPr id="32772" name="Text Box 5"/>
          <p:cNvSpPr txBox="1">
            <a:spLocks noChangeArrowheads="1"/>
          </p:cNvSpPr>
          <p:nvPr/>
        </p:nvSpPr>
        <p:spPr bwMode="auto">
          <a:xfrm>
            <a:off x="1496443" y="2200726"/>
            <a:ext cx="10374956" cy="3416320"/>
          </a:xfrm>
          <a:prstGeom prst="rect">
            <a:avLst/>
          </a:prstGeom>
          <a:solidFill>
            <a:schemeClr val="tx1"/>
          </a:solidFill>
          <a:ln>
            <a:noFill/>
          </a:ln>
          <a:effec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private void </a:t>
            </a:r>
            <a:r>
              <a:rPr lang="en-US" altLang="zh-CN" sz="1800" dirty="0" err="1">
                <a:solidFill>
                  <a:schemeClr val="bg1"/>
                </a:solidFill>
                <a:latin typeface="Consolas" panose="020B0609020204030204" pitchFamily="49" charset="0"/>
              </a:rPr>
              <a:t>SearchReplace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object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 </a:t>
            </a:r>
            <a:r>
              <a:rPr lang="en-US" altLang="zh-CN" sz="1800" dirty="0" err="1">
                <a:solidFill>
                  <a:schemeClr val="bg1"/>
                </a:solidFill>
                <a:latin typeface="Consolas" panose="020B0609020204030204" pitchFamily="49" charset="0"/>
              </a:rPr>
              <a:t>Word.WdReplace.wdReplaceAll</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Application.Selection.Find.ClearFormatting</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Application.Selection.Find.Text</a:t>
            </a:r>
            <a:r>
              <a:rPr lang="en-US" altLang="zh-CN" sz="1800" dirty="0">
                <a:solidFill>
                  <a:schemeClr val="bg1"/>
                </a:solidFill>
                <a:latin typeface="Consolas" panose="020B0609020204030204" pitchFamily="49" charset="0"/>
              </a:rPr>
              <a:t> = "find me";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Application.Selection.Find.Replacement.ClearFormatting</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Application.Selection.Find.Replacement.Text</a:t>
            </a:r>
            <a:r>
              <a:rPr lang="en-US" altLang="zh-CN" sz="1800" dirty="0">
                <a:solidFill>
                  <a:schemeClr val="bg1"/>
                </a:solidFill>
                <a:latin typeface="Consolas" panose="020B0609020204030204" pitchFamily="49" charset="0"/>
              </a:rPr>
              <a:t> = "Found";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Application.Selection.Find.Execute</a:t>
            </a:r>
            <a:r>
              <a:rPr lang="en-US" altLang="zh-CN" sz="1800" dirty="0">
                <a:solidFill>
                  <a:schemeClr val="bg1"/>
                </a:solidFill>
                <a:latin typeface="Consolas" panose="020B0609020204030204" pitchFamily="49" charset="0"/>
              </a:rPr>
              <a:t>( ref missing,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34468203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2107094" y="1257444"/>
            <a:ext cx="8690776" cy="720725"/>
          </a:xfrm>
        </p:spPr>
        <p:txBody>
          <a:bodyPr/>
          <a:lstStyle/>
          <a:p>
            <a:r>
              <a:rPr lang="zh-CN" altLang="en-US" dirty="0"/>
              <a:t>示例程序</a:t>
            </a:r>
            <a:r>
              <a:rPr lang="en-US" altLang="zh-CN" dirty="0"/>
              <a:t>-</a:t>
            </a:r>
            <a:r>
              <a:rPr lang="zh-CN" altLang="en-US" dirty="0"/>
              <a:t>模拟</a:t>
            </a:r>
            <a:r>
              <a:rPr lang="en-US" altLang="zh-CN" dirty="0"/>
              <a:t>word</a:t>
            </a:r>
            <a:r>
              <a:rPr lang="zh-CN" altLang="en-US" dirty="0"/>
              <a:t>论文制作</a:t>
            </a:r>
          </a:p>
        </p:txBody>
      </p:sp>
      <p:sp>
        <p:nvSpPr>
          <p:cNvPr id="33796" name="Rectangle 3"/>
          <p:cNvSpPr>
            <a:spLocks noGrp="1" noChangeArrowheads="1"/>
          </p:cNvSpPr>
          <p:nvPr>
            <p:ph type="body" idx="4294967295"/>
          </p:nvPr>
        </p:nvSpPr>
        <p:spPr>
          <a:xfrm>
            <a:off x="2981738" y="2761256"/>
            <a:ext cx="6941489" cy="1691474"/>
          </a:xfrm>
          <a:prstGeom prst="rect">
            <a:avLst/>
          </a:prstGeom>
        </p:spPr>
        <p:txBody>
          <a:bodyPr>
            <a:noAutofit/>
          </a:bodyPr>
          <a:lstStyle/>
          <a:p>
            <a:pPr eaLnBrk="1" hangingPunct="1">
              <a:buFont typeface="Wingdings" panose="05000000000000000000" pitchFamily="2" charset="2"/>
              <a:buChar char="p"/>
            </a:pPr>
            <a:r>
              <a:rPr lang="zh-CN" altLang="en-US" sz="2800" dirty="0"/>
              <a:t> 论文结构与格式演示</a:t>
            </a:r>
          </a:p>
          <a:p>
            <a:pPr eaLnBrk="1" hangingPunct="1">
              <a:buFont typeface="Wingdings" panose="05000000000000000000" pitchFamily="2" charset="2"/>
              <a:buChar char="p"/>
            </a:pPr>
            <a:r>
              <a:rPr lang="en-US" altLang="zh-CN" sz="2800" dirty="0"/>
              <a:t> abstract.txt</a:t>
            </a:r>
            <a:r>
              <a:rPr lang="zh-CN" altLang="en-US" sz="2800" dirty="0"/>
              <a:t>与</a:t>
            </a:r>
            <a:r>
              <a:rPr lang="en-US" altLang="zh-CN" sz="2800" dirty="0"/>
              <a:t>content.txt</a:t>
            </a:r>
          </a:p>
        </p:txBody>
      </p:sp>
    </p:spTree>
    <p:extLst>
      <p:ext uri="{BB962C8B-B14F-4D97-AF65-F5344CB8AC3E}">
        <p14:creationId xmlns:p14="http://schemas.microsoft.com/office/powerpoint/2010/main" val="27360900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4363316" y="1362182"/>
            <a:ext cx="2911516" cy="2517634"/>
          </a:xfrm>
          <a:prstGeom prst="roundRect">
            <a:avLst>
              <a:gd name="adj" fmla="val 7656"/>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左大括号 4"/>
          <p:cNvSpPr/>
          <p:nvPr/>
        </p:nvSpPr>
        <p:spPr>
          <a:xfrm>
            <a:off x="3778537" y="1589527"/>
            <a:ext cx="486889" cy="3382489"/>
          </a:xfrm>
          <a:prstGeom prst="leftBrace">
            <a:avLst>
              <a:gd name="adj1" fmla="val 53431"/>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圆角矩形 5"/>
          <p:cNvSpPr/>
          <p:nvPr/>
        </p:nvSpPr>
        <p:spPr>
          <a:xfrm>
            <a:off x="2855147" y="2993991"/>
            <a:ext cx="825500" cy="647700"/>
          </a:xfrm>
          <a:prstGeom prst="round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t>文档</a:t>
            </a:r>
          </a:p>
        </p:txBody>
      </p:sp>
      <p:sp>
        <p:nvSpPr>
          <p:cNvPr id="7" name="圆角矩形 6"/>
          <p:cNvSpPr/>
          <p:nvPr/>
        </p:nvSpPr>
        <p:spPr>
          <a:xfrm>
            <a:off x="4811031" y="1534464"/>
            <a:ext cx="1930400" cy="612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2" name="圆角矩形 11"/>
          <p:cNvSpPr/>
          <p:nvPr/>
        </p:nvSpPr>
        <p:spPr>
          <a:xfrm>
            <a:off x="4811031" y="2271330"/>
            <a:ext cx="1930400" cy="598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3" name="圆角矩形 12"/>
          <p:cNvSpPr/>
          <p:nvPr/>
        </p:nvSpPr>
        <p:spPr>
          <a:xfrm>
            <a:off x="4811031" y="3043572"/>
            <a:ext cx="1930400" cy="548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4" name="圆角矩形 13"/>
          <p:cNvSpPr/>
          <p:nvPr/>
        </p:nvSpPr>
        <p:spPr>
          <a:xfrm>
            <a:off x="4363316" y="4004034"/>
            <a:ext cx="2911516" cy="1492909"/>
          </a:xfrm>
          <a:prstGeom prst="roundRect">
            <a:avLst>
              <a:gd name="adj" fmla="val 12890"/>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7372719" y="1857468"/>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a:t>Section</a:t>
            </a:r>
            <a:endParaRPr lang="zh-CN" altLang="en-US" sz="2400"/>
          </a:p>
        </p:txBody>
      </p:sp>
      <p:sp>
        <p:nvSpPr>
          <p:cNvPr id="16" name="圆角矩形标注 15"/>
          <p:cNvSpPr/>
          <p:nvPr/>
        </p:nvSpPr>
        <p:spPr>
          <a:xfrm>
            <a:off x="7363731" y="3697710"/>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a:t>Section</a:t>
            </a:r>
            <a:endParaRPr lang="zh-CN" altLang="en-US" sz="2400"/>
          </a:p>
        </p:txBody>
      </p:sp>
      <p:sp>
        <p:nvSpPr>
          <p:cNvPr id="15" name="圆角矩形 14"/>
          <p:cNvSpPr/>
          <p:nvPr/>
        </p:nvSpPr>
        <p:spPr>
          <a:xfrm>
            <a:off x="4811031" y="4069350"/>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7" name="圆角矩形 16"/>
          <p:cNvSpPr/>
          <p:nvPr/>
        </p:nvSpPr>
        <p:spPr>
          <a:xfrm>
            <a:off x="4811031" y="4783146"/>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Paragraph</a:t>
            </a:r>
            <a:endParaRPr lang="zh-CN" altLang="en-US" sz="2400" dirty="0"/>
          </a:p>
        </p:txBody>
      </p:sp>
    </p:spTree>
    <p:extLst>
      <p:ext uri="{BB962C8B-B14F-4D97-AF65-F5344CB8AC3E}">
        <p14:creationId xmlns:p14="http://schemas.microsoft.com/office/powerpoint/2010/main" val="11396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95207" y="578401"/>
            <a:ext cx="6559826" cy="720725"/>
          </a:xfrm>
        </p:spPr>
        <p:txBody>
          <a:bodyPr/>
          <a:lstStyle/>
          <a:p>
            <a:pPr eaLnBrk="1" hangingPunct="1"/>
            <a:r>
              <a:rPr lang="en-US" altLang="zh-CN" dirty="0"/>
              <a:t>COM</a:t>
            </a:r>
            <a:r>
              <a:rPr lang="zh-CN" altLang="en-US" dirty="0"/>
              <a:t>组件是什么？</a:t>
            </a:r>
          </a:p>
        </p:txBody>
      </p:sp>
      <p:sp>
        <p:nvSpPr>
          <p:cNvPr id="7172" name="Rectangle 3"/>
          <p:cNvSpPr>
            <a:spLocks noGrp="1" noChangeArrowheads="1"/>
          </p:cNvSpPr>
          <p:nvPr>
            <p:ph type="body" idx="4294967295"/>
          </p:nvPr>
        </p:nvSpPr>
        <p:spPr>
          <a:xfrm>
            <a:off x="604299" y="1541656"/>
            <a:ext cx="11449878" cy="4596751"/>
          </a:xfrm>
          <a:prstGeom prst="rect">
            <a:avLst/>
          </a:prstGeom>
        </p:spPr>
        <p:txBody>
          <a:bodyPr>
            <a:noAutofit/>
          </a:bodyPr>
          <a:lstStyle/>
          <a:p>
            <a:pPr>
              <a:buFont typeface="Wingdings" panose="05000000000000000000" pitchFamily="2" charset="2"/>
              <a:buChar char="p"/>
            </a:pPr>
            <a:r>
              <a:rPr lang="en-US" altLang="zh-CN" sz="2400" dirty="0"/>
              <a:t>  COM</a:t>
            </a:r>
            <a:r>
              <a:rPr lang="zh-CN" altLang="en-US" sz="2400" dirty="0"/>
              <a:t>组件是以动态链接库（</a:t>
            </a:r>
            <a:r>
              <a:rPr lang="en-US" altLang="zh-CN" sz="2400" dirty="0"/>
              <a:t>DLL</a:t>
            </a:r>
            <a:r>
              <a:rPr lang="zh-CN" altLang="en-US" sz="2400" dirty="0"/>
              <a:t>）或可执行文件（</a:t>
            </a:r>
            <a:r>
              <a:rPr lang="en-US" altLang="zh-CN" sz="2400" dirty="0"/>
              <a:t>EXE</a:t>
            </a:r>
            <a:r>
              <a:rPr lang="zh-CN" altLang="en-US" sz="2400" dirty="0"/>
              <a:t>）形式发布的可执行代码</a:t>
            </a:r>
          </a:p>
          <a:p>
            <a:pPr>
              <a:buFont typeface="Wingdings" panose="05000000000000000000" pitchFamily="2" charset="2"/>
              <a:buChar char="p"/>
            </a:pPr>
            <a:r>
              <a:rPr lang="en-US" altLang="zh-CN" sz="2400" dirty="0"/>
              <a:t>  COM</a:t>
            </a:r>
            <a:r>
              <a:rPr lang="zh-CN" altLang="en-US" sz="2400" dirty="0"/>
              <a:t>组件是遵循</a:t>
            </a:r>
            <a:r>
              <a:rPr lang="en-US" altLang="zh-CN" sz="2400" dirty="0"/>
              <a:t>COM</a:t>
            </a:r>
            <a:r>
              <a:rPr lang="zh-CN" altLang="en-US" sz="2400" dirty="0"/>
              <a:t>规范编写的</a:t>
            </a:r>
          </a:p>
          <a:p>
            <a:pPr>
              <a:buFont typeface="Wingdings" panose="05000000000000000000" pitchFamily="2" charset="2"/>
              <a:buChar char="p"/>
            </a:pPr>
            <a:r>
              <a:rPr lang="en-US" altLang="zh-CN" sz="2400" dirty="0"/>
              <a:t>  COM</a:t>
            </a:r>
            <a:r>
              <a:rPr lang="zh-CN" altLang="en-US" sz="2400" dirty="0"/>
              <a:t>组件可以给应用程序、操作系统以及其他组件提供服务</a:t>
            </a:r>
          </a:p>
          <a:p>
            <a:pPr>
              <a:buFont typeface="Wingdings" panose="05000000000000000000" pitchFamily="2" charset="2"/>
              <a:buChar char="p"/>
            </a:pPr>
            <a:r>
              <a:rPr lang="zh-CN" altLang="en-US" sz="2400" dirty="0"/>
              <a:t>  自定义的</a:t>
            </a:r>
            <a:r>
              <a:rPr lang="en-US" altLang="zh-CN" sz="2400" dirty="0"/>
              <a:t>COM</a:t>
            </a:r>
            <a:r>
              <a:rPr lang="zh-CN" altLang="en-US" sz="2400" dirty="0"/>
              <a:t>组件可以在运行时刻同其他组件连接起来构成某个应用程序</a:t>
            </a:r>
          </a:p>
          <a:p>
            <a:pPr>
              <a:buFont typeface="Wingdings" panose="05000000000000000000" pitchFamily="2" charset="2"/>
              <a:buChar char="p"/>
            </a:pPr>
            <a:r>
              <a:rPr lang="en-US" altLang="zh-CN" sz="2400" dirty="0"/>
              <a:t>  COM</a:t>
            </a:r>
            <a:r>
              <a:rPr lang="zh-CN" altLang="en-US" sz="2400" dirty="0"/>
              <a:t>组件运行时可以动态的插入或卸出应用</a:t>
            </a:r>
          </a:p>
          <a:p>
            <a:pPr>
              <a:buFont typeface="Wingdings" panose="05000000000000000000" pitchFamily="2" charset="2"/>
              <a:buChar char="p"/>
            </a:pPr>
            <a:r>
              <a:rPr lang="en-US" altLang="zh-CN" sz="2400" dirty="0"/>
              <a:t>  COM</a:t>
            </a:r>
            <a:r>
              <a:rPr lang="zh-CN" altLang="en-US" sz="2400" dirty="0"/>
              <a:t>组件必须是动态链接的</a:t>
            </a:r>
          </a:p>
          <a:p>
            <a:pPr>
              <a:buFont typeface="Wingdings" panose="05000000000000000000" pitchFamily="2" charset="2"/>
              <a:buChar char="p"/>
            </a:pPr>
            <a:r>
              <a:rPr lang="en-US" altLang="zh-CN" sz="2400" dirty="0"/>
              <a:t>  COM</a:t>
            </a:r>
            <a:r>
              <a:rPr lang="zh-CN" altLang="en-US" sz="2400" dirty="0"/>
              <a:t>组件必须隐藏（封装）其内部实现细节</a:t>
            </a:r>
          </a:p>
          <a:p>
            <a:pPr>
              <a:buFont typeface="Wingdings" panose="05000000000000000000" pitchFamily="2" charset="2"/>
              <a:buChar char="p"/>
            </a:pPr>
            <a:r>
              <a:rPr lang="en-US" altLang="zh-CN" sz="2400" dirty="0"/>
              <a:t>  COM</a:t>
            </a:r>
            <a:r>
              <a:rPr lang="zh-CN" altLang="en-US" sz="2400" dirty="0"/>
              <a:t>组件必须将其实现的语言隐藏</a:t>
            </a:r>
          </a:p>
          <a:p>
            <a:pPr>
              <a:buFont typeface="Wingdings" panose="05000000000000000000" pitchFamily="2" charset="2"/>
              <a:buChar char="p"/>
            </a:pPr>
            <a:r>
              <a:rPr lang="en-US" altLang="zh-CN" sz="2400" dirty="0"/>
              <a:t>  COM</a:t>
            </a:r>
            <a:r>
              <a:rPr lang="zh-CN" altLang="en-US" sz="2400" dirty="0"/>
              <a:t>组件必须以二进制的形式发布</a:t>
            </a:r>
          </a:p>
        </p:txBody>
      </p:sp>
    </p:spTree>
    <p:extLst>
      <p:ext uri="{BB962C8B-B14F-4D97-AF65-F5344CB8AC3E}">
        <p14:creationId xmlns:p14="http://schemas.microsoft.com/office/powerpoint/2010/main" val="25768600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a:xfrm>
            <a:off x="2536465" y="634060"/>
            <a:ext cx="7164126" cy="720725"/>
          </a:xfrm>
        </p:spPr>
        <p:txBody>
          <a:bodyPr/>
          <a:lstStyle/>
          <a:p>
            <a:pPr eaLnBrk="1" hangingPunct="1"/>
            <a:r>
              <a:rPr lang="zh-CN" altLang="en-US" dirty="0">
                <a:solidFill>
                  <a:schemeClr val="bg2">
                    <a:lumMod val="10000"/>
                  </a:schemeClr>
                </a:solidFill>
              </a:rPr>
              <a:t>使用 </a:t>
            </a:r>
            <a:r>
              <a:rPr lang="en-US" altLang="zh-CN" dirty="0" err="1">
                <a:solidFill>
                  <a:schemeClr val="bg2">
                    <a:lumMod val="10000"/>
                  </a:schemeClr>
                </a:solidFill>
              </a:rPr>
              <a:t>TypeText</a:t>
            </a:r>
            <a:r>
              <a:rPr lang="en-US" altLang="zh-CN" dirty="0">
                <a:solidFill>
                  <a:schemeClr val="bg2">
                    <a:lumMod val="10000"/>
                  </a:schemeClr>
                </a:solidFill>
              </a:rPr>
              <a:t> </a:t>
            </a:r>
            <a:r>
              <a:rPr lang="zh-CN" altLang="en-US" dirty="0">
                <a:solidFill>
                  <a:schemeClr val="bg2">
                    <a:lumMod val="10000"/>
                  </a:schemeClr>
                </a:solidFill>
              </a:rPr>
              <a:t>插入文本</a:t>
            </a:r>
          </a:p>
        </p:txBody>
      </p:sp>
      <p:sp>
        <p:nvSpPr>
          <p:cNvPr id="4" name="Text Box 4">
            <a:extLst>
              <a:ext uri="{FF2B5EF4-FFF2-40B4-BE49-F238E27FC236}">
                <a16:creationId xmlns:a16="http://schemas.microsoft.com/office/drawing/2014/main" id="{F6424A04-8AA4-4882-8EEF-0DDFF5D8D234}"/>
              </a:ext>
            </a:extLst>
          </p:cNvPr>
          <p:cNvSpPr txBox="1">
            <a:spLocks noChangeArrowheads="1"/>
          </p:cNvSpPr>
          <p:nvPr/>
        </p:nvSpPr>
        <p:spPr bwMode="auto">
          <a:xfrm>
            <a:off x="1548744" y="1407468"/>
            <a:ext cx="71199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dirty="0">
                <a:solidFill>
                  <a:schemeClr val="bg2">
                    <a:lumMod val="10000"/>
                  </a:schemeClr>
                </a:solidFill>
                <a:latin typeface="微软雅黑" panose="020B0503020204020204" pitchFamily="34" charset="-122"/>
                <a:ea typeface="微软雅黑" panose="020B0503020204020204" pitchFamily="34" charset="-122"/>
              </a:rPr>
              <a:t>声明一个 </a:t>
            </a:r>
            <a:r>
              <a:rPr lang="en-US" altLang="zh-CN" sz="2000" b="1" dirty="0">
                <a:solidFill>
                  <a:schemeClr val="bg2">
                    <a:lumMod val="10000"/>
                  </a:schemeClr>
                </a:solidFill>
                <a:latin typeface="Consolas" panose="020B0609020204030204" pitchFamily="49" charset="0"/>
                <a:ea typeface="微软雅黑" panose="020B0503020204020204" pitchFamily="34" charset="-122"/>
              </a:rPr>
              <a:t>Selection</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 </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对象变量</a:t>
            </a:r>
          </a:p>
        </p:txBody>
      </p:sp>
      <p:sp>
        <p:nvSpPr>
          <p:cNvPr id="5" name="Rectangle 3">
            <a:extLst>
              <a:ext uri="{FF2B5EF4-FFF2-40B4-BE49-F238E27FC236}">
                <a16:creationId xmlns:a16="http://schemas.microsoft.com/office/drawing/2014/main" id="{7DEA08B6-70DA-4563-B2FF-581EA6814E9F}"/>
              </a:ext>
            </a:extLst>
          </p:cNvPr>
          <p:cNvSpPr txBox="1">
            <a:spLocks noChangeArrowheads="1"/>
          </p:cNvSpPr>
          <p:nvPr/>
        </p:nvSpPr>
        <p:spPr bwMode="auto">
          <a:xfrm>
            <a:off x="1549177" y="1860262"/>
            <a:ext cx="9052997" cy="400110"/>
          </a:xfrm>
          <a:prstGeom prst="rect">
            <a:avLst/>
          </a:prstGeom>
          <a:solidFill>
            <a:schemeClr val="tx1"/>
          </a:solidFill>
          <a:ln>
            <a:noFill/>
          </a:ln>
        </p:spPr>
        <p:txBody>
          <a:bodyPr vert="horz" wrap="square" lIns="68589" tIns="34295" rIns="68589" bIns="34295" numCol="1" anchor="t" anchorCtr="0" compatLnSpc="1">
            <a:noAutofit/>
          </a:bodyPr>
          <a:lstStyle>
            <a:lvl1pPr marL="228526" indent="-228526" algn="l" rtl="0" eaLnBrk="1" fontAlgn="base" hangingPunct="1">
              <a:lnSpc>
                <a:spcPct val="90000"/>
              </a:lnSpc>
              <a:spcBef>
                <a:spcPts val="1000"/>
              </a:spcBef>
              <a:spcAft>
                <a:spcPct val="0"/>
              </a:spcAft>
              <a:buFont typeface="Wingdings" panose="05000000000000000000" pitchFamily="2" charset="2"/>
              <a:buChar char="p"/>
              <a:defRPr sz="24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Wingdings" panose="05000000000000000000" pitchFamily="2" charset="2"/>
              <a:buChar char="Ø"/>
              <a:defRPr sz="2000">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微软雅黑" panose="020B0503020204020204" pitchFamily="34" charset="-122"/>
              <a:buChar char="–"/>
              <a:defRPr sz="1800">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Wingdings" panose="05000000000000000000" pitchFamily="2" charset="2"/>
              <a:buChar char="ü"/>
              <a:defRPr sz="1600">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400">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marL="0" indent="0" defTabSz="914400">
              <a:buNone/>
            </a:pPr>
            <a:r>
              <a:rPr lang="en-US" altLang="zh-CN" sz="2000" dirty="0" err="1">
                <a:solidFill>
                  <a:schemeClr val="bg1"/>
                </a:solidFill>
                <a:latin typeface="Consolas" panose="020B0609020204030204" pitchFamily="49" charset="0"/>
              </a:rPr>
              <a:t>MsWord.</a:t>
            </a:r>
            <a:r>
              <a:rPr lang="en-US" altLang="zh-CN" sz="2000" dirty="0" err="1">
                <a:solidFill>
                  <a:srgbClr val="92D050"/>
                </a:solidFill>
                <a:latin typeface="Consolas" panose="020B0609020204030204" pitchFamily="49" charset="0"/>
              </a:rPr>
              <a:t>Selection</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currentSelection</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oWordApplic.Selection</a:t>
            </a:r>
            <a:r>
              <a:rPr lang="en-US" altLang="zh-CN" sz="2000" dirty="0">
                <a:solidFill>
                  <a:schemeClr val="bg1"/>
                </a:solidFill>
                <a:latin typeface="Consolas" panose="020B0609020204030204" pitchFamily="49" charset="0"/>
              </a:rPr>
              <a:t>;</a:t>
            </a:r>
            <a:endParaRPr lang="en-US" altLang="zh-CN" sz="2000" kern="0" dirty="0">
              <a:solidFill>
                <a:schemeClr val="bg1"/>
              </a:solidFill>
              <a:latin typeface="Consolas" panose="020B0609020204030204" pitchFamily="49" charset="0"/>
            </a:endParaRPr>
          </a:p>
        </p:txBody>
      </p:sp>
      <p:sp>
        <p:nvSpPr>
          <p:cNvPr id="6" name="Text Box 4">
            <a:extLst>
              <a:ext uri="{FF2B5EF4-FFF2-40B4-BE49-F238E27FC236}">
                <a16:creationId xmlns:a16="http://schemas.microsoft.com/office/drawing/2014/main" id="{4E87EDE4-496D-4BE2-847E-8C9D794D1FF7}"/>
              </a:ext>
            </a:extLst>
          </p:cNvPr>
          <p:cNvSpPr txBox="1">
            <a:spLocks noChangeArrowheads="1"/>
          </p:cNvSpPr>
          <p:nvPr/>
        </p:nvSpPr>
        <p:spPr bwMode="auto">
          <a:xfrm>
            <a:off x="1548743" y="2429812"/>
            <a:ext cx="71199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000" dirty="0">
                <a:solidFill>
                  <a:schemeClr val="bg2">
                    <a:lumMod val="10000"/>
                  </a:schemeClr>
                </a:solidFill>
                <a:latin typeface="微软雅黑" panose="020B0503020204020204" pitchFamily="34" charset="-122"/>
                <a:ea typeface="微软雅黑" panose="020B0503020204020204" pitchFamily="34" charset="-122"/>
              </a:rPr>
              <a:t>如果 </a:t>
            </a:r>
            <a:r>
              <a:rPr lang="en-US" altLang="zh-CN" sz="2000" dirty="0">
                <a:solidFill>
                  <a:schemeClr val="bg2">
                    <a:lumMod val="10000"/>
                  </a:schemeClr>
                </a:solidFill>
                <a:latin typeface="Consolas" panose="020B0609020204030204" pitchFamily="49" charset="0"/>
                <a:ea typeface="微软雅黑" panose="020B0503020204020204" pitchFamily="34" charset="-122"/>
              </a:rPr>
              <a:t>Overtype</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 </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选项是打开的，则将其关闭</a:t>
            </a:r>
          </a:p>
        </p:txBody>
      </p:sp>
      <p:sp>
        <p:nvSpPr>
          <p:cNvPr id="7" name="Rectangle 3">
            <a:extLst>
              <a:ext uri="{FF2B5EF4-FFF2-40B4-BE49-F238E27FC236}">
                <a16:creationId xmlns:a16="http://schemas.microsoft.com/office/drawing/2014/main" id="{1CA2EA72-E844-4319-A673-227684E7DA44}"/>
              </a:ext>
            </a:extLst>
          </p:cNvPr>
          <p:cNvSpPr txBox="1">
            <a:spLocks noChangeArrowheads="1"/>
          </p:cNvSpPr>
          <p:nvPr/>
        </p:nvSpPr>
        <p:spPr bwMode="auto">
          <a:xfrm>
            <a:off x="1548742" y="2882605"/>
            <a:ext cx="9052997" cy="400110"/>
          </a:xfrm>
          <a:prstGeom prst="rect">
            <a:avLst/>
          </a:prstGeom>
          <a:solidFill>
            <a:schemeClr val="tx1"/>
          </a:solidFill>
          <a:ln>
            <a:noFill/>
          </a:ln>
        </p:spPr>
        <p:txBody>
          <a:bodyPr vert="horz" wrap="square" lIns="68589" tIns="34295" rIns="68589" bIns="34295" numCol="1" anchor="t" anchorCtr="0" compatLnSpc="1">
            <a:noAutofit/>
          </a:bodyPr>
          <a:lstStyle>
            <a:lvl1pPr marL="228526" indent="-228526" algn="l" rtl="0" eaLnBrk="1" fontAlgn="base" hangingPunct="1">
              <a:lnSpc>
                <a:spcPct val="90000"/>
              </a:lnSpc>
              <a:spcBef>
                <a:spcPts val="1000"/>
              </a:spcBef>
              <a:spcAft>
                <a:spcPct val="0"/>
              </a:spcAft>
              <a:buFont typeface="Wingdings" panose="05000000000000000000" pitchFamily="2" charset="2"/>
              <a:buChar char="p"/>
              <a:defRPr sz="24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Wingdings" panose="05000000000000000000" pitchFamily="2" charset="2"/>
              <a:buChar char="Ø"/>
              <a:defRPr sz="2000">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微软雅黑" panose="020B0503020204020204" pitchFamily="34" charset="-122"/>
              <a:buChar char="–"/>
              <a:defRPr sz="1800">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Wingdings" panose="05000000000000000000" pitchFamily="2" charset="2"/>
              <a:buChar char="ü"/>
              <a:defRPr sz="1600">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400">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marL="0" indent="0" defTabSz="914400">
              <a:buNone/>
            </a:pPr>
            <a:r>
              <a:rPr lang="en-US" altLang="zh-CN" sz="2000" dirty="0" err="1">
                <a:solidFill>
                  <a:schemeClr val="bg1"/>
                </a:solidFill>
                <a:latin typeface="Consolas" panose="020B0609020204030204" pitchFamily="49" charset="0"/>
              </a:rPr>
              <a:t>oWordApplic.Options.Overtype</a:t>
            </a:r>
            <a:r>
              <a:rPr lang="en-US" altLang="zh-CN" sz="2000" dirty="0">
                <a:solidFill>
                  <a:schemeClr val="bg1"/>
                </a:solidFill>
                <a:latin typeface="Consolas" panose="020B0609020204030204" pitchFamily="49" charset="0"/>
              </a:rPr>
              <a:t> = </a:t>
            </a:r>
            <a:r>
              <a:rPr lang="en-US" altLang="zh-CN" sz="2000" dirty="0">
                <a:solidFill>
                  <a:srgbClr val="00B0F0"/>
                </a:solidFill>
                <a:latin typeface="Consolas" panose="020B0609020204030204" pitchFamily="49" charset="0"/>
              </a:rPr>
              <a:t>false</a:t>
            </a:r>
            <a:r>
              <a:rPr lang="en-US" altLang="zh-CN" sz="2000" dirty="0">
                <a:solidFill>
                  <a:schemeClr val="bg1"/>
                </a:solidFill>
                <a:latin typeface="Consolas" panose="020B0609020204030204" pitchFamily="49" charset="0"/>
              </a:rPr>
              <a:t>;	</a:t>
            </a:r>
            <a:r>
              <a:rPr lang="en-US" altLang="zh-CN" sz="2000" dirty="0">
                <a:solidFill>
                  <a:srgbClr val="00B050"/>
                </a:solidFill>
                <a:latin typeface="Consolas" panose="020B0609020204030204" pitchFamily="49" charset="0"/>
              </a:rPr>
              <a:t>//overtype </a:t>
            </a:r>
            <a:r>
              <a:rPr lang="zh-CN" altLang="en-US" sz="2000" dirty="0">
                <a:solidFill>
                  <a:srgbClr val="00B050"/>
                </a:solidFill>
                <a:latin typeface="Consolas" panose="020B0609020204030204" pitchFamily="49" charset="0"/>
              </a:rPr>
              <a:t>改写模式</a:t>
            </a:r>
            <a:endParaRPr lang="en-US" altLang="zh-CN" sz="2000" kern="0" dirty="0">
              <a:solidFill>
                <a:srgbClr val="00B050"/>
              </a:solidFill>
              <a:latin typeface="Consolas" panose="020B0609020204030204" pitchFamily="49" charset="0"/>
            </a:endParaRPr>
          </a:p>
        </p:txBody>
      </p:sp>
      <p:sp>
        <p:nvSpPr>
          <p:cNvPr id="8" name="Text Box 4">
            <a:extLst>
              <a:ext uri="{FF2B5EF4-FFF2-40B4-BE49-F238E27FC236}">
                <a16:creationId xmlns:a16="http://schemas.microsoft.com/office/drawing/2014/main" id="{2357DE2D-100B-4D42-B3B3-F0D336359018}"/>
              </a:ext>
            </a:extLst>
          </p:cNvPr>
          <p:cNvSpPr txBox="1">
            <a:spLocks noChangeArrowheads="1"/>
          </p:cNvSpPr>
          <p:nvPr/>
        </p:nvSpPr>
        <p:spPr bwMode="auto">
          <a:xfrm>
            <a:off x="1548743" y="3465319"/>
            <a:ext cx="71199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000" dirty="0">
                <a:solidFill>
                  <a:schemeClr val="bg2">
                    <a:lumMod val="10000"/>
                  </a:schemeClr>
                </a:solidFill>
                <a:latin typeface="微软雅黑" panose="020B0503020204020204" pitchFamily="34" charset="-122"/>
                <a:ea typeface="微软雅黑" panose="020B0503020204020204" pitchFamily="34" charset="-122"/>
              </a:rPr>
              <a:t>测试当前选择是否是插入点</a:t>
            </a:r>
          </a:p>
        </p:txBody>
      </p:sp>
      <p:sp>
        <p:nvSpPr>
          <p:cNvPr id="9" name="Rectangle 3">
            <a:extLst>
              <a:ext uri="{FF2B5EF4-FFF2-40B4-BE49-F238E27FC236}">
                <a16:creationId xmlns:a16="http://schemas.microsoft.com/office/drawing/2014/main" id="{74712276-BB8F-4723-A8C3-C264349E02A3}"/>
              </a:ext>
            </a:extLst>
          </p:cNvPr>
          <p:cNvSpPr txBox="1">
            <a:spLocks noChangeArrowheads="1"/>
          </p:cNvSpPr>
          <p:nvPr/>
        </p:nvSpPr>
        <p:spPr bwMode="auto">
          <a:xfrm>
            <a:off x="1548741" y="4028079"/>
            <a:ext cx="9052997" cy="2061295"/>
          </a:xfrm>
          <a:prstGeom prst="rect">
            <a:avLst/>
          </a:prstGeom>
          <a:solidFill>
            <a:schemeClr val="tx1"/>
          </a:solidFill>
          <a:ln>
            <a:noFill/>
          </a:ln>
        </p:spPr>
        <p:txBody>
          <a:bodyPr vert="horz" wrap="square" lIns="68589" tIns="34295" rIns="68589" bIns="34295" numCol="1" anchor="t" anchorCtr="0" compatLnSpc="1">
            <a:noAutofit/>
          </a:bodyPr>
          <a:lstStyle>
            <a:lvl1pPr marL="228526" indent="-228526" algn="l" rtl="0" eaLnBrk="1" fontAlgn="base" hangingPunct="1">
              <a:lnSpc>
                <a:spcPct val="90000"/>
              </a:lnSpc>
              <a:spcBef>
                <a:spcPts val="1000"/>
              </a:spcBef>
              <a:spcAft>
                <a:spcPct val="0"/>
              </a:spcAft>
              <a:buFont typeface="Wingdings" panose="05000000000000000000" pitchFamily="2" charset="2"/>
              <a:buChar char="p"/>
              <a:defRPr sz="24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Wingdings" panose="05000000000000000000" pitchFamily="2" charset="2"/>
              <a:buChar char="Ø"/>
              <a:defRPr sz="2000">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微软雅黑" panose="020B0503020204020204" pitchFamily="34" charset="-122"/>
              <a:buChar char="–"/>
              <a:defRPr sz="1800">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Wingdings" panose="05000000000000000000" pitchFamily="2" charset="2"/>
              <a:buChar char="ü"/>
              <a:defRPr sz="1600">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400">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marL="0" indent="0" defTabSz="914400">
              <a:buNone/>
            </a:pPr>
            <a:r>
              <a:rPr lang="en-US" altLang="zh-CN" sz="2000" dirty="0">
                <a:solidFill>
                  <a:schemeClr val="bg1"/>
                </a:solidFill>
                <a:latin typeface="Consolas" panose="020B0609020204030204" pitchFamily="49" charset="0"/>
              </a:rPr>
              <a:t>if (</a:t>
            </a:r>
            <a:r>
              <a:rPr lang="en-US" altLang="zh-CN" sz="2000" dirty="0" err="1">
                <a:solidFill>
                  <a:schemeClr val="bg1"/>
                </a:solidFill>
                <a:latin typeface="Consolas" panose="020B0609020204030204" pitchFamily="49" charset="0"/>
              </a:rPr>
              <a:t>currentSelection.Type</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Word.</a:t>
            </a:r>
            <a:r>
              <a:rPr lang="en-US" altLang="zh-CN" sz="2000" dirty="0" err="1">
                <a:solidFill>
                  <a:srgbClr val="92D050"/>
                </a:solidFill>
                <a:latin typeface="Consolas" panose="020B0609020204030204" pitchFamily="49" charset="0"/>
              </a:rPr>
              <a:t>WdSelectionType</a:t>
            </a:r>
            <a:r>
              <a:rPr lang="en-US" altLang="zh-CN" sz="2000" dirty="0" err="1">
                <a:solidFill>
                  <a:schemeClr val="bg1"/>
                </a:solidFill>
                <a:latin typeface="Consolas" panose="020B0609020204030204" pitchFamily="49" charset="0"/>
              </a:rPr>
              <a:t>.wdSelectionIP</a:t>
            </a:r>
            <a:r>
              <a:rPr lang="en-US" altLang="zh-CN" sz="2000" dirty="0">
                <a:solidFill>
                  <a:schemeClr val="bg1"/>
                </a:solidFill>
                <a:latin typeface="Consolas" panose="020B0609020204030204" pitchFamily="49" charset="0"/>
              </a:rPr>
              <a:t>) </a:t>
            </a:r>
          </a:p>
          <a:p>
            <a:pPr marL="0" indent="0" defTabSz="914400">
              <a:buNone/>
            </a:pPr>
            <a:r>
              <a:rPr lang="en-US" altLang="zh-CN" sz="2000" dirty="0">
                <a:solidFill>
                  <a:schemeClr val="bg1"/>
                </a:solidFill>
                <a:latin typeface="Consolas" panose="020B0609020204030204" pitchFamily="49" charset="0"/>
              </a:rPr>
              <a:t>{ </a:t>
            </a:r>
          </a:p>
          <a:p>
            <a:pPr marL="0" indent="0" defTabSz="914400">
              <a:buNone/>
            </a:pP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currentSelection.TypeText</a:t>
            </a:r>
            <a:r>
              <a:rPr lang="en-US" altLang="zh-CN" sz="2000" dirty="0">
                <a:solidFill>
                  <a:schemeClr val="bg1"/>
                </a:solidFill>
                <a:latin typeface="Consolas" panose="020B0609020204030204" pitchFamily="49" charset="0"/>
              </a:rPr>
              <a:t>(</a:t>
            </a:r>
            <a:r>
              <a:rPr lang="en-US" altLang="zh-CN" sz="2000" dirty="0">
                <a:solidFill>
                  <a:schemeClr val="accent1">
                    <a:lumMod val="60000"/>
                    <a:lumOff val="40000"/>
                  </a:schemeClr>
                </a:solidFill>
                <a:latin typeface="Consolas" panose="020B0609020204030204" pitchFamily="49" charset="0"/>
              </a:rPr>
              <a:t>"Inserting at insertion point."</a:t>
            </a:r>
            <a:r>
              <a:rPr lang="en-US" altLang="zh-CN" sz="2000" dirty="0">
                <a:solidFill>
                  <a:schemeClr val="bg1"/>
                </a:solidFill>
                <a:latin typeface="Consolas" panose="020B0609020204030204" pitchFamily="49" charset="0"/>
              </a:rPr>
              <a:t>);</a:t>
            </a:r>
          </a:p>
          <a:p>
            <a:pPr marL="0" indent="0" defTabSz="914400">
              <a:buNone/>
            </a:pP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currentSelection.TypeParagraph</a:t>
            </a:r>
            <a:r>
              <a:rPr lang="en-US" altLang="zh-CN" sz="2000" dirty="0">
                <a:solidFill>
                  <a:schemeClr val="bg1"/>
                </a:solidFill>
                <a:latin typeface="Consolas" panose="020B0609020204030204" pitchFamily="49" charset="0"/>
              </a:rPr>
              <a:t>(); </a:t>
            </a:r>
          </a:p>
          <a:p>
            <a:pPr marL="0" indent="0" defTabSz="914400">
              <a:buNone/>
            </a:pPr>
            <a:r>
              <a:rPr lang="en-US" altLang="zh-CN" sz="20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81712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2460838" y="492980"/>
            <a:ext cx="7855889" cy="839788"/>
          </a:xfrm>
        </p:spPr>
        <p:txBody>
          <a:bodyPr/>
          <a:lstStyle/>
          <a:p>
            <a:pPr eaLnBrk="1" hangingPunct="1"/>
            <a:r>
              <a:rPr lang="zh-CN" altLang="en-US" dirty="0"/>
              <a:t>使用 </a:t>
            </a:r>
            <a:r>
              <a:rPr lang="en-US" altLang="zh-CN" dirty="0" err="1"/>
              <a:t>TypeText</a:t>
            </a:r>
            <a:r>
              <a:rPr lang="en-US" altLang="zh-CN" dirty="0"/>
              <a:t> </a:t>
            </a:r>
            <a:r>
              <a:rPr lang="zh-CN" altLang="en-US" dirty="0"/>
              <a:t>插入文本</a:t>
            </a:r>
          </a:p>
        </p:txBody>
      </p:sp>
      <p:sp>
        <p:nvSpPr>
          <p:cNvPr id="35843" name="Text Box 3"/>
          <p:cNvSpPr txBox="1">
            <a:spLocks noChangeArrowheads="1"/>
          </p:cNvSpPr>
          <p:nvPr/>
        </p:nvSpPr>
        <p:spPr bwMode="auto">
          <a:xfrm>
            <a:off x="1833976" y="1608015"/>
            <a:ext cx="9752778" cy="1015663"/>
          </a:xfrm>
          <a:prstGeom prst="rect">
            <a:avLst/>
          </a:prstGeom>
          <a:solidFill>
            <a:schemeClr val="accent5">
              <a:lumMod val="20000"/>
              <a:lumOff val="80000"/>
            </a:schemeClr>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rgbClr val="002060"/>
                </a:solidFill>
                <a:latin typeface="微软雅黑" panose="020B0503020204020204" pitchFamily="34" charset="-122"/>
                <a:ea typeface="微软雅黑" panose="020B0503020204020204" pitchFamily="34" charset="-122"/>
              </a:rPr>
              <a:t>else if </a:t>
            </a:r>
            <a:r>
              <a:rPr lang="zh-CN" altLang="en-US" sz="2000" dirty="0">
                <a:solidFill>
                  <a:srgbClr val="002060"/>
                </a:solidFill>
                <a:latin typeface="微软雅黑" panose="020B0503020204020204" pitchFamily="34" charset="-122"/>
                <a:ea typeface="微软雅黑" panose="020B0503020204020204" pitchFamily="34" charset="-122"/>
              </a:rPr>
              <a:t>块中的代码测试该选择是否为正常选择。如果是，则另一个 </a:t>
            </a:r>
            <a:r>
              <a:rPr lang="en-US" altLang="zh-CN" sz="2000" dirty="0">
                <a:solidFill>
                  <a:srgbClr val="002060"/>
                </a:solidFill>
                <a:latin typeface="微软雅黑" panose="020B0503020204020204" pitchFamily="34" charset="-122"/>
                <a:ea typeface="微软雅黑" panose="020B0503020204020204" pitchFamily="34" charset="-122"/>
              </a:rPr>
              <a:t>If </a:t>
            </a:r>
            <a:r>
              <a:rPr lang="zh-CN" altLang="en-US" sz="2000" dirty="0">
                <a:solidFill>
                  <a:srgbClr val="002060"/>
                </a:solidFill>
                <a:latin typeface="微软雅黑" panose="020B0503020204020204" pitchFamily="34" charset="-122"/>
                <a:ea typeface="微软雅黑" panose="020B0503020204020204" pitchFamily="34" charset="-122"/>
              </a:rPr>
              <a:t>块将进行测试以查看 </a:t>
            </a:r>
            <a:r>
              <a:rPr lang="en-US" altLang="zh-CN" sz="2000" dirty="0" err="1">
                <a:solidFill>
                  <a:srgbClr val="002060"/>
                </a:solidFill>
                <a:latin typeface="微软雅黑" panose="020B0503020204020204" pitchFamily="34" charset="-122"/>
                <a:ea typeface="微软雅黑" panose="020B0503020204020204" pitchFamily="34" charset="-122"/>
              </a:rPr>
              <a:t>ReplaceSelection</a:t>
            </a: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en-US" sz="2000" dirty="0">
                <a:solidFill>
                  <a:srgbClr val="002060"/>
                </a:solidFill>
                <a:latin typeface="微软雅黑" panose="020B0503020204020204" pitchFamily="34" charset="-122"/>
                <a:ea typeface="微软雅黑" panose="020B0503020204020204" pitchFamily="34" charset="-122"/>
              </a:rPr>
              <a:t>选项是否打开。如果已经打开，代码将使用选择的 </a:t>
            </a:r>
            <a:r>
              <a:rPr lang="en-US" altLang="zh-CN" sz="2000" dirty="0">
                <a:solidFill>
                  <a:srgbClr val="002060"/>
                </a:solidFill>
                <a:latin typeface="微软雅黑" panose="020B0503020204020204" pitchFamily="34" charset="-122"/>
                <a:ea typeface="微软雅黑" panose="020B0503020204020204" pitchFamily="34" charset="-122"/>
              </a:rPr>
              <a:t>Collapse </a:t>
            </a:r>
            <a:r>
              <a:rPr lang="zh-CN" altLang="en-US" sz="2000" dirty="0">
                <a:solidFill>
                  <a:srgbClr val="002060"/>
                </a:solidFill>
                <a:latin typeface="微软雅黑" panose="020B0503020204020204" pitchFamily="34" charset="-122"/>
                <a:ea typeface="微软雅黑" panose="020B0503020204020204" pitchFamily="34" charset="-122"/>
              </a:rPr>
              <a:t>方法将选定内容折叠到选定的文本块开头的插入点。插入文本和段落标记。</a:t>
            </a:r>
          </a:p>
        </p:txBody>
      </p:sp>
      <p:sp>
        <p:nvSpPr>
          <p:cNvPr id="4" name="Text Box 3"/>
          <p:cNvSpPr txBox="1">
            <a:spLocks noChangeArrowheads="1"/>
          </p:cNvSpPr>
          <p:nvPr/>
        </p:nvSpPr>
        <p:spPr bwMode="auto">
          <a:xfrm>
            <a:off x="1833976" y="2723223"/>
            <a:ext cx="9752778" cy="3416320"/>
          </a:xfrm>
          <a:prstGeom prst="rect">
            <a:avLst/>
          </a:prstGeom>
          <a:solidFill>
            <a:schemeClr val="tx1"/>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rgbClr val="00B0F0"/>
                </a:solidFill>
                <a:latin typeface="Consolas" panose="020B0609020204030204" pitchFamily="49" charset="0"/>
                <a:ea typeface="微软雅黑" panose="020B0503020204020204" pitchFamily="34" charset="-122"/>
              </a:rPr>
              <a:t>else</a:t>
            </a:r>
            <a:r>
              <a:rPr lang="en-US" altLang="zh-CN" sz="1800" dirty="0">
                <a:solidFill>
                  <a:schemeClr val="bg1"/>
                </a:solidFill>
                <a:latin typeface="Consolas" panose="020B0609020204030204" pitchFamily="49" charset="0"/>
                <a:ea typeface="微软雅黑" panose="020B0503020204020204" pitchFamily="34" charset="-122"/>
              </a:rPr>
              <a:t>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a:solidFill>
                  <a:srgbClr val="00B0F0"/>
                </a:solidFill>
                <a:latin typeface="Consolas" panose="020B0609020204030204" pitchFamily="49" charset="0"/>
                <a:ea typeface="微软雅黑" panose="020B0503020204020204" pitchFamily="34" charset="-122"/>
              </a:rPr>
              <a:t>if</a:t>
            </a: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a:t>
            </a:r>
            <a:r>
              <a:rPr lang="en-US" altLang="zh-CN" sz="1800" dirty="0">
                <a:solidFill>
                  <a:schemeClr val="bg1"/>
                </a:solidFill>
                <a:latin typeface="Consolas" panose="020B0609020204030204" pitchFamily="49" charset="0"/>
                <a:ea typeface="微软雅黑" panose="020B0503020204020204" pitchFamily="34" charset="-122"/>
              </a:rPr>
              <a:t> == </a:t>
            </a:r>
            <a:r>
              <a:rPr lang="en-US" altLang="zh-CN" sz="1800" dirty="0" err="1">
                <a:solidFill>
                  <a:schemeClr val="bg1"/>
                </a:solidFill>
                <a:latin typeface="Consolas" panose="020B0609020204030204" pitchFamily="49" charset="0"/>
                <a:ea typeface="微软雅黑" panose="020B0503020204020204" pitchFamily="34" charset="-122"/>
              </a:rPr>
              <a:t>Word.</a:t>
            </a:r>
            <a:r>
              <a:rPr lang="en-US" altLang="zh-CN" sz="1800" dirty="0" err="1">
                <a:solidFill>
                  <a:srgbClr val="92D050"/>
                </a:solidFill>
                <a:latin typeface="Consolas" panose="020B0609020204030204" pitchFamily="49" charset="0"/>
                <a:ea typeface="微软雅黑" panose="020B0503020204020204" pitchFamily="34" charset="-122"/>
              </a:rPr>
              <a:t>WdSelectionType</a:t>
            </a:r>
            <a:r>
              <a:rPr lang="en-US" altLang="zh-CN" sz="1800" dirty="0" err="1">
                <a:solidFill>
                  <a:schemeClr val="bg1"/>
                </a:solidFill>
                <a:latin typeface="Consolas" panose="020B0609020204030204" pitchFamily="49" charset="0"/>
                <a:ea typeface="微软雅黑" panose="020B0503020204020204" pitchFamily="34" charset="-122"/>
              </a:rPr>
              <a:t>.wdSelectionNormal</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a:solidFill>
                  <a:srgbClr val="00B050"/>
                </a:solidFill>
                <a:latin typeface="Consolas" panose="020B0609020204030204" pitchFamily="49" charset="0"/>
                <a:ea typeface="微软雅黑" panose="020B0503020204020204" pitchFamily="34" charset="-122"/>
              </a:rPr>
              <a:t>// Move to start of selection.</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if (</a:t>
            </a:r>
            <a:r>
              <a:rPr lang="en-US" altLang="zh-CN" sz="1800" dirty="0" err="1">
                <a:solidFill>
                  <a:schemeClr val="bg1"/>
                </a:solidFill>
                <a:latin typeface="Consolas" panose="020B0609020204030204" pitchFamily="49" charset="0"/>
                <a:ea typeface="微软雅黑" panose="020B0503020204020204" pitchFamily="34" charset="-122"/>
              </a:rPr>
              <a:t>Application.Options.ReplaceSelection</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object direction = </a:t>
            </a:r>
            <a:r>
              <a:rPr lang="en-US" altLang="zh-CN" sz="1800" dirty="0" err="1">
                <a:solidFill>
                  <a:schemeClr val="bg1"/>
                </a:solidFill>
                <a:latin typeface="Consolas" panose="020B0609020204030204" pitchFamily="49" charset="0"/>
                <a:ea typeface="微软雅黑" panose="020B0503020204020204" pitchFamily="34" charset="-122"/>
              </a:rPr>
              <a:t>Word.WdCollapseDirection.wdCollapseStart</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currentSelection.Collapse</a:t>
            </a:r>
            <a:r>
              <a:rPr lang="en-US" altLang="zh-CN" sz="1800" dirty="0">
                <a:solidFill>
                  <a:schemeClr val="bg1"/>
                </a:solidFill>
                <a:latin typeface="Consolas" panose="020B0609020204030204" pitchFamily="49" charset="0"/>
                <a:ea typeface="微软雅黑" panose="020B0503020204020204" pitchFamily="34" charset="-122"/>
              </a:rPr>
              <a:t>(ref direction);</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currentSelection.TypeText</a:t>
            </a:r>
            <a:r>
              <a:rPr lang="en-US" altLang="zh-CN" sz="1800" dirty="0">
                <a:solidFill>
                  <a:schemeClr val="bg1"/>
                </a:solidFill>
                <a:latin typeface="Consolas" panose="020B0609020204030204" pitchFamily="49" charset="0"/>
                <a:ea typeface="微软雅黑" panose="020B0503020204020204" pitchFamily="34" charset="-122"/>
              </a:rPr>
              <a:t>(</a:t>
            </a:r>
            <a:r>
              <a:rPr lang="en-US" altLang="zh-CN" sz="1800" dirty="0">
                <a:solidFill>
                  <a:schemeClr val="accent1">
                    <a:lumMod val="60000"/>
                    <a:lumOff val="40000"/>
                  </a:schemeClr>
                </a:solidFill>
                <a:latin typeface="Consolas" panose="020B0609020204030204" pitchFamily="49" charset="0"/>
                <a:ea typeface="微软雅黑" panose="020B0503020204020204" pitchFamily="34" charset="-122"/>
              </a:rPr>
              <a:t>"Inserting before a text block."</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currentSelection.TypeParagraph</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p>
        </p:txBody>
      </p:sp>
    </p:spTree>
    <p:extLst>
      <p:ext uri="{BB962C8B-B14F-4D97-AF65-F5344CB8AC3E}">
        <p14:creationId xmlns:p14="http://schemas.microsoft.com/office/powerpoint/2010/main" val="25553268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3339548" y="1176393"/>
            <a:ext cx="5573864" cy="830262"/>
          </a:xfrm>
        </p:spPr>
        <p:txBody>
          <a:bodyPr/>
          <a:lstStyle/>
          <a:p>
            <a:pPr eaLnBrk="1" hangingPunct="1"/>
            <a:r>
              <a:rPr lang="zh-CN" altLang="en-US" sz="3600" dirty="0"/>
              <a:t>设置文本格式</a:t>
            </a:r>
          </a:p>
        </p:txBody>
      </p:sp>
      <p:sp>
        <p:nvSpPr>
          <p:cNvPr id="36868" name="Rectangle 3"/>
          <p:cNvSpPr>
            <a:spLocks noGrp="1" noChangeArrowheads="1"/>
          </p:cNvSpPr>
          <p:nvPr>
            <p:ph type="body" idx="4294967295"/>
          </p:nvPr>
        </p:nvSpPr>
        <p:spPr>
          <a:xfrm>
            <a:off x="2768246" y="2683988"/>
            <a:ext cx="7772400" cy="1123950"/>
          </a:xfrm>
          <a:prstGeom prst="rect">
            <a:avLst/>
          </a:prstGeom>
        </p:spPr>
        <p:txBody>
          <a:bodyPr>
            <a:normAutofit/>
          </a:bodyPr>
          <a:lstStyle/>
          <a:p>
            <a:pPr eaLnBrk="1" hangingPunct="1"/>
            <a:r>
              <a:rPr lang="zh-CN" altLang="en-US" sz="2800" dirty="0"/>
              <a:t>如何选择文档的第一段并更改字体大小、字体名称和对齐方式。</a:t>
            </a:r>
          </a:p>
        </p:txBody>
      </p:sp>
    </p:spTree>
    <p:extLst>
      <p:ext uri="{BB962C8B-B14F-4D97-AF65-F5344CB8AC3E}">
        <p14:creationId xmlns:p14="http://schemas.microsoft.com/office/powerpoint/2010/main" val="41257798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3136534" y="681894"/>
            <a:ext cx="5260044" cy="768350"/>
          </a:xfrm>
        </p:spPr>
        <p:txBody>
          <a:bodyPr/>
          <a:lstStyle/>
          <a:p>
            <a:pPr eaLnBrk="1" hangingPunct="1"/>
            <a:r>
              <a:rPr lang="zh-CN" altLang="en-US" dirty="0"/>
              <a:t>设置文本格式</a:t>
            </a:r>
          </a:p>
        </p:txBody>
      </p:sp>
      <p:sp>
        <p:nvSpPr>
          <p:cNvPr id="37891" name="Text Box 3"/>
          <p:cNvSpPr txBox="1">
            <a:spLocks noChangeArrowheads="1"/>
          </p:cNvSpPr>
          <p:nvPr/>
        </p:nvSpPr>
        <p:spPr bwMode="auto">
          <a:xfrm>
            <a:off x="3625042" y="1683045"/>
            <a:ext cx="7056438" cy="421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en-US" sz="1800" dirty="0"/>
              <a:t>private void </a:t>
            </a:r>
            <a:r>
              <a:rPr lang="en-US" altLang="en-US" sz="1800" dirty="0" err="1"/>
              <a:t>RangeFormat</a:t>
            </a:r>
            <a:r>
              <a:rPr lang="en-US" altLang="en-US" sz="1800" dirty="0"/>
              <a:t>() </a:t>
            </a:r>
          </a:p>
          <a:p>
            <a:pPr eaLnBrk="1" hangingPunct="1">
              <a:spcBef>
                <a:spcPct val="0"/>
              </a:spcBef>
              <a:buClrTx/>
              <a:buSzTx/>
              <a:buFontTx/>
              <a:buNone/>
            </a:pPr>
            <a:r>
              <a:rPr lang="en-US" altLang="en-US" sz="1800" dirty="0"/>
              <a:t>{ </a:t>
            </a:r>
          </a:p>
          <a:p>
            <a:pPr eaLnBrk="1" hangingPunct="1">
              <a:spcBef>
                <a:spcPct val="0"/>
              </a:spcBef>
              <a:buClrTx/>
              <a:buSzTx/>
              <a:buFontTx/>
              <a:buNone/>
            </a:pPr>
            <a:r>
              <a:rPr lang="en-US" altLang="en-US" sz="1800" dirty="0"/>
              <a:t>     // Set the Range to the first paragraph. </a:t>
            </a:r>
          </a:p>
          <a:p>
            <a:pPr eaLnBrk="1" hangingPunct="1">
              <a:spcBef>
                <a:spcPct val="0"/>
              </a:spcBef>
              <a:buClrTx/>
              <a:buSzTx/>
              <a:buFontTx/>
              <a:buNone/>
            </a:pPr>
            <a:r>
              <a:rPr lang="en-US" altLang="en-US" sz="1800" dirty="0"/>
              <a:t>    </a:t>
            </a:r>
            <a:r>
              <a:rPr lang="en-US" altLang="en-US" sz="1800" dirty="0" err="1"/>
              <a:t>Word.Range</a:t>
            </a:r>
            <a:r>
              <a:rPr lang="en-US" altLang="en-US" sz="1800" dirty="0"/>
              <a:t> </a:t>
            </a:r>
            <a:r>
              <a:rPr lang="en-US" altLang="en-US" sz="1800" dirty="0" err="1"/>
              <a:t>rng</a:t>
            </a:r>
            <a:r>
              <a:rPr lang="en-US" altLang="en-US" sz="1800" dirty="0"/>
              <a:t> = </a:t>
            </a:r>
            <a:r>
              <a:rPr lang="en-US" altLang="en-US" sz="1800" dirty="0" err="1"/>
              <a:t>this.Paragraphs</a:t>
            </a:r>
            <a:r>
              <a:rPr lang="en-US" altLang="en-US" sz="1800" dirty="0"/>
              <a:t>[1].Range; </a:t>
            </a:r>
          </a:p>
          <a:p>
            <a:pPr eaLnBrk="1" hangingPunct="1">
              <a:spcBef>
                <a:spcPct val="0"/>
              </a:spcBef>
              <a:buClrTx/>
              <a:buSzTx/>
              <a:buFontTx/>
              <a:buNone/>
            </a:pPr>
            <a:endParaRPr lang="en-US" altLang="en-US" sz="1800" dirty="0"/>
          </a:p>
          <a:p>
            <a:pPr eaLnBrk="1" hangingPunct="1">
              <a:spcBef>
                <a:spcPct val="0"/>
              </a:spcBef>
              <a:buClrTx/>
              <a:buSzTx/>
              <a:buFontTx/>
              <a:buNone/>
            </a:pPr>
            <a:r>
              <a:rPr lang="en-US" altLang="en-US" sz="1800" dirty="0"/>
              <a:t>    // Change the formatting. </a:t>
            </a:r>
          </a:p>
          <a:p>
            <a:pPr eaLnBrk="1" hangingPunct="1">
              <a:spcBef>
                <a:spcPct val="0"/>
              </a:spcBef>
              <a:buClrTx/>
              <a:buSzTx/>
              <a:buFontTx/>
              <a:buNone/>
            </a:pPr>
            <a:r>
              <a:rPr lang="en-US" altLang="en-US" sz="1800" dirty="0"/>
              <a:t>    </a:t>
            </a:r>
            <a:r>
              <a:rPr lang="en-US" altLang="en-US" sz="1800" dirty="0" err="1"/>
              <a:t>rng.Font.Size</a:t>
            </a:r>
            <a:r>
              <a:rPr lang="en-US" altLang="en-US" sz="1800" dirty="0"/>
              <a:t> = 14; </a:t>
            </a:r>
          </a:p>
          <a:p>
            <a:pPr eaLnBrk="1" hangingPunct="1">
              <a:spcBef>
                <a:spcPct val="0"/>
              </a:spcBef>
              <a:buClrTx/>
              <a:buSzTx/>
              <a:buFontTx/>
              <a:buNone/>
            </a:pPr>
            <a:r>
              <a:rPr lang="en-US" altLang="en-US" sz="1800" dirty="0"/>
              <a:t>    </a:t>
            </a:r>
            <a:r>
              <a:rPr lang="en-US" altLang="en-US" sz="1800" dirty="0" err="1"/>
              <a:t>rng.Font.Name</a:t>
            </a:r>
            <a:r>
              <a:rPr lang="en-US" altLang="en-US" sz="1800" dirty="0"/>
              <a:t> = "Arial"; </a:t>
            </a:r>
          </a:p>
          <a:p>
            <a:pPr eaLnBrk="1" hangingPunct="1">
              <a:spcBef>
                <a:spcPct val="0"/>
              </a:spcBef>
              <a:buClrTx/>
              <a:buSzTx/>
              <a:buFontTx/>
              <a:buNone/>
            </a:pPr>
            <a:r>
              <a:rPr lang="en-US" altLang="en-US" sz="1800" dirty="0"/>
              <a:t>    </a:t>
            </a:r>
            <a:r>
              <a:rPr lang="en-US" altLang="en-US" sz="1800" dirty="0" err="1"/>
              <a:t>rng.ParagraphFormat.Alignment</a:t>
            </a:r>
            <a:r>
              <a:rPr lang="en-US" altLang="en-US" sz="1800" dirty="0"/>
              <a:t> = </a:t>
            </a:r>
            <a:r>
              <a:rPr lang="en-US" altLang="en-US" sz="1800" dirty="0" err="1"/>
              <a:t>Word.WdParagraphAlignment.wdAlignParagraphCenter</a:t>
            </a:r>
            <a:r>
              <a:rPr lang="en-US" altLang="en-US" sz="1800" dirty="0"/>
              <a:t>;</a:t>
            </a:r>
          </a:p>
          <a:p>
            <a:pPr eaLnBrk="1" hangingPunct="1">
              <a:spcBef>
                <a:spcPct val="0"/>
              </a:spcBef>
              <a:buClrTx/>
              <a:buSzTx/>
              <a:buFontTx/>
              <a:buNone/>
            </a:pPr>
            <a:r>
              <a:rPr lang="en-US" altLang="en-US" sz="1800" dirty="0"/>
              <a:t>  </a:t>
            </a:r>
          </a:p>
          <a:p>
            <a:pPr eaLnBrk="1" hangingPunct="1">
              <a:spcBef>
                <a:spcPct val="0"/>
              </a:spcBef>
              <a:buClrTx/>
              <a:buSzTx/>
              <a:buFontTx/>
              <a:buNone/>
            </a:pPr>
            <a:r>
              <a:rPr lang="en-US" altLang="en-US" sz="1800" dirty="0"/>
              <a:t>    // Apply the Normal Indent style. </a:t>
            </a:r>
          </a:p>
          <a:p>
            <a:pPr eaLnBrk="1" hangingPunct="1">
              <a:spcBef>
                <a:spcPct val="0"/>
              </a:spcBef>
              <a:buClrTx/>
              <a:buSzTx/>
              <a:buFontTx/>
              <a:buNone/>
            </a:pPr>
            <a:r>
              <a:rPr lang="en-US" altLang="en-US" sz="1800" dirty="0"/>
              <a:t>    object </a:t>
            </a:r>
            <a:r>
              <a:rPr lang="en-US" altLang="en-US" sz="1800" dirty="0" err="1"/>
              <a:t>indentStyle</a:t>
            </a:r>
            <a:r>
              <a:rPr lang="en-US" altLang="en-US" sz="1800" dirty="0"/>
              <a:t> = "Normal Indent"; </a:t>
            </a:r>
          </a:p>
          <a:p>
            <a:pPr eaLnBrk="1" hangingPunct="1">
              <a:spcBef>
                <a:spcPct val="0"/>
              </a:spcBef>
              <a:buClrTx/>
              <a:buSzTx/>
              <a:buFontTx/>
              <a:buNone/>
            </a:pPr>
            <a:r>
              <a:rPr lang="en-US" altLang="en-US" sz="1800" dirty="0"/>
              <a:t>    </a:t>
            </a:r>
            <a:r>
              <a:rPr lang="en-US" altLang="en-US" sz="1800" dirty="0" err="1"/>
              <a:t>rng.set_Style</a:t>
            </a:r>
            <a:r>
              <a:rPr lang="en-US" altLang="en-US" sz="1800" dirty="0"/>
              <a:t>(ref </a:t>
            </a:r>
            <a:r>
              <a:rPr lang="en-US" altLang="en-US" sz="1800" dirty="0" err="1"/>
              <a:t>indentStyle</a:t>
            </a:r>
            <a:r>
              <a:rPr lang="en-US" altLang="en-US" sz="1800" dirty="0"/>
              <a:t>); </a:t>
            </a:r>
          </a:p>
          <a:p>
            <a:pPr eaLnBrk="1" hangingPunct="1">
              <a:spcBef>
                <a:spcPct val="0"/>
              </a:spcBef>
              <a:buClrTx/>
              <a:buSzTx/>
              <a:buFontTx/>
              <a:buNone/>
            </a:pPr>
            <a:r>
              <a:rPr lang="en-US" altLang="en-US" sz="1800" dirty="0"/>
              <a:t>}</a:t>
            </a:r>
            <a:endParaRPr lang="en-US" altLang="zh-CN" sz="1800" dirty="0"/>
          </a:p>
        </p:txBody>
      </p:sp>
    </p:spTree>
    <p:extLst>
      <p:ext uri="{BB962C8B-B14F-4D97-AF65-F5344CB8AC3E}">
        <p14:creationId xmlns:p14="http://schemas.microsoft.com/office/powerpoint/2010/main" val="36679523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4174434" y="1381087"/>
            <a:ext cx="5096786" cy="720725"/>
          </a:xfrm>
        </p:spPr>
        <p:txBody>
          <a:bodyPr/>
          <a:lstStyle/>
          <a:p>
            <a:pPr eaLnBrk="1" hangingPunct="1"/>
            <a:r>
              <a:rPr lang="zh-CN" altLang="en-US" dirty="0"/>
              <a:t>段落格式</a:t>
            </a:r>
          </a:p>
        </p:txBody>
      </p:sp>
      <p:sp>
        <p:nvSpPr>
          <p:cNvPr id="38916" name="Rectangle 3"/>
          <p:cNvSpPr>
            <a:spLocks noGrp="1" noChangeArrowheads="1"/>
          </p:cNvSpPr>
          <p:nvPr>
            <p:ph type="body" idx="4294967295"/>
          </p:nvPr>
        </p:nvSpPr>
        <p:spPr>
          <a:xfrm>
            <a:off x="4174434" y="2887080"/>
            <a:ext cx="2446338" cy="1530350"/>
          </a:xfrm>
          <a:prstGeom prst="rect">
            <a:avLst/>
          </a:prstGeom>
        </p:spPr>
        <p:txBody>
          <a:bodyPr>
            <a:noAutofit/>
          </a:bodyPr>
          <a:lstStyle/>
          <a:p>
            <a:pPr eaLnBrk="1" hangingPunct="1"/>
            <a:r>
              <a:rPr lang="zh-CN" altLang="en-US" sz="3200" dirty="0"/>
              <a:t>行距</a:t>
            </a:r>
          </a:p>
          <a:p>
            <a:pPr eaLnBrk="1" hangingPunct="1"/>
            <a:r>
              <a:rPr lang="zh-CN" altLang="en-US" sz="3200" dirty="0"/>
              <a:t>首行缩进</a:t>
            </a:r>
          </a:p>
        </p:txBody>
      </p:sp>
    </p:spTree>
    <p:extLst>
      <p:ext uri="{BB962C8B-B14F-4D97-AF65-F5344CB8AC3E}">
        <p14:creationId xmlns:p14="http://schemas.microsoft.com/office/powerpoint/2010/main" val="3725172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a:xfrm>
            <a:off x="4293704" y="1036030"/>
            <a:ext cx="2376488" cy="796925"/>
          </a:xfrm>
        </p:spPr>
        <p:txBody>
          <a:bodyPr/>
          <a:lstStyle/>
          <a:p>
            <a:pPr eaLnBrk="1" hangingPunct="1"/>
            <a:r>
              <a:rPr lang="zh-CN" altLang="en-US" dirty="0"/>
              <a:t>设置标题</a:t>
            </a:r>
          </a:p>
        </p:txBody>
      </p:sp>
      <p:sp>
        <p:nvSpPr>
          <p:cNvPr id="39940" name="Rectangle 3"/>
          <p:cNvSpPr>
            <a:spLocks noGrp="1" noChangeArrowheads="1"/>
          </p:cNvSpPr>
          <p:nvPr>
            <p:ph type="body" idx="4294967295"/>
          </p:nvPr>
        </p:nvSpPr>
        <p:spPr>
          <a:xfrm>
            <a:off x="4293704" y="2497179"/>
            <a:ext cx="3446463" cy="1177925"/>
          </a:xfrm>
          <a:prstGeom prst="rect">
            <a:avLst/>
          </a:prstGeom>
        </p:spPr>
        <p:txBody>
          <a:bodyPr>
            <a:normAutofit/>
          </a:bodyPr>
          <a:lstStyle/>
          <a:p>
            <a:pPr eaLnBrk="1" hangingPunct="1"/>
            <a:r>
              <a:rPr lang="zh-CN" altLang="en-US" sz="3200" dirty="0"/>
              <a:t>标题格式</a:t>
            </a:r>
          </a:p>
          <a:p>
            <a:pPr eaLnBrk="1" hangingPunct="1"/>
            <a:r>
              <a:rPr lang="zh-CN" altLang="en-US" sz="3200" dirty="0"/>
              <a:t>文档结构与标题</a:t>
            </a:r>
          </a:p>
        </p:txBody>
      </p:sp>
    </p:spTree>
    <p:extLst>
      <p:ext uri="{BB962C8B-B14F-4D97-AF65-F5344CB8AC3E}">
        <p14:creationId xmlns:p14="http://schemas.microsoft.com/office/powerpoint/2010/main" val="6318129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a:xfrm>
            <a:off x="3148716" y="1228023"/>
            <a:ext cx="3959750" cy="720725"/>
          </a:xfrm>
        </p:spPr>
        <p:txBody>
          <a:bodyPr/>
          <a:lstStyle/>
          <a:p>
            <a:pPr eaLnBrk="1" hangingPunct="1"/>
            <a:r>
              <a:rPr lang="zh-CN" altLang="en-US" dirty="0"/>
              <a:t>插入目录</a:t>
            </a:r>
          </a:p>
        </p:txBody>
      </p:sp>
      <p:sp>
        <p:nvSpPr>
          <p:cNvPr id="40964" name="Rectangle 3"/>
          <p:cNvSpPr>
            <a:spLocks noGrp="1" noChangeArrowheads="1"/>
          </p:cNvSpPr>
          <p:nvPr>
            <p:ph type="body" idx="4294967295"/>
          </p:nvPr>
        </p:nvSpPr>
        <p:spPr>
          <a:xfrm>
            <a:off x="3148716" y="2633471"/>
            <a:ext cx="6934200" cy="3615287"/>
          </a:xfrm>
          <a:prstGeom prst="rect">
            <a:avLst/>
          </a:prstGeom>
        </p:spPr>
        <p:txBody>
          <a:bodyPr>
            <a:normAutofit/>
          </a:bodyPr>
          <a:lstStyle/>
          <a:p>
            <a:pPr eaLnBrk="1" hangingPunct="1"/>
            <a:r>
              <a:rPr lang="zh-CN" altLang="en-US" sz="3600" dirty="0"/>
              <a:t>目录级别</a:t>
            </a:r>
          </a:p>
          <a:p>
            <a:pPr eaLnBrk="1" hangingPunct="1"/>
            <a:r>
              <a:rPr lang="zh-CN" altLang="en-US" sz="3600" dirty="0"/>
              <a:t>页码</a:t>
            </a:r>
            <a:endParaRPr lang="en-US" altLang="zh-CN" sz="3600" dirty="0"/>
          </a:p>
          <a:p>
            <a:pPr eaLnBrk="1" hangingPunct="1"/>
            <a:r>
              <a:rPr lang="zh-CN" altLang="en-US" sz="3600" dirty="0"/>
              <a:t>目录的更新</a:t>
            </a:r>
            <a:endParaRPr lang="en-US" altLang="zh-CN" sz="3600" dirty="0"/>
          </a:p>
          <a:p>
            <a:pPr lvl="1"/>
            <a:r>
              <a:rPr lang="en-US" altLang="zh-CN" sz="3600" dirty="0" err="1"/>
              <a:t>oDoc.Fields</a:t>
            </a:r>
            <a:r>
              <a:rPr lang="en-US" altLang="zh-CN" sz="3600" dirty="0"/>
              <a:t>[1].Update</a:t>
            </a:r>
            <a:endParaRPr lang="zh-CN" altLang="en-US" sz="3400" dirty="0"/>
          </a:p>
        </p:txBody>
      </p:sp>
    </p:spTree>
    <p:extLst>
      <p:ext uri="{BB962C8B-B14F-4D97-AF65-F5344CB8AC3E}">
        <p14:creationId xmlns:p14="http://schemas.microsoft.com/office/powerpoint/2010/main" val="37514253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idx="4294967295"/>
          </p:nvPr>
        </p:nvSpPr>
        <p:spPr>
          <a:xfrm>
            <a:off x="4004277" y="1269955"/>
            <a:ext cx="4651513" cy="762000"/>
          </a:xfrm>
        </p:spPr>
        <p:txBody>
          <a:bodyPr/>
          <a:lstStyle/>
          <a:p>
            <a:pPr eaLnBrk="1" hangingPunct="1"/>
            <a:r>
              <a:rPr lang="zh-CN" altLang="en-US" dirty="0"/>
              <a:t>文档页控制符</a:t>
            </a:r>
          </a:p>
        </p:txBody>
      </p:sp>
      <p:sp>
        <p:nvSpPr>
          <p:cNvPr id="41988" name="Rectangle 3"/>
          <p:cNvSpPr>
            <a:spLocks noGrp="1" noChangeArrowheads="1"/>
          </p:cNvSpPr>
          <p:nvPr>
            <p:ph type="body" idx="4294967295"/>
          </p:nvPr>
        </p:nvSpPr>
        <p:spPr>
          <a:xfrm>
            <a:off x="4004277" y="2535776"/>
            <a:ext cx="3100388" cy="1454150"/>
          </a:xfrm>
          <a:prstGeom prst="rect">
            <a:avLst/>
          </a:prstGeom>
        </p:spPr>
        <p:txBody>
          <a:bodyPr>
            <a:noAutofit/>
          </a:bodyPr>
          <a:lstStyle/>
          <a:p>
            <a:pPr eaLnBrk="1" hangingPunct="1"/>
            <a:r>
              <a:rPr lang="zh-CN" altLang="en-US" sz="3200" dirty="0"/>
              <a:t>分节符</a:t>
            </a:r>
          </a:p>
          <a:p>
            <a:pPr eaLnBrk="1" hangingPunct="1"/>
            <a:r>
              <a:rPr lang="zh-CN" altLang="en-US" sz="3200" dirty="0"/>
              <a:t>分页符</a:t>
            </a:r>
          </a:p>
        </p:txBody>
      </p:sp>
    </p:spTree>
    <p:extLst>
      <p:ext uri="{BB962C8B-B14F-4D97-AF65-F5344CB8AC3E}">
        <p14:creationId xmlns:p14="http://schemas.microsoft.com/office/powerpoint/2010/main" val="28128483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a:xfrm>
            <a:off x="2415208" y="978828"/>
            <a:ext cx="8006963" cy="895350"/>
          </a:xfrm>
        </p:spPr>
        <p:txBody>
          <a:bodyPr/>
          <a:lstStyle/>
          <a:p>
            <a:pPr eaLnBrk="1" hangingPunct="1"/>
            <a:r>
              <a:rPr lang="zh-CN" altLang="en-US" dirty="0"/>
              <a:t>插入小节类型与下一页区别</a:t>
            </a:r>
          </a:p>
        </p:txBody>
      </p:sp>
      <p:pic>
        <p:nvPicPr>
          <p:cNvPr id="43012" name="Picture 4" descr="a47496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743" y="2383763"/>
            <a:ext cx="6119813"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85975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idx="4294967295"/>
          </p:nvPr>
        </p:nvSpPr>
        <p:spPr>
          <a:xfrm>
            <a:off x="3132814" y="1112917"/>
            <a:ext cx="5860111" cy="727075"/>
          </a:xfrm>
        </p:spPr>
        <p:txBody>
          <a:bodyPr/>
          <a:lstStyle/>
          <a:p>
            <a:pPr eaLnBrk="1" hangingPunct="1"/>
            <a:r>
              <a:rPr lang="zh-CN" altLang="en-US" dirty="0"/>
              <a:t>文档页眉页脚设置</a:t>
            </a:r>
          </a:p>
        </p:txBody>
      </p:sp>
      <p:sp>
        <p:nvSpPr>
          <p:cNvPr id="44036" name="Rectangle 3"/>
          <p:cNvSpPr>
            <a:spLocks noGrp="1" noChangeArrowheads="1"/>
          </p:cNvSpPr>
          <p:nvPr>
            <p:ph type="body" idx="4294967295"/>
          </p:nvPr>
        </p:nvSpPr>
        <p:spPr>
          <a:xfrm>
            <a:off x="3132814" y="2813674"/>
            <a:ext cx="6446838" cy="2212975"/>
          </a:xfrm>
          <a:prstGeom prst="rect">
            <a:avLst/>
          </a:prstGeom>
        </p:spPr>
        <p:txBody>
          <a:bodyPr>
            <a:normAutofit/>
          </a:bodyPr>
          <a:lstStyle/>
          <a:p>
            <a:pPr eaLnBrk="1" hangingPunct="1"/>
            <a:r>
              <a:rPr lang="zh-CN" altLang="en-US" sz="3600" dirty="0"/>
              <a:t>进入页眉页脚编辑状态</a:t>
            </a:r>
          </a:p>
          <a:p>
            <a:pPr eaLnBrk="1" hangingPunct="1"/>
            <a:r>
              <a:rPr lang="zh-CN" altLang="en-US" sz="3600" dirty="0"/>
              <a:t>去掉页眉线</a:t>
            </a:r>
          </a:p>
          <a:p>
            <a:pPr eaLnBrk="1" hangingPunct="1"/>
            <a:r>
              <a:rPr lang="zh-CN" altLang="en-US" sz="3600" dirty="0"/>
              <a:t>插入页码</a:t>
            </a:r>
          </a:p>
        </p:txBody>
      </p:sp>
    </p:spTree>
    <p:extLst>
      <p:ext uri="{BB962C8B-B14F-4D97-AF65-F5344CB8AC3E}">
        <p14:creationId xmlns:p14="http://schemas.microsoft.com/office/powerpoint/2010/main" val="3420798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53301" y="926892"/>
            <a:ext cx="6074796" cy="720725"/>
          </a:xfrm>
        </p:spPr>
        <p:txBody>
          <a:bodyPr/>
          <a:lstStyle/>
          <a:p>
            <a:pPr eaLnBrk="1" hangingPunct="1"/>
            <a:r>
              <a:rPr lang="en-US" altLang="zh-CN" dirty="0"/>
              <a:t>COM</a:t>
            </a:r>
            <a:r>
              <a:rPr lang="zh-CN" altLang="en-US" dirty="0"/>
              <a:t>组件不是什么？</a:t>
            </a:r>
          </a:p>
        </p:txBody>
      </p:sp>
      <p:sp>
        <p:nvSpPr>
          <p:cNvPr id="7172" name="Rectangle 3"/>
          <p:cNvSpPr>
            <a:spLocks noGrp="1" noChangeArrowheads="1"/>
          </p:cNvSpPr>
          <p:nvPr>
            <p:ph type="body" idx="4294967295"/>
          </p:nvPr>
        </p:nvSpPr>
        <p:spPr>
          <a:xfrm>
            <a:off x="866692" y="2255839"/>
            <a:ext cx="10791825" cy="2521114"/>
          </a:xfrm>
          <a:prstGeom prst="rect">
            <a:avLst/>
          </a:prstGeom>
        </p:spPr>
        <p:txBody>
          <a:bodyPr>
            <a:noAutofit/>
          </a:bodyPr>
          <a:lstStyle/>
          <a:p>
            <a:pPr>
              <a:buFont typeface="Wingdings" panose="05000000000000000000" pitchFamily="2" charset="2"/>
              <a:buChar char="p"/>
            </a:pPr>
            <a:r>
              <a:rPr lang="en-US" altLang="zh-CN" sz="2800" dirty="0"/>
              <a:t>  COM</a:t>
            </a:r>
            <a:r>
              <a:rPr lang="zh-CN" altLang="en-US" sz="2800" dirty="0"/>
              <a:t>组件不是一种计算机语言</a:t>
            </a:r>
          </a:p>
          <a:p>
            <a:pPr>
              <a:buFont typeface="Wingdings" panose="05000000000000000000" pitchFamily="2" charset="2"/>
              <a:buChar char="p"/>
            </a:pPr>
            <a:r>
              <a:rPr lang="en-US" altLang="zh-CN" sz="2800" dirty="0"/>
              <a:t>  COM</a:t>
            </a:r>
            <a:r>
              <a:rPr lang="zh-CN" altLang="en-US" sz="2800" dirty="0"/>
              <a:t>组件不是</a:t>
            </a:r>
            <a:r>
              <a:rPr lang="en-US" altLang="zh-CN" sz="2800" dirty="0"/>
              <a:t>DLL</a:t>
            </a:r>
            <a:r>
              <a:rPr lang="zh-CN" altLang="en-US" sz="2800" dirty="0"/>
              <a:t>，只是利用</a:t>
            </a:r>
            <a:r>
              <a:rPr lang="en-US" altLang="zh-CN" sz="2800" dirty="0"/>
              <a:t>DLL</a:t>
            </a:r>
            <a:r>
              <a:rPr lang="zh-CN" altLang="en-US" sz="2800" dirty="0"/>
              <a:t>来给组件提供</a:t>
            </a:r>
            <a:r>
              <a:rPr lang="zh-CN" altLang="en-US" sz="2800" dirty="0">
                <a:hlinkClick r:id="rId2"/>
              </a:rPr>
              <a:t>动态链接</a:t>
            </a:r>
            <a:r>
              <a:rPr lang="zh-CN" altLang="en-US" sz="2800" dirty="0"/>
              <a:t>的能力</a:t>
            </a:r>
          </a:p>
          <a:p>
            <a:pPr>
              <a:buFont typeface="Wingdings" panose="05000000000000000000" pitchFamily="2" charset="2"/>
              <a:buChar char="p"/>
            </a:pPr>
            <a:r>
              <a:rPr lang="en-US" altLang="zh-CN" sz="2800" dirty="0"/>
              <a:t>  COM</a:t>
            </a:r>
            <a:r>
              <a:rPr lang="zh-CN" altLang="en-US" sz="2800" dirty="0"/>
              <a:t>组件不是一个</a:t>
            </a:r>
            <a:r>
              <a:rPr lang="en-US" altLang="zh-CN" sz="2800" dirty="0"/>
              <a:t>API</a:t>
            </a:r>
            <a:r>
              <a:rPr lang="zh-CN" altLang="en-US" sz="2800" dirty="0"/>
              <a:t>函数集</a:t>
            </a:r>
          </a:p>
          <a:p>
            <a:pPr>
              <a:buFont typeface="Wingdings" panose="05000000000000000000" pitchFamily="2" charset="2"/>
              <a:buChar char="p"/>
            </a:pPr>
            <a:r>
              <a:rPr lang="en-US" altLang="zh-CN" sz="2800" dirty="0"/>
              <a:t>  COM</a:t>
            </a:r>
            <a:r>
              <a:rPr lang="zh-CN" altLang="en-US" sz="2800" dirty="0"/>
              <a:t>组件不是类</a:t>
            </a:r>
          </a:p>
        </p:txBody>
      </p:sp>
    </p:spTree>
    <p:extLst>
      <p:ext uri="{BB962C8B-B14F-4D97-AF65-F5344CB8AC3E}">
        <p14:creationId xmlns:p14="http://schemas.microsoft.com/office/powerpoint/2010/main" val="26892568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a:xfrm>
            <a:off x="4810539" y="1102581"/>
            <a:ext cx="2878372" cy="796925"/>
          </a:xfrm>
        </p:spPr>
        <p:txBody>
          <a:bodyPr/>
          <a:lstStyle/>
          <a:p>
            <a:pPr eaLnBrk="1" hangingPunct="1"/>
            <a:r>
              <a:rPr lang="zh-CN" altLang="en-US" dirty="0"/>
              <a:t>插入页码</a:t>
            </a:r>
          </a:p>
        </p:txBody>
      </p:sp>
      <p:sp>
        <p:nvSpPr>
          <p:cNvPr id="45060" name="Rectangle 3"/>
          <p:cNvSpPr>
            <a:spLocks noGrp="1" noChangeArrowheads="1"/>
          </p:cNvSpPr>
          <p:nvPr>
            <p:ph type="body" idx="4294967295"/>
          </p:nvPr>
        </p:nvSpPr>
        <p:spPr>
          <a:xfrm>
            <a:off x="4810539" y="2946859"/>
            <a:ext cx="3411538" cy="1349375"/>
          </a:xfrm>
          <a:prstGeom prst="rect">
            <a:avLst/>
          </a:prstGeom>
        </p:spPr>
        <p:txBody>
          <a:bodyPr>
            <a:normAutofit/>
          </a:bodyPr>
          <a:lstStyle/>
          <a:p>
            <a:pPr eaLnBrk="1" hangingPunct="1"/>
            <a:r>
              <a:rPr lang="zh-CN" altLang="en-US" sz="3200" dirty="0"/>
              <a:t>设置页码样式</a:t>
            </a:r>
          </a:p>
          <a:p>
            <a:pPr eaLnBrk="1" hangingPunct="1"/>
            <a:r>
              <a:rPr lang="zh-CN" altLang="en-US" sz="3200" dirty="0"/>
              <a:t>页码对齐</a:t>
            </a:r>
          </a:p>
        </p:txBody>
      </p:sp>
    </p:spTree>
    <p:extLst>
      <p:ext uri="{BB962C8B-B14F-4D97-AF65-F5344CB8AC3E}">
        <p14:creationId xmlns:p14="http://schemas.microsoft.com/office/powerpoint/2010/main" val="9852212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a:xfrm>
            <a:off x="2887801" y="1167782"/>
            <a:ext cx="6154310" cy="757238"/>
          </a:xfrm>
        </p:spPr>
        <p:txBody>
          <a:bodyPr/>
          <a:lstStyle/>
          <a:p>
            <a:pPr eaLnBrk="1" hangingPunct="1"/>
            <a:r>
              <a:rPr lang="zh-CN" altLang="en-US" dirty="0"/>
              <a:t>文档中的 </a:t>
            </a:r>
            <a:r>
              <a:rPr lang="en-US" altLang="zh-CN" dirty="0"/>
              <a:t>Word </a:t>
            </a:r>
            <a:r>
              <a:rPr lang="zh-CN" altLang="en-US" dirty="0"/>
              <a:t>表格</a:t>
            </a:r>
          </a:p>
        </p:txBody>
      </p:sp>
      <p:sp>
        <p:nvSpPr>
          <p:cNvPr id="46084" name="Rectangle 3"/>
          <p:cNvSpPr>
            <a:spLocks noGrp="1" noChangeArrowheads="1"/>
          </p:cNvSpPr>
          <p:nvPr>
            <p:ph type="body" idx="4294967295"/>
          </p:nvPr>
        </p:nvSpPr>
        <p:spPr>
          <a:xfrm>
            <a:off x="3189212" y="2606049"/>
            <a:ext cx="5551488" cy="2524125"/>
          </a:xfrm>
          <a:prstGeom prst="rect">
            <a:avLst/>
          </a:prstGeom>
        </p:spPr>
        <p:txBody>
          <a:bodyPr/>
          <a:lstStyle/>
          <a:p>
            <a:pPr eaLnBrk="1" hangingPunct="1"/>
            <a:r>
              <a:rPr lang="zh-CN" altLang="en-US" sz="3200" dirty="0"/>
              <a:t>设置行数和列数插入表格</a:t>
            </a:r>
          </a:p>
          <a:p>
            <a:pPr eaLnBrk="1" hangingPunct="1"/>
            <a:r>
              <a:rPr lang="zh-CN" altLang="en-US" sz="3200" dirty="0"/>
              <a:t>设置表格行列宽度</a:t>
            </a:r>
          </a:p>
          <a:p>
            <a:pPr eaLnBrk="1" hangingPunct="1"/>
            <a:r>
              <a:rPr lang="zh-CN" altLang="en-US" sz="3200" dirty="0"/>
              <a:t>单元格对齐方式</a:t>
            </a:r>
          </a:p>
          <a:p>
            <a:pPr eaLnBrk="1" hangingPunct="1"/>
            <a:r>
              <a:rPr lang="zh-CN" altLang="en-US" sz="3200" dirty="0"/>
              <a:t>表格单元格内容</a:t>
            </a:r>
          </a:p>
          <a:p>
            <a:pPr eaLnBrk="1" hangingPunct="1"/>
            <a:endParaRPr lang="en-US" altLang="zh-CN" dirty="0"/>
          </a:p>
        </p:txBody>
      </p:sp>
    </p:spTree>
    <p:extLst>
      <p:ext uri="{BB962C8B-B14F-4D97-AF65-F5344CB8AC3E}">
        <p14:creationId xmlns:p14="http://schemas.microsoft.com/office/powerpoint/2010/main" val="598848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588872" y="1455978"/>
            <a:ext cx="11410122" cy="727075"/>
          </a:xfrm>
        </p:spPr>
        <p:txBody>
          <a:bodyPr>
            <a:normAutofit/>
          </a:bodyPr>
          <a:lstStyle/>
          <a:p>
            <a:r>
              <a:rPr lang="en-US" altLang="zh-CN" sz="3600" dirty="0"/>
              <a:t>Word</a:t>
            </a:r>
            <a:r>
              <a:rPr lang="zh-CN" altLang="en-US" sz="3600" dirty="0"/>
              <a:t>中插入图片</a:t>
            </a:r>
            <a:r>
              <a:rPr lang="en-US" altLang="zh-CN" sz="3600" dirty="0" err="1"/>
              <a:t>InlineShapes.AddPicture</a:t>
            </a:r>
            <a:endParaRPr lang="zh-CN" altLang="en-US" sz="3600" dirty="0"/>
          </a:p>
        </p:txBody>
      </p:sp>
      <p:sp>
        <p:nvSpPr>
          <p:cNvPr id="48132" name="Rectangle 3"/>
          <p:cNvSpPr>
            <a:spLocks noGrp="1" noChangeArrowheads="1"/>
          </p:cNvSpPr>
          <p:nvPr>
            <p:ph type="body" idx="4294967295"/>
          </p:nvPr>
        </p:nvSpPr>
        <p:spPr>
          <a:xfrm>
            <a:off x="1995777" y="2698005"/>
            <a:ext cx="8596313" cy="1866900"/>
          </a:xfrm>
          <a:prstGeom prst="rect">
            <a:avLst/>
          </a:prstGeom>
        </p:spPr>
        <p:txBody>
          <a:bodyPr>
            <a:normAutofit/>
          </a:bodyPr>
          <a:lstStyle/>
          <a:p>
            <a:r>
              <a:rPr lang="en-US" altLang="zh-CN" sz="3200" dirty="0" err="1"/>
              <a:t>currentSelection.InlineShapes.AddPicture</a:t>
            </a:r>
            <a:r>
              <a:rPr lang="en-US" altLang="zh-CN" sz="3200" dirty="0"/>
              <a:t>(@"D:\stu\cword\zsc-logo.png",</a:t>
            </a:r>
            <a:br>
              <a:rPr lang="en-US" altLang="zh-CN" sz="3200" dirty="0"/>
            </a:br>
            <a:r>
              <a:rPr lang="en-US" altLang="zh-CN" sz="3200" dirty="0"/>
              <a:t>ref missing, ref missing, ref missing);</a:t>
            </a:r>
          </a:p>
        </p:txBody>
      </p:sp>
    </p:spTree>
    <p:extLst>
      <p:ext uri="{BB962C8B-B14F-4D97-AF65-F5344CB8AC3E}">
        <p14:creationId xmlns:p14="http://schemas.microsoft.com/office/powerpoint/2010/main" val="1987975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2783910" y="1172154"/>
            <a:ext cx="7569642" cy="727075"/>
          </a:xfrm>
        </p:spPr>
        <p:txBody>
          <a:bodyPr/>
          <a:lstStyle/>
          <a:p>
            <a:pPr eaLnBrk="1" hangingPunct="1"/>
            <a:r>
              <a:rPr lang="en-US" altLang="zh-CN" dirty="0"/>
              <a:t>Word</a:t>
            </a:r>
            <a:r>
              <a:rPr lang="zh-CN" altLang="en-US" dirty="0"/>
              <a:t>对象的结束和释放</a:t>
            </a:r>
          </a:p>
        </p:txBody>
      </p:sp>
      <p:sp>
        <p:nvSpPr>
          <p:cNvPr id="48132" name="Rectangle 3"/>
          <p:cNvSpPr>
            <a:spLocks noGrp="1" noChangeArrowheads="1"/>
          </p:cNvSpPr>
          <p:nvPr>
            <p:ph type="body" idx="4294967295"/>
          </p:nvPr>
        </p:nvSpPr>
        <p:spPr>
          <a:xfrm>
            <a:off x="1821247" y="2435074"/>
            <a:ext cx="8596313" cy="1868487"/>
          </a:xfrm>
          <a:prstGeom prst="rect">
            <a:avLst/>
          </a:prstGeom>
        </p:spPr>
        <p:txBody>
          <a:bodyPr>
            <a:normAutofit/>
          </a:bodyPr>
          <a:lstStyle/>
          <a:p>
            <a:pPr eaLnBrk="1" hangingPunct="1"/>
            <a:r>
              <a:rPr lang="en-US" altLang="zh-CN" sz="3200" dirty="0" err="1"/>
              <a:t>oWordApplic.Quit</a:t>
            </a:r>
            <a:r>
              <a:rPr lang="zh-CN" altLang="en-US" sz="3200" dirty="0"/>
              <a:t>方法</a:t>
            </a:r>
          </a:p>
          <a:p>
            <a:pPr eaLnBrk="1" hangingPunct="1"/>
            <a:r>
              <a:rPr lang="en-US" altLang="zh-CN" sz="3200" dirty="0" err="1"/>
              <a:t>System.Runtime.InteropServices.Marshal</a:t>
            </a:r>
            <a:br>
              <a:rPr lang="en-US" altLang="zh-CN" sz="3200" dirty="0"/>
            </a:br>
            <a:r>
              <a:rPr lang="en-US" altLang="zh-CN" sz="3200" dirty="0"/>
              <a:t>.</a:t>
            </a:r>
            <a:r>
              <a:rPr lang="en-US" altLang="zh-CN" sz="3200" dirty="0" err="1"/>
              <a:t>ReleaseComObject</a:t>
            </a:r>
            <a:r>
              <a:rPr lang="en-US" altLang="zh-CN" sz="3200" dirty="0"/>
              <a:t>()</a:t>
            </a:r>
          </a:p>
          <a:p>
            <a:pPr eaLnBrk="1" hangingPunct="1"/>
            <a:endParaRPr lang="en-US" altLang="zh-CN" sz="3200" dirty="0"/>
          </a:p>
        </p:txBody>
      </p:sp>
    </p:spTree>
    <p:extLst>
      <p:ext uri="{BB962C8B-B14F-4D97-AF65-F5344CB8AC3E}">
        <p14:creationId xmlns:p14="http://schemas.microsoft.com/office/powerpoint/2010/main" val="18923509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341906" y="573819"/>
            <a:ext cx="4913906" cy="863600"/>
          </a:xfrm>
        </p:spPr>
        <p:txBody>
          <a:bodyPr/>
          <a:lstStyle/>
          <a:p>
            <a:pPr eaLnBrk="1" hangingPunct="1"/>
            <a:r>
              <a:rPr lang="zh-CN" altLang="en-US" dirty="0"/>
              <a:t>程序运行演示</a:t>
            </a:r>
          </a:p>
        </p:txBody>
      </p:sp>
      <p:sp>
        <p:nvSpPr>
          <p:cNvPr id="49156" name="Rectangle 3"/>
          <p:cNvSpPr>
            <a:spLocks noGrp="1" noChangeArrowheads="1"/>
          </p:cNvSpPr>
          <p:nvPr>
            <p:ph type="body" idx="4294967295"/>
          </p:nvPr>
        </p:nvSpPr>
        <p:spPr>
          <a:xfrm>
            <a:off x="413467" y="1770184"/>
            <a:ext cx="7640638" cy="4953000"/>
          </a:xfrm>
          <a:prstGeom prst="rect">
            <a:avLst/>
          </a:prstGeom>
        </p:spPr>
        <p:txBody>
          <a:bodyPr>
            <a:noAutofit/>
          </a:bodyPr>
          <a:lstStyle/>
          <a:p>
            <a:pPr eaLnBrk="1" hangingPunct="1"/>
            <a:r>
              <a:rPr lang="zh-CN" altLang="en-US" sz="3600" dirty="0"/>
              <a:t>创建</a:t>
            </a:r>
            <a:r>
              <a:rPr lang="en-US" altLang="zh-CN" sz="3600" dirty="0"/>
              <a:t>Word</a:t>
            </a:r>
            <a:r>
              <a:rPr lang="zh-CN" altLang="en-US" sz="3600" dirty="0"/>
              <a:t>文档的小节</a:t>
            </a:r>
            <a:endParaRPr lang="en-US" altLang="zh-CN" sz="3600" dirty="0"/>
          </a:p>
          <a:p>
            <a:pPr eaLnBrk="1" hangingPunct="1"/>
            <a:r>
              <a:rPr lang="zh-CN" altLang="en-US" sz="3600" dirty="0"/>
              <a:t>插入摘要并设置文本格式</a:t>
            </a:r>
            <a:endParaRPr lang="en-US" altLang="zh-CN" sz="3600" dirty="0"/>
          </a:p>
          <a:p>
            <a:pPr eaLnBrk="1" hangingPunct="1"/>
            <a:r>
              <a:rPr lang="zh-CN" altLang="en-US" sz="3600" dirty="0"/>
              <a:t>插入目录</a:t>
            </a:r>
            <a:endParaRPr lang="en-US" altLang="zh-CN" sz="3600" dirty="0"/>
          </a:p>
          <a:p>
            <a:pPr eaLnBrk="1" hangingPunct="1"/>
            <a:r>
              <a:rPr lang="zh-CN" altLang="en-US" sz="3600" dirty="0"/>
              <a:t>插入第一章正文并设置格式</a:t>
            </a:r>
            <a:endParaRPr lang="en-US" altLang="zh-CN" sz="3600" dirty="0"/>
          </a:p>
          <a:p>
            <a:pPr eaLnBrk="1" hangingPunct="1"/>
            <a:r>
              <a:rPr lang="zh-CN" altLang="en-US" sz="3600" dirty="0"/>
              <a:t>插入表格并设置边框线型</a:t>
            </a:r>
            <a:endParaRPr lang="en-US" altLang="zh-CN" sz="3600" dirty="0"/>
          </a:p>
          <a:p>
            <a:pPr eaLnBrk="1" hangingPunct="1"/>
            <a:r>
              <a:rPr lang="zh-CN" altLang="en-US" sz="3600" dirty="0"/>
              <a:t>插入图片</a:t>
            </a:r>
            <a:endParaRPr lang="en-US" altLang="zh-CN" sz="3600" dirty="0"/>
          </a:p>
          <a:p>
            <a:pPr eaLnBrk="1" hangingPunct="1"/>
            <a:r>
              <a:rPr lang="zh-CN" altLang="en-US" sz="3600" dirty="0"/>
              <a:t>设置各小节的页眉页脚</a:t>
            </a:r>
            <a:endParaRPr lang="zh-CN" altLang="zh-CN" sz="36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843" y="1947589"/>
            <a:ext cx="5627822" cy="3185559"/>
          </a:xfrm>
          <a:prstGeom prst="rect">
            <a:avLst/>
          </a:prstGeom>
        </p:spPr>
      </p:pic>
    </p:spTree>
    <p:extLst>
      <p:ext uri="{BB962C8B-B14F-4D97-AF65-F5344CB8AC3E}">
        <p14:creationId xmlns:p14="http://schemas.microsoft.com/office/powerpoint/2010/main" val="34995371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a:xfrm>
            <a:off x="3698627" y="808756"/>
            <a:ext cx="5367130" cy="728662"/>
          </a:xfrm>
        </p:spPr>
        <p:txBody>
          <a:bodyPr/>
          <a:lstStyle/>
          <a:p>
            <a:pPr eaLnBrk="1" hangingPunct="1"/>
            <a:r>
              <a:rPr lang="zh-CN" altLang="en-US" dirty="0"/>
              <a:t>程序调试中的问题</a:t>
            </a:r>
          </a:p>
        </p:txBody>
      </p:sp>
      <p:sp>
        <p:nvSpPr>
          <p:cNvPr id="50180" name="Rectangle 3"/>
          <p:cNvSpPr>
            <a:spLocks noGrp="1" noChangeArrowheads="1"/>
          </p:cNvSpPr>
          <p:nvPr>
            <p:ph type="body" idx="4294967295"/>
          </p:nvPr>
        </p:nvSpPr>
        <p:spPr>
          <a:xfrm>
            <a:off x="2083242" y="2465788"/>
            <a:ext cx="8597900" cy="3881438"/>
          </a:xfrm>
          <a:prstGeom prst="rect">
            <a:avLst/>
          </a:prstGeom>
        </p:spPr>
        <p:txBody>
          <a:bodyPr>
            <a:normAutofit/>
          </a:bodyPr>
          <a:lstStyle/>
          <a:p>
            <a:pPr eaLnBrk="1" hangingPunct="1"/>
            <a:r>
              <a:rPr lang="zh-CN" altLang="en-US" sz="3600" dirty="0"/>
              <a:t>设置项目的输出路径 </a:t>
            </a:r>
            <a:r>
              <a:rPr lang="en-US" altLang="zh-CN" sz="3600" dirty="0"/>
              <a:t>. </a:t>
            </a:r>
            <a:r>
              <a:rPr lang="zh-CN" altLang="en-US" sz="3600" dirty="0"/>
              <a:t>代表当前路径</a:t>
            </a:r>
          </a:p>
          <a:p>
            <a:pPr eaLnBrk="1" hangingPunct="1"/>
            <a:r>
              <a:rPr lang="zh-CN" altLang="en-US" sz="3600" dirty="0"/>
              <a:t>读入文件是否存在</a:t>
            </a:r>
          </a:p>
          <a:p>
            <a:pPr eaLnBrk="1" hangingPunct="1"/>
            <a:r>
              <a:rPr lang="zh-CN" altLang="en-US" sz="3600" dirty="0"/>
              <a:t>掌握断点调试技能</a:t>
            </a:r>
          </a:p>
          <a:p>
            <a:pPr eaLnBrk="1" hangingPunct="1"/>
            <a:r>
              <a:rPr lang="zh-CN" altLang="en-US" sz="3600" dirty="0"/>
              <a:t>对</a:t>
            </a:r>
            <a:r>
              <a:rPr lang="en-US" altLang="zh-CN" sz="3600" dirty="0"/>
              <a:t>Word</a:t>
            </a:r>
            <a:r>
              <a:rPr lang="zh-CN" altLang="en-US" sz="3600" dirty="0"/>
              <a:t>文档当前位置的定位</a:t>
            </a:r>
          </a:p>
          <a:p>
            <a:pPr eaLnBrk="1" hangingPunct="1"/>
            <a:r>
              <a:rPr lang="zh-CN" altLang="en-US" sz="3600" dirty="0"/>
              <a:t>插入节类型与下一页区别</a:t>
            </a:r>
          </a:p>
        </p:txBody>
      </p:sp>
    </p:spTree>
    <p:extLst>
      <p:ext uri="{BB962C8B-B14F-4D97-AF65-F5344CB8AC3E}">
        <p14:creationId xmlns:p14="http://schemas.microsoft.com/office/powerpoint/2010/main" val="21320427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157145025"/>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5049353"/>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7.5 COM</a:t>
              </a:r>
              <a:r>
                <a:rPr lang="zh-CN" altLang="en-US" sz="2800" dirty="0">
                  <a:solidFill>
                    <a:srgbClr val="FF0000"/>
                  </a:solidFill>
                  <a:latin typeface="微软雅黑" panose="020B0503020204020204" pitchFamily="34" charset="-122"/>
                  <a:ea typeface="微软雅黑" panose="020B0503020204020204" pitchFamily="34" charset="-122"/>
                </a:rPr>
                <a:t>技术操作</a:t>
              </a:r>
              <a:r>
                <a:rPr lang="en-US" altLang="zh-CN" sz="2800" dirty="0">
                  <a:solidFill>
                    <a:srgbClr val="FF0000"/>
                  </a:solidFill>
                  <a:latin typeface="微软雅黑" panose="020B0503020204020204" pitchFamily="34" charset="-122"/>
                  <a:ea typeface="微软雅黑" panose="020B0503020204020204" pitchFamily="34" charset="-122"/>
                </a:rPr>
                <a:t>EXCEL</a:t>
              </a:r>
              <a:r>
                <a:rPr lang="zh-CN" altLang="en-US" sz="2800" dirty="0">
                  <a:solidFill>
                    <a:srgbClr val="FF0000"/>
                  </a:solidFill>
                  <a:latin typeface="微软雅黑" panose="020B0503020204020204" pitchFamily="34" charset="-122"/>
                  <a:ea typeface="微软雅黑" panose="020B0503020204020204" pitchFamily="34" charset="-122"/>
                </a:rPr>
                <a:t>对象</a:t>
              </a:r>
            </a:p>
          </p:txBody>
        </p:sp>
      </p:grpSp>
    </p:spTree>
    <p:extLst>
      <p:ext uri="{BB962C8B-B14F-4D97-AF65-F5344CB8AC3E}">
        <p14:creationId xmlns:p14="http://schemas.microsoft.com/office/powerpoint/2010/main" val="212028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41546" y="993513"/>
            <a:ext cx="5868063" cy="658812"/>
          </a:xfrm>
        </p:spPr>
        <p:txBody>
          <a:bodyPr/>
          <a:lstStyle/>
          <a:p>
            <a:pPr eaLnBrk="1" hangingPunct="1"/>
            <a:r>
              <a:rPr lang="en-US" altLang="zh-CN" dirty="0"/>
              <a:t>Excel</a:t>
            </a:r>
            <a:r>
              <a:rPr lang="zh-CN" altLang="en-US" dirty="0"/>
              <a:t>对象模型</a:t>
            </a:r>
          </a:p>
        </p:txBody>
      </p:sp>
      <p:sp>
        <p:nvSpPr>
          <p:cNvPr id="6148" name="Rectangle 3"/>
          <p:cNvSpPr>
            <a:spLocks noGrp="1" noChangeArrowheads="1"/>
          </p:cNvSpPr>
          <p:nvPr>
            <p:ph type="body" idx="4294967295"/>
          </p:nvPr>
        </p:nvSpPr>
        <p:spPr>
          <a:xfrm>
            <a:off x="508884" y="2071799"/>
            <a:ext cx="5800725" cy="4073525"/>
          </a:xfrm>
          <a:prstGeom prst="rect">
            <a:avLst/>
          </a:prstGeom>
        </p:spPr>
        <p:txBody>
          <a:bodyPr>
            <a:noAutofit/>
          </a:bodyPr>
          <a:lstStyle/>
          <a:p>
            <a:pPr eaLnBrk="1" hangingPunct="1"/>
            <a:r>
              <a:rPr lang="en-US" altLang="zh-CN" sz="4000" dirty="0"/>
              <a:t>Application</a:t>
            </a:r>
            <a:r>
              <a:rPr lang="zh-CN" altLang="en-US" sz="4000" dirty="0"/>
              <a:t>对象</a:t>
            </a:r>
          </a:p>
          <a:p>
            <a:pPr eaLnBrk="1" hangingPunct="1"/>
            <a:r>
              <a:rPr lang="en-US" altLang="zh-CN" sz="4000" dirty="0"/>
              <a:t>Workbooks</a:t>
            </a:r>
            <a:r>
              <a:rPr lang="zh-CN" altLang="en-US" sz="4000" dirty="0"/>
              <a:t>工作簿</a:t>
            </a:r>
          </a:p>
          <a:p>
            <a:pPr eaLnBrk="1" hangingPunct="1"/>
            <a:r>
              <a:rPr lang="en-US" altLang="zh-CN" sz="4000" dirty="0"/>
              <a:t>Worksheet</a:t>
            </a:r>
            <a:r>
              <a:rPr lang="zh-CN" altLang="en-US" sz="4000" dirty="0"/>
              <a:t>工作表</a:t>
            </a:r>
          </a:p>
          <a:p>
            <a:pPr eaLnBrk="1" hangingPunct="1"/>
            <a:r>
              <a:rPr lang="en-US" altLang="zh-CN" sz="4000" dirty="0"/>
              <a:t>Range</a:t>
            </a:r>
            <a:r>
              <a:rPr lang="zh-CN" altLang="en-US" sz="4000" dirty="0"/>
              <a:t>对象 </a:t>
            </a:r>
          </a:p>
          <a:p>
            <a:pPr eaLnBrk="1" hangingPunct="1"/>
            <a:r>
              <a:rPr lang="en-US" altLang="zh-CN" sz="4000" dirty="0"/>
              <a:t>Charts</a:t>
            </a:r>
            <a:r>
              <a:rPr lang="zh-CN" altLang="en-US" sz="4000" dirty="0"/>
              <a:t>图表</a:t>
            </a:r>
          </a:p>
        </p:txBody>
      </p:sp>
      <p:pic>
        <p:nvPicPr>
          <p:cNvPr id="6149" name="Picture 4" descr="Exce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0101" y="1884473"/>
            <a:ext cx="4105275"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41142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576222" y="1028438"/>
            <a:ext cx="5390984" cy="787400"/>
          </a:xfrm>
        </p:spPr>
        <p:txBody>
          <a:bodyPr/>
          <a:lstStyle/>
          <a:p>
            <a:pPr eaLnBrk="1" hangingPunct="1"/>
            <a:r>
              <a:rPr lang="en-US" altLang="zh-CN" dirty="0"/>
              <a:t>Application</a:t>
            </a:r>
            <a:r>
              <a:rPr lang="zh-CN" altLang="en-US" dirty="0"/>
              <a:t>对象</a:t>
            </a:r>
          </a:p>
        </p:txBody>
      </p:sp>
      <p:sp>
        <p:nvSpPr>
          <p:cNvPr id="7172" name="Rectangle 3"/>
          <p:cNvSpPr>
            <a:spLocks noGrp="1" noChangeArrowheads="1"/>
          </p:cNvSpPr>
          <p:nvPr>
            <p:ph type="body" idx="4294967295"/>
          </p:nvPr>
        </p:nvSpPr>
        <p:spPr>
          <a:xfrm>
            <a:off x="2234316" y="2750724"/>
            <a:ext cx="8596313" cy="3100387"/>
          </a:xfrm>
          <a:prstGeom prst="rect">
            <a:avLst/>
          </a:prstGeom>
        </p:spPr>
        <p:txBody>
          <a:bodyPr/>
          <a:lstStyle/>
          <a:p>
            <a:pPr eaLnBrk="1" hangingPunct="1"/>
            <a:r>
              <a:rPr lang="zh-CN" altLang="en-US" sz="2800" dirty="0"/>
              <a:t>代表当前运行的</a:t>
            </a:r>
            <a:r>
              <a:rPr lang="en-US" altLang="zh-CN" sz="2800" dirty="0"/>
              <a:t>Excel</a:t>
            </a:r>
            <a:r>
              <a:rPr lang="zh-CN" altLang="en-US" sz="2800" dirty="0"/>
              <a:t>实例</a:t>
            </a:r>
          </a:p>
          <a:p>
            <a:pPr eaLnBrk="1" hangingPunct="1"/>
            <a:r>
              <a:rPr lang="zh-CN" altLang="en-US" sz="2800" dirty="0"/>
              <a:t>包含大量属性及方法，用于操作</a:t>
            </a:r>
            <a:r>
              <a:rPr lang="en-US" altLang="zh-CN" sz="2800" dirty="0"/>
              <a:t>Excel</a:t>
            </a:r>
            <a:r>
              <a:rPr lang="zh-CN" altLang="en-US" sz="2800" dirty="0"/>
              <a:t>表格</a:t>
            </a:r>
          </a:p>
          <a:p>
            <a:pPr lvl="1" eaLnBrk="1" hangingPunct="1"/>
            <a:r>
              <a:rPr lang="en-US" altLang="zh-CN" sz="2800" dirty="0"/>
              <a:t>Cells</a:t>
            </a:r>
            <a:r>
              <a:rPr lang="zh-CN" altLang="en-US" sz="2800" dirty="0"/>
              <a:t>属性</a:t>
            </a:r>
          </a:p>
          <a:p>
            <a:pPr lvl="1" eaLnBrk="1" hangingPunct="1"/>
            <a:r>
              <a:rPr lang="en-US" altLang="zh-CN" sz="2800" dirty="0"/>
              <a:t>Columns</a:t>
            </a:r>
            <a:r>
              <a:rPr lang="zh-CN" altLang="en-US" sz="2800" dirty="0"/>
              <a:t>属性</a:t>
            </a:r>
          </a:p>
          <a:p>
            <a:pPr lvl="1" eaLnBrk="1" hangingPunct="1"/>
            <a:r>
              <a:rPr lang="en-US" altLang="zh-CN" sz="2800" dirty="0"/>
              <a:t>Rows</a:t>
            </a:r>
            <a:r>
              <a:rPr lang="zh-CN" altLang="en-US" sz="2800" dirty="0"/>
              <a:t>属性</a:t>
            </a:r>
          </a:p>
          <a:p>
            <a:pPr eaLnBrk="1" hangingPunct="1"/>
            <a:endParaRPr lang="en-US" altLang="zh-CN" dirty="0"/>
          </a:p>
        </p:txBody>
      </p:sp>
    </p:spTree>
    <p:extLst>
      <p:ext uri="{BB962C8B-B14F-4D97-AF65-F5344CB8AC3E}">
        <p14:creationId xmlns:p14="http://schemas.microsoft.com/office/powerpoint/2010/main" val="36762611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2878373" y="831368"/>
            <a:ext cx="5899868" cy="684212"/>
          </a:xfrm>
        </p:spPr>
        <p:txBody>
          <a:bodyPr/>
          <a:lstStyle/>
          <a:p>
            <a:pPr eaLnBrk="1" hangingPunct="1"/>
            <a:r>
              <a:rPr lang="en-US" altLang="zh-CN" dirty="0"/>
              <a:t>Workbooks</a:t>
            </a:r>
            <a:r>
              <a:rPr lang="zh-CN" altLang="en-US" dirty="0"/>
              <a:t>工作簿</a:t>
            </a:r>
          </a:p>
        </p:txBody>
      </p:sp>
      <p:sp>
        <p:nvSpPr>
          <p:cNvPr id="8196" name="Rectangle 3"/>
          <p:cNvSpPr>
            <a:spLocks noGrp="1" noChangeArrowheads="1"/>
          </p:cNvSpPr>
          <p:nvPr>
            <p:ph type="body" idx="4294967295"/>
          </p:nvPr>
        </p:nvSpPr>
        <p:spPr>
          <a:xfrm>
            <a:off x="1200647" y="2618492"/>
            <a:ext cx="9036050" cy="3135313"/>
          </a:xfrm>
          <a:prstGeom prst="rect">
            <a:avLst/>
          </a:prstGeom>
        </p:spPr>
        <p:txBody>
          <a:bodyPr>
            <a:normAutofit/>
          </a:bodyPr>
          <a:lstStyle/>
          <a:p>
            <a:pPr eaLnBrk="1" hangingPunct="1"/>
            <a:r>
              <a:rPr lang="en-US" altLang="zh-CN" sz="3600" dirty="0"/>
              <a:t>Workbook</a:t>
            </a:r>
            <a:r>
              <a:rPr lang="zh-CN" altLang="en-US" sz="3600" dirty="0"/>
              <a:t>对象代表</a:t>
            </a:r>
            <a:r>
              <a:rPr lang="en-US" altLang="zh-CN" sz="3600" dirty="0"/>
              <a:t>Excel</a:t>
            </a:r>
            <a:r>
              <a:rPr lang="zh-CN" altLang="en-US" sz="3600" dirty="0"/>
              <a:t>应用程序中当前打开的一个工作簿，包含在</a:t>
            </a:r>
            <a:r>
              <a:rPr lang="en-US" altLang="zh-CN" sz="3600" dirty="0"/>
              <a:t>Workbooks</a:t>
            </a:r>
            <a:r>
              <a:rPr lang="zh-CN" altLang="en-US" sz="3600" dirty="0"/>
              <a:t>集合中。可以通过</a:t>
            </a:r>
            <a:r>
              <a:rPr lang="en-US" altLang="zh-CN" sz="3600" dirty="0"/>
              <a:t>Workbooks</a:t>
            </a:r>
            <a:r>
              <a:rPr lang="zh-CN" altLang="en-US" sz="3600" dirty="0"/>
              <a:t>集合或表示当前活动工作簿的</a:t>
            </a:r>
            <a:r>
              <a:rPr lang="en-US" altLang="zh-CN" sz="3600" dirty="0"/>
              <a:t>Active Workbook</a:t>
            </a:r>
            <a:r>
              <a:rPr lang="zh-CN" altLang="en-US" sz="3600" dirty="0"/>
              <a:t>对象访问</a:t>
            </a:r>
            <a:r>
              <a:rPr lang="en-US" altLang="zh-CN" sz="3600" dirty="0"/>
              <a:t>Workbook</a:t>
            </a:r>
            <a:r>
              <a:rPr lang="zh-CN" altLang="en-US" sz="3600" dirty="0"/>
              <a:t>对象。</a:t>
            </a:r>
          </a:p>
        </p:txBody>
      </p:sp>
    </p:spTree>
    <p:extLst>
      <p:ext uri="{BB962C8B-B14F-4D97-AF65-F5344CB8AC3E}">
        <p14:creationId xmlns:p14="http://schemas.microsoft.com/office/powerpoint/2010/main" val="2757066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902227" y="1162960"/>
            <a:ext cx="5057030" cy="720725"/>
          </a:xfrm>
        </p:spPr>
        <p:txBody>
          <a:bodyPr/>
          <a:lstStyle/>
          <a:p>
            <a:pPr eaLnBrk="1" hangingPunct="1"/>
            <a:r>
              <a:rPr lang="en-US" altLang="zh-CN" dirty="0"/>
              <a:t>What is interface </a:t>
            </a:r>
            <a:r>
              <a:rPr lang="zh-CN" altLang="en-US" dirty="0"/>
              <a:t>？</a:t>
            </a:r>
          </a:p>
        </p:txBody>
      </p:sp>
      <p:sp>
        <p:nvSpPr>
          <p:cNvPr id="7172" name="Rectangle 3"/>
          <p:cNvSpPr>
            <a:spLocks noGrp="1" noChangeArrowheads="1"/>
          </p:cNvSpPr>
          <p:nvPr>
            <p:ph type="body" idx="4294967295"/>
          </p:nvPr>
        </p:nvSpPr>
        <p:spPr>
          <a:xfrm>
            <a:off x="970059" y="2427137"/>
            <a:ext cx="10791825" cy="3616325"/>
          </a:xfrm>
          <a:prstGeom prst="rect">
            <a:avLst/>
          </a:prstGeom>
        </p:spPr>
        <p:txBody>
          <a:bodyPr>
            <a:noAutofit/>
          </a:bodyPr>
          <a:lstStyle/>
          <a:p>
            <a:pPr>
              <a:buFont typeface="Wingdings" panose="05000000000000000000" pitchFamily="2" charset="2"/>
              <a:buChar char="p"/>
            </a:pPr>
            <a:r>
              <a:rPr lang="zh-CN" altLang="en-US" dirty="0"/>
              <a:t>  接口是不同对象间的连接方法</a:t>
            </a:r>
          </a:p>
          <a:p>
            <a:pPr>
              <a:buFont typeface="Wingdings" panose="05000000000000000000" pitchFamily="2" charset="2"/>
              <a:buChar char="p"/>
            </a:pPr>
            <a:r>
              <a:rPr lang="zh-CN" altLang="en-US" dirty="0"/>
              <a:t>  程序通过一组函数进行连接，从而定义了程序不同部分间的接口</a:t>
            </a:r>
          </a:p>
          <a:p>
            <a:pPr lvl="1"/>
            <a:r>
              <a:rPr lang="en-US" altLang="zh-CN" dirty="0"/>
              <a:t>DLL</a:t>
            </a:r>
            <a:r>
              <a:rPr lang="zh-CN" altLang="en-US" dirty="0"/>
              <a:t>接口是其所输出的函数</a:t>
            </a:r>
          </a:p>
          <a:p>
            <a:pPr lvl="1"/>
            <a:r>
              <a:rPr lang="en-US" altLang="zh-CN" dirty="0"/>
              <a:t>C++</a:t>
            </a:r>
            <a:r>
              <a:rPr lang="zh-CN" altLang="en-US" dirty="0"/>
              <a:t>类的接口就是该类的成员函数集</a:t>
            </a:r>
          </a:p>
          <a:p>
            <a:pPr lvl="1"/>
            <a:r>
              <a:rPr lang="en-US" altLang="zh-CN" dirty="0"/>
              <a:t>COM</a:t>
            </a:r>
            <a:r>
              <a:rPr lang="zh-CN" altLang="en-US" dirty="0"/>
              <a:t>接口是一组由组件实现的提供给客户使用的函数</a:t>
            </a:r>
          </a:p>
        </p:txBody>
      </p:sp>
    </p:spTree>
    <p:extLst>
      <p:ext uri="{BB962C8B-B14F-4D97-AF65-F5344CB8AC3E}">
        <p14:creationId xmlns:p14="http://schemas.microsoft.com/office/powerpoint/2010/main" val="16719235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3265282" y="772588"/>
            <a:ext cx="5115394" cy="754062"/>
          </a:xfrm>
        </p:spPr>
        <p:txBody>
          <a:bodyPr/>
          <a:lstStyle/>
          <a:p>
            <a:pPr eaLnBrk="1" hangingPunct="1"/>
            <a:r>
              <a:rPr lang="en-US" altLang="zh-CN" dirty="0"/>
              <a:t>Workbooks</a:t>
            </a:r>
            <a:r>
              <a:rPr lang="zh-CN" altLang="en-US" dirty="0"/>
              <a:t>工作簿</a:t>
            </a:r>
          </a:p>
        </p:txBody>
      </p:sp>
      <p:sp>
        <p:nvSpPr>
          <p:cNvPr id="9220" name="Rectangle 3"/>
          <p:cNvSpPr>
            <a:spLocks noGrp="1" noChangeArrowheads="1"/>
          </p:cNvSpPr>
          <p:nvPr>
            <p:ph type="body" idx="4294967295"/>
          </p:nvPr>
        </p:nvSpPr>
        <p:spPr>
          <a:xfrm>
            <a:off x="1598213" y="2111679"/>
            <a:ext cx="8597900" cy="4308475"/>
          </a:xfrm>
          <a:prstGeom prst="rect">
            <a:avLst/>
          </a:prstGeom>
        </p:spPr>
        <p:txBody>
          <a:bodyPr/>
          <a:lstStyle/>
          <a:p>
            <a:pPr eaLnBrk="1" hangingPunct="1">
              <a:lnSpc>
                <a:spcPct val="90000"/>
              </a:lnSpc>
            </a:pPr>
            <a:r>
              <a:rPr lang="en-US" altLang="zh-CN" sz="2400" dirty="0"/>
              <a:t>Add</a:t>
            </a:r>
            <a:r>
              <a:rPr lang="zh-CN" altLang="en-US" sz="2400" dirty="0"/>
              <a:t>方法 创建新的空白工作簿，并将其添加到集合中。</a:t>
            </a:r>
          </a:p>
          <a:p>
            <a:pPr eaLnBrk="1" hangingPunct="1">
              <a:lnSpc>
                <a:spcPct val="90000"/>
              </a:lnSpc>
            </a:pPr>
            <a:r>
              <a:rPr lang="en-US" altLang="zh-CN" sz="2400" dirty="0"/>
              <a:t>Open</a:t>
            </a:r>
            <a:r>
              <a:rPr lang="zh-CN" altLang="en-US" sz="2400" dirty="0"/>
              <a:t>方法 打开工作簿。</a:t>
            </a:r>
          </a:p>
          <a:p>
            <a:pPr eaLnBrk="1" hangingPunct="1">
              <a:lnSpc>
                <a:spcPct val="90000"/>
              </a:lnSpc>
            </a:pPr>
            <a:r>
              <a:rPr lang="en-US" altLang="zh-CN" sz="2400" dirty="0"/>
              <a:t>Activate</a:t>
            </a:r>
            <a:r>
              <a:rPr lang="zh-CN" altLang="en-US" sz="2400" dirty="0"/>
              <a:t>方法 激活工作簿，使指定工作簿变为活动工作簿，以便作为</a:t>
            </a:r>
            <a:r>
              <a:rPr lang="en-US" altLang="zh-CN" sz="2400" dirty="0"/>
              <a:t>Active Workbook</a:t>
            </a:r>
            <a:r>
              <a:rPr lang="zh-CN" altLang="en-US" sz="2400" dirty="0"/>
              <a:t>对象使用。</a:t>
            </a:r>
          </a:p>
          <a:p>
            <a:pPr eaLnBrk="1" hangingPunct="1">
              <a:lnSpc>
                <a:spcPct val="90000"/>
              </a:lnSpc>
            </a:pPr>
            <a:r>
              <a:rPr lang="en-US" altLang="zh-CN" sz="2400" dirty="0"/>
              <a:t>Save</a:t>
            </a:r>
            <a:r>
              <a:rPr lang="zh-CN" altLang="en-US" sz="2400" dirty="0"/>
              <a:t>方法 按当前路径和名称保存现有工作簿</a:t>
            </a:r>
            <a:r>
              <a:rPr lang="en-US" altLang="zh-CN" sz="2400" dirty="0"/>
              <a:t>(</a:t>
            </a:r>
            <a:r>
              <a:rPr lang="zh-CN" altLang="en-US" sz="2400" dirty="0"/>
              <a:t>如是首次保存，则将其保存到缺省名称中，如</a:t>
            </a:r>
            <a:r>
              <a:rPr lang="en-US" altLang="zh-CN" sz="2400" dirty="0"/>
              <a:t>BOOK1.XLS)</a:t>
            </a:r>
            <a:r>
              <a:rPr lang="zh-CN" altLang="en-US" sz="2400" dirty="0"/>
              <a:t>。</a:t>
            </a:r>
          </a:p>
          <a:p>
            <a:pPr eaLnBrk="1" hangingPunct="1">
              <a:lnSpc>
                <a:spcPct val="90000"/>
              </a:lnSpc>
            </a:pPr>
            <a:r>
              <a:rPr lang="en-US" altLang="zh-CN" sz="2400" dirty="0" err="1"/>
              <a:t>SaveAs</a:t>
            </a:r>
            <a:r>
              <a:rPr lang="zh-CN" altLang="en-US" sz="2400" dirty="0"/>
              <a:t>方法 首次保存工作簿或用另一名称保存工作簿。</a:t>
            </a:r>
          </a:p>
          <a:p>
            <a:pPr eaLnBrk="1" hangingPunct="1">
              <a:lnSpc>
                <a:spcPct val="90000"/>
              </a:lnSpc>
            </a:pPr>
            <a:r>
              <a:rPr lang="en-US" altLang="zh-CN" sz="2400" dirty="0"/>
              <a:t>Close</a:t>
            </a:r>
            <a:r>
              <a:rPr lang="zh-CN" altLang="en-US" sz="2400" dirty="0"/>
              <a:t>方法 关闭工作簿。</a:t>
            </a:r>
          </a:p>
          <a:p>
            <a:pPr eaLnBrk="1" hangingPunct="1">
              <a:lnSpc>
                <a:spcPct val="90000"/>
              </a:lnSpc>
            </a:pPr>
            <a:r>
              <a:rPr lang="en-US" altLang="zh-CN" sz="2400" dirty="0" err="1"/>
              <a:t>PrintOut</a:t>
            </a:r>
            <a:r>
              <a:rPr lang="zh-CN" altLang="en-US" sz="2400" dirty="0"/>
              <a:t>方法 打印工作簿</a:t>
            </a:r>
          </a:p>
        </p:txBody>
      </p:sp>
    </p:spTree>
    <p:extLst>
      <p:ext uri="{BB962C8B-B14F-4D97-AF65-F5344CB8AC3E}">
        <p14:creationId xmlns:p14="http://schemas.microsoft.com/office/powerpoint/2010/main" val="42441913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1534602" y="827540"/>
            <a:ext cx="5542059" cy="684212"/>
          </a:xfrm>
        </p:spPr>
        <p:txBody>
          <a:bodyPr/>
          <a:lstStyle/>
          <a:p>
            <a:pPr eaLnBrk="1" hangingPunct="1"/>
            <a:r>
              <a:rPr lang="zh-CN" altLang="en-US" dirty="0"/>
              <a:t>新建</a:t>
            </a:r>
            <a:r>
              <a:rPr lang="en-US" altLang="zh-CN" dirty="0" err="1"/>
              <a:t>WorkBook</a:t>
            </a:r>
            <a:endParaRPr lang="en-US" altLang="zh-CN" dirty="0"/>
          </a:p>
        </p:txBody>
      </p:sp>
      <p:sp>
        <p:nvSpPr>
          <p:cNvPr id="10244" name="Rectangle 3"/>
          <p:cNvSpPr>
            <a:spLocks noGrp="1" noChangeArrowheads="1"/>
          </p:cNvSpPr>
          <p:nvPr>
            <p:ph type="body" idx="4294967295"/>
          </p:nvPr>
        </p:nvSpPr>
        <p:spPr>
          <a:xfrm>
            <a:off x="1534602" y="1716578"/>
            <a:ext cx="4471988" cy="1065213"/>
          </a:xfrm>
          <a:prstGeom prst="rect">
            <a:avLst/>
          </a:prstGeom>
        </p:spPr>
        <p:txBody>
          <a:bodyPr>
            <a:normAutofit/>
          </a:bodyPr>
          <a:lstStyle/>
          <a:p>
            <a:pPr eaLnBrk="1" hangingPunct="1"/>
            <a:r>
              <a:rPr lang="en-US" altLang="zh-CN" sz="3200" dirty="0" err="1"/>
              <a:t>WorkBooks.Add</a:t>
            </a:r>
            <a:endParaRPr lang="en-US" altLang="zh-CN" sz="3200" dirty="0"/>
          </a:p>
        </p:txBody>
      </p:sp>
      <p:sp>
        <p:nvSpPr>
          <p:cNvPr id="5" name="Rectangle 2"/>
          <p:cNvSpPr txBox="1">
            <a:spLocks noChangeArrowheads="1"/>
          </p:cNvSpPr>
          <p:nvPr/>
        </p:nvSpPr>
        <p:spPr>
          <a:xfrm>
            <a:off x="1599379" y="3193352"/>
            <a:ext cx="3402960"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打开</a:t>
            </a:r>
            <a:r>
              <a:rPr lang="en-US" altLang="zh-CN" dirty="0" err="1"/>
              <a:t>WorkBook</a:t>
            </a:r>
            <a:endParaRPr lang="en-US" altLang="zh-CN" dirty="0"/>
          </a:p>
        </p:txBody>
      </p:sp>
      <p:sp>
        <p:nvSpPr>
          <p:cNvPr id="6" name="Rectangle 3"/>
          <p:cNvSpPr txBox="1">
            <a:spLocks noChangeArrowheads="1"/>
          </p:cNvSpPr>
          <p:nvPr/>
        </p:nvSpPr>
        <p:spPr>
          <a:xfrm>
            <a:off x="1599379" y="4176199"/>
            <a:ext cx="8450174" cy="7437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err="1"/>
              <a:t>Workbooks.Open</a:t>
            </a:r>
            <a:r>
              <a:rPr lang="en-US" altLang="zh-CN" sz="2800" dirty="0"/>
              <a:t>("C:\MyFolder\MyBook.xlsx") </a:t>
            </a:r>
          </a:p>
        </p:txBody>
      </p:sp>
    </p:spTree>
    <p:extLst>
      <p:ext uri="{BB962C8B-B14F-4D97-AF65-F5344CB8AC3E}">
        <p14:creationId xmlns:p14="http://schemas.microsoft.com/office/powerpoint/2010/main" val="16882218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1144988" y="1269959"/>
            <a:ext cx="4858247" cy="787400"/>
          </a:xfrm>
        </p:spPr>
        <p:txBody>
          <a:bodyPr/>
          <a:lstStyle/>
          <a:p>
            <a:pPr eaLnBrk="1" hangingPunct="1"/>
            <a:r>
              <a:rPr lang="en-US" altLang="zh-CN"/>
              <a:t>Worksheet</a:t>
            </a:r>
            <a:r>
              <a:rPr lang="zh-CN" altLang="en-US" dirty="0"/>
              <a:t>工作表</a:t>
            </a:r>
          </a:p>
        </p:txBody>
      </p:sp>
      <p:sp>
        <p:nvSpPr>
          <p:cNvPr id="12292" name="Rectangle 3"/>
          <p:cNvSpPr>
            <a:spLocks noGrp="1" noChangeArrowheads="1"/>
          </p:cNvSpPr>
          <p:nvPr>
            <p:ph type="body" idx="4294967295"/>
          </p:nvPr>
        </p:nvSpPr>
        <p:spPr>
          <a:xfrm>
            <a:off x="1144988" y="2510403"/>
            <a:ext cx="9239415" cy="3881438"/>
          </a:xfrm>
          <a:prstGeom prst="rect">
            <a:avLst/>
          </a:prstGeom>
        </p:spPr>
        <p:txBody>
          <a:bodyPr>
            <a:normAutofit/>
          </a:bodyPr>
          <a:lstStyle/>
          <a:p>
            <a:pPr eaLnBrk="1" hangingPunct="1"/>
            <a:r>
              <a:rPr lang="en-US" altLang="zh-CN" sz="3600" dirty="0"/>
              <a:t>Sheets</a:t>
            </a:r>
            <a:r>
              <a:rPr lang="zh-CN" altLang="en-US" sz="3600" dirty="0"/>
              <a:t>集合表示工作簿中所有的工作表。可以通过</a:t>
            </a:r>
            <a:r>
              <a:rPr lang="en-US" altLang="zh-CN" sz="3600" dirty="0"/>
              <a:t>Sheets</a:t>
            </a:r>
            <a:r>
              <a:rPr lang="zh-CN" altLang="en-US" sz="3600" dirty="0"/>
              <a:t>集合来访问、激活、增加、更名和删除工作表。一个</a:t>
            </a:r>
            <a:r>
              <a:rPr lang="en-US" altLang="zh-CN" sz="3600" dirty="0"/>
              <a:t>Worksheet</a:t>
            </a:r>
            <a:r>
              <a:rPr lang="zh-CN" altLang="en-US" sz="3600" dirty="0"/>
              <a:t>对象代表一个工作表。</a:t>
            </a:r>
          </a:p>
        </p:txBody>
      </p:sp>
    </p:spTree>
    <p:extLst>
      <p:ext uri="{BB962C8B-B14F-4D97-AF65-F5344CB8AC3E}">
        <p14:creationId xmlns:p14="http://schemas.microsoft.com/office/powerpoint/2010/main" val="39679455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900362" y="820296"/>
            <a:ext cx="5216056" cy="857250"/>
          </a:xfrm>
        </p:spPr>
        <p:txBody>
          <a:bodyPr/>
          <a:lstStyle/>
          <a:p>
            <a:pPr eaLnBrk="1" hangingPunct="1"/>
            <a:r>
              <a:rPr lang="en-US" altLang="zh-CN" dirty="0"/>
              <a:t>Worksheet</a:t>
            </a:r>
            <a:r>
              <a:rPr lang="zh-CN" altLang="en-US" dirty="0"/>
              <a:t>工作表</a:t>
            </a:r>
          </a:p>
        </p:txBody>
      </p:sp>
      <p:sp>
        <p:nvSpPr>
          <p:cNvPr id="13316" name="Rectangle 3"/>
          <p:cNvSpPr>
            <a:spLocks noGrp="1" noChangeArrowheads="1"/>
          </p:cNvSpPr>
          <p:nvPr>
            <p:ph type="body" idx="4294967295"/>
          </p:nvPr>
        </p:nvSpPr>
        <p:spPr>
          <a:xfrm>
            <a:off x="1812898" y="2114868"/>
            <a:ext cx="8316913" cy="4114800"/>
          </a:xfrm>
          <a:prstGeom prst="rect">
            <a:avLst/>
          </a:prstGeom>
        </p:spPr>
        <p:txBody>
          <a:bodyPr/>
          <a:lstStyle/>
          <a:p>
            <a:pPr eaLnBrk="1" hangingPunct="1"/>
            <a:r>
              <a:rPr lang="en-US" altLang="en-US" sz="2800" dirty="0" err="1"/>
              <a:t>Worksheets属性</a:t>
            </a:r>
            <a:r>
              <a:rPr lang="en-US" altLang="en-US" sz="2800" dirty="0"/>
              <a:t> </a:t>
            </a:r>
            <a:r>
              <a:rPr lang="en-US" altLang="en-US" sz="2800" dirty="0" err="1"/>
              <a:t>返回Sheets集合</a:t>
            </a:r>
            <a:r>
              <a:rPr lang="en-US" altLang="en-US" sz="2800" dirty="0"/>
              <a:t>。</a:t>
            </a:r>
          </a:p>
          <a:p>
            <a:pPr eaLnBrk="1" hangingPunct="1"/>
            <a:r>
              <a:rPr lang="en-US" altLang="en-US" sz="2800" dirty="0" err="1"/>
              <a:t>Name属性</a:t>
            </a:r>
            <a:r>
              <a:rPr lang="en-US" altLang="en-US" sz="2800" dirty="0"/>
              <a:t> </a:t>
            </a:r>
            <a:r>
              <a:rPr lang="en-US" altLang="en-US" sz="2800" dirty="0" err="1"/>
              <a:t>工作表更名</a:t>
            </a:r>
            <a:r>
              <a:rPr lang="en-US" altLang="en-US" sz="2800" dirty="0"/>
              <a:t>。</a:t>
            </a:r>
          </a:p>
          <a:p>
            <a:pPr eaLnBrk="1" hangingPunct="1"/>
            <a:r>
              <a:rPr lang="en-US" altLang="en-US" sz="2800" dirty="0" err="1"/>
              <a:t>Add方法</a:t>
            </a:r>
            <a:r>
              <a:rPr lang="en-US" altLang="en-US" sz="2800" dirty="0"/>
              <a:t> </a:t>
            </a:r>
            <a:r>
              <a:rPr lang="en-US" altLang="en-US" sz="2800" dirty="0" err="1"/>
              <a:t>创建新工作表并将其添加到工作簿中</a:t>
            </a:r>
            <a:r>
              <a:rPr lang="en-US" altLang="en-US" sz="2800" dirty="0"/>
              <a:t>。</a:t>
            </a:r>
          </a:p>
          <a:p>
            <a:pPr eaLnBrk="1" hangingPunct="1"/>
            <a:r>
              <a:rPr lang="en-US" altLang="en-US" sz="2800" dirty="0" err="1"/>
              <a:t>Select方法</a:t>
            </a:r>
            <a:r>
              <a:rPr lang="en-US" altLang="en-US" sz="2800" dirty="0"/>
              <a:t> </a:t>
            </a:r>
            <a:r>
              <a:rPr lang="en-US" altLang="en-US" sz="2800" dirty="0" err="1"/>
              <a:t>选择工作表</a:t>
            </a:r>
            <a:r>
              <a:rPr lang="en-US" altLang="en-US" sz="2800" dirty="0"/>
              <a:t>。</a:t>
            </a:r>
          </a:p>
          <a:p>
            <a:pPr eaLnBrk="1" hangingPunct="1"/>
            <a:r>
              <a:rPr lang="en-US" altLang="en-US" sz="2800" dirty="0" err="1"/>
              <a:t>Copy方法</a:t>
            </a:r>
            <a:r>
              <a:rPr lang="en-US" altLang="en-US" sz="2800" dirty="0"/>
              <a:t> </a:t>
            </a:r>
            <a:r>
              <a:rPr lang="en-US" altLang="en-US" sz="2800" dirty="0" err="1"/>
              <a:t>复制工作表</a:t>
            </a:r>
            <a:r>
              <a:rPr lang="en-US" altLang="en-US" sz="2800" dirty="0"/>
              <a:t>。</a:t>
            </a:r>
          </a:p>
          <a:p>
            <a:pPr eaLnBrk="1" hangingPunct="1"/>
            <a:r>
              <a:rPr lang="en-US" altLang="en-US" sz="2800" dirty="0" err="1"/>
              <a:t>Move方法</a:t>
            </a:r>
            <a:r>
              <a:rPr lang="en-US" altLang="en-US" sz="2800" dirty="0"/>
              <a:t> </a:t>
            </a:r>
            <a:r>
              <a:rPr lang="en-US" altLang="en-US" sz="2800" dirty="0" err="1"/>
              <a:t>将指定工作表移到工作簿的另一位置</a:t>
            </a:r>
            <a:r>
              <a:rPr lang="en-US" altLang="en-US" sz="2800" dirty="0"/>
              <a:t>。</a:t>
            </a:r>
          </a:p>
          <a:p>
            <a:pPr eaLnBrk="1" hangingPunct="1"/>
            <a:r>
              <a:rPr lang="en-US" altLang="en-US" sz="2800" dirty="0" err="1"/>
              <a:t>Delete方法</a:t>
            </a:r>
            <a:r>
              <a:rPr lang="en-US" altLang="en-US" sz="2800" dirty="0"/>
              <a:t> </a:t>
            </a:r>
            <a:r>
              <a:rPr lang="en-US" altLang="en-US" sz="2800" dirty="0" err="1"/>
              <a:t>删除指定工作表</a:t>
            </a:r>
            <a:r>
              <a:rPr lang="en-US" altLang="en-US" sz="2800" dirty="0"/>
              <a:t>。</a:t>
            </a:r>
          </a:p>
        </p:txBody>
      </p:sp>
    </p:spTree>
    <p:extLst>
      <p:ext uri="{BB962C8B-B14F-4D97-AF65-F5344CB8AC3E}">
        <p14:creationId xmlns:p14="http://schemas.microsoft.com/office/powerpoint/2010/main" val="17934109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1701578" y="1985176"/>
            <a:ext cx="6003235" cy="684213"/>
          </a:xfrm>
        </p:spPr>
        <p:txBody>
          <a:bodyPr/>
          <a:lstStyle/>
          <a:p>
            <a:pPr eaLnBrk="1" hangingPunct="1"/>
            <a:r>
              <a:rPr lang="zh-CN" altLang="en-US" dirty="0"/>
              <a:t>引用</a:t>
            </a:r>
            <a:r>
              <a:rPr lang="en-US" altLang="zh-CN" dirty="0"/>
              <a:t>Worksheets</a:t>
            </a:r>
          </a:p>
        </p:txBody>
      </p:sp>
      <p:sp>
        <p:nvSpPr>
          <p:cNvPr id="14340" name="Rectangle 3"/>
          <p:cNvSpPr>
            <a:spLocks noGrp="1" noChangeArrowheads="1"/>
          </p:cNvSpPr>
          <p:nvPr>
            <p:ph type="body" idx="4294967295"/>
          </p:nvPr>
        </p:nvSpPr>
        <p:spPr>
          <a:xfrm>
            <a:off x="2178658" y="3400660"/>
            <a:ext cx="6297613" cy="1306512"/>
          </a:xfrm>
          <a:prstGeom prst="rect">
            <a:avLst/>
          </a:prstGeom>
        </p:spPr>
        <p:txBody>
          <a:bodyPr>
            <a:noAutofit/>
          </a:bodyPr>
          <a:lstStyle/>
          <a:p>
            <a:pPr eaLnBrk="1" hangingPunct="1"/>
            <a:r>
              <a:rPr lang="en-US" altLang="zh-CN" sz="2800" dirty="0">
                <a:latin typeface="微软雅黑" panose="020B0503020204020204" pitchFamily="34" charset="-122"/>
                <a:ea typeface="微软雅黑" panose="020B0503020204020204" pitchFamily="34" charset="-122"/>
              </a:rPr>
              <a:t>Worksheets(1).Activate </a:t>
            </a:r>
          </a:p>
          <a:p>
            <a:pPr eaLnBrk="1" hangingPunct="1"/>
            <a:r>
              <a:rPr lang="en-US" altLang="zh-CN" sz="2800" dirty="0">
                <a:latin typeface="微软雅黑" panose="020B0503020204020204" pitchFamily="34" charset="-122"/>
                <a:ea typeface="微软雅黑" panose="020B0503020204020204" pitchFamily="34" charset="-122"/>
              </a:rPr>
              <a:t>Worksheets("Sheet1").Activate </a:t>
            </a:r>
          </a:p>
        </p:txBody>
      </p:sp>
    </p:spTree>
    <p:extLst>
      <p:ext uri="{BB962C8B-B14F-4D97-AF65-F5344CB8AC3E}">
        <p14:creationId xmlns:p14="http://schemas.microsoft.com/office/powerpoint/2010/main" val="4484987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709531" y="1111140"/>
            <a:ext cx="4293704" cy="720725"/>
          </a:xfrm>
        </p:spPr>
        <p:txBody>
          <a:bodyPr/>
          <a:lstStyle/>
          <a:p>
            <a:pPr eaLnBrk="1" hangingPunct="1"/>
            <a:r>
              <a:rPr lang="en-US" altLang="zh-CN" dirty="0"/>
              <a:t>Range</a:t>
            </a:r>
            <a:r>
              <a:rPr lang="zh-CN" altLang="en-US" dirty="0"/>
              <a:t>对象 </a:t>
            </a:r>
          </a:p>
        </p:txBody>
      </p:sp>
      <p:sp>
        <p:nvSpPr>
          <p:cNvPr id="15364" name="Rectangle 3"/>
          <p:cNvSpPr>
            <a:spLocks noGrp="1" noChangeArrowheads="1"/>
          </p:cNvSpPr>
          <p:nvPr>
            <p:ph type="body" idx="4294967295"/>
          </p:nvPr>
        </p:nvSpPr>
        <p:spPr>
          <a:xfrm>
            <a:off x="1709531" y="2796361"/>
            <a:ext cx="8207375" cy="995362"/>
          </a:xfrm>
          <a:prstGeom prst="rect">
            <a:avLst/>
          </a:prstGeom>
        </p:spPr>
        <p:txBody>
          <a:bodyPr>
            <a:normAutofit/>
          </a:bodyPr>
          <a:lstStyle/>
          <a:p>
            <a:pPr eaLnBrk="1" hangingPunct="1"/>
            <a:r>
              <a:rPr lang="en-US" altLang="zh-CN" sz="2400" dirty="0">
                <a:latin typeface="微软雅黑" panose="020B0503020204020204" pitchFamily="34" charset="-122"/>
                <a:ea typeface="微软雅黑" panose="020B0503020204020204" pitchFamily="34" charset="-122"/>
              </a:rPr>
              <a:t>Range</a:t>
            </a:r>
            <a:r>
              <a:rPr lang="zh-CN" altLang="en-US" sz="2400" dirty="0">
                <a:latin typeface="微软雅黑" panose="020B0503020204020204" pitchFamily="34" charset="-122"/>
                <a:ea typeface="微软雅黑" panose="020B0503020204020204" pitchFamily="34" charset="-122"/>
              </a:rPr>
              <a:t>对象代表工作表的某一单元格、某一行、某一列、某一选定区域或者某一三维区域。</a:t>
            </a:r>
          </a:p>
        </p:txBody>
      </p:sp>
    </p:spTree>
    <p:extLst>
      <p:ext uri="{BB962C8B-B14F-4D97-AF65-F5344CB8AC3E}">
        <p14:creationId xmlns:p14="http://schemas.microsoft.com/office/powerpoint/2010/main" val="25174862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1486894" y="653319"/>
            <a:ext cx="5271715" cy="685800"/>
          </a:xfrm>
        </p:spPr>
        <p:txBody>
          <a:bodyPr/>
          <a:lstStyle/>
          <a:p>
            <a:pPr eaLnBrk="1" hangingPunct="1"/>
            <a:r>
              <a:rPr lang="en-US" altLang="zh-CN" sz="3200" dirty="0"/>
              <a:t>Range</a:t>
            </a:r>
            <a:r>
              <a:rPr lang="zh-CN" altLang="en-US" sz="3200" dirty="0"/>
              <a:t>对象 </a:t>
            </a:r>
          </a:p>
        </p:txBody>
      </p:sp>
      <p:sp>
        <p:nvSpPr>
          <p:cNvPr id="16388" name="Rectangle 3"/>
          <p:cNvSpPr>
            <a:spLocks noGrp="1" noChangeArrowheads="1"/>
          </p:cNvSpPr>
          <p:nvPr>
            <p:ph type="body" idx="4294967295"/>
          </p:nvPr>
        </p:nvSpPr>
        <p:spPr>
          <a:xfrm>
            <a:off x="2194560" y="1408914"/>
            <a:ext cx="8128000" cy="5199062"/>
          </a:xfrm>
          <a:prstGeom prst="rect">
            <a:avLst/>
          </a:prstGeom>
        </p:spPr>
        <p:txBody>
          <a:bodyPr>
            <a:normAutofit/>
          </a:bodyPr>
          <a:lstStyle/>
          <a:p>
            <a:pPr eaLnBrk="1" hangingPunct="1">
              <a:lnSpc>
                <a:spcPct val="80000"/>
              </a:lnSpc>
            </a:pPr>
            <a:r>
              <a:rPr lang="en-US" altLang="en-US" sz="2000" dirty="0" err="1"/>
              <a:t>属性、方法</a:t>
            </a:r>
            <a:r>
              <a:rPr lang="en-US" altLang="en-US" sz="2000" dirty="0"/>
              <a:t> </a:t>
            </a:r>
            <a:r>
              <a:rPr lang="en-US" altLang="en-US" sz="2000" dirty="0" err="1"/>
              <a:t>意义</a:t>
            </a:r>
            <a:endParaRPr lang="en-US" altLang="en-US" sz="2000" dirty="0"/>
          </a:p>
          <a:p>
            <a:pPr eaLnBrk="1" hangingPunct="1">
              <a:lnSpc>
                <a:spcPct val="80000"/>
              </a:lnSpc>
            </a:pPr>
            <a:r>
              <a:rPr lang="en-US" altLang="en-US" sz="2000" dirty="0" err="1"/>
              <a:t>Range属性</a:t>
            </a:r>
            <a:r>
              <a:rPr lang="en-US" altLang="en-US" sz="2000" dirty="0"/>
              <a:t> Range (</a:t>
            </a:r>
            <a:r>
              <a:rPr lang="en-US" altLang="en-US" sz="2000" dirty="0" err="1"/>
              <a:t>arg</a:t>
            </a:r>
            <a:r>
              <a:rPr lang="en-US" altLang="en-US" sz="2000" dirty="0"/>
              <a:t>)其中arg为A1--</a:t>
            </a:r>
            <a:r>
              <a:rPr lang="en-US" altLang="en-US" sz="2000" dirty="0" err="1"/>
              <a:t>样式符号，表示单个单元格或单元格区域</a:t>
            </a:r>
            <a:r>
              <a:rPr lang="en-US" altLang="en-US" sz="2000" dirty="0"/>
              <a:t>。</a:t>
            </a:r>
          </a:p>
          <a:p>
            <a:pPr eaLnBrk="1" hangingPunct="1">
              <a:lnSpc>
                <a:spcPct val="80000"/>
              </a:lnSpc>
            </a:pPr>
            <a:r>
              <a:rPr lang="en-US" altLang="en-US" sz="2000" dirty="0" err="1"/>
              <a:t>Cells属性</a:t>
            </a:r>
            <a:r>
              <a:rPr lang="en-US" altLang="en-US" sz="2000" dirty="0"/>
              <a:t> Cells (row, col )(</a:t>
            </a:r>
            <a:r>
              <a:rPr lang="en-US" altLang="en-US" sz="2000" dirty="0" err="1"/>
              <a:t>其中row为行号，col为列号</a:t>
            </a:r>
            <a:r>
              <a:rPr lang="en-US" altLang="en-US" sz="2000" dirty="0"/>
              <a:t>)</a:t>
            </a:r>
            <a:r>
              <a:rPr lang="en-US" altLang="en-US" sz="2000" dirty="0" err="1"/>
              <a:t>表示单个单元格</a:t>
            </a:r>
            <a:r>
              <a:rPr lang="en-US" altLang="en-US" sz="2000" dirty="0"/>
              <a:t>。</a:t>
            </a:r>
          </a:p>
          <a:p>
            <a:pPr eaLnBrk="1" hangingPunct="1">
              <a:lnSpc>
                <a:spcPct val="80000"/>
              </a:lnSpc>
            </a:pPr>
            <a:r>
              <a:rPr lang="en-US" altLang="en-US" sz="2000" dirty="0" err="1"/>
              <a:t>ColumnWidth属性</a:t>
            </a:r>
            <a:r>
              <a:rPr lang="en-US" altLang="en-US" sz="2000" dirty="0"/>
              <a:t> </a:t>
            </a:r>
            <a:r>
              <a:rPr lang="en-US" altLang="en-US" sz="2000" dirty="0" err="1"/>
              <a:t>指定区域中所有列的列宽</a:t>
            </a:r>
            <a:r>
              <a:rPr lang="en-US" altLang="en-US" sz="2000" dirty="0"/>
              <a:t>。</a:t>
            </a:r>
          </a:p>
          <a:p>
            <a:pPr eaLnBrk="1" hangingPunct="1">
              <a:lnSpc>
                <a:spcPct val="80000"/>
              </a:lnSpc>
            </a:pPr>
            <a:r>
              <a:rPr lang="en-US" altLang="en-US" sz="2000" dirty="0" err="1"/>
              <a:t>Rowheight属性</a:t>
            </a:r>
            <a:r>
              <a:rPr lang="en-US" altLang="en-US" sz="2000" dirty="0"/>
              <a:t> </a:t>
            </a:r>
            <a:r>
              <a:rPr lang="en-US" altLang="en-US" sz="2000" dirty="0" err="1"/>
              <a:t>指定区域中所有行的行宽</a:t>
            </a:r>
            <a:r>
              <a:rPr lang="en-US" altLang="en-US" sz="2000" dirty="0"/>
              <a:t>。</a:t>
            </a:r>
          </a:p>
          <a:p>
            <a:pPr eaLnBrk="1" hangingPunct="1">
              <a:lnSpc>
                <a:spcPct val="80000"/>
              </a:lnSpc>
            </a:pPr>
            <a:r>
              <a:rPr lang="en-US" altLang="en-US" sz="2000" dirty="0" err="1"/>
              <a:t>Value属性</a:t>
            </a:r>
            <a:r>
              <a:rPr lang="en-US" altLang="en-US" sz="2000" dirty="0"/>
              <a:t> </a:t>
            </a:r>
            <a:r>
              <a:rPr lang="en-US" altLang="en-US" sz="2000" dirty="0" err="1"/>
              <a:t>指定区域中所有单元格的值</a:t>
            </a:r>
            <a:r>
              <a:rPr lang="en-US" altLang="en-US" sz="2000" dirty="0"/>
              <a:t>(</a:t>
            </a:r>
            <a:r>
              <a:rPr lang="en-US" altLang="en-US" sz="2000" dirty="0" err="1"/>
              <a:t>缺省属性</a:t>
            </a:r>
            <a:r>
              <a:rPr lang="en-US" altLang="en-US" sz="2000" dirty="0"/>
              <a:t>)。</a:t>
            </a:r>
          </a:p>
          <a:p>
            <a:pPr eaLnBrk="1" hangingPunct="1">
              <a:lnSpc>
                <a:spcPct val="80000"/>
              </a:lnSpc>
            </a:pPr>
            <a:r>
              <a:rPr lang="en-US" altLang="en-US" sz="2000" dirty="0" err="1"/>
              <a:t>Formula属性</a:t>
            </a:r>
            <a:r>
              <a:rPr lang="en-US" altLang="en-US" sz="2000" dirty="0"/>
              <a:t> 指定单元格的公式，由A1--</a:t>
            </a:r>
            <a:r>
              <a:rPr lang="en-US" altLang="en-US" sz="2000" dirty="0" err="1"/>
              <a:t>样式引用</a:t>
            </a:r>
            <a:r>
              <a:rPr lang="en-US" altLang="en-US" sz="2000" dirty="0"/>
              <a:t>。</a:t>
            </a:r>
          </a:p>
          <a:p>
            <a:pPr eaLnBrk="1" hangingPunct="1">
              <a:lnSpc>
                <a:spcPct val="80000"/>
              </a:lnSpc>
            </a:pPr>
            <a:r>
              <a:rPr lang="en-US" altLang="en-US" sz="2000" dirty="0" err="1"/>
              <a:t>Select方法</a:t>
            </a:r>
            <a:r>
              <a:rPr lang="en-US" altLang="en-US" sz="2000" dirty="0"/>
              <a:t> </a:t>
            </a:r>
            <a:r>
              <a:rPr lang="en-US" altLang="en-US" sz="2000" dirty="0" err="1"/>
              <a:t>选择范围</a:t>
            </a:r>
            <a:r>
              <a:rPr lang="en-US" altLang="en-US" sz="2000" dirty="0"/>
              <a:t>。</a:t>
            </a:r>
          </a:p>
          <a:p>
            <a:pPr eaLnBrk="1" hangingPunct="1">
              <a:lnSpc>
                <a:spcPct val="80000"/>
              </a:lnSpc>
            </a:pPr>
            <a:r>
              <a:rPr lang="en-US" altLang="en-US" sz="2000" dirty="0" err="1"/>
              <a:t>Copy方法</a:t>
            </a:r>
            <a:r>
              <a:rPr lang="en-US" altLang="en-US" sz="2000" dirty="0"/>
              <a:t> </a:t>
            </a:r>
            <a:r>
              <a:rPr lang="en-US" altLang="en-US" sz="2000" dirty="0" err="1"/>
              <a:t>将范围的内容复制到剪贴板</a:t>
            </a:r>
            <a:r>
              <a:rPr lang="en-US" altLang="en-US" sz="2000" dirty="0"/>
              <a:t>。</a:t>
            </a:r>
          </a:p>
          <a:p>
            <a:pPr eaLnBrk="1" hangingPunct="1">
              <a:lnSpc>
                <a:spcPct val="80000"/>
              </a:lnSpc>
            </a:pPr>
            <a:r>
              <a:rPr lang="en-US" altLang="en-US" sz="2000" dirty="0" err="1"/>
              <a:t>ClearContents方法</a:t>
            </a:r>
            <a:r>
              <a:rPr lang="en-US" altLang="en-US" sz="2000" dirty="0"/>
              <a:t> </a:t>
            </a:r>
            <a:r>
              <a:rPr lang="en-US" altLang="en-US" sz="2000" dirty="0" err="1"/>
              <a:t>清除范围的内容</a:t>
            </a:r>
            <a:r>
              <a:rPr lang="en-US" altLang="en-US" sz="2000" dirty="0"/>
              <a:t>。</a:t>
            </a:r>
          </a:p>
          <a:p>
            <a:pPr eaLnBrk="1" hangingPunct="1">
              <a:lnSpc>
                <a:spcPct val="80000"/>
              </a:lnSpc>
            </a:pPr>
            <a:r>
              <a:rPr lang="en-US" altLang="en-US" sz="2000" dirty="0" err="1"/>
              <a:t>Delete方法</a:t>
            </a:r>
            <a:r>
              <a:rPr lang="en-US" altLang="en-US" sz="2000" dirty="0"/>
              <a:t> </a:t>
            </a:r>
            <a:r>
              <a:rPr lang="en-US" altLang="en-US" sz="2000" dirty="0" err="1"/>
              <a:t>删除指定单元范围</a:t>
            </a:r>
            <a:r>
              <a:rPr lang="en-US" altLang="en-US" sz="2000" dirty="0"/>
              <a:t>。</a:t>
            </a:r>
            <a:endParaRPr lang="zh-CN" altLang="en-US" sz="2000" dirty="0"/>
          </a:p>
        </p:txBody>
      </p:sp>
    </p:spTree>
    <p:extLst>
      <p:ext uri="{BB962C8B-B14F-4D97-AF65-F5344CB8AC3E}">
        <p14:creationId xmlns:p14="http://schemas.microsoft.com/office/powerpoint/2010/main" val="22296400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310100" y="2144201"/>
            <a:ext cx="5780598" cy="754063"/>
          </a:xfrm>
        </p:spPr>
        <p:txBody>
          <a:bodyPr/>
          <a:lstStyle/>
          <a:p>
            <a:pPr eaLnBrk="1" hangingPunct="1"/>
            <a:r>
              <a:rPr lang="zh-CN" altLang="en-US" sz="3200" dirty="0"/>
              <a:t>引用单元格范围</a:t>
            </a:r>
          </a:p>
        </p:txBody>
      </p:sp>
      <p:sp>
        <p:nvSpPr>
          <p:cNvPr id="17412" name="Rectangle 3"/>
          <p:cNvSpPr>
            <a:spLocks noGrp="1" noChangeArrowheads="1"/>
          </p:cNvSpPr>
          <p:nvPr>
            <p:ph type="body" idx="4294967295"/>
          </p:nvPr>
        </p:nvSpPr>
        <p:spPr>
          <a:xfrm>
            <a:off x="310100" y="3295678"/>
            <a:ext cx="11608904" cy="767439"/>
          </a:xfrm>
          <a:prstGeom prst="rect">
            <a:avLst/>
          </a:prstGeom>
        </p:spPr>
        <p:txBody>
          <a:bodyPr>
            <a:noAutofit/>
          </a:bodyPr>
          <a:lstStyle/>
          <a:p>
            <a:pPr eaLnBrk="1" hangingPunct="1"/>
            <a:r>
              <a:rPr lang="en-US" altLang="zh-CN" sz="2800" dirty="0">
                <a:latin typeface="微软雅黑" panose="020B0503020204020204" pitchFamily="34" charset="-122"/>
                <a:ea typeface="微软雅黑" panose="020B0503020204020204" pitchFamily="34" charset="-122"/>
              </a:rPr>
              <a:t>  Workbooks("Book1").Sheets("Sheet1").Range("A1:D5") </a:t>
            </a:r>
          </a:p>
        </p:txBody>
      </p:sp>
    </p:spTree>
    <p:extLst>
      <p:ext uri="{BB962C8B-B14F-4D97-AF65-F5344CB8AC3E}">
        <p14:creationId xmlns:p14="http://schemas.microsoft.com/office/powerpoint/2010/main" val="9933271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456798" y="1347551"/>
            <a:ext cx="3935896" cy="892175"/>
          </a:xfrm>
        </p:spPr>
        <p:txBody>
          <a:bodyPr/>
          <a:lstStyle/>
          <a:p>
            <a:pPr eaLnBrk="1" hangingPunct="1"/>
            <a:r>
              <a:rPr lang="en-US" altLang="zh-CN" sz="3200" dirty="0"/>
              <a:t>Charts</a:t>
            </a:r>
            <a:r>
              <a:rPr lang="zh-CN" altLang="en-US" sz="3200" dirty="0"/>
              <a:t>图表</a:t>
            </a:r>
          </a:p>
        </p:txBody>
      </p:sp>
      <p:sp>
        <p:nvSpPr>
          <p:cNvPr id="19460" name="Rectangle 3"/>
          <p:cNvSpPr>
            <a:spLocks noGrp="1" noChangeArrowheads="1"/>
          </p:cNvSpPr>
          <p:nvPr>
            <p:ph type="body" idx="4294967295"/>
          </p:nvPr>
        </p:nvSpPr>
        <p:spPr>
          <a:xfrm>
            <a:off x="1129085" y="4328271"/>
            <a:ext cx="7896225" cy="1720850"/>
          </a:xfrm>
          <a:prstGeom prst="rect">
            <a:avLst/>
          </a:prstGeom>
        </p:spPr>
        <p:txBody>
          <a:bodyPr/>
          <a:lstStyle/>
          <a:p>
            <a:pPr eaLnBrk="1" hangingPunct="1"/>
            <a:r>
              <a:rPr lang="en-US" altLang="en-US" sz="2800" dirty="0" err="1"/>
              <a:t>Add方法</a:t>
            </a:r>
            <a:r>
              <a:rPr lang="en-US" altLang="en-US" sz="2800" dirty="0"/>
              <a:t> </a:t>
            </a:r>
            <a:r>
              <a:rPr lang="en-US" altLang="en-US" sz="2800" dirty="0" err="1"/>
              <a:t>新建图表工作表。返回Chart对象</a:t>
            </a:r>
            <a:r>
              <a:rPr lang="en-US" altLang="en-US" sz="2800" dirty="0"/>
              <a:t>。</a:t>
            </a:r>
          </a:p>
          <a:p>
            <a:pPr eaLnBrk="1" hangingPunct="1"/>
            <a:r>
              <a:rPr lang="en-US" altLang="en-US" sz="2800" dirty="0" err="1"/>
              <a:t>PrineOut方法</a:t>
            </a:r>
            <a:r>
              <a:rPr lang="en-US" altLang="en-US" sz="2800" dirty="0"/>
              <a:t> </a:t>
            </a:r>
            <a:r>
              <a:rPr lang="en-US" altLang="en-US" sz="2800" dirty="0" err="1"/>
              <a:t>打印图表</a:t>
            </a:r>
            <a:r>
              <a:rPr lang="en-US" altLang="en-US" sz="2800" dirty="0"/>
              <a:t>。</a:t>
            </a:r>
          </a:p>
          <a:p>
            <a:pPr eaLnBrk="1" hangingPunct="1"/>
            <a:r>
              <a:rPr lang="en-US" altLang="en-US" sz="2800" dirty="0" err="1"/>
              <a:t>ChartWizard方法</a:t>
            </a:r>
            <a:r>
              <a:rPr lang="en-US" altLang="en-US" sz="2800" dirty="0"/>
              <a:t> </a:t>
            </a:r>
            <a:r>
              <a:rPr lang="en-US" altLang="en-US" sz="2800" dirty="0" err="1"/>
              <a:t>修改给定图表的属性</a:t>
            </a:r>
            <a:endParaRPr lang="zh-CN" altLang="en-US" sz="2800" dirty="0"/>
          </a:p>
        </p:txBody>
      </p:sp>
      <p:sp>
        <p:nvSpPr>
          <p:cNvPr id="5" name="Rectangle 3"/>
          <p:cNvSpPr txBox="1">
            <a:spLocks noChangeArrowheads="1"/>
          </p:cNvSpPr>
          <p:nvPr/>
        </p:nvSpPr>
        <p:spPr>
          <a:xfrm>
            <a:off x="456798" y="2514136"/>
            <a:ext cx="8483919" cy="10936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400" dirty="0">
                <a:latin typeface="微软雅黑" panose="020B0503020204020204" pitchFamily="34" charset="-122"/>
                <a:ea typeface="微软雅黑" panose="020B0503020204020204" pitchFamily="34" charset="-122"/>
              </a:rPr>
              <a:t>Chart</a:t>
            </a:r>
            <a:r>
              <a:rPr lang="zh-CN" altLang="en-US" sz="2400" dirty="0">
                <a:latin typeface="微软雅黑" panose="020B0503020204020204" pitchFamily="34" charset="-122"/>
                <a:ea typeface="微软雅黑" panose="020B0503020204020204" pitchFamily="34" charset="-122"/>
              </a:rPr>
              <a:t>对象代表工作簿中的图表。该图表既可为嵌人式图表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包含于</a:t>
            </a:r>
            <a:r>
              <a:rPr lang="en-US" altLang="zh-CN" sz="2400" dirty="0" err="1">
                <a:latin typeface="微软雅黑" panose="020B0503020204020204" pitchFamily="34" charset="-122"/>
                <a:ea typeface="微软雅黑" panose="020B0503020204020204" pitchFamily="34" charset="-122"/>
              </a:rPr>
              <a:t>ChartObject</a:t>
            </a:r>
            <a:r>
              <a:rPr lang="zh-CN" altLang="en-US" sz="2400" dirty="0">
                <a:latin typeface="微软雅黑" panose="020B0503020204020204" pitchFamily="34" charset="-122"/>
                <a:ea typeface="微软雅黑" panose="020B0503020204020204" pitchFamily="34" charset="-122"/>
              </a:rPr>
              <a:t>对象中</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也可为分立的图表工作表。</a:t>
            </a:r>
          </a:p>
        </p:txBody>
      </p:sp>
    </p:spTree>
    <p:extLst>
      <p:ext uri="{BB962C8B-B14F-4D97-AF65-F5344CB8AC3E}">
        <p14:creationId xmlns:p14="http://schemas.microsoft.com/office/powerpoint/2010/main" val="209746030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713507" y="1273330"/>
            <a:ext cx="6631388" cy="822325"/>
          </a:xfrm>
        </p:spPr>
        <p:txBody>
          <a:bodyPr/>
          <a:lstStyle/>
          <a:p>
            <a:pPr eaLnBrk="1" hangingPunct="1"/>
            <a:r>
              <a:rPr lang="en-US" altLang="zh-CN" sz="3200" dirty="0" err="1"/>
              <a:t>WorksheetFunction</a:t>
            </a:r>
            <a:r>
              <a:rPr lang="zh-CN" altLang="en-US" sz="3200" dirty="0"/>
              <a:t>对象 </a:t>
            </a:r>
          </a:p>
        </p:txBody>
      </p:sp>
      <p:sp>
        <p:nvSpPr>
          <p:cNvPr id="20484" name="Text Box 4"/>
          <p:cNvSpPr txBox="1">
            <a:spLocks noChangeArrowheads="1"/>
          </p:cNvSpPr>
          <p:nvPr/>
        </p:nvSpPr>
        <p:spPr bwMode="auto">
          <a:xfrm>
            <a:off x="713507" y="2282942"/>
            <a:ext cx="997099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 Worksheets("Sheet1").Range("A1:C10") </a:t>
            </a:r>
          </a:p>
          <a:p>
            <a:pPr eaLnBrk="1" hangingPunct="1"/>
            <a:r>
              <a:rPr lang="en-US" altLang="zh-CN" sz="2800" dirty="0">
                <a:latin typeface="微软雅黑" panose="020B0503020204020204" pitchFamily="34" charset="-122"/>
                <a:ea typeface="微软雅黑" panose="020B0503020204020204" pitchFamily="34" charset="-122"/>
              </a:rPr>
              <a:t>answer = </a:t>
            </a:r>
            <a:r>
              <a:rPr lang="en-US" altLang="zh-CN" sz="2800" dirty="0" err="1">
                <a:latin typeface="微软雅黑" panose="020B0503020204020204" pitchFamily="34" charset="-122"/>
                <a:ea typeface="微软雅黑" panose="020B0503020204020204" pitchFamily="34" charset="-122"/>
              </a:rPr>
              <a:t>Application.WorksheetFunction.Min</a:t>
            </a:r>
            <a:r>
              <a:rPr lang="en-US" altLang="zh-CN"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a:t>
            </a:r>
          </a:p>
        </p:txBody>
      </p:sp>
      <p:sp>
        <p:nvSpPr>
          <p:cNvPr id="5" name="Rectangle 2"/>
          <p:cNvSpPr txBox="1">
            <a:spLocks noChangeArrowheads="1"/>
          </p:cNvSpPr>
          <p:nvPr/>
        </p:nvSpPr>
        <p:spPr>
          <a:xfrm>
            <a:off x="713507" y="4246661"/>
            <a:ext cx="2963013"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单元格的公式</a:t>
            </a:r>
          </a:p>
        </p:txBody>
      </p:sp>
      <p:sp>
        <p:nvSpPr>
          <p:cNvPr id="6" name="Rectangle 3"/>
          <p:cNvSpPr txBox="1">
            <a:spLocks noChangeArrowheads="1"/>
          </p:cNvSpPr>
          <p:nvPr/>
        </p:nvSpPr>
        <p:spPr>
          <a:xfrm>
            <a:off x="713507" y="5034540"/>
            <a:ext cx="10807933" cy="96217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a:latin typeface="微软雅黑" panose="020B0503020204020204" pitchFamily="34" charset="-122"/>
                <a:ea typeface="微软雅黑" panose="020B0503020204020204" pitchFamily="34" charset="-122"/>
              </a:rPr>
              <a:t>Worksheets("Sheet1").Range("A1:B3").Formula = "=RAND()" </a:t>
            </a:r>
          </a:p>
        </p:txBody>
      </p:sp>
    </p:spTree>
    <p:extLst>
      <p:ext uri="{BB962C8B-B14F-4D97-AF65-F5344CB8AC3E}">
        <p14:creationId xmlns:p14="http://schemas.microsoft.com/office/powerpoint/2010/main" val="1097428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29447" y="1239939"/>
            <a:ext cx="5677231" cy="720725"/>
          </a:xfrm>
        </p:spPr>
        <p:txBody>
          <a:bodyPr/>
          <a:lstStyle/>
          <a:p>
            <a:pPr eaLnBrk="1" hangingPunct="1"/>
            <a:r>
              <a:rPr lang="zh-CN" altLang="en-US" dirty="0"/>
              <a:t>接口是如何实现的？</a:t>
            </a:r>
          </a:p>
        </p:txBody>
      </p:sp>
      <p:sp>
        <p:nvSpPr>
          <p:cNvPr id="7172" name="Rectangle 3"/>
          <p:cNvSpPr>
            <a:spLocks noGrp="1" noChangeArrowheads="1"/>
          </p:cNvSpPr>
          <p:nvPr>
            <p:ph type="body" idx="4294967295"/>
          </p:nvPr>
        </p:nvSpPr>
        <p:spPr>
          <a:xfrm>
            <a:off x="771277" y="2670537"/>
            <a:ext cx="10791825" cy="2546749"/>
          </a:xfrm>
          <a:prstGeom prst="rect">
            <a:avLst/>
          </a:prstGeom>
        </p:spPr>
        <p:txBody>
          <a:bodyPr>
            <a:noAutofit/>
          </a:bodyPr>
          <a:lstStyle/>
          <a:p>
            <a:pPr>
              <a:buFont typeface="Wingdings" panose="05000000000000000000" pitchFamily="2" charset="2"/>
              <a:buChar char="p"/>
            </a:pPr>
            <a:r>
              <a:rPr lang="zh-CN" altLang="en-US" sz="2400" dirty="0"/>
              <a:t>  组件可以支持任意数目的接口</a:t>
            </a:r>
          </a:p>
          <a:p>
            <a:pPr>
              <a:buFont typeface="Wingdings" panose="05000000000000000000" pitchFamily="2" charset="2"/>
              <a:buChar char="p"/>
            </a:pPr>
            <a:r>
              <a:rPr lang="zh-CN" altLang="en-US" sz="2400" dirty="0"/>
              <a:t>  接口应具有不变性，组件升级时不应该修改原来的接口，而是添加新的接口</a:t>
            </a:r>
            <a:endParaRPr lang="en-US" altLang="zh-CN" sz="2400" dirty="0"/>
          </a:p>
          <a:p>
            <a:pPr lvl="1"/>
            <a:r>
              <a:rPr lang="en-US" altLang="zh-CN" sz="2000" dirty="0"/>
              <a:t> COM</a:t>
            </a:r>
            <a:r>
              <a:rPr lang="zh-CN" altLang="en-US" sz="2000" dirty="0"/>
              <a:t>接口在</a:t>
            </a:r>
            <a:r>
              <a:rPr lang="en-US" altLang="zh-CN" sz="2000" dirty="0"/>
              <a:t>C++</a:t>
            </a:r>
            <a:r>
              <a:rPr lang="zh-CN" altLang="en-US" sz="2000" dirty="0"/>
              <a:t>中是用纯抽象基类实现</a:t>
            </a:r>
          </a:p>
          <a:p>
            <a:pPr lvl="1"/>
            <a:r>
              <a:rPr lang="zh-CN" altLang="en-US" sz="2000" dirty="0"/>
              <a:t> 一个</a:t>
            </a:r>
            <a:r>
              <a:rPr lang="en-US" altLang="zh-CN" sz="2000" dirty="0"/>
              <a:t>COM</a:t>
            </a:r>
            <a:r>
              <a:rPr lang="zh-CN" altLang="en-US" sz="2000" dirty="0"/>
              <a:t>组件可以支多个接口</a:t>
            </a:r>
          </a:p>
          <a:p>
            <a:pPr lvl="1"/>
            <a:r>
              <a:rPr lang="zh-CN" altLang="en-US" sz="2000" dirty="0"/>
              <a:t> 一个</a:t>
            </a:r>
            <a:r>
              <a:rPr lang="en-US" altLang="zh-CN" sz="2000" dirty="0"/>
              <a:t>C++</a:t>
            </a:r>
            <a:r>
              <a:rPr lang="zh-CN" altLang="en-US" sz="2000" dirty="0"/>
              <a:t>类可以使用</a:t>
            </a:r>
            <a:r>
              <a:rPr lang="zh-CN" altLang="en-US" sz="2000" dirty="0">
                <a:hlinkClick r:id="rId3"/>
              </a:rPr>
              <a:t>多重继承</a:t>
            </a:r>
            <a:r>
              <a:rPr lang="zh-CN" altLang="en-US" sz="2000" dirty="0"/>
              <a:t>来实现一个支持多个接口的组件</a:t>
            </a:r>
          </a:p>
        </p:txBody>
      </p:sp>
    </p:spTree>
    <p:extLst>
      <p:ext uri="{BB962C8B-B14F-4D97-AF65-F5344CB8AC3E}">
        <p14:creationId xmlns:p14="http://schemas.microsoft.com/office/powerpoint/2010/main" val="26441031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509954" y="749028"/>
            <a:ext cx="6805613" cy="984250"/>
          </a:xfrm>
        </p:spPr>
        <p:txBody>
          <a:bodyPr/>
          <a:lstStyle/>
          <a:p>
            <a:pPr eaLnBrk="1" hangingPunct="1"/>
            <a:r>
              <a:rPr lang="zh-CN" altLang="en-US" dirty="0"/>
              <a:t>程序添加</a:t>
            </a:r>
            <a:r>
              <a:rPr lang="en-US" altLang="zh-CN" dirty="0"/>
              <a:t>Excel</a:t>
            </a:r>
            <a:r>
              <a:rPr lang="zh-CN" altLang="en-US" dirty="0"/>
              <a:t>对象引用</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054" y="1848013"/>
            <a:ext cx="8305220" cy="4436737"/>
          </a:xfrm>
          <a:prstGeom prst="rect">
            <a:avLst/>
          </a:prstGeom>
        </p:spPr>
      </p:pic>
    </p:spTree>
    <p:extLst>
      <p:ext uri="{BB962C8B-B14F-4D97-AF65-F5344CB8AC3E}">
        <p14:creationId xmlns:p14="http://schemas.microsoft.com/office/powerpoint/2010/main" val="19443729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0" y="691184"/>
            <a:ext cx="6983413" cy="693738"/>
          </a:xfrm>
        </p:spPr>
        <p:txBody>
          <a:bodyPr/>
          <a:lstStyle/>
          <a:p>
            <a:pPr eaLnBrk="1" hangingPunct="1"/>
            <a:r>
              <a:rPr lang="zh-CN" altLang="en-US" dirty="0"/>
              <a:t>示例程序</a:t>
            </a:r>
            <a:r>
              <a:rPr lang="en-US" altLang="zh-CN" dirty="0"/>
              <a:t>-</a:t>
            </a:r>
            <a:r>
              <a:rPr lang="zh-CN" altLang="en-US" dirty="0"/>
              <a:t>读写</a:t>
            </a:r>
            <a:r>
              <a:rPr lang="en-US" altLang="zh-CN" dirty="0"/>
              <a:t>Excel</a:t>
            </a:r>
            <a:endParaRPr lang="zh-CN" altLang="en-US" dirty="0"/>
          </a:p>
        </p:txBody>
      </p:sp>
      <p:sp>
        <p:nvSpPr>
          <p:cNvPr id="23556" name="Rectangle 3"/>
          <p:cNvSpPr>
            <a:spLocks noGrp="1" noChangeArrowheads="1"/>
          </p:cNvSpPr>
          <p:nvPr>
            <p:ph type="body" idx="4294967295"/>
          </p:nvPr>
        </p:nvSpPr>
        <p:spPr>
          <a:xfrm>
            <a:off x="0" y="2163639"/>
            <a:ext cx="4240213" cy="3397250"/>
          </a:xfrm>
          <a:prstGeom prst="rect">
            <a:avLst/>
          </a:prstGeom>
        </p:spPr>
        <p:txBody>
          <a:bodyPr/>
          <a:lstStyle/>
          <a:p>
            <a:pPr eaLnBrk="1" hangingPunct="1"/>
            <a:r>
              <a:rPr lang="zh-CN" altLang="en-US" sz="2800" dirty="0">
                <a:latin typeface="微软雅黑" panose="020B0503020204020204" pitchFamily="34" charset="-122"/>
                <a:ea typeface="微软雅黑" panose="020B0503020204020204" pitchFamily="34" charset="-122"/>
              </a:rPr>
              <a:t>读入文本</a:t>
            </a:r>
          </a:p>
          <a:p>
            <a:pPr eaLnBrk="1" hangingPunct="1"/>
            <a:r>
              <a:rPr lang="zh-CN" altLang="en-US" sz="2800" dirty="0">
                <a:latin typeface="微软雅黑" panose="020B0503020204020204" pitchFamily="34" charset="-122"/>
                <a:ea typeface="微软雅黑" panose="020B0503020204020204" pitchFamily="34" charset="-122"/>
              </a:rPr>
              <a:t>添加单元格内容</a:t>
            </a:r>
          </a:p>
          <a:p>
            <a:pPr eaLnBrk="1" hangingPunct="1"/>
            <a:r>
              <a:rPr lang="zh-CN" altLang="en-US" sz="2800" dirty="0">
                <a:latin typeface="微软雅黑" panose="020B0503020204020204" pitchFamily="34" charset="-122"/>
                <a:ea typeface="微软雅黑" panose="020B0503020204020204" pitchFamily="34" charset="-122"/>
              </a:rPr>
              <a:t>设置单元格颜色</a:t>
            </a:r>
          </a:p>
          <a:p>
            <a:pPr eaLnBrk="1" hangingPunct="1"/>
            <a:r>
              <a:rPr lang="zh-CN" altLang="en-US" sz="2800" dirty="0">
                <a:latin typeface="微软雅黑" panose="020B0503020204020204" pitchFamily="34" charset="-122"/>
                <a:ea typeface="微软雅黑" panose="020B0503020204020204" pitchFamily="34" charset="-122"/>
              </a:rPr>
              <a:t>设置行宽列宽</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插入图表</a:t>
            </a:r>
          </a:p>
          <a:p>
            <a:pPr eaLnBrk="1" hangingPunct="1"/>
            <a:r>
              <a:rPr lang="zh-CN" altLang="en-US" sz="2800" dirty="0">
                <a:latin typeface="微软雅黑" panose="020B0503020204020204" pitchFamily="34" charset="-122"/>
                <a:ea typeface="微软雅黑" panose="020B0503020204020204" pitchFamily="34" charset="-122"/>
              </a:rPr>
              <a:t>关闭</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854" y="1748906"/>
            <a:ext cx="8438146" cy="4776309"/>
          </a:xfrm>
          <a:prstGeom prst="rect">
            <a:avLst/>
          </a:prstGeom>
        </p:spPr>
      </p:pic>
    </p:spTree>
    <p:extLst>
      <p:ext uri="{BB962C8B-B14F-4D97-AF65-F5344CB8AC3E}">
        <p14:creationId xmlns:p14="http://schemas.microsoft.com/office/powerpoint/2010/main" val="32473803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151074" y="813670"/>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p>
        </p:txBody>
      </p:sp>
      <p:sp>
        <p:nvSpPr>
          <p:cNvPr id="23556" name="Rectangle 3"/>
          <p:cNvSpPr>
            <a:spLocks noGrp="1" noChangeArrowheads="1"/>
          </p:cNvSpPr>
          <p:nvPr>
            <p:ph type="body" idx="4294967295"/>
          </p:nvPr>
        </p:nvSpPr>
        <p:spPr>
          <a:xfrm>
            <a:off x="151074" y="2203395"/>
            <a:ext cx="8785225" cy="2759075"/>
          </a:xfrm>
          <a:prstGeom prst="rect">
            <a:avLst/>
          </a:prstGeom>
        </p:spPr>
        <p:txBody>
          <a:bodyPr>
            <a:normAutofit/>
          </a:bodyPr>
          <a:lstStyle/>
          <a:p>
            <a:pPr eaLnBrk="1" hangingPunct="1"/>
            <a:r>
              <a:rPr lang="zh-CN" altLang="en-US" sz="2800" dirty="0">
                <a:latin typeface="微软雅黑" panose="020B0503020204020204" pitchFamily="34" charset="-122"/>
                <a:ea typeface="微软雅黑" panose="020B0503020204020204" pitchFamily="34" charset="-122"/>
              </a:rPr>
              <a:t>设置数据源</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添加图表</a:t>
            </a:r>
            <a:endParaRPr lang="en-US" altLang="zh-CN" sz="2800" dirty="0">
              <a:latin typeface="微软雅黑" panose="020B0503020204020204" pitchFamily="34" charset="-122"/>
              <a:ea typeface="微软雅黑" panose="020B0503020204020204" pitchFamily="34" charset="-122"/>
            </a:endParaRPr>
          </a:p>
          <a:p>
            <a:pPr lvl="1"/>
            <a:r>
              <a:rPr lang="en-US" altLang="zh-CN" sz="2600" dirty="0">
                <a:latin typeface="微软雅黑" panose="020B0503020204020204" pitchFamily="34" charset="-122"/>
                <a:ea typeface="微软雅黑" panose="020B0503020204020204" pitchFamily="34" charset="-122"/>
              </a:rPr>
              <a:t>worksheet1.Shapes.AddChart2(</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a:t>
            </a:r>
          </a:p>
          <a:p>
            <a:pPr lvl="1"/>
            <a:r>
              <a:rPr lang="en-US" altLang="zh-CN" sz="2600" dirty="0">
                <a:latin typeface="微软雅黑" panose="020B0503020204020204" pitchFamily="34" charset="-122"/>
                <a:ea typeface="微软雅黑" panose="020B0503020204020204" pitchFamily="34" charset="-122"/>
              </a:rPr>
              <a:t>MsExcel.XlChartType.xl3DColumn, 120, 130, 380, 250, </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 </a:t>
            </a: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78884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4158532" y="758011"/>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0748" y="1751713"/>
            <a:ext cx="5951736" cy="4366638"/>
          </a:xfrm>
          <a:prstGeom prst="rect">
            <a:avLst/>
          </a:prstGeom>
        </p:spPr>
      </p:pic>
    </p:spTree>
    <p:extLst>
      <p:ext uri="{BB962C8B-B14F-4D97-AF65-F5344CB8AC3E}">
        <p14:creationId xmlns:p14="http://schemas.microsoft.com/office/powerpoint/2010/main" val="70341755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8842987"/>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5940114"/>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7.6 </a:t>
              </a:r>
              <a:r>
                <a:rPr lang="zh-CN" altLang="en-US" sz="2800" dirty="0">
                  <a:solidFill>
                    <a:srgbClr val="FF0000"/>
                  </a:solidFill>
                  <a:latin typeface="微软雅黑" panose="020B0503020204020204" pitchFamily="34" charset="-122"/>
                  <a:ea typeface="微软雅黑" panose="020B0503020204020204" pitchFamily="34" charset="-122"/>
                </a:rPr>
                <a:t>相关技术发展及变迁</a:t>
              </a:r>
            </a:p>
          </p:txBody>
        </p:sp>
      </p:grpSp>
    </p:spTree>
    <p:extLst>
      <p:ext uri="{BB962C8B-B14F-4D97-AF65-F5344CB8AC3E}">
        <p14:creationId xmlns:p14="http://schemas.microsoft.com/office/powerpoint/2010/main" val="219587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88862B-78CC-4927-AAB8-F71A50DD97BA}"/>
              </a:ext>
            </a:extLst>
          </p:cNvPr>
          <p:cNvSpPr>
            <a:spLocks noGrp="1"/>
          </p:cNvSpPr>
          <p:nvPr>
            <p:ph type="title" idx="4294967295"/>
          </p:nvPr>
        </p:nvSpPr>
        <p:spPr/>
        <p:txBody>
          <a:bodyPr/>
          <a:lstStyle/>
          <a:p>
            <a:r>
              <a:rPr lang="zh-CN" altLang="en-US" dirty="0"/>
              <a:t>云计算的时代如何在云上使用</a:t>
            </a:r>
            <a:r>
              <a:rPr lang="en-US" altLang="zh-CN" dirty="0"/>
              <a:t>COM</a:t>
            </a:r>
            <a:endParaRPr lang="zh-CN" altLang="en-US" dirty="0"/>
          </a:p>
        </p:txBody>
      </p:sp>
      <p:sp>
        <p:nvSpPr>
          <p:cNvPr id="3" name="内容占位符 2">
            <a:extLst>
              <a:ext uri="{FF2B5EF4-FFF2-40B4-BE49-F238E27FC236}">
                <a16:creationId xmlns:a16="http://schemas.microsoft.com/office/drawing/2014/main" id="{DBC8D779-90F2-4521-96EA-6DF3FFAD1A42}"/>
              </a:ext>
            </a:extLst>
          </p:cNvPr>
          <p:cNvSpPr>
            <a:spLocks noGrp="1"/>
          </p:cNvSpPr>
          <p:nvPr>
            <p:ph idx="9"/>
          </p:nvPr>
        </p:nvSpPr>
        <p:spPr>
          <a:xfrm>
            <a:off x="838200" y="1825626"/>
            <a:ext cx="10515600" cy="3157191"/>
          </a:xfrm>
        </p:spPr>
        <p:txBody>
          <a:bodyPr/>
          <a:lstStyle/>
          <a:p>
            <a:r>
              <a:rPr lang="en-US" altLang="zh-CN" dirty="0"/>
              <a:t> </a:t>
            </a:r>
            <a:r>
              <a:rPr lang="zh-CN" altLang="en-US" dirty="0"/>
              <a:t>如何在 </a:t>
            </a:r>
            <a:r>
              <a:rPr lang="en-US" altLang="zh-CN" dirty="0"/>
              <a:t>azure </a:t>
            </a:r>
            <a:r>
              <a:rPr lang="zh-CN" altLang="en-US" dirty="0"/>
              <a:t>上注册 </a:t>
            </a:r>
            <a:r>
              <a:rPr lang="en-US" altLang="zh-CN" dirty="0"/>
              <a:t>COM </a:t>
            </a:r>
            <a:r>
              <a:rPr lang="zh-CN" altLang="en-US" dirty="0"/>
              <a:t>组件</a:t>
            </a:r>
            <a:r>
              <a:rPr lang="en-US" altLang="zh-CN" dirty="0"/>
              <a:t> </a:t>
            </a:r>
          </a:p>
          <a:p>
            <a:pPr lvl="1"/>
            <a:r>
              <a:rPr lang="en-US" altLang="zh-CN" b="1" dirty="0"/>
              <a:t>How to configure and run startup tasks for a cloud service</a:t>
            </a:r>
          </a:p>
          <a:p>
            <a:pPr lvl="1"/>
            <a:r>
              <a:rPr lang="en-US" altLang="zh-CN" b="1" dirty="0"/>
              <a:t>https://docs.microsoft.com/en-us/azure/cloud-services/cloud-services-startup-tasks</a:t>
            </a:r>
          </a:p>
          <a:p>
            <a:pPr lvl="1"/>
            <a:r>
              <a:rPr lang="en-US" altLang="zh-CN" b="1" dirty="0"/>
              <a:t>You can use startup tasks to perform operations before a role starts. Operations that you might want to perform include </a:t>
            </a:r>
            <a:r>
              <a:rPr lang="en-US" altLang="zh-CN" b="1" dirty="0">
                <a:solidFill>
                  <a:srgbClr val="FF0000"/>
                </a:solidFill>
              </a:rPr>
              <a:t>installing a component</a:t>
            </a:r>
            <a:r>
              <a:rPr lang="en-US" altLang="zh-CN" b="1" dirty="0"/>
              <a:t>, </a:t>
            </a:r>
            <a:r>
              <a:rPr lang="en-US" altLang="zh-CN" b="1" dirty="0">
                <a:solidFill>
                  <a:srgbClr val="FF0000"/>
                </a:solidFill>
              </a:rPr>
              <a:t>registering COM components</a:t>
            </a:r>
            <a:r>
              <a:rPr lang="en-US" altLang="zh-CN" b="1" dirty="0"/>
              <a:t>, </a:t>
            </a:r>
            <a:r>
              <a:rPr lang="en-US" altLang="zh-CN" b="1" dirty="0">
                <a:solidFill>
                  <a:srgbClr val="FF0000"/>
                </a:solidFill>
              </a:rPr>
              <a:t>setting registry keys</a:t>
            </a:r>
            <a:r>
              <a:rPr lang="en-US" altLang="zh-CN" b="1" dirty="0"/>
              <a:t>, or starting a long running process.</a:t>
            </a:r>
          </a:p>
          <a:p>
            <a:r>
              <a:rPr lang="en-US" altLang="zh-CN" dirty="0"/>
              <a:t> Environment variables</a:t>
            </a:r>
            <a:endParaRPr lang="zh-CN" altLang="en-US" dirty="0"/>
          </a:p>
        </p:txBody>
      </p:sp>
      <p:sp>
        <p:nvSpPr>
          <p:cNvPr id="4" name="矩形 3">
            <a:extLst>
              <a:ext uri="{FF2B5EF4-FFF2-40B4-BE49-F238E27FC236}">
                <a16:creationId xmlns:a16="http://schemas.microsoft.com/office/drawing/2014/main" id="{40278708-DC72-4BFD-9D8F-C69220D6C6A9}"/>
              </a:ext>
            </a:extLst>
          </p:cNvPr>
          <p:cNvSpPr/>
          <p:nvPr/>
        </p:nvSpPr>
        <p:spPr>
          <a:xfrm>
            <a:off x="838200" y="5243059"/>
            <a:ext cx="10830339" cy="400110"/>
          </a:xfrm>
          <a:prstGeom prst="rect">
            <a:avLst/>
          </a:prstGeom>
        </p:spPr>
        <p:txBody>
          <a:bodyPr wrap="square">
            <a:spAutoFit/>
          </a:bodyPr>
          <a:lstStyle/>
          <a:p>
            <a:r>
              <a:rPr lang="en-US" altLang="zh-CN" sz="2000" dirty="0">
                <a:solidFill>
                  <a:schemeClr val="accent2">
                    <a:lumMod val="50000"/>
                  </a:schemeClr>
                </a:solidFill>
                <a:latin typeface="Cascadia Mono" panose="020B0609020000020004" pitchFamily="49" charset="0"/>
                <a:cs typeface="Cascadia Mono" panose="020B0609020000020004" pitchFamily="49" charset="0"/>
              </a:rPr>
              <a:t>https://docs.microsoft.com/en-us/azure/cloud-services-extended-support/</a:t>
            </a:r>
            <a:endParaRPr lang="zh-CN" altLang="en-US" sz="2000" dirty="0">
              <a:solidFill>
                <a:schemeClr val="accent2">
                  <a:lumMod val="50000"/>
                </a:schemeClr>
              </a:solidFill>
              <a:latin typeface="Cascadia Mono" panose="020B0609020000020004" pitchFamily="49" charset="0"/>
              <a:cs typeface="Cascadia Mono" panose="020B0609020000020004" pitchFamily="49" charset="0"/>
            </a:endParaRPr>
          </a:p>
        </p:txBody>
      </p:sp>
      <p:sp>
        <p:nvSpPr>
          <p:cNvPr id="5" name="矩形 4">
            <a:extLst>
              <a:ext uri="{FF2B5EF4-FFF2-40B4-BE49-F238E27FC236}">
                <a16:creationId xmlns:a16="http://schemas.microsoft.com/office/drawing/2014/main" id="{8AF57964-7DE0-425B-A234-4AA5CC49FA1F}"/>
              </a:ext>
            </a:extLst>
          </p:cNvPr>
          <p:cNvSpPr/>
          <p:nvPr/>
        </p:nvSpPr>
        <p:spPr>
          <a:xfrm>
            <a:off x="838200" y="5823021"/>
            <a:ext cx="10340009" cy="707886"/>
          </a:xfrm>
          <a:prstGeom prst="rect">
            <a:avLst/>
          </a:prstGeom>
        </p:spPr>
        <p:txBody>
          <a:bodyPr wrap="square">
            <a:spAutoFit/>
          </a:bodyPr>
          <a:lstStyle/>
          <a:p>
            <a:r>
              <a:rPr lang="en-US" altLang="zh-CN" sz="2000" dirty="0">
                <a:solidFill>
                  <a:schemeClr val="accent2">
                    <a:lumMod val="50000"/>
                  </a:schemeClr>
                </a:solidFill>
                <a:latin typeface="Cascadia Mono" panose="020B0609020000020004" pitchFamily="49" charset="0"/>
                <a:cs typeface="Cascadia Mono" panose="020B0609020000020004" pitchFamily="49" charset="0"/>
              </a:rPr>
              <a:t>Visual Studio 2022 makes it quick and easy to build modern, cloud-based applications with Azure. </a:t>
            </a:r>
            <a:endParaRPr lang="zh-CN" altLang="en-US" sz="2000" dirty="0">
              <a:solidFill>
                <a:schemeClr val="accent2">
                  <a:lumMod val="50000"/>
                </a:schemeClr>
              </a:solidFill>
              <a:latin typeface="Cascadia Mono" panose="020B0609020000020004" pitchFamily="49" charset="0"/>
              <a:cs typeface="Cascadia Mono" panose="020B0609020000020004" pitchFamily="49" charset="0"/>
            </a:endParaRPr>
          </a:p>
        </p:txBody>
      </p:sp>
      <p:sp>
        <p:nvSpPr>
          <p:cNvPr id="6" name="矩形 5">
            <a:extLst>
              <a:ext uri="{FF2B5EF4-FFF2-40B4-BE49-F238E27FC236}">
                <a16:creationId xmlns:a16="http://schemas.microsoft.com/office/drawing/2014/main" id="{3F978095-A4A4-450C-8152-4EDCC4A8F355}"/>
              </a:ext>
            </a:extLst>
          </p:cNvPr>
          <p:cNvSpPr/>
          <p:nvPr/>
        </p:nvSpPr>
        <p:spPr>
          <a:xfrm>
            <a:off x="523461" y="1404730"/>
            <a:ext cx="11092069" cy="3717235"/>
          </a:xfrm>
          <a:prstGeom prst="rect">
            <a:avLst/>
          </a:prstGeom>
          <a:solidFill>
            <a:schemeClr val="tx2">
              <a:lumMod val="20000"/>
              <a:lumOff val="80000"/>
              <a:alpha val="71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defTabSz="914400" eaLnBrk="0" fontAlgn="base" hangingPunct="0">
              <a:spcBef>
                <a:spcPct val="0"/>
              </a:spcBef>
              <a:spcAft>
                <a:spcPct val="0"/>
              </a:spcAft>
            </a:pPr>
            <a:r>
              <a:rPr lang="en-US" altLang="zh-CN" sz="2000" dirty="0">
                <a:solidFill>
                  <a:srgbClr val="FF0000"/>
                </a:solidFill>
                <a:latin typeface="微软雅黑" panose="020B0503020204020204" pitchFamily="34" charset="-122"/>
                <a:ea typeface="微软雅黑" panose="020B0503020204020204" pitchFamily="34" charset="-122"/>
              </a:rPr>
              <a:t>deprecated</a:t>
            </a:r>
            <a:endParaRPr kumimoji="0" lang="zh-CN" altLang="en-US" sz="20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F4F53EFC-24B7-4647-B095-6DCF9FA9E8B8}"/>
              </a:ext>
            </a:extLst>
          </p:cNvPr>
          <p:cNvSpPr/>
          <p:nvPr/>
        </p:nvSpPr>
        <p:spPr>
          <a:xfrm>
            <a:off x="9044095" y="6402982"/>
            <a:ext cx="2089033" cy="307777"/>
          </a:xfrm>
          <a:prstGeom prst="rect">
            <a:avLst/>
          </a:prstGeom>
        </p:spPr>
        <p:txBody>
          <a:bodyPr wrap="none">
            <a:spAutoFit/>
          </a:bodyPr>
          <a:lstStyle/>
          <a:p>
            <a:r>
              <a:rPr lang="en-US" altLang="zh-CN" dirty="0" err="1">
                <a:solidFill>
                  <a:schemeClr val="accent2">
                    <a:lumMod val="50000"/>
                  </a:schemeClr>
                </a:solidFill>
                <a:latin typeface="Cascadia Mono" panose="020B0609020000020004" pitchFamily="49" charset="0"/>
                <a:cs typeface="Cascadia Mono" panose="020B0609020000020004" pitchFamily="49" charset="0"/>
              </a:rPr>
              <a:t>cascadia</a:t>
            </a:r>
            <a:r>
              <a:rPr lang="en-US" altLang="zh-CN" dirty="0">
                <a:solidFill>
                  <a:schemeClr val="accent2">
                    <a:lumMod val="50000"/>
                  </a:schemeClr>
                </a:solidFill>
                <a:latin typeface="Cascadia Mono" panose="020B0609020000020004" pitchFamily="49" charset="0"/>
                <a:cs typeface="Cascadia Mono" panose="020B0609020000020004" pitchFamily="49" charset="0"/>
              </a:rPr>
              <a:t> mono font</a:t>
            </a:r>
            <a:endParaRPr lang="zh-CN" altLang="en-US" dirty="0">
              <a:solidFill>
                <a:schemeClr val="accent2">
                  <a:lumMod val="50000"/>
                </a:schemeClr>
              </a:solidFill>
              <a:latin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20712006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88862B-78CC-4927-AAB8-F71A50DD97BA}"/>
              </a:ext>
            </a:extLst>
          </p:cNvPr>
          <p:cNvSpPr>
            <a:spLocks noGrp="1"/>
          </p:cNvSpPr>
          <p:nvPr>
            <p:ph type="title" idx="4294967295"/>
          </p:nvPr>
        </p:nvSpPr>
        <p:spPr/>
        <p:txBody>
          <a:bodyPr/>
          <a:lstStyle/>
          <a:p>
            <a:r>
              <a:rPr lang="en-US" altLang="zh-CN" dirty="0"/>
              <a:t>DCOM</a:t>
            </a:r>
            <a:endParaRPr lang="zh-CN" altLang="en-US" dirty="0"/>
          </a:p>
        </p:txBody>
      </p:sp>
      <p:sp>
        <p:nvSpPr>
          <p:cNvPr id="3" name="内容占位符 2">
            <a:extLst>
              <a:ext uri="{FF2B5EF4-FFF2-40B4-BE49-F238E27FC236}">
                <a16:creationId xmlns:a16="http://schemas.microsoft.com/office/drawing/2014/main" id="{DBC8D779-90F2-4521-96EA-6DF3FFAD1A42}"/>
              </a:ext>
            </a:extLst>
          </p:cNvPr>
          <p:cNvSpPr>
            <a:spLocks noGrp="1"/>
          </p:cNvSpPr>
          <p:nvPr>
            <p:ph idx="9"/>
          </p:nvPr>
        </p:nvSpPr>
        <p:spPr/>
        <p:txBody>
          <a:bodyPr/>
          <a:lstStyle/>
          <a:p>
            <a:r>
              <a:rPr lang="en-US" altLang="zh-CN" dirty="0"/>
              <a:t> The DCOM Remote Protocol extends the Component Object Model (COM) over a network by providing facilities for creating and activating objects, and for managing object references, object lifetimes, and object interface queries. </a:t>
            </a:r>
          </a:p>
          <a:p>
            <a:r>
              <a:rPr lang="en-US" altLang="zh-CN" dirty="0"/>
              <a:t> The DCOM Remote Protocol is built on top of </a:t>
            </a:r>
            <a:r>
              <a:rPr lang="en-US" altLang="zh-CN" dirty="0">
                <a:solidFill>
                  <a:srgbClr val="FF0000"/>
                </a:solidFill>
              </a:rPr>
              <a:t>R</a:t>
            </a:r>
            <a:r>
              <a:rPr lang="en-US" altLang="zh-CN" dirty="0"/>
              <a:t>emote </a:t>
            </a:r>
            <a:r>
              <a:rPr lang="en-US" altLang="zh-CN" dirty="0">
                <a:solidFill>
                  <a:srgbClr val="FF0000"/>
                </a:solidFill>
              </a:rPr>
              <a:t>P</a:t>
            </a:r>
            <a:r>
              <a:rPr lang="en-US" altLang="zh-CN" dirty="0"/>
              <a:t>rocedure </a:t>
            </a:r>
            <a:r>
              <a:rPr lang="en-US" altLang="zh-CN" dirty="0">
                <a:solidFill>
                  <a:srgbClr val="FF0000"/>
                </a:solidFill>
              </a:rPr>
              <a:t>C</a:t>
            </a:r>
            <a:r>
              <a:rPr lang="en-US" altLang="zh-CN" dirty="0"/>
              <a:t>all Protocol Extensions</a:t>
            </a:r>
            <a:endParaRPr lang="zh-CN" altLang="en-US" dirty="0"/>
          </a:p>
        </p:txBody>
      </p:sp>
      <p:pic>
        <p:nvPicPr>
          <p:cNvPr id="1026" name="Picture 2" descr="DCOM protocol stack">
            <a:extLst>
              <a:ext uri="{FF2B5EF4-FFF2-40B4-BE49-F238E27FC236}">
                <a16:creationId xmlns:a16="http://schemas.microsoft.com/office/drawing/2014/main" id="{CD589202-897D-4C59-8C1D-66C6DE6B69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2437" y="4338639"/>
            <a:ext cx="3667125"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41295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p:txBody>
          <a:bodyPr/>
          <a:lstStyle/>
          <a:p>
            <a:r>
              <a:rPr lang="en-US" altLang="zh-CN" dirty="0"/>
              <a:t>Microsoft's</a:t>
            </a:r>
            <a:r>
              <a:rPr lang="zh-CN" altLang="en-US" dirty="0"/>
              <a:t> </a:t>
            </a:r>
            <a:r>
              <a:rPr lang="en-US" altLang="zh-CN" dirty="0"/>
              <a:t>COM</a:t>
            </a:r>
            <a:r>
              <a:rPr lang="zh-CN" altLang="en-US" dirty="0"/>
              <a:t> </a:t>
            </a:r>
            <a:r>
              <a:rPr lang="en-US" altLang="zh-CN" dirty="0"/>
              <a:t>vs</a:t>
            </a:r>
            <a:r>
              <a:rPr lang="zh-CN" altLang="en-US" dirty="0"/>
              <a:t> </a:t>
            </a:r>
            <a:r>
              <a:rPr lang="en-US" altLang="zh-CN" dirty="0"/>
              <a:t>OMG's</a:t>
            </a:r>
            <a:r>
              <a:rPr lang="zh-CN" altLang="en-US" dirty="0"/>
              <a:t> </a:t>
            </a:r>
            <a:r>
              <a:rPr lang="en-US" altLang="zh-CN" dirty="0"/>
              <a:t>CORBA</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p:txBody>
          <a:bodyPr/>
          <a:lstStyle/>
          <a:p>
            <a:r>
              <a:rPr lang="en-US" altLang="zh-CN" dirty="0"/>
              <a:t> Both solve the problem of "object oriented communication between computers.“</a:t>
            </a:r>
          </a:p>
          <a:p>
            <a:r>
              <a:rPr lang="en-US" altLang="zh-CN" dirty="0"/>
              <a:t> Strengths of CORBA:</a:t>
            </a:r>
          </a:p>
          <a:p>
            <a:pPr lvl="1"/>
            <a:r>
              <a:rPr lang="en-US" altLang="zh-CN" dirty="0"/>
              <a:t>Cross-platform and multi-vendor. Very strong support in Unix and mainframe systems.</a:t>
            </a:r>
          </a:p>
          <a:p>
            <a:pPr lvl="1"/>
            <a:r>
              <a:rPr lang="en-US" altLang="zh-CN" dirty="0"/>
              <a:t>Is an industry standard.</a:t>
            </a:r>
          </a:p>
          <a:p>
            <a:pPr lvl="1"/>
            <a:r>
              <a:rPr lang="en-US" altLang="zh-CN" dirty="0"/>
              <a:t>Some really excellent implementations are available for free.</a:t>
            </a:r>
          </a:p>
          <a:p>
            <a:pPr lvl="1"/>
            <a:r>
              <a:rPr lang="en-US" altLang="zh-CN" dirty="0"/>
              <a:t>Many free versions are </a:t>
            </a:r>
            <a:r>
              <a:rPr lang="en-US" altLang="zh-CN" dirty="0" err="1"/>
              <a:t>OpenSource</a:t>
            </a:r>
            <a:endParaRPr lang="en-US" altLang="zh-CN" dirty="0"/>
          </a:p>
          <a:p>
            <a:pPr lvl="1"/>
            <a:r>
              <a:rPr lang="en-US" altLang="zh-CN" dirty="0"/>
              <a:t>A wider range of programming language bindings.</a:t>
            </a:r>
          </a:p>
          <a:p>
            <a:pPr lvl="1"/>
            <a:r>
              <a:rPr lang="en-US" altLang="zh-CN" dirty="0"/>
              <a:t>Simpler programming interface.</a:t>
            </a:r>
          </a:p>
          <a:p>
            <a:pPr lvl="1"/>
            <a:r>
              <a:rPr lang="en-US" altLang="zh-CN" dirty="0"/>
              <a:t>ALL objects/interfaces can be called dynamically at run time through a data-driven interface: CORBA DII (</a:t>
            </a:r>
            <a:r>
              <a:rPr lang="en-US" altLang="zh-CN" dirty="0" err="1"/>
              <a:t>DynamicInvocationInterface</a:t>
            </a:r>
            <a:r>
              <a:rPr lang="en-US" altLang="zh-CN" dirty="0"/>
              <a:t>).</a:t>
            </a:r>
          </a:p>
          <a:p>
            <a:pPr lvl="1"/>
            <a:r>
              <a:rPr lang="en-US" altLang="zh-CN" dirty="0"/>
              <a:t>Multiple inheritance in interfaces. (COM has single inheritance between interfaces, but discourages its use, favoring multiple interfaces instead.)</a:t>
            </a:r>
            <a:endParaRPr lang="zh-CN" altLang="en-US" dirty="0"/>
          </a:p>
        </p:txBody>
      </p:sp>
    </p:spTree>
    <p:extLst>
      <p:ext uri="{BB962C8B-B14F-4D97-AF65-F5344CB8AC3E}">
        <p14:creationId xmlns:p14="http://schemas.microsoft.com/office/powerpoint/2010/main" val="10262694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Microsoft's</a:t>
            </a:r>
            <a:r>
              <a:rPr lang="zh-CN" altLang="en-US" dirty="0"/>
              <a:t> </a:t>
            </a:r>
            <a:r>
              <a:rPr lang="en-US" altLang="zh-CN" dirty="0"/>
              <a:t>COM</a:t>
            </a:r>
            <a:r>
              <a:rPr lang="zh-CN" altLang="en-US" dirty="0"/>
              <a:t> </a:t>
            </a:r>
            <a:r>
              <a:rPr lang="en-US" altLang="zh-CN" dirty="0"/>
              <a:t>vs</a:t>
            </a:r>
            <a:r>
              <a:rPr lang="zh-CN" altLang="en-US" dirty="0"/>
              <a:t> </a:t>
            </a:r>
            <a:r>
              <a:rPr lang="en-US" altLang="zh-CN" dirty="0"/>
              <a:t>OMG's</a:t>
            </a:r>
            <a:r>
              <a:rPr lang="zh-CN" altLang="en-US" dirty="0"/>
              <a:t> </a:t>
            </a:r>
            <a:r>
              <a:rPr lang="en-US" altLang="zh-CN" dirty="0"/>
              <a:t>CORBA</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p:txBody>
          <a:bodyPr/>
          <a:lstStyle/>
          <a:p>
            <a:r>
              <a:rPr lang="en-US" altLang="zh-CN" dirty="0"/>
              <a:t> Strengths of COM:</a:t>
            </a:r>
          </a:p>
          <a:p>
            <a:pPr lvl="1"/>
            <a:r>
              <a:rPr lang="en-US" altLang="zh-CN" sz="1600" dirty="0"/>
              <a:t>Strong versioning support of interfaces; one can "easily" support upward and/or backward compatible interfaces on an object.</a:t>
            </a:r>
          </a:p>
          <a:p>
            <a:pPr lvl="1"/>
            <a:r>
              <a:rPr lang="en-US" altLang="zh-CN" sz="1600" dirty="0"/>
              <a:t>Good support for fine-grained objects, with in-process activation and no &gt;requirement&lt; for persistence support. (Yes, CORBA can do in-process activation -- but with limitations.)</a:t>
            </a:r>
          </a:p>
          <a:p>
            <a:pPr lvl="1"/>
            <a:r>
              <a:rPr lang="en-US" altLang="zh-CN" sz="1600" dirty="0"/>
              <a:t>Separation of "class" from "interface" -- each object/class/instance will normally support multiple interfaces, and it's easy to switch between them.</a:t>
            </a:r>
          </a:p>
          <a:p>
            <a:pPr lvl="1"/>
            <a:r>
              <a:rPr lang="en-US" altLang="zh-CN" sz="1600" dirty="0"/>
              <a:t>Price: Comes with Windows -- and so is perceived as being "free" on that platform.</a:t>
            </a:r>
          </a:p>
          <a:p>
            <a:pPr lvl="1"/>
            <a:r>
              <a:rPr lang="en-US" altLang="zh-CN" sz="1600" dirty="0"/>
              <a:t>Tool support (like within VB, VC++, J++) -- but only with </a:t>
            </a:r>
            <a:r>
              <a:rPr lang="en-US" altLang="zh-CN" sz="1600" dirty="0" err="1"/>
              <a:t>MicroSoft</a:t>
            </a:r>
            <a:r>
              <a:rPr lang="en-US" altLang="zh-CN" sz="1600" dirty="0"/>
              <a:t> tools on the Windows platform. (Untrue: some non-Microsoft tools, such as Python also have tool support for COM on the Windows platform -- </a:t>
            </a:r>
            <a:r>
              <a:rPr lang="en-US" altLang="zh-CN" sz="1600" dirty="0" err="1"/>
              <a:t>AlexMartelli</a:t>
            </a:r>
            <a:r>
              <a:rPr lang="en-US" altLang="zh-CN" sz="1600" dirty="0"/>
              <a:t>)</a:t>
            </a:r>
          </a:p>
          <a:p>
            <a:pPr lvl="1"/>
            <a:r>
              <a:rPr lang="en-US" altLang="zh-CN" sz="1600" dirty="0"/>
              <a:t>More flexible pointers; CORBA object references can only be to whole objects (as in Java), whereas COM pointers can point into the middle of structures (as in C++).</a:t>
            </a:r>
          </a:p>
          <a:p>
            <a:pPr lvl="1"/>
            <a:r>
              <a:rPr lang="en-US" altLang="zh-CN" sz="1600" dirty="0"/>
              <a:t>Strong definition of object identity: COM has a clearly-defined way to determine if two different interface pointers really refer to the same object; even if the two interfaces aren't related to each other in any way by inheritance. (Query </a:t>
            </a:r>
            <a:r>
              <a:rPr lang="en-US" altLang="zh-CN" sz="1600" dirty="0" err="1"/>
              <a:t>IUnknown</a:t>
            </a:r>
            <a:r>
              <a:rPr lang="en-US" altLang="zh-CN" sz="1600" dirty="0"/>
              <a:t> &amp; compare pointers.)</a:t>
            </a:r>
          </a:p>
        </p:txBody>
      </p:sp>
    </p:spTree>
    <p:extLst>
      <p:ext uri="{BB962C8B-B14F-4D97-AF65-F5344CB8AC3E}">
        <p14:creationId xmlns:p14="http://schemas.microsoft.com/office/powerpoint/2010/main" val="38888029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Microsoft's</a:t>
            </a:r>
            <a:r>
              <a:rPr lang="zh-CN" altLang="en-US" dirty="0"/>
              <a:t> </a:t>
            </a:r>
            <a:r>
              <a:rPr lang="en-US" altLang="zh-CN" dirty="0"/>
              <a:t>COM</a:t>
            </a:r>
            <a:r>
              <a:rPr lang="zh-CN" altLang="en-US" dirty="0"/>
              <a:t> </a:t>
            </a:r>
            <a:r>
              <a:rPr lang="en-US" altLang="zh-CN" dirty="0"/>
              <a:t>vs</a:t>
            </a:r>
            <a:r>
              <a:rPr lang="zh-CN" altLang="en-US" dirty="0"/>
              <a:t> </a:t>
            </a:r>
            <a:r>
              <a:rPr lang="en-US" altLang="zh-CN" dirty="0"/>
              <a:t>OMG's</a:t>
            </a:r>
            <a:r>
              <a:rPr lang="zh-CN" altLang="en-US" dirty="0"/>
              <a:t> </a:t>
            </a:r>
            <a:r>
              <a:rPr lang="en-US" altLang="zh-CN" dirty="0"/>
              <a:t>CORBA</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p:txBody>
          <a:bodyPr/>
          <a:lstStyle/>
          <a:p>
            <a:r>
              <a:rPr lang="en-US" altLang="zh-CN" dirty="0"/>
              <a:t> Strengths of COM:</a:t>
            </a:r>
          </a:p>
          <a:p>
            <a:pPr lvl="1"/>
            <a:r>
              <a:rPr lang="en-US" altLang="zh-CN" sz="1600" dirty="0"/>
              <a:t>Strong versioning support of interfaces; one can "easily" support upward and/or backward compatible interfaces on an object.</a:t>
            </a:r>
          </a:p>
          <a:p>
            <a:pPr lvl="1"/>
            <a:r>
              <a:rPr lang="en-US" altLang="zh-CN" sz="1600" dirty="0"/>
              <a:t>Good support for fine-grained objects, with in-process activation and no &gt;requirement&lt; for persistence support. (Yes, CORBA can do in-process activation -- but with limitations.)</a:t>
            </a:r>
          </a:p>
          <a:p>
            <a:pPr lvl="1"/>
            <a:r>
              <a:rPr lang="en-US" altLang="zh-CN" sz="1600" dirty="0"/>
              <a:t>Separation of "class" from "interface" -- each object/class/instance will normally support multiple interfaces, and it's easy to switch between them.</a:t>
            </a:r>
          </a:p>
          <a:p>
            <a:pPr lvl="1"/>
            <a:r>
              <a:rPr lang="en-US" altLang="zh-CN" sz="1600" dirty="0"/>
              <a:t>Price: Comes with Windows -- and so is perceived as being "free" on that platform.</a:t>
            </a:r>
          </a:p>
          <a:p>
            <a:pPr lvl="1"/>
            <a:r>
              <a:rPr lang="en-US" altLang="zh-CN" sz="1600" dirty="0"/>
              <a:t>Tool support (like within VB, VC++, J++) -- but only with </a:t>
            </a:r>
            <a:r>
              <a:rPr lang="en-US" altLang="zh-CN" sz="1600" dirty="0" err="1"/>
              <a:t>MicroSoft</a:t>
            </a:r>
            <a:r>
              <a:rPr lang="en-US" altLang="zh-CN" sz="1600" dirty="0"/>
              <a:t> tools on the Windows platform. (Untrue: some non-Microsoft tools, such as Python also have tool support for COM on the Windows platform -- </a:t>
            </a:r>
            <a:r>
              <a:rPr lang="en-US" altLang="zh-CN" sz="1600" dirty="0" err="1"/>
              <a:t>AlexMartelli</a:t>
            </a:r>
            <a:r>
              <a:rPr lang="en-US" altLang="zh-CN" sz="1600" dirty="0"/>
              <a:t>)</a:t>
            </a:r>
          </a:p>
          <a:p>
            <a:pPr lvl="1"/>
            <a:r>
              <a:rPr lang="en-US" altLang="zh-CN" sz="1600" dirty="0"/>
              <a:t>More flexible pointers; CORBA object references can only be to whole objects (as in Java), whereas COM pointers can point into the middle of structures (as in C++).</a:t>
            </a:r>
          </a:p>
          <a:p>
            <a:pPr lvl="1"/>
            <a:r>
              <a:rPr lang="en-US" altLang="zh-CN" sz="1600" dirty="0"/>
              <a:t>Strong definition of object identity: COM has a clearly-defined way to determine if two different interface pointers really refer to the same object; even if the two interfaces aren't related to each other in any way by inheritance. (Query </a:t>
            </a:r>
            <a:r>
              <a:rPr lang="en-US" altLang="zh-CN" sz="1600" dirty="0" err="1"/>
              <a:t>IUnknown</a:t>
            </a:r>
            <a:r>
              <a:rPr lang="en-US" altLang="zh-CN" sz="1600" dirty="0"/>
              <a:t> &amp; compare pointers.)</a:t>
            </a:r>
          </a:p>
        </p:txBody>
      </p:sp>
    </p:spTree>
    <p:extLst>
      <p:ext uri="{BB962C8B-B14F-4D97-AF65-F5344CB8AC3E}">
        <p14:creationId xmlns:p14="http://schemas.microsoft.com/office/powerpoint/2010/main" val="4031977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625795" y="1003044"/>
            <a:ext cx="4436828" cy="720725"/>
          </a:xfrm>
        </p:spPr>
        <p:txBody>
          <a:bodyPr/>
          <a:lstStyle/>
          <a:p>
            <a:pPr eaLnBrk="1" hangingPunct="1"/>
            <a:r>
              <a:rPr lang="en-US" altLang="zh-CN" dirty="0"/>
              <a:t>COM</a:t>
            </a:r>
            <a:r>
              <a:rPr lang="zh-CN" altLang="en-US" dirty="0"/>
              <a:t>是</a:t>
            </a:r>
            <a:r>
              <a:rPr lang="en-US" altLang="zh-CN" dirty="0"/>
              <a:t>DLL</a:t>
            </a:r>
            <a:r>
              <a:rPr lang="zh-CN" altLang="en-US" dirty="0"/>
              <a:t>吗？</a:t>
            </a:r>
          </a:p>
        </p:txBody>
      </p:sp>
      <p:sp>
        <p:nvSpPr>
          <p:cNvPr id="7172" name="Rectangle 3"/>
          <p:cNvSpPr>
            <a:spLocks noGrp="1" noChangeArrowheads="1"/>
          </p:cNvSpPr>
          <p:nvPr>
            <p:ph type="body" idx="4294967295"/>
          </p:nvPr>
        </p:nvSpPr>
        <p:spPr>
          <a:xfrm>
            <a:off x="405516" y="2079737"/>
            <a:ext cx="11233150" cy="4124408"/>
          </a:xfrm>
          <a:prstGeom prst="rect">
            <a:avLst/>
          </a:prstGeom>
        </p:spPr>
        <p:txBody>
          <a:bodyPr>
            <a:noAutofit/>
          </a:bodyPr>
          <a:lstStyle/>
          <a:p>
            <a:pPr>
              <a:buFont typeface="Wingdings" panose="05000000000000000000" pitchFamily="2" charset="2"/>
              <a:buChar char="p"/>
            </a:pPr>
            <a:r>
              <a:rPr lang="en-US" altLang="zh-CN" sz="2800" dirty="0"/>
              <a:t>  DLL</a:t>
            </a:r>
            <a:r>
              <a:rPr lang="zh-CN" altLang="en-US" sz="2800" dirty="0"/>
              <a:t>是对静态连接的一种改进，带来了更细的开发分工，包括二进制如何交互的问题，尤其是当</a:t>
            </a:r>
            <a:r>
              <a:rPr lang="en-US" altLang="zh-CN" sz="2800" dirty="0"/>
              <a:t>DLL</a:t>
            </a:r>
            <a:r>
              <a:rPr lang="zh-CN" altLang="en-US" sz="2800" dirty="0"/>
              <a:t>输出类时的二进制交互问题</a:t>
            </a:r>
            <a:endParaRPr lang="en-US" altLang="zh-CN" sz="2800" dirty="0"/>
          </a:p>
          <a:p>
            <a:pPr>
              <a:buFont typeface="Wingdings" panose="05000000000000000000" pitchFamily="2" charset="2"/>
              <a:buChar char="p"/>
            </a:pPr>
            <a:r>
              <a:rPr lang="en-US" altLang="zh-CN" sz="2800" dirty="0"/>
              <a:t>  COM</a:t>
            </a:r>
            <a:r>
              <a:rPr lang="zh-CN" altLang="en-US" sz="2800" dirty="0"/>
              <a:t>的各种努力都是在规定一种二进制交互协议</a:t>
            </a:r>
            <a:endParaRPr lang="en-US" altLang="zh-CN" sz="2800" dirty="0"/>
          </a:p>
          <a:p>
            <a:pPr marL="457051" lvl="1" indent="0" latinLnBrk="1">
              <a:buNone/>
            </a:pPr>
            <a:r>
              <a:rPr lang="en-US" altLang="zh-CN" sz="2000" dirty="0"/>
              <a:t>1</a:t>
            </a:r>
            <a:r>
              <a:rPr lang="zh-CN" altLang="en-US" sz="2000" dirty="0"/>
              <a:t>、</a:t>
            </a:r>
            <a:r>
              <a:rPr lang="en-US" altLang="zh-CN" sz="2000" b="1" dirty="0">
                <a:solidFill>
                  <a:schemeClr val="accent5"/>
                </a:solidFill>
              </a:rPr>
              <a:t>COM</a:t>
            </a:r>
            <a:r>
              <a:rPr lang="zh-CN" altLang="en-US" sz="2000" b="1" dirty="0">
                <a:solidFill>
                  <a:schemeClr val="accent5"/>
                </a:solidFill>
              </a:rPr>
              <a:t>组件以接口对功能分类，便于组织；</a:t>
            </a:r>
            <a:r>
              <a:rPr lang="en-US" altLang="zh-CN" sz="2000" b="1" dirty="0">
                <a:solidFill>
                  <a:schemeClr val="accent5"/>
                </a:solidFill>
              </a:rPr>
              <a:t>DLL</a:t>
            </a:r>
            <a:r>
              <a:rPr lang="zh-CN" altLang="en-US" sz="2000" b="1" dirty="0">
                <a:solidFill>
                  <a:schemeClr val="accent5"/>
                </a:solidFill>
              </a:rPr>
              <a:t>特别是大的</a:t>
            </a:r>
            <a:r>
              <a:rPr lang="en-US" altLang="zh-CN" sz="2000" b="1" dirty="0">
                <a:solidFill>
                  <a:schemeClr val="accent5"/>
                </a:solidFill>
              </a:rPr>
              <a:t>DLL</a:t>
            </a:r>
            <a:r>
              <a:rPr lang="zh-CN" altLang="en-US" sz="2000" b="1" dirty="0">
                <a:solidFill>
                  <a:schemeClr val="accent5"/>
                </a:solidFill>
              </a:rPr>
              <a:t>，函数一大堆，难以组织</a:t>
            </a:r>
            <a:endParaRPr lang="zh-CN" altLang="en-US" sz="2000" dirty="0"/>
          </a:p>
          <a:p>
            <a:pPr marL="457051" lvl="1" indent="0" latinLnBrk="1">
              <a:buNone/>
            </a:pPr>
            <a:r>
              <a:rPr lang="en-US" altLang="zh-CN" sz="2000" dirty="0"/>
              <a:t>2</a:t>
            </a:r>
            <a:r>
              <a:rPr lang="zh-CN" altLang="en-US" sz="2000" dirty="0"/>
              <a:t>、</a:t>
            </a:r>
            <a:r>
              <a:rPr lang="en-US" altLang="zh-CN" sz="2000" dirty="0"/>
              <a:t>COM</a:t>
            </a:r>
            <a:r>
              <a:rPr lang="zh-CN" altLang="en-US" sz="2000" dirty="0"/>
              <a:t>组件便于升级维护，功能扩充，只需添加接口就行；</a:t>
            </a:r>
            <a:r>
              <a:rPr lang="en-US" altLang="zh-CN" sz="2000" dirty="0"/>
              <a:t>DLL</a:t>
            </a:r>
            <a:r>
              <a:rPr lang="zh-CN" altLang="en-US" sz="2000" dirty="0"/>
              <a:t>升级困难，函数不能随意改变</a:t>
            </a:r>
          </a:p>
          <a:p>
            <a:pPr marL="457051" lvl="1" indent="0" latinLnBrk="1">
              <a:buNone/>
            </a:pPr>
            <a:r>
              <a:rPr lang="en-US" altLang="zh-CN" sz="2000" dirty="0"/>
              <a:t>3</a:t>
            </a:r>
            <a:r>
              <a:rPr lang="zh-CN" altLang="en-US" sz="2000" dirty="0"/>
              <a:t>、</a:t>
            </a:r>
            <a:r>
              <a:rPr lang="en-US" altLang="zh-CN" sz="2000" dirty="0"/>
              <a:t>COM</a:t>
            </a:r>
            <a:r>
              <a:rPr lang="zh-CN" altLang="en-US" sz="2000" dirty="0"/>
              <a:t>创建调用有很好的安全性，</a:t>
            </a:r>
            <a:r>
              <a:rPr lang="en-US" altLang="zh-CN" sz="2000" dirty="0"/>
              <a:t>DLL</a:t>
            </a:r>
            <a:r>
              <a:rPr lang="zh-CN" altLang="en-US" sz="2000" dirty="0"/>
              <a:t>没有</a:t>
            </a:r>
          </a:p>
          <a:p>
            <a:pPr marL="457051" lvl="1" indent="0" latinLnBrk="1">
              <a:buNone/>
            </a:pPr>
            <a:r>
              <a:rPr lang="en-US" altLang="zh-CN" sz="2000" dirty="0"/>
              <a:t>4</a:t>
            </a:r>
            <a:r>
              <a:rPr lang="zh-CN" altLang="en-US" sz="2000" dirty="0"/>
              <a:t>、</a:t>
            </a:r>
            <a:r>
              <a:rPr lang="en-US" altLang="zh-CN" sz="2000" dirty="0"/>
              <a:t>COM</a:t>
            </a:r>
            <a:r>
              <a:rPr lang="zh-CN" altLang="en-US" sz="2000" dirty="0"/>
              <a:t>组件可轻松实现进程间调用，</a:t>
            </a:r>
            <a:r>
              <a:rPr lang="en-US" altLang="zh-CN" sz="2000" dirty="0"/>
              <a:t>DLL</a:t>
            </a:r>
            <a:r>
              <a:rPr lang="zh-CN" altLang="en-US" sz="2000" dirty="0"/>
              <a:t>很困难</a:t>
            </a:r>
          </a:p>
          <a:p>
            <a:pPr marL="457051" lvl="1" indent="0" latinLnBrk="1">
              <a:buNone/>
            </a:pPr>
            <a:r>
              <a:rPr lang="en-US" altLang="zh-CN" sz="2000" dirty="0"/>
              <a:t>5</a:t>
            </a:r>
            <a:r>
              <a:rPr lang="zh-CN" altLang="en-US" sz="2000" dirty="0"/>
              <a:t>、</a:t>
            </a:r>
            <a:r>
              <a:rPr lang="en-US" altLang="zh-CN" sz="2000" dirty="0"/>
              <a:t>COM</a:t>
            </a:r>
            <a:r>
              <a:rPr lang="zh-CN" altLang="en-US" sz="2000" dirty="0"/>
              <a:t>组件可轻松实现分布式调用，</a:t>
            </a:r>
            <a:r>
              <a:rPr lang="en-US" altLang="zh-CN" sz="2000" dirty="0"/>
              <a:t>DLL</a:t>
            </a:r>
            <a:r>
              <a:rPr lang="zh-CN" altLang="en-US" sz="2000" dirty="0"/>
              <a:t>不可能</a:t>
            </a:r>
          </a:p>
          <a:p>
            <a:pPr marL="457051" lvl="1" indent="0" latinLnBrk="1">
              <a:buNone/>
            </a:pPr>
            <a:r>
              <a:rPr lang="en-US" altLang="zh-CN" sz="2000" dirty="0"/>
              <a:t>6</a:t>
            </a:r>
            <a:r>
              <a:rPr lang="zh-CN" altLang="en-US" sz="2000" dirty="0"/>
              <a:t>、</a:t>
            </a:r>
            <a:r>
              <a:rPr lang="en-US" altLang="zh-CN" sz="2000" b="1" dirty="0">
                <a:solidFill>
                  <a:schemeClr val="accent5"/>
                </a:solidFill>
              </a:rPr>
              <a:t>COM</a:t>
            </a:r>
            <a:r>
              <a:rPr lang="zh-CN" altLang="en-US" sz="2000" b="1" dirty="0">
                <a:solidFill>
                  <a:schemeClr val="accent5"/>
                </a:solidFill>
              </a:rPr>
              <a:t>组件具有封装、继承、多态的面向对象特征，</a:t>
            </a:r>
            <a:r>
              <a:rPr lang="en-US" altLang="zh-CN" sz="2000" b="1" dirty="0">
                <a:solidFill>
                  <a:schemeClr val="accent5"/>
                </a:solidFill>
              </a:rPr>
              <a:t>DLL</a:t>
            </a:r>
            <a:r>
              <a:rPr lang="zh-CN" altLang="en-US" sz="2000" b="1" dirty="0">
                <a:solidFill>
                  <a:schemeClr val="accent5"/>
                </a:solidFill>
              </a:rPr>
              <a:t>只有封装</a:t>
            </a:r>
            <a:endParaRPr lang="zh-CN" altLang="en-US" sz="2000" dirty="0"/>
          </a:p>
          <a:p>
            <a:pPr marL="457051" lvl="1" indent="0" latinLnBrk="1">
              <a:buNone/>
            </a:pPr>
            <a:r>
              <a:rPr lang="en-US" altLang="zh-CN" sz="2000" dirty="0"/>
              <a:t>7</a:t>
            </a:r>
            <a:r>
              <a:rPr lang="zh-CN" altLang="en-US" sz="2000" dirty="0"/>
              <a:t>、在</a:t>
            </a:r>
            <a:r>
              <a:rPr lang="en-US" altLang="zh-CN" sz="2000" dirty="0"/>
              <a:t>COM</a:t>
            </a:r>
            <a:r>
              <a:rPr lang="zh-CN" altLang="en-US" sz="2000" dirty="0"/>
              <a:t>组件的基础上实现了大量功能：</a:t>
            </a:r>
            <a:r>
              <a:rPr lang="en-US" altLang="zh-CN" sz="2000" dirty="0"/>
              <a:t>ActiveX</a:t>
            </a:r>
            <a:r>
              <a:rPr lang="zh-CN" altLang="en-US" sz="2000" dirty="0"/>
              <a:t>，</a:t>
            </a:r>
            <a:r>
              <a:rPr lang="en-US" altLang="zh-CN" sz="2000" dirty="0"/>
              <a:t>OLE</a:t>
            </a:r>
            <a:r>
              <a:rPr lang="zh-CN" altLang="en-US" sz="2000" dirty="0"/>
              <a:t>等</a:t>
            </a:r>
          </a:p>
          <a:p>
            <a:pPr marL="0" indent="0">
              <a:buNone/>
            </a:pPr>
            <a:endParaRPr lang="zh-CN" altLang="en-US" dirty="0"/>
          </a:p>
        </p:txBody>
      </p:sp>
    </p:spTree>
    <p:extLst>
      <p:ext uri="{BB962C8B-B14F-4D97-AF65-F5344CB8AC3E}">
        <p14:creationId xmlns:p14="http://schemas.microsoft.com/office/powerpoint/2010/main" val="290648499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Microsoft's</a:t>
            </a:r>
            <a:r>
              <a:rPr lang="zh-CN" altLang="en-US" dirty="0"/>
              <a:t> </a:t>
            </a:r>
            <a:r>
              <a:rPr lang="en-US" altLang="zh-CN" dirty="0"/>
              <a:t>RPC</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Microsoft's implementation of RPC is compatible with the Open Software Foundation (OSF) Distributed Computing Environment (DCE) RPC.</a:t>
            </a:r>
          </a:p>
          <a:p>
            <a:r>
              <a:rPr lang="en-US" altLang="zh-CN" dirty="0"/>
              <a:t> Microsoft Remote Procedure Call (RPC) defines a powerful technology for creating distributed client/server programs. The RPC run-time stubs and libraries manage most of the processes relating to network protocols and communication.</a:t>
            </a:r>
          </a:p>
          <a:p>
            <a:pPr lvl="1"/>
            <a:r>
              <a:rPr lang="en-US" altLang="zh-CN" dirty="0"/>
              <a:t>You can configure RPC to use one or more transports, one or more name services, and one or more security servers. </a:t>
            </a:r>
          </a:p>
          <a:p>
            <a:pPr lvl="1"/>
            <a:r>
              <a:rPr lang="en-US" altLang="zh-CN" dirty="0"/>
              <a:t>Because Microsoft RPC is designed to work with multiple providers, you can choose the providers that work best for your network. </a:t>
            </a:r>
          </a:p>
          <a:p>
            <a:pPr lvl="1"/>
            <a:r>
              <a:rPr lang="en-US" altLang="zh-CN" dirty="0"/>
              <a:t> In addition to the RPC run-time libraries, Microsoft RPC includes the Interface Definition Language (IDL) and its compiler.</a:t>
            </a:r>
          </a:p>
          <a:p>
            <a:pPr lvl="1"/>
            <a:r>
              <a:rPr lang="en-US" altLang="zh-CN" dirty="0"/>
              <a:t>Although the IDL file is a standard part of RPC, Microsoft has enhanced it to extend its functionality to </a:t>
            </a:r>
            <a:r>
              <a:rPr lang="en-US" altLang="zh-CN" dirty="0">
                <a:solidFill>
                  <a:srgbClr val="FF0000"/>
                </a:solidFill>
              </a:rPr>
              <a:t>support custom COM interfaces</a:t>
            </a:r>
            <a:r>
              <a:rPr lang="en-US" altLang="zh-CN" dirty="0"/>
              <a:t>. </a:t>
            </a:r>
          </a:p>
        </p:txBody>
      </p:sp>
    </p:spTree>
    <p:extLst>
      <p:ext uri="{BB962C8B-B14F-4D97-AF65-F5344CB8AC3E}">
        <p14:creationId xmlns:p14="http://schemas.microsoft.com/office/powerpoint/2010/main" val="200384097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web API with ASP.NET Core</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https://docs.microsoft.com/en-us/aspnet/core/web-api/?view=aspnetcore-3.1</a:t>
            </a:r>
          </a:p>
          <a:p>
            <a:r>
              <a:rPr lang="en-US" altLang="zh-CN" dirty="0"/>
              <a:t> ASP.NET Core supports creating RESTful services, also known as web APIs, using C#. To handle requests, a web API uses controllers. Controllers in a web API are classes that derive from </a:t>
            </a:r>
            <a:r>
              <a:rPr lang="en-US" altLang="zh-CN" dirty="0" err="1"/>
              <a:t>ControllerBase</a:t>
            </a:r>
            <a:r>
              <a:rPr lang="en-US" altLang="zh-CN" dirty="0"/>
              <a:t>. This article shows how to use controllers for handling web API requests.</a:t>
            </a:r>
          </a:p>
          <a:p>
            <a:r>
              <a:rPr lang="en-US" altLang="zh-CN" dirty="0"/>
              <a:t> https://docs.microsoft.com/en-us/aspnet/core/tutorials/first-web-api?view=aspnetcore-3.1&amp;tabs=visual-studio</a:t>
            </a:r>
          </a:p>
          <a:p>
            <a:endParaRPr lang="en-US" altLang="zh-CN" dirty="0"/>
          </a:p>
        </p:txBody>
      </p:sp>
    </p:spTree>
    <p:extLst>
      <p:ext uri="{BB962C8B-B14F-4D97-AF65-F5344CB8AC3E}">
        <p14:creationId xmlns:p14="http://schemas.microsoft.com/office/powerpoint/2010/main" val="419219825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err="1"/>
              <a:t>gRPC</a:t>
            </a:r>
            <a:r>
              <a:rPr lang="en-US" altLang="zh-CN" dirty="0"/>
              <a:t> on .NET Core</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https://docs.microsoft.com/en-us/aspnet/core/grpc/?view=aspnetcore-3.1</a:t>
            </a:r>
          </a:p>
          <a:p>
            <a:r>
              <a:rPr lang="en-US" altLang="zh-CN" dirty="0"/>
              <a:t> The main benefits of </a:t>
            </a:r>
            <a:r>
              <a:rPr lang="en-US" altLang="zh-CN" dirty="0" err="1"/>
              <a:t>gRPC</a:t>
            </a:r>
            <a:r>
              <a:rPr lang="en-US" altLang="zh-CN" dirty="0"/>
              <a:t> are:</a:t>
            </a:r>
          </a:p>
          <a:p>
            <a:pPr lvl="1"/>
            <a:r>
              <a:rPr lang="en-US" altLang="zh-CN" dirty="0"/>
              <a:t>Modern, high-performance, lightweight RPC framework.</a:t>
            </a:r>
          </a:p>
          <a:p>
            <a:pPr lvl="1"/>
            <a:r>
              <a:rPr lang="en-US" altLang="zh-CN" dirty="0"/>
              <a:t>Contract-first API development, using Protocol Buffers by default, allowing for language agnostic implementations.</a:t>
            </a:r>
          </a:p>
          <a:p>
            <a:pPr lvl="1"/>
            <a:r>
              <a:rPr lang="en-US" altLang="zh-CN" dirty="0"/>
              <a:t>Tooling available for many languages to generate strongly-typed servers and clients.</a:t>
            </a:r>
          </a:p>
          <a:p>
            <a:pPr lvl="1"/>
            <a:r>
              <a:rPr lang="en-US" altLang="zh-CN" dirty="0"/>
              <a:t>Supports client, server, and bi-directional streaming calls.</a:t>
            </a:r>
          </a:p>
          <a:p>
            <a:pPr lvl="1"/>
            <a:r>
              <a:rPr lang="en-US" altLang="zh-CN" dirty="0"/>
              <a:t>Reduced network usage with </a:t>
            </a:r>
            <a:r>
              <a:rPr lang="en-US" altLang="zh-CN" dirty="0" err="1"/>
              <a:t>Protobuf</a:t>
            </a:r>
            <a:r>
              <a:rPr lang="en-US" altLang="zh-CN" dirty="0"/>
              <a:t> binary serialization.</a:t>
            </a:r>
          </a:p>
          <a:p>
            <a:r>
              <a:rPr lang="en-US" altLang="zh-CN" dirty="0"/>
              <a:t> These benefits make </a:t>
            </a:r>
            <a:r>
              <a:rPr lang="en-US" altLang="zh-CN" dirty="0" err="1"/>
              <a:t>gRPC</a:t>
            </a:r>
            <a:r>
              <a:rPr lang="en-US" altLang="zh-CN" dirty="0"/>
              <a:t> ideal for:</a:t>
            </a:r>
          </a:p>
          <a:p>
            <a:pPr lvl="1"/>
            <a:r>
              <a:rPr lang="en-US" altLang="zh-CN" dirty="0"/>
              <a:t>Lightweight </a:t>
            </a:r>
            <a:r>
              <a:rPr lang="en-US" altLang="zh-CN" dirty="0">
                <a:solidFill>
                  <a:srgbClr val="FF0000"/>
                </a:solidFill>
              </a:rPr>
              <a:t>microservices</a:t>
            </a:r>
            <a:r>
              <a:rPr lang="en-US" altLang="zh-CN" dirty="0"/>
              <a:t> where efficiency is critical.</a:t>
            </a:r>
          </a:p>
          <a:p>
            <a:pPr lvl="1"/>
            <a:r>
              <a:rPr lang="en-US" altLang="zh-CN" dirty="0"/>
              <a:t>Polyglot systems where </a:t>
            </a:r>
            <a:r>
              <a:rPr lang="en-US" altLang="zh-CN" dirty="0">
                <a:solidFill>
                  <a:srgbClr val="FF0000"/>
                </a:solidFill>
              </a:rPr>
              <a:t>multiple languages </a:t>
            </a:r>
            <a:r>
              <a:rPr lang="en-US" altLang="zh-CN" dirty="0"/>
              <a:t>are required for development.</a:t>
            </a:r>
          </a:p>
          <a:p>
            <a:pPr lvl="1"/>
            <a:r>
              <a:rPr lang="en-US" altLang="zh-CN" dirty="0"/>
              <a:t>Point-to-point </a:t>
            </a:r>
            <a:r>
              <a:rPr lang="en-US" altLang="zh-CN" dirty="0">
                <a:solidFill>
                  <a:srgbClr val="FF0000"/>
                </a:solidFill>
              </a:rPr>
              <a:t>real-time services </a:t>
            </a:r>
            <a:r>
              <a:rPr lang="en-US" altLang="zh-CN" dirty="0"/>
              <a:t>that need to handle streaming requests or responses.</a:t>
            </a:r>
          </a:p>
        </p:txBody>
      </p:sp>
      <p:sp>
        <p:nvSpPr>
          <p:cNvPr id="4" name="矩形 3">
            <a:extLst>
              <a:ext uri="{FF2B5EF4-FFF2-40B4-BE49-F238E27FC236}">
                <a16:creationId xmlns:a16="http://schemas.microsoft.com/office/drawing/2014/main" id="{3FDCA945-A961-46D5-89E0-4CF3F8C6F656}"/>
              </a:ext>
            </a:extLst>
          </p:cNvPr>
          <p:cNvSpPr/>
          <p:nvPr/>
        </p:nvSpPr>
        <p:spPr>
          <a:xfrm>
            <a:off x="7638049" y="1450380"/>
            <a:ext cx="3616246" cy="307777"/>
          </a:xfrm>
          <a:prstGeom prst="rect">
            <a:avLst/>
          </a:prstGeom>
        </p:spPr>
        <p:txBody>
          <a:bodyPr wrap="none">
            <a:spAutoFit/>
          </a:bodyPr>
          <a:lstStyle/>
          <a:p>
            <a:r>
              <a:rPr lang="en-US" altLang="zh-CN" dirty="0">
                <a:solidFill>
                  <a:srgbClr val="FF0000"/>
                </a:solidFill>
              </a:rPr>
              <a:t>https://developingdane.com/service-compare/</a:t>
            </a:r>
            <a:endParaRPr lang="zh-CN" altLang="en-US" dirty="0">
              <a:solidFill>
                <a:srgbClr val="FF0000"/>
              </a:solidFill>
            </a:endParaRPr>
          </a:p>
        </p:txBody>
      </p:sp>
    </p:spTree>
    <p:extLst>
      <p:ext uri="{BB962C8B-B14F-4D97-AF65-F5344CB8AC3E}">
        <p14:creationId xmlns:p14="http://schemas.microsoft.com/office/powerpoint/2010/main" val="388383604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err="1"/>
              <a:t>gRPC</a:t>
            </a:r>
            <a:r>
              <a:rPr lang="en-US" altLang="zh-CN" dirty="0"/>
              <a:t>, </a:t>
            </a:r>
            <a:r>
              <a:rPr lang="en-US" altLang="zh-CN" dirty="0" err="1"/>
              <a:t>softC</a:t>
            </a:r>
            <a:r>
              <a:rPr lang="en-US" altLang="zh-CN" dirty="0"/>
              <a:t> ICE, </a:t>
            </a:r>
            <a:r>
              <a:rPr lang="en-US" altLang="zh-CN" dirty="0" err="1"/>
              <a:t>HProse</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https://blog.csdn.net/weixin_43943747/article/details/108943324</a:t>
            </a:r>
          </a:p>
          <a:p>
            <a:r>
              <a:rPr lang="en-US" altLang="zh-CN" dirty="0"/>
              <a:t> http://www.blogjava.net/paulwong/archive/2015/11/13/428186.html</a:t>
            </a:r>
          </a:p>
          <a:p>
            <a:pPr lvl="1"/>
            <a:r>
              <a:rPr lang="en-US" altLang="zh-CN" dirty="0"/>
              <a:t>ICE </a:t>
            </a:r>
            <a:r>
              <a:rPr lang="zh-CN" altLang="en-US" dirty="0"/>
              <a:t>几乎暴击吊打各竞争对手</a:t>
            </a:r>
            <a:endParaRPr lang="en-US" altLang="zh-CN" dirty="0"/>
          </a:p>
          <a:p>
            <a:pPr lvl="1"/>
            <a:r>
              <a:rPr lang="en-US" altLang="zh-CN" dirty="0"/>
              <a:t>ICE </a:t>
            </a:r>
            <a:r>
              <a:rPr lang="zh-CN" altLang="en-US" dirty="0"/>
              <a:t>被迫开源但小众，市场逐步被 </a:t>
            </a:r>
            <a:r>
              <a:rPr lang="en-US" altLang="zh-CN" dirty="0" err="1"/>
              <a:t>gRPC</a:t>
            </a:r>
            <a:r>
              <a:rPr lang="en-US" altLang="zh-CN" dirty="0"/>
              <a:t> </a:t>
            </a:r>
            <a:r>
              <a:rPr lang="zh-CN" altLang="en-US" dirty="0"/>
              <a:t>蚕食</a:t>
            </a:r>
            <a:endParaRPr lang="en-US" altLang="zh-CN" dirty="0"/>
          </a:p>
          <a:p>
            <a:r>
              <a:rPr lang="en-US" altLang="zh-CN" dirty="0"/>
              <a:t> ICE </a:t>
            </a:r>
            <a:r>
              <a:rPr lang="zh-CN" altLang="en-US" dirty="0"/>
              <a:t>支持实时访问</a:t>
            </a:r>
            <a:endParaRPr lang="en-US" altLang="zh-CN" dirty="0"/>
          </a:p>
          <a:p>
            <a:r>
              <a:rPr lang="en-US" altLang="zh-CN" dirty="0"/>
              <a:t> </a:t>
            </a:r>
            <a:r>
              <a:rPr lang="zh-CN" altLang="en-US" dirty="0"/>
              <a:t>国产 </a:t>
            </a:r>
            <a:r>
              <a:rPr lang="en-US" altLang="zh-CN" dirty="0" err="1"/>
              <a:t>HProse</a:t>
            </a:r>
            <a:r>
              <a:rPr lang="en-US" altLang="zh-CN" dirty="0"/>
              <a:t> </a:t>
            </a:r>
            <a:r>
              <a:rPr lang="zh-CN" altLang="en-US" dirty="0"/>
              <a:t>好用易用发展势头凶猛，需遵从国际标准化组织规范才能走向世界，如果封闭不能与国际上其它迅猛发展的技术互操作则与开放的时代潮流不符</a:t>
            </a:r>
            <a:endParaRPr lang="en-US" altLang="zh-CN" dirty="0"/>
          </a:p>
        </p:txBody>
      </p:sp>
    </p:spTree>
    <p:extLst>
      <p:ext uri="{BB962C8B-B14F-4D97-AF65-F5344CB8AC3E}">
        <p14:creationId xmlns:p14="http://schemas.microsoft.com/office/powerpoint/2010/main" val="399312245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974856" y="3628664"/>
            <a:ext cx="11137900" cy="720725"/>
          </a:xfrm>
        </p:spPr>
        <p:txBody>
          <a:bodyPr>
            <a:noAutofit/>
          </a:bodyPr>
          <a:lstStyle/>
          <a:p>
            <a:pPr lvl="0"/>
            <a:r>
              <a:rPr lang="en-US" altLang="zh-CN" sz="6000" dirty="0">
                <a:solidFill>
                  <a:schemeClr val="accent2">
                    <a:lumMod val="75000"/>
                  </a:schemeClr>
                </a:solidFill>
                <a:latin typeface="Arial Black" panose="020B0A04020102020204" pitchFamily="34" charset="0"/>
              </a:rPr>
              <a:t>THANK YOU !</a:t>
            </a:r>
            <a:endParaRPr lang="zh-CN" altLang="en-US" sz="6000" dirty="0">
              <a:solidFill>
                <a:schemeClr val="accent2">
                  <a:lumMod val="75000"/>
                </a:schemeClr>
              </a:solidFill>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7999394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0" y="444500"/>
            <a:ext cx="5788025" cy="727075"/>
          </a:xfrm>
        </p:spPr>
        <p:txBody>
          <a:bodyPr>
            <a:normAutofit/>
          </a:bodyPr>
          <a:lstStyle/>
          <a:p>
            <a:pPr eaLnBrk="1" hangingPunct="1"/>
            <a:r>
              <a:rPr lang="zh-CN" altLang="en-US" dirty="0"/>
              <a:t>上机练习作业</a:t>
            </a:r>
          </a:p>
        </p:txBody>
      </p:sp>
      <p:sp>
        <p:nvSpPr>
          <p:cNvPr id="24580" name="Rectangle 3"/>
          <p:cNvSpPr>
            <a:spLocks noGrp="1" noChangeArrowheads="1"/>
          </p:cNvSpPr>
          <p:nvPr>
            <p:ph type="body" idx="4294967295"/>
          </p:nvPr>
        </p:nvSpPr>
        <p:spPr>
          <a:xfrm>
            <a:off x="1339850" y="1171575"/>
            <a:ext cx="10852150" cy="5686425"/>
          </a:xfrm>
          <a:prstGeom prst="rect">
            <a:avLst/>
          </a:prstGeom>
        </p:spPr>
        <p:txBody>
          <a:bodyPr>
            <a:normAutofit/>
          </a:bodyPr>
          <a:lstStyle/>
          <a:p>
            <a:pPr eaLnBrk="1" hangingPunct="1"/>
            <a:r>
              <a:rPr lang="zh-CN" altLang="en-US" sz="2400" dirty="0">
                <a:latin typeface="微软雅黑" panose="020B0503020204020204" pitchFamily="34" charset="-122"/>
                <a:ea typeface="微软雅黑" panose="020B0503020204020204" pitchFamily="34" charset="-122"/>
              </a:rPr>
              <a:t>创建自定义</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对象</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定义</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组件接口</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实现</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调用</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a:t>
            </a:r>
            <a:endParaRPr lang="en-US" altLang="zh-CN" sz="2200" dirty="0">
              <a:latin typeface="微软雅黑" panose="020B0503020204020204" pitchFamily="34" charset="-122"/>
              <a:ea typeface="微软雅黑" panose="020B0503020204020204" pitchFamily="34" charset="-122"/>
            </a:endParaRP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word</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t>1. </a:t>
            </a:r>
            <a:r>
              <a:rPr lang="zh-CN" altLang="en-US" sz="2200" dirty="0"/>
              <a:t>添加新的章节，并添加参考文献部分。</a:t>
            </a:r>
            <a:endParaRPr lang="en-US" altLang="zh-CN" sz="2200" dirty="0"/>
          </a:p>
          <a:p>
            <a:pPr lvl="1"/>
            <a:r>
              <a:rPr lang="en-US" altLang="zh-CN" sz="2200" dirty="0"/>
              <a:t>2. </a:t>
            </a:r>
            <a:r>
              <a:rPr lang="zh-CN" altLang="en-US" sz="2200" dirty="0"/>
              <a:t>实现在文档中添加艺术字。</a:t>
            </a:r>
          </a:p>
          <a:p>
            <a:pPr lvl="1"/>
            <a:r>
              <a:rPr lang="en-US" altLang="zh-CN" sz="2200" dirty="0"/>
              <a:t>3. </a:t>
            </a:r>
            <a:r>
              <a:rPr lang="zh-CN" altLang="en-US" sz="2200" dirty="0"/>
              <a:t>向每小节页眉添加文本信息。</a:t>
            </a: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excel</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编写一个窗体应用程序，将给定</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表格中信息显示到窗体界面。</a:t>
            </a:r>
          </a:p>
          <a:p>
            <a:pPr lvl="1"/>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编写功能设置</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表格的边框为黑实线。</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向</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文档中添加图表</a:t>
            </a:r>
            <a:endParaRPr lang="en-US" altLang="zh-CN" sz="2200" dirty="0">
              <a:latin typeface="微软雅黑" panose="020B0503020204020204" pitchFamily="34" charset="-122"/>
              <a:ea typeface="微软雅黑" panose="020B0503020204020204" pitchFamily="34" charset="-122"/>
            </a:endParaRPr>
          </a:p>
          <a:p>
            <a:pPr eaLnBrk="1" hangingPunct="1"/>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2337595"/>
      </p:ext>
    </p:extLst>
  </p:cSld>
  <p:clrMapOvr>
    <a:masterClrMapping/>
  </p:clrMapOvr>
</p:sld>
</file>

<file path=ppt/theme/theme1.xml><?xml version="1.0" encoding="utf-8"?>
<a:theme xmlns:a="http://schemas.openxmlformats.org/drawingml/2006/main" name="自定义设计方案">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橙色">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8454</TotalTime>
  <Words>6754</Words>
  <Application>Microsoft Office PowerPoint</Application>
  <PresentationFormat>宽屏</PresentationFormat>
  <Paragraphs>713</Paragraphs>
  <Slides>95</Slides>
  <Notes>22</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95</vt:i4>
      </vt:variant>
    </vt:vector>
  </HeadingPairs>
  <TitlesOfParts>
    <vt:vector size="109" baseType="lpstr">
      <vt:lpstr>宋体</vt:lpstr>
      <vt:lpstr>微软雅黑</vt:lpstr>
      <vt:lpstr>新宋体</vt:lpstr>
      <vt:lpstr>Arial</vt:lpstr>
      <vt:lpstr>Arial Black</vt:lpstr>
      <vt:lpstr>Calibri</vt:lpstr>
      <vt:lpstr>Calibri Light</vt:lpstr>
      <vt:lpstr>Cascadia Mono</vt:lpstr>
      <vt:lpstr>Consolas</vt:lpstr>
      <vt:lpstr>Tahoma</vt:lpstr>
      <vt:lpstr>Wingdings</vt:lpstr>
      <vt:lpstr>Wingdings 3</vt:lpstr>
      <vt:lpstr>自定义设计方案</vt:lpstr>
      <vt:lpstr>2_蓝色互联网</vt:lpstr>
      <vt:lpstr>PowerPoint 演示文稿</vt:lpstr>
      <vt:lpstr>outlines</vt:lpstr>
      <vt:lpstr>COM - brief introduction</vt:lpstr>
      <vt:lpstr>COM方法</vt:lpstr>
      <vt:lpstr>COM组件是什么？</vt:lpstr>
      <vt:lpstr>COM组件不是什么？</vt:lpstr>
      <vt:lpstr>What is interface ？</vt:lpstr>
      <vt:lpstr>接口是如何实现的？</vt:lpstr>
      <vt:lpstr>COM是DLL吗？</vt:lpstr>
      <vt:lpstr>COM与DLL区别</vt:lpstr>
      <vt:lpstr>ActiveX、OLE、COM之间的关系</vt:lpstr>
      <vt:lpstr>COM和ActiveX区别</vt:lpstr>
      <vt:lpstr>COM的注册</vt:lpstr>
      <vt:lpstr>outlines</vt:lpstr>
      <vt:lpstr>COM实例-接口定义</vt:lpstr>
      <vt:lpstr>COM实例-接口实现1</vt:lpstr>
      <vt:lpstr>COM实例-接口实现2</vt:lpstr>
      <vt:lpstr>COM实例-创建com接口对象</vt:lpstr>
      <vt:lpstr>COM实例-调用COM对象</vt:lpstr>
      <vt:lpstr>outlines</vt:lpstr>
      <vt:lpstr>COM技术与Office对象简介</vt:lpstr>
      <vt:lpstr>Word对象模型概述</vt:lpstr>
      <vt:lpstr>Application对象</vt:lpstr>
      <vt:lpstr> Document 对象</vt:lpstr>
      <vt:lpstr>Selection对象</vt:lpstr>
      <vt:lpstr>Paragraph 对象</vt:lpstr>
      <vt:lpstr>Range对象</vt:lpstr>
      <vt:lpstr>Section对象</vt:lpstr>
      <vt:lpstr>Bookmark对象</vt:lpstr>
      <vt:lpstr>outlines</vt:lpstr>
      <vt:lpstr>COM操作Word流程与实例 </vt:lpstr>
      <vt:lpstr>安装office产品</vt:lpstr>
      <vt:lpstr>程序添加word对象引用</vt:lpstr>
      <vt:lpstr>C++程序添加word对象引用</vt:lpstr>
      <vt:lpstr>PowerPoint 演示文稿</vt:lpstr>
      <vt:lpstr>COM产品版本区别</vt:lpstr>
      <vt:lpstr>程序添加word命名空间</vt:lpstr>
      <vt:lpstr>COM中对象方法使用特色</vt:lpstr>
      <vt:lpstr>Word对象操作方法</vt:lpstr>
      <vt:lpstr>word任务-新建文档</vt:lpstr>
      <vt:lpstr>创建一个word文档</vt:lpstr>
      <vt:lpstr>以给定文件名保存word文档</vt:lpstr>
      <vt:lpstr>打开一个word文档</vt:lpstr>
      <vt:lpstr>在 Word 文档中插入文本</vt:lpstr>
      <vt:lpstr>word任务-定义Range</vt:lpstr>
      <vt:lpstr>在 Word 文档中插入文本</vt:lpstr>
      <vt:lpstr>word任务-在文档中搜索和替换文本</vt:lpstr>
      <vt:lpstr>示例程序-模拟word论文制作</vt:lpstr>
      <vt:lpstr>PowerPoint 演示文稿</vt:lpstr>
      <vt:lpstr>使用 TypeText 插入文本</vt:lpstr>
      <vt:lpstr>使用 TypeText 插入文本</vt:lpstr>
      <vt:lpstr>设置文本格式</vt:lpstr>
      <vt:lpstr>设置文本格式</vt:lpstr>
      <vt:lpstr>段落格式</vt:lpstr>
      <vt:lpstr>设置标题</vt:lpstr>
      <vt:lpstr>插入目录</vt:lpstr>
      <vt:lpstr>文档页控制符</vt:lpstr>
      <vt:lpstr>插入小节类型与下一页区别</vt:lpstr>
      <vt:lpstr>文档页眉页脚设置</vt:lpstr>
      <vt:lpstr>插入页码</vt:lpstr>
      <vt:lpstr>文档中的 Word 表格</vt:lpstr>
      <vt:lpstr>Word中插入图片InlineShapes.AddPicture</vt:lpstr>
      <vt:lpstr>Word对象的结束和释放</vt:lpstr>
      <vt:lpstr>程序运行演示</vt:lpstr>
      <vt:lpstr>程序调试中的问题</vt:lpstr>
      <vt:lpstr>outlines</vt:lpstr>
      <vt:lpstr>Excel对象模型</vt:lpstr>
      <vt:lpstr>Application对象</vt:lpstr>
      <vt:lpstr>Workbooks工作簿</vt:lpstr>
      <vt:lpstr>Workbooks工作簿</vt:lpstr>
      <vt:lpstr>新建WorkBook</vt:lpstr>
      <vt:lpstr>Worksheet工作表</vt:lpstr>
      <vt:lpstr>Worksheet工作表</vt:lpstr>
      <vt:lpstr>引用Worksheets</vt:lpstr>
      <vt:lpstr>Range对象 </vt:lpstr>
      <vt:lpstr>Range对象 </vt:lpstr>
      <vt:lpstr>引用单元格范围</vt:lpstr>
      <vt:lpstr>Charts图表</vt:lpstr>
      <vt:lpstr>WorksheetFunction对象 </vt:lpstr>
      <vt:lpstr>程序添加Excel对象引用</vt:lpstr>
      <vt:lpstr>示例程序-读写Excel</vt:lpstr>
      <vt:lpstr>插入图表</vt:lpstr>
      <vt:lpstr>插入图表</vt:lpstr>
      <vt:lpstr>outlines</vt:lpstr>
      <vt:lpstr>云计算的时代如何在云上使用COM</vt:lpstr>
      <vt:lpstr>DCOM</vt:lpstr>
      <vt:lpstr>Microsoft's COM vs OMG's CORBA</vt:lpstr>
      <vt:lpstr>Microsoft's COM vs OMG's CORBA</vt:lpstr>
      <vt:lpstr>Microsoft's COM vs OMG's CORBA</vt:lpstr>
      <vt:lpstr>Microsoft's RPC</vt:lpstr>
      <vt:lpstr>web API with ASP.NET Core</vt:lpstr>
      <vt:lpstr>gRPC on .NET Core</vt:lpstr>
      <vt:lpstr>gRPC, softC ICE, HProse</vt:lpstr>
      <vt:lpstr>THANK YOU !</vt:lpstr>
      <vt:lpstr>上机练习作业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419</cp:revision>
  <dcterms:created xsi:type="dcterms:W3CDTF">2014-12-05T07:09:50Z</dcterms:created>
  <dcterms:modified xsi:type="dcterms:W3CDTF">2023-10-18T07:59:59Z</dcterms:modified>
</cp:coreProperties>
</file>