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702" r:id="rId2"/>
  </p:sldMasterIdLst>
  <p:notesMasterIdLst>
    <p:notesMasterId r:id="rId56"/>
  </p:notesMasterIdLst>
  <p:sldIdLst>
    <p:sldId id="256" r:id="rId3"/>
    <p:sldId id="376" r:id="rId4"/>
    <p:sldId id="316" r:id="rId5"/>
    <p:sldId id="317" r:id="rId6"/>
    <p:sldId id="320" r:id="rId7"/>
    <p:sldId id="322" r:id="rId8"/>
    <p:sldId id="321" r:id="rId9"/>
    <p:sldId id="323" r:id="rId10"/>
    <p:sldId id="324" r:id="rId11"/>
    <p:sldId id="325" r:id="rId12"/>
    <p:sldId id="326" r:id="rId13"/>
    <p:sldId id="373" r:id="rId14"/>
    <p:sldId id="436" r:id="rId15"/>
    <p:sldId id="374" r:id="rId16"/>
    <p:sldId id="456" r:id="rId17"/>
    <p:sldId id="327" r:id="rId18"/>
    <p:sldId id="328" r:id="rId19"/>
    <p:sldId id="318" r:id="rId20"/>
    <p:sldId id="375" r:id="rId21"/>
    <p:sldId id="457" r:id="rId22"/>
    <p:sldId id="329" r:id="rId23"/>
    <p:sldId id="330" r:id="rId24"/>
    <p:sldId id="343" r:id="rId25"/>
    <p:sldId id="344" r:id="rId26"/>
    <p:sldId id="345" r:id="rId27"/>
    <p:sldId id="346" r:id="rId28"/>
    <p:sldId id="347" r:id="rId29"/>
    <p:sldId id="458" r:id="rId30"/>
    <p:sldId id="348" r:id="rId31"/>
    <p:sldId id="349" r:id="rId32"/>
    <p:sldId id="357" r:id="rId33"/>
    <p:sldId id="358" r:id="rId34"/>
    <p:sldId id="359" r:id="rId35"/>
    <p:sldId id="360" r:id="rId36"/>
    <p:sldId id="460" r:id="rId37"/>
    <p:sldId id="461" r:id="rId38"/>
    <p:sldId id="350" r:id="rId39"/>
    <p:sldId id="351" r:id="rId40"/>
    <p:sldId id="352" r:id="rId41"/>
    <p:sldId id="355" r:id="rId42"/>
    <p:sldId id="353" r:id="rId43"/>
    <p:sldId id="354" r:id="rId44"/>
    <p:sldId id="459" r:id="rId45"/>
    <p:sldId id="363" r:id="rId46"/>
    <p:sldId id="364" r:id="rId47"/>
    <p:sldId id="365" r:id="rId48"/>
    <p:sldId id="366" r:id="rId49"/>
    <p:sldId id="367" r:id="rId50"/>
    <p:sldId id="368" r:id="rId51"/>
    <p:sldId id="370" r:id="rId52"/>
    <p:sldId id="372" r:id="rId53"/>
    <p:sldId id="455" r:id="rId54"/>
    <p:sldId id="371" r:id="rId55"/>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31" autoAdjust="0"/>
    <p:restoredTop sz="84916" autoAdjust="0"/>
  </p:normalViewPr>
  <p:slideViewPr>
    <p:cSldViewPr snapToGrid="0">
      <p:cViewPr varScale="1">
        <p:scale>
          <a:sx n="142" d="100"/>
          <a:sy n="142" d="100"/>
        </p:scale>
        <p:origin x="3438" y="126"/>
      </p:cViewPr>
      <p:guideLst/>
    </p:cSldViewPr>
  </p:slideViewPr>
  <p:notesTextViewPr>
    <p:cViewPr>
      <p:scale>
        <a:sx n="125" d="100"/>
        <a:sy n="125" d="100"/>
      </p:scale>
      <p:origin x="0" y="0"/>
    </p:cViewPr>
  </p:notesText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6.2 DLL</a:t>
          </a:r>
          <a:r>
            <a:rPr lang="zh-CN" altLang="en-US" sz="2800" dirty="0">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6.1 </a:t>
          </a:r>
          <a:r>
            <a:rPr lang="zh-CN" altLang="en-US" sz="2800" dirty="0">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6.2 DLL</a:t>
          </a:r>
          <a:r>
            <a:rPr lang="zh-CN" altLang="en-US" sz="2800" dirty="0">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6.4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6.1 </a:t>
          </a:r>
          <a:r>
            <a:rPr lang="zh-CN" altLang="en-US" sz="2800" kern="1200" dirty="0">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6.2 DLL</a:t>
          </a:r>
          <a:r>
            <a:rPr lang="zh-CN" altLang="en-US" sz="2800" kern="1200" dirty="0">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6.2 DLL</a:t>
          </a:r>
          <a:r>
            <a:rPr lang="zh-CN" altLang="en-US" sz="2800" kern="1200" dirty="0">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6.4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2023/11/16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dotnet/framework/interop/default-marshaling-behavior#default-marshaling-for-value-types"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551948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21</a:t>
            </a:fld>
            <a:endParaRPr lang="zh-CN" altLang="en-US"/>
          </a:p>
        </p:txBody>
      </p:sp>
    </p:spTree>
    <p:extLst>
      <p:ext uri="{BB962C8B-B14F-4D97-AF65-F5344CB8AC3E}">
        <p14:creationId xmlns:p14="http://schemas.microsoft.com/office/powerpoint/2010/main" val="3370999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https://www.cnblogs.com/wangliu/p/3876672.html</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23</a:t>
            </a:fld>
            <a:endParaRPr lang="zh-CN" altLang="en-US"/>
          </a:p>
        </p:txBody>
      </p:sp>
    </p:spTree>
    <p:extLst>
      <p:ext uri="{BB962C8B-B14F-4D97-AF65-F5344CB8AC3E}">
        <p14:creationId xmlns:p14="http://schemas.microsoft.com/office/powerpoint/2010/main" val="2788496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25</a:t>
            </a:fld>
            <a:endParaRPr lang="zh-CN" altLang="en-US"/>
          </a:p>
        </p:txBody>
      </p:sp>
    </p:spTree>
    <p:extLst>
      <p:ext uri="{BB962C8B-B14F-4D97-AF65-F5344CB8AC3E}">
        <p14:creationId xmlns:p14="http://schemas.microsoft.com/office/powerpoint/2010/main" val="3621010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https://learn.microsoft.com/en-us/cpp/build/walkthrough-creating-and-using-a-dynamic-link-library-cpp?view=msvc-170</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27</a:t>
            </a:fld>
            <a:endParaRPr lang="zh-CN" altLang="en-US"/>
          </a:p>
        </p:txBody>
      </p:sp>
    </p:spTree>
    <p:extLst>
      <p:ext uri="{BB962C8B-B14F-4D97-AF65-F5344CB8AC3E}">
        <p14:creationId xmlns:p14="http://schemas.microsoft.com/office/powerpoint/2010/main" val="2663729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29</a:t>
            </a:fld>
            <a:endParaRPr lang="zh-CN" altLang="en-US"/>
          </a:p>
        </p:txBody>
      </p:sp>
    </p:spTree>
    <p:extLst>
      <p:ext uri="{BB962C8B-B14F-4D97-AF65-F5344CB8AC3E}">
        <p14:creationId xmlns:p14="http://schemas.microsoft.com/office/powerpoint/2010/main" val="159064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packing/unpacking of parameters and return values across the COM apartments is called Marshalling(</a:t>
            </a:r>
            <a:r>
              <a:rPr lang="zh-CN" altLang="en-US" dirty="0"/>
              <a:t>封送</a:t>
            </a:r>
            <a:r>
              <a:rPr lang="en-US" altLang="zh-CN" dirty="0"/>
              <a:t>).</a:t>
            </a:r>
          </a:p>
          <a:p>
            <a:r>
              <a:rPr lang="en-US" altLang="zh-CN" dirty="0"/>
              <a:t>https://docs.microsoft.com/en-us/dotnet/framework/interop/consuming-unmanaged-dll-functions</a:t>
            </a:r>
          </a:p>
          <a:p>
            <a:r>
              <a:rPr lang="en-US" altLang="zh-CN" dirty="0"/>
              <a:t>platform invoke(</a:t>
            </a:r>
            <a:r>
              <a:rPr lang="zh-CN" altLang="en-US" dirty="0"/>
              <a:t>平台调用</a:t>
            </a:r>
            <a:r>
              <a:rPr lang="en-US" altLang="zh-CN" dirty="0"/>
              <a:t>):</a:t>
            </a:r>
          </a:p>
          <a:p>
            <a:r>
              <a:rPr lang="zh-CN" altLang="en-US" sz="1200" b="0" i="0" kern="1200" dirty="0">
                <a:solidFill>
                  <a:schemeClr val="tx1"/>
                </a:solidFill>
                <a:effectLst/>
                <a:latin typeface="+mn-lt"/>
                <a:ea typeface="+mn-ea"/>
                <a:cs typeface="+mn-cs"/>
              </a:rPr>
              <a:t>平台调用调用非托管函数时，将执行以下操作序列：</a:t>
            </a:r>
          </a:p>
          <a:p>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定位包含函数的 </a:t>
            </a:r>
            <a:r>
              <a:rPr lang="en-US" altLang="zh-CN" sz="1200" b="0" i="0" kern="1200" dirty="0">
                <a:solidFill>
                  <a:schemeClr val="tx1"/>
                </a:solidFill>
                <a:effectLst/>
                <a:latin typeface="+mn-lt"/>
                <a:ea typeface="+mn-ea"/>
                <a:cs typeface="+mn-cs"/>
              </a:rPr>
              <a:t>DLL</a:t>
            </a:r>
            <a:r>
              <a:rPr lang="zh-CN" altLang="en-US"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将 </a:t>
            </a:r>
            <a:r>
              <a:rPr lang="en-US" altLang="zh-CN" sz="1200" b="0" i="0" kern="1200" dirty="0">
                <a:solidFill>
                  <a:schemeClr val="tx1"/>
                </a:solidFill>
                <a:effectLst/>
                <a:latin typeface="+mn-lt"/>
                <a:ea typeface="+mn-ea"/>
                <a:cs typeface="+mn-cs"/>
              </a:rPr>
              <a:t>DLL </a:t>
            </a:r>
            <a:r>
              <a:rPr lang="zh-CN" altLang="en-US" sz="1200" b="0" i="0" kern="1200" dirty="0">
                <a:solidFill>
                  <a:schemeClr val="tx1"/>
                </a:solidFill>
                <a:effectLst/>
                <a:latin typeface="+mn-lt"/>
                <a:ea typeface="+mn-ea"/>
                <a:cs typeface="+mn-cs"/>
              </a:rPr>
              <a:t>加载到内存中。</a:t>
            </a:r>
          </a:p>
          <a:p>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在内存中定位函数的地址并将其参数推送到堆栈上，从而根据需要封送</a:t>
            </a:r>
            <a:r>
              <a:rPr lang="en-US" altLang="zh-CN" sz="1200" b="0" i="0" kern="1200" dirty="0">
                <a:solidFill>
                  <a:schemeClr val="tx1"/>
                </a:solidFill>
                <a:effectLst/>
                <a:latin typeface="+mn-lt"/>
                <a:ea typeface="+mn-ea"/>
                <a:cs typeface="+mn-cs"/>
              </a:rPr>
              <a:t>(marshaling)</a:t>
            </a:r>
            <a:r>
              <a:rPr lang="zh-CN" altLang="en-US" sz="1200" b="0" i="0" kern="1200" dirty="0">
                <a:solidFill>
                  <a:schemeClr val="tx1"/>
                </a:solidFill>
                <a:effectLst/>
                <a:latin typeface="+mn-lt"/>
                <a:ea typeface="+mn-ea"/>
                <a:cs typeface="+mn-cs"/>
              </a:rPr>
              <a:t>数据。</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4. </a:t>
            </a:r>
            <a:r>
              <a:rPr lang="zh-CN" altLang="en-US" sz="1200" b="0" i="0" kern="1200" dirty="0">
                <a:solidFill>
                  <a:schemeClr val="tx1"/>
                </a:solidFill>
                <a:effectLst/>
                <a:latin typeface="+mn-lt"/>
                <a:ea typeface="+mn-ea"/>
                <a:cs typeface="+mn-cs"/>
              </a:rPr>
              <a:t>将控制转移到非托管函数。</a:t>
            </a:r>
          </a:p>
          <a:p>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3867714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DllImport</a:t>
            </a:r>
            <a:r>
              <a:rPr lang="en-US" altLang="zh-CN" dirty="0"/>
              <a:t>("XORDll.dll",</a:t>
            </a:r>
          </a:p>
          <a:p>
            <a:r>
              <a:rPr lang="en-US" altLang="zh-CN" dirty="0"/>
              <a:t>            </a:t>
            </a:r>
            <a:r>
              <a:rPr lang="en-US" altLang="zh-CN" dirty="0" err="1"/>
              <a:t>EntryPoint</a:t>
            </a:r>
            <a:r>
              <a:rPr lang="en-US" altLang="zh-CN" dirty="0"/>
              <a:t> = "</a:t>
            </a:r>
            <a:r>
              <a:rPr lang="en-US" altLang="zh-CN" dirty="0" err="1"/>
              <a:t>OutEncrypt</a:t>
            </a:r>
            <a:r>
              <a:rPr lang="en-US" altLang="zh-CN" dirty="0"/>
              <a:t>",</a:t>
            </a:r>
          </a:p>
          <a:p>
            <a:r>
              <a:rPr lang="en-US" altLang="zh-CN" dirty="0"/>
              <a:t>            </a:t>
            </a:r>
            <a:r>
              <a:rPr lang="en-US" altLang="zh-CN" dirty="0" err="1"/>
              <a:t>CharSet</a:t>
            </a:r>
            <a:r>
              <a:rPr lang="en-US" altLang="zh-CN" dirty="0"/>
              <a:t> = </a:t>
            </a:r>
            <a:r>
              <a:rPr lang="en-US" altLang="zh-CN" dirty="0" err="1"/>
              <a:t>CharSet.Ansi</a:t>
            </a:r>
            <a:r>
              <a:rPr lang="en-US" altLang="zh-CN" dirty="0"/>
              <a:t>,</a:t>
            </a:r>
          </a:p>
          <a:p>
            <a:r>
              <a:rPr lang="en-US" altLang="zh-CN" dirty="0"/>
              <a:t>            </a:t>
            </a:r>
            <a:r>
              <a:rPr lang="en-US" altLang="zh-CN" dirty="0" err="1"/>
              <a:t>CallingConvention</a:t>
            </a:r>
            <a:r>
              <a:rPr lang="en-US" altLang="zh-CN" dirty="0"/>
              <a:t> = </a:t>
            </a:r>
            <a:r>
              <a:rPr lang="en-US" altLang="zh-CN" dirty="0" err="1"/>
              <a:t>CallingConvention.StdCall</a:t>
            </a:r>
            <a:r>
              <a:rPr lang="en-US" altLang="zh-CN" dirty="0"/>
              <a:t>)  </a:t>
            </a:r>
          </a:p>
          <a:p>
            <a:r>
              <a:rPr lang="en-US" altLang="zh-CN" dirty="0"/>
              <a:t>         ]</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37</a:t>
            </a:fld>
            <a:endParaRPr lang="zh-CN" altLang="en-US"/>
          </a:p>
        </p:txBody>
      </p:sp>
    </p:spTree>
    <p:extLst>
      <p:ext uri="{BB962C8B-B14F-4D97-AF65-F5344CB8AC3E}">
        <p14:creationId xmlns:p14="http://schemas.microsoft.com/office/powerpoint/2010/main" val="4182220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https://docs.microsoft.com/en-us/dotnet/framework/interop/blittable-and-non-blittable-types?redirectedfrom=MSDN</a:t>
            </a:r>
          </a:p>
          <a:p>
            <a:endParaRPr lang="en-US" altLang="zh-CN" dirty="0"/>
          </a:p>
          <a:p>
            <a:r>
              <a:rPr lang="en-US" altLang="zh-CN" sz="1200" b="0" i="0" kern="1200" dirty="0">
                <a:solidFill>
                  <a:schemeClr val="tx1"/>
                </a:solidFill>
                <a:effectLst/>
                <a:latin typeface="+mn-lt"/>
                <a:ea typeface="+mn-ea"/>
                <a:cs typeface="+mn-cs"/>
              </a:rPr>
              <a:t>Most data types have a common representation in both managed and unmanaged memory and do not require special handling by the interop </a:t>
            </a:r>
            <a:r>
              <a:rPr lang="en-US" altLang="zh-CN" sz="1200" b="0" i="0" kern="1200" dirty="0" err="1">
                <a:solidFill>
                  <a:schemeClr val="tx1"/>
                </a:solidFill>
                <a:effectLst/>
                <a:latin typeface="+mn-lt"/>
                <a:ea typeface="+mn-ea"/>
                <a:cs typeface="+mn-cs"/>
              </a:rPr>
              <a:t>marshaler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封送器</a:t>
            </a:r>
            <a:r>
              <a:rPr lang="en-US" altLang="zh-CN" sz="1200" b="0" i="0" kern="1200" dirty="0">
                <a:solidFill>
                  <a:schemeClr val="tx1"/>
                </a:solidFill>
                <a:effectLst/>
                <a:latin typeface="+mn-lt"/>
                <a:ea typeface="+mn-ea"/>
                <a:cs typeface="+mn-cs"/>
              </a:rPr>
              <a:t>). These types are called </a:t>
            </a:r>
            <a:r>
              <a:rPr lang="en-US" altLang="zh-CN" sz="1200" b="1" i="0" kern="1200" dirty="0">
                <a:solidFill>
                  <a:schemeClr val="tx1"/>
                </a:solidFill>
                <a:effectLst/>
                <a:latin typeface="+mn-lt"/>
                <a:ea typeface="+mn-ea"/>
                <a:cs typeface="+mn-cs"/>
              </a:rPr>
              <a:t>blittable</a:t>
            </a:r>
            <a:r>
              <a:rPr lang="en-US" altLang="zh-CN" sz="1200" b="0" i="0" kern="1200" dirty="0">
                <a:solidFill>
                  <a:schemeClr val="tx1"/>
                </a:solidFill>
                <a:effectLst/>
                <a:latin typeface="+mn-lt"/>
                <a:ea typeface="+mn-ea"/>
                <a:cs typeface="+mn-cs"/>
              </a:rPr>
              <a:t> types because they do not require conversion when they are passed between managed and unmanaged code.</a:t>
            </a:r>
            <a:endParaRPr lang="en-US" altLang="zh-CN" dirty="0"/>
          </a:p>
          <a:p>
            <a:endParaRPr lang="en-US" altLang="zh-CN" dirty="0"/>
          </a:p>
          <a:p>
            <a:pPr algn="l"/>
            <a:r>
              <a:rPr lang="en-US" altLang="zh-CN" b="0" i="0" dirty="0">
                <a:solidFill>
                  <a:srgbClr val="E3E3E3"/>
                </a:solidFill>
                <a:effectLst/>
                <a:latin typeface="Segoe UI" panose="020B0502040204020203" pitchFamily="34" charset="0"/>
              </a:rPr>
              <a:t>The following complex types are also blittable types:</a:t>
            </a:r>
          </a:p>
          <a:p>
            <a:pPr algn="l">
              <a:buFont typeface="Arial" panose="020B0604020202020204" pitchFamily="34" charset="0"/>
              <a:buChar char="•"/>
            </a:pPr>
            <a:r>
              <a:rPr lang="en-US" altLang="zh-CN" b="0" i="0" dirty="0">
                <a:solidFill>
                  <a:srgbClr val="E3E3E3"/>
                </a:solidFill>
                <a:effectLst/>
                <a:latin typeface="Segoe UI" panose="020B0502040204020203" pitchFamily="34" charset="0"/>
              </a:rPr>
              <a:t> One-dimensional arrays of blittable types, such as an array of integers. However, a type that contains a variable array of blittable types is not itself blittable.</a:t>
            </a:r>
          </a:p>
          <a:p>
            <a:pPr algn="l">
              <a:buFont typeface="Arial" panose="020B0604020202020204" pitchFamily="34" charset="0"/>
              <a:buChar char="•"/>
            </a:pPr>
            <a:r>
              <a:rPr lang="en-US" altLang="zh-CN" b="0" i="0" dirty="0">
                <a:solidFill>
                  <a:srgbClr val="E3E3E3"/>
                </a:solidFill>
                <a:effectLst/>
                <a:latin typeface="Segoe UI" panose="020B0502040204020203" pitchFamily="34" charset="0"/>
              </a:rPr>
              <a:t> Formatted value types that contain only blittable types (and classes if they are marshaled as formatted types). For more information about formatted value types, see </a:t>
            </a:r>
            <a:r>
              <a:rPr lang="en-US" altLang="zh-CN" b="0" i="0" u="none" strike="noStrike" dirty="0">
                <a:solidFill>
                  <a:srgbClr val="E3E3E3"/>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Default marshaling for value types</a:t>
            </a:r>
            <a:r>
              <a:rPr lang="en-US" altLang="zh-CN" b="0" i="0" dirty="0">
                <a:solidFill>
                  <a:srgbClr val="E3E3E3"/>
                </a:solidFill>
                <a:effectLst/>
                <a:latin typeface="Segoe UI" panose="020B0502040204020203" pitchFamily="34" charset="0"/>
              </a:rPr>
              <a:t>.</a:t>
            </a:r>
          </a:p>
          <a:p>
            <a:pPr algn="l">
              <a:buFont typeface="Arial" panose="020B0604020202020204" pitchFamily="34" charset="0"/>
              <a:buChar char="•"/>
            </a:pP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r>
              <a:rPr lang="en-US" altLang="zh-CN" b="0" i="0" dirty="0">
                <a:solidFill>
                  <a:srgbClr val="E3E3E3"/>
                </a:solidFill>
                <a:effectLst/>
                <a:latin typeface="Segoe UI" panose="020B0502040204020203" pitchFamily="34" charset="0"/>
              </a:rPr>
              <a:t>https://gamedevelopment.tutsplus.com/articles/gamedev-glossary-what-is-blitting--gamedev-2247</a:t>
            </a:r>
          </a:p>
          <a:p>
            <a:pPr algn="l">
              <a:buFont typeface="Arial" panose="020B0604020202020204" pitchFamily="34" charset="0"/>
              <a:buNone/>
            </a:pPr>
            <a:r>
              <a:rPr lang="en-US" altLang="zh-CN" b="0" i="0" dirty="0" err="1">
                <a:solidFill>
                  <a:srgbClr val="E3E3E3"/>
                </a:solidFill>
                <a:effectLst/>
                <a:latin typeface="Segoe UI" panose="020B0502040204020203" pitchFamily="34" charset="0"/>
              </a:rPr>
              <a:t>blit</a:t>
            </a:r>
            <a:r>
              <a:rPr lang="en-US" altLang="zh-CN" b="0" i="0" dirty="0">
                <a:solidFill>
                  <a:srgbClr val="E3E3E3"/>
                </a:solidFill>
                <a:effectLst/>
                <a:latin typeface="Segoe UI" panose="020B0502040204020203" pitchFamily="34" charset="0"/>
              </a:rPr>
              <a:t>: </a:t>
            </a:r>
            <a:r>
              <a:rPr lang="zh-CN" altLang="en-US" b="0" i="0" dirty="0">
                <a:solidFill>
                  <a:srgbClr val="E3E3E3"/>
                </a:solidFill>
                <a:effectLst/>
                <a:latin typeface="Segoe UI" panose="020B0502040204020203" pitchFamily="34" charset="0"/>
              </a:rPr>
              <a:t>位块传送</a:t>
            </a: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r>
              <a:rPr lang="en-US" altLang="zh-CN" sz="1200" b="0" i="0" kern="1200" dirty="0">
                <a:solidFill>
                  <a:schemeClr val="tx1"/>
                </a:solidFill>
                <a:effectLst/>
                <a:latin typeface="+mn-lt"/>
                <a:ea typeface="+mn-ea"/>
                <a:cs typeface="+mn-cs"/>
              </a:rPr>
              <a:t>To "</a:t>
            </a:r>
            <a:r>
              <a:rPr lang="en-US" altLang="zh-CN" sz="1200" b="0" i="0" kern="1200" dirty="0" err="1">
                <a:solidFill>
                  <a:schemeClr val="tx1"/>
                </a:solidFill>
                <a:effectLst/>
                <a:latin typeface="+mn-lt"/>
                <a:ea typeface="+mn-ea"/>
                <a:cs typeface="+mn-cs"/>
              </a:rPr>
              <a:t>blit</a:t>
            </a:r>
            <a:r>
              <a:rPr lang="en-US" altLang="zh-CN" sz="1200" b="0" i="0" kern="1200" dirty="0">
                <a:solidFill>
                  <a:schemeClr val="tx1"/>
                </a:solidFill>
                <a:effectLst/>
                <a:latin typeface="+mn-lt"/>
                <a:ea typeface="+mn-ea"/>
                <a:cs typeface="+mn-cs"/>
              </a:rPr>
              <a:t>" is to copy bits from one part of a computer's graphical memory to another part. This technique deals directly with the pixels of an image, and draws them directly to the screen, which makes it a very fast rendering technique that's often perfect for fast-paced 2D action games.</a:t>
            </a: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endParaRPr lang="en-US" altLang="zh-CN" b="0" i="0" dirty="0">
              <a:solidFill>
                <a:srgbClr val="E3E3E3"/>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40</a:t>
            </a:fld>
            <a:endParaRPr lang="zh-CN" altLang="en-US"/>
          </a:p>
        </p:txBody>
      </p:sp>
    </p:spTree>
    <p:extLst>
      <p:ext uri="{BB962C8B-B14F-4D97-AF65-F5344CB8AC3E}">
        <p14:creationId xmlns:p14="http://schemas.microsoft.com/office/powerpoint/2010/main" val="3267480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42</a:t>
            </a:fld>
            <a:endParaRPr lang="zh-CN" altLang="en-US"/>
          </a:p>
        </p:txBody>
      </p:sp>
    </p:spTree>
    <p:extLst>
      <p:ext uri="{BB962C8B-B14F-4D97-AF65-F5344CB8AC3E}">
        <p14:creationId xmlns:p14="http://schemas.microsoft.com/office/powerpoint/2010/main" val="4191685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Tx/>
              <a:buChar char="-"/>
            </a:pPr>
            <a:r>
              <a:rPr lang="en-US" altLang="zh-CN" dirty="0"/>
              <a:t>https://zhuanlan.zhihu.com/p/366774541</a:t>
            </a:r>
          </a:p>
          <a:p>
            <a:pPr marL="171450" indent="-171450">
              <a:buFontTx/>
              <a:buChar char="-"/>
            </a:pPr>
            <a:r>
              <a:rPr lang="en-US" altLang="zh-CN" dirty="0"/>
              <a:t>https://blog.csdn.net/youhonghao/article/details/81484554</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49</a:t>
            </a:fld>
            <a:endParaRPr lang="zh-CN" altLang="en-US"/>
          </a:p>
        </p:txBody>
      </p:sp>
    </p:spTree>
    <p:extLst>
      <p:ext uri="{BB962C8B-B14F-4D97-AF65-F5344CB8AC3E}">
        <p14:creationId xmlns:p14="http://schemas.microsoft.com/office/powerpoint/2010/main" val="2831475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2460159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51</a:t>
            </a:fld>
            <a:endParaRPr lang="zh-CN" altLang="en-US"/>
          </a:p>
        </p:txBody>
      </p:sp>
    </p:spTree>
    <p:extLst>
      <p:ext uri="{BB962C8B-B14F-4D97-AF65-F5344CB8AC3E}">
        <p14:creationId xmlns:p14="http://schemas.microsoft.com/office/powerpoint/2010/main" val="3676616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53</a:t>
            </a:fld>
            <a:endParaRPr lang="zh-CN" altLang="en-US"/>
          </a:p>
        </p:txBody>
      </p:sp>
    </p:spTree>
    <p:extLst>
      <p:ext uri="{BB962C8B-B14F-4D97-AF65-F5344CB8AC3E}">
        <p14:creationId xmlns:p14="http://schemas.microsoft.com/office/powerpoint/2010/main" val="2275318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Developer PowerShell for VS 2022</a:t>
            </a:r>
          </a:p>
          <a:p>
            <a:r>
              <a:rPr lang="en-US" altLang="zh-CN" sz="1200" dirty="0"/>
              <a:t>D:\teaching\principleWindows\gitRepos\wpfTest\Dll</a:t>
            </a:r>
          </a:p>
          <a:p>
            <a:r>
              <a:rPr lang="en-US" altLang="zh-CN" sz="1200" dirty="0"/>
              <a:t>dumpbin -exports ChineseConverter.dll</a:t>
            </a:r>
          </a:p>
          <a:p>
            <a:r>
              <a:rPr lang="en-US" altLang="zh-CN" sz="1200" dirty="0"/>
              <a:t>C:\Windows\System32&gt;dumpbin -exports msfeeds.dll</a:t>
            </a:r>
          </a:p>
          <a:p>
            <a:endParaRPr lang="en-US" altLang="zh-CN" sz="1200" dirty="0"/>
          </a:p>
          <a:p>
            <a:r>
              <a:rPr lang="en-US" altLang="zh-CN" sz="1200" dirty="0" err="1"/>
              <a:t>wsl</a:t>
            </a:r>
            <a:endParaRPr lang="en-US" altLang="zh-CN" sz="1200" dirty="0"/>
          </a:p>
          <a:p>
            <a:r>
              <a:rPr lang="en-US" altLang="zh-CN" dirty="0" err="1"/>
              <a:t>objdump</a:t>
            </a:r>
            <a:r>
              <a:rPr lang="en-US" altLang="zh-CN" dirty="0"/>
              <a:t> -T /lib/libmpathcmd.so</a:t>
            </a: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a:t>
            </a:fld>
            <a:endParaRPr lang="zh-CN" altLang="en-US"/>
          </a:p>
        </p:txBody>
      </p:sp>
    </p:spTree>
    <p:extLst>
      <p:ext uri="{BB962C8B-B14F-4D97-AF65-F5344CB8AC3E}">
        <p14:creationId xmlns:p14="http://schemas.microsoft.com/office/powerpoint/2010/main" val="1468568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b="0" i="0" kern="1200" dirty="0">
                <a:solidFill>
                  <a:schemeClr val="tx1"/>
                </a:solidFill>
                <a:effectLst/>
                <a:latin typeface="+mn-lt"/>
                <a:ea typeface="+mn-ea"/>
                <a:cs typeface="+mn-cs"/>
              </a:rPr>
              <a:t>1. Static libraries (.lib and .a files): At link time, a copy of the entire library is put into the final application so that the functions within the library are always available to the calling application</a:t>
            </a:r>
          </a:p>
          <a:p>
            <a:pPr fontAlgn="base"/>
            <a:r>
              <a:rPr lang="en-US" altLang="zh-CN" sz="1200" b="0" i="0" kern="1200" dirty="0">
                <a:solidFill>
                  <a:schemeClr val="tx1"/>
                </a:solidFill>
                <a:effectLst/>
                <a:latin typeface="+mn-lt"/>
                <a:ea typeface="+mn-ea"/>
                <a:cs typeface="+mn-cs"/>
              </a:rPr>
              <a:t>2. Shared objects (.</a:t>
            </a:r>
            <a:r>
              <a:rPr lang="en-US" altLang="zh-CN" sz="1200" b="0" i="0" kern="1200" dirty="0" err="1">
                <a:solidFill>
                  <a:schemeClr val="tx1"/>
                </a:solidFill>
                <a:effectLst/>
                <a:latin typeface="+mn-lt"/>
                <a:ea typeface="+mn-ea"/>
                <a:cs typeface="+mn-cs"/>
              </a:rPr>
              <a:t>dll</a:t>
            </a:r>
            <a:r>
              <a:rPr lang="en-US" altLang="zh-CN" sz="1200" b="0" i="0" kern="1200" dirty="0">
                <a:solidFill>
                  <a:schemeClr val="tx1"/>
                </a:solidFill>
                <a:effectLst/>
                <a:latin typeface="+mn-lt"/>
                <a:ea typeface="+mn-ea"/>
                <a:cs typeface="+mn-cs"/>
              </a:rPr>
              <a:t> and .so files): At link time, the object is just verified against its API via the corresponding header (.h) file. The library isn't actually used until runtime, where it is needed.</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a:t>
            </a:fld>
            <a:endParaRPr lang="zh-CN" altLang="en-US"/>
          </a:p>
        </p:txBody>
      </p:sp>
    </p:spTree>
    <p:extLst>
      <p:ext uri="{BB962C8B-B14F-4D97-AF65-F5344CB8AC3E}">
        <p14:creationId xmlns:p14="http://schemas.microsoft.com/office/powerpoint/2010/main" val="3106170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a:t>
            </a:fld>
            <a:endParaRPr lang="zh-CN" altLang="en-US"/>
          </a:p>
        </p:txBody>
      </p:sp>
    </p:spTree>
    <p:extLst>
      <p:ext uri="{BB962C8B-B14F-4D97-AF65-F5344CB8AC3E}">
        <p14:creationId xmlns:p14="http://schemas.microsoft.com/office/powerpoint/2010/main" val="3631733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10</a:t>
            </a:fld>
            <a:endParaRPr lang="zh-CN" altLang="en-US"/>
          </a:p>
        </p:txBody>
      </p:sp>
    </p:spTree>
    <p:extLst>
      <p:ext uri="{BB962C8B-B14F-4D97-AF65-F5344CB8AC3E}">
        <p14:creationId xmlns:p14="http://schemas.microsoft.com/office/powerpoint/2010/main" val="2873204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2439677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slide is adapted from Stanford CS111, Spring 2021</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3442875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IL: Intermediate Language</a:t>
            </a:r>
          </a:p>
          <a:p>
            <a:r>
              <a:rPr lang="en-US" altLang="zh-CN" dirty="0"/>
              <a:t>MSIL</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14</a:t>
            </a:fld>
            <a:endParaRPr lang="zh-CN" altLang="en-US"/>
          </a:p>
        </p:txBody>
      </p:sp>
    </p:spTree>
    <p:extLst>
      <p:ext uri="{BB962C8B-B14F-4D97-AF65-F5344CB8AC3E}">
        <p14:creationId xmlns:p14="http://schemas.microsoft.com/office/powerpoint/2010/main" val="1850419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3454555"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5.6 </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86839887-4526-4F25-8F2A-C8E17305B47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endParaRPr lang="zh-CN" altLang="en-US" dirty="0"/>
          </a:p>
        </p:txBody>
      </p:sp>
      <p:sp>
        <p:nvSpPr>
          <p:cNvPr id="4" name="文本占位符 3">
            <a:extLst>
              <a:ext uri="{FF2B5EF4-FFF2-40B4-BE49-F238E27FC236}">
                <a16:creationId xmlns:a16="http://schemas.microsoft.com/office/drawing/2014/main" id="{4C6F7453-B84C-41FC-A56E-6D8F77078DCD}"/>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621110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160871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5.7</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BC5D4F38-B9F1-4C24-99F7-D733533EFA32}"/>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B3BD8D02-0826-495C-972C-A8ED760C257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798457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37ED5F00-3B3F-4B5F-93D6-ABAC3B18798E}"/>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标题占位符 1">
            <a:extLst>
              <a:ext uri="{FF2B5EF4-FFF2-40B4-BE49-F238E27FC236}">
                <a16:creationId xmlns:a16="http://schemas.microsoft.com/office/drawing/2014/main" id="{7B56B8BE-6D2B-4DA2-AE2D-D5FEAD44AF9B}"/>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Tree>
    <p:extLst>
      <p:ext uri="{BB962C8B-B14F-4D97-AF65-F5344CB8AC3E}">
        <p14:creationId xmlns:p14="http://schemas.microsoft.com/office/powerpoint/2010/main" val="2790498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pPr>
              <a:defRPr/>
            </a:pPr>
            <a:r>
              <a:rPr lang="en-US"/>
              <a:t>December 5, 2017</a:t>
            </a:r>
          </a:p>
        </p:txBody>
      </p:sp>
      <p:sp>
        <p:nvSpPr>
          <p:cNvPr id="4" name="Footer Placeholder 3"/>
          <p:cNvSpPr>
            <a:spLocks noGrp="1"/>
          </p:cNvSpPr>
          <p:nvPr>
            <p:ph type="ftr" sz="quarter" idx="11"/>
          </p:nvPr>
        </p:nvSpPr>
        <p:spPr/>
        <p:txBody>
          <a:bodyPr/>
          <a:lstStyle/>
          <a:p>
            <a:pPr>
              <a:defRPr/>
            </a:pPr>
            <a:r>
              <a:rPr lang="fr-FR"/>
              <a:t>CS 111 Lecture Notes: Linkers</a:t>
            </a:r>
            <a:endParaRPr lang="en-US"/>
          </a:p>
        </p:txBody>
      </p:sp>
      <p:sp>
        <p:nvSpPr>
          <p:cNvPr id="5" name="Slide Number Placeholder 4"/>
          <p:cNvSpPr>
            <a:spLocks noGrp="1"/>
          </p:cNvSpPr>
          <p:nvPr>
            <p:ph type="sldNum" sz="quarter" idx="12"/>
          </p:nvPr>
        </p:nvSpPr>
        <p:spPr/>
        <p:txBody>
          <a:bodyPr/>
          <a:lstStyle/>
          <a:p>
            <a:pPr>
              <a:defRPr/>
            </a:pPr>
            <a:r>
              <a:rPr lang="en-US"/>
              <a:t>Slide </a:t>
            </a:r>
            <a:fld id="{E2162002-2512-45FD-82AF-2FE8F2E91859}" type="slidenum">
              <a:rPr lang="en-US" smtClean="0"/>
              <a:pPr>
                <a:defRPr/>
              </a:pPr>
              <a:t>‹#›</a:t>
            </a:fld>
            <a:endParaRPr lang="en-US"/>
          </a:p>
        </p:txBody>
      </p:sp>
    </p:spTree>
    <p:extLst>
      <p:ext uri="{BB962C8B-B14F-4D97-AF65-F5344CB8AC3E}">
        <p14:creationId xmlns:p14="http://schemas.microsoft.com/office/powerpoint/2010/main" val="3877618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博观约取 厚积薄发</a:t>
            </a:r>
          </a:p>
        </p:txBody>
      </p:sp>
      <p:sp>
        <p:nvSpPr>
          <p:cNvPr id="4" name="TextBox 11">
            <a:extLst>
              <a:ext uri="{FF2B5EF4-FFF2-40B4-BE49-F238E27FC236}">
                <a16:creationId xmlns:a16="http://schemas.microsoft.com/office/drawing/2014/main" id="{F7183C19-0ABE-4C90-88D6-BB15F8BDB756}"/>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3" name="标题占位符 1">
            <a:extLst>
              <a:ext uri="{FF2B5EF4-FFF2-40B4-BE49-F238E27FC236}">
                <a16:creationId xmlns:a16="http://schemas.microsoft.com/office/drawing/2014/main" id="{6C56A055-60B0-4769-9978-1C7918C13594}"/>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63A9C-C322-4DE9-9121-9EFADE59F41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Rectangle 6">
            <a:extLst>
              <a:ext uri="{FF2B5EF4-FFF2-40B4-BE49-F238E27FC236}">
                <a16:creationId xmlns:a16="http://schemas.microsoft.com/office/drawing/2014/main" id="{C2CD7502-13D8-4223-B0B8-EEAB76592D77}"/>
              </a:ext>
            </a:extLst>
          </p:cNvPr>
          <p:cNvSpPr>
            <a:spLocks noChangeArrowheads="1"/>
          </p:cNvSpPr>
          <p:nvPr userDrawn="1"/>
        </p:nvSpPr>
        <p:spPr bwMode="auto">
          <a:xfrm>
            <a:off x="44019" y="63145"/>
            <a:ext cx="3771235"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6.1 </a:t>
            </a:r>
            <a:r>
              <a:rPr lang="zh-CN" altLang="en-US" sz="2133" b="1" dirty="0">
                <a:solidFill>
                  <a:srgbClr val="1C4885"/>
                </a:solidFill>
                <a:latin typeface="微软雅黑" panose="020B0503020204020204" pitchFamily="34" charset="-122"/>
                <a:ea typeface="微软雅黑" panose="020B0503020204020204" pitchFamily="34" charset="-122"/>
              </a:rPr>
              <a:t>动态链接与静态链接</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674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53481"/>
            <a:ext cx="2205064"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6.2 DLL</a:t>
            </a:r>
            <a:r>
              <a:rPr lang="zh-CN" altLang="en-US" sz="1600" b="1" dirty="0">
                <a:solidFill>
                  <a:srgbClr val="1C4885"/>
                </a:solidFill>
                <a:latin typeface="微软雅黑" panose="020B0503020204020204" pitchFamily="34" charset="-122"/>
                <a:ea typeface="微软雅黑" panose="020B0503020204020204" pitchFamily="34" charset="-122"/>
              </a:rPr>
              <a:t>地狱</a:t>
            </a:r>
          </a:p>
        </p:txBody>
      </p:sp>
      <p:sp>
        <p:nvSpPr>
          <p:cNvPr id="3" name="标题占位符 1">
            <a:extLst>
              <a:ext uri="{FF2B5EF4-FFF2-40B4-BE49-F238E27FC236}">
                <a16:creationId xmlns:a16="http://schemas.microsoft.com/office/drawing/2014/main" id="{B0F02876-9BAB-47C6-87D8-830B3A6A5D65}"/>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BBA90-23E7-4F47-8E42-9CB967E6E58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32049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53930"/>
            <a:ext cx="3204657"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6.3 </a:t>
            </a:r>
            <a:r>
              <a:rPr lang="zh-CN" altLang="en-US" sz="1600" b="1" dirty="0">
                <a:solidFill>
                  <a:srgbClr val="1C4885"/>
                </a:solidFill>
                <a:latin typeface="微软雅黑" panose="020B0503020204020204" pitchFamily="34" charset="-122"/>
                <a:ea typeface="微软雅黑" panose="020B0503020204020204" pitchFamily="34" charset="-122"/>
              </a:rPr>
              <a:t>动态链接库原理</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24F2331C-0BA2-4D3B-9E73-39DB8727E3B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347DE47B-FC1B-45EE-AC47-3AF4937A4782}"/>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1622606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41811"/>
            <a:ext cx="268214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marL="0" marR="0" lvl="0" indent="0" algn="l" defTabSz="914400" rtl="0" eaLnBrk="1" fontAlgn="base" latinLnBrk="0" hangingPunct="1">
              <a:lnSpc>
                <a:spcPct val="120000"/>
              </a:lnSpc>
              <a:spcBef>
                <a:spcPct val="10000"/>
              </a:spcBef>
              <a:spcAft>
                <a:spcPct val="10000"/>
              </a:spcAft>
              <a:buClrTx/>
              <a:buSzTx/>
              <a:buFontTx/>
              <a:buNone/>
              <a:tabLst/>
              <a:defRPr/>
            </a:pP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6.4 </a:t>
            </a:r>
            <a:r>
              <a:rPr kumimoji="0" lang="zh-CN" altLang="en-US"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托管与非托管</a:t>
            </a:r>
          </a:p>
        </p:txBody>
      </p:sp>
      <p:sp>
        <p:nvSpPr>
          <p:cNvPr id="3" name="标题占位符 1">
            <a:extLst>
              <a:ext uri="{FF2B5EF4-FFF2-40B4-BE49-F238E27FC236}">
                <a16:creationId xmlns:a16="http://schemas.microsoft.com/office/drawing/2014/main" id="{7028DCFD-69CE-44E2-884E-1D1F081D00F8}"/>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607AF093-B8F6-4FFA-9AF9-F59459E8D97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72807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53481"/>
            <a:ext cx="2080114"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6.5 </a:t>
            </a:r>
            <a:r>
              <a:rPr lang="zh-CN" altLang="en-US" sz="1600" b="1" dirty="0">
                <a:solidFill>
                  <a:srgbClr val="1C4885"/>
                </a:solidFill>
                <a:latin typeface="微软雅黑" panose="020B0503020204020204" pitchFamily="34" charset="-122"/>
                <a:ea typeface="微软雅黑" panose="020B0503020204020204" pitchFamily="34" charset="-122"/>
              </a:rPr>
              <a:t>程序示例</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91BB0631-5BB0-46D0-B4C1-11AF3E4DBD53}"/>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DE9E3CD3-DF84-4FCD-A1FF-9284DA8F2E0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37246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50" y="660858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t>FALL 2023</a:t>
            </a:r>
          </a:p>
        </p:txBody>
      </p:sp>
      <p:sp>
        <p:nvSpPr>
          <p:cNvPr id="3" name="灯片编号占位符 4"/>
          <p:cNvSpPr>
            <a:spLocks noGrp="1"/>
          </p:cNvSpPr>
          <p:nvPr/>
        </p:nvSpPr>
        <p:spPr>
          <a:xfrm>
            <a:off x="9610539" y="660858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t>‹#›</a:t>
            </a:fld>
            <a:endParaRPr lang="en-US" sz="1000"/>
          </a:p>
        </p:txBody>
      </p:sp>
      <p:grpSp>
        <p:nvGrpSpPr>
          <p:cNvPr id="28" name="组合 27"/>
          <p:cNvGrpSpPr/>
          <p:nvPr/>
        </p:nvGrpSpPr>
        <p:grpSpPr>
          <a:xfrm>
            <a:off x="10135803" y="20976"/>
            <a:ext cx="2007395" cy="284393"/>
            <a:chOff x="1268" y="3828"/>
            <a:chExt cx="2331" cy="336"/>
          </a:xfrm>
        </p:grpSpPr>
        <p:sp>
          <p:nvSpPr>
            <p:cNvPr id="26" name="Rectangle 6"/>
            <p:cNvSpPr>
              <a:spLocks noChangeArrowheads="1"/>
            </p:cNvSpPr>
            <p:nvPr/>
          </p:nvSpPr>
          <p:spPr bwMode="auto">
            <a:xfrm>
              <a:off x="2193" y="3843"/>
              <a:ext cx="1406" cy="29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ctr"/>
              <a:r>
                <a:rPr lang="en-US" altLang="zh-CN" sz="1600" b="1" dirty="0">
                  <a:solidFill>
                    <a:srgbClr val="1C4885"/>
                  </a:solidFill>
                  <a:latin typeface="微软雅黑" panose="020B0503020204020204" pitchFamily="34" charset="-122"/>
                  <a:ea typeface="微软雅黑" panose="020B0503020204020204" pitchFamily="34" charset="-122"/>
                </a:rPr>
                <a:t>DLL</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828"/>
              <a:ext cx="925" cy="33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6</a:t>
              </a:r>
            </a:p>
          </p:txBody>
        </p:sp>
      </p:grpSp>
      <p:cxnSp>
        <p:nvCxnSpPr>
          <p:cNvPr id="9" name="直接连接符 8">
            <a:extLst>
              <a:ext uri="{FF2B5EF4-FFF2-40B4-BE49-F238E27FC236}">
                <a16:creationId xmlns:a16="http://schemas.microsoft.com/office/drawing/2014/main" id="{B70D04D1-CB67-44EF-A465-B07C43822361}"/>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6191748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Lst>
  <p:txStyles>
    <p:titleStyle>
      <a:lvl1pPr algn="ctr"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pitchFamily="2" charset="2"/>
        <a:buChar char="p"/>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Wingdings" panose="05000000000000000000" pitchFamily="2" charset="2"/>
        <a:buChar char="Ø"/>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微软雅黑" panose="020B0503020204020204" pitchFamily="34" charset="-122"/>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Wingdings" panose="05000000000000000000" pitchFamily="2" charset="2"/>
        <a:buChar char="ü"/>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660" y="978011"/>
            <a:ext cx="6453051"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6  </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动态链接库</a:t>
            </a:r>
            <a:endParaRPr lang="zh-CN" altLang="en-US" sz="72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CD1F7783-019A-4A47-92FB-76CA2BD48A64}"/>
              </a:ext>
            </a:extLst>
          </p:cNvPr>
          <p:cNvSpPr/>
          <p:nvPr/>
        </p:nvSpPr>
        <p:spPr>
          <a:xfrm>
            <a:off x="2507033" y="173503"/>
            <a:ext cx="7366748" cy="307777"/>
          </a:xfrm>
          <a:prstGeom prst="rect">
            <a:avLst/>
          </a:prstGeom>
        </p:spPr>
        <p:txBody>
          <a:bodyPr wrap="square">
            <a:spAutoFit/>
          </a:bodyPr>
          <a:lstStyle/>
          <a:p>
            <a:r>
              <a:rPr lang="en-US" altLang="zh-CN" dirty="0">
                <a:solidFill>
                  <a:srgbClr val="002060"/>
                </a:solidFill>
                <a:latin typeface="Consolas" panose="020B0609020204030204" pitchFamily="49" charset="0"/>
                <a:ea typeface="微软雅黑" panose="020B0503020204020204" pitchFamily="34" charset="-122"/>
              </a:rPr>
              <a:t>https://azure.microsoft.com/en-us/resources/videos/agile-at-microsoft/</a:t>
            </a:r>
          </a:p>
        </p:txBody>
      </p:sp>
      <p:sp>
        <p:nvSpPr>
          <p:cNvPr id="6" name="副标题 2">
            <a:extLst>
              <a:ext uri="{FF2B5EF4-FFF2-40B4-BE49-F238E27FC236}">
                <a16:creationId xmlns:a16="http://schemas.microsoft.com/office/drawing/2014/main" id="{608C43EB-A394-4D92-96C5-19E60B0CEE8D}"/>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https://gitee.com/principlewindows/win-principle-2023</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静态链接与动态链接二者优点及不足</a:t>
            </a:r>
          </a:p>
        </p:txBody>
      </p:sp>
      <p:sp>
        <p:nvSpPr>
          <p:cNvPr id="2" name="内容占位符 1"/>
          <p:cNvSpPr>
            <a:spLocks noGrp="1"/>
          </p:cNvSpPr>
          <p:nvPr>
            <p:ph type="body" sz="quarter" idx="10"/>
          </p:nvPr>
        </p:nvSpPr>
        <p:spPr>
          <a:xfrm>
            <a:off x="1825746" y="1600972"/>
            <a:ext cx="8540508" cy="4772922"/>
          </a:xfrm>
          <a:prstGeom prst="rect">
            <a:avLst/>
          </a:prstGeom>
        </p:spPr>
        <p:txBody>
          <a:bodyPr>
            <a:noAutofit/>
          </a:bodyPr>
          <a:lstStyle/>
          <a:p>
            <a:pPr marL="0">
              <a:lnSpc>
                <a:spcPct val="150000"/>
              </a:lnSpc>
              <a:buNone/>
            </a:pPr>
            <a:r>
              <a:rPr lang="zh-CN" altLang="en-US" sz="2400" b="1" dirty="0"/>
              <a:t>静态链接库的优点：</a:t>
            </a:r>
          </a:p>
          <a:p>
            <a:pPr marL="0">
              <a:lnSpc>
                <a:spcPct val="150000"/>
              </a:lnSpc>
              <a:buNone/>
            </a:pPr>
            <a:r>
              <a:rPr lang="zh-CN" altLang="en-US" sz="1600" dirty="0"/>
              <a:t>(1)     代码装载速度快，执行速度略比动态链接库快； </a:t>
            </a:r>
          </a:p>
          <a:p>
            <a:pPr marL="0">
              <a:lnSpc>
                <a:spcPct val="150000"/>
              </a:lnSpc>
              <a:buNone/>
            </a:pPr>
            <a:r>
              <a:rPr lang="zh-CN" altLang="en-US" sz="1600" dirty="0"/>
              <a:t>(2)     只需保证在开发者的计算机中有正确的.LIB文件，在以二进制形式发布程序时不需考虑在用户的计算机上.LIB文件是否存在及版本问题，可避免DLL地狱等问题。</a:t>
            </a:r>
            <a:endParaRPr lang="en-US" altLang="zh-CN" sz="1600" dirty="0"/>
          </a:p>
          <a:p>
            <a:pPr marL="0">
              <a:lnSpc>
                <a:spcPct val="150000"/>
              </a:lnSpc>
              <a:buNone/>
            </a:pPr>
            <a:r>
              <a:rPr lang="zh-CN" altLang="en-US" sz="2400" b="1" dirty="0"/>
              <a:t>  动态链接库的优点： </a:t>
            </a:r>
          </a:p>
          <a:p>
            <a:pPr marL="0">
              <a:lnSpc>
                <a:spcPct val="150000"/>
              </a:lnSpc>
              <a:buNone/>
            </a:pPr>
            <a:r>
              <a:rPr lang="zh-CN" altLang="en-US" sz="1600" dirty="0"/>
              <a:t>(1)     更加节省内存并减少页面交换； </a:t>
            </a:r>
          </a:p>
          <a:p>
            <a:pPr marL="0">
              <a:lnSpc>
                <a:spcPct val="150000"/>
              </a:lnSpc>
              <a:buNone/>
            </a:pPr>
            <a:r>
              <a:rPr lang="zh-CN" altLang="en-US" sz="1600" dirty="0"/>
              <a:t>(2)     DLL文件与EXE文件独立，只要输出接口不变（即名称、参数、返回值类型和调用约定不变），更换DLL文件不会对EXE文件造成任何影响，因而极大地提高了可维护性和可扩展性； </a:t>
            </a:r>
          </a:p>
          <a:p>
            <a:pPr marL="0">
              <a:lnSpc>
                <a:spcPct val="150000"/>
              </a:lnSpc>
              <a:buNone/>
            </a:pPr>
            <a:r>
              <a:rPr lang="zh-CN" altLang="en-US" sz="1600" dirty="0"/>
              <a:t>(3)     不同编程语言编写的程序只要按照函数调用约定就可以调用同一个DLL函数。</a:t>
            </a:r>
          </a:p>
        </p:txBody>
      </p:sp>
    </p:spTree>
    <p:extLst>
      <p:ext uri="{BB962C8B-B14F-4D97-AF65-F5344CB8AC3E}">
        <p14:creationId xmlns:p14="http://schemas.microsoft.com/office/powerpoint/2010/main" val="243302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1298F2C-2D10-4985-BE4B-6FFB858E894C}"/>
              </a:ext>
            </a:extLst>
          </p:cNvPr>
          <p:cNvSpPr>
            <a:spLocks noGrp="1"/>
          </p:cNvSpPr>
          <p:nvPr>
            <p:ph type="title" idx="4294967295"/>
          </p:nvPr>
        </p:nvSpPr>
        <p:spPr/>
        <p:txBody>
          <a:bodyPr/>
          <a:lstStyle/>
          <a:p>
            <a:r>
              <a:rPr lang="zh-CN" altLang="en-US" dirty="0"/>
              <a:t>静态链接与动态链接二者优点及不足</a:t>
            </a:r>
          </a:p>
        </p:txBody>
      </p:sp>
      <p:sp>
        <p:nvSpPr>
          <p:cNvPr id="2" name="内容占位符 1"/>
          <p:cNvSpPr>
            <a:spLocks noGrp="1"/>
          </p:cNvSpPr>
          <p:nvPr>
            <p:ph type="body" sz="quarter" idx="10"/>
          </p:nvPr>
        </p:nvSpPr>
        <p:spPr>
          <a:xfrm>
            <a:off x="1876479" y="1695109"/>
            <a:ext cx="8439041" cy="4213865"/>
          </a:xfrm>
          <a:prstGeom prst="rect">
            <a:avLst/>
          </a:prstGeom>
        </p:spPr>
        <p:txBody>
          <a:bodyPr>
            <a:noAutofit/>
          </a:bodyPr>
          <a:lstStyle/>
          <a:p>
            <a:pPr marL="0">
              <a:lnSpc>
                <a:spcPct val="150000"/>
              </a:lnSpc>
              <a:buNone/>
            </a:pPr>
            <a:r>
              <a:rPr lang="zh-CN" altLang="en-US" sz="2400" b="1" dirty="0"/>
              <a:t>不足之处 </a:t>
            </a:r>
          </a:p>
          <a:p>
            <a:pPr marL="0">
              <a:lnSpc>
                <a:spcPct val="150000"/>
              </a:lnSpc>
              <a:buNone/>
            </a:pPr>
            <a:r>
              <a:rPr lang="zh-CN" altLang="en-US" sz="2000" dirty="0"/>
              <a:t>(1)     使用静态链接生成的可执行文件体积较大，包含相同的公共代码，造成浪费； </a:t>
            </a:r>
          </a:p>
          <a:p>
            <a:pPr marL="0">
              <a:lnSpc>
                <a:spcPct val="150000"/>
              </a:lnSpc>
              <a:buNone/>
            </a:pPr>
            <a:r>
              <a:rPr lang="zh-CN" altLang="en-US" sz="2000" dirty="0"/>
              <a:t>(2)     使用动态链接库的应用程序不是自完备的，它依赖的DLL模块也要存在，如果使用载入时动态链接，程序启动时发现DLL不存在，系统将终止程序并给出错误信息。而使用运行时动态链接，系统不会终止，但由于DLL中的导出函数不可用，程序会加载失败； </a:t>
            </a:r>
          </a:p>
          <a:p>
            <a:pPr marL="0">
              <a:lnSpc>
                <a:spcPct val="150000"/>
              </a:lnSpc>
              <a:buNone/>
            </a:pPr>
            <a:r>
              <a:rPr lang="zh-CN" altLang="en-US" sz="2000" dirty="0"/>
              <a:t>(3)     使用动态链接库可能造成DLL地狱。</a:t>
            </a:r>
          </a:p>
        </p:txBody>
      </p:sp>
    </p:spTree>
    <p:extLst>
      <p:ext uri="{BB962C8B-B14F-4D97-AF65-F5344CB8AC3E}">
        <p14:creationId xmlns:p14="http://schemas.microsoft.com/office/powerpoint/2010/main" val="3862807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98178" y="564545"/>
            <a:ext cx="3138115" cy="4874150"/>
            <a:chOff x="661283" y="1407380"/>
            <a:chExt cx="3138115" cy="4874150"/>
          </a:xfrm>
        </p:grpSpPr>
        <p:sp>
          <p:nvSpPr>
            <p:cNvPr id="2" name="流程图: 多文档 1"/>
            <p:cNvSpPr/>
            <p:nvPr/>
          </p:nvSpPr>
          <p:spPr>
            <a:xfrm>
              <a:off x="1709531" y="1407380"/>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矩形 2"/>
            <p:cNvSpPr/>
            <p:nvPr/>
          </p:nvSpPr>
          <p:spPr>
            <a:xfrm>
              <a:off x="1864581" y="258417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4" name="椭圆 3"/>
            <p:cNvSpPr/>
            <p:nvPr/>
          </p:nvSpPr>
          <p:spPr>
            <a:xfrm>
              <a:off x="1789043" y="3371353"/>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汇编代码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p:cNvSpPr/>
            <p:nvPr/>
          </p:nvSpPr>
          <p:spPr>
            <a:xfrm>
              <a:off x="1864581" y="426189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汇编</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sp>
          <p:nvSpPr>
            <p:cNvPr id="9" name="椭圆 8"/>
            <p:cNvSpPr/>
            <p:nvPr/>
          </p:nvSpPr>
          <p:spPr>
            <a:xfrm>
              <a:off x="178904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目标代码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.o</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椭圆 9"/>
            <p:cNvSpPr/>
            <p:nvPr/>
          </p:nvSpPr>
          <p:spPr>
            <a:xfrm>
              <a:off x="66128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其它目标代码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椭圆 10"/>
            <p:cNvSpPr/>
            <p:nvPr/>
          </p:nvSpPr>
          <p:spPr>
            <a:xfrm>
              <a:off x="291680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p>
          </p:txBody>
        </p:sp>
        <p:sp>
          <p:nvSpPr>
            <p:cNvPr id="12" name="矩形 11"/>
            <p:cNvSpPr/>
            <p:nvPr/>
          </p:nvSpPr>
          <p:spPr>
            <a:xfrm>
              <a:off x="1864581" y="593962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链接</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grpSp>
      <p:sp>
        <p:nvSpPr>
          <p:cNvPr id="6" name="下箭头 5"/>
          <p:cNvSpPr/>
          <p:nvPr/>
        </p:nvSpPr>
        <p:spPr>
          <a:xfrm>
            <a:off x="2721515" y="129606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下箭头 13"/>
          <p:cNvSpPr/>
          <p:nvPr/>
        </p:nvSpPr>
        <p:spPr>
          <a:xfrm>
            <a:off x="2721514" y="208723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5" name="下箭头 14"/>
          <p:cNvSpPr/>
          <p:nvPr/>
        </p:nvSpPr>
        <p:spPr>
          <a:xfrm>
            <a:off x="2721514" y="2973791"/>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6" name="下箭头 15"/>
          <p:cNvSpPr/>
          <p:nvPr/>
        </p:nvSpPr>
        <p:spPr>
          <a:xfrm>
            <a:off x="2721514" y="376097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7" name="下箭头 16"/>
          <p:cNvSpPr/>
          <p:nvPr/>
        </p:nvSpPr>
        <p:spPr>
          <a:xfrm>
            <a:off x="2721514" y="465151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8" name="下箭头 17"/>
          <p:cNvSpPr/>
          <p:nvPr/>
        </p:nvSpPr>
        <p:spPr>
          <a:xfrm>
            <a:off x="2721514" y="5438695"/>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椭圆 12"/>
          <p:cNvSpPr/>
          <p:nvPr/>
        </p:nvSpPr>
        <p:spPr>
          <a:xfrm>
            <a:off x="2086073" y="5883968"/>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可执行程序、</a:t>
            </a:r>
            <a:r>
              <a:rPr lang="zh-CN" altLang="en-US" sz="1200" dirty="0">
                <a:solidFill>
                  <a:srgbClr val="002060"/>
                </a:solidFill>
                <a:latin typeface="微软雅黑" panose="020B0503020204020204" pitchFamily="34" charset="-122"/>
                <a:ea typeface="微软雅黑" panose="020B0503020204020204" pitchFamily="34" charset="-122"/>
              </a:rPr>
              <a:t>静态</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dll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20" name="肘形连接符 19"/>
          <p:cNvCxnSpPr>
            <a:stCxn id="10" idx="4"/>
            <a:endCxn id="12" idx="1"/>
          </p:cNvCxnSpPr>
          <p:nvPr/>
        </p:nvCxnSpPr>
        <p:spPr>
          <a:xfrm rot="16200000" flipH="1">
            <a:off x="171236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cxnSp>
        <p:nvCxnSpPr>
          <p:cNvPr id="25" name="肘形连接符 24"/>
          <p:cNvCxnSpPr>
            <a:stCxn id="11" idx="4"/>
            <a:endCxn id="12" idx="3"/>
          </p:cNvCxnSpPr>
          <p:nvPr/>
        </p:nvCxnSpPr>
        <p:spPr>
          <a:xfrm rot="5400000">
            <a:off x="320588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grpSp>
        <p:nvGrpSpPr>
          <p:cNvPr id="31" name="组合 30"/>
          <p:cNvGrpSpPr/>
          <p:nvPr/>
        </p:nvGrpSpPr>
        <p:grpSpPr>
          <a:xfrm>
            <a:off x="3324082" y="987970"/>
            <a:ext cx="1200971" cy="3355433"/>
            <a:chOff x="2787187" y="1393492"/>
            <a:chExt cx="1200971" cy="3355433"/>
          </a:xfrm>
        </p:grpSpPr>
        <p:sp>
          <p:nvSpPr>
            <p:cNvPr id="29" name="左大括号 28"/>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0" name="文本框 29"/>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8" name="下弧形箭头 7"/>
          <p:cNvSpPr/>
          <p:nvPr/>
        </p:nvSpPr>
        <p:spPr>
          <a:xfrm>
            <a:off x="2721514" y="6384892"/>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9" name="矩形 18"/>
          <p:cNvSpPr/>
          <p:nvPr/>
        </p:nvSpPr>
        <p:spPr>
          <a:xfrm>
            <a:off x="3581250" y="5661331"/>
            <a:ext cx="1559451" cy="723561"/>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21" name="椭圆 20"/>
          <p:cNvSpPr/>
          <p:nvPr/>
        </p:nvSpPr>
        <p:spPr>
          <a:xfrm>
            <a:off x="4067275" y="5883968"/>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a:t>
            </a:r>
          </a:p>
        </p:txBody>
      </p:sp>
      <p:sp>
        <p:nvSpPr>
          <p:cNvPr id="28" name="文本框 27"/>
          <p:cNvSpPr txBox="1"/>
          <p:nvPr/>
        </p:nvSpPr>
        <p:spPr>
          <a:xfrm>
            <a:off x="1134636" y="4990743"/>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链接过程</a:t>
            </a:r>
          </a:p>
        </p:txBody>
      </p:sp>
      <p:sp>
        <p:nvSpPr>
          <p:cNvPr id="32" name="左大括号 31"/>
          <p:cNvSpPr/>
          <p:nvPr/>
        </p:nvSpPr>
        <p:spPr>
          <a:xfrm flipH="1">
            <a:off x="5268253" y="5795664"/>
            <a:ext cx="82490" cy="454893"/>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3" name="文本框 32"/>
          <p:cNvSpPr txBox="1"/>
          <p:nvPr/>
        </p:nvSpPr>
        <p:spPr>
          <a:xfrm>
            <a:off x="5181025" y="5883968"/>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sp>
        <p:nvSpPr>
          <p:cNvPr id="34" name="左大括号 33"/>
          <p:cNvSpPr/>
          <p:nvPr/>
        </p:nvSpPr>
        <p:spPr>
          <a:xfrm>
            <a:off x="2086073" y="4467790"/>
            <a:ext cx="173531" cy="1416178"/>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44" name="下箭头 43"/>
          <p:cNvSpPr/>
          <p:nvPr/>
        </p:nvSpPr>
        <p:spPr>
          <a:xfrm>
            <a:off x="7582592" y="161358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下箭头 44"/>
          <p:cNvSpPr/>
          <p:nvPr/>
        </p:nvSpPr>
        <p:spPr>
          <a:xfrm>
            <a:off x="7582591" y="2404750"/>
            <a:ext cx="91439" cy="520017"/>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6" name="下箭头 45"/>
          <p:cNvSpPr/>
          <p:nvPr/>
        </p:nvSpPr>
        <p:spPr>
          <a:xfrm>
            <a:off x="7582591" y="3712294"/>
            <a:ext cx="91439" cy="497275"/>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下箭头 47"/>
          <p:cNvSpPr/>
          <p:nvPr/>
        </p:nvSpPr>
        <p:spPr>
          <a:xfrm>
            <a:off x="7582591" y="4586061"/>
            <a:ext cx="91439" cy="828248"/>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grpSp>
        <p:nvGrpSpPr>
          <p:cNvPr id="64" name="组合 63"/>
          <p:cNvGrpSpPr/>
          <p:nvPr/>
        </p:nvGrpSpPr>
        <p:grpSpPr>
          <a:xfrm>
            <a:off x="6905946" y="882065"/>
            <a:ext cx="1444727" cy="5034501"/>
            <a:chOff x="6421843" y="882065"/>
            <a:chExt cx="1444727" cy="5034501"/>
          </a:xfrm>
        </p:grpSpPr>
        <p:sp>
          <p:nvSpPr>
            <p:cNvPr id="36" name="流程图: 多文档 35"/>
            <p:cNvSpPr/>
            <p:nvPr/>
          </p:nvSpPr>
          <p:spPr>
            <a:xfrm>
              <a:off x="6623400" y="882065"/>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7" name="矩形 36"/>
            <p:cNvSpPr/>
            <p:nvPr/>
          </p:nvSpPr>
          <p:spPr>
            <a:xfrm>
              <a:off x="6778450" y="205885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38" name="椭圆 37"/>
            <p:cNvSpPr/>
            <p:nvPr/>
          </p:nvSpPr>
          <p:spPr>
            <a:xfrm>
              <a:off x="6421843" y="2927729"/>
              <a:ext cx="1444727" cy="7746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程序集</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MSIL</a:t>
              </a:r>
              <a:r>
                <a:rPr lang="zh-CN" altLang="en-US" sz="1200" dirty="0">
                  <a:solidFill>
                    <a:srgbClr val="002060"/>
                  </a:solidFill>
                  <a:latin typeface="微软雅黑" panose="020B0503020204020204" pitchFamily="34" charset="-122"/>
                  <a:ea typeface="微软雅黑" panose="020B0503020204020204" pitchFamily="34" charset="-122"/>
                </a:rPr>
                <a:t>、</a:t>
              </a:r>
              <a:r>
                <a:rPr lang="en-US" altLang="zh-CN" sz="1200" dirty="0" err="1">
                  <a:solidFill>
                    <a:srgbClr val="002060"/>
                  </a:solidFill>
                  <a:latin typeface="微软雅黑" panose="020B0503020204020204" pitchFamily="34" charset="-122"/>
                  <a:ea typeface="微软雅黑" panose="020B0503020204020204" pitchFamily="34" charset="-122"/>
                </a:rPr>
                <a:t>dll</a:t>
              </a:r>
              <a:r>
                <a:rPr lang="zh-CN" altLang="en-US" sz="1200" dirty="0">
                  <a:solidFill>
                    <a:srgbClr val="002060"/>
                  </a:solidFill>
                  <a:latin typeface="微软雅黑" panose="020B0503020204020204" pitchFamily="34" charset="-122"/>
                  <a:ea typeface="微软雅黑" panose="020B0503020204020204" pitchFamily="34" charset="-122"/>
                </a:rPr>
                <a:t>、</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元数据、资源</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9" name="矩形 38"/>
            <p:cNvSpPr/>
            <p:nvPr/>
          </p:nvSpPr>
          <p:spPr>
            <a:xfrm>
              <a:off x="6778450" y="4234207"/>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JIT</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a:t>
              </a:r>
            </a:p>
          </p:txBody>
        </p:sp>
        <p:sp>
          <p:nvSpPr>
            <p:cNvPr id="50" name="椭圆 49"/>
            <p:cNvSpPr/>
            <p:nvPr/>
          </p:nvSpPr>
          <p:spPr>
            <a:xfrm>
              <a:off x="6466434" y="5415642"/>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grpSp>
      <p:grpSp>
        <p:nvGrpSpPr>
          <p:cNvPr id="53" name="组合 52"/>
          <p:cNvGrpSpPr/>
          <p:nvPr/>
        </p:nvGrpSpPr>
        <p:grpSpPr>
          <a:xfrm>
            <a:off x="8469161" y="1144092"/>
            <a:ext cx="1200971" cy="3192485"/>
            <a:chOff x="2787187" y="1393492"/>
            <a:chExt cx="1200971" cy="3355433"/>
          </a:xfrm>
        </p:grpSpPr>
        <p:sp>
          <p:nvSpPr>
            <p:cNvPr id="54" name="左大括号 53"/>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55" name="文本框 54"/>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56" name="下弧形箭头 55"/>
          <p:cNvSpPr/>
          <p:nvPr/>
        </p:nvSpPr>
        <p:spPr>
          <a:xfrm>
            <a:off x="7628310" y="5926514"/>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左大括号 58"/>
          <p:cNvSpPr/>
          <p:nvPr/>
        </p:nvSpPr>
        <p:spPr>
          <a:xfrm flipH="1">
            <a:off x="10229296" y="3125331"/>
            <a:ext cx="161073" cy="2778167"/>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60" name="文本框 59"/>
          <p:cNvSpPr txBox="1"/>
          <p:nvPr/>
        </p:nvSpPr>
        <p:spPr>
          <a:xfrm>
            <a:off x="10214358" y="4346046"/>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grpSp>
        <p:nvGrpSpPr>
          <p:cNvPr id="24" name="组合 23"/>
          <p:cNvGrpSpPr/>
          <p:nvPr/>
        </p:nvGrpSpPr>
        <p:grpSpPr>
          <a:xfrm>
            <a:off x="8386638" y="4965596"/>
            <a:ext cx="1692307" cy="946198"/>
            <a:chOff x="8984568" y="5563082"/>
            <a:chExt cx="1692307" cy="946198"/>
          </a:xfrm>
        </p:grpSpPr>
        <p:sp>
          <p:nvSpPr>
            <p:cNvPr id="57" name="矩形 56"/>
            <p:cNvSpPr/>
            <p:nvPr/>
          </p:nvSpPr>
          <p:spPr>
            <a:xfrm>
              <a:off x="8984568" y="5563082"/>
              <a:ext cx="1692307" cy="946198"/>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58" name="椭圆 57"/>
            <p:cNvSpPr/>
            <p:nvPr/>
          </p:nvSpPr>
          <p:spPr>
            <a:xfrm>
              <a:off x="9603449" y="6008355"/>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sp>
          <p:nvSpPr>
            <p:cNvPr id="62" name="矩形 61"/>
            <p:cNvSpPr/>
            <p:nvPr/>
          </p:nvSpPr>
          <p:spPr>
            <a:xfrm>
              <a:off x="9333300" y="5785718"/>
              <a:ext cx="1306268" cy="688929"/>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CLR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65" name="文本框 64"/>
          <p:cNvSpPr txBox="1"/>
          <p:nvPr/>
        </p:nvSpPr>
        <p:spPr>
          <a:xfrm>
            <a:off x="5253161" y="99237"/>
            <a:ext cx="1685677"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一点补充</a:t>
            </a:r>
          </a:p>
        </p:txBody>
      </p:sp>
    </p:spTree>
    <p:extLst>
      <p:ext uri="{BB962C8B-B14F-4D97-AF65-F5344CB8AC3E}">
        <p14:creationId xmlns:p14="http://schemas.microsoft.com/office/powerpoint/2010/main" val="3967104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E06A-7785-4464-AC8B-FA8F01483317}"/>
              </a:ext>
            </a:extLst>
          </p:cNvPr>
          <p:cNvSpPr>
            <a:spLocks noGrp="1"/>
          </p:cNvSpPr>
          <p:nvPr>
            <p:ph type="title" idx="4294967295"/>
          </p:nvPr>
        </p:nvSpPr>
        <p:spPr>
          <a:xfrm>
            <a:off x="838200" y="365129"/>
            <a:ext cx="10515600" cy="706618"/>
          </a:xfrm>
        </p:spPr>
        <p:txBody>
          <a:bodyPr/>
          <a:lstStyle/>
          <a:p>
            <a:r>
              <a:rPr lang="en-US" dirty="0"/>
              <a:t>Creating a Process</a:t>
            </a:r>
          </a:p>
        </p:txBody>
      </p:sp>
      <p:grpSp>
        <p:nvGrpSpPr>
          <p:cNvPr id="6" name="Group 40">
            <a:extLst>
              <a:ext uri="{FF2B5EF4-FFF2-40B4-BE49-F238E27FC236}">
                <a16:creationId xmlns:a16="http://schemas.microsoft.com/office/drawing/2014/main" id="{19235440-408F-4442-9C19-616880C1964F}"/>
              </a:ext>
            </a:extLst>
          </p:cNvPr>
          <p:cNvGrpSpPr>
            <a:grpSpLocks/>
          </p:cNvGrpSpPr>
          <p:nvPr/>
        </p:nvGrpSpPr>
        <p:grpSpPr bwMode="auto">
          <a:xfrm>
            <a:off x="5669280" y="1965962"/>
            <a:ext cx="487680" cy="592667"/>
            <a:chOff x="4992" y="3408"/>
            <a:chExt cx="240" cy="280"/>
          </a:xfrm>
        </p:grpSpPr>
        <p:sp>
          <p:nvSpPr>
            <p:cNvPr id="36" name="Rectangle 41">
              <a:extLst>
                <a:ext uri="{FF2B5EF4-FFF2-40B4-BE49-F238E27FC236}">
                  <a16:creationId xmlns:a16="http://schemas.microsoft.com/office/drawing/2014/main" id="{4B18AEAE-FDE5-4355-853F-B6B302BF820B}"/>
                </a:ext>
              </a:extLst>
            </p:cNvPr>
            <p:cNvSpPr>
              <a:spLocks noChangeArrowheads="1"/>
            </p:cNvSpPr>
            <p:nvPr/>
          </p:nvSpPr>
          <p:spPr bwMode="auto">
            <a:xfrm>
              <a:off x="4992" y="3408"/>
              <a:ext cx="240" cy="136"/>
            </a:xfrm>
            <a:prstGeom prst="rect">
              <a:avLst/>
            </a:prstGeom>
            <a:gradFill rotWithShape="1">
              <a:gsLst>
                <a:gs pos="0">
                  <a:srgbClr val="B8F19B">
                    <a:gamma/>
                    <a:tint val="20000"/>
                    <a:invGamma/>
                  </a:srgbClr>
                </a:gs>
                <a:gs pos="100000">
                  <a:srgbClr val="B8F19B"/>
                </a:gs>
              </a:gsLst>
              <a:lin ang="2700000" scaled="1"/>
            </a:gradFill>
            <a:ln w="12700">
              <a:solidFill>
                <a:srgbClr val="52C1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37" name="Text Box 42">
              <a:extLst>
                <a:ext uri="{FF2B5EF4-FFF2-40B4-BE49-F238E27FC236}">
                  <a16:creationId xmlns:a16="http://schemas.microsoft.com/office/drawing/2014/main" id="{5A6AB988-C5E4-47BC-8E9B-88EA454F87F9}"/>
                </a:ext>
              </a:extLst>
            </p:cNvPr>
            <p:cNvSpPr txBox="1">
              <a:spLocks noChangeArrowheads="1"/>
            </p:cNvSpPr>
            <p:nvPr/>
          </p:nvSpPr>
          <p:spPr bwMode="auto">
            <a:xfrm>
              <a:off x="5019" y="3426"/>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grpSp>
        <p:nvGrpSpPr>
          <p:cNvPr id="7" name="Group 43">
            <a:extLst>
              <a:ext uri="{FF2B5EF4-FFF2-40B4-BE49-F238E27FC236}">
                <a16:creationId xmlns:a16="http://schemas.microsoft.com/office/drawing/2014/main" id="{9787233E-9817-4EB1-9A83-8823EA971FDC}"/>
              </a:ext>
            </a:extLst>
          </p:cNvPr>
          <p:cNvGrpSpPr>
            <a:grpSpLocks/>
          </p:cNvGrpSpPr>
          <p:nvPr/>
        </p:nvGrpSpPr>
        <p:grpSpPr bwMode="auto">
          <a:xfrm>
            <a:off x="3352800" y="1965960"/>
            <a:ext cx="487680" cy="508000"/>
            <a:chOff x="1440" y="1632"/>
            <a:chExt cx="192" cy="200"/>
          </a:xfrm>
        </p:grpSpPr>
        <p:sp>
          <p:nvSpPr>
            <p:cNvPr id="30" name="AutoShape 44">
              <a:extLst>
                <a:ext uri="{FF2B5EF4-FFF2-40B4-BE49-F238E27FC236}">
                  <a16:creationId xmlns:a16="http://schemas.microsoft.com/office/drawing/2014/main" id="{C343F1C3-E7F9-4E33-A985-DDEF71F54ED7}"/>
                </a:ext>
              </a:extLst>
            </p:cNvPr>
            <p:cNvSpPr>
              <a:spLocks noChangeAspect="1" noChangeArrowheads="1"/>
            </p:cNvSpPr>
            <p:nvPr/>
          </p:nvSpPr>
          <p:spPr bwMode="auto">
            <a:xfrm flipV="1">
              <a:off x="1440" y="1632"/>
              <a:ext cx="192" cy="160"/>
            </a:xfrm>
            <a:prstGeom prst="foldedCorner">
              <a:avLst>
                <a:gd name="adj" fmla="val 29690"/>
              </a:avLst>
            </a:prstGeom>
            <a:gradFill rotWithShape="1">
              <a:gsLst>
                <a:gs pos="0">
                  <a:srgbClr val="BFCEFF">
                    <a:gamma/>
                    <a:tint val="5882"/>
                    <a:invGamma/>
                  </a:srgbClr>
                </a:gs>
                <a:gs pos="100000">
                  <a:srgbClr val="BFCEFF"/>
                </a:gs>
              </a:gsLst>
              <a:lin ang="2700000" scaled="1"/>
            </a:gradFill>
            <a:ln w="127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31" name="Line 45">
              <a:extLst>
                <a:ext uri="{FF2B5EF4-FFF2-40B4-BE49-F238E27FC236}">
                  <a16:creationId xmlns:a16="http://schemas.microsoft.com/office/drawing/2014/main" id="{A691CE9A-83A0-4AD8-9126-04984DFDBDD6}"/>
                </a:ext>
              </a:extLst>
            </p:cNvPr>
            <p:cNvSpPr>
              <a:spLocks noChangeAspect="1" noChangeShapeType="1"/>
            </p:cNvSpPr>
            <p:nvPr/>
          </p:nvSpPr>
          <p:spPr bwMode="auto">
            <a:xfrm>
              <a:off x="1459" y="1672"/>
              <a:ext cx="125"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32" name="Line 46">
              <a:extLst>
                <a:ext uri="{FF2B5EF4-FFF2-40B4-BE49-F238E27FC236}">
                  <a16:creationId xmlns:a16="http://schemas.microsoft.com/office/drawing/2014/main" id="{F8AA657C-9D3B-40DE-BE34-3C529B05CB05}"/>
                </a:ext>
              </a:extLst>
            </p:cNvPr>
            <p:cNvSpPr>
              <a:spLocks noChangeAspect="1" noChangeShapeType="1"/>
            </p:cNvSpPr>
            <p:nvPr/>
          </p:nvSpPr>
          <p:spPr bwMode="auto">
            <a:xfrm>
              <a:off x="1459" y="171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33" name="Line 47">
              <a:extLst>
                <a:ext uri="{FF2B5EF4-FFF2-40B4-BE49-F238E27FC236}">
                  <a16:creationId xmlns:a16="http://schemas.microsoft.com/office/drawing/2014/main" id="{64B3278E-411A-4BE4-BA7F-BCCAE179F12B}"/>
                </a:ext>
              </a:extLst>
            </p:cNvPr>
            <p:cNvSpPr>
              <a:spLocks noChangeAspect="1" noChangeShapeType="1"/>
            </p:cNvSpPr>
            <p:nvPr/>
          </p:nvSpPr>
          <p:spPr bwMode="auto">
            <a:xfrm>
              <a:off x="1459" y="175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34" name="Line 48">
              <a:extLst>
                <a:ext uri="{FF2B5EF4-FFF2-40B4-BE49-F238E27FC236}">
                  <a16:creationId xmlns:a16="http://schemas.microsoft.com/office/drawing/2014/main" id="{643445C3-17B1-4CB7-ACAD-B2B3702389D3}"/>
                </a:ext>
              </a:extLst>
            </p:cNvPr>
            <p:cNvSpPr>
              <a:spLocks noChangeAspect="1" noChangeShapeType="1"/>
            </p:cNvSpPr>
            <p:nvPr/>
          </p:nvSpPr>
          <p:spPr bwMode="auto">
            <a:xfrm>
              <a:off x="1459" y="179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35" name="Line 49">
              <a:extLst>
                <a:ext uri="{FF2B5EF4-FFF2-40B4-BE49-F238E27FC236}">
                  <a16:creationId xmlns:a16="http://schemas.microsoft.com/office/drawing/2014/main" id="{7C2A8D92-89C9-4C05-B3FA-40755ABB08D9}"/>
                </a:ext>
              </a:extLst>
            </p:cNvPr>
            <p:cNvSpPr>
              <a:spLocks noChangeAspect="1" noChangeShapeType="1"/>
            </p:cNvSpPr>
            <p:nvPr/>
          </p:nvSpPr>
          <p:spPr bwMode="auto">
            <a:xfrm>
              <a:off x="1459" y="183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8" name="Group 57">
            <a:extLst>
              <a:ext uri="{FF2B5EF4-FFF2-40B4-BE49-F238E27FC236}">
                <a16:creationId xmlns:a16="http://schemas.microsoft.com/office/drawing/2014/main" id="{54AC63CD-29DE-4735-9A5C-EDC59603B739}"/>
              </a:ext>
            </a:extLst>
          </p:cNvPr>
          <p:cNvGrpSpPr>
            <a:grpSpLocks/>
          </p:cNvGrpSpPr>
          <p:nvPr/>
        </p:nvGrpSpPr>
        <p:grpSpPr bwMode="auto">
          <a:xfrm>
            <a:off x="1036320" y="1965965"/>
            <a:ext cx="487680" cy="508001"/>
            <a:chOff x="1104" y="1968"/>
            <a:chExt cx="230" cy="240"/>
          </a:xfrm>
        </p:grpSpPr>
        <p:sp>
          <p:nvSpPr>
            <p:cNvPr id="24" name="AutoShape 51">
              <a:extLst>
                <a:ext uri="{FF2B5EF4-FFF2-40B4-BE49-F238E27FC236}">
                  <a16:creationId xmlns:a16="http://schemas.microsoft.com/office/drawing/2014/main" id="{52DE0DF9-27B5-45B6-BA22-6B4BABC924D8}"/>
                </a:ext>
              </a:extLst>
            </p:cNvPr>
            <p:cNvSpPr>
              <a:spLocks noChangeAspect="1" noChangeArrowheads="1"/>
            </p:cNvSpPr>
            <p:nvPr/>
          </p:nvSpPr>
          <p:spPr bwMode="auto">
            <a:xfrm flipV="1">
              <a:off x="1104" y="1968"/>
              <a:ext cx="230" cy="192"/>
            </a:xfrm>
            <a:prstGeom prst="foldedCorner">
              <a:avLst>
                <a:gd name="adj" fmla="val 29690"/>
              </a:avLst>
            </a:prstGeom>
            <a:gradFill rotWithShape="1">
              <a:gsLst>
                <a:gs pos="0">
                  <a:srgbClr val="FFE0B3">
                    <a:gamma/>
                    <a:tint val="5882"/>
                    <a:invGamma/>
                  </a:srgbClr>
                </a:gs>
                <a:gs pos="100000">
                  <a:srgbClr val="FFE0B3"/>
                </a:gs>
              </a:gsLst>
              <a:lin ang="2700000" scaled="1"/>
            </a:gradFill>
            <a:ln w="12700">
              <a:solidFill>
                <a:srgbClr val="FFA21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25" name="Line 52">
              <a:extLst>
                <a:ext uri="{FF2B5EF4-FFF2-40B4-BE49-F238E27FC236}">
                  <a16:creationId xmlns:a16="http://schemas.microsoft.com/office/drawing/2014/main" id="{6BB189A2-DE92-4448-A3D3-7881824C622D}"/>
                </a:ext>
              </a:extLst>
            </p:cNvPr>
            <p:cNvSpPr>
              <a:spLocks noChangeAspect="1" noChangeShapeType="1"/>
            </p:cNvSpPr>
            <p:nvPr/>
          </p:nvSpPr>
          <p:spPr bwMode="auto">
            <a:xfrm>
              <a:off x="1127" y="2016"/>
              <a:ext cx="150"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26" name="Line 53">
              <a:extLst>
                <a:ext uri="{FF2B5EF4-FFF2-40B4-BE49-F238E27FC236}">
                  <a16:creationId xmlns:a16="http://schemas.microsoft.com/office/drawing/2014/main" id="{E7251903-E474-4F03-A3D0-71966EFCF50B}"/>
                </a:ext>
              </a:extLst>
            </p:cNvPr>
            <p:cNvSpPr>
              <a:spLocks noChangeAspect="1" noChangeShapeType="1"/>
            </p:cNvSpPr>
            <p:nvPr/>
          </p:nvSpPr>
          <p:spPr bwMode="auto">
            <a:xfrm>
              <a:off x="1127" y="2064"/>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27" name="Line 54">
              <a:extLst>
                <a:ext uri="{FF2B5EF4-FFF2-40B4-BE49-F238E27FC236}">
                  <a16:creationId xmlns:a16="http://schemas.microsoft.com/office/drawing/2014/main" id="{5856A26B-8987-4800-B411-ECEC482DD92B}"/>
                </a:ext>
              </a:extLst>
            </p:cNvPr>
            <p:cNvSpPr>
              <a:spLocks noChangeAspect="1" noChangeShapeType="1"/>
            </p:cNvSpPr>
            <p:nvPr/>
          </p:nvSpPr>
          <p:spPr bwMode="auto">
            <a:xfrm>
              <a:off x="1127" y="2112"/>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28" name="Line 55">
              <a:extLst>
                <a:ext uri="{FF2B5EF4-FFF2-40B4-BE49-F238E27FC236}">
                  <a16:creationId xmlns:a16="http://schemas.microsoft.com/office/drawing/2014/main" id="{27262BC5-C337-41EA-816E-54C94CDB4F9D}"/>
                </a:ext>
              </a:extLst>
            </p:cNvPr>
            <p:cNvSpPr>
              <a:spLocks noChangeAspect="1" noChangeShapeType="1"/>
            </p:cNvSpPr>
            <p:nvPr/>
          </p:nvSpPr>
          <p:spPr bwMode="auto">
            <a:xfrm>
              <a:off x="1127" y="2160"/>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29" name="Line 56">
              <a:extLst>
                <a:ext uri="{FF2B5EF4-FFF2-40B4-BE49-F238E27FC236}">
                  <a16:creationId xmlns:a16="http://schemas.microsoft.com/office/drawing/2014/main" id="{5EAF8166-E83B-401D-B0F9-166749F55446}"/>
                </a:ext>
              </a:extLst>
            </p:cNvPr>
            <p:cNvSpPr>
              <a:spLocks noChangeAspect="1" noChangeShapeType="1"/>
            </p:cNvSpPr>
            <p:nvPr/>
          </p:nvSpPr>
          <p:spPr bwMode="auto">
            <a:xfrm>
              <a:off x="1127" y="2208"/>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9" name="Group 58">
            <a:extLst>
              <a:ext uri="{FF2B5EF4-FFF2-40B4-BE49-F238E27FC236}">
                <a16:creationId xmlns:a16="http://schemas.microsoft.com/office/drawing/2014/main" id="{3ACB2570-9AC6-4686-B71A-F61B45493425}"/>
              </a:ext>
            </a:extLst>
          </p:cNvPr>
          <p:cNvGrpSpPr>
            <a:grpSpLocks/>
          </p:cNvGrpSpPr>
          <p:nvPr/>
        </p:nvGrpSpPr>
        <p:grpSpPr bwMode="auto">
          <a:xfrm>
            <a:off x="2163019" y="1996335"/>
            <a:ext cx="550763" cy="548851"/>
            <a:chOff x="624" y="2592"/>
            <a:chExt cx="288" cy="287"/>
          </a:xfrm>
        </p:grpSpPr>
        <p:sp>
          <p:nvSpPr>
            <p:cNvPr id="22" name="Freeform 59">
              <a:extLst>
                <a:ext uri="{FF2B5EF4-FFF2-40B4-BE49-F238E27FC236}">
                  <a16:creationId xmlns:a16="http://schemas.microsoft.com/office/drawing/2014/main" id="{0C3EACE6-D6A7-46DC-BA86-4FAFF9808B45}"/>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23" name="Arc 60">
              <a:extLst>
                <a:ext uri="{FF2B5EF4-FFF2-40B4-BE49-F238E27FC236}">
                  <a16:creationId xmlns:a16="http://schemas.microsoft.com/office/drawing/2014/main" id="{22CC971E-E00F-4923-AD50-1C5D74777C8F}"/>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1" name="Line 111">
            <a:extLst>
              <a:ext uri="{FF2B5EF4-FFF2-40B4-BE49-F238E27FC236}">
                <a16:creationId xmlns:a16="http://schemas.microsoft.com/office/drawing/2014/main" id="{00880AF6-390F-4C42-800F-53CA2CE819D7}"/>
              </a:ext>
            </a:extLst>
          </p:cNvPr>
          <p:cNvSpPr>
            <a:spLocks noChangeShapeType="1"/>
          </p:cNvSpPr>
          <p:nvPr/>
        </p:nvSpPr>
        <p:spPr bwMode="auto">
          <a:xfrm>
            <a:off x="1630149"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5" name="Text Box 115">
            <a:extLst>
              <a:ext uri="{FF2B5EF4-FFF2-40B4-BE49-F238E27FC236}">
                <a16:creationId xmlns:a16="http://schemas.microsoft.com/office/drawing/2014/main" id="{452AB9EA-C221-48C1-9B8C-5C2A75F896A7}"/>
              </a:ext>
            </a:extLst>
          </p:cNvPr>
          <p:cNvSpPr txBox="1">
            <a:spLocks noChangeArrowheads="1"/>
          </p:cNvSpPr>
          <p:nvPr/>
        </p:nvSpPr>
        <p:spPr bwMode="auto">
          <a:xfrm>
            <a:off x="2133600" y="2514178"/>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gcc</a:t>
            </a:r>
            <a:endParaRPr lang="en-US" sz="1867" dirty="0"/>
          </a:p>
        </p:txBody>
      </p:sp>
      <p:sp>
        <p:nvSpPr>
          <p:cNvPr id="16" name="Text Box 116">
            <a:extLst>
              <a:ext uri="{FF2B5EF4-FFF2-40B4-BE49-F238E27FC236}">
                <a16:creationId xmlns:a16="http://schemas.microsoft.com/office/drawing/2014/main" id="{4D57C600-E2AF-4640-8D10-87ADDE17D9A2}"/>
              </a:ext>
            </a:extLst>
          </p:cNvPr>
          <p:cNvSpPr txBox="1">
            <a:spLocks noChangeArrowheads="1"/>
          </p:cNvSpPr>
          <p:nvPr/>
        </p:nvSpPr>
        <p:spPr bwMode="auto">
          <a:xfrm>
            <a:off x="914400" y="251417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x.c</a:t>
            </a:r>
            <a:endParaRPr lang="en-US" sz="1867" dirty="0"/>
          </a:p>
        </p:txBody>
      </p:sp>
      <p:sp>
        <p:nvSpPr>
          <p:cNvPr id="17" name="Text Box 117">
            <a:extLst>
              <a:ext uri="{FF2B5EF4-FFF2-40B4-BE49-F238E27FC236}">
                <a16:creationId xmlns:a16="http://schemas.microsoft.com/office/drawing/2014/main" id="{AEEB24AB-851F-40BB-9CD5-7E97C792824A}"/>
              </a:ext>
            </a:extLst>
          </p:cNvPr>
          <p:cNvSpPr txBox="1">
            <a:spLocks noChangeArrowheads="1"/>
          </p:cNvSpPr>
          <p:nvPr/>
        </p:nvSpPr>
        <p:spPr bwMode="auto">
          <a:xfrm>
            <a:off x="3251200" y="251417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x.s</a:t>
            </a:r>
          </a:p>
        </p:txBody>
      </p:sp>
      <p:sp>
        <p:nvSpPr>
          <p:cNvPr id="18" name="Text Box 118">
            <a:extLst>
              <a:ext uri="{FF2B5EF4-FFF2-40B4-BE49-F238E27FC236}">
                <a16:creationId xmlns:a16="http://schemas.microsoft.com/office/drawing/2014/main" id="{DECA40A7-2FFD-43C7-9D5A-2BFCDD741682}"/>
              </a:ext>
            </a:extLst>
          </p:cNvPr>
          <p:cNvSpPr txBox="1">
            <a:spLocks noChangeArrowheads="1"/>
          </p:cNvSpPr>
          <p:nvPr/>
        </p:nvSpPr>
        <p:spPr bwMode="auto">
          <a:xfrm>
            <a:off x="4453467" y="2514178"/>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as</a:t>
            </a:r>
          </a:p>
        </p:txBody>
      </p:sp>
      <p:sp>
        <p:nvSpPr>
          <p:cNvPr id="19" name="Text Box 119">
            <a:extLst>
              <a:ext uri="{FF2B5EF4-FFF2-40B4-BE49-F238E27FC236}">
                <a16:creationId xmlns:a16="http://schemas.microsoft.com/office/drawing/2014/main" id="{FFE6DE3B-7585-47EA-92A7-8227F20EDD4E}"/>
              </a:ext>
            </a:extLst>
          </p:cNvPr>
          <p:cNvSpPr txBox="1">
            <a:spLocks noChangeArrowheads="1"/>
          </p:cNvSpPr>
          <p:nvPr/>
        </p:nvSpPr>
        <p:spPr bwMode="auto">
          <a:xfrm>
            <a:off x="5571067" y="2514178"/>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x.o</a:t>
            </a:r>
            <a:endParaRPr lang="en-US" sz="1867" dirty="0"/>
          </a:p>
        </p:txBody>
      </p:sp>
      <p:sp>
        <p:nvSpPr>
          <p:cNvPr id="107" name="Freeform 191">
            <a:extLst>
              <a:ext uri="{FF2B5EF4-FFF2-40B4-BE49-F238E27FC236}">
                <a16:creationId xmlns:a16="http://schemas.microsoft.com/office/drawing/2014/main" id="{F8AF51EE-68AA-46BF-95BD-DC242B1E8304}"/>
              </a:ext>
            </a:extLst>
          </p:cNvPr>
          <p:cNvSpPr>
            <a:spLocks/>
          </p:cNvSpPr>
          <p:nvPr/>
        </p:nvSpPr>
        <p:spPr bwMode="auto">
          <a:xfrm>
            <a:off x="6299200" y="2270760"/>
            <a:ext cx="812800" cy="1097280"/>
          </a:xfrm>
          <a:custGeom>
            <a:avLst/>
            <a:gdLst>
              <a:gd name="T0" fmla="*/ 0 w 673"/>
              <a:gd name="T1" fmla="*/ 1 h 577"/>
              <a:gd name="T2" fmla="*/ 672 w 673"/>
              <a:gd name="T3" fmla="*/ 577 h 577"/>
            </a:gdLst>
            <a:ahLst/>
            <a:cxnLst>
              <a:cxn ang="0">
                <a:pos x="T0" y="T1"/>
              </a:cxn>
              <a:cxn ang="0">
                <a:pos x="T2" y="T3"/>
              </a:cxn>
            </a:cxnLst>
            <a:rect l="0" t="0" r="r" b="b"/>
            <a:pathLst>
              <a:path w="673" h="577">
                <a:moveTo>
                  <a:pt x="0" y="1"/>
                </a:moveTo>
                <a:cubicBezTo>
                  <a:pt x="325" y="0"/>
                  <a:pt x="673" y="166"/>
                  <a:pt x="672" y="577"/>
                </a:cubicBezTo>
              </a:path>
            </a:pathLst>
          </a:custGeom>
          <a:noFill/>
          <a:ln w="19050" cap="flat" cmpd="sng">
            <a:solidFill>
              <a:schemeClr val="tx1"/>
            </a:solidFill>
            <a:prstDash val="solid"/>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08" name="Freeform 192">
            <a:extLst>
              <a:ext uri="{FF2B5EF4-FFF2-40B4-BE49-F238E27FC236}">
                <a16:creationId xmlns:a16="http://schemas.microsoft.com/office/drawing/2014/main" id="{B3645567-4BD5-4284-8691-6094340396EE}"/>
              </a:ext>
            </a:extLst>
          </p:cNvPr>
          <p:cNvSpPr>
            <a:spLocks/>
          </p:cNvSpPr>
          <p:nvPr/>
        </p:nvSpPr>
        <p:spPr bwMode="auto">
          <a:xfrm flipV="1">
            <a:off x="6299200" y="4424384"/>
            <a:ext cx="812800" cy="812800"/>
          </a:xfrm>
          <a:custGeom>
            <a:avLst/>
            <a:gdLst>
              <a:gd name="T0" fmla="*/ 0 w 673"/>
              <a:gd name="T1" fmla="*/ 1 h 577"/>
              <a:gd name="T2" fmla="*/ 672 w 673"/>
              <a:gd name="T3" fmla="*/ 577 h 577"/>
            </a:gdLst>
            <a:ahLst/>
            <a:cxnLst>
              <a:cxn ang="0">
                <a:pos x="T0" y="T1"/>
              </a:cxn>
              <a:cxn ang="0">
                <a:pos x="T2" y="T3"/>
              </a:cxn>
            </a:cxnLst>
            <a:rect l="0" t="0" r="r" b="b"/>
            <a:pathLst>
              <a:path w="673" h="577">
                <a:moveTo>
                  <a:pt x="0" y="1"/>
                </a:moveTo>
                <a:cubicBezTo>
                  <a:pt x="325" y="0"/>
                  <a:pt x="673" y="166"/>
                  <a:pt x="672" y="577"/>
                </a:cubicBezTo>
              </a:path>
            </a:pathLst>
          </a:custGeom>
          <a:noFill/>
          <a:ln w="19050" cap="flat" cmpd="sng">
            <a:solidFill>
              <a:schemeClr val="tx1"/>
            </a:solidFill>
            <a:prstDash val="solid"/>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grpSp>
        <p:nvGrpSpPr>
          <p:cNvPr id="109" name="Group 197">
            <a:extLst>
              <a:ext uri="{FF2B5EF4-FFF2-40B4-BE49-F238E27FC236}">
                <a16:creationId xmlns:a16="http://schemas.microsoft.com/office/drawing/2014/main" id="{259767D2-61BA-4E07-9C90-694ADECF7463}"/>
              </a:ext>
            </a:extLst>
          </p:cNvPr>
          <p:cNvGrpSpPr>
            <a:grpSpLocks/>
          </p:cNvGrpSpPr>
          <p:nvPr/>
        </p:nvGrpSpPr>
        <p:grpSpPr bwMode="auto">
          <a:xfrm>
            <a:off x="7985760" y="3429002"/>
            <a:ext cx="487680" cy="592667"/>
            <a:chOff x="3840" y="3024"/>
            <a:chExt cx="240" cy="280"/>
          </a:xfrm>
        </p:grpSpPr>
        <p:sp>
          <p:nvSpPr>
            <p:cNvPr id="110" name="Rectangle 195">
              <a:extLst>
                <a:ext uri="{FF2B5EF4-FFF2-40B4-BE49-F238E27FC236}">
                  <a16:creationId xmlns:a16="http://schemas.microsoft.com/office/drawing/2014/main" id="{A38C5F67-2BB5-4B71-8F74-FF2378B77ABA}"/>
                </a:ext>
              </a:extLst>
            </p:cNvPr>
            <p:cNvSpPr>
              <a:spLocks noChangeArrowheads="1"/>
            </p:cNvSpPr>
            <p:nvPr/>
          </p:nvSpPr>
          <p:spPr bwMode="auto">
            <a:xfrm>
              <a:off x="3840" y="3024"/>
              <a:ext cx="240" cy="136"/>
            </a:xfrm>
            <a:prstGeom prst="rect">
              <a:avLst/>
            </a:prstGeom>
            <a:gradFill rotWithShape="1">
              <a:gsLst>
                <a:gs pos="0">
                  <a:srgbClr val="FFBBC8">
                    <a:gamma/>
                    <a:tint val="5882"/>
                    <a:invGamma/>
                  </a:srgbClr>
                </a:gs>
                <a:gs pos="100000">
                  <a:srgbClr val="FFBBC8"/>
                </a:gs>
              </a:gsLst>
              <a:lin ang="2700000" scaled="1"/>
            </a:gra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11" name="Text Box 196">
              <a:extLst>
                <a:ext uri="{FF2B5EF4-FFF2-40B4-BE49-F238E27FC236}">
                  <a16:creationId xmlns:a16="http://schemas.microsoft.com/office/drawing/2014/main" id="{2E807494-BDC2-4FA2-B72C-2D617D6FBCA1}"/>
                </a:ext>
              </a:extLst>
            </p:cNvPr>
            <p:cNvSpPr txBox="1">
              <a:spLocks noChangeArrowheads="1"/>
            </p:cNvSpPr>
            <p:nvPr/>
          </p:nvSpPr>
          <p:spPr bwMode="auto">
            <a:xfrm>
              <a:off x="3867" y="3042"/>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sp>
        <p:nvSpPr>
          <p:cNvPr id="115" name="Text Box 235">
            <a:extLst>
              <a:ext uri="{FF2B5EF4-FFF2-40B4-BE49-F238E27FC236}">
                <a16:creationId xmlns:a16="http://schemas.microsoft.com/office/drawing/2014/main" id="{FBA61ADB-553E-4C06-837B-23E4C7CF0347}"/>
              </a:ext>
            </a:extLst>
          </p:cNvPr>
          <p:cNvSpPr txBox="1">
            <a:spLocks noChangeArrowheads="1"/>
          </p:cNvSpPr>
          <p:nvPr/>
        </p:nvSpPr>
        <p:spPr bwMode="auto">
          <a:xfrm>
            <a:off x="1005180" y="1173481"/>
            <a:ext cx="661720" cy="51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accent6">
                    <a:lumMod val="75000"/>
                  </a:schemeClr>
                </a:solidFill>
              </a:rPr>
              <a:t>Source</a:t>
            </a:r>
            <a:br>
              <a:rPr lang="en-US" sz="1867" dirty="0">
                <a:solidFill>
                  <a:schemeClr val="accent6">
                    <a:lumMod val="75000"/>
                  </a:schemeClr>
                </a:solidFill>
              </a:rPr>
            </a:br>
            <a:r>
              <a:rPr lang="en-US" sz="1867" dirty="0">
                <a:solidFill>
                  <a:schemeClr val="accent6">
                    <a:lumMod val="75000"/>
                  </a:schemeClr>
                </a:solidFill>
              </a:rPr>
              <a:t>Code</a:t>
            </a:r>
          </a:p>
        </p:txBody>
      </p:sp>
      <p:sp>
        <p:nvSpPr>
          <p:cNvPr id="116" name="Text Box 236">
            <a:extLst>
              <a:ext uri="{FF2B5EF4-FFF2-40B4-BE49-F238E27FC236}">
                <a16:creationId xmlns:a16="http://schemas.microsoft.com/office/drawing/2014/main" id="{A951EA47-BE3A-4B05-944F-76D2FCD5460E}"/>
              </a:ext>
            </a:extLst>
          </p:cNvPr>
          <p:cNvSpPr txBox="1">
            <a:spLocks noChangeArrowheads="1"/>
          </p:cNvSpPr>
          <p:nvPr/>
        </p:nvSpPr>
        <p:spPr bwMode="auto">
          <a:xfrm>
            <a:off x="3150170" y="1173481"/>
            <a:ext cx="921726" cy="51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accent6">
                    <a:lumMod val="75000"/>
                  </a:schemeClr>
                </a:solidFill>
              </a:rPr>
              <a:t>Assembly</a:t>
            </a:r>
          </a:p>
          <a:p>
            <a:pPr algn="ctr">
              <a:lnSpc>
                <a:spcPct val="90000"/>
              </a:lnSpc>
            </a:pPr>
            <a:r>
              <a:rPr lang="en-US" sz="1867" dirty="0">
                <a:solidFill>
                  <a:schemeClr val="accent6">
                    <a:lumMod val="75000"/>
                  </a:schemeClr>
                </a:solidFill>
              </a:rPr>
              <a:t>Code</a:t>
            </a:r>
          </a:p>
        </p:txBody>
      </p:sp>
      <p:sp>
        <p:nvSpPr>
          <p:cNvPr id="117" name="Text Box 237">
            <a:extLst>
              <a:ext uri="{FF2B5EF4-FFF2-40B4-BE49-F238E27FC236}">
                <a16:creationId xmlns:a16="http://schemas.microsoft.com/office/drawing/2014/main" id="{1B921AE1-2141-43CB-B398-20356728170F}"/>
              </a:ext>
            </a:extLst>
          </p:cNvPr>
          <p:cNvSpPr txBox="1">
            <a:spLocks noChangeArrowheads="1"/>
          </p:cNvSpPr>
          <p:nvPr/>
        </p:nvSpPr>
        <p:spPr bwMode="auto">
          <a:xfrm>
            <a:off x="5623000" y="1173481"/>
            <a:ext cx="641201" cy="51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accent6">
                    <a:lumMod val="75000"/>
                  </a:schemeClr>
                </a:solidFill>
              </a:rPr>
              <a:t>Object</a:t>
            </a:r>
          </a:p>
          <a:p>
            <a:pPr algn="ctr">
              <a:lnSpc>
                <a:spcPct val="90000"/>
              </a:lnSpc>
            </a:pPr>
            <a:r>
              <a:rPr lang="en-US" sz="1867" dirty="0">
                <a:solidFill>
                  <a:schemeClr val="accent6">
                    <a:lumMod val="75000"/>
                  </a:schemeClr>
                </a:solidFill>
              </a:rPr>
              <a:t>File</a:t>
            </a:r>
          </a:p>
        </p:txBody>
      </p:sp>
      <p:sp>
        <p:nvSpPr>
          <p:cNvPr id="118" name="Text Box 238">
            <a:extLst>
              <a:ext uri="{FF2B5EF4-FFF2-40B4-BE49-F238E27FC236}">
                <a16:creationId xmlns:a16="http://schemas.microsoft.com/office/drawing/2014/main" id="{29639382-9EAC-4EEB-AED7-127770F3AB35}"/>
              </a:ext>
            </a:extLst>
          </p:cNvPr>
          <p:cNvSpPr txBox="1">
            <a:spLocks noChangeArrowheads="1"/>
          </p:cNvSpPr>
          <p:nvPr/>
        </p:nvSpPr>
        <p:spPr bwMode="auto">
          <a:xfrm>
            <a:off x="7437121" y="1173481"/>
            <a:ext cx="1584113"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90000"/>
              </a:lnSpc>
            </a:pPr>
            <a:r>
              <a:rPr lang="en-US" sz="1867" dirty="0">
                <a:solidFill>
                  <a:schemeClr val="accent6">
                    <a:lumMod val="75000"/>
                  </a:schemeClr>
                </a:solidFill>
              </a:rPr>
              <a:t>Executable</a:t>
            </a:r>
          </a:p>
        </p:txBody>
      </p:sp>
      <p:sp>
        <p:nvSpPr>
          <p:cNvPr id="119" name="Text Box 239">
            <a:extLst>
              <a:ext uri="{FF2B5EF4-FFF2-40B4-BE49-F238E27FC236}">
                <a16:creationId xmlns:a16="http://schemas.microsoft.com/office/drawing/2014/main" id="{4B7C4661-AC56-4496-A7DA-EC73E15199AB}"/>
              </a:ext>
            </a:extLst>
          </p:cNvPr>
          <p:cNvSpPr txBox="1">
            <a:spLocks noChangeArrowheads="1"/>
          </p:cNvSpPr>
          <p:nvPr/>
        </p:nvSpPr>
        <p:spPr bwMode="auto">
          <a:xfrm>
            <a:off x="7802880" y="3977218"/>
            <a:ext cx="83312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r>
              <a:rPr lang="en-US" sz="1867" dirty="0" err="1"/>
              <a:t>a.out</a:t>
            </a:r>
            <a:endParaRPr lang="en-US" sz="1867" dirty="0"/>
          </a:p>
        </p:txBody>
      </p:sp>
      <p:sp>
        <p:nvSpPr>
          <p:cNvPr id="120" name="Text Box 241">
            <a:extLst>
              <a:ext uri="{FF2B5EF4-FFF2-40B4-BE49-F238E27FC236}">
                <a16:creationId xmlns:a16="http://schemas.microsoft.com/office/drawing/2014/main" id="{2CEF8942-23A0-4842-BF7F-7C09D0C0E565}"/>
              </a:ext>
            </a:extLst>
          </p:cNvPr>
          <p:cNvSpPr txBox="1">
            <a:spLocks noChangeArrowheads="1"/>
          </p:cNvSpPr>
          <p:nvPr/>
        </p:nvSpPr>
        <p:spPr bwMode="auto">
          <a:xfrm>
            <a:off x="2024667" y="6050281"/>
            <a:ext cx="881652"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tx2"/>
                </a:solidFill>
              </a:rPr>
              <a:t>Compiler</a:t>
            </a:r>
          </a:p>
        </p:txBody>
      </p:sp>
      <p:sp>
        <p:nvSpPr>
          <p:cNvPr id="121" name="Text Box 242">
            <a:extLst>
              <a:ext uri="{FF2B5EF4-FFF2-40B4-BE49-F238E27FC236}">
                <a16:creationId xmlns:a16="http://schemas.microsoft.com/office/drawing/2014/main" id="{F0E5A347-4F6E-491C-8DC6-E3CE8FD5CF85}"/>
              </a:ext>
            </a:extLst>
          </p:cNvPr>
          <p:cNvSpPr txBox="1">
            <a:spLocks noChangeArrowheads="1"/>
          </p:cNvSpPr>
          <p:nvPr/>
        </p:nvSpPr>
        <p:spPr bwMode="auto">
          <a:xfrm>
            <a:off x="3989493" y="6050281"/>
            <a:ext cx="1584960"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90000"/>
              </a:lnSpc>
            </a:pPr>
            <a:r>
              <a:rPr lang="en-US" sz="1867" dirty="0">
                <a:solidFill>
                  <a:schemeClr val="tx2"/>
                </a:solidFill>
              </a:rPr>
              <a:t>Assembler</a:t>
            </a:r>
          </a:p>
        </p:txBody>
      </p:sp>
      <p:sp>
        <p:nvSpPr>
          <p:cNvPr id="122" name="Text Box 243">
            <a:extLst>
              <a:ext uri="{FF2B5EF4-FFF2-40B4-BE49-F238E27FC236}">
                <a16:creationId xmlns:a16="http://schemas.microsoft.com/office/drawing/2014/main" id="{692E6DD2-9EB2-4F93-99C1-601899235DC2}"/>
              </a:ext>
            </a:extLst>
          </p:cNvPr>
          <p:cNvSpPr txBox="1">
            <a:spLocks noChangeArrowheads="1"/>
          </p:cNvSpPr>
          <p:nvPr/>
        </p:nvSpPr>
        <p:spPr bwMode="auto">
          <a:xfrm>
            <a:off x="6809933" y="6050281"/>
            <a:ext cx="583814"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tx2"/>
                </a:solidFill>
              </a:rPr>
              <a:t>Linker</a:t>
            </a:r>
          </a:p>
        </p:txBody>
      </p:sp>
      <p:sp>
        <p:nvSpPr>
          <p:cNvPr id="123" name="Text Box 244">
            <a:extLst>
              <a:ext uri="{FF2B5EF4-FFF2-40B4-BE49-F238E27FC236}">
                <a16:creationId xmlns:a16="http://schemas.microsoft.com/office/drawing/2014/main" id="{D90FE53E-605B-4AEA-8154-55A4E244E5D7}"/>
              </a:ext>
            </a:extLst>
          </p:cNvPr>
          <p:cNvSpPr txBox="1">
            <a:spLocks noChangeArrowheads="1"/>
          </p:cNvSpPr>
          <p:nvPr/>
        </p:nvSpPr>
        <p:spPr bwMode="auto">
          <a:xfrm>
            <a:off x="9049173" y="6050281"/>
            <a:ext cx="1009227"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90000"/>
              </a:lnSpc>
            </a:pPr>
            <a:r>
              <a:rPr lang="en-US" sz="1867" dirty="0">
                <a:solidFill>
                  <a:schemeClr val="tx2"/>
                </a:solidFill>
              </a:rPr>
              <a:t>Loader</a:t>
            </a:r>
          </a:p>
        </p:txBody>
      </p:sp>
      <p:sp>
        <p:nvSpPr>
          <p:cNvPr id="124" name="Text Box 246">
            <a:extLst>
              <a:ext uri="{FF2B5EF4-FFF2-40B4-BE49-F238E27FC236}">
                <a16:creationId xmlns:a16="http://schemas.microsoft.com/office/drawing/2014/main" id="{1BDF3C0C-6A49-4E68-B672-62ADCE587554}"/>
              </a:ext>
            </a:extLst>
          </p:cNvPr>
          <p:cNvSpPr txBox="1">
            <a:spLocks noChangeArrowheads="1"/>
          </p:cNvSpPr>
          <p:nvPr/>
        </p:nvSpPr>
        <p:spPr bwMode="auto">
          <a:xfrm>
            <a:off x="6790267" y="3977218"/>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ld</a:t>
            </a:r>
            <a:endParaRPr lang="en-US" sz="1867" dirty="0"/>
          </a:p>
        </p:txBody>
      </p:sp>
      <p:sp>
        <p:nvSpPr>
          <p:cNvPr id="125" name="AutoShape 248">
            <a:extLst>
              <a:ext uri="{FF2B5EF4-FFF2-40B4-BE49-F238E27FC236}">
                <a16:creationId xmlns:a16="http://schemas.microsoft.com/office/drawing/2014/main" id="{7109EFB4-7FC4-4FE2-AF1E-FD9E31FE9E6A}"/>
              </a:ext>
            </a:extLst>
          </p:cNvPr>
          <p:cNvSpPr>
            <a:spLocks noChangeArrowheads="1"/>
          </p:cNvSpPr>
          <p:nvPr/>
        </p:nvSpPr>
        <p:spPr bwMode="auto">
          <a:xfrm>
            <a:off x="9144000" y="3459480"/>
            <a:ext cx="792480" cy="548640"/>
          </a:xfrm>
          <a:prstGeom prst="roundRect">
            <a:avLst>
              <a:gd name="adj" fmla="val 16667"/>
            </a:avLst>
          </a:prstGeom>
          <a:solidFill>
            <a:srgbClr val="B7CBF0"/>
          </a:solidFill>
          <a:ln w="12700">
            <a:solidFill>
              <a:schemeClr val="tx1"/>
            </a:solidFill>
            <a:round/>
            <a:headEnd/>
            <a:tailEnd/>
          </a:ln>
          <a:effectLst/>
        </p:spPr>
        <p:txBody>
          <a:bodyPr wrap="none" anchor="ctr"/>
          <a:lstStyle/>
          <a:p>
            <a:pPr algn="ctr"/>
            <a:r>
              <a:rPr lang="en-US" sz="1867"/>
              <a:t>OS</a:t>
            </a:r>
          </a:p>
        </p:txBody>
      </p:sp>
      <p:grpSp>
        <p:nvGrpSpPr>
          <p:cNvPr id="127" name="Group 12">
            <a:extLst>
              <a:ext uri="{FF2B5EF4-FFF2-40B4-BE49-F238E27FC236}">
                <a16:creationId xmlns:a16="http://schemas.microsoft.com/office/drawing/2014/main" id="{F4CD18D9-6526-4836-937D-58E5880C9DB8}"/>
              </a:ext>
            </a:extLst>
          </p:cNvPr>
          <p:cNvGrpSpPr>
            <a:grpSpLocks/>
          </p:cNvGrpSpPr>
          <p:nvPr/>
        </p:nvGrpSpPr>
        <p:grpSpPr bwMode="auto">
          <a:xfrm>
            <a:off x="10353963" y="2706340"/>
            <a:ext cx="1431636" cy="2192669"/>
            <a:chOff x="1727" y="704"/>
            <a:chExt cx="465" cy="696"/>
          </a:xfrm>
        </p:grpSpPr>
        <p:sp>
          <p:nvSpPr>
            <p:cNvPr id="128" name="Rectangle 3">
              <a:extLst>
                <a:ext uri="{FF2B5EF4-FFF2-40B4-BE49-F238E27FC236}">
                  <a16:creationId xmlns:a16="http://schemas.microsoft.com/office/drawing/2014/main" id="{2DE4A221-BCE2-4612-AA7A-2C321770FB92}"/>
                </a:ext>
              </a:extLst>
            </p:cNvPr>
            <p:cNvSpPr>
              <a:spLocks noChangeArrowheads="1"/>
            </p:cNvSpPr>
            <p:nvPr/>
          </p:nvSpPr>
          <p:spPr bwMode="auto">
            <a:xfrm>
              <a:off x="1807" y="730"/>
              <a:ext cx="385" cy="656"/>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sp>
          <p:nvSpPr>
            <p:cNvPr id="129" name="Rectangle 4">
              <a:extLst>
                <a:ext uri="{FF2B5EF4-FFF2-40B4-BE49-F238E27FC236}">
                  <a16:creationId xmlns:a16="http://schemas.microsoft.com/office/drawing/2014/main" id="{731EFFBA-EF2A-446F-B0B3-75E9007B182A}"/>
                </a:ext>
              </a:extLst>
            </p:cNvPr>
            <p:cNvSpPr>
              <a:spLocks noChangeArrowheads="1"/>
            </p:cNvSpPr>
            <p:nvPr/>
          </p:nvSpPr>
          <p:spPr bwMode="auto">
            <a:xfrm>
              <a:off x="1807" y="1198"/>
              <a:ext cx="385" cy="188"/>
            </a:xfrm>
            <a:prstGeom prst="rect">
              <a:avLst/>
            </a:prstGeom>
            <a:solidFill>
              <a:srgbClr val="B7CB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133" b="1" dirty="0"/>
                <a:t>Code</a:t>
              </a:r>
            </a:p>
          </p:txBody>
        </p:sp>
        <p:sp>
          <p:nvSpPr>
            <p:cNvPr id="130" name="Text Box 5">
              <a:extLst>
                <a:ext uri="{FF2B5EF4-FFF2-40B4-BE49-F238E27FC236}">
                  <a16:creationId xmlns:a16="http://schemas.microsoft.com/office/drawing/2014/main" id="{3B154FF7-D670-4F49-B989-E1A235B72AEB}"/>
                </a:ext>
              </a:extLst>
            </p:cNvPr>
            <p:cNvSpPr txBox="1">
              <a:spLocks noChangeArrowheads="1"/>
            </p:cNvSpPr>
            <p:nvPr/>
          </p:nvSpPr>
          <p:spPr bwMode="auto">
            <a:xfrm>
              <a:off x="1730" y="1296"/>
              <a:ext cx="45"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2133" b="1" dirty="0"/>
                <a:t>0</a:t>
              </a:r>
            </a:p>
          </p:txBody>
        </p:sp>
        <p:sp>
          <p:nvSpPr>
            <p:cNvPr id="131" name="Text Box 6">
              <a:extLst>
                <a:ext uri="{FF2B5EF4-FFF2-40B4-BE49-F238E27FC236}">
                  <a16:creationId xmlns:a16="http://schemas.microsoft.com/office/drawing/2014/main" id="{28A946A4-1D4F-4955-A812-6B293414A299}"/>
                </a:ext>
              </a:extLst>
            </p:cNvPr>
            <p:cNvSpPr txBox="1">
              <a:spLocks noChangeArrowheads="1"/>
            </p:cNvSpPr>
            <p:nvPr/>
          </p:nvSpPr>
          <p:spPr bwMode="auto">
            <a:xfrm>
              <a:off x="1727" y="704"/>
              <a:ext cx="74"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2133" b="1" dirty="0">
                  <a:cs typeface="Arial" charset="0"/>
                </a:rPr>
                <a:t>∞</a:t>
              </a:r>
            </a:p>
          </p:txBody>
        </p:sp>
        <p:sp>
          <p:nvSpPr>
            <p:cNvPr id="132" name="Rectangle 7">
              <a:extLst>
                <a:ext uri="{FF2B5EF4-FFF2-40B4-BE49-F238E27FC236}">
                  <a16:creationId xmlns:a16="http://schemas.microsoft.com/office/drawing/2014/main" id="{DB16B3FE-3063-4209-B278-10998C3F118A}"/>
                </a:ext>
              </a:extLst>
            </p:cNvPr>
            <p:cNvSpPr>
              <a:spLocks noChangeArrowheads="1"/>
            </p:cNvSpPr>
            <p:nvPr/>
          </p:nvSpPr>
          <p:spPr bwMode="auto">
            <a:xfrm>
              <a:off x="1807" y="1053"/>
              <a:ext cx="385" cy="145"/>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133" b="1" dirty="0"/>
                <a:t>Data</a:t>
              </a:r>
            </a:p>
          </p:txBody>
        </p:sp>
        <p:sp>
          <p:nvSpPr>
            <p:cNvPr id="133" name="Rectangle 8">
              <a:extLst>
                <a:ext uri="{FF2B5EF4-FFF2-40B4-BE49-F238E27FC236}">
                  <a16:creationId xmlns:a16="http://schemas.microsoft.com/office/drawing/2014/main" id="{3D30C5B6-7C10-4430-B515-67986F9DD229}"/>
                </a:ext>
              </a:extLst>
            </p:cNvPr>
            <p:cNvSpPr>
              <a:spLocks noChangeArrowheads="1"/>
            </p:cNvSpPr>
            <p:nvPr/>
          </p:nvSpPr>
          <p:spPr bwMode="auto">
            <a:xfrm>
              <a:off x="1807" y="730"/>
              <a:ext cx="385" cy="114"/>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133" b="1" dirty="0"/>
                <a:t>Stack</a:t>
              </a:r>
            </a:p>
          </p:txBody>
        </p:sp>
        <p:sp>
          <p:nvSpPr>
            <p:cNvPr id="134" name="AutoShape 9">
              <a:extLst>
                <a:ext uri="{FF2B5EF4-FFF2-40B4-BE49-F238E27FC236}">
                  <a16:creationId xmlns:a16="http://schemas.microsoft.com/office/drawing/2014/main" id="{B6F88368-92CC-47A7-AE45-CAD88DFCC50B}"/>
                </a:ext>
              </a:extLst>
            </p:cNvPr>
            <p:cNvSpPr>
              <a:spLocks noChangeArrowheads="1"/>
            </p:cNvSpPr>
            <p:nvPr/>
          </p:nvSpPr>
          <p:spPr bwMode="auto">
            <a:xfrm>
              <a:off x="1974" y="844"/>
              <a:ext cx="52" cy="52"/>
            </a:xfrm>
            <a:prstGeom prst="downArrow">
              <a:avLst>
                <a:gd name="adj1" fmla="val 56250"/>
                <a:gd name="adj2" fmla="val 46181"/>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sp>
          <p:nvSpPr>
            <p:cNvPr id="135" name="AutoShape 10">
              <a:extLst>
                <a:ext uri="{FF2B5EF4-FFF2-40B4-BE49-F238E27FC236}">
                  <a16:creationId xmlns:a16="http://schemas.microsoft.com/office/drawing/2014/main" id="{6D94806B-63C9-4091-B23B-D01B3BEEAB93}"/>
                </a:ext>
              </a:extLst>
            </p:cNvPr>
            <p:cNvSpPr>
              <a:spLocks noChangeArrowheads="1"/>
            </p:cNvSpPr>
            <p:nvPr/>
          </p:nvSpPr>
          <p:spPr bwMode="auto">
            <a:xfrm flipV="1">
              <a:off x="1974" y="1001"/>
              <a:ext cx="52" cy="52"/>
            </a:xfrm>
            <a:prstGeom prst="downArrow">
              <a:avLst>
                <a:gd name="adj1" fmla="val 56250"/>
                <a:gd name="adj2" fmla="val 46181"/>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grpSp>
        <p:nvGrpSpPr>
          <p:cNvPr id="136" name="Group 58">
            <a:extLst>
              <a:ext uri="{FF2B5EF4-FFF2-40B4-BE49-F238E27FC236}">
                <a16:creationId xmlns:a16="http://schemas.microsoft.com/office/drawing/2014/main" id="{7457188D-13AC-4E30-B0AA-C2AFD5D3C65A}"/>
              </a:ext>
            </a:extLst>
          </p:cNvPr>
          <p:cNvGrpSpPr>
            <a:grpSpLocks/>
          </p:cNvGrpSpPr>
          <p:nvPr/>
        </p:nvGrpSpPr>
        <p:grpSpPr bwMode="auto">
          <a:xfrm>
            <a:off x="4479499" y="1996335"/>
            <a:ext cx="550763" cy="548851"/>
            <a:chOff x="624" y="2592"/>
            <a:chExt cx="288" cy="287"/>
          </a:xfrm>
        </p:grpSpPr>
        <p:sp>
          <p:nvSpPr>
            <p:cNvPr id="137" name="Freeform 59">
              <a:extLst>
                <a:ext uri="{FF2B5EF4-FFF2-40B4-BE49-F238E27FC236}">
                  <a16:creationId xmlns:a16="http://schemas.microsoft.com/office/drawing/2014/main" id="{5F9253E3-1200-4F8E-92F2-DD61EBB30EB1}"/>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38" name="Arc 60">
              <a:extLst>
                <a:ext uri="{FF2B5EF4-FFF2-40B4-BE49-F238E27FC236}">
                  <a16:creationId xmlns:a16="http://schemas.microsoft.com/office/drawing/2014/main" id="{A7A08043-32C0-4D68-8C40-6D5C91A49A62}"/>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39" name="Line 111">
            <a:extLst>
              <a:ext uri="{FF2B5EF4-FFF2-40B4-BE49-F238E27FC236}">
                <a16:creationId xmlns:a16="http://schemas.microsoft.com/office/drawing/2014/main" id="{AFE8870C-C5D6-4265-BDE5-23A0A3676129}"/>
              </a:ext>
            </a:extLst>
          </p:cNvPr>
          <p:cNvSpPr>
            <a:spLocks noChangeShapeType="1"/>
          </p:cNvSpPr>
          <p:nvPr/>
        </p:nvSpPr>
        <p:spPr bwMode="auto">
          <a:xfrm>
            <a:off x="2819931"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40" name="Line 111">
            <a:extLst>
              <a:ext uri="{FF2B5EF4-FFF2-40B4-BE49-F238E27FC236}">
                <a16:creationId xmlns:a16="http://schemas.microsoft.com/office/drawing/2014/main" id="{2BE17AB0-2D4B-45A8-8739-001B55A29612}"/>
              </a:ext>
            </a:extLst>
          </p:cNvPr>
          <p:cNvSpPr>
            <a:spLocks noChangeShapeType="1"/>
          </p:cNvSpPr>
          <p:nvPr/>
        </p:nvSpPr>
        <p:spPr bwMode="auto">
          <a:xfrm>
            <a:off x="3946629"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41" name="Line 111">
            <a:extLst>
              <a:ext uri="{FF2B5EF4-FFF2-40B4-BE49-F238E27FC236}">
                <a16:creationId xmlns:a16="http://schemas.microsoft.com/office/drawing/2014/main" id="{EDF5A5B0-A260-4946-95FC-6718C0C8DB16}"/>
              </a:ext>
            </a:extLst>
          </p:cNvPr>
          <p:cNvSpPr>
            <a:spLocks noChangeShapeType="1"/>
          </p:cNvSpPr>
          <p:nvPr/>
        </p:nvSpPr>
        <p:spPr bwMode="auto">
          <a:xfrm>
            <a:off x="5136411"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grpSp>
        <p:nvGrpSpPr>
          <p:cNvPr id="143" name="Group 58">
            <a:extLst>
              <a:ext uri="{FF2B5EF4-FFF2-40B4-BE49-F238E27FC236}">
                <a16:creationId xmlns:a16="http://schemas.microsoft.com/office/drawing/2014/main" id="{07F9064F-09D1-41DE-BD45-04B2CB442ACB}"/>
              </a:ext>
            </a:extLst>
          </p:cNvPr>
          <p:cNvGrpSpPr>
            <a:grpSpLocks/>
          </p:cNvGrpSpPr>
          <p:nvPr/>
        </p:nvGrpSpPr>
        <p:grpSpPr bwMode="auto">
          <a:xfrm>
            <a:off x="6825397" y="3459375"/>
            <a:ext cx="550763" cy="548851"/>
            <a:chOff x="624" y="2592"/>
            <a:chExt cx="288" cy="287"/>
          </a:xfrm>
        </p:grpSpPr>
        <p:sp>
          <p:nvSpPr>
            <p:cNvPr id="144" name="Freeform 59">
              <a:extLst>
                <a:ext uri="{FF2B5EF4-FFF2-40B4-BE49-F238E27FC236}">
                  <a16:creationId xmlns:a16="http://schemas.microsoft.com/office/drawing/2014/main" id="{6F3B6284-F4C2-441B-AAD3-F5AEA535E2E1}"/>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45" name="Arc 60">
              <a:extLst>
                <a:ext uri="{FF2B5EF4-FFF2-40B4-BE49-F238E27FC236}">
                  <a16:creationId xmlns:a16="http://schemas.microsoft.com/office/drawing/2014/main" id="{315AE3DE-1A69-42B8-925F-B94F85CC405B}"/>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grpSp>
        <p:nvGrpSpPr>
          <p:cNvPr id="146" name="Group 40">
            <a:extLst>
              <a:ext uri="{FF2B5EF4-FFF2-40B4-BE49-F238E27FC236}">
                <a16:creationId xmlns:a16="http://schemas.microsoft.com/office/drawing/2014/main" id="{4494ADC9-F8D4-4055-B57F-88E168CFB39D}"/>
              </a:ext>
            </a:extLst>
          </p:cNvPr>
          <p:cNvGrpSpPr>
            <a:grpSpLocks/>
          </p:cNvGrpSpPr>
          <p:nvPr/>
        </p:nvGrpSpPr>
        <p:grpSpPr bwMode="auto">
          <a:xfrm>
            <a:off x="5669280" y="3429002"/>
            <a:ext cx="487680" cy="592667"/>
            <a:chOff x="4992" y="3408"/>
            <a:chExt cx="240" cy="280"/>
          </a:xfrm>
        </p:grpSpPr>
        <p:sp>
          <p:nvSpPr>
            <p:cNvPr id="147" name="Rectangle 41">
              <a:extLst>
                <a:ext uri="{FF2B5EF4-FFF2-40B4-BE49-F238E27FC236}">
                  <a16:creationId xmlns:a16="http://schemas.microsoft.com/office/drawing/2014/main" id="{5CC9B121-D27D-442F-9DE2-0B3E48588349}"/>
                </a:ext>
              </a:extLst>
            </p:cNvPr>
            <p:cNvSpPr>
              <a:spLocks noChangeArrowheads="1"/>
            </p:cNvSpPr>
            <p:nvPr/>
          </p:nvSpPr>
          <p:spPr bwMode="auto">
            <a:xfrm>
              <a:off x="4992" y="3408"/>
              <a:ext cx="240" cy="136"/>
            </a:xfrm>
            <a:prstGeom prst="rect">
              <a:avLst/>
            </a:prstGeom>
            <a:gradFill rotWithShape="1">
              <a:gsLst>
                <a:gs pos="0">
                  <a:srgbClr val="B8F19B">
                    <a:gamma/>
                    <a:tint val="20000"/>
                    <a:invGamma/>
                  </a:srgbClr>
                </a:gs>
                <a:gs pos="100000">
                  <a:srgbClr val="B8F19B"/>
                </a:gs>
              </a:gsLst>
              <a:lin ang="2700000" scaled="1"/>
            </a:gradFill>
            <a:ln w="12700">
              <a:solidFill>
                <a:srgbClr val="52C1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48" name="Text Box 42">
              <a:extLst>
                <a:ext uri="{FF2B5EF4-FFF2-40B4-BE49-F238E27FC236}">
                  <a16:creationId xmlns:a16="http://schemas.microsoft.com/office/drawing/2014/main" id="{03AC05CF-0329-4212-8D51-60C10A322489}"/>
                </a:ext>
              </a:extLst>
            </p:cNvPr>
            <p:cNvSpPr txBox="1">
              <a:spLocks noChangeArrowheads="1"/>
            </p:cNvSpPr>
            <p:nvPr/>
          </p:nvSpPr>
          <p:spPr bwMode="auto">
            <a:xfrm>
              <a:off x="5019" y="3426"/>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grpSp>
        <p:nvGrpSpPr>
          <p:cNvPr id="149" name="Group 43">
            <a:extLst>
              <a:ext uri="{FF2B5EF4-FFF2-40B4-BE49-F238E27FC236}">
                <a16:creationId xmlns:a16="http://schemas.microsoft.com/office/drawing/2014/main" id="{0A3D9692-15EE-40D6-BDDF-E85DEBB7D0A9}"/>
              </a:ext>
            </a:extLst>
          </p:cNvPr>
          <p:cNvGrpSpPr>
            <a:grpSpLocks/>
          </p:cNvGrpSpPr>
          <p:nvPr/>
        </p:nvGrpSpPr>
        <p:grpSpPr bwMode="auto">
          <a:xfrm>
            <a:off x="3352800" y="3429000"/>
            <a:ext cx="487680" cy="508000"/>
            <a:chOff x="1440" y="1632"/>
            <a:chExt cx="192" cy="200"/>
          </a:xfrm>
        </p:grpSpPr>
        <p:sp>
          <p:nvSpPr>
            <p:cNvPr id="150" name="AutoShape 44">
              <a:extLst>
                <a:ext uri="{FF2B5EF4-FFF2-40B4-BE49-F238E27FC236}">
                  <a16:creationId xmlns:a16="http://schemas.microsoft.com/office/drawing/2014/main" id="{EDAEC8BE-1FCF-4DAB-8EAC-F37CD74F178E}"/>
                </a:ext>
              </a:extLst>
            </p:cNvPr>
            <p:cNvSpPr>
              <a:spLocks noChangeAspect="1" noChangeArrowheads="1"/>
            </p:cNvSpPr>
            <p:nvPr/>
          </p:nvSpPr>
          <p:spPr bwMode="auto">
            <a:xfrm flipV="1">
              <a:off x="1440" y="1632"/>
              <a:ext cx="192" cy="160"/>
            </a:xfrm>
            <a:prstGeom prst="foldedCorner">
              <a:avLst>
                <a:gd name="adj" fmla="val 29690"/>
              </a:avLst>
            </a:prstGeom>
            <a:gradFill rotWithShape="1">
              <a:gsLst>
                <a:gs pos="0">
                  <a:srgbClr val="BFCEFF">
                    <a:gamma/>
                    <a:tint val="5882"/>
                    <a:invGamma/>
                  </a:srgbClr>
                </a:gs>
                <a:gs pos="100000">
                  <a:srgbClr val="BFCEFF"/>
                </a:gs>
              </a:gsLst>
              <a:lin ang="2700000" scaled="1"/>
            </a:gradFill>
            <a:ln w="127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51" name="Line 45">
              <a:extLst>
                <a:ext uri="{FF2B5EF4-FFF2-40B4-BE49-F238E27FC236}">
                  <a16:creationId xmlns:a16="http://schemas.microsoft.com/office/drawing/2014/main" id="{25BD3BBB-8C8B-499C-9AD5-79C2E8DBDF82}"/>
                </a:ext>
              </a:extLst>
            </p:cNvPr>
            <p:cNvSpPr>
              <a:spLocks noChangeAspect="1" noChangeShapeType="1"/>
            </p:cNvSpPr>
            <p:nvPr/>
          </p:nvSpPr>
          <p:spPr bwMode="auto">
            <a:xfrm>
              <a:off x="1459" y="1672"/>
              <a:ext cx="125"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52" name="Line 46">
              <a:extLst>
                <a:ext uri="{FF2B5EF4-FFF2-40B4-BE49-F238E27FC236}">
                  <a16:creationId xmlns:a16="http://schemas.microsoft.com/office/drawing/2014/main" id="{18A25135-CDA6-4C0E-852E-2F542E6F2D72}"/>
                </a:ext>
              </a:extLst>
            </p:cNvPr>
            <p:cNvSpPr>
              <a:spLocks noChangeAspect="1" noChangeShapeType="1"/>
            </p:cNvSpPr>
            <p:nvPr/>
          </p:nvSpPr>
          <p:spPr bwMode="auto">
            <a:xfrm>
              <a:off x="1459" y="171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53" name="Line 47">
              <a:extLst>
                <a:ext uri="{FF2B5EF4-FFF2-40B4-BE49-F238E27FC236}">
                  <a16:creationId xmlns:a16="http://schemas.microsoft.com/office/drawing/2014/main" id="{88B2A79F-9EE7-4312-8F71-33008A8311AE}"/>
                </a:ext>
              </a:extLst>
            </p:cNvPr>
            <p:cNvSpPr>
              <a:spLocks noChangeAspect="1" noChangeShapeType="1"/>
            </p:cNvSpPr>
            <p:nvPr/>
          </p:nvSpPr>
          <p:spPr bwMode="auto">
            <a:xfrm>
              <a:off x="1459" y="175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54" name="Line 48">
              <a:extLst>
                <a:ext uri="{FF2B5EF4-FFF2-40B4-BE49-F238E27FC236}">
                  <a16:creationId xmlns:a16="http://schemas.microsoft.com/office/drawing/2014/main" id="{029D7209-DEA0-48A0-952E-4F8874A54C5D}"/>
                </a:ext>
              </a:extLst>
            </p:cNvPr>
            <p:cNvSpPr>
              <a:spLocks noChangeAspect="1" noChangeShapeType="1"/>
            </p:cNvSpPr>
            <p:nvPr/>
          </p:nvSpPr>
          <p:spPr bwMode="auto">
            <a:xfrm>
              <a:off x="1459" y="179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55" name="Line 49">
              <a:extLst>
                <a:ext uri="{FF2B5EF4-FFF2-40B4-BE49-F238E27FC236}">
                  <a16:creationId xmlns:a16="http://schemas.microsoft.com/office/drawing/2014/main" id="{A01D29E9-3473-4310-A9CD-F514AF794824}"/>
                </a:ext>
              </a:extLst>
            </p:cNvPr>
            <p:cNvSpPr>
              <a:spLocks noChangeAspect="1" noChangeShapeType="1"/>
            </p:cNvSpPr>
            <p:nvPr/>
          </p:nvSpPr>
          <p:spPr bwMode="auto">
            <a:xfrm>
              <a:off x="1459" y="183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56" name="Group 57">
            <a:extLst>
              <a:ext uri="{FF2B5EF4-FFF2-40B4-BE49-F238E27FC236}">
                <a16:creationId xmlns:a16="http://schemas.microsoft.com/office/drawing/2014/main" id="{C49A1295-CCE3-4384-B805-9BA82291C687}"/>
              </a:ext>
            </a:extLst>
          </p:cNvPr>
          <p:cNvGrpSpPr>
            <a:grpSpLocks/>
          </p:cNvGrpSpPr>
          <p:nvPr/>
        </p:nvGrpSpPr>
        <p:grpSpPr bwMode="auto">
          <a:xfrm>
            <a:off x="1036320" y="3429005"/>
            <a:ext cx="487680" cy="508001"/>
            <a:chOff x="1104" y="1968"/>
            <a:chExt cx="230" cy="240"/>
          </a:xfrm>
        </p:grpSpPr>
        <p:sp>
          <p:nvSpPr>
            <p:cNvPr id="157" name="AutoShape 51">
              <a:extLst>
                <a:ext uri="{FF2B5EF4-FFF2-40B4-BE49-F238E27FC236}">
                  <a16:creationId xmlns:a16="http://schemas.microsoft.com/office/drawing/2014/main" id="{B9C30078-4796-4F4C-AE86-2AA655D6611A}"/>
                </a:ext>
              </a:extLst>
            </p:cNvPr>
            <p:cNvSpPr>
              <a:spLocks noChangeAspect="1" noChangeArrowheads="1"/>
            </p:cNvSpPr>
            <p:nvPr/>
          </p:nvSpPr>
          <p:spPr bwMode="auto">
            <a:xfrm flipV="1">
              <a:off x="1104" y="1968"/>
              <a:ext cx="230" cy="192"/>
            </a:xfrm>
            <a:prstGeom prst="foldedCorner">
              <a:avLst>
                <a:gd name="adj" fmla="val 29690"/>
              </a:avLst>
            </a:prstGeom>
            <a:gradFill rotWithShape="1">
              <a:gsLst>
                <a:gs pos="0">
                  <a:srgbClr val="FFE0B3">
                    <a:gamma/>
                    <a:tint val="5882"/>
                    <a:invGamma/>
                  </a:srgbClr>
                </a:gs>
                <a:gs pos="100000">
                  <a:srgbClr val="FFE0B3"/>
                </a:gs>
              </a:gsLst>
              <a:lin ang="2700000" scaled="1"/>
            </a:gradFill>
            <a:ln w="12700">
              <a:solidFill>
                <a:srgbClr val="FFA21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58" name="Line 52">
              <a:extLst>
                <a:ext uri="{FF2B5EF4-FFF2-40B4-BE49-F238E27FC236}">
                  <a16:creationId xmlns:a16="http://schemas.microsoft.com/office/drawing/2014/main" id="{A5368C46-78FA-4443-B39F-C130337FE9F3}"/>
                </a:ext>
              </a:extLst>
            </p:cNvPr>
            <p:cNvSpPr>
              <a:spLocks noChangeAspect="1" noChangeShapeType="1"/>
            </p:cNvSpPr>
            <p:nvPr/>
          </p:nvSpPr>
          <p:spPr bwMode="auto">
            <a:xfrm>
              <a:off x="1127" y="2016"/>
              <a:ext cx="150"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59" name="Line 53">
              <a:extLst>
                <a:ext uri="{FF2B5EF4-FFF2-40B4-BE49-F238E27FC236}">
                  <a16:creationId xmlns:a16="http://schemas.microsoft.com/office/drawing/2014/main" id="{7E9F3F30-37E4-4436-A082-A23A769076A0}"/>
                </a:ext>
              </a:extLst>
            </p:cNvPr>
            <p:cNvSpPr>
              <a:spLocks noChangeAspect="1" noChangeShapeType="1"/>
            </p:cNvSpPr>
            <p:nvPr/>
          </p:nvSpPr>
          <p:spPr bwMode="auto">
            <a:xfrm>
              <a:off x="1127" y="2064"/>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60" name="Line 54">
              <a:extLst>
                <a:ext uri="{FF2B5EF4-FFF2-40B4-BE49-F238E27FC236}">
                  <a16:creationId xmlns:a16="http://schemas.microsoft.com/office/drawing/2014/main" id="{46BBF239-0605-45D6-AE86-9978AEF4BDF6}"/>
                </a:ext>
              </a:extLst>
            </p:cNvPr>
            <p:cNvSpPr>
              <a:spLocks noChangeAspect="1" noChangeShapeType="1"/>
            </p:cNvSpPr>
            <p:nvPr/>
          </p:nvSpPr>
          <p:spPr bwMode="auto">
            <a:xfrm>
              <a:off x="1127" y="2112"/>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61" name="Line 55">
              <a:extLst>
                <a:ext uri="{FF2B5EF4-FFF2-40B4-BE49-F238E27FC236}">
                  <a16:creationId xmlns:a16="http://schemas.microsoft.com/office/drawing/2014/main" id="{440721A5-5400-4DAB-8C35-5B6BA489108B}"/>
                </a:ext>
              </a:extLst>
            </p:cNvPr>
            <p:cNvSpPr>
              <a:spLocks noChangeAspect="1" noChangeShapeType="1"/>
            </p:cNvSpPr>
            <p:nvPr/>
          </p:nvSpPr>
          <p:spPr bwMode="auto">
            <a:xfrm>
              <a:off x="1127" y="2160"/>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62" name="Line 56">
              <a:extLst>
                <a:ext uri="{FF2B5EF4-FFF2-40B4-BE49-F238E27FC236}">
                  <a16:creationId xmlns:a16="http://schemas.microsoft.com/office/drawing/2014/main" id="{852722F8-2C2E-4BAC-B352-FEF7080347B8}"/>
                </a:ext>
              </a:extLst>
            </p:cNvPr>
            <p:cNvSpPr>
              <a:spLocks noChangeAspect="1" noChangeShapeType="1"/>
            </p:cNvSpPr>
            <p:nvPr/>
          </p:nvSpPr>
          <p:spPr bwMode="auto">
            <a:xfrm>
              <a:off x="1127" y="2208"/>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63" name="Group 58">
            <a:extLst>
              <a:ext uri="{FF2B5EF4-FFF2-40B4-BE49-F238E27FC236}">
                <a16:creationId xmlns:a16="http://schemas.microsoft.com/office/drawing/2014/main" id="{0458B070-0088-40E7-8489-D926A8F8CE05}"/>
              </a:ext>
            </a:extLst>
          </p:cNvPr>
          <p:cNvGrpSpPr>
            <a:grpSpLocks/>
          </p:cNvGrpSpPr>
          <p:nvPr/>
        </p:nvGrpSpPr>
        <p:grpSpPr bwMode="auto">
          <a:xfrm>
            <a:off x="2163019" y="3459375"/>
            <a:ext cx="550763" cy="548851"/>
            <a:chOff x="624" y="2592"/>
            <a:chExt cx="288" cy="287"/>
          </a:xfrm>
        </p:grpSpPr>
        <p:sp>
          <p:nvSpPr>
            <p:cNvPr id="164" name="Freeform 59">
              <a:extLst>
                <a:ext uri="{FF2B5EF4-FFF2-40B4-BE49-F238E27FC236}">
                  <a16:creationId xmlns:a16="http://schemas.microsoft.com/office/drawing/2014/main" id="{9DB4EA63-E220-4BCF-A6F6-6B70B2DB5254}"/>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65" name="Arc 60">
              <a:extLst>
                <a:ext uri="{FF2B5EF4-FFF2-40B4-BE49-F238E27FC236}">
                  <a16:creationId xmlns:a16="http://schemas.microsoft.com/office/drawing/2014/main" id="{1DD770D6-1AFB-414A-A1A5-8A7AF8894080}"/>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66" name="Line 111">
            <a:extLst>
              <a:ext uri="{FF2B5EF4-FFF2-40B4-BE49-F238E27FC236}">
                <a16:creationId xmlns:a16="http://schemas.microsoft.com/office/drawing/2014/main" id="{A6A3A868-EC57-4F29-8B45-88CA6CA09CD5}"/>
              </a:ext>
            </a:extLst>
          </p:cNvPr>
          <p:cNvSpPr>
            <a:spLocks noChangeShapeType="1"/>
          </p:cNvSpPr>
          <p:nvPr/>
        </p:nvSpPr>
        <p:spPr bwMode="auto">
          <a:xfrm>
            <a:off x="1630149"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67" name="Text Box 115">
            <a:extLst>
              <a:ext uri="{FF2B5EF4-FFF2-40B4-BE49-F238E27FC236}">
                <a16:creationId xmlns:a16="http://schemas.microsoft.com/office/drawing/2014/main" id="{72F0DBFF-E7BC-4BE9-B3E7-05209A3B16A5}"/>
              </a:ext>
            </a:extLst>
          </p:cNvPr>
          <p:cNvSpPr txBox="1">
            <a:spLocks noChangeArrowheads="1"/>
          </p:cNvSpPr>
          <p:nvPr/>
        </p:nvSpPr>
        <p:spPr bwMode="auto">
          <a:xfrm>
            <a:off x="2133600" y="3977217"/>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gcc</a:t>
            </a:r>
            <a:endParaRPr lang="en-US" sz="1867" dirty="0"/>
          </a:p>
        </p:txBody>
      </p:sp>
      <p:sp>
        <p:nvSpPr>
          <p:cNvPr id="168" name="Text Box 116">
            <a:extLst>
              <a:ext uri="{FF2B5EF4-FFF2-40B4-BE49-F238E27FC236}">
                <a16:creationId xmlns:a16="http://schemas.microsoft.com/office/drawing/2014/main" id="{408CED79-8061-4FE0-B8D5-CDAEC5377B15}"/>
              </a:ext>
            </a:extLst>
          </p:cNvPr>
          <p:cNvSpPr txBox="1">
            <a:spLocks noChangeArrowheads="1"/>
          </p:cNvSpPr>
          <p:nvPr/>
        </p:nvSpPr>
        <p:spPr bwMode="auto">
          <a:xfrm>
            <a:off x="914400" y="3977217"/>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y.c</a:t>
            </a:r>
            <a:endParaRPr lang="en-US" sz="1867" dirty="0"/>
          </a:p>
        </p:txBody>
      </p:sp>
      <p:sp>
        <p:nvSpPr>
          <p:cNvPr id="169" name="Text Box 117">
            <a:extLst>
              <a:ext uri="{FF2B5EF4-FFF2-40B4-BE49-F238E27FC236}">
                <a16:creationId xmlns:a16="http://schemas.microsoft.com/office/drawing/2014/main" id="{D1C1E973-32E1-4ED8-86F3-F1FFA0366EB3}"/>
              </a:ext>
            </a:extLst>
          </p:cNvPr>
          <p:cNvSpPr txBox="1">
            <a:spLocks noChangeArrowheads="1"/>
          </p:cNvSpPr>
          <p:nvPr/>
        </p:nvSpPr>
        <p:spPr bwMode="auto">
          <a:xfrm>
            <a:off x="3251200" y="3977217"/>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y.s</a:t>
            </a:r>
            <a:endParaRPr lang="en-US" sz="1867" dirty="0"/>
          </a:p>
        </p:txBody>
      </p:sp>
      <p:sp>
        <p:nvSpPr>
          <p:cNvPr id="170" name="Text Box 118">
            <a:extLst>
              <a:ext uri="{FF2B5EF4-FFF2-40B4-BE49-F238E27FC236}">
                <a16:creationId xmlns:a16="http://schemas.microsoft.com/office/drawing/2014/main" id="{4298ADBE-AC3D-4A84-AC4C-2E7F4ABB3F81}"/>
              </a:ext>
            </a:extLst>
          </p:cNvPr>
          <p:cNvSpPr txBox="1">
            <a:spLocks noChangeArrowheads="1"/>
          </p:cNvSpPr>
          <p:nvPr/>
        </p:nvSpPr>
        <p:spPr bwMode="auto">
          <a:xfrm>
            <a:off x="4453467" y="3977217"/>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as</a:t>
            </a:r>
          </a:p>
        </p:txBody>
      </p:sp>
      <p:sp>
        <p:nvSpPr>
          <p:cNvPr id="171" name="Text Box 119">
            <a:extLst>
              <a:ext uri="{FF2B5EF4-FFF2-40B4-BE49-F238E27FC236}">
                <a16:creationId xmlns:a16="http://schemas.microsoft.com/office/drawing/2014/main" id="{61D25146-D3BB-4BF4-9087-2D01807950CB}"/>
              </a:ext>
            </a:extLst>
          </p:cNvPr>
          <p:cNvSpPr txBox="1">
            <a:spLocks noChangeArrowheads="1"/>
          </p:cNvSpPr>
          <p:nvPr/>
        </p:nvSpPr>
        <p:spPr bwMode="auto">
          <a:xfrm>
            <a:off x="5571067" y="3977217"/>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y.o</a:t>
            </a:r>
            <a:endParaRPr lang="en-US" sz="1867" dirty="0"/>
          </a:p>
        </p:txBody>
      </p:sp>
      <p:grpSp>
        <p:nvGrpSpPr>
          <p:cNvPr id="172" name="Group 58">
            <a:extLst>
              <a:ext uri="{FF2B5EF4-FFF2-40B4-BE49-F238E27FC236}">
                <a16:creationId xmlns:a16="http://schemas.microsoft.com/office/drawing/2014/main" id="{5E716E86-BB35-425E-9228-67E14F8CCFCC}"/>
              </a:ext>
            </a:extLst>
          </p:cNvPr>
          <p:cNvGrpSpPr>
            <a:grpSpLocks/>
          </p:cNvGrpSpPr>
          <p:nvPr/>
        </p:nvGrpSpPr>
        <p:grpSpPr bwMode="auto">
          <a:xfrm>
            <a:off x="4479499" y="3459375"/>
            <a:ext cx="550763" cy="548851"/>
            <a:chOff x="624" y="2592"/>
            <a:chExt cx="288" cy="287"/>
          </a:xfrm>
        </p:grpSpPr>
        <p:sp>
          <p:nvSpPr>
            <p:cNvPr id="173" name="Freeform 59">
              <a:extLst>
                <a:ext uri="{FF2B5EF4-FFF2-40B4-BE49-F238E27FC236}">
                  <a16:creationId xmlns:a16="http://schemas.microsoft.com/office/drawing/2014/main" id="{9E8BECE6-FE10-4F83-9EF9-904195037711}"/>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74" name="Arc 60">
              <a:extLst>
                <a:ext uri="{FF2B5EF4-FFF2-40B4-BE49-F238E27FC236}">
                  <a16:creationId xmlns:a16="http://schemas.microsoft.com/office/drawing/2014/main" id="{2E1FB197-461B-44E7-A304-BF8C4A1A9FA4}"/>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75" name="Line 111">
            <a:extLst>
              <a:ext uri="{FF2B5EF4-FFF2-40B4-BE49-F238E27FC236}">
                <a16:creationId xmlns:a16="http://schemas.microsoft.com/office/drawing/2014/main" id="{47822BAF-CDAC-46DD-929F-47724554E97A}"/>
              </a:ext>
            </a:extLst>
          </p:cNvPr>
          <p:cNvSpPr>
            <a:spLocks noChangeShapeType="1"/>
          </p:cNvSpPr>
          <p:nvPr/>
        </p:nvSpPr>
        <p:spPr bwMode="auto">
          <a:xfrm>
            <a:off x="2819931"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76" name="Line 111">
            <a:extLst>
              <a:ext uri="{FF2B5EF4-FFF2-40B4-BE49-F238E27FC236}">
                <a16:creationId xmlns:a16="http://schemas.microsoft.com/office/drawing/2014/main" id="{6E42741E-DD14-427B-B3DF-2253B2D9A8D9}"/>
              </a:ext>
            </a:extLst>
          </p:cNvPr>
          <p:cNvSpPr>
            <a:spLocks noChangeShapeType="1"/>
          </p:cNvSpPr>
          <p:nvPr/>
        </p:nvSpPr>
        <p:spPr bwMode="auto">
          <a:xfrm>
            <a:off x="3946629"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77" name="Line 111">
            <a:extLst>
              <a:ext uri="{FF2B5EF4-FFF2-40B4-BE49-F238E27FC236}">
                <a16:creationId xmlns:a16="http://schemas.microsoft.com/office/drawing/2014/main" id="{E015E8E1-5719-4384-8DA3-B6B12E6C3076}"/>
              </a:ext>
            </a:extLst>
          </p:cNvPr>
          <p:cNvSpPr>
            <a:spLocks noChangeShapeType="1"/>
          </p:cNvSpPr>
          <p:nvPr/>
        </p:nvSpPr>
        <p:spPr bwMode="auto">
          <a:xfrm>
            <a:off x="5136411"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78" name="Line 111">
            <a:extLst>
              <a:ext uri="{FF2B5EF4-FFF2-40B4-BE49-F238E27FC236}">
                <a16:creationId xmlns:a16="http://schemas.microsoft.com/office/drawing/2014/main" id="{07D707CF-27A7-4F23-8D56-A54518C8FE5E}"/>
              </a:ext>
            </a:extLst>
          </p:cNvPr>
          <p:cNvSpPr>
            <a:spLocks noChangeShapeType="1"/>
          </p:cNvSpPr>
          <p:nvPr/>
        </p:nvSpPr>
        <p:spPr bwMode="auto">
          <a:xfrm>
            <a:off x="6278880"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grpSp>
        <p:nvGrpSpPr>
          <p:cNvPr id="179" name="Group 40">
            <a:extLst>
              <a:ext uri="{FF2B5EF4-FFF2-40B4-BE49-F238E27FC236}">
                <a16:creationId xmlns:a16="http://schemas.microsoft.com/office/drawing/2014/main" id="{1A2A537E-91A9-41FA-A363-9E22C0B6F62F}"/>
              </a:ext>
            </a:extLst>
          </p:cNvPr>
          <p:cNvGrpSpPr>
            <a:grpSpLocks/>
          </p:cNvGrpSpPr>
          <p:nvPr/>
        </p:nvGrpSpPr>
        <p:grpSpPr bwMode="auto">
          <a:xfrm>
            <a:off x="5669280" y="4892042"/>
            <a:ext cx="487680" cy="592667"/>
            <a:chOff x="4992" y="3408"/>
            <a:chExt cx="240" cy="280"/>
          </a:xfrm>
        </p:grpSpPr>
        <p:sp>
          <p:nvSpPr>
            <p:cNvPr id="180" name="Rectangle 41">
              <a:extLst>
                <a:ext uri="{FF2B5EF4-FFF2-40B4-BE49-F238E27FC236}">
                  <a16:creationId xmlns:a16="http://schemas.microsoft.com/office/drawing/2014/main" id="{6A42DBCB-CDF0-45CF-B930-F93E1C8CDDFB}"/>
                </a:ext>
              </a:extLst>
            </p:cNvPr>
            <p:cNvSpPr>
              <a:spLocks noChangeArrowheads="1"/>
            </p:cNvSpPr>
            <p:nvPr/>
          </p:nvSpPr>
          <p:spPr bwMode="auto">
            <a:xfrm>
              <a:off x="4992" y="3408"/>
              <a:ext cx="240" cy="136"/>
            </a:xfrm>
            <a:prstGeom prst="rect">
              <a:avLst/>
            </a:prstGeom>
            <a:gradFill rotWithShape="1">
              <a:gsLst>
                <a:gs pos="0">
                  <a:srgbClr val="B8F19B">
                    <a:gamma/>
                    <a:tint val="20000"/>
                    <a:invGamma/>
                  </a:srgbClr>
                </a:gs>
                <a:gs pos="100000">
                  <a:srgbClr val="B8F19B"/>
                </a:gs>
              </a:gsLst>
              <a:lin ang="2700000" scaled="1"/>
            </a:gradFill>
            <a:ln w="12700">
              <a:solidFill>
                <a:srgbClr val="52C1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81" name="Text Box 42">
              <a:extLst>
                <a:ext uri="{FF2B5EF4-FFF2-40B4-BE49-F238E27FC236}">
                  <a16:creationId xmlns:a16="http://schemas.microsoft.com/office/drawing/2014/main" id="{3ACBBB1B-E982-4AED-83D6-835340F94032}"/>
                </a:ext>
              </a:extLst>
            </p:cNvPr>
            <p:cNvSpPr txBox="1">
              <a:spLocks noChangeArrowheads="1"/>
            </p:cNvSpPr>
            <p:nvPr/>
          </p:nvSpPr>
          <p:spPr bwMode="auto">
            <a:xfrm>
              <a:off x="5019" y="3426"/>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grpSp>
        <p:nvGrpSpPr>
          <p:cNvPr id="182" name="Group 43">
            <a:extLst>
              <a:ext uri="{FF2B5EF4-FFF2-40B4-BE49-F238E27FC236}">
                <a16:creationId xmlns:a16="http://schemas.microsoft.com/office/drawing/2014/main" id="{8B4FB420-E2CF-4546-AAF1-5A036250C1CA}"/>
              </a:ext>
            </a:extLst>
          </p:cNvPr>
          <p:cNvGrpSpPr>
            <a:grpSpLocks/>
          </p:cNvGrpSpPr>
          <p:nvPr/>
        </p:nvGrpSpPr>
        <p:grpSpPr bwMode="auto">
          <a:xfrm>
            <a:off x="3352800" y="4892040"/>
            <a:ext cx="487680" cy="508000"/>
            <a:chOff x="1440" y="1632"/>
            <a:chExt cx="192" cy="200"/>
          </a:xfrm>
        </p:grpSpPr>
        <p:sp>
          <p:nvSpPr>
            <p:cNvPr id="183" name="AutoShape 44">
              <a:extLst>
                <a:ext uri="{FF2B5EF4-FFF2-40B4-BE49-F238E27FC236}">
                  <a16:creationId xmlns:a16="http://schemas.microsoft.com/office/drawing/2014/main" id="{938FFA2A-F180-4773-94BA-144C449D51BE}"/>
                </a:ext>
              </a:extLst>
            </p:cNvPr>
            <p:cNvSpPr>
              <a:spLocks noChangeAspect="1" noChangeArrowheads="1"/>
            </p:cNvSpPr>
            <p:nvPr/>
          </p:nvSpPr>
          <p:spPr bwMode="auto">
            <a:xfrm flipV="1">
              <a:off x="1440" y="1632"/>
              <a:ext cx="192" cy="160"/>
            </a:xfrm>
            <a:prstGeom prst="foldedCorner">
              <a:avLst>
                <a:gd name="adj" fmla="val 29690"/>
              </a:avLst>
            </a:prstGeom>
            <a:gradFill rotWithShape="1">
              <a:gsLst>
                <a:gs pos="0">
                  <a:srgbClr val="BFCEFF">
                    <a:gamma/>
                    <a:tint val="5882"/>
                    <a:invGamma/>
                  </a:srgbClr>
                </a:gs>
                <a:gs pos="100000">
                  <a:srgbClr val="BFCEFF"/>
                </a:gs>
              </a:gsLst>
              <a:lin ang="2700000" scaled="1"/>
            </a:gradFill>
            <a:ln w="127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84" name="Line 45">
              <a:extLst>
                <a:ext uri="{FF2B5EF4-FFF2-40B4-BE49-F238E27FC236}">
                  <a16:creationId xmlns:a16="http://schemas.microsoft.com/office/drawing/2014/main" id="{D1AA2DC7-4743-4E91-9466-A392CD543158}"/>
                </a:ext>
              </a:extLst>
            </p:cNvPr>
            <p:cNvSpPr>
              <a:spLocks noChangeAspect="1" noChangeShapeType="1"/>
            </p:cNvSpPr>
            <p:nvPr/>
          </p:nvSpPr>
          <p:spPr bwMode="auto">
            <a:xfrm>
              <a:off x="1459" y="1672"/>
              <a:ext cx="125"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85" name="Line 46">
              <a:extLst>
                <a:ext uri="{FF2B5EF4-FFF2-40B4-BE49-F238E27FC236}">
                  <a16:creationId xmlns:a16="http://schemas.microsoft.com/office/drawing/2014/main" id="{4225426B-700B-4E10-A6BF-74CB66BE7241}"/>
                </a:ext>
              </a:extLst>
            </p:cNvPr>
            <p:cNvSpPr>
              <a:spLocks noChangeAspect="1" noChangeShapeType="1"/>
            </p:cNvSpPr>
            <p:nvPr/>
          </p:nvSpPr>
          <p:spPr bwMode="auto">
            <a:xfrm>
              <a:off x="1459" y="171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86" name="Line 47">
              <a:extLst>
                <a:ext uri="{FF2B5EF4-FFF2-40B4-BE49-F238E27FC236}">
                  <a16:creationId xmlns:a16="http://schemas.microsoft.com/office/drawing/2014/main" id="{2C25EE72-0C9A-40F0-A178-2993F7D70C13}"/>
                </a:ext>
              </a:extLst>
            </p:cNvPr>
            <p:cNvSpPr>
              <a:spLocks noChangeAspect="1" noChangeShapeType="1"/>
            </p:cNvSpPr>
            <p:nvPr/>
          </p:nvSpPr>
          <p:spPr bwMode="auto">
            <a:xfrm>
              <a:off x="1459" y="175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87" name="Line 48">
              <a:extLst>
                <a:ext uri="{FF2B5EF4-FFF2-40B4-BE49-F238E27FC236}">
                  <a16:creationId xmlns:a16="http://schemas.microsoft.com/office/drawing/2014/main" id="{26607C98-6F9B-4E6F-B5C6-021D27795C7C}"/>
                </a:ext>
              </a:extLst>
            </p:cNvPr>
            <p:cNvSpPr>
              <a:spLocks noChangeAspect="1" noChangeShapeType="1"/>
            </p:cNvSpPr>
            <p:nvPr/>
          </p:nvSpPr>
          <p:spPr bwMode="auto">
            <a:xfrm>
              <a:off x="1459" y="179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88" name="Line 49">
              <a:extLst>
                <a:ext uri="{FF2B5EF4-FFF2-40B4-BE49-F238E27FC236}">
                  <a16:creationId xmlns:a16="http://schemas.microsoft.com/office/drawing/2014/main" id="{B86278B3-9297-4E13-9CF2-D3F2CE0C04E2}"/>
                </a:ext>
              </a:extLst>
            </p:cNvPr>
            <p:cNvSpPr>
              <a:spLocks noChangeAspect="1" noChangeShapeType="1"/>
            </p:cNvSpPr>
            <p:nvPr/>
          </p:nvSpPr>
          <p:spPr bwMode="auto">
            <a:xfrm>
              <a:off x="1459" y="183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89" name="Group 57">
            <a:extLst>
              <a:ext uri="{FF2B5EF4-FFF2-40B4-BE49-F238E27FC236}">
                <a16:creationId xmlns:a16="http://schemas.microsoft.com/office/drawing/2014/main" id="{B68F4256-A05F-4A16-8F23-8E77A97FE4B8}"/>
              </a:ext>
            </a:extLst>
          </p:cNvPr>
          <p:cNvGrpSpPr>
            <a:grpSpLocks/>
          </p:cNvGrpSpPr>
          <p:nvPr/>
        </p:nvGrpSpPr>
        <p:grpSpPr bwMode="auto">
          <a:xfrm>
            <a:off x="1036320" y="4892045"/>
            <a:ext cx="487680" cy="508001"/>
            <a:chOff x="1104" y="1968"/>
            <a:chExt cx="230" cy="240"/>
          </a:xfrm>
        </p:grpSpPr>
        <p:sp>
          <p:nvSpPr>
            <p:cNvPr id="190" name="AutoShape 51">
              <a:extLst>
                <a:ext uri="{FF2B5EF4-FFF2-40B4-BE49-F238E27FC236}">
                  <a16:creationId xmlns:a16="http://schemas.microsoft.com/office/drawing/2014/main" id="{F610F496-A16D-4141-B77B-682177F0DA0B}"/>
                </a:ext>
              </a:extLst>
            </p:cNvPr>
            <p:cNvSpPr>
              <a:spLocks noChangeAspect="1" noChangeArrowheads="1"/>
            </p:cNvSpPr>
            <p:nvPr/>
          </p:nvSpPr>
          <p:spPr bwMode="auto">
            <a:xfrm flipV="1">
              <a:off x="1104" y="1968"/>
              <a:ext cx="230" cy="192"/>
            </a:xfrm>
            <a:prstGeom prst="foldedCorner">
              <a:avLst>
                <a:gd name="adj" fmla="val 29690"/>
              </a:avLst>
            </a:prstGeom>
            <a:gradFill rotWithShape="1">
              <a:gsLst>
                <a:gs pos="0">
                  <a:srgbClr val="FFE0B3">
                    <a:gamma/>
                    <a:tint val="5882"/>
                    <a:invGamma/>
                  </a:srgbClr>
                </a:gs>
                <a:gs pos="100000">
                  <a:srgbClr val="FFE0B3"/>
                </a:gs>
              </a:gsLst>
              <a:lin ang="2700000" scaled="1"/>
            </a:gradFill>
            <a:ln w="12700">
              <a:solidFill>
                <a:srgbClr val="FFA21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91" name="Line 52">
              <a:extLst>
                <a:ext uri="{FF2B5EF4-FFF2-40B4-BE49-F238E27FC236}">
                  <a16:creationId xmlns:a16="http://schemas.microsoft.com/office/drawing/2014/main" id="{0974863F-2ED2-4E0B-B26C-F1B3EAB1AFE8}"/>
                </a:ext>
              </a:extLst>
            </p:cNvPr>
            <p:cNvSpPr>
              <a:spLocks noChangeAspect="1" noChangeShapeType="1"/>
            </p:cNvSpPr>
            <p:nvPr/>
          </p:nvSpPr>
          <p:spPr bwMode="auto">
            <a:xfrm>
              <a:off x="1127" y="2016"/>
              <a:ext cx="150"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92" name="Line 53">
              <a:extLst>
                <a:ext uri="{FF2B5EF4-FFF2-40B4-BE49-F238E27FC236}">
                  <a16:creationId xmlns:a16="http://schemas.microsoft.com/office/drawing/2014/main" id="{C7326821-F550-44AE-A321-99E530255361}"/>
                </a:ext>
              </a:extLst>
            </p:cNvPr>
            <p:cNvSpPr>
              <a:spLocks noChangeAspect="1" noChangeShapeType="1"/>
            </p:cNvSpPr>
            <p:nvPr/>
          </p:nvSpPr>
          <p:spPr bwMode="auto">
            <a:xfrm>
              <a:off x="1127" y="2064"/>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93" name="Line 54">
              <a:extLst>
                <a:ext uri="{FF2B5EF4-FFF2-40B4-BE49-F238E27FC236}">
                  <a16:creationId xmlns:a16="http://schemas.microsoft.com/office/drawing/2014/main" id="{081EB0BC-7804-4B8B-B8E6-2A5234357065}"/>
                </a:ext>
              </a:extLst>
            </p:cNvPr>
            <p:cNvSpPr>
              <a:spLocks noChangeAspect="1" noChangeShapeType="1"/>
            </p:cNvSpPr>
            <p:nvPr/>
          </p:nvSpPr>
          <p:spPr bwMode="auto">
            <a:xfrm>
              <a:off x="1127" y="2112"/>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94" name="Line 55">
              <a:extLst>
                <a:ext uri="{FF2B5EF4-FFF2-40B4-BE49-F238E27FC236}">
                  <a16:creationId xmlns:a16="http://schemas.microsoft.com/office/drawing/2014/main" id="{6BB1D004-D236-4A41-A9E7-B0C63A4FD6D6}"/>
                </a:ext>
              </a:extLst>
            </p:cNvPr>
            <p:cNvSpPr>
              <a:spLocks noChangeAspect="1" noChangeShapeType="1"/>
            </p:cNvSpPr>
            <p:nvPr/>
          </p:nvSpPr>
          <p:spPr bwMode="auto">
            <a:xfrm>
              <a:off x="1127" y="2160"/>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95" name="Line 56">
              <a:extLst>
                <a:ext uri="{FF2B5EF4-FFF2-40B4-BE49-F238E27FC236}">
                  <a16:creationId xmlns:a16="http://schemas.microsoft.com/office/drawing/2014/main" id="{7F285BF4-C199-4F81-8A33-60679F178008}"/>
                </a:ext>
              </a:extLst>
            </p:cNvPr>
            <p:cNvSpPr>
              <a:spLocks noChangeAspect="1" noChangeShapeType="1"/>
            </p:cNvSpPr>
            <p:nvPr/>
          </p:nvSpPr>
          <p:spPr bwMode="auto">
            <a:xfrm>
              <a:off x="1127" y="2208"/>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96" name="Group 58">
            <a:extLst>
              <a:ext uri="{FF2B5EF4-FFF2-40B4-BE49-F238E27FC236}">
                <a16:creationId xmlns:a16="http://schemas.microsoft.com/office/drawing/2014/main" id="{A413029F-3DE3-43DF-9511-1E3EE6B3A0CD}"/>
              </a:ext>
            </a:extLst>
          </p:cNvPr>
          <p:cNvGrpSpPr>
            <a:grpSpLocks/>
          </p:cNvGrpSpPr>
          <p:nvPr/>
        </p:nvGrpSpPr>
        <p:grpSpPr bwMode="auto">
          <a:xfrm>
            <a:off x="2163019" y="4922415"/>
            <a:ext cx="550763" cy="548851"/>
            <a:chOff x="624" y="2592"/>
            <a:chExt cx="288" cy="287"/>
          </a:xfrm>
        </p:grpSpPr>
        <p:sp>
          <p:nvSpPr>
            <p:cNvPr id="197" name="Freeform 59">
              <a:extLst>
                <a:ext uri="{FF2B5EF4-FFF2-40B4-BE49-F238E27FC236}">
                  <a16:creationId xmlns:a16="http://schemas.microsoft.com/office/drawing/2014/main" id="{5642E06F-F49F-44ED-A325-E4394FB2A430}"/>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98" name="Arc 60">
              <a:extLst>
                <a:ext uri="{FF2B5EF4-FFF2-40B4-BE49-F238E27FC236}">
                  <a16:creationId xmlns:a16="http://schemas.microsoft.com/office/drawing/2014/main" id="{E6A52B79-1E90-4D85-B9AB-8B13E4ED5C7F}"/>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99" name="Line 111">
            <a:extLst>
              <a:ext uri="{FF2B5EF4-FFF2-40B4-BE49-F238E27FC236}">
                <a16:creationId xmlns:a16="http://schemas.microsoft.com/office/drawing/2014/main" id="{0E365453-67A5-4991-9F44-FDBF8AD47B7B}"/>
              </a:ext>
            </a:extLst>
          </p:cNvPr>
          <p:cNvSpPr>
            <a:spLocks noChangeShapeType="1"/>
          </p:cNvSpPr>
          <p:nvPr/>
        </p:nvSpPr>
        <p:spPr bwMode="auto">
          <a:xfrm>
            <a:off x="1630149"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00" name="Text Box 115">
            <a:extLst>
              <a:ext uri="{FF2B5EF4-FFF2-40B4-BE49-F238E27FC236}">
                <a16:creationId xmlns:a16="http://schemas.microsoft.com/office/drawing/2014/main" id="{9FD3AE82-03D8-45D3-987B-D6ED2BD7F2D7}"/>
              </a:ext>
            </a:extLst>
          </p:cNvPr>
          <p:cNvSpPr txBox="1">
            <a:spLocks noChangeArrowheads="1"/>
          </p:cNvSpPr>
          <p:nvPr/>
        </p:nvSpPr>
        <p:spPr bwMode="auto">
          <a:xfrm>
            <a:off x="2133600" y="5440258"/>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gcc</a:t>
            </a:r>
            <a:endParaRPr lang="en-US" sz="1867" dirty="0"/>
          </a:p>
        </p:txBody>
      </p:sp>
      <p:sp>
        <p:nvSpPr>
          <p:cNvPr id="201" name="Text Box 116">
            <a:extLst>
              <a:ext uri="{FF2B5EF4-FFF2-40B4-BE49-F238E27FC236}">
                <a16:creationId xmlns:a16="http://schemas.microsoft.com/office/drawing/2014/main" id="{26A50666-9764-4007-99B6-5E3048D52DDE}"/>
              </a:ext>
            </a:extLst>
          </p:cNvPr>
          <p:cNvSpPr txBox="1">
            <a:spLocks noChangeArrowheads="1"/>
          </p:cNvSpPr>
          <p:nvPr/>
        </p:nvSpPr>
        <p:spPr bwMode="auto">
          <a:xfrm>
            <a:off x="914400" y="544025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z.c</a:t>
            </a:r>
            <a:endParaRPr lang="en-US" sz="1867" dirty="0"/>
          </a:p>
        </p:txBody>
      </p:sp>
      <p:sp>
        <p:nvSpPr>
          <p:cNvPr id="202" name="Text Box 117">
            <a:extLst>
              <a:ext uri="{FF2B5EF4-FFF2-40B4-BE49-F238E27FC236}">
                <a16:creationId xmlns:a16="http://schemas.microsoft.com/office/drawing/2014/main" id="{64168818-9D27-4335-9318-81F9EFAF320F}"/>
              </a:ext>
            </a:extLst>
          </p:cNvPr>
          <p:cNvSpPr txBox="1">
            <a:spLocks noChangeArrowheads="1"/>
          </p:cNvSpPr>
          <p:nvPr/>
        </p:nvSpPr>
        <p:spPr bwMode="auto">
          <a:xfrm>
            <a:off x="3251200" y="544025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z.s</a:t>
            </a:r>
            <a:endParaRPr lang="en-US" sz="1867" dirty="0"/>
          </a:p>
        </p:txBody>
      </p:sp>
      <p:sp>
        <p:nvSpPr>
          <p:cNvPr id="203" name="Text Box 118">
            <a:extLst>
              <a:ext uri="{FF2B5EF4-FFF2-40B4-BE49-F238E27FC236}">
                <a16:creationId xmlns:a16="http://schemas.microsoft.com/office/drawing/2014/main" id="{BAFF6F66-00FF-454B-B3C4-BE32A58F6BA2}"/>
              </a:ext>
            </a:extLst>
          </p:cNvPr>
          <p:cNvSpPr txBox="1">
            <a:spLocks noChangeArrowheads="1"/>
          </p:cNvSpPr>
          <p:nvPr/>
        </p:nvSpPr>
        <p:spPr bwMode="auto">
          <a:xfrm>
            <a:off x="4453467" y="5440258"/>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as</a:t>
            </a:r>
          </a:p>
        </p:txBody>
      </p:sp>
      <p:sp>
        <p:nvSpPr>
          <p:cNvPr id="204" name="Text Box 119">
            <a:extLst>
              <a:ext uri="{FF2B5EF4-FFF2-40B4-BE49-F238E27FC236}">
                <a16:creationId xmlns:a16="http://schemas.microsoft.com/office/drawing/2014/main" id="{05BBC82A-7892-4112-B8FA-C373C7988C7D}"/>
              </a:ext>
            </a:extLst>
          </p:cNvPr>
          <p:cNvSpPr txBox="1">
            <a:spLocks noChangeArrowheads="1"/>
          </p:cNvSpPr>
          <p:nvPr/>
        </p:nvSpPr>
        <p:spPr bwMode="auto">
          <a:xfrm>
            <a:off x="5571067" y="5440258"/>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z.o</a:t>
            </a:r>
            <a:endParaRPr lang="en-US" sz="1867" dirty="0"/>
          </a:p>
        </p:txBody>
      </p:sp>
      <p:grpSp>
        <p:nvGrpSpPr>
          <p:cNvPr id="205" name="Group 58">
            <a:extLst>
              <a:ext uri="{FF2B5EF4-FFF2-40B4-BE49-F238E27FC236}">
                <a16:creationId xmlns:a16="http://schemas.microsoft.com/office/drawing/2014/main" id="{41D84F1D-0F85-494A-894B-A8FDF68A7C91}"/>
              </a:ext>
            </a:extLst>
          </p:cNvPr>
          <p:cNvGrpSpPr>
            <a:grpSpLocks/>
          </p:cNvGrpSpPr>
          <p:nvPr/>
        </p:nvGrpSpPr>
        <p:grpSpPr bwMode="auto">
          <a:xfrm>
            <a:off x="4479499" y="4922415"/>
            <a:ext cx="550763" cy="548851"/>
            <a:chOff x="624" y="2592"/>
            <a:chExt cx="288" cy="287"/>
          </a:xfrm>
        </p:grpSpPr>
        <p:sp>
          <p:nvSpPr>
            <p:cNvPr id="206" name="Freeform 59">
              <a:extLst>
                <a:ext uri="{FF2B5EF4-FFF2-40B4-BE49-F238E27FC236}">
                  <a16:creationId xmlns:a16="http://schemas.microsoft.com/office/drawing/2014/main" id="{8BA53488-FEEC-4F27-9195-6B9DD2E8A6EA}"/>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207" name="Arc 60">
              <a:extLst>
                <a:ext uri="{FF2B5EF4-FFF2-40B4-BE49-F238E27FC236}">
                  <a16:creationId xmlns:a16="http://schemas.microsoft.com/office/drawing/2014/main" id="{D14A228E-01D8-4812-9C46-926EA5BA370F}"/>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208" name="Line 111">
            <a:extLst>
              <a:ext uri="{FF2B5EF4-FFF2-40B4-BE49-F238E27FC236}">
                <a16:creationId xmlns:a16="http://schemas.microsoft.com/office/drawing/2014/main" id="{7CA4E828-717B-4989-A9BD-F6AB1A648308}"/>
              </a:ext>
            </a:extLst>
          </p:cNvPr>
          <p:cNvSpPr>
            <a:spLocks noChangeShapeType="1"/>
          </p:cNvSpPr>
          <p:nvPr/>
        </p:nvSpPr>
        <p:spPr bwMode="auto">
          <a:xfrm>
            <a:off x="2819931"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09" name="Line 111">
            <a:extLst>
              <a:ext uri="{FF2B5EF4-FFF2-40B4-BE49-F238E27FC236}">
                <a16:creationId xmlns:a16="http://schemas.microsoft.com/office/drawing/2014/main" id="{4319AAFF-65D2-4695-BCD8-1018685FAB27}"/>
              </a:ext>
            </a:extLst>
          </p:cNvPr>
          <p:cNvSpPr>
            <a:spLocks noChangeShapeType="1"/>
          </p:cNvSpPr>
          <p:nvPr/>
        </p:nvSpPr>
        <p:spPr bwMode="auto">
          <a:xfrm>
            <a:off x="3946629"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0" name="Line 111">
            <a:extLst>
              <a:ext uri="{FF2B5EF4-FFF2-40B4-BE49-F238E27FC236}">
                <a16:creationId xmlns:a16="http://schemas.microsoft.com/office/drawing/2014/main" id="{C33F3F7D-9E12-4215-B2F8-24BBA96C8EC2}"/>
              </a:ext>
            </a:extLst>
          </p:cNvPr>
          <p:cNvSpPr>
            <a:spLocks noChangeShapeType="1"/>
          </p:cNvSpPr>
          <p:nvPr/>
        </p:nvSpPr>
        <p:spPr bwMode="auto">
          <a:xfrm>
            <a:off x="5136411"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4" name="Line 111">
            <a:extLst>
              <a:ext uri="{FF2B5EF4-FFF2-40B4-BE49-F238E27FC236}">
                <a16:creationId xmlns:a16="http://schemas.microsoft.com/office/drawing/2014/main" id="{3C0499EA-5C82-49FC-9DFE-0EC52FCEA91A}"/>
              </a:ext>
            </a:extLst>
          </p:cNvPr>
          <p:cNvSpPr>
            <a:spLocks noChangeShapeType="1"/>
          </p:cNvSpPr>
          <p:nvPr/>
        </p:nvSpPr>
        <p:spPr bwMode="auto">
          <a:xfrm>
            <a:off x="7482309"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5" name="Line 111">
            <a:extLst>
              <a:ext uri="{FF2B5EF4-FFF2-40B4-BE49-F238E27FC236}">
                <a16:creationId xmlns:a16="http://schemas.microsoft.com/office/drawing/2014/main" id="{B7E1AD72-E508-4F49-9245-7DDF09076FF7}"/>
              </a:ext>
            </a:extLst>
          </p:cNvPr>
          <p:cNvSpPr>
            <a:spLocks noChangeShapeType="1"/>
          </p:cNvSpPr>
          <p:nvPr/>
        </p:nvSpPr>
        <p:spPr bwMode="auto">
          <a:xfrm>
            <a:off x="8595360"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6" name="Line 111">
            <a:extLst>
              <a:ext uri="{FF2B5EF4-FFF2-40B4-BE49-F238E27FC236}">
                <a16:creationId xmlns:a16="http://schemas.microsoft.com/office/drawing/2014/main" id="{E4F2B675-EF00-4E91-957C-80A6994B0C6D}"/>
              </a:ext>
            </a:extLst>
          </p:cNvPr>
          <p:cNvSpPr>
            <a:spLocks noChangeShapeType="1"/>
          </p:cNvSpPr>
          <p:nvPr/>
        </p:nvSpPr>
        <p:spPr bwMode="auto">
          <a:xfrm>
            <a:off x="10058400"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42" name="Text Box 246">
            <a:extLst>
              <a:ext uri="{FF2B5EF4-FFF2-40B4-BE49-F238E27FC236}">
                <a16:creationId xmlns:a16="http://schemas.microsoft.com/office/drawing/2014/main" id="{A6672F23-F765-4C70-AAE9-8B9B9AF9FB5D}"/>
              </a:ext>
            </a:extLst>
          </p:cNvPr>
          <p:cNvSpPr txBox="1">
            <a:spLocks noChangeArrowheads="1"/>
          </p:cNvSpPr>
          <p:nvPr/>
        </p:nvSpPr>
        <p:spPr bwMode="auto">
          <a:xfrm>
            <a:off x="6790267" y="4253742"/>
            <a:ext cx="62653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altLang="zh-CN" dirty="0">
                <a:solidFill>
                  <a:schemeClr val="accent6">
                    <a:lumMod val="75000"/>
                  </a:schemeClr>
                </a:solidFill>
              </a:rPr>
              <a:t>link</a:t>
            </a:r>
            <a:endParaRPr lang="en-US" sz="1867" dirty="0">
              <a:solidFill>
                <a:schemeClr val="accent6">
                  <a:lumMod val="75000"/>
                </a:schemeClr>
              </a:solidFill>
            </a:endParaRPr>
          </a:p>
        </p:txBody>
      </p:sp>
      <p:sp>
        <p:nvSpPr>
          <p:cNvPr id="211" name="Text Box 115">
            <a:extLst>
              <a:ext uri="{FF2B5EF4-FFF2-40B4-BE49-F238E27FC236}">
                <a16:creationId xmlns:a16="http://schemas.microsoft.com/office/drawing/2014/main" id="{088A60DF-293F-4973-996B-9DAD408DE4D4}"/>
              </a:ext>
            </a:extLst>
          </p:cNvPr>
          <p:cNvSpPr txBox="1">
            <a:spLocks noChangeArrowheads="1"/>
          </p:cNvSpPr>
          <p:nvPr/>
        </p:nvSpPr>
        <p:spPr bwMode="auto">
          <a:xfrm>
            <a:off x="2144829" y="4260064"/>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a:solidFill>
                  <a:schemeClr val="accent6">
                    <a:lumMod val="75000"/>
                  </a:schemeClr>
                </a:solidFill>
              </a:rPr>
              <a:t>c</a:t>
            </a:r>
            <a:r>
              <a:rPr lang="en-US" altLang="zh-CN" sz="1867" dirty="0">
                <a:solidFill>
                  <a:schemeClr val="accent6">
                    <a:lumMod val="75000"/>
                  </a:schemeClr>
                </a:solidFill>
              </a:rPr>
              <a:t>l</a:t>
            </a:r>
            <a:endParaRPr lang="en-US" sz="1867" dirty="0">
              <a:solidFill>
                <a:schemeClr val="accent6">
                  <a:lumMod val="75000"/>
                </a:schemeClr>
              </a:solidFill>
            </a:endParaRPr>
          </a:p>
        </p:txBody>
      </p:sp>
      <p:sp>
        <p:nvSpPr>
          <p:cNvPr id="212" name="Text Box 119">
            <a:extLst>
              <a:ext uri="{FF2B5EF4-FFF2-40B4-BE49-F238E27FC236}">
                <a16:creationId xmlns:a16="http://schemas.microsoft.com/office/drawing/2014/main" id="{C8296CE7-455F-4D14-91A8-40D83388D2A5}"/>
              </a:ext>
            </a:extLst>
          </p:cNvPr>
          <p:cNvSpPr txBox="1">
            <a:spLocks noChangeArrowheads="1"/>
          </p:cNvSpPr>
          <p:nvPr/>
        </p:nvSpPr>
        <p:spPr bwMode="auto">
          <a:xfrm>
            <a:off x="5571067" y="4246319"/>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a:solidFill>
                  <a:schemeClr val="accent6">
                    <a:lumMod val="75000"/>
                  </a:schemeClr>
                </a:solidFill>
              </a:rPr>
              <a:t>y.o</a:t>
            </a:r>
            <a:r>
              <a:rPr lang="en-US" altLang="zh-CN" sz="1867" dirty="0">
                <a:solidFill>
                  <a:schemeClr val="accent6">
                    <a:lumMod val="75000"/>
                  </a:schemeClr>
                </a:solidFill>
              </a:rPr>
              <a:t>bj</a:t>
            </a:r>
            <a:endParaRPr lang="en-US" sz="1867" dirty="0">
              <a:solidFill>
                <a:schemeClr val="accent6">
                  <a:lumMod val="75000"/>
                </a:schemeClr>
              </a:solidFill>
            </a:endParaRPr>
          </a:p>
        </p:txBody>
      </p:sp>
      <p:sp>
        <p:nvSpPr>
          <p:cNvPr id="213" name="Text Box 239">
            <a:extLst>
              <a:ext uri="{FF2B5EF4-FFF2-40B4-BE49-F238E27FC236}">
                <a16:creationId xmlns:a16="http://schemas.microsoft.com/office/drawing/2014/main" id="{59D855DF-135C-4BF9-BF94-BD6EB28B6252}"/>
              </a:ext>
            </a:extLst>
          </p:cNvPr>
          <p:cNvSpPr txBox="1">
            <a:spLocks noChangeArrowheads="1"/>
          </p:cNvSpPr>
          <p:nvPr/>
        </p:nvSpPr>
        <p:spPr bwMode="auto">
          <a:xfrm>
            <a:off x="7823697" y="4260063"/>
            <a:ext cx="83312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r>
              <a:rPr lang="en-US" sz="1867" dirty="0">
                <a:solidFill>
                  <a:schemeClr val="accent6">
                    <a:lumMod val="75000"/>
                  </a:schemeClr>
                </a:solidFill>
              </a:rPr>
              <a:t>a.</a:t>
            </a:r>
            <a:r>
              <a:rPr lang="en-US" altLang="zh-CN" sz="1867" dirty="0">
                <a:solidFill>
                  <a:schemeClr val="accent6">
                    <a:lumMod val="75000"/>
                  </a:schemeClr>
                </a:solidFill>
              </a:rPr>
              <a:t>exe</a:t>
            </a:r>
            <a:endParaRPr lang="en-US" sz="1867" dirty="0">
              <a:solidFill>
                <a:schemeClr val="accent6">
                  <a:lumMod val="75000"/>
                </a:schemeClr>
              </a:solidFill>
            </a:endParaRPr>
          </a:p>
        </p:txBody>
      </p:sp>
    </p:spTree>
    <p:extLst>
      <p:ext uri="{BB962C8B-B14F-4D97-AF65-F5344CB8AC3E}">
        <p14:creationId xmlns:p14="http://schemas.microsoft.com/office/powerpoint/2010/main" val="267521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en-US" altLang="zh-CN" dirty="0"/>
              <a:t>C# </a:t>
            </a:r>
            <a:r>
              <a:rPr lang="zh-CN" altLang="en-US" dirty="0"/>
              <a:t>托管程序集</a:t>
            </a:r>
          </a:p>
        </p:txBody>
      </p:sp>
      <p:sp>
        <p:nvSpPr>
          <p:cNvPr id="3" name="矩形 2"/>
          <p:cNvSpPr/>
          <p:nvPr/>
        </p:nvSpPr>
        <p:spPr>
          <a:xfrm>
            <a:off x="3628334" y="2183177"/>
            <a:ext cx="5837382" cy="3426691"/>
          </a:xfrm>
          <a:prstGeom prst="rect">
            <a:avLst/>
          </a:prstGeom>
          <a:noFill/>
          <a:ln w="12700" cap="flat" cmpd="sng" algn="ctr">
            <a:solidFill>
              <a:srgbClr val="002060"/>
            </a:solidFill>
            <a:prstDash val="solid"/>
            <a:round/>
            <a:headEnd type="none" w="med" len="med"/>
            <a:tailEnd type="none" w="med" len="med"/>
          </a:ln>
        </p:spPr>
        <p:txBody>
          <a:bodyPr vert="horz" wrap="square" lIns="0" tIns="180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8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托管程序集</a:t>
            </a:r>
          </a:p>
        </p:txBody>
      </p:sp>
      <p:grpSp>
        <p:nvGrpSpPr>
          <p:cNvPr id="6" name="组合 5"/>
          <p:cNvGrpSpPr/>
          <p:nvPr/>
        </p:nvGrpSpPr>
        <p:grpSpPr>
          <a:xfrm>
            <a:off x="5651096" y="3079105"/>
            <a:ext cx="1182254" cy="1413163"/>
            <a:chOff x="526473" y="3038764"/>
            <a:chExt cx="1182254" cy="1413163"/>
          </a:xfrm>
        </p:grpSpPr>
        <p:sp>
          <p:nvSpPr>
            <p:cNvPr id="4" name="矩形 3"/>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5" name="矩形 4"/>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3974697" y="3079105"/>
            <a:ext cx="1182254" cy="1413163"/>
            <a:chOff x="526473" y="3038764"/>
            <a:chExt cx="1182254" cy="1413163"/>
          </a:xfrm>
        </p:grpSpPr>
        <p:sp>
          <p:nvSpPr>
            <p:cNvPr id="10" name="矩形 9"/>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1" name="矩形 10"/>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7327495" y="3079105"/>
            <a:ext cx="1182254" cy="1413163"/>
            <a:chOff x="526473" y="3038764"/>
            <a:chExt cx="1182254" cy="1413163"/>
          </a:xfrm>
        </p:grpSpPr>
        <p:sp>
          <p:nvSpPr>
            <p:cNvPr id="13" name="矩形 12"/>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4" name="矩形 13"/>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7" name="文本框 6"/>
          <p:cNvSpPr txBox="1"/>
          <p:nvPr/>
        </p:nvSpPr>
        <p:spPr>
          <a:xfrm>
            <a:off x="8509749" y="3647186"/>
            <a:ext cx="1256145"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5" name="矩形 14"/>
          <p:cNvSpPr/>
          <p:nvPr/>
        </p:nvSpPr>
        <p:spPr>
          <a:xfrm>
            <a:off x="4799044" y="4797068"/>
            <a:ext cx="3495962" cy="54494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资源文件（图片、文本等）</a:t>
            </a:r>
          </a:p>
        </p:txBody>
      </p:sp>
    </p:spTree>
    <p:extLst>
      <p:ext uri="{BB962C8B-B14F-4D97-AF65-F5344CB8AC3E}">
        <p14:creationId xmlns:p14="http://schemas.microsoft.com/office/powerpoint/2010/main" val="2389845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06797900"/>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2504618"/>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6.2 DLL</a:t>
              </a:r>
              <a:r>
                <a:rPr lang="zh-CN" altLang="en-US" sz="2800" dirty="0">
                  <a:solidFill>
                    <a:srgbClr val="FF0000"/>
                  </a:solidFill>
                  <a:latin typeface="微软雅黑" panose="020B0503020204020204" pitchFamily="34" charset="-122"/>
                  <a:ea typeface="微软雅黑" panose="020B0503020204020204" pitchFamily="34" charset="-122"/>
                </a:rPr>
                <a:t>地狱</a:t>
              </a:r>
            </a:p>
          </p:txBody>
        </p:sp>
      </p:grpSp>
    </p:spTree>
    <p:extLst>
      <p:ext uri="{BB962C8B-B14F-4D97-AF65-F5344CB8AC3E}">
        <p14:creationId xmlns:p14="http://schemas.microsoft.com/office/powerpoint/2010/main" val="340480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dirty="0"/>
              <a:t>什么是</a:t>
            </a:r>
            <a:r>
              <a:rPr lang="en-US" altLang="zh-CN" dirty="0"/>
              <a:t>DLL</a:t>
            </a:r>
            <a:r>
              <a:rPr lang="zh-CN" altLang="en-US" dirty="0"/>
              <a:t>地狱？</a:t>
            </a:r>
          </a:p>
        </p:txBody>
      </p:sp>
      <p:sp>
        <p:nvSpPr>
          <p:cNvPr id="3" name="内容占位符 2"/>
          <p:cNvSpPr>
            <a:spLocks noGrp="1"/>
          </p:cNvSpPr>
          <p:nvPr>
            <p:ph type="body" sz="quarter" idx="10"/>
          </p:nvPr>
        </p:nvSpPr>
        <p:spPr>
          <a:prstGeom prst="rect">
            <a:avLst/>
          </a:prstGeom>
        </p:spPr>
        <p:txBody>
          <a:bodyPr/>
          <a:lstStyle/>
          <a:p>
            <a:pPr marL="0">
              <a:lnSpc>
                <a:spcPct val="150000"/>
              </a:lnSpc>
              <a:buNone/>
            </a:pPr>
            <a:r>
              <a:rPr lang="zh-CN" altLang="en-US" sz="2400" dirty="0"/>
              <a:t>       DLL 地狱（DLL Hell）是指因为系统文件被覆盖而让整个系统像是掉进了地狱。</a:t>
            </a:r>
          </a:p>
          <a:p>
            <a:pPr marL="0">
              <a:lnSpc>
                <a:spcPct val="150000"/>
              </a:lnSpc>
              <a:buNone/>
            </a:pPr>
            <a:r>
              <a:rPr lang="zh-CN" altLang="en-US" sz="2400" dirty="0"/>
              <a:t>       简单地讲，DLL地狱是指当多个应用程序试图共享一个公用组件时，如某个DLL或某个组件对象模型（COM）类，所引发的一系列问题。</a:t>
            </a:r>
          </a:p>
          <a:p>
            <a:endParaRPr lang="zh-CN" altLang="en-US" dirty="0"/>
          </a:p>
        </p:txBody>
      </p:sp>
    </p:spTree>
    <p:extLst>
      <p:ext uri="{BB962C8B-B14F-4D97-AF65-F5344CB8AC3E}">
        <p14:creationId xmlns:p14="http://schemas.microsoft.com/office/powerpoint/2010/main" val="1738649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850B3-EC74-49D1-B94F-BB5B1CDFD64A}"/>
              </a:ext>
            </a:extLst>
          </p:cNvPr>
          <p:cNvSpPr>
            <a:spLocks noGrp="1"/>
          </p:cNvSpPr>
          <p:nvPr>
            <p:ph type="title" idx="4294967295"/>
          </p:nvPr>
        </p:nvSpPr>
        <p:spPr/>
        <p:txBody>
          <a:bodyPr/>
          <a:lstStyle/>
          <a:p>
            <a:endParaRPr lang="zh-CN" altLang="en-US"/>
          </a:p>
        </p:txBody>
      </p:sp>
      <p:sp>
        <p:nvSpPr>
          <p:cNvPr id="3" name="内容占位符 2"/>
          <p:cNvSpPr>
            <a:spLocks noGrp="1"/>
          </p:cNvSpPr>
          <p:nvPr>
            <p:ph type="body" sz="quarter" idx="10"/>
          </p:nvPr>
        </p:nvSpPr>
        <p:spPr>
          <a:prstGeom prst="rect">
            <a:avLst/>
          </a:prstGeom>
        </p:spPr>
        <p:txBody>
          <a:bodyPr>
            <a:normAutofit/>
          </a:bodyPr>
          <a:lstStyle/>
          <a:p>
            <a:pPr marL="0" indent="0">
              <a:lnSpc>
                <a:spcPct val="100000"/>
              </a:lnSpc>
              <a:buNone/>
            </a:pPr>
            <a:r>
              <a:rPr lang="zh-CN" altLang="en-US" sz="2400" dirty="0"/>
              <a:t>最典型的情况是，某个应用程序将要安装一个新版本的共享组件，而该组件与机器上的现有版本不向后兼容。虽然刚安装的应用程序运行正常，但原来依赖前一版本共享组件的应用程序也许已无法再工作。在某些情况下，问题的起因更加难以预料。比如，当用户浏览某些web站点时会同时下载某个Microsoft ActiveX控件。如果下载该控件，它将替换机器上原有的任何版本的控件。如果机器上的某个应用程序恰好使用该控件，则很可能也会停止工作。 在许多情况下，用户需要很长时间才会发现应用程序已停止工作。结果往往很难记起是何时的机器变化影响到了该应用程序。</a:t>
            </a:r>
            <a:endParaRPr lang="zh-CN" altLang="zh-CN" sz="2400" dirty="0"/>
          </a:p>
          <a:p>
            <a:pPr marL="0" indent="0">
              <a:buNone/>
              <a:defRPr/>
            </a:pPr>
            <a:endParaRPr lang="zh-CN" altLang="zh-CN" dirty="0"/>
          </a:p>
          <a:p>
            <a:endParaRPr lang="zh-CN" altLang="en-US" dirty="0"/>
          </a:p>
        </p:txBody>
      </p:sp>
    </p:spTree>
    <p:extLst>
      <p:ext uri="{BB962C8B-B14F-4D97-AF65-F5344CB8AC3E}">
        <p14:creationId xmlns:p14="http://schemas.microsoft.com/office/powerpoint/2010/main" val="2932928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651D1EB-0A02-4D42-B4A0-F03EF570612D}"/>
              </a:ext>
            </a:extLst>
          </p:cNvPr>
          <p:cNvSpPr>
            <a:spLocks noGrp="1"/>
          </p:cNvSpPr>
          <p:nvPr>
            <p:ph type="title" idx="4294967295"/>
          </p:nvPr>
        </p:nvSpPr>
        <p:spPr/>
        <p:txBody>
          <a:bodyPr/>
          <a:lstStyle/>
          <a:p>
            <a:endParaRPr lang="zh-CN" altLang="en-US"/>
          </a:p>
        </p:txBody>
      </p:sp>
      <p:sp>
        <p:nvSpPr>
          <p:cNvPr id="2" name="内容占位符 1"/>
          <p:cNvSpPr>
            <a:spLocks noGrp="1"/>
          </p:cNvSpPr>
          <p:nvPr>
            <p:ph type="body" sz="quarter" idx="10"/>
          </p:nvPr>
        </p:nvSpPr>
        <p:spPr>
          <a:prstGeom prst="rect">
            <a:avLst/>
          </a:prstGeom>
        </p:spPr>
        <p:txBody>
          <a:bodyPr/>
          <a:lstStyle/>
          <a:p>
            <a:pPr marL="0" indent="0">
              <a:buNone/>
            </a:pPr>
            <a:r>
              <a:rPr lang="zh-CN" altLang="en-US" sz="2400" dirty="0"/>
              <a:t>在</a:t>
            </a:r>
            <a:r>
              <a:rPr lang="en-US" altLang="zh-CN" sz="2400" dirty="0" err="1"/>
              <a:t>.Net</a:t>
            </a:r>
            <a:r>
              <a:rPr lang="en-US" altLang="zh-CN" sz="2400" dirty="0"/>
              <a:t> </a:t>
            </a:r>
            <a:r>
              <a:rPr lang="zh-CN" altLang="en-US" sz="2400" dirty="0"/>
              <a:t>平台中采用自我描述与版本管理功能，实现 </a:t>
            </a:r>
            <a:r>
              <a:rPr lang="en-US" altLang="zh-CN" sz="2400" dirty="0"/>
              <a:t>Side by Side </a:t>
            </a:r>
            <a:r>
              <a:rPr lang="zh-CN" altLang="en-US" sz="2400" dirty="0"/>
              <a:t>技术，应用程序安装成功就不必担心 </a:t>
            </a:r>
            <a:r>
              <a:rPr lang="en-US" altLang="zh-CN" sz="2400" dirty="0"/>
              <a:t>DLL </a:t>
            </a:r>
            <a:r>
              <a:rPr lang="zh-CN" altLang="en-US" sz="2400" dirty="0"/>
              <a:t>的更新问题，它允许一个 </a:t>
            </a:r>
            <a:r>
              <a:rPr lang="en-US" altLang="zh-CN" sz="2400" dirty="0"/>
              <a:t>DLL </a:t>
            </a:r>
            <a:r>
              <a:rPr lang="zh-CN" altLang="en-US" sz="2400" dirty="0"/>
              <a:t>的多个编译版本在同一台机器上运行，每一个应用程序可使用指定的 </a:t>
            </a:r>
            <a:r>
              <a:rPr lang="en-US" altLang="zh-CN" sz="2400" dirty="0"/>
              <a:t>DLL </a:t>
            </a:r>
            <a:r>
              <a:rPr lang="zh-CN" altLang="en-US" sz="2400" dirty="0"/>
              <a:t>编译版本，不再发生 </a:t>
            </a:r>
            <a:r>
              <a:rPr lang="en-US" altLang="zh-CN" sz="2400" dirty="0"/>
              <a:t>DLL Hell </a:t>
            </a:r>
            <a:r>
              <a:rPr lang="zh-CN" altLang="en-US" sz="2400" dirty="0"/>
              <a:t>问题。</a:t>
            </a:r>
            <a:endParaRPr lang="zh-CN" altLang="zh-CN" sz="2400" dirty="0"/>
          </a:p>
          <a:p>
            <a:pPr marL="0" indent="0">
              <a:buNone/>
            </a:pPr>
            <a:endParaRPr lang="zh-CN" altLang="en-US" dirty="0"/>
          </a:p>
        </p:txBody>
      </p:sp>
    </p:spTree>
    <p:extLst>
      <p:ext uri="{BB962C8B-B14F-4D97-AF65-F5344CB8AC3E}">
        <p14:creationId xmlns:p14="http://schemas.microsoft.com/office/powerpoint/2010/main" val="338549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sz="1800" dirty="0"/>
              <a:t>示例：有效管理动态链接库是大型软件项目的工作目标之一</a:t>
            </a:r>
          </a:p>
        </p:txBody>
      </p:sp>
      <p:sp>
        <p:nvSpPr>
          <p:cNvPr id="3" name="文本占位符 2">
            <a:extLst>
              <a:ext uri="{FF2B5EF4-FFF2-40B4-BE49-F238E27FC236}">
                <a16:creationId xmlns:a16="http://schemas.microsoft.com/office/drawing/2014/main" id="{E161445E-5F6F-431D-A469-33D6C773D05B}"/>
              </a:ext>
            </a:extLst>
          </p:cNvPr>
          <p:cNvSpPr>
            <a:spLocks noGrp="1"/>
          </p:cNvSpPr>
          <p:nvPr>
            <p:ph type="body" sz="quarter" idx="10"/>
          </p:nvPr>
        </p:nvSpPr>
        <p:spPr/>
        <p:txBody>
          <a:bodyPr/>
          <a:lstStyle/>
          <a:p>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670" y="484189"/>
            <a:ext cx="8359865" cy="7998808"/>
          </a:xfrm>
          <a:prstGeom prst="rect">
            <a:avLst/>
          </a:prstGeom>
        </p:spPr>
      </p:pic>
      <p:sp>
        <p:nvSpPr>
          <p:cNvPr id="4" name="文本框 3"/>
          <p:cNvSpPr txBox="1"/>
          <p:nvPr/>
        </p:nvSpPr>
        <p:spPr>
          <a:xfrm>
            <a:off x="9298119" y="640002"/>
            <a:ext cx="2893881" cy="6186309"/>
          </a:xfrm>
          <a:prstGeom prst="rect">
            <a:avLst/>
          </a:prstGeom>
          <a:noFill/>
        </p:spPr>
        <p:txBody>
          <a:bodyPr wrap="square" rtlCol="0">
            <a:spAutoFit/>
          </a:bodyPr>
          <a:lstStyle/>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工程的项目配置中使用宏来设置</a:t>
            </a:r>
            <a:r>
              <a:rPr lang="en-US" altLang="zh-CN" sz="1800" dirty="0">
                <a:solidFill>
                  <a:srgbClr val="002060"/>
                </a:solidFill>
                <a:latin typeface="微软雅黑" panose="020B0503020204020204" pitchFamily="34" charset="-122"/>
                <a:ea typeface="微软雅黑" panose="020B0503020204020204" pitchFamily="34" charset="-122"/>
              </a:rPr>
              <a:t>DLL</a:t>
            </a:r>
            <a:r>
              <a:rPr lang="zh-CN" altLang="en-US" sz="1800" dirty="0">
                <a:solidFill>
                  <a:srgbClr val="002060"/>
                </a:solidFill>
                <a:latin typeface="微软雅黑" panose="020B0503020204020204" pitchFamily="34" charset="-122"/>
                <a:ea typeface="微软雅黑" panose="020B0503020204020204" pitchFamily="34" charset="-122"/>
              </a:rPr>
              <a:t>的输出位置</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en-US" altLang="zh-CN" sz="1800" dirty="0">
                <a:solidFill>
                  <a:srgbClr val="002060"/>
                </a:solidFill>
                <a:latin typeface="微软雅黑" panose="020B0503020204020204" pitchFamily="34" charset="-122"/>
                <a:ea typeface="微软雅黑" panose="020B0503020204020204" pitchFamily="34" charset="-122"/>
              </a:rPr>
              <a:t>Debug</a:t>
            </a:r>
            <a:r>
              <a:rPr lang="zh-CN" altLang="en-US" sz="1800" dirty="0">
                <a:solidFill>
                  <a:srgbClr val="002060"/>
                </a:solidFill>
                <a:latin typeface="微软雅黑" panose="020B0503020204020204" pitchFamily="34" charset="-122"/>
                <a:ea typeface="微软雅黑" panose="020B0503020204020204" pitchFamily="34" charset="-122"/>
              </a:rPr>
              <a:t>版本的目标名称要区别于</a:t>
            </a:r>
            <a:r>
              <a:rPr lang="en-US" altLang="zh-CN" sz="1800" dirty="0">
                <a:solidFill>
                  <a:srgbClr val="002060"/>
                </a:solidFill>
                <a:latin typeface="微软雅黑" panose="020B0503020204020204" pitchFamily="34" charset="-122"/>
                <a:ea typeface="微软雅黑" panose="020B0503020204020204" pitchFamily="34" charset="-122"/>
              </a:rPr>
              <a:t>Release</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目标的名称也可以使用宏，例如</a:t>
            </a:r>
            <a:r>
              <a:rPr lang="en-US" altLang="zh-CN" sz="1800" dirty="0">
                <a:solidFill>
                  <a:srgbClr val="002060"/>
                </a:solidFill>
                <a:latin typeface="微软雅黑" panose="020B0503020204020204" pitchFamily="34" charset="-122"/>
                <a:ea typeface="微软雅黑" panose="020B0503020204020204" pitchFamily="34" charset="-122"/>
              </a:rPr>
              <a:t>$(</a:t>
            </a:r>
            <a:r>
              <a:rPr lang="en-US" altLang="zh-CN" sz="1800" dirty="0" err="1">
                <a:solidFill>
                  <a:srgbClr val="002060"/>
                </a:solidFill>
                <a:latin typeface="微软雅黑" panose="020B0503020204020204" pitchFamily="34" charset="-122"/>
                <a:ea typeface="微软雅黑" panose="020B0503020204020204" pitchFamily="34" charset="-122"/>
              </a:rPr>
              <a:t>ProjectName</a:t>
            </a:r>
            <a:r>
              <a:rPr lang="en-US" altLang="zh-CN" sz="1800" dirty="0">
                <a:solidFill>
                  <a:srgbClr val="002060"/>
                </a:solidFill>
                <a:latin typeface="微软雅黑" panose="020B0503020204020204" pitchFamily="34" charset="-122"/>
                <a:ea typeface="微软雅黑" panose="020B0503020204020204" pitchFamily="34" charset="-122"/>
              </a:rPr>
              <a:t>)d</a:t>
            </a: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注意字符集的一致性</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可以考虑使用</a:t>
            </a:r>
            <a:r>
              <a:rPr lang="en-US" altLang="zh-CN" sz="1800" dirty="0">
                <a:solidFill>
                  <a:srgbClr val="002060"/>
                </a:solidFill>
                <a:latin typeface="微软雅黑" panose="020B0503020204020204" pitchFamily="34" charset="-122"/>
                <a:ea typeface="微软雅黑" panose="020B0503020204020204" pitchFamily="34" charset="-122"/>
              </a:rPr>
              <a:t>.props</a:t>
            </a:r>
            <a:r>
              <a:rPr lang="zh-CN" altLang="en-US" sz="1800" dirty="0">
                <a:solidFill>
                  <a:srgbClr val="002060"/>
                </a:solidFill>
                <a:latin typeface="微软雅黑" panose="020B0503020204020204" pitchFamily="34" charset="-122"/>
                <a:ea typeface="微软雅黑" panose="020B0503020204020204" pitchFamily="34" charset="-122"/>
              </a:rPr>
              <a:t>来管理配置</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例如机器学习平台</a:t>
            </a:r>
            <a:r>
              <a:rPr lang="en-US" altLang="zh-CN" sz="1800" dirty="0" err="1">
                <a:solidFill>
                  <a:srgbClr val="002060"/>
                </a:solidFill>
                <a:latin typeface="微软雅黑" panose="020B0503020204020204" pitchFamily="34" charset="-122"/>
                <a:ea typeface="微软雅黑" panose="020B0503020204020204" pitchFamily="34" charset="-122"/>
              </a:rPr>
              <a:t>caffe</a:t>
            </a:r>
            <a:r>
              <a:rPr lang="zh-CN" altLang="en-US" sz="1800" dirty="0">
                <a:solidFill>
                  <a:srgbClr val="002060"/>
                </a:solidFill>
                <a:latin typeface="微软雅黑" panose="020B0503020204020204" pitchFamily="34" charset="-122"/>
                <a:ea typeface="微软雅黑" panose="020B0503020204020204" pitchFamily="34" charset="-122"/>
              </a:rPr>
              <a:t>就是</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opencv_contrib</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版本使用其</a:t>
            </a:r>
            <a:r>
              <a:rPr lang="en-US" altLang="zh-CN" sz="1800" dirty="0">
                <a:solidFill>
                  <a:srgbClr val="002060"/>
                </a:solidFill>
                <a:latin typeface="微软雅黑" panose="020B0503020204020204" pitchFamily="34" charset="-122"/>
                <a:ea typeface="微软雅黑" panose="020B0503020204020204" pitchFamily="34" charset="-122"/>
              </a:rPr>
              <a:t>xfeatures2d</a:t>
            </a:r>
            <a:r>
              <a:rPr lang="zh-CN" altLang="en-US" sz="1800" dirty="0">
                <a:solidFill>
                  <a:srgbClr val="002060"/>
                </a:solidFill>
                <a:latin typeface="微软雅黑" panose="020B0503020204020204" pitchFamily="34" charset="-122"/>
                <a:ea typeface="微软雅黑" panose="020B0503020204020204" pitchFamily="34" charset="-122"/>
              </a:rPr>
              <a:t>在自己的项目中提取图像特征：</a:t>
            </a:r>
            <a:r>
              <a:rPr lang="en-US" altLang="zh-CN" sz="1800" dirty="0">
                <a:solidFill>
                  <a:srgbClr val="002060"/>
                </a:solidFill>
                <a:latin typeface="微软雅黑" panose="020B0503020204020204" pitchFamily="34" charset="-122"/>
                <a:ea typeface="微软雅黑" panose="020B0503020204020204" pitchFamily="34" charset="-122"/>
              </a:rPr>
              <a:t>SIFT</a:t>
            </a:r>
            <a:r>
              <a:rPr lang="zh-CN" altLang="en-US" sz="1800" dirty="0">
                <a:solidFill>
                  <a:srgbClr val="002060"/>
                </a:solidFill>
                <a:latin typeface="微软雅黑" panose="020B0503020204020204" pitchFamily="34" charset="-122"/>
                <a:ea typeface="微软雅黑" panose="020B0503020204020204" pitchFamily="34" charset="-122"/>
              </a:rPr>
              <a:t>及</a:t>
            </a:r>
            <a:r>
              <a:rPr lang="en-US" altLang="zh-CN" sz="1800" dirty="0">
                <a:solidFill>
                  <a:srgbClr val="002060"/>
                </a:solidFill>
                <a:latin typeface="微软雅黑" panose="020B0503020204020204" pitchFamily="34" charset="-122"/>
                <a:ea typeface="微软雅黑" panose="020B0503020204020204" pitchFamily="34" charset="-122"/>
              </a:rPr>
              <a:t>SURF</a:t>
            </a: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5872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9946" y="603478"/>
            <a:ext cx="4638745" cy="523220"/>
          </a:xfrm>
          <a:prstGeom prst="rect">
            <a:avLst/>
          </a:prstGeom>
        </p:spPr>
        <p:txBody>
          <a:bodyPr wrap="square">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瀑布式开发</a:t>
            </a:r>
            <a:r>
              <a:rPr lang="en-US" altLang="zh-CN" sz="2800" dirty="0">
                <a:solidFill>
                  <a:srgbClr val="002060"/>
                </a:solidFill>
                <a:latin typeface="微软雅黑" panose="020B0503020204020204" pitchFamily="34" charset="-122"/>
                <a:ea typeface="微软雅黑" panose="020B0503020204020204" pitchFamily="34" charset="-122"/>
              </a:rPr>
              <a:t>(Waterfall Dev)</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5" name="矩形 4"/>
          <p:cNvSpPr/>
          <p:nvPr/>
        </p:nvSpPr>
        <p:spPr>
          <a:xfrm>
            <a:off x="1789961" y="1195471"/>
            <a:ext cx="7331103" cy="369332"/>
          </a:xfrm>
          <a:prstGeom prst="rect">
            <a:avLst/>
          </a:prstGeom>
        </p:spPr>
        <p:txBody>
          <a:bodyPr wrap="square">
            <a:spAutoFit/>
          </a:bodyPr>
          <a:lstStyle/>
          <a:p>
            <a:r>
              <a:rPr lang="zh-CN" altLang="en-US" sz="1800" dirty="0">
                <a:solidFill>
                  <a:srgbClr val="002060"/>
                </a:solidFill>
                <a:latin typeface="微软雅黑" panose="020B0503020204020204" pitchFamily="34" charset="-122"/>
                <a:ea typeface="微软雅黑" panose="020B0503020204020204" pitchFamily="34" charset="-122"/>
              </a:rPr>
              <a:t>需求评审、概要设计、详细设计、开发、单元测试、集成测试、上线</a:t>
            </a:r>
          </a:p>
        </p:txBody>
      </p:sp>
      <p:sp>
        <p:nvSpPr>
          <p:cNvPr id="6" name="矩形 5"/>
          <p:cNvSpPr/>
          <p:nvPr/>
        </p:nvSpPr>
        <p:spPr>
          <a:xfrm>
            <a:off x="799947" y="1812083"/>
            <a:ext cx="4424060" cy="523220"/>
          </a:xfrm>
          <a:prstGeom prst="rect">
            <a:avLst/>
          </a:prstGeom>
        </p:spPr>
        <p:txBody>
          <a:bodyPr wrap="square">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敏捷开发</a:t>
            </a:r>
            <a:r>
              <a:rPr lang="en-US" altLang="zh-CN" sz="2800" dirty="0">
                <a:solidFill>
                  <a:srgbClr val="002060"/>
                </a:solidFill>
                <a:latin typeface="微软雅黑" panose="020B0503020204020204" pitchFamily="34" charset="-122"/>
                <a:ea typeface="微软雅黑" panose="020B0503020204020204" pitchFamily="34" charset="-122"/>
              </a:rPr>
              <a:t>(Agile Dev)</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7" name="矩形 6"/>
          <p:cNvSpPr/>
          <p:nvPr/>
        </p:nvSpPr>
        <p:spPr>
          <a:xfrm>
            <a:off x="1789960" y="2351199"/>
            <a:ext cx="8196877" cy="1138773"/>
          </a:xfrm>
          <a:prstGeom prst="rect">
            <a:avLst/>
          </a:prstGeom>
        </p:spPr>
        <p:txBody>
          <a:bodyPr wrap="square">
            <a:spAutoFit/>
          </a:bodyPr>
          <a:lstStyle/>
          <a:p>
            <a:r>
              <a:rPr lang="zh-CN" altLang="en-US" sz="1800" dirty="0">
                <a:solidFill>
                  <a:srgbClr val="002060"/>
                </a:solidFill>
                <a:latin typeface="微软雅黑" panose="020B0503020204020204" pitchFamily="34" charset="-122"/>
                <a:ea typeface="微软雅黑" panose="020B0503020204020204" pitchFamily="34" charset="-122"/>
              </a:rPr>
              <a:t>以用户需求为核心</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采用迭代</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时间周期</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、增量</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循序渐进，功能模块</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的方式开发软件</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快速覆盖、响应市场需求</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dirty="0">
                <a:solidFill>
                  <a:srgbClr val="002060"/>
                </a:solidFill>
                <a:latin typeface="微软雅黑" panose="020B0503020204020204" pitchFamily="34" charset="-122"/>
                <a:ea typeface="微软雅黑" panose="020B0503020204020204" pitchFamily="34" charset="-122"/>
              </a:rPr>
              <a:t>https://docs.microsoft.com/en-us/azure/devops/learn/agile/what-is-agile-development</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8" name="矩形 7"/>
          <p:cNvSpPr/>
          <p:nvPr/>
        </p:nvSpPr>
        <p:spPr>
          <a:xfrm>
            <a:off x="793319" y="3817126"/>
            <a:ext cx="8247314" cy="523220"/>
          </a:xfrm>
          <a:prstGeom prst="rect">
            <a:avLst/>
          </a:prstGeom>
        </p:spPr>
        <p:txBody>
          <a:bodyPr wrap="square">
            <a:spAutoFit/>
          </a:bodyPr>
          <a:lstStyle/>
          <a:p>
            <a:r>
              <a:rPr lang="en-US" altLang="zh-CN" sz="2800" dirty="0">
                <a:solidFill>
                  <a:srgbClr val="002060"/>
                </a:solidFill>
                <a:latin typeface="微软雅黑" panose="020B0503020204020204" pitchFamily="34" charset="-122"/>
                <a:ea typeface="微软雅黑" panose="020B0503020204020204" pitchFamily="34" charset="-122"/>
              </a:rPr>
              <a:t>WINDOWS</a:t>
            </a:r>
            <a:r>
              <a:rPr lang="zh-CN" altLang="en-US" sz="2800" dirty="0">
                <a:solidFill>
                  <a:srgbClr val="002060"/>
                </a:solidFill>
                <a:latin typeface="微软雅黑" panose="020B0503020204020204" pitchFamily="34" charset="-122"/>
                <a:ea typeface="微软雅黑" panose="020B0503020204020204" pitchFamily="34" charset="-122"/>
              </a:rPr>
              <a:t>敏捷开发工具 </a:t>
            </a:r>
            <a:r>
              <a:rPr lang="en-US" altLang="zh-CN" sz="2800" dirty="0">
                <a:solidFill>
                  <a:srgbClr val="002060"/>
                </a:solidFill>
                <a:latin typeface="微软雅黑" panose="020B0503020204020204" pitchFamily="34" charset="-122"/>
                <a:ea typeface="微软雅黑" panose="020B0503020204020204" pitchFamily="34" charset="-122"/>
              </a:rPr>
              <a:t>Azure DevOps Server</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9" name="矩形 8"/>
          <p:cNvSpPr/>
          <p:nvPr/>
        </p:nvSpPr>
        <p:spPr>
          <a:xfrm>
            <a:off x="1783333" y="4340346"/>
            <a:ext cx="7257300" cy="2339102"/>
          </a:xfrm>
          <a:prstGeom prst="rect">
            <a:avLst/>
          </a:prstGeom>
        </p:spPr>
        <p:txBody>
          <a:bodyPr wrap="square">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Previously known as Team Foundation Server (TFS), Azure DevOps Server is a set of collaborative software development tools, hosted on-premises. Azure DevOps Server integrates with your existing IDE or editor, enabling your cross-functional team to work effectively on projects of all sizes. </a:t>
            </a:r>
          </a:p>
          <a:p>
            <a:r>
              <a:rPr lang="en-US" altLang="zh-CN" dirty="0">
                <a:solidFill>
                  <a:srgbClr val="002060"/>
                </a:solidFill>
                <a:latin typeface="Consolas" panose="020B0609020204030204" pitchFamily="49" charset="0"/>
                <a:ea typeface="微软雅黑" panose="020B0503020204020204" pitchFamily="34" charset="-122"/>
              </a:rPr>
              <a:t>https://azure.microsoft.com/en-us/services/devops/server/?cdn=disable</a:t>
            </a:r>
          </a:p>
          <a:p>
            <a:r>
              <a:rPr lang="en-US" altLang="zh-CN" dirty="0">
                <a:solidFill>
                  <a:srgbClr val="002060"/>
                </a:solidFill>
                <a:latin typeface="Consolas" panose="020B0609020204030204" pitchFamily="49" charset="0"/>
                <a:ea typeface="微软雅黑" panose="020B0503020204020204" pitchFamily="34" charset="-122"/>
              </a:rPr>
              <a:t>https://azure.microsoft.com/en-us/resources/videos/agile-at-microsoft/</a:t>
            </a:r>
          </a:p>
          <a:p>
            <a:r>
              <a:rPr lang="en-US" altLang="zh-CN" sz="2800" dirty="0">
                <a:solidFill>
                  <a:srgbClr val="002060"/>
                </a:solidFill>
                <a:latin typeface="Arial" panose="020B0604020202020204" pitchFamily="34" charset="0"/>
                <a:ea typeface="微软雅黑" panose="020B0503020204020204" pitchFamily="34" charset="-122"/>
                <a:cs typeface="Arial" panose="020B0604020202020204" pitchFamily="34" charset="0"/>
              </a:rPr>
              <a:t>Culture eats strategy for breakfast</a:t>
            </a:r>
            <a:endParaRPr lang="zh-CN" altLang="en-US" sz="280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矩形 1"/>
          <p:cNvSpPr/>
          <p:nvPr/>
        </p:nvSpPr>
        <p:spPr>
          <a:xfrm>
            <a:off x="2980980" y="90862"/>
            <a:ext cx="4657044" cy="307777"/>
          </a:xfrm>
          <a:prstGeom prst="rect">
            <a:avLst/>
          </a:prstGeom>
        </p:spPr>
        <p:txBody>
          <a:bodyPr wrap="none">
            <a:spAutoFit/>
          </a:bodyPr>
          <a:lstStyle/>
          <a:p>
            <a:r>
              <a:rPr lang="en-US" altLang="zh-CN" dirty="0">
                <a:solidFill>
                  <a:srgbClr val="7030A0"/>
                </a:solidFill>
                <a:latin typeface="Consolas" panose="020B0609020204030204" pitchFamily="49" charset="0"/>
              </a:rPr>
              <a:t>https://developer.microsoft.com/en-us/windows</a:t>
            </a:r>
            <a:endParaRPr lang="zh-CN" altLang="en-US" dirty="0">
              <a:solidFill>
                <a:srgbClr val="7030A0"/>
              </a:solidFill>
              <a:latin typeface="Consolas" panose="020B0609020204030204" pitchFamily="49" charset="0"/>
            </a:endParaRPr>
          </a:p>
        </p:txBody>
      </p:sp>
      <p:sp>
        <p:nvSpPr>
          <p:cNvPr id="10" name="文本框 9"/>
          <p:cNvSpPr txBox="1"/>
          <p:nvPr/>
        </p:nvSpPr>
        <p:spPr>
          <a:xfrm>
            <a:off x="7370859" y="1893216"/>
            <a:ext cx="2210463" cy="276999"/>
          </a:xfrm>
          <a:prstGeom prst="rect">
            <a:avLst/>
          </a:prstGeom>
          <a:noFill/>
        </p:spPr>
        <p:txBody>
          <a:bodyPr wrap="square" rtlCol="0">
            <a:spAutoFit/>
          </a:bodyPr>
          <a:lstStyle/>
          <a:p>
            <a:pPr algn="ctr"/>
            <a:r>
              <a:rPr lang="en-US" altLang="zh-CN" sz="1200" dirty="0">
                <a:solidFill>
                  <a:srgbClr val="7030A0"/>
                </a:solidFill>
                <a:latin typeface="Arial" panose="020B0604020202020204" pitchFamily="34" charset="0"/>
                <a:ea typeface="微软雅黑" panose="020B0503020204020204" pitchFamily="34" charset="-122"/>
                <a:cs typeface="Arial" panose="020B0604020202020204" pitchFamily="34" charset="0"/>
              </a:rPr>
              <a:t>Agile is a team sport</a:t>
            </a:r>
            <a:endParaRPr lang="zh-CN" altLang="en-US" sz="1200" dirty="0">
              <a:solidFill>
                <a:srgbClr val="7030A0"/>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954539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81222257"/>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3593847"/>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6.3 </a:t>
              </a:r>
              <a:r>
                <a:rPr lang="zh-CN" altLang="en-US" sz="2800" dirty="0">
                  <a:solidFill>
                    <a:srgbClr val="FF0000"/>
                  </a:solidFill>
                  <a:latin typeface="微软雅黑" panose="020B0503020204020204" pitchFamily="34" charset="-122"/>
                  <a:ea typeface="微软雅黑" panose="020B0503020204020204" pitchFamily="34" charset="-122"/>
                </a:rPr>
                <a:t>动态链接库原理</a:t>
              </a:r>
            </a:p>
          </p:txBody>
        </p:sp>
      </p:grpSp>
    </p:spTree>
    <p:extLst>
      <p:ext uri="{BB962C8B-B14F-4D97-AF65-F5344CB8AC3E}">
        <p14:creationId xmlns:p14="http://schemas.microsoft.com/office/powerpoint/2010/main" val="90632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lvl="0"/>
            <a:r>
              <a:rPr lang="zh-CN" altLang="en-US" dirty="0"/>
              <a:t>基本原理</a:t>
            </a:r>
          </a:p>
        </p:txBody>
      </p:sp>
      <p:sp>
        <p:nvSpPr>
          <p:cNvPr id="2" name="内容占位符 1"/>
          <p:cNvSpPr>
            <a:spLocks noGrp="1"/>
          </p:cNvSpPr>
          <p:nvPr>
            <p:ph type="body" sz="quarter" idx="10"/>
          </p:nvPr>
        </p:nvSpPr>
        <p:spPr>
          <a:prstGeom prst="rect">
            <a:avLst/>
          </a:prstGeom>
        </p:spPr>
        <p:txBody>
          <a:bodyPr>
            <a:normAutofit/>
          </a:bodyPr>
          <a:lstStyle/>
          <a:p>
            <a:pPr marL="609600" indent="-609600"/>
            <a:r>
              <a:rPr lang="zh-CN" altLang="en-US" sz="2400" dirty="0"/>
              <a:t>动态链接库</a:t>
            </a:r>
            <a:r>
              <a:rPr lang="en-US" altLang="zh-CN" sz="2400" dirty="0"/>
              <a:t>(DLL)</a:t>
            </a:r>
            <a:r>
              <a:rPr lang="zh-CN" altLang="en-US" sz="2400" dirty="0"/>
              <a:t>意思为</a:t>
            </a:r>
            <a:r>
              <a:rPr lang="en-US" altLang="zh-CN" sz="2400" dirty="0"/>
              <a:t>Dynamic Link Library</a:t>
            </a:r>
            <a:r>
              <a:rPr lang="zh-CN" altLang="en-US" sz="2400" dirty="0"/>
              <a:t>，这是</a:t>
            </a:r>
            <a:r>
              <a:rPr lang="en-US" altLang="zh-CN" sz="2400" dirty="0"/>
              <a:t>Windows</a:t>
            </a:r>
            <a:r>
              <a:rPr lang="zh-CN" altLang="en-US" sz="2400" dirty="0"/>
              <a:t>系统平台上提供的一种较有效的编程和运行机制，用户可以将独立的程序模块创建为较小的</a:t>
            </a:r>
            <a:r>
              <a:rPr lang="en-US" altLang="zh-CN" sz="2400" dirty="0"/>
              <a:t>DLL(Dynamic Linkable Library)</a:t>
            </a:r>
            <a:r>
              <a:rPr lang="zh-CN" altLang="en-US" sz="2400" dirty="0"/>
              <a:t>文件，并可对它们单独编译和测试，</a:t>
            </a:r>
            <a:r>
              <a:rPr lang="en-US" altLang="zh-CN" sz="2400" dirty="0"/>
              <a:t>DLL</a:t>
            </a:r>
            <a:r>
              <a:rPr lang="zh-CN" altLang="en-US" sz="2400" dirty="0"/>
              <a:t>就是一个包含可由多个程序同时使用的代码和数据的库。</a:t>
            </a:r>
          </a:p>
          <a:p>
            <a:pPr marL="609600" indent="-609600"/>
            <a:r>
              <a:rPr lang="en-US" altLang="zh-CN" sz="2400" dirty="0"/>
              <a:t>DLL</a:t>
            </a:r>
            <a:r>
              <a:rPr lang="zh-CN" altLang="en-US" sz="2400" dirty="0"/>
              <a:t>模块可以同时被多个应用程序使用，</a:t>
            </a:r>
            <a:r>
              <a:rPr lang="en-US" altLang="zh-CN" sz="2400" dirty="0"/>
              <a:t>DLL</a:t>
            </a:r>
            <a:r>
              <a:rPr lang="zh-CN" altLang="en-US" sz="2400" dirty="0"/>
              <a:t>实现了代码封装性，它的编制与具体的编程语言及编译器无关，不同编程语言生成的</a:t>
            </a:r>
            <a:r>
              <a:rPr lang="en-US" altLang="zh-CN" sz="2400" dirty="0"/>
              <a:t>DLL</a:t>
            </a:r>
            <a:r>
              <a:rPr lang="zh-CN" altLang="en-US" sz="2400" dirty="0"/>
              <a:t>函数可以互相调用。</a:t>
            </a:r>
            <a:endParaRPr lang="en-US" altLang="zh-CN" sz="2400" dirty="0"/>
          </a:p>
          <a:p>
            <a:pPr marL="609600" indent="-609600"/>
            <a:r>
              <a:rPr lang="zh-CN" altLang="en-US" sz="2400" dirty="0"/>
              <a:t>减少了</a:t>
            </a:r>
            <a:r>
              <a:rPr lang="en-US" altLang="zh-CN" sz="2400" dirty="0"/>
              <a:t>EXE</a:t>
            </a:r>
            <a:r>
              <a:rPr lang="zh-CN" altLang="en-US" sz="2400" dirty="0"/>
              <a:t>文件的大小和对内存空间的需求，是一种软件复用技术。</a:t>
            </a:r>
          </a:p>
          <a:p>
            <a:pPr marL="609600" indent="-609600"/>
            <a:endParaRPr lang="zh-CN" altLang="en-US" sz="2400" dirty="0"/>
          </a:p>
          <a:p>
            <a:pPr>
              <a:buFont typeface="Wingdings" panose="05000000000000000000" pitchFamily="2" charset="2"/>
              <a:buChar char="Ø"/>
            </a:pPr>
            <a:endParaRPr lang="zh-CN" altLang="zh-CN" sz="2400" dirty="0"/>
          </a:p>
          <a:p>
            <a:endParaRPr lang="zh-CN" altLang="en-US" dirty="0"/>
          </a:p>
        </p:txBody>
      </p:sp>
    </p:spTree>
    <p:extLst>
      <p:ext uri="{BB962C8B-B14F-4D97-AF65-F5344CB8AC3E}">
        <p14:creationId xmlns:p14="http://schemas.microsoft.com/office/powerpoint/2010/main" val="2106154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lvl="0"/>
            <a:r>
              <a:rPr lang="en-US" altLang="zh-CN" dirty="0"/>
              <a:t>Windows</a:t>
            </a:r>
            <a:r>
              <a:rPr lang="zh-CN" altLang="en-US" dirty="0"/>
              <a:t>中主要的</a:t>
            </a:r>
            <a:r>
              <a:rPr lang="en-US" altLang="zh-CN" dirty="0" err="1"/>
              <a:t>dll</a:t>
            </a:r>
            <a:endParaRPr lang="zh-CN" altLang="en-US" dirty="0"/>
          </a:p>
        </p:txBody>
      </p:sp>
      <p:sp>
        <p:nvSpPr>
          <p:cNvPr id="3" name="内容占位符 2"/>
          <p:cNvSpPr>
            <a:spLocks noGrp="1"/>
          </p:cNvSpPr>
          <p:nvPr>
            <p:ph type="body" sz="quarter" idx="10"/>
          </p:nvPr>
        </p:nvSpPr>
        <p:spPr>
          <a:xfrm>
            <a:off x="838200" y="1690691"/>
            <a:ext cx="9489141" cy="4213865"/>
          </a:xfrm>
          <a:prstGeom prst="rect">
            <a:avLst/>
          </a:prstGeom>
        </p:spPr>
        <p:txBody>
          <a:bodyPr>
            <a:normAutofit/>
          </a:bodyPr>
          <a:lstStyle/>
          <a:p>
            <a:r>
              <a:rPr lang="en-US" altLang="zh-CN" sz="2400" dirty="0"/>
              <a:t>Windows API</a:t>
            </a:r>
            <a:r>
              <a:rPr lang="zh-CN" altLang="en-US" sz="2400" dirty="0"/>
              <a:t>主要以</a:t>
            </a:r>
            <a:r>
              <a:rPr lang="en-US" altLang="zh-CN" sz="2400" dirty="0" err="1"/>
              <a:t>dll</a:t>
            </a:r>
            <a:r>
              <a:rPr lang="zh-CN" altLang="en-US" sz="2400" dirty="0"/>
              <a:t>的形式封装并提供底层功能调用</a:t>
            </a:r>
            <a:endParaRPr lang="en-US" altLang="zh-CN" sz="2400" dirty="0"/>
          </a:p>
          <a:p>
            <a:r>
              <a:rPr lang="zh-CN" altLang="en-US" sz="2400" dirty="0"/>
              <a:t>各种驱动程序文件如</a:t>
            </a:r>
            <a:r>
              <a:rPr lang="en-US" altLang="zh-CN" sz="2400" dirty="0"/>
              <a:t>KEYBOARD.DRV</a:t>
            </a:r>
            <a:r>
              <a:rPr lang="zh-CN" altLang="en-US" sz="2400" dirty="0"/>
              <a:t>、</a:t>
            </a:r>
            <a:r>
              <a:rPr lang="en-US" altLang="zh-CN" sz="2400" dirty="0"/>
              <a:t>SYSTEM.DRV</a:t>
            </a:r>
            <a:r>
              <a:rPr lang="zh-CN" altLang="en-US" sz="2400" dirty="0"/>
              <a:t>和</a:t>
            </a:r>
            <a:r>
              <a:rPr lang="en-US" altLang="zh-CN" sz="2400" dirty="0"/>
              <a:t>MOUSE.DRV</a:t>
            </a:r>
            <a:r>
              <a:rPr lang="zh-CN" altLang="en-US" sz="2400" dirty="0"/>
              <a:t>和音视频及打印机驱动程序也都是动态链接库，还有以</a:t>
            </a:r>
            <a:r>
              <a:rPr lang="en-US" altLang="zh-CN" sz="2400" dirty="0"/>
              <a:t>.FON</a:t>
            </a:r>
            <a:r>
              <a:rPr lang="zh-CN" altLang="en-US" sz="2400" dirty="0"/>
              <a:t>、</a:t>
            </a:r>
            <a:r>
              <a:rPr lang="en-US" altLang="zh-CN" sz="2400" dirty="0"/>
              <a:t>.SYS</a:t>
            </a:r>
            <a:r>
              <a:rPr lang="zh-CN" altLang="en-US" sz="2400" dirty="0"/>
              <a:t>和许多以</a:t>
            </a:r>
            <a:r>
              <a:rPr lang="en-US" altLang="zh-CN" sz="2400" dirty="0"/>
              <a:t>.EXE</a:t>
            </a:r>
            <a:r>
              <a:rPr lang="zh-CN" altLang="en-US" sz="2400" dirty="0"/>
              <a:t>为扩展名的系统文件都可以是</a:t>
            </a:r>
            <a:r>
              <a:rPr lang="en-US" altLang="zh-CN" sz="2400" dirty="0"/>
              <a:t>DLL</a:t>
            </a:r>
            <a:endParaRPr lang="zh-CN" altLang="en-US" sz="2400" dirty="0"/>
          </a:p>
        </p:txBody>
      </p:sp>
      <p:graphicFrame>
        <p:nvGraphicFramePr>
          <p:cNvPr id="6" name="Group 65"/>
          <p:cNvGraphicFramePr>
            <a:graphicFrameLocks/>
          </p:cNvGraphicFramePr>
          <p:nvPr>
            <p:extLst>
              <p:ext uri="{D42A27DB-BD31-4B8C-83A1-F6EECF244321}">
                <p14:modId xmlns:p14="http://schemas.microsoft.com/office/powerpoint/2010/main" val="3455548416"/>
              </p:ext>
            </p:extLst>
          </p:nvPr>
        </p:nvGraphicFramePr>
        <p:xfrm>
          <a:off x="4309782" y="3193677"/>
          <a:ext cx="7210813" cy="3495209"/>
        </p:xfrm>
        <a:graphic>
          <a:graphicData uri="http://schemas.openxmlformats.org/drawingml/2006/table">
            <a:tbl>
              <a:tblPr/>
              <a:tblGrid>
                <a:gridCol w="2124636">
                  <a:extLst>
                    <a:ext uri="{9D8B030D-6E8A-4147-A177-3AD203B41FA5}">
                      <a16:colId xmlns:a16="http://schemas.microsoft.com/office/drawing/2014/main" val="20000"/>
                    </a:ext>
                  </a:extLst>
                </a:gridCol>
                <a:gridCol w="5086177">
                  <a:extLst>
                    <a:ext uri="{9D8B030D-6E8A-4147-A177-3AD203B41FA5}">
                      <a16:colId xmlns:a16="http://schemas.microsoft.com/office/drawing/2014/main" val="20001"/>
                    </a:ext>
                  </a:extLst>
                </a:gridCol>
              </a:tblGrid>
              <a:tr h="65742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KERNEL32.DLL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低级内核函数，用于内存管理、任务管理、资源控制等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85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USER32.DLL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windows</a:t>
                      </a: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管理有关的函数，消息、菜单、光标、计时器、通信，钩子等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85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GDI32.DLL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图形设备接口库。</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729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a:t>
                      </a: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功能</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729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Ws2_32.dll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sv-SE"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socket</a:t>
                      </a:r>
                      <a:r>
                        <a:rPr kumimoji="0" lang="zh-CN" altLang="sv-SE"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通信功能</a:t>
                      </a:r>
                      <a:endParaRPr kumimoji="0" lang="zh-CN" altLang="en-US"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89616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p:txBody>
          <a:bodyPr>
            <a:normAutofit/>
          </a:bodyPr>
          <a:lstStyle/>
          <a:p>
            <a:pPr eaLnBrk="1" hangingPunct="1"/>
            <a:r>
              <a:rPr lang="en-US" altLang="zh-CN" dirty="0"/>
              <a:t>C#</a:t>
            </a:r>
            <a:r>
              <a:rPr lang="zh-CN" altLang="en-US" dirty="0"/>
              <a:t>的函数参数</a:t>
            </a:r>
            <a:r>
              <a:rPr lang="en-US" altLang="zh-CN" dirty="0"/>
              <a:t>(3</a:t>
            </a:r>
            <a:r>
              <a:rPr lang="zh-CN" altLang="en-US" dirty="0"/>
              <a:t>种</a:t>
            </a:r>
            <a:r>
              <a:rPr lang="en-US" altLang="zh-CN" dirty="0"/>
              <a:t>)</a:t>
            </a:r>
            <a:r>
              <a:rPr lang="zh-CN" altLang="en-US" dirty="0"/>
              <a:t>：</a:t>
            </a:r>
          </a:p>
        </p:txBody>
      </p:sp>
      <p:sp>
        <p:nvSpPr>
          <p:cNvPr id="14340" name="Rectangle 3"/>
          <p:cNvSpPr>
            <a:spLocks noGrp="1" noChangeArrowheads="1"/>
          </p:cNvSpPr>
          <p:nvPr>
            <p:ph type="body" sz="quarter" idx="10"/>
          </p:nvPr>
        </p:nvSpPr>
        <p:spPr>
          <a:xfrm>
            <a:off x="1422783" y="1863203"/>
            <a:ext cx="3399841" cy="4213865"/>
          </a:xfrm>
          <a:prstGeom prst="rect">
            <a:avLst/>
          </a:prstGeom>
        </p:spPr>
        <p:txBody>
          <a:bodyPr>
            <a:noAutofit/>
          </a:bodyPr>
          <a:lstStyle/>
          <a:p>
            <a:pPr marL="0" indent="0" eaLnBrk="1" hangingPunct="1">
              <a:buNone/>
            </a:pPr>
            <a:r>
              <a:rPr lang="en-US" altLang="zh-CN" sz="4000" dirty="0"/>
              <a:t>a) </a:t>
            </a:r>
            <a:r>
              <a:rPr lang="zh-CN" altLang="en-US" sz="4000" dirty="0"/>
              <a:t>传值</a:t>
            </a:r>
          </a:p>
          <a:p>
            <a:pPr marL="0" indent="0" eaLnBrk="1" hangingPunct="1">
              <a:buNone/>
            </a:pPr>
            <a:r>
              <a:rPr lang="en-US" altLang="zh-CN" sz="4000" dirty="0"/>
              <a:t>b) ref </a:t>
            </a:r>
          </a:p>
          <a:p>
            <a:pPr marL="0" indent="0" eaLnBrk="1" hangingPunct="1">
              <a:buNone/>
            </a:pPr>
            <a:r>
              <a:rPr lang="en-US" altLang="zh-CN" sz="4000" dirty="0"/>
              <a:t>c) out</a:t>
            </a:r>
          </a:p>
        </p:txBody>
      </p:sp>
      <p:grpSp>
        <p:nvGrpSpPr>
          <p:cNvPr id="9" name="组合 8"/>
          <p:cNvGrpSpPr/>
          <p:nvPr/>
        </p:nvGrpSpPr>
        <p:grpSpPr>
          <a:xfrm>
            <a:off x="4979680" y="1373263"/>
            <a:ext cx="5789537" cy="5193744"/>
            <a:chOff x="2785120" y="626199"/>
            <a:chExt cx="5789537" cy="5193744"/>
          </a:xfrm>
        </p:grpSpPr>
        <p:sp>
          <p:nvSpPr>
            <p:cNvPr id="2" name="圆角矩形 1"/>
            <p:cNvSpPr/>
            <p:nvPr/>
          </p:nvSpPr>
          <p:spPr>
            <a:xfrm>
              <a:off x="7910422" y="1371600"/>
              <a:ext cx="664235" cy="3416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a:latin typeface="微软雅黑" panose="020B0503020204020204" pitchFamily="34" charset="-122"/>
                  <a:ea typeface="微软雅黑" panose="020B0503020204020204" pitchFamily="34" charset="-122"/>
                </a:rPr>
                <a:t>函数执行</a:t>
              </a:r>
            </a:p>
          </p:txBody>
        </p:sp>
        <p:sp>
          <p:nvSpPr>
            <p:cNvPr id="3" name="下箭头 2"/>
            <p:cNvSpPr/>
            <p:nvPr/>
          </p:nvSpPr>
          <p:spPr>
            <a:xfrm>
              <a:off x="4385189" y="626199"/>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385189" y="3611581"/>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826791" y="2907084"/>
              <a:ext cx="1910426" cy="483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函数调用</a:t>
              </a:r>
            </a:p>
          </p:txBody>
        </p:sp>
        <p:sp>
          <p:nvSpPr>
            <p:cNvPr id="5" name="右箭头 4"/>
            <p:cNvSpPr/>
            <p:nvPr/>
          </p:nvSpPr>
          <p:spPr>
            <a:xfrm rot="19498418">
              <a:off x="5979082" y="1783894"/>
              <a:ext cx="1690778" cy="6556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右箭头 9"/>
            <p:cNvSpPr/>
            <p:nvPr/>
          </p:nvSpPr>
          <p:spPr>
            <a:xfrm rot="12629778">
              <a:off x="5892492" y="3621570"/>
              <a:ext cx="1690778" cy="65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rot="19589981">
              <a:off x="5520616" y="1358969"/>
              <a:ext cx="2504835"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拷贝变量地址（引用）</a:t>
              </a:r>
            </a:p>
          </p:txBody>
        </p:sp>
        <p:sp>
          <p:nvSpPr>
            <p:cNvPr id="8" name="圆角矩形 7"/>
            <p:cNvSpPr/>
            <p:nvPr/>
          </p:nvSpPr>
          <p:spPr>
            <a:xfrm>
              <a:off x="2785120" y="1352872"/>
              <a:ext cx="1443013" cy="345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变量地址</a:t>
              </a:r>
            </a:p>
          </p:txBody>
        </p:sp>
        <p:sp>
          <p:nvSpPr>
            <p:cNvPr id="13" name="文本框 12"/>
            <p:cNvSpPr txBox="1"/>
            <p:nvPr/>
          </p:nvSpPr>
          <p:spPr>
            <a:xfrm rot="1741632">
              <a:off x="5816332" y="4346928"/>
              <a:ext cx="1569660"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拷贝结果的值</a:t>
              </a:r>
            </a:p>
          </p:txBody>
        </p:sp>
        <p:sp>
          <p:nvSpPr>
            <p:cNvPr id="14" name="圆角矩形 13"/>
            <p:cNvSpPr/>
            <p:nvPr/>
          </p:nvSpPr>
          <p:spPr>
            <a:xfrm>
              <a:off x="2785120" y="2320351"/>
              <a:ext cx="1354209" cy="345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变量值</a:t>
              </a:r>
            </a:p>
          </p:txBody>
        </p:sp>
        <p:sp>
          <p:nvSpPr>
            <p:cNvPr id="12" name="下箭头 11"/>
            <p:cNvSpPr/>
            <p:nvPr/>
          </p:nvSpPr>
          <p:spPr>
            <a:xfrm>
              <a:off x="3346885" y="1697928"/>
              <a:ext cx="273075" cy="622423"/>
            </a:xfrm>
            <a:prstGeom prst="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37802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p:txBody>
          <a:bodyPr/>
          <a:lstStyle/>
          <a:p>
            <a:pPr eaLnBrk="1" hangingPunct="1"/>
            <a:r>
              <a:rPr lang="zh-CN" altLang="en-US" dirty="0"/>
              <a:t>函数参数</a:t>
            </a:r>
            <a:r>
              <a:rPr lang="en-US" altLang="zh-CN" dirty="0"/>
              <a:t>out</a:t>
            </a:r>
            <a:r>
              <a:rPr lang="zh-CN" altLang="en-US" dirty="0"/>
              <a:t>方式</a:t>
            </a:r>
          </a:p>
        </p:txBody>
      </p:sp>
      <p:sp>
        <p:nvSpPr>
          <p:cNvPr id="3" name="文本占位符 2">
            <a:extLst>
              <a:ext uri="{FF2B5EF4-FFF2-40B4-BE49-F238E27FC236}">
                <a16:creationId xmlns:a16="http://schemas.microsoft.com/office/drawing/2014/main" id="{D7D5ACEE-D372-4D0B-B62A-74DB7609C818}"/>
              </a:ext>
            </a:extLst>
          </p:cNvPr>
          <p:cNvSpPr>
            <a:spLocks noGrp="1"/>
          </p:cNvSpPr>
          <p:nvPr>
            <p:ph type="body" sz="quarter" idx="10"/>
          </p:nvPr>
        </p:nvSpPr>
        <p:spPr/>
        <p:txBody>
          <a:bodyPr/>
          <a:lstStyle/>
          <a:p>
            <a:endParaRPr lang="zh-CN" altLang="en-US" dirty="0"/>
          </a:p>
        </p:txBody>
      </p:sp>
      <p:sp>
        <p:nvSpPr>
          <p:cNvPr id="2" name="Rectangle 1"/>
          <p:cNvSpPr>
            <a:spLocks noChangeArrowheads="1"/>
          </p:cNvSpPr>
          <p:nvPr/>
        </p:nvSpPr>
        <p:spPr bwMode="auto">
          <a:xfrm>
            <a:off x="3107894" y="2796266"/>
            <a:ext cx="7129852"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int WINAPI GetWindowText( _In_   HWND hWnd,</a:t>
            </a:r>
            <a:endParaRPr kumimoji="0" lang="en-US" altLang="zh-CN" sz="3200" b="0" i="0" u="none" strike="noStrike" cap="none" normalizeH="0" baseline="0" dirty="0">
              <a:ln>
                <a:noFill/>
              </a:ln>
              <a:solidFill>
                <a:srgbClr val="00206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_Out_  LPTSTR lpString, </a:t>
            </a:r>
            <a:endParaRPr kumimoji="0" lang="en-US" altLang="zh-CN" sz="3200" b="0" i="0" u="none" strike="noStrike" cap="none" normalizeH="0" baseline="0" dirty="0">
              <a:ln>
                <a:noFill/>
              </a:ln>
              <a:solidFill>
                <a:srgbClr val="00206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_In_   int nMaxCount ); </a:t>
            </a:r>
          </a:p>
        </p:txBody>
      </p:sp>
    </p:spTree>
    <p:extLst>
      <p:ext uri="{BB962C8B-B14F-4D97-AF65-F5344CB8AC3E}">
        <p14:creationId xmlns:p14="http://schemas.microsoft.com/office/powerpoint/2010/main" val="2979637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p:txBody>
          <a:bodyPr/>
          <a:lstStyle/>
          <a:p>
            <a:pPr eaLnBrk="1" hangingPunct="1"/>
            <a:r>
              <a:rPr lang="en-US" altLang="zh-CN" dirty="0" err="1"/>
              <a:t>dll</a:t>
            </a:r>
            <a:r>
              <a:rPr lang="en-US" altLang="zh-CN" dirty="0"/>
              <a:t> </a:t>
            </a:r>
            <a:r>
              <a:rPr lang="zh-CN" altLang="en-US" dirty="0"/>
              <a:t>的引用计数</a:t>
            </a:r>
          </a:p>
        </p:txBody>
      </p:sp>
      <p:sp>
        <p:nvSpPr>
          <p:cNvPr id="15364" name="Rectangle 3"/>
          <p:cNvSpPr>
            <a:spLocks noGrp="1" noChangeArrowheads="1"/>
          </p:cNvSpPr>
          <p:nvPr>
            <p:ph type="body" sz="quarter" idx="10"/>
          </p:nvPr>
        </p:nvSpPr>
        <p:spPr>
          <a:prstGeom prst="rect">
            <a:avLst/>
          </a:prstGeom>
        </p:spPr>
        <p:txBody>
          <a:bodyPr>
            <a:noAutofit/>
          </a:bodyPr>
          <a:lstStyle/>
          <a:p>
            <a:pPr eaLnBrk="1" hangingPunct="1">
              <a:buFont typeface="Wingdings" panose="05000000000000000000" pitchFamily="2" charset="2"/>
              <a:buChar char="p"/>
            </a:pPr>
            <a:r>
              <a:rPr lang="en-US" altLang="zh-CN" sz="2800" dirty="0"/>
              <a:t>   DLL</a:t>
            </a:r>
            <a:r>
              <a:rPr lang="zh-CN" altLang="en-US" sz="2800" dirty="0"/>
              <a:t>在内存中只有一个实例，系统为每个</a:t>
            </a:r>
            <a:r>
              <a:rPr lang="en-US" altLang="zh-CN" sz="2800" dirty="0"/>
              <a:t>DLL</a:t>
            </a:r>
            <a:r>
              <a:rPr lang="zh-CN" altLang="en-US" sz="2800" dirty="0"/>
              <a:t>维护一个线程级的引用计数</a:t>
            </a:r>
            <a:endParaRPr lang="en-US" altLang="zh-CN" sz="2800" dirty="0"/>
          </a:p>
          <a:p>
            <a:pPr eaLnBrk="1" hangingPunct="1">
              <a:buFont typeface="Wingdings" panose="05000000000000000000" pitchFamily="2" charset="2"/>
              <a:buChar char="p"/>
            </a:pPr>
            <a:r>
              <a:rPr lang="zh-CN" altLang="en-US" sz="2800" dirty="0"/>
              <a:t>   一个线程载入了某</a:t>
            </a:r>
            <a:r>
              <a:rPr lang="en-US" altLang="zh-CN" sz="2800" dirty="0"/>
              <a:t>DLL</a:t>
            </a:r>
            <a:r>
              <a:rPr lang="zh-CN" altLang="en-US" sz="2800" dirty="0"/>
              <a:t>，其引用计数将会加 </a:t>
            </a:r>
            <a:r>
              <a:rPr lang="en-US" altLang="zh-CN" sz="2800" dirty="0"/>
              <a:t>1</a:t>
            </a:r>
          </a:p>
          <a:p>
            <a:pPr eaLnBrk="1" hangingPunct="1">
              <a:buFont typeface="Wingdings" panose="05000000000000000000" pitchFamily="2" charset="2"/>
              <a:buChar char="p"/>
            </a:pPr>
            <a:r>
              <a:rPr lang="zh-CN" altLang="en-US" sz="2800" dirty="0"/>
              <a:t>   程序终止或者引用计数变为</a:t>
            </a:r>
            <a:r>
              <a:rPr lang="en-US" altLang="zh-CN" sz="2800" dirty="0"/>
              <a:t>0</a:t>
            </a:r>
            <a:r>
              <a:rPr lang="zh-CN" altLang="en-US" sz="2800" dirty="0"/>
              <a:t>（仅指运行时载入动态链接库），</a:t>
            </a:r>
            <a:r>
              <a:rPr lang="en-US" altLang="zh-CN" sz="2800" dirty="0"/>
              <a:t>DLL</a:t>
            </a:r>
            <a:r>
              <a:rPr lang="zh-CN" altLang="en-US" sz="2800" dirty="0"/>
              <a:t>就会释放占用程序的虚地址空间</a:t>
            </a:r>
          </a:p>
        </p:txBody>
      </p:sp>
    </p:spTree>
    <p:extLst>
      <p:ext uri="{BB962C8B-B14F-4D97-AF65-F5344CB8AC3E}">
        <p14:creationId xmlns:p14="http://schemas.microsoft.com/office/powerpoint/2010/main" val="2597167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p:txBody>
          <a:bodyPr/>
          <a:lstStyle/>
          <a:p>
            <a:pPr eaLnBrk="1" hangingPunct="1"/>
            <a:r>
              <a:rPr lang="en-US" altLang="zh-CN" dirty="0"/>
              <a:t>windows</a:t>
            </a:r>
            <a:r>
              <a:rPr lang="zh-CN" altLang="en-US" dirty="0"/>
              <a:t>的虚地址映射</a:t>
            </a:r>
          </a:p>
        </p:txBody>
      </p:sp>
      <p:sp>
        <p:nvSpPr>
          <p:cNvPr id="16388" name="Rectangle 3"/>
          <p:cNvSpPr>
            <a:spLocks noGrp="1" noChangeArrowheads="1"/>
          </p:cNvSpPr>
          <p:nvPr>
            <p:ph type="body" sz="quarter" idx="10"/>
          </p:nvPr>
        </p:nvSpPr>
        <p:spPr>
          <a:prstGeom prst="rect">
            <a:avLst/>
          </a:prstGeom>
        </p:spPr>
        <p:txBody>
          <a:bodyPr/>
          <a:lstStyle/>
          <a:p>
            <a:pPr eaLnBrk="1" hangingPunct="1">
              <a:buFont typeface="Wingdings" panose="05000000000000000000" pitchFamily="2" charset="2"/>
              <a:buChar char="p"/>
            </a:pPr>
            <a:r>
              <a:rPr lang="en-US" altLang="zh-CN" sz="2800" dirty="0"/>
              <a:t>   Windows </a:t>
            </a:r>
            <a:r>
              <a:rPr lang="zh-CN" altLang="en-US" sz="2800" dirty="0"/>
              <a:t>提供内部的地址映射的工作，一个</a:t>
            </a:r>
            <a:r>
              <a:rPr lang="en-US" altLang="zh-CN" sz="2800" dirty="0"/>
              <a:t>DLL</a:t>
            </a:r>
            <a:r>
              <a:rPr lang="zh-CN" altLang="en-US" sz="2800" dirty="0"/>
              <a:t>文件被加载后在物理内存中只占一个固定区域，有多个进程使用同一个</a:t>
            </a:r>
            <a:r>
              <a:rPr lang="en-US" altLang="zh-CN" sz="2800" dirty="0"/>
              <a:t>DLL</a:t>
            </a:r>
            <a:r>
              <a:rPr lang="zh-CN" altLang="en-US" sz="2800" dirty="0"/>
              <a:t>文件，</a:t>
            </a:r>
            <a:r>
              <a:rPr lang="en-US" altLang="zh-CN" sz="2800" dirty="0"/>
              <a:t>Windows</a:t>
            </a:r>
            <a:r>
              <a:rPr lang="zh-CN" altLang="en-US" sz="2800" dirty="0"/>
              <a:t>将这个</a:t>
            </a:r>
            <a:r>
              <a:rPr lang="en-US" altLang="zh-CN" sz="2800" dirty="0"/>
              <a:t>DLL</a:t>
            </a:r>
            <a:r>
              <a:rPr lang="zh-CN" altLang="en-US" sz="2800" dirty="0"/>
              <a:t>的内存地址空间通过地址映射后提供给各个进程</a:t>
            </a:r>
            <a:endParaRPr lang="en-US" altLang="zh-CN" sz="2800" dirty="0"/>
          </a:p>
          <a:p>
            <a:pPr eaLnBrk="1" hangingPunct="1">
              <a:buFont typeface="Wingdings" panose="05000000000000000000" pitchFamily="2" charset="2"/>
              <a:buChar char="p"/>
            </a:pPr>
            <a:r>
              <a:rPr lang="zh-CN" altLang="en-US" sz="2800" dirty="0"/>
              <a:t>   进程代码地址与</a:t>
            </a:r>
            <a:r>
              <a:rPr lang="en-US" altLang="zh-CN" sz="2800" dirty="0"/>
              <a:t>DLL</a:t>
            </a:r>
            <a:r>
              <a:rPr lang="zh-CN" altLang="en-US" sz="2800" dirty="0"/>
              <a:t>映射后地址构成的是进程的虚地址空间，进程在自己的虚地址空间中好像是自己独自在使用这个</a:t>
            </a:r>
            <a:r>
              <a:rPr lang="en-US" altLang="zh-CN" sz="2800" dirty="0"/>
              <a:t>DLL</a:t>
            </a:r>
            <a:r>
              <a:rPr lang="zh-CN" altLang="en-US" sz="2800" dirty="0"/>
              <a:t>文件，使用</a:t>
            </a:r>
            <a:r>
              <a:rPr lang="en-US" altLang="zh-CN" sz="2800" dirty="0"/>
              <a:t>DLL</a:t>
            </a:r>
            <a:r>
              <a:rPr lang="zh-CN" altLang="en-US" sz="2800" dirty="0"/>
              <a:t>中的函数与程序自身的函数没有区别</a:t>
            </a:r>
          </a:p>
        </p:txBody>
      </p:sp>
    </p:spTree>
    <p:extLst>
      <p:ext uri="{BB962C8B-B14F-4D97-AF65-F5344CB8AC3E}">
        <p14:creationId xmlns:p14="http://schemas.microsoft.com/office/powerpoint/2010/main" val="2428324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776377" y="847725"/>
            <a:ext cx="4152900" cy="5162550"/>
          </a:xfrm>
          <a:prstGeom prst="rect">
            <a:avLst/>
          </a:prstGeom>
        </p:spPr>
      </p:pic>
      <p:sp>
        <p:nvSpPr>
          <p:cNvPr id="17411" name="Rectangle 2"/>
          <p:cNvSpPr>
            <a:spLocks noGrp="1" noChangeArrowheads="1"/>
          </p:cNvSpPr>
          <p:nvPr>
            <p:ph type="title" idx="4294967295"/>
          </p:nvPr>
        </p:nvSpPr>
        <p:spPr>
          <a:xfrm>
            <a:off x="838200" y="365129"/>
            <a:ext cx="10515600" cy="804766"/>
          </a:xfrm>
        </p:spPr>
        <p:txBody>
          <a:bodyPr/>
          <a:lstStyle/>
          <a:p>
            <a:pPr eaLnBrk="1" hangingPunct="1"/>
            <a:r>
              <a:rPr lang="en-US" altLang="zh-CN" dirty="0"/>
              <a:t>DLL</a:t>
            </a:r>
            <a:r>
              <a:rPr lang="zh-CN" altLang="en-US" dirty="0"/>
              <a:t>文件的定位</a:t>
            </a:r>
          </a:p>
        </p:txBody>
      </p:sp>
      <p:sp>
        <p:nvSpPr>
          <p:cNvPr id="17412" name="Rectangle 3"/>
          <p:cNvSpPr>
            <a:spLocks noGrp="1" noChangeArrowheads="1"/>
          </p:cNvSpPr>
          <p:nvPr>
            <p:ph type="body" sz="quarter" idx="10"/>
          </p:nvPr>
        </p:nvSpPr>
        <p:spPr>
          <a:xfrm>
            <a:off x="1291532" y="1486685"/>
            <a:ext cx="8439041" cy="4213865"/>
          </a:xfrm>
          <a:prstGeom prst="rect">
            <a:avLst/>
          </a:prstGeom>
        </p:spPr>
        <p:txBody>
          <a:bodyPr>
            <a:normAutofit lnSpcReduction="10000"/>
          </a:bodyPr>
          <a:lstStyle/>
          <a:p>
            <a:pPr eaLnBrk="1" hangingPunct="1">
              <a:buFont typeface="Wingdings" panose="05000000000000000000" pitchFamily="2" charset="2"/>
              <a:buChar char="p"/>
            </a:pPr>
            <a:r>
              <a:rPr lang="zh-CN" altLang="en-US" sz="2800" dirty="0"/>
              <a:t>   包含</a:t>
            </a:r>
            <a:r>
              <a:rPr lang="en-US" altLang="zh-CN" sz="2800" dirty="0"/>
              <a:t>EXE</a:t>
            </a:r>
            <a:r>
              <a:rPr lang="zh-CN" altLang="en-US" sz="2800" dirty="0"/>
              <a:t>文件的目录</a:t>
            </a:r>
          </a:p>
          <a:p>
            <a:pPr eaLnBrk="1" hangingPunct="1">
              <a:buFont typeface="Wingdings" panose="05000000000000000000" pitchFamily="2" charset="2"/>
              <a:buChar char="p"/>
            </a:pPr>
            <a:r>
              <a:rPr lang="zh-CN" altLang="en-US" sz="2800" dirty="0"/>
              <a:t>   进程的当前工作目录</a:t>
            </a:r>
          </a:p>
          <a:p>
            <a:pPr eaLnBrk="1" hangingPunct="1">
              <a:buFont typeface="Wingdings" panose="05000000000000000000" pitchFamily="2" charset="2"/>
              <a:buChar char="p"/>
            </a:pPr>
            <a:r>
              <a:rPr lang="en-US" altLang="zh-CN" sz="2800" dirty="0"/>
              <a:t>   Windows</a:t>
            </a:r>
            <a:r>
              <a:rPr lang="zh-CN" altLang="en-US" sz="2800" dirty="0"/>
              <a:t>系统目录</a:t>
            </a:r>
          </a:p>
          <a:p>
            <a:pPr eaLnBrk="1" hangingPunct="1">
              <a:buFont typeface="Wingdings" panose="05000000000000000000" pitchFamily="2" charset="2"/>
              <a:buChar char="p"/>
            </a:pPr>
            <a:r>
              <a:rPr lang="en-US" altLang="zh-CN" sz="2800" dirty="0"/>
              <a:t>   Windows</a:t>
            </a:r>
            <a:r>
              <a:rPr lang="zh-CN" altLang="en-US" sz="2800" dirty="0"/>
              <a:t>目录</a:t>
            </a:r>
          </a:p>
          <a:p>
            <a:pPr eaLnBrk="1" hangingPunct="1">
              <a:buFont typeface="Wingdings" panose="05000000000000000000" pitchFamily="2" charset="2"/>
              <a:buChar char="p"/>
            </a:pPr>
            <a:r>
              <a:rPr lang="en-US" altLang="zh-CN" sz="2800" dirty="0"/>
              <a:t>   Path</a:t>
            </a:r>
            <a:r>
              <a:rPr lang="zh-CN" altLang="en-US" sz="2800" dirty="0"/>
              <a:t>环境变量中的一系列目录 </a:t>
            </a:r>
            <a:endParaRPr lang="en-US" altLang="zh-CN" sz="2800" dirty="0"/>
          </a:p>
          <a:p>
            <a:pPr eaLnBrk="1" hangingPunct="1">
              <a:buFont typeface="Wingdings" panose="05000000000000000000" pitchFamily="2" charset="2"/>
              <a:buChar char="p"/>
            </a:pPr>
            <a:endParaRPr lang="en-US" altLang="zh-CN" sz="2800" dirty="0"/>
          </a:p>
          <a:p>
            <a:pPr eaLnBrk="1" hangingPunct="1">
              <a:buFont typeface="Wingdings" panose="05000000000000000000" pitchFamily="2" charset="2"/>
              <a:buChar char="p"/>
            </a:pPr>
            <a:endParaRPr lang="en-US" altLang="zh-CN" sz="2800" dirty="0"/>
          </a:p>
          <a:p>
            <a:pPr marL="0" indent="0" eaLnBrk="1" hangingPunct="1">
              <a:buNone/>
            </a:pPr>
            <a:endParaRPr lang="en-US" altLang="zh-CN" sz="2800" dirty="0"/>
          </a:p>
          <a:p>
            <a:pPr marL="0" indent="0" eaLnBrk="1" hangingPunct="1">
              <a:buNone/>
            </a:pPr>
            <a:r>
              <a:rPr lang="zh-CN" altLang="en-US" sz="2800" dirty="0"/>
              <a:t>问题：载入时动态链接能否指定特定位置的</a:t>
            </a:r>
            <a:r>
              <a:rPr lang="en-US" altLang="zh-CN" sz="2800" dirty="0"/>
              <a:t>DLL</a:t>
            </a:r>
            <a:r>
              <a:rPr lang="zh-CN" altLang="en-US" sz="2800" dirty="0"/>
              <a:t>？</a:t>
            </a:r>
          </a:p>
        </p:txBody>
      </p:sp>
    </p:spTree>
    <p:extLst>
      <p:ext uri="{BB962C8B-B14F-4D97-AF65-F5344CB8AC3E}">
        <p14:creationId xmlns:p14="http://schemas.microsoft.com/office/powerpoint/2010/main" val="3442295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525745339"/>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4689794"/>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6.4 </a:t>
              </a:r>
              <a:r>
                <a:rPr lang="zh-CN" altLang="en-US" sz="2800" dirty="0">
                  <a:solidFill>
                    <a:srgbClr val="FF0000"/>
                  </a:solidFill>
                  <a:latin typeface="微软雅黑" panose="020B0503020204020204" pitchFamily="34" charset="-122"/>
                  <a:ea typeface="微软雅黑" panose="020B0503020204020204" pitchFamily="34" charset="-122"/>
                </a:rPr>
                <a:t>托管与非托管</a:t>
              </a:r>
            </a:p>
          </p:txBody>
        </p:sp>
      </p:grpSp>
    </p:spTree>
    <p:extLst>
      <p:ext uri="{BB962C8B-B14F-4D97-AF65-F5344CB8AC3E}">
        <p14:creationId xmlns:p14="http://schemas.microsoft.com/office/powerpoint/2010/main" val="159086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p:txBody>
          <a:bodyPr/>
          <a:lstStyle/>
          <a:p>
            <a:pPr eaLnBrk="1" hangingPunct="1"/>
            <a:r>
              <a:rPr lang="zh-CN" altLang="en-US" dirty="0"/>
              <a:t>托管与非托管</a:t>
            </a:r>
          </a:p>
        </p:txBody>
      </p:sp>
      <p:sp>
        <p:nvSpPr>
          <p:cNvPr id="19460"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000" dirty="0"/>
              <a:t>   托管代码与非托管代码是微软针对运行中的</a:t>
            </a:r>
            <a:r>
              <a:rPr lang="en-US" altLang="zh-CN" sz="2000" dirty="0"/>
              <a:t>windows</a:t>
            </a:r>
            <a:r>
              <a:rPr lang="zh-CN" altLang="en-US" sz="2000" dirty="0"/>
              <a:t>程序与公共语言运行库的关系进行的一种划分</a:t>
            </a:r>
            <a:endParaRPr lang="en-US" altLang="zh-CN" sz="2000" dirty="0"/>
          </a:p>
          <a:p>
            <a:pPr>
              <a:buFont typeface="Wingdings" panose="05000000000000000000" pitchFamily="2" charset="2"/>
              <a:buChar char="p"/>
            </a:pPr>
            <a:r>
              <a:rPr lang="zh-CN" altLang="en-US" sz="2000" dirty="0"/>
              <a:t>   托管代码</a:t>
            </a:r>
            <a:endParaRPr lang="en-US" altLang="zh-CN" sz="2000" dirty="0"/>
          </a:p>
          <a:p>
            <a:pPr marL="457051" lvl="1" indent="0">
              <a:buNone/>
            </a:pPr>
            <a:r>
              <a:rPr lang="en-US" altLang="zh-CN" sz="1600" dirty="0"/>
              <a:t>	</a:t>
            </a:r>
            <a:r>
              <a:rPr lang="zh-CN" altLang="en-US" sz="1600" dirty="0"/>
              <a:t>由公共语言运行库</a:t>
            </a:r>
            <a:r>
              <a:rPr lang="en-US" altLang="zh-CN" sz="1600" dirty="0"/>
              <a:t>CLR(Common Language Runtime)</a:t>
            </a:r>
            <a:r>
              <a:rPr lang="zh-CN" altLang="en-US" sz="1600" dirty="0"/>
              <a:t>环境（而不是直接由操作系统）执行的代码。托管代码应用程序可以获得公共语言运行库服务，例如自动垃圾回收、运行库类型检查和安全支持等。这些服务帮助提供独立于平台和语言的、统一的托管代码应用程序行为。</a:t>
            </a:r>
          </a:p>
          <a:p>
            <a:pPr eaLnBrk="1" hangingPunct="1">
              <a:buFont typeface="Wingdings" panose="05000000000000000000" pitchFamily="2" charset="2"/>
              <a:buChar char="p"/>
            </a:pPr>
            <a:r>
              <a:rPr lang="zh-CN" altLang="en-US" sz="2000" dirty="0"/>
              <a:t>   非托管代码</a:t>
            </a:r>
            <a:endParaRPr lang="en-US" altLang="zh-CN" sz="2000" dirty="0"/>
          </a:p>
          <a:p>
            <a:pPr marL="457051" lvl="1" indent="0">
              <a:buNone/>
            </a:pPr>
            <a:r>
              <a:rPr lang="en-US" altLang="zh-CN" sz="1600" dirty="0"/>
              <a:t>	</a:t>
            </a:r>
            <a:r>
              <a:rPr lang="zh-CN" altLang="en-US" sz="1600" dirty="0"/>
              <a:t>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是机器可以直接执行的二进制代码，在这些程序中，用户必须自己提供内存的申请和释放，要保证指针引用的正确性，进行类型检查等功能，稍有不慎即容易发生地址越界，内存泄露等错误，而且机器也难由这些错误中恢复回来。</a:t>
            </a:r>
          </a:p>
        </p:txBody>
      </p:sp>
    </p:spTree>
    <p:extLst>
      <p:ext uri="{BB962C8B-B14F-4D97-AF65-F5344CB8AC3E}">
        <p14:creationId xmlns:p14="http://schemas.microsoft.com/office/powerpoint/2010/main" val="1022245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641766460"/>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1415390"/>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0000"/>
                  </a:solidFill>
                  <a:latin typeface="微软雅黑" panose="020B0503020204020204" pitchFamily="34" charset="-122"/>
                  <a:ea typeface="微软雅黑" panose="020B0503020204020204" pitchFamily="34" charset="-122"/>
                </a:rPr>
                <a:t>6.1 </a:t>
              </a:r>
              <a:r>
                <a:rPr lang="zh-CN" altLang="en-US" sz="2800" kern="1200" dirty="0">
                  <a:solidFill>
                    <a:srgbClr val="FF0000"/>
                  </a:solidFill>
                  <a:latin typeface="微软雅黑" panose="020B0503020204020204" pitchFamily="34" charset="-122"/>
                  <a:ea typeface="微软雅黑" panose="020B0503020204020204" pitchFamily="34" charset="-122"/>
                </a:rPr>
                <a:t>静态链接与动态链接</a:t>
              </a:r>
            </a:p>
          </p:txBody>
        </p:sp>
      </p:gr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p:txBody>
          <a:bodyPr/>
          <a:lstStyle/>
          <a:p>
            <a:pPr eaLnBrk="1" hangingPunct="1"/>
            <a:r>
              <a:rPr lang="zh-CN" altLang="en-US" dirty="0"/>
              <a:t>托管与非托管区别</a:t>
            </a:r>
          </a:p>
        </p:txBody>
      </p:sp>
      <p:sp>
        <p:nvSpPr>
          <p:cNvPr id="22532"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800" dirty="0"/>
              <a:t>   托管代码中不推荐使用指针</a:t>
            </a:r>
            <a:endParaRPr lang="en-US" altLang="zh-CN" sz="2800" dirty="0"/>
          </a:p>
          <a:p>
            <a:pPr eaLnBrk="1" hangingPunct="1">
              <a:buFont typeface="Wingdings" panose="05000000000000000000" pitchFamily="2" charset="2"/>
              <a:buChar char="p"/>
            </a:pPr>
            <a:r>
              <a:rPr lang="en-US" altLang="zh-CN" sz="2800" dirty="0"/>
              <a:t>   </a:t>
            </a:r>
            <a:r>
              <a:rPr lang="zh-CN" altLang="en-US" sz="2800" dirty="0"/>
              <a:t>非托管代码可以使用指针来直接读取内存</a:t>
            </a:r>
          </a:p>
        </p:txBody>
      </p:sp>
    </p:spTree>
    <p:extLst>
      <p:ext uri="{BB962C8B-B14F-4D97-AF65-F5344CB8AC3E}">
        <p14:creationId xmlns:p14="http://schemas.microsoft.com/office/powerpoint/2010/main" val="28739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359523" y="0"/>
            <a:ext cx="5257800" cy="725087"/>
          </a:xfrm>
        </p:spPr>
        <p:txBody>
          <a:bodyPr/>
          <a:lstStyle/>
          <a:p>
            <a:pPr eaLnBrk="1" hangingPunct="1"/>
            <a:r>
              <a:rPr lang="zh-CN" altLang="en-US" dirty="0"/>
              <a:t>调用托管的动态链接库</a:t>
            </a:r>
          </a:p>
        </p:txBody>
      </p:sp>
      <p:sp>
        <p:nvSpPr>
          <p:cNvPr id="2" name="文本占位符 1">
            <a:extLst>
              <a:ext uri="{FF2B5EF4-FFF2-40B4-BE49-F238E27FC236}">
                <a16:creationId xmlns:a16="http://schemas.microsoft.com/office/drawing/2014/main" id="{C7A4022E-F86E-45A0-A9B0-7CC7D666371B}"/>
              </a:ext>
            </a:extLst>
          </p:cNvPr>
          <p:cNvSpPr>
            <a:spLocks noGrp="1"/>
          </p:cNvSpPr>
          <p:nvPr>
            <p:ph type="body" sz="quarter" idx="10"/>
          </p:nvPr>
        </p:nvSpPr>
        <p:spPr>
          <a:xfrm>
            <a:off x="851110" y="725087"/>
            <a:ext cx="3589751" cy="4213865"/>
          </a:xfrm>
        </p:spPr>
        <p:txBody>
          <a:bodyPr/>
          <a:lstStyle/>
          <a:p>
            <a:r>
              <a:rPr lang="zh-CN" altLang="en-US" dirty="0"/>
              <a:t> 使用</a:t>
            </a:r>
            <a:r>
              <a:rPr lang="en-US" altLang="zh-CN" dirty="0"/>
              <a:t>C#</a:t>
            </a:r>
            <a:r>
              <a:rPr lang="zh-CN" altLang="en-US" dirty="0"/>
              <a:t>创建类库</a:t>
            </a:r>
            <a:r>
              <a:rPr lang="en-US" altLang="zh-CN" dirty="0"/>
              <a:t>(DLL)</a:t>
            </a:r>
          </a:p>
          <a:p>
            <a:endParaRPr lang="zh-CN" altLang="en-US" dirty="0"/>
          </a:p>
        </p:txBody>
      </p:sp>
      <p:pic>
        <p:nvPicPr>
          <p:cNvPr id="3" name="图片 2">
            <a:extLst>
              <a:ext uri="{FF2B5EF4-FFF2-40B4-BE49-F238E27FC236}">
                <a16:creationId xmlns:a16="http://schemas.microsoft.com/office/drawing/2014/main" id="{356509C8-CBDB-4C6D-B2D4-59639D61D228}"/>
              </a:ext>
            </a:extLst>
          </p:cNvPr>
          <p:cNvPicPr>
            <a:picLocks noChangeAspect="1"/>
          </p:cNvPicPr>
          <p:nvPr/>
        </p:nvPicPr>
        <p:blipFill>
          <a:blip r:embed="rId2"/>
          <a:stretch>
            <a:fillRect/>
          </a:stretch>
        </p:blipFill>
        <p:spPr>
          <a:xfrm>
            <a:off x="4605617" y="725087"/>
            <a:ext cx="6520119" cy="5997999"/>
          </a:xfrm>
          <a:prstGeom prst="rect">
            <a:avLst/>
          </a:prstGeom>
        </p:spPr>
      </p:pic>
    </p:spTree>
    <p:extLst>
      <p:ext uri="{BB962C8B-B14F-4D97-AF65-F5344CB8AC3E}">
        <p14:creationId xmlns:p14="http://schemas.microsoft.com/office/powerpoint/2010/main" val="4052782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838200" y="365128"/>
            <a:ext cx="10515600" cy="906827"/>
          </a:xfrm>
        </p:spPr>
        <p:txBody>
          <a:bodyPr/>
          <a:lstStyle/>
          <a:p>
            <a:pPr eaLnBrk="1" hangingPunct="1"/>
            <a:r>
              <a:rPr lang="zh-CN" altLang="en-US" dirty="0"/>
              <a:t>调用托管的动态链接库</a:t>
            </a:r>
          </a:p>
        </p:txBody>
      </p:sp>
      <p:sp>
        <p:nvSpPr>
          <p:cNvPr id="30724" name="Rectangle 3"/>
          <p:cNvSpPr>
            <a:spLocks noGrp="1" noChangeArrowheads="1"/>
          </p:cNvSpPr>
          <p:nvPr>
            <p:ph type="body" sz="quarter" idx="10"/>
          </p:nvPr>
        </p:nvSpPr>
        <p:spPr>
          <a:xfrm>
            <a:off x="1876479" y="1244728"/>
            <a:ext cx="8439041" cy="1054809"/>
          </a:xfrm>
          <a:prstGeom prst="rect">
            <a:avLst/>
          </a:prstGeom>
        </p:spPr>
        <p:txBody>
          <a:bodyPr>
            <a:normAutofit/>
          </a:bodyPr>
          <a:lstStyle/>
          <a:p>
            <a:r>
              <a:rPr lang="zh-CN" altLang="en-US" sz="3200" dirty="0"/>
              <a:t>应用反射机制，可以得到托管</a:t>
            </a:r>
            <a:r>
              <a:rPr lang="en-US" altLang="zh-CN" sz="3200" dirty="0" err="1"/>
              <a:t>dll</a:t>
            </a:r>
            <a:r>
              <a:rPr lang="zh-CN" altLang="en-US" sz="3200" dirty="0"/>
              <a:t>文件中的类方法和属性</a:t>
            </a:r>
            <a:endParaRPr lang="zh-CN" altLang="en-US" sz="2800" dirty="0"/>
          </a:p>
        </p:txBody>
      </p:sp>
      <p:grpSp>
        <p:nvGrpSpPr>
          <p:cNvPr id="5" name="组合 4">
            <a:extLst>
              <a:ext uri="{FF2B5EF4-FFF2-40B4-BE49-F238E27FC236}">
                <a16:creationId xmlns:a16="http://schemas.microsoft.com/office/drawing/2014/main" id="{2B9AEE25-0486-41BE-9C0A-73FB3DA62833}"/>
              </a:ext>
            </a:extLst>
          </p:cNvPr>
          <p:cNvGrpSpPr/>
          <p:nvPr/>
        </p:nvGrpSpPr>
        <p:grpSpPr>
          <a:xfrm>
            <a:off x="1494049" y="3761348"/>
            <a:ext cx="1921504" cy="1477328"/>
            <a:chOff x="2005037" y="4064427"/>
            <a:chExt cx="1921504" cy="1477328"/>
          </a:xfrm>
        </p:grpSpPr>
        <p:sp>
          <p:nvSpPr>
            <p:cNvPr id="2" name="矩形 1">
              <a:extLst>
                <a:ext uri="{FF2B5EF4-FFF2-40B4-BE49-F238E27FC236}">
                  <a16:creationId xmlns:a16="http://schemas.microsoft.com/office/drawing/2014/main" id="{434E1F2A-F171-4A80-9AFE-207D172602F1}"/>
                </a:ext>
              </a:extLst>
            </p:cNvPr>
            <p:cNvSpPr/>
            <p:nvPr/>
          </p:nvSpPr>
          <p:spPr>
            <a:xfrm>
              <a:off x="2005037" y="4064427"/>
              <a:ext cx="1921504" cy="1477328"/>
            </a:xfrm>
            <a:prstGeom prst="rect">
              <a:avLst/>
            </a:prstGeom>
            <a:ln w="25400">
              <a:solidFill>
                <a:schemeClr val="bg2">
                  <a:lumMod val="25000"/>
                </a:schemeClr>
              </a:solidFill>
            </a:ln>
          </p:spPr>
          <p:txBody>
            <a:bodyPr rtlCol="0" anchor="t" anchorCtr="0">
              <a:spAutoFit/>
            </a:bodyPr>
            <a:lstStyle/>
            <a:p>
              <a:pPr algn="ctr"/>
              <a:r>
                <a:rPr lang="en-US" altLang="zh-CN" sz="1800" b="0" dirty="0"/>
                <a:t>DLL</a:t>
              </a:r>
            </a:p>
            <a:p>
              <a:pPr algn="ctr"/>
              <a:endParaRPr lang="en-US" altLang="zh-CN" sz="1800" dirty="0"/>
            </a:p>
            <a:p>
              <a:pPr algn="ctr"/>
              <a:endParaRPr lang="en-US" altLang="zh-CN" sz="1800" b="0" dirty="0"/>
            </a:p>
            <a:p>
              <a:pPr algn="ctr"/>
              <a:endParaRPr lang="en-US" altLang="zh-CN" sz="1800" b="0" dirty="0"/>
            </a:p>
            <a:p>
              <a:pPr algn="ctr"/>
              <a:endParaRPr lang="zh-CN" altLang="en-US" sz="1800" b="0" dirty="0"/>
            </a:p>
          </p:txBody>
        </p:sp>
        <p:sp>
          <p:nvSpPr>
            <p:cNvPr id="3" name="矩形 2">
              <a:extLst>
                <a:ext uri="{FF2B5EF4-FFF2-40B4-BE49-F238E27FC236}">
                  <a16:creationId xmlns:a16="http://schemas.microsoft.com/office/drawing/2014/main" id="{88654D95-2D05-42B7-A0E7-FBAA517B2298}"/>
                </a:ext>
              </a:extLst>
            </p:cNvPr>
            <p:cNvSpPr/>
            <p:nvPr/>
          </p:nvSpPr>
          <p:spPr>
            <a:xfrm>
              <a:off x="2384203" y="4623849"/>
              <a:ext cx="1163171" cy="646331"/>
            </a:xfrm>
            <a:prstGeom prst="rect">
              <a:avLst/>
            </a:prstGeom>
            <a:solidFill>
              <a:schemeClr val="accent6">
                <a:lumMod val="50000"/>
              </a:schemeClr>
            </a:solidFill>
            <a:ln w="15875">
              <a:noFill/>
            </a:ln>
          </p:spPr>
          <p:txBody>
            <a:bodyPr rtlCol="0" anchor="ctr">
              <a:spAutoFit/>
            </a:bodyPr>
            <a:lstStyle/>
            <a:p>
              <a:pPr algn="ctr"/>
              <a:r>
                <a:rPr lang="en-US" altLang="zh-CN" sz="1800" b="0" dirty="0">
                  <a:solidFill>
                    <a:schemeClr val="accent3">
                      <a:lumMod val="20000"/>
                      <a:lumOff val="80000"/>
                    </a:schemeClr>
                  </a:solidFill>
                </a:rPr>
                <a:t>DLL function</a:t>
              </a:r>
              <a:endParaRPr lang="zh-CN" altLang="en-US" sz="1800" b="0" dirty="0">
                <a:solidFill>
                  <a:schemeClr val="accent3">
                    <a:lumMod val="20000"/>
                    <a:lumOff val="80000"/>
                  </a:schemeClr>
                </a:solidFill>
              </a:endParaRPr>
            </a:p>
          </p:txBody>
        </p:sp>
      </p:grpSp>
      <p:sp>
        <p:nvSpPr>
          <p:cNvPr id="7" name="矩形: 剪去单角 6">
            <a:extLst>
              <a:ext uri="{FF2B5EF4-FFF2-40B4-BE49-F238E27FC236}">
                <a16:creationId xmlns:a16="http://schemas.microsoft.com/office/drawing/2014/main" id="{968027DE-A8A8-4D7F-9BAE-89A93525514A}"/>
              </a:ext>
            </a:extLst>
          </p:cNvPr>
          <p:cNvSpPr/>
          <p:nvPr/>
        </p:nvSpPr>
        <p:spPr>
          <a:xfrm>
            <a:off x="9851702" y="3718486"/>
            <a:ext cx="1174886" cy="1563053"/>
          </a:xfrm>
          <a:prstGeom prst="snip1Rect">
            <a:avLst/>
          </a:prstGeom>
          <a:ln w="12700">
            <a:solidFill>
              <a:schemeClr val="bg2">
                <a:lumMod val="25000"/>
              </a:schemeClr>
            </a:solidFill>
          </a:ln>
        </p:spPr>
        <p:txBody>
          <a:bodyPr wrap="square" rtlCol="0" anchor="ctr">
            <a:spAutoFit/>
          </a:bodyPr>
          <a:lstStyle/>
          <a:p>
            <a:pPr algn="ctr"/>
            <a:endParaRPr lang="en-US" altLang="zh-CN" sz="1800" b="0" dirty="0"/>
          </a:p>
          <a:p>
            <a:pPr algn="ctr"/>
            <a:r>
              <a:rPr lang="en-US" altLang="zh-CN" sz="1800" b="0" dirty="0"/>
              <a:t>Managed source</a:t>
            </a:r>
            <a:r>
              <a:rPr lang="zh-CN" altLang="en-US" sz="1800" dirty="0"/>
              <a:t> </a:t>
            </a:r>
            <a:r>
              <a:rPr lang="en-US" altLang="zh-CN" sz="1800" dirty="0"/>
              <a:t>code</a:t>
            </a:r>
          </a:p>
          <a:p>
            <a:pPr algn="ctr"/>
            <a:endParaRPr lang="en-US" altLang="zh-CN" sz="1800" b="0" dirty="0"/>
          </a:p>
        </p:txBody>
      </p:sp>
      <p:grpSp>
        <p:nvGrpSpPr>
          <p:cNvPr id="13" name="组合 12">
            <a:extLst>
              <a:ext uri="{FF2B5EF4-FFF2-40B4-BE49-F238E27FC236}">
                <a16:creationId xmlns:a16="http://schemas.microsoft.com/office/drawing/2014/main" id="{7EE9EA18-7F38-47A1-9B61-4C26F1478E54}"/>
              </a:ext>
            </a:extLst>
          </p:cNvPr>
          <p:cNvGrpSpPr/>
          <p:nvPr/>
        </p:nvGrpSpPr>
        <p:grpSpPr>
          <a:xfrm>
            <a:off x="5346631" y="3207352"/>
            <a:ext cx="1921504" cy="2585323"/>
            <a:chOff x="5346631" y="3207352"/>
            <a:chExt cx="1921504" cy="2585323"/>
          </a:xfrm>
        </p:grpSpPr>
        <p:sp>
          <p:nvSpPr>
            <p:cNvPr id="6" name="矩形 5">
              <a:extLst>
                <a:ext uri="{FF2B5EF4-FFF2-40B4-BE49-F238E27FC236}">
                  <a16:creationId xmlns:a16="http://schemas.microsoft.com/office/drawing/2014/main" id="{93CA49BD-6CE9-4FF5-A364-70A71E1CF3BF}"/>
                </a:ext>
              </a:extLst>
            </p:cNvPr>
            <p:cNvSpPr/>
            <p:nvPr/>
          </p:nvSpPr>
          <p:spPr>
            <a:xfrm>
              <a:off x="5346631" y="3207352"/>
              <a:ext cx="1921504" cy="2585323"/>
            </a:xfrm>
            <a:prstGeom prst="rect">
              <a:avLst/>
            </a:prstGeom>
            <a:ln w="25400">
              <a:solidFill>
                <a:schemeClr val="bg2">
                  <a:lumMod val="25000"/>
                </a:schemeClr>
              </a:solidFill>
            </a:ln>
          </p:spPr>
          <p:txBody>
            <a:bodyPr rtlCol="0" anchor="t" anchorCtr="0">
              <a:spAutoFit/>
            </a:bodyPr>
            <a:lstStyle/>
            <a:p>
              <a:pPr algn="ctr"/>
              <a:endParaRPr lang="en-US" altLang="zh-CN" sz="1800" b="0" dirty="0"/>
            </a:p>
            <a:p>
              <a:pPr algn="ctr"/>
              <a:endParaRPr lang="en-US" altLang="zh-CN" sz="1800" dirty="0"/>
            </a:p>
            <a:p>
              <a:pPr algn="ctr"/>
              <a:endParaRPr lang="en-US" altLang="zh-CN" sz="1800" b="0" dirty="0"/>
            </a:p>
            <a:p>
              <a:pPr algn="ctr"/>
              <a:endParaRPr lang="en-US" altLang="zh-CN" sz="1800" dirty="0"/>
            </a:p>
            <a:p>
              <a:pPr algn="ctr"/>
              <a:endParaRPr lang="en-US" altLang="zh-CN" sz="1800" b="0" dirty="0"/>
            </a:p>
            <a:p>
              <a:pPr algn="ctr"/>
              <a:endParaRPr lang="en-US" altLang="zh-CN" sz="1800" b="0" dirty="0"/>
            </a:p>
            <a:p>
              <a:pPr algn="ctr"/>
              <a:endParaRPr lang="en-US" altLang="zh-CN" sz="1800" b="0" dirty="0"/>
            </a:p>
            <a:p>
              <a:pPr algn="ctr"/>
              <a:r>
                <a:rPr lang="en-US" altLang="zh-CN" sz="1800" dirty="0"/>
                <a:t>Common Language Runtime</a:t>
              </a:r>
              <a:endParaRPr lang="zh-CN" altLang="en-US" sz="1800" b="0" dirty="0"/>
            </a:p>
          </p:txBody>
        </p:sp>
        <p:grpSp>
          <p:nvGrpSpPr>
            <p:cNvPr id="11" name="组合 10">
              <a:extLst>
                <a:ext uri="{FF2B5EF4-FFF2-40B4-BE49-F238E27FC236}">
                  <a16:creationId xmlns:a16="http://schemas.microsoft.com/office/drawing/2014/main" id="{851C91FA-0D2B-455B-A58B-CB85DC163232}"/>
                </a:ext>
              </a:extLst>
            </p:cNvPr>
            <p:cNvGrpSpPr/>
            <p:nvPr/>
          </p:nvGrpSpPr>
          <p:grpSpPr>
            <a:xfrm>
              <a:off x="5717243" y="3429000"/>
              <a:ext cx="1204937" cy="1577340"/>
              <a:chOff x="8068234" y="3898745"/>
              <a:chExt cx="1204937" cy="1577340"/>
            </a:xfrm>
          </p:grpSpPr>
          <p:sp>
            <p:nvSpPr>
              <p:cNvPr id="10" name="矩形: 剪去单角 9">
                <a:extLst>
                  <a:ext uri="{FF2B5EF4-FFF2-40B4-BE49-F238E27FC236}">
                    <a16:creationId xmlns:a16="http://schemas.microsoft.com/office/drawing/2014/main" id="{61003774-312D-410E-BAD0-13B3F0081AA0}"/>
                  </a:ext>
                </a:extLst>
              </p:cNvPr>
              <p:cNvSpPr/>
              <p:nvPr/>
            </p:nvSpPr>
            <p:spPr>
              <a:xfrm>
                <a:off x="8068234" y="3898745"/>
                <a:ext cx="1204937" cy="1577340"/>
              </a:xfrm>
              <a:prstGeom prst="snip1Rect">
                <a:avLst/>
              </a:prstGeom>
              <a:solidFill>
                <a:schemeClr val="bg2">
                  <a:lumMod val="90000"/>
                </a:schemeClr>
              </a:solidFill>
              <a:ln w="12700">
                <a:solidFill>
                  <a:schemeClr val="bg2">
                    <a:lumMod val="25000"/>
                  </a:schemeClr>
                </a:solidFill>
              </a:ln>
            </p:spPr>
            <p:txBody>
              <a:bodyPr rtlCol="0" anchor="b" anchorCtr="1">
                <a:spAutoFit/>
              </a:bodyPr>
              <a:lstStyle/>
              <a:p>
                <a:pPr algn="ctr"/>
                <a:endParaRPr lang="en-US" altLang="zh-CN" sz="1800" b="0" dirty="0"/>
              </a:p>
              <a:p>
                <a:pPr algn="ctr"/>
                <a:endParaRPr lang="en-US" altLang="zh-CN" sz="1800" dirty="0"/>
              </a:p>
              <a:p>
                <a:pPr algn="ctr"/>
                <a:endParaRPr lang="en-US" altLang="zh-CN" sz="1800" b="0" dirty="0"/>
              </a:p>
              <a:p>
                <a:pPr algn="ctr"/>
                <a:endParaRPr lang="en-US" altLang="zh-CN" sz="1800" b="0" dirty="0"/>
              </a:p>
              <a:p>
                <a:pPr algn="ctr"/>
                <a:r>
                  <a:rPr lang="en-US" altLang="zh-CN" sz="1800" b="0" dirty="0"/>
                  <a:t>Assembly</a:t>
                </a:r>
              </a:p>
            </p:txBody>
          </p:sp>
          <p:grpSp>
            <p:nvGrpSpPr>
              <p:cNvPr id="9" name="组合 8">
                <a:extLst>
                  <a:ext uri="{FF2B5EF4-FFF2-40B4-BE49-F238E27FC236}">
                    <a16:creationId xmlns:a16="http://schemas.microsoft.com/office/drawing/2014/main" id="{260EFEBF-E5AB-4136-9C46-8B0443B55E77}"/>
                  </a:ext>
                </a:extLst>
              </p:cNvPr>
              <p:cNvGrpSpPr/>
              <p:nvPr/>
            </p:nvGrpSpPr>
            <p:grpSpPr>
              <a:xfrm>
                <a:off x="8149628" y="4402917"/>
                <a:ext cx="1042147" cy="679324"/>
                <a:chOff x="8124469" y="5792675"/>
                <a:chExt cx="1042147" cy="679324"/>
              </a:xfrm>
            </p:grpSpPr>
            <p:sp>
              <p:nvSpPr>
                <p:cNvPr id="8" name="文本框 7">
                  <a:extLst>
                    <a:ext uri="{FF2B5EF4-FFF2-40B4-BE49-F238E27FC236}">
                      <a16:creationId xmlns:a16="http://schemas.microsoft.com/office/drawing/2014/main" id="{B11D9A4F-03D0-4CA5-9444-2524EF08A4E1}"/>
                    </a:ext>
                  </a:extLst>
                </p:cNvPr>
                <p:cNvSpPr txBox="1"/>
                <p:nvPr/>
              </p:nvSpPr>
              <p:spPr>
                <a:xfrm>
                  <a:off x="8124469" y="5792675"/>
                  <a:ext cx="1042147" cy="276999"/>
                </a:xfrm>
                <a:prstGeom prst="rect">
                  <a:avLst/>
                </a:prstGeom>
                <a:solidFill>
                  <a:schemeClr val="bg1">
                    <a:lumMod val="95000"/>
                  </a:schemeClr>
                </a:solidFill>
                <a:ln>
                  <a:solidFill>
                    <a:schemeClr val="bg2">
                      <a:lumMod val="25000"/>
                    </a:schemeClr>
                  </a:solidFill>
                </a:ln>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Metadata</a:t>
                  </a:r>
                </a:p>
              </p:txBody>
            </p:sp>
            <p:sp>
              <p:nvSpPr>
                <p:cNvPr id="12" name="文本框 11">
                  <a:extLst>
                    <a:ext uri="{FF2B5EF4-FFF2-40B4-BE49-F238E27FC236}">
                      <a16:creationId xmlns:a16="http://schemas.microsoft.com/office/drawing/2014/main" id="{49E46D4B-E30B-4C3F-848B-F53D8D19D9E2}"/>
                    </a:ext>
                  </a:extLst>
                </p:cNvPr>
                <p:cNvSpPr txBox="1"/>
                <p:nvPr/>
              </p:nvSpPr>
              <p:spPr>
                <a:xfrm>
                  <a:off x="8124469" y="6195000"/>
                  <a:ext cx="1042147" cy="276999"/>
                </a:xfrm>
                <a:prstGeom prst="rect">
                  <a:avLst/>
                </a:prstGeom>
                <a:solidFill>
                  <a:schemeClr val="bg1">
                    <a:lumMod val="95000"/>
                  </a:schemeClr>
                </a:solidFill>
                <a:ln>
                  <a:solidFill>
                    <a:schemeClr val="bg2">
                      <a:lumMod val="25000"/>
                    </a:schemeClr>
                  </a:solidFill>
                </a:ln>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IL Code</a:t>
                  </a:r>
                </a:p>
              </p:txBody>
            </p:sp>
          </p:grpSp>
        </p:grpSp>
      </p:grpSp>
      <p:sp>
        <p:nvSpPr>
          <p:cNvPr id="14" name="六边形 13">
            <a:extLst>
              <a:ext uri="{FF2B5EF4-FFF2-40B4-BE49-F238E27FC236}">
                <a16:creationId xmlns:a16="http://schemas.microsoft.com/office/drawing/2014/main" id="{C5D0B5D6-7306-4711-8E5E-0D096B954D2F}"/>
              </a:ext>
            </a:extLst>
          </p:cNvPr>
          <p:cNvSpPr/>
          <p:nvPr/>
        </p:nvSpPr>
        <p:spPr>
          <a:xfrm>
            <a:off x="7913594" y="4263554"/>
            <a:ext cx="1445559" cy="472916"/>
          </a:xfrm>
          <a:prstGeom prst="hexagon">
            <a:avLst/>
          </a:prstGeom>
          <a:ln w="12700">
            <a:solidFill>
              <a:schemeClr val="bg2">
                <a:lumMod val="25000"/>
              </a:schemeClr>
            </a:solidFill>
          </a:ln>
        </p:spPr>
        <p:txBody>
          <a:bodyPr rtlCol="0" anchor="ctr">
            <a:spAutoFit/>
          </a:bodyPr>
          <a:lstStyle/>
          <a:p>
            <a:pPr algn="ctr"/>
            <a:r>
              <a:rPr lang="en-US" altLang="zh-CN" sz="1800" b="0" dirty="0"/>
              <a:t>Compiler</a:t>
            </a:r>
            <a:endParaRPr lang="zh-CN" altLang="en-US" sz="1800" b="0" dirty="0"/>
          </a:p>
        </p:txBody>
      </p:sp>
      <p:cxnSp>
        <p:nvCxnSpPr>
          <p:cNvPr id="25" name="直接连接符 24">
            <a:extLst>
              <a:ext uri="{FF2B5EF4-FFF2-40B4-BE49-F238E27FC236}">
                <a16:creationId xmlns:a16="http://schemas.microsoft.com/office/drawing/2014/main" id="{54B79A01-B5BA-455A-8ABD-158713E54966}"/>
              </a:ext>
            </a:extLst>
          </p:cNvPr>
          <p:cNvCxnSpPr>
            <a:cxnSpLocks/>
          </p:cNvCxnSpPr>
          <p:nvPr/>
        </p:nvCxnSpPr>
        <p:spPr>
          <a:xfrm>
            <a:off x="3765176" y="2238935"/>
            <a:ext cx="0" cy="3220571"/>
          </a:xfrm>
          <a:prstGeom prst="line">
            <a:avLst/>
          </a:prstGeom>
          <a:solidFill>
            <a:schemeClr val="accent1"/>
          </a:solidFill>
          <a:ln w="38100" cap="flat" cmpd="sng" algn="ctr">
            <a:solidFill>
              <a:schemeClr val="tx2">
                <a:lumMod val="40000"/>
                <a:lumOff val="60000"/>
              </a:schemeClr>
            </a:solidFill>
            <a:prstDash val="solid"/>
            <a:round/>
            <a:headEnd type="none" w="med" len="med"/>
            <a:tailEnd type="none" w="med" len="med"/>
          </a:ln>
        </p:spPr>
      </p:cxnSp>
      <p:cxnSp>
        <p:nvCxnSpPr>
          <p:cNvPr id="16" name="直接箭头连接符 15">
            <a:extLst>
              <a:ext uri="{FF2B5EF4-FFF2-40B4-BE49-F238E27FC236}">
                <a16:creationId xmlns:a16="http://schemas.microsoft.com/office/drawing/2014/main" id="{8CA29691-FC09-4842-8FA6-635666B96D2D}"/>
              </a:ext>
            </a:extLst>
          </p:cNvPr>
          <p:cNvCxnSpPr>
            <a:cxnSpLocks/>
            <a:endCxn id="2" idx="3"/>
          </p:cNvCxnSpPr>
          <p:nvPr/>
        </p:nvCxnSpPr>
        <p:spPr>
          <a:xfrm flipH="1">
            <a:off x="3415553" y="4500012"/>
            <a:ext cx="2301688" cy="0"/>
          </a:xfrm>
          <a:prstGeom prst="straightConnector1">
            <a:avLst/>
          </a:prstGeom>
          <a:solidFill>
            <a:schemeClr val="accent1"/>
          </a:solidFill>
          <a:ln w="25400" cap="flat" cmpd="sng" algn="ctr">
            <a:solidFill>
              <a:srgbClr val="1C4885"/>
            </a:solidFill>
            <a:prstDash val="solid"/>
            <a:round/>
            <a:headEnd type="none" w="med" len="med"/>
            <a:tailEnd type="triangle"/>
          </a:ln>
        </p:spPr>
      </p:cxnSp>
      <p:cxnSp>
        <p:nvCxnSpPr>
          <p:cNvPr id="19" name="直接箭头连接符 18">
            <a:extLst>
              <a:ext uri="{FF2B5EF4-FFF2-40B4-BE49-F238E27FC236}">
                <a16:creationId xmlns:a16="http://schemas.microsoft.com/office/drawing/2014/main" id="{CD777F28-96C4-4591-AE62-B183BB1A61F6}"/>
              </a:ext>
            </a:extLst>
          </p:cNvPr>
          <p:cNvCxnSpPr>
            <a:stCxn id="14" idx="3"/>
          </p:cNvCxnSpPr>
          <p:nvPr/>
        </p:nvCxnSpPr>
        <p:spPr>
          <a:xfrm flipH="1">
            <a:off x="6922180" y="4500012"/>
            <a:ext cx="991414" cy="0"/>
          </a:xfrm>
          <a:prstGeom prst="straightConnector1">
            <a:avLst/>
          </a:prstGeom>
          <a:solidFill>
            <a:schemeClr val="accent1"/>
          </a:solidFill>
          <a:ln w="25400" cap="flat" cmpd="sng" algn="ctr">
            <a:solidFill>
              <a:srgbClr val="1C4885"/>
            </a:solidFill>
            <a:prstDash val="solid"/>
            <a:round/>
            <a:headEnd type="none" w="med" len="med"/>
            <a:tailEnd type="triangle"/>
          </a:ln>
        </p:spPr>
      </p:cxnSp>
      <p:cxnSp>
        <p:nvCxnSpPr>
          <p:cNvPr id="23" name="直接连接符 22">
            <a:extLst>
              <a:ext uri="{FF2B5EF4-FFF2-40B4-BE49-F238E27FC236}">
                <a16:creationId xmlns:a16="http://schemas.microsoft.com/office/drawing/2014/main" id="{8206F20E-A902-452A-A105-90BE1938C81D}"/>
              </a:ext>
            </a:extLst>
          </p:cNvPr>
          <p:cNvCxnSpPr>
            <a:cxnSpLocks/>
            <a:stCxn id="7" idx="2"/>
            <a:endCxn id="14" idx="0"/>
          </p:cNvCxnSpPr>
          <p:nvPr/>
        </p:nvCxnSpPr>
        <p:spPr>
          <a:xfrm flipH="1" flipV="1">
            <a:off x="9359153" y="4500012"/>
            <a:ext cx="492549" cy="1"/>
          </a:xfrm>
          <a:prstGeom prst="line">
            <a:avLst/>
          </a:prstGeom>
          <a:solidFill>
            <a:schemeClr val="accent1"/>
          </a:solidFill>
          <a:ln w="25400" cap="flat" cmpd="sng" algn="ctr">
            <a:solidFill>
              <a:srgbClr val="1C4885"/>
            </a:solidFill>
            <a:prstDash val="solid"/>
            <a:round/>
            <a:headEnd type="none" w="med" len="med"/>
            <a:tailEnd type="none" w="med" len="med"/>
          </a:ln>
        </p:spPr>
      </p:cxnSp>
      <p:sp>
        <p:nvSpPr>
          <p:cNvPr id="26" name="文本框 25">
            <a:extLst>
              <a:ext uri="{FF2B5EF4-FFF2-40B4-BE49-F238E27FC236}">
                <a16:creationId xmlns:a16="http://schemas.microsoft.com/office/drawing/2014/main" id="{18CAF643-8B90-4C21-A0FE-E8FD6969FEE3}"/>
              </a:ext>
            </a:extLst>
          </p:cNvPr>
          <p:cNvSpPr txBox="1"/>
          <p:nvPr/>
        </p:nvSpPr>
        <p:spPr>
          <a:xfrm>
            <a:off x="2856788" y="5603342"/>
            <a:ext cx="1816776" cy="461665"/>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Standard </a:t>
            </a:r>
          </a:p>
          <a:p>
            <a:pPr algn="ctr"/>
            <a:r>
              <a:rPr lang="en-US" altLang="zh-CN" sz="1200" dirty="0">
                <a:solidFill>
                  <a:srgbClr val="002060"/>
                </a:solidFill>
                <a:latin typeface="微软雅黑" panose="020B0503020204020204" pitchFamily="34" charset="-122"/>
                <a:ea typeface="微软雅黑" panose="020B0503020204020204" pitchFamily="34" charset="-122"/>
              </a:rPr>
              <a:t>marshaling service</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26EEAB7D-9CCD-45D1-B76D-578577E13DDF}"/>
              </a:ext>
            </a:extLst>
          </p:cNvPr>
          <p:cNvSpPr txBox="1"/>
          <p:nvPr/>
        </p:nvSpPr>
        <p:spPr>
          <a:xfrm>
            <a:off x="4143621" y="4274805"/>
            <a:ext cx="886080" cy="461665"/>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Platform </a:t>
            </a:r>
          </a:p>
          <a:p>
            <a:pPr algn="ctr"/>
            <a:r>
              <a:rPr lang="en-US" altLang="zh-CN" sz="1200" dirty="0">
                <a:solidFill>
                  <a:srgbClr val="002060"/>
                </a:solidFill>
                <a:latin typeface="微软雅黑" panose="020B0503020204020204" pitchFamily="34" charset="-122"/>
                <a:ea typeface="微软雅黑" panose="020B0503020204020204" pitchFamily="34" charset="-122"/>
              </a:rPr>
              <a:t>invoke</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29C2AB9D-4C83-41FB-A2D8-8F60F907F859}"/>
              </a:ext>
            </a:extLst>
          </p:cNvPr>
          <p:cNvSpPr txBox="1"/>
          <p:nvPr/>
        </p:nvSpPr>
        <p:spPr>
          <a:xfrm>
            <a:off x="1553135" y="2447365"/>
            <a:ext cx="1687596" cy="400110"/>
          </a:xfrm>
          <a:prstGeom prst="rect">
            <a:avLst/>
          </a:prstGeom>
          <a:noFill/>
        </p:spPr>
        <p:txBody>
          <a:bodyPr wrap="square" rtlCol="0">
            <a:spAutoFit/>
          </a:bodyPr>
          <a:lstStyle/>
          <a:p>
            <a:pPr algn="ctr"/>
            <a:r>
              <a:rPr lang="en-US" altLang="zh-CN" sz="2000" dirty="0">
                <a:solidFill>
                  <a:srgbClr val="002060"/>
                </a:solidFill>
                <a:latin typeface="微软雅黑" panose="020B0503020204020204" pitchFamily="34" charset="-122"/>
                <a:ea typeface="微软雅黑" panose="020B0503020204020204" pitchFamily="34" charset="-122"/>
              </a:rPr>
              <a:t>Unmanaged</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2BACDB32-051F-4F40-841E-5DFD035786BD}"/>
              </a:ext>
            </a:extLst>
          </p:cNvPr>
          <p:cNvSpPr txBox="1"/>
          <p:nvPr/>
        </p:nvSpPr>
        <p:spPr>
          <a:xfrm>
            <a:off x="4122345" y="2447365"/>
            <a:ext cx="1687596" cy="400110"/>
          </a:xfrm>
          <a:prstGeom prst="rect">
            <a:avLst/>
          </a:prstGeom>
          <a:noFill/>
        </p:spPr>
        <p:txBody>
          <a:bodyPr wrap="square" rtlCol="0">
            <a:spAutoFit/>
          </a:bodyPr>
          <a:lstStyle/>
          <a:p>
            <a:pPr algn="ctr"/>
            <a:r>
              <a:rPr lang="en-US" altLang="zh-CN" sz="2000" dirty="0">
                <a:solidFill>
                  <a:srgbClr val="002060"/>
                </a:solidFill>
                <a:latin typeface="微软雅黑" panose="020B0503020204020204" pitchFamily="34" charset="-122"/>
                <a:ea typeface="微软雅黑" panose="020B0503020204020204" pitchFamily="34" charset="-122"/>
              </a:rPr>
              <a:t>Managed</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8956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p:txBody>
          <a:bodyPr/>
          <a:lstStyle/>
          <a:p>
            <a:pPr eaLnBrk="1" hangingPunct="1"/>
            <a:r>
              <a:rPr lang="zh-CN" altLang="en-US" dirty="0"/>
              <a:t>反射</a:t>
            </a:r>
          </a:p>
        </p:txBody>
      </p:sp>
      <p:sp>
        <p:nvSpPr>
          <p:cNvPr id="25604"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800" dirty="0"/>
              <a:t>   通过 </a:t>
            </a:r>
            <a:r>
              <a:rPr lang="en-US" altLang="zh-CN" sz="2800" dirty="0" err="1"/>
              <a:t>System.Reflection</a:t>
            </a:r>
            <a:r>
              <a:rPr lang="en-US" altLang="zh-CN" sz="2800" dirty="0"/>
              <a:t> </a:t>
            </a:r>
            <a:r>
              <a:rPr lang="zh-CN" altLang="en-US" sz="2800" dirty="0"/>
              <a:t>命名空间中的类以及 </a:t>
            </a:r>
            <a:r>
              <a:rPr lang="en-US" altLang="zh-CN" sz="2800" dirty="0" err="1"/>
              <a:t>System.Type</a:t>
            </a:r>
            <a:r>
              <a:rPr lang="zh-CN" altLang="en-US" sz="2800" dirty="0"/>
              <a:t>，可以获取有关已加载的程序集和在其中定义的类型（如类、接口和值类型）的信息</a:t>
            </a:r>
            <a:endParaRPr lang="en-US" altLang="zh-CN" sz="2800" dirty="0"/>
          </a:p>
          <a:p>
            <a:pPr eaLnBrk="1" hangingPunct="1">
              <a:buFont typeface="Wingdings" panose="05000000000000000000" pitchFamily="2" charset="2"/>
              <a:buChar char="p"/>
            </a:pPr>
            <a:r>
              <a:rPr lang="zh-CN" altLang="en-US" sz="2800" dirty="0"/>
              <a:t>    可以使用反射在运行时创建类型实例，调用和访问这些实例</a:t>
            </a:r>
          </a:p>
        </p:txBody>
      </p:sp>
    </p:spTree>
    <p:extLst>
      <p:ext uri="{BB962C8B-B14F-4D97-AF65-F5344CB8AC3E}">
        <p14:creationId xmlns:p14="http://schemas.microsoft.com/office/powerpoint/2010/main" val="2225251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453B04B8-8AB1-48CF-8E3D-C8859E7882DC}"/>
              </a:ext>
            </a:extLst>
          </p:cNvPr>
          <p:cNvSpPr>
            <a:spLocks noGrp="1"/>
          </p:cNvSpPr>
          <p:nvPr>
            <p:ph type="body" sz="quarter" idx="10"/>
          </p:nvPr>
        </p:nvSpPr>
        <p:spPr>
          <a:xfrm>
            <a:off x="1896036" y="1808650"/>
            <a:ext cx="8688426" cy="3832391"/>
          </a:xfrm>
        </p:spPr>
        <p:txBody>
          <a:bodyPr/>
          <a:lstStyle/>
          <a:p>
            <a:r>
              <a:rPr lang="zh-CN" altLang="en-US" sz="2400" dirty="0"/>
              <a:t>使用 </a:t>
            </a:r>
            <a:r>
              <a:rPr lang="en-US" altLang="zh-CN" sz="2400" dirty="0"/>
              <a:t>Assembly </a:t>
            </a:r>
            <a:r>
              <a:rPr lang="zh-CN" altLang="en-US" sz="2400" dirty="0"/>
              <a:t>定义和加载程序集，加载在程序集清单中列出的模块，以及从此程序集中查找类型并创建该类型的实例。</a:t>
            </a:r>
          </a:p>
          <a:p>
            <a:r>
              <a:rPr lang="zh-CN" altLang="en-US" sz="2400" dirty="0"/>
              <a:t>使用 </a:t>
            </a:r>
            <a:r>
              <a:rPr lang="en-US" altLang="zh-CN" sz="2400" dirty="0"/>
              <a:t>Module </a:t>
            </a:r>
            <a:r>
              <a:rPr lang="zh-CN" altLang="en-US" sz="2400" dirty="0"/>
              <a:t>发现以下信息：包含模块的程序集以及模块中的类等。还可以获取在模块上定义的所有全局方法或其他特定的非全局方法。</a:t>
            </a:r>
          </a:p>
          <a:p>
            <a:r>
              <a:rPr lang="zh-CN" altLang="en-US" sz="2400" dirty="0"/>
              <a:t>使用 </a:t>
            </a:r>
            <a:r>
              <a:rPr lang="en-US" altLang="zh-CN" sz="2400" dirty="0" err="1"/>
              <a:t>ConstructorInfo</a:t>
            </a:r>
            <a:r>
              <a:rPr lang="en-US" altLang="zh-CN" sz="2400" dirty="0"/>
              <a:t> </a:t>
            </a:r>
            <a:r>
              <a:rPr lang="zh-CN" altLang="en-US" sz="2400" dirty="0"/>
              <a:t>发现以下信息：构造函数的名称、参数、访问修饰符（如 </a:t>
            </a:r>
            <a:r>
              <a:rPr lang="en-US" altLang="zh-CN" sz="2400" b="1" dirty="0"/>
              <a:t>public</a:t>
            </a:r>
            <a:r>
              <a:rPr lang="en-US" altLang="zh-CN" sz="2400" dirty="0"/>
              <a:t> </a:t>
            </a:r>
            <a:r>
              <a:rPr lang="zh-CN" altLang="en-US" sz="2400" dirty="0"/>
              <a:t>或 </a:t>
            </a:r>
            <a:r>
              <a:rPr lang="en-US" altLang="zh-CN" sz="2400" b="1" dirty="0"/>
              <a:t>private</a:t>
            </a:r>
            <a:r>
              <a:rPr lang="zh-CN" altLang="en-US" sz="2400" dirty="0"/>
              <a:t>）和实现详细信息（如 </a:t>
            </a:r>
            <a:r>
              <a:rPr lang="en-US" altLang="zh-CN" sz="2400" b="1" dirty="0"/>
              <a:t>abstract</a:t>
            </a:r>
            <a:r>
              <a:rPr lang="en-US" altLang="zh-CN" sz="2400" dirty="0"/>
              <a:t> </a:t>
            </a:r>
            <a:r>
              <a:rPr lang="zh-CN" altLang="en-US" sz="2400" dirty="0"/>
              <a:t>或 </a:t>
            </a:r>
            <a:r>
              <a:rPr lang="en-US" altLang="zh-CN" sz="2400" b="1" dirty="0"/>
              <a:t>virtual</a:t>
            </a:r>
            <a:r>
              <a:rPr lang="zh-CN" altLang="en-US" sz="2400" dirty="0"/>
              <a:t>）等。</a:t>
            </a:r>
          </a:p>
          <a:p>
            <a:r>
              <a:rPr lang="zh-CN" altLang="en-US" sz="2400" dirty="0"/>
              <a:t>使用 </a:t>
            </a:r>
            <a:r>
              <a:rPr lang="en-US" altLang="zh-CN" sz="2400" dirty="0"/>
              <a:t>Type </a:t>
            </a:r>
            <a:r>
              <a:rPr lang="zh-CN" altLang="en-US" sz="2400" dirty="0"/>
              <a:t>的 </a:t>
            </a:r>
            <a:r>
              <a:rPr lang="en-US" altLang="zh-CN" sz="2400" dirty="0" err="1"/>
              <a:t>GetConstructors</a:t>
            </a:r>
            <a:r>
              <a:rPr lang="en-US" altLang="zh-CN" sz="2400" dirty="0"/>
              <a:t> </a:t>
            </a:r>
            <a:r>
              <a:rPr lang="zh-CN" altLang="en-US" sz="2400" dirty="0"/>
              <a:t>或 </a:t>
            </a:r>
            <a:r>
              <a:rPr lang="en-US" altLang="zh-CN" sz="2400" dirty="0" err="1"/>
              <a:t>GetConstructor</a:t>
            </a:r>
            <a:r>
              <a:rPr lang="en-US" altLang="zh-CN" sz="2400" dirty="0"/>
              <a:t> </a:t>
            </a:r>
            <a:r>
              <a:rPr lang="zh-CN" altLang="en-US" sz="2400" dirty="0"/>
              <a:t>方法来调用特定的构造函数。</a:t>
            </a:r>
          </a:p>
          <a:p>
            <a:endParaRPr lang="zh-CN" altLang="en-US" sz="2400" dirty="0"/>
          </a:p>
        </p:txBody>
      </p:sp>
    </p:spTree>
    <p:extLst>
      <p:ext uri="{BB962C8B-B14F-4D97-AF65-F5344CB8AC3E}">
        <p14:creationId xmlns:p14="http://schemas.microsoft.com/office/powerpoint/2010/main" val="2450373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453B04B8-8AB1-48CF-8E3D-C8859E7882DC}"/>
              </a:ext>
            </a:extLst>
          </p:cNvPr>
          <p:cNvSpPr>
            <a:spLocks noGrp="1"/>
          </p:cNvSpPr>
          <p:nvPr>
            <p:ph type="body" sz="quarter" idx="10"/>
          </p:nvPr>
        </p:nvSpPr>
        <p:spPr>
          <a:xfrm>
            <a:off x="1896036" y="1808650"/>
            <a:ext cx="8688426" cy="3832391"/>
          </a:xfrm>
        </p:spPr>
        <p:txBody>
          <a:bodyPr/>
          <a:lstStyle/>
          <a:p>
            <a:r>
              <a:rPr lang="zh-CN" altLang="en-US" sz="2400" dirty="0"/>
              <a:t>使用 </a:t>
            </a:r>
            <a:r>
              <a:rPr lang="en-US" altLang="zh-CN" sz="2400" dirty="0" err="1"/>
              <a:t>MethodInfo</a:t>
            </a:r>
            <a:r>
              <a:rPr lang="en-US" altLang="zh-CN" sz="2400" dirty="0"/>
              <a:t> </a:t>
            </a:r>
            <a:r>
              <a:rPr lang="zh-CN" altLang="en-US" sz="2400" dirty="0"/>
              <a:t>发现以下信息：方法的名称、返回类型、参数、访问修饰符（如 </a:t>
            </a:r>
            <a:r>
              <a:rPr lang="en-US" altLang="zh-CN" sz="2400" dirty="0">
                <a:solidFill>
                  <a:schemeClr val="accent6">
                    <a:lumMod val="75000"/>
                  </a:schemeClr>
                </a:solidFill>
                <a:latin typeface="Consolas" panose="020B0609020204030204" pitchFamily="49" charset="0"/>
              </a:rPr>
              <a:t>public</a:t>
            </a:r>
            <a:r>
              <a:rPr lang="en-US" altLang="zh-CN" sz="2400" dirty="0"/>
              <a:t> </a:t>
            </a:r>
            <a:r>
              <a:rPr lang="zh-CN" altLang="en-US" sz="2400" dirty="0"/>
              <a:t>或 </a:t>
            </a:r>
            <a:r>
              <a:rPr lang="en-US" altLang="zh-CN" sz="2400" dirty="0">
                <a:solidFill>
                  <a:schemeClr val="accent6">
                    <a:lumMod val="75000"/>
                  </a:schemeClr>
                </a:solidFill>
                <a:latin typeface="Consolas" panose="020B0609020204030204" pitchFamily="49" charset="0"/>
              </a:rPr>
              <a:t>private</a:t>
            </a:r>
            <a:r>
              <a:rPr lang="zh-CN" altLang="en-US" sz="2400" dirty="0"/>
              <a:t>）和实现详细信息（如 </a:t>
            </a:r>
            <a:r>
              <a:rPr lang="en-US" altLang="zh-CN" sz="2400" dirty="0">
                <a:solidFill>
                  <a:schemeClr val="accent6">
                    <a:lumMod val="75000"/>
                  </a:schemeClr>
                </a:solidFill>
                <a:latin typeface="Consolas" panose="020B0609020204030204" pitchFamily="49" charset="0"/>
              </a:rPr>
              <a:t>abstract</a:t>
            </a:r>
            <a:r>
              <a:rPr lang="en-US" altLang="zh-CN" sz="2400" dirty="0"/>
              <a:t> </a:t>
            </a:r>
            <a:r>
              <a:rPr lang="zh-CN" altLang="en-US" sz="2400" dirty="0"/>
              <a:t>或 </a:t>
            </a:r>
            <a:r>
              <a:rPr lang="en-US" altLang="zh-CN" sz="2400" dirty="0">
                <a:solidFill>
                  <a:schemeClr val="accent6">
                    <a:lumMod val="75000"/>
                  </a:schemeClr>
                </a:solidFill>
                <a:latin typeface="Consolas" panose="020B0609020204030204" pitchFamily="49" charset="0"/>
              </a:rPr>
              <a:t>virtual</a:t>
            </a:r>
            <a:r>
              <a:rPr lang="zh-CN" altLang="en-US" sz="2400" dirty="0"/>
              <a:t>）等。</a:t>
            </a:r>
            <a:endParaRPr lang="en-US" altLang="zh-CN" sz="2400" dirty="0"/>
          </a:p>
          <a:p>
            <a:r>
              <a:rPr lang="zh-CN" altLang="en-US" sz="2400" dirty="0"/>
              <a:t>使用 </a:t>
            </a:r>
            <a:r>
              <a:rPr lang="en-US" altLang="zh-CN" sz="2400" dirty="0"/>
              <a:t>Type </a:t>
            </a:r>
            <a:r>
              <a:rPr lang="zh-CN" altLang="en-US" sz="2400" dirty="0"/>
              <a:t>的 </a:t>
            </a:r>
            <a:r>
              <a:rPr lang="en-US" altLang="zh-CN" sz="2400" dirty="0" err="1"/>
              <a:t>GetMethods</a:t>
            </a:r>
            <a:r>
              <a:rPr lang="en-US" altLang="zh-CN" sz="2400" dirty="0"/>
              <a:t> </a:t>
            </a:r>
            <a:r>
              <a:rPr lang="zh-CN" altLang="en-US" sz="2400" dirty="0"/>
              <a:t>或 </a:t>
            </a:r>
            <a:r>
              <a:rPr lang="en-US" altLang="zh-CN" sz="2400" dirty="0" err="1"/>
              <a:t>GetMethod</a:t>
            </a:r>
            <a:r>
              <a:rPr lang="en-US" altLang="zh-CN" sz="2400" dirty="0"/>
              <a:t> </a:t>
            </a:r>
            <a:r>
              <a:rPr lang="zh-CN" altLang="en-US" sz="2400" dirty="0"/>
              <a:t>方法来调用特定的方法。</a:t>
            </a:r>
          </a:p>
          <a:p>
            <a:r>
              <a:rPr lang="zh-CN" altLang="en-US" sz="2400" dirty="0"/>
              <a:t>使用 </a:t>
            </a:r>
            <a:r>
              <a:rPr lang="en-US" altLang="zh-CN" sz="2400" dirty="0" err="1"/>
              <a:t>FieldInfo</a:t>
            </a:r>
            <a:r>
              <a:rPr lang="en-US" altLang="zh-CN" sz="2400" dirty="0"/>
              <a:t> </a:t>
            </a:r>
            <a:r>
              <a:rPr lang="zh-CN" altLang="en-US" sz="2400" dirty="0"/>
              <a:t>发现以下信息：字段的名称、访问修饰符和实现详细信息（如 </a:t>
            </a:r>
            <a:r>
              <a:rPr lang="en-US" altLang="zh-CN" sz="2400" dirty="0">
                <a:solidFill>
                  <a:schemeClr val="accent6">
                    <a:lumMod val="75000"/>
                  </a:schemeClr>
                </a:solidFill>
                <a:latin typeface="Consolas" panose="020B0609020204030204" pitchFamily="49" charset="0"/>
              </a:rPr>
              <a:t>static</a:t>
            </a:r>
            <a:r>
              <a:rPr lang="zh-CN" altLang="en-US" sz="2400" dirty="0"/>
              <a:t>）等；并获取或设置字段值。</a:t>
            </a:r>
          </a:p>
          <a:p>
            <a:r>
              <a:rPr lang="zh-CN" altLang="en-US" sz="2400" dirty="0"/>
              <a:t>使用 </a:t>
            </a:r>
            <a:r>
              <a:rPr lang="en-US" altLang="zh-CN" sz="2400" dirty="0" err="1"/>
              <a:t>EventInfo</a:t>
            </a:r>
            <a:r>
              <a:rPr lang="en-US" altLang="zh-CN" sz="2400" dirty="0"/>
              <a:t> </a:t>
            </a:r>
            <a:r>
              <a:rPr lang="zh-CN" altLang="en-US" sz="2400" dirty="0"/>
              <a:t>发现以下信息：事件的名称、事件处理程序数据类型、自定义属性、声明类型和反射类型等；并添加或移除事件处理程序。</a:t>
            </a:r>
          </a:p>
          <a:p>
            <a:endParaRPr lang="zh-CN" altLang="en-US" sz="2400" dirty="0"/>
          </a:p>
        </p:txBody>
      </p:sp>
    </p:spTree>
    <p:extLst>
      <p:ext uri="{BB962C8B-B14F-4D97-AF65-F5344CB8AC3E}">
        <p14:creationId xmlns:p14="http://schemas.microsoft.com/office/powerpoint/2010/main" val="3593582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453B04B8-8AB1-48CF-8E3D-C8859E7882DC}"/>
              </a:ext>
            </a:extLst>
          </p:cNvPr>
          <p:cNvSpPr>
            <a:spLocks noGrp="1"/>
          </p:cNvSpPr>
          <p:nvPr>
            <p:ph type="body" sz="quarter" idx="10"/>
          </p:nvPr>
        </p:nvSpPr>
        <p:spPr>
          <a:xfrm>
            <a:off x="1896036" y="1808650"/>
            <a:ext cx="8688426" cy="3832391"/>
          </a:xfrm>
        </p:spPr>
        <p:txBody>
          <a:bodyPr/>
          <a:lstStyle/>
          <a:p>
            <a:r>
              <a:rPr lang="zh-CN" altLang="en-US" sz="2400" dirty="0"/>
              <a:t>使用 </a:t>
            </a:r>
            <a:r>
              <a:rPr lang="en-US" altLang="zh-CN" sz="2400" dirty="0" err="1"/>
              <a:t>PropertyInfo</a:t>
            </a:r>
            <a:r>
              <a:rPr lang="en-US" altLang="zh-CN" sz="2400" dirty="0"/>
              <a:t> </a:t>
            </a:r>
            <a:r>
              <a:rPr lang="zh-CN" altLang="en-US" sz="2400" dirty="0"/>
              <a:t>发现以下信息：属性的名称、数据类型、声明类型、反射类型和只读或可写状态等；并获取或设置属性值。</a:t>
            </a:r>
          </a:p>
          <a:p>
            <a:r>
              <a:rPr lang="zh-CN" altLang="en-US" sz="2400" dirty="0"/>
              <a:t>使用 </a:t>
            </a:r>
            <a:r>
              <a:rPr lang="en-US" altLang="zh-CN" sz="2400" dirty="0" err="1"/>
              <a:t>ParameterInfo</a:t>
            </a:r>
            <a:r>
              <a:rPr lang="en-US" altLang="zh-CN" sz="2400" dirty="0"/>
              <a:t> </a:t>
            </a:r>
            <a:r>
              <a:rPr lang="zh-CN" altLang="en-US" sz="2400" dirty="0"/>
              <a:t>发现以下信息：参数的名称、数据类型、参数是输入参数还是输出参数，以及参数在方法签名中的位置等。</a:t>
            </a:r>
          </a:p>
          <a:p>
            <a:endParaRPr lang="zh-CN" altLang="en-US" sz="2400" dirty="0"/>
          </a:p>
        </p:txBody>
      </p:sp>
    </p:spTree>
    <p:extLst>
      <p:ext uri="{BB962C8B-B14F-4D97-AF65-F5344CB8AC3E}">
        <p14:creationId xmlns:p14="http://schemas.microsoft.com/office/powerpoint/2010/main" val="4167854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p:txBody>
          <a:bodyPr/>
          <a:lstStyle/>
          <a:p>
            <a:pPr eaLnBrk="1" hangingPunct="1"/>
            <a:r>
              <a:rPr lang="zh-CN" altLang="en-US" dirty="0"/>
              <a:t>调用非托管的动态链接库</a:t>
            </a:r>
          </a:p>
        </p:txBody>
      </p:sp>
      <p:sp>
        <p:nvSpPr>
          <p:cNvPr id="30724" name="Rectangle 3"/>
          <p:cNvSpPr>
            <a:spLocks noGrp="1" noChangeArrowheads="1"/>
          </p:cNvSpPr>
          <p:nvPr>
            <p:ph type="body" sz="quarter" idx="10"/>
          </p:nvPr>
        </p:nvSpPr>
        <p:spPr>
          <a:prstGeom prst="rect">
            <a:avLst/>
          </a:prstGeom>
        </p:spPr>
        <p:txBody>
          <a:bodyPr>
            <a:normAutofit fontScale="70000" lnSpcReduction="20000"/>
          </a:bodyPr>
          <a:lstStyle/>
          <a:p>
            <a:pPr eaLnBrk="1" hangingPunct="1">
              <a:buFont typeface="Wingdings" panose="05000000000000000000" pitchFamily="2" charset="2"/>
              <a:buChar char="p"/>
            </a:pPr>
            <a:r>
              <a:rPr lang="zh-CN" altLang="en-US" sz="3100" dirty="0"/>
              <a:t>   控件不能满足用户所有需求</a:t>
            </a:r>
          </a:p>
          <a:p>
            <a:pPr marL="400050" lvl="1" indent="0">
              <a:buNone/>
            </a:pPr>
            <a:r>
              <a:rPr lang="zh-CN" altLang="en-US" sz="3100" dirty="0"/>
              <a:t>例如</a:t>
            </a:r>
            <a:r>
              <a:rPr lang="en-US" altLang="zh-CN" sz="3100" dirty="0" err="1"/>
              <a:t>ListView</a:t>
            </a:r>
            <a:r>
              <a:rPr lang="zh-CN" altLang="en-US" sz="3100" dirty="0"/>
              <a:t>中文本如何实现多行显示</a:t>
            </a:r>
          </a:p>
          <a:p>
            <a:pPr marL="400050" lvl="1" indent="0">
              <a:buNone/>
            </a:pPr>
            <a:r>
              <a:rPr lang="zh-CN" altLang="en-US" sz="3100" dirty="0"/>
              <a:t>例如一个</a:t>
            </a:r>
            <a:r>
              <a:rPr lang="en-US" altLang="zh-CN" sz="3100" dirty="0" err="1"/>
              <a:t>ListBox</a:t>
            </a:r>
            <a:r>
              <a:rPr lang="zh-CN" altLang="en-US" sz="3100" dirty="0"/>
              <a:t>控件的鼠标滚动事件，这可通过</a:t>
            </a:r>
            <a:r>
              <a:rPr lang="en-US" altLang="zh-CN" sz="3100" dirty="0"/>
              <a:t>Windows</a:t>
            </a:r>
            <a:r>
              <a:rPr lang="zh-CN" altLang="en-US" sz="3100" dirty="0"/>
              <a:t>的</a:t>
            </a:r>
            <a:r>
              <a:rPr lang="en-US" altLang="zh-CN" sz="3100" dirty="0"/>
              <a:t>API</a:t>
            </a:r>
            <a:r>
              <a:rPr lang="zh-CN" altLang="en-US" sz="3100" dirty="0"/>
              <a:t>实现。</a:t>
            </a:r>
            <a:endParaRPr lang="en-US" altLang="zh-CN" sz="3100" dirty="0"/>
          </a:p>
          <a:p>
            <a:pPr eaLnBrk="1" hangingPunct="1"/>
            <a:endParaRPr lang="en-US" altLang="zh-CN" sz="3100" dirty="0"/>
          </a:p>
          <a:p>
            <a:pPr>
              <a:buFont typeface="Wingdings" panose="05000000000000000000" pitchFamily="2" charset="2"/>
              <a:buChar char="p"/>
            </a:pPr>
            <a:r>
              <a:rPr lang="zh-CN" altLang="en-US" sz="3100" dirty="0"/>
              <a:t>   也有部分功能用框架类不太合适，例如与窗体消息处理密切相关的功能，涉及到</a:t>
            </a:r>
            <a:r>
              <a:rPr lang="en-US" altLang="zh-CN" sz="3100" dirty="0"/>
              <a:t>windows</a:t>
            </a:r>
            <a:r>
              <a:rPr lang="zh-CN" altLang="en-US" sz="3100" dirty="0"/>
              <a:t>核心的运作，要开发这些功能的程序还是要依赖</a:t>
            </a:r>
            <a:r>
              <a:rPr lang="en-US" altLang="zh-CN" sz="3100" dirty="0"/>
              <a:t>Windows </a:t>
            </a:r>
            <a:r>
              <a:rPr lang="zh-CN" altLang="en-US" sz="3100" dirty="0"/>
              <a:t>的</a:t>
            </a:r>
            <a:r>
              <a:rPr lang="en-US" altLang="zh-CN" sz="3100" dirty="0"/>
              <a:t>API</a:t>
            </a:r>
            <a:r>
              <a:rPr lang="zh-CN" altLang="en-US" sz="3100" dirty="0"/>
              <a:t>。</a:t>
            </a:r>
            <a:endParaRPr lang="en-US" altLang="zh-CN" sz="3100" dirty="0"/>
          </a:p>
          <a:p>
            <a:endParaRPr lang="en-US" altLang="zh-CN" sz="3100" dirty="0"/>
          </a:p>
          <a:p>
            <a:pPr>
              <a:buFont typeface="Wingdings" panose="05000000000000000000" pitchFamily="2" charset="2"/>
              <a:buChar char="p"/>
            </a:pPr>
            <a:r>
              <a:rPr lang="zh-CN" altLang="en-US" sz="3100" dirty="0"/>
              <a:t>   调用其它语言如</a:t>
            </a:r>
            <a:r>
              <a:rPr lang="en-US" altLang="zh-CN" sz="3100" dirty="0" err="1"/>
              <a:t>c++</a:t>
            </a:r>
            <a:r>
              <a:rPr lang="zh-CN" altLang="en-US" sz="3100" dirty="0"/>
              <a:t>所编写动态链接库</a:t>
            </a:r>
            <a:endParaRPr lang="en-US" altLang="zh-CN" sz="3100" dirty="0"/>
          </a:p>
          <a:p>
            <a:endParaRPr lang="en-US" altLang="zh-CN" sz="3100" dirty="0"/>
          </a:p>
          <a:p>
            <a:pPr>
              <a:buFont typeface="Wingdings" panose="05000000000000000000" pitchFamily="2" charset="2"/>
              <a:buChar char="p"/>
            </a:pPr>
            <a:r>
              <a:rPr lang="en-US" altLang="zh-CN" sz="3200" dirty="0"/>
              <a:t>   [ </a:t>
            </a:r>
            <a:r>
              <a:rPr lang="en-US" altLang="zh-CN" sz="3200" dirty="0" err="1"/>
              <a:t>DllImport</a:t>
            </a:r>
            <a:r>
              <a:rPr lang="en-US" altLang="zh-CN" sz="3200" dirty="0"/>
              <a:t>( </a:t>
            </a:r>
            <a:r>
              <a:rPr lang="en-US" altLang="zh-CN" sz="3200" dirty="0">
                <a:latin typeface="Arial" panose="020B0604020202020204" pitchFamily="34" charset="0"/>
              </a:rPr>
              <a:t>“</a:t>
            </a:r>
            <a:r>
              <a:rPr lang="en-US" altLang="zh-CN" sz="3200" dirty="0"/>
              <a:t>xxxxx.dll", </a:t>
            </a:r>
            <a:r>
              <a:rPr lang="en-US" altLang="zh-CN" sz="3200" dirty="0" err="1"/>
              <a:t>EntryPoint</a:t>
            </a:r>
            <a:r>
              <a:rPr lang="en-US" altLang="zh-CN" sz="3200" dirty="0"/>
              <a:t>=“</a:t>
            </a:r>
            <a:r>
              <a:rPr lang="en-US" altLang="zh-CN" sz="3200" dirty="0" err="1"/>
              <a:t>yyy</a:t>
            </a:r>
            <a:r>
              <a:rPr lang="en-US" altLang="zh-CN" sz="3200" dirty="0"/>
              <a:t>" )] </a:t>
            </a:r>
          </a:p>
          <a:p>
            <a:pPr>
              <a:spcBef>
                <a:spcPct val="0"/>
              </a:spcBef>
              <a:buClrTx/>
              <a:buSzTx/>
              <a:buNone/>
            </a:pPr>
            <a:r>
              <a:rPr lang="en-US" altLang="zh-CN" sz="3200" dirty="0"/>
              <a:t>public static extern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endParaRPr lang="en-US" altLang="zh-CN" sz="3200" dirty="0"/>
          </a:p>
          <a:p>
            <a:endParaRPr lang="zh-CN" altLang="en-US" sz="3100" dirty="0"/>
          </a:p>
          <a:p>
            <a:pPr eaLnBrk="1" hangingPunct="1"/>
            <a:endParaRPr lang="zh-CN" altLang="en-US" sz="2800" dirty="0"/>
          </a:p>
        </p:txBody>
      </p:sp>
    </p:spTree>
    <p:extLst>
      <p:ext uri="{BB962C8B-B14F-4D97-AF65-F5344CB8AC3E}">
        <p14:creationId xmlns:p14="http://schemas.microsoft.com/office/powerpoint/2010/main" val="24298625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p:txBody>
          <a:bodyPr/>
          <a:lstStyle/>
          <a:p>
            <a:r>
              <a:rPr lang="en-US" altLang="zh-CN" dirty="0" err="1"/>
              <a:t>DllImport</a:t>
            </a:r>
            <a:r>
              <a:rPr lang="zh-CN" altLang="en-US" dirty="0"/>
              <a:t>属性</a:t>
            </a:r>
            <a:endParaRPr lang="en-US" altLang="zh-CN" dirty="0"/>
          </a:p>
        </p:txBody>
      </p:sp>
      <p:sp>
        <p:nvSpPr>
          <p:cNvPr id="38916" name="Rectangle 3"/>
          <p:cNvSpPr>
            <a:spLocks noGrp="1" noChangeArrowheads="1"/>
          </p:cNvSpPr>
          <p:nvPr>
            <p:ph type="body" sz="quarter" idx="10"/>
          </p:nvPr>
        </p:nvSpPr>
        <p:spPr>
          <a:prstGeom prst="rect">
            <a:avLst/>
          </a:prstGeom>
        </p:spPr>
        <p:txBody>
          <a:bodyPr>
            <a:normAutofit fontScale="92500" lnSpcReduction="10000"/>
          </a:bodyPr>
          <a:lstStyle/>
          <a:p>
            <a:pPr eaLnBrk="1" hangingPunct="1">
              <a:buFont typeface="Wingdings" panose="05000000000000000000" pitchFamily="2" charset="2"/>
              <a:buChar char="p"/>
            </a:pPr>
            <a:r>
              <a:rPr lang="en-US" altLang="zh-CN" sz="3100" dirty="0"/>
              <a:t>  [ </a:t>
            </a:r>
            <a:r>
              <a:rPr lang="en-US" altLang="zh-CN" sz="3100" dirty="0" err="1"/>
              <a:t>DllImport</a:t>
            </a:r>
            <a:r>
              <a:rPr lang="en-US" altLang="zh-CN" sz="3100" dirty="0"/>
              <a:t>( </a:t>
            </a:r>
            <a:r>
              <a:rPr lang="en-US" altLang="zh-CN" sz="3100" dirty="0">
                <a:latin typeface="Arial" panose="020B0604020202020204" pitchFamily="34" charset="0"/>
              </a:rPr>
              <a:t>"</a:t>
            </a:r>
            <a:r>
              <a:rPr lang="en-US" altLang="zh-CN" sz="3100" dirty="0"/>
              <a:t>kernel32.dll",EntryPoint="</a:t>
            </a:r>
            <a:r>
              <a:rPr lang="en-US" altLang="zh-CN" sz="3100" dirty="0" err="1"/>
              <a:t>GetVersionEx</a:t>
            </a:r>
            <a:r>
              <a:rPr lang="en-US" altLang="zh-CN" sz="3100" dirty="0"/>
              <a:t>" )] </a:t>
            </a:r>
          </a:p>
          <a:p>
            <a:pPr lvl="1"/>
            <a:r>
              <a:rPr lang="en-US" altLang="zh-CN" sz="3100" dirty="0"/>
              <a:t>“</a:t>
            </a:r>
            <a:r>
              <a:rPr lang="en-US" altLang="zh-CN" sz="3100" dirty="0" err="1"/>
              <a:t>DllImport</a:t>
            </a:r>
            <a:r>
              <a:rPr lang="en-US" altLang="zh-CN" sz="3100" dirty="0"/>
              <a:t>”</a:t>
            </a:r>
            <a:r>
              <a:rPr lang="zh-CN" altLang="en-US" sz="3100" dirty="0"/>
              <a:t>属性用来从不可控代码中调用一个方法，它指定了</a:t>
            </a:r>
            <a:r>
              <a:rPr lang="en-US" altLang="zh-CN" sz="3100" dirty="0"/>
              <a:t>DLL</a:t>
            </a:r>
            <a:r>
              <a:rPr lang="zh-CN" altLang="en-US" sz="3100" dirty="0"/>
              <a:t>的相对</a:t>
            </a:r>
            <a:r>
              <a:rPr lang="en-US" altLang="zh-CN" sz="3100" dirty="0"/>
              <a:t>/</a:t>
            </a:r>
            <a:r>
              <a:rPr lang="zh-CN" altLang="en-US" sz="3100" dirty="0"/>
              <a:t>绝对地址</a:t>
            </a:r>
            <a:r>
              <a:rPr lang="en-US" altLang="zh-CN" sz="3100" dirty="0"/>
              <a:t>;</a:t>
            </a:r>
          </a:p>
          <a:p>
            <a:pPr lvl="1"/>
            <a:r>
              <a:rPr lang="en-US" altLang="zh-CN" sz="3100" dirty="0" err="1"/>
              <a:t>EntryPoint</a:t>
            </a:r>
            <a:r>
              <a:rPr lang="zh-CN" altLang="en-US" sz="3100" dirty="0"/>
              <a:t>指示要调用的 </a:t>
            </a:r>
            <a:r>
              <a:rPr lang="en-US" altLang="zh-CN" sz="3100" dirty="0"/>
              <a:t>DLL </a:t>
            </a:r>
            <a:r>
              <a:rPr lang="zh-CN" altLang="en-US" sz="3100" dirty="0"/>
              <a:t>入口点的名称或序号</a:t>
            </a:r>
            <a:r>
              <a:rPr lang="en-US" altLang="zh-CN" sz="3100" dirty="0"/>
              <a:t>---DLL</a:t>
            </a:r>
            <a:r>
              <a:rPr lang="zh-CN" altLang="en-US" sz="3100" dirty="0"/>
              <a:t>中的函数指针</a:t>
            </a:r>
            <a:endParaRPr lang="en-US" altLang="zh-CN" sz="3100" dirty="0"/>
          </a:p>
          <a:p>
            <a:pPr lvl="1"/>
            <a:r>
              <a:rPr lang="en-US" altLang="zh-CN" sz="3100" dirty="0" err="1"/>
              <a:t>CharSet</a:t>
            </a:r>
            <a:r>
              <a:rPr lang="zh-CN" altLang="en-US" sz="3100" dirty="0"/>
              <a:t>控制调用函数的字符集，</a:t>
            </a:r>
            <a:r>
              <a:rPr lang="en-US" altLang="zh-CN" sz="3100" dirty="0" err="1"/>
              <a:t>CharSet.Ansi</a:t>
            </a:r>
            <a:r>
              <a:rPr lang="en-US" altLang="zh-CN" sz="3100" dirty="0"/>
              <a:t>,</a:t>
            </a:r>
          </a:p>
          <a:p>
            <a:pPr lvl="1"/>
            <a:r>
              <a:rPr lang="en-US" altLang="zh-CN" sz="3100" dirty="0" err="1"/>
              <a:t>CallingConvention</a:t>
            </a:r>
            <a:r>
              <a:rPr lang="zh-CN" altLang="en-US" sz="3100" dirty="0"/>
              <a:t>指示向非托管实现传递方法</a:t>
            </a:r>
            <a:r>
              <a:rPr lang="zh-CN" altLang="en-US" sz="3100"/>
              <a:t>参数，</a:t>
            </a:r>
            <a:r>
              <a:rPr lang="en-US" altLang="zh-CN" sz="3100"/>
              <a:t>CallingConvention.StdCall</a:t>
            </a:r>
            <a:endParaRPr lang="zh-CN" altLang="en-US" sz="3100" dirty="0"/>
          </a:p>
          <a:p>
            <a:pPr marL="457200" lvl="1" indent="0">
              <a:buNone/>
            </a:pPr>
            <a:endParaRPr lang="zh-CN" altLang="en-US" sz="3100" dirty="0"/>
          </a:p>
          <a:p>
            <a:pPr eaLnBrk="1" hangingPunct="1"/>
            <a:endParaRPr lang="en-US" altLang="zh-CN" sz="2400" dirty="0"/>
          </a:p>
        </p:txBody>
      </p:sp>
    </p:spTree>
    <p:extLst>
      <p:ext uri="{BB962C8B-B14F-4D97-AF65-F5344CB8AC3E}">
        <p14:creationId xmlns:p14="http://schemas.microsoft.com/office/powerpoint/2010/main" val="2350294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p:txBody>
          <a:bodyPr/>
          <a:lstStyle/>
          <a:p>
            <a:pPr eaLnBrk="1" hangingPunct="1"/>
            <a:r>
              <a:rPr lang="en-US" altLang="zh-CN" dirty="0" err="1"/>
              <a:t>DllImport</a:t>
            </a:r>
            <a:r>
              <a:rPr lang="zh-CN" altLang="en-US" dirty="0"/>
              <a:t>函数</a:t>
            </a:r>
            <a:r>
              <a:rPr lang="en-US" altLang="zh-CN" dirty="0"/>
              <a:t>wrapper</a:t>
            </a:r>
          </a:p>
        </p:txBody>
      </p:sp>
      <p:sp>
        <p:nvSpPr>
          <p:cNvPr id="40964" name="Rectangle 3"/>
          <p:cNvSpPr>
            <a:spLocks noGrp="1" noChangeArrowheads="1"/>
          </p:cNvSpPr>
          <p:nvPr>
            <p:ph type="body" sz="quarter" idx="10"/>
          </p:nvPr>
        </p:nvSpPr>
        <p:spPr>
          <a:prstGeom prst="rect">
            <a:avLst/>
          </a:prstGeom>
        </p:spPr>
        <p:txBody>
          <a:bodyPr>
            <a:normAutofit fontScale="70000" lnSpcReduction="20000"/>
          </a:bodyPr>
          <a:lstStyle/>
          <a:p>
            <a:r>
              <a:rPr lang="zh-CN" altLang="en-US" sz="3200" dirty="0"/>
              <a:t>调用非托管的动态链接库需要使用 </a:t>
            </a:r>
            <a:r>
              <a:rPr lang="en-US" altLang="zh-CN" sz="3200" dirty="0"/>
              <a:t>Interop </a:t>
            </a:r>
            <a:r>
              <a:rPr lang="zh-CN" altLang="en-US" sz="3200" dirty="0"/>
              <a:t>服务</a:t>
            </a:r>
            <a:endParaRPr lang="en-US" altLang="zh-CN" sz="3200" dirty="0"/>
          </a:p>
          <a:p>
            <a:r>
              <a:rPr lang="en-US" altLang="zh-CN" sz="3200" dirty="0"/>
              <a:t>extern </a:t>
            </a:r>
            <a:r>
              <a:rPr lang="zh-CN" altLang="en-US" sz="3200" dirty="0"/>
              <a:t>修饰符用于声明在外部实现的方法，与 </a:t>
            </a:r>
            <a:r>
              <a:rPr lang="en-US" altLang="zh-CN" sz="3200" dirty="0" err="1"/>
              <a:t>DllImport</a:t>
            </a:r>
            <a:r>
              <a:rPr lang="en-US" altLang="zh-CN" sz="3200" dirty="0"/>
              <a:t> </a:t>
            </a:r>
            <a:r>
              <a:rPr lang="zh-CN" altLang="en-US" sz="3200" dirty="0"/>
              <a:t>属性一起使用，且将方法声明为 </a:t>
            </a:r>
            <a:r>
              <a:rPr lang="en-US" altLang="zh-CN" sz="3200" dirty="0"/>
              <a:t>static</a:t>
            </a:r>
          </a:p>
          <a:p>
            <a:pPr marL="0" indent="0">
              <a:buNone/>
            </a:pPr>
            <a:r>
              <a:rPr lang="en-US" altLang="zh-CN" sz="3200" dirty="0"/>
              <a:t>[</a:t>
            </a:r>
            <a:r>
              <a:rPr lang="en-US" altLang="zh-CN" sz="3200" dirty="0" err="1"/>
              <a:t>DllImport</a:t>
            </a:r>
            <a:r>
              <a:rPr lang="en-US" altLang="zh-CN" sz="3200" dirty="0"/>
              <a:t>("User32.dll")]</a:t>
            </a:r>
          </a:p>
          <a:p>
            <a:pPr marL="0" indent="0">
              <a:buNone/>
            </a:pPr>
            <a:r>
              <a:rPr lang="en-US" altLang="zh-CN" sz="3200" dirty="0"/>
              <a:t>public </a:t>
            </a:r>
            <a:r>
              <a:rPr lang="en-US" altLang="zh-CN" sz="3200" b="1" dirty="0">
                <a:solidFill>
                  <a:schemeClr val="accent5"/>
                </a:solidFill>
              </a:rPr>
              <a:t>static extern</a:t>
            </a:r>
            <a:r>
              <a:rPr lang="en-US" altLang="zh-CN" sz="3200" dirty="0"/>
              <a:t>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pPr eaLnBrk="1" hangingPunct="1"/>
            <a:endParaRPr lang="en-US" altLang="zh-CN" sz="3200" dirty="0"/>
          </a:p>
          <a:p>
            <a:pPr eaLnBrk="1" hangingPunct="1"/>
            <a:r>
              <a:rPr lang="zh-CN" altLang="en-US" sz="3200" dirty="0"/>
              <a:t>函数返回值及函数参数类型与创建动态链接库中的函数参数保持一致</a:t>
            </a:r>
          </a:p>
          <a:p>
            <a:pPr lvl="1"/>
            <a:r>
              <a:rPr lang="zh-CN" altLang="en-US" sz="2600" dirty="0"/>
              <a:t>数值型直接用对应的就可</a:t>
            </a:r>
            <a:r>
              <a:rPr lang="zh-CN" altLang="en-US" dirty="0"/>
              <a:t>（</a:t>
            </a:r>
            <a:r>
              <a:rPr lang="en-US" altLang="zh-CN" dirty="0"/>
              <a:t>DWORD -&gt; </a:t>
            </a:r>
            <a:r>
              <a:rPr lang="en-US" altLang="zh-CN" dirty="0" err="1"/>
              <a:t>int</a:t>
            </a:r>
            <a:r>
              <a:rPr lang="en-US" altLang="zh-CN" dirty="0"/>
              <a:t> , WORD -&gt; Int16</a:t>
            </a:r>
            <a:r>
              <a:rPr lang="zh-CN" altLang="en-US" dirty="0"/>
              <a:t>）</a:t>
            </a:r>
            <a:endParaRPr lang="zh-CN" altLang="en-US" sz="1400" dirty="0"/>
          </a:p>
          <a:p>
            <a:pPr lvl="1"/>
            <a:r>
              <a:rPr lang="en-US" altLang="zh-CN" sz="2600" dirty="0"/>
              <a:t>API</a:t>
            </a:r>
            <a:r>
              <a:rPr lang="zh-CN" altLang="en-US" sz="2600" dirty="0"/>
              <a:t>中字符串指针类型</a:t>
            </a:r>
            <a:r>
              <a:rPr lang="en-US" altLang="zh-CN" dirty="0"/>
              <a:t>-&gt; </a:t>
            </a:r>
            <a:r>
              <a:rPr lang="en-US" altLang="zh-CN" dirty="0" err="1"/>
              <a:t>.net</a:t>
            </a:r>
            <a:r>
              <a:rPr lang="zh-CN" altLang="en-US" dirty="0"/>
              <a:t>中</a:t>
            </a:r>
            <a:r>
              <a:rPr lang="en-US" altLang="zh-CN" dirty="0"/>
              <a:t>string</a:t>
            </a:r>
          </a:p>
          <a:p>
            <a:pPr lvl="1"/>
            <a:r>
              <a:rPr lang="en-US" altLang="zh-CN" sz="2600" dirty="0"/>
              <a:t>API</a:t>
            </a:r>
            <a:r>
              <a:rPr lang="zh-CN" altLang="en-US" sz="2600" dirty="0"/>
              <a:t>中句柄 </a:t>
            </a:r>
            <a:r>
              <a:rPr lang="en-US" altLang="zh-CN" sz="2600" dirty="0"/>
              <a:t>(</a:t>
            </a:r>
            <a:r>
              <a:rPr lang="en-US" altLang="zh-CN" sz="2600" dirty="0" err="1"/>
              <a:t>dWord</a:t>
            </a:r>
            <a:r>
              <a:rPr lang="en-US" altLang="zh-CN" sz="2600" dirty="0"/>
              <a:t>)  --&gt; </a:t>
            </a:r>
            <a:r>
              <a:rPr lang="en-US" altLang="zh-CN" sz="2600" dirty="0" err="1"/>
              <a:t>.net</a:t>
            </a:r>
            <a:r>
              <a:rPr lang="zh-CN" altLang="en-US" sz="2600" dirty="0"/>
              <a:t>中</a:t>
            </a:r>
            <a:r>
              <a:rPr lang="en-US" altLang="zh-CN" sz="2600" dirty="0" err="1"/>
              <a:t>IntPtr</a:t>
            </a:r>
            <a:endParaRPr lang="en-US" altLang="zh-CN" sz="2600" dirty="0"/>
          </a:p>
          <a:p>
            <a:pPr lvl="1"/>
            <a:r>
              <a:rPr lang="en-US" altLang="zh-CN" sz="2600" dirty="0"/>
              <a:t>API</a:t>
            </a:r>
            <a:r>
              <a:rPr lang="zh-CN" altLang="en-US" sz="2600" dirty="0"/>
              <a:t>中结构</a:t>
            </a:r>
            <a:r>
              <a:rPr lang="en-US" altLang="zh-CN" sz="2600" dirty="0" err="1"/>
              <a:t>struct</a:t>
            </a:r>
            <a:r>
              <a:rPr lang="en-US" altLang="zh-CN" sz="2600" dirty="0"/>
              <a:t>   --&gt; </a:t>
            </a:r>
            <a:r>
              <a:rPr lang="en-US" altLang="zh-CN" sz="2600" dirty="0" err="1"/>
              <a:t>.net</a:t>
            </a:r>
            <a:r>
              <a:rPr lang="zh-CN" altLang="en-US" sz="2600" dirty="0"/>
              <a:t>中结构或者类。注意这种情况下，要先用</a:t>
            </a:r>
            <a:r>
              <a:rPr lang="en-US" altLang="zh-CN" sz="2600" dirty="0" err="1"/>
              <a:t>StructLayout</a:t>
            </a:r>
            <a:r>
              <a:rPr lang="zh-CN" altLang="en-US" sz="2600" dirty="0"/>
              <a:t>特性限定声明结构或类，虽然比较复杂，在用到时查示例就好，不需死记</a:t>
            </a:r>
          </a:p>
          <a:p>
            <a:pPr eaLnBrk="1" hangingPunct="1"/>
            <a:endParaRPr lang="en-US" altLang="zh-CN" sz="2800" dirty="0"/>
          </a:p>
          <a:p>
            <a:pPr eaLnBrk="1" hangingPunct="1"/>
            <a:endParaRPr lang="en-US" altLang="zh-CN" sz="2800" dirty="0"/>
          </a:p>
        </p:txBody>
      </p:sp>
    </p:spTree>
    <p:extLst>
      <p:ext uri="{BB962C8B-B14F-4D97-AF65-F5344CB8AC3E}">
        <p14:creationId xmlns:p14="http://schemas.microsoft.com/office/powerpoint/2010/main" val="236894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dirty="0"/>
              <a:t>分别编译与链接</a:t>
            </a:r>
          </a:p>
        </p:txBody>
      </p:sp>
      <p:sp>
        <p:nvSpPr>
          <p:cNvPr id="2" name="文本占位符 1">
            <a:extLst>
              <a:ext uri="{FF2B5EF4-FFF2-40B4-BE49-F238E27FC236}">
                <a16:creationId xmlns:a16="http://schemas.microsoft.com/office/drawing/2014/main" id="{63DA8016-C156-4EFE-816D-9AA40FC553ED}"/>
              </a:ext>
            </a:extLst>
          </p:cNvPr>
          <p:cNvSpPr>
            <a:spLocks noGrp="1"/>
          </p:cNvSpPr>
          <p:nvPr>
            <p:ph type="body" sz="quarter" idx="10"/>
          </p:nvPr>
        </p:nvSpPr>
        <p:spPr/>
        <p:txBody>
          <a:bodyPr/>
          <a:lstStyle/>
          <a:p>
            <a:r>
              <a:rPr lang="zh-CN" altLang="en-US" dirty="0"/>
              <a:t> 大多数高级语言都支持分别编译（</a:t>
            </a:r>
            <a:r>
              <a:rPr lang="en-US" altLang="zh-CN" dirty="0"/>
              <a:t>separate compiling</a:t>
            </a:r>
            <a:r>
              <a:rPr lang="zh-CN" altLang="en-US" dirty="0"/>
              <a:t>）</a:t>
            </a:r>
          </a:p>
          <a:p>
            <a:r>
              <a:rPr lang="zh-CN" altLang="en-US" dirty="0"/>
              <a:t> 程序员可以显式地把程序划分为独立的模块或文件，然后由编译器（</a:t>
            </a:r>
            <a:r>
              <a:rPr lang="en-US" altLang="zh-CN" dirty="0"/>
              <a:t>compiler</a:t>
            </a:r>
            <a:r>
              <a:rPr lang="zh-CN" altLang="en-US" dirty="0"/>
              <a:t>）对每个独立部分分别进行编译</a:t>
            </a:r>
          </a:p>
          <a:p>
            <a:r>
              <a:rPr lang="zh-CN" altLang="en-US" dirty="0"/>
              <a:t> 编译后，由链接器（</a:t>
            </a:r>
            <a:r>
              <a:rPr lang="en-US" altLang="zh-CN" dirty="0"/>
              <a:t>Linker</a:t>
            </a:r>
            <a:r>
              <a:rPr lang="zh-CN" altLang="en-US" dirty="0"/>
              <a:t>）把独立编译单元链接（</a:t>
            </a:r>
            <a:r>
              <a:rPr lang="en-US" altLang="zh-CN" dirty="0"/>
              <a:t>Linking</a:t>
            </a:r>
            <a:r>
              <a:rPr lang="zh-CN" altLang="en-US" dirty="0"/>
              <a:t>）到一起</a:t>
            </a:r>
          </a:p>
          <a:p>
            <a:r>
              <a:rPr lang="zh-CN" altLang="en-US" dirty="0"/>
              <a:t> 链接方式有两种：静态链接、动态链接</a:t>
            </a:r>
          </a:p>
          <a:p>
            <a:endParaRPr lang="zh-CN" altLang="en-US" dirty="0"/>
          </a:p>
          <a:p>
            <a:endParaRPr lang="zh-CN" altLang="en-US" dirty="0"/>
          </a:p>
        </p:txBody>
      </p:sp>
    </p:spTree>
    <p:extLst>
      <p:ext uri="{BB962C8B-B14F-4D97-AF65-F5344CB8AC3E}">
        <p14:creationId xmlns:p14="http://schemas.microsoft.com/office/powerpoint/2010/main" val="1570418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2744078645"/>
              </p:ext>
            </p:extLst>
          </p:nvPr>
        </p:nvGraphicFramePr>
        <p:xfrm>
          <a:off x="1303844" y="457200"/>
          <a:ext cx="9170290" cy="6400800"/>
        </p:xfrm>
        <a:graphic>
          <a:graphicData uri="http://schemas.openxmlformats.org/drawingml/2006/table">
            <a:tbl>
              <a:tblPr firstRow="1" firstCol="1" bandRow="1">
                <a:tableStyleId>{5C22544A-7EE6-4342-B048-85BDC9FD1C3A}</a:tableStyleId>
              </a:tblPr>
              <a:tblGrid>
                <a:gridCol w="2035972">
                  <a:extLst>
                    <a:ext uri="{9D8B030D-6E8A-4147-A177-3AD203B41FA5}">
                      <a16:colId xmlns:a16="http://schemas.microsoft.com/office/drawing/2014/main" val="20000"/>
                    </a:ext>
                  </a:extLst>
                </a:gridCol>
                <a:gridCol w="1749712">
                  <a:extLst>
                    <a:ext uri="{9D8B030D-6E8A-4147-A177-3AD203B41FA5}">
                      <a16:colId xmlns:a16="http://schemas.microsoft.com/office/drawing/2014/main" val="20001"/>
                    </a:ext>
                  </a:extLst>
                </a:gridCol>
                <a:gridCol w="2171086">
                  <a:extLst>
                    <a:ext uri="{9D8B030D-6E8A-4147-A177-3AD203B41FA5}">
                      <a16:colId xmlns:a16="http://schemas.microsoft.com/office/drawing/2014/main" val="20002"/>
                    </a:ext>
                  </a:extLst>
                </a:gridCol>
                <a:gridCol w="3213520">
                  <a:extLst>
                    <a:ext uri="{9D8B030D-6E8A-4147-A177-3AD203B41FA5}">
                      <a16:colId xmlns:a16="http://schemas.microsoft.com/office/drawing/2014/main" val="20003"/>
                    </a:ext>
                  </a:extLst>
                </a:gridCol>
              </a:tblGrid>
              <a:tr h="564156">
                <a:tc>
                  <a:txBody>
                    <a:bodyPr/>
                    <a:lstStyle/>
                    <a:p>
                      <a:pPr algn="l">
                        <a:spcAft>
                          <a:spcPts val="0"/>
                        </a:spcAft>
                      </a:pPr>
                      <a:r>
                        <a:rPr lang="en-US" sz="2000" kern="0" dirty="0">
                          <a:effectLst/>
                        </a:rPr>
                        <a:t>Unmanaged type in </a:t>
                      </a:r>
                      <a:r>
                        <a:rPr lang="en-US" sz="2000" kern="0" dirty="0" err="1">
                          <a:effectLst/>
                        </a:rPr>
                        <a:t>Wtypes.h</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Unmanaged C language type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Managed class name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Description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2078">
                <a:tc rowSpan="2">
                  <a:txBody>
                    <a:bodyPr/>
                    <a:lstStyle/>
                    <a:p>
                      <a:pPr algn="l">
                        <a:spcAft>
                          <a:spcPts val="0"/>
                        </a:spcAft>
                      </a:pPr>
                      <a:r>
                        <a:rPr lang="en-US" sz="2000" kern="0">
                          <a:effectLst/>
                        </a:rPr>
                        <a:t>HANDLE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dirty="0" err="1">
                          <a:effectLst/>
                        </a:rPr>
                        <a:t>System.IntPtr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a:txBody>
                    <a:bodyPr/>
                    <a:lstStyle/>
                    <a:p>
                      <a:pPr algn="l">
                        <a:spcAft>
                          <a:spcPts val="0"/>
                        </a:spcAft>
                      </a:pPr>
                      <a:r>
                        <a:rPr lang="en-US" sz="2000" kern="0">
                          <a:effectLst/>
                        </a:rPr>
                        <a:t>32 bits on 32-bit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9151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2000" kern="0">
                          <a:effectLst/>
                        </a:rPr>
                        <a:t>, 64 bits on 64-bit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90591">
                <a:tc>
                  <a:txBody>
                    <a:bodyPr/>
                    <a:lstStyle/>
                    <a:p>
                      <a:pPr algn="l">
                        <a:spcAft>
                          <a:spcPts val="0"/>
                        </a:spcAft>
                      </a:pPr>
                      <a:r>
                        <a:rPr lang="en-US" sz="2000" kern="0" dirty="0">
                          <a:effectLst/>
                        </a:rPr>
                        <a:t>BYTE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System.Byte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8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2078">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90591">
                <a:tc>
                  <a:txBody>
                    <a:bodyPr/>
                    <a:lstStyle/>
                    <a:p>
                      <a:pPr algn="l">
                        <a:spcAft>
                          <a:spcPts val="0"/>
                        </a:spcAft>
                      </a:pPr>
                      <a:r>
                        <a:rPr lang="en-US" sz="2000" kern="0">
                          <a:effectLst/>
                        </a:rPr>
                        <a:t>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2078">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282078">
                <a:tc>
                  <a:txBody>
                    <a:bodyPr/>
                    <a:lstStyle/>
                    <a:p>
                      <a:pPr algn="l">
                        <a:spcAft>
                          <a:spcPts val="0"/>
                        </a:spcAft>
                      </a:pPr>
                      <a:r>
                        <a:rPr lang="en-US" sz="2000" kern="0">
                          <a:effectLst/>
                        </a:rPr>
                        <a:t>UINT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82078">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282078">
                <a:tc>
                  <a:txBody>
                    <a:bodyPr/>
                    <a:lstStyle/>
                    <a:p>
                      <a:pPr algn="l">
                        <a:spcAft>
                          <a:spcPts val="0"/>
                        </a:spcAft>
                      </a:pPr>
                      <a:r>
                        <a:rPr lang="en-US" sz="2000" kern="0">
                          <a:effectLst/>
                        </a:rPr>
                        <a:t>BOOL</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290591">
                <a:tc>
                  <a:txBody>
                    <a:bodyPr/>
                    <a:lstStyle/>
                    <a:p>
                      <a:pPr algn="l">
                        <a:spcAft>
                          <a:spcPts val="0"/>
                        </a:spcAft>
                      </a:pPr>
                      <a:r>
                        <a:rPr lang="en-US" sz="2000" kern="0">
                          <a:effectLst/>
                        </a:rPr>
                        <a:t>DWORD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290591">
                <a:tc>
                  <a:txBody>
                    <a:bodyPr/>
                    <a:lstStyle/>
                    <a:p>
                      <a:pPr algn="l">
                        <a:spcAft>
                          <a:spcPts val="0"/>
                        </a:spcAft>
                      </a:pPr>
                      <a:r>
                        <a:rPr lang="en-US" sz="2000" kern="0">
                          <a:effectLst/>
                        </a:rPr>
                        <a:t>ULONG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282078">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291519">
                <a:tc>
                  <a:txBody>
                    <a:bodyPr/>
                    <a:lstStyle/>
                    <a:p>
                      <a:pPr algn="l">
                        <a:spcAft>
                          <a:spcPts val="0"/>
                        </a:spcAft>
                      </a:pPr>
                      <a:r>
                        <a:rPr lang="en-US" sz="2000" kern="0">
                          <a:effectLst/>
                        </a:rPr>
                        <a:t>WCHAR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3"/>
                  </a:ext>
                </a:extLst>
              </a:tr>
              <a:tr h="282078">
                <a:tc>
                  <a:txBody>
                    <a:bodyPr/>
                    <a:lstStyle/>
                    <a:p>
                      <a:pPr algn="l">
                        <a:spcAft>
                          <a:spcPts val="0"/>
                        </a:spcAft>
                      </a:pPr>
                      <a:r>
                        <a:rPr lang="en-US" sz="2000" kern="0">
                          <a:effectLst/>
                        </a:rPr>
                        <a:t>LPSTR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4"/>
                  </a:ext>
                </a:extLst>
              </a:tr>
              <a:tr h="282078">
                <a:tc>
                  <a:txBody>
                    <a:bodyPr/>
                    <a:lstStyle/>
                    <a:p>
                      <a:pPr algn="l">
                        <a:spcAft>
                          <a:spcPts val="0"/>
                        </a:spcAft>
                      </a:pPr>
                      <a:r>
                        <a:rPr lang="en-US" sz="2000" kern="0">
                          <a:effectLst/>
                        </a:rPr>
                        <a:t>LPCSTR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altLang="zh-CN" sz="2000" kern="0" dirty="0">
                          <a:effectLst/>
                        </a:rPr>
                        <a:t>c</a:t>
                      </a:r>
                      <a:r>
                        <a:rPr lang="en-US" sz="2000" kern="0" dirty="0">
                          <a:effectLst/>
                        </a:rPr>
                        <a:t>onst char*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dirty="0" err="1">
                          <a:effectLst/>
                        </a:rPr>
                        <a:t>System.String</a:t>
                      </a:r>
                      <a:r>
                        <a:rPr lang="en-US" sz="2000" kern="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5"/>
                  </a:ext>
                </a:extLst>
              </a:tr>
              <a:tr h="291519">
                <a:tc>
                  <a:txBody>
                    <a:bodyPr/>
                    <a:lstStyle/>
                    <a:p>
                      <a:pPr algn="l">
                        <a:spcAft>
                          <a:spcPts val="0"/>
                        </a:spcAft>
                      </a:pPr>
                      <a:r>
                        <a:rPr lang="en-US" sz="2000" kern="0">
                          <a:effectLst/>
                        </a:rPr>
                        <a:t>LPWSTR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6"/>
                  </a:ext>
                </a:extLst>
              </a:tr>
              <a:tr h="291519">
                <a:tc>
                  <a:txBody>
                    <a:bodyPr/>
                    <a:lstStyle/>
                    <a:p>
                      <a:pPr algn="l">
                        <a:spcAft>
                          <a:spcPts val="0"/>
                        </a:spcAft>
                      </a:pPr>
                      <a:r>
                        <a:rPr lang="en-US" sz="2000" kern="0">
                          <a:effectLst/>
                        </a:rPr>
                        <a:t>LPCWSTR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dirty="0">
                          <a:effectLst/>
                        </a:rPr>
                        <a:t>const </a:t>
                      </a:r>
                      <a:r>
                        <a:rPr lang="en-US" sz="2000" kern="0" dirty="0" err="1">
                          <a:effectLst/>
                        </a:rPr>
                        <a:t>wchar_t</a:t>
                      </a:r>
                      <a:r>
                        <a:rPr lang="en-US" sz="2000" kern="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7"/>
                  </a:ext>
                </a:extLst>
              </a:tr>
              <a:tr h="282078">
                <a:tc>
                  <a:txBody>
                    <a:bodyPr/>
                    <a:lstStyle/>
                    <a:p>
                      <a:pPr algn="l">
                        <a:spcAft>
                          <a:spcPts val="0"/>
                        </a:spcAft>
                      </a:pPr>
                      <a:r>
                        <a:rPr lang="en-US" sz="2000" kern="0">
                          <a:effectLst/>
                        </a:rPr>
                        <a:t>FLOAT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dirty="0">
                          <a:effectLst/>
                        </a:rPr>
                        <a:t>float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System.Single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8"/>
                  </a:ext>
                </a:extLst>
              </a:tr>
              <a:tr h="282078">
                <a:tc>
                  <a:txBody>
                    <a:bodyPr/>
                    <a:lstStyle/>
                    <a:p>
                      <a:pPr algn="l">
                        <a:spcAft>
                          <a:spcPts val="0"/>
                        </a:spcAft>
                      </a:pPr>
                      <a:r>
                        <a:rPr lang="en-US" sz="2000" kern="0">
                          <a:effectLst/>
                        </a:rPr>
                        <a:t>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double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System.Double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64 bits</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p:cxnSp>
        <p:nvCxnSpPr>
          <p:cNvPr id="3" name="直接连接符 2"/>
          <p:cNvCxnSpPr/>
          <p:nvPr/>
        </p:nvCxnSpPr>
        <p:spPr>
          <a:xfrm>
            <a:off x="580292" y="4416326"/>
            <a:ext cx="11016762"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4" name="文本框 3"/>
          <p:cNvSpPr txBox="1"/>
          <p:nvPr/>
        </p:nvSpPr>
        <p:spPr>
          <a:xfrm>
            <a:off x="28948" y="3991708"/>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内存表示相同</a:t>
            </a:r>
          </a:p>
        </p:txBody>
      </p:sp>
      <p:sp>
        <p:nvSpPr>
          <p:cNvPr id="7" name="文本框 6"/>
          <p:cNvSpPr txBox="1"/>
          <p:nvPr/>
        </p:nvSpPr>
        <p:spPr>
          <a:xfrm>
            <a:off x="28948" y="4642339"/>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内存表示不同</a:t>
            </a:r>
          </a:p>
        </p:txBody>
      </p:sp>
      <p:sp>
        <p:nvSpPr>
          <p:cNvPr id="8" name="矩形 7"/>
          <p:cNvSpPr/>
          <p:nvPr/>
        </p:nvSpPr>
        <p:spPr>
          <a:xfrm>
            <a:off x="10526896" y="3899375"/>
            <a:ext cx="1603560" cy="369332"/>
          </a:xfrm>
          <a:prstGeom prst="rect">
            <a:avLst/>
          </a:prstGeom>
        </p:spPr>
        <p:txBody>
          <a:bodyPr wrap="square">
            <a:spAutoFit/>
          </a:bodyPr>
          <a:lstStyle/>
          <a:p>
            <a:r>
              <a:rPr lang="en-US" altLang="zh-CN" sz="1800" dirty="0" err="1">
                <a:solidFill>
                  <a:srgbClr val="002060"/>
                </a:solidFill>
                <a:latin typeface="Segoe UI" panose="020B0502040204020203" pitchFamily="34" charset="0"/>
              </a:rPr>
              <a:t>blittable</a:t>
            </a:r>
            <a:r>
              <a:rPr lang="en-US" altLang="zh-CN" sz="1800" dirty="0">
                <a:solidFill>
                  <a:srgbClr val="002060"/>
                </a:solidFill>
                <a:latin typeface="Segoe UI" panose="020B0502040204020203" pitchFamily="34" charset="0"/>
              </a:rPr>
              <a:t> type</a:t>
            </a:r>
            <a:r>
              <a:rPr lang="en-US" altLang="zh-CN" sz="1800" dirty="0">
                <a:solidFill>
                  <a:srgbClr val="000000"/>
                </a:solidFill>
                <a:latin typeface="Segoe UI" panose="020B0502040204020203" pitchFamily="34" charset="0"/>
              </a:rPr>
              <a:t> </a:t>
            </a:r>
            <a:endParaRPr lang="en-US" altLang="zh-CN" sz="1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519318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6473" y="1231920"/>
            <a:ext cx="4359216" cy="3842722"/>
            <a:chOff x="221411" y="603849"/>
            <a:chExt cx="4359216" cy="3842722"/>
          </a:xfrm>
        </p:grpSpPr>
        <p:sp>
          <p:nvSpPr>
            <p:cNvPr id="9" name="圆角矩形 8"/>
            <p:cNvSpPr/>
            <p:nvPr/>
          </p:nvSpPr>
          <p:spPr>
            <a:xfrm>
              <a:off x="221411" y="603849"/>
              <a:ext cx="4359216" cy="3842722"/>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3693319"/>
            </a:xfrm>
            <a:prstGeom prst="rect">
              <a:avLst/>
            </a:prstGeom>
          </p:spPr>
          <p:txBody>
            <a:bodyPr wrap="square">
              <a:spAutoFit/>
            </a:bodyPr>
            <a:lstStyle/>
            <a:p>
              <a:r>
                <a:rPr lang="zh-CN" altLang="en-US"/>
                <a:t>[StructLayout(LayoutKind.Sequential)]</a:t>
              </a:r>
            </a:p>
            <a:p>
              <a:r>
                <a:rPr lang="zh-CN" altLang="en-US"/>
                <a:t>public struct KEYBDINPUT</a:t>
              </a:r>
            </a:p>
            <a:p>
              <a:r>
                <a:rPr lang="zh-CN" altLang="en-US"/>
                <a:t>{</a:t>
              </a:r>
            </a:p>
            <a:p>
              <a:r>
                <a:rPr lang="zh-CN" altLang="en-US"/>
                <a:t>     public short wVk;</a:t>
              </a:r>
            </a:p>
            <a:p>
              <a:r>
                <a:rPr lang="zh-CN" altLang="en-US"/>
                <a:t>     public short wScan;</a:t>
              </a:r>
            </a:p>
            <a:p>
              <a:r>
                <a:rPr lang="zh-CN" altLang="en-US"/>
                <a:t>     // KEYEVENTF_EXTENDEDKEY 0x0001</a:t>
              </a:r>
            </a:p>
            <a:p>
              <a:r>
                <a:rPr lang="zh-CN" altLang="en-US"/>
                <a:t>     // KEYEVENTF_KEYUP 0x0002</a:t>
              </a:r>
            </a:p>
            <a:p>
              <a:r>
                <a:rPr lang="zh-CN" altLang="en-US"/>
                <a:t>     // KEYEVENTF_SCANCODE 0x0008</a:t>
              </a:r>
            </a:p>
            <a:p>
              <a:r>
                <a:rPr lang="zh-CN" altLang="en-US"/>
                <a:t>     // KEYEVENTF_UNICODE 0x0004</a:t>
              </a:r>
            </a:p>
            <a:p>
              <a:r>
                <a:rPr lang="zh-CN" altLang="en-US"/>
                <a:t>     public int dwFlags;</a:t>
              </a:r>
            </a:p>
            <a:p>
              <a:r>
                <a:rPr lang="zh-CN" altLang="en-US"/>
                <a:t>     public int time;</a:t>
              </a:r>
            </a:p>
            <a:p>
              <a:r>
                <a:rPr lang="zh-CN" altLang="en-US"/>
                <a:t>     public IntPtr dwExtraInfo;</a:t>
              </a:r>
            </a:p>
            <a:p>
              <a:r>
                <a:rPr lang="zh-CN" altLang="en-US"/>
                <a:t>}</a:t>
              </a:r>
            </a:p>
          </p:txBody>
        </p:sp>
      </p:grpSp>
      <p:grpSp>
        <p:nvGrpSpPr>
          <p:cNvPr id="2" name="组合 1"/>
          <p:cNvGrpSpPr/>
          <p:nvPr/>
        </p:nvGrpSpPr>
        <p:grpSpPr>
          <a:xfrm>
            <a:off x="6280813" y="1562477"/>
            <a:ext cx="4275828" cy="3512165"/>
            <a:chOff x="5006196" y="934405"/>
            <a:chExt cx="4275828" cy="3512165"/>
          </a:xfrm>
        </p:grpSpPr>
        <p:sp>
          <p:nvSpPr>
            <p:cNvPr id="12" name="圆角矩形 11"/>
            <p:cNvSpPr/>
            <p:nvPr/>
          </p:nvSpPr>
          <p:spPr>
            <a:xfrm>
              <a:off x="5009072" y="934405"/>
              <a:ext cx="4272952" cy="3512165"/>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677656"/>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tagKEYBDINPUT</a:t>
              </a:r>
              <a:r>
                <a:rPr lang="en-US" altLang="zh-CN" dirty="0"/>
                <a:t> </a:t>
              </a:r>
            </a:p>
            <a:p>
              <a:r>
                <a:rPr lang="en-US" altLang="zh-CN" dirty="0"/>
                <a:t> {</a:t>
              </a:r>
            </a:p>
            <a:p>
              <a:r>
                <a:rPr lang="en-US" altLang="zh-CN" dirty="0"/>
                <a:t>    WORD      </a:t>
              </a:r>
              <a:r>
                <a:rPr lang="en-US" altLang="zh-CN" dirty="0" err="1"/>
                <a:t>wVk</a:t>
              </a:r>
              <a:r>
                <a:rPr lang="en-US" altLang="zh-CN" dirty="0"/>
                <a:t>;</a:t>
              </a:r>
            </a:p>
            <a:p>
              <a:r>
                <a:rPr lang="en-US" altLang="zh-CN" dirty="0"/>
                <a:t>    WORD      </a:t>
              </a:r>
              <a:r>
                <a:rPr lang="en-US" altLang="zh-CN" dirty="0" err="1"/>
                <a:t>wScan</a:t>
              </a:r>
              <a:r>
                <a:rPr lang="en-US" altLang="zh-CN" dirty="0"/>
                <a:t>;</a:t>
              </a:r>
            </a:p>
            <a:p>
              <a:r>
                <a:rPr lang="zh-CN" altLang="en-US" dirty="0"/>
                <a:t>    // KEYEVENTF_EXTENDEDKEY 0x0001</a:t>
              </a:r>
            </a:p>
            <a:p>
              <a:r>
                <a:rPr lang="zh-CN" altLang="en-US" dirty="0"/>
                <a:t>    // KEYEVENTF_KEYUP 0x0002</a:t>
              </a:r>
            </a:p>
            <a:p>
              <a:r>
                <a:rPr lang="zh-CN" altLang="en-US" dirty="0"/>
                <a:t>    // KEYEVENTF_SCANCODE 0x0008</a:t>
              </a:r>
            </a:p>
            <a:p>
              <a:r>
                <a:rPr lang="zh-CN" altLang="en-US" dirty="0"/>
                <a:t>    // KEYEVENTF_UNICODE 0x0004</a:t>
              </a:r>
              <a:endParaRPr lang="en-US" altLang="zh-CN" dirty="0"/>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 KEYBDINPUT, *PKEYBDINPUT;</a:t>
              </a:r>
              <a:endParaRPr lang="zh-CN" altLang="en-US" dirty="0"/>
            </a:p>
          </p:txBody>
        </p:sp>
      </p:grpSp>
      <p:sp>
        <p:nvSpPr>
          <p:cNvPr id="10" name="圆角矩形标注 9"/>
          <p:cNvSpPr/>
          <p:nvPr/>
        </p:nvSpPr>
        <p:spPr>
          <a:xfrm>
            <a:off x="4055024" y="5374430"/>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555976" y="5374431"/>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Tree>
    <p:extLst>
      <p:ext uri="{BB962C8B-B14F-4D97-AF65-F5344CB8AC3E}">
        <p14:creationId xmlns:p14="http://schemas.microsoft.com/office/powerpoint/2010/main" val="3681193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47909" y="1439653"/>
            <a:ext cx="4359216" cy="3011724"/>
            <a:chOff x="221411" y="603849"/>
            <a:chExt cx="4359216" cy="3011724"/>
          </a:xfrm>
        </p:grpSpPr>
        <p:sp>
          <p:nvSpPr>
            <p:cNvPr id="9" name="圆角矩形 8"/>
            <p:cNvSpPr/>
            <p:nvPr/>
          </p:nvSpPr>
          <p:spPr>
            <a:xfrm>
              <a:off x="221411" y="603849"/>
              <a:ext cx="4359216" cy="3011724"/>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2862322"/>
            </a:xfrm>
            <a:prstGeom prst="rect">
              <a:avLst/>
            </a:prstGeom>
          </p:spPr>
          <p:txBody>
            <a:bodyPr wrap="square">
              <a:spAutoFit/>
            </a:bodyPr>
            <a:lstStyle/>
            <a:p>
              <a:r>
                <a:rPr lang="en-US" altLang="zh-CN"/>
                <a:t> [StructLayout(LayoutKind.Sequential)]</a:t>
              </a:r>
            </a:p>
            <a:p>
              <a:r>
                <a:rPr lang="en-US" altLang="zh-CN"/>
                <a:t> public struct MOUSEINPUT</a:t>
              </a:r>
            </a:p>
            <a:p>
              <a:r>
                <a:rPr lang="zh-CN" altLang="en-US"/>
                <a:t> </a:t>
              </a:r>
              <a:r>
                <a:rPr lang="en-US" altLang="zh-CN"/>
                <a:t>{</a:t>
              </a:r>
            </a:p>
            <a:p>
              <a:r>
                <a:rPr lang="en-US" altLang="zh-CN"/>
                <a:t>     public int dx;</a:t>
              </a:r>
            </a:p>
            <a:p>
              <a:r>
                <a:rPr lang="en-US" altLang="zh-CN"/>
                <a:t>     public int dy;</a:t>
              </a:r>
            </a:p>
            <a:p>
              <a:r>
                <a:rPr lang="en-US" altLang="zh-CN"/>
                <a:t>     public int mouseData;</a:t>
              </a:r>
            </a:p>
            <a:p>
              <a:r>
                <a:rPr lang="en-US" altLang="zh-CN"/>
                <a:t>     public int dwFlags;</a:t>
              </a:r>
            </a:p>
            <a:p>
              <a:r>
                <a:rPr lang="en-US" altLang="zh-CN"/>
                <a:t>     public int time;</a:t>
              </a:r>
            </a:p>
            <a:p>
              <a:r>
                <a:rPr lang="en-US" altLang="zh-CN"/>
                <a:t>     public IntPtr dwExtraInfo;</a:t>
              </a:r>
            </a:p>
            <a:p>
              <a:r>
                <a:rPr lang="zh-CN" altLang="en-US"/>
                <a:t>  </a:t>
              </a:r>
              <a:r>
                <a:rPr lang="en-US" altLang="zh-CN"/>
                <a:t>}</a:t>
              </a:r>
              <a:endParaRPr lang="zh-CN" altLang="en-US"/>
            </a:p>
          </p:txBody>
        </p:sp>
      </p:grpSp>
      <p:grpSp>
        <p:nvGrpSpPr>
          <p:cNvPr id="4" name="组合 3"/>
          <p:cNvGrpSpPr/>
          <p:nvPr/>
        </p:nvGrpSpPr>
        <p:grpSpPr>
          <a:xfrm>
            <a:off x="6576378" y="1770209"/>
            <a:ext cx="4275828" cy="2681168"/>
            <a:chOff x="5006196" y="934406"/>
            <a:chExt cx="4275828" cy="2681168"/>
          </a:xfrm>
        </p:grpSpPr>
        <p:sp>
          <p:nvSpPr>
            <p:cNvPr id="12" name="圆角矩形 11"/>
            <p:cNvSpPr/>
            <p:nvPr/>
          </p:nvSpPr>
          <p:spPr>
            <a:xfrm>
              <a:off x="5009072" y="934406"/>
              <a:ext cx="4272952" cy="2681168"/>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031325"/>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tagMOUSEINPUT</a:t>
              </a:r>
              <a:r>
                <a:rPr lang="en-US" altLang="zh-CN" dirty="0"/>
                <a:t> </a:t>
              </a:r>
            </a:p>
            <a:p>
              <a:r>
                <a:rPr lang="en-US" altLang="zh-CN" dirty="0"/>
                <a:t>{</a:t>
              </a:r>
            </a:p>
            <a:p>
              <a:r>
                <a:rPr lang="en-US" altLang="zh-CN" dirty="0"/>
                <a:t>  LONG      dx;</a:t>
              </a:r>
            </a:p>
            <a:p>
              <a:r>
                <a:rPr lang="en-US" altLang="zh-CN" dirty="0"/>
                <a:t>  LONG      </a:t>
              </a:r>
              <a:r>
                <a:rPr lang="en-US" altLang="zh-CN" dirty="0" err="1"/>
                <a:t>dy</a:t>
              </a:r>
              <a:r>
                <a:rPr lang="en-US" altLang="zh-CN" dirty="0"/>
                <a:t>;</a:t>
              </a:r>
            </a:p>
            <a:p>
              <a:r>
                <a:rPr lang="en-US" altLang="zh-CN" dirty="0"/>
                <a:t>  DWORD     </a:t>
              </a:r>
              <a:r>
                <a:rPr lang="en-US" altLang="zh-CN" dirty="0" err="1"/>
                <a:t>mouseData</a:t>
              </a:r>
              <a:r>
                <a:rPr lang="en-US" altLang="zh-CN" dirty="0"/>
                <a:t>;</a:t>
              </a:r>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MOUSEINPUT, *PMOUSEINPUT;</a:t>
              </a:r>
              <a:endParaRPr lang="zh-CN" altLang="en-US" dirty="0"/>
            </a:p>
          </p:txBody>
        </p:sp>
      </p:grpSp>
      <p:sp>
        <p:nvSpPr>
          <p:cNvPr id="10" name="圆角矩形标注 9"/>
          <p:cNvSpPr/>
          <p:nvPr/>
        </p:nvSpPr>
        <p:spPr>
          <a:xfrm>
            <a:off x="4106460" y="4723978"/>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851541" y="472397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2" name="矩形 1"/>
          <p:cNvSpPr/>
          <p:nvPr/>
        </p:nvSpPr>
        <p:spPr>
          <a:xfrm>
            <a:off x="547068" y="5047659"/>
            <a:ext cx="2374368" cy="523220"/>
          </a:xfrm>
          <a:prstGeom prst="rect">
            <a:avLst/>
          </a:prstGeom>
        </p:spPr>
        <p:txBody>
          <a:bodyPr wrap="none">
            <a:spAutoFit/>
          </a:bodyPr>
          <a:lstStyle/>
          <a:p>
            <a:r>
              <a:rPr lang="en-US" altLang="zh-CN" sz="2800" dirty="0" err="1">
                <a:solidFill>
                  <a:srgbClr val="002060"/>
                </a:solidFill>
                <a:latin typeface="Segoe UI" panose="020B0502040204020203" pitchFamily="34" charset="0"/>
              </a:rPr>
              <a:t>Blittable</a:t>
            </a:r>
            <a:r>
              <a:rPr lang="en-US" altLang="zh-CN" sz="2800" dirty="0">
                <a:solidFill>
                  <a:srgbClr val="002060"/>
                </a:solidFill>
                <a:latin typeface="Segoe UI" panose="020B0502040204020203" pitchFamily="34" charset="0"/>
              </a:rPr>
              <a:t> Data</a:t>
            </a:r>
            <a:r>
              <a:rPr lang="en-US" altLang="zh-CN" dirty="0">
                <a:solidFill>
                  <a:srgbClr val="000000"/>
                </a:solidFill>
                <a:latin typeface="Segoe UI" panose="020B0502040204020203" pitchFamily="34" charset="0"/>
              </a:rPr>
              <a:t> </a:t>
            </a:r>
            <a:endParaRPr lang="en-US" altLang="zh-CN" b="0" i="0" dirty="0">
              <a:solidFill>
                <a:srgbClr val="000000"/>
              </a:solidFill>
              <a:effectLst/>
              <a:latin typeface="Segoe UI" panose="020B0502040204020203" pitchFamily="34" charset="0"/>
            </a:endParaRPr>
          </a:p>
        </p:txBody>
      </p:sp>
      <p:sp>
        <p:nvSpPr>
          <p:cNvPr id="11" name="矩形 10"/>
          <p:cNvSpPr/>
          <p:nvPr/>
        </p:nvSpPr>
        <p:spPr>
          <a:xfrm>
            <a:off x="1882468" y="5674935"/>
            <a:ext cx="8802410" cy="830997"/>
          </a:xfrm>
          <a:prstGeom prst="rect">
            <a:avLst/>
          </a:prstGeom>
        </p:spPr>
        <p:txBody>
          <a:bodyPr wrap="non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在托管代码与非托管代码中的数据类型具有相同的计算机表示，</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这些数据在参数传递时无须转化即可使用。</a:t>
            </a:r>
            <a:endParaRPr lang="en-US" altLang="zh-CN" sz="2400" b="0" i="0" dirty="0">
              <a:solidFill>
                <a:srgbClr val="002060"/>
              </a:solidFill>
              <a:effectLst/>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0510B93A-8DE4-458E-BCA9-D168A5865D81}"/>
              </a:ext>
            </a:extLst>
          </p:cNvPr>
          <p:cNvSpPr/>
          <p:nvPr/>
        </p:nvSpPr>
        <p:spPr>
          <a:xfrm>
            <a:off x="9453759" y="1285452"/>
            <a:ext cx="1398446" cy="307777"/>
          </a:xfrm>
          <a:prstGeom prst="rect">
            <a:avLst/>
          </a:prstGeom>
        </p:spPr>
        <p:txBody>
          <a:bodyPr wrap="square">
            <a:spAutoFit/>
          </a:bodyPr>
          <a:lstStyle/>
          <a:p>
            <a:r>
              <a:rPr lang="en-US" altLang="zh-CN" dirty="0" err="1">
                <a:solidFill>
                  <a:schemeClr val="accent2">
                    <a:lumMod val="75000"/>
                  </a:schemeClr>
                </a:solidFill>
                <a:latin typeface="Consolas" panose="020B0609020204030204" pitchFamily="49" charset="0"/>
              </a:rPr>
              <a:t>MarshalAs</a:t>
            </a:r>
            <a:endParaRPr lang="zh-CN" altLang="en-US" dirty="0">
              <a:solidFill>
                <a:schemeClr val="accent2">
                  <a:lumMod val="75000"/>
                </a:schemeClr>
              </a:solidFill>
              <a:latin typeface="Consolas" panose="020B0609020204030204" pitchFamily="49" charset="0"/>
            </a:endParaRPr>
          </a:p>
        </p:txBody>
      </p:sp>
    </p:spTree>
    <p:extLst>
      <p:ext uri="{BB962C8B-B14F-4D97-AF65-F5344CB8AC3E}">
        <p14:creationId xmlns:p14="http://schemas.microsoft.com/office/powerpoint/2010/main" val="1135046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257037171"/>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5785746"/>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6.5 </a:t>
              </a:r>
              <a:r>
                <a:rPr lang="zh-CN" altLang="en-US" sz="2800" dirty="0">
                  <a:solidFill>
                    <a:srgbClr val="FF0000"/>
                  </a:solidFill>
                  <a:latin typeface="微软雅黑" panose="020B0503020204020204" pitchFamily="34" charset="-122"/>
                  <a:ea typeface="微软雅黑" panose="020B0503020204020204" pitchFamily="34" charset="-122"/>
                </a:rPr>
                <a:t>程序示例</a:t>
              </a:r>
            </a:p>
          </p:txBody>
        </p:sp>
      </p:grpSp>
    </p:spTree>
    <p:extLst>
      <p:ext uri="{BB962C8B-B14F-4D97-AF65-F5344CB8AC3E}">
        <p14:creationId xmlns:p14="http://schemas.microsoft.com/office/powerpoint/2010/main" val="199567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838200" y="304613"/>
            <a:ext cx="10515600" cy="677848"/>
          </a:xfrm>
        </p:spPr>
        <p:txBody>
          <a:bodyPr/>
          <a:lstStyle/>
          <a:p>
            <a:pPr eaLnBrk="1" hangingPunct="1"/>
            <a:r>
              <a:rPr lang="zh-CN" altLang="en-US" dirty="0"/>
              <a:t>调用非托管的动态链接库</a:t>
            </a:r>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5" name="Rectangle 57"/>
          <p:cNvSpPr txBox="1">
            <a:spLocks noChangeArrowheads="1"/>
          </p:cNvSpPr>
          <p:nvPr/>
        </p:nvSpPr>
        <p:spPr>
          <a:xfrm>
            <a:off x="419112" y="982634"/>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chemeClr val="tx2">
                    <a:lumMod val="75000"/>
                  </a:schemeClr>
                </a:solidFill>
                <a:latin typeface="微软雅黑" panose="020B0503020204020204" pitchFamily="34" charset="-122"/>
                <a:ea typeface="微软雅黑" panose="020B0503020204020204" pitchFamily="34" charset="-122"/>
              </a:rPr>
              <a:t>使用</a:t>
            </a:r>
            <a:r>
              <a:rPr lang="en-US" altLang="zh-CN" sz="2800" dirty="0">
                <a:solidFill>
                  <a:schemeClr val="tx2">
                    <a:lumMod val="75000"/>
                  </a:schemeClr>
                </a:solidFill>
                <a:latin typeface="微软雅黑" panose="020B0503020204020204" pitchFamily="34" charset="-122"/>
                <a:ea typeface="微软雅黑" panose="020B0503020204020204" pitchFamily="34" charset="-122"/>
              </a:rPr>
              <a:t>C++</a:t>
            </a:r>
            <a:r>
              <a:rPr lang="zh-CN" altLang="en-US" sz="2800" dirty="0">
                <a:solidFill>
                  <a:schemeClr val="tx2">
                    <a:lumMod val="75000"/>
                  </a:schemeClr>
                </a:solidFill>
                <a:latin typeface="微软雅黑" panose="020B0503020204020204" pitchFamily="34" charset="-122"/>
                <a:ea typeface="微软雅黑" panose="020B0503020204020204" pitchFamily="34" charset="-122"/>
              </a:rPr>
              <a:t>创建类库</a:t>
            </a:r>
            <a:r>
              <a:rPr lang="en-US" altLang="zh-CN" sz="2800" dirty="0">
                <a:solidFill>
                  <a:schemeClr val="tx2">
                    <a:lumMod val="75000"/>
                  </a:schemeClr>
                </a:solidFill>
                <a:latin typeface="微软雅黑" panose="020B0503020204020204" pitchFamily="34" charset="-122"/>
                <a:ea typeface="微软雅黑" panose="020B0503020204020204" pitchFamily="34" charset="-122"/>
              </a:rPr>
              <a:t>(DLL)</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06" y="1508365"/>
            <a:ext cx="5597580" cy="5706271"/>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3217" y="1508192"/>
            <a:ext cx="6026950" cy="554432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4694" y="1508192"/>
            <a:ext cx="6037306" cy="5553850"/>
          </a:xfrm>
          <a:prstGeom prst="rect">
            <a:avLst/>
          </a:prstGeom>
        </p:spPr>
      </p:pic>
    </p:spTree>
    <p:extLst>
      <p:ext uri="{BB962C8B-B14F-4D97-AF65-F5344CB8AC3E}">
        <p14:creationId xmlns:p14="http://schemas.microsoft.com/office/powerpoint/2010/main" val="146825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20753F0-5E74-452E-A789-E83443C0EC09}"/>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latin typeface="微软雅黑" panose="020B0503020204020204" pitchFamily="34" charset="-122"/>
                <a:ea typeface="微软雅黑" panose="020B0503020204020204" pitchFamily="34" charset="-122"/>
              </a:rPr>
              <a:t>添加头文件</a:t>
            </a:r>
            <a:r>
              <a:rPr lang="en-US" altLang="zh-CN" sz="2800" dirty="0">
                <a:latin typeface="微软雅黑" panose="020B0503020204020204" pitchFamily="34" charset="-122"/>
                <a:ea typeface="微软雅黑" panose="020B0503020204020204" pitchFamily="34" charset="-122"/>
              </a:rPr>
              <a:t>*.h</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rcRect/>
          <a:stretch/>
        </p:blipFill>
        <p:spPr>
          <a:xfrm>
            <a:off x="51255" y="1237811"/>
            <a:ext cx="6173061" cy="3400899"/>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rcRect/>
          <a:stretch/>
        </p:blipFill>
        <p:spPr>
          <a:xfrm>
            <a:off x="1304482" y="1847278"/>
            <a:ext cx="6428729" cy="3914382"/>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rcRect/>
          <a:stretch/>
        </p:blipFill>
        <p:spPr>
          <a:xfrm>
            <a:off x="2940448" y="2833758"/>
            <a:ext cx="7601630" cy="3919739"/>
          </a:xfrm>
          <a:prstGeom prst="rect">
            <a:avLst/>
          </a:prstGeom>
        </p:spPr>
      </p:pic>
    </p:spTree>
    <p:extLst>
      <p:ext uri="{BB962C8B-B14F-4D97-AF65-F5344CB8AC3E}">
        <p14:creationId xmlns:p14="http://schemas.microsoft.com/office/powerpoint/2010/main" val="263232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B5C4D4C-B054-4270-8F89-46CF1BBA1D54}"/>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548975"/>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修改源文件</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cpp</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162831" y="1276273"/>
            <a:ext cx="9754960" cy="5010849"/>
          </a:xfrm>
          <a:prstGeom prst="rect">
            <a:avLst/>
          </a:prstGeom>
        </p:spPr>
      </p:pic>
    </p:spTree>
    <p:extLst>
      <p:ext uri="{BB962C8B-B14F-4D97-AF65-F5344CB8AC3E}">
        <p14:creationId xmlns:p14="http://schemas.microsoft.com/office/powerpoint/2010/main" val="30917404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8027B5-0732-4569-ADC3-5796791D9AB1}"/>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34555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添加导出定义</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def</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117884" y="939644"/>
            <a:ext cx="9097645" cy="5544323"/>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p:blipFill>
        <p:spPr>
          <a:xfrm>
            <a:off x="1597341" y="1847151"/>
            <a:ext cx="9754960" cy="5010849"/>
          </a:xfrm>
          <a:prstGeom prst="rect">
            <a:avLst/>
          </a:prstGeom>
        </p:spPr>
      </p:pic>
    </p:spTree>
    <p:extLst>
      <p:ext uri="{BB962C8B-B14F-4D97-AF65-F5344CB8AC3E}">
        <p14:creationId xmlns:p14="http://schemas.microsoft.com/office/powerpoint/2010/main" val="92054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D62E4-E5F0-46E1-852F-8092FB7431D0}"/>
              </a:ext>
            </a:extLst>
          </p:cNvPr>
          <p:cNvSpPr>
            <a:spLocks noGrp="1"/>
          </p:cNvSpPr>
          <p:nvPr>
            <p:ph type="title" idx="4294967295"/>
          </p:nvPr>
        </p:nvSpPr>
        <p:spPr>
          <a:xfrm>
            <a:off x="838200" y="365129"/>
            <a:ext cx="10515600" cy="865278"/>
          </a:xfrm>
        </p:spPr>
        <p:txBody>
          <a:bodyPr/>
          <a:lstStyle/>
          <a:p>
            <a:r>
              <a:rPr lang="zh-CN" altLang="en-US" dirty="0"/>
              <a:t>编译生成</a:t>
            </a:r>
            <a:r>
              <a:rPr lang="en-US" altLang="zh-CN" dirty="0" err="1"/>
              <a:t>dll</a:t>
            </a:r>
            <a:r>
              <a:rPr lang="zh-CN" altLang="en-US" dirty="0"/>
              <a:t>文件</a:t>
            </a:r>
          </a:p>
        </p:txBody>
      </p:sp>
      <p:sp>
        <p:nvSpPr>
          <p:cNvPr id="30724" name="Rectangle 3"/>
          <p:cNvSpPr>
            <a:spLocks noGrp="1" noChangeArrowheads="1"/>
          </p:cNvSpPr>
          <p:nvPr>
            <p:ph type="body" sz="quarter" idx="10"/>
          </p:nvPr>
        </p:nvSpPr>
        <p:spPr>
          <a:xfrm>
            <a:off x="686414" y="1322067"/>
            <a:ext cx="8439041" cy="4213865"/>
          </a:xfrm>
          <a:prstGeom prst="rect">
            <a:avLst/>
          </a:prstGeom>
        </p:spPr>
        <p:txBody>
          <a:bodyPr>
            <a:noAutofit/>
          </a:bodyPr>
          <a:lstStyle/>
          <a:p>
            <a:r>
              <a:rPr lang="en-US" altLang="zh-CN" sz="2200" b="1" dirty="0"/>
              <a:t>Debug</a:t>
            </a:r>
            <a:r>
              <a:rPr lang="zh-CN" altLang="en-US" sz="2200" b="1" dirty="0"/>
              <a:t>模式下生成的</a:t>
            </a:r>
            <a:r>
              <a:rPr lang="en-US" altLang="zh-CN" sz="2200" b="1" dirty="0"/>
              <a:t>DLL</a:t>
            </a:r>
            <a:r>
              <a:rPr lang="zh-CN" altLang="en-US" sz="2200" b="1" dirty="0"/>
              <a:t>有时会出问题</a:t>
            </a:r>
            <a:endParaRPr lang="en-US" altLang="zh-CN" sz="2200" dirty="0"/>
          </a:p>
          <a:p>
            <a:r>
              <a:rPr lang="en-US" altLang="zh-CN" sz="2200" b="1" dirty="0"/>
              <a:t>Release</a:t>
            </a:r>
            <a:r>
              <a:rPr lang="zh-CN" altLang="en-US" sz="2200" b="1" dirty="0"/>
              <a:t>模式下生成的</a:t>
            </a:r>
            <a:r>
              <a:rPr lang="en-US" altLang="zh-CN" sz="2200" b="1" dirty="0"/>
              <a:t>DLL</a:t>
            </a:r>
            <a:r>
              <a:rPr lang="zh-CN" altLang="en-US" sz="2200" b="1" dirty="0"/>
              <a:t>才是最终的，</a:t>
            </a:r>
            <a:r>
              <a:rPr lang="zh-CN" altLang="en-US" sz="2200" dirty="0"/>
              <a:t>先将解决方案切换到</a:t>
            </a:r>
            <a:r>
              <a:rPr lang="en-US" altLang="zh-CN" sz="2200" dirty="0"/>
              <a:t>Release</a:t>
            </a:r>
            <a:r>
              <a:rPr lang="zh-CN" altLang="en-US" sz="2200" dirty="0"/>
              <a:t>模式，再在</a:t>
            </a:r>
            <a:r>
              <a:rPr lang="en-US" altLang="zh-CN" sz="2200" dirty="0" err="1"/>
              <a:t>CreateDLL</a:t>
            </a:r>
            <a:r>
              <a:rPr lang="zh-CN" altLang="en-US" sz="2200" dirty="0"/>
              <a:t>项目名称上右击选择</a:t>
            </a:r>
            <a:r>
              <a:rPr lang="en-US" altLang="zh-CN" sz="2200" dirty="0"/>
              <a:t>【</a:t>
            </a:r>
            <a:r>
              <a:rPr lang="zh-CN" altLang="en-US" sz="2200" dirty="0"/>
              <a:t>生成</a:t>
            </a:r>
            <a:r>
              <a:rPr lang="en-US" altLang="zh-CN" sz="2200" dirty="0"/>
              <a:t>】</a:t>
            </a:r>
            <a:r>
              <a:rPr lang="zh-CN" altLang="en-US" sz="2200" dirty="0"/>
              <a:t>或</a:t>
            </a:r>
            <a:r>
              <a:rPr lang="en-US" altLang="zh-CN" sz="2200" dirty="0"/>
              <a:t>【</a:t>
            </a:r>
            <a:r>
              <a:rPr lang="zh-CN" altLang="en-US" sz="2200" dirty="0"/>
              <a:t>重新生成</a:t>
            </a:r>
            <a:r>
              <a:rPr lang="en-US" altLang="zh-CN" sz="2200" dirty="0"/>
              <a:t>】</a:t>
            </a:r>
          </a:p>
          <a:p>
            <a:endParaRPr lang="en-US" altLang="zh-CN" sz="2200" dirty="0"/>
          </a:p>
          <a:p>
            <a:endParaRPr lang="zh-CN" altLang="en-US" sz="2200" dirty="0"/>
          </a:p>
          <a:p>
            <a:pPr eaLnBrk="1" hangingPunct="1"/>
            <a:endParaRPr lang="zh-CN" altLang="en-US" sz="22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rcRect/>
          <a:stretch/>
        </p:blipFill>
        <p:spPr>
          <a:xfrm>
            <a:off x="3734198" y="2570201"/>
            <a:ext cx="7502556" cy="4017867"/>
          </a:xfrm>
          <a:prstGeom prst="rect">
            <a:avLst/>
          </a:prstGeom>
        </p:spPr>
      </p:pic>
    </p:spTree>
    <p:extLst>
      <p:ext uri="{BB962C8B-B14F-4D97-AF65-F5344CB8AC3E}">
        <p14:creationId xmlns:p14="http://schemas.microsoft.com/office/powerpoint/2010/main" val="30092754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66C4556-E06C-4B89-BFBB-DB5EC37DB058}"/>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xfrm>
            <a:off x="316621" y="1322067"/>
            <a:ext cx="3999885" cy="4213865"/>
          </a:xfrm>
          <a:prstGeom prst="rect">
            <a:avLst/>
          </a:prstGeom>
        </p:spPr>
        <p:txBody>
          <a:bodyPr>
            <a:normAutofit/>
          </a:bodyPr>
          <a:lstStyle/>
          <a:p>
            <a:r>
              <a:rPr lang="zh-CN" altLang="en-US" sz="1600" dirty="0"/>
              <a:t> 使用</a:t>
            </a:r>
            <a:r>
              <a:rPr lang="en-US" altLang="zh-CN" sz="1600" dirty="0" err="1"/>
              <a:t>dll</a:t>
            </a:r>
            <a:r>
              <a:rPr lang="zh-CN" altLang="en-US" sz="1600" dirty="0"/>
              <a:t>函数查看器查看导出函数和参数是否正确</a:t>
            </a:r>
          </a:p>
          <a:p>
            <a:r>
              <a:rPr lang="zh-CN" altLang="en-US" sz="1600" dirty="0"/>
              <a:t> 也可使用</a:t>
            </a:r>
            <a:r>
              <a:rPr lang="en-US" altLang="zh-CN" sz="1600" dirty="0"/>
              <a:t>dumpbin -exports xx.dll</a:t>
            </a:r>
          </a:p>
          <a:p>
            <a:endParaRPr lang="en-US" altLang="zh-CN" sz="1600" dirty="0"/>
          </a:p>
          <a:p>
            <a:endParaRPr lang="en-US" altLang="zh-CN" sz="1600" dirty="0"/>
          </a:p>
          <a:p>
            <a:endParaRPr lang="zh-CN" altLang="en-US" sz="1600" dirty="0"/>
          </a:p>
          <a:p>
            <a:pPr eaLnBrk="1" hangingPunct="1"/>
            <a:endParaRPr lang="zh-CN" altLang="en-US" sz="160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0941" y="555360"/>
            <a:ext cx="7287642" cy="6115904"/>
          </a:xfrm>
          <a:prstGeom prst="rect">
            <a:avLst/>
          </a:prstGeom>
        </p:spPr>
      </p:pic>
    </p:spTree>
    <p:extLst>
      <p:ext uri="{BB962C8B-B14F-4D97-AF65-F5344CB8AC3E}">
        <p14:creationId xmlns:p14="http://schemas.microsoft.com/office/powerpoint/2010/main" val="14243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838200" y="365128"/>
            <a:ext cx="10515600" cy="804766"/>
          </a:xfrm>
        </p:spPr>
        <p:txBody>
          <a:bodyPr>
            <a:normAutofit/>
          </a:bodyPr>
          <a:lstStyle/>
          <a:p>
            <a:r>
              <a:rPr lang="zh-CN" altLang="en-US" dirty="0"/>
              <a:t>链接方式</a:t>
            </a:r>
          </a:p>
        </p:txBody>
      </p:sp>
      <p:sp>
        <p:nvSpPr>
          <p:cNvPr id="2" name="内容占位符 1"/>
          <p:cNvSpPr>
            <a:spLocks noGrp="1"/>
          </p:cNvSpPr>
          <p:nvPr>
            <p:ph type="body" sz="quarter" idx="10"/>
          </p:nvPr>
        </p:nvSpPr>
        <p:spPr>
          <a:xfrm>
            <a:off x="639349" y="1690691"/>
            <a:ext cx="8060897" cy="4213865"/>
          </a:xfrm>
          <a:prstGeom prst="rect">
            <a:avLst/>
          </a:prstGeom>
        </p:spPr>
        <p:txBody>
          <a:bodyPr>
            <a:noAutofit/>
          </a:bodyPr>
          <a:lstStyle/>
          <a:p>
            <a:pPr>
              <a:lnSpc>
                <a:spcPct val="150000"/>
              </a:lnSpc>
            </a:pPr>
            <a:r>
              <a:rPr lang="zh-CN" altLang="en-US" sz="2400" b="1" dirty="0">
                <a:sym typeface="+mn-ea"/>
              </a:rPr>
              <a:t>静态链接方式</a:t>
            </a:r>
            <a:r>
              <a:rPr lang="zh-CN" altLang="en-US" sz="2400" dirty="0">
                <a:sym typeface="+mn-ea"/>
              </a:rPr>
              <a:t>：在程序开发中，将各种目标模块（.OBJ）文件、静态库（.LIB）文件，以及已编译的资源（.RES）文件链接在一起，以便创建Windows的.EXE文件</a:t>
            </a:r>
          </a:p>
          <a:p>
            <a:pPr>
              <a:lnSpc>
                <a:spcPct val="150000"/>
              </a:lnSpc>
            </a:pPr>
            <a:endParaRPr lang="en-US" altLang="zh-CN" sz="2400" b="1" dirty="0">
              <a:sym typeface="+mn-ea"/>
            </a:endParaRPr>
          </a:p>
          <a:p>
            <a:pPr>
              <a:lnSpc>
                <a:spcPct val="150000"/>
              </a:lnSpc>
            </a:pPr>
            <a:r>
              <a:rPr lang="zh-CN" altLang="en-US" sz="2400" b="1" dirty="0">
                <a:sym typeface="+mn-ea"/>
              </a:rPr>
              <a:t>动态链接方式</a:t>
            </a:r>
            <a:r>
              <a:rPr lang="zh-CN" altLang="en-US" sz="2400" dirty="0">
                <a:sym typeface="+mn-ea"/>
              </a:rPr>
              <a:t>：在程序运行时，Windows把一个模块中的函数调用链接到库模块中的实际函数上的过程</a:t>
            </a:r>
          </a:p>
        </p:txBody>
      </p:sp>
      <p:sp>
        <p:nvSpPr>
          <p:cNvPr id="3" name="文本框 2">
            <a:extLst>
              <a:ext uri="{FF2B5EF4-FFF2-40B4-BE49-F238E27FC236}">
                <a16:creationId xmlns:a16="http://schemas.microsoft.com/office/drawing/2014/main" id="{78C28F9C-DA34-4BB7-84ED-CF3F517A07C6}"/>
              </a:ext>
            </a:extLst>
          </p:cNvPr>
          <p:cNvSpPr txBox="1"/>
          <p:nvPr/>
        </p:nvSpPr>
        <p:spPr>
          <a:xfrm>
            <a:off x="9291918" y="2608729"/>
            <a:ext cx="1969994" cy="461665"/>
          </a:xfrm>
          <a:prstGeom prst="rect">
            <a:avLst/>
          </a:prstGeom>
          <a:noFill/>
        </p:spPr>
        <p:txBody>
          <a:bodyPr wrap="square" rtlCol="0">
            <a:spAutoFit/>
          </a:bodyPr>
          <a:lstStyle/>
          <a:p>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.a in Linux</a:t>
            </a:r>
            <a:endParaRPr lang="zh-CN" altLang="en-US" sz="24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33DD680-2B7B-4266-A429-EF7AEF9F7D66}"/>
              </a:ext>
            </a:extLst>
          </p:cNvPr>
          <p:cNvSpPr txBox="1"/>
          <p:nvPr/>
        </p:nvSpPr>
        <p:spPr>
          <a:xfrm>
            <a:off x="9291917" y="4390464"/>
            <a:ext cx="2413748" cy="1200329"/>
          </a:xfrm>
          <a:prstGeom prst="rect">
            <a:avLst/>
          </a:prstGeom>
          <a:noFill/>
        </p:spPr>
        <p:txBody>
          <a:bodyPr wrap="square" rtlCol="0">
            <a:spAutoFit/>
          </a:bodyPr>
          <a:lstStyle/>
          <a:p>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.so in Linux</a:t>
            </a:r>
          </a:p>
          <a:p>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shared objects</a:t>
            </a:r>
            <a:endParaRPr lang="zh-CN" altLang="en-US"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05417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29745" y="1083952"/>
            <a:ext cx="9846370" cy="5693866"/>
          </a:xfrm>
          <a:prstGeom prst="rect">
            <a:avLst/>
          </a:prstGeom>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class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DllTest</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非托管动态链接库</a:t>
            </a:r>
            <a:r>
              <a:rPr lang="en-US" altLang="zh-CN" dirty="0">
                <a:solidFill>
                  <a:srgbClr val="008000"/>
                </a:solidFill>
                <a:latin typeface="Consolas" panose="020B0609020204030204" pitchFamily="49" charset="0"/>
              </a:rPr>
              <a:t>DLL</a:t>
            </a:r>
            <a:r>
              <a:rPr lang="zh-CN" altLang="en-US" dirty="0">
                <a:solidFill>
                  <a:srgbClr val="008000"/>
                </a:solidFill>
                <a:latin typeface="Consolas" panose="020B0609020204030204" pitchFamily="49" charset="0"/>
              </a:rPr>
              <a:t>的调用过程</a:t>
            </a:r>
            <a:r>
              <a:rPr lang="en-US" altLang="zh-CN" dirty="0">
                <a:solidFill>
                  <a:srgbClr val="008000"/>
                </a:solidFill>
                <a:latin typeface="Consolas" panose="020B0609020204030204" pitchFamily="49" charset="0"/>
              </a:rPr>
              <a:t>:</a:t>
            </a:r>
            <a:endParaRPr lang="zh-CN" altLang="en-US"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&lt;1&gt; </a:t>
            </a:r>
            <a:r>
              <a:rPr lang="zh-CN" altLang="en-US" dirty="0">
                <a:solidFill>
                  <a:srgbClr val="008000"/>
                </a:solidFill>
                <a:latin typeface="Consolas" panose="020B0609020204030204" pitchFamily="49" charset="0"/>
              </a:rPr>
              <a:t>采用</a:t>
            </a:r>
            <a:r>
              <a:rPr lang="en-US" altLang="zh-CN" dirty="0" err="1">
                <a:solidFill>
                  <a:srgbClr val="008000"/>
                </a:solidFill>
                <a:latin typeface="Consolas" panose="020B0609020204030204" pitchFamily="49" charset="0"/>
              </a:rPr>
              <a:t>DllImport</a:t>
            </a:r>
            <a:r>
              <a:rPr lang="zh-CN" altLang="en-US" dirty="0">
                <a:solidFill>
                  <a:srgbClr val="008000"/>
                </a:solidFill>
                <a:latin typeface="Consolas" panose="020B0609020204030204" pitchFamily="49" charset="0"/>
              </a:rPr>
              <a:t>动态加载动态链接库文件中的函数</a:t>
            </a:r>
            <a:endParaRPr lang="en-US" altLang="zh-CN" dirty="0">
              <a:solidFill>
                <a:srgbClr val="000000"/>
              </a:solidFill>
              <a:latin typeface="Consolas" panose="020B0609020204030204" pitchFamily="49" charset="0"/>
              <a:ea typeface="新宋体" panose="02010609030101010101" pitchFamily="49" charset="-122"/>
            </a:endParaRPr>
          </a:p>
          <a:p>
            <a:pPr lvl="2"/>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testAdd</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pPr lvl="2"/>
            <a:r>
              <a:rPr lang="en-US" altLang="zh-CN" dirty="0">
                <a:solidFill>
                  <a:srgbClr val="008000"/>
                </a:solidFill>
                <a:latin typeface="Consolas" panose="020B0609020204030204" pitchFamily="49" charset="0"/>
              </a:rPr>
              <a:t>// &lt;2&gt; </a:t>
            </a:r>
            <a:r>
              <a:rPr lang="zh-CN" altLang="en-US" dirty="0">
                <a:solidFill>
                  <a:srgbClr val="008000"/>
                </a:solidFill>
                <a:latin typeface="Consolas" panose="020B0609020204030204" pitchFamily="49" charset="0"/>
              </a:rPr>
              <a:t>重新声明</a:t>
            </a:r>
            <a:endParaRPr lang="en-US" altLang="zh-CN" dirty="0">
              <a:solidFill>
                <a:srgbClr val="000000"/>
              </a:solidFill>
              <a:latin typeface="Consolas" panose="020B0609020204030204" pitchFamily="49" charset="0"/>
              <a:ea typeface="新宋体" panose="02010609030101010101" pitchFamily="49" charset="-122"/>
            </a:endParaRPr>
          </a:p>
          <a:p>
            <a:pPr lvl="2"/>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testAdd</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endParaRPr lang="zh-CN" altLang="en-US" dirty="0">
              <a:solidFill>
                <a:srgbClr val="000000"/>
              </a:solidFill>
              <a:latin typeface="Consolas" panose="020B0609020204030204" pitchFamily="49" charset="0"/>
              <a:ea typeface="新宋体" panose="02010609030101010101" pitchFamily="49" charset="-122"/>
            </a:endParaRPr>
          </a:p>
          <a:p>
            <a:pPr lvl="2"/>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testMulti</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pPr lvl="2"/>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testMulti</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r>
              <a:rPr lang="en-US" altLang="zh-CN" dirty="0">
                <a:solidFill>
                  <a:srgbClr val="000000"/>
                </a:solidFill>
                <a:latin typeface="Consolas" panose="020B0609020204030204" pitchFamily="49" charset="0"/>
                <a:ea typeface="新宋体" panose="02010609030101010101" pitchFamily="49" charset="-122"/>
              </a:rPr>
              <a:t>}</a:t>
            </a:r>
          </a:p>
          <a:p>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rPr>
              <a:t>private</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void</a:t>
            </a:r>
            <a:r>
              <a:rPr lang="en-US" altLang="zh-CN" dirty="0">
                <a:solidFill>
                  <a:srgbClr val="000000"/>
                </a:solidFill>
                <a:latin typeface="Consolas" panose="020B0609020204030204" pitchFamily="49" charset="0"/>
              </a:rPr>
              <a:t> btn1_Click_1(</a:t>
            </a:r>
            <a:r>
              <a:rPr lang="en-US" altLang="zh-CN" dirty="0">
                <a:solidFill>
                  <a:srgbClr val="0000FF"/>
                </a:solidFill>
                <a:latin typeface="Consolas" panose="020B0609020204030204" pitchFamily="49" charset="0"/>
              </a:rPr>
              <a:t>object</a:t>
            </a:r>
            <a:r>
              <a:rPr lang="en-US" altLang="zh-CN" dirty="0">
                <a:solidFill>
                  <a:srgbClr val="000000"/>
                </a:solidFill>
                <a:latin typeface="Consolas" panose="020B0609020204030204" pitchFamily="49" charset="0"/>
              </a:rPr>
              <a:t> sender, </a:t>
            </a:r>
            <a:r>
              <a:rPr lang="en-US" altLang="zh-CN" dirty="0" err="1">
                <a:solidFill>
                  <a:srgbClr val="000000"/>
                </a:solidFill>
                <a:latin typeface="Consolas" panose="020B0609020204030204" pitchFamily="49" charset="0"/>
              </a:rPr>
              <a:t>RoutedEventArgs</a:t>
            </a:r>
            <a:r>
              <a:rPr lang="en-US" altLang="zh-CN" dirty="0">
                <a:solidFill>
                  <a:srgbClr val="000000"/>
                </a:solidFill>
                <a:latin typeface="Consolas" panose="020B0609020204030204" pitchFamily="49" charset="0"/>
              </a:rPr>
              <a:t> e)</a:t>
            </a:r>
          </a:p>
          <a:p>
            <a:r>
              <a:rPr lang="en-US" altLang="zh-CN" dirty="0">
                <a:solidFill>
                  <a:srgbClr val="000000"/>
                </a:solidFill>
                <a:latin typeface="Consolas" panose="020B0609020204030204" pitchFamily="49" charset="0"/>
              </a:rPr>
              <a:t>{</a:t>
            </a:r>
          </a:p>
          <a:p>
            <a:pPr lvl="1"/>
            <a:r>
              <a:rPr lang="en-US" altLang="zh-CN" dirty="0">
                <a:solidFill>
                  <a:srgbClr val="0000FF"/>
                </a:solidFill>
                <a:latin typeface="Consolas" panose="020B0609020204030204" pitchFamily="49" charset="0"/>
              </a:rPr>
              <a:t>	string</a:t>
            </a:r>
            <a:r>
              <a:rPr lang="en-US" altLang="zh-CN" dirty="0">
                <a:solidFill>
                  <a:srgbClr val="000000"/>
                </a:solidFill>
                <a:latin typeface="Consolas" panose="020B0609020204030204" pitchFamily="49" charset="0"/>
              </a:rPr>
              <a:t> strText1 = textBox1.Text.Trim();</a:t>
            </a:r>
          </a:p>
          <a:p>
            <a:r>
              <a:rPr lang="en-US" altLang="zh-CN" dirty="0">
                <a:solidFill>
                  <a:srgbClr val="0000FF"/>
                </a:solidFill>
                <a:latin typeface="Consolas" panose="020B0609020204030204" pitchFamily="49" charset="0"/>
              </a:rPr>
              <a:t>	string</a:t>
            </a:r>
            <a:r>
              <a:rPr lang="en-US" altLang="zh-CN" dirty="0">
                <a:solidFill>
                  <a:srgbClr val="000000"/>
                </a:solidFill>
                <a:latin typeface="Consolas" panose="020B0609020204030204" pitchFamily="49" charset="0"/>
              </a:rPr>
              <a:t> strText2 = textBox2.Text.Trim();</a:t>
            </a:r>
          </a:p>
          <a:p>
            <a:pPr lvl="2"/>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非托管动态链接库</a:t>
            </a:r>
            <a:r>
              <a:rPr lang="en-US" altLang="zh-CN" dirty="0">
                <a:solidFill>
                  <a:srgbClr val="008000"/>
                </a:solidFill>
                <a:latin typeface="Consolas" panose="020B0609020204030204" pitchFamily="49" charset="0"/>
              </a:rPr>
              <a:t>DLL</a:t>
            </a:r>
            <a:r>
              <a:rPr lang="zh-CN" altLang="en-US" dirty="0">
                <a:solidFill>
                  <a:srgbClr val="008000"/>
                </a:solidFill>
                <a:latin typeface="Consolas" panose="020B0609020204030204" pitchFamily="49" charset="0"/>
              </a:rPr>
              <a:t>的调用过程</a:t>
            </a:r>
            <a:r>
              <a:rPr lang="en-US" altLang="zh-CN" dirty="0">
                <a:solidFill>
                  <a:srgbClr val="008000"/>
                </a:solidFill>
                <a:latin typeface="Consolas" panose="020B0609020204030204" pitchFamily="49" charset="0"/>
              </a:rPr>
              <a:t>:</a:t>
            </a:r>
            <a:endParaRPr lang="zh-CN" altLang="en-US" dirty="0">
              <a:solidFill>
                <a:srgbClr val="000000"/>
              </a:solidFill>
              <a:latin typeface="Consolas" panose="020B0609020204030204" pitchFamily="49" charset="0"/>
            </a:endParaRPr>
          </a:p>
          <a:p>
            <a:pPr lvl="2"/>
            <a:r>
              <a:rPr lang="en-US" altLang="zh-CN" dirty="0">
                <a:solidFill>
                  <a:srgbClr val="008000"/>
                </a:solidFill>
                <a:latin typeface="Consolas" panose="020B0609020204030204" pitchFamily="49" charset="0"/>
              </a:rPr>
              <a:t>// &lt;3&gt; </a:t>
            </a:r>
            <a:r>
              <a:rPr lang="zh-CN" altLang="en-US" dirty="0">
                <a:solidFill>
                  <a:srgbClr val="008000"/>
                </a:solidFill>
                <a:latin typeface="Consolas" panose="020B0609020204030204" pitchFamily="49" charset="0"/>
              </a:rPr>
              <a:t>在程序中调用重新声明的函数</a:t>
            </a:r>
            <a:endParaRPr lang="zh-CN" altLang="en-US" dirty="0">
              <a:solidFill>
                <a:srgbClr val="000000"/>
              </a:solidFill>
              <a:latin typeface="Consolas" panose="020B0609020204030204" pitchFamily="49" charset="0"/>
            </a:endParaRPr>
          </a:p>
          <a:p>
            <a:pPr lvl="2"/>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ret = </a:t>
            </a:r>
            <a:r>
              <a:rPr lang="en-US" altLang="zh-CN" dirty="0" err="1">
                <a:solidFill>
                  <a:srgbClr val="000000"/>
                </a:solidFill>
                <a:latin typeface="Consolas" panose="020B0609020204030204" pitchFamily="49" charset="0"/>
              </a:rPr>
              <a:t>DllTest.testAdd</a:t>
            </a:r>
            <a:r>
              <a:rPr lang="en-US" altLang="zh-CN" dirty="0">
                <a:solidFill>
                  <a:srgbClr val="000000"/>
                </a:solidFill>
                <a:latin typeface="Consolas" panose="020B0609020204030204" pitchFamily="49" charset="0"/>
              </a:rPr>
              <a:t>(</a:t>
            </a:r>
            <a:r>
              <a:rPr lang="en-US" altLang="zh-CN" dirty="0" err="1">
                <a:solidFill>
                  <a:srgbClr val="0000FF"/>
                </a:solidFill>
                <a:latin typeface="Consolas" panose="020B0609020204030204" pitchFamily="49" charset="0"/>
              </a:rPr>
              <a:t>int</a:t>
            </a:r>
            <a:r>
              <a:rPr lang="en-US" altLang="zh-CN" dirty="0" err="1">
                <a:solidFill>
                  <a:srgbClr val="000000"/>
                </a:solidFill>
                <a:latin typeface="Consolas" panose="020B0609020204030204" pitchFamily="49" charset="0"/>
              </a:rPr>
              <a:t>.Parse</a:t>
            </a:r>
            <a:r>
              <a:rPr lang="en-US" altLang="zh-CN" dirty="0">
                <a:solidFill>
                  <a:srgbClr val="000000"/>
                </a:solidFill>
                <a:latin typeface="Consolas" panose="020B0609020204030204" pitchFamily="49" charset="0"/>
              </a:rPr>
              <a:t>(strText1), </a:t>
            </a:r>
            <a:r>
              <a:rPr lang="en-US" altLang="zh-CN" dirty="0" err="1">
                <a:solidFill>
                  <a:srgbClr val="0000FF"/>
                </a:solidFill>
                <a:latin typeface="Consolas" panose="020B0609020204030204" pitchFamily="49" charset="0"/>
              </a:rPr>
              <a:t>int</a:t>
            </a:r>
            <a:r>
              <a:rPr lang="en-US" altLang="zh-CN" dirty="0" err="1">
                <a:solidFill>
                  <a:srgbClr val="000000"/>
                </a:solidFill>
                <a:latin typeface="Consolas" panose="020B0609020204030204" pitchFamily="49" charset="0"/>
              </a:rPr>
              <a:t>.Parse</a:t>
            </a:r>
            <a:r>
              <a:rPr lang="en-US" altLang="zh-CN" dirty="0">
                <a:solidFill>
                  <a:srgbClr val="000000"/>
                </a:solidFill>
                <a:latin typeface="Consolas" panose="020B0609020204030204" pitchFamily="49" charset="0"/>
              </a:rPr>
              <a:t>(strText2));</a:t>
            </a:r>
          </a:p>
          <a:p>
            <a:r>
              <a:rPr lang="en-US" altLang="zh-CN" dirty="0">
                <a:solidFill>
                  <a:srgbClr val="000000"/>
                </a:solidFill>
                <a:latin typeface="Consolas" panose="020B0609020204030204" pitchFamily="49" charset="0"/>
              </a:rPr>
              <a:t>            textBox3.Text = </a:t>
            </a:r>
            <a:r>
              <a:rPr lang="en-US" altLang="zh-CN" dirty="0" err="1">
                <a:solidFill>
                  <a:srgbClr val="000000"/>
                </a:solidFill>
                <a:latin typeface="Consolas" panose="020B0609020204030204" pitchFamily="49" charset="0"/>
              </a:rPr>
              <a:t>String.Concat</a:t>
            </a:r>
            <a:r>
              <a:rPr lang="en-US" altLang="zh-CN" dirty="0">
                <a:solidFill>
                  <a:srgbClr val="000000"/>
                </a:solidFill>
                <a:latin typeface="Consolas" panose="020B0609020204030204" pitchFamily="49" charset="0"/>
              </a:rPr>
              <a:t>(ret);</a:t>
            </a:r>
          </a:p>
          <a:p>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a typeface="新宋体" panose="02010609030101010101" pitchFamily="49" charset="-122"/>
            </a:endParaRPr>
          </a:p>
          <a:p>
            <a:endParaRPr lang="zh-CN" altLang="en-US" dirty="0">
              <a:latin typeface="Consolas" panose="020B0609020204030204" pitchFamily="49" charset="0"/>
            </a:endParaRPr>
          </a:p>
        </p:txBody>
      </p:sp>
      <p:sp>
        <p:nvSpPr>
          <p:cNvPr id="6" name="标题 5">
            <a:extLst>
              <a:ext uri="{FF2B5EF4-FFF2-40B4-BE49-F238E27FC236}">
                <a16:creationId xmlns:a16="http://schemas.microsoft.com/office/drawing/2014/main" id="{F6414BC2-342B-49AD-9900-0D489E90949B}"/>
              </a:ext>
            </a:extLst>
          </p:cNvPr>
          <p:cNvSpPr>
            <a:spLocks noGrp="1"/>
          </p:cNvSpPr>
          <p:nvPr>
            <p:ph type="title" idx="4294967295"/>
          </p:nvPr>
        </p:nvSpPr>
        <p:spPr>
          <a:xfrm>
            <a:off x="838200" y="365128"/>
            <a:ext cx="10515600" cy="662989"/>
          </a:xfrm>
        </p:spPr>
        <p:txBody>
          <a:bodyPr/>
          <a:lstStyle/>
          <a:p>
            <a:r>
              <a:rPr lang="en-US" altLang="zh-CN" sz="3600" b="1" dirty="0"/>
              <a:t>C# </a:t>
            </a:r>
            <a:r>
              <a:rPr lang="zh-CN" altLang="en-US" sz="3600" b="1" dirty="0"/>
              <a:t>项目中定义</a:t>
            </a:r>
            <a:r>
              <a:rPr lang="en-US" altLang="zh-CN" sz="3600" b="1" dirty="0" err="1"/>
              <a:t>DllImport</a:t>
            </a:r>
            <a:endParaRPr lang="zh-CN" altLang="en-US" dirty="0"/>
          </a:p>
        </p:txBody>
      </p:sp>
      <p:sp>
        <p:nvSpPr>
          <p:cNvPr id="5" name="文本占位符 4">
            <a:extLst>
              <a:ext uri="{FF2B5EF4-FFF2-40B4-BE49-F238E27FC236}">
                <a16:creationId xmlns:a16="http://schemas.microsoft.com/office/drawing/2014/main" id="{E37B0571-B672-49FC-BC20-7A95794B60EE}"/>
              </a:ext>
            </a:extLst>
          </p:cNvPr>
          <p:cNvSpPr>
            <a:spLocks noGrp="1"/>
          </p:cNvSpPr>
          <p:nvPr>
            <p:ph type="body" sz="quarter" idx="10"/>
          </p:nvPr>
        </p:nvSpPr>
        <p:spPr>
          <a:xfrm>
            <a:off x="7223312" y="4078813"/>
            <a:ext cx="4380141" cy="1889312"/>
          </a:xfrm>
        </p:spPr>
        <p:txBody>
          <a:bodyPr/>
          <a:lstStyle/>
          <a:p>
            <a:pPr marL="0" indent="0">
              <a:buNone/>
            </a:pPr>
            <a:r>
              <a:rPr lang="en-US" altLang="zh-CN" dirty="0"/>
              <a:t>&lt;1&gt; </a:t>
            </a:r>
            <a:r>
              <a:rPr lang="zh-CN" altLang="en-US" dirty="0"/>
              <a:t>采用</a:t>
            </a:r>
            <a:r>
              <a:rPr lang="en-US" altLang="zh-CN" dirty="0" err="1"/>
              <a:t>DllImport</a:t>
            </a:r>
            <a:r>
              <a:rPr lang="zh-CN" altLang="en-US" dirty="0"/>
              <a:t>动态加载动态链接库文件中的函数</a:t>
            </a:r>
            <a:endParaRPr lang="en-US" altLang="zh-CN" dirty="0"/>
          </a:p>
          <a:p>
            <a:pPr marL="0" indent="0">
              <a:buNone/>
            </a:pPr>
            <a:r>
              <a:rPr lang="en-US" altLang="zh-CN" dirty="0"/>
              <a:t>&lt;2&gt; </a:t>
            </a:r>
            <a:r>
              <a:rPr lang="zh-CN" altLang="en-US" dirty="0"/>
              <a:t>重新声明</a:t>
            </a:r>
            <a:endParaRPr lang="en-US" altLang="zh-CN" dirty="0"/>
          </a:p>
          <a:p>
            <a:pPr marL="0" indent="0">
              <a:buNone/>
            </a:pPr>
            <a:r>
              <a:rPr lang="en-US" altLang="zh-CN" dirty="0"/>
              <a:t>&lt;3&gt; </a:t>
            </a:r>
            <a:r>
              <a:rPr lang="zh-CN" altLang="en-US" dirty="0"/>
              <a:t>在程序中调用重新声明的函数</a:t>
            </a:r>
          </a:p>
        </p:txBody>
      </p:sp>
    </p:spTree>
    <p:extLst>
      <p:ext uri="{BB962C8B-B14F-4D97-AF65-F5344CB8AC3E}">
        <p14:creationId xmlns:p14="http://schemas.microsoft.com/office/powerpoint/2010/main" val="1072340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6412E0C-A8CA-4CDB-B12C-06407F07DEA2}"/>
              </a:ext>
            </a:extLst>
          </p:cNvPr>
          <p:cNvSpPr>
            <a:spLocks noGrp="1"/>
          </p:cNvSpPr>
          <p:nvPr>
            <p:ph type="title" idx="4294967295"/>
          </p:nvPr>
        </p:nvSpPr>
        <p:spPr/>
        <p:txBody>
          <a:bodyPr/>
          <a:lstStyle/>
          <a:p>
            <a:r>
              <a:rPr lang="en-US" altLang="zh-CN" dirty="0"/>
              <a:t>C#</a:t>
            </a:r>
            <a:r>
              <a:rPr lang="zh-CN" altLang="en-US" dirty="0"/>
              <a:t>项目中调试</a:t>
            </a:r>
            <a:r>
              <a:rPr lang="en-US" altLang="zh-CN" dirty="0" err="1"/>
              <a:t>c++</a:t>
            </a:r>
            <a:r>
              <a:rPr lang="zh-CN" altLang="en-US" dirty="0"/>
              <a:t>项目</a:t>
            </a:r>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2" name="文本框 1"/>
          <p:cNvSpPr txBox="1"/>
          <p:nvPr/>
        </p:nvSpPr>
        <p:spPr>
          <a:xfrm>
            <a:off x="416859" y="1808241"/>
            <a:ext cx="5472953" cy="1200329"/>
          </a:xfrm>
          <a:prstGeom prst="rect">
            <a:avLst/>
          </a:prstGeom>
          <a:noFill/>
        </p:spPr>
        <p:txBody>
          <a:bodyPr wrap="square" rtlCol="0">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1. </a:t>
            </a:r>
            <a:r>
              <a:rPr lang="zh-CN" altLang="en-US" sz="1800" dirty="0">
                <a:solidFill>
                  <a:srgbClr val="002060"/>
                </a:solidFill>
                <a:latin typeface="微软雅黑" panose="020B0503020204020204" pitchFamily="34" charset="-122"/>
                <a:ea typeface="微软雅黑" panose="020B0503020204020204" pitchFamily="34" charset="-122"/>
              </a:rPr>
              <a:t>需在</a:t>
            </a:r>
            <a:r>
              <a:rPr lang="en-US" altLang="zh-CN" sz="1800" dirty="0">
                <a:solidFill>
                  <a:srgbClr val="002060"/>
                </a:solidFill>
                <a:latin typeface="微软雅黑" panose="020B0503020204020204" pitchFamily="34" charset="-122"/>
                <a:ea typeface="微软雅黑" panose="020B0503020204020204" pitchFamily="34" charset="-122"/>
              </a:rPr>
              <a:t>C#</a:t>
            </a:r>
            <a:r>
              <a:rPr lang="zh-CN" altLang="en-US" sz="1800" dirty="0">
                <a:solidFill>
                  <a:srgbClr val="002060"/>
                </a:solidFill>
                <a:latin typeface="微软雅黑" panose="020B0503020204020204" pitchFamily="34" charset="-122"/>
                <a:ea typeface="微软雅黑" panose="020B0503020204020204" pitchFamily="34" charset="-122"/>
              </a:rPr>
              <a:t>工程右键</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属性</a:t>
            </a:r>
            <a:r>
              <a:rPr lang="en-US" altLang="zh-CN" sz="1800" dirty="0">
                <a:solidFill>
                  <a:srgbClr val="002060"/>
                </a:solidFill>
                <a:latin typeface="微软雅黑" panose="020B0503020204020204" pitchFamily="34" charset="-122"/>
                <a:ea typeface="微软雅黑" panose="020B0503020204020204" pitchFamily="34" charset="-122"/>
              </a:rPr>
              <a:t>】-&gt;【</a:t>
            </a:r>
            <a:r>
              <a:rPr lang="zh-CN" altLang="en-US" sz="1800" dirty="0">
                <a:solidFill>
                  <a:srgbClr val="002060"/>
                </a:solidFill>
                <a:latin typeface="微软雅黑" panose="020B0503020204020204" pitchFamily="34" charset="-122"/>
                <a:ea typeface="微软雅黑" panose="020B0503020204020204" pitchFamily="34" charset="-122"/>
              </a:rPr>
              <a:t>调试</a:t>
            </a:r>
            <a:r>
              <a:rPr lang="en-US" altLang="zh-CN" sz="1800" dirty="0">
                <a:solidFill>
                  <a:srgbClr val="002060"/>
                </a:solidFill>
                <a:latin typeface="微软雅黑" panose="020B0503020204020204" pitchFamily="34" charset="-122"/>
                <a:ea typeface="微软雅黑" panose="020B0503020204020204" pitchFamily="34" charset="-122"/>
              </a:rPr>
              <a:t>】-&gt;【</a:t>
            </a:r>
            <a:r>
              <a:rPr lang="zh-CN" altLang="en-US" sz="1800" dirty="0">
                <a:solidFill>
                  <a:srgbClr val="002060"/>
                </a:solidFill>
                <a:latin typeface="微软雅黑" panose="020B0503020204020204" pitchFamily="34" charset="-122"/>
                <a:ea typeface="微软雅黑" panose="020B0503020204020204" pitchFamily="34" charset="-122"/>
              </a:rPr>
              <a:t>启动调试器</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中选中</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启动本机代码调试</a:t>
            </a:r>
            <a:r>
              <a:rPr lang="en-US" altLang="zh-CN" sz="1800" dirty="0">
                <a:solidFill>
                  <a:srgbClr val="002060"/>
                </a:solidFill>
                <a:latin typeface="微软雅黑" panose="020B0503020204020204" pitchFamily="34" charset="-122"/>
                <a:ea typeface="微软雅黑" panose="020B0503020204020204" pitchFamily="34" charset="-122"/>
              </a:rPr>
              <a:t>】</a:t>
            </a:r>
          </a:p>
          <a:p>
            <a:r>
              <a:rPr lang="en-US" altLang="zh-CN" sz="1800" dirty="0">
                <a:solidFill>
                  <a:srgbClr val="002060"/>
                </a:solidFill>
                <a:latin typeface="微软雅黑" panose="020B0503020204020204" pitchFamily="34" charset="-122"/>
                <a:ea typeface="微软雅黑" panose="020B0503020204020204" pitchFamily="34" charset="-122"/>
              </a:rPr>
              <a:t>2. </a:t>
            </a:r>
            <a:r>
              <a:rPr lang="zh-CN" altLang="en-US" sz="1800" dirty="0">
                <a:solidFill>
                  <a:srgbClr val="002060"/>
                </a:solidFill>
                <a:latin typeface="微软雅黑" panose="020B0503020204020204" pitchFamily="34" charset="-122"/>
                <a:ea typeface="微软雅黑" panose="020B0503020204020204" pitchFamily="34" charset="-122"/>
              </a:rPr>
              <a:t>在</a:t>
            </a:r>
            <a:r>
              <a:rPr lang="en-US" altLang="zh-CN" sz="1800" dirty="0">
                <a:solidFill>
                  <a:srgbClr val="002060"/>
                </a:solidFill>
                <a:latin typeface="微软雅黑" panose="020B0503020204020204" pitchFamily="34" charset="-122"/>
                <a:ea typeface="微软雅黑" panose="020B0503020204020204" pitchFamily="34" charset="-122"/>
              </a:rPr>
              <a:t>C++</a:t>
            </a:r>
            <a:r>
              <a:rPr lang="zh-CN" altLang="en-US" sz="1800" dirty="0">
                <a:solidFill>
                  <a:srgbClr val="002060"/>
                </a:solidFill>
                <a:latin typeface="微软雅黑" panose="020B0503020204020204" pitchFamily="34" charset="-122"/>
                <a:ea typeface="微软雅黑" panose="020B0503020204020204" pitchFamily="34" charset="-122"/>
              </a:rPr>
              <a:t>项目的源码中设置断点，在</a:t>
            </a:r>
            <a:r>
              <a:rPr lang="en-US" altLang="zh-CN" sz="1800" dirty="0">
                <a:solidFill>
                  <a:srgbClr val="002060"/>
                </a:solidFill>
                <a:latin typeface="微软雅黑" panose="020B0503020204020204" pitchFamily="34" charset="-122"/>
                <a:ea typeface="微软雅黑" panose="020B0503020204020204" pitchFamily="34" charset="-122"/>
              </a:rPr>
              <a:t>Debug</a:t>
            </a:r>
            <a:r>
              <a:rPr lang="zh-CN" altLang="en-US" sz="1800" dirty="0">
                <a:solidFill>
                  <a:srgbClr val="002060"/>
                </a:solidFill>
                <a:latin typeface="微软雅黑" panose="020B0503020204020204" pitchFamily="34" charset="-122"/>
                <a:ea typeface="微软雅黑" panose="020B0503020204020204" pitchFamily="34" charset="-122"/>
              </a:rPr>
              <a:t>模式下运行</a:t>
            </a:r>
            <a:r>
              <a:rPr lang="en-US" altLang="zh-CN" sz="1800" dirty="0">
                <a:solidFill>
                  <a:srgbClr val="002060"/>
                </a:solidFill>
                <a:latin typeface="微软雅黑" panose="020B0503020204020204" pitchFamily="34" charset="-122"/>
                <a:ea typeface="微软雅黑" panose="020B0503020204020204" pitchFamily="34" charset="-122"/>
              </a:rPr>
              <a:t>C#</a:t>
            </a:r>
            <a:r>
              <a:rPr lang="zh-CN" altLang="en-US" sz="1800" dirty="0">
                <a:solidFill>
                  <a:srgbClr val="002060"/>
                </a:solidFill>
                <a:latin typeface="微软雅黑" panose="020B0503020204020204" pitchFamily="34" charset="-122"/>
                <a:ea typeface="微软雅黑" panose="020B0503020204020204" pitchFamily="34" charset="-122"/>
              </a:rPr>
              <a:t>程序会自动跳到断点处</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p:blipFill>
        <p:spPr>
          <a:xfrm>
            <a:off x="6182566" y="1808241"/>
            <a:ext cx="5731755" cy="4084466"/>
          </a:xfrm>
          <a:prstGeom prst="rect">
            <a:avLst/>
          </a:prstGeom>
        </p:spPr>
      </p:pic>
    </p:spTree>
    <p:extLst>
      <p:ext uri="{BB962C8B-B14F-4D97-AF65-F5344CB8AC3E}">
        <p14:creationId xmlns:p14="http://schemas.microsoft.com/office/powerpoint/2010/main" val="265051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zh-CN" altLang="en-US" dirty="0"/>
              <a:t>上机练习</a:t>
            </a:r>
          </a:p>
        </p:txBody>
      </p:sp>
      <p:sp>
        <p:nvSpPr>
          <p:cNvPr id="3" name="内容占位符 2"/>
          <p:cNvSpPr>
            <a:spLocks noGrp="1"/>
          </p:cNvSpPr>
          <p:nvPr>
            <p:ph type="body" sz="quarter" idx="10"/>
          </p:nvPr>
        </p:nvSpPr>
        <p:spPr>
          <a:prstGeom prst="rect">
            <a:avLst/>
          </a:prstGeom>
        </p:spPr>
        <p:txBody>
          <a:bodyPr/>
          <a:lstStyle/>
          <a:p>
            <a:pPr>
              <a:buFont typeface="Wingdings" panose="05000000000000000000" pitchFamily="2" charset="2"/>
              <a:buChar char="p"/>
            </a:pPr>
            <a:r>
              <a:rPr lang="zh-CN" altLang="en-US" dirty="0"/>
              <a:t>  使用</a:t>
            </a:r>
            <a:r>
              <a:rPr lang="en-US" altLang="zh-CN" dirty="0"/>
              <a:t>windows</a:t>
            </a:r>
            <a:r>
              <a:rPr lang="zh-CN" altLang="en-US" dirty="0"/>
              <a:t>操作系统提供的</a:t>
            </a:r>
            <a:r>
              <a:rPr lang="en-US" altLang="zh-CN" dirty="0"/>
              <a:t>DLL</a:t>
            </a:r>
            <a:r>
              <a:rPr lang="zh-CN" altLang="en-US" dirty="0"/>
              <a:t>，实现对注册表的操作</a:t>
            </a:r>
            <a:endParaRPr lang="en-US" altLang="zh-CN" dirty="0"/>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endParaRPr lang="zh-CN" altLang="en-US" dirty="0"/>
          </a:p>
        </p:txBody>
      </p:sp>
    </p:spTree>
    <p:extLst>
      <p:ext uri="{BB962C8B-B14F-4D97-AF65-F5344CB8AC3E}">
        <p14:creationId xmlns:p14="http://schemas.microsoft.com/office/powerpoint/2010/main" val="4186004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1CE94BF-931F-4AB8-B59F-A6EBC39CC497}"/>
              </a:ext>
            </a:extLst>
          </p:cNvPr>
          <p:cNvSpPr>
            <a:spLocks noGrp="1"/>
          </p:cNvSpPr>
          <p:nvPr>
            <p:ph type="title" idx="4294967295"/>
          </p:nvPr>
        </p:nvSpPr>
        <p:spPr/>
        <p:txBody>
          <a:bodyPr/>
          <a:lstStyle/>
          <a:p>
            <a:endParaRPr lang="zh-CN" altLang="en-US"/>
          </a:p>
        </p:txBody>
      </p:sp>
      <p:sp>
        <p:nvSpPr>
          <p:cNvPr id="2" name="内容占位符 1"/>
          <p:cNvSpPr>
            <a:spLocks noGrp="1"/>
          </p:cNvSpPr>
          <p:nvPr>
            <p:ph type="body" sz="quarter" idx="10"/>
          </p:nvPr>
        </p:nvSpPr>
        <p:spPr>
          <a:prstGeom prst="rect">
            <a:avLst/>
          </a:prstGeom>
        </p:spPr>
        <p:txBody>
          <a:bodyPr>
            <a:noAutofit/>
          </a:bodyPr>
          <a:lstStyle/>
          <a:p>
            <a:pPr>
              <a:lnSpc>
                <a:spcPct val="150000"/>
              </a:lnSpc>
              <a:buFont typeface="Wingdings" panose="05000000000000000000" pitchFamily="2" charset="2"/>
              <a:buChar char="p"/>
            </a:pPr>
            <a:r>
              <a:rPr lang="zh-CN" altLang="en-US" sz="2400" dirty="0"/>
              <a:t>   静态链接库（简称LIB）与动态链接库（简称DLL）都是共享代码的方式</a:t>
            </a:r>
            <a:endParaRPr lang="en-US" altLang="zh-CN" sz="2400" dirty="0"/>
          </a:p>
          <a:p>
            <a:pPr>
              <a:lnSpc>
                <a:spcPct val="150000"/>
              </a:lnSpc>
              <a:buFont typeface="Wingdings" panose="05000000000000000000" pitchFamily="2" charset="2"/>
              <a:buChar char="p"/>
            </a:pPr>
            <a:r>
              <a:rPr lang="zh-CN" altLang="en-US" sz="2400" dirty="0"/>
              <a:t>   如果使用静态链接库（也称静态库），.LIB文件中的指令都会被直接包含到最终生成的.EXE文件中</a:t>
            </a:r>
            <a:endParaRPr lang="en-US" altLang="zh-CN" sz="2400" dirty="0"/>
          </a:p>
          <a:p>
            <a:pPr>
              <a:lnSpc>
                <a:spcPct val="150000"/>
              </a:lnSpc>
              <a:buFont typeface="Wingdings" panose="05000000000000000000" pitchFamily="2" charset="2"/>
              <a:buChar char="p"/>
            </a:pPr>
            <a:r>
              <a:rPr lang="zh-CN" altLang="en-US" sz="2400" dirty="0"/>
              <a:t>   若是使用.DLL文件，该.DLL文件中的代码不必被包含在最终的.EXE文件中，.EXE文件执行时可以“动态”地载入和卸载与.EXE文件独立的.DLL文件</a:t>
            </a:r>
          </a:p>
          <a:p>
            <a:pPr>
              <a:buFont typeface="Wingdings" panose="05000000000000000000" pitchFamily="2" charset="2"/>
              <a:buChar char="p"/>
            </a:pPr>
            <a:endParaRPr lang="zh-CN" altLang="zh-CN" sz="2400" dirty="0"/>
          </a:p>
        </p:txBody>
      </p:sp>
    </p:spTree>
    <p:extLst>
      <p:ext uri="{BB962C8B-B14F-4D97-AF65-F5344CB8AC3E}">
        <p14:creationId xmlns:p14="http://schemas.microsoft.com/office/powerpoint/2010/main" val="186933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动态链接方式</a:t>
            </a:r>
          </a:p>
        </p:txBody>
      </p:sp>
      <p:sp>
        <p:nvSpPr>
          <p:cNvPr id="2" name="内容占位符 1"/>
          <p:cNvSpPr>
            <a:spLocks noGrp="1"/>
          </p:cNvSpPr>
          <p:nvPr>
            <p:ph type="body" sz="quarter" idx="10"/>
          </p:nvPr>
        </p:nvSpPr>
        <p:spPr>
          <a:prstGeom prst="rect">
            <a:avLst/>
          </a:prstGeom>
        </p:spPr>
        <p:txBody>
          <a:bodyPr>
            <a:noAutofit/>
          </a:bodyPr>
          <a:lstStyle/>
          <a:p>
            <a:pPr marL="0">
              <a:lnSpc>
                <a:spcPct val="150000"/>
              </a:lnSpc>
              <a:buNone/>
            </a:pPr>
            <a:r>
              <a:rPr lang="zh-CN" altLang="en-US" sz="2400" dirty="0"/>
              <a:t>链接一个DLL有两种方式：</a:t>
            </a:r>
          </a:p>
          <a:p>
            <a:pPr marL="0">
              <a:lnSpc>
                <a:spcPct val="150000"/>
              </a:lnSpc>
              <a:buNone/>
            </a:pPr>
            <a:r>
              <a:rPr lang="zh-CN" altLang="en-US" sz="2400" dirty="0"/>
              <a:t> </a:t>
            </a:r>
            <a:r>
              <a:rPr lang="en-US" altLang="zh-CN" sz="2400" dirty="0"/>
              <a:t>1</a:t>
            </a:r>
            <a:r>
              <a:rPr lang="zh-CN" altLang="en-US" sz="2400" dirty="0"/>
              <a:t>、载入时动态链接（Load-Time Dynamic Linking）</a:t>
            </a:r>
          </a:p>
          <a:p>
            <a:pPr marL="0">
              <a:lnSpc>
                <a:spcPct val="150000"/>
              </a:lnSpc>
              <a:buNone/>
            </a:pPr>
            <a:r>
              <a:rPr lang="zh-CN" altLang="en-US" sz="2400" dirty="0"/>
              <a:t> </a:t>
            </a:r>
            <a:r>
              <a:rPr lang="en-US" altLang="zh-CN" sz="2400" dirty="0"/>
              <a:t>2</a:t>
            </a:r>
            <a:r>
              <a:rPr lang="zh-CN" altLang="en-US" sz="2400" dirty="0"/>
              <a:t>、运行时动态链接（Run-Time Dynamic Linking）</a:t>
            </a:r>
          </a:p>
        </p:txBody>
      </p:sp>
    </p:spTree>
    <p:extLst>
      <p:ext uri="{BB962C8B-B14F-4D97-AF65-F5344CB8AC3E}">
        <p14:creationId xmlns:p14="http://schemas.microsoft.com/office/powerpoint/2010/main" val="2979254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载入时动态链接</a:t>
            </a:r>
          </a:p>
        </p:txBody>
      </p:sp>
      <p:sp>
        <p:nvSpPr>
          <p:cNvPr id="2" name="内容占位符 1"/>
          <p:cNvSpPr>
            <a:spLocks noGrp="1"/>
          </p:cNvSpPr>
          <p:nvPr>
            <p:ph type="body" sz="quarter" idx="10"/>
          </p:nvPr>
        </p:nvSpPr>
        <p:spPr>
          <a:prstGeom prst="rect">
            <a:avLst/>
          </a:prstGeom>
        </p:spPr>
        <p:txBody>
          <a:bodyPr>
            <a:noAutofit/>
          </a:bodyPr>
          <a:lstStyle/>
          <a:p>
            <a:pPr marL="0">
              <a:lnSpc>
                <a:spcPct val="150000"/>
              </a:lnSpc>
              <a:buNone/>
            </a:pPr>
            <a:r>
              <a:rPr lang="zh-CN" altLang="en-US" sz="2400" dirty="0"/>
              <a:t>使用载入时动态链接，调用模块可以像调用本模块中的函数一样直接使用导出函数名调用DLL中的函数。这需要在链接时将函数所在DLL的</a:t>
            </a:r>
            <a:r>
              <a:rPr lang="zh-CN" altLang="en-US" sz="2400" dirty="0">
                <a:solidFill>
                  <a:srgbClr val="C00000"/>
                </a:solidFill>
              </a:rPr>
              <a:t>导入库</a:t>
            </a:r>
            <a:r>
              <a:rPr lang="en-US" altLang="zh-CN" sz="2400" dirty="0">
                <a:solidFill>
                  <a:srgbClr val="C00000"/>
                </a:solidFill>
              </a:rPr>
              <a:t>(Import Library)</a:t>
            </a:r>
            <a:r>
              <a:rPr lang="zh-CN" altLang="en-US" sz="2400" dirty="0"/>
              <a:t>链接到可执行文件中，导入库向系统提供了载入DLL时所需的信息及用于定位DLL函数的地址符号。（相当于注册，当作API函数来使用，其实API函数就存放在系统DLL当中</a:t>
            </a:r>
            <a:r>
              <a:rPr lang="zh-CN" altLang="en-US" sz="2400" dirty="0">
                <a:sym typeface="+mn-ea"/>
              </a:rPr>
              <a:t>）</a:t>
            </a:r>
            <a:endParaRPr lang="zh-CN" altLang="en-US" sz="2400" dirty="0"/>
          </a:p>
        </p:txBody>
      </p:sp>
    </p:spTree>
    <p:extLst>
      <p:ext uri="{BB962C8B-B14F-4D97-AF65-F5344CB8AC3E}">
        <p14:creationId xmlns:p14="http://schemas.microsoft.com/office/powerpoint/2010/main" val="1682456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运行时动态链接</a:t>
            </a:r>
          </a:p>
        </p:txBody>
      </p:sp>
      <p:sp>
        <p:nvSpPr>
          <p:cNvPr id="2" name="内容占位符 1"/>
          <p:cNvSpPr>
            <a:spLocks noGrp="1"/>
          </p:cNvSpPr>
          <p:nvPr>
            <p:ph type="body" sz="quarter" idx="10"/>
          </p:nvPr>
        </p:nvSpPr>
        <p:spPr>
          <a:prstGeom prst="rect">
            <a:avLst/>
          </a:prstGeom>
        </p:spPr>
        <p:txBody>
          <a:bodyPr>
            <a:noAutofit/>
          </a:bodyPr>
          <a:lstStyle/>
          <a:p>
            <a:pPr marL="0" indent="0">
              <a:lnSpc>
                <a:spcPct val="150000"/>
              </a:lnSpc>
              <a:buNone/>
            </a:pPr>
            <a:r>
              <a:rPr lang="zh-CN" altLang="en-US" sz="2400" dirty="0"/>
              <a:t>使用运行时动态链接，运行时可以通过LoadLibrary或LoadLibraryEx函数载入DLL。DLL载入后，模块可以通过调用GetProcAddress获取DLL函数的入口地址，然后就可以通过返回的函数指针调用DLL中的函数了。如此即可</a:t>
            </a:r>
            <a:r>
              <a:rPr lang="zh-CN" altLang="en-US" sz="2400" dirty="0">
                <a:solidFill>
                  <a:srgbClr val="C00000"/>
                </a:solidFill>
              </a:rPr>
              <a:t>避免导入库</a:t>
            </a:r>
            <a:r>
              <a:rPr lang="zh-CN" altLang="en-US" sz="2400" dirty="0"/>
              <a:t>文件。</a:t>
            </a:r>
          </a:p>
        </p:txBody>
      </p:sp>
    </p:spTree>
    <p:extLst>
      <p:ext uri="{BB962C8B-B14F-4D97-AF65-F5344CB8AC3E}">
        <p14:creationId xmlns:p14="http://schemas.microsoft.com/office/powerpoint/2010/main" val="521103802"/>
      </p:ext>
    </p:extLst>
  </p:cSld>
  <p:clrMapOvr>
    <a:masterClrMapping/>
  </p:clrMapOvr>
</p:sld>
</file>

<file path=ppt/theme/theme1.xml><?xml version="1.0" encoding="utf-8"?>
<a:theme xmlns:a="http://schemas.openxmlformats.org/drawingml/2006/main" name="自定义设计方案">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imple">
  <a:themeElements>
    <a:clrScheme name="黄橙色">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lgn="l">
          <a:defRPr sz="1800" b="0" dirty="0"/>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7831</TotalTime>
  <Words>4799</Words>
  <Application>Microsoft Office PowerPoint</Application>
  <PresentationFormat>宽屏</PresentationFormat>
  <Paragraphs>588</Paragraphs>
  <Slides>53</Slides>
  <Notes>21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53</vt:i4>
      </vt:variant>
    </vt:vector>
  </HeadingPairs>
  <TitlesOfParts>
    <vt:vector size="67" baseType="lpstr">
      <vt:lpstr>宋体</vt:lpstr>
      <vt:lpstr>微软雅黑</vt:lpstr>
      <vt:lpstr>新宋体</vt:lpstr>
      <vt:lpstr>Arial</vt:lpstr>
      <vt:lpstr>Arial Black</vt:lpstr>
      <vt:lpstr>Calibri</vt:lpstr>
      <vt:lpstr>Calibri Light</vt:lpstr>
      <vt:lpstr>Consolas</vt:lpstr>
      <vt:lpstr>Segoe UI</vt:lpstr>
      <vt:lpstr>Times New Roman</vt:lpstr>
      <vt:lpstr>Wingdings</vt:lpstr>
      <vt:lpstr>Wingdings 3</vt:lpstr>
      <vt:lpstr>自定义设计方案</vt:lpstr>
      <vt:lpstr>1_simple</vt:lpstr>
      <vt:lpstr>PowerPoint 演示文稿</vt:lpstr>
      <vt:lpstr>PowerPoint 演示文稿</vt:lpstr>
      <vt:lpstr>内容提要</vt:lpstr>
      <vt:lpstr>分别编译与链接</vt:lpstr>
      <vt:lpstr>链接方式</vt:lpstr>
      <vt:lpstr>PowerPoint 演示文稿</vt:lpstr>
      <vt:lpstr>动态链接方式</vt:lpstr>
      <vt:lpstr>载入时动态链接</vt:lpstr>
      <vt:lpstr>运行时动态链接</vt:lpstr>
      <vt:lpstr>静态链接与动态链接二者优点及不足</vt:lpstr>
      <vt:lpstr>静态链接与动态链接二者优点及不足</vt:lpstr>
      <vt:lpstr>PowerPoint 演示文稿</vt:lpstr>
      <vt:lpstr>Creating a Process</vt:lpstr>
      <vt:lpstr>C# 托管程序集</vt:lpstr>
      <vt:lpstr>内容提要</vt:lpstr>
      <vt:lpstr>什么是DLL地狱？</vt:lpstr>
      <vt:lpstr>PowerPoint 演示文稿</vt:lpstr>
      <vt:lpstr>PowerPoint 演示文稿</vt:lpstr>
      <vt:lpstr>示例：有效管理动态链接库是大型软件项目的工作目标之一</vt:lpstr>
      <vt:lpstr>内容提要</vt:lpstr>
      <vt:lpstr>基本原理</vt:lpstr>
      <vt:lpstr>Windows中主要的dll</vt:lpstr>
      <vt:lpstr>C#的函数参数(3种)：</vt:lpstr>
      <vt:lpstr>函数参数out方式</vt:lpstr>
      <vt:lpstr>dll 的引用计数</vt:lpstr>
      <vt:lpstr>windows的虚地址映射</vt:lpstr>
      <vt:lpstr>DLL文件的定位</vt:lpstr>
      <vt:lpstr>内容提要</vt:lpstr>
      <vt:lpstr>托管与非托管</vt:lpstr>
      <vt:lpstr>托管与非托管区别</vt:lpstr>
      <vt:lpstr>调用托管的动态链接库</vt:lpstr>
      <vt:lpstr>调用托管的动态链接库</vt:lpstr>
      <vt:lpstr>反射</vt:lpstr>
      <vt:lpstr>反射的用途</vt:lpstr>
      <vt:lpstr>反射的用途</vt:lpstr>
      <vt:lpstr>反射的用途</vt:lpstr>
      <vt:lpstr>调用非托管的动态链接库</vt:lpstr>
      <vt:lpstr>DllImport属性</vt:lpstr>
      <vt:lpstr>DllImport函数wrapper</vt:lpstr>
      <vt:lpstr>PowerPoint 演示文稿</vt:lpstr>
      <vt:lpstr>PowerPoint 演示文稿</vt:lpstr>
      <vt:lpstr>PowerPoint 演示文稿</vt:lpstr>
      <vt:lpstr>内容提要</vt:lpstr>
      <vt:lpstr>调用非托管的动态链接库</vt:lpstr>
      <vt:lpstr>PowerPoint 演示文稿</vt:lpstr>
      <vt:lpstr>PowerPoint 演示文稿</vt:lpstr>
      <vt:lpstr>PowerPoint 演示文稿</vt:lpstr>
      <vt:lpstr>编译生成dll文件</vt:lpstr>
      <vt:lpstr>PowerPoint 演示文稿</vt:lpstr>
      <vt:lpstr>C# 项目中定义DllImport</vt:lpstr>
      <vt:lpstr>C#项目中调试c++项目</vt:lpstr>
      <vt:lpstr>THANK YOU !</vt:lpstr>
      <vt:lpstr>上机练习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363</cp:revision>
  <dcterms:created xsi:type="dcterms:W3CDTF">2014-12-05T07:09:50Z</dcterms:created>
  <dcterms:modified xsi:type="dcterms:W3CDTF">2023-11-16T07:29:48Z</dcterms:modified>
</cp:coreProperties>
</file>