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76" r:id="rId7"/>
    <p:sldId id="260" r:id="rId8"/>
    <p:sldId id="282" r:id="rId9"/>
    <p:sldId id="261" r:id="rId10"/>
    <p:sldId id="283" r:id="rId11"/>
    <p:sldId id="274" r:id="rId12"/>
    <p:sldId id="266" r:id="rId13"/>
    <p:sldId id="267" r:id="rId14"/>
    <p:sldId id="278" r:id="rId15"/>
    <p:sldId id="275" r:id="rId16"/>
    <p:sldId id="272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7280" autoAdjust="0"/>
  </p:normalViewPr>
  <p:slideViewPr>
    <p:cSldViewPr snapToGrid="0" showGuides="1">
      <p:cViewPr varScale="1">
        <p:scale>
          <a:sx n="146" d="100"/>
          <a:sy n="146" d="100"/>
        </p:scale>
        <p:origin x="300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08-4314-AD3A-32AA85849F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Attendancy</c:v>
                </c:pt>
                <c:pt idx="1">
                  <c:v>Labs</c:v>
                </c:pt>
                <c:pt idx="2">
                  <c:v>Final exam</c:v>
                </c:pt>
                <c:pt idx="3">
                  <c:v>Homework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60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/>
            <a:t>Email: 		</a:t>
          </a:r>
          <a:r>
            <a:rPr lang="en-US" altLang="zh-CN" sz="1800" dirty="0" err="1"/>
            <a:t>jichengwhu</a:t>
          </a:r>
          <a:r>
            <a:rPr lang="en-US" altLang="zh-CN" sz="1800" dirty="0"/>
            <a:t>          163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/>
            <a:t>Office phone: 	+86 - 027- 6877- 6033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/>
            <a:t>Office hours:        8:00 – 17:00, weekday.  Room E315, E-wing, Building of CS, Campus One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/>
            <a:t>Course web page</a:t>
          </a:r>
        </a:p>
        <a:p>
          <a:r>
            <a:rPr lang="en-US" altLang="zh-CN" sz="1800" dirty="0"/>
            <a:t>https://gitee.com/principlewindows/win-principle-2023</a:t>
          </a:r>
          <a:endParaRPr lang="en-US" altLang="zh-CN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 / </a:t>
          </a:r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FFmpegInterop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/>
            <a:t>Web &amp; Software Tools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/>
            <a:t>Class web site:</a:t>
          </a:r>
        </a:p>
        <a:p>
          <a:r>
            <a:rPr lang="en-US" altLang="zh-CN" dirty="0"/>
            <a:t>gitee.com/</a:t>
          </a:r>
          <a:r>
            <a:rPr lang="en-US" altLang="zh-CN" dirty="0" err="1"/>
            <a:t>wuhanuniversity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/>
            <a:t>QQ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altLang="zh-CN" dirty="0"/>
            <a:t>WeChat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/>
            <a:t>Labs, Study Groups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/>
            <a:t>Labs: </a:t>
          </a:r>
          <a:r>
            <a:rPr lang="en-US" altLang="zh-CN" dirty="0"/>
            <a:t>VS 2022 + </a:t>
          </a:r>
          <a:r>
            <a:rPr lang="en-US" altLang="zh-CN" dirty="0" err="1"/>
            <a:t>github</a:t>
          </a:r>
          <a:r>
            <a:rPr lang="en-US" altLang="zh-CN" dirty="0"/>
            <a:t>/</a:t>
          </a:r>
          <a:r>
            <a:rPr lang="en-US" altLang="zh-CN" dirty="0" err="1"/>
            <a:t>gitee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/>
            <a:t>Study groups: big plus!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PWA 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en-US" sz="1000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/>
            <a:t>Collaboration tool: </a:t>
          </a:r>
          <a:r>
            <a:rPr lang="en-US" altLang="zh-CN" dirty="0"/>
            <a:t>git</a:t>
          </a:r>
        </a:p>
        <a:p>
          <a:r>
            <a:rPr lang="en-US" altLang="zh-CN" dirty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365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		</a:t>
          </a:r>
          <a:r>
            <a:rPr lang="en-US" altLang="zh-CN" sz="1800" kern="1200" dirty="0" err="1"/>
            <a:t>jichengwhu</a:t>
          </a:r>
          <a:r>
            <a:rPr lang="en-US" altLang="zh-CN" sz="1800" kern="1200" dirty="0"/>
            <a:t>          163 . com</a:t>
          </a:r>
          <a:endParaRPr lang="en-US" sz="1800" kern="1200" dirty="0"/>
        </a:p>
      </dsp:txBody>
      <dsp:txXfrm>
        <a:off x="53002" y="89538"/>
        <a:ext cx="10159356" cy="979756"/>
      </dsp:txXfrm>
    </dsp:sp>
    <dsp:sp modelId="{8526D67D-A735-4302-927E-CA2CC6E43D15}">
      <dsp:nvSpPr>
        <dsp:cNvPr id="0" name=""/>
        <dsp:cNvSpPr/>
      </dsp:nvSpPr>
      <dsp:spPr>
        <a:xfrm>
          <a:off x="0" y="12893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phone: 	+86 - 027- 6877- 6033</a:t>
          </a:r>
        </a:p>
      </dsp:txBody>
      <dsp:txXfrm>
        <a:off x="53002" y="1342338"/>
        <a:ext cx="10159356" cy="979756"/>
      </dsp:txXfrm>
    </dsp:sp>
    <dsp:sp modelId="{886D9543-50EC-4996-9720-64033B780A61}">
      <dsp:nvSpPr>
        <dsp:cNvPr id="0" name=""/>
        <dsp:cNvSpPr/>
      </dsp:nvSpPr>
      <dsp:spPr>
        <a:xfrm>
          <a:off x="0" y="25421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hours:        8:00 – 17:00, weekday.  Room E315, E-wing, Building of CS, Campus One</a:t>
          </a:r>
        </a:p>
      </dsp:txBody>
      <dsp:txXfrm>
        <a:off x="53002" y="2595138"/>
        <a:ext cx="10159356" cy="979756"/>
      </dsp:txXfrm>
    </dsp:sp>
    <dsp:sp modelId="{0F86766C-E990-4B54-B69D-4F433D40EB1C}">
      <dsp:nvSpPr>
        <dsp:cNvPr id="0" name=""/>
        <dsp:cNvSpPr/>
      </dsp:nvSpPr>
      <dsp:spPr>
        <a:xfrm>
          <a:off x="0" y="37949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web page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https://gitee.com/principlewindows/win-principle-2023</a:t>
          </a:r>
          <a:endParaRPr lang="en-US" altLang="zh-CN" sz="1600" kern="1200" dirty="0"/>
        </a:p>
      </dsp:txBody>
      <dsp:txXfrm>
        <a:off x="53002" y="3847938"/>
        <a:ext cx="1015935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 / </a:t>
          </a: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FFmpegInterop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Web &amp; Software Tools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web site: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gitee.com/</a:t>
          </a:r>
          <a:r>
            <a:rPr lang="en-US" altLang="zh-CN" sz="1400" kern="1200" dirty="0" err="1"/>
            <a:t>wuhanuniversity</a:t>
          </a:r>
          <a:endParaRPr lang="en-US" sz="14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Collaboration tool: </a:t>
          </a:r>
          <a:r>
            <a:rPr lang="en-US" altLang="zh-CN" sz="1400" kern="1200" dirty="0"/>
            <a:t>git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Management tool: project</a:t>
          </a:r>
          <a:endParaRPr lang="en-US" sz="14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Social Media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QQ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WeChat</a:t>
          </a:r>
          <a:endParaRPr lang="en-US" sz="14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PWA 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en-US" sz="10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Labs, Study Groups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Labs: </a:t>
          </a:r>
          <a:r>
            <a:rPr lang="en-US" altLang="zh-CN" sz="1400" kern="1200" dirty="0"/>
            <a:t>VS 2022 + </a:t>
          </a:r>
          <a:r>
            <a:rPr lang="en-US" altLang="zh-CN" sz="1400" kern="1200" dirty="0" err="1"/>
            <a:t>github</a:t>
          </a:r>
          <a:r>
            <a:rPr lang="en-US" altLang="zh-CN" sz="1400" kern="1200" dirty="0"/>
            <a:t>/</a:t>
          </a:r>
          <a:r>
            <a:rPr lang="en-US" altLang="zh-CN" sz="1400" kern="1200" dirty="0" err="1"/>
            <a:t>gitee</a:t>
          </a:r>
          <a:endParaRPr lang="en-US" sz="14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Study groups: big plus!</a:t>
          </a:r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http://www.icl.utk.edu/</a:t>
            </a:r>
          </a:p>
          <a:p>
            <a:r>
              <a:rPr lang="en-US" altLang="zh-CN" dirty="0"/>
              <a:t>http://icl.cs.utk.edu/lapack-forum/</a:t>
            </a:r>
          </a:p>
          <a:p>
            <a:r>
              <a:rPr lang="en-US" altLang="zh-CN" dirty="0"/>
              <a:t>Jack </a:t>
            </a:r>
            <a:r>
              <a:rPr lang="en-US" altLang="zh-CN" dirty="0" err="1"/>
              <a:t>Dongarra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130"/>
            <a:ext cx="10073026" cy="336325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PRINCIPLE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OF WINDOWS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AND ITS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830544"/>
            <a:ext cx="9634965" cy="1555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Professor:  Jicheng hu</a:t>
            </a:r>
          </a:p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number: (2022-2023-1)-3350520011035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C:\teaching\stanford\download.jpgdownload">
            <a:extLst>
              <a:ext uri="{FF2B5EF4-FFF2-40B4-BE49-F238E27FC236}">
                <a16:creationId xmlns:a16="http://schemas.microsoft.com/office/drawing/2014/main" id="{342E3B5F-B207-4507-BC72-B3B2729D2F2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465537" y="1570742"/>
            <a:ext cx="2787424" cy="148263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150313"/>
              </p:ext>
            </p:extLst>
          </p:nvPr>
        </p:nvGraphicFramePr>
        <p:xfrm>
          <a:off x="441910" y="1269249"/>
          <a:ext cx="11308179" cy="5114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93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Assignment/Project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操作系统概述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gitee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VS,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平台下软件开发基础概念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程序进程与进程间通信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提高与实操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线程间通信与同步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通信机制、同步，多线程编程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文件系统管理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实战进阶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651879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8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动态链接库的创建与使用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C#/C++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C++/C#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587901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技术进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86099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10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COM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1847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窗体原理与消息处理机制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消息、事件、回调函数，补充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83652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12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复习课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337913"/>
                  </a:ext>
                </a:extLst>
              </a:tr>
            </a:tbl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7694522" cy="4195763"/>
          </a:xfrm>
        </p:spPr>
        <p:txBody>
          <a:bodyPr/>
          <a:lstStyle/>
          <a:p>
            <a:r>
              <a:rPr lang="en-US" dirty="0"/>
              <a:t>Attendance and interaction 10%</a:t>
            </a:r>
          </a:p>
          <a:p>
            <a:pPr lvl="1"/>
            <a:r>
              <a:rPr lang="en-US" dirty="0"/>
              <a:t>git pull request</a:t>
            </a:r>
            <a:r>
              <a:rPr lang="en-US" altLang="zh-CN" dirty="0"/>
              <a:t> , deadline: week 10</a:t>
            </a:r>
            <a:endParaRPr lang="en-US" dirty="0"/>
          </a:p>
          <a:p>
            <a:pPr lvl="1"/>
            <a:r>
              <a:rPr lang="en-US" dirty="0"/>
              <a:t>https://blog.csdn.net/weixin_39744316/article/details/111378386</a:t>
            </a:r>
          </a:p>
          <a:p>
            <a:r>
              <a:rPr lang="en-US" dirty="0"/>
              <a:t>Labs 20%</a:t>
            </a:r>
          </a:p>
          <a:p>
            <a:pPr lvl="1"/>
            <a:r>
              <a:rPr lang="en-US" dirty="0"/>
              <a:t>Hand-in: lab report, deadline: week 11</a:t>
            </a:r>
          </a:p>
          <a:p>
            <a:r>
              <a:rPr lang="en-US" dirty="0"/>
              <a:t>Homework 10%</a:t>
            </a:r>
          </a:p>
          <a:p>
            <a:pPr lvl="1"/>
            <a:r>
              <a:rPr lang="en-US" dirty="0"/>
              <a:t>git pull request , deadline: week 10</a:t>
            </a:r>
          </a:p>
          <a:p>
            <a:r>
              <a:rPr lang="en-US" dirty="0"/>
              <a:t>Final Exam 60%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6501565"/>
              </p:ext>
            </p:extLst>
          </p:nvPr>
        </p:nvGraphicFramePr>
        <p:xfrm>
          <a:off x="7852940" y="2460761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32245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5312" y="1356400"/>
            <a:ext cx="2325567" cy="244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B63A3-1938-4E96-BDC4-BD30C1FCA07E}"/>
              </a:ext>
            </a:extLst>
          </p:cNvPr>
          <p:cNvSpPr txBox="1"/>
          <p:nvPr/>
        </p:nvSpPr>
        <p:spPr>
          <a:xfrm>
            <a:off x="2828109" y="5270863"/>
            <a:ext cx="4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选课代表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课代表成为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课程仓库管理员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4F132D-EC3E-4A2D-AD9F-485F5AFB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5198"/>
            <a:ext cx="8825658" cy="860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Basic Ground Rules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017202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23" y="1807804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D72931-6733-4351-8804-0F427644EC82}"/>
              </a:ext>
            </a:extLst>
          </p:cNvPr>
          <p:cNvSpPr/>
          <p:nvPr/>
        </p:nvSpPr>
        <p:spPr>
          <a:xfrm>
            <a:off x="2513055" y="5956822"/>
            <a:ext cx="8543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https://stackoverflow.com/questions/871/why-is-git-better-than-subversion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008585" cy="419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course summary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"Windows Principle and Its Applications" is a course of developing general purpose programming skill on Windows platform, via different programming languages that supports various computer programming models such as object-oriented programming and generic programming. Its main purpose is to make writing good programs easier and more pleasant for the Windows platform programmer.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By learning this course, you will be training with up-to-date technology, including, fluent design,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winUI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etc., to create stunning modern windows applications, using a suite of collaborative tools. These learning opportunities can help you get started quickly — from exploration to deep training.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2056092"/>
            <a:ext cx="6537507" cy="42002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Lecture </a:t>
            </a:r>
            <a:r>
              <a:rPr lang="en-US" dirty="0"/>
              <a:t>Location: </a:t>
            </a:r>
            <a:r>
              <a:rPr lang="en-US" altLang="zh-CN" dirty="0"/>
              <a:t>Room 425, Building One, </a:t>
            </a:r>
            <a:r>
              <a:rPr lang="en-US" dirty="0"/>
              <a:t>Campus 3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Lectures: </a:t>
            </a:r>
            <a:r>
              <a:rPr lang="en-US" altLang="zh-CN" dirty="0"/>
              <a:t>Friday 8-9, Week 1 – 12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Labs: </a:t>
            </a:r>
            <a:r>
              <a:rPr lang="en-US" altLang="zh-CN" dirty="0"/>
              <a:t>Saturday afternoon, Week 5, 8 and 11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B-Wing room B-303, Building of CS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Prerequisites: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C# / C++ / Python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</a:pPr>
            <a:r>
              <a:rPr lang="en-US" altLang="zh-CN" dirty="0"/>
              <a:t>Data structure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Credits: 2.0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CCF187-9475-47B4-8680-E798AB011D63}"/>
              </a:ext>
            </a:extLst>
          </p:cNvPr>
          <p:cNvSpPr/>
          <p:nvPr/>
        </p:nvSpPr>
        <p:spPr>
          <a:xfrm>
            <a:off x="7850733" y="4677957"/>
            <a:ext cx="44002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个人认为顶级研发者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C/C++/Python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混合编程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BLAS https://icl.utk.edu/svn/lapack-dev/lapack/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386352" y="6805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92" y="61717"/>
            <a:ext cx="4643253" cy="65005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D99310-791C-4E9F-BF69-9BB1149A4A8B}"/>
              </a:ext>
            </a:extLst>
          </p:cNvPr>
          <p:cNvSpPr/>
          <p:nvPr/>
        </p:nvSpPr>
        <p:spPr>
          <a:xfrm>
            <a:off x="351039" y="4799223"/>
            <a:ext cx="81067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https://docs.microsoft.com/en-us/windows/apps/</a:t>
            </a:r>
          </a:p>
          <a:p>
            <a:r>
              <a:rPr lang="en-US" altLang="zh-CN" dirty="0"/>
              <a:t>https://docs.microsoft.com/en-us/learn/</a:t>
            </a:r>
          </a:p>
          <a:p>
            <a:r>
              <a:rPr lang="en-US" altLang="zh-CN" dirty="0"/>
              <a:t>https://docs.microsoft.com/en-us/windows/win32/midl/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https://docs.microsoft.com/en-us/windows/apps/</a:t>
            </a:r>
            <a:r>
              <a:rPr lang="en-US" altLang="zh-CN" dirty="0">
                <a:solidFill>
                  <a:srgbClr val="FF0000"/>
                </a:solidFill>
              </a:rPr>
              <a:t>fluent-design-system</a:t>
            </a:r>
          </a:p>
          <a:p>
            <a:r>
              <a:rPr lang="en-US" altLang="zh-CN" dirty="0"/>
              <a:t>https://docs.microsoft.com/en-us/windows/uwp/design/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149733"/>
              </p:ext>
            </p:extLst>
          </p:nvPr>
        </p:nvGraphicFramePr>
        <p:xfrm>
          <a:off x="973670" y="2323569"/>
          <a:ext cx="10100733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Results/Outcome</a:t>
                      </a:r>
                      <a:r>
                        <a:rPr lang="en-US" baseline="0" dirty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Skills Developed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编程实战能力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熟练综合使用各种工具、语言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 skills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程序并发、同步等概念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熟练的多线程编程技巧</a:t>
                      </a:r>
                      <a:endParaRPr lang="en-US" altLang="zh-CN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线程管理、关键资源管理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平台中不同应用程序类型的基本开发技术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MVVM,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AppSDK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fluent, ……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WinUI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C++/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WinUI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培养大型软件工程项目的规划、项目管理与开发能力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GitHub, installer,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DevOps, CI/CD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how to … when to …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全栈开发能力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impossible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前台、中台、后台技术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9052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7105" y="1203785"/>
            <a:ext cx="743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It's irresponsible for educators to teach people a new tool without also teaching them when it's appropriate to use each of them</a:t>
            </a:r>
          </a:p>
          <a:p>
            <a:r>
              <a:rPr lang="en-US" altLang="zh-CN" sz="1200" dirty="0">
                <a:solidFill>
                  <a:srgbClr val="FFFF00"/>
                </a:solidFill>
              </a:rPr>
              <a:t>https://www.gamedev.net/blogs/entry/2265481-oop-is-dead-long-live-oop/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5273" y="6194540"/>
            <a:ext cx="743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不是神课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仅入门引路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修行靠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成大神靠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103120"/>
            <a:ext cx="7219757" cy="3722914"/>
          </a:xfrm>
        </p:spPr>
        <p:txBody>
          <a:bodyPr>
            <a:normAutofit fontScale="47500" lnSpcReduction="20000"/>
          </a:bodyPr>
          <a:lstStyle/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MVVM, commanding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 App SDK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编程技术：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RAII, zero-copy, ……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底层事件机制与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回调函数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服务程序开发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应用程序打包与部署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/>
              <a:t> DNS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活动目录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(AD)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与轻量级目录访问协议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(LDAP)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04973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Coding, coding, n coding, …</a:t>
            </a:r>
            <a:endParaRPr lang="en-US" dirty="0"/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altLang="zh-CN" dirty="0"/>
              <a:t>Online interaction: </a:t>
            </a:r>
            <a:r>
              <a:rPr lang="en-US" altLang="zh-CN" dirty="0" err="1"/>
              <a:t>github</a:t>
            </a:r>
            <a:r>
              <a:rPr lang="en-US" altLang="zh-CN" dirty="0"/>
              <a:t> n </a:t>
            </a:r>
            <a:r>
              <a:rPr lang="en-US" altLang="zh-CN" dirty="0" err="1"/>
              <a:t>gitee</a:t>
            </a:r>
            <a:endParaRPr lang="en-US" dirty="0"/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Class discussion/Virtual discussions</a:t>
            </a:r>
          </a:p>
          <a:p>
            <a:pPr lvl="1"/>
            <a:r>
              <a:rPr lang="en-US" dirty="0"/>
              <a:t>Individual / group projects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972</Words>
  <Application>Microsoft Office PowerPoint</Application>
  <PresentationFormat>宽屏</PresentationFormat>
  <Paragraphs>173</Paragraphs>
  <Slides>13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华文楷体</vt:lpstr>
      <vt:lpstr>华文行楷</vt:lpstr>
      <vt:lpstr>宋体</vt:lpstr>
      <vt:lpstr>微软雅黑</vt:lpstr>
      <vt:lpstr>Arial</vt:lpstr>
      <vt:lpstr>Calibri</vt:lpstr>
      <vt:lpstr>Constantia</vt:lpstr>
      <vt:lpstr>Franklin Gothic Book</vt:lpstr>
      <vt:lpstr>Wingdings</vt:lpstr>
      <vt:lpstr>Wingdings 3</vt:lpstr>
      <vt:lpstr>Ion</vt:lpstr>
      <vt:lpstr>PRINCIPLE OF WINDOWS AND ITS APPLICATION</vt:lpstr>
      <vt:lpstr>Basic Ground Rules</vt:lpstr>
      <vt:lpstr>Instructor Contact Information</vt:lpstr>
      <vt:lpstr>Course Description</vt:lpstr>
      <vt:lpstr>教材</vt:lpstr>
      <vt:lpstr>Course Objectives</vt:lpstr>
      <vt:lpstr>重点补充的内容</vt:lpstr>
      <vt:lpstr>Required Materials</vt:lpstr>
      <vt:lpstr>Instructional Methods</vt:lpstr>
      <vt:lpstr>Schedule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2023-10-31T08:12:27Z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