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2" r:id="rId2"/>
  </p:sldMasterIdLst>
  <p:notesMasterIdLst>
    <p:notesMasterId r:id="rId56"/>
  </p:notesMasterIdLst>
  <p:sldIdLst>
    <p:sldId id="256" r:id="rId3"/>
    <p:sldId id="376" r:id="rId4"/>
    <p:sldId id="316" r:id="rId5"/>
    <p:sldId id="317" r:id="rId6"/>
    <p:sldId id="320" r:id="rId7"/>
    <p:sldId id="322" r:id="rId8"/>
    <p:sldId id="321" r:id="rId9"/>
    <p:sldId id="323" r:id="rId10"/>
    <p:sldId id="324" r:id="rId11"/>
    <p:sldId id="325" r:id="rId12"/>
    <p:sldId id="326" r:id="rId13"/>
    <p:sldId id="373" r:id="rId14"/>
    <p:sldId id="436" r:id="rId15"/>
    <p:sldId id="374" r:id="rId16"/>
    <p:sldId id="456" r:id="rId17"/>
    <p:sldId id="327" r:id="rId18"/>
    <p:sldId id="328" r:id="rId19"/>
    <p:sldId id="318" r:id="rId20"/>
    <p:sldId id="375" r:id="rId21"/>
    <p:sldId id="457" r:id="rId22"/>
    <p:sldId id="329" r:id="rId23"/>
    <p:sldId id="330" r:id="rId24"/>
    <p:sldId id="343" r:id="rId25"/>
    <p:sldId id="344" r:id="rId26"/>
    <p:sldId id="345" r:id="rId27"/>
    <p:sldId id="346" r:id="rId28"/>
    <p:sldId id="347" r:id="rId29"/>
    <p:sldId id="458" r:id="rId30"/>
    <p:sldId id="348" r:id="rId31"/>
    <p:sldId id="349" r:id="rId32"/>
    <p:sldId id="357" r:id="rId33"/>
    <p:sldId id="358" r:id="rId34"/>
    <p:sldId id="359" r:id="rId35"/>
    <p:sldId id="360" r:id="rId36"/>
    <p:sldId id="460" r:id="rId37"/>
    <p:sldId id="461" r:id="rId38"/>
    <p:sldId id="350" r:id="rId39"/>
    <p:sldId id="351" r:id="rId40"/>
    <p:sldId id="352" r:id="rId41"/>
    <p:sldId id="355" r:id="rId42"/>
    <p:sldId id="353" r:id="rId43"/>
    <p:sldId id="354" r:id="rId44"/>
    <p:sldId id="459" r:id="rId45"/>
    <p:sldId id="363" r:id="rId46"/>
    <p:sldId id="364" r:id="rId47"/>
    <p:sldId id="365" r:id="rId48"/>
    <p:sldId id="366" r:id="rId49"/>
    <p:sldId id="367" r:id="rId50"/>
    <p:sldId id="368" r:id="rId51"/>
    <p:sldId id="370" r:id="rId52"/>
    <p:sldId id="372" r:id="rId53"/>
    <p:sldId id="455" r:id="rId54"/>
    <p:sldId id="371" r:id="rId55"/>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31" autoAdjust="0"/>
    <p:restoredTop sz="84916" autoAdjust="0"/>
  </p:normalViewPr>
  <p:slideViewPr>
    <p:cSldViewPr snapToGrid="0">
      <p:cViewPr varScale="1">
        <p:scale>
          <a:sx n="142" d="100"/>
          <a:sy n="142" d="100"/>
        </p:scale>
        <p:origin x="3438" y="126"/>
      </p:cViewPr>
      <p:guideLst/>
    </p:cSldViewPr>
  </p:slideViewPr>
  <p:notesTextViewPr>
    <p:cViewPr>
      <p:scale>
        <a:sx n="125" d="100"/>
        <a:sy n="125" d="100"/>
      </p:scale>
      <p:origin x="0" y="0"/>
    </p:cViewPr>
  </p:notesText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6.1 </a:t>
          </a:r>
          <a:r>
            <a:rPr lang="zh-CN" altLang="en-US" sz="2800" dirty="0">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6.1 </a:t>
          </a:r>
          <a:r>
            <a:rPr lang="zh-CN" altLang="en-US" sz="2800" kern="1200" dirty="0">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6.4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dotnet/framework/interop/default-marshaling-behavior#default-marshaling-for-value-types"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551948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https://www.cnblogs.com/wangliu/p/3876672.html</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23</a:t>
            </a:fld>
            <a:endParaRPr lang="zh-CN" altLang="en-US"/>
          </a:p>
        </p:txBody>
      </p:sp>
    </p:spTree>
    <p:extLst>
      <p:ext uri="{BB962C8B-B14F-4D97-AF65-F5344CB8AC3E}">
        <p14:creationId xmlns:p14="http://schemas.microsoft.com/office/powerpoint/2010/main" val="2788496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25</a:t>
            </a:fld>
            <a:endParaRPr lang="zh-CN" altLang="en-US"/>
          </a:p>
        </p:txBody>
      </p:sp>
    </p:spTree>
    <p:extLst>
      <p:ext uri="{BB962C8B-B14F-4D97-AF65-F5344CB8AC3E}">
        <p14:creationId xmlns:p14="http://schemas.microsoft.com/office/powerpoint/2010/main" val="3621010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2663729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159064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packing/unpacking of parameters and return values across the COM apartments is called Marshalling(</a:t>
            </a:r>
            <a:r>
              <a:rPr lang="zh-CN" altLang="en-US" dirty="0"/>
              <a:t>封送</a:t>
            </a:r>
            <a:r>
              <a:rPr lang="en-US" altLang="zh-CN" dirty="0"/>
              <a:t>).</a:t>
            </a:r>
          </a:p>
          <a:p>
            <a:r>
              <a:rPr lang="en-US" altLang="zh-CN" dirty="0"/>
              <a:t>https://docs.microsoft.com/en-us/dotnet/framework/interop/consuming-unmanaged-dll-functions</a:t>
            </a:r>
          </a:p>
          <a:p>
            <a:r>
              <a:rPr lang="en-US" altLang="zh-CN" dirty="0"/>
              <a:t>platform invoke(</a:t>
            </a:r>
            <a:r>
              <a:rPr lang="zh-CN" altLang="en-US" dirty="0"/>
              <a:t>平台调用</a:t>
            </a:r>
            <a:r>
              <a:rPr lang="en-US" altLang="zh-CN" dirty="0"/>
              <a:t>):</a:t>
            </a:r>
          </a:p>
          <a:p>
            <a:r>
              <a:rPr lang="zh-CN" altLang="en-US" sz="1200" b="0" i="0" kern="1200" dirty="0">
                <a:solidFill>
                  <a:schemeClr val="tx1"/>
                </a:solidFill>
                <a:effectLst/>
                <a:latin typeface="+mn-lt"/>
                <a:ea typeface="+mn-ea"/>
                <a:cs typeface="+mn-cs"/>
              </a:rPr>
              <a:t>平台调用调用非托管函数时，将执行以下操作序列：</a:t>
            </a:r>
          </a:p>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定位包含函数的 </a:t>
            </a:r>
            <a:r>
              <a:rPr lang="en-US" altLang="zh-CN" sz="1200" b="0" i="0" kern="1200" dirty="0">
                <a:solidFill>
                  <a:schemeClr val="tx1"/>
                </a:solidFill>
                <a:effectLst/>
                <a:latin typeface="+mn-lt"/>
                <a:ea typeface="+mn-ea"/>
                <a:cs typeface="+mn-cs"/>
              </a:rPr>
              <a:t>DLL</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将 </a:t>
            </a:r>
            <a:r>
              <a:rPr lang="en-US" altLang="zh-CN" sz="1200" b="0" i="0" kern="1200" dirty="0">
                <a:solidFill>
                  <a:schemeClr val="tx1"/>
                </a:solidFill>
                <a:effectLst/>
                <a:latin typeface="+mn-lt"/>
                <a:ea typeface="+mn-ea"/>
                <a:cs typeface="+mn-cs"/>
              </a:rPr>
              <a:t>DLL </a:t>
            </a:r>
            <a:r>
              <a:rPr lang="zh-CN" altLang="en-US" sz="1200" b="0" i="0" kern="1200" dirty="0">
                <a:solidFill>
                  <a:schemeClr val="tx1"/>
                </a:solidFill>
                <a:effectLst/>
                <a:latin typeface="+mn-lt"/>
                <a:ea typeface="+mn-ea"/>
                <a:cs typeface="+mn-cs"/>
              </a:rPr>
              <a:t>加载到内存中。</a:t>
            </a:r>
          </a:p>
          <a:p>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在内存中定位函数的地址并将其参数推送到堆栈上，从而根据需要封送</a:t>
            </a:r>
            <a:r>
              <a:rPr lang="en-US" altLang="zh-CN" sz="1200" b="0" i="0" kern="1200" dirty="0">
                <a:solidFill>
                  <a:schemeClr val="tx1"/>
                </a:solidFill>
                <a:effectLst/>
                <a:latin typeface="+mn-lt"/>
                <a:ea typeface="+mn-ea"/>
                <a:cs typeface="+mn-cs"/>
              </a:rPr>
              <a:t>(marshaling)</a:t>
            </a:r>
            <a:r>
              <a:rPr lang="zh-CN" altLang="en-US" sz="1200" b="0" i="0" kern="1200" dirty="0">
                <a:solidFill>
                  <a:schemeClr val="tx1"/>
                </a:solidFill>
                <a:effectLst/>
                <a:latin typeface="+mn-lt"/>
                <a:ea typeface="+mn-ea"/>
                <a:cs typeface="+mn-cs"/>
              </a:rPr>
              <a:t>数据。</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将控制转移到非托管函数。</a:t>
            </a: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3867714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("XORDll.dll",</a:t>
            </a:r>
          </a:p>
          <a:p>
            <a:r>
              <a:rPr lang="en-US" altLang="zh-CN" dirty="0"/>
              <a:t>            </a:t>
            </a:r>
            <a:r>
              <a:rPr lang="en-US" altLang="zh-CN" dirty="0" err="1"/>
              <a:t>EntryPoint</a:t>
            </a:r>
            <a:r>
              <a:rPr lang="en-US" altLang="zh-CN" dirty="0"/>
              <a:t> = "</a:t>
            </a:r>
            <a:r>
              <a:rPr lang="en-US" altLang="zh-CN" dirty="0" err="1"/>
              <a:t>OutEncrypt</a:t>
            </a:r>
            <a:r>
              <a:rPr lang="en-US" altLang="zh-CN" dirty="0"/>
              <a:t>",</a:t>
            </a:r>
          </a:p>
          <a:p>
            <a:r>
              <a:rPr lang="en-US" altLang="zh-CN" dirty="0"/>
              <a:t>            </a:t>
            </a:r>
            <a:r>
              <a:rPr lang="en-US" altLang="zh-CN" dirty="0" err="1"/>
              <a:t>CharSet</a:t>
            </a:r>
            <a:r>
              <a:rPr lang="en-US" altLang="zh-CN" dirty="0"/>
              <a:t> = </a:t>
            </a:r>
            <a:r>
              <a:rPr lang="en-US" altLang="zh-CN" dirty="0" err="1"/>
              <a:t>CharSet.Ansi</a:t>
            </a:r>
            <a:r>
              <a:rPr lang="en-US" altLang="zh-CN" dirty="0"/>
              <a:t>,</a:t>
            </a:r>
          </a:p>
          <a:p>
            <a:r>
              <a:rPr lang="en-US" altLang="zh-CN" dirty="0"/>
              <a:t>            </a:t>
            </a:r>
            <a:r>
              <a:rPr lang="en-US" altLang="zh-CN" dirty="0" err="1"/>
              <a:t>CallingConvention</a:t>
            </a:r>
            <a:r>
              <a:rPr lang="en-US" altLang="zh-CN" dirty="0"/>
              <a:t> = </a:t>
            </a:r>
            <a:r>
              <a:rPr lang="en-US" altLang="zh-CN" dirty="0" err="1"/>
              <a:t>CallingConvention.StdCall</a:t>
            </a:r>
            <a:r>
              <a:rPr lang="en-US" altLang="zh-CN" dirty="0"/>
              <a:t>)  </a:t>
            </a:r>
          </a:p>
          <a:p>
            <a:r>
              <a:rPr lang="en-US" altLang="zh-CN" dirty="0"/>
              <a:t>         ]</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37</a:t>
            </a:fld>
            <a:endParaRPr lang="zh-CN" altLang="en-US"/>
          </a:p>
        </p:txBody>
      </p:sp>
    </p:spTree>
    <p:extLst>
      <p:ext uri="{BB962C8B-B14F-4D97-AF65-F5344CB8AC3E}">
        <p14:creationId xmlns:p14="http://schemas.microsoft.com/office/powerpoint/2010/main" val="4182220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https://docs.microsoft.com/en-us/dotnet/framework/interop/blittable-and-non-blittable-types?redirectedfrom=MSDN</a:t>
            </a:r>
          </a:p>
          <a:p>
            <a:endParaRPr lang="en-US" altLang="zh-CN" dirty="0"/>
          </a:p>
          <a:p>
            <a:r>
              <a:rPr lang="en-US" altLang="zh-CN" sz="1200" b="0" i="0" kern="1200" dirty="0">
                <a:solidFill>
                  <a:schemeClr val="tx1"/>
                </a:solidFill>
                <a:effectLst/>
                <a:latin typeface="+mn-lt"/>
                <a:ea typeface="+mn-ea"/>
                <a:cs typeface="+mn-cs"/>
              </a:rPr>
              <a:t>Most data types have a common representation in both managed and unmanaged memory and do not require special handling by the interop </a:t>
            </a:r>
            <a:r>
              <a:rPr lang="en-US" altLang="zh-CN" sz="1200" b="0" i="0" kern="1200" dirty="0" err="1">
                <a:solidFill>
                  <a:schemeClr val="tx1"/>
                </a:solidFill>
                <a:effectLst/>
                <a:latin typeface="+mn-lt"/>
                <a:ea typeface="+mn-ea"/>
                <a:cs typeface="+mn-cs"/>
              </a:rPr>
              <a:t>marshaler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封送器</a:t>
            </a:r>
            <a:r>
              <a:rPr lang="en-US" altLang="zh-CN" sz="1200" b="0" i="0" kern="1200" dirty="0">
                <a:solidFill>
                  <a:schemeClr val="tx1"/>
                </a:solidFill>
                <a:effectLst/>
                <a:latin typeface="+mn-lt"/>
                <a:ea typeface="+mn-ea"/>
                <a:cs typeface="+mn-cs"/>
              </a:rPr>
              <a:t>). These types are called </a:t>
            </a:r>
            <a:r>
              <a:rPr lang="en-US" altLang="zh-CN" sz="1200" b="1" i="0" kern="1200" dirty="0">
                <a:solidFill>
                  <a:schemeClr val="tx1"/>
                </a:solidFill>
                <a:effectLst/>
                <a:latin typeface="+mn-lt"/>
                <a:ea typeface="+mn-ea"/>
                <a:cs typeface="+mn-cs"/>
              </a:rPr>
              <a:t>blittable</a:t>
            </a:r>
            <a:r>
              <a:rPr lang="en-US" altLang="zh-CN" sz="1200" b="0" i="0" kern="1200" dirty="0">
                <a:solidFill>
                  <a:schemeClr val="tx1"/>
                </a:solidFill>
                <a:effectLst/>
                <a:latin typeface="+mn-lt"/>
                <a:ea typeface="+mn-ea"/>
                <a:cs typeface="+mn-cs"/>
              </a:rPr>
              <a:t> types because they do not require conversion when they are passed between managed and unmanaged code.</a:t>
            </a:r>
            <a:endParaRPr lang="en-US" altLang="zh-CN" dirty="0"/>
          </a:p>
          <a:p>
            <a:endParaRPr lang="en-US" altLang="zh-CN" dirty="0"/>
          </a:p>
          <a:p>
            <a:pPr algn="l"/>
            <a:r>
              <a:rPr lang="en-US" altLang="zh-CN" b="0" i="0" dirty="0">
                <a:solidFill>
                  <a:srgbClr val="E3E3E3"/>
                </a:solidFill>
                <a:effectLst/>
                <a:latin typeface="Segoe UI" panose="020B0502040204020203" pitchFamily="34" charset="0"/>
              </a:rPr>
              <a:t>The following complex types are also blittable types:</a:t>
            </a:r>
          </a:p>
          <a:p>
            <a:pPr algn="l">
              <a:buFont typeface="Arial" panose="020B0604020202020204" pitchFamily="34" charset="0"/>
              <a:buChar char="•"/>
            </a:pPr>
            <a:r>
              <a:rPr lang="en-US" altLang="zh-CN" b="0" i="0" dirty="0">
                <a:solidFill>
                  <a:srgbClr val="E3E3E3"/>
                </a:solidFill>
                <a:effectLst/>
                <a:latin typeface="Segoe UI" panose="020B0502040204020203" pitchFamily="34" charset="0"/>
              </a:rPr>
              <a:t> One-dimensional arrays of blittable types, such as an array of integers. However, a type that contains a variable array of blittable types is not itself blittable.</a:t>
            </a:r>
          </a:p>
          <a:p>
            <a:pPr algn="l">
              <a:buFont typeface="Arial" panose="020B0604020202020204" pitchFamily="34" charset="0"/>
              <a:buChar char="•"/>
            </a:pPr>
            <a:r>
              <a:rPr lang="en-US" altLang="zh-CN" b="0" i="0" dirty="0">
                <a:solidFill>
                  <a:srgbClr val="E3E3E3"/>
                </a:solidFill>
                <a:effectLst/>
                <a:latin typeface="Segoe UI" panose="020B0502040204020203" pitchFamily="34" charset="0"/>
              </a:rPr>
              <a:t> Formatted value types that contain only blittable types (and classes if they are marshaled as formatted types). For more information about formatted value types, see </a:t>
            </a:r>
            <a:r>
              <a:rPr lang="en-US" altLang="zh-CN" b="0" i="0" u="none" strike="noStrike" dirty="0">
                <a:solidFill>
                  <a:srgbClr val="E3E3E3"/>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Default marshaling for value types</a:t>
            </a:r>
            <a:r>
              <a:rPr lang="en-US" altLang="zh-CN" b="0" i="0" dirty="0">
                <a:solidFill>
                  <a:srgbClr val="E3E3E3"/>
                </a:solidFill>
                <a:effectLst/>
                <a:latin typeface="Segoe UI" panose="020B0502040204020203" pitchFamily="34" charset="0"/>
              </a:rPr>
              <a:t>.</a:t>
            </a:r>
          </a:p>
          <a:p>
            <a:pPr algn="l">
              <a:buFont typeface="Arial" panose="020B0604020202020204" pitchFamily="34" charset="0"/>
              <a:buChar char="•"/>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r>
              <a:rPr lang="en-US" altLang="zh-CN" b="0" i="0" dirty="0">
                <a:solidFill>
                  <a:srgbClr val="E3E3E3"/>
                </a:solidFill>
                <a:effectLst/>
                <a:latin typeface="Segoe UI" panose="020B0502040204020203" pitchFamily="34" charset="0"/>
              </a:rPr>
              <a:t>https://gamedevelopment.tutsplus.com/articles/gamedev-glossary-what-is-blitting--gamedev-2247</a:t>
            </a:r>
          </a:p>
          <a:p>
            <a:pPr algn="l">
              <a:buFont typeface="Arial" panose="020B0604020202020204" pitchFamily="34" charset="0"/>
              <a:buNone/>
            </a:pPr>
            <a:r>
              <a:rPr lang="en-US" altLang="zh-CN" b="0" i="0" dirty="0" err="1">
                <a:solidFill>
                  <a:srgbClr val="E3E3E3"/>
                </a:solidFill>
                <a:effectLst/>
                <a:latin typeface="Segoe UI" panose="020B0502040204020203" pitchFamily="34" charset="0"/>
              </a:rPr>
              <a:t>blit</a:t>
            </a:r>
            <a:r>
              <a:rPr lang="en-US" altLang="zh-CN" b="0" i="0" dirty="0">
                <a:solidFill>
                  <a:srgbClr val="E3E3E3"/>
                </a:solidFill>
                <a:effectLst/>
                <a:latin typeface="Segoe UI" panose="020B0502040204020203" pitchFamily="34" charset="0"/>
              </a:rPr>
              <a:t>: </a:t>
            </a:r>
            <a:r>
              <a:rPr lang="zh-CN" altLang="en-US" b="0" i="0" dirty="0">
                <a:solidFill>
                  <a:srgbClr val="E3E3E3"/>
                </a:solidFill>
                <a:effectLst/>
                <a:latin typeface="Segoe UI" panose="020B0502040204020203" pitchFamily="34" charset="0"/>
              </a:rPr>
              <a:t>位块传送</a:t>
            </a: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r>
              <a:rPr lang="en-US" altLang="zh-CN" sz="1200" b="0" i="0" kern="1200" dirty="0">
                <a:solidFill>
                  <a:schemeClr val="tx1"/>
                </a:solidFill>
                <a:effectLst/>
                <a:latin typeface="+mn-lt"/>
                <a:ea typeface="+mn-ea"/>
                <a:cs typeface="+mn-cs"/>
              </a:rPr>
              <a:t>To "</a:t>
            </a:r>
            <a:r>
              <a:rPr lang="en-US" altLang="zh-CN" sz="1200" b="0" i="0" kern="1200" dirty="0" err="1">
                <a:solidFill>
                  <a:schemeClr val="tx1"/>
                </a:solidFill>
                <a:effectLst/>
                <a:latin typeface="+mn-lt"/>
                <a:ea typeface="+mn-ea"/>
                <a:cs typeface="+mn-cs"/>
              </a:rPr>
              <a:t>blit</a:t>
            </a:r>
            <a:r>
              <a:rPr lang="en-US" altLang="zh-CN" sz="1200" b="0" i="0" kern="1200" dirty="0">
                <a:solidFill>
                  <a:schemeClr val="tx1"/>
                </a:solidFill>
                <a:effectLst/>
                <a:latin typeface="+mn-lt"/>
                <a:ea typeface="+mn-ea"/>
                <a:cs typeface="+mn-cs"/>
              </a:rPr>
              <a:t>" is to copy bits from one part of a computer's graphical memory to another part. This technique deals directly with the pixels of an image, and draws them directly to the screen, which makes it a very fast rendering technique that's often perfect for fast-paced 2D action games.</a:t>
            </a: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3267480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42</a:t>
            </a:fld>
            <a:endParaRPr lang="zh-CN" altLang="en-US"/>
          </a:p>
        </p:txBody>
      </p:sp>
    </p:spTree>
    <p:extLst>
      <p:ext uri="{BB962C8B-B14F-4D97-AF65-F5344CB8AC3E}">
        <p14:creationId xmlns:p14="http://schemas.microsoft.com/office/powerpoint/2010/main" val="4191685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r>
              <a:rPr lang="en-US" altLang="zh-CN" dirty="0"/>
              <a:t>https://zhuanlan.zhihu.com/p/366774541</a:t>
            </a:r>
          </a:p>
          <a:p>
            <a:pPr marL="171450" indent="-171450">
              <a:buFontTx/>
              <a:buChar char="-"/>
            </a:pPr>
            <a:r>
              <a:rPr lang="en-US" altLang="zh-CN" dirty="0"/>
              <a:t>https://blog.csdn.net/youhonghao/article/details/81484554</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49</a:t>
            </a:fld>
            <a:endParaRPr lang="zh-CN" altLang="en-US"/>
          </a:p>
        </p:txBody>
      </p:sp>
    </p:spTree>
    <p:extLst>
      <p:ext uri="{BB962C8B-B14F-4D97-AF65-F5344CB8AC3E}">
        <p14:creationId xmlns:p14="http://schemas.microsoft.com/office/powerpoint/2010/main" val="2831475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51</a:t>
            </a:fld>
            <a:endParaRPr lang="zh-CN" altLang="en-US"/>
          </a:p>
        </p:txBody>
      </p:sp>
    </p:spTree>
    <p:extLst>
      <p:ext uri="{BB962C8B-B14F-4D97-AF65-F5344CB8AC3E}">
        <p14:creationId xmlns:p14="http://schemas.microsoft.com/office/powerpoint/2010/main" val="3676616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460159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53</a:t>
            </a:fld>
            <a:endParaRPr lang="zh-CN" altLang="en-US"/>
          </a:p>
        </p:txBody>
      </p:sp>
    </p:spTree>
    <p:extLst>
      <p:ext uri="{BB962C8B-B14F-4D97-AF65-F5344CB8AC3E}">
        <p14:creationId xmlns:p14="http://schemas.microsoft.com/office/powerpoint/2010/main" val="2275318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Developer PowerShell for VS 2022</a:t>
            </a:r>
          </a:p>
          <a:p>
            <a:r>
              <a:rPr lang="en-US" altLang="zh-CN" sz="1200" dirty="0"/>
              <a:t>D:\teaching\principleWindows\gitRepos\wpfTest\Dll</a:t>
            </a:r>
          </a:p>
          <a:p>
            <a:r>
              <a:rPr lang="en-US" altLang="zh-CN" sz="1200" dirty="0"/>
              <a:t>dumpbin -exports ChineseConverter.dll</a:t>
            </a:r>
          </a:p>
          <a:p>
            <a:r>
              <a:rPr lang="en-US" altLang="zh-CN" sz="1200" dirty="0"/>
              <a:t>C:\Windows\System32&gt;dumpbin -exports msfeeds.dll</a:t>
            </a:r>
          </a:p>
          <a:p>
            <a:endParaRPr lang="en-US" altLang="zh-CN" sz="1200" dirty="0"/>
          </a:p>
          <a:p>
            <a:r>
              <a:rPr lang="en-US" altLang="zh-CN" sz="1200" dirty="0" err="1"/>
              <a:t>wsl</a:t>
            </a:r>
            <a:endParaRPr lang="en-US" altLang="zh-CN" sz="1200" dirty="0"/>
          </a:p>
          <a:p>
            <a:r>
              <a:rPr lang="en-US" altLang="zh-CN" dirty="0" err="1"/>
              <a:t>objdump</a:t>
            </a:r>
            <a:r>
              <a:rPr lang="en-US" altLang="zh-CN" dirty="0"/>
              <a:t> -T /lib/libmpathcmd.so</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1468568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a:solidFill>
                  <a:schemeClr val="tx1"/>
                </a:solidFill>
                <a:effectLst/>
                <a:latin typeface="+mn-lt"/>
                <a:ea typeface="+mn-ea"/>
                <a:cs typeface="+mn-cs"/>
              </a:rPr>
              <a:t>1. Static libraries (.lib and .a files): At link time, a copy of the entire library is put into the final application so that the functions within the library are always available to the calling application</a:t>
            </a:r>
          </a:p>
          <a:p>
            <a:pPr fontAlgn="base"/>
            <a:r>
              <a:rPr lang="en-US" altLang="zh-CN" sz="1200" b="0" i="0" kern="1200" dirty="0">
                <a:solidFill>
                  <a:schemeClr val="tx1"/>
                </a:solidFill>
                <a:effectLst/>
                <a:latin typeface="+mn-lt"/>
                <a:ea typeface="+mn-ea"/>
                <a:cs typeface="+mn-cs"/>
              </a:rPr>
              <a:t>2. Shared objects (.</a:t>
            </a:r>
            <a:r>
              <a:rPr lang="en-US" altLang="zh-CN" sz="1200" b="0" i="0" kern="1200" dirty="0" err="1">
                <a:solidFill>
                  <a:schemeClr val="tx1"/>
                </a:solidFill>
                <a:effectLst/>
                <a:latin typeface="+mn-lt"/>
                <a:ea typeface="+mn-ea"/>
                <a:cs typeface="+mn-cs"/>
              </a:rPr>
              <a:t>dll</a:t>
            </a:r>
            <a:r>
              <a:rPr lang="en-US" altLang="zh-CN" sz="1200" b="0" i="0" kern="1200" dirty="0">
                <a:solidFill>
                  <a:schemeClr val="tx1"/>
                </a:solidFill>
                <a:effectLst/>
                <a:latin typeface="+mn-lt"/>
                <a:ea typeface="+mn-ea"/>
                <a:cs typeface="+mn-cs"/>
              </a:rPr>
              <a:t> and .so files): At link time, the object is just verified against its API via the corresponding header (.h) file. The library isn't actually used until runtime, where it is needed.</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310617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2873204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439677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slide is adapted from Stanford CS111, Spring 2021</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3442875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IL: Intermediate Language</a:t>
            </a:r>
          </a:p>
          <a:p>
            <a:r>
              <a:rPr lang="en-US" altLang="zh-CN" dirty="0"/>
              <a:t>MSIL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1850419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3370999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5.6 </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86839887-4526-4F25-8F2A-C8E17305B47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endParaRPr lang="zh-CN" altLang="en-US" dirty="0"/>
          </a:p>
        </p:txBody>
      </p:sp>
      <p:sp>
        <p:nvSpPr>
          <p:cNvPr id="4" name="文本占位符 3">
            <a:extLst>
              <a:ext uri="{FF2B5EF4-FFF2-40B4-BE49-F238E27FC236}">
                <a16:creationId xmlns:a16="http://schemas.microsoft.com/office/drawing/2014/main" id="{4C6F7453-B84C-41FC-A56E-6D8F77078DCD}"/>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62111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5.7</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C5D4F38-B9F1-4C24-99F7-D733533EFA32}"/>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B3BD8D02-0826-495C-972C-A8ED760C257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98457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D5F00-3B3F-4B5F-93D6-ABAC3B18798E}"/>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标题占位符 1">
            <a:extLst>
              <a:ext uri="{FF2B5EF4-FFF2-40B4-BE49-F238E27FC236}">
                <a16:creationId xmlns:a16="http://schemas.microsoft.com/office/drawing/2014/main" id="{7B56B8BE-6D2B-4DA2-AE2D-D5FEAD44AF9B}"/>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Tree>
    <p:extLst>
      <p:ext uri="{BB962C8B-B14F-4D97-AF65-F5344CB8AC3E}">
        <p14:creationId xmlns:p14="http://schemas.microsoft.com/office/powerpoint/2010/main" val="2790498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pPr>
              <a:defRPr/>
            </a:pPr>
            <a:r>
              <a:rPr lang="en-US"/>
              <a:t>December 5, 2017</a:t>
            </a:r>
          </a:p>
        </p:txBody>
      </p:sp>
      <p:sp>
        <p:nvSpPr>
          <p:cNvPr id="4" name="Footer Placeholder 3"/>
          <p:cNvSpPr>
            <a:spLocks noGrp="1"/>
          </p:cNvSpPr>
          <p:nvPr>
            <p:ph type="ftr" sz="quarter" idx="11"/>
          </p:nvPr>
        </p:nvSpPr>
        <p:spPr/>
        <p:txBody>
          <a:bodyPr/>
          <a:lstStyle/>
          <a:p>
            <a:pPr>
              <a:defRPr/>
            </a:pPr>
            <a:r>
              <a:rPr lang="fr-FR"/>
              <a:t>CS 111 Lecture Notes: Linkers</a:t>
            </a:r>
            <a:endParaRPr lang="en-US"/>
          </a:p>
        </p:txBody>
      </p:sp>
      <p:sp>
        <p:nvSpPr>
          <p:cNvPr id="5" name="Slide Number Placeholder 4"/>
          <p:cNvSpPr>
            <a:spLocks noGrp="1"/>
          </p:cNvSpPr>
          <p:nvPr>
            <p:ph type="sldNum" sz="quarter" idx="12"/>
          </p:nvPr>
        </p:nvSpPr>
        <p:spPr/>
        <p:txBody>
          <a:bodyPr/>
          <a:lstStyle/>
          <a:p>
            <a:pPr>
              <a:defRPr/>
            </a:pPr>
            <a:r>
              <a:rPr lang="en-US"/>
              <a:t>Slide </a:t>
            </a:r>
            <a:fld id="{E2162002-2512-45FD-82AF-2FE8F2E91859}" type="slidenum">
              <a:rPr lang="en-US" smtClean="0"/>
              <a:pPr>
                <a:defRPr/>
              </a:pPr>
              <a:t>‹#›</a:t>
            </a:fld>
            <a:endParaRPr lang="en-US"/>
          </a:p>
        </p:txBody>
      </p:sp>
    </p:spTree>
    <p:extLst>
      <p:ext uri="{BB962C8B-B14F-4D97-AF65-F5344CB8AC3E}">
        <p14:creationId xmlns:p14="http://schemas.microsoft.com/office/powerpoint/2010/main" val="3877618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p>
        </p:txBody>
      </p:sp>
      <p:sp>
        <p:nvSpPr>
          <p:cNvPr id="4" name="TextBox 11">
            <a:extLst>
              <a:ext uri="{FF2B5EF4-FFF2-40B4-BE49-F238E27FC236}">
                <a16:creationId xmlns:a16="http://schemas.microsoft.com/office/drawing/2014/main" id="{F7183C19-0ABE-4C90-88D6-BB15F8BDB756}"/>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3" name="标题占位符 1">
            <a:extLst>
              <a:ext uri="{FF2B5EF4-FFF2-40B4-BE49-F238E27FC236}">
                <a16:creationId xmlns:a16="http://schemas.microsoft.com/office/drawing/2014/main" id="{6C56A055-60B0-4769-9978-1C7918C13594}"/>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63A9C-C322-4DE9-9121-9EFADE59F41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Rectangle 6">
            <a:extLst>
              <a:ext uri="{FF2B5EF4-FFF2-40B4-BE49-F238E27FC236}">
                <a16:creationId xmlns:a16="http://schemas.microsoft.com/office/drawing/2014/main" id="{C2CD7502-13D8-4223-B0B8-EEAB76592D77}"/>
              </a:ext>
            </a:extLst>
          </p:cNvPr>
          <p:cNvSpPr>
            <a:spLocks noChangeArrowheads="1"/>
          </p:cNvSpPr>
          <p:nvPr userDrawn="1"/>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6.1 </a:t>
            </a:r>
            <a:r>
              <a:rPr lang="zh-CN" altLang="en-US" sz="2133" b="1" dirty="0">
                <a:solidFill>
                  <a:srgbClr val="1C4885"/>
                </a:solidFill>
                <a:latin typeface="微软雅黑" panose="020B0503020204020204" pitchFamily="34" charset="-122"/>
                <a:ea typeface="微软雅黑" panose="020B0503020204020204" pitchFamily="34" charset="-122"/>
              </a:rPr>
              <a:t>动态链接与静态链接</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674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481"/>
            <a:ext cx="220506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6.2 DLL</a:t>
            </a:r>
            <a:r>
              <a:rPr lang="zh-CN" altLang="en-US" sz="1600" b="1" dirty="0">
                <a:solidFill>
                  <a:srgbClr val="1C4885"/>
                </a:solidFill>
                <a:latin typeface="微软雅黑" panose="020B0503020204020204" pitchFamily="34" charset="-122"/>
                <a:ea typeface="微软雅黑" panose="020B0503020204020204" pitchFamily="34" charset="-122"/>
              </a:rPr>
              <a:t>地狱</a:t>
            </a:r>
          </a:p>
        </p:txBody>
      </p:sp>
      <p:sp>
        <p:nvSpPr>
          <p:cNvPr id="3" name="标题占位符 1">
            <a:extLst>
              <a:ext uri="{FF2B5EF4-FFF2-40B4-BE49-F238E27FC236}">
                <a16:creationId xmlns:a16="http://schemas.microsoft.com/office/drawing/2014/main" id="{B0F02876-9BAB-47C6-87D8-830B3A6A5D65}"/>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BBA90-23E7-4F47-8E42-9CB967E6E58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3204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930"/>
            <a:ext cx="3204657"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6.3 </a:t>
            </a:r>
            <a:r>
              <a:rPr lang="zh-CN" altLang="en-US" sz="1600" b="1" dirty="0">
                <a:solidFill>
                  <a:srgbClr val="1C4885"/>
                </a:solidFill>
                <a:latin typeface="微软雅黑" panose="020B0503020204020204" pitchFamily="34" charset="-122"/>
                <a:ea typeface="微软雅黑" panose="020B0503020204020204" pitchFamily="34" charset="-122"/>
              </a:rPr>
              <a:t>动态链接库原理</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24F2331C-0BA2-4D3B-9E73-39DB8727E3B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347DE47B-FC1B-45EE-AC47-3AF4937A4782}"/>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1622606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811"/>
            <a:ext cx="268214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6.4 </a:t>
            </a:r>
            <a:r>
              <a:rPr kumimoji="0" lang="zh-CN" altLang="en-US"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托管与非托管</a:t>
            </a:r>
          </a:p>
        </p:txBody>
      </p:sp>
      <p:sp>
        <p:nvSpPr>
          <p:cNvPr id="3" name="标题占位符 1">
            <a:extLst>
              <a:ext uri="{FF2B5EF4-FFF2-40B4-BE49-F238E27FC236}">
                <a16:creationId xmlns:a16="http://schemas.microsoft.com/office/drawing/2014/main" id="{7028DCFD-69CE-44E2-884E-1D1F081D00F8}"/>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607AF093-B8F6-4FFA-9AF9-F59459E8D97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2807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53481"/>
            <a:ext cx="208011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6.5 </a:t>
            </a:r>
            <a:r>
              <a:rPr lang="zh-CN" altLang="en-US" sz="1600" b="1" dirty="0">
                <a:solidFill>
                  <a:srgbClr val="1C4885"/>
                </a:solidFill>
                <a:latin typeface="微软雅黑" panose="020B0503020204020204" pitchFamily="34" charset="-122"/>
                <a:ea typeface="微软雅黑" panose="020B0503020204020204" pitchFamily="34" charset="-122"/>
              </a:rPr>
              <a:t>程序示例</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91BB0631-5BB0-46D0-B4C1-11AF3E4DBD53}"/>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DE9E3CD3-DF84-4FCD-A1FF-9284DA8F2E0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37246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60858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2023</a:t>
            </a:r>
          </a:p>
        </p:txBody>
      </p:sp>
      <p:sp>
        <p:nvSpPr>
          <p:cNvPr id="3" name="灯片编号占位符 4"/>
          <p:cNvSpPr>
            <a:spLocks noGrp="1"/>
          </p:cNvSpPr>
          <p:nvPr/>
        </p:nvSpPr>
        <p:spPr>
          <a:xfrm>
            <a:off x="9610539" y="660858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10135803" y="20976"/>
            <a:ext cx="2007395" cy="284393"/>
            <a:chOff x="1268" y="3828"/>
            <a:chExt cx="2331" cy="336"/>
          </a:xfrm>
        </p:grpSpPr>
        <p:sp>
          <p:nvSpPr>
            <p:cNvPr id="26" name="Rectangle 6"/>
            <p:cNvSpPr>
              <a:spLocks noChangeArrowheads="1"/>
            </p:cNvSpPr>
            <p:nvPr/>
          </p:nvSpPr>
          <p:spPr bwMode="auto">
            <a:xfrm>
              <a:off x="2193" y="3843"/>
              <a:ext cx="1406" cy="29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ctr"/>
              <a:r>
                <a:rPr lang="en-US" altLang="zh-CN" sz="1600" b="1" dirty="0">
                  <a:solidFill>
                    <a:srgbClr val="1C4885"/>
                  </a:solidFill>
                  <a:latin typeface="微软雅黑" panose="020B0503020204020204" pitchFamily="34" charset="-122"/>
                  <a:ea typeface="微软雅黑" panose="020B0503020204020204" pitchFamily="34" charset="-122"/>
                </a:rPr>
                <a:t>DLL</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6</a:t>
              </a:r>
            </a:p>
          </p:txBody>
        </p:sp>
      </p:grpSp>
      <p:cxnSp>
        <p:nvCxnSpPr>
          <p:cNvPr id="9" name="直接连接符 8">
            <a:extLst>
              <a:ext uri="{FF2B5EF4-FFF2-40B4-BE49-F238E27FC236}">
                <a16:creationId xmlns:a16="http://schemas.microsoft.com/office/drawing/2014/main" id="{B70D04D1-CB67-44EF-A465-B07C43822361}"/>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6191748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txStyles>
    <p:titleStyle>
      <a:lvl1pPr algn="ctr"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pitchFamily="2" charset="2"/>
        <a:buChar char="p"/>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Wingdings" panose="05000000000000000000" pitchFamily="2" charset="2"/>
        <a:buChar char="Ø"/>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微软雅黑" panose="020B0503020204020204" pitchFamily="34" charset="-122"/>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Wingdings" panose="05000000000000000000" pitchFamily="2" charset="2"/>
        <a:buChar char="ü"/>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6  </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CD1F7783-019A-4A47-92FB-76CA2BD48A64}"/>
              </a:ext>
            </a:extLst>
          </p:cNvPr>
          <p:cNvSpPr/>
          <p:nvPr/>
        </p:nvSpPr>
        <p:spPr>
          <a:xfrm>
            <a:off x="2507033" y="173503"/>
            <a:ext cx="7366748" cy="307777"/>
          </a:xfrm>
          <a:prstGeom prst="rect">
            <a:avLst/>
          </a:prstGeom>
        </p:spPr>
        <p:txBody>
          <a:bodyPr wrap="square">
            <a:spAutoFit/>
          </a:bodyPr>
          <a:lstStyle/>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p:txBody>
      </p:sp>
      <p:sp>
        <p:nvSpPr>
          <p:cNvPr id="6" name="副标题 2">
            <a:extLst>
              <a:ext uri="{FF2B5EF4-FFF2-40B4-BE49-F238E27FC236}">
                <a16:creationId xmlns:a16="http://schemas.microsoft.com/office/drawing/2014/main" id="{608C43EB-A394-4D92-96C5-19E60B0CEE8D}"/>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https://gitee.com/principlewindows/win-principle-2023</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静态链接与动态链接二者优点及不足</a:t>
            </a:r>
          </a:p>
        </p:txBody>
      </p:sp>
      <p:sp>
        <p:nvSpPr>
          <p:cNvPr id="2" name="内容占位符 1"/>
          <p:cNvSpPr>
            <a:spLocks noGrp="1"/>
          </p:cNvSpPr>
          <p:nvPr>
            <p:ph type="body" sz="quarter" idx="10"/>
          </p:nvPr>
        </p:nvSpPr>
        <p:spPr>
          <a:xfrm>
            <a:off x="1825746" y="1600972"/>
            <a:ext cx="8540508" cy="4772922"/>
          </a:xfrm>
          <a:prstGeom prst="rect">
            <a:avLst/>
          </a:prstGeom>
        </p:spPr>
        <p:txBody>
          <a:bodyPr>
            <a:noAutofit/>
          </a:bodyPr>
          <a:lstStyle/>
          <a:p>
            <a:pPr marL="0">
              <a:lnSpc>
                <a:spcPct val="150000"/>
              </a:lnSpc>
              <a:buNone/>
            </a:pPr>
            <a:r>
              <a:rPr lang="zh-CN" altLang="en-US" sz="2400" b="1" dirty="0"/>
              <a:t>静态链接库的优点：</a:t>
            </a:r>
          </a:p>
          <a:p>
            <a:pPr marL="0">
              <a:lnSpc>
                <a:spcPct val="150000"/>
              </a:lnSpc>
              <a:buNone/>
            </a:pPr>
            <a:r>
              <a:rPr lang="zh-CN" altLang="en-US" sz="1600" dirty="0"/>
              <a:t>(1)     代码装载速度快，执行速度略比动态链接库快； </a:t>
            </a:r>
          </a:p>
          <a:p>
            <a:pPr marL="0">
              <a:lnSpc>
                <a:spcPct val="150000"/>
              </a:lnSpc>
              <a:buNone/>
            </a:pPr>
            <a:r>
              <a:rPr lang="zh-CN" altLang="en-US" sz="1600" dirty="0"/>
              <a:t>(2)     只需保证在开发者的计算机中有正确的.LIB文件，在以二进制形式发布程序时不需考虑在用户的计算机上.LIB文件是否存在及版本问题，可避免DLL地狱等问题。</a:t>
            </a:r>
            <a:endParaRPr lang="en-US" altLang="zh-CN" sz="1600" dirty="0"/>
          </a:p>
          <a:p>
            <a:pPr marL="0">
              <a:lnSpc>
                <a:spcPct val="150000"/>
              </a:lnSpc>
              <a:buNone/>
            </a:pPr>
            <a:r>
              <a:rPr lang="zh-CN" altLang="en-US" sz="2400" b="1" dirty="0"/>
              <a:t>  动态链接库的优点： </a:t>
            </a:r>
          </a:p>
          <a:p>
            <a:pPr marL="0">
              <a:lnSpc>
                <a:spcPct val="150000"/>
              </a:lnSpc>
              <a:buNone/>
            </a:pPr>
            <a:r>
              <a:rPr lang="zh-CN" altLang="en-US" sz="1600" dirty="0"/>
              <a:t>(1)     更加节省内存并减少页面交换； </a:t>
            </a:r>
          </a:p>
          <a:p>
            <a:pPr marL="0">
              <a:lnSpc>
                <a:spcPct val="150000"/>
              </a:lnSpc>
              <a:buNone/>
            </a:pPr>
            <a:r>
              <a:rPr lang="zh-CN" altLang="en-US" sz="1600" dirty="0"/>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1600" dirty="0"/>
              <a:t>(3)     不同编程语言编写的程序只要按照函数调用约定就可以调用同一个DLL函数。</a:t>
            </a:r>
          </a:p>
        </p:txBody>
      </p:sp>
    </p:spTree>
    <p:extLst>
      <p:ext uri="{BB962C8B-B14F-4D97-AF65-F5344CB8AC3E}">
        <p14:creationId xmlns:p14="http://schemas.microsoft.com/office/powerpoint/2010/main" val="243302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1298F2C-2D10-4985-BE4B-6FFB858E894C}"/>
              </a:ext>
            </a:extLst>
          </p:cNvPr>
          <p:cNvSpPr>
            <a:spLocks noGrp="1"/>
          </p:cNvSpPr>
          <p:nvPr>
            <p:ph type="title" idx="4294967295"/>
          </p:nvPr>
        </p:nvSpPr>
        <p:spPr/>
        <p:txBody>
          <a:bodyPr/>
          <a:lstStyle/>
          <a:p>
            <a:r>
              <a:rPr lang="zh-CN" altLang="en-US" dirty="0"/>
              <a:t>静态链接与动态链接二者优点及不足</a:t>
            </a:r>
          </a:p>
        </p:txBody>
      </p:sp>
      <p:sp>
        <p:nvSpPr>
          <p:cNvPr id="2" name="内容占位符 1"/>
          <p:cNvSpPr>
            <a:spLocks noGrp="1"/>
          </p:cNvSpPr>
          <p:nvPr>
            <p:ph type="body" sz="quarter" idx="10"/>
          </p:nvPr>
        </p:nvSpPr>
        <p:spPr>
          <a:xfrm>
            <a:off x="1876479" y="1695109"/>
            <a:ext cx="8439041" cy="4213865"/>
          </a:xfrm>
          <a:prstGeom prst="rect">
            <a:avLst/>
          </a:prstGeom>
        </p:spPr>
        <p:txBody>
          <a:bodyPr>
            <a:noAutofit/>
          </a:bodyPr>
          <a:lstStyle/>
          <a:p>
            <a:pPr marL="0">
              <a:lnSpc>
                <a:spcPct val="150000"/>
              </a:lnSpc>
              <a:buNone/>
            </a:pPr>
            <a:r>
              <a:rPr lang="zh-CN" altLang="en-US" sz="2400" b="1" dirty="0"/>
              <a:t>不足之处 </a:t>
            </a:r>
          </a:p>
          <a:p>
            <a:pPr marL="0">
              <a:lnSpc>
                <a:spcPct val="150000"/>
              </a:lnSpc>
              <a:buNone/>
            </a:pPr>
            <a:r>
              <a:rPr lang="zh-CN" altLang="en-US" sz="2000" dirty="0"/>
              <a:t>(1)     使用静态链接生成的可执行文件体积较大，包含相同的公共代码，造成浪费； </a:t>
            </a:r>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000" dirty="0"/>
              <a:t>(3)     使用动态链接库可能造成DLL地狱。</a:t>
            </a:r>
          </a:p>
        </p:txBody>
      </p:sp>
    </p:spTree>
    <p:extLst>
      <p:ext uri="{BB962C8B-B14F-4D97-AF65-F5344CB8AC3E}">
        <p14:creationId xmlns:p14="http://schemas.microsoft.com/office/powerpoint/2010/main" val="3862807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9817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grpSp>
      <p:sp>
        <p:nvSpPr>
          <p:cNvPr id="6" name="下箭头 5"/>
          <p:cNvSpPr/>
          <p:nvPr/>
        </p:nvSpPr>
        <p:spPr>
          <a:xfrm>
            <a:off x="272151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272151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272151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272151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272151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272151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208607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171236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320588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332408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8" name="下弧形箭头 7"/>
          <p:cNvSpPr/>
          <p:nvPr/>
        </p:nvSpPr>
        <p:spPr>
          <a:xfrm>
            <a:off x="272151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358125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21" name="椭圆 20"/>
          <p:cNvSpPr/>
          <p:nvPr/>
        </p:nvSpPr>
        <p:spPr>
          <a:xfrm>
            <a:off x="406727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1134636" y="4990743"/>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链接过程</a:t>
            </a:r>
          </a:p>
        </p:txBody>
      </p:sp>
      <p:sp>
        <p:nvSpPr>
          <p:cNvPr id="32" name="左大括号 31"/>
          <p:cNvSpPr/>
          <p:nvPr/>
        </p:nvSpPr>
        <p:spPr>
          <a:xfrm flipH="1">
            <a:off x="526825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5181025" y="5883968"/>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sp>
        <p:nvSpPr>
          <p:cNvPr id="34" name="左大括号 33"/>
          <p:cNvSpPr/>
          <p:nvPr/>
        </p:nvSpPr>
        <p:spPr>
          <a:xfrm>
            <a:off x="208607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582592"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582591"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582591"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582591"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905946"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MSIL</a:t>
              </a:r>
              <a:r>
                <a:rPr lang="zh-CN" altLang="en-US" sz="1200" dirty="0">
                  <a:solidFill>
                    <a:srgbClr val="002060"/>
                  </a:solidFill>
                  <a:latin typeface="微软雅黑" panose="020B0503020204020204" pitchFamily="34" charset="-122"/>
                  <a:ea typeface="微软雅黑" panose="020B0503020204020204" pitchFamily="34" charset="-122"/>
                </a:rPr>
                <a:t>、</a:t>
              </a:r>
              <a:r>
                <a:rPr lang="en-US" altLang="zh-CN" sz="1200" dirty="0" err="1">
                  <a:solidFill>
                    <a:srgbClr val="002060"/>
                  </a:solidFill>
                  <a:latin typeface="微软雅黑" panose="020B0503020204020204" pitchFamily="34" charset="-122"/>
                  <a:ea typeface="微软雅黑" panose="020B0503020204020204" pitchFamily="34" charset="-122"/>
                </a:rPr>
                <a:t>dll</a:t>
              </a:r>
              <a:r>
                <a:rPr lang="zh-CN" altLang="en-US" sz="1200" dirty="0">
                  <a:solidFill>
                    <a:srgbClr val="002060"/>
                  </a:solidFill>
                  <a:latin typeface="微软雅黑" panose="020B0503020204020204" pitchFamily="34" charset="-122"/>
                  <a:ea typeface="微软雅黑" panose="020B0503020204020204" pitchFamily="34" charset="-122"/>
                </a:rPr>
                <a:t>、</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a:t>
              </a: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grpSp>
      <p:grpSp>
        <p:nvGrpSpPr>
          <p:cNvPr id="53" name="组合 52"/>
          <p:cNvGrpSpPr/>
          <p:nvPr/>
        </p:nvGrpSpPr>
        <p:grpSpPr>
          <a:xfrm>
            <a:off x="8469161"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56" name="下弧形箭头 55"/>
          <p:cNvSpPr/>
          <p:nvPr/>
        </p:nvSpPr>
        <p:spPr>
          <a:xfrm>
            <a:off x="7628310"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10229296"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10214358" y="4346046"/>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grpSp>
        <p:nvGrpSpPr>
          <p:cNvPr id="24" name="组合 23"/>
          <p:cNvGrpSpPr/>
          <p:nvPr/>
        </p:nvGrpSpPr>
        <p:grpSpPr>
          <a:xfrm>
            <a:off x="8386638"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5253161" y="99237"/>
            <a:ext cx="1685677"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一点补充</a:t>
            </a:r>
          </a:p>
        </p:txBody>
      </p:sp>
    </p:spTree>
    <p:extLst>
      <p:ext uri="{BB962C8B-B14F-4D97-AF65-F5344CB8AC3E}">
        <p14:creationId xmlns:p14="http://schemas.microsoft.com/office/powerpoint/2010/main" val="396710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E06A-7785-4464-AC8B-FA8F01483317}"/>
              </a:ext>
            </a:extLst>
          </p:cNvPr>
          <p:cNvSpPr>
            <a:spLocks noGrp="1"/>
          </p:cNvSpPr>
          <p:nvPr>
            <p:ph type="title" idx="4294967295"/>
          </p:nvPr>
        </p:nvSpPr>
        <p:spPr>
          <a:xfrm>
            <a:off x="838200" y="365129"/>
            <a:ext cx="10515600" cy="706618"/>
          </a:xfrm>
        </p:spPr>
        <p:txBody>
          <a:bodyPr/>
          <a:lstStyle/>
          <a:p>
            <a:r>
              <a:rPr lang="en-US" dirty="0"/>
              <a:t>Creating a Process</a:t>
            </a:r>
          </a:p>
        </p:txBody>
      </p:sp>
      <p:grpSp>
        <p:nvGrpSpPr>
          <p:cNvPr id="6" name="Group 40">
            <a:extLst>
              <a:ext uri="{FF2B5EF4-FFF2-40B4-BE49-F238E27FC236}">
                <a16:creationId xmlns:a16="http://schemas.microsoft.com/office/drawing/2014/main" id="{19235440-408F-4442-9C19-616880C1964F}"/>
              </a:ext>
            </a:extLst>
          </p:cNvPr>
          <p:cNvGrpSpPr>
            <a:grpSpLocks/>
          </p:cNvGrpSpPr>
          <p:nvPr/>
        </p:nvGrpSpPr>
        <p:grpSpPr bwMode="auto">
          <a:xfrm>
            <a:off x="5669280" y="1965962"/>
            <a:ext cx="487680" cy="592667"/>
            <a:chOff x="4992" y="3408"/>
            <a:chExt cx="240" cy="280"/>
          </a:xfrm>
        </p:grpSpPr>
        <p:sp>
          <p:nvSpPr>
            <p:cNvPr id="36" name="Rectangle 41">
              <a:extLst>
                <a:ext uri="{FF2B5EF4-FFF2-40B4-BE49-F238E27FC236}">
                  <a16:creationId xmlns:a16="http://schemas.microsoft.com/office/drawing/2014/main" id="{4B18AEAE-FDE5-4355-853F-B6B302BF820B}"/>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37" name="Text Box 42">
              <a:extLst>
                <a:ext uri="{FF2B5EF4-FFF2-40B4-BE49-F238E27FC236}">
                  <a16:creationId xmlns:a16="http://schemas.microsoft.com/office/drawing/2014/main" id="{5A6AB988-C5E4-47BC-8E9B-88EA454F87F9}"/>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7" name="Group 43">
            <a:extLst>
              <a:ext uri="{FF2B5EF4-FFF2-40B4-BE49-F238E27FC236}">
                <a16:creationId xmlns:a16="http://schemas.microsoft.com/office/drawing/2014/main" id="{9787233E-9817-4EB1-9A83-8823EA971FDC}"/>
              </a:ext>
            </a:extLst>
          </p:cNvPr>
          <p:cNvGrpSpPr>
            <a:grpSpLocks/>
          </p:cNvGrpSpPr>
          <p:nvPr/>
        </p:nvGrpSpPr>
        <p:grpSpPr bwMode="auto">
          <a:xfrm>
            <a:off x="3352800" y="1965960"/>
            <a:ext cx="487680" cy="508000"/>
            <a:chOff x="1440" y="1632"/>
            <a:chExt cx="192" cy="200"/>
          </a:xfrm>
        </p:grpSpPr>
        <p:sp>
          <p:nvSpPr>
            <p:cNvPr id="30" name="AutoShape 44">
              <a:extLst>
                <a:ext uri="{FF2B5EF4-FFF2-40B4-BE49-F238E27FC236}">
                  <a16:creationId xmlns:a16="http://schemas.microsoft.com/office/drawing/2014/main" id="{C343F1C3-E7F9-4E33-A985-DDEF71F54ED7}"/>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31" name="Line 45">
              <a:extLst>
                <a:ext uri="{FF2B5EF4-FFF2-40B4-BE49-F238E27FC236}">
                  <a16:creationId xmlns:a16="http://schemas.microsoft.com/office/drawing/2014/main" id="{A691CE9A-83A0-4AD8-9126-04984DFDBDD6}"/>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32" name="Line 46">
              <a:extLst>
                <a:ext uri="{FF2B5EF4-FFF2-40B4-BE49-F238E27FC236}">
                  <a16:creationId xmlns:a16="http://schemas.microsoft.com/office/drawing/2014/main" id="{F8AA657C-9D3B-40DE-BE34-3C529B05CB05}"/>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3" name="Line 47">
              <a:extLst>
                <a:ext uri="{FF2B5EF4-FFF2-40B4-BE49-F238E27FC236}">
                  <a16:creationId xmlns:a16="http://schemas.microsoft.com/office/drawing/2014/main" id="{64B3278E-411A-4BE4-BA7F-BCCAE179F12B}"/>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4" name="Line 48">
              <a:extLst>
                <a:ext uri="{FF2B5EF4-FFF2-40B4-BE49-F238E27FC236}">
                  <a16:creationId xmlns:a16="http://schemas.microsoft.com/office/drawing/2014/main" id="{643445C3-17B1-4CB7-ACAD-B2B3702389D3}"/>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5" name="Line 49">
              <a:extLst>
                <a:ext uri="{FF2B5EF4-FFF2-40B4-BE49-F238E27FC236}">
                  <a16:creationId xmlns:a16="http://schemas.microsoft.com/office/drawing/2014/main" id="{7C2A8D92-89C9-4C05-B3FA-40755ABB08D9}"/>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8" name="Group 57">
            <a:extLst>
              <a:ext uri="{FF2B5EF4-FFF2-40B4-BE49-F238E27FC236}">
                <a16:creationId xmlns:a16="http://schemas.microsoft.com/office/drawing/2014/main" id="{54AC63CD-29DE-4735-9A5C-EDC59603B739}"/>
              </a:ext>
            </a:extLst>
          </p:cNvPr>
          <p:cNvGrpSpPr>
            <a:grpSpLocks/>
          </p:cNvGrpSpPr>
          <p:nvPr/>
        </p:nvGrpSpPr>
        <p:grpSpPr bwMode="auto">
          <a:xfrm>
            <a:off x="1036320" y="1965965"/>
            <a:ext cx="487680" cy="508001"/>
            <a:chOff x="1104" y="1968"/>
            <a:chExt cx="230" cy="240"/>
          </a:xfrm>
        </p:grpSpPr>
        <p:sp>
          <p:nvSpPr>
            <p:cNvPr id="24" name="AutoShape 51">
              <a:extLst>
                <a:ext uri="{FF2B5EF4-FFF2-40B4-BE49-F238E27FC236}">
                  <a16:creationId xmlns:a16="http://schemas.microsoft.com/office/drawing/2014/main" id="{52DE0DF9-27B5-45B6-BA22-6B4BABC924D8}"/>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25" name="Line 52">
              <a:extLst>
                <a:ext uri="{FF2B5EF4-FFF2-40B4-BE49-F238E27FC236}">
                  <a16:creationId xmlns:a16="http://schemas.microsoft.com/office/drawing/2014/main" id="{6BB189A2-DE92-4448-A3D3-7881824C622D}"/>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26" name="Line 53">
              <a:extLst>
                <a:ext uri="{FF2B5EF4-FFF2-40B4-BE49-F238E27FC236}">
                  <a16:creationId xmlns:a16="http://schemas.microsoft.com/office/drawing/2014/main" id="{E7251903-E474-4F03-A3D0-71966EFCF50B}"/>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7" name="Line 54">
              <a:extLst>
                <a:ext uri="{FF2B5EF4-FFF2-40B4-BE49-F238E27FC236}">
                  <a16:creationId xmlns:a16="http://schemas.microsoft.com/office/drawing/2014/main" id="{5856A26B-8987-4800-B411-ECEC482DD92B}"/>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8" name="Line 55">
              <a:extLst>
                <a:ext uri="{FF2B5EF4-FFF2-40B4-BE49-F238E27FC236}">
                  <a16:creationId xmlns:a16="http://schemas.microsoft.com/office/drawing/2014/main" id="{27262BC5-C337-41EA-816E-54C94CDB4F9D}"/>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9" name="Line 56">
              <a:extLst>
                <a:ext uri="{FF2B5EF4-FFF2-40B4-BE49-F238E27FC236}">
                  <a16:creationId xmlns:a16="http://schemas.microsoft.com/office/drawing/2014/main" id="{5EAF8166-E83B-401D-B0F9-166749F55446}"/>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9" name="Group 58">
            <a:extLst>
              <a:ext uri="{FF2B5EF4-FFF2-40B4-BE49-F238E27FC236}">
                <a16:creationId xmlns:a16="http://schemas.microsoft.com/office/drawing/2014/main" id="{3ACB2570-9AC6-4686-B71A-F61B45493425}"/>
              </a:ext>
            </a:extLst>
          </p:cNvPr>
          <p:cNvGrpSpPr>
            <a:grpSpLocks/>
          </p:cNvGrpSpPr>
          <p:nvPr/>
        </p:nvGrpSpPr>
        <p:grpSpPr bwMode="auto">
          <a:xfrm>
            <a:off x="2163019" y="1996335"/>
            <a:ext cx="550763" cy="548851"/>
            <a:chOff x="624" y="2592"/>
            <a:chExt cx="288" cy="287"/>
          </a:xfrm>
        </p:grpSpPr>
        <p:sp>
          <p:nvSpPr>
            <p:cNvPr id="22" name="Freeform 59">
              <a:extLst>
                <a:ext uri="{FF2B5EF4-FFF2-40B4-BE49-F238E27FC236}">
                  <a16:creationId xmlns:a16="http://schemas.microsoft.com/office/drawing/2014/main" id="{0C3EACE6-D6A7-46DC-BA86-4FAFF9808B45}"/>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23" name="Arc 60">
              <a:extLst>
                <a:ext uri="{FF2B5EF4-FFF2-40B4-BE49-F238E27FC236}">
                  <a16:creationId xmlns:a16="http://schemas.microsoft.com/office/drawing/2014/main" id="{22CC971E-E00F-4923-AD50-1C5D74777C8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1" name="Line 111">
            <a:extLst>
              <a:ext uri="{FF2B5EF4-FFF2-40B4-BE49-F238E27FC236}">
                <a16:creationId xmlns:a16="http://schemas.microsoft.com/office/drawing/2014/main" id="{00880AF6-390F-4C42-800F-53CA2CE819D7}"/>
              </a:ext>
            </a:extLst>
          </p:cNvPr>
          <p:cNvSpPr>
            <a:spLocks noChangeShapeType="1"/>
          </p:cNvSpPr>
          <p:nvPr/>
        </p:nvSpPr>
        <p:spPr bwMode="auto">
          <a:xfrm>
            <a:off x="1630149"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5" name="Text Box 115">
            <a:extLst>
              <a:ext uri="{FF2B5EF4-FFF2-40B4-BE49-F238E27FC236}">
                <a16:creationId xmlns:a16="http://schemas.microsoft.com/office/drawing/2014/main" id="{452AB9EA-C221-48C1-9B8C-5C2A75F896A7}"/>
              </a:ext>
            </a:extLst>
          </p:cNvPr>
          <p:cNvSpPr txBox="1">
            <a:spLocks noChangeArrowheads="1"/>
          </p:cNvSpPr>
          <p:nvPr/>
        </p:nvSpPr>
        <p:spPr bwMode="auto">
          <a:xfrm>
            <a:off x="2133600" y="2514178"/>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16" name="Text Box 116">
            <a:extLst>
              <a:ext uri="{FF2B5EF4-FFF2-40B4-BE49-F238E27FC236}">
                <a16:creationId xmlns:a16="http://schemas.microsoft.com/office/drawing/2014/main" id="{4D57C600-E2AF-4640-8D10-87ADDE17D9A2}"/>
              </a:ext>
            </a:extLst>
          </p:cNvPr>
          <p:cNvSpPr txBox="1">
            <a:spLocks noChangeArrowheads="1"/>
          </p:cNvSpPr>
          <p:nvPr/>
        </p:nvSpPr>
        <p:spPr bwMode="auto">
          <a:xfrm>
            <a:off x="914400" y="251417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x.c</a:t>
            </a:r>
            <a:endParaRPr lang="en-US" sz="1867" dirty="0"/>
          </a:p>
        </p:txBody>
      </p:sp>
      <p:sp>
        <p:nvSpPr>
          <p:cNvPr id="17" name="Text Box 117">
            <a:extLst>
              <a:ext uri="{FF2B5EF4-FFF2-40B4-BE49-F238E27FC236}">
                <a16:creationId xmlns:a16="http://schemas.microsoft.com/office/drawing/2014/main" id="{AEEB24AB-851F-40BB-9CD5-7E97C792824A}"/>
              </a:ext>
            </a:extLst>
          </p:cNvPr>
          <p:cNvSpPr txBox="1">
            <a:spLocks noChangeArrowheads="1"/>
          </p:cNvSpPr>
          <p:nvPr/>
        </p:nvSpPr>
        <p:spPr bwMode="auto">
          <a:xfrm>
            <a:off x="3251200" y="251417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x.s</a:t>
            </a:r>
          </a:p>
        </p:txBody>
      </p:sp>
      <p:sp>
        <p:nvSpPr>
          <p:cNvPr id="18" name="Text Box 118">
            <a:extLst>
              <a:ext uri="{FF2B5EF4-FFF2-40B4-BE49-F238E27FC236}">
                <a16:creationId xmlns:a16="http://schemas.microsoft.com/office/drawing/2014/main" id="{DECA40A7-2FFD-43C7-9D5A-2BFCDD741682}"/>
              </a:ext>
            </a:extLst>
          </p:cNvPr>
          <p:cNvSpPr txBox="1">
            <a:spLocks noChangeArrowheads="1"/>
          </p:cNvSpPr>
          <p:nvPr/>
        </p:nvSpPr>
        <p:spPr bwMode="auto">
          <a:xfrm>
            <a:off x="4453467" y="251417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19" name="Text Box 119">
            <a:extLst>
              <a:ext uri="{FF2B5EF4-FFF2-40B4-BE49-F238E27FC236}">
                <a16:creationId xmlns:a16="http://schemas.microsoft.com/office/drawing/2014/main" id="{FFE6DE3B-7585-47EA-92A7-8227F20EDD4E}"/>
              </a:ext>
            </a:extLst>
          </p:cNvPr>
          <p:cNvSpPr txBox="1">
            <a:spLocks noChangeArrowheads="1"/>
          </p:cNvSpPr>
          <p:nvPr/>
        </p:nvSpPr>
        <p:spPr bwMode="auto">
          <a:xfrm>
            <a:off x="5571067" y="2514178"/>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x.o</a:t>
            </a:r>
            <a:endParaRPr lang="en-US" sz="1867" dirty="0"/>
          </a:p>
        </p:txBody>
      </p:sp>
      <p:sp>
        <p:nvSpPr>
          <p:cNvPr id="107" name="Freeform 191">
            <a:extLst>
              <a:ext uri="{FF2B5EF4-FFF2-40B4-BE49-F238E27FC236}">
                <a16:creationId xmlns:a16="http://schemas.microsoft.com/office/drawing/2014/main" id="{F8AF51EE-68AA-46BF-95BD-DC242B1E8304}"/>
              </a:ext>
            </a:extLst>
          </p:cNvPr>
          <p:cNvSpPr>
            <a:spLocks/>
          </p:cNvSpPr>
          <p:nvPr/>
        </p:nvSpPr>
        <p:spPr bwMode="auto">
          <a:xfrm>
            <a:off x="6299200" y="2270760"/>
            <a:ext cx="812800" cy="1097280"/>
          </a:xfrm>
          <a:custGeom>
            <a:avLst/>
            <a:gdLst>
              <a:gd name="T0" fmla="*/ 0 w 673"/>
              <a:gd name="T1" fmla="*/ 1 h 577"/>
              <a:gd name="T2" fmla="*/ 672 w 673"/>
              <a:gd name="T3" fmla="*/ 577 h 577"/>
            </a:gdLst>
            <a:ahLst/>
            <a:cxnLst>
              <a:cxn ang="0">
                <a:pos x="T0" y="T1"/>
              </a:cxn>
              <a:cxn ang="0">
                <a:pos x="T2" y="T3"/>
              </a:cxn>
            </a:cxnLst>
            <a:rect l="0" t="0" r="r" b="b"/>
            <a:pathLst>
              <a:path w="673" h="577">
                <a:moveTo>
                  <a:pt x="0" y="1"/>
                </a:moveTo>
                <a:cubicBezTo>
                  <a:pt x="325" y="0"/>
                  <a:pt x="673" y="166"/>
                  <a:pt x="672" y="577"/>
                </a:cubicBezTo>
              </a:path>
            </a:pathLst>
          </a:custGeom>
          <a:noFill/>
          <a:ln w="19050" cap="flat" cmpd="sng">
            <a:solidFill>
              <a:schemeClr val="tx1"/>
            </a:solidFill>
            <a:prstDash val="solid"/>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08" name="Freeform 192">
            <a:extLst>
              <a:ext uri="{FF2B5EF4-FFF2-40B4-BE49-F238E27FC236}">
                <a16:creationId xmlns:a16="http://schemas.microsoft.com/office/drawing/2014/main" id="{B3645567-4BD5-4284-8691-6094340396EE}"/>
              </a:ext>
            </a:extLst>
          </p:cNvPr>
          <p:cNvSpPr>
            <a:spLocks/>
          </p:cNvSpPr>
          <p:nvPr/>
        </p:nvSpPr>
        <p:spPr bwMode="auto">
          <a:xfrm flipV="1">
            <a:off x="6299200" y="4424384"/>
            <a:ext cx="812800" cy="812800"/>
          </a:xfrm>
          <a:custGeom>
            <a:avLst/>
            <a:gdLst>
              <a:gd name="T0" fmla="*/ 0 w 673"/>
              <a:gd name="T1" fmla="*/ 1 h 577"/>
              <a:gd name="T2" fmla="*/ 672 w 673"/>
              <a:gd name="T3" fmla="*/ 577 h 577"/>
            </a:gdLst>
            <a:ahLst/>
            <a:cxnLst>
              <a:cxn ang="0">
                <a:pos x="T0" y="T1"/>
              </a:cxn>
              <a:cxn ang="0">
                <a:pos x="T2" y="T3"/>
              </a:cxn>
            </a:cxnLst>
            <a:rect l="0" t="0" r="r" b="b"/>
            <a:pathLst>
              <a:path w="673" h="577">
                <a:moveTo>
                  <a:pt x="0" y="1"/>
                </a:moveTo>
                <a:cubicBezTo>
                  <a:pt x="325" y="0"/>
                  <a:pt x="673" y="166"/>
                  <a:pt x="672" y="577"/>
                </a:cubicBezTo>
              </a:path>
            </a:pathLst>
          </a:custGeom>
          <a:noFill/>
          <a:ln w="19050" cap="flat" cmpd="sng">
            <a:solidFill>
              <a:schemeClr val="tx1"/>
            </a:solidFill>
            <a:prstDash val="solid"/>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09" name="Group 197">
            <a:extLst>
              <a:ext uri="{FF2B5EF4-FFF2-40B4-BE49-F238E27FC236}">
                <a16:creationId xmlns:a16="http://schemas.microsoft.com/office/drawing/2014/main" id="{259767D2-61BA-4E07-9C90-694ADECF7463}"/>
              </a:ext>
            </a:extLst>
          </p:cNvPr>
          <p:cNvGrpSpPr>
            <a:grpSpLocks/>
          </p:cNvGrpSpPr>
          <p:nvPr/>
        </p:nvGrpSpPr>
        <p:grpSpPr bwMode="auto">
          <a:xfrm>
            <a:off x="7985760" y="3429002"/>
            <a:ext cx="487680" cy="592667"/>
            <a:chOff x="3840" y="3024"/>
            <a:chExt cx="240" cy="280"/>
          </a:xfrm>
        </p:grpSpPr>
        <p:sp>
          <p:nvSpPr>
            <p:cNvPr id="110" name="Rectangle 195">
              <a:extLst>
                <a:ext uri="{FF2B5EF4-FFF2-40B4-BE49-F238E27FC236}">
                  <a16:creationId xmlns:a16="http://schemas.microsoft.com/office/drawing/2014/main" id="{A38C5F67-2BB5-4B71-8F74-FF2378B77ABA}"/>
                </a:ext>
              </a:extLst>
            </p:cNvPr>
            <p:cNvSpPr>
              <a:spLocks noChangeArrowheads="1"/>
            </p:cNvSpPr>
            <p:nvPr/>
          </p:nvSpPr>
          <p:spPr bwMode="auto">
            <a:xfrm>
              <a:off x="3840" y="3024"/>
              <a:ext cx="240" cy="136"/>
            </a:xfrm>
            <a:prstGeom prst="rect">
              <a:avLst/>
            </a:prstGeom>
            <a:gradFill rotWithShape="1">
              <a:gsLst>
                <a:gs pos="0">
                  <a:srgbClr val="FFBBC8">
                    <a:gamma/>
                    <a:tint val="5882"/>
                    <a:invGamma/>
                  </a:srgbClr>
                </a:gs>
                <a:gs pos="100000">
                  <a:srgbClr val="FFBBC8"/>
                </a:gs>
              </a:gsLst>
              <a:lin ang="2700000" scaled="1"/>
            </a:gra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11" name="Text Box 196">
              <a:extLst>
                <a:ext uri="{FF2B5EF4-FFF2-40B4-BE49-F238E27FC236}">
                  <a16:creationId xmlns:a16="http://schemas.microsoft.com/office/drawing/2014/main" id="{2E807494-BDC2-4FA2-B72C-2D617D6FBCA1}"/>
                </a:ext>
              </a:extLst>
            </p:cNvPr>
            <p:cNvSpPr txBox="1">
              <a:spLocks noChangeArrowheads="1"/>
            </p:cNvSpPr>
            <p:nvPr/>
          </p:nvSpPr>
          <p:spPr bwMode="auto">
            <a:xfrm>
              <a:off x="3867" y="3042"/>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sp>
        <p:nvSpPr>
          <p:cNvPr id="115" name="Text Box 235">
            <a:extLst>
              <a:ext uri="{FF2B5EF4-FFF2-40B4-BE49-F238E27FC236}">
                <a16:creationId xmlns:a16="http://schemas.microsoft.com/office/drawing/2014/main" id="{FBA61ADB-553E-4C06-837B-23E4C7CF0347}"/>
              </a:ext>
            </a:extLst>
          </p:cNvPr>
          <p:cNvSpPr txBox="1">
            <a:spLocks noChangeArrowheads="1"/>
          </p:cNvSpPr>
          <p:nvPr/>
        </p:nvSpPr>
        <p:spPr bwMode="auto">
          <a:xfrm>
            <a:off x="1005180" y="1173481"/>
            <a:ext cx="661720"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Source</a:t>
            </a:r>
            <a:br>
              <a:rPr lang="en-US" sz="1867" dirty="0">
                <a:solidFill>
                  <a:schemeClr val="accent6">
                    <a:lumMod val="75000"/>
                  </a:schemeClr>
                </a:solidFill>
              </a:rPr>
            </a:br>
            <a:r>
              <a:rPr lang="en-US" sz="1867" dirty="0">
                <a:solidFill>
                  <a:schemeClr val="accent6">
                    <a:lumMod val="75000"/>
                  </a:schemeClr>
                </a:solidFill>
              </a:rPr>
              <a:t>Code</a:t>
            </a:r>
          </a:p>
        </p:txBody>
      </p:sp>
      <p:sp>
        <p:nvSpPr>
          <p:cNvPr id="116" name="Text Box 236">
            <a:extLst>
              <a:ext uri="{FF2B5EF4-FFF2-40B4-BE49-F238E27FC236}">
                <a16:creationId xmlns:a16="http://schemas.microsoft.com/office/drawing/2014/main" id="{A951EA47-BE3A-4B05-944F-76D2FCD5460E}"/>
              </a:ext>
            </a:extLst>
          </p:cNvPr>
          <p:cNvSpPr txBox="1">
            <a:spLocks noChangeArrowheads="1"/>
          </p:cNvSpPr>
          <p:nvPr/>
        </p:nvSpPr>
        <p:spPr bwMode="auto">
          <a:xfrm>
            <a:off x="3150170" y="1173481"/>
            <a:ext cx="921726"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Assembly</a:t>
            </a:r>
          </a:p>
          <a:p>
            <a:pPr algn="ctr">
              <a:lnSpc>
                <a:spcPct val="90000"/>
              </a:lnSpc>
            </a:pPr>
            <a:r>
              <a:rPr lang="en-US" sz="1867" dirty="0">
                <a:solidFill>
                  <a:schemeClr val="accent6">
                    <a:lumMod val="75000"/>
                  </a:schemeClr>
                </a:solidFill>
              </a:rPr>
              <a:t>Code</a:t>
            </a:r>
          </a:p>
        </p:txBody>
      </p:sp>
      <p:sp>
        <p:nvSpPr>
          <p:cNvPr id="117" name="Text Box 237">
            <a:extLst>
              <a:ext uri="{FF2B5EF4-FFF2-40B4-BE49-F238E27FC236}">
                <a16:creationId xmlns:a16="http://schemas.microsoft.com/office/drawing/2014/main" id="{1B921AE1-2141-43CB-B398-20356728170F}"/>
              </a:ext>
            </a:extLst>
          </p:cNvPr>
          <p:cNvSpPr txBox="1">
            <a:spLocks noChangeArrowheads="1"/>
          </p:cNvSpPr>
          <p:nvPr/>
        </p:nvSpPr>
        <p:spPr bwMode="auto">
          <a:xfrm>
            <a:off x="5623000" y="1173481"/>
            <a:ext cx="641201"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Object</a:t>
            </a:r>
          </a:p>
          <a:p>
            <a:pPr algn="ctr">
              <a:lnSpc>
                <a:spcPct val="90000"/>
              </a:lnSpc>
            </a:pPr>
            <a:r>
              <a:rPr lang="en-US" sz="1867" dirty="0">
                <a:solidFill>
                  <a:schemeClr val="accent6">
                    <a:lumMod val="75000"/>
                  </a:schemeClr>
                </a:solidFill>
              </a:rPr>
              <a:t>File</a:t>
            </a:r>
          </a:p>
        </p:txBody>
      </p:sp>
      <p:sp>
        <p:nvSpPr>
          <p:cNvPr id="118" name="Text Box 238">
            <a:extLst>
              <a:ext uri="{FF2B5EF4-FFF2-40B4-BE49-F238E27FC236}">
                <a16:creationId xmlns:a16="http://schemas.microsoft.com/office/drawing/2014/main" id="{29639382-9EAC-4EEB-AED7-127770F3AB35}"/>
              </a:ext>
            </a:extLst>
          </p:cNvPr>
          <p:cNvSpPr txBox="1">
            <a:spLocks noChangeArrowheads="1"/>
          </p:cNvSpPr>
          <p:nvPr/>
        </p:nvSpPr>
        <p:spPr bwMode="auto">
          <a:xfrm>
            <a:off x="7437121" y="1173481"/>
            <a:ext cx="1584113"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accent6">
                    <a:lumMod val="75000"/>
                  </a:schemeClr>
                </a:solidFill>
              </a:rPr>
              <a:t>Executable</a:t>
            </a:r>
          </a:p>
        </p:txBody>
      </p:sp>
      <p:sp>
        <p:nvSpPr>
          <p:cNvPr id="119" name="Text Box 239">
            <a:extLst>
              <a:ext uri="{FF2B5EF4-FFF2-40B4-BE49-F238E27FC236}">
                <a16:creationId xmlns:a16="http://schemas.microsoft.com/office/drawing/2014/main" id="{4B7C4661-AC56-4496-A7DA-EC73E15199AB}"/>
              </a:ext>
            </a:extLst>
          </p:cNvPr>
          <p:cNvSpPr txBox="1">
            <a:spLocks noChangeArrowheads="1"/>
          </p:cNvSpPr>
          <p:nvPr/>
        </p:nvSpPr>
        <p:spPr bwMode="auto">
          <a:xfrm>
            <a:off x="7802880" y="3977218"/>
            <a:ext cx="83312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r>
              <a:rPr lang="en-US" sz="1867" dirty="0" err="1"/>
              <a:t>a.out</a:t>
            </a:r>
            <a:endParaRPr lang="en-US" sz="1867" dirty="0"/>
          </a:p>
        </p:txBody>
      </p:sp>
      <p:sp>
        <p:nvSpPr>
          <p:cNvPr id="120" name="Text Box 241">
            <a:extLst>
              <a:ext uri="{FF2B5EF4-FFF2-40B4-BE49-F238E27FC236}">
                <a16:creationId xmlns:a16="http://schemas.microsoft.com/office/drawing/2014/main" id="{2CEF8942-23A0-4842-BF7F-7C09D0C0E565}"/>
              </a:ext>
            </a:extLst>
          </p:cNvPr>
          <p:cNvSpPr txBox="1">
            <a:spLocks noChangeArrowheads="1"/>
          </p:cNvSpPr>
          <p:nvPr/>
        </p:nvSpPr>
        <p:spPr bwMode="auto">
          <a:xfrm>
            <a:off x="2024667" y="6050281"/>
            <a:ext cx="881652"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tx2"/>
                </a:solidFill>
              </a:rPr>
              <a:t>Compiler</a:t>
            </a:r>
          </a:p>
        </p:txBody>
      </p:sp>
      <p:sp>
        <p:nvSpPr>
          <p:cNvPr id="121" name="Text Box 242">
            <a:extLst>
              <a:ext uri="{FF2B5EF4-FFF2-40B4-BE49-F238E27FC236}">
                <a16:creationId xmlns:a16="http://schemas.microsoft.com/office/drawing/2014/main" id="{F0E5A347-4F6E-491C-8DC6-E3CE8FD5CF85}"/>
              </a:ext>
            </a:extLst>
          </p:cNvPr>
          <p:cNvSpPr txBox="1">
            <a:spLocks noChangeArrowheads="1"/>
          </p:cNvSpPr>
          <p:nvPr/>
        </p:nvSpPr>
        <p:spPr bwMode="auto">
          <a:xfrm>
            <a:off x="3989493" y="6050281"/>
            <a:ext cx="1584960"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tx2"/>
                </a:solidFill>
              </a:rPr>
              <a:t>Assembler</a:t>
            </a:r>
          </a:p>
        </p:txBody>
      </p:sp>
      <p:sp>
        <p:nvSpPr>
          <p:cNvPr id="122" name="Text Box 243">
            <a:extLst>
              <a:ext uri="{FF2B5EF4-FFF2-40B4-BE49-F238E27FC236}">
                <a16:creationId xmlns:a16="http://schemas.microsoft.com/office/drawing/2014/main" id="{692E6DD2-9EB2-4F93-99C1-601899235DC2}"/>
              </a:ext>
            </a:extLst>
          </p:cNvPr>
          <p:cNvSpPr txBox="1">
            <a:spLocks noChangeArrowheads="1"/>
          </p:cNvSpPr>
          <p:nvPr/>
        </p:nvSpPr>
        <p:spPr bwMode="auto">
          <a:xfrm>
            <a:off x="6809933" y="6050281"/>
            <a:ext cx="583814"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tx2"/>
                </a:solidFill>
              </a:rPr>
              <a:t>Linker</a:t>
            </a:r>
          </a:p>
        </p:txBody>
      </p:sp>
      <p:sp>
        <p:nvSpPr>
          <p:cNvPr id="123" name="Text Box 244">
            <a:extLst>
              <a:ext uri="{FF2B5EF4-FFF2-40B4-BE49-F238E27FC236}">
                <a16:creationId xmlns:a16="http://schemas.microsoft.com/office/drawing/2014/main" id="{D90FE53E-605B-4AEA-8154-55A4E244E5D7}"/>
              </a:ext>
            </a:extLst>
          </p:cNvPr>
          <p:cNvSpPr txBox="1">
            <a:spLocks noChangeArrowheads="1"/>
          </p:cNvSpPr>
          <p:nvPr/>
        </p:nvSpPr>
        <p:spPr bwMode="auto">
          <a:xfrm>
            <a:off x="9049173" y="6050281"/>
            <a:ext cx="1009227"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tx2"/>
                </a:solidFill>
              </a:rPr>
              <a:t>Loader</a:t>
            </a:r>
          </a:p>
        </p:txBody>
      </p:sp>
      <p:sp>
        <p:nvSpPr>
          <p:cNvPr id="124" name="Text Box 246">
            <a:extLst>
              <a:ext uri="{FF2B5EF4-FFF2-40B4-BE49-F238E27FC236}">
                <a16:creationId xmlns:a16="http://schemas.microsoft.com/office/drawing/2014/main" id="{1BDF3C0C-6A49-4E68-B672-62ADCE587554}"/>
              </a:ext>
            </a:extLst>
          </p:cNvPr>
          <p:cNvSpPr txBox="1">
            <a:spLocks noChangeArrowheads="1"/>
          </p:cNvSpPr>
          <p:nvPr/>
        </p:nvSpPr>
        <p:spPr bwMode="auto">
          <a:xfrm>
            <a:off x="6790267" y="397721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ld</a:t>
            </a:r>
            <a:endParaRPr lang="en-US" sz="1867" dirty="0"/>
          </a:p>
        </p:txBody>
      </p:sp>
      <p:sp>
        <p:nvSpPr>
          <p:cNvPr id="125" name="AutoShape 248">
            <a:extLst>
              <a:ext uri="{FF2B5EF4-FFF2-40B4-BE49-F238E27FC236}">
                <a16:creationId xmlns:a16="http://schemas.microsoft.com/office/drawing/2014/main" id="{7109EFB4-7FC4-4FE2-AF1E-FD9E31FE9E6A}"/>
              </a:ext>
            </a:extLst>
          </p:cNvPr>
          <p:cNvSpPr>
            <a:spLocks noChangeArrowheads="1"/>
          </p:cNvSpPr>
          <p:nvPr/>
        </p:nvSpPr>
        <p:spPr bwMode="auto">
          <a:xfrm>
            <a:off x="9144000" y="3459480"/>
            <a:ext cx="792480" cy="548640"/>
          </a:xfrm>
          <a:prstGeom prst="roundRect">
            <a:avLst>
              <a:gd name="adj" fmla="val 16667"/>
            </a:avLst>
          </a:prstGeom>
          <a:solidFill>
            <a:srgbClr val="B7CBF0"/>
          </a:solidFill>
          <a:ln w="12700">
            <a:solidFill>
              <a:schemeClr val="tx1"/>
            </a:solidFill>
            <a:round/>
            <a:headEnd/>
            <a:tailEnd/>
          </a:ln>
          <a:effectLst/>
        </p:spPr>
        <p:txBody>
          <a:bodyPr wrap="none" anchor="ctr"/>
          <a:lstStyle/>
          <a:p>
            <a:pPr algn="ctr"/>
            <a:r>
              <a:rPr lang="en-US" sz="1867"/>
              <a:t>OS</a:t>
            </a:r>
          </a:p>
        </p:txBody>
      </p:sp>
      <p:grpSp>
        <p:nvGrpSpPr>
          <p:cNvPr id="127" name="Group 12">
            <a:extLst>
              <a:ext uri="{FF2B5EF4-FFF2-40B4-BE49-F238E27FC236}">
                <a16:creationId xmlns:a16="http://schemas.microsoft.com/office/drawing/2014/main" id="{F4CD18D9-6526-4836-937D-58E5880C9DB8}"/>
              </a:ext>
            </a:extLst>
          </p:cNvPr>
          <p:cNvGrpSpPr>
            <a:grpSpLocks/>
          </p:cNvGrpSpPr>
          <p:nvPr/>
        </p:nvGrpSpPr>
        <p:grpSpPr bwMode="auto">
          <a:xfrm>
            <a:off x="10353963" y="2706340"/>
            <a:ext cx="1431636" cy="2192669"/>
            <a:chOff x="1727" y="704"/>
            <a:chExt cx="465" cy="696"/>
          </a:xfrm>
        </p:grpSpPr>
        <p:sp>
          <p:nvSpPr>
            <p:cNvPr id="128" name="Rectangle 3">
              <a:extLst>
                <a:ext uri="{FF2B5EF4-FFF2-40B4-BE49-F238E27FC236}">
                  <a16:creationId xmlns:a16="http://schemas.microsoft.com/office/drawing/2014/main" id="{2DE4A221-BCE2-4612-AA7A-2C321770FB92}"/>
                </a:ext>
              </a:extLst>
            </p:cNvPr>
            <p:cNvSpPr>
              <a:spLocks noChangeArrowheads="1"/>
            </p:cNvSpPr>
            <p:nvPr/>
          </p:nvSpPr>
          <p:spPr bwMode="auto">
            <a:xfrm>
              <a:off x="1807" y="730"/>
              <a:ext cx="385" cy="656"/>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sp>
          <p:nvSpPr>
            <p:cNvPr id="129" name="Rectangle 4">
              <a:extLst>
                <a:ext uri="{FF2B5EF4-FFF2-40B4-BE49-F238E27FC236}">
                  <a16:creationId xmlns:a16="http://schemas.microsoft.com/office/drawing/2014/main" id="{731EFFBA-EF2A-446F-B0B3-75E9007B182A}"/>
                </a:ext>
              </a:extLst>
            </p:cNvPr>
            <p:cNvSpPr>
              <a:spLocks noChangeArrowheads="1"/>
            </p:cNvSpPr>
            <p:nvPr/>
          </p:nvSpPr>
          <p:spPr bwMode="auto">
            <a:xfrm>
              <a:off x="1807" y="1198"/>
              <a:ext cx="385" cy="188"/>
            </a:xfrm>
            <a:prstGeom prst="rect">
              <a:avLst/>
            </a:prstGeom>
            <a:solidFill>
              <a:srgbClr val="B7CB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Code</a:t>
              </a:r>
            </a:p>
          </p:txBody>
        </p:sp>
        <p:sp>
          <p:nvSpPr>
            <p:cNvPr id="130" name="Text Box 5">
              <a:extLst>
                <a:ext uri="{FF2B5EF4-FFF2-40B4-BE49-F238E27FC236}">
                  <a16:creationId xmlns:a16="http://schemas.microsoft.com/office/drawing/2014/main" id="{3B154FF7-D670-4F49-B989-E1A235B72AEB}"/>
                </a:ext>
              </a:extLst>
            </p:cNvPr>
            <p:cNvSpPr txBox="1">
              <a:spLocks noChangeArrowheads="1"/>
            </p:cNvSpPr>
            <p:nvPr/>
          </p:nvSpPr>
          <p:spPr bwMode="auto">
            <a:xfrm>
              <a:off x="1730" y="1296"/>
              <a:ext cx="45"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2133" b="1" dirty="0"/>
                <a:t>0</a:t>
              </a:r>
            </a:p>
          </p:txBody>
        </p:sp>
        <p:sp>
          <p:nvSpPr>
            <p:cNvPr id="131" name="Text Box 6">
              <a:extLst>
                <a:ext uri="{FF2B5EF4-FFF2-40B4-BE49-F238E27FC236}">
                  <a16:creationId xmlns:a16="http://schemas.microsoft.com/office/drawing/2014/main" id="{28A946A4-1D4F-4955-A812-6B293414A299}"/>
                </a:ext>
              </a:extLst>
            </p:cNvPr>
            <p:cNvSpPr txBox="1">
              <a:spLocks noChangeArrowheads="1"/>
            </p:cNvSpPr>
            <p:nvPr/>
          </p:nvSpPr>
          <p:spPr bwMode="auto">
            <a:xfrm>
              <a:off x="1727" y="704"/>
              <a:ext cx="74"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2133" b="1" dirty="0">
                  <a:cs typeface="Arial" charset="0"/>
                </a:rPr>
                <a:t>∞</a:t>
              </a:r>
            </a:p>
          </p:txBody>
        </p:sp>
        <p:sp>
          <p:nvSpPr>
            <p:cNvPr id="132" name="Rectangle 7">
              <a:extLst>
                <a:ext uri="{FF2B5EF4-FFF2-40B4-BE49-F238E27FC236}">
                  <a16:creationId xmlns:a16="http://schemas.microsoft.com/office/drawing/2014/main" id="{DB16B3FE-3063-4209-B278-10998C3F118A}"/>
                </a:ext>
              </a:extLst>
            </p:cNvPr>
            <p:cNvSpPr>
              <a:spLocks noChangeArrowheads="1"/>
            </p:cNvSpPr>
            <p:nvPr/>
          </p:nvSpPr>
          <p:spPr bwMode="auto">
            <a:xfrm>
              <a:off x="1807" y="1053"/>
              <a:ext cx="385" cy="145"/>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Data</a:t>
              </a:r>
            </a:p>
          </p:txBody>
        </p:sp>
        <p:sp>
          <p:nvSpPr>
            <p:cNvPr id="133" name="Rectangle 8">
              <a:extLst>
                <a:ext uri="{FF2B5EF4-FFF2-40B4-BE49-F238E27FC236}">
                  <a16:creationId xmlns:a16="http://schemas.microsoft.com/office/drawing/2014/main" id="{3D30C5B6-7C10-4430-B515-67986F9DD229}"/>
                </a:ext>
              </a:extLst>
            </p:cNvPr>
            <p:cNvSpPr>
              <a:spLocks noChangeArrowheads="1"/>
            </p:cNvSpPr>
            <p:nvPr/>
          </p:nvSpPr>
          <p:spPr bwMode="auto">
            <a:xfrm>
              <a:off x="1807" y="730"/>
              <a:ext cx="385" cy="114"/>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Stack</a:t>
              </a:r>
            </a:p>
          </p:txBody>
        </p:sp>
        <p:sp>
          <p:nvSpPr>
            <p:cNvPr id="134" name="AutoShape 9">
              <a:extLst>
                <a:ext uri="{FF2B5EF4-FFF2-40B4-BE49-F238E27FC236}">
                  <a16:creationId xmlns:a16="http://schemas.microsoft.com/office/drawing/2014/main" id="{B6F88368-92CC-47A7-AE45-CAD88DFCC50B}"/>
                </a:ext>
              </a:extLst>
            </p:cNvPr>
            <p:cNvSpPr>
              <a:spLocks noChangeArrowheads="1"/>
            </p:cNvSpPr>
            <p:nvPr/>
          </p:nvSpPr>
          <p:spPr bwMode="auto">
            <a:xfrm>
              <a:off x="1974" y="844"/>
              <a:ext cx="52" cy="52"/>
            </a:xfrm>
            <a:prstGeom prst="downArrow">
              <a:avLst>
                <a:gd name="adj1" fmla="val 56250"/>
                <a:gd name="adj2" fmla="val 46181"/>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sp>
          <p:nvSpPr>
            <p:cNvPr id="135" name="AutoShape 10">
              <a:extLst>
                <a:ext uri="{FF2B5EF4-FFF2-40B4-BE49-F238E27FC236}">
                  <a16:creationId xmlns:a16="http://schemas.microsoft.com/office/drawing/2014/main" id="{6D94806B-63C9-4091-B23B-D01B3BEEAB93}"/>
                </a:ext>
              </a:extLst>
            </p:cNvPr>
            <p:cNvSpPr>
              <a:spLocks noChangeArrowheads="1"/>
            </p:cNvSpPr>
            <p:nvPr/>
          </p:nvSpPr>
          <p:spPr bwMode="auto">
            <a:xfrm flipV="1">
              <a:off x="1974" y="1001"/>
              <a:ext cx="52" cy="52"/>
            </a:xfrm>
            <a:prstGeom prst="downArrow">
              <a:avLst>
                <a:gd name="adj1" fmla="val 56250"/>
                <a:gd name="adj2" fmla="val 46181"/>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grpSp>
        <p:nvGrpSpPr>
          <p:cNvPr id="136" name="Group 58">
            <a:extLst>
              <a:ext uri="{FF2B5EF4-FFF2-40B4-BE49-F238E27FC236}">
                <a16:creationId xmlns:a16="http://schemas.microsoft.com/office/drawing/2014/main" id="{7457188D-13AC-4E30-B0AA-C2AFD5D3C65A}"/>
              </a:ext>
            </a:extLst>
          </p:cNvPr>
          <p:cNvGrpSpPr>
            <a:grpSpLocks/>
          </p:cNvGrpSpPr>
          <p:nvPr/>
        </p:nvGrpSpPr>
        <p:grpSpPr bwMode="auto">
          <a:xfrm>
            <a:off x="4479499" y="1996335"/>
            <a:ext cx="550763" cy="548851"/>
            <a:chOff x="624" y="2592"/>
            <a:chExt cx="288" cy="287"/>
          </a:xfrm>
        </p:grpSpPr>
        <p:sp>
          <p:nvSpPr>
            <p:cNvPr id="137" name="Freeform 59">
              <a:extLst>
                <a:ext uri="{FF2B5EF4-FFF2-40B4-BE49-F238E27FC236}">
                  <a16:creationId xmlns:a16="http://schemas.microsoft.com/office/drawing/2014/main" id="{5F9253E3-1200-4F8E-92F2-DD61EBB30EB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38" name="Arc 60">
              <a:extLst>
                <a:ext uri="{FF2B5EF4-FFF2-40B4-BE49-F238E27FC236}">
                  <a16:creationId xmlns:a16="http://schemas.microsoft.com/office/drawing/2014/main" id="{A7A08043-32C0-4D68-8C40-6D5C91A49A62}"/>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39" name="Line 111">
            <a:extLst>
              <a:ext uri="{FF2B5EF4-FFF2-40B4-BE49-F238E27FC236}">
                <a16:creationId xmlns:a16="http://schemas.microsoft.com/office/drawing/2014/main" id="{AFE8870C-C5D6-4265-BDE5-23A0A3676129}"/>
              </a:ext>
            </a:extLst>
          </p:cNvPr>
          <p:cNvSpPr>
            <a:spLocks noChangeShapeType="1"/>
          </p:cNvSpPr>
          <p:nvPr/>
        </p:nvSpPr>
        <p:spPr bwMode="auto">
          <a:xfrm>
            <a:off x="2819931"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0" name="Line 111">
            <a:extLst>
              <a:ext uri="{FF2B5EF4-FFF2-40B4-BE49-F238E27FC236}">
                <a16:creationId xmlns:a16="http://schemas.microsoft.com/office/drawing/2014/main" id="{2BE17AB0-2D4B-45A8-8739-001B55A29612}"/>
              </a:ext>
            </a:extLst>
          </p:cNvPr>
          <p:cNvSpPr>
            <a:spLocks noChangeShapeType="1"/>
          </p:cNvSpPr>
          <p:nvPr/>
        </p:nvSpPr>
        <p:spPr bwMode="auto">
          <a:xfrm>
            <a:off x="3946629"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1" name="Line 111">
            <a:extLst>
              <a:ext uri="{FF2B5EF4-FFF2-40B4-BE49-F238E27FC236}">
                <a16:creationId xmlns:a16="http://schemas.microsoft.com/office/drawing/2014/main" id="{EDF5A5B0-A260-4946-95FC-6718C0C8DB16}"/>
              </a:ext>
            </a:extLst>
          </p:cNvPr>
          <p:cNvSpPr>
            <a:spLocks noChangeShapeType="1"/>
          </p:cNvSpPr>
          <p:nvPr/>
        </p:nvSpPr>
        <p:spPr bwMode="auto">
          <a:xfrm>
            <a:off x="5136411"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43" name="Group 58">
            <a:extLst>
              <a:ext uri="{FF2B5EF4-FFF2-40B4-BE49-F238E27FC236}">
                <a16:creationId xmlns:a16="http://schemas.microsoft.com/office/drawing/2014/main" id="{07F9064F-09D1-41DE-BD45-04B2CB442ACB}"/>
              </a:ext>
            </a:extLst>
          </p:cNvPr>
          <p:cNvGrpSpPr>
            <a:grpSpLocks/>
          </p:cNvGrpSpPr>
          <p:nvPr/>
        </p:nvGrpSpPr>
        <p:grpSpPr bwMode="auto">
          <a:xfrm>
            <a:off x="6825397" y="3459375"/>
            <a:ext cx="550763" cy="548851"/>
            <a:chOff x="624" y="2592"/>
            <a:chExt cx="288" cy="287"/>
          </a:xfrm>
        </p:grpSpPr>
        <p:sp>
          <p:nvSpPr>
            <p:cNvPr id="144" name="Freeform 59">
              <a:extLst>
                <a:ext uri="{FF2B5EF4-FFF2-40B4-BE49-F238E27FC236}">
                  <a16:creationId xmlns:a16="http://schemas.microsoft.com/office/drawing/2014/main" id="{6F3B6284-F4C2-441B-AAD3-F5AEA535E2E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45" name="Arc 60">
              <a:extLst>
                <a:ext uri="{FF2B5EF4-FFF2-40B4-BE49-F238E27FC236}">
                  <a16:creationId xmlns:a16="http://schemas.microsoft.com/office/drawing/2014/main" id="{315AE3DE-1A69-42B8-925F-B94F85CC405B}"/>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grpSp>
        <p:nvGrpSpPr>
          <p:cNvPr id="146" name="Group 40">
            <a:extLst>
              <a:ext uri="{FF2B5EF4-FFF2-40B4-BE49-F238E27FC236}">
                <a16:creationId xmlns:a16="http://schemas.microsoft.com/office/drawing/2014/main" id="{4494ADC9-F8D4-4055-B57F-88E168CFB39D}"/>
              </a:ext>
            </a:extLst>
          </p:cNvPr>
          <p:cNvGrpSpPr>
            <a:grpSpLocks/>
          </p:cNvGrpSpPr>
          <p:nvPr/>
        </p:nvGrpSpPr>
        <p:grpSpPr bwMode="auto">
          <a:xfrm>
            <a:off x="5669280" y="3429002"/>
            <a:ext cx="487680" cy="592667"/>
            <a:chOff x="4992" y="3408"/>
            <a:chExt cx="240" cy="280"/>
          </a:xfrm>
        </p:grpSpPr>
        <p:sp>
          <p:nvSpPr>
            <p:cNvPr id="147" name="Rectangle 41">
              <a:extLst>
                <a:ext uri="{FF2B5EF4-FFF2-40B4-BE49-F238E27FC236}">
                  <a16:creationId xmlns:a16="http://schemas.microsoft.com/office/drawing/2014/main" id="{5CC9B121-D27D-442F-9DE2-0B3E48588349}"/>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48" name="Text Box 42">
              <a:extLst>
                <a:ext uri="{FF2B5EF4-FFF2-40B4-BE49-F238E27FC236}">
                  <a16:creationId xmlns:a16="http://schemas.microsoft.com/office/drawing/2014/main" id="{03AC05CF-0329-4212-8D51-60C10A322489}"/>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149" name="Group 43">
            <a:extLst>
              <a:ext uri="{FF2B5EF4-FFF2-40B4-BE49-F238E27FC236}">
                <a16:creationId xmlns:a16="http://schemas.microsoft.com/office/drawing/2014/main" id="{0A3D9692-15EE-40D6-BDDF-E85DEBB7D0A9}"/>
              </a:ext>
            </a:extLst>
          </p:cNvPr>
          <p:cNvGrpSpPr>
            <a:grpSpLocks/>
          </p:cNvGrpSpPr>
          <p:nvPr/>
        </p:nvGrpSpPr>
        <p:grpSpPr bwMode="auto">
          <a:xfrm>
            <a:off x="3352800" y="3429000"/>
            <a:ext cx="487680" cy="508000"/>
            <a:chOff x="1440" y="1632"/>
            <a:chExt cx="192" cy="200"/>
          </a:xfrm>
        </p:grpSpPr>
        <p:sp>
          <p:nvSpPr>
            <p:cNvPr id="150" name="AutoShape 44">
              <a:extLst>
                <a:ext uri="{FF2B5EF4-FFF2-40B4-BE49-F238E27FC236}">
                  <a16:creationId xmlns:a16="http://schemas.microsoft.com/office/drawing/2014/main" id="{EDAEC8BE-1FCF-4DAB-8EAC-F37CD74F178E}"/>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51" name="Line 45">
              <a:extLst>
                <a:ext uri="{FF2B5EF4-FFF2-40B4-BE49-F238E27FC236}">
                  <a16:creationId xmlns:a16="http://schemas.microsoft.com/office/drawing/2014/main" id="{25BD3BBB-8C8B-499C-9AD5-79C2E8DBDF82}"/>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52" name="Line 46">
              <a:extLst>
                <a:ext uri="{FF2B5EF4-FFF2-40B4-BE49-F238E27FC236}">
                  <a16:creationId xmlns:a16="http://schemas.microsoft.com/office/drawing/2014/main" id="{18A25135-CDA6-4C0E-852E-2F542E6F2D72}"/>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3" name="Line 47">
              <a:extLst>
                <a:ext uri="{FF2B5EF4-FFF2-40B4-BE49-F238E27FC236}">
                  <a16:creationId xmlns:a16="http://schemas.microsoft.com/office/drawing/2014/main" id="{88B2A79F-9EE7-4312-8F71-33008A8311AE}"/>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4" name="Line 48">
              <a:extLst>
                <a:ext uri="{FF2B5EF4-FFF2-40B4-BE49-F238E27FC236}">
                  <a16:creationId xmlns:a16="http://schemas.microsoft.com/office/drawing/2014/main" id="{029D7209-DEA0-48A0-952E-4F8874A54C5D}"/>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5" name="Line 49">
              <a:extLst>
                <a:ext uri="{FF2B5EF4-FFF2-40B4-BE49-F238E27FC236}">
                  <a16:creationId xmlns:a16="http://schemas.microsoft.com/office/drawing/2014/main" id="{A01D29E9-3473-4310-A9CD-F514AF794824}"/>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56" name="Group 57">
            <a:extLst>
              <a:ext uri="{FF2B5EF4-FFF2-40B4-BE49-F238E27FC236}">
                <a16:creationId xmlns:a16="http://schemas.microsoft.com/office/drawing/2014/main" id="{C49A1295-CCE3-4384-B805-9BA82291C687}"/>
              </a:ext>
            </a:extLst>
          </p:cNvPr>
          <p:cNvGrpSpPr>
            <a:grpSpLocks/>
          </p:cNvGrpSpPr>
          <p:nvPr/>
        </p:nvGrpSpPr>
        <p:grpSpPr bwMode="auto">
          <a:xfrm>
            <a:off x="1036320" y="3429005"/>
            <a:ext cx="487680" cy="508001"/>
            <a:chOff x="1104" y="1968"/>
            <a:chExt cx="230" cy="240"/>
          </a:xfrm>
        </p:grpSpPr>
        <p:sp>
          <p:nvSpPr>
            <p:cNvPr id="157" name="AutoShape 51">
              <a:extLst>
                <a:ext uri="{FF2B5EF4-FFF2-40B4-BE49-F238E27FC236}">
                  <a16:creationId xmlns:a16="http://schemas.microsoft.com/office/drawing/2014/main" id="{B9C30078-4796-4F4C-AE86-2AA655D6611A}"/>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58" name="Line 52">
              <a:extLst>
                <a:ext uri="{FF2B5EF4-FFF2-40B4-BE49-F238E27FC236}">
                  <a16:creationId xmlns:a16="http://schemas.microsoft.com/office/drawing/2014/main" id="{A5368C46-78FA-4443-B39F-C130337FE9F3}"/>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59" name="Line 53">
              <a:extLst>
                <a:ext uri="{FF2B5EF4-FFF2-40B4-BE49-F238E27FC236}">
                  <a16:creationId xmlns:a16="http://schemas.microsoft.com/office/drawing/2014/main" id="{7E9F3F30-37E4-4436-A082-A23A769076A0}"/>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0" name="Line 54">
              <a:extLst>
                <a:ext uri="{FF2B5EF4-FFF2-40B4-BE49-F238E27FC236}">
                  <a16:creationId xmlns:a16="http://schemas.microsoft.com/office/drawing/2014/main" id="{46BBF239-0605-45D6-AE86-9978AEF4BDF6}"/>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1" name="Line 55">
              <a:extLst>
                <a:ext uri="{FF2B5EF4-FFF2-40B4-BE49-F238E27FC236}">
                  <a16:creationId xmlns:a16="http://schemas.microsoft.com/office/drawing/2014/main" id="{440721A5-5400-4DAB-8C35-5B6BA489108B}"/>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2" name="Line 56">
              <a:extLst>
                <a:ext uri="{FF2B5EF4-FFF2-40B4-BE49-F238E27FC236}">
                  <a16:creationId xmlns:a16="http://schemas.microsoft.com/office/drawing/2014/main" id="{852722F8-2C2E-4BAC-B352-FEF7080347B8}"/>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63" name="Group 58">
            <a:extLst>
              <a:ext uri="{FF2B5EF4-FFF2-40B4-BE49-F238E27FC236}">
                <a16:creationId xmlns:a16="http://schemas.microsoft.com/office/drawing/2014/main" id="{0458B070-0088-40E7-8489-D926A8F8CE05}"/>
              </a:ext>
            </a:extLst>
          </p:cNvPr>
          <p:cNvGrpSpPr>
            <a:grpSpLocks/>
          </p:cNvGrpSpPr>
          <p:nvPr/>
        </p:nvGrpSpPr>
        <p:grpSpPr bwMode="auto">
          <a:xfrm>
            <a:off x="2163019" y="3459375"/>
            <a:ext cx="550763" cy="548851"/>
            <a:chOff x="624" y="2592"/>
            <a:chExt cx="288" cy="287"/>
          </a:xfrm>
        </p:grpSpPr>
        <p:sp>
          <p:nvSpPr>
            <p:cNvPr id="164" name="Freeform 59">
              <a:extLst>
                <a:ext uri="{FF2B5EF4-FFF2-40B4-BE49-F238E27FC236}">
                  <a16:creationId xmlns:a16="http://schemas.microsoft.com/office/drawing/2014/main" id="{9DB4EA63-E220-4BCF-A6F6-6B70B2DB5254}"/>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65" name="Arc 60">
              <a:extLst>
                <a:ext uri="{FF2B5EF4-FFF2-40B4-BE49-F238E27FC236}">
                  <a16:creationId xmlns:a16="http://schemas.microsoft.com/office/drawing/2014/main" id="{1DD770D6-1AFB-414A-A1A5-8A7AF8894080}"/>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66" name="Line 111">
            <a:extLst>
              <a:ext uri="{FF2B5EF4-FFF2-40B4-BE49-F238E27FC236}">
                <a16:creationId xmlns:a16="http://schemas.microsoft.com/office/drawing/2014/main" id="{A6A3A868-EC57-4F29-8B45-88CA6CA09CD5}"/>
              </a:ext>
            </a:extLst>
          </p:cNvPr>
          <p:cNvSpPr>
            <a:spLocks noChangeShapeType="1"/>
          </p:cNvSpPr>
          <p:nvPr/>
        </p:nvSpPr>
        <p:spPr bwMode="auto">
          <a:xfrm>
            <a:off x="163014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67" name="Text Box 115">
            <a:extLst>
              <a:ext uri="{FF2B5EF4-FFF2-40B4-BE49-F238E27FC236}">
                <a16:creationId xmlns:a16="http://schemas.microsoft.com/office/drawing/2014/main" id="{72F0DBFF-E7BC-4BE9-B3E7-05209A3B16A5}"/>
              </a:ext>
            </a:extLst>
          </p:cNvPr>
          <p:cNvSpPr txBox="1">
            <a:spLocks noChangeArrowheads="1"/>
          </p:cNvSpPr>
          <p:nvPr/>
        </p:nvSpPr>
        <p:spPr bwMode="auto">
          <a:xfrm>
            <a:off x="2133600" y="3977217"/>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168" name="Text Box 116">
            <a:extLst>
              <a:ext uri="{FF2B5EF4-FFF2-40B4-BE49-F238E27FC236}">
                <a16:creationId xmlns:a16="http://schemas.microsoft.com/office/drawing/2014/main" id="{408CED79-8061-4FE0-B8D5-CDAEC5377B15}"/>
              </a:ext>
            </a:extLst>
          </p:cNvPr>
          <p:cNvSpPr txBox="1">
            <a:spLocks noChangeArrowheads="1"/>
          </p:cNvSpPr>
          <p:nvPr/>
        </p:nvSpPr>
        <p:spPr bwMode="auto">
          <a:xfrm>
            <a:off x="914400" y="3977217"/>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y.c</a:t>
            </a:r>
            <a:endParaRPr lang="en-US" sz="1867" dirty="0"/>
          </a:p>
        </p:txBody>
      </p:sp>
      <p:sp>
        <p:nvSpPr>
          <p:cNvPr id="169" name="Text Box 117">
            <a:extLst>
              <a:ext uri="{FF2B5EF4-FFF2-40B4-BE49-F238E27FC236}">
                <a16:creationId xmlns:a16="http://schemas.microsoft.com/office/drawing/2014/main" id="{D1C1E973-32E1-4ED8-86F3-F1FFA0366EB3}"/>
              </a:ext>
            </a:extLst>
          </p:cNvPr>
          <p:cNvSpPr txBox="1">
            <a:spLocks noChangeArrowheads="1"/>
          </p:cNvSpPr>
          <p:nvPr/>
        </p:nvSpPr>
        <p:spPr bwMode="auto">
          <a:xfrm>
            <a:off x="3251200" y="3977217"/>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y.s</a:t>
            </a:r>
            <a:endParaRPr lang="en-US" sz="1867" dirty="0"/>
          </a:p>
        </p:txBody>
      </p:sp>
      <p:sp>
        <p:nvSpPr>
          <p:cNvPr id="170" name="Text Box 118">
            <a:extLst>
              <a:ext uri="{FF2B5EF4-FFF2-40B4-BE49-F238E27FC236}">
                <a16:creationId xmlns:a16="http://schemas.microsoft.com/office/drawing/2014/main" id="{4298ADBE-AC3D-4A84-AC4C-2E7F4ABB3F81}"/>
              </a:ext>
            </a:extLst>
          </p:cNvPr>
          <p:cNvSpPr txBox="1">
            <a:spLocks noChangeArrowheads="1"/>
          </p:cNvSpPr>
          <p:nvPr/>
        </p:nvSpPr>
        <p:spPr bwMode="auto">
          <a:xfrm>
            <a:off x="4453467" y="3977217"/>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171" name="Text Box 119">
            <a:extLst>
              <a:ext uri="{FF2B5EF4-FFF2-40B4-BE49-F238E27FC236}">
                <a16:creationId xmlns:a16="http://schemas.microsoft.com/office/drawing/2014/main" id="{61D25146-D3BB-4BF4-9087-2D01807950CB}"/>
              </a:ext>
            </a:extLst>
          </p:cNvPr>
          <p:cNvSpPr txBox="1">
            <a:spLocks noChangeArrowheads="1"/>
          </p:cNvSpPr>
          <p:nvPr/>
        </p:nvSpPr>
        <p:spPr bwMode="auto">
          <a:xfrm>
            <a:off x="5571067" y="3977217"/>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y.o</a:t>
            </a:r>
            <a:endParaRPr lang="en-US" sz="1867" dirty="0"/>
          </a:p>
        </p:txBody>
      </p:sp>
      <p:grpSp>
        <p:nvGrpSpPr>
          <p:cNvPr id="172" name="Group 58">
            <a:extLst>
              <a:ext uri="{FF2B5EF4-FFF2-40B4-BE49-F238E27FC236}">
                <a16:creationId xmlns:a16="http://schemas.microsoft.com/office/drawing/2014/main" id="{5E716E86-BB35-425E-9228-67E14F8CCFCC}"/>
              </a:ext>
            </a:extLst>
          </p:cNvPr>
          <p:cNvGrpSpPr>
            <a:grpSpLocks/>
          </p:cNvGrpSpPr>
          <p:nvPr/>
        </p:nvGrpSpPr>
        <p:grpSpPr bwMode="auto">
          <a:xfrm>
            <a:off x="4479499" y="3459375"/>
            <a:ext cx="550763" cy="548851"/>
            <a:chOff x="624" y="2592"/>
            <a:chExt cx="288" cy="287"/>
          </a:xfrm>
        </p:grpSpPr>
        <p:sp>
          <p:nvSpPr>
            <p:cNvPr id="173" name="Freeform 59">
              <a:extLst>
                <a:ext uri="{FF2B5EF4-FFF2-40B4-BE49-F238E27FC236}">
                  <a16:creationId xmlns:a16="http://schemas.microsoft.com/office/drawing/2014/main" id="{9E8BECE6-FE10-4F83-9EF9-90419503771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74" name="Arc 60">
              <a:extLst>
                <a:ext uri="{FF2B5EF4-FFF2-40B4-BE49-F238E27FC236}">
                  <a16:creationId xmlns:a16="http://schemas.microsoft.com/office/drawing/2014/main" id="{2E1FB197-461B-44E7-A304-BF8C4A1A9FA4}"/>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75" name="Line 111">
            <a:extLst>
              <a:ext uri="{FF2B5EF4-FFF2-40B4-BE49-F238E27FC236}">
                <a16:creationId xmlns:a16="http://schemas.microsoft.com/office/drawing/2014/main" id="{47822BAF-CDAC-46DD-929F-47724554E97A}"/>
              </a:ext>
            </a:extLst>
          </p:cNvPr>
          <p:cNvSpPr>
            <a:spLocks noChangeShapeType="1"/>
          </p:cNvSpPr>
          <p:nvPr/>
        </p:nvSpPr>
        <p:spPr bwMode="auto">
          <a:xfrm>
            <a:off x="2819931"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6" name="Line 111">
            <a:extLst>
              <a:ext uri="{FF2B5EF4-FFF2-40B4-BE49-F238E27FC236}">
                <a16:creationId xmlns:a16="http://schemas.microsoft.com/office/drawing/2014/main" id="{6E42741E-DD14-427B-B3DF-2253B2D9A8D9}"/>
              </a:ext>
            </a:extLst>
          </p:cNvPr>
          <p:cNvSpPr>
            <a:spLocks noChangeShapeType="1"/>
          </p:cNvSpPr>
          <p:nvPr/>
        </p:nvSpPr>
        <p:spPr bwMode="auto">
          <a:xfrm>
            <a:off x="394662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7" name="Line 111">
            <a:extLst>
              <a:ext uri="{FF2B5EF4-FFF2-40B4-BE49-F238E27FC236}">
                <a16:creationId xmlns:a16="http://schemas.microsoft.com/office/drawing/2014/main" id="{E015E8E1-5719-4384-8DA3-B6B12E6C3076}"/>
              </a:ext>
            </a:extLst>
          </p:cNvPr>
          <p:cNvSpPr>
            <a:spLocks noChangeShapeType="1"/>
          </p:cNvSpPr>
          <p:nvPr/>
        </p:nvSpPr>
        <p:spPr bwMode="auto">
          <a:xfrm>
            <a:off x="5136411"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8" name="Line 111">
            <a:extLst>
              <a:ext uri="{FF2B5EF4-FFF2-40B4-BE49-F238E27FC236}">
                <a16:creationId xmlns:a16="http://schemas.microsoft.com/office/drawing/2014/main" id="{07D707CF-27A7-4F23-8D56-A54518C8FE5E}"/>
              </a:ext>
            </a:extLst>
          </p:cNvPr>
          <p:cNvSpPr>
            <a:spLocks noChangeShapeType="1"/>
          </p:cNvSpPr>
          <p:nvPr/>
        </p:nvSpPr>
        <p:spPr bwMode="auto">
          <a:xfrm>
            <a:off x="627888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79" name="Group 40">
            <a:extLst>
              <a:ext uri="{FF2B5EF4-FFF2-40B4-BE49-F238E27FC236}">
                <a16:creationId xmlns:a16="http://schemas.microsoft.com/office/drawing/2014/main" id="{1A2A537E-91A9-41FA-A363-9E22C0B6F62F}"/>
              </a:ext>
            </a:extLst>
          </p:cNvPr>
          <p:cNvGrpSpPr>
            <a:grpSpLocks/>
          </p:cNvGrpSpPr>
          <p:nvPr/>
        </p:nvGrpSpPr>
        <p:grpSpPr bwMode="auto">
          <a:xfrm>
            <a:off x="5669280" y="4892042"/>
            <a:ext cx="487680" cy="592667"/>
            <a:chOff x="4992" y="3408"/>
            <a:chExt cx="240" cy="280"/>
          </a:xfrm>
        </p:grpSpPr>
        <p:sp>
          <p:nvSpPr>
            <p:cNvPr id="180" name="Rectangle 41">
              <a:extLst>
                <a:ext uri="{FF2B5EF4-FFF2-40B4-BE49-F238E27FC236}">
                  <a16:creationId xmlns:a16="http://schemas.microsoft.com/office/drawing/2014/main" id="{6A42DBCB-CDF0-45CF-B930-F93E1C8CDDFB}"/>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81" name="Text Box 42">
              <a:extLst>
                <a:ext uri="{FF2B5EF4-FFF2-40B4-BE49-F238E27FC236}">
                  <a16:creationId xmlns:a16="http://schemas.microsoft.com/office/drawing/2014/main" id="{3ACBBB1B-E982-4AED-83D6-835340F94032}"/>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182" name="Group 43">
            <a:extLst>
              <a:ext uri="{FF2B5EF4-FFF2-40B4-BE49-F238E27FC236}">
                <a16:creationId xmlns:a16="http://schemas.microsoft.com/office/drawing/2014/main" id="{8B4FB420-E2CF-4546-AAF1-5A036250C1CA}"/>
              </a:ext>
            </a:extLst>
          </p:cNvPr>
          <p:cNvGrpSpPr>
            <a:grpSpLocks/>
          </p:cNvGrpSpPr>
          <p:nvPr/>
        </p:nvGrpSpPr>
        <p:grpSpPr bwMode="auto">
          <a:xfrm>
            <a:off x="3352800" y="4892040"/>
            <a:ext cx="487680" cy="508000"/>
            <a:chOff x="1440" y="1632"/>
            <a:chExt cx="192" cy="200"/>
          </a:xfrm>
        </p:grpSpPr>
        <p:sp>
          <p:nvSpPr>
            <p:cNvPr id="183" name="AutoShape 44">
              <a:extLst>
                <a:ext uri="{FF2B5EF4-FFF2-40B4-BE49-F238E27FC236}">
                  <a16:creationId xmlns:a16="http://schemas.microsoft.com/office/drawing/2014/main" id="{938FFA2A-F180-4773-94BA-144C449D51BE}"/>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84" name="Line 45">
              <a:extLst>
                <a:ext uri="{FF2B5EF4-FFF2-40B4-BE49-F238E27FC236}">
                  <a16:creationId xmlns:a16="http://schemas.microsoft.com/office/drawing/2014/main" id="{D1AA2DC7-4743-4E91-9466-A392CD543158}"/>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85" name="Line 46">
              <a:extLst>
                <a:ext uri="{FF2B5EF4-FFF2-40B4-BE49-F238E27FC236}">
                  <a16:creationId xmlns:a16="http://schemas.microsoft.com/office/drawing/2014/main" id="{4225426B-700B-4E10-A6BF-74CB66BE7241}"/>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6" name="Line 47">
              <a:extLst>
                <a:ext uri="{FF2B5EF4-FFF2-40B4-BE49-F238E27FC236}">
                  <a16:creationId xmlns:a16="http://schemas.microsoft.com/office/drawing/2014/main" id="{2C25EE72-0C9A-40F0-A178-2993F7D70C13}"/>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7" name="Line 48">
              <a:extLst>
                <a:ext uri="{FF2B5EF4-FFF2-40B4-BE49-F238E27FC236}">
                  <a16:creationId xmlns:a16="http://schemas.microsoft.com/office/drawing/2014/main" id="{26607C98-6F9B-4E6F-B5C6-021D27795C7C}"/>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8" name="Line 49">
              <a:extLst>
                <a:ext uri="{FF2B5EF4-FFF2-40B4-BE49-F238E27FC236}">
                  <a16:creationId xmlns:a16="http://schemas.microsoft.com/office/drawing/2014/main" id="{B86278B3-9297-4E13-9CF2-D3F2CE0C04E2}"/>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89" name="Group 57">
            <a:extLst>
              <a:ext uri="{FF2B5EF4-FFF2-40B4-BE49-F238E27FC236}">
                <a16:creationId xmlns:a16="http://schemas.microsoft.com/office/drawing/2014/main" id="{B68F4256-A05F-4A16-8F23-8E77A97FE4B8}"/>
              </a:ext>
            </a:extLst>
          </p:cNvPr>
          <p:cNvGrpSpPr>
            <a:grpSpLocks/>
          </p:cNvGrpSpPr>
          <p:nvPr/>
        </p:nvGrpSpPr>
        <p:grpSpPr bwMode="auto">
          <a:xfrm>
            <a:off x="1036320" y="4892045"/>
            <a:ext cx="487680" cy="508001"/>
            <a:chOff x="1104" y="1968"/>
            <a:chExt cx="230" cy="240"/>
          </a:xfrm>
        </p:grpSpPr>
        <p:sp>
          <p:nvSpPr>
            <p:cNvPr id="190" name="AutoShape 51">
              <a:extLst>
                <a:ext uri="{FF2B5EF4-FFF2-40B4-BE49-F238E27FC236}">
                  <a16:creationId xmlns:a16="http://schemas.microsoft.com/office/drawing/2014/main" id="{F610F496-A16D-4141-B77B-682177F0DA0B}"/>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91" name="Line 52">
              <a:extLst>
                <a:ext uri="{FF2B5EF4-FFF2-40B4-BE49-F238E27FC236}">
                  <a16:creationId xmlns:a16="http://schemas.microsoft.com/office/drawing/2014/main" id="{0974863F-2ED2-4E0B-B26C-F1B3EAB1AFE8}"/>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92" name="Line 53">
              <a:extLst>
                <a:ext uri="{FF2B5EF4-FFF2-40B4-BE49-F238E27FC236}">
                  <a16:creationId xmlns:a16="http://schemas.microsoft.com/office/drawing/2014/main" id="{C7326821-F550-44AE-A321-99E530255361}"/>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3" name="Line 54">
              <a:extLst>
                <a:ext uri="{FF2B5EF4-FFF2-40B4-BE49-F238E27FC236}">
                  <a16:creationId xmlns:a16="http://schemas.microsoft.com/office/drawing/2014/main" id="{081EB0BC-7804-4B8B-B8E6-2A5234357065}"/>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4" name="Line 55">
              <a:extLst>
                <a:ext uri="{FF2B5EF4-FFF2-40B4-BE49-F238E27FC236}">
                  <a16:creationId xmlns:a16="http://schemas.microsoft.com/office/drawing/2014/main" id="{6BB1D004-D236-4A41-A9E7-B0C63A4FD6D6}"/>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5" name="Line 56">
              <a:extLst>
                <a:ext uri="{FF2B5EF4-FFF2-40B4-BE49-F238E27FC236}">
                  <a16:creationId xmlns:a16="http://schemas.microsoft.com/office/drawing/2014/main" id="{7F285BF4-C199-4F81-8A33-60679F178008}"/>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96" name="Group 58">
            <a:extLst>
              <a:ext uri="{FF2B5EF4-FFF2-40B4-BE49-F238E27FC236}">
                <a16:creationId xmlns:a16="http://schemas.microsoft.com/office/drawing/2014/main" id="{A413029F-3DE3-43DF-9511-1E3EE6B3A0CD}"/>
              </a:ext>
            </a:extLst>
          </p:cNvPr>
          <p:cNvGrpSpPr>
            <a:grpSpLocks/>
          </p:cNvGrpSpPr>
          <p:nvPr/>
        </p:nvGrpSpPr>
        <p:grpSpPr bwMode="auto">
          <a:xfrm>
            <a:off x="2163019" y="4922415"/>
            <a:ext cx="550763" cy="548851"/>
            <a:chOff x="624" y="2592"/>
            <a:chExt cx="288" cy="287"/>
          </a:xfrm>
        </p:grpSpPr>
        <p:sp>
          <p:nvSpPr>
            <p:cNvPr id="197" name="Freeform 59">
              <a:extLst>
                <a:ext uri="{FF2B5EF4-FFF2-40B4-BE49-F238E27FC236}">
                  <a16:creationId xmlns:a16="http://schemas.microsoft.com/office/drawing/2014/main" id="{5642E06F-F49F-44ED-A325-E4394FB2A430}"/>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98" name="Arc 60">
              <a:extLst>
                <a:ext uri="{FF2B5EF4-FFF2-40B4-BE49-F238E27FC236}">
                  <a16:creationId xmlns:a16="http://schemas.microsoft.com/office/drawing/2014/main" id="{E6A52B79-1E90-4D85-B9AB-8B13E4ED5C7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99" name="Line 111">
            <a:extLst>
              <a:ext uri="{FF2B5EF4-FFF2-40B4-BE49-F238E27FC236}">
                <a16:creationId xmlns:a16="http://schemas.microsoft.com/office/drawing/2014/main" id="{0E365453-67A5-4991-9F44-FDBF8AD47B7B}"/>
              </a:ext>
            </a:extLst>
          </p:cNvPr>
          <p:cNvSpPr>
            <a:spLocks noChangeShapeType="1"/>
          </p:cNvSpPr>
          <p:nvPr/>
        </p:nvSpPr>
        <p:spPr bwMode="auto">
          <a:xfrm>
            <a:off x="1630149"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00" name="Text Box 115">
            <a:extLst>
              <a:ext uri="{FF2B5EF4-FFF2-40B4-BE49-F238E27FC236}">
                <a16:creationId xmlns:a16="http://schemas.microsoft.com/office/drawing/2014/main" id="{9FD3AE82-03D8-45D3-987B-D6ED2BD7F2D7}"/>
              </a:ext>
            </a:extLst>
          </p:cNvPr>
          <p:cNvSpPr txBox="1">
            <a:spLocks noChangeArrowheads="1"/>
          </p:cNvSpPr>
          <p:nvPr/>
        </p:nvSpPr>
        <p:spPr bwMode="auto">
          <a:xfrm>
            <a:off x="2133600" y="5440258"/>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201" name="Text Box 116">
            <a:extLst>
              <a:ext uri="{FF2B5EF4-FFF2-40B4-BE49-F238E27FC236}">
                <a16:creationId xmlns:a16="http://schemas.microsoft.com/office/drawing/2014/main" id="{26A50666-9764-4007-99B6-5E3048D52DDE}"/>
              </a:ext>
            </a:extLst>
          </p:cNvPr>
          <p:cNvSpPr txBox="1">
            <a:spLocks noChangeArrowheads="1"/>
          </p:cNvSpPr>
          <p:nvPr/>
        </p:nvSpPr>
        <p:spPr bwMode="auto">
          <a:xfrm>
            <a:off x="914400" y="544025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z.c</a:t>
            </a:r>
            <a:endParaRPr lang="en-US" sz="1867" dirty="0"/>
          </a:p>
        </p:txBody>
      </p:sp>
      <p:sp>
        <p:nvSpPr>
          <p:cNvPr id="202" name="Text Box 117">
            <a:extLst>
              <a:ext uri="{FF2B5EF4-FFF2-40B4-BE49-F238E27FC236}">
                <a16:creationId xmlns:a16="http://schemas.microsoft.com/office/drawing/2014/main" id="{64168818-9D27-4335-9318-81F9EFAF320F}"/>
              </a:ext>
            </a:extLst>
          </p:cNvPr>
          <p:cNvSpPr txBox="1">
            <a:spLocks noChangeArrowheads="1"/>
          </p:cNvSpPr>
          <p:nvPr/>
        </p:nvSpPr>
        <p:spPr bwMode="auto">
          <a:xfrm>
            <a:off x="3251200" y="544025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z.s</a:t>
            </a:r>
            <a:endParaRPr lang="en-US" sz="1867" dirty="0"/>
          </a:p>
        </p:txBody>
      </p:sp>
      <p:sp>
        <p:nvSpPr>
          <p:cNvPr id="203" name="Text Box 118">
            <a:extLst>
              <a:ext uri="{FF2B5EF4-FFF2-40B4-BE49-F238E27FC236}">
                <a16:creationId xmlns:a16="http://schemas.microsoft.com/office/drawing/2014/main" id="{BAFF6F66-00FF-454B-B3C4-BE32A58F6BA2}"/>
              </a:ext>
            </a:extLst>
          </p:cNvPr>
          <p:cNvSpPr txBox="1">
            <a:spLocks noChangeArrowheads="1"/>
          </p:cNvSpPr>
          <p:nvPr/>
        </p:nvSpPr>
        <p:spPr bwMode="auto">
          <a:xfrm>
            <a:off x="4453467" y="544025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204" name="Text Box 119">
            <a:extLst>
              <a:ext uri="{FF2B5EF4-FFF2-40B4-BE49-F238E27FC236}">
                <a16:creationId xmlns:a16="http://schemas.microsoft.com/office/drawing/2014/main" id="{05BBC82A-7892-4112-B8FA-C373C7988C7D}"/>
              </a:ext>
            </a:extLst>
          </p:cNvPr>
          <p:cNvSpPr txBox="1">
            <a:spLocks noChangeArrowheads="1"/>
          </p:cNvSpPr>
          <p:nvPr/>
        </p:nvSpPr>
        <p:spPr bwMode="auto">
          <a:xfrm>
            <a:off x="5571067" y="5440258"/>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z.o</a:t>
            </a:r>
            <a:endParaRPr lang="en-US" sz="1867" dirty="0"/>
          </a:p>
        </p:txBody>
      </p:sp>
      <p:grpSp>
        <p:nvGrpSpPr>
          <p:cNvPr id="205" name="Group 58">
            <a:extLst>
              <a:ext uri="{FF2B5EF4-FFF2-40B4-BE49-F238E27FC236}">
                <a16:creationId xmlns:a16="http://schemas.microsoft.com/office/drawing/2014/main" id="{41D84F1D-0F85-494A-894B-A8FDF68A7C91}"/>
              </a:ext>
            </a:extLst>
          </p:cNvPr>
          <p:cNvGrpSpPr>
            <a:grpSpLocks/>
          </p:cNvGrpSpPr>
          <p:nvPr/>
        </p:nvGrpSpPr>
        <p:grpSpPr bwMode="auto">
          <a:xfrm>
            <a:off x="4479499" y="4922415"/>
            <a:ext cx="550763" cy="548851"/>
            <a:chOff x="624" y="2592"/>
            <a:chExt cx="288" cy="287"/>
          </a:xfrm>
        </p:grpSpPr>
        <p:sp>
          <p:nvSpPr>
            <p:cNvPr id="206" name="Freeform 59">
              <a:extLst>
                <a:ext uri="{FF2B5EF4-FFF2-40B4-BE49-F238E27FC236}">
                  <a16:creationId xmlns:a16="http://schemas.microsoft.com/office/drawing/2014/main" id="{8BA53488-FEEC-4F27-9195-6B9DD2E8A6EA}"/>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207" name="Arc 60">
              <a:extLst>
                <a:ext uri="{FF2B5EF4-FFF2-40B4-BE49-F238E27FC236}">
                  <a16:creationId xmlns:a16="http://schemas.microsoft.com/office/drawing/2014/main" id="{D14A228E-01D8-4812-9C46-926EA5BA370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208" name="Line 111">
            <a:extLst>
              <a:ext uri="{FF2B5EF4-FFF2-40B4-BE49-F238E27FC236}">
                <a16:creationId xmlns:a16="http://schemas.microsoft.com/office/drawing/2014/main" id="{7CA4E828-717B-4989-A9BD-F6AB1A648308}"/>
              </a:ext>
            </a:extLst>
          </p:cNvPr>
          <p:cNvSpPr>
            <a:spLocks noChangeShapeType="1"/>
          </p:cNvSpPr>
          <p:nvPr/>
        </p:nvSpPr>
        <p:spPr bwMode="auto">
          <a:xfrm>
            <a:off x="2819931"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09" name="Line 111">
            <a:extLst>
              <a:ext uri="{FF2B5EF4-FFF2-40B4-BE49-F238E27FC236}">
                <a16:creationId xmlns:a16="http://schemas.microsoft.com/office/drawing/2014/main" id="{4319AAFF-65D2-4695-BCD8-1018685FAB27}"/>
              </a:ext>
            </a:extLst>
          </p:cNvPr>
          <p:cNvSpPr>
            <a:spLocks noChangeShapeType="1"/>
          </p:cNvSpPr>
          <p:nvPr/>
        </p:nvSpPr>
        <p:spPr bwMode="auto">
          <a:xfrm>
            <a:off x="3946629"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0" name="Line 111">
            <a:extLst>
              <a:ext uri="{FF2B5EF4-FFF2-40B4-BE49-F238E27FC236}">
                <a16:creationId xmlns:a16="http://schemas.microsoft.com/office/drawing/2014/main" id="{C33F3F7D-9E12-4215-B2F8-24BBA96C8EC2}"/>
              </a:ext>
            </a:extLst>
          </p:cNvPr>
          <p:cNvSpPr>
            <a:spLocks noChangeShapeType="1"/>
          </p:cNvSpPr>
          <p:nvPr/>
        </p:nvSpPr>
        <p:spPr bwMode="auto">
          <a:xfrm>
            <a:off x="5136411"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4" name="Line 111">
            <a:extLst>
              <a:ext uri="{FF2B5EF4-FFF2-40B4-BE49-F238E27FC236}">
                <a16:creationId xmlns:a16="http://schemas.microsoft.com/office/drawing/2014/main" id="{3C0499EA-5C82-49FC-9DFE-0EC52FCEA91A}"/>
              </a:ext>
            </a:extLst>
          </p:cNvPr>
          <p:cNvSpPr>
            <a:spLocks noChangeShapeType="1"/>
          </p:cNvSpPr>
          <p:nvPr/>
        </p:nvSpPr>
        <p:spPr bwMode="auto">
          <a:xfrm>
            <a:off x="748230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5" name="Line 111">
            <a:extLst>
              <a:ext uri="{FF2B5EF4-FFF2-40B4-BE49-F238E27FC236}">
                <a16:creationId xmlns:a16="http://schemas.microsoft.com/office/drawing/2014/main" id="{B7E1AD72-E508-4F49-9245-7DDF09076FF7}"/>
              </a:ext>
            </a:extLst>
          </p:cNvPr>
          <p:cNvSpPr>
            <a:spLocks noChangeShapeType="1"/>
          </p:cNvSpPr>
          <p:nvPr/>
        </p:nvSpPr>
        <p:spPr bwMode="auto">
          <a:xfrm>
            <a:off x="859536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6" name="Line 111">
            <a:extLst>
              <a:ext uri="{FF2B5EF4-FFF2-40B4-BE49-F238E27FC236}">
                <a16:creationId xmlns:a16="http://schemas.microsoft.com/office/drawing/2014/main" id="{E4F2B675-EF00-4E91-957C-80A6994B0C6D}"/>
              </a:ext>
            </a:extLst>
          </p:cNvPr>
          <p:cNvSpPr>
            <a:spLocks noChangeShapeType="1"/>
          </p:cNvSpPr>
          <p:nvPr/>
        </p:nvSpPr>
        <p:spPr bwMode="auto">
          <a:xfrm>
            <a:off x="1005840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2" name="Text Box 246">
            <a:extLst>
              <a:ext uri="{FF2B5EF4-FFF2-40B4-BE49-F238E27FC236}">
                <a16:creationId xmlns:a16="http://schemas.microsoft.com/office/drawing/2014/main" id="{A6672F23-F765-4C70-AAE9-8B9B9AF9FB5D}"/>
              </a:ext>
            </a:extLst>
          </p:cNvPr>
          <p:cNvSpPr txBox="1">
            <a:spLocks noChangeArrowheads="1"/>
          </p:cNvSpPr>
          <p:nvPr/>
        </p:nvSpPr>
        <p:spPr bwMode="auto">
          <a:xfrm>
            <a:off x="6790267" y="4253742"/>
            <a:ext cx="62653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dirty="0">
                <a:solidFill>
                  <a:schemeClr val="accent6">
                    <a:lumMod val="75000"/>
                  </a:schemeClr>
                </a:solidFill>
              </a:rPr>
              <a:t>link</a:t>
            </a:r>
            <a:endParaRPr lang="en-US" sz="1867" dirty="0">
              <a:solidFill>
                <a:schemeClr val="accent6">
                  <a:lumMod val="75000"/>
                </a:schemeClr>
              </a:solidFill>
            </a:endParaRPr>
          </a:p>
        </p:txBody>
      </p:sp>
      <p:sp>
        <p:nvSpPr>
          <p:cNvPr id="211" name="Text Box 115">
            <a:extLst>
              <a:ext uri="{FF2B5EF4-FFF2-40B4-BE49-F238E27FC236}">
                <a16:creationId xmlns:a16="http://schemas.microsoft.com/office/drawing/2014/main" id="{088A60DF-293F-4973-996B-9DAD408DE4D4}"/>
              </a:ext>
            </a:extLst>
          </p:cNvPr>
          <p:cNvSpPr txBox="1">
            <a:spLocks noChangeArrowheads="1"/>
          </p:cNvSpPr>
          <p:nvPr/>
        </p:nvSpPr>
        <p:spPr bwMode="auto">
          <a:xfrm>
            <a:off x="2144829" y="4260064"/>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a:solidFill>
                  <a:schemeClr val="accent6">
                    <a:lumMod val="75000"/>
                  </a:schemeClr>
                </a:solidFill>
              </a:rPr>
              <a:t>c</a:t>
            </a:r>
            <a:r>
              <a:rPr lang="en-US" altLang="zh-CN" sz="1867" dirty="0">
                <a:solidFill>
                  <a:schemeClr val="accent6">
                    <a:lumMod val="75000"/>
                  </a:schemeClr>
                </a:solidFill>
              </a:rPr>
              <a:t>l</a:t>
            </a:r>
            <a:endParaRPr lang="en-US" sz="1867" dirty="0">
              <a:solidFill>
                <a:schemeClr val="accent6">
                  <a:lumMod val="75000"/>
                </a:schemeClr>
              </a:solidFill>
            </a:endParaRPr>
          </a:p>
        </p:txBody>
      </p:sp>
      <p:sp>
        <p:nvSpPr>
          <p:cNvPr id="212" name="Text Box 119">
            <a:extLst>
              <a:ext uri="{FF2B5EF4-FFF2-40B4-BE49-F238E27FC236}">
                <a16:creationId xmlns:a16="http://schemas.microsoft.com/office/drawing/2014/main" id="{C8296CE7-455F-4D14-91A8-40D83388D2A5}"/>
              </a:ext>
            </a:extLst>
          </p:cNvPr>
          <p:cNvSpPr txBox="1">
            <a:spLocks noChangeArrowheads="1"/>
          </p:cNvSpPr>
          <p:nvPr/>
        </p:nvSpPr>
        <p:spPr bwMode="auto">
          <a:xfrm>
            <a:off x="5571067" y="4246319"/>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a:solidFill>
                  <a:schemeClr val="accent6">
                    <a:lumMod val="75000"/>
                  </a:schemeClr>
                </a:solidFill>
              </a:rPr>
              <a:t>y.o</a:t>
            </a:r>
            <a:r>
              <a:rPr lang="en-US" altLang="zh-CN" sz="1867" dirty="0">
                <a:solidFill>
                  <a:schemeClr val="accent6">
                    <a:lumMod val="75000"/>
                  </a:schemeClr>
                </a:solidFill>
              </a:rPr>
              <a:t>bj</a:t>
            </a:r>
            <a:endParaRPr lang="en-US" sz="1867" dirty="0">
              <a:solidFill>
                <a:schemeClr val="accent6">
                  <a:lumMod val="75000"/>
                </a:schemeClr>
              </a:solidFill>
            </a:endParaRPr>
          </a:p>
        </p:txBody>
      </p:sp>
      <p:sp>
        <p:nvSpPr>
          <p:cNvPr id="213" name="Text Box 239">
            <a:extLst>
              <a:ext uri="{FF2B5EF4-FFF2-40B4-BE49-F238E27FC236}">
                <a16:creationId xmlns:a16="http://schemas.microsoft.com/office/drawing/2014/main" id="{59D855DF-135C-4BF9-BF94-BD6EB28B6252}"/>
              </a:ext>
            </a:extLst>
          </p:cNvPr>
          <p:cNvSpPr txBox="1">
            <a:spLocks noChangeArrowheads="1"/>
          </p:cNvSpPr>
          <p:nvPr/>
        </p:nvSpPr>
        <p:spPr bwMode="auto">
          <a:xfrm>
            <a:off x="7823697" y="4260063"/>
            <a:ext cx="83312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r>
              <a:rPr lang="en-US" sz="1867" dirty="0">
                <a:solidFill>
                  <a:schemeClr val="accent6">
                    <a:lumMod val="75000"/>
                  </a:schemeClr>
                </a:solidFill>
              </a:rPr>
              <a:t>a.</a:t>
            </a:r>
            <a:r>
              <a:rPr lang="en-US" altLang="zh-CN" sz="1867" dirty="0">
                <a:solidFill>
                  <a:schemeClr val="accent6">
                    <a:lumMod val="75000"/>
                  </a:schemeClr>
                </a:solidFill>
              </a:rPr>
              <a:t>exe</a:t>
            </a:r>
            <a:endParaRPr lang="en-US" sz="1867" dirty="0">
              <a:solidFill>
                <a:schemeClr val="accent6">
                  <a:lumMod val="75000"/>
                </a:schemeClr>
              </a:solidFill>
            </a:endParaRPr>
          </a:p>
        </p:txBody>
      </p:sp>
    </p:spTree>
    <p:extLst>
      <p:ext uri="{BB962C8B-B14F-4D97-AF65-F5344CB8AC3E}">
        <p14:creationId xmlns:p14="http://schemas.microsoft.com/office/powerpoint/2010/main" val="267521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en-US" altLang="zh-CN" dirty="0"/>
              <a:t>C# </a:t>
            </a:r>
            <a:r>
              <a:rPr lang="zh-CN" altLang="en-US" dirty="0"/>
              <a:t>托管程序集</a:t>
            </a:r>
          </a:p>
        </p:txBody>
      </p:sp>
      <p:sp>
        <p:nvSpPr>
          <p:cNvPr id="3" name="矩形 2"/>
          <p:cNvSpPr/>
          <p:nvPr/>
        </p:nvSpPr>
        <p:spPr>
          <a:xfrm>
            <a:off x="3628334" y="2183177"/>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托管程序集</a:t>
            </a:r>
          </a:p>
        </p:txBody>
      </p:sp>
      <p:grpSp>
        <p:nvGrpSpPr>
          <p:cNvPr id="6" name="组合 5"/>
          <p:cNvGrpSpPr/>
          <p:nvPr/>
        </p:nvGrpSpPr>
        <p:grpSpPr>
          <a:xfrm>
            <a:off x="5651096" y="3079105"/>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974697" y="3079105"/>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7327495" y="3079105"/>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8509749" y="3647186"/>
            <a:ext cx="1256145"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4799044" y="4797068"/>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资源文件（图片、文本等）</a:t>
            </a:r>
          </a:p>
        </p:txBody>
      </p:sp>
    </p:spTree>
    <p:extLst>
      <p:ext uri="{BB962C8B-B14F-4D97-AF65-F5344CB8AC3E}">
        <p14:creationId xmlns:p14="http://schemas.microsoft.com/office/powerpoint/2010/main" val="238984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06797900"/>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2504618"/>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6.2 DLL</a:t>
              </a:r>
              <a:r>
                <a:rPr lang="zh-CN" altLang="en-US" sz="2800" dirty="0">
                  <a:solidFill>
                    <a:srgbClr val="FF0000"/>
                  </a:solidFill>
                  <a:latin typeface="微软雅黑" panose="020B0503020204020204" pitchFamily="34" charset="-122"/>
                  <a:ea typeface="微软雅黑" panose="020B0503020204020204" pitchFamily="34" charset="-122"/>
                </a:rPr>
                <a:t>地狱</a:t>
              </a:r>
            </a:p>
          </p:txBody>
        </p:sp>
      </p:grpSp>
    </p:spTree>
    <p:extLst>
      <p:ext uri="{BB962C8B-B14F-4D97-AF65-F5344CB8AC3E}">
        <p14:creationId xmlns:p14="http://schemas.microsoft.com/office/powerpoint/2010/main" val="340480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什么是</a:t>
            </a:r>
            <a:r>
              <a:rPr lang="en-US" altLang="zh-CN" dirty="0"/>
              <a:t>DLL</a:t>
            </a:r>
            <a:r>
              <a:rPr lang="zh-CN" altLang="en-US" dirty="0"/>
              <a:t>地狱？</a:t>
            </a:r>
          </a:p>
        </p:txBody>
      </p:sp>
      <p:sp>
        <p:nvSpPr>
          <p:cNvPr id="3" name="内容占位符 2"/>
          <p:cNvSpPr>
            <a:spLocks noGrp="1"/>
          </p:cNvSpPr>
          <p:nvPr>
            <p:ph type="body" sz="quarter" idx="10"/>
          </p:nvPr>
        </p:nvSpPr>
        <p:spPr>
          <a:prstGeom prst="rect">
            <a:avLst/>
          </a:prstGeom>
        </p:spPr>
        <p:txBody>
          <a:bodyPr/>
          <a:lstStyle/>
          <a:p>
            <a:pPr marL="0">
              <a:lnSpc>
                <a:spcPct val="150000"/>
              </a:lnSpc>
              <a:buNone/>
            </a:pPr>
            <a:r>
              <a:rPr lang="zh-CN" altLang="en-US" sz="2400" dirty="0"/>
              <a:t>       DLL 地狱（DLL Hell）是指因为系统文件被覆盖而让整个系统像是掉进了地狱。</a:t>
            </a:r>
          </a:p>
          <a:p>
            <a:pPr marL="0">
              <a:lnSpc>
                <a:spcPct val="150000"/>
              </a:lnSpc>
              <a:buNone/>
            </a:pPr>
            <a:r>
              <a:rPr lang="zh-CN" altLang="en-US" sz="2400" dirty="0"/>
              <a:t>       简单地讲，DLL地狱是指当多个应用程序试图共享一个公用组件时，如某个DLL或某个组件对象模型（COM）类，所引发的一系列问题。</a:t>
            </a:r>
          </a:p>
          <a:p>
            <a:endParaRPr lang="zh-CN" altLang="en-US" dirty="0"/>
          </a:p>
        </p:txBody>
      </p:sp>
    </p:spTree>
    <p:extLst>
      <p:ext uri="{BB962C8B-B14F-4D97-AF65-F5344CB8AC3E}">
        <p14:creationId xmlns:p14="http://schemas.microsoft.com/office/powerpoint/2010/main" val="1738649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850B3-EC74-49D1-B94F-BB5B1CDFD64A}"/>
              </a:ext>
            </a:extLst>
          </p:cNvPr>
          <p:cNvSpPr>
            <a:spLocks noGrp="1"/>
          </p:cNvSpPr>
          <p:nvPr>
            <p:ph type="title" idx="4294967295"/>
          </p:nvPr>
        </p:nvSpPr>
        <p:spPr/>
        <p:txBody>
          <a:bodyPr/>
          <a:lstStyle/>
          <a:p>
            <a:endParaRPr lang="zh-CN" altLang="en-US"/>
          </a:p>
        </p:txBody>
      </p:sp>
      <p:sp>
        <p:nvSpPr>
          <p:cNvPr id="3" name="内容占位符 2"/>
          <p:cNvSpPr>
            <a:spLocks noGrp="1"/>
          </p:cNvSpPr>
          <p:nvPr>
            <p:ph type="body" sz="quarter" idx="10"/>
          </p:nvPr>
        </p:nvSpPr>
        <p:spPr>
          <a:prstGeom prst="rect">
            <a:avLst/>
          </a:prstGeo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endParaRPr lang="zh-CN" altLang="zh-CN" sz="2400" dirty="0"/>
          </a:p>
          <a:p>
            <a:pPr marL="0" indent="0">
              <a:buNone/>
              <a:defRPr/>
            </a:pPr>
            <a:endParaRPr lang="zh-CN" altLang="zh-CN" dirty="0"/>
          </a:p>
          <a:p>
            <a:endParaRPr lang="zh-CN" altLang="en-US" dirty="0"/>
          </a:p>
        </p:txBody>
      </p:sp>
    </p:spTree>
    <p:extLst>
      <p:ext uri="{BB962C8B-B14F-4D97-AF65-F5344CB8AC3E}">
        <p14:creationId xmlns:p14="http://schemas.microsoft.com/office/powerpoint/2010/main" val="2932928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651D1EB-0A02-4D42-B4A0-F03EF570612D}"/>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extLst>
      <p:ext uri="{BB962C8B-B14F-4D97-AF65-F5344CB8AC3E}">
        <p14:creationId xmlns:p14="http://schemas.microsoft.com/office/powerpoint/2010/main" val="338549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sz="1800" dirty="0"/>
              <a:t>示例：有效管理动态链接库是大型软件项目的工作目标之一</a:t>
            </a:r>
          </a:p>
        </p:txBody>
      </p:sp>
      <p:sp>
        <p:nvSpPr>
          <p:cNvPr id="3" name="文本占位符 2">
            <a:extLst>
              <a:ext uri="{FF2B5EF4-FFF2-40B4-BE49-F238E27FC236}">
                <a16:creationId xmlns:a16="http://schemas.microsoft.com/office/drawing/2014/main" id="{E161445E-5F6F-431D-A469-33D6C773D05B}"/>
              </a:ext>
            </a:extLst>
          </p:cNvPr>
          <p:cNvSpPr>
            <a:spLocks noGrp="1"/>
          </p:cNvSpPr>
          <p:nvPr>
            <p:ph type="body" sz="quarter" idx="10"/>
          </p:nvPr>
        </p:nvSpPr>
        <p:spPr/>
        <p:txBody>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a:solidFill>
                  <a:srgbClr val="002060"/>
                </a:solidFill>
                <a:latin typeface="微软雅黑" panose="020B0503020204020204" pitchFamily="34" charset="-122"/>
                <a:ea typeface="微软雅黑" panose="020B0503020204020204" pitchFamily="34" charset="-122"/>
              </a:rPr>
              <a:t>DLL</a:t>
            </a:r>
            <a:r>
              <a:rPr lang="zh-CN" altLang="en-US" sz="1800" dirty="0">
                <a:solidFill>
                  <a:srgbClr val="002060"/>
                </a:solidFill>
                <a:latin typeface="微软雅黑" panose="020B0503020204020204" pitchFamily="34" charset="-122"/>
                <a:ea typeface="微软雅黑" panose="020B0503020204020204" pitchFamily="34" charset="-122"/>
              </a:rPr>
              <a:t>的输出位置</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a:solidFill>
                  <a:srgbClr val="002060"/>
                </a:solidFill>
                <a:latin typeface="微软雅黑" panose="020B0503020204020204" pitchFamily="34" charset="-122"/>
                <a:ea typeface="微软雅黑" panose="020B0503020204020204" pitchFamily="34" charset="-122"/>
              </a:rPr>
              <a:t>Release</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ProjectName</a:t>
            </a:r>
            <a:r>
              <a:rPr lang="en-US" altLang="zh-CN" sz="1800" dirty="0">
                <a:solidFill>
                  <a:srgbClr val="002060"/>
                </a:solidFill>
                <a:latin typeface="微软雅黑" panose="020B0503020204020204" pitchFamily="34" charset="-122"/>
                <a:ea typeface="微软雅黑" panose="020B0503020204020204" pitchFamily="34" charset="-122"/>
              </a:rPr>
              <a:t>)d</a:t>
            </a: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可以考虑使用</a:t>
            </a:r>
            <a:r>
              <a:rPr lang="en-US" altLang="zh-CN" sz="1800" dirty="0">
                <a:solidFill>
                  <a:srgbClr val="002060"/>
                </a:solidFill>
                <a:latin typeface="微软雅黑" panose="020B0503020204020204" pitchFamily="34" charset="-122"/>
                <a:ea typeface="微软雅黑" panose="020B0503020204020204" pitchFamily="34" charset="-122"/>
              </a:rPr>
              <a:t>.props</a:t>
            </a:r>
            <a:r>
              <a:rPr lang="zh-CN" altLang="en-US" sz="1800" dirty="0">
                <a:solidFill>
                  <a:srgbClr val="002060"/>
                </a:solidFill>
                <a:latin typeface="微软雅黑" panose="020B0503020204020204" pitchFamily="34" charset="-122"/>
                <a:ea typeface="微软雅黑" panose="020B0503020204020204" pitchFamily="34" charset="-122"/>
              </a:rPr>
              <a:t>来管理配置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a:solidFill>
                  <a:srgbClr val="002060"/>
                </a:solidFill>
                <a:latin typeface="微软雅黑" panose="020B0503020204020204" pitchFamily="34" charset="-122"/>
                <a:ea typeface="微软雅黑" panose="020B0503020204020204" pitchFamily="34" charset="-122"/>
              </a:rPr>
              <a:t>caffe</a:t>
            </a:r>
            <a:r>
              <a:rPr lang="zh-CN" altLang="en-US" sz="1800" dirty="0">
                <a:solidFill>
                  <a:srgbClr val="002060"/>
                </a:solidFill>
                <a:latin typeface="微软雅黑" panose="020B0503020204020204" pitchFamily="34" charset="-122"/>
                <a:ea typeface="微软雅黑" panose="020B0503020204020204" pitchFamily="34" charset="-122"/>
              </a:rPr>
              <a:t>就是</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opencv_contrib</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版本使用其</a:t>
            </a:r>
            <a:r>
              <a:rPr lang="en-US" altLang="zh-CN" sz="1800" dirty="0">
                <a:solidFill>
                  <a:srgbClr val="002060"/>
                </a:solidFill>
                <a:latin typeface="微软雅黑" panose="020B0503020204020204" pitchFamily="34" charset="-122"/>
                <a:ea typeface="微软雅黑" panose="020B0503020204020204" pitchFamily="34" charset="-122"/>
              </a:rPr>
              <a:t>xfeatures2d</a:t>
            </a:r>
            <a:r>
              <a:rPr lang="zh-CN" altLang="en-US" sz="1800" dirty="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a:solidFill>
                  <a:srgbClr val="002060"/>
                </a:solidFill>
                <a:latin typeface="微软雅黑" panose="020B0503020204020204" pitchFamily="34" charset="-122"/>
                <a:ea typeface="微软雅黑" panose="020B0503020204020204" pitchFamily="34" charset="-122"/>
              </a:rPr>
              <a:t>SIFT</a:t>
            </a:r>
            <a:r>
              <a:rPr lang="zh-CN" altLang="en-US" sz="1800" dirty="0">
                <a:solidFill>
                  <a:srgbClr val="002060"/>
                </a:solidFill>
                <a:latin typeface="微软雅黑" panose="020B0503020204020204" pitchFamily="34" charset="-122"/>
                <a:ea typeface="微软雅黑" panose="020B0503020204020204" pitchFamily="34" charset="-122"/>
              </a:rPr>
              <a:t>及</a:t>
            </a:r>
            <a:r>
              <a:rPr lang="en-US" altLang="zh-CN" sz="1800" dirty="0">
                <a:solidFill>
                  <a:srgbClr val="002060"/>
                </a:solidFill>
                <a:latin typeface="微软雅黑" panose="020B0503020204020204" pitchFamily="34" charset="-122"/>
                <a:ea typeface="微软雅黑" panose="020B0503020204020204" pitchFamily="34" charset="-122"/>
              </a:rPr>
              <a:t>SURF</a:t>
            </a: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587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9946" y="603478"/>
            <a:ext cx="4638745"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瀑布式开发</a:t>
            </a:r>
            <a:r>
              <a:rPr lang="en-US" altLang="zh-CN" sz="2800" dirty="0">
                <a:solidFill>
                  <a:srgbClr val="002060"/>
                </a:solidFill>
                <a:latin typeface="微软雅黑" panose="020B0503020204020204" pitchFamily="34" charset="-122"/>
                <a:ea typeface="微软雅黑" panose="020B0503020204020204" pitchFamily="34" charset="-122"/>
              </a:rPr>
              <a:t>(Waterfall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5" name="矩形 4"/>
          <p:cNvSpPr/>
          <p:nvPr/>
        </p:nvSpPr>
        <p:spPr>
          <a:xfrm>
            <a:off x="1789961" y="1195471"/>
            <a:ext cx="7331103" cy="369332"/>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需求评审、概要设计、详细设计、开发、单元测试、集成测试、上线</a:t>
            </a:r>
          </a:p>
        </p:txBody>
      </p:sp>
      <p:sp>
        <p:nvSpPr>
          <p:cNvPr id="6" name="矩形 5"/>
          <p:cNvSpPr/>
          <p:nvPr/>
        </p:nvSpPr>
        <p:spPr>
          <a:xfrm>
            <a:off x="799947" y="1812083"/>
            <a:ext cx="4424060"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敏捷开发</a:t>
            </a:r>
            <a:r>
              <a:rPr lang="en-US" altLang="zh-CN" sz="2800" dirty="0">
                <a:solidFill>
                  <a:srgbClr val="002060"/>
                </a:solidFill>
                <a:latin typeface="微软雅黑" panose="020B0503020204020204" pitchFamily="34" charset="-122"/>
                <a:ea typeface="微软雅黑" panose="020B0503020204020204" pitchFamily="34" charset="-122"/>
              </a:rPr>
              <a:t>(Agile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a:xfrm>
            <a:off x="1789960" y="2351199"/>
            <a:ext cx="8196877" cy="1138773"/>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以用户需求为核心</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采用迭代</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时间周期</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、增量</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循序渐进，功能模块</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的方式开发软件</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快速覆盖、响应市场需求</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dirty="0">
                <a:solidFill>
                  <a:srgbClr val="002060"/>
                </a:solidFill>
                <a:latin typeface="微软雅黑" panose="020B0503020204020204" pitchFamily="34" charset="-122"/>
                <a:ea typeface="微软雅黑" panose="020B0503020204020204" pitchFamily="34" charset="-122"/>
              </a:rPr>
              <a:t>https://docs.microsoft.com/en-us/azure/devops/learn/agile/what-is-agile-development</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8" name="矩形 7"/>
          <p:cNvSpPr/>
          <p:nvPr/>
        </p:nvSpPr>
        <p:spPr>
          <a:xfrm>
            <a:off x="793319" y="3817126"/>
            <a:ext cx="8247314" cy="523220"/>
          </a:xfrm>
          <a:prstGeom prst="rect">
            <a:avLst/>
          </a:prstGeom>
        </p:spPr>
        <p:txBody>
          <a:bodyPr wrap="square">
            <a:spAutoFit/>
          </a:bodyPr>
          <a:lstStyle/>
          <a:p>
            <a:r>
              <a:rPr lang="en-US" altLang="zh-CN" sz="2800" dirty="0">
                <a:solidFill>
                  <a:srgbClr val="002060"/>
                </a:solidFill>
                <a:latin typeface="微软雅黑" panose="020B0503020204020204" pitchFamily="34" charset="-122"/>
                <a:ea typeface="微软雅黑" panose="020B0503020204020204" pitchFamily="34" charset="-122"/>
              </a:rPr>
              <a:t>WINDOWS</a:t>
            </a:r>
            <a:r>
              <a:rPr lang="zh-CN" altLang="en-US" sz="2800" dirty="0">
                <a:solidFill>
                  <a:srgbClr val="002060"/>
                </a:solidFill>
                <a:latin typeface="微软雅黑" panose="020B0503020204020204" pitchFamily="34" charset="-122"/>
                <a:ea typeface="微软雅黑" panose="020B0503020204020204" pitchFamily="34" charset="-122"/>
              </a:rPr>
              <a:t>敏捷开发工具 </a:t>
            </a:r>
            <a:r>
              <a:rPr lang="en-US" altLang="zh-CN" sz="2800" dirty="0">
                <a:solidFill>
                  <a:srgbClr val="002060"/>
                </a:solidFill>
                <a:latin typeface="微软雅黑" panose="020B0503020204020204" pitchFamily="34" charset="-122"/>
                <a:ea typeface="微软雅黑" panose="020B0503020204020204" pitchFamily="34" charset="-122"/>
              </a:rPr>
              <a:t>Azure DevOps Server</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9" name="矩形 8"/>
          <p:cNvSpPr/>
          <p:nvPr/>
        </p:nvSpPr>
        <p:spPr>
          <a:xfrm>
            <a:off x="1783333" y="4340346"/>
            <a:ext cx="7257300" cy="2339102"/>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Previously known as Team Foundation Server (TFS), Azure DevOps Server is a set of collaborative software development tools, hosted on-premises. Azure DevOps Server integrates with your existing IDE or editor, enabling your cross-functional team to work effectively on projects of all sizes. </a:t>
            </a:r>
          </a:p>
          <a:p>
            <a:r>
              <a:rPr lang="en-US" altLang="zh-CN" dirty="0">
                <a:solidFill>
                  <a:srgbClr val="002060"/>
                </a:solidFill>
                <a:latin typeface="Consolas" panose="020B0609020204030204" pitchFamily="49" charset="0"/>
                <a:ea typeface="微软雅黑" panose="020B0503020204020204" pitchFamily="34" charset="-122"/>
              </a:rPr>
              <a:t>https://azure.microsoft.com/en-us/services/devops/server/?cdn=disable</a:t>
            </a:r>
          </a:p>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a:p>
            <a:r>
              <a:rPr lang="en-US" altLang="zh-CN" sz="2800" dirty="0">
                <a:solidFill>
                  <a:srgbClr val="002060"/>
                </a:solidFill>
                <a:latin typeface="Arial" panose="020B0604020202020204" pitchFamily="34" charset="0"/>
                <a:ea typeface="微软雅黑" panose="020B0503020204020204" pitchFamily="34" charset="-122"/>
                <a:cs typeface="Arial" panose="020B0604020202020204" pitchFamily="34" charset="0"/>
              </a:rPr>
              <a:t>Culture eats strategy for breakfast</a:t>
            </a:r>
            <a:endParaRPr lang="zh-CN" altLang="en-US" sz="280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矩形 1"/>
          <p:cNvSpPr/>
          <p:nvPr/>
        </p:nvSpPr>
        <p:spPr>
          <a:xfrm>
            <a:off x="2980980" y="90862"/>
            <a:ext cx="4657044" cy="307777"/>
          </a:xfrm>
          <a:prstGeom prst="rect">
            <a:avLst/>
          </a:prstGeom>
        </p:spPr>
        <p:txBody>
          <a:bodyPr wrap="none">
            <a:spAutoFit/>
          </a:bodyPr>
          <a:lstStyle/>
          <a:p>
            <a:r>
              <a:rPr lang="en-US" altLang="zh-CN" dirty="0">
                <a:solidFill>
                  <a:srgbClr val="7030A0"/>
                </a:solidFill>
                <a:latin typeface="Consolas" panose="020B0609020204030204" pitchFamily="49" charset="0"/>
              </a:rPr>
              <a:t>https://developer.microsoft.com/en-us/windows</a:t>
            </a:r>
            <a:endParaRPr lang="zh-CN" altLang="en-US" dirty="0">
              <a:solidFill>
                <a:srgbClr val="7030A0"/>
              </a:solidFill>
              <a:latin typeface="Consolas" panose="020B0609020204030204" pitchFamily="49" charset="0"/>
            </a:endParaRPr>
          </a:p>
        </p:txBody>
      </p:sp>
      <p:sp>
        <p:nvSpPr>
          <p:cNvPr id="10" name="文本框 9"/>
          <p:cNvSpPr txBox="1"/>
          <p:nvPr/>
        </p:nvSpPr>
        <p:spPr>
          <a:xfrm>
            <a:off x="7370859" y="1893216"/>
            <a:ext cx="2210463" cy="276999"/>
          </a:xfrm>
          <a:prstGeom prst="rect">
            <a:avLst/>
          </a:prstGeom>
          <a:noFill/>
        </p:spPr>
        <p:txBody>
          <a:bodyPr wrap="square" rtlCol="0">
            <a:spAutoFit/>
          </a:bodyPr>
          <a:lstStyle/>
          <a:p>
            <a:pPr algn="ctr"/>
            <a:r>
              <a:rPr lang="en-US" altLang="zh-CN" sz="1200" dirty="0">
                <a:solidFill>
                  <a:srgbClr val="7030A0"/>
                </a:solidFill>
                <a:latin typeface="Arial" panose="020B0604020202020204" pitchFamily="34" charset="0"/>
                <a:ea typeface="微软雅黑" panose="020B0503020204020204" pitchFamily="34" charset="-122"/>
                <a:cs typeface="Arial" panose="020B0604020202020204" pitchFamily="34" charset="0"/>
              </a:rPr>
              <a:t>Agile is a team sport</a:t>
            </a:r>
            <a:endParaRPr lang="zh-CN" altLang="en-US" sz="1200" dirty="0">
              <a:solidFill>
                <a:srgbClr val="7030A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54539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81222257"/>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3593847"/>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6.3 </a:t>
              </a:r>
              <a:r>
                <a:rPr lang="zh-CN" altLang="en-US" sz="2800" dirty="0">
                  <a:solidFill>
                    <a:srgbClr val="FF0000"/>
                  </a:solidFill>
                  <a:latin typeface="微软雅黑" panose="020B0503020204020204" pitchFamily="34" charset="-122"/>
                  <a:ea typeface="微软雅黑" panose="020B0503020204020204" pitchFamily="34" charset="-122"/>
                </a:rPr>
                <a:t>动态链接库原理</a:t>
              </a:r>
            </a:p>
          </p:txBody>
        </p:sp>
      </p:grpSp>
    </p:spTree>
    <p:extLst>
      <p:ext uri="{BB962C8B-B14F-4D97-AF65-F5344CB8AC3E}">
        <p14:creationId xmlns:p14="http://schemas.microsoft.com/office/powerpoint/2010/main" val="90632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zh-CN" altLang="en-US" dirty="0"/>
              <a:t>基本原理</a:t>
            </a:r>
          </a:p>
        </p:txBody>
      </p:sp>
      <p:sp>
        <p:nvSpPr>
          <p:cNvPr id="2" name="内容占位符 1"/>
          <p:cNvSpPr>
            <a:spLocks noGrp="1"/>
          </p:cNvSpPr>
          <p:nvPr>
            <p:ph type="body" sz="quarter" idx="10"/>
          </p:nvPr>
        </p:nvSpPr>
        <p:spPr>
          <a:prstGeom prst="rect">
            <a:avLst/>
          </a:prstGeo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endParaRPr lang="en-US" altLang="zh-CN" sz="2400" dirty="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extLst>
      <p:ext uri="{BB962C8B-B14F-4D97-AF65-F5344CB8AC3E}">
        <p14:creationId xmlns:p14="http://schemas.microsoft.com/office/powerpoint/2010/main" val="2106154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en-US" altLang="zh-CN" dirty="0"/>
              <a:t>Windows</a:t>
            </a:r>
            <a:r>
              <a:rPr lang="zh-CN" altLang="en-US" dirty="0"/>
              <a:t>中主要的</a:t>
            </a:r>
            <a:r>
              <a:rPr lang="en-US" altLang="zh-CN" dirty="0" err="1"/>
              <a:t>dll</a:t>
            </a:r>
            <a:endParaRPr lang="zh-CN" altLang="en-US" dirty="0"/>
          </a:p>
        </p:txBody>
      </p:sp>
      <p:sp>
        <p:nvSpPr>
          <p:cNvPr id="3" name="内容占位符 2"/>
          <p:cNvSpPr>
            <a:spLocks noGrp="1"/>
          </p:cNvSpPr>
          <p:nvPr>
            <p:ph type="body" sz="quarter" idx="10"/>
          </p:nvPr>
        </p:nvSpPr>
        <p:spPr>
          <a:xfrm>
            <a:off x="838200" y="1690691"/>
            <a:ext cx="9489141" cy="4213865"/>
          </a:xfrm>
          <a:prstGeom prst="rect">
            <a:avLst/>
          </a:prstGeom>
        </p:spPr>
        <p:txBody>
          <a:bodyPr>
            <a:normAutofit/>
          </a:bodyPr>
          <a:lstStyle/>
          <a:p>
            <a:r>
              <a:rPr lang="en-US" altLang="zh-CN" sz="2400" dirty="0"/>
              <a:t>Windows API</a:t>
            </a:r>
            <a:r>
              <a:rPr lang="zh-CN" altLang="en-US" sz="2400" dirty="0"/>
              <a:t>主要以</a:t>
            </a:r>
            <a:r>
              <a:rPr lang="en-US" altLang="zh-CN" sz="2400" dirty="0" err="1"/>
              <a:t>dll</a:t>
            </a:r>
            <a:r>
              <a:rPr lang="zh-CN" altLang="en-US" sz="2400" dirty="0"/>
              <a:t>的形式封装并提供底层功能调用</a:t>
            </a:r>
            <a:endParaRPr lang="en-US" altLang="zh-CN" sz="2400" dirty="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a:t>和音视频及打印机驱动程序也都是动态链接库，还有以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a:graphicFrameLocks/>
          </p:cNvGraphicFramePr>
          <p:nvPr>
            <p:extLst>
              <p:ext uri="{D42A27DB-BD31-4B8C-83A1-F6EECF244321}">
                <p14:modId xmlns:p14="http://schemas.microsoft.com/office/powerpoint/2010/main" val="3455548416"/>
              </p:ext>
            </p:extLst>
          </p:nvPr>
        </p:nvGraphicFramePr>
        <p:xfrm>
          <a:off x="4309782" y="3193677"/>
          <a:ext cx="7210813" cy="3495209"/>
        </p:xfrm>
        <a:graphic>
          <a:graphicData uri="http://schemas.openxmlformats.org/drawingml/2006/table">
            <a:tbl>
              <a:tblPr/>
              <a:tblGrid>
                <a:gridCol w="2124636">
                  <a:extLst>
                    <a:ext uri="{9D8B030D-6E8A-4147-A177-3AD203B41FA5}">
                      <a16:colId xmlns:a16="http://schemas.microsoft.com/office/drawing/2014/main" val="20000"/>
                    </a:ext>
                  </a:extLst>
                </a:gridCol>
                <a:gridCol w="5086177">
                  <a:extLst>
                    <a:ext uri="{9D8B030D-6E8A-4147-A177-3AD203B41FA5}">
                      <a16:colId xmlns:a16="http://schemas.microsoft.com/office/drawing/2014/main" val="20001"/>
                    </a:ext>
                  </a:extLst>
                </a:gridCol>
              </a:tblGrid>
              <a:tr h="65742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sv-SE"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89616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normAutofit/>
          </a:bodyPr>
          <a:lstStyle/>
          <a:p>
            <a:pPr eaLnBrk="1" hangingPunct="1"/>
            <a:r>
              <a:rPr lang="en-US" altLang="zh-CN" dirty="0"/>
              <a:t>C#</a:t>
            </a:r>
            <a:r>
              <a:rPr lang="zh-CN" altLang="en-US" dirty="0"/>
              <a:t>的函数参数</a:t>
            </a:r>
            <a:r>
              <a:rPr lang="en-US" altLang="zh-CN" dirty="0"/>
              <a:t>(3</a:t>
            </a:r>
            <a:r>
              <a:rPr lang="zh-CN" altLang="en-US" dirty="0"/>
              <a:t>种</a:t>
            </a:r>
            <a:r>
              <a:rPr lang="en-US" altLang="zh-CN" dirty="0"/>
              <a:t>)</a:t>
            </a:r>
            <a:r>
              <a:rPr lang="zh-CN" altLang="en-US" dirty="0"/>
              <a:t>：</a:t>
            </a:r>
          </a:p>
        </p:txBody>
      </p:sp>
      <p:sp>
        <p:nvSpPr>
          <p:cNvPr id="14340" name="Rectangle 3"/>
          <p:cNvSpPr>
            <a:spLocks noGrp="1" noChangeArrowheads="1"/>
          </p:cNvSpPr>
          <p:nvPr>
            <p:ph type="body" sz="quarter" idx="10"/>
          </p:nvPr>
        </p:nvSpPr>
        <p:spPr>
          <a:xfrm>
            <a:off x="1422783" y="1863203"/>
            <a:ext cx="3399841" cy="4213865"/>
          </a:xfrm>
          <a:prstGeom prst="rect">
            <a:avLst/>
          </a:prstGeom>
        </p:spPr>
        <p:txBody>
          <a:bodyPr>
            <a:noAutofit/>
          </a:bodyPr>
          <a:lstStyle/>
          <a:p>
            <a:pPr marL="0" indent="0" eaLnBrk="1" hangingPunct="1">
              <a:buNone/>
            </a:pPr>
            <a:r>
              <a:rPr lang="en-US" altLang="zh-CN" sz="4000" dirty="0"/>
              <a:t>a) </a:t>
            </a:r>
            <a:r>
              <a:rPr lang="zh-CN" altLang="en-US" sz="4000" dirty="0"/>
              <a:t>传值</a:t>
            </a:r>
          </a:p>
          <a:p>
            <a:pPr marL="0" indent="0" eaLnBrk="1" hangingPunct="1">
              <a:buNone/>
            </a:pPr>
            <a:r>
              <a:rPr lang="en-US" altLang="zh-CN" sz="4000" dirty="0"/>
              <a:t>b) ref </a:t>
            </a:r>
          </a:p>
          <a:p>
            <a:pPr marL="0" indent="0" eaLnBrk="1" hangingPunct="1">
              <a:buNone/>
            </a:pPr>
            <a:r>
              <a:rPr lang="en-US" altLang="zh-CN" sz="4000" dirty="0"/>
              <a:t>c) out</a:t>
            </a:r>
          </a:p>
        </p:txBody>
      </p:sp>
      <p:grpSp>
        <p:nvGrpSpPr>
          <p:cNvPr id="9" name="组合 8"/>
          <p:cNvGrpSpPr/>
          <p:nvPr/>
        </p:nvGrpSpPr>
        <p:grpSpPr>
          <a:xfrm>
            <a:off x="4979680" y="13732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latin typeface="微软雅黑" panose="020B0503020204020204" pitchFamily="34" charset="-122"/>
                  <a:ea typeface="微软雅黑" panose="020B0503020204020204" pitchFamily="34" charset="-122"/>
                </a:rPr>
                <a:t>函数执行</a:t>
              </a: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函数调用</a:t>
              </a: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拷贝变量地址（引用）</a:t>
              </a: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变量地址</a:t>
              </a: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拷贝结果的值</a:t>
              </a: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变量值</a:t>
              </a: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37802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lstStyle/>
          <a:p>
            <a:pPr eaLnBrk="1" hangingPunct="1"/>
            <a:r>
              <a:rPr lang="zh-CN" altLang="en-US" dirty="0"/>
              <a:t>函数参数</a:t>
            </a:r>
            <a:r>
              <a:rPr lang="en-US" altLang="zh-CN" dirty="0"/>
              <a:t>out</a:t>
            </a:r>
            <a:r>
              <a:rPr lang="zh-CN" altLang="en-US" dirty="0"/>
              <a:t>方式</a:t>
            </a:r>
          </a:p>
        </p:txBody>
      </p:sp>
      <p:sp>
        <p:nvSpPr>
          <p:cNvPr id="3" name="文本占位符 2">
            <a:extLst>
              <a:ext uri="{FF2B5EF4-FFF2-40B4-BE49-F238E27FC236}">
                <a16:creationId xmlns:a16="http://schemas.microsoft.com/office/drawing/2014/main" id="{D7D5ACEE-D372-4D0B-B62A-74DB7609C818}"/>
              </a:ext>
            </a:extLst>
          </p:cNvPr>
          <p:cNvSpPr>
            <a:spLocks noGrp="1"/>
          </p:cNvSpPr>
          <p:nvPr>
            <p:ph type="body" sz="quarter" idx="10"/>
          </p:nvPr>
        </p:nvSpPr>
        <p:spPr/>
        <p:txBody>
          <a:bodyPr/>
          <a:lstStyle/>
          <a:p>
            <a:endParaRPr lang="zh-CN" altLang="en-US" dirty="0"/>
          </a:p>
        </p:txBody>
      </p:sp>
      <p:sp>
        <p:nvSpPr>
          <p:cNvPr id="2" name="Rectangle 1"/>
          <p:cNvSpPr>
            <a:spLocks noChangeArrowheads="1"/>
          </p:cNvSpPr>
          <p:nvPr/>
        </p:nvSpPr>
        <p:spPr bwMode="auto">
          <a:xfrm>
            <a:off x="3107894" y="2796266"/>
            <a:ext cx="712985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int WINAPI GetWindowText( _In_   HWND hWnd,</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_Out_  LPTSTR lpString, </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_In_   int nMaxCount ); </a:t>
            </a:r>
          </a:p>
        </p:txBody>
      </p:sp>
    </p:spTree>
    <p:extLst>
      <p:ext uri="{BB962C8B-B14F-4D97-AF65-F5344CB8AC3E}">
        <p14:creationId xmlns:p14="http://schemas.microsoft.com/office/powerpoint/2010/main" val="297963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p:txBody>
          <a:bodyPr/>
          <a:lstStyle/>
          <a:p>
            <a:pPr eaLnBrk="1" hangingPunct="1"/>
            <a:r>
              <a:rPr lang="en-US" altLang="zh-CN" dirty="0" err="1"/>
              <a:t>dll</a:t>
            </a:r>
            <a:r>
              <a:rPr lang="en-US" altLang="zh-CN" dirty="0"/>
              <a:t> </a:t>
            </a:r>
            <a:r>
              <a:rPr lang="zh-CN" altLang="en-US" dirty="0"/>
              <a:t>的引用计数</a:t>
            </a:r>
          </a:p>
        </p:txBody>
      </p:sp>
      <p:sp>
        <p:nvSpPr>
          <p:cNvPr id="15364" name="Rectangle 3"/>
          <p:cNvSpPr>
            <a:spLocks noGrp="1" noChangeArrowheads="1"/>
          </p:cNvSpPr>
          <p:nvPr>
            <p:ph type="body" sz="quarter" idx="10"/>
          </p:nvPr>
        </p:nvSpPr>
        <p:spPr>
          <a:prstGeom prst="rect">
            <a:avLst/>
          </a:prstGeom>
        </p:spPr>
        <p:txBody>
          <a:bodyPr>
            <a:noAutofit/>
          </a:bodyPr>
          <a:lstStyle/>
          <a:p>
            <a:pPr eaLnBrk="1" hangingPunct="1">
              <a:buFont typeface="Wingdings" panose="05000000000000000000" pitchFamily="2" charset="2"/>
              <a:buChar char="p"/>
            </a:pPr>
            <a:r>
              <a:rPr lang="en-US" altLang="zh-CN" sz="2800" dirty="0"/>
              <a:t>   DLL</a:t>
            </a:r>
            <a:r>
              <a:rPr lang="zh-CN" altLang="en-US" sz="2800" dirty="0"/>
              <a:t>在内存中只有一个实例，系统为每个</a:t>
            </a:r>
            <a:r>
              <a:rPr lang="en-US" altLang="zh-CN" sz="2800" dirty="0"/>
              <a:t>DLL</a:t>
            </a:r>
            <a:r>
              <a:rPr lang="zh-CN" altLang="en-US" sz="2800" dirty="0"/>
              <a:t>维护一个线程级的引用计数</a:t>
            </a:r>
            <a:endParaRPr lang="en-US" altLang="zh-CN" sz="2800" dirty="0"/>
          </a:p>
          <a:p>
            <a:pPr eaLnBrk="1" hangingPunct="1">
              <a:buFont typeface="Wingdings" panose="05000000000000000000" pitchFamily="2" charset="2"/>
              <a:buChar char="p"/>
            </a:pPr>
            <a:r>
              <a:rPr lang="zh-CN" altLang="en-US" sz="2800" dirty="0"/>
              <a:t>   一个线程载入了某</a:t>
            </a:r>
            <a:r>
              <a:rPr lang="en-US" altLang="zh-CN" sz="2800" dirty="0"/>
              <a:t>DLL</a:t>
            </a:r>
            <a:r>
              <a:rPr lang="zh-CN" altLang="en-US" sz="2800" dirty="0"/>
              <a:t>，其引用计数将会加 </a:t>
            </a:r>
            <a:r>
              <a:rPr lang="en-US" altLang="zh-CN" sz="2800" dirty="0"/>
              <a:t>1</a:t>
            </a:r>
          </a:p>
          <a:p>
            <a:pPr eaLnBrk="1" hangingPunct="1">
              <a:buFont typeface="Wingdings" panose="05000000000000000000" pitchFamily="2" charset="2"/>
              <a:buChar char="p"/>
            </a:pPr>
            <a:r>
              <a:rPr lang="zh-CN" altLang="en-US" sz="2800" dirty="0"/>
              <a:t>   程序终止或者引用计数变为</a:t>
            </a:r>
            <a:r>
              <a:rPr lang="en-US" altLang="zh-CN" sz="2800" dirty="0"/>
              <a:t>0</a:t>
            </a:r>
            <a:r>
              <a:rPr lang="zh-CN" altLang="en-US" sz="2800" dirty="0"/>
              <a:t>（仅指运行时载入动态链接库），</a:t>
            </a:r>
            <a:r>
              <a:rPr lang="en-US" altLang="zh-CN" sz="2800" dirty="0"/>
              <a:t>DLL</a:t>
            </a:r>
            <a:r>
              <a:rPr lang="zh-CN" altLang="en-US" sz="2800" dirty="0"/>
              <a:t>就会释放占用程序的虚地址空间</a:t>
            </a:r>
          </a:p>
        </p:txBody>
      </p:sp>
    </p:spTree>
    <p:extLst>
      <p:ext uri="{BB962C8B-B14F-4D97-AF65-F5344CB8AC3E}">
        <p14:creationId xmlns:p14="http://schemas.microsoft.com/office/powerpoint/2010/main" val="2597167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a:lstStyle/>
          <a:p>
            <a:pPr eaLnBrk="1" hangingPunct="1"/>
            <a:r>
              <a:rPr lang="en-US" altLang="zh-CN" dirty="0"/>
              <a:t>windows</a:t>
            </a:r>
            <a:r>
              <a:rPr lang="zh-CN" altLang="en-US" dirty="0"/>
              <a:t>的虚地址映射</a:t>
            </a:r>
          </a:p>
        </p:txBody>
      </p:sp>
      <p:sp>
        <p:nvSpPr>
          <p:cNvPr id="16388" name="Rectangle 3"/>
          <p:cNvSpPr>
            <a:spLocks noGrp="1" noChangeArrowheads="1"/>
          </p:cNvSpPr>
          <p:nvPr>
            <p:ph type="body" sz="quarter" idx="10"/>
          </p:nvPr>
        </p:nvSpPr>
        <p:spPr>
          <a:prstGeom prst="rect">
            <a:avLst/>
          </a:prstGeom>
        </p:spPr>
        <p:txBody>
          <a:bodyPr/>
          <a:lstStyle/>
          <a:p>
            <a:pPr eaLnBrk="1" hangingPunct="1">
              <a:buFont typeface="Wingdings" panose="05000000000000000000" pitchFamily="2" charset="2"/>
              <a:buChar char="p"/>
            </a:pPr>
            <a:r>
              <a:rPr lang="en-US" altLang="zh-CN" sz="2800" dirty="0"/>
              <a:t>   Windows </a:t>
            </a:r>
            <a:r>
              <a:rPr lang="zh-CN" altLang="en-US" sz="2800" dirty="0"/>
              <a:t>提供内部的地址映射的工作，一个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的内存地址空间通过地址映射后提供给各个进程</a:t>
            </a:r>
            <a:endParaRPr lang="en-US" altLang="zh-CN" sz="2800" dirty="0"/>
          </a:p>
          <a:p>
            <a:pPr eaLnBrk="1" hangingPunct="1">
              <a:buFont typeface="Wingdings" panose="05000000000000000000" pitchFamily="2" charset="2"/>
              <a:buChar char="p"/>
            </a:pPr>
            <a:r>
              <a:rPr lang="zh-CN" altLang="en-US" sz="2800" dirty="0"/>
              <a:t>   进程代码地址与</a:t>
            </a:r>
            <a:r>
              <a:rPr lang="en-US" altLang="zh-CN" sz="2800" dirty="0"/>
              <a:t>DLL</a:t>
            </a:r>
            <a:r>
              <a:rPr lang="zh-CN" altLang="en-US" sz="2800" dirty="0"/>
              <a:t>映射后地址构成的是进程的虚地址空间，进程在自己的虚地址空间中好像是自己独自在使用这个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中的函数与程序自身的函数没有区别</a:t>
            </a:r>
          </a:p>
        </p:txBody>
      </p:sp>
    </p:spTree>
    <p:extLst>
      <p:ext uri="{BB962C8B-B14F-4D97-AF65-F5344CB8AC3E}">
        <p14:creationId xmlns:p14="http://schemas.microsoft.com/office/powerpoint/2010/main" val="2428324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776377" y="847725"/>
            <a:ext cx="4152900" cy="5162550"/>
          </a:xfrm>
          <a:prstGeom prst="rect">
            <a:avLst/>
          </a:prstGeom>
        </p:spPr>
      </p:pic>
      <p:sp>
        <p:nvSpPr>
          <p:cNvPr id="17411" name="Rectangle 2"/>
          <p:cNvSpPr>
            <a:spLocks noGrp="1" noChangeArrowheads="1"/>
          </p:cNvSpPr>
          <p:nvPr>
            <p:ph type="title" idx="4294967295"/>
          </p:nvPr>
        </p:nvSpPr>
        <p:spPr>
          <a:xfrm>
            <a:off x="838200" y="365129"/>
            <a:ext cx="10515600" cy="804766"/>
          </a:xfrm>
        </p:spPr>
        <p:txBody>
          <a:bodyPr/>
          <a:lstStyle/>
          <a:p>
            <a:pPr eaLnBrk="1" hangingPunct="1"/>
            <a:r>
              <a:rPr lang="en-US" altLang="zh-CN" dirty="0"/>
              <a:t>DLL</a:t>
            </a:r>
            <a:r>
              <a:rPr lang="zh-CN" altLang="en-US" dirty="0"/>
              <a:t>文件的定位</a:t>
            </a:r>
          </a:p>
        </p:txBody>
      </p:sp>
      <p:sp>
        <p:nvSpPr>
          <p:cNvPr id="17412" name="Rectangle 3"/>
          <p:cNvSpPr>
            <a:spLocks noGrp="1" noChangeArrowheads="1"/>
          </p:cNvSpPr>
          <p:nvPr>
            <p:ph type="body" sz="quarter" idx="10"/>
          </p:nvPr>
        </p:nvSpPr>
        <p:spPr>
          <a:xfrm>
            <a:off x="1291532" y="1486685"/>
            <a:ext cx="8439041" cy="4213865"/>
          </a:xfrm>
          <a:prstGeom prst="rect">
            <a:avLst/>
          </a:prstGeom>
        </p:spPr>
        <p:txBody>
          <a:bodyPr>
            <a:normAutofit lnSpcReduction="10000"/>
          </a:bodyPr>
          <a:lstStyle/>
          <a:p>
            <a:pPr eaLnBrk="1" hangingPunct="1">
              <a:buFont typeface="Wingdings" panose="05000000000000000000" pitchFamily="2" charset="2"/>
              <a:buChar char="p"/>
            </a:pPr>
            <a:r>
              <a:rPr lang="zh-CN" altLang="en-US" sz="2800" dirty="0"/>
              <a:t>   包含</a:t>
            </a:r>
            <a:r>
              <a:rPr lang="en-US" altLang="zh-CN" sz="2800" dirty="0"/>
              <a:t>EXE</a:t>
            </a:r>
            <a:r>
              <a:rPr lang="zh-CN" altLang="en-US" sz="2800" dirty="0"/>
              <a:t>文件的目录</a:t>
            </a:r>
          </a:p>
          <a:p>
            <a:pPr eaLnBrk="1" hangingPunct="1">
              <a:buFont typeface="Wingdings" panose="05000000000000000000" pitchFamily="2" charset="2"/>
              <a:buChar char="p"/>
            </a:pPr>
            <a:r>
              <a:rPr lang="zh-CN" altLang="en-US" sz="2800" dirty="0"/>
              <a:t>   进程的当前工作目录</a:t>
            </a:r>
          </a:p>
          <a:p>
            <a:pPr eaLnBrk="1" hangingPunct="1">
              <a:buFont typeface="Wingdings" panose="05000000000000000000" pitchFamily="2" charset="2"/>
              <a:buChar char="p"/>
            </a:pPr>
            <a:r>
              <a:rPr lang="en-US" altLang="zh-CN" sz="2800" dirty="0"/>
              <a:t>   Windows</a:t>
            </a:r>
            <a:r>
              <a:rPr lang="zh-CN" altLang="en-US" sz="2800" dirty="0"/>
              <a:t>系统目录</a:t>
            </a:r>
          </a:p>
          <a:p>
            <a:pPr eaLnBrk="1" hangingPunct="1">
              <a:buFont typeface="Wingdings" panose="05000000000000000000" pitchFamily="2" charset="2"/>
              <a:buChar char="p"/>
            </a:pPr>
            <a:r>
              <a:rPr lang="en-US" altLang="zh-CN" sz="2800" dirty="0"/>
              <a:t>   Windows</a:t>
            </a:r>
            <a:r>
              <a:rPr lang="zh-CN" altLang="en-US" sz="2800" dirty="0"/>
              <a:t>目录</a:t>
            </a:r>
          </a:p>
          <a:p>
            <a:pPr eaLnBrk="1" hangingPunct="1">
              <a:buFont typeface="Wingdings" panose="05000000000000000000" pitchFamily="2" charset="2"/>
              <a:buChar char="p"/>
            </a:pPr>
            <a:r>
              <a:rPr lang="en-US" altLang="zh-CN" sz="2800" dirty="0"/>
              <a:t>   Path</a:t>
            </a:r>
            <a:r>
              <a:rPr lang="zh-CN" altLang="en-US" sz="2800" dirty="0"/>
              <a:t>环境变量中的一系列目录 </a:t>
            </a:r>
            <a:endParaRPr lang="en-US" altLang="zh-CN" sz="2800" dirty="0"/>
          </a:p>
          <a:p>
            <a:pPr eaLnBrk="1" hangingPunct="1">
              <a:buFont typeface="Wingdings" panose="05000000000000000000" pitchFamily="2" charset="2"/>
              <a:buChar char="p"/>
            </a:pPr>
            <a:endParaRPr lang="en-US" altLang="zh-CN" sz="2800" dirty="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a:p>
          <a:p>
            <a:pPr marL="0" indent="0" eaLnBrk="1" hangingPunct="1">
              <a:buNone/>
            </a:pPr>
            <a:r>
              <a:rPr lang="zh-CN" altLang="en-US" sz="2800" dirty="0"/>
              <a:t>问题：载入时动态链接能否指定特定位置的</a:t>
            </a:r>
            <a:r>
              <a:rPr lang="en-US" altLang="zh-CN" sz="2800" dirty="0"/>
              <a:t>DLL</a:t>
            </a:r>
            <a:r>
              <a:rPr lang="zh-CN" altLang="en-US" sz="2800" dirty="0"/>
              <a:t>？</a:t>
            </a:r>
          </a:p>
        </p:txBody>
      </p:sp>
    </p:spTree>
    <p:extLst>
      <p:ext uri="{BB962C8B-B14F-4D97-AF65-F5344CB8AC3E}">
        <p14:creationId xmlns:p14="http://schemas.microsoft.com/office/powerpoint/2010/main" val="3442295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25745339"/>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4689794"/>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6.4 </a:t>
              </a:r>
              <a:r>
                <a:rPr lang="zh-CN" altLang="en-US" sz="2800" dirty="0">
                  <a:solidFill>
                    <a:srgbClr val="FF0000"/>
                  </a:solidFill>
                  <a:latin typeface="微软雅黑" panose="020B0503020204020204" pitchFamily="34" charset="-122"/>
                  <a:ea typeface="微软雅黑" panose="020B0503020204020204" pitchFamily="34" charset="-122"/>
                </a:rPr>
                <a:t>托管与非托管</a:t>
              </a:r>
            </a:p>
          </p:txBody>
        </p:sp>
      </p:grpSp>
    </p:spTree>
    <p:extLst>
      <p:ext uri="{BB962C8B-B14F-4D97-AF65-F5344CB8AC3E}">
        <p14:creationId xmlns:p14="http://schemas.microsoft.com/office/powerpoint/2010/main" val="159086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p:txBody>
          <a:bodyPr/>
          <a:lstStyle/>
          <a:p>
            <a:pPr eaLnBrk="1" hangingPunct="1"/>
            <a:r>
              <a:rPr lang="zh-CN" altLang="en-US" dirty="0"/>
              <a:t>托管与非托管</a:t>
            </a:r>
          </a:p>
        </p:txBody>
      </p:sp>
      <p:sp>
        <p:nvSpPr>
          <p:cNvPr id="19460"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000" dirty="0"/>
              <a:t>   托管代码与非托管代码是微软针对运行中的</a:t>
            </a:r>
            <a:r>
              <a:rPr lang="en-US" altLang="zh-CN" sz="2000" dirty="0"/>
              <a:t>windows</a:t>
            </a:r>
            <a:r>
              <a:rPr lang="zh-CN" altLang="en-US" sz="2000" dirty="0"/>
              <a:t>程序与公共语言运行库的关系进行的一种划分</a:t>
            </a:r>
            <a:endParaRPr lang="en-US" altLang="zh-CN" sz="2000" dirty="0"/>
          </a:p>
          <a:p>
            <a:pPr>
              <a:buFont typeface="Wingdings" panose="05000000000000000000" pitchFamily="2" charset="2"/>
              <a:buChar char="p"/>
            </a:pPr>
            <a:r>
              <a:rPr lang="zh-CN" altLang="en-US" sz="2000" dirty="0"/>
              <a:t>   托管代码</a:t>
            </a:r>
            <a:endParaRPr lang="en-US" altLang="zh-CN" sz="2000" dirty="0"/>
          </a:p>
          <a:p>
            <a:pPr marL="457051" lvl="1" indent="0">
              <a:buNone/>
            </a:pPr>
            <a:r>
              <a:rPr lang="en-US" altLang="zh-CN" sz="1600" dirty="0"/>
              <a:t>	</a:t>
            </a:r>
            <a:r>
              <a:rPr lang="zh-CN" altLang="en-US" sz="1600" dirty="0"/>
              <a:t>由公共语言运行库</a:t>
            </a:r>
            <a:r>
              <a:rPr lang="en-US" altLang="zh-CN" sz="1600" dirty="0"/>
              <a:t>CLR(Common Language Runtime)</a:t>
            </a:r>
            <a:r>
              <a:rPr lang="zh-CN" altLang="en-US" sz="1600" dirty="0"/>
              <a:t>环境（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buFont typeface="Wingdings" panose="05000000000000000000" pitchFamily="2" charset="2"/>
              <a:buChar char="p"/>
            </a:pPr>
            <a:r>
              <a:rPr lang="zh-CN" altLang="en-US" sz="2000" dirty="0"/>
              <a:t>   非托管代码</a:t>
            </a:r>
            <a:endParaRPr lang="en-US" altLang="zh-CN" sz="2000" dirty="0"/>
          </a:p>
          <a:p>
            <a:pPr marL="457051" lvl="1" indent="0">
              <a:buNone/>
            </a:pPr>
            <a:r>
              <a:rPr lang="en-US" altLang="zh-CN" sz="1600" dirty="0"/>
              <a:t>	</a:t>
            </a:r>
            <a:r>
              <a:rPr lang="zh-CN" altLang="en-US" sz="1600" dirty="0"/>
              <a:t>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p>
        </p:txBody>
      </p:sp>
    </p:spTree>
    <p:extLst>
      <p:ext uri="{BB962C8B-B14F-4D97-AF65-F5344CB8AC3E}">
        <p14:creationId xmlns:p14="http://schemas.microsoft.com/office/powerpoint/2010/main" val="102224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641766460"/>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1415390"/>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6.1 </a:t>
              </a:r>
              <a:r>
                <a:rPr lang="zh-CN" altLang="en-US" sz="2800" kern="1200" dirty="0">
                  <a:solidFill>
                    <a:srgbClr val="FF0000"/>
                  </a:solidFill>
                  <a:latin typeface="微软雅黑" panose="020B0503020204020204" pitchFamily="34" charset="-122"/>
                  <a:ea typeface="微软雅黑" panose="020B0503020204020204" pitchFamily="34" charset="-122"/>
                </a:rPr>
                <a:t>静态链接与动态链接</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p:txBody>
          <a:bodyPr/>
          <a:lstStyle/>
          <a:p>
            <a:pPr eaLnBrk="1" hangingPunct="1"/>
            <a:r>
              <a:rPr lang="zh-CN" altLang="en-US" dirty="0"/>
              <a:t>托管与非托管区别</a:t>
            </a:r>
          </a:p>
        </p:txBody>
      </p:sp>
      <p:sp>
        <p:nvSpPr>
          <p:cNvPr id="22532"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托管代码中不推荐使用指针</a:t>
            </a:r>
            <a:endParaRPr lang="en-US" altLang="zh-CN" sz="2800" dirty="0"/>
          </a:p>
          <a:p>
            <a:pPr eaLnBrk="1" hangingPunct="1">
              <a:buFont typeface="Wingdings" panose="05000000000000000000" pitchFamily="2" charset="2"/>
              <a:buChar char="p"/>
            </a:pPr>
            <a:r>
              <a:rPr lang="en-US" altLang="zh-CN" sz="2800" dirty="0"/>
              <a:t>   </a:t>
            </a:r>
            <a:r>
              <a:rPr lang="zh-CN" altLang="en-US" sz="2800" dirty="0"/>
              <a:t>非托管代码可以使用指针来直接读取内存</a:t>
            </a:r>
          </a:p>
        </p:txBody>
      </p:sp>
    </p:spTree>
    <p:extLst>
      <p:ext uri="{BB962C8B-B14F-4D97-AF65-F5344CB8AC3E}">
        <p14:creationId xmlns:p14="http://schemas.microsoft.com/office/powerpoint/2010/main" val="28739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359523" y="0"/>
            <a:ext cx="5257800" cy="725087"/>
          </a:xfrm>
        </p:spPr>
        <p:txBody>
          <a:bodyPr/>
          <a:lstStyle/>
          <a:p>
            <a:pPr eaLnBrk="1" hangingPunct="1"/>
            <a:r>
              <a:rPr lang="zh-CN" altLang="en-US" dirty="0"/>
              <a:t>调用托管的动态链接库</a:t>
            </a:r>
          </a:p>
        </p:txBody>
      </p:sp>
      <p:sp>
        <p:nvSpPr>
          <p:cNvPr id="2" name="文本占位符 1">
            <a:extLst>
              <a:ext uri="{FF2B5EF4-FFF2-40B4-BE49-F238E27FC236}">
                <a16:creationId xmlns:a16="http://schemas.microsoft.com/office/drawing/2014/main" id="{C7A4022E-F86E-45A0-A9B0-7CC7D666371B}"/>
              </a:ext>
            </a:extLst>
          </p:cNvPr>
          <p:cNvSpPr>
            <a:spLocks noGrp="1"/>
          </p:cNvSpPr>
          <p:nvPr>
            <p:ph type="body" sz="quarter" idx="10"/>
          </p:nvPr>
        </p:nvSpPr>
        <p:spPr>
          <a:xfrm>
            <a:off x="851110" y="725087"/>
            <a:ext cx="3589751" cy="4213865"/>
          </a:xfrm>
        </p:spPr>
        <p:txBody>
          <a:bodyPr/>
          <a:lstStyle/>
          <a:p>
            <a:r>
              <a:rPr lang="zh-CN" altLang="en-US" dirty="0"/>
              <a:t> 使用</a:t>
            </a:r>
            <a:r>
              <a:rPr lang="en-US" altLang="zh-CN" dirty="0"/>
              <a:t>C#</a:t>
            </a:r>
            <a:r>
              <a:rPr lang="zh-CN" altLang="en-US" dirty="0"/>
              <a:t>创建类库</a:t>
            </a:r>
            <a:r>
              <a:rPr lang="en-US" altLang="zh-CN" dirty="0"/>
              <a:t>(DLL)</a:t>
            </a:r>
          </a:p>
          <a:p>
            <a:endParaRPr lang="zh-CN" altLang="en-US" dirty="0"/>
          </a:p>
        </p:txBody>
      </p:sp>
      <p:pic>
        <p:nvPicPr>
          <p:cNvPr id="3" name="图片 2">
            <a:extLst>
              <a:ext uri="{FF2B5EF4-FFF2-40B4-BE49-F238E27FC236}">
                <a16:creationId xmlns:a16="http://schemas.microsoft.com/office/drawing/2014/main" id="{356509C8-CBDB-4C6D-B2D4-59639D61D228}"/>
              </a:ext>
            </a:extLst>
          </p:cNvPr>
          <p:cNvPicPr>
            <a:picLocks noChangeAspect="1"/>
          </p:cNvPicPr>
          <p:nvPr/>
        </p:nvPicPr>
        <p:blipFill>
          <a:blip r:embed="rId2"/>
          <a:stretch>
            <a:fillRect/>
          </a:stretch>
        </p:blipFill>
        <p:spPr>
          <a:xfrm>
            <a:off x="4605617" y="725087"/>
            <a:ext cx="6520119" cy="5997999"/>
          </a:xfrm>
          <a:prstGeom prst="rect">
            <a:avLst/>
          </a:prstGeom>
        </p:spPr>
      </p:pic>
    </p:spTree>
    <p:extLst>
      <p:ext uri="{BB962C8B-B14F-4D97-AF65-F5344CB8AC3E}">
        <p14:creationId xmlns:p14="http://schemas.microsoft.com/office/powerpoint/2010/main" val="4052782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38200" y="365128"/>
            <a:ext cx="10515600" cy="906827"/>
          </a:xfrm>
        </p:spPr>
        <p:txBody>
          <a:bodyPr/>
          <a:lstStyle/>
          <a:p>
            <a:pPr eaLnBrk="1" hangingPunct="1"/>
            <a:r>
              <a:rPr lang="zh-CN" altLang="en-US" dirty="0"/>
              <a:t>调用托管的动态链接库</a:t>
            </a:r>
          </a:p>
        </p:txBody>
      </p:sp>
      <p:sp>
        <p:nvSpPr>
          <p:cNvPr id="30724" name="Rectangle 3"/>
          <p:cNvSpPr>
            <a:spLocks noGrp="1" noChangeArrowheads="1"/>
          </p:cNvSpPr>
          <p:nvPr>
            <p:ph type="body" sz="quarter" idx="10"/>
          </p:nvPr>
        </p:nvSpPr>
        <p:spPr>
          <a:xfrm>
            <a:off x="1876479" y="1244728"/>
            <a:ext cx="8439041" cy="1054809"/>
          </a:xfrm>
          <a:prstGeom prst="rect">
            <a:avLst/>
          </a:prstGeom>
        </p:spPr>
        <p:txBody>
          <a:bodyPr>
            <a:normAutofit/>
          </a:bodyPr>
          <a:lstStyle/>
          <a:p>
            <a:r>
              <a:rPr lang="zh-CN" altLang="en-US" sz="3200" dirty="0"/>
              <a:t>应用反射机制，可以得到托管</a:t>
            </a:r>
            <a:r>
              <a:rPr lang="en-US" altLang="zh-CN" sz="3200" dirty="0" err="1"/>
              <a:t>dll</a:t>
            </a:r>
            <a:r>
              <a:rPr lang="zh-CN" altLang="en-US" sz="3200" dirty="0"/>
              <a:t>文件中的类方法和属性</a:t>
            </a:r>
            <a:endParaRPr lang="zh-CN" altLang="en-US" sz="2800" dirty="0"/>
          </a:p>
        </p:txBody>
      </p:sp>
      <p:grpSp>
        <p:nvGrpSpPr>
          <p:cNvPr id="5" name="组合 4">
            <a:extLst>
              <a:ext uri="{FF2B5EF4-FFF2-40B4-BE49-F238E27FC236}">
                <a16:creationId xmlns:a16="http://schemas.microsoft.com/office/drawing/2014/main" id="{2B9AEE25-0486-41BE-9C0A-73FB3DA62833}"/>
              </a:ext>
            </a:extLst>
          </p:cNvPr>
          <p:cNvGrpSpPr/>
          <p:nvPr/>
        </p:nvGrpSpPr>
        <p:grpSpPr>
          <a:xfrm>
            <a:off x="1494049" y="3761348"/>
            <a:ext cx="1921504" cy="1477328"/>
            <a:chOff x="2005037" y="4064427"/>
            <a:chExt cx="1921504" cy="1477328"/>
          </a:xfrm>
        </p:grpSpPr>
        <p:sp>
          <p:nvSpPr>
            <p:cNvPr id="2" name="矩形 1">
              <a:extLst>
                <a:ext uri="{FF2B5EF4-FFF2-40B4-BE49-F238E27FC236}">
                  <a16:creationId xmlns:a16="http://schemas.microsoft.com/office/drawing/2014/main" id="{434E1F2A-F171-4A80-9AFE-207D172602F1}"/>
                </a:ext>
              </a:extLst>
            </p:cNvPr>
            <p:cNvSpPr/>
            <p:nvPr/>
          </p:nvSpPr>
          <p:spPr>
            <a:xfrm>
              <a:off x="2005037" y="4064427"/>
              <a:ext cx="1921504" cy="1477328"/>
            </a:xfrm>
            <a:prstGeom prst="rect">
              <a:avLst/>
            </a:prstGeom>
            <a:ln w="25400">
              <a:solidFill>
                <a:schemeClr val="bg2">
                  <a:lumMod val="25000"/>
                </a:schemeClr>
              </a:solidFill>
            </a:ln>
          </p:spPr>
          <p:txBody>
            <a:bodyPr rtlCol="0" anchor="t" anchorCtr="0">
              <a:spAutoFit/>
            </a:bodyPr>
            <a:lstStyle/>
            <a:p>
              <a:pPr algn="ctr"/>
              <a:r>
                <a:rPr lang="en-US" altLang="zh-CN" sz="1800" b="0" dirty="0"/>
                <a:t>DLL</a:t>
              </a:r>
            </a:p>
            <a:p>
              <a:pPr algn="ctr"/>
              <a:endParaRPr lang="en-US" altLang="zh-CN" sz="1800" dirty="0"/>
            </a:p>
            <a:p>
              <a:pPr algn="ctr"/>
              <a:endParaRPr lang="en-US" altLang="zh-CN" sz="1800" b="0" dirty="0"/>
            </a:p>
            <a:p>
              <a:pPr algn="ctr"/>
              <a:endParaRPr lang="en-US" altLang="zh-CN" sz="1800" b="0" dirty="0"/>
            </a:p>
            <a:p>
              <a:pPr algn="ctr"/>
              <a:endParaRPr lang="zh-CN" altLang="en-US" sz="1800" b="0" dirty="0"/>
            </a:p>
          </p:txBody>
        </p:sp>
        <p:sp>
          <p:nvSpPr>
            <p:cNvPr id="3" name="矩形 2">
              <a:extLst>
                <a:ext uri="{FF2B5EF4-FFF2-40B4-BE49-F238E27FC236}">
                  <a16:creationId xmlns:a16="http://schemas.microsoft.com/office/drawing/2014/main" id="{88654D95-2D05-42B7-A0E7-FBAA517B2298}"/>
                </a:ext>
              </a:extLst>
            </p:cNvPr>
            <p:cNvSpPr/>
            <p:nvPr/>
          </p:nvSpPr>
          <p:spPr>
            <a:xfrm>
              <a:off x="2384203" y="4623849"/>
              <a:ext cx="1163171" cy="646331"/>
            </a:xfrm>
            <a:prstGeom prst="rect">
              <a:avLst/>
            </a:prstGeom>
            <a:solidFill>
              <a:schemeClr val="accent6">
                <a:lumMod val="50000"/>
              </a:schemeClr>
            </a:solidFill>
            <a:ln w="15875">
              <a:noFill/>
            </a:ln>
          </p:spPr>
          <p:txBody>
            <a:bodyPr rtlCol="0" anchor="ctr">
              <a:spAutoFit/>
            </a:bodyPr>
            <a:lstStyle/>
            <a:p>
              <a:pPr algn="ctr"/>
              <a:r>
                <a:rPr lang="en-US" altLang="zh-CN" sz="1800" b="0" dirty="0">
                  <a:solidFill>
                    <a:schemeClr val="accent3">
                      <a:lumMod val="20000"/>
                      <a:lumOff val="80000"/>
                    </a:schemeClr>
                  </a:solidFill>
                </a:rPr>
                <a:t>DLL function</a:t>
              </a:r>
              <a:endParaRPr lang="zh-CN" altLang="en-US" sz="1800" b="0" dirty="0">
                <a:solidFill>
                  <a:schemeClr val="accent3">
                    <a:lumMod val="20000"/>
                    <a:lumOff val="80000"/>
                  </a:schemeClr>
                </a:solidFill>
              </a:endParaRPr>
            </a:p>
          </p:txBody>
        </p:sp>
      </p:grpSp>
      <p:sp>
        <p:nvSpPr>
          <p:cNvPr id="7" name="矩形: 剪去单角 6">
            <a:extLst>
              <a:ext uri="{FF2B5EF4-FFF2-40B4-BE49-F238E27FC236}">
                <a16:creationId xmlns:a16="http://schemas.microsoft.com/office/drawing/2014/main" id="{968027DE-A8A8-4D7F-9BAE-89A93525514A}"/>
              </a:ext>
            </a:extLst>
          </p:cNvPr>
          <p:cNvSpPr/>
          <p:nvPr/>
        </p:nvSpPr>
        <p:spPr>
          <a:xfrm>
            <a:off x="9851702" y="3718486"/>
            <a:ext cx="1174886" cy="1563053"/>
          </a:xfrm>
          <a:prstGeom prst="snip1Rect">
            <a:avLst/>
          </a:prstGeom>
          <a:ln w="12700">
            <a:solidFill>
              <a:schemeClr val="bg2">
                <a:lumMod val="25000"/>
              </a:schemeClr>
            </a:solidFill>
          </a:ln>
        </p:spPr>
        <p:txBody>
          <a:bodyPr wrap="square" rtlCol="0" anchor="ctr">
            <a:spAutoFit/>
          </a:bodyPr>
          <a:lstStyle/>
          <a:p>
            <a:pPr algn="ctr"/>
            <a:endParaRPr lang="en-US" altLang="zh-CN" sz="1800" b="0" dirty="0"/>
          </a:p>
          <a:p>
            <a:pPr algn="ctr"/>
            <a:r>
              <a:rPr lang="en-US" altLang="zh-CN" sz="1800" b="0" dirty="0"/>
              <a:t>Managed source</a:t>
            </a:r>
            <a:r>
              <a:rPr lang="zh-CN" altLang="en-US" sz="1800" dirty="0"/>
              <a:t> </a:t>
            </a:r>
            <a:r>
              <a:rPr lang="en-US" altLang="zh-CN" sz="1800" dirty="0"/>
              <a:t>code</a:t>
            </a:r>
          </a:p>
          <a:p>
            <a:pPr algn="ctr"/>
            <a:endParaRPr lang="en-US" altLang="zh-CN" sz="1800" b="0" dirty="0"/>
          </a:p>
        </p:txBody>
      </p:sp>
      <p:grpSp>
        <p:nvGrpSpPr>
          <p:cNvPr id="13" name="组合 12">
            <a:extLst>
              <a:ext uri="{FF2B5EF4-FFF2-40B4-BE49-F238E27FC236}">
                <a16:creationId xmlns:a16="http://schemas.microsoft.com/office/drawing/2014/main" id="{7EE9EA18-7F38-47A1-9B61-4C26F1478E54}"/>
              </a:ext>
            </a:extLst>
          </p:cNvPr>
          <p:cNvGrpSpPr/>
          <p:nvPr/>
        </p:nvGrpSpPr>
        <p:grpSpPr>
          <a:xfrm>
            <a:off x="5346631" y="3207352"/>
            <a:ext cx="1921504" cy="2585323"/>
            <a:chOff x="5346631" y="3207352"/>
            <a:chExt cx="1921504" cy="2585323"/>
          </a:xfrm>
        </p:grpSpPr>
        <p:sp>
          <p:nvSpPr>
            <p:cNvPr id="6" name="矩形 5">
              <a:extLst>
                <a:ext uri="{FF2B5EF4-FFF2-40B4-BE49-F238E27FC236}">
                  <a16:creationId xmlns:a16="http://schemas.microsoft.com/office/drawing/2014/main" id="{93CA49BD-6CE9-4FF5-A364-70A71E1CF3BF}"/>
                </a:ext>
              </a:extLst>
            </p:cNvPr>
            <p:cNvSpPr/>
            <p:nvPr/>
          </p:nvSpPr>
          <p:spPr>
            <a:xfrm>
              <a:off x="5346631" y="3207352"/>
              <a:ext cx="1921504" cy="2585323"/>
            </a:xfrm>
            <a:prstGeom prst="rect">
              <a:avLst/>
            </a:prstGeom>
            <a:ln w="25400">
              <a:solidFill>
                <a:schemeClr val="bg2">
                  <a:lumMod val="25000"/>
                </a:schemeClr>
              </a:solidFill>
            </a:ln>
          </p:spPr>
          <p:txBody>
            <a:bodyPr rtlCol="0" anchor="t" anchorCtr="0">
              <a:spAutoFit/>
            </a:bodyPr>
            <a:lstStyle/>
            <a:p>
              <a:pPr algn="ctr"/>
              <a:endParaRPr lang="en-US" altLang="zh-CN" sz="1800" b="0" dirty="0"/>
            </a:p>
            <a:p>
              <a:pPr algn="ctr"/>
              <a:endParaRPr lang="en-US" altLang="zh-CN" sz="1800" dirty="0"/>
            </a:p>
            <a:p>
              <a:pPr algn="ctr"/>
              <a:endParaRPr lang="en-US" altLang="zh-CN" sz="1800" b="0" dirty="0"/>
            </a:p>
            <a:p>
              <a:pPr algn="ctr"/>
              <a:endParaRPr lang="en-US" altLang="zh-CN" sz="1800" dirty="0"/>
            </a:p>
            <a:p>
              <a:pPr algn="ctr"/>
              <a:endParaRPr lang="en-US" altLang="zh-CN" sz="1800" b="0" dirty="0"/>
            </a:p>
            <a:p>
              <a:pPr algn="ctr"/>
              <a:endParaRPr lang="en-US" altLang="zh-CN" sz="1800" b="0" dirty="0"/>
            </a:p>
            <a:p>
              <a:pPr algn="ctr"/>
              <a:endParaRPr lang="en-US" altLang="zh-CN" sz="1800" b="0" dirty="0"/>
            </a:p>
            <a:p>
              <a:pPr algn="ctr"/>
              <a:r>
                <a:rPr lang="en-US" altLang="zh-CN" sz="1800" dirty="0"/>
                <a:t>Common Language Runtime</a:t>
              </a:r>
              <a:endParaRPr lang="zh-CN" altLang="en-US" sz="1800" b="0" dirty="0"/>
            </a:p>
          </p:txBody>
        </p:sp>
        <p:grpSp>
          <p:nvGrpSpPr>
            <p:cNvPr id="11" name="组合 10">
              <a:extLst>
                <a:ext uri="{FF2B5EF4-FFF2-40B4-BE49-F238E27FC236}">
                  <a16:creationId xmlns:a16="http://schemas.microsoft.com/office/drawing/2014/main" id="{851C91FA-0D2B-455B-A58B-CB85DC163232}"/>
                </a:ext>
              </a:extLst>
            </p:cNvPr>
            <p:cNvGrpSpPr/>
            <p:nvPr/>
          </p:nvGrpSpPr>
          <p:grpSpPr>
            <a:xfrm>
              <a:off x="5717243" y="3429000"/>
              <a:ext cx="1204937" cy="1577340"/>
              <a:chOff x="8068234" y="3898745"/>
              <a:chExt cx="1204937" cy="1577340"/>
            </a:xfrm>
          </p:grpSpPr>
          <p:sp>
            <p:nvSpPr>
              <p:cNvPr id="10" name="矩形: 剪去单角 9">
                <a:extLst>
                  <a:ext uri="{FF2B5EF4-FFF2-40B4-BE49-F238E27FC236}">
                    <a16:creationId xmlns:a16="http://schemas.microsoft.com/office/drawing/2014/main" id="{61003774-312D-410E-BAD0-13B3F0081AA0}"/>
                  </a:ext>
                </a:extLst>
              </p:cNvPr>
              <p:cNvSpPr/>
              <p:nvPr/>
            </p:nvSpPr>
            <p:spPr>
              <a:xfrm>
                <a:off x="8068234" y="3898745"/>
                <a:ext cx="1204937" cy="1577340"/>
              </a:xfrm>
              <a:prstGeom prst="snip1Rect">
                <a:avLst/>
              </a:prstGeom>
              <a:solidFill>
                <a:schemeClr val="bg2">
                  <a:lumMod val="90000"/>
                </a:schemeClr>
              </a:solidFill>
              <a:ln w="12700">
                <a:solidFill>
                  <a:schemeClr val="bg2">
                    <a:lumMod val="25000"/>
                  </a:schemeClr>
                </a:solidFill>
              </a:ln>
            </p:spPr>
            <p:txBody>
              <a:bodyPr rtlCol="0" anchor="b" anchorCtr="1">
                <a:spAutoFit/>
              </a:bodyPr>
              <a:lstStyle/>
              <a:p>
                <a:pPr algn="ctr"/>
                <a:endParaRPr lang="en-US" altLang="zh-CN" sz="1800" b="0" dirty="0"/>
              </a:p>
              <a:p>
                <a:pPr algn="ctr"/>
                <a:endParaRPr lang="en-US" altLang="zh-CN" sz="1800" dirty="0"/>
              </a:p>
              <a:p>
                <a:pPr algn="ctr"/>
                <a:endParaRPr lang="en-US" altLang="zh-CN" sz="1800" b="0" dirty="0"/>
              </a:p>
              <a:p>
                <a:pPr algn="ctr"/>
                <a:endParaRPr lang="en-US" altLang="zh-CN" sz="1800" b="0" dirty="0"/>
              </a:p>
              <a:p>
                <a:pPr algn="ctr"/>
                <a:r>
                  <a:rPr lang="en-US" altLang="zh-CN" sz="1800" b="0" dirty="0"/>
                  <a:t>Assembly</a:t>
                </a:r>
              </a:p>
            </p:txBody>
          </p:sp>
          <p:grpSp>
            <p:nvGrpSpPr>
              <p:cNvPr id="9" name="组合 8">
                <a:extLst>
                  <a:ext uri="{FF2B5EF4-FFF2-40B4-BE49-F238E27FC236}">
                    <a16:creationId xmlns:a16="http://schemas.microsoft.com/office/drawing/2014/main" id="{260EFEBF-E5AB-4136-9C46-8B0443B55E77}"/>
                  </a:ext>
                </a:extLst>
              </p:cNvPr>
              <p:cNvGrpSpPr/>
              <p:nvPr/>
            </p:nvGrpSpPr>
            <p:grpSpPr>
              <a:xfrm>
                <a:off x="8149628" y="4402917"/>
                <a:ext cx="1042147" cy="679324"/>
                <a:chOff x="8124469" y="5792675"/>
                <a:chExt cx="1042147" cy="679324"/>
              </a:xfrm>
            </p:grpSpPr>
            <p:sp>
              <p:nvSpPr>
                <p:cNvPr id="8" name="文本框 7">
                  <a:extLst>
                    <a:ext uri="{FF2B5EF4-FFF2-40B4-BE49-F238E27FC236}">
                      <a16:creationId xmlns:a16="http://schemas.microsoft.com/office/drawing/2014/main" id="{B11D9A4F-03D0-4CA5-9444-2524EF08A4E1}"/>
                    </a:ext>
                  </a:extLst>
                </p:cNvPr>
                <p:cNvSpPr txBox="1"/>
                <p:nvPr/>
              </p:nvSpPr>
              <p:spPr>
                <a:xfrm>
                  <a:off x="8124469" y="5792675"/>
                  <a:ext cx="1042147" cy="276999"/>
                </a:xfrm>
                <a:prstGeom prst="rect">
                  <a:avLst/>
                </a:prstGeom>
                <a:solidFill>
                  <a:schemeClr val="bg1">
                    <a:lumMod val="95000"/>
                  </a:schemeClr>
                </a:solidFill>
                <a:ln>
                  <a:solidFill>
                    <a:schemeClr val="bg2">
                      <a:lumMod val="25000"/>
                    </a:schemeClr>
                  </a:solidFill>
                </a:ln>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Metadata</a:t>
                  </a:r>
                </a:p>
              </p:txBody>
            </p:sp>
            <p:sp>
              <p:nvSpPr>
                <p:cNvPr id="12" name="文本框 11">
                  <a:extLst>
                    <a:ext uri="{FF2B5EF4-FFF2-40B4-BE49-F238E27FC236}">
                      <a16:creationId xmlns:a16="http://schemas.microsoft.com/office/drawing/2014/main" id="{49E46D4B-E30B-4C3F-848B-F53D8D19D9E2}"/>
                    </a:ext>
                  </a:extLst>
                </p:cNvPr>
                <p:cNvSpPr txBox="1"/>
                <p:nvPr/>
              </p:nvSpPr>
              <p:spPr>
                <a:xfrm>
                  <a:off x="8124469" y="6195000"/>
                  <a:ext cx="1042147" cy="276999"/>
                </a:xfrm>
                <a:prstGeom prst="rect">
                  <a:avLst/>
                </a:prstGeom>
                <a:solidFill>
                  <a:schemeClr val="bg1">
                    <a:lumMod val="95000"/>
                  </a:schemeClr>
                </a:solidFill>
                <a:ln>
                  <a:solidFill>
                    <a:schemeClr val="bg2">
                      <a:lumMod val="25000"/>
                    </a:schemeClr>
                  </a:solidFill>
                </a:ln>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IL Code</a:t>
                  </a:r>
                </a:p>
              </p:txBody>
            </p:sp>
          </p:grpSp>
        </p:grpSp>
      </p:grpSp>
      <p:sp>
        <p:nvSpPr>
          <p:cNvPr id="14" name="六边形 13">
            <a:extLst>
              <a:ext uri="{FF2B5EF4-FFF2-40B4-BE49-F238E27FC236}">
                <a16:creationId xmlns:a16="http://schemas.microsoft.com/office/drawing/2014/main" id="{C5D0B5D6-7306-4711-8E5E-0D096B954D2F}"/>
              </a:ext>
            </a:extLst>
          </p:cNvPr>
          <p:cNvSpPr/>
          <p:nvPr/>
        </p:nvSpPr>
        <p:spPr>
          <a:xfrm>
            <a:off x="7913594" y="4263554"/>
            <a:ext cx="1445559" cy="472916"/>
          </a:xfrm>
          <a:prstGeom prst="hexagon">
            <a:avLst/>
          </a:prstGeom>
          <a:ln w="12700">
            <a:solidFill>
              <a:schemeClr val="bg2">
                <a:lumMod val="25000"/>
              </a:schemeClr>
            </a:solidFill>
          </a:ln>
        </p:spPr>
        <p:txBody>
          <a:bodyPr rtlCol="0" anchor="ctr">
            <a:spAutoFit/>
          </a:bodyPr>
          <a:lstStyle/>
          <a:p>
            <a:pPr algn="ctr"/>
            <a:r>
              <a:rPr lang="en-US" altLang="zh-CN" sz="1800" b="0" dirty="0"/>
              <a:t>Compiler</a:t>
            </a:r>
            <a:endParaRPr lang="zh-CN" altLang="en-US" sz="1800" b="0" dirty="0"/>
          </a:p>
        </p:txBody>
      </p:sp>
      <p:cxnSp>
        <p:nvCxnSpPr>
          <p:cNvPr id="25" name="直接连接符 24">
            <a:extLst>
              <a:ext uri="{FF2B5EF4-FFF2-40B4-BE49-F238E27FC236}">
                <a16:creationId xmlns:a16="http://schemas.microsoft.com/office/drawing/2014/main" id="{54B79A01-B5BA-455A-8ABD-158713E54966}"/>
              </a:ext>
            </a:extLst>
          </p:cNvPr>
          <p:cNvCxnSpPr>
            <a:cxnSpLocks/>
          </p:cNvCxnSpPr>
          <p:nvPr/>
        </p:nvCxnSpPr>
        <p:spPr>
          <a:xfrm>
            <a:off x="3765176" y="2238935"/>
            <a:ext cx="0" cy="3220571"/>
          </a:xfrm>
          <a:prstGeom prst="line">
            <a:avLst/>
          </a:prstGeom>
          <a:solidFill>
            <a:schemeClr val="accent1"/>
          </a:solidFill>
          <a:ln w="38100" cap="flat" cmpd="sng" algn="ctr">
            <a:solidFill>
              <a:schemeClr val="tx2">
                <a:lumMod val="40000"/>
                <a:lumOff val="60000"/>
              </a:schemeClr>
            </a:solidFill>
            <a:prstDash val="solid"/>
            <a:round/>
            <a:headEnd type="none" w="med" len="med"/>
            <a:tailEnd type="none" w="med" len="med"/>
          </a:ln>
        </p:spPr>
      </p:cxnSp>
      <p:cxnSp>
        <p:nvCxnSpPr>
          <p:cNvPr id="16" name="直接箭头连接符 15">
            <a:extLst>
              <a:ext uri="{FF2B5EF4-FFF2-40B4-BE49-F238E27FC236}">
                <a16:creationId xmlns:a16="http://schemas.microsoft.com/office/drawing/2014/main" id="{8CA29691-FC09-4842-8FA6-635666B96D2D}"/>
              </a:ext>
            </a:extLst>
          </p:cNvPr>
          <p:cNvCxnSpPr>
            <a:cxnSpLocks/>
            <a:endCxn id="2" idx="3"/>
          </p:cNvCxnSpPr>
          <p:nvPr/>
        </p:nvCxnSpPr>
        <p:spPr>
          <a:xfrm flipH="1">
            <a:off x="3415553" y="4500012"/>
            <a:ext cx="2301688" cy="0"/>
          </a:xfrm>
          <a:prstGeom prst="straightConnector1">
            <a:avLst/>
          </a:prstGeom>
          <a:solidFill>
            <a:schemeClr val="accent1"/>
          </a:solidFill>
          <a:ln w="25400" cap="flat" cmpd="sng" algn="ctr">
            <a:solidFill>
              <a:srgbClr val="1C4885"/>
            </a:solidFill>
            <a:prstDash val="solid"/>
            <a:round/>
            <a:headEnd type="none" w="med" len="med"/>
            <a:tailEnd type="triangle"/>
          </a:ln>
        </p:spPr>
      </p:cxnSp>
      <p:cxnSp>
        <p:nvCxnSpPr>
          <p:cNvPr id="19" name="直接箭头连接符 18">
            <a:extLst>
              <a:ext uri="{FF2B5EF4-FFF2-40B4-BE49-F238E27FC236}">
                <a16:creationId xmlns:a16="http://schemas.microsoft.com/office/drawing/2014/main" id="{CD777F28-96C4-4591-AE62-B183BB1A61F6}"/>
              </a:ext>
            </a:extLst>
          </p:cNvPr>
          <p:cNvCxnSpPr>
            <a:stCxn id="14" idx="3"/>
          </p:cNvCxnSpPr>
          <p:nvPr/>
        </p:nvCxnSpPr>
        <p:spPr>
          <a:xfrm flipH="1">
            <a:off x="6922180" y="4500012"/>
            <a:ext cx="991414" cy="0"/>
          </a:xfrm>
          <a:prstGeom prst="straightConnector1">
            <a:avLst/>
          </a:prstGeom>
          <a:solidFill>
            <a:schemeClr val="accent1"/>
          </a:solidFill>
          <a:ln w="25400" cap="flat" cmpd="sng" algn="ctr">
            <a:solidFill>
              <a:srgbClr val="1C4885"/>
            </a:solidFill>
            <a:prstDash val="solid"/>
            <a:round/>
            <a:headEnd type="none" w="med" len="med"/>
            <a:tailEnd type="triangle"/>
          </a:ln>
        </p:spPr>
      </p:cxnSp>
      <p:cxnSp>
        <p:nvCxnSpPr>
          <p:cNvPr id="23" name="直接连接符 22">
            <a:extLst>
              <a:ext uri="{FF2B5EF4-FFF2-40B4-BE49-F238E27FC236}">
                <a16:creationId xmlns:a16="http://schemas.microsoft.com/office/drawing/2014/main" id="{8206F20E-A902-452A-A105-90BE1938C81D}"/>
              </a:ext>
            </a:extLst>
          </p:cNvPr>
          <p:cNvCxnSpPr>
            <a:cxnSpLocks/>
            <a:stCxn id="7" idx="2"/>
            <a:endCxn id="14" idx="0"/>
          </p:cNvCxnSpPr>
          <p:nvPr/>
        </p:nvCxnSpPr>
        <p:spPr>
          <a:xfrm flipH="1" flipV="1">
            <a:off x="9359153" y="4500012"/>
            <a:ext cx="492549" cy="1"/>
          </a:xfrm>
          <a:prstGeom prst="line">
            <a:avLst/>
          </a:prstGeom>
          <a:solidFill>
            <a:schemeClr val="accent1"/>
          </a:solidFill>
          <a:ln w="25400" cap="flat" cmpd="sng" algn="ctr">
            <a:solidFill>
              <a:srgbClr val="1C4885"/>
            </a:solidFill>
            <a:prstDash val="solid"/>
            <a:round/>
            <a:headEnd type="none" w="med" len="med"/>
            <a:tailEnd type="none" w="med" len="med"/>
          </a:ln>
        </p:spPr>
      </p:cxnSp>
      <p:sp>
        <p:nvSpPr>
          <p:cNvPr id="26" name="文本框 25">
            <a:extLst>
              <a:ext uri="{FF2B5EF4-FFF2-40B4-BE49-F238E27FC236}">
                <a16:creationId xmlns:a16="http://schemas.microsoft.com/office/drawing/2014/main" id="{18CAF643-8B90-4C21-A0FE-E8FD6969FEE3}"/>
              </a:ext>
            </a:extLst>
          </p:cNvPr>
          <p:cNvSpPr txBox="1"/>
          <p:nvPr/>
        </p:nvSpPr>
        <p:spPr>
          <a:xfrm>
            <a:off x="2856788" y="5603342"/>
            <a:ext cx="1816776" cy="461665"/>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Standard </a:t>
            </a:r>
          </a:p>
          <a:p>
            <a:pPr algn="ctr"/>
            <a:r>
              <a:rPr lang="en-US" altLang="zh-CN" sz="1200" dirty="0">
                <a:solidFill>
                  <a:srgbClr val="002060"/>
                </a:solidFill>
                <a:latin typeface="微软雅黑" panose="020B0503020204020204" pitchFamily="34" charset="-122"/>
                <a:ea typeface="微软雅黑" panose="020B0503020204020204" pitchFamily="34" charset="-122"/>
              </a:rPr>
              <a:t>marshaling service</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26EEAB7D-9CCD-45D1-B76D-578577E13DDF}"/>
              </a:ext>
            </a:extLst>
          </p:cNvPr>
          <p:cNvSpPr txBox="1"/>
          <p:nvPr/>
        </p:nvSpPr>
        <p:spPr>
          <a:xfrm>
            <a:off x="4143621" y="4274805"/>
            <a:ext cx="886080" cy="461665"/>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Platform </a:t>
            </a:r>
          </a:p>
          <a:p>
            <a:pPr algn="ctr"/>
            <a:r>
              <a:rPr lang="en-US" altLang="zh-CN" sz="1200" dirty="0">
                <a:solidFill>
                  <a:srgbClr val="002060"/>
                </a:solidFill>
                <a:latin typeface="微软雅黑" panose="020B0503020204020204" pitchFamily="34" charset="-122"/>
                <a:ea typeface="微软雅黑" panose="020B0503020204020204" pitchFamily="34" charset="-122"/>
              </a:rPr>
              <a:t>invoke</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29C2AB9D-4C83-41FB-A2D8-8F60F907F859}"/>
              </a:ext>
            </a:extLst>
          </p:cNvPr>
          <p:cNvSpPr txBox="1"/>
          <p:nvPr/>
        </p:nvSpPr>
        <p:spPr>
          <a:xfrm>
            <a:off x="1553135" y="2447365"/>
            <a:ext cx="1687596" cy="400110"/>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Unmanaged</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2BACDB32-051F-4F40-841E-5DFD035786BD}"/>
              </a:ext>
            </a:extLst>
          </p:cNvPr>
          <p:cNvSpPr txBox="1"/>
          <p:nvPr/>
        </p:nvSpPr>
        <p:spPr>
          <a:xfrm>
            <a:off x="4122345" y="2447365"/>
            <a:ext cx="1687596" cy="400110"/>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Managed</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8956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pPr eaLnBrk="1" hangingPunct="1"/>
            <a:r>
              <a:rPr lang="zh-CN" altLang="en-US" dirty="0"/>
              <a:t>反射</a:t>
            </a:r>
          </a:p>
        </p:txBody>
      </p:sp>
      <p:sp>
        <p:nvSpPr>
          <p:cNvPr id="25604"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通过 </a:t>
            </a:r>
            <a:r>
              <a:rPr lang="en-US" altLang="zh-CN" sz="2800" dirty="0" err="1"/>
              <a:t>System.Reflection</a:t>
            </a:r>
            <a:r>
              <a:rPr lang="en-US" altLang="zh-CN" sz="2800" dirty="0"/>
              <a:t> </a:t>
            </a:r>
            <a:r>
              <a:rPr lang="zh-CN" altLang="en-US" sz="2800" dirty="0"/>
              <a:t>命名空间中的类以及 </a:t>
            </a:r>
            <a:r>
              <a:rPr lang="en-US" altLang="zh-CN" sz="2800" dirty="0" err="1"/>
              <a:t>System.Type</a:t>
            </a:r>
            <a:r>
              <a:rPr lang="zh-CN" altLang="en-US" sz="2800" dirty="0"/>
              <a:t>，可以获取有关已加载的程序集和在其中定义的类型（如类、接口和值类型）的信息</a:t>
            </a:r>
            <a:endParaRPr lang="en-US" altLang="zh-CN" sz="2800" dirty="0"/>
          </a:p>
          <a:p>
            <a:pPr eaLnBrk="1" hangingPunct="1">
              <a:buFont typeface="Wingdings" panose="05000000000000000000" pitchFamily="2" charset="2"/>
              <a:buChar char="p"/>
            </a:pPr>
            <a:r>
              <a:rPr lang="zh-CN" altLang="en-US" sz="2800" dirty="0"/>
              <a:t>    可以使用反射在运行时创建类型实例，调用和访问这些实例</a:t>
            </a:r>
          </a:p>
        </p:txBody>
      </p:sp>
    </p:spTree>
    <p:extLst>
      <p:ext uri="{BB962C8B-B14F-4D97-AF65-F5344CB8AC3E}">
        <p14:creationId xmlns:p14="http://schemas.microsoft.com/office/powerpoint/2010/main" val="2225251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a:t>Assembly </a:t>
            </a:r>
            <a:r>
              <a:rPr lang="zh-CN" altLang="en-US" sz="2400" dirty="0"/>
              <a:t>定义和加载程序集，加载在程序集清单中列出的模块，以及从此程序集中查找类型并创建该类型的实例。</a:t>
            </a:r>
          </a:p>
          <a:p>
            <a:r>
              <a:rPr lang="zh-CN" altLang="en-US" sz="2400" dirty="0"/>
              <a:t>使用 </a:t>
            </a:r>
            <a:r>
              <a:rPr lang="en-US" altLang="zh-CN" sz="2400" dirty="0"/>
              <a:t>Module </a:t>
            </a:r>
            <a:r>
              <a:rPr lang="zh-CN" altLang="en-US" sz="2400" dirty="0"/>
              <a:t>发现以下信息：包含模块的程序集以及模块中的类等。还可以获取在模块上定义的所有全局方法或其他特定的非全局方法。</a:t>
            </a:r>
          </a:p>
          <a:p>
            <a:r>
              <a:rPr lang="zh-CN" altLang="en-US" sz="2400" dirty="0"/>
              <a:t>使用 </a:t>
            </a:r>
            <a:r>
              <a:rPr lang="en-US" altLang="zh-CN" sz="2400" dirty="0" err="1"/>
              <a:t>ConstructorInfo</a:t>
            </a:r>
            <a:r>
              <a:rPr lang="en-US" altLang="zh-CN" sz="2400" dirty="0"/>
              <a:t> </a:t>
            </a:r>
            <a:r>
              <a:rPr lang="zh-CN" altLang="en-US" sz="2400" dirty="0"/>
              <a:t>发现以下信息：构造函数的名称、参数、访问修饰符（如 </a:t>
            </a:r>
            <a:r>
              <a:rPr lang="en-US" altLang="zh-CN" sz="2400" b="1" dirty="0"/>
              <a:t>public</a:t>
            </a:r>
            <a:r>
              <a:rPr lang="en-US" altLang="zh-CN" sz="2400" dirty="0"/>
              <a:t> </a:t>
            </a:r>
            <a:r>
              <a:rPr lang="zh-CN" altLang="en-US" sz="2400" dirty="0"/>
              <a:t>或 </a:t>
            </a:r>
            <a:r>
              <a:rPr lang="en-US" altLang="zh-CN" sz="2400" b="1" dirty="0"/>
              <a:t>private</a:t>
            </a:r>
            <a:r>
              <a:rPr lang="zh-CN" altLang="en-US" sz="2400" dirty="0"/>
              <a:t>）和实现详细信息（如 </a:t>
            </a:r>
            <a:r>
              <a:rPr lang="en-US" altLang="zh-CN" sz="2400" b="1" dirty="0"/>
              <a:t>abstract</a:t>
            </a:r>
            <a:r>
              <a:rPr lang="en-US" altLang="zh-CN" sz="2400" dirty="0"/>
              <a:t> </a:t>
            </a:r>
            <a:r>
              <a:rPr lang="zh-CN" altLang="en-US" sz="2400" dirty="0"/>
              <a:t>或 </a:t>
            </a:r>
            <a:r>
              <a:rPr lang="en-US" altLang="zh-CN" sz="2400" b="1" dirty="0"/>
              <a:t>virtual</a:t>
            </a:r>
            <a:r>
              <a:rPr lang="zh-CN" altLang="en-US" sz="2400" dirty="0"/>
              <a:t>）等。</a:t>
            </a:r>
          </a:p>
          <a:p>
            <a:r>
              <a:rPr lang="zh-CN" altLang="en-US" sz="2400" dirty="0"/>
              <a:t>使用 </a:t>
            </a:r>
            <a:r>
              <a:rPr lang="en-US" altLang="zh-CN" sz="2400" dirty="0"/>
              <a:t>Type </a:t>
            </a:r>
            <a:r>
              <a:rPr lang="zh-CN" altLang="en-US" sz="2400" dirty="0"/>
              <a:t>的 </a:t>
            </a:r>
            <a:r>
              <a:rPr lang="en-US" altLang="zh-CN" sz="2400" dirty="0" err="1"/>
              <a:t>GetConstructors</a:t>
            </a:r>
            <a:r>
              <a:rPr lang="en-US" altLang="zh-CN" sz="2400" dirty="0"/>
              <a:t> </a:t>
            </a:r>
            <a:r>
              <a:rPr lang="zh-CN" altLang="en-US" sz="2400" dirty="0"/>
              <a:t>或 </a:t>
            </a:r>
            <a:r>
              <a:rPr lang="en-US" altLang="zh-CN" sz="2400" dirty="0" err="1"/>
              <a:t>GetConstructor</a:t>
            </a:r>
            <a:r>
              <a:rPr lang="en-US" altLang="zh-CN" sz="2400" dirty="0"/>
              <a:t> </a:t>
            </a:r>
            <a:r>
              <a:rPr lang="zh-CN" altLang="en-US" sz="2400" dirty="0"/>
              <a:t>方法来调用特定的构造函数。</a:t>
            </a:r>
          </a:p>
          <a:p>
            <a:endParaRPr lang="zh-CN" altLang="en-US" sz="2400" dirty="0"/>
          </a:p>
        </p:txBody>
      </p:sp>
    </p:spTree>
    <p:extLst>
      <p:ext uri="{BB962C8B-B14F-4D97-AF65-F5344CB8AC3E}">
        <p14:creationId xmlns:p14="http://schemas.microsoft.com/office/powerpoint/2010/main" val="2450373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err="1"/>
              <a:t>MethodInfo</a:t>
            </a:r>
            <a:r>
              <a:rPr lang="en-US" altLang="zh-CN" sz="2400" dirty="0"/>
              <a:t> </a:t>
            </a:r>
            <a:r>
              <a:rPr lang="zh-CN" altLang="en-US" sz="2400" dirty="0"/>
              <a:t>发现以下信息：方法的名称、返回类型、参数、访问修饰符（如 </a:t>
            </a:r>
            <a:r>
              <a:rPr lang="en-US" altLang="zh-CN" sz="2400" dirty="0">
                <a:solidFill>
                  <a:schemeClr val="accent6">
                    <a:lumMod val="75000"/>
                  </a:schemeClr>
                </a:solidFill>
                <a:latin typeface="Consolas" panose="020B0609020204030204" pitchFamily="49" charset="0"/>
              </a:rPr>
              <a:t>public</a:t>
            </a:r>
            <a:r>
              <a:rPr lang="en-US" altLang="zh-CN" sz="2400" dirty="0"/>
              <a:t> </a:t>
            </a:r>
            <a:r>
              <a:rPr lang="zh-CN" altLang="en-US" sz="2400" dirty="0"/>
              <a:t>或 </a:t>
            </a:r>
            <a:r>
              <a:rPr lang="en-US" altLang="zh-CN" sz="2400" dirty="0">
                <a:solidFill>
                  <a:schemeClr val="accent6">
                    <a:lumMod val="75000"/>
                  </a:schemeClr>
                </a:solidFill>
                <a:latin typeface="Consolas" panose="020B0609020204030204" pitchFamily="49" charset="0"/>
              </a:rPr>
              <a:t>private</a:t>
            </a:r>
            <a:r>
              <a:rPr lang="zh-CN" altLang="en-US" sz="2400" dirty="0"/>
              <a:t>）和实现详细信息（如 </a:t>
            </a:r>
            <a:r>
              <a:rPr lang="en-US" altLang="zh-CN" sz="2400" dirty="0">
                <a:solidFill>
                  <a:schemeClr val="accent6">
                    <a:lumMod val="75000"/>
                  </a:schemeClr>
                </a:solidFill>
                <a:latin typeface="Consolas" panose="020B0609020204030204" pitchFamily="49" charset="0"/>
              </a:rPr>
              <a:t>abstract</a:t>
            </a:r>
            <a:r>
              <a:rPr lang="en-US" altLang="zh-CN" sz="2400" dirty="0"/>
              <a:t> </a:t>
            </a:r>
            <a:r>
              <a:rPr lang="zh-CN" altLang="en-US" sz="2400" dirty="0"/>
              <a:t>或 </a:t>
            </a:r>
            <a:r>
              <a:rPr lang="en-US" altLang="zh-CN" sz="2400" dirty="0">
                <a:solidFill>
                  <a:schemeClr val="accent6">
                    <a:lumMod val="75000"/>
                  </a:schemeClr>
                </a:solidFill>
                <a:latin typeface="Consolas" panose="020B0609020204030204" pitchFamily="49" charset="0"/>
              </a:rPr>
              <a:t>virtual</a:t>
            </a:r>
            <a:r>
              <a:rPr lang="zh-CN" altLang="en-US" sz="2400" dirty="0"/>
              <a:t>）等。</a:t>
            </a:r>
            <a:endParaRPr lang="en-US" altLang="zh-CN" sz="2400" dirty="0"/>
          </a:p>
          <a:p>
            <a:r>
              <a:rPr lang="zh-CN" altLang="en-US" sz="2400" dirty="0"/>
              <a:t>使用 </a:t>
            </a:r>
            <a:r>
              <a:rPr lang="en-US" altLang="zh-CN" sz="2400" dirty="0"/>
              <a:t>Type </a:t>
            </a:r>
            <a:r>
              <a:rPr lang="zh-CN" altLang="en-US" sz="2400" dirty="0"/>
              <a:t>的 </a:t>
            </a:r>
            <a:r>
              <a:rPr lang="en-US" altLang="zh-CN" sz="2400" dirty="0" err="1"/>
              <a:t>GetMethods</a:t>
            </a:r>
            <a:r>
              <a:rPr lang="en-US" altLang="zh-CN" sz="2400" dirty="0"/>
              <a:t> </a:t>
            </a:r>
            <a:r>
              <a:rPr lang="zh-CN" altLang="en-US" sz="2400" dirty="0"/>
              <a:t>或 </a:t>
            </a:r>
            <a:r>
              <a:rPr lang="en-US" altLang="zh-CN" sz="2400" dirty="0" err="1"/>
              <a:t>GetMethod</a:t>
            </a:r>
            <a:r>
              <a:rPr lang="en-US" altLang="zh-CN" sz="2400" dirty="0"/>
              <a:t> </a:t>
            </a:r>
            <a:r>
              <a:rPr lang="zh-CN" altLang="en-US" sz="2400" dirty="0"/>
              <a:t>方法来调用特定的方法。</a:t>
            </a:r>
          </a:p>
          <a:p>
            <a:r>
              <a:rPr lang="zh-CN" altLang="en-US" sz="2400" dirty="0"/>
              <a:t>使用 </a:t>
            </a:r>
            <a:r>
              <a:rPr lang="en-US" altLang="zh-CN" sz="2400" dirty="0" err="1"/>
              <a:t>FieldInfo</a:t>
            </a:r>
            <a:r>
              <a:rPr lang="en-US" altLang="zh-CN" sz="2400" dirty="0"/>
              <a:t> </a:t>
            </a:r>
            <a:r>
              <a:rPr lang="zh-CN" altLang="en-US" sz="2400" dirty="0"/>
              <a:t>发现以下信息：字段的名称、访问修饰符和实现详细信息（如 </a:t>
            </a:r>
            <a:r>
              <a:rPr lang="en-US" altLang="zh-CN" sz="2400" dirty="0">
                <a:solidFill>
                  <a:schemeClr val="accent6">
                    <a:lumMod val="75000"/>
                  </a:schemeClr>
                </a:solidFill>
                <a:latin typeface="Consolas" panose="020B0609020204030204" pitchFamily="49" charset="0"/>
              </a:rPr>
              <a:t>static</a:t>
            </a:r>
            <a:r>
              <a:rPr lang="zh-CN" altLang="en-US" sz="2400" dirty="0"/>
              <a:t>）等；并获取或设置字段值。</a:t>
            </a:r>
          </a:p>
          <a:p>
            <a:r>
              <a:rPr lang="zh-CN" altLang="en-US" sz="2400" dirty="0"/>
              <a:t>使用 </a:t>
            </a:r>
            <a:r>
              <a:rPr lang="en-US" altLang="zh-CN" sz="2400" dirty="0" err="1"/>
              <a:t>EventInfo</a:t>
            </a:r>
            <a:r>
              <a:rPr lang="en-US" altLang="zh-CN" sz="2400" dirty="0"/>
              <a:t> </a:t>
            </a:r>
            <a:r>
              <a:rPr lang="zh-CN" altLang="en-US" sz="2400" dirty="0"/>
              <a:t>发现以下信息：事件的名称、事件处理程序数据类型、自定义属性、声明类型和反射类型等；并添加或移除事件处理程序。</a:t>
            </a:r>
          </a:p>
          <a:p>
            <a:endParaRPr lang="zh-CN" altLang="en-US" sz="2400" dirty="0"/>
          </a:p>
        </p:txBody>
      </p:sp>
    </p:spTree>
    <p:extLst>
      <p:ext uri="{BB962C8B-B14F-4D97-AF65-F5344CB8AC3E}">
        <p14:creationId xmlns:p14="http://schemas.microsoft.com/office/powerpoint/2010/main" val="3593582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err="1"/>
              <a:t>PropertyInfo</a:t>
            </a:r>
            <a:r>
              <a:rPr lang="en-US" altLang="zh-CN" sz="2400" dirty="0"/>
              <a:t> </a:t>
            </a:r>
            <a:r>
              <a:rPr lang="zh-CN" altLang="en-US" sz="2400" dirty="0"/>
              <a:t>发现以下信息：属性的名称、数据类型、声明类型、反射类型和只读或可写状态等；并获取或设置属性值。</a:t>
            </a:r>
          </a:p>
          <a:p>
            <a:r>
              <a:rPr lang="zh-CN" altLang="en-US" sz="2400" dirty="0"/>
              <a:t>使用 </a:t>
            </a:r>
            <a:r>
              <a:rPr lang="en-US" altLang="zh-CN" sz="2400" dirty="0" err="1"/>
              <a:t>ParameterInfo</a:t>
            </a:r>
            <a:r>
              <a:rPr lang="en-US" altLang="zh-CN" sz="2400" dirty="0"/>
              <a:t> </a:t>
            </a:r>
            <a:r>
              <a:rPr lang="zh-CN" altLang="en-US" sz="2400" dirty="0"/>
              <a:t>发现以下信息：参数的名称、数据类型、参数是输入参数还是输出参数，以及参数在方法签名中的位置等。</a:t>
            </a:r>
          </a:p>
          <a:p>
            <a:endParaRPr lang="zh-CN" altLang="en-US" sz="2400" dirty="0"/>
          </a:p>
        </p:txBody>
      </p:sp>
    </p:spTree>
    <p:extLst>
      <p:ext uri="{BB962C8B-B14F-4D97-AF65-F5344CB8AC3E}">
        <p14:creationId xmlns:p14="http://schemas.microsoft.com/office/powerpoint/2010/main" val="4167854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fontScale="70000" lnSpcReduction="20000"/>
          </a:bodyPr>
          <a:lstStyle/>
          <a:p>
            <a:pPr eaLnBrk="1" hangingPunct="1">
              <a:buFont typeface="Wingdings" panose="05000000000000000000" pitchFamily="2" charset="2"/>
              <a:buChar char="p"/>
            </a:pPr>
            <a:r>
              <a:rPr lang="zh-CN" altLang="en-US" sz="3100" dirty="0"/>
              <a:t>   控件不能满足用户所有需求</a:t>
            </a:r>
          </a:p>
          <a:p>
            <a:pPr marL="400050" lvl="1" indent="0">
              <a:buNone/>
            </a:pPr>
            <a:r>
              <a:rPr lang="zh-CN" altLang="en-US" sz="3100" dirty="0"/>
              <a:t>例如</a:t>
            </a:r>
            <a:r>
              <a:rPr lang="en-US" altLang="zh-CN" sz="3100" dirty="0" err="1"/>
              <a:t>ListView</a:t>
            </a:r>
            <a:r>
              <a:rPr lang="zh-CN" altLang="en-US" sz="3100" dirty="0"/>
              <a:t>中文本如何实现多行显示</a:t>
            </a:r>
          </a:p>
          <a:p>
            <a:pPr marL="400050" lvl="1" indent="0">
              <a:buNone/>
            </a:pPr>
            <a:r>
              <a:rPr lang="zh-CN" altLang="en-US" sz="3100" dirty="0"/>
              <a:t>例如一个</a:t>
            </a:r>
            <a:r>
              <a:rPr lang="en-US" altLang="zh-CN" sz="3100" dirty="0" err="1"/>
              <a:t>ListBox</a:t>
            </a:r>
            <a:r>
              <a:rPr lang="zh-CN" altLang="en-US" sz="3100" dirty="0"/>
              <a:t>控件的鼠标滚动事件，这可通过</a:t>
            </a:r>
            <a:r>
              <a:rPr lang="en-US" altLang="zh-CN" sz="3100" dirty="0"/>
              <a:t>Windows</a:t>
            </a:r>
            <a:r>
              <a:rPr lang="zh-CN" altLang="en-US" sz="3100" dirty="0"/>
              <a:t>的</a:t>
            </a:r>
            <a:r>
              <a:rPr lang="en-US" altLang="zh-CN" sz="3100" dirty="0"/>
              <a:t>API</a:t>
            </a:r>
            <a:r>
              <a:rPr lang="zh-CN" altLang="en-US" sz="3100" dirty="0"/>
              <a:t>实现。</a:t>
            </a:r>
            <a:endParaRPr lang="en-US" altLang="zh-CN" sz="3100" dirty="0"/>
          </a:p>
          <a:p>
            <a:pPr eaLnBrk="1" hangingPunct="1"/>
            <a:endParaRPr lang="en-US" altLang="zh-CN" sz="3100" dirty="0"/>
          </a:p>
          <a:p>
            <a:pPr>
              <a:buFont typeface="Wingdings" panose="05000000000000000000" pitchFamily="2" charset="2"/>
              <a:buChar char="p"/>
            </a:pPr>
            <a:r>
              <a:rPr lang="zh-CN" altLang="en-US" sz="3100" dirty="0"/>
              <a:t>   也有部分功能用框架类不太合适，例如与窗体消息处理密切相关的功能，涉及到</a:t>
            </a:r>
            <a:r>
              <a:rPr lang="en-US" altLang="zh-CN" sz="3100" dirty="0"/>
              <a:t>windows</a:t>
            </a:r>
            <a:r>
              <a:rPr lang="zh-CN" altLang="en-US" sz="3100" dirty="0"/>
              <a:t>核心的运作，要开发这些功能的程序还是要依赖</a:t>
            </a:r>
            <a:r>
              <a:rPr lang="en-US" altLang="zh-CN" sz="3100" dirty="0"/>
              <a:t>Windows </a:t>
            </a:r>
            <a:r>
              <a:rPr lang="zh-CN" altLang="en-US" sz="3100" dirty="0"/>
              <a:t>的</a:t>
            </a:r>
            <a:r>
              <a:rPr lang="en-US" altLang="zh-CN" sz="3100" dirty="0"/>
              <a:t>API</a:t>
            </a:r>
            <a:r>
              <a:rPr lang="zh-CN" altLang="en-US" sz="3100" dirty="0"/>
              <a:t>。</a:t>
            </a:r>
            <a:endParaRPr lang="en-US" altLang="zh-CN" sz="3100" dirty="0"/>
          </a:p>
          <a:p>
            <a:endParaRPr lang="en-US" altLang="zh-CN" sz="3100" dirty="0"/>
          </a:p>
          <a:p>
            <a:pPr>
              <a:buFont typeface="Wingdings" panose="05000000000000000000" pitchFamily="2" charset="2"/>
              <a:buChar char="p"/>
            </a:pPr>
            <a:r>
              <a:rPr lang="zh-CN" altLang="en-US" sz="3100" dirty="0"/>
              <a:t>   调用其它语言如</a:t>
            </a:r>
            <a:r>
              <a:rPr lang="en-US" altLang="zh-CN" sz="3100" dirty="0" err="1"/>
              <a:t>c++</a:t>
            </a:r>
            <a:r>
              <a:rPr lang="zh-CN" altLang="en-US" sz="3100" dirty="0"/>
              <a:t>所编写动态链接库</a:t>
            </a:r>
            <a:endParaRPr lang="en-US" altLang="zh-CN" sz="3100" dirty="0"/>
          </a:p>
          <a:p>
            <a:endParaRPr lang="en-US" altLang="zh-CN" sz="3100" dirty="0"/>
          </a:p>
          <a:p>
            <a:pPr>
              <a:buFont typeface="Wingdings" panose="05000000000000000000" pitchFamily="2" charset="2"/>
              <a:buChar char="p"/>
            </a:pPr>
            <a:r>
              <a:rPr lang="en-US" altLang="zh-CN" sz="3200" dirty="0"/>
              <a:t>   [ </a:t>
            </a:r>
            <a:r>
              <a:rPr lang="en-US" altLang="zh-CN" sz="3200" dirty="0" err="1"/>
              <a:t>DllImport</a:t>
            </a:r>
            <a:r>
              <a:rPr lang="en-US" altLang="zh-CN" sz="3200" dirty="0"/>
              <a:t>( </a:t>
            </a:r>
            <a:r>
              <a:rPr lang="en-US" altLang="zh-CN" sz="3200" dirty="0">
                <a:latin typeface="Arial" panose="020B0604020202020204" pitchFamily="34" charset="0"/>
              </a:rPr>
              <a:t>“</a:t>
            </a:r>
            <a:r>
              <a:rPr lang="en-US" altLang="zh-CN" sz="3200" dirty="0"/>
              <a:t>xxxxx.dll", </a:t>
            </a:r>
            <a:r>
              <a:rPr lang="en-US" altLang="zh-CN" sz="3200" dirty="0" err="1"/>
              <a:t>EntryPoint</a:t>
            </a:r>
            <a:r>
              <a:rPr lang="en-US" altLang="zh-CN" sz="3200" dirty="0"/>
              <a:t>=“</a:t>
            </a:r>
            <a:r>
              <a:rPr lang="en-US" altLang="zh-CN" sz="3200" dirty="0" err="1"/>
              <a:t>yyy</a:t>
            </a:r>
            <a:r>
              <a:rPr lang="en-US" altLang="zh-CN" sz="3200" dirty="0"/>
              <a:t>" )] </a:t>
            </a:r>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a:p>
        </p:txBody>
      </p:sp>
    </p:spTree>
    <p:extLst>
      <p:ext uri="{BB962C8B-B14F-4D97-AF65-F5344CB8AC3E}">
        <p14:creationId xmlns:p14="http://schemas.microsoft.com/office/powerpoint/2010/main" val="2429862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p:txBody>
          <a:bodyPr/>
          <a:lstStyle/>
          <a:p>
            <a:r>
              <a:rPr lang="en-US" altLang="zh-CN" dirty="0" err="1"/>
              <a:t>DllImport</a:t>
            </a:r>
            <a:r>
              <a:rPr lang="zh-CN" altLang="en-US" dirty="0"/>
              <a:t>属性</a:t>
            </a:r>
            <a:endParaRPr lang="en-US" altLang="zh-CN" dirty="0"/>
          </a:p>
        </p:txBody>
      </p:sp>
      <p:sp>
        <p:nvSpPr>
          <p:cNvPr id="38916" name="Rectangle 3"/>
          <p:cNvSpPr>
            <a:spLocks noGrp="1" noChangeArrowheads="1"/>
          </p:cNvSpPr>
          <p:nvPr>
            <p:ph type="body" sz="quarter" idx="10"/>
          </p:nvPr>
        </p:nvSpPr>
        <p:spPr>
          <a:prstGeom prst="rect">
            <a:avLst/>
          </a:prstGeom>
        </p:spPr>
        <p:txBody>
          <a:bodyPr>
            <a:normAutofit fontScale="92500" lnSpcReduction="10000"/>
          </a:bodyPr>
          <a:lstStyle/>
          <a:p>
            <a:pPr eaLnBrk="1" hangingPunct="1">
              <a:buFont typeface="Wingdings" panose="05000000000000000000" pitchFamily="2" charset="2"/>
              <a:buChar char="p"/>
            </a:pPr>
            <a:r>
              <a:rPr lang="en-US" altLang="zh-CN" sz="3100" dirty="0"/>
              <a:t>  [ </a:t>
            </a:r>
            <a:r>
              <a:rPr lang="en-US" altLang="zh-CN" sz="3100" dirty="0" err="1"/>
              <a:t>DllImport</a:t>
            </a:r>
            <a:r>
              <a:rPr lang="en-US" altLang="zh-CN" sz="3100" dirty="0"/>
              <a:t>( </a:t>
            </a:r>
            <a:r>
              <a:rPr lang="en-US" altLang="zh-CN" sz="3100" dirty="0">
                <a:latin typeface="Arial" panose="020B0604020202020204" pitchFamily="34" charset="0"/>
              </a:rPr>
              <a:t>"</a:t>
            </a:r>
            <a:r>
              <a:rPr lang="en-US" altLang="zh-CN" sz="3100" dirty="0"/>
              <a:t>kernel32.dll",EntryPoint="</a:t>
            </a:r>
            <a:r>
              <a:rPr lang="en-US" altLang="zh-CN" sz="3100" dirty="0" err="1"/>
              <a:t>GetVersionEx</a:t>
            </a:r>
            <a:r>
              <a:rPr lang="en-US" altLang="zh-CN" sz="3100" dirty="0"/>
              <a:t>" )] </a:t>
            </a:r>
          </a:p>
          <a:p>
            <a:pPr lvl="1"/>
            <a:r>
              <a:rPr lang="en-US" altLang="zh-CN" sz="3100" dirty="0"/>
              <a:t>“</a:t>
            </a:r>
            <a:r>
              <a:rPr lang="en-US" altLang="zh-CN" sz="3100" dirty="0" err="1"/>
              <a:t>DllImport</a:t>
            </a:r>
            <a:r>
              <a:rPr lang="en-US" altLang="zh-CN" sz="3100" dirty="0"/>
              <a:t>”</a:t>
            </a:r>
            <a:r>
              <a:rPr lang="zh-CN" altLang="en-US" sz="3100" dirty="0"/>
              <a:t>属性用来从不可控代码中调用一个方法，它指定了</a:t>
            </a:r>
            <a:r>
              <a:rPr lang="en-US" altLang="zh-CN" sz="3100" dirty="0"/>
              <a:t>DLL</a:t>
            </a:r>
            <a:r>
              <a:rPr lang="zh-CN" altLang="en-US" sz="3100" dirty="0"/>
              <a:t>的相对</a:t>
            </a:r>
            <a:r>
              <a:rPr lang="en-US" altLang="zh-CN" sz="3100" dirty="0"/>
              <a:t>/</a:t>
            </a:r>
            <a:r>
              <a:rPr lang="zh-CN" altLang="en-US" sz="3100" dirty="0"/>
              <a:t>绝对地址</a:t>
            </a:r>
            <a:r>
              <a:rPr lang="en-US" altLang="zh-CN" sz="3100" dirty="0"/>
              <a:t>;</a:t>
            </a:r>
          </a:p>
          <a:p>
            <a:pPr lvl="1"/>
            <a:r>
              <a:rPr lang="en-US" altLang="zh-CN" sz="3100" dirty="0" err="1"/>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中的函数指针</a:t>
            </a:r>
            <a:endParaRPr lang="en-US" altLang="zh-CN" sz="3100" dirty="0"/>
          </a:p>
          <a:p>
            <a:pPr lvl="1"/>
            <a:r>
              <a:rPr lang="en-US" altLang="zh-CN" sz="3100" dirty="0" err="1"/>
              <a:t>CharSet</a:t>
            </a:r>
            <a:r>
              <a:rPr lang="zh-CN" altLang="en-US" sz="3100" dirty="0"/>
              <a:t>控制调用函数的字符集，</a:t>
            </a:r>
            <a:r>
              <a:rPr lang="en-US" altLang="zh-CN" sz="3100" dirty="0" err="1"/>
              <a:t>CharSet.Ansi</a:t>
            </a:r>
            <a:r>
              <a:rPr lang="en-US" altLang="zh-CN" sz="3100" dirty="0"/>
              <a:t>,</a:t>
            </a:r>
          </a:p>
          <a:p>
            <a:pPr lvl="1"/>
            <a:r>
              <a:rPr lang="en-US" altLang="zh-CN" sz="3100" dirty="0" err="1"/>
              <a:t>CallingConvention</a:t>
            </a:r>
            <a:r>
              <a:rPr lang="zh-CN" altLang="en-US" sz="3100" dirty="0"/>
              <a:t>指示向非托管实现传递方法</a:t>
            </a:r>
            <a:r>
              <a:rPr lang="zh-CN" altLang="en-US" sz="3100"/>
              <a:t>参数，</a:t>
            </a:r>
            <a:r>
              <a:rPr lang="en-US" altLang="zh-CN" sz="3100"/>
              <a:t>CallingConvention.StdCall</a:t>
            </a:r>
            <a:endParaRPr lang="zh-CN" altLang="en-US" sz="3100" dirty="0"/>
          </a:p>
          <a:p>
            <a:pPr marL="457200" lvl="1" indent="0">
              <a:buNone/>
            </a:pPr>
            <a:endParaRPr lang="zh-CN" altLang="en-US" sz="3100" dirty="0"/>
          </a:p>
          <a:p>
            <a:pPr eaLnBrk="1" hangingPunct="1"/>
            <a:endParaRPr lang="en-US" altLang="zh-CN" sz="2400" dirty="0"/>
          </a:p>
        </p:txBody>
      </p:sp>
    </p:spTree>
    <p:extLst>
      <p:ext uri="{BB962C8B-B14F-4D97-AF65-F5344CB8AC3E}">
        <p14:creationId xmlns:p14="http://schemas.microsoft.com/office/powerpoint/2010/main" val="2350294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p:txBody>
          <a:bodyPr/>
          <a:lstStyle/>
          <a:p>
            <a:pPr eaLnBrk="1" hangingPunct="1"/>
            <a:r>
              <a:rPr lang="en-US" altLang="zh-CN" dirty="0" err="1"/>
              <a:t>DllImport</a:t>
            </a:r>
            <a:r>
              <a:rPr lang="zh-CN" altLang="en-US" dirty="0"/>
              <a:t>函数</a:t>
            </a:r>
            <a:r>
              <a:rPr lang="en-US" altLang="zh-CN" dirty="0"/>
              <a:t>wrapper</a:t>
            </a:r>
          </a:p>
        </p:txBody>
      </p:sp>
      <p:sp>
        <p:nvSpPr>
          <p:cNvPr id="40964" name="Rectangle 3"/>
          <p:cNvSpPr>
            <a:spLocks noGrp="1" noChangeArrowheads="1"/>
          </p:cNvSpPr>
          <p:nvPr>
            <p:ph type="body" sz="quarter" idx="10"/>
          </p:nvPr>
        </p:nvSpPr>
        <p:spPr>
          <a:prstGeom prst="rect">
            <a:avLst/>
          </a:prstGeom>
        </p:spPr>
        <p:txBody>
          <a:bodyPr>
            <a:normAutofit fontScale="70000" lnSpcReduction="20000"/>
          </a:bodyPr>
          <a:lstStyle/>
          <a:p>
            <a:r>
              <a:rPr lang="zh-CN" altLang="en-US" sz="3200" dirty="0"/>
              <a:t>调用非托管的动态链接库需要使用 </a:t>
            </a:r>
            <a:r>
              <a:rPr lang="en-US" altLang="zh-CN" sz="3200" dirty="0"/>
              <a:t>Interop </a:t>
            </a:r>
            <a:r>
              <a:rPr lang="zh-CN" altLang="en-US" sz="3200" dirty="0"/>
              <a:t>服务</a:t>
            </a:r>
            <a:endParaRPr lang="en-US" altLang="zh-CN" sz="3200" dirty="0"/>
          </a:p>
          <a:p>
            <a:r>
              <a:rPr lang="en-US" altLang="zh-CN" sz="3200" dirty="0"/>
              <a:t>extern </a:t>
            </a:r>
            <a:r>
              <a:rPr lang="zh-CN" altLang="en-US" sz="3200" dirty="0"/>
              <a:t>修饰符用于声明在外部实现的方法，与 </a:t>
            </a:r>
            <a:r>
              <a:rPr lang="en-US" altLang="zh-CN" sz="3200" dirty="0" err="1"/>
              <a:t>DllImport</a:t>
            </a:r>
            <a:r>
              <a:rPr lang="en-US" altLang="zh-CN" sz="3200" dirty="0"/>
              <a:t> </a:t>
            </a:r>
            <a:r>
              <a:rPr lang="zh-CN" altLang="en-US" sz="3200" dirty="0"/>
              <a:t>属性一起使用，且将方法声明为 </a:t>
            </a:r>
            <a:r>
              <a:rPr lang="en-US" altLang="zh-CN" sz="3200" dirty="0"/>
              <a:t>static</a:t>
            </a:r>
          </a:p>
          <a:p>
            <a:pPr marL="0" indent="0">
              <a:buNone/>
            </a:pPr>
            <a:r>
              <a:rPr lang="en-US" altLang="zh-CN" sz="3200" dirty="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pPr eaLnBrk="1" hangingPunct="1"/>
            <a:endParaRPr lang="en-US" altLang="zh-CN" sz="3200" dirty="0"/>
          </a:p>
          <a:p>
            <a:pPr eaLnBrk="1" hangingPunct="1"/>
            <a:r>
              <a:rPr lang="zh-CN" altLang="en-US" sz="3200" dirty="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a:t>-&gt; </a:t>
            </a:r>
            <a:r>
              <a:rPr lang="en-US" altLang="zh-CN" dirty="0" err="1"/>
              <a:t>.net</a:t>
            </a:r>
            <a:r>
              <a:rPr lang="zh-CN" altLang="en-US" dirty="0"/>
              <a:t>中</a:t>
            </a:r>
            <a:r>
              <a:rPr lang="en-US" altLang="zh-CN" dirty="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extLst>
      <p:ext uri="{BB962C8B-B14F-4D97-AF65-F5344CB8AC3E}">
        <p14:creationId xmlns:p14="http://schemas.microsoft.com/office/powerpoint/2010/main" val="236894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分别编译与链接</a:t>
            </a:r>
          </a:p>
        </p:txBody>
      </p:sp>
      <p:sp>
        <p:nvSpPr>
          <p:cNvPr id="2" name="文本占位符 1">
            <a:extLst>
              <a:ext uri="{FF2B5EF4-FFF2-40B4-BE49-F238E27FC236}">
                <a16:creationId xmlns:a16="http://schemas.microsoft.com/office/drawing/2014/main" id="{63DA8016-C156-4EFE-816D-9AA40FC553ED}"/>
              </a:ext>
            </a:extLst>
          </p:cNvPr>
          <p:cNvSpPr>
            <a:spLocks noGrp="1"/>
          </p:cNvSpPr>
          <p:nvPr>
            <p:ph type="body" sz="quarter" idx="10"/>
          </p:nvPr>
        </p:nvSpPr>
        <p:spPr/>
        <p:txBody>
          <a:bodyPr/>
          <a:lstStyle/>
          <a:p>
            <a:r>
              <a:rPr lang="zh-CN" altLang="en-US" dirty="0"/>
              <a:t> 大多数高级语言都支持分别编译（</a:t>
            </a:r>
            <a:r>
              <a:rPr lang="en-US" altLang="zh-CN" dirty="0"/>
              <a:t>separate compiling</a:t>
            </a:r>
            <a:r>
              <a:rPr lang="zh-CN" altLang="en-US" dirty="0"/>
              <a:t>）</a:t>
            </a:r>
          </a:p>
          <a:p>
            <a:r>
              <a:rPr lang="zh-CN" altLang="en-US" dirty="0"/>
              <a:t> 程序员可以显式地把程序划分为独立的模块或文件，然后由编译器（</a:t>
            </a:r>
            <a:r>
              <a:rPr lang="en-US" altLang="zh-CN" dirty="0"/>
              <a:t>compiler</a:t>
            </a:r>
            <a:r>
              <a:rPr lang="zh-CN" altLang="en-US" dirty="0"/>
              <a:t>）对每个独立部分分别进行编译</a:t>
            </a:r>
          </a:p>
          <a:p>
            <a:r>
              <a:rPr lang="zh-CN" altLang="en-US" dirty="0"/>
              <a:t> 编译后，由链接器（</a:t>
            </a:r>
            <a:r>
              <a:rPr lang="en-US" altLang="zh-CN" dirty="0"/>
              <a:t>Linker</a:t>
            </a:r>
            <a:r>
              <a:rPr lang="zh-CN" altLang="en-US" dirty="0"/>
              <a:t>）把独立编译单元链接（</a:t>
            </a:r>
            <a:r>
              <a:rPr lang="en-US" altLang="zh-CN" dirty="0"/>
              <a:t>Linking</a:t>
            </a:r>
            <a:r>
              <a:rPr lang="zh-CN" altLang="en-US" dirty="0"/>
              <a:t>）到一起</a:t>
            </a:r>
          </a:p>
          <a:p>
            <a:r>
              <a:rPr lang="zh-CN" altLang="en-US" dirty="0"/>
              <a:t> 链接方式有两种：静态链接、动态链接</a:t>
            </a:r>
          </a:p>
          <a:p>
            <a:endParaRPr lang="zh-CN" altLang="en-US" dirty="0"/>
          </a:p>
          <a:p>
            <a:endParaRPr lang="zh-CN" altLang="en-US" dirty="0"/>
          </a:p>
        </p:txBody>
      </p:sp>
    </p:spTree>
    <p:extLst>
      <p:ext uri="{BB962C8B-B14F-4D97-AF65-F5344CB8AC3E}">
        <p14:creationId xmlns:p14="http://schemas.microsoft.com/office/powerpoint/2010/main" val="1570418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744078645"/>
              </p:ext>
            </p:extLst>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extLst>
                    <a:ext uri="{9D8B030D-6E8A-4147-A177-3AD203B41FA5}">
                      <a16:colId xmlns:a16="http://schemas.microsoft.com/office/drawing/2014/main" val="20000"/>
                    </a:ext>
                  </a:extLst>
                </a:gridCol>
                <a:gridCol w="1749712">
                  <a:extLst>
                    <a:ext uri="{9D8B030D-6E8A-4147-A177-3AD203B41FA5}">
                      <a16:colId xmlns:a16="http://schemas.microsoft.com/office/drawing/2014/main" val="20001"/>
                    </a:ext>
                  </a:extLst>
                </a:gridCol>
                <a:gridCol w="2171086">
                  <a:extLst>
                    <a:ext uri="{9D8B030D-6E8A-4147-A177-3AD203B41FA5}">
                      <a16:colId xmlns:a16="http://schemas.microsoft.com/office/drawing/2014/main" val="20002"/>
                    </a:ext>
                  </a:extLst>
                </a:gridCol>
                <a:gridCol w="3213520">
                  <a:extLst>
                    <a:ext uri="{9D8B030D-6E8A-4147-A177-3AD203B41FA5}">
                      <a16:colId xmlns:a16="http://schemas.microsoft.com/office/drawing/2014/main" val="20003"/>
                    </a:ext>
                  </a:extLst>
                </a:gridCol>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2078">
                <a:tc rowSpan="2">
                  <a:txBody>
                    <a:bodyPr/>
                    <a:lstStyle/>
                    <a:p>
                      <a:pPr algn="l">
                        <a:spcAft>
                          <a:spcPts val="0"/>
                        </a:spcAft>
                      </a:pPr>
                      <a:r>
                        <a:rPr lang="en-US" sz="2000" kern="0">
                          <a:effectLst/>
                        </a:rPr>
                        <a:t>HANDLE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151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2000" kern="0">
                          <a:effectLst/>
                        </a:rPr>
                        <a:t>, 64 bits on 64-bit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0591">
                <a:tc>
                  <a:txBody>
                    <a:bodyPr/>
                    <a:lstStyle/>
                    <a:p>
                      <a:pPr algn="l">
                        <a:spcAft>
                          <a:spcPts val="0"/>
                        </a:spcAft>
                      </a:pPr>
                      <a:r>
                        <a:rPr lang="en-US" sz="2000" kern="0" dirty="0">
                          <a:effectLst/>
                        </a:rPr>
                        <a:t>BYTE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2078">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0591">
                <a:tc>
                  <a:txBody>
                    <a:bodyPr/>
                    <a:lstStyle/>
                    <a:p>
                      <a:pPr algn="l">
                        <a:spcAft>
                          <a:spcPts val="0"/>
                        </a:spcAft>
                      </a:pPr>
                      <a:r>
                        <a:rPr lang="en-US" sz="2000" kern="0">
                          <a:effectLst/>
                        </a:rPr>
                        <a:t>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2078">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2078">
                <a:tc>
                  <a:txBody>
                    <a:bodyPr/>
                    <a:lstStyle/>
                    <a:p>
                      <a:pPr algn="l">
                        <a:spcAft>
                          <a:spcPts val="0"/>
                        </a:spcAft>
                      </a:pPr>
                      <a:r>
                        <a:rPr lang="en-US" sz="2000" kern="0">
                          <a:effectLst/>
                        </a:rPr>
                        <a:t>UINT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2078">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2078">
                <a:tc>
                  <a:txBody>
                    <a:bodyPr/>
                    <a:lstStyle/>
                    <a:p>
                      <a:pPr algn="l">
                        <a:spcAft>
                          <a:spcPts val="0"/>
                        </a:spcAft>
                      </a:pPr>
                      <a:r>
                        <a:rPr lang="en-US" sz="2000" kern="0">
                          <a:effectLst/>
                        </a:rPr>
                        <a:t>BOOL</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0591">
                <a:tc>
                  <a:txBody>
                    <a:bodyPr/>
                    <a:lstStyle/>
                    <a:p>
                      <a:pPr algn="l">
                        <a:spcAft>
                          <a:spcPts val="0"/>
                        </a:spcAft>
                      </a:pPr>
                      <a:r>
                        <a:rPr lang="en-US" sz="2000" kern="0">
                          <a:effectLst/>
                        </a:rPr>
                        <a:t>DWORD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0591">
                <a:tc>
                  <a:txBody>
                    <a:bodyPr/>
                    <a:lstStyle/>
                    <a:p>
                      <a:pPr algn="l">
                        <a:spcAft>
                          <a:spcPts val="0"/>
                        </a:spcAft>
                      </a:pPr>
                      <a:r>
                        <a:rPr lang="en-US" sz="2000" kern="0">
                          <a:effectLst/>
                        </a:rPr>
                        <a:t>ULONG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82078">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1519">
                <a:tc>
                  <a:txBody>
                    <a:bodyPr/>
                    <a:lstStyle/>
                    <a:p>
                      <a:pPr algn="l">
                        <a:spcAft>
                          <a:spcPts val="0"/>
                        </a:spcAft>
                      </a:pPr>
                      <a:r>
                        <a:rPr lang="en-US" sz="2000" kern="0">
                          <a:effectLst/>
                        </a:rPr>
                        <a:t>WCHAR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82078">
                <a:tc>
                  <a:txBody>
                    <a:bodyPr/>
                    <a:lstStyle/>
                    <a:p>
                      <a:pPr algn="l">
                        <a:spcAft>
                          <a:spcPts val="0"/>
                        </a:spcAft>
                      </a:pPr>
                      <a:r>
                        <a:rPr lang="en-US" sz="2000" kern="0">
                          <a:effectLst/>
                        </a:rPr>
                        <a:t>LPSTR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82078">
                <a:tc>
                  <a:txBody>
                    <a:bodyPr/>
                    <a:lstStyle/>
                    <a:p>
                      <a:pPr algn="l">
                        <a:spcAft>
                          <a:spcPts val="0"/>
                        </a:spcAft>
                      </a:pPr>
                      <a:r>
                        <a:rPr lang="en-US" sz="2000" kern="0">
                          <a:effectLst/>
                        </a:rPr>
                        <a:t>LPCSTR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altLang="zh-CN" sz="2000" kern="0" dirty="0">
                          <a:effectLst/>
                        </a:rPr>
                        <a:t>c</a:t>
                      </a:r>
                      <a:r>
                        <a:rPr lang="en-US" sz="2000" kern="0" dirty="0">
                          <a:effectLst/>
                        </a:rPr>
                        <a:t>onst char*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dirty="0" err="1">
                          <a:effectLst/>
                        </a:rPr>
                        <a:t>System.String</a:t>
                      </a:r>
                      <a:r>
                        <a:rPr lang="en-US" sz="2000" kern="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1519">
                <a:tc>
                  <a:txBody>
                    <a:bodyPr/>
                    <a:lstStyle/>
                    <a:p>
                      <a:pPr algn="l">
                        <a:spcAft>
                          <a:spcPts val="0"/>
                        </a:spcAft>
                      </a:pPr>
                      <a:r>
                        <a:rPr lang="en-US" sz="2000" kern="0">
                          <a:effectLst/>
                        </a:rPr>
                        <a:t>LPWSTR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291519">
                <a:tc>
                  <a:txBody>
                    <a:bodyPr/>
                    <a:lstStyle/>
                    <a:p>
                      <a:pPr algn="l">
                        <a:spcAft>
                          <a:spcPts val="0"/>
                        </a:spcAft>
                      </a:pPr>
                      <a:r>
                        <a:rPr lang="en-US" sz="2000" kern="0">
                          <a:effectLst/>
                        </a:rPr>
                        <a:t>LPCWSTR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const </a:t>
                      </a:r>
                      <a:r>
                        <a:rPr lang="en-US" sz="2000" kern="0" dirty="0" err="1">
                          <a:effectLst/>
                        </a:rPr>
                        <a:t>wchar_t</a:t>
                      </a:r>
                      <a:r>
                        <a:rPr lang="en-US" sz="2000" kern="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82078">
                <a:tc>
                  <a:txBody>
                    <a:bodyPr/>
                    <a:lstStyle/>
                    <a:p>
                      <a:pPr algn="l">
                        <a:spcAft>
                          <a:spcPts val="0"/>
                        </a:spcAft>
                      </a:pPr>
                      <a:r>
                        <a:rPr lang="en-US" sz="2000" kern="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float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82078">
                <a:tc>
                  <a:txBody>
                    <a:bodyPr/>
                    <a:lstStyle/>
                    <a:p>
                      <a:pPr algn="l">
                        <a:spcAft>
                          <a:spcPts val="0"/>
                        </a:spcAft>
                      </a:pPr>
                      <a:r>
                        <a:rPr lang="en-US" sz="2000" kern="0">
                          <a:effectLst/>
                        </a:rPr>
                        <a:t>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580292" y="4416326"/>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内存表示相同</a:t>
            </a: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内存表示不同</a:t>
            </a: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blittable</a:t>
            </a:r>
            <a:r>
              <a:rPr lang="en-US" altLang="zh-CN" sz="1800" dirty="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519318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a:t>public struct KEYBDINPUT</a:t>
              </a:r>
            </a:p>
            <a:p>
              <a:r>
                <a:rPr lang="zh-CN" altLang="en-US"/>
                <a:t>{</a:t>
              </a:r>
            </a:p>
            <a:p>
              <a:r>
                <a:rPr lang="zh-CN" altLang="en-US"/>
                <a:t>     public short wVk;</a:t>
              </a:r>
            </a:p>
            <a:p>
              <a:r>
                <a:rPr lang="zh-CN" altLang="en-US"/>
                <a:t>     public short wScan;</a:t>
              </a:r>
            </a:p>
            <a:p>
              <a:r>
                <a:rPr lang="zh-CN" altLang="en-US"/>
                <a:t>     // KEYEVENTF_EXTENDEDKEY 0x0001</a:t>
              </a:r>
            </a:p>
            <a:p>
              <a:r>
                <a:rPr lang="zh-CN" altLang="en-US"/>
                <a:t>     // KEYEVENTF_KEYUP 0x0002</a:t>
              </a:r>
            </a:p>
            <a:p>
              <a:r>
                <a:rPr lang="zh-CN" altLang="en-US"/>
                <a:t>     // KEYEVENTF_SCANCODE 0x0008</a:t>
              </a:r>
            </a:p>
            <a:p>
              <a:r>
                <a:rPr lang="zh-CN" altLang="en-US"/>
                <a:t>     // KEYEVENTF_UNICODE 0x0004</a:t>
              </a:r>
            </a:p>
            <a:p>
              <a:r>
                <a:rPr lang="zh-CN" altLang="en-US"/>
                <a:t>     public int dwFlags;</a:t>
              </a:r>
            </a:p>
            <a:p>
              <a:r>
                <a:rPr lang="zh-CN" altLang="en-US"/>
                <a:t>     public int time;</a:t>
              </a:r>
            </a:p>
            <a:p>
              <a:r>
                <a:rPr lang="zh-CN" altLang="en-US"/>
                <a:t>     public IntPtr dwExtraInfo;</a:t>
              </a:r>
            </a:p>
            <a:p>
              <a:r>
                <a:rPr lang="zh-CN" altLang="en-US"/>
                <a:t>}</a:t>
              </a:r>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tagKEYBDINPUT</a:t>
              </a:r>
              <a:r>
                <a:rPr lang="en-US" altLang="zh-CN" dirty="0"/>
                <a:t> </a:t>
              </a:r>
            </a:p>
            <a:p>
              <a:r>
                <a:rPr lang="en-US" altLang="zh-CN" dirty="0"/>
                <a:t> {</a:t>
              </a:r>
            </a:p>
            <a:p>
              <a:r>
                <a:rPr lang="en-US" altLang="zh-CN" dirty="0"/>
                <a:t>    WORD      </a:t>
              </a:r>
              <a:r>
                <a:rPr lang="en-US" altLang="zh-CN" dirty="0" err="1"/>
                <a:t>wVk</a:t>
              </a:r>
              <a:r>
                <a:rPr lang="en-US" altLang="zh-CN" dirty="0"/>
                <a:t>;</a:t>
              </a:r>
            </a:p>
            <a:p>
              <a:r>
                <a:rPr lang="en-US" altLang="zh-CN" dirty="0"/>
                <a:t>    WORD      </a:t>
              </a:r>
              <a:r>
                <a:rPr lang="en-US" altLang="zh-CN" dirty="0" err="1"/>
                <a:t>wScan</a:t>
              </a:r>
              <a:r>
                <a:rPr lang="en-US" altLang="zh-CN" dirty="0"/>
                <a:t>;</a:t>
              </a:r>
            </a:p>
            <a:p>
              <a:r>
                <a:rPr lang="zh-CN" altLang="en-US" dirty="0"/>
                <a:t>    // KEYEVENTF_EXTENDEDKEY 0x0001</a:t>
              </a:r>
            </a:p>
            <a:p>
              <a:r>
                <a:rPr lang="zh-CN" altLang="en-US" dirty="0"/>
                <a:t>    // KEYEVENTF_KEYUP 0x0002</a:t>
              </a:r>
            </a:p>
            <a:p>
              <a:r>
                <a:rPr lang="zh-CN" altLang="en-US" dirty="0"/>
                <a:t>    // KEYEVENTF_SCANCODE 0x0008</a:t>
              </a:r>
            </a:p>
            <a:p>
              <a:r>
                <a:rPr lang="zh-CN" altLang="en-US" dirty="0"/>
                <a:t>    // KEYEVENTF_UNICODE 0x0004</a:t>
              </a:r>
              <a:endParaRPr lang="en-US" altLang="zh-CN" dirty="0"/>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 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Tree>
    <p:extLst>
      <p:ext uri="{BB962C8B-B14F-4D97-AF65-F5344CB8AC3E}">
        <p14:creationId xmlns:p14="http://schemas.microsoft.com/office/powerpoint/2010/main" val="3681193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public struct MOUSEINPUT</a:t>
              </a:r>
            </a:p>
            <a:p>
              <a:r>
                <a:rPr lang="zh-CN" altLang="en-US"/>
                <a:t> </a:t>
              </a:r>
              <a:r>
                <a:rPr lang="en-US" altLang="zh-CN"/>
                <a:t>{</a:t>
              </a:r>
            </a:p>
            <a:p>
              <a:r>
                <a:rPr lang="en-US" altLang="zh-CN"/>
                <a:t>     public int dx;</a:t>
              </a:r>
            </a:p>
            <a:p>
              <a:r>
                <a:rPr lang="en-US" altLang="zh-CN"/>
                <a:t>     public int dy;</a:t>
              </a:r>
            </a:p>
            <a:p>
              <a:r>
                <a:rPr lang="en-US" altLang="zh-CN"/>
                <a:t>     public int mouseData;</a:t>
              </a:r>
            </a:p>
            <a:p>
              <a:r>
                <a:rPr lang="en-US" altLang="zh-CN"/>
                <a:t>     public int dwFlags;</a:t>
              </a:r>
            </a:p>
            <a:p>
              <a:r>
                <a:rPr lang="en-US" altLang="zh-CN"/>
                <a:t>     public int time;</a:t>
              </a:r>
            </a:p>
            <a:p>
              <a:r>
                <a:rPr lang="en-US" altLang="zh-CN"/>
                <a:t>     public IntPtr dwExtraInfo;</a:t>
              </a:r>
            </a:p>
            <a:p>
              <a:r>
                <a:rPr lang="zh-CN" altLang="en-US"/>
                <a:t>  </a:t>
              </a:r>
              <a:r>
                <a:rPr lang="en-US" altLang="zh-CN"/>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tagMOUSEINPUT</a:t>
              </a:r>
              <a:r>
                <a:rPr lang="en-US" altLang="zh-CN" dirty="0"/>
                <a:t> </a:t>
              </a:r>
            </a:p>
            <a:p>
              <a:r>
                <a:rPr lang="en-US" altLang="zh-CN" dirty="0"/>
                <a:t>{</a:t>
              </a:r>
            </a:p>
            <a:p>
              <a:r>
                <a:rPr lang="en-US" altLang="zh-CN" dirty="0"/>
                <a:t>  LONG      dx;</a:t>
              </a:r>
            </a:p>
            <a:p>
              <a:r>
                <a:rPr lang="en-US" altLang="zh-CN" dirty="0"/>
                <a:t>  LONG      </a:t>
              </a:r>
              <a:r>
                <a:rPr lang="en-US" altLang="zh-CN" dirty="0" err="1"/>
                <a:t>dy</a:t>
              </a:r>
              <a:r>
                <a:rPr lang="en-US" altLang="zh-CN" dirty="0"/>
                <a:t>;</a:t>
              </a:r>
            </a:p>
            <a:p>
              <a:r>
                <a:rPr lang="en-US" altLang="zh-CN" dirty="0"/>
                <a:t>  DWORD     </a:t>
              </a:r>
              <a:r>
                <a:rPr lang="en-US" altLang="zh-CN" dirty="0" err="1"/>
                <a:t>mouseData</a:t>
              </a:r>
              <a:r>
                <a:rPr lang="en-US" altLang="zh-CN" dirty="0"/>
                <a:t>;</a:t>
              </a:r>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a:solidFill>
                  <a:srgbClr val="002060"/>
                </a:solidFill>
                <a:latin typeface="Segoe UI" panose="020B0502040204020203" pitchFamily="34" charset="0"/>
              </a:rPr>
              <a:t>Blittable</a:t>
            </a:r>
            <a:r>
              <a:rPr lang="en-US" altLang="zh-CN" sz="2800" dirty="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0510B93A-8DE4-458E-BCA9-D168A5865D81}"/>
              </a:ext>
            </a:extLst>
          </p:cNvPr>
          <p:cNvSpPr/>
          <p:nvPr/>
        </p:nvSpPr>
        <p:spPr>
          <a:xfrm>
            <a:off x="9453759" y="1285452"/>
            <a:ext cx="1398446" cy="307777"/>
          </a:xfrm>
          <a:prstGeom prst="rect">
            <a:avLst/>
          </a:prstGeom>
        </p:spPr>
        <p:txBody>
          <a:bodyPr wrap="square">
            <a:spAutoFit/>
          </a:bodyPr>
          <a:lstStyle/>
          <a:p>
            <a:r>
              <a:rPr lang="en-US" altLang="zh-CN" dirty="0" err="1">
                <a:solidFill>
                  <a:schemeClr val="accent2">
                    <a:lumMod val="75000"/>
                  </a:schemeClr>
                </a:solidFill>
                <a:latin typeface="Consolas" panose="020B0609020204030204" pitchFamily="49" charset="0"/>
              </a:rPr>
              <a:t>MarshalAs</a:t>
            </a:r>
            <a:endParaRPr lang="zh-CN" altLang="en-US"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1135046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257037171"/>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5785746"/>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6.5 </a:t>
              </a:r>
              <a:r>
                <a:rPr lang="zh-CN" altLang="en-US" sz="2800" dirty="0">
                  <a:solidFill>
                    <a:srgbClr val="FF0000"/>
                  </a:solidFill>
                  <a:latin typeface="微软雅黑" panose="020B0503020204020204" pitchFamily="34" charset="-122"/>
                  <a:ea typeface="微软雅黑" panose="020B0503020204020204" pitchFamily="34" charset="-122"/>
                </a:rPr>
                <a:t>程序示例</a:t>
              </a:r>
            </a:p>
          </p:txBody>
        </p:sp>
      </p:grpSp>
    </p:spTree>
    <p:extLst>
      <p:ext uri="{BB962C8B-B14F-4D97-AF65-F5344CB8AC3E}">
        <p14:creationId xmlns:p14="http://schemas.microsoft.com/office/powerpoint/2010/main" val="199567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38200" y="304613"/>
            <a:ext cx="10515600" cy="677848"/>
          </a:xfrm>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chemeClr val="tx2">
                    <a:lumMod val="75000"/>
                  </a:schemeClr>
                </a:solidFill>
                <a:latin typeface="微软雅黑" panose="020B0503020204020204" pitchFamily="34" charset="-122"/>
                <a:ea typeface="微软雅黑" panose="020B0503020204020204" pitchFamily="34" charset="-122"/>
              </a:rPr>
              <a:t>使用</a:t>
            </a:r>
            <a:r>
              <a:rPr lang="en-US" altLang="zh-CN" sz="2800" dirty="0">
                <a:solidFill>
                  <a:schemeClr val="tx2">
                    <a:lumMod val="75000"/>
                  </a:schemeClr>
                </a:solidFill>
                <a:latin typeface="微软雅黑" panose="020B0503020204020204" pitchFamily="34" charset="-122"/>
                <a:ea typeface="微软雅黑" panose="020B0503020204020204" pitchFamily="34" charset="-122"/>
              </a:rPr>
              <a:t>C++</a:t>
            </a:r>
            <a:r>
              <a:rPr lang="zh-CN" altLang="en-US" sz="2800" dirty="0">
                <a:solidFill>
                  <a:schemeClr val="tx2">
                    <a:lumMod val="75000"/>
                  </a:schemeClr>
                </a:solidFill>
                <a:latin typeface="微软雅黑" panose="020B0503020204020204" pitchFamily="34" charset="-122"/>
                <a:ea typeface="微软雅黑" panose="020B0503020204020204" pitchFamily="34" charset="-122"/>
              </a:rPr>
              <a:t>创建类库</a:t>
            </a:r>
            <a:r>
              <a:rPr lang="en-US" altLang="zh-CN" sz="2800" dirty="0">
                <a:solidFill>
                  <a:schemeClr val="tx2">
                    <a:lumMod val="75000"/>
                  </a:schemeClr>
                </a:solidFill>
                <a:latin typeface="微软雅黑" panose="020B0503020204020204" pitchFamily="34" charset="-122"/>
                <a:ea typeface="微软雅黑" panose="020B0503020204020204" pitchFamily="34" charset="-122"/>
              </a:rPr>
              <a:t>(DLL)</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06" y="1508365"/>
            <a:ext cx="5597580"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3217" y="1508192"/>
            <a:ext cx="6026950"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4694" y="1508192"/>
            <a:ext cx="6037306" cy="5553850"/>
          </a:xfrm>
          <a:prstGeom prst="rect">
            <a:avLst/>
          </a:prstGeom>
        </p:spPr>
      </p:pic>
    </p:spTree>
    <p:extLst>
      <p:ext uri="{BB962C8B-B14F-4D97-AF65-F5344CB8AC3E}">
        <p14:creationId xmlns:p14="http://schemas.microsoft.com/office/powerpoint/2010/main" val="146825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20753F0-5E74-452E-A789-E83443C0EC09}"/>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添加头文件</a:t>
            </a:r>
            <a:r>
              <a:rPr lang="en-US" altLang="zh-CN" sz="2800" dirty="0">
                <a:latin typeface="微软雅黑" panose="020B0503020204020204" pitchFamily="34" charset="-122"/>
                <a:ea typeface="微软雅黑" panose="020B0503020204020204" pitchFamily="34" charset="-122"/>
              </a:rPr>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p:blipFill>
        <p:spPr>
          <a:xfrm>
            <a:off x="51255" y="1237811"/>
            <a:ext cx="6173061" cy="3400899"/>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rcRect/>
          <a:stretch/>
        </p:blipFill>
        <p:spPr>
          <a:xfrm>
            <a:off x="1304482" y="1847278"/>
            <a:ext cx="6428729" cy="391438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rcRect/>
          <a:stretch/>
        </p:blipFill>
        <p:spPr>
          <a:xfrm>
            <a:off x="2940448" y="2833758"/>
            <a:ext cx="7601630" cy="3919739"/>
          </a:xfrm>
          <a:prstGeom prst="rect">
            <a:avLst/>
          </a:prstGeom>
        </p:spPr>
      </p:pic>
    </p:spTree>
    <p:extLst>
      <p:ext uri="{BB962C8B-B14F-4D97-AF65-F5344CB8AC3E}">
        <p14:creationId xmlns:p14="http://schemas.microsoft.com/office/powerpoint/2010/main" val="263232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B5C4D4C-B054-4270-8F89-46CF1BBA1D54}"/>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修改源文件</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cpp</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162831" y="1276273"/>
            <a:ext cx="9754960" cy="5010849"/>
          </a:xfrm>
          <a:prstGeom prst="rect">
            <a:avLst/>
          </a:prstGeom>
        </p:spPr>
      </p:pic>
    </p:spTree>
    <p:extLst>
      <p:ext uri="{BB962C8B-B14F-4D97-AF65-F5344CB8AC3E}">
        <p14:creationId xmlns:p14="http://schemas.microsoft.com/office/powerpoint/2010/main" val="3091740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8027B5-0732-4569-ADC3-5796791D9AB1}"/>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添加导出定义</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def</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117884" y="939644"/>
            <a:ext cx="9097645" cy="554432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1597341" y="1847151"/>
            <a:ext cx="9754960" cy="5010849"/>
          </a:xfrm>
          <a:prstGeom prst="rect">
            <a:avLst/>
          </a:prstGeom>
        </p:spPr>
      </p:pic>
    </p:spTree>
    <p:extLst>
      <p:ext uri="{BB962C8B-B14F-4D97-AF65-F5344CB8AC3E}">
        <p14:creationId xmlns:p14="http://schemas.microsoft.com/office/powerpoint/2010/main" val="92054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D62E4-E5F0-46E1-852F-8092FB7431D0}"/>
              </a:ext>
            </a:extLst>
          </p:cNvPr>
          <p:cNvSpPr>
            <a:spLocks noGrp="1"/>
          </p:cNvSpPr>
          <p:nvPr>
            <p:ph type="title" idx="4294967295"/>
          </p:nvPr>
        </p:nvSpPr>
        <p:spPr>
          <a:xfrm>
            <a:off x="838200" y="365129"/>
            <a:ext cx="10515600" cy="865278"/>
          </a:xfrm>
        </p:spPr>
        <p:txBody>
          <a:bodyPr/>
          <a:lstStyle/>
          <a:p>
            <a:r>
              <a:rPr lang="zh-CN" altLang="en-US" dirty="0"/>
              <a:t>编译生成</a:t>
            </a:r>
            <a:r>
              <a:rPr lang="en-US" altLang="zh-CN" dirty="0" err="1"/>
              <a:t>dll</a:t>
            </a:r>
            <a:r>
              <a:rPr lang="zh-CN" altLang="en-US" dirty="0"/>
              <a:t>文件</a:t>
            </a:r>
          </a:p>
        </p:txBody>
      </p:sp>
      <p:sp>
        <p:nvSpPr>
          <p:cNvPr id="30724" name="Rectangle 3"/>
          <p:cNvSpPr>
            <a:spLocks noGrp="1" noChangeArrowheads="1"/>
          </p:cNvSpPr>
          <p:nvPr>
            <p:ph type="body" sz="quarter" idx="10"/>
          </p:nvPr>
        </p:nvSpPr>
        <p:spPr>
          <a:xfrm>
            <a:off x="686414" y="1322067"/>
            <a:ext cx="8439041" cy="4213865"/>
          </a:xfrm>
          <a:prstGeom prst="rect">
            <a:avLst/>
          </a:prstGeo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a:t>Release</a:t>
            </a:r>
            <a:r>
              <a:rPr lang="zh-CN" altLang="en-US" sz="2200" b="1" dirty="0"/>
              <a:t>模式下生成的</a:t>
            </a:r>
            <a:r>
              <a:rPr lang="en-US" altLang="zh-CN" sz="2200" b="1" dirty="0"/>
              <a:t>DLL</a:t>
            </a:r>
            <a:r>
              <a:rPr lang="zh-CN" altLang="en-US" sz="2200" b="1" dirty="0"/>
              <a:t>才是最终的，</a:t>
            </a:r>
            <a:r>
              <a:rPr lang="zh-CN" altLang="en-US" sz="2200" dirty="0"/>
              <a:t>先将解决方案切换到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p>
          <a:p>
            <a:endParaRPr lang="en-US" altLang="zh-CN" sz="2200" dirty="0"/>
          </a:p>
          <a:p>
            <a:endParaRPr lang="zh-CN" altLang="en-US" sz="2200" dirty="0"/>
          </a:p>
          <a:p>
            <a:pPr eaLnBrk="1" hangingPunct="1"/>
            <a:endParaRPr lang="zh-CN" altLang="en-US" sz="22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p:blipFill>
        <p:spPr>
          <a:xfrm>
            <a:off x="3734198" y="2570201"/>
            <a:ext cx="7502556" cy="4017867"/>
          </a:xfrm>
          <a:prstGeom prst="rect">
            <a:avLst/>
          </a:prstGeom>
        </p:spPr>
      </p:pic>
    </p:spTree>
    <p:extLst>
      <p:ext uri="{BB962C8B-B14F-4D97-AF65-F5344CB8AC3E}">
        <p14:creationId xmlns:p14="http://schemas.microsoft.com/office/powerpoint/2010/main" val="30092754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66C4556-E06C-4B89-BFBB-DB5EC37DB058}"/>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xfrm>
            <a:off x="316621" y="1322067"/>
            <a:ext cx="3999885" cy="4213865"/>
          </a:xfrm>
          <a:prstGeom prst="rect">
            <a:avLst/>
          </a:prstGeom>
        </p:spPr>
        <p:txBody>
          <a:bodyPr>
            <a:normAutofit/>
          </a:bodyPr>
          <a:lstStyle/>
          <a:p>
            <a:r>
              <a:rPr lang="zh-CN" altLang="en-US" sz="1600" dirty="0"/>
              <a:t> 使用</a:t>
            </a:r>
            <a:r>
              <a:rPr lang="en-US" altLang="zh-CN" sz="1600" dirty="0" err="1"/>
              <a:t>dll</a:t>
            </a:r>
            <a:r>
              <a:rPr lang="zh-CN" altLang="en-US" sz="1600" dirty="0"/>
              <a:t>函数查看器查看导出函数和参数是否正确</a:t>
            </a:r>
          </a:p>
          <a:p>
            <a:r>
              <a:rPr lang="zh-CN" altLang="en-US" sz="1600" dirty="0"/>
              <a:t> 也可使用</a:t>
            </a:r>
            <a:r>
              <a:rPr lang="en-US" altLang="zh-CN" sz="1600" dirty="0"/>
              <a:t>dumpbin -exports xx.dll</a:t>
            </a:r>
          </a:p>
          <a:p>
            <a:endParaRPr lang="en-US" altLang="zh-CN" sz="1600" dirty="0"/>
          </a:p>
          <a:p>
            <a:endParaRPr lang="en-US" altLang="zh-CN" sz="1600" dirty="0"/>
          </a:p>
          <a:p>
            <a:endParaRPr lang="zh-CN" altLang="en-US" sz="1600" dirty="0"/>
          </a:p>
          <a:p>
            <a:pPr eaLnBrk="1" hangingPunct="1"/>
            <a:endParaRPr lang="zh-CN" altLang="en-US" sz="16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0941" y="555360"/>
            <a:ext cx="7287642" cy="6115904"/>
          </a:xfrm>
          <a:prstGeom prst="rect">
            <a:avLst/>
          </a:prstGeom>
        </p:spPr>
      </p:pic>
    </p:spTree>
    <p:extLst>
      <p:ext uri="{BB962C8B-B14F-4D97-AF65-F5344CB8AC3E}">
        <p14:creationId xmlns:p14="http://schemas.microsoft.com/office/powerpoint/2010/main" val="14243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838200" y="365128"/>
            <a:ext cx="10515600" cy="804766"/>
          </a:xfrm>
        </p:spPr>
        <p:txBody>
          <a:bodyPr>
            <a:normAutofit/>
          </a:bodyPr>
          <a:lstStyle/>
          <a:p>
            <a:r>
              <a:rPr lang="zh-CN" altLang="en-US" dirty="0"/>
              <a:t>链接方式</a:t>
            </a:r>
          </a:p>
        </p:txBody>
      </p:sp>
      <p:sp>
        <p:nvSpPr>
          <p:cNvPr id="2" name="内容占位符 1"/>
          <p:cNvSpPr>
            <a:spLocks noGrp="1"/>
          </p:cNvSpPr>
          <p:nvPr>
            <p:ph type="body" sz="quarter" idx="10"/>
          </p:nvPr>
        </p:nvSpPr>
        <p:spPr>
          <a:xfrm>
            <a:off x="639349" y="1690691"/>
            <a:ext cx="8060897" cy="4213865"/>
          </a:xfrm>
          <a:prstGeom prst="rect">
            <a:avLst/>
          </a:prstGeom>
        </p:spPr>
        <p:txBody>
          <a:bodyPr>
            <a:noAutofit/>
          </a:bodyPr>
          <a:lstStyle/>
          <a:p>
            <a:pPr>
              <a:lnSpc>
                <a:spcPct val="150000"/>
              </a:lnSpc>
            </a:pPr>
            <a:r>
              <a:rPr lang="zh-CN" altLang="en-US" sz="2400" b="1" dirty="0">
                <a:sym typeface="+mn-ea"/>
              </a:rPr>
              <a:t>静态链接方式</a:t>
            </a:r>
            <a:r>
              <a:rPr lang="zh-CN" altLang="en-US" sz="2400" dirty="0">
                <a:sym typeface="+mn-ea"/>
              </a:rPr>
              <a:t>：在程序开发中，将各种目标模块（.OBJ）文件、静态库（.LIB）文件，以及已编译的资源（.RES）文件链接在一起，以便创建Windows的.EXE文件</a:t>
            </a:r>
          </a:p>
          <a:p>
            <a:pPr>
              <a:lnSpc>
                <a:spcPct val="150000"/>
              </a:lnSpc>
            </a:pPr>
            <a:endParaRPr lang="en-US" altLang="zh-CN" sz="2400" b="1" dirty="0">
              <a:sym typeface="+mn-ea"/>
            </a:endParaRPr>
          </a:p>
          <a:p>
            <a:pPr>
              <a:lnSpc>
                <a:spcPct val="150000"/>
              </a:lnSpc>
            </a:pPr>
            <a:r>
              <a:rPr lang="zh-CN" altLang="en-US" sz="2400" b="1" dirty="0">
                <a:sym typeface="+mn-ea"/>
              </a:rPr>
              <a:t>动态链接方式</a:t>
            </a:r>
            <a:r>
              <a:rPr lang="zh-CN" altLang="en-US" sz="2400" dirty="0">
                <a:sym typeface="+mn-ea"/>
              </a:rPr>
              <a:t>：在程序运行时，Windows把一个模块中的函数调用链接到库模块中的实际函数上的过程</a:t>
            </a:r>
          </a:p>
        </p:txBody>
      </p:sp>
      <p:sp>
        <p:nvSpPr>
          <p:cNvPr id="3" name="文本框 2">
            <a:extLst>
              <a:ext uri="{FF2B5EF4-FFF2-40B4-BE49-F238E27FC236}">
                <a16:creationId xmlns:a16="http://schemas.microsoft.com/office/drawing/2014/main" id="{78C28F9C-DA34-4BB7-84ED-CF3F517A07C6}"/>
              </a:ext>
            </a:extLst>
          </p:cNvPr>
          <p:cNvSpPr txBox="1"/>
          <p:nvPr/>
        </p:nvSpPr>
        <p:spPr>
          <a:xfrm>
            <a:off x="9291918" y="2608729"/>
            <a:ext cx="1969994" cy="461665"/>
          </a:xfrm>
          <a:prstGeom prst="rect">
            <a:avLst/>
          </a:prstGeom>
          <a:noFill/>
        </p:spPr>
        <p:txBody>
          <a:bodyPr wrap="square" rtlCol="0">
            <a:spAutoFit/>
          </a:bodyPr>
          <a:lstStyle/>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.a in Linux</a:t>
            </a:r>
            <a:endParaRPr lang="zh-CN" altLang="en-US" sz="2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33DD680-2B7B-4266-A429-EF7AEF9F7D66}"/>
              </a:ext>
            </a:extLst>
          </p:cNvPr>
          <p:cNvSpPr txBox="1"/>
          <p:nvPr/>
        </p:nvSpPr>
        <p:spPr>
          <a:xfrm>
            <a:off x="9291917" y="4390464"/>
            <a:ext cx="2413748" cy="1200329"/>
          </a:xfrm>
          <a:prstGeom prst="rect">
            <a:avLst/>
          </a:prstGeom>
          <a:noFill/>
        </p:spPr>
        <p:txBody>
          <a:bodyPr wrap="square" rtlCol="0">
            <a:spAutoFit/>
          </a:bodyPr>
          <a:lstStyle/>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.so in Linux</a:t>
            </a:r>
          </a:p>
          <a:p>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shared objects</a:t>
            </a:r>
            <a:endParaRPr lang="zh-CN" altLang="en-US"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0541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29745" y="1083952"/>
            <a:ext cx="9846370" cy="569386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非托管动态链接库</a:t>
            </a:r>
            <a:r>
              <a:rPr lang="en-US" altLang="zh-CN" dirty="0">
                <a:solidFill>
                  <a:srgbClr val="008000"/>
                </a:solidFill>
                <a:latin typeface="Consolas" panose="020B0609020204030204" pitchFamily="49" charset="0"/>
              </a:rPr>
              <a:t>DLL</a:t>
            </a:r>
            <a:r>
              <a:rPr lang="zh-CN" altLang="en-US" dirty="0">
                <a:solidFill>
                  <a:srgbClr val="008000"/>
                </a:solidFill>
                <a:latin typeface="Consolas" panose="020B0609020204030204" pitchFamily="49" charset="0"/>
              </a:rPr>
              <a:t>的调用过程</a:t>
            </a:r>
            <a:r>
              <a:rPr lang="en-US" altLang="zh-CN" dirty="0">
                <a:solidFill>
                  <a:srgbClr val="008000"/>
                </a:solidFill>
                <a:latin typeface="Consolas" panose="020B0609020204030204" pitchFamily="49" charset="0"/>
              </a:rPr>
              <a:t>:</a:t>
            </a:r>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&lt;1&gt; </a:t>
            </a:r>
            <a:r>
              <a:rPr lang="zh-CN" altLang="en-US" dirty="0">
                <a:solidFill>
                  <a:srgbClr val="008000"/>
                </a:solidFill>
                <a:latin typeface="Consolas" panose="020B0609020204030204" pitchFamily="49" charset="0"/>
              </a:rPr>
              <a:t>采用</a:t>
            </a:r>
            <a:r>
              <a:rPr lang="en-US" altLang="zh-CN" dirty="0" err="1">
                <a:solidFill>
                  <a:srgbClr val="008000"/>
                </a:solidFill>
                <a:latin typeface="Consolas" panose="020B0609020204030204" pitchFamily="49" charset="0"/>
              </a:rPr>
              <a:t>DllImport</a:t>
            </a:r>
            <a:r>
              <a:rPr lang="zh-CN" altLang="en-US" dirty="0">
                <a:solidFill>
                  <a:srgbClr val="008000"/>
                </a:solidFill>
                <a:latin typeface="Consolas" panose="020B0609020204030204" pitchFamily="49" charset="0"/>
              </a:rPr>
              <a:t>动态加载动态链接库文件中的函数</a:t>
            </a:r>
            <a:endParaRPr lang="en-US" altLang="zh-CN"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pPr lvl="2"/>
            <a:r>
              <a:rPr lang="en-US" altLang="zh-CN" dirty="0">
                <a:solidFill>
                  <a:srgbClr val="008000"/>
                </a:solidFill>
                <a:latin typeface="Consolas" panose="020B0609020204030204" pitchFamily="49" charset="0"/>
              </a:rPr>
              <a:t>// &lt;2&gt; </a:t>
            </a:r>
            <a:r>
              <a:rPr lang="zh-CN" altLang="en-US" dirty="0">
                <a:solidFill>
                  <a:srgbClr val="008000"/>
                </a:solidFill>
                <a:latin typeface="Consolas" panose="020B0609020204030204" pitchFamily="49" charset="0"/>
              </a:rPr>
              <a:t>重新声明</a:t>
            </a:r>
            <a:endParaRPr lang="en-US" altLang="zh-CN"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endParaRPr lang="zh-CN" altLang="en-US"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r>
              <a:rPr lang="en-US" altLang="zh-CN" dirty="0">
                <a:solidFill>
                  <a:srgbClr val="000000"/>
                </a:solidFill>
                <a:latin typeface="Consolas" panose="020B0609020204030204" pitchFamily="49" charset="0"/>
                <a:ea typeface="新宋体" panose="02010609030101010101" pitchFamily="49" charset="-122"/>
              </a:rPr>
              <a:t>}</a:t>
            </a:r>
          </a:p>
          <a:p>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rPr>
              <a:t>private</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btn1_Click_1(</a:t>
            </a:r>
            <a:r>
              <a:rPr lang="en-US" altLang="zh-CN" dirty="0">
                <a:solidFill>
                  <a:srgbClr val="0000FF"/>
                </a:solidFill>
                <a:latin typeface="Consolas" panose="020B0609020204030204" pitchFamily="49" charset="0"/>
              </a:rPr>
              <a:t>object</a:t>
            </a:r>
            <a:r>
              <a:rPr lang="en-US" altLang="zh-CN" dirty="0">
                <a:solidFill>
                  <a:srgbClr val="000000"/>
                </a:solidFill>
                <a:latin typeface="Consolas" panose="020B0609020204030204" pitchFamily="49" charset="0"/>
              </a:rPr>
              <a:t> sender, </a:t>
            </a:r>
            <a:r>
              <a:rPr lang="en-US" altLang="zh-CN" dirty="0" err="1">
                <a:solidFill>
                  <a:srgbClr val="000000"/>
                </a:solidFill>
                <a:latin typeface="Consolas" panose="020B0609020204030204" pitchFamily="49" charset="0"/>
              </a:rPr>
              <a:t>RoutedEventArgs</a:t>
            </a:r>
            <a:r>
              <a:rPr lang="en-US" altLang="zh-CN" dirty="0">
                <a:solidFill>
                  <a:srgbClr val="000000"/>
                </a:solidFill>
                <a:latin typeface="Consolas" panose="020B0609020204030204" pitchFamily="49" charset="0"/>
              </a:rPr>
              <a:t> e)</a:t>
            </a:r>
          </a:p>
          <a:p>
            <a:r>
              <a:rPr lang="en-US" altLang="zh-CN" dirty="0">
                <a:solidFill>
                  <a:srgbClr val="000000"/>
                </a:solidFill>
                <a:latin typeface="Consolas" panose="020B0609020204030204" pitchFamily="49" charset="0"/>
              </a:rPr>
              <a:t>{</a:t>
            </a:r>
          </a:p>
          <a:p>
            <a:pPr lvl="1"/>
            <a:r>
              <a:rPr lang="en-US" altLang="zh-CN" dirty="0">
                <a:solidFill>
                  <a:srgbClr val="0000FF"/>
                </a:solidFill>
                <a:latin typeface="Consolas" panose="020B0609020204030204" pitchFamily="49" charset="0"/>
              </a:rPr>
              <a:t>	string</a:t>
            </a:r>
            <a:r>
              <a:rPr lang="en-US" altLang="zh-CN" dirty="0">
                <a:solidFill>
                  <a:srgbClr val="000000"/>
                </a:solidFill>
                <a:latin typeface="Consolas" panose="020B0609020204030204" pitchFamily="49" charset="0"/>
              </a:rPr>
              <a:t> strText1 = textBox1.Text.Trim();</a:t>
            </a:r>
          </a:p>
          <a:p>
            <a:r>
              <a:rPr lang="en-US" altLang="zh-CN" dirty="0">
                <a:solidFill>
                  <a:srgbClr val="0000FF"/>
                </a:solidFill>
                <a:latin typeface="Consolas" panose="020B0609020204030204" pitchFamily="49" charset="0"/>
              </a:rPr>
              <a:t>	string</a:t>
            </a:r>
            <a:r>
              <a:rPr lang="en-US" altLang="zh-CN" dirty="0">
                <a:solidFill>
                  <a:srgbClr val="000000"/>
                </a:solidFill>
                <a:latin typeface="Consolas" panose="020B0609020204030204" pitchFamily="49" charset="0"/>
              </a:rPr>
              <a:t> strText2 = textBox2.Text.Trim();</a:t>
            </a:r>
          </a:p>
          <a:p>
            <a:pPr lvl="2"/>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非托管动态链接库</a:t>
            </a:r>
            <a:r>
              <a:rPr lang="en-US" altLang="zh-CN" dirty="0">
                <a:solidFill>
                  <a:srgbClr val="008000"/>
                </a:solidFill>
                <a:latin typeface="Consolas" panose="020B0609020204030204" pitchFamily="49" charset="0"/>
              </a:rPr>
              <a:t>DLL</a:t>
            </a:r>
            <a:r>
              <a:rPr lang="zh-CN" altLang="en-US" dirty="0">
                <a:solidFill>
                  <a:srgbClr val="008000"/>
                </a:solidFill>
                <a:latin typeface="Consolas" panose="020B0609020204030204" pitchFamily="49" charset="0"/>
              </a:rPr>
              <a:t>的调用过程</a:t>
            </a:r>
            <a:r>
              <a:rPr lang="en-US" altLang="zh-CN" dirty="0">
                <a:solidFill>
                  <a:srgbClr val="008000"/>
                </a:solidFill>
                <a:latin typeface="Consolas" panose="020B0609020204030204" pitchFamily="49" charset="0"/>
              </a:rPr>
              <a:t>:</a:t>
            </a:r>
            <a:endParaRPr lang="zh-CN" altLang="en-US" dirty="0">
              <a:solidFill>
                <a:srgbClr val="000000"/>
              </a:solidFill>
              <a:latin typeface="Consolas" panose="020B0609020204030204" pitchFamily="49" charset="0"/>
            </a:endParaRPr>
          </a:p>
          <a:p>
            <a:pPr lvl="2"/>
            <a:r>
              <a:rPr lang="en-US" altLang="zh-CN" dirty="0">
                <a:solidFill>
                  <a:srgbClr val="008000"/>
                </a:solidFill>
                <a:latin typeface="Consolas" panose="020B0609020204030204" pitchFamily="49" charset="0"/>
              </a:rPr>
              <a:t>// &lt;3&gt; </a:t>
            </a:r>
            <a:r>
              <a:rPr lang="zh-CN" altLang="en-US" dirty="0">
                <a:solidFill>
                  <a:srgbClr val="008000"/>
                </a:solidFill>
                <a:latin typeface="Consolas" panose="020B0609020204030204" pitchFamily="49" charset="0"/>
              </a:rPr>
              <a:t>在程序中调用重新声明的函数</a:t>
            </a:r>
            <a:endParaRPr lang="zh-CN" altLang="en-US" dirty="0">
              <a:solidFill>
                <a:srgbClr val="000000"/>
              </a:solidFill>
              <a:latin typeface="Consolas" panose="020B0609020204030204" pitchFamily="49" charset="0"/>
            </a:endParaRPr>
          </a:p>
          <a:p>
            <a:pPr lvl="2"/>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ret = </a:t>
            </a:r>
            <a:r>
              <a:rPr lang="en-US" altLang="zh-CN" dirty="0" err="1">
                <a:solidFill>
                  <a:srgbClr val="000000"/>
                </a:solidFill>
                <a:latin typeface="Consolas" panose="020B0609020204030204" pitchFamily="49" charset="0"/>
              </a:rPr>
              <a:t>DllTest.testAdd</a:t>
            </a:r>
            <a:r>
              <a:rPr lang="en-US" altLang="zh-CN" dirty="0">
                <a:solidFill>
                  <a:srgbClr val="000000"/>
                </a:solidFill>
                <a:latin typeface="Consolas" panose="020B0609020204030204" pitchFamily="49" charset="0"/>
              </a:rPr>
              <a:t>(</a:t>
            </a:r>
            <a:r>
              <a:rPr lang="en-US" altLang="zh-CN" dirty="0" err="1">
                <a:solidFill>
                  <a:srgbClr val="0000FF"/>
                </a:solidFill>
                <a:latin typeface="Consolas" panose="020B0609020204030204" pitchFamily="49" charset="0"/>
              </a:rPr>
              <a:t>int</a:t>
            </a:r>
            <a:r>
              <a:rPr lang="en-US" altLang="zh-CN" dirty="0" err="1">
                <a:solidFill>
                  <a:srgbClr val="000000"/>
                </a:solidFill>
                <a:latin typeface="Consolas" panose="020B0609020204030204" pitchFamily="49" charset="0"/>
              </a:rPr>
              <a:t>.Parse</a:t>
            </a:r>
            <a:r>
              <a:rPr lang="en-US" altLang="zh-CN" dirty="0">
                <a:solidFill>
                  <a:srgbClr val="000000"/>
                </a:solidFill>
                <a:latin typeface="Consolas" panose="020B0609020204030204" pitchFamily="49" charset="0"/>
              </a:rPr>
              <a:t>(strText1), </a:t>
            </a:r>
            <a:r>
              <a:rPr lang="en-US" altLang="zh-CN" dirty="0" err="1">
                <a:solidFill>
                  <a:srgbClr val="0000FF"/>
                </a:solidFill>
                <a:latin typeface="Consolas" panose="020B0609020204030204" pitchFamily="49" charset="0"/>
              </a:rPr>
              <a:t>int</a:t>
            </a:r>
            <a:r>
              <a:rPr lang="en-US" altLang="zh-CN" dirty="0" err="1">
                <a:solidFill>
                  <a:srgbClr val="000000"/>
                </a:solidFill>
                <a:latin typeface="Consolas" panose="020B0609020204030204" pitchFamily="49" charset="0"/>
              </a:rPr>
              <a:t>.Parse</a:t>
            </a:r>
            <a:r>
              <a:rPr lang="en-US" altLang="zh-CN" dirty="0">
                <a:solidFill>
                  <a:srgbClr val="000000"/>
                </a:solidFill>
                <a:latin typeface="Consolas" panose="020B0609020204030204" pitchFamily="49" charset="0"/>
              </a:rPr>
              <a:t>(strText2));</a:t>
            </a:r>
          </a:p>
          <a:p>
            <a:r>
              <a:rPr lang="en-US" altLang="zh-CN" dirty="0">
                <a:solidFill>
                  <a:srgbClr val="000000"/>
                </a:solidFill>
                <a:latin typeface="Consolas" panose="020B0609020204030204" pitchFamily="49" charset="0"/>
              </a:rPr>
              <a:t>            textBox3.Text = </a:t>
            </a:r>
            <a:r>
              <a:rPr lang="en-US" altLang="zh-CN" dirty="0" err="1">
                <a:solidFill>
                  <a:srgbClr val="000000"/>
                </a:solidFill>
                <a:latin typeface="Consolas" panose="020B0609020204030204" pitchFamily="49" charset="0"/>
              </a:rPr>
              <a:t>String.Concat</a:t>
            </a:r>
            <a:r>
              <a:rPr lang="en-US" altLang="zh-CN" dirty="0">
                <a:solidFill>
                  <a:srgbClr val="000000"/>
                </a:solidFill>
                <a:latin typeface="Consolas" panose="020B0609020204030204" pitchFamily="49" charset="0"/>
              </a:rPr>
              <a:t>(ret);</a:t>
            </a:r>
          </a:p>
          <a:p>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a typeface="新宋体" panose="02010609030101010101" pitchFamily="49" charset="-122"/>
            </a:endParaRPr>
          </a:p>
          <a:p>
            <a:endParaRPr lang="zh-CN" altLang="en-US" dirty="0">
              <a:latin typeface="Consolas" panose="020B0609020204030204" pitchFamily="49" charset="0"/>
            </a:endParaRPr>
          </a:p>
        </p:txBody>
      </p:sp>
      <p:sp>
        <p:nvSpPr>
          <p:cNvPr id="6" name="标题 5">
            <a:extLst>
              <a:ext uri="{FF2B5EF4-FFF2-40B4-BE49-F238E27FC236}">
                <a16:creationId xmlns:a16="http://schemas.microsoft.com/office/drawing/2014/main" id="{F6414BC2-342B-49AD-9900-0D489E90949B}"/>
              </a:ext>
            </a:extLst>
          </p:cNvPr>
          <p:cNvSpPr>
            <a:spLocks noGrp="1"/>
          </p:cNvSpPr>
          <p:nvPr>
            <p:ph type="title" idx="4294967295"/>
          </p:nvPr>
        </p:nvSpPr>
        <p:spPr>
          <a:xfrm>
            <a:off x="838200" y="365128"/>
            <a:ext cx="10515600" cy="662989"/>
          </a:xfrm>
        </p:spPr>
        <p:txBody>
          <a:bodyPr/>
          <a:lstStyle/>
          <a:p>
            <a:r>
              <a:rPr lang="en-US" altLang="zh-CN" sz="3600" b="1" dirty="0"/>
              <a:t>C# </a:t>
            </a:r>
            <a:r>
              <a:rPr lang="zh-CN" altLang="en-US" sz="3600" b="1" dirty="0"/>
              <a:t>项目中定义</a:t>
            </a:r>
            <a:r>
              <a:rPr lang="en-US" altLang="zh-CN" sz="3600" b="1" dirty="0" err="1"/>
              <a:t>DllImport</a:t>
            </a:r>
            <a:endParaRPr lang="zh-CN" altLang="en-US" dirty="0"/>
          </a:p>
        </p:txBody>
      </p:sp>
      <p:sp>
        <p:nvSpPr>
          <p:cNvPr id="5" name="文本占位符 4">
            <a:extLst>
              <a:ext uri="{FF2B5EF4-FFF2-40B4-BE49-F238E27FC236}">
                <a16:creationId xmlns:a16="http://schemas.microsoft.com/office/drawing/2014/main" id="{E37B0571-B672-49FC-BC20-7A95794B60EE}"/>
              </a:ext>
            </a:extLst>
          </p:cNvPr>
          <p:cNvSpPr>
            <a:spLocks noGrp="1"/>
          </p:cNvSpPr>
          <p:nvPr>
            <p:ph type="body" sz="quarter" idx="10"/>
          </p:nvPr>
        </p:nvSpPr>
        <p:spPr>
          <a:xfrm>
            <a:off x="7223312" y="4078813"/>
            <a:ext cx="4380141" cy="1889312"/>
          </a:xfrm>
        </p:spPr>
        <p:txBody>
          <a:bodyPr/>
          <a:lstStyle/>
          <a:p>
            <a:pPr marL="0" indent="0">
              <a:buNone/>
            </a:pPr>
            <a:r>
              <a:rPr lang="en-US" altLang="zh-CN" dirty="0"/>
              <a:t>&lt;1&gt; </a:t>
            </a:r>
            <a:r>
              <a:rPr lang="zh-CN" altLang="en-US" dirty="0"/>
              <a:t>采用</a:t>
            </a:r>
            <a:r>
              <a:rPr lang="en-US" altLang="zh-CN" dirty="0" err="1"/>
              <a:t>DllImport</a:t>
            </a:r>
            <a:r>
              <a:rPr lang="zh-CN" altLang="en-US" dirty="0"/>
              <a:t>动态加载动态链接库文件中的函数</a:t>
            </a:r>
            <a:endParaRPr lang="en-US" altLang="zh-CN" dirty="0"/>
          </a:p>
          <a:p>
            <a:pPr marL="0" indent="0">
              <a:buNone/>
            </a:pPr>
            <a:r>
              <a:rPr lang="en-US" altLang="zh-CN" dirty="0"/>
              <a:t>&lt;2&gt; </a:t>
            </a:r>
            <a:r>
              <a:rPr lang="zh-CN" altLang="en-US" dirty="0"/>
              <a:t>重新声明</a:t>
            </a:r>
            <a:endParaRPr lang="en-US" altLang="zh-CN" dirty="0"/>
          </a:p>
          <a:p>
            <a:pPr marL="0" indent="0">
              <a:buNone/>
            </a:pPr>
            <a:r>
              <a:rPr lang="en-US" altLang="zh-CN" dirty="0"/>
              <a:t>&lt;3&gt; </a:t>
            </a:r>
            <a:r>
              <a:rPr lang="zh-CN" altLang="en-US" dirty="0"/>
              <a:t>在程序中调用重新声明的函数</a:t>
            </a:r>
          </a:p>
        </p:txBody>
      </p:sp>
    </p:spTree>
    <p:extLst>
      <p:ext uri="{BB962C8B-B14F-4D97-AF65-F5344CB8AC3E}">
        <p14:creationId xmlns:p14="http://schemas.microsoft.com/office/powerpoint/2010/main" val="1072340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6412E0C-A8CA-4CDB-B12C-06407F07DEA2}"/>
              </a:ext>
            </a:extLst>
          </p:cNvPr>
          <p:cNvSpPr>
            <a:spLocks noGrp="1"/>
          </p:cNvSpPr>
          <p:nvPr>
            <p:ph type="title" idx="4294967295"/>
          </p:nvPr>
        </p:nvSpPr>
        <p:spPr/>
        <p:txBody>
          <a:bodyPr/>
          <a:lstStyle/>
          <a:p>
            <a:r>
              <a:rPr lang="en-US" altLang="zh-CN" dirty="0"/>
              <a:t>C#</a:t>
            </a:r>
            <a:r>
              <a:rPr lang="zh-CN" altLang="en-US" dirty="0"/>
              <a:t>项目中调试</a:t>
            </a:r>
            <a:r>
              <a:rPr lang="en-US" altLang="zh-CN" dirty="0" err="1"/>
              <a:t>c++</a:t>
            </a:r>
            <a:r>
              <a:rPr lang="zh-CN" altLang="en-US" dirty="0"/>
              <a:t>项目</a:t>
            </a:r>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2" name="文本框 1"/>
          <p:cNvSpPr txBox="1"/>
          <p:nvPr/>
        </p:nvSpPr>
        <p:spPr>
          <a:xfrm>
            <a:off x="416859" y="1808241"/>
            <a:ext cx="5472953" cy="1200329"/>
          </a:xfrm>
          <a:prstGeom prst="rect">
            <a:avLst/>
          </a:prstGeom>
          <a:noFill/>
        </p:spPr>
        <p:txBody>
          <a:bodyPr wrap="square" rtlCol="0">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1. </a:t>
            </a:r>
            <a:r>
              <a:rPr lang="zh-CN" altLang="en-US" sz="1800" dirty="0">
                <a:solidFill>
                  <a:srgbClr val="002060"/>
                </a:solidFill>
                <a:latin typeface="微软雅黑" panose="020B0503020204020204" pitchFamily="34" charset="-122"/>
                <a:ea typeface="微软雅黑" panose="020B0503020204020204" pitchFamily="34" charset="-122"/>
              </a:rPr>
              <a:t>需在</a:t>
            </a:r>
            <a:r>
              <a:rPr lang="en-US" altLang="zh-CN" sz="1800" dirty="0">
                <a:solidFill>
                  <a:srgbClr val="002060"/>
                </a:solidFill>
                <a:latin typeface="微软雅黑" panose="020B0503020204020204" pitchFamily="34" charset="-122"/>
                <a:ea typeface="微软雅黑" panose="020B0503020204020204" pitchFamily="34" charset="-122"/>
              </a:rPr>
              <a:t>C#</a:t>
            </a:r>
            <a:r>
              <a:rPr lang="zh-CN" altLang="en-US" sz="1800" dirty="0">
                <a:solidFill>
                  <a:srgbClr val="002060"/>
                </a:solidFill>
                <a:latin typeface="微软雅黑" panose="020B0503020204020204" pitchFamily="34" charset="-122"/>
                <a:ea typeface="微软雅黑" panose="020B0503020204020204" pitchFamily="34" charset="-122"/>
              </a:rPr>
              <a:t>工程右键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属性</a:t>
            </a:r>
            <a:r>
              <a:rPr lang="en-US" altLang="zh-CN" sz="1800" dirty="0">
                <a:solidFill>
                  <a:srgbClr val="002060"/>
                </a:solidFill>
                <a:latin typeface="微软雅黑" panose="020B0503020204020204" pitchFamily="34" charset="-122"/>
                <a:ea typeface="微软雅黑" panose="020B0503020204020204" pitchFamily="34" charset="-122"/>
              </a:rPr>
              <a:t>】-&gt;【</a:t>
            </a:r>
            <a:r>
              <a:rPr lang="zh-CN" altLang="en-US" sz="1800" dirty="0">
                <a:solidFill>
                  <a:srgbClr val="002060"/>
                </a:solidFill>
                <a:latin typeface="微软雅黑" panose="020B0503020204020204" pitchFamily="34" charset="-122"/>
                <a:ea typeface="微软雅黑" panose="020B0503020204020204" pitchFamily="34" charset="-122"/>
              </a:rPr>
              <a:t>调试</a:t>
            </a:r>
            <a:r>
              <a:rPr lang="en-US" altLang="zh-CN" sz="1800" dirty="0">
                <a:solidFill>
                  <a:srgbClr val="002060"/>
                </a:solidFill>
                <a:latin typeface="微软雅黑" panose="020B0503020204020204" pitchFamily="34" charset="-122"/>
                <a:ea typeface="微软雅黑" panose="020B0503020204020204" pitchFamily="34" charset="-122"/>
              </a:rPr>
              <a:t>】-&gt;【</a:t>
            </a:r>
            <a:r>
              <a:rPr lang="zh-CN" altLang="en-US" sz="1800" dirty="0">
                <a:solidFill>
                  <a:srgbClr val="002060"/>
                </a:solidFill>
                <a:latin typeface="微软雅黑" panose="020B0503020204020204" pitchFamily="34" charset="-122"/>
                <a:ea typeface="微软雅黑" panose="020B0503020204020204" pitchFamily="34" charset="-122"/>
              </a:rPr>
              <a:t>启动调试器</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中选中</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启动本机代码调试</a:t>
            </a:r>
            <a:r>
              <a:rPr lang="en-US" altLang="zh-CN" sz="1800" dirty="0">
                <a:solidFill>
                  <a:srgbClr val="002060"/>
                </a:solidFill>
                <a:latin typeface="微软雅黑" panose="020B0503020204020204" pitchFamily="34" charset="-122"/>
                <a:ea typeface="微软雅黑" panose="020B0503020204020204" pitchFamily="34" charset="-122"/>
              </a:rPr>
              <a:t>】</a:t>
            </a:r>
          </a:p>
          <a:p>
            <a:r>
              <a:rPr lang="en-US" altLang="zh-CN" sz="1800" dirty="0">
                <a:solidFill>
                  <a:srgbClr val="002060"/>
                </a:solidFill>
                <a:latin typeface="微软雅黑" panose="020B0503020204020204" pitchFamily="34" charset="-122"/>
                <a:ea typeface="微软雅黑" panose="020B0503020204020204" pitchFamily="34" charset="-122"/>
              </a:rPr>
              <a:t>2. </a:t>
            </a:r>
            <a:r>
              <a:rPr lang="zh-CN" altLang="en-US" sz="1800" dirty="0">
                <a:solidFill>
                  <a:srgbClr val="002060"/>
                </a:solidFill>
                <a:latin typeface="微软雅黑" panose="020B0503020204020204" pitchFamily="34" charset="-122"/>
                <a:ea typeface="微软雅黑" panose="020B0503020204020204" pitchFamily="34" charset="-122"/>
              </a:rPr>
              <a:t>在</a:t>
            </a:r>
            <a:r>
              <a:rPr lang="en-US" altLang="zh-CN" sz="1800" dirty="0">
                <a:solidFill>
                  <a:srgbClr val="002060"/>
                </a:solidFill>
                <a:latin typeface="微软雅黑" panose="020B0503020204020204" pitchFamily="34" charset="-122"/>
                <a:ea typeface="微软雅黑" panose="020B0503020204020204" pitchFamily="34" charset="-122"/>
              </a:rPr>
              <a:t>C++</a:t>
            </a:r>
            <a:r>
              <a:rPr lang="zh-CN" altLang="en-US" sz="1800"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模式下运行</a:t>
            </a:r>
            <a:r>
              <a:rPr lang="en-US" altLang="zh-CN" sz="1800" dirty="0">
                <a:solidFill>
                  <a:srgbClr val="002060"/>
                </a:solidFill>
                <a:latin typeface="微软雅黑" panose="020B0503020204020204" pitchFamily="34" charset="-122"/>
                <a:ea typeface="微软雅黑" panose="020B0503020204020204" pitchFamily="34" charset="-122"/>
              </a:rPr>
              <a:t>C#</a:t>
            </a:r>
            <a:r>
              <a:rPr lang="zh-CN" altLang="en-US" sz="1800" dirty="0">
                <a:solidFill>
                  <a:srgbClr val="002060"/>
                </a:solidFill>
                <a:latin typeface="微软雅黑" panose="020B0503020204020204" pitchFamily="34" charset="-122"/>
                <a:ea typeface="微软雅黑" panose="020B0503020204020204" pitchFamily="34" charset="-122"/>
              </a:rPr>
              <a:t>程序会自动跳到断点处</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p:blipFill>
        <p:spPr>
          <a:xfrm>
            <a:off x="6182566" y="1808241"/>
            <a:ext cx="5731755" cy="4084466"/>
          </a:xfrm>
          <a:prstGeom prst="rect">
            <a:avLst/>
          </a:prstGeom>
        </p:spPr>
      </p:pic>
    </p:spTree>
    <p:extLst>
      <p:ext uri="{BB962C8B-B14F-4D97-AF65-F5344CB8AC3E}">
        <p14:creationId xmlns:p14="http://schemas.microsoft.com/office/powerpoint/2010/main" val="265051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上机练习</a:t>
            </a:r>
          </a:p>
        </p:txBody>
      </p:sp>
      <p:sp>
        <p:nvSpPr>
          <p:cNvPr id="3" name="内容占位符 2"/>
          <p:cNvSpPr>
            <a:spLocks noGrp="1"/>
          </p:cNvSpPr>
          <p:nvPr>
            <p:ph type="body" sz="quarter" idx="10"/>
          </p:nvPr>
        </p:nvSpPr>
        <p:spPr>
          <a:prstGeom prst="rect">
            <a:avLst/>
          </a:prstGeom>
        </p:spPr>
        <p:txBody>
          <a:bodyPr/>
          <a:lstStyle/>
          <a:p>
            <a:pPr>
              <a:buFont typeface="Wingdings" panose="05000000000000000000" pitchFamily="2" charset="2"/>
              <a:buChar char="p"/>
            </a:pPr>
            <a:r>
              <a:rPr lang="zh-CN" altLang="en-US" dirty="0"/>
              <a:t>  使用</a:t>
            </a:r>
            <a:r>
              <a:rPr lang="en-US" altLang="zh-CN" dirty="0"/>
              <a:t>windows</a:t>
            </a:r>
            <a:r>
              <a:rPr lang="zh-CN" altLang="en-US" dirty="0"/>
              <a:t>操作系统提供的</a:t>
            </a:r>
            <a:r>
              <a:rPr lang="en-US" altLang="zh-CN" dirty="0"/>
              <a:t>DLL</a:t>
            </a:r>
            <a:r>
              <a:rPr lang="zh-CN" altLang="en-US" dirty="0"/>
              <a:t>，实现对注册表的操作</a:t>
            </a:r>
            <a:endParaRPr lang="en-US" altLang="zh-CN" dirty="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endParaRPr lang="zh-CN" altLang="en-US" dirty="0"/>
          </a:p>
        </p:txBody>
      </p:sp>
    </p:spTree>
    <p:extLst>
      <p:ext uri="{BB962C8B-B14F-4D97-AF65-F5344CB8AC3E}">
        <p14:creationId xmlns:p14="http://schemas.microsoft.com/office/powerpoint/2010/main" val="4186004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1CE94BF-931F-4AB8-B59F-A6EBC39CC497}"/>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noAutofit/>
          </a:bodyPr>
          <a:lstStyle/>
          <a:p>
            <a:pPr>
              <a:lnSpc>
                <a:spcPct val="150000"/>
              </a:lnSpc>
              <a:buFont typeface="Wingdings" panose="05000000000000000000" pitchFamily="2" charset="2"/>
              <a:buChar char="p"/>
            </a:pPr>
            <a:r>
              <a:rPr lang="zh-CN" altLang="en-US" sz="2400" dirty="0"/>
              <a:t>   静态链接库（简称LIB）与动态链接库（简称DLL）都是共享代码的方式</a:t>
            </a:r>
            <a:endParaRPr lang="en-US" altLang="zh-CN" sz="2400" dirty="0"/>
          </a:p>
          <a:p>
            <a:pPr>
              <a:lnSpc>
                <a:spcPct val="150000"/>
              </a:lnSpc>
              <a:buFont typeface="Wingdings" panose="05000000000000000000" pitchFamily="2" charset="2"/>
              <a:buChar char="p"/>
            </a:pPr>
            <a:r>
              <a:rPr lang="zh-CN" altLang="en-US" sz="2400" dirty="0"/>
              <a:t>   如果使用静态链接库（也称静态库），.LIB文件中的指令都会被直接包含到最终生成的.EXE文件中</a:t>
            </a:r>
            <a:endParaRPr lang="en-US" altLang="zh-CN" sz="2400" dirty="0"/>
          </a:p>
          <a:p>
            <a:pPr>
              <a:lnSpc>
                <a:spcPct val="150000"/>
              </a:lnSpc>
              <a:buFont typeface="Wingdings" panose="05000000000000000000" pitchFamily="2" charset="2"/>
              <a:buChar char="p"/>
            </a:pPr>
            <a:r>
              <a:rPr lang="zh-CN" altLang="en-US" sz="2400" dirty="0"/>
              <a:t>   若是使用.DLL文件，该.DLL文件中的代码不必被包含在最终的.EXE文件中，.EXE文件执行时可以“动态”地载入和卸载与.EXE文件独立的.DLL文件</a:t>
            </a:r>
          </a:p>
          <a:p>
            <a:pPr>
              <a:buFont typeface="Wingdings" panose="05000000000000000000" pitchFamily="2" charset="2"/>
              <a:buChar char="p"/>
            </a:pPr>
            <a:endParaRPr lang="zh-CN" altLang="zh-CN" sz="2400" dirty="0"/>
          </a:p>
        </p:txBody>
      </p:sp>
    </p:spTree>
    <p:extLst>
      <p:ext uri="{BB962C8B-B14F-4D97-AF65-F5344CB8AC3E}">
        <p14:creationId xmlns:p14="http://schemas.microsoft.com/office/powerpoint/2010/main" val="18693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动态链接方式</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链接一个DLL有两种方式：</a:t>
            </a:r>
          </a:p>
          <a:p>
            <a:pPr marL="0">
              <a:lnSpc>
                <a:spcPct val="150000"/>
              </a:lnSpc>
              <a:buNone/>
            </a:pPr>
            <a:r>
              <a:rPr lang="zh-CN" altLang="en-US" sz="2400" dirty="0"/>
              <a:t> </a:t>
            </a:r>
            <a:r>
              <a:rPr lang="en-US" altLang="zh-CN" sz="2400" dirty="0"/>
              <a:t>1</a:t>
            </a:r>
            <a:r>
              <a:rPr lang="zh-CN" altLang="en-US" sz="2400" dirty="0"/>
              <a:t>、载入时动态链接（Load-Time Dynamic Linking）</a:t>
            </a:r>
          </a:p>
          <a:p>
            <a:pPr marL="0">
              <a:lnSpc>
                <a:spcPct val="150000"/>
              </a:lnSpc>
              <a:buNone/>
            </a:pPr>
            <a:r>
              <a:rPr lang="zh-CN" altLang="en-US" sz="2400" dirty="0"/>
              <a:t> </a:t>
            </a:r>
            <a:r>
              <a:rPr lang="en-US" altLang="zh-CN" sz="2400" dirty="0"/>
              <a:t>2</a:t>
            </a:r>
            <a:r>
              <a:rPr lang="zh-CN" altLang="en-US" sz="2400" dirty="0"/>
              <a:t>、运行时动态链接（Run-Time Dynamic Linking）</a:t>
            </a:r>
          </a:p>
        </p:txBody>
      </p:sp>
    </p:spTree>
    <p:extLst>
      <p:ext uri="{BB962C8B-B14F-4D97-AF65-F5344CB8AC3E}">
        <p14:creationId xmlns:p14="http://schemas.microsoft.com/office/powerpoint/2010/main" val="297925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载入时动态链接</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a:t>
            </a:r>
            <a:r>
              <a:rPr lang="en-US" altLang="zh-CN" sz="2400">
                <a:solidFill>
                  <a:srgbClr val="C00000"/>
                </a:solidFill>
              </a:rPr>
              <a:t>Import Library)</a:t>
            </a:r>
            <a:r>
              <a:rPr lang="zh-CN" altLang="en-US" sz="2400"/>
              <a:t>链接到</a:t>
            </a:r>
            <a:r>
              <a:rPr lang="zh-CN" altLang="en-US" sz="2400" dirty="0"/>
              <a:t>可执行文件中，导入库向系统提供了载入DLL时所需的信息及用于定位DLL函数的地址符号。（相当于注册，当作API函数来使用，其实API函数就存放在系统DLL当中</a:t>
            </a:r>
            <a:r>
              <a:rPr lang="zh-CN" altLang="en-US" sz="2400" dirty="0">
                <a:sym typeface="+mn-ea"/>
              </a:rPr>
              <a:t>）</a:t>
            </a:r>
            <a:endParaRPr lang="zh-CN" altLang="en-US" sz="2400" dirty="0"/>
          </a:p>
        </p:txBody>
      </p:sp>
    </p:spTree>
    <p:extLst>
      <p:ext uri="{BB962C8B-B14F-4D97-AF65-F5344CB8AC3E}">
        <p14:creationId xmlns:p14="http://schemas.microsoft.com/office/powerpoint/2010/main" val="1682456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运行时动态链接</a:t>
            </a:r>
          </a:p>
        </p:txBody>
      </p:sp>
      <p:sp>
        <p:nvSpPr>
          <p:cNvPr id="2" name="内容占位符 1"/>
          <p:cNvSpPr>
            <a:spLocks noGrp="1"/>
          </p:cNvSpPr>
          <p:nvPr>
            <p:ph type="body" sz="quarter" idx="10"/>
          </p:nvPr>
        </p:nvSpPr>
        <p:spPr>
          <a:prstGeom prst="rect">
            <a:avLst/>
          </a:prstGeo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a:t>文件。</a:t>
            </a:r>
          </a:p>
        </p:txBody>
      </p:sp>
    </p:spTree>
    <p:extLst>
      <p:ext uri="{BB962C8B-B14F-4D97-AF65-F5344CB8AC3E}">
        <p14:creationId xmlns:p14="http://schemas.microsoft.com/office/powerpoint/2010/main" val="521103802"/>
      </p:ext>
    </p:extLst>
  </p:cSld>
  <p:clrMapOvr>
    <a:masterClrMapping/>
  </p:clrMapOvr>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a:themeElements>
    <a:clrScheme name="黄橙色">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7505</TotalTime>
  <Words>4779</Words>
  <Application>Microsoft Office PowerPoint</Application>
  <PresentationFormat>宽屏</PresentationFormat>
  <Paragraphs>586</Paragraphs>
  <Slides>53</Slides>
  <Notes>20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53</vt:i4>
      </vt:variant>
    </vt:vector>
  </HeadingPairs>
  <TitlesOfParts>
    <vt:vector size="67" baseType="lpstr">
      <vt:lpstr>宋体</vt:lpstr>
      <vt:lpstr>微软雅黑</vt:lpstr>
      <vt:lpstr>新宋体</vt:lpstr>
      <vt:lpstr>Arial</vt:lpstr>
      <vt:lpstr>Arial Black</vt:lpstr>
      <vt:lpstr>Calibri</vt:lpstr>
      <vt:lpstr>Calibri Light</vt:lpstr>
      <vt:lpstr>Consolas</vt:lpstr>
      <vt:lpstr>Segoe UI</vt:lpstr>
      <vt:lpstr>Times New Roman</vt:lpstr>
      <vt:lpstr>Wingdings</vt:lpstr>
      <vt:lpstr>Wingdings 3</vt:lpstr>
      <vt:lpstr>自定义设计方案</vt:lpstr>
      <vt:lpstr>1_simple</vt:lpstr>
      <vt:lpstr>PowerPoint 演示文稿</vt:lpstr>
      <vt:lpstr>PowerPoint 演示文稿</vt:lpstr>
      <vt:lpstr>内容提要</vt:lpstr>
      <vt:lpstr>分别编译与链接</vt:lpstr>
      <vt:lpstr>链接方式</vt:lpstr>
      <vt:lpstr>PowerPoint 演示文稿</vt:lpstr>
      <vt:lpstr>动态链接方式</vt:lpstr>
      <vt:lpstr>载入时动态链接</vt:lpstr>
      <vt:lpstr>运行时动态链接</vt:lpstr>
      <vt:lpstr>静态链接与动态链接二者优点及不足</vt:lpstr>
      <vt:lpstr>静态链接与动态链接二者优点及不足</vt:lpstr>
      <vt:lpstr>PowerPoint 演示文稿</vt:lpstr>
      <vt:lpstr>Creating a Process</vt:lpstr>
      <vt:lpstr>C# 托管程序集</vt:lpstr>
      <vt:lpstr>内容提要</vt:lpstr>
      <vt:lpstr>什么是DLL地狱？</vt:lpstr>
      <vt:lpstr>PowerPoint 演示文稿</vt:lpstr>
      <vt:lpstr>PowerPoint 演示文稿</vt:lpstr>
      <vt:lpstr>示例：有效管理动态链接库是大型软件项目的工作目标之一</vt:lpstr>
      <vt:lpstr>内容提要</vt:lpstr>
      <vt:lpstr>基本原理</vt:lpstr>
      <vt:lpstr>Windows中主要的dll</vt:lpstr>
      <vt:lpstr>C#的函数参数(3种)：</vt:lpstr>
      <vt:lpstr>函数参数out方式</vt:lpstr>
      <vt:lpstr>dll 的引用计数</vt:lpstr>
      <vt:lpstr>windows的虚地址映射</vt:lpstr>
      <vt:lpstr>DLL文件的定位</vt:lpstr>
      <vt:lpstr>内容提要</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内容提要</vt:lpstr>
      <vt:lpstr>调用非托管的动态链接库</vt:lpstr>
      <vt:lpstr>PowerPoint 演示文稿</vt:lpstr>
      <vt:lpstr>PowerPoint 演示文稿</vt:lpstr>
      <vt:lpstr>PowerPoint 演示文稿</vt:lpstr>
      <vt:lpstr>编译生成dll文件</vt:lpstr>
      <vt:lpstr>PowerPoint 演示文稿</vt:lpstr>
      <vt:lpstr>C# 项目中定义DllImport</vt:lpstr>
      <vt:lpstr>C#项目中调试c++项目</vt:lpstr>
      <vt:lpstr>THANK YOU !</vt:lpstr>
      <vt:lpstr>上机练习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362</cp:revision>
  <dcterms:created xsi:type="dcterms:W3CDTF">2014-12-05T07:09:50Z</dcterms:created>
  <dcterms:modified xsi:type="dcterms:W3CDTF">2023-11-08T02:49:54Z</dcterms:modified>
</cp:coreProperties>
</file>